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0"/>
  </p:notesMasterIdLst>
  <p:sldIdLst>
    <p:sldId id="734" r:id="rId2"/>
    <p:sldId id="735" r:id="rId3"/>
    <p:sldId id="477" r:id="rId4"/>
    <p:sldId id="585" r:id="rId5"/>
    <p:sldId id="736" r:id="rId6"/>
    <p:sldId id="737" r:id="rId7"/>
    <p:sldId id="738" r:id="rId8"/>
    <p:sldId id="739" r:id="rId9"/>
    <p:sldId id="740" r:id="rId10"/>
    <p:sldId id="741" r:id="rId11"/>
    <p:sldId id="742" r:id="rId12"/>
    <p:sldId id="743" r:id="rId13"/>
    <p:sldId id="744" r:id="rId14"/>
    <p:sldId id="695" r:id="rId15"/>
    <p:sldId id="696" r:id="rId16"/>
    <p:sldId id="697" r:id="rId17"/>
    <p:sldId id="698" r:id="rId18"/>
    <p:sldId id="699" r:id="rId19"/>
    <p:sldId id="700" r:id="rId20"/>
    <p:sldId id="701" r:id="rId21"/>
    <p:sldId id="702" r:id="rId22"/>
    <p:sldId id="703" r:id="rId23"/>
    <p:sldId id="687" r:id="rId24"/>
    <p:sldId id="688" r:id="rId25"/>
    <p:sldId id="689" r:id="rId26"/>
    <p:sldId id="690" r:id="rId27"/>
    <p:sldId id="691" r:id="rId28"/>
    <p:sldId id="692" r:id="rId29"/>
    <p:sldId id="693" r:id="rId30"/>
    <p:sldId id="694" r:id="rId31"/>
    <p:sldId id="642" r:id="rId32"/>
    <p:sldId id="643" r:id="rId33"/>
    <p:sldId id="644" r:id="rId34"/>
    <p:sldId id="645" r:id="rId35"/>
    <p:sldId id="646" r:id="rId36"/>
    <p:sldId id="647" r:id="rId37"/>
    <p:sldId id="648" r:id="rId38"/>
    <p:sldId id="649" r:id="rId39"/>
    <p:sldId id="650" r:id="rId40"/>
    <p:sldId id="651" r:id="rId41"/>
    <p:sldId id="652" r:id="rId42"/>
    <p:sldId id="653" r:id="rId43"/>
    <p:sldId id="654" r:id="rId44"/>
    <p:sldId id="655" r:id="rId45"/>
    <p:sldId id="656" r:id="rId46"/>
    <p:sldId id="657" r:id="rId47"/>
    <p:sldId id="658" r:id="rId48"/>
    <p:sldId id="659" r:id="rId49"/>
    <p:sldId id="745" r:id="rId50"/>
    <p:sldId id="746" r:id="rId51"/>
    <p:sldId id="747" r:id="rId52"/>
    <p:sldId id="748" r:id="rId53"/>
    <p:sldId id="749" r:id="rId54"/>
    <p:sldId id="750" r:id="rId55"/>
    <p:sldId id="751" r:id="rId56"/>
    <p:sldId id="752" r:id="rId57"/>
    <p:sldId id="668" r:id="rId58"/>
    <p:sldId id="669" r:id="rId59"/>
    <p:sldId id="670" r:id="rId60"/>
    <p:sldId id="671" r:id="rId61"/>
    <p:sldId id="672" r:id="rId62"/>
    <p:sldId id="673" r:id="rId63"/>
    <p:sldId id="674" r:id="rId64"/>
    <p:sldId id="675" r:id="rId65"/>
    <p:sldId id="676" r:id="rId66"/>
    <p:sldId id="677" r:id="rId67"/>
    <p:sldId id="704" r:id="rId68"/>
    <p:sldId id="705" r:id="rId69"/>
    <p:sldId id="706" r:id="rId70"/>
    <p:sldId id="707" r:id="rId71"/>
    <p:sldId id="708" r:id="rId72"/>
    <p:sldId id="709" r:id="rId73"/>
    <p:sldId id="710" r:id="rId74"/>
    <p:sldId id="754" r:id="rId75"/>
    <p:sldId id="712" r:id="rId76"/>
    <p:sldId id="713" r:id="rId77"/>
    <p:sldId id="714" r:id="rId78"/>
    <p:sldId id="715" r:id="rId79"/>
    <p:sldId id="716" r:id="rId80"/>
    <p:sldId id="717" r:id="rId81"/>
    <p:sldId id="718" r:id="rId82"/>
    <p:sldId id="719" r:id="rId83"/>
    <p:sldId id="720" r:id="rId84"/>
    <p:sldId id="721" r:id="rId85"/>
    <p:sldId id="722" r:id="rId86"/>
    <p:sldId id="723" r:id="rId87"/>
    <p:sldId id="724" r:id="rId88"/>
    <p:sldId id="725" r:id="rId89"/>
    <p:sldId id="726" r:id="rId90"/>
    <p:sldId id="727" r:id="rId91"/>
    <p:sldId id="728" r:id="rId92"/>
    <p:sldId id="729" r:id="rId93"/>
    <p:sldId id="730" r:id="rId94"/>
    <p:sldId id="731" r:id="rId95"/>
    <p:sldId id="732" r:id="rId96"/>
    <p:sldId id="733" r:id="rId97"/>
    <p:sldId id="576" r:id="rId98"/>
    <p:sldId id="480" r:id="rId99"/>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4" autoAdjust="0"/>
    <p:restoredTop sz="94065" autoAdjust="0"/>
  </p:normalViewPr>
  <p:slideViewPr>
    <p:cSldViewPr snapToGrid="0">
      <p:cViewPr varScale="1">
        <p:scale>
          <a:sx n="93" d="100"/>
          <a:sy n="93" d="100"/>
        </p:scale>
        <p:origin x="90" y="3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invertIfNegative val="0"/>
          <c:dLbls>
            <c:spPr>
              <a:noFill/>
              <a:ln>
                <a:noFill/>
              </a:ln>
              <a:effectLst/>
            </c:spPr>
            <c:txPr>
              <a:bodyPr/>
              <a:lstStyle/>
              <a:p>
                <a:pPr>
                  <a:defRPr sz="1200">
                    <a:solidFill>
                      <a:schemeClr val="tx1"/>
                    </a:solidFill>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Sheet1!$B$2:$B$11</c:f>
              <c:numCache>
                <c:formatCode>#,##0_);[Red]\(#,##0\)</c:formatCode>
                <c:ptCount val="10"/>
                <c:pt idx="0">
                  <c:v>6817</c:v>
                </c:pt>
                <c:pt idx="1">
                  <c:v>6664</c:v>
                </c:pt>
                <c:pt idx="2">
                  <c:v>6839</c:v>
                </c:pt>
                <c:pt idx="3">
                  <c:v>6741</c:v>
                </c:pt>
                <c:pt idx="4">
                  <c:v>6971</c:v>
                </c:pt>
                <c:pt idx="5">
                  <c:v>6572</c:v>
                </c:pt>
                <c:pt idx="6">
                  <c:v>7199</c:v>
                </c:pt>
                <c:pt idx="7">
                  <c:v>16698</c:v>
                </c:pt>
                <c:pt idx="8">
                  <c:v>24417</c:v>
                </c:pt>
                <c:pt idx="9">
                  <c:v>21829</c:v>
                </c:pt>
              </c:numCache>
            </c:numRef>
          </c:val>
          <c:extLst>
            <c:ext xmlns:c16="http://schemas.microsoft.com/office/drawing/2014/chart" uri="{C3380CC4-5D6E-409C-BE32-E72D297353CC}">
              <c16:uniqueId val="{00000000-44AF-4EE2-A525-1E6CF66A9FA3}"/>
            </c:ext>
          </c:extLst>
        </c:ser>
        <c:dLbls>
          <c:showLegendKey val="0"/>
          <c:showVal val="0"/>
          <c:showCatName val="0"/>
          <c:showSerName val="0"/>
          <c:showPercent val="0"/>
          <c:showBubbleSize val="0"/>
        </c:dLbls>
        <c:gapWidth val="150"/>
        <c:overlap val="100"/>
        <c:axId val="550904888"/>
        <c:axId val="550904104"/>
      </c:barChart>
      <c:catAx>
        <c:axId val="550904888"/>
        <c:scaling>
          <c:orientation val="minMax"/>
        </c:scaling>
        <c:delete val="0"/>
        <c:axPos val="b"/>
        <c:numFmt formatCode="General" sourceLinked="1"/>
        <c:majorTickMark val="out"/>
        <c:minorTickMark val="none"/>
        <c:tickLblPos val="nextTo"/>
        <c:txPr>
          <a:bodyPr/>
          <a:lstStyle/>
          <a:p>
            <a:pPr>
              <a:defRPr sz="1200"/>
            </a:pPr>
            <a:endParaRPr lang="ja-JP"/>
          </a:p>
        </c:txPr>
        <c:crossAx val="550904104"/>
        <c:crosses val="autoZero"/>
        <c:auto val="1"/>
        <c:lblAlgn val="ctr"/>
        <c:lblOffset val="100"/>
        <c:noMultiLvlLbl val="0"/>
      </c:catAx>
      <c:valAx>
        <c:axId val="550904104"/>
        <c:scaling>
          <c:orientation val="minMax"/>
          <c:max val="30000"/>
          <c:min val="0"/>
        </c:scaling>
        <c:delete val="0"/>
        <c:axPos val="l"/>
        <c:majorGridlines/>
        <c:numFmt formatCode="General" sourceLinked="0"/>
        <c:majorTickMark val="out"/>
        <c:minorTickMark val="none"/>
        <c:tickLblPos val="nextTo"/>
        <c:txPr>
          <a:bodyPr/>
          <a:lstStyle/>
          <a:p>
            <a:pPr>
              <a:defRPr sz="1050"/>
            </a:pPr>
            <a:endParaRPr lang="ja-JP"/>
          </a:p>
        </c:txPr>
        <c:crossAx val="550904888"/>
        <c:crosses val="autoZero"/>
        <c:crossBetween val="between"/>
        <c:majorUnit val="10000"/>
      </c:valAx>
    </c:plotArea>
    <c:plotVisOnly val="1"/>
    <c:dispBlanksAs val="gap"/>
    <c:showDLblsOverMax val="0"/>
  </c:chart>
  <c:txPr>
    <a:bodyPr/>
    <a:lstStyle/>
    <a:p>
      <a:pPr>
        <a:defRPr sz="1800"/>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308" cy="490569"/>
          </a:xfrm>
          <a:prstGeom prst="rect">
            <a:avLst/>
          </a:prstGeom>
        </p:spPr>
        <p:txBody>
          <a:bodyPr vert="horz" lIns="89668" tIns="44835" rIns="89668" bIns="44835"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9" y="1"/>
            <a:ext cx="2880308" cy="490569"/>
          </a:xfrm>
          <a:prstGeom prst="rect">
            <a:avLst/>
          </a:prstGeom>
        </p:spPr>
        <p:txBody>
          <a:bodyPr vert="horz" lIns="89668" tIns="44835" rIns="89668" bIns="44835" rtlCol="0"/>
          <a:lstStyle>
            <a:lvl1pPr algn="r">
              <a:defRPr sz="1200"/>
            </a:lvl1pPr>
          </a:lstStyle>
          <a:p>
            <a:fld id="{5A341A20-8478-4C1C-BE02-31BFBBE9F3EA}" type="datetimeFigureOut">
              <a:rPr kumimoji="1" lang="ja-JP" altLang="en-US" smtClean="0"/>
              <a:t>2022/12/14</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668" tIns="44835" rIns="89668" bIns="44835" rtlCol="0" anchor="ctr"/>
          <a:lstStyle/>
          <a:p>
            <a:endParaRPr lang="ja-JP" altLang="en-US"/>
          </a:p>
        </p:txBody>
      </p:sp>
      <p:sp>
        <p:nvSpPr>
          <p:cNvPr id="5" name="ノート プレースホルダー 4"/>
          <p:cNvSpPr>
            <a:spLocks noGrp="1"/>
          </p:cNvSpPr>
          <p:nvPr>
            <p:ph type="body" sz="quarter" idx="3"/>
          </p:nvPr>
        </p:nvSpPr>
        <p:spPr>
          <a:xfrm>
            <a:off x="664687" y="4705381"/>
            <a:ext cx="5317490" cy="3849856"/>
          </a:xfrm>
          <a:prstGeom prst="rect">
            <a:avLst/>
          </a:prstGeom>
        </p:spPr>
        <p:txBody>
          <a:bodyPr vert="horz" lIns="89668" tIns="44835" rIns="89668" bIns="4483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286846"/>
            <a:ext cx="2880308" cy="490568"/>
          </a:xfrm>
          <a:prstGeom prst="rect">
            <a:avLst/>
          </a:prstGeom>
        </p:spPr>
        <p:txBody>
          <a:bodyPr vert="horz" lIns="89668" tIns="44835" rIns="89668" bIns="448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9" y="9286846"/>
            <a:ext cx="2880308" cy="490568"/>
          </a:xfrm>
          <a:prstGeom prst="rect">
            <a:avLst/>
          </a:prstGeom>
        </p:spPr>
        <p:txBody>
          <a:bodyPr vert="horz" lIns="89668" tIns="44835" rIns="89668" bIns="44835" rtlCol="0" anchor="b"/>
          <a:lstStyle>
            <a:lvl1pPr algn="r">
              <a:defRPr sz="1200"/>
            </a:lvl1pPr>
          </a:lstStyle>
          <a:p>
            <a:fld id="{54E77E6D-4318-4181-B329-ED3A8DAEF872}" type="slidenum">
              <a:rPr kumimoji="1" lang="ja-JP" altLang="en-US" smtClean="0"/>
              <a:t>‹#›</a:t>
            </a:fld>
            <a:endParaRPr kumimoji="1" lang="ja-JP" altLang="en-US"/>
          </a:p>
        </p:txBody>
      </p:sp>
    </p:spTree>
    <p:extLst>
      <p:ext uri="{BB962C8B-B14F-4D97-AF65-F5344CB8AC3E}">
        <p14:creationId xmlns:p14="http://schemas.microsoft.com/office/powerpoint/2010/main" val="2710529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1125" y="1328738"/>
            <a:ext cx="6376988" cy="35877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a:t>
            </a:fld>
            <a:endParaRPr kumimoji="1" lang="ja-JP" altLang="en-US"/>
          </a:p>
        </p:txBody>
      </p:sp>
    </p:spTree>
    <p:extLst>
      <p:ext uri="{BB962C8B-B14F-4D97-AF65-F5344CB8AC3E}">
        <p14:creationId xmlns:p14="http://schemas.microsoft.com/office/powerpoint/2010/main" val="11244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13</a:t>
            </a:fld>
            <a:endParaRPr kumimoji="1" lang="ja-JP" altLang="en-US"/>
          </a:p>
        </p:txBody>
      </p:sp>
    </p:spTree>
    <p:extLst>
      <p:ext uri="{BB962C8B-B14F-4D97-AF65-F5344CB8AC3E}">
        <p14:creationId xmlns:p14="http://schemas.microsoft.com/office/powerpoint/2010/main" val="286219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14</a:t>
            </a:fld>
            <a:endParaRPr kumimoji="1" lang="ja-JP" altLang="en-US" dirty="0"/>
          </a:p>
        </p:txBody>
      </p:sp>
    </p:spTree>
    <p:extLst>
      <p:ext uri="{BB962C8B-B14F-4D97-AF65-F5344CB8AC3E}">
        <p14:creationId xmlns:p14="http://schemas.microsoft.com/office/powerpoint/2010/main" val="353909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16</a:t>
            </a:fld>
            <a:endParaRPr kumimoji="1" lang="ja-JP" altLang="en-US"/>
          </a:p>
        </p:txBody>
      </p:sp>
    </p:spTree>
    <p:extLst>
      <p:ext uri="{BB962C8B-B14F-4D97-AF65-F5344CB8AC3E}">
        <p14:creationId xmlns:p14="http://schemas.microsoft.com/office/powerpoint/2010/main" val="1006732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17</a:t>
            </a:fld>
            <a:endParaRPr kumimoji="1" lang="ja-JP" altLang="en-US"/>
          </a:p>
        </p:txBody>
      </p:sp>
    </p:spTree>
    <p:extLst>
      <p:ext uri="{BB962C8B-B14F-4D97-AF65-F5344CB8AC3E}">
        <p14:creationId xmlns:p14="http://schemas.microsoft.com/office/powerpoint/2010/main" val="2870258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18</a:t>
            </a:fld>
            <a:endParaRPr kumimoji="1" lang="ja-JP" altLang="en-US"/>
          </a:p>
        </p:txBody>
      </p:sp>
    </p:spTree>
    <p:extLst>
      <p:ext uri="{BB962C8B-B14F-4D97-AF65-F5344CB8AC3E}">
        <p14:creationId xmlns:p14="http://schemas.microsoft.com/office/powerpoint/2010/main" val="553373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20</a:t>
            </a:fld>
            <a:endParaRPr kumimoji="1" lang="ja-JP" altLang="en-US"/>
          </a:p>
        </p:txBody>
      </p:sp>
    </p:spTree>
    <p:extLst>
      <p:ext uri="{BB962C8B-B14F-4D97-AF65-F5344CB8AC3E}">
        <p14:creationId xmlns:p14="http://schemas.microsoft.com/office/powerpoint/2010/main" val="373968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23</a:t>
            </a:fld>
            <a:endParaRPr kumimoji="1" lang="ja-JP" altLang="en-US"/>
          </a:p>
        </p:txBody>
      </p:sp>
    </p:spTree>
    <p:extLst>
      <p:ext uri="{BB962C8B-B14F-4D97-AF65-F5344CB8AC3E}">
        <p14:creationId xmlns:p14="http://schemas.microsoft.com/office/powerpoint/2010/main" val="3054974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25</a:t>
            </a:fld>
            <a:endParaRPr kumimoji="1" lang="ja-JP" altLang="en-US"/>
          </a:p>
        </p:txBody>
      </p:sp>
    </p:spTree>
    <p:extLst>
      <p:ext uri="{BB962C8B-B14F-4D97-AF65-F5344CB8AC3E}">
        <p14:creationId xmlns:p14="http://schemas.microsoft.com/office/powerpoint/2010/main" val="887005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681">
              <a:defRPr/>
            </a:pPr>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29</a:t>
            </a:fld>
            <a:endParaRPr kumimoji="1" lang="ja-JP" altLang="en-US"/>
          </a:p>
        </p:txBody>
      </p:sp>
    </p:spTree>
    <p:extLst>
      <p:ext uri="{BB962C8B-B14F-4D97-AF65-F5344CB8AC3E}">
        <p14:creationId xmlns:p14="http://schemas.microsoft.com/office/powerpoint/2010/main" val="3501107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30</a:t>
            </a:fld>
            <a:endParaRPr kumimoji="1" lang="ja-JP" altLang="en-US"/>
          </a:p>
        </p:txBody>
      </p:sp>
    </p:spTree>
    <p:extLst>
      <p:ext uri="{BB962C8B-B14F-4D97-AF65-F5344CB8AC3E}">
        <p14:creationId xmlns:p14="http://schemas.microsoft.com/office/powerpoint/2010/main" val="255674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a:t>
            </a:fld>
            <a:endParaRPr kumimoji="1" lang="ja-JP" altLang="en-US"/>
          </a:p>
        </p:txBody>
      </p:sp>
    </p:spTree>
    <p:extLst>
      <p:ext uri="{BB962C8B-B14F-4D97-AF65-F5344CB8AC3E}">
        <p14:creationId xmlns:p14="http://schemas.microsoft.com/office/powerpoint/2010/main" val="571234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34</a:t>
            </a:fld>
            <a:endParaRPr kumimoji="1" lang="ja-JP" altLang="en-US"/>
          </a:p>
        </p:txBody>
      </p:sp>
    </p:spTree>
    <p:extLst>
      <p:ext uri="{BB962C8B-B14F-4D97-AF65-F5344CB8AC3E}">
        <p14:creationId xmlns:p14="http://schemas.microsoft.com/office/powerpoint/2010/main" val="3675318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9238" y="793750"/>
            <a:ext cx="7024688" cy="395287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BA2E95C-A3BD-4D9C-BF79-AFA07D554CFA}" type="slidenum">
              <a:rPr kumimoji="1" lang="ja-JP" altLang="en-US" smtClean="0"/>
              <a:pPr/>
              <a:t>35</a:t>
            </a:fld>
            <a:endParaRPr kumimoji="1" lang="ja-JP" altLang="en-US" dirty="0"/>
          </a:p>
        </p:txBody>
      </p:sp>
    </p:spTree>
    <p:extLst>
      <p:ext uri="{BB962C8B-B14F-4D97-AF65-F5344CB8AC3E}">
        <p14:creationId xmlns:p14="http://schemas.microsoft.com/office/powerpoint/2010/main" val="4233638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37</a:t>
            </a:fld>
            <a:endParaRPr kumimoji="1" lang="ja-JP" altLang="en-US"/>
          </a:p>
        </p:txBody>
      </p:sp>
    </p:spTree>
    <p:extLst>
      <p:ext uri="{BB962C8B-B14F-4D97-AF65-F5344CB8AC3E}">
        <p14:creationId xmlns:p14="http://schemas.microsoft.com/office/powerpoint/2010/main" val="1894969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50825" y="792163"/>
            <a:ext cx="7021513" cy="39497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38</a:t>
            </a:fld>
            <a:endParaRPr kumimoji="1" lang="ja-JP" altLang="en-US"/>
          </a:p>
        </p:txBody>
      </p:sp>
    </p:spTree>
    <p:extLst>
      <p:ext uri="{BB962C8B-B14F-4D97-AF65-F5344CB8AC3E}">
        <p14:creationId xmlns:p14="http://schemas.microsoft.com/office/powerpoint/2010/main" val="137544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50825" y="792163"/>
            <a:ext cx="7021513" cy="39497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39</a:t>
            </a:fld>
            <a:endParaRPr kumimoji="1" lang="ja-JP" altLang="en-US"/>
          </a:p>
        </p:txBody>
      </p:sp>
    </p:spTree>
    <p:extLst>
      <p:ext uri="{BB962C8B-B14F-4D97-AF65-F5344CB8AC3E}">
        <p14:creationId xmlns:p14="http://schemas.microsoft.com/office/powerpoint/2010/main" val="4040764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40</a:t>
            </a:fld>
            <a:endParaRPr kumimoji="1" lang="ja-JP" altLang="en-US"/>
          </a:p>
        </p:txBody>
      </p:sp>
    </p:spTree>
    <p:extLst>
      <p:ext uri="{BB962C8B-B14F-4D97-AF65-F5344CB8AC3E}">
        <p14:creationId xmlns:p14="http://schemas.microsoft.com/office/powerpoint/2010/main" val="2164780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41</a:t>
            </a:fld>
            <a:endParaRPr kumimoji="1" lang="ja-JP" altLang="en-US"/>
          </a:p>
        </p:txBody>
      </p:sp>
    </p:spTree>
    <p:extLst>
      <p:ext uri="{BB962C8B-B14F-4D97-AF65-F5344CB8AC3E}">
        <p14:creationId xmlns:p14="http://schemas.microsoft.com/office/powerpoint/2010/main" val="1002963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Tree>
    <p:extLst>
      <p:ext uri="{BB962C8B-B14F-4D97-AF65-F5344CB8AC3E}">
        <p14:creationId xmlns:p14="http://schemas.microsoft.com/office/powerpoint/2010/main" val="1654705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46</a:t>
            </a:fld>
            <a:endParaRPr kumimoji="1" lang="ja-JP" altLang="en-US"/>
          </a:p>
        </p:txBody>
      </p:sp>
    </p:spTree>
    <p:extLst>
      <p:ext uri="{BB962C8B-B14F-4D97-AF65-F5344CB8AC3E}">
        <p14:creationId xmlns:p14="http://schemas.microsoft.com/office/powerpoint/2010/main" val="1996633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48</a:t>
            </a:fld>
            <a:endParaRPr kumimoji="1" lang="ja-JP" altLang="en-US"/>
          </a:p>
        </p:txBody>
      </p:sp>
    </p:spTree>
    <p:extLst>
      <p:ext uri="{BB962C8B-B14F-4D97-AF65-F5344CB8AC3E}">
        <p14:creationId xmlns:p14="http://schemas.microsoft.com/office/powerpoint/2010/main" val="265321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27013" y="806450"/>
            <a:ext cx="7142163" cy="40179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a:t>
            </a:fld>
            <a:endParaRPr kumimoji="1" lang="ja-JP" altLang="en-US" dirty="0"/>
          </a:p>
        </p:txBody>
      </p:sp>
    </p:spTree>
    <p:extLst>
      <p:ext uri="{BB962C8B-B14F-4D97-AF65-F5344CB8AC3E}">
        <p14:creationId xmlns:p14="http://schemas.microsoft.com/office/powerpoint/2010/main" val="1674989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36538" y="800100"/>
            <a:ext cx="7091363" cy="39893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49</a:t>
            </a:fld>
            <a:endParaRPr kumimoji="1" lang="ja-JP" altLang="en-US"/>
          </a:p>
        </p:txBody>
      </p:sp>
    </p:spTree>
    <p:extLst>
      <p:ext uri="{BB962C8B-B14F-4D97-AF65-F5344CB8AC3E}">
        <p14:creationId xmlns:p14="http://schemas.microsoft.com/office/powerpoint/2010/main" val="2737948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50</a:t>
            </a:fld>
            <a:endParaRPr kumimoji="1" lang="ja-JP" altLang="en-US"/>
          </a:p>
        </p:txBody>
      </p:sp>
    </p:spTree>
    <p:extLst>
      <p:ext uri="{BB962C8B-B14F-4D97-AF65-F5344CB8AC3E}">
        <p14:creationId xmlns:p14="http://schemas.microsoft.com/office/powerpoint/2010/main" val="2264676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36538" y="800100"/>
            <a:ext cx="7091363" cy="39893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51</a:t>
            </a:fld>
            <a:endParaRPr kumimoji="1" lang="ja-JP" altLang="en-US"/>
          </a:p>
        </p:txBody>
      </p:sp>
    </p:spTree>
    <p:extLst>
      <p:ext uri="{BB962C8B-B14F-4D97-AF65-F5344CB8AC3E}">
        <p14:creationId xmlns:p14="http://schemas.microsoft.com/office/powerpoint/2010/main" val="3188932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36538" y="798513"/>
            <a:ext cx="7081838" cy="398462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52</a:t>
            </a:fld>
            <a:endParaRPr kumimoji="1" lang="ja-JP" altLang="en-US"/>
          </a:p>
        </p:txBody>
      </p:sp>
    </p:spTree>
    <p:extLst>
      <p:ext uri="{BB962C8B-B14F-4D97-AF65-F5344CB8AC3E}">
        <p14:creationId xmlns:p14="http://schemas.microsoft.com/office/powerpoint/2010/main" val="3934483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53</a:t>
            </a:fld>
            <a:endParaRPr kumimoji="1" lang="ja-JP" altLang="en-US"/>
          </a:p>
        </p:txBody>
      </p:sp>
    </p:spTree>
    <p:extLst>
      <p:ext uri="{BB962C8B-B14F-4D97-AF65-F5344CB8AC3E}">
        <p14:creationId xmlns:p14="http://schemas.microsoft.com/office/powerpoint/2010/main" val="1907029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54</a:t>
            </a:fld>
            <a:endParaRPr kumimoji="1" lang="ja-JP" altLang="en-US"/>
          </a:p>
        </p:txBody>
      </p:sp>
    </p:spTree>
    <p:extLst>
      <p:ext uri="{BB962C8B-B14F-4D97-AF65-F5344CB8AC3E}">
        <p14:creationId xmlns:p14="http://schemas.microsoft.com/office/powerpoint/2010/main" val="871948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ＭＳ Ｐ明朝" pitchFamily="18" charset="-128"/>
              <a:ea typeface="ＭＳ Ｐ明朝" pitchFamily="18" charset="-128"/>
            </a:endParaRPr>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56</a:t>
            </a:fld>
            <a:endParaRPr kumimoji="1" lang="ja-JP" altLang="en-US"/>
          </a:p>
        </p:txBody>
      </p:sp>
    </p:spTree>
    <p:extLst>
      <p:ext uri="{BB962C8B-B14F-4D97-AF65-F5344CB8AC3E}">
        <p14:creationId xmlns:p14="http://schemas.microsoft.com/office/powerpoint/2010/main" val="778389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58</a:t>
            </a:fld>
            <a:endParaRPr kumimoji="1" lang="ja-JP" altLang="en-US"/>
          </a:p>
        </p:txBody>
      </p:sp>
    </p:spTree>
    <p:extLst>
      <p:ext uri="{BB962C8B-B14F-4D97-AF65-F5344CB8AC3E}">
        <p14:creationId xmlns:p14="http://schemas.microsoft.com/office/powerpoint/2010/main" val="2716600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59</a:t>
            </a:fld>
            <a:endParaRPr kumimoji="1" lang="ja-JP" altLang="en-US"/>
          </a:p>
        </p:txBody>
      </p:sp>
    </p:spTree>
    <p:extLst>
      <p:ext uri="{BB962C8B-B14F-4D97-AF65-F5344CB8AC3E}">
        <p14:creationId xmlns:p14="http://schemas.microsoft.com/office/powerpoint/2010/main" val="2117475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60</a:t>
            </a:fld>
            <a:endParaRPr kumimoji="1" lang="ja-JP" altLang="en-US"/>
          </a:p>
        </p:txBody>
      </p:sp>
    </p:spTree>
    <p:extLst>
      <p:ext uri="{BB962C8B-B14F-4D97-AF65-F5344CB8AC3E}">
        <p14:creationId xmlns:p14="http://schemas.microsoft.com/office/powerpoint/2010/main" val="234212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6</a:t>
            </a:fld>
            <a:endParaRPr kumimoji="1" lang="ja-JP" altLang="en-US"/>
          </a:p>
        </p:txBody>
      </p:sp>
    </p:spTree>
    <p:extLst>
      <p:ext uri="{BB962C8B-B14F-4D97-AF65-F5344CB8AC3E}">
        <p14:creationId xmlns:p14="http://schemas.microsoft.com/office/powerpoint/2010/main" val="2881474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61</a:t>
            </a:fld>
            <a:endParaRPr kumimoji="1" lang="ja-JP" altLang="en-US"/>
          </a:p>
        </p:txBody>
      </p:sp>
    </p:spTree>
    <p:extLst>
      <p:ext uri="{BB962C8B-B14F-4D97-AF65-F5344CB8AC3E}">
        <p14:creationId xmlns:p14="http://schemas.microsoft.com/office/powerpoint/2010/main" val="134621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62</a:t>
            </a:fld>
            <a:endParaRPr kumimoji="1" lang="ja-JP" altLang="en-US"/>
          </a:p>
        </p:txBody>
      </p:sp>
    </p:spTree>
    <p:extLst>
      <p:ext uri="{BB962C8B-B14F-4D97-AF65-F5344CB8AC3E}">
        <p14:creationId xmlns:p14="http://schemas.microsoft.com/office/powerpoint/2010/main" val="2697732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65</a:t>
            </a:fld>
            <a:endParaRPr kumimoji="1" lang="ja-JP" altLang="en-US"/>
          </a:p>
        </p:txBody>
      </p:sp>
    </p:spTree>
    <p:extLst>
      <p:ext uri="{BB962C8B-B14F-4D97-AF65-F5344CB8AC3E}">
        <p14:creationId xmlns:p14="http://schemas.microsoft.com/office/powerpoint/2010/main" val="762723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BA2E95C-A3BD-4D9C-BF79-AFA07D554CFA}" type="slidenum">
              <a:rPr kumimoji="1" lang="ja-JP" altLang="en-US" smtClean="0"/>
              <a:pPr/>
              <a:t>66</a:t>
            </a:fld>
            <a:endParaRPr kumimoji="1" lang="ja-JP" altLang="en-US"/>
          </a:p>
        </p:txBody>
      </p:sp>
    </p:spTree>
    <p:extLst>
      <p:ext uri="{BB962C8B-B14F-4D97-AF65-F5344CB8AC3E}">
        <p14:creationId xmlns:p14="http://schemas.microsoft.com/office/powerpoint/2010/main" val="2628906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68</a:t>
            </a:fld>
            <a:endParaRPr kumimoji="1" lang="ja-JP" altLang="en-US"/>
          </a:p>
        </p:txBody>
      </p:sp>
    </p:spTree>
    <p:extLst>
      <p:ext uri="{BB962C8B-B14F-4D97-AF65-F5344CB8AC3E}">
        <p14:creationId xmlns:p14="http://schemas.microsoft.com/office/powerpoint/2010/main" val="2487108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675" y="733425"/>
            <a:ext cx="6515100" cy="36655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39143">
              <a:defRPr/>
            </a:pPr>
            <a:fld id="{12C045A4-C8FA-4529-A9B3-928B922D6577}" type="slidenum">
              <a:rPr lang="ja-JP" altLang="en-US">
                <a:solidFill>
                  <a:prstClr val="black"/>
                </a:solidFill>
                <a:latin typeface="Calibri"/>
                <a:ea typeface="ＭＳ Ｐゴシック" panose="020B0600070205080204" pitchFamily="50" charset="-128"/>
              </a:rPr>
              <a:pPr defTabSz="939143">
                <a:defRPr/>
              </a:pPr>
              <a:t>69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82509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71</a:t>
            </a:fld>
            <a:endParaRPr kumimoji="1" lang="ja-JP" altLang="en-US"/>
          </a:p>
        </p:txBody>
      </p:sp>
    </p:spTree>
    <p:extLst>
      <p:ext uri="{BB962C8B-B14F-4D97-AF65-F5344CB8AC3E}">
        <p14:creationId xmlns:p14="http://schemas.microsoft.com/office/powerpoint/2010/main" val="3544413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72</a:t>
            </a:fld>
            <a:endParaRPr kumimoji="1" lang="ja-JP" altLang="en-US"/>
          </a:p>
        </p:txBody>
      </p:sp>
    </p:spTree>
    <p:extLst>
      <p:ext uri="{BB962C8B-B14F-4D97-AF65-F5344CB8AC3E}">
        <p14:creationId xmlns:p14="http://schemas.microsoft.com/office/powerpoint/2010/main" val="1718977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675" y="733425"/>
            <a:ext cx="6515100" cy="36655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00731B-E010-492F-8A52-2F993D8E27FB}" type="slidenum">
              <a:rPr kumimoji="1" lang="ja-JP" altLang="en-US" smtClean="0"/>
              <a:pPr/>
              <a:t>73</a:t>
            </a:fld>
            <a:endParaRPr kumimoji="1" lang="ja-JP" altLang="en-US"/>
          </a:p>
        </p:txBody>
      </p:sp>
    </p:spTree>
    <p:extLst>
      <p:ext uri="{BB962C8B-B14F-4D97-AF65-F5344CB8AC3E}">
        <p14:creationId xmlns:p14="http://schemas.microsoft.com/office/powerpoint/2010/main" val="3564604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75</a:t>
            </a:fld>
            <a:endParaRPr kumimoji="1" lang="ja-JP" altLang="en-US" dirty="0"/>
          </a:p>
        </p:txBody>
      </p:sp>
    </p:spTree>
    <p:extLst>
      <p:ext uri="{BB962C8B-B14F-4D97-AF65-F5344CB8AC3E}">
        <p14:creationId xmlns:p14="http://schemas.microsoft.com/office/powerpoint/2010/main" val="259364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27013" y="806450"/>
            <a:ext cx="7142163" cy="40179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7</a:t>
            </a:fld>
            <a:endParaRPr kumimoji="1" lang="ja-JP" altLang="en-US" dirty="0"/>
          </a:p>
        </p:txBody>
      </p:sp>
    </p:spTree>
    <p:extLst>
      <p:ext uri="{BB962C8B-B14F-4D97-AF65-F5344CB8AC3E}">
        <p14:creationId xmlns:p14="http://schemas.microsoft.com/office/powerpoint/2010/main" val="2079167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76</a:t>
            </a:fld>
            <a:endParaRPr kumimoji="1" lang="ja-JP" altLang="en-US"/>
          </a:p>
        </p:txBody>
      </p:sp>
    </p:spTree>
    <p:extLst>
      <p:ext uri="{BB962C8B-B14F-4D97-AF65-F5344CB8AC3E}">
        <p14:creationId xmlns:p14="http://schemas.microsoft.com/office/powerpoint/2010/main" val="3223870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77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806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80</a:t>
            </a:fld>
            <a:endParaRPr kumimoji="1" lang="ja-JP" altLang="en-US"/>
          </a:p>
        </p:txBody>
      </p:sp>
    </p:spTree>
    <p:extLst>
      <p:ext uri="{BB962C8B-B14F-4D97-AF65-F5344CB8AC3E}">
        <p14:creationId xmlns:p14="http://schemas.microsoft.com/office/powerpoint/2010/main" val="1993462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81</a:t>
            </a:fld>
            <a:endParaRPr kumimoji="1" lang="ja-JP" altLang="en-US"/>
          </a:p>
        </p:txBody>
      </p:sp>
    </p:spTree>
    <p:extLst>
      <p:ext uri="{BB962C8B-B14F-4D97-AF65-F5344CB8AC3E}">
        <p14:creationId xmlns:p14="http://schemas.microsoft.com/office/powerpoint/2010/main" val="7604276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82</a:t>
            </a:fld>
            <a:endParaRPr lang="ja-JP" altLang="en-US"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7121478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83</a:t>
            </a:fld>
            <a:endParaRPr lang="ja-JP" altLang="en-US"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743904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84</a:t>
            </a:fld>
            <a:endParaRPr kumimoji="1" lang="ja-JP" altLang="en-US"/>
          </a:p>
        </p:txBody>
      </p:sp>
    </p:spTree>
    <p:extLst>
      <p:ext uri="{BB962C8B-B14F-4D97-AF65-F5344CB8AC3E}">
        <p14:creationId xmlns:p14="http://schemas.microsoft.com/office/powerpoint/2010/main" val="18762328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8155953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86</a:t>
            </a:fld>
            <a:endParaRPr kumimoji="1" lang="ja-JP" altLang="en-US"/>
          </a:p>
        </p:txBody>
      </p:sp>
    </p:spTree>
    <p:extLst>
      <p:ext uri="{BB962C8B-B14F-4D97-AF65-F5344CB8AC3E}">
        <p14:creationId xmlns:p14="http://schemas.microsoft.com/office/powerpoint/2010/main" val="1211165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18964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27013" y="806450"/>
            <a:ext cx="7142163" cy="40179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8</a:t>
            </a:fld>
            <a:endParaRPr kumimoji="1" lang="ja-JP" altLang="en-US" dirty="0"/>
          </a:p>
        </p:txBody>
      </p:sp>
    </p:spTree>
    <p:extLst>
      <p:ext uri="{BB962C8B-B14F-4D97-AF65-F5344CB8AC3E}">
        <p14:creationId xmlns:p14="http://schemas.microsoft.com/office/powerpoint/2010/main" val="1937200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88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5567018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89</a:t>
            </a:fld>
            <a:endParaRPr kumimoji="1" lang="ja-JP" altLang="en-US"/>
          </a:p>
        </p:txBody>
      </p:sp>
    </p:spTree>
    <p:extLst>
      <p:ext uri="{BB962C8B-B14F-4D97-AF65-F5344CB8AC3E}">
        <p14:creationId xmlns:p14="http://schemas.microsoft.com/office/powerpoint/2010/main" val="32213201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90</a:t>
            </a:fld>
            <a:endParaRPr lang="ja-JP" altLang="en-US"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79711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92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8514164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93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5798329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55588" y="788988"/>
            <a:ext cx="6977063" cy="3925887"/>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2C045A4-C8FA-4529-A9B3-928B922D6577}" type="slidenum">
              <a:rPr kumimoji="1" lang="ja-JP" altLang="en-US" smtClean="0"/>
              <a:pPr/>
              <a:t>94</a:t>
            </a:fld>
            <a:endParaRPr kumimoji="1" lang="ja-JP" altLang="en-US"/>
          </a:p>
        </p:txBody>
      </p:sp>
    </p:spTree>
    <p:extLst>
      <p:ext uri="{BB962C8B-B14F-4D97-AF65-F5344CB8AC3E}">
        <p14:creationId xmlns:p14="http://schemas.microsoft.com/office/powerpoint/2010/main" val="540662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47650" y="793750"/>
            <a:ext cx="7023100" cy="395128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defTabSz="896681">
              <a:defRPr/>
            </a:pPr>
            <a:fld id="{12C045A4-C8FA-4529-A9B3-928B922D6577}" type="slidenum">
              <a:rPr lang="ja-JP" altLang="en-US">
                <a:solidFill>
                  <a:prstClr val="black"/>
                </a:solidFill>
                <a:latin typeface="Calibri" panose="020F0502020204030204"/>
                <a:ea typeface="ＭＳ Ｐゴシック" panose="020B0600070205080204" pitchFamily="50" charset="-128"/>
              </a:rPr>
              <a:pPr defTabSz="896681">
                <a:defRPr/>
              </a:pPr>
              <a:t>95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9063437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150" y="728663"/>
            <a:ext cx="6462713" cy="3636962"/>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626659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150" y="728663"/>
            <a:ext cx="6462713" cy="3636962"/>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5458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9</a:t>
            </a:fld>
            <a:endParaRPr kumimoji="1" lang="ja-JP" altLang="en-US"/>
          </a:p>
        </p:txBody>
      </p:sp>
    </p:spTree>
    <p:extLst>
      <p:ext uri="{BB962C8B-B14F-4D97-AF65-F5344CB8AC3E}">
        <p14:creationId xmlns:p14="http://schemas.microsoft.com/office/powerpoint/2010/main" val="1597824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592416E-FF6E-4AAC-89BA-45A18282E61F}" type="slidenum">
              <a:rPr kumimoji="1" lang="ja-JP" altLang="en-US" smtClean="0"/>
              <a:t>10</a:t>
            </a:fld>
            <a:endParaRPr kumimoji="1" lang="ja-JP" altLang="en-US"/>
          </a:p>
        </p:txBody>
      </p:sp>
    </p:spTree>
    <p:extLst>
      <p:ext uri="{BB962C8B-B14F-4D97-AF65-F5344CB8AC3E}">
        <p14:creationId xmlns:p14="http://schemas.microsoft.com/office/powerpoint/2010/main" val="356111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BA2E95C-A3BD-4D9C-BF79-AFA07D554CFA}" type="slidenum">
              <a:rPr kumimoji="1" lang="ja-JP" altLang="en-US" smtClean="0"/>
              <a:pPr/>
              <a:t>12</a:t>
            </a:fld>
            <a:endParaRPr kumimoji="1" lang="ja-JP" altLang="en-US"/>
          </a:p>
        </p:txBody>
      </p:sp>
    </p:spTree>
    <p:extLst>
      <p:ext uri="{BB962C8B-B14F-4D97-AF65-F5344CB8AC3E}">
        <p14:creationId xmlns:p14="http://schemas.microsoft.com/office/powerpoint/2010/main" val="132322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A39E7A7-7472-401B-A320-8CD29D6436E2}" type="datetime1">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5"/>
            <a:ext cx="27432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1761401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317126E-083C-4D7F-8705-205B382F77B5}" type="datetime1">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61872"/>
            <a:ext cx="27432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181207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2224AB2-D4DB-4C47-999B-7C0C3D780120}" type="datetime1">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41200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CF54B2F-49D8-4658-968B-9C362125E69B}" type="datetime1">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5"/>
            <a:ext cx="27432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1211600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8660D92-084B-4699-BDD3-F36A5C2F8E65}" type="datetime1">
              <a:rPr kumimoji="1" lang="ja-JP" altLang="en-US" smtClean="0"/>
              <a:t>2022/12/14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22745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701EB98-F74E-4D11-B925-9D9E1FE556CE}" type="datetime1">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20792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DB48641-30FA-4608-B8AD-A95C9E21862D}" type="datetime1">
              <a:rPr kumimoji="1" lang="ja-JP" altLang="en-US" smtClean="0"/>
              <a:t>2022/12/14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72111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8B55AF1-B017-4477-93E1-7CA88DBCD2D3}" type="datetime1">
              <a:rPr kumimoji="1" lang="ja-JP" altLang="en-US" smtClean="0"/>
              <a:t>2022/12/14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369329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65554-6777-48E1-ACB0-B49D08C9E18F}" type="datetime1">
              <a:rPr kumimoji="1" lang="ja-JP" altLang="en-US" smtClean="0"/>
              <a:t>2022/12/14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9448800" y="6492875"/>
            <a:ext cx="27432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195664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F6FC6C6-3BAC-45E6-BE61-F5CE0C2291F7}" type="datetime1">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40969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52F9C2A-49E8-425E-A454-15AD78575697}" type="datetime1">
              <a:rPr kumimoji="1" lang="ja-JP" altLang="en-US" smtClean="0"/>
              <a:t>2022/12/14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46598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02835-E2EA-4E12-8160-AB0B41D1B097}" type="datetime1">
              <a:rPr kumimoji="1" lang="ja-JP" altLang="en-US" smtClean="0"/>
              <a:t>2022/12/14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8147761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emf"/></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emf"/><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emf"/><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5.png"/><Relationship Id="rId7"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7.emf"/><Relationship Id="rId5" Type="http://schemas.openxmlformats.org/officeDocument/2006/relationships/image" Target="../media/image86.emf"/><Relationship Id="rId10" Type="http://schemas.openxmlformats.org/officeDocument/2006/relationships/image" Target="../media/image91.jpg"/><Relationship Id="rId4" Type="http://schemas.microsoft.com/office/2007/relationships/hdphoto" Target="../media/hdphoto2.wdp"/><Relationship Id="rId9" Type="http://schemas.openxmlformats.org/officeDocument/2006/relationships/image" Target="../media/image90.jp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emf"/><Relationship Id="rId7" Type="http://schemas.openxmlformats.org/officeDocument/2006/relationships/image" Target="../media/image106.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emf"/><Relationship Id="rId4" Type="http://schemas.openxmlformats.org/officeDocument/2006/relationships/image" Target="../media/image103.emf"/><Relationship Id="rId9"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9.jpeg"/><Relationship Id="rId7" Type="http://schemas.openxmlformats.org/officeDocument/2006/relationships/image" Target="../media/image11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22.emf"/><Relationship Id="rId4" Type="http://schemas.openxmlformats.org/officeDocument/2006/relationships/image" Target="../media/image12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jpeg"/></Relationships>
</file>

<file path=ppt/slides/_rels/slide54.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jpeg"/></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38.jpeg"/><Relationship Id="rId4" Type="http://schemas.openxmlformats.org/officeDocument/2006/relationships/image" Target="../media/image1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png"/><Relationship Id="rId18" Type="http://schemas.openxmlformats.org/officeDocument/2006/relationships/image" Target="../media/image154.png"/><Relationship Id="rId3" Type="http://schemas.openxmlformats.org/officeDocument/2006/relationships/image" Target="../media/image139.png"/><Relationship Id="rId21" Type="http://schemas.openxmlformats.org/officeDocument/2006/relationships/image" Target="../media/image157.wmf"/><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notesSlide" Target="../notesSlides/notesSlide38.xml"/><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jpeg"/><Relationship Id="rId10" Type="http://schemas.openxmlformats.org/officeDocument/2006/relationships/image" Target="../media/image146.jpeg"/><Relationship Id="rId19" Type="http://schemas.openxmlformats.org/officeDocument/2006/relationships/image" Target="../media/image155.png"/><Relationship Id="rId4" Type="http://schemas.openxmlformats.org/officeDocument/2006/relationships/image" Target="../media/image140.jpeg"/><Relationship Id="rId9" Type="http://schemas.openxmlformats.org/officeDocument/2006/relationships/image" Target="../media/image145.png"/><Relationship Id="rId14" Type="http://schemas.openxmlformats.org/officeDocument/2006/relationships/image" Target="../media/image1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61.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60.png"/><Relationship Id="rId21" Type="http://schemas.openxmlformats.org/officeDocument/2006/relationships/image" Target="../media/image164.jpeg"/><Relationship Id="rId7" Type="http://schemas.openxmlformats.org/officeDocument/2006/relationships/image" Target="../media/image161.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notesSlide" Target="../notesSlides/notesSlide40.xml"/><Relationship Id="rId16" Type="http://schemas.openxmlformats.org/officeDocument/2006/relationships/image" Target="../media/image153.png"/><Relationship Id="rId20" Type="http://schemas.openxmlformats.org/officeDocument/2006/relationships/image" Target="../media/image157.wmf"/><Relationship Id="rId1" Type="http://schemas.openxmlformats.org/officeDocument/2006/relationships/slideLayout" Target="../slideLayouts/slideLayout1.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image" Target="../media/image141.png"/><Relationship Id="rId9" Type="http://schemas.openxmlformats.org/officeDocument/2006/relationships/image" Target="../media/image162.png"/><Relationship Id="rId14" Type="http://schemas.openxmlformats.org/officeDocument/2006/relationships/image" Target="../media/image163.png"/><Relationship Id="rId22" Type="http://schemas.openxmlformats.org/officeDocument/2006/relationships/image" Target="../media/image165.jpg"/></Relationships>
</file>

<file path=ppt/slides/_rels/slide62.xml.rels><?xml version="1.0" encoding="UTF-8" standalone="yes"?>
<Relationships xmlns="http://schemas.openxmlformats.org/package/2006/relationships"><Relationship Id="rId3" Type="http://schemas.openxmlformats.org/officeDocument/2006/relationships/image" Target="../media/image166.jpg"/><Relationship Id="rId7" Type="http://schemas.openxmlformats.org/officeDocument/2006/relationships/image" Target="../media/image17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69.emf"/><Relationship Id="rId5" Type="http://schemas.openxmlformats.org/officeDocument/2006/relationships/image" Target="../media/image168.emf"/><Relationship Id="rId4" Type="http://schemas.openxmlformats.org/officeDocument/2006/relationships/image" Target="../media/image167.emf"/></Relationships>
</file>

<file path=ppt/slides/_rels/slide6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xml"/><Relationship Id="rId4" Type="http://schemas.openxmlformats.org/officeDocument/2006/relationships/image" Target="../media/image174.jpeg"/></Relationships>
</file>

<file path=ppt/slides/_rels/slide65.xml.rels><?xml version="1.0" encoding="UTF-8" standalone="yes"?>
<Relationships xmlns="http://schemas.openxmlformats.org/package/2006/relationships"><Relationship Id="rId8" Type="http://schemas.openxmlformats.org/officeDocument/2006/relationships/image" Target="../media/image180.jpeg"/><Relationship Id="rId13" Type="http://schemas.openxmlformats.org/officeDocument/2006/relationships/image" Target="../media/image185.png"/><Relationship Id="rId18" Type="http://schemas.openxmlformats.org/officeDocument/2006/relationships/image" Target="../media/image190.png"/><Relationship Id="rId3" Type="http://schemas.openxmlformats.org/officeDocument/2006/relationships/image" Target="../media/image175.jpeg"/><Relationship Id="rId7" Type="http://schemas.openxmlformats.org/officeDocument/2006/relationships/image" Target="../media/image179.jpeg"/><Relationship Id="rId12" Type="http://schemas.openxmlformats.org/officeDocument/2006/relationships/image" Target="../media/image184.png"/><Relationship Id="rId17" Type="http://schemas.openxmlformats.org/officeDocument/2006/relationships/image" Target="../media/image189.jpeg"/><Relationship Id="rId2" Type="http://schemas.openxmlformats.org/officeDocument/2006/relationships/notesSlide" Target="../notesSlides/notesSlide42.xml"/><Relationship Id="rId16" Type="http://schemas.openxmlformats.org/officeDocument/2006/relationships/image" Target="../media/image188.jpeg"/><Relationship Id="rId1" Type="http://schemas.openxmlformats.org/officeDocument/2006/relationships/slideLayout" Target="../slideLayouts/slideLayout1.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jpeg"/><Relationship Id="rId15" Type="http://schemas.openxmlformats.org/officeDocument/2006/relationships/image" Target="../media/image187.jpeg"/><Relationship Id="rId10" Type="http://schemas.openxmlformats.org/officeDocument/2006/relationships/image" Target="../media/image182.png"/><Relationship Id="rId19" Type="http://schemas.microsoft.com/office/2007/relationships/hdphoto" Target="../media/hdphoto3.wdp"/><Relationship Id="rId4" Type="http://schemas.openxmlformats.org/officeDocument/2006/relationships/image" Target="../media/image176.jpeg"/><Relationship Id="rId9" Type="http://schemas.openxmlformats.org/officeDocument/2006/relationships/image" Target="../media/image181.png"/><Relationship Id="rId14" Type="http://schemas.openxmlformats.org/officeDocument/2006/relationships/image" Target="../media/image186.jpeg"/></Relationships>
</file>

<file path=ppt/slides/_rels/slide6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93.jpeg"/><Relationship Id="rId4" Type="http://schemas.openxmlformats.org/officeDocument/2006/relationships/image" Target="../media/image19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7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99.emf"/><Relationship Id="rId4" Type="http://schemas.openxmlformats.org/officeDocument/2006/relationships/image" Target="../media/image198.emf"/></Relationships>
</file>

<file path=ppt/slides/_rels/slide7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xml"/><Relationship Id="rId5" Type="http://schemas.openxmlformats.org/officeDocument/2006/relationships/image" Target="../media/image203.png"/><Relationship Id="rId4" Type="http://schemas.openxmlformats.org/officeDocument/2006/relationships/image" Target="../media/image20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0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15.tmp"/><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16.emf"/><Relationship Id="rId5" Type="http://schemas.openxmlformats.org/officeDocument/2006/relationships/oleObject" Target="../embeddings/oleObject1.bin"/><Relationship Id="rId4" Type="http://schemas.openxmlformats.org/officeDocument/2006/relationships/image" Target="../media/image217.tmp"/></Relationships>
</file>

<file path=ppt/slides/_rels/slide8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chart" Target="../charts/chart1.xml"/><Relationship Id="rId4" Type="http://schemas.openxmlformats.org/officeDocument/2006/relationships/image" Target="../media/image219.jpeg"/></Relationships>
</file>

<file path=ppt/slides/_rels/slide8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22.png"/></Relationships>
</file>

<file path=ppt/slides/_rels/slide89.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png"/><Relationship Id="rId9" Type="http://schemas.openxmlformats.org/officeDocument/2006/relationships/image" Target="../media/image229.png"/></Relationships>
</file>

<file path=ppt/slides/_rels/slide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30.tmp"/><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32.tmp"/></Relationships>
</file>

<file path=ppt/slides/_rels/slide9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tmp"/><Relationship Id="rId1" Type="http://schemas.openxmlformats.org/officeDocument/2006/relationships/slideLayout" Target="../slideLayouts/slideLayout7.xml"/><Relationship Id="rId4" Type="http://schemas.openxmlformats.org/officeDocument/2006/relationships/image" Target="../media/image236.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223724" y="3140609"/>
            <a:ext cx="7992888" cy="0"/>
          </a:xfrm>
          <a:prstGeom prst="line">
            <a:avLst/>
          </a:prstGeom>
          <a:ln w="38100">
            <a:solidFill>
              <a:schemeClr val="accent5"/>
            </a:solidFill>
          </a:ln>
        </p:spPr>
        <p:style>
          <a:lnRef idx="3">
            <a:schemeClr val="accent2"/>
          </a:lnRef>
          <a:fillRef idx="0">
            <a:schemeClr val="accent2"/>
          </a:fillRef>
          <a:effectRef idx="2">
            <a:schemeClr val="accent2"/>
          </a:effectRef>
          <a:fontRef idx="minor">
            <a:schemeClr val="tx1"/>
          </a:fontRef>
        </p:style>
      </p:cxnSp>
      <p:sp>
        <p:nvSpPr>
          <p:cNvPr id="10" name="正方形/長方形 9"/>
          <p:cNvSpPr/>
          <p:nvPr/>
        </p:nvSpPr>
        <p:spPr>
          <a:xfrm>
            <a:off x="4310007" y="2617389"/>
            <a:ext cx="3793026" cy="523220"/>
          </a:xfrm>
          <a:prstGeom prst="rect">
            <a:avLst/>
          </a:prstGeom>
        </p:spPr>
        <p:txBody>
          <a:bodyPr wrap="none">
            <a:spAutoFit/>
          </a:bodyPr>
          <a:lstStyle/>
          <a:p>
            <a:pPr algn="ctr"/>
            <a:r>
              <a:rPr lang="ja-JP" altLang="en-US" sz="2800" dirty="0">
                <a:latin typeface="Meiryo UI" panose="020B0604030504040204" pitchFamily="50" charset="-128"/>
                <a:ea typeface="Meiryo UI" panose="020B0604030504040204" pitchFamily="50" charset="-128"/>
              </a:rPr>
              <a:t>大阪の改革</a:t>
            </a:r>
            <a:r>
              <a:rPr lang="ja-JP" altLang="en-US" sz="2800" dirty="0" smtClean="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エリア</a:t>
            </a:r>
            <a:r>
              <a:rPr lang="ja-JP" altLang="en-US" sz="2800" dirty="0" smtClean="0">
                <a:latin typeface="Meiryo UI" panose="020B0604030504040204" pitchFamily="50" charset="-128"/>
                <a:ea typeface="Meiryo UI" panose="020B0604030504040204" pitchFamily="50" charset="-128"/>
              </a:rPr>
              <a:t>編）</a:t>
            </a:r>
            <a:endParaRPr lang="en-US" altLang="ja-JP" sz="2800" dirty="0">
              <a:latin typeface="Meiryo UI" panose="020B0604030504040204" pitchFamily="50" charset="-128"/>
              <a:ea typeface="Meiryo UI" panose="020B0604030504040204" pitchFamily="50" charset="-128"/>
            </a:endParaRPr>
          </a:p>
        </p:txBody>
      </p:sp>
      <p:sp>
        <p:nvSpPr>
          <p:cNvPr id="12" name="タイトル 1"/>
          <p:cNvSpPr txBox="1">
            <a:spLocks/>
          </p:cNvSpPr>
          <p:nvPr/>
        </p:nvSpPr>
        <p:spPr>
          <a:xfrm>
            <a:off x="3915912" y="5338951"/>
            <a:ext cx="4608512" cy="1026008"/>
          </a:xfrm>
          <a:prstGeom prst="rect">
            <a:avLst/>
          </a:prstGeom>
        </p:spPr>
        <p:txBody>
          <a:bodyPr vert="horz" lIns="36000" tIns="36000" rIns="36000" bIns="3600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latin typeface="Meiryo UI" panose="020B0604030504040204" pitchFamily="50" charset="-128"/>
                <a:ea typeface="Meiryo UI" panose="020B0604030504040204" pitchFamily="50" charset="-128"/>
              </a:rPr>
              <a:t>2018</a:t>
            </a:r>
            <a:r>
              <a:rPr lang="ja-JP" altLang="en-US" sz="3200" dirty="0">
                <a:latin typeface="Meiryo UI" panose="020B0604030504040204" pitchFamily="50" charset="-128"/>
                <a:ea typeface="Meiryo UI" panose="020B0604030504040204" pitchFamily="50" charset="-128"/>
              </a:rPr>
              <a:t>年</a:t>
            </a:r>
            <a:r>
              <a:rPr lang="en-US" altLang="ja-JP" sz="3200" dirty="0">
                <a:latin typeface="Meiryo UI" panose="020B0604030504040204" pitchFamily="50" charset="-128"/>
                <a:ea typeface="Meiryo UI" panose="020B0604030504040204" pitchFamily="50" charset="-128"/>
              </a:rPr>
              <a:t>12</a:t>
            </a:r>
            <a:r>
              <a:rPr lang="ja-JP" altLang="en-US" sz="3200" dirty="0">
                <a:latin typeface="Meiryo UI" panose="020B0604030504040204" pitchFamily="50" charset="-128"/>
                <a:ea typeface="Meiryo UI" panose="020B0604030504040204" pitchFamily="50" charset="-128"/>
              </a:rPr>
              <a:t>月</a:t>
            </a:r>
            <a:endParaRPr lang="en-US" altLang="ja-JP" sz="3200" dirty="0">
              <a:latin typeface="Meiryo UI" panose="020B0604030504040204" pitchFamily="50" charset="-128"/>
              <a:ea typeface="Meiryo UI" panose="020B0604030504040204" pitchFamily="50" charset="-128"/>
            </a:endParaRPr>
          </a:p>
          <a:p>
            <a:r>
              <a:rPr lang="ja-JP" altLang="en-US" sz="3200" dirty="0">
                <a:latin typeface="Meiryo UI" panose="020B0604030504040204" pitchFamily="50" charset="-128"/>
                <a:ea typeface="Meiryo UI" panose="020B0604030504040204" pitchFamily="50" charset="-128"/>
              </a:rPr>
              <a:t>大阪府・大阪市</a:t>
            </a:r>
            <a:endParaRPr lang="ja-JP" altLang="en-US" sz="2000" dirty="0">
              <a:latin typeface="Meiryo UI" panose="020B0604030504040204" pitchFamily="50" charset="-128"/>
              <a:ea typeface="Meiryo UI" panose="020B0604030504040204" pitchFamily="50" charset="-128"/>
            </a:endParaRPr>
          </a:p>
        </p:txBody>
      </p:sp>
      <p:sp>
        <p:nvSpPr>
          <p:cNvPr id="9" name="正方形/長方形 8"/>
          <p:cNvSpPr/>
          <p:nvPr/>
        </p:nvSpPr>
        <p:spPr>
          <a:xfrm>
            <a:off x="4715299" y="3179219"/>
            <a:ext cx="2823209" cy="461665"/>
          </a:xfrm>
          <a:prstGeom prst="rect">
            <a:avLst/>
          </a:prstGeom>
        </p:spPr>
        <p:txBody>
          <a:bodyPr wrap="none">
            <a:spAutoFit/>
          </a:bodyPr>
          <a:lstStyle/>
          <a:p>
            <a:pPr algn="ctr"/>
            <a:r>
              <a:rPr lang="ja-JP" altLang="en-US" sz="2400" dirty="0" smtClean="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　「これからの大阪」</a:t>
            </a:r>
            <a:endParaRPr lang="en-US" altLang="ja-JP"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1509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１．大阪駅周辺　②</a:t>
            </a:r>
            <a:r>
              <a:rPr lang="en-US" altLang="ja-JP" sz="2000" b="1" dirty="0">
                <a:solidFill>
                  <a:schemeClr val="bg1"/>
                </a:solidFill>
                <a:latin typeface="ＭＳ ゴシック" pitchFamily="49" charset="-128"/>
                <a:ea typeface="ＭＳ ゴシック" pitchFamily="49" charset="-128"/>
              </a:rPr>
              <a:t> </a:t>
            </a:r>
            <a:r>
              <a:rPr lang="ja-JP" altLang="en-US" sz="2000" b="1" dirty="0">
                <a:solidFill>
                  <a:schemeClr val="bg1"/>
                </a:solidFill>
                <a:latin typeface="ＭＳ ゴシック" pitchFamily="49" charset="-128"/>
                <a:ea typeface="ＭＳ ゴシック" pitchFamily="49" charset="-128"/>
              </a:rPr>
              <a:t>エリアマネジメント</a:t>
            </a:r>
            <a:endParaRPr lang="en-US" altLang="ja-JP" sz="2000" b="1" dirty="0">
              <a:solidFill>
                <a:schemeClr val="bg1"/>
              </a:solidFill>
              <a:latin typeface="ＭＳ ゴシック" pitchFamily="49" charset="-128"/>
              <a:ea typeface="ＭＳ ゴシック" pitchFamily="49" charset="-128"/>
            </a:endParaRPr>
          </a:p>
        </p:txBody>
      </p:sp>
      <p:sp>
        <p:nvSpPr>
          <p:cNvPr id="25" name="角丸四角形 24"/>
          <p:cNvSpPr/>
          <p:nvPr/>
        </p:nvSpPr>
        <p:spPr>
          <a:xfrm>
            <a:off x="1337471" y="620690"/>
            <a:ext cx="9684000" cy="1152127"/>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r>
              <a:rPr lang="ja-JP" altLang="en-US" sz="1600" dirty="0">
                <a:solidFill>
                  <a:schemeClr val="tx1"/>
                </a:solidFill>
              </a:rPr>
              <a:t>＜めざす姿＞</a:t>
            </a:r>
            <a:endParaRPr lang="en-US" altLang="ja-JP" sz="1600" dirty="0">
              <a:solidFill>
                <a:schemeClr val="tx1"/>
              </a:solidFill>
            </a:endParaRPr>
          </a:p>
          <a:p>
            <a:pPr marL="265113" indent="-265113"/>
            <a:r>
              <a:rPr lang="ja-JP" altLang="en-US" sz="1600" dirty="0">
                <a:solidFill>
                  <a:schemeClr val="tx1"/>
                </a:solidFill>
                <a:latin typeface="ＭＳ Ｐ明朝" pitchFamily="18" charset="-128"/>
                <a:ea typeface="ＭＳ Ｐ明朝" pitchFamily="18" charset="-128"/>
              </a:rPr>
              <a:t>　・グランフロント大阪に「大阪版ＢＩＤ</a:t>
            </a:r>
            <a:r>
              <a:rPr lang="ja-JP" altLang="en-US" sz="1600" dirty="0" smtClean="0">
                <a:solidFill>
                  <a:schemeClr val="tx1"/>
                </a:solidFill>
                <a:latin typeface="ＭＳ Ｐ明朝" pitchFamily="18" charset="-128"/>
                <a:ea typeface="ＭＳ Ｐ明朝" pitchFamily="18" charset="-128"/>
              </a:rPr>
              <a:t>制度」</a:t>
            </a:r>
            <a:r>
              <a:rPr lang="ja-JP" altLang="en-US" sz="1600" dirty="0">
                <a:solidFill>
                  <a:schemeClr val="tx1"/>
                </a:solidFill>
                <a:latin typeface="ＭＳ Ｐ明朝" pitchFamily="18" charset="-128"/>
                <a:ea typeface="ＭＳ Ｐ明朝" pitchFamily="18" charset="-128"/>
              </a:rPr>
              <a:t>を適用して民間の創意工夫による</a:t>
            </a:r>
            <a:r>
              <a:rPr lang="ja-JP" altLang="en-US" sz="1600" dirty="0" smtClean="0">
                <a:solidFill>
                  <a:schemeClr val="tx1"/>
                </a:solidFill>
                <a:latin typeface="ＭＳ Ｐ明朝" pitchFamily="18" charset="-128"/>
                <a:ea typeface="ＭＳ Ｐ明朝" pitchFamily="18" charset="-128"/>
              </a:rPr>
              <a:t>エリアマネジメントを促進する</a:t>
            </a:r>
            <a:r>
              <a:rPr lang="ja-JP" altLang="en-US" sz="1600" dirty="0">
                <a:solidFill>
                  <a:schemeClr val="tx1"/>
                </a:solidFill>
                <a:latin typeface="ＭＳ Ｐ明朝" pitchFamily="18" charset="-128"/>
                <a:ea typeface="ＭＳ Ｐ明朝" pitchFamily="18" charset="-128"/>
              </a:rPr>
              <a:t>ことで</a:t>
            </a:r>
            <a:r>
              <a:rPr lang="ja-JP" altLang="en-US" sz="1600" dirty="0" smtClean="0">
                <a:solidFill>
                  <a:schemeClr val="tx1"/>
                </a:solidFill>
                <a:latin typeface="ＭＳ Ｐ明朝" pitchFamily="18" charset="-128"/>
                <a:ea typeface="ＭＳ Ｐ明朝" pitchFamily="18" charset="-128"/>
              </a:rPr>
              <a:t>、</a:t>
            </a:r>
            <a:r>
              <a:rPr lang="ja-JP" altLang="en-US" sz="1600" dirty="0">
                <a:solidFill>
                  <a:schemeClr val="tx1"/>
                </a:solidFill>
                <a:latin typeface="ＭＳ Ｐ明朝" pitchFamily="18" charset="-128"/>
                <a:ea typeface="ＭＳ Ｐ明朝" pitchFamily="18" charset="-128"/>
              </a:rPr>
              <a:t>質の高い公共的空間を創出し、まちの魅力をより一層向上</a:t>
            </a:r>
            <a:r>
              <a:rPr lang="ja-JP" altLang="en-US" sz="1600" dirty="0" smtClean="0">
                <a:solidFill>
                  <a:schemeClr val="tx1"/>
                </a:solidFill>
                <a:latin typeface="ＭＳ Ｐ明朝" pitchFamily="18" charset="-128"/>
                <a:ea typeface="ＭＳ Ｐ明朝" pitchFamily="18" charset="-128"/>
              </a:rPr>
              <a:t>。</a:t>
            </a:r>
            <a:endParaRPr lang="en-US" altLang="ja-JP" sz="1600" strike="sngStrike" dirty="0">
              <a:solidFill>
                <a:schemeClr val="tx1"/>
              </a:solidFill>
              <a:latin typeface="ＭＳ Ｐ明朝" pitchFamily="18" charset="-128"/>
              <a:ea typeface="ＭＳ Ｐ明朝" pitchFamily="18" charset="-128"/>
            </a:endParaRPr>
          </a:p>
          <a:p>
            <a:pPr marL="265113" indent="-265113"/>
            <a:r>
              <a:rPr lang="ja-JP" altLang="en-US" sz="1600" dirty="0">
                <a:solidFill>
                  <a:schemeClr val="tx1"/>
                </a:solidFill>
                <a:latin typeface="ＭＳ Ｐ明朝" pitchFamily="18" charset="-128"/>
                <a:ea typeface="ＭＳ Ｐ明朝" pitchFamily="18" charset="-128"/>
              </a:rPr>
              <a:t>　・将来的にはグランフロント大阪</a:t>
            </a:r>
            <a:r>
              <a:rPr lang="ja-JP" altLang="en-US" sz="1600" dirty="0" smtClean="0">
                <a:solidFill>
                  <a:schemeClr val="tx1"/>
                </a:solidFill>
                <a:latin typeface="ＭＳ Ｐ明朝" pitchFamily="18" charset="-128"/>
                <a:ea typeface="ＭＳ Ｐ明朝" pitchFamily="18" charset="-128"/>
              </a:rPr>
              <a:t>以外</a:t>
            </a:r>
            <a:r>
              <a:rPr lang="ja-JP" altLang="en-US" sz="1600" dirty="0">
                <a:solidFill>
                  <a:schemeClr val="tx1"/>
                </a:solidFill>
                <a:latin typeface="ＭＳ Ｐ明朝" pitchFamily="18" charset="-128"/>
                <a:ea typeface="ＭＳ Ｐ明朝" pitchFamily="18" charset="-128"/>
              </a:rPr>
              <a:t>の地域</a:t>
            </a:r>
            <a:r>
              <a:rPr lang="ja-JP" altLang="en-US" sz="1600" dirty="0" smtClean="0">
                <a:solidFill>
                  <a:schemeClr val="tx1"/>
                </a:solidFill>
                <a:latin typeface="ＭＳ Ｐ明朝" pitchFamily="18" charset="-128"/>
                <a:ea typeface="ＭＳ Ｐ明朝" pitchFamily="18" charset="-128"/>
              </a:rPr>
              <a:t>への適用を</a:t>
            </a:r>
            <a:r>
              <a:rPr lang="ja-JP" altLang="en-US" sz="1600" dirty="0">
                <a:solidFill>
                  <a:schemeClr val="tx1"/>
                </a:solidFill>
                <a:latin typeface="ＭＳ Ｐ明朝" pitchFamily="18" charset="-128"/>
                <a:ea typeface="ＭＳ Ｐ明朝" pitchFamily="18" charset="-128"/>
              </a:rPr>
              <a:t>めざす。</a:t>
            </a:r>
          </a:p>
        </p:txBody>
      </p:sp>
      <p:sp>
        <p:nvSpPr>
          <p:cNvPr id="31" name="正方形/長方形 30"/>
          <p:cNvSpPr/>
          <p:nvPr/>
        </p:nvSpPr>
        <p:spPr>
          <a:xfrm>
            <a:off x="1354519" y="1899150"/>
            <a:ext cx="9666952" cy="37680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smtClean="0">
              <a:solidFill>
                <a:schemeClr val="tx1"/>
              </a:solidFill>
            </a:endParaRPr>
          </a:p>
          <a:p>
            <a:endParaRPr lang="en-US" altLang="ja-JP" sz="1200" dirty="0">
              <a:solidFill>
                <a:schemeClr val="tx1"/>
              </a:solidFill>
            </a:endParaRPr>
          </a:p>
        </p:txBody>
      </p:sp>
      <p:sp>
        <p:nvSpPr>
          <p:cNvPr id="15" name="正方形/長方形 14"/>
          <p:cNvSpPr/>
          <p:nvPr/>
        </p:nvSpPr>
        <p:spPr>
          <a:xfrm>
            <a:off x="1354519" y="6018919"/>
            <a:ext cx="9666952" cy="79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smtClean="0">
              <a:solidFill>
                <a:schemeClr val="tx1"/>
              </a:solidFill>
              <a:latin typeface="ＭＳ Ｐ明朝" panose="02020600040205080304" pitchFamily="18" charset="-128"/>
              <a:ea typeface="ＭＳ Ｐ明朝" panose="02020600040205080304" pitchFamily="18" charset="-128"/>
            </a:endParaRPr>
          </a:p>
          <a:p>
            <a:endParaRPr lang="en-US" altLang="ja-JP" sz="1200" dirty="0">
              <a:solidFill>
                <a:schemeClr val="tx1"/>
              </a:solidFill>
              <a:latin typeface="ＭＳ Ｐ明朝" panose="02020600040205080304" pitchFamily="18" charset="-128"/>
              <a:ea typeface="ＭＳ Ｐ明朝" panose="02020600040205080304" pitchFamily="18" charset="-128"/>
            </a:endParaRPr>
          </a:p>
          <a:p>
            <a:r>
              <a:rPr lang="ja-JP" altLang="en-US" sz="1200" dirty="0" smtClean="0">
                <a:solidFill>
                  <a:schemeClr val="tx1"/>
                </a:solidFill>
                <a:latin typeface="ＭＳ Ｐ明朝" panose="02020600040205080304" pitchFamily="18" charset="-128"/>
                <a:ea typeface="ＭＳ Ｐ明朝" panose="02020600040205080304" pitchFamily="18" charset="-128"/>
              </a:rPr>
              <a:t>・先導的な</a:t>
            </a:r>
            <a:r>
              <a:rPr lang="en-US" altLang="ja-JP" sz="1200" dirty="0" smtClean="0">
                <a:solidFill>
                  <a:schemeClr val="tx1"/>
                </a:solidFill>
                <a:latin typeface="ＭＳ Ｐ明朝" panose="02020600040205080304" pitchFamily="18" charset="-128"/>
                <a:ea typeface="ＭＳ Ｐ明朝" panose="02020600040205080304" pitchFamily="18" charset="-128"/>
              </a:rPr>
              <a:t>BID</a:t>
            </a:r>
            <a:r>
              <a:rPr lang="ja-JP" altLang="en-US" sz="1200" dirty="0" smtClean="0">
                <a:solidFill>
                  <a:schemeClr val="tx1"/>
                </a:solidFill>
                <a:latin typeface="ＭＳ Ｐ明朝" panose="02020600040205080304" pitchFamily="18" charset="-128"/>
                <a:ea typeface="ＭＳ Ｐ明朝" panose="02020600040205080304" pitchFamily="18" charset="-128"/>
              </a:rPr>
              <a:t>地区の実績を積み上げつつ、現行法の税制面の課題</a:t>
            </a:r>
            <a:r>
              <a:rPr lang="ja-JP" altLang="en-US" sz="1200" dirty="0">
                <a:solidFill>
                  <a:schemeClr val="tx1"/>
                </a:solidFill>
                <a:latin typeface="ＭＳ Ｐ明朝" panose="02020600040205080304" pitchFamily="18" charset="-128"/>
                <a:ea typeface="ＭＳ Ｐ明朝" panose="02020600040205080304" pitchFamily="18" charset="-128"/>
              </a:rPr>
              <a:t>等</a:t>
            </a:r>
            <a:r>
              <a:rPr lang="ja-JP" altLang="en-US" sz="1200" dirty="0" smtClean="0">
                <a:solidFill>
                  <a:schemeClr val="tx1"/>
                </a:solidFill>
                <a:latin typeface="ＭＳ Ｐ明朝" panose="02020600040205080304" pitchFamily="18" charset="-128"/>
                <a:ea typeface="ＭＳ Ｐ明朝" panose="02020600040205080304" pitchFamily="18" charset="-128"/>
              </a:rPr>
              <a:t>の改善に向け取り組むとともに、将来的にはグランフロント</a:t>
            </a:r>
            <a:r>
              <a:rPr lang="ja-JP" altLang="en-US" sz="1200" dirty="0">
                <a:solidFill>
                  <a:schemeClr val="tx1"/>
                </a:solidFill>
                <a:latin typeface="ＭＳ Ｐ明朝" panose="02020600040205080304" pitchFamily="18" charset="-128"/>
                <a:ea typeface="ＭＳ Ｐ明朝" panose="02020600040205080304" pitchFamily="18" charset="-128"/>
              </a:rPr>
              <a:t>大阪</a:t>
            </a:r>
            <a:r>
              <a:rPr lang="ja-JP" altLang="en-US" sz="1200" dirty="0" smtClean="0">
                <a:solidFill>
                  <a:schemeClr val="tx1"/>
                </a:solidFill>
                <a:latin typeface="ＭＳ Ｐ明朝" panose="02020600040205080304" pitchFamily="18" charset="-128"/>
                <a:ea typeface="ＭＳ Ｐ明朝" panose="02020600040205080304" pitchFamily="18" charset="-128"/>
              </a:rPr>
              <a:t>以外</a:t>
            </a:r>
            <a:r>
              <a:rPr lang="ja-JP" altLang="en-US" sz="1200" dirty="0">
                <a:solidFill>
                  <a:schemeClr val="tx1"/>
                </a:solidFill>
                <a:latin typeface="ＭＳ Ｐ明朝" panose="02020600040205080304" pitchFamily="18" charset="-128"/>
                <a:ea typeface="ＭＳ Ｐ明朝" panose="02020600040205080304" pitchFamily="18" charset="-128"/>
              </a:rPr>
              <a:t>の地域</a:t>
            </a:r>
            <a:r>
              <a:rPr lang="ja-JP" altLang="en-US" sz="1200" dirty="0" smtClean="0">
                <a:solidFill>
                  <a:schemeClr val="tx1"/>
                </a:solidFill>
                <a:latin typeface="ＭＳ Ｐ明朝" panose="02020600040205080304" pitchFamily="18" charset="-128"/>
                <a:ea typeface="ＭＳ Ｐ明朝" panose="02020600040205080304" pitchFamily="18" charset="-128"/>
              </a:rPr>
              <a:t>への適用を</a:t>
            </a:r>
            <a:r>
              <a:rPr lang="ja-JP" altLang="en-US" sz="1200" dirty="0">
                <a:solidFill>
                  <a:schemeClr val="tx1"/>
                </a:solidFill>
                <a:latin typeface="ＭＳ Ｐ明朝" panose="02020600040205080304" pitchFamily="18" charset="-128"/>
                <a:ea typeface="ＭＳ Ｐ明朝" panose="02020600040205080304" pitchFamily="18" charset="-128"/>
              </a:rPr>
              <a:t>めざす。</a:t>
            </a:r>
          </a:p>
          <a:p>
            <a:endParaRPr lang="ja-JP" altLang="en-US" sz="1200" dirty="0">
              <a:solidFill>
                <a:schemeClr val="tx1"/>
              </a:solidFill>
              <a:latin typeface="ＭＳ Ｐ明朝" panose="02020600040205080304" pitchFamily="18" charset="-128"/>
              <a:ea typeface="ＭＳ Ｐ明朝" panose="02020600040205080304" pitchFamily="18" charset="-128"/>
            </a:endParaRPr>
          </a:p>
          <a:p>
            <a:endParaRPr lang="ja-JP" altLang="en-US" sz="1200" dirty="0">
              <a:solidFill>
                <a:schemeClr val="tx1"/>
              </a:solidFill>
              <a:latin typeface="ＭＳ Ｐ明朝" panose="02020600040205080304" pitchFamily="18" charset="-128"/>
              <a:ea typeface="ＭＳ Ｐ明朝" panose="02020600040205080304" pitchFamily="18" charset="-128"/>
            </a:endParaRPr>
          </a:p>
        </p:txBody>
      </p:sp>
      <p:sp>
        <p:nvSpPr>
          <p:cNvPr id="23" name="スライド番号プレースホルダ 22"/>
          <p:cNvSpPr>
            <a:spLocks noGrp="1"/>
          </p:cNvSpPr>
          <p:nvPr>
            <p:ph type="sldNum" sz="quarter" idx="12"/>
          </p:nvPr>
        </p:nvSpPr>
        <p:spPr/>
        <p:txBody>
          <a:bodyPr/>
          <a:lstStyle/>
          <a:p>
            <a:fld id="{37EF5067-3AB7-4642-9103-42CBD40CC6D9}" type="slidenum">
              <a:rPr kumimoji="1" lang="ja-JP" altLang="en-US" smtClean="0"/>
              <a:pPr/>
              <a:t>10</a:t>
            </a:fld>
            <a:endParaRPr kumimoji="1" lang="ja-JP" altLang="en-US" dirty="0"/>
          </a:p>
        </p:txBody>
      </p:sp>
      <p:sp>
        <p:nvSpPr>
          <p:cNvPr id="20" name="正方形/長方形 19"/>
          <p:cNvSpPr/>
          <p:nvPr/>
        </p:nvSpPr>
        <p:spPr>
          <a:xfrm>
            <a:off x="1336627" y="1901680"/>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これまでの取組</a:t>
            </a:r>
            <a:endParaRPr lang="ja-JP" altLang="en-US" sz="1200" b="1" dirty="0"/>
          </a:p>
        </p:txBody>
      </p:sp>
      <p:sp>
        <p:nvSpPr>
          <p:cNvPr id="36" name="正方形/長方形 35"/>
          <p:cNvSpPr/>
          <p:nvPr/>
        </p:nvSpPr>
        <p:spPr>
          <a:xfrm>
            <a:off x="1351796" y="6025999"/>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将来</a:t>
            </a:r>
            <a:endParaRPr lang="en-US" altLang="ja-JP" sz="1200" b="1" dirty="0" smtClean="0"/>
          </a:p>
        </p:txBody>
      </p:sp>
      <p:graphicFrame>
        <p:nvGraphicFramePr>
          <p:cNvPr id="6" name="表 5"/>
          <p:cNvGraphicFramePr>
            <a:graphicFrameLocks noGrp="1"/>
          </p:cNvGraphicFramePr>
          <p:nvPr>
            <p:extLst/>
          </p:nvPr>
        </p:nvGraphicFramePr>
        <p:xfrm>
          <a:off x="5677750" y="1991843"/>
          <a:ext cx="5180308" cy="2999808"/>
        </p:xfrm>
        <a:graphic>
          <a:graphicData uri="http://schemas.openxmlformats.org/drawingml/2006/table">
            <a:tbl>
              <a:tblPr firstRow="1" bandRow="1">
                <a:tableStyleId>{2D5ABB26-0587-4C30-8999-92F81FD0307C}</a:tableStyleId>
              </a:tblPr>
              <a:tblGrid>
                <a:gridCol w="2590154">
                  <a:extLst>
                    <a:ext uri="{9D8B030D-6E8A-4147-A177-3AD203B41FA5}">
                      <a16:colId xmlns:a16="http://schemas.microsoft.com/office/drawing/2014/main" val="20000"/>
                    </a:ext>
                  </a:extLst>
                </a:gridCol>
                <a:gridCol w="2590154">
                  <a:extLst>
                    <a:ext uri="{9D8B030D-6E8A-4147-A177-3AD203B41FA5}">
                      <a16:colId xmlns:a16="http://schemas.microsoft.com/office/drawing/2014/main" val="20001"/>
                    </a:ext>
                  </a:extLst>
                </a:gridCol>
              </a:tblGrid>
              <a:tr h="23158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smtClean="0"/>
                        <a:t>一般社団法人グランフロント大阪ＴＭＯの活動</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1584">
                <a:tc>
                  <a:txBody>
                    <a:bodyPr/>
                    <a:lstStyle/>
                    <a:p>
                      <a:r>
                        <a:rPr kumimoji="1" lang="en-US" altLang="ja-JP" sz="900" dirty="0" smtClean="0"/>
                        <a:t>【</a:t>
                      </a:r>
                      <a:r>
                        <a:rPr kumimoji="1" lang="ja-JP" altLang="en-US" sz="900" dirty="0" smtClean="0"/>
                        <a:t>巡回バス・イベント等</a:t>
                      </a:r>
                      <a:r>
                        <a:rPr kumimoji="1" lang="en-US" altLang="ja-JP" sz="900" dirty="0" smtClean="0"/>
                        <a:t>】</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900" dirty="0" smtClean="0"/>
                        <a:t>【</a:t>
                      </a:r>
                      <a:r>
                        <a:rPr kumimoji="1" lang="ja-JP" altLang="en-US" sz="900" dirty="0" smtClean="0"/>
                        <a:t>都市利便増進施設の管理</a:t>
                      </a:r>
                      <a:r>
                        <a:rPr kumimoji="1" lang="en-US" altLang="ja-JP" sz="900" dirty="0" smtClean="0"/>
                        <a:t>】</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6270">
                <a:tc>
                  <a:txBody>
                    <a:bodyPr/>
                    <a:lstStyle/>
                    <a:p>
                      <a:r>
                        <a:rPr kumimoji="1" lang="ja-JP" altLang="en-US" sz="900" dirty="0" smtClean="0"/>
                        <a:t>Ａ ⾃主財源で⾏</a:t>
                      </a:r>
                      <a:r>
                        <a:rPr kumimoji="1" lang="ja-JP" altLang="en-US" sz="900" dirty="0" err="1" smtClean="0"/>
                        <a:t>う</a:t>
                      </a:r>
                      <a:r>
                        <a:rPr kumimoji="1" lang="ja-JP" altLang="en-US" sz="900" dirty="0" smtClean="0"/>
                        <a:t>事業</a:t>
                      </a:r>
                      <a:endParaRPr kumimoji="1" lang="en-US" altLang="ja-JP" sz="900" dirty="0" smtClean="0"/>
                    </a:p>
                    <a:p>
                      <a:r>
                        <a:rPr kumimoji="1" lang="ja-JP" altLang="en-US" sz="900" dirty="0" smtClean="0"/>
                        <a:t>　・巡回バスなど</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t>Ｂ ⾃主財源で⾏</a:t>
                      </a:r>
                      <a:r>
                        <a:rPr kumimoji="1" lang="ja-JP" altLang="en-US" sz="900" dirty="0" err="1" smtClean="0"/>
                        <a:t>う</a:t>
                      </a:r>
                      <a:r>
                        <a:rPr kumimoji="1" lang="ja-JP" altLang="en-US" sz="900" dirty="0" smtClean="0"/>
                        <a:t>事業</a:t>
                      </a:r>
                      <a:endParaRPr kumimoji="1" lang="en-US" altLang="ja-JP" sz="900" dirty="0" smtClean="0"/>
                    </a:p>
                    <a:p>
                      <a:r>
                        <a:rPr kumimoji="1" lang="ja-JP" altLang="en-US" sz="900" dirty="0" smtClean="0"/>
                        <a:t>　・オープンカフェ・広告の管理</a:t>
                      </a:r>
                      <a:endParaRPr kumimoji="1" lang="en-US" altLang="ja-JP" sz="9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80370">
                <a:tc>
                  <a:txBody>
                    <a:bodyPr/>
                    <a:lstStyle/>
                    <a:p>
                      <a:r>
                        <a:rPr kumimoji="1" lang="ja-JP" altLang="en-US" sz="900" dirty="0" smtClean="0"/>
                        <a:t>　・イベントなど</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t>Ｃ 分担⾦で⾏</a:t>
                      </a:r>
                      <a:r>
                        <a:rPr kumimoji="1" lang="ja-JP" altLang="en-US" sz="900" dirty="0" err="1" smtClean="0"/>
                        <a:t>う</a:t>
                      </a:r>
                      <a:r>
                        <a:rPr kumimoji="1" lang="ja-JP" altLang="en-US" sz="900" dirty="0" smtClean="0"/>
                        <a:t>事業（非営利・公共的事業）</a:t>
                      </a:r>
                      <a:endParaRPr kumimoji="1" lang="en-US" altLang="ja-JP" sz="900" dirty="0" smtClean="0"/>
                    </a:p>
                    <a:p>
                      <a:r>
                        <a:rPr kumimoji="1" lang="ja-JP" altLang="en-US" sz="900" dirty="0" smtClean="0"/>
                        <a:t>　・歩道空間の管理</a:t>
                      </a:r>
                      <a:endParaRPr kumimoji="1" lang="ja-JP" altLang="en-US" sz="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7" name="図 6"/>
          <p:cNvPicPr>
            <a:picLocks noChangeAspect="1"/>
          </p:cNvPicPr>
          <p:nvPr/>
        </p:nvPicPr>
        <p:blipFill>
          <a:blip r:embed="rId3"/>
          <a:stretch>
            <a:fillRect/>
          </a:stretch>
        </p:blipFill>
        <p:spPr>
          <a:xfrm>
            <a:off x="5806028" y="3950001"/>
            <a:ext cx="1150204" cy="756000"/>
          </a:xfrm>
          <a:prstGeom prst="rect">
            <a:avLst/>
          </a:prstGeom>
        </p:spPr>
      </p:pic>
      <p:pic>
        <p:nvPicPr>
          <p:cNvPr id="8" name="図 7"/>
          <p:cNvPicPr>
            <a:picLocks noChangeAspect="1"/>
          </p:cNvPicPr>
          <p:nvPr/>
        </p:nvPicPr>
        <p:blipFill>
          <a:blip r:embed="rId4"/>
          <a:stretch>
            <a:fillRect/>
          </a:stretch>
        </p:blipFill>
        <p:spPr>
          <a:xfrm>
            <a:off x="7023919" y="3950001"/>
            <a:ext cx="1195931" cy="792000"/>
          </a:xfrm>
          <a:prstGeom prst="rect">
            <a:avLst/>
          </a:prstGeom>
        </p:spPr>
      </p:pic>
      <p:pic>
        <p:nvPicPr>
          <p:cNvPr id="9" name="図 8"/>
          <p:cNvPicPr>
            <a:picLocks noChangeAspect="1"/>
          </p:cNvPicPr>
          <p:nvPr/>
        </p:nvPicPr>
        <p:blipFill rotWithShape="1">
          <a:blip r:embed="rId5"/>
          <a:srcRect l="1195" t="19817" r="46730" b="2756"/>
          <a:stretch/>
        </p:blipFill>
        <p:spPr>
          <a:xfrm>
            <a:off x="5767928" y="2814534"/>
            <a:ext cx="1220109" cy="792000"/>
          </a:xfrm>
          <a:prstGeom prst="rect">
            <a:avLst/>
          </a:prstGeom>
        </p:spPr>
      </p:pic>
      <p:pic>
        <p:nvPicPr>
          <p:cNvPr id="10" name="図 9"/>
          <p:cNvPicPr>
            <a:picLocks noChangeAspect="1"/>
          </p:cNvPicPr>
          <p:nvPr/>
        </p:nvPicPr>
        <p:blipFill rotWithShape="1">
          <a:blip r:embed="rId6"/>
          <a:srcRect l="3648" t="17795" r="46910" b="2931"/>
          <a:stretch/>
        </p:blipFill>
        <p:spPr>
          <a:xfrm>
            <a:off x="7088786" y="2830599"/>
            <a:ext cx="989999" cy="792000"/>
          </a:xfrm>
          <a:prstGeom prst="rect">
            <a:avLst/>
          </a:prstGeom>
        </p:spPr>
      </p:pic>
      <p:pic>
        <p:nvPicPr>
          <p:cNvPr id="11" name="図 10"/>
          <p:cNvPicPr>
            <a:picLocks noChangeAspect="1"/>
          </p:cNvPicPr>
          <p:nvPr/>
        </p:nvPicPr>
        <p:blipFill>
          <a:blip r:embed="rId7"/>
          <a:stretch>
            <a:fillRect/>
          </a:stretch>
        </p:blipFill>
        <p:spPr>
          <a:xfrm>
            <a:off x="8377096" y="2839968"/>
            <a:ext cx="1111129" cy="792000"/>
          </a:xfrm>
          <a:prstGeom prst="rect">
            <a:avLst/>
          </a:prstGeom>
        </p:spPr>
      </p:pic>
      <p:pic>
        <p:nvPicPr>
          <p:cNvPr id="12" name="図 11"/>
          <p:cNvPicPr>
            <a:picLocks noChangeAspect="1"/>
          </p:cNvPicPr>
          <p:nvPr/>
        </p:nvPicPr>
        <p:blipFill>
          <a:blip r:embed="rId8"/>
          <a:stretch>
            <a:fillRect/>
          </a:stretch>
        </p:blipFill>
        <p:spPr>
          <a:xfrm>
            <a:off x="9501326" y="2839968"/>
            <a:ext cx="1084677" cy="792000"/>
          </a:xfrm>
          <a:prstGeom prst="rect">
            <a:avLst/>
          </a:prstGeom>
        </p:spPr>
      </p:pic>
      <p:pic>
        <p:nvPicPr>
          <p:cNvPr id="14" name="図 13"/>
          <p:cNvPicPr>
            <a:picLocks noChangeAspect="1"/>
          </p:cNvPicPr>
          <p:nvPr/>
        </p:nvPicPr>
        <p:blipFill rotWithShape="1">
          <a:blip r:embed="rId9"/>
          <a:srcRect l="48927" t="1" r="3701" b="3201"/>
          <a:stretch/>
        </p:blipFill>
        <p:spPr>
          <a:xfrm>
            <a:off x="8377096" y="4064900"/>
            <a:ext cx="1094599" cy="792000"/>
          </a:xfrm>
          <a:prstGeom prst="rect">
            <a:avLst/>
          </a:prstGeom>
        </p:spPr>
      </p:pic>
      <p:pic>
        <p:nvPicPr>
          <p:cNvPr id="16" name="図 15"/>
          <p:cNvPicPr>
            <a:picLocks noChangeAspect="1"/>
          </p:cNvPicPr>
          <p:nvPr/>
        </p:nvPicPr>
        <p:blipFill rotWithShape="1">
          <a:blip r:embed="rId10"/>
          <a:srcRect l="52309" b="2781"/>
          <a:stretch/>
        </p:blipFill>
        <p:spPr>
          <a:xfrm>
            <a:off x="9540528" y="4081071"/>
            <a:ext cx="1073616" cy="792000"/>
          </a:xfrm>
          <a:prstGeom prst="rect">
            <a:avLst/>
          </a:prstGeom>
        </p:spPr>
      </p:pic>
      <p:sp>
        <p:nvSpPr>
          <p:cNvPr id="17" name="正方形/長方形 16"/>
          <p:cNvSpPr/>
          <p:nvPr/>
        </p:nvSpPr>
        <p:spPr>
          <a:xfrm>
            <a:off x="1477484" y="2337242"/>
            <a:ext cx="4099517" cy="1938992"/>
          </a:xfrm>
          <a:prstGeom prst="rect">
            <a:avLst/>
          </a:prstGeom>
        </p:spPr>
        <p:txBody>
          <a:bodyPr wrap="square">
            <a:spAutoFit/>
          </a:bodyPr>
          <a:lstStyle/>
          <a:p>
            <a:r>
              <a:rPr lang="ja-JP" altLang="en-US" sz="1200" dirty="0" smtClean="0">
                <a:latin typeface="ＭＳ Ｐ明朝" panose="02020600040205080304" pitchFamily="18" charset="-128"/>
                <a:ea typeface="ＭＳ Ｐ明朝" panose="02020600040205080304" pitchFamily="18" charset="-128"/>
              </a:rPr>
              <a:t>・「</a:t>
            </a:r>
            <a:r>
              <a:rPr lang="ja-JP" altLang="en-US" sz="1200" dirty="0">
                <a:latin typeface="ＭＳ Ｐ明朝" panose="02020600040205080304" pitchFamily="18" charset="-128"/>
                <a:ea typeface="ＭＳ Ｐ明朝" panose="02020600040205080304" pitchFamily="18" charset="-128"/>
              </a:rPr>
              <a:t>大阪版ＢＩＤ制度検討会」を</a:t>
            </a:r>
            <a:r>
              <a:rPr lang="ja-JP" altLang="en-US" sz="1200" dirty="0" smtClean="0">
                <a:latin typeface="ＭＳ Ｐ明朝" panose="02020600040205080304" pitchFamily="18" charset="-128"/>
                <a:ea typeface="ＭＳ Ｐ明朝" panose="02020600040205080304" pitchFamily="18" charset="-128"/>
              </a:rPr>
              <a:t>設置（</a:t>
            </a:r>
            <a:r>
              <a:rPr lang="en-US" altLang="ja-JP" sz="1200" dirty="0" smtClean="0">
                <a:latin typeface="ＭＳ Ｐ明朝" panose="02020600040205080304" pitchFamily="18" charset="-128"/>
                <a:ea typeface="ＭＳ Ｐ明朝" panose="02020600040205080304" pitchFamily="18" charset="-128"/>
              </a:rPr>
              <a:t>2013.7</a:t>
            </a:r>
            <a:r>
              <a:rPr lang="ja-JP" altLang="en-US" sz="1200" dirty="0" smtClean="0">
                <a:latin typeface="ＭＳ Ｐ明朝" panose="02020600040205080304" pitchFamily="18" charset="-128"/>
                <a:ea typeface="ＭＳ Ｐ明朝" panose="02020600040205080304" pitchFamily="18" charset="-128"/>
              </a:rPr>
              <a:t>）</a:t>
            </a:r>
            <a:endParaRPr lang="en-US" altLang="ja-JP" sz="1200" dirty="0" smtClean="0">
              <a:latin typeface="ＭＳ Ｐ明朝" panose="02020600040205080304" pitchFamily="18" charset="-128"/>
              <a:ea typeface="ＭＳ Ｐ明朝" panose="02020600040205080304" pitchFamily="18" charset="-128"/>
            </a:endParaRPr>
          </a:p>
          <a:p>
            <a:r>
              <a:rPr lang="ja-JP" altLang="en-US" sz="1200" dirty="0" smtClean="0">
                <a:latin typeface="ＭＳ Ｐ明朝" panose="02020600040205080304" pitchFamily="18" charset="-128"/>
                <a:ea typeface="ＭＳ Ｐ明朝" panose="02020600040205080304" pitchFamily="18" charset="-128"/>
              </a:rPr>
              <a:t>・</a:t>
            </a:r>
            <a:r>
              <a:rPr lang="ja-JP" altLang="en-US" sz="1200" dirty="0">
                <a:latin typeface="ＭＳ Ｐ明朝" panose="02020600040205080304" pitchFamily="18" charset="-128"/>
                <a:ea typeface="ＭＳ Ｐ明朝" panose="02020600040205080304" pitchFamily="18" charset="-128"/>
              </a:rPr>
              <a:t>「大阪市エリアマネジメント活動促進条例」の施行。（</a:t>
            </a:r>
            <a:r>
              <a:rPr lang="en-US" altLang="ja-JP" sz="1200" dirty="0">
                <a:latin typeface="ＭＳ Ｐ明朝" panose="02020600040205080304" pitchFamily="18" charset="-128"/>
                <a:ea typeface="ＭＳ Ｐ明朝" panose="02020600040205080304" pitchFamily="18" charset="-128"/>
              </a:rPr>
              <a:t>2014.4</a:t>
            </a:r>
            <a:r>
              <a:rPr lang="ja-JP" altLang="en-US" sz="1200" dirty="0">
                <a:latin typeface="ＭＳ Ｐ明朝" panose="02020600040205080304" pitchFamily="18" charset="-128"/>
                <a:ea typeface="ＭＳ Ｐ明朝" panose="02020600040205080304" pitchFamily="18" charset="-128"/>
              </a:rPr>
              <a:t>）</a:t>
            </a:r>
          </a:p>
          <a:p>
            <a:r>
              <a:rPr lang="ja-JP" altLang="en-US" sz="1200" dirty="0">
                <a:latin typeface="ＭＳ Ｐ明朝" panose="02020600040205080304" pitchFamily="18" charset="-128"/>
                <a:ea typeface="ＭＳ Ｐ明朝" panose="02020600040205080304" pitchFamily="18" charset="-128"/>
              </a:rPr>
              <a:t>・（一社）グランフロント大阪ＴＭＯを都市再生推進法人に指定。（</a:t>
            </a:r>
            <a:r>
              <a:rPr lang="en-US" altLang="ja-JP" sz="1200" dirty="0">
                <a:latin typeface="ＭＳ Ｐ明朝" panose="02020600040205080304" pitchFamily="18" charset="-128"/>
                <a:ea typeface="ＭＳ Ｐ明朝" panose="02020600040205080304" pitchFamily="18" charset="-128"/>
              </a:rPr>
              <a:t>2014.7</a:t>
            </a:r>
            <a:r>
              <a:rPr lang="ja-JP" altLang="en-US" sz="1200" dirty="0">
                <a:latin typeface="ＭＳ Ｐ明朝" panose="02020600040205080304" pitchFamily="18" charset="-128"/>
                <a:ea typeface="ＭＳ Ｐ明朝" panose="02020600040205080304" pitchFamily="18" charset="-128"/>
              </a:rPr>
              <a:t>）</a:t>
            </a:r>
          </a:p>
          <a:p>
            <a:r>
              <a:rPr lang="ja-JP" altLang="en-US" sz="1200" dirty="0">
                <a:latin typeface="ＭＳ Ｐ明朝" panose="02020600040205080304" pitchFamily="18" charset="-128"/>
                <a:ea typeface="ＭＳ Ｐ明朝" panose="02020600040205080304" pitchFamily="18" charset="-128"/>
              </a:rPr>
              <a:t>・グランフロント</a:t>
            </a:r>
            <a:r>
              <a:rPr lang="ja-JP" altLang="en-US" sz="1200" dirty="0" smtClean="0">
                <a:latin typeface="ＭＳ Ｐ明朝" panose="02020600040205080304" pitchFamily="18" charset="-128"/>
                <a:ea typeface="ＭＳ Ｐ明朝" panose="02020600040205080304" pitchFamily="18" charset="-128"/>
              </a:rPr>
              <a:t>大阪に「</a:t>
            </a:r>
            <a:r>
              <a:rPr lang="ja-JP" altLang="en-US" sz="1200" dirty="0">
                <a:latin typeface="ＭＳ Ｐ明朝" panose="02020600040205080304" pitchFamily="18" charset="-128"/>
                <a:ea typeface="ＭＳ Ｐ明朝" panose="02020600040205080304" pitchFamily="18" charset="-128"/>
              </a:rPr>
              <a:t>大阪版</a:t>
            </a:r>
            <a:r>
              <a:rPr lang="en-US" altLang="ja-JP" sz="1200" dirty="0">
                <a:latin typeface="ＭＳ Ｐ明朝" panose="02020600040205080304" pitchFamily="18" charset="-128"/>
                <a:ea typeface="ＭＳ Ｐ明朝" panose="02020600040205080304" pitchFamily="18" charset="-128"/>
              </a:rPr>
              <a:t>BID</a:t>
            </a:r>
            <a:r>
              <a:rPr lang="ja-JP" altLang="en-US" sz="1200" dirty="0">
                <a:latin typeface="ＭＳ Ｐ明朝" panose="02020600040205080304" pitchFamily="18" charset="-128"/>
                <a:ea typeface="ＭＳ Ｐ明朝" panose="02020600040205080304" pitchFamily="18" charset="-128"/>
              </a:rPr>
              <a:t>制度」の適用開始（</a:t>
            </a:r>
            <a:r>
              <a:rPr lang="en-US" altLang="ja-JP" sz="1200" dirty="0">
                <a:latin typeface="ＭＳ Ｐ明朝" panose="02020600040205080304" pitchFamily="18" charset="-128"/>
                <a:ea typeface="ＭＳ Ｐ明朝" panose="02020600040205080304" pitchFamily="18" charset="-128"/>
              </a:rPr>
              <a:t>2015.4</a:t>
            </a:r>
            <a:r>
              <a:rPr lang="ja-JP" altLang="en-US" sz="1200" dirty="0">
                <a:latin typeface="ＭＳ Ｐ明朝" panose="02020600040205080304" pitchFamily="18" charset="-128"/>
                <a:ea typeface="ＭＳ Ｐ明朝" panose="02020600040205080304" pitchFamily="18" charset="-128"/>
              </a:rPr>
              <a:t>）</a:t>
            </a:r>
            <a:endParaRPr lang="en-US" altLang="ja-JP" sz="1200" dirty="0">
              <a:latin typeface="ＭＳ Ｐ明朝" panose="02020600040205080304" pitchFamily="18" charset="-128"/>
              <a:ea typeface="ＭＳ Ｐ明朝" panose="02020600040205080304" pitchFamily="18" charset="-128"/>
            </a:endParaRPr>
          </a:p>
          <a:p>
            <a:pPr marL="266700" indent="-266700"/>
            <a:r>
              <a:rPr lang="ja-JP" altLang="en-US" sz="1200" dirty="0">
                <a:latin typeface="ＭＳ Ｐ明朝" panose="02020600040205080304" pitchFamily="18" charset="-128"/>
                <a:ea typeface="ＭＳ Ｐ明朝" panose="02020600040205080304" pitchFamily="18" charset="-128"/>
              </a:rPr>
              <a:t>　　・エリアマネジメント団体</a:t>
            </a:r>
            <a:r>
              <a:rPr lang="ja-JP" altLang="en-US" sz="1200" dirty="0" smtClean="0">
                <a:latin typeface="ＭＳ Ｐ明朝" panose="02020600040205080304" pitchFamily="18" charset="-128"/>
                <a:ea typeface="ＭＳ Ｐ明朝" panose="02020600040205080304" pitchFamily="18" charset="-128"/>
              </a:rPr>
              <a:t>は事業</a:t>
            </a:r>
            <a:r>
              <a:rPr lang="ja-JP" altLang="en-US" sz="1200" dirty="0">
                <a:latin typeface="ＭＳ Ｐ明朝" panose="02020600040205080304" pitchFamily="18" charset="-128"/>
                <a:ea typeface="ＭＳ Ｐ明朝" panose="02020600040205080304" pitchFamily="18" charset="-128"/>
              </a:rPr>
              <a:t>計画と収支計画を策定（行政が認定）</a:t>
            </a:r>
          </a:p>
          <a:p>
            <a:pPr marL="266700" indent="-266700"/>
            <a:r>
              <a:rPr lang="ja-JP" altLang="en-US" sz="1200" dirty="0">
                <a:latin typeface="ＭＳ Ｐ明朝" panose="02020600040205080304" pitchFamily="18" charset="-128"/>
                <a:ea typeface="ＭＳ Ｐ明朝" panose="02020600040205080304" pitchFamily="18" charset="-128"/>
              </a:rPr>
              <a:t>　　・行政は地方自治法に基づく分担金を地権者等から公平・公正に徴収して、エリアマネジメント団体に活動資金として</a:t>
            </a:r>
            <a:r>
              <a:rPr lang="ja-JP" altLang="en-US" sz="1200" dirty="0" smtClean="0">
                <a:latin typeface="ＭＳ Ｐ明朝" panose="02020600040205080304" pitchFamily="18" charset="-128"/>
                <a:ea typeface="ＭＳ Ｐ明朝" panose="02020600040205080304" pitchFamily="18" charset="-128"/>
              </a:rPr>
              <a:t>交付</a:t>
            </a:r>
            <a:endParaRPr lang="ja-JP" altLang="en-US" sz="1200" dirty="0">
              <a:latin typeface="ＭＳ Ｐ明朝" panose="02020600040205080304" pitchFamily="18" charset="-128"/>
              <a:ea typeface="ＭＳ Ｐ明朝" panose="02020600040205080304" pitchFamily="18" charset="-128"/>
            </a:endParaRPr>
          </a:p>
        </p:txBody>
      </p:sp>
      <p:sp>
        <p:nvSpPr>
          <p:cNvPr id="18" name="正方形/長方形 17"/>
          <p:cNvSpPr/>
          <p:nvPr/>
        </p:nvSpPr>
        <p:spPr>
          <a:xfrm>
            <a:off x="1468540" y="4947202"/>
            <a:ext cx="8589860" cy="646331"/>
          </a:xfrm>
          <a:prstGeom prst="rect">
            <a:avLst/>
          </a:prstGeom>
        </p:spPr>
        <p:txBody>
          <a:bodyPr wrap="square">
            <a:spAutoFit/>
          </a:bodyPr>
          <a:lstStyle/>
          <a:p>
            <a:r>
              <a:rPr lang="ja-JP" altLang="en-US" sz="1200" dirty="0">
                <a:latin typeface="ＭＳ Ｐ明朝" panose="02020600040205080304" pitchFamily="18" charset="-128"/>
                <a:ea typeface="ＭＳ Ｐ明朝" panose="02020600040205080304" pitchFamily="18" charset="-128"/>
              </a:rPr>
              <a:t>■</a:t>
            </a:r>
            <a:r>
              <a:rPr lang="ja-JP" altLang="en-US" sz="1200" dirty="0" smtClean="0">
                <a:latin typeface="ＭＳ Ｐ明朝" panose="02020600040205080304" pitchFamily="18" charset="-128"/>
                <a:ea typeface="ＭＳ Ｐ明朝" panose="02020600040205080304" pitchFamily="18" charset="-128"/>
              </a:rPr>
              <a:t>うめ</a:t>
            </a:r>
            <a:r>
              <a:rPr lang="ja-JP" altLang="en-US" sz="1200" dirty="0">
                <a:latin typeface="ＭＳ Ｐ明朝" panose="02020600040205080304" pitchFamily="18" charset="-128"/>
                <a:ea typeface="ＭＳ Ｐ明朝" panose="02020600040205080304" pitchFamily="18" charset="-128"/>
              </a:rPr>
              <a:t>きた先行開発地区において、華やかで賑わいのある歩行者空間を創出</a:t>
            </a:r>
            <a:r>
              <a:rPr lang="ja-JP" altLang="en-US" sz="1200" dirty="0" smtClean="0">
                <a:latin typeface="ＭＳ Ｐ明朝" panose="02020600040205080304" pitchFamily="18" charset="-128"/>
                <a:ea typeface="ＭＳ Ｐ明朝" panose="02020600040205080304" pitchFamily="18" charset="-128"/>
              </a:rPr>
              <a:t>。</a:t>
            </a:r>
            <a:endParaRPr lang="en-US" altLang="ja-JP" sz="1200" dirty="0" smtClean="0">
              <a:latin typeface="ＭＳ Ｐ明朝" panose="02020600040205080304" pitchFamily="18" charset="-128"/>
              <a:ea typeface="ＭＳ Ｐ明朝" panose="02020600040205080304" pitchFamily="18" charset="-128"/>
            </a:endParaRPr>
          </a:p>
          <a:p>
            <a:pPr marL="171450" indent="-171450"/>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a:t>
            </a:r>
            <a:r>
              <a:rPr lang="ja-JP" altLang="en-US" sz="1200" dirty="0">
                <a:latin typeface="ＭＳ Ｐ明朝" panose="02020600040205080304" pitchFamily="18" charset="-128"/>
                <a:ea typeface="ＭＳ Ｐ明朝" panose="02020600040205080304" pitchFamily="18" charset="-128"/>
              </a:rPr>
              <a:t>道路占用許可特例の対象となる</a:t>
            </a:r>
            <a:r>
              <a:rPr lang="ja-JP" altLang="en-US" sz="1200" dirty="0" smtClean="0">
                <a:latin typeface="ＭＳ Ｐ明朝" panose="02020600040205080304" pitchFamily="18" charset="-128"/>
                <a:ea typeface="ＭＳ Ｐ明朝" panose="02020600040205080304" pitchFamily="18" charset="-128"/>
              </a:rPr>
              <a:t>歩道</a:t>
            </a:r>
            <a:r>
              <a:rPr lang="ja-JP" altLang="en-US" sz="1200" dirty="0">
                <a:latin typeface="ＭＳ Ｐ明朝" panose="02020600040205080304" pitchFamily="18" charset="-128"/>
                <a:ea typeface="ＭＳ Ｐ明朝" panose="02020600040205080304" pitchFamily="18" charset="-128"/>
              </a:rPr>
              <a:t>の歩行者交通量の増加。（</a:t>
            </a:r>
            <a:r>
              <a:rPr lang="en-US" altLang="ja-JP" sz="1200" dirty="0">
                <a:latin typeface="ＭＳ Ｐ明朝" panose="02020600040205080304" pitchFamily="18" charset="-128"/>
                <a:ea typeface="ＭＳ Ｐ明朝" panose="02020600040205080304" pitchFamily="18" charset="-128"/>
              </a:rPr>
              <a:t>H25</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42,768</a:t>
            </a:r>
            <a:r>
              <a:rPr lang="ja-JP" altLang="en-US" sz="1200" dirty="0">
                <a:latin typeface="ＭＳ Ｐ明朝" panose="02020600040205080304" pitchFamily="18" charset="-128"/>
                <a:ea typeface="ＭＳ Ｐ明朝" panose="02020600040205080304" pitchFamily="18" charset="-128"/>
              </a:rPr>
              <a:t>人⇒</a:t>
            </a:r>
            <a:r>
              <a:rPr lang="en-US" altLang="ja-JP" sz="1200" dirty="0">
                <a:latin typeface="ＭＳ Ｐ明朝" panose="02020600040205080304" pitchFamily="18" charset="-128"/>
                <a:ea typeface="ＭＳ Ｐ明朝" panose="02020600040205080304" pitchFamily="18" charset="-128"/>
              </a:rPr>
              <a:t>H29</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48,842</a:t>
            </a:r>
            <a:r>
              <a:rPr lang="ja-JP" altLang="en-US" sz="1200" dirty="0">
                <a:latin typeface="ＭＳ Ｐ明朝" panose="02020600040205080304" pitchFamily="18" charset="-128"/>
                <a:ea typeface="ＭＳ Ｐ明朝" panose="02020600040205080304" pitchFamily="18" charset="-128"/>
              </a:rPr>
              <a:t>人）</a:t>
            </a:r>
          </a:p>
          <a:p>
            <a:pPr marL="171450" indent="-171450"/>
            <a:r>
              <a:rPr lang="ja-JP" altLang="en-US" sz="1200" dirty="0" smtClean="0">
                <a:latin typeface="ＭＳ Ｐ明朝" panose="02020600040205080304" pitchFamily="18" charset="-128"/>
                <a:ea typeface="ＭＳ Ｐ明朝" panose="02020600040205080304" pitchFamily="18" charset="-128"/>
              </a:rPr>
              <a:t>　・</a:t>
            </a:r>
            <a:r>
              <a:rPr lang="ja-JP" altLang="en-US" sz="1200" dirty="0">
                <a:latin typeface="ＭＳ Ｐ明朝" panose="02020600040205080304" pitchFamily="18" charset="-128"/>
                <a:ea typeface="ＭＳ Ｐ明朝" panose="02020600040205080304" pitchFamily="18" charset="-128"/>
              </a:rPr>
              <a:t>歩行者空間が魅力的であると感じる人の割合の増加</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H25</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63%⇒H29</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80%</a:t>
            </a:r>
            <a:r>
              <a:rPr lang="ja-JP" altLang="en-US" sz="1200" dirty="0" smtClean="0">
                <a:latin typeface="ＭＳ Ｐ明朝" panose="02020600040205080304" pitchFamily="18" charset="-128"/>
                <a:ea typeface="ＭＳ Ｐ明朝" panose="02020600040205080304" pitchFamily="18" charset="-128"/>
              </a:rPr>
              <a:t>）</a:t>
            </a:r>
            <a:endParaRPr lang="ja-JP" altLang="en-US" sz="1200" dirty="0">
              <a:latin typeface="ＭＳ Ｐ明朝" panose="02020600040205080304" pitchFamily="18" charset="-128"/>
              <a:ea typeface="ＭＳ Ｐ明朝" panose="02020600040205080304" pitchFamily="18" charset="-128"/>
            </a:endParaRPr>
          </a:p>
        </p:txBody>
      </p:sp>
      <p:sp>
        <p:nvSpPr>
          <p:cNvPr id="19" name="下矢印 18"/>
          <p:cNvSpPr/>
          <p:nvPr/>
        </p:nvSpPr>
        <p:spPr>
          <a:xfrm>
            <a:off x="5486400" y="5724237"/>
            <a:ext cx="1295400" cy="24590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p:cNvSpPr/>
          <p:nvPr/>
        </p:nvSpPr>
        <p:spPr>
          <a:xfrm>
            <a:off x="2956627" y="4489742"/>
            <a:ext cx="889000" cy="26493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6279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srcRect t="2725" r="287" b="12766"/>
          <a:stretch/>
        </p:blipFill>
        <p:spPr>
          <a:xfrm>
            <a:off x="8394668" y="3809999"/>
            <a:ext cx="2298732" cy="2992847"/>
          </a:xfrm>
          <a:prstGeom prst="rect">
            <a:avLst/>
          </a:prstGeom>
          <a:ln>
            <a:noFill/>
          </a:ln>
        </p:spPr>
      </p:pic>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Ｐゴシック" pitchFamily="50" charset="-128"/>
                <a:ea typeface="ＭＳ Ｐゴシック" pitchFamily="50" charset="-128"/>
              </a:rPr>
              <a:t>１．大阪駅周辺　③関西国際</a:t>
            </a:r>
            <a:r>
              <a:rPr lang="ja-JP" altLang="en-US" sz="2000" b="1" dirty="0" smtClean="0">
                <a:solidFill>
                  <a:schemeClr val="bg1"/>
                </a:solidFill>
                <a:latin typeface="ＭＳ Ｐゴシック" pitchFamily="50" charset="-128"/>
                <a:ea typeface="ＭＳ Ｐゴシック" pitchFamily="50" charset="-128"/>
              </a:rPr>
              <a:t>空港等へ</a:t>
            </a:r>
            <a:r>
              <a:rPr lang="ja-JP" altLang="en-US" sz="2000" b="1" dirty="0">
                <a:solidFill>
                  <a:schemeClr val="bg1"/>
                </a:solidFill>
                <a:latin typeface="ＭＳ Ｐゴシック" pitchFamily="50" charset="-128"/>
                <a:ea typeface="ＭＳ Ｐゴシック" pitchFamily="50" charset="-128"/>
              </a:rPr>
              <a:t>の鉄道所要時間の短縮</a:t>
            </a:r>
            <a:endParaRPr lang="en-US" altLang="ja-JP" sz="2000" b="1" dirty="0">
              <a:solidFill>
                <a:schemeClr val="bg1"/>
              </a:solidFill>
              <a:latin typeface="ＭＳ Ｐゴシック" pitchFamily="50" charset="-128"/>
              <a:ea typeface="ＭＳ Ｐゴシック" pitchFamily="50" charset="-128"/>
            </a:endParaRPr>
          </a:p>
        </p:txBody>
      </p:sp>
      <p:sp>
        <p:nvSpPr>
          <p:cNvPr id="25" name="角丸四角形 24"/>
          <p:cNvSpPr/>
          <p:nvPr/>
        </p:nvSpPr>
        <p:spPr>
          <a:xfrm>
            <a:off x="1182565" y="535148"/>
            <a:ext cx="9866436" cy="733613"/>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Ins="36000" rtlCol="0" anchor="ctr"/>
          <a:lstStyle/>
          <a:p>
            <a:r>
              <a:rPr lang="ja-JP" altLang="en-US" sz="1600" dirty="0">
                <a:solidFill>
                  <a:schemeClr val="tx1"/>
                </a:solidFill>
              </a:rPr>
              <a:t>＜めざす姿＞</a:t>
            </a:r>
            <a:endParaRPr lang="en-US" altLang="ja-JP" sz="1600" dirty="0">
              <a:solidFill>
                <a:schemeClr val="tx1"/>
              </a:solidFill>
            </a:endParaRPr>
          </a:p>
          <a:p>
            <a:pPr marL="273050" indent="-273050"/>
            <a:r>
              <a:rPr lang="ja-JP" altLang="en-US" sz="1600" dirty="0">
                <a:solidFill>
                  <a:schemeClr val="tx1"/>
                </a:solidFill>
                <a:latin typeface="ＭＳ Ｐ明朝" pitchFamily="18" charset="-128"/>
                <a:ea typeface="ＭＳ Ｐ明朝" pitchFamily="18" charset="-128"/>
              </a:rPr>
              <a:t>　・うめきた２期区域に設置する地下新駅に、関空特急「はるか」が停車</a:t>
            </a:r>
            <a:r>
              <a:rPr lang="ja-JP" altLang="en-US" sz="1600" dirty="0" smtClean="0">
                <a:solidFill>
                  <a:schemeClr val="tx1"/>
                </a:solidFill>
                <a:latin typeface="ＭＳ Ｐ明朝" pitchFamily="18" charset="-128"/>
                <a:ea typeface="ＭＳ Ｐ明朝" pitchFamily="18" charset="-128"/>
              </a:rPr>
              <a:t>するとともにおおさか東線が乗り入れること</a:t>
            </a:r>
            <a:r>
              <a:rPr lang="ja-JP" altLang="en-US" sz="1600" dirty="0">
                <a:solidFill>
                  <a:schemeClr val="tx1"/>
                </a:solidFill>
                <a:latin typeface="ＭＳ Ｐ明朝" pitchFamily="18" charset="-128"/>
                <a:ea typeface="ＭＳ Ｐ明朝" pitchFamily="18" charset="-128"/>
              </a:rPr>
              <a:t>により、 関西国際</a:t>
            </a:r>
            <a:r>
              <a:rPr lang="ja-JP" altLang="en-US" sz="1600" dirty="0" smtClean="0">
                <a:solidFill>
                  <a:schemeClr val="tx1"/>
                </a:solidFill>
                <a:latin typeface="ＭＳ Ｐ明朝" pitchFamily="18" charset="-128"/>
                <a:ea typeface="ＭＳ Ｐ明朝" pitchFamily="18" charset="-128"/>
              </a:rPr>
              <a:t>空港や大阪東部へ</a:t>
            </a:r>
            <a:r>
              <a:rPr lang="ja-JP" altLang="en-US" sz="1600" dirty="0">
                <a:solidFill>
                  <a:schemeClr val="tx1"/>
                </a:solidFill>
                <a:latin typeface="ＭＳ Ｐ明朝" pitchFamily="18" charset="-128"/>
                <a:ea typeface="ＭＳ Ｐ明朝" pitchFamily="18" charset="-128"/>
              </a:rPr>
              <a:t>の鉄道所要時間を短縮し、国土軸である新大阪へのアクセスも強化する。</a:t>
            </a:r>
          </a:p>
        </p:txBody>
      </p:sp>
      <p:sp>
        <p:nvSpPr>
          <p:cNvPr id="29" name="正方形/長方形 28"/>
          <p:cNvSpPr/>
          <p:nvPr/>
        </p:nvSpPr>
        <p:spPr>
          <a:xfrm>
            <a:off x="1337471" y="2564905"/>
            <a:ext cx="2808000" cy="415656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endParaRPr lang="en-US" altLang="ja-JP" sz="1200" dirty="0">
              <a:solidFill>
                <a:schemeClr val="tx1"/>
              </a:solidFill>
            </a:endParaRPr>
          </a:p>
          <a:p>
            <a:pPr marL="85725" indent="-85725">
              <a:buFont typeface="Arial" pitchFamily="34" charset="0"/>
              <a:buChar char="•"/>
            </a:pPr>
            <a:r>
              <a:rPr lang="ja-JP" altLang="en-US" sz="1200" dirty="0">
                <a:solidFill>
                  <a:schemeClr val="tx1"/>
                </a:solidFill>
                <a:latin typeface="ＭＳ Ｐ明朝" pitchFamily="18" charset="-128"/>
                <a:ea typeface="ＭＳ Ｐ明朝" pitchFamily="18" charset="-128"/>
              </a:rPr>
              <a:t>「はるか」は、新大阪駅出発後、大阪駅周辺に停車せず、通過。</a:t>
            </a:r>
            <a:endParaRPr lang="en-US" altLang="ja-JP" sz="1200" dirty="0">
              <a:solidFill>
                <a:schemeClr val="tx1"/>
              </a:solidFill>
              <a:latin typeface="ＭＳ Ｐ明朝" pitchFamily="18" charset="-128"/>
              <a:ea typeface="ＭＳ Ｐ明朝" pitchFamily="18" charset="-128"/>
            </a:endParaRPr>
          </a:p>
          <a:p>
            <a:endParaRPr lang="ja-JP" altLang="en-US" sz="1200" dirty="0">
              <a:solidFill>
                <a:schemeClr val="tx1"/>
              </a:solidFill>
            </a:endParaRPr>
          </a:p>
        </p:txBody>
      </p:sp>
      <p:sp>
        <p:nvSpPr>
          <p:cNvPr id="31" name="正方形/長方形 30"/>
          <p:cNvSpPr/>
          <p:nvPr/>
        </p:nvSpPr>
        <p:spPr>
          <a:xfrm>
            <a:off x="4655840" y="2564906"/>
            <a:ext cx="2835857" cy="41565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endParaRPr lang="en-US" altLang="ja-JP" sz="1200" dirty="0">
              <a:solidFill>
                <a:schemeClr val="tx1"/>
              </a:solidFill>
            </a:endParaRPr>
          </a:p>
          <a:p>
            <a:pPr marL="85725" indent="-85725">
              <a:buFont typeface="Arial" pitchFamily="34" charset="0"/>
              <a:buChar char="•"/>
            </a:pPr>
            <a:r>
              <a:rPr lang="ja-JP" altLang="en-US" sz="1200" dirty="0" smtClean="0">
                <a:solidFill>
                  <a:schemeClr val="tx1"/>
                </a:solidFill>
                <a:latin typeface="ＭＳ Ｐ明朝" pitchFamily="18" charset="-128"/>
                <a:ea typeface="ＭＳ Ｐ明朝" pitchFamily="18" charset="-128"/>
              </a:rPr>
              <a:t>新駅</a:t>
            </a:r>
            <a:r>
              <a:rPr lang="ja-JP" altLang="en-US" sz="1200" dirty="0">
                <a:solidFill>
                  <a:schemeClr val="tx1"/>
                </a:solidFill>
                <a:latin typeface="ＭＳ Ｐ明朝" pitchFamily="18" charset="-128"/>
                <a:ea typeface="ＭＳ Ｐ明朝" pitchFamily="18" charset="-128"/>
              </a:rPr>
              <a:t>へ「はるか</a:t>
            </a:r>
            <a:r>
              <a:rPr lang="ja-JP" altLang="en-US" sz="1200" dirty="0" smtClean="0">
                <a:solidFill>
                  <a:schemeClr val="tx1"/>
                </a:solidFill>
                <a:latin typeface="ＭＳ Ｐ明朝" pitchFamily="18" charset="-128"/>
                <a:ea typeface="ＭＳ Ｐ明朝" pitchFamily="18" charset="-128"/>
              </a:rPr>
              <a:t>」停車、おおさか東線乗入に</a:t>
            </a:r>
            <a:r>
              <a:rPr lang="ja-JP" altLang="en-US" sz="1200" dirty="0">
                <a:solidFill>
                  <a:schemeClr val="tx1"/>
                </a:solidFill>
                <a:latin typeface="ＭＳ Ｐ明朝" pitchFamily="18" charset="-128"/>
                <a:ea typeface="ＭＳ Ｐ明朝" pitchFamily="18" charset="-128"/>
              </a:rPr>
              <a:t>より、関西国際</a:t>
            </a:r>
            <a:r>
              <a:rPr lang="ja-JP" altLang="en-US" sz="1200" dirty="0" smtClean="0">
                <a:solidFill>
                  <a:schemeClr val="tx1"/>
                </a:solidFill>
                <a:latin typeface="ＭＳ Ｐ明朝" pitchFamily="18" charset="-128"/>
                <a:ea typeface="ＭＳ Ｐ明朝" pitchFamily="18" charset="-128"/>
              </a:rPr>
              <a:t>空港や大阪東部へ</a:t>
            </a:r>
            <a:r>
              <a:rPr lang="ja-JP" altLang="en-US" sz="1200" dirty="0">
                <a:solidFill>
                  <a:schemeClr val="tx1"/>
                </a:solidFill>
                <a:latin typeface="ＭＳ Ｐ明朝" pitchFamily="18" charset="-128"/>
                <a:ea typeface="ＭＳ Ｐ明朝" pitchFamily="18" charset="-128"/>
              </a:rPr>
              <a:t>の鉄道所要時間の短縮及び新大阪へのアクセス強化を図る。</a:t>
            </a:r>
          </a:p>
        </p:txBody>
      </p:sp>
      <p:sp>
        <p:nvSpPr>
          <p:cNvPr id="33" name="右矢印 32"/>
          <p:cNvSpPr/>
          <p:nvPr/>
        </p:nvSpPr>
        <p:spPr>
          <a:xfrm>
            <a:off x="4223792" y="4149082"/>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4" name="正方形/長方形 33"/>
          <p:cNvSpPr/>
          <p:nvPr/>
        </p:nvSpPr>
        <p:spPr>
          <a:xfrm>
            <a:off x="1324422" y="256490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a:t>現在</a:t>
            </a:r>
          </a:p>
        </p:txBody>
      </p:sp>
      <p:sp>
        <p:nvSpPr>
          <p:cNvPr id="39" name="正方形/長方形 38"/>
          <p:cNvSpPr/>
          <p:nvPr/>
        </p:nvSpPr>
        <p:spPr>
          <a:xfrm>
            <a:off x="4655844" y="2564906"/>
            <a:ext cx="2448272"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新駅設置時点（</a:t>
            </a:r>
            <a:r>
              <a:rPr lang="en-US" altLang="ja-JP" sz="1200" b="1" dirty="0"/>
              <a:t>2022</a:t>
            </a:r>
            <a:r>
              <a:rPr lang="ja-JP" altLang="en-US" sz="1200" b="1" dirty="0"/>
              <a:t>年度）</a:t>
            </a:r>
          </a:p>
        </p:txBody>
      </p:sp>
      <p:sp>
        <p:nvSpPr>
          <p:cNvPr id="15" name="正方形/長方形 14"/>
          <p:cNvSpPr/>
          <p:nvPr/>
        </p:nvSpPr>
        <p:spPr>
          <a:xfrm>
            <a:off x="7968207" y="2564906"/>
            <a:ext cx="2852191" cy="42379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endParaRPr lang="en-US" altLang="ja-JP" sz="1200" dirty="0">
              <a:solidFill>
                <a:schemeClr val="tx1"/>
              </a:solidFill>
            </a:endParaRPr>
          </a:p>
          <a:p>
            <a:pPr marL="85725" indent="-85725">
              <a:lnSpc>
                <a:spcPts val="1200"/>
              </a:lnSpc>
              <a:buFont typeface="Arial" pitchFamily="34" charset="0"/>
              <a:buChar char="•"/>
            </a:pPr>
            <a:r>
              <a:rPr lang="ja-JP" altLang="en-US" sz="1200" dirty="0">
                <a:solidFill>
                  <a:schemeClr val="tx1"/>
                </a:solidFill>
                <a:latin typeface="ＭＳ Ｐ明朝" pitchFamily="18" charset="-128"/>
                <a:ea typeface="ＭＳ Ｐ明朝" pitchFamily="18" charset="-128"/>
              </a:rPr>
              <a:t>現在事業化に向け検討中である「なにわ筋線」の整備により、更に所要時間を短縮。（「はるか」ルートが環状線からなにわ筋線へ移動）</a:t>
            </a:r>
          </a:p>
        </p:txBody>
      </p:sp>
      <p:sp>
        <p:nvSpPr>
          <p:cNvPr id="16" name="正方形/長方形 15"/>
          <p:cNvSpPr/>
          <p:nvPr/>
        </p:nvSpPr>
        <p:spPr>
          <a:xfrm>
            <a:off x="7968208" y="2564906"/>
            <a:ext cx="2664296"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将来（なにわ筋線整備時点）</a:t>
            </a:r>
            <a:endParaRPr lang="en-US" altLang="ja-JP" sz="1200" b="1" dirty="0"/>
          </a:p>
        </p:txBody>
      </p:sp>
      <p:sp>
        <p:nvSpPr>
          <p:cNvPr id="17" name="右矢印 16"/>
          <p:cNvSpPr/>
          <p:nvPr/>
        </p:nvSpPr>
        <p:spPr>
          <a:xfrm>
            <a:off x="7536160" y="4149082"/>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8" name="Picture 2" descr="130330配置図(2期従前)"/>
          <p:cNvPicPr>
            <a:picLocks noChangeAspect="1" noChangeArrowheads="1"/>
          </p:cNvPicPr>
          <p:nvPr/>
        </p:nvPicPr>
        <p:blipFill>
          <a:blip r:embed="rId3" cstate="email"/>
          <a:srcRect/>
          <a:stretch>
            <a:fillRect/>
          </a:stretch>
        </p:blipFill>
        <p:spPr bwMode="auto">
          <a:xfrm>
            <a:off x="1559497" y="3456555"/>
            <a:ext cx="2293137" cy="2880320"/>
          </a:xfrm>
          <a:prstGeom prst="rect">
            <a:avLst/>
          </a:prstGeom>
          <a:noFill/>
          <a:ln w="9525">
            <a:noFill/>
            <a:miter lim="800000"/>
            <a:headEnd/>
            <a:tailEnd/>
          </a:ln>
        </p:spPr>
      </p:pic>
      <p:pic>
        <p:nvPicPr>
          <p:cNvPr id="21" name="Picture 3" descr="BASEMAP130115'_1配置図"/>
          <p:cNvPicPr>
            <a:picLocks noChangeAspect="1" noChangeArrowheads="1"/>
          </p:cNvPicPr>
          <p:nvPr/>
        </p:nvPicPr>
        <p:blipFill>
          <a:blip r:embed="rId4" cstate="email"/>
          <a:srcRect/>
          <a:stretch>
            <a:fillRect/>
          </a:stretch>
        </p:blipFill>
        <p:spPr bwMode="auto">
          <a:xfrm>
            <a:off x="4943877" y="3778911"/>
            <a:ext cx="2172389" cy="2880320"/>
          </a:xfrm>
          <a:prstGeom prst="rect">
            <a:avLst/>
          </a:prstGeom>
          <a:noFill/>
          <a:ln w="9525">
            <a:noFill/>
            <a:miter lim="800000"/>
            <a:headEnd/>
            <a:tailEnd/>
          </a:ln>
        </p:spPr>
      </p:pic>
      <p:sp>
        <p:nvSpPr>
          <p:cNvPr id="22" name="フリーフォーム 21"/>
          <p:cNvSpPr/>
          <p:nvPr/>
        </p:nvSpPr>
        <p:spPr>
          <a:xfrm>
            <a:off x="1814012" y="3616433"/>
            <a:ext cx="1133035" cy="2597831"/>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160512 w 1550676"/>
              <a:gd name="connsiteY3" fmla="*/ 413708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086023 w 1550676"/>
              <a:gd name="connsiteY3" fmla="*/ 758445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38532"/>
              <a:gd name="connsiteY0" fmla="*/ 0 h 3572358"/>
              <a:gd name="connsiteX1" fmla="*/ 1448031 w 1538532"/>
              <a:gd name="connsiteY1" fmla="*/ 370033 h 3572358"/>
              <a:gd name="connsiteX2" fmla="*/ 1538532 w 1538532"/>
              <a:gd name="connsiteY2" fmla="*/ 707119 h 3572358"/>
              <a:gd name="connsiteX3" fmla="*/ 1086023 w 1538532"/>
              <a:gd name="connsiteY3" fmla="*/ 707119 h 3572358"/>
              <a:gd name="connsiteX4" fmla="*/ 1325772 w 1538532"/>
              <a:gd name="connsiteY4" fmla="*/ 1719530 h 3572358"/>
              <a:gd name="connsiteX5" fmla="*/ 1300372 w 1538532"/>
              <a:gd name="connsiteY5" fmla="*/ 2144980 h 3572358"/>
              <a:gd name="connsiteX6" fmla="*/ 1268994 w 1538532"/>
              <a:gd name="connsiteY6" fmla="*/ 2697678 h 3572358"/>
              <a:gd name="connsiteX7" fmla="*/ 41580 w 1538532"/>
              <a:gd name="connsiteY7" fmla="*/ 3572358 h 3572358"/>
              <a:gd name="connsiteX8" fmla="*/ 0 w 1538532"/>
              <a:gd name="connsiteY8" fmla="*/ 3567831 h 3572358"/>
              <a:gd name="connsiteX9" fmla="*/ 409924 w 1538532"/>
              <a:gd name="connsiteY9" fmla="*/ 2052454 h 3572358"/>
              <a:gd name="connsiteX10" fmla="*/ 617400 w 1538532"/>
              <a:gd name="connsiteY10" fmla="*/ 1336448 h 3572358"/>
              <a:gd name="connsiteX11" fmla="*/ 832000 w 1538532"/>
              <a:gd name="connsiteY11" fmla="*/ 609026 h 3572358"/>
              <a:gd name="connsiteX12" fmla="*/ 1011231 w 1538532"/>
              <a:gd name="connsiteY12" fmla="*/ 216848 h 3572358"/>
              <a:gd name="connsiteX13" fmla="*/ 1131688 w 1538532"/>
              <a:gd name="connsiteY13" fmla="*/ 0 h 3572358"/>
              <a:gd name="connsiteX0" fmla="*/ 1086023 w 1538532"/>
              <a:gd name="connsiteY0" fmla="*/ 237456 h 3355510"/>
              <a:gd name="connsiteX1" fmla="*/ 1448031 w 1538532"/>
              <a:gd name="connsiteY1" fmla="*/ 153185 h 3355510"/>
              <a:gd name="connsiteX2" fmla="*/ 1538532 w 1538532"/>
              <a:gd name="connsiteY2" fmla="*/ 490271 h 3355510"/>
              <a:gd name="connsiteX3" fmla="*/ 1086023 w 1538532"/>
              <a:gd name="connsiteY3" fmla="*/ 490271 h 3355510"/>
              <a:gd name="connsiteX4" fmla="*/ 1325772 w 1538532"/>
              <a:gd name="connsiteY4" fmla="*/ 1502682 h 3355510"/>
              <a:gd name="connsiteX5" fmla="*/ 1300372 w 1538532"/>
              <a:gd name="connsiteY5" fmla="*/ 1928132 h 3355510"/>
              <a:gd name="connsiteX6" fmla="*/ 1268994 w 1538532"/>
              <a:gd name="connsiteY6" fmla="*/ 2480830 h 3355510"/>
              <a:gd name="connsiteX7" fmla="*/ 41580 w 1538532"/>
              <a:gd name="connsiteY7" fmla="*/ 3355510 h 3355510"/>
              <a:gd name="connsiteX8" fmla="*/ 0 w 1538532"/>
              <a:gd name="connsiteY8" fmla="*/ 3350983 h 3355510"/>
              <a:gd name="connsiteX9" fmla="*/ 409924 w 1538532"/>
              <a:gd name="connsiteY9" fmla="*/ 1835606 h 3355510"/>
              <a:gd name="connsiteX10" fmla="*/ 617400 w 1538532"/>
              <a:gd name="connsiteY10" fmla="*/ 1119600 h 3355510"/>
              <a:gd name="connsiteX11" fmla="*/ 832000 w 1538532"/>
              <a:gd name="connsiteY11" fmla="*/ 392178 h 3355510"/>
              <a:gd name="connsiteX12" fmla="*/ 1011231 w 1538532"/>
              <a:gd name="connsiteY12" fmla="*/ 0 h 3355510"/>
              <a:gd name="connsiteX13" fmla="*/ 1086023 w 1538532"/>
              <a:gd name="connsiteY13" fmla="*/ 237456 h 3355510"/>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268994 w 1538532"/>
              <a:gd name="connsiteY6" fmla="*/ 2327645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228073 w 1538532"/>
              <a:gd name="connsiteY4" fmla="*/ 1297043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498674"/>
              <a:gd name="connsiteY0" fmla="*/ 84271 h 3202325"/>
              <a:gd name="connsiteX1" fmla="*/ 1448031 w 1498674"/>
              <a:gd name="connsiteY1" fmla="*/ 0 h 3202325"/>
              <a:gd name="connsiteX2" fmla="*/ 1498674 w 1498674"/>
              <a:gd name="connsiteY2" fmla="*/ 299971 h 3202325"/>
              <a:gd name="connsiteX3" fmla="*/ 1086023 w 1498674"/>
              <a:gd name="connsiteY3" fmla="*/ 337086 h 3202325"/>
              <a:gd name="connsiteX4" fmla="*/ 1228073 w 1498674"/>
              <a:gd name="connsiteY4" fmla="*/ 1297043 h 3202325"/>
              <a:gd name="connsiteX5" fmla="*/ 1176524 w 1498674"/>
              <a:gd name="connsiteY5" fmla="*/ 1853976 h 3202325"/>
              <a:gd name="connsiteX6" fmla="*/ 1176524 w 1498674"/>
              <a:gd name="connsiteY6" fmla="*/ 2359606 h 3202325"/>
              <a:gd name="connsiteX7" fmla="*/ 41580 w 1498674"/>
              <a:gd name="connsiteY7" fmla="*/ 3202325 h 3202325"/>
              <a:gd name="connsiteX8" fmla="*/ 0 w 1498674"/>
              <a:gd name="connsiteY8" fmla="*/ 3197798 h 3202325"/>
              <a:gd name="connsiteX9" fmla="*/ 409924 w 1498674"/>
              <a:gd name="connsiteY9" fmla="*/ 1682421 h 3202325"/>
              <a:gd name="connsiteX10" fmla="*/ 617400 w 1498674"/>
              <a:gd name="connsiteY10" fmla="*/ 966415 h 3202325"/>
              <a:gd name="connsiteX11" fmla="*/ 832000 w 1498674"/>
              <a:gd name="connsiteY11" fmla="*/ 238993 h 3202325"/>
              <a:gd name="connsiteX12" fmla="*/ 995521 w 1498674"/>
              <a:gd name="connsiteY12" fmla="*/ 84270 h 3202325"/>
              <a:gd name="connsiteX13" fmla="*/ 1086023 w 1498674"/>
              <a:gd name="connsiteY13" fmla="*/ 84271 h 3202325"/>
              <a:gd name="connsiteX0" fmla="*/ 1086023 w 1498674"/>
              <a:gd name="connsiteY0" fmla="*/ 65713 h 3183767"/>
              <a:gd name="connsiteX1" fmla="*/ 1414817 w 1498674"/>
              <a:gd name="connsiteY1" fmla="*/ 0 h 3183767"/>
              <a:gd name="connsiteX2" fmla="*/ 1498674 w 1498674"/>
              <a:gd name="connsiteY2" fmla="*/ 281413 h 3183767"/>
              <a:gd name="connsiteX3" fmla="*/ 1086023 w 1498674"/>
              <a:gd name="connsiteY3" fmla="*/ 318528 h 3183767"/>
              <a:gd name="connsiteX4" fmla="*/ 1228073 w 1498674"/>
              <a:gd name="connsiteY4" fmla="*/ 1278485 h 3183767"/>
              <a:gd name="connsiteX5" fmla="*/ 1176524 w 1498674"/>
              <a:gd name="connsiteY5" fmla="*/ 1835418 h 3183767"/>
              <a:gd name="connsiteX6" fmla="*/ 1176524 w 1498674"/>
              <a:gd name="connsiteY6" fmla="*/ 2341048 h 3183767"/>
              <a:gd name="connsiteX7" fmla="*/ 41580 w 1498674"/>
              <a:gd name="connsiteY7" fmla="*/ 3183767 h 3183767"/>
              <a:gd name="connsiteX8" fmla="*/ 0 w 1498674"/>
              <a:gd name="connsiteY8" fmla="*/ 3179240 h 3183767"/>
              <a:gd name="connsiteX9" fmla="*/ 409924 w 1498674"/>
              <a:gd name="connsiteY9" fmla="*/ 1663863 h 3183767"/>
              <a:gd name="connsiteX10" fmla="*/ 617400 w 1498674"/>
              <a:gd name="connsiteY10" fmla="*/ 947857 h 3183767"/>
              <a:gd name="connsiteX11" fmla="*/ 832000 w 1498674"/>
              <a:gd name="connsiteY11" fmla="*/ 220435 h 3183767"/>
              <a:gd name="connsiteX12" fmla="*/ 995521 w 1498674"/>
              <a:gd name="connsiteY12" fmla="*/ 65712 h 3183767"/>
              <a:gd name="connsiteX13" fmla="*/ 1086023 w 1498674"/>
              <a:gd name="connsiteY13" fmla="*/ 65713 h 3183767"/>
              <a:gd name="connsiteX0" fmla="*/ 1086023 w 1472407"/>
              <a:gd name="connsiteY0" fmla="*/ 65713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86023 w 1472407"/>
              <a:gd name="connsiteY13" fmla="*/ 65713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52808 w 1472407"/>
              <a:gd name="connsiteY13" fmla="*/ 40970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995521 w 1472407"/>
              <a:gd name="connsiteY11" fmla="*/ 65712 h 3183767"/>
              <a:gd name="connsiteX12" fmla="*/ 1052808 w 1472407"/>
              <a:gd name="connsiteY12" fmla="*/ 40970 h 3183767"/>
              <a:gd name="connsiteX0" fmla="*/ 1052808 w 1472407"/>
              <a:gd name="connsiteY0" fmla="*/ 40970 h 3179240"/>
              <a:gd name="connsiteX1" fmla="*/ 1414817 w 1472407"/>
              <a:gd name="connsiteY1" fmla="*/ 0 h 3179240"/>
              <a:gd name="connsiteX2" fmla="*/ 1472407 w 1472407"/>
              <a:gd name="connsiteY2" fmla="*/ 285288 h 3179240"/>
              <a:gd name="connsiteX3" fmla="*/ 1086023 w 1472407"/>
              <a:gd name="connsiteY3" fmla="*/ 318528 h 3179240"/>
              <a:gd name="connsiteX4" fmla="*/ 1228073 w 1472407"/>
              <a:gd name="connsiteY4" fmla="*/ 1278485 h 3179240"/>
              <a:gd name="connsiteX5" fmla="*/ 1176524 w 1472407"/>
              <a:gd name="connsiteY5" fmla="*/ 1835418 h 3179240"/>
              <a:gd name="connsiteX6" fmla="*/ 1176524 w 1472407"/>
              <a:gd name="connsiteY6" fmla="*/ 2341048 h 3179240"/>
              <a:gd name="connsiteX7" fmla="*/ 48375 w 1472407"/>
              <a:gd name="connsiteY7" fmla="*/ 3040269 h 3179240"/>
              <a:gd name="connsiteX8" fmla="*/ 0 w 1472407"/>
              <a:gd name="connsiteY8" fmla="*/ 3179240 h 3179240"/>
              <a:gd name="connsiteX9" fmla="*/ 409924 w 1472407"/>
              <a:gd name="connsiteY9" fmla="*/ 1663863 h 3179240"/>
              <a:gd name="connsiteX10" fmla="*/ 617400 w 1472407"/>
              <a:gd name="connsiteY10" fmla="*/ 947857 h 3179240"/>
              <a:gd name="connsiteX11" fmla="*/ 995521 w 1472407"/>
              <a:gd name="connsiteY11" fmla="*/ 65712 h 3179240"/>
              <a:gd name="connsiteX12" fmla="*/ 1052808 w 1472407"/>
              <a:gd name="connsiteY12" fmla="*/ 40970 h 3179240"/>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61549 w 1424032"/>
              <a:gd name="connsiteY8" fmla="*/ 1663863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947146 w 1424032"/>
              <a:gd name="connsiteY9" fmla="*/ 65712 h 3040269"/>
              <a:gd name="connsiteX10" fmla="*/ 1004433 w 1424032"/>
              <a:gd name="connsiteY10"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58665 w 1424032"/>
              <a:gd name="connsiteY3" fmla="*/ 330917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4032" h="3040269">
                <a:moveTo>
                  <a:pt x="1004433" y="40970"/>
                </a:moveTo>
                <a:lnTo>
                  <a:pt x="1366442" y="0"/>
                </a:lnTo>
                <a:lnTo>
                  <a:pt x="1424032" y="285288"/>
                </a:lnTo>
                <a:lnTo>
                  <a:pt x="1058665" y="330917"/>
                </a:lnTo>
                <a:lnTo>
                  <a:pt x="1179698" y="1278485"/>
                </a:lnTo>
                <a:lnTo>
                  <a:pt x="1128149" y="1835418"/>
                </a:lnTo>
                <a:lnTo>
                  <a:pt x="1128149" y="2341048"/>
                </a:lnTo>
                <a:lnTo>
                  <a:pt x="0" y="3040269"/>
                </a:lnTo>
                <a:lnTo>
                  <a:pt x="371704" y="1682581"/>
                </a:lnTo>
                <a:lnTo>
                  <a:pt x="730885" y="623263"/>
                </a:lnTo>
                <a:lnTo>
                  <a:pt x="947146" y="65712"/>
                </a:lnTo>
                <a:lnTo>
                  <a:pt x="1004433" y="40970"/>
                </a:lnTo>
                <a:close/>
              </a:path>
            </a:pathLst>
          </a:custGeom>
          <a:solidFill>
            <a:srgbClr val="C00000">
              <a:alpha val="65000"/>
            </a:srgb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3" name="正方形/長方形 22"/>
          <p:cNvSpPr/>
          <p:nvPr/>
        </p:nvSpPr>
        <p:spPr>
          <a:xfrm>
            <a:off x="2382179" y="4393566"/>
            <a:ext cx="216024" cy="120000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spc="100" dirty="0">
                <a:solidFill>
                  <a:schemeClr val="tx1"/>
                </a:solidFill>
              </a:rPr>
              <a:t>うめきた２期区域</a:t>
            </a:r>
            <a:endParaRPr lang="en-US" altLang="ja-JP" sz="1000" spc="100" dirty="0">
              <a:solidFill>
                <a:schemeClr val="tx1"/>
              </a:solidFill>
            </a:endParaRPr>
          </a:p>
        </p:txBody>
      </p:sp>
      <p:sp>
        <p:nvSpPr>
          <p:cNvPr id="24" name="フリーフォーム 23"/>
          <p:cNvSpPr/>
          <p:nvPr/>
        </p:nvSpPr>
        <p:spPr>
          <a:xfrm>
            <a:off x="1731373" y="3456560"/>
            <a:ext cx="908248" cy="2873987"/>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48" h="2873987">
                <a:moveTo>
                  <a:pt x="882686" y="3934"/>
                </a:moveTo>
                <a:lnTo>
                  <a:pt x="908248" y="0"/>
                </a:lnTo>
                <a:lnTo>
                  <a:pt x="533840" y="1013474"/>
                </a:lnTo>
                <a:lnTo>
                  <a:pt x="243135" y="2086441"/>
                </a:lnTo>
                <a:lnTo>
                  <a:pt x="0" y="2873987"/>
                </a:ln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26" name="フリーフォーム 25"/>
          <p:cNvSpPr/>
          <p:nvPr/>
        </p:nvSpPr>
        <p:spPr>
          <a:xfrm>
            <a:off x="5015880" y="3778912"/>
            <a:ext cx="947402" cy="2880320"/>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 name="connsiteX0" fmla="*/ 882686 w 882686"/>
              <a:gd name="connsiteY0" fmla="*/ 3934 h 2873987"/>
              <a:gd name="connsiteX1" fmla="*/ 720080 w 882686"/>
              <a:gd name="connsiteY1" fmla="*/ 0 h 2873987"/>
              <a:gd name="connsiteX2" fmla="*/ 533840 w 882686"/>
              <a:gd name="connsiteY2" fmla="*/ 1013474 h 2873987"/>
              <a:gd name="connsiteX3" fmla="*/ 243135 w 882686"/>
              <a:gd name="connsiteY3" fmla="*/ 2086441 h 2873987"/>
              <a:gd name="connsiteX4" fmla="*/ 0 w 882686"/>
              <a:gd name="connsiteY4" fmla="*/ 2873987 h 2873987"/>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36104 w 1098710"/>
              <a:gd name="connsiteY3" fmla="*/ 936103 h 2880320"/>
              <a:gd name="connsiteX4" fmla="*/ 720080 w 1098710"/>
              <a:gd name="connsiteY4" fmla="*/ 2088231 h 2880320"/>
              <a:gd name="connsiteX5" fmla="*/ 0 w 1098710"/>
              <a:gd name="connsiteY5"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21031 w 1098710"/>
              <a:gd name="connsiteY3" fmla="*/ 693193 h 2880320"/>
              <a:gd name="connsiteX4" fmla="*/ 936104 w 1098710"/>
              <a:gd name="connsiteY4" fmla="*/ 936103 h 2880320"/>
              <a:gd name="connsiteX5" fmla="*/ 720080 w 1098710"/>
              <a:gd name="connsiteY5" fmla="*/ 2088231 h 2880320"/>
              <a:gd name="connsiteX6" fmla="*/ 0 w 1098710"/>
              <a:gd name="connsiteY6" fmla="*/ 2880320 h 2880320"/>
              <a:gd name="connsiteX0" fmla="*/ 936104 w 972336"/>
              <a:gd name="connsiteY0" fmla="*/ 0 h 2880320"/>
              <a:gd name="connsiteX1" fmla="*/ 864096 w 972336"/>
              <a:gd name="connsiteY1" fmla="*/ 288031 h 2880320"/>
              <a:gd name="connsiteX2" fmla="*/ 921031 w 972336"/>
              <a:gd name="connsiteY2" fmla="*/ 693193 h 2880320"/>
              <a:gd name="connsiteX3" fmla="*/ 936104 w 972336"/>
              <a:gd name="connsiteY3" fmla="*/ 936103 h 2880320"/>
              <a:gd name="connsiteX4" fmla="*/ 720080 w 972336"/>
              <a:gd name="connsiteY4" fmla="*/ 2088231 h 2880320"/>
              <a:gd name="connsiteX5" fmla="*/ 0 w 972336"/>
              <a:gd name="connsiteY5" fmla="*/ 2880320 h 2880320"/>
              <a:gd name="connsiteX0" fmla="*/ 936104 w 947402"/>
              <a:gd name="connsiteY0" fmla="*/ 0 h 2880320"/>
              <a:gd name="connsiteX1" fmla="*/ 864096 w 947402"/>
              <a:gd name="connsiteY1" fmla="*/ 288031 h 2880320"/>
              <a:gd name="connsiteX2" fmla="*/ 921031 w 947402"/>
              <a:gd name="connsiteY2" fmla="*/ 693193 h 2880320"/>
              <a:gd name="connsiteX3" fmla="*/ 936104 w 947402"/>
              <a:gd name="connsiteY3" fmla="*/ 936103 h 2880320"/>
              <a:gd name="connsiteX4" fmla="*/ 720080 w 947402"/>
              <a:gd name="connsiteY4" fmla="*/ 2088231 h 2880320"/>
              <a:gd name="connsiteX5" fmla="*/ 0 w 947402"/>
              <a:gd name="connsiteY5" fmla="*/ 2880320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402" h="2880320">
                <a:moveTo>
                  <a:pt x="936104" y="0"/>
                </a:moveTo>
                <a:cubicBezTo>
                  <a:pt x="908242" y="58730"/>
                  <a:pt x="864096" y="132014"/>
                  <a:pt x="864096" y="288031"/>
                </a:cubicBezTo>
                <a:cubicBezTo>
                  <a:pt x="864324" y="408772"/>
                  <a:pt x="909030" y="585181"/>
                  <a:pt x="921031" y="693193"/>
                </a:cubicBezTo>
                <a:lnTo>
                  <a:pt x="936104" y="936103"/>
                </a:lnTo>
                <a:cubicBezTo>
                  <a:pt x="926176" y="1294355"/>
                  <a:pt x="947402" y="1658450"/>
                  <a:pt x="720080" y="2088231"/>
                </a:cubicBezTo>
                <a:cubicBezTo>
                  <a:pt x="567027" y="2352857"/>
                  <a:pt x="293368" y="2713222"/>
                  <a:pt x="0" y="2880320"/>
                </a:cubicBez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27" name="正方形/長方形 26"/>
          <p:cNvSpPr/>
          <p:nvPr/>
        </p:nvSpPr>
        <p:spPr>
          <a:xfrm rot="1503790">
            <a:off x="5736575" y="5481474"/>
            <a:ext cx="105187"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正方形/長方形 27"/>
          <p:cNvSpPr/>
          <p:nvPr/>
        </p:nvSpPr>
        <p:spPr>
          <a:xfrm rot="19932706">
            <a:off x="2787253" y="5483051"/>
            <a:ext cx="93610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ＪＲ大阪駅</a:t>
            </a:r>
          </a:p>
        </p:txBody>
      </p:sp>
      <p:sp>
        <p:nvSpPr>
          <p:cNvPr id="35" name="正方形/長方形 34"/>
          <p:cNvSpPr/>
          <p:nvPr/>
        </p:nvSpPr>
        <p:spPr>
          <a:xfrm rot="20950457">
            <a:off x="3446883" y="4373135"/>
            <a:ext cx="57933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阪急</a:t>
            </a:r>
            <a:endParaRPr lang="en-US" altLang="ja-JP" sz="800" dirty="0">
              <a:solidFill>
                <a:schemeClr val="tx1"/>
              </a:solidFill>
            </a:endParaRPr>
          </a:p>
          <a:p>
            <a:pPr algn="ctr"/>
            <a:r>
              <a:rPr lang="ja-JP" altLang="en-US" sz="800" dirty="0">
                <a:solidFill>
                  <a:schemeClr val="tx1"/>
                </a:solidFill>
              </a:rPr>
              <a:t>梅田駅</a:t>
            </a:r>
          </a:p>
        </p:txBody>
      </p:sp>
      <p:sp>
        <p:nvSpPr>
          <p:cNvPr id="37" name="正方形/長方形 36"/>
          <p:cNvSpPr/>
          <p:nvPr/>
        </p:nvSpPr>
        <p:spPr>
          <a:xfrm rot="21091663">
            <a:off x="2808659" y="4061665"/>
            <a:ext cx="213801" cy="12000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800" spc="100" dirty="0">
                <a:solidFill>
                  <a:schemeClr val="tx1"/>
                </a:solidFill>
              </a:rPr>
              <a:t>グランフロント大阪</a:t>
            </a:r>
          </a:p>
        </p:txBody>
      </p:sp>
      <p:sp>
        <p:nvSpPr>
          <p:cNvPr id="43" name="正方形/長方形 42"/>
          <p:cNvSpPr/>
          <p:nvPr/>
        </p:nvSpPr>
        <p:spPr>
          <a:xfrm rot="19932706">
            <a:off x="6099621" y="5712855"/>
            <a:ext cx="93610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ＪＲ大阪駅</a:t>
            </a:r>
          </a:p>
        </p:txBody>
      </p:sp>
      <p:sp>
        <p:nvSpPr>
          <p:cNvPr id="44" name="正方形/長方形 43"/>
          <p:cNvSpPr/>
          <p:nvPr/>
        </p:nvSpPr>
        <p:spPr>
          <a:xfrm rot="20950457">
            <a:off x="6915888" y="4730337"/>
            <a:ext cx="57933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阪急</a:t>
            </a:r>
            <a:endParaRPr lang="en-US" altLang="ja-JP" sz="800" dirty="0">
              <a:solidFill>
                <a:schemeClr val="tx1"/>
              </a:solidFill>
            </a:endParaRPr>
          </a:p>
          <a:p>
            <a:pPr algn="ctr"/>
            <a:r>
              <a:rPr lang="ja-JP" altLang="en-US" sz="800" dirty="0">
                <a:solidFill>
                  <a:schemeClr val="tx1"/>
                </a:solidFill>
              </a:rPr>
              <a:t>梅田駅</a:t>
            </a:r>
          </a:p>
        </p:txBody>
      </p:sp>
      <p:sp>
        <p:nvSpPr>
          <p:cNvPr id="46" name="正方形/長方形 45"/>
          <p:cNvSpPr/>
          <p:nvPr/>
        </p:nvSpPr>
        <p:spPr>
          <a:xfrm rot="21091663">
            <a:off x="6061639" y="4346866"/>
            <a:ext cx="213801" cy="12000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800" spc="100" dirty="0">
                <a:solidFill>
                  <a:schemeClr val="tx1"/>
                </a:solidFill>
              </a:rPr>
              <a:t>グランフロント大阪</a:t>
            </a:r>
          </a:p>
        </p:txBody>
      </p:sp>
      <p:sp>
        <p:nvSpPr>
          <p:cNvPr id="49" name="正方形/長方形 48"/>
          <p:cNvSpPr/>
          <p:nvPr/>
        </p:nvSpPr>
        <p:spPr>
          <a:xfrm rot="17697643">
            <a:off x="5548474" y="5637958"/>
            <a:ext cx="495392" cy="2002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新駅</a:t>
            </a:r>
            <a:endParaRPr lang="en-US" altLang="ja-JP" sz="800" dirty="0">
              <a:solidFill>
                <a:schemeClr val="tx1"/>
              </a:solidFill>
            </a:endParaRPr>
          </a:p>
        </p:txBody>
      </p:sp>
      <p:grpSp>
        <p:nvGrpSpPr>
          <p:cNvPr id="2" name="グループ化 51"/>
          <p:cNvGrpSpPr/>
          <p:nvPr/>
        </p:nvGrpSpPr>
        <p:grpSpPr>
          <a:xfrm rot="251696">
            <a:off x="5375920" y="4354975"/>
            <a:ext cx="504056" cy="1872208"/>
            <a:chOff x="6746533" y="2493597"/>
            <a:chExt cx="1617662" cy="3935413"/>
          </a:xfrm>
        </p:grpSpPr>
        <p:sp>
          <p:nvSpPr>
            <p:cNvPr id="53" name="Oval 4"/>
            <p:cNvSpPr>
              <a:spLocks noChangeAspect="1"/>
            </p:cNvSpPr>
            <p:nvPr/>
          </p:nvSpPr>
          <p:spPr bwMode="auto">
            <a:xfrm rot="1485069">
              <a:off x="6746533" y="4819285"/>
              <a:ext cx="1027112" cy="1609725"/>
            </a:xfrm>
            <a:prstGeom prst="ellipse">
              <a:avLst/>
            </a:prstGeom>
            <a:solidFill>
              <a:srgbClr val="33CC33">
                <a:alpha val="50195"/>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sp>
          <p:nvSpPr>
            <p:cNvPr id="54" name="Oval 5"/>
            <p:cNvSpPr>
              <a:spLocks noChangeAspect="1"/>
            </p:cNvSpPr>
            <p:nvPr/>
          </p:nvSpPr>
          <p:spPr bwMode="auto">
            <a:xfrm rot="257962">
              <a:off x="7464083" y="2493597"/>
              <a:ext cx="803275" cy="1057275"/>
            </a:xfrm>
            <a:prstGeom prst="ellipse">
              <a:avLst/>
            </a:prstGeom>
            <a:solidFill>
              <a:srgbClr val="33CC33">
                <a:alpha val="50195"/>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sp>
          <p:nvSpPr>
            <p:cNvPr id="55" name="Oval 6"/>
            <p:cNvSpPr>
              <a:spLocks noChangeAspect="1"/>
            </p:cNvSpPr>
            <p:nvPr/>
          </p:nvSpPr>
          <p:spPr bwMode="auto">
            <a:xfrm rot="455627">
              <a:off x="7024345" y="3220672"/>
              <a:ext cx="1339850" cy="2012950"/>
            </a:xfrm>
            <a:prstGeom prst="ellipse">
              <a:avLst/>
            </a:prstGeom>
            <a:solidFill>
              <a:srgbClr val="00B050">
                <a:alpha val="49803"/>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grpSp>
      <p:sp>
        <p:nvSpPr>
          <p:cNvPr id="56" name="正方形/長方形 55"/>
          <p:cNvSpPr/>
          <p:nvPr/>
        </p:nvSpPr>
        <p:spPr>
          <a:xfrm>
            <a:off x="5447931" y="5075142"/>
            <a:ext cx="495392" cy="2566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「みどり」</a:t>
            </a:r>
            <a:endParaRPr lang="en-US" altLang="ja-JP" sz="800" dirty="0">
              <a:solidFill>
                <a:schemeClr val="tx1"/>
              </a:solidFill>
            </a:endParaRPr>
          </a:p>
        </p:txBody>
      </p:sp>
      <p:sp>
        <p:nvSpPr>
          <p:cNvPr id="57" name="正方形/長方形 56"/>
          <p:cNvSpPr/>
          <p:nvPr/>
        </p:nvSpPr>
        <p:spPr>
          <a:xfrm rot="17292322">
            <a:off x="1335763" y="4753239"/>
            <a:ext cx="136815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関空特急「はるか」ルート</a:t>
            </a:r>
          </a:p>
        </p:txBody>
      </p:sp>
      <p:sp>
        <p:nvSpPr>
          <p:cNvPr id="58" name="正方形/長方形 57"/>
          <p:cNvSpPr/>
          <p:nvPr/>
        </p:nvSpPr>
        <p:spPr>
          <a:xfrm rot="15971975">
            <a:off x="5201519" y="4507108"/>
            <a:ext cx="1340633"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関空特急「はるか」ルート</a:t>
            </a:r>
          </a:p>
        </p:txBody>
      </p:sp>
      <p:sp>
        <p:nvSpPr>
          <p:cNvPr id="59" name="角丸四角形吹き出し 58"/>
          <p:cNvSpPr/>
          <p:nvPr/>
        </p:nvSpPr>
        <p:spPr>
          <a:xfrm>
            <a:off x="1343472" y="3456555"/>
            <a:ext cx="1080120" cy="576064"/>
          </a:xfrm>
          <a:prstGeom prst="wedgeRoundRectCallout">
            <a:avLst>
              <a:gd name="adj1" fmla="val 44239"/>
              <a:gd name="adj2" fmla="val 89745"/>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schemeClr val="tx1"/>
                </a:solidFill>
              </a:rPr>
              <a:t>「はるか」が大阪駅周辺を通過している</a:t>
            </a:r>
          </a:p>
        </p:txBody>
      </p:sp>
      <p:sp>
        <p:nvSpPr>
          <p:cNvPr id="63" name="正方形/長方形 62"/>
          <p:cNvSpPr/>
          <p:nvPr/>
        </p:nvSpPr>
        <p:spPr>
          <a:xfrm>
            <a:off x="1240390" y="1484784"/>
            <a:ext cx="1183202" cy="720080"/>
          </a:xfrm>
          <a:prstGeom prst="rect">
            <a:avLst/>
          </a:prstGeom>
          <a:noFill/>
          <a:ln w="222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a:solidFill>
                  <a:schemeClr val="tx1"/>
                </a:solidFill>
                <a:latin typeface="+mn-ea"/>
              </a:rPr>
              <a:t>大阪駅周辺から</a:t>
            </a:r>
            <a:endParaRPr lang="en-US" altLang="ja-JP" sz="1200" dirty="0">
              <a:solidFill>
                <a:schemeClr val="tx1"/>
              </a:solidFill>
              <a:latin typeface="+mn-ea"/>
            </a:endParaRPr>
          </a:p>
          <a:p>
            <a:pPr algn="ctr"/>
            <a:r>
              <a:rPr lang="ja-JP" altLang="en-US" sz="1200" dirty="0">
                <a:solidFill>
                  <a:schemeClr val="tx1"/>
                </a:solidFill>
                <a:latin typeface="+mn-ea"/>
              </a:rPr>
              <a:t>⇒関西国際空港</a:t>
            </a:r>
            <a:endParaRPr lang="en-US" altLang="ja-JP" sz="1200" dirty="0">
              <a:solidFill>
                <a:schemeClr val="tx1"/>
              </a:solidFill>
              <a:latin typeface="+mn-ea"/>
            </a:endParaRPr>
          </a:p>
          <a:p>
            <a:pPr algn="ctr"/>
            <a:r>
              <a:rPr lang="ja-JP" altLang="en-US" sz="1200" dirty="0">
                <a:solidFill>
                  <a:schemeClr val="tx1"/>
                </a:solidFill>
                <a:latin typeface="+mn-ea"/>
              </a:rPr>
              <a:t>ＪＲ直通</a:t>
            </a:r>
            <a:endParaRPr lang="en-US" altLang="ja-JP" sz="1200" dirty="0">
              <a:solidFill>
                <a:schemeClr val="tx1"/>
              </a:solidFill>
              <a:latin typeface="+mn-ea"/>
            </a:endParaRPr>
          </a:p>
          <a:p>
            <a:pPr algn="ctr"/>
            <a:r>
              <a:rPr lang="ja-JP" altLang="en-US" sz="1200" dirty="0">
                <a:solidFill>
                  <a:schemeClr val="tx1"/>
                </a:solidFill>
                <a:latin typeface="+mn-ea"/>
              </a:rPr>
              <a:t>所要時間</a:t>
            </a:r>
            <a:endParaRPr lang="en-US" altLang="ja-JP" sz="1200" dirty="0">
              <a:solidFill>
                <a:schemeClr val="tx1"/>
              </a:solidFill>
              <a:latin typeface="+mn-ea"/>
            </a:endParaRPr>
          </a:p>
        </p:txBody>
      </p:sp>
      <p:sp>
        <p:nvSpPr>
          <p:cNvPr id="66" name="正方形/長方形 65"/>
          <p:cNvSpPr/>
          <p:nvPr/>
        </p:nvSpPr>
        <p:spPr>
          <a:xfrm>
            <a:off x="2351591" y="1700808"/>
            <a:ext cx="1475748" cy="43204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800" u="sng" dirty="0" smtClean="0">
                <a:solidFill>
                  <a:schemeClr val="tx1"/>
                </a:solidFill>
              </a:rPr>
              <a:t>約</a:t>
            </a:r>
            <a:r>
              <a:rPr lang="en-US" altLang="ja-JP" sz="2800" u="sng" dirty="0" smtClean="0">
                <a:solidFill>
                  <a:schemeClr val="tx1"/>
                </a:solidFill>
              </a:rPr>
              <a:t>64</a:t>
            </a:r>
            <a:r>
              <a:rPr lang="ja-JP" altLang="en-US" sz="2800" u="sng" dirty="0" smtClean="0">
                <a:solidFill>
                  <a:schemeClr val="tx1"/>
                </a:solidFill>
              </a:rPr>
              <a:t>分</a:t>
            </a:r>
            <a:endParaRPr lang="en-US" altLang="ja-JP" sz="2800" u="sng" dirty="0">
              <a:solidFill>
                <a:schemeClr val="tx1"/>
              </a:solidFill>
            </a:endParaRPr>
          </a:p>
          <a:p>
            <a:pPr algn="ctr"/>
            <a:r>
              <a:rPr lang="ja-JP" altLang="en-US" sz="1200" u="sng" dirty="0">
                <a:solidFill>
                  <a:schemeClr val="tx1"/>
                </a:solidFill>
              </a:rPr>
              <a:t>（関空快速利用）</a:t>
            </a:r>
            <a:endParaRPr lang="en-US" altLang="ja-JP" sz="1200" u="sng" dirty="0">
              <a:solidFill>
                <a:schemeClr val="tx1"/>
              </a:solidFill>
            </a:endParaRPr>
          </a:p>
        </p:txBody>
      </p:sp>
      <p:sp>
        <p:nvSpPr>
          <p:cNvPr id="67" name="正方形/長方形 66"/>
          <p:cNvSpPr/>
          <p:nvPr/>
        </p:nvSpPr>
        <p:spPr>
          <a:xfrm>
            <a:off x="5231904" y="1700808"/>
            <a:ext cx="1584176" cy="43204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800" u="sng" dirty="0" smtClean="0">
                <a:solidFill>
                  <a:schemeClr val="tx1"/>
                </a:solidFill>
              </a:rPr>
              <a:t>約</a:t>
            </a:r>
            <a:r>
              <a:rPr lang="en-US" altLang="ja-JP" sz="2800" u="sng" dirty="0" smtClean="0">
                <a:solidFill>
                  <a:schemeClr val="tx1"/>
                </a:solidFill>
              </a:rPr>
              <a:t>48</a:t>
            </a:r>
            <a:r>
              <a:rPr lang="ja-JP" altLang="en-US" sz="2800" u="sng" dirty="0" smtClean="0">
                <a:solidFill>
                  <a:schemeClr val="tx1"/>
                </a:solidFill>
              </a:rPr>
              <a:t>分</a:t>
            </a:r>
            <a:endParaRPr lang="en-US" altLang="ja-JP" sz="2800" u="sng" dirty="0">
              <a:solidFill>
                <a:schemeClr val="tx1"/>
              </a:solidFill>
            </a:endParaRPr>
          </a:p>
          <a:p>
            <a:pPr algn="ctr"/>
            <a:r>
              <a:rPr lang="ja-JP" altLang="en-US" sz="1200" u="sng" dirty="0">
                <a:solidFill>
                  <a:schemeClr val="tx1"/>
                </a:solidFill>
              </a:rPr>
              <a:t>（はるか利用）</a:t>
            </a:r>
            <a:endParaRPr lang="en-US" altLang="ja-JP" sz="1200" u="sng" dirty="0">
              <a:solidFill>
                <a:schemeClr val="tx1"/>
              </a:solidFill>
            </a:endParaRPr>
          </a:p>
        </p:txBody>
      </p:sp>
      <p:sp>
        <p:nvSpPr>
          <p:cNvPr id="68" name="右矢印 67"/>
          <p:cNvSpPr/>
          <p:nvPr/>
        </p:nvSpPr>
        <p:spPr>
          <a:xfrm>
            <a:off x="3863752" y="1628800"/>
            <a:ext cx="1462822" cy="57606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ＭＳ Ｐ明朝" pitchFamily="18" charset="-128"/>
                <a:ea typeface="ＭＳ Ｐ明朝" pitchFamily="18" charset="-128"/>
              </a:rPr>
              <a:t>約</a:t>
            </a:r>
            <a:r>
              <a:rPr lang="en-US" altLang="ja-JP" sz="1400" dirty="0" smtClean="0">
                <a:solidFill>
                  <a:schemeClr val="tx1"/>
                </a:solidFill>
                <a:latin typeface="ＭＳ Ｐ明朝" pitchFamily="18" charset="-128"/>
                <a:ea typeface="ＭＳ Ｐ明朝" pitchFamily="18" charset="-128"/>
              </a:rPr>
              <a:t>16</a:t>
            </a:r>
            <a:r>
              <a:rPr lang="ja-JP" altLang="en-US" sz="1400" dirty="0" smtClean="0">
                <a:solidFill>
                  <a:schemeClr val="tx1"/>
                </a:solidFill>
                <a:latin typeface="ＭＳ Ｐ明朝" pitchFamily="18" charset="-128"/>
                <a:ea typeface="ＭＳ Ｐ明朝" pitchFamily="18" charset="-128"/>
              </a:rPr>
              <a:t>分</a:t>
            </a:r>
            <a:r>
              <a:rPr lang="ja-JP" altLang="en-US" sz="1400" dirty="0">
                <a:solidFill>
                  <a:schemeClr val="tx1"/>
                </a:solidFill>
                <a:latin typeface="ＭＳ Ｐ明朝" pitchFamily="18" charset="-128"/>
                <a:ea typeface="ＭＳ Ｐ明朝" pitchFamily="18" charset="-128"/>
              </a:rPr>
              <a:t>短縮</a:t>
            </a:r>
          </a:p>
        </p:txBody>
      </p:sp>
      <p:sp>
        <p:nvSpPr>
          <p:cNvPr id="70" name="正方形/長方形 69"/>
          <p:cNvSpPr/>
          <p:nvPr/>
        </p:nvSpPr>
        <p:spPr>
          <a:xfrm>
            <a:off x="8429591" y="1700808"/>
            <a:ext cx="2201213" cy="43204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2800" u="sng" dirty="0" smtClean="0">
                <a:solidFill>
                  <a:schemeClr val="tx1"/>
                </a:solidFill>
              </a:rPr>
              <a:t>40</a:t>
            </a:r>
            <a:r>
              <a:rPr lang="ja-JP" altLang="en-US" sz="2800" u="sng" dirty="0" smtClean="0">
                <a:solidFill>
                  <a:schemeClr val="tx1"/>
                </a:solidFill>
              </a:rPr>
              <a:t>分程度</a:t>
            </a:r>
            <a:endParaRPr lang="en-US" altLang="ja-JP" sz="2800" u="sng" dirty="0">
              <a:solidFill>
                <a:schemeClr val="tx1"/>
              </a:solidFill>
            </a:endParaRPr>
          </a:p>
          <a:p>
            <a:pPr algn="ctr"/>
            <a:r>
              <a:rPr lang="ja-JP" altLang="en-US" sz="1200" u="sng" dirty="0">
                <a:solidFill>
                  <a:schemeClr val="tx1"/>
                </a:solidFill>
              </a:rPr>
              <a:t>（はるか利用）</a:t>
            </a:r>
            <a:endParaRPr lang="en-US" altLang="ja-JP" sz="1200" u="sng" dirty="0">
              <a:solidFill>
                <a:schemeClr val="tx1"/>
              </a:solidFill>
            </a:endParaRPr>
          </a:p>
        </p:txBody>
      </p:sp>
      <p:sp>
        <p:nvSpPr>
          <p:cNvPr id="71" name="右矢印 70"/>
          <p:cNvSpPr/>
          <p:nvPr/>
        </p:nvSpPr>
        <p:spPr>
          <a:xfrm>
            <a:off x="6816079" y="1628800"/>
            <a:ext cx="1757329" cy="57606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ＭＳ Ｐ明朝" pitchFamily="18" charset="-128"/>
                <a:ea typeface="ＭＳ Ｐ明朝" pitchFamily="18" charset="-128"/>
              </a:rPr>
              <a:t>更に</a:t>
            </a:r>
            <a:r>
              <a:rPr lang="ja-JP" altLang="en-US" sz="1400" dirty="0" smtClean="0">
                <a:solidFill>
                  <a:schemeClr val="tx1"/>
                </a:solidFill>
                <a:latin typeface="ＭＳ Ｐ明朝" pitchFamily="18" charset="-128"/>
                <a:ea typeface="ＭＳ Ｐ明朝" pitchFamily="18" charset="-128"/>
              </a:rPr>
              <a:t>約</a:t>
            </a:r>
            <a:r>
              <a:rPr lang="en-US" altLang="ja-JP" sz="1400" dirty="0" smtClean="0">
                <a:solidFill>
                  <a:schemeClr val="tx1"/>
                </a:solidFill>
                <a:latin typeface="ＭＳ Ｐ明朝" pitchFamily="18" charset="-128"/>
                <a:ea typeface="ＭＳ Ｐ明朝" pitchFamily="18" charset="-128"/>
              </a:rPr>
              <a:t>8</a:t>
            </a:r>
            <a:r>
              <a:rPr lang="ja-JP" altLang="en-US" sz="1400" dirty="0" smtClean="0">
                <a:solidFill>
                  <a:schemeClr val="tx1"/>
                </a:solidFill>
                <a:latin typeface="ＭＳ Ｐ明朝" pitchFamily="18" charset="-128"/>
                <a:ea typeface="ＭＳ Ｐ明朝" pitchFamily="18" charset="-128"/>
              </a:rPr>
              <a:t>分</a:t>
            </a:r>
            <a:r>
              <a:rPr lang="ja-JP" altLang="en-US" sz="1400" dirty="0">
                <a:solidFill>
                  <a:schemeClr val="tx1"/>
                </a:solidFill>
                <a:latin typeface="ＭＳ Ｐ明朝" pitchFamily="18" charset="-128"/>
                <a:ea typeface="ＭＳ Ｐ明朝" pitchFamily="18" charset="-128"/>
              </a:rPr>
              <a:t>短縮</a:t>
            </a:r>
          </a:p>
        </p:txBody>
      </p:sp>
      <p:cxnSp>
        <p:nvCxnSpPr>
          <p:cNvPr id="73" name="直線矢印コネクタ 72"/>
          <p:cNvCxnSpPr/>
          <p:nvPr/>
        </p:nvCxnSpPr>
        <p:spPr>
          <a:xfrm flipH="1">
            <a:off x="2627986" y="3427278"/>
            <a:ext cx="112728" cy="326904"/>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75" name="正方形/長方形 74"/>
          <p:cNvSpPr/>
          <p:nvPr/>
        </p:nvSpPr>
        <p:spPr>
          <a:xfrm rot="17292322">
            <a:off x="2506839" y="3520722"/>
            <a:ext cx="5946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至新大阪</a:t>
            </a:r>
          </a:p>
        </p:txBody>
      </p:sp>
      <p:cxnSp>
        <p:nvCxnSpPr>
          <p:cNvPr id="76" name="直線矢印コネクタ 75"/>
          <p:cNvCxnSpPr/>
          <p:nvPr/>
        </p:nvCxnSpPr>
        <p:spPr>
          <a:xfrm flipH="1">
            <a:off x="5949274" y="3711380"/>
            <a:ext cx="112728" cy="326904"/>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rot="17292322">
            <a:off x="5829902" y="3797341"/>
            <a:ext cx="5946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至新大阪</a:t>
            </a:r>
          </a:p>
        </p:txBody>
      </p:sp>
      <p:sp>
        <p:nvSpPr>
          <p:cNvPr id="72" name="フリーフォーム 71"/>
          <p:cNvSpPr/>
          <p:nvPr/>
        </p:nvSpPr>
        <p:spPr>
          <a:xfrm>
            <a:off x="5097383" y="3909525"/>
            <a:ext cx="1133035" cy="2597831"/>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160512 w 1550676"/>
              <a:gd name="connsiteY3" fmla="*/ 413708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086023 w 1550676"/>
              <a:gd name="connsiteY3" fmla="*/ 758445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38532"/>
              <a:gd name="connsiteY0" fmla="*/ 0 h 3572358"/>
              <a:gd name="connsiteX1" fmla="*/ 1448031 w 1538532"/>
              <a:gd name="connsiteY1" fmla="*/ 370033 h 3572358"/>
              <a:gd name="connsiteX2" fmla="*/ 1538532 w 1538532"/>
              <a:gd name="connsiteY2" fmla="*/ 707119 h 3572358"/>
              <a:gd name="connsiteX3" fmla="*/ 1086023 w 1538532"/>
              <a:gd name="connsiteY3" fmla="*/ 707119 h 3572358"/>
              <a:gd name="connsiteX4" fmla="*/ 1325772 w 1538532"/>
              <a:gd name="connsiteY4" fmla="*/ 1719530 h 3572358"/>
              <a:gd name="connsiteX5" fmla="*/ 1300372 w 1538532"/>
              <a:gd name="connsiteY5" fmla="*/ 2144980 h 3572358"/>
              <a:gd name="connsiteX6" fmla="*/ 1268994 w 1538532"/>
              <a:gd name="connsiteY6" fmla="*/ 2697678 h 3572358"/>
              <a:gd name="connsiteX7" fmla="*/ 41580 w 1538532"/>
              <a:gd name="connsiteY7" fmla="*/ 3572358 h 3572358"/>
              <a:gd name="connsiteX8" fmla="*/ 0 w 1538532"/>
              <a:gd name="connsiteY8" fmla="*/ 3567831 h 3572358"/>
              <a:gd name="connsiteX9" fmla="*/ 409924 w 1538532"/>
              <a:gd name="connsiteY9" fmla="*/ 2052454 h 3572358"/>
              <a:gd name="connsiteX10" fmla="*/ 617400 w 1538532"/>
              <a:gd name="connsiteY10" fmla="*/ 1336448 h 3572358"/>
              <a:gd name="connsiteX11" fmla="*/ 832000 w 1538532"/>
              <a:gd name="connsiteY11" fmla="*/ 609026 h 3572358"/>
              <a:gd name="connsiteX12" fmla="*/ 1011231 w 1538532"/>
              <a:gd name="connsiteY12" fmla="*/ 216848 h 3572358"/>
              <a:gd name="connsiteX13" fmla="*/ 1131688 w 1538532"/>
              <a:gd name="connsiteY13" fmla="*/ 0 h 3572358"/>
              <a:gd name="connsiteX0" fmla="*/ 1086023 w 1538532"/>
              <a:gd name="connsiteY0" fmla="*/ 237456 h 3355510"/>
              <a:gd name="connsiteX1" fmla="*/ 1448031 w 1538532"/>
              <a:gd name="connsiteY1" fmla="*/ 153185 h 3355510"/>
              <a:gd name="connsiteX2" fmla="*/ 1538532 w 1538532"/>
              <a:gd name="connsiteY2" fmla="*/ 490271 h 3355510"/>
              <a:gd name="connsiteX3" fmla="*/ 1086023 w 1538532"/>
              <a:gd name="connsiteY3" fmla="*/ 490271 h 3355510"/>
              <a:gd name="connsiteX4" fmla="*/ 1325772 w 1538532"/>
              <a:gd name="connsiteY4" fmla="*/ 1502682 h 3355510"/>
              <a:gd name="connsiteX5" fmla="*/ 1300372 w 1538532"/>
              <a:gd name="connsiteY5" fmla="*/ 1928132 h 3355510"/>
              <a:gd name="connsiteX6" fmla="*/ 1268994 w 1538532"/>
              <a:gd name="connsiteY6" fmla="*/ 2480830 h 3355510"/>
              <a:gd name="connsiteX7" fmla="*/ 41580 w 1538532"/>
              <a:gd name="connsiteY7" fmla="*/ 3355510 h 3355510"/>
              <a:gd name="connsiteX8" fmla="*/ 0 w 1538532"/>
              <a:gd name="connsiteY8" fmla="*/ 3350983 h 3355510"/>
              <a:gd name="connsiteX9" fmla="*/ 409924 w 1538532"/>
              <a:gd name="connsiteY9" fmla="*/ 1835606 h 3355510"/>
              <a:gd name="connsiteX10" fmla="*/ 617400 w 1538532"/>
              <a:gd name="connsiteY10" fmla="*/ 1119600 h 3355510"/>
              <a:gd name="connsiteX11" fmla="*/ 832000 w 1538532"/>
              <a:gd name="connsiteY11" fmla="*/ 392178 h 3355510"/>
              <a:gd name="connsiteX12" fmla="*/ 1011231 w 1538532"/>
              <a:gd name="connsiteY12" fmla="*/ 0 h 3355510"/>
              <a:gd name="connsiteX13" fmla="*/ 1086023 w 1538532"/>
              <a:gd name="connsiteY13" fmla="*/ 237456 h 3355510"/>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268994 w 1538532"/>
              <a:gd name="connsiteY6" fmla="*/ 2327645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228073 w 1538532"/>
              <a:gd name="connsiteY4" fmla="*/ 1297043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498674"/>
              <a:gd name="connsiteY0" fmla="*/ 84271 h 3202325"/>
              <a:gd name="connsiteX1" fmla="*/ 1448031 w 1498674"/>
              <a:gd name="connsiteY1" fmla="*/ 0 h 3202325"/>
              <a:gd name="connsiteX2" fmla="*/ 1498674 w 1498674"/>
              <a:gd name="connsiteY2" fmla="*/ 299971 h 3202325"/>
              <a:gd name="connsiteX3" fmla="*/ 1086023 w 1498674"/>
              <a:gd name="connsiteY3" fmla="*/ 337086 h 3202325"/>
              <a:gd name="connsiteX4" fmla="*/ 1228073 w 1498674"/>
              <a:gd name="connsiteY4" fmla="*/ 1297043 h 3202325"/>
              <a:gd name="connsiteX5" fmla="*/ 1176524 w 1498674"/>
              <a:gd name="connsiteY5" fmla="*/ 1853976 h 3202325"/>
              <a:gd name="connsiteX6" fmla="*/ 1176524 w 1498674"/>
              <a:gd name="connsiteY6" fmla="*/ 2359606 h 3202325"/>
              <a:gd name="connsiteX7" fmla="*/ 41580 w 1498674"/>
              <a:gd name="connsiteY7" fmla="*/ 3202325 h 3202325"/>
              <a:gd name="connsiteX8" fmla="*/ 0 w 1498674"/>
              <a:gd name="connsiteY8" fmla="*/ 3197798 h 3202325"/>
              <a:gd name="connsiteX9" fmla="*/ 409924 w 1498674"/>
              <a:gd name="connsiteY9" fmla="*/ 1682421 h 3202325"/>
              <a:gd name="connsiteX10" fmla="*/ 617400 w 1498674"/>
              <a:gd name="connsiteY10" fmla="*/ 966415 h 3202325"/>
              <a:gd name="connsiteX11" fmla="*/ 832000 w 1498674"/>
              <a:gd name="connsiteY11" fmla="*/ 238993 h 3202325"/>
              <a:gd name="connsiteX12" fmla="*/ 995521 w 1498674"/>
              <a:gd name="connsiteY12" fmla="*/ 84270 h 3202325"/>
              <a:gd name="connsiteX13" fmla="*/ 1086023 w 1498674"/>
              <a:gd name="connsiteY13" fmla="*/ 84271 h 3202325"/>
              <a:gd name="connsiteX0" fmla="*/ 1086023 w 1498674"/>
              <a:gd name="connsiteY0" fmla="*/ 65713 h 3183767"/>
              <a:gd name="connsiteX1" fmla="*/ 1414817 w 1498674"/>
              <a:gd name="connsiteY1" fmla="*/ 0 h 3183767"/>
              <a:gd name="connsiteX2" fmla="*/ 1498674 w 1498674"/>
              <a:gd name="connsiteY2" fmla="*/ 281413 h 3183767"/>
              <a:gd name="connsiteX3" fmla="*/ 1086023 w 1498674"/>
              <a:gd name="connsiteY3" fmla="*/ 318528 h 3183767"/>
              <a:gd name="connsiteX4" fmla="*/ 1228073 w 1498674"/>
              <a:gd name="connsiteY4" fmla="*/ 1278485 h 3183767"/>
              <a:gd name="connsiteX5" fmla="*/ 1176524 w 1498674"/>
              <a:gd name="connsiteY5" fmla="*/ 1835418 h 3183767"/>
              <a:gd name="connsiteX6" fmla="*/ 1176524 w 1498674"/>
              <a:gd name="connsiteY6" fmla="*/ 2341048 h 3183767"/>
              <a:gd name="connsiteX7" fmla="*/ 41580 w 1498674"/>
              <a:gd name="connsiteY7" fmla="*/ 3183767 h 3183767"/>
              <a:gd name="connsiteX8" fmla="*/ 0 w 1498674"/>
              <a:gd name="connsiteY8" fmla="*/ 3179240 h 3183767"/>
              <a:gd name="connsiteX9" fmla="*/ 409924 w 1498674"/>
              <a:gd name="connsiteY9" fmla="*/ 1663863 h 3183767"/>
              <a:gd name="connsiteX10" fmla="*/ 617400 w 1498674"/>
              <a:gd name="connsiteY10" fmla="*/ 947857 h 3183767"/>
              <a:gd name="connsiteX11" fmla="*/ 832000 w 1498674"/>
              <a:gd name="connsiteY11" fmla="*/ 220435 h 3183767"/>
              <a:gd name="connsiteX12" fmla="*/ 995521 w 1498674"/>
              <a:gd name="connsiteY12" fmla="*/ 65712 h 3183767"/>
              <a:gd name="connsiteX13" fmla="*/ 1086023 w 1498674"/>
              <a:gd name="connsiteY13" fmla="*/ 65713 h 3183767"/>
              <a:gd name="connsiteX0" fmla="*/ 1086023 w 1472407"/>
              <a:gd name="connsiteY0" fmla="*/ 65713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86023 w 1472407"/>
              <a:gd name="connsiteY13" fmla="*/ 65713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52808 w 1472407"/>
              <a:gd name="connsiteY13" fmla="*/ 40970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995521 w 1472407"/>
              <a:gd name="connsiteY11" fmla="*/ 65712 h 3183767"/>
              <a:gd name="connsiteX12" fmla="*/ 1052808 w 1472407"/>
              <a:gd name="connsiteY12" fmla="*/ 40970 h 3183767"/>
              <a:gd name="connsiteX0" fmla="*/ 1052808 w 1472407"/>
              <a:gd name="connsiteY0" fmla="*/ 40970 h 3179240"/>
              <a:gd name="connsiteX1" fmla="*/ 1414817 w 1472407"/>
              <a:gd name="connsiteY1" fmla="*/ 0 h 3179240"/>
              <a:gd name="connsiteX2" fmla="*/ 1472407 w 1472407"/>
              <a:gd name="connsiteY2" fmla="*/ 285288 h 3179240"/>
              <a:gd name="connsiteX3" fmla="*/ 1086023 w 1472407"/>
              <a:gd name="connsiteY3" fmla="*/ 318528 h 3179240"/>
              <a:gd name="connsiteX4" fmla="*/ 1228073 w 1472407"/>
              <a:gd name="connsiteY4" fmla="*/ 1278485 h 3179240"/>
              <a:gd name="connsiteX5" fmla="*/ 1176524 w 1472407"/>
              <a:gd name="connsiteY5" fmla="*/ 1835418 h 3179240"/>
              <a:gd name="connsiteX6" fmla="*/ 1176524 w 1472407"/>
              <a:gd name="connsiteY6" fmla="*/ 2341048 h 3179240"/>
              <a:gd name="connsiteX7" fmla="*/ 48375 w 1472407"/>
              <a:gd name="connsiteY7" fmla="*/ 3040269 h 3179240"/>
              <a:gd name="connsiteX8" fmla="*/ 0 w 1472407"/>
              <a:gd name="connsiteY8" fmla="*/ 3179240 h 3179240"/>
              <a:gd name="connsiteX9" fmla="*/ 409924 w 1472407"/>
              <a:gd name="connsiteY9" fmla="*/ 1663863 h 3179240"/>
              <a:gd name="connsiteX10" fmla="*/ 617400 w 1472407"/>
              <a:gd name="connsiteY10" fmla="*/ 947857 h 3179240"/>
              <a:gd name="connsiteX11" fmla="*/ 995521 w 1472407"/>
              <a:gd name="connsiteY11" fmla="*/ 65712 h 3179240"/>
              <a:gd name="connsiteX12" fmla="*/ 1052808 w 1472407"/>
              <a:gd name="connsiteY12" fmla="*/ 40970 h 3179240"/>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61549 w 1424032"/>
              <a:gd name="connsiteY8" fmla="*/ 1663863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947146 w 1424032"/>
              <a:gd name="connsiteY9" fmla="*/ 65712 h 3040269"/>
              <a:gd name="connsiteX10" fmla="*/ 1004433 w 1424032"/>
              <a:gd name="connsiteY10"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58665 w 1424032"/>
              <a:gd name="connsiteY3" fmla="*/ 330917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4032" h="3040269">
                <a:moveTo>
                  <a:pt x="1004433" y="40970"/>
                </a:moveTo>
                <a:lnTo>
                  <a:pt x="1366442" y="0"/>
                </a:lnTo>
                <a:lnTo>
                  <a:pt x="1424032" y="285288"/>
                </a:lnTo>
                <a:lnTo>
                  <a:pt x="1058665" y="330917"/>
                </a:lnTo>
                <a:lnTo>
                  <a:pt x="1179698" y="1278485"/>
                </a:lnTo>
                <a:lnTo>
                  <a:pt x="1128149" y="1835418"/>
                </a:lnTo>
                <a:lnTo>
                  <a:pt x="1128149" y="2341048"/>
                </a:lnTo>
                <a:lnTo>
                  <a:pt x="0" y="3040269"/>
                </a:lnTo>
                <a:lnTo>
                  <a:pt x="371704" y="1682581"/>
                </a:lnTo>
                <a:lnTo>
                  <a:pt x="730885" y="623263"/>
                </a:lnTo>
                <a:lnTo>
                  <a:pt x="947146" y="65712"/>
                </a:lnTo>
                <a:lnTo>
                  <a:pt x="1004433" y="40970"/>
                </a:lnTo>
                <a:close/>
              </a:path>
            </a:pathLst>
          </a:cu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0" name="角丸四角形吹き出し 59"/>
          <p:cNvSpPr/>
          <p:nvPr/>
        </p:nvSpPr>
        <p:spPr>
          <a:xfrm>
            <a:off x="5087888" y="6155175"/>
            <a:ext cx="936104" cy="360040"/>
          </a:xfrm>
          <a:prstGeom prst="wedgeRoundRectCallout">
            <a:avLst>
              <a:gd name="adj1" fmla="val 15807"/>
              <a:gd name="adj2" fmla="val -129517"/>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schemeClr val="tx1"/>
                </a:solidFill>
              </a:rPr>
              <a:t>「はるか」が</a:t>
            </a:r>
            <a:endParaRPr lang="en-US" altLang="ja-JP" sz="1000" dirty="0">
              <a:solidFill>
                <a:schemeClr val="tx1"/>
              </a:solidFill>
            </a:endParaRPr>
          </a:p>
          <a:p>
            <a:pPr algn="ctr"/>
            <a:r>
              <a:rPr lang="ja-JP" altLang="en-US" sz="1000" dirty="0">
                <a:solidFill>
                  <a:schemeClr val="tx1"/>
                </a:solidFill>
              </a:rPr>
              <a:t>新駅に停車</a:t>
            </a:r>
          </a:p>
        </p:txBody>
      </p:sp>
      <p:cxnSp>
        <p:nvCxnSpPr>
          <p:cNvPr id="78" name="直線コネクタ 77"/>
          <p:cNvCxnSpPr/>
          <p:nvPr/>
        </p:nvCxnSpPr>
        <p:spPr>
          <a:xfrm>
            <a:off x="1271464" y="2276872"/>
            <a:ext cx="9649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正方形/長方形 78"/>
          <p:cNvSpPr/>
          <p:nvPr/>
        </p:nvSpPr>
        <p:spPr>
          <a:xfrm>
            <a:off x="10603952" y="1340773"/>
            <a:ext cx="1368153" cy="864095"/>
          </a:xfrm>
          <a:prstGeom prst="rect">
            <a:avLst/>
          </a:prstGeom>
          <a:noFill/>
          <a:ln w="9525" cmpd="thinThick">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5725" indent="-85725"/>
            <a:r>
              <a:rPr lang="ja-JP" altLang="en-US" sz="1050" u="sng" dirty="0">
                <a:solidFill>
                  <a:schemeClr val="tx1"/>
                </a:solidFill>
                <a:latin typeface="+mn-ea"/>
              </a:rPr>
              <a:t>　</a:t>
            </a:r>
            <a:r>
              <a:rPr lang="ja-JP" altLang="en-US" sz="1000" u="sng" dirty="0">
                <a:solidFill>
                  <a:schemeClr val="tx1"/>
                </a:solidFill>
                <a:latin typeface="+mn-ea"/>
              </a:rPr>
              <a:t>環状線の列車混雑が緩和されるため、定時性及びラッシュ時の速達性の確保にも有効</a:t>
            </a:r>
            <a:endParaRPr lang="en-US" altLang="ja-JP" sz="1000" u="sng" dirty="0">
              <a:solidFill>
                <a:schemeClr val="tx1"/>
              </a:solidFill>
              <a:latin typeface="+mn-ea"/>
            </a:endParaRPr>
          </a:p>
        </p:txBody>
      </p:sp>
      <p:sp>
        <p:nvSpPr>
          <p:cNvPr id="74" name="正方形/長方形 73"/>
          <p:cNvSpPr/>
          <p:nvPr/>
        </p:nvSpPr>
        <p:spPr>
          <a:xfrm>
            <a:off x="2423595" y="1412776"/>
            <a:ext cx="523451" cy="20873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dirty="0" smtClean="0">
                <a:solidFill>
                  <a:schemeClr val="tx1"/>
                </a:solidFill>
              </a:rPr>
              <a:t>最速</a:t>
            </a:r>
            <a:endParaRPr lang="ja-JP" altLang="en-US" sz="900" dirty="0">
              <a:solidFill>
                <a:schemeClr val="tx1"/>
              </a:solidFill>
            </a:endParaRPr>
          </a:p>
        </p:txBody>
      </p:sp>
      <p:sp>
        <p:nvSpPr>
          <p:cNvPr id="82" name="スライド番号プレースホルダ 81"/>
          <p:cNvSpPr>
            <a:spLocks noGrp="1"/>
          </p:cNvSpPr>
          <p:nvPr>
            <p:ph type="sldNum" sz="quarter" idx="12"/>
          </p:nvPr>
        </p:nvSpPr>
        <p:spPr/>
        <p:txBody>
          <a:bodyPr/>
          <a:lstStyle/>
          <a:p>
            <a:fld id="{37EF5067-3AB7-4642-9103-42CBD40CC6D9}" type="slidenum">
              <a:rPr kumimoji="1" lang="ja-JP" altLang="en-US" smtClean="0"/>
              <a:pPr/>
              <a:t>11</a:t>
            </a:fld>
            <a:endParaRPr kumimoji="1" lang="ja-JP" altLang="en-US" dirty="0"/>
          </a:p>
        </p:txBody>
      </p:sp>
      <p:sp>
        <p:nvSpPr>
          <p:cNvPr id="85" name="四角形吹き出し 84"/>
          <p:cNvSpPr/>
          <p:nvPr/>
        </p:nvSpPr>
        <p:spPr>
          <a:xfrm>
            <a:off x="8726025" y="5476656"/>
            <a:ext cx="620059" cy="144016"/>
          </a:xfrm>
          <a:prstGeom prst="wedgeRectCallout">
            <a:avLst>
              <a:gd name="adj1" fmla="val 72876"/>
              <a:gd name="adj2" fmla="val 11516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800" dirty="0">
                <a:solidFill>
                  <a:schemeClr val="tx1"/>
                </a:solidFill>
              </a:rPr>
              <a:t>なにわ筋線</a:t>
            </a:r>
          </a:p>
        </p:txBody>
      </p:sp>
      <p:sp>
        <p:nvSpPr>
          <p:cNvPr id="86" name="四角形吹き出し 85"/>
          <p:cNvSpPr/>
          <p:nvPr/>
        </p:nvSpPr>
        <p:spPr>
          <a:xfrm>
            <a:off x="7964017" y="5514568"/>
            <a:ext cx="620059" cy="144016"/>
          </a:xfrm>
          <a:prstGeom prst="wedgeRectCallout">
            <a:avLst>
              <a:gd name="adj1" fmla="val 72876"/>
              <a:gd name="adj2" fmla="val 11516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800" dirty="0">
                <a:solidFill>
                  <a:schemeClr val="tx1"/>
                </a:solidFill>
              </a:rPr>
              <a:t>環状線</a:t>
            </a:r>
          </a:p>
        </p:txBody>
      </p:sp>
      <p:sp>
        <p:nvSpPr>
          <p:cNvPr id="5" name="テキスト ボックス 4"/>
          <p:cNvSpPr txBox="1"/>
          <p:nvPr/>
        </p:nvSpPr>
        <p:spPr>
          <a:xfrm>
            <a:off x="7205556" y="2277738"/>
            <a:ext cx="5051383" cy="230832"/>
          </a:xfrm>
          <a:prstGeom prst="rect">
            <a:avLst/>
          </a:prstGeom>
          <a:noFill/>
        </p:spPr>
        <p:txBody>
          <a:bodyPr wrap="none" rtlCol="0">
            <a:spAutoFit/>
          </a:bodyPr>
          <a:lstStyle/>
          <a:p>
            <a:r>
              <a:rPr lang="ja-JP" altLang="en-US" sz="900" dirty="0" smtClean="0"/>
              <a:t>各所要時間は、平成</a:t>
            </a:r>
            <a:r>
              <a:rPr lang="en-US" altLang="ja-JP" sz="900" dirty="0" smtClean="0"/>
              <a:t>29</a:t>
            </a:r>
            <a:r>
              <a:rPr lang="ja-JP" altLang="en-US" sz="900" dirty="0" smtClean="0"/>
              <a:t>年</a:t>
            </a:r>
            <a:r>
              <a:rPr lang="en-US" altLang="ja-JP" sz="900" dirty="0" smtClean="0"/>
              <a:t>9</a:t>
            </a:r>
            <a:r>
              <a:rPr lang="ja-JP" altLang="en-US" sz="900" dirty="0" smtClean="0"/>
              <a:t>月</a:t>
            </a:r>
            <a:r>
              <a:rPr lang="en-US" altLang="ja-JP" sz="900" dirty="0" smtClean="0"/>
              <a:t>19</a:t>
            </a:r>
            <a:r>
              <a:rPr lang="ja-JP" altLang="en-US" sz="900" dirty="0" smtClean="0"/>
              <a:t>日大阪市戦略会議資料　「参考資料　なにわ筋線について」より転記</a:t>
            </a:r>
            <a:endParaRPr kumimoji="1" lang="ja-JP" altLang="en-US" sz="900" dirty="0"/>
          </a:p>
        </p:txBody>
      </p:sp>
      <p:sp>
        <p:nvSpPr>
          <p:cNvPr id="7" name="フリーフォーム 6"/>
          <p:cNvSpPr/>
          <p:nvPr/>
        </p:nvSpPr>
        <p:spPr>
          <a:xfrm>
            <a:off x="6181552" y="3711380"/>
            <a:ext cx="352770" cy="1790530"/>
          </a:xfrm>
          <a:custGeom>
            <a:avLst/>
            <a:gdLst>
              <a:gd name="connsiteX0" fmla="*/ 290286 w 290286"/>
              <a:gd name="connsiteY0" fmla="*/ 0 h 1654628"/>
              <a:gd name="connsiteX1" fmla="*/ 87086 w 290286"/>
              <a:gd name="connsiteY1" fmla="*/ 377371 h 1654628"/>
              <a:gd name="connsiteX2" fmla="*/ 145143 w 290286"/>
              <a:gd name="connsiteY2" fmla="*/ 1277257 h 1654628"/>
              <a:gd name="connsiteX3" fmla="*/ 0 w 290286"/>
              <a:gd name="connsiteY3" fmla="*/ 1654628 h 1654628"/>
            </a:gdLst>
            <a:ahLst/>
            <a:cxnLst>
              <a:cxn ang="0">
                <a:pos x="connsiteX0" y="connsiteY0"/>
              </a:cxn>
              <a:cxn ang="0">
                <a:pos x="connsiteX1" y="connsiteY1"/>
              </a:cxn>
              <a:cxn ang="0">
                <a:pos x="connsiteX2" y="connsiteY2"/>
              </a:cxn>
              <a:cxn ang="0">
                <a:pos x="connsiteX3" y="connsiteY3"/>
              </a:cxn>
            </a:cxnLst>
            <a:rect l="l" t="t" r="r" b="b"/>
            <a:pathLst>
              <a:path w="290286" h="1654628">
                <a:moveTo>
                  <a:pt x="290286" y="0"/>
                </a:moveTo>
                <a:cubicBezTo>
                  <a:pt x="200781" y="82247"/>
                  <a:pt x="111277" y="164495"/>
                  <a:pt x="87086" y="377371"/>
                </a:cubicBezTo>
                <a:cubicBezTo>
                  <a:pt x="62895" y="590247"/>
                  <a:pt x="159657" y="1064381"/>
                  <a:pt x="145143" y="1277257"/>
                </a:cubicBezTo>
                <a:cubicBezTo>
                  <a:pt x="130629" y="1490133"/>
                  <a:pt x="65314" y="1572380"/>
                  <a:pt x="0" y="1654628"/>
                </a:cubicBezTo>
              </a:path>
            </a:pathLst>
          </a:custGeom>
          <a:noFill/>
          <a:ln w="38100">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吹き出し 7"/>
          <p:cNvSpPr/>
          <p:nvPr/>
        </p:nvSpPr>
        <p:spPr>
          <a:xfrm>
            <a:off x="6363390" y="3724533"/>
            <a:ext cx="1446588" cy="417045"/>
          </a:xfrm>
          <a:prstGeom prst="wedgeRoundRectCallout">
            <a:avLst>
              <a:gd name="adj1" fmla="val -50331"/>
              <a:gd name="adj2" fmla="val 9904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a:solidFill>
                  <a:schemeClr val="tx1"/>
                </a:solidFill>
              </a:rPr>
              <a:t>おおさか東線が</a:t>
            </a:r>
          </a:p>
          <a:p>
            <a:pPr algn="ctr"/>
            <a:r>
              <a:rPr lang="ja-JP" altLang="en-US" sz="900">
                <a:solidFill>
                  <a:schemeClr val="tx1"/>
                </a:solidFill>
              </a:rPr>
              <a:t>新駅に乗入（</a:t>
            </a:r>
            <a:r>
              <a:rPr lang="en-US" altLang="ja-JP" sz="900">
                <a:solidFill>
                  <a:schemeClr val="tx1"/>
                </a:solidFill>
              </a:rPr>
              <a:t>2023</a:t>
            </a:r>
            <a:r>
              <a:rPr lang="ja-JP" altLang="en-US" sz="900">
                <a:solidFill>
                  <a:schemeClr val="tx1"/>
                </a:solidFill>
              </a:rPr>
              <a:t>年春）</a:t>
            </a:r>
            <a:endParaRPr lang="ja-JP" altLang="en-US" sz="900" dirty="0">
              <a:solidFill>
                <a:schemeClr val="tx1"/>
              </a:solidFill>
            </a:endParaRPr>
          </a:p>
        </p:txBody>
      </p:sp>
      <p:sp>
        <p:nvSpPr>
          <p:cNvPr id="6" name="フリーフォーム 5"/>
          <p:cNvSpPr/>
          <p:nvPr/>
        </p:nvSpPr>
        <p:spPr>
          <a:xfrm>
            <a:off x="9801225" y="3497835"/>
            <a:ext cx="1019175" cy="995425"/>
          </a:xfrm>
          <a:custGeom>
            <a:avLst/>
            <a:gdLst>
              <a:gd name="connsiteX0" fmla="*/ 0 w 2223692"/>
              <a:gd name="connsiteY0" fmla="*/ 462629 h 2989929"/>
              <a:gd name="connsiteX1" fmla="*/ 292100 w 2223692"/>
              <a:gd name="connsiteY1" fmla="*/ 18129 h 2989929"/>
              <a:gd name="connsiteX2" fmla="*/ 1028700 w 2223692"/>
              <a:gd name="connsiteY2" fmla="*/ 1008729 h 2989929"/>
              <a:gd name="connsiteX3" fmla="*/ 1231900 w 2223692"/>
              <a:gd name="connsiteY3" fmla="*/ 1415129 h 2989929"/>
              <a:gd name="connsiteX4" fmla="*/ 1282700 w 2223692"/>
              <a:gd name="connsiteY4" fmla="*/ 1796129 h 2989929"/>
              <a:gd name="connsiteX5" fmla="*/ 1612900 w 2223692"/>
              <a:gd name="connsiteY5" fmla="*/ 2088229 h 2989929"/>
              <a:gd name="connsiteX6" fmla="*/ 1968500 w 2223692"/>
              <a:gd name="connsiteY6" fmla="*/ 2151729 h 2989929"/>
              <a:gd name="connsiteX7" fmla="*/ 2197100 w 2223692"/>
              <a:gd name="connsiteY7" fmla="*/ 2456529 h 2989929"/>
              <a:gd name="connsiteX8" fmla="*/ 2209800 w 2223692"/>
              <a:gd name="connsiteY8" fmla="*/ 2989929 h 2989929"/>
              <a:gd name="connsiteX0" fmla="*/ 0 w 2223692"/>
              <a:gd name="connsiteY0" fmla="*/ 450594 h 2977894"/>
              <a:gd name="connsiteX1" fmla="*/ 355600 w 2223692"/>
              <a:gd name="connsiteY1" fmla="*/ 18794 h 2977894"/>
              <a:gd name="connsiteX2" fmla="*/ 1028700 w 2223692"/>
              <a:gd name="connsiteY2" fmla="*/ 996694 h 2977894"/>
              <a:gd name="connsiteX3" fmla="*/ 1231900 w 2223692"/>
              <a:gd name="connsiteY3" fmla="*/ 1403094 h 2977894"/>
              <a:gd name="connsiteX4" fmla="*/ 1282700 w 2223692"/>
              <a:gd name="connsiteY4" fmla="*/ 1784094 h 2977894"/>
              <a:gd name="connsiteX5" fmla="*/ 1612900 w 2223692"/>
              <a:gd name="connsiteY5" fmla="*/ 2076194 h 2977894"/>
              <a:gd name="connsiteX6" fmla="*/ 1968500 w 2223692"/>
              <a:gd name="connsiteY6" fmla="*/ 2139694 h 2977894"/>
              <a:gd name="connsiteX7" fmla="*/ 2197100 w 2223692"/>
              <a:gd name="connsiteY7" fmla="*/ 2444494 h 2977894"/>
              <a:gd name="connsiteX8" fmla="*/ 2209800 w 2223692"/>
              <a:gd name="connsiteY8" fmla="*/ 2977894 h 2977894"/>
              <a:gd name="connsiteX0" fmla="*/ 0 w 2395142"/>
              <a:gd name="connsiteY0" fmla="*/ 1233540 h 2960740"/>
              <a:gd name="connsiteX1" fmla="*/ 527050 w 2395142"/>
              <a:gd name="connsiteY1" fmla="*/ 1640 h 2960740"/>
              <a:gd name="connsiteX2" fmla="*/ 1200150 w 2395142"/>
              <a:gd name="connsiteY2" fmla="*/ 979540 h 2960740"/>
              <a:gd name="connsiteX3" fmla="*/ 1403350 w 2395142"/>
              <a:gd name="connsiteY3" fmla="*/ 1385940 h 2960740"/>
              <a:gd name="connsiteX4" fmla="*/ 1454150 w 2395142"/>
              <a:gd name="connsiteY4" fmla="*/ 1766940 h 2960740"/>
              <a:gd name="connsiteX5" fmla="*/ 1784350 w 2395142"/>
              <a:gd name="connsiteY5" fmla="*/ 2059040 h 2960740"/>
              <a:gd name="connsiteX6" fmla="*/ 2139950 w 2395142"/>
              <a:gd name="connsiteY6" fmla="*/ 2122540 h 2960740"/>
              <a:gd name="connsiteX7" fmla="*/ 2368550 w 2395142"/>
              <a:gd name="connsiteY7" fmla="*/ 2427340 h 2960740"/>
              <a:gd name="connsiteX8" fmla="*/ 2381250 w 2395142"/>
              <a:gd name="connsiteY8" fmla="*/ 2960740 h 2960740"/>
              <a:gd name="connsiteX0" fmla="*/ 0 w 2395142"/>
              <a:gd name="connsiteY0" fmla="*/ 1253610 h 2980810"/>
              <a:gd name="connsiteX1" fmla="*/ 180975 w 2395142"/>
              <a:gd name="connsiteY1" fmla="*/ 396359 h 2980810"/>
              <a:gd name="connsiteX2" fmla="*/ 527050 w 2395142"/>
              <a:gd name="connsiteY2" fmla="*/ 21710 h 2980810"/>
              <a:gd name="connsiteX3" fmla="*/ 1200150 w 2395142"/>
              <a:gd name="connsiteY3" fmla="*/ 999610 h 2980810"/>
              <a:gd name="connsiteX4" fmla="*/ 1403350 w 2395142"/>
              <a:gd name="connsiteY4" fmla="*/ 1406010 h 2980810"/>
              <a:gd name="connsiteX5" fmla="*/ 1454150 w 2395142"/>
              <a:gd name="connsiteY5" fmla="*/ 1787010 h 2980810"/>
              <a:gd name="connsiteX6" fmla="*/ 1784350 w 2395142"/>
              <a:gd name="connsiteY6" fmla="*/ 2079110 h 2980810"/>
              <a:gd name="connsiteX7" fmla="*/ 2139950 w 2395142"/>
              <a:gd name="connsiteY7" fmla="*/ 2142610 h 2980810"/>
              <a:gd name="connsiteX8" fmla="*/ 2368550 w 2395142"/>
              <a:gd name="connsiteY8" fmla="*/ 2447410 h 2980810"/>
              <a:gd name="connsiteX9" fmla="*/ 2381250 w 2395142"/>
              <a:gd name="connsiteY9" fmla="*/ 2980810 h 2980810"/>
              <a:gd name="connsiteX0" fmla="*/ 0 w 2395142"/>
              <a:gd name="connsiteY0" fmla="*/ 1250561 h 2977761"/>
              <a:gd name="connsiteX1" fmla="*/ 228600 w 2395142"/>
              <a:gd name="connsiteY1" fmla="*/ 1088635 h 2977761"/>
              <a:gd name="connsiteX2" fmla="*/ 180975 w 2395142"/>
              <a:gd name="connsiteY2" fmla="*/ 393310 h 2977761"/>
              <a:gd name="connsiteX3" fmla="*/ 527050 w 2395142"/>
              <a:gd name="connsiteY3" fmla="*/ 18661 h 2977761"/>
              <a:gd name="connsiteX4" fmla="*/ 1200150 w 2395142"/>
              <a:gd name="connsiteY4" fmla="*/ 996561 h 2977761"/>
              <a:gd name="connsiteX5" fmla="*/ 1403350 w 2395142"/>
              <a:gd name="connsiteY5" fmla="*/ 1402961 h 2977761"/>
              <a:gd name="connsiteX6" fmla="*/ 1454150 w 2395142"/>
              <a:gd name="connsiteY6" fmla="*/ 1783961 h 2977761"/>
              <a:gd name="connsiteX7" fmla="*/ 1784350 w 2395142"/>
              <a:gd name="connsiteY7" fmla="*/ 2076061 h 2977761"/>
              <a:gd name="connsiteX8" fmla="*/ 2139950 w 2395142"/>
              <a:gd name="connsiteY8" fmla="*/ 2139561 h 2977761"/>
              <a:gd name="connsiteX9" fmla="*/ 2368550 w 2395142"/>
              <a:gd name="connsiteY9" fmla="*/ 2444361 h 2977761"/>
              <a:gd name="connsiteX10" fmla="*/ 2381250 w 2395142"/>
              <a:gd name="connsiteY10" fmla="*/ 2977761 h 2977761"/>
              <a:gd name="connsiteX0" fmla="*/ 0 w 2414192"/>
              <a:gd name="connsiteY0" fmla="*/ 1641086 h 2977761"/>
              <a:gd name="connsiteX1" fmla="*/ 247650 w 2414192"/>
              <a:gd name="connsiteY1" fmla="*/ 1088635 h 2977761"/>
              <a:gd name="connsiteX2" fmla="*/ 200025 w 2414192"/>
              <a:gd name="connsiteY2" fmla="*/ 393310 h 2977761"/>
              <a:gd name="connsiteX3" fmla="*/ 546100 w 2414192"/>
              <a:gd name="connsiteY3" fmla="*/ 18661 h 2977761"/>
              <a:gd name="connsiteX4" fmla="*/ 1219200 w 2414192"/>
              <a:gd name="connsiteY4" fmla="*/ 996561 h 2977761"/>
              <a:gd name="connsiteX5" fmla="*/ 1422400 w 2414192"/>
              <a:gd name="connsiteY5" fmla="*/ 1402961 h 2977761"/>
              <a:gd name="connsiteX6" fmla="*/ 1473200 w 2414192"/>
              <a:gd name="connsiteY6" fmla="*/ 1783961 h 2977761"/>
              <a:gd name="connsiteX7" fmla="*/ 1803400 w 2414192"/>
              <a:gd name="connsiteY7" fmla="*/ 2076061 h 2977761"/>
              <a:gd name="connsiteX8" fmla="*/ 2159000 w 2414192"/>
              <a:gd name="connsiteY8" fmla="*/ 2139561 h 2977761"/>
              <a:gd name="connsiteX9" fmla="*/ 2387600 w 2414192"/>
              <a:gd name="connsiteY9" fmla="*/ 2444361 h 2977761"/>
              <a:gd name="connsiteX10" fmla="*/ 2400300 w 2414192"/>
              <a:gd name="connsiteY10" fmla="*/ 2977761 h 2977761"/>
              <a:gd name="connsiteX0" fmla="*/ 31645 w 2445837"/>
              <a:gd name="connsiteY0" fmla="*/ 1641086 h 2977761"/>
              <a:gd name="connsiteX1" fmla="*/ 12595 w 2445837"/>
              <a:gd name="connsiteY1" fmla="*/ 1250560 h 2977761"/>
              <a:gd name="connsiteX2" fmla="*/ 279295 w 2445837"/>
              <a:gd name="connsiteY2" fmla="*/ 1088635 h 2977761"/>
              <a:gd name="connsiteX3" fmla="*/ 231670 w 2445837"/>
              <a:gd name="connsiteY3" fmla="*/ 393310 h 2977761"/>
              <a:gd name="connsiteX4" fmla="*/ 577745 w 2445837"/>
              <a:gd name="connsiteY4" fmla="*/ 18661 h 2977761"/>
              <a:gd name="connsiteX5" fmla="*/ 1250845 w 2445837"/>
              <a:gd name="connsiteY5" fmla="*/ 996561 h 2977761"/>
              <a:gd name="connsiteX6" fmla="*/ 1454045 w 2445837"/>
              <a:gd name="connsiteY6" fmla="*/ 1402961 h 2977761"/>
              <a:gd name="connsiteX7" fmla="*/ 1504845 w 2445837"/>
              <a:gd name="connsiteY7" fmla="*/ 1783961 h 2977761"/>
              <a:gd name="connsiteX8" fmla="*/ 1835045 w 2445837"/>
              <a:gd name="connsiteY8" fmla="*/ 2076061 h 2977761"/>
              <a:gd name="connsiteX9" fmla="*/ 2190645 w 2445837"/>
              <a:gd name="connsiteY9" fmla="*/ 2139561 h 2977761"/>
              <a:gd name="connsiteX10" fmla="*/ 2419245 w 2445837"/>
              <a:gd name="connsiteY10" fmla="*/ 2444361 h 2977761"/>
              <a:gd name="connsiteX11" fmla="*/ 2431945 w 2445837"/>
              <a:gd name="connsiteY11" fmla="*/ 2977761 h 2977761"/>
              <a:gd name="connsiteX0" fmla="*/ 31645 w 2445837"/>
              <a:gd name="connsiteY0" fmla="*/ 1641086 h 2977761"/>
              <a:gd name="connsiteX1" fmla="*/ 12595 w 2445837"/>
              <a:gd name="connsiteY1" fmla="*/ 1250560 h 2977761"/>
              <a:gd name="connsiteX2" fmla="*/ 260245 w 2445837"/>
              <a:gd name="connsiteY2" fmla="*/ 1012435 h 2977761"/>
              <a:gd name="connsiteX3" fmla="*/ 231670 w 2445837"/>
              <a:gd name="connsiteY3" fmla="*/ 393310 h 2977761"/>
              <a:gd name="connsiteX4" fmla="*/ 577745 w 2445837"/>
              <a:gd name="connsiteY4" fmla="*/ 18661 h 2977761"/>
              <a:gd name="connsiteX5" fmla="*/ 1250845 w 2445837"/>
              <a:gd name="connsiteY5" fmla="*/ 996561 h 2977761"/>
              <a:gd name="connsiteX6" fmla="*/ 1454045 w 2445837"/>
              <a:gd name="connsiteY6" fmla="*/ 1402961 h 2977761"/>
              <a:gd name="connsiteX7" fmla="*/ 1504845 w 2445837"/>
              <a:gd name="connsiteY7" fmla="*/ 1783961 h 2977761"/>
              <a:gd name="connsiteX8" fmla="*/ 1835045 w 2445837"/>
              <a:gd name="connsiteY8" fmla="*/ 2076061 h 2977761"/>
              <a:gd name="connsiteX9" fmla="*/ 2190645 w 2445837"/>
              <a:gd name="connsiteY9" fmla="*/ 2139561 h 2977761"/>
              <a:gd name="connsiteX10" fmla="*/ 2419245 w 2445837"/>
              <a:gd name="connsiteY10" fmla="*/ 2444361 h 2977761"/>
              <a:gd name="connsiteX11" fmla="*/ 2431945 w 2445837"/>
              <a:gd name="connsiteY11" fmla="*/ 2977761 h 2977761"/>
              <a:gd name="connsiteX0" fmla="*/ 0 w 2499917"/>
              <a:gd name="connsiteY0" fmla="*/ 1536311 h 2977761"/>
              <a:gd name="connsiteX1" fmla="*/ 66675 w 2499917"/>
              <a:gd name="connsiteY1" fmla="*/ 1250560 h 2977761"/>
              <a:gd name="connsiteX2" fmla="*/ 314325 w 2499917"/>
              <a:gd name="connsiteY2" fmla="*/ 1012435 h 2977761"/>
              <a:gd name="connsiteX3" fmla="*/ 285750 w 2499917"/>
              <a:gd name="connsiteY3" fmla="*/ 393310 h 2977761"/>
              <a:gd name="connsiteX4" fmla="*/ 631825 w 2499917"/>
              <a:gd name="connsiteY4" fmla="*/ 18661 h 2977761"/>
              <a:gd name="connsiteX5" fmla="*/ 1304925 w 2499917"/>
              <a:gd name="connsiteY5" fmla="*/ 996561 h 2977761"/>
              <a:gd name="connsiteX6" fmla="*/ 1508125 w 2499917"/>
              <a:gd name="connsiteY6" fmla="*/ 1402961 h 2977761"/>
              <a:gd name="connsiteX7" fmla="*/ 1558925 w 2499917"/>
              <a:gd name="connsiteY7" fmla="*/ 1783961 h 2977761"/>
              <a:gd name="connsiteX8" fmla="*/ 1889125 w 2499917"/>
              <a:gd name="connsiteY8" fmla="*/ 2076061 h 2977761"/>
              <a:gd name="connsiteX9" fmla="*/ 2244725 w 2499917"/>
              <a:gd name="connsiteY9" fmla="*/ 2139561 h 2977761"/>
              <a:gd name="connsiteX10" fmla="*/ 2473325 w 2499917"/>
              <a:gd name="connsiteY10" fmla="*/ 2444361 h 2977761"/>
              <a:gd name="connsiteX11" fmla="*/ 2486025 w 2499917"/>
              <a:gd name="connsiteY11" fmla="*/ 2977761 h 2977761"/>
              <a:gd name="connsiteX0" fmla="*/ 0 w 2499917"/>
              <a:gd name="connsiteY0" fmla="*/ 1536311 h 2977761"/>
              <a:gd name="connsiteX1" fmla="*/ 9526 w 2499917"/>
              <a:gd name="connsiteY1" fmla="*/ 1355335 h 2977761"/>
              <a:gd name="connsiteX2" fmla="*/ 66675 w 2499917"/>
              <a:gd name="connsiteY2" fmla="*/ 1250560 h 2977761"/>
              <a:gd name="connsiteX3" fmla="*/ 314325 w 2499917"/>
              <a:gd name="connsiteY3" fmla="*/ 1012435 h 2977761"/>
              <a:gd name="connsiteX4" fmla="*/ 285750 w 2499917"/>
              <a:gd name="connsiteY4" fmla="*/ 393310 h 2977761"/>
              <a:gd name="connsiteX5" fmla="*/ 631825 w 2499917"/>
              <a:gd name="connsiteY5" fmla="*/ 18661 h 2977761"/>
              <a:gd name="connsiteX6" fmla="*/ 1304925 w 2499917"/>
              <a:gd name="connsiteY6" fmla="*/ 996561 h 2977761"/>
              <a:gd name="connsiteX7" fmla="*/ 1508125 w 2499917"/>
              <a:gd name="connsiteY7" fmla="*/ 1402961 h 2977761"/>
              <a:gd name="connsiteX8" fmla="*/ 1558925 w 2499917"/>
              <a:gd name="connsiteY8" fmla="*/ 1783961 h 2977761"/>
              <a:gd name="connsiteX9" fmla="*/ 1889125 w 2499917"/>
              <a:gd name="connsiteY9" fmla="*/ 2076061 h 2977761"/>
              <a:gd name="connsiteX10" fmla="*/ 2244725 w 2499917"/>
              <a:gd name="connsiteY10" fmla="*/ 2139561 h 2977761"/>
              <a:gd name="connsiteX11" fmla="*/ 2473325 w 2499917"/>
              <a:gd name="connsiteY11" fmla="*/ 2444361 h 2977761"/>
              <a:gd name="connsiteX12" fmla="*/ 2486025 w 2499917"/>
              <a:gd name="connsiteY12" fmla="*/ 2977761 h 2977761"/>
              <a:gd name="connsiteX0" fmla="*/ 0 w 2473325"/>
              <a:gd name="connsiteY0" fmla="*/ 1536311 h 2444361"/>
              <a:gd name="connsiteX1" fmla="*/ 9526 w 2473325"/>
              <a:gd name="connsiteY1" fmla="*/ 1355335 h 2444361"/>
              <a:gd name="connsiteX2" fmla="*/ 66675 w 2473325"/>
              <a:gd name="connsiteY2" fmla="*/ 1250560 h 2444361"/>
              <a:gd name="connsiteX3" fmla="*/ 314325 w 2473325"/>
              <a:gd name="connsiteY3" fmla="*/ 1012435 h 2444361"/>
              <a:gd name="connsiteX4" fmla="*/ 285750 w 2473325"/>
              <a:gd name="connsiteY4" fmla="*/ 393310 h 2444361"/>
              <a:gd name="connsiteX5" fmla="*/ 631825 w 2473325"/>
              <a:gd name="connsiteY5" fmla="*/ 18661 h 2444361"/>
              <a:gd name="connsiteX6" fmla="*/ 1304925 w 2473325"/>
              <a:gd name="connsiteY6" fmla="*/ 996561 h 2444361"/>
              <a:gd name="connsiteX7" fmla="*/ 1508125 w 2473325"/>
              <a:gd name="connsiteY7" fmla="*/ 1402961 h 2444361"/>
              <a:gd name="connsiteX8" fmla="*/ 1558925 w 2473325"/>
              <a:gd name="connsiteY8" fmla="*/ 1783961 h 2444361"/>
              <a:gd name="connsiteX9" fmla="*/ 1889125 w 2473325"/>
              <a:gd name="connsiteY9" fmla="*/ 2076061 h 2444361"/>
              <a:gd name="connsiteX10" fmla="*/ 2244725 w 2473325"/>
              <a:gd name="connsiteY10" fmla="*/ 2139561 h 2444361"/>
              <a:gd name="connsiteX11" fmla="*/ 2473325 w 2473325"/>
              <a:gd name="connsiteY11" fmla="*/ 2444361 h 2444361"/>
              <a:gd name="connsiteX0" fmla="*/ 0 w 2244725"/>
              <a:gd name="connsiteY0" fmla="*/ 1536311 h 2139561"/>
              <a:gd name="connsiteX1" fmla="*/ 9526 w 2244725"/>
              <a:gd name="connsiteY1" fmla="*/ 1355335 h 2139561"/>
              <a:gd name="connsiteX2" fmla="*/ 66675 w 2244725"/>
              <a:gd name="connsiteY2" fmla="*/ 1250560 h 2139561"/>
              <a:gd name="connsiteX3" fmla="*/ 314325 w 2244725"/>
              <a:gd name="connsiteY3" fmla="*/ 1012435 h 2139561"/>
              <a:gd name="connsiteX4" fmla="*/ 285750 w 2244725"/>
              <a:gd name="connsiteY4" fmla="*/ 393310 h 2139561"/>
              <a:gd name="connsiteX5" fmla="*/ 631825 w 2244725"/>
              <a:gd name="connsiteY5" fmla="*/ 18661 h 2139561"/>
              <a:gd name="connsiteX6" fmla="*/ 1304925 w 2244725"/>
              <a:gd name="connsiteY6" fmla="*/ 996561 h 2139561"/>
              <a:gd name="connsiteX7" fmla="*/ 1508125 w 2244725"/>
              <a:gd name="connsiteY7" fmla="*/ 1402961 h 2139561"/>
              <a:gd name="connsiteX8" fmla="*/ 1558925 w 2244725"/>
              <a:gd name="connsiteY8" fmla="*/ 1783961 h 2139561"/>
              <a:gd name="connsiteX9" fmla="*/ 1889125 w 2244725"/>
              <a:gd name="connsiteY9" fmla="*/ 2076061 h 2139561"/>
              <a:gd name="connsiteX10" fmla="*/ 2244725 w 2244725"/>
              <a:gd name="connsiteY10" fmla="*/ 2139561 h 2139561"/>
              <a:gd name="connsiteX0" fmla="*/ 0 w 1889125"/>
              <a:gd name="connsiteY0" fmla="*/ 1536311 h 2076061"/>
              <a:gd name="connsiteX1" fmla="*/ 9526 w 1889125"/>
              <a:gd name="connsiteY1" fmla="*/ 1355335 h 2076061"/>
              <a:gd name="connsiteX2" fmla="*/ 66675 w 1889125"/>
              <a:gd name="connsiteY2" fmla="*/ 1250560 h 2076061"/>
              <a:gd name="connsiteX3" fmla="*/ 314325 w 1889125"/>
              <a:gd name="connsiteY3" fmla="*/ 1012435 h 2076061"/>
              <a:gd name="connsiteX4" fmla="*/ 285750 w 1889125"/>
              <a:gd name="connsiteY4" fmla="*/ 393310 h 2076061"/>
              <a:gd name="connsiteX5" fmla="*/ 631825 w 1889125"/>
              <a:gd name="connsiteY5" fmla="*/ 18661 h 2076061"/>
              <a:gd name="connsiteX6" fmla="*/ 1304925 w 1889125"/>
              <a:gd name="connsiteY6" fmla="*/ 996561 h 2076061"/>
              <a:gd name="connsiteX7" fmla="*/ 1508125 w 1889125"/>
              <a:gd name="connsiteY7" fmla="*/ 1402961 h 2076061"/>
              <a:gd name="connsiteX8" fmla="*/ 1558925 w 1889125"/>
              <a:gd name="connsiteY8" fmla="*/ 1783961 h 2076061"/>
              <a:gd name="connsiteX9" fmla="*/ 1889125 w 1889125"/>
              <a:gd name="connsiteY9" fmla="*/ 2076061 h 2076061"/>
              <a:gd name="connsiteX0" fmla="*/ 0 w 1558925"/>
              <a:gd name="connsiteY0" fmla="*/ 1536311 h 1783961"/>
              <a:gd name="connsiteX1" fmla="*/ 9526 w 1558925"/>
              <a:gd name="connsiteY1" fmla="*/ 1355335 h 1783961"/>
              <a:gd name="connsiteX2" fmla="*/ 66675 w 1558925"/>
              <a:gd name="connsiteY2" fmla="*/ 1250560 h 1783961"/>
              <a:gd name="connsiteX3" fmla="*/ 314325 w 1558925"/>
              <a:gd name="connsiteY3" fmla="*/ 1012435 h 1783961"/>
              <a:gd name="connsiteX4" fmla="*/ 285750 w 1558925"/>
              <a:gd name="connsiteY4" fmla="*/ 393310 h 1783961"/>
              <a:gd name="connsiteX5" fmla="*/ 631825 w 1558925"/>
              <a:gd name="connsiteY5" fmla="*/ 18661 h 1783961"/>
              <a:gd name="connsiteX6" fmla="*/ 1304925 w 1558925"/>
              <a:gd name="connsiteY6" fmla="*/ 996561 h 1783961"/>
              <a:gd name="connsiteX7" fmla="*/ 1508125 w 1558925"/>
              <a:gd name="connsiteY7" fmla="*/ 1402961 h 1783961"/>
              <a:gd name="connsiteX8" fmla="*/ 1558925 w 1558925"/>
              <a:gd name="connsiteY8" fmla="*/ 1783961 h 1783961"/>
              <a:gd name="connsiteX0" fmla="*/ 0 w 1508125"/>
              <a:gd name="connsiteY0" fmla="*/ 1536311 h 1536311"/>
              <a:gd name="connsiteX1" fmla="*/ 9526 w 1508125"/>
              <a:gd name="connsiteY1" fmla="*/ 1355335 h 1536311"/>
              <a:gd name="connsiteX2" fmla="*/ 66675 w 1508125"/>
              <a:gd name="connsiteY2" fmla="*/ 1250560 h 1536311"/>
              <a:gd name="connsiteX3" fmla="*/ 314325 w 1508125"/>
              <a:gd name="connsiteY3" fmla="*/ 1012435 h 1536311"/>
              <a:gd name="connsiteX4" fmla="*/ 285750 w 1508125"/>
              <a:gd name="connsiteY4" fmla="*/ 393310 h 1536311"/>
              <a:gd name="connsiteX5" fmla="*/ 631825 w 1508125"/>
              <a:gd name="connsiteY5" fmla="*/ 18661 h 1536311"/>
              <a:gd name="connsiteX6" fmla="*/ 1304925 w 1508125"/>
              <a:gd name="connsiteY6" fmla="*/ 996561 h 1536311"/>
              <a:gd name="connsiteX7" fmla="*/ 1508125 w 1508125"/>
              <a:gd name="connsiteY7" fmla="*/ 1402961 h 1536311"/>
              <a:gd name="connsiteX0" fmla="*/ 0 w 1304925"/>
              <a:gd name="connsiteY0" fmla="*/ 1536311 h 1536311"/>
              <a:gd name="connsiteX1" fmla="*/ 9526 w 1304925"/>
              <a:gd name="connsiteY1" fmla="*/ 1355335 h 1536311"/>
              <a:gd name="connsiteX2" fmla="*/ 66675 w 1304925"/>
              <a:gd name="connsiteY2" fmla="*/ 1250560 h 1536311"/>
              <a:gd name="connsiteX3" fmla="*/ 314325 w 1304925"/>
              <a:gd name="connsiteY3" fmla="*/ 1012435 h 1536311"/>
              <a:gd name="connsiteX4" fmla="*/ 285750 w 1304925"/>
              <a:gd name="connsiteY4" fmla="*/ 393310 h 1536311"/>
              <a:gd name="connsiteX5" fmla="*/ 631825 w 1304925"/>
              <a:gd name="connsiteY5" fmla="*/ 18661 h 1536311"/>
              <a:gd name="connsiteX6" fmla="*/ 1304925 w 1304925"/>
              <a:gd name="connsiteY6" fmla="*/ 996561 h 1536311"/>
              <a:gd name="connsiteX0" fmla="*/ 0 w 1304925"/>
              <a:gd name="connsiteY0" fmla="*/ 1535175 h 1535175"/>
              <a:gd name="connsiteX1" fmla="*/ 9526 w 1304925"/>
              <a:gd name="connsiteY1" fmla="*/ 1354199 h 1535175"/>
              <a:gd name="connsiteX2" fmla="*/ 66675 w 1304925"/>
              <a:gd name="connsiteY2" fmla="*/ 1249424 h 1535175"/>
              <a:gd name="connsiteX3" fmla="*/ 314325 w 1304925"/>
              <a:gd name="connsiteY3" fmla="*/ 1011299 h 1535175"/>
              <a:gd name="connsiteX4" fmla="*/ 320676 w 1304925"/>
              <a:gd name="connsiteY4" fmla="*/ 741424 h 1535175"/>
              <a:gd name="connsiteX5" fmla="*/ 285750 w 1304925"/>
              <a:gd name="connsiteY5" fmla="*/ 392174 h 1535175"/>
              <a:gd name="connsiteX6" fmla="*/ 631825 w 1304925"/>
              <a:gd name="connsiteY6" fmla="*/ 17525 h 1535175"/>
              <a:gd name="connsiteX7" fmla="*/ 1304925 w 1304925"/>
              <a:gd name="connsiteY7" fmla="*/ 995425 h 1535175"/>
              <a:gd name="connsiteX0" fmla="*/ 0 w 1304925"/>
              <a:gd name="connsiteY0" fmla="*/ 1535175 h 1535175"/>
              <a:gd name="connsiteX1" fmla="*/ 9526 w 1304925"/>
              <a:gd name="connsiteY1" fmla="*/ 1354199 h 1535175"/>
              <a:gd name="connsiteX2" fmla="*/ 66675 w 1304925"/>
              <a:gd name="connsiteY2" fmla="*/ 1249424 h 1535175"/>
              <a:gd name="connsiteX3" fmla="*/ 314325 w 1304925"/>
              <a:gd name="connsiteY3" fmla="*/ 1093849 h 1535175"/>
              <a:gd name="connsiteX4" fmla="*/ 320676 w 1304925"/>
              <a:gd name="connsiteY4" fmla="*/ 741424 h 1535175"/>
              <a:gd name="connsiteX5" fmla="*/ 285750 w 1304925"/>
              <a:gd name="connsiteY5" fmla="*/ 392174 h 1535175"/>
              <a:gd name="connsiteX6" fmla="*/ 631825 w 1304925"/>
              <a:gd name="connsiteY6" fmla="*/ 17525 h 1535175"/>
              <a:gd name="connsiteX7" fmla="*/ 1304925 w 1304925"/>
              <a:gd name="connsiteY7" fmla="*/ 995425 h 1535175"/>
              <a:gd name="connsiteX0" fmla="*/ 0 w 1304925"/>
              <a:gd name="connsiteY0" fmla="*/ 1535175 h 1535175"/>
              <a:gd name="connsiteX1" fmla="*/ 9526 w 1304925"/>
              <a:gd name="connsiteY1" fmla="*/ 1354199 h 1535175"/>
              <a:gd name="connsiteX2" fmla="*/ 66675 w 1304925"/>
              <a:gd name="connsiteY2" fmla="*/ 1249424 h 1535175"/>
              <a:gd name="connsiteX3" fmla="*/ 187326 w 1304925"/>
              <a:gd name="connsiteY3" fmla="*/ 1166874 h 1535175"/>
              <a:gd name="connsiteX4" fmla="*/ 314325 w 1304925"/>
              <a:gd name="connsiteY4" fmla="*/ 1093849 h 1535175"/>
              <a:gd name="connsiteX5" fmla="*/ 320676 w 1304925"/>
              <a:gd name="connsiteY5" fmla="*/ 741424 h 1535175"/>
              <a:gd name="connsiteX6" fmla="*/ 285750 w 1304925"/>
              <a:gd name="connsiteY6" fmla="*/ 392174 h 1535175"/>
              <a:gd name="connsiteX7" fmla="*/ 631825 w 1304925"/>
              <a:gd name="connsiteY7" fmla="*/ 17525 h 1535175"/>
              <a:gd name="connsiteX8" fmla="*/ 1304925 w 1304925"/>
              <a:gd name="connsiteY8" fmla="*/ 995425 h 1535175"/>
              <a:gd name="connsiteX0" fmla="*/ 0 w 1295399"/>
              <a:gd name="connsiteY0" fmla="*/ 1354199 h 1354199"/>
              <a:gd name="connsiteX1" fmla="*/ 57149 w 1295399"/>
              <a:gd name="connsiteY1" fmla="*/ 1249424 h 1354199"/>
              <a:gd name="connsiteX2" fmla="*/ 177800 w 1295399"/>
              <a:gd name="connsiteY2" fmla="*/ 1166874 h 1354199"/>
              <a:gd name="connsiteX3" fmla="*/ 304799 w 1295399"/>
              <a:gd name="connsiteY3" fmla="*/ 1093849 h 1354199"/>
              <a:gd name="connsiteX4" fmla="*/ 311150 w 1295399"/>
              <a:gd name="connsiteY4" fmla="*/ 741424 h 1354199"/>
              <a:gd name="connsiteX5" fmla="*/ 276224 w 1295399"/>
              <a:gd name="connsiteY5" fmla="*/ 392174 h 1354199"/>
              <a:gd name="connsiteX6" fmla="*/ 622299 w 1295399"/>
              <a:gd name="connsiteY6" fmla="*/ 17525 h 1354199"/>
              <a:gd name="connsiteX7" fmla="*/ 1295399 w 1295399"/>
              <a:gd name="connsiteY7" fmla="*/ 995425 h 1354199"/>
              <a:gd name="connsiteX0" fmla="*/ 0 w 1238250"/>
              <a:gd name="connsiteY0" fmla="*/ 1249424 h 1249424"/>
              <a:gd name="connsiteX1" fmla="*/ 120651 w 1238250"/>
              <a:gd name="connsiteY1" fmla="*/ 1166874 h 1249424"/>
              <a:gd name="connsiteX2" fmla="*/ 247650 w 1238250"/>
              <a:gd name="connsiteY2" fmla="*/ 1093849 h 1249424"/>
              <a:gd name="connsiteX3" fmla="*/ 254001 w 1238250"/>
              <a:gd name="connsiteY3" fmla="*/ 741424 h 1249424"/>
              <a:gd name="connsiteX4" fmla="*/ 219075 w 1238250"/>
              <a:gd name="connsiteY4" fmla="*/ 392174 h 1249424"/>
              <a:gd name="connsiteX5" fmla="*/ 565150 w 1238250"/>
              <a:gd name="connsiteY5" fmla="*/ 17525 h 1249424"/>
              <a:gd name="connsiteX6" fmla="*/ 1238250 w 1238250"/>
              <a:gd name="connsiteY6" fmla="*/ 995425 h 1249424"/>
              <a:gd name="connsiteX0" fmla="*/ 0 w 1117599"/>
              <a:gd name="connsiteY0" fmla="*/ 1166874 h 1166874"/>
              <a:gd name="connsiteX1" fmla="*/ 126999 w 1117599"/>
              <a:gd name="connsiteY1" fmla="*/ 1093849 h 1166874"/>
              <a:gd name="connsiteX2" fmla="*/ 133350 w 1117599"/>
              <a:gd name="connsiteY2" fmla="*/ 741424 h 1166874"/>
              <a:gd name="connsiteX3" fmla="*/ 98424 w 1117599"/>
              <a:gd name="connsiteY3" fmla="*/ 392174 h 1166874"/>
              <a:gd name="connsiteX4" fmla="*/ 444499 w 1117599"/>
              <a:gd name="connsiteY4" fmla="*/ 17525 h 1166874"/>
              <a:gd name="connsiteX5" fmla="*/ 1117599 w 1117599"/>
              <a:gd name="connsiteY5" fmla="*/ 995425 h 1166874"/>
              <a:gd name="connsiteX0" fmla="*/ 47905 w 1038505"/>
              <a:gd name="connsiteY0" fmla="*/ 1093849 h 1093849"/>
              <a:gd name="connsiteX1" fmla="*/ 54256 w 1038505"/>
              <a:gd name="connsiteY1" fmla="*/ 741424 h 1093849"/>
              <a:gd name="connsiteX2" fmla="*/ 19330 w 1038505"/>
              <a:gd name="connsiteY2" fmla="*/ 392174 h 1093849"/>
              <a:gd name="connsiteX3" fmla="*/ 365405 w 1038505"/>
              <a:gd name="connsiteY3" fmla="*/ 17525 h 1093849"/>
              <a:gd name="connsiteX4" fmla="*/ 1038505 w 1038505"/>
              <a:gd name="connsiteY4" fmla="*/ 995425 h 1093849"/>
              <a:gd name="connsiteX0" fmla="*/ 54256 w 1038505"/>
              <a:gd name="connsiteY0" fmla="*/ 741424 h 995425"/>
              <a:gd name="connsiteX1" fmla="*/ 19330 w 1038505"/>
              <a:gd name="connsiteY1" fmla="*/ 392174 h 995425"/>
              <a:gd name="connsiteX2" fmla="*/ 365405 w 1038505"/>
              <a:gd name="connsiteY2" fmla="*/ 17525 h 995425"/>
              <a:gd name="connsiteX3" fmla="*/ 1038505 w 1038505"/>
              <a:gd name="connsiteY3" fmla="*/ 995425 h 995425"/>
              <a:gd name="connsiteX0" fmla="*/ 0 w 1019175"/>
              <a:gd name="connsiteY0" fmla="*/ 392174 h 995425"/>
              <a:gd name="connsiteX1" fmla="*/ 346075 w 1019175"/>
              <a:gd name="connsiteY1" fmla="*/ 17525 h 995425"/>
              <a:gd name="connsiteX2" fmla="*/ 1019175 w 1019175"/>
              <a:gd name="connsiteY2" fmla="*/ 995425 h 995425"/>
            </a:gdLst>
            <a:ahLst/>
            <a:cxnLst>
              <a:cxn ang="0">
                <a:pos x="connsiteX0" y="connsiteY0"/>
              </a:cxn>
              <a:cxn ang="0">
                <a:pos x="connsiteX1" y="connsiteY1"/>
              </a:cxn>
              <a:cxn ang="0">
                <a:pos x="connsiteX2" y="connsiteY2"/>
              </a:cxn>
            </a:cxnLst>
            <a:rect l="l" t="t" r="r" b="b"/>
            <a:pathLst>
              <a:path w="1019175" h="995425">
                <a:moveTo>
                  <a:pt x="0" y="392174"/>
                </a:moveTo>
                <a:cubicBezTo>
                  <a:pt x="57150" y="276816"/>
                  <a:pt x="176213" y="-83017"/>
                  <a:pt x="346075" y="17525"/>
                </a:cubicBezTo>
                <a:cubicBezTo>
                  <a:pt x="515938" y="118067"/>
                  <a:pt x="873125" y="764708"/>
                  <a:pt x="1019175" y="995425"/>
                </a:cubicBezTo>
              </a:path>
            </a:pathLst>
          </a:custGeom>
          <a:noFill/>
          <a:ln w="31750">
            <a:solidFill>
              <a:srgbClr val="FF0000"/>
            </a:solidFill>
            <a:prstDash val="sysDot"/>
            <a:head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四角形吹き出し 61"/>
          <p:cNvSpPr/>
          <p:nvPr/>
        </p:nvSpPr>
        <p:spPr>
          <a:xfrm>
            <a:off x="9982200" y="4348154"/>
            <a:ext cx="648604" cy="166695"/>
          </a:xfrm>
          <a:prstGeom prst="wedgeRectCallout">
            <a:avLst>
              <a:gd name="adj1" fmla="val 53969"/>
              <a:gd name="adj2" fmla="val -140332"/>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700" dirty="0" smtClean="0">
                <a:solidFill>
                  <a:schemeClr val="tx1"/>
                </a:solidFill>
              </a:rPr>
              <a:t>おおさか東線</a:t>
            </a:r>
            <a:endParaRPr lang="ja-JP" altLang="en-US" sz="700" dirty="0">
              <a:solidFill>
                <a:schemeClr val="tx1"/>
              </a:solidFill>
            </a:endParaRPr>
          </a:p>
        </p:txBody>
      </p:sp>
      <p:sp>
        <p:nvSpPr>
          <p:cNvPr id="9" name="テキスト ボックス 8"/>
          <p:cNvSpPr txBox="1"/>
          <p:nvPr/>
        </p:nvSpPr>
        <p:spPr>
          <a:xfrm>
            <a:off x="10476033" y="4484351"/>
            <a:ext cx="434734" cy="138499"/>
          </a:xfrm>
          <a:prstGeom prst="rect">
            <a:avLst/>
          </a:prstGeom>
          <a:noFill/>
        </p:spPr>
        <p:txBody>
          <a:bodyPr wrap="none" rtlCol="0">
            <a:spAutoFit/>
          </a:bodyPr>
          <a:lstStyle/>
          <a:p>
            <a:r>
              <a:rPr kumimoji="1" lang="ja-JP" altLang="en-US" sz="300" dirty="0" smtClean="0"/>
              <a:t>至放出・久宝寺</a:t>
            </a:r>
            <a:endParaRPr kumimoji="1" lang="ja-JP" altLang="en-US" sz="300" dirty="0"/>
          </a:p>
        </p:txBody>
      </p:sp>
      <p:sp>
        <p:nvSpPr>
          <p:cNvPr id="64" name="フリーフォーム 63"/>
          <p:cNvSpPr/>
          <p:nvPr/>
        </p:nvSpPr>
        <p:spPr>
          <a:xfrm>
            <a:off x="9515473" y="3996102"/>
            <a:ext cx="328415" cy="1033463"/>
          </a:xfrm>
          <a:custGeom>
            <a:avLst/>
            <a:gdLst>
              <a:gd name="connsiteX0" fmla="*/ 0 w 2223692"/>
              <a:gd name="connsiteY0" fmla="*/ 462629 h 2989929"/>
              <a:gd name="connsiteX1" fmla="*/ 292100 w 2223692"/>
              <a:gd name="connsiteY1" fmla="*/ 18129 h 2989929"/>
              <a:gd name="connsiteX2" fmla="*/ 1028700 w 2223692"/>
              <a:gd name="connsiteY2" fmla="*/ 1008729 h 2989929"/>
              <a:gd name="connsiteX3" fmla="*/ 1231900 w 2223692"/>
              <a:gd name="connsiteY3" fmla="*/ 1415129 h 2989929"/>
              <a:gd name="connsiteX4" fmla="*/ 1282700 w 2223692"/>
              <a:gd name="connsiteY4" fmla="*/ 1796129 h 2989929"/>
              <a:gd name="connsiteX5" fmla="*/ 1612900 w 2223692"/>
              <a:gd name="connsiteY5" fmla="*/ 2088229 h 2989929"/>
              <a:gd name="connsiteX6" fmla="*/ 1968500 w 2223692"/>
              <a:gd name="connsiteY6" fmla="*/ 2151729 h 2989929"/>
              <a:gd name="connsiteX7" fmla="*/ 2197100 w 2223692"/>
              <a:gd name="connsiteY7" fmla="*/ 2456529 h 2989929"/>
              <a:gd name="connsiteX8" fmla="*/ 2209800 w 2223692"/>
              <a:gd name="connsiteY8" fmla="*/ 2989929 h 2989929"/>
              <a:gd name="connsiteX0" fmla="*/ 0 w 2223692"/>
              <a:gd name="connsiteY0" fmla="*/ 450594 h 2977894"/>
              <a:gd name="connsiteX1" fmla="*/ 355600 w 2223692"/>
              <a:gd name="connsiteY1" fmla="*/ 18794 h 2977894"/>
              <a:gd name="connsiteX2" fmla="*/ 1028700 w 2223692"/>
              <a:gd name="connsiteY2" fmla="*/ 996694 h 2977894"/>
              <a:gd name="connsiteX3" fmla="*/ 1231900 w 2223692"/>
              <a:gd name="connsiteY3" fmla="*/ 1403094 h 2977894"/>
              <a:gd name="connsiteX4" fmla="*/ 1282700 w 2223692"/>
              <a:gd name="connsiteY4" fmla="*/ 1784094 h 2977894"/>
              <a:gd name="connsiteX5" fmla="*/ 1612900 w 2223692"/>
              <a:gd name="connsiteY5" fmla="*/ 2076194 h 2977894"/>
              <a:gd name="connsiteX6" fmla="*/ 1968500 w 2223692"/>
              <a:gd name="connsiteY6" fmla="*/ 2139694 h 2977894"/>
              <a:gd name="connsiteX7" fmla="*/ 2197100 w 2223692"/>
              <a:gd name="connsiteY7" fmla="*/ 2444494 h 2977894"/>
              <a:gd name="connsiteX8" fmla="*/ 2209800 w 2223692"/>
              <a:gd name="connsiteY8" fmla="*/ 2977894 h 2977894"/>
              <a:gd name="connsiteX0" fmla="*/ 0 w 2395142"/>
              <a:gd name="connsiteY0" fmla="*/ 1233540 h 2960740"/>
              <a:gd name="connsiteX1" fmla="*/ 527050 w 2395142"/>
              <a:gd name="connsiteY1" fmla="*/ 1640 h 2960740"/>
              <a:gd name="connsiteX2" fmla="*/ 1200150 w 2395142"/>
              <a:gd name="connsiteY2" fmla="*/ 979540 h 2960740"/>
              <a:gd name="connsiteX3" fmla="*/ 1403350 w 2395142"/>
              <a:gd name="connsiteY3" fmla="*/ 1385940 h 2960740"/>
              <a:gd name="connsiteX4" fmla="*/ 1454150 w 2395142"/>
              <a:gd name="connsiteY4" fmla="*/ 1766940 h 2960740"/>
              <a:gd name="connsiteX5" fmla="*/ 1784350 w 2395142"/>
              <a:gd name="connsiteY5" fmla="*/ 2059040 h 2960740"/>
              <a:gd name="connsiteX6" fmla="*/ 2139950 w 2395142"/>
              <a:gd name="connsiteY6" fmla="*/ 2122540 h 2960740"/>
              <a:gd name="connsiteX7" fmla="*/ 2368550 w 2395142"/>
              <a:gd name="connsiteY7" fmla="*/ 2427340 h 2960740"/>
              <a:gd name="connsiteX8" fmla="*/ 2381250 w 2395142"/>
              <a:gd name="connsiteY8" fmla="*/ 2960740 h 2960740"/>
              <a:gd name="connsiteX0" fmla="*/ 0 w 2395142"/>
              <a:gd name="connsiteY0" fmla="*/ 1253610 h 2980810"/>
              <a:gd name="connsiteX1" fmla="*/ 180975 w 2395142"/>
              <a:gd name="connsiteY1" fmla="*/ 396359 h 2980810"/>
              <a:gd name="connsiteX2" fmla="*/ 527050 w 2395142"/>
              <a:gd name="connsiteY2" fmla="*/ 21710 h 2980810"/>
              <a:gd name="connsiteX3" fmla="*/ 1200150 w 2395142"/>
              <a:gd name="connsiteY3" fmla="*/ 999610 h 2980810"/>
              <a:gd name="connsiteX4" fmla="*/ 1403350 w 2395142"/>
              <a:gd name="connsiteY4" fmla="*/ 1406010 h 2980810"/>
              <a:gd name="connsiteX5" fmla="*/ 1454150 w 2395142"/>
              <a:gd name="connsiteY5" fmla="*/ 1787010 h 2980810"/>
              <a:gd name="connsiteX6" fmla="*/ 1784350 w 2395142"/>
              <a:gd name="connsiteY6" fmla="*/ 2079110 h 2980810"/>
              <a:gd name="connsiteX7" fmla="*/ 2139950 w 2395142"/>
              <a:gd name="connsiteY7" fmla="*/ 2142610 h 2980810"/>
              <a:gd name="connsiteX8" fmla="*/ 2368550 w 2395142"/>
              <a:gd name="connsiteY8" fmla="*/ 2447410 h 2980810"/>
              <a:gd name="connsiteX9" fmla="*/ 2381250 w 2395142"/>
              <a:gd name="connsiteY9" fmla="*/ 2980810 h 2980810"/>
              <a:gd name="connsiteX0" fmla="*/ 0 w 2395142"/>
              <a:gd name="connsiteY0" fmla="*/ 1250561 h 2977761"/>
              <a:gd name="connsiteX1" fmla="*/ 228600 w 2395142"/>
              <a:gd name="connsiteY1" fmla="*/ 1088635 h 2977761"/>
              <a:gd name="connsiteX2" fmla="*/ 180975 w 2395142"/>
              <a:gd name="connsiteY2" fmla="*/ 393310 h 2977761"/>
              <a:gd name="connsiteX3" fmla="*/ 527050 w 2395142"/>
              <a:gd name="connsiteY3" fmla="*/ 18661 h 2977761"/>
              <a:gd name="connsiteX4" fmla="*/ 1200150 w 2395142"/>
              <a:gd name="connsiteY4" fmla="*/ 996561 h 2977761"/>
              <a:gd name="connsiteX5" fmla="*/ 1403350 w 2395142"/>
              <a:gd name="connsiteY5" fmla="*/ 1402961 h 2977761"/>
              <a:gd name="connsiteX6" fmla="*/ 1454150 w 2395142"/>
              <a:gd name="connsiteY6" fmla="*/ 1783961 h 2977761"/>
              <a:gd name="connsiteX7" fmla="*/ 1784350 w 2395142"/>
              <a:gd name="connsiteY7" fmla="*/ 2076061 h 2977761"/>
              <a:gd name="connsiteX8" fmla="*/ 2139950 w 2395142"/>
              <a:gd name="connsiteY8" fmla="*/ 2139561 h 2977761"/>
              <a:gd name="connsiteX9" fmla="*/ 2368550 w 2395142"/>
              <a:gd name="connsiteY9" fmla="*/ 2444361 h 2977761"/>
              <a:gd name="connsiteX10" fmla="*/ 2381250 w 2395142"/>
              <a:gd name="connsiteY10" fmla="*/ 2977761 h 2977761"/>
              <a:gd name="connsiteX0" fmla="*/ 0 w 2414192"/>
              <a:gd name="connsiteY0" fmla="*/ 1641086 h 2977761"/>
              <a:gd name="connsiteX1" fmla="*/ 247650 w 2414192"/>
              <a:gd name="connsiteY1" fmla="*/ 1088635 h 2977761"/>
              <a:gd name="connsiteX2" fmla="*/ 200025 w 2414192"/>
              <a:gd name="connsiteY2" fmla="*/ 393310 h 2977761"/>
              <a:gd name="connsiteX3" fmla="*/ 546100 w 2414192"/>
              <a:gd name="connsiteY3" fmla="*/ 18661 h 2977761"/>
              <a:gd name="connsiteX4" fmla="*/ 1219200 w 2414192"/>
              <a:gd name="connsiteY4" fmla="*/ 996561 h 2977761"/>
              <a:gd name="connsiteX5" fmla="*/ 1422400 w 2414192"/>
              <a:gd name="connsiteY5" fmla="*/ 1402961 h 2977761"/>
              <a:gd name="connsiteX6" fmla="*/ 1473200 w 2414192"/>
              <a:gd name="connsiteY6" fmla="*/ 1783961 h 2977761"/>
              <a:gd name="connsiteX7" fmla="*/ 1803400 w 2414192"/>
              <a:gd name="connsiteY7" fmla="*/ 2076061 h 2977761"/>
              <a:gd name="connsiteX8" fmla="*/ 2159000 w 2414192"/>
              <a:gd name="connsiteY8" fmla="*/ 2139561 h 2977761"/>
              <a:gd name="connsiteX9" fmla="*/ 2387600 w 2414192"/>
              <a:gd name="connsiteY9" fmla="*/ 2444361 h 2977761"/>
              <a:gd name="connsiteX10" fmla="*/ 2400300 w 2414192"/>
              <a:gd name="connsiteY10" fmla="*/ 2977761 h 2977761"/>
              <a:gd name="connsiteX0" fmla="*/ 31645 w 2445837"/>
              <a:gd name="connsiteY0" fmla="*/ 1641086 h 2977761"/>
              <a:gd name="connsiteX1" fmla="*/ 12595 w 2445837"/>
              <a:gd name="connsiteY1" fmla="*/ 1250560 h 2977761"/>
              <a:gd name="connsiteX2" fmla="*/ 279295 w 2445837"/>
              <a:gd name="connsiteY2" fmla="*/ 1088635 h 2977761"/>
              <a:gd name="connsiteX3" fmla="*/ 231670 w 2445837"/>
              <a:gd name="connsiteY3" fmla="*/ 393310 h 2977761"/>
              <a:gd name="connsiteX4" fmla="*/ 577745 w 2445837"/>
              <a:gd name="connsiteY4" fmla="*/ 18661 h 2977761"/>
              <a:gd name="connsiteX5" fmla="*/ 1250845 w 2445837"/>
              <a:gd name="connsiteY5" fmla="*/ 996561 h 2977761"/>
              <a:gd name="connsiteX6" fmla="*/ 1454045 w 2445837"/>
              <a:gd name="connsiteY6" fmla="*/ 1402961 h 2977761"/>
              <a:gd name="connsiteX7" fmla="*/ 1504845 w 2445837"/>
              <a:gd name="connsiteY7" fmla="*/ 1783961 h 2977761"/>
              <a:gd name="connsiteX8" fmla="*/ 1835045 w 2445837"/>
              <a:gd name="connsiteY8" fmla="*/ 2076061 h 2977761"/>
              <a:gd name="connsiteX9" fmla="*/ 2190645 w 2445837"/>
              <a:gd name="connsiteY9" fmla="*/ 2139561 h 2977761"/>
              <a:gd name="connsiteX10" fmla="*/ 2419245 w 2445837"/>
              <a:gd name="connsiteY10" fmla="*/ 2444361 h 2977761"/>
              <a:gd name="connsiteX11" fmla="*/ 2431945 w 2445837"/>
              <a:gd name="connsiteY11" fmla="*/ 2977761 h 2977761"/>
              <a:gd name="connsiteX0" fmla="*/ 31645 w 2445837"/>
              <a:gd name="connsiteY0" fmla="*/ 1641086 h 2977761"/>
              <a:gd name="connsiteX1" fmla="*/ 12595 w 2445837"/>
              <a:gd name="connsiteY1" fmla="*/ 1250560 h 2977761"/>
              <a:gd name="connsiteX2" fmla="*/ 260245 w 2445837"/>
              <a:gd name="connsiteY2" fmla="*/ 1012435 h 2977761"/>
              <a:gd name="connsiteX3" fmla="*/ 231670 w 2445837"/>
              <a:gd name="connsiteY3" fmla="*/ 393310 h 2977761"/>
              <a:gd name="connsiteX4" fmla="*/ 577745 w 2445837"/>
              <a:gd name="connsiteY4" fmla="*/ 18661 h 2977761"/>
              <a:gd name="connsiteX5" fmla="*/ 1250845 w 2445837"/>
              <a:gd name="connsiteY5" fmla="*/ 996561 h 2977761"/>
              <a:gd name="connsiteX6" fmla="*/ 1454045 w 2445837"/>
              <a:gd name="connsiteY6" fmla="*/ 1402961 h 2977761"/>
              <a:gd name="connsiteX7" fmla="*/ 1504845 w 2445837"/>
              <a:gd name="connsiteY7" fmla="*/ 1783961 h 2977761"/>
              <a:gd name="connsiteX8" fmla="*/ 1835045 w 2445837"/>
              <a:gd name="connsiteY8" fmla="*/ 2076061 h 2977761"/>
              <a:gd name="connsiteX9" fmla="*/ 2190645 w 2445837"/>
              <a:gd name="connsiteY9" fmla="*/ 2139561 h 2977761"/>
              <a:gd name="connsiteX10" fmla="*/ 2419245 w 2445837"/>
              <a:gd name="connsiteY10" fmla="*/ 2444361 h 2977761"/>
              <a:gd name="connsiteX11" fmla="*/ 2431945 w 2445837"/>
              <a:gd name="connsiteY11" fmla="*/ 2977761 h 2977761"/>
              <a:gd name="connsiteX0" fmla="*/ 0 w 2499917"/>
              <a:gd name="connsiteY0" fmla="*/ 1536311 h 2977761"/>
              <a:gd name="connsiteX1" fmla="*/ 66675 w 2499917"/>
              <a:gd name="connsiteY1" fmla="*/ 1250560 h 2977761"/>
              <a:gd name="connsiteX2" fmla="*/ 314325 w 2499917"/>
              <a:gd name="connsiteY2" fmla="*/ 1012435 h 2977761"/>
              <a:gd name="connsiteX3" fmla="*/ 285750 w 2499917"/>
              <a:gd name="connsiteY3" fmla="*/ 393310 h 2977761"/>
              <a:gd name="connsiteX4" fmla="*/ 631825 w 2499917"/>
              <a:gd name="connsiteY4" fmla="*/ 18661 h 2977761"/>
              <a:gd name="connsiteX5" fmla="*/ 1304925 w 2499917"/>
              <a:gd name="connsiteY5" fmla="*/ 996561 h 2977761"/>
              <a:gd name="connsiteX6" fmla="*/ 1508125 w 2499917"/>
              <a:gd name="connsiteY6" fmla="*/ 1402961 h 2977761"/>
              <a:gd name="connsiteX7" fmla="*/ 1558925 w 2499917"/>
              <a:gd name="connsiteY7" fmla="*/ 1783961 h 2977761"/>
              <a:gd name="connsiteX8" fmla="*/ 1889125 w 2499917"/>
              <a:gd name="connsiteY8" fmla="*/ 2076061 h 2977761"/>
              <a:gd name="connsiteX9" fmla="*/ 2244725 w 2499917"/>
              <a:gd name="connsiteY9" fmla="*/ 2139561 h 2977761"/>
              <a:gd name="connsiteX10" fmla="*/ 2473325 w 2499917"/>
              <a:gd name="connsiteY10" fmla="*/ 2444361 h 2977761"/>
              <a:gd name="connsiteX11" fmla="*/ 2486025 w 2499917"/>
              <a:gd name="connsiteY11" fmla="*/ 2977761 h 2977761"/>
              <a:gd name="connsiteX0" fmla="*/ 0 w 2499917"/>
              <a:gd name="connsiteY0" fmla="*/ 1536311 h 2977761"/>
              <a:gd name="connsiteX1" fmla="*/ 9526 w 2499917"/>
              <a:gd name="connsiteY1" fmla="*/ 1355335 h 2977761"/>
              <a:gd name="connsiteX2" fmla="*/ 66675 w 2499917"/>
              <a:gd name="connsiteY2" fmla="*/ 1250560 h 2977761"/>
              <a:gd name="connsiteX3" fmla="*/ 314325 w 2499917"/>
              <a:gd name="connsiteY3" fmla="*/ 1012435 h 2977761"/>
              <a:gd name="connsiteX4" fmla="*/ 285750 w 2499917"/>
              <a:gd name="connsiteY4" fmla="*/ 393310 h 2977761"/>
              <a:gd name="connsiteX5" fmla="*/ 631825 w 2499917"/>
              <a:gd name="connsiteY5" fmla="*/ 18661 h 2977761"/>
              <a:gd name="connsiteX6" fmla="*/ 1304925 w 2499917"/>
              <a:gd name="connsiteY6" fmla="*/ 996561 h 2977761"/>
              <a:gd name="connsiteX7" fmla="*/ 1508125 w 2499917"/>
              <a:gd name="connsiteY7" fmla="*/ 1402961 h 2977761"/>
              <a:gd name="connsiteX8" fmla="*/ 1558925 w 2499917"/>
              <a:gd name="connsiteY8" fmla="*/ 1783961 h 2977761"/>
              <a:gd name="connsiteX9" fmla="*/ 1889125 w 2499917"/>
              <a:gd name="connsiteY9" fmla="*/ 2076061 h 2977761"/>
              <a:gd name="connsiteX10" fmla="*/ 2244725 w 2499917"/>
              <a:gd name="connsiteY10" fmla="*/ 2139561 h 2977761"/>
              <a:gd name="connsiteX11" fmla="*/ 2473325 w 2499917"/>
              <a:gd name="connsiteY11" fmla="*/ 2444361 h 2977761"/>
              <a:gd name="connsiteX12" fmla="*/ 2486025 w 2499917"/>
              <a:gd name="connsiteY12" fmla="*/ 2977761 h 2977761"/>
              <a:gd name="connsiteX0" fmla="*/ 0 w 2473325"/>
              <a:gd name="connsiteY0" fmla="*/ 1536311 h 2444361"/>
              <a:gd name="connsiteX1" fmla="*/ 9526 w 2473325"/>
              <a:gd name="connsiteY1" fmla="*/ 1355335 h 2444361"/>
              <a:gd name="connsiteX2" fmla="*/ 66675 w 2473325"/>
              <a:gd name="connsiteY2" fmla="*/ 1250560 h 2444361"/>
              <a:gd name="connsiteX3" fmla="*/ 314325 w 2473325"/>
              <a:gd name="connsiteY3" fmla="*/ 1012435 h 2444361"/>
              <a:gd name="connsiteX4" fmla="*/ 285750 w 2473325"/>
              <a:gd name="connsiteY4" fmla="*/ 393310 h 2444361"/>
              <a:gd name="connsiteX5" fmla="*/ 631825 w 2473325"/>
              <a:gd name="connsiteY5" fmla="*/ 18661 h 2444361"/>
              <a:gd name="connsiteX6" fmla="*/ 1304925 w 2473325"/>
              <a:gd name="connsiteY6" fmla="*/ 996561 h 2444361"/>
              <a:gd name="connsiteX7" fmla="*/ 1508125 w 2473325"/>
              <a:gd name="connsiteY7" fmla="*/ 1402961 h 2444361"/>
              <a:gd name="connsiteX8" fmla="*/ 1558925 w 2473325"/>
              <a:gd name="connsiteY8" fmla="*/ 1783961 h 2444361"/>
              <a:gd name="connsiteX9" fmla="*/ 1889125 w 2473325"/>
              <a:gd name="connsiteY9" fmla="*/ 2076061 h 2444361"/>
              <a:gd name="connsiteX10" fmla="*/ 2244725 w 2473325"/>
              <a:gd name="connsiteY10" fmla="*/ 2139561 h 2444361"/>
              <a:gd name="connsiteX11" fmla="*/ 2473325 w 2473325"/>
              <a:gd name="connsiteY11" fmla="*/ 2444361 h 2444361"/>
              <a:gd name="connsiteX0" fmla="*/ 0 w 2244725"/>
              <a:gd name="connsiteY0" fmla="*/ 1536311 h 2139561"/>
              <a:gd name="connsiteX1" fmla="*/ 9526 w 2244725"/>
              <a:gd name="connsiteY1" fmla="*/ 1355335 h 2139561"/>
              <a:gd name="connsiteX2" fmla="*/ 66675 w 2244725"/>
              <a:gd name="connsiteY2" fmla="*/ 1250560 h 2139561"/>
              <a:gd name="connsiteX3" fmla="*/ 314325 w 2244725"/>
              <a:gd name="connsiteY3" fmla="*/ 1012435 h 2139561"/>
              <a:gd name="connsiteX4" fmla="*/ 285750 w 2244725"/>
              <a:gd name="connsiteY4" fmla="*/ 393310 h 2139561"/>
              <a:gd name="connsiteX5" fmla="*/ 631825 w 2244725"/>
              <a:gd name="connsiteY5" fmla="*/ 18661 h 2139561"/>
              <a:gd name="connsiteX6" fmla="*/ 1304925 w 2244725"/>
              <a:gd name="connsiteY6" fmla="*/ 996561 h 2139561"/>
              <a:gd name="connsiteX7" fmla="*/ 1508125 w 2244725"/>
              <a:gd name="connsiteY7" fmla="*/ 1402961 h 2139561"/>
              <a:gd name="connsiteX8" fmla="*/ 1558925 w 2244725"/>
              <a:gd name="connsiteY8" fmla="*/ 1783961 h 2139561"/>
              <a:gd name="connsiteX9" fmla="*/ 1889125 w 2244725"/>
              <a:gd name="connsiteY9" fmla="*/ 2076061 h 2139561"/>
              <a:gd name="connsiteX10" fmla="*/ 2244725 w 2244725"/>
              <a:gd name="connsiteY10" fmla="*/ 2139561 h 2139561"/>
              <a:gd name="connsiteX0" fmla="*/ 0 w 1889125"/>
              <a:gd name="connsiteY0" fmla="*/ 1536311 h 2076061"/>
              <a:gd name="connsiteX1" fmla="*/ 9526 w 1889125"/>
              <a:gd name="connsiteY1" fmla="*/ 1355335 h 2076061"/>
              <a:gd name="connsiteX2" fmla="*/ 66675 w 1889125"/>
              <a:gd name="connsiteY2" fmla="*/ 1250560 h 2076061"/>
              <a:gd name="connsiteX3" fmla="*/ 314325 w 1889125"/>
              <a:gd name="connsiteY3" fmla="*/ 1012435 h 2076061"/>
              <a:gd name="connsiteX4" fmla="*/ 285750 w 1889125"/>
              <a:gd name="connsiteY4" fmla="*/ 393310 h 2076061"/>
              <a:gd name="connsiteX5" fmla="*/ 631825 w 1889125"/>
              <a:gd name="connsiteY5" fmla="*/ 18661 h 2076061"/>
              <a:gd name="connsiteX6" fmla="*/ 1304925 w 1889125"/>
              <a:gd name="connsiteY6" fmla="*/ 996561 h 2076061"/>
              <a:gd name="connsiteX7" fmla="*/ 1508125 w 1889125"/>
              <a:gd name="connsiteY7" fmla="*/ 1402961 h 2076061"/>
              <a:gd name="connsiteX8" fmla="*/ 1558925 w 1889125"/>
              <a:gd name="connsiteY8" fmla="*/ 1783961 h 2076061"/>
              <a:gd name="connsiteX9" fmla="*/ 1889125 w 1889125"/>
              <a:gd name="connsiteY9" fmla="*/ 2076061 h 2076061"/>
              <a:gd name="connsiteX0" fmla="*/ 0 w 1558925"/>
              <a:gd name="connsiteY0" fmla="*/ 1536311 h 1783961"/>
              <a:gd name="connsiteX1" fmla="*/ 9526 w 1558925"/>
              <a:gd name="connsiteY1" fmla="*/ 1355335 h 1783961"/>
              <a:gd name="connsiteX2" fmla="*/ 66675 w 1558925"/>
              <a:gd name="connsiteY2" fmla="*/ 1250560 h 1783961"/>
              <a:gd name="connsiteX3" fmla="*/ 314325 w 1558925"/>
              <a:gd name="connsiteY3" fmla="*/ 1012435 h 1783961"/>
              <a:gd name="connsiteX4" fmla="*/ 285750 w 1558925"/>
              <a:gd name="connsiteY4" fmla="*/ 393310 h 1783961"/>
              <a:gd name="connsiteX5" fmla="*/ 631825 w 1558925"/>
              <a:gd name="connsiteY5" fmla="*/ 18661 h 1783961"/>
              <a:gd name="connsiteX6" fmla="*/ 1304925 w 1558925"/>
              <a:gd name="connsiteY6" fmla="*/ 996561 h 1783961"/>
              <a:gd name="connsiteX7" fmla="*/ 1508125 w 1558925"/>
              <a:gd name="connsiteY7" fmla="*/ 1402961 h 1783961"/>
              <a:gd name="connsiteX8" fmla="*/ 1558925 w 1558925"/>
              <a:gd name="connsiteY8" fmla="*/ 1783961 h 1783961"/>
              <a:gd name="connsiteX0" fmla="*/ 0 w 1508125"/>
              <a:gd name="connsiteY0" fmla="*/ 1536311 h 1536311"/>
              <a:gd name="connsiteX1" fmla="*/ 9526 w 1508125"/>
              <a:gd name="connsiteY1" fmla="*/ 1355335 h 1536311"/>
              <a:gd name="connsiteX2" fmla="*/ 66675 w 1508125"/>
              <a:gd name="connsiteY2" fmla="*/ 1250560 h 1536311"/>
              <a:gd name="connsiteX3" fmla="*/ 314325 w 1508125"/>
              <a:gd name="connsiteY3" fmla="*/ 1012435 h 1536311"/>
              <a:gd name="connsiteX4" fmla="*/ 285750 w 1508125"/>
              <a:gd name="connsiteY4" fmla="*/ 393310 h 1536311"/>
              <a:gd name="connsiteX5" fmla="*/ 631825 w 1508125"/>
              <a:gd name="connsiteY5" fmla="*/ 18661 h 1536311"/>
              <a:gd name="connsiteX6" fmla="*/ 1304925 w 1508125"/>
              <a:gd name="connsiteY6" fmla="*/ 996561 h 1536311"/>
              <a:gd name="connsiteX7" fmla="*/ 1508125 w 1508125"/>
              <a:gd name="connsiteY7" fmla="*/ 1402961 h 1536311"/>
              <a:gd name="connsiteX0" fmla="*/ 0 w 1304925"/>
              <a:gd name="connsiteY0" fmla="*/ 1536311 h 1536311"/>
              <a:gd name="connsiteX1" fmla="*/ 9526 w 1304925"/>
              <a:gd name="connsiteY1" fmla="*/ 1355335 h 1536311"/>
              <a:gd name="connsiteX2" fmla="*/ 66675 w 1304925"/>
              <a:gd name="connsiteY2" fmla="*/ 1250560 h 1536311"/>
              <a:gd name="connsiteX3" fmla="*/ 314325 w 1304925"/>
              <a:gd name="connsiteY3" fmla="*/ 1012435 h 1536311"/>
              <a:gd name="connsiteX4" fmla="*/ 285750 w 1304925"/>
              <a:gd name="connsiteY4" fmla="*/ 393310 h 1536311"/>
              <a:gd name="connsiteX5" fmla="*/ 631825 w 1304925"/>
              <a:gd name="connsiteY5" fmla="*/ 18661 h 1536311"/>
              <a:gd name="connsiteX6" fmla="*/ 1304925 w 1304925"/>
              <a:gd name="connsiteY6" fmla="*/ 996561 h 1536311"/>
              <a:gd name="connsiteX0" fmla="*/ 0 w 1304925"/>
              <a:gd name="connsiteY0" fmla="*/ 1535175 h 1535175"/>
              <a:gd name="connsiteX1" fmla="*/ 9526 w 1304925"/>
              <a:gd name="connsiteY1" fmla="*/ 1354199 h 1535175"/>
              <a:gd name="connsiteX2" fmla="*/ 66675 w 1304925"/>
              <a:gd name="connsiteY2" fmla="*/ 1249424 h 1535175"/>
              <a:gd name="connsiteX3" fmla="*/ 314325 w 1304925"/>
              <a:gd name="connsiteY3" fmla="*/ 1011299 h 1535175"/>
              <a:gd name="connsiteX4" fmla="*/ 320676 w 1304925"/>
              <a:gd name="connsiteY4" fmla="*/ 741424 h 1535175"/>
              <a:gd name="connsiteX5" fmla="*/ 285750 w 1304925"/>
              <a:gd name="connsiteY5" fmla="*/ 392174 h 1535175"/>
              <a:gd name="connsiteX6" fmla="*/ 631825 w 1304925"/>
              <a:gd name="connsiteY6" fmla="*/ 17525 h 1535175"/>
              <a:gd name="connsiteX7" fmla="*/ 1304925 w 1304925"/>
              <a:gd name="connsiteY7" fmla="*/ 995425 h 1535175"/>
              <a:gd name="connsiteX0" fmla="*/ 0 w 1304925"/>
              <a:gd name="connsiteY0" fmla="*/ 1535175 h 1535175"/>
              <a:gd name="connsiteX1" fmla="*/ 9526 w 1304925"/>
              <a:gd name="connsiteY1" fmla="*/ 1354199 h 1535175"/>
              <a:gd name="connsiteX2" fmla="*/ 66675 w 1304925"/>
              <a:gd name="connsiteY2" fmla="*/ 1249424 h 1535175"/>
              <a:gd name="connsiteX3" fmla="*/ 314325 w 1304925"/>
              <a:gd name="connsiteY3" fmla="*/ 1093849 h 1535175"/>
              <a:gd name="connsiteX4" fmla="*/ 320676 w 1304925"/>
              <a:gd name="connsiteY4" fmla="*/ 741424 h 1535175"/>
              <a:gd name="connsiteX5" fmla="*/ 285750 w 1304925"/>
              <a:gd name="connsiteY5" fmla="*/ 392174 h 1535175"/>
              <a:gd name="connsiteX6" fmla="*/ 631825 w 1304925"/>
              <a:gd name="connsiteY6" fmla="*/ 17525 h 1535175"/>
              <a:gd name="connsiteX7" fmla="*/ 1304925 w 1304925"/>
              <a:gd name="connsiteY7" fmla="*/ 995425 h 1535175"/>
              <a:gd name="connsiteX0" fmla="*/ 0 w 1304925"/>
              <a:gd name="connsiteY0" fmla="*/ 1535175 h 1535175"/>
              <a:gd name="connsiteX1" fmla="*/ 9526 w 1304925"/>
              <a:gd name="connsiteY1" fmla="*/ 1354199 h 1535175"/>
              <a:gd name="connsiteX2" fmla="*/ 66675 w 1304925"/>
              <a:gd name="connsiteY2" fmla="*/ 1249424 h 1535175"/>
              <a:gd name="connsiteX3" fmla="*/ 187326 w 1304925"/>
              <a:gd name="connsiteY3" fmla="*/ 1166874 h 1535175"/>
              <a:gd name="connsiteX4" fmla="*/ 314325 w 1304925"/>
              <a:gd name="connsiteY4" fmla="*/ 1093849 h 1535175"/>
              <a:gd name="connsiteX5" fmla="*/ 320676 w 1304925"/>
              <a:gd name="connsiteY5" fmla="*/ 741424 h 1535175"/>
              <a:gd name="connsiteX6" fmla="*/ 285750 w 1304925"/>
              <a:gd name="connsiteY6" fmla="*/ 392174 h 1535175"/>
              <a:gd name="connsiteX7" fmla="*/ 631825 w 1304925"/>
              <a:gd name="connsiteY7" fmla="*/ 17525 h 1535175"/>
              <a:gd name="connsiteX8" fmla="*/ 1304925 w 1304925"/>
              <a:gd name="connsiteY8" fmla="*/ 995425 h 1535175"/>
              <a:gd name="connsiteX0" fmla="*/ 0 w 631825"/>
              <a:gd name="connsiteY0" fmla="*/ 1535175 h 1535175"/>
              <a:gd name="connsiteX1" fmla="*/ 9526 w 631825"/>
              <a:gd name="connsiteY1" fmla="*/ 1354199 h 1535175"/>
              <a:gd name="connsiteX2" fmla="*/ 66675 w 631825"/>
              <a:gd name="connsiteY2" fmla="*/ 1249424 h 1535175"/>
              <a:gd name="connsiteX3" fmla="*/ 187326 w 631825"/>
              <a:gd name="connsiteY3" fmla="*/ 1166874 h 1535175"/>
              <a:gd name="connsiteX4" fmla="*/ 314325 w 631825"/>
              <a:gd name="connsiteY4" fmla="*/ 1093849 h 1535175"/>
              <a:gd name="connsiteX5" fmla="*/ 320676 w 631825"/>
              <a:gd name="connsiteY5" fmla="*/ 741424 h 1535175"/>
              <a:gd name="connsiteX6" fmla="*/ 285750 w 631825"/>
              <a:gd name="connsiteY6" fmla="*/ 392174 h 1535175"/>
              <a:gd name="connsiteX7" fmla="*/ 631825 w 631825"/>
              <a:gd name="connsiteY7" fmla="*/ 17525 h 1535175"/>
              <a:gd name="connsiteX0" fmla="*/ 0 w 327271"/>
              <a:gd name="connsiteY0" fmla="*/ 1143001 h 1143001"/>
              <a:gd name="connsiteX1" fmla="*/ 9526 w 327271"/>
              <a:gd name="connsiteY1" fmla="*/ 962025 h 1143001"/>
              <a:gd name="connsiteX2" fmla="*/ 66675 w 327271"/>
              <a:gd name="connsiteY2" fmla="*/ 857250 h 1143001"/>
              <a:gd name="connsiteX3" fmla="*/ 187326 w 327271"/>
              <a:gd name="connsiteY3" fmla="*/ 774700 h 1143001"/>
              <a:gd name="connsiteX4" fmla="*/ 314325 w 327271"/>
              <a:gd name="connsiteY4" fmla="*/ 701675 h 1143001"/>
              <a:gd name="connsiteX5" fmla="*/ 320676 w 327271"/>
              <a:gd name="connsiteY5" fmla="*/ 349250 h 1143001"/>
              <a:gd name="connsiteX6" fmla="*/ 285750 w 327271"/>
              <a:gd name="connsiteY6" fmla="*/ 0 h 1143001"/>
              <a:gd name="connsiteX0" fmla="*/ 0 w 327271"/>
              <a:gd name="connsiteY0" fmla="*/ 1033463 h 1033463"/>
              <a:gd name="connsiteX1" fmla="*/ 9526 w 327271"/>
              <a:gd name="connsiteY1" fmla="*/ 852487 h 1033463"/>
              <a:gd name="connsiteX2" fmla="*/ 66675 w 327271"/>
              <a:gd name="connsiteY2" fmla="*/ 747712 h 1033463"/>
              <a:gd name="connsiteX3" fmla="*/ 187326 w 327271"/>
              <a:gd name="connsiteY3" fmla="*/ 665162 h 1033463"/>
              <a:gd name="connsiteX4" fmla="*/ 314325 w 327271"/>
              <a:gd name="connsiteY4" fmla="*/ 592137 h 1033463"/>
              <a:gd name="connsiteX5" fmla="*/ 320676 w 327271"/>
              <a:gd name="connsiteY5" fmla="*/ 239712 h 1033463"/>
              <a:gd name="connsiteX6" fmla="*/ 285750 w 327271"/>
              <a:gd name="connsiteY6" fmla="*/ 0 h 1033463"/>
              <a:gd name="connsiteX0" fmla="*/ 0 w 328415"/>
              <a:gd name="connsiteY0" fmla="*/ 1033463 h 1033463"/>
              <a:gd name="connsiteX1" fmla="*/ 9526 w 328415"/>
              <a:gd name="connsiteY1" fmla="*/ 852487 h 1033463"/>
              <a:gd name="connsiteX2" fmla="*/ 66675 w 328415"/>
              <a:gd name="connsiteY2" fmla="*/ 747712 h 1033463"/>
              <a:gd name="connsiteX3" fmla="*/ 187326 w 328415"/>
              <a:gd name="connsiteY3" fmla="*/ 665162 h 1033463"/>
              <a:gd name="connsiteX4" fmla="*/ 314325 w 328415"/>
              <a:gd name="connsiteY4" fmla="*/ 592137 h 1033463"/>
              <a:gd name="connsiteX5" fmla="*/ 320676 w 328415"/>
              <a:gd name="connsiteY5" fmla="*/ 239712 h 1033463"/>
              <a:gd name="connsiteX6" fmla="*/ 290515 w 328415"/>
              <a:gd name="connsiteY6" fmla="*/ 123461 h 1033463"/>
              <a:gd name="connsiteX7" fmla="*/ 285750 w 328415"/>
              <a:gd name="connsiteY7" fmla="*/ 0 h 103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15" h="1033463">
                <a:moveTo>
                  <a:pt x="0" y="1033463"/>
                </a:moveTo>
                <a:cubicBezTo>
                  <a:pt x="4763" y="1004888"/>
                  <a:pt x="-1586" y="900112"/>
                  <a:pt x="9526" y="852487"/>
                </a:cubicBezTo>
                <a:cubicBezTo>
                  <a:pt x="20639" y="804862"/>
                  <a:pt x="35983" y="776816"/>
                  <a:pt x="66675" y="747712"/>
                </a:cubicBezTo>
                <a:cubicBezTo>
                  <a:pt x="97367" y="718608"/>
                  <a:pt x="146051" y="691091"/>
                  <a:pt x="187326" y="665162"/>
                </a:cubicBezTo>
                <a:cubicBezTo>
                  <a:pt x="228601" y="639233"/>
                  <a:pt x="293158" y="665162"/>
                  <a:pt x="314325" y="592137"/>
                </a:cubicBezTo>
                <a:cubicBezTo>
                  <a:pt x="335492" y="519112"/>
                  <a:pt x="328613" y="319412"/>
                  <a:pt x="320676" y="239712"/>
                </a:cubicBezTo>
                <a:cubicBezTo>
                  <a:pt x="312739" y="160012"/>
                  <a:pt x="296336" y="163413"/>
                  <a:pt x="290515" y="123461"/>
                </a:cubicBezTo>
                <a:cubicBezTo>
                  <a:pt x="284694" y="83509"/>
                  <a:pt x="282575" y="18989"/>
                  <a:pt x="285750" y="0"/>
                </a:cubicBezTo>
              </a:path>
            </a:pathLst>
          </a:custGeom>
          <a:noFill/>
          <a:ln w="31750">
            <a:solidFill>
              <a:srgbClr val="FF0000"/>
            </a:solidFill>
            <a:prstDash val="sysDot"/>
            <a:head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1758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6" descr="130330_2F"/>
          <p:cNvPicPr>
            <a:picLocks noChangeAspect="1" noChangeArrowheads="1"/>
          </p:cNvPicPr>
          <p:nvPr/>
        </p:nvPicPr>
        <p:blipFill>
          <a:blip r:embed="rId3" cstate="email">
            <a:lum contrast="-10000"/>
          </a:blip>
          <a:srcRect/>
          <a:stretch>
            <a:fillRect/>
          </a:stretch>
        </p:blipFill>
        <p:spPr bwMode="auto">
          <a:xfrm>
            <a:off x="7392144" y="1628806"/>
            <a:ext cx="3168352" cy="4144139"/>
          </a:xfrm>
          <a:prstGeom prst="rect">
            <a:avLst/>
          </a:prstGeom>
          <a:noFill/>
          <a:ln w="9525">
            <a:noFill/>
            <a:miter lim="800000"/>
            <a:headEnd/>
            <a:tailEnd/>
          </a:ln>
        </p:spPr>
      </p:pic>
      <p:pic>
        <p:nvPicPr>
          <p:cNvPr id="91" name="Picture 2" descr="130330_B1F"/>
          <p:cNvPicPr>
            <a:picLocks noChangeAspect="1" noChangeArrowheads="1"/>
          </p:cNvPicPr>
          <p:nvPr/>
        </p:nvPicPr>
        <p:blipFill>
          <a:blip r:embed="rId4" cstate="email"/>
          <a:srcRect/>
          <a:stretch>
            <a:fillRect/>
          </a:stretch>
        </p:blipFill>
        <p:spPr bwMode="auto">
          <a:xfrm>
            <a:off x="2135560" y="1417041"/>
            <a:ext cx="3456384" cy="4321605"/>
          </a:xfrm>
          <a:prstGeom prst="rect">
            <a:avLst/>
          </a:prstGeom>
          <a:noFill/>
          <a:ln w="9525">
            <a:noFill/>
            <a:miter lim="800000"/>
            <a:headEnd/>
            <a:tailEnd/>
          </a:ln>
        </p:spPr>
      </p:pic>
      <p:sp>
        <p:nvSpPr>
          <p:cNvPr id="127" name="Freeform 27"/>
          <p:cNvSpPr>
            <a:spLocks noChangeAspect="1"/>
          </p:cNvSpPr>
          <p:nvPr/>
        </p:nvSpPr>
        <p:spPr bwMode="auto">
          <a:xfrm>
            <a:off x="3215680" y="2348967"/>
            <a:ext cx="1872208" cy="1379869"/>
          </a:xfrm>
          <a:custGeom>
            <a:avLst/>
            <a:gdLst/>
            <a:ahLst/>
            <a:cxnLst>
              <a:cxn ang="0">
                <a:pos x="1805" y="2096"/>
              </a:cxn>
              <a:cxn ang="0">
                <a:pos x="2221" y="2096"/>
              </a:cxn>
              <a:cxn ang="0">
                <a:pos x="2729" y="2042"/>
              </a:cxn>
              <a:cxn ang="0">
                <a:pos x="2792" y="1552"/>
              </a:cxn>
              <a:cxn ang="0">
                <a:pos x="2842" y="903"/>
              </a:cxn>
              <a:cxn ang="0">
                <a:pos x="2622" y="0"/>
              </a:cxn>
              <a:cxn ang="0">
                <a:pos x="2119" y="107"/>
              </a:cxn>
              <a:cxn ang="0">
                <a:pos x="1966" y="193"/>
              </a:cxn>
              <a:cxn ang="0">
                <a:pos x="1493" y="290"/>
              </a:cxn>
              <a:cxn ang="0">
                <a:pos x="1216" y="333"/>
              </a:cxn>
              <a:cxn ang="0">
                <a:pos x="1216" y="537"/>
              </a:cxn>
              <a:cxn ang="0">
                <a:pos x="862" y="832"/>
              </a:cxn>
              <a:cxn ang="0">
                <a:pos x="301" y="1128"/>
              </a:cxn>
              <a:cxn ang="0">
                <a:pos x="236" y="1042"/>
              </a:cxn>
              <a:cxn ang="0">
                <a:pos x="96" y="1117"/>
              </a:cxn>
              <a:cxn ang="0">
                <a:pos x="0" y="913"/>
              </a:cxn>
            </a:cxnLst>
            <a:rect l="0" t="0" r="r" b="b"/>
            <a:pathLst>
              <a:path w="2842" h="2096">
                <a:moveTo>
                  <a:pt x="1805" y="2096"/>
                </a:moveTo>
                <a:lnTo>
                  <a:pt x="2221" y="2096"/>
                </a:lnTo>
                <a:lnTo>
                  <a:pt x="2729" y="2042"/>
                </a:lnTo>
                <a:lnTo>
                  <a:pt x="2792" y="1552"/>
                </a:lnTo>
                <a:lnTo>
                  <a:pt x="2842" y="903"/>
                </a:lnTo>
                <a:lnTo>
                  <a:pt x="2622" y="0"/>
                </a:lnTo>
                <a:lnTo>
                  <a:pt x="2119" y="107"/>
                </a:lnTo>
                <a:lnTo>
                  <a:pt x="1966" y="193"/>
                </a:lnTo>
                <a:lnTo>
                  <a:pt x="1493" y="290"/>
                </a:lnTo>
                <a:lnTo>
                  <a:pt x="1216" y="333"/>
                </a:lnTo>
                <a:lnTo>
                  <a:pt x="1216" y="537"/>
                </a:lnTo>
                <a:lnTo>
                  <a:pt x="862" y="832"/>
                </a:lnTo>
                <a:lnTo>
                  <a:pt x="301" y="1128"/>
                </a:lnTo>
                <a:lnTo>
                  <a:pt x="236" y="1042"/>
                </a:lnTo>
                <a:lnTo>
                  <a:pt x="96" y="1117"/>
                </a:lnTo>
                <a:lnTo>
                  <a:pt x="0" y="913"/>
                </a:lnTo>
              </a:path>
            </a:pathLst>
          </a:custGeom>
          <a:noFill/>
          <a:ln w="57150" cmpd="sng">
            <a:solidFill>
              <a:srgbClr val="00B050"/>
            </a:solidFill>
            <a:prstDash val="sysDot"/>
            <a:round/>
            <a:headEnd type="triangle" w="sm" len="sm"/>
            <a:tailEnd type="triangle" w="sm" len="sm"/>
          </a:ln>
        </p:spPr>
        <p:txBody>
          <a:bodyPr vert="horz" wrap="square" lIns="91440" tIns="45720" rIns="91440" bIns="45720" numCol="1" anchor="t" anchorCtr="0" compatLnSpc="1">
            <a:prstTxWarp prst="textNoShape">
              <a:avLst/>
            </a:prstTxWarp>
          </a:bodyPr>
          <a:lstStyle/>
          <a:p>
            <a:endParaRPr lang="ja-JP" altLang="en-US" dirty="0"/>
          </a:p>
        </p:txBody>
      </p:sp>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Ｐゴシック" pitchFamily="50" charset="-128"/>
                <a:ea typeface="ＭＳ Ｐゴシック" pitchFamily="50" charset="-128"/>
              </a:rPr>
              <a:t>１．大阪駅周辺　④歩行者ネットワークの充実</a:t>
            </a:r>
            <a:endParaRPr lang="en-US" altLang="ja-JP" sz="2000" b="1" dirty="0">
              <a:solidFill>
                <a:schemeClr val="bg1"/>
              </a:solidFill>
              <a:latin typeface="ＭＳ Ｐゴシック" pitchFamily="50" charset="-128"/>
              <a:ea typeface="ＭＳ Ｐゴシック" pitchFamily="50" charset="-128"/>
            </a:endParaRPr>
          </a:p>
        </p:txBody>
      </p:sp>
      <p:sp>
        <p:nvSpPr>
          <p:cNvPr id="133" name="角丸四角形 132"/>
          <p:cNvSpPr/>
          <p:nvPr/>
        </p:nvSpPr>
        <p:spPr>
          <a:xfrm>
            <a:off x="1199456" y="1241948"/>
            <a:ext cx="9777536" cy="5547413"/>
          </a:xfrm>
          <a:prstGeom prst="roundRect">
            <a:avLst>
              <a:gd name="adj" fmla="val 2396"/>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3" name="Text Box 4"/>
          <p:cNvSpPr txBox="1">
            <a:spLocks noChangeArrowheads="1"/>
          </p:cNvSpPr>
          <p:nvPr/>
        </p:nvSpPr>
        <p:spPr bwMode="auto">
          <a:xfrm>
            <a:off x="3791745" y="4365104"/>
            <a:ext cx="723275"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ディアモール</a:t>
            </a: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大阪</a:t>
            </a:r>
          </a:p>
        </p:txBody>
      </p:sp>
      <p:sp>
        <p:nvSpPr>
          <p:cNvPr id="94" name="Text Box 5"/>
          <p:cNvSpPr txBox="1">
            <a:spLocks noChangeArrowheads="1"/>
          </p:cNvSpPr>
          <p:nvPr/>
        </p:nvSpPr>
        <p:spPr bwMode="auto">
          <a:xfrm>
            <a:off x="5015882" y="3501008"/>
            <a:ext cx="633507"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ホワイティ</a:t>
            </a: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うめ</a:t>
            </a:r>
            <a:r>
              <a:rPr lang="ja-JP" altLang="en-US" sz="700" dirty="0">
                <a:solidFill>
                  <a:srgbClr val="000000"/>
                </a:solidFill>
                <a:latin typeface="メイリオ" pitchFamily="50" charset="-128"/>
                <a:ea typeface="メイリオ" pitchFamily="50" charset="-128"/>
                <a:cs typeface="ＭＳ Ｐゴシック" pitchFamily="50" charset="-128"/>
              </a:rPr>
              <a:t>だ</a:t>
            </a:r>
            <a:endParaRPr lang="ja-JP" altLang="en-US" sz="700" dirty="0">
              <a:latin typeface="Arial" pitchFamily="34" charset="0"/>
              <a:ea typeface="ＭＳ Ｐゴシック" pitchFamily="50" charset="-128"/>
              <a:cs typeface="ＭＳ Ｐゴシック" pitchFamily="50" charset="-128"/>
            </a:endParaRPr>
          </a:p>
        </p:txBody>
      </p:sp>
      <p:sp>
        <p:nvSpPr>
          <p:cNvPr id="95" name="Text Box 8"/>
          <p:cNvSpPr txBox="1">
            <a:spLocks noChangeArrowheads="1"/>
          </p:cNvSpPr>
          <p:nvPr/>
        </p:nvSpPr>
        <p:spPr bwMode="auto">
          <a:xfrm>
            <a:off x="3215681" y="3285071"/>
            <a:ext cx="760359" cy="17352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algn="ctr" fontAlgn="base">
              <a:lnSpc>
                <a:spcPct val="96000"/>
              </a:lnSpc>
              <a:spcBef>
                <a:spcPct val="0"/>
              </a:spcBef>
              <a:spcAft>
                <a:spcPct val="0"/>
              </a:spcAft>
            </a:pPr>
            <a:r>
              <a:rPr lang="en-US" altLang="ja-JP" sz="700" b="1" dirty="0">
                <a:solidFill>
                  <a:srgbClr val="0000FF"/>
                </a:solidFill>
                <a:latin typeface="メイリオ" pitchFamily="50" charset="-128"/>
                <a:ea typeface="メイリオ" pitchFamily="50" charset="-128"/>
                <a:cs typeface="ＭＳ Ｐゴシック" pitchFamily="50" charset="-128"/>
              </a:rPr>
              <a:t>JR</a:t>
            </a:r>
            <a:r>
              <a:rPr lang="ja-JP" altLang="en-US" sz="700" b="1" dirty="0">
                <a:solidFill>
                  <a:srgbClr val="0000FF"/>
                </a:solidFill>
                <a:latin typeface="メイリオ" pitchFamily="50" charset="-128"/>
                <a:ea typeface="メイリオ" pitchFamily="50" charset="-128"/>
                <a:cs typeface="ＭＳ Ｐゴシック" pitchFamily="50" charset="-128"/>
              </a:rPr>
              <a:t>大阪駅</a:t>
            </a:r>
            <a:endParaRPr lang="ja-JP" altLang="en-US" sz="700" b="1" dirty="0">
              <a:latin typeface="Arial" pitchFamily="34" charset="0"/>
              <a:ea typeface="ＭＳ Ｐゴシック" pitchFamily="50" charset="-128"/>
              <a:cs typeface="ＭＳ Ｐゴシック" pitchFamily="50" charset="-128"/>
            </a:endParaRPr>
          </a:p>
        </p:txBody>
      </p:sp>
      <p:sp>
        <p:nvSpPr>
          <p:cNvPr id="96" name="Text Box 10"/>
          <p:cNvSpPr txBox="1">
            <a:spLocks noChangeArrowheads="1"/>
          </p:cNvSpPr>
          <p:nvPr/>
        </p:nvSpPr>
        <p:spPr bwMode="auto">
          <a:xfrm>
            <a:off x="3647733" y="5373216"/>
            <a:ext cx="893108" cy="195238"/>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algn="ctr" fontAlgn="base">
              <a:lnSpc>
                <a:spcPct val="96000"/>
              </a:lnSpc>
              <a:spcBef>
                <a:spcPct val="0"/>
              </a:spcBef>
              <a:spcAft>
                <a:spcPct val="0"/>
              </a:spcAft>
            </a:pPr>
            <a:r>
              <a:rPr lang="en-US" altLang="ja-JP" sz="700" b="1" dirty="0">
                <a:solidFill>
                  <a:srgbClr val="0000FF"/>
                </a:solidFill>
                <a:latin typeface="メイリオ" pitchFamily="50" charset="-128"/>
                <a:ea typeface="メイリオ" pitchFamily="50" charset="-128"/>
                <a:cs typeface="ＭＳ Ｐゴシック" pitchFamily="50" charset="-128"/>
              </a:rPr>
              <a:t>JR</a:t>
            </a:r>
            <a:r>
              <a:rPr lang="ja-JP" altLang="en-US" sz="700" b="1" dirty="0">
                <a:solidFill>
                  <a:srgbClr val="0000FF"/>
                </a:solidFill>
                <a:latin typeface="メイリオ" pitchFamily="50" charset="-128"/>
                <a:ea typeface="メイリオ" pitchFamily="50" charset="-128"/>
                <a:cs typeface="ＭＳ Ｐゴシック" pitchFamily="50" charset="-128"/>
              </a:rPr>
              <a:t>北新地駅</a:t>
            </a:r>
            <a:endParaRPr lang="ja-JP" altLang="en-US" sz="700" b="1" dirty="0">
              <a:latin typeface="Arial" pitchFamily="34" charset="0"/>
              <a:ea typeface="ＭＳ Ｐゴシック" pitchFamily="50" charset="-128"/>
              <a:cs typeface="ＭＳ Ｐゴシック" pitchFamily="50" charset="-128"/>
            </a:endParaRPr>
          </a:p>
        </p:txBody>
      </p:sp>
      <p:sp>
        <p:nvSpPr>
          <p:cNvPr id="97" name="Text Box 11"/>
          <p:cNvSpPr txBox="1">
            <a:spLocks noChangeArrowheads="1"/>
          </p:cNvSpPr>
          <p:nvPr/>
        </p:nvSpPr>
        <p:spPr bwMode="auto">
          <a:xfrm rot="244327">
            <a:off x="3134167" y="4250753"/>
            <a:ext cx="288092" cy="1078180"/>
          </a:xfrm>
          <a:prstGeom prst="rect">
            <a:avLst/>
          </a:prstGeom>
          <a:noFill/>
          <a:ln w="9525">
            <a:noFill/>
            <a:miter lim="800000"/>
            <a:headEnd/>
            <a:tailEnd/>
          </a:ln>
        </p:spPr>
        <p:txBody>
          <a:bodyPr vert="eaVert" wrap="none" lIns="91440" tIns="45720" rIns="91440" bIns="45720" numCol="1" anchor="t" anchorCtr="0" compatLnSpc="1">
            <a:prstTxWarp prst="textNoShape">
              <a:avLst/>
            </a:prstTxWarp>
            <a:spAutoFit/>
          </a:bodyPr>
          <a:lstStyle/>
          <a:p>
            <a:pPr algn="just" fontAlgn="base">
              <a:lnSpc>
                <a:spcPct val="96000"/>
              </a:lnSpc>
              <a:spcBef>
                <a:spcPct val="0"/>
              </a:spcBef>
              <a:spcAft>
                <a:spcPct val="0"/>
              </a:spcAft>
            </a:pPr>
            <a:r>
              <a:rPr lang="en-US" altLang="ja-JP" sz="700" b="1" dirty="0" smtClean="0">
                <a:solidFill>
                  <a:srgbClr val="0000FF"/>
                </a:solidFill>
                <a:latin typeface="メイリオ" pitchFamily="50" charset="-128"/>
                <a:ea typeface="メイリオ" pitchFamily="50" charset="-128"/>
                <a:cs typeface="ＭＳ Ｐゴシック" pitchFamily="50" charset="-128"/>
              </a:rPr>
              <a:t>Osaka Metro</a:t>
            </a:r>
            <a:r>
              <a:rPr lang="en-US" altLang="ja-JP" sz="700" b="1" dirty="0" smtClean="0">
                <a:solidFill>
                  <a:srgbClr val="00B050"/>
                </a:solidFill>
                <a:latin typeface="メイリオ" pitchFamily="50" charset="-128"/>
                <a:ea typeface="メイリオ" pitchFamily="50" charset="-128"/>
                <a:cs typeface="ＭＳ Ｐゴシック" pitchFamily="50" charset="-128"/>
              </a:rPr>
              <a:t> </a:t>
            </a:r>
            <a:r>
              <a:rPr lang="ja-JP" altLang="en-US" sz="700" b="1" dirty="0" smtClean="0">
                <a:solidFill>
                  <a:srgbClr val="0000FF"/>
                </a:solidFill>
                <a:latin typeface="メイリオ" pitchFamily="50" charset="-128"/>
                <a:ea typeface="メイリオ" pitchFamily="50" charset="-128"/>
                <a:cs typeface="ＭＳ Ｐゴシック" pitchFamily="50" charset="-128"/>
              </a:rPr>
              <a:t>西梅田駅</a:t>
            </a:r>
            <a:endParaRPr lang="ja-JP" altLang="en-US" sz="700" b="1" dirty="0">
              <a:latin typeface="Arial" pitchFamily="34" charset="0"/>
              <a:ea typeface="ＭＳ Ｐゴシック" pitchFamily="50" charset="-128"/>
              <a:cs typeface="ＭＳ Ｐゴシック" pitchFamily="50" charset="-128"/>
            </a:endParaRPr>
          </a:p>
        </p:txBody>
      </p:sp>
      <p:sp>
        <p:nvSpPr>
          <p:cNvPr id="98" name="Text Box 12"/>
          <p:cNvSpPr txBox="1">
            <a:spLocks noChangeArrowheads="1"/>
          </p:cNvSpPr>
          <p:nvPr/>
        </p:nvSpPr>
        <p:spPr bwMode="auto">
          <a:xfrm>
            <a:off x="3881875" y="3004786"/>
            <a:ext cx="780983"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en-US" altLang="ja-JP" sz="700" b="1" dirty="0" smtClean="0">
                <a:solidFill>
                  <a:srgbClr val="0000FF"/>
                </a:solidFill>
                <a:latin typeface="メイリオ" pitchFamily="50" charset="-128"/>
                <a:ea typeface="メイリオ" pitchFamily="50" charset="-128"/>
                <a:cs typeface="ＭＳ Ｐゴシック" pitchFamily="50" charset="-128"/>
              </a:rPr>
              <a:t>Osaka Metro</a:t>
            </a:r>
            <a:endParaRPr lang="ja-JP" altLang="en-US"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梅田駅</a:t>
            </a:r>
            <a:endParaRPr lang="ja-JP" altLang="en-US" sz="700" b="1" dirty="0">
              <a:latin typeface="Arial" pitchFamily="34" charset="0"/>
              <a:ea typeface="ＭＳ Ｐゴシック" pitchFamily="50" charset="-128"/>
              <a:cs typeface="ＭＳ Ｐゴシック" pitchFamily="50" charset="-128"/>
            </a:endParaRPr>
          </a:p>
        </p:txBody>
      </p:sp>
      <p:sp>
        <p:nvSpPr>
          <p:cNvPr id="99" name="Text Box 13"/>
          <p:cNvSpPr txBox="1">
            <a:spLocks noChangeArrowheads="1"/>
          </p:cNvSpPr>
          <p:nvPr/>
        </p:nvSpPr>
        <p:spPr bwMode="auto">
          <a:xfrm>
            <a:off x="4857626" y="4092335"/>
            <a:ext cx="780983"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en-US" altLang="ja-JP" sz="700" b="1" dirty="0" smtClean="0">
                <a:solidFill>
                  <a:srgbClr val="0000FF"/>
                </a:solidFill>
                <a:latin typeface="メイリオ" pitchFamily="50" charset="-128"/>
                <a:ea typeface="メイリオ" pitchFamily="50" charset="-128"/>
                <a:cs typeface="ＭＳ Ｐゴシック" pitchFamily="50" charset="-128"/>
              </a:rPr>
              <a:t>Osaka Metro</a:t>
            </a:r>
            <a:endParaRPr lang="ja-JP" altLang="en-US"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東梅田駅</a:t>
            </a:r>
            <a:endParaRPr lang="ja-JP" altLang="en-US" sz="700" b="1" dirty="0">
              <a:latin typeface="Arial" pitchFamily="34" charset="0"/>
              <a:ea typeface="ＭＳ Ｐゴシック" pitchFamily="50" charset="-128"/>
              <a:cs typeface="ＭＳ Ｐゴシック" pitchFamily="50" charset="-128"/>
            </a:endParaRPr>
          </a:p>
        </p:txBody>
      </p:sp>
      <p:sp>
        <p:nvSpPr>
          <p:cNvPr id="100" name="Text Box 14"/>
          <p:cNvSpPr txBox="1">
            <a:spLocks noChangeArrowheads="1"/>
          </p:cNvSpPr>
          <p:nvPr/>
        </p:nvSpPr>
        <p:spPr bwMode="auto">
          <a:xfrm>
            <a:off x="3940105" y="3928782"/>
            <a:ext cx="453970"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阪神</a:t>
            </a: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梅田駅</a:t>
            </a:r>
            <a:endParaRPr lang="en-US" altLang="ja-JP" sz="700" b="1" dirty="0">
              <a:solidFill>
                <a:srgbClr val="0000FF"/>
              </a:solidFill>
              <a:latin typeface="メイリオ" pitchFamily="50" charset="-128"/>
              <a:ea typeface="メイリオ" pitchFamily="50" charset="-128"/>
              <a:cs typeface="ＭＳ Ｐゴシック" pitchFamily="50" charset="-128"/>
            </a:endParaRPr>
          </a:p>
        </p:txBody>
      </p:sp>
      <p:sp>
        <p:nvSpPr>
          <p:cNvPr id="112" name="Text Box 14"/>
          <p:cNvSpPr txBox="1">
            <a:spLocks noChangeArrowheads="1"/>
          </p:cNvSpPr>
          <p:nvPr/>
        </p:nvSpPr>
        <p:spPr bwMode="auto">
          <a:xfrm>
            <a:off x="4301571" y="3886659"/>
            <a:ext cx="453970"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阪神</a:t>
            </a: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百貨店</a:t>
            </a:r>
            <a:endParaRPr lang="en-US" altLang="ja-JP" sz="700" b="1" dirty="0">
              <a:solidFill>
                <a:srgbClr val="0000FF"/>
              </a:solidFill>
              <a:latin typeface="メイリオ" pitchFamily="50" charset="-128"/>
              <a:ea typeface="メイリオ" pitchFamily="50" charset="-128"/>
              <a:cs typeface="ＭＳ Ｐゴシック" pitchFamily="50" charset="-128"/>
            </a:endParaRPr>
          </a:p>
        </p:txBody>
      </p:sp>
      <p:sp>
        <p:nvSpPr>
          <p:cNvPr id="103" name="Text Box 17"/>
          <p:cNvSpPr txBox="1">
            <a:spLocks noChangeArrowheads="1"/>
          </p:cNvSpPr>
          <p:nvPr/>
        </p:nvSpPr>
        <p:spPr bwMode="auto">
          <a:xfrm>
            <a:off x="8328252" y="3356992"/>
            <a:ext cx="841136" cy="216024"/>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algn="ctr" fontAlgn="base">
              <a:lnSpc>
                <a:spcPct val="96000"/>
              </a:lnSpc>
              <a:spcBef>
                <a:spcPct val="0"/>
              </a:spcBef>
              <a:spcAft>
                <a:spcPct val="0"/>
              </a:spcAft>
            </a:pPr>
            <a:r>
              <a:rPr lang="en-US" altLang="ja-JP" sz="700" b="1" dirty="0">
                <a:solidFill>
                  <a:srgbClr val="0000FF"/>
                </a:solidFill>
                <a:latin typeface="メイリオ" pitchFamily="50" charset="-128"/>
                <a:ea typeface="メイリオ" pitchFamily="50" charset="-128"/>
                <a:cs typeface="ＭＳ Ｐゴシック" pitchFamily="50" charset="-128"/>
              </a:rPr>
              <a:t>JR</a:t>
            </a:r>
            <a:r>
              <a:rPr lang="ja-JP" altLang="en-US" sz="700" b="1" dirty="0">
                <a:solidFill>
                  <a:srgbClr val="0000FF"/>
                </a:solidFill>
                <a:latin typeface="メイリオ" pitchFamily="50" charset="-128"/>
                <a:ea typeface="メイリオ" pitchFamily="50" charset="-128"/>
                <a:cs typeface="ＭＳ Ｐゴシック" pitchFamily="50" charset="-128"/>
              </a:rPr>
              <a:t>大阪駅</a:t>
            </a:r>
          </a:p>
        </p:txBody>
      </p:sp>
      <p:sp>
        <p:nvSpPr>
          <p:cNvPr id="104" name="Text Box 18"/>
          <p:cNvSpPr txBox="1">
            <a:spLocks noChangeArrowheads="1"/>
          </p:cNvSpPr>
          <p:nvPr/>
        </p:nvSpPr>
        <p:spPr bwMode="auto">
          <a:xfrm>
            <a:off x="9318402" y="2072070"/>
            <a:ext cx="633507" cy="195759"/>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阪急梅田駅</a:t>
            </a:r>
            <a:endParaRPr lang="ja-JP" altLang="en-US" sz="700" b="1" dirty="0">
              <a:latin typeface="Arial" pitchFamily="34" charset="0"/>
              <a:ea typeface="ＭＳ Ｐゴシック" pitchFamily="50" charset="-128"/>
              <a:cs typeface="ＭＳ Ｐゴシック" pitchFamily="50" charset="-128"/>
            </a:endParaRPr>
          </a:p>
        </p:txBody>
      </p:sp>
      <p:sp>
        <p:nvSpPr>
          <p:cNvPr id="105" name="Text Box 19"/>
          <p:cNvSpPr txBox="1">
            <a:spLocks noChangeArrowheads="1"/>
          </p:cNvSpPr>
          <p:nvPr/>
        </p:nvSpPr>
        <p:spPr bwMode="auto">
          <a:xfrm>
            <a:off x="9336361" y="3212976"/>
            <a:ext cx="633507" cy="178510"/>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阪急百貨店</a:t>
            </a:r>
          </a:p>
        </p:txBody>
      </p:sp>
      <p:sp>
        <p:nvSpPr>
          <p:cNvPr id="106" name="Text Box 20"/>
          <p:cNvSpPr txBox="1">
            <a:spLocks noChangeArrowheads="1"/>
          </p:cNvSpPr>
          <p:nvPr/>
        </p:nvSpPr>
        <p:spPr bwMode="auto">
          <a:xfrm>
            <a:off x="9075653" y="4157804"/>
            <a:ext cx="633507" cy="178510"/>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阪神百貨店</a:t>
            </a:r>
          </a:p>
        </p:txBody>
      </p:sp>
      <p:sp>
        <p:nvSpPr>
          <p:cNvPr id="107" name="Text Box 21"/>
          <p:cNvSpPr txBox="1">
            <a:spLocks noChangeArrowheads="1"/>
          </p:cNvSpPr>
          <p:nvPr/>
        </p:nvSpPr>
        <p:spPr bwMode="auto">
          <a:xfrm>
            <a:off x="8428488" y="3095561"/>
            <a:ext cx="453970" cy="195759"/>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ja-JP" sz="700" b="1" dirty="0">
                <a:solidFill>
                  <a:srgbClr val="0000FF"/>
                </a:solidFill>
                <a:latin typeface="メイリオ" pitchFamily="50" charset="-128"/>
                <a:ea typeface="メイリオ" pitchFamily="50" charset="-128"/>
                <a:cs typeface="ＭＳ Ｐゴシック" pitchFamily="50" charset="-128"/>
              </a:rPr>
              <a:t>ルクア</a:t>
            </a:r>
          </a:p>
        </p:txBody>
      </p:sp>
      <p:sp>
        <p:nvSpPr>
          <p:cNvPr id="109" name="Text Box 23"/>
          <p:cNvSpPr txBox="1">
            <a:spLocks noChangeArrowheads="1"/>
          </p:cNvSpPr>
          <p:nvPr/>
        </p:nvSpPr>
        <p:spPr bwMode="auto">
          <a:xfrm>
            <a:off x="8129176" y="3801600"/>
            <a:ext cx="453970" cy="26468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大丸</a:t>
            </a:r>
            <a:endParaRPr lang="en-US" altLang="ja-JP"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80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百貨店</a:t>
            </a:r>
          </a:p>
        </p:txBody>
      </p:sp>
      <p:sp>
        <p:nvSpPr>
          <p:cNvPr id="111" name="Text Box 4"/>
          <p:cNvSpPr txBox="1">
            <a:spLocks noChangeArrowheads="1"/>
          </p:cNvSpPr>
          <p:nvPr/>
        </p:nvSpPr>
        <p:spPr bwMode="auto">
          <a:xfrm>
            <a:off x="6312025" y="1340768"/>
            <a:ext cx="2896095" cy="264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1400" b="1" u="sng" dirty="0">
                <a:solidFill>
                  <a:srgbClr val="000000"/>
                </a:solidFill>
                <a:latin typeface="ＭＳ ゴシック" pitchFamily="49" charset="-128"/>
                <a:ea typeface="ＭＳ ゴシック" pitchFamily="49" charset="-128"/>
                <a:cs typeface="ＭＳ Ｐゴシック" pitchFamily="50" charset="-128"/>
              </a:rPr>
              <a:t>デッキネットワーク</a:t>
            </a:r>
          </a:p>
        </p:txBody>
      </p:sp>
      <p:sp>
        <p:nvSpPr>
          <p:cNvPr id="113" name="フリーフォーム 112"/>
          <p:cNvSpPr/>
          <p:nvPr/>
        </p:nvSpPr>
        <p:spPr>
          <a:xfrm>
            <a:off x="8127190" y="4161454"/>
            <a:ext cx="467354" cy="185056"/>
          </a:xfrm>
          <a:custGeom>
            <a:avLst/>
            <a:gdLst>
              <a:gd name="connsiteX0" fmla="*/ 219693 w 219693"/>
              <a:gd name="connsiteY0" fmla="*/ 0 h 112816"/>
              <a:gd name="connsiteX1" fmla="*/ 0 w 219693"/>
              <a:gd name="connsiteY1" fmla="*/ 112816 h 112816"/>
              <a:gd name="connsiteX2" fmla="*/ 0 w 219693"/>
              <a:gd name="connsiteY2" fmla="*/ 112816 h 112816"/>
            </a:gdLst>
            <a:ahLst/>
            <a:cxnLst>
              <a:cxn ang="0">
                <a:pos x="connsiteX0" y="connsiteY0"/>
              </a:cxn>
              <a:cxn ang="0">
                <a:pos x="connsiteX1" y="connsiteY1"/>
              </a:cxn>
              <a:cxn ang="0">
                <a:pos x="connsiteX2" y="connsiteY2"/>
              </a:cxn>
            </a:cxnLst>
            <a:rect l="l" t="t" r="r" b="b"/>
            <a:pathLst>
              <a:path w="219693" h="112816">
                <a:moveTo>
                  <a:pt x="219693" y="0"/>
                </a:moveTo>
                <a:lnTo>
                  <a:pt x="0" y="112816"/>
                </a:lnTo>
                <a:lnTo>
                  <a:pt x="0" y="112816"/>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14" name="フリーフォーム 113"/>
          <p:cNvSpPr/>
          <p:nvPr/>
        </p:nvSpPr>
        <p:spPr>
          <a:xfrm>
            <a:off x="8163767" y="2301010"/>
            <a:ext cx="1017806" cy="185056"/>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434954 w 434954"/>
              <a:gd name="connsiteY0" fmla="*/ 0 h 112816"/>
              <a:gd name="connsiteX1" fmla="*/ 0 w 434954"/>
              <a:gd name="connsiteY1" fmla="*/ 112816 h 112816"/>
              <a:gd name="connsiteX2" fmla="*/ 0 w 434954"/>
              <a:gd name="connsiteY2" fmla="*/ 112816 h 112816"/>
              <a:gd name="connsiteX0" fmla="*/ 478449 w 478449"/>
              <a:gd name="connsiteY0" fmla="*/ 0 h 112816"/>
              <a:gd name="connsiteX1" fmla="*/ 0 w 478449"/>
              <a:gd name="connsiteY1" fmla="*/ 112816 h 112816"/>
              <a:gd name="connsiteX2" fmla="*/ 0 w 478449"/>
              <a:gd name="connsiteY2" fmla="*/ 112816 h 112816"/>
            </a:gdLst>
            <a:ahLst/>
            <a:cxnLst>
              <a:cxn ang="0">
                <a:pos x="connsiteX0" y="connsiteY0"/>
              </a:cxn>
              <a:cxn ang="0">
                <a:pos x="connsiteX1" y="connsiteY1"/>
              </a:cxn>
              <a:cxn ang="0">
                <a:pos x="connsiteX2" y="connsiteY2"/>
              </a:cxn>
            </a:cxnLst>
            <a:rect l="l" t="t" r="r" b="b"/>
            <a:pathLst>
              <a:path w="478449" h="112816">
                <a:moveTo>
                  <a:pt x="478449" y="0"/>
                </a:moveTo>
                <a:lnTo>
                  <a:pt x="0" y="112816"/>
                </a:lnTo>
                <a:lnTo>
                  <a:pt x="0" y="112816"/>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15" name="フリーフォーム 114"/>
          <p:cNvSpPr/>
          <p:nvPr/>
        </p:nvSpPr>
        <p:spPr>
          <a:xfrm>
            <a:off x="8976274" y="2127646"/>
            <a:ext cx="29849" cy="200387"/>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9693 w 219693"/>
              <a:gd name="connsiteY0" fmla="*/ 0 h 112816"/>
              <a:gd name="connsiteX1" fmla="*/ 0 w 219693"/>
              <a:gd name="connsiteY1" fmla="*/ 112816 h 112816"/>
              <a:gd name="connsiteX2" fmla="*/ 0 w 219693"/>
              <a:gd name="connsiteY2" fmla="*/ 59547 h 112816"/>
              <a:gd name="connsiteX0" fmla="*/ 219693 w 219693"/>
              <a:gd name="connsiteY0" fmla="*/ 0 h 112816"/>
              <a:gd name="connsiteX1" fmla="*/ 0 w 219693"/>
              <a:gd name="connsiteY1" fmla="*/ 112816 h 112816"/>
              <a:gd name="connsiteX0" fmla="*/ 208701 w 208701"/>
              <a:gd name="connsiteY0" fmla="*/ 0 h 79066"/>
              <a:gd name="connsiteX1" fmla="*/ 0 w 208701"/>
              <a:gd name="connsiteY1" fmla="*/ 79066 h 79066"/>
              <a:gd name="connsiteX0" fmla="*/ 0 w 20412"/>
              <a:gd name="connsiteY0" fmla="*/ 0 h 115367"/>
              <a:gd name="connsiteX1" fmla="*/ 20412 w 20412"/>
              <a:gd name="connsiteY1" fmla="*/ 115367 h 115367"/>
            </a:gdLst>
            <a:ahLst/>
            <a:cxnLst>
              <a:cxn ang="0">
                <a:pos x="connsiteX0" y="connsiteY0"/>
              </a:cxn>
              <a:cxn ang="0">
                <a:pos x="connsiteX1" y="connsiteY1"/>
              </a:cxn>
            </a:cxnLst>
            <a:rect l="l" t="t" r="r" b="b"/>
            <a:pathLst>
              <a:path w="20412" h="115367">
                <a:moveTo>
                  <a:pt x="0" y="0"/>
                </a:moveTo>
                <a:lnTo>
                  <a:pt x="20412" y="115367"/>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17" name="フリーフォーム 116"/>
          <p:cNvSpPr/>
          <p:nvPr/>
        </p:nvSpPr>
        <p:spPr>
          <a:xfrm rot="-660000">
            <a:off x="8983063" y="2740823"/>
            <a:ext cx="29849" cy="200387"/>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9693 w 219693"/>
              <a:gd name="connsiteY0" fmla="*/ 0 h 112816"/>
              <a:gd name="connsiteX1" fmla="*/ 0 w 219693"/>
              <a:gd name="connsiteY1" fmla="*/ 112816 h 112816"/>
              <a:gd name="connsiteX2" fmla="*/ 0 w 219693"/>
              <a:gd name="connsiteY2" fmla="*/ 59547 h 112816"/>
              <a:gd name="connsiteX0" fmla="*/ 219693 w 219693"/>
              <a:gd name="connsiteY0" fmla="*/ 0 h 112816"/>
              <a:gd name="connsiteX1" fmla="*/ 0 w 219693"/>
              <a:gd name="connsiteY1" fmla="*/ 112816 h 112816"/>
              <a:gd name="connsiteX0" fmla="*/ 208701 w 208701"/>
              <a:gd name="connsiteY0" fmla="*/ 0 h 79066"/>
              <a:gd name="connsiteX1" fmla="*/ 0 w 208701"/>
              <a:gd name="connsiteY1" fmla="*/ 79066 h 79066"/>
              <a:gd name="connsiteX0" fmla="*/ 0 w 20412"/>
              <a:gd name="connsiteY0" fmla="*/ 0 h 115367"/>
              <a:gd name="connsiteX1" fmla="*/ 20412 w 20412"/>
              <a:gd name="connsiteY1" fmla="*/ 115367 h 115367"/>
            </a:gdLst>
            <a:ahLst/>
            <a:cxnLst>
              <a:cxn ang="0">
                <a:pos x="connsiteX0" y="connsiteY0"/>
              </a:cxn>
              <a:cxn ang="0">
                <a:pos x="connsiteX1" y="connsiteY1"/>
              </a:cxn>
            </a:cxnLst>
            <a:rect l="l" t="t" r="r" b="b"/>
            <a:pathLst>
              <a:path w="20412" h="115367">
                <a:moveTo>
                  <a:pt x="0" y="0"/>
                </a:moveTo>
                <a:lnTo>
                  <a:pt x="20412" y="115367"/>
                </a:lnTo>
              </a:path>
            </a:pathLst>
          </a:custGeom>
          <a:ln w="50800">
            <a:solidFill>
              <a:srgbClr val="0000CC"/>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18" name="Text Box 21"/>
          <p:cNvSpPr txBox="1">
            <a:spLocks noChangeArrowheads="1"/>
          </p:cNvSpPr>
          <p:nvPr/>
        </p:nvSpPr>
        <p:spPr bwMode="auto">
          <a:xfrm>
            <a:off x="8440240" y="2469544"/>
            <a:ext cx="632773" cy="299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ヨドバシ</a:t>
            </a:r>
            <a:endParaRPr lang="en-US" altLang="ja-JP"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96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カメラ</a:t>
            </a:r>
          </a:p>
        </p:txBody>
      </p:sp>
      <p:sp>
        <p:nvSpPr>
          <p:cNvPr id="119" name="フリーフォーム 118"/>
          <p:cNvSpPr/>
          <p:nvPr/>
        </p:nvSpPr>
        <p:spPr>
          <a:xfrm>
            <a:off x="8377243" y="2476547"/>
            <a:ext cx="108000" cy="432000"/>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9693 w 219693"/>
              <a:gd name="connsiteY0" fmla="*/ 0 h 112816"/>
              <a:gd name="connsiteX1" fmla="*/ 0 w 219693"/>
              <a:gd name="connsiteY1" fmla="*/ 112816 h 112816"/>
              <a:gd name="connsiteX2" fmla="*/ 0 w 219693"/>
              <a:gd name="connsiteY2" fmla="*/ 59547 h 112816"/>
              <a:gd name="connsiteX0" fmla="*/ 219693 w 219693"/>
              <a:gd name="connsiteY0" fmla="*/ 0 h 112816"/>
              <a:gd name="connsiteX1" fmla="*/ 0 w 219693"/>
              <a:gd name="connsiteY1" fmla="*/ 112816 h 112816"/>
              <a:gd name="connsiteX0" fmla="*/ 208701 w 208701"/>
              <a:gd name="connsiteY0" fmla="*/ 0 h 79066"/>
              <a:gd name="connsiteX1" fmla="*/ 0 w 208701"/>
              <a:gd name="connsiteY1" fmla="*/ 79066 h 79066"/>
              <a:gd name="connsiteX0" fmla="*/ 0 w 20412"/>
              <a:gd name="connsiteY0" fmla="*/ 0 h 115367"/>
              <a:gd name="connsiteX1" fmla="*/ 20412 w 20412"/>
              <a:gd name="connsiteY1" fmla="*/ 115367 h 115367"/>
              <a:gd name="connsiteX0" fmla="*/ 0 w 83688"/>
              <a:gd name="connsiteY0" fmla="*/ 0 h 275178"/>
              <a:gd name="connsiteX1" fmla="*/ 83688 w 83688"/>
              <a:gd name="connsiteY1" fmla="*/ 275178 h 275178"/>
            </a:gdLst>
            <a:ahLst/>
            <a:cxnLst>
              <a:cxn ang="0">
                <a:pos x="connsiteX0" y="connsiteY0"/>
              </a:cxn>
              <a:cxn ang="0">
                <a:pos x="connsiteX1" y="connsiteY1"/>
              </a:cxn>
            </a:cxnLst>
            <a:rect l="l" t="t" r="r" b="b"/>
            <a:pathLst>
              <a:path w="83688" h="275178">
                <a:moveTo>
                  <a:pt x="0" y="0"/>
                </a:moveTo>
                <a:lnTo>
                  <a:pt x="83688" y="275178"/>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49" name="正方形/長方形 148"/>
          <p:cNvSpPr/>
          <p:nvPr/>
        </p:nvSpPr>
        <p:spPr>
          <a:xfrm>
            <a:off x="1343472" y="4365104"/>
            <a:ext cx="1651312" cy="7920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100" dirty="0">
                <a:solidFill>
                  <a:schemeClr val="tx1"/>
                </a:solidFill>
                <a:latin typeface="ＭＳ Ｐ明朝" pitchFamily="18" charset="-128"/>
                <a:ea typeface="ＭＳ Ｐ明朝" pitchFamily="18" charset="-128"/>
              </a:rPr>
              <a:t>老朽化している大阪駅前地下道の拡幅などにより、楽しく歩ける快適な地下空間へ</a:t>
            </a:r>
          </a:p>
        </p:txBody>
      </p:sp>
      <p:sp>
        <p:nvSpPr>
          <p:cNvPr id="150" name="フリーフォーム 149"/>
          <p:cNvSpPr/>
          <p:nvPr/>
        </p:nvSpPr>
        <p:spPr>
          <a:xfrm>
            <a:off x="3431752" y="3645024"/>
            <a:ext cx="959577" cy="576064"/>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1772 w 211772"/>
              <a:gd name="connsiteY0" fmla="*/ 0 h 152050"/>
              <a:gd name="connsiteX1" fmla="*/ 0 w 211772"/>
              <a:gd name="connsiteY1" fmla="*/ 152050 h 152050"/>
              <a:gd name="connsiteX2" fmla="*/ 0 w 211772"/>
              <a:gd name="connsiteY2" fmla="*/ 152050 h 152050"/>
              <a:gd name="connsiteX0" fmla="*/ 408529 w 408529"/>
              <a:gd name="connsiteY0" fmla="*/ 0 h 320174"/>
              <a:gd name="connsiteX1" fmla="*/ 196757 w 408529"/>
              <a:gd name="connsiteY1" fmla="*/ 152050 h 320174"/>
              <a:gd name="connsiteX2" fmla="*/ 0 w 408529"/>
              <a:gd name="connsiteY2" fmla="*/ 320174 h 320174"/>
              <a:gd name="connsiteX0" fmla="*/ 417227 w 417227"/>
              <a:gd name="connsiteY0" fmla="*/ 0 h 327720"/>
              <a:gd name="connsiteX1" fmla="*/ 205455 w 417227"/>
              <a:gd name="connsiteY1" fmla="*/ 152050 h 327720"/>
              <a:gd name="connsiteX2" fmla="*/ 0 w 417227"/>
              <a:gd name="connsiteY2" fmla="*/ 327720 h 327720"/>
            </a:gdLst>
            <a:ahLst/>
            <a:cxnLst>
              <a:cxn ang="0">
                <a:pos x="connsiteX0" y="connsiteY0"/>
              </a:cxn>
              <a:cxn ang="0">
                <a:pos x="connsiteX1" y="connsiteY1"/>
              </a:cxn>
              <a:cxn ang="0">
                <a:pos x="connsiteX2" y="connsiteY2"/>
              </a:cxn>
            </a:cxnLst>
            <a:rect l="l" t="t" r="r" b="b"/>
            <a:pathLst>
              <a:path w="417227" h="327720">
                <a:moveTo>
                  <a:pt x="417227" y="0"/>
                </a:moveTo>
                <a:lnTo>
                  <a:pt x="205455" y="152050"/>
                </a:lnTo>
                <a:lnTo>
                  <a:pt x="0" y="327720"/>
                </a:lnTo>
              </a:path>
            </a:pathLst>
          </a:custGeom>
          <a:ln w="698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cxnSp>
        <p:nvCxnSpPr>
          <p:cNvPr id="151" name="直線コネクタ 150"/>
          <p:cNvCxnSpPr>
            <a:endCxn id="149" idx="3"/>
          </p:cNvCxnSpPr>
          <p:nvPr/>
        </p:nvCxnSpPr>
        <p:spPr>
          <a:xfrm flipH="1">
            <a:off x="2994784" y="4280598"/>
            <a:ext cx="394024" cy="480550"/>
          </a:xfrm>
          <a:prstGeom prst="line">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Text Box 20"/>
          <p:cNvSpPr txBox="1">
            <a:spLocks noChangeArrowheads="1"/>
          </p:cNvSpPr>
          <p:nvPr/>
        </p:nvSpPr>
        <p:spPr bwMode="auto">
          <a:xfrm rot="20321112">
            <a:off x="7508224" y="4050013"/>
            <a:ext cx="877163" cy="35830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900" dirty="0">
                <a:solidFill>
                  <a:srgbClr val="FF0000"/>
                </a:solidFill>
                <a:latin typeface="メイリオ" pitchFamily="50" charset="-128"/>
                <a:ea typeface="メイリオ" pitchFamily="50" charset="-128"/>
                <a:cs typeface="ＭＳ Ｐゴシック" pitchFamily="50" charset="-128"/>
              </a:rPr>
              <a:t>新たに整備</a:t>
            </a:r>
            <a:endParaRPr lang="en-US" altLang="ja-JP" sz="900" dirty="0">
              <a:solidFill>
                <a:srgbClr val="FF0000"/>
              </a:solidFill>
              <a:latin typeface="メイリオ" pitchFamily="50" charset="-128"/>
              <a:ea typeface="メイリオ" pitchFamily="50" charset="-128"/>
              <a:cs typeface="ＭＳ Ｐゴシック" pitchFamily="50" charset="-128"/>
            </a:endParaRPr>
          </a:p>
          <a:p>
            <a:pPr algn="ctr" fontAlgn="base">
              <a:lnSpc>
                <a:spcPct val="96000"/>
              </a:lnSpc>
              <a:spcBef>
                <a:spcPct val="0"/>
              </a:spcBef>
              <a:spcAft>
                <a:spcPct val="0"/>
              </a:spcAft>
            </a:pPr>
            <a:r>
              <a:rPr lang="ja-JP" altLang="en-US" sz="900" dirty="0">
                <a:solidFill>
                  <a:srgbClr val="FF0000"/>
                </a:solidFill>
                <a:latin typeface="メイリオ" pitchFamily="50" charset="-128"/>
                <a:ea typeface="メイリオ" pitchFamily="50" charset="-128"/>
                <a:cs typeface="ＭＳ Ｐゴシック" pitchFamily="50" charset="-128"/>
              </a:rPr>
              <a:t>されるデッキ</a:t>
            </a:r>
            <a:endParaRPr lang="ja-JP" altLang="en-US" sz="900" dirty="0">
              <a:solidFill>
                <a:srgbClr val="FF0000"/>
              </a:solidFill>
              <a:latin typeface="Arial" pitchFamily="34" charset="0"/>
              <a:ea typeface="ＭＳ Ｐゴシック" pitchFamily="50" charset="-128"/>
              <a:cs typeface="ＭＳ Ｐゴシック" pitchFamily="50" charset="-128"/>
            </a:endParaRPr>
          </a:p>
        </p:txBody>
      </p:sp>
      <p:sp>
        <p:nvSpPr>
          <p:cNvPr id="124" name="Text Box 20"/>
          <p:cNvSpPr txBox="1">
            <a:spLocks noChangeArrowheads="1"/>
          </p:cNvSpPr>
          <p:nvPr/>
        </p:nvSpPr>
        <p:spPr bwMode="auto">
          <a:xfrm rot="21209035">
            <a:off x="7978201" y="1974037"/>
            <a:ext cx="1454244" cy="225318"/>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900" dirty="0">
                <a:solidFill>
                  <a:srgbClr val="FF0000"/>
                </a:solidFill>
                <a:latin typeface="メイリオ" pitchFamily="50" charset="-128"/>
                <a:ea typeface="メイリオ" pitchFamily="50" charset="-128"/>
                <a:cs typeface="ＭＳ Ｐゴシック" pitchFamily="50" charset="-128"/>
              </a:rPr>
              <a:t>新たに整備されるデッキ</a:t>
            </a:r>
            <a:endParaRPr lang="ja-JP" altLang="en-US" sz="900" dirty="0">
              <a:solidFill>
                <a:srgbClr val="FF0000"/>
              </a:solidFill>
              <a:latin typeface="Arial" pitchFamily="34" charset="0"/>
              <a:ea typeface="ＭＳ Ｐゴシック" pitchFamily="50" charset="-128"/>
              <a:cs typeface="ＭＳ Ｐゴシック" pitchFamily="50" charset="-128"/>
            </a:endParaRPr>
          </a:p>
        </p:txBody>
      </p:sp>
      <p:sp>
        <p:nvSpPr>
          <p:cNvPr id="63" name="正方形/長方形 62"/>
          <p:cNvSpPr/>
          <p:nvPr/>
        </p:nvSpPr>
        <p:spPr>
          <a:xfrm>
            <a:off x="9679856" y="2348880"/>
            <a:ext cx="1232045" cy="7486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100" dirty="0">
                <a:solidFill>
                  <a:schemeClr val="tx1"/>
                </a:solidFill>
                <a:latin typeface="ＭＳ Ｐ明朝" pitchFamily="18" charset="-128"/>
                <a:ea typeface="ＭＳ Ｐ明朝" pitchFamily="18" charset="-128"/>
              </a:rPr>
              <a:t>更なるデッキ整備</a:t>
            </a:r>
            <a:endParaRPr lang="en-US" altLang="ja-JP" sz="1100" dirty="0">
              <a:solidFill>
                <a:schemeClr val="tx1"/>
              </a:solidFill>
              <a:latin typeface="ＭＳ Ｐ明朝" pitchFamily="18" charset="-128"/>
              <a:ea typeface="ＭＳ Ｐ明朝" pitchFamily="18" charset="-128"/>
            </a:endParaRPr>
          </a:p>
          <a:p>
            <a:pPr algn="ctr"/>
            <a:r>
              <a:rPr lang="ja-JP" altLang="en-US" sz="1100" dirty="0">
                <a:solidFill>
                  <a:schemeClr val="tx1"/>
                </a:solidFill>
                <a:latin typeface="ＭＳ Ｐ明朝" pitchFamily="18" charset="-128"/>
                <a:ea typeface="ＭＳ Ｐ明朝" pitchFamily="18" charset="-128"/>
              </a:rPr>
              <a:t>により、駅及び</a:t>
            </a:r>
            <a:endParaRPr lang="en-US" altLang="ja-JP" sz="1100" dirty="0">
              <a:solidFill>
                <a:schemeClr val="tx1"/>
              </a:solidFill>
              <a:latin typeface="ＭＳ Ｐ明朝" pitchFamily="18" charset="-128"/>
              <a:ea typeface="ＭＳ Ｐ明朝" pitchFamily="18" charset="-128"/>
            </a:endParaRPr>
          </a:p>
          <a:p>
            <a:pPr algn="ctr"/>
            <a:r>
              <a:rPr lang="ja-JP" altLang="en-US" sz="1100" dirty="0">
                <a:solidFill>
                  <a:schemeClr val="tx1"/>
                </a:solidFill>
                <a:latin typeface="ＭＳ Ｐ明朝" pitchFamily="18" charset="-128"/>
                <a:ea typeface="ＭＳ Ｐ明朝" pitchFamily="18" charset="-128"/>
              </a:rPr>
              <a:t>商業施設間の</a:t>
            </a:r>
            <a:endParaRPr lang="en-US" altLang="ja-JP" sz="1100" dirty="0">
              <a:solidFill>
                <a:schemeClr val="tx1"/>
              </a:solidFill>
              <a:latin typeface="ＭＳ Ｐ明朝" pitchFamily="18" charset="-128"/>
              <a:ea typeface="ＭＳ Ｐ明朝" pitchFamily="18" charset="-128"/>
            </a:endParaRPr>
          </a:p>
          <a:p>
            <a:pPr algn="ctr"/>
            <a:r>
              <a:rPr lang="ja-JP" altLang="en-US" sz="1100" dirty="0">
                <a:solidFill>
                  <a:schemeClr val="tx1"/>
                </a:solidFill>
                <a:latin typeface="ＭＳ Ｐ明朝" pitchFamily="18" charset="-128"/>
                <a:ea typeface="ＭＳ Ｐ明朝" pitchFamily="18" charset="-128"/>
              </a:rPr>
              <a:t>移動が円滑化。</a:t>
            </a:r>
            <a:endParaRPr lang="en-US" altLang="ja-JP" sz="1100" dirty="0">
              <a:solidFill>
                <a:schemeClr val="tx1"/>
              </a:solidFill>
              <a:latin typeface="ＭＳ Ｐ明朝" pitchFamily="18" charset="-128"/>
              <a:ea typeface="ＭＳ Ｐ明朝" pitchFamily="18" charset="-128"/>
            </a:endParaRPr>
          </a:p>
        </p:txBody>
      </p:sp>
      <p:sp>
        <p:nvSpPr>
          <p:cNvPr id="64" name="フリーフォーム 63"/>
          <p:cNvSpPr/>
          <p:nvPr/>
        </p:nvSpPr>
        <p:spPr>
          <a:xfrm>
            <a:off x="9048495" y="2354056"/>
            <a:ext cx="647906" cy="354864"/>
          </a:xfrm>
          <a:custGeom>
            <a:avLst/>
            <a:gdLst>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800200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296144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809625 h 809625"/>
              <a:gd name="connsiteX1" fmla="*/ 576064 w 1981200"/>
              <a:gd name="connsiteY1" fmla="*/ 792088 h 809625"/>
              <a:gd name="connsiteX2" fmla="*/ 1800225 w 1981200"/>
              <a:gd name="connsiteY2" fmla="*/ 504825 h 809625"/>
              <a:gd name="connsiteX3" fmla="*/ 1981200 w 1981200"/>
              <a:gd name="connsiteY3" fmla="*/ 0 h 80962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953641 h 953641"/>
              <a:gd name="connsiteX1" fmla="*/ 288032 w 1981200"/>
              <a:gd name="connsiteY1" fmla="*/ 0 h 953641"/>
              <a:gd name="connsiteX2" fmla="*/ 1800225 w 1981200"/>
              <a:gd name="connsiteY2" fmla="*/ 648841 h 953641"/>
              <a:gd name="connsiteX3" fmla="*/ 1981200 w 1981200"/>
              <a:gd name="connsiteY3" fmla="*/ 144016 h 953641"/>
              <a:gd name="connsiteX0" fmla="*/ 0 w 1981200"/>
              <a:gd name="connsiteY0" fmla="*/ 809625 h 809625"/>
              <a:gd name="connsiteX1" fmla="*/ 1800225 w 1981200"/>
              <a:gd name="connsiteY1" fmla="*/ 504825 h 809625"/>
              <a:gd name="connsiteX2" fmla="*/ 1981200 w 1981200"/>
              <a:gd name="connsiteY2" fmla="*/ 0 h 809625"/>
              <a:gd name="connsiteX0" fmla="*/ 0 w 757064"/>
              <a:gd name="connsiteY0" fmla="*/ 0 h 1296913"/>
              <a:gd name="connsiteX1" fmla="*/ 576089 w 757064"/>
              <a:gd name="connsiteY1" fmla="*/ 1296913 h 1296913"/>
              <a:gd name="connsiteX2" fmla="*/ 757064 w 757064"/>
              <a:gd name="connsiteY2" fmla="*/ 792088 h 1296913"/>
              <a:gd name="connsiteX0" fmla="*/ 0 w 757064"/>
              <a:gd name="connsiteY0" fmla="*/ 0 h 1296913"/>
              <a:gd name="connsiteX1" fmla="*/ 216024 w 757064"/>
              <a:gd name="connsiteY1" fmla="*/ 0 h 1296913"/>
              <a:gd name="connsiteX2" fmla="*/ 576089 w 757064"/>
              <a:gd name="connsiteY2" fmla="*/ 1296913 h 1296913"/>
              <a:gd name="connsiteX3" fmla="*/ 757064 w 757064"/>
              <a:gd name="connsiteY3" fmla="*/ 792088 h 1296913"/>
              <a:gd name="connsiteX0" fmla="*/ 72008 w 648097"/>
              <a:gd name="connsiteY0" fmla="*/ 0 h 1296913"/>
              <a:gd name="connsiteX1" fmla="*/ 288032 w 648097"/>
              <a:gd name="connsiteY1" fmla="*/ 0 h 1296913"/>
              <a:gd name="connsiteX2" fmla="*/ 648097 w 648097"/>
              <a:gd name="connsiteY2" fmla="*/ 1296913 h 1296913"/>
              <a:gd name="connsiteX3" fmla="*/ 0 w 648097"/>
              <a:gd name="connsiteY3" fmla="*/ 648072 h 1296913"/>
              <a:gd name="connsiteX0" fmla="*/ 72008 w 288032"/>
              <a:gd name="connsiteY0" fmla="*/ 0 h 648072"/>
              <a:gd name="connsiteX1" fmla="*/ 288032 w 288032"/>
              <a:gd name="connsiteY1" fmla="*/ 0 h 648072"/>
              <a:gd name="connsiteX2" fmla="*/ 0 w 288032"/>
              <a:gd name="connsiteY2" fmla="*/ 648072 h 648072"/>
              <a:gd name="connsiteX0" fmla="*/ 288032 w 288032"/>
              <a:gd name="connsiteY0" fmla="*/ 0 h 648072"/>
              <a:gd name="connsiteX1" fmla="*/ 0 w 288032"/>
              <a:gd name="connsiteY1" fmla="*/ 648072 h 648072"/>
              <a:gd name="connsiteX0" fmla="*/ 360041 w 360041"/>
              <a:gd name="connsiteY0" fmla="*/ 432048 h 432048"/>
              <a:gd name="connsiteX1" fmla="*/ 0 w 360041"/>
              <a:gd name="connsiteY1" fmla="*/ 0 h 432048"/>
              <a:gd name="connsiteX0" fmla="*/ 360040 w 360040"/>
              <a:gd name="connsiteY0" fmla="*/ 216024 h 216024"/>
              <a:gd name="connsiteX1" fmla="*/ 0 w 360040"/>
              <a:gd name="connsiteY1" fmla="*/ 0 h 216024"/>
            </a:gdLst>
            <a:ahLst/>
            <a:cxnLst>
              <a:cxn ang="0">
                <a:pos x="connsiteX0" y="connsiteY0"/>
              </a:cxn>
              <a:cxn ang="0">
                <a:pos x="connsiteX1" y="connsiteY1"/>
              </a:cxn>
            </a:cxnLst>
            <a:rect l="l" t="t" r="r" b="b"/>
            <a:pathLst>
              <a:path w="360040" h="216024">
                <a:moveTo>
                  <a:pt x="360040" y="216024"/>
                </a:moveTo>
                <a:lnTo>
                  <a:pt x="0" y="0"/>
                </a:lnTo>
              </a:path>
            </a:pathLst>
          </a:cu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66" name="フリーフォーム 65"/>
          <p:cNvSpPr/>
          <p:nvPr/>
        </p:nvSpPr>
        <p:spPr>
          <a:xfrm>
            <a:off x="8449170" y="2708920"/>
            <a:ext cx="1247231" cy="1464392"/>
          </a:xfrm>
          <a:custGeom>
            <a:avLst/>
            <a:gdLst>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800200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296144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809625 h 809625"/>
              <a:gd name="connsiteX1" fmla="*/ 576064 w 1981200"/>
              <a:gd name="connsiteY1" fmla="*/ 792088 h 809625"/>
              <a:gd name="connsiteX2" fmla="*/ 1800225 w 1981200"/>
              <a:gd name="connsiteY2" fmla="*/ 504825 h 809625"/>
              <a:gd name="connsiteX3" fmla="*/ 1981200 w 1981200"/>
              <a:gd name="connsiteY3" fmla="*/ 0 h 80962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953641 h 953641"/>
              <a:gd name="connsiteX1" fmla="*/ 288032 w 1981200"/>
              <a:gd name="connsiteY1" fmla="*/ 0 h 953641"/>
              <a:gd name="connsiteX2" fmla="*/ 1800225 w 1981200"/>
              <a:gd name="connsiteY2" fmla="*/ 648841 h 953641"/>
              <a:gd name="connsiteX3" fmla="*/ 1981200 w 1981200"/>
              <a:gd name="connsiteY3" fmla="*/ 144016 h 953641"/>
              <a:gd name="connsiteX0" fmla="*/ 0 w 1981200"/>
              <a:gd name="connsiteY0" fmla="*/ 809625 h 809625"/>
              <a:gd name="connsiteX1" fmla="*/ 1800225 w 1981200"/>
              <a:gd name="connsiteY1" fmla="*/ 504825 h 809625"/>
              <a:gd name="connsiteX2" fmla="*/ 1981200 w 1981200"/>
              <a:gd name="connsiteY2" fmla="*/ 0 h 809625"/>
              <a:gd name="connsiteX0" fmla="*/ 0 w 757064"/>
              <a:gd name="connsiteY0" fmla="*/ 0 h 1296913"/>
              <a:gd name="connsiteX1" fmla="*/ 576089 w 757064"/>
              <a:gd name="connsiteY1" fmla="*/ 1296913 h 1296913"/>
              <a:gd name="connsiteX2" fmla="*/ 757064 w 757064"/>
              <a:gd name="connsiteY2" fmla="*/ 792088 h 1296913"/>
              <a:gd name="connsiteX0" fmla="*/ 0 w 757064"/>
              <a:gd name="connsiteY0" fmla="*/ 0 h 1296913"/>
              <a:gd name="connsiteX1" fmla="*/ 216024 w 757064"/>
              <a:gd name="connsiteY1" fmla="*/ 0 h 1296913"/>
              <a:gd name="connsiteX2" fmla="*/ 576089 w 757064"/>
              <a:gd name="connsiteY2" fmla="*/ 1296913 h 1296913"/>
              <a:gd name="connsiteX3" fmla="*/ 757064 w 757064"/>
              <a:gd name="connsiteY3" fmla="*/ 792088 h 1296913"/>
              <a:gd name="connsiteX0" fmla="*/ 72008 w 648097"/>
              <a:gd name="connsiteY0" fmla="*/ 0 h 1296913"/>
              <a:gd name="connsiteX1" fmla="*/ 288032 w 648097"/>
              <a:gd name="connsiteY1" fmla="*/ 0 h 1296913"/>
              <a:gd name="connsiteX2" fmla="*/ 648097 w 648097"/>
              <a:gd name="connsiteY2" fmla="*/ 1296913 h 1296913"/>
              <a:gd name="connsiteX3" fmla="*/ 0 w 648097"/>
              <a:gd name="connsiteY3" fmla="*/ 648072 h 1296913"/>
              <a:gd name="connsiteX0" fmla="*/ 72008 w 288032"/>
              <a:gd name="connsiteY0" fmla="*/ 0 h 648072"/>
              <a:gd name="connsiteX1" fmla="*/ 288032 w 288032"/>
              <a:gd name="connsiteY1" fmla="*/ 0 h 648072"/>
              <a:gd name="connsiteX2" fmla="*/ 0 w 288032"/>
              <a:gd name="connsiteY2" fmla="*/ 648072 h 648072"/>
              <a:gd name="connsiteX0" fmla="*/ 288032 w 288032"/>
              <a:gd name="connsiteY0" fmla="*/ 0 h 648072"/>
              <a:gd name="connsiteX1" fmla="*/ 0 w 288032"/>
              <a:gd name="connsiteY1" fmla="*/ 648072 h 648072"/>
              <a:gd name="connsiteX0" fmla="*/ 63625 w 63625"/>
              <a:gd name="connsiteY0" fmla="*/ 567680 h 567680"/>
              <a:gd name="connsiteX1" fmla="*/ 0 w 63625"/>
              <a:gd name="connsiteY1" fmla="*/ 0 h 567680"/>
              <a:gd name="connsiteX0" fmla="*/ 936103 w 936103"/>
              <a:gd name="connsiteY0" fmla="*/ 0 h 1080120"/>
              <a:gd name="connsiteX1" fmla="*/ 0 w 936103"/>
              <a:gd name="connsiteY1" fmla="*/ 1080120 h 1080120"/>
              <a:gd name="connsiteX0" fmla="*/ 1094183 w 1094183"/>
              <a:gd name="connsiteY0" fmla="*/ 0 h 1071364"/>
              <a:gd name="connsiteX1" fmla="*/ 0 w 1094183"/>
              <a:gd name="connsiteY1" fmla="*/ 1071364 h 1071364"/>
              <a:gd name="connsiteX0" fmla="*/ 1238200 w 1238200"/>
              <a:gd name="connsiteY0" fmla="*/ 0 h 1359396"/>
              <a:gd name="connsiteX1" fmla="*/ 0 w 1238200"/>
              <a:gd name="connsiteY1" fmla="*/ 1359396 h 1359396"/>
            </a:gdLst>
            <a:ahLst/>
            <a:cxnLst>
              <a:cxn ang="0">
                <a:pos x="connsiteX0" y="connsiteY0"/>
              </a:cxn>
              <a:cxn ang="0">
                <a:pos x="connsiteX1" y="connsiteY1"/>
              </a:cxn>
            </a:cxnLst>
            <a:rect l="l" t="t" r="r" b="b"/>
            <a:pathLst>
              <a:path w="1238200" h="1359396">
                <a:moveTo>
                  <a:pt x="1238200" y="0"/>
                </a:moveTo>
                <a:lnTo>
                  <a:pt x="0" y="1359396"/>
                </a:lnTo>
              </a:path>
            </a:pathLst>
          </a:cu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68" name="角丸四角形 67"/>
          <p:cNvSpPr/>
          <p:nvPr/>
        </p:nvSpPr>
        <p:spPr>
          <a:xfrm>
            <a:off x="1224887" y="426756"/>
            <a:ext cx="9730853" cy="769996"/>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＜めざす姿＞</a:t>
            </a:r>
            <a:endParaRPr lang="en-US" altLang="ja-JP" sz="1600" dirty="0">
              <a:solidFill>
                <a:schemeClr val="tx1"/>
              </a:solidFill>
            </a:endParaRPr>
          </a:p>
          <a:p>
            <a:r>
              <a:rPr lang="ja-JP" altLang="en-US" sz="1600" dirty="0">
                <a:solidFill>
                  <a:schemeClr val="tx1"/>
                </a:solidFill>
                <a:latin typeface="ＭＳ Ｐ明朝" pitchFamily="18" charset="-128"/>
                <a:ea typeface="ＭＳ Ｐ明朝" pitchFamily="18" charset="-128"/>
              </a:rPr>
              <a:t>　・大阪駅の北側と南側を結ぶ歩行者ネットワークの充実により、移動時間を短縮する。</a:t>
            </a:r>
            <a:endParaRPr lang="en-US" altLang="ja-JP" sz="1600" dirty="0">
              <a:solidFill>
                <a:schemeClr val="tx1"/>
              </a:solidFill>
              <a:latin typeface="ＭＳ Ｐ明朝" pitchFamily="18" charset="-128"/>
              <a:ea typeface="ＭＳ Ｐ明朝" pitchFamily="18" charset="-128"/>
            </a:endParaRPr>
          </a:p>
          <a:p>
            <a:r>
              <a:rPr lang="ja-JP" altLang="en-US" sz="1600" dirty="0">
                <a:solidFill>
                  <a:schemeClr val="tx1"/>
                </a:solidFill>
                <a:latin typeface="ＭＳ Ｐ明朝" pitchFamily="18" charset="-128"/>
                <a:ea typeface="ＭＳ Ｐ明朝" pitchFamily="18" charset="-128"/>
              </a:rPr>
              <a:t>　・</a:t>
            </a:r>
            <a:r>
              <a:rPr lang="ja-JP" altLang="ja-JP" sz="1600" dirty="0">
                <a:solidFill>
                  <a:schemeClr val="tx1"/>
                </a:solidFill>
                <a:latin typeface="ＭＳ Ｐ明朝" pitchFamily="18" charset="-128"/>
                <a:ea typeface="ＭＳ Ｐ明朝" pitchFamily="18" charset="-128"/>
              </a:rPr>
              <a:t>地下道の拡幅などにより、老朽化した地下空間が、</a:t>
            </a:r>
            <a:r>
              <a:rPr lang="ja-JP" altLang="en-US" sz="1600" dirty="0">
                <a:solidFill>
                  <a:schemeClr val="tx1"/>
                </a:solidFill>
                <a:latin typeface="ＭＳ Ｐ明朝" pitchFamily="18" charset="-128"/>
                <a:ea typeface="ＭＳ Ｐ明朝" pitchFamily="18" charset="-128"/>
              </a:rPr>
              <a:t>安全に</a:t>
            </a:r>
            <a:r>
              <a:rPr lang="ja-JP" altLang="ja-JP" sz="1600" dirty="0">
                <a:solidFill>
                  <a:schemeClr val="tx1"/>
                </a:solidFill>
                <a:latin typeface="ＭＳ Ｐ明朝" pitchFamily="18" charset="-128"/>
                <a:ea typeface="ＭＳ Ｐ明朝" pitchFamily="18" charset="-128"/>
              </a:rPr>
              <a:t>楽しく歩ける快適な歩行者空間に生まれ変わる。</a:t>
            </a:r>
            <a:endParaRPr lang="en-US" altLang="ja-JP" sz="1600" dirty="0">
              <a:solidFill>
                <a:schemeClr val="tx1"/>
              </a:solidFill>
              <a:latin typeface="ＭＳ Ｐ明朝" pitchFamily="18" charset="-128"/>
              <a:ea typeface="ＭＳ Ｐ明朝" pitchFamily="18" charset="-128"/>
            </a:endParaRPr>
          </a:p>
        </p:txBody>
      </p:sp>
      <p:sp>
        <p:nvSpPr>
          <p:cNvPr id="69" name="正方形/長方形 68"/>
          <p:cNvSpPr/>
          <p:nvPr/>
        </p:nvSpPr>
        <p:spPr>
          <a:xfrm>
            <a:off x="1496951" y="5763516"/>
            <a:ext cx="9200077" cy="1008000"/>
          </a:xfrm>
          <a:prstGeom prst="rect">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85725" indent="-85725"/>
            <a:r>
              <a:rPr lang="ja-JP" altLang="en-US" sz="1100" dirty="0">
                <a:solidFill>
                  <a:schemeClr val="tx1"/>
                </a:solidFill>
                <a:latin typeface="ＭＳ Ｐ明朝" pitchFamily="18" charset="-128"/>
                <a:ea typeface="ＭＳ Ｐ明朝" pitchFamily="18" charset="-128"/>
              </a:rPr>
              <a:t>　</a:t>
            </a:r>
            <a:r>
              <a:rPr lang="ja-JP" altLang="en-US" sz="1100" dirty="0" smtClean="0">
                <a:solidFill>
                  <a:schemeClr val="tx1"/>
                </a:solidFill>
                <a:latin typeface="ＭＳ Ｐ明朝" pitchFamily="18" charset="-128"/>
                <a:ea typeface="ＭＳ Ｐ明朝" pitchFamily="18" charset="-128"/>
              </a:rPr>
              <a:t>大阪</a:t>
            </a:r>
            <a:r>
              <a:rPr lang="ja-JP" altLang="en-US" sz="1100" dirty="0">
                <a:solidFill>
                  <a:schemeClr val="tx1"/>
                </a:solidFill>
                <a:latin typeface="ＭＳ Ｐ明朝" pitchFamily="18" charset="-128"/>
                <a:ea typeface="ＭＳ Ｐ明朝" pitchFamily="18" charset="-128"/>
              </a:rPr>
              <a:t>・梅田駅周辺サイン</a:t>
            </a:r>
            <a:r>
              <a:rPr lang="ja-JP" altLang="en-US" sz="1100" dirty="0" smtClean="0">
                <a:solidFill>
                  <a:schemeClr val="tx1"/>
                </a:solidFill>
                <a:latin typeface="ＭＳ Ｐ明朝" pitchFamily="18" charset="-128"/>
                <a:ea typeface="ＭＳ Ｐ明朝" pitchFamily="18" charset="-128"/>
              </a:rPr>
              <a:t>整備：来</a:t>
            </a:r>
            <a:r>
              <a:rPr lang="ja-JP" altLang="en-US" sz="1100" dirty="0">
                <a:solidFill>
                  <a:schemeClr val="tx1"/>
                </a:solidFill>
                <a:latin typeface="ＭＳ Ｐ明朝" pitchFamily="18" charset="-128"/>
                <a:ea typeface="ＭＳ Ｐ明朝" pitchFamily="18" charset="-128"/>
              </a:rPr>
              <a:t>阪旅行者等の周遊性・利便性の向上のため、案内表示の統一化を</a:t>
            </a:r>
            <a:r>
              <a:rPr lang="ja-JP" altLang="en-US" sz="1100" dirty="0" smtClean="0">
                <a:solidFill>
                  <a:schemeClr val="tx1"/>
                </a:solidFill>
                <a:latin typeface="ＭＳ Ｐ明朝" pitchFamily="18" charset="-128"/>
                <a:ea typeface="ＭＳ Ｐ明朝" pitchFamily="18" charset="-128"/>
              </a:rPr>
              <a:t>図る（</a:t>
            </a:r>
            <a:r>
              <a:rPr lang="en-US" altLang="ja-JP" sz="1100" dirty="0" smtClean="0">
                <a:solidFill>
                  <a:schemeClr val="tx1"/>
                </a:solidFill>
                <a:latin typeface="ＭＳ Ｐ明朝" pitchFamily="18" charset="-128"/>
                <a:ea typeface="ＭＳ Ｐ明朝" pitchFamily="18" charset="-128"/>
              </a:rPr>
              <a:t>2018</a:t>
            </a:r>
            <a:r>
              <a:rPr lang="ja-JP" altLang="en-US" sz="1100" dirty="0" smtClean="0">
                <a:solidFill>
                  <a:schemeClr val="tx1"/>
                </a:solidFill>
                <a:latin typeface="ＭＳ Ｐ明朝" pitchFamily="18" charset="-128"/>
                <a:ea typeface="ＭＳ Ｐ明朝" pitchFamily="18" charset="-128"/>
              </a:rPr>
              <a:t>年度より順次整備）</a:t>
            </a:r>
            <a:endParaRPr lang="en-US" altLang="ja-JP" sz="1100" dirty="0" smtClean="0">
              <a:solidFill>
                <a:schemeClr val="tx1"/>
              </a:solidFill>
              <a:latin typeface="ＭＳ Ｐ明朝" pitchFamily="18" charset="-128"/>
              <a:ea typeface="ＭＳ Ｐ明朝" pitchFamily="18" charset="-128"/>
            </a:endParaRPr>
          </a:p>
        </p:txBody>
      </p:sp>
      <p:sp>
        <p:nvSpPr>
          <p:cNvPr id="125" name="Freeform 26"/>
          <p:cNvSpPr>
            <a:spLocks noChangeAspect="1"/>
          </p:cNvSpPr>
          <p:nvPr/>
        </p:nvSpPr>
        <p:spPr bwMode="auto">
          <a:xfrm>
            <a:off x="9022775" y="3773311"/>
            <a:ext cx="354175" cy="124472"/>
          </a:xfrm>
          <a:custGeom>
            <a:avLst/>
            <a:gdLst>
              <a:gd name="connsiteX0" fmla="*/ 10000 w 10000"/>
              <a:gd name="connsiteY0" fmla="*/ 10000 h 10000"/>
              <a:gd name="connsiteX1" fmla="*/ 9163 w 10000"/>
              <a:gd name="connsiteY1" fmla="*/ 6894 h 10000"/>
              <a:gd name="connsiteX2" fmla="*/ 8128 w 10000"/>
              <a:gd name="connsiteY2" fmla="*/ 7159 h 10000"/>
              <a:gd name="connsiteX3" fmla="*/ 6524 w 10000"/>
              <a:gd name="connsiteY3" fmla="*/ 8708 h 10000"/>
              <a:gd name="connsiteX4" fmla="*/ 4624 w 10000"/>
              <a:gd name="connsiteY4" fmla="*/ 8876 h 10000"/>
              <a:gd name="connsiteX5" fmla="*/ 3632 w 10000"/>
              <a:gd name="connsiteY5" fmla="*/ 7584 h 10000"/>
              <a:gd name="connsiteX6" fmla="*/ 2410 w 10000"/>
              <a:gd name="connsiteY6" fmla="*/ 6403 h 10000"/>
              <a:gd name="connsiteX7" fmla="*/ 0 w 10000"/>
              <a:gd name="connsiteY7" fmla="*/ 0 h 10000"/>
              <a:gd name="connsiteX0" fmla="*/ 10000 w 10000"/>
              <a:gd name="connsiteY0" fmla="*/ 10000 h 10000"/>
              <a:gd name="connsiteX1" fmla="*/ 9163 w 10000"/>
              <a:gd name="connsiteY1" fmla="*/ 6894 h 10000"/>
              <a:gd name="connsiteX2" fmla="*/ 8128 w 10000"/>
              <a:gd name="connsiteY2" fmla="*/ 7159 h 10000"/>
              <a:gd name="connsiteX3" fmla="*/ 6524 w 10000"/>
              <a:gd name="connsiteY3" fmla="*/ 8708 h 10000"/>
              <a:gd name="connsiteX4" fmla="*/ 4624 w 10000"/>
              <a:gd name="connsiteY4" fmla="*/ 8876 h 10000"/>
              <a:gd name="connsiteX5" fmla="*/ 3632 w 10000"/>
              <a:gd name="connsiteY5" fmla="*/ 7584 h 10000"/>
              <a:gd name="connsiteX6" fmla="*/ 1607 w 10000"/>
              <a:gd name="connsiteY6" fmla="*/ 4805 h 10000"/>
              <a:gd name="connsiteX7" fmla="*/ 0 w 10000"/>
              <a:gd name="connsiteY7" fmla="*/ 0 h 10000"/>
              <a:gd name="connsiteX0" fmla="*/ 10000 w 10000"/>
              <a:gd name="connsiteY0" fmla="*/ 10000 h 10000"/>
              <a:gd name="connsiteX1" fmla="*/ 9163 w 10000"/>
              <a:gd name="connsiteY1" fmla="*/ 6894 h 10000"/>
              <a:gd name="connsiteX2" fmla="*/ 8128 w 10000"/>
              <a:gd name="connsiteY2" fmla="*/ 7159 h 10000"/>
              <a:gd name="connsiteX3" fmla="*/ 6524 w 10000"/>
              <a:gd name="connsiteY3" fmla="*/ 8708 h 10000"/>
              <a:gd name="connsiteX4" fmla="*/ 4624 w 10000"/>
              <a:gd name="connsiteY4" fmla="*/ 8876 h 10000"/>
              <a:gd name="connsiteX5" fmla="*/ 2410 w 10000"/>
              <a:gd name="connsiteY5" fmla="*/ 7207 h 10000"/>
              <a:gd name="connsiteX6" fmla="*/ 1607 w 10000"/>
              <a:gd name="connsiteY6" fmla="*/ 4805 h 10000"/>
              <a:gd name="connsiteX7" fmla="*/ 0 w 10000"/>
              <a:gd name="connsiteY7" fmla="*/ 0 h 10000"/>
              <a:gd name="connsiteX0" fmla="*/ 10000 w 10000"/>
              <a:gd name="connsiteY0" fmla="*/ 10000 h 10000"/>
              <a:gd name="connsiteX1" fmla="*/ 9163 w 10000"/>
              <a:gd name="connsiteY1" fmla="*/ 6894 h 10000"/>
              <a:gd name="connsiteX2" fmla="*/ 8128 w 10000"/>
              <a:gd name="connsiteY2" fmla="*/ 7159 h 10000"/>
              <a:gd name="connsiteX3" fmla="*/ 6524 w 10000"/>
              <a:gd name="connsiteY3" fmla="*/ 8708 h 10000"/>
              <a:gd name="connsiteX4" fmla="*/ 4017 w 10000"/>
              <a:gd name="connsiteY4" fmla="*/ 9609 h 10000"/>
              <a:gd name="connsiteX5" fmla="*/ 2410 w 10000"/>
              <a:gd name="connsiteY5" fmla="*/ 7207 h 10000"/>
              <a:gd name="connsiteX6" fmla="*/ 1607 w 10000"/>
              <a:gd name="connsiteY6" fmla="*/ 4805 h 10000"/>
              <a:gd name="connsiteX7" fmla="*/ 0 w 10000"/>
              <a:gd name="connsiteY7" fmla="*/ 0 h 10000"/>
              <a:gd name="connsiteX0" fmla="*/ 10000 w 10000"/>
              <a:gd name="connsiteY0" fmla="*/ 10000 h 10000"/>
              <a:gd name="connsiteX1" fmla="*/ 9163 w 10000"/>
              <a:gd name="connsiteY1" fmla="*/ 6894 h 10000"/>
              <a:gd name="connsiteX2" fmla="*/ 8128 w 10000"/>
              <a:gd name="connsiteY2" fmla="*/ 7159 h 10000"/>
              <a:gd name="connsiteX3" fmla="*/ 5624 w 10000"/>
              <a:gd name="connsiteY3" fmla="*/ 8408 h 10000"/>
              <a:gd name="connsiteX4" fmla="*/ 4017 w 10000"/>
              <a:gd name="connsiteY4" fmla="*/ 9609 h 10000"/>
              <a:gd name="connsiteX5" fmla="*/ 2410 w 10000"/>
              <a:gd name="connsiteY5" fmla="*/ 7207 h 10000"/>
              <a:gd name="connsiteX6" fmla="*/ 1607 w 10000"/>
              <a:gd name="connsiteY6" fmla="*/ 4805 h 10000"/>
              <a:gd name="connsiteX7" fmla="*/ 0 w 10000"/>
              <a:gd name="connsiteY7" fmla="*/ 0 h 10000"/>
              <a:gd name="connsiteX0" fmla="*/ 9641 w 9641"/>
              <a:gd name="connsiteY0" fmla="*/ 9609 h 9609"/>
              <a:gd name="connsiteX1" fmla="*/ 9163 w 9641"/>
              <a:gd name="connsiteY1" fmla="*/ 6894 h 9609"/>
              <a:gd name="connsiteX2" fmla="*/ 8128 w 9641"/>
              <a:gd name="connsiteY2" fmla="*/ 7159 h 9609"/>
              <a:gd name="connsiteX3" fmla="*/ 5624 w 9641"/>
              <a:gd name="connsiteY3" fmla="*/ 8408 h 9609"/>
              <a:gd name="connsiteX4" fmla="*/ 4017 w 9641"/>
              <a:gd name="connsiteY4" fmla="*/ 9609 h 9609"/>
              <a:gd name="connsiteX5" fmla="*/ 2410 w 9641"/>
              <a:gd name="connsiteY5" fmla="*/ 7207 h 9609"/>
              <a:gd name="connsiteX6" fmla="*/ 1607 w 9641"/>
              <a:gd name="connsiteY6" fmla="*/ 4805 h 9609"/>
              <a:gd name="connsiteX7" fmla="*/ 0 w 9641"/>
              <a:gd name="connsiteY7" fmla="*/ 0 h 9609"/>
              <a:gd name="connsiteX0" fmla="*/ 8333 w 8333"/>
              <a:gd name="connsiteY0" fmla="*/ 4999 h 4999"/>
              <a:gd name="connsiteX1" fmla="*/ 7837 w 8333"/>
              <a:gd name="connsiteY1" fmla="*/ 2174 h 4999"/>
              <a:gd name="connsiteX2" fmla="*/ 6764 w 8333"/>
              <a:gd name="connsiteY2" fmla="*/ 2449 h 4999"/>
              <a:gd name="connsiteX3" fmla="*/ 4166 w 8333"/>
              <a:gd name="connsiteY3" fmla="*/ 3749 h 4999"/>
              <a:gd name="connsiteX4" fmla="*/ 2500 w 8333"/>
              <a:gd name="connsiteY4" fmla="*/ 4999 h 4999"/>
              <a:gd name="connsiteX5" fmla="*/ 833 w 8333"/>
              <a:gd name="connsiteY5" fmla="*/ 2499 h 4999"/>
              <a:gd name="connsiteX6" fmla="*/ 0 w 8333"/>
              <a:gd name="connsiteY6" fmla="*/ 0 h 4999"/>
              <a:gd name="connsiteX0" fmla="*/ 9000 w 9000"/>
              <a:gd name="connsiteY0" fmla="*/ 5651 h 5651"/>
              <a:gd name="connsiteX1" fmla="*/ 8405 w 9000"/>
              <a:gd name="connsiteY1" fmla="*/ 0 h 5651"/>
              <a:gd name="connsiteX2" fmla="*/ 7117 w 9000"/>
              <a:gd name="connsiteY2" fmla="*/ 550 h 5651"/>
              <a:gd name="connsiteX3" fmla="*/ 3999 w 9000"/>
              <a:gd name="connsiteY3" fmla="*/ 3150 h 5651"/>
              <a:gd name="connsiteX4" fmla="*/ 2000 w 9000"/>
              <a:gd name="connsiteY4" fmla="*/ 5651 h 5651"/>
              <a:gd name="connsiteX5" fmla="*/ 0 w 9000"/>
              <a:gd name="connsiteY5" fmla="*/ 650 h 5651"/>
              <a:gd name="connsiteX0" fmla="*/ 7778 w 7778"/>
              <a:gd name="connsiteY0" fmla="*/ 10000 h 10000"/>
              <a:gd name="connsiteX1" fmla="*/ 7117 w 7778"/>
              <a:gd name="connsiteY1" fmla="*/ 0 h 10000"/>
              <a:gd name="connsiteX2" fmla="*/ 5686 w 7778"/>
              <a:gd name="connsiteY2" fmla="*/ 973 h 10000"/>
              <a:gd name="connsiteX3" fmla="*/ 2221 w 7778"/>
              <a:gd name="connsiteY3" fmla="*/ 5574 h 10000"/>
              <a:gd name="connsiteX4" fmla="*/ 0 w 7778"/>
              <a:gd name="connsiteY4" fmla="*/ 10000 h 10000"/>
              <a:gd name="connsiteX0" fmla="*/ 7145 w 7145"/>
              <a:gd name="connsiteY0" fmla="*/ 10000 h 10000"/>
              <a:gd name="connsiteX1" fmla="*/ 6295 w 7145"/>
              <a:gd name="connsiteY1" fmla="*/ 0 h 10000"/>
              <a:gd name="connsiteX2" fmla="*/ 4455 w 7145"/>
              <a:gd name="connsiteY2" fmla="*/ 973 h 10000"/>
              <a:gd name="connsiteX3" fmla="*/ 0 w 7145"/>
              <a:gd name="connsiteY3" fmla="*/ 5574 h 10000"/>
              <a:gd name="connsiteX0" fmla="*/ 8810 w 8810"/>
              <a:gd name="connsiteY0" fmla="*/ 0 h 5574"/>
              <a:gd name="connsiteX1" fmla="*/ 6235 w 8810"/>
              <a:gd name="connsiteY1" fmla="*/ 973 h 5574"/>
              <a:gd name="connsiteX2" fmla="*/ 0 w 8810"/>
              <a:gd name="connsiteY2" fmla="*/ 5574 h 5574"/>
              <a:gd name="connsiteX0" fmla="*/ 7718 w 7718"/>
              <a:gd name="connsiteY0" fmla="*/ 0 h 10317"/>
              <a:gd name="connsiteX1" fmla="*/ 7077 w 7718"/>
              <a:gd name="connsiteY1" fmla="*/ 2063 h 10317"/>
              <a:gd name="connsiteX2" fmla="*/ 0 w 7718"/>
              <a:gd name="connsiteY2" fmla="*/ 10317 h 10317"/>
              <a:gd name="connsiteX0" fmla="*/ 10000 w 12150"/>
              <a:gd name="connsiteY0" fmla="*/ 0 h 10572"/>
              <a:gd name="connsiteX1" fmla="*/ 9169 w 12150"/>
              <a:gd name="connsiteY1" fmla="*/ 2000 h 10572"/>
              <a:gd name="connsiteX2" fmla="*/ 0 w 12150"/>
              <a:gd name="connsiteY2" fmla="*/ 10000 h 10572"/>
              <a:gd name="connsiteX0" fmla="*/ 10000 w 11256"/>
              <a:gd name="connsiteY0" fmla="*/ 351 h 10351"/>
              <a:gd name="connsiteX1" fmla="*/ 11117 w 11256"/>
              <a:gd name="connsiteY1" fmla="*/ 333 h 10351"/>
              <a:gd name="connsiteX2" fmla="*/ 9169 w 11256"/>
              <a:gd name="connsiteY2" fmla="*/ 2351 h 10351"/>
              <a:gd name="connsiteX3" fmla="*/ 0 w 11256"/>
              <a:gd name="connsiteY3" fmla="*/ 10351 h 10351"/>
            </a:gdLst>
            <a:ahLst/>
            <a:cxnLst>
              <a:cxn ang="0">
                <a:pos x="connsiteX0" y="connsiteY0"/>
              </a:cxn>
              <a:cxn ang="0">
                <a:pos x="connsiteX1" y="connsiteY1"/>
              </a:cxn>
              <a:cxn ang="0">
                <a:pos x="connsiteX2" y="connsiteY2"/>
              </a:cxn>
              <a:cxn ang="0">
                <a:pos x="connsiteX3" y="connsiteY3"/>
              </a:cxn>
            </a:cxnLst>
            <a:rect l="l" t="t" r="r" b="b"/>
            <a:pathLst>
              <a:path w="11256" h="10351">
                <a:moveTo>
                  <a:pt x="10000" y="351"/>
                </a:moveTo>
                <a:cubicBezTo>
                  <a:pt x="10119" y="876"/>
                  <a:pt x="11256" y="0"/>
                  <a:pt x="11117" y="333"/>
                </a:cubicBezTo>
                <a:cubicBezTo>
                  <a:pt x="10978" y="666"/>
                  <a:pt x="10955" y="1210"/>
                  <a:pt x="9169" y="2351"/>
                </a:cubicBezTo>
                <a:lnTo>
                  <a:pt x="0" y="10351"/>
                </a:lnTo>
              </a:path>
            </a:pathLst>
          </a:custGeom>
          <a:noFill/>
          <a:ln w="57150" cmpd="sng">
            <a:solidFill>
              <a:srgbClr val="0000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ja-JP" altLang="en-US" dirty="0"/>
          </a:p>
        </p:txBody>
      </p:sp>
      <p:sp>
        <p:nvSpPr>
          <p:cNvPr id="60" name="フリーフォーム 59"/>
          <p:cNvSpPr/>
          <p:nvPr/>
        </p:nvSpPr>
        <p:spPr>
          <a:xfrm>
            <a:off x="3112071" y="2199133"/>
            <a:ext cx="2119859" cy="1646871"/>
          </a:xfrm>
          <a:custGeom>
            <a:avLst/>
            <a:gdLst>
              <a:gd name="connsiteX0" fmla="*/ 0 w 2103681"/>
              <a:gd name="connsiteY0" fmla="*/ 757325 h 1705384"/>
              <a:gd name="connsiteX1" fmla="*/ 129026 w 2103681"/>
              <a:gd name="connsiteY1" fmla="*/ 1026597 h 1705384"/>
              <a:gd name="connsiteX2" fmla="*/ 258052 w 2103681"/>
              <a:gd name="connsiteY2" fmla="*/ 1093914 h 1705384"/>
              <a:gd name="connsiteX3" fmla="*/ 925620 w 2103681"/>
              <a:gd name="connsiteY3" fmla="*/ 734886 h 1705384"/>
              <a:gd name="connsiteX4" fmla="*/ 1150013 w 2103681"/>
              <a:gd name="connsiteY4" fmla="*/ 521713 h 1705384"/>
              <a:gd name="connsiteX5" fmla="*/ 1581969 w 2103681"/>
              <a:gd name="connsiteY5" fmla="*/ 420736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25620 w 2103681"/>
              <a:gd name="connsiteY3" fmla="*/ 734886 h 1705384"/>
              <a:gd name="connsiteX4" fmla="*/ 1150013 w 2103681"/>
              <a:gd name="connsiteY4" fmla="*/ 521713 h 1705384"/>
              <a:gd name="connsiteX5" fmla="*/ 1581969 w 2103681"/>
              <a:gd name="connsiteY5" fmla="*/ 420736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150013 w 2103681"/>
              <a:gd name="connsiteY4" fmla="*/ 521713 h 1705384"/>
              <a:gd name="connsiteX5" fmla="*/ 1581969 w 2103681"/>
              <a:gd name="connsiteY5" fmla="*/ 420736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581969 w 2103681"/>
              <a:gd name="connsiteY5" fmla="*/ 420736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731770 w 2103681"/>
              <a:gd name="connsiteY5" fmla="*/ 305068 h 1705384"/>
              <a:gd name="connsiteX6" fmla="*/ 1783922 w 2103681"/>
              <a:gd name="connsiteY6" fmla="*/ 611470 h 1705384"/>
              <a:gd name="connsiteX7" fmla="*/ 1789532 w 2103681"/>
              <a:gd name="connsiteY7" fmla="*/ 85830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731770 w 2103681"/>
              <a:gd name="connsiteY5" fmla="*/ 305068 h 1705384"/>
              <a:gd name="connsiteX6" fmla="*/ 1783922 w 2103681"/>
              <a:gd name="connsiteY6" fmla="*/ 611470 h 1705384"/>
              <a:gd name="connsiteX7" fmla="*/ 1803778 w 2103681"/>
              <a:gd name="connsiteY7" fmla="*/ 881132 h 1705384"/>
              <a:gd name="connsiteX8" fmla="*/ 1744653 w 2103681"/>
              <a:gd name="connsiteY8" fmla="*/ 1351966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731770 w 2103681"/>
              <a:gd name="connsiteY5" fmla="*/ 305068 h 1705384"/>
              <a:gd name="connsiteX6" fmla="*/ 1783922 w 2103681"/>
              <a:gd name="connsiteY6" fmla="*/ 611470 h 1705384"/>
              <a:gd name="connsiteX7" fmla="*/ 1803778 w 2103681"/>
              <a:gd name="connsiteY7" fmla="*/ 881132 h 1705384"/>
              <a:gd name="connsiteX8" fmla="*/ 1768756 w 2103681"/>
              <a:gd name="connsiteY8" fmla="*/ 1407581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19534 w 2103681"/>
              <a:gd name="connsiteY12" fmla="*/ 1604408 h 1705384"/>
              <a:gd name="connsiteX13" fmla="*/ 2036364 w 2103681"/>
              <a:gd name="connsiteY13" fmla="*/ 1553919 h 1705384"/>
              <a:gd name="connsiteX14" fmla="*/ 2053193 w 2103681"/>
              <a:gd name="connsiteY14" fmla="*/ 1245379 h 1705384"/>
              <a:gd name="connsiteX15" fmla="*/ 2103681 w 2103681"/>
              <a:gd name="connsiteY15" fmla="*/ 678788 h 1705384"/>
              <a:gd name="connsiteX16" fmla="*/ 2008315 w 2103681"/>
              <a:gd name="connsiteY16" fmla="*/ 224393 h 1705384"/>
              <a:gd name="connsiteX17" fmla="*/ 1873679 w 2103681"/>
              <a:gd name="connsiteY17" fmla="*/ 11220 h 1705384"/>
              <a:gd name="connsiteX18" fmla="*/ 1419284 w 2103681"/>
              <a:gd name="connsiteY18" fmla="*/ 0 h 1705384"/>
              <a:gd name="connsiteX19" fmla="*/ 1032207 w 2103681"/>
              <a:gd name="connsiteY19" fmla="*/ 117806 h 1705384"/>
              <a:gd name="connsiteX20" fmla="*/ 718057 w 2103681"/>
              <a:gd name="connsiteY20" fmla="*/ 168295 h 1705384"/>
              <a:gd name="connsiteX21" fmla="*/ 639519 w 2103681"/>
              <a:gd name="connsiteY21" fmla="*/ 353419 h 1705384"/>
              <a:gd name="connsiteX22" fmla="*/ 589031 w 2103681"/>
              <a:gd name="connsiteY22" fmla="*/ 516103 h 1705384"/>
              <a:gd name="connsiteX23" fmla="*/ 308540 w 2103681"/>
              <a:gd name="connsiteY23" fmla="*/ 678788 h 1705384"/>
              <a:gd name="connsiteX24" fmla="*/ 145856 w 2103681"/>
              <a:gd name="connsiteY24" fmla="*/ 723666 h 1705384"/>
              <a:gd name="connsiteX25" fmla="*/ 56099 w 2103681"/>
              <a:gd name="connsiteY25" fmla="*/ 690008 h 1705384"/>
              <a:gd name="connsiteX26" fmla="*/ 0 w 2103681"/>
              <a:gd name="connsiteY26" fmla="*/ 757325 h 1705384"/>
              <a:gd name="connsiteX0" fmla="*/ 0 w 2103681"/>
              <a:gd name="connsiteY0" fmla="*/ 757325 h 1705384"/>
              <a:gd name="connsiteX1" fmla="*/ 129026 w 2103681"/>
              <a:gd name="connsiteY1" fmla="*/ 1026597 h 1705384"/>
              <a:gd name="connsiteX2" fmla="*/ 435626 w 2103681"/>
              <a:gd name="connsiteY2" fmla="*/ 1025148 h 1705384"/>
              <a:gd name="connsiteX3" fmla="*/ 939682 w 2103681"/>
              <a:gd name="connsiteY3" fmla="*/ 665108 h 1705384"/>
              <a:gd name="connsiteX4" fmla="*/ 1083698 w 2103681"/>
              <a:gd name="connsiteY4" fmla="*/ 449084 h 1705384"/>
              <a:gd name="connsiteX5" fmla="*/ 1731770 w 2103681"/>
              <a:gd name="connsiteY5" fmla="*/ 305068 h 1705384"/>
              <a:gd name="connsiteX6" fmla="*/ 1783922 w 2103681"/>
              <a:gd name="connsiteY6" fmla="*/ 611470 h 1705384"/>
              <a:gd name="connsiteX7" fmla="*/ 1803778 w 2103681"/>
              <a:gd name="connsiteY7" fmla="*/ 881132 h 1705384"/>
              <a:gd name="connsiteX8" fmla="*/ 1768756 w 2103681"/>
              <a:gd name="connsiteY8" fmla="*/ 1407581 h 1705384"/>
              <a:gd name="connsiteX9" fmla="*/ 1239770 w 2103681"/>
              <a:gd name="connsiteY9" fmla="*/ 1441723 h 1705384"/>
              <a:gd name="connsiteX10" fmla="*/ 1234160 w 2103681"/>
              <a:gd name="connsiteY10" fmla="*/ 1615627 h 1705384"/>
              <a:gd name="connsiteX11" fmla="*/ 1868069 w 2103681"/>
              <a:gd name="connsiteY11" fmla="*/ 1705384 h 1705384"/>
              <a:gd name="connsiteX12" fmla="*/ 2036364 w 2103681"/>
              <a:gd name="connsiteY12" fmla="*/ 1553919 h 1705384"/>
              <a:gd name="connsiteX13" fmla="*/ 2053193 w 2103681"/>
              <a:gd name="connsiteY13" fmla="*/ 1245379 h 1705384"/>
              <a:gd name="connsiteX14" fmla="*/ 2103681 w 2103681"/>
              <a:gd name="connsiteY14" fmla="*/ 678788 h 1705384"/>
              <a:gd name="connsiteX15" fmla="*/ 2008315 w 2103681"/>
              <a:gd name="connsiteY15" fmla="*/ 224393 h 1705384"/>
              <a:gd name="connsiteX16" fmla="*/ 1873679 w 2103681"/>
              <a:gd name="connsiteY16" fmla="*/ 11220 h 1705384"/>
              <a:gd name="connsiteX17" fmla="*/ 1419284 w 2103681"/>
              <a:gd name="connsiteY17" fmla="*/ 0 h 1705384"/>
              <a:gd name="connsiteX18" fmla="*/ 1032207 w 2103681"/>
              <a:gd name="connsiteY18" fmla="*/ 117806 h 1705384"/>
              <a:gd name="connsiteX19" fmla="*/ 718057 w 2103681"/>
              <a:gd name="connsiteY19" fmla="*/ 168295 h 1705384"/>
              <a:gd name="connsiteX20" fmla="*/ 639519 w 2103681"/>
              <a:gd name="connsiteY20" fmla="*/ 353419 h 1705384"/>
              <a:gd name="connsiteX21" fmla="*/ 589031 w 2103681"/>
              <a:gd name="connsiteY21" fmla="*/ 516103 h 1705384"/>
              <a:gd name="connsiteX22" fmla="*/ 308540 w 2103681"/>
              <a:gd name="connsiteY22" fmla="*/ 678788 h 1705384"/>
              <a:gd name="connsiteX23" fmla="*/ 145856 w 2103681"/>
              <a:gd name="connsiteY23" fmla="*/ 723666 h 1705384"/>
              <a:gd name="connsiteX24" fmla="*/ 56099 w 2103681"/>
              <a:gd name="connsiteY24" fmla="*/ 690008 h 1705384"/>
              <a:gd name="connsiteX25" fmla="*/ 0 w 2103681"/>
              <a:gd name="connsiteY25" fmla="*/ 757325 h 1705384"/>
              <a:gd name="connsiteX0" fmla="*/ 0 w 2103681"/>
              <a:gd name="connsiteY0" fmla="*/ 757325 h 1615627"/>
              <a:gd name="connsiteX1" fmla="*/ 129026 w 2103681"/>
              <a:gd name="connsiteY1" fmla="*/ 1026597 h 1615627"/>
              <a:gd name="connsiteX2" fmla="*/ 435626 w 2103681"/>
              <a:gd name="connsiteY2" fmla="*/ 1025148 h 1615627"/>
              <a:gd name="connsiteX3" fmla="*/ 939682 w 2103681"/>
              <a:gd name="connsiteY3" fmla="*/ 665108 h 1615627"/>
              <a:gd name="connsiteX4" fmla="*/ 1083698 w 2103681"/>
              <a:gd name="connsiteY4" fmla="*/ 449084 h 1615627"/>
              <a:gd name="connsiteX5" fmla="*/ 1731770 w 2103681"/>
              <a:gd name="connsiteY5" fmla="*/ 305068 h 1615627"/>
              <a:gd name="connsiteX6" fmla="*/ 1783922 w 2103681"/>
              <a:gd name="connsiteY6" fmla="*/ 611470 h 1615627"/>
              <a:gd name="connsiteX7" fmla="*/ 1803778 w 2103681"/>
              <a:gd name="connsiteY7" fmla="*/ 881132 h 1615627"/>
              <a:gd name="connsiteX8" fmla="*/ 1768756 w 2103681"/>
              <a:gd name="connsiteY8" fmla="*/ 1407581 h 1615627"/>
              <a:gd name="connsiteX9" fmla="*/ 1239770 w 2103681"/>
              <a:gd name="connsiteY9" fmla="*/ 1441723 h 1615627"/>
              <a:gd name="connsiteX10" fmla="*/ 1234160 w 2103681"/>
              <a:gd name="connsiteY10" fmla="*/ 1615627 h 1615627"/>
              <a:gd name="connsiteX11" fmla="*/ 2036364 w 2103681"/>
              <a:gd name="connsiteY11" fmla="*/ 1553919 h 1615627"/>
              <a:gd name="connsiteX12" fmla="*/ 2053193 w 2103681"/>
              <a:gd name="connsiteY12" fmla="*/ 1245379 h 1615627"/>
              <a:gd name="connsiteX13" fmla="*/ 2103681 w 2103681"/>
              <a:gd name="connsiteY13" fmla="*/ 678788 h 1615627"/>
              <a:gd name="connsiteX14" fmla="*/ 2008315 w 2103681"/>
              <a:gd name="connsiteY14" fmla="*/ 224393 h 1615627"/>
              <a:gd name="connsiteX15" fmla="*/ 1873679 w 2103681"/>
              <a:gd name="connsiteY15" fmla="*/ 11220 h 1615627"/>
              <a:gd name="connsiteX16" fmla="*/ 1419284 w 2103681"/>
              <a:gd name="connsiteY16" fmla="*/ 0 h 1615627"/>
              <a:gd name="connsiteX17" fmla="*/ 1032207 w 2103681"/>
              <a:gd name="connsiteY17" fmla="*/ 117806 h 1615627"/>
              <a:gd name="connsiteX18" fmla="*/ 718057 w 2103681"/>
              <a:gd name="connsiteY18" fmla="*/ 168295 h 1615627"/>
              <a:gd name="connsiteX19" fmla="*/ 639519 w 2103681"/>
              <a:gd name="connsiteY19" fmla="*/ 353419 h 1615627"/>
              <a:gd name="connsiteX20" fmla="*/ 589031 w 2103681"/>
              <a:gd name="connsiteY20" fmla="*/ 516103 h 1615627"/>
              <a:gd name="connsiteX21" fmla="*/ 308540 w 2103681"/>
              <a:gd name="connsiteY21" fmla="*/ 678788 h 1615627"/>
              <a:gd name="connsiteX22" fmla="*/ 145856 w 2103681"/>
              <a:gd name="connsiteY22" fmla="*/ 723666 h 1615627"/>
              <a:gd name="connsiteX23" fmla="*/ 56099 w 2103681"/>
              <a:gd name="connsiteY23" fmla="*/ 690008 h 1615627"/>
              <a:gd name="connsiteX24" fmla="*/ 0 w 2103681"/>
              <a:gd name="connsiteY24" fmla="*/ 757325 h 1615627"/>
              <a:gd name="connsiteX0" fmla="*/ 0 w 2103681"/>
              <a:gd name="connsiteY0" fmla="*/ 757325 h 1640342"/>
              <a:gd name="connsiteX1" fmla="*/ 129026 w 2103681"/>
              <a:gd name="connsiteY1" fmla="*/ 1026597 h 1640342"/>
              <a:gd name="connsiteX2" fmla="*/ 435626 w 2103681"/>
              <a:gd name="connsiteY2" fmla="*/ 1025148 h 1640342"/>
              <a:gd name="connsiteX3" fmla="*/ 939682 w 2103681"/>
              <a:gd name="connsiteY3" fmla="*/ 665108 h 1640342"/>
              <a:gd name="connsiteX4" fmla="*/ 1083698 w 2103681"/>
              <a:gd name="connsiteY4" fmla="*/ 449084 h 1640342"/>
              <a:gd name="connsiteX5" fmla="*/ 1731770 w 2103681"/>
              <a:gd name="connsiteY5" fmla="*/ 305068 h 1640342"/>
              <a:gd name="connsiteX6" fmla="*/ 1783922 w 2103681"/>
              <a:gd name="connsiteY6" fmla="*/ 611470 h 1640342"/>
              <a:gd name="connsiteX7" fmla="*/ 1803778 w 2103681"/>
              <a:gd name="connsiteY7" fmla="*/ 881132 h 1640342"/>
              <a:gd name="connsiteX8" fmla="*/ 1768756 w 2103681"/>
              <a:gd name="connsiteY8" fmla="*/ 1407581 h 1640342"/>
              <a:gd name="connsiteX9" fmla="*/ 1239770 w 2103681"/>
              <a:gd name="connsiteY9" fmla="*/ 1441723 h 1640342"/>
              <a:gd name="connsiteX10" fmla="*/ 1234160 w 2103681"/>
              <a:gd name="connsiteY10" fmla="*/ 1615627 h 1640342"/>
              <a:gd name="connsiteX11" fmla="*/ 2047316 w 2103681"/>
              <a:gd name="connsiteY11" fmla="*/ 1640342 h 1640342"/>
              <a:gd name="connsiteX12" fmla="*/ 2053193 w 2103681"/>
              <a:gd name="connsiteY12" fmla="*/ 1245379 h 1640342"/>
              <a:gd name="connsiteX13" fmla="*/ 2103681 w 2103681"/>
              <a:gd name="connsiteY13" fmla="*/ 678788 h 1640342"/>
              <a:gd name="connsiteX14" fmla="*/ 2008315 w 2103681"/>
              <a:gd name="connsiteY14" fmla="*/ 224393 h 1640342"/>
              <a:gd name="connsiteX15" fmla="*/ 1873679 w 2103681"/>
              <a:gd name="connsiteY15" fmla="*/ 11220 h 1640342"/>
              <a:gd name="connsiteX16" fmla="*/ 1419284 w 2103681"/>
              <a:gd name="connsiteY16" fmla="*/ 0 h 1640342"/>
              <a:gd name="connsiteX17" fmla="*/ 1032207 w 2103681"/>
              <a:gd name="connsiteY17" fmla="*/ 117806 h 1640342"/>
              <a:gd name="connsiteX18" fmla="*/ 718057 w 2103681"/>
              <a:gd name="connsiteY18" fmla="*/ 168295 h 1640342"/>
              <a:gd name="connsiteX19" fmla="*/ 639519 w 2103681"/>
              <a:gd name="connsiteY19" fmla="*/ 353419 h 1640342"/>
              <a:gd name="connsiteX20" fmla="*/ 589031 w 2103681"/>
              <a:gd name="connsiteY20" fmla="*/ 516103 h 1640342"/>
              <a:gd name="connsiteX21" fmla="*/ 308540 w 2103681"/>
              <a:gd name="connsiteY21" fmla="*/ 678788 h 1640342"/>
              <a:gd name="connsiteX22" fmla="*/ 145856 w 2103681"/>
              <a:gd name="connsiteY22" fmla="*/ 723666 h 1640342"/>
              <a:gd name="connsiteX23" fmla="*/ 56099 w 2103681"/>
              <a:gd name="connsiteY23" fmla="*/ 690008 h 1640342"/>
              <a:gd name="connsiteX24" fmla="*/ 0 w 2103681"/>
              <a:gd name="connsiteY24" fmla="*/ 757325 h 1640342"/>
              <a:gd name="connsiteX0" fmla="*/ 0 w 2103681"/>
              <a:gd name="connsiteY0" fmla="*/ 757325 h 1658091"/>
              <a:gd name="connsiteX1" fmla="*/ 129026 w 2103681"/>
              <a:gd name="connsiteY1" fmla="*/ 1026597 h 1658091"/>
              <a:gd name="connsiteX2" fmla="*/ 435626 w 2103681"/>
              <a:gd name="connsiteY2" fmla="*/ 1025148 h 1658091"/>
              <a:gd name="connsiteX3" fmla="*/ 939682 w 2103681"/>
              <a:gd name="connsiteY3" fmla="*/ 665108 h 1658091"/>
              <a:gd name="connsiteX4" fmla="*/ 1083698 w 2103681"/>
              <a:gd name="connsiteY4" fmla="*/ 449084 h 1658091"/>
              <a:gd name="connsiteX5" fmla="*/ 1731770 w 2103681"/>
              <a:gd name="connsiteY5" fmla="*/ 305068 h 1658091"/>
              <a:gd name="connsiteX6" fmla="*/ 1783922 w 2103681"/>
              <a:gd name="connsiteY6" fmla="*/ 611470 h 1658091"/>
              <a:gd name="connsiteX7" fmla="*/ 1803778 w 2103681"/>
              <a:gd name="connsiteY7" fmla="*/ 881132 h 1658091"/>
              <a:gd name="connsiteX8" fmla="*/ 1768756 w 2103681"/>
              <a:gd name="connsiteY8" fmla="*/ 1407581 h 1658091"/>
              <a:gd name="connsiteX9" fmla="*/ 1239770 w 2103681"/>
              <a:gd name="connsiteY9" fmla="*/ 1441723 h 1658091"/>
              <a:gd name="connsiteX10" fmla="*/ 1246216 w 2103681"/>
              <a:gd name="connsiteY10" fmla="*/ 1658091 h 1658091"/>
              <a:gd name="connsiteX11" fmla="*/ 2047316 w 2103681"/>
              <a:gd name="connsiteY11" fmla="*/ 1640342 h 1658091"/>
              <a:gd name="connsiteX12" fmla="*/ 2053193 w 2103681"/>
              <a:gd name="connsiteY12" fmla="*/ 1245379 h 1658091"/>
              <a:gd name="connsiteX13" fmla="*/ 2103681 w 2103681"/>
              <a:gd name="connsiteY13" fmla="*/ 678788 h 1658091"/>
              <a:gd name="connsiteX14" fmla="*/ 2008315 w 2103681"/>
              <a:gd name="connsiteY14" fmla="*/ 224393 h 1658091"/>
              <a:gd name="connsiteX15" fmla="*/ 1873679 w 2103681"/>
              <a:gd name="connsiteY15" fmla="*/ 11220 h 1658091"/>
              <a:gd name="connsiteX16" fmla="*/ 1419284 w 2103681"/>
              <a:gd name="connsiteY16" fmla="*/ 0 h 1658091"/>
              <a:gd name="connsiteX17" fmla="*/ 1032207 w 2103681"/>
              <a:gd name="connsiteY17" fmla="*/ 117806 h 1658091"/>
              <a:gd name="connsiteX18" fmla="*/ 718057 w 2103681"/>
              <a:gd name="connsiteY18" fmla="*/ 168295 h 1658091"/>
              <a:gd name="connsiteX19" fmla="*/ 639519 w 2103681"/>
              <a:gd name="connsiteY19" fmla="*/ 353419 h 1658091"/>
              <a:gd name="connsiteX20" fmla="*/ 589031 w 2103681"/>
              <a:gd name="connsiteY20" fmla="*/ 516103 h 1658091"/>
              <a:gd name="connsiteX21" fmla="*/ 308540 w 2103681"/>
              <a:gd name="connsiteY21" fmla="*/ 678788 h 1658091"/>
              <a:gd name="connsiteX22" fmla="*/ 145856 w 2103681"/>
              <a:gd name="connsiteY22" fmla="*/ 723666 h 1658091"/>
              <a:gd name="connsiteX23" fmla="*/ 56099 w 2103681"/>
              <a:gd name="connsiteY23" fmla="*/ 690008 h 1658091"/>
              <a:gd name="connsiteX24" fmla="*/ 0 w 2103681"/>
              <a:gd name="connsiteY24" fmla="*/ 757325 h 1658091"/>
              <a:gd name="connsiteX0" fmla="*/ 0 w 2103681"/>
              <a:gd name="connsiteY0" fmla="*/ 757325 h 1658091"/>
              <a:gd name="connsiteX1" fmla="*/ 129026 w 2103681"/>
              <a:gd name="connsiteY1" fmla="*/ 1026597 h 1658091"/>
              <a:gd name="connsiteX2" fmla="*/ 435626 w 2103681"/>
              <a:gd name="connsiteY2" fmla="*/ 1025148 h 1658091"/>
              <a:gd name="connsiteX3" fmla="*/ 939682 w 2103681"/>
              <a:gd name="connsiteY3" fmla="*/ 665108 h 1658091"/>
              <a:gd name="connsiteX4" fmla="*/ 1083698 w 2103681"/>
              <a:gd name="connsiteY4" fmla="*/ 449084 h 1658091"/>
              <a:gd name="connsiteX5" fmla="*/ 1731770 w 2103681"/>
              <a:gd name="connsiteY5" fmla="*/ 305068 h 1658091"/>
              <a:gd name="connsiteX6" fmla="*/ 1783922 w 2103681"/>
              <a:gd name="connsiteY6" fmla="*/ 611470 h 1658091"/>
              <a:gd name="connsiteX7" fmla="*/ 1803778 w 2103681"/>
              <a:gd name="connsiteY7" fmla="*/ 881132 h 1658091"/>
              <a:gd name="connsiteX8" fmla="*/ 1768756 w 2103681"/>
              <a:gd name="connsiteY8" fmla="*/ 1407581 h 1658091"/>
              <a:gd name="connsiteX9" fmla="*/ 1239770 w 2103681"/>
              <a:gd name="connsiteY9" fmla="*/ 1441723 h 1658091"/>
              <a:gd name="connsiteX10" fmla="*/ 1246216 w 2103681"/>
              <a:gd name="connsiteY10" fmla="*/ 1658091 h 1658091"/>
              <a:gd name="connsiteX11" fmla="*/ 2041438 w 2103681"/>
              <a:gd name="connsiteY11" fmla="*/ 1582749 h 1658091"/>
              <a:gd name="connsiteX12" fmla="*/ 2053193 w 2103681"/>
              <a:gd name="connsiteY12" fmla="*/ 1245379 h 1658091"/>
              <a:gd name="connsiteX13" fmla="*/ 2103681 w 2103681"/>
              <a:gd name="connsiteY13" fmla="*/ 678788 h 1658091"/>
              <a:gd name="connsiteX14" fmla="*/ 2008315 w 2103681"/>
              <a:gd name="connsiteY14" fmla="*/ 224393 h 1658091"/>
              <a:gd name="connsiteX15" fmla="*/ 1873679 w 2103681"/>
              <a:gd name="connsiteY15" fmla="*/ 11220 h 1658091"/>
              <a:gd name="connsiteX16" fmla="*/ 1419284 w 2103681"/>
              <a:gd name="connsiteY16" fmla="*/ 0 h 1658091"/>
              <a:gd name="connsiteX17" fmla="*/ 1032207 w 2103681"/>
              <a:gd name="connsiteY17" fmla="*/ 117806 h 1658091"/>
              <a:gd name="connsiteX18" fmla="*/ 718057 w 2103681"/>
              <a:gd name="connsiteY18" fmla="*/ 168295 h 1658091"/>
              <a:gd name="connsiteX19" fmla="*/ 639519 w 2103681"/>
              <a:gd name="connsiteY19" fmla="*/ 353419 h 1658091"/>
              <a:gd name="connsiteX20" fmla="*/ 589031 w 2103681"/>
              <a:gd name="connsiteY20" fmla="*/ 516103 h 1658091"/>
              <a:gd name="connsiteX21" fmla="*/ 308540 w 2103681"/>
              <a:gd name="connsiteY21" fmla="*/ 678788 h 1658091"/>
              <a:gd name="connsiteX22" fmla="*/ 145856 w 2103681"/>
              <a:gd name="connsiteY22" fmla="*/ 723666 h 1658091"/>
              <a:gd name="connsiteX23" fmla="*/ 56099 w 2103681"/>
              <a:gd name="connsiteY23" fmla="*/ 690008 h 1658091"/>
              <a:gd name="connsiteX24" fmla="*/ 0 w 2103681"/>
              <a:gd name="connsiteY24" fmla="*/ 757325 h 165809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1032207 w 2103681"/>
              <a:gd name="connsiteY17" fmla="*/ 106586 h 1646871"/>
              <a:gd name="connsiteX18" fmla="*/ 718057 w 2103681"/>
              <a:gd name="connsiteY18" fmla="*/ 157075 h 1646871"/>
              <a:gd name="connsiteX19" fmla="*/ 639519 w 2103681"/>
              <a:gd name="connsiteY19" fmla="*/ 342199 h 1646871"/>
              <a:gd name="connsiteX20" fmla="*/ 589031 w 2103681"/>
              <a:gd name="connsiteY20" fmla="*/ 504883 h 1646871"/>
              <a:gd name="connsiteX21" fmla="*/ 308540 w 2103681"/>
              <a:gd name="connsiteY21" fmla="*/ 667568 h 1646871"/>
              <a:gd name="connsiteX22" fmla="*/ 145856 w 2103681"/>
              <a:gd name="connsiteY22" fmla="*/ 712446 h 1646871"/>
              <a:gd name="connsiteX23" fmla="*/ 56099 w 2103681"/>
              <a:gd name="connsiteY23" fmla="*/ 678788 h 1646871"/>
              <a:gd name="connsiteX24" fmla="*/ 0 w 2103681"/>
              <a:gd name="connsiteY24"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718057 w 2103681"/>
              <a:gd name="connsiteY17" fmla="*/ 157075 h 1646871"/>
              <a:gd name="connsiteX18" fmla="*/ 639519 w 2103681"/>
              <a:gd name="connsiteY18" fmla="*/ 342199 h 1646871"/>
              <a:gd name="connsiteX19" fmla="*/ 589031 w 2103681"/>
              <a:gd name="connsiteY19" fmla="*/ 504883 h 1646871"/>
              <a:gd name="connsiteX20" fmla="*/ 308540 w 2103681"/>
              <a:gd name="connsiteY20" fmla="*/ 667568 h 1646871"/>
              <a:gd name="connsiteX21" fmla="*/ 145856 w 2103681"/>
              <a:gd name="connsiteY21" fmla="*/ 712446 h 1646871"/>
              <a:gd name="connsiteX22" fmla="*/ 56099 w 2103681"/>
              <a:gd name="connsiteY22" fmla="*/ 678788 h 1646871"/>
              <a:gd name="connsiteX23" fmla="*/ 0 w 2103681"/>
              <a:gd name="connsiteY23"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734895 w 2103681"/>
              <a:gd name="connsiteY17" fmla="*/ 203586 h 1646871"/>
              <a:gd name="connsiteX18" fmla="*/ 639519 w 2103681"/>
              <a:gd name="connsiteY18" fmla="*/ 342199 h 1646871"/>
              <a:gd name="connsiteX19" fmla="*/ 589031 w 2103681"/>
              <a:gd name="connsiteY19" fmla="*/ 504883 h 1646871"/>
              <a:gd name="connsiteX20" fmla="*/ 308540 w 2103681"/>
              <a:gd name="connsiteY20" fmla="*/ 667568 h 1646871"/>
              <a:gd name="connsiteX21" fmla="*/ 145856 w 2103681"/>
              <a:gd name="connsiteY21" fmla="*/ 712446 h 1646871"/>
              <a:gd name="connsiteX22" fmla="*/ 56099 w 2103681"/>
              <a:gd name="connsiteY22" fmla="*/ 678788 h 1646871"/>
              <a:gd name="connsiteX23" fmla="*/ 0 w 2103681"/>
              <a:gd name="connsiteY23"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667586 w 2103681"/>
              <a:gd name="connsiteY17" fmla="*/ 245407 h 1646871"/>
              <a:gd name="connsiteX18" fmla="*/ 639519 w 2103681"/>
              <a:gd name="connsiteY18" fmla="*/ 342199 h 1646871"/>
              <a:gd name="connsiteX19" fmla="*/ 589031 w 2103681"/>
              <a:gd name="connsiteY19" fmla="*/ 504883 h 1646871"/>
              <a:gd name="connsiteX20" fmla="*/ 308540 w 2103681"/>
              <a:gd name="connsiteY20" fmla="*/ 667568 h 1646871"/>
              <a:gd name="connsiteX21" fmla="*/ 145856 w 2103681"/>
              <a:gd name="connsiteY21" fmla="*/ 712446 h 1646871"/>
              <a:gd name="connsiteX22" fmla="*/ 56099 w 2103681"/>
              <a:gd name="connsiteY22" fmla="*/ 678788 h 1646871"/>
              <a:gd name="connsiteX23" fmla="*/ 0 w 2103681"/>
              <a:gd name="connsiteY23"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667586 w 2103681"/>
              <a:gd name="connsiteY17" fmla="*/ 245407 h 1646871"/>
              <a:gd name="connsiteX18" fmla="*/ 711536 w 2103681"/>
              <a:gd name="connsiteY18" fmla="*/ 430738 h 1646871"/>
              <a:gd name="connsiteX19" fmla="*/ 589031 w 2103681"/>
              <a:gd name="connsiteY19" fmla="*/ 504883 h 1646871"/>
              <a:gd name="connsiteX20" fmla="*/ 308540 w 2103681"/>
              <a:gd name="connsiteY20" fmla="*/ 667568 h 1646871"/>
              <a:gd name="connsiteX21" fmla="*/ 145856 w 2103681"/>
              <a:gd name="connsiteY21" fmla="*/ 712446 h 1646871"/>
              <a:gd name="connsiteX22" fmla="*/ 56099 w 2103681"/>
              <a:gd name="connsiteY22" fmla="*/ 678788 h 1646871"/>
              <a:gd name="connsiteX23" fmla="*/ 0 w 2103681"/>
              <a:gd name="connsiteY23" fmla="*/ 746105 h 1646871"/>
              <a:gd name="connsiteX0" fmla="*/ 0 w 2103681"/>
              <a:gd name="connsiteY0" fmla="*/ 746105 h 1646871"/>
              <a:gd name="connsiteX1" fmla="*/ 129026 w 2103681"/>
              <a:gd name="connsiteY1" fmla="*/ 1015377 h 1646871"/>
              <a:gd name="connsiteX2" fmla="*/ 435626 w 2103681"/>
              <a:gd name="connsiteY2" fmla="*/ 1013928 h 1646871"/>
              <a:gd name="connsiteX3" fmla="*/ 939682 w 2103681"/>
              <a:gd name="connsiteY3" fmla="*/ 653888 h 1646871"/>
              <a:gd name="connsiteX4" fmla="*/ 1083698 w 2103681"/>
              <a:gd name="connsiteY4" fmla="*/ 437864 h 1646871"/>
              <a:gd name="connsiteX5" fmla="*/ 1731770 w 2103681"/>
              <a:gd name="connsiteY5" fmla="*/ 293848 h 1646871"/>
              <a:gd name="connsiteX6" fmla="*/ 1783922 w 2103681"/>
              <a:gd name="connsiteY6" fmla="*/ 600250 h 1646871"/>
              <a:gd name="connsiteX7" fmla="*/ 1803778 w 2103681"/>
              <a:gd name="connsiteY7" fmla="*/ 869912 h 1646871"/>
              <a:gd name="connsiteX8" fmla="*/ 1768756 w 2103681"/>
              <a:gd name="connsiteY8" fmla="*/ 1396361 h 1646871"/>
              <a:gd name="connsiteX9" fmla="*/ 1239770 w 2103681"/>
              <a:gd name="connsiteY9" fmla="*/ 1430503 h 1646871"/>
              <a:gd name="connsiteX10" fmla="*/ 1246216 w 2103681"/>
              <a:gd name="connsiteY10" fmla="*/ 1646871 h 1646871"/>
              <a:gd name="connsiteX11" fmla="*/ 2041438 w 2103681"/>
              <a:gd name="connsiteY11" fmla="*/ 1571529 h 1646871"/>
              <a:gd name="connsiteX12" fmla="*/ 2053193 w 2103681"/>
              <a:gd name="connsiteY12" fmla="*/ 1234159 h 1646871"/>
              <a:gd name="connsiteX13" fmla="*/ 2103681 w 2103681"/>
              <a:gd name="connsiteY13" fmla="*/ 667568 h 1646871"/>
              <a:gd name="connsiteX14" fmla="*/ 2008315 w 2103681"/>
              <a:gd name="connsiteY14" fmla="*/ 213173 h 1646871"/>
              <a:gd name="connsiteX15" fmla="*/ 1873679 w 2103681"/>
              <a:gd name="connsiteY15" fmla="*/ 0 h 1646871"/>
              <a:gd name="connsiteX16" fmla="*/ 1380015 w 2103681"/>
              <a:gd name="connsiteY16" fmla="*/ 61708 h 1646871"/>
              <a:gd name="connsiteX17" fmla="*/ 667586 w 2103681"/>
              <a:gd name="connsiteY17" fmla="*/ 245407 h 1646871"/>
              <a:gd name="connsiteX18" fmla="*/ 711536 w 2103681"/>
              <a:gd name="connsiteY18" fmla="*/ 430738 h 1646871"/>
              <a:gd name="connsiteX19" fmla="*/ 308540 w 2103681"/>
              <a:gd name="connsiteY19" fmla="*/ 667568 h 1646871"/>
              <a:gd name="connsiteX20" fmla="*/ 145856 w 2103681"/>
              <a:gd name="connsiteY20" fmla="*/ 712446 h 1646871"/>
              <a:gd name="connsiteX21" fmla="*/ 56099 w 2103681"/>
              <a:gd name="connsiteY21" fmla="*/ 678788 h 1646871"/>
              <a:gd name="connsiteX22" fmla="*/ 0 w 2103681"/>
              <a:gd name="connsiteY22" fmla="*/ 746105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695635 w 2131730"/>
              <a:gd name="connsiteY17" fmla="*/ 245407 h 1646871"/>
              <a:gd name="connsiteX18" fmla="*/ 739585 w 2131730"/>
              <a:gd name="connsiteY18" fmla="*/ 430738 h 1646871"/>
              <a:gd name="connsiteX19" fmla="*/ 336589 w 2131730"/>
              <a:gd name="connsiteY19" fmla="*/ 667568 h 1646871"/>
              <a:gd name="connsiteX20" fmla="*/ 173905 w 2131730"/>
              <a:gd name="connsiteY20" fmla="*/ 712446 h 1646871"/>
              <a:gd name="connsiteX21" fmla="*/ 84148 w 2131730"/>
              <a:gd name="connsiteY21" fmla="*/ 678788 h 1646871"/>
              <a:gd name="connsiteX22" fmla="*/ 0 w 2131730"/>
              <a:gd name="connsiteY22"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695635 w 2131730"/>
              <a:gd name="connsiteY17" fmla="*/ 245407 h 1646871"/>
              <a:gd name="connsiteX18" fmla="*/ 739585 w 2131730"/>
              <a:gd name="connsiteY18" fmla="*/ 430738 h 1646871"/>
              <a:gd name="connsiteX19" fmla="*/ 336589 w 2131730"/>
              <a:gd name="connsiteY19" fmla="*/ 667568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695635 w 2131730"/>
              <a:gd name="connsiteY17" fmla="*/ 245407 h 1646871"/>
              <a:gd name="connsiteX18" fmla="*/ 739585 w 2131730"/>
              <a:gd name="connsiteY18" fmla="*/ 430738 h 1646871"/>
              <a:gd name="connsiteX19" fmla="*/ 347910 w 2131730"/>
              <a:gd name="connsiteY19" fmla="*/ 737346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695635 w 2131730"/>
              <a:gd name="connsiteY17" fmla="*/ 245407 h 1646871"/>
              <a:gd name="connsiteX18" fmla="*/ 745195 w 2131730"/>
              <a:gd name="connsiteY18" fmla="*/ 475617 h 1646871"/>
              <a:gd name="connsiteX19" fmla="*/ 347910 w 2131730"/>
              <a:gd name="connsiteY19" fmla="*/ 737346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61708 h 1646871"/>
              <a:gd name="connsiteX17" fmla="*/ 762042 w 2131730"/>
              <a:gd name="connsiteY17" fmla="*/ 281618 h 1646871"/>
              <a:gd name="connsiteX18" fmla="*/ 745195 w 2131730"/>
              <a:gd name="connsiteY18" fmla="*/ 475617 h 1646871"/>
              <a:gd name="connsiteX19" fmla="*/ 347910 w 2131730"/>
              <a:gd name="connsiteY19" fmla="*/ 737346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123416 h 1646871"/>
              <a:gd name="connsiteX17" fmla="*/ 762042 w 2131730"/>
              <a:gd name="connsiteY17" fmla="*/ 281618 h 1646871"/>
              <a:gd name="connsiteX18" fmla="*/ 745195 w 2131730"/>
              <a:gd name="connsiteY18" fmla="*/ 475617 h 1646871"/>
              <a:gd name="connsiteX19" fmla="*/ 347910 w 2131730"/>
              <a:gd name="connsiteY19" fmla="*/ 737346 h 1646871"/>
              <a:gd name="connsiteX20" fmla="*/ 173905 w 2131730"/>
              <a:gd name="connsiteY20" fmla="*/ 712446 h 1646871"/>
              <a:gd name="connsiteX21" fmla="*/ 0 w 2131730"/>
              <a:gd name="connsiteY21" fmla="*/ 774154 h 1646871"/>
              <a:gd name="connsiteX0" fmla="*/ 0 w 2131730"/>
              <a:gd name="connsiteY0" fmla="*/ 774154 h 1646871"/>
              <a:gd name="connsiteX1" fmla="*/ 157075 w 2131730"/>
              <a:gd name="connsiteY1" fmla="*/ 1015377 h 1646871"/>
              <a:gd name="connsiteX2" fmla="*/ 463675 w 2131730"/>
              <a:gd name="connsiteY2" fmla="*/ 1013928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123416 h 1646871"/>
              <a:gd name="connsiteX17" fmla="*/ 762042 w 2131730"/>
              <a:gd name="connsiteY17" fmla="*/ 281618 h 1646871"/>
              <a:gd name="connsiteX18" fmla="*/ 745195 w 2131730"/>
              <a:gd name="connsiteY18" fmla="*/ 475617 h 1646871"/>
              <a:gd name="connsiteX19" fmla="*/ 347910 w 2131730"/>
              <a:gd name="connsiteY19" fmla="*/ 737346 h 1646871"/>
              <a:gd name="connsiteX20" fmla="*/ 145856 w 2131730"/>
              <a:gd name="connsiteY20" fmla="*/ 678787 h 1646871"/>
              <a:gd name="connsiteX21" fmla="*/ 0 w 2131730"/>
              <a:gd name="connsiteY21" fmla="*/ 774154 h 1646871"/>
              <a:gd name="connsiteX0" fmla="*/ 0 w 2131730"/>
              <a:gd name="connsiteY0" fmla="*/ 774154 h 1646871"/>
              <a:gd name="connsiteX1" fmla="*/ 157075 w 2131730"/>
              <a:gd name="connsiteY1" fmla="*/ 1015377 h 1646871"/>
              <a:gd name="connsiteX2" fmla="*/ 441236 w 2131730"/>
              <a:gd name="connsiteY2" fmla="*/ 985879 h 1646871"/>
              <a:gd name="connsiteX3" fmla="*/ 967731 w 2131730"/>
              <a:gd name="connsiteY3" fmla="*/ 653888 h 1646871"/>
              <a:gd name="connsiteX4" fmla="*/ 1111747 w 2131730"/>
              <a:gd name="connsiteY4" fmla="*/ 437864 h 1646871"/>
              <a:gd name="connsiteX5" fmla="*/ 1759819 w 2131730"/>
              <a:gd name="connsiteY5" fmla="*/ 293848 h 1646871"/>
              <a:gd name="connsiteX6" fmla="*/ 1811971 w 2131730"/>
              <a:gd name="connsiteY6" fmla="*/ 600250 h 1646871"/>
              <a:gd name="connsiteX7" fmla="*/ 1831827 w 2131730"/>
              <a:gd name="connsiteY7" fmla="*/ 869912 h 1646871"/>
              <a:gd name="connsiteX8" fmla="*/ 1796805 w 2131730"/>
              <a:gd name="connsiteY8" fmla="*/ 1396361 h 1646871"/>
              <a:gd name="connsiteX9" fmla="*/ 1267819 w 2131730"/>
              <a:gd name="connsiteY9" fmla="*/ 1430503 h 1646871"/>
              <a:gd name="connsiteX10" fmla="*/ 1274265 w 2131730"/>
              <a:gd name="connsiteY10" fmla="*/ 1646871 h 1646871"/>
              <a:gd name="connsiteX11" fmla="*/ 2069487 w 2131730"/>
              <a:gd name="connsiteY11" fmla="*/ 1571529 h 1646871"/>
              <a:gd name="connsiteX12" fmla="*/ 2081242 w 2131730"/>
              <a:gd name="connsiteY12" fmla="*/ 1234159 h 1646871"/>
              <a:gd name="connsiteX13" fmla="*/ 2131730 w 2131730"/>
              <a:gd name="connsiteY13" fmla="*/ 667568 h 1646871"/>
              <a:gd name="connsiteX14" fmla="*/ 2036364 w 2131730"/>
              <a:gd name="connsiteY14" fmla="*/ 213173 h 1646871"/>
              <a:gd name="connsiteX15" fmla="*/ 1901728 w 2131730"/>
              <a:gd name="connsiteY15" fmla="*/ 0 h 1646871"/>
              <a:gd name="connsiteX16" fmla="*/ 1408064 w 2131730"/>
              <a:gd name="connsiteY16" fmla="*/ 123416 h 1646871"/>
              <a:gd name="connsiteX17" fmla="*/ 762042 w 2131730"/>
              <a:gd name="connsiteY17" fmla="*/ 281618 h 1646871"/>
              <a:gd name="connsiteX18" fmla="*/ 745195 w 2131730"/>
              <a:gd name="connsiteY18" fmla="*/ 475617 h 1646871"/>
              <a:gd name="connsiteX19" fmla="*/ 347910 w 2131730"/>
              <a:gd name="connsiteY19" fmla="*/ 737346 h 1646871"/>
              <a:gd name="connsiteX20" fmla="*/ 145856 w 2131730"/>
              <a:gd name="connsiteY20" fmla="*/ 678787 h 1646871"/>
              <a:gd name="connsiteX21" fmla="*/ 0 w 2131730"/>
              <a:gd name="connsiteY21" fmla="*/ 774154 h 1646871"/>
              <a:gd name="connsiteX0" fmla="*/ 0 w 2119859"/>
              <a:gd name="connsiteY0" fmla="*/ 774154 h 1646871"/>
              <a:gd name="connsiteX1" fmla="*/ 157075 w 2119859"/>
              <a:gd name="connsiteY1" fmla="*/ 1015377 h 1646871"/>
              <a:gd name="connsiteX2" fmla="*/ 441236 w 2119859"/>
              <a:gd name="connsiteY2" fmla="*/ 985879 h 1646871"/>
              <a:gd name="connsiteX3" fmla="*/ 967731 w 2119859"/>
              <a:gd name="connsiteY3" fmla="*/ 653888 h 1646871"/>
              <a:gd name="connsiteX4" fmla="*/ 1111747 w 2119859"/>
              <a:gd name="connsiteY4" fmla="*/ 437864 h 1646871"/>
              <a:gd name="connsiteX5" fmla="*/ 1759819 w 2119859"/>
              <a:gd name="connsiteY5" fmla="*/ 293848 h 1646871"/>
              <a:gd name="connsiteX6" fmla="*/ 1811971 w 2119859"/>
              <a:gd name="connsiteY6" fmla="*/ 600250 h 1646871"/>
              <a:gd name="connsiteX7" fmla="*/ 1831827 w 2119859"/>
              <a:gd name="connsiteY7" fmla="*/ 869912 h 1646871"/>
              <a:gd name="connsiteX8" fmla="*/ 1796805 w 2119859"/>
              <a:gd name="connsiteY8" fmla="*/ 1396361 h 1646871"/>
              <a:gd name="connsiteX9" fmla="*/ 1267819 w 2119859"/>
              <a:gd name="connsiteY9" fmla="*/ 1430503 h 1646871"/>
              <a:gd name="connsiteX10" fmla="*/ 1274265 w 2119859"/>
              <a:gd name="connsiteY10" fmla="*/ 1646871 h 1646871"/>
              <a:gd name="connsiteX11" fmla="*/ 2069487 w 2119859"/>
              <a:gd name="connsiteY11" fmla="*/ 1571529 h 1646871"/>
              <a:gd name="connsiteX12" fmla="*/ 2081242 w 2119859"/>
              <a:gd name="connsiteY12" fmla="*/ 1234159 h 1646871"/>
              <a:gd name="connsiteX13" fmla="*/ 2119859 w 2119859"/>
              <a:gd name="connsiteY13" fmla="*/ 653888 h 1646871"/>
              <a:gd name="connsiteX14" fmla="*/ 2036364 w 2119859"/>
              <a:gd name="connsiteY14" fmla="*/ 213173 h 1646871"/>
              <a:gd name="connsiteX15" fmla="*/ 1901728 w 2119859"/>
              <a:gd name="connsiteY15" fmla="*/ 0 h 1646871"/>
              <a:gd name="connsiteX16" fmla="*/ 1408064 w 2119859"/>
              <a:gd name="connsiteY16" fmla="*/ 123416 h 1646871"/>
              <a:gd name="connsiteX17" fmla="*/ 762042 w 2119859"/>
              <a:gd name="connsiteY17" fmla="*/ 281618 h 1646871"/>
              <a:gd name="connsiteX18" fmla="*/ 745195 w 2119859"/>
              <a:gd name="connsiteY18" fmla="*/ 475617 h 1646871"/>
              <a:gd name="connsiteX19" fmla="*/ 347910 w 2119859"/>
              <a:gd name="connsiteY19" fmla="*/ 737346 h 1646871"/>
              <a:gd name="connsiteX20" fmla="*/ 145856 w 2119859"/>
              <a:gd name="connsiteY20" fmla="*/ 678787 h 1646871"/>
              <a:gd name="connsiteX21" fmla="*/ 0 w 2119859"/>
              <a:gd name="connsiteY21" fmla="*/ 774154 h 1646871"/>
              <a:gd name="connsiteX0" fmla="*/ 0 w 2119859"/>
              <a:gd name="connsiteY0" fmla="*/ 774154 h 1646871"/>
              <a:gd name="connsiteX1" fmla="*/ 157075 w 2119859"/>
              <a:gd name="connsiteY1" fmla="*/ 1015377 h 1646871"/>
              <a:gd name="connsiteX2" fmla="*/ 441236 w 2119859"/>
              <a:gd name="connsiteY2" fmla="*/ 985879 h 1646871"/>
              <a:gd name="connsiteX3" fmla="*/ 967731 w 2119859"/>
              <a:gd name="connsiteY3" fmla="*/ 653888 h 1646871"/>
              <a:gd name="connsiteX4" fmla="*/ 1111747 w 2119859"/>
              <a:gd name="connsiteY4" fmla="*/ 437864 h 1646871"/>
              <a:gd name="connsiteX5" fmla="*/ 1759819 w 2119859"/>
              <a:gd name="connsiteY5" fmla="*/ 293848 h 1646871"/>
              <a:gd name="connsiteX6" fmla="*/ 1811971 w 2119859"/>
              <a:gd name="connsiteY6" fmla="*/ 600250 h 1646871"/>
              <a:gd name="connsiteX7" fmla="*/ 1831827 w 2119859"/>
              <a:gd name="connsiteY7" fmla="*/ 869912 h 1646871"/>
              <a:gd name="connsiteX8" fmla="*/ 1796805 w 2119859"/>
              <a:gd name="connsiteY8" fmla="*/ 1396361 h 1646871"/>
              <a:gd name="connsiteX9" fmla="*/ 1267819 w 2119859"/>
              <a:gd name="connsiteY9" fmla="*/ 1430503 h 1646871"/>
              <a:gd name="connsiteX10" fmla="*/ 1274265 w 2119859"/>
              <a:gd name="connsiteY10" fmla="*/ 1646871 h 1646871"/>
              <a:gd name="connsiteX11" fmla="*/ 2069487 w 2119859"/>
              <a:gd name="connsiteY11" fmla="*/ 1571529 h 1646871"/>
              <a:gd name="connsiteX12" fmla="*/ 2081242 w 2119859"/>
              <a:gd name="connsiteY12" fmla="*/ 1234159 h 1646871"/>
              <a:gd name="connsiteX13" fmla="*/ 2119859 w 2119859"/>
              <a:gd name="connsiteY13" fmla="*/ 653888 h 1646871"/>
              <a:gd name="connsiteX14" fmla="*/ 2047852 w 2119859"/>
              <a:gd name="connsiteY14" fmla="*/ 221840 h 1646871"/>
              <a:gd name="connsiteX15" fmla="*/ 1901728 w 2119859"/>
              <a:gd name="connsiteY15" fmla="*/ 0 h 1646871"/>
              <a:gd name="connsiteX16" fmla="*/ 1408064 w 2119859"/>
              <a:gd name="connsiteY16" fmla="*/ 123416 h 1646871"/>
              <a:gd name="connsiteX17" fmla="*/ 762042 w 2119859"/>
              <a:gd name="connsiteY17" fmla="*/ 281618 h 1646871"/>
              <a:gd name="connsiteX18" fmla="*/ 745195 w 2119859"/>
              <a:gd name="connsiteY18" fmla="*/ 475617 h 1646871"/>
              <a:gd name="connsiteX19" fmla="*/ 347910 w 2119859"/>
              <a:gd name="connsiteY19" fmla="*/ 737346 h 1646871"/>
              <a:gd name="connsiteX20" fmla="*/ 145856 w 2119859"/>
              <a:gd name="connsiteY20" fmla="*/ 678787 h 1646871"/>
              <a:gd name="connsiteX21" fmla="*/ 0 w 2119859"/>
              <a:gd name="connsiteY21" fmla="*/ 774154 h 1646871"/>
              <a:gd name="connsiteX0" fmla="*/ 0 w 2119859"/>
              <a:gd name="connsiteY0" fmla="*/ 774154 h 1646871"/>
              <a:gd name="connsiteX1" fmla="*/ 157075 w 2119859"/>
              <a:gd name="connsiteY1" fmla="*/ 1015377 h 1646871"/>
              <a:gd name="connsiteX2" fmla="*/ 441236 w 2119859"/>
              <a:gd name="connsiteY2" fmla="*/ 985879 h 1646871"/>
              <a:gd name="connsiteX3" fmla="*/ 967731 w 2119859"/>
              <a:gd name="connsiteY3" fmla="*/ 653888 h 1646871"/>
              <a:gd name="connsiteX4" fmla="*/ 1111747 w 2119859"/>
              <a:gd name="connsiteY4" fmla="*/ 437864 h 1646871"/>
              <a:gd name="connsiteX5" fmla="*/ 1759819 w 2119859"/>
              <a:gd name="connsiteY5" fmla="*/ 293848 h 1646871"/>
              <a:gd name="connsiteX6" fmla="*/ 1811971 w 2119859"/>
              <a:gd name="connsiteY6" fmla="*/ 600250 h 1646871"/>
              <a:gd name="connsiteX7" fmla="*/ 1831827 w 2119859"/>
              <a:gd name="connsiteY7" fmla="*/ 869912 h 1646871"/>
              <a:gd name="connsiteX8" fmla="*/ 1796805 w 2119859"/>
              <a:gd name="connsiteY8" fmla="*/ 1396361 h 1646871"/>
              <a:gd name="connsiteX9" fmla="*/ 1267819 w 2119859"/>
              <a:gd name="connsiteY9" fmla="*/ 1430503 h 1646871"/>
              <a:gd name="connsiteX10" fmla="*/ 1274265 w 2119859"/>
              <a:gd name="connsiteY10" fmla="*/ 1646871 h 1646871"/>
              <a:gd name="connsiteX11" fmla="*/ 2069487 w 2119859"/>
              <a:gd name="connsiteY11" fmla="*/ 1571529 h 1646871"/>
              <a:gd name="connsiteX12" fmla="*/ 2081242 w 2119859"/>
              <a:gd name="connsiteY12" fmla="*/ 1234159 h 1646871"/>
              <a:gd name="connsiteX13" fmla="*/ 2119859 w 2119859"/>
              <a:gd name="connsiteY13" fmla="*/ 653888 h 1646871"/>
              <a:gd name="connsiteX14" fmla="*/ 2047852 w 2119859"/>
              <a:gd name="connsiteY14" fmla="*/ 221840 h 1646871"/>
              <a:gd name="connsiteX15" fmla="*/ 1901728 w 2119859"/>
              <a:gd name="connsiteY15" fmla="*/ 0 h 1646871"/>
              <a:gd name="connsiteX16" fmla="*/ 1408064 w 2119859"/>
              <a:gd name="connsiteY16" fmla="*/ 123416 h 1646871"/>
              <a:gd name="connsiteX17" fmla="*/ 762042 w 2119859"/>
              <a:gd name="connsiteY17" fmla="*/ 281618 h 1646871"/>
              <a:gd name="connsiteX18" fmla="*/ 745195 w 2119859"/>
              <a:gd name="connsiteY18" fmla="*/ 475617 h 1646871"/>
              <a:gd name="connsiteX19" fmla="*/ 347910 w 2119859"/>
              <a:gd name="connsiteY19" fmla="*/ 737346 h 1646871"/>
              <a:gd name="connsiteX20" fmla="*/ 145856 w 2119859"/>
              <a:gd name="connsiteY20" fmla="*/ 678787 h 1646871"/>
              <a:gd name="connsiteX21" fmla="*/ 0 w 2119859"/>
              <a:gd name="connsiteY21" fmla="*/ 774154 h 1646871"/>
              <a:gd name="connsiteX0" fmla="*/ 0 w 2119859"/>
              <a:gd name="connsiteY0" fmla="*/ 774154 h 1646871"/>
              <a:gd name="connsiteX1" fmla="*/ 157075 w 2119859"/>
              <a:gd name="connsiteY1" fmla="*/ 1015377 h 1646871"/>
              <a:gd name="connsiteX2" fmla="*/ 441236 w 2119859"/>
              <a:gd name="connsiteY2" fmla="*/ 985879 h 1646871"/>
              <a:gd name="connsiteX3" fmla="*/ 967731 w 2119859"/>
              <a:gd name="connsiteY3" fmla="*/ 653888 h 1646871"/>
              <a:gd name="connsiteX4" fmla="*/ 1111747 w 2119859"/>
              <a:gd name="connsiteY4" fmla="*/ 437864 h 1646871"/>
              <a:gd name="connsiteX5" fmla="*/ 1759819 w 2119859"/>
              <a:gd name="connsiteY5" fmla="*/ 293848 h 1646871"/>
              <a:gd name="connsiteX6" fmla="*/ 1811971 w 2119859"/>
              <a:gd name="connsiteY6" fmla="*/ 600250 h 1646871"/>
              <a:gd name="connsiteX7" fmla="*/ 1831827 w 2119859"/>
              <a:gd name="connsiteY7" fmla="*/ 869912 h 1646871"/>
              <a:gd name="connsiteX8" fmla="*/ 1796805 w 2119859"/>
              <a:gd name="connsiteY8" fmla="*/ 1396361 h 1646871"/>
              <a:gd name="connsiteX9" fmla="*/ 1267819 w 2119859"/>
              <a:gd name="connsiteY9" fmla="*/ 1430503 h 1646871"/>
              <a:gd name="connsiteX10" fmla="*/ 1274265 w 2119859"/>
              <a:gd name="connsiteY10" fmla="*/ 1646871 h 1646871"/>
              <a:gd name="connsiteX11" fmla="*/ 2069487 w 2119859"/>
              <a:gd name="connsiteY11" fmla="*/ 1571529 h 1646871"/>
              <a:gd name="connsiteX12" fmla="*/ 2081242 w 2119859"/>
              <a:gd name="connsiteY12" fmla="*/ 1234159 h 1646871"/>
              <a:gd name="connsiteX13" fmla="*/ 2119859 w 2119859"/>
              <a:gd name="connsiteY13" fmla="*/ 653888 h 1646871"/>
              <a:gd name="connsiteX14" fmla="*/ 2019535 w 2119859"/>
              <a:gd name="connsiteY14" fmla="*/ 241222 h 1646871"/>
              <a:gd name="connsiteX15" fmla="*/ 1901728 w 2119859"/>
              <a:gd name="connsiteY15" fmla="*/ 0 h 1646871"/>
              <a:gd name="connsiteX16" fmla="*/ 1408064 w 2119859"/>
              <a:gd name="connsiteY16" fmla="*/ 123416 h 1646871"/>
              <a:gd name="connsiteX17" fmla="*/ 762042 w 2119859"/>
              <a:gd name="connsiteY17" fmla="*/ 281618 h 1646871"/>
              <a:gd name="connsiteX18" fmla="*/ 745195 w 2119859"/>
              <a:gd name="connsiteY18" fmla="*/ 475617 h 1646871"/>
              <a:gd name="connsiteX19" fmla="*/ 347910 w 2119859"/>
              <a:gd name="connsiteY19" fmla="*/ 737346 h 1646871"/>
              <a:gd name="connsiteX20" fmla="*/ 145856 w 2119859"/>
              <a:gd name="connsiteY20" fmla="*/ 678787 h 1646871"/>
              <a:gd name="connsiteX21" fmla="*/ 0 w 2119859"/>
              <a:gd name="connsiteY21" fmla="*/ 774154 h 164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9859" h="1646871">
                <a:moveTo>
                  <a:pt x="0" y="774154"/>
                </a:moveTo>
                <a:lnTo>
                  <a:pt x="157075" y="1015377"/>
                </a:lnTo>
                <a:lnTo>
                  <a:pt x="441236" y="985879"/>
                </a:lnTo>
                <a:lnTo>
                  <a:pt x="967731" y="653888"/>
                </a:lnTo>
                <a:lnTo>
                  <a:pt x="1111747" y="437864"/>
                </a:lnTo>
                <a:lnTo>
                  <a:pt x="1759819" y="293848"/>
                </a:lnTo>
                <a:lnTo>
                  <a:pt x="1811971" y="600250"/>
                </a:lnTo>
                <a:lnTo>
                  <a:pt x="1831827" y="869912"/>
                </a:lnTo>
                <a:lnTo>
                  <a:pt x="1796805" y="1396361"/>
                </a:lnTo>
                <a:lnTo>
                  <a:pt x="1267819" y="1430503"/>
                </a:lnTo>
                <a:lnTo>
                  <a:pt x="1274265" y="1646871"/>
                </a:lnTo>
                <a:lnTo>
                  <a:pt x="2069487" y="1571529"/>
                </a:lnTo>
                <a:lnTo>
                  <a:pt x="2081242" y="1234159"/>
                </a:lnTo>
                <a:lnTo>
                  <a:pt x="2119859" y="653888"/>
                </a:lnTo>
                <a:lnTo>
                  <a:pt x="2019535" y="241222"/>
                </a:lnTo>
                <a:lnTo>
                  <a:pt x="1901728" y="0"/>
                </a:lnTo>
                <a:lnTo>
                  <a:pt x="1408064" y="123416"/>
                </a:lnTo>
                <a:lnTo>
                  <a:pt x="762042" y="281618"/>
                </a:lnTo>
                <a:lnTo>
                  <a:pt x="745195" y="475617"/>
                </a:lnTo>
                <a:lnTo>
                  <a:pt x="347910" y="737346"/>
                </a:lnTo>
                <a:lnTo>
                  <a:pt x="145856" y="678787"/>
                </a:lnTo>
                <a:lnTo>
                  <a:pt x="0" y="774154"/>
                </a:lnTo>
                <a:close/>
              </a:path>
            </a:pathLst>
          </a:custGeom>
          <a:noFill/>
          <a:ln w="12700">
            <a:solidFill>
              <a:srgbClr val="00B050"/>
            </a:solidFill>
            <a:prstDash val="dash"/>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7" name="フリーフォーム 66"/>
          <p:cNvSpPr/>
          <p:nvPr/>
        </p:nvSpPr>
        <p:spPr>
          <a:xfrm>
            <a:off x="8155305" y="3085400"/>
            <a:ext cx="1368795" cy="1004157"/>
          </a:xfrm>
          <a:custGeom>
            <a:avLst/>
            <a:gdLst>
              <a:gd name="connsiteX0" fmla="*/ 0 w 1368795"/>
              <a:gd name="connsiteY0" fmla="*/ 89757 h 1004157"/>
              <a:gd name="connsiteX1" fmla="*/ 84147 w 1368795"/>
              <a:gd name="connsiteY1" fmla="*/ 375857 h 1004157"/>
              <a:gd name="connsiteX2" fmla="*/ 241222 w 1368795"/>
              <a:gd name="connsiteY2" fmla="*/ 605860 h 1004157"/>
              <a:gd name="connsiteX3" fmla="*/ 398297 w 1368795"/>
              <a:gd name="connsiteY3" fmla="*/ 762935 h 1004157"/>
              <a:gd name="connsiteX4" fmla="*/ 560982 w 1368795"/>
              <a:gd name="connsiteY4" fmla="*/ 1004157 h 1004157"/>
              <a:gd name="connsiteX5" fmla="*/ 897570 w 1368795"/>
              <a:gd name="connsiteY5" fmla="*/ 942449 h 1004157"/>
              <a:gd name="connsiteX6" fmla="*/ 1329526 w 1368795"/>
              <a:gd name="connsiteY6" fmla="*/ 785374 h 1004157"/>
              <a:gd name="connsiteX7" fmla="*/ 1368795 w 1368795"/>
              <a:gd name="connsiteY7" fmla="*/ 712446 h 1004157"/>
              <a:gd name="connsiteX8" fmla="*/ 1335136 w 1368795"/>
              <a:gd name="connsiteY8" fmla="*/ 516103 h 1004157"/>
              <a:gd name="connsiteX9" fmla="*/ 1279038 w 1368795"/>
              <a:gd name="connsiteY9" fmla="*/ 460005 h 1004157"/>
              <a:gd name="connsiteX10" fmla="*/ 1020986 w 1368795"/>
              <a:gd name="connsiteY10" fmla="*/ 504883 h 1004157"/>
              <a:gd name="connsiteX11" fmla="*/ 774155 w 1368795"/>
              <a:gd name="connsiteY11" fmla="*/ 577811 h 1004157"/>
              <a:gd name="connsiteX12" fmla="*/ 555372 w 1368795"/>
              <a:gd name="connsiteY12" fmla="*/ 560981 h 1004157"/>
              <a:gd name="connsiteX13" fmla="*/ 426346 w 1368795"/>
              <a:gd name="connsiteY13" fmla="*/ 342199 h 1004157"/>
              <a:gd name="connsiteX14" fmla="*/ 263661 w 1368795"/>
              <a:gd name="connsiteY14" fmla="*/ 100976 h 1004157"/>
              <a:gd name="connsiteX15" fmla="*/ 44878 w 1368795"/>
              <a:gd name="connsiteY15" fmla="*/ 0 h 1004157"/>
              <a:gd name="connsiteX16" fmla="*/ 0 w 1368795"/>
              <a:gd name="connsiteY16" fmla="*/ 89757 h 1004157"/>
              <a:gd name="connsiteX0" fmla="*/ 0 w 1368795"/>
              <a:gd name="connsiteY0" fmla="*/ 89757 h 1004157"/>
              <a:gd name="connsiteX1" fmla="*/ 100970 w 1368795"/>
              <a:gd name="connsiteY1" fmla="*/ 415609 h 1004157"/>
              <a:gd name="connsiteX2" fmla="*/ 241222 w 1368795"/>
              <a:gd name="connsiteY2" fmla="*/ 605860 h 1004157"/>
              <a:gd name="connsiteX3" fmla="*/ 398297 w 1368795"/>
              <a:gd name="connsiteY3" fmla="*/ 762935 h 1004157"/>
              <a:gd name="connsiteX4" fmla="*/ 560982 w 1368795"/>
              <a:gd name="connsiteY4" fmla="*/ 1004157 h 1004157"/>
              <a:gd name="connsiteX5" fmla="*/ 897570 w 1368795"/>
              <a:gd name="connsiteY5" fmla="*/ 942449 h 1004157"/>
              <a:gd name="connsiteX6" fmla="*/ 1329526 w 1368795"/>
              <a:gd name="connsiteY6" fmla="*/ 785374 h 1004157"/>
              <a:gd name="connsiteX7" fmla="*/ 1368795 w 1368795"/>
              <a:gd name="connsiteY7" fmla="*/ 712446 h 1004157"/>
              <a:gd name="connsiteX8" fmla="*/ 1335136 w 1368795"/>
              <a:gd name="connsiteY8" fmla="*/ 516103 h 1004157"/>
              <a:gd name="connsiteX9" fmla="*/ 1279038 w 1368795"/>
              <a:gd name="connsiteY9" fmla="*/ 460005 h 1004157"/>
              <a:gd name="connsiteX10" fmla="*/ 1020986 w 1368795"/>
              <a:gd name="connsiteY10" fmla="*/ 504883 h 1004157"/>
              <a:gd name="connsiteX11" fmla="*/ 774155 w 1368795"/>
              <a:gd name="connsiteY11" fmla="*/ 577811 h 1004157"/>
              <a:gd name="connsiteX12" fmla="*/ 555372 w 1368795"/>
              <a:gd name="connsiteY12" fmla="*/ 560981 h 1004157"/>
              <a:gd name="connsiteX13" fmla="*/ 426346 w 1368795"/>
              <a:gd name="connsiteY13" fmla="*/ 342199 h 1004157"/>
              <a:gd name="connsiteX14" fmla="*/ 263661 w 1368795"/>
              <a:gd name="connsiteY14" fmla="*/ 100976 h 1004157"/>
              <a:gd name="connsiteX15" fmla="*/ 44878 w 1368795"/>
              <a:gd name="connsiteY15" fmla="*/ 0 h 1004157"/>
              <a:gd name="connsiteX16" fmla="*/ 0 w 1368795"/>
              <a:gd name="connsiteY16" fmla="*/ 89757 h 1004157"/>
              <a:gd name="connsiteX0" fmla="*/ 0 w 1368795"/>
              <a:gd name="connsiteY0" fmla="*/ 89757 h 1004157"/>
              <a:gd name="connsiteX1" fmla="*/ 100970 w 1368795"/>
              <a:gd name="connsiteY1" fmla="*/ 415609 h 1004157"/>
              <a:gd name="connsiteX2" fmla="*/ 244986 w 1368795"/>
              <a:gd name="connsiteY2" fmla="*/ 631633 h 1004157"/>
              <a:gd name="connsiteX3" fmla="*/ 398297 w 1368795"/>
              <a:gd name="connsiteY3" fmla="*/ 762935 h 1004157"/>
              <a:gd name="connsiteX4" fmla="*/ 560982 w 1368795"/>
              <a:gd name="connsiteY4" fmla="*/ 1004157 h 1004157"/>
              <a:gd name="connsiteX5" fmla="*/ 897570 w 1368795"/>
              <a:gd name="connsiteY5" fmla="*/ 942449 h 1004157"/>
              <a:gd name="connsiteX6" fmla="*/ 1329526 w 1368795"/>
              <a:gd name="connsiteY6" fmla="*/ 785374 h 1004157"/>
              <a:gd name="connsiteX7" fmla="*/ 1368795 w 1368795"/>
              <a:gd name="connsiteY7" fmla="*/ 712446 h 1004157"/>
              <a:gd name="connsiteX8" fmla="*/ 1335136 w 1368795"/>
              <a:gd name="connsiteY8" fmla="*/ 516103 h 1004157"/>
              <a:gd name="connsiteX9" fmla="*/ 1279038 w 1368795"/>
              <a:gd name="connsiteY9" fmla="*/ 460005 h 1004157"/>
              <a:gd name="connsiteX10" fmla="*/ 1020986 w 1368795"/>
              <a:gd name="connsiteY10" fmla="*/ 504883 h 1004157"/>
              <a:gd name="connsiteX11" fmla="*/ 774155 w 1368795"/>
              <a:gd name="connsiteY11" fmla="*/ 577811 h 1004157"/>
              <a:gd name="connsiteX12" fmla="*/ 555372 w 1368795"/>
              <a:gd name="connsiteY12" fmla="*/ 560981 h 1004157"/>
              <a:gd name="connsiteX13" fmla="*/ 426346 w 1368795"/>
              <a:gd name="connsiteY13" fmla="*/ 342199 h 1004157"/>
              <a:gd name="connsiteX14" fmla="*/ 263661 w 1368795"/>
              <a:gd name="connsiteY14" fmla="*/ 100976 h 1004157"/>
              <a:gd name="connsiteX15" fmla="*/ 44878 w 1368795"/>
              <a:gd name="connsiteY15" fmla="*/ 0 h 1004157"/>
              <a:gd name="connsiteX16" fmla="*/ 0 w 1368795"/>
              <a:gd name="connsiteY16" fmla="*/ 89757 h 1004157"/>
              <a:gd name="connsiteX0" fmla="*/ 0 w 1368795"/>
              <a:gd name="connsiteY0" fmla="*/ 89757 h 1004157"/>
              <a:gd name="connsiteX1" fmla="*/ 112196 w 1368795"/>
              <a:gd name="connsiteY1" fmla="*/ 359028 h 1004157"/>
              <a:gd name="connsiteX2" fmla="*/ 244986 w 1368795"/>
              <a:gd name="connsiteY2" fmla="*/ 631633 h 1004157"/>
              <a:gd name="connsiteX3" fmla="*/ 398297 w 1368795"/>
              <a:gd name="connsiteY3" fmla="*/ 762935 h 1004157"/>
              <a:gd name="connsiteX4" fmla="*/ 560982 w 1368795"/>
              <a:gd name="connsiteY4" fmla="*/ 1004157 h 1004157"/>
              <a:gd name="connsiteX5" fmla="*/ 897570 w 1368795"/>
              <a:gd name="connsiteY5" fmla="*/ 942449 h 1004157"/>
              <a:gd name="connsiteX6" fmla="*/ 1329526 w 1368795"/>
              <a:gd name="connsiteY6" fmla="*/ 785374 h 1004157"/>
              <a:gd name="connsiteX7" fmla="*/ 1368795 w 1368795"/>
              <a:gd name="connsiteY7" fmla="*/ 712446 h 1004157"/>
              <a:gd name="connsiteX8" fmla="*/ 1335136 w 1368795"/>
              <a:gd name="connsiteY8" fmla="*/ 516103 h 1004157"/>
              <a:gd name="connsiteX9" fmla="*/ 1279038 w 1368795"/>
              <a:gd name="connsiteY9" fmla="*/ 460005 h 1004157"/>
              <a:gd name="connsiteX10" fmla="*/ 1020986 w 1368795"/>
              <a:gd name="connsiteY10" fmla="*/ 504883 h 1004157"/>
              <a:gd name="connsiteX11" fmla="*/ 774155 w 1368795"/>
              <a:gd name="connsiteY11" fmla="*/ 577811 h 1004157"/>
              <a:gd name="connsiteX12" fmla="*/ 555372 w 1368795"/>
              <a:gd name="connsiteY12" fmla="*/ 560981 h 1004157"/>
              <a:gd name="connsiteX13" fmla="*/ 426346 w 1368795"/>
              <a:gd name="connsiteY13" fmla="*/ 342199 h 1004157"/>
              <a:gd name="connsiteX14" fmla="*/ 263661 w 1368795"/>
              <a:gd name="connsiteY14" fmla="*/ 100976 h 1004157"/>
              <a:gd name="connsiteX15" fmla="*/ 44878 w 1368795"/>
              <a:gd name="connsiteY15" fmla="*/ 0 h 1004157"/>
              <a:gd name="connsiteX16" fmla="*/ 0 w 1368795"/>
              <a:gd name="connsiteY16"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897570 w 1368795"/>
              <a:gd name="connsiteY4" fmla="*/ 942449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279038 w 1368795"/>
              <a:gd name="connsiteY8" fmla="*/ 460005 h 1004157"/>
              <a:gd name="connsiteX9" fmla="*/ 1020986 w 1368795"/>
              <a:gd name="connsiteY9" fmla="*/ 504883 h 1004157"/>
              <a:gd name="connsiteX10" fmla="*/ 774155 w 1368795"/>
              <a:gd name="connsiteY10" fmla="*/ 577811 h 1004157"/>
              <a:gd name="connsiteX11" fmla="*/ 555372 w 1368795"/>
              <a:gd name="connsiteY11" fmla="*/ 560981 h 1004157"/>
              <a:gd name="connsiteX12" fmla="*/ 426346 w 1368795"/>
              <a:gd name="connsiteY12" fmla="*/ 342199 h 1004157"/>
              <a:gd name="connsiteX13" fmla="*/ 263661 w 1368795"/>
              <a:gd name="connsiteY13" fmla="*/ 100976 h 1004157"/>
              <a:gd name="connsiteX14" fmla="*/ 44878 w 1368795"/>
              <a:gd name="connsiteY14" fmla="*/ 0 h 1004157"/>
              <a:gd name="connsiteX15" fmla="*/ 0 w 1368795"/>
              <a:gd name="connsiteY15"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897570 w 1368795"/>
              <a:gd name="connsiteY4" fmla="*/ 942449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279038 w 1368795"/>
              <a:gd name="connsiteY8" fmla="*/ 460005 h 1004157"/>
              <a:gd name="connsiteX9" fmla="*/ 1020986 w 1368795"/>
              <a:gd name="connsiteY9" fmla="*/ 504883 h 1004157"/>
              <a:gd name="connsiteX10" fmla="*/ 661959 w 1368795"/>
              <a:gd name="connsiteY10" fmla="*/ 740495 h 1004157"/>
              <a:gd name="connsiteX11" fmla="*/ 555372 w 1368795"/>
              <a:gd name="connsiteY11" fmla="*/ 560981 h 1004157"/>
              <a:gd name="connsiteX12" fmla="*/ 426346 w 1368795"/>
              <a:gd name="connsiteY12" fmla="*/ 342199 h 1004157"/>
              <a:gd name="connsiteX13" fmla="*/ 263661 w 1368795"/>
              <a:gd name="connsiteY13" fmla="*/ 100976 h 1004157"/>
              <a:gd name="connsiteX14" fmla="*/ 44878 w 1368795"/>
              <a:gd name="connsiteY14" fmla="*/ 0 h 1004157"/>
              <a:gd name="connsiteX15" fmla="*/ 0 w 1368795"/>
              <a:gd name="connsiteY15"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897570 w 1368795"/>
              <a:gd name="connsiteY4" fmla="*/ 942449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279038 w 1368795"/>
              <a:gd name="connsiteY8" fmla="*/ 460005 h 1004157"/>
              <a:gd name="connsiteX9" fmla="*/ 1016118 w 1368795"/>
              <a:gd name="connsiteY9" fmla="*/ 550198 h 1004157"/>
              <a:gd name="connsiteX10" fmla="*/ 661959 w 1368795"/>
              <a:gd name="connsiteY10" fmla="*/ 740495 h 1004157"/>
              <a:gd name="connsiteX11" fmla="*/ 555372 w 1368795"/>
              <a:gd name="connsiteY11" fmla="*/ 560981 h 1004157"/>
              <a:gd name="connsiteX12" fmla="*/ 426346 w 1368795"/>
              <a:gd name="connsiteY12" fmla="*/ 342199 h 1004157"/>
              <a:gd name="connsiteX13" fmla="*/ 263661 w 1368795"/>
              <a:gd name="connsiteY13" fmla="*/ 100976 h 1004157"/>
              <a:gd name="connsiteX14" fmla="*/ 44878 w 1368795"/>
              <a:gd name="connsiteY14" fmla="*/ 0 h 1004157"/>
              <a:gd name="connsiteX15" fmla="*/ 0 w 1368795"/>
              <a:gd name="connsiteY15"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958181 w 1368795"/>
              <a:gd name="connsiteY4" fmla="*/ 920354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279038 w 1368795"/>
              <a:gd name="connsiteY8" fmla="*/ 460005 h 1004157"/>
              <a:gd name="connsiteX9" fmla="*/ 1016118 w 1368795"/>
              <a:gd name="connsiteY9" fmla="*/ 550198 h 1004157"/>
              <a:gd name="connsiteX10" fmla="*/ 661959 w 1368795"/>
              <a:gd name="connsiteY10" fmla="*/ 740495 h 1004157"/>
              <a:gd name="connsiteX11" fmla="*/ 555372 w 1368795"/>
              <a:gd name="connsiteY11" fmla="*/ 560981 h 1004157"/>
              <a:gd name="connsiteX12" fmla="*/ 426346 w 1368795"/>
              <a:gd name="connsiteY12" fmla="*/ 342199 h 1004157"/>
              <a:gd name="connsiteX13" fmla="*/ 263661 w 1368795"/>
              <a:gd name="connsiteY13" fmla="*/ 100976 h 1004157"/>
              <a:gd name="connsiteX14" fmla="*/ 44878 w 1368795"/>
              <a:gd name="connsiteY14" fmla="*/ 0 h 1004157"/>
              <a:gd name="connsiteX15" fmla="*/ 0 w 1368795"/>
              <a:gd name="connsiteY15"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958181 w 1368795"/>
              <a:gd name="connsiteY4" fmla="*/ 920354 h 1004157"/>
              <a:gd name="connsiteX5" fmla="*/ 1329526 w 1368795"/>
              <a:gd name="connsiteY5" fmla="*/ 785374 h 1004157"/>
              <a:gd name="connsiteX6" fmla="*/ 1368795 w 1368795"/>
              <a:gd name="connsiteY6" fmla="*/ 712446 h 1004157"/>
              <a:gd name="connsiteX7" fmla="*/ 1335136 w 1368795"/>
              <a:gd name="connsiteY7" fmla="*/ 516103 h 1004157"/>
              <a:gd name="connsiteX8" fmla="*/ 1016118 w 1368795"/>
              <a:gd name="connsiteY8" fmla="*/ 550198 h 1004157"/>
              <a:gd name="connsiteX9" fmla="*/ 661959 w 1368795"/>
              <a:gd name="connsiteY9" fmla="*/ 740495 h 1004157"/>
              <a:gd name="connsiteX10" fmla="*/ 555372 w 1368795"/>
              <a:gd name="connsiteY10" fmla="*/ 560981 h 1004157"/>
              <a:gd name="connsiteX11" fmla="*/ 426346 w 1368795"/>
              <a:gd name="connsiteY11" fmla="*/ 342199 h 1004157"/>
              <a:gd name="connsiteX12" fmla="*/ 263661 w 1368795"/>
              <a:gd name="connsiteY12" fmla="*/ 100976 h 1004157"/>
              <a:gd name="connsiteX13" fmla="*/ 44878 w 1368795"/>
              <a:gd name="connsiteY13" fmla="*/ 0 h 1004157"/>
              <a:gd name="connsiteX14" fmla="*/ 0 w 1368795"/>
              <a:gd name="connsiteY14" fmla="*/ 89757 h 1004157"/>
              <a:gd name="connsiteX0" fmla="*/ 0 w 1368795"/>
              <a:gd name="connsiteY0" fmla="*/ 89757 h 1004157"/>
              <a:gd name="connsiteX1" fmla="*/ 112196 w 1368795"/>
              <a:gd name="connsiteY1" fmla="*/ 359028 h 1004157"/>
              <a:gd name="connsiteX2" fmla="*/ 398297 w 1368795"/>
              <a:gd name="connsiteY2" fmla="*/ 762935 h 1004157"/>
              <a:gd name="connsiteX3" fmla="*/ 560982 w 1368795"/>
              <a:gd name="connsiteY3" fmla="*/ 1004157 h 1004157"/>
              <a:gd name="connsiteX4" fmla="*/ 958181 w 1368795"/>
              <a:gd name="connsiteY4" fmla="*/ 920354 h 1004157"/>
              <a:gd name="connsiteX5" fmla="*/ 1329526 w 1368795"/>
              <a:gd name="connsiteY5" fmla="*/ 785374 h 1004157"/>
              <a:gd name="connsiteX6" fmla="*/ 1368795 w 1368795"/>
              <a:gd name="connsiteY6" fmla="*/ 712446 h 1004157"/>
              <a:gd name="connsiteX7" fmla="*/ 1272239 w 1368795"/>
              <a:gd name="connsiteY7" fmla="*/ 505320 h 1004157"/>
              <a:gd name="connsiteX8" fmla="*/ 1016118 w 1368795"/>
              <a:gd name="connsiteY8" fmla="*/ 550198 h 1004157"/>
              <a:gd name="connsiteX9" fmla="*/ 661959 w 1368795"/>
              <a:gd name="connsiteY9" fmla="*/ 740495 h 1004157"/>
              <a:gd name="connsiteX10" fmla="*/ 555372 w 1368795"/>
              <a:gd name="connsiteY10" fmla="*/ 560981 h 1004157"/>
              <a:gd name="connsiteX11" fmla="*/ 426346 w 1368795"/>
              <a:gd name="connsiteY11" fmla="*/ 342199 h 1004157"/>
              <a:gd name="connsiteX12" fmla="*/ 263661 w 1368795"/>
              <a:gd name="connsiteY12" fmla="*/ 100976 h 1004157"/>
              <a:gd name="connsiteX13" fmla="*/ 44878 w 1368795"/>
              <a:gd name="connsiteY13" fmla="*/ 0 h 1004157"/>
              <a:gd name="connsiteX14" fmla="*/ 0 w 1368795"/>
              <a:gd name="connsiteY14" fmla="*/ 89757 h 100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8795" h="1004157">
                <a:moveTo>
                  <a:pt x="0" y="89757"/>
                </a:moveTo>
                <a:lnTo>
                  <a:pt x="112196" y="359028"/>
                </a:lnTo>
                <a:lnTo>
                  <a:pt x="398297" y="762935"/>
                </a:lnTo>
                <a:lnTo>
                  <a:pt x="560982" y="1004157"/>
                </a:lnTo>
                <a:lnTo>
                  <a:pt x="958181" y="920354"/>
                </a:lnTo>
                <a:lnTo>
                  <a:pt x="1329526" y="785374"/>
                </a:lnTo>
                <a:lnTo>
                  <a:pt x="1368795" y="712446"/>
                </a:lnTo>
                <a:lnTo>
                  <a:pt x="1272239" y="505320"/>
                </a:lnTo>
                <a:lnTo>
                  <a:pt x="1016118" y="550198"/>
                </a:lnTo>
                <a:lnTo>
                  <a:pt x="661959" y="740495"/>
                </a:lnTo>
                <a:lnTo>
                  <a:pt x="555372" y="560981"/>
                </a:lnTo>
                <a:lnTo>
                  <a:pt x="426346" y="342199"/>
                </a:lnTo>
                <a:lnTo>
                  <a:pt x="263661" y="100976"/>
                </a:lnTo>
                <a:lnTo>
                  <a:pt x="44878" y="0"/>
                </a:lnTo>
                <a:lnTo>
                  <a:pt x="0" y="89757"/>
                </a:lnTo>
                <a:close/>
              </a:path>
            </a:pathLst>
          </a:custGeom>
          <a:noFill/>
          <a:ln w="12700">
            <a:solidFill>
              <a:srgbClr val="0070C0"/>
            </a:solidFill>
            <a:prstDash val="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52225" name="Picture 1" descr="130325_サイネージB1F"/>
          <p:cNvPicPr>
            <a:picLocks noChangeAspect="1" noChangeArrowheads="1"/>
          </p:cNvPicPr>
          <p:nvPr/>
        </p:nvPicPr>
        <p:blipFill>
          <a:blip r:embed="rId5" cstate="email">
            <a:lum contrast="30000"/>
          </a:blip>
          <a:srcRect/>
          <a:stretch>
            <a:fillRect/>
          </a:stretch>
        </p:blipFill>
        <p:spPr bwMode="auto">
          <a:xfrm>
            <a:off x="1577659" y="1448027"/>
            <a:ext cx="1361494" cy="2817025"/>
          </a:xfrm>
          <a:prstGeom prst="rect">
            <a:avLst/>
          </a:prstGeom>
          <a:noFill/>
          <a:ln w="9525">
            <a:noFill/>
            <a:miter lim="800000"/>
            <a:headEnd/>
            <a:tailEnd/>
          </a:ln>
        </p:spPr>
      </p:pic>
      <p:sp>
        <p:nvSpPr>
          <p:cNvPr id="101" name="Text Box 4"/>
          <p:cNvSpPr txBox="1">
            <a:spLocks noChangeArrowheads="1"/>
          </p:cNvSpPr>
          <p:nvPr/>
        </p:nvSpPr>
        <p:spPr bwMode="auto">
          <a:xfrm>
            <a:off x="1343472" y="1340768"/>
            <a:ext cx="1800200" cy="264688"/>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1400" b="1" u="sng" dirty="0">
                <a:solidFill>
                  <a:srgbClr val="000000"/>
                </a:solidFill>
                <a:latin typeface="ＭＳ ゴシック" pitchFamily="49" charset="-128"/>
                <a:ea typeface="ＭＳ ゴシック" pitchFamily="49" charset="-128"/>
                <a:cs typeface="ＭＳ Ｐゴシック" pitchFamily="50" charset="-128"/>
              </a:rPr>
              <a:t>地下ネットワーク</a:t>
            </a:r>
          </a:p>
        </p:txBody>
      </p:sp>
      <p:sp>
        <p:nvSpPr>
          <p:cNvPr id="121" name="Text Box 7"/>
          <p:cNvSpPr txBox="1">
            <a:spLocks noChangeArrowheads="1"/>
          </p:cNvSpPr>
          <p:nvPr/>
        </p:nvSpPr>
        <p:spPr bwMode="auto">
          <a:xfrm>
            <a:off x="2749584" y="2802991"/>
            <a:ext cx="441146" cy="215444"/>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500" dirty="0">
                <a:solidFill>
                  <a:srgbClr val="000000"/>
                </a:solidFill>
                <a:latin typeface="メイリオ" pitchFamily="50" charset="-128"/>
                <a:ea typeface="メイリオ" pitchFamily="50" charset="-128"/>
                <a:cs typeface="ＭＳ Ｐゴシック" pitchFamily="50" charset="-128"/>
              </a:rPr>
              <a:t>うめきた</a:t>
            </a:r>
            <a:endParaRPr lang="en-US" altLang="ja-JP" sz="500" dirty="0">
              <a:solidFill>
                <a:srgbClr val="000000"/>
              </a:solidFill>
              <a:latin typeface="メイリオ" pitchFamily="50" charset="-128"/>
              <a:ea typeface="メイリオ" pitchFamily="50" charset="-128"/>
              <a:cs typeface="ＭＳ Ｐゴシック" pitchFamily="50" charset="-128"/>
            </a:endParaRPr>
          </a:p>
          <a:p>
            <a:pPr algn="ctr" fontAlgn="base">
              <a:lnSpc>
                <a:spcPct val="80000"/>
              </a:lnSpc>
              <a:spcBef>
                <a:spcPct val="0"/>
              </a:spcBef>
              <a:spcAft>
                <a:spcPct val="0"/>
              </a:spcAft>
            </a:pPr>
            <a:r>
              <a:rPr lang="ja-JP" altLang="en-US" sz="500" dirty="0">
                <a:solidFill>
                  <a:srgbClr val="000000"/>
                </a:solidFill>
                <a:latin typeface="メイリオ" pitchFamily="50" charset="-128"/>
                <a:ea typeface="メイリオ" pitchFamily="50" charset="-128"/>
                <a:cs typeface="ＭＳ Ｐゴシック" pitchFamily="50" charset="-128"/>
              </a:rPr>
              <a:t>広場</a:t>
            </a:r>
          </a:p>
        </p:txBody>
      </p:sp>
      <p:sp>
        <p:nvSpPr>
          <p:cNvPr id="75" name="フリーフォーム 74"/>
          <p:cNvSpPr/>
          <p:nvPr/>
        </p:nvSpPr>
        <p:spPr>
          <a:xfrm>
            <a:off x="1551886" y="1621887"/>
            <a:ext cx="1053008" cy="2617831"/>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 name="connsiteX0" fmla="*/ 882686 w 882686"/>
              <a:gd name="connsiteY0" fmla="*/ 3934 h 2873987"/>
              <a:gd name="connsiteX1" fmla="*/ 720080 w 882686"/>
              <a:gd name="connsiteY1" fmla="*/ 0 h 2873987"/>
              <a:gd name="connsiteX2" fmla="*/ 533840 w 882686"/>
              <a:gd name="connsiteY2" fmla="*/ 1013474 h 2873987"/>
              <a:gd name="connsiteX3" fmla="*/ 243135 w 882686"/>
              <a:gd name="connsiteY3" fmla="*/ 2086441 h 2873987"/>
              <a:gd name="connsiteX4" fmla="*/ 0 w 882686"/>
              <a:gd name="connsiteY4" fmla="*/ 2873987 h 2873987"/>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36104 w 1098710"/>
              <a:gd name="connsiteY3" fmla="*/ 936103 h 2880320"/>
              <a:gd name="connsiteX4" fmla="*/ 720080 w 1098710"/>
              <a:gd name="connsiteY4" fmla="*/ 2088231 h 2880320"/>
              <a:gd name="connsiteX5" fmla="*/ 0 w 1098710"/>
              <a:gd name="connsiteY5"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21031 w 1098710"/>
              <a:gd name="connsiteY3" fmla="*/ 693193 h 2880320"/>
              <a:gd name="connsiteX4" fmla="*/ 936104 w 1098710"/>
              <a:gd name="connsiteY4" fmla="*/ 936103 h 2880320"/>
              <a:gd name="connsiteX5" fmla="*/ 720080 w 1098710"/>
              <a:gd name="connsiteY5" fmla="*/ 2088231 h 2880320"/>
              <a:gd name="connsiteX6" fmla="*/ 0 w 1098710"/>
              <a:gd name="connsiteY6" fmla="*/ 2880320 h 2880320"/>
              <a:gd name="connsiteX0" fmla="*/ 936104 w 972336"/>
              <a:gd name="connsiteY0" fmla="*/ 0 h 2880320"/>
              <a:gd name="connsiteX1" fmla="*/ 864096 w 972336"/>
              <a:gd name="connsiteY1" fmla="*/ 288031 h 2880320"/>
              <a:gd name="connsiteX2" fmla="*/ 921031 w 972336"/>
              <a:gd name="connsiteY2" fmla="*/ 693193 h 2880320"/>
              <a:gd name="connsiteX3" fmla="*/ 936104 w 972336"/>
              <a:gd name="connsiteY3" fmla="*/ 936103 h 2880320"/>
              <a:gd name="connsiteX4" fmla="*/ 720080 w 972336"/>
              <a:gd name="connsiteY4" fmla="*/ 2088231 h 2880320"/>
              <a:gd name="connsiteX5" fmla="*/ 0 w 972336"/>
              <a:gd name="connsiteY5" fmla="*/ 2880320 h 2880320"/>
              <a:gd name="connsiteX0" fmla="*/ 936104 w 947402"/>
              <a:gd name="connsiteY0" fmla="*/ 0 h 2880320"/>
              <a:gd name="connsiteX1" fmla="*/ 864096 w 947402"/>
              <a:gd name="connsiteY1" fmla="*/ 288031 h 2880320"/>
              <a:gd name="connsiteX2" fmla="*/ 921031 w 947402"/>
              <a:gd name="connsiteY2" fmla="*/ 693193 h 2880320"/>
              <a:gd name="connsiteX3" fmla="*/ 936104 w 947402"/>
              <a:gd name="connsiteY3" fmla="*/ 936103 h 2880320"/>
              <a:gd name="connsiteX4" fmla="*/ 720080 w 947402"/>
              <a:gd name="connsiteY4" fmla="*/ 2088231 h 2880320"/>
              <a:gd name="connsiteX5" fmla="*/ 0 w 947402"/>
              <a:gd name="connsiteY5" fmla="*/ 2880320 h 2880320"/>
              <a:gd name="connsiteX0" fmla="*/ 864096 w 947402"/>
              <a:gd name="connsiteY0" fmla="*/ 0 h 2592289"/>
              <a:gd name="connsiteX1" fmla="*/ 921031 w 947402"/>
              <a:gd name="connsiteY1" fmla="*/ 405162 h 2592289"/>
              <a:gd name="connsiteX2" fmla="*/ 936104 w 947402"/>
              <a:gd name="connsiteY2" fmla="*/ 648072 h 2592289"/>
              <a:gd name="connsiteX3" fmla="*/ 720080 w 947402"/>
              <a:gd name="connsiteY3" fmla="*/ 1800200 h 2592289"/>
              <a:gd name="connsiteX4" fmla="*/ 0 w 947402"/>
              <a:gd name="connsiteY4" fmla="*/ 2592289 h 2592289"/>
              <a:gd name="connsiteX0" fmla="*/ 1008112 w 1008340"/>
              <a:gd name="connsiteY0" fmla="*/ 0 h 2592288"/>
              <a:gd name="connsiteX1" fmla="*/ 921031 w 1008340"/>
              <a:gd name="connsiteY1" fmla="*/ 405161 h 2592288"/>
              <a:gd name="connsiteX2" fmla="*/ 936104 w 1008340"/>
              <a:gd name="connsiteY2" fmla="*/ 648071 h 2592288"/>
              <a:gd name="connsiteX3" fmla="*/ 720080 w 1008340"/>
              <a:gd name="connsiteY3" fmla="*/ 1800199 h 2592288"/>
              <a:gd name="connsiteX4" fmla="*/ 0 w 1008340"/>
              <a:gd name="connsiteY4" fmla="*/ 2592288 h 2592288"/>
              <a:gd name="connsiteX0" fmla="*/ 1008112 w 1080120"/>
              <a:gd name="connsiteY0" fmla="*/ 0 h 2592288"/>
              <a:gd name="connsiteX1" fmla="*/ 1080120 w 1080120"/>
              <a:gd name="connsiteY1" fmla="*/ 432047 h 2592288"/>
              <a:gd name="connsiteX2" fmla="*/ 936104 w 1080120"/>
              <a:gd name="connsiteY2" fmla="*/ 648071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432047 h 2592288"/>
              <a:gd name="connsiteX2" fmla="*/ 1008112 w 1080120"/>
              <a:gd name="connsiteY2" fmla="*/ 864095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1008112 w 1080120"/>
              <a:gd name="connsiteY2" fmla="*/ 864095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1008112 w 1080120"/>
              <a:gd name="connsiteY2" fmla="*/ 864095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1047381 w 1080120"/>
              <a:gd name="connsiteY2" fmla="*/ 757509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720080 w 1080120"/>
              <a:gd name="connsiteY2" fmla="*/ 1800199 h 2592288"/>
              <a:gd name="connsiteX3" fmla="*/ 0 w 1080120"/>
              <a:gd name="connsiteY3" fmla="*/ 2592288 h 2592288"/>
              <a:gd name="connsiteX0" fmla="*/ 1008112 w 1080120"/>
              <a:gd name="connsiteY0" fmla="*/ 0 h 2592288"/>
              <a:gd name="connsiteX1" fmla="*/ 1080120 w 1080120"/>
              <a:gd name="connsiteY1" fmla="*/ 504055 h 2592288"/>
              <a:gd name="connsiteX2" fmla="*/ 935470 w 1080120"/>
              <a:gd name="connsiteY2" fmla="*/ 1334194 h 2592288"/>
              <a:gd name="connsiteX3" fmla="*/ 720080 w 1080120"/>
              <a:gd name="connsiteY3" fmla="*/ 1800199 h 2592288"/>
              <a:gd name="connsiteX4" fmla="*/ 0 w 1080120"/>
              <a:gd name="connsiteY4" fmla="*/ 2592288 h 2592288"/>
              <a:gd name="connsiteX0" fmla="*/ 1008112 w 1080120"/>
              <a:gd name="connsiteY0" fmla="*/ 0 h 2592288"/>
              <a:gd name="connsiteX1" fmla="*/ 1080120 w 1080120"/>
              <a:gd name="connsiteY1" fmla="*/ 504055 h 2592288"/>
              <a:gd name="connsiteX2" fmla="*/ 1014927 w 1080120"/>
              <a:gd name="connsiteY2" fmla="*/ 891018 h 2592288"/>
              <a:gd name="connsiteX3" fmla="*/ 935470 w 1080120"/>
              <a:gd name="connsiteY3" fmla="*/ 1334194 h 2592288"/>
              <a:gd name="connsiteX4" fmla="*/ 720080 w 1080120"/>
              <a:gd name="connsiteY4" fmla="*/ 1800199 h 2592288"/>
              <a:gd name="connsiteX5" fmla="*/ 0 w 1080120"/>
              <a:gd name="connsiteY5" fmla="*/ 2592288 h 2592288"/>
              <a:gd name="connsiteX0" fmla="*/ 1008112 w 1027034"/>
              <a:gd name="connsiteY0" fmla="*/ 0 h 2592288"/>
              <a:gd name="connsiteX1" fmla="*/ 1014927 w 1027034"/>
              <a:gd name="connsiteY1" fmla="*/ 891018 h 2592288"/>
              <a:gd name="connsiteX2" fmla="*/ 935470 w 1027034"/>
              <a:gd name="connsiteY2" fmla="*/ 1334194 h 2592288"/>
              <a:gd name="connsiteX3" fmla="*/ 720080 w 1027034"/>
              <a:gd name="connsiteY3" fmla="*/ 1800199 h 2592288"/>
              <a:gd name="connsiteX4" fmla="*/ 0 w 1027034"/>
              <a:gd name="connsiteY4" fmla="*/ 2592288 h 2592288"/>
              <a:gd name="connsiteX0" fmla="*/ 1008112 w 1049721"/>
              <a:gd name="connsiteY0" fmla="*/ 0 h 2592288"/>
              <a:gd name="connsiteX1" fmla="*/ 1048585 w 1049721"/>
              <a:gd name="connsiteY1" fmla="*/ 628368 h 2592288"/>
              <a:gd name="connsiteX2" fmla="*/ 1014927 w 1049721"/>
              <a:gd name="connsiteY2" fmla="*/ 891018 h 2592288"/>
              <a:gd name="connsiteX3" fmla="*/ 935470 w 1049721"/>
              <a:gd name="connsiteY3" fmla="*/ 1334194 h 2592288"/>
              <a:gd name="connsiteX4" fmla="*/ 720080 w 1049721"/>
              <a:gd name="connsiteY4" fmla="*/ 1800199 h 2592288"/>
              <a:gd name="connsiteX5" fmla="*/ 0 w 1049721"/>
              <a:gd name="connsiteY5" fmla="*/ 2592288 h 2592288"/>
              <a:gd name="connsiteX0" fmla="*/ 1008112 w 1051638"/>
              <a:gd name="connsiteY0" fmla="*/ 0 h 2592288"/>
              <a:gd name="connsiteX1" fmla="*/ 1048585 w 1051638"/>
              <a:gd name="connsiteY1" fmla="*/ 628368 h 2592288"/>
              <a:gd name="connsiteX2" fmla="*/ 1026432 w 1051638"/>
              <a:gd name="connsiteY2" fmla="*/ 922539 h 2592288"/>
              <a:gd name="connsiteX3" fmla="*/ 935470 w 1051638"/>
              <a:gd name="connsiteY3" fmla="*/ 1334194 h 2592288"/>
              <a:gd name="connsiteX4" fmla="*/ 720080 w 1051638"/>
              <a:gd name="connsiteY4" fmla="*/ 1800199 h 2592288"/>
              <a:gd name="connsiteX5" fmla="*/ 0 w 1051638"/>
              <a:gd name="connsiteY5" fmla="*/ 2592288 h 2592288"/>
              <a:gd name="connsiteX0" fmla="*/ 1009482 w 1053008"/>
              <a:gd name="connsiteY0" fmla="*/ 0 h 2617831"/>
              <a:gd name="connsiteX1" fmla="*/ 1049955 w 1053008"/>
              <a:gd name="connsiteY1" fmla="*/ 628368 h 2617831"/>
              <a:gd name="connsiteX2" fmla="*/ 1027802 w 1053008"/>
              <a:gd name="connsiteY2" fmla="*/ 922539 h 2617831"/>
              <a:gd name="connsiteX3" fmla="*/ 936840 w 1053008"/>
              <a:gd name="connsiteY3" fmla="*/ 1334194 h 2617831"/>
              <a:gd name="connsiteX4" fmla="*/ 721450 w 1053008"/>
              <a:gd name="connsiteY4" fmla="*/ 1800199 h 2617831"/>
              <a:gd name="connsiteX5" fmla="*/ 0 w 1053008"/>
              <a:gd name="connsiteY5" fmla="*/ 2617831 h 26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008" h="2617831">
                <a:moveTo>
                  <a:pt x="1009482" y="0"/>
                </a:moveTo>
                <a:cubicBezTo>
                  <a:pt x="1009635" y="109284"/>
                  <a:pt x="1046902" y="474612"/>
                  <a:pt x="1049955" y="628368"/>
                </a:cubicBezTo>
                <a:cubicBezTo>
                  <a:pt x="1053008" y="782124"/>
                  <a:pt x="1040062" y="809457"/>
                  <a:pt x="1027802" y="922539"/>
                </a:cubicBezTo>
                <a:lnTo>
                  <a:pt x="936840" y="1334194"/>
                </a:lnTo>
                <a:lnTo>
                  <a:pt x="721450" y="1800199"/>
                </a:lnTo>
                <a:cubicBezTo>
                  <a:pt x="568397" y="2064825"/>
                  <a:pt x="293368" y="2450733"/>
                  <a:pt x="0" y="2617831"/>
                </a:cubicBezTo>
              </a:path>
            </a:pathLst>
          </a:custGeom>
          <a:ln w="254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74" name="正方形/長方形 73"/>
          <p:cNvSpPr/>
          <p:nvPr/>
        </p:nvSpPr>
        <p:spPr>
          <a:xfrm rot="1503790">
            <a:off x="2309385" y="2995501"/>
            <a:ext cx="105187" cy="504056"/>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7" name="フリーフォーム 76"/>
          <p:cNvSpPr/>
          <p:nvPr/>
        </p:nvSpPr>
        <p:spPr>
          <a:xfrm>
            <a:off x="2783967" y="3201019"/>
            <a:ext cx="157075" cy="334401"/>
          </a:xfrm>
          <a:custGeom>
            <a:avLst/>
            <a:gdLst>
              <a:gd name="connsiteX0" fmla="*/ 0 w 157075"/>
              <a:gd name="connsiteY0" fmla="*/ 89757 h 336589"/>
              <a:gd name="connsiteX1" fmla="*/ 145855 w 157075"/>
              <a:gd name="connsiteY1" fmla="*/ 336589 h 336589"/>
              <a:gd name="connsiteX2" fmla="*/ 157075 w 157075"/>
              <a:gd name="connsiteY2" fmla="*/ 0 h 336589"/>
              <a:gd name="connsiteX3" fmla="*/ 0 w 157075"/>
              <a:gd name="connsiteY3" fmla="*/ 89757 h 336589"/>
              <a:gd name="connsiteX0" fmla="*/ 0 w 157075"/>
              <a:gd name="connsiteY0" fmla="*/ 89757 h 303413"/>
              <a:gd name="connsiteX1" fmla="*/ 146582 w 157075"/>
              <a:gd name="connsiteY1" fmla="*/ 303413 h 303413"/>
              <a:gd name="connsiteX2" fmla="*/ 157075 w 157075"/>
              <a:gd name="connsiteY2" fmla="*/ 0 h 303413"/>
              <a:gd name="connsiteX3" fmla="*/ 0 w 157075"/>
              <a:gd name="connsiteY3" fmla="*/ 89757 h 303413"/>
              <a:gd name="connsiteX0" fmla="*/ 0 w 157075"/>
              <a:gd name="connsiteY0" fmla="*/ 89757 h 334401"/>
              <a:gd name="connsiteX1" fmla="*/ 155565 w 157075"/>
              <a:gd name="connsiteY1" fmla="*/ 334401 h 334401"/>
              <a:gd name="connsiteX2" fmla="*/ 157075 w 157075"/>
              <a:gd name="connsiteY2" fmla="*/ 0 h 334401"/>
              <a:gd name="connsiteX3" fmla="*/ 0 w 157075"/>
              <a:gd name="connsiteY3" fmla="*/ 89757 h 334401"/>
            </a:gdLst>
            <a:ahLst/>
            <a:cxnLst>
              <a:cxn ang="0">
                <a:pos x="connsiteX0" y="connsiteY0"/>
              </a:cxn>
              <a:cxn ang="0">
                <a:pos x="connsiteX1" y="connsiteY1"/>
              </a:cxn>
              <a:cxn ang="0">
                <a:pos x="connsiteX2" y="connsiteY2"/>
              </a:cxn>
              <a:cxn ang="0">
                <a:pos x="connsiteX3" y="connsiteY3"/>
              </a:cxn>
            </a:cxnLst>
            <a:rect l="l" t="t" r="r" b="b"/>
            <a:pathLst>
              <a:path w="157075" h="334401">
                <a:moveTo>
                  <a:pt x="0" y="89757"/>
                </a:moveTo>
                <a:lnTo>
                  <a:pt x="155565" y="334401"/>
                </a:lnTo>
                <a:cubicBezTo>
                  <a:pt x="156068" y="222934"/>
                  <a:pt x="156572" y="111467"/>
                  <a:pt x="157075" y="0"/>
                </a:cubicBezTo>
                <a:lnTo>
                  <a:pt x="0" y="8975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8" name="フリーフォーム 77"/>
          <p:cNvSpPr/>
          <p:nvPr/>
        </p:nvSpPr>
        <p:spPr>
          <a:xfrm>
            <a:off x="2816401" y="2323301"/>
            <a:ext cx="139267" cy="349562"/>
          </a:xfrm>
          <a:custGeom>
            <a:avLst/>
            <a:gdLst>
              <a:gd name="connsiteX0" fmla="*/ 0 w 157075"/>
              <a:gd name="connsiteY0" fmla="*/ 89757 h 336589"/>
              <a:gd name="connsiteX1" fmla="*/ 145855 w 157075"/>
              <a:gd name="connsiteY1" fmla="*/ 336589 h 336589"/>
              <a:gd name="connsiteX2" fmla="*/ 157075 w 157075"/>
              <a:gd name="connsiteY2" fmla="*/ 0 h 336589"/>
              <a:gd name="connsiteX3" fmla="*/ 0 w 157075"/>
              <a:gd name="connsiteY3" fmla="*/ 89757 h 336589"/>
              <a:gd name="connsiteX0" fmla="*/ 0 w 157075"/>
              <a:gd name="connsiteY0" fmla="*/ 89757 h 303413"/>
              <a:gd name="connsiteX1" fmla="*/ 146582 w 157075"/>
              <a:gd name="connsiteY1" fmla="*/ 303413 h 303413"/>
              <a:gd name="connsiteX2" fmla="*/ 157075 w 157075"/>
              <a:gd name="connsiteY2" fmla="*/ 0 h 303413"/>
              <a:gd name="connsiteX3" fmla="*/ 0 w 157075"/>
              <a:gd name="connsiteY3" fmla="*/ 89757 h 303413"/>
              <a:gd name="connsiteX0" fmla="*/ 0 w 157075"/>
              <a:gd name="connsiteY0" fmla="*/ 89757 h 334401"/>
              <a:gd name="connsiteX1" fmla="*/ 155565 w 157075"/>
              <a:gd name="connsiteY1" fmla="*/ 334401 h 334401"/>
              <a:gd name="connsiteX2" fmla="*/ 157075 w 157075"/>
              <a:gd name="connsiteY2" fmla="*/ 0 h 334401"/>
              <a:gd name="connsiteX3" fmla="*/ 0 w 157075"/>
              <a:gd name="connsiteY3" fmla="*/ 89757 h 334401"/>
              <a:gd name="connsiteX0" fmla="*/ 0 w 157075"/>
              <a:gd name="connsiteY0" fmla="*/ 89757 h 357909"/>
              <a:gd name="connsiteX1" fmla="*/ 111250 w 157075"/>
              <a:gd name="connsiteY1" fmla="*/ 357909 h 357909"/>
              <a:gd name="connsiteX2" fmla="*/ 157075 w 157075"/>
              <a:gd name="connsiteY2" fmla="*/ 0 h 357909"/>
              <a:gd name="connsiteX3" fmla="*/ 0 w 157075"/>
              <a:gd name="connsiteY3" fmla="*/ 89757 h 357909"/>
              <a:gd name="connsiteX0" fmla="*/ 0 w 157075"/>
              <a:gd name="connsiteY0" fmla="*/ 89757 h 357909"/>
              <a:gd name="connsiteX1" fmla="*/ 45474 w 157075"/>
              <a:gd name="connsiteY1" fmla="*/ 212084 h 357909"/>
              <a:gd name="connsiteX2" fmla="*/ 111250 w 157075"/>
              <a:gd name="connsiteY2" fmla="*/ 357909 h 357909"/>
              <a:gd name="connsiteX3" fmla="*/ 157075 w 157075"/>
              <a:gd name="connsiteY3" fmla="*/ 0 h 357909"/>
              <a:gd name="connsiteX4" fmla="*/ 0 w 157075"/>
              <a:gd name="connsiteY4" fmla="*/ 89757 h 357909"/>
              <a:gd name="connsiteX0" fmla="*/ 0 w 157075"/>
              <a:gd name="connsiteY0" fmla="*/ 89757 h 357909"/>
              <a:gd name="connsiteX1" fmla="*/ 46078 w 157075"/>
              <a:gd name="connsiteY1" fmla="*/ 266445 h 357909"/>
              <a:gd name="connsiteX2" fmla="*/ 111250 w 157075"/>
              <a:gd name="connsiteY2" fmla="*/ 357909 h 357909"/>
              <a:gd name="connsiteX3" fmla="*/ 157075 w 157075"/>
              <a:gd name="connsiteY3" fmla="*/ 0 h 357909"/>
              <a:gd name="connsiteX4" fmla="*/ 0 w 157075"/>
              <a:gd name="connsiteY4" fmla="*/ 89757 h 357909"/>
              <a:gd name="connsiteX0" fmla="*/ 0 w 139267"/>
              <a:gd name="connsiteY0" fmla="*/ 45460 h 313612"/>
              <a:gd name="connsiteX1" fmla="*/ 46078 w 139267"/>
              <a:gd name="connsiteY1" fmla="*/ 222148 h 313612"/>
              <a:gd name="connsiteX2" fmla="*/ 111250 w 139267"/>
              <a:gd name="connsiteY2" fmla="*/ 313612 h 313612"/>
              <a:gd name="connsiteX3" fmla="*/ 139267 w 139267"/>
              <a:gd name="connsiteY3" fmla="*/ 0 h 313612"/>
              <a:gd name="connsiteX4" fmla="*/ 0 w 139267"/>
              <a:gd name="connsiteY4" fmla="*/ 45460 h 313612"/>
              <a:gd name="connsiteX0" fmla="*/ 0 w 139267"/>
              <a:gd name="connsiteY0" fmla="*/ 45460 h 313612"/>
              <a:gd name="connsiteX1" fmla="*/ 9701 w 139267"/>
              <a:gd name="connsiteY1" fmla="*/ 168690 h 313612"/>
              <a:gd name="connsiteX2" fmla="*/ 46078 w 139267"/>
              <a:gd name="connsiteY2" fmla="*/ 222148 h 313612"/>
              <a:gd name="connsiteX3" fmla="*/ 111250 w 139267"/>
              <a:gd name="connsiteY3" fmla="*/ 313612 h 313612"/>
              <a:gd name="connsiteX4" fmla="*/ 139267 w 139267"/>
              <a:gd name="connsiteY4" fmla="*/ 0 h 313612"/>
              <a:gd name="connsiteX5" fmla="*/ 0 w 139267"/>
              <a:gd name="connsiteY5" fmla="*/ 45460 h 313612"/>
              <a:gd name="connsiteX0" fmla="*/ 0 w 139267"/>
              <a:gd name="connsiteY0" fmla="*/ 45460 h 313612"/>
              <a:gd name="connsiteX1" fmla="*/ 9701 w 139267"/>
              <a:gd name="connsiteY1" fmla="*/ 168690 h 313612"/>
              <a:gd name="connsiteX2" fmla="*/ 46078 w 139267"/>
              <a:gd name="connsiteY2" fmla="*/ 222148 h 313612"/>
              <a:gd name="connsiteX3" fmla="*/ 53853 w 139267"/>
              <a:gd name="connsiteY3" fmla="*/ 306793 h 313612"/>
              <a:gd name="connsiteX4" fmla="*/ 111250 w 139267"/>
              <a:gd name="connsiteY4" fmla="*/ 313612 h 313612"/>
              <a:gd name="connsiteX5" fmla="*/ 139267 w 139267"/>
              <a:gd name="connsiteY5" fmla="*/ 0 h 313612"/>
              <a:gd name="connsiteX6" fmla="*/ 0 w 139267"/>
              <a:gd name="connsiteY6" fmla="*/ 45460 h 313612"/>
              <a:gd name="connsiteX0" fmla="*/ 0 w 139267"/>
              <a:gd name="connsiteY0" fmla="*/ 45460 h 349562"/>
              <a:gd name="connsiteX1" fmla="*/ 9701 w 139267"/>
              <a:gd name="connsiteY1" fmla="*/ 168690 h 349562"/>
              <a:gd name="connsiteX2" fmla="*/ 46078 w 139267"/>
              <a:gd name="connsiteY2" fmla="*/ 222148 h 349562"/>
              <a:gd name="connsiteX3" fmla="*/ 53853 w 139267"/>
              <a:gd name="connsiteY3" fmla="*/ 306793 h 349562"/>
              <a:gd name="connsiteX4" fmla="*/ 135305 w 139267"/>
              <a:gd name="connsiteY4" fmla="*/ 349562 h 349562"/>
              <a:gd name="connsiteX5" fmla="*/ 139267 w 139267"/>
              <a:gd name="connsiteY5" fmla="*/ 0 h 349562"/>
              <a:gd name="connsiteX6" fmla="*/ 0 w 139267"/>
              <a:gd name="connsiteY6" fmla="*/ 45460 h 349562"/>
              <a:gd name="connsiteX0" fmla="*/ 0 w 139267"/>
              <a:gd name="connsiteY0" fmla="*/ 45460 h 349562"/>
              <a:gd name="connsiteX1" fmla="*/ 9701 w 139267"/>
              <a:gd name="connsiteY1" fmla="*/ 168690 h 349562"/>
              <a:gd name="connsiteX2" fmla="*/ 46078 w 139267"/>
              <a:gd name="connsiteY2" fmla="*/ 222148 h 349562"/>
              <a:gd name="connsiteX3" fmla="*/ 135305 w 139267"/>
              <a:gd name="connsiteY3" fmla="*/ 349562 h 349562"/>
              <a:gd name="connsiteX4" fmla="*/ 139267 w 139267"/>
              <a:gd name="connsiteY4" fmla="*/ 0 h 349562"/>
              <a:gd name="connsiteX5" fmla="*/ 0 w 139267"/>
              <a:gd name="connsiteY5" fmla="*/ 45460 h 349562"/>
              <a:gd name="connsiteX0" fmla="*/ 0 w 139267"/>
              <a:gd name="connsiteY0" fmla="*/ 30387 h 349562"/>
              <a:gd name="connsiteX1" fmla="*/ 9701 w 139267"/>
              <a:gd name="connsiteY1" fmla="*/ 168690 h 349562"/>
              <a:gd name="connsiteX2" fmla="*/ 46078 w 139267"/>
              <a:gd name="connsiteY2" fmla="*/ 222148 h 349562"/>
              <a:gd name="connsiteX3" fmla="*/ 135305 w 139267"/>
              <a:gd name="connsiteY3" fmla="*/ 349562 h 349562"/>
              <a:gd name="connsiteX4" fmla="*/ 139267 w 139267"/>
              <a:gd name="connsiteY4" fmla="*/ 0 h 349562"/>
              <a:gd name="connsiteX5" fmla="*/ 0 w 139267"/>
              <a:gd name="connsiteY5" fmla="*/ 30387 h 349562"/>
              <a:gd name="connsiteX0" fmla="*/ 0 w 139267"/>
              <a:gd name="connsiteY0" fmla="*/ 30387 h 349562"/>
              <a:gd name="connsiteX1" fmla="*/ 9701 w 139267"/>
              <a:gd name="connsiteY1" fmla="*/ 168690 h 349562"/>
              <a:gd name="connsiteX2" fmla="*/ 46078 w 139267"/>
              <a:gd name="connsiteY2" fmla="*/ 222148 h 349562"/>
              <a:gd name="connsiteX3" fmla="*/ 83998 w 139267"/>
              <a:gd name="connsiteY3" fmla="*/ 295075 h 349562"/>
              <a:gd name="connsiteX4" fmla="*/ 135305 w 139267"/>
              <a:gd name="connsiteY4" fmla="*/ 349562 h 349562"/>
              <a:gd name="connsiteX5" fmla="*/ 139267 w 139267"/>
              <a:gd name="connsiteY5" fmla="*/ 0 h 349562"/>
              <a:gd name="connsiteX6" fmla="*/ 0 w 139267"/>
              <a:gd name="connsiteY6" fmla="*/ 30387 h 3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267" h="349562">
                <a:moveTo>
                  <a:pt x="0" y="30387"/>
                </a:moveTo>
                <a:lnTo>
                  <a:pt x="9701" y="168690"/>
                </a:lnTo>
                <a:lnTo>
                  <a:pt x="46078" y="222148"/>
                </a:lnTo>
                <a:lnTo>
                  <a:pt x="83998" y="295075"/>
                </a:lnTo>
                <a:lnTo>
                  <a:pt x="135305" y="349562"/>
                </a:lnTo>
                <a:cubicBezTo>
                  <a:pt x="135808" y="238095"/>
                  <a:pt x="138764" y="111467"/>
                  <a:pt x="139267" y="0"/>
                </a:cubicBezTo>
                <a:lnTo>
                  <a:pt x="0" y="3038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1" name="フリーフォーム 80"/>
          <p:cNvSpPr/>
          <p:nvPr/>
        </p:nvSpPr>
        <p:spPr>
          <a:xfrm>
            <a:off x="2279576" y="3212976"/>
            <a:ext cx="504056" cy="72008"/>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1772 w 211772"/>
              <a:gd name="connsiteY0" fmla="*/ 0 h 152050"/>
              <a:gd name="connsiteX1" fmla="*/ 0 w 211772"/>
              <a:gd name="connsiteY1" fmla="*/ 152050 h 152050"/>
              <a:gd name="connsiteX2" fmla="*/ 0 w 211772"/>
              <a:gd name="connsiteY2" fmla="*/ 152050 h 152050"/>
              <a:gd name="connsiteX0" fmla="*/ 408529 w 408529"/>
              <a:gd name="connsiteY0" fmla="*/ 0 h 320174"/>
              <a:gd name="connsiteX1" fmla="*/ 196757 w 408529"/>
              <a:gd name="connsiteY1" fmla="*/ 152050 h 320174"/>
              <a:gd name="connsiteX2" fmla="*/ 0 w 408529"/>
              <a:gd name="connsiteY2" fmla="*/ 320174 h 320174"/>
              <a:gd name="connsiteX0" fmla="*/ 417227 w 417227"/>
              <a:gd name="connsiteY0" fmla="*/ 0 h 327720"/>
              <a:gd name="connsiteX1" fmla="*/ 205455 w 417227"/>
              <a:gd name="connsiteY1" fmla="*/ 152050 h 327720"/>
              <a:gd name="connsiteX2" fmla="*/ 0 w 417227"/>
              <a:gd name="connsiteY2" fmla="*/ 327720 h 327720"/>
              <a:gd name="connsiteX0" fmla="*/ 375712 w 375712"/>
              <a:gd name="connsiteY0" fmla="*/ 0 h 286755"/>
              <a:gd name="connsiteX1" fmla="*/ 205455 w 375712"/>
              <a:gd name="connsiteY1" fmla="*/ 111085 h 286755"/>
              <a:gd name="connsiteX2" fmla="*/ 0 w 375712"/>
              <a:gd name="connsiteY2" fmla="*/ 286755 h 286755"/>
              <a:gd name="connsiteX0" fmla="*/ 187856 w 187856"/>
              <a:gd name="connsiteY0" fmla="*/ 0 h 111085"/>
              <a:gd name="connsiteX1" fmla="*/ 17599 w 187856"/>
              <a:gd name="connsiteY1" fmla="*/ 111085 h 111085"/>
              <a:gd name="connsiteX2" fmla="*/ 0 w 187856"/>
              <a:gd name="connsiteY2" fmla="*/ 0 h 111085"/>
              <a:gd name="connsiteX0" fmla="*/ 187856 w 187856"/>
              <a:gd name="connsiteY0" fmla="*/ 0 h 40965"/>
              <a:gd name="connsiteX1" fmla="*/ 62618 w 187856"/>
              <a:gd name="connsiteY1" fmla="*/ 40965 h 40965"/>
              <a:gd name="connsiteX2" fmla="*/ 0 w 187856"/>
              <a:gd name="connsiteY2" fmla="*/ 0 h 40965"/>
              <a:gd name="connsiteX0" fmla="*/ 219164 w 219164"/>
              <a:gd name="connsiteY0" fmla="*/ 0 h 40965"/>
              <a:gd name="connsiteX1" fmla="*/ 62618 w 219164"/>
              <a:gd name="connsiteY1" fmla="*/ 40965 h 40965"/>
              <a:gd name="connsiteX2" fmla="*/ 0 w 219164"/>
              <a:gd name="connsiteY2" fmla="*/ 0 h 40965"/>
              <a:gd name="connsiteX0" fmla="*/ 219165 w 219165"/>
              <a:gd name="connsiteY0" fmla="*/ 0 h 40965"/>
              <a:gd name="connsiteX1" fmla="*/ 62619 w 219165"/>
              <a:gd name="connsiteY1" fmla="*/ 40965 h 40965"/>
              <a:gd name="connsiteX2" fmla="*/ 0 w 219165"/>
              <a:gd name="connsiteY2" fmla="*/ 0 h 40965"/>
              <a:gd name="connsiteX0" fmla="*/ 250474 w 250474"/>
              <a:gd name="connsiteY0" fmla="*/ 40965 h 81930"/>
              <a:gd name="connsiteX1" fmla="*/ 93928 w 250474"/>
              <a:gd name="connsiteY1" fmla="*/ 81930 h 81930"/>
              <a:gd name="connsiteX2" fmla="*/ 0 w 250474"/>
              <a:gd name="connsiteY2" fmla="*/ 0 h 81930"/>
              <a:gd name="connsiteX0" fmla="*/ 219165 w 219165"/>
              <a:gd name="connsiteY0" fmla="*/ 0 h 40965"/>
              <a:gd name="connsiteX1" fmla="*/ 62619 w 219165"/>
              <a:gd name="connsiteY1" fmla="*/ 40965 h 40965"/>
              <a:gd name="connsiteX2" fmla="*/ 0 w 219165"/>
              <a:gd name="connsiteY2" fmla="*/ 0 h 40965"/>
            </a:gdLst>
            <a:ahLst/>
            <a:cxnLst>
              <a:cxn ang="0">
                <a:pos x="connsiteX0" y="connsiteY0"/>
              </a:cxn>
              <a:cxn ang="0">
                <a:pos x="connsiteX1" y="connsiteY1"/>
              </a:cxn>
              <a:cxn ang="0">
                <a:pos x="connsiteX2" y="connsiteY2"/>
              </a:cxn>
            </a:cxnLst>
            <a:rect l="l" t="t" r="r" b="b"/>
            <a:pathLst>
              <a:path w="219165" h="40965">
                <a:moveTo>
                  <a:pt x="219165" y="0"/>
                </a:moveTo>
                <a:lnTo>
                  <a:pt x="62619" y="40965"/>
                </a:lnTo>
                <a:lnTo>
                  <a:pt x="0" y="0"/>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84" name="正方形/長方形 83"/>
          <p:cNvSpPr/>
          <p:nvPr/>
        </p:nvSpPr>
        <p:spPr>
          <a:xfrm>
            <a:off x="1847531" y="1700808"/>
            <a:ext cx="1656184" cy="7200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100" dirty="0">
                <a:solidFill>
                  <a:schemeClr val="tx1"/>
                </a:solidFill>
                <a:latin typeface="ＭＳ Ｐ明朝" pitchFamily="18" charset="-128"/>
                <a:ea typeface="ＭＳ Ｐ明朝" pitchFamily="18" charset="-128"/>
              </a:rPr>
              <a:t>地下通路の整備により、ＪＲ大阪駅方面とうめきた</a:t>
            </a:r>
            <a:r>
              <a:rPr lang="en-US" altLang="ja-JP" sz="1100" dirty="0">
                <a:solidFill>
                  <a:schemeClr val="tx1"/>
                </a:solidFill>
                <a:latin typeface="ＭＳ Ｐ明朝" pitchFamily="18" charset="-128"/>
                <a:ea typeface="ＭＳ Ｐ明朝" pitchFamily="18" charset="-128"/>
              </a:rPr>
              <a:t>2</a:t>
            </a:r>
            <a:r>
              <a:rPr lang="ja-JP" altLang="en-US" sz="1100" dirty="0">
                <a:solidFill>
                  <a:schemeClr val="tx1"/>
                </a:solidFill>
                <a:latin typeface="ＭＳ Ｐ明朝" pitchFamily="18" charset="-128"/>
                <a:ea typeface="ＭＳ Ｐ明朝" pitchFamily="18" charset="-128"/>
              </a:rPr>
              <a:t>期区域の移動を円滑に</a:t>
            </a:r>
          </a:p>
        </p:txBody>
      </p:sp>
      <p:cxnSp>
        <p:nvCxnSpPr>
          <p:cNvPr id="85" name="直線コネクタ 84"/>
          <p:cNvCxnSpPr>
            <a:endCxn id="84" idx="2"/>
          </p:cNvCxnSpPr>
          <p:nvPr/>
        </p:nvCxnSpPr>
        <p:spPr>
          <a:xfrm flipV="1">
            <a:off x="2639616" y="2420888"/>
            <a:ext cx="36004" cy="648074"/>
          </a:xfrm>
          <a:prstGeom prst="line">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52226" name="Picture 2" descr="130325_サイネージ2F"/>
          <p:cNvPicPr>
            <a:picLocks noChangeAspect="1" noChangeArrowheads="1"/>
          </p:cNvPicPr>
          <p:nvPr/>
        </p:nvPicPr>
        <p:blipFill>
          <a:blip r:embed="rId6" cstate="email">
            <a:lum contrast="30000"/>
          </a:blip>
          <a:srcRect/>
          <a:stretch>
            <a:fillRect/>
          </a:stretch>
        </p:blipFill>
        <p:spPr bwMode="auto">
          <a:xfrm>
            <a:off x="6625355" y="1623975"/>
            <a:ext cx="1324296" cy="2239137"/>
          </a:xfrm>
          <a:prstGeom prst="rect">
            <a:avLst/>
          </a:prstGeom>
          <a:noFill/>
          <a:ln w="9525">
            <a:noFill/>
            <a:miter lim="800000"/>
            <a:headEnd/>
            <a:tailEnd/>
          </a:ln>
        </p:spPr>
      </p:pic>
      <p:sp>
        <p:nvSpPr>
          <p:cNvPr id="71" name="角丸四角形 70"/>
          <p:cNvSpPr/>
          <p:nvPr/>
        </p:nvSpPr>
        <p:spPr>
          <a:xfrm>
            <a:off x="5663954" y="2902456"/>
            <a:ext cx="1656184" cy="2808312"/>
          </a:xfrm>
          <a:prstGeom prst="roundRect">
            <a:avLst>
              <a:gd name="adj" fmla="val 944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8" name="正方形/長方形 127"/>
          <p:cNvSpPr/>
          <p:nvPr/>
        </p:nvSpPr>
        <p:spPr>
          <a:xfrm>
            <a:off x="5951984" y="3694544"/>
            <a:ext cx="1095808" cy="720080"/>
          </a:xfrm>
          <a:prstGeom prst="rect">
            <a:avLst/>
          </a:prstGeom>
          <a:noFill/>
          <a:ln w="31750">
            <a:solidFill>
              <a:srgbClr val="00B050"/>
            </a:solidFill>
            <a:prstDash val="sysDash"/>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100" dirty="0" smtClean="0">
                <a:solidFill>
                  <a:schemeClr val="tx1"/>
                </a:solidFill>
                <a:latin typeface="ＭＳ Ｐ明朝" pitchFamily="18" charset="-128"/>
                <a:ea typeface="ＭＳ Ｐ明朝" pitchFamily="18" charset="-128"/>
              </a:rPr>
              <a:t>取組前の</a:t>
            </a:r>
            <a:endParaRPr lang="en-US" altLang="ja-JP" sz="1100" dirty="0">
              <a:solidFill>
                <a:schemeClr val="tx1"/>
              </a:solidFill>
              <a:latin typeface="ＭＳ Ｐ明朝" pitchFamily="18" charset="-128"/>
              <a:ea typeface="ＭＳ Ｐ明朝" pitchFamily="18" charset="-128"/>
            </a:endParaRPr>
          </a:p>
          <a:p>
            <a:pPr algn="ctr"/>
            <a:r>
              <a:rPr lang="ja-JP" altLang="en-US" sz="1100" dirty="0">
                <a:solidFill>
                  <a:schemeClr val="tx1"/>
                </a:solidFill>
                <a:latin typeface="ＭＳ Ｐ明朝" pitchFamily="18" charset="-128"/>
                <a:ea typeface="ＭＳ Ｐ明朝" pitchFamily="18" charset="-128"/>
              </a:rPr>
              <a:t>歩行者動線</a:t>
            </a:r>
            <a:endParaRPr lang="en-US" altLang="ja-JP" sz="1100" dirty="0">
              <a:solidFill>
                <a:schemeClr val="tx1"/>
              </a:solidFill>
              <a:latin typeface="ＭＳ Ｐ明朝" pitchFamily="18" charset="-128"/>
              <a:ea typeface="ＭＳ Ｐ明朝" pitchFamily="18" charset="-128"/>
            </a:endParaRPr>
          </a:p>
          <a:p>
            <a:pPr algn="ctr"/>
            <a:r>
              <a:rPr lang="en-US" altLang="ja-JP" sz="1100" dirty="0">
                <a:solidFill>
                  <a:schemeClr val="tx1"/>
                </a:solidFill>
                <a:latin typeface="ＭＳ Ｐ明朝" pitchFamily="18" charset="-128"/>
                <a:ea typeface="ＭＳ Ｐ明朝" pitchFamily="18" charset="-128"/>
              </a:rPr>
              <a:t>【</a:t>
            </a:r>
            <a:r>
              <a:rPr lang="ja-JP" altLang="en-US" sz="1100" dirty="0">
                <a:solidFill>
                  <a:schemeClr val="tx1"/>
                </a:solidFill>
                <a:latin typeface="ＭＳ Ｐ明朝" pitchFamily="18" charset="-128"/>
                <a:ea typeface="ＭＳ Ｐ明朝" pitchFamily="18" charset="-128"/>
              </a:rPr>
              <a:t>地下レベル</a:t>
            </a:r>
            <a:r>
              <a:rPr lang="en-US" altLang="ja-JP" sz="1100" dirty="0">
                <a:solidFill>
                  <a:schemeClr val="tx1"/>
                </a:solidFill>
                <a:latin typeface="ＭＳ Ｐ明朝" pitchFamily="18" charset="-128"/>
                <a:ea typeface="ＭＳ Ｐ明朝" pitchFamily="18" charset="-128"/>
              </a:rPr>
              <a:t>】</a:t>
            </a:r>
          </a:p>
          <a:p>
            <a:pPr algn="ctr"/>
            <a:r>
              <a:rPr lang="ja-JP" altLang="en-US" sz="1100" dirty="0">
                <a:solidFill>
                  <a:schemeClr val="tx1"/>
                </a:solidFill>
                <a:latin typeface="ＭＳ Ｐ明朝" pitchFamily="18" charset="-128"/>
                <a:ea typeface="ＭＳ Ｐ明朝" pitchFamily="18" charset="-128"/>
              </a:rPr>
              <a:t>（約</a:t>
            </a:r>
            <a:r>
              <a:rPr lang="en-US" altLang="ja-JP" sz="1100" dirty="0">
                <a:solidFill>
                  <a:schemeClr val="tx1"/>
                </a:solidFill>
                <a:latin typeface="ＭＳ Ｐ明朝" pitchFamily="18" charset="-128"/>
                <a:ea typeface="ＭＳ Ｐ明朝" pitchFamily="18" charset="-128"/>
              </a:rPr>
              <a:t>840m</a:t>
            </a:r>
            <a:r>
              <a:rPr lang="ja-JP" altLang="en-US" sz="1100" dirty="0">
                <a:solidFill>
                  <a:schemeClr val="tx1"/>
                </a:solidFill>
                <a:latin typeface="ＭＳ Ｐ明朝" pitchFamily="18" charset="-128"/>
                <a:ea typeface="ＭＳ Ｐ明朝" pitchFamily="18" charset="-128"/>
              </a:rPr>
              <a:t>）</a:t>
            </a:r>
          </a:p>
        </p:txBody>
      </p:sp>
      <p:sp>
        <p:nvSpPr>
          <p:cNvPr id="143" name="下矢印 142"/>
          <p:cNvSpPr/>
          <p:nvPr/>
        </p:nvSpPr>
        <p:spPr>
          <a:xfrm>
            <a:off x="6168054" y="4486632"/>
            <a:ext cx="257431" cy="360040"/>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chemeClr val="tx1"/>
              </a:solidFill>
            </a:endParaRPr>
          </a:p>
        </p:txBody>
      </p:sp>
      <p:sp>
        <p:nvSpPr>
          <p:cNvPr id="130" name="正方形/長方形 129"/>
          <p:cNvSpPr/>
          <p:nvPr/>
        </p:nvSpPr>
        <p:spPr>
          <a:xfrm>
            <a:off x="5951984" y="4918680"/>
            <a:ext cx="1095808" cy="720080"/>
          </a:xfrm>
          <a:prstGeom prst="rect">
            <a:avLst/>
          </a:prstGeom>
          <a:noFill/>
          <a:ln w="9525">
            <a:solidFill>
              <a:srgbClr val="0070C0"/>
            </a:solidFill>
            <a:prstDash val="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100" dirty="0" smtClean="0">
                <a:solidFill>
                  <a:schemeClr val="tx1"/>
                </a:solidFill>
                <a:latin typeface="ＭＳ Ｐ明朝" pitchFamily="18" charset="-128"/>
                <a:ea typeface="ＭＳ Ｐ明朝" pitchFamily="18" charset="-128"/>
              </a:rPr>
              <a:t>取組後の</a:t>
            </a:r>
            <a:endParaRPr lang="en-US" altLang="ja-JP" sz="1100" dirty="0" smtClean="0">
              <a:solidFill>
                <a:schemeClr val="tx1"/>
              </a:solidFill>
              <a:latin typeface="ＭＳ Ｐ明朝" pitchFamily="18" charset="-128"/>
              <a:ea typeface="ＭＳ Ｐ明朝" pitchFamily="18" charset="-128"/>
            </a:endParaRPr>
          </a:p>
          <a:p>
            <a:pPr algn="ctr"/>
            <a:r>
              <a:rPr lang="ja-JP" altLang="en-US" sz="1100" dirty="0" smtClean="0">
                <a:solidFill>
                  <a:schemeClr val="tx1"/>
                </a:solidFill>
                <a:latin typeface="ＭＳ Ｐ明朝" pitchFamily="18" charset="-128"/>
                <a:ea typeface="ＭＳ Ｐ明朝" pitchFamily="18" charset="-128"/>
              </a:rPr>
              <a:t>歩行</a:t>
            </a:r>
            <a:r>
              <a:rPr lang="ja-JP" altLang="en-US" sz="1100" dirty="0">
                <a:solidFill>
                  <a:schemeClr val="tx1"/>
                </a:solidFill>
                <a:latin typeface="ＭＳ Ｐ明朝" pitchFamily="18" charset="-128"/>
                <a:ea typeface="ＭＳ Ｐ明朝" pitchFamily="18" charset="-128"/>
              </a:rPr>
              <a:t>者動線</a:t>
            </a:r>
            <a:endParaRPr lang="en-US" altLang="ja-JP" sz="1100" dirty="0">
              <a:solidFill>
                <a:schemeClr val="tx1"/>
              </a:solidFill>
              <a:latin typeface="ＭＳ Ｐ明朝" pitchFamily="18" charset="-128"/>
              <a:ea typeface="ＭＳ Ｐ明朝" pitchFamily="18" charset="-128"/>
            </a:endParaRPr>
          </a:p>
          <a:p>
            <a:pPr algn="ctr"/>
            <a:r>
              <a:rPr lang="en-US" altLang="ja-JP" sz="1100" dirty="0">
                <a:solidFill>
                  <a:schemeClr val="tx1"/>
                </a:solidFill>
                <a:latin typeface="ＭＳ Ｐ明朝" pitchFamily="18" charset="-128"/>
                <a:ea typeface="ＭＳ Ｐ明朝" pitchFamily="18" charset="-128"/>
              </a:rPr>
              <a:t>【</a:t>
            </a:r>
            <a:r>
              <a:rPr lang="ja-JP" altLang="en-US" sz="1100" dirty="0">
                <a:solidFill>
                  <a:schemeClr val="tx1"/>
                </a:solidFill>
                <a:latin typeface="ＭＳ Ｐ明朝" pitchFamily="18" charset="-128"/>
                <a:ea typeface="ＭＳ Ｐ明朝" pitchFamily="18" charset="-128"/>
              </a:rPr>
              <a:t>デッキレベル</a:t>
            </a:r>
            <a:r>
              <a:rPr lang="en-US" altLang="ja-JP" sz="1100" dirty="0">
                <a:solidFill>
                  <a:schemeClr val="tx1"/>
                </a:solidFill>
                <a:latin typeface="ＭＳ Ｐ明朝" pitchFamily="18" charset="-128"/>
                <a:ea typeface="ＭＳ Ｐ明朝" pitchFamily="18" charset="-128"/>
              </a:rPr>
              <a:t>】</a:t>
            </a:r>
          </a:p>
          <a:p>
            <a:pPr algn="ctr"/>
            <a:r>
              <a:rPr lang="ja-JP" altLang="en-US" sz="1100" dirty="0">
                <a:solidFill>
                  <a:schemeClr val="tx1"/>
                </a:solidFill>
                <a:latin typeface="ＭＳ Ｐ明朝" pitchFamily="18" charset="-128"/>
                <a:ea typeface="ＭＳ Ｐ明朝" pitchFamily="18" charset="-128"/>
              </a:rPr>
              <a:t>（約</a:t>
            </a:r>
            <a:r>
              <a:rPr lang="en-US" altLang="ja-JP" sz="1100" dirty="0">
                <a:solidFill>
                  <a:schemeClr val="tx1"/>
                </a:solidFill>
                <a:latin typeface="ＭＳ Ｐ明朝" pitchFamily="18" charset="-128"/>
                <a:ea typeface="ＭＳ Ｐ明朝" pitchFamily="18" charset="-128"/>
              </a:rPr>
              <a:t>410m</a:t>
            </a:r>
            <a:r>
              <a:rPr lang="ja-JP" altLang="en-US" sz="1100" dirty="0">
                <a:solidFill>
                  <a:schemeClr val="tx1"/>
                </a:solidFill>
                <a:latin typeface="ＭＳ Ｐ明朝" pitchFamily="18" charset="-128"/>
                <a:ea typeface="ＭＳ Ｐ明朝" pitchFamily="18" charset="-128"/>
              </a:rPr>
              <a:t>）</a:t>
            </a:r>
          </a:p>
        </p:txBody>
      </p:sp>
      <p:sp>
        <p:nvSpPr>
          <p:cNvPr id="73" name="正方形/長方形 72"/>
          <p:cNvSpPr/>
          <p:nvPr/>
        </p:nvSpPr>
        <p:spPr>
          <a:xfrm>
            <a:off x="5663953" y="2974469"/>
            <a:ext cx="1728192" cy="600164"/>
          </a:xfrm>
          <a:prstGeom prst="rect">
            <a:avLst/>
          </a:prstGeom>
        </p:spPr>
        <p:txBody>
          <a:bodyPr wrap="square">
            <a:spAutoFit/>
          </a:bodyPr>
          <a:lstStyle/>
          <a:p>
            <a:r>
              <a:rPr lang="ja-JP" altLang="en-US" sz="1100" dirty="0">
                <a:latin typeface="ＭＳ Ｐ明朝" pitchFamily="18" charset="-128"/>
                <a:ea typeface="ＭＳ Ｐ明朝" pitchFamily="18" charset="-128"/>
              </a:rPr>
              <a:t>大阪駅の南北間移動が、デッキネットワークの完成により、</a:t>
            </a:r>
            <a:r>
              <a:rPr lang="en-US" altLang="ja-JP" sz="1100" dirty="0">
                <a:latin typeface="ＭＳ Ｐ明朝" pitchFamily="18" charset="-128"/>
                <a:ea typeface="ＭＳ Ｐ明朝" pitchFamily="18" charset="-128"/>
              </a:rPr>
              <a:t>430</a:t>
            </a:r>
            <a:r>
              <a:rPr lang="ja-JP" altLang="en-US" sz="1100" dirty="0">
                <a:latin typeface="ＭＳ Ｐ明朝" pitchFamily="18" charset="-128"/>
                <a:ea typeface="ＭＳ Ｐ明朝" pitchFamily="18" charset="-128"/>
              </a:rPr>
              <a:t>ｍ（約</a:t>
            </a:r>
            <a:r>
              <a:rPr lang="en-US" altLang="ja-JP" sz="1100" dirty="0">
                <a:latin typeface="ＭＳ Ｐ明朝" pitchFamily="18" charset="-128"/>
                <a:ea typeface="ＭＳ Ｐ明朝" pitchFamily="18" charset="-128"/>
              </a:rPr>
              <a:t>5</a:t>
            </a:r>
            <a:r>
              <a:rPr lang="ja-JP" altLang="en-US" sz="1100" dirty="0">
                <a:latin typeface="ＭＳ Ｐ明朝" pitchFamily="18" charset="-128"/>
                <a:ea typeface="ＭＳ Ｐ明朝" pitchFamily="18" charset="-128"/>
              </a:rPr>
              <a:t>分）短縮</a:t>
            </a:r>
          </a:p>
        </p:txBody>
      </p:sp>
      <p:sp>
        <p:nvSpPr>
          <p:cNvPr id="76" name="正方形/長方形 75"/>
          <p:cNvSpPr/>
          <p:nvPr/>
        </p:nvSpPr>
        <p:spPr>
          <a:xfrm>
            <a:off x="6384035" y="4486674"/>
            <a:ext cx="864096" cy="369332"/>
          </a:xfrm>
          <a:prstGeom prst="rect">
            <a:avLst/>
          </a:prstGeom>
        </p:spPr>
        <p:txBody>
          <a:bodyPr wrap="square">
            <a:spAutoFit/>
          </a:bodyPr>
          <a:lstStyle/>
          <a:p>
            <a:r>
              <a:rPr lang="en-US" altLang="ja-JP" sz="900" dirty="0">
                <a:latin typeface="ＭＳ Ｐ明朝" pitchFamily="18" charset="-128"/>
                <a:ea typeface="ＭＳ Ｐ明朝" pitchFamily="18" charset="-128"/>
              </a:rPr>
              <a:t>430</a:t>
            </a:r>
            <a:r>
              <a:rPr lang="ja-JP" altLang="en-US" sz="900" dirty="0">
                <a:latin typeface="ＭＳ Ｐ明朝" pitchFamily="18" charset="-128"/>
                <a:ea typeface="ＭＳ Ｐ明朝" pitchFamily="18" charset="-128"/>
              </a:rPr>
              <a:t>ｍ（約</a:t>
            </a:r>
            <a:r>
              <a:rPr lang="en-US" altLang="ja-JP" sz="900" dirty="0">
                <a:latin typeface="ＭＳ Ｐ明朝" pitchFamily="18" charset="-128"/>
                <a:ea typeface="ＭＳ Ｐ明朝" pitchFamily="18" charset="-128"/>
              </a:rPr>
              <a:t>5</a:t>
            </a:r>
            <a:r>
              <a:rPr lang="ja-JP" altLang="en-US" sz="900" dirty="0">
                <a:latin typeface="ＭＳ Ｐ明朝" pitchFamily="18" charset="-128"/>
                <a:ea typeface="ＭＳ Ｐ明朝" pitchFamily="18" charset="-128"/>
              </a:rPr>
              <a:t>分）</a:t>
            </a:r>
            <a:endParaRPr lang="en-US" altLang="ja-JP" sz="900" dirty="0">
              <a:latin typeface="ＭＳ Ｐ明朝" pitchFamily="18" charset="-128"/>
              <a:ea typeface="ＭＳ Ｐ明朝" pitchFamily="18" charset="-128"/>
            </a:endParaRPr>
          </a:p>
          <a:p>
            <a:r>
              <a:rPr lang="ja-JP" altLang="en-US" sz="900" dirty="0">
                <a:latin typeface="ＭＳ Ｐ明朝" pitchFamily="18" charset="-128"/>
                <a:ea typeface="ＭＳ Ｐ明朝" pitchFamily="18" charset="-128"/>
              </a:rPr>
              <a:t>短縮</a:t>
            </a:r>
          </a:p>
        </p:txBody>
      </p:sp>
      <p:cxnSp>
        <p:nvCxnSpPr>
          <p:cNvPr id="131" name="直線コネクタ 130"/>
          <p:cNvCxnSpPr>
            <a:stCxn id="128" idx="1"/>
          </p:cNvCxnSpPr>
          <p:nvPr/>
        </p:nvCxnSpPr>
        <p:spPr>
          <a:xfrm flipH="1" flipV="1">
            <a:off x="5015882" y="3789040"/>
            <a:ext cx="936102" cy="265544"/>
          </a:xfrm>
          <a:prstGeom prst="line">
            <a:avLst/>
          </a:prstGeom>
          <a:ln w="19050">
            <a:solidFill>
              <a:srgbClr val="00B050"/>
            </a:solidFill>
            <a:headEnd type="none" w="med" len="med"/>
            <a:tailEnd type="arrow" w="med" len="med"/>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2" name="フリーフォーム 61"/>
          <p:cNvSpPr/>
          <p:nvPr/>
        </p:nvSpPr>
        <p:spPr>
          <a:xfrm>
            <a:off x="7072910" y="4039746"/>
            <a:ext cx="1956796" cy="1267408"/>
          </a:xfrm>
          <a:custGeom>
            <a:avLst/>
            <a:gdLst>
              <a:gd name="connsiteX0" fmla="*/ 0 w 1981200"/>
              <a:gd name="connsiteY0" fmla="*/ 809625 h 809625"/>
              <a:gd name="connsiteX1" fmla="*/ 1800225 w 1981200"/>
              <a:gd name="connsiteY1" fmla="*/ 504825 h 809625"/>
              <a:gd name="connsiteX2" fmla="*/ 1981200 w 1981200"/>
              <a:gd name="connsiteY2" fmla="*/ 0 h 809625"/>
              <a:gd name="connsiteX0" fmla="*/ 0 w 1925588"/>
              <a:gd name="connsiteY0" fmla="*/ 613393 h 613393"/>
              <a:gd name="connsiteX1" fmla="*/ 1744613 w 1925588"/>
              <a:gd name="connsiteY1" fmla="*/ 504825 h 613393"/>
              <a:gd name="connsiteX2" fmla="*/ 1925588 w 1925588"/>
              <a:gd name="connsiteY2" fmla="*/ 0 h 613393"/>
              <a:gd name="connsiteX0" fmla="*/ 0 w 1925588"/>
              <a:gd name="connsiteY0" fmla="*/ 613393 h 613393"/>
              <a:gd name="connsiteX1" fmla="*/ 1925588 w 1925588"/>
              <a:gd name="connsiteY1" fmla="*/ 0 h 613393"/>
              <a:gd name="connsiteX0" fmla="*/ 72008 w 1997596"/>
              <a:gd name="connsiteY0" fmla="*/ 613393 h 1981545"/>
              <a:gd name="connsiteX1" fmla="*/ 0 w 1997596"/>
              <a:gd name="connsiteY1" fmla="*/ 1981545 h 1981545"/>
              <a:gd name="connsiteX2" fmla="*/ 1997596 w 1997596"/>
              <a:gd name="connsiteY2" fmla="*/ 0 h 1981545"/>
              <a:gd name="connsiteX0" fmla="*/ 0 w 1997596"/>
              <a:gd name="connsiteY0" fmla="*/ 1981545 h 1981545"/>
              <a:gd name="connsiteX1" fmla="*/ 1997596 w 1997596"/>
              <a:gd name="connsiteY1" fmla="*/ 0 h 1981545"/>
            </a:gdLst>
            <a:ahLst/>
            <a:cxnLst>
              <a:cxn ang="0">
                <a:pos x="connsiteX0" y="connsiteY0"/>
              </a:cxn>
              <a:cxn ang="0">
                <a:pos x="connsiteX1" y="connsiteY1"/>
              </a:cxn>
            </a:cxnLst>
            <a:rect l="l" t="t" r="r" b="b"/>
            <a:pathLst>
              <a:path w="1997596" h="1981545">
                <a:moveTo>
                  <a:pt x="0" y="1981545"/>
                </a:moveTo>
                <a:lnTo>
                  <a:pt x="1997596" y="0"/>
                </a:lnTo>
              </a:path>
            </a:pathLst>
          </a:custGeom>
          <a:ln w="12700">
            <a:solidFill>
              <a:srgbClr val="0070C0"/>
            </a:solidFill>
            <a:tailEnd type="arrow"/>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00B050"/>
              </a:solidFill>
            </a:endParaRPr>
          </a:p>
        </p:txBody>
      </p:sp>
      <p:sp>
        <p:nvSpPr>
          <p:cNvPr id="80" name="Text Box 8"/>
          <p:cNvSpPr txBox="1">
            <a:spLocks noChangeArrowheads="1"/>
          </p:cNvSpPr>
          <p:nvPr/>
        </p:nvSpPr>
        <p:spPr bwMode="auto">
          <a:xfrm>
            <a:off x="1919579" y="3285070"/>
            <a:ext cx="432047" cy="14401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algn="ctr" fontAlgn="base">
              <a:lnSpc>
                <a:spcPct val="96000"/>
              </a:lnSpc>
              <a:spcBef>
                <a:spcPct val="0"/>
              </a:spcBef>
              <a:spcAft>
                <a:spcPct val="0"/>
              </a:spcAft>
            </a:pPr>
            <a:r>
              <a:rPr lang="ja-JP" altLang="en-US" sz="700" b="1" dirty="0">
                <a:solidFill>
                  <a:srgbClr val="0000FF"/>
                </a:solidFill>
                <a:latin typeface="メイリオ" pitchFamily="50" charset="-128"/>
                <a:ea typeface="メイリオ" pitchFamily="50" charset="-128"/>
                <a:cs typeface="ＭＳ Ｐゴシック" pitchFamily="50" charset="-128"/>
              </a:rPr>
              <a:t>新駅</a:t>
            </a:r>
            <a:endParaRPr lang="ja-JP" altLang="en-US" sz="700" b="1" dirty="0">
              <a:latin typeface="Arial" pitchFamily="34" charset="0"/>
              <a:ea typeface="ＭＳ Ｐゴシック" pitchFamily="50" charset="-128"/>
              <a:cs typeface="ＭＳ Ｐゴシック" pitchFamily="50" charset="-128"/>
            </a:endParaRPr>
          </a:p>
        </p:txBody>
      </p:sp>
      <p:sp>
        <p:nvSpPr>
          <p:cNvPr id="86" name="スライド番号プレースホルダ 85"/>
          <p:cNvSpPr>
            <a:spLocks noGrp="1"/>
          </p:cNvSpPr>
          <p:nvPr>
            <p:ph type="sldNum" sz="quarter" idx="12"/>
          </p:nvPr>
        </p:nvSpPr>
        <p:spPr/>
        <p:txBody>
          <a:bodyPr/>
          <a:lstStyle/>
          <a:p>
            <a:fld id="{37EF5067-3AB7-4642-9103-42CBD40CC6D9}" type="slidenum">
              <a:rPr kumimoji="1" lang="ja-JP" altLang="en-US" smtClean="0"/>
              <a:pPr/>
              <a:t>12</a:t>
            </a:fld>
            <a:endParaRPr kumimoji="1" lang="ja-JP" altLang="en-US" dirty="0"/>
          </a:p>
        </p:txBody>
      </p:sp>
      <p:sp>
        <p:nvSpPr>
          <p:cNvPr id="83" name="フリーフォーム 82"/>
          <p:cNvSpPr/>
          <p:nvPr/>
        </p:nvSpPr>
        <p:spPr>
          <a:xfrm rot="1800000">
            <a:off x="7517885" y="3482471"/>
            <a:ext cx="396000" cy="185056"/>
          </a:xfrm>
          <a:custGeom>
            <a:avLst/>
            <a:gdLst>
              <a:gd name="connsiteX0" fmla="*/ 219693 w 219693"/>
              <a:gd name="connsiteY0" fmla="*/ 0 h 112816"/>
              <a:gd name="connsiteX1" fmla="*/ 0 w 219693"/>
              <a:gd name="connsiteY1" fmla="*/ 112816 h 112816"/>
              <a:gd name="connsiteX2" fmla="*/ 0 w 219693"/>
              <a:gd name="connsiteY2" fmla="*/ 112816 h 112816"/>
            </a:gdLst>
            <a:ahLst/>
            <a:cxnLst>
              <a:cxn ang="0">
                <a:pos x="connsiteX0" y="connsiteY0"/>
              </a:cxn>
              <a:cxn ang="0">
                <a:pos x="connsiteX1" y="connsiteY1"/>
              </a:cxn>
              <a:cxn ang="0">
                <a:pos x="connsiteX2" y="connsiteY2"/>
              </a:cxn>
            </a:cxnLst>
            <a:rect l="l" t="t" r="r" b="b"/>
            <a:pathLst>
              <a:path w="219693" h="112816">
                <a:moveTo>
                  <a:pt x="219693" y="0"/>
                </a:moveTo>
                <a:lnTo>
                  <a:pt x="0" y="112816"/>
                </a:lnTo>
                <a:lnTo>
                  <a:pt x="0" y="112816"/>
                </a:lnTo>
              </a:path>
            </a:pathLst>
          </a:cu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87" name="フリーフォーム 86"/>
          <p:cNvSpPr>
            <a:spLocks noChangeAspect="1"/>
          </p:cNvSpPr>
          <p:nvPr/>
        </p:nvSpPr>
        <p:spPr>
          <a:xfrm rot="1260000">
            <a:off x="8153639" y="2423202"/>
            <a:ext cx="1324874" cy="1454554"/>
          </a:xfrm>
          <a:custGeom>
            <a:avLst/>
            <a:gdLst>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800200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1529705 h 1529705"/>
              <a:gd name="connsiteX1" fmla="*/ 1296144 w 1981200"/>
              <a:gd name="connsiteY1" fmla="*/ 0 h 1529705"/>
              <a:gd name="connsiteX2" fmla="*/ 1800225 w 1981200"/>
              <a:gd name="connsiteY2" fmla="*/ 1224905 h 1529705"/>
              <a:gd name="connsiteX3" fmla="*/ 1981200 w 1981200"/>
              <a:gd name="connsiteY3" fmla="*/ 720080 h 152970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809625 h 809625"/>
              <a:gd name="connsiteX1" fmla="*/ 576064 w 1981200"/>
              <a:gd name="connsiteY1" fmla="*/ 792088 h 809625"/>
              <a:gd name="connsiteX2" fmla="*/ 1800225 w 1981200"/>
              <a:gd name="connsiteY2" fmla="*/ 504825 h 809625"/>
              <a:gd name="connsiteX3" fmla="*/ 1981200 w 1981200"/>
              <a:gd name="connsiteY3" fmla="*/ 0 h 809625"/>
              <a:gd name="connsiteX0" fmla="*/ 0 w 1981200"/>
              <a:gd name="connsiteY0" fmla="*/ 809625 h 809625"/>
              <a:gd name="connsiteX1" fmla="*/ 1800225 w 1981200"/>
              <a:gd name="connsiteY1" fmla="*/ 504825 h 809625"/>
              <a:gd name="connsiteX2" fmla="*/ 1981200 w 1981200"/>
              <a:gd name="connsiteY2" fmla="*/ 0 h 809625"/>
              <a:gd name="connsiteX0" fmla="*/ 0 w 1981200"/>
              <a:gd name="connsiteY0" fmla="*/ 953641 h 953641"/>
              <a:gd name="connsiteX1" fmla="*/ 288032 w 1981200"/>
              <a:gd name="connsiteY1" fmla="*/ 0 h 953641"/>
              <a:gd name="connsiteX2" fmla="*/ 1800225 w 1981200"/>
              <a:gd name="connsiteY2" fmla="*/ 648841 h 953641"/>
              <a:gd name="connsiteX3" fmla="*/ 1981200 w 1981200"/>
              <a:gd name="connsiteY3" fmla="*/ 144016 h 953641"/>
              <a:gd name="connsiteX0" fmla="*/ 0 w 1981200"/>
              <a:gd name="connsiteY0" fmla="*/ 809625 h 809625"/>
              <a:gd name="connsiteX1" fmla="*/ 1800225 w 1981200"/>
              <a:gd name="connsiteY1" fmla="*/ 504825 h 809625"/>
              <a:gd name="connsiteX2" fmla="*/ 1981200 w 1981200"/>
              <a:gd name="connsiteY2" fmla="*/ 0 h 809625"/>
              <a:gd name="connsiteX0" fmla="*/ 0 w 757064"/>
              <a:gd name="connsiteY0" fmla="*/ 0 h 1296913"/>
              <a:gd name="connsiteX1" fmla="*/ 576089 w 757064"/>
              <a:gd name="connsiteY1" fmla="*/ 1296913 h 1296913"/>
              <a:gd name="connsiteX2" fmla="*/ 757064 w 757064"/>
              <a:gd name="connsiteY2" fmla="*/ 792088 h 1296913"/>
              <a:gd name="connsiteX0" fmla="*/ 0 w 757064"/>
              <a:gd name="connsiteY0" fmla="*/ 0 h 1296913"/>
              <a:gd name="connsiteX1" fmla="*/ 216024 w 757064"/>
              <a:gd name="connsiteY1" fmla="*/ 0 h 1296913"/>
              <a:gd name="connsiteX2" fmla="*/ 576089 w 757064"/>
              <a:gd name="connsiteY2" fmla="*/ 1296913 h 1296913"/>
              <a:gd name="connsiteX3" fmla="*/ 757064 w 757064"/>
              <a:gd name="connsiteY3" fmla="*/ 792088 h 1296913"/>
              <a:gd name="connsiteX0" fmla="*/ 72008 w 648097"/>
              <a:gd name="connsiteY0" fmla="*/ 0 h 1296913"/>
              <a:gd name="connsiteX1" fmla="*/ 288032 w 648097"/>
              <a:gd name="connsiteY1" fmla="*/ 0 h 1296913"/>
              <a:gd name="connsiteX2" fmla="*/ 648097 w 648097"/>
              <a:gd name="connsiteY2" fmla="*/ 1296913 h 1296913"/>
              <a:gd name="connsiteX3" fmla="*/ 0 w 648097"/>
              <a:gd name="connsiteY3" fmla="*/ 648072 h 1296913"/>
              <a:gd name="connsiteX0" fmla="*/ 72008 w 288032"/>
              <a:gd name="connsiteY0" fmla="*/ 0 h 648072"/>
              <a:gd name="connsiteX1" fmla="*/ 288032 w 288032"/>
              <a:gd name="connsiteY1" fmla="*/ 0 h 648072"/>
              <a:gd name="connsiteX2" fmla="*/ 0 w 288032"/>
              <a:gd name="connsiteY2" fmla="*/ 648072 h 648072"/>
              <a:gd name="connsiteX0" fmla="*/ 288032 w 288032"/>
              <a:gd name="connsiteY0" fmla="*/ 0 h 648072"/>
              <a:gd name="connsiteX1" fmla="*/ 0 w 288032"/>
              <a:gd name="connsiteY1" fmla="*/ 648072 h 648072"/>
              <a:gd name="connsiteX0" fmla="*/ 63625 w 63625"/>
              <a:gd name="connsiteY0" fmla="*/ 567680 h 567680"/>
              <a:gd name="connsiteX1" fmla="*/ 0 w 63625"/>
              <a:gd name="connsiteY1" fmla="*/ 0 h 567680"/>
              <a:gd name="connsiteX0" fmla="*/ 936103 w 936103"/>
              <a:gd name="connsiteY0" fmla="*/ 0 h 1080120"/>
              <a:gd name="connsiteX1" fmla="*/ 0 w 936103"/>
              <a:gd name="connsiteY1" fmla="*/ 1080120 h 1080120"/>
              <a:gd name="connsiteX0" fmla="*/ 1094183 w 1094183"/>
              <a:gd name="connsiteY0" fmla="*/ 0 h 1071364"/>
              <a:gd name="connsiteX1" fmla="*/ 0 w 1094183"/>
              <a:gd name="connsiteY1" fmla="*/ 1071364 h 1071364"/>
              <a:gd name="connsiteX0" fmla="*/ 1238200 w 1238200"/>
              <a:gd name="connsiteY0" fmla="*/ 0 h 1359396"/>
              <a:gd name="connsiteX1" fmla="*/ 0 w 1238200"/>
              <a:gd name="connsiteY1" fmla="*/ 1359396 h 1359396"/>
            </a:gdLst>
            <a:ahLst/>
            <a:cxnLst>
              <a:cxn ang="0">
                <a:pos x="connsiteX0" y="connsiteY0"/>
              </a:cxn>
              <a:cxn ang="0">
                <a:pos x="connsiteX1" y="connsiteY1"/>
              </a:cxn>
            </a:cxnLst>
            <a:rect l="l" t="t" r="r" b="b"/>
            <a:pathLst>
              <a:path w="1238200" h="1359396">
                <a:moveTo>
                  <a:pt x="1238200" y="0"/>
                </a:moveTo>
                <a:lnTo>
                  <a:pt x="0" y="1359396"/>
                </a:lnTo>
              </a:path>
            </a:pathLst>
          </a:cu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88" name="フリーフォーム 87"/>
          <p:cNvSpPr>
            <a:spLocks/>
          </p:cNvSpPr>
          <p:nvPr/>
        </p:nvSpPr>
        <p:spPr>
          <a:xfrm rot="-480000">
            <a:off x="8247903" y="2749471"/>
            <a:ext cx="828000" cy="185056"/>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434954 w 434954"/>
              <a:gd name="connsiteY0" fmla="*/ 0 h 112816"/>
              <a:gd name="connsiteX1" fmla="*/ 0 w 434954"/>
              <a:gd name="connsiteY1" fmla="*/ 112816 h 112816"/>
              <a:gd name="connsiteX2" fmla="*/ 0 w 434954"/>
              <a:gd name="connsiteY2" fmla="*/ 112816 h 112816"/>
              <a:gd name="connsiteX0" fmla="*/ 478449 w 478449"/>
              <a:gd name="connsiteY0" fmla="*/ 0 h 112816"/>
              <a:gd name="connsiteX1" fmla="*/ 0 w 478449"/>
              <a:gd name="connsiteY1" fmla="*/ 112816 h 112816"/>
              <a:gd name="connsiteX2" fmla="*/ 0 w 478449"/>
              <a:gd name="connsiteY2" fmla="*/ 112816 h 112816"/>
            </a:gdLst>
            <a:ahLst/>
            <a:cxnLst>
              <a:cxn ang="0">
                <a:pos x="connsiteX0" y="connsiteY0"/>
              </a:cxn>
              <a:cxn ang="0">
                <a:pos x="connsiteX1" y="connsiteY1"/>
              </a:cxn>
              <a:cxn ang="0">
                <a:pos x="connsiteX2" y="connsiteY2"/>
              </a:cxn>
            </a:cxnLst>
            <a:rect l="l" t="t" r="r" b="b"/>
            <a:pathLst>
              <a:path w="478449" h="112816">
                <a:moveTo>
                  <a:pt x="478449" y="0"/>
                </a:moveTo>
                <a:lnTo>
                  <a:pt x="0" y="112816"/>
                </a:lnTo>
                <a:lnTo>
                  <a:pt x="0" y="112816"/>
                </a:lnTo>
              </a:path>
            </a:pathLst>
          </a:cu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89" name="フリーフォーム 88"/>
          <p:cNvSpPr/>
          <p:nvPr/>
        </p:nvSpPr>
        <p:spPr>
          <a:xfrm rot="360000">
            <a:off x="9023893" y="2312524"/>
            <a:ext cx="108000" cy="396000"/>
          </a:xfrm>
          <a:custGeom>
            <a:avLst/>
            <a:gdLst>
              <a:gd name="connsiteX0" fmla="*/ 219693 w 219693"/>
              <a:gd name="connsiteY0" fmla="*/ 0 h 112816"/>
              <a:gd name="connsiteX1" fmla="*/ 0 w 219693"/>
              <a:gd name="connsiteY1" fmla="*/ 112816 h 112816"/>
              <a:gd name="connsiteX2" fmla="*/ 0 w 219693"/>
              <a:gd name="connsiteY2" fmla="*/ 112816 h 112816"/>
              <a:gd name="connsiteX0" fmla="*/ 219693 w 219693"/>
              <a:gd name="connsiteY0" fmla="*/ 0 h 112816"/>
              <a:gd name="connsiteX1" fmla="*/ 0 w 219693"/>
              <a:gd name="connsiteY1" fmla="*/ 112816 h 112816"/>
              <a:gd name="connsiteX2" fmla="*/ 0 w 219693"/>
              <a:gd name="connsiteY2" fmla="*/ 59547 h 112816"/>
              <a:gd name="connsiteX0" fmla="*/ 219693 w 219693"/>
              <a:gd name="connsiteY0" fmla="*/ 0 h 112816"/>
              <a:gd name="connsiteX1" fmla="*/ 0 w 219693"/>
              <a:gd name="connsiteY1" fmla="*/ 112816 h 112816"/>
              <a:gd name="connsiteX0" fmla="*/ 208701 w 208701"/>
              <a:gd name="connsiteY0" fmla="*/ 0 h 79066"/>
              <a:gd name="connsiteX1" fmla="*/ 0 w 208701"/>
              <a:gd name="connsiteY1" fmla="*/ 79066 h 79066"/>
              <a:gd name="connsiteX0" fmla="*/ 0 w 20412"/>
              <a:gd name="connsiteY0" fmla="*/ 0 h 115367"/>
              <a:gd name="connsiteX1" fmla="*/ 20412 w 20412"/>
              <a:gd name="connsiteY1" fmla="*/ 115367 h 115367"/>
              <a:gd name="connsiteX0" fmla="*/ 0 w 83688"/>
              <a:gd name="connsiteY0" fmla="*/ 0 h 275178"/>
              <a:gd name="connsiteX1" fmla="*/ 83688 w 83688"/>
              <a:gd name="connsiteY1" fmla="*/ 275178 h 275178"/>
            </a:gdLst>
            <a:ahLst/>
            <a:cxnLst>
              <a:cxn ang="0">
                <a:pos x="connsiteX0" y="connsiteY0"/>
              </a:cxn>
              <a:cxn ang="0">
                <a:pos x="connsiteX1" y="connsiteY1"/>
              </a:cxn>
            </a:cxnLst>
            <a:rect l="l" t="t" r="r" b="b"/>
            <a:pathLst>
              <a:path w="83688" h="275178">
                <a:moveTo>
                  <a:pt x="0" y="0"/>
                </a:moveTo>
                <a:lnTo>
                  <a:pt x="83688" y="275178"/>
                </a:lnTo>
              </a:path>
            </a:pathLst>
          </a:cu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134" name="Text Box 20"/>
          <p:cNvSpPr txBox="1">
            <a:spLocks noChangeArrowheads="1"/>
          </p:cNvSpPr>
          <p:nvPr/>
        </p:nvSpPr>
        <p:spPr bwMode="auto">
          <a:xfrm rot="221935">
            <a:off x="7321490" y="3182010"/>
            <a:ext cx="877163" cy="35830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900" dirty="0">
                <a:solidFill>
                  <a:srgbClr val="0000FF"/>
                </a:solidFill>
                <a:latin typeface="メイリオ" pitchFamily="50" charset="-128"/>
                <a:ea typeface="メイリオ" pitchFamily="50" charset="-128"/>
                <a:cs typeface="ＭＳ Ｐゴシック" pitchFamily="50" charset="-128"/>
              </a:rPr>
              <a:t>新たに整備</a:t>
            </a:r>
            <a:endParaRPr lang="en-US" altLang="ja-JP" sz="900" dirty="0">
              <a:solidFill>
                <a:srgbClr val="0000FF"/>
              </a:solidFill>
              <a:latin typeface="メイリオ" pitchFamily="50" charset="-128"/>
              <a:ea typeface="メイリオ" pitchFamily="50" charset="-128"/>
              <a:cs typeface="ＭＳ Ｐゴシック" pitchFamily="50" charset="-128"/>
            </a:endParaRPr>
          </a:p>
          <a:p>
            <a:pPr algn="ctr" fontAlgn="base">
              <a:lnSpc>
                <a:spcPct val="96000"/>
              </a:lnSpc>
              <a:spcBef>
                <a:spcPct val="0"/>
              </a:spcBef>
              <a:spcAft>
                <a:spcPct val="0"/>
              </a:spcAft>
            </a:pPr>
            <a:r>
              <a:rPr lang="ja-JP" altLang="en-US" sz="900" dirty="0">
                <a:solidFill>
                  <a:srgbClr val="0000FF"/>
                </a:solidFill>
                <a:latin typeface="メイリオ" pitchFamily="50" charset="-128"/>
                <a:ea typeface="メイリオ" pitchFamily="50" charset="-128"/>
                <a:cs typeface="ＭＳ Ｐゴシック" pitchFamily="50" charset="-128"/>
              </a:rPr>
              <a:t>されるデッキ</a:t>
            </a:r>
            <a:endParaRPr lang="ja-JP" altLang="en-US" sz="900" dirty="0">
              <a:solidFill>
                <a:srgbClr val="0000FF"/>
              </a:solidFill>
              <a:latin typeface="Arial" pitchFamily="34" charset="0"/>
              <a:ea typeface="ＭＳ Ｐゴシック" pitchFamily="50" charset="-128"/>
              <a:cs typeface="ＭＳ Ｐゴシック" pitchFamily="50" charset="-128"/>
            </a:endParaRPr>
          </a:p>
        </p:txBody>
      </p:sp>
      <p:sp>
        <p:nvSpPr>
          <p:cNvPr id="90" name="Text Box 21"/>
          <p:cNvSpPr txBox="1">
            <a:spLocks noChangeArrowheads="1"/>
          </p:cNvSpPr>
          <p:nvPr/>
        </p:nvSpPr>
        <p:spPr bwMode="auto">
          <a:xfrm>
            <a:off x="7373903" y="2801940"/>
            <a:ext cx="989189" cy="195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700" b="1" dirty="0" smtClean="0">
                <a:solidFill>
                  <a:srgbClr val="0000CC"/>
                </a:solidFill>
                <a:latin typeface="メイリオ" pitchFamily="50" charset="-128"/>
                <a:ea typeface="メイリオ" pitchFamily="50" charset="-128"/>
                <a:cs typeface="ＭＳ Ｐゴシック" pitchFamily="50" charset="-128"/>
              </a:rPr>
              <a:t>（</a:t>
            </a:r>
            <a:r>
              <a:rPr lang="en-US" altLang="ja-JP" sz="700" b="1" dirty="0" smtClean="0">
                <a:solidFill>
                  <a:srgbClr val="0000CC"/>
                </a:solidFill>
                <a:latin typeface="メイリオ" pitchFamily="50" charset="-128"/>
                <a:ea typeface="メイリオ" pitchFamily="50" charset="-128"/>
                <a:cs typeface="ＭＳ Ｐゴシック" pitchFamily="50" charset="-128"/>
              </a:rPr>
              <a:t>2017</a:t>
            </a:r>
            <a:r>
              <a:rPr lang="ja-JP" altLang="en-US" sz="700" b="1" dirty="0" smtClean="0">
                <a:solidFill>
                  <a:srgbClr val="0000CC"/>
                </a:solidFill>
                <a:latin typeface="メイリオ" pitchFamily="50" charset="-128"/>
                <a:ea typeface="メイリオ" pitchFamily="50" charset="-128"/>
                <a:cs typeface="ＭＳ Ｐゴシック" pitchFamily="50" charset="-128"/>
              </a:rPr>
              <a:t>年完成）</a:t>
            </a:r>
            <a:endParaRPr lang="ja-JP" altLang="en-US" sz="700" b="1" dirty="0">
              <a:solidFill>
                <a:srgbClr val="0000CC"/>
              </a:solidFill>
              <a:latin typeface="メイリオ" pitchFamily="50" charset="-128"/>
              <a:ea typeface="メイリオ" pitchFamily="50" charset="-128"/>
              <a:cs typeface="ＭＳ Ｐゴシック" pitchFamily="50" charset="-128"/>
            </a:endParaRPr>
          </a:p>
        </p:txBody>
      </p:sp>
      <p:cxnSp>
        <p:nvCxnSpPr>
          <p:cNvPr id="3" name="直線コネクタ 2"/>
          <p:cNvCxnSpPr/>
          <p:nvPr/>
        </p:nvCxnSpPr>
        <p:spPr>
          <a:xfrm>
            <a:off x="8159250" y="2920566"/>
            <a:ext cx="269238" cy="19843"/>
          </a:xfrm>
          <a:prstGeom prst="line">
            <a:avLst/>
          </a:prstGeom>
          <a:ln w="15875">
            <a:solidFill>
              <a:srgbClr val="0000CC"/>
            </a:solidFill>
          </a:ln>
        </p:spPr>
        <p:style>
          <a:lnRef idx="1">
            <a:schemeClr val="accent1"/>
          </a:lnRef>
          <a:fillRef idx="0">
            <a:schemeClr val="accent1"/>
          </a:fillRef>
          <a:effectRef idx="0">
            <a:schemeClr val="accent1"/>
          </a:effectRef>
          <a:fontRef idx="minor">
            <a:schemeClr val="tx1"/>
          </a:fontRef>
        </p:style>
      </p:cxnSp>
      <p:sp>
        <p:nvSpPr>
          <p:cNvPr id="92" name="Text Box 21"/>
          <p:cNvSpPr txBox="1">
            <a:spLocks noChangeArrowheads="1"/>
          </p:cNvSpPr>
          <p:nvPr/>
        </p:nvSpPr>
        <p:spPr bwMode="auto">
          <a:xfrm>
            <a:off x="9313465" y="3542751"/>
            <a:ext cx="989189" cy="195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en-US" sz="700" b="1" dirty="0" smtClean="0">
                <a:solidFill>
                  <a:srgbClr val="0000CC"/>
                </a:solidFill>
                <a:latin typeface="メイリオ" pitchFamily="50" charset="-128"/>
                <a:ea typeface="メイリオ" pitchFamily="50" charset="-128"/>
                <a:cs typeface="ＭＳ Ｐゴシック" pitchFamily="50" charset="-128"/>
              </a:rPr>
              <a:t>（</a:t>
            </a:r>
            <a:r>
              <a:rPr lang="en-US" altLang="ja-JP" sz="700" b="1" dirty="0" smtClean="0">
                <a:solidFill>
                  <a:srgbClr val="0000CC"/>
                </a:solidFill>
                <a:latin typeface="メイリオ" pitchFamily="50" charset="-128"/>
                <a:ea typeface="メイリオ" pitchFamily="50" charset="-128"/>
                <a:cs typeface="ＭＳ Ｐゴシック" pitchFamily="50" charset="-128"/>
              </a:rPr>
              <a:t>2016</a:t>
            </a:r>
            <a:r>
              <a:rPr lang="ja-JP" altLang="en-US" sz="700" b="1" dirty="0" smtClean="0">
                <a:solidFill>
                  <a:srgbClr val="0000CC"/>
                </a:solidFill>
                <a:latin typeface="メイリオ" pitchFamily="50" charset="-128"/>
                <a:ea typeface="メイリオ" pitchFamily="50" charset="-128"/>
                <a:cs typeface="ＭＳ Ｐゴシック" pitchFamily="50" charset="-128"/>
              </a:rPr>
              <a:t>年完成）</a:t>
            </a:r>
            <a:endParaRPr lang="ja-JP" altLang="en-US" sz="700" b="1" dirty="0">
              <a:solidFill>
                <a:srgbClr val="0000CC"/>
              </a:solidFill>
              <a:latin typeface="メイリオ" pitchFamily="50" charset="-128"/>
              <a:ea typeface="メイリオ" pitchFamily="50" charset="-128"/>
              <a:cs typeface="ＭＳ Ｐゴシック" pitchFamily="50" charset="-128"/>
            </a:endParaRPr>
          </a:p>
        </p:txBody>
      </p:sp>
      <p:cxnSp>
        <p:nvCxnSpPr>
          <p:cNvPr id="108" name="直線コネクタ 107"/>
          <p:cNvCxnSpPr>
            <a:stCxn id="125" idx="2"/>
          </p:cNvCxnSpPr>
          <p:nvPr/>
        </p:nvCxnSpPr>
        <p:spPr>
          <a:xfrm flipV="1">
            <a:off x="9311282" y="3659789"/>
            <a:ext cx="200287" cy="141793"/>
          </a:xfrm>
          <a:prstGeom prst="line">
            <a:avLst/>
          </a:prstGeom>
          <a:ln w="15875">
            <a:solidFill>
              <a:srgbClr val="0000FF"/>
            </a:solidFill>
          </a:ln>
        </p:spPr>
        <p:style>
          <a:lnRef idx="1">
            <a:schemeClr val="accent1"/>
          </a:lnRef>
          <a:fillRef idx="0">
            <a:schemeClr val="accent1"/>
          </a:fillRef>
          <a:effectRef idx="0">
            <a:schemeClr val="accent1"/>
          </a:effectRef>
          <a:fontRef idx="minor">
            <a:schemeClr val="tx1"/>
          </a:fontRef>
        </p:style>
      </p:cxnSp>
      <p:sp>
        <p:nvSpPr>
          <p:cNvPr id="110" name="Text Box 24"/>
          <p:cNvSpPr txBox="1">
            <a:spLocks noChangeArrowheads="1"/>
          </p:cNvSpPr>
          <p:nvPr/>
        </p:nvSpPr>
        <p:spPr bwMode="auto">
          <a:xfrm>
            <a:off x="7371462" y="2289936"/>
            <a:ext cx="543739" cy="402611"/>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96000"/>
              </a:lnSpc>
              <a:spcBef>
                <a:spcPct val="0"/>
              </a:spcBef>
              <a:spcAft>
                <a:spcPct val="0"/>
              </a:spcAft>
            </a:pPr>
            <a:r>
              <a:rPr lang="ja-JP" altLang="ja-JP" sz="700" b="1" dirty="0">
                <a:solidFill>
                  <a:srgbClr val="0000FF"/>
                </a:solidFill>
                <a:latin typeface="メイリオ" pitchFamily="50" charset="-128"/>
                <a:ea typeface="メイリオ" pitchFamily="50" charset="-128"/>
                <a:cs typeface="ＭＳ Ｐゴシック" pitchFamily="50" charset="-128"/>
              </a:rPr>
              <a:t>グラン</a:t>
            </a:r>
            <a:endParaRPr lang="en-US" altLang="ja-JP" sz="700" b="1" dirty="0">
              <a:solidFill>
                <a:srgbClr val="0000FF"/>
              </a:solidFill>
              <a:latin typeface="メイリオ" pitchFamily="50" charset="-128"/>
              <a:ea typeface="メイリオ" pitchFamily="50" charset="-128"/>
              <a:cs typeface="ＭＳ Ｐゴシック" pitchFamily="50" charset="-128"/>
            </a:endParaRPr>
          </a:p>
          <a:p>
            <a:pPr algn="ctr" fontAlgn="base">
              <a:lnSpc>
                <a:spcPct val="96000"/>
              </a:lnSpc>
              <a:spcBef>
                <a:spcPct val="0"/>
              </a:spcBef>
              <a:spcAft>
                <a:spcPct val="0"/>
              </a:spcAft>
            </a:pPr>
            <a:r>
              <a:rPr lang="ja-JP" altLang="ja-JP" sz="700" b="1" dirty="0">
                <a:solidFill>
                  <a:srgbClr val="0000FF"/>
                </a:solidFill>
                <a:latin typeface="メイリオ" pitchFamily="50" charset="-128"/>
                <a:ea typeface="メイリオ" pitchFamily="50" charset="-128"/>
                <a:cs typeface="ＭＳ Ｐゴシック" pitchFamily="50" charset="-128"/>
              </a:rPr>
              <a:t>フロント</a:t>
            </a:r>
          </a:p>
          <a:p>
            <a:pPr algn="ctr" fontAlgn="base">
              <a:lnSpc>
                <a:spcPct val="96000"/>
              </a:lnSpc>
              <a:spcBef>
                <a:spcPct val="0"/>
              </a:spcBef>
              <a:spcAft>
                <a:spcPct val="0"/>
              </a:spcAft>
            </a:pPr>
            <a:r>
              <a:rPr lang="ja-JP" altLang="ja-JP" sz="700" b="1" dirty="0">
                <a:solidFill>
                  <a:srgbClr val="0000FF"/>
                </a:solidFill>
                <a:latin typeface="メイリオ" pitchFamily="50" charset="-128"/>
                <a:ea typeface="メイリオ" pitchFamily="50" charset="-128"/>
                <a:cs typeface="ＭＳ Ｐゴシック" pitchFamily="50" charset="-128"/>
              </a:rPr>
              <a:t>大阪</a:t>
            </a:r>
          </a:p>
        </p:txBody>
      </p:sp>
      <p:sp>
        <p:nvSpPr>
          <p:cNvPr id="137" name="テキスト ボックス 136"/>
          <p:cNvSpPr txBox="1"/>
          <p:nvPr/>
        </p:nvSpPr>
        <p:spPr>
          <a:xfrm>
            <a:off x="1667627" y="5997076"/>
            <a:ext cx="3416320" cy="900246"/>
          </a:xfrm>
          <a:prstGeom prst="rect">
            <a:avLst/>
          </a:prstGeom>
          <a:noFill/>
        </p:spPr>
        <p:txBody>
          <a:bodyPr wrap="none" rtlCol="0">
            <a:spAutoFit/>
          </a:bodyPr>
          <a:lstStyle/>
          <a:p>
            <a:r>
              <a:rPr kumimoji="1" lang="ja-JP" altLang="en-US" sz="1050" dirty="0" smtClean="0">
                <a:latin typeface="ＭＳ 明朝" panose="02020609040205080304" pitchFamily="17" charset="-128"/>
                <a:ea typeface="ＭＳ 明朝" panose="02020609040205080304" pitchFamily="17" charset="-128"/>
              </a:rPr>
              <a:t>共通ルールに基づく</a:t>
            </a:r>
            <a:r>
              <a:rPr lang="ja-JP" altLang="en-US" sz="1050" dirty="0" smtClean="0">
                <a:latin typeface="ＭＳ 明朝" panose="02020609040205080304" pitchFamily="17" charset="-128"/>
                <a:ea typeface="ＭＳ 明朝" panose="02020609040205080304" pitchFamily="17" charset="-128"/>
              </a:rPr>
              <a:t>サイン</a:t>
            </a:r>
            <a:r>
              <a:rPr lang="ja-JP" altLang="en-US" sz="1050" dirty="0">
                <a:latin typeface="ＭＳ 明朝" panose="02020609040205080304" pitchFamily="17" charset="-128"/>
                <a:ea typeface="ＭＳ 明朝" panose="02020609040205080304" pitchFamily="17" charset="-128"/>
              </a:rPr>
              <a:t>整備</a:t>
            </a:r>
            <a:endParaRPr kumimoji="1" lang="en-US" altLang="ja-JP" sz="1050" dirty="0" smtClean="0">
              <a:latin typeface="ＭＳ 明朝" panose="02020609040205080304" pitchFamily="17" charset="-128"/>
              <a:ea typeface="ＭＳ 明朝" panose="02020609040205080304" pitchFamily="17" charset="-128"/>
            </a:endParaRPr>
          </a:p>
          <a:p>
            <a:pPr>
              <a:lnSpc>
                <a:spcPct val="150000"/>
              </a:lnSpc>
            </a:pPr>
            <a:r>
              <a:rPr lang="ja-JP" altLang="en-US" sz="1050" dirty="0" smtClean="0">
                <a:latin typeface="ＭＳ 明朝" panose="02020609040205080304" pitchFamily="17" charset="-128"/>
                <a:ea typeface="ＭＳ 明朝" panose="02020609040205080304" pitchFamily="17" charset="-128"/>
              </a:rPr>
              <a:t>・表記方法の統一（情報の断絶の改善）</a:t>
            </a:r>
            <a:endParaRPr lang="en-US" altLang="ja-JP" sz="1050" dirty="0" smtClean="0">
              <a:latin typeface="ＭＳ 明朝" panose="02020609040205080304" pitchFamily="17" charset="-128"/>
              <a:ea typeface="ＭＳ 明朝" panose="02020609040205080304" pitchFamily="17" charset="-128"/>
            </a:endParaRPr>
          </a:p>
          <a:p>
            <a:pPr>
              <a:lnSpc>
                <a:spcPct val="150000"/>
              </a:lnSpc>
            </a:pPr>
            <a:r>
              <a:rPr lang="ja-JP" altLang="en-US" sz="1050" dirty="0" smtClean="0">
                <a:latin typeface="ＭＳ 明朝" panose="02020609040205080304" pitchFamily="17" charset="-128"/>
                <a:ea typeface="ＭＳ 明朝" panose="02020609040205080304" pitchFamily="17" charset="-128"/>
              </a:rPr>
              <a:t>・背景色の改善、ピクトの統一（視認性の改善）など</a:t>
            </a:r>
          </a:p>
          <a:p>
            <a:endParaRPr kumimoji="1" lang="ja-JP" altLang="en-US" sz="1050" dirty="0">
              <a:latin typeface="ＭＳ 明朝" panose="02020609040205080304" pitchFamily="17" charset="-128"/>
              <a:ea typeface="ＭＳ 明朝" panose="02020609040205080304" pitchFamily="17" charset="-128"/>
            </a:endParaRPr>
          </a:p>
        </p:txBody>
      </p:sp>
      <p:pic>
        <p:nvPicPr>
          <p:cNvPr id="141" name="Picture 15" descr="C:\Users\Tomoya KAMIJO\Desktop\三色サイン_改良後.jpg"/>
          <p:cNvPicPr>
            <a:picLocks noChangeAspect="1" noChangeArrowheads="1"/>
          </p:cNvPicPr>
          <p:nvPr/>
        </p:nvPicPr>
        <p:blipFill>
          <a:blip r:embed="rId7" cstate="print">
            <a:extLst>
              <a:ext uri="{28A0092B-C50C-407E-A947-70E740481C1C}">
                <a14:useLocalDpi xmlns:a14="http://schemas.microsoft.com/office/drawing/2010/main" val="0"/>
              </a:ext>
            </a:extLst>
          </a:blip>
          <a:srcRect b="20250"/>
          <a:stretch>
            <a:fillRect/>
          </a:stretch>
        </p:blipFill>
        <p:spPr bwMode="auto">
          <a:xfrm>
            <a:off x="9440533" y="6083380"/>
            <a:ext cx="1226088" cy="6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16" descr="C:\Users\Tomoya KAMIJO\Desktop\三色サイン_改良前.jpg"/>
          <p:cNvPicPr>
            <a:picLocks noChangeAspect="1" noChangeArrowheads="1"/>
          </p:cNvPicPr>
          <p:nvPr/>
        </p:nvPicPr>
        <p:blipFill>
          <a:blip r:embed="rId8" cstate="print">
            <a:extLst>
              <a:ext uri="{28A0092B-C50C-407E-A947-70E740481C1C}">
                <a14:useLocalDpi xmlns:a14="http://schemas.microsoft.com/office/drawing/2010/main" val="0"/>
              </a:ext>
            </a:extLst>
          </a:blip>
          <a:srcRect b="13818"/>
          <a:stretch>
            <a:fillRect/>
          </a:stretch>
        </p:blipFill>
        <p:spPr bwMode="auto">
          <a:xfrm>
            <a:off x="6019910" y="6090466"/>
            <a:ext cx="1372234" cy="67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2" descr="C:\Users\Tomoya KAMIJO\Desktop\キャプチャ.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1665" y="6016397"/>
            <a:ext cx="1849537" cy="31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17" descr="C:\Users\Tomoya KAMIJO\Desktop\三色サイン_例.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73392" y="6015020"/>
            <a:ext cx="1808027" cy="27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右矢印 14"/>
          <p:cNvSpPr/>
          <p:nvPr/>
        </p:nvSpPr>
        <p:spPr>
          <a:xfrm>
            <a:off x="7656513" y="6180748"/>
            <a:ext cx="290292" cy="39979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328638" y="6372342"/>
            <a:ext cx="1468992" cy="215444"/>
          </a:xfrm>
          <a:prstGeom prst="rect">
            <a:avLst/>
          </a:prstGeom>
          <a:noFill/>
        </p:spPr>
        <p:txBody>
          <a:bodyPr wrap="square" rtlCol="0">
            <a:spAutoFit/>
          </a:bodyPr>
          <a:lstStyle/>
          <a:p>
            <a:r>
              <a:rPr kumimoji="1" lang="ja-JP" altLang="en-US" sz="800" dirty="0" smtClean="0"/>
              <a:t>＜整備前＞</a:t>
            </a:r>
            <a:endParaRPr kumimoji="1" lang="ja-JP" altLang="en-US" sz="800" dirty="0"/>
          </a:p>
        </p:txBody>
      </p:sp>
      <p:sp>
        <p:nvSpPr>
          <p:cNvPr id="146" name="テキスト ボックス 145"/>
          <p:cNvSpPr txBox="1"/>
          <p:nvPr/>
        </p:nvSpPr>
        <p:spPr>
          <a:xfrm>
            <a:off x="8394998" y="6328786"/>
            <a:ext cx="1468992" cy="215444"/>
          </a:xfrm>
          <a:prstGeom prst="rect">
            <a:avLst/>
          </a:prstGeom>
          <a:noFill/>
        </p:spPr>
        <p:txBody>
          <a:bodyPr wrap="square" rtlCol="0">
            <a:spAutoFit/>
          </a:bodyPr>
          <a:lstStyle/>
          <a:p>
            <a:r>
              <a:rPr kumimoji="1" lang="ja-JP" altLang="en-US" sz="800" dirty="0" smtClean="0"/>
              <a:t>＜整備後イメージ＞</a:t>
            </a:r>
            <a:endParaRPr kumimoji="1" lang="ja-JP" altLang="en-US" sz="800" dirty="0"/>
          </a:p>
        </p:txBody>
      </p:sp>
    </p:spTree>
    <p:extLst>
      <p:ext uri="{BB962C8B-B14F-4D97-AF65-F5344CB8AC3E}">
        <p14:creationId xmlns:p14="http://schemas.microsoft.com/office/powerpoint/2010/main" val="2470389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Ｐゴシック" pitchFamily="50" charset="-128"/>
                <a:ea typeface="ＭＳ Ｐゴシック" pitchFamily="50" charset="-128"/>
              </a:rPr>
              <a:t>１．大阪駅周辺　⑤大阪駅の南側駅前広場の再編成</a:t>
            </a:r>
            <a:endParaRPr lang="en-US" altLang="ja-JP" sz="2000" b="1" dirty="0">
              <a:solidFill>
                <a:schemeClr val="bg1"/>
              </a:solidFill>
              <a:latin typeface="ＭＳ Ｐゴシック" pitchFamily="50" charset="-128"/>
              <a:ea typeface="ＭＳ Ｐゴシック" pitchFamily="50" charset="-128"/>
            </a:endParaRPr>
          </a:p>
        </p:txBody>
      </p:sp>
      <p:sp>
        <p:nvSpPr>
          <p:cNvPr id="78" name="Text Box 20"/>
          <p:cNvSpPr txBox="1">
            <a:spLocks noChangeArrowheads="1"/>
          </p:cNvSpPr>
          <p:nvPr/>
        </p:nvSpPr>
        <p:spPr bwMode="auto">
          <a:xfrm>
            <a:off x="5576578" y="3752379"/>
            <a:ext cx="5092467" cy="446917"/>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177800" indent="-177800" fontAlgn="base">
              <a:lnSpc>
                <a:spcPct val="96000"/>
              </a:lnSpc>
              <a:spcBef>
                <a:spcPct val="0"/>
              </a:spcBef>
              <a:spcAft>
                <a:spcPct val="0"/>
              </a:spcAft>
            </a:pPr>
            <a:r>
              <a:rPr lang="ja-JP" altLang="en-US" sz="1200" u="sng" dirty="0">
                <a:latin typeface="ＭＳ Ｐ明朝" pitchFamily="18" charset="-128"/>
                <a:ea typeface="ＭＳ Ｐ明朝" pitchFamily="18" charset="-128"/>
                <a:cs typeface="ＭＳ Ｐゴシック" pitchFamily="50" charset="-128"/>
              </a:rPr>
              <a:t>○大阪駅前線の道路上のバス乗り場を駅前広場に移設することにより、バス乗降を安全かつ便利にするとともに、大阪駅前線の道路交通を円滑化。</a:t>
            </a:r>
          </a:p>
        </p:txBody>
      </p:sp>
      <p:sp>
        <p:nvSpPr>
          <p:cNvPr id="160" name="下矢印 159"/>
          <p:cNvSpPr/>
          <p:nvPr/>
        </p:nvSpPr>
        <p:spPr>
          <a:xfrm>
            <a:off x="3963844" y="3773774"/>
            <a:ext cx="1214410" cy="452770"/>
          </a:xfrm>
          <a:prstGeom prst="down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chemeClr val="tx1"/>
              </a:solidFill>
            </a:endParaRPr>
          </a:p>
        </p:txBody>
      </p:sp>
      <p:grpSp>
        <p:nvGrpSpPr>
          <p:cNvPr id="29" name="グループ化 28"/>
          <p:cNvGrpSpPr/>
          <p:nvPr/>
        </p:nvGrpSpPr>
        <p:grpSpPr>
          <a:xfrm>
            <a:off x="1225579" y="1399898"/>
            <a:ext cx="5908551" cy="2322780"/>
            <a:chOff x="2927648" y="1268845"/>
            <a:chExt cx="5908551" cy="2322780"/>
          </a:xfrm>
        </p:grpSpPr>
        <p:pic>
          <p:nvPicPr>
            <p:cNvPr id="135" name="Picture 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60000">
              <a:off x="3536820" y="1730219"/>
              <a:ext cx="4578225" cy="172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 name="Rectangle 45"/>
            <p:cNvSpPr>
              <a:spLocks noChangeArrowheads="1"/>
            </p:cNvSpPr>
            <p:nvPr/>
          </p:nvSpPr>
          <p:spPr bwMode="auto">
            <a:xfrm rot="3913491">
              <a:off x="5548694" y="2751517"/>
              <a:ext cx="70922" cy="3591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137" name="Rectangle 45"/>
            <p:cNvSpPr>
              <a:spLocks noChangeArrowheads="1"/>
            </p:cNvSpPr>
            <p:nvPr/>
          </p:nvSpPr>
          <p:spPr bwMode="auto">
            <a:xfrm rot="8634895">
              <a:off x="5522820" y="2613752"/>
              <a:ext cx="76833" cy="33149"/>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wrap="none" lIns="91407" tIns="45704" rIns="91407" bIns="45704" anchor="ctr"/>
            <a:lstStyle/>
            <a:p>
              <a:endParaRPr lang="ja-JP" altLang="ja-JP" dirty="0"/>
            </a:p>
          </p:txBody>
        </p:sp>
        <p:sp>
          <p:nvSpPr>
            <p:cNvPr id="138" name="Rectangle 45"/>
            <p:cNvSpPr>
              <a:spLocks noChangeArrowheads="1"/>
            </p:cNvSpPr>
            <p:nvPr/>
          </p:nvSpPr>
          <p:spPr bwMode="auto">
            <a:xfrm rot="5652821">
              <a:off x="5501927" y="2677511"/>
              <a:ext cx="70922" cy="3591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139" name="Rectangle 45"/>
            <p:cNvSpPr>
              <a:spLocks noChangeArrowheads="1"/>
            </p:cNvSpPr>
            <p:nvPr/>
          </p:nvSpPr>
          <p:spPr bwMode="auto">
            <a:xfrm rot="3913491">
              <a:off x="5511948" y="2748434"/>
              <a:ext cx="70922" cy="3591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140" name="Rectangle 45"/>
            <p:cNvSpPr>
              <a:spLocks noChangeArrowheads="1"/>
            </p:cNvSpPr>
            <p:nvPr/>
          </p:nvSpPr>
          <p:spPr bwMode="auto">
            <a:xfrm rot="6164902">
              <a:off x="7071519" y="2013557"/>
              <a:ext cx="108697" cy="18957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141" name="Freeform 9"/>
            <p:cNvSpPr>
              <a:spLocks/>
            </p:cNvSpPr>
            <p:nvPr/>
          </p:nvSpPr>
          <p:spPr bwMode="auto">
            <a:xfrm>
              <a:off x="5447657" y="1953785"/>
              <a:ext cx="2164677" cy="1009875"/>
            </a:xfrm>
            <a:custGeom>
              <a:avLst/>
              <a:gdLst>
                <a:gd name="T0" fmla="*/ 2147483647 w 2592"/>
                <a:gd name="T1" fmla="*/ 2147483647 h 1310"/>
                <a:gd name="T2" fmla="*/ 2147483647 w 2592"/>
                <a:gd name="T3" fmla="*/ 2147483647 h 1310"/>
                <a:gd name="T4" fmla="*/ 2147483647 w 2592"/>
                <a:gd name="T5" fmla="*/ 2147483647 h 1310"/>
                <a:gd name="T6" fmla="*/ 2147483647 w 2592"/>
                <a:gd name="T7" fmla="*/ 2147483647 h 1310"/>
                <a:gd name="T8" fmla="*/ 2147483647 w 2592"/>
                <a:gd name="T9" fmla="*/ 2147483647 h 1310"/>
                <a:gd name="T10" fmla="*/ 2147483647 w 2592"/>
                <a:gd name="T11" fmla="*/ 2147483647 h 1310"/>
                <a:gd name="T12" fmla="*/ 0 w 2592"/>
                <a:gd name="T13" fmla="*/ 2147483647 h 1310"/>
                <a:gd name="T14" fmla="*/ 0 w 2592"/>
                <a:gd name="T15" fmla="*/ 2147483647 h 1310"/>
                <a:gd name="T16" fmla="*/ 0 w 2592"/>
                <a:gd name="T17" fmla="*/ 2147483647 h 1310"/>
                <a:gd name="T18" fmla="*/ 2147483647 w 2592"/>
                <a:gd name="T19" fmla="*/ 2147483647 h 1310"/>
                <a:gd name="T20" fmla="*/ 2147483647 w 2592"/>
                <a:gd name="T21" fmla="*/ 2147483647 h 1310"/>
                <a:gd name="T22" fmla="*/ 2147483647 w 2592"/>
                <a:gd name="T23" fmla="*/ 2147483647 h 1310"/>
                <a:gd name="T24" fmla="*/ 2147483647 w 2592"/>
                <a:gd name="T25" fmla="*/ 2147483647 h 1310"/>
                <a:gd name="T26" fmla="*/ 2147483647 w 2592"/>
                <a:gd name="T27" fmla="*/ 0 h 1310"/>
                <a:gd name="T28" fmla="*/ 2147483647 w 2592"/>
                <a:gd name="T29" fmla="*/ 2147483647 h 1310"/>
                <a:gd name="T30" fmla="*/ 2147483647 w 2592"/>
                <a:gd name="T31" fmla="*/ 2147483647 h 1310"/>
                <a:gd name="T32" fmla="*/ 2147483647 w 2592"/>
                <a:gd name="T33" fmla="*/ 2147483647 h 1310"/>
                <a:gd name="T34" fmla="*/ 2147483647 w 2592"/>
                <a:gd name="T35" fmla="*/ 2147483647 h 1310"/>
                <a:gd name="T36" fmla="*/ 2147483647 w 2592"/>
                <a:gd name="T37" fmla="*/ 2147483647 h 1310"/>
                <a:gd name="T38" fmla="*/ 2147483647 w 2592"/>
                <a:gd name="T39" fmla="*/ 2147483647 h 13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92" h="1310">
                  <a:moveTo>
                    <a:pt x="452" y="880"/>
                  </a:moveTo>
                  <a:lnTo>
                    <a:pt x="284" y="872"/>
                  </a:lnTo>
                  <a:lnTo>
                    <a:pt x="264" y="880"/>
                  </a:lnTo>
                  <a:lnTo>
                    <a:pt x="248" y="894"/>
                  </a:lnTo>
                  <a:lnTo>
                    <a:pt x="234" y="910"/>
                  </a:lnTo>
                  <a:lnTo>
                    <a:pt x="226" y="934"/>
                  </a:lnTo>
                  <a:lnTo>
                    <a:pt x="222" y="956"/>
                  </a:lnTo>
                  <a:lnTo>
                    <a:pt x="228" y="978"/>
                  </a:lnTo>
                  <a:lnTo>
                    <a:pt x="244" y="1004"/>
                  </a:lnTo>
                  <a:lnTo>
                    <a:pt x="252" y="1026"/>
                  </a:lnTo>
                  <a:lnTo>
                    <a:pt x="260" y="1052"/>
                  </a:lnTo>
                  <a:lnTo>
                    <a:pt x="284" y="1082"/>
                  </a:lnTo>
                  <a:lnTo>
                    <a:pt x="298" y="1118"/>
                  </a:lnTo>
                  <a:lnTo>
                    <a:pt x="314" y="1166"/>
                  </a:lnTo>
                  <a:lnTo>
                    <a:pt x="314" y="1310"/>
                  </a:lnTo>
                  <a:lnTo>
                    <a:pt x="74" y="1310"/>
                  </a:lnTo>
                  <a:lnTo>
                    <a:pt x="90" y="1290"/>
                  </a:lnTo>
                  <a:lnTo>
                    <a:pt x="96" y="1272"/>
                  </a:lnTo>
                  <a:lnTo>
                    <a:pt x="102" y="1246"/>
                  </a:lnTo>
                  <a:lnTo>
                    <a:pt x="102" y="1224"/>
                  </a:lnTo>
                  <a:lnTo>
                    <a:pt x="96" y="1202"/>
                  </a:lnTo>
                  <a:lnTo>
                    <a:pt x="24" y="1046"/>
                  </a:lnTo>
                  <a:lnTo>
                    <a:pt x="14" y="1024"/>
                  </a:lnTo>
                  <a:lnTo>
                    <a:pt x="6" y="996"/>
                  </a:lnTo>
                  <a:lnTo>
                    <a:pt x="0" y="968"/>
                  </a:lnTo>
                  <a:lnTo>
                    <a:pt x="2" y="936"/>
                  </a:lnTo>
                  <a:lnTo>
                    <a:pt x="2" y="908"/>
                  </a:lnTo>
                  <a:lnTo>
                    <a:pt x="0" y="882"/>
                  </a:lnTo>
                  <a:lnTo>
                    <a:pt x="6" y="858"/>
                  </a:lnTo>
                  <a:lnTo>
                    <a:pt x="10" y="838"/>
                  </a:lnTo>
                  <a:lnTo>
                    <a:pt x="22" y="818"/>
                  </a:lnTo>
                  <a:lnTo>
                    <a:pt x="36" y="796"/>
                  </a:lnTo>
                  <a:lnTo>
                    <a:pt x="48" y="778"/>
                  </a:lnTo>
                  <a:lnTo>
                    <a:pt x="62" y="762"/>
                  </a:lnTo>
                  <a:lnTo>
                    <a:pt x="78" y="744"/>
                  </a:lnTo>
                  <a:lnTo>
                    <a:pt x="100" y="734"/>
                  </a:lnTo>
                  <a:lnTo>
                    <a:pt x="124" y="720"/>
                  </a:lnTo>
                  <a:lnTo>
                    <a:pt x="1434" y="714"/>
                  </a:lnTo>
                  <a:lnTo>
                    <a:pt x="1464" y="708"/>
                  </a:lnTo>
                  <a:lnTo>
                    <a:pt x="1490" y="696"/>
                  </a:lnTo>
                  <a:lnTo>
                    <a:pt x="1498" y="682"/>
                  </a:lnTo>
                  <a:lnTo>
                    <a:pt x="1498" y="436"/>
                  </a:lnTo>
                  <a:lnTo>
                    <a:pt x="1534" y="414"/>
                  </a:lnTo>
                  <a:lnTo>
                    <a:pt x="1570" y="396"/>
                  </a:lnTo>
                  <a:lnTo>
                    <a:pt x="1586" y="346"/>
                  </a:lnTo>
                  <a:lnTo>
                    <a:pt x="1660" y="174"/>
                  </a:lnTo>
                  <a:lnTo>
                    <a:pt x="1682" y="160"/>
                  </a:lnTo>
                  <a:lnTo>
                    <a:pt x="1742" y="44"/>
                  </a:lnTo>
                  <a:lnTo>
                    <a:pt x="1820" y="42"/>
                  </a:lnTo>
                  <a:lnTo>
                    <a:pt x="2042" y="44"/>
                  </a:lnTo>
                  <a:lnTo>
                    <a:pt x="2216" y="0"/>
                  </a:lnTo>
                  <a:lnTo>
                    <a:pt x="2592" y="6"/>
                  </a:lnTo>
                  <a:lnTo>
                    <a:pt x="2592" y="102"/>
                  </a:lnTo>
                  <a:lnTo>
                    <a:pt x="2298" y="100"/>
                  </a:lnTo>
                  <a:lnTo>
                    <a:pt x="2216" y="130"/>
                  </a:lnTo>
                  <a:lnTo>
                    <a:pt x="1946" y="730"/>
                  </a:lnTo>
                  <a:lnTo>
                    <a:pt x="1924" y="758"/>
                  </a:lnTo>
                  <a:lnTo>
                    <a:pt x="1900" y="782"/>
                  </a:lnTo>
                  <a:lnTo>
                    <a:pt x="1862" y="806"/>
                  </a:lnTo>
                  <a:lnTo>
                    <a:pt x="1834" y="828"/>
                  </a:lnTo>
                  <a:lnTo>
                    <a:pt x="1790" y="846"/>
                  </a:lnTo>
                  <a:lnTo>
                    <a:pt x="1182" y="882"/>
                  </a:lnTo>
                  <a:lnTo>
                    <a:pt x="452" y="880"/>
                  </a:lnTo>
                  <a:close/>
                </a:path>
              </a:pathLst>
            </a:custGeom>
            <a:solidFill>
              <a:srgbClr val="92D05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65306" tIns="32653" rIns="65306" bIns="32653"/>
            <a:lstStyle/>
            <a:p>
              <a:endParaRPr lang="ja-JP" altLang="en-US" dirty="0"/>
            </a:p>
          </p:txBody>
        </p:sp>
        <p:sp>
          <p:nvSpPr>
            <p:cNvPr id="142" name="Freeform 10"/>
            <p:cNvSpPr>
              <a:spLocks noChangeAspect="1"/>
            </p:cNvSpPr>
            <p:nvPr/>
          </p:nvSpPr>
          <p:spPr bwMode="auto">
            <a:xfrm>
              <a:off x="5766679" y="2066335"/>
              <a:ext cx="1944201" cy="900407"/>
            </a:xfrm>
            <a:custGeom>
              <a:avLst/>
              <a:gdLst>
                <a:gd name="T0" fmla="*/ 0 w 2328"/>
                <a:gd name="T1" fmla="*/ 2147483647 h 1168"/>
                <a:gd name="T2" fmla="*/ 2147483647 w 2328"/>
                <a:gd name="T3" fmla="*/ 2147483647 h 1168"/>
                <a:gd name="T4" fmla="*/ 2147483647 w 2328"/>
                <a:gd name="T5" fmla="*/ 2147483647 h 1168"/>
                <a:gd name="T6" fmla="*/ 2147483647 w 2328"/>
                <a:gd name="T7" fmla="*/ 2147483647 h 1168"/>
                <a:gd name="T8" fmla="*/ 2147483647 w 2328"/>
                <a:gd name="T9" fmla="*/ 2147483647 h 1168"/>
                <a:gd name="T10" fmla="*/ 2147483647 w 2328"/>
                <a:gd name="T11" fmla="*/ 2147483647 h 1168"/>
                <a:gd name="T12" fmla="*/ 2147483647 w 2328"/>
                <a:gd name="T13" fmla="*/ 2147483647 h 1168"/>
                <a:gd name="T14" fmla="*/ 2147483647 w 2328"/>
                <a:gd name="T15" fmla="*/ 2147483647 h 1168"/>
                <a:gd name="T16" fmla="*/ 2147483647 w 2328"/>
                <a:gd name="T17" fmla="*/ 2147483647 h 1168"/>
                <a:gd name="T18" fmla="*/ 2147483647 w 2328"/>
                <a:gd name="T19" fmla="*/ 2147483647 h 1168"/>
                <a:gd name="T20" fmla="*/ 2147483647 w 2328"/>
                <a:gd name="T21" fmla="*/ 0 h 1168"/>
                <a:gd name="T22" fmla="*/ 2147483647 w 2328"/>
                <a:gd name="T23" fmla="*/ 2147483647 h 1168"/>
                <a:gd name="T24" fmla="*/ 2147483647 w 2328"/>
                <a:gd name="T25" fmla="*/ 2147483647 h 1168"/>
                <a:gd name="T26" fmla="*/ 2147483647 w 2328"/>
                <a:gd name="T27" fmla="*/ 2147483647 h 1168"/>
                <a:gd name="T28" fmla="*/ 2147483647 w 2328"/>
                <a:gd name="T29" fmla="*/ 2147483647 h 1168"/>
                <a:gd name="T30" fmla="*/ 2147483647 w 2328"/>
                <a:gd name="T31" fmla="*/ 2147483647 h 1168"/>
                <a:gd name="T32" fmla="*/ 2147483647 w 2328"/>
                <a:gd name="T33" fmla="*/ 2147483647 h 1168"/>
                <a:gd name="T34" fmla="*/ 2147483647 w 2328"/>
                <a:gd name="T35" fmla="*/ 2147483647 h 1168"/>
                <a:gd name="T36" fmla="*/ 2147483647 w 2328"/>
                <a:gd name="T37" fmla="*/ 2147483647 h 1168"/>
                <a:gd name="T38" fmla="*/ 2147483647 w 2328"/>
                <a:gd name="T39" fmla="*/ 2147483647 h 1168"/>
                <a:gd name="T40" fmla="*/ 2147483647 w 2328"/>
                <a:gd name="T41" fmla="*/ 2147483647 h 1168"/>
                <a:gd name="T42" fmla="*/ 2147483647 w 2328"/>
                <a:gd name="T43" fmla="*/ 2147483647 h 1168"/>
                <a:gd name="T44" fmla="*/ 2147483647 w 2328"/>
                <a:gd name="T45" fmla="*/ 2147483647 h 1168"/>
                <a:gd name="T46" fmla="*/ 2147483647 w 2328"/>
                <a:gd name="T47" fmla="*/ 2147483647 h 1168"/>
                <a:gd name="T48" fmla="*/ 2147483647 w 2328"/>
                <a:gd name="T49" fmla="*/ 2147483647 h 1168"/>
                <a:gd name="T50" fmla="*/ 2147483647 w 2328"/>
                <a:gd name="T51" fmla="*/ 2147483647 h 1168"/>
                <a:gd name="T52" fmla="*/ 2147483647 w 2328"/>
                <a:gd name="T53" fmla="*/ 2147483647 h 1168"/>
                <a:gd name="T54" fmla="*/ 0 w 2328"/>
                <a:gd name="T55" fmla="*/ 2147483647 h 11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28" h="1168">
                  <a:moveTo>
                    <a:pt x="32" y="960"/>
                  </a:moveTo>
                  <a:lnTo>
                    <a:pt x="40" y="938"/>
                  </a:lnTo>
                  <a:lnTo>
                    <a:pt x="52" y="920"/>
                  </a:lnTo>
                  <a:lnTo>
                    <a:pt x="72" y="902"/>
                  </a:lnTo>
                  <a:lnTo>
                    <a:pt x="92" y="882"/>
                  </a:lnTo>
                  <a:lnTo>
                    <a:pt x="116" y="860"/>
                  </a:lnTo>
                  <a:lnTo>
                    <a:pt x="130" y="840"/>
                  </a:lnTo>
                  <a:lnTo>
                    <a:pt x="136" y="822"/>
                  </a:lnTo>
                  <a:lnTo>
                    <a:pt x="136" y="796"/>
                  </a:lnTo>
                  <a:lnTo>
                    <a:pt x="130" y="774"/>
                  </a:lnTo>
                  <a:lnTo>
                    <a:pt x="120" y="756"/>
                  </a:lnTo>
                  <a:lnTo>
                    <a:pt x="100" y="740"/>
                  </a:lnTo>
                  <a:lnTo>
                    <a:pt x="80" y="730"/>
                  </a:lnTo>
                  <a:lnTo>
                    <a:pt x="560" y="738"/>
                  </a:lnTo>
                  <a:lnTo>
                    <a:pt x="806" y="736"/>
                  </a:lnTo>
                  <a:lnTo>
                    <a:pt x="1376" y="708"/>
                  </a:lnTo>
                  <a:lnTo>
                    <a:pt x="1556" y="682"/>
                  </a:lnTo>
                  <a:lnTo>
                    <a:pt x="1600" y="626"/>
                  </a:lnTo>
                  <a:lnTo>
                    <a:pt x="1870" y="28"/>
                  </a:lnTo>
                  <a:lnTo>
                    <a:pt x="1936" y="2"/>
                  </a:lnTo>
                  <a:lnTo>
                    <a:pt x="2144" y="0"/>
                  </a:lnTo>
                  <a:lnTo>
                    <a:pt x="2172" y="8"/>
                  </a:lnTo>
                  <a:lnTo>
                    <a:pt x="2198" y="18"/>
                  </a:lnTo>
                  <a:lnTo>
                    <a:pt x="2214" y="28"/>
                  </a:lnTo>
                  <a:lnTo>
                    <a:pt x="2232" y="40"/>
                  </a:lnTo>
                  <a:lnTo>
                    <a:pt x="2248" y="56"/>
                  </a:lnTo>
                  <a:lnTo>
                    <a:pt x="2266" y="74"/>
                  </a:lnTo>
                  <a:lnTo>
                    <a:pt x="2280" y="92"/>
                  </a:lnTo>
                  <a:lnTo>
                    <a:pt x="2292" y="112"/>
                  </a:lnTo>
                  <a:lnTo>
                    <a:pt x="2304" y="134"/>
                  </a:lnTo>
                  <a:lnTo>
                    <a:pt x="2314" y="154"/>
                  </a:lnTo>
                  <a:lnTo>
                    <a:pt x="2324" y="178"/>
                  </a:lnTo>
                  <a:lnTo>
                    <a:pt x="2328" y="200"/>
                  </a:lnTo>
                  <a:lnTo>
                    <a:pt x="2326" y="240"/>
                  </a:lnTo>
                  <a:lnTo>
                    <a:pt x="2320" y="288"/>
                  </a:lnTo>
                  <a:lnTo>
                    <a:pt x="2294" y="332"/>
                  </a:lnTo>
                  <a:lnTo>
                    <a:pt x="2286" y="356"/>
                  </a:lnTo>
                  <a:lnTo>
                    <a:pt x="2264" y="426"/>
                  </a:lnTo>
                  <a:lnTo>
                    <a:pt x="2252" y="466"/>
                  </a:lnTo>
                  <a:lnTo>
                    <a:pt x="2232" y="516"/>
                  </a:lnTo>
                  <a:lnTo>
                    <a:pt x="2158" y="678"/>
                  </a:lnTo>
                  <a:lnTo>
                    <a:pt x="2010" y="842"/>
                  </a:lnTo>
                  <a:lnTo>
                    <a:pt x="1994" y="860"/>
                  </a:lnTo>
                  <a:lnTo>
                    <a:pt x="1878" y="906"/>
                  </a:lnTo>
                  <a:lnTo>
                    <a:pt x="1606" y="914"/>
                  </a:lnTo>
                  <a:lnTo>
                    <a:pt x="1362" y="902"/>
                  </a:lnTo>
                  <a:lnTo>
                    <a:pt x="1316" y="910"/>
                  </a:lnTo>
                  <a:lnTo>
                    <a:pt x="1066" y="954"/>
                  </a:lnTo>
                  <a:lnTo>
                    <a:pt x="1012" y="956"/>
                  </a:lnTo>
                  <a:lnTo>
                    <a:pt x="756" y="948"/>
                  </a:lnTo>
                  <a:lnTo>
                    <a:pt x="496" y="940"/>
                  </a:lnTo>
                  <a:lnTo>
                    <a:pt x="410" y="974"/>
                  </a:lnTo>
                  <a:lnTo>
                    <a:pt x="358" y="980"/>
                  </a:lnTo>
                  <a:lnTo>
                    <a:pt x="326" y="990"/>
                  </a:lnTo>
                  <a:lnTo>
                    <a:pt x="298" y="1004"/>
                  </a:lnTo>
                  <a:lnTo>
                    <a:pt x="276" y="1024"/>
                  </a:lnTo>
                  <a:lnTo>
                    <a:pt x="254" y="1044"/>
                  </a:lnTo>
                  <a:lnTo>
                    <a:pt x="240" y="1070"/>
                  </a:lnTo>
                  <a:lnTo>
                    <a:pt x="238" y="1098"/>
                  </a:lnTo>
                  <a:lnTo>
                    <a:pt x="246" y="1122"/>
                  </a:lnTo>
                  <a:lnTo>
                    <a:pt x="254" y="1140"/>
                  </a:lnTo>
                  <a:lnTo>
                    <a:pt x="268" y="1168"/>
                  </a:lnTo>
                  <a:lnTo>
                    <a:pt x="2" y="1168"/>
                  </a:lnTo>
                  <a:lnTo>
                    <a:pt x="0" y="1018"/>
                  </a:lnTo>
                  <a:lnTo>
                    <a:pt x="12" y="1006"/>
                  </a:lnTo>
                  <a:lnTo>
                    <a:pt x="20" y="982"/>
                  </a:lnTo>
                  <a:lnTo>
                    <a:pt x="32" y="960"/>
                  </a:lnTo>
                  <a:close/>
                </a:path>
              </a:pathLst>
            </a:custGeom>
            <a:solidFill>
              <a:srgbClr val="CCFFCC">
                <a:alpha val="3294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45" name="Text Box 13"/>
            <p:cNvSpPr txBox="1">
              <a:spLocks noChangeArrowheads="1"/>
            </p:cNvSpPr>
            <p:nvPr/>
          </p:nvSpPr>
          <p:spPr bwMode="auto">
            <a:xfrm>
              <a:off x="5265007" y="2049265"/>
              <a:ext cx="1212272"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ゴシック" pitchFamily="50" charset="-128"/>
                </a:rPr>
                <a:t>大丸百貨店</a:t>
              </a:r>
            </a:p>
          </p:txBody>
        </p:sp>
        <p:grpSp>
          <p:nvGrpSpPr>
            <p:cNvPr id="2" name="Group 13"/>
            <p:cNvGrpSpPr>
              <a:grpSpLocks/>
            </p:cNvGrpSpPr>
            <p:nvPr/>
          </p:nvGrpSpPr>
          <p:grpSpPr bwMode="auto">
            <a:xfrm>
              <a:off x="7585570" y="2306936"/>
              <a:ext cx="50109" cy="181161"/>
              <a:chOff x="4786" y="2004"/>
              <a:chExt cx="60" cy="235"/>
            </a:xfrm>
          </p:grpSpPr>
          <p:sp>
            <p:nvSpPr>
              <p:cNvPr id="275"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wrap="none" lIns="91407" tIns="45704" rIns="91407" bIns="45704" anchor="ctr"/>
              <a:lstStyle/>
              <a:p>
                <a:endParaRPr lang="ja-JP" altLang="ja-JP" dirty="0"/>
              </a:p>
            </p:txBody>
          </p:sp>
          <p:sp>
            <p:nvSpPr>
              <p:cNvPr id="276"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3" name="Group 16"/>
            <p:cNvGrpSpPr>
              <a:grpSpLocks/>
            </p:cNvGrpSpPr>
            <p:nvPr/>
          </p:nvGrpSpPr>
          <p:grpSpPr bwMode="auto">
            <a:xfrm rot="1371925">
              <a:off x="7451943" y="2553623"/>
              <a:ext cx="50109" cy="181161"/>
              <a:chOff x="4786" y="2004"/>
              <a:chExt cx="60" cy="235"/>
            </a:xfrm>
          </p:grpSpPr>
          <p:sp>
            <p:nvSpPr>
              <p:cNvPr id="273"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wrap="none" lIns="91407" tIns="45704" rIns="91407" bIns="45704" anchor="ctr"/>
              <a:lstStyle/>
              <a:p>
                <a:endParaRPr lang="ja-JP" altLang="ja-JP" dirty="0"/>
              </a:p>
            </p:txBody>
          </p:sp>
          <p:sp>
            <p:nvSpPr>
              <p:cNvPr id="274"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5" name="Group 19"/>
            <p:cNvGrpSpPr>
              <a:grpSpLocks/>
            </p:cNvGrpSpPr>
            <p:nvPr/>
          </p:nvGrpSpPr>
          <p:grpSpPr bwMode="auto">
            <a:xfrm rot="4409482">
              <a:off x="6985774" y="2645091"/>
              <a:ext cx="46254" cy="196258"/>
              <a:chOff x="4786" y="2004"/>
              <a:chExt cx="60" cy="235"/>
            </a:xfrm>
          </p:grpSpPr>
          <p:sp>
            <p:nvSpPr>
              <p:cNvPr id="271"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72"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6" name="Group 22"/>
            <p:cNvGrpSpPr>
              <a:grpSpLocks/>
            </p:cNvGrpSpPr>
            <p:nvPr/>
          </p:nvGrpSpPr>
          <p:grpSpPr bwMode="auto">
            <a:xfrm rot="3719965">
              <a:off x="6741914" y="2663592"/>
              <a:ext cx="46254" cy="196258"/>
              <a:chOff x="4786" y="2004"/>
              <a:chExt cx="60" cy="235"/>
            </a:xfrm>
          </p:grpSpPr>
          <p:sp>
            <p:nvSpPr>
              <p:cNvPr id="269"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70"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7" name="Group 25"/>
            <p:cNvGrpSpPr>
              <a:grpSpLocks/>
            </p:cNvGrpSpPr>
            <p:nvPr/>
          </p:nvGrpSpPr>
          <p:grpSpPr bwMode="auto">
            <a:xfrm rot="4407550">
              <a:off x="6481351" y="2679010"/>
              <a:ext cx="46254" cy="196258"/>
              <a:chOff x="4786" y="2004"/>
              <a:chExt cx="60" cy="235"/>
            </a:xfrm>
          </p:grpSpPr>
          <p:sp>
            <p:nvSpPr>
              <p:cNvPr id="267"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8"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8" name="Group 28"/>
            <p:cNvGrpSpPr>
              <a:grpSpLocks/>
            </p:cNvGrpSpPr>
            <p:nvPr/>
          </p:nvGrpSpPr>
          <p:grpSpPr bwMode="auto">
            <a:xfrm rot="4407550">
              <a:off x="6254193" y="2672843"/>
              <a:ext cx="46254" cy="196258"/>
              <a:chOff x="4786" y="2004"/>
              <a:chExt cx="60" cy="235"/>
            </a:xfrm>
          </p:grpSpPr>
          <p:sp>
            <p:nvSpPr>
              <p:cNvPr id="265"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6"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9" name="Group 31"/>
            <p:cNvGrpSpPr>
              <a:grpSpLocks/>
            </p:cNvGrpSpPr>
            <p:nvPr/>
          </p:nvGrpSpPr>
          <p:grpSpPr bwMode="auto">
            <a:xfrm rot="4312260">
              <a:off x="6601611" y="2913363"/>
              <a:ext cx="46254" cy="196258"/>
              <a:chOff x="4786" y="2004"/>
              <a:chExt cx="60" cy="235"/>
            </a:xfrm>
          </p:grpSpPr>
          <p:sp>
            <p:nvSpPr>
              <p:cNvPr id="263"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4"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0" name="Group 34"/>
            <p:cNvGrpSpPr>
              <a:grpSpLocks/>
            </p:cNvGrpSpPr>
            <p:nvPr/>
          </p:nvGrpSpPr>
          <p:grpSpPr bwMode="auto">
            <a:xfrm rot="4312260">
              <a:off x="6815405" y="2913363"/>
              <a:ext cx="46254" cy="196258"/>
              <a:chOff x="4786" y="2004"/>
              <a:chExt cx="60" cy="235"/>
            </a:xfrm>
          </p:grpSpPr>
          <p:sp>
            <p:nvSpPr>
              <p:cNvPr id="261"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2"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1" name="Group 37"/>
            <p:cNvGrpSpPr>
              <a:grpSpLocks/>
            </p:cNvGrpSpPr>
            <p:nvPr/>
          </p:nvGrpSpPr>
          <p:grpSpPr bwMode="auto">
            <a:xfrm rot="4312260">
              <a:off x="7032541" y="2916446"/>
              <a:ext cx="46254" cy="196258"/>
              <a:chOff x="4786" y="2004"/>
              <a:chExt cx="60" cy="235"/>
            </a:xfrm>
          </p:grpSpPr>
          <p:sp>
            <p:nvSpPr>
              <p:cNvPr id="259"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60"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2" name="Group 40"/>
            <p:cNvGrpSpPr>
              <a:grpSpLocks/>
            </p:cNvGrpSpPr>
            <p:nvPr/>
          </p:nvGrpSpPr>
          <p:grpSpPr bwMode="auto">
            <a:xfrm rot="4312260">
              <a:off x="6381134" y="2910279"/>
              <a:ext cx="46254" cy="196258"/>
              <a:chOff x="4786" y="2004"/>
              <a:chExt cx="60" cy="235"/>
            </a:xfrm>
          </p:grpSpPr>
          <p:sp>
            <p:nvSpPr>
              <p:cNvPr id="257"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8"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3" name="Group 43"/>
            <p:cNvGrpSpPr>
              <a:grpSpLocks/>
            </p:cNvGrpSpPr>
            <p:nvPr/>
          </p:nvGrpSpPr>
          <p:grpSpPr bwMode="auto">
            <a:xfrm rot="4312260">
              <a:off x="6621654" y="3027455"/>
              <a:ext cx="46254" cy="196258"/>
              <a:chOff x="4786" y="2004"/>
              <a:chExt cx="60" cy="235"/>
            </a:xfrm>
          </p:grpSpPr>
          <p:sp>
            <p:nvSpPr>
              <p:cNvPr id="255"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6"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4" name="Group 46"/>
            <p:cNvGrpSpPr>
              <a:grpSpLocks/>
            </p:cNvGrpSpPr>
            <p:nvPr/>
          </p:nvGrpSpPr>
          <p:grpSpPr bwMode="auto">
            <a:xfrm rot="4312260">
              <a:off x="6354409" y="3021288"/>
              <a:ext cx="46254" cy="196258"/>
              <a:chOff x="4786" y="2004"/>
              <a:chExt cx="60" cy="235"/>
            </a:xfrm>
          </p:grpSpPr>
          <p:sp>
            <p:nvSpPr>
              <p:cNvPr id="253"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4"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5" name="Group 49"/>
            <p:cNvGrpSpPr>
              <a:grpSpLocks/>
            </p:cNvGrpSpPr>
            <p:nvPr/>
          </p:nvGrpSpPr>
          <p:grpSpPr bwMode="auto">
            <a:xfrm rot="4312260">
              <a:off x="6892238" y="3027455"/>
              <a:ext cx="46254" cy="196258"/>
              <a:chOff x="4786" y="2004"/>
              <a:chExt cx="60" cy="235"/>
            </a:xfrm>
          </p:grpSpPr>
          <p:sp>
            <p:nvSpPr>
              <p:cNvPr id="251"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2"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6" name="Group 52"/>
            <p:cNvGrpSpPr>
              <a:grpSpLocks/>
            </p:cNvGrpSpPr>
            <p:nvPr/>
          </p:nvGrpSpPr>
          <p:grpSpPr bwMode="auto">
            <a:xfrm rot="4312260">
              <a:off x="7162823" y="3027455"/>
              <a:ext cx="46254" cy="196258"/>
              <a:chOff x="4786" y="2004"/>
              <a:chExt cx="60" cy="235"/>
            </a:xfrm>
          </p:grpSpPr>
          <p:sp>
            <p:nvSpPr>
              <p:cNvPr id="249"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50"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7" name="Group 55"/>
            <p:cNvGrpSpPr>
              <a:grpSpLocks/>
            </p:cNvGrpSpPr>
            <p:nvPr/>
          </p:nvGrpSpPr>
          <p:grpSpPr bwMode="auto">
            <a:xfrm rot="4312260">
              <a:off x="7369937" y="2916446"/>
              <a:ext cx="46254" cy="196258"/>
              <a:chOff x="4786" y="2004"/>
              <a:chExt cx="60" cy="235"/>
            </a:xfrm>
          </p:grpSpPr>
          <p:sp>
            <p:nvSpPr>
              <p:cNvPr id="247"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48"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18" name="Group 58"/>
            <p:cNvGrpSpPr>
              <a:grpSpLocks/>
            </p:cNvGrpSpPr>
            <p:nvPr/>
          </p:nvGrpSpPr>
          <p:grpSpPr bwMode="auto">
            <a:xfrm rot="4312260">
              <a:off x="7426726" y="3033623"/>
              <a:ext cx="46254" cy="196258"/>
              <a:chOff x="4786" y="2004"/>
              <a:chExt cx="60" cy="235"/>
            </a:xfrm>
          </p:grpSpPr>
          <p:sp>
            <p:nvSpPr>
              <p:cNvPr id="245"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246"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grpSp>
          <p:nvGrpSpPr>
            <p:cNvPr id="21" name="Group 61"/>
            <p:cNvGrpSpPr>
              <a:grpSpLocks/>
            </p:cNvGrpSpPr>
            <p:nvPr/>
          </p:nvGrpSpPr>
          <p:grpSpPr bwMode="auto">
            <a:xfrm rot="21018317">
              <a:off x="7388471" y="2090999"/>
              <a:ext cx="196258" cy="46254"/>
              <a:chOff x="5366" y="2988"/>
              <a:chExt cx="235" cy="60"/>
            </a:xfrm>
          </p:grpSpPr>
          <p:sp>
            <p:nvSpPr>
              <p:cNvPr id="243"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44"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2" name="Group 64"/>
            <p:cNvGrpSpPr>
              <a:grpSpLocks/>
            </p:cNvGrpSpPr>
            <p:nvPr/>
          </p:nvGrpSpPr>
          <p:grpSpPr bwMode="auto">
            <a:xfrm>
              <a:off x="5026707" y="2979072"/>
              <a:ext cx="196258" cy="46254"/>
              <a:chOff x="5366" y="2988"/>
              <a:chExt cx="235" cy="60"/>
            </a:xfrm>
          </p:grpSpPr>
          <p:sp>
            <p:nvSpPr>
              <p:cNvPr id="241"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42"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3" name="Group 67"/>
            <p:cNvGrpSpPr>
              <a:grpSpLocks/>
            </p:cNvGrpSpPr>
            <p:nvPr/>
          </p:nvGrpSpPr>
          <p:grpSpPr bwMode="auto">
            <a:xfrm>
              <a:off x="4792863" y="2979072"/>
              <a:ext cx="196258" cy="46254"/>
              <a:chOff x="5366" y="2988"/>
              <a:chExt cx="235" cy="60"/>
            </a:xfrm>
          </p:grpSpPr>
          <p:sp>
            <p:nvSpPr>
              <p:cNvPr id="239"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40"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4" name="Group 70"/>
            <p:cNvGrpSpPr>
              <a:grpSpLocks/>
            </p:cNvGrpSpPr>
            <p:nvPr/>
          </p:nvGrpSpPr>
          <p:grpSpPr bwMode="auto">
            <a:xfrm>
              <a:off x="4555691" y="2975988"/>
              <a:ext cx="196258" cy="46254"/>
              <a:chOff x="5366" y="2988"/>
              <a:chExt cx="235" cy="60"/>
            </a:xfrm>
          </p:grpSpPr>
          <p:sp>
            <p:nvSpPr>
              <p:cNvPr id="237"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38"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5" name="Group 73"/>
            <p:cNvGrpSpPr>
              <a:grpSpLocks/>
            </p:cNvGrpSpPr>
            <p:nvPr/>
          </p:nvGrpSpPr>
          <p:grpSpPr bwMode="auto">
            <a:xfrm>
              <a:off x="5160323" y="3086997"/>
              <a:ext cx="196258" cy="46254"/>
              <a:chOff x="5366" y="2988"/>
              <a:chExt cx="235" cy="60"/>
            </a:xfrm>
          </p:grpSpPr>
          <p:sp>
            <p:nvSpPr>
              <p:cNvPr id="235"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36"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6" name="Group 76"/>
            <p:cNvGrpSpPr>
              <a:grpSpLocks/>
            </p:cNvGrpSpPr>
            <p:nvPr/>
          </p:nvGrpSpPr>
          <p:grpSpPr bwMode="auto">
            <a:xfrm>
              <a:off x="4335211" y="2975988"/>
              <a:ext cx="196258" cy="46254"/>
              <a:chOff x="5366" y="2988"/>
              <a:chExt cx="235" cy="60"/>
            </a:xfrm>
          </p:grpSpPr>
          <p:sp>
            <p:nvSpPr>
              <p:cNvPr id="233"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34"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grpSp>
          <p:nvGrpSpPr>
            <p:cNvPr id="27" name="Group 79"/>
            <p:cNvGrpSpPr>
              <a:grpSpLocks/>
            </p:cNvGrpSpPr>
            <p:nvPr/>
          </p:nvGrpSpPr>
          <p:grpSpPr bwMode="auto">
            <a:xfrm>
              <a:off x="4893080" y="3086997"/>
              <a:ext cx="196258" cy="46254"/>
              <a:chOff x="5366" y="2988"/>
              <a:chExt cx="235" cy="60"/>
            </a:xfrm>
          </p:grpSpPr>
          <p:sp>
            <p:nvSpPr>
              <p:cNvPr id="231" name="Rectangle 10"/>
              <p:cNvSpPr>
                <a:spLocks noChangeArrowheads="1"/>
              </p:cNvSpPr>
              <p:nvPr/>
            </p:nvSpPr>
            <p:spPr bwMode="auto">
              <a:xfrm rot="5452612">
                <a:off x="5454" y="2900"/>
                <a:ext cx="60" cy="23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rot="10800000" vert="eaVert" wrap="none" lIns="91407" tIns="45704" rIns="91407" bIns="45704" anchor="ctr"/>
              <a:lstStyle/>
              <a:p>
                <a:endParaRPr lang="ja-JP" altLang="ja-JP" dirty="0"/>
              </a:p>
            </p:txBody>
          </p:sp>
          <p:sp>
            <p:nvSpPr>
              <p:cNvPr id="232" name="Rectangle 45"/>
              <p:cNvSpPr>
                <a:spLocks noChangeArrowheads="1"/>
              </p:cNvSpPr>
              <p:nvPr/>
            </p:nvSpPr>
            <p:spPr bwMode="auto">
              <a:xfrm>
                <a:off x="5367" y="2990"/>
                <a:ext cx="230" cy="58"/>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grpSp>
        <p:sp>
          <p:nvSpPr>
            <p:cNvPr id="176" name="Rectangle 45"/>
            <p:cNvSpPr>
              <a:spLocks noChangeArrowheads="1"/>
            </p:cNvSpPr>
            <p:nvPr/>
          </p:nvSpPr>
          <p:spPr bwMode="auto">
            <a:xfrm rot="17624102">
              <a:off x="7216304" y="2161601"/>
              <a:ext cx="177306" cy="48438"/>
            </a:xfrm>
            <a:prstGeom prst="rect">
              <a:avLst/>
            </a:prstGeom>
            <a:solidFill>
              <a:schemeClr val="bg1"/>
            </a:solidFill>
            <a:ln w="9525">
              <a:solidFill>
                <a:schemeClr val="tx1"/>
              </a:solidFill>
              <a:miter lim="800000"/>
              <a:headEnd/>
              <a:tailEnd/>
            </a:ln>
          </p:spPr>
          <p:txBody>
            <a:bodyPr vert="eaVert" wrap="none" lIns="91407" tIns="45704" rIns="91407" bIns="45704" anchor="ctr"/>
            <a:lstStyle/>
            <a:p>
              <a:endParaRPr lang="ja-JP" altLang="ja-JP" dirty="0"/>
            </a:p>
          </p:txBody>
        </p:sp>
        <p:sp>
          <p:nvSpPr>
            <p:cNvPr id="177" name="Rectangle 45"/>
            <p:cNvSpPr>
              <a:spLocks noChangeArrowheads="1"/>
            </p:cNvSpPr>
            <p:nvPr/>
          </p:nvSpPr>
          <p:spPr bwMode="auto">
            <a:xfrm>
              <a:off x="4653395" y="3088540"/>
              <a:ext cx="192082" cy="44712"/>
            </a:xfrm>
            <a:prstGeom prst="rect">
              <a:avLst/>
            </a:prstGeom>
            <a:solidFill>
              <a:srgbClr val="FFCCFF"/>
            </a:solidFill>
            <a:ln w="9525">
              <a:solidFill>
                <a:schemeClr val="tx1"/>
              </a:solidFill>
              <a:miter lim="800000"/>
              <a:headEnd/>
              <a:tailEnd/>
            </a:ln>
          </p:spPr>
          <p:txBody>
            <a:bodyPr wrap="none" lIns="91407" tIns="45704" rIns="91407" bIns="45704" anchor="ctr"/>
            <a:lstStyle/>
            <a:p>
              <a:endParaRPr lang="ja-JP" altLang="ja-JP" dirty="0"/>
            </a:p>
          </p:txBody>
        </p:sp>
        <p:sp>
          <p:nvSpPr>
            <p:cNvPr id="178" name="Rectangle 45"/>
            <p:cNvSpPr>
              <a:spLocks noChangeArrowheads="1"/>
            </p:cNvSpPr>
            <p:nvPr/>
          </p:nvSpPr>
          <p:spPr bwMode="auto">
            <a:xfrm>
              <a:off x="4416216" y="3088540"/>
              <a:ext cx="192082" cy="44712"/>
            </a:xfrm>
            <a:prstGeom prst="rect">
              <a:avLst/>
            </a:prstGeom>
            <a:solidFill>
              <a:srgbClr val="FFCCFF"/>
            </a:solidFill>
            <a:ln w="9525">
              <a:solidFill>
                <a:schemeClr val="tx1"/>
              </a:solidFill>
              <a:miter lim="800000"/>
              <a:headEnd/>
              <a:tailEnd/>
            </a:ln>
          </p:spPr>
          <p:txBody>
            <a:bodyPr wrap="none" lIns="91407" tIns="45704" rIns="91407" bIns="45704" anchor="ctr"/>
            <a:lstStyle/>
            <a:p>
              <a:endParaRPr lang="ja-JP" altLang="ja-JP" dirty="0"/>
            </a:p>
          </p:txBody>
        </p:sp>
        <p:sp>
          <p:nvSpPr>
            <p:cNvPr id="179" name="Rectangle 45"/>
            <p:cNvSpPr>
              <a:spLocks noChangeArrowheads="1"/>
            </p:cNvSpPr>
            <p:nvPr/>
          </p:nvSpPr>
          <p:spPr bwMode="auto">
            <a:xfrm rot="2118673">
              <a:off x="3908452" y="2601333"/>
              <a:ext cx="192082" cy="44712"/>
            </a:xfrm>
            <a:prstGeom prst="rect">
              <a:avLst/>
            </a:prstGeom>
            <a:solidFill>
              <a:srgbClr val="0000FF"/>
            </a:solidFill>
            <a:ln w="9525">
              <a:solidFill>
                <a:schemeClr val="tx1"/>
              </a:solidFill>
              <a:miter lim="800000"/>
              <a:headEnd/>
              <a:tailEnd/>
            </a:ln>
          </p:spPr>
          <p:txBody>
            <a:bodyPr wrap="none" lIns="91407" tIns="45704" rIns="91407" bIns="45704" anchor="ctr"/>
            <a:lstStyle/>
            <a:p>
              <a:endParaRPr lang="ja-JP" altLang="ja-JP" dirty="0"/>
            </a:p>
          </p:txBody>
        </p:sp>
        <p:sp>
          <p:nvSpPr>
            <p:cNvPr id="180" name="Rectangle 45"/>
            <p:cNvSpPr>
              <a:spLocks noChangeArrowheads="1"/>
            </p:cNvSpPr>
            <p:nvPr/>
          </p:nvSpPr>
          <p:spPr bwMode="auto">
            <a:xfrm rot="5400000">
              <a:off x="3932543" y="2152350"/>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1" name="Rectangle 45"/>
            <p:cNvSpPr>
              <a:spLocks noChangeArrowheads="1"/>
            </p:cNvSpPr>
            <p:nvPr/>
          </p:nvSpPr>
          <p:spPr bwMode="auto">
            <a:xfrm rot="5400000">
              <a:off x="3932543" y="2386702"/>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2" name="Rectangle 45"/>
            <p:cNvSpPr>
              <a:spLocks noChangeArrowheads="1"/>
            </p:cNvSpPr>
            <p:nvPr/>
          </p:nvSpPr>
          <p:spPr bwMode="auto">
            <a:xfrm rot="5400000">
              <a:off x="3869072" y="2152350"/>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3" name="Rectangle 45"/>
            <p:cNvSpPr>
              <a:spLocks noChangeArrowheads="1"/>
            </p:cNvSpPr>
            <p:nvPr/>
          </p:nvSpPr>
          <p:spPr bwMode="auto">
            <a:xfrm rot="5400000">
              <a:off x="3812283" y="2173935"/>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4" name="Rectangle 45"/>
            <p:cNvSpPr>
              <a:spLocks noChangeArrowheads="1"/>
            </p:cNvSpPr>
            <p:nvPr/>
          </p:nvSpPr>
          <p:spPr bwMode="auto">
            <a:xfrm rot="5400000">
              <a:off x="3869072" y="2386702"/>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sp>
          <p:nvSpPr>
            <p:cNvPr id="185" name="Rectangle 45"/>
            <p:cNvSpPr>
              <a:spLocks noChangeArrowheads="1"/>
            </p:cNvSpPr>
            <p:nvPr/>
          </p:nvSpPr>
          <p:spPr bwMode="auto">
            <a:xfrm rot="5400000">
              <a:off x="3812283" y="2411371"/>
              <a:ext cx="177306" cy="48438"/>
            </a:xfrm>
            <a:prstGeom prst="rect">
              <a:avLst/>
            </a:prstGeom>
            <a:solidFill>
              <a:srgbClr val="0000FF"/>
            </a:solidFill>
            <a:ln w="9525">
              <a:solidFill>
                <a:schemeClr val="tx1"/>
              </a:solidFill>
              <a:miter lim="800000"/>
              <a:headEnd/>
              <a:tailEnd/>
            </a:ln>
          </p:spPr>
          <p:txBody>
            <a:bodyPr rot="10800000" vert="eaVert" wrap="none" lIns="91407" tIns="45704" rIns="91407" bIns="45704" anchor="ctr"/>
            <a:lstStyle/>
            <a:p>
              <a:endParaRPr lang="ja-JP" altLang="ja-JP" dirty="0"/>
            </a:p>
          </p:txBody>
        </p:sp>
        <p:grpSp>
          <p:nvGrpSpPr>
            <p:cNvPr id="28" name="Group 92"/>
            <p:cNvGrpSpPr>
              <a:grpSpLocks/>
            </p:cNvGrpSpPr>
            <p:nvPr/>
          </p:nvGrpSpPr>
          <p:grpSpPr bwMode="auto">
            <a:xfrm rot="21315481">
              <a:off x="7993111" y="2485784"/>
              <a:ext cx="50109" cy="181161"/>
              <a:chOff x="4786" y="2004"/>
              <a:chExt cx="60" cy="235"/>
            </a:xfrm>
          </p:grpSpPr>
          <p:sp>
            <p:nvSpPr>
              <p:cNvPr id="229" name="Rectangle 10"/>
              <p:cNvSpPr>
                <a:spLocks noChangeArrowheads="1"/>
              </p:cNvSpPr>
              <p:nvPr/>
            </p:nvSpPr>
            <p:spPr bwMode="auto">
              <a:xfrm rot="1140352">
                <a:off x="4786" y="2004"/>
                <a:ext cx="60" cy="235"/>
              </a:xfrm>
              <a:prstGeom prst="rect">
                <a:avLst/>
              </a:prstGeom>
              <a:solidFill>
                <a:schemeClr val="bg1"/>
              </a:solidFill>
              <a:ln w="9525">
                <a:solidFill>
                  <a:schemeClr val="tx1"/>
                </a:solidFill>
                <a:miter lim="800000"/>
                <a:headEnd/>
                <a:tailEnd/>
              </a:ln>
            </p:spPr>
            <p:txBody>
              <a:bodyPr wrap="none" lIns="91407" tIns="45704" rIns="91407" bIns="45704" anchor="ctr"/>
              <a:lstStyle/>
              <a:p>
                <a:endParaRPr lang="ja-JP" altLang="ja-JP" dirty="0"/>
              </a:p>
            </p:txBody>
          </p:sp>
          <p:sp>
            <p:nvSpPr>
              <p:cNvPr id="230" name="Rectangle 10"/>
              <p:cNvSpPr>
                <a:spLocks noChangeArrowheads="1"/>
              </p:cNvSpPr>
              <p:nvPr/>
            </p:nvSpPr>
            <p:spPr bwMode="auto">
              <a:xfrm rot="1140352">
                <a:off x="4786" y="2004"/>
                <a:ext cx="60" cy="235"/>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grpSp>
        <p:sp>
          <p:nvSpPr>
            <p:cNvPr id="187" name="Freeform 14"/>
            <p:cNvSpPr>
              <a:spLocks/>
            </p:cNvSpPr>
            <p:nvPr/>
          </p:nvSpPr>
          <p:spPr bwMode="auto">
            <a:xfrm>
              <a:off x="7661561" y="1836604"/>
              <a:ext cx="676462" cy="1614258"/>
            </a:xfrm>
            <a:custGeom>
              <a:avLst/>
              <a:gdLst>
                <a:gd name="T0" fmla="*/ 0 w 810"/>
                <a:gd name="T1" fmla="*/ 2147483647 h 2094"/>
                <a:gd name="T2" fmla="*/ 2147483647 w 810"/>
                <a:gd name="T3" fmla="*/ 2147483647 h 2094"/>
                <a:gd name="T4" fmla="*/ 2147483647 w 810"/>
                <a:gd name="T5" fmla="*/ 2147483647 h 2094"/>
                <a:gd name="T6" fmla="*/ 2147483647 w 810"/>
                <a:gd name="T7" fmla="*/ 2147483647 h 2094"/>
                <a:gd name="T8" fmla="*/ 2147483647 w 810"/>
                <a:gd name="T9" fmla="*/ 2147483647 h 2094"/>
                <a:gd name="T10" fmla="*/ 2147483647 w 810"/>
                <a:gd name="T11" fmla="*/ 2147483647 h 2094"/>
                <a:gd name="T12" fmla="*/ 2147483647 w 810"/>
                <a:gd name="T13" fmla="*/ 2147483647 h 2094"/>
                <a:gd name="T14" fmla="*/ 2147483647 w 810"/>
                <a:gd name="T15" fmla="*/ 2147483647 h 2094"/>
                <a:gd name="T16" fmla="*/ 2147483647 w 810"/>
                <a:gd name="T17" fmla="*/ 2147483647 h 2094"/>
                <a:gd name="T18" fmla="*/ 2147483647 w 810"/>
                <a:gd name="T19" fmla="*/ 0 h 2094"/>
                <a:gd name="T20" fmla="*/ 2147483647 w 810"/>
                <a:gd name="T21" fmla="*/ 2147483647 h 2094"/>
                <a:gd name="T22" fmla="*/ 2147483647 w 810"/>
                <a:gd name="T23" fmla="*/ 2147483647 h 2094"/>
                <a:gd name="T24" fmla="*/ 2147483647 w 810"/>
                <a:gd name="T25" fmla="*/ 2147483647 h 2094"/>
                <a:gd name="T26" fmla="*/ 2147483647 w 810"/>
                <a:gd name="T27" fmla="*/ 2147483647 h 2094"/>
                <a:gd name="T28" fmla="*/ 2147483647 w 810"/>
                <a:gd name="T29" fmla="*/ 2147483647 h 2094"/>
                <a:gd name="T30" fmla="*/ 2147483647 w 810"/>
                <a:gd name="T31" fmla="*/ 2147483647 h 2094"/>
                <a:gd name="T32" fmla="*/ 2147483647 w 810"/>
                <a:gd name="T33" fmla="*/ 2147483647 h 2094"/>
                <a:gd name="T34" fmla="*/ 0 w 810"/>
                <a:gd name="T35" fmla="*/ 2147483647 h 2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10" h="2094">
                  <a:moveTo>
                    <a:pt x="0" y="2094"/>
                  </a:moveTo>
                  <a:lnTo>
                    <a:pt x="120" y="1446"/>
                  </a:lnTo>
                  <a:lnTo>
                    <a:pt x="210" y="1014"/>
                  </a:lnTo>
                  <a:lnTo>
                    <a:pt x="330" y="1032"/>
                  </a:lnTo>
                  <a:lnTo>
                    <a:pt x="276" y="1332"/>
                  </a:lnTo>
                  <a:lnTo>
                    <a:pt x="558" y="1308"/>
                  </a:lnTo>
                  <a:lnTo>
                    <a:pt x="744" y="216"/>
                  </a:lnTo>
                  <a:lnTo>
                    <a:pt x="528" y="234"/>
                  </a:lnTo>
                  <a:lnTo>
                    <a:pt x="570" y="48"/>
                  </a:lnTo>
                  <a:lnTo>
                    <a:pt x="804" y="0"/>
                  </a:lnTo>
                  <a:lnTo>
                    <a:pt x="804" y="516"/>
                  </a:lnTo>
                  <a:lnTo>
                    <a:pt x="660" y="1290"/>
                  </a:lnTo>
                  <a:lnTo>
                    <a:pt x="810" y="1266"/>
                  </a:lnTo>
                  <a:lnTo>
                    <a:pt x="810" y="1434"/>
                  </a:lnTo>
                  <a:lnTo>
                    <a:pt x="306" y="1494"/>
                  </a:lnTo>
                  <a:lnTo>
                    <a:pt x="252" y="1554"/>
                  </a:lnTo>
                  <a:lnTo>
                    <a:pt x="162" y="2094"/>
                  </a:lnTo>
                  <a:lnTo>
                    <a:pt x="0" y="2094"/>
                  </a:lnTo>
                  <a:close/>
                </a:path>
              </a:pathLst>
            </a:cu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88" name="テキスト ボックス 59"/>
            <p:cNvSpPr txBox="1">
              <a:spLocks noChangeArrowheads="1"/>
            </p:cNvSpPr>
            <p:nvPr/>
          </p:nvSpPr>
          <p:spPr bwMode="auto">
            <a:xfrm>
              <a:off x="8400257" y="2348878"/>
              <a:ext cx="435942" cy="4000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1000" dirty="0" smtClean="0">
                  <a:solidFill>
                    <a:srgbClr val="000000"/>
                  </a:solidFill>
                  <a:latin typeface="ＭＳ Ｐ明朝" pitchFamily="18" charset="-128"/>
                  <a:ea typeface="ＭＳ Ｐ明朝" pitchFamily="18" charset="-128"/>
                </a:rPr>
                <a:t>176</a:t>
              </a:r>
              <a:r>
                <a:rPr lang="ja-JP" altLang="en-US" sz="1000" dirty="0" smtClean="0">
                  <a:solidFill>
                    <a:srgbClr val="000000"/>
                  </a:solidFill>
                  <a:latin typeface="ＭＳ Ｐ明朝" pitchFamily="18" charset="-128"/>
                  <a:ea typeface="ＭＳ Ｐ明朝" pitchFamily="18" charset="-128"/>
                </a:rPr>
                <a:t>号</a:t>
              </a:r>
              <a:endParaRPr lang="ja-JP" altLang="en-US" sz="1000" strike="sngStrike" dirty="0">
                <a:solidFill>
                  <a:srgbClr val="0000CC"/>
                </a:solidFill>
                <a:latin typeface="ＭＳ Ｐ明朝" pitchFamily="18" charset="-128"/>
                <a:ea typeface="ＭＳ Ｐ明朝" pitchFamily="18" charset="-128"/>
              </a:endParaRPr>
            </a:p>
          </p:txBody>
        </p:sp>
        <p:sp>
          <p:nvSpPr>
            <p:cNvPr id="189" name="Text Box 32"/>
            <p:cNvSpPr txBox="1">
              <a:spLocks noChangeArrowheads="1"/>
            </p:cNvSpPr>
            <p:nvPr/>
          </p:nvSpPr>
          <p:spPr bwMode="auto">
            <a:xfrm rot="21062204">
              <a:off x="7800253" y="2924929"/>
              <a:ext cx="937157" cy="2461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7" tIns="45704" rIns="91407" bIns="4570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333333"/>
                  </a:solidFill>
                  <a:latin typeface="ＭＳ Ｐ明朝" pitchFamily="18" charset="-128"/>
                  <a:ea typeface="ＭＳ Ｐ明朝" pitchFamily="18" charset="-128"/>
                </a:rPr>
                <a:t>既設ﾃﾞｯｷ</a:t>
              </a:r>
            </a:p>
          </p:txBody>
        </p:sp>
        <p:sp>
          <p:nvSpPr>
            <p:cNvPr id="191" name="Freeform 105"/>
            <p:cNvSpPr>
              <a:spLocks/>
            </p:cNvSpPr>
            <p:nvPr/>
          </p:nvSpPr>
          <p:spPr bwMode="auto">
            <a:xfrm>
              <a:off x="3672107" y="1545207"/>
              <a:ext cx="4523106" cy="1371425"/>
            </a:xfrm>
            <a:custGeom>
              <a:avLst/>
              <a:gdLst>
                <a:gd name="T0" fmla="*/ 2147483647 w 5416"/>
                <a:gd name="T1" fmla="*/ 0 h 1779"/>
                <a:gd name="T2" fmla="*/ 2147483647 w 5416"/>
                <a:gd name="T3" fmla="*/ 0 h 1779"/>
                <a:gd name="T4" fmla="*/ 2147483647 w 5416"/>
                <a:gd name="T5" fmla="*/ 2147483647 h 1779"/>
                <a:gd name="T6" fmla="*/ 2147483647 w 5416"/>
                <a:gd name="T7" fmla="*/ 2147483647 h 1779"/>
                <a:gd name="T8" fmla="*/ 0 w 5416"/>
                <a:gd name="T9" fmla="*/ 2147483647 h 1779"/>
                <a:gd name="T10" fmla="*/ 2147483647 w 5416"/>
                <a:gd name="T11" fmla="*/ 0 h 17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16" h="1779">
                  <a:moveTo>
                    <a:pt x="3648" y="0"/>
                  </a:moveTo>
                  <a:lnTo>
                    <a:pt x="5416" y="0"/>
                  </a:lnTo>
                  <a:lnTo>
                    <a:pt x="5048" y="1779"/>
                  </a:lnTo>
                  <a:lnTo>
                    <a:pt x="0" y="1752"/>
                  </a:lnTo>
                  <a:lnTo>
                    <a:pt x="0" y="8"/>
                  </a:lnTo>
                  <a:lnTo>
                    <a:pt x="1360" y="8"/>
                  </a:lnTo>
                  <a:lnTo>
                    <a:pt x="1360" y="1184"/>
                  </a:lnTo>
                  <a:lnTo>
                    <a:pt x="3648" y="1192"/>
                  </a:lnTo>
                  <a:lnTo>
                    <a:pt x="3648" y="8"/>
                  </a:lnTo>
                </a:path>
              </a:pathLst>
            </a:custGeom>
            <a:noFill/>
            <a:ln w="38100" cap="flat">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92" name="Text Box 24"/>
            <p:cNvSpPr txBox="1">
              <a:spLocks noChangeArrowheads="1"/>
            </p:cNvSpPr>
            <p:nvPr/>
          </p:nvSpPr>
          <p:spPr bwMode="auto">
            <a:xfrm>
              <a:off x="7075772" y="2555032"/>
              <a:ext cx="359073" cy="153888"/>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市バス</a:t>
              </a:r>
            </a:p>
          </p:txBody>
        </p:sp>
        <p:sp>
          <p:nvSpPr>
            <p:cNvPr id="193" name="Text Box 24"/>
            <p:cNvSpPr txBox="1">
              <a:spLocks noChangeArrowheads="1"/>
            </p:cNvSpPr>
            <p:nvPr/>
          </p:nvSpPr>
          <p:spPr bwMode="auto">
            <a:xfrm>
              <a:off x="6722093" y="2224669"/>
              <a:ext cx="440826" cy="218497"/>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63984"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タクシー</a:t>
              </a:r>
            </a:p>
          </p:txBody>
        </p:sp>
        <p:sp>
          <p:nvSpPr>
            <p:cNvPr id="195" name="Freeform 9"/>
            <p:cNvSpPr>
              <a:spLocks/>
            </p:cNvSpPr>
            <p:nvPr/>
          </p:nvSpPr>
          <p:spPr bwMode="auto">
            <a:xfrm>
              <a:off x="4802884" y="2510452"/>
              <a:ext cx="544510" cy="302191"/>
            </a:xfrm>
            <a:custGeom>
              <a:avLst/>
              <a:gdLst>
                <a:gd name="T0" fmla="*/ 2147483647 w 652"/>
                <a:gd name="T1" fmla="*/ 2147483647 h 392"/>
                <a:gd name="T2" fmla="*/ 2147483647 w 652"/>
                <a:gd name="T3" fmla="*/ 2147483647 h 392"/>
                <a:gd name="T4" fmla="*/ 2147483647 w 652"/>
                <a:gd name="T5" fmla="*/ 2147483647 h 392"/>
                <a:gd name="T6" fmla="*/ 2147483647 w 652"/>
                <a:gd name="T7" fmla="*/ 2147483647 h 392"/>
                <a:gd name="T8" fmla="*/ 2147483647 w 652"/>
                <a:gd name="T9" fmla="*/ 2147483647 h 392"/>
                <a:gd name="T10" fmla="*/ 2147483647 w 652"/>
                <a:gd name="T11" fmla="*/ 2147483647 h 392"/>
                <a:gd name="T12" fmla="*/ 0 w 652"/>
                <a:gd name="T13" fmla="*/ 2147483647 h 392"/>
                <a:gd name="T14" fmla="*/ 0 w 652"/>
                <a:gd name="T15" fmla="*/ 2147483647 h 392"/>
                <a:gd name="T16" fmla="*/ 0 w 652"/>
                <a:gd name="T17" fmla="*/ 2147483647 h 392"/>
                <a:gd name="T18" fmla="*/ 2147483647 w 652"/>
                <a:gd name="T19" fmla="*/ 2147483647 h 392"/>
                <a:gd name="T20" fmla="*/ 2147483647 w 652"/>
                <a:gd name="T21" fmla="*/ 2147483647 h 392"/>
                <a:gd name="T22" fmla="*/ 2147483647 w 652"/>
                <a:gd name="T23" fmla="*/ 2147483647 h 392"/>
                <a:gd name="T24" fmla="*/ 2147483647 w 652"/>
                <a:gd name="T25" fmla="*/ 2147483647 h 392"/>
                <a:gd name="T26" fmla="*/ 2147483647 w 652"/>
                <a:gd name="T27" fmla="*/ 0 h 392"/>
                <a:gd name="T28" fmla="*/ 2147483647 w 652"/>
                <a:gd name="T29" fmla="*/ 2147483647 h 392"/>
                <a:gd name="T30" fmla="*/ 2147483647 w 652"/>
                <a:gd name="T31" fmla="*/ 2147483647 h 392"/>
                <a:gd name="T32" fmla="*/ 2147483647 w 652"/>
                <a:gd name="T33" fmla="*/ 2147483647 h 392"/>
                <a:gd name="T34" fmla="*/ 2147483647 w 652"/>
                <a:gd name="T35" fmla="*/ 2147483647 h 392"/>
                <a:gd name="T36" fmla="*/ 2147483647 w 652"/>
                <a:gd name="T37" fmla="*/ 2147483647 h 392"/>
                <a:gd name="T38" fmla="*/ 2147483647 w 652"/>
                <a:gd name="T39" fmla="*/ 2147483647 h 3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2" h="392">
                  <a:moveTo>
                    <a:pt x="582" y="6"/>
                  </a:moveTo>
                  <a:lnTo>
                    <a:pt x="598" y="10"/>
                  </a:lnTo>
                  <a:lnTo>
                    <a:pt x="618" y="22"/>
                  </a:lnTo>
                  <a:lnTo>
                    <a:pt x="630" y="42"/>
                  </a:lnTo>
                  <a:lnTo>
                    <a:pt x="640" y="62"/>
                  </a:lnTo>
                  <a:lnTo>
                    <a:pt x="650" y="90"/>
                  </a:lnTo>
                  <a:lnTo>
                    <a:pt x="652" y="120"/>
                  </a:lnTo>
                  <a:lnTo>
                    <a:pt x="650" y="144"/>
                  </a:lnTo>
                  <a:lnTo>
                    <a:pt x="646" y="170"/>
                  </a:lnTo>
                  <a:lnTo>
                    <a:pt x="644" y="192"/>
                  </a:lnTo>
                  <a:lnTo>
                    <a:pt x="640" y="218"/>
                  </a:lnTo>
                  <a:lnTo>
                    <a:pt x="632" y="242"/>
                  </a:lnTo>
                  <a:lnTo>
                    <a:pt x="624" y="264"/>
                  </a:lnTo>
                  <a:lnTo>
                    <a:pt x="612" y="290"/>
                  </a:lnTo>
                  <a:lnTo>
                    <a:pt x="598" y="312"/>
                  </a:lnTo>
                  <a:lnTo>
                    <a:pt x="582" y="330"/>
                  </a:lnTo>
                  <a:lnTo>
                    <a:pt x="568" y="354"/>
                  </a:lnTo>
                  <a:lnTo>
                    <a:pt x="550" y="370"/>
                  </a:lnTo>
                  <a:lnTo>
                    <a:pt x="536" y="392"/>
                  </a:lnTo>
                  <a:lnTo>
                    <a:pt x="0" y="388"/>
                  </a:lnTo>
                  <a:lnTo>
                    <a:pt x="0" y="0"/>
                  </a:lnTo>
                  <a:lnTo>
                    <a:pt x="556" y="0"/>
                  </a:lnTo>
                  <a:lnTo>
                    <a:pt x="582" y="6"/>
                  </a:lnTo>
                  <a:close/>
                </a:path>
              </a:pathLst>
            </a:custGeom>
            <a:solidFill>
              <a:srgbClr val="92D05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65306" tIns="32653" rIns="65306" bIns="32653"/>
            <a:lstStyle/>
            <a:p>
              <a:endParaRPr lang="ja-JP" altLang="en-US" dirty="0"/>
            </a:p>
          </p:txBody>
        </p:sp>
        <p:sp>
          <p:nvSpPr>
            <p:cNvPr id="196" name="Text Box 112"/>
            <p:cNvSpPr txBox="1">
              <a:spLocks noChangeArrowheads="1"/>
            </p:cNvSpPr>
            <p:nvPr/>
          </p:nvSpPr>
          <p:spPr bwMode="auto">
            <a:xfrm>
              <a:off x="2927648" y="1268845"/>
              <a:ext cx="2664296" cy="34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970" tIns="63984" rIns="127970" bIns="6398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pPr>
                <a:spcBef>
                  <a:spcPct val="50000"/>
                </a:spcBef>
              </a:pPr>
              <a:r>
                <a:rPr lang="en-US" altLang="ja-JP" sz="1400" dirty="0">
                  <a:latin typeface="ＭＳ Ｐゴシック" pitchFamily="50" charset="-128"/>
                </a:rPr>
                <a:t>【JR</a:t>
              </a:r>
              <a:r>
                <a:rPr lang="ja-JP" altLang="en-US" sz="1400" dirty="0">
                  <a:latin typeface="ＭＳ Ｐゴシック" pitchFamily="50" charset="-128"/>
                </a:rPr>
                <a:t>バス（中・長距離）・タクシー</a:t>
              </a:r>
              <a:r>
                <a:rPr lang="en-US" altLang="ja-JP" sz="1400" dirty="0">
                  <a:latin typeface="ＭＳ Ｐゴシック" pitchFamily="50" charset="-128"/>
                </a:rPr>
                <a:t>】</a:t>
              </a:r>
            </a:p>
          </p:txBody>
        </p:sp>
        <p:sp>
          <p:nvSpPr>
            <p:cNvPr id="197" name="Text Box 24"/>
            <p:cNvSpPr txBox="1">
              <a:spLocks noChangeArrowheads="1"/>
            </p:cNvSpPr>
            <p:nvPr/>
          </p:nvSpPr>
          <p:spPr bwMode="auto">
            <a:xfrm>
              <a:off x="4777002" y="2531532"/>
              <a:ext cx="536158" cy="218497"/>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0" tIns="0" rIns="0" bIns="63984"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タクシー</a:t>
              </a:r>
            </a:p>
          </p:txBody>
        </p:sp>
        <p:sp>
          <p:nvSpPr>
            <p:cNvPr id="198" name="Freeform 107"/>
            <p:cNvSpPr>
              <a:spLocks/>
            </p:cNvSpPr>
            <p:nvPr/>
          </p:nvSpPr>
          <p:spPr bwMode="auto">
            <a:xfrm>
              <a:off x="4113065" y="2692298"/>
              <a:ext cx="93536" cy="283690"/>
            </a:xfrm>
            <a:custGeom>
              <a:avLst/>
              <a:gdLst>
                <a:gd name="T0" fmla="*/ 0 w 112"/>
                <a:gd name="T1" fmla="*/ 584200 h 368"/>
                <a:gd name="T2" fmla="*/ 63500 w 112"/>
                <a:gd name="T3" fmla="*/ 558800 h 368"/>
                <a:gd name="T4" fmla="*/ 101600 w 112"/>
                <a:gd name="T5" fmla="*/ 533400 h 368"/>
                <a:gd name="T6" fmla="*/ 133350 w 112"/>
                <a:gd name="T7" fmla="*/ 479425 h 368"/>
                <a:gd name="T8" fmla="*/ 158750 w 112"/>
                <a:gd name="T9" fmla="*/ 419100 h 368"/>
                <a:gd name="T10" fmla="*/ 171450 w 112"/>
                <a:gd name="T11" fmla="*/ 361950 h 368"/>
                <a:gd name="T12" fmla="*/ 177800 w 112"/>
                <a:gd name="T13" fmla="*/ 279400 h 368"/>
                <a:gd name="T14" fmla="*/ 174625 w 112"/>
                <a:gd name="T15" fmla="*/ 225425 h 368"/>
                <a:gd name="T16" fmla="*/ 165100 w 112"/>
                <a:gd name="T17" fmla="*/ 168275 h 368"/>
                <a:gd name="T18" fmla="*/ 142875 w 112"/>
                <a:gd name="T19" fmla="*/ 120650 h 368"/>
                <a:gd name="T20" fmla="*/ 76200 w 112"/>
                <a:gd name="T21" fmla="*/ 0 h 3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368">
                  <a:moveTo>
                    <a:pt x="0" y="368"/>
                  </a:moveTo>
                  <a:lnTo>
                    <a:pt x="40" y="352"/>
                  </a:lnTo>
                  <a:lnTo>
                    <a:pt x="64" y="336"/>
                  </a:lnTo>
                  <a:lnTo>
                    <a:pt x="84" y="302"/>
                  </a:lnTo>
                  <a:lnTo>
                    <a:pt x="100" y="264"/>
                  </a:lnTo>
                  <a:lnTo>
                    <a:pt x="108" y="228"/>
                  </a:lnTo>
                  <a:lnTo>
                    <a:pt x="112" y="176"/>
                  </a:lnTo>
                  <a:lnTo>
                    <a:pt x="110" y="142"/>
                  </a:lnTo>
                  <a:lnTo>
                    <a:pt x="104" y="106"/>
                  </a:lnTo>
                  <a:lnTo>
                    <a:pt x="90" y="76"/>
                  </a:lnTo>
                  <a:lnTo>
                    <a:pt x="48" y="0"/>
                  </a:lnTo>
                </a:path>
              </a:pathLst>
            </a:custGeom>
            <a:noFill/>
            <a:ln w="15875" cap="flat">
              <a:solidFill>
                <a:srgbClr val="0000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99" name="Freeform 108"/>
            <p:cNvSpPr>
              <a:spLocks/>
            </p:cNvSpPr>
            <p:nvPr/>
          </p:nvSpPr>
          <p:spPr bwMode="auto">
            <a:xfrm>
              <a:off x="3598616" y="1970740"/>
              <a:ext cx="329044" cy="80173"/>
            </a:xfrm>
            <a:custGeom>
              <a:avLst/>
              <a:gdLst>
                <a:gd name="T0" fmla="*/ 625475 w 394"/>
                <a:gd name="T1" fmla="*/ 165100 h 104"/>
                <a:gd name="T2" fmla="*/ 625475 w 394"/>
                <a:gd name="T3" fmla="*/ 130175 h 104"/>
                <a:gd name="T4" fmla="*/ 609600 w 394"/>
                <a:gd name="T5" fmla="*/ 88900 h 104"/>
                <a:gd name="T6" fmla="*/ 581025 w 394"/>
                <a:gd name="T7" fmla="*/ 50800 h 104"/>
                <a:gd name="T8" fmla="*/ 542925 w 394"/>
                <a:gd name="T9" fmla="*/ 15875 h 104"/>
                <a:gd name="T10" fmla="*/ 495300 w 394"/>
                <a:gd name="T11" fmla="*/ 6350 h 104"/>
                <a:gd name="T12" fmla="*/ 441325 w 394"/>
                <a:gd name="T13" fmla="*/ 0 h 104"/>
                <a:gd name="T14" fmla="*/ 0 w 394"/>
                <a:gd name="T15" fmla="*/ 0 h 1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4" h="104">
                  <a:moveTo>
                    <a:pt x="394" y="104"/>
                  </a:moveTo>
                  <a:lnTo>
                    <a:pt x="394" y="82"/>
                  </a:lnTo>
                  <a:lnTo>
                    <a:pt x="384" y="56"/>
                  </a:lnTo>
                  <a:lnTo>
                    <a:pt x="366" y="32"/>
                  </a:lnTo>
                  <a:lnTo>
                    <a:pt x="342" y="10"/>
                  </a:lnTo>
                  <a:lnTo>
                    <a:pt x="312" y="4"/>
                  </a:lnTo>
                  <a:lnTo>
                    <a:pt x="278" y="0"/>
                  </a:lnTo>
                  <a:lnTo>
                    <a:pt x="0" y="0"/>
                  </a:lnTo>
                </a:path>
              </a:pathLst>
            </a:custGeom>
            <a:noFill/>
            <a:ln w="15875" cap="flat">
              <a:solidFill>
                <a:srgbClr val="0000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00" name="Freeform 109"/>
            <p:cNvSpPr>
              <a:spLocks/>
            </p:cNvSpPr>
            <p:nvPr/>
          </p:nvSpPr>
          <p:spPr bwMode="auto">
            <a:xfrm>
              <a:off x="5571210" y="2787890"/>
              <a:ext cx="53450" cy="209684"/>
            </a:xfrm>
            <a:custGeom>
              <a:avLst/>
              <a:gdLst>
                <a:gd name="T0" fmla="*/ 47625 w 64"/>
                <a:gd name="T1" fmla="*/ 431800 h 272"/>
                <a:gd name="T2" fmla="*/ 73025 w 64"/>
                <a:gd name="T3" fmla="*/ 387350 h 272"/>
                <a:gd name="T4" fmla="*/ 92075 w 64"/>
                <a:gd name="T5" fmla="*/ 333375 h 272"/>
                <a:gd name="T6" fmla="*/ 101600 w 64"/>
                <a:gd name="T7" fmla="*/ 279400 h 272"/>
                <a:gd name="T8" fmla="*/ 98425 w 64"/>
                <a:gd name="T9" fmla="*/ 225425 h 272"/>
                <a:gd name="T10" fmla="*/ 88900 w 64"/>
                <a:gd name="T11" fmla="*/ 168275 h 272"/>
                <a:gd name="T12" fmla="*/ 66675 w 64"/>
                <a:gd name="T13" fmla="*/ 120650 h 272"/>
                <a:gd name="T14" fmla="*/ 0 w 64"/>
                <a:gd name="T15" fmla="*/ 0 h 2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72">
                  <a:moveTo>
                    <a:pt x="30" y="272"/>
                  </a:moveTo>
                  <a:lnTo>
                    <a:pt x="46" y="244"/>
                  </a:lnTo>
                  <a:lnTo>
                    <a:pt x="58" y="210"/>
                  </a:lnTo>
                  <a:lnTo>
                    <a:pt x="64" y="176"/>
                  </a:lnTo>
                  <a:lnTo>
                    <a:pt x="62" y="142"/>
                  </a:lnTo>
                  <a:lnTo>
                    <a:pt x="56" y="106"/>
                  </a:lnTo>
                  <a:lnTo>
                    <a:pt x="42" y="76"/>
                  </a:lnTo>
                  <a:lnTo>
                    <a:pt x="0" y="0"/>
                  </a:lnTo>
                </a:path>
              </a:pathLst>
            </a:custGeom>
            <a:noFill/>
            <a:ln w="15875" cap="flat">
              <a:solidFill>
                <a:srgbClr val="0080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01" name="Freeform 110"/>
            <p:cNvSpPr>
              <a:spLocks/>
            </p:cNvSpPr>
            <p:nvPr/>
          </p:nvSpPr>
          <p:spPr bwMode="auto">
            <a:xfrm>
              <a:off x="7518752" y="1993866"/>
              <a:ext cx="170368" cy="12334"/>
            </a:xfrm>
            <a:custGeom>
              <a:avLst/>
              <a:gdLst>
                <a:gd name="T0" fmla="*/ 0 w 204"/>
                <a:gd name="T1" fmla="*/ 3175 h 16"/>
                <a:gd name="T2" fmla="*/ 53975 w 204"/>
                <a:gd name="T3" fmla="*/ 0 h 16"/>
                <a:gd name="T4" fmla="*/ 114300 w 204"/>
                <a:gd name="T5" fmla="*/ 0 h 16"/>
                <a:gd name="T6" fmla="*/ 161925 w 204"/>
                <a:gd name="T7" fmla="*/ 0 h 16"/>
                <a:gd name="T8" fmla="*/ 257175 w 204"/>
                <a:gd name="T9" fmla="*/ 12700 h 16"/>
                <a:gd name="T10" fmla="*/ 323850 w 204"/>
                <a:gd name="T11" fmla="*/ 2540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4" h="16">
                  <a:moveTo>
                    <a:pt x="0" y="2"/>
                  </a:moveTo>
                  <a:lnTo>
                    <a:pt x="34" y="0"/>
                  </a:lnTo>
                  <a:lnTo>
                    <a:pt x="72" y="0"/>
                  </a:lnTo>
                  <a:lnTo>
                    <a:pt x="102" y="0"/>
                  </a:lnTo>
                  <a:lnTo>
                    <a:pt x="162" y="8"/>
                  </a:lnTo>
                  <a:lnTo>
                    <a:pt x="204" y="16"/>
                  </a:lnTo>
                </a:path>
              </a:pathLst>
            </a:custGeom>
            <a:noFill/>
            <a:ln w="15875" cap="flat">
              <a:solidFill>
                <a:srgbClr val="0080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02" name="Rectangle 113"/>
            <p:cNvSpPr>
              <a:spLocks noChangeArrowheads="1"/>
            </p:cNvSpPr>
            <p:nvPr/>
          </p:nvSpPr>
          <p:spPr bwMode="auto">
            <a:xfrm>
              <a:off x="7929303" y="3389189"/>
              <a:ext cx="86704" cy="1002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dirty="0"/>
            </a:p>
          </p:txBody>
        </p:sp>
        <p:sp>
          <p:nvSpPr>
            <p:cNvPr id="218" name="角丸四角形 217"/>
            <p:cNvSpPr/>
            <p:nvPr/>
          </p:nvSpPr>
          <p:spPr>
            <a:xfrm>
              <a:off x="6191775" y="2942085"/>
              <a:ext cx="1532629" cy="23570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7030A0"/>
                </a:solidFill>
              </a:endParaRPr>
            </a:p>
          </p:txBody>
        </p:sp>
        <p:sp>
          <p:nvSpPr>
            <p:cNvPr id="219" name="テキスト ボックス 218"/>
            <p:cNvSpPr txBox="1"/>
            <p:nvPr/>
          </p:nvSpPr>
          <p:spPr>
            <a:xfrm>
              <a:off x="6345127" y="3201474"/>
              <a:ext cx="1152128" cy="299619"/>
            </a:xfrm>
            <a:prstGeom prst="rect">
              <a:avLst/>
            </a:prstGeom>
            <a:noFill/>
          </p:spPr>
          <p:txBody>
            <a:bodyPr wrap="square" lIns="0" tIns="0" rIns="0" bIns="0" rtlCol="0" anchor="ctr" anchorCtr="0">
              <a:noAutofit/>
            </a:bodyPr>
            <a:lstStyle/>
            <a:p>
              <a:r>
                <a:rPr lang="ja-JP" altLang="en-US" sz="1000" b="1" dirty="0">
                  <a:solidFill>
                    <a:srgbClr val="7030A0"/>
                  </a:solidFill>
                  <a:latin typeface="ＭＳ Ｐ明朝" pitchFamily="18" charset="-128"/>
                  <a:ea typeface="ＭＳ Ｐ明朝" pitchFamily="18" charset="-128"/>
                </a:rPr>
                <a:t>危険、不便な乗降</a:t>
              </a:r>
              <a:endParaRPr lang="en-US" altLang="ja-JP" sz="1000" b="1" dirty="0">
                <a:solidFill>
                  <a:srgbClr val="7030A0"/>
                </a:solidFill>
                <a:latin typeface="ＭＳ Ｐ明朝" pitchFamily="18" charset="-128"/>
                <a:ea typeface="ＭＳ Ｐ明朝" pitchFamily="18" charset="-128"/>
              </a:endParaRPr>
            </a:p>
            <a:p>
              <a:r>
                <a:rPr lang="ja-JP" altLang="en-US" sz="1000" b="1" dirty="0">
                  <a:solidFill>
                    <a:srgbClr val="7030A0"/>
                  </a:solidFill>
                  <a:latin typeface="ＭＳ Ｐ明朝" pitchFamily="18" charset="-128"/>
                  <a:ea typeface="ＭＳ Ｐ明朝" pitchFamily="18" charset="-128"/>
                </a:rPr>
                <a:t>交通の阻害</a:t>
              </a:r>
              <a:endParaRPr lang="en-US" altLang="ja-JP" sz="1000" b="1" dirty="0">
                <a:solidFill>
                  <a:srgbClr val="7030A0"/>
                </a:solidFill>
                <a:latin typeface="ＭＳ Ｐ明朝" pitchFamily="18" charset="-128"/>
                <a:ea typeface="ＭＳ Ｐ明朝" pitchFamily="18" charset="-128"/>
              </a:endParaRPr>
            </a:p>
          </p:txBody>
        </p:sp>
        <p:sp>
          <p:nvSpPr>
            <p:cNvPr id="226" name="角丸四角形 225"/>
            <p:cNvSpPr/>
            <p:nvPr/>
          </p:nvSpPr>
          <p:spPr>
            <a:xfrm>
              <a:off x="4306322" y="2923511"/>
              <a:ext cx="1175190" cy="235703"/>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7030A0"/>
                </a:solidFill>
              </a:endParaRPr>
            </a:p>
          </p:txBody>
        </p:sp>
        <p:sp>
          <p:nvSpPr>
            <p:cNvPr id="227" name="テキスト ボックス 226"/>
            <p:cNvSpPr txBox="1">
              <a:spLocks noChangeAspect="1"/>
            </p:cNvSpPr>
            <p:nvPr/>
          </p:nvSpPr>
          <p:spPr>
            <a:xfrm>
              <a:off x="4295805" y="3141011"/>
              <a:ext cx="1152128" cy="246221"/>
            </a:xfrm>
            <a:prstGeom prst="rect">
              <a:avLst/>
            </a:prstGeom>
            <a:noFill/>
          </p:spPr>
          <p:txBody>
            <a:bodyPr wrap="square" rtlCol="0">
              <a:spAutoFit/>
            </a:bodyPr>
            <a:lstStyle/>
            <a:p>
              <a:r>
                <a:rPr lang="ja-JP" altLang="en-US" sz="1000" b="1" dirty="0">
                  <a:solidFill>
                    <a:srgbClr val="7030A0"/>
                  </a:solidFill>
                  <a:latin typeface="ＭＳ Ｐ明朝" pitchFamily="18" charset="-128"/>
                  <a:ea typeface="ＭＳ Ｐ明朝" pitchFamily="18" charset="-128"/>
                </a:rPr>
                <a:t>危険、不便な乗降</a:t>
              </a:r>
              <a:endParaRPr lang="en-US" altLang="ja-JP" sz="1000" b="1" dirty="0">
                <a:solidFill>
                  <a:srgbClr val="7030A0"/>
                </a:solidFill>
                <a:latin typeface="ＭＳ Ｐ明朝" pitchFamily="18" charset="-128"/>
                <a:ea typeface="ＭＳ Ｐ明朝" pitchFamily="18" charset="-128"/>
              </a:endParaRPr>
            </a:p>
          </p:txBody>
        </p:sp>
        <p:sp>
          <p:nvSpPr>
            <p:cNvPr id="190" name="Text Box 112"/>
            <p:cNvSpPr txBox="1">
              <a:spLocks noChangeArrowheads="1"/>
            </p:cNvSpPr>
            <p:nvPr/>
          </p:nvSpPr>
          <p:spPr bwMode="auto">
            <a:xfrm>
              <a:off x="6347196" y="1273955"/>
              <a:ext cx="2448272" cy="34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970" tIns="63984" rIns="127970" bIns="6398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pPr>
                <a:spcBef>
                  <a:spcPct val="50000"/>
                </a:spcBef>
              </a:pPr>
              <a:r>
                <a:rPr lang="en-US" altLang="ja-JP" sz="1400" dirty="0">
                  <a:latin typeface="+mn-ea"/>
                  <a:ea typeface="+mn-ea"/>
                </a:rPr>
                <a:t>【</a:t>
              </a:r>
              <a:r>
                <a:rPr lang="ja-JP" altLang="en-US" sz="1400" dirty="0">
                  <a:latin typeface="+mn-ea"/>
                  <a:ea typeface="+mn-ea"/>
                </a:rPr>
                <a:t>タクシー・市バスターミナル</a:t>
              </a:r>
              <a:r>
                <a:rPr lang="en-US" altLang="ja-JP" sz="1400" dirty="0">
                  <a:latin typeface="+mn-ea"/>
                  <a:ea typeface="+mn-ea"/>
                </a:rPr>
                <a:t>】</a:t>
              </a:r>
            </a:p>
          </p:txBody>
        </p:sp>
        <p:sp>
          <p:nvSpPr>
            <p:cNvPr id="277" name="Text Box 24"/>
            <p:cNvSpPr txBox="1">
              <a:spLocks noChangeArrowheads="1"/>
            </p:cNvSpPr>
            <p:nvPr/>
          </p:nvSpPr>
          <p:spPr bwMode="auto">
            <a:xfrm>
              <a:off x="4057020" y="2153696"/>
              <a:ext cx="230832" cy="153888"/>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バス</a:t>
              </a:r>
            </a:p>
          </p:txBody>
        </p:sp>
        <p:sp>
          <p:nvSpPr>
            <p:cNvPr id="334" name="フリーフォーム 333"/>
            <p:cNvSpPr/>
            <p:nvPr/>
          </p:nvSpPr>
          <p:spPr>
            <a:xfrm>
              <a:off x="5849357" y="2769339"/>
              <a:ext cx="207738" cy="263252"/>
            </a:xfrm>
            <a:custGeom>
              <a:avLst/>
              <a:gdLst>
                <a:gd name="connsiteX0" fmla="*/ 4762 w 104775"/>
                <a:gd name="connsiteY0" fmla="*/ 252412 h 252412"/>
                <a:gd name="connsiteX1" fmla="*/ 0 w 104775"/>
                <a:gd name="connsiteY1" fmla="*/ 71437 h 252412"/>
                <a:gd name="connsiteX2" fmla="*/ 104775 w 104775"/>
                <a:gd name="connsiteY2" fmla="*/ 0 h 252412"/>
                <a:gd name="connsiteX3" fmla="*/ 104775 w 104775"/>
                <a:gd name="connsiteY3" fmla="*/ 0 h 252412"/>
                <a:gd name="connsiteX0" fmla="*/ 4762 w 119062"/>
                <a:gd name="connsiteY0" fmla="*/ 263252 h 263252"/>
                <a:gd name="connsiteX1" fmla="*/ 0 w 119062"/>
                <a:gd name="connsiteY1" fmla="*/ 82277 h 263252"/>
                <a:gd name="connsiteX2" fmla="*/ 104775 w 119062"/>
                <a:gd name="connsiteY2" fmla="*/ 10840 h 263252"/>
                <a:gd name="connsiteX3" fmla="*/ 119062 w 119062"/>
                <a:gd name="connsiteY3" fmla="*/ 0 h 263252"/>
                <a:gd name="connsiteX0" fmla="*/ 4762 w 191069"/>
                <a:gd name="connsiteY0" fmla="*/ 263252 h 263252"/>
                <a:gd name="connsiteX1" fmla="*/ 0 w 191069"/>
                <a:gd name="connsiteY1" fmla="*/ 82277 h 263252"/>
                <a:gd name="connsiteX2" fmla="*/ 104775 w 191069"/>
                <a:gd name="connsiteY2" fmla="*/ 10840 h 263252"/>
                <a:gd name="connsiteX3" fmla="*/ 191069 w 191069"/>
                <a:gd name="connsiteY3" fmla="*/ 0 h 263252"/>
                <a:gd name="connsiteX0" fmla="*/ 4762 w 191069"/>
                <a:gd name="connsiteY0" fmla="*/ 263252 h 263252"/>
                <a:gd name="connsiteX1" fmla="*/ 0 w 191069"/>
                <a:gd name="connsiteY1" fmla="*/ 82277 h 263252"/>
                <a:gd name="connsiteX2" fmla="*/ 104775 w 191069"/>
                <a:gd name="connsiteY2" fmla="*/ 10840 h 263252"/>
                <a:gd name="connsiteX3" fmla="*/ 191069 w 191069"/>
                <a:gd name="connsiteY3" fmla="*/ 0 h 263252"/>
                <a:gd name="connsiteX0" fmla="*/ 21431 w 207738"/>
                <a:gd name="connsiteY0" fmla="*/ 263252 h 263252"/>
                <a:gd name="connsiteX1" fmla="*/ 16669 w 207738"/>
                <a:gd name="connsiteY1" fmla="*/ 82277 h 263252"/>
                <a:gd name="connsiteX2" fmla="*/ 121444 w 207738"/>
                <a:gd name="connsiteY2" fmla="*/ 10840 h 263252"/>
                <a:gd name="connsiteX3" fmla="*/ 207738 w 207738"/>
                <a:gd name="connsiteY3" fmla="*/ 0 h 263252"/>
              </a:gdLst>
              <a:ahLst/>
              <a:cxnLst>
                <a:cxn ang="0">
                  <a:pos x="connsiteX0" y="connsiteY0"/>
                </a:cxn>
                <a:cxn ang="0">
                  <a:pos x="connsiteX1" y="connsiteY1"/>
                </a:cxn>
                <a:cxn ang="0">
                  <a:pos x="connsiteX2" y="connsiteY2"/>
                </a:cxn>
                <a:cxn ang="0">
                  <a:pos x="connsiteX3" y="connsiteY3"/>
                </a:cxn>
              </a:cxnLst>
              <a:rect l="l" t="t" r="r" b="b"/>
              <a:pathLst>
                <a:path w="207738" h="263252">
                  <a:moveTo>
                    <a:pt x="21431" y="263252"/>
                  </a:moveTo>
                  <a:cubicBezTo>
                    <a:pt x="19844" y="202927"/>
                    <a:pt x="0" y="124346"/>
                    <a:pt x="16669" y="82277"/>
                  </a:cubicBezTo>
                  <a:cubicBezTo>
                    <a:pt x="33338" y="40208"/>
                    <a:pt x="89599" y="24553"/>
                    <a:pt x="121444" y="10840"/>
                  </a:cubicBezTo>
                  <a:lnTo>
                    <a:pt x="207738" y="0"/>
                  </a:lnTo>
                </a:path>
              </a:pathLst>
            </a:cu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335" name="Text Box 13"/>
            <p:cNvSpPr txBox="1">
              <a:spLocks noChangeArrowheads="1"/>
            </p:cNvSpPr>
            <p:nvPr/>
          </p:nvSpPr>
          <p:spPr bwMode="auto">
            <a:xfrm>
              <a:off x="5337016" y="1473282"/>
              <a:ext cx="792088"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ゴシック" pitchFamily="50" charset="-128"/>
                </a:rPr>
                <a:t>ＪＲ大阪駅</a:t>
              </a:r>
            </a:p>
          </p:txBody>
        </p:sp>
        <p:sp>
          <p:nvSpPr>
            <p:cNvPr id="336" name="Text Box 13"/>
            <p:cNvSpPr txBox="1">
              <a:spLocks noChangeArrowheads="1"/>
            </p:cNvSpPr>
            <p:nvPr/>
          </p:nvSpPr>
          <p:spPr bwMode="auto">
            <a:xfrm>
              <a:off x="5337014" y="3345414"/>
              <a:ext cx="936104"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明朝" pitchFamily="18" charset="-128"/>
                  <a:ea typeface="ＭＳ Ｐ明朝" pitchFamily="18" charset="-128"/>
                </a:rPr>
                <a:t>大阪駅前線</a:t>
              </a:r>
            </a:p>
          </p:txBody>
        </p:sp>
      </p:grpSp>
      <p:grpSp>
        <p:nvGrpSpPr>
          <p:cNvPr id="30" name="グループ化 29"/>
          <p:cNvGrpSpPr/>
          <p:nvPr/>
        </p:nvGrpSpPr>
        <p:grpSpPr>
          <a:xfrm>
            <a:off x="1605003" y="4711588"/>
            <a:ext cx="5328596" cy="2118506"/>
            <a:chOff x="3287688" y="4334915"/>
            <a:chExt cx="5328596" cy="2118506"/>
          </a:xfrm>
        </p:grpSpPr>
        <p:pic>
          <p:nvPicPr>
            <p:cNvPr id="279" name="Picture 8"/>
            <p:cNvPicPr>
              <a:picLocks noChangeAspect="1" noChangeArrowheads="1"/>
            </p:cNvPicPr>
            <p:nvPr/>
          </p:nvPicPr>
          <p:blipFill>
            <a:blip r:embed="rId4" cstate="email">
              <a:lum bright="30000"/>
              <a:extLst>
                <a:ext uri="{28A0092B-C50C-407E-A947-70E740481C1C}">
                  <a14:useLocalDpi xmlns:a14="http://schemas.microsoft.com/office/drawing/2010/main" val="0"/>
                </a:ext>
              </a:extLst>
            </a:blip>
            <a:srcRect l="9865" r="735"/>
            <a:stretch>
              <a:fillRect/>
            </a:stretch>
          </p:blipFill>
          <p:spPr bwMode="auto">
            <a:xfrm>
              <a:off x="3515789" y="4697202"/>
              <a:ext cx="4691174" cy="17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Rectangle 10"/>
            <p:cNvSpPr>
              <a:spLocks noChangeArrowheads="1"/>
            </p:cNvSpPr>
            <p:nvPr/>
          </p:nvSpPr>
          <p:spPr bwMode="auto">
            <a:xfrm rot="4862113">
              <a:off x="7363825" y="4906720"/>
              <a:ext cx="42447" cy="247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91407" tIns="45704" rIns="91407" bIns="45704" anchor="ctr"/>
            <a:lstStyle/>
            <a:p>
              <a:endParaRPr lang="ja-JP" altLang="ja-JP" dirty="0"/>
            </a:p>
          </p:txBody>
        </p:sp>
        <p:sp>
          <p:nvSpPr>
            <p:cNvPr id="281" name="Freeform 10"/>
            <p:cNvSpPr>
              <a:spLocks noChangeAspect="1"/>
            </p:cNvSpPr>
            <p:nvPr/>
          </p:nvSpPr>
          <p:spPr bwMode="auto">
            <a:xfrm>
              <a:off x="6646844" y="4977653"/>
              <a:ext cx="1332711" cy="1058892"/>
            </a:xfrm>
            <a:custGeom>
              <a:avLst/>
              <a:gdLst>
                <a:gd name="T0" fmla="*/ 0 w 1632"/>
                <a:gd name="T1" fmla="*/ 2147483647 h 1404"/>
                <a:gd name="T2" fmla="*/ 2147483647 w 1632"/>
                <a:gd name="T3" fmla="*/ 2147483647 h 1404"/>
                <a:gd name="T4" fmla="*/ 2147483647 w 1632"/>
                <a:gd name="T5" fmla="*/ 2147483647 h 1404"/>
                <a:gd name="T6" fmla="*/ 2147483647 w 1632"/>
                <a:gd name="T7" fmla="*/ 2147483647 h 1404"/>
                <a:gd name="T8" fmla="*/ 2147483647 w 1632"/>
                <a:gd name="T9" fmla="*/ 2147483647 h 1404"/>
                <a:gd name="T10" fmla="*/ 2147483647 w 1632"/>
                <a:gd name="T11" fmla="*/ 2147483647 h 1404"/>
                <a:gd name="T12" fmla="*/ 2147483647 w 1632"/>
                <a:gd name="T13" fmla="*/ 2147483647 h 1404"/>
                <a:gd name="T14" fmla="*/ 2147483647 w 1632"/>
                <a:gd name="T15" fmla="*/ 2147483647 h 1404"/>
                <a:gd name="T16" fmla="*/ 2147483647 w 1632"/>
                <a:gd name="T17" fmla="*/ 2147483647 h 1404"/>
                <a:gd name="T18" fmla="*/ 2147483647 w 1632"/>
                <a:gd name="T19" fmla="*/ 2147483647 h 1404"/>
                <a:gd name="T20" fmla="*/ 2147483647 w 1632"/>
                <a:gd name="T21" fmla="*/ 0 h 1404"/>
                <a:gd name="T22" fmla="*/ 2147483647 w 1632"/>
                <a:gd name="T23" fmla="*/ 2147483647 h 1404"/>
                <a:gd name="T24" fmla="*/ 2147483647 w 1632"/>
                <a:gd name="T25" fmla="*/ 2147483647 h 1404"/>
                <a:gd name="T26" fmla="*/ 2147483647 w 1632"/>
                <a:gd name="T27" fmla="*/ 2147483647 h 1404"/>
                <a:gd name="T28" fmla="*/ 2147483647 w 1632"/>
                <a:gd name="T29" fmla="*/ 2147483647 h 1404"/>
                <a:gd name="T30" fmla="*/ 2147483647 w 1632"/>
                <a:gd name="T31" fmla="*/ 2147483647 h 1404"/>
                <a:gd name="T32" fmla="*/ 2147483647 w 1632"/>
                <a:gd name="T33" fmla="*/ 2147483647 h 1404"/>
                <a:gd name="T34" fmla="*/ 2147483647 w 1632"/>
                <a:gd name="T35" fmla="*/ 2147483647 h 1404"/>
                <a:gd name="T36" fmla="*/ 2147483647 w 1632"/>
                <a:gd name="T37" fmla="*/ 2147483647 h 1404"/>
                <a:gd name="T38" fmla="*/ 2147483647 w 1632"/>
                <a:gd name="T39" fmla="*/ 2147483647 h 1404"/>
                <a:gd name="T40" fmla="*/ 2147483647 w 1632"/>
                <a:gd name="T41" fmla="*/ 2147483647 h 1404"/>
                <a:gd name="T42" fmla="*/ 2147483647 w 1632"/>
                <a:gd name="T43" fmla="*/ 2147483647 h 1404"/>
                <a:gd name="T44" fmla="*/ 2147483647 w 1632"/>
                <a:gd name="T45" fmla="*/ 2147483647 h 1404"/>
                <a:gd name="T46" fmla="*/ 2147483647 w 1632"/>
                <a:gd name="T47" fmla="*/ 2147483647 h 1404"/>
                <a:gd name="T48" fmla="*/ 2147483647 w 1632"/>
                <a:gd name="T49" fmla="*/ 2147483647 h 1404"/>
                <a:gd name="T50" fmla="*/ 2147483647 w 1632"/>
                <a:gd name="T51" fmla="*/ 2147483647 h 1404"/>
                <a:gd name="T52" fmla="*/ 2147483647 w 1632"/>
                <a:gd name="T53" fmla="*/ 2147483647 h 1404"/>
                <a:gd name="T54" fmla="*/ 0 w 1632"/>
                <a:gd name="T55" fmla="*/ 2147483647 h 14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32" h="1404">
                  <a:moveTo>
                    <a:pt x="0" y="1332"/>
                  </a:moveTo>
                  <a:lnTo>
                    <a:pt x="84" y="1266"/>
                  </a:lnTo>
                  <a:lnTo>
                    <a:pt x="132" y="996"/>
                  </a:lnTo>
                  <a:lnTo>
                    <a:pt x="60" y="834"/>
                  </a:lnTo>
                  <a:lnTo>
                    <a:pt x="54" y="768"/>
                  </a:lnTo>
                  <a:lnTo>
                    <a:pt x="54" y="624"/>
                  </a:lnTo>
                  <a:lnTo>
                    <a:pt x="60" y="564"/>
                  </a:lnTo>
                  <a:lnTo>
                    <a:pt x="162" y="282"/>
                  </a:lnTo>
                  <a:lnTo>
                    <a:pt x="432" y="72"/>
                  </a:lnTo>
                  <a:lnTo>
                    <a:pt x="528" y="90"/>
                  </a:lnTo>
                  <a:lnTo>
                    <a:pt x="738" y="0"/>
                  </a:lnTo>
                  <a:lnTo>
                    <a:pt x="846" y="30"/>
                  </a:lnTo>
                  <a:lnTo>
                    <a:pt x="1086" y="18"/>
                  </a:lnTo>
                  <a:lnTo>
                    <a:pt x="1632" y="114"/>
                  </a:lnTo>
                  <a:lnTo>
                    <a:pt x="1608" y="252"/>
                  </a:lnTo>
                  <a:lnTo>
                    <a:pt x="1170" y="180"/>
                  </a:lnTo>
                  <a:lnTo>
                    <a:pt x="1176" y="228"/>
                  </a:lnTo>
                  <a:lnTo>
                    <a:pt x="1248" y="486"/>
                  </a:lnTo>
                  <a:lnTo>
                    <a:pt x="1146" y="816"/>
                  </a:lnTo>
                  <a:lnTo>
                    <a:pt x="876" y="990"/>
                  </a:lnTo>
                  <a:lnTo>
                    <a:pt x="522" y="1002"/>
                  </a:lnTo>
                  <a:lnTo>
                    <a:pt x="426" y="966"/>
                  </a:lnTo>
                  <a:lnTo>
                    <a:pt x="336" y="1002"/>
                  </a:lnTo>
                  <a:lnTo>
                    <a:pt x="270" y="1122"/>
                  </a:lnTo>
                  <a:lnTo>
                    <a:pt x="270" y="1242"/>
                  </a:lnTo>
                  <a:lnTo>
                    <a:pt x="288" y="1326"/>
                  </a:lnTo>
                  <a:lnTo>
                    <a:pt x="372" y="1404"/>
                  </a:lnTo>
                  <a:lnTo>
                    <a:pt x="0" y="1332"/>
                  </a:lnTo>
                  <a:close/>
                </a:path>
              </a:pathLst>
            </a:custGeom>
            <a:solidFill>
              <a:srgbClr val="CCFFCC">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82" name="Freeform 11"/>
            <p:cNvSpPr>
              <a:spLocks/>
            </p:cNvSpPr>
            <p:nvPr/>
          </p:nvSpPr>
          <p:spPr bwMode="auto">
            <a:xfrm>
              <a:off x="4168596" y="5646946"/>
              <a:ext cx="527172" cy="181914"/>
            </a:xfrm>
            <a:custGeom>
              <a:avLst/>
              <a:gdLst>
                <a:gd name="T0" fmla="*/ 2147483647 w 642"/>
                <a:gd name="T1" fmla="*/ 2147483647 h 240"/>
                <a:gd name="T2" fmla="*/ 2147483647 w 642"/>
                <a:gd name="T3" fmla="*/ 2147483647 h 240"/>
                <a:gd name="T4" fmla="*/ 2147483647 w 642"/>
                <a:gd name="T5" fmla="*/ 2147483647 h 240"/>
                <a:gd name="T6" fmla="*/ 2147483647 w 642"/>
                <a:gd name="T7" fmla="*/ 2147483647 h 240"/>
                <a:gd name="T8" fmla="*/ 2147483647 w 642"/>
                <a:gd name="T9" fmla="*/ 2147483647 h 240"/>
                <a:gd name="T10" fmla="*/ 2147483647 w 642"/>
                <a:gd name="T11" fmla="*/ 2147483647 h 240"/>
                <a:gd name="T12" fmla="*/ 2147483647 w 642"/>
                <a:gd name="T13" fmla="*/ 0 h 240"/>
                <a:gd name="T14" fmla="*/ 2147483647 w 642"/>
                <a:gd name="T15" fmla="*/ 0 h 240"/>
                <a:gd name="T16" fmla="*/ 2147483647 w 642"/>
                <a:gd name="T17" fmla="*/ 2147483647 h 240"/>
                <a:gd name="T18" fmla="*/ 2147483647 w 642"/>
                <a:gd name="T19" fmla="*/ 2147483647 h 240"/>
                <a:gd name="T20" fmla="*/ 2147483647 w 642"/>
                <a:gd name="T21" fmla="*/ 2147483647 h 240"/>
                <a:gd name="T22" fmla="*/ 0 w 642"/>
                <a:gd name="T23" fmla="*/ 2147483647 h 240"/>
                <a:gd name="T24" fmla="*/ 2147483647 w 642"/>
                <a:gd name="T25" fmla="*/ 2147483647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2" h="240">
                  <a:moveTo>
                    <a:pt x="12" y="228"/>
                  </a:moveTo>
                  <a:lnTo>
                    <a:pt x="324" y="240"/>
                  </a:lnTo>
                  <a:lnTo>
                    <a:pt x="522" y="240"/>
                  </a:lnTo>
                  <a:lnTo>
                    <a:pt x="558" y="240"/>
                  </a:lnTo>
                  <a:lnTo>
                    <a:pt x="612" y="192"/>
                  </a:lnTo>
                  <a:lnTo>
                    <a:pt x="642" y="156"/>
                  </a:lnTo>
                  <a:lnTo>
                    <a:pt x="642" y="0"/>
                  </a:lnTo>
                  <a:lnTo>
                    <a:pt x="276" y="0"/>
                  </a:lnTo>
                  <a:lnTo>
                    <a:pt x="204" y="24"/>
                  </a:lnTo>
                  <a:lnTo>
                    <a:pt x="108" y="54"/>
                  </a:lnTo>
                  <a:lnTo>
                    <a:pt x="42" y="54"/>
                  </a:lnTo>
                  <a:lnTo>
                    <a:pt x="0" y="36"/>
                  </a:lnTo>
                  <a:lnTo>
                    <a:pt x="12" y="228"/>
                  </a:lnTo>
                  <a:close/>
                </a:path>
              </a:pathLst>
            </a:custGeom>
            <a:solidFill>
              <a:srgbClr val="CCFFCC">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p>
          </p:txBody>
        </p:sp>
        <p:sp>
          <p:nvSpPr>
            <p:cNvPr id="283" name="Rectangle 12"/>
            <p:cNvSpPr>
              <a:spLocks noChangeArrowheads="1"/>
            </p:cNvSpPr>
            <p:nvPr/>
          </p:nvSpPr>
          <p:spPr bwMode="auto">
            <a:xfrm>
              <a:off x="4726150" y="4654083"/>
              <a:ext cx="1891086" cy="1212761"/>
            </a:xfrm>
            <a:prstGeom prst="rect">
              <a:avLst/>
            </a:prstGeom>
            <a:solidFill>
              <a:schemeClr val="bg1">
                <a:alpha val="7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7" tIns="45704" rIns="91407" bIns="45704" anchor="ctr"/>
            <a:lstStyle/>
            <a:p>
              <a:endParaRPr lang="ja-JP" altLang="ja-JP" dirty="0"/>
            </a:p>
          </p:txBody>
        </p:sp>
        <p:sp>
          <p:nvSpPr>
            <p:cNvPr id="285" name="Freeform 14"/>
            <p:cNvSpPr>
              <a:spLocks/>
            </p:cNvSpPr>
            <p:nvPr/>
          </p:nvSpPr>
          <p:spPr bwMode="auto">
            <a:xfrm>
              <a:off x="7582897" y="4851157"/>
              <a:ext cx="665124" cy="1587201"/>
            </a:xfrm>
            <a:custGeom>
              <a:avLst/>
              <a:gdLst>
                <a:gd name="T0" fmla="*/ 0 w 810"/>
                <a:gd name="T1" fmla="*/ 2147483647 h 2094"/>
                <a:gd name="T2" fmla="*/ 2147483647 w 810"/>
                <a:gd name="T3" fmla="*/ 2147483647 h 2094"/>
                <a:gd name="T4" fmla="*/ 2147483647 w 810"/>
                <a:gd name="T5" fmla="*/ 2147483647 h 2094"/>
                <a:gd name="T6" fmla="*/ 2147483647 w 810"/>
                <a:gd name="T7" fmla="*/ 2147483647 h 2094"/>
                <a:gd name="T8" fmla="*/ 2147483647 w 810"/>
                <a:gd name="T9" fmla="*/ 2147483647 h 2094"/>
                <a:gd name="T10" fmla="*/ 2147483647 w 810"/>
                <a:gd name="T11" fmla="*/ 2147483647 h 2094"/>
                <a:gd name="T12" fmla="*/ 2147483647 w 810"/>
                <a:gd name="T13" fmla="*/ 2147483647 h 2094"/>
                <a:gd name="T14" fmla="*/ 2147483647 w 810"/>
                <a:gd name="T15" fmla="*/ 2147483647 h 2094"/>
                <a:gd name="T16" fmla="*/ 2147483647 w 810"/>
                <a:gd name="T17" fmla="*/ 2147483647 h 2094"/>
                <a:gd name="T18" fmla="*/ 2147483647 w 810"/>
                <a:gd name="T19" fmla="*/ 0 h 2094"/>
                <a:gd name="T20" fmla="*/ 2147483647 w 810"/>
                <a:gd name="T21" fmla="*/ 2147483647 h 2094"/>
                <a:gd name="T22" fmla="*/ 2147483647 w 810"/>
                <a:gd name="T23" fmla="*/ 2147483647 h 2094"/>
                <a:gd name="T24" fmla="*/ 2147483647 w 810"/>
                <a:gd name="T25" fmla="*/ 2147483647 h 2094"/>
                <a:gd name="T26" fmla="*/ 2147483647 w 810"/>
                <a:gd name="T27" fmla="*/ 2147483647 h 2094"/>
                <a:gd name="T28" fmla="*/ 2147483647 w 810"/>
                <a:gd name="T29" fmla="*/ 2147483647 h 2094"/>
                <a:gd name="T30" fmla="*/ 2147483647 w 810"/>
                <a:gd name="T31" fmla="*/ 2147483647 h 2094"/>
                <a:gd name="T32" fmla="*/ 2147483647 w 810"/>
                <a:gd name="T33" fmla="*/ 2147483647 h 2094"/>
                <a:gd name="T34" fmla="*/ 0 w 810"/>
                <a:gd name="T35" fmla="*/ 2147483647 h 2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10" h="2094">
                  <a:moveTo>
                    <a:pt x="0" y="2094"/>
                  </a:moveTo>
                  <a:lnTo>
                    <a:pt x="120" y="1446"/>
                  </a:lnTo>
                  <a:lnTo>
                    <a:pt x="210" y="1014"/>
                  </a:lnTo>
                  <a:lnTo>
                    <a:pt x="330" y="1032"/>
                  </a:lnTo>
                  <a:lnTo>
                    <a:pt x="276" y="1332"/>
                  </a:lnTo>
                  <a:lnTo>
                    <a:pt x="558" y="1308"/>
                  </a:lnTo>
                  <a:lnTo>
                    <a:pt x="744" y="216"/>
                  </a:lnTo>
                  <a:lnTo>
                    <a:pt x="528" y="234"/>
                  </a:lnTo>
                  <a:lnTo>
                    <a:pt x="570" y="48"/>
                  </a:lnTo>
                  <a:lnTo>
                    <a:pt x="804" y="0"/>
                  </a:lnTo>
                  <a:lnTo>
                    <a:pt x="804" y="516"/>
                  </a:lnTo>
                  <a:lnTo>
                    <a:pt x="660" y="1290"/>
                  </a:lnTo>
                  <a:lnTo>
                    <a:pt x="810" y="1266"/>
                  </a:lnTo>
                  <a:lnTo>
                    <a:pt x="810" y="1434"/>
                  </a:lnTo>
                  <a:lnTo>
                    <a:pt x="306" y="1494"/>
                  </a:lnTo>
                  <a:lnTo>
                    <a:pt x="252" y="1554"/>
                  </a:lnTo>
                  <a:lnTo>
                    <a:pt x="162" y="2094"/>
                  </a:lnTo>
                  <a:lnTo>
                    <a:pt x="0" y="2094"/>
                  </a:lnTo>
                  <a:close/>
                </a:path>
              </a:pathLst>
            </a:cu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86" name="Rectangle 16"/>
            <p:cNvSpPr>
              <a:spLocks noChangeArrowheads="1"/>
            </p:cNvSpPr>
            <p:nvPr/>
          </p:nvSpPr>
          <p:spPr bwMode="auto">
            <a:xfrm>
              <a:off x="6656692" y="5687877"/>
              <a:ext cx="88683" cy="59122"/>
            </a:xfrm>
            <a:prstGeom prst="rect">
              <a:avLst/>
            </a:prstGeom>
            <a:solidFill>
              <a:srgbClr val="00B050">
                <a:alpha val="50195"/>
              </a:srgbClr>
            </a:solidFill>
            <a:ln w="12700">
              <a:solidFill>
                <a:schemeClr val="tx1"/>
              </a:solidFill>
              <a:miter lim="800000"/>
              <a:headEnd/>
              <a:tailEnd/>
            </a:ln>
          </p:spPr>
          <p:txBody>
            <a:bodyPr wrap="none" lIns="91407" tIns="45704" rIns="91407" bIns="45704" anchor="ctr"/>
            <a:lstStyle/>
            <a:p>
              <a:endParaRPr lang="ja-JP" altLang="ja-JP" dirty="0"/>
            </a:p>
          </p:txBody>
        </p:sp>
        <p:sp>
          <p:nvSpPr>
            <p:cNvPr id="287" name="Rectangle 17"/>
            <p:cNvSpPr>
              <a:spLocks noChangeArrowheads="1"/>
            </p:cNvSpPr>
            <p:nvPr/>
          </p:nvSpPr>
          <p:spPr bwMode="auto">
            <a:xfrm>
              <a:off x="7536208" y="5859969"/>
              <a:ext cx="88683" cy="59122"/>
            </a:xfrm>
            <a:prstGeom prst="rect">
              <a:avLst/>
            </a:prstGeom>
            <a:solidFill>
              <a:srgbClr val="00B050">
                <a:alpha val="50195"/>
              </a:srgbClr>
            </a:solidFill>
            <a:ln w="12700">
              <a:solidFill>
                <a:schemeClr val="tx1"/>
              </a:solidFill>
              <a:miter lim="800000"/>
              <a:headEnd/>
              <a:tailEnd/>
            </a:ln>
          </p:spPr>
          <p:txBody>
            <a:bodyPr wrap="none" lIns="91407" tIns="45704" rIns="91407" bIns="45704" anchor="ctr"/>
            <a:lstStyle/>
            <a:p>
              <a:endParaRPr lang="ja-JP" altLang="ja-JP" dirty="0"/>
            </a:p>
          </p:txBody>
        </p:sp>
        <p:sp>
          <p:nvSpPr>
            <p:cNvPr id="288" name="Rectangle 29"/>
            <p:cNvSpPr>
              <a:spLocks noChangeArrowheads="1"/>
            </p:cNvSpPr>
            <p:nvPr/>
          </p:nvSpPr>
          <p:spPr bwMode="auto">
            <a:xfrm>
              <a:off x="5106338" y="6005056"/>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89" name="Text Box 32"/>
            <p:cNvSpPr txBox="1">
              <a:spLocks noChangeArrowheads="1"/>
            </p:cNvSpPr>
            <p:nvPr/>
          </p:nvSpPr>
          <p:spPr bwMode="auto">
            <a:xfrm rot="21217022">
              <a:off x="7786821" y="5931703"/>
              <a:ext cx="829463" cy="2461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7" tIns="45704" rIns="91407" bIns="4570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333333"/>
                  </a:solidFill>
                  <a:latin typeface="ＭＳ Ｐ明朝" pitchFamily="18" charset="-128"/>
                  <a:ea typeface="ＭＳ Ｐ明朝" pitchFamily="18" charset="-128"/>
                </a:rPr>
                <a:t>既設ﾃﾞｯｷ</a:t>
              </a:r>
            </a:p>
          </p:txBody>
        </p:sp>
        <p:sp>
          <p:nvSpPr>
            <p:cNvPr id="290" name="Rectangle 43"/>
            <p:cNvSpPr>
              <a:spLocks noChangeArrowheads="1"/>
            </p:cNvSpPr>
            <p:nvPr/>
          </p:nvSpPr>
          <p:spPr bwMode="auto">
            <a:xfrm>
              <a:off x="4827498" y="6004038"/>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1" name="Rectangle 44"/>
            <p:cNvSpPr>
              <a:spLocks noChangeArrowheads="1"/>
            </p:cNvSpPr>
            <p:nvPr/>
          </p:nvSpPr>
          <p:spPr bwMode="auto">
            <a:xfrm>
              <a:off x="4548784" y="6011485"/>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2" name="Rectangle 45"/>
            <p:cNvSpPr>
              <a:spLocks noChangeArrowheads="1"/>
            </p:cNvSpPr>
            <p:nvPr/>
          </p:nvSpPr>
          <p:spPr bwMode="auto">
            <a:xfrm>
              <a:off x="6065558" y="5992669"/>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3" name="Rectangle 46"/>
            <p:cNvSpPr>
              <a:spLocks noChangeArrowheads="1"/>
            </p:cNvSpPr>
            <p:nvPr/>
          </p:nvSpPr>
          <p:spPr bwMode="auto">
            <a:xfrm>
              <a:off x="6361862" y="5993293"/>
              <a:ext cx="188862" cy="43963"/>
            </a:xfrm>
            <a:prstGeom prst="rect">
              <a:avLst/>
            </a:prstGeom>
            <a:solidFill>
              <a:srgbClr val="FFCCFF">
                <a:alpha val="7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4" name="Freeform 50"/>
            <p:cNvSpPr>
              <a:spLocks/>
            </p:cNvSpPr>
            <p:nvPr/>
          </p:nvSpPr>
          <p:spPr bwMode="auto">
            <a:xfrm>
              <a:off x="6622164" y="5742451"/>
              <a:ext cx="1109771" cy="191010"/>
            </a:xfrm>
            <a:custGeom>
              <a:avLst/>
              <a:gdLst>
                <a:gd name="T0" fmla="*/ 0 w 1344"/>
                <a:gd name="T1" fmla="*/ 2147483647 h 252"/>
                <a:gd name="T2" fmla="*/ 2147483647 w 1344"/>
                <a:gd name="T3" fmla="*/ 0 h 252"/>
                <a:gd name="T4" fmla="*/ 2147483647 w 1344"/>
                <a:gd name="T5" fmla="*/ 2147483647 h 252"/>
                <a:gd name="T6" fmla="*/ 2147483647 w 1344"/>
                <a:gd name="T7" fmla="*/ 2147483647 h 252"/>
                <a:gd name="T8" fmla="*/ 2147483647 w 1344"/>
                <a:gd name="T9" fmla="*/ 2147483647 h 252"/>
                <a:gd name="T10" fmla="*/ 0 w 1344"/>
                <a:gd name="T11" fmla="*/ 2147483647 h 252"/>
                <a:gd name="T12" fmla="*/ 0 w 1344"/>
                <a:gd name="T13" fmla="*/ 2147483647 h 2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4" h="252">
                  <a:moveTo>
                    <a:pt x="0" y="12"/>
                  </a:moveTo>
                  <a:lnTo>
                    <a:pt x="1218" y="0"/>
                  </a:lnTo>
                  <a:lnTo>
                    <a:pt x="1344" y="6"/>
                  </a:lnTo>
                  <a:lnTo>
                    <a:pt x="1296" y="252"/>
                  </a:lnTo>
                  <a:lnTo>
                    <a:pt x="1155" y="142"/>
                  </a:lnTo>
                  <a:lnTo>
                    <a:pt x="3" y="142"/>
                  </a:lnTo>
                  <a:lnTo>
                    <a:pt x="0" y="12"/>
                  </a:lnTo>
                  <a:close/>
                </a:path>
              </a:pathLst>
            </a:custGeom>
            <a:solidFill>
              <a:srgbClr val="00B050">
                <a:alpha val="30196"/>
              </a:srgbClr>
            </a:solidFill>
            <a:ln w="12700">
              <a:solidFill>
                <a:schemeClr val="tx1"/>
              </a:solidFill>
              <a:round/>
              <a:headEnd/>
              <a:tailEnd/>
            </a:ln>
          </p:spPr>
          <p:txBody>
            <a:bodyPr/>
            <a:lstStyle/>
            <a:p>
              <a:endParaRPr lang="ja-JP" altLang="en-US" dirty="0"/>
            </a:p>
          </p:txBody>
        </p:sp>
        <p:sp>
          <p:nvSpPr>
            <p:cNvPr id="295" name="テキスト ボックス 59"/>
            <p:cNvSpPr txBox="1">
              <a:spLocks noChangeArrowheads="1"/>
            </p:cNvSpPr>
            <p:nvPr/>
          </p:nvSpPr>
          <p:spPr bwMode="auto">
            <a:xfrm>
              <a:off x="8184268" y="4334915"/>
              <a:ext cx="407863" cy="40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1000" dirty="0" smtClean="0">
                  <a:solidFill>
                    <a:srgbClr val="000000"/>
                  </a:solidFill>
                  <a:latin typeface="ＭＳ Ｐ明朝" pitchFamily="18" charset="-128"/>
                  <a:ea typeface="ＭＳ Ｐ明朝" pitchFamily="18" charset="-128"/>
                </a:rPr>
                <a:t>176</a:t>
              </a:r>
              <a:r>
                <a:rPr lang="ja-JP" altLang="en-US" sz="1000" dirty="0" smtClean="0">
                  <a:solidFill>
                    <a:srgbClr val="000000"/>
                  </a:solidFill>
                  <a:latin typeface="ＭＳ Ｐ明朝" pitchFamily="18" charset="-128"/>
                  <a:ea typeface="ＭＳ Ｐ明朝" pitchFamily="18" charset="-128"/>
                </a:rPr>
                <a:t>号</a:t>
              </a:r>
              <a:endParaRPr lang="ja-JP" altLang="en-US" sz="1000" strike="sngStrike" dirty="0">
                <a:solidFill>
                  <a:srgbClr val="0000CC"/>
                </a:solidFill>
                <a:latin typeface="ＭＳ Ｐ明朝" pitchFamily="18" charset="-128"/>
                <a:ea typeface="ＭＳ Ｐ明朝" pitchFamily="18" charset="-128"/>
              </a:endParaRPr>
            </a:p>
          </p:txBody>
        </p:sp>
        <p:sp>
          <p:nvSpPr>
            <p:cNvPr id="297" name="Freeform 3"/>
            <p:cNvSpPr>
              <a:spLocks/>
            </p:cNvSpPr>
            <p:nvPr/>
          </p:nvSpPr>
          <p:spPr bwMode="auto">
            <a:xfrm>
              <a:off x="6689543" y="4729123"/>
              <a:ext cx="1317109" cy="275145"/>
            </a:xfrm>
            <a:custGeom>
              <a:avLst/>
              <a:gdLst>
                <a:gd name="T0" fmla="*/ 2147483647 w 5096"/>
                <a:gd name="T1" fmla="*/ 0 h 1152"/>
                <a:gd name="T2" fmla="*/ 2147483647 w 5096"/>
                <a:gd name="T3" fmla="*/ 2147483647 h 1152"/>
                <a:gd name="T4" fmla="*/ 2147483647 w 5096"/>
                <a:gd name="T5" fmla="*/ 2147483647 h 1152"/>
                <a:gd name="T6" fmla="*/ 2147483647 w 5096"/>
                <a:gd name="T7" fmla="*/ 2147483647 h 1152"/>
                <a:gd name="T8" fmla="*/ 2147483647 w 5096"/>
                <a:gd name="T9" fmla="*/ 2147483647 h 1152"/>
                <a:gd name="T10" fmla="*/ 2147483647 w 5096"/>
                <a:gd name="T11" fmla="*/ 2147483647 h 1152"/>
                <a:gd name="T12" fmla="*/ 2147483647 w 5096"/>
                <a:gd name="T13" fmla="*/ 2147483647 h 1152"/>
                <a:gd name="T14" fmla="*/ 0 w 5096"/>
                <a:gd name="T15" fmla="*/ 2147483647 h 1152"/>
                <a:gd name="T16" fmla="*/ 0 w 5096"/>
                <a:gd name="T17" fmla="*/ 2147483647 h 1152"/>
                <a:gd name="T18" fmla="*/ 2147483647 w 5096"/>
                <a:gd name="T19" fmla="*/ 2147483647 h 1152"/>
                <a:gd name="T20" fmla="*/ 2147483647 w 5096"/>
                <a:gd name="T21" fmla="*/ 2147483647 h 1152"/>
                <a:gd name="T22" fmla="*/ 2147483647 w 5096"/>
                <a:gd name="T23" fmla="*/ 2147483647 h 1152"/>
                <a:gd name="T24" fmla="*/ 2147483647 w 5096"/>
                <a:gd name="T25" fmla="*/ 2147483647 h 1152"/>
                <a:gd name="T26" fmla="*/ 2147483647 w 5096"/>
                <a:gd name="T27" fmla="*/ 2147483647 h 1152"/>
                <a:gd name="T28" fmla="*/ 2147483647 w 5096"/>
                <a:gd name="T29" fmla="*/ 0 h 1152"/>
                <a:gd name="T30" fmla="*/ 2147483647 w 5096"/>
                <a:gd name="T31" fmla="*/ 0 h 1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96" h="1152">
                  <a:moveTo>
                    <a:pt x="3520" y="0"/>
                  </a:moveTo>
                  <a:lnTo>
                    <a:pt x="3856" y="184"/>
                  </a:lnTo>
                  <a:lnTo>
                    <a:pt x="3888" y="352"/>
                  </a:lnTo>
                  <a:lnTo>
                    <a:pt x="3504" y="976"/>
                  </a:lnTo>
                  <a:lnTo>
                    <a:pt x="3360" y="904"/>
                  </a:lnTo>
                  <a:lnTo>
                    <a:pt x="3384" y="856"/>
                  </a:lnTo>
                  <a:lnTo>
                    <a:pt x="2896" y="584"/>
                  </a:lnTo>
                  <a:lnTo>
                    <a:pt x="0" y="640"/>
                  </a:lnTo>
                  <a:lnTo>
                    <a:pt x="0" y="976"/>
                  </a:lnTo>
                  <a:lnTo>
                    <a:pt x="3037" y="907"/>
                  </a:lnTo>
                  <a:lnTo>
                    <a:pt x="3402" y="1152"/>
                  </a:lnTo>
                  <a:lnTo>
                    <a:pt x="3623" y="1080"/>
                  </a:lnTo>
                  <a:lnTo>
                    <a:pt x="4109" y="234"/>
                  </a:lnTo>
                  <a:lnTo>
                    <a:pt x="5021" y="270"/>
                  </a:lnTo>
                  <a:lnTo>
                    <a:pt x="5096" y="0"/>
                  </a:lnTo>
                  <a:lnTo>
                    <a:pt x="3520" y="0"/>
                  </a:lnTo>
                  <a:close/>
                </a:path>
              </a:pathLst>
            </a:custGeom>
            <a:solidFill>
              <a:schemeClr val="bg1">
                <a:lumMod val="75000"/>
                <a:alpha val="70195"/>
              </a:schemeClr>
            </a:solidFill>
            <a:ln w="19050" cap="flat" cmpd="sng">
              <a:solidFill>
                <a:schemeClr val="tx1"/>
              </a:solidFill>
              <a:prstDash val="sysDot"/>
              <a:round/>
              <a:headEnd/>
              <a:tailEnd/>
            </a:ln>
          </p:spPr>
          <p:txBody>
            <a:bodyPr lIns="65306" tIns="32653" rIns="65306" bIns="32653"/>
            <a:lstStyle/>
            <a:p>
              <a:endParaRPr lang="ja-JP" altLang="en-US" dirty="0"/>
            </a:p>
          </p:txBody>
        </p:sp>
        <p:sp>
          <p:nvSpPr>
            <p:cNvPr id="298" name="Rectangle 10"/>
            <p:cNvSpPr>
              <a:spLocks noChangeArrowheads="1"/>
            </p:cNvSpPr>
            <p:nvPr/>
          </p:nvSpPr>
          <p:spPr bwMode="auto">
            <a:xfrm rot="1140352">
              <a:off x="6756056" y="5204288"/>
              <a:ext cx="49269" cy="178124"/>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299" name="Rectangle 10"/>
            <p:cNvSpPr>
              <a:spLocks noChangeArrowheads="1"/>
            </p:cNvSpPr>
            <p:nvPr/>
          </p:nvSpPr>
          <p:spPr bwMode="auto">
            <a:xfrm rot="3118507">
              <a:off x="6905445" y="5020452"/>
              <a:ext cx="41689" cy="195431"/>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0" name="Rectangle 10"/>
            <p:cNvSpPr>
              <a:spLocks noChangeArrowheads="1"/>
            </p:cNvSpPr>
            <p:nvPr/>
          </p:nvSpPr>
          <p:spPr bwMode="auto">
            <a:xfrm>
              <a:off x="6700178" y="5434713"/>
              <a:ext cx="48447" cy="178124"/>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1" name="Rectangle 10"/>
            <p:cNvSpPr>
              <a:spLocks noChangeArrowheads="1"/>
            </p:cNvSpPr>
            <p:nvPr/>
          </p:nvSpPr>
          <p:spPr bwMode="auto">
            <a:xfrm rot="3540471">
              <a:off x="7414824" y="5552358"/>
              <a:ext cx="44721" cy="192968"/>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2" name="Rectangle 10"/>
            <p:cNvSpPr>
              <a:spLocks noChangeArrowheads="1"/>
            </p:cNvSpPr>
            <p:nvPr/>
          </p:nvSpPr>
          <p:spPr bwMode="auto">
            <a:xfrm rot="5237588">
              <a:off x="7175423" y="5622481"/>
              <a:ext cx="44720" cy="193789"/>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3" name="Rectangle 10"/>
            <p:cNvSpPr>
              <a:spLocks noChangeArrowheads="1"/>
            </p:cNvSpPr>
            <p:nvPr/>
          </p:nvSpPr>
          <p:spPr bwMode="auto">
            <a:xfrm rot="1193616">
              <a:off x="7573050" y="5393782"/>
              <a:ext cx="48447" cy="178124"/>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4" name="Rectangle 10"/>
            <p:cNvSpPr>
              <a:spLocks noChangeArrowheads="1"/>
            </p:cNvSpPr>
            <p:nvPr/>
          </p:nvSpPr>
          <p:spPr bwMode="auto">
            <a:xfrm rot="20952812">
              <a:off x="7591975" y="5181549"/>
              <a:ext cx="49269" cy="178882"/>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5" name="Rectangle 10"/>
            <p:cNvSpPr>
              <a:spLocks noChangeArrowheads="1"/>
            </p:cNvSpPr>
            <p:nvPr/>
          </p:nvSpPr>
          <p:spPr bwMode="auto">
            <a:xfrm rot="4314391">
              <a:off x="7142960" y="4924498"/>
              <a:ext cx="41688" cy="194610"/>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06" name="Freeform 84"/>
            <p:cNvSpPr>
              <a:spLocks/>
            </p:cNvSpPr>
            <p:nvPr/>
          </p:nvSpPr>
          <p:spPr bwMode="auto">
            <a:xfrm>
              <a:off x="3588056" y="5002752"/>
              <a:ext cx="272619" cy="204653"/>
            </a:xfrm>
            <a:custGeom>
              <a:avLst/>
              <a:gdLst>
                <a:gd name="T0" fmla="*/ 0 w 332"/>
                <a:gd name="T1" fmla="*/ 2147483647 h 270"/>
                <a:gd name="T2" fmla="*/ 2147483647 w 332"/>
                <a:gd name="T3" fmla="*/ 0 h 270"/>
                <a:gd name="T4" fmla="*/ 2147483647 w 332"/>
                <a:gd name="T5" fmla="*/ 2147483647 h 270"/>
                <a:gd name="T6" fmla="*/ 2147483647 w 332"/>
                <a:gd name="T7" fmla="*/ 2147483647 h 270"/>
                <a:gd name="T8" fmla="*/ 2147483647 w 332"/>
                <a:gd name="T9" fmla="*/ 2147483647 h 270"/>
                <a:gd name="T10" fmla="*/ 0 w 332"/>
                <a:gd name="T11" fmla="*/ 2147483647 h 270"/>
                <a:gd name="T12" fmla="*/ 0 w 332"/>
                <a:gd name="T13" fmla="*/ 2147483647 h 2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2" h="270">
                  <a:moveTo>
                    <a:pt x="4" y="6"/>
                  </a:moveTo>
                  <a:lnTo>
                    <a:pt x="76" y="6"/>
                  </a:lnTo>
                  <a:lnTo>
                    <a:pt x="76" y="126"/>
                  </a:lnTo>
                  <a:lnTo>
                    <a:pt x="332" y="126"/>
                  </a:lnTo>
                  <a:lnTo>
                    <a:pt x="328" y="270"/>
                  </a:lnTo>
                  <a:lnTo>
                    <a:pt x="0" y="270"/>
                  </a:lnTo>
                  <a:lnTo>
                    <a:pt x="6" y="0"/>
                  </a:lnTo>
                </a:path>
              </a:pathLst>
            </a:custGeom>
            <a:solidFill>
              <a:srgbClr val="00B050">
                <a:alpha val="30196"/>
              </a:srgbClr>
            </a:solidFill>
            <a:ln w="12700" cap="flat" cmpd="sng">
              <a:solidFill>
                <a:schemeClr val="tx1"/>
              </a:solidFill>
              <a:prstDash val="solid"/>
              <a:round/>
              <a:headEnd type="none" w="med" len="med"/>
              <a:tailEnd type="none" w="med" len="med"/>
            </a:ln>
            <a:effectLst/>
          </p:spPr>
          <p:txBody>
            <a:bodyPr lIns="65306" tIns="32653" rIns="65306" bIns="32653"/>
            <a:lstStyle/>
            <a:p>
              <a:endParaRPr lang="ja-JP" altLang="en-US" dirty="0"/>
            </a:p>
          </p:txBody>
        </p:sp>
        <p:sp>
          <p:nvSpPr>
            <p:cNvPr id="307" name="Freeform 4"/>
            <p:cNvSpPr>
              <a:spLocks/>
            </p:cNvSpPr>
            <p:nvPr/>
          </p:nvSpPr>
          <p:spPr bwMode="auto">
            <a:xfrm>
              <a:off x="7233921" y="5148283"/>
              <a:ext cx="450806" cy="600317"/>
            </a:xfrm>
            <a:custGeom>
              <a:avLst/>
              <a:gdLst>
                <a:gd name="T0" fmla="*/ 2147483647 w 2040"/>
                <a:gd name="T1" fmla="*/ 2147483647 h 3023"/>
                <a:gd name="T2" fmla="*/ 2147483647 w 2040"/>
                <a:gd name="T3" fmla="*/ 2147483647 h 3023"/>
                <a:gd name="T4" fmla="*/ 2147483647 w 2040"/>
                <a:gd name="T5" fmla="*/ 2147483647 h 3023"/>
                <a:gd name="T6" fmla="*/ 2147483647 w 2040"/>
                <a:gd name="T7" fmla="*/ 2147483647 h 3023"/>
                <a:gd name="T8" fmla="*/ 2147483647 w 2040"/>
                <a:gd name="T9" fmla="*/ 2147483647 h 3023"/>
                <a:gd name="T10" fmla="*/ 2147483647 w 2040"/>
                <a:gd name="T11" fmla="*/ 2147483647 h 3023"/>
                <a:gd name="T12" fmla="*/ 2147483647 w 2040"/>
                <a:gd name="T13" fmla="*/ 2147483647 h 3023"/>
                <a:gd name="T14" fmla="*/ 2147483647 w 2040"/>
                <a:gd name="T15" fmla="*/ 2147483647 h 3023"/>
                <a:gd name="T16" fmla="*/ 2147483647 w 2040"/>
                <a:gd name="T17" fmla="*/ 2147483647 h 3023"/>
                <a:gd name="T18" fmla="*/ 2147483647 w 2040"/>
                <a:gd name="T19" fmla="*/ 2147483647 h 3023"/>
                <a:gd name="T20" fmla="*/ 2147483647 w 2040"/>
                <a:gd name="T21" fmla="*/ 2147483647 h 3023"/>
                <a:gd name="T22" fmla="*/ 2147483647 w 2040"/>
                <a:gd name="T23" fmla="*/ 2147483647 h 3023"/>
                <a:gd name="T24" fmla="*/ 2147483647 w 2040"/>
                <a:gd name="T25" fmla="*/ 2147483647 h 3023"/>
                <a:gd name="T26" fmla="*/ 2147483647 w 2040"/>
                <a:gd name="T27" fmla="*/ 2147483647 h 3023"/>
                <a:gd name="T28" fmla="*/ 2147483647 w 2040"/>
                <a:gd name="T29" fmla="*/ 2147483647 h 3023"/>
                <a:gd name="T30" fmla="*/ 2147483647 w 2040"/>
                <a:gd name="T31" fmla="*/ 2147483647 h 3023"/>
                <a:gd name="T32" fmla="*/ 2147483647 w 2040"/>
                <a:gd name="T33" fmla="*/ 2147483647 h 3023"/>
                <a:gd name="T34" fmla="*/ 2147483647 w 2040"/>
                <a:gd name="T35" fmla="*/ 2147483647 h 3023"/>
                <a:gd name="T36" fmla="*/ 0 w 2040"/>
                <a:gd name="T37" fmla="*/ 2147483647 h 3023"/>
                <a:gd name="T38" fmla="*/ 2147483647 w 2040"/>
                <a:gd name="T39" fmla="*/ 2147483647 h 3023"/>
                <a:gd name="T40" fmla="*/ 2147483647 w 2040"/>
                <a:gd name="T41" fmla="*/ 2147483647 h 3023"/>
                <a:gd name="T42" fmla="*/ 2147483647 w 2040"/>
                <a:gd name="T43" fmla="*/ 2147483647 h 3023"/>
                <a:gd name="T44" fmla="*/ 2147483647 w 2040"/>
                <a:gd name="T45" fmla="*/ 2147483647 h 3023"/>
                <a:gd name="T46" fmla="*/ 2147483647 w 2040"/>
                <a:gd name="T47" fmla="*/ 2147483647 h 3023"/>
                <a:gd name="T48" fmla="*/ 2147483647 w 2040"/>
                <a:gd name="T49" fmla="*/ 2147483647 h 3023"/>
                <a:gd name="T50" fmla="*/ 2147483647 w 2040"/>
                <a:gd name="T51" fmla="*/ 2147483647 h 3023"/>
                <a:gd name="T52" fmla="*/ 2147483647 w 2040"/>
                <a:gd name="T53" fmla="*/ 2147483647 h 3023"/>
                <a:gd name="T54" fmla="*/ 2147483647 w 2040"/>
                <a:gd name="T55" fmla="*/ 2147483647 h 3023"/>
                <a:gd name="T56" fmla="*/ 2147483647 w 2040"/>
                <a:gd name="T57" fmla="*/ 2147483647 h 3023"/>
                <a:gd name="T58" fmla="*/ 2147483647 w 2040"/>
                <a:gd name="T59" fmla="*/ 2147483647 h 3023"/>
                <a:gd name="T60" fmla="*/ 2147483647 w 2040"/>
                <a:gd name="T61" fmla="*/ 2147483647 h 3023"/>
                <a:gd name="T62" fmla="*/ 2147483647 w 2040"/>
                <a:gd name="T63" fmla="*/ 2147483647 h 3023"/>
                <a:gd name="T64" fmla="*/ 2147483647 w 2040"/>
                <a:gd name="T65" fmla="*/ 2147483647 h 3023"/>
                <a:gd name="T66" fmla="*/ 2147483647 w 2040"/>
                <a:gd name="T67" fmla="*/ 2147483647 h 3023"/>
                <a:gd name="T68" fmla="*/ 2147483647 w 2040"/>
                <a:gd name="T69" fmla="*/ 0 h 3023"/>
                <a:gd name="T70" fmla="*/ 2147483647 w 2040"/>
                <a:gd name="T71" fmla="*/ 2147483647 h 30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40" h="3023">
                  <a:moveTo>
                    <a:pt x="1878" y="16"/>
                  </a:moveTo>
                  <a:lnTo>
                    <a:pt x="1914" y="220"/>
                  </a:lnTo>
                  <a:lnTo>
                    <a:pt x="1971" y="485"/>
                  </a:lnTo>
                  <a:lnTo>
                    <a:pt x="2016" y="695"/>
                  </a:lnTo>
                  <a:lnTo>
                    <a:pt x="2040" y="902"/>
                  </a:lnTo>
                  <a:lnTo>
                    <a:pt x="2040" y="1109"/>
                  </a:lnTo>
                  <a:lnTo>
                    <a:pt x="2022" y="1328"/>
                  </a:lnTo>
                  <a:lnTo>
                    <a:pt x="1966" y="1568"/>
                  </a:lnTo>
                  <a:lnTo>
                    <a:pt x="1873" y="1794"/>
                  </a:lnTo>
                  <a:lnTo>
                    <a:pt x="1806" y="1952"/>
                  </a:lnTo>
                  <a:lnTo>
                    <a:pt x="1728" y="2095"/>
                  </a:lnTo>
                  <a:lnTo>
                    <a:pt x="1592" y="2263"/>
                  </a:lnTo>
                  <a:lnTo>
                    <a:pt x="1456" y="2437"/>
                  </a:lnTo>
                  <a:lnTo>
                    <a:pt x="1220" y="2629"/>
                  </a:lnTo>
                  <a:lnTo>
                    <a:pt x="961" y="2802"/>
                  </a:lnTo>
                  <a:lnTo>
                    <a:pt x="656" y="2935"/>
                  </a:lnTo>
                  <a:lnTo>
                    <a:pt x="392" y="2999"/>
                  </a:lnTo>
                  <a:lnTo>
                    <a:pt x="16" y="3023"/>
                  </a:lnTo>
                  <a:lnTo>
                    <a:pt x="0" y="2903"/>
                  </a:lnTo>
                  <a:lnTo>
                    <a:pt x="369" y="2864"/>
                  </a:lnTo>
                  <a:lnTo>
                    <a:pt x="697" y="2778"/>
                  </a:lnTo>
                  <a:lnTo>
                    <a:pt x="1110" y="2542"/>
                  </a:lnTo>
                  <a:lnTo>
                    <a:pt x="1249" y="2408"/>
                  </a:lnTo>
                  <a:lnTo>
                    <a:pt x="1404" y="2267"/>
                  </a:lnTo>
                  <a:lnTo>
                    <a:pt x="1548" y="2078"/>
                  </a:lnTo>
                  <a:lnTo>
                    <a:pt x="1680" y="1859"/>
                  </a:lnTo>
                  <a:lnTo>
                    <a:pt x="1761" y="1673"/>
                  </a:lnTo>
                  <a:lnTo>
                    <a:pt x="1818" y="1478"/>
                  </a:lnTo>
                  <a:lnTo>
                    <a:pt x="1857" y="1289"/>
                  </a:lnTo>
                  <a:lnTo>
                    <a:pt x="1881" y="1001"/>
                  </a:lnTo>
                  <a:lnTo>
                    <a:pt x="1860" y="758"/>
                  </a:lnTo>
                  <a:lnTo>
                    <a:pt x="1830" y="618"/>
                  </a:lnTo>
                  <a:lnTo>
                    <a:pt x="1806" y="412"/>
                  </a:lnTo>
                  <a:lnTo>
                    <a:pt x="1774" y="196"/>
                  </a:lnTo>
                  <a:lnTo>
                    <a:pt x="1738" y="0"/>
                  </a:lnTo>
                  <a:lnTo>
                    <a:pt x="1878" y="16"/>
                  </a:lnTo>
                  <a:close/>
                </a:path>
              </a:pathLst>
            </a:custGeom>
            <a:solidFill>
              <a:srgbClr val="0000FF">
                <a:alpha val="59999"/>
              </a:srgbClr>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306" tIns="32653" rIns="65306" bIns="32653"/>
            <a:lstStyle/>
            <a:p>
              <a:endParaRPr lang="ja-JP" altLang="en-US" dirty="0"/>
            </a:p>
          </p:txBody>
        </p:sp>
        <p:sp>
          <p:nvSpPr>
            <p:cNvPr id="308" name="Freeform 10"/>
            <p:cNvSpPr>
              <a:spLocks/>
            </p:cNvSpPr>
            <p:nvPr/>
          </p:nvSpPr>
          <p:spPr bwMode="auto">
            <a:xfrm>
              <a:off x="6664042" y="4942093"/>
              <a:ext cx="878620" cy="744353"/>
            </a:xfrm>
            <a:custGeom>
              <a:avLst/>
              <a:gdLst>
                <a:gd name="T0" fmla="*/ 2147483647 w 1070"/>
                <a:gd name="T1" fmla="*/ 2147483647 h 964"/>
                <a:gd name="T2" fmla="*/ 2147483647 w 1070"/>
                <a:gd name="T3" fmla="*/ 2147483647 h 964"/>
                <a:gd name="T4" fmla="*/ 2147483647 w 1070"/>
                <a:gd name="T5" fmla="*/ 2147483647 h 964"/>
                <a:gd name="T6" fmla="*/ 2147483647 w 1070"/>
                <a:gd name="T7" fmla="*/ 2147483647 h 964"/>
                <a:gd name="T8" fmla="*/ 2147483647 w 1070"/>
                <a:gd name="T9" fmla="*/ 2147483647 h 964"/>
                <a:gd name="T10" fmla="*/ 2147483647 w 1070"/>
                <a:gd name="T11" fmla="*/ 2147483647 h 964"/>
                <a:gd name="T12" fmla="*/ 2147483647 w 1070"/>
                <a:gd name="T13" fmla="*/ 2147483647 h 964"/>
                <a:gd name="T14" fmla="*/ 2147483647 w 1070"/>
                <a:gd name="T15" fmla="*/ 2147483647 h 964"/>
                <a:gd name="T16" fmla="*/ 2147483647 w 1070"/>
                <a:gd name="T17" fmla="*/ 2147483647 h 964"/>
                <a:gd name="T18" fmla="*/ 2147483647 w 1070"/>
                <a:gd name="T19" fmla="*/ 2147483647 h 964"/>
                <a:gd name="T20" fmla="*/ 2147483647 w 1070"/>
                <a:gd name="T21" fmla="*/ 2147483647 h 964"/>
                <a:gd name="T22" fmla="*/ 2147483647 w 1070"/>
                <a:gd name="T23" fmla="*/ 2147483647 h 964"/>
                <a:gd name="T24" fmla="*/ 2147483647 w 1070"/>
                <a:gd name="T25" fmla="*/ 2147483647 h 964"/>
                <a:gd name="T26" fmla="*/ 2147483647 w 1070"/>
                <a:gd name="T27" fmla="*/ 2147483647 h 964"/>
                <a:gd name="T28" fmla="*/ 2147483647 w 1070"/>
                <a:gd name="T29" fmla="*/ 2147483647 h 964"/>
                <a:gd name="T30" fmla="*/ 2147483647 w 1070"/>
                <a:gd name="T31" fmla="*/ 2147483647 h 964"/>
                <a:gd name="T32" fmla="*/ 2147483647 w 1070"/>
                <a:gd name="T33" fmla="*/ 0 h 964"/>
                <a:gd name="T34" fmla="*/ 2147483647 w 1070"/>
                <a:gd name="T35" fmla="*/ 2147483647 h 964"/>
                <a:gd name="T36" fmla="*/ 2147483647 w 1070"/>
                <a:gd name="T37" fmla="*/ 2147483647 h 964"/>
                <a:gd name="T38" fmla="*/ 2147483647 w 1070"/>
                <a:gd name="T39" fmla="*/ 2147483647 h 964"/>
                <a:gd name="T40" fmla="*/ 2147483647 w 1070"/>
                <a:gd name="T41" fmla="*/ 2147483647 h 964"/>
                <a:gd name="T42" fmla="*/ 2147483647 w 1070"/>
                <a:gd name="T43" fmla="*/ 2147483647 h 964"/>
                <a:gd name="T44" fmla="*/ 2147483647 w 1070"/>
                <a:gd name="T45" fmla="*/ 2147483647 h 964"/>
                <a:gd name="T46" fmla="*/ 2147483647 w 1070"/>
                <a:gd name="T47" fmla="*/ 2147483647 h 964"/>
                <a:gd name="T48" fmla="*/ 2147483647 w 1070"/>
                <a:gd name="T49" fmla="*/ 2147483647 h 964"/>
                <a:gd name="T50" fmla="*/ 2147483647 w 1070"/>
                <a:gd name="T51" fmla="*/ 2147483647 h 964"/>
                <a:gd name="T52" fmla="*/ 2147483647 w 1070"/>
                <a:gd name="T53" fmla="*/ 2147483647 h 964"/>
                <a:gd name="T54" fmla="*/ 2147483647 w 1070"/>
                <a:gd name="T55" fmla="*/ 2147483647 h 964"/>
                <a:gd name="T56" fmla="*/ 2147483647 w 1070"/>
                <a:gd name="T57" fmla="*/ 2147483647 h 964"/>
                <a:gd name="T58" fmla="*/ 2147483647 w 1070"/>
                <a:gd name="T59" fmla="*/ 2147483647 h 964"/>
                <a:gd name="T60" fmla="*/ 2147483647 w 1070"/>
                <a:gd name="T61" fmla="*/ 2147483647 h 964"/>
                <a:gd name="T62" fmla="*/ 2147483647 w 1070"/>
                <a:gd name="T63" fmla="*/ 2147483647 h 964"/>
                <a:gd name="T64" fmla="*/ 2147483647 w 1070"/>
                <a:gd name="T65" fmla="*/ 2147483647 h 964"/>
                <a:gd name="T66" fmla="*/ 2147483647 w 1070"/>
                <a:gd name="T67" fmla="*/ 2147483647 h 964"/>
                <a:gd name="T68" fmla="*/ 2147483647 w 1070"/>
                <a:gd name="T69" fmla="*/ 2147483647 h 964"/>
                <a:gd name="T70" fmla="*/ 0 w 1070"/>
                <a:gd name="T71" fmla="*/ 2147483647 h 964"/>
                <a:gd name="T72" fmla="*/ 2147483647 w 1070"/>
                <a:gd name="T73" fmla="*/ 2147483647 h 964"/>
                <a:gd name="T74" fmla="*/ 2147483647 w 1070"/>
                <a:gd name="T75" fmla="*/ 2147483647 h 9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56 w 10000"/>
                <a:gd name="connsiteY0" fmla="*/ 6556 h 10000"/>
                <a:gd name="connsiteX1" fmla="*/ 206 w 10000"/>
                <a:gd name="connsiteY1" fmla="*/ 5892 h 10000"/>
                <a:gd name="connsiteX2" fmla="*/ 280 w 10000"/>
                <a:gd name="connsiteY2" fmla="*/ 5394 h 10000"/>
                <a:gd name="connsiteX3" fmla="*/ 430 w 10000"/>
                <a:gd name="connsiteY3" fmla="*/ 4689 h 10000"/>
                <a:gd name="connsiteX4" fmla="*/ 729 w 10000"/>
                <a:gd name="connsiteY4" fmla="*/ 3859 h 10000"/>
                <a:gd name="connsiteX5" fmla="*/ 991 w 10000"/>
                <a:gd name="connsiteY5" fmla="*/ 3195 h 10000"/>
                <a:gd name="connsiteX6" fmla="*/ 1327 w 10000"/>
                <a:gd name="connsiteY6" fmla="*/ 2697 h 10000"/>
                <a:gd name="connsiteX7" fmla="*/ 1888 w 10000"/>
                <a:gd name="connsiteY7" fmla="*/ 2241 h 10000"/>
                <a:gd name="connsiteX8" fmla="*/ 2374 w 10000"/>
                <a:gd name="connsiteY8" fmla="*/ 1826 h 10000"/>
                <a:gd name="connsiteX9" fmla="*/ 2748 w 10000"/>
                <a:gd name="connsiteY9" fmla="*/ 1535 h 10000"/>
                <a:gd name="connsiteX10" fmla="*/ 3271 w 10000"/>
                <a:gd name="connsiteY10" fmla="*/ 1162 h 10000"/>
                <a:gd name="connsiteX11" fmla="*/ 3682 w 10000"/>
                <a:gd name="connsiteY11" fmla="*/ 830 h 10000"/>
                <a:gd name="connsiteX12" fmla="*/ 4093 w 10000"/>
                <a:gd name="connsiteY12" fmla="*/ 581 h 10000"/>
                <a:gd name="connsiteX13" fmla="*/ 4574 w 10000"/>
                <a:gd name="connsiteY13" fmla="*/ 438 h 10000"/>
                <a:gd name="connsiteX14" fmla="*/ 5140 w 10000"/>
                <a:gd name="connsiteY14" fmla="*/ 456 h 10000"/>
                <a:gd name="connsiteX15" fmla="*/ 5664 w 10000"/>
                <a:gd name="connsiteY15" fmla="*/ 207 h 10000"/>
                <a:gd name="connsiteX16" fmla="*/ 6523 w 10000"/>
                <a:gd name="connsiteY16" fmla="*/ 0 h 10000"/>
                <a:gd name="connsiteX17" fmla="*/ 7832 w 10000"/>
                <a:gd name="connsiteY17" fmla="*/ 0 h 10000"/>
                <a:gd name="connsiteX18" fmla="*/ 9327 w 10000"/>
                <a:gd name="connsiteY18" fmla="*/ 0 h 10000"/>
                <a:gd name="connsiteX19" fmla="*/ 10000 w 10000"/>
                <a:gd name="connsiteY19" fmla="*/ 456 h 10000"/>
                <a:gd name="connsiteX20" fmla="*/ 8206 w 10000"/>
                <a:gd name="connsiteY20" fmla="*/ 498 h 10000"/>
                <a:gd name="connsiteX21" fmla="*/ 7533 w 10000"/>
                <a:gd name="connsiteY21" fmla="*/ 498 h 10000"/>
                <a:gd name="connsiteX22" fmla="*/ 6636 w 10000"/>
                <a:gd name="connsiteY22" fmla="*/ 456 h 10000"/>
                <a:gd name="connsiteX23" fmla="*/ 5738 w 10000"/>
                <a:gd name="connsiteY23" fmla="*/ 664 h 10000"/>
                <a:gd name="connsiteX24" fmla="*/ 5178 w 10000"/>
                <a:gd name="connsiteY24" fmla="*/ 913 h 10000"/>
                <a:gd name="connsiteX25" fmla="*/ 4617 w 10000"/>
                <a:gd name="connsiteY25" fmla="*/ 1037 h 10000"/>
                <a:gd name="connsiteX26" fmla="*/ 4093 w 10000"/>
                <a:gd name="connsiteY26" fmla="*/ 1037 h 10000"/>
                <a:gd name="connsiteX27" fmla="*/ 3794 w 10000"/>
                <a:gd name="connsiteY27" fmla="*/ 1286 h 10000"/>
                <a:gd name="connsiteX28" fmla="*/ 3346 w 10000"/>
                <a:gd name="connsiteY28" fmla="*/ 1618 h 10000"/>
                <a:gd name="connsiteX29" fmla="*/ 2860 w 10000"/>
                <a:gd name="connsiteY29" fmla="*/ 1992 h 10000"/>
                <a:gd name="connsiteX30" fmla="*/ 2374 w 10000"/>
                <a:gd name="connsiteY30" fmla="*/ 2448 h 10000"/>
                <a:gd name="connsiteX31" fmla="*/ 2000 w 10000"/>
                <a:gd name="connsiteY31" fmla="*/ 2656 h 10000"/>
                <a:gd name="connsiteX32" fmla="*/ 1514 w 10000"/>
                <a:gd name="connsiteY32" fmla="*/ 3195 h 10000"/>
                <a:gd name="connsiteX33" fmla="*/ 1290 w 10000"/>
                <a:gd name="connsiteY33" fmla="*/ 3568 h 10000"/>
                <a:gd name="connsiteX34" fmla="*/ 1103 w 10000"/>
                <a:gd name="connsiteY34" fmla="*/ 4191 h 10000"/>
                <a:gd name="connsiteX35" fmla="*/ 879 w 10000"/>
                <a:gd name="connsiteY35" fmla="*/ 4855 h 10000"/>
                <a:gd name="connsiteX36" fmla="*/ 766 w 10000"/>
                <a:gd name="connsiteY36" fmla="*/ 5477 h 10000"/>
                <a:gd name="connsiteX37" fmla="*/ 579 w 10000"/>
                <a:gd name="connsiteY37" fmla="*/ 5975 h 10000"/>
                <a:gd name="connsiteX38" fmla="*/ 467 w 10000"/>
                <a:gd name="connsiteY38" fmla="*/ 6598 h 10000"/>
                <a:gd name="connsiteX39" fmla="*/ 374 w 10000"/>
                <a:gd name="connsiteY39" fmla="*/ 7334 h 10000"/>
                <a:gd name="connsiteX40" fmla="*/ 393 w 10000"/>
                <a:gd name="connsiteY40" fmla="*/ 9917 h 10000"/>
                <a:gd name="connsiteX41" fmla="*/ 0 w 10000"/>
                <a:gd name="connsiteY41" fmla="*/ 10000 h 10000"/>
                <a:gd name="connsiteX42" fmla="*/ 19 w 10000"/>
                <a:gd name="connsiteY42" fmla="*/ 7334 h 10000"/>
                <a:gd name="connsiteX43" fmla="*/ 56 w 10000"/>
                <a:gd name="connsiteY43" fmla="*/ 6556 h 10000"/>
                <a:gd name="connsiteX0" fmla="*/ 56 w 10000"/>
                <a:gd name="connsiteY0" fmla="*/ 6556 h 10000"/>
                <a:gd name="connsiteX1" fmla="*/ 206 w 10000"/>
                <a:gd name="connsiteY1" fmla="*/ 5892 h 10000"/>
                <a:gd name="connsiteX2" fmla="*/ 280 w 10000"/>
                <a:gd name="connsiteY2" fmla="*/ 5394 h 10000"/>
                <a:gd name="connsiteX3" fmla="*/ 430 w 10000"/>
                <a:gd name="connsiteY3" fmla="*/ 4689 h 10000"/>
                <a:gd name="connsiteX4" fmla="*/ 729 w 10000"/>
                <a:gd name="connsiteY4" fmla="*/ 3859 h 10000"/>
                <a:gd name="connsiteX5" fmla="*/ 991 w 10000"/>
                <a:gd name="connsiteY5" fmla="*/ 3195 h 10000"/>
                <a:gd name="connsiteX6" fmla="*/ 1327 w 10000"/>
                <a:gd name="connsiteY6" fmla="*/ 2697 h 10000"/>
                <a:gd name="connsiteX7" fmla="*/ 1888 w 10000"/>
                <a:gd name="connsiteY7" fmla="*/ 2241 h 10000"/>
                <a:gd name="connsiteX8" fmla="*/ 2374 w 10000"/>
                <a:gd name="connsiteY8" fmla="*/ 1826 h 10000"/>
                <a:gd name="connsiteX9" fmla="*/ 2748 w 10000"/>
                <a:gd name="connsiteY9" fmla="*/ 1535 h 10000"/>
                <a:gd name="connsiteX10" fmla="*/ 3271 w 10000"/>
                <a:gd name="connsiteY10" fmla="*/ 1162 h 10000"/>
                <a:gd name="connsiteX11" fmla="*/ 3682 w 10000"/>
                <a:gd name="connsiteY11" fmla="*/ 830 h 10000"/>
                <a:gd name="connsiteX12" fmla="*/ 4093 w 10000"/>
                <a:gd name="connsiteY12" fmla="*/ 581 h 10000"/>
                <a:gd name="connsiteX13" fmla="*/ 4574 w 10000"/>
                <a:gd name="connsiteY13" fmla="*/ 438 h 10000"/>
                <a:gd name="connsiteX14" fmla="*/ 5140 w 10000"/>
                <a:gd name="connsiteY14" fmla="*/ 265 h 10000"/>
                <a:gd name="connsiteX15" fmla="*/ 5664 w 10000"/>
                <a:gd name="connsiteY15" fmla="*/ 207 h 10000"/>
                <a:gd name="connsiteX16" fmla="*/ 6523 w 10000"/>
                <a:gd name="connsiteY16" fmla="*/ 0 h 10000"/>
                <a:gd name="connsiteX17" fmla="*/ 7832 w 10000"/>
                <a:gd name="connsiteY17" fmla="*/ 0 h 10000"/>
                <a:gd name="connsiteX18" fmla="*/ 9327 w 10000"/>
                <a:gd name="connsiteY18" fmla="*/ 0 h 10000"/>
                <a:gd name="connsiteX19" fmla="*/ 10000 w 10000"/>
                <a:gd name="connsiteY19" fmla="*/ 456 h 10000"/>
                <a:gd name="connsiteX20" fmla="*/ 8206 w 10000"/>
                <a:gd name="connsiteY20" fmla="*/ 498 h 10000"/>
                <a:gd name="connsiteX21" fmla="*/ 7533 w 10000"/>
                <a:gd name="connsiteY21" fmla="*/ 498 h 10000"/>
                <a:gd name="connsiteX22" fmla="*/ 6636 w 10000"/>
                <a:gd name="connsiteY22" fmla="*/ 456 h 10000"/>
                <a:gd name="connsiteX23" fmla="*/ 5738 w 10000"/>
                <a:gd name="connsiteY23" fmla="*/ 664 h 10000"/>
                <a:gd name="connsiteX24" fmla="*/ 5178 w 10000"/>
                <a:gd name="connsiteY24" fmla="*/ 913 h 10000"/>
                <a:gd name="connsiteX25" fmla="*/ 4617 w 10000"/>
                <a:gd name="connsiteY25" fmla="*/ 1037 h 10000"/>
                <a:gd name="connsiteX26" fmla="*/ 4093 w 10000"/>
                <a:gd name="connsiteY26" fmla="*/ 1037 h 10000"/>
                <a:gd name="connsiteX27" fmla="*/ 3794 w 10000"/>
                <a:gd name="connsiteY27" fmla="*/ 1286 h 10000"/>
                <a:gd name="connsiteX28" fmla="*/ 3346 w 10000"/>
                <a:gd name="connsiteY28" fmla="*/ 1618 h 10000"/>
                <a:gd name="connsiteX29" fmla="*/ 2860 w 10000"/>
                <a:gd name="connsiteY29" fmla="*/ 1992 h 10000"/>
                <a:gd name="connsiteX30" fmla="*/ 2374 w 10000"/>
                <a:gd name="connsiteY30" fmla="*/ 2448 h 10000"/>
                <a:gd name="connsiteX31" fmla="*/ 2000 w 10000"/>
                <a:gd name="connsiteY31" fmla="*/ 2656 h 10000"/>
                <a:gd name="connsiteX32" fmla="*/ 1514 w 10000"/>
                <a:gd name="connsiteY32" fmla="*/ 3195 h 10000"/>
                <a:gd name="connsiteX33" fmla="*/ 1290 w 10000"/>
                <a:gd name="connsiteY33" fmla="*/ 3568 h 10000"/>
                <a:gd name="connsiteX34" fmla="*/ 1103 w 10000"/>
                <a:gd name="connsiteY34" fmla="*/ 4191 h 10000"/>
                <a:gd name="connsiteX35" fmla="*/ 879 w 10000"/>
                <a:gd name="connsiteY35" fmla="*/ 4855 h 10000"/>
                <a:gd name="connsiteX36" fmla="*/ 766 w 10000"/>
                <a:gd name="connsiteY36" fmla="*/ 5477 h 10000"/>
                <a:gd name="connsiteX37" fmla="*/ 579 w 10000"/>
                <a:gd name="connsiteY37" fmla="*/ 5975 h 10000"/>
                <a:gd name="connsiteX38" fmla="*/ 467 w 10000"/>
                <a:gd name="connsiteY38" fmla="*/ 6598 h 10000"/>
                <a:gd name="connsiteX39" fmla="*/ 374 w 10000"/>
                <a:gd name="connsiteY39" fmla="*/ 7334 h 10000"/>
                <a:gd name="connsiteX40" fmla="*/ 393 w 10000"/>
                <a:gd name="connsiteY40" fmla="*/ 9917 h 10000"/>
                <a:gd name="connsiteX41" fmla="*/ 0 w 10000"/>
                <a:gd name="connsiteY41" fmla="*/ 10000 h 10000"/>
                <a:gd name="connsiteX42" fmla="*/ 19 w 10000"/>
                <a:gd name="connsiteY42" fmla="*/ 7334 h 10000"/>
                <a:gd name="connsiteX43" fmla="*/ 56 w 10000"/>
                <a:gd name="connsiteY43" fmla="*/ 6556 h 10000"/>
                <a:gd name="connsiteX0" fmla="*/ 56 w 10000"/>
                <a:gd name="connsiteY0" fmla="*/ 6556 h 10000"/>
                <a:gd name="connsiteX1" fmla="*/ 206 w 10000"/>
                <a:gd name="connsiteY1" fmla="*/ 5892 h 10000"/>
                <a:gd name="connsiteX2" fmla="*/ 280 w 10000"/>
                <a:gd name="connsiteY2" fmla="*/ 5394 h 10000"/>
                <a:gd name="connsiteX3" fmla="*/ 430 w 10000"/>
                <a:gd name="connsiteY3" fmla="*/ 4689 h 10000"/>
                <a:gd name="connsiteX4" fmla="*/ 729 w 10000"/>
                <a:gd name="connsiteY4" fmla="*/ 3859 h 10000"/>
                <a:gd name="connsiteX5" fmla="*/ 991 w 10000"/>
                <a:gd name="connsiteY5" fmla="*/ 3195 h 10000"/>
                <a:gd name="connsiteX6" fmla="*/ 1327 w 10000"/>
                <a:gd name="connsiteY6" fmla="*/ 2697 h 10000"/>
                <a:gd name="connsiteX7" fmla="*/ 1888 w 10000"/>
                <a:gd name="connsiteY7" fmla="*/ 2241 h 10000"/>
                <a:gd name="connsiteX8" fmla="*/ 2374 w 10000"/>
                <a:gd name="connsiteY8" fmla="*/ 1826 h 10000"/>
                <a:gd name="connsiteX9" fmla="*/ 2748 w 10000"/>
                <a:gd name="connsiteY9" fmla="*/ 1535 h 10000"/>
                <a:gd name="connsiteX10" fmla="*/ 3271 w 10000"/>
                <a:gd name="connsiteY10" fmla="*/ 1162 h 10000"/>
                <a:gd name="connsiteX11" fmla="*/ 3682 w 10000"/>
                <a:gd name="connsiteY11" fmla="*/ 830 h 10000"/>
                <a:gd name="connsiteX12" fmla="*/ 4093 w 10000"/>
                <a:gd name="connsiteY12" fmla="*/ 581 h 10000"/>
                <a:gd name="connsiteX13" fmla="*/ 4574 w 10000"/>
                <a:gd name="connsiteY13" fmla="*/ 438 h 10000"/>
                <a:gd name="connsiteX14" fmla="*/ 5140 w 10000"/>
                <a:gd name="connsiteY14" fmla="*/ 265 h 10000"/>
                <a:gd name="connsiteX15" fmla="*/ 5664 w 10000"/>
                <a:gd name="connsiteY15" fmla="*/ 207 h 10000"/>
                <a:gd name="connsiteX16" fmla="*/ 6523 w 10000"/>
                <a:gd name="connsiteY16" fmla="*/ 0 h 10000"/>
                <a:gd name="connsiteX17" fmla="*/ 7832 w 10000"/>
                <a:gd name="connsiteY17" fmla="*/ 0 h 10000"/>
                <a:gd name="connsiteX18" fmla="*/ 9327 w 10000"/>
                <a:gd name="connsiteY18" fmla="*/ 0 h 10000"/>
                <a:gd name="connsiteX19" fmla="*/ 10000 w 10000"/>
                <a:gd name="connsiteY19" fmla="*/ 456 h 10000"/>
                <a:gd name="connsiteX20" fmla="*/ 8206 w 10000"/>
                <a:gd name="connsiteY20" fmla="*/ 498 h 10000"/>
                <a:gd name="connsiteX21" fmla="*/ 7533 w 10000"/>
                <a:gd name="connsiteY21" fmla="*/ 498 h 10000"/>
                <a:gd name="connsiteX22" fmla="*/ 6636 w 10000"/>
                <a:gd name="connsiteY22" fmla="*/ 456 h 10000"/>
                <a:gd name="connsiteX23" fmla="*/ 5738 w 10000"/>
                <a:gd name="connsiteY23" fmla="*/ 664 h 10000"/>
                <a:gd name="connsiteX24" fmla="*/ 5178 w 10000"/>
                <a:gd name="connsiteY24" fmla="*/ 722 h 10000"/>
                <a:gd name="connsiteX25" fmla="*/ 4617 w 10000"/>
                <a:gd name="connsiteY25" fmla="*/ 1037 h 10000"/>
                <a:gd name="connsiteX26" fmla="*/ 4093 w 10000"/>
                <a:gd name="connsiteY26" fmla="*/ 1037 h 10000"/>
                <a:gd name="connsiteX27" fmla="*/ 3794 w 10000"/>
                <a:gd name="connsiteY27" fmla="*/ 1286 h 10000"/>
                <a:gd name="connsiteX28" fmla="*/ 3346 w 10000"/>
                <a:gd name="connsiteY28" fmla="*/ 1618 h 10000"/>
                <a:gd name="connsiteX29" fmla="*/ 2860 w 10000"/>
                <a:gd name="connsiteY29" fmla="*/ 1992 h 10000"/>
                <a:gd name="connsiteX30" fmla="*/ 2374 w 10000"/>
                <a:gd name="connsiteY30" fmla="*/ 2448 h 10000"/>
                <a:gd name="connsiteX31" fmla="*/ 2000 w 10000"/>
                <a:gd name="connsiteY31" fmla="*/ 2656 h 10000"/>
                <a:gd name="connsiteX32" fmla="*/ 1514 w 10000"/>
                <a:gd name="connsiteY32" fmla="*/ 3195 h 10000"/>
                <a:gd name="connsiteX33" fmla="*/ 1290 w 10000"/>
                <a:gd name="connsiteY33" fmla="*/ 3568 h 10000"/>
                <a:gd name="connsiteX34" fmla="*/ 1103 w 10000"/>
                <a:gd name="connsiteY34" fmla="*/ 4191 h 10000"/>
                <a:gd name="connsiteX35" fmla="*/ 879 w 10000"/>
                <a:gd name="connsiteY35" fmla="*/ 4855 h 10000"/>
                <a:gd name="connsiteX36" fmla="*/ 766 w 10000"/>
                <a:gd name="connsiteY36" fmla="*/ 5477 h 10000"/>
                <a:gd name="connsiteX37" fmla="*/ 579 w 10000"/>
                <a:gd name="connsiteY37" fmla="*/ 5975 h 10000"/>
                <a:gd name="connsiteX38" fmla="*/ 467 w 10000"/>
                <a:gd name="connsiteY38" fmla="*/ 6598 h 10000"/>
                <a:gd name="connsiteX39" fmla="*/ 374 w 10000"/>
                <a:gd name="connsiteY39" fmla="*/ 7334 h 10000"/>
                <a:gd name="connsiteX40" fmla="*/ 393 w 10000"/>
                <a:gd name="connsiteY40" fmla="*/ 9917 h 10000"/>
                <a:gd name="connsiteX41" fmla="*/ 0 w 10000"/>
                <a:gd name="connsiteY41" fmla="*/ 10000 h 10000"/>
                <a:gd name="connsiteX42" fmla="*/ 19 w 10000"/>
                <a:gd name="connsiteY42" fmla="*/ 7334 h 10000"/>
                <a:gd name="connsiteX43" fmla="*/ 56 w 10000"/>
                <a:gd name="connsiteY43" fmla="*/ 6556 h 10000"/>
                <a:gd name="connsiteX0" fmla="*/ 56 w 10000"/>
                <a:gd name="connsiteY0" fmla="*/ 6556 h 10000"/>
                <a:gd name="connsiteX1" fmla="*/ 206 w 10000"/>
                <a:gd name="connsiteY1" fmla="*/ 5892 h 10000"/>
                <a:gd name="connsiteX2" fmla="*/ 280 w 10000"/>
                <a:gd name="connsiteY2" fmla="*/ 5394 h 10000"/>
                <a:gd name="connsiteX3" fmla="*/ 430 w 10000"/>
                <a:gd name="connsiteY3" fmla="*/ 4689 h 10000"/>
                <a:gd name="connsiteX4" fmla="*/ 729 w 10000"/>
                <a:gd name="connsiteY4" fmla="*/ 3859 h 10000"/>
                <a:gd name="connsiteX5" fmla="*/ 991 w 10000"/>
                <a:gd name="connsiteY5" fmla="*/ 3195 h 10000"/>
                <a:gd name="connsiteX6" fmla="*/ 1327 w 10000"/>
                <a:gd name="connsiteY6" fmla="*/ 2697 h 10000"/>
                <a:gd name="connsiteX7" fmla="*/ 1888 w 10000"/>
                <a:gd name="connsiteY7" fmla="*/ 2241 h 10000"/>
                <a:gd name="connsiteX8" fmla="*/ 2374 w 10000"/>
                <a:gd name="connsiteY8" fmla="*/ 1826 h 10000"/>
                <a:gd name="connsiteX9" fmla="*/ 2748 w 10000"/>
                <a:gd name="connsiteY9" fmla="*/ 1535 h 10000"/>
                <a:gd name="connsiteX10" fmla="*/ 3271 w 10000"/>
                <a:gd name="connsiteY10" fmla="*/ 1162 h 10000"/>
                <a:gd name="connsiteX11" fmla="*/ 3682 w 10000"/>
                <a:gd name="connsiteY11" fmla="*/ 830 h 10000"/>
                <a:gd name="connsiteX12" fmla="*/ 4093 w 10000"/>
                <a:gd name="connsiteY12" fmla="*/ 581 h 10000"/>
                <a:gd name="connsiteX13" fmla="*/ 4574 w 10000"/>
                <a:gd name="connsiteY13" fmla="*/ 438 h 10000"/>
                <a:gd name="connsiteX14" fmla="*/ 5140 w 10000"/>
                <a:gd name="connsiteY14" fmla="*/ 265 h 10000"/>
                <a:gd name="connsiteX15" fmla="*/ 5664 w 10000"/>
                <a:gd name="connsiteY15" fmla="*/ 207 h 10000"/>
                <a:gd name="connsiteX16" fmla="*/ 6523 w 10000"/>
                <a:gd name="connsiteY16" fmla="*/ 0 h 10000"/>
                <a:gd name="connsiteX17" fmla="*/ 7832 w 10000"/>
                <a:gd name="connsiteY17" fmla="*/ 0 h 10000"/>
                <a:gd name="connsiteX18" fmla="*/ 9327 w 10000"/>
                <a:gd name="connsiteY18" fmla="*/ 0 h 10000"/>
                <a:gd name="connsiteX19" fmla="*/ 10000 w 10000"/>
                <a:gd name="connsiteY19" fmla="*/ 456 h 10000"/>
                <a:gd name="connsiteX20" fmla="*/ 8206 w 10000"/>
                <a:gd name="connsiteY20" fmla="*/ 498 h 10000"/>
                <a:gd name="connsiteX21" fmla="*/ 7533 w 10000"/>
                <a:gd name="connsiteY21" fmla="*/ 498 h 10000"/>
                <a:gd name="connsiteX22" fmla="*/ 6636 w 10000"/>
                <a:gd name="connsiteY22" fmla="*/ 456 h 10000"/>
                <a:gd name="connsiteX23" fmla="*/ 5738 w 10000"/>
                <a:gd name="connsiteY23" fmla="*/ 664 h 10000"/>
                <a:gd name="connsiteX24" fmla="*/ 5178 w 10000"/>
                <a:gd name="connsiteY24" fmla="*/ 722 h 10000"/>
                <a:gd name="connsiteX25" fmla="*/ 4660 w 10000"/>
                <a:gd name="connsiteY25" fmla="*/ 941 h 10000"/>
                <a:gd name="connsiteX26" fmla="*/ 4093 w 10000"/>
                <a:gd name="connsiteY26" fmla="*/ 1037 h 10000"/>
                <a:gd name="connsiteX27" fmla="*/ 3794 w 10000"/>
                <a:gd name="connsiteY27" fmla="*/ 1286 h 10000"/>
                <a:gd name="connsiteX28" fmla="*/ 3346 w 10000"/>
                <a:gd name="connsiteY28" fmla="*/ 1618 h 10000"/>
                <a:gd name="connsiteX29" fmla="*/ 2860 w 10000"/>
                <a:gd name="connsiteY29" fmla="*/ 1992 h 10000"/>
                <a:gd name="connsiteX30" fmla="*/ 2374 w 10000"/>
                <a:gd name="connsiteY30" fmla="*/ 2448 h 10000"/>
                <a:gd name="connsiteX31" fmla="*/ 2000 w 10000"/>
                <a:gd name="connsiteY31" fmla="*/ 2656 h 10000"/>
                <a:gd name="connsiteX32" fmla="*/ 1514 w 10000"/>
                <a:gd name="connsiteY32" fmla="*/ 3195 h 10000"/>
                <a:gd name="connsiteX33" fmla="*/ 1290 w 10000"/>
                <a:gd name="connsiteY33" fmla="*/ 3568 h 10000"/>
                <a:gd name="connsiteX34" fmla="*/ 1103 w 10000"/>
                <a:gd name="connsiteY34" fmla="*/ 4191 h 10000"/>
                <a:gd name="connsiteX35" fmla="*/ 879 w 10000"/>
                <a:gd name="connsiteY35" fmla="*/ 4855 h 10000"/>
                <a:gd name="connsiteX36" fmla="*/ 766 w 10000"/>
                <a:gd name="connsiteY36" fmla="*/ 5477 h 10000"/>
                <a:gd name="connsiteX37" fmla="*/ 579 w 10000"/>
                <a:gd name="connsiteY37" fmla="*/ 5975 h 10000"/>
                <a:gd name="connsiteX38" fmla="*/ 467 w 10000"/>
                <a:gd name="connsiteY38" fmla="*/ 6598 h 10000"/>
                <a:gd name="connsiteX39" fmla="*/ 374 w 10000"/>
                <a:gd name="connsiteY39" fmla="*/ 7334 h 10000"/>
                <a:gd name="connsiteX40" fmla="*/ 393 w 10000"/>
                <a:gd name="connsiteY40" fmla="*/ 9917 h 10000"/>
                <a:gd name="connsiteX41" fmla="*/ 0 w 10000"/>
                <a:gd name="connsiteY41" fmla="*/ 10000 h 10000"/>
                <a:gd name="connsiteX42" fmla="*/ 19 w 10000"/>
                <a:gd name="connsiteY42" fmla="*/ 7334 h 10000"/>
                <a:gd name="connsiteX43" fmla="*/ 56 w 10000"/>
                <a:gd name="connsiteY43" fmla="*/ 6556 h 10000"/>
                <a:gd name="connsiteX0" fmla="*/ 56 w 10000"/>
                <a:gd name="connsiteY0" fmla="*/ 6743 h 10187"/>
                <a:gd name="connsiteX1" fmla="*/ 206 w 10000"/>
                <a:gd name="connsiteY1" fmla="*/ 6079 h 10187"/>
                <a:gd name="connsiteX2" fmla="*/ 280 w 10000"/>
                <a:gd name="connsiteY2" fmla="*/ 5581 h 10187"/>
                <a:gd name="connsiteX3" fmla="*/ 430 w 10000"/>
                <a:gd name="connsiteY3" fmla="*/ 4876 h 10187"/>
                <a:gd name="connsiteX4" fmla="*/ 729 w 10000"/>
                <a:gd name="connsiteY4" fmla="*/ 4046 h 10187"/>
                <a:gd name="connsiteX5" fmla="*/ 991 w 10000"/>
                <a:gd name="connsiteY5" fmla="*/ 3382 h 10187"/>
                <a:gd name="connsiteX6" fmla="*/ 1327 w 10000"/>
                <a:gd name="connsiteY6" fmla="*/ 2884 h 10187"/>
                <a:gd name="connsiteX7" fmla="*/ 1888 w 10000"/>
                <a:gd name="connsiteY7" fmla="*/ 2428 h 10187"/>
                <a:gd name="connsiteX8" fmla="*/ 2374 w 10000"/>
                <a:gd name="connsiteY8" fmla="*/ 2013 h 10187"/>
                <a:gd name="connsiteX9" fmla="*/ 2748 w 10000"/>
                <a:gd name="connsiteY9" fmla="*/ 1722 h 10187"/>
                <a:gd name="connsiteX10" fmla="*/ 3271 w 10000"/>
                <a:gd name="connsiteY10" fmla="*/ 1349 h 10187"/>
                <a:gd name="connsiteX11" fmla="*/ 3682 w 10000"/>
                <a:gd name="connsiteY11" fmla="*/ 1017 h 10187"/>
                <a:gd name="connsiteX12" fmla="*/ 4093 w 10000"/>
                <a:gd name="connsiteY12" fmla="*/ 768 h 10187"/>
                <a:gd name="connsiteX13" fmla="*/ 4574 w 10000"/>
                <a:gd name="connsiteY13" fmla="*/ 625 h 10187"/>
                <a:gd name="connsiteX14" fmla="*/ 5140 w 10000"/>
                <a:gd name="connsiteY14" fmla="*/ 452 h 10187"/>
                <a:gd name="connsiteX15" fmla="*/ 5664 w 10000"/>
                <a:gd name="connsiteY15" fmla="*/ 394 h 10187"/>
                <a:gd name="connsiteX16" fmla="*/ 6523 w 10000"/>
                <a:gd name="connsiteY16" fmla="*/ 187 h 10187"/>
                <a:gd name="connsiteX17" fmla="*/ 7832 w 10000"/>
                <a:gd name="connsiteY17" fmla="*/ 0 h 10187"/>
                <a:gd name="connsiteX18" fmla="*/ 9327 w 10000"/>
                <a:gd name="connsiteY18" fmla="*/ 187 h 10187"/>
                <a:gd name="connsiteX19" fmla="*/ 10000 w 10000"/>
                <a:gd name="connsiteY19" fmla="*/ 643 h 10187"/>
                <a:gd name="connsiteX20" fmla="*/ 8206 w 10000"/>
                <a:gd name="connsiteY20" fmla="*/ 685 h 10187"/>
                <a:gd name="connsiteX21" fmla="*/ 7533 w 10000"/>
                <a:gd name="connsiteY21" fmla="*/ 685 h 10187"/>
                <a:gd name="connsiteX22" fmla="*/ 6636 w 10000"/>
                <a:gd name="connsiteY22" fmla="*/ 643 h 10187"/>
                <a:gd name="connsiteX23" fmla="*/ 5738 w 10000"/>
                <a:gd name="connsiteY23" fmla="*/ 851 h 10187"/>
                <a:gd name="connsiteX24" fmla="*/ 5178 w 10000"/>
                <a:gd name="connsiteY24" fmla="*/ 909 h 10187"/>
                <a:gd name="connsiteX25" fmla="*/ 4660 w 10000"/>
                <a:gd name="connsiteY25" fmla="*/ 1128 h 10187"/>
                <a:gd name="connsiteX26" fmla="*/ 4093 w 10000"/>
                <a:gd name="connsiteY26" fmla="*/ 1224 h 10187"/>
                <a:gd name="connsiteX27" fmla="*/ 3794 w 10000"/>
                <a:gd name="connsiteY27" fmla="*/ 1473 h 10187"/>
                <a:gd name="connsiteX28" fmla="*/ 3346 w 10000"/>
                <a:gd name="connsiteY28" fmla="*/ 1805 h 10187"/>
                <a:gd name="connsiteX29" fmla="*/ 2860 w 10000"/>
                <a:gd name="connsiteY29" fmla="*/ 2179 h 10187"/>
                <a:gd name="connsiteX30" fmla="*/ 2374 w 10000"/>
                <a:gd name="connsiteY30" fmla="*/ 2635 h 10187"/>
                <a:gd name="connsiteX31" fmla="*/ 2000 w 10000"/>
                <a:gd name="connsiteY31" fmla="*/ 2843 h 10187"/>
                <a:gd name="connsiteX32" fmla="*/ 1514 w 10000"/>
                <a:gd name="connsiteY32" fmla="*/ 3382 h 10187"/>
                <a:gd name="connsiteX33" fmla="*/ 1290 w 10000"/>
                <a:gd name="connsiteY33" fmla="*/ 3755 h 10187"/>
                <a:gd name="connsiteX34" fmla="*/ 1103 w 10000"/>
                <a:gd name="connsiteY34" fmla="*/ 4378 h 10187"/>
                <a:gd name="connsiteX35" fmla="*/ 879 w 10000"/>
                <a:gd name="connsiteY35" fmla="*/ 5042 h 10187"/>
                <a:gd name="connsiteX36" fmla="*/ 766 w 10000"/>
                <a:gd name="connsiteY36" fmla="*/ 5664 h 10187"/>
                <a:gd name="connsiteX37" fmla="*/ 579 w 10000"/>
                <a:gd name="connsiteY37" fmla="*/ 6162 h 10187"/>
                <a:gd name="connsiteX38" fmla="*/ 467 w 10000"/>
                <a:gd name="connsiteY38" fmla="*/ 6785 h 10187"/>
                <a:gd name="connsiteX39" fmla="*/ 374 w 10000"/>
                <a:gd name="connsiteY39" fmla="*/ 7521 h 10187"/>
                <a:gd name="connsiteX40" fmla="*/ 393 w 10000"/>
                <a:gd name="connsiteY40" fmla="*/ 10104 h 10187"/>
                <a:gd name="connsiteX41" fmla="*/ 0 w 10000"/>
                <a:gd name="connsiteY41" fmla="*/ 10187 h 10187"/>
                <a:gd name="connsiteX42" fmla="*/ 19 w 10000"/>
                <a:gd name="connsiteY42" fmla="*/ 7521 h 10187"/>
                <a:gd name="connsiteX43" fmla="*/ 56 w 10000"/>
                <a:gd name="connsiteY43" fmla="*/ 6743 h 10187"/>
                <a:gd name="connsiteX0" fmla="*/ 56 w 10000"/>
                <a:gd name="connsiteY0" fmla="*/ 6743 h 10187"/>
                <a:gd name="connsiteX1" fmla="*/ 206 w 10000"/>
                <a:gd name="connsiteY1" fmla="*/ 6079 h 10187"/>
                <a:gd name="connsiteX2" fmla="*/ 280 w 10000"/>
                <a:gd name="connsiteY2" fmla="*/ 5581 h 10187"/>
                <a:gd name="connsiteX3" fmla="*/ 430 w 10000"/>
                <a:gd name="connsiteY3" fmla="*/ 4876 h 10187"/>
                <a:gd name="connsiteX4" fmla="*/ 729 w 10000"/>
                <a:gd name="connsiteY4" fmla="*/ 4046 h 10187"/>
                <a:gd name="connsiteX5" fmla="*/ 991 w 10000"/>
                <a:gd name="connsiteY5" fmla="*/ 3382 h 10187"/>
                <a:gd name="connsiteX6" fmla="*/ 1327 w 10000"/>
                <a:gd name="connsiteY6" fmla="*/ 2884 h 10187"/>
                <a:gd name="connsiteX7" fmla="*/ 1888 w 10000"/>
                <a:gd name="connsiteY7" fmla="*/ 2428 h 10187"/>
                <a:gd name="connsiteX8" fmla="*/ 2374 w 10000"/>
                <a:gd name="connsiteY8" fmla="*/ 2013 h 10187"/>
                <a:gd name="connsiteX9" fmla="*/ 2748 w 10000"/>
                <a:gd name="connsiteY9" fmla="*/ 1722 h 10187"/>
                <a:gd name="connsiteX10" fmla="*/ 3271 w 10000"/>
                <a:gd name="connsiteY10" fmla="*/ 1349 h 10187"/>
                <a:gd name="connsiteX11" fmla="*/ 3682 w 10000"/>
                <a:gd name="connsiteY11" fmla="*/ 1017 h 10187"/>
                <a:gd name="connsiteX12" fmla="*/ 4093 w 10000"/>
                <a:gd name="connsiteY12" fmla="*/ 768 h 10187"/>
                <a:gd name="connsiteX13" fmla="*/ 4574 w 10000"/>
                <a:gd name="connsiteY13" fmla="*/ 625 h 10187"/>
                <a:gd name="connsiteX14" fmla="*/ 5140 w 10000"/>
                <a:gd name="connsiteY14" fmla="*/ 452 h 10187"/>
                <a:gd name="connsiteX15" fmla="*/ 5664 w 10000"/>
                <a:gd name="connsiteY15" fmla="*/ 394 h 10187"/>
                <a:gd name="connsiteX16" fmla="*/ 6523 w 10000"/>
                <a:gd name="connsiteY16" fmla="*/ 187 h 10187"/>
                <a:gd name="connsiteX17" fmla="*/ 7832 w 10000"/>
                <a:gd name="connsiteY17" fmla="*/ 0 h 10187"/>
                <a:gd name="connsiteX18" fmla="*/ 9327 w 10000"/>
                <a:gd name="connsiteY18" fmla="*/ 187 h 10187"/>
                <a:gd name="connsiteX19" fmla="*/ 10000 w 10000"/>
                <a:gd name="connsiteY19" fmla="*/ 643 h 10187"/>
                <a:gd name="connsiteX20" fmla="*/ 8206 w 10000"/>
                <a:gd name="connsiteY20" fmla="*/ 436 h 10187"/>
                <a:gd name="connsiteX21" fmla="*/ 7533 w 10000"/>
                <a:gd name="connsiteY21" fmla="*/ 685 h 10187"/>
                <a:gd name="connsiteX22" fmla="*/ 6636 w 10000"/>
                <a:gd name="connsiteY22" fmla="*/ 643 h 10187"/>
                <a:gd name="connsiteX23" fmla="*/ 5738 w 10000"/>
                <a:gd name="connsiteY23" fmla="*/ 851 h 10187"/>
                <a:gd name="connsiteX24" fmla="*/ 5178 w 10000"/>
                <a:gd name="connsiteY24" fmla="*/ 909 h 10187"/>
                <a:gd name="connsiteX25" fmla="*/ 4660 w 10000"/>
                <a:gd name="connsiteY25" fmla="*/ 1128 h 10187"/>
                <a:gd name="connsiteX26" fmla="*/ 4093 w 10000"/>
                <a:gd name="connsiteY26" fmla="*/ 1224 h 10187"/>
                <a:gd name="connsiteX27" fmla="*/ 3794 w 10000"/>
                <a:gd name="connsiteY27" fmla="*/ 1473 h 10187"/>
                <a:gd name="connsiteX28" fmla="*/ 3346 w 10000"/>
                <a:gd name="connsiteY28" fmla="*/ 1805 h 10187"/>
                <a:gd name="connsiteX29" fmla="*/ 2860 w 10000"/>
                <a:gd name="connsiteY29" fmla="*/ 2179 h 10187"/>
                <a:gd name="connsiteX30" fmla="*/ 2374 w 10000"/>
                <a:gd name="connsiteY30" fmla="*/ 2635 h 10187"/>
                <a:gd name="connsiteX31" fmla="*/ 2000 w 10000"/>
                <a:gd name="connsiteY31" fmla="*/ 2843 h 10187"/>
                <a:gd name="connsiteX32" fmla="*/ 1514 w 10000"/>
                <a:gd name="connsiteY32" fmla="*/ 3382 h 10187"/>
                <a:gd name="connsiteX33" fmla="*/ 1290 w 10000"/>
                <a:gd name="connsiteY33" fmla="*/ 3755 h 10187"/>
                <a:gd name="connsiteX34" fmla="*/ 1103 w 10000"/>
                <a:gd name="connsiteY34" fmla="*/ 4378 h 10187"/>
                <a:gd name="connsiteX35" fmla="*/ 879 w 10000"/>
                <a:gd name="connsiteY35" fmla="*/ 5042 h 10187"/>
                <a:gd name="connsiteX36" fmla="*/ 766 w 10000"/>
                <a:gd name="connsiteY36" fmla="*/ 5664 h 10187"/>
                <a:gd name="connsiteX37" fmla="*/ 579 w 10000"/>
                <a:gd name="connsiteY37" fmla="*/ 6162 h 10187"/>
                <a:gd name="connsiteX38" fmla="*/ 467 w 10000"/>
                <a:gd name="connsiteY38" fmla="*/ 6785 h 10187"/>
                <a:gd name="connsiteX39" fmla="*/ 374 w 10000"/>
                <a:gd name="connsiteY39" fmla="*/ 7521 h 10187"/>
                <a:gd name="connsiteX40" fmla="*/ 393 w 10000"/>
                <a:gd name="connsiteY40" fmla="*/ 10104 h 10187"/>
                <a:gd name="connsiteX41" fmla="*/ 0 w 10000"/>
                <a:gd name="connsiteY41" fmla="*/ 10187 h 10187"/>
                <a:gd name="connsiteX42" fmla="*/ 19 w 10000"/>
                <a:gd name="connsiteY42" fmla="*/ 7521 h 10187"/>
                <a:gd name="connsiteX43" fmla="*/ 56 w 10000"/>
                <a:gd name="connsiteY43" fmla="*/ 6743 h 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000" h="10187">
                  <a:moveTo>
                    <a:pt x="56" y="6743"/>
                  </a:moveTo>
                  <a:lnTo>
                    <a:pt x="206" y="6079"/>
                  </a:lnTo>
                  <a:cubicBezTo>
                    <a:pt x="231" y="5913"/>
                    <a:pt x="255" y="5747"/>
                    <a:pt x="280" y="5581"/>
                  </a:cubicBezTo>
                  <a:lnTo>
                    <a:pt x="430" y="4876"/>
                  </a:lnTo>
                  <a:lnTo>
                    <a:pt x="729" y="4046"/>
                  </a:lnTo>
                  <a:lnTo>
                    <a:pt x="991" y="3382"/>
                  </a:lnTo>
                  <a:lnTo>
                    <a:pt x="1327" y="2884"/>
                  </a:lnTo>
                  <a:lnTo>
                    <a:pt x="1888" y="2428"/>
                  </a:lnTo>
                  <a:lnTo>
                    <a:pt x="2374" y="2013"/>
                  </a:lnTo>
                  <a:lnTo>
                    <a:pt x="2748" y="1722"/>
                  </a:lnTo>
                  <a:lnTo>
                    <a:pt x="3271" y="1349"/>
                  </a:lnTo>
                  <a:lnTo>
                    <a:pt x="3682" y="1017"/>
                  </a:lnTo>
                  <a:lnTo>
                    <a:pt x="4093" y="768"/>
                  </a:lnTo>
                  <a:lnTo>
                    <a:pt x="4574" y="625"/>
                  </a:lnTo>
                  <a:lnTo>
                    <a:pt x="5140" y="452"/>
                  </a:lnTo>
                  <a:lnTo>
                    <a:pt x="5664" y="394"/>
                  </a:lnTo>
                  <a:lnTo>
                    <a:pt x="6523" y="187"/>
                  </a:lnTo>
                  <a:lnTo>
                    <a:pt x="7832" y="0"/>
                  </a:lnTo>
                  <a:lnTo>
                    <a:pt x="9327" y="187"/>
                  </a:lnTo>
                  <a:lnTo>
                    <a:pt x="10000" y="643"/>
                  </a:lnTo>
                  <a:lnTo>
                    <a:pt x="8206" y="436"/>
                  </a:lnTo>
                  <a:lnTo>
                    <a:pt x="7533" y="685"/>
                  </a:lnTo>
                  <a:lnTo>
                    <a:pt x="6636" y="643"/>
                  </a:lnTo>
                  <a:lnTo>
                    <a:pt x="5738" y="851"/>
                  </a:lnTo>
                  <a:lnTo>
                    <a:pt x="5178" y="909"/>
                  </a:lnTo>
                  <a:lnTo>
                    <a:pt x="4660" y="1128"/>
                  </a:lnTo>
                  <a:lnTo>
                    <a:pt x="4093" y="1224"/>
                  </a:lnTo>
                  <a:lnTo>
                    <a:pt x="3794" y="1473"/>
                  </a:lnTo>
                  <a:lnTo>
                    <a:pt x="3346" y="1805"/>
                  </a:lnTo>
                  <a:lnTo>
                    <a:pt x="2860" y="2179"/>
                  </a:lnTo>
                  <a:lnTo>
                    <a:pt x="2374" y="2635"/>
                  </a:lnTo>
                  <a:lnTo>
                    <a:pt x="2000" y="2843"/>
                  </a:lnTo>
                  <a:lnTo>
                    <a:pt x="1514" y="3382"/>
                  </a:lnTo>
                  <a:cubicBezTo>
                    <a:pt x="1439" y="3506"/>
                    <a:pt x="1365" y="3631"/>
                    <a:pt x="1290" y="3755"/>
                  </a:cubicBezTo>
                  <a:cubicBezTo>
                    <a:pt x="1228" y="3963"/>
                    <a:pt x="1165" y="4170"/>
                    <a:pt x="1103" y="4378"/>
                  </a:cubicBezTo>
                  <a:cubicBezTo>
                    <a:pt x="1028" y="4599"/>
                    <a:pt x="954" y="4821"/>
                    <a:pt x="879" y="5042"/>
                  </a:cubicBezTo>
                  <a:cubicBezTo>
                    <a:pt x="841" y="5249"/>
                    <a:pt x="804" y="5457"/>
                    <a:pt x="766" y="5664"/>
                  </a:cubicBezTo>
                  <a:cubicBezTo>
                    <a:pt x="704" y="5830"/>
                    <a:pt x="641" y="5996"/>
                    <a:pt x="579" y="6162"/>
                  </a:cubicBezTo>
                  <a:cubicBezTo>
                    <a:pt x="542" y="6370"/>
                    <a:pt x="504" y="6577"/>
                    <a:pt x="467" y="6785"/>
                  </a:cubicBezTo>
                  <a:cubicBezTo>
                    <a:pt x="436" y="7030"/>
                    <a:pt x="405" y="7276"/>
                    <a:pt x="374" y="7521"/>
                  </a:cubicBezTo>
                  <a:cubicBezTo>
                    <a:pt x="380" y="8382"/>
                    <a:pt x="387" y="9243"/>
                    <a:pt x="393" y="10104"/>
                  </a:cubicBezTo>
                  <a:lnTo>
                    <a:pt x="0" y="10187"/>
                  </a:lnTo>
                  <a:cubicBezTo>
                    <a:pt x="6" y="9298"/>
                    <a:pt x="13" y="8410"/>
                    <a:pt x="19" y="7521"/>
                  </a:cubicBezTo>
                  <a:cubicBezTo>
                    <a:pt x="31" y="7262"/>
                    <a:pt x="44" y="7002"/>
                    <a:pt x="56" y="6743"/>
                  </a:cubicBezTo>
                  <a:close/>
                </a:path>
              </a:pathLst>
            </a:custGeom>
            <a:solidFill>
              <a:srgbClr val="0000FF">
                <a:alpha val="59999"/>
              </a:srgbClr>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306" tIns="32653" rIns="65306" bIns="32653"/>
            <a:lstStyle/>
            <a:p>
              <a:endParaRPr lang="ja-JP" altLang="en-US" dirty="0"/>
            </a:p>
          </p:txBody>
        </p:sp>
        <p:sp>
          <p:nvSpPr>
            <p:cNvPr id="309" name="Freeform 98"/>
            <p:cNvSpPr>
              <a:spLocks/>
            </p:cNvSpPr>
            <p:nvPr/>
          </p:nvSpPr>
          <p:spPr bwMode="auto">
            <a:xfrm>
              <a:off x="3520717" y="4627469"/>
              <a:ext cx="1231711" cy="1386338"/>
            </a:xfrm>
            <a:custGeom>
              <a:avLst/>
              <a:gdLst>
                <a:gd name="T0" fmla="*/ 2147483647 w 1500"/>
                <a:gd name="T1" fmla="*/ 0 h 1829"/>
                <a:gd name="T2" fmla="*/ 2147483647 w 1500"/>
                <a:gd name="T3" fmla="*/ 0 h 1829"/>
                <a:gd name="T4" fmla="*/ 2147483647 w 1500"/>
                <a:gd name="T5" fmla="*/ 2147483647 h 1829"/>
                <a:gd name="T6" fmla="*/ 2147483647 w 1500"/>
                <a:gd name="T7" fmla="*/ 2147483647 h 1829"/>
                <a:gd name="T8" fmla="*/ 0 w 1500"/>
                <a:gd name="T9" fmla="*/ 2147483647 h 1829"/>
                <a:gd name="T10" fmla="*/ 2147483647 w 1500"/>
                <a:gd name="T11" fmla="*/ 0 h 18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0" h="1829">
                  <a:moveTo>
                    <a:pt x="3" y="0"/>
                  </a:moveTo>
                  <a:lnTo>
                    <a:pt x="1499" y="0"/>
                  </a:lnTo>
                  <a:lnTo>
                    <a:pt x="1500" y="1800"/>
                  </a:lnTo>
                  <a:lnTo>
                    <a:pt x="6" y="1829"/>
                  </a:lnTo>
                  <a:lnTo>
                    <a:pt x="0" y="1829"/>
                  </a:lnTo>
                  <a:lnTo>
                    <a:pt x="3" y="8"/>
                  </a:lnTo>
                </a:path>
              </a:pathLst>
            </a:custGeom>
            <a:noFill/>
            <a:ln w="38100" cap="flat">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10" name="Text Box 100"/>
            <p:cNvSpPr txBox="1">
              <a:spLocks noChangeArrowheads="1"/>
            </p:cNvSpPr>
            <p:nvPr/>
          </p:nvSpPr>
          <p:spPr bwMode="auto">
            <a:xfrm>
              <a:off x="3287688" y="4334915"/>
              <a:ext cx="1625858" cy="2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600" tIns="63984" rIns="21600" bIns="6398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lnSpc>
                  <a:spcPct val="50000"/>
                </a:lnSpc>
                <a:spcBef>
                  <a:spcPct val="50000"/>
                </a:spcBef>
              </a:pPr>
              <a:r>
                <a:rPr lang="en-US" altLang="ja-JP" sz="1400" dirty="0">
                  <a:latin typeface="+mn-ea"/>
                  <a:ea typeface="+mn-ea"/>
                </a:rPr>
                <a:t>【</a:t>
              </a:r>
              <a:r>
                <a:rPr lang="ja-JP" altLang="en-US" sz="1400" dirty="0">
                  <a:latin typeface="+mn-ea"/>
                  <a:ea typeface="+mn-ea"/>
                </a:rPr>
                <a:t>タクシー</a:t>
              </a:r>
              <a:r>
                <a:rPr lang="en-US" altLang="ja-JP" sz="1400" dirty="0">
                  <a:latin typeface="+mn-ea"/>
                  <a:ea typeface="+mn-ea"/>
                </a:rPr>
                <a:t>】</a:t>
              </a:r>
              <a:endParaRPr lang="ja-JP" altLang="en-US" sz="1400" dirty="0">
                <a:latin typeface="+mn-ea"/>
                <a:ea typeface="+mn-ea"/>
              </a:endParaRPr>
            </a:p>
          </p:txBody>
        </p:sp>
        <p:sp>
          <p:nvSpPr>
            <p:cNvPr id="312" name="Text Box 24"/>
            <p:cNvSpPr txBox="1">
              <a:spLocks noChangeArrowheads="1"/>
            </p:cNvSpPr>
            <p:nvPr/>
          </p:nvSpPr>
          <p:spPr bwMode="auto">
            <a:xfrm>
              <a:off x="3604038" y="5234226"/>
              <a:ext cx="769441" cy="307777"/>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smtClean="0">
                  <a:latin typeface="ＭＳ Ｐ明朝" pitchFamily="18" charset="-128"/>
                  <a:ea typeface="ＭＳ Ｐ明朝" pitchFamily="18" charset="-128"/>
                </a:rPr>
                <a:t>タクシー</a:t>
              </a:r>
              <a:endParaRPr lang="en-US" altLang="ja-JP" sz="1000" dirty="0" smtClean="0">
                <a:latin typeface="ＭＳ Ｐ明朝" pitchFamily="18" charset="-128"/>
                <a:ea typeface="ＭＳ Ｐ明朝" pitchFamily="18" charset="-128"/>
              </a:endParaRPr>
            </a:p>
            <a:p>
              <a:pPr algn="ctr"/>
              <a:r>
                <a:rPr lang="ja-JP" altLang="en-US" sz="1000" dirty="0" smtClean="0">
                  <a:latin typeface="+mj-ea"/>
                  <a:ea typeface="+mj-ea"/>
                </a:rPr>
                <a:t>（</a:t>
              </a:r>
              <a:r>
                <a:rPr lang="en-US" altLang="ja-JP" sz="1000" dirty="0" smtClean="0">
                  <a:latin typeface="+mj-ea"/>
                  <a:ea typeface="+mj-ea"/>
                </a:rPr>
                <a:t>2015</a:t>
              </a:r>
              <a:r>
                <a:rPr lang="ja-JP" altLang="en-US" sz="1000" dirty="0" smtClean="0">
                  <a:latin typeface="+mj-ea"/>
                  <a:ea typeface="+mj-ea"/>
                </a:rPr>
                <a:t>年整備）</a:t>
              </a:r>
              <a:endParaRPr lang="ja-JP" altLang="en-US" sz="1000" dirty="0">
                <a:latin typeface="+mj-ea"/>
                <a:ea typeface="+mj-ea"/>
              </a:endParaRPr>
            </a:p>
          </p:txBody>
        </p:sp>
        <p:sp>
          <p:nvSpPr>
            <p:cNvPr id="313" name="Text Box 24"/>
            <p:cNvSpPr txBox="1">
              <a:spLocks noChangeArrowheads="1"/>
            </p:cNvSpPr>
            <p:nvPr/>
          </p:nvSpPr>
          <p:spPr bwMode="auto">
            <a:xfrm>
              <a:off x="6816081" y="5125895"/>
              <a:ext cx="792088"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1000" dirty="0">
                  <a:latin typeface="ＭＳ Ｐ明朝" pitchFamily="18" charset="-128"/>
                  <a:ea typeface="ＭＳ Ｐ明朝" pitchFamily="18" charset="-128"/>
                </a:rPr>
                <a:t>市バス</a:t>
              </a:r>
              <a:endParaRPr lang="en-US" altLang="ja-JP" sz="1000" dirty="0">
                <a:latin typeface="ＭＳ Ｐ明朝" pitchFamily="18" charset="-128"/>
                <a:ea typeface="ＭＳ Ｐ明朝" pitchFamily="18" charset="-128"/>
              </a:endParaRPr>
            </a:p>
            <a:p>
              <a:pPr algn="ctr"/>
              <a:r>
                <a:rPr lang="ja-JP" altLang="en-US" sz="1000" dirty="0" smtClean="0">
                  <a:latin typeface="ＭＳ Ｐ明朝" pitchFamily="18" charset="-128"/>
                  <a:ea typeface="ＭＳ Ｐ明朝" pitchFamily="18" charset="-128"/>
                </a:rPr>
                <a:t>ターミナル</a:t>
              </a:r>
              <a:endParaRPr lang="en-US" altLang="ja-JP" sz="1000" dirty="0" smtClean="0">
                <a:latin typeface="ＭＳ Ｐ明朝" pitchFamily="18" charset="-128"/>
                <a:ea typeface="ＭＳ Ｐ明朝" pitchFamily="18" charset="-128"/>
              </a:endParaRPr>
            </a:p>
            <a:p>
              <a:pPr algn="ctr"/>
              <a:r>
                <a:rPr lang="ja-JP" altLang="en-US" sz="1000" dirty="0" smtClean="0">
                  <a:latin typeface="+mj-ea"/>
                  <a:ea typeface="+mj-ea"/>
                </a:rPr>
                <a:t>（</a:t>
              </a:r>
              <a:r>
                <a:rPr lang="en-US" altLang="ja-JP" sz="1000" dirty="0" smtClean="0">
                  <a:latin typeface="+mj-ea"/>
                  <a:ea typeface="+mj-ea"/>
                </a:rPr>
                <a:t>2016</a:t>
              </a:r>
              <a:r>
                <a:rPr lang="ja-JP" altLang="en-US" sz="1000" dirty="0" smtClean="0">
                  <a:latin typeface="+mj-ea"/>
                  <a:ea typeface="+mj-ea"/>
                </a:rPr>
                <a:t>年整備）</a:t>
              </a:r>
              <a:endParaRPr lang="ja-JP" altLang="en-US" sz="1000" dirty="0">
                <a:latin typeface="+mj-ea"/>
                <a:ea typeface="+mj-ea"/>
              </a:endParaRPr>
            </a:p>
          </p:txBody>
        </p:sp>
        <p:sp>
          <p:nvSpPr>
            <p:cNvPr id="314" name="Freeform 105"/>
            <p:cNvSpPr>
              <a:spLocks/>
            </p:cNvSpPr>
            <p:nvPr/>
          </p:nvSpPr>
          <p:spPr bwMode="auto">
            <a:xfrm>
              <a:off x="6558123" y="4627554"/>
              <a:ext cx="1537175" cy="1352229"/>
            </a:xfrm>
            <a:custGeom>
              <a:avLst/>
              <a:gdLst>
                <a:gd name="T0" fmla="*/ 2147483647 w 1872"/>
                <a:gd name="T1" fmla="*/ 0 h 1784"/>
                <a:gd name="T2" fmla="*/ 2147483647 w 1872"/>
                <a:gd name="T3" fmla="*/ 0 h 1784"/>
                <a:gd name="T4" fmla="*/ 2147483647 w 1872"/>
                <a:gd name="T5" fmla="*/ 2147483647 h 1784"/>
                <a:gd name="T6" fmla="*/ 2147483647 w 1872"/>
                <a:gd name="T7" fmla="*/ 2147483647 h 1784"/>
                <a:gd name="T8" fmla="*/ 0 w 1872"/>
                <a:gd name="T9" fmla="*/ 2147483647 h 1784"/>
                <a:gd name="T10" fmla="*/ 2147483647 w 1872"/>
                <a:gd name="T11" fmla="*/ 0 h 17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72" h="1784">
                  <a:moveTo>
                    <a:pt x="0" y="8"/>
                  </a:moveTo>
                  <a:lnTo>
                    <a:pt x="1872" y="8"/>
                  </a:lnTo>
                  <a:lnTo>
                    <a:pt x="1556" y="1759"/>
                  </a:lnTo>
                  <a:lnTo>
                    <a:pt x="14" y="1784"/>
                  </a:lnTo>
                  <a:lnTo>
                    <a:pt x="8" y="1784"/>
                  </a:lnTo>
                  <a:lnTo>
                    <a:pt x="8" y="0"/>
                  </a:lnTo>
                </a:path>
              </a:pathLst>
            </a:custGeom>
            <a:noFill/>
            <a:ln w="38100" cap="flat">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16" name="Text Box 112"/>
            <p:cNvSpPr txBox="1">
              <a:spLocks noChangeArrowheads="1"/>
            </p:cNvSpPr>
            <p:nvPr/>
          </p:nvSpPr>
          <p:spPr bwMode="auto">
            <a:xfrm>
              <a:off x="6240020" y="4334915"/>
              <a:ext cx="2201644" cy="2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970" tIns="63984" rIns="127970" bIns="63984">
              <a:spAutoFit/>
            </a:bodyPr>
            <a:lstStyle>
              <a:lvl1pPr defTabSz="1279525">
                <a:defRPr kumimoji="1">
                  <a:solidFill>
                    <a:schemeClr val="tx1"/>
                  </a:solidFill>
                  <a:latin typeface="Arial" charset="0"/>
                  <a:ea typeface="ＭＳ Ｐゴシック" pitchFamily="50" charset="-128"/>
                </a:defRPr>
              </a:lvl1pPr>
              <a:lvl2pPr marL="742950" indent="-285750" defTabSz="1279525">
                <a:defRPr kumimoji="1">
                  <a:solidFill>
                    <a:schemeClr val="tx1"/>
                  </a:solidFill>
                  <a:latin typeface="Arial" charset="0"/>
                  <a:ea typeface="ＭＳ Ｐゴシック" pitchFamily="50" charset="-128"/>
                </a:defRPr>
              </a:lvl2pPr>
              <a:lvl3pPr marL="1143000" indent="-228600" defTabSz="1279525">
                <a:defRPr kumimoji="1">
                  <a:solidFill>
                    <a:schemeClr val="tx1"/>
                  </a:solidFill>
                  <a:latin typeface="Arial" charset="0"/>
                  <a:ea typeface="ＭＳ Ｐゴシック" pitchFamily="50" charset="-128"/>
                </a:defRPr>
              </a:lvl3pPr>
              <a:lvl4pPr marL="1600200" indent="-228600" defTabSz="1279525">
                <a:defRPr kumimoji="1">
                  <a:solidFill>
                    <a:schemeClr val="tx1"/>
                  </a:solidFill>
                  <a:latin typeface="Arial" charset="0"/>
                  <a:ea typeface="ＭＳ Ｐゴシック" pitchFamily="50" charset="-128"/>
                </a:defRPr>
              </a:lvl4pPr>
              <a:lvl5pPr marL="2057400" indent="-228600" defTabSz="1279525">
                <a:defRPr kumimoji="1">
                  <a:solidFill>
                    <a:schemeClr val="tx1"/>
                  </a:solidFill>
                  <a:latin typeface="Arial" charset="0"/>
                  <a:ea typeface="ＭＳ Ｐゴシック" pitchFamily="50" charset="-128"/>
                </a:defRPr>
              </a:lvl5pPr>
              <a:lvl6pPr marL="2514600" indent="-228600" defTabSz="1279525"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279525"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279525"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lnSpc>
                  <a:spcPct val="50000"/>
                </a:lnSpc>
                <a:spcBef>
                  <a:spcPct val="50000"/>
                </a:spcBef>
              </a:pPr>
              <a:r>
                <a:rPr lang="en-US" altLang="ja-JP" sz="1400" dirty="0">
                  <a:latin typeface="ＭＳ Ｐゴシック" pitchFamily="50" charset="-128"/>
                </a:rPr>
                <a:t>【</a:t>
              </a:r>
              <a:r>
                <a:rPr lang="ja-JP" altLang="en-US" sz="1400" dirty="0">
                  <a:latin typeface="ＭＳ Ｐゴシック" pitchFamily="50" charset="-128"/>
                </a:rPr>
                <a:t>市バスターミナル</a:t>
              </a:r>
              <a:r>
                <a:rPr lang="en-US" altLang="ja-JP" sz="1400" dirty="0">
                  <a:latin typeface="ＭＳ Ｐゴシック" pitchFamily="50" charset="-128"/>
                </a:rPr>
                <a:t>】</a:t>
              </a:r>
              <a:endParaRPr lang="ja-JP" altLang="en-US" sz="1400" dirty="0">
                <a:latin typeface="ＭＳ Ｐゴシック" pitchFamily="50" charset="-128"/>
              </a:endParaRPr>
            </a:p>
          </p:txBody>
        </p:sp>
        <p:sp>
          <p:nvSpPr>
            <p:cNvPr id="317" name="Text Box 24"/>
            <p:cNvSpPr txBox="1">
              <a:spLocks noChangeArrowheads="1"/>
            </p:cNvSpPr>
            <p:nvPr/>
          </p:nvSpPr>
          <p:spPr bwMode="auto">
            <a:xfrm>
              <a:off x="6595074" y="5661433"/>
              <a:ext cx="211855" cy="3754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7970" tIns="63984" rIns="127970" bIns="63984">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800" dirty="0">
                  <a:latin typeface="ＭＳ Ｐゴシック" pitchFamily="50" charset="-128"/>
                </a:rPr>
                <a:t>EV</a:t>
              </a:r>
            </a:p>
          </p:txBody>
        </p:sp>
        <p:sp>
          <p:nvSpPr>
            <p:cNvPr id="318" name="Text Box 24"/>
            <p:cNvSpPr txBox="1">
              <a:spLocks noChangeArrowheads="1"/>
            </p:cNvSpPr>
            <p:nvPr/>
          </p:nvSpPr>
          <p:spPr bwMode="auto">
            <a:xfrm>
              <a:off x="7464154" y="5847168"/>
              <a:ext cx="211855" cy="3754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7970" tIns="63984" rIns="127970" bIns="63984">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800" dirty="0">
                  <a:latin typeface="ＭＳ Ｐゴシック" pitchFamily="50" charset="-128"/>
                </a:rPr>
                <a:t>EV</a:t>
              </a:r>
            </a:p>
          </p:txBody>
        </p:sp>
        <p:sp>
          <p:nvSpPr>
            <p:cNvPr id="319" name="Rectangle 10"/>
            <p:cNvSpPr>
              <a:spLocks noChangeArrowheads="1"/>
            </p:cNvSpPr>
            <p:nvPr/>
          </p:nvSpPr>
          <p:spPr bwMode="auto">
            <a:xfrm rot="678284">
              <a:off x="7955289" y="5296006"/>
              <a:ext cx="48447" cy="178124"/>
            </a:xfrm>
            <a:prstGeom prst="rect">
              <a:avLst/>
            </a:prstGeom>
            <a:solidFill>
              <a:srgbClr val="0000FF">
                <a:alpha val="39999"/>
              </a:srgbClr>
            </a:solidFill>
            <a:ln w="9525">
              <a:solidFill>
                <a:schemeClr val="tx1"/>
              </a:solidFill>
              <a:miter lim="800000"/>
              <a:headEnd/>
              <a:tailEnd/>
            </a:ln>
          </p:spPr>
          <p:txBody>
            <a:bodyPr wrap="none" lIns="91407" tIns="45704" rIns="91407" bIns="45704" anchor="ctr"/>
            <a:lstStyle/>
            <a:p>
              <a:endParaRPr lang="ja-JP" altLang="ja-JP" dirty="0"/>
            </a:p>
          </p:txBody>
        </p:sp>
        <p:sp>
          <p:nvSpPr>
            <p:cNvPr id="320" name="Freeform 55"/>
            <p:cNvSpPr>
              <a:spLocks/>
            </p:cNvSpPr>
            <p:nvPr/>
          </p:nvSpPr>
          <p:spPr bwMode="auto">
            <a:xfrm>
              <a:off x="4065133" y="5844105"/>
              <a:ext cx="58301" cy="226635"/>
            </a:xfrm>
            <a:custGeom>
              <a:avLst/>
              <a:gdLst>
                <a:gd name="T0" fmla="*/ 0 w 71"/>
                <a:gd name="T1" fmla="*/ 474662 h 299"/>
                <a:gd name="T2" fmla="*/ 47625 w 71"/>
                <a:gd name="T3" fmla="*/ 431800 h 299"/>
                <a:gd name="T4" fmla="*/ 76200 w 71"/>
                <a:gd name="T5" fmla="*/ 384175 h 299"/>
                <a:gd name="T6" fmla="*/ 90488 w 71"/>
                <a:gd name="T7" fmla="*/ 336550 h 299"/>
                <a:gd name="T8" fmla="*/ 103188 w 71"/>
                <a:gd name="T9" fmla="*/ 292100 h 299"/>
                <a:gd name="T10" fmla="*/ 112713 w 71"/>
                <a:gd name="T11" fmla="*/ 187325 h 299"/>
                <a:gd name="T12" fmla="*/ 103188 w 71"/>
                <a:gd name="T13" fmla="*/ 0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299">
                  <a:moveTo>
                    <a:pt x="0" y="299"/>
                  </a:moveTo>
                  <a:lnTo>
                    <a:pt x="30" y="272"/>
                  </a:lnTo>
                  <a:lnTo>
                    <a:pt x="48" y="242"/>
                  </a:lnTo>
                  <a:lnTo>
                    <a:pt x="57" y="212"/>
                  </a:lnTo>
                  <a:lnTo>
                    <a:pt x="65" y="184"/>
                  </a:lnTo>
                  <a:lnTo>
                    <a:pt x="71" y="118"/>
                  </a:lnTo>
                  <a:lnTo>
                    <a:pt x="65" y="0"/>
                  </a:lnTo>
                </a:path>
              </a:pathLst>
            </a:custGeom>
            <a:noFill/>
            <a:ln w="15875" cap="flat">
              <a:solidFill>
                <a:srgbClr val="0080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1" name="Freeform 56"/>
            <p:cNvSpPr>
              <a:spLocks/>
            </p:cNvSpPr>
            <p:nvPr/>
          </p:nvSpPr>
          <p:spPr bwMode="auto">
            <a:xfrm>
              <a:off x="3533080" y="5066337"/>
              <a:ext cx="179009" cy="1516"/>
            </a:xfrm>
            <a:custGeom>
              <a:avLst/>
              <a:gdLst>
                <a:gd name="T0" fmla="*/ 346075 w 218"/>
                <a:gd name="T1" fmla="*/ 0 h 2"/>
                <a:gd name="T2" fmla="*/ 0 w 218"/>
                <a:gd name="T3" fmla="*/ 3175 h 2"/>
                <a:gd name="T4" fmla="*/ 0 60000 65536"/>
                <a:gd name="T5" fmla="*/ 0 60000 65536"/>
              </a:gdLst>
              <a:ahLst/>
              <a:cxnLst>
                <a:cxn ang="T4">
                  <a:pos x="T0" y="T1"/>
                </a:cxn>
                <a:cxn ang="T5">
                  <a:pos x="T2" y="T3"/>
                </a:cxn>
              </a:cxnLst>
              <a:rect l="0" t="0" r="r" b="b"/>
              <a:pathLst>
                <a:path w="218" h="2">
                  <a:moveTo>
                    <a:pt x="218" y="0"/>
                  </a:moveTo>
                  <a:lnTo>
                    <a:pt x="0" y="2"/>
                  </a:lnTo>
                </a:path>
              </a:pathLst>
            </a:custGeom>
            <a:noFill/>
            <a:ln w="15875" cap="flat">
              <a:solidFill>
                <a:srgbClr val="008000"/>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2" name="Freeform 57"/>
            <p:cNvSpPr>
              <a:spLocks/>
            </p:cNvSpPr>
            <p:nvPr/>
          </p:nvSpPr>
          <p:spPr bwMode="auto">
            <a:xfrm>
              <a:off x="6669014" y="5856905"/>
              <a:ext cx="108391" cy="191010"/>
            </a:xfrm>
            <a:custGeom>
              <a:avLst/>
              <a:gdLst>
                <a:gd name="T0" fmla="*/ 0 w 132"/>
                <a:gd name="T1" fmla="*/ 400050 h 252"/>
                <a:gd name="T2" fmla="*/ 85725 w 132"/>
                <a:gd name="T3" fmla="*/ 361950 h 252"/>
                <a:gd name="T4" fmla="*/ 138113 w 132"/>
                <a:gd name="T5" fmla="*/ 295275 h 252"/>
                <a:gd name="T6" fmla="*/ 180975 w 132"/>
                <a:gd name="T7" fmla="*/ 228600 h 252"/>
                <a:gd name="T8" fmla="*/ 195263 w 132"/>
                <a:gd name="T9" fmla="*/ 176213 h 252"/>
                <a:gd name="T10" fmla="*/ 200025 w 132"/>
                <a:gd name="T11" fmla="*/ 128588 h 252"/>
                <a:gd name="T12" fmla="*/ 209550 w 132"/>
                <a:gd name="T13" fmla="*/ 0 h 2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2" h="252">
                  <a:moveTo>
                    <a:pt x="0" y="252"/>
                  </a:moveTo>
                  <a:lnTo>
                    <a:pt x="54" y="228"/>
                  </a:lnTo>
                  <a:lnTo>
                    <a:pt x="87" y="186"/>
                  </a:lnTo>
                  <a:lnTo>
                    <a:pt x="114" y="144"/>
                  </a:lnTo>
                  <a:lnTo>
                    <a:pt x="123" y="111"/>
                  </a:lnTo>
                  <a:lnTo>
                    <a:pt x="126" y="81"/>
                  </a:lnTo>
                  <a:lnTo>
                    <a:pt x="132" y="0"/>
                  </a:lnTo>
                </a:path>
              </a:pathLst>
            </a:custGeom>
            <a:noFill/>
            <a:ln w="15875" cap="flat">
              <a:solidFill>
                <a:srgbClr val="00CC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3" name="Freeform 58"/>
            <p:cNvSpPr>
              <a:spLocks/>
            </p:cNvSpPr>
            <p:nvPr/>
          </p:nvSpPr>
          <p:spPr bwMode="auto">
            <a:xfrm>
              <a:off x="7548409" y="5052020"/>
              <a:ext cx="367050" cy="52301"/>
            </a:xfrm>
            <a:custGeom>
              <a:avLst/>
              <a:gdLst>
                <a:gd name="T0" fmla="*/ 0 w 447"/>
                <a:gd name="T1" fmla="*/ 0 h 69"/>
                <a:gd name="T2" fmla="*/ 80963 w 447"/>
                <a:gd name="T3" fmla="*/ 0 h 69"/>
                <a:gd name="T4" fmla="*/ 180975 w 447"/>
                <a:gd name="T5" fmla="*/ 9525 h 69"/>
                <a:gd name="T6" fmla="*/ 519113 w 447"/>
                <a:gd name="T7" fmla="*/ 66675 h 69"/>
                <a:gd name="T8" fmla="*/ 600075 w 447"/>
                <a:gd name="T9" fmla="*/ 90488 h 69"/>
                <a:gd name="T10" fmla="*/ 709613 w 447"/>
                <a:gd name="T11" fmla="*/ 109538 h 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7" h="69">
                  <a:moveTo>
                    <a:pt x="0" y="0"/>
                  </a:moveTo>
                  <a:lnTo>
                    <a:pt x="51" y="0"/>
                  </a:lnTo>
                  <a:lnTo>
                    <a:pt x="114" y="6"/>
                  </a:lnTo>
                  <a:lnTo>
                    <a:pt x="327" y="42"/>
                  </a:lnTo>
                  <a:lnTo>
                    <a:pt x="378" y="57"/>
                  </a:lnTo>
                  <a:lnTo>
                    <a:pt x="447" y="69"/>
                  </a:lnTo>
                </a:path>
              </a:pathLst>
            </a:custGeom>
            <a:noFill/>
            <a:ln w="15875" cap="flat">
              <a:solidFill>
                <a:srgbClr val="00CC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4" name="Freeform 59"/>
            <p:cNvSpPr>
              <a:spLocks/>
            </p:cNvSpPr>
            <p:nvPr/>
          </p:nvSpPr>
          <p:spPr bwMode="auto">
            <a:xfrm>
              <a:off x="6841454" y="5868360"/>
              <a:ext cx="98537" cy="202379"/>
            </a:xfrm>
            <a:custGeom>
              <a:avLst/>
              <a:gdLst>
                <a:gd name="T0" fmla="*/ 4763 w 120"/>
                <a:gd name="T1" fmla="*/ 0 h 267"/>
                <a:gd name="T2" fmla="*/ 0 w 120"/>
                <a:gd name="T3" fmla="*/ 100012 h 267"/>
                <a:gd name="T4" fmla="*/ 0 w 120"/>
                <a:gd name="T5" fmla="*/ 185737 h 267"/>
                <a:gd name="T6" fmla="*/ 14288 w 120"/>
                <a:gd name="T7" fmla="*/ 266700 h 267"/>
                <a:gd name="T8" fmla="*/ 42863 w 120"/>
                <a:gd name="T9" fmla="*/ 309562 h 267"/>
                <a:gd name="T10" fmla="*/ 95250 w 120"/>
                <a:gd name="T11" fmla="*/ 361950 h 267"/>
                <a:gd name="T12" fmla="*/ 190500 w 120"/>
                <a:gd name="T13" fmla="*/ 423862 h 2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267">
                  <a:moveTo>
                    <a:pt x="3" y="0"/>
                  </a:moveTo>
                  <a:lnTo>
                    <a:pt x="0" y="63"/>
                  </a:lnTo>
                  <a:lnTo>
                    <a:pt x="0" y="117"/>
                  </a:lnTo>
                  <a:lnTo>
                    <a:pt x="9" y="168"/>
                  </a:lnTo>
                  <a:lnTo>
                    <a:pt x="27" y="195"/>
                  </a:lnTo>
                  <a:lnTo>
                    <a:pt x="60" y="228"/>
                  </a:lnTo>
                  <a:lnTo>
                    <a:pt x="120" y="267"/>
                  </a:lnTo>
                </a:path>
              </a:pathLst>
            </a:custGeom>
            <a:noFill/>
            <a:ln w="15875" cap="flat">
              <a:solidFill>
                <a:srgbClr val="00CCFF"/>
              </a:solidFill>
              <a:prstDash val="sysDot"/>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325" name="Freeform 15"/>
            <p:cNvSpPr>
              <a:spLocks/>
            </p:cNvSpPr>
            <p:nvPr/>
          </p:nvSpPr>
          <p:spPr bwMode="auto">
            <a:xfrm>
              <a:off x="7582079" y="4782939"/>
              <a:ext cx="282472" cy="457817"/>
            </a:xfrm>
            <a:custGeom>
              <a:avLst/>
              <a:gdLst>
                <a:gd name="T0" fmla="*/ 2147483647 w 344"/>
                <a:gd name="T1" fmla="*/ 0 h 604"/>
                <a:gd name="T2" fmla="*/ 2147483647 w 344"/>
                <a:gd name="T3" fmla="*/ 2147483647 h 604"/>
                <a:gd name="T4" fmla="*/ 0 w 344"/>
                <a:gd name="T5" fmla="*/ 2147483647 h 604"/>
                <a:gd name="T6" fmla="*/ 2147483647 w 344"/>
                <a:gd name="T7" fmla="*/ 2147483647 h 604"/>
                <a:gd name="T8" fmla="*/ 2147483647 w 344"/>
                <a:gd name="T9" fmla="*/ 2147483647 h 6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4" h="604">
                  <a:moveTo>
                    <a:pt x="196" y="6"/>
                  </a:moveTo>
                  <a:lnTo>
                    <a:pt x="70" y="270"/>
                  </a:lnTo>
                  <a:lnTo>
                    <a:pt x="0" y="292"/>
                  </a:lnTo>
                  <a:lnTo>
                    <a:pt x="40" y="480"/>
                  </a:lnTo>
                  <a:lnTo>
                    <a:pt x="88" y="488"/>
                  </a:lnTo>
                  <a:lnTo>
                    <a:pt x="104" y="544"/>
                  </a:lnTo>
                  <a:lnTo>
                    <a:pt x="344" y="604"/>
                  </a:lnTo>
                  <a:lnTo>
                    <a:pt x="296" y="328"/>
                  </a:lnTo>
                  <a:lnTo>
                    <a:pt x="304" y="0"/>
                  </a:lnTo>
                  <a:lnTo>
                    <a:pt x="200" y="0"/>
                  </a:lnTo>
                </a:path>
              </a:pathLst>
            </a:custGeom>
            <a:solidFill>
              <a:srgbClr val="00B050">
                <a:alpha val="30196"/>
              </a:srgbClr>
            </a:solidFill>
            <a:ln w="12700" cap="flat" cmpd="sng">
              <a:solidFill>
                <a:schemeClr val="tx1"/>
              </a:solidFill>
              <a:prstDash val="solid"/>
              <a:round/>
              <a:headEnd/>
              <a:tailEnd/>
            </a:ln>
            <a:effectLst/>
          </p:spPr>
          <p:txBody>
            <a:bodyPr lIns="65306" tIns="32653" rIns="65306" bIns="32653"/>
            <a:lstStyle/>
            <a:p>
              <a:endParaRPr lang="ja-JP" altLang="en-US" dirty="0"/>
            </a:p>
          </p:txBody>
        </p:sp>
        <p:sp>
          <p:nvSpPr>
            <p:cNvPr id="326" name="Text Box 24"/>
            <p:cNvSpPr txBox="1">
              <a:spLocks noChangeArrowheads="1"/>
            </p:cNvSpPr>
            <p:nvPr/>
          </p:nvSpPr>
          <p:spPr bwMode="auto">
            <a:xfrm>
              <a:off x="3592123" y="5147549"/>
              <a:ext cx="43685" cy="219745"/>
            </a:xfrm>
            <a:prstGeom prst="rect">
              <a:avLst/>
            </a:prstGeom>
            <a:noFill/>
            <a:ln>
              <a:noFill/>
            </a:ln>
            <a:effectLst/>
            <a:extLst>
              <a:ext uri="{909E8E84-426E-40DD-AFC4-6F175D3DCCD1}">
                <a14:hiddenFill xmlns:a14="http://schemas.microsoft.com/office/drawing/2010/main">
                  <a:solidFill>
                    <a:schemeClr val="bg1">
                      <a:alpha val="59999"/>
                    </a:schemeClr>
                  </a:solidFill>
                </a14:hiddenFill>
              </a:ext>
              <a:ext uri="{91240B29-F687-4F45-9708-019B960494DF}">
                <a14:hiddenLine xmlns:a14="http://schemas.microsoft.com/office/drawing/2010/main" w="1905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1600" tIns="28800" rIns="21600" bIns="28800" anchor="ctr">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pPr algn="ctr"/>
              <a:endParaRPr lang="ja-JP" altLang="en-US" sz="1050" dirty="0">
                <a:latin typeface="ＭＳ Ｐゴシック" pitchFamily="50" charset="-128"/>
              </a:endParaRPr>
            </a:p>
          </p:txBody>
        </p:sp>
        <p:cxnSp>
          <p:nvCxnSpPr>
            <p:cNvPr id="332" name="直線コネクタ 331"/>
            <p:cNvCxnSpPr>
              <a:endCxn id="326" idx="1"/>
            </p:cNvCxnSpPr>
            <p:nvPr/>
          </p:nvCxnSpPr>
          <p:spPr>
            <a:xfrm flipH="1">
              <a:off x="3592123" y="5164925"/>
              <a:ext cx="21929" cy="9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7" name="Text Box 13"/>
            <p:cNvSpPr txBox="1">
              <a:spLocks noChangeArrowheads="1"/>
            </p:cNvSpPr>
            <p:nvPr/>
          </p:nvSpPr>
          <p:spPr bwMode="auto">
            <a:xfrm>
              <a:off x="5303912" y="5415122"/>
              <a:ext cx="1212272"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ゴシック" pitchFamily="50" charset="-128"/>
                </a:rPr>
                <a:t>大丸百貨店</a:t>
              </a:r>
            </a:p>
          </p:txBody>
        </p:sp>
        <p:sp>
          <p:nvSpPr>
            <p:cNvPr id="338" name="Text Box 13"/>
            <p:cNvSpPr txBox="1">
              <a:spLocks noChangeArrowheads="1"/>
            </p:cNvSpPr>
            <p:nvPr/>
          </p:nvSpPr>
          <p:spPr bwMode="auto">
            <a:xfrm>
              <a:off x="5375920" y="4407010"/>
              <a:ext cx="792088"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ゴシック" pitchFamily="50" charset="-128"/>
                </a:rPr>
                <a:t>ＪＲ大阪駅</a:t>
              </a:r>
            </a:p>
          </p:txBody>
        </p:sp>
        <p:sp>
          <p:nvSpPr>
            <p:cNvPr id="339" name="Text Box 13"/>
            <p:cNvSpPr txBox="1">
              <a:spLocks noChangeArrowheads="1"/>
            </p:cNvSpPr>
            <p:nvPr/>
          </p:nvSpPr>
          <p:spPr bwMode="auto">
            <a:xfrm>
              <a:off x="5375920" y="6207210"/>
              <a:ext cx="936104" cy="24621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defTabSz="1790700">
                <a:defRPr kumimoji="1">
                  <a:solidFill>
                    <a:schemeClr val="tx1"/>
                  </a:solidFill>
                  <a:latin typeface="Arial" charset="0"/>
                  <a:ea typeface="ＭＳ Ｐゴシック" pitchFamily="50" charset="-128"/>
                </a:defRPr>
              </a:lvl1pPr>
              <a:lvl2pPr marL="742950" indent="-285750" defTabSz="1790700">
                <a:defRPr kumimoji="1">
                  <a:solidFill>
                    <a:schemeClr val="tx1"/>
                  </a:solidFill>
                  <a:latin typeface="Arial" charset="0"/>
                  <a:ea typeface="ＭＳ Ｐゴシック" pitchFamily="50" charset="-128"/>
                </a:defRPr>
              </a:lvl2pPr>
              <a:lvl3pPr marL="1143000" indent="-228600" defTabSz="1790700">
                <a:defRPr kumimoji="1">
                  <a:solidFill>
                    <a:schemeClr val="tx1"/>
                  </a:solidFill>
                  <a:latin typeface="Arial" charset="0"/>
                  <a:ea typeface="ＭＳ Ｐゴシック" pitchFamily="50" charset="-128"/>
                </a:defRPr>
              </a:lvl3pPr>
              <a:lvl4pPr marL="1600200" indent="-228600" defTabSz="1790700">
                <a:defRPr kumimoji="1">
                  <a:solidFill>
                    <a:schemeClr val="tx1"/>
                  </a:solidFill>
                  <a:latin typeface="Arial" charset="0"/>
                  <a:ea typeface="ＭＳ Ｐゴシック" pitchFamily="50" charset="-128"/>
                </a:defRPr>
              </a:lvl4pPr>
              <a:lvl5pPr marL="2057400" indent="-228600" defTabSz="1790700">
                <a:defRPr kumimoji="1">
                  <a:solidFill>
                    <a:schemeClr val="tx1"/>
                  </a:solidFill>
                  <a:latin typeface="Arial" charset="0"/>
                  <a:ea typeface="ＭＳ Ｐゴシック" pitchFamily="50" charset="-128"/>
                </a:defRPr>
              </a:lvl5pPr>
              <a:lvl6pPr marL="2514600" indent="-228600" defTabSz="1790700" fontAlgn="base">
                <a:spcBef>
                  <a:spcPct val="0"/>
                </a:spcBef>
                <a:spcAft>
                  <a:spcPct val="0"/>
                </a:spcAft>
                <a:defRPr kumimoji="1">
                  <a:solidFill>
                    <a:schemeClr val="tx1"/>
                  </a:solidFill>
                  <a:latin typeface="Arial" charset="0"/>
                  <a:ea typeface="ＭＳ Ｐゴシック" pitchFamily="50" charset="-128"/>
                </a:defRPr>
              </a:lvl6pPr>
              <a:lvl7pPr marL="2971800" indent="-228600" defTabSz="1790700" fontAlgn="base">
                <a:spcBef>
                  <a:spcPct val="0"/>
                </a:spcBef>
                <a:spcAft>
                  <a:spcPct val="0"/>
                </a:spcAft>
                <a:defRPr kumimoji="1">
                  <a:solidFill>
                    <a:schemeClr val="tx1"/>
                  </a:solidFill>
                  <a:latin typeface="Arial" charset="0"/>
                  <a:ea typeface="ＭＳ Ｐゴシック" pitchFamily="50" charset="-128"/>
                </a:defRPr>
              </a:lvl7pPr>
              <a:lvl8pPr marL="3429000" indent="-228600" defTabSz="1790700" fontAlgn="base">
                <a:spcBef>
                  <a:spcPct val="0"/>
                </a:spcBef>
                <a:spcAft>
                  <a:spcPct val="0"/>
                </a:spcAft>
                <a:defRPr kumimoji="1">
                  <a:solidFill>
                    <a:schemeClr val="tx1"/>
                  </a:solidFill>
                  <a:latin typeface="Arial" charset="0"/>
                  <a:ea typeface="ＭＳ Ｐゴシック" pitchFamily="50" charset="-128"/>
                </a:defRPr>
              </a:lvl8pPr>
              <a:lvl9pPr marL="3886200" indent="-228600" defTabSz="17907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000" dirty="0">
                  <a:solidFill>
                    <a:srgbClr val="4D4D4D"/>
                  </a:solidFill>
                  <a:latin typeface="ＭＳ Ｐ明朝" pitchFamily="18" charset="-128"/>
                  <a:ea typeface="ＭＳ Ｐ明朝" pitchFamily="18" charset="-128"/>
                </a:rPr>
                <a:t>大阪駅前線</a:t>
              </a:r>
            </a:p>
          </p:txBody>
        </p:sp>
        <p:sp>
          <p:nvSpPr>
            <p:cNvPr id="340" name="テキスト ボックス 339"/>
            <p:cNvSpPr txBox="1"/>
            <p:nvPr/>
          </p:nvSpPr>
          <p:spPr>
            <a:xfrm>
              <a:off x="5819644" y="6129612"/>
              <a:ext cx="1674096" cy="149100"/>
            </a:xfrm>
            <a:prstGeom prst="rect">
              <a:avLst/>
            </a:prstGeom>
            <a:solidFill>
              <a:schemeClr val="bg1"/>
            </a:solidFill>
          </p:spPr>
          <p:txBody>
            <a:bodyPr wrap="square" lIns="0" tIns="0" rIns="0" bIns="0" rtlCol="0">
              <a:noAutofit/>
            </a:bodyPr>
            <a:lstStyle/>
            <a:p>
              <a:pPr algn="ctr"/>
              <a:r>
                <a:rPr lang="ja-JP" altLang="en-US" sz="1000" b="1" dirty="0" smtClean="0">
                  <a:solidFill>
                    <a:srgbClr val="7030A0"/>
                  </a:solidFill>
                  <a:latin typeface="ＭＳ Ｐ明朝" pitchFamily="18" charset="-128"/>
                  <a:ea typeface="ＭＳ Ｐ明朝" pitchFamily="18" charset="-128"/>
                </a:rPr>
                <a:t>危険な道路上</a:t>
              </a:r>
              <a:r>
                <a:rPr lang="ja-JP" altLang="en-US" sz="1000" b="1" dirty="0">
                  <a:solidFill>
                    <a:srgbClr val="7030A0"/>
                  </a:solidFill>
                  <a:latin typeface="ＭＳ Ｐ明朝" pitchFamily="18" charset="-128"/>
                  <a:ea typeface="ＭＳ Ｐ明朝" pitchFamily="18" charset="-128"/>
                </a:rPr>
                <a:t>の</a:t>
              </a:r>
              <a:r>
                <a:rPr lang="ja-JP" altLang="en-US" sz="1000" b="1" dirty="0" smtClean="0">
                  <a:solidFill>
                    <a:srgbClr val="7030A0"/>
                  </a:solidFill>
                  <a:latin typeface="ＭＳ Ｐ明朝" pitchFamily="18" charset="-128"/>
                  <a:ea typeface="ＭＳ Ｐ明朝" pitchFamily="18" charset="-128"/>
                </a:rPr>
                <a:t>バス乗降解消</a:t>
              </a:r>
              <a:endParaRPr lang="en-US" altLang="ja-JP" sz="1000" b="1" dirty="0">
                <a:solidFill>
                  <a:srgbClr val="7030A0"/>
                </a:solidFill>
                <a:latin typeface="ＭＳ Ｐ明朝" pitchFamily="18" charset="-128"/>
                <a:ea typeface="ＭＳ Ｐ明朝" pitchFamily="18" charset="-128"/>
              </a:endParaRPr>
            </a:p>
          </p:txBody>
        </p:sp>
      </p:grpSp>
      <p:sp>
        <p:nvSpPr>
          <p:cNvPr id="341" name="角丸四角形 340"/>
          <p:cNvSpPr/>
          <p:nvPr/>
        </p:nvSpPr>
        <p:spPr>
          <a:xfrm>
            <a:off x="1211368" y="453622"/>
            <a:ext cx="9758021" cy="599114"/>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dirty="0">
              <a:solidFill>
                <a:schemeClr val="tx1"/>
              </a:solidFill>
              <a:latin typeface="ＭＳ Ｐ明朝" pitchFamily="18" charset="-128"/>
              <a:ea typeface="ＭＳ Ｐ明朝" pitchFamily="18" charset="-128"/>
            </a:endParaRPr>
          </a:p>
          <a:p>
            <a:r>
              <a:rPr lang="ja-JP" altLang="en-US" sz="1600" dirty="0">
                <a:solidFill>
                  <a:schemeClr val="tx1"/>
                </a:solidFill>
                <a:latin typeface="ＭＳ Ｐ明朝" pitchFamily="18" charset="-128"/>
                <a:ea typeface="ＭＳ Ｐ明朝" pitchFamily="18" charset="-128"/>
              </a:rPr>
              <a:t>　・大阪駅の南側駅前広場の再編成により、利用者の安全性・利便性を向上させる。</a:t>
            </a:r>
          </a:p>
        </p:txBody>
      </p:sp>
      <p:sp>
        <p:nvSpPr>
          <p:cNvPr id="203" name="正方形/長方形 202"/>
          <p:cNvSpPr/>
          <p:nvPr/>
        </p:nvSpPr>
        <p:spPr>
          <a:xfrm>
            <a:off x="1271464" y="476672"/>
            <a:ext cx="1380506" cy="338554"/>
          </a:xfrm>
          <a:prstGeom prst="rect">
            <a:avLst/>
          </a:prstGeom>
        </p:spPr>
        <p:txBody>
          <a:bodyPr wrap="none">
            <a:spAutoFit/>
          </a:bodyPr>
          <a:lstStyle/>
          <a:p>
            <a:r>
              <a:rPr lang="ja-JP" altLang="en-US" sz="1600" dirty="0"/>
              <a:t>＜めざす姿＞</a:t>
            </a:r>
            <a:endParaRPr lang="en-US" altLang="ja-JP" sz="1600" dirty="0"/>
          </a:p>
        </p:txBody>
      </p:sp>
      <p:sp>
        <p:nvSpPr>
          <p:cNvPr id="204" name="スライド番号プレースホルダ 203"/>
          <p:cNvSpPr>
            <a:spLocks noGrp="1"/>
          </p:cNvSpPr>
          <p:nvPr>
            <p:ph type="sldNum" sz="quarter" idx="12"/>
          </p:nvPr>
        </p:nvSpPr>
        <p:spPr/>
        <p:txBody>
          <a:bodyPr/>
          <a:lstStyle/>
          <a:p>
            <a:fld id="{37EF5067-3AB7-4642-9103-42CBD40CC6D9}" type="slidenum">
              <a:rPr kumimoji="1" lang="ja-JP" altLang="en-US" smtClean="0"/>
              <a:pPr/>
              <a:t>13</a:t>
            </a:fld>
            <a:endParaRPr kumimoji="1" lang="ja-JP" altLang="en-US" dirty="0"/>
          </a:p>
        </p:txBody>
      </p:sp>
      <p:sp>
        <p:nvSpPr>
          <p:cNvPr id="19" name="正方形/長方形 18"/>
          <p:cNvSpPr/>
          <p:nvPr/>
        </p:nvSpPr>
        <p:spPr>
          <a:xfrm>
            <a:off x="1211368" y="1120948"/>
            <a:ext cx="9758021" cy="255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正方形/長方形 204"/>
          <p:cNvSpPr/>
          <p:nvPr/>
        </p:nvSpPr>
        <p:spPr>
          <a:xfrm>
            <a:off x="1222188" y="1116581"/>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取組前</a:t>
            </a:r>
            <a:endParaRPr lang="ja-JP" altLang="en-US" sz="1200" b="1" dirty="0"/>
          </a:p>
        </p:txBody>
      </p:sp>
      <p:sp>
        <p:nvSpPr>
          <p:cNvPr id="206" name="正方形/長方形 205"/>
          <p:cNvSpPr/>
          <p:nvPr/>
        </p:nvSpPr>
        <p:spPr>
          <a:xfrm>
            <a:off x="1178084" y="4283105"/>
            <a:ext cx="9758021" cy="255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正方形/長方形 206"/>
          <p:cNvSpPr/>
          <p:nvPr/>
        </p:nvSpPr>
        <p:spPr>
          <a:xfrm>
            <a:off x="1188904" y="4278738"/>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これまで</a:t>
            </a:r>
            <a:r>
              <a:rPr lang="ja-JP" altLang="en-US" sz="1200" b="1" dirty="0"/>
              <a:t>の</a:t>
            </a:r>
            <a:r>
              <a:rPr lang="ja-JP" altLang="en-US" sz="1200" b="1" dirty="0" smtClean="0"/>
              <a:t>取組</a:t>
            </a:r>
            <a:endParaRPr lang="ja-JP" altLang="en-US" sz="1200" b="1" dirty="0"/>
          </a:p>
        </p:txBody>
      </p:sp>
      <p:pic>
        <p:nvPicPr>
          <p:cNvPr id="208" name="図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2701" y="1758541"/>
            <a:ext cx="1874782" cy="1335210"/>
          </a:xfrm>
          <a:prstGeom prst="rect">
            <a:avLst/>
          </a:prstGeom>
        </p:spPr>
      </p:pic>
      <p:pic>
        <p:nvPicPr>
          <p:cNvPr id="209" name="図 2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2084" y="1738235"/>
            <a:ext cx="1880878" cy="1341307"/>
          </a:xfrm>
          <a:prstGeom prst="rect">
            <a:avLst/>
          </a:prstGeom>
        </p:spPr>
      </p:pic>
      <p:pic>
        <p:nvPicPr>
          <p:cNvPr id="186" name="図 185"/>
          <p:cNvPicPr>
            <a:picLocks noChangeAspect="1"/>
          </p:cNvPicPr>
          <p:nvPr/>
        </p:nvPicPr>
        <p:blipFill rotWithShape="1">
          <a:blip r:embed="rId7" cstate="print">
            <a:extLst>
              <a:ext uri="{28A0092B-C50C-407E-A947-70E740481C1C}">
                <a14:useLocalDpi xmlns:a14="http://schemas.microsoft.com/office/drawing/2010/main" val="0"/>
              </a:ext>
            </a:extLst>
          </a:blip>
          <a:srcRect t="-388" b="1439"/>
          <a:stretch/>
        </p:blipFill>
        <p:spPr>
          <a:xfrm>
            <a:off x="7132580" y="4681647"/>
            <a:ext cx="1827969" cy="1356359"/>
          </a:xfrm>
          <a:prstGeom prst="rect">
            <a:avLst/>
          </a:prstGeom>
        </p:spPr>
      </p:pic>
      <p:pic>
        <p:nvPicPr>
          <p:cNvPr id="1026" name="Picture 2" descr="df16a252-49fd-4a90-84c6-03bb18843c8d@jpnprd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60232" y="4683744"/>
            <a:ext cx="1788160" cy="134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657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28335"/>
            <a:ext cx="9804400" cy="64080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186309"/>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71464" y="442190"/>
            <a:ext cx="9828000" cy="6480030"/>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fontAlgn="base">
              <a:spcBef>
                <a:spcPct val="0"/>
              </a:spcBef>
              <a:spcAft>
                <a:spcPct val="0"/>
              </a:spcAft>
            </a:pPr>
            <a:r>
              <a:rPr lang="ja-JP" altLang="en-US" sz="1600" b="1" dirty="0">
                <a:latin typeface="+mn-ea"/>
                <a:cs typeface="メイリオ" pitchFamily="50" charset="-128"/>
              </a:rPr>
              <a:t>１．エリア</a:t>
            </a:r>
            <a:r>
              <a:rPr lang="ja-JP" altLang="en-US" sz="1600" b="1" dirty="0" smtClean="0">
                <a:latin typeface="+mn-ea"/>
                <a:cs typeface="メイリオ" pitchFamily="50" charset="-128"/>
              </a:rPr>
              <a:t>の状況</a:t>
            </a:r>
            <a:endParaRPr lang="en-US" altLang="ja-JP" sz="1600" b="1" dirty="0" smtClean="0">
              <a:latin typeface="+mn-ea"/>
              <a:cs typeface="メイリオ" pitchFamily="50" charset="-128"/>
            </a:endParaRPr>
          </a:p>
          <a:p>
            <a:pPr marL="261938" indent="-261938" fontAlgn="base">
              <a:spcBef>
                <a:spcPct val="0"/>
              </a:spcBef>
              <a:spcAft>
                <a:spcPct val="0"/>
              </a:spcAft>
            </a:pPr>
            <a:r>
              <a:rPr lang="ja-JP" altLang="en-US" sz="1400" dirty="0" smtClean="0">
                <a:latin typeface="ＭＳ Ｐ明朝" pitchFamily="18" charset="-128"/>
                <a:ea typeface="ＭＳ Ｐ明朝" pitchFamily="18" charset="-128"/>
                <a:cs typeface="メイリオ" pitchFamily="50" charset="-128"/>
              </a:rPr>
              <a:t>　・</a:t>
            </a:r>
            <a:r>
              <a:rPr lang="ja-JP" altLang="en-US" sz="1400" dirty="0" smtClean="0">
                <a:latin typeface="ＭＳ Ｐ明朝" pitchFamily="18" charset="-128"/>
                <a:ea typeface="ＭＳ Ｐ明朝" pitchFamily="18" charset="-128"/>
              </a:rPr>
              <a:t> 古くから大阪の経済・文化・行政の中心であり、現在でも業務の中枢機能などが集積し、芸術・文化の発信拠点としての役割も担い、大阪の中心業務地区を形成している。また、堂島川と土佐堀川に挟まれ、水都大阪のシンボルアイランドとなっている。</a:t>
            </a:r>
            <a:endParaRPr lang="en-US" altLang="ja-JP" sz="1400" dirty="0" smtClean="0">
              <a:latin typeface="ＭＳ Ｐ明朝" pitchFamily="18" charset="-128"/>
              <a:ea typeface="ＭＳ Ｐ明朝" pitchFamily="18" charset="-128"/>
              <a:cs typeface="Times New Roman" pitchFamily="18" charset="0"/>
            </a:endParaRPr>
          </a:p>
          <a:p>
            <a:pPr marL="266700" indent="-266700" fontAlgn="base">
              <a:spcBef>
                <a:spcPct val="0"/>
              </a:spcBef>
              <a:spcAft>
                <a:spcPct val="0"/>
              </a:spcAft>
            </a:pPr>
            <a:r>
              <a:rPr lang="ja-JP" altLang="en-US" sz="1400" b="1" dirty="0">
                <a:latin typeface="Arial" pitchFamily="34" charset="0"/>
                <a:ea typeface="ＭＳ Ｐゴシック" pitchFamily="50" charset="-128"/>
                <a:cs typeface="Times New Roman" pitchFamily="18" charset="0"/>
              </a:rPr>
              <a:t>　　　</a:t>
            </a:r>
            <a:r>
              <a:rPr lang="ja-JP" altLang="en-US" sz="1400" b="1" dirty="0">
                <a:latin typeface="ＭＳ Ｐ明朝" pitchFamily="18" charset="-128"/>
                <a:ea typeface="ＭＳ Ｐ明朝" pitchFamily="18" charset="-128"/>
                <a:cs typeface="メイリオ" pitchFamily="50" charset="-128"/>
              </a:rPr>
              <a:t>①東部</a:t>
            </a:r>
            <a:r>
              <a:rPr lang="en-US" altLang="ja-JP" sz="1400" b="1" dirty="0">
                <a:latin typeface="ＭＳ Ｐ明朝" pitchFamily="18" charset="-128"/>
                <a:ea typeface="ＭＳ Ｐ明朝" pitchFamily="18" charset="-128"/>
                <a:cs typeface="メイリオ" pitchFamily="50" charset="-128"/>
              </a:rPr>
              <a:t> </a:t>
            </a:r>
            <a:r>
              <a:rPr lang="ja-JP" altLang="en-US" sz="1400" b="1" dirty="0">
                <a:latin typeface="ＭＳ Ｐ明朝" pitchFamily="18" charset="-128"/>
                <a:ea typeface="ＭＳ Ｐ明朝" pitchFamily="18" charset="-128"/>
                <a:cs typeface="メイリオ" pitchFamily="50" charset="-128"/>
              </a:rPr>
              <a:t>・・・</a:t>
            </a:r>
            <a:r>
              <a:rPr lang="ja-JP" altLang="en-US" sz="1400" dirty="0">
                <a:latin typeface="ＭＳ Ｐ明朝" pitchFamily="18" charset="-128"/>
                <a:ea typeface="ＭＳ Ｐ明朝" pitchFamily="18" charset="-128"/>
                <a:cs typeface="メイリオ" pitchFamily="50" charset="-128"/>
              </a:rPr>
              <a:t>行政機関や文化施設、公園などの公共施設が集積し、市民の交流や歴史文化の拠点として位置づけられる。</a:t>
            </a:r>
            <a:endParaRPr lang="ja-JP" altLang="en-US" sz="1400" dirty="0">
              <a:latin typeface="ＭＳ Ｐ明朝" pitchFamily="18" charset="-128"/>
              <a:ea typeface="ＭＳ Ｐ明朝" pitchFamily="18" charset="-128"/>
              <a:cs typeface="ＭＳ Ｐゴシック" pitchFamily="50" charset="-128"/>
            </a:endParaRPr>
          </a:p>
          <a:p>
            <a:pPr marL="1073150" indent="-1073150" eaLnBrk="0" fontAlgn="base" hangingPunct="0">
              <a:spcBef>
                <a:spcPct val="0"/>
              </a:spcBef>
              <a:spcAft>
                <a:spcPct val="0"/>
              </a:spcAft>
            </a:pPr>
            <a:r>
              <a:rPr lang="ja-JP" altLang="en-US" sz="1400" b="1" dirty="0">
                <a:latin typeface="ＭＳ Ｐ明朝" pitchFamily="18" charset="-128"/>
                <a:ea typeface="ＭＳ Ｐ明朝" pitchFamily="18" charset="-128"/>
                <a:cs typeface="メイリオ" pitchFamily="50" charset="-128"/>
              </a:rPr>
              <a:t>　　　②西部</a:t>
            </a:r>
            <a:r>
              <a:rPr lang="en-US" altLang="ja-JP" sz="1400" b="1" dirty="0">
                <a:latin typeface="ＭＳ Ｐ明朝" pitchFamily="18" charset="-128"/>
                <a:ea typeface="ＭＳ Ｐ明朝" pitchFamily="18" charset="-128"/>
                <a:cs typeface="メイリオ" pitchFamily="50" charset="-128"/>
              </a:rPr>
              <a:t> </a:t>
            </a:r>
            <a:r>
              <a:rPr lang="ja-JP" altLang="en-US" sz="1400" b="1" dirty="0">
                <a:latin typeface="ＭＳ Ｐ明朝" pitchFamily="18" charset="-128"/>
                <a:ea typeface="ＭＳ Ｐ明朝" pitchFamily="18" charset="-128"/>
                <a:cs typeface="メイリオ" pitchFamily="50" charset="-128"/>
              </a:rPr>
              <a:t>・・・</a:t>
            </a:r>
            <a:r>
              <a:rPr lang="ja-JP" altLang="en-US" sz="1400" dirty="0">
                <a:latin typeface="ＭＳ Ｐ明朝" pitchFamily="18" charset="-128"/>
                <a:ea typeface="ＭＳ Ｐ明朝" pitchFamily="18" charset="-128"/>
                <a:cs typeface="メイリオ" pitchFamily="50" charset="-128"/>
              </a:rPr>
              <a:t>中之島</a:t>
            </a:r>
            <a:r>
              <a:rPr lang="en-US" altLang="ja-JP" sz="1400" dirty="0">
                <a:latin typeface="ＭＳ Ｐ明朝" pitchFamily="18" charset="-128"/>
                <a:ea typeface="ＭＳ Ｐ明朝" pitchFamily="18" charset="-128"/>
                <a:cs typeface="メイリオ" pitchFamily="50" charset="-128"/>
              </a:rPr>
              <a:t>3</a:t>
            </a:r>
            <a:r>
              <a:rPr lang="ja-JP" altLang="en-US" sz="1400" dirty="0">
                <a:latin typeface="ＭＳ Ｐ明朝" pitchFamily="18" charset="-128"/>
                <a:ea typeface="ＭＳ Ｐ明朝" pitchFamily="18" charset="-128"/>
                <a:cs typeface="メイリオ" pitchFamily="50" charset="-128"/>
              </a:rPr>
              <a:t>丁目付近はオフィスビルを中心に民間開発が進んでおり、</a:t>
            </a:r>
            <a:r>
              <a:rPr lang="en-US" altLang="ja-JP" sz="1400" dirty="0">
                <a:latin typeface="ＭＳ Ｐ明朝" pitchFamily="18" charset="-128"/>
                <a:ea typeface="ＭＳ Ｐ明朝" pitchFamily="18" charset="-128"/>
                <a:cs typeface="メイリオ" pitchFamily="50" charset="-128"/>
              </a:rPr>
              <a:t>4</a:t>
            </a:r>
            <a:r>
              <a:rPr lang="ja-JP" altLang="en-US" sz="1400" dirty="0">
                <a:latin typeface="ＭＳ Ｐ明朝" pitchFamily="18" charset="-128"/>
                <a:ea typeface="ＭＳ Ｐ明朝" pitchFamily="18" charset="-128"/>
                <a:cs typeface="メイリオ" pitchFamily="50" charset="-128"/>
              </a:rPr>
              <a:t>丁目･</a:t>
            </a:r>
            <a:r>
              <a:rPr lang="en-US" altLang="ja-JP" sz="1400" dirty="0">
                <a:latin typeface="ＭＳ Ｐ明朝" pitchFamily="18" charset="-128"/>
                <a:ea typeface="ＭＳ Ｐ明朝" pitchFamily="18" charset="-128"/>
                <a:cs typeface="メイリオ" pitchFamily="50" charset="-128"/>
              </a:rPr>
              <a:t>5</a:t>
            </a:r>
            <a:r>
              <a:rPr lang="ja-JP" altLang="en-US" sz="1400" dirty="0">
                <a:latin typeface="ＭＳ Ｐ明朝" pitchFamily="18" charset="-128"/>
                <a:ea typeface="ＭＳ Ｐ明朝" pitchFamily="18" charset="-128"/>
                <a:cs typeface="メイリオ" pitchFamily="50" charset="-128"/>
              </a:rPr>
              <a:t>丁目では、大阪国際会議場や大規模ホテルなどのＭＩＣＥ機能、　国立国際美術館や市立科学館などの文化・芸術機能が集積している</a:t>
            </a:r>
            <a:r>
              <a:rPr lang="ja-JP" altLang="en-US" sz="1400" dirty="0" smtClean="0">
                <a:latin typeface="ＭＳ Ｐ明朝" pitchFamily="18" charset="-128"/>
                <a:ea typeface="ＭＳ Ｐ明朝" pitchFamily="18" charset="-128"/>
                <a:cs typeface="メイリオ" pitchFamily="50" charset="-128"/>
              </a:rPr>
              <a:t>。</a:t>
            </a:r>
            <a:endParaRPr lang="en-US" altLang="ja-JP" sz="1400" dirty="0" smtClean="0">
              <a:latin typeface="ＭＳ Ｐ明朝" pitchFamily="18" charset="-128"/>
              <a:ea typeface="ＭＳ Ｐ明朝" pitchFamily="18" charset="-128"/>
              <a:cs typeface="メイリオ" pitchFamily="50" charset="-128"/>
            </a:endParaRPr>
          </a:p>
          <a:p>
            <a:pPr eaLnBrk="0" fontAlgn="base" hangingPunct="0">
              <a:spcBef>
                <a:spcPct val="0"/>
              </a:spcBef>
              <a:spcAft>
                <a:spcPct val="0"/>
              </a:spcAft>
            </a:pPr>
            <a:r>
              <a:rPr lang="ja-JP" altLang="en-US" sz="1600" b="1" dirty="0" smtClean="0">
                <a:latin typeface="+mn-ea"/>
                <a:cs typeface="Times New Roman" pitchFamily="18" charset="0"/>
              </a:rPr>
              <a:t>２</a:t>
            </a:r>
            <a:r>
              <a:rPr lang="ja-JP" altLang="en-US" sz="1600" b="1" dirty="0">
                <a:latin typeface="+mn-ea"/>
                <a:cs typeface="Times New Roman" pitchFamily="18" charset="0"/>
              </a:rPr>
              <a:t>．エリアの課題</a:t>
            </a:r>
            <a:endParaRPr lang="ja-JP" altLang="en-US" sz="1600" dirty="0">
              <a:latin typeface="+mn-ea"/>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Times New Roman" pitchFamily="18" charset="0"/>
              </a:rPr>
              <a:t>　①東部</a:t>
            </a:r>
            <a:endParaRPr lang="ja-JP" altLang="en-US" sz="1400" dirty="0">
              <a:latin typeface="Arial" pitchFamily="34" charset="0"/>
              <a:cs typeface="ＭＳ Ｐゴシック" pitchFamily="50" charset="-128"/>
            </a:endParaRPr>
          </a:p>
          <a:p>
            <a:pPr marL="628650" indent="-628650" eaLnBrk="0" fontAlgn="base" hangingPunct="0">
              <a:spcBef>
                <a:spcPct val="0"/>
              </a:spcBef>
              <a:spcAft>
                <a:spcPct val="0"/>
              </a:spcAft>
            </a:pPr>
            <a:r>
              <a:rPr lang="ja-JP" altLang="en-US" sz="1400" dirty="0">
                <a:latin typeface="Century" pitchFamily="18" charset="0"/>
                <a:ea typeface="ＭＳ 明朝" pitchFamily="17"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・重要文化財の中央公会堂や中之島図書館などの</a:t>
            </a:r>
            <a:r>
              <a:rPr lang="ja-JP" altLang="en-US" sz="1400" dirty="0">
                <a:latin typeface="ＭＳ Ｐ明朝" pitchFamily="18" charset="-128"/>
                <a:ea typeface="ＭＳ Ｐ明朝" pitchFamily="18" charset="-128"/>
                <a:cs typeface="Times New Roman" pitchFamily="18" charset="0"/>
              </a:rPr>
              <a:t>優れた近代建築物の魅力を活用しきれていない</a:t>
            </a:r>
            <a:r>
              <a:rPr lang="ja-JP" altLang="en-US" sz="1400" dirty="0" smtClean="0">
                <a:latin typeface="ＭＳ Ｐ明朝" pitchFamily="18" charset="-128"/>
                <a:ea typeface="ＭＳ Ｐ明朝" pitchFamily="18" charset="-128"/>
                <a:cs typeface="Times New Roman" pitchFamily="18" charset="0"/>
              </a:rPr>
              <a:t>。</a:t>
            </a:r>
            <a:endParaRPr lang="ja-JP" altLang="en-US" sz="1400" dirty="0">
              <a:latin typeface="ＭＳ Ｐ明朝" pitchFamily="18" charset="-128"/>
              <a:ea typeface="ＭＳ Ｐ明朝" pitchFamily="18" charset="-128"/>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Times New Roman" pitchFamily="18" charset="0"/>
              </a:rPr>
              <a:t>　②西部</a:t>
            </a:r>
            <a:endParaRPr lang="ja-JP" altLang="en-US" sz="1400" dirty="0">
              <a:latin typeface="Arial" pitchFamily="34" charset="0"/>
              <a:cs typeface="ＭＳ Ｐゴシック" pitchFamily="50" charset="-128"/>
            </a:endParaRPr>
          </a:p>
          <a:p>
            <a:pPr marL="627063" indent="-627063" eaLnBrk="0" fontAlgn="base" hangingPunct="0">
              <a:spcBef>
                <a:spcPct val="0"/>
              </a:spcBef>
              <a:spcAft>
                <a:spcPct val="0"/>
              </a:spcAft>
            </a:pPr>
            <a:r>
              <a:rPr lang="ja-JP" altLang="en-US" sz="1400" dirty="0">
                <a:latin typeface="ＭＳ Ｐ明朝" pitchFamily="18" charset="-128"/>
                <a:ea typeface="ＭＳ Ｐ明朝" pitchFamily="18" charset="-128"/>
                <a:cs typeface="Times New Roman" pitchFamily="18" charset="0"/>
              </a:rPr>
              <a:t>　　　・業務機能の集まる西部エリアには低未利用地が多く、大部分が駐車場等の暫定利用となっており、まちづくりが進んでいない</a:t>
            </a:r>
            <a:r>
              <a:rPr lang="ja-JP" altLang="en-US" sz="1400" dirty="0" smtClean="0">
                <a:latin typeface="ＭＳ Ｐ明朝" pitchFamily="18" charset="-128"/>
                <a:ea typeface="ＭＳ Ｐ明朝" pitchFamily="18" charset="-128"/>
                <a:cs typeface="Times New Roman" pitchFamily="18" charset="0"/>
              </a:rPr>
              <a:t>。</a:t>
            </a:r>
            <a:endParaRPr lang="en-US" altLang="ja-JP" sz="1400" dirty="0" smtClean="0">
              <a:latin typeface="ＭＳ Ｐ明朝" pitchFamily="18" charset="-128"/>
              <a:ea typeface="ＭＳ Ｐ明朝" pitchFamily="18" charset="-128"/>
              <a:cs typeface="Times New Roman" pitchFamily="18" charset="0"/>
            </a:endParaRPr>
          </a:p>
          <a:p>
            <a:pPr eaLnBrk="0" fontAlgn="base" hangingPunct="0">
              <a:spcBef>
                <a:spcPct val="0"/>
              </a:spcBef>
              <a:spcAft>
                <a:spcPct val="0"/>
              </a:spcAft>
            </a:pPr>
            <a:r>
              <a:rPr lang="ja-JP" altLang="en-US" sz="1600" b="1" dirty="0" smtClean="0">
                <a:latin typeface="+mn-ea"/>
                <a:cs typeface="メイリオ" pitchFamily="50" charset="-128"/>
              </a:rPr>
              <a:t>３</a:t>
            </a:r>
            <a:r>
              <a:rPr lang="ja-JP" altLang="en-US" sz="1600" b="1" dirty="0">
                <a:latin typeface="+mn-ea"/>
                <a:cs typeface="メイリオ" pitchFamily="50" charset="-128"/>
              </a:rPr>
              <a:t>．近年の動向</a:t>
            </a:r>
            <a:endParaRPr lang="ja-JP" altLang="en-US" sz="1600" dirty="0">
              <a:latin typeface="+mn-ea"/>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メイリオ" pitchFamily="50" charset="-128"/>
              </a:rPr>
              <a:t>　①東部</a:t>
            </a:r>
            <a:endParaRPr lang="ja-JP" altLang="en-US" sz="1400" dirty="0">
              <a:latin typeface="Arial" pitchFamily="34" charset="0"/>
              <a:cs typeface="ＭＳ Ｐゴシック" pitchFamily="50" charset="-128"/>
            </a:endParaRPr>
          </a:p>
          <a:p>
            <a:pPr marL="361950" indent="-361950" eaLnBrk="0" fontAlgn="base" hangingPunct="0">
              <a:spcBef>
                <a:spcPct val="0"/>
              </a:spcBef>
              <a:spcAft>
                <a:spcPct val="0"/>
              </a:spcAft>
            </a:pPr>
            <a:r>
              <a:rPr lang="ja-JP" altLang="en-US" sz="1400" dirty="0">
                <a:latin typeface="ＭＳ Ｐ明朝" pitchFamily="18" charset="-128"/>
                <a:ea typeface="ＭＳ Ｐ明朝" pitchFamily="18" charset="-128"/>
                <a:cs typeface="メイリオ" pitchFamily="50" charset="-128"/>
              </a:rPr>
              <a:t>　　　・市中央公会堂と府中之島図書館が連携し、相互のコンテンツを生かした共同</a:t>
            </a:r>
            <a:r>
              <a:rPr lang="ja-JP" altLang="en-US" sz="1400" dirty="0" smtClean="0">
                <a:latin typeface="ＭＳ Ｐ明朝" pitchFamily="18" charset="-128"/>
                <a:ea typeface="ＭＳ Ｐ明朝" pitchFamily="18" charset="-128"/>
                <a:cs typeface="メイリオ" pitchFamily="50" charset="-128"/>
              </a:rPr>
              <a:t>事業を展開すると</a:t>
            </a:r>
            <a:r>
              <a:rPr lang="ja-JP" altLang="en-US" sz="1400" dirty="0">
                <a:latin typeface="ＭＳ Ｐ明朝" pitchFamily="18" charset="-128"/>
                <a:ea typeface="ＭＳ Ｐ明朝" pitchFamily="18" charset="-128"/>
                <a:cs typeface="メイリオ" pitchFamily="50" charset="-128"/>
              </a:rPr>
              <a:t>ともに、</a:t>
            </a:r>
            <a:r>
              <a:rPr lang="en-US" altLang="ja-JP" sz="1400" dirty="0">
                <a:latin typeface="ＭＳ Ｐ明朝" pitchFamily="18" charset="-128"/>
                <a:ea typeface="ＭＳ Ｐ明朝" pitchFamily="18" charset="-128"/>
                <a:cs typeface="メイリオ" pitchFamily="50" charset="-128"/>
              </a:rPr>
              <a:t>2015</a:t>
            </a:r>
            <a:r>
              <a:rPr lang="ja-JP" altLang="en-US" sz="1400" dirty="0">
                <a:latin typeface="ＭＳ Ｐ明朝" pitchFamily="18" charset="-128"/>
                <a:ea typeface="ＭＳ Ｐ明朝" pitchFamily="18" charset="-128"/>
                <a:cs typeface="メイリオ" pitchFamily="50" charset="-128"/>
              </a:rPr>
              <a:t>年には中之島</a:t>
            </a:r>
            <a:r>
              <a:rPr lang="ja-JP" altLang="en-US" sz="1400" dirty="0" smtClean="0">
                <a:latin typeface="ＭＳ Ｐ明朝" pitchFamily="18" charset="-128"/>
                <a:ea typeface="ＭＳ Ｐ明朝" pitchFamily="18" charset="-128"/>
                <a:cs typeface="メイリオ" pitchFamily="50" charset="-128"/>
              </a:rPr>
              <a:t>図書館正面玄関の常時</a:t>
            </a:r>
            <a:r>
              <a:rPr lang="ja-JP" altLang="en-US" sz="1400" dirty="0">
                <a:latin typeface="ＭＳ Ｐ明朝" pitchFamily="18" charset="-128"/>
                <a:ea typeface="ＭＳ Ｐ明朝" pitchFamily="18" charset="-128"/>
                <a:cs typeface="メイリオ" pitchFamily="50" charset="-128"/>
              </a:rPr>
              <a:t>開放や中央公会堂では新しいレストランを導入するなどサービス改善を進めている</a:t>
            </a:r>
            <a:r>
              <a:rPr lang="ja-JP" altLang="en-US" sz="1400" dirty="0" smtClean="0">
                <a:latin typeface="ＭＳ Ｐ明朝" pitchFamily="18" charset="-128"/>
                <a:ea typeface="ＭＳ Ｐ明朝" pitchFamily="18" charset="-128"/>
                <a:cs typeface="メイリオ" pitchFamily="50" charset="-128"/>
              </a:rPr>
              <a:t>。</a:t>
            </a:r>
            <a:endParaRPr lang="en-US" altLang="ja-JP" sz="1400" dirty="0" smtClean="0">
              <a:latin typeface="ＭＳ Ｐ明朝" pitchFamily="18" charset="-128"/>
              <a:ea typeface="ＭＳ Ｐ明朝" pitchFamily="18" charset="-128"/>
              <a:cs typeface="メイリオ" pitchFamily="50" charset="-128"/>
            </a:endParaRPr>
          </a:p>
          <a:p>
            <a:pPr eaLnBrk="0" fontAlgn="base" hangingPunct="0">
              <a:spcBef>
                <a:spcPct val="0"/>
              </a:spcBef>
              <a:spcAft>
                <a:spcPct val="0"/>
              </a:spcAft>
            </a:pPr>
            <a:r>
              <a:rPr lang="ja-JP" altLang="en-US" sz="1400" b="1" dirty="0" smtClean="0">
                <a:latin typeface="Century" pitchFamily="18" charset="0"/>
                <a:ea typeface="ＭＳ 明朝" pitchFamily="17" charset="-128"/>
                <a:cs typeface="メイリオ" pitchFamily="50" charset="-128"/>
              </a:rPr>
              <a:t>　②西部</a:t>
            </a:r>
            <a:endParaRPr lang="ja-JP" altLang="en-US" sz="1400" dirty="0">
              <a:latin typeface="Arial" pitchFamily="34" charset="0"/>
              <a:cs typeface="ＭＳ Ｐゴシック" pitchFamily="50" charset="-128"/>
            </a:endParaRPr>
          </a:p>
          <a:p>
            <a:pPr eaLnBrk="0" fontAlgn="base" hangingPunct="0">
              <a:spcBef>
                <a:spcPct val="0"/>
              </a:spcBef>
              <a:spcAft>
                <a:spcPct val="0"/>
              </a:spcAft>
            </a:pPr>
            <a:r>
              <a:rPr lang="ja-JP" altLang="en-US" sz="1400" dirty="0">
                <a:latin typeface="Century" pitchFamily="18" charset="0"/>
                <a:ea typeface="ＭＳ 明朝" pitchFamily="17"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　 ・京阪中之島新線の開通により東西方向の交通の流れが改善されてきている。</a:t>
            </a:r>
            <a:endParaRPr lang="en-US" altLang="ja-JP" sz="1400" dirty="0">
              <a:latin typeface="ＭＳ Ｐ明朝" pitchFamily="18" charset="-128"/>
              <a:ea typeface="ＭＳ Ｐ明朝" pitchFamily="18" charset="-128"/>
              <a:cs typeface="メイリオ" pitchFamily="50" charset="-128"/>
            </a:endParaRPr>
          </a:p>
          <a:p>
            <a:pPr marL="361950" indent="-361950" eaLnBrk="0" fontAlgn="base" hangingPunct="0">
              <a:spcBef>
                <a:spcPct val="0"/>
              </a:spcBef>
              <a:spcAft>
                <a:spcPct val="0"/>
              </a:spcAft>
            </a:pPr>
            <a:r>
              <a:rPr lang="ja-JP" altLang="en-US" sz="1400" dirty="0">
                <a:latin typeface="ＭＳ Ｐ明朝" pitchFamily="18" charset="-128"/>
                <a:ea typeface="ＭＳ Ｐ明朝" pitchFamily="18" charset="-128"/>
                <a:cs typeface="メイリオ" pitchFamily="50" charset="-128"/>
              </a:rPr>
              <a:t>　　</a:t>
            </a:r>
            <a:r>
              <a:rPr lang="ja-JP" altLang="en-US" sz="1400" dirty="0" smtClean="0">
                <a:latin typeface="ＭＳ Ｐ明朝" pitchFamily="18" charset="-128"/>
                <a:ea typeface="ＭＳ Ｐ明朝" pitchFamily="18"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大阪中之島美術館の整備を核に、隣接する市有地における未来医療国際拠点の形成や</a:t>
            </a:r>
            <a:r>
              <a:rPr lang="ja-JP" altLang="en-US" sz="1400" dirty="0" smtClean="0">
                <a:latin typeface="ＭＳ Ｐ明朝" pitchFamily="18" charset="-128"/>
                <a:ea typeface="ＭＳ Ｐ明朝" pitchFamily="18" charset="-128"/>
                <a:cs typeface="メイリオ" pitchFamily="50" charset="-128"/>
              </a:rPr>
              <a:t>、</a:t>
            </a:r>
            <a:r>
              <a:rPr lang="ja-JP" altLang="en-US" sz="1400" dirty="0">
                <a:latin typeface="ＭＳ Ｐ明朝" pitchFamily="18" charset="-128"/>
                <a:ea typeface="ＭＳ Ｐ明朝" pitchFamily="18" charset="-128"/>
                <a:cs typeface="メイリオ" pitchFamily="50" charset="-128"/>
              </a:rPr>
              <a:t>大阪大学において</a:t>
            </a:r>
            <a:r>
              <a:rPr lang="ja-JP" altLang="en-US" sz="1400" dirty="0" smtClean="0">
                <a:latin typeface="ＭＳ Ｐ明朝" pitchFamily="18" charset="-128"/>
                <a:ea typeface="ＭＳ Ｐ明朝" pitchFamily="18" charset="-128"/>
                <a:cs typeface="メイリオ" pitchFamily="50" charset="-128"/>
              </a:rPr>
              <a:t>大阪</a:t>
            </a:r>
            <a:r>
              <a:rPr lang="ja-JP" altLang="en-US" sz="1400" dirty="0">
                <a:latin typeface="ＭＳ Ｐ明朝" pitchFamily="18" charset="-128"/>
                <a:ea typeface="ＭＳ Ｐ明朝" pitchFamily="18" charset="-128"/>
                <a:cs typeface="メイリオ" pitchFamily="50" charset="-128"/>
              </a:rPr>
              <a:t>大学中之島センターを活用した中之島アゴラ構想（社学共創・産学共創・アート拠点）</a:t>
            </a:r>
            <a:r>
              <a:rPr lang="ja-JP" altLang="en-US" sz="1400" dirty="0" smtClean="0">
                <a:latin typeface="ＭＳ Ｐ明朝" pitchFamily="18" charset="-128"/>
                <a:ea typeface="ＭＳ Ｐ明朝" pitchFamily="18" charset="-128"/>
                <a:cs typeface="メイリオ" pitchFamily="50" charset="-128"/>
              </a:rPr>
              <a:t>の取り組みを進めて</a:t>
            </a:r>
            <a:r>
              <a:rPr lang="ja-JP" altLang="en-US" sz="1400" dirty="0">
                <a:latin typeface="ＭＳ Ｐ明朝" pitchFamily="18" charset="-128"/>
                <a:ea typeface="ＭＳ Ｐ明朝" pitchFamily="18" charset="-128"/>
                <a:cs typeface="メイリオ" pitchFamily="50" charset="-128"/>
              </a:rPr>
              <a:t>いる</a:t>
            </a:r>
            <a:r>
              <a:rPr lang="ja-JP" altLang="en-US" sz="1400" dirty="0" smtClean="0">
                <a:latin typeface="ＭＳ Ｐ明朝" pitchFamily="18" charset="-128"/>
                <a:ea typeface="ＭＳ Ｐ明朝" pitchFamily="18" charset="-128"/>
                <a:cs typeface="メイリオ" pitchFamily="50" charset="-128"/>
              </a:rPr>
              <a:t>。</a:t>
            </a:r>
            <a:endParaRPr lang="ja-JP" altLang="en-US" sz="1400" dirty="0">
              <a:latin typeface="ＭＳ Ｐ明朝" pitchFamily="18" charset="-128"/>
              <a:ea typeface="ＭＳ Ｐ明朝" pitchFamily="18" charset="-128"/>
              <a:cs typeface="ＭＳ Ｐゴシック" pitchFamily="50" charset="-128"/>
            </a:endParaRPr>
          </a:p>
          <a:p>
            <a:pPr eaLnBrk="0" fontAlgn="base" hangingPunct="0">
              <a:spcBef>
                <a:spcPct val="0"/>
              </a:spcBef>
              <a:spcAft>
                <a:spcPct val="0"/>
              </a:spcAft>
            </a:pPr>
            <a:r>
              <a:rPr lang="ja-JP" altLang="en-US" sz="1600" b="1" dirty="0" smtClean="0">
                <a:latin typeface="+mn-ea"/>
                <a:cs typeface="メイリオ" pitchFamily="50" charset="-128"/>
              </a:rPr>
              <a:t>４．将来像</a:t>
            </a:r>
            <a:endParaRPr lang="ja-JP" altLang="en-US" sz="1600" dirty="0" smtClean="0">
              <a:latin typeface="+mn-ea"/>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メイリオ" pitchFamily="50" charset="-128"/>
              </a:rPr>
              <a:t>　①東部　</a:t>
            </a:r>
            <a:endParaRPr lang="ja-JP" altLang="en-US" sz="1400" dirty="0">
              <a:latin typeface="Arial" pitchFamily="34" charset="0"/>
              <a:cs typeface="ＭＳ Ｐゴシック" pitchFamily="50" charset="-128"/>
            </a:endParaRPr>
          </a:p>
          <a:p>
            <a:pPr marL="447675" indent="-447675" eaLnBrk="0" fontAlgn="base" hangingPunct="0">
              <a:spcBef>
                <a:spcPct val="0"/>
              </a:spcBef>
              <a:spcAft>
                <a:spcPct val="0"/>
              </a:spcAft>
            </a:pPr>
            <a:r>
              <a:rPr lang="ja-JP" altLang="en-US" sz="1400" dirty="0">
                <a:latin typeface="Century" pitchFamily="18" charset="0"/>
                <a:ea typeface="ＭＳ 明朝" pitchFamily="17"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・近代建築の魅力を</a:t>
            </a:r>
            <a:r>
              <a:rPr lang="ja-JP" altLang="en-US" sz="1400" dirty="0" smtClean="0">
                <a:latin typeface="ＭＳ Ｐ明朝" pitchFamily="18" charset="-128"/>
                <a:ea typeface="ＭＳ Ｐ明朝" pitchFamily="18" charset="-128"/>
                <a:cs typeface="メイリオ" pitchFamily="50" charset="-128"/>
              </a:rPr>
              <a:t>活用すると</a:t>
            </a:r>
            <a:r>
              <a:rPr lang="ja-JP" altLang="en-US" sz="1400" dirty="0">
                <a:latin typeface="ＭＳ Ｐ明朝" pitchFamily="18" charset="-128"/>
                <a:ea typeface="ＭＳ Ｐ明朝" pitchFamily="18" charset="-128"/>
                <a:cs typeface="メイリオ" pitchFamily="50" charset="-128"/>
              </a:rPr>
              <a:t>ともに、多様な世代が訪れる機会の創出により新たな公園利用者の流れを作り出し、中之島エリアの集客増・活性化につなげていく。</a:t>
            </a:r>
            <a:endParaRPr lang="ja-JP" altLang="en-US" sz="1400" dirty="0">
              <a:latin typeface="ＭＳ Ｐ明朝" pitchFamily="18" charset="-128"/>
              <a:ea typeface="ＭＳ Ｐ明朝" pitchFamily="18" charset="-128"/>
              <a:cs typeface="ＭＳ Ｐゴシック" pitchFamily="50" charset="-128"/>
            </a:endParaRPr>
          </a:p>
          <a:p>
            <a:pPr eaLnBrk="0" fontAlgn="base" hangingPunct="0">
              <a:spcBef>
                <a:spcPct val="0"/>
              </a:spcBef>
              <a:spcAft>
                <a:spcPct val="0"/>
              </a:spcAft>
            </a:pPr>
            <a:r>
              <a:rPr lang="ja-JP" altLang="en-US" sz="1400" b="1" dirty="0">
                <a:latin typeface="Century" pitchFamily="18" charset="0"/>
                <a:ea typeface="ＭＳ 明朝" pitchFamily="17" charset="-128"/>
                <a:cs typeface="メイリオ" pitchFamily="50" charset="-128"/>
              </a:rPr>
              <a:t>　②西部</a:t>
            </a:r>
            <a:endParaRPr lang="ja-JP" altLang="en-US" sz="1400" dirty="0">
              <a:latin typeface="Arial" pitchFamily="34" charset="0"/>
              <a:cs typeface="ＭＳ Ｐゴシック" pitchFamily="50" charset="-128"/>
            </a:endParaRPr>
          </a:p>
          <a:p>
            <a:pPr marL="268288" indent="-268288" eaLnBrk="0" fontAlgn="base" hangingPunct="0">
              <a:spcBef>
                <a:spcPct val="0"/>
              </a:spcBef>
              <a:spcAft>
                <a:spcPct val="0"/>
              </a:spcAft>
            </a:pPr>
            <a:r>
              <a:rPr lang="ja-JP" altLang="en-US" sz="1400" dirty="0">
                <a:latin typeface="ＭＳ Ｐ明朝" pitchFamily="18" charset="-128"/>
                <a:ea typeface="ＭＳ Ｐ明朝" pitchFamily="18" charset="-128"/>
                <a:cs typeface="メイリオ" pitchFamily="50" charset="-128"/>
              </a:rPr>
              <a:t>　　・</a:t>
            </a:r>
            <a:r>
              <a:rPr lang="en-US" altLang="ja-JP" sz="1400" dirty="0">
                <a:latin typeface="ＭＳ Ｐ明朝" pitchFamily="18" charset="-128"/>
                <a:ea typeface="ＭＳ Ｐ明朝" pitchFamily="18" charset="-128"/>
                <a:cs typeface="メイリオ" pitchFamily="50" charset="-128"/>
              </a:rPr>
              <a:t>4</a:t>
            </a:r>
            <a:r>
              <a:rPr lang="ja-JP" altLang="en-US" sz="1400" dirty="0">
                <a:latin typeface="ＭＳ Ｐ明朝" pitchFamily="18" charset="-128"/>
                <a:ea typeface="ＭＳ Ｐ明朝" pitchFamily="18" charset="-128"/>
                <a:cs typeface="メイリオ" pitchFamily="50" charset="-128"/>
              </a:rPr>
              <a:t>丁目では、</a:t>
            </a:r>
            <a:r>
              <a:rPr lang="en-US" altLang="ja-JP" sz="1400" dirty="0">
                <a:latin typeface="ＭＳ Ｐ明朝" pitchFamily="18" charset="-128"/>
                <a:ea typeface="ＭＳ Ｐ明朝" pitchFamily="18" charset="-128"/>
                <a:cs typeface="メイリオ" pitchFamily="50" charset="-128"/>
              </a:rPr>
              <a:t>2021</a:t>
            </a:r>
            <a:r>
              <a:rPr lang="ja-JP" altLang="en-US" sz="1400" dirty="0">
                <a:latin typeface="ＭＳ Ｐ明朝" pitchFamily="18" charset="-128"/>
                <a:ea typeface="ＭＳ Ｐ明朝" pitchFamily="18" charset="-128"/>
                <a:cs typeface="メイリオ" pitchFamily="50" charset="-128"/>
              </a:rPr>
              <a:t>年度開館予定の大阪中之島美術館と、市立科学館、国立国際美術館との連携により、国内有数のミュージアムゾーンを形成するとともに、隣接地等で、未来医療国際拠点や中之島アゴラ（社学共創・産学共創・アート拠点）を形成し、大阪の文化・芸術・学術を担う国際的な拠点へ</a:t>
            </a:r>
            <a:r>
              <a:rPr lang="ja-JP" altLang="en-US" sz="1400" dirty="0" smtClean="0">
                <a:latin typeface="ＭＳ Ｐ明朝" pitchFamily="18" charset="-128"/>
                <a:ea typeface="ＭＳ Ｐ明朝" pitchFamily="18" charset="-128"/>
                <a:cs typeface="メイリオ" pitchFamily="50" charset="-128"/>
              </a:rPr>
              <a:t>。</a:t>
            </a:r>
            <a:endParaRPr lang="en-US" altLang="ja-JP" sz="1400" dirty="0" smtClean="0">
              <a:latin typeface="ＭＳ Ｐ明朝" pitchFamily="18" charset="-128"/>
              <a:ea typeface="ＭＳ Ｐ明朝" pitchFamily="18" charset="-128"/>
              <a:cs typeface="メイリオ" pitchFamily="50" charset="-128"/>
            </a:endParaRPr>
          </a:p>
          <a:p>
            <a:pPr marL="446088" indent="-446088" eaLnBrk="0" fontAlgn="base" hangingPunct="0">
              <a:spcBef>
                <a:spcPct val="0"/>
              </a:spcBef>
              <a:spcAft>
                <a:spcPct val="0"/>
              </a:spcAft>
            </a:pPr>
            <a:r>
              <a:rPr lang="ja-JP" altLang="en-US" sz="1400" dirty="0">
                <a:latin typeface="ＭＳ Ｐ明朝" pitchFamily="18" charset="-128"/>
                <a:ea typeface="ＭＳ Ｐ明朝" pitchFamily="18" charset="-128"/>
                <a:cs typeface="メイリオ" pitchFamily="50" charset="-128"/>
              </a:rPr>
              <a:t>　</a:t>
            </a:r>
            <a:r>
              <a:rPr lang="ja-JP" altLang="en-US" sz="1400" dirty="0" smtClean="0">
                <a:latin typeface="ＭＳ Ｐ明朝" pitchFamily="18" charset="-128"/>
                <a:ea typeface="ＭＳ Ｐ明朝" pitchFamily="18" charset="-128"/>
                <a:cs typeface="メイリオ" pitchFamily="50" charset="-128"/>
              </a:rPr>
              <a:t>　・</a:t>
            </a:r>
            <a:r>
              <a:rPr lang="ja-JP" altLang="en-US" sz="1400" dirty="0">
                <a:latin typeface="ＭＳ Ｐ明朝" pitchFamily="18" charset="-128"/>
                <a:ea typeface="ＭＳ Ｐ明朝" pitchFamily="18" charset="-128"/>
                <a:cs typeface="メイリオ" pitchFamily="50" charset="-128"/>
              </a:rPr>
              <a:t>さらに</a:t>
            </a:r>
            <a:r>
              <a:rPr lang="en-US" altLang="ja-JP" sz="1400" dirty="0">
                <a:latin typeface="ＭＳ Ｐ明朝" pitchFamily="18" charset="-128"/>
                <a:ea typeface="ＭＳ Ｐ明朝" pitchFamily="18" charset="-128"/>
                <a:cs typeface="メイリオ" pitchFamily="50" charset="-128"/>
              </a:rPr>
              <a:t>5</a:t>
            </a:r>
            <a:r>
              <a:rPr lang="ja-JP" altLang="en-US" sz="1400" dirty="0">
                <a:latin typeface="ＭＳ Ｐ明朝" pitchFamily="18" charset="-128"/>
                <a:ea typeface="ＭＳ Ｐ明朝" pitchFamily="18" charset="-128"/>
                <a:cs typeface="メイリオ" pitchFamily="50" charset="-128"/>
              </a:rPr>
              <a:t>丁目では</a:t>
            </a:r>
            <a:r>
              <a:rPr lang="ja-JP" altLang="en-US" sz="1400" dirty="0" smtClean="0">
                <a:latin typeface="ＭＳ Ｐ明朝" pitchFamily="18" charset="-128"/>
                <a:ea typeface="ＭＳ Ｐ明朝" pitchFamily="18" charset="-128"/>
                <a:cs typeface="メイリオ" pitchFamily="50" charset="-128"/>
              </a:rPr>
              <a:t>、</a:t>
            </a:r>
            <a:r>
              <a:rPr lang="ja-JP" altLang="en-US" sz="1400" dirty="0">
                <a:latin typeface="ＭＳ Ｐ明朝" pitchFamily="18" charset="-128"/>
                <a:ea typeface="ＭＳ Ｐ明朝" pitchFamily="18" charset="-128"/>
                <a:cs typeface="メイリオ" pitchFamily="50" charset="-128"/>
              </a:rPr>
              <a:t>将来的ななにわ筋線の開業を見据え、</a:t>
            </a:r>
            <a:r>
              <a:rPr lang="en-US" altLang="ja-JP" sz="1400" dirty="0" smtClean="0">
                <a:latin typeface="ＭＳ Ｐ明朝" pitchFamily="18" charset="-128"/>
                <a:ea typeface="ＭＳ Ｐ明朝" pitchFamily="18" charset="-128"/>
                <a:cs typeface="メイリオ" pitchFamily="50" charset="-128"/>
              </a:rPr>
              <a:t>MICE</a:t>
            </a:r>
            <a:r>
              <a:rPr lang="ja-JP" altLang="en-US" sz="1400" dirty="0">
                <a:latin typeface="ＭＳ Ｐ明朝" pitchFamily="18" charset="-128"/>
                <a:ea typeface="ＭＳ Ｐ明朝" pitchFamily="18" charset="-128"/>
                <a:cs typeface="メイリオ" pitchFamily="50" charset="-128"/>
              </a:rPr>
              <a:t>機能の</a:t>
            </a:r>
            <a:r>
              <a:rPr lang="ja-JP" altLang="en-US" sz="1400" dirty="0" smtClean="0">
                <a:latin typeface="ＭＳ Ｐ明朝" pitchFamily="18" charset="-128"/>
                <a:ea typeface="ＭＳ Ｐ明朝" pitchFamily="18" charset="-128"/>
                <a:cs typeface="メイリオ" pitchFamily="50" charset="-128"/>
              </a:rPr>
              <a:t>強化を</a:t>
            </a:r>
            <a:r>
              <a:rPr lang="ja-JP" altLang="en-US" sz="1400" dirty="0">
                <a:latin typeface="ＭＳ Ｐ明朝" pitchFamily="18" charset="-128"/>
                <a:ea typeface="ＭＳ Ｐ明朝" pitchFamily="18" charset="-128"/>
                <a:cs typeface="メイリオ" pitchFamily="50" charset="-128"/>
              </a:rPr>
              <a:t>はじめとした国際ビジネス機能を高め</a:t>
            </a:r>
            <a:r>
              <a:rPr lang="ja-JP" altLang="en-US" sz="1400" dirty="0" smtClean="0">
                <a:latin typeface="ＭＳ Ｐ明朝" pitchFamily="18" charset="-128"/>
                <a:ea typeface="ＭＳ Ｐ明朝" pitchFamily="18" charset="-128"/>
                <a:cs typeface="メイリオ" pitchFamily="50" charset="-128"/>
              </a:rPr>
              <a:t>大阪</a:t>
            </a:r>
            <a:r>
              <a:rPr lang="ja-JP" altLang="en-US" sz="1400" dirty="0">
                <a:latin typeface="ＭＳ Ｐ明朝" pitchFamily="18" charset="-128"/>
                <a:ea typeface="ＭＳ Ｐ明朝" pitchFamily="18" charset="-128"/>
                <a:cs typeface="メイリオ" pitchFamily="50" charset="-128"/>
              </a:rPr>
              <a:t>の国際交流の拠点へ。</a:t>
            </a: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14</a:t>
            </a:fld>
            <a:endParaRPr kumimoji="1" lang="ja-JP" altLang="en-US" dirty="0"/>
          </a:p>
        </p:txBody>
      </p:sp>
    </p:spTree>
    <p:extLst>
      <p:ext uri="{BB962C8B-B14F-4D97-AF65-F5344CB8AC3E}">
        <p14:creationId xmlns:p14="http://schemas.microsoft.com/office/powerpoint/2010/main" val="3347826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1279450" y="958821"/>
          <a:ext cx="9718750" cy="4964810"/>
        </p:xfrm>
        <a:graphic>
          <a:graphicData uri="http://schemas.openxmlformats.org/drawingml/2006/table">
            <a:tbl>
              <a:tblPr firstRow="1" bandRow="1">
                <a:tableStyleId>{5940675A-B579-460E-94D1-54222C63F5DA}</a:tableStyleId>
              </a:tblPr>
              <a:tblGrid>
                <a:gridCol w="498550">
                  <a:extLst>
                    <a:ext uri="{9D8B030D-6E8A-4147-A177-3AD203B41FA5}">
                      <a16:colId xmlns:a16="http://schemas.microsoft.com/office/drawing/2014/main" val="20000"/>
                    </a:ext>
                  </a:extLst>
                </a:gridCol>
                <a:gridCol w="642471">
                  <a:extLst>
                    <a:ext uri="{9D8B030D-6E8A-4147-A177-3AD203B41FA5}">
                      <a16:colId xmlns:a16="http://schemas.microsoft.com/office/drawing/2014/main" val="20001"/>
                    </a:ext>
                  </a:extLst>
                </a:gridCol>
                <a:gridCol w="1801905">
                  <a:extLst>
                    <a:ext uri="{9D8B030D-6E8A-4147-A177-3AD203B41FA5}">
                      <a16:colId xmlns:a16="http://schemas.microsoft.com/office/drawing/2014/main" val="20002"/>
                    </a:ext>
                  </a:extLst>
                </a:gridCol>
                <a:gridCol w="564652">
                  <a:extLst>
                    <a:ext uri="{9D8B030D-6E8A-4147-A177-3AD203B41FA5}">
                      <a16:colId xmlns:a16="http://schemas.microsoft.com/office/drawing/2014/main" val="20003"/>
                    </a:ext>
                  </a:extLst>
                </a:gridCol>
                <a:gridCol w="564652">
                  <a:extLst>
                    <a:ext uri="{9D8B030D-6E8A-4147-A177-3AD203B41FA5}">
                      <a16:colId xmlns:a16="http://schemas.microsoft.com/office/drawing/2014/main" val="20004"/>
                    </a:ext>
                  </a:extLst>
                </a:gridCol>
                <a:gridCol w="564652">
                  <a:extLst>
                    <a:ext uri="{9D8B030D-6E8A-4147-A177-3AD203B41FA5}">
                      <a16:colId xmlns:a16="http://schemas.microsoft.com/office/drawing/2014/main" val="20005"/>
                    </a:ext>
                  </a:extLst>
                </a:gridCol>
                <a:gridCol w="564652">
                  <a:extLst>
                    <a:ext uri="{9D8B030D-6E8A-4147-A177-3AD203B41FA5}">
                      <a16:colId xmlns:a16="http://schemas.microsoft.com/office/drawing/2014/main" val="20006"/>
                    </a:ext>
                  </a:extLst>
                </a:gridCol>
                <a:gridCol w="564652">
                  <a:extLst>
                    <a:ext uri="{9D8B030D-6E8A-4147-A177-3AD203B41FA5}">
                      <a16:colId xmlns:a16="http://schemas.microsoft.com/office/drawing/2014/main" val="20007"/>
                    </a:ext>
                  </a:extLst>
                </a:gridCol>
                <a:gridCol w="564652">
                  <a:extLst>
                    <a:ext uri="{9D8B030D-6E8A-4147-A177-3AD203B41FA5}">
                      <a16:colId xmlns:a16="http://schemas.microsoft.com/office/drawing/2014/main" val="20008"/>
                    </a:ext>
                  </a:extLst>
                </a:gridCol>
                <a:gridCol w="564652">
                  <a:extLst>
                    <a:ext uri="{9D8B030D-6E8A-4147-A177-3AD203B41FA5}">
                      <a16:colId xmlns:a16="http://schemas.microsoft.com/office/drawing/2014/main" val="20009"/>
                    </a:ext>
                  </a:extLst>
                </a:gridCol>
                <a:gridCol w="564652">
                  <a:extLst>
                    <a:ext uri="{9D8B030D-6E8A-4147-A177-3AD203B41FA5}">
                      <a16:colId xmlns:a16="http://schemas.microsoft.com/office/drawing/2014/main" val="20010"/>
                    </a:ext>
                  </a:extLst>
                </a:gridCol>
                <a:gridCol w="564652">
                  <a:extLst>
                    <a:ext uri="{9D8B030D-6E8A-4147-A177-3AD203B41FA5}">
                      <a16:colId xmlns:a16="http://schemas.microsoft.com/office/drawing/2014/main" val="20011"/>
                    </a:ext>
                  </a:extLst>
                </a:gridCol>
                <a:gridCol w="564652">
                  <a:extLst>
                    <a:ext uri="{9D8B030D-6E8A-4147-A177-3AD203B41FA5}">
                      <a16:colId xmlns:a16="http://schemas.microsoft.com/office/drawing/2014/main" val="20012"/>
                    </a:ext>
                  </a:extLst>
                </a:gridCol>
                <a:gridCol w="564652">
                  <a:extLst>
                    <a:ext uri="{9D8B030D-6E8A-4147-A177-3AD203B41FA5}">
                      <a16:colId xmlns:a16="http://schemas.microsoft.com/office/drawing/2014/main" val="20013"/>
                    </a:ext>
                  </a:extLst>
                </a:gridCol>
                <a:gridCol w="564652">
                  <a:extLst>
                    <a:ext uri="{9D8B030D-6E8A-4147-A177-3AD203B41FA5}">
                      <a16:colId xmlns:a16="http://schemas.microsoft.com/office/drawing/2014/main" val="20014"/>
                    </a:ext>
                  </a:extLst>
                </a:gridCol>
              </a:tblGrid>
              <a:tr h="53091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年度</a:t>
                      </a:r>
                      <a:endParaRPr kumimoji="1" lang="en-US" altLang="ja-JP" sz="1200" dirty="0" smtClean="0"/>
                    </a:p>
                  </a:txBody>
                  <a:tcPr anchor="ctr">
                    <a:solidFill>
                      <a:schemeClr val="bg1">
                        <a:alpha val="75000"/>
                      </a:schemeClr>
                    </a:solidFill>
                  </a:tcPr>
                </a:tc>
                <a:tc hMerge="1">
                  <a:txBody>
                    <a:bodyPr/>
                    <a:lstStyle/>
                    <a:p>
                      <a:endParaRPr kumimoji="1" lang="ja-JP" altLang="en-US" sz="1200" dirty="0"/>
                    </a:p>
                  </a:txBody>
                  <a:tcPr>
                    <a:solidFill>
                      <a:schemeClr val="bg1">
                        <a:alpha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txBody>
                  <a:tcPr>
                    <a:solidFill>
                      <a:schemeClr val="bg1">
                        <a:alpha val="75000"/>
                      </a:schemeClr>
                    </a:solidFill>
                  </a:tcPr>
                </a:tc>
                <a:tc>
                  <a:txBody>
                    <a:bodyPr/>
                    <a:lstStyle/>
                    <a:p>
                      <a:pPr algn="ctr"/>
                      <a:r>
                        <a:rPr kumimoji="1" lang="en-US" altLang="ja-JP" sz="1200" dirty="0" smtClean="0"/>
                        <a:t>2014</a:t>
                      </a:r>
                    </a:p>
                    <a:p>
                      <a:pPr algn="ctr"/>
                      <a:r>
                        <a:rPr kumimoji="1" lang="en-US" altLang="ja-JP" sz="1200" dirty="0" smtClean="0"/>
                        <a:t>(H26)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2015</a:t>
                      </a:r>
                      <a:r>
                        <a:rPr kumimoji="1" lang="ja-JP" altLang="en-US" sz="1200" dirty="0" smtClean="0"/>
                        <a:t> </a:t>
                      </a:r>
                      <a:r>
                        <a:rPr kumimoji="1" lang="en-US" altLang="ja-JP" sz="1200" dirty="0" smtClean="0"/>
                        <a:t>(H27)</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2023</a:t>
                      </a:r>
                    </a:p>
                    <a:p>
                      <a:pPr algn="ctr"/>
                      <a:r>
                        <a:rPr kumimoji="1" lang="en-US" altLang="ja-JP" sz="1200" dirty="0" smtClean="0"/>
                        <a:t>(H35)</a:t>
                      </a:r>
                    </a:p>
                  </a:txBody>
                  <a:tcPr anchor="ctr">
                    <a:solidFill>
                      <a:schemeClr val="bg1">
                        <a:alpha val="75000"/>
                      </a:schemeClr>
                    </a:solidFill>
                  </a:tcP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solidFill>
                      <a:schemeClr val="bg1">
                        <a:alpha val="75000"/>
                      </a:schemeClr>
                    </a:solidFill>
                  </a:tcPr>
                </a:tc>
                <a:extLst>
                  <a:ext uri="{0D108BD9-81ED-4DB2-BD59-A6C34878D82A}">
                    <a16:rowId xmlns:a16="http://schemas.microsoft.com/office/drawing/2014/main" val="10000"/>
                  </a:ext>
                </a:extLst>
              </a:tr>
              <a:tr h="2299448">
                <a:tc>
                  <a:txBody>
                    <a:bodyPr/>
                    <a:lstStyle/>
                    <a:p>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東部</a:t>
                      </a:r>
                      <a:endParaRPr kumimoji="1" lang="ja-JP" altLang="en-US" sz="1200" dirty="0"/>
                    </a:p>
                  </a:txBody>
                  <a:tcPr marL="45720" marR="45720">
                    <a:solidFill>
                      <a:schemeClr val="bg1">
                        <a:alpha val="75000"/>
                      </a:schemeClr>
                    </a:solidFill>
                  </a:tcPr>
                </a:tc>
                <a:tc>
                  <a:txBody>
                    <a:bodyPr/>
                    <a:lstStyle/>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中之島</a:t>
                      </a:r>
                      <a:endParaRPr kumimoji="1" lang="en-US" altLang="ja-JP" sz="1200" dirty="0" smtClean="0"/>
                    </a:p>
                    <a:p>
                      <a:r>
                        <a:rPr kumimoji="1" lang="en-US" altLang="ja-JP" sz="1200" dirty="0" smtClean="0"/>
                        <a:t>1</a:t>
                      </a:r>
                      <a:r>
                        <a:rPr kumimoji="1" lang="ja-JP" altLang="en-US" sz="1200" dirty="0" smtClean="0"/>
                        <a:t>丁目</a:t>
                      </a:r>
                      <a:endParaRPr kumimoji="1" lang="ja-JP" altLang="en-US" sz="1200" dirty="0"/>
                    </a:p>
                  </a:txBody>
                  <a:tcPr marL="45720" marR="45720">
                    <a:solidFill>
                      <a:schemeClr val="bg1">
                        <a:alpha val="75000"/>
                      </a:schemeClr>
                    </a:solidFill>
                  </a:tcPr>
                </a:tc>
                <a:tc>
                  <a:txBody>
                    <a:bodyPr/>
                    <a:lstStyle/>
                    <a:p>
                      <a:endParaRPr kumimoji="1" lang="en-US" altLang="ja-JP" sz="1200" dirty="0" smtClean="0"/>
                    </a:p>
                    <a:p>
                      <a:r>
                        <a:rPr kumimoji="1" lang="ja-JP" altLang="en-US" sz="1200" dirty="0" smtClean="0"/>
                        <a:t>①中之島東部のまちづくり</a:t>
                      </a:r>
                      <a:endParaRPr kumimoji="1" lang="en-US" altLang="ja-JP" sz="1200" dirty="0" smtClean="0"/>
                    </a:p>
                    <a:p>
                      <a:r>
                        <a:rPr kumimoji="1" lang="ja-JP" altLang="en-US" sz="1200" dirty="0" smtClean="0"/>
                        <a:t>○大阪府立中之島図書館の有効活用</a:t>
                      </a:r>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○大阪市中央公会堂の</a:t>
                      </a:r>
                      <a:endParaRPr kumimoji="1" lang="en-US" altLang="ja-JP" sz="1200" dirty="0" smtClean="0"/>
                    </a:p>
                    <a:p>
                      <a:r>
                        <a:rPr kumimoji="1" lang="ja-JP" altLang="en-US" sz="1200" dirty="0" smtClean="0"/>
                        <a:t>有効活用</a:t>
                      </a:r>
                      <a:endParaRPr kumimoji="1" lang="en-US" altLang="ja-JP" sz="1200" dirty="0" smtClean="0"/>
                    </a:p>
                    <a:p>
                      <a:endParaRPr kumimoji="1" lang="en-US" altLang="ja-JP" sz="1200" dirty="0" smtClean="0"/>
                    </a:p>
                    <a:p>
                      <a:r>
                        <a:rPr kumimoji="1" lang="ja-JP" altLang="en-US" sz="1200" dirty="0" smtClean="0"/>
                        <a:t>○大阪市こども本の森</a:t>
                      </a:r>
                      <a:r>
                        <a:rPr kumimoji="1" lang="ja-JP" altLang="en-US" sz="1200" dirty="0" smtClean="0">
                          <a:solidFill>
                            <a:schemeClr val="tx1"/>
                          </a:solidFill>
                        </a:rPr>
                        <a:t>中之島</a:t>
                      </a:r>
                      <a:endParaRPr kumimoji="1" lang="en-US" altLang="ja-JP" sz="1200" dirty="0" smtClean="0">
                        <a:solidFill>
                          <a:schemeClr val="tx1"/>
                        </a:solidFill>
                      </a:endParaRPr>
                    </a:p>
                    <a:p>
                      <a:endParaRPr kumimoji="1" lang="en-US" altLang="ja-JP" sz="500" dirty="0" smtClean="0"/>
                    </a:p>
                  </a:txBody>
                  <a:tcPr marL="45720" marR="45720">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1"/>
                  </a:ext>
                </a:extLst>
              </a:tr>
              <a:tr h="2071700">
                <a:tc>
                  <a:txBody>
                    <a:bodyPr/>
                    <a:lstStyle/>
                    <a:p>
                      <a:pPr algn="l"/>
                      <a:r>
                        <a:rPr kumimoji="1" lang="ja-JP" altLang="en-US" sz="1200" dirty="0" smtClean="0"/>
                        <a:t>西部</a:t>
                      </a:r>
                      <a:endParaRPr kumimoji="1" lang="ja-JP" altLang="en-US" sz="1200" dirty="0"/>
                    </a:p>
                  </a:txBody>
                  <a:tcPr marL="45720" marR="45720" anchor="ctr">
                    <a:solidFill>
                      <a:schemeClr val="bg1">
                        <a:alpha val="75000"/>
                      </a:schemeClr>
                    </a:solidFill>
                  </a:tcPr>
                </a:tc>
                <a:tc>
                  <a:txBody>
                    <a:bodyPr/>
                    <a:lstStyle/>
                    <a:p>
                      <a:pPr marL="0" indent="0" algn="ctr"/>
                      <a:r>
                        <a:rPr kumimoji="1" lang="ja-JP" altLang="en-US" sz="1200" dirty="0" smtClean="0"/>
                        <a:t>中之島</a:t>
                      </a:r>
                      <a:endParaRPr kumimoji="1" lang="en-US" altLang="ja-JP" sz="1200" dirty="0" smtClean="0"/>
                    </a:p>
                    <a:p>
                      <a:pPr algn="ctr"/>
                      <a:r>
                        <a:rPr kumimoji="1" lang="en-US" altLang="ja-JP" sz="1200" dirty="0" smtClean="0"/>
                        <a:t>4</a:t>
                      </a:r>
                      <a:r>
                        <a:rPr kumimoji="1" lang="ja-JP" altLang="en-US" sz="1200" dirty="0" smtClean="0"/>
                        <a:t>・</a:t>
                      </a:r>
                      <a:r>
                        <a:rPr kumimoji="1" lang="en-US" altLang="ja-JP" sz="1200" dirty="0" smtClean="0"/>
                        <a:t>5</a:t>
                      </a:r>
                      <a:r>
                        <a:rPr kumimoji="1" lang="ja-JP" altLang="en-US" sz="1200" dirty="0" smtClean="0"/>
                        <a:t>丁目</a:t>
                      </a:r>
                      <a:endParaRPr kumimoji="1" lang="ja-JP" altLang="en-US" sz="1200" dirty="0"/>
                    </a:p>
                  </a:txBody>
                  <a:tcPr marL="45720" marR="45720" anchor="ctr">
                    <a:solidFill>
                      <a:schemeClr val="bg1">
                        <a:alpha val="75000"/>
                      </a:schemeClr>
                    </a:solidFill>
                  </a:tcPr>
                </a:tc>
                <a:tc>
                  <a:txBody>
                    <a:bodyPr/>
                    <a:lstStyle/>
                    <a:p>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②中之島西部の</a:t>
                      </a:r>
                      <a:endParaRPr kumimoji="1" lang="en-US" altLang="ja-JP" sz="1200" dirty="0" smtClean="0"/>
                    </a:p>
                    <a:p>
                      <a:r>
                        <a:rPr kumimoji="1" lang="ja-JP" altLang="en-US" sz="1200" dirty="0" smtClean="0"/>
                        <a:t>まちづくり</a:t>
                      </a:r>
                      <a:endParaRPr kumimoji="1" lang="en-US" altLang="ja-JP" sz="1200" dirty="0" smtClean="0"/>
                    </a:p>
                  </a:txBody>
                  <a:tcPr marL="45720" marR="45720">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2"/>
                  </a:ext>
                </a:extLst>
              </a:tr>
            </a:tbl>
          </a:graphicData>
        </a:graphic>
      </p:graphicFrame>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a:t>
            </a:r>
            <a:endParaRPr lang="en-US" altLang="ja-JP" sz="2000" b="1" dirty="0">
              <a:solidFill>
                <a:schemeClr val="bg1"/>
              </a:solidFill>
              <a:latin typeface="ＭＳ ゴシック" pitchFamily="49" charset="-128"/>
              <a:ea typeface="ＭＳ ゴシック" pitchFamily="49" charset="-128"/>
            </a:endParaRPr>
          </a:p>
        </p:txBody>
      </p:sp>
      <p:sp>
        <p:nvSpPr>
          <p:cNvPr id="8" name="角丸四角形 7"/>
          <p:cNvSpPr/>
          <p:nvPr/>
        </p:nvSpPr>
        <p:spPr>
          <a:xfrm>
            <a:off x="1431032" y="6180336"/>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9" name="テキスト ボックス 8"/>
          <p:cNvSpPr txBox="1"/>
          <p:nvPr/>
        </p:nvSpPr>
        <p:spPr>
          <a:xfrm>
            <a:off x="1143001" y="5873140"/>
            <a:ext cx="3169457"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中之島</a:t>
            </a:r>
            <a:r>
              <a:rPr lang="en-US" altLang="ja-JP" sz="1600" dirty="0"/>
              <a:t>』</a:t>
            </a:r>
            <a:r>
              <a:rPr lang="ja-JP" altLang="en-US" sz="1600" dirty="0"/>
              <a:t>エリアの担当部局一覧</a:t>
            </a:r>
            <a:endParaRPr lang="en-US" altLang="ja-JP" sz="1600" dirty="0"/>
          </a:p>
        </p:txBody>
      </p:sp>
      <p:sp>
        <p:nvSpPr>
          <p:cNvPr id="12" name="テキスト ボックス 11"/>
          <p:cNvSpPr txBox="1"/>
          <p:nvPr/>
        </p:nvSpPr>
        <p:spPr>
          <a:xfrm>
            <a:off x="1478368" y="6194624"/>
            <a:ext cx="2816797" cy="523220"/>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・大阪市：都市計画局、経済戦略局</a:t>
            </a:r>
            <a:endParaRPr lang="en-US" altLang="ja-JP" sz="1400" dirty="0">
              <a:latin typeface="ＭＳ Ｐ明朝" pitchFamily="18" charset="-128"/>
              <a:ea typeface="ＭＳ Ｐ明朝" pitchFamily="18" charset="-128"/>
            </a:endParaRPr>
          </a:p>
          <a:p>
            <a:pPr lvl="0"/>
            <a:r>
              <a:rPr lang="ja-JP" altLang="en-US" sz="1400" dirty="0">
                <a:latin typeface="ＭＳ Ｐ明朝" pitchFamily="18" charset="-128"/>
                <a:ea typeface="ＭＳ Ｐ明朝" pitchFamily="18" charset="-128"/>
              </a:rPr>
              <a:t>・大阪府</a:t>
            </a:r>
            <a:r>
              <a:rPr lang="ja-JP" altLang="en-US" sz="1400" dirty="0" smtClean="0">
                <a:latin typeface="ＭＳ Ｐ明朝" pitchFamily="18" charset="-128"/>
                <a:ea typeface="ＭＳ Ｐ明朝" pitchFamily="18" charset="-128"/>
              </a:rPr>
              <a:t>：商工労働部、教育庁</a:t>
            </a:r>
            <a:endParaRPr lang="en-US" altLang="ja-JP" sz="1400" dirty="0">
              <a:latin typeface="ＭＳ Ｐ明朝" pitchFamily="18" charset="-128"/>
              <a:ea typeface="ＭＳ Ｐ明朝" pitchFamily="18" charset="-128"/>
            </a:endParaRPr>
          </a:p>
        </p:txBody>
      </p:sp>
      <p:sp>
        <p:nvSpPr>
          <p:cNvPr id="11" name="スライド番号プレースホルダ 10"/>
          <p:cNvSpPr>
            <a:spLocks noGrp="1"/>
          </p:cNvSpPr>
          <p:nvPr>
            <p:ph type="sldNum" sz="quarter" idx="12"/>
          </p:nvPr>
        </p:nvSpPr>
        <p:spPr/>
        <p:txBody>
          <a:bodyPr/>
          <a:lstStyle/>
          <a:p>
            <a:fld id="{37EF5067-3AB7-4642-9103-42CBD40CC6D9}" type="slidenum">
              <a:rPr kumimoji="1" lang="ja-JP" altLang="en-US" smtClean="0"/>
              <a:pPr/>
              <a:t>15</a:t>
            </a:fld>
            <a:endParaRPr kumimoji="1" lang="ja-JP" altLang="en-US" dirty="0"/>
          </a:p>
        </p:txBody>
      </p:sp>
      <p:cxnSp>
        <p:nvCxnSpPr>
          <p:cNvPr id="6" name="直線矢印コネクタ 5"/>
          <p:cNvCxnSpPr/>
          <p:nvPr/>
        </p:nvCxnSpPr>
        <p:spPr>
          <a:xfrm>
            <a:off x="4219575" y="1934605"/>
            <a:ext cx="1009650" cy="0"/>
          </a:xfrm>
          <a:prstGeom prst="straightConnector1">
            <a:avLst/>
          </a:prstGeom>
          <a:ln w="25400">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5301615" y="1934605"/>
            <a:ext cx="5696585"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4250055" y="2512810"/>
            <a:ext cx="6732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4219575" y="3126765"/>
            <a:ext cx="720000" cy="0"/>
          </a:xfrm>
          <a:prstGeom prst="straightConnector1">
            <a:avLst/>
          </a:prstGeom>
          <a:ln w="25400">
            <a:solidFill>
              <a:srgbClr val="0000CC"/>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4918075" y="3124225"/>
            <a:ext cx="6048000" cy="0"/>
          </a:xfrm>
          <a:prstGeom prst="straightConnector1">
            <a:avLst/>
          </a:prstGeom>
          <a:ln w="25400">
            <a:solidFill>
              <a:srgbClr val="0000CC"/>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252060" y="5583540"/>
            <a:ext cx="4366810" cy="0"/>
          </a:xfrm>
          <a:prstGeom prst="straightConnector1">
            <a:avLst/>
          </a:prstGeom>
          <a:ln w="25400">
            <a:solidFill>
              <a:schemeClr val="accent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8725550" y="5583540"/>
            <a:ext cx="2249025" cy="0"/>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30" name="円/楕円 29"/>
          <p:cNvSpPr/>
          <p:nvPr/>
        </p:nvSpPr>
        <p:spPr>
          <a:xfrm>
            <a:off x="4724400" y="186260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4213225" y="3056425"/>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4591300" y="3058822"/>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4931899" y="3041575"/>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4796400" y="3047145"/>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4219575" y="1475897"/>
            <a:ext cx="119936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正面玄関の開放</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・フリー入館の開始</a:t>
            </a:r>
            <a:endParaRPr kumimoji="1" lang="ja-JP" altLang="en-US" sz="1000" dirty="0">
              <a:latin typeface="ＭＳ Ｐ明朝" panose="02020600040205080304" pitchFamily="18" charset="-128"/>
              <a:ea typeface="ＭＳ Ｐ明朝" panose="02020600040205080304" pitchFamily="18" charset="-128"/>
            </a:endParaRPr>
          </a:p>
        </p:txBody>
      </p:sp>
      <p:sp>
        <p:nvSpPr>
          <p:cNvPr id="41" name="テキスト ボックス 40"/>
          <p:cNvSpPr txBox="1"/>
          <p:nvPr/>
        </p:nvSpPr>
        <p:spPr>
          <a:xfrm>
            <a:off x="5293311" y="1488476"/>
            <a:ext cx="1156086"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指定管理者による</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a:latin typeface="ＭＳ Ｐ明朝" panose="02020600040205080304" pitchFamily="18" charset="-128"/>
                <a:ea typeface="ＭＳ Ｐ明朝" panose="02020600040205080304" pitchFamily="18" charset="-128"/>
              </a:rPr>
              <a:t>新サービス</a:t>
            </a:r>
            <a:r>
              <a:rPr lang="ja-JP" altLang="en-US" sz="1000" dirty="0" smtClean="0">
                <a:latin typeface="ＭＳ Ｐ明朝" panose="02020600040205080304" pitchFamily="18" charset="-128"/>
                <a:ea typeface="ＭＳ Ｐ明朝" panose="02020600040205080304" pitchFamily="18" charset="-128"/>
              </a:rPr>
              <a:t>の</a:t>
            </a:r>
            <a:r>
              <a:rPr lang="ja-JP" altLang="en-US" sz="1000" dirty="0">
                <a:latin typeface="ＭＳ Ｐ明朝" panose="02020600040205080304" pitchFamily="18" charset="-128"/>
                <a:ea typeface="ＭＳ Ｐ明朝" panose="02020600040205080304" pitchFamily="18" charset="-128"/>
              </a:rPr>
              <a:t>開始</a:t>
            </a:r>
            <a:endParaRPr kumimoji="1" lang="ja-JP" altLang="en-US" sz="1000" dirty="0">
              <a:latin typeface="ＭＳ Ｐ明朝" panose="02020600040205080304" pitchFamily="18" charset="-128"/>
              <a:ea typeface="ＭＳ Ｐ明朝" panose="02020600040205080304" pitchFamily="18" charset="-128"/>
            </a:endParaRPr>
          </a:p>
        </p:txBody>
      </p:sp>
      <p:sp>
        <p:nvSpPr>
          <p:cNvPr id="42" name="テキスト ボックス 41"/>
          <p:cNvSpPr txBox="1"/>
          <p:nvPr/>
        </p:nvSpPr>
        <p:spPr>
          <a:xfrm>
            <a:off x="7021520" y="1709153"/>
            <a:ext cx="3280065"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中之島エリアの集客増・活性化につながるシンボル施設へ</a:t>
            </a:r>
            <a:endParaRPr kumimoji="1" lang="ja-JP" altLang="en-US" sz="1000" dirty="0">
              <a:latin typeface="ＭＳ Ｐ明朝" panose="02020600040205080304" pitchFamily="18" charset="-128"/>
              <a:ea typeface="ＭＳ Ｐ明朝" panose="02020600040205080304" pitchFamily="18" charset="-128"/>
            </a:endParaRPr>
          </a:p>
        </p:txBody>
      </p:sp>
      <p:sp>
        <p:nvSpPr>
          <p:cNvPr id="43" name="テキスト ボックス 42"/>
          <p:cNvSpPr txBox="1"/>
          <p:nvPr/>
        </p:nvSpPr>
        <p:spPr>
          <a:xfrm>
            <a:off x="4446649" y="2016009"/>
            <a:ext cx="1104790"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リニューアル工事</a:t>
            </a:r>
            <a:endParaRPr kumimoji="1" lang="ja-JP" altLang="en-US" sz="1000" dirty="0">
              <a:latin typeface="ＭＳ Ｐ明朝" panose="02020600040205080304" pitchFamily="18" charset="-128"/>
              <a:ea typeface="ＭＳ Ｐ明朝" panose="02020600040205080304" pitchFamily="18" charset="-128"/>
            </a:endParaRPr>
          </a:p>
        </p:txBody>
      </p:sp>
      <p:sp>
        <p:nvSpPr>
          <p:cNvPr id="44" name="テキスト ボックス 43"/>
          <p:cNvSpPr txBox="1"/>
          <p:nvPr/>
        </p:nvSpPr>
        <p:spPr>
          <a:xfrm>
            <a:off x="4653218" y="2281821"/>
            <a:ext cx="5194479" cy="246221"/>
          </a:xfrm>
          <a:prstGeom prst="rect">
            <a:avLst/>
          </a:prstGeom>
          <a:noFill/>
        </p:spPr>
        <p:txBody>
          <a:bodyPr wrap="square" rtlCol="0">
            <a:spAutoFit/>
          </a:bodyPr>
          <a:lstStyle/>
          <a:p>
            <a:r>
              <a:rPr kumimoji="1" lang="ja-JP" altLang="en-US" sz="1000" dirty="0" smtClean="0">
                <a:latin typeface="ＭＳ Ｐ明朝" panose="02020600040205080304" pitchFamily="18" charset="-128"/>
                <a:ea typeface="ＭＳ Ｐ明朝" panose="02020600040205080304" pitchFamily="18" charset="-128"/>
              </a:rPr>
              <a:t>中之島図書館と中央公会堂との連携事業を実施</a:t>
            </a:r>
            <a:r>
              <a:rPr lang="ja-JP" altLang="en-US" sz="1000" dirty="0" smtClean="0">
                <a:latin typeface="ＭＳ Ｐ明朝" panose="02020600040205080304" pitchFamily="18" charset="-128"/>
                <a:ea typeface="ＭＳ Ｐ明朝" panose="02020600040205080304" pitchFamily="18" charset="-128"/>
              </a:rPr>
              <a:t>（合同見学ツアー、合同講演会）</a:t>
            </a:r>
            <a:endParaRPr kumimoji="1" lang="ja-JP" altLang="en-US" sz="1000" dirty="0">
              <a:latin typeface="ＭＳ Ｐ明朝" panose="02020600040205080304" pitchFamily="18" charset="-128"/>
              <a:ea typeface="ＭＳ Ｐ明朝" panose="02020600040205080304" pitchFamily="18" charset="-128"/>
            </a:endParaRPr>
          </a:p>
        </p:txBody>
      </p:sp>
      <p:sp>
        <p:nvSpPr>
          <p:cNvPr id="45" name="テキスト ボックス 44"/>
          <p:cNvSpPr txBox="1"/>
          <p:nvPr/>
        </p:nvSpPr>
        <p:spPr>
          <a:xfrm>
            <a:off x="4032781" y="2621935"/>
            <a:ext cx="693782" cy="400110"/>
          </a:xfrm>
          <a:prstGeom prst="rect">
            <a:avLst/>
          </a:prstGeom>
          <a:noFill/>
        </p:spPr>
        <p:txBody>
          <a:bodyPr wrap="square" rtlCol="0">
            <a:spAutoFit/>
          </a:bodyPr>
          <a:lstStyle/>
          <a:p>
            <a:r>
              <a:rPr kumimoji="1" lang="ja-JP" altLang="en-US" sz="1000" dirty="0" smtClean="0">
                <a:latin typeface="ＭＳ Ｐ明朝" panose="02020600040205080304" pitchFamily="18" charset="-128"/>
                <a:ea typeface="ＭＳ Ｐ明朝" panose="02020600040205080304" pitchFamily="18" charset="-128"/>
              </a:rPr>
              <a:t>正面玄関</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の開放</a:t>
            </a:r>
            <a:endParaRPr kumimoji="1" lang="ja-JP" altLang="en-US" sz="1000" dirty="0">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4332365" y="3136131"/>
            <a:ext cx="947695"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展示室の設置</a:t>
            </a:r>
            <a:endParaRPr kumimoji="1" lang="ja-JP" altLang="en-US" sz="1000" dirty="0">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4955289" y="2813650"/>
            <a:ext cx="971741" cy="246221"/>
          </a:xfrm>
          <a:prstGeom prst="rect">
            <a:avLst/>
          </a:prstGeom>
          <a:noFill/>
        </p:spPr>
        <p:txBody>
          <a:bodyPr wrap="non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ショップの設置</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49" name="テキスト ボックス 48"/>
          <p:cNvSpPr txBox="1"/>
          <p:nvPr/>
        </p:nvSpPr>
        <p:spPr>
          <a:xfrm>
            <a:off x="6238685" y="2743800"/>
            <a:ext cx="2286203" cy="400110"/>
          </a:xfrm>
          <a:prstGeom prst="rect">
            <a:avLst/>
          </a:prstGeom>
          <a:noFill/>
        </p:spPr>
        <p:txBody>
          <a:bodyPr wrap="non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近代建築の魅力を活かした事業の実施</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新</a:t>
            </a:r>
            <a:r>
              <a:rPr lang="ja-JP" altLang="en-US" sz="1000" i="1" u="sng" dirty="0">
                <a:solidFill>
                  <a:srgbClr val="0000CC"/>
                </a:solidFill>
                <a:latin typeface="ＭＳ Ｐ明朝" panose="02020600040205080304" pitchFamily="18" charset="-128"/>
                <a:ea typeface="ＭＳ Ｐ明朝" panose="02020600040205080304" pitchFamily="18" charset="-128"/>
              </a:rPr>
              <a:t>レストラン</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の</a:t>
            </a:r>
            <a:r>
              <a:rPr lang="ja-JP" altLang="en-US" sz="1000" i="1" u="sng" dirty="0">
                <a:solidFill>
                  <a:srgbClr val="0000CC"/>
                </a:solidFill>
                <a:latin typeface="ＭＳ Ｐ明朝" panose="02020600040205080304" pitchFamily="18" charset="-128"/>
                <a:ea typeface="ＭＳ Ｐ明朝" panose="02020600040205080304" pitchFamily="18" charset="-128"/>
              </a:rPr>
              <a:t>参入</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により、さらなる活用</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55" name="テキスト ボックス 54"/>
          <p:cNvSpPr txBox="1"/>
          <p:nvPr/>
        </p:nvSpPr>
        <p:spPr>
          <a:xfrm>
            <a:off x="8716438" y="5398781"/>
            <a:ext cx="2232118" cy="400110"/>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国際ビジネス</a:t>
            </a:r>
            <a:r>
              <a:rPr lang="ja-JP" altLang="en-US" sz="1000" i="1" dirty="0">
                <a:solidFill>
                  <a:srgbClr val="FF0000"/>
                </a:solidFill>
                <a:latin typeface="ＭＳ Ｐ明朝" panose="02020600040205080304" pitchFamily="18" charset="-128"/>
                <a:ea typeface="ＭＳ Ｐ明朝" panose="02020600040205080304" pitchFamily="18" charset="-128"/>
              </a:rPr>
              <a:t>機能</a:t>
            </a:r>
            <a:r>
              <a:rPr lang="ja-JP" altLang="en-US" sz="1000" i="1" dirty="0" smtClean="0">
                <a:solidFill>
                  <a:srgbClr val="FF0000"/>
                </a:solidFill>
                <a:latin typeface="ＭＳ Ｐ明朝" panose="02020600040205080304" pitchFamily="18" charset="-128"/>
                <a:ea typeface="ＭＳ Ｐ明朝" panose="02020600040205080304" pitchFamily="18" charset="-128"/>
              </a:rPr>
              <a:t>を高め、大阪の国際交流の拠点へ</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40" name="大かっこ 39"/>
          <p:cNvSpPr/>
          <p:nvPr/>
        </p:nvSpPr>
        <p:spPr>
          <a:xfrm>
            <a:off x="2462460" y="4978071"/>
            <a:ext cx="1449435" cy="23590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36000" rIns="36000" rtlCol="0" anchor="ctr"/>
          <a:lstStyle/>
          <a:p>
            <a:r>
              <a:rPr kumimoji="1" lang="ja-JP" altLang="en-US" sz="1000" dirty="0" smtClean="0"/>
              <a:t>・低未利用地の活用</a:t>
            </a:r>
            <a:endParaRPr kumimoji="1" lang="en-US" altLang="ja-JP" sz="1000" dirty="0" smtClean="0"/>
          </a:p>
          <a:p>
            <a:r>
              <a:rPr lang="ja-JP" altLang="en-US" sz="1000" dirty="0" smtClean="0"/>
              <a:t>・文化・芸術機能の強化</a:t>
            </a:r>
            <a:endParaRPr kumimoji="1" lang="ja-JP" altLang="en-US" sz="1000" dirty="0"/>
          </a:p>
        </p:txBody>
      </p:sp>
      <p:sp>
        <p:nvSpPr>
          <p:cNvPr id="74" name="テキスト ボックス 73"/>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70" name="グループ化 69"/>
          <p:cNvGrpSpPr/>
          <p:nvPr/>
        </p:nvGrpSpPr>
        <p:grpSpPr>
          <a:xfrm>
            <a:off x="8592933" y="5430591"/>
            <a:ext cx="140788" cy="368300"/>
            <a:chOff x="7624410" y="5431775"/>
            <a:chExt cx="140788" cy="368300"/>
          </a:xfrm>
        </p:grpSpPr>
        <p:sp>
          <p:nvSpPr>
            <p:cNvPr id="71" name="フリーフォーム 70"/>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75" name="フリーフォーム 74"/>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grpSp>
        <p:nvGrpSpPr>
          <p:cNvPr id="76" name="グループ化 75"/>
          <p:cNvGrpSpPr/>
          <p:nvPr/>
        </p:nvGrpSpPr>
        <p:grpSpPr>
          <a:xfrm>
            <a:off x="4882148" y="409610"/>
            <a:ext cx="7279465" cy="516139"/>
            <a:chOff x="4882148" y="409610"/>
            <a:chExt cx="7279465" cy="516139"/>
          </a:xfrm>
        </p:grpSpPr>
        <p:cxnSp>
          <p:nvCxnSpPr>
            <p:cNvPr id="77" name="直線コネクタ 76"/>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79" name="直線コネクタ 78"/>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81" name="直線コネクタ 80"/>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83" name="テキスト ボックス 82"/>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84" name="テキスト ボックス 83"/>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85" name="角丸四角形 84"/>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p:cNvSpPr txBox="1"/>
          <p:nvPr/>
        </p:nvSpPr>
        <p:spPr>
          <a:xfrm>
            <a:off x="4442764" y="4299044"/>
            <a:ext cx="878767" cy="276999"/>
          </a:xfrm>
          <a:prstGeom prst="rect">
            <a:avLst/>
          </a:prstGeom>
          <a:noFill/>
        </p:spPr>
        <p:txBody>
          <a:bodyPr wrap="none" rtlCol="0">
            <a:spAutoFit/>
          </a:bodyPr>
          <a:lstStyle/>
          <a:p>
            <a:r>
              <a:rPr kumimoji="1" lang="ja-JP" altLang="en-US" sz="1200" b="1" dirty="0" smtClean="0"/>
              <a:t>＜</a:t>
            </a:r>
            <a:r>
              <a:rPr kumimoji="1" lang="en-US" altLang="ja-JP" sz="1200" b="1" dirty="0" smtClean="0"/>
              <a:t>4</a:t>
            </a:r>
            <a:r>
              <a:rPr kumimoji="1" lang="ja-JP" altLang="en-US" sz="1200" b="1" dirty="0" smtClean="0"/>
              <a:t>丁目＞</a:t>
            </a:r>
            <a:endParaRPr kumimoji="1" lang="ja-JP" altLang="en-US" sz="1200" b="1" dirty="0"/>
          </a:p>
        </p:txBody>
      </p:sp>
      <p:sp>
        <p:nvSpPr>
          <p:cNvPr id="86" name="テキスト ボックス 85"/>
          <p:cNvSpPr txBox="1"/>
          <p:nvPr/>
        </p:nvSpPr>
        <p:spPr>
          <a:xfrm>
            <a:off x="4176191" y="5174173"/>
            <a:ext cx="878767" cy="276999"/>
          </a:xfrm>
          <a:prstGeom prst="rect">
            <a:avLst/>
          </a:prstGeom>
          <a:noFill/>
        </p:spPr>
        <p:txBody>
          <a:bodyPr wrap="none" rtlCol="0">
            <a:spAutoFit/>
          </a:bodyPr>
          <a:lstStyle/>
          <a:p>
            <a:r>
              <a:rPr kumimoji="1" lang="ja-JP" altLang="en-US" sz="1200" b="1" dirty="0" smtClean="0"/>
              <a:t>＜</a:t>
            </a:r>
            <a:r>
              <a:rPr kumimoji="1" lang="en-US" altLang="ja-JP" sz="1200" b="1" dirty="0" smtClean="0"/>
              <a:t>5</a:t>
            </a:r>
            <a:r>
              <a:rPr kumimoji="1" lang="ja-JP" altLang="en-US" sz="1200" b="1" dirty="0" smtClean="0"/>
              <a:t>丁目＞</a:t>
            </a:r>
            <a:endParaRPr kumimoji="1" lang="ja-JP" altLang="en-US" sz="1200" b="1" dirty="0"/>
          </a:p>
        </p:txBody>
      </p:sp>
      <p:sp>
        <p:nvSpPr>
          <p:cNvPr id="16" name="線吹き出し 2 15"/>
          <p:cNvSpPr/>
          <p:nvPr/>
        </p:nvSpPr>
        <p:spPr>
          <a:xfrm>
            <a:off x="5071248" y="2658389"/>
            <a:ext cx="1187821" cy="261913"/>
          </a:xfrm>
          <a:prstGeom prst="callout2">
            <a:avLst>
              <a:gd name="adj1" fmla="val 18750"/>
              <a:gd name="adj2" fmla="val -849"/>
              <a:gd name="adj3" fmla="val 18750"/>
              <a:gd name="adj4" fmla="val -16667"/>
              <a:gd name="adj5" fmla="val 141594"/>
              <a:gd name="adj6" fmla="val -167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i="1" u="sng" dirty="0">
                <a:solidFill>
                  <a:srgbClr val="0000CC"/>
                </a:solidFill>
                <a:latin typeface="ＭＳ Ｐ明朝" panose="02020600040205080304" pitchFamily="18" charset="-128"/>
                <a:ea typeface="ＭＳ Ｐ明朝" panose="02020600040205080304" pitchFamily="18" charset="-128"/>
              </a:rPr>
              <a:t>新レストランの開業</a:t>
            </a:r>
          </a:p>
          <a:p>
            <a:pPr algn="ctr"/>
            <a:endParaRPr kumimoji="1" lang="ja-JP" altLang="en-US" sz="1000" dirty="0"/>
          </a:p>
        </p:txBody>
      </p:sp>
      <p:cxnSp>
        <p:nvCxnSpPr>
          <p:cNvPr id="87" name="直線矢印コネクタ 86"/>
          <p:cNvCxnSpPr/>
          <p:nvPr/>
        </p:nvCxnSpPr>
        <p:spPr>
          <a:xfrm>
            <a:off x="6259069" y="3627740"/>
            <a:ext cx="1332000" cy="0"/>
          </a:xfrm>
          <a:prstGeom prst="straightConnector1">
            <a:avLst/>
          </a:prstGeom>
          <a:ln w="25400">
            <a:solidFill>
              <a:srgbClr val="0000CC"/>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a:off x="7669509" y="3627740"/>
            <a:ext cx="3312000" cy="983"/>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7201826" y="3315075"/>
            <a:ext cx="2233304" cy="246221"/>
          </a:xfrm>
          <a:prstGeom prst="rect">
            <a:avLst/>
          </a:prstGeom>
          <a:noFill/>
        </p:spPr>
        <p:txBody>
          <a:bodyPr wrap="none" rtlCol="0">
            <a:spAutoFit/>
          </a:bodyPr>
          <a:lstStyle/>
          <a:p>
            <a:r>
              <a:rPr lang="ja-JP" altLang="en-US" sz="1000" i="1" dirty="0">
                <a:solidFill>
                  <a:srgbClr val="FF0000"/>
                </a:solidFill>
                <a:latin typeface="ＭＳ Ｐ明朝" panose="02020600040205080304" pitchFamily="18" charset="-128"/>
                <a:ea typeface="ＭＳ Ｐ明朝" panose="02020600040205080304" pitchFamily="18" charset="-128"/>
              </a:rPr>
              <a:t>大阪市</a:t>
            </a:r>
            <a:r>
              <a:rPr lang="ja-JP" altLang="en-US" sz="1000" i="1" dirty="0" smtClean="0">
                <a:solidFill>
                  <a:srgbClr val="FF0000"/>
                </a:solidFill>
                <a:latin typeface="ＭＳ Ｐ明朝" panose="02020600040205080304" pitchFamily="18" charset="-128"/>
                <a:ea typeface="ＭＳ Ｐ明朝" panose="02020600040205080304" pitchFamily="18" charset="-128"/>
              </a:rPr>
              <a:t>こども本の森中之島開館予定</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93" name="テキスト ボックス 92"/>
          <p:cNvSpPr txBox="1"/>
          <p:nvPr/>
        </p:nvSpPr>
        <p:spPr>
          <a:xfrm>
            <a:off x="5695668" y="3351518"/>
            <a:ext cx="1075936" cy="246221"/>
          </a:xfrm>
          <a:prstGeom prst="rect">
            <a:avLst/>
          </a:prstGeom>
          <a:noFill/>
        </p:spPr>
        <p:txBody>
          <a:bodyPr wrap="none" rtlCol="0">
            <a:spAutoFit/>
          </a:bodyPr>
          <a:lstStyle/>
          <a:p>
            <a:r>
              <a:rPr lang="ja-JP" altLang="en-US" sz="1000" i="1" dirty="0" smtClean="0">
                <a:solidFill>
                  <a:srgbClr val="0000CC"/>
                </a:solidFill>
                <a:latin typeface="ＭＳ Ｐ明朝" panose="02020600040205080304" pitchFamily="18" charset="-128"/>
                <a:ea typeface="ＭＳ Ｐ明朝" panose="02020600040205080304" pitchFamily="18" charset="-128"/>
              </a:rPr>
              <a:t>建物寄附の提案</a:t>
            </a:r>
            <a:endParaRPr kumimoji="1" lang="ja-JP" altLang="en-US" sz="1000" i="1" dirty="0">
              <a:solidFill>
                <a:srgbClr val="0000CC"/>
              </a:solidFill>
              <a:latin typeface="ＭＳ Ｐ明朝" panose="02020600040205080304" pitchFamily="18" charset="-128"/>
              <a:ea typeface="ＭＳ Ｐ明朝" panose="02020600040205080304" pitchFamily="18" charset="-128"/>
            </a:endParaRPr>
          </a:p>
        </p:txBody>
      </p:sp>
      <p:sp>
        <p:nvSpPr>
          <p:cNvPr id="102" name="テキスト ボックス 101"/>
          <p:cNvSpPr txBox="1"/>
          <p:nvPr/>
        </p:nvSpPr>
        <p:spPr>
          <a:xfrm>
            <a:off x="4765898" y="5374116"/>
            <a:ext cx="2779928" cy="246221"/>
          </a:xfrm>
          <a:prstGeom prst="rect">
            <a:avLst/>
          </a:prstGeom>
          <a:noFill/>
        </p:spPr>
        <p:txBody>
          <a:bodyPr wrap="none" rtlCol="0">
            <a:spAutoFit/>
          </a:bodyPr>
          <a:lstStyle/>
          <a:p>
            <a:r>
              <a:rPr kumimoji="1" lang="en-US" altLang="ja-JP" sz="1000" dirty="0" smtClean="0">
                <a:latin typeface="ＭＳ Ｐ明朝" panose="02020600040205080304" pitchFamily="18" charset="-128"/>
                <a:ea typeface="ＭＳ Ｐ明朝" panose="02020600040205080304" pitchFamily="18" charset="-128"/>
              </a:rPr>
              <a:t>MICE</a:t>
            </a:r>
            <a:r>
              <a:rPr kumimoji="1" lang="ja-JP" altLang="en-US" sz="1000" dirty="0" smtClean="0">
                <a:latin typeface="ＭＳ Ｐ明朝" panose="02020600040205080304" pitchFamily="18" charset="-128"/>
                <a:ea typeface="ＭＳ Ｐ明朝" panose="02020600040205080304" pitchFamily="18" charset="-128"/>
              </a:rPr>
              <a:t>機能の強化をはじめとしたまちづくりの検討</a:t>
            </a:r>
            <a:endParaRPr kumimoji="1" lang="ja-JP" altLang="en-US" sz="1000" strike="sngStrike" dirty="0">
              <a:latin typeface="ＭＳ Ｐ明朝" panose="02020600040205080304" pitchFamily="18" charset="-128"/>
              <a:ea typeface="ＭＳ Ｐ明朝" panose="02020600040205080304" pitchFamily="18" charset="-128"/>
            </a:endParaRPr>
          </a:p>
        </p:txBody>
      </p:sp>
      <p:cxnSp>
        <p:nvCxnSpPr>
          <p:cNvPr id="103" name="直線矢印コネクタ 102"/>
          <p:cNvCxnSpPr/>
          <p:nvPr/>
        </p:nvCxnSpPr>
        <p:spPr>
          <a:xfrm>
            <a:off x="5499835" y="4123040"/>
            <a:ext cx="1404000" cy="0"/>
          </a:xfrm>
          <a:prstGeom prst="straightConnector1">
            <a:avLst/>
          </a:prstGeom>
          <a:ln w="25400">
            <a:solidFill>
              <a:srgbClr val="0000CC"/>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a:off x="6477735" y="4491340"/>
            <a:ext cx="2088000" cy="0"/>
          </a:xfrm>
          <a:prstGeom prst="straightConnector1">
            <a:avLst/>
          </a:prstGeom>
          <a:ln w="25400">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a:off x="8725635" y="4326240"/>
            <a:ext cx="2268000" cy="0"/>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06" name="円/楕円 105"/>
          <p:cNvSpPr/>
          <p:nvPr/>
        </p:nvSpPr>
        <p:spPr>
          <a:xfrm>
            <a:off x="8578787" y="405309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07" name="円/楕円 106"/>
          <p:cNvSpPr/>
          <p:nvPr/>
        </p:nvSpPr>
        <p:spPr>
          <a:xfrm>
            <a:off x="8572438" y="441841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08" name="テキスト ボックス 107"/>
          <p:cNvSpPr txBox="1"/>
          <p:nvPr/>
        </p:nvSpPr>
        <p:spPr>
          <a:xfrm>
            <a:off x="7977428" y="3787789"/>
            <a:ext cx="1691489"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大阪中之島</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美術館オープン</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09" name="テキスト ボックス 108"/>
          <p:cNvSpPr txBox="1"/>
          <p:nvPr/>
        </p:nvSpPr>
        <p:spPr>
          <a:xfrm>
            <a:off x="6645519" y="4135922"/>
            <a:ext cx="1609845" cy="400110"/>
          </a:xfrm>
          <a:prstGeom prst="rect">
            <a:avLst/>
          </a:prstGeom>
          <a:noFill/>
        </p:spPr>
        <p:txBody>
          <a:bodyPr wrap="squar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国立国際美術館及び市立科学館との連携を調整</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10" name="テキスト ボックス 109"/>
          <p:cNvSpPr txBox="1"/>
          <p:nvPr/>
        </p:nvSpPr>
        <p:spPr>
          <a:xfrm>
            <a:off x="8929983" y="3976329"/>
            <a:ext cx="1980447" cy="553998"/>
          </a:xfrm>
          <a:prstGeom prst="rect">
            <a:avLst/>
          </a:prstGeom>
          <a:noFill/>
        </p:spPr>
        <p:txBody>
          <a:bodyPr wrap="square" rtlCol="0">
            <a:spAutoFit/>
          </a:bodyPr>
          <a:lstStyle/>
          <a:p>
            <a:r>
              <a:rPr kumimoji="1" lang="en-US" altLang="ja-JP" sz="1000" i="1" dirty="0" smtClean="0">
                <a:solidFill>
                  <a:srgbClr val="FF0000"/>
                </a:solidFill>
                <a:latin typeface="ＭＳ Ｐ明朝" panose="02020600040205080304" pitchFamily="18" charset="-128"/>
                <a:ea typeface="ＭＳ Ｐ明朝" panose="02020600040205080304" pitchFamily="18" charset="-128"/>
              </a:rPr>
              <a:t>3</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館の連携により、ミュージアムトライアングルを形成し、</a:t>
            </a:r>
            <a:r>
              <a:rPr lang="ja-JP" altLang="en-US" sz="1000" i="1" dirty="0" smtClean="0">
                <a:solidFill>
                  <a:srgbClr val="FF0000"/>
                </a:solidFill>
                <a:latin typeface="ＭＳ Ｐ明朝" panose="02020600040205080304" pitchFamily="18" charset="-128"/>
                <a:ea typeface="ＭＳ Ｐ明朝" panose="02020600040205080304" pitchFamily="18" charset="-128"/>
              </a:rPr>
              <a:t>国内</a:t>
            </a:r>
            <a:r>
              <a:rPr lang="ja-JP" altLang="en-US" sz="1000" i="1" dirty="0">
                <a:solidFill>
                  <a:srgbClr val="FF0000"/>
                </a:solidFill>
                <a:latin typeface="ＭＳ Ｐ明朝" panose="02020600040205080304" pitchFamily="18" charset="-128"/>
                <a:ea typeface="ＭＳ Ｐ明朝" panose="02020600040205080304" pitchFamily="18" charset="-128"/>
              </a:rPr>
              <a:t>有数</a:t>
            </a:r>
            <a:r>
              <a:rPr lang="ja-JP" altLang="en-US" sz="1000" i="1" dirty="0" smtClean="0">
                <a:solidFill>
                  <a:srgbClr val="FF0000"/>
                </a:solidFill>
                <a:latin typeface="ＭＳ Ｐ明朝" panose="02020600040205080304" pitchFamily="18" charset="-128"/>
                <a:ea typeface="ＭＳ Ｐ明朝" panose="02020600040205080304" pitchFamily="18" charset="-128"/>
              </a:rPr>
              <a:t>のミュージアム</a:t>
            </a:r>
            <a:r>
              <a:rPr lang="ja-JP" altLang="en-US" sz="1000" i="1" dirty="0">
                <a:solidFill>
                  <a:srgbClr val="FF0000"/>
                </a:solidFill>
                <a:latin typeface="ＭＳ Ｐ明朝" panose="02020600040205080304" pitchFamily="18" charset="-128"/>
                <a:ea typeface="ＭＳ Ｐ明朝" panose="02020600040205080304" pitchFamily="18" charset="-128"/>
              </a:rPr>
              <a:t>ゾーン</a:t>
            </a:r>
            <a:r>
              <a:rPr lang="ja-JP" altLang="en-US" sz="1000" i="1" dirty="0" smtClean="0">
                <a:solidFill>
                  <a:srgbClr val="FF0000"/>
                </a:solidFill>
                <a:latin typeface="ＭＳ Ｐ明朝" panose="02020600040205080304" pitchFamily="18" charset="-128"/>
                <a:ea typeface="ＭＳ Ｐ明朝" panose="02020600040205080304" pitchFamily="18" charset="-128"/>
              </a:rPr>
              <a:t>へ</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111" name="直線矢印コネクタ 110"/>
          <p:cNvCxnSpPr/>
          <p:nvPr/>
        </p:nvCxnSpPr>
        <p:spPr>
          <a:xfrm>
            <a:off x="6966335" y="4123040"/>
            <a:ext cx="1620000" cy="0"/>
          </a:xfrm>
          <a:prstGeom prst="straightConnector1">
            <a:avLst/>
          </a:prstGeom>
          <a:ln w="25400">
            <a:solidFill>
              <a:srgbClr val="FF0000"/>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112" name="テキスト ボックス 111"/>
          <p:cNvSpPr txBox="1"/>
          <p:nvPr/>
        </p:nvSpPr>
        <p:spPr>
          <a:xfrm>
            <a:off x="6259069" y="3800674"/>
            <a:ext cx="1467068"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大阪中之島</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美術館</a:t>
            </a:r>
            <a:r>
              <a:rPr lang="ja-JP" altLang="en-US" sz="1000" i="1" dirty="0" smtClean="0">
                <a:solidFill>
                  <a:srgbClr val="FF0000"/>
                </a:solidFill>
                <a:latin typeface="ＭＳ Ｐ明朝" panose="02020600040205080304" pitchFamily="18" charset="-128"/>
                <a:ea typeface="ＭＳ Ｐ明朝" panose="02020600040205080304" pitchFamily="18" charset="-128"/>
              </a:rPr>
              <a:t>着工</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13" name="左大かっこ 112"/>
          <p:cNvSpPr/>
          <p:nvPr/>
        </p:nvSpPr>
        <p:spPr>
          <a:xfrm>
            <a:off x="5229225" y="4046895"/>
            <a:ext cx="45719" cy="99498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p>
        </p:txBody>
      </p:sp>
      <p:cxnSp>
        <p:nvCxnSpPr>
          <p:cNvPr id="114" name="直線矢印コネクタ 113"/>
          <p:cNvCxnSpPr/>
          <p:nvPr/>
        </p:nvCxnSpPr>
        <p:spPr>
          <a:xfrm>
            <a:off x="5582200" y="4883832"/>
            <a:ext cx="1729234" cy="8387"/>
          </a:xfrm>
          <a:prstGeom prst="straightConnector1">
            <a:avLst/>
          </a:prstGeom>
          <a:ln w="25400">
            <a:solidFill>
              <a:srgbClr val="0000CC"/>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38" name="直線矢印コネクタ 137"/>
          <p:cNvCxnSpPr/>
          <p:nvPr/>
        </p:nvCxnSpPr>
        <p:spPr>
          <a:xfrm flipV="1">
            <a:off x="7462532" y="4883832"/>
            <a:ext cx="1518505" cy="410"/>
          </a:xfrm>
          <a:prstGeom prst="straightConnector1">
            <a:avLst/>
          </a:prstGeom>
          <a:ln w="25400">
            <a:solidFill>
              <a:srgbClr val="FF0000"/>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39" name="直線矢印コネクタ 138"/>
          <p:cNvCxnSpPr/>
          <p:nvPr/>
        </p:nvCxnSpPr>
        <p:spPr>
          <a:xfrm>
            <a:off x="9107968" y="4887394"/>
            <a:ext cx="1868840" cy="0"/>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nvGrpSpPr>
          <p:cNvPr id="140" name="グループ化 139"/>
          <p:cNvGrpSpPr/>
          <p:nvPr/>
        </p:nvGrpSpPr>
        <p:grpSpPr>
          <a:xfrm>
            <a:off x="8965797" y="4717225"/>
            <a:ext cx="140788" cy="368300"/>
            <a:chOff x="7624410" y="5431775"/>
            <a:chExt cx="140788" cy="368300"/>
          </a:xfrm>
        </p:grpSpPr>
        <p:sp>
          <p:nvSpPr>
            <p:cNvPr id="141" name="フリーフォーム 140"/>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42" name="フリーフォーム 141"/>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sp>
        <p:nvSpPr>
          <p:cNvPr id="144" name="円/楕円 143"/>
          <p:cNvSpPr/>
          <p:nvPr/>
        </p:nvSpPr>
        <p:spPr>
          <a:xfrm>
            <a:off x="6321436" y="4806434"/>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テキスト ボックス 145"/>
          <p:cNvSpPr txBox="1"/>
          <p:nvPr/>
        </p:nvSpPr>
        <p:spPr>
          <a:xfrm>
            <a:off x="7796428" y="4614036"/>
            <a:ext cx="697627" cy="246221"/>
          </a:xfrm>
          <a:prstGeom prst="rect">
            <a:avLst/>
          </a:prstGeom>
          <a:noFill/>
        </p:spPr>
        <p:txBody>
          <a:bodyPr wrap="non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施設整備</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grpSp>
        <p:nvGrpSpPr>
          <p:cNvPr id="147" name="グループ化 146"/>
          <p:cNvGrpSpPr/>
          <p:nvPr/>
        </p:nvGrpSpPr>
        <p:grpSpPr>
          <a:xfrm>
            <a:off x="7320178" y="4708838"/>
            <a:ext cx="140788" cy="368300"/>
            <a:chOff x="7624410" y="5431775"/>
            <a:chExt cx="140788" cy="368300"/>
          </a:xfrm>
        </p:grpSpPr>
        <p:sp>
          <p:nvSpPr>
            <p:cNvPr id="148" name="フリーフォーム 147"/>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49" name="フリーフォーム 148"/>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cxnSp>
        <p:nvCxnSpPr>
          <p:cNvPr id="150" name="直線矢印コネクタ 149"/>
          <p:cNvCxnSpPr/>
          <p:nvPr/>
        </p:nvCxnSpPr>
        <p:spPr>
          <a:xfrm>
            <a:off x="5613422" y="5329649"/>
            <a:ext cx="2127239" cy="4194"/>
          </a:xfrm>
          <a:prstGeom prst="straightConnector1">
            <a:avLst/>
          </a:prstGeom>
          <a:ln w="25400">
            <a:solidFill>
              <a:srgbClr val="0000CC"/>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152" name="円/楕円 151"/>
          <p:cNvSpPr/>
          <p:nvPr/>
        </p:nvSpPr>
        <p:spPr>
          <a:xfrm>
            <a:off x="6721850" y="5266036"/>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3" name="直線矢印コネクタ 152"/>
          <p:cNvCxnSpPr/>
          <p:nvPr/>
        </p:nvCxnSpPr>
        <p:spPr>
          <a:xfrm flipV="1">
            <a:off x="7867775" y="5314260"/>
            <a:ext cx="1138731" cy="8589"/>
          </a:xfrm>
          <a:prstGeom prst="straightConnector1">
            <a:avLst/>
          </a:prstGeom>
          <a:ln w="25400">
            <a:solidFill>
              <a:srgbClr val="FF0000"/>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grpSp>
        <p:nvGrpSpPr>
          <p:cNvPr id="154" name="グループ化 153"/>
          <p:cNvGrpSpPr/>
          <p:nvPr/>
        </p:nvGrpSpPr>
        <p:grpSpPr>
          <a:xfrm>
            <a:off x="8967180" y="5155834"/>
            <a:ext cx="140788" cy="368300"/>
            <a:chOff x="7624410" y="5431775"/>
            <a:chExt cx="140788" cy="368300"/>
          </a:xfrm>
        </p:grpSpPr>
        <p:sp>
          <p:nvSpPr>
            <p:cNvPr id="155" name="フリーフォーム 154"/>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56" name="フリーフォーム 155"/>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sp>
        <p:nvSpPr>
          <p:cNvPr id="157" name="テキスト ボックス 156"/>
          <p:cNvSpPr txBox="1"/>
          <p:nvPr/>
        </p:nvSpPr>
        <p:spPr>
          <a:xfrm>
            <a:off x="7997836" y="5052645"/>
            <a:ext cx="697627" cy="246221"/>
          </a:xfrm>
          <a:prstGeom prst="rect">
            <a:avLst/>
          </a:prstGeom>
          <a:noFill/>
        </p:spPr>
        <p:txBody>
          <a:bodyPr wrap="non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施設整備</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grpSp>
        <p:nvGrpSpPr>
          <p:cNvPr id="158" name="グループ化 157"/>
          <p:cNvGrpSpPr/>
          <p:nvPr/>
        </p:nvGrpSpPr>
        <p:grpSpPr>
          <a:xfrm>
            <a:off x="7740661" y="5147447"/>
            <a:ext cx="140788" cy="368300"/>
            <a:chOff x="7624410" y="5431775"/>
            <a:chExt cx="140788" cy="368300"/>
          </a:xfrm>
        </p:grpSpPr>
        <p:sp>
          <p:nvSpPr>
            <p:cNvPr id="159" name="フリーフォーム 158"/>
            <p:cNvSpPr/>
            <p:nvPr/>
          </p:nvSpPr>
          <p:spPr>
            <a:xfrm>
              <a:off x="7624410"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60" name="フリーフォーム 159"/>
            <p:cNvSpPr/>
            <p:nvPr/>
          </p:nvSpPr>
          <p:spPr>
            <a:xfrm>
              <a:off x="7677596" y="5431775"/>
              <a:ext cx="87602" cy="368300"/>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02" h="368300">
                  <a:moveTo>
                    <a:pt x="62265" y="0"/>
                  </a:moveTo>
                  <a:cubicBezTo>
                    <a:pt x="78404" y="46302"/>
                    <a:pt x="94544" y="92604"/>
                    <a:pt x="84490" y="133350"/>
                  </a:cubicBezTo>
                  <a:cubicBezTo>
                    <a:pt x="74436" y="174096"/>
                    <a:pt x="11994" y="205317"/>
                    <a:pt x="1940" y="244475"/>
                  </a:cubicBezTo>
                  <a:cubicBezTo>
                    <a:pt x="-8114" y="283633"/>
                    <a:pt x="24165" y="368300"/>
                    <a:pt x="24165" y="368300"/>
                  </a:cubicBezTo>
                  <a:lnTo>
                    <a:pt x="24165" y="3683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sp>
        <p:nvSpPr>
          <p:cNvPr id="162" name="テキスト ボックス 161"/>
          <p:cNvSpPr txBox="1"/>
          <p:nvPr/>
        </p:nvSpPr>
        <p:spPr>
          <a:xfrm>
            <a:off x="9292475" y="4625433"/>
            <a:ext cx="947695" cy="246221"/>
          </a:xfrm>
          <a:prstGeom prst="rect">
            <a:avLst/>
          </a:prstGeom>
          <a:noFill/>
        </p:spPr>
        <p:txBody>
          <a:bodyPr wrap="non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施設オープン</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63" name="テキスト ボックス 162"/>
          <p:cNvSpPr txBox="1"/>
          <p:nvPr/>
        </p:nvSpPr>
        <p:spPr>
          <a:xfrm>
            <a:off x="9508352" y="5072430"/>
            <a:ext cx="947695" cy="246221"/>
          </a:xfrm>
          <a:prstGeom prst="rect">
            <a:avLst/>
          </a:prstGeom>
          <a:noFill/>
        </p:spPr>
        <p:txBody>
          <a:bodyPr wrap="non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施設オープン</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164" name="直線矢印コネクタ 163"/>
          <p:cNvCxnSpPr/>
          <p:nvPr/>
        </p:nvCxnSpPr>
        <p:spPr>
          <a:xfrm flipV="1">
            <a:off x="9084269" y="5304365"/>
            <a:ext cx="1897786" cy="5973"/>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5596897" y="4428001"/>
            <a:ext cx="1210588" cy="400110"/>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未来医療国際拠点</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基本計画（案）策定</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95" name="テキスト ボックス 94"/>
          <p:cNvSpPr txBox="1"/>
          <p:nvPr/>
        </p:nvSpPr>
        <p:spPr>
          <a:xfrm>
            <a:off x="6649542" y="4645229"/>
            <a:ext cx="825867"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事業者選定</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96" name="テキスト ボックス 95"/>
          <p:cNvSpPr txBox="1"/>
          <p:nvPr/>
        </p:nvSpPr>
        <p:spPr>
          <a:xfrm>
            <a:off x="5763987" y="4886687"/>
            <a:ext cx="1210588" cy="400110"/>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中之島アゴラ構想</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基本計画（案）策定</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97" name="テキスト ボックス 96"/>
          <p:cNvSpPr txBox="1"/>
          <p:nvPr/>
        </p:nvSpPr>
        <p:spPr>
          <a:xfrm>
            <a:off x="6786815" y="5103278"/>
            <a:ext cx="1336311"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事業計画の具体化</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608298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図 113" descr="中之島.jpg"/>
          <p:cNvPicPr>
            <a:picLocks noChangeAspect="1"/>
          </p:cNvPicPr>
          <p:nvPr/>
        </p:nvPicPr>
        <p:blipFill>
          <a:blip r:embed="rId3" cstate="email"/>
          <a:srcRect l="14334" t="20600" b="25850"/>
          <a:stretch>
            <a:fillRect/>
          </a:stretch>
        </p:blipFill>
        <p:spPr>
          <a:xfrm>
            <a:off x="2105632" y="2813189"/>
            <a:ext cx="8728363" cy="3861048"/>
          </a:xfrm>
          <a:prstGeom prst="rect">
            <a:avLst/>
          </a:prstGeom>
        </p:spPr>
      </p:pic>
      <p:sp>
        <p:nvSpPr>
          <p:cNvPr id="115" name="フリーフォーム 114"/>
          <p:cNvSpPr/>
          <p:nvPr/>
        </p:nvSpPr>
        <p:spPr>
          <a:xfrm>
            <a:off x="1863129" y="2348880"/>
            <a:ext cx="9165265" cy="4093534"/>
          </a:xfrm>
          <a:custGeom>
            <a:avLst/>
            <a:gdLst>
              <a:gd name="connsiteX0" fmla="*/ 0 w 9165265"/>
              <a:gd name="connsiteY0" fmla="*/ 0 h 4093534"/>
              <a:gd name="connsiteX1" fmla="*/ 85060 w 9165265"/>
              <a:gd name="connsiteY1" fmla="*/ 4093534 h 4093534"/>
              <a:gd name="connsiteX2" fmla="*/ 478465 w 9165265"/>
              <a:gd name="connsiteY2" fmla="*/ 3955311 h 4093534"/>
              <a:gd name="connsiteX3" fmla="*/ 691116 w 9165265"/>
              <a:gd name="connsiteY3" fmla="*/ 3540641 h 4093534"/>
              <a:gd name="connsiteX4" fmla="*/ 1350335 w 9165265"/>
              <a:gd name="connsiteY4" fmla="*/ 2551814 h 4093534"/>
              <a:gd name="connsiteX5" fmla="*/ 2062716 w 9165265"/>
              <a:gd name="connsiteY5" fmla="*/ 1594883 h 4093534"/>
              <a:gd name="connsiteX6" fmla="*/ 2955851 w 9165265"/>
              <a:gd name="connsiteY6" fmla="*/ 1105786 h 4093534"/>
              <a:gd name="connsiteX7" fmla="*/ 4157330 w 9165265"/>
              <a:gd name="connsiteY7" fmla="*/ 925032 h 4093534"/>
              <a:gd name="connsiteX8" fmla="*/ 5486400 w 9165265"/>
              <a:gd name="connsiteY8" fmla="*/ 850604 h 4093534"/>
              <a:gd name="connsiteX9" fmla="*/ 6985590 w 9165265"/>
              <a:gd name="connsiteY9" fmla="*/ 1392865 h 4093534"/>
              <a:gd name="connsiteX10" fmla="*/ 7899990 w 9165265"/>
              <a:gd name="connsiteY10" fmla="*/ 1701209 h 4093534"/>
              <a:gd name="connsiteX11" fmla="*/ 9165265 w 9165265"/>
              <a:gd name="connsiteY11" fmla="*/ 1765004 h 4093534"/>
              <a:gd name="connsiteX12" fmla="*/ 9144000 w 9165265"/>
              <a:gd name="connsiteY12" fmla="*/ 191386 h 4093534"/>
              <a:gd name="connsiteX13" fmla="*/ 0 w 9165265"/>
              <a:gd name="connsiteY13" fmla="*/ 0 h 409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65265" h="4093534">
                <a:moveTo>
                  <a:pt x="0" y="0"/>
                </a:moveTo>
                <a:lnTo>
                  <a:pt x="85060" y="4093534"/>
                </a:lnTo>
                <a:lnTo>
                  <a:pt x="478465" y="3955311"/>
                </a:lnTo>
                <a:lnTo>
                  <a:pt x="691116" y="3540641"/>
                </a:lnTo>
                <a:lnTo>
                  <a:pt x="1350335" y="2551814"/>
                </a:lnTo>
                <a:lnTo>
                  <a:pt x="2062716" y="1594883"/>
                </a:lnTo>
                <a:lnTo>
                  <a:pt x="2955851" y="1105786"/>
                </a:lnTo>
                <a:lnTo>
                  <a:pt x="4157330" y="925032"/>
                </a:lnTo>
                <a:lnTo>
                  <a:pt x="5486400" y="850604"/>
                </a:lnTo>
                <a:lnTo>
                  <a:pt x="6985590" y="1392865"/>
                </a:lnTo>
                <a:lnTo>
                  <a:pt x="7899990" y="1701209"/>
                </a:lnTo>
                <a:lnTo>
                  <a:pt x="9165265" y="1765004"/>
                </a:lnTo>
                <a:lnTo>
                  <a:pt x="9144000" y="19138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6" name="フリーフォーム 115"/>
          <p:cNvSpPr/>
          <p:nvPr/>
        </p:nvSpPr>
        <p:spPr>
          <a:xfrm>
            <a:off x="1503041" y="3789040"/>
            <a:ext cx="9577064" cy="3096344"/>
          </a:xfrm>
          <a:custGeom>
            <a:avLst/>
            <a:gdLst>
              <a:gd name="connsiteX0" fmla="*/ 0 w 8176437"/>
              <a:gd name="connsiteY0" fmla="*/ 2700670 h 2700670"/>
              <a:gd name="connsiteX1" fmla="*/ 180754 w 8176437"/>
              <a:gd name="connsiteY1" fmla="*/ 2200940 h 2700670"/>
              <a:gd name="connsiteX2" fmla="*/ 691117 w 8176437"/>
              <a:gd name="connsiteY2" fmla="*/ 1871330 h 2700670"/>
              <a:gd name="connsiteX3" fmla="*/ 903768 w 8176437"/>
              <a:gd name="connsiteY3" fmla="*/ 1562986 h 2700670"/>
              <a:gd name="connsiteX4" fmla="*/ 2222205 w 8176437"/>
              <a:gd name="connsiteY4" fmla="*/ 850605 h 2700670"/>
              <a:gd name="connsiteX5" fmla="*/ 2721935 w 8176437"/>
              <a:gd name="connsiteY5" fmla="*/ 425303 h 2700670"/>
              <a:gd name="connsiteX6" fmla="*/ 3104707 w 8176437"/>
              <a:gd name="connsiteY6" fmla="*/ 0 h 2700670"/>
              <a:gd name="connsiteX7" fmla="*/ 4316819 w 8176437"/>
              <a:gd name="connsiteY7" fmla="*/ 21265 h 2700670"/>
              <a:gd name="connsiteX8" fmla="*/ 5050465 w 8176437"/>
              <a:gd name="connsiteY8" fmla="*/ 74428 h 2700670"/>
              <a:gd name="connsiteX9" fmla="*/ 5677786 w 8176437"/>
              <a:gd name="connsiteY9" fmla="*/ 212651 h 2700670"/>
              <a:gd name="connsiteX10" fmla="*/ 6241312 w 8176437"/>
              <a:gd name="connsiteY10" fmla="*/ 531628 h 2700670"/>
              <a:gd name="connsiteX11" fmla="*/ 6507126 w 8176437"/>
              <a:gd name="connsiteY11" fmla="*/ 669851 h 2700670"/>
              <a:gd name="connsiteX12" fmla="*/ 7123814 w 8176437"/>
              <a:gd name="connsiteY12" fmla="*/ 691117 h 2700670"/>
              <a:gd name="connsiteX13" fmla="*/ 7687340 w 8176437"/>
              <a:gd name="connsiteY13" fmla="*/ 744279 h 2700670"/>
              <a:gd name="connsiteX14" fmla="*/ 8165805 w 8176437"/>
              <a:gd name="connsiteY14" fmla="*/ 797442 h 2700670"/>
              <a:gd name="connsiteX15" fmla="*/ 8176437 w 8176437"/>
              <a:gd name="connsiteY15" fmla="*/ 2636875 h 2700670"/>
              <a:gd name="connsiteX16" fmla="*/ 0 w 8176437"/>
              <a:gd name="connsiteY16" fmla="*/ 2700670 h 2700670"/>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7786 w 8176437"/>
              <a:gd name="connsiteY9" fmla="*/ 244586 h 2732605"/>
              <a:gd name="connsiteX10" fmla="*/ 6241312 w 8176437"/>
              <a:gd name="connsiteY10" fmla="*/ 563563 h 2732605"/>
              <a:gd name="connsiteX11" fmla="*/ 6507126 w 8176437"/>
              <a:gd name="connsiteY11" fmla="*/ 701786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41312 w 8176437"/>
              <a:gd name="connsiteY10" fmla="*/ 563563 h 2732605"/>
              <a:gd name="connsiteX11" fmla="*/ 6507126 w 8176437"/>
              <a:gd name="connsiteY11" fmla="*/ 701786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507126 w 8176437"/>
              <a:gd name="connsiteY11" fmla="*/ 701786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612996 w 8176437"/>
              <a:gd name="connsiteY11" fmla="*/ 576065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685004 w 8176437"/>
              <a:gd name="connsiteY11" fmla="*/ 648073 h 2732605"/>
              <a:gd name="connsiteX12" fmla="*/ 7123814 w 8176437"/>
              <a:gd name="connsiteY12" fmla="*/ 723052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685004 w 8176437"/>
              <a:gd name="connsiteY11" fmla="*/ 648073 h 2732605"/>
              <a:gd name="connsiteX12" fmla="*/ 7117052 w 8176437"/>
              <a:gd name="connsiteY12" fmla="*/ 576065 h 2732605"/>
              <a:gd name="connsiteX13" fmla="*/ 7687340 w 8176437"/>
              <a:gd name="connsiteY13" fmla="*/ 776214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76437"/>
              <a:gd name="connsiteY0" fmla="*/ 2732605 h 2732605"/>
              <a:gd name="connsiteX1" fmla="*/ 180754 w 8176437"/>
              <a:gd name="connsiteY1" fmla="*/ 2232875 h 2732605"/>
              <a:gd name="connsiteX2" fmla="*/ 691117 w 8176437"/>
              <a:gd name="connsiteY2" fmla="*/ 1903265 h 2732605"/>
              <a:gd name="connsiteX3" fmla="*/ 903768 w 8176437"/>
              <a:gd name="connsiteY3" fmla="*/ 1594921 h 2732605"/>
              <a:gd name="connsiteX4" fmla="*/ 2222205 w 8176437"/>
              <a:gd name="connsiteY4" fmla="*/ 882540 h 2732605"/>
              <a:gd name="connsiteX5" fmla="*/ 2721935 w 8176437"/>
              <a:gd name="connsiteY5" fmla="*/ 457238 h 2732605"/>
              <a:gd name="connsiteX6" fmla="*/ 3104707 w 8176437"/>
              <a:gd name="connsiteY6" fmla="*/ 31935 h 2732605"/>
              <a:gd name="connsiteX7" fmla="*/ 4308740 w 8176437"/>
              <a:gd name="connsiteY7" fmla="*/ 0 h 2732605"/>
              <a:gd name="connsiteX8" fmla="*/ 5050465 w 8176437"/>
              <a:gd name="connsiteY8" fmla="*/ 106363 h 2732605"/>
              <a:gd name="connsiteX9" fmla="*/ 5676892 w 8176437"/>
              <a:gd name="connsiteY9" fmla="*/ 144017 h 2732605"/>
              <a:gd name="connsiteX10" fmla="*/ 6252956 w 8176437"/>
              <a:gd name="connsiteY10" fmla="*/ 432049 h 2732605"/>
              <a:gd name="connsiteX11" fmla="*/ 6685004 w 8176437"/>
              <a:gd name="connsiteY11" fmla="*/ 648073 h 2732605"/>
              <a:gd name="connsiteX12" fmla="*/ 7117052 w 8176437"/>
              <a:gd name="connsiteY12" fmla="*/ 576065 h 2732605"/>
              <a:gd name="connsiteX13" fmla="*/ 7693116 w 8176437"/>
              <a:gd name="connsiteY13" fmla="*/ 648073 h 2732605"/>
              <a:gd name="connsiteX14" fmla="*/ 8165805 w 8176437"/>
              <a:gd name="connsiteY14" fmla="*/ 829377 h 2732605"/>
              <a:gd name="connsiteX15" fmla="*/ 8176437 w 8176437"/>
              <a:gd name="connsiteY15" fmla="*/ 2668810 h 2732605"/>
              <a:gd name="connsiteX16" fmla="*/ 0 w 8176437"/>
              <a:gd name="connsiteY16" fmla="*/ 2732605 h 2732605"/>
              <a:gd name="connsiteX0" fmla="*/ 0 w 8197172"/>
              <a:gd name="connsiteY0" fmla="*/ 2732605 h 2732605"/>
              <a:gd name="connsiteX1" fmla="*/ 180754 w 8197172"/>
              <a:gd name="connsiteY1" fmla="*/ 2232875 h 2732605"/>
              <a:gd name="connsiteX2" fmla="*/ 691117 w 8197172"/>
              <a:gd name="connsiteY2" fmla="*/ 1903265 h 2732605"/>
              <a:gd name="connsiteX3" fmla="*/ 903768 w 8197172"/>
              <a:gd name="connsiteY3" fmla="*/ 1594921 h 2732605"/>
              <a:gd name="connsiteX4" fmla="*/ 2222205 w 8197172"/>
              <a:gd name="connsiteY4" fmla="*/ 882540 h 2732605"/>
              <a:gd name="connsiteX5" fmla="*/ 2721935 w 8197172"/>
              <a:gd name="connsiteY5" fmla="*/ 457238 h 2732605"/>
              <a:gd name="connsiteX6" fmla="*/ 3104707 w 8197172"/>
              <a:gd name="connsiteY6" fmla="*/ 31935 h 2732605"/>
              <a:gd name="connsiteX7" fmla="*/ 4308740 w 8197172"/>
              <a:gd name="connsiteY7" fmla="*/ 0 h 2732605"/>
              <a:gd name="connsiteX8" fmla="*/ 5050465 w 8197172"/>
              <a:gd name="connsiteY8" fmla="*/ 106363 h 2732605"/>
              <a:gd name="connsiteX9" fmla="*/ 5676892 w 8197172"/>
              <a:gd name="connsiteY9" fmla="*/ 144017 h 2732605"/>
              <a:gd name="connsiteX10" fmla="*/ 6252956 w 8197172"/>
              <a:gd name="connsiteY10" fmla="*/ 432049 h 2732605"/>
              <a:gd name="connsiteX11" fmla="*/ 6685004 w 8197172"/>
              <a:gd name="connsiteY11" fmla="*/ 648073 h 2732605"/>
              <a:gd name="connsiteX12" fmla="*/ 7117052 w 8197172"/>
              <a:gd name="connsiteY12" fmla="*/ 576065 h 2732605"/>
              <a:gd name="connsiteX13" fmla="*/ 7693116 w 8197172"/>
              <a:gd name="connsiteY13" fmla="*/ 648073 h 2732605"/>
              <a:gd name="connsiteX14" fmla="*/ 8197172 w 8197172"/>
              <a:gd name="connsiteY14" fmla="*/ 648073 h 2732605"/>
              <a:gd name="connsiteX15" fmla="*/ 8176437 w 8197172"/>
              <a:gd name="connsiteY15" fmla="*/ 2668810 h 2732605"/>
              <a:gd name="connsiteX16" fmla="*/ 0 w 8197172"/>
              <a:gd name="connsiteY16" fmla="*/ 2732605 h 2732605"/>
              <a:gd name="connsiteX0" fmla="*/ 0 w 8197172"/>
              <a:gd name="connsiteY0" fmla="*/ 2732605 h 2732605"/>
              <a:gd name="connsiteX1" fmla="*/ 180754 w 8197172"/>
              <a:gd name="connsiteY1" fmla="*/ 2232875 h 2732605"/>
              <a:gd name="connsiteX2" fmla="*/ 691117 w 8197172"/>
              <a:gd name="connsiteY2" fmla="*/ 1903265 h 2732605"/>
              <a:gd name="connsiteX3" fmla="*/ 903768 w 8197172"/>
              <a:gd name="connsiteY3" fmla="*/ 1594921 h 2732605"/>
              <a:gd name="connsiteX4" fmla="*/ 2222205 w 8197172"/>
              <a:gd name="connsiteY4" fmla="*/ 882540 h 2732605"/>
              <a:gd name="connsiteX5" fmla="*/ 2721935 w 8197172"/>
              <a:gd name="connsiteY5" fmla="*/ 457238 h 2732605"/>
              <a:gd name="connsiteX6" fmla="*/ 3104707 w 8197172"/>
              <a:gd name="connsiteY6" fmla="*/ 31935 h 2732605"/>
              <a:gd name="connsiteX7" fmla="*/ 4308740 w 8197172"/>
              <a:gd name="connsiteY7" fmla="*/ 0 h 2732605"/>
              <a:gd name="connsiteX8" fmla="*/ 5050465 w 8197172"/>
              <a:gd name="connsiteY8" fmla="*/ 106363 h 2732605"/>
              <a:gd name="connsiteX9" fmla="*/ 5676892 w 8197172"/>
              <a:gd name="connsiteY9" fmla="*/ 144017 h 2732605"/>
              <a:gd name="connsiteX10" fmla="*/ 6252956 w 8197172"/>
              <a:gd name="connsiteY10" fmla="*/ 432049 h 2732605"/>
              <a:gd name="connsiteX11" fmla="*/ 6612995 w 8197172"/>
              <a:gd name="connsiteY11" fmla="*/ 576065 h 2732605"/>
              <a:gd name="connsiteX12" fmla="*/ 7117052 w 8197172"/>
              <a:gd name="connsiteY12" fmla="*/ 576065 h 2732605"/>
              <a:gd name="connsiteX13" fmla="*/ 7693116 w 8197172"/>
              <a:gd name="connsiteY13" fmla="*/ 648073 h 2732605"/>
              <a:gd name="connsiteX14" fmla="*/ 8197172 w 8197172"/>
              <a:gd name="connsiteY14" fmla="*/ 648073 h 2732605"/>
              <a:gd name="connsiteX15" fmla="*/ 8176437 w 8197172"/>
              <a:gd name="connsiteY15" fmla="*/ 2668810 h 2732605"/>
              <a:gd name="connsiteX16" fmla="*/ 0 w 8197172"/>
              <a:gd name="connsiteY16" fmla="*/ 2732605 h 2732605"/>
              <a:gd name="connsiteX0" fmla="*/ 83749 w 8280921"/>
              <a:gd name="connsiteY0" fmla="*/ 2732605 h 2732605"/>
              <a:gd name="connsiteX1" fmla="*/ 0 w 8280921"/>
              <a:gd name="connsiteY1" fmla="*/ 2304257 h 2732605"/>
              <a:gd name="connsiteX2" fmla="*/ 774866 w 8280921"/>
              <a:gd name="connsiteY2" fmla="*/ 1903265 h 2732605"/>
              <a:gd name="connsiteX3" fmla="*/ 987517 w 8280921"/>
              <a:gd name="connsiteY3" fmla="*/ 1594921 h 2732605"/>
              <a:gd name="connsiteX4" fmla="*/ 2305954 w 8280921"/>
              <a:gd name="connsiteY4" fmla="*/ 882540 h 2732605"/>
              <a:gd name="connsiteX5" fmla="*/ 2805684 w 8280921"/>
              <a:gd name="connsiteY5" fmla="*/ 457238 h 2732605"/>
              <a:gd name="connsiteX6" fmla="*/ 3188456 w 8280921"/>
              <a:gd name="connsiteY6" fmla="*/ 31935 h 2732605"/>
              <a:gd name="connsiteX7" fmla="*/ 4392489 w 8280921"/>
              <a:gd name="connsiteY7" fmla="*/ 0 h 2732605"/>
              <a:gd name="connsiteX8" fmla="*/ 5134214 w 8280921"/>
              <a:gd name="connsiteY8" fmla="*/ 106363 h 2732605"/>
              <a:gd name="connsiteX9" fmla="*/ 5760641 w 8280921"/>
              <a:gd name="connsiteY9" fmla="*/ 144017 h 2732605"/>
              <a:gd name="connsiteX10" fmla="*/ 6336705 w 8280921"/>
              <a:gd name="connsiteY10" fmla="*/ 432049 h 2732605"/>
              <a:gd name="connsiteX11" fmla="*/ 6696744 w 8280921"/>
              <a:gd name="connsiteY11" fmla="*/ 576065 h 2732605"/>
              <a:gd name="connsiteX12" fmla="*/ 7200801 w 8280921"/>
              <a:gd name="connsiteY12" fmla="*/ 576065 h 2732605"/>
              <a:gd name="connsiteX13" fmla="*/ 7776865 w 8280921"/>
              <a:gd name="connsiteY13" fmla="*/ 648073 h 2732605"/>
              <a:gd name="connsiteX14" fmla="*/ 8280921 w 8280921"/>
              <a:gd name="connsiteY14" fmla="*/ 648073 h 2732605"/>
              <a:gd name="connsiteX15" fmla="*/ 8260186 w 8280921"/>
              <a:gd name="connsiteY15" fmla="*/ 2668810 h 2732605"/>
              <a:gd name="connsiteX16" fmla="*/ 83749 w 8280921"/>
              <a:gd name="connsiteY16" fmla="*/ 2732605 h 2732605"/>
              <a:gd name="connsiteX0" fmla="*/ 0 w 9073008"/>
              <a:gd name="connsiteY0" fmla="*/ 2808313 h 2808313"/>
              <a:gd name="connsiteX1" fmla="*/ 792087 w 9073008"/>
              <a:gd name="connsiteY1" fmla="*/ 2304257 h 2808313"/>
              <a:gd name="connsiteX2" fmla="*/ 1566953 w 9073008"/>
              <a:gd name="connsiteY2" fmla="*/ 1903265 h 2808313"/>
              <a:gd name="connsiteX3" fmla="*/ 1779604 w 9073008"/>
              <a:gd name="connsiteY3" fmla="*/ 1594921 h 2808313"/>
              <a:gd name="connsiteX4" fmla="*/ 3098041 w 9073008"/>
              <a:gd name="connsiteY4" fmla="*/ 882540 h 2808313"/>
              <a:gd name="connsiteX5" fmla="*/ 3597771 w 9073008"/>
              <a:gd name="connsiteY5" fmla="*/ 457238 h 2808313"/>
              <a:gd name="connsiteX6" fmla="*/ 3980543 w 9073008"/>
              <a:gd name="connsiteY6" fmla="*/ 31935 h 2808313"/>
              <a:gd name="connsiteX7" fmla="*/ 5184576 w 9073008"/>
              <a:gd name="connsiteY7" fmla="*/ 0 h 2808313"/>
              <a:gd name="connsiteX8" fmla="*/ 5926301 w 9073008"/>
              <a:gd name="connsiteY8" fmla="*/ 106363 h 2808313"/>
              <a:gd name="connsiteX9" fmla="*/ 6552728 w 9073008"/>
              <a:gd name="connsiteY9" fmla="*/ 144017 h 2808313"/>
              <a:gd name="connsiteX10" fmla="*/ 7128792 w 9073008"/>
              <a:gd name="connsiteY10" fmla="*/ 432049 h 2808313"/>
              <a:gd name="connsiteX11" fmla="*/ 7488831 w 9073008"/>
              <a:gd name="connsiteY11" fmla="*/ 576065 h 2808313"/>
              <a:gd name="connsiteX12" fmla="*/ 7992888 w 9073008"/>
              <a:gd name="connsiteY12" fmla="*/ 576065 h 2808313"/>
              <a:gd name="connsiteX13" fmla="*/ 8568952 w 9073008"/>
              <a:gd name="connsiteY13" fmla="*/ 648073 h 2808313"/>
              <a:gd name="connsiteX14" fmla="*/ 9073008 w 9073008"/>
              <a:gd name="connsiteY14" fmla="*/ 648073 h 2808313"/>
              <a:gd name="connsiteX15" fmla="*/ 9052273 w 9073008"/>
              <a:gd name="connsiteY15" fmla="*/ 2668810 h 2808313"/>
              <a:gd name="connsiteX16" fmla="*/ 0 w 9073008"/>
              <a:gd name="connsiteY16" fmla="*/ 2808313 h 2808313"/>
              <a:gd name="connsiteX0" fmla="*/ 0 w 9073008"/>
              <a:gd name="connsiteY0" fmla="*/ 2808313 h 2808313"/>
              <a:gd name="connsiteX1" fmla="*/ 504056 w 9073008"/>
              <a:gd name="connsiteY1" fmla="*/ 2232249 h 2808313"/>
              <a:gd name="connsiteX2" fmla="*/ 1566953 w 9073008"/>
              <a:gd name="connsiteY2" fmla="*/ 1903265 h 2808313"/>
              <a:gd name="connsiteX3" fmla="*/ 1779604 w 9073008"/>
              <a:gd name="connsiteY3" fmla="*/ 1594921 h 2808313"/>
              <a:gd name="connsiteX4" fmla="*/ 3098041 w 9073008"/>
              <a:gd name="connsiteY4" fmla="*/ 882540 h 2808313"/>
              <a:gd name="connsiteX5" fmla="*/ 3597771 w 9073008"/>
              <a:gd name="connsiteY5" fmla="*/ 457238 h 2808313"/>
              <a:gd name="connsiteX6" fmla="*/ 3980543 w 9073008"/>
              <a:gd name="connsiteY6" fmla="*/ 31935 h 2808313"/>
              <a:gd name="connsiteX7" fmla="*/ 5184576 w 9073008"/>
              <a:gd name="connsiteY7" fmla="*/ 0 h 2808313"/>
              <a:gd name="connsiteX8" fmla="*/ 5926301 w 9073008"/>
              <a:gd name="connsiteY8" fmla="*/ 106363 h 2808313"/>
              <a:gd name="connsiteX9" fmla="*/ 6552728 w 9073008"/>
              <a:gd name="connsiteY9" fmla="*/ 144017 h 2808313"/>
              <a:gd name="connsiteX10" fmla="*/ 7128792 w 9073008"/>
              <a:gd name="connsiteY10" fmla="*/ 432049 h 2808313"/>
              <a:gd name="connsiteX11" fmla="*/ 7488831 w 9073008"/>
              <a:gd name="connsiteY11" fmla="*/ 576065 h 2808313"/>
              <a:gd name="connsiteX12" fmla="*/ 7992888 w 9073008"/>
              <a:gd name="connsiteY12" fmla="*/ 576065 h 2808313"/>
              <a:gd name="connsiteX13" fmla="*/ 8568952 w 9073008"/>
              <a:gd name="connsiteY13" fmla="*/ 648073 h 2808313"/>
              <a:gd name="connsiteX14" fmla="*/ 9073008 w 9073008"/>
              <a:gd name="connsiteY14" fmla="*/ 648073 h 2808313"/>
              <a:gd name="connsiteX15" fmla="*/ 9052273 w 9073008"/>
              <a:gd name="connsiteY15" fmla="*/ 2668810 h 2808313"/>
              <a:gd name="connsiteX16" fmla="*/ 0 w 9073008"/>
              <a:gd name="connsiteY16" fmla="*/ 2808313 h 2808313"/>
              <a:gd name="connsiteX0" fmla="*/ 0 w 9073008"/>
              <a:gd name="connsiteY0" fmla="*/ 2808313 h 2808313"/>
              <a:gd name="connsiteX1" fmla="*/ 504056 w 9073008"/>
              <a:gd name="connsiteY1" fmla="*/ 2232249 h 2808313"/>
              <a:gd name="connsiteX2" fmla="*/ 1440160 w 9073008"/>
              <a:gd name="connsiteY2" fmla="*/ 1944217 h 2808313"/>
              <a:gd name="connsiteX3" fmla="*/ 1779604 w 9073008"/>
              <a:gd name="connsiteY3" fmla="*/ 1594921 h 2808313"/>
              <a:gd name="connsiteX4" fmla="*/ 3098041 w 9073008"/>
              <a:gd name="connsiteY4" fmla="*/ 882540 h 2808313"/>
              <a:gd name="connsiteX5" fmla="*/ 3597771 w 9073008"/>
              <a:gd name="connsiteY5" fmla="*/ 457238 h 2808313"/>
              <a:gd name="connsiteX6" fmla="*/ 3980543 w 9073008"/>
              <a:gd name="connsiteY6" fmla="*/ 31935 h 2808313"/>
              <a:gd name="connsiteX7" fmla="*/ 5184576 w 9073008"/>
              <a:gd name="connsiteY7" fmla="*/ 0 h 2808313"/>
              <a:gd name="connsiteX8" fmla="*/ 5926301 w 9073008"/>
              <a:gd name="connsiteY8" fmla="*/ 106363 h 2808313"/>
              <a:gd name="connsiteX9" fmla="*/ 6552728 w 9073008"/>
              <a:gd name="connsiteY9" fmla="*/ 144017 h 2808313"/>
              <a:gd name="connsiteX10" fmla="*/ 7128792 w 9073008"/>
              <a:gd name="connsiteY10" fmla="*/ 432049 h 2808313"/>
              <a:gd name="connsiteX11" fmla="*/ 7488831 w 9073008"/>
              <a:gd name="connsiteY11" fmla="*/ 576065 h 2808313"/>
              <a:gd name="connsiteX12" fmla="*/ 7992888 w 9073008"/>
              <a:gd name="connsiteY12" fmla="*/ 576065 h 2808313"/>
              <a:gd name="connsiteX13" fmla="*/ 8568952 w 9073008"/>
              <a:gd name="connsiteY13" fmla="*/ 648073 h 2808313"/>
              <a:gd name="connsiteX14" fmla="*/ 9073008 w 9073008"/>
              <a:gd name="connsiteY14" fmla="*/ 648073 h 2808313"/>
              <a:gd name="connsiteX15" fmla="*/ 9052273 w 9073008"/>
              <a:gd name="connsiteY15" fmla="*/ 2668810 h 2808313"/>
              <a:gd name="connsiteX16" fmla="*/ 0 w 9073008"/>
              <a:gd name="connsiteY16" fmla="*/ 2808313 h 2808313"/>
              <a:gd name="connsiteX0" fmla="*/ 0 w 9073008"/>
              <a:gd name="connsiteY0" fmla="*/ 2808313 h 2808313"/>
              <a:gd name="connsiteX1" fmla="*/ 432048 w 9073008"/>
              <a:gd name="connsiteY1" fmla="*/ 2304257 h 2808313"/>
              <a:gd name="connsiteX2" fmla="*/ 1440160 w 9073008"/>
              <a:gd name="connsiteY2" fmla="*/ 1944217 h 2808313"/>
              <a:gd name="connsiteX3" fmla="*/ 1779604 w 9073008"/>
              <a:gd name="connsiteY3" fmla="*/ 1594921 h 2808313"/>
              <a:gd name="connsiteX4" fmla="*/ 3098041 w 9073008"/>
              <a:gd name="connsiteY4" fmla="*/ 882540 h 2808313"/>
              <a:gd name="connsiteX5" fmla="*/ 3597771 w 9073008"/>
              <a:gd name="connsiteY5" fmla="*/ 457238 h 2808313"/>
              <a:gd name="connsiteX6" fmla="*/ 3980543 w 9073008"/>
              <a:gd name="connsiteY6" fmla="*/ 31935 h 2808313"/>
              <a:gd name="connsiteX7" fmla="*/ 5184576 w 9073008"/>
              <a:gd name="connsiteY7" fmla="*/ 0 h 2808313"/>
              <a:gd name="connsiteX8" fmla="*/ 5926301 w 9073008"/>
              <a:gd name="connsiteY8" fmla="*/ 106363 h 2808313"/>
              <a:gd name="connsiteX9" fmla="*/ 6552728 w 9073008"/>
              <a:gd name="connsiteY9" fmla="*/ 144017 h 2808313"/>
              <a:gd name="connsiteX10" fmla="*/ 7128792 w 9073008"/>
              <a:gd name="connsiteY10" fmla="*/ 432049 h 2808313"/>
              <a:gd name="connsiteX11" fmla="*/ 7488831 w 9073008"/>
              <a:gd name="connsiteY11" fmla="*/ 576065 h 2808313"/>
              <a:gd name="connsiteX12" fmla="*/ 7992888 w 9073008"/>
              <a:gd name="connsiteY12" fmla="*/ 576065 h 2808313"/>
              <a:gd name="connsiteX13" fmla="*/ 8568952 w 9073008"/>
              <a:gd name="connsiteY13" fmla="*/ 648073 h 2808313"/>
              <a:gd name="connsiteX14" fmla="*/ 9073008 w 9073008"/>
              <a:gd name="connsiteY14" fmla="*/ 648073 h 2808313"/>
              <a:gd name="connsiteX15" fmla="*/ 9052273 w 9073008"/>
              <a:gd name="connsiteY15" fmla="*/ 2668810 h 2808313"/>
              <a:gd name="connsiteX16" fmla="*/ 0 w 9073008"/>
              <a:gd name="connsiteY16" fmla="*/ 2808313 h 2808313"/>
              <a:gd name="connsiteX0" fmla="*/ 0 w 9217024"/>
              <a:gd name="connsiteY0" fmla="*/ 2636913 h 2668810"/>
              <a:gd name="connsiteX1" fmla="*/ 576064 w 9217024"/>
              <a:gd name="connsiteY1" fmla="*/ 2304257 h 2668810"/>
              <a:gd name="connsiteX2" fmla="*/ 1584176 w 9217024"/>
              <a:gd name="connsiteY2" fmla="*/ 1944217 h 2668810"/>
              <a:gd name="connsiteX3" fmla="*/ 1923620 w 9217024"/>
              <a:gd name="connsiteY3" fmla="*/ 1594921 h 2668810"/>
              <a:gd name="connsiteX4" fmla="*/ 3242057 w 9217024"/>
              <a:gd name="connsiteY4" fmla="*/ 882540 h 2668810"/>
              <a:gd name="connsiteX5" fmla="*/ 3741787 w 9217024"/>
              <a:gd name="connsiteY5" fmla="*/ 457238 h 2668810"/>
              <a:gd name="connsiteX6" fmla="*/ 4124559 w 9217024"/>
              <a:gd name="connsiteY6" fmla="*/ 31935 h 2668810"/>
              <a:gd name="connsiteX7" fmla="*/ 5328592 w 9217024"/>
              <a:gd name="connsiteY7" fmla="*/ 0 h 2668810"/>
              <a:gd name="connsiteX8" fmla="*/ 6070317 w 9217024"/>
              <a:gd name="connsiteY8" fmla="*/ 106363 h 2668810"/>
              <a:gd name="connsiteX9" fmla="*/ 6696744 w 9217024"/>
              <a:gd name="connsiteY9" fmla="*/ 144017 h 2668810"/>
              <a:gd name="connsiteX10" fmla="*/ 7272808 w 9217024"/>
              <a:gd name="connsiteY10" fmla="*/ 432049 h 2668810"/>
              <a:gd name="connsiteX11" fmla="*/ 7632847 w 9217024"/>
              <a:gd name="connsiteY11" fmla="*/ 576065 h 2668810"/>
              <a:gd name="connsiteX12" fmla="*/ 8136904 w 9217024"/>
              <a:gd name="connsiteY12" fmla="*/ 576065 h 2668810"/>
              <a:gd name="connsiteX13" fmla="*/ 8712968 w 9217024"/>
              <a:gd name="connsiteY13" fmla="*/ 648073 h 2668810"/>
              <a:gd name="connsiteX14" fmla="*/ 9217024 w 9217024"/>
              <a:gd name="connsiteY14" fmla="*/ 648073 h 2668810"/>
              <a:gd name="connsiteX15" fmla="*/ 9196289 w 9217024"/>
              <a:gd name="connsiteY15" fmla="*/ 2668810 h 2668810"/>
              <a:gd name="connsiteX16" fmla="*/ 0 w 9217024"/>
              <a:gd name="connsiteY16" fmla="*/ 2636913 h 2668810"/>
              <a:gd name="connsiteX0" fmla="*/ 0 w 9289032"/>
              <a:gd name="connsiteY0" fmla="*/ 2708920 h 2708920"/>
              <a:gd name="connsiteX1" fmla="*/ 648072 w 9289032"/>
              <a:gd name="connsiteY1" fmla="*/ 2304257 h 2708920"/>
              <a:gd name="connsiteX2" fmla="*/ 1656184 w 9289032"/>
              <a:gd name="connsiteY2" fmla="*/ 1944217 h 2708920"/>
              <a:gd name="connsiteX3" fmla="*/ 1995628 w 9289032"/>
              <a:gd name="connsiteY3" fmla="*/ 1594921 h 2708920"/>
              <a:gd name="connsiteX4" fmla="*/ 3314065 w 9289032"/>
              <a:gd name="connsiteY4" fmla="*/ 882540 h 2708920"/>
              <a:gd name="connsiteX5" fmla="*/ 3813795 w 9289032"/>
              <a:gd name="connsiteY5" fmla="*/ 457238 h 2708920"/>
              <a:gd name="connsiteX6" fmla="*/ 4196567 w 9289032"/>
              <a:gd name="connsiteY6" fmla="*/ 31935 h 2708920"/>
              <a:gd name="connsiteX7" fmla="*/ 5400600 w 9289032"/>
              <a:gd name="connsiteY7" fmla="*/ 0 h 2708920"/>
              <a:gd name="connsiteX8" fmla="*/ 6142325 w 9289032"/>
              <a:gd name="connsiteY8" fmla="*/ 106363 h 2708920"/>
              <a:gd name="connsiteX9" fmla="*/ 6768752 w 9289032"/>
              <a:gd name="connsiteY9" fmla="*/ 144017 h 2708920"/>
              <a:gd name="connsiteX10" fmla="*/ 7344816 w 9289032"/>
              <a:gd name="connsiteY10" fmla="*/ 432049 h 2708920"/>
              <a:gd name="connsiteX11" fmla="*/ 7704855 w 9289032"/>
              <a:gd name="connsiteY11" fmla="*/ 576065 h 2708920"/>
              <a:gd name="connsiteX12" fmla="*/ 8208912 w 9289032"/>
              <a:gd name="connsiteY12" fmla="*/ 576065 h 2708920"/>
              <a:gd name="connsiteX13" fmla="*/ 8784976 w 9289032"/>
              <a:gd name="connsiteY13" fmla="*/ 648073 h 2708920"/>
              <a:gd name="connsiteX14" fmla="*/ 9289032 w 9289032"/>
              <a:gd name="connsiteY14" fmla="*/ 648073 h 2708920"/>
              <a:gd name="connsiteX15" fmla="*/ 9268297 w 9289032"/>
              <a:gd name="connsiteY15" fmla="*/ 2668810 h 2708920"/>
              <a:gd name="connsiteX16" fmla="*/ 0 w 9289032"/>
              <a:gd name="connsiteY16" fmla="*/ 2708920 h 2708920"/>
              <a:gd name="connsiteX0" fmla="*/ 0 w 9577064"/>
              <a:gd name="connsiteY0" fmla="*/ 2708920 h 2880320"/>
              <a:gd name="connsiteX1" fmla="*/ 648072 w 9577064"/>
              <a:gd name="connsiteY1" fmla="*/ 2304257 h 2880320"/>
              <a:gd name="connsiteX2" fmla="*/ 1656184 w 9577064"/>
              <a:gd name="connsiteY2" fmla="*/ 1944217 h 2880320"/>
              <a:gd name="connsiteX3" fmla="*/ 1995628 w 9577064"/>
              <a:gd name="connsiteY3" fmla="*/ 1594921 h 2880320"/>
              <a:gd name="connsiteX4" fmla="*/ 3314065 w 9577064"/>
              <a:gd name="connsiteY4" fmla="*/ 882540 h 2880320"/>
              <a:gd name="connsiteX5" fmla="*/ 3813795 w 9577064"/>
              <a:gd name="connsiteY5" fmla="*/ 457238 h 2880320"/>
              <a:gd name="connsiteX6" fmla="*/ 4196567 w 9577064"/>
              <a:gd name="connsiteY6" fmla="*/ 31935 h 2880320"/>
              <a:gd name="connsiteX7" fmla="*/ 5400600 w 9577064"/>
              <a:gd name="connsiteY7" fmla="*/ 0 h 2880320"/>
              <a:gd name="connsiteX8" fmla="*/ 6142325 w 9577064"/>
              <a:gd name="connsiteY8" fmla="*/ 106363 h 2880320"/>
              <a:gd name="connsiteX9" fmla="*/ 6768752 w 9577064"/>
              <a:gd name="connsiteY9" fmla="*/ 144017 h 2880320"/>
              <a:gd name="connsiteX10" fmla="*/ 7344816 w 9577064"/>
              <a:gd name="connsiteY10" fmla="*/ 432049 h 2880320"/>
              <a:gd name="connsiteX11" fmla="*/ 7704855 w 9577064"/>
              <a:gd name="connsiteY11" fmla="*/ 576065 h 2880320"/>
              <a:gd name="connsiteX12" fmla="*/ 8208912 w 9577064"/>
              <a:gd name="connsiteY12" fmla="*/ 576065 h 2880320"/>
              <a:gd name="connsiteX13" fmla="*/ 8784976 w 9577064"/>
              <a:gd name="connsiteY13" fmla="*/ 648073 h 2880320"/>
              <a:gd name="connsiteX14" fmla="*/ 9289032 w 9577064"/>
              <a:gd name="connsiteY14" fmla="*/ 648073 h 2880320"/>
              <a:gd name="connsiteX15" fmla="*/ 9577064 w 9577064"/>
              <a:gd name="connsiteY15" fmla="*/ 2880320 h 2880320"/>
              <a:gd name="connsiteX16" fmla="*/ 0 w 9577064"/>
              <a:gd name="connsiteY16" fmla="*/ 2708920 h 2880320"/>
              <a:gd name="connsiteX0" fmla="*/ 0 w 9721080"/>
              <a:gd name="connsiteY0" fmla="*/ 2708920 h 2880320"/>
              <a:gd name="connsiteX1" fmla="*/ 648072 w 9721080"/>
              <a:gd name="connsiteY1" fmla="*/ 2304257 h 2880320"/>
              <a:gd name="connsiteX2" fmla="*/ 1656184 w 9721080"/>
              <a:gd name="connsiteY2" fmla="*/ 1944217 h 2880320"/>
              <a:gd name="connsiteX3" fmla="*/ 1995628 w 9721080"/>
              <a:gd name="connsiteY3" fmla="*/ 1594921 h 2880320"/>
              <a:gd name="connsiteX4" fmla="*/ 3314065 w 9721080"/>
              <a:gd name="connsiteY4" fmla="*/ 882540 h 2880320"/>
              <a:gd name="connsiteX5" fmla="*/ 3813795 w 9721080"/>
              <a:gd name="connsiteY5" fmla="*/ 457238 h 2880320"/>
              <a:gd name="connsiteX6" fmla="*/ 4196567 w 9721080"/>
              <a:gd name="connsiteY6" fmla="*/ 31935 h 2880320"/>
              <a:gd name="connsiteX7" fmla="*/ 5400600 w 9721080"/>
              <a:gd name="connsiteY7" fmla="*/ 0 h 2880320"/>
              <a:gd name="connsiteX8" fmla="*/ 6142325 w 9721080"/>
              <a:gd name="connsiteY8" fmla="*/ 106363 h 2880320"/>
              <a:gd name="connsiteX9" fmla="*/ 6768752 w 9721080"/>
              <a:gd name="connsiteY9" fmla="*/ 144017 h 2880320"/>
              <a:gd name="connsiteX10" fmla="*/ 7344816 w 9721080"/>
              <a:gd name="connsiteY10" fmla="*/ 432049 h 2880320"/>
              <a:gd name="connsiteX11" fmla="*/ 7704855 w 9721080"/>
              <a:gd name="connsiteY11" fmla="*/ 576065 h 2880320"/>
              <a:gd name="connsiteX12" fmla="*/ 8208912 w 9721080"/>
              <a:gd name="connsiteY12" fmla="*/ 576065 h 2880320"/>
              <a:gd name="connsiteX13" fmla="*/ 8784976 w 9721080"/>
              <a:gd name="connsiteY13" fmla="*/ 648073 h 2880320"/>
              <a:gd name="connsiteX14" fmla="*/ 9721080 w 9721080"/>
              <a:gd name="connsiteY14" fmla="*/ 576064 h 2880320"/>
              <a:gd name="connsiteX15" fmla="*/ 9577064 w 9721080"/>
              <a:gd name="connsiteY15" fmla="*/ 2880320 h 2880320"/>
              <a:gd name="connsiteX16" fmla="*/ 0 w 9721080"/>
              <a:gd name="connsiteY16" fmla="*/ 2708920 h 2880320"/>
              <a:gd name="connsiteX0" fmla="*/ 0 w 9721080"/>
              <a:gd name="connsiteY0" fmla="*/ 2708920 h 2880320"/>
              <a:gd name="connsiteX1" fmla="*/ 648072 w 9721080"/>
              <a:gd name="connsiteY1" fmla="*/ 2304257 h 2880320"/>
              <a:gd name="connsiteX2" fmla="*/ 1656184 w 9721080"/>
              <a:gd name="connsiteY2" fmla="*/ 1944217 h 2880320"/>
              <a:gd name="connsiteX3" fmla="*/ 1995628 w 9721080"/>
              <a:gd name="connsiteY3" fmla="*/ 1594921 h 2880320"/>
              <a:gd name="connsiteX4" fmla="*/ 3314065 w 9721080"/>
              <a:gd name="connsiteY4" fmla="*/ 882540 h 2880320"/>
              <a:gd name="connsiteX5" fmla="*/ 3813795 w 9721080"/>
              <a:gd name="connsiteY5" fmla="*/ 457238 h 2880320"/>
              <a:gd name="connsiteX6" fmla="*/ 4196567 w 9721080"/>
              <a:gd name="connsiteY6" fmla="*/ 31935 h 2880320"/>
              <a:gd name="connsiteX7" fmla="*/ 5400600 w 9721080"/>
              <a:gd name="connsiteY7" fmla="*/ 0 h 2880320"/>
              <a:gd name="connsiteX8" fmla="*/ 6142325 w 9721080"/>
              <a:gd name="connsiteY8" fmla="*/ 106363 h 2880320"/>
              <a:gd name="connsiteX9" fmla="*/ 6768752 w 9721080"/>
              <a:gd name="connsiteY9" fmla="*/ 144017 h 2880320"/>
              <a:gd name="connsiteX10" fmla="*/ 7344816 w 9721080"/>
              <a:gd name="connsiteY10" fmla="*/ 432049 h 2880320"/>
              <a:gd name="connsiteX11" fmla="*/ 7704855 w 9721080"/>
              <a:gd name="connsiteY11" fmla="*/ 576065 h 2880320"/>
              <a:gd name="connsiteX12" fmla="*/ 8208912 w 9721080"/>
              <a:gd name="connsiteY12" fmla="*/ 576065 h 2880320"/>
              <a:gd name="connsiteX13" fmla="*/ 8784976 w 9721080"/>
              <a:gd name="connsiteY13" fmla="*/ 648073 h 2880320"/>
              <a:gd name="connsiteX14" fmla="*/ 9326220 w 9721080"/>
              <a:gd name="connsiteY14" fmla="*/ 609466 h 2880320"/>
              <a:gd name="connsiteX15" fmla="*/ 9721080 w 9721080"/>
              <a:gd name="connsiteY15" fmla="*/ 576064 h 2880320"/>
              <a:gd name="connsiteX16" fmla="*/ 9577064 w 9721080"/>
              <a:gd name="connsiteY16" fmla="*/ 2880320 h 2880320"/>
              <a:gd name="connsiteX17" fmla="*/ 0 w 9721080"/>
              <a:gd name="connsiteY17" fmla="*/ 2708920 h 2880320"/>
              <a:gd name="connsiteX0" fmla="*/ 0 w 9577064"/>
              <a:gd name="connsiteY0" fmla="*/ 2852936 h 3024336"/>
              <a:gd name="connsiteX1" fmla="*/ 648072 w 9577064"/>
              <a:gd name="connsiteY1" fmla="*/ 2448273 h 3024336"/>
              <a:gd name="connsiteX2" fmla="*/ 1656184 w 9577064"/>
              <a:gd name="connsiteY2" fmla="*/ 2088233 h 3024336"/>
              <a:gd name="connsiteX3" fmla="*/ 1995628 w 9577064"/>
              <a:gd name="connsiteY3" fmla="*/ 1738937 h 3024336"/>
              <a:gd name="connsiteX4" fmla="*/ 3314065 w 9577064"/>
              <a:gd name="connsiteY4" fmla="*/ 1026556 h 3024336"/>
              <a:gd name="connsiteX5" fmla="*/ 3813795 w 9577064"/>
              <a:gd name="connsiteY5" fmla="*/ 601254 h 3024336"/>
              <a:gd name="connsiteX6" fmla="*/ 4196567 w 9577064"/>
              <a:gd name="connsiteY6" fmla="*/ 175951 h 3024336"/>
              <a:gd name="connsiteX7" fmla="*/ 5400600 w 9577064"/>
              <a:gd name="connsiteY7" fmla="*/ 144016 h 3024336"/>
              <a:gd name="connsiteX8" fmla="*/ 6142325 w 9577064"/>
              <a:gd name="connsiteY8" fmla="*/ 250379 h 3024336"/>
              <a:gd name="connsiteX9" fmla="*/ 6768752 w 9577064"/>
              <a:gd name="connsiteY9" fmla="*/ 288033 h 3024336"/>
              <a:gd name="connsiteX10" fmla="*/ 7344816 w 9577064"/>
              <a:gd name="connsiteY10" fmla="*/ 576065 h 3024336"/>
              <a:gd name="connsiteX11" fmla="*/ 7704855 w 9577064"/>
              <a:gd name="connsiteY11" fmla="*/ 720081 h 3024336"/>
              <a:gd name="connsiteX12" fmla="*/ 8208912 w 9577064"/>
              <a:gd name="connsiteY12" fmla="*/ 720081 h 3024336"/>
              <a:gd name="connsiteX13" fmla="*/ 8784976 w 9577064"/>
              <a:gd name="connsiteY13" fmla="*/ 792089 h 3024336"/>
              <a:gd name="connsiteX14" fmla="*/ 9326220 w 9577064"/>
              <a:gd name="connsiteY14" fmla="*/ 753482 h 3024336"/>
              <a:gd name="connsiteX15" fmla="*/ 9545960 w 9577064"/>
              <a:gd name="connsiteY15" fmla="*/ 0 h 3024336"/>
              <a:gd name="connsiteX16" fmla="*/ 9577064 w 9577064"/>
              <a:gd name="connsiteY16" fmla="*/ 3024336 h 3024336"/>
              <a:gd name="connsiteX17" fmla="*/ 0 w 9577064"/>
              <a:gd name="connsiteY17" fmla="*/ 2852936 h 3024336"/>
              <a:gd name="connsiteX0" fmla="*/ 0 w 9577064"/>
              <a:gd name="connsiteY0" fmla="*/ 2852936 h 3024336"/>
              <a:gd name="connsiteX1" fmla="*/ 648072 w 9577064"/>
              <a:gd name="connsiteY1" fmla="*/ 2448273 h 3024336"/>
              <a:gd name="connsiteX2" fmla="*/ 1656184 w 9577064"/>
              <a:gd name="connsiteY2" fmla="*/ 2088233 h 3024336"/>
              <a:gd name="connsiteX3" fmla="*/ 1995628 w 9577064"/>
              <a:gd name="connsiteY3" fmla="*/ 1738937 h 3024336"/>
              <a:gd name="connsiteX4" fmla="*/ 3314065 w 9577064"/>
              <a:gd name="connsiteY4" fmla="*/ 1026556 h 3024336"/>
              <a:gd name="connsiteX5" fmla="*/ 3813795 w 9577064"/>
              <a:gd name="connsiteY5" fmla="*/ 601254 h 3024336"/>
              <a:gd name="connsiteX6" fmla="*/ 4196567 w 9577064"/>
              <a:gd name="connsiteY6" fmla="*/ 175951 h 3024336"/>
              <a:gd name="connsiteX7" fmla="*/ 5400600 w 9577064"/>
              <a:gd name="connsiteY7" fmla="*/ 144016 h 3024336"/>
              <a:gd name="connsiteX8" fmla="*/ 6142325 w 9577064"/>
              <a:gd name="connsiteY8" fmla="*/ 250379 h 3024336"/>
              <a:gd name="connsiteX9" fmla="*/ 6768752 w 9577064"/>
              <a:gd name="connsiteY9" fmla="*/ 288033 h 3024336"/>
              <a:gd name="connsiteX10" fmla="*/ 7344816 w 9577064"/>
              <a:gd name="connsiteY10" fmla="*/ 576065 h 3024336"/>
              <a:gd name="connsiteX11" fmla="*/ 7704855 w 9577064"/>
              <a:gd name="connsiteY11" fmla="*/ 720081 h 3024336"/>
              <a:gd name="connsiteX12" fmla="*/ 8208912 w 9577064"/>
              <a:gd name="connsiteY12" fmla="*/ 720081 h 3024336"/>
              <a:gd name="connsiteX13" fmla="*/ 8784976 w 9577064"/>
              <a:gd name="connsiteY13" fmla="*/ 792089 h 3024336"/>
              <a:gd name="connsiteX14" fmla="*/ 9201472 w 9577064"/>
              <a:gd name="connsiteY14" fmla="*/ 792088 h 3024336"/>
              <a:gd name="connsiteX15" fmla="*/ 9545960 w 9577064"/>
              <a:gd name="connsiteY15" fmla="*/ 0 h 3024336"/>
              <a:gd name="connsiteX16" fmla="*/ 9577064 w 9577064"/>
              <a:gd name="connsiteY16" fmla="*/ 3024336 h 3024336"/>
              <a:gd name="connsiteX17" fmla="*/ 0 w 9577064"/>
              <a:gd name="connsiteY17" fmla="*/ 2852936 h 3024336"/>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9201472 w 9577064"/>
              <a:gd name="connsiteY14" fmla="*/ 864096 h 3096344"/>
              <a:gd name="connsiteX15" fmla="*/ 9201472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9201472 w 9577064"/>
              <a:gd name="connsiteY14" fmla="*/ 864096 h 3096344"/>
              <a:gd name="connsiteX15" fmla="*/ 9417496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9201472 w 9577064"/>
              <a:gd name="connsiteY14" fmla="*/ 144016 h 3096344"/>
              <a:gd name="connsiteX15" fmla="*/ 9417496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8769424 w 9577064"/>
              <a:gd name="connsiteY14" fmla="*/ 144016 h 3096344"/>
              <a:gd name="connsiteX15" fmla="*/ 9417496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8784976 w 9577064"/>
              <a:gd name="connsiteY13" fmla="*/ 864097 h 3096344"/>
              <a:gd name="connsiteX14" fmla="*/ 9201472 w 9577064"/>
              <a:gd name="connsiteY14" fmla="*/ 144016 h 3096344"/>
              <a:gd name="connsiteX15" fmla="*/ 9417496 w 9577064"/>
              <a:gd name="connsiteY15" fmla="*/ 0 h 3096344"/>
              <a:gd name="connsiteX16" fmla="*/ 9577064 w 9577064"/>
              <a:gd name="connsiteY16" fmla="*/ 3096344 h 3096344"/>
              <a:gd name="connsiteX17" fmla="*/ 0 w 9577064"/>
              <a:gd name="connsiteY17" fmla="*/ 2924944 h 3096344"/>
              <a:gd name="connsiteX0" fmla="*/ 0 w 9577064"/>
              <a:gd name="connsiteY0" fmla="*/ 2924944 h 3096344"/>
              <a:gd name="connsiteX1" fmla="*/ 648072 w 9577064"/>
              <a:gd name="connsiteY1" fmla="*/ 2520281 h 3096344"/>
              <a:gd name="connsiteX2" fmla="*/ 1656184 w 9577064"/>
              <a:gd name="connsiteY2" fmla="*/ 2160241 h 3096344"/>
              <a:gd name="connsiteX3" fmla="*/ 1995628 w 9577064"/>
              <a:gd name="connsiteY3" fmla="*/ 1810945 h 3096344"/>
              <a:gd name="connsiteX4" fmla="*/ 3314065 w 9577064"/>
              <a:gd name="connsiteY4" fmla="*/ 1098564 h 3096344"/>
              <a:gd name="connsiteX5" fmla="*/ 3813795 w 9577064"/>
              <a:gd name="connsiteY5" fmla="*/ 673262 h 3096344"/>
              <a:gd name="connsiteX6" fmla="*/ 4196567 w 9577064"/>
              <a:gd name="connsiteY6" fmla="*/ 247959 h 3096344"/>
              <a:gd name="connsiteX7" fmla="*/ 5400600 w 9577064"/>
              <a:gd name="connsiteY7" fmla="*/ 216024 h 3096344"/>
              <a:gd name="connsiteX8" fmla="*/ 6142325 w 9577064"/>
              <a:gd name="connsiteY8" fmla="*/ 322387 h 3096344"/>
              <a:gd name="connsiteX9" fmla="*/ 6768752 w 9577064"/>
              <a:gd name="connsiteY9" fmla="*/ 360041 h 3096344"/>
              <a:gd name="connsiteX10" fmla="*/ 7344816 w 9577064"/>
              <a:gd name="connsiteY10" fmla="*/ 648073 h 3096344"/>
              <a:gd name="connsiteX11" fmla="*/ 7704855 w 9577064"/>
              <a:gd name="connsiteY11" fmla="*/ 792089 h 3096344"/>
              <a:gd name="connsiteX12" fmla="*/ 8208912 w 9577064"/>
              <a:gd name="connsiteY12" fmla="*/ 792089 h 3096344"/>
              <a:gd name="connsiteX13" fmla="*/ 9201472 w 9577064"/>
              <a:gd name="connsiteY13" fmla="*/ 864096 h 3096344"/>
              <a:gd name="connsiteX14" fmla="*/ 9201472 w 9577064"/>
              <a:gd name="connsiteY14" fmla="*/ 144016 h 3096344"/>
              <a:gd name="connsiteX15" fmla="*/ 9417496 w 9577064"/>
              <a:gd name="connsiteY15" fmla="*/ 0 h 3096344"/>
              <a:gd name="connsiteX16" fmla="*/ 9577064 w 9577064"/>
              <a:gd name="connsiteY16" fmla="*/ 3096344 h 3096344"/>
              <a:gd name="connsiteX17" fmla="*/ 0 w 9577064"/>
              <a:gd name="connsiteY17" fmla="*/ 2924944 h 30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77064" h="3096344">
                <a:moveTo>
                  <a:pt x="0" y="2924944"/>
                </a:moveTo>
                <a:lnTo>
                  <a:pt x="648072" y="2520281"/>
                </a:lnTo>
                <a:lnTo>
                  <a:pt x="1656184" y="2160241"/>
                </a:lnTo>
                <a:lnTo>
                  <a:pt x="1995628" y="1810945"/>
                </a:lnTo>
                <a:lnTo>
                  <a:pt x="3314065" y="1098564"/>
                </a:lnTo>
                <a:lnTo>
                  <a:pt x="3813795" y="673262"/>
                </a:lnTo>
                <a:lnTo>
                  <a:pt x="4196567" y="247959"/>
                </a:lnTo>
                <a:lnTo>
                  <a:pt x="5400600" y="216024"/>
                </a:lnTo>
                <a:lnTo>
                  <a:pt x="6142325" y="322387"/>
                </a:lnTo>
                <a:lnTo>
                  <a:pt x="6768752" y="360041"/>
                </a:lnTo>
                <a:lnTo>
                  <a:pt x="7344816" y="648073"/>
                </a:lnTo>
                <a:lnTo>
                  <a:pt x="7704855" y="792089"/>
                </a:lnTo>
                <a:lnTo>
                  <a:pt x="8208912" y="792089"/>
                </a:lnTo>
                <a:lnTo>
                  <a:pt x="9201472" y="864096"/>
                </a:lnTo>
                <a:lnTo>
                  <a:pt x="9201472" y="144016"/>
                </a:lnTo>
                <a:lnTo>
                  <a:pt x="9417496" y="0"/>
                </a:lnTo>
                <a:lnTo>
                  <a:pt x="9577064" y="3096344"/>
                </a:lnTo>
                <a:lnTo>
                  <a:pt x="0" y="2924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 中之島</a:t>
            </a:r>
            <a:endParaRPr lang="en-US" altLang="ja-JP" sz="2000" b="1" dirty="0">
              <a:solidFill>
                <a:schemeClr val="bg1"/>
              </a:solidFill>
              <a:latin typeface="ＭＳ ゴシック" pitchFamily="49" charset="-128"/>
              <a:ea typeface="ＭＳ ゴシック" pitchFamily="49" charset="-128"/>
            </a:endParaRPr>
          </a:p>
        </p:txBody>
      </p:sp>
      <p:sp>
        <p:nvSpPr>
          <p:cNvPr id="6" name="テキスト ボックス 5"/>
          <p:cNvSpPr txBox="1"/>
          <p:nvPr/>
        </p:nvSpPr>
        <p:spPr>
          <a:xfrm>
            <a:off x="1271464" y="2924944"/>
            <a:ext cx="9649072" cy="3890526"/>
          </a:xfrm>
          <a:prstGeom prst="rect">
            <a:avLst/>
          </a:prstGeom>
          <a:noFill/>
          <a:ln>
            <a:solidFill>
              <a:schemeClr val="tx1"/>
            </a:solidFill>
            <a:prstDash val="sysDash"/>
          </a:ln>
        </p:spPr>
        <p:txBody>
          <a:bodyPr wrap="square" rtlCol="0">
            <a:spAutoFit/>
          </a:bodyPr>
          <a:lstStyle/>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p:txBody>
      </p:sp>
      <p:sp>
        <p:nvSpPr>
          <p:cNvPr id="8" name="テキスト ボックス 7"/>
          <p:cNvSpPr txBox="1"/>
          <p:nvPr/>
        </p:nvSpPr>
        <p:spPr>
          <a:xfrm>
            <a:off x="1271464" y="452290"/>
            <a:ext cx="9649072" cy="2400657"/>
          </a:xfrm>
          <a:prstGeom prst="rect">
            <a:avLst/>
          </a:prstGeom>
          <a:noFill/>
          <a:ln>
            <a:solidFill>
              <a:schemeClr val="tx1"/>
            </a:solidFill>
            <a:prstDash val="sysDash"/>
          </a:ln>
        </p:spPr>
        <p:txBody>
          <a:bodyPr wrap="square" rtlCol="0">
            <a:spAutoFit/>
          </a:bodyPr>
          <a:lstStyle/>
          <a:p>
            <a:pPr>
              <a:lnSpc>
                <a:spcPts val="1220"/>
              </a:lnSpc>
            </a:pPr>
            <a:r>
              <a:rPr lang="en-US" altLang="ja-JP" sz="1200" dirty="0"/>
              <a:t>【</a:t>
            </a:r>
            <a:r>
              <a:rPr lang="ja-JP" altLang="en-US" sz="1200" dirty="0"/>
              <a:t>地区の位置づけ</a:t>
            </a:r>
            <a:r>
              <a:rPr lang="en-US" altLang="ja-JP" sz="1200" dirty="0"/>
              <a:t>】</a:t>
            </a:r>
          </a:p>
          <a:p>
            <a:pPr marL="180975" indent="-180975">
              <a:lnSpc>
                <a:spcPts val="1220"/>
              </a:lnSpc>
            </a:pPr>
            <a:r>
              <a:rPr lang="ja-JP" altLang="en-US" sz="1200" dirty="0">
                <a:latin typeface="ＭＳ Ｐ明朝" pitchFamily="18" charset="-128"/>
                <a:ea typeface="ＭＳ Ｐ明朝" pitchFamily="18" charset="-128"/>
              </a:rPr>
              <a:t>　・当地区は古くから大阪の経済・文化・行政の中心であり、現在でも大手企業の中枢機能が集積するとともに、芸術・文化の発信拠点としての役割も担っている。大阪駅から御堂筋を経て難波にいたるエリアとともに、大阪の中心業務地区を形成している。</a:t>
            </a:r>
            <a:endParaRPr lang="en-US" altLang="ja-JP" sz="1200" dirty="0">
              <a:latin typeface="ＭＳ Ｐ明朝" pitchFamily="18" charset="-128"/>
              <a:ea typeface="ＭＳ Ｐ明朝" pitchFamily="18" charset="-128"/>
            </a:endParaRPr>
          </a:p>
          <a:p>
            <a:pPr marL="180975" indent="-180975">
              <a:lnSpc>
                <a:spcPts val="1220"/>
              </a:lnSpc>
            </a:pPr>
            <a:r>
              <a:rPr lang="ja-JP" altLang="en-US" sz="1200" dirty="0">
                <a:latin typeface="ＭＳ Ｐ明朝" pitchFamily="18" charset="-128"/>
                <a:ea typeface="ＭＳ Ｐ明朝" pitchFamily="18" charset="-128"/>
              </a:rPr>
              <a:t>　・大阪駅から南へ約</a:t>
            </a:r>
            <a:r>
              <a:rPr lang="en-US" altLang="ja-JP" sz="1200" dirty="0">
                <a:latin typeface="ＭＳ Ｐ明朝" pitchFamily="18" charset="-128"/>
                <a:ea typeface="ＭＳ Ｐ明朝" pitchFamily="18" charset="-128"/>
              </a:rPr>
              <a:t>1km</a:t>
            </a:r>
            <a:r>
              <a:rPr lang="ja-JP" altLang="en-US" sz="1200" dirty="0">
                <a:latin typeface="ＭＳ Ｐ明朝" pitchFamily="18" charset="-128"/>
                <a:ea typeface="ＭＳ Ｐ明朝" pitchFamily="18" charset="-128"/>
              </a:rPr>
              <a:t>の距離に立地。東西約</a:t>
            </a:r>
            <a:r>
              <a:rPr lang="en-US" altLang="ja-JP" sz="1200" dirty="0">
                <a:latin typeface="ＭＳ Ｐ明朝" pitchFamily="18" charset="-128"/>
                <a:ea typeface="ＭＳ Ｐ明朝" pitchFamily="18" charset="-128"/>
              </a:rPr>
              <a:t>3km</a:t>
            </a:r>
            <a:r>
              <a:rPr lang="ja-JP" altLang="en-US" sz="1200" dirty="0" err="1">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面積約</a:t>
            </a:r>
            <a:r>
              <a:rPr lang="en-US" altLang="ja-JP" sz="1200" dirty="0">
                <a:latin typeface="ＭＳ Ｐ明朝" pitchFamily="18" charset="-128"/>
                <a:ea typeface="ＭＳ Ｐ明朝" pitchFamily="18" charset="-128"/>
              </a:rPr>
              <a:t>72ha</a:t>
            </a:r>
            <a:r>
              <a:rPr lang="ja-JP" altLang="en-US" sz="1200" dirty="0" err="1">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堂島川と土佐堀川に挟まれ、水都大阪を代表する景観を形成しており、大阪のシンボルアイランドとなっている。</a:t>
            </a:r>
            <a:endParaRPr lang="en-US" altLang="ja-JP" sz="1200" dirty="0">
              <a:latin typeface="ＭＳ Ｐ明朝" pitchFamily="18" charset="-128"/>
              <a:ea typeface="ＭＳ Ｐ明朝" pitchFamily="18" charset="-128"/>
            </a:endParaRPr>
          </a:p>
          <a:p>
            <a:pPr>
              <a:lnSpc>
                <a:spcPts val="1220"/>
              </a:lnSpc>
            </a:pPr>
            <a:r>
              <a:rPr lang="en-US" altLang="ja-JP" sz="1200" dirty="0"/>
              <a:t>【</a:t>
            </a:r>
            <a:r>
              <a:rPr lang="ja-JP" altLang="en-US" sz="1200" dirty="0"/>
              <a:t>中之島東部の概要</a:t>
            </a:r>
            <a:r>
              <a:rPr lang="en-US" altLang="ja-JP" sz="1200" dirty="0"/>
              <a:t>】</a:t>
            </a:r>
          </a:p>
          <a:p>
            <a:pPr>
              <a:lnSpc>
                <a:spcPts val="1220"/>
              </a:lnSpc>
            </a:pPr>
            <a:r>
              <a:rPr lang="ja-JP" altLang="en-US" sz="1200" dirty="0">
                <a:latin typeface="ＭＳ Ｐ明朝" pitchFamily="18" charset="-128"/>
                <a:ea typeface="ＭＳ Ｐ明朝" pitchFamily="18" charset="-128"/>
              </a:rPr>
              <a:t>　○土地利用：</a:t>
            </a:r>
            <a:r>
              <a:rPr lang="en-US" altLang="ja-JP" sz="1200" dirty="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　明治・大正年代から、大阪市役所・日本銀行・中之島図書館・中央公会堂などの土地利用が進む。</a:t>
            </a:r>
            <a:endParaRPr lang="en-US" altLang="ja-JP" sz="1200" dirty="0">
              <a:latin typeface="ＭＳ Ｐ明朝" pitchFamily="18" charset="-128"/>
              <a:ea typeface="ＭＳ Ｐ明朝" pitchFamily="18" charset="-128"/>
            </a:endParaRPr>
          </a:p>
          <a:p>
            <a:pPr>
              <a:lnSpc>
                <a:spcPts val="1220"/>
              </a:lnSpc>
            </a:pPr>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　昭和年代には概ね現在の姿が概成している。西端には、</a:t>
            </a:r>
            <a:r>
              <a:rPr lang="en-US" altLang="ja-JP" sz="1200" dirty="0">
                <a:latin typeface="ＭＳ Ｐ明朝" pitchFamily="18" charset="-128"/>
                <a:ea typeface="ＭＳ Ｐ明朝" pitchFamily="18" charset="-128"/>
              </a:rPr>
              <a:t>2012</a:t>
            </a:r>
            <a:r>
              <a:rPr lang="ja-JP" altLang="en-US" sz="1200" dirty="0">
                <a:latin typeface="ＭＳ Ｐ明朝" pitchFamily="18" charset="-128"/>
                <a:ea typeface="ＭＳ Ｐ明朝" pitchFamily="18" charset="-128"/>
              </a:rPr>
              <a:t>年にフェスティバルタワーの建替えが完成。</a:t>
            </a:r>
            <a:endParaRPr lang="en-US" altLang="ja-JP" sz="1200" dirty="0">
              <a:latin typeface="ＭＳ Ｐ明朝" pitchFamily="18" charset="-128"/>
              <a:ea typeface="ＭＳ Ｐ明朝" pitchFamily="18" charset="-128"/>
            </a:endParaRPr>
          </a:p>
          <a:p>
            <a:pPr>
              <a:lnSpc>
                <a:spcPts val="1220"/>
              </a:lnSpc>
            </a:pPr>
            <a:r>
              <a:rPr lang="ja-JP" altLang="en-US" sz="1200" dirty="0">
                <a:latin typeface="ＭＳ Ｐ明朝" pitchFamily="18" charset="-128"/>
                <a:ea typeface="ＭＳ Ｐ明朝" pitchFamily="18" charset="-128"/>
              </a:rPr>
              <a:t>　○交通インフラ：　</a:t>
            </a:r>
            <a:r>
              <a:rPr lang="en-US" altLang="ja-JP" sz="1200" dirty="0" smtClean="0">
                <a:latin typeface="ＭＳ Ｐ明朝" pitchFamily="18" charset="-128"/>
                <a:ea typeface="ＭＳ Ｐ明朝" pitchFamily="18" charset="-128"/>
              </a:rPr>
              <a:t>Osaka Metro</a:t>
            </a:r>
            <a:r>
              <a:rPr lang="ja-JP" altLang="en-US" sz="1200" dirty="0" smtClean="0">
                <a:latin typeface="ＭＳ Ｐ明朝" pitchFamily="18" charset="-128"/>
                <a:ea typeface="ＭＳ Ｐ明朝" pitchFamily="18" charset="-128"/>
              </a:rPr>
              <a:t>御堂筋</a:t>
            </a:r>
            <a:r>
              <a:rPr lang="ja-JP" altLang="en-US" sz="1200" dirty="0">
                <a:latin typeface="ＭＳ Ｐ明朝" pitchFamily="18" charset="-128"/>
                <a:ea typeface="ＭＳ Ｐ明朝" pitchFamily="18" charset="-128"/>
              </a:rPr>
              <a:t>線、四ツ橋線が近接しており、交通至便な立地である</a:t>
            </a:r>
            <a:endParaRPr lang="en-US" altLang="ja-JP" sz="1200" dirty="0">
              <a:latin typeface="ＭＳ Ｐ明朝" pitchFamily="18" charset="-128"/>
              <a:ea typeface="ＭＳ Ｐ明朝" pitchFamily="18" charset="-128"/>
            </a:endParaRPr>
          </a:p>
          <a:p>
            <a:pPr>
              <a:lnSpc>
                <a:spcPts val="1220"/>
              </a:lnSpc>
            </a:pPr>
            <a:r>
              <a:rPr lang="ja-JP" altLang="en-US" sz="1200" dirty="0">
                <a:latin typeface="ＭＳ Ｐ明朝" pitchFamily="18" charset="-128"/>
                <a:ea typeface="ＭＳ Ｐ明朝" pitchFamily="18" charset="-128"/>
              </a:rPr>
              <a:t>　○施設の活用：　中之島図書館、中央公会堂など近代建築物が集積している。</a:t>
            </a:r>
            <a:endParaRPr lang="en-US" altLang="ja-JP" sz="1200" dirty="0">
              <a:latin typeface="ＭＳ Ｐ明朝" pitchFamily="18" charset="-128"/>
              <a:ea typeface="ＭＳ Ｐ明朝" pitchFamily="18" charset="-128"/>
            </a:endParaRPr>
          </a:p>
          <a:p>
            <a:pPr>
              <a:lnSpc>
                <a:spcPts val="1220"/>
              </a:lnSpc>
            </a:pPr>
            <a:r>
              <a:rPr lang="en-US" altLang="ja-JP" sz="1200" dirty="0"/>
              <a:t>【</a:t>
            </a:r>
            <a:r>
              <a:rPr lang="ja-JP" altLang="en-US" sz="1200" dirty="0"/>
              <a:t>中之島西部の概要</a:t>
            </a:r>
            <a:r>
              <a:rPr lang="en-US" altLang="ja-JP" sz="1200" dirty="0"/>
              <a:t>】</a:t>
            </a:r>
          </a:p>
          <a:p>
            <a:pPr>
              <a:lnSpc>
                <a:spcPts val="1220"/>
              </a:lnSpc>
            </a:pPr>
            <a:r>
              <a:rPr lang="ja-JP" altLang="en-US" sz="1200" dirty="0">
                <a:latin typeface="ＭＳ Ｐ明朝" pitchFamily="18" charset="-128"/>
                <a:ea typeface="ＭＳ Ｐ明朝" pitchFamily="18" charset="-128"/>
              </a:rPr>
              <a:t>　○土地利用：　中之島</a:t>
            </a:r>
            <a:r>
              <a:rPr lang="en-US" altLang="ja-JP" sz="1200" dirty="0">
                <a:latin typeface="ＭＳ Ｐ明朝" pitchFamily="18" charset="-128"/>
                <a:ea typeface="ＭＳ Ｐ明朝" pitchFamily="18" charset="-128"/>
              </a:rPr>
              <a:t>3</a:t>
            </a:r>
            <a:r>
              <a:rPr lang="ja-JP" altLang="en-US" sz="1200" dirty="0">
                <a:latin typeface="ＭＳ Ｐ明朝" pitchFamily="18" charset="-128"/>
                <a:ea typeface="ＭＳ Ｐ明朝" pitchFamily="18" charset="-128"/>
              </a:rPr>
              <a:t>丁目では民間開発が進んでいるが、中之島</a:t>
            </a:r>
            <a:r>
              <a:rPr lang="en-US" altLang="ja-JP" sz="1200" dirty="0">
                <a:latin typeface="ＭＳ Ｐ明朝" pitchFamily="18" charset="-128"/>
                <a:ea typeface="ＭＳ Ｐ明朝" pitchFamily="18" charset="-128"/>
              </a:rPr>
              <a:t>4</a:t>
            </a:r>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5</a:t>
            </a:r>
            <a:r>
              <a:rPr lang="ja-JP" altLang="en-US" sz="1200" dirty="0">
                <a:latin typeface="ＭＳ Ｐ明朝" pitchFamily="18" charset="-128"/>
                <a:ea typeface="ＭＳ Ｐ明朝" pitchFamily="18" charset="-128"/>
              </a:rPr>
              <a:t>丁目には未利用地が存在している。</a:t>
            </a:r>
            <a:endParaRPr lang="en-US" altLang="ja-JP" sz="1200" dirty="0">
              <a:latin typeface="ＭＳ Ｐ明朝" pitchFamily="18" charset="-128"/>
              <a:ea typeface="ＭＳ Ｐ明朝" pitchFamily="18" charset="-128"/>
            </a:endParaRPr>
          </a:p>
          <a:p>
            <a:pPr>
              <a:lnSpc>
                <a:spcPts val="1220"/>
              </a:lnSpc>
            </a:pPr>
            <a:r>
              <a:rPr lang="ja-JP" altLang="en-US" sz="1200" dirty="0">
                <a:latin typeface="ＭＳ Ｐ明朝" pitchFamily="18" charset="-128"/>
                <a:ea typeface="ＭＳ Ｐ明朝" pitchFamily="18" charset="-128"/>
              </a:rPr>
              <a:t>　○交通インフラ：　</a:t>
            </a:r>
            <a:r>
              <a:rPr lang="en-US" altLang="ja-JP" sz="1200" dirty="0">
                <a:latin typeface="ＭＳ Ｐ明朝" pitchFamily="18" charset="-128"/>
                <a:ea typeface="ＭＳ Ｐ明朝" pitchFamily="18" charset="-128"/>
              </a:rPr>
              <a:t>2010</a:t>
            </a:r>
            <a:r>
              <a:rPr lang="ja-JP" altLang="en-US" sz="1200" dirty="0">
                <a:latin typeface="ＭＳ Ｐ明朝" pitchFamily="18" charset="-128"/>
                <a:ea typeface="ＭＳ Ｐ明朝" pitchFamily="18" charset="-128"/>
              </a:rPr>
              <a:t>年に京阪中之島線が開通し、利便性が向上している。</a:t>
            </a:r>
            <a:endParaRPr lang="en-US" altLang="ja-JP" sz="1200" dirty="0">
              <a:latin typeface="ＭＳ Ｐ明朝" pitchFamily="18" charset="-128"/>
              <a:ea typeface="ＭＳ Ｐ明朝" pitchFamily="18" charset="-128"/>
            </a:endParaRPr>
          </a:p>
          <a:p>
            <a:pPr marL="1162050" indent="-1162050">
              <a:lnSpc>
                <a:spcPts val="1220"/>
              </a:lnSpc>
            </a:pPr>
            <a:r>
              <a:rPr lang="ja-JP" altLang="en-US" sz="1200" dirty="0">
                <a:latin typeface="ＭＳ Ｐ明朝" pitchFamily="18" charset="-128"/>
                <a:ea typeface="ＭＳ Ｐ明朝" pitchFamily="18" charset="-128"/>
              </a:rPr>
              <a:t>　○施設の活用：　国立国際美術館、市立科学館等の文化・芸術機能が集積。大阪国際会議場、リーガロイヤルホテル、フェスティバルホールなどの　</a:t>
            </a:r>
            <a:r>
              <a:rPr lang="en-US" altLang="ja-JP" sz="1200" dirty="0">
                <a:latin typeface="ＭＳ Ｐ明朝" pitchFamily="18" charset="-128"/>
                <a:ea typeface="ＭＳ Ｐ明朝" pitchFamily="18" charset="-128"/>
              </a:rPr>
              <a:t>MICE</a:t>
            </a:r>
            <a:r>
              <a:rPr lang="ja-JP" altLang="en-US" sz="1200" dirty="0">
                <a:latin typeface="ＭＳ Ｐ明朝" pitchFamily="18" charset="-128"/>
                <a:ea typeface="ＭＳ Ｐ明朝" pitchFamily="18" charset="-128"/>
              </a:rPr>
              <a:t>機能が集積している。</a:t>
            </a:r>
            <a:endParaRPr lang="en-US" altLang="ja-JP" sz="1200" dirty="0">
              <a:latin typeface="ＭＳ Ｐ明朝" pitchFamily="18" charset="-128"/>
              <a:ea typeface="ＭＳ Ｐ明朝" pitchFamily="18" charset="-128"/>
            </a:endParaRPr>
          </a:p>
        </p:txBody>
      </p:sp>
      <p:sp>
        <p:nvSpPr>
          <p:cNvPr id="13" name="フリーフォーム 12"/>
          <p:cNvSpPr/>
          <p:nvPr/>
        </p:nvSpPr>
        <p:spPr>
          <a:xfrm>
            <a:off x="7171768" y="3588884"/>
            <a:ext cx="325371" cy="215978"/>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70" h="215978">
                <a:moveTo>
                  <a:pt x="8415" y="0"/>
                </a:moveTo>
                <a:lnTo>
                  <a:pt x="0" y="201954"/>
                </a:lnTo>
                <a:lnTo>
                  <a:pt x="322565" y="215978"/>
                </a:lnTo>
                <a:lnTo>
                  <a:pt x="325370" y="19635"/>
                </a:lnTo>
                <a:lnTo>
                  <a:pt x="8415"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テキスト ボックス 13"/>
          <p:cNvSpPr txBox="1"/>
          <p:nvPr/>
        </p:nvSpPr>
        <p:spPr>
          <a:xfrm>
            <a:off x="7218245" y="3605276"/>
            <a:ext cx="173945"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④</a:t>
            </a:r>
            <a:endParaRPr lang="ja-JP" altLang="en-US" sz="1000" dirty="0">
              <a:latin typeface="Meiryo UI" pitchFamily="50" charset="-128"/>
              <a:ea typeface="Meiryo UI" pitchFamily="50" charset="-128"/>
              <a:cs typeface="Meiryo UI" pitchFamily="50" charset="-128"/>
            </a:endParaRPr>
          </a:p>
        </p:txBody>
      </p:sp>
      <p:sp>
        <p:nvSpPr>
          <p:cNvPr id="15" name="フリーフォーム 14"/>
          <p:cNvSpPr/>
          <p:nvPr/>
        </p:nvSpPr>
        <p:spPr>
          <a:xfrm>
            <a:off x="7517992" y="3610894"/>
            <a:ext cx="131815" cy="202795"/>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8415 w 342009"/>
              <a:gd name="connsiteY0" fmla="*/ 0 h 215978"/>
              <a:gd name="connsiteX1" fmla="*/ 0 w 342009"/>
              <a:gd name="connsiteY1" fmla="*/ 201954 h 215978"/>
              <a:gd name="connsiteX2" fmla="*/ 322565 w 342009"/>
              <a:gd name="connsiteY2" fmla="*/ 215978 h 215978"/>
              <a:gd name="connsiteX3" fmla="*/ 342009 w 342009"/>
              <a:gd name="connsiteY3" fmla="*/ 34096 h 215978"/>
              <a:gd name="connsiteX4" fmla="*/ 8415 w 342009"/>
              <a:gd name="connsiteY4" fmla="*/ 0 h 215978"/>
              <a:gd name="connsiteX0" fmla="*/ 8415 w 342009"/>
              <a:gd name="connsiteY0" fmla="*/ 0 h 201954"/>
              <a:gd name="connsiteX1" fmla="*/ 0 w 342009"/>
              <a:gd name="connsiteY1" fmla="*/ 187930 h 201954"/>
              <a:gd name="connsiteX2" fmla="*/ 322565 w 342009"/>
              <a:gd name="connsiteY2" fmla="*/ 201954 h 201954"/>
              <a:gd name="connsiteX3" fmla="*/ 342009 w 342009"/>
              <a:gd name="connsiteY3" fmla="*/ 20072 h 201954"/>
              <a:gd name="connsiteX4" fmla="*/ 8415 w 342009"/>
              <a:gd name="connsiteY4" fmla="*/ 0 h 201954"/>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0 w 370804"/>
              <a:gd name="connsiteY4" fmla="*/ 0 h 216820"/>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177083 w 370804"/>
              <a:gd name="connsiteY4" fmla="*/ 0 h 216820"/>
              <a:gd name="connsiteX5" fmla="*/ 0 w 370804"/>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77083 w 352955"/>
              <a:gd name="connsiteY4" fmla="*/ 0 h 216820"/>
              <a:gd name="connsiteX5" fmla="*/ 0 w 352955"/>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63286 w 352955"/>
              <a:gd name="connsiteY4" fmla="*/ 8415 h 216820"/>
              <a:gd name="connsiteX5" fmla="*/ 0 w 352955"/>
              <a:gd name="connsiteY5" fmla="*/ 0 h 216820"/>
              <a:gd name="connsiteX0" fmla="*/ 0 w 372587"/>
              <a:gd name="connsiteY0" fmla="*/ 0 h 202796"/>
              <a:gd name="connsiteX1" fmla="*/ 28795 w 372587"/>
              <a:gd name="connsiteY1" fmla="*/ 202796 h 202796"/>
              <a:gd name="connsiteX2" fmla="*/ 372056 w 372587"/>
              <a:gd name="connsiteY2" fmla="*/ 202795 h 202796"/>
              <a:gd name="connsiteX3" fmla="*/ 352955 w 372587"/>
              <a:gd name="connsiteY3" fmla="*/ 21350 h 202796"/>
              <a:gd name="connsiteX4" fmla="*/ 163286 w 372587"/>
              <a:gd name="connsiteY4" fmla="*/ 8415 h 202796"/>
              <a:gd name="connsiteX5" fmla="*/ 0 w 372587"/>
              <a:gd name="connsiteY5" fmla="*/ 0 h 202796"/>
              <a:gd name="connsiteX0" fmla="*/ 0 w 352955"/>
              <a:gd name="connsiteY0" fmla="*/ 0 h 208405"/>
              <a:gd name="connsiteX1" fmla="*/ 28795 w 352955"/>
              <a:gd name="connsiteY1" fmla="*/ 202796 h 208405"/>
              <a:gd name="connsiteX2" fmla="*/ 344464 w 352955"/>
              <a:gd name="connsiteY2" fmla="*/ 208405 h 208405"/>
              <a:gd name="connsiteX3" fmla="*/ 352955 w 352955"/>
              <a:gd name="connsiteY3" fmla="*/ 21350 h 208405"/>
              <a:gd name="connsiteX4" fmla="*/ 163286 w 352955"/>
              <a:gd name="connsiteY4" fmla="*/ 8415 h 208405"/>
              <a:gd name="connsiteX5" fmla="*/ 0 w 352955"/>
              <a:gd name="connsiteY5" fmla="*/ 0 h 208405"/>
              <a:gd name="connsiteX0" fmla="*/ 12591 w 324160"/>
              <a:gd name="connsiteY0" fmla="*/ 0 h 202795"/>
              <a:gd name="connsiteX1" fmla="*/ 0 w 324160"/>
              <a:gd name="connsiteY1" fmla="*/ 197186 h 202795"/>
              <a:gd name="connsiteX2" fmla="*/ 315669 w 324160"/>
              <a:gd name="connsiteY2" fmla="*/ 202795 h 202795"/>
              <a:gd name="connsiteX3" fmla="*/ 324160 w 324160"/>
              <a:gd name="connsiteY3" fmla="*/ 15740 h 202795"/>
              <a:gd name="connsiteX4" fmla="*/ 134491 w 324160"/>
              <a:gd name="connsiteY4" fmla="*/ 2805 h 202795"/>
              <a:gd name="connsiteX5" fmla="*/ 12591 w 324160"/>
              <a:gd name="connsiteY5" fmla="*/ 0 h 20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60" h="202795">
                <a:moveTo>
                  <a:pt x="12591" y="0"/>
                </a:moveTo>
                <a:lnTo>
                  <a:pt x="0" y="197186"/>
                </a:lnTo>
                <a:lnTo>
                  <a:pt x="315669" y="202795"/>
                </a:lnTo>
                <a:cubicBezTo>
                  <a:pt x="316201" y="137638"/>
                  <a:pt x="323628" y="80897"/>
                  <a:pt x="324160" y="15740"/>
                </a:cubicBezTo>
                <a:lnTo>
                  <a:pt x="134491" y="2805"/>
                </a:lnTo>
                <a:lnTo>
                  <a:pt x="12591"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フリーフォーム 15"/>
          <p:cNvSpPr/>
          <p:nvPr/>
        </p:nvSpPr>
        <p:spPr>
          <a:xfrm>
            <a:off x="7676143" y="3643908"/>
            <a:ext cx="177214" cy="174980"/>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806" h="174980">
                <a:moveTo>
                  <a:pt x="15311" y="0"/>
                </a:moveTo>
                <a:lnTo>
                  <a:pt x="0" y="168295"/>
                </a:lnTo>
                <a:lnTo>
                  <a:pt x="235769" y="174980"/>
                </a:lnTo>
                <a:lnTo>
                  <a:pt x="426031" y="162686"/>
                </a:lnTo>
                <a:lnTo>
                  <a:pt x="435806" y="79613"/>
                </a:lnTo>
                <a:lnTo>
                  <a:pt x="394346" y="30854"/>
                </a:lnTo>
                <a:lnTo>
                  <a:pt x="15311"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p:cNvSpPr txBox="1"/>
          <p:nvPr/>
        </p:nvSpPr>
        <p:spPr>
          <a:xfrm>
            <a:off x="7722256" y="3649900"/>
            <a:ext cx="264213"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②</a:t>
            </a:r>
            <a:endParaRPr lang="ja-JP" altLang="en-US" sz="1000" dirty="0">
              <a:latin typeface="Meiryo UI" pitchFamily="50" charset="-128"/>
              <a:ea typeface="Meiryo UI" pitchFamily="50" charset="-128"/>
              <a:cs typeface="Meiryo UI" pitchFamily="50" charset="-128"/>
            </a:endParaRPr>
          </a:p>
        </p:txBody>
      </p:sp>
      <p:sp>
        <p:nvSpPr>
          <p:cNvPr id="19" name="フリーフォーム 18"/>
          <p:cNvSpPr/>
          <p:nvPr/>
        </p:nvSpPr>
        <p:spPr>
          <a:xfrm>
            <a:off x="6634997" y="3561275"/>
            <a:ext cx="415857" cy="209405"/>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0 w 332383"/>
              <a:gd name="connsiteY0" fmla="*/ 8370 h 196343"/>
              <a:gd name="connsiteX1" fmla="*/ 7013 w 332383"/>
              <a:gd name="connsiteY1" fmla="*/ 182319 h 196343"/>
              <a:gd name="connsiteX2" fmla="*/ 329578 w 332383"/>
              <a:gd name="connsiteY2" fmla="*/ 196343 h 196343"/>
              <a:gd name="connsiteX3" fmla="*/ 332383 w 332383"/>
              <a:gd name="connsiteY3" fmla="*/ 0 h 196343"/>
              <a:gd name="connsiteX4" fmla="*/ 0 w 332383"/>
              <a:gd name="connsiteY4" fmla="*/ 8370 h 196343"/>
              <a:gd name="connsiteX0" fmla="*/ 130 w 332513"/>
              <a:gd name="connsiteY0" fmla="*/ 8370 h 201369"/>
              <a:gd name="connsiteX1" fmla="*/ 0 w 332513"/>
              <a:gd name="connsiteY1" fmla="*/ 201369 h 201369"/>
              <a:gd name="connsiteX2" fmla="*/ 329708 w 332513"/>
              <a:gd name="connsiteY2" fmla="*/ 196343 h 201369"/>
              <a:gd name="connsiteX3" fmla="*/ 332513 w 332513"/>
              <a:gd name="connsiteY3" fmla="*/ 0 h 201369"/>
              <a:gd name="connsiteX4" fmla="*/ 130 w 332513"/>
              <a:gd name="connsiteY4" fmla="*/ 8370 h 201369"/>
              <a:gd name="connsiteX0" fmla="*/ 130 w 405908"/>
              <a:gd name="connsiteY0" fmla="*/ 8370 h 217775"/>
              <a:gd name="connsiteX1" fmla="*/ 0 w 405908"/>
              <a:gd name="connsiteY1" fmla="*/ 201369 h 217775"/>
              <a:gd name="connsiteX2" fmla="*/ 405908 w 405908"/>
              <a:gd name="connsiteY2" fmla="*/ 217775 h 217775"/>
              <a:gd name="connsiteX3" fmla="*/ 332513 w 405908"/>
              <a:gd name="connsiteY3" fmla="*/ 0 h 217775"/>
              <a:gd name="connsiteX4" fmla="*/ 130 w 405908"/>
              <a:gd name="connsiteY4" fmla="*/ 8370 h 217775"/>
              <a:gd name="connsiteX0" fmla="*/ 130 w 415857"/>
              <a:gd name="connsiteY0" fmla="*/ 0 h 209405"/>
              <a:gd name="connsiteX1" fmla="*/ 0 w 415857"/>
              <a:gd name="connsiteY1" fmla="*/ 192999 h 209405"/>
              <a:gd name="connsiteX2" fmla="*/ 405908 w 415857"/>
              <a:gd name="connsiteY2" fmla="*/ 209405 h 209405"/>
              <a:gd name="connsiteX3" fmla="*/ 415857 w 415857"/>
              <a:gd name="connsiteY3" fmla="*/ 17824 h 209405"/>
              <a:gd name="connsiteX4" fmla="*/ 130 w 415857"/>
              <a:gd name="connsiteY4" fmla="*/ 0 h 209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57" h="209405">
                <a:moveTo>
                  <a:pt x="130" y="0"/>
                </a:moveTo>
                <a:cubicBezTo>
                  <a:pt x="87" y="64333"/>
                  <a:pt x="43" y="128666"/>
                  <a:pt x="0" y="192999"/>
                </a:cubicBezTo>
                <a:lnTo>
                  <a:pt x="405908" y="209405"/>
                </a:lnTo>
                <a:lnTo>
                  <a:pt x="415857" y="17824"/>
                </a:lnTo>
                <a:lnTo>
                  <a:pt x="130"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p:cNvSpPr txBox="1"/>
          <p:nvPr/>
        </p:nvSpPr>
        <p:spPr>
          <a:xfrm>
            <a:off x="6680809" y="3571771"/>
            <a:ext cx="135272"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⑤</a:t>
            </a:r>
            <a:endParaRPr lang="ja-JP" altLang="en-US" sz="1000" dirty="0">
              <a:latin typeface="Meiryo UI" pitchFamily="50" charset="-128"/>
              <a:ea typeface="Meiryo UI" pitchFamily="50" charset="-128"/>
              <a:cs typeface="Meiryo UI" pitchFamily="50" charset="-128"/>
            </a:endParaRPr>
          </a:p>
        </p:txBody>
      </p:sp>
      <p:sp>
        <p:nvSpPr>
          <p:cNvPr id="23" name="フリーフォーム 22"/>
          <p:cNvSpPr/>
          <p:nvPr/>
        </p:nvSpPr>
        <p:spPr>
          <a:xfrm>
            <a:off x="6009963" y="3596992"/>
            <a:ext cx="252412" cy="250032"/>
          </a:xfrm>
          <a:custGeom>
            <a:avLst/>
            <a:gdLst>
              <a:gd name="connsiteX0" fmla="*/ 216694 w 252412"/>
              <a:gd name="connsiteY0" fmla="*/ 0 h 250032"/>
              <a:gd name="connsiteX1" fmla="*/ 252412 w 252412"/>
              <a:gd name="connsiteY1" fmla="*/ 221457 h 250032"/>
              <a:gd name="connsiteX2" fmla="*/ 23812 w 252412"/>
              <a:gd name="connsiteY2" fmla="*/ 250032 h 250032"/>
              <a:gd name="connsiteX3" fmla="*/ 0 w 252412"/>
              <a:gd name="connsiteY3" fmla="*/ 57150 h 250032"/>
              <a:gd name="connsiteX4" fmla="*/ 11906 w 252412"/>
              <a:gd name="connsiteY4" fmla="*/ 33338 h 250032"/>
              <a:gd name="connsiteX5" fmla="*/ 216694 w 252412"/>
              <a:gd name="connsiteY5" fmla="*/ 0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12" h="250032">
                <a:moveTo>
                  <a:pt x="216694" y="0"/>
                </a:moveTo>
                <a:lnTo>
                  <a:pt x="252412" y="221457"/>
                </a:lnTo>
                <a:lnTo>
                  <a:pt x="23812" y="250032"/>
                </a:lnTo>
                <a:lnTo>
                  <a:pt x="0" y="57150"/>
                </a:lnTo>
                <a:lnTo>
                  <a:pt x="11906" y="33338"/>
                </a:lnTo>
                <a:lnTo>
                  <a:pt x="216694"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フリーフォーム 24"/>
          <p:cNvSpPr/>
          <p:nvPr/>
        </p:nvSpPr>
        <p:spPr>
          <a:xfrm>
            <a:off x="5712308" y="3651761"/>
            <a:ext cx="250031" cy="242888"/>
          </a:xfrm>
          <a:custGeom>
            <a:avLst/>
            <a:gdLst>
              <a:gd name="connsiteX0" fmla="*/ 0 w 250031"/>
              <a:gd name="connsiteY0" fmla="*/ 26194 h 242888"/>
              <a:gd name="connsiteX1" fmla="*/ 38100 w 250031"/>
              <a:gd name="connsiteY1" fmla="*/ 242888 h 242888"/>
              <a:gd name="connsiteX2" fmla="*/ 245268 w 250031"/>
              <a:gd name="connsiteY2" fmla="*/ 207169 h 242888"/>
              <a:gd name="connsiteX3" fmla="*/ 250031 w 250031"/>
              <a:gd name="connsiteY3" fmla="*/ 190500 h 242888"/>
              <a:gd name="connsiteX4" fmla="*/ 228600 w 250031"/>
              <a:gd name="connsiteY4" fmla="*/ 16669 h 242888"/>
              <a:gd name="connsiteX5" fmla="*/ 197643 w 250031"/>
              <a:gd name="connsiteY5" fmla="*/ 0 h 242888"/>
              <a:gd name="connsiteX6" fmla="*/ 0 w 250031"/>
              <a:gd name="connsiteY6" fmla="*/ 26194 h 2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31" h="242888">
                <a:moveTo>
                  <a:pt x="0" y="26194"/>
                </a:moveTo>
                <a:lnTo>
                  <a:pt x="38100" y="242888"/>
                </a:lnTo>
                <a:lnTo>
                  <a:pt x="245268" y="207169"/>
                </a:lnTo>
                <a:lnTo>
                  <a:pt x="250031" y="190500"/>
                </a:lnTo>
                <a:lnTo>
                  <a:pt x="228600" y="16669"/>
                </a:lnTo>
                <a:lnTo>
                  <a:pt x="197643" y="0"/>
                </a:lnTo>
                <a:lnTo>
                  <a:pt x="0" y="26194"/>
                </a:lnTo>
                <a:close/>
              </a:path>
            </a:pathLst>
          </a:custGeom>
          <a:solidFill>
            <a:srgbClr val="40C4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フリーフォーム 26"/>
          <p:cNvSpPr/>
          <p:nvPr/>
        </p:nvSpPr>
        <p:spPr>
          <a:xfrm>
            <a:off x="5005081" y="3716617"/>
            <a:ext cx="525263" cy="366151"/>
          </a:xfrm>
          <a:custGeom>
            <a:avLst/>
            <a:gdLst>
              <a:gd name="connsiteX0" fmla="*/ 0 w 416719"/>
              <a:gd name="connsiteY0" fmla="*/ 57150 h 342900"/>
              <a:gd name="connsiteX1" fmla="*/ 357188 w 416719"/>
              <a:gd name="connsiteY1" fmla="*/ 0 h 342900"/>
              <a:gd name="connsiteX2" fmla="*/ 416719 w 416719"/>
              <a:gd name="connsiteY2" fmla="*/ 259557 h 342900"/>
              <a:gd name="connsiteX3" fmla="*/ 128588 w 416719"/>
              <a:gd name="connsiteY3" fmla="*/ 342900 h 342900"/>
              <a:gd name="connsiteX4" fmla="*/ 0 w 416719"/>
              <a:gd name="connsiteY4" fmla="*/ 57150 h 342900"/>
              <a:gd name="connsiteX0" fmla="*/ 0 w 475891"/>
              <a:gd name="connsiteY0" fmla="*/ 80401 h 366151"/>
              <a:gd name="connsiteX1" fmla="*/ 475891 w 475891"/>
              <a:gd name="connsiteY1" fmla="*/ 0 h 366151"/>
              <a:gd name="connsiteX2" fmla="*/ 416719 w 475891"/>
              <a:gd name="connsiteY2" fmla="*/ 282808 h 366151"/>
              <a:gd name="connsiteX3" fmla="*/ 128588 w 475891"/>
              <a:gd name="connsiteY3" fmla="*/ 366151 h 366151"/>
              <a:gd name="connsiteX4" fmla="*/ 0 w 475891"/>
              <a:gd name="connsiteY4" fmla="*/ 80401 h 366151"/>
              <a:gd name="connsiteX0" fmla="*/ 0 w 525263"/>
              <a:gd name="connsiteY0" fmla="*/ 80401 h 366151"/>
              <a:gd name="connsiteX1" fmla="*/ 475891 w 525263"/>
              <a:gd name="connsiteY1" fmla="*/ 0 h 366151"/>
              <a:gd name="connsiteX2" fmla="*/ 525263 w 525263"/>
              <a:gd name="connsiteY2" fmla="*/ 240049 h 366151"/>
              <a:gd name="connsiteX3" fmla="*/ 128588 w 525263"/>
              <a:gd name="connsiteY3" fmla="*/ 366151 h 366151"/>
              <a:gd name="connsiteX4" fmla="*/ 0 w 525263"/>
              <a:gd name="connsiteY4"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128588 w 525263"/>
              <a:gd name="connsiteY4" fmla="*/ 366151 h 366151"/>
              <a:gd name="connsiteX5" fmla="*/ 0 w 525263"/>
              <a:gd name="connsiteY5"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269390 w 525263"/>
              <a:gd name="connsiteY4" fmla="*/ 321985 h 366151"/>
              <a:gd name="connsiteX5" fmla="*/ 128588 w 525263"/>
              <a:gd name="connsiteY5" fmla="*/ 366151 h 366151"/>
              <a:gd name="connsiteX6" fmla="*/ 0 w 525263"/>
              <a:gd name="connsiteY6"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269390 w 525263"/>
              <a:gd name="connsiteY4" fmla="*/ 321985 h 366151"/>
              <a:gd name="connsiteX5" fmla="*/ 195571 w 525263"/>
              <a:gd name="connsiteY5" fmla="*/ 345798 h 366151"/>
              <a:gd name="connsiteX6" fmla="*/ 128588 w 525263"/>
              <a:gd name="connsiteY6" fmla="*/ 366151 h 366151"/>
              <a:gd name="connsiteX7" fmla="*/ 0 w 525263"/>
              <a:gd name="connsiteY7"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285191 w 525263"/>
              <a:gd name="connsiteY4" fmla="*/ 195977 h 366151"/>
              <a:gd name="connsiteX5" fmla="*/ 195571 w 525263"/>
              <a:gd name="connsiteY5" fmla="*/ 345798 h 366151"/>
              <a:gd name="connsiteX6" fmla="*/ 128588 w 525263"/>
              <a:gd name="connsiteY6" fmla="*/ 366151 h 366151"/>
              <a:gd name="connsiteX7" fmla="*/ 0 w 525263"/>
              <a:gd name="connsiteY7" fmla="*/ 80401 h 366151"/>
              <a:gd name="connsiteX0" fmla="*/ 0 w 525263"/>
              <a:gd name="connsiteY0" fmla="*/ 80401 h 366151"/>
              <a:gd name="connsiteX1" fmla="*/ 475891 w 525263"/>
              <a:gd name="connsiteY1" fmla="*/ 0 h 366151"/>
              <a:gd name="connsiteX2" fmla="*/ 525263 w 525263"/>
              <a:gd name="connsiteY2" fmla="*/ 240049 h 366151"/>
              <a:gd name="connsiteX3" fmla="*/ 421790 w 525263"/>
              <a:gd name="connsiteY3" fmla="*/ 271979 h 366151"/>
              <a:gd name="connsiteX4" fmla="*/ 285191 w 525263"/>
              <a:gd name="connsiteY4" fmla="*/ 195977 h 366151"/>
              <a:gd name="connsiteX5" fmla="*/ 293202 w 525263"/>
              <a:gd name="connsiteY5" fmla="*/ 314842 h 366151"/>
              <a:gd name="connsiteX6" fmla="*/ 128588 w 525263"/>
              <a:gd name="connsiteY6" fmla="*/ 366151 h 366151"/>
              <a:gd name="connsiteX7" fmla="*/ 0 w 525263"/>
              <a:gd name="connsiteY7" fmla="*/ 80401 h 366151"/>
              <a:gd name="connsiteX0" fmla="*/ 0 w 525263"/>
              <a:gd name="connsiteY0" fmla="*/ 80401 h 366151"/>
              <a:gd name="connsiteX1" fmla="*/ 475891 w 525263"/>
              <a:gd name="connsiteY1" fmla="*/ 0 h 366151"/>
              <a:gd name="connsiteX2" fmla="*/ 525263 w 525263"/>
              <a:gd name="connsiteY2" fmla="*/ 240049 h 366151"/>
              <a:gd name="connsiteX3" fmla="*/ 383690 w 525263"/>
              <a:gd name="connsiteY3" fmla="*/ 171967 h 366151"/>
              <a:gd name="connsiteX4" fmla="*/ 285191 w 525263"/>
              <a:gd name="connsiteY4" fmla="*/ 195977 h 366151"/>
              <a:gd name="connsiteX5" fmla="*/ 293202 w 525263"/>
              <a:gd name="connsiteY5" fmla="*/ 314842 h 366151"/>
              <a:gd name="connsiteX6" fmla="*/ 128588 w 525263"/>
              <a:gd name="connsiteY6" fmla="*/ 366151 h 366151"/>
              <a:gd name="connsiteX7" fmla="*/ 0 w 525263"/>
              <a:gd name="connsiteY7" fmla="*/ 80401 h 366151"/>
              <a:gd name="connsiteX0" fmla="*/ 0 w 525263"/>
              <a:gd name="connsiteY0" fmla="*/ 80401 h 366151"/>
              <a:gd name="connsiteX1" fmla="*/ 475891 w 525263"/>
              <a:gd name="connsiteY1" fmla="*/ 0 h 366151"/>
              <a:gd name="connsiteX2" fmla="*/ 525263 w 525263"/>
              <a:gd name="connsiteY2" fmla="*/ 240049 h 366151"/>
              <a:gd name="connsiteX3" fmla="*/ 467034 w 525263"/>
              <a:gd name="connsiteY3" fmla="*/ 217210 h 366151"/>
              <a:gd name="connsiteX4" fmla="*/ 383690 w 525263"/>
              <a:gd name="connsiteY4" fmla="*/ 171967 h 366151"/>
              <a:gd name="connsiteX5" fmla="*/ 285191 w 525263"/>
              <a:gd name="connsiteY5" fmla="*/ 195977 h 366151"/>
              <a:gd name="connsiteX6" fmla="*/ 293202 w 525263"/>
              <a:gd name="connsiteY6" fmla="*/ 314842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15019 w 525263"/>
              <a:gd name="connsiteY3" fmla="*/ 272748 h 366151"/>
              <a:gd name="connsiteX4" fmla="*/ 383690 w 525263"/>
              <a:gd name="connsiteY4" fmla="*/ 171967 h 366151"/>
              <a:gd name="connsiteX5" fmla="*/ 285191 w 525263"/>
              <a:gd name="connsiteY5" fmla="*/ 195977 h 366151"/>
              <a:gd name="connsiteX6" fmla="*/ 293202 w 525263"/>
              <a:gd name="connsiteY6" fmla="*/ 314842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15019 w 525263"/>
              <a:gd name="connsiteY3" fmla="*/ 272748 h 366151"/>
              <a:gd name="connsiteX4" fmla="*/ 383690 w 525263"/>
              <a:gd name="connsiteY4" fmla="*/ 171967 h 366151"/>
              <a:gd name="connsiteX5" fmla="*/ 285191 w 525263"/>
              <a:gd name="connsiteY5" fmla="*/ 195977 h 366151"/>
              <a:gd name="connsiteX6" fmla="*/ 307489 w 525263"/>
              <a:gd name="connsiteY6" fmla="*/ 310079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00731 w 525263"/>
              <a:gd name="connsiteY3" fmla="*/ 279892 h 366151"/>
              <a:gd name="connsiteX4" fmla="*/ 383690 w 525263"/>
              <a:gd name="connsiteY4" fmla="*/ 171967 h 366151"/>
              <a:gd name="connsiteX5" fmla="*/ 285191 w 525263"/>
              <a:gd name="connsiteY5" fmla="*/ 195977 h 366151"/>
              <a:gd name="connsiteX6" fmla="*/ 307489 w 525263"/>
              <a:gd name="connsiteY6" fmla="*/ 310079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00731 w 525263"/>
              <a:gd name="connsiteY3" fmla="*/ 279892 h 366151"/>
              <a:gd name="connsiteX4" fmla="*/ 371784 w 525263"/>
              <a:gd name="connsiteY4" fmla="*/ 174348 h 366151"/>
              <a:gd name="connsiteX5" fmla="*/ 285191 w 525263"/>
              <a:gd name="connsiteY5" fmla="*/ 195977 h 366151"/>
              <a:gd name="connsiteX6" fmla="*/ 307489 w 525263"/>
              <a:gd name="connsiteY6" fmla="*/ 310079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00731 w 525263"/>
              <a:gd name="connsiteY3" fmla="*/ 279892 h 366151"/>
              <a:gd name="connsiteX4" fmla="*/ 371784 w 525263"/>
              <a:gd name="connsiteY4" fmla="*/ 174348 h 366151"/>
              <a:gd name="connsiteX5" fmla="*/ 266141 w 525263"/>
              <a:gd name="connsiteY5" fmla="*/ 191214 h 366151"/>
              <a:gd name="connsiteX6" fmla="*/ 307489 w 525263"/>
              <a:gd name="connsiteY6" fmla="*/ 310079 h 366151"/>
              <a:gd name="connsiteX7" fmla="*/ 128588 w 525263"/>
              <a:gd name="connsiteY7" fmla="*/ 366151 h 366151"/>
              <a:gd name="connsiteX8" fmla="*/ 0 w 525263"/>
              <a:gd name="connsiteY8" fmla="*/ 80401 h 366151"/>
              <a:gd name="connsiteX0" fmla="*/ 0 w 525263"/>
              <a:gd name="connsiteY0" fmla="*/ 80401 h 366151"/>
              <a:gd name="connsiteX1" fmla="*/ 475891 w 525263"/>
              <a:gd name="connsiteY1" fmla="*/ 0 h 366151"/>
              <a:gd name="connsiteX2" fmla="*/ 525263 w 525263"/>
              <a:gd name="connsiteY2" fmla="*/ 240049 h 366151"/>
              <a:gd name="connsiteX3" fmla="*/ 400731 w 525263"/>
              <a:gd name="connsiteY3" fmla="*/ 279892 h 366151"/>
              <a:gd name="connsiteX4" fmla="*/ 371784 w 525263"/>
              <a:gd name="connsiteY4" fmla="*/ 174348 h 366151"/>
              <a:gd name="connsiteX5" fmla="*/ 266141 w 525263"/>
              <a:gd name="connsiteY5" fmla="*/ 191214 h 366151"/>
              <a:gd name="connsiteX6" fmla="*/ 293202 w 525263"/>
              <a:gd name="connsiteY6" fmla="*/ 314841 h 366151"/>
              <a:gd name="connsiteX7" fmla="*/ 128588 w 525263"/>
              <a:gd name="connsiteY7" fmla="*/ 366151 h 366151"/>
              <a:gd name="connsiteX8" fmla="*/ 0 w 525263"/>
              <a:gd name="connsiteY8" fmla="*/ 80401 h 36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63" h="366151">
                <a:moveTo>
                  <a:pt x="0" y="80401"/>
                </a:moveTo>
                <a:lnTo>
                  <a:pt x="475891" y="0"/>
                </a:lnTo>
                <a:lnTo>
                  <a:pt x="525263" y="240049"/>
                </a:lnTo>
                <a:lnTo>
                  <a:pt x="400731" y="279892"/>
                </a:lnTo>
                <a:lnTo>
                  <a:pt x="371784" y="174348"/>
                </a:lnTo>
                <a:lnTo>
                  <a:pt x="266141" y="191214"/>
                </a:lnTo>
                <a:lnTo>
                  <a:pt x="293202" y="314841"/>
                </a:lnTo>
                <a:lnTo>
                  <a:pt x="128588" y="366151"/>
                </a:lnTo>
                <a:lnTo>
                  <a:pt x="0" y="80401"/>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フリーフォーム 28"/>
          <p:cNvSpPr/>
          <p:nvPr/>
        </p:nvSpPr>
        <p:spPr>
          <a:xfrm>
            <a:off x="4969358" y="4130392"/>
            <a:ext cx="238125" cy="211932"/>
          </a:xfrm>
          <a:custGeom>
            <a:avLst/>
            <a:gdLst>
              <a:gd name="connsiteX0" fmla="*/ 238125 w 238125"/>
              <a:gd name="connsiteY0" fmla="*/ 159544 h 211932"/>
              <a:gd name="connsiteX1" fmla="*/ 180975 w 238125"/>
              <a:gd name="connsiteY1" fmla="*/ 211932 h 211932"/>
              <a:gd name="connsiteX2" fmla="*/ 140493 w 238125"/>
              <a:gd name="connsiteY2" fmla="*/ 147638 h 211932"/>
              <a:gd name="connsiteX3" fmla="*/ 95250 w 238125"/>
              <a:gd name="connsiteY3" fmla="*/ 126207 h 211932"/>
              <a:gd name="connsiteX4" fmla="*/ 47625 w 238125"/>
              <a:gd name="connsiteY4" fmla="*/ 154782 h 211932"/>
              <a:gd name="connsiteX5" fmla="*/ 0 w 238125"/>
              <a:gd name="connsiteY5" fmla="*/ 88107 h 211932"/>
              <a:gd name="connsiteX6" fmla="*/ 145256 w 238125"/>
              <a:gd name="connsiteY6" fmla="*/ 0 h 211932"/>
              <a:gd name="connsiteX7" fmla="*/ 238125 w 238125"/>
              <a:gd name="connsiteY7" fmla="*/ 159544 h 211932"/>
              <a:gd name="connsiteX0" fmla="*/ 238125 w 238125"/>
              <a:gd name="connsiteY0" fmla="*/ 159544 h 211932"/>
              <a:gd name="connsiteX1" fmla="*/ 180975 w 238125"/>
              <a:gd name="connsiteY1" fmla="*/ 211932 h 211932"/>
              <a:gd name="connsiteX2" fmla="*/ 140493 w 238125"/>
              <a:gd name="connsiteY2" fmla="*/ 147638 h 211932"/>
              <a:gd name="connsiteX3" fmla="*/ 95250 w 238125"/>
              <a:gd name="connsiteY3" fmla="*/ 126207 h 211932"/>
              <a:gd name="connsiteX4" fmla="*/ 44276 w 238125"/>
              <a:gd name="connsiteY4" fmla="*/ 162224 h 211932"/>
              <a:gd name="connsiteX5" fmla="*/ 0 w 238125"/>
              <a:gd name="connsiteY5" fmla="*/ 88107 h 211932"/>
              <a:gd name="connsiteX6" fmla="*/ 145256 w 238125"/>
              <a:gd name="connsiteY6" fmla="*/ 0 h 211932"/>
              <a:gd name="connsiteX7" fmla="*/ 238125 w 238125"/>
              <a:gd name="connsiteY7" fmla="*/ 159544 h 211932"/>
              <a:gd name="connsiteX0" fmla="*/ 238125 w 238125"/>
              <a:gd name="connsiteY0" fmla="*/ 159544 h 211932"/>
              <a:gd name="connsiteX1" fmla="*/ 180975 w 238125"/>
              <a:gd name="connsiteY1" fmla="*/ 211932 h 211932"/>
              <a:gd name="connsiteX2" fmla="*/ 140493 w 238125"/>
              <a:gd name="connsiteY2" fmla="*/ 147638 h 211932"/>
              <a:gd name="connsiteX3" fmla="*/ 97631 w 238125"/>
              <a:gd name="connsiteY3" fmla="*/ 145257 h 211932"/>
              <a:gd name="connsiteX4" fmla="*/ 44276 w 238125"/>
              <a:gd name="connsiteY4" fmla="*/ 162224 h 211932"/>
              <a:gd name="connsiteX5" fmla="*/ 0 w 238125"/>
              <a:gd name="connsiteY5" fmla="*/ 88107 h 211932"/>
              <a:gd name="connsiteX6" fmla="*/ 145256 w 238125"/>
              <a:gd name="connsiteY6" fmla="*/ 0 h 211932"/>
              <a:gd name="connsiteX7" fmla="*/ 238125 w 238125"/>
              <a:gd name="connsiteY7" fmla="*/ 159544 h 211932"/>
              <a:gd name="connsiteX0" fmla="*/ 238125 w 238125"/>
              <a:gd name="connsiteY0" fmla="*/ 159544 h 211932"/>
              <a:gd name="connsiteX1" fmla="*/ 180975 w 238125"/>
              <a:gd name="connsiteY1" fmla="*/ 211932 h 211932"/>
              <a:gd name="connsiteX2" fmla="*/ 138111 w 238125"/>
              <a:gd name="connsiteY2" fmla="*/ 154782 h 211932"/>
              <a:gd name="connsiteX3" fmla="*/ 97631 w 238125"/>
              <a:gd name="connsiteY3" fmla="*/ 145257 h 211932"/>
              <a:gd name="connsiteX4" fmla="*/ 44276 w 238125"/>
              <a:gd name="connsiteY4" fmla="*/ 162224 h 211932"/>
              <a:gd name="connsiteX5" fmla="*/ 0 w 238125"/>
              <a:gd name="connsiteY5" fmla="*/ 88107 h 211932"/>
              <a:gd name="connsiteX6" fmla="*/ 145256 w 238125"/>
              <a:gd name="connsiteY6" fmla="*/ 0 h 211932"/>
              <a:gd name="connsiteX7" fmla="*/ 238125 w 238125"/>
              <a:gd name="connsiteY7" fmla="*/ 159544 h 2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211932">
                <a:moveTo>
                  <a:pt x="238125" y="159544"/>
                </a:moveTo>
                <a:lnTo>
                  <a:pt x="180975" y="211932"/>
                </a:lnTo>
                <a:lnTo>
                  <a:pt x="138111" y="154782"/>
                </a:lnTo>
                <a:lnTo>
                  <a:pt x="97631" y="145257"/>
                </a:lnTo>
                <a:lnTo>
                  <a:pt x="44276" y="162224"/>
                </a:lnTo>
                <a:lnTo>
                  <a:pt x="0" y="88107"/>
                </a:lnTo>
                <a:lnTo>
                  <a:pt x="145256" y="0"/>
                </a:lnTo>
                <a:lnTo>
                  <a:pt x="238125" y="159544"/>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p:cNvSpPr txBox="1"/>
          <p:nvPr/>
        </p:nvSpPr>
        <p:spPr>
          <a:xfrm>
            <a:off x="5015880" y="4139208"/>
            <a:ext cx="144016"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⑥</a:t>
            </a:r>
          </a:p>
        </p:txBody>
      </p:sp>
      <p:sp>
        <p:nvSpPr>
          <p:cNvPr id="31" name="フリーフォーム 30"/>
          <p:cNvSpPr/>
          <p:nvPr/>
        </p:nvSpPr>
        <p:spPr>
          <a:xfrm>
            <a:off x="4755044" y="4220977"/>
            <a:ext cx="392906" cy="352425"/>
          </a:xfrm>
          <a:custGeom>
            <a:avLst/>
            <a:gdLst>
              <a:gd name="connsiteX0" fmla="*/ 78581 w 392906"/>
              <a:gd name="connsiteY0" fmla="*/ 78581 h 352425"/>
              <a:gd name="connsiteX1" fmla="*/ 121444 w 392906"/>
              <a:gd name="connsiteY1" fmla="*/ 150019 h 352425"/>
              <a:gd name="connsiteX2" fmla="*/ 0 w 392906"/>
              <a:gd name="connsiteY2" fmla="*/ 214312 h 352425"/>
              <a:gd name="connsiteX3" fmla="*/ 26194 w 392906"/>
              <a:gd name="connsiteY3" fmla="*/ 259556 h 352425"/>
              <a:gd name="connsiteX4" fmla="*/ 52388 w 392906"/>
              <a:gd name="connsiteY4" fmla="*/ 250031 h 352425"/>
              <a:gd name="connsiteX5" fmla="*/ 109538 w 392906"/>
              <a:gd name="connsiteY5" fmla="*/ 352425 h 352425"/>
              <a:gd name="connsiteX6" fmla="*/ 392906 w 392906"/>
              <a:gd name="connsiteY6" fmla="*/ 126206 h 352425"/>
              <a:gd name="connsiteX7" fmla="*/ 354806 w 392906"/>
              <a:gd name="connsiteY7" fmla="*/ 64294 h 352425"/>
              <a:gd name="connsiteX8" fmla="*/ 316706 w 392906"/>
              <a:gd name="connsiteY8" fmla="*/ 47625 h 352425"/>
              <a:gd name="connsiteX9" fmla="*/ 254794 w 392906"/>
              <a:gd name="connsiteY9" fmla="*/ 78581 h 352425"/>
              <a:gd name="connsiteX10" fmla="*/ 207169 w 392906"/>
              <a:gd name="connsiteY10" fmla="*/ 0 h 352425"/>
              <a:gd name="connsiteX11" fmla="*/ 78581 w 392906"/>
              <a:gd name="connsiteY11" fmla="*/ 78581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2906" h="352425">
                <a:moveTo>
                  <a:pt x="78581" y="78581"/>
                </a:moveTo>
                <a:lnTo>
                  <a:pt x="121444" y="150019"/>
                </a:lnTo>
                <a:lnTo>
                  <a:pt x="0" y="214312"/>
                </a:lnTo>
                <a:lnTo>
                  <a:pt x="26194" y="259556"/>
                </a:lnTo>
                <a:lnTo>
                  <a:pt x="52388" y="250031"/>
                </a:lnTo>
                <a:lnTo>
                  <a:pt x="109538" y="352425"/>
                </a:lnTo>
                <a:lnTo>
                  <a:pt x="392906" y="126206"/>
                </a:lnTo>
                <a:lnTo>
                  <a:pt x="354806" y="64294"/>
                </a:lnTo>
                <a:lnTo>
                  <a:pt x="316706" y="47625"/>
                </a:lnTo>
                <a:lnTo>
                  <a:pt x="254794" y="78581"/>
                </a:lnTo>
                <a:lnTo>
                  <a:pt x="207169" y="0"/>
                </a:lnTo>
                <a:lnTo>
                  <a:pt x="78581" y="78581"/>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テキスト ボックス 31"/>
          <p:cNvSpPr txBox="1"/>
          <p:nvPr/>
        </p:nvSpPr>
        <p:spPr>
          <a:xfrm>
            <a:off x="4841937" y="4369981"/>
            <a:ext cx="360040"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⑦</a:t>
            </a:r>
          </a:p>
        </p:txBody>
      </p:sp>
      <p:sp>
        <p:nvSpPr>
          <p:cNvPr id="33" name="フリーフォーム 32"/>
          <p:cNvSpPr/>
          <p:nvPr/>
        </p:nvSpPr>
        <p:spPr>
          <a:xfrm>
            <a:off x="4743141" y="3825592"/>
            <a:ext cx="366712" cy="400050"/>
          </a:xfrm>
          <a:custGeom>
            <a:avLst/>
            <a:gdLst>
              <a:gd name="connsiteX0" fmla="*/ 0 w 366712"/>
              <a:gd name="connsiteY0" fmla="*/ 69057 h 400050"/>
              <a:gd name="connsiteX1" fmla="*/ 176212 w 366712"/>
              <a:gd name="connsiteY1" fmla="*/ 400050 h 400050"/>
              <a:gd name="connsiteX2" fmla="*/ 366712 w 366712"/>
              <a:gd name="connsiteY2" fmla="*/ 290513 h 400050"/>
              <a:gd name="connsiteX3" fmla="*/ 216694 w 366712"/>
              <a:gd name="connsiteY3" fmla="*/ 4763 h 400050"/>
              <a:gd name="connsiteX4" fmla="*/ 188119 w 366712"/>
              <a:gd name="connsiteY4" fmla="*/ 0 h 400050"/>
              <a:gd name="connsiteX5" fmla="*/ 0 w 366712"/>
              <a:gd name="connsiteY5" fmla="*/ 690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712" h="400050">
                <a:moveTo>
                  <a:pt x="0" y="69057"/>
                </a:moveTo>
                <a:lnTo>
                  <a:pt x="176212" y="400050"/>
                </a:lnTo>
                <a:lnTo>
                  <a:pt x="366712" y="290513"/>
                </a:lnTo>
                <a:lnTo>
                  <a:pt x="216694" y="4763"/>
                </a:lnTo>
                <a:lnTo>
                  <a:pt x="188119" y="0"/>
                </a:lnTo>
                <a:lnTo>
                  <a:pt x="0" y="69057"/>
                </a:lnTo>
                <a:close/>
              </a:path>
            </a:pathLst>
          </a:custGeom>
          <a:solidFill>
            <a:srgbClr val="FF0000">
              <a:alpha val="25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フリーフォーム 33"/>
          <p:cNvSpPr/>
          <p:nvPr/>
        </p:nvSpPr>
        <p:spPr>
          <a:xfrm>
            <a:off x="4527568" y="3920842"/>
            <a:ext cx="387028" cy="402432"/>
          </a:xfrm>
          <a:custGeom>
            <a:avLst/>
            <a:gdLst>
              <a:gd name="connsiteX0" fmla="*/ 395288 w 395288"/>
              <a:gd name="connsiteY0" fmla="*/ 304800 h 402432"/>
              <a:gd name="connsiteX1" fmla="*/ 264319 w 395288"/>
              <a:gd name="connsiteY1" fmla="*/ 57150 h 402432"/>
              <a:gd name="connsiteX2" fmla="*/ 216694 w 395288"/>
              <a:gd name="connsiteY2" fmla="*/ 78582 h 402432"/>
              <a:gd name="connsiteX3" fmla="*/ 173832 w 395288"/>
              <a:gd name="connsiteY3" fmla="*/ 0 h 402432"/>
              <a:gd name="connsiteX4" fmla="*/ 142875 w 395288"/>
              <a:gd name="connsiteY4" fmla="*/ 11907 h 402432"/>
              <a:gd name="connsiteX5" fmla="*/ 219075 w 395288"/>
              <a:gd name="connsiteY5" fmla="*/ 150019 h 402432"/>
              <a:gd name="connsiteX6" fmla="*/ 0 w 395288"/>
              <a:gd name="connsiteY6" fmla="*/ 266700 h 402432"/>
              <a:gd name="connsiteX7" fmla="*/ 76200 w 395288"/>
              <a:gd name="connsiteY7" fmla="*/ 402432 h 402432"/>
              <a:gd name="connsiteX8" fmla="*/ 300038 w 395288"/>
              <a:gd name="connsiteY8" fmla="*/ 259557 h 402432"/>
              <a:gd name="connsiteX9" fmla="*/ 350044 w 395288"/>
              <a:gd name="connsiteY9" fmla="*/ 338138 h 402432"/>
              <a:gd name="connsiteX10" fmla="*/ 395288 w 395288"/>
              <a:gd name="connsiteY10" fmla="*/ 304800 h 402432"/>
              <a:gd name="connsiteX0" fmla="*/ 387028 w 387028"/>
              <a:gd name="connsiteY0" fmla="*/ 304800 h 402432"/>
              <a:gd name="connsiteX1" fmla="*/ 256059 w 387028"/>
              <a:gd name="connsiteY1" fmla="*/ 57150 h 402432"/>
              <a:gd name="connsiteX2" fmla="*/ 208434 w 387028"/>
              <a:gd name="connsiteY2" fmla="*/ 78582 h 402432"/>
              <a:gd name="connsiteX3" fmla="*/ 165572 w 387028"/>
              <a:gd name="connsiteY3" fmla="*/ 0 h 402432"/>
              <a:gd name="connsiteX4" fmla="*/ 134615 w 387028"/>
              <a:gd name="connsiteY4" fmla="*/ 11907 h 402432"/>
              <a:gd name="connsiteX5" fmla="*/ 210815 w 387028"/>
              <a:gd name="connsiteY5" fmla="*/ 150019 h 402432"/>
              <a:gd name="connsiteX6" fmla="*/ 0 w 387028"/>
              <a:gd name="connsiteY6" fmla="*/ 277664 h 402432"/>
              <a:gd name="connsiteX7" fmla="*/ 67940 w 387028"/>
              <a:gd name="connsiteY7" fmla="*/ 402432 h 402432"/>
              <a:gd name="connsiteX8" fmla="*/ 291778 w 387028"/>
              <a:gd name="connsiteY8" fmla="*/ 259557 h 402432"/>
              <a:gd name="connsiteX9" fmla="*/ 341784 w 387028"/>
              <a:gd name="connsiteY9" fmla="*/ 338138 h 402432"/>
              <a:gd name="connsiteX10" fmla="*/ 387028 w 387028"/>
              <a:gd name="connsiteY10" fmla="*/ 304800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028" h="402432">
                <a:moveTo>
                  <a:pt x="387028" y="304800"/>
                </a:moveTo>
                <a:lnTo>
                  <a:pt x="256059" y="57150"/>
                </a:lnTo>
                <a:lnTo>
                  <a:pt x="208434" y="78582"/>
                </a:lnTo>
                <a:lnTo>
                  <a:pt x="165572" y="0"/>
                </a:lnTo>
                <a:lnTo>
                  <a:pt x="134615" y="11907"/>
                </a:lnTo>
                <a:lnTo>
                  <a:pt x="210815" y="150019"/>
                </a:lnTo>
                <a:lnTo>
                  <a:pt x="0" y="277664"/>
                </a:lnTo>
                <a:lnTo>
                  <a:pt x="67940" y="402432"/>
                </a:lnTo>
                <a:lnTo>
                  <a:pt x="291778" y="259557"/>
                </a:lnTo>
                <a:lnTo>
                  <a:pt x="341784" y="338138"/>
                </a:lnTo>
                <a:lnTo>
                  <a:pt x="387028" y="304800"/>
                </a:lnTo>
                <a:close/>
              </a:path>
            </a:pathLst>
          </a:custGeom>
          <a:solidFill>
            <a:srgbClr val="FF0000">
              <a:alpha val="25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フリーフォーム 34"/>
          <p:cNvSpPr/>
          <p:nvPr/>
        </p:nvSpPr>
        <p:spPr>
          <a:xfrm>
            <a:off x="4219312" y="4240027"/>
            <a:ext cx="323851" cy="414337"/>
          </a:xfrm>
          <a:custGeom>
            <a:avLst/>
            <a:gdLst>
              <a:gd name="connsiteX0" fmla="*/ 247650 w 330994"/>
              <a:gd name="connsiteY0" fmla="*/ 0 h 414337"/>
              <a:gd name="connsiteX1" fmla="*/ 71437 w 330994"/>
              <a:gd name="connsiteY1" fmla="*/ 104775 h 414337"/>
              <a:gd name="connsiteX2" fmla="*/ 133350 w 330994"/>
              <a:gd name="connsiteY2" fmla="*/ 197644 h 414337"/>
              <a:gd name="connsiteX3" fmla="*/ 0 w 330994"/>
              <a:gd name="connsiteY3" fmla="*/ 285750 h 414337"/>
              <a:gd name="connsiteX4" fmla="*/ 80962 w 330994"/>
              <a:gd name="connsiteY4" fmla="*/ 414337 h 414337"/>
              <a:gd name="connsiteX5" fmla="*/ 330994 w 330994"/>
              <a:gd name="connsiteY5" fmla="*/ 228600 h 414337"/>
              <a:gd name="connsiteX6" fmla="*/ 271462 w 330994"/>
              <a:gd name="connsiteY6" fmla="*/ 138112 h 414337"/>
              <a:gd name="connsiteX7" fmla="*/ 311944 w 330994"/>
              <a:gd name="connsiteY7" fmla="*/ 114300 h 414337"/>
              <a:gd name="connsiteX8" fmla="*/ 247650 w 330994"/>
              <a:gd name="connsiteY8" fmla="*/ 0 h 414337"/>
              <a:gd name="connsiteX0" fmla="*/ 247650 w 330994"/>
              <a:gd name="connsiteY0" fmla="*/ 0 h 414337"/>
              <a:gd name="connsiteX1" fmla="*/ 71437 w 330994"/>
              <a:gd name="connsiteY1" fmla="*/ 104775 h 414337"/>
              <a:gd name="connsiteX2" fmla="*/ 123825 w 330994"/>
              <a:gd name="connsiteY2" fmla="*/ 192881 h 414337"/>
              <a:gd name="connsiteX3" fmla="*/ 0 w 330994"/>
              <a:gd name="connsiteY3" fmla="*/ 285750 h 414337"/>
              <a:gd name="connsiteX4" fmla="*/ 80962 w 330994"/>
              <a:gd name="connsiteY4" fmla="*/ 414337 h 414337"/>
              <a:gd name="connsiteX5" fmla="*/ 330994 w 330994"/>
              <a:gd name="connsiteY5" fmla="*/ 228600 h 414337"/>
              <a:gd name="connsiteX6" fmla="*/ 271462 w 330994"/>
              <a:gd name="connsiteY6" fmla="*/ 138112 h 414337"/>
              <a:gd name="connsiteX7" fmla="*/ 311944 w 330994"/>
              <a:gd name="connsiteY7" fmla="*/ 114300 h 414337"/>
              <a:gd name="connsiteX8" fmla="*/ 247650 w 330994"/>
              <a:gd name="connsiteY8" fmla="*/ 0 h 414337"/>
              <a:gd name="connsiteX0" fmla="*/ 247650 w 314326"/>
              <a:gd name="connsiteY0" fmla="*/ 0 h 414337"/>
              <a:gd name="connsiteX1" fmla="*/ 71437 w 314326"/>
              <a:gd name="connsiteY1" fmla="*/ 104775 h 414337"/>
              <a:gd name="connsiteX2" fmla="*/ 123825 w 314326"/>
              <a:gd name="connsiteY2" fmla="*/ 192881 h 414337"/>
              <a:gd name="connsiteX3" fmla="*/ 0 w 314326"/>
              <a:gd name="connsiteY3" fmla="*/ 285750 h 414337"/>
              <a:gd name="connsiteX4" fmla="*/ 80962 w 314326"/>
              <a:gd name="connsiteY4" fmla="*/ 414337 h 414337"/>
              <a:gd name="connsiteX5" fmla="*/ 314326 w 314326"/>
              <a:gd name="connsiteY5" fmla="*/ 233362 h 414337"/>
              <a:gd name="connsiteX6" fmla="*/ 271462 w 314326"/>
              <a:gd name="connsiteY6" fmla="*/ 138112 h 414337"/>
              <a:gd name="connsiteX7" fmla="*/ 311944 w 314326"/>
              <a:gd name="connsiteY7" fmla="*/ 114300 h 414337"/>
              <a:gd name="connsiteX8" fmla="*/ 247650 w 314326"/>
              <a:gd name="connsiteY8" fmla="*/ 0 h 414337"/>
              <a:gd name="connsiteX0" fmla="*/ 247650 w 314326"/>
              <a:gd name="connsiteY0" fmla="*/ 0 h 414337"/>
              <a:gd name="connsiteX1" fmla="*/ 71437 w 314326"/>
              <a:gd name="connsiteY1" fmla="*/ 104775 h 414337"/>
              <a:gd name="connsiteX2" fmla="*/ 123825 w 314326"/>
              <a:gd name="connsiteY2" fmla="*/ 192881 h 414337"/>
              <a:gd name="connsiteX3" fmla="*/ 0 w 314326"/>
              <a:gd name="connsiteY3" fmla="*/ 285750 h 414337"/>
              <a:gd name="connsiteX4" fmla="*/ 80962 w 314326"/>
              <a:gd name="connsiteY4" fmla="*/ 414337 h 414337"/>
              <a:gd name="connsiteX5" fmla="*/ 314326 w 314326"/>
              <a:gd name="connsiteY5" fmla="*/ 233362 h 414337"/>
              <a:gd name="connsiteX6" fmla="*/ 264319 w 314326"/>
              <a:gd name="connsiteY6" fmla="*/ 140494 h 414337"/>
              <a:gd name="connsiteX7" fmla="*/ 311944 w 314326"/>
              <a:gd name="connsiteY7" fmla="*/ 114300 h 414337"/>
              <a:gd name="connsiteX8" fmla="*/ 247650 w 314326"/>
              <a:gd name="connsiteY8" fmla="*/ 0 h 414337"/>
              <a:gd name="connsiteX0" fmla="*/ 247650 w 323851"/>
              <a:gd name="connsiteY0" fmla="*/ 0 h 414337"/>
              <a:gd name="connsiteX1" fmla="*/ 71437 w 323851"/>
              <a:gd name="connsiteY1" fmla="*/ 104775 h 414337"/>
              <a:gd name="connsiteX2" fmla="*/ 123825 w 323851"/>
              <a:gd name="connsiteY2" fmla="*/ 192881 h 414337"/>
              <a:gd name="connsiteX3" fmla="*/ 0 w 323851"/>
              <a:gd name="connsiteY3" fmla="*/ 285750 h 414337"/>
              <a:gd name="connsiteX4" fmla="*/ 80962 w 323851"/>
              <a:gd name="connsiteY4" fmla="*/ 414337 h 414337"/>
              <a:gd name="connsiteX5" fmla="*/ 323851 w 323851"/>
              <a:gd name="connsiteY5" fmla="*/ 230981 h 414337"/>
              <a:gd name="connsiteX6" fmla="*/ 264319 w 323851"/>
              <a:gd name="connsiteY6" fmla="*/ 140494 h 414337"/>
              <a:gd name="connsiteX7" fmla="*/ 311944 w 323851"/>
              <a:gd name="connsiteY7" fmla="*/ 114300 h 414337"/>
              <a:gd name="connsiteX8" fmla="*/ 247650 w 323851"/>
              <a:gd name="connsiteY8" fmla="*/ 0 h 414337"/>
              <a:gd name="connsiteX0" fmla="*/ 247650 w 323851"/>
              <a:gd name="connsiteY0" fmla="*/ 0 h 414337"/>
              <a:gd name="connsiteX1" fmla="*/ 78581 w 323851"/>
              <a:gd name="connsiteY1" fmla="*/ 107156 h 414337"/>
              <a:gd name="connsiteX2" fmla="*/ 123825 w 323851"/>
              <a:gd name="connsiteY2" fmla="*/ 192881 h 414337"/>
              <a:gd name="connsiteX3" fmla="*/ 0 w 323851"/>
              <a:gd name="connsiteY3" fmla="*/ 285750 h 414337"/>
              <a:gd name="connsiteX4" fmla="*/ 80962 w 323851"/>
              <a:gd name="connsiteY4" fmla="*/ 414337 h 414337"/>
              <a:gd name="connsiteX5" fmla="*/ 323851 w 323851"/>
              <a:gd name="connsiteY5" fmla="*/ 230981 h 414337"/>
              <a:gd name="connsiteX6" fmla="*/ 264319 w 323851"/>
              <a:gd name="connsiteY6" fmla="*/ 140494 h 414337"/>
              <a:gd name="connsiteX7" fmla="*/ 311944 w 323851"/>
              <a:gd name="connsiteY7" fmla="*/ 114300 h 414337"/>
              <a:gd name="connsiteX8" fmla="*/ 247650 w 323851"/>
              <a:gd name="connsiteY8" fmla="*/ 0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1" h="414337">
                <a:moveTo>
                  <a:pt x="247650" y="0"/>
                </a:moveTo>
                <a:lnTo>
                  <a:pt x="78581" y="107156"/>
                </a:lnTo>
                <a:lnTo>
                  <a:pt x="123825" y="192881"/>
                </a:lnTo>
                <a:lnTo>
                  <a:pt x="0" y="285750"/>
                </a:lnTo>
                <a:lnTo>
                  <a:pt x="80962" y="414337"/>
                </a:lnTo>
                <a:lnTo>
                  <a:pt x="323851" y="230981"/>
                </a:lnTo>
                <a:lnTo>
                  <a:pt x="264319" y="140494"/>
                </a:lnTo>
                <a:lnTo>
                  <a:pt x="311944" y="114300"/>
                </a:lnTo>
                <a:lnTo>
                  <a:pt x="247650" y="0"/>
                </a:lnTo>
                <a:close/>
              </a:path>
            </a:pathLst>
          </a:custGeom>
          <a:solidFill>
            <a:srgbClr val="FF0000">
              <a:alpha val="25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フリーフォーム 38"/>
          <p:cNvSpPr/>
          <p:nvPr/>
        </p:nvSpPr>
        <p:spPr>
          <a:xfrm>
            <a:off x="3785881" y="4217278"/>
            <a:ext cx="935806" cy="794187"/>
          </a:xfrm>
          <a:custGeom>
            <a:avLst/>
            <a:gdLst>
              <a:gd name="connsiteX0" fmla="*/ 435769 w 585788"/>
              <a:gd name="connsiteY0" fmla="*/ 678656 h 678656"/>
              <a:gd name="connsiteX1" fmla="*/ 402432 w 585788"/>
              <a:gd name="connsiteY1" fmla="*/ 633413 h 678656"/>
              <a:gd name="connsiteX2" fmla="*/ 385763 w 585788"/>
              <a:gd name="connsiteY2" fmla="*/ 645319 h 678656"/>
              <a:gd name="connsiteX3" fmla="*/ 276225 w 585788"/>
              <a:gd name="connsiteY3" fmla="*/ 504825 h 678656"/>
              <a:gd name="connsiteX4" fmla="*/ 226219 w 585788"/>
              <a:gd name="connsiteY4" fmla="*/ 538163 h 678656"/>
              <a:gd name="connsiteX5" fmla="*/ 116682 w 585788"/>
              <a:gd name="connsiteY5" fmla="*/ 471488 h 678656"/>
              <a:gd name="connsiteX6" fmla="*/ 0 w 585788"/>
              <a:gd name="connsiteY6" fmla="*/ 347663 h 678656"/>
              <a:gd name="connsiteX7" fmla="*/ 195263 w 585788"/>
              <a:gd name="connsiteY7" fmla="*/ 90488 h 678656"/>
              <a:gd name="connsiteX8" fmla="*/ 273844 w 585788"/>
              <a:gd name="connsiteY8" fmla="*/ 0 h 678656"/>
              <a:gd name="connsiteX9" fmla="*/ 519113 w 585788"/>
              <a:gd name="connsiteY9" fmla="*/ 345281 h 678656"/>
              <a:gd name="connsiteX10" fmla="*/ 573882 w 585788"/>
              <a:gd name="connsiteY10" fmla="*/ 300038 h 678656"/>
              <a:gd name="connsiteX11" fmla="*/ 585788 w 585788"/>
              <a:gd name="connsiteY11" fmla="*/ 323850 h 678656"/>
              <a:gd name="connsiteX12" fmla="*/ 400050 w 585788"/>
              <a:gd name="connsiteY12" fmla="*/ 457200 h 678656"/>
              <a:gd name="connsiteX13" fmla="*/ 514350 w 585788"/>
              <a:gd name="connsiteY13" fmla="*/ 626269 h 678656"/>
              <a:gd name="connsiteX14" fmla="*/ 435769 w 585788"/>
              <a:gd name="connsiteY14"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585788 w 935806"/>
              <a:gd name="connsiteY11" fmla="*/ 323850 h 678656"/>
              <a:gd name="connsiteX12" fmla="*/ 400050 w 935806"/>
              <a:gd name="connsiteY12" fmla="*/ 457200 h 678656"/>
              <a:gd name="connsiteX13" fmla="*/ 935806 w 935806"/>
              <a:gd name="connsiteY13" fmla="*/ 352351 h 678656"/>
              <a:gd name="connsiteX14" fmla="*/ 435769 w 935806"/>
              <a:gd name="connsiteY14"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585788 w 935806"/>
              <a:gd name="connsiteY11" fmla="*/ 323850 h 678656"/>
              <a:gd name="connsiteX12" fmla="*/ 764381 w 935806"/>
              <a:gd name="connsiteY12" fmla="*/ 71437 h 678656"/>
              <a:gd name="connsiteX13" fmla="*/ 935806 w 935806"/>
              <a:gd name="connsiteY13" fmla="*/ 352351 h 678656"/>
              <a:gd name="connsiteX14" fmla="*/ 435769 w 935806"/>
              <a:gd name="connsiteY14"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585788 w 935806"/>
              <a:gd name="connsiteY11" fmla="*/ 323850 h 678656"/>
              <a:gd name="connsiteX12" fmla="*/ 740881 w 935806"/>
              <a:gd name="connsiteY12" fmla="*/ 11061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585788 w 935806"/>
              <a:gd name="connsiteY11" fmla="*/ 323850 h 678656"/>
              <a:gd name="connsiteX12" fmla="*/ 734382 w 935806"/>
              <a:gd name="connsiteY12" fmla="*/ 95483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9113 w 935806"/>
              <a:gd name="connsiteY9" fmla="*/ 345281 h 678656"/>
              <a:gd name="connsiteX10" fmla="*/ 573882 w 935806"/>
              <a:gd name="connsiteY10" fmla="*/ 300038 h 678656"/>
              <a:gd name="connsiteX11" fmla="*/ 752476 w 935806"/>
              <a:gd name="connsiteY11" fmla="*/ 150018 h 678656"/>
              <a:gd name="connsiteX12" fmla="*/ 734382 w 935806"/>
              <a:gd name="connsiteY12" fmla="*/ 95483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1970 w 935806"/>
              <a:gd name="connsiteY9" fmla="*/ 323850 h 678656"/>
              <a:gd name="connsiteX10" fmla="*/ 573882 w 935806"/>
              <a:gd name="connsiteY10" fmla="*/ 300038 h 678656"/>
              <a:gd name="connsiteX11" fmla="*/ 752476 w 935806"/>
              <a:gd name="connsiteY11" fmla="*/ 150018 h 678656"/>
              <a:gd name="connsiteX12" fmla="*/ 734382 w 935806"/>
              <a:gd name="connsiteY12" fmla="*/ 95483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1970 w 935806"/>
              <a:gd name="connsiteY9" fmla="*/ 323850 h 678656"/>
              <a:gd name="connsiteX10" fmla="*/ 573882 w 935806"/>
              <a:gd name="connsiteY10" fmla="*/ 300038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11970 w 935806"/>
              <a:gd name="connsiteY9" fmla="*/ 323850 h 678656"/>
              <a:gd name="connsiteX10" fmla="*/ 523876 w 935806"/>
              <a:gd name="connsiteY10" fmla="*/ 340519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09925 w 935806"/>
              <a:gd name="connsiteY9" fmla="*/ 334625 h 678656"/>
              <a:gd name="connsiteX10" fmla="*/ 523876 w 935806"/>
              <a:gd name="connsiteY10" fmla="*/ 340519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09925 w 935806"/>
              <a:gd name="connsiteY9" fmla="*/ 334625 h 678656"/>
              <a:gd name="connsiteX10" fmla="*/ 509925 w 935806"/>
              <a:gd name="connsiteY10" fmla="*/ 262617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37917 w 935806"/>
              <a:gd name="connsiteY9" fmla="*/ 334625 h 678656"/>
              <a:gd name="connsiteX10" fmla="*/ 509925 w 935806"/>
              <a:gd name="connsiteY10" fmla="*/ 262617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37917 w 935806"/>
              <a:gd name="connsiteY9" fmla="*/ 334625 h 678656"/>
              <a:gd name="connsiteX10" fmla="*/ 521806 w 935806"/>
              <a:gd name="connsiteY10" fmla="*/ 329689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35536 w 935806"/>
              <a:gd name="connsiteY9" fmla="*/ 208419 h 678656"/>
              <a:gd name="connsiteX10" fmla="*/ 521806 w 935806"/>
              <a:gd name="connsiteY10" fmla="*/ 329689 h 678656"/>
              <a:gd name="connsiteX11" fmla="*/ 752476 w 935806"/>
              <a:gd name="connsiteY11" fmla="*/ 150018 h 678656"/>
              <a:gd name="connsiteX12" fmla="*/ 722476 w 935806"/>
              <a:gd name="connsiteY12" fmla="*/ 97864 h 678656"/>
              <a:gd name="connsiteX13" fmla="*/ 764381 w 935806"/>
              <a:gd name="connsiteY13" fmla="*/ 71437 h 678656"/>
              <a:gd name="connsiteX14" fmla="*/ 935806 w 935806"/>
              <a:gd name="connsiteY14" fmla="*/ 352351 h 678656"/>
              <a:gd name="connsiteX15" fmla="*/ 435769 w 935806"/>
              <a:gd name="connsiteY15"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397981 w 935806"/>
              <a:gd name="connsiteY9" fmla="*/ 165383 h 678656"/>
              <a:gd name="connsiteX10" fmla="*/ 435536 w 935806"/>
              <a:gd name="connsiteY10" fmla="*/ 208419 h 678656"/>
              <a:gd name="connsiteX11" fmla="*/ 521806 w 935806"/>
              <a:gd name="connsiteY11" fmla="*/ 329689 h 678656"/>
              <a:gd name="connsiteX12" fmla="*/ 752476 w 935806"/>
              <a:gd name="connsiteY12" fmla="*/ 150018 h 678656"/>
              <a:gd name="connsiteX13" fmla="*/ 722476 w 935806"/>
              <a:gd name="connsiteY13" fmla="*/ 97864 h 678656"/>
              <a:gd name="connsiteX14" fmla="*/ 764381 w 935806"/>
              <a:gd name="connsiteY14" fmla="*/ 71437 h 678656"/>
              <a:gd name="connsiteX15" fmla="*/ 935806 w 935806"/>
              <a:gd name="connsiteY15" fmla="*/ 352351 h 678656"/>
              <a:gd name="connsiteX16" fmla="*/ 435769 w 935806"/>
              <a:gd name="connsiteY16"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51497 w 935806"/>
              <a:gd name="connsiteY9" fmla="*/ 113963 h 678656"/>
              <a:gd name="connsiteX10" fmla="*/ 435536 w 935806"/>
              <a:gd name="connsiteY10" fmla="*/ 208419 h 678656"/>
              <a:gd name="connsiteX11" fmla="*/ 521806 w 935806"/>
              <a:gd name="connsiteY11" fmla="*/ 329689 h 678656"/>
              <a:gd name="connsiteX12" fmla="*/ 752476 w 935806"/>
              <a:gd name="connsiteY12" fmla="*/ 150018 h 678656"/>
              <a:gd name="connsiteX13" fmla="*/ 722476 w 935806"/>
              <a:gd name="connsiteY13" fmla="*/ 97864 h 678656"/>
              <a:gd name="connsiteX14" fmla="*/ 764381 w 935806"/>
              <a:gd name="connsiteY14" fmla="*/ 71437 h 678656"/>
              <a:gd name="connsiteX15" fmla="*/ 935806 w 935806"/>
              <a:gd name="connsiteY15" fmla="*/ 352351 h 678656"/>
              <a:gd name="connsiteX16" fmla="*/ 435769 w 935806"/>
              <a:gd name="connsiteY16"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51497 w 935806"/>
              <a:gd name="connsiteY9" fmla="*/ 113963 h 678656"/>
              <a:gd name="connsiteX10" fmla="*/ 428392 w 935806"/>
              <a:gd name="connsiteY10" fmla="*/ 201275 h 678656"/>
              <a:gd name="connsiteX11" fmla="*/ 521806 w 935806"/>
              <a:gd name="connsiteY11" fmla="*/ 329689 h 678656"/>
              <a:gd name="connsiteX12" fmla="*/ 752476 w 935806"/>
              <a:gd name="connsiteY12" fmla="*/ 150018 h 678656"/>
              <a:gd name="connsiteX13" fmla="*/ 722476 w 935806"/>
              <a:gd name="connsiteY13" fmla="*/ 97864 h 678656"/>
              <a:gd name="connsiteX14" fmla="*/ 764381 w 935806"/>
              <a:gd name="connsiteY14" fmla="*/ 71437 h 678656"/>
              <a:gd name="connsiteX15" fmla="*/ 935806 w 935806"/>
              <a:gd name="connsiteY15" fmla="*/ 352351 h 678656"/>
              <a:gd name="connsiteX16" fmla="*/ 435769 w 935806"/>
              <a:gd name="connsiteY16"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55131 w 935806"/>
              <a:gd name="connsiteY9" fmla="*/ 77277 h 678656"/>
              <a:gd name="connsiteX10" fmla="*/ 551497 w 935806"/>
              <a:gd name="connsiteY10" fmla="*/ 113963 h 678656"/>
              <a:gd name="connsiteX11" fmla="*/ 428392 w 935806"/>
              <a:gd name="connsiteY11" fmla="*/ 201275 h 678656"/>
              <a:gd name="connsiteX12" fmla="*/ 521806 w 935806"/>
              <a:gd name="connsiteY12" fmla="*/ 329689 h 678656"/>
              <a:gd name="connsiteX13" fmla="*/ 752476 w 935806"/>
              <a:gd name="connsiteY13" fmla="*/ 150018 h 678656"/>
              <a:gd name="connsiteX14" fmla="*/ 722476 w 935806"/>
              <a:gd name="connsiteY14" fmla="*/ 97864 h 678656"/>
              <a:gd name="connsiteX15" fmla="*/ 764381 w 935806"/>
              <a:gd name="connsiteY15" fmla="*/ 71437 h 678656"/>
              <a:gd name="connsiteX16" fmla="*/ 935806 w 935806"/>
              <a:gd name="connsiteY16" fmla="*/ 352351 h 678656"/>
              <a:gd name="connsiteX17" fmla="*/ 435769 w 935806"/>
              <a:gd name="connsiteY17"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96158 w 935806"/>
              <a:gd name="connsiteY9" fmla="*/ 24617 h 678656"/>
              <a:gd name="connsiteX10" fmla="*/ 551497 w 935806"/>
              <a:gd name="connsiteY10" fmla="*/ 113963 h 678656"/>
              <a:gd name="connsiteX11" fmla="*/ 428392 w 935806"/>
              <a:gd name="connsiteY11" fmla="*/ 201275 h 678656"/>
              <a:gd name="connsiteX12" fmla="*/ 521806 w 935806"/>
              <a:gd name="connsiteY12" fmla="*/ 329689 h 678656"/>
              <a:gd name="connsiteX13" fmla="*/ 752476 w 935806"/>
              <a:gd name="connsiteY13" fmla="*/ 150018 h 678656"/>
              <a:gd name="connsiteX14" fmla="*/ 722476 w 935806"/>
              <a:gd name="connsiteY14" fmla="*/ 97864 h 678656"/>
              <a:gd name="connsiteX15" fmla="*/ 764381 w 935806"/>
              <a:gd name="connsiteY15" fmla="*/ 71437 h 678656"/>
              <a:gd name="connsiteX16" fmla="*/ 935806 w 935806"/>
              <a:gd name="connsiteY16" fmla="*/ 352351 h 678656"/>
              <a:gd name="connsiteX17" fmla="*/ 435769 w 935806"/>
              <a:gd name="connsiteY17"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31876 w 935806"/>
              <a:gd name="connsiteY9" fmla="*/ 77005 h 678656"/>
              <a:gd name="connsiteX10" fmla="*/ 551497 w 935806"/>
              <a:gd name="connsiteY10" fmla="*/ 113963 h 678656"/>
              <a:gd name="connsiteX11" fmla="*/ 428392 w 935806"/>
              <a:gd name="connsiteY11" fmla="*/ 201275 h 678656"/>
              <a:gd name="connsiteX12" fmla="*/ 521806 w 935806"/>
              <a:gd name="connsiteY12" fmla="*/ 329689 h 678656"/>
              <a:gd name="connsiteX13" fmla="*/ 752476 w 935806"/>
              <a:gd name="connsiteY13" fmla="*/ 150018 h 678656"/>
              <a:gd name="connsiteX14" fmla="*/ 722476 w 935806"/>
              <a:gd name="connsiteY14" fmla="*/ 97864 h 678656"/>
              <a:gd name="connsiteX15" fmla="*/ 764381 w 935806"/>
              <a:gd name="connsiteY15" fmla="*/ 71437 h 678656"/>
              <a:gd name="connsiteX16" fmla="*/ 935806 w 935806"/>
              <a:gd name="connsiteY16" fmla="*/ 352351 h 678656"/>
              <a:gd name="connsiteX17" fmla="*/ 435769 w 935806"/>
              <a:gd name="connsiteY17"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488469 w 935806"/>
              <a:gd name="connsiteY9" fmla="*/ 67752 h 678656"/>
              <a:gd name="connsiteX10" fmla="*/ 531876 w 935806"/>
              <a:gd name="connsiteY10" fmla="*/ 77005 h 678656"/>
              <a:gd name="connsiteX11" fmla="*/ 551497 w 935806"/>
              <a:gd name="connsiteY11" fmla="*/ 113963 h 678656"/>
              <a:gd name="connsiteX12" fmla="*/ 428392 w 935806"/>
              <a:gd name="connsiteY12" fmla="*/ 201275 h 678656"/>
              <a:gd name="connsiteX13" fmla="*/ 521806 w 935806"/>
              <a:gd name="connsiteY13" fmla="*/ 329689 h 678656"/>
              <a:gd name="connsiteX14" fmla="*/ 752476 w 935806"/>
              <a:gd name="connsiteY14" fmla="*/ 150018 h 678656"/>
              <a:gd name="connsiteX15" fmla="*/ 722476 w 935806"/>
              <a:gd name="connsiteY15" fmla="*/ 97864 h 678656"/>
              <a:gd name="connsiteX16" fmla="*/ 764381 w 935806"/>
              <a:gd name="connsiteY16" fmla="*/ 71437 h 678656"/>
              <a:gd name="connsiteX17" fmla="*/ 935806 w 935806"/>
              <a:gd name="connsiteY17" fmla="*/ 352351 h 678656"/>
              <a:gd name="connsiteX18" fmla="*/ 435769 w 935806"/>
              <a:gd name="connsiteY18"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502756 w 935806"/>
              <a:gd name="connsiteY9" fmla="*/ 96327 h 678656"/>
              <a:gd name="connsiteX10" fmla="*/ 531876 w 935806"/>
              <a:gd name="connsiteY10" fmla="*/ 77005 h 678656"/>
              <a:gd name="connsiteX11" fmla="*/ 551497 w 935806"/>
              <a:gd name="connsiteY11" fmla="*/ 113963 h 678656"/>
              <a:gd name="connsiteX12" fmla="*/ 428392 w 935806"/>
              <a:gd name="connsiteY12" fmla="*/ 201275 h 678656"/>
              <a:gd name="connsiteX13" fmla="*/ 521806 w 935806"/>
              <a:gd name="connsiteY13" fmla="*/ 329689 h 678656"/>
              <a:gd name="connsiteX14" fmla="*/ 752476 w 935806"/>
              <a:gd name="connsiteY14" fmla="*/ 150018 h 678656"/>
              <a:gd name="connsiteX15" fmla="*/ 722476 w 935806"/>
              <a:gd name="connsiteY15" fmla="*/ 97864 h 678656"/>
              <a:gd name="connsiteX16" fmla="*/ 764381 w 935806"/>
              <a:gd name="connsiteY16" fmla="*/ 71437 h 678656"/>
              <a:gd name="connsiteX17" fmla="*/ 935806 w 935806"/>
              <a:gd name="connsiteY17" fmla="*/ 352351 h 678656"/>
              <a:gd name="connsiteX18" fmla="*/ 435769 w 935806"/>
              <a:gd name="connsiteY18" fmla="*/ 678656 h 678656"/>
              <a:gd name="connsiteX0" fmla="*/ 435769 w 935806"/>
              <a:gd name="connsiteY0" fmla="*/ 678656 h 678656"/>
              <a:gd name="connsiteX1" fmla="*/ 402432 w 935806"/>
              <a:gd name="connsiteY1" fmla="*/ 633413 h 678656"/>
              <a:gd name="connsiteX2" fmla="*/ 385763 w 935806"/>
              <a:gd name="connsiteY2" fmla="*/ 645319 h 678656"/>
              <a:gd name="connsiteX3" fmla="*/ 276225 w 935806"/>
              <a:gd name="connsiteY3" fmla="*/ 504825 h 678656"/>
              <a:gd name="connsiteX4" fmla="*/ 226219 w 935806"/>
              <a:gd name="connsiteY4" fmla="*/ 538163 h 678656"/>
              <a:gd name="connsiteX5" fmla="*/ 116682 w 935806"/>
              <a:gd name="connsiteY5" fmla="*/ 471488 h 678656"/>
              <a:gd name="connsiteX6" fmla="*/ 0 w 935806"/>
              <a:gd name="connsiteY6" fmla="*/ 347663 h 678656"/>
              <a:gd name="connsiteX7" fmla="*/ 195263 w 935806"/>
              <a:gd name="connsiteY7" fmla="*/ 90488 h 678656"/>
              <a:gd name="connsiteX8" fmla="*/ 273844 w 935806"/>
              <a:gd name="connsiteY8" fmla="*/ 0 h 678656"/>
              <a:gd name="connsiteX9" fmla="*/ 376550 w 935806"/>
              <a:gd name="connsiteY9" fmla="*/ 46320 h 678656"/>
              <a:gd name="connsiteX10" fmla="*/ 502756 w 935806"/>
              <a:gd name="connsiteY10" fmla="*/ 96327 h 678656"/>
              <a:gd name="connsiteX11" fmla="*/ 531876 w 935806"/>
              <a:gd name="connsiteY11" fmla="*/ 77005 h 678656"/>
              <a:gd name="connsiteX12" fmla="*/ 551497 w 935806"/>
              <a:gd name="connsiteY12" fmla="*/ 113963 h 678656"/>
              <a:gd name="connsiteX13" fmla="*/ 428392 w 935806"/>
              <a:gd name="connsiteY13" fmla="*/ 201275 h 678656"/>
              <a:gd name="connsiteX14" fmla="*/ 521806 w 935806"/>
              <a:gd name="connsiteY14" fmla="*/ 329689 h 678656"/>
              <a:gd name="connsiteX15" fmla="*/ 752476 w 935806"/>
              <a:gd name="connsiteY15" fmla="*/ 150018 h 678656"/>
              <a:gd name="connsiteX16" fmla="*/ 722476 w 935806"/>
              <a:gd name="connsiteY16" fmla="*/ 97864 h 678656"/>
              <a:gd name="connsiteX17" fmla="*/ 764381 w 935806"/>
              <a:gd name="connsiteY17" fmla="*/ 71437 h 678656"/>
              <a:gd name="connsiteX18" fmla="*/ 935806 w 935806"/>
              <a:gd name="connsiteY18" fmla="*/ 352351 h 678656"/>
              <a:gd name="connsiteX19" fmla="*/ 435769 w 935806"/>
              <a:gd name="connsiteY19" fmla="*/ 678656 h 678656"/>
              <a:gd name="connsiteX0" fmla="*/ 435769 w 935806"/>
              <a:gd name="connsiteY0" fmla="*/ 779973 h 779973"/>
              <a:gd name="connsiteX1" fmla="*/ 402432 w 935806"/>
              <a:gd name="connsiteY1" fmla="*/ 734730 h 779973"/>
              <a:gd name="connsiteX2" fmla="*/ 385763 w 935806"/>
              <a:gd name="connsiteY2" fmla="*/ 746636 h 779973"/>
              <a:gd name="connsiteX3" fmla="*/ 276225 w 935806"/>
              <a:gd name="connsiteY3" fmla="*/ 606142 h 779973"/>
              <a:gd name="connsiteX4" fmla="*/ 226219 w 935806"/>
              <a:gd name="connsiteY4" fmla="*/ 639480 h 779973"/>
              <a:gd name="connsiteX5" fmla="*/ 116682 w 935806"/>
              <a:gd name="connsiteY5" fmla="*/ 572805 h 779973"/>
              <a:gd name="connsiteX6" fmla="*/ 0 w 935806"/>
              <a:gd name="connsiteY6" fmla="*/ 448980 h 779973"/>
              <a:gd name="connsiteX7" fmla="*/ 195263 w 935806"/>
              <a:gd name="connsiteY7" fmla="*/ 191805 h 779973"/>
              <a:gd name="connsiteX8" fmla="*/ 273844 w 935806"/>
              <a:gd name="connsiteY8" fmla="*/ 101317 h 779973"/>
              <a:gd name="connsiteX9" fmla="*/ 383694 w 935806"/>
              <a:gd name="connsiteY9" fmla="*/ 0 h 779973"/>
              <a:gd name="connsiteX10" fmla="*/ 502756 w 935806"/>
              <a:gd name="connsiteY10" fmla="*/ 197644 h 779973"/>
              <a:gd name="connsiteX11" fmla="*/ 531876 w 935806"/>
              <a:gd name="connsiteY11" fmla="*/ 178322 h 779973"/>
              <a:gd name="connsiteX12" fmla="*/ 551497 w 935806"/>
              <a:gd name="connsiteY12" fmla="*/ 215280 h 779973"/>
              <a:gd name="connsiteX13" fmla="*/ 428392 w 935806"/>
              <a:gd name="connsiteY13" fmla="*/ 302592 h 779973"/>
              <a:gd name="connsiteX14" fmla="*/ 521806 w 935806"/>
              <a:gd name="connsiteY14" fmla="*/ 431006 h 779973"/>
              <a:gd name="connsiteX15" fmla="*/ 752476 w 935806"/>
              <a:gd name="connsiteY15" fmla="*/ 251335 h 779973"/>
              <a:gd name="connsiteX16" fmla="*/ 722476 w 935806"/>
              <a:gd name="connsiteY16" fmla="*/ 199181 h 779973"/>
              <a:gd name="connsiteX17" fmla="*/ 764381 w 935806"/>
              <a:gd name="connsiteY17" fmla="*/ 172754 h 779973"/>
              <a:gd name="connsiteX18" fmla="*/ 935806 w 935806"/>
              <a:gd name="connsiteY18" fmla="*/ 453668 h 779973"/>
              <a:gd name="connsiteX19" fmla="*/ 435769 w 935806"/>
              <a:gd name="connsiteY19" fmla="*/ 779973 h 779973"/>
              <a:gd name="connsiteX0" fmla="*/ 435769 w 935806"/>
              <a:gd name="connsiteY0" fmla="*/ 779973 h 794187"/>
              <a:gd name="connsiteX1" fmla="*/ 414884 w 935806"/>
              <a:gd name="connsiteY1" fmla="*/ 794187 h 794187"/>
              <a:gd name="connsiteX2" fmla="*/ 385763 w 935806"/>
              <a:gd name="connsiteY2" fmla="*/ 746636 h 794187"/>
              <a:gd name="connsiteX3" fmla="*/ 276225 w 935806"/>
              <a:gd name="connsiteY3" fmla="*/ 606142 h 794187"/>
              <a:gd name="connsiteX4" fmla="*/ 226219 w 935806"/>
              <a:gd name="connsiteY4" fmla="*/ 639480 h 794187"/>
              <a:gd name="connsiteX5" fmla="*/ 116682 w 935806"/>
              <a:gd name="connsiteY5" fmla="*/ 572805 h 794187"/>
              <a:gd name="connsiteX6" fmla="*/ 0 w 935806"/>
              <a:gd name="connsiteY6" fmla="*/ 448980 h 794187"/>
              <a:gd name="connsiteX7" fmla="*/ 195263 w 935806"/>
              <a:gd name="connsiteY7" fmla="*/ 191805 h 794187"/>
              <a:gd name="connsiteX8" fmla="*/ 273844 w 935806"/>
              <a:gd name="connsiteY8" fmla="*/ 101317 h 794187"/>
              <a:gd name="connsiteX9" fmla="*/ 383694 w 935806"/>
              <a:gd name="connsiteY9" fmla="*/ 0 h 794187"/>
              <a:gd name="connsiteX10" fmla="*/ 502756 w 935806"/>
              <a:gd name="connsiteY10" fmla="*/ 197644 h 794187"/>
              <a:gd name="connsiteX11" fmla="*/ 531876 w 935806"/>
              <a:gd name="connsiteY11" fmla="*/ 178322 h 794187"/>
              <a:gd name="connsiteX12" fmla="*/ 551497 w 935806"/>
              <a:gd name="connsiteY12" fmla="*/ 215280 h 794187"/>
              <a:gd name="connsiteX13" fmla="*/ 428392 w 935806"/>
              <a:gd name="connsiteY13" fmla="*/ 302592 h 794187"/>
              <a:gd name="connsiteX14" fmla="*/ 521806 w 935806"/>
              <a:gd name="connsiteY14" fmla="*/ 431006 h 794187"/>
              <a:gd name="connsiteX15" fmla="*/ 752476 w 935806"/>
              <a:gd name="connsiteY15" fmla="*/ 251335 h 794187"/>
              <a:gd name="connsiteX16" fmla="*/ 722476 w 935806"/>
              <a:gd name="connsiteY16" fmla="*/ 199181 h 794187"/>
              <a:gd name="connsiteX17" fmla="*/ 764381 w 935806"/>
              <a:gd name="connsiteY17" fmla="*/ 172754 h 794187"/>
              <a:gd name="connsiteX18" fmla="*/ 935806 w 935806"/>
              <a:gd name="connsiteY18" fmla="*/ 453668 h 794187"/>
              <a:gd name="connsiteX19" fmla="*/ 435769 w 935806"/>
              <a:gd name="connsiteY19" fmla="*/ 779973 h 79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5806" h="794187">
                <a:moveTo>
                  <a:pt x="435769" y="779973"/>
                </a:moveTo>
                <a:lnTo>
                  <a:pt x="414884" y="794187"/>
                </a:lnTo>
                <a:lnTo>
                  <a:pt x="385763" y="746636"/>
                </a:lnTo>
                <a:lnTo>
                  <a:pt x="276225" y="606142"/>
                </a:lnTo>
                <a:lnTo>
                  <a:pt x="226219" y="639480"/>
                </a:lnTo>
                <a:lnTo>
                  <a:pt x="116682" y="572805"/>
                </a:lnTo>
                <a:lnTo>
                  <a:pt x="0" y="448980"/>
                </a:lnTo>
                <a:lnTo>
                  <a:pt x="195263" y="191805"/>
                </a:lnTo>
                <a:lnTo>
                  <a:pt x="273844" y="101317"/>
                </a:lnTo>
                <a:lnTo>
                  <a:pt x="383694" y="0"/>
                </a:lnTo>
                <a:lnTo>
                  <a:pt x="502756" y="197644"/>
                </a:lnTo>
                <a:lnTo>
                  <a:pt x="531876" y="178322"/>
                </a:lnTo>
                <a:lnTo>
                  <a:pt x="551497" y="215280"/>
                </a:lnTo>
                <a:lnTo>
                  <a:pt x="428392" y="302592"/>
                </a:lnTo>
                <a:lnTo>
                  <a:pt x="521806" y="431006"/>
                </a:lnTo>
                <a:lnTo>
                  <a:pt x="752476" y="251335"/>
                </a:lnTo>
                <a:lnTo>
                  <a:pt x="722476" y="199181"/>
                </a:lnTo>
                <a:lnTo>
                  <a:pt x="764381" y="172754"/>
                </a:lnTo>
                <a:lnTo>
                  <a:pt x="935806" y="453668"/>
                </a:lnTo>
                <a:lnTo>
                  <a:pt x="435769" y="779973"/>
                </a:lnTo>
                <a:close/>
              </a:path>
            </a:pathLst>
          </a:custGeom>
          <a:solidFill>
            <a:srgbClr val="00B0F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フリーフォーム 40"/>
          <p:cNvSpPr/>
          <p:nvPr/>
        </p:nvSpPr>
        <p:spPr>
          <a:xfrm>
            <a:off x="3662103" y="4668652"/>
            <a:ext cx="321469" cy="338137"/>
          </a:xfrm>
          <a:custGeom>
            <a:avLst/>
            <a:gdLst>
              <a:gd name="connsiteX0" fmla="*/ 116682 w 321469"/>
              <a:gd name="connsiteY0" fmla="*/ 0 h 338137"/>
              <a:gd name="connsiteX1" fmla="*/ 0 w 321469"/>
              <a:gd name="connsiteY1" fmla="*/ 138112 h 338137"/>
              <a:gd name="connsiteX2" fmla="*/ 4763 w 321469"/>
              <a:gd name="connsiteY2" fmla="*/ 188119 h 338137"/>
              <a:gd name="connsiteX3" fmla="*/ 176213 w 321469"/>
              <a:gd name="connsiteY3" fmla="*/ 338137 h 338137"/>
              <a:gd name="connsiteX4" fmla="*/ 321469 w 321469"/>
              <a:gd name="connsiteY4" fmla="*/ 178594 h 338137"/>
              <a:gd name="connsiteX5" fmla="*/ 235744 w 321469"/>
              <a:gd name="connsiteY5" fmla="*/ 126206 h 338137"/>
              <a:gd name="connsiteX6" fmla="*/ 116682 w 321469"/>
              <a:gd name="connsiteY6" fmla="*/ 0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69" h="338137">
                <a:moveTo>
                  <a:pt x="116682" y="0"/>
                </a:moveTo>
                <a:lnTo>
                  <a:pt x="0" y="138112"/>
                </a:lnTo>
                <a:lnTo>
                  <a:pt x="4763" y="188119"/>
                </a:lnTo>
                <a:lnTo>
                  <a:pt x="176213" y="338137"/>
                </a:lnTo>
                <a:lnTo>
                  <a:pt x="321469" y="178594"/>
                </a:lnTo>
                <a:lnTo>
                  <a:pt x="235744" y="126206"/>
                </a:lnTo>
                <a:lnTo>
                  <a:pt x="116682"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テキスト ボックス 42"/>
          <p:cNvSpPr txBox="1"/>
          <p:nvPr/>
        </p:nvSpPr>
        <p:spPr>
          <a:xfrm rot="19483607">
            <a:off x="4340918" y="4700083"/>
            <a:ext cx="720080" cy="184666"/>
          </a:xfrm>
          <a:prstGeom prst="rect">
            <a:avLst/>
          </a:prstGeom>
          <a:noFill/>
        </p:spPr>
        <p:txBody>
          <a:bodyPr wrap="square" lIns="0" tIns="0" rIns="0" bIns="0" rtlCol="0">
            <a:spAutoFit/>
          </a:bodyPr>
          <a:lstStyle/>
          <a:p>
            <a:r>
              <a:rPr lang="ja-JP" altLang="en-US" sz="1200" dirty="0">
                <a:latin typeface="Meiryo UI" pitchFamily="50" charset="-128"/>
                <a:ea typeface="Meiryo UI" pitchFamily="50" charset="-128"/>
                <a:cs typeface="Meiryo UI" pitchFamily="50" charset="-128"/>
              </a:rPr>
              <a:t>土佐堀川</a:t>
            </a:r>
          </a:p>
        </p:txBody>
      </p:sp>
      <p:sp>
        <p:nvSpPr>
          <p:cNvPr id="44" name="テキスト ボックス 43"/>
          <p:cNvSpPr txBox="1"/>
          <p:nvPr/>
        </p:nvSpPr>
        <p:spPr>
          <a:xfrm rot="20693178">
            <a:off x="4812722" y="3510295"/>
            <a:ext cx="648072" cy="184666"/>
          </a:xfrm>
          <a:prstGeom prst="rect">
            <a:avLst/>
          </a:prstGeom>
          <a:noFill/>
        </p:spPr>
        <p:txBody>
          <a:bodyPr wrap="square" lIns="0" tIns="0" rIns="0" bIns="0" rtlCol="0">
            <a:spAutoFit/>
          </a:bodyPr>
          <a:lstStyle/>
          <a:p>
            <a:r>
              <a:rPr lang="ja-JP" altLang="en-US" sz="1200" dirty="0">
                <a:latin typeface="Meiryo UI" pitchFamily="50" charset="-128"/>
                <a:ea typeface="Meiryo UI" pitchFamily="50" charset="-128"/>
                <a:cs typeface="Meiryo UI" pitchFamily="50" charset="-128"/>
              </a:rPr>
              <a:t>堂島川</a:t>
            </a:r>
          </a:p>
        </p:txBody>
      </p:sp>
      <p:sp>
        <p:nvSpPr>
          <p:cNvPr id="45" name="テキスト ボックス 44"/>
          <p:cNvSpPr txBox="1"/>
          <p:nvPr/>
        </p:nvSpPr>
        <p:spPr>
          <a:xfrm rot="1453427">
            <a:off x="8651942" y="4052056"/>
            <a:ext cx="576064" cy="92333"/>
          </a:xfrm>
          <a:prstGeom prst="rect">
            <a:avLst/>
          </a:prstGeom>
          <a:noFill/>
        </p:spPr>
        <p:txBody>
          <a:bodyPr wrap="square" lIns="0" tIns="0" rIns="0" bIns="0" rtlCol="0">
            <a:spAutoFit/>
          </a:bodyPr>
          <a:lstStyle/>
          <a:p>
            <a:r>
              <a:rPr lang="ja-JP" altLang="en-US" sz="600" dirty="0">
                <a:latin typeface="Meiryo UI" pitchFamily="50" charset="-128"/>
                <a:ea typeface="Meiryo UI" pitchFamily="50" charset="-128"/>
                <a:cs typeface="Meiryo UI" pitchFamily="50" charset="-128"/>
              </a:rPr>
              <a:t>中之島公園</a:t>
            </a:r>
          </a:p>
        </p:txBody>
      </p:sp>
      <p:grpSp>
        <p:nvGrpSpPr>
          <p:cNvPr id="2" name="グループ化 116"/>
          <p:cNvGrpSpPr/>
          <p:nvPr/>
        </p:nvGrpSpPr>
        <p:grpSpPr>
          <a:xfrm>
            <a:off x="1343472" y="3212976"/>
            <a:ext cx="1643952" cy="1694088"/>
            <a:chOff x="200472" y="3212976"/>
            <a:chExt cx="1643952" cy="1694088"/>
          </a:xfrm>
        </p:grpSpPr>
        <p:pic>
          <p:nvPicPr>
            <p:cNvPr id="1027" name="Picture 3"/>
            <p:cNvPicPr>
              <a:picLocks noChangeAspect="1" noChangeArrowheads="1"/>
            </p:cNvPicPr>
            <p:nvPr/>
          </p:nvPicPr>
          <p:blipFill>
            <a:blip r:embed="rId4" cstate="email"/>
            <a:srcRect/>
            <a:stretch>
              <a:fillRect/>
            </a:stretch>
          </p:blipFill>
          <p:spPr bwMode="auto">
            <a:xfrm>
              <a:off x="200472" y="3212976"/>
              <a:ext cx="1643952" cy="1694088"/>
            </a:xfrm>
            <a:prstGeom prst="rect">
              <a:avLst/>
            </a:prstGeom>
            <a:noFill/>
            <a:ln w="9525">
              <a:noFill/>
              <a:miter lim="800000"/>
              <a:headEnd/>
              <a:tailEnd/>
            </a:ln>
          </p:spPr>
        </p:pic>
        <p:sp>
          <p:nvSpPr>
            <p:cNvPr id="10" name="テキスト ボックス 9"/>
            <p:cNvSpPr txBox="1"/>
            <p:nvPr/>
          </p:nvSpPr>
          <p:spPr>
            <a:xfrm>
              <a:off x="527063" y="3257600"/>
              <a:ext cx="936104" cy="253916"/>
            </a:xfrm>
            <a:prstGeom prst="rect">
              <a:avLst/>
            </a:prstGeom>
            <a:noFill/>
          </p:spPr>
          <p:txBody>
            <a:bodyPr wrap="square" rtlCol="0">
              <a:spAutoFit/>
            </a:bodyPr>
            <a:lstStyle/>
            <a:p>
              <a:pPr algn="ctr"/>
              <a:r>
                <a:rPr lang="ja-JP" altLang="en-US" sz="1050" dirty="0">
                  <a:latin typeface="Meiryo UI" pitchFamily="50" charset="-128"/>
                  <a:ea typeface="Meiryo UI" pitchFamily="50" charset="-128"/>
                  <a:cs typeface="Meiryo UI" pitchFamily="50" charset="-128"/>
                </a:rPr>
                <a:t>中之島</a:t>
              </a:r>
            </a:p>
          </p:txBody>
        </p:sp>
        <p:cxnSp>
          <p:nvCxnSpPr>
            <p:cNvPr id="12" name="直線矢印コネクタ 11"/>
            <p:cNvCxnSpPr/>
            <p:nvPr/>
          </p:nvCxnSpPr>
          <p:spPr>
            <a:xfrm>
              <a:off x="1103131" y="3501008"/>
              <a:ext cx="72008" cy="3600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フリーフォーム 46"/>
            <p:cNvSpPr/>
            <p:nvPr/>
          </p:nvSpPr>
          <p:spPr>
            <a:xfrm>
              <a:off x="968543" y="3861048"/>
              <a:ext cx="278602" cy="104126"/>
            </a:xfrm>
            <a:custGeom>
              <a:avLst/>
              <a:gdLst>
                <a:gd name="connsiteX0" fmla="*/ 0 w 7392838"/>
                <a:gd name="connsiteY0" fmla="*/ 2700068 h 2706104"/>
                <a:gd name="connsiteX1" fmla="*/ 0 w 7392838"/>
                <a:gd name="connsiteY1" fmla="*/ 2700068 h 2706104"/>
                <a:gd name="connsiteX2" fmla="*/ 172529 w 7392838"/>
                <a:gd name="connsiteY2" fmla="*/ 2674189 h 2706104"/>
                <a:gd name="connsiteX3" fmla="*/ 362310 w 7392838"/>
                <a:gd name="connsiteY3" fmla="*/ 2613804 h 2706104"/>
                <a:gd name="connsiteX4" fmla="*/ 879895 w 7392838"/>
                <a:gd name="connsiteY4" fmla="*/ 2208363 h 2706104"/>
                <a:gd name="connsiteX5" fmla="*/ 1613140 w 7392838"/>
                <a:gd name="connsiteY5" fmla="*/ 1733910 h 2706104"/>
                <a:gd name="connsiteX6" fmla="*/ 2234242 w 7392838"/>
                <a:gd name="connsiteY6" fmla="*/ 1337095 h 2706104"/>
                <a:gd name="connsiteX7" fmla="*/ 2527540 w 7392838"/>
                <a:gd name="connsiteY7" fmla="*/ 1155940 h 2706104"/>
                <a:gd name="connsiteX8" fmla="*/ 2872597 w 7392838"/>
                <a:gd name="connsiteY8" fmla="*/ 767751 h 2706104"/>
                <a:gd name="connsiteX9" fmla="*/ 3010619 w 7392838"/>
                <a:gd name="connsiteY9" fmla="*/ 629729 h 2706104"/>
                <a:gd name="connsiteX10" fmla="*/ 3140016 w 7392838"/>
                <a:gd name="connsiteY10" fmla="*/ 586597 h 2706104"/>
                <a:gd name="connsiteX11" fmla="*/ 3873261 w 7392838"/>
                <a:gd name="connsiteY11" fmla="*/ 491706 h 2706104"/>
                <a:gd name="connsiteX12" fmla="*/ 4106174 w 7392838"/>
                <a:gd name="connsiteY12" fmla="*/ 474453 h 2706104"/>
                <a:gd name="connsiteX13" fmla="*/ 4563374 w 7392838"/>
                <a:gd name="connsiteY13" fmla="*/ 474453 h 2706104"/>
                <a:gd name="connsiteX14" fmla="*/ 5287993 w 7392838"/>
                <a:gd name="connsiteY14" fmla="*/ 612476 h 2706104"/>
                <a:gd name="connsiteX15" fmla="*/ 5684808 w 7392838"/>
                <a:gd name="connsiteY15" fmla="*/ 638355 h 2706104"/>
                <a:gd name="connsiteX16" fmla="*/ 6616461 w 7392838"/>
                <a:gd name="connsiteY16" fmla="*/ 1069676 h 2706104"/>
                <a:gd name="connsiteX17" fmla="*/ 6978770 w 7392838"/>
                <a:gd name="connsiteY17" fmla="*/ 1035170 h 2706104"/>
                <a:gd name="connsiteX18" fmla="*/ 7194431 w 7392838"/>
                <a:gd name="connsiteY18" fmla="*/ 1009291 h 2706104"/>
                <a:gd name="connsiteX19" fmla="*/ 7392838 w 7392838"/>
                <a:gd name="connsiteY19" fmla="*/ 940280 h 2706104"/>
                <a:gd name="connsiteX20" fmla="*/ 6909759 w 7392838"/>
                <a:gd name="connsiteY20" fmla="*/ 810883 h 2706104"/>
                <a:gd name="connsiteX21" fmla="*/ 6314536 w 7392838"/>
                <a:gd name="connsiteY21" fmla="*/ 603849 h 2706104"/>
                <a:gd name="connsiteX22" fmla="*/ 5814204 w 7392838"/>
                <a:gd name="connsiteY22" fmla="*/ 362310 h 2706104"/>
                <a:gd name="connsiteX23" fmla="*/ 5305246 w 7392838"/>
                <a:gd name="connsiteY23" fmla="*/ 146649 h 2706104"/>
                <a:gd name="connsiteX24" fmla="*/ 4934310 w 7392838"/>
                <a:gd name="connsiteY24" fmla="*/ 60385 h 2706104"/>
                <a:gd name="connsiteX25" fmla="*/ 4485736 w 7392838"/>
                <a:gd name="connsiteY25" fmla="*/ 0 h 2706104"/>
                <a:gd name="connsiteX26" fmla="*/ 3623095 w 7392838"/>
                <a:gd name="connsiteY26" fmla="*/ 34506 h 2706104"/>
                <a:gd name="connsiteX27" fmla="*/ 3114136 w 7392838"/>
                <a:gd name="connsiteY27" fmla="*/ 103517 h 2706104"/>
                <a:gd name="connsiteX28" fmla="*/ 2648310 w 7392838"/>
                <a:gd name="connsiteY28" fmla="*/ 198408 h 2706104"/>
                <a:gd name="connsiteX29" fmla="*/ 2234242 w 7392838"/>
                <a:gd name="connsiteY29" fmla="*/ 258793 h 2706104"/>
                <a:gd name="connsiteX30" fmla="*/ 1699404 w 7392838"/>
                <a:gd name="connsiteY30" fmla="*/ 534838 h 2706104"/>
                <a:gd name="connsiteX31" fmla="*/ 1371600 w 7392838"/>
                <a:gd name="connsiteY31" fmla="*/ 767751 h 2706104"/>
                <a:gd name="connsiteX32" fmla="*/ 914400 w 7392838"/>
                <a:gd name="connsiteY32" fmla="*/ 1345721 h 2706104"/>
                <a:gd name="connsiteX33" fmla="*/ 448574 w 7392838"/>
                <a:gd name="connsiteY33" fmla="*/ 1992702 h 2706104"/>
                <a:gd name="connsiteX34" fmla="*/ 198408 w 7392838"/>
                <a:gd name="connsiteY34" fmla="*/ 2380891 h 2706104"/>
                <a:gd name="connsiteX35" fmla="*/ 0 w 7392838"/>
                <a:gd name="connsiteY35" fmla="*/ 2700068 h 27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2838" h="2706104">
                  <a:moveTo>
                    <a:pt x="0" y="2700068"/>
                  </a:moveTo>
                  <a:lnTo>
                    <a:pt x="0" y="2700068"/>
                  </a:lnTo>
                  <a:cubicBezTo>
                    <a:pt x="161666" y="2682105"/>
                    <a:pt x="108696" y="2706104"/>
                    <a:pt x="172529" y="2674189"/>
                  </a:cubicBezTo>
                  <a:lnTo>
                    <a:pt x="362310" y="2613804"/>
                  </a:lnTo>
                  <a:lnTo>
                    <a:pt x="879895" y="2208363"/>
                  </a:lnTo>
                  <a:lnTo>
                    <a:pt x="1613140" y="1733910"/>
                  </a:lnTo>
                  <a:lnTo>
                    <a:pt x="2234242" y="1337095"/>
                  </a:lnTo>
                  <a:lnTo>
                    <a:pt x="2527540" y="1155940"/>
                  </a:lnTo>
                  <a:lnTo>
                    <a:pt x="2872597" y="767751"/>
                  </a:lnTo>
                  <a:lnTo>
                    <a:pt x="3010619" y="629729"/>
                  </a:lnTo>
                  <a:lnTo>
                    <a:pt x="3140016" y="586597"/>
                  </a:lnTo>
                  <a:lnTo>
                    <a:pt x="3873261" y="491706"/>
                  </a:lnTo>
                  <a:lnTo>
                    <a:pt x="4106174" y="474453"/>
                  </a:lnTo>
                  <a:lnTo>
                    <a:pt x="4563374" y="474453"/>
                  </a:lnTo>
                  <a:lnTo>
                    <a:pt x="5287993" y="612476"/>
                  </a:lnTo>
                  <a:lnTo>
                    <a:pt x="5684808" y="638355"/>
                  </a:lnTo>
                  <a:lnTo>
                    <a:pt x="6616461" y="1069676"/>
                  </a:lnTo>
                  <a:lnTo>
                    <a:pt x="6978770" y="1035170"/>
                  </a:lnTo>
                  <a:lnTo>
                    <a:pt x="7194431" y="1009291"/>
                  </a:lnTo>
                  <a:lnTo>
                    <a:pt x="7392838" y="940280"/>
                  </a:lnTo>
                  <a:lnTo>
                    <a:pt x="6909759" y="810883"/>
                  </a:lnTo>
                  <a:lnTo>
                    <a:pt x="6314536" y="603849"/>
                  </a:lnTo>
                  <a:lnTo>
                    <a:pt x="5814204" y="362310"/>
                  </a:lnTo>
                  <a:lnTo>
                    <a:pt x="5305246" y="146649"/>
                  </a:lnTo>
                  <a:lnTo>
                    <a:pt x="4934310" y="60385"/>
                  </a:lnTo>
                  <a:lnTo>
                    <a:pt x="4485736" y="0"/>
                  </a:lnTo>
                  <a:lnTo>
                    <a:pt x="3623095" y="34506"/>
                  </a:lnTo>
                  <a:lnTo>
                    <a:pt x="3114136" y="103517"/>
                  </a:lnTo>
                  <a:lnTo>
                    <a:pt x="2648310" y="198408"/>
                  </a:lnTo>
                  <a:lnTo>
                    <a:pt x="2234242" y="258793"/>
                  </a:lnTo>
                  <a:lnTo>
                    <a:pt x="1699404" y="534838"/>
                  </a:lnTo>
                  <a:lnTo>
                    <a:pt x="1371600" y="767751"/>
                  </a:lnTo>
                  <a:lnTo>
                    <a:pt x="914400" y="1345721"/>
                  </a:lnTo>
                  <a:lnTo>
                    <a:pt x="448574" y="1992702"/>
                  </a:lnTo>
                  <a:lnTo>
                    <a:pt x="198408" y="2380891"/>
                  </a:lnTo>
                  <a:lnTo>
                    <a:pt x="0" y="2700068"/>
                  </a:lnTo>
                  <a:close/>
                </a:path>
              </a:pathLst>
            </a:custGeom>
            <a:solidFill>
              <a:srgbClr val="92D050">
                <a:alpha val="2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3" name="テキスト ボックス 62"/>
          <p:cNvSpPr txBox="1"/>
          <p:nvPr/>
        </p:nvSpPr>
        <p:spPr>
          <a:xfrm rot="1298963">
            <a:off x="7543222" y="3145554"/>
            <a:ext cx="1248438" cy="276999"/>
          </a:xfrm>
          <a:prstGeom prst="rect">
            <a:avLst/>
          </a:prstGeom>
          <a:solidFill>
            <a:schemeClr val="bg1"/>
          </a:solidFill>
        </p:spPr>
        <p:txBody>
          <a:bodyPr wrap="square" lIns="0" tIns="0" rIns="0" bIns="0" rtlCol="0">
            <a:spAutoFit/>
          </a:bodyPr>
          <a:lstStyle/>
          <a:p>
            <a:r>
              <a:rPr lang="ja-JP" altLang="en-US" dirty="0">
                <a:latin typeface="Meiryo UI" pitchFamily="50" charset="-128"/>
                <a:ea typeface="Meiryo UI" pitchFamily="50" charset="-128"/>
                <a:cs typeface="Meiryo UI" pitchFamily="50" charset="-128"/>
              </a:rPr>
              <a:t>中之島東部</a:t>
            </a:r>
          </a:p>
        </p:txBody>
      </p:sp>
      <p:sp>
        <p:nvSpPr>
          <p:cNvPr id="55" name="フリーフォーム 54"/>
          <p:cNvSpPr/>
          <p:nvPr/>
        </p:nvSpPr>
        <p:spPr>
          <a:xfrm>
            <a:off x="3768993" y="3525776"/>
            <a:ext cx="6401587" cy="1119226"/>
          </a:xfrm>
          <a:custGeom>
            <a:avLst/>
            <a:gdLst>
              <a:gd name="connsiteX0" fmla="*/ 0 w 5793638"/>
              <a:gd name="connsiteY0" fmla="*/ 1119226 h 1119226"/>
              <a:gd name="connsiteX1" fmla="*/ 277977 w 5793638"/>
              <a:gd name="connsiteY1" fmla="*/ 760781 h 1119226"/>
              <a:gd name="connsiteX2" fmla="*/ 636422 w 5793638"/>
              <a:gd name="connsiteY2" fmla="*/ 534010 h 1119226"/>
              <a:gd name="connsiteX3" fmla="*/ 943661 w 5793638"/>
              <a:gd name="connsiteY3" fmla="*/ 373075 h 1119226"/>
              <a:gd name="connsiteX4" fmla="*/ 1207008 w 5793638"/>
              <a:gd name="connsiteY4" fmla="*/ 256032 h 1119226"/>
              <a:gd name="connsiteX5" fmla="*/ 2157984 w 5793638"/>
              <a:gd name="connsiteY5" fmla="*/ 80467 h 1119226"/>
              <a:gd name="connsiteX6" fmla="*/ 2706624 w 5793638"/>
              <a:gd name="connsiteY6" fmla="*/ 14631 h 1119226"/>
              <a:gd name="connsiteX7" fmla="*/ 2918765 w 5793638"/>
              <a:gd name="connsiteY7" fmla="*/ 0 h 1119226"/>
              <a:gd name="connsiteX8" fmla="*/ 3357677 w 5793638"/>
              <a:gd name="connsiteY8" fmla="*/ 21946 h 1119226"/>
              <a:gd name="connsiteX9" fmla="*/ 3760013 w 5793638"/>
              <a:gd name="connsiteY9" fmla="*/ 58522 h 1119226"/>
              <a:gd name="connsiteX10" fmla="*/ 4162349 w 5793638"/>
              <a:gd name="connsiteY10" fmla="*/ 168250 h 1119226"/>
              <a:gd name="connsiteX11" fmla="*/ 4528109 w 5793638"/>
              <a:gd name="connsiteY11" fmla="*/ 431597 h 1119226"/>
              <a:gd name="connsiteX12" fmla="*/ 4923129 w 5793638"/>
              <a:gd name="connsiteY12" fmla="*/ 599847 h 1119226"/>
              <a:gd name="connsiteX13" fmla="*/ 5032857 w 5793638"/>
              <a:gd name="connsiteY13" fmla="*/ 643738 h 1119226"/>
              <a:gd name="connsiteX14" fmla="*/ 5171846 w 5793638"/>
              <a:gd name="connsiteY14" fmla="*/ 694944 h 1119226"/>
              <a:gd name="connsiteX15" fmla="*/ 5259629 w 5793638"/>
              <a:gd name="connsiteY15" fmla="*/ 746151 h 1119226"/>
              <a:gd name="connsiteX16" fmla="*/ 5376672 w 5793638"/>
              <a:gd name="connsiteY16" fmla="*/ 790042 h 1119226"/>
              <a:gd name="connsiteX17" fmla="*/ 5493715 w 5793638"/>
              <a:gd name="connsiteY17" fmla="*/ 833933 h 1119226"/>
              <a:gd name="connsiteX18" fmla="*/ 5691225 w 5793638"/>
              <a:gd name="connsiteY18" fmla="*/ 907085 h 1119226"/>
              <a:gd name="connsiteX19" fmla="*/ 5742432 w 5793638"/>
              <a:gd name="connsiteY19" fmla="*/ 950976 h 1119226"/>
              <a:gd name="connsiteX20" fmla="*/ 5771693 w 5793638"/>
              <a:gd name="connsiteY20" fmla="*/ 980237 h 1119226"/>
              <a:gd name="connsiteX21" fmla="*/ 5793638 w 5793638"/>
              <a:gd name="connsiteY21" fmla="*/ 987552 h 1119226"/>
              <a:gd name="connsiteX0" fmla="*/ 0 w 6401587"/>
              <a:gd name="connsiteY0" fmla="*/ 1119226 h 1119226"/>
              <a:gd name="connsiteX1" fmla="*/ 277977 w 6401587"/>
              <a:gd name="connsiteY1" fmla="*/ 760781 h 1119226"/>
              <a:gd name="connsiteX2" fmla="*/ 636422 w 6401587"/>
              <a:gd name="connsiteY2" fmla="*/ 534010 h 1119226"/>
              <a:gd name="connsiteX3" fmla="*/ 943661 w 6401587"/>
              <a:gd name="connsiteY3" fmla="*/ 373075 h 1119226"/>
              <a:gd name="connsiteX4" fmla="*/ 1207008 w 6401587"/>
              <a:gd name="connsiteY4" fmla="*/ 256032 h 1119226"/>
              <a:gd name="connsiteX5" fmla="*/ 2157984 w 6401587"/>
              <a:gd name="connsiteY5" fmla="*/ 80467 h 1119226"/>
              <a:gd name="connsiteX6" fmla="*/ 2706624 w 6401587"/>
              <a:gd name="connsiteY6" fmla="*/ 14631 h 1119226"/>
              <a:gd name="connsiteX7" fmla="*/ 2918765 w 6401587"/>
              <a:gd name="connsiteY7" fmla="*/ 0 h 1119226"/>
              <a:gd name="connsiteX8" fmla="*/ 3357677 w 6401587"/>
              <a:gd name="connsiteY8" fmla="*/ 21946 h 1119226"/>
              <a:gd name="connsiteX9" fmla="*/ 3760013 w 6401587"/>
              <a:gd name="connsiteY9" fmla="*/ 58522 h 1119226"/>
              <a:gd name="connsiteX10" fmla="*/ 4162349 w 6401587"/>
              <a:gd name="connsiteY10" fmla="*/ 168250 h 1119226"/>
              <a:gd name="connsiteX11" fmla="*/ 4528109 w 6401587"/>
              <a:gd name="connsiteY11" fmla="*/ 431597 h 1119226"/>
              <a:gd name="connsiteX12" fmla="*/ 4923129 w 6401587"/>
              <a:gd name="connsiteY12" fmla="*/ 599847 h 1119226"/>
              <a:gd name="connsiteX13" fmla="*/ 5032857 w 6401587"/>
              <a:gd name="connsiteY13" fmla="*/ 643738 h 1119226"/>
              <a:gd name="connsiteX14" fmla="*/ 5171846 w 6401587"/>
              <a:gd name="connsiteY14" fmla="*/ 694944 h 1119226"/>
              <a:gd name="connsiteX15" fmla="*/ 5259629 w 6401587"/>
              <a:gd name="connsiteY15" fmla="*/ 746151 h 1119226"/>
              <a:gd name="connsiteX16" fmla="*/ 5376672 w 6401587"/>
              <a:gd name="connsiteY16" fmla="*/ 790042 h 1119226"/>
              <a:gd name="connsiteX17" fmla="*/ 5493715 w 6401587"/>
              <a:gd name="connsiteY17" fmla="*/ 833933 h 1119226"/>
              <a:gd name="connsiteX18" fmla="*/ 5691225 w 6401587"/>
              <a:gd name="connsiteY18" fmla="*/ 907085 h 1119226"/>
              <a:gd name="connsiteX19" fmla="*/ 5742432 w 6401587"/>
              <a:gd name="connsiteY19" fmla="*/ 950976 h 1119226"/>
              <a:gd name="connsiteX20" fmla="*/ 5771693 w 6401587"/>
              <a:gd name="connsiteY20" fmla="*/ 980237 h 1119226"/>
              <a:gd name="connsiteX21" fmla="*/ 6401587 w 6401587"/>
              <a:gd name="connsiteY21" fmla="*/ 1060229 h 111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01587" h="1119226">
                <a:moveTo>
                  <a:pt x="0" y="1119226"/>
                </a:moveTo>
                <a:lnTo>
                  <a:pt x="277977" y="760781"/>
                </a:lnTo>
                <a:lnTo>
                  <a:pt x="636422" y="534010"/>
                </a:lnTo>
                <a:lnTo>
                  <a:pt x="943661" y="373075"/>
                </a:lnTo>
                <a:lnTo>
                  <a:pt x="1207008" y="256032"/>
                </a:lnTo>
                <a:lnTo>
                  <a:pt x="2157984" y="80467"/>
                </a:lnTo>
                <a:lnTo>
                  <a:pt x="2706624" y="14631"/>
                </a:lnTo>
                <a:lnTo>
                  <a:pt x="2918765" y="0"/>
                </a:lnTo>
                <a:lnTo>
                  <a:pt x="3357677" y="21946"/>
                </a:lnTo>
                <a:lnTo>
                  <a:pt x="3760013" y="58522"/>
                </a:lnTo>
                <a:lnTo>
                  <a:pt x="4162349" y="168250"/>
                </a:lnTo>
                <a:lnTo>
                  <a:pt x="4528109" y="431597"/>
                </a:lnTo>
                <a:lnTo>
                  <a:pt x="4923129" y="599847"/>
                </a:lnTo>
                <a:lnTo>
                  <a:pt x="5032857" y="643738"/>
                </a:lnTo>
                <a:lnTo>
                  <a:pt x="5171846" y="694944"/>
                </a:lnTo>
                <a:lnTo>
                  <a:pt x="5259629" y="746151"/>
                </a:lnTo>
                <a:lnTo>
                  <a:pt x="5376672" y="790042"/>
                </a:lnTo>
                <a:lnTo>
                  <a:pt x="5493715" y="833933"/>
                </a:lnTo>
                <a:lnTo>
                  <a:pt x="5691225" y="907085"/>
                </a:lnTo>
                <a:lnTo>
                  <a:pt x="5742432" y="950976"/>
                </a:lnTo>
                <a:lnTo>
                  <a:pt x="5771693" y="980237"/>
                </a:lnTo>
                <a:lnTo>
                  <a:pt x="6401587" y="1060229"/>
                </a:lnTo>
              </a:path>
            </a:pathLst>
          </a:custGeom>
          <a:noFill/>
          <a:ln w="28575">
            <a:solidFill>
              <a:schemeClr val="tx1"/>
            </a:solidFill>
            <a:prstDash val="solid"/>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7" name="正方形/長方形 56"/>
          <p:cNvSpPr/>
          <p:nvPr/>
        </p:nvSpPr>
        <p:spPr>
          <a:xfrm>
            <a:off x="6642137" y="3476897"/>
            <a:ext cx="432049" cy="100996"/>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8" name="正方形/長方形 57"/>
          <p:cNvSpPr/>
          <p:nvPr/>
        </p:nvSpPr>
        <p:spPr>
          <a:xfrm rot="20859297">
            <a:off x="5490011" y="3577893"/>
            <a:ext cx="432049" cy="100996"/>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正方形/長方形 58"/>
          <p:cNvSpPr/>
          <p:nvPr/>
        </p:nvSpPr>
        <p:spPr>
          <a:xfrm rot="18638179">
            <a:off x="3660242" y="4367038"/>
            <a:ext cx="536682" cy="96290"/>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2" name="正方形/長方形 61"/>
          <p:cNvSpPr/>
          <p:nvPr/>
        </p:nvSpPr>
        <p:spPr>
          <a:xfrm rot="1917712">
            <a:off x="7991009" y="3826633"/>
            <a:ext cx="432049" cy="100996"/>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4" name="フリーフォーム 63"/>
          <p:cNvSpPr/>
          <p:nvPr/>
        </p:nvSpPr>
        <p:spPr>
          <a:xfrm>
            <a:off x="7057850" y="3055322"/>
            <a:ext cx="104302" cy="1771922"/>
          </a:xfrm>
          <a:custGeom>
            <a:avLst/>
            <a:gdLst>
              <a:gd name="connsiteX0" fmla="*/ 23750 w 106878"/>
              <a:gd name="connsiteY0" fmla="*/ 0 h 2600696"/>
              <a:gd name="connsiteX1" fmla="*/ 106878 w 106878"/>
              <a:gd name="connsiteY1" fmla="*/ 243444 h 2600696"/>
              <a:gd name="connsiteX2" fmla="*/ 29688 w 106878"/>
              <a:gd name="connsiteY2" fmla="*/ 1258785 h 2600696"/>
              <a:gd name="connsiteX3" fmla="*/ 11875 w 106878"/>
              <a:gd name="connsiteY3" fmla="*/ 2345377 h 2600696"/>
              <a:gd name="connsiteX4" fmla="*/ 5937 w 106878"/>
              <a:gd name="connsiteY4" fmla="*/ 2541320 h 2600696"/>
              <a:gd name="connsiteX5" fmla="*/ 0 w 106878"/>
              <a:gd name="connsiteY5" fmla="*/ 2600696 h 2600696"/>
              <a:gd name="connsiteX0" fmla="*/ 76845 w 159973"/>
              <a:gd name="connsiteY0" fmla="*/ 0 h 3790350"/>
              <a:gd name="connsiteX1" fmla="*/ 159973 w 159973"/>
              <a:gd name="connsiteY1" fmla="*/ 243444 h 3790350"/>
              <a:gd name="connsiteX2" fmla="*/ 82783 w 159973"/>
              <a:gd name="connsiteY2" fmla="*/ 1258785 h 3790350"/>
              <a:gd name="connsiteX3" fmla="*/ 64970 w 159973"/>
              <a:gd name="connsiteY3" fmla="*/ 2345377 h 3790350"/>
              <a:gd name="connsiteX4" fmla="*/ 59032 w 159973"/>
              <a:gd name="connsiteY4" fmla="*/ 2541320 h 3790350"/>
              <a:gd name="connsiteX5" fmla="*/ 0 w 159973"/>
              <a:gd name="connsiteY5" fmla="*/ 3790350 h 3790350"/>
              <a:gd name="connsiteX0" fmla="*/ 76845 w 159973"/>
              <a:gd name="connsiteY0" fmla="*/ 0 h 3790350"/>
              <a:gd name="connsiteX1" fmla="*/ 159973 w 159973"/>
              <a:gd name="connsiteY1" fmla="*/ 243444 h 3790350"/>
              <a:gd name="connsiteX2" fmla="*/ 82783 w 159973"/>
              <a:gd name="connsiteY2" fmla="*/ 1258785 h 3790350"/>
              <a:gd name="connsiteX3" fmla="*/ 64970 w 159973"/>
              <a:gd name="connsiteY3" fmla="*/ 2345377 h 3790350"/>
              <a:gd name="connsiteX4" fmla="*/ 26939 w 159973"/>
              <a:gd name="connsiteY4" fmla="*/ 2936628 h 3790350"/>
              <a:gd name="connsiteX5" fmla="*/ 0 w 159973"/>
              <a:gd name="connsiteY5" fmla="*/ 3790350 h 3790350"/>
              <a:gd name="connsiteX0" fmla="*/ 76845 w 159973"/>
              <a:gd name="connsiteY0" fmla="*/ 0 h 3790350"/>
              <a:gd name="connsiteX1" fmla="*/ 159973 w 159973"/>
              <a:gd name="connsiteY1" fmla="*/ 243444 h 3790350"/>
              <a:gd name="connsiteX2" fmla="*/ 82783 w 159973"/>
              <a:gd name="connsiteY2" fmla="*/ 1258785 h 3790350"/>
              <a:gd name="connsiteX3" fmla="*/ 64970 w 159973"/>
              <a:gd name="connsiteY3" fmla="*/ 2345377 h 3790350"/>
              <a:gd name="connsiteX4" fmla="*/ 42796 w 159973"/>
              <a:gd name="connsiteY4" fmla="*/ 2994769 h 3790350"/>
              <a:gd name="connsiteX5" fmla="*/ 0 w 159973"/>
              <a:gd name="connsiteY5" fmla="*/ 3790350 h 3790350"/>
              <a:gd name="connsiteX0" fmla="*/ 34049 w 117177"/>
              <a:gd name="connsiteY0" fmla="*/ 0 h 2994769"/>
              <a:gd name="connsiteX1" fmla="*/ 117177 w 117177"/>
              <a:gd name="connsiteY1" fmla="*/ 243444 h 2994769"/>
              <a:gd name="connsiteX2" fmla="*/ 39987 w 117177"/>
              <a:gd name="connsiteY2" fmla="*/ 1258785 h 2994769"/>
              <a:gd name="connsiteX3" fmla="*/ 22174 w 117177"/>
              <a:gd name="connsiteY3" fmla="*/ 2345377 h 2994769"/>
              <a:gd name="connsiteX4" fmla="*/ 0 w 117177"/>
              <a:gd name="connsiteY4" fmla="*/ 2994769 h 2994769"/>
              <a:gd name="connsiteX0" fmla="*/ 11875 w 95003"/>
              <a:gd name="connsiteY0" fmla="*/ 0 h 2345377"/>
              <a:gd name="connsiteX1" fmla="*/ 95003 w 95003"/>
              <a:gd name="connsiteY1" fmla="*/ 243444 h 2345377"/>
              <a:gd name="connsiteX2" fmla="*/ 17813 w 95003"/>
              <a:gd name="connsiteY2" fmla="*/ 1258785 h 2345377"/>
              <a:gd name="connsiteX3" fmla="*/ 0 w 95003"/>
              <a:gd name="connsiteY3" fmla="*/ 2345377 h 2345377"/>
              <a:gd name="connsiteX0" fmla="*/ 95003 w 95003"/>
              <a:gd name="connsiteY0" fmla="*/ 0 h 2101933"/>
              <a:gd name="connsiteX1" fmla="*/ 17813 w 95003"/>
              <a:gd name="connsiteY1" fmla="*/ 1015341 h 2101933"/>
              <a:gd name="connsiteX2" fmla="*/ 0 w 95003"/>
              <a:gd name="connsiteY2" fmla="*/ 2101933 h 2101933"/>
              <a:gd name="connsiteX0" fmla="*/ 104302 w 104302"/>
              <a:gd name="connsiteY0" fmla="*/ 0 h 1771922"/>
              <a:gd name="connsiteX1" fmla="*/ 27112 w 104302"/>
              <a:gd name="connsiteY1" fmla="*/ 1015341 h 1771922"/>
              <a:gd name="connsiteX2" fmla="*/ 0 w 104302"/>
              <a:gd name="connsiteY2" fmla="*/ 1771922 h 1771922"/>
            </a:gdLst>
            <a:ahLst/>
            <a:cxnLst>
              <a:cxn ang="0">
                <a:pos x="connsiteX0" y="connsiteY0"/>
              </a:cxn>
              <a:cxn ang="0">
                <a:pos x="connsiteX1" y="connsiteY1"/>
              </a:cxn>
              <a:cxn ang="0">
                <a:pos x="connsiteX2" y="connsiteY2"/>
              </a:cxn>
            </a:cxnLst>
            <a:rect l="l" t="t" r="r" b="b"/>
            <a:pathLst>
              <a:path w="104302" h="1771922">
                <a:moveTo>
                  <a:pt x="104302" y="0"/>
                </a:moveTo>
                <a:lnTo>
                  <a:pt x="27112" y="1015341"/>
                </a:lnTo>
                <a:lnTo>
                  <a:pt x="0" y="1771922"/>
                </a:lnTo>
              </a:path>
            </a:pathLst>
          </a:custGeom>
          <a:ln w="25400">
            <a:solidFill>
              <a:schemeClr val="tx1"/>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6" name="正方形/長方形 65"/>
          <p:cNvSpPr/>
          <p:nvPr/>
        </p:nvSpPr>
        <p:spPr>
          <a:xfrm rot="5400000">
            <a:off x="6680684" y="4382401"/>
            <a:ext cx="786725" cy="52475"/>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8" name="フリーフォーム 67"/>
          <p:cNvSpPr/>
          <p:nvPr/>
        </p:nvSpPr>
        <p:spPr>
          <a:xfrm>
            <a:off x="7153092" y="4020607"/>
            <a:ext cx="3017440" cy="565417"/>
          </a:xfrm>
          <a:custGeom>
            <a:avLst/>
            <a:gdLst>
              <a:gd name="connsiteX0" fmla="*/ 0 w 2447209"/>
              <a:gd name="connsiteY0" fmla="*/ 0 h 539126"/>
              <a:gd name="connsiteX1" fmla="*/ 0 w 2447209"/>
              <a:gd name="connsiteY1" fmla="*/ 0 h 539126"/>
              <a:gd name="connsiteX2" fmla="*/ 544411 w 2447209"/>
              <a:gd name="connsiteY2" fmla="*/ 110997 h 539126"/>
              <a:gd name="connsiteX3" fmla="*/ 956684 w 2447209"/>
              <a:gd name="connsiteY3" fmla="*/ 142710 h 539126"/>
              <a:gd name="connsiteX4" fmla="*/ 1199819 w 2447209"/>
              <a:gd name="connsiteY4" fmla="*/ 200851 h 539126"/>
              <a:gd name="connsiteX5" fmla="*/ 1675519 w 2447209"/>
              <a:gd name="connsiteY5" fmla="*/ 391131 h 539126"/>
              <a:gd name="connsiteX6" fmla="*/ 1966224 w 2447209"/>
              <a:gd name="connsiteY6" fmla="*/ 523270 h 539126"/>
              <a:gd name="connsiteX7" fmla="*/ 2283357 w 2447209"/>
              <a:gd name="connsiteY7" fmla="*/ 539126 h 539126"/>
              <a:gd name="connsiteX8" fmla="*/ 2447209 w 2447209"/>
              <a:gd name="connsiteY8" fmla="*/ 539126 h 539126"/>
              <a:gd name="connsiteX0" fmla="*/ 0 w 3017440"/>
              <a:gd name="connsiteY0" fmla="*/ 0 h 565417"/>
              <a:gd name="connsiteX1" fmla="*/ 0 w 3017440"/>
              <a:gd name="connsiteY1" fmla="*/ 0 h 565417"/>
              <a:gd name="connsiteX2" fmla="*/ 544411 w 3017440"/>
              <a:gd name="connsiteY2" fmla="*/ 110997 h 565417"/>
              <a:gd name="connsiteX3" fmla="*/ 956684 w 3017440"/>
              <a:gd name="connsiteY3" fmla="*/ 142710 h 565417"/>
              <a:gd name="connsiteX4" fmla="*/ 1199819 w 3017440"/>
              <a:gd name="connsiteY4" fmla="*/ 200851 h 565417"/>
              <a:gd name="connsiteX5" fmla="*/ 1675519 w 3017440"/>
              <a:gd name="connsiteY5" fmla="*/ 391131 h 565417"/>
              <a:gd name="connsiteX6" fmla="*/ 1966224 w 3017440"/>
              <a:gd name="connsiteY6" fmla="*/ 523270 h 565417"/>
              <a:gd name="connsiteX7" fmla="*/ 2283357 w 3017440"/>
              <a:gd name="connsiteY7" fmla="*/ 539126 h 565417"/>
              <a:gd name="connsiteX8" fmla="*/ 3017440 w 3017440"/>
              <a:gd name="connsiteY8" fmla="*/ 565417 h 56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7440" h="565417">
                <a:moveTo>
                  <a:pt x="0" y="0"/>
                </a:moveTo>
                <a:lnTo>
                  <a:pt x="0" y="0"/>
                </a:lnTo>
                <a:lnTo>
                  <a:pt x="544411" y="110997"/>
                </a:lnTo>
                <a:lnTo>
                  <a:pt x="956684" y="142710"/>
                </a:lnTo>
                <a:lnTo>
                  <a:pt x="1199819" y="200851"/>
                </a:lnTo>
                <a:lnTo>
                  <a:pt x="1675519" y="391131"/>
                </a:lnTo>
                <a:lnTo>
                  <a:pt x="1966224" y="523270"/>
                </a:lnTo>
                <a:lnTo>
                  <a:pt x="2283357" y="539126"/>
                </a:lnTo>
                <a:lnTo>
                  <a:pt x="3017440" y="565417"/>
                </a:lnTo>
              </a:path>
            </a:pathLst>
          </a:custGeom>
          <a:ln w="28575">
            <a:solidFill>
              <a:schemeClr val="tx1"/>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9" name="正方形/長方形 68"/>
          <p:cNvSpPr/>
          <p:nvPr/>
        </p:nvSpPr>
        <p:spPr>
          <a:xfrm rot="547039">
            <a:off x="7151183" y="4058714"/>
            <a:ext cx="518831" cy="54497"/>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正方形/長方形 69"/>
          <p:cNvSpPr/>
          <p:nvPr/>
        </p:nvSpPr>
        <p:spPr>
          <a:xfrm rot="1394222">
            <a:off x="8384828" y="4281076"/>
            <a:ext cx="351120" cy="47547"/>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 name="正方形/長方形 70"/>
          <p:cNvSpPr/>
          <p:nvPr/>
        </p:nvSpPr>
        <p:spPr>
          <a:xfrm>
            <a:off x="10181137" y="4559811"/>
            <a:ext cx="518831" cy="54497"/>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フリーフォーム 71"/>
          <p:cNvSpPr/>
          <p:nvPr/>
        </p:nvSpPr>
        <p:spPr>
          <a:xfrm>
            <a:off x="8331769" y="3721914"/>
            <a:ext cx="614623" cy="1139091"/>
          </a:xfrm>
          <a:custGeom>
            <a:avLst/>
            <a:gdLst>
              <a:gd name="connsiteX0" fmla="*/ 993683 w 998969"/>
              <a:gd name="connsiteY0" fmla="*/ 0 h 2093077"/>
              <a:gd name="connsiteX1" fmla="*/ 998969 w 998969"/>
              <a:gd name="connsiteY1" fmla="*/ 406987 h 2093077"/>
              <a:gd name="connsiteX2" fmla="*/ 761119 w 998969"/>
              <a:gd name="connsiteY2" fmla="*/ 782261 h 2093077"/>
              <a:gd name="connsiteX3" fmla="*/ 422844 w 998969"/>
              <a:gd name="connsiteY3" fmla="*/ 1030682 h 2093077"/>
              <a:gd name="connsiteX4" fmla="*/ 163852 w 998969"/>
              <a:gd name="connsiteY4" fmla="*/ 1120536 h 2093077"/>
              <a:gd name="connsiteX5" fmla="*/ 21142 w 998969"/>
              <a:gd name="connsiteY5" fmla="*/ 1337243 h 2093077"/>
              <a:gd name="connsiteX6" fmla="*/ 0 w 998969"/>
              <a:gd name="connsiteY6" fmla="*/ 1770658 h 2093077"/>
              <a:gd name="connsiteX7" fmla="*/ 0 w 998969"/>
              <a:gd name="connsiteY7" fmla="*/ 1876369 h 2093077"/>
              <a:gd name="connsiteX8" fmla="*/ 0 w 998969"/>
              <a:gd name="connsiteY8" fmla="*/ 2040221 h 2093077"/>
              <a:gd name="connsiteX9" fmla="*/ 0 w 998969"/>
              <a:gd name="connsiteY9" fmla="*/ 2093077 h 2093077"/>
              <a:gd name="connsiteX0" fmla="*/ 1027128 w 1032414"/>
              <a:gd name="connsiteY0" fmla="*/ 0 h 3637444"/>
              <a:gd name="connsiteX1" fmla="*/ 1032414 w 1032414"/>
              <a:gd name="connsiteY1" fmla="*/ 406987 h 3637444"/>
              <a:gd name="connsiteX2" fmla="*/ 794564 w 1032414"/>
              <a:gd name="connsiteY2" fmla="*/ 782261 h 3637444"/>
              <a:gd name="connsiteX3" fmla="*/ 456289 w 1032414"/>
              <a:gd name="connsiteY3" fmla="*/ 1030682 h 3637444"/>
              <a:gd name="connsiteX4" fmla="*/ 197297 w 1032414"/>
              <a:gd name="connsiteY4" fmla="*/ 1120536 h 3637444"/>
              <a:gd name="connsiteX5" fmla="*/ 54587 w 1032414"/>
              <a:gd name="connsiteY5" fmla="*/ 1337243 h 3637444"/>
              <a:gd name="connsiteX6" fmla="*/ 33445 w 1032414"/>
              <a:gd name="connsiteY6" fmla="*/ 1770658 h 3637444"/>
              <a:gd name="connsiteX7" fmla="*/ 33445 w 1032414"/>
              <a:gd name="connsiteY7" fmla="*/ 1876369 h 3637444"/>
              <a:gd name="connsiteX8" fmla="*/ 33445 w 1032414"/>
              <a:gd name="connsiteY8" fmla="*/ 2040221 h 3637444"/>
              <a:gd name="connsiteX9" fmla="*/ 0 w 1032414"/>
              <a:gd name="connsiteY9" fmla="*/ 3637444 h 3637444"/>
              <a:gd name="connsiteX0" fmla="*/ 1027128 w 1032414"/>
              <a:gd name="connsiteY0" fmla="*/ 0 h 3781459"/>
              <a:gd name="connsiteX1" fmla="*/ 1032414 w 1032414"/>
              <a:gd name="connsiteY1" fmla="*/ 406987 h 3781459"/>
              <a:gd name="connsiteX2" fmla="*/ 794564 w 1032414"/>
              <a:gd name="connsiteY2" fmla="*/ 782261 h 3781459"/>
              <a:gd name="connsiteX3" fmla="*/ 456289 w 1032414"/>
              <a:gd name="connsiteY3" fmla="*/ 1030682 h 3781459"/>
              <a:gd name="connsiteX4" fmla="*/ 197297 w 1032414"/>
              <a:gd name="connsiteY4" fmla="*/ 1120536 h 3781459"/>
              <a:gd name="connsiteX5" fmla="*/ 54587 w 1032414"/>
              <a:gd name="connsiteY5" fmla="*/ 1337243 h 3781459"/>
              <a:gd name="connsiteX6" fmla="*/ 33445 w 1032414"/>
              <a:gd name="connsiteY6" fmla="*/ 1770658 h 3781459"/>
              <a:gd name="connsiteX7" fmla="*/ 33445 w 1032414"/>
              <a:gd name="connsiteY7" fmla="*/ 1876369 h 3781459"/>
              <a:gd name="connsiteX8" fmla="*/ 33445 w 1032414"/>
              <a:gd name="connsiteY8" fmla="*/ 2040221 h 3781459"/>
              <a:gd name="connsiteX9" fmla="*/ 0 w 1032414"/>
              <a:gd name="connsiteY9" fmla="*/ 3781459 h 3781459"/>
              <a:gd name="connsiteX0" fmla="*/ 993683 w 998969"/>
              <a:gd name="connsiteY0" fmla="*/ 0 h 2040221"/>
              <a:gd name="connsiteX1" fmla="*/ 998969 w 998969"/>
              <a:gd name="connsiteY1" fmla="*/ 406987 h 2040221"/>
              <a:gd name="connsiteX2" fmla="*/ 761119 w 998969"/>
              <a:gd name="connsiteY2" fmla="*/ 782261 h 2040221"/>
              <a:gd name="connsiteX3" fmla="*/ 422844 w 998969"/>
              <a:gd name="connsiteY3" fmla="*/ 1030682 h 2040221"/>
              <a:gd name="connsiteX4" fmla="*/ 163852 w 998969"/>
              <a:gd name="connsiteY4" fmla="*/ 1120536 h 2040221"/>
              <a:gd name="connsiteX5" fmla="*/ 21142 w 998969"/>
              <a:gd name="connsiteY5" fmla="*/ 1337243 h 2040221"/>
              <a:gd name="connsiteX6" fmla="*/ 0 w 998969"/>
              <a:gd name="connsiteY6" fmla="*/ 1770658 h 2040221"/>
              <a:gd name="connsiteX7" fmla="*/ 0 w 998969"/>
              <a:gd name="connsiteY7" fmla="*/ 1876369 h 2040221"/>
              <a:gd name="connsiteX8" fmla="*/ 0 w 998969"/>
              <a:gd name="connsiteY8" fmla="*/ 2040221 h 2040221"/>
              <a:gd name="connsiteX0" fmla="*/ 998969 w 998969"/>
              <a:gd name="connsiteY0" fmla="*/ 0 h 1633234"/>
              <a:gd name="connsiteX1" fmla="*/ 761119 w 998969"/>
              <a:gd name="connsiteY1" fmla="*/ 375274 h 1633234"/>
              <a:gd name="connsiteX2" fmla="*/ 422844 w 998969"/>
              <a:gd name="connsiteY2" fmla="*/ 623695 h 1633234"/>
              <a:gd name="connsiteX3" fmla="*/ 163852 w 998969"/>
              <a:gd name="connsiteY3" fmla="*/ 713549 h 1633234"/>
              <a:gd name="connsiteX4" fmla="*/ 21142 w 998969"/>
              <a:gd name="connsiteY4" fmla="*/ 930256 h 1633234"/>
              <a:gd name="connsiteX5" fmla="*/ 0 w 998969"/>
              <a:gd name="connsiteY5" fmla="*/ 1363671 h 1633234"/>
              <a:gd name="connsiteX6" fmla="*/ 0 w 998969"/>
              <a:gd name="connsiteY6" fmla="*/ 1469382 h 1633234"/>
              <a:gd name="connsiteX7" fmla="*/ 0 w 998969"/>
              <a:gd name="connsiteY7" fmla="*/ 1633234 h 1633234"/>
              <a:gd name="connsiteX0" fmla="*/ 761119 w 761119"/>
              <a:gd name="connsiteY0" fmla="*/ 0 h 1257960"/>
              <a:gd name="connsiteX1" fmla="*/ 422844 w 761119"/>
              <a:gd name="connsiteY1" fmla="*/ 248421 h 1257960"/>
              <a:gd name="connsiteX2" fmla="*/ 163852 w 761119"/>
              <a:gd name="connsiteY2" fmla="*/ 338275 h 1257960"/>
              <a:gd name="connsiteX3" fmla="*/ 21142 w 761119"/>
              <a:gd name="connsiteY3" fmla="*/ 554982 h 1257960"/>
              <a:gd name="connsiteX4" fmla="*/ 0 w 761119"/>
              <a:gd name="connsiteY4" fmla="*/ 988397 h 1257960"/>
              <a:gd name="connsiteX5" fmla="*/ 0 w 761119"/>
              <a:gd name="connsiteY5" fmla="*/ 1094108 h 1257960"/>
              <a:gd name="connsiteX6" fmla="*/ 0 w 761119"/>
              <a:gd name="connsiteY6" fmla="*/ 1257960 h 1257960"/>
              <a:gd name="connsiteX0" fmla="*/ 614622 w 614622"/>
              <a:gd name="connsiteY0" fmla="*/ 0 h 1139091"/>
              <a:gd name="connsiteX1" fmla="*/ 422844 w 614622"/>
              <a:gd name="connsiteY1" fmla="*/ 129552 h 1139091"/>
              <a:gd name="connsiteX2" fmla="*/ 163852 w 614622"/>
              <a:gd name="connsiteY2" fmla="*/ 219406 h 1139091"/>
              <a:gd name="connsiteX3" fmla="*/ 21142 w 614622"/>
              <a:gd name="connsiteY3" fmla="*/ 436113 h 1139091"/>
              <a:gd name="connsiteX4" fmla="*/ 0 w 614622"/>
              <a:gd name="connsiteY4" fmla="*/ 869528 h 1139091"/>
              <a:gd name="connsiteX5" fmla="*/ 0 w 614622"/>
              <a:gd name="connsiteY5" fmla="*/ 975239 h 1139091"/>
              <a:gd name="connsiteX6" fmla="*/ 0 w 614622"/>
              <a:gd name="connsiteY6" fmla="*/ 1139091 h 113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622" h="1139091">
                <a:moveTo>
                  <a:pt x="614622" y="0"/>
                </a:moveTo>
                <a:lnTo>
                  <a:pt x="422844" y="129552"/>
                </a:lnTo>
                <a:lnTo>
                  <a:pt x="163852" y="219406"/>
                </a:lnTo>
                <a:lnTo>
                  <a:pt x="21142" y="436113"/>
                </a:lnTo>
                <a:lnTo>
                  <a:pt x="0" y="869528"/>
                </a:lnTo>
                <a:lnTo>
                  <a:pt x="0" y="975239"/>
                </a:lnTo>
                <a:lnTo>
                  <a:pt x="0" y="1139091"/>
                </a:lnTo>
              </a:path>
            </a:pathLst>
          </a:custGeom>
          <a:ln w="28575">
            <a:solidFill>
              <a:schemeClr val="tx1"/>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73" name="正方形/長方形 72"/>
          <p:cNvSpPr/>
          <p:nvPr/>
        </p:nvSpPr>
        <p:spPr>
          <a:xfrm rot="5400000">
            <a:off x="7931247" y="4593139"/>
            <a:ext cx="786725" cy="52475"/>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フリーフォーム 74"/>
          <p:cNvSpPr/>
          <p:nvPr/>
        </p:nvSpPr>
        <p:spPr>
          <a:xfrm>
            <a:off x="5922056" y="3145848"/>
            <a:ext cx="121066" cy="927597"/>
          </a:xfrm>
          <a:custGeom>
            <a:avLst/>
            <a:gdLst>
              <a:gd name="connsiteX0" fmla="*/ 0 w 322419"/>
              <a:gd name="connsiteY0" fmla="*/ 0 h 2447210"/>
              <a:gd name="connsiteX1" fmla="*/ 211422 w 322419"/>
              <a:gd name="connsiteY1" fmla="*/ 1263247 h 2447210"/>
              <a:gd name="connsiteX2" fmla="*/ 301277 w 322419"/>
              <a:gd name="connsiteY2" fmla="*/ 2056079 h 2447210"/>
              <a:gd name="connsiteX3" fmla="*/ 311848 w 322419"/>
              <a:gd name="connsiteY3" fmla="*/ 2357355 h 2447210"/>
              <a:gd name="connsiteX4" fmla="*/ 317133 w 322419"/>
              <a:gd name="connsiteY4" fmla="*/ 2404925 h 2447210"/>
              <a:gd name="connsiteX5" fmla="*/ 322419 w 322419"/>
              <a:gd name="connsiteY5" fmla="*/ 2447210 h 2447210"/>
              <a:gd name="connsiteX0" fmla="*/ 0 w 359600"/>
              <a:gd name="connsiteY0" fmla="*/ 0 h 3850068"/>
              <a:gd name="connsiteX1" fmla="*/ 211422 w 359600"/>
              <a:gd name="connsiteY1" fmla="*/ 1263247 h 3850068"/>
              <a:gd name="connsiteX2" fmla="*/ 301277 w 359600"/>
              <a:gd name="connsiteY2" fmla="*/ 2056079 h 3850068"/>
              <a:gd name="connsiteX3" fmla="*/ 311848 w 359600"/>
              <a:gd name="connsiteY3" fmla="*/ 2357355 h 3850068"/>
              <a:gd name="connsiteX4" fmla="*/ 317133 w 359600"/>
              <a:gd name="connsiteY4" fmla="*/ 2404925 h 3850068"/>
              <a:gd name="connsiteX5" fmla="*/ 359600 w 359600"/>
              <a:gd name="connsiteY5" fmla="*/ 3850068 h 3850068"/>
              <a:gd name="connsiteX0" fmla="*/ 0 w 359600"/>
              <a:gd name="connsiteY0" fmla="*/ 0 h 3850068"/>
              <a:gd name="connsiteX1" fmla="*/ 211422 w 359600"/>
              <a:gd name="connsiteY1" fmla="*/ 1263247 h 3850068"/>
              <a:gd name="connsiteX2" fmla="*/ 301277 w 359600"/>
              <a:gd name="connsiteY2" fmla="*/ 2056079 h 3850068"/>
              <a:gd name="connsiteX3" fmla="*/ 311848 w 359600"/>
              <a:gd name="connsiteY3" fmla="*/ 2357355 h 3850068"/>
              <a:gd name="connsiteX4" fmla="*/ 343743 w 359600"/>
              <a:gd name="connsiteY4" fmla="*/ 2518109 h 3850068"/>
              <a:gd name="connsiteX5" fmla="*/ 359600 w 359600"/>
              <a:gd name="connsiteY5" fmla="*/ 3850068 h 3850068"/>
              <a:gd name="connsiteX0" fmla="*/ 0 w 359600"/>
              <a:gd name="connsiteY0" fmla="*/ 0 h 3850068"/>
              <a:gd name="connsiteX1" fmla="*/ 211422 w 359600"/>
              <a:gd name="connsiteY1" fmla="*/ 1263247 h 3850068"/>
              <a:gd name="connsiteX2" fmla="*/ 301277 w 359600"/>
              <a:gd name="connsiteY2" fmla="*/ 2056079 h 3850068"/>
              <a:gd name="connsiteX3" fmla="*/ 311848 w 359600"/>
              <a:gd name="connsiteY3" fmla="*/ 2357355 h 3850068"/>
              <a:gd name="connsiteX4" fmla="*/ 327887 w 359600"/>
              <a:gd name="connsiteY4" fmla="*/ 2533966 h 3850068"/>
              <a:gd name="connsiteX5" fmla="*/ 359600 w 359600"/>
              <a:gd name="connsiteY5" fmla="*/ 3850068 h 3850068"/>
              <a:gd name="connsiteX0" fmla="*/ 0 w 359600"/>
              <a:gd name="connsiteY0" fmla="*/ 0 h 3850068"/>
              <a:gd name="connsiteX1" fmla="*/ 211422 w 359600"/>
              <a:gd name="connsiteY1" fmla="*/ 1263247 h 3850068"/>
              <a:gd name="connsiteX2" fmla="*/ 285420 w 359600"/>
              <a:gd name="connsiteY2" fmla="*/ 2071936 h 3850068"/>
              <a:gd name="connsiteX3" fmla="*/ 311848 w 359600"/>
              <a:gd name="connsiteY3" fmla="*/ 2357355 h 3850068"/>
              <a:gd name="connsiteX4" fmla="*/ 327887 w 359600"/>
              <a:gd name="connsiteY4" fmla="*/ 2533966 h 3850068"/>
              <a:gd name="connsiteX5" fmla="*/ 359600 w 359600"/>
              <a:gd name="connsiteY5" fmla="*/ 3850068 h 3850068"/>
              <a:gd name="connsiteX0" fmla="*/ 0 w 327887"/>
              <a:gd name="connsiteY0" fmla="*/ 0 h 2533966"/>
              <a:gd name="connsiteX1" fmla="*/ 211422 w 327887"/>
              <a:gd name="connsiteY1" fmla="*/ 1263247 h 2533966"/>
              <a:gd name="connsiteX2" fmla="*/ 285420 w 327887"/>
              <a:gd name="connsiteY2" fmla="*/ 2071936 h 2533966"/>
              <a:gd name="connsiteX3" fmla="*/ 311848 w 327887"/>
              <a:gd name="connsiteY3" fmla="*/ 2357355 h 2533966"/>
              <a:gd name="connsiteX4" fmla="*/ 327887 w 327887"/>
              <a:gd name="connsiteY4" fmla="*/ 2533966 h 2533966"/>
              <a:gd name="connsiteX0" fmla="*/ 0 w 311848"/>
              <a:gd name="connsiteY0" fmla="*/ 0 h 2357355"/>
              <a:gd name="connsiteX1" fmla="*/ 211422 w 311848"/>
              <a:gd name="connsiteY1" fmla="*/ 1263247 h 2357355"/>
              <a:gd name="connsiteX2" fmla="*/ 285420 w 311848"/>
              <a:gd name="connsiteY2" fmla="*/ 2071936 h 2357355"/>
              <a:gd name="connsiteX3" fmla="*/ 311848 w 311848"/>
              <a:gd name="connsiteY3" fmla="*/ 2357355 h 2357355"/>
              <a:gd name="connsiteX0" fmla="*/ 0 w 285420"/>
              <a:gd name="connsiteY0" fmla="*/ 0 h 2071936"/>
              <a:gd name="connsiteX1" fmla="*/ 211422 w 285420"/>
              <a:gd name="connsiteY1" fmla="*/ 1263247 h 2071936"/>
              <a:gd name="connsiteX2" fmla="*/ 285420 w 285420"/>
              <a:gd name="connsiteY2" fmla="*/ 2071936 h 2071936"/>
              <a:gd name="connsiteX0" fmla="*/ 0 w 211422"/>
              <a:gd name="connsiteY0" fmla="*/ 0 h 1263247"/>
              <a:gd name="connsiteX1" fmla="*/ 211422 w 211422"/>
              <a:gd name="connsiteY1" fmla="*/ 1263247 h 1263247"/>
              <a:gd name="connsiteX0" fmla="*/ 0 w 121066"/>
              <a:gd name="connsiteY0" fmla="*/ 0 h 927597"/>
              <a:gd name="connsiteX1" fmla="*/ 121066 w 121066"/>
              <a:gd name="connsiteY1" fmla="*/ 927597 h 927597"/>
            </a:gdLst>
            <a:ahLst/>
            <a:cxnLst>
              <a:cxn ang="0">
                <a:pos x="connsiteX0" y="connsiteY0"/>
              </a:cxn>
              <a:cxn ang="0">
                <a:pos x="connsiteX1" y="connsiteY1"/>
              </a:cxn>
            </a:cxnLst>
            <a:rect l="l" t="t" r="r" b="b"/>
            <a:pathLst>
              <a:path w="121066" h="927597">
                <a:moveTo>
                  <a:pt x="0" y="0"/>
                </a:moveTo>
                <a:lnTo>
                  <a:pt x="121066" y="927597"/>
                </a:lnTo>
              </a:path>
            </a:pathLst>
          </a:custGeom>
          <a:ln w="28575">
            <a:solidFill>
              <a:schemeClr val="tx1"/>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77" name="正方形/長方形 76"/>
          <p:cNvSpPr/>
          <p:nvPr/>
        </p:nvSpPr>
        <p:spPr>
          <a:xfrm rot="5015741">
            <a:off x="5761752" y="4355794"/>
            <a:ext cx="609776" cy="71128"/>
          </a:xfrm>
          <a:prstGeom prst="rect">
            <a:avLst/>
          </a:prstGeom>
          <a:solidFill>
            <a:schemeClr val="tx1"/>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テキスト ボックス 77"/>
          <p:cNvSpPr txBox="1"/>
          <p:nvPr/>
        </p:nvSpPr>
        <p:spPr>
          <a:xfrm rot="21376097">
            <a:off x="6158377" y="4085417"/>
            <a:ext cx="276999" cy="644157"/>
          </a:xfrm>
          <a:prstGeom prst="rect">
            <a:avLst/>
          </a:prstGeom>
          <a:solidFill>
            <a:schemeClr val="bg1"/>
          </a:solidFill>
        </p:spPr>
        <p:txBody>
          <a:bodyPr vert="eaVert" wrap="square" lIns="0" tIns="0" rIns="0" bIns="0" rtlCol="0">
            <a:spAutoFit/>
          </a:bodyPr>
          <a:lstStyle/>
          <a:p>
            <a:pPr algn="ctr"/>
            <a:r>
              <a:rPr lang="en-US" altLang="ja-JP" sz="900" dirty="0" smtClean="0">
                <a:latin typeface="ＭＳ Ｐ明朝" pitchFamily="18" charset="-128"/>
                <a:ea typeface="ＭＳ Ｐ明朝" pitchFamily="18" charset="-128"/>
              </a:rPr>
              <a:t>Osaka </a:t>
            </a:r>
            <a:r>
              <a:rPr lang="en-US" altLang="ja-JP" sz="900" dirty="0">
                <a:latin typeface="ＭＳ Ｐ明朝" pitchFamily="18" charset="-128"/>
                <a:ea typeface="ＭＳ Ｐ明朝" pitchFamily="18" charset="-128"/>
              </a:rPr>
              <a:t>Metro</a:t>
            </a:r>
            <a:endParaRPr lang="en-US" altLang="ja-JP" sz="900" dirty="0"/>
          </a:p>
          <a:p>
            <a:pPr algn="ctr"/>
            <a:r>
              <a:rPr lang="ja-JP" altLang="en-US" sz="900" dirty="0"/>
              <a:t>四ツ橋線</a:t>
            </a:r>
          </a:p>
        </p:txBody>
      </p:sp>
      <p:sp>
        <p:nvSpPr>
          <p:cNvPr id="79" name="テキスト ボックス 78"/>
          <p:cNvSpPr txBox="1"/>
          <p:nvPr/>
        </p:nvSpPr>
        <p:spPr>
          <a:xfrm rot="181581">
            <a:off x="7167511" y="4155881"/>
            <a:ext cx="276999" cy="751493"/>
          </a:xfrm>
          <a:prstGeom prst="rect">
            <a:avLst/>
          </a:prstGeom>
          <a:solidFill>
            <a:schemeClr val="bg1"/>
          </a:solidFill>
        </p:spPr>
        <p:txBody>
          <a:bodyPr vert="eaVert" wrap="square" lIns="0" tIns="0" rIns="0" bIns="0" rtlCol="0">
            <a:spAutoFit/>
          </a:bodyPr>
          <a:lstStyle/>
          <a:p>
            <a:pPr algn="ctr"/>
            <a:r>
              <a:rPr lang="en-US" altLang="ja-JP" sz="900" dirty="0" smtClean="0">
                <a:latin typeface="ＭＳ Ｐ明朝" pitchFamily="18" charset="-128"/>
                <a:ea typeface="ＭＳ Ｐ明朝" pitchFamily="18" charset="-128"/>
              </a:rPr>
              <a:t>Osaka Metro</a:t>
            </a:r>
          </a:p>
          <a:p>
            <a:pPr algn="ctr"/>
            <a:r>
              <a:rPr lang="ja-JP" altLang="en-US" sz="900" dirty="0" smtClean="0"/>
              <a:t>御堂筋</a:t>
            </a:r>
            <a:r>
              <a:rPr lang="ja-JP" altLang="en-US" sz="900" dirty="0"/>
              <a:t>線</a:t>
            </a:r>
          </a:p>
        </p:txBody>
      </p:sp>
      <p:sp>
        <p:nvSpPr>
          <p:cNvPr id="80" name="テキスト ボックス 79"/>
          <p:cNvSpPr txBox="1"/>
          <p:nvPr/>
        </p:nvSpPr>
        <p:spPr>
          <a:xfrm rot="181581">
            <a:off x="8447629" y="4391864"/>
            <a:ext cx="276999" cy="736952"/>
          </a:xfrm>
          <a:prstGeom prst="rect">
            <a:avLst/>
          </a:prstGeom>
          <a:solidFill>
            <a:schemeClr val="bg1"/>
          </a:solidFill>
        </p:spPr>
        <p:txBody>
          <a:bodyPr vert="eaVert" wrap="square" lIns="0" tIns="0" rIns="0" bIns="0" rtlCol="0">
            <a:spAutoFit/>
          </a:bodyPr>
          <a:lstStyle/>
          <a:p>
            <a:pPr algn="ctr"/>
            <a:r>
              <a:rPr lang="en-US" altLang="ja-JP" sz="900" dirty="0" smtClean="0">
                <a:latin typeface="ＭＳ Ｐ明朝" pitchFamily="18" charset="-128"/>
                <a:ea typeface="ＭＳ Ｐ明朝" pitchFamily="18" charset="-128"/>
              </a:rPr>
              <a:t>Osaka </a:t>
            </a:r>
            <a:r>
              <a:rPr lang="en-US" altLang="ja-JP" sz="900" dirty="0">
                <a:latin typeface="ＭＳ Ｐ明朝" pitchFamily="18" charset="-128"/>
                <a:ea typeface="ＭＳ Ｐ明朝" pitchFamily="18" charset="-128"/>
              </a:rPr>
              <a:t>Metro</a:t>
            </a:r>
            <a:endParaRPr lang="en-US" altLang="ja-JP" sz="900" dirty="0"/>
          </a:p>
          <a:p>
            <a:pPr algn="ctr"/>
            <a:r>
              <a:rPr lang="ja-JP" altLang="en-US" sz="900" dirty="0"/>
              <a:t>堺筋線</a:t>
            </a:r>
          </a:p>
        </p:txBody>
      </p:sp>
      <p:sp>
        <p:nvSpPr>
          <p:cNvPr id="81" name="テキスト ボックス 80"/>
          <p:cNvSpPr txBox="1"/>
          <p:nvPr/>
        </p:nvSpPr>
        <p:spPr>
          <a:xfrm>
            <a:off x="6816133" y="4149086"/>
            <a:ext cx="138499" cy="573061"/>
          </a:xfrm>
          <a:prstGeom prst="rect">
            <a:avLst/>
          </a:prstGeom>
          <a:solidFill>
            <a:schemeClr val="bg1"/>
          </a:solidFill>
        </p:spPr>
        <p:txBody>
          <a:bodyPr vert="eaVert" wrap="square" lIns="0" tIns="0" rIns="0" bIns="0" rtlCol="0">
            <a:spAutoFit/>
          </a:bodyPr>
          <a:lstStyle/>
          <a:p>
            <a:pPr algn="ctr"/>
            <a:r>
              <a:rPr lang="ja-JP" altLang="en-US" sz="900" dirty="0"/>
              <a:t>淀屋橋駅</a:t>
            </a:r>
          </a:p>
        </p:txBody>
      </p:sp>
      <p:sp>
        <p:nvSpPr>
          <p:cNvPr id="82" name="テキスト ボックス 81"/>
          <p:cNvSpPr txBox="1"/>
          <p:nvPr/>
        </p:nvSpPr>
        <p:spPr>
          <a:xfrm rot="20953594">
            <a:off x="5850100" y="4153976"/>
            <a:ext cx="138499" cy="573061"/>
          </a:xfrm>
          <a:prstGeom prst="rect">
            <a:avLst/>
          </a:prstGeom>
          <a:solidFill>
            <a:schemeClr val="bg1"/>
          </a:solidFill>
        </p:spPr>
        <p:txBody>
          <a:bodyPr vert="eaVert" wrap="square" lIns="0" tIns="0" rIns="0" bIns="0" rtlCol="0">
            <a:spAutoFit/>
          </a:bodyPr>
          <a:lstStyle/>
          <a:p>
            <a:pPr algn="ctr"/>
            <a:r>
              <a:rPr lang="ja-JP" altLang="en-US" sz="900" dirty="0"/>
              <a:t>肥後橋駅</a:t>
            </a:r>
          </a:p>
        </p:txBody>
      </p:sp>
      <p:sp>
        <p:nvSpPr>
          <p:cNvPr id="83" name="テキスト ボックス 82"/>
          <p:cNvSpPr txBox="1"/>
          <p:nvPr/>
        </p:nvSpPr>
        <p:spPr>
          <a:xfrm>
            <a:off x="8082353" y="4441989"/>
            <a:ext cx="138499" cy="432048"/>
          </a:xfrm>
          <a:prstGeom prst="rect">
            <a:avLst/>
          </a:prstGeom>
          <a:solidFill>
            <a:schemeClr val="bg1"/>
          </a:solidFill>
        </p:spPr>
        <p:txBody>
          <a:bodyPr vert="eaVert" wrap="square" lIns="0" tIns="0" rIns="0" bIns="0" rtlCol="0">
            <a:spAutoFit/>
          </a:bodyPr>
          <a:lstStyle/>
          <a:p>
            <a:pPr algn="ctr"/>
            <a:r>
              <a:rPr lang="ja-JP" altLang="en-US" sz="900" dirty="0"/>
              <a:t>北浜駅</a:t>
            </a:r>
          </a:p>
        </p:txBody>
      </p:sp>
      <p:sp>
        <p:nvSpPr>
          <p:cNvPr id="87" name="テキスト ボックス 86"/>
          <p:cNvSpPr txBox="1"/>
          <p:nvPr/>
        </p:nvSpPr>
        <p:spPr>
          <a:xfrm rot="683510">
            <a:off x="8810384" y="4569622"/>
            <a:ext cx="576064" cy="138499"/>
          </a:xfrm>
          <a:prstGeom prst="rect">
            <a:avLst/>
          </a:prstGeom>
          <a:solidFill>
            <a:schemeClr val="bg1"/>
          </a:solidFill>
        </p:spPr>
        <p:txBody>
          <a:bodyPr wrap="square" lIns="0" tIns="0" rIns="0" bIns="0" rtlCol="0">
            <a:spAutoFit/>
          </a:bodyPr>
          <a:lstStyle/>
          <a:p>
            <a:pPr algn="ctr"/>
            <a:r>
              <a:rPr lang="ja-JP" altLang="en-US" sz="900" dirty="0"/>
              <a:t>京阪本線</a:t>
            </a:r>
          </a:p>
        </p:txBody>
      </p:sp>
      <p:sp>
        <p:nvSpPr>
          <p:cNvPr id="88" name="テキスト ボックス 87"/>
          <p:cNvSpPr txBox="1"/>
          <p:nvPr/>
        </p:nvSpPr>
        <p:spPr>
          <a:xfrm rot="683510">
            <a:off x="7154199" y="4137492"/>
            <a:ext cx="576064" cy="138499"/>
          </a:xfrm>
          <a:prstGeom prst="rect">
            <a:avLst/>
          </a:prstGeom>
          <a:solidFill>
            <a:schemeClr val="bg1"/>
          </a:solidFill>
        </p:spPr>
        <p:txBody>
          <a:bodyPr wrap="square" lIns="0" tIns="0" rIns="0" bIns="0" rtlCol="0">
            <a:spAutoFit/>
          </a:bodyPr>
          <a:lstStyle/>
          <a:p>
            <a:pPr algn="ctr"/>
            <a:r>
              <a:rPr lang="ja-JP" altLang="en-US" sz="900" dirty="0"/>
              <a:t>淀屋橋駅</a:t>
            </a:r>
          </a:p>
        </p:txBody>
      </p:sp>
      <p:sp>
        <p:nvSpPr>
          <p:cNvPr id="89" name="テキスト ボックス 88"/>
          <p:cNvSpPr txBox="1"/>
          <p:nvPr/>
        </p:nvSpPr>
        <p:spPr>
          <a:xfrm rot="1264585">
            <a:off x="8942966" y="4229696"/>
            <a:ext cx="846920" cy="138499"/>
          </a:xfrm>
          <a:prstGeom prst="rect">
            <a:avLst/>
          </a:prstGeom>
          <a:solidFill>
            <a:schemeClr val="bg1"/>
          </a:solidFill>
        </p:spPr>
        <p:txBody>
          <a:bodyPr wrap="square" lIns="0" tIns="0" rIns="0" bIns="0" rtlCol="0">
            <a:spAutoFit/>
          </a:bodyPr>
          <a:lstStyle/>
          <a:p>
            <a:pPr algn="ctr"/>
            <a:r>
              <a:rPr lang="ja-JP" altLang="en-US" sz="900" dirty="0"/>
              <a:t>京阪中之島線</a:t>
            </a:r>
          </a:p>
        </p:txBody>
      </p:sp>
      <p:sp>
        <p:nvSpPr>
          <p:cNvPr id="90" name="テキスト ボックス 89"/>
          <p:cNvSpPr txBox="1"/>
          <p:nvPr/>
        </p:nvSpPr>
        <p:spPr>
          <a:xfrm rot="2040000">
            <a:off x="8133166" y="3802388"/>
            <a:ext cx="576064" cy="138499"/>
          </a:xfrm>
          <a:prstGeom prst="rect">
            <a:avLst/>
          </a:prstGeom>
          <a:solidFill>
            <a:schemeClr val="bg1"/>
          </a:solidFill>
        </p:spPr>
        <p:txBody>
          <a:bodyPr wrap="square" lIns="0" tIns="0" rIns="0" bIns="0" rtlCol="0">
            <a:spAutoFit/>
          </a:bodyPr>
          <a:lstStyle/>
          <a:p>
            <a:pPr algn="ctr"/>
            <a:r>
              <a:rPr lang="ja-JP" altLang="en-US" sz="900" dirty="0"/>
              <a:t>なにわ橋駅</a:t>
            </a:r>
          </a:p>
        </p:txBody>
      </p:sp>
      <p:sp>
        <p:nvSpPr>
          <p:cNvPr id="91" name="テキスト ボックス 90"/>
          <p:cNvSpPr txBox="1"/>
          <p:nvPr/>
        </p:nvSpPr>
        <p:spPr>
          <a:xfrm>
            <a:off x="6578310" y="3359213"/>
            <a:ext cx="576064" cy="138499"/>
          </a:xfrm>
          <a:prstGeom prst="rect">
            <a:avLst/>
          </a:prstGeom>
          <a:solidFill>
            <a:schemeClr val="bg1"/>
          </a:solidFill>
        </p:spPr>
        <p:txBody>
          <a:bodyPr wrap="square" lIns="0" tIns="0" rIns="0" bIns="0" rtlCol="0">
            <a:spAutoFit/>
          </a:bodyPr>
          <a:lstStyle/>
          <a:p>
            <a:pPr algn="ctr"/>
            <a:r>
              <a:rPr lang="ja-JP" altLang="en-US" sz="900" dirty="0"/>
              <a:t>大江橋駅</a:t>
            </a:r>
          </a:p>
        </p:txBody>
      </p:sp>
      <p:sp>
        <p:nvSpPr>
          <p:cNvPr id="92" name="テキスト ボックス 91"/>
          <p:cNvSpPr txBox="1"/>
          <p:nvPr/>
        </p:nvSpPr>
        <p:spPr>
          <a:xfrm rot="20843634">
            <a:off x="5345991" y="3433885"/>
            <a:ext cx="576064" cy="138499"/>
          </a:xfrm>
          <a:prstGeom prst="rect">
            <a:avLst/>
          </a:prstGeom>
          <a:solidFill>
            <a:schemeClr val="bg1"/>
          </a:solidFill>
        </p:spPr>
        <p:txBody>
          <a:bodyPr wrap="square" lIns="0" tIns="0" rIns="0" bIns="0" rtlCol="0">
            <a:spAutoFit/>
          </a:bodyPr>
          <a:lstStyle/>
          <a:p>
            <a:pPr algn="ctr"/>
            <a:r>
              <a:rPr lang="ja-JP" altLang="en-US" sz="900" dirty="0"/>
              <a:t>渡辺橋駅</a:t>
            </a:r>
          </a:p>
        </p:txBody>
      </p:sp>
      <p:sp>
        <p:nvSpPr>
          <p:cNvPr id="93" name="テキスト ボックス 92"/>
          <p:cNvSpPr txBox="1"/>
          <p:nvPr/>
        </p:nvSpPr>
        <p:spPr>
          <a:xfrm rot="18875512">
            <a:off x="3553961" y="4287255"/>
            <a:ext cx="576064" cy="138499"/>
          </a:xfrm>
          <a:prstGeom prst="rect">
            <a:avLst/>
          </a:prstGeom>
          <a:solidFill>
            <a:schemeClr val="bg1"/>
          </a:solidFill>
        </p:spPr>
        <p:txBody>
          <a:bodyPr wrap="square" lIns="0" tIns="0" rIns="0" bIns="0" rtlCol="0">
            <a:spAutoFit/>
          </a:bodyPr>
          <a:lstStyle/>
          <a:p>
            <a:pPr algn="ctr"/>
            <a:r>
              <a:rPr lang="ja-JP" altLang="en-US" sz="900" dirty="0"/>
              <a:t>中之島駅</a:t>
            </a:r>
          </a:p>
        </p:txBody>
      </p:sp>
      <p:sp>
        <p:nvSpPr>
          <p:cNvPr id="104" name="テキスト ボックス 103"/>
          <p:cNvSpPr txBox="1"/>
          <p:nvPr/>
        </p:nvSpPr>
        <p:spPr>
          <a:xfrm>
            <a:off x="7650248" y="3937940"/>
            <a:ext cx="432049"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en-US" altLang="ja-JP" sz="900" dirty="0">
                <a:latin typeface="Meiryo UI" pitchFamily="50" charset="-128"/>
                <a:ea typeface="Meiryo UI" pitchFamily="50" charset="-128"/>
                <a:cs typeface="Meiryo UI" pitchFamily="50" charset="-128"/>
              </a:rPr>
              <a:t>1</a:t>
            </a:r>
            <a:r>
              <a:rPr lang="ja-JP" altLang="en-US" sz="900" dirty="0">
                <a:latin typeface="Meiryo UI" pitchFamily="50" charset="-128"/>
                <a:ea typeface="Meiryo UI" pitchFamily="50" charset="-128"/>
                <a:cs typeface="Meiryo UI" pitchFamily="50" charset="-128"/>
              </a:rPr>
              <a:t>丁目</a:t>
            </a:r>
          </a:p>
        </p:txBody>
      </p:sp>
      <p:sp>
        <p:nvSpPr>
          <p:cNvPr id="105" name="テキスト ボックス 104"/>
          <p:cNvSpPr txBox="1"/>
          <p:nvPr/>
        </p:nvSpPr>
        <p:spPr>
          <a:xfrm>
            <a:off x="6354106" y="3793919"/>
            <a:ext cx="432049"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２丁目</a:t>
            </a:r>
          </a:p>
        </p:txBody>
      </p:sp>
      <p:sp>
        <p:nvSpPr>
          <p:cNvPr id="106" name="テキスト ボックス 105"/>
          <p:cNvSpPr txBox="1"/>
          <p:nvPr/>
        </p:nvSpPr>
        <p:spPr>
          <a:xfrm>
            <a:off x="5303912" y="4293181"/>
            <a:ext cx="504056"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３丁目</a:t>
            </a:r>
          </a:p>
        </p:txBody>
      </p:sp>
      <p:graphicFrame>
        <p:nvGraphicFramePr>
          <p:cNvPr id="110" name="表 109"/>
          <p:cNvGraphicFramePr>
            <a:graphicFrameLocks noGrp="1"/>
          </p:cNvGraphicFramePr>
          <p:nvPr>
            <p:extLst/>
          </p:nvPr>
        </p:nvGraphicFramePr>
        <p:xfrm>
          <a:off x="6960096" y="5157277"/>
          <a:ext cx="1656184" cy="985506"/>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tblGrid>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番号</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権利者等</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①</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marL="88900" marR="0" lvl="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kern="1200" dirty="0" smtClean="0">
                          <a:solidFill>
                            <a:schemeClr val="tx1"/>
                          </a:solidFill>
                          <a:latin typeface="+mn-lt"/>
                          <a:ea typeface="+mn-ea"/>
                          <a:cs typeface="+mn-cs"/>
                        </a:rPr>
                        <a:t>東洋陶磁美術館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extLst>
                  <a:ext uri="{0D108BD9-81ED-4DB2-BD59-A6C34878D82A}">
                    <a16:rowId xmlns:a16="http://schemas.microsoft.com/office/drawing/2014/main" val="10001"/>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②</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大阪市中央公会堂</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③</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府立中之島図書館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3"/>
                  </a:ext>
                </a:extLst>
              </a:tr>
              <a:tr h="164251">
                <a:tc>
                  <a:txBody>
                    <a:bodyPr/>
                    <a:lstStyle/>
                    <a:p>
                      <a:pPr algn="ctr"/>
                      <a:r>
                        <a:rPr kumimoji="1" lang="ja-JP" altLang="en-US" sz="1000" b="0" dirty="0" smtClean="0">
                          <a:solidFill>
                            <a:schemeClr val="tx1"/>
                          </a:solidFill>
                        </a:rPr>
                        <a:t>④</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大阪市役所</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extLst>
                  <a:ext uri="{0D108BD9-81ED-4DB2-BD59-A6C34878D82A}">
                    <a16:rowId xmlns:a16="http://schemas.microsoft.com/office/drawing/2014/main" val="10004"/>
                  </a:ext>
                </a:extLst>
              </a:tr>
              <a:tr h="164251">
                <a:tc>
                  <a:txBody>
                    <a:bodyPr/>
                    <a:lstStyle/>
                    <a:p>
                      <a:pPr algn="ctr"/>
                      <a:r>
                        <a:rPr kumimoji="1" lang="ja-JP" altLang="en-US" sz="1000" b="0" dirty="0" smtClean="0">
                          <a:solidFill>
                            <a:schemeClr val="tx1"/>
                          </a:solidFill>
                        </a:rPr>
                        <a:t>⑤</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日本銀行大阪支店</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5"/>
                  </a:ext>
                </a:extLst>
              </a:tr>
            </a:tbl>
          </a:graphicData>
        </a:graphic>
      </p:graphicFrame>
      <p:sp>
        <p:nvSpPr>
          <p:cNvPr id="113" name="テキスト ボックス 112"/>
          <p:cNvSpPr txBox="1"/>
          <p:nvPr/>
        </p:nvSpPr>
        <p:spPr>
          <a:xfrm>
            <a:off x="7536161" y="3645023"/>
            <a:ext cx="257315" cy="153888"/>
          </a:xfrm>
          <a:prstGeom prst="rect">
            <a:avLst/>
          </a:prstGeom>
          <a:noFill/>
        </p:spPr>
        <p:txBody>
          <a:bodyPr wrap="square" lIns="0" tIns="0" rIns="0" bIns="0" rtlCol="0">
            <a:spAutoFit/>
          </a:bodyPr>
          <a:lstStyle/>
          <a:p>
            <a:r>
              <a:rPr lang="ja-JP" altLang="en-US" sz="1000" smtClean="0">
                <a:latin typeface="Meiryo UI" pitchFamily="50" charset="-128"/>
                <a:ea typeface="Meiryo UI" pitchFamily="50" charset="-128"/>
                <a:cs typeface="Meiryo UI" pitchFamily="50" charset="-128"/>
              </a:rPr>
              <a:t>③</a:t>
            </a:r>
            <a:endParaRPr lang="ja-JP" altLang="en-US" sz="1000" dirty="0">
              <a:latin typeface="Meiryo UI" pitchFamily="50" charset="-128"/>
              <a:ea typeface="Meiryo UI" pitchFamily="50" charset="-128"/>
              <a:cs typeface="Meiryo UI" pitchFamily="50" charset="-128"/>
            </a:endParaRPr>
          </a:p>
        </p:txBody>
      </p:sp>
      <p:sp>
        <p:nvSpPr>
          <p:cNvPr id="120" name="フリーフォーム 119"/>
          <p:cNvSpPr/>
          <p:nvPr/>
        </p:nvSpPr>
        <p:spPr>
          <a:xfrm rot="623074">
            <a:off x="5919300" y="3424635"/>
            <a:ext cx="4158528" cy="1036084"/>
          </a:xfrm>
          <a:custGeom>
            <a:avLst/>
            <a:gdLst>
              <a:gd name="connsiteX0" fmla="*/ 0 w 3937485"/>
              <a:gd name="connsiteY0" fmla="*/ 344032 h 946730"/>
              <a:gd name="connsiteX1" fmla="*/ 100765 w 3937485"/>
              <a:gd name="connsiteY1" fmla="*/ 100765 h 946730"/>
              <a:gd name="connsiteX2" fmla="*/ 344033 w 3937485"/>
              <a:gd name="connsiteY2" fmla="*/ 1 h 946730"/>
              <a:gd name="connsiteX3" fmla="*/ 3593453 w 3937485"/>
              <a:gd name="connsiteY3" fmla="*/ 0 h 946730"/>
              <a:gd name="connsiteX4" fmla="*/ 3836720 w 3937485"/>
              <a:gd name="connsiteY4" fmla="*/ 100765 h 946730"/>
              <a:gd name="connsiteX5" fmla="*/ 3937484 w 3937485"/>
              <a:gd name="connsiteY5" fmla="*/ 344033 h 946730"/>
              <a:gd name="connsiteX6" fmla="*/ 3937485 w 3937485"/>
              <a:gd name="connsiteY6" fmla="*/ 602698 h 946730"/>
              <a:gd name="connsiteX7" fmla="*/ 3836720 w 3937485"/>
              <a:gd name="connsiteY7" fmla="*/ 845965 h 946730"/>
              <a:gd name="connsiteX8" fmla="*/ 3593453 w 3937485"/>
              <a:gd name="connsiteY8" fmla="*/ 946730 h 946730"/>
              <a:gd name="connsiteX9" fmla="*/ 344032 w 3937485"/>
              <a:gd name="connsiteY9" fmla="*/ 946730 h 946730"/>
              <a:gd name="connsiteX10" fmla="*/ 100765 w 3937485"/>
              <a:gd name="connsiteY10" fmla="*/ 845965 h 946730"/>
              <a:gd name="connsiteX11" fmla="*/ 1 w 3937485"/>
              <a:gd name="connsiteY11" fmla="*/ 602697 h 946730"/>
              <a:gd name="connsiteX12" fmla="*/ 0 w 3937485"/>
              <a:gd name="connsiteY12" fmla="*/ 344032 h 946730"/>
              <a:gd name="connsiteX0" fmla="*/ 0 w 3982391"/>
              <a:gd name="connsiteY0" fmla="*/ 279538 h 946730"/>
              <a:gd name="connsiteX1" fmla="*/ 145671 w 3982391"/>
              <a:gd name="connsiteY1" fmla="*/ 100765 h 946730"/>
              <a:gd name="connsiteX2" fmla="*/ 388939 w 3982391"/>
              <a:gd name="connsiteY2" fmla="*/ 1 h 946730"/>
              <a:gd name="connsiteX3" fmla="*/ 3638359 w 3982391"/>
              <a:gd name="connsiteY3" fmla="*/ 0 h 946730"/>
              <a:gd name="connsiteX4" fmla="*/ 3881626 w 3982391"/>
              <a:gd name="connsiteY4" fmla="*/ 100765 h 946730"/>
              <a:gd name="connsiteX5" fmla="*/ 3982390 w 3982391"/>
              <a:gd name="connsiteY5" fmla="*/ 344033 h 946730"/>
              <a:gd name="connsiteX6" fmla="*/ 3982391 w 3982391"/>
              <a:gd name="connsiteY6" fmla="*/ 602698 h 946730"/>
              <a:gd name="connsiteX7" fmla="*/ 3881626 w 3982391"/>
              <a:gd name="connsiteY7" fmla="*/ 845965 h 946730"/>
              <a:gd name="connsiteX8" fmla="*/ 3638359 w 3982391"/>
              <a:gd name="connsiteY8" fmla="*/ 946730 h 946730"/>
              <a:gd name="connsiteX9" fmla="*/ 388938 w 3982391"/>
              <a:gd name="connsiteY9" fmla="*/ 946730 h 946730"/>
              <a:gd name="connsiteX10" fmla="*/ 145671 w 3982391"/>
              <a:gd name="connsiteY10" fmla="*/ 845965 h 946730"/>
              <a:gd name="connsiteX11" fmla="*/ 44907 w 3982391"/>
              <a:gd name="connsiteY11" fmla="*/ 602697 h 946730"/>
              <a:gd name="connsiteX12" fmla="*/ 0 w 3982391"/>
              <a:gd name="connsiteY12" fmla="*/ 279538 h 946730"/>
              <a:gd name="connsiteX0" fmla="*/ 61007 w 4043398"/>
              <a:gd name="connsiteY0" fmla="*/ 294986 h 962178"/>
              <a:gd name="connsiteX1" fmla="*/ 206678 w 4043398"/>
              <a:gd name="connsiteY1" fmla="*/ 116213 h 962178"/>
              <a:gd name="connsiteX2" fmla="*/ 1301074 w 4043398"/>
              <a:gd name="connsiteY2" fmla="*/ 0 h 962178"/>
              <a:gd name="connsiteX3" fmla="*/ 3699366 w 4043398"/>
              <a:gd name="connsiteY3" fmla="*/ 15448 h 962178"/>
              <a:gd name="connsiteX4" fmla="*/ 3942633 w 4043398"/>
              <a:gd name="connsiteY4" fmla="*/ 116213 h 962178"/>
              <a:gd name="connsiteX5" fmla="*/ 4043397 w 4043398"/>
              <a:gd name="connsiteY5" fmla="*/ 359481 h 962178"/>
              <a:gd name="connsiteX6" fmla="*/ 4043398 w 4043398"/>
              <a:gd name="connsiteY6" fmla="*/ 618146 h 962178"/>
              <a:gd name="connsiteX7" fmla="*/ 3942633 w 4043398"/>
              <a:gd name="connsiteY7" fmla="*/ 861413 h 962178"/>
              <a:gd name="connsiteX8" fmla="*/ 3699366 w 4043398"/>
              <a:gd name="connsiteY8" fmla="*/ 962178 h 962178"/>
              <a:gd name="connsiteX9" fmla="*/ 449945 w 4043398"/>
              <a:gd name="connsiteY9" fmla="*/ 962178 h 962178"/>
              <a:gd name="connsiteX10" fmla="*/ 206678 w 4043398"/>
              <a:gd name="connsiteY10" fmla="*/ 861413 h 962178"/>
              <a:gd name="connsiteX11" fmla="*/ 105914 w 4043398"/>
              <a:gd name="connsiteY11" fmla="*/ 618145 h 962178"/>
              <a:gd name="connsiteX12" fmla="*/ 61007 w 4043398"/>
              <a:gd name="connsiteY12" fmla="*/ 294986 h 962178"/>
              <a:gd name="connsiteX0" fmla="*/ 0 w 3982391"/>
              <a:gd name="connsiteY0" fmla="*/ 294986 h 962178"/>
              <a:gd name="connsiteX1" fmla="*/ 469005 w 3982391"/>
              <a:gd name="connsiteY1" fmla="*/ 111007 h 962178"/>
              <a:gd name="connsiteX2" fmla="*/ 1240067 w 3982391"/>
              <a:gd name="connsiteY2" fmla="*/ 0 h 962178"/>
              <a:gd name="connsiteX3" fmla="*/ 3638359 w 3982391"/>
              <a:gd name="connsiteY3" fmla="*/ 15448 h 962178"/>
              <a:gd name="connsiteX4" fmla="*/ 3881626 w 3982391"/>
              <a:gd name="connsiteY4" fmla="*/ 116213 h 962178"/>
              <a:gd name="connsiteX5" fmla="*/ 3982390 w 3982391"/>
              <a:gd name="connsiteY5" fmla="*/ 359481 h 962178"/>
              <a:gd name="connsiteX6" fmla="*/ 3982391 w 3982391"/>
              <a:gd name="connsiteY6" fmla="*/ 618146 h 962178"/>
              <a:gd name="connsiteX7" fmla="*/ 3881626 w 3982391"/>
              <a:gd name="connsiteY7" fmla="*/ 861413 h 962178"/>
              <a:gd name="connsiteX8" fmla="*/ 3638359 w 3982391"/>
              <a:gd name="connsiteY8" fmla="*/ 962178 h 962178"/>
              <a:gd name="connsiteX9" fmla="*/ 388938 w 3982391"/>
              <a:gd name="connsiteY9" fmla="*/ 962178 h 962178"/>
              <a:gd name="connsiteX10" fmla="*/ 145671 w 3982391"/>
              <a:gd name="connsiteY10" fmla="*/ 861413 h 962178"/>
              <a:gd name="connsiteX11" fmla="*/ 44907 w 3982391"/>
              <a:gd name="connsiteY11" fmla="*/ 618145 h 962178"/>
              <a:gd name="connsiteX12" fmla="*/ 0 w 3982391"/>
              <a:gd name="connsiteY12" fmla="*/ 294986 h 962178"/>
              <a:gd name="connsiteX0" fmla="*/ 0 w 4018479"/>
              <a:gd name="connsiteY0" fmla="*/ 294986 h 962178"/>
              <a:gd name="connsiteX1" fmla="*/ 469005 w 4018479"/>
              <a:gd name="connsiteY1" fmla="*/ 111007 h 962178"/>
              <a:gd name="connsiteX2" fmla="*/ 1240067 w 4018479"/>
              <a:gd name="connsiteY2" fmla="*/ 0 h 962178"/>
              <a:gd name="connsiteX3" fmla="*/ 3161271 w 4018479"/>
              <a:gd name="connsiteY3" fmla="*/ 243402 h 962178"/>
              <a:gd name="connsiteX4" fmla="*/ 3881626 w 4018479"/>
              <a:gd name="connsiteY4" fmla="*/ 116213 h 962178"/>
              <a:gd name="connsiteX5" fmla="*/ 3982390 w 4018479"/>
              <a:gd name="connsiteY5" fmla="*/ 359481 h 962178"/>
              <a:gd name="connsiteX6" fmla="*/ 3982391 w 4018479"/>
              <a:gd name="connsiteY6" fmla="*/ 618146 h 962178"/>
              <a:gd name="connsiteX7" fmla="*/ 3881626 w 4018479"/>
              <a:gd name="connsiteY7" fmla="*/ 861413 h 962178"/>
              <a:gd name="connsiteX8" fmla="*/ 3638359 w 4018479"/>
              <a:gd name="connsiteY8" fmla="*/ 962178 h 962178"/>
              <a:gd name="connsiteX9" fmla="*/ 388938 w 4018479"/>
              <a:gd name="connsiteY9" fmla="*/ 962178 h 962178"/>
              <a:gd name="connsiteX10" fmla="*/ 145671 w 4018479"/>
              <a:gd name="connsiteY10" fmla="*/ 861413 h 962178"/>
              <a:gd name="connsiteX11" fmla="*/ 44907 w 4018479"/>
              <a:gd name="connsiteY11" fmla="*/ 618145 h 962178"/>
              <a:gd name="connsiteX12" fmla="*/ 0 w 4018479"/>
              <a:gd name="connsiteY12" fmla="*/ 294986 h 962178"/>
              <a:gd name="connsiteX0" fmla="*/ 0 w 3982391"/>
              <a:gd name="connsiteY0" fmla="*/ 294986 h 962178"/>
              <a:gd name="connsiteX1" fmla="*/ 469005 w 3982391"/>
              <a:gd name="connsiteY1" fmla="*/ 111007 h 962178"/>
              <a:gd name="connsiteX2" fmla="*/ 1240067 w 3982391"/>
              <a:gd name="connsiteY2" fmla="*/ 0 h 962178"/>
              <a:gd name="connsiteX3" fmla="*/ 3161271 w 3982391"/>
              <a:gd name="connsiteY3" fmla="*/ 243402 h 962178"/>
              <a:gd name="connsiteX4" fmla="*/ 3674705 w 3982391"/>
              <a:gd name="connsiteY4" fmla="*/ 402753 h 962178"/>
              <a:gd name="connsiteX5" fmla="*/ 3982390 w 3982391"/>
              <a:gd name="connsiteY5" fmla="*/ 359481 h 962178"/>
              <a:gd name="connsiteX6" fmla="*/ 3982391 w 3982391"/>
              <a:gd name="connsiteY6" fmla="*/ 618146 h 962178"/>
              <a:gd name="connsiteX7" fmla="*/ 3881626 w 3982391"/>
              <a:gd name="connsiteY7" fmla="*/ 861413 h 962178"/>
              <a:gd name="connsiteX8" fmla="*/ 3638359 w 3982391"/>
              <a:gd name="connsiteY8" fmla="*/ 962178 h 962178"/>
              <a:gd name="connsiteX9" fmla="*/ 388938 w 3982391"/>
              <a:gd name="connsiteY9" fmla="*/ 962178 h 962178"/>
              <a:gd name="connsiteX10" fmla="*/ 145671 w 3982391"/>
              <a:gd name="connsiteY10" fmla="*/ 861413 h 962178"/>
              <a:gd name="connsiteX11" fmla="*/ 44907 w 3982391"/>
              <a:gd name="connsiteY11" fmla="*/ 618145 h 962178"/>
              <a:gd name="connsiteX12" fmla="*/ 0 w 3982391"/>
              <a:gd name="connsiteY12" fmla="*/ 294986 h 962178"/>
              <a:gd name="connsiteX0" fmla="*/ 0 w 3982391"/>
              <a:gd name="connsiteY0" fmla="*/ 294986 h 962178"/>
              <a:gd name="connsiteX1" fmla="*/ 469005 w 3982391"/>
              <a:gd name="connsiteY1" fmla="*/ 111007 h 962178"/>
              <a:gd name="connsiteX2" fmla="*/ 1240067 w 3982391"/>
              <a:gd name="connsiteY2" fmla="*/ 0 h 962178"/>
              <a:gd name="connsiteX3" fmla="*/ 3161271 w 3982391"/>
              <a:gd name="connsiteY3" fmla="*/ 243402 h 962178"/>
              <a:gd name="connsiteX4" fmla="*/ 3674705 w 3982391"/>
              <a:gd name="connsiteY4" fmla="*/ 402753 h 962178"/>
              <a:gd name="connsiteX5" fmla="*/ 3936014 w 3982391"/>
              <a:gd name="connsiteY5" fmla="*/ 519314 h 962178"/>
              <a:gd name="connsiteX6" fmla="*/ 3982391 w 3982391"/>
              <a:gd name="connsiteY6" fmla="*/ 618146 h 962178"/>
              <a:gd name="connsiteX7" fmla="*/ 3881626 w 3982391"/>
              <a:gd name="connsiteY7" fmla="*/ 861413 h 962178"/>
              <a:gd name="connsiteX8" fmla="*/ 3638359 w 3982391"/>
              <a:gd name="connsiteY8" fmla="*/ 962178 h 962178"/>
              <a:gd name="connsiteX9" fmla="*/ 388938 w 3982391"/>
              <a:gd name="connsiteY9" fmla="*/ 962178 h 962178"/>
              <a:gd name="connsiteX10" fmla="*/ 145671 w 3982391"/>
              <a:gd name="connsiteY10" fmla="*/ 861413 h 962178"/>
              <a:gd name="connsiteX11" fmla="*/ 44907 w 3982391"/>
              <a:gd name="connsiteY11" fmla="*/ 618145 h 962178"/>
              <a:gd name="connsiteX12" fmla="*/ 0 w 3982391"/>
              <a:gd name="connsiteY12" fmla="*/ 294986 h 962178"/>
              <a:gd name="connsiteX0" fmla="*/ 0 w 3982391"/>
              <a:gd name="connsiteY0" fmla="*/ 294986 h 1048475"/>
              <a:gd name="connsiteX1" fmla="*/ 469005 w 3982391"/>
              <a:gd name="connsiteY1" fmla="*/ 111007 h 1048475"/>
              <a:gd name="connsiteX2" fmla="*/ 1240067 w 3982391"/>
              <a:gd name="connsiteY2" fmla="*/ 0 h 1048475"/>
              <a:gd name="connsiteX3" fmla="*/ 3161271 w 3982391"/>
              <a:gd name="connsiteY3" fmla="*/ 243402 h 1048475"/>
              <a:gd name="connsiteX4" fmla="*/ 3674705 w 3982391"/>
              <a:gd name="connsiteY4" fmla="*/ 402753 h 1048475"/>
              <a:gd name="connsiteX5" fmla="*/ 3936014 w 3982391"/>
              <a:gd name="connsiteY5" fmla="*/ 519314 h 1048475"/>
              <a:gd name="connsiteX6" fmla="*/ 3982391 w 3982391"/>
              <a:gd name="connsiteY6" fmla="*/ 618146 h 1048475"/>
              <a:gd name="connsiteX7" fmla="*/ 3881626 w 3982391"/>
              <a:gd name="connsiteY7" fmla="*/ 861413 h 1048475"/>
              <a:gd name="connsiteX8" fmla="*/ 3638359 w 3982391"/>
              <a:gd name="connsiteY8" fmla="*/ 962178 h 1048475"/>
              <a:gd name="connsiteX9" fmla="*/ 388938 w 3982391"/>
              <a:gd name="connsiteY9" fmla="*/ 962178 h 1048475"/>
              <a:gd name="connsiteX10" fmla="*/ 243796 w 3982391"/>
              <a:gd name="connsiteY10" fmla="*/ 983956 h 1048475"/>
              <a:gd name="connsiteX11" fmla="*/ 44907 w 3982391"/>
              <a:gd name="connsiteY11" fmla="*/ 618145 h 1048475"/>
              <a:gd name="connsiteX12" fmla="*/ 0 w 3982391"/>
              <a:gd name="connsiteY12" fmla="*/ 294986 h 1048475"/>
              <a:gd name="connsiteX0" fmla="*/ 0 w 3982391"/>
              <a:gd name="connsiteY0" fmla="*/ 294986 h 1023060"/>
              <a:gd name="connsiteX1" fmla="*/ 469005 w 3982391"/>
              <a:gd name="connsiteY1" fmla="*/ 111007 h 1023060"/>
              <a:gd name="connsiteX2" fmla="*/ 1240067 w 3982391"/>
              <a:gd name="connsiteY2" fmla="*/ 0 h 1023060"/>
              <a:gd name="connsiteX3" fmla="*/ 3161271 w 3982391"/>
              <a:gd name="connsiteY3" fmla="*/ 243402 h 1023060"/>
              <a:gd name="connsiteX4" fmla="*/ 3674705 w 3982391"/>
              <a:gd name="connsiteY4" fmla="*/ 402753 h 1023060"/>
              <a:gd name="connsiteX5" fmla="*/ 3936014 w 3982391"/>
              <a:gd name="connsiteY5" fmla="*/ 519314 h 1023060"/>
              <a:gd name="connsiteX6" fmla="*/ 3982391 w 3982391"/>
              <a:gd name="connsiteY6" fmla="*/ 618146 h 1023060"/>
              <a:gd name="connsiteX7" fmla="*/ 3881626 w 3982391"/>
              <a:gd name="connsiteY7" fmla="*/ 861413 h 1023060"/>
              <a:gd name="connsiteX8" fmla="*/ 3638359 w 3982391"/>
              <a:gd name="connsiteY8" fmla="*/ 962178 h 1023060"/>
              <a:gd name="connsiteX9" fmla="*/ 1103942 w 3982391"/>
              <a:gd name="connsiteY9" fmla="*/ 852769 h 1023060"/>
              <a:gd name="connsiteX10" fmla="*/ 243796 w 3982391"/>
              <a:gd name="connsiteY10" fmla="*/ 983956 h 1023060"/>
              <a:gd name="connsiteX11" fmla="*/ 44907 w 3982391"/>
              <a:gd name="connsiteY11" fmla="*/ 618145 h 1023060"/>
              <a:gd name="connsiteX12" fmla="*/ 0 w 3982391"/>
              <a:gd name="connsiteY12" fmla="*/ 294986 h 1023060"/>
              <a:gd name="connsiteX0" fmla="*/ 0 w 4158528"/>
              <a:gd name="connsiteY0" fmla="*/ 294986 h 1023060"/>
              <a:gd name="connsiteX1" fmla="*/ 469005 w 4158528"/>
              <a:gd name="connsiteY1" fmla="*/ 111007 h 1023060"/>
              <a:gd name="connsiteX2" fmla="*/ 1240067 w 4158528"/>
              <a:gd name="connsiteY2" fmla="*/ 0 h 1023060"/>
              <a:gd name="connsiteX3" fmla="*/ 3161271 w 4158528"/>
              <a:gd name="connsiteY3" fmla="*/ 243402 h 1023060"/>
              <a:gd name="connsiteX4" fmla="*/ 3674705 w 4158528"/>
              <a:gd name="connsiteY4" fmla="*/ 402753 h 1023060"/>
              <a:gd name="connsiteX5" fmla="*/ 3936014 w 4158528"/>
              <a:gd name="connsiteY5" fmla="*/ 519314 h 1023060"/>
              <a:gd name="connsiteX6" fmla="*/ 3982391 w 4158528"/>
              <a:gd name="connsiteY6" fmla="*/ 618146 h 1023060"/>
              <a:gd name="connsiteX7" fmla="*/ 3881626 w 4158528"/>
              <a:gd name="connsiteY7" fmla="*/ 861413 h 1023060"/>
              <a:gd name="connsiteX8" fmla="*/ 2320981 w 4158528"/>
              <a:gd name="connsiteY8" fmla="*/ 792830 h 1023060"/>
              <a:gd name="connsiteX9" fmla="*/ 1103942 w 4158528"/>
              <a:gd name="connsiteY9" fmla="*/ 852769 h 1023060"/>
              <a:gd name="connsiteX10" fmla="*/ 243796 w 4158528"/>
              <a:gd name="connsiteY10" fmla="*/ 983956 h 1023060"/>
              <a:gd name="connsiteX11" fmla="*/ 44907 w 4158528"/>
              <a:gd name="connsiteY11" fmla="*/ 618145 h 1023060"/>
              <a:gd name="connsiteX12" fmla="*/ 0 w 4158528"/>
              <a:gd name="connsiteY12" fmla="*/ 294986 h 1023060"/>
              <a:gd name="connsiteX0" fmla="*/ 0 w 4158528"/>
              <a:gd name="connsiteY0" fmla="*/ 294986 h 1006324"/>
              <a:gd name="connsiteX1" fmla="*/ 469005 w 4158528"/>
              <a:gd name="connsiteY1" fmla="*/ 111007 h 1006324"/>
              <a:gd name="connsiteX2" fmla="*/ 1240067 w 4158528"/>
              <a:gd name="connsiteY2" fmla="*/ 0 h 1006324"/>
              <a:gd name="connsiteX3" fmla="*/ 3161271 w 4158528"/>
              <a:gd name="connsiteY3" fmla="*/ 243402 h 1006324"/>
              <a:gd name="connsiteX4" fmla="*/ 3674705 w 4158528"/>
              <a:gd name="connsiteY4" fmla="*/ 402753 h 1006324"/>
              <a:gd name="connsiteX5" fmla="*/ 3936014 w 4158528"/>
              <a:gd name="connsiteY5" fmla="*/ 519314 h 1006324"/>
              <a:gd name="connsiteX6" fmla="*/ 3982391 w 4158528"/>
              <a:gd name="connsiteY6" fmla="*/ 618146 h 1006324"/>
              <a:gd name="connsiteX7" fmla="*/ 3881626 w 4158528"/>
              <a:gd name="connsiteY7" fmla="*/ 861413 h 1006324"/>
              <a:gd name="connsiteX8" fmla="*/ 2320981 w 4158528"/>
              <a:gd name="connsiteY8" fmla="*/ 792830 h 1006324"/>
              <a:gd name="connsiteX9" fmla="*/ 1103942 w 4158528"/>
              <a:gd name="connsiteY9" fmla="*/ 852769 h 1006324"/>
              <a:gd name="connsiteX10" fmla="*/ 373750 w 4158528"/>
              <a:gd name="connsiteY10" fmla="*/ 967220 h 1006324"/>
              <a:gd name="connsiteX11" fmla="*/ 44907 w 4158528"/>
              <a:gd name="connsiteY11" fmla="*/ 618145 h 1006324"/>
              <a:gd name="connsiteX12" fmla="*/ 0 w 4158528"/>
              <a:gd name="connsiteY12" fmla="*/ 294986 h 1006324"/>
              <a:gd name="connsiteX0" fmla="*/ 0 w 4158528"/>
              <a:gd name="connsiteY0" fmla="*/ 294986 h 1030017"/>
              <a:gd name="connsiteX1" fmla="*/ 469005 w 4158528"/>
              <a:gd name="connsiteY1" fmla="*/ 111007 h 1030017"/>
              <a:gd name="connsiteX2" fmla="*/ 1240067 w 4158528"/>
              <a:gd name="connsiteY2" fmla="*/ 0 h 1030017"/>
              <a:gd name="connsiteX3" fmla="*/ 3161271 w 4158528"/>
              <a:gd name="connsiteY3" fmla="*/ 243402 h 1030017"/>
              <a:gd name="connsiteX4" fmla="*/ 3674705 w 4158528"/>
              <a:gd name="connsiteY4" fmla="*/ 402753 h 1030017"/>
              <a:gd name="connsiteX5" fmla="*/ 3936014 w 4158528"/>
              <a:gd name="connsiteY5" fmla="*/ 519314 h 1030017"/>
              <a:gd name="connsiteX6" fmla="*/ 3982391 w 4158528"/>
              <a:gd name="connsiteY6" fmla="*/ 618146 h 1030017"/>
              <a:gd name="connsiteX7" fmla="*/ 3881626 w 4158528"/>
              <a:gd name="connsiteY7" fmla="*/ 861413 h 1030017"/>
              <a:gd name="connsiteX8" fmla="*/ 2320981 w 4158528"/>
              <a:gd name="connsiteY8" fmla="*/ 792830 h 1030017"/>
              <a:gd name="connsiteX9" fmla="*/ 1103942 w 4158528"/>
              <a:gd name="connsiteY9" fmla="*/ 852769 h 1030017"/>
              <a:gd name="connsiteX10" fmla="*/ 373750 w 4158528"/>
              <a:gd name="connsiteY10" fmla="*/ 967220 h 1030017"/>
              <a:gd name="connsiteX11" fmla="*/ 24100 w 4158528"/>
              <a:gd name="connsiteY11" fmla="*/ 475988 h 1030017"/>
              <a:gd name="connsiteX12" fmla="*/ 0 w 4158528"/>
              <a:gd name="connsiteY12" fmla="*/ 294986 h 1030017"/>
              <a:gd name="connsiteX0" fmla="*/ 0 w 4158528"/>
              <a:gd name="connsiteY0" fmla="*/ 294986 h 1036084"/>
              <a:gd name="connsiteX1" fmla="*/ 469005 w 4158528"/>
              <a:gd name="connsiteY1" fmla="*/ 111007 h 1036084"/>
              <a:gd name="connsiteX2" fmla="*/ 1240067 w 4158528"/>
              <a:gd name="connsiteY2" fmla="*/ 0 h 1036084"/>
              <a:gd name="connsiteX3" fmla="*/ 3161271 w 4158528"/>
              <a:gd name="connsiteY3" fmla="*/ 243402 h 1036084"/>
              <a:gd name="connsiteX4" fmla="*/ 3674705 w 4158528"/>
              <a:gd name="connsiteY4" fmla="*/ 402753 h 1036084"/>
              <a:gd name="connsiteX5" fmla="*/ 3936014 w 4158528"/>
              <a:gd name="connsiteY5" fmla="*/ 519314 h 1036084"/>
              <a:gd name="connsiteX6" fmla="*/ 3982391 w 4158528"/>
              <a:gd name="connsiteY6" fmla="*/ 618146 h 1036084"/>
              <a:gd name="connsiteX7" fmla="*/ 3881626 w 4158528"/>
              <a:gd name="connsiteY7" fmla="*/ 861413 h 1036084"/>
              <a:gd name="connsiteX8" fmla="*/ 2320981 w 4158528"/>
              <a:gd name="connsiteY8" fmla="*/ 792830 h 1036084"/>
              <a:gd name="connsiteX9" fmla="*/ 1103942 w 4158528"/>
              <a:gd name="connsiteY9" fmla="*/ 852769 h 1036084"/>
              <a:gd name="connsiteX10" fmla="*/ 340642 w 4158528"/>
              <a:gd name="connsiteY10" fmla="*/ 973287 h 1036084"/>
              <a:gd name="connsiteX11" fmla="*/ 24100 w 4158528"/>
              <a:gd name="connsiteY11" fmla="*/ 475988 h 1036084"/>
              <a:gd name="connsiteX12" fmla="*/ 0 w 4158528"/>
              <a:gd name="connsiteY12" fmla="*/ 294986 h 103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8528" h="1036084">
                <a:moveTo>
                  <a:pt x="0" y="294986"/>
                </a:moveTo>
                <a:cubicBezTo>
                  <a:pt x="0" y="203743"/>
                  <a:pt x="262327" y="160171"/>
                  <a:pt x="469005" y="111007"/>
                </a:cubicBezTo>
                <a:cubicBezTo>
                  <a:pt x="675683" y="61843"/>
                  <a:pt x="1148824" y="0"/>
                  <a:pt x="1240067" y="0"/>
                </a:cubicBezTo>
                <a:lnTo>
                  <a:pt x="3161271" y="243402"/>
                </a:lnTo>
                <a:cubicBezTo>
                  <a:pt x="3252514" y="243402"/>
                  <a:pt x="3545581" y="356768"/>
                  <a:pt x="3674705" y="402753"/>
                </a:cubicBezTo>
                <a:cubicBezTo>
                  <a:pt x="3803829" y="448738"/>
                  <a:pt x="3936014" y="428071"/>
                  <a:pt x="3936014" y="519314"/>
                </a:cubicBezTo>
                <a:cubicBezTo>
                  <a:pt x="3936014" y="605536"/>
                  <a:pt x="3982391" y="531924"/>
                  <a:pt x="3982391" y="618146"/>
                </a:cubicBezTo>
                <a:cubicBezTo>
                  <a:pt x="3982391" y="709389"/>
                  <a:pt x="4158528" y="832299"/>
                  <a:pt x="3881626" y="861413"/>
                </a:cubicBezTo>
                <a:cubicBezTo>
                  <a:pt x="3604724" y="890527"/>
                  <a:pt x="2412224" y="792830"/>
                  <a:pt x="2320981" y="792830"/>
                </a:cubicBezTo>
                <a:lnTo>
                  <a:pt x="1103942" y="852769"/>
                </a:lnTo>
                <a:cubicBezTo>
                  <a:pt x="1012699" y="852769"/>
                  <a:pt x="520616" y="1036084"/>
                  <a:pt x="340642" y="973287"/>
                </a:cubicBezTo>
                <a:cubicBezTo>
                  <a:pt x="160668" y="910490"/>
                  <a:pt x="24099" y="567231"/>
                  <a:pt x="24100" y="475988"/>
                </a:cubicBezTo>
                <a:cubicBezTo>
                  <a:pt x="24100" y="389766"/>
                  <a:pt x="0" y="381208"/>
                  <a:pt x="0" y="294986"/>
                </a:cubicBezTo>
                <a:close/>
              </a:path>
            </a:pathLst>
          </a:custGeom>
          <a:noFill/>
          <a:ln w="28575">
            <a:solidFill>
              <a:srgbClr val="002060"/>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1" name="フリーフォーム 120"/>
          <p:cNvSpPr/>
          <p:nvPr/>
        </p:nvSpPr>
        <p:spPr>
          <a:xfrm rot="19427312">
            <a:off x="2089932" y="4020883"/>
            <a:ext cx="4203021" cy="1298433"/>
          </a:xfrm>
          <a:custGeom>
            <a:avLst/>
            <a:gdLst>
              <a:gd name="connsiteX0" fmla="*/ 0 w 4167100"/>
              <a:gd name="connsiteY0" fmla="*/ 429050 h 1180687"/>
              <a:gd name="connsiteX1" fmla="*/ 125666 w 4167100"/>
              <a:gd name="connsiteY1" fmla="*/ 125666 h 1180687"/>
              <a:gd name="connsiteX2" fmla="*/ 429050 w 4167100"/>
              <a:gd name="connsiteY2" fmla="*/ 1 h 1180687"/>
              <a:gd name="connsiteX3" fmla="*/ 3738050 w 4167100"/>
              <a:gd name="connsiteY3" fmla="*/ 0 h 1180687"/>
              <a:gd name="connsiteX4" fmla="*/ 4041434 w 4167100"/>
              <a:gd name="connsiteY4" fmla="*/ 125666 h 1180687"/>
              <a:gd name="connsiteX5" fmla="*/ 4167099 w 4167100"/>
              <a:gd name="connsiteY5" fmla="*/ 429050 h 1180687"/>
              <a:gd name="connsiteX6" fmla="*/ 4167100 w 4167100"/>
              <a:gd name="connsiteY6" fmla="*/ 751637 h 1180687"/>
              <a:gd name="connsiteX7" fmla="*/ 4041434 w 4167100"/>
              <a:gd name="connsiteY7" fmla="*/ 1055021 h 1180687"/>
              <a:gd name="connsiteX8" fmla="*/ 3738050 w 4167100"/>
              <a:gd name="connsiteY8" fmla="*/ 1180687 h 1180687"/>
              <a:gd name="connsiteX9" fmla="*/ 429050 w 4167100"/>
              <a:gd name="connsiteY9" fmla="*/ 1180687 h 1180687"/>
              <a:gd name="connsiteX10" fmla="*/ 125666 w 4167100"/>
              <a:gd name="connsiteY10" fmla="*/ 1055021 h 1180687"/>
              <a:gd name="connsiteX11" fmla="*/ 0 w 4167100"/>
              <a:gd name="connsiteY11" fmla="*/ 751637 h 1180687"/>
              <a:gd name="connsiteX12" fmla="*/ 0 w 4167100"/>
              <a:gd name="connsiteY12" fmla="*/ 429050 h 1180687"/>
              <a:gd name="connsiteX0" fmla="*/ 0 w 4239633"/>
              <a:gd name="connsiteY0" fmla="*/ 429050 h 1180687"/>
              <a:gd name="connsiteX1" fmla="*/ 125666 w 4239633"/>
              <a:gd name="connsiteY1" fmla="*/ 125666 h 1180687"/>
              <a:gd name="connsiteX2" fmla="*/ 429050 w 4239633"/>
              <a:gd name="connsiteY2" fmla="*/ 1 h 1180687"/>
              <a:gd name="connsiteX3" fmla="*/ 3738050 w 4239633"/>
              <a:gd name="connsiteY3" fmla="*/ 0 h 1180687"/>
              <a:gd name="connsiteX4" fmla="*/ 4041434 w 4239633"/>
              <a:gd name="connsiteY4" fmla="*/ 125666 h 1180687"/>
              <a:gd name="connsiteX5" fmla="*/ 4239632 w 4239633"/>
              <a:gd name="connsiteY5" fmla="*/ 527282 h 1180687"/>
              <a:gd name="connsiteX6" fmla="*/ 4167100 w 4239633"/>
              <a:gd name="connsiteY6" fmla="*/ 751637 h 1180687"/>
              <a:gd name="connsiteX7" fmla="*/ 4041434 w 4239633"/>
              <a:gd name="connsiteY7" fmla="*/ 1055021 h 1180687"/>
              <a:gd name="connsiteX8" fmla="*/ 3738050 w 4239633"/>
              <a:gd name="connsiteY8" fmla="*/ 1180687 h 1180687"/>
              <a:gd name="connsiteX9" fmla="*/ 429050 w 4239633"/>
              <a:gd name="connsiteY9" fmla="*/ 1180687 h 1180687"/>
              <a:gd name="connsiteX10" fmla="*/ 125666 w 4239633"/>
              <a:gd name="connsiteY10" fmla="*/ 1055021 h 1180687"/>
              <a:gd name="connsiteX11" fmla="*/ 0 w 4239633"/>
              <a:gd name="connsiteY11" fmla="*/ 751637 h 1180687"/>
              <a:gd name="connsiteX12" fmla="*/ 0 w 4239633"/>
              <a:gd name="connsiteY12" fmla="*/ 429050 h 1180687"/>
              <a:gd name="connsiteX0" fmla="*/ 0 w 4239633"/>
              <a:gd name="connsiteY0" fmla="*/ 429050 h 1180687"/>
              <a:gd name="connsiteX1" fmla="*/ 125666 w 4239633"/>
              <a:gd name="connsiteY1" fmla="*/ 125666 h 1180687"/>
              <a:gd name="connsiteX2" fmla="*/ 429050 w 4239633"/>
              <a:gd name="connsiteY2" fmla="*/ 1 h 1180687"/>
              <a:gd name="connsiteX3" fmla="*/ 3738050 w 4239633"/>
              <a:gd name="connsiteY3" fmla="*/ 0 h 1180687"/>
              <a:gd name="connsiteX4" fmla="*/ 3949137 w 4239633"/>
              <a:gd name="connsiteY4" fmla="*/ 314582 h 1180687"/>
              <a:gd name="connsiteX5" fmla="*/ 4239632 w 4239633"/>
              <a:gd name="connsiteY5" fmla="*/ 527282 h 1180687"/>
              <a:gd name="connsiteX6" fmla="*/ 4167100 w 4239633"/>
              <a:gd name="connsiteY6" fmla="*/ 751637 h 1180687"/>
              <a:gd name="connsiteX7" fmla="*/ 4041434 w 4239633"/>
              <a:gd name="connsiteY7" fmla="*/ 1055021 h 1180687"/>
              <a:gd name="connsiteX8" fmla="*/ 3738050 w 4239633"/>
              <a:gd name="connsiteY8" fmla="*/ 1180687 h 1180687"/>
              <a:gd name="connsiteX9" fmla="*/ 429050 w 4239633"/>
              <a:gd name="connsiteY9" fmla="*/ 1180687 h 1180687"/>
              <a:gd name="connsiteX10" fmla="*/ 125666 w 4239633"/>
              <a:gd name="connsiteY10" fmla="*/ 1055021 h 1180687"/>
              <a:gd name="connsiteX11" fmla="*/ 0 w 4239633"/>
              <a:gd name="connsiteY11" fmla="*/ 751637 h 1180687"/>
              <a:gd name="connsiteX12" fmla="*/ 0 w 4239633"/>
              <a:gd name="connsiteY12" fmla="*/ 429050 h 1180687"/>
              <a:gd name="connsiteX0" fmla="*/ 0 w 4239633"/>
              <a:gd name="connsiteY0" fmla="*/ 429050 h 1180687"/>
              <a:gd name="connsiteX1" fmla="*/ 125666 w 4239633"/>
              <a:gd name="connsiteY1" fmla="*/ 125666 h 1180687"/>
              <a:gd name="connsiteX2" fmla="*/ 429050 w 4239633"/>
              <a:gd name="connsiteY2" fmla="*/ 1 h 1180687"/>
              <a:gd name="connsiteX3" fmla="*/ 3393785 w 4239633"/>
              <a:gd name="connsiteY3" fmla="*/ 77971 h 1180687"/>
              <a:gd name="connsiteX4" fmla="*/ 3949137 w 4239633"/>
              <a:gd name="connsiteY4" fmla="*/ 314582 h 1180687"/>
              <a:gd name="connsiteX5" fmla="*/ 4239632 w 4239633"/>
              <a:gd name="connsiteY5" fmla="*/ 527282 h 1180687"/>
              <a:gd name="connsiteX6" fmla="*/ 4167100 w 4239633"/>
              <a:gd name="connsiteY6" fmla="*/ 751637 h 1180687"/>
              <a:gd name="connsiteX7" fmla="*/ 4041434 w 4239633"/>
              <a:gd name="connsiteY7" fmla="*/ 1055021 h 1180687"/>
              <a:gd name="connsiteX8" fmla="*/ 3738050 w 4239633"/>
              <a:gd name="connsiteY8" fmla="*/ 1180687 h 1180687"/>
              <a:gd name="connsiteX9" fmla="*/ 429050 w 4239633"/>
              <a:gd name="connsiteY9" fmla="*/ 1180687 h 1180687"/>
              <a:gd name="connsiteX10" fmla="*/ 125666 w 4239633"/>
              <a:gd name="connsiteY10" fmla="*/ 1055021 h 1180687"/>
              <a:gd name="connsiteX11" fmla="*/ 0 w 4239633"/>
              <a:gd name="connsiteY11" fmla="*/ 751637 h 1180687"/>
              <a:gd name="connsiteX12" fmla="*/ 0 w 4239633"/>
              <a:gd name="connsiteY12" fmla="*/ 429050 h 1180687"/>
              <a:gd name="connsiteX0" fmla="*/ 44033 w 4283666"/>
              <a:gd name="connsiteY0" fmla="*/ 743303 h 1494940"/>
              <a:gd name="connsiteX1" fmla="*/ 169699 w 4283666"/>
              <a:gd name="connsiteY1" fmla="*/ 439919 h 1494940"/>
              <a:gd name="connsiteX2" fmla="*/ 1062226 w 4283666"/>
              <a:gd name="connsiteY2" fmla="*/ 1 h 1494940"/>
              <a:gd name="connsiteX3" fmla="*/ 3437818 w 4283666"/>
              <a:gd name="connsiteY3" fmla="*/ 392224 h 1494940"/>
              <a:gd name="connsiteX4" fmla="*/ 3993170 w 4283666"/>
              <a:gd name="connsiteY4" fmla="*/ 628835 h 1494940"/>
              <a:gd name="connsiteX5" fmla="*/ 4283665 w 4283666"/>
              <a:gd name="connsiteY5" fmla="*/ 841535 h 1494940"/>
              <a:gd name="connsiteX6" fmla="*/ 4211133 w 4283666"/>
              <a:gd name="connsiteY6" fmla="*/ 1065890 h 1494940"/>
              <a:gd name="connsiteX7" fmla="*/ 4085467 w 4283666"/>
              <a:gd name="connsiteY7" fmla="*/ 1369274 h 1494940"/>
              <a:gd name="connsiteX8" fmla="*/ 3782083 w 4283666"/>
              <a:gd name="connsiteY8" fmla="*/ 1494940 h 1494940"/>
              <a:gd name="connsiteX9" fmla="*/ 473083 w 4283666"/>
              <a:gd name="connsiteY9" fmla="*/ 1494940 h 1494940"/>
              <a:gd name="connsiteX10" fmla="*/ 169699 w 4283666"/>
              <a:gd name="connsiteY10" fmla="*/ 1369274 h 1494940"/>
              <a:gd name="connsiteX11" fmla="*/ 44033 w 4283666"/>
              <a:gd name="connsiteY11" fmla="*/ 1065890 h 1494940"/>
              <a:gd name="connsiteX12" fmla="*/ 44033 w 4283666"/>
              <a:gd name="connsiteY12" fmla="*/ 743303 h 1494940"/>
              <a:gd name="connsiteX0" fmla="*/ 44033 w 4283666"/>
              <a:gd name="connsiteY0" fmla="*/ 743303 h 1494940"/>
              <a:gd name="connsiteX1" fmla="*/ 169699 w 4283666"/>
              <a:gd name="connsiteY1" fmla="*/ 439919 h 1494940"/>
              <a:gd name="connsiteX2" fmla="*/ 1062226 w 4283666"/>
              <a:gd name="connsiteY2" fmla="*/ 1 h 1494940"/>
              <a:gd name="connsiteX3" fmla="*/ 2750246 w 4283666"/>
              <a:gd name="connsiteY3" fmla="*/ 254250 h 1494940"/>
              <a:gd name="connsiteX4" fmla="*/ 3993170 w 4283666"/>
              <a:gd name="connsiteY4" fmla="*/ 628835 h 1494940"/>
              <a:gd name="connsiteX5" fmla="*/ 4283665 w 4283666"/>
              <a:gd name="connsiteY5" fmla="*/ 841535 h 1494940"/>
              <a:gd name="connsiteX6" fmla="*/ 4211133 w 4283666"/>
              <a:gd name="connsiteY6" fmla="*/ 1065890 h 1494940"/>
              <a:gd name="connsiteX7" fmla="*/ 4085467 w 4283666"/>
              <a:gd name="connsiteY7" fmla="*/ 1369274 h 1494940"/>
              <a:gd name="connsiteX8" fmla="*/ 3782083 w 4283666"/>
              <a:gd name="connsiteY8" fmla="*/ 1494940 h 1494940"/>
              <a:gd name="connsiteX9" fmla="*/ 473083 w 4283666"/>
              <a:gd name="connsiteY9" fmla="*/ 1494940 h 1494940"/>
              <a:gd name="connsiteX10" fmla="*/ 169699 w 4283666"/>
              <a:gd name="connsiteY10" fmla="*/ 1369274 h 1494940"/>
              <a:gd name="connsiteX11" fmla="*/ 44033 w 4283666"/>
              <a:gd name="connsiteY11" fmla="*/ 1065890 h 1494940"/>
              <a:gd name="connsiteX12" fmla="*/ 44033 w 4283666"/>
              <a:gd name="connsiteY12" fmla="*/ 743303 h 1494940"/>
              <a:gd name="connsiteX0" fmla="*/ 199251 w 4438884"/>
              <a:gd name="connsiteY0" fmla="*/ 489053 h 1240690"/>
              <a:gd name="connsiteX1" fmla="*/ 324917 w 4438884"/>
              <a:gd name="connsiteY1" fmla="*/ 185669 h 1240690"/>
              <a:gd name="connsiteX2" fmla="*/ 2148755 w 4438884"/>
              <a:gd name="connsiteY2" fmla="*/ 34179 h 1240690"/>
              <a:gd name="connsiteX3" fmla="*/ 2905464 w 4438884"/>
              <a:gd name="connsiteY3" fmla="*/ 0 h 1240690"/>
              <a:gd name="connsiteX4" fmla="*/ 4148388 w 4438884"/>
              <a:gd name="connsiteY4" fmla="*/ 374585 h 1240690"/>
              <a:gd name="connsiteX5" fmla="*/ 4438883 w 4438884"/>
              <a:gd name="connsiteY5" fmla="*/ 587285 h 1240690"/>
              <a:gd name="connsiteX6" fmla="*/ 4366351 w 4438884"/>
              <a:gd name="connsiteY6" fmla="*/ 811640 h 1240690"/>
              <a:gd name="connsiteX7" fmla="*/ 4240685 w 4438884"/>
              <a:gd name="connsiteY7" fmla="*/ 1115024 h 1240690"/>
              <a:gd name="connsiteX8" fmla="*/ 3937301 w 4438884"/>
              <a:gd name="connsiteY8" fmla="*/ 1240690 h 1240690"/>
              <a:gd name="connsiteX9" fmla="*/ 628301 w 4438884"/>
              <a:gd name="connsiteY9" fmla="*/ 1240690 h 1240690"/>
              <a:gd name="connsiteX10" fmla="*/ 324917 w 4438884"/>
              <a:gd name="connsiteY10" fmla="*/ 1115024 h 1240690"/>
              <a:gd name="connsiteX11" fmla="*/ 199251 w 4438884"/>
              <a:gd name="connsiteY11" fmla="*/ 811640 h 1240690"/>
              <a:gd name="connsiteX12" fmla="*/ 199251 w 4438884"/>
              <a:gd name="connsiteY12" fmla="*/ 489053 h 1240690"/>
              <a:gd name="connsiteX0" fmla="*/ 0 w 4239633"/>
              <a:gd name="connsiteY0" fmla="*/ 489053 h 1240690"/>
              <a:gd name="connsiteX1" fmla="*/ 952809 w 4239633"/>
              <a:gd name="connsiteY1" fmla="*/ 322604 h 1240690"/>
              <a:gd name="connsiteX2" fmla="*/ 1949504 w 4239633"/>
              <a:gd name="connsiteY2" fmla="*/ 34179 h 1240690"/>
              <a:gd name="connsiteX3" fmla="*/ 2706213 w 4239633"/>
              <a:gd name="connsiteY3" fmla="*/ 0 h 1240690"/>
              <a:gd name="connsiteX4" fmla="*/ 3949137 w 4239633"/>
              <a:gd name="connsiteY4" fmla="*/ 374585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429050 w 4239633"/>
              <a:gd name="connsiteY9" fmla="*/ 1240690 h 1240690"/>
              <a:gd name="connsiteX10" fmla="*/ 125666 w 4239633"/>
              <a:gd name="connsiteY10" fmla="*/ 1115024 h 1240690"/>
              <a:gd name="connsiteX11" fmla="*/ 0 w 4239633"/>
              <a:gd name="connsiteY11" fmla="*/ 811640 h 1240690"/>
              <a:gd name="connsiteX12" fmla="*/ 0 w 4239633"/>
              <a:gd name="connsiteY12" fmla="*/ 489053 h 1240690"/>
              <a:gd name="connsiteX0" fmla="*/ 178816 w 4239633"/>
              <a:gd name="connsiteY0" fmla="*/ 648355 h 1240690"/>
              <a:gd name="connsiteX1" fmla="*/ 952809 w 4239633"/>
              <a:gd name="connsiteY1" fmla="*/ 322604 h 1240690"/>
              <a:gd name="connsiteX2" fmla="*/ 1949504 w 4239633"/>
              <a:gd name="connsiteY2" fmla="*/ 34179 h 1240690"/>
              <a:gd name="connsiteX3" fmla="*/ 2706213 w 4239633"/>
              <a:gd name="connsiteY3" fmla="*/ 0 h 1240690"/>
              <a:gd name="connsiteX4" fmla="*/ 3949137 w 4239633"/>
              <a:gd name="connsiteY4" fmla="*/ 374585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429050 w 4239633"/>
              <a:gd name="connsiteY9" fmla="*/ 1240690 h 1240690"/>
              <a:gd name="connsiteX10" fmla="*/ 125666 w 4239633"/>
              <a:gd name="connsiteY10" fmla="*/ 1115024 h 1240690"/>
              <a:gd name="connsiteX11" fmla="*/ 0 w 4239633"/>
              <a:gd name="connsiteY11" fmla="*/ 811640 h 1240690"/>
              <a:gd name="connsiteX12" fmla="*/ 178816 w 4239633"/>
              <a:gd name="connsiteY12" fmla="*/ 648355 h 1240690"/>
              <a:gd name="connsiteX0" fmla="*/ 178816 w 4239633"/>
              <a:gd name="connsiteY0" fmla="*/ 648355 h 1240690"/>
              <a:gd name="connsiteX1" fmla="*/ 952809 w 4239633"/>
              <a:gd name="connsiteY1" fmla="*/ 322604 h 1240690"/>
              <a:gd name="connsiteX2" fmla="*/ 1949504 w 4239633"/>
              <a:gd name="connsiteY2" fmla="*/ 34179 h 1240690"/>
              <a:gd name="connsiteX3" fmla="*/ 2706213 w 4239633"/>
              <a:gd name="connsiteY3" fmla="*/ 0 h 1240690"/>
              <a:gd name="connsiteX4" fmla="*/ 3949137 w 4239633"/>
              <a:gd name="connsiteY4" fmla="*/ 374585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357251 w 4239633"/>
              <a:gd name="connsiteY9" fmla="*/ 1135991 h 1240690"/>
              <a:gd name="connsiteX10" fmla="*/ 125666 w 4239633"/>
              <a:gd name="connsiteY10" fmla="*/ 1115024 h 1240690"/>
              <a:gd name="connsiteX11" fmla="*/ 0 w 4239633"/>
              <a:gd name="connsiteY11" fmla="*/ 811640 h 1240690"/>
              <a:gd name="connsiteX12" fmla="*/ 178816 w 4239633"/>
              <a:gd name="connsiteY12" fmla="*/ 648355 h 1240690"/>
              <a:gd name="connsiteX0" fmla="*/ 178816 w 4239633"/>
              <a:gd name="connsiteY0" fmla="*/ 648355 h 1240690"/>
              <a:gd name="connsiteX1" fmla="*/ 952809 w 4239633"/>
              <a:gd name="connsiteY1" fmla="*/ 322604 h 1240690"/>
              <a:gd name="connsiteX2" fmla="*/ 1949504 w 4239633"/>
              <a:gd name="connsiteY2" fmla="*/ 34179 h 1240690"/>
              <a:gd name="connsiteX3" fmla="*/ 2706213 w 4239633"/>
              <a:gd name="connsiteY3" fmla="*/ 0 h 1240690"/>
              <a:gd name="connsiteX4" fmla="*/ 3949137 w 4239633"/>
              <a:gd name="connsiteY4" fmla="*/ 374585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357251 w 4239633"/>
              <a:gd name="connsiteY9" fmla="*/ 1135991 h 1240690"/>
              <a:gd name="connsiteX10" fmla="*/ 78543 w 4239633"/>
              <a:gd name="connsiteY10" fmla="*/ 980055 h 1240690"/>
              <a:gd name="connsiteX11" fmla="*/ 0 w 4239633"/>
              <a:gd name="connsiteY11" fmla="*/ 811640 h 1240690"/>
              <a:gd name="connsiteX12" fmla="*/ 178816 w 4239633"/>
              <a:gd name="connsiteY12" fmla="*/ 648355 h 1240690"/>
              <a:gd name="connsiteX0" fmla="*/ 178816 w 4239633"/>
              <a:gd name="connsiteY0" fmla="*/ 648355 h 1240690"/>
              <a:gd name="connsiteX1" fmla="*/ 952809 w 4239633"/>
              <a:gd name="connsiteY1" fmla="*/ 322604 h 1240690"/>
              <a:gd name="connsiteX2" fmla="*/ 1949504 w 4239633"/>
              <a:gd name="connsiteY2" fmla="*/ 34179 h 1240690"/>
              <a:gd name="connsiteX3" fmla="*/ 2706213 w 4239633"/>
              <a:gd name="connsiteY3" fmla="*/ 0 h 1240690"/>
              <a:gd name="connsiteX4" fmla="*/ 3692994 w 4239633"/>
              <a:gd name="connsiteY4" fmla="*/ 292462 h 1240690"/>
              <a:gd name="connsiteX5" fmla="*/ 4239632 w 4239633"/>
              <a:gd name="connsiteY5" fmla="*/ 587285 h 1240690"/>
              <a:gd name="connsiteX6" fmla="*/ 4167100 w 4239633"/>
              <a:gd name="connsiteY6" fmla="*/ 811640 h 1240690"/>
              <a:gd name="connsiteX7" fmla="*/ 4041434 w 4239633"/>
              <a:gd name="connsiteY7" fmla="*/ 1115024 h 1240690"/>
              <a:gd name="connsiteX8" fmla="*/ 3738050 w 4239633"/>
              <a:gd name="connsiteY8" fmla="*/ 1240690 h 1240690"/>
              <a:gd name="connsiteX9" fmla="*/ 357251 w 4239633"/>
              <a:gd name="connsiteY9" fmla="*/ 1135991 h 1240690"/>
              <a:gd name="connsiteX10" fmla="*/ 78543 w 4239633"/>
              <a:gd name="connsiteY10" fmla="*/ 980055 h 1240690"/>
              <a:gd name="connsiteX11" fmla="*/ 0 w 4239633"/>
              <a:gd name="connsiteY11" fmla="*/ 811640 h 1240690"/>
              <a:gd name="connsiteX12" fmla="*/ 178816 w 4239633"/>
              <a:gd name="connsiteY12" fmla="*/ 648355 h 1240690"/>
              <a:gd name="connsiteX0" fmla="*/ 178816 w 4203021"/>
              <a:gd name="connsiteY0" fmla="*/ 648355 h 1240690"/>
              <a:gd name="connsiteX1" fmla="*/ 952809 w 4203021"/>
              <a:gd name="connsiteY1" fmla="*/ 322604 h 1240690"/>
              <a:gd name="connsiteX2" fmla="*/ 1949504 w 4203021"/>
              <a:gd name="connsiteY2" fmla="*/ 34179 h 1240690"/>
              <a:gd name="connsiteX3" fmla="*/ 2706213 w 4203021"/>
              <a:gd name="connsiteY3" fmla="*/ 0 h 1240690"/>
              <a:gd name="connsiteX4" fmla="*/ 3692994 w 4203021"/>
              <a:gd name="connsiteY4" fmla="*/ 292462 h 1240690"/>
              <a:gd name="connsiteX5" fmla="*/ 4203020 w 4203021"/>
              <a:gd name="connsiteY5" fmla="*/ 547299 h 1240690"/>
              <a:gd name="connsiteX6" fmla="*/ 4167100 w 4203021"/>
              <a:gd name="connsiteY6" fmla="*/ 811640 h 1240690"/>
              <a:gd name="connsiteX7" fmla="*/ 4041434 w 4203021"/>
              <a:gd name="connsiteY7" fmla="*/ 1115024 h 1240690"/>
              <a:gd name="connsiteX8" fmla="*/ 3738050 w 4203021"/>
              <a:gd name="connsiteY8" fmla="*/ 1240690 h 1240690"/>
              <a:gd name="connsiteX9" fmla="*/ 357251 w 4203021"/>
              <a:gd name="connsiteY9" fmla="*/ 1135991 h 1240690"/>
              <a:gd name="connsiteX10" fmla="*/ 78543 w 4203021"/>
              <a:gd name="connsiteY10" fmla="*/ 980055 h 1240690"/>
              <a:gd name="connsiteX11" fmla="*/ 0 w 4203021"/>
              <a:gd name="connsiteY11" fmla="*/ 811640 h 1240690"/>
              <a:gd name="connsiteX12" fmla="*/ 178816 w 4203021"/>
              <a:gd name="connsiteY12" fmla="*/ 648355 h 1240690"/>
              <a:gd name="connsiteX0" fmla="*/ 178816 w 4203021"/>
              <a:gd name="connsiteY0" fmla="*/ 648355 h 1291277"/>
              <a:gd name="connsiteX1" fmla="*/ 952809 w 4203021"/>
              <a:gd name="connsiteY1" fmla="*/ 322604 h 1291277"/>
              <a:gd name="connsiteX2" fmla="*/ 1949504 w 4203021"/>
              <a:gd name="connsiteY2" fmla="*/ 34179 h 1291277"/>
              <a:gd name="connsiteX3" fmla="*/ 2706213 w 4203021"/>
              <a:gd name="connsiteY3" fmla="*/ 0 h 1291277"/>
              <a:gd name="connsiteX4" fmla="*/ 3692994 w 4203021"/>
              <a:gd name="connsiteY4" fmla="*/ 292462 h 1291277"/>
              <a:gd name="connsiteX5" fmla="*/ 4203020 w 4203021"/>
              <a:gd name="connsiteY5" fmla="*/ 547299 h 1291277"/>
              <a:gd name="connsiteX6" fmla="*/ 4167100 w 4203021"/>
              <a:gd name="connsiteY6" fmla="*/ 811640 h 1291277"/>
              <a:gd name="connsiteX7" fmla="*/ 3872333 w 4203021"/>
              <a:gd name="connsiteY7" fmla="*/ 1210815 h 1291277"/>
              <a:gd name="connsiteX8" fmla="*/ 3738050 w 4203021"/>
              <a:gd name="connsiteY8" fmla="*/ 1240690 h 1291277"/>
              <a:gd name="connsiteX9" fmla="*/ 357251 w 4203021"/>
              <a:gd name="connsiteY9" fmla="*/ 1135991 h 1291277"/>
              <a:gd name="connsiteX10" fmla="*/ 78543 w 4203021"/>
              <a:gd name="connsiteY10" fmla="*/ 980055 h 1291277"/>
              <a:gd name="connsiteX11" fmla="*/ 0 w 4203021"/>
              <a:gd name="connsiteY11" fmla="*/ 811640 h 1291277"/>
              <a:gd name="connsiteX12" fmla="*/ 178816 w 4203021"/>
              <a:gd name="connsiteY12" fmla="*/ 648355 h 1291277"/>
              <a:gd name="connsiteX0" fmla="*/ 178816 w 4212652"/>
              <a:gd name="connsiteY0" fmla="*/ 648355 h 1293260"/>
              <a:gd name="connsiteX1" fmla="*/ 952809 w 4212652"/>
              <a:gd name="connsiteY1" fmla="*/ 322604 h 1293260"/>
              <a:gd name="connsiteX2" fmla="*/ 1949504 w 4212652"/>
              <a:gd name="connsiteY2" fmla="*/ 34179 h 1293260"/>
              <a:gd name="connsiteX3" fmla="*/ 2706213 w 4212652"/>
              <a:gd name="connsiteY3" fmla="*/ 0 h 1293260"/>
              <a:gd name="connsiteX4" fmla="*/ 3692994 w 4212652"/>
              <a:gd name="connsiteY4" fmla="*/ 292462 h 1293260"/>
              <a:gd name="connsiteX5" fmla="*/ 4203020 w 4212652"/>
              <a:gd name="connsiteY5" fmla="*/ 547299 h 1293260"/>
              <a:gd name="connsiteX6" fmla="*/ 4212652 w 4212652"/>
              <a:gd name="connsiteY6" fmla="*/ 746022 h 1293260"/>
              <a:gd name="connsiteX7" fmla="*/ 3872333 w 4212652"/>
              <a:gd name="connsiteY7" fmla="*/ 1210815 h 1293260"/>
              <a:gd name="connsiteX8" fmla="*/ 3738050 w 4212652"/>
              <a:gd name="connsiteY8" fmla="*/ 1240690 h 1293260"/>
              <a:gd name="connsiteX9" fmla="*/ 357251 w 4212652"/>
              <a:gd name="connsiteY9" fmla="*/ 1135991 h 1293260"/>
              <a:gd name="connsiteX10" fmla="*/ 78543 w 4212652"/>
              <a:gd name="connsiteY10" fmla="*/ 980055 h 1293260"/>
              <a:gd name="connsiteX11" fmla="*/ 0 w 4212652"/>
              <a:gd name="connsiteY11" fmla="*/ 811640 h 1293260"/>
              <a:gd name="connsiteX12" fmla="*/ 178816 w 4212652"/>
              <a:gd name="connsiteY12" fmla="*/ 648355 h 1293260"/>
              <a:gd name="connsiteX0" fmla="*/ 178816 w 4203021"/>
              <a:gd name="connsiteY0" fmla="*/ 648355 h 1311936"/>
              <a:gd name="connsiteX1" fmla="*/ 952809 w 4203021"/>
              <a:gd name="connsiteY1" fmla="*/ 322604 h 1311936"/>
              <a:gd name="connsiteX2" fmla="*/ 1949504 w 4203021"/>
              <a:gd name="connsiteY2" fmla="*/ 34179 h 1311936"/>
              <a:gd name="connsiteX3" fmla="*/ 2706213 w 4203021"/>
              <a:gd name="connsiteY3" fmla="*/ 0 h 1311936"/>
              <a:gd name="connsiteX4" fmla="*/ 3692994 w 4203021"/>
              <a:gd name="connsiteY4" fmla="*/ 292462 h 1311936"/>
              <a:gd name="connsiteX5" fmla="*/ 4203020 w 4203021"/>
              <a:gd name="connsiteY5" fmla="*/ 547299 h 1311936"/>
              <a:gd name="connsiteX6" fmla="*/ 3937716 w 4203021"/>
              <a:gd name="connsiteY6" fmla="*/ 633961 h 1311936"/>
              <a:gd name="connsiteX7" fmla="*/ 3872333 w 4203021"/>
              <a:gd name="connsiteY7" fmla="*/ 1210815 h 1311936"/>
              <a:gd name="connsiteX8" fmla="*/ 3738050 w 4203021"/>
              <a:gd name="connsiteY8" fmla="*/ 1240690 h 1311936"/>
              <a:gd name="connsiteX9" fmla="*/ 357251 w 4203021"/>
              <a:gd name="connsiteY9" fmla="*/ 1135991 h 1311936"/>
              <a:gd name="connsiteX10" fmla="*/ 78543 w 4203021"/>
              <a:gd name="connsiteY10" fmla="*/ 980055 h 1311936"/>
              <a:gd name="connsiteX11" fmla="*/ 0 w 4203021"/>
              <a:gd name="connsiteY11" fmla="*/ 811640 h 1311936"/>
              <a:gd name="connsiteX12" fmla="*/ 178816 w 4203021"/>
              <a:gd name="connsiteY12" fmla="*/ 648355 h 1311936"/>
              <a:gd name="connsiteX0" fmla="*/ 178816 w 4203021"/>
              <a:gd name="connsiteY0" fmla="*/ 648355 h 1271300"/>
              <a:gd name="connsiteX1" fmla="*/ 952809 w 4203021"/>
              <a:gd name="connsiteY1" fmla="*/ 322604 h 1271300"/>
              <a:gd name="connsiteX2" fmla="*/ 1949504 w 4203021"/>
              <a:gd name="connsiteY2" fmla="*/ 34179 h 1271300"/>
              <a:gd name="connsiteX3" fmla="*/ 2706213 w 4203021"/>
              <a:gd name="connsiteY3" fmla="*/ 0 h 1271300"/>
              <a:gd name="connsiteX4" fmla="*/ 3692994 w 4203021"/>
              <a:gd name="connsiteY4" fmla="*/ 292462 h 1271300"/>
              <a:gd name="connsiteX5" fmla="*/ 4203020 w 4203021"/>
              <a:gd name="connsiteY5" fmla="*/ 547299 h 1271300"/>
              <a:gd name="connsiteX6" fmla="*/ 4026934 w 4203021"/>
              <a:gd name="connsiteY6" fmla="*/ 877779 h 1271300"/>
              <a:gd name="connsiteX7" fmla="*/ 3872333 w 4203021"/>
              <a:gd name="connsiteY7" fmla="*/ 1210815 h 1271300"/>
              <a:gd name="connsiteX8" fmla="*/ 3738050 w 4203021"/>
              <a:gd name="connsiteY8" fmla="*/ 1240690 h 1271300"/>
              <a:gd name="connsiteX9" fmla="*/ 357251 w 4203021"/>
              <a:gd name="connsiteY9" fmla="*/ 1135991 h 1271300"/>
              <a:gd name="connsiteX10" fmla="*/ 78543 w 4203021"/>
              <a:gd name="connsiteY10" fmla="*/ 980055 h 1271300"/>
              <a:gd name="connsiteX11" fmla="*/ 0 w 4203021"/>
              <a:gd name="connsiteY11" fmla="*/ 811640 h 1271300"/>
              <a:gd name="connsiteX12" fmla="*/ 178816 w 4203021"/>
              <a:gd name="connsiteY12" fmla="*/ 648355 h 1271300"/>
              <a:gd name="connsiteX0" fmla="*/ 178816 w 4203021"/>
              <a:gd name="connsiteY0" fmla="*/ 648355 h 1266383"/>
              <a:gd name="connsiteX1" fmla="*/ 952809 w 4203021"/>
              <a:gd name="connsiteY1" fmla="*/ 322604 h 1266383"/>
              <a:gd name="connsiteX2" fmla="*/ 1949504 w 4203021"/>
              <a:gd name="connsiteY2" fmla="*/ 34179 h 1266383"/>
              <a:gd name="connsiteX3" fmla="*/ 2706213 w 4203021"/>
              <a:gd name="connsiteY3" fmla="*/ 0 h 1266383"/>
              <a:gd name="connsiteX4" fmla="*/ 3692994 w 4203021"/>
              <a:gd name="connsiteY4" fmla="*/ 292462 h 1266383"/>
              <a:gd name="connsiteX5" fmla="*/ 4203020 w 4203021"/>
              <a:gd name="connsiteY5" fmla="*/ 547299 h 1266383"/>
              <a:gd name="connsiteX6" fmla="*/ 4095719 w 4203021"/>
              <a:gd name="connsiteY6" fmla="*/ 907284 h 1266383"/>
              <a:gd name="connsiteX7" fmla="*/ 3872333 w 4203021"/>
              <a:gd name="connsiteY7" fmla="*/ 1210815 h 1266383"/>
              <a:gd name="connsiteX8" fmla="*/ 3738050 w 4203021"/>
              <a:gd name="connsiteY8" fmla="*/ 1240690 h 1266383"/>
              <a:gd name="connsiteX9" fmla="*/ 357251 w 4203021"/>
              <a:gd name="connsiteY9" fmla="*/ 1135991 h 1266383"/>
              <a:gd name="connsiteX10" fmla="*/ 78543 w 4203021"/>
              <a:gd name="connsiteY10" fmla="*/ 980055 h 1266383"/>
              <a:gd name="connsiteX11" fmla="*/ 0 w 4203021"/>
              <a:gd name="connsiteY11" fmla="*/ 811640 h 1266383"/>
              <a:gd name="connsiteX12" fmla="*/ 178816 w 4203021"/>
              <a:gd name="connsiteY12" fmla="*/ 648355 h 1266383"/>
              <a:gd name="connsiteX0" fmla="*/ 178816 w 4203021"/>
              <a:gd name="connsiteY0" fmla="*/ 648355 h 1292126"/>
              <a:gd name="connsiteX1" fmla="*/ 952809 w 4203021"/>
              <a:gd name="connsiteY1" fmla="*/ 322604 h 1292126"/>
              <a:gd name="connsiteX2" fmla="*/ 1949504 w 4203021"/>
              <a:gd name="connsiteY2" fmla="*/ 34179 h 1292126"/>
              <a:gd name="connsiteX3" fmla="*/ 2706213 w 4203021"/>
              <a:gd name="connsiteY3" fmla="*/ 0 h 1292126"/>
              <a:gd name="connsiteX4" fmla="*/ 3692994 w 4203021"/>
              <a:gd name="connsiteY4" fmla="*/ 292462 h 1292126"/>
              <a:gd name="connsiteX5" fmla="*/ 4203020 w 4203021"/>
              <a:gd name="connsiteY5" fmla="*/ 547299 h 1292126"/>
              <a:gd name="connsiteX6" fmla="*/ 4160144 w 4203021"/>
              <a:gd name="connsiteY6" fmla="*/ 752824 h 1292126"/>
              <a:gd name="connsiteX7" fmla="*/ 3872333 w 4203021"/>
              <a:gd name="connsiteY7" fmla="*/ 1210815 h 1292126"/>
              <a:gd name="connsiteX8" fmla="*/ 3738050 w 4203021"/>
              <a:gd name="connsiteY8" fmla="*/ 1240690 h 1292126"/>
              <a:gd name="connsiteX9" fmla="*/ 357251 w 4203021"/>
              <a:gd name="connsiteY9" fmla="*/ 1135991 h 1292126"/>
              <a:gd name="connsiteX10" fmla="*/ 78543 w 4203021"/>
              <a:gd name="connsiteY10" fmla="*/ 980055 h 1292126"/>
              <a:gd name="connsiteX11" fmla="*/ 0 w 4203021"/>
              <a:gd name="connsiteY11" fmla="*/ 811640 h 1292126"/>
              <a:gd name="connsiteX12" fmla="*/ 178816 w 4203021"/>
              <a:gd name="connsiteY12" fmla="*/ 648355 h 1292126"/>
              <a:gd name="connsiteX0" fmla="*/ 178816 w 4203021"/>
              <a:gd name="connsiteY0" fmla="*/ 648355 h 1298433"/>
              <a:gd name="connsiteX1" fmla="*/ 952809 w 4203021"/>
              <a:gd name="connsiteY1" fmla="*/ 322604 h 1298433"/>
              <a:gd name="connsiteX2" fmla="*/ 1949504 w 4203021"/>
              <a:gd name="connsiteY2" fmla="*/ 34179 h 1298433"/>
              <a:gd name="connsiteX3" fmla="*/ 2706213 w 4203021"/>
              <a:gd name="connsiteY3" fmla="*/ 0 h 1298433"/>
              <a:gd name="connsiteX4" fmla="*/ 3692994 w 4203021"/>
              <a:gd name="connsiteY4" fmla="*/ 292462 h 1298433"/>
              <a:gd name="connsiteX5" fmla="*/ 4203020 w 4203021"/>
              <a:gd name="connsiteY5" fmla="*/ 547299 h 1298433"/>
              <a:gd name="connsiteX6" fmla="*/ 4160144 w 4203021"/>
              <a:gd name="connsiteY6" fmla="*/ 752824 h 1298433"/>
              <a:gd name="connsiteX7" fmla="*/ 3909433 w 4203021"/>
              <a:gd name="connsiteY7" fmla="*/ 1217122 h 1298433"/>
              <a:gd name="connsiteX8" fmla="*/ 3738050 w 4203021"/>
              <a:gd name="connsiteY8" fmla="*/ 1240690 h 1298433"/>
              <a:gd name="connsiteX9" fmla="*/ 357251 w 4203021"/>
              <a:gd name="connsiteY9" fmla="*/ 1135991 h 1298433"/>
              <a:gd name="connsiteX10" fmla="*/ 78543 w 4203021"/>
              <a:gd name="connsiteY10" fmla="*/ 980055 h 1298433"/>
              <a:gd name="connsiteX11" fmla="*/ 0 w 4203021"/>
              <a:gd name="connsiteY11" fmla="*/ 811640 h 1298433"/>
              <a:gd name="connsiteX12" fmla="*/ 178816 w 4203021"/>
              <a:gd name="connsiteY12" fmla="*/ 648355 h 129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3021" h="1298433">
                <a:moveTo>
                  <a:pt x="178816" y="648355"/>
                </a:moveTo>
                <a:cubicBezTo>
                  <a:pt x="178816" y="534564"/>
                  <a:pt x="657694" y="424967"/>
                  <a:pt x="952809" y="322604"/>
                </a:cubicBezTo>
                <a:cubicBezTo>
                  <a:pt x="1247924" y="220241"/>
                  <a:pt x="1835713" y="34178"/>
                  <a:pt x="1949504" y="34179"/>
                </a:cubicBezTo>
                <a:lnTo>
                  <a:pt x="2706213" y="0"/>
                </a:lnTo>
                <a:cubicBezTo>
                  <a:pt x="2820004" y="0"/>
                  <a:pt x="3443526" y="201246"/>
                  <a:pt x="3692994" y="292462"/>
                </a:cubicBezTo>
                <a:cubicBezTo>
                  <a:pt x="3942462" y="383679"/>
                  <a:pt x="4203021" y="433508"/>
                  <a:pt x="4203020" y="547299"/>
                </a:cubicBezTo>
                <a:cubicBezTo>
                  <a:pt x="4203020" y="654828"/>
                  <a:pt x="4160144" y="645295"/>
                  <a:pt x="4160144" y="752824"/>
                </a:cubicBezTo>
                <a:cubicBezTo>
                  <a:pt x="4160144" y="866615"/>
                  <a:pt x="3979782" y="1135811"/>
                  <a:pt x="3909433" y="1217122"/>
                </a:cubicBezTo>
                <a:cubicBezTo>
                  <a:pt x="3839084" y="1298433"/>
                  <a:pt x="3851841" y="1240690"/>
                  <a:pt x="3738050" y="1240690"/>
                </a:cubicBezTo>
                <a:lnTo>
                  <a:pt x="357251" y="1135991"/>
                </a:lnTo>
                <a:cubicBezTo>
                  <a:pt x="243460" y="1135991"/>
                  <a:pt x="138085" y="1034113"/>
                  <a:pt x="78543" y="980055"/>
                </a:cubicBezTo>
                <a:cubicBezTo>
                  <a:pt x="19001" y="925997"/>
                  <a:pt x="0" y="925431"/>
                  <a:pt x="0" y="811640"/>
                </a:cubicBezTo>
                <a:lnTo>
                  <a:pt x="178816" y="648355"/>
                </a:lnTo>
                <a:close/>
              </a:path>
            </a:pathLst>
          </a:custGeom>
          <a:noFill/>
          <a:ln w="28575">
            <a:solidFill>
              <a:srgbClr val="002060"/>
            </a:solidFill>
            <a:prstDash val="dash"/>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p:cNvSpPr txBox="1"/>
          <p:nvPr/>
        </p:nvSpPr>
        <p:spPr>
          <a:xfrm>
            <a:off x="4841980" y="3937933"/>
            <a:ext cx="173943"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⑤</a:t>
            </a:r>
          </a:p>
        </p:txBody>
      </p:sp>
      <p:sp>
        <p:nvSpPr>
          <p:cNvPr id="37" name="テキスト ボックス 36"/>
          <p:cNvSpPr txBox="1"/>
          <p:nvPr/>
        </p:nvSpPr>
        <p:spPr>
          <a:xfrm>
            <a:off x="4678723" y="4091040"/>
            <a:ext cx="360040"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⑨</a:t>
            </a:r>
          </a:p>
        </p:txBody>
      </p:sp>
      <p:sp>
        <p:nvSpPr>
          <p:cNvPr id="107" name="テキスト ボックス 106"/>
          <p:cNvSpPr txBox="1"/>
          <p:nvPr/>
        </p:nvSpPr>
        <p:spPr>
          <a:xfrm>
            <a:off x="4913943" y="4658108"/>
            <a:ext cx="504056"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４丁目</a:t>
            </a:r>
          </a:p>
        </p:txBody>
      </p:sp>
      <p:graphicFrame>
        <p:nvGraphicFramePr>
          <p:cNvPr id="99" name="表 98"/>
          <p:cNvGraphicFramePr>
            <a:graphicFrameLocks noGrp="1"/>
          </p:cNvGraphicFramePr>
          <p:nvPr/>
        </p:nvGraphicFramePr>
        <p:xfrm>
          <a:off x="9264353" y="5661248"/>
          <a:ext cx="1440000" cy="931324"/>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gridCol w="323956">
                  <a:extLst>
                    <a:ext uri="{9D8B030D-6E8A-4147-A177-3AD203B41FA5}">
                      <a16:colId xmlns:a16="http://schemas.microsoft.com/office/drawing/2014/main" val="20001"/>
                    </a:ext>
                  </a:extLst>
                </a:gridCol>
                <a:gridCol w="323956">
                  <a:extLst>
                    <a:ext uri="{9D8B030D-6E8A-4147-A177-3AD203B41FA5}">
                      <a16:colId xmlns:a16="http://schemas.microsoft.com/office/drawing/2014/main" val="20002"/>
                    </a:ext>
                  </a:extLst>
                </a:gridCol>
              </a:tblGrid>
              <a:tr h="164251">
                <a:tc gridSpan="3">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凡　　例</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済み</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予定</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大阪市</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その他公的施設</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10003"/>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民間事業者</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5000"/>
                      </a:srgbClr>
                    </a:solidFill>
                  </a:tcPr>
                </a:tc>
                <a:extLst>
                  <a:ext uri="{0D108BD9-81ED-4DB2-BD59-A6C34878D82A}">
                    <a16:rowId xmlns:a16="http://schemas.microsoft.com/office/drawing/2014/main" val="10004"/>
                  </a:ext>
                </a:extLst>
              </a:tr>
            </a:tbl>
          </a:graphicData>
        </a:graphic>
      </p:graphicFrame>
      <p:sp>
        <p:nvSpPr>
          <p:cNvPr id="95" name="フリーフォーム 94"/>
          <p:cNvSpPr/>
          <p:nvPr/>
        </p:nvSpPr>
        <p:spPr>
          <a:xfrm>
            <a:off x="4438105" y="3941445"/>
            <a:ext cx="300038" cy="264319"/>
          </a:xfrm>
          <a:custGeom>
            <a:avLst/>
            <a:gdLst>
              <a:gd name="connsiteX0" fmla="*/ 0 w 416719"/>
              <a:gd name="connsiteY0" fmla="*/ 57150 h 342900"/>
              <a:gd name="connsiteX1" fmla="*/ 357188 w 416719"/>
              <a:gd name="connsiteY1" fmla="*/ 0 h 342900"/>
              <a:gd name="connsiteX2" fmla="*/ 416719 w 416719"/>
              <a:gd name="connsiteY2" fmla="*/ 259557 h 342900"/>
              <a:gd name="connsiteX3" fmla="*/ 128588 w 416719"/>
              <a:gd name="connsiteY3" fmla="*/ 342900 h 342900"/>
              <a:gd name="connsiteX4" fmla="*/ 0 w 416719"/>
              <a:gd name="connsiteY4" fmla="*/ 57150 h 342900"/>
              <a:gd name="connsiteX0" fmla="*/ 0 w 514350"/>
              <a:gd name="connsiteY0" fmla="*/ 57150 h 342900"/>
              <a:gd name="connsiteX1" fmla="*/ 357188 w 514350"/>
              <a:gd name="connsiteY1" fmla="*/ 0 h 342900"/>
              <a:gd name="connsiteX2" fmla="*/ 514350 w 514350"/>
              <a:gd name="connsiteY2" fmla="*/ 276226 h 342900"/>
              <a:gd name="connsiteX3" fmla="*/ 128588 w 514350"/>
              <a:gd name="connsiteY3" fmla="*/ 342900 h 342900"/>
              <a:gd name="connsiteX4" fmla="*/ 0 w 514350"/>
              <a:gd name="connsiteY4" fmla="*/ 57150 h 342900"/>
              <a:gd name="connsiteX0" fmla="*/ 0 w 514350"/>
              <a:gd name="connsiteY0" fmla="*/ 0 h 285750"/>
              <a:gd name="connsiteX1" fmla="*/ 442913 w 514350"/>
              <a:gd name="connsiteY1" fmla="*/ 95250 h 285750"/>
              <a:gd name="connsiteX2" fmla="*/ 514350 w 514350"/>
              <a:gd name="connsiteY2" fmla="*/ 219076 h 285750"/>
              <a:gd name="connsiteX3" fmla="*/ 128588 w 514350"/>
              <a:gd name="connsiteY3" fmla="*/ 285750 h 285750"/>
              <a:gd name="connsiteX4" fmla="*/ 0 w 514350"/>
              <a:gd name="connsiteY4" fmla="*/ 0 h 285750"/>
              <a:gd name="connsiteX0" fmla="*/ 0 w 514350"/>
              <a:gd name="connsiteY0" fmla="*/ 0 h 352425"/>
              <a:gd name="connsiteX1" fmla="*/ 442913 w 514350"/>
              <a:gd name="connsiteY1" fmla="*/ 95250 h 352425"/>
              <a:gd name="connsiteX2" fmla="*/ 514350 w 514350"/>
              <a:gd name="connsiteY2" fmla="*/ 219076 h 352425"/>
              <a:gd name="connsiteX3" fmla="*/ 309563 w 514350"/>
              <a:gd name="connsiteY3" fmla="*/ 352425 h 352425"/>
              <a:gd name="connsiteX4" fmla="*/ 0 w 514350"/>
              <a:gd name="connsiteY4" fmla="*/ 0 h 35242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0 w 300038"/>
              <a:gd name="connsiteY4"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19595 w 300038"/>
              <a:gd name="connsiteY4" fmla="*/ 144785 h 257175"/>
              <a:gd name="connsiteX5" fmla="*/ 0 w 300038"/>
              <a:gd name="connsiteY5"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60076 w 300038"/>
              <a:gd name="connsiteY4" fmla="*/ 211460 h 257175"/>
              <a:gd name="connsiteX5" fmla="*/ 19595 w 300038"/>
              <a:gd name="connsiteY5" fmla="*/ 144785 h 257175"/>
              <a:gd name="connsiteX6" fmla="*/ 0 w 300038"/>
              <a:gd name="connsiteY6"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36908 w 300038"/>
              <a:gd name="connsiteY4" fmla="*/ 134318 h 257175"/>
              <a:gd name="connsiteX5" fmla="*/ 19595 w 300038"/>
              <a:gd name="connsiteY5" fmla="*/ 144785 h 257175"/>
              <a:gd name="connsiteX6" fmla="*/ 0 w 300038"/>
              <a:gd name="connsiteY6"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71983 w 300038"/>
              <a:gd name="connsiteY4" fmla="*/ 204316 h 257175"/>
              <a:gd name="connsiteX5" fmla="*/ 36908 w 300038"/>
              <a:gd name="connsiteY5" fmla="*/ 134318 h 257175"/>
              <a:gd name="connsiteX6" fmla="*/ 19595 w 300038"/>
              <a:gd name="connsiteY6" fmla="*/ 144785 h 257175"/>
              <a:gd name="connsiteX7" fmla="*/ 0 w 300038"/>
              <a:gd name="connsiteY7"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86270 w 300038"/>
              <a:gd name="connsiteY4" fmla="*/ 240035 h 257175"/>
              <a:gd name="connsiteX5" fmla="*/ 71983 w 300038"/>
              <a:gd name="connsiteY5" fmla="*/ 204316 h 257175"/>
              <a:gd name="connsiteX6" fmla="*/ 36908 w 300038"/>
              <a:gd name="connsiteY6" fmla="*/ 134318 h 257175"/>
              <a:gd name="connsiteX7" fmla="*/ 19595 w 300038"/>
              <a:gd name="connsiteY7" fmla="*/ 144785 h 257175"/>
              <a:gd name="connsiteX8" fmla="*/ 0 w 300038"/>
              <a:gd name="connsiteY8" fmla="*/ 109537 h 257175"/>
              <a:gd name="connsiteX0" fmla="*/ 0 w 300038"/>
              <a:gd name="connsiteY0" fmla="*/ 109537 h 257175"/>
              <a:gd name="connsiteX1" fmla="*/ 228601 w 300038"/>
              <a:gd name="connsiteY1" fmla="*/ 0 h 257175"/>
              <a:gd name="connsiteX2" fmla="*/ 300038 w 300038"/>
              <a:gd name="connsiteY2" fmla="*/ 123826 h 257175"/>
              <a:gd name="connsiteX3" fmla="*/ 95251 w 300038"/>
              <a:gd name="connsiteY3" fmla="*/ 257175 h 257175"/>
              <a:gd name="connsiteX4" fmla="*/ 58340 w 300038"/>
              <a:gd name="connsiteY4" fmla="*/ 217661 h 257175"/>
              <a:gd name="connsiteX5" fmla="*/ 71983 w 300038"/>
              <a:gd name="connsiteY5" fmla="*/ 204316 h 257175"/>
              <a:gd name="connsiteX6" fmla="*/ 36908 w 300038"/>
              <a:gd name="connsiteY6" fmla="*/ 134318 h 257175"/>
              <a:gd name="connsiteX7" fmla="*/ 19595 w 300038"/>
              <a:gd name="connsiteY7" fmla="*/ 144785 h 257175"/>
              <a:gd name="connsiteX8" fmla="*/ 0 w 300038"/>
              <a:gd name="connsiteY8" fmla="*/ 109537 h 257175"/>
              <a:gd name="connsiteX0" fmla="*/ 0 w 300038"/>
              <a:gd name="connsiteY0" fmla="*/ 109537 h 264319"/>
              <a:gd name="connsiteX1" fmla="*/ 228601 w 300038"/>
              <a:gd name="connsiteY1" fmla="*/ 0 h 264319"/>
              <a:gd name="connsiteX2" fmla="*/ 300038 w 300038"/>
              <a:gd name="connsiteY2" fmla="*/ 123826 h 264319"/>
              <a:gd name="connsiteX3" fmla="*/ 85726 w 300038"/>
              <a:gd name="connsiteY3" fmla="*/ 264319 h 264319"/>
              <a:gd name="connsiteX4" fmla="*/ 58340 w 300038"/>
              <a:gd name="connsiteY4" fmla="*/ 217661 h 264319"/>
              <a:gd name="connsiteX5" fmla="*/ 71983 w 300038"/>
              <a:gd name="connsiteY5" fmla="*/ 204316 h 264319"/>
              <a:gd name="connsiteX6" fmla="*/ 36908 w 300038"/>
              <a:gd name="connsiteY6" fmla="*/ 134318 h 264319"/>
              <a:gd name="connsiteX7" fmla="*/ 19595 w 300038"/>
              <a:gd name="connsiteY7" fmla="*/ 144785 h 264319"/>
              <a:gd name="connsiteX8" fmla="*/ 0 w 300038"/>
              <a:gd name="connsiteY8" fmla="*/ 109537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38" h="264319">
                <a:moveTo>
                  <a:pt x="0" y="109537"/>
                </a:moveTo>
                <a:lnTo>
                  <a:pt x="228601" y="0"/>
                </a:lnTo>
                <a:lnTo>
                  <a:pt x="300038" y="123826"/>
                </a:lnTo>
                <a:lnTo>
                  <a:pt x="85726" y="264319"/>
                </a:lnTo>
                <a:lnTo>
                  <a:pt x="58340" y="217661"/>
                </a:lnTo>
                <a:lnTo>
                  <a:pt x="71983" y="204316"/>
                </a:lnTo>
                <a:lnTo>
                  <a:pt x="36908" y="134318"/>
                </a:lnTo>
                <a:lnTo>
                  <a:pt x="19595" y="144785"/>
                </a:lnTo>
                <a:lnTo>
                  <a:pt x="0" y="109537"/>
                </a:lnTo>
                <a:close/>
              </a:path>
            </a:pathLst>
          </a:custGeom>
          <a:solidFill>
            <a:srgbClr val="00B0F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8" name="フリーフォーム 97"/>
          <p:cNvSpPr/>
          <p:nvPr/>
        </p:nvSpPr>
        <p:spPr>
          <a:xfrm>
            <a:off x="5598523" y="3670757"/>
            <a:ext cx="143657" cy="252440"/>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8415 w 342009"/>
              <a:gd name="connsiteY0" fmla="*/ 0 h 215978"/>
              <a:gd name="connsiteX1" fmla="*/ 0 w 342009"/>
              <a:gd name="connsiteY1" fmla="*/ 201954 h 215978"/>
              <a:gd name="connsiteX2" fmla="*/ 322565 w 342009"/>
              <a:gd name="connsiteY2" fmla="*/ 215978 h 215978"/>
              <a:gd name="connsiteX3" fmla="*/ 342009 w 342009"/>
              <a:gd name="connsiteY3" fmla="*/ 34096 h 215978"/>
              <a:gd name="connsiteX4" fmla="*/ 8415 w 342009"/>
              <a:gd name="connsiteY4" fmla="*/ 0 h 215978"/>
              <a:gd name="connsiteX0" fmla="*/ 8415 w 342009"/>
              <a:gd name="connsiteY0" fmla="*/ 0 h 201954"/>
              <a:gd name="connsiteX1" fmla="*/ 0 w 342009"/>
              <a:gd name="connsiteY1" fmla="*/ 187930 h 201954"/>
              <a:gd name="connsiteX2" fmla="*/ 322565 w 342009"/>
              <a:gd name="connsiteY2" fmla="*/ 201954 h 201954"/>
              <a:gd name="connsiteX3" fmla="*/ 342009 w 342009"/>
              <a:gd name="connsiteY3" fmla="*/ 20072 h 201954"/>
              <a:gd name="connsiteX4" fmla="*/ 8415 w 342009"/>
              <a:gd name="connsiteY4" fmla="*/ 0 h 201954"/>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0 w 370804"/>
              <a:gd name="connsiteY4" fmla="*/ 0 h 216820"/>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177083 w 370804"/>
              <a:gd name="connsiteY4" fmla="*/ 0 h 216820"/>
              <a:gd name="connsiteX5" fmla="*/ 0 w 370804"/>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77083 w 352955"/>
              <a:gd name="connsiteY4" fmla="*/ 0 h 216820"/>
              <a:gd name="connsiteX5" fmla="*/ 0 w 352955"/>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63286 w 352955"/>
              <a:gd name="connsiteY4" fmla="*/ 8415 h 216820"/>
              <a:gd name="connsiteX5" fmla="*/ 0 w 352955"/>
              <a:gd name="connsiteY5" fmla="*/ 0 h 216820"/>
              <a:gd name="connsiteX0" fmla="*/ 0 w 372587"/>
              <a:gd name="connsiteY0" fmla="*/ 0 h 202796"/>
              <a:gd name="connsiteX1" fmla="*/ 28795 w 372587"/>
              <a:gd name="connsiteY1" fmla="*/ 202796 h 202796"/>
              <a:gd name="connsiteX2" fmla="*/ 372056 w 372587"/>
              <a:gd name="connsiteY2" fmla="*/ 202795 h 202796"/>
              <a:gd name="connsiteX3" fmla="*/ 352955 w 372587"/>
              <a:gd name="connsiteY3" fmla="*/ 21350 h 202796"/>
              <a:gd name="connsiteX4" fmla="*/ 163286 w 372587"/>
              <a:gd name="connsiteY4" fmla="*/ 8415 h 202796"/>
              <a:gd name="connsiteX5" fmla="*/ 0 w 372587"/>
              <a:gd name="connsiteY5" fmla="*/ 0 h 202796"/>
              <a:gd name="connsiteX0" fmla="*/ 0 w 352955"/>
              <a:gd name="connsiteY0" fmla="*/ 0 h 208405"/>
              <a:gd name="connsiteX1" fmla="*/ 28795 w 352955"/>
              <a:gd name="connsiteY1" fmla="*/ 202796 h 208405"/>
              <a:gd name="connsiteX2" fmla="*/ 344464 w 352955"/>
              <a:gd name="connsiteY2" fmla="*/ 208405 h 208405"/>
              <a:gd name="connsiteX3" fmla="*/ 352955 w 352955"/>
              <a:gd name="connsiteY3" fmla="*/ 21350 h 208405"/>
              <a:gd name="connsiteX4" fmla="*/ 163286 w 352955"/>
              <a:gd name="connsiteY4" fmla="*/ 8415 h 208405"/>
              <a:gd name="connsiteX5" fmla="*/ 0 w 352955"/>
              <a:gd name="connsiteY5" fmla="*/ 0 h 208405"/>
              <a:gd name="connsiteX0" fmla="*/ 12591 w 324160"/>
              <a:gd name="connsiteY0" fmla="*/ 0 h 202795"/>
              <a:gd name="connsiteX1" fmla="*/ 0 w 324160"/>
              <a:gd name="connsiteY1" fmla="*/ 197186 h 202795"/>
              <a:gd name="connsiteX2" fmla="*/ 315669 w 324160"/>
              <a:gd name="connsiteY2" fmla="*/ 202795 h 202795"/>
              <a:gd name="connsiteX3" fmla="*/ 324160 w 324160"/>
              <a:gd name="connsiteY3" fmla="*/ 15740 h 202795"/>
              <a:gd name="connsiteX4" fmla="*/ 134491 w 324160"/>
              <a:gd name="connsiteY4" fmla="*/ 2805 h 202795"/>
              <a:gd name="connsiteX5" fmla="*/ 12591 w 324160"/>
              <a:gd name="connsiteY5" fmla="*/ 0 h 202795"/>
              <a:gd name="connsiteX0" fmla="*/ 59439 w 324160"/>
              <a:gd name="connsiteY0" fmla="*/ 32343 h 199990"/>
              <a:gd name="connsiteX1" fmla="*/ 0 w 324160"/>
              <a:gd name="connsiteY1" fmla="*/ 194381 h 199990"/>
              <a:gd name="connsiteX2" fmla="*/ 315669 w 324160"/>
              <a:gd name="connsiteY2" fmla="*/ 199990 h 199990"/>
              <a:gd name="connsiteX3" fmla="*/ 324160 w 324160"/>
              <a:gd name="connsiteY3" fmla="*/ 12935 h 199990"/>
              <a:gd name="connsiteX4" fmla="*/ 134491 w 324160"/>
              <a:gd name="connsiteY4" fmla="*/ 0 h 199990"/>
              <a:gd name="connsiteX5" fmla="*/ 59439 w 324160"/>
              <a:gd name="connsiteY5" fmla="*/ 32343 h 199990"/>
              <a:gd name="connsiteX0" fmla="*/ 0 w 264721"/>
              <a:gd name="connsiteY0" fmla="*/ 32343 h 230099"/>
              <a:gd name="connsiteX1" fmla="*/ 28401 w 264721"/>
              <a:gd name="connsiteY1" fmla="*/ 230099 h 230099"/>
              <a:gd name="connsiteX2" fmla="*/ 256230 w 264721"/>
              <a:gd name="connsiteY2" fmla="*/ 199990 h 230099"/>
              <a:gd name="connsiteX3" fmla="*/ 264721 w 264721"/>
              <a:gd name="connsiteY3" fmla="*/ 12935 h 230099"/>
              <a:gd name="connsiteX4" fmla="*/ 75052 w 264721"/>
              <a:gd name="connsiteY4" fmla="*/ 0 h 230099"/>
              <a:gd name="connsiteX5" fmla="*/ 0 w 264721"/>
              <a:gd name="connsiteY5" fmla="*/ 32343 h 230099"/>
              <a:gd name="connsiteX0" fmla="*/ 0 w 264721"/>
              <a:gd name="connsiteY0" fmla="*/ 32343 h 230099"/>
              <a:gd name="connsiteX1" fmla="*/ 28401 w 264721"/>
              <a:gd name="connsiteY1" fmla="*/ 230099 h 230099"/>
              <a:gd name="connsiteX2" fmla="*/ 215239 w 264721"/>
              <a:gd name="connsiteY2" fmla="*/ 219040 h 230099"/>
              <a:gd name="connsiteX3" fmla="*/ 264721 w 264721"/>
              <a:gd name="connsiteY3" fmla="*/ 12935 h 230099"/>
              <a:gd name="connsiteX4" fmla="*/ 75052 w 264721"/>
              <a:gd name="connsiteY4" fmla="*/ 0 h 230099"/>
              <a:gd name="connsiteX5" fmla="*/ 0 w 264721"/>
              <a:gd name="connsiteY5" fmla="*/ 32343 h 230099"/>
              <a:gd name="connsiteX0" fmla="*/ 0 w 215771"/>
              <a:gd name="connsiteY0" fmla="*/ 32343 h 230099"/>
              <a:gd name="connsiteX1" fmla="*/ 28401 w 215771"/>
              <a:gd name="connsiteY1" fmla="*/ 230099 h 230099"/>
              <a:gd name="connsiteX2" fmla="*/ 215239 w 215771"/>
              <a:gd name="connsiteY2" fmla="*/ 219040 h 230099"/>
              <a:gd name="connsiteX3" fmla="*/ 200307 w 215771"/>
              <a:gd name="connsiteY3" fmla="*/ 27223 h 230099"/>
              <a:gd name="connsiteX4" fmla="*/ 75052 w 215771"/>
              <a:gd name="connsiteY4" fmla="*/ 0 h 230099"/>
              <a:gd name="connsiteX5" fmla="*/ 0 w 215771"/>
              <a:gd name="connsiteY5" fmla="*/ 32343 h 230099"/>
              <a:gd name="connsiteX0" fmla="*/ 0 w 215771"/>
              <a:gd name="connsiteY0" fmla="*/ 5120 h 202876"/>
              <a:gd name="connsiteX1" fmla="*/ 28401 w 215771"/>
              <a:gd name="connsiteY1" fmla="*/ 202876 h 202876"/>
              <a:gd name="connsiteX2" fmla="*/ 215239 w 215771"/>
              <a:gd name="connsiteY2" fmla="*/ 191817 h 202876"/>
              <a:gd name="connsiteX3" fmla="*/ 200307 w 215771"/>
              <a:gd name="connsiteY3" fmla="*/ 0 h 202876"/>
              <a:gd name="connsiteX4" fmla="*/ 75053 w 215771"/>
              <a:gd name="connsiteY4" fmla="*/ 1352 h 202876"/>
              <a:gd name="connsiteX5" fmla="*/ 0 w 215771"/>
              <a:gd name="connsiteY5" fmla="*/ 5120 h 202876"/>
              <a:gd name="connsiteX0" fmla="*/ 0 w 301578"/>
              <a:gd name="connsiteY0" fmla="*/ 51395 h 249151"/>
              <a:gd name="connsiteX1" fmla="*/ 28401 w 301578"/>
              <a:gd name="connsiteY1" fmla="*/ 249151 h 249151"/>
              <a:gd name="connsiteX2" fmla="*/ 215239 w 301578"/>
              <a:gd name="connsiteY2" fmla="*/ 238092 h 249151"/>
              <a:gd name="connsiteX3" fmla="*/ 301578 w 301578"/>
              <a:gd name="connsiteY3" fmla="*/ 0 h 249151"/>
              <a:gd name="connsiteX4" fmla="*/ 75053 w 301578"/>
              <a:gd name="connsiteY4" fmla="*/ 47627 h 249151"/>
              <a:gd name="connsiteX5" fmla="*/ 0 w 301578"/>
              <a:gd name="connsiteY5" fmla="*/ 51395 h 249151"/>
              <a:gd name="connsiteX0" fmla="*/ 0 w 369460"/>
              <a:gd name="connsiteY0" fmla="*/ 51395 h 249151"/>
              <a:gd name="connsiteX1" fmla="*/ 28401 w 369460"/>
              <a:gd name="connsiteY1" fmla="*/ 249151 h 249151"/>
              <a:gd name="connsiteX2" fmla="*/ 368928 w 369460"/>
              <a:gd name="connsiteY2" fmla="*/ 221646 h 249151"/>
              <a:gd name="connsiteX3" fmla="*/ 301578 w 369460"/>
              <a:gd name="connsiteY3" fmla="*/ 0 h 249151"/>
              <a:gd name="connsiteX4" fmla="*/ 75053 w 369460"/>
              <a:gd name="connsiteY4" fmla="*/ 47627 h 249151"/>
              <a:gd name="connsiteX5" fmla="*/ 0 w 369460"/>
              <a:gd name="connsiteY5" fmla="*/ 51395 h 249151"/>
              <a:gd name="connsiteX0" fmla="*/ 0 w 369460"/>
              <a:gd name="connsiteY0" fmla="*/ 51395 h 249151"/>
              <a:gd name="connsiteX1" fmla="*/ 190178 w 369460"/>
              <a:gd name="connsiteY1" fmla="*/ 249151 h 249151"/>
              <a:gd name="connsiteX2" fmla="*/ 368928 w 369460"/>
              <a:gd name="connsiteY2" fmla="*/ 221646 h 249151"/>
              <a:gd name="connsiteX3" fmla="*/ 301578 w 369460"/>
              <a:gd name="connsiteY3" fmla="*/ 0 h 249151"/>
              <a:gd name="connsiteX4" fmla="*/ 75053 w 369460"/>
              <a:gd name="connsiteY4" fmla="*/ 47627 h 249151"/>
              <a:gd name="connsiteX5" fmla="*/ 0 w 369460"/>
              <a:gd name="connsiteY5" fmla="*/ 51395 h 249151"/>
              <a:gd name="connsiteX0" fmla="*/ 0 w 369460"/>
              <a:gd name="connsiteY0" fmla="*/ 51395 h 249151"/>
              <a:gd name="connsiteX1" fmla="*/ 190178 w 369460"/>
              <a:gd name="connsiteY1" fmla="*/ 249151 h 249151"/>
              <a:gd name="connsiteX2" fmla="*/ 368928 w 369460"/>
              <a:gd name="connsiteY2" fmla="*/ 221646 h 249151"/>
              <a:gd name="connsiteX3" fmla="*/ 301578 w 369460"/>
              <a:gd name="connsiteY3" fmla="*/ 0 h 249151"/>
              <a:gd name="connsiteX4" fmla="*/ 147853 w 369460"/>
              <a:gd name="connsiteY4" fmla="*/ 21314 h 249151"/>
              <a:gd name="connsiteX5" fmla="*/ 0 w 369460"/>
              <a:gd name="connsiteY5" fmla="*/ 51395 h 249151"/>
              <a:gd name="connsiteX0" fmla="*/ 0 w 288572"/>
              <a:gd name="connsiteY0" fmla="*/ 5346 h 249151"/>
              <a:gd name="connsiteX1" fmla="*/ 109290 w 288572"/>
              <a:gd name="connsiteY1" fmla="*/ 249151 h 249151"/>
              <a:gd name="connsiteX2" fmla="*/ 288040 w 288572"/>
              <a:gd name="connsiteY2" fmla="*/ 221646 h 249151"/>
              <a:gd name="connsiteX3" fmla="*/ 220690 w 288572"/>
              <a:gd name="connsiteY3" fmla="*/ 0 h 249151"/>
              <a:gd name="connsiteX4" fmla="*/ 66965 w 288572"/>
              <a:gd name="connsiteY4" fmla="*/ 21314 h 249151"/>
              <a:gd name="connsiteX5" fmla="*/ 0 w 288572"/>
              <a:gd name="connsiteY5" fmla="*/ 5346 h 249151"/>
              <a:gd name="connsiteX0" fmla="*/ 0 w 288572"/>
              <a:gd name="connsiteY0" fmla="*/ 5346 h 249151"/>
              <a:gd name="connsiteX1" fmla="*/ 109290 w 288572"/>
              <a:gd name="connsiteY1" fmla="*/ 249151 h 249151"/>
              <a:gd name="connsiteX2" fmla="*/ 288040 w 288572"/>
              <a:gd name="connsiteY2" fmla="*/ 221646 h 249151"/>
              <a:gd name="connsiteX3" fmla="*/ 220690 w 288572"/>
              <a:gd name="connsiteY3" fmla="*/ 0 h 249151"/>
              <a:gd name="connsiteX4" fmla="*/ 66965 w 288572"/>
              <a:gd name="connsiteY4" fmla="*/ 8157 h 249151"/>
              <a:gd name="connsiteX5" fmla="*/ 0 w 288572"/>
              <a:gd name="connsiteY5" fmla="*/ 5346 h 249151"/>
              <a:gd name="connsiteX0" fmla="*/ 0 w 288572"/>
              <a:gd name="connsiteY0" fmla="*/ 5346 h 252440"/>
              <a:gd name="connsiteX1" fmla="*/ 44578 w 288572"/>
              <a:gd name="connsiteY1" fmla="*/ 252440 h 252440"/>
              <a:gd name="connsiteX2" fmla="*/ 288040 w 288572"/>
              <a:gd name="connsiteY2" fmla="*/ 221646 h 252440"/>
              <a:gd name="connsiteX3" fmla="*/ 220690 w 288572"/>
              <a:gd name="connsiteY3" fmla="*/ 0 h 252440"/>
              <a:gd name="connsiteX4" fmla="*/ 66965 w 288572"/>
              <a:gd name="connsiteY4" fmla="*/ 8157 h 252440"/>
              <a:gd name="connsiteX5" fmla="*/ 0 w 288572"/>
              <a:gd name="connsiteY5" fmla="*/ 5346 h 252440"/>
              <a:gd name="connsiteX0" fmla="*/ 0 w 353281"/>
              <a:gd name="connsiteY0" fmla="*/ 8635 h 252440"/>
              <a:gd name="connsiteX1" fmla="*/ 109287 w 353281"/>
              <a:gd name="connsiteY1" fmla="*/ 252440 h 252440"/>
              <a:gd name="connsiteX2" fmla="*/ 352749 w 353281"/>
              <a:gd name="connsiteY2" fmla="*/ 221646 h 252440"/>
              <a:gd name="connsiteX3" fmla="*/ 285399 w 353281"/>
              <a:gd name="connsiteY3" fmla="*/ 0 h 252440"/>
              <a:gd name="connsiteX4" fmla="*/ 131674 w 353281"/>
              <a:gd name="connsiteY4" fmla="*/ 8157 h 252440"/>
              <a:gd name="connsiteX5" fmla="*/ 0 w 353281"/>
              <a:gd name="connsiteY5" fmla="*/ 8635 h 25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281" h="252440">
                <a:moveTo>
                  <a:pt x="0" y="8635"/>
                </a:moveTo>
                <a:lnTo>
                  <a:pt x="109287" y="252440"/>
                </a:lnTo>
                <a:lnTo>
                  <a:pt x="352749" y="221646"/>
                </a:lnTo>
                <a:cubicBezTo>
                  <a:pt x="353281" y="156489"/>
                  <a:pt x="284867" y="65157"/>
                  <a:pt x="285399" y="0"/>
                </a:cubicBezTo>
                <a:lnTo>
                  <a:pt x="131674" y="8157"/>
                </a:lnTo>
                <a:lnTo>
                  <a:pt x="0" y="8635"/>
                </a:lnTo>
                <a:close/>
              </a:path>
            </a:pathLst>
          </a:custGeom>
          <a:solidFill>
            <a:srgbClr val="00B0F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3" name="フリーフォーム 102"/>
          <p:cNvSpPr/>
          <p:nvPr/>
        </p:nvSpPr>
        <p:spPr>
          <a:xfrm>
            <a:off x="5320002" y="4002998"/>
            <a:ext cx="162088" cy="171920"/>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8415 w 342009"/>
              <a:gd name="connsiteY0" fmla="*/ 0 h 215978"/>
              <a:gd name="connsiteX1" fmla="*/ 0 w 342009"/>
              <a:gd name="connsiteY1" fmla="*/ 201954 h 215978"/>
              <a:gd name="connsiteX2" fmla="*/ 322565 w 342009"/>
              <a:gd name="connsiteY2" fmla="*/ 215978 h 215978"/>
              <a:gd name="connsiteX3" fmla="*/ 342009 w 342009"/>
              <a:gd name="connsiteY3" fmla="*/ 34096 h 215978"/>
              <a:gd name="connsiteX4" fmla="*/ 8415 w 342009"/>
              <a:gd name="connsiteY4" fmla="*/ 0 h 215978"/>
              <a:gd name="connsiteX0" fmla="*/ 8415 w 342009"/>
              <a:gd name="connsiteY0" fmla="*/ 0 h 201954"/>
              <a:gd name="connsiteX1" fmla="*/ 0 w 342009"/>
              <a:gd name="connsiteY1" fmla="*/ 187930 h 201954"/>
              <a:gd name="connsiteX2" fmla="*/ 322565 w 342009"/>
              <a:gd name="connsiteY2" fmla="*/ 201954 h 201954"/>
              <a:gd name="connsiteX3" fmla="*/ 342009 w 342009"/>
              <a:gd name="connsiteY3" fmla="*/ 20072 h 201954"/>
              <a:gd name="connsiteX4" fmla="*/ 8415 w 342009"/>
              <a:gd name="connsiteY4" fmla="*/ 0 h 201954"/>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0 w 370804"/>
              <a:gd name="connsiteY4" fmla="*/ 0 h 216820"/>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177083 w 370804"/>
              <a:gd name="connsiteY4" fmla="*/ 0 h 216820"/>
              <a:gd name="connsiteX5" fmla="*/ 0 w 370804"/>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77083 w 352955"/>
              <a:gd name="connsiteY4" fmla="*/ 0 h 216820"/>
              <a:gd name="connsiteX5" fmla="*/ 0 w 352955"/>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63286 w 352955"/>
              <a:gd name="connsiteY4" fmla="*/ 8415 h 216820"/>
              <a:gd name="connsiteX5" fmla="*/ 0 w 352955"/>
              <a:gd name="connsiteY5" fmla="*/ 0 h 216820"/>
              <a:gd name="connsiteX0" fmla="*/ 0 w 372587"/>
              <a:gd name="connsiteY0" fmla="*/ 0 h 202796"/>
              <a:gd name="connsiteX1" fmla="*/ 28795 w 372587"/>
              <a:gd name="connsiteY1" fmla="*/ 202796 h 202796"/>
              <a:gd name="connsiteX2" fmla="*/ 372056 w 372587"/>
              <a:gd name="connsiteY2" fmla="*/ 202795 h 202796"/>
              <a:gd name="connsiteX3" fmla="*/ 352955 w 372587"/>
              <a:gd name="connsiteY3" fmla="*/ 21350 h 202796"/>
              <a:gd name="connsiteX4" fmla="*/ 163286 w 372587"/>
              <a:gd name="connsiteY4" fmla="*/ 8415 h 202796"/>
              <a:gd name="connsiteX5" fmla="*/ 0 w 372587"/>
              <a:gd name="connsiteY5" fmla="*/ 0 h 202796"/>
              <a:gd name="connsiteX0" fmla="*/ 0 w 352955"/>
              <a:gd name="connsiteY0" fmla="*/ 0 h 208405"/>
              <a:gd name="connsiteX1" fmla="*/ 28795 w 352955"/>
              <a:gd name="connsiteY1" fmla="*/ 202796 h 208405"/>
              <a:gd name="connsiteX2" fmla="*/ 344464 w 352955"/>
              <a:gd name="connsiteY2" fmla="*/ 208405 h 208405"/>
              <a:gd name="connsiteX3" fmla="*/ 352955 w 352955"/>
              <a:gd name="connsiteY3" fmla="*/ 21350 h 208405"/>
              <a:gd name="connsiteX4" fmla="*/ 163286 w 352955"/>
              <a:gd name="connsiteY4" fmla="*/ 8415 h 208405"/>
              <a:gd name="connsiteX5" fmla="*/ 0 w 352955"/>
              <a:gd name="connsiteY5" fmla="*/ 0 h 208405"/>
              <a:gd name="connsiteX0" fmla="*/ 12591 w 324160"/>
              <a:gd name="connsiteY0" fmla="*/ 0 h 202795"/>
              <a:gd name="connsiteX1" fmla="*/ 0 w 324160"/>
              <a:gd name="connsiteY1" fmla="*/ 197186 h 202795"/>
              <a:gd name="connsiteX2" fmla="*/ 315669 w 324160"/>
              <a:gd name="connsiteY2" fmla="*/ 202795 h 202795"/>
              <a:gd name="connsiteX3" fmla="*/ 324160 w 324160"/>
              <a:gd name="connsiteY3" fmla="*/ 15740 h 202795"/>
              <a:gd name="connsiteX4" fmla="*/ 134491 w 324160"/>
              <a:gd name="connsiteY4" fmla="*/ 2805 h 202795"/>
              <a:gd name="connsiteX5" fmla="*/ 12591 w 324160"/>
              <a:gd name="connsiteY5" fmla="*/ 0 h 202795"/>
              <a:gd name="connsiteX0" fmla="*/ 59439 w 324160"/>
              <a:gd name="connsiteY0" fmla="*/ 32343 h 199990"/>
              <a:gd name="connsiteX1" fmla="*/ 0 w 324160"/>
              <a:gd name="connsiteY1" fmla="*/ 194381 h 199990"/>
              <a:gd name="connsiteX2" fmla="*/ 315669 w 324160"/>
              <a:gd name="connsiteY2" fmla="*/ 199990 h 199990"/>
              <a:gd name="connsiteX3" fmla="*/ 324160 w 324160"/>
              <a:gd name="connsiteY3" fmla="*/ 12935 h 199990"/>
              <a:gd name="connsiteX4" fmla="*/ 134491 w 324160"/>
              <a:gd name="connsiteY4" fmla="*/ 0 h 199990"/>
              <a:gd name="connsiteX5" fmla="*/ 59439 w 324160"/>
              <a:gd name="connsiteY5" fmla="*/ 32343 h 199990"/>
              <a:gd name="connsiteX0" fmla="*/ 0 w 264721"/>
              <a:gd name="connsiteY0" fmla="*/ 32343 h 230099"/>
              <a:gd name="connsiteX1" fmla="*/ 28401 w 264721"/>
              <a:gd name="connsiteY1" fmla="*/ 230099 h 230099"/>
              <a:gd name="connsiteX2" fmla="*/ 256230 w 264721"/>
              <a:gd name="connsiteY2" fmla="*/ 199990 h 230099"/>
              <a:gd name="connsiteX3" fmla="*/ 264721 w 264721"/>
              <a:gd name="connsiteY3" fmla="*/ 12935 h 230099"/>
              <a:gd name="connsiteX4" fmla="*/ 75052 w 264721"/>
              <a:gd name="connsiteY4" fmla="*/ 0 h 230099"/>
              <a:gd name="connsiteX5" fmla="*/ 0 w 264721"/>
              <a:gd name="connsiteY5" fmla="*/ 32343 h 230099"/>
              <a:gd name="connsiteX0" fmla="*/ 0 w 264721"/>
              <a:gd name="connsiteY0" fmla="*/ 32343 h 230099"/>
              <a:gd name="connsiteX1" fmla="*/ 28401 w 264721"/>
              <a:gd name="connsiteY1" fmla="*/ 230099 h 230099"/>
              <a:gd name="connsiteX2" fmla="*/ 215239 w 264721"/>
              <a:gd name="connsiteY2" fmla="*/ 219040 h 230099"/>
              <a:gd name="connsiteX3" fmla="*/ 264721 w 264721"/>
              <a:gd name="connsiteY3" fmla="*/ 12935 h 230099"/>
              <a:gd name="connsiteX4" fmla="*/ 75052 w 264721"/>
              <a:gd name="connsiteY4" fmla="*/ 0 h 230099"/>
              <a:gd name="connsiteX5" fmla="*/ 0 w 264721"/>
              <a:gd name="connsiteY5" fmla="*/ 32343 h 230099"/>
              <a:gd name="connsiteX0" fmla="*/ 0 w 215771"/>
              <a:gd name="connsiteY0" fmla="*/ 32343 h 230099"/>
              <a:gd name="connsiteX1" fmla="*/ 28401 w 215771"/>
              <a:gd name="connsiteY1" fmla="*/ 230099 h 230099"/>
              <a:gd name="connsiteX2" fmla="*/ 215239 w 215771"/>
              <a:gd name="connsiteY2" fmla="*/ 219040 h 230099"/>
              <a:gd name="connsiteX3" fmla="*/ 200307 w 215771"/>
              <a:gd name="connsiteY3" fmla="*/ 27223 h 230099"/>
              <a:gd name="connsiteX4" fmla="*/ 75052 w 215771"/>
              <a:gd name="connsiteY4" fmla="*/ 0 h 230099"/>
              <a:gd name="connsiteX5" fmla="*/ 0 w 215771"/>
              <a:gd name="connsiteY5" fmla="*/ 32343 h 230099"/>
              <a:gd name="connsiteX0" fmla="*/ 0 w 215771"/>
              <a:gd name="connsiteY0" fmla="*/ 5120 h 202876"/>
              <a:gd name="connsiteX1" fmla="*/ 28401 w 215771"/>
              <a:gd name="connsiteY1" fmla="*/ 202876 h 202876"/>
              <a:gd name="connsiteX2" fmla="*/ 215239 w 215771"/>
              <a:gd name="connsiteY2" fmla="*/ 191817 h 202876"/>
              <a:gd name="connsiteX3" fmla="*/ 200307 w 215771"/>
              <a:gd name="connsiteY3" fmla="*/ 0 h 202876"/>
              <a:gd name="connsiteX4" fmla="*/ 75053 w 215771"/>
              <a:gd name="connsiteY4" fmla="*/ 1352 h 202876"/>
              <a:gd name="connsiteX5" fmla="*/ 0 w 215771"/>
              <a:gd name="connsiteY5" fmla="*/ 5120 h 202876"/>
              <a:gd name="connsiteX0" fmla="*/ 0 w 301578"/>
              <a:gd name="connsiteY0" fmla="*/ 51395 h 249151"/>
              <a:gd name="connsiteX1" fmla="*/ 28401 w 301578"/>
              <a:gd name="connsiteY1" fmla="*/ 249151 h 249151"/>
              <a:gd name="connsiteX2" fmla="*/ 215239 w 301578"/>
              <a:gd name="connsiteY2" fmla="*/ 238092 h 249151"/>
              <a:gd name="connsiteX3" fmla="*/ 301578 w 301578"/>
              <a:gd name="connsiteY3" fmla="*/ 0 h 249151"/>
              <a:gd name="connsiteX4" fmla="*/ 75053 w 301578"/>
              <a:gd name="connsiteY4" fmla="*/ 47627 h 249151"/>
              <a:gd name="connsiteX5" fmla="*/ 0 w 301578"/>
              <a:gd name="connsiteY5" fmla="*/ 51395 h 249151"/>
              <a:gd name="connsiteX0" fmla="*/ 0 w 369460"/>
              <a:gd name="connsiteY0" fmla="*/ 51395 h 249151"/>
              <a:gd name="connsiteX1" fmla="*/ 28401 w 369460"/>
              <a:gd name="connsiteY1" fmla="*/ 249151 h 249151"/>
              <a:gd name="connsiteX2" fmla="*/ 368928 w 369460"/>
              <a:gd name="connsiteY2" fmla="*/ 221646 h 249151"/>
              <a:gd name="connsiteX3" fmla="*/ 301578 w 369460"/>
              <a:gd name="connsiteY3" fmla="*/ 0 h 249151"/>
              <a:gd name="connsiteX4" fmla="*/ 75053 w 369460"/>
              <a:gd name="connsiteY4" fmla="*/ 47627 h 249151"/>
              <a:gd name="connsiteX5" fmla="*/ 0 w 369460"/>
              <a:gd name="connsiteY5" fmla="*/ 51395 h 249151"/>
              <a:gd name="connsiteX0" fmla="*/ 0 w 369460"/>
              <a:gd name="connsiteY0" fmla="*/ 51395 h 249151"/>
              <a:gd name="connsiteX1" fmla="*/ 190178 w 369460"/>
              <a:gd name="connsiteY1" fmla="*/ 249151 h 249151"/>
              <a:gd name="connsiteX2" fmla="*/ 368928 w 369460"/>
              <a:gd name="connsiteY2" fmla="*/ 221646 h 249151"/>
              <a:gd name="connsiteX3" fmla="*/ 301578 w 369460"/>
              <a:gd name="connsiteY3" fmla="*/ 0 h 249151"/>
              <a:gd name="connsiteX4" fmla="*/ 75053 w 369460"/>
              <a:gd name="connsiteY4" fmla="*/ 47627 h 249151"/>
              <a:gd name="connsiteX5" fmla="*/ 0 w 369460"/>
              <a:gd name="connsiteY5" fmla="*/ 51395 h 249151"/>
              <a:gd name="connsiteX0" fmla="*/ 0 w 369460"/>
              <a:gd name="connsiteY0" fmla="*/ 51395 h 249151"/>
              <a:gd name="connsiteX1" fmla="*/ 190178 w 369460"/>
              <a:gd name="connsiteY1" fmla="*/ 249151 h 249151"/>
              <a:gd name="connsiteX2" fmla="*/ 368928 w 369460"/>
              <a:gd name="connsiteY2" fmla="*/ 221646 h 249151"/>
              <a:gd name="connsiteX3" fmla="*/ 301578 w 369460"/>
              <a:gd name="connsiteY3" fmla="*/ 0 h 249151"/>
              <a:gd name="connsiteX4" fmla="*/ 147853 w 369460"/>
              <a:gd name="connsiteY4" fmla="*/ 21314 h 249151"/>
              <a:gd name="connsiteX5" fmla="*/ 0 w 369460"/>
              <a:gd name="connsiteY5" fmla="*/ 51395 h 249151"/>
              <a:gd name="connsiteX0" fmla="*/ 0 w 288572"/>
              <a:gd name="connsiteY0" fmla="*/ 5346 h 249151"/>
              <a:gd name="connsiteX1" fmla="*/ 109290 w 288572"/>
              <a:gd name="connsiteY1" fmla="*/ 249151 h 249151"/>
              <a:gd name="connsiteX2" fmla="*/ 288040 w 288572"/>
              <a:gd name="connsiteY2" fmla="*/ 221646 h 249151"/>
              <a:gd name="connsiteX3" fmla="*/ 220690 w 288572"/>
              <a:gd name="connsiteY3" fmla="*/ 0 h 249151"/>
              <a:gd name="connsiteX4" fmla="*/ 66965 w 288572"/>
              <a:gd name="connsiteY4" fmla="*/ 21314 h 249151"/>
              <a:gd name="connsiteX5" fmla="*/ 0 w 288572"/>
              <a:gd name="connsiteY5" fmla="*/ 5346 h 249151"/>
              <a:gd name="connsiteX0" fmla="*/ 0 w 288572"/>
              <a:gd name="connsiteY0" fmla="*/ 5346 h 249151"/>
              <a:gd name="connsiteX1" fmla="*/ 109290 w 288572"/>
              <a:gd name="connsiteY1" fmla="*/ 249151 h 249151"/>
              <a:gd name="connsiteX2" fmla="*/ 288040 w 288572"/>
              <a:gd name="connsiteY2" fmla="*/ 221646 h 249151"/>
              <a:gd name="connsiteX3" fmla="*/ 220690 w 288572"/>
              <a:gd name="connsiteY3" fmla="*/ 0 h 249151"/>
              <a:gd name="connsiteX4" fmla="*/ 66965 w 288572"/>
              <a:gd name="connsiteY4" fmla="*/ 8157 h 249151"/>
              <a:gd name="connsiteX5" fmla="*/ 0 w 288572"/>
              <a:gd name="connsiteY5" fmla="*/ 5346 h 249151"/>
              <a:gd name="connsiteX0" fmla="*/ 0 w 288572"/>
              <a:gd name="connsiteY0" fmla="*/ 5346 h 252440"/>
              <a:gd name="connsiteX1" fmla="*/ 44578 w 288572"/>
              <a:gd name="connsiteY1" fmla="*/ 252440 h 252440"/>
              <a:gd name="connsiteX2" fmla="*/ 288040 w 288572"/>
              <a:gd name="connsiteY2" fmla="*/ 221646 h 252440"/>
              <a:gd name="connsiteX3" fmla="*/ 220690 w 288572"/>
              <a:gd name="connsiteY3" fmla="*/ 0 h 252440"/>
              <a:gd name="connsiteX4" fmla="*/ 66965 w 288572"/>
              <a:gd name="connsiteY4" fmla="*/ 8157 h 252440"/>
              <a:gd name="connsiteX5" fmla="*/ 0 w 288572"/>
              <a:gd name="connsiteY5" fmla="*/ 5346 h 252440"/>
              <a:gd name="connsiteX0" fmla="*/ 0 w 353281"/>
              <a:gd name="connsiteY0" fmla="*/ 8635 h 252440"/>
              <a:gd name="connsiteX1" fmla="*/ 109287 w 353281"/>
              <a:gd name="connsiteY1" fmla="*/ 252440 h 252440"/>
              <a:gd name="connsiteX2" fmla="*/ 352749 w 353281"/>
              <a:gd name="connsiteY2" fmla="*/ 221646 h 252440"/>
              <a:gd name="connsiteX3" fmla="*/ 285399 w 353281"/>
              <a:gd name="connsiteY3" fmla="*/ 0 h 252440"/>
              <a:gd name="connsiteX4" fmla="*/ 131674 w 353281"/>
              <a:gd name="connsiteY4" fmla="*/ 8157 h 252440"/>
              <a:gd name="connsiteX5" fmla="*/ 0 w 353281"/>
              <a:gd name="connsiteY5" fmla="*/ 8635 h 252440"/>
              <a:gd name="connsiteX0" fmla="*/ 0 w 490793"/>
              <a:gd name="connsiteY0" fmla="*/ 0 h 283275"/>
              <a:gd name="connsiteX1" fmla="*/ 246799 w 490793"/>
              <a:gd name="connsiteY1" fmla="*/ 283275 h 283275"/>
              <a:gd name="connsiteX2" fmla="*/ 490261 w 490793"/>
              <a:gd name="connsiteY2" fmla="*/ 252481 h 283275"/>
              <a:gd name="connsiteX3" fmla="*/ 422911 w 490793"/>
              <a:gd name="connsiteY3" fmla="*/ 30835 h 283275"/>
              <a:gd name="connsiteX4" fmla="*/ 269186 w 490793"/>
              <a:gd name="connsiteY4" fmla="*/ 38992 h 283275"/>
              <a:gd name="connsiteX5" fmla="*/ 0 w 490793"/>
              <a:gd name="connsiteY5" fmla="*/ 0 h 283275"/>
              <a:gd name="connsiteX0" fmla="*/ 0 w 490793"/>
              <a:gd name="connsiteY0" fmla="*/ 43238 h 326513"/>
              <a:gd name="connsiteX1" fmla="*/ 246799 w 490793"/>
              <a:gd name="connsiteY1" fmla="*/ 326513 h 326513"/>
              <a:gd name="connsiteX2" fmla="*/ 490261 w 490793"/>
              <a:gd name="connsiteY2" fmla="*/ 295719 h 326513"/>
              <a:gd name="connsiteX3" fmla="*/ 422911 w 490793"/>
              <a:gd name="connsiteY3" fmla="*/ 74073 h 326513"/>
              <a:gd name="connsiteX4" fmla="*/ 398609 w 490793"/>
              <a:gd name="connsiteY4" fmla="*/ 0 h 326513"/>
              <a:gd name="connsiteX5" fmla="*/ 0 w 490793"/>
              <a:gd name="connsiteY5" fmla="*/ 43238 h 326513"/>
              <a:gd name="connsiteX0" fmla="*/ 0 w 490793"/>
              <a:gd name="connsiteY0" fmla="*/ 43238 h 326513"/>
              <a:gd name="connsiteX1" fmla="*/ 246799 w 490793"/>
              <a:gd name="connsiteY1" fmla="*/ 326513 h 326513"/>
              <a:gd name="connsiteX2" fmla="*/ 490261 w 490793"/>
              <a:gd name="connsiteY2" fmla="*/ 295719 h 326513"/>
              <a:gd name="connsiteX3" fmla="*/ 390555 w 490793"/>
              <a:gd name="connsiteY3" fmla="*/ 44470 h 326513"/>
              <a:gd name="connsiteX4" fmla="*/ 398609 w 490793"/>
              <a:gd name="connsiteY4" fmla="*/ 0 h 326513"/>
              <a:gd name="connsiteX5" fmla="*/ 0 w 490793"/>
              <a:gd name="connsiteY5" fmla="*/ 43238 h 326513"/>
              <a:gd name="connsiteX0" fmla="*/ 0 w 458437"/>
              <a:gd name="connsiteY0" fmla="*/ 43238 h 326513"/>
              <a:gd name="connsiteX1" fmla="*/ 246799 w 458437"/>
              <a:gd name="connsiteY1" fmla="*/ 326513 h 326513"/>
              <a:gd name="connsiteX2" fmla="*/ 457906 w 458437"/>
              <a:gd name="connsiteY2" fmla="*/ 259538 h 326513"/>
              <a:gd name="connsiteX3" fmla="*/ 390555 w 458437"/>
              <a:gd name="connsiteY3" fmla="*/ 44470 h 326513"/>
              <a:gd name="connsiteX4" fmla="*/ 398609 w 458437"/>
              <a:gd name="connsiteY4" fmla="*/ 0 h 326513"/>
              <a:gd name="connsiteX5" fmla="*/ 0 w 458437"/>
              <a:gd name="connsiteY5" fmla="*/ 43238 h 326513"/>
              <a:gd name="connsiteX0" fmla="*/ 0 w 398609"/>
              <a:gd name="connsiteY0" fmla="*/ 43238 h 326513"/>
              <a:gd name="connsiteX1" fmla="*/ 246799 w 398609"/>
              <a:gd name="connsiteY1" fmla="*/ 326513 h 326513"/>
              <a:gd name="connsiteX2" fmla="*/ 390555 w 398609"/>
              <a:gd name="connsiteY2" fmla="*/ 44470 h 326513"/>
              <a:gd name="connsiteX3" fmla="*/ 398609 w 398609"/>
              <a:gd name="connsiteY3" fmla="*/ 0 h 326513"/>
              <a:gd name="connsiteX4" fmla="*/ 0 w 398609"/>
              <a:gd name="connsiteY4" fmla="*/ 43238 h 326513"/>
              <a:gd name="connsiteX0" fmla="*/ 0 w 398609"/>
              <a:gd name="connsiteY0" fmla="*/ 43238 h 171920"/>
              <a:gd name="connsiteX1" fmla="*/ 141646 w 398609"/>
              <a:gd name="connsiteY1" fmla="*/ 171920 h 171920"/>
              <a:gd name="connsiteX2" fmla="*/ 390555 w 398609"/>
              <a:gd name="connsiteY2" fmla="*/ 44470 h 171920"/>
              <a:gd name="connsiteX3" fmla="*/ 398609 w 398609"/>
              <a:gd name="connsiteY3" fmla="*/ 0 h 171920"/>
              <a:gd name="connsiteX4" fmla="*/ 0 w 398609"/>
              <a:gd name="connsiteY4" fmla="*/ 43238 h 17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09" h="171920">
                <a:moveTo>
                  <a:pt x="0" y="43238"/>
                </a:moveTo>
                <a:lnTo>
                  <a:pt x="141646" y="171920"/>
                </a:lnTo>
                <a:lnTo>
                  <a:pt x="390555" y="44470"/>
                </a:lnTo>
                <a:lnTo>
                  <a:pt x="398609" y="0"/>
                </a:lnTo>
                <a:lnTo>
                  <a:pt x="0" y="43238"/>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フリーフォーム 116"/>
          <p:cNvSpPr/>
          <p:nvPr/>
        </p:nvSpPr>
        <p:spPr>
          <a:xfrm>
            <a:off x="4181522" y="4086225"/>
            <a:ext cx="288131" cy="323850"/>
          </a:xfrm>
          <a:custGeom>
            <a:avLst/>
            <a:gdLst>
              <a:gd name="connsiteX0" fmla="*/ 195263 w 288131"/>
              <a:gd name="connsiteY0" fmla="*/ 0 h 323850"/>
              <a:gd name="connsiteX1" fmla="*/ 288131 w 288131"/>
              <a:gd name="connsiteY1" fmla="*/ 154781 h 323850"/>
              <a:gd name="connsiteX2" fmla="*/ 114300 w 288131"/>
              <a:gd name="connsiteY2" fmla="*/ 261938 h 323850"/>
              <a:gd name="connsiteX3" fmla="*/ 142875 w 288131"/>
              <a:gd name="connsiteY3" fmla="*/ 304800 h 323850"/>
              <a:gd name="connsiteX4" fmla="*/ 104775 w 288131"/>
              <a:gd name="connsiteY4" fmla="*/ 323850 h 323850"/>
              <a:gd name="connsiteX5" fmla="*/ 0 w 288131"/>
              <a:gd name="connsiteY5" fmla="*/ 138113 h 323850"/>
              <a:gd name="connsiteX6" fmla="*/ 195263 w 288131"/>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131" h="323850">
                <a:moveTo>
                  <a:pt x="195263" y="0"/>
                </a:moveTo>
                <a:lnTo>
                  <a:pt x="288131" y="154781"/>
                </a:lnTo>
                <a:lnTo>
                  <a:pt x="114300" y="261938"/>
                </a:lnTo>
                <a:lnTo>
                  <a:pt x="142875" y="304800"/>
                </a:lnTo>
                <a:lnTo>
                  <a:pt x="104775" y="323850"/>
                </a:lnTo>
                <a:lnTo>
                  <a:pt x="0" y="138113"/>
                </a:lnTo>
                <a:lnTo>
                  <a:pt x="195263"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8" name="フリーフォーム 117"/>
          <p:cNvSpPr/>
          <p:nvPr/>
        </p:nvSpPr>
        <p:spPr>
          <a:xfrm>
            <a:off x="3840956" y="4829260"/>
            <a:ext cx="361950" cy="321469"/>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78594 w 361950"/>
              <a:gd name="connsiteY5" fmla="*/ 9525 h 321469"/>
              <a:gd name="connsiteX6" fmla="*/ 142875 w 361950"/>
              <a:gd name="connsiteY6" fmla="*/ 16669 h 321469"/>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73707 w 361950"/>
              <a:gd name="connsiteY5" fmla="*/ 24309 h 321469"/>
              <a:gd name="connsiteX6" fmla="*/ 142875 w 361950"/>
              <a:gd name="connsiteY6" fmla="*/ 16669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50" h="321469">
                <a:moveTo>
                  <a:pt x="142875" y="16669"/>
                </a:moveTo>
                <a:lnTo>
                  <a:pt x="0" y="178594"/>
                </a:lnTo>
                <a:lnTo>
                  <a:pt x="159544" y="321469"/>
                </a:lnTo>
                <a:lnTo>
                  <a:pt x="361950" y="185738"/>
                </a:lnTo>
                <a:lnTo>
                  <a:pt x="221457" y="0"/>
                </a:lnTo>
                <a:lnTo>
                  <a:pt x="173707" y="24309"/>
                </a:lnTo>
                <a:lnTo>
                  <a:pt x="142875" y="16669"/>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9" name="フリーフォーム 118"/>
          <p:cNvSpPr/>
          <p:nvPr/>
        </p:nvSpPr>
        <p:spPr>
          <a:xfrm>
            <a:off x="3233738" y="5067361"/>
            <a:ext cx="380182" cy="521493"/>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82" h="521493">
                <a:moveTo>
                  <a:pt x="239688" y="0"/>
                </a:moveTo>
                <a:lnTo>
                  <a:pt x="0" y="351308"/>
                </a:lnTo>
                <a:lnTo>
                  <a:pt x="111100" y="521493"/>
                </a:lnTo>
                <a:lnTo>
                  <a:pt x="352425" y="361974"/>
                </a:lnTo>
                <a:lnTo>
                  <a:pt x="282550" y="250031"/>
                </a:lnTo>
                <a:lnTo>
                  <a:pt x="380182" y="176211"/>
                </a:lnTo>
                <a:lnTo>
                  <a:pt x="239688"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3" name="フリーフォーム 122"/>
          <p:cNvSpPr/>
          <p:nvPr/>
        </p:nvSpPr>
        <p:spPr>
          <a:xfrm>
            <a:off x="3517107" y="5245979"/>
            <a:ext cx="170632" cy="180949"/>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32" h="180949">
                <a:moveTo>
                  <a:pt x="94779" y="0"/>
                </a:moveTo>
                <a:lnTo>
                  <a:pt x="0" y="67914"/>
                </a:lnTo>
                <a:lnTo>
                  <a:pt x="72999" y="180949"/>
                </a:lnTo>
                <a:lnTo>
                  <a:pt x="170632" y="111892"/>
                </a:lnTo>
                <a:lnTo>
                  <a:pt x="94779"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4" name="フリーフォーム 123"/>
          <p:cNvSpPr/>
          <p:nvPr/>
        </p:nvSpPr>
        <p:spPr>
          <a:xfrm>
            <a:off x="3490913" y="4900586"/>
            <a:ext cx="299218" cy="256036"/>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09079 w 380182"/>
              <a:gd name="connsiteY0" fmla="*/ 0 h 831030"/>
              <a:gd name="connsiteX1" fmla="*/ 0 w 380182"/>
              <a:gd name="connsiteY1" fmla="*/ 660845 h 831030"/>
              <a:gd name="connsiteX2" fmla="*/ 111100 w 380182"/>
              <a:gd name="connsiteY2" fmla="*/ 831030 h 831030"/>
              <a:gd name="connsiteX3" fmla="*/ 352425 w 380182"/>
              <a:gd name="connsiteY3" fmla="*/ 671511 h 831030"/>
              <a:gd name="connsiteX4" fmla="*/ 282550 w 380182"/>
              <a:gd name="connsiteY4" fmla="*/ 559568 h 831030"/>
              <a:gd name="connsiteX5" fmla="*/ 380182 w 380182"/>
              <a:gd name="connsiteY5" fmla="*/ 485748 h 831030"/>
              <a:gd name="connsiteX6" fmla="*/ 209079 w 380182"/>
              <a:gd name="connsiteY6" fmla="*/ 0 h 831030"/>
              <a:gd name="connsiteX0" fmla="*/ 209079 w 352425"/>
              <a:gd name="connsiteY0" fmla="*/ 9552 h 840582"/>
              <a:gd name="connsiteX1" fmla="*/ 0 w 352425"/>
              <a:gd name="connsiteY1" fmla="*/ 670397 h 840582"/>
              <a:gd name="connsiteX2" fmla="*/ 111100 w 352425"/>
              <a:gd name="connsiteY2" fmla="*/ 840582 h 840582"/>
              <a:gd name="connsiteX3" fmla="*/ 352425 w 352425"/>
              <a:gd name="connsiteY3" fmla="*/ 681063 h 840582"/>
              <a:gd name="connsiteX4" fmla="*/ 282550 w 352425"/>
              <a:gd name="connsiteY4" fmla="*/ 569120 h 840582"/>
              <a:gd name="connsiteX5" fmla="*/ 251594 w 352425"/>
              <a:gd name="connsiteY5" fmla="*/ 0 h 840582"/>
              <a:gd name="connsiteX6" fmla="*/ 209079 w 352425"/>
              <a:gd name="connsiteY6" fmla="*/ 9552 h 840582"/>
              <a:gd name="connsiteX0" fmla="*/ 209079 w 352425"/>
              <a:gd name="connsiteY0" fmla="*/ 9552 h 840582"/>
              <a:gd name="connsiteX1" fmla="*/ 0 w 352425"/>
              <a:gd name="connsiteY1" fmla="*/ 670397 h 840582"/>
              <a:gd name="connsiteX2" fmla="*/ 111100 w 352425"/>
              <a:gd name="connsiteY2" fmla="*/ 840582 h 840582"/>
              <a:gd name="connsiteX3" fmla="*/ 352425 w 352425"/>
              <a:gd name="connsiteY3" fmla="*/ 681063 h 840582"/>
              <a:gd name="connsiteX4" fmla="*/ 306362 w 352425"/>
              <a:gd name="connsiteY4" fmla="*/ 52388 h 840582"/>
              <a:gd name="connsiteX5" fmla="*/ 251594 w 352425"/>
              <a:gd name="connsiteY5" fmla="*/ 0 h 840582"/>
              <a:gd name="connsiteX6" fmla="*/ 209079 w 352425"/>
              <a:gd name="connsiteY6" fmla="*/ 9552 h 840582"/>
              <a:gd name="connsiteX0" fmla="*/ 209079 w 306362"/>
              <a:gd name="connsiteY0" fmla="*/ 9552 h 840582"/>
              <a:gd name="connsiteX1" fmla="*/ 0 w 306362"/>
              <a:gd name="connsiteY1" fmla="*/ 670397 h 840582"/>
              <a:gd name="connsiteX2" fmla="*/ 111100 w 306362"/>
              <a:gd name="connsiteY2" fmla="*/ 840582 h 840582"/>
              <a:gd name="connsiteX3" fmla="*/ 276225 w 306362"/>
              <a:gd name="connsiteY3" fmla="*/ 80988 h 840582"/>
              <a:gd name="connsiteX4" fmla="*/ 306362 w 306362"/>
              <a:gd name="connsiteY4" fmla="*/ 52388 h 840582"/>
              <a:gd name="connsiteX5" fmla="*/ 251594 w 306362"/>
              <a:gd name="connsiteY5" fmla="*/ 0 h 840582"/>
              <a:gd name="connsiteX6" fmla="*/ 209079 w 306362"/>
              <a:gd name="connsiteY6" fmla="*/ 9552 h 840582"/>
              <a:gd name="connsiteX0" fmla="*/ 209079 w 403994"/>
              <a:gd name="connsiteY0" fmla="*/ 9552 h 670397"/>
              <a:gd name="connsiteX1" fmla="*/ 0 w 403994"/>
              <a:gd name="connsiteY1" fmla="*/ 670397 h 670397"/>
              <a:gd name="connsiteX2" fmla="*/ 403994 w 403994"/>
              <a:gd name="connsiteY2" fmla="*/ 195263 h 670397"/>
              <a:gd name="connsiteX3" fmla="*/ 276225 w 403994"/>
              <a:gd name="connsiteY3" fmla="*/ 80988 h 670397"/>
              <a:gd name="connsiteX4" fmla="*/ 306362 w 403994"/>
              <a:gd name="connsiteY4" fmla="*/ 52388 h 670397"/>
              <a:gd name="connsiteX5" fmla="*/ 251594 w 403994"/>
              <a:gd name="connsiteY5" fmla="*/ 0 h 670397"/>
              <a:gd name="connsiteX6" fmla="*/ 209079 w 403994"/>
              <a:gd name="connsiteY6" fmla="*/ 9552 h 670397"/>
              <a:gd name="connsiteX0" fmla="*/ 0 w 194915"/>
              <a:gd name="connsiteY0" fmla="*/ 9552 h 229866"/>
              <a:gd name="connsiteX1" fmla="*/ 152871 w 194915"/>
              <a:gd name="connsiteY1" fmla="*/ 229866 h 229866"/>
              <a:gd name="connsiteX2" fmla="*/ 194915 w 194915"/>
              <a:gd name="connsiteY2" fmla="*/ 195263 h 229866"/>
              <a:gd name="connsiteX3" fmla="*/ 67146 w 194915"/>
              <a:gd name="connsiteY3" fmla="*/ 80988 h 229866"/>
              <a:gd name="connsiteX4" fmla="*/ 97283 w 194915"/>
              <a:gd name="connsiteY4" fmla="*/ 52388 h 229866"/>
              <a:gd name="connsiteX5" fmla="*/ 42515 w 194915"/>
              <a:gd name="connsiteY5" fmla="*/ 0 h 229866"/>
              <a:gd name="connsiteX6" fmla="*/ 0 w 194915"/>
              <a:gd name="connsiteY6" fmla="*/ 9552 h 229866"/>
              <a:gd name="connsiteX0" fmla="*/ 0 w 194915"/>
              <a:gd name="connsiteY0" fmla="*/ 9552 h 229866"/>
              <a:gd name="connsiteX1" fmla="*/ 52512 w 194915"/>
              <a:gd name="connsiteY1" fmla="*/ 112590 h 229866"/>
              <a:gd name="connsiteX2" fmla="*/ 152871 w 194915"/>
              <a:gd name="connsiteY2" fmla="*/ 229866 h 229866"/>
              <a:gd name="connsiteX3" fmla="*/ 194915 w 194915"/>
              <a:gd name="connsiteY3" fmla="*/ 195263 h 229866"/>
              <a:gd name="connsiteX4" fmla="*/ 67146 w 194915"/>
              <a:gd name="connsiteY4" fmla="*/ 80988 h 229866"/>
              <a:gd name="connsiteX5" fmla="*/ 97283 w 194915"/>
              <a:gd name="connsiteY5" fmla="*/ 52388 h 229866"/>
              <a:gd name="connsiteX6" fmla="*/ 42515 w 194915"/>
              <a:gd name="connsiteY6" fmla="*/ 0 h 229866"/>
              <a:gd name="connsiteX7" fmla="*/ 0 w 194915"/>
              <a:gd name="connsiteY7" fmla="*/ 9552 h 229866"/>
              <a:gd name="connsiteX0" fmla="*/ 104303 w 299218"/>
              <a:gd name="connsiteY0" fmla="*/ 9552 h 229866"/>
              <a:gd name="connsiteX1" fmla="*/ 0 w 299218"/>
              <a:gd name="connsiteY1" fmla="*/ 154808 h 229866"/>
              <a:gd name="connsiteX2" fmla="*/ 257174 w 299218"/>
              <a:gd name="connsiteY2" fmla="*/ 229866 h 229866"/>
              <a:gd name="connsiteX3" fmla="*/ 299218 w 299218"/>
              <a:gd name="connsiteY3" fmla="*/ 195263 h 229866"/>
              <a:gd name="connsiteX4" fmla="*/ 171449 w 299218"/>
              <a:gd name="connsiteY4" fmla="*/ 80988 h 229866"/>
              <a:gd name="connsiteX5" fmla="*/ 201586 w 299218"/>
              <a:gd name="connsiteY5" fmla="*/ 52388 h 229866"/>
              <a:gd name="connsiteX6" fmla="*/ 146818 w 299218"/>
              <a:gd name="connsiteY6" fmla="*/ 0 h 229866"/>
              <a:gd name="connsiteX7" fmla="*/ 104303 w 299218"/>
              <a:gd name="connsiteY7" fmla="*/ 9552 h 229866"/>
              <a:gd name="connsiteX0" fmla="*/ 104303 w 299218"/>
              <a:gd name="connsiteY0" fmla="*/ 9552 h 229866"/>
              <a:gd name="connsiteX1" fmla="*/ 0 w 299218"/>
              <a:gd name="connsiteY1" fmla="*/ 154808 h 229866"/>
              <a:gd name="connsiteX2" fmla="*/ 12799 w 299218"/>
              <a:gd name="connsiteY2" fmla="*/ 184598 h 229866"/>
              <a:gd name="connsiteX3" fmla="*/ 257174 w 299218"/>
              <a:gd name="connsiteY3" fmla="*/ 229866 h 229866"/>
              <a:gd name="connsiteX4" fmla="*/ 299218 w 299218"/>
              <a:gd name="connsiteY4" fmla="*/ 195263 h 229866"/>
              <a:gd name="connsiteX5" fmla="*/ 171449 w 299218"/>
              <a:gd name="connsiteY5" fmla="*/ 80988 h 229866"/>
              <a:gd name="connsiteX6" fmla="*/ 201586 w 299218"/>
              <a:gd name="connsiteY6" fmla="*/ 52388 h 229866"/>
              <a:gd name="connsiteX7" fmla="*/ 146818 w 299218"/>
              <a:gd name="connsiteY7" fmla="*/ 0 h 229866"/>
              <a:gd name="connsiteX8" fmla="*/ 104303 w 299218"/>
              <a:gd name="connsiteY8" fmla="*/ 9552 h 229866"/>
              <a:gd name="connsiteX0" fmla="*/ 104303 w 299218"/>
              <a:gd name="connsiteY0" fmla="*/ 9552 h 256036"/>
              <a:gd name="connsiteX1" fmla="*/ 0 w 299218"/>
              <a:gd name="connsiteY1" fmla="*/ 154808 h 256036"/>
              <a:gd name="connsiteX2" fmla="*/ 91380 w 299218"/>
              <a:gd name="connsiteY2" fmla="*/ 256036 h 256036"/>
              <a:gd name="connsiteX3" fmla="*/ 257174 w 299218"/>
              <a:gd name="connsiteY3" fmla="*/ 229866 h 256036"/>
              <a:gd name="connsiteX4" fmla="*/ 299218 w 299218"/>
              <a:gd name="connsiteY4" fmla="*/ 195263 h 256036"/>
              <a:gd name="connsiteX5" fmla="*/ 171449 w 299218"/>
              <a:gd name="connsiteY5" fmla="*/ 80988 h 256036"/>
              <a:gd name="connsiteX6" fmla="*/ 201586 w 299218"/>
              <a:gd name="connsiteY6" fmla="*/ 52388 h 256036"/>
              <a:gd name="connsiteX7" fmla="*/ 146818 w 299218"/>
              <a:gd name="connsiteY7" fmla="*/ 0 h 256036"/>
              <a:gd name="connsiteX8" fmla="*/ 104303 w 299218"/>
              <a:gd name="connsiteY8" fmla="*/ 9552 h 256036"/>
              <a:gd name="connsiteX0" fmla="*/ 104303 w 299218"/>
              <a:gd name="connsiteY0" fmla="*/ 9552 h 256036"/>
              <a:gd name="connsiteX1" fmla="*/ 0 w 299218"/>
              <a:gd name="connsiteY1" fmla="*/ 154808 h 256036"/>
              <a:gd name="connsiteX2" fmla="*/ 91380 w 299218"/>
              <a:gd name="connsiteY2" fmla="*/ 256036 h 256036"/>
              <a:gd name="connsiteX3" fmla="*/ 204787 w 299218"/>
              <a:gd name="connsiteY3" fmla="*/ 240533 h 256036"/>
              <a:gd name="connsiteX4" fmla="*/ 257174 w 299218"/>
              <a:gd name="connsiteY4" fmla="*/ 229866 h 256036"/>
              <a:gd name="connsiteX5" fmla="*/ 299218 w 299218"/>
              <a:gd name="connsiteY5" fmla="*/ 195263 h 256036"/>
              <a:gd name="connsiteX6" fmla="*/ 171449 w 299218"/>
              <a:gd name="connsiteY6" fmla="*/ 80988 h 256036"/>
              <a:gd name="connsiteX7" fmla="*/ 201586 w 299218"/>
              <a:gd name="connsiteY7" fmla="*/ 52388 h 256036"/>
              <a:gd name="connsiteX8" fmla="*/ 146818 w 299218"/>
              <a:gd name="connsiteY8" fmla="*/ 0 h 256036"/>
              <a:gd name="connsiteX9" fmla="*/ 104303 w 299218"/>
              <a:gd name="connsiteY9" fmla="*/ 9552 h 256036"/>
              <a:gd name="connsiteX0" fmla="*/ 104303 w 299218"/>
              <a:gd name="connsiteY0" fmla="*/ 9552 h 256036"/>
              <a:gd name="connsiteX1" fmla="*/ 0 w 299218"/>
              <a:gd name="connsiteY1" fmla="*/ 154808 h 256036"/>
              <a:gd name="connsiteX2" fmla="*/ 91380 w 299218"/>
              <a:gd name="connsiteY2" fmla="*/ 256036 h 256036"/>
              <a:gd name="connsiteX3" fmla="*/ 207168 w 299218"/>
              <a:gd name="connsiteY3" fmla="*/ 169096 h 256036"/>
              <a:gd name="connsiteX4" fmla="*/ 257174 w 299218"/>
              <a:gd name="connsiteY4" fmla="*/ 229866 h 256036"/>
              <a:gd name="connsiteX5" fmla="*/ 299218 w 299218"/>
              <a:gd name="connsiteY5" fmla="*/ 195263 h 256036"/>
              <a:gd name="connsiteX6" fmla="*/ 171449 w 299218"/>
              <a:gd name="connsiteY6" fmla="*/ 80988 h 256036"/>
              <a:gd name="connsiteX7" fmla="*/ 201586 w 299218"/>
              <a:gd name="connsiteY7" fmla="*/ 52388 h 256036"/>
              <a:gd name="connsiteX8" fmla="*/ 146818 w 299218"/>
              <a:gd name="connsiteY8" fmla="*/ 0 h 256036"/>
              <a:gd name="connsiteX9" fmla="*/ 104303 w 299218"/>
              <a:gd name="connsiteY9" fmla="*/ 9552 h 25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18" h="256036">
                <a:moveTo>
                  <a:pt x="104303" y="9552"/>
                </a:moveTo>
                <a:lnTo>
                  <a:pt x="0" y="154808"/>
                </a:lnTo>
                <a:lnTo>
                  <a:pt x="91380" y="256036"/>
                </a:lnTo>
                <a:lnTo>
                  <a:pt x="207168" y="169096"/>
                </a:lnTo>
                <a:lnTo>
                  <a:pt x="257174" y="229866"/>
                </a:lnTo>
                <a:lnTo>
                  <a:pt x="299218" y="195263"/>
                </a:lnTo>
                <a:lnTo>
                  <a:pt x="171449" y="80988"/>
                </a:lnTo>
                <a:lnTo>
                  <a:pt x="201586" y="52388"/>
                </a:lnTo>
                <a:lnTo>
                  <a:pt x="146818" y="0"/>
                </a:lnTo>
                <a:lnTo>
                  <a:pt x="104303" y="9552"/>
                </a:lnTo>
                <a:close/>
              </a:path>
            </a:pathLst>
          </a:custGeom>
          <a:solidFill>
            <a:srgbClr val="39BDE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5" name="フリーフォーム 124"/>
          <p:cNvSpPr/>
          <p:nvPr/>
        </p:nvSpPr>
        <p:spPr>
          <a:xfrm>
            <a:off x="3588367" y="5072843"/>
            <a:ext cx="134913" cy="116655"/>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13" h="116655">
                <a:moveTo>
                  <a:pt x="106685" y="0"/>
                </a:moveTo>
                <a:lnTo>
                  <a:pt x="0" y="84582"/>
                </a:lnTo>
                <a:lnTo>
                  <a:pt x="32518" y="116655"/>
                </a:lnTo>
                <a:lnTo>
                  <a:pt x="134913" y="30930"/>
                </a:lnTo>
                <a:lnTo>
                  <a:pt x="106685"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6" name="フリーフォーム 125"/>
          <p:cNvSpPr/>
          <p:nvPr/>
        </p:nvSpPr>
        <p:spPr>
          <a:xfrm>
            <a:off x="3716907" y="5118085"/>
            <a:ext cx="144438" cy="176187"/>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38" h="176187">
                <a:moveTo>
                  <a:pt x="61441" y="0"/>
                </a:moveTo>
                <a:lnTo>
                  <a:pt x="0" y="51245"/>
                </a:lnTo>
                <a:lnTo>
                  <a:pt x="68238" y="176187"/>
                </a:lnTo>
                <a:lnTo>
                  <a:pt x="144438" y="126181"/>
                </a:lnTo>
                <a:lnTo>
                  <a:pt x="61441"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7" name="フリーフォーム 126"/>
          <p:cNvSpPr/>
          <p:nvPr/>
        </p:nvSpPr>
        <p:spPr>
          <a:xfrm>
            <a:off x="3664966" y="4953234"/>
            <a:ext cx="151582" cy="145231"/>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82" h="145231">
                <a:moveTo>
                  <a:pt x="35247" y="0"/>
                </a:moveTo>
                <a:lnTo>
                  <a:pt x="0" y="36958"/>
                </a:lnTo>
                <a:lnTo>
                  <a:pt x="120625" y="145231"/>
                </a:lnTo>
                <a:lnTo>
                  <a:pt x="151582" y="104750"/>
                </a:lnTo>
                <a:lnTo>
                  <a:pt x="35247"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8" name="フリーフォーム 127"/>
          <p:cNvSpPr/>
          <p:nvPr/>
        </p:nvSpPr>
        <p:spPr>
          <a:xfrm>
            <a:off x="4600011" y="4185668"/>
            <a:ext cx="263501" cy="204764"/>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01" h="204764">
                <a:moveTo>
                  <a:pt x="213841" y="0"/>
                </a:moveTo>
                <a:lnTo>
                  <a:pt x="0" y="139352"/>
                </a:lnTo>
                <a:lnTo>
                  <a:pt x="39663" y="204764"/>
                </a:lnTo>
                <a:lnTo>
                  <a:pt x="263501" y="69031"/>
                </a:lnTo>
                <a:lnTo>
                  <a:pt x="213841"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9" name="フリーフォーム 128"/>
          <p:cNvSpPr/>
          <p:nvPr/>
        </p:nvSpPr>
        <p:spPr>
          <a:xfrm>
            <a:off x="4657652" y="4305300"/>
            <a:ext cx="214312" cy="326504"/>
          </a:xfrm>
          <a:custGeom>
            <a:avLst/>
            <a:gdLst>
              <a:gd name="connsiteX0" fmla="*/ 195263 w 288131"/>
              <a:gd name="connsiteY0" fmla="*/ 0 h 323850"/>
              <a:gd name="connsiteX1" fmla="*/ 288131 w 288131"/>
              <a:gd name="connsiteY1" fmla="*/ 154781 h 323850"/>
              <a:gd name="connsiteX2" fmla="*/ 114300 w 288131"/>
              <a:gd name="connsiteY2" fmla="*/ 261938 h 323850"/>
              <a:gd name="connsiteX3" fmla="*/ 142875 w 288131"/>
              <a:gd name="connsiteY3" fmla="*/ 304800 h 323850"/>
              <a:gd name="connsiteX4" fmla="*/ 104775 w 288131"/>
              <a:gd name="connsiteY4" fmla="*/ 323850 h 323850"/>
              <a:gd name="connsiteX5" fmla="*/ 0 w 288131"/>
              <a:gd name="connsiteY5" fmla="*/ 138113 h 323850"/>
              <a:gd name="connsiteX6" fmla="*/ 195263 w 288131"/>
              <a:gd name="connsiteY6" fmla="*/ 0 h 323850"/>
              <a:gd name="connsiteX0" fmla="*/ 246013 w 288131"/>
              <a:gd name="connsiteY0" fmla="*/ 0 h 383654"/>
              <a:gd name="connsiteX1" fmla="*/ 288131 w 288131"/>
              <a:gd name="connsiteY1" fmla="*/ 214585 h 383654"/>
              <a:gd name="connsiteX2" fmla="*/ 114300 w 288131"/>
              <a:gd name="connsiteY2" fmla="*/ 321742 h 383654"/>
              <a:gd name="connsiteX3" fmla="*/ 142875 w 288131"/>
              <a:gd name="connsiteY3" fmla="*/ 364604 h 383654"/>
              <a:gd name="connsiteX4" fmla="*/ 104775 w 288131"/>
              <a:gd name="connsiteY4" fmla="*/ 383654 h 383654"/>
              <a:gd name="connsiteX5" fmla="*/ 0 w 288131"/>
              <a:gd name="connsiteY5" fmla="*/ 197917 h 383654"/>
              <a:gd name="connsiteX6" fmla="*/ 246013 w 288131"/>
              <a:gd name="connsiteY6" fmla="*/ 0 h 383654"/>
              <a:gd name="connsiteX0" fmla="*/ 172194 w 214312"/>
              <a:gd name="connsiteY0" fmla="*/ 0 h 383654"/>
              <a:gd name="connsiteX1" fmla="*/ 214312 w 214312"/>
              <a:gd name="connsiteY1" fmla="*/ 214585 h 383654"/>
              <a:gd name="connsiteX2" fmla="*/ 40481 w 214312"/>
              <a:gd name="connsiteY2" fmla="*/ 321742 h 383654"/>
              <a:gd name="connsiteX3" fmla="*/ 69056 w 214312"/>
              <a:gd name="connsiteY3" fmla="*/ 364604 h 383654"/>
              <a:gd name="connsiteX4" fmla="*/ 30956 w 214312"/>
              <a:gd name="connsiteY4" fmla="*/ 383654 h 383654"/>
              <a:gd name="connsiteX5" fmla="*/ 0 w 214312"/>
              <a:gd name="connsiteY5" fmla="*/ 107429 h 383654"/>
              <a:gd name="connsiteX6" fmla="*/ 172194 w 214312"/>
              <a:gd name="connsiteY6" fmla="*/ 0 h 383654"/>
              <a:gd name="connsiteX0" fmla="*/ 172194 w 214312"/>
              <a:gd name="connsiteY0" fmla="*/ 0 h 383654"/>
              <a:gd name="connsiteX1" fmla="*/ 214312 w 214312"/>
              <a:gd name="connsiteY1" fmla="*/ 214585 h 383654"/>
              <a:gd name="connsiteX2" fmla="*/ 116681 w 214312"/>
              <a:gd name="connsiteY2" fmla="*/ 300311 h 383654"/>
              <a:gd name="connsiteX3" fmla="*/ 69056 w 214312"/>
              <a:gd name="connsiteY3" fmla="*/ 364604 h 383654"/>
              <a:gd name="connsiteX4" fmla="*/ 30956 w 214312"/>
              <a:gd name="connsiteY4" fmla="*/ 383654 h 383654"/>
              <a:gd name="connsiteX5" fmla="*/ 0 w 214312"/>
              <a:gd name="connsiteY5" fmla="*/ 107429 h 383654"/>
              <a:gd name="connsiteX6" fmla="*/ 172194 w 214312"/>
              <a:gd name="connsiteY6" fmla="*/ 0 h 383654"/>
              <a:gd name="connsiteX0" fmla="*/ 172194 w 214312"/>
              <a:gd name="connsiteY0" fmla="*/ 0 h 383654"/>
              <a:gd name="connsiteX1" fmla="*/ 214312 w 214312"/>
              <a:gd name="connsiteY1" fmla="*/ 64566 h 383654"/>
              <a:gd name="connsiteX2" fmla="*/ 116681 w 214312"/>
              <a:gd name="connsiteY2" fmla="*/ 300311 h 383654"/>
              <a:gd name="connsiteX3" fmla="*/ 69056 w 214312"/>
              <a:gd name="connsiteY3" fmla="*/ 364604 h 383654"/>
              <a:gd name="connsiteX4" fmla="*/ 30956 w 214312"/>
              <a:gd name="connsiteY4" fmla="*/ 383654 h 383654"/>
              <a:gd name="connsiteX5" fmla="*/ 0 w 214312"/>
              <a:gd name="connsiteY5" fmla="*/ 107429 h 383654"/>
              <a:gd name="connsiteX6" fmla="*/ 172194 w 214312"/>
              <a:gd name="connsiteY6" fmla="*/ 0 h 383654"/>
              <a:gd name="connsiteX0" fmla="*/ 172194 w 214312"/>
              <a:gd name="connsiteY0" fmla="*/ 0 h 383654"/>
              <a:gd name="connsiteX1" fmla="*/ 214312 w 214312"/>
              <a:gd name="connsiteY1" fmla="*/ 64566 h 383654"/>
              <a:gd name="connsiteX2" fmla="*/ 97631 w 214312"/>
              <a:gd name="connsiteY2" fmla="*/ 131242 h 383654"/>
              <a:gd name="connsiteX3" fmla="*/ 69056 w 214312"/>
              <a:gd name="connsiteY3" fmla="*/ 364604 h 383654"/>
              <a:gd name="connsiteX4" fmla="*/ 30956 w 214312"/>
              <a:gd name="connsiteY4" fmla="*/ 383654 h 383654"/>
              <a:gd name="connsiteX5" fmla="*/ 0 w 214312"/>
              <a:gd name="connsiteY5" fmla="*/ 107429 h 383654"/>
              <a:gd name="connsiteX6" fmla="*/ 172194 w 214312"/>
              <a:gd name="connsiteY6" fmla="*/ 0 h 383654"/>
              <a:gd name="connsiteX0" fmla="*/ 172194 w 214312"/>
              <a:gd name="connsiteY0" fmla="*/ 0 h 383654"/>
              <a:gd name="connsiteX1" fmla="*/ 214312 w 214312"/>
              <a:gd name="connsiteY1" fmla="*/ 64566 h 383654"/>
              <a:gd name="connsiteX2" fmla="*/ 97631 w 214312"/>
              <a:gd name="connsiteY2" fmla="*/ 131242 h 383654"/>
              <a:gd name="connsiteX3" fmla="*/ 83417 w 214312"/>
              <a:gd name="connsiteY3" fmla="*/ 247650 h 383654"/>
              <a:gd name="connsiteX4" fmla="*/ 69056 w 214312"/>
              <a:gd name="connsiteY4" fmla="*/ 364604 h 383654"/>
              <a:gd name="connsiteX5" fmla="*/ 30956 w 214312"/>
              <a:gd name="connsiteY5" fmla="*/ 383654 h 383654"/>
              <a:gd name="connsiteX6" fmla="*/ 0 w 214312"/>
              <a:gd name="connsiteY6" fmla="*/ 107429 h 383654"/>
              <a:gd name="connsiteX7" fmla="*/ 172194 w 214312"/>
              <a:gd name="connsiteY7" fmla="*/ 0 h 383654"/>
              <a:gd name="connsiteX0" fmla="*/ 172194 w 214312"/>
              <a:gd name="connsiteY0" fmla="*/ 0 h 383654"/>
              <a:gd name="connsiteX1" fmla="*/ 214312 w 214312"/>
              <a:gd name="connsiteY1" fmla="*/ 64566 h 383654"/>
              <a:gd name="connsiteX2" fmla="*/ 97631 w 214312"/>
              <a:gd name="connsiteY2" fmla="*/ 131242 h 383654"/>
              <a:gd name="connsiteX3" fmla="*/ 83417 w 214312"/>
              <a:gd name="connsiteY3" fmla="*/ 247650 h 383654"/>
              <a:gd name="connsiteX4" fmla="*/ 71511 w 214312"/>
              <a:gd name="connsiteY4" fmla="*/ 328613 h 383654"/>
              <a:gd name="connsiteX5" fmla="*/ 69056 w 214312"/>
              <a:gd name="connsiteY5" fmla="*/ 36460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83654"/>
              <a:gd name="connsiteX1" fmla="*/ 214312 w 214312"/>
              <a:gd name="connsiteY1" fmla="*/ 64566 h 383654"/>
              <a:gd name="connsiteX2" fmla="*/ 97631 w 214312"/>
              <a:gd name="connsiteY2" fmla="*/ 131242 h 383654"/>
              <a:gd name="connsiteX3" fmla="*/ 122832 w 214312"/>
              <a:gd name="connsiteY3" fmla="*/ 171847 h 383654"/>
              <a:gd name="connsiteX4" fmla="*/ 71511 w 214312"/>
              <a:gd name="connsiteY4" fmla="*/ 328613 h 383654"/>
              <a:gd name="connsiteX5" fmla="*/ 69056 w 214312"/>
              <a:gd name="connsiteY5" fmla="*/ 36460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83654"/>
              <a:gd name="connsiteX1" fmla="*/ 214312 w 214312"/>
              <a:gd name="connsiteY1" fmla="*/ 64566 h 383654"/>
              <a:gd name="connsiteX2" fmla="*/ 97631 w 214312"/>
              <a:gd name="connsiteY2" fmla="*/ 131242 h 383654"/>
              <a:gd name="connsiteX3" fmla="*/ 122832 w 214312"/>
              <a:gd name="connsiteY3" fmla="*/ 171847 h 383654"/>
              <a:gd name="connsiteX4" fmla="*/ 142204 w 214312"/>
              <a:gd name="connsiteY4" fmla="*/ 203820 h 383654"/>
              <a:gd name="connsiteX5" fmla="*/ 69056 w 214312"/>
              <a:gd name="connsiteY5" fmla="*/ 36460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83654"/>
              <a:gd name="connsiteX1" fmla="*/ 214312 w 214312"/>
              <a:gd name="connsiteY1" fmla="*/ 64566 h 383654"/>
              <a:gd name="connsiteX2" fmla="*/ 97631 w 214312"/>
              <a:gd name="connsiteY2" fmla="*/ 131242 h 383654"/>
              <a:gd name="connsiteX3" fmla="*/ 122832 w 214312"/>
              <a:gd name="connsiteY3" fmla="*/ 171847 h 383654"/>
              <a:gd name="connsiteX4" fmla="*/ 89817 w 214312"/>
              <a:gd name="connsiteY4" fmla="*/ 196676 h 383654"/>
              <a:gd name="connsiteX5" fmla="*/ 69056 w 214312"/>
              <a:gd name="connsiteY5" fmla="*/ 36460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83654"/>
              <a:gd name="connsiteX1" fmla="*/ 214312 w 214312"/>
              <a:gd name="connsiteY1" fmla="*/ 64566 h 383654"/>
              <a:gd name="connsiteX2" fmla="*/ 97631 w 214312"/>
              <a:gd name="connsiteY2" fmla="*/ 131242 h 383654"/>
              <a:gd name="connsiteX3" fmla="*/ 122832 w 214312"/>
              <a:gd name="connsiteY3" fmla="*/ 171847 h 383654"/>
              <a:gd name="connsiteX4" fmla="*/ 89817 w 214312"/>
              <a:gd name="connsiteY4" fmla="*/ 196676 h 383654"/>
              <a:gd name="connsiteX5" fmla="*/ 154781 w 214312"/>
              <a:gd name="connsiteY5" fmla="*/ 307454 h 383654"/>
              <a:gd name="connsiteX6" fmla="*/ 30956 w 214312"/>
              <a:gd name="connsiteY6" fmla="*/ 383654 h 383654"/>
              <a:gd name="connsiteX7" fmla="*/ 0 w 214312"/>
              <a:gd name="connsiteY7" fmla="*/ 107429 h 383654"/>
              <a:gd name="connsiteX8" fmla="*/ 172194 w 214312"/>
              <a:gd name="connsiteY8" fmla="*/ 0 h 383654"/>
              <a:gd name="connsiteX0" fmla="*/ 172194 w 214312"/>
              <a:gd name="connsiteY0" fmla="*/ 0 h 326504"/>
              <a:gd name="connsiteX1" fmla="*/ 214312 w 214312"/>
              <a:gd name="connsiteY1" fmla="*/ 64566 h 326504"/>
              <a:gd name="connsiteX2" fmla="*/ 97631 w 214312"/>
              <a:gd name="connsiteY2" fmla="*/ 131242 h 326504"/>
              <a:gd name="connsiteX3" fmla="*/ 122832 w 214312"/>
              <a:gd name="connsiteY3" fmla="*/ 171847 h 326504"/>
              <a:gd name="connsiteX4" fmla="*/ 89817 w 214312"/>
              <a:gd name="connsiteY4" fmla="*/ 196676 h 326504"/>
              <a:gd name="connsiteX5" fmla="*/ 154781 w 214312"/>
              <a:gd name="connsiteY5" fmla="*/ 307454 h 326504"/>
              <a:gd name="connsiteX6" fmla="*/ 121444 w 214312"/>
              <a:gd name="connsiteY6" fmla="*/ 326504 h 326504"/>
              <a:gd name="connsiteX7" fmla="*/ 0 w 214312"/>
              <a:gd name="connsiteY7" fmla="*/ 107429 h 326504"/>
              <a:gd name="connsiteX8" fmla="*/ 172194 w 214312"/>
              <a:gd name="connsiteY8" fmla="*/ 0 h 3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2" h="326504">
                <a:moveTo>
                  <a:pt x="172194" y="0"/>
                </a:moveTo>
                <a:lnTo>
                  <a:pt x="214312" y="64566"/>
                </a:lnTo>
                <a:lnTo>
                  <a:pt x="97631" y="131242"/>
                </a:lnTo>
                <a:lnTo>
                  <a:pt x="122832" y="171847"/>
                </a:lnTo>
                <a:lnTo>
                  <a:pt x="89817" y="196676"/>
                </a:lnTo>
                <a:lnTo>
                  <a:pt x="154781" y="307454"/>
                </a:lnTo>
                <a:lnTo>
                  <a:pt x="121444" y="326504"/>
                </a:lnTo>
                <a:lnTo>
                  <a:pt x="0" y="107429"/>
                </a:lnTo>
                <a:lnTo>
                  <a:pt x="172194"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0" name="フリーフォーム 129"/>
          <p:cNvSpPr/>
          <p:nvPr/>
        </p:nvSpPr>
        <p:spPr>
          <a:xfrm>
            <a:off x="4746575" y="4464276"/>
            <a:ext cx="114550" cy="145232"/>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9670 w 269330"/>
              <a:gd name="connsiteY0" fmla="*/ 0 h 204764"/>
              <a:gd name="connsiteX1" fmla="*/ 0 w 269330"/>
              <a:gd name="connsiteY1" fmla="*/ 166513 h 204764"/>
              <a:gd name="connsiteX2" fmla="*/ 45492 w 269330"/>
              <a:gd name="connsiteY2" fmla="*/ 204764 h 204764"/>
              <a:gd name="connsiteX3" fmla="*/ 269330 w 269330"/>
              <a:gd name="connsiteY3" fmla="*/ 69031 h 204764"/>
              <a:gd name="connsiteX4" fmla="*/ 219670 w 269330"/>
              <a:gd name="connsiteY4" fmla="*/ 0 h 204764"/>
              <a:gd name="connsiteX0" fmla="*/ 64889 w 269330"/>
              <a:gd name="connsiteY0" fmla="*/ 64319 h 135733"/>
              <a:gd name="connsiteX1" fmla="*/ 0 w 269330"/>
              <a:gd name="connsiteY1" fmla="*/ 97482 h 135733"/>
              <a:gd name="connsiteX2" fmla="*/ 45492 w 269330"/>
              <a:gd name="connsiteY2" fmla="*/ 135733 h 135733"/>
              <a:gd name="connsiteX3" fmla="*/ 269330 w 269330"/>
              <a:gd name="connsiteY3" fmla="*/ 0 h 135733"/>
              <a:gd name="connsiteX4" fmla="*/ 64889 w 269330"/>
              <a:gd name="connsiteY4" fmla="*/ 64319 h 135733"/>
              <a:gd name="connsiteX0" fmla="*/ 64889 w 121693"/>
              <a:gd name="connsiteY0" fmla="*/ 0 h 107131"/>
              <a:gd name="connsiteX1" fmla="*/ 0 w 121693"/>
              <a:gd name="connsiteY1" fmla="*/ 33163 h 107131"/>
              <a:gd name="connsiteX2" fmla="*/ 45492 w 121693"/>
              <a:gd name="connsiteY2" fmla="*/ 71414 h 107131"/>
              <a:gd name="connsiteX3" fmla="*/ 121693 w 121693"/>
              <a:gd name="connsiteY3" fmla="*/ 107131 h 107131"/>
              <a:gd name="connsiteX4" fmla="*/ 64889 w 121693"/>
              <a:gd name="connsiteY4" fmla="*/ 0 h 107131"/>
              <a:gd name="connsiteX0" fmla="*/ 64889 w 121693"/>
              <a:gd name="connsiteY0" fmla="*/ 0 h 138089"/>
              <a:gd name="connsiteX1" fmla="*/ 0 w 121693"/>
              <a:gd name="connsiteY1" fmla="*/ 33163 h 138089"/>
              <a:gd name="connsiteX2" fmla="*/ 69304 w 121693"/>
              <a:gd name="connsiteY2" fmla="*/ 138089 h 138089"/>
              <a:gd name="connsiteX3" fmla="*/ 121693 w 121693"/>
              <a:gd name="connsiteY3" fmla="*/ 107131 h 138089"/>
              <a:gd name="connsiteX4" fmla="*/ 64889 w 121693"/>
              <a:gd name="connsiteY4" fmla="*/ 0 h 138089"/>
              <a:gd name="connsiteX0" fmla="*/ 64889 w 114550"/>
              <a:gd name="connsiteY0" fmla="*/ 0 h 138089"/>
              <a:gd name="connsiteX1" fmla="*/ 0 w 114550"/>
              <a:gd name="connsiteY1" fmla="*/ 33163 h 138089"/>
              <a:gd name="connsiteX2" fmla="*/ 69304 w 114550"/>
              <a:gd name="connsiteY2" fmla="*/ 138089 h 138089"/>
              <a:gd name="connsiteX3" fmla="*/ 114550 w 114550"/>
              <a:gd name="connsiteY3" fmla="*/ 97606 h 138089"/>
              <a:gd name="connsiteX4" fmla="*/ 64889 w 114550"/>
              <a:gd name="connsiteY4" fmla="*/ 0 h 138089"/>
              <a:gd name="connsiteX0" fmla="*/ 57746 w 114550"/>
              <a:gd name="connsiteY0" fmla="*/ 0 h 145232"/>
              <a:gd name="connsiteX1" fmla="*/ 0 w 114550"/>
              <a:gd name="connsiteY1" fmla="*/ 40306 h 145232"/>
              <a:gd name="connsiteX2" fmla="*/ 69304 w 114550"/>
              <a:gd name="connsiteY2" fmla="*/ 145232 h 145232"/>
              <a:gd name="connsiteX3" fmla="*/ 114550 w 114550"/>
              <a:gd name="connsiteY3" fmla="*/ 104749 h 145232"/>
              <a:gd name="connsiteX4" fmla="*/ 57746 w 114550"/>
              <a:gd name="connsiteY4" fmla="*/ 0 h 145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50" h="145232">
                <a:moveTo>
                  <a:pt x="57746" y="0"/>
                </a:moveTo>
                <a:lnTo>
                  <a:pt x="0" y="40306"/>
                </a:lnTo>
                <a:lnTo>
                  <a:pt x="69304" y="145232"/>
                </a:lnTo>
                <a:lnTo>
                  <a:pt x="114550" y="104749"/>
                </a:lnTo>
                <a:lnTo>
                  <a:pt x="57746"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2" name="フリーフォーム 131"/>
          <p:cNvSpPr/>
          <p:nvPr/>
        </p:nvSpPr>
        <p:spPr>
          <a:xfrm>
            <a:off x="5152181" y="4050882"/>
            <a:ext cx="169046" cy="221433"/>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6222 w 263501"/>
              <a:gd name="connsiteY0" fmla="*/ 0 h 230958"/>
              <a:gd name="connsiteX1" fmla="*/ 0 w 263501"/>
              <a:gd name="connsiteY1" fmla="*/ 165546 h 230958"/>
              <a:gd name="connsiteX2" fmla="*/ 39663 w 263501"/>
              <a:gd name="connsiteY2" fmla="*/ 230958 h 230958"/>
              <a:gd name="connsiteX3" fmla="*/ 263501 w 263501"/>
              <a:gd name="connsiteY3" fmla="*/ 95225 h 230958"/>
              <a:gd name="connsiteX4" fmla="*/ 216222 w 263501"/>
              <a:gd name="connsiteY4" fmla="*/ 0 h 230958"/>
              <a:gd name="connsiteX0" fmla="*/ 176559 w 223838"/>
              <a:gd name="connsiteY0" fmla="*/ 0 h 230958"/>
              <a:gd name="connsiteX1" fmla="*/ 24630 w 223838"/>
              <a:gd name="connsiteY1" fmla="*/ 46483 h 230958"/>
              <a:gd name="connsiteX2" fmla="*/ 0 w 223838"/>
              <a:gd name="connsiteY2" fmla="*/ 230958 h 230958"/>
              <a:gd name="connsiteX3" fmla="*/ 223838 w 223838"/>
              <a:gd name="connsiteY3" fmla="*/ 95225 h 230958"/>
              <a:gd name="connsiteX4" fmla="*/ 176559 w 223838"/>
              <a:gd name="connsiteY4" fmla="*/ 0 h 230958"/>
              <a:gd name="connsiteX0" fmla="*/ 151929 w 199208"/>
              <a:gd name="connsiteY0" fmla="*/ 0 h 221433"/>
              <a:gd name="connsiteX1" fmla="*/ 0 w 199208"/>
              <a:gd name="connsiteY1" fmla="*/ 46483 h 221433"/>
              <a:gd name="connsiteX2" fmla="*/ 84908 w 199208"/>
              <a:gd name="connsiteY2" fmla="*/ 221433 h 221433"/>
              <a:gd name="connsiteX3" fmla="*/ 199208 w 199208"/>
              <a:gd name="connsiteY3" fmla="*/ 95225 h 221433"/>
              <a:gd name="connsiteX4" fmla="*/ 151929 w 199208"/>
              <a:gd name="connsiteY4" fmla="*/ 0 h 221433"/>
              <a:gd name="connsiteX0" fmla="*/ 151929 w 199208"/>
              <a:gd name="connsiteY0" fmla="*/ 0 h 221433"/>
              <a:gd name="connsiteX1" fmla="*/ 0 w 199208"/>
              <a:gd name="connsiteY1" fmla="*/ 46483 h 221433"/>
              <a:gd name="connsiteX2" fmla="*/ 84908 w 199208"/>
              <a:gd name="connsiteY2" fmla="*/ 221433 h 221433"/>
              <a:gd name="connsiteX3" fmla="*/ 150862 w 199208"/>
              <a:gd name="connsiteY3" fmla="*/ 149648 h 221433"/>
              <a:gd name="connsiteX4" fmla="*/ 199208 w 199208"/>
              <a:gd name="connsiteY4" fmla="*/ 95225 h 221433"/>
              <a:gd name="connsiteX5" fmla="*/ 151929 w 199208"/>
              <a:gd name="connsiteY5" fmla="*/ 0 h 221433"/>
              <a:gd name="connsiteX0" fmla="*/ 151929 w 199208"/>
              <a:gd name="connsiteY0" fmla="*/ 0 h 221433"/>
              <a:gd name="connsiteX1" fmla="*/ 0 w 199208"/>
              <a:gd name="connsiteY1" fmla="*/ 46483 h 221433"/>
              <a:gd name="connsiteX2" fmla="*/ 84908 w 199208"/>
              <a:gd name="connsiteY2" fmla="*/ 221433 h 221433"/>
              <a:gd name="connsiteX3" fmla="*/ 165149 w 199208"/>
              <a:gd name="connsiteY3" fmla="*/ 159173 h 221433"/>
              <a:gd name="connsiteX4" fmla="*/ 199208 w 199208"/>
              <a:gd name="connsiteY4" fmla="*/ 95225 h 221433"/>
              <a:gd name="connsiteX5" fmla="*/ 151929 w 199208"/>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51929 w 165149"/>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46100 w 165149"/>
              <a:gd name="connsiteY5" fmla="*/ 30586 h 221433"/>
              <a:gd name="connsiteX6" fmla="*/ 151929 w 165149"/>
              <a:gd name="connsiteY6"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61901 w 165149"/>
              <a:gd name="connsiteY5" fmla="*/ 65933 h 221433"/>
              <a:gd name="connsiteX6" fmla="*/ 151929 w 165149"/>
              <a:gd name="connsiteY6" fmla="*/ 0 h 221433"/>
              <a:gd name="connsiteX0" fmla="*/ 151929 w 169045"/>
              <a:gd name="connsiteY0" fmla="*/ 0 h 221433"/>
              <a:gd name="connsiteX1" fmla="*/ 0 w 169045"/>
              <a:gd name="connsiteY1" fmla="*/ 46483 h 221433"/>
              <a:gd name="connsiteX2" fmla="*/ 84908 w 169045"/>
              <a:gd name="connsiteY2" fmla="*/ 221433 h 221433"/>
              <a:gd name="connsiteX3" fmla="*/ 165149 w 169045"/>
              <a:gd name="connsiteY3" fmla="*/ 159173 h 221433"/>
              <a:gd name="connsiteX4" fmla="*/ 137296 w 169045"/>
              <a:gd name="connsiteY4" fmla="*/ 83319 h 221433"/>
              <a:gd name="connsiteX5" fmla="*/ 169045 w 169045"/>
              <a:gd name="connsiteY5" fmla="*/ 61170 h 221433"/>
              <a:gd name="connsiteX6" fmla="*/ 151929 w 169045"/>
              <a:gd name="connsiteY6" fmla="*/ 0 h 22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45" h="221433">
                <a:moveTo>
                  <a:pt x="151929" y="0"/>
                </a:moveTo>
                <a:lnTo>
                  <a:pt x="0" y="46483"/>
                </a:lnTo>
                <a:lnTo>
                  <a:pt x="84908" y="221433"/>
                </a:lnTo>
                <a:lnTo>
                  <a:pt x="165149" y="159173"/>
                </a:lnTo>
                <a:lnTo>
                  <a:pt x="137296" y="83319"/>
                </a:lnTo>
                <a:lnTo>
                  <a:pt x="169045" y="61170"/>
                </a:lnTo>
                <a:lnTo>
                  <a:pt x="151929"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3" name="フリーフォーム 132"/>
          <p:cNvSpPr/>
          <p:nvPr/>
        </p:nvSpPr>
        <p:spPr>
          <a:xfrm>
            <a:off x="5271124" y="3891466"/>
            <a:ext cx="137295" cy="140941"/>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85055 w 263501"/>
              <a:gd name="connsiteY0" fmla="*/ 54323 h 135733"/>
              <a:gd name="connsiteX1" fmla="*/ 0 w 263501"/>
              <a:gd name="connsiteY1" fmla="*/ 70321 h 135733"/>
              <a:gd name="connsiteX2" fmla="*/ 39663 w 263501"/>
              <a:gd name="connsiteY2" fmla="*/ 135733 h 135733"/>
              <a:gd name="connsiteX3" fmla="*/ 263501 w 263501"/>
              <a:gd name="connsiteY3" fmla="*/ 0 h 135733"/>
              <a:gd name="connsiteX4" fmla="*/ 85055 w 263501"/>
              <a:gd name="connsiteY4" fmla="*/ 54323 h 135733"/>
              <a:gd name="connsiteX0" fmla="*/ 85055 w 263501"/>
              <a:gd name="connsiteY0" fmla="*/ 54323 h 185739"/>
              <a:gd name="connsiteX1" fmla="*/ 0 w 263501"/>
              <a:gd name="connsiteY1" fmla="*/ 70321 h 185739"/>
              <a:gd name="connsiteX2" fmla="*/ 27756 w 263501"/>
              <a:gd name="connsiteY2" fmla="*/ 185739 h 185739"/>
              <a:gd name="connsiteX3" fmla="*/ 263501 w 263501"/>
              <a:gd name="connsiteY3" fmla="*/ 0 h 185739"/>
              <a:gd name="connsiteX4" fmla="*/ 85055 w 263501"/>
              <a:gd name="connsiteY4" fmla="*/ 54323 h 185739"/>
              <a:gd name="connsiteX0" fmla="*/ 85055 w 137295"/>
              <a:gd name="connsiteY0" fmla="*/ 0 h 131416"/>
              <a:gd name="connsiteX1" fmla="*/ 0 w 137295"/>
              <a:gd name="connsiteY1" fmla="*/ 15998 h 131416"/>
              <a:gd name="connsiteX2" fmla="*/ 27756 w 137295"/>
              <a:gd name="connsiteY2" fmla="*/ 131416 h 131416"/>
              <a:gd name="connsiteX3" fmla="*/ 137295 w 137295"/>
              <a:gd name="connsiteY3" fmla="*/ 90933 h 131416"/>
              <a:gd name="connsiteX4" fmla="*/ 85055 w 137295"/>
              <a:gd name="connsiteY4" fmla="*/ 0 h 131416"/>
              <a:gd name="connsiteX0" fmla="*/ 111249 w 137295"/>
              <a:gd name="connsiteY0" fmla="*/ 0 h 140941"/>
              <a:gd name="connsiteX1" fmla="*/ 0 w 137295"/>
              <a:gd name="connsiteY1" fmla="*/ 25523 h 140941"/>
              <a:gd name="connsiteX2" fmla="*/ 27756 w 137295"/>
              <a:gd name="connsiteY2" fmla="*/ 140941 h 140941"/>
              <a:gd name="connsiteX3" fmla="*/ 137295 w 137295"/>
              <a:gd name="connsiteY3" fmla="*/ 100458 h 140941"/>
              <a:gd name="connsiteX4" fmla="*/ 111249 w 137295"/>
              <a:gd name="connsiteY4" fmla="*/ 0 h 140941"/>
              <a:gd name="connsiteX0" fmla="*/ 111249 w 137295"/>
              <a:gd name="connsiteY0" fmla="*/ 0 h 140941"/>
              <a:gd name="connsiteX1" fmla="*/ 0 w 137295"/>
              <a:gd name="connsiteY1" fmla="*/ 20761 h 140941"/>
              <a:gd name="connsiteX2" fmla="*/ 27756 w 137295"/>
              <a:gd name="connsiteY2" fmla="*/ 140941 h 140941"/>
              <a:gd name="connsiteX3" fmla="*/ 137295 w 137295"/>
              <a:gd name="connsiteY3" fmla="*/ 100458 h 140941"/>
              <a:gd name="connsiteX4" fmla="*/ 111249 w 137295"/>
              <a:gd name="connsiteY4" fmla="*/ 0 h 14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 h="140941">
                <a:moveTo>
                  <a:pt x="111249" y="0"/>
                </a:moveTo>
                <a:lnTo>
                  <a:pt x="0" y="20761"/>
                </a:lnTo>
                <a:lnTo>
                  <a:pt x="27756" y="140941"/>
                </a:lnTo>
                <a:lnTo>
                  <a:pt x="137295" y="100458"/>
                </a:lnTo>
                <a:lnTo>
                  <a:pt x="111249" y="0"/>
                </a:lnTo>
                <a:close/>
              </a:path>
            </a:pathLst>
          </a:custGeom>
          <a:solidFill>
            <a:srgbClr val="00B0F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5" name="フリーフォーム 134"/>
          <p:cNvSpPr/>
          <p:nvPr/>
        </p:nvSpPr>
        <p:spPr>
          <a:xfrm>
            <a:off x="5479355" y="3696376"/>
            <a:ext cx="162768" cy="264295"/>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6222 w 263501"/>
              <a:gd name="connsiteY0" fmla="*/ 0 h 230958"/>
              <a:gd name="connsiteX1" fmla="*/ 0 w 263501"/>
              <a:gd name="connsiteY1" fmla="*/ 165546 h 230958"/>
              <a:gd name="connsiteX2" fmla="*/ 39663 w 263501"/>
              <a:gd name="connsiteY2" fmla="*/ 230958 h 230958"/>
              <a:gd name="connsiteX3" fmla="*/ 263501 w 263501"/>
              <a:gd name="connsiteY3" fmla="*/ 95225 h 230958"/>
              <a:gd name="connsiteX4" fmla="*/ 216222 w 263501"/>
              <a:gd name="connsiteY4" fmla="*/ 0 h 230958"/>
              <a:gd name="connsiteX0" fmla="*/ 176559 w 223838"/>
              <a:gd name="connsiteY0" fmla="*/ 0 h 230958"/>
              <a:gd name="connsiteX1" fmla="*/ 24630 w 223838"/>
              <a:gd name="connsiteY1" fmla="*/ 46483 h 230958"/>
              <a:gd name="connsiteX2" fmla="*/ 0 w 223838"/>
              <a:gd name="connsiteY2" fmla="*/ 230958 h 230958"/>
              <a:gd name="connsiteX3" fmla="*/ 223838 w 223838"/>
              <a:gd name="connsiteY3" fmla="*/ 95225 h 230958"/>
              <a:gd name="connsiteX4" fmla="*/ 176559 w 223838"/>
              <a:gd name="connsiteY4" fmla="*/ 0 h 230958"/>
              <a:gd name="connsiteX0" fmla="*/ 151929 w 199208"/>
              <a:gd name="connsiteY0" fmla="*/ 0 h 221433"/>
              <a:gd name="connsiteX1" fmla="*/ 0 w 199208"/>
              <a:gd name="connsiteY1" fmla="*/ 46483 h 221433"/>
              <a:gd name="connsiteX2" fmla="*/ 84908 w 199208"/>
              <a:gd name="connsiteY2" fmla="*/ 221433 h 221433"/>
              <a:gd name="connsiteX3" fmla="*/ 199208 w 199208"/>
              <a:gd name="connsiteY3" fmla="*/ 95225 h 221433"/>
              <a:gd name="connsiteX4" fmla="*/ 151929 w 199208"/>
              <a:gd name="connsiteY4" fmla="*/ 0 h 221433"/>
              <a:gd name="connsiteX0" fmla="*/ 151929 w 199208"/>
              <a:gd name="connsiteY0" fmla="*/ 0 h 221433"/>
              <a:gd name="connsiteX1" fmla="*/ 0 w 199208"/>
              <a:gd name="connsiteY1" fmla="*/ 46483 h 221433"/>
              <a:gd name="connsiteX2" fmla="*/ 84908 w 199208"/>
              <a:gd name="connsiteY2" fmla="*/ 221433 h 221433"/>
              <a:gd name="connsiteX3" fmla="*/ 150862 w 199208"/>
              <a:gd name="connsiteY3" fmla="*/ 149648 h 221433"/>
              <a:gd name="connsiteX4" fmla="*/ 199208 w 199208"/>
              <a:gd name="connsiteY4" fmla="*/ 95225 h 221433"/>
              <a:gd name="connsiteX5" fmla="*/ 151929 w 199208"/>
              <a:gd name="connsiteY5" fmla="*/ 0 h 221433"/>
              <a:gd name="connsiteX0" fmla="*/ 151929 w 199208"/>
              <a:gd name="connsiteY0" fmla="*/ 0 h 221433"/>
              <a:gd name="connsiteX1" fmla="*/ 0 w 199208"/>
              <a:gd name="connsiteY1" fmla="*/ 46483 h 221433"/>
              <a:gd name="connsiteX2" fmla="*/ 84908 w 199208"/>
              <a:gd name="connsiteY2" fmla="*/ 221433 h 221433"/>
              <a:gd name="connsiteX3" fmla="*/ 165149 w 199208"/>
              <a:gd name="connsiteY3" fmla="*/ 159173 h 221433"/>
              <a:gd name="connsiteX4" fmla="*/ 199208 w 199208"/>
              <a:gd name="connsiteY4" fmla="*/ 95225 h 221433"/>
              <a:gd name="connsiteX5" fmla="*/ 151929 w 199208"/>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51929 w 165149"/>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46100 w 165149"/>
              <a:gd name="connsiteY5" fmla="*/ 30586 h 221433"/>
              <a:gd name="connsiteX6" fmla="*/ 151929 w 165149"/>
              <a:gd name="connsiteY6"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61901 w 165149"/>
              <a:gd name="connsiteY5" fmla="*/ 65933 h 221433"/>
              <a:gd name="connsiteX6" fmla="*/ 151929 w 165149"/>
              <a:gd name="connsiteY6" fmla="*/ 0 h 221433"/>
              <a:gd name="connsiteX0" fmla="*/ 151929 w 169045"/>
              <a:gd name="connsiteY0" fmla="*/ 0 h 221433"/>
              <a:gd name="connsiteX1" fmla="*/ 0 w 169045"/>
              <a:gd name="connsiteY1" fmla="*/ 46483 h 221433"/>
              <a:gd name="connsiteX2" fmla="*/ 84908 w 169045"/>
              <a:gd name="connsiteY2" fmla="*/ 221433 h 221433"/>
              <a:gd name="connsiteX3" fmla="*/ 165149 w 169045"/>
              <a:gd name="connsiteY3" fmla="*/ 159173 h 221433"/>
              <a:gd name="connsiteX4" fmla="*/ 137296 w 169045"/>
              <a:gd name="connsiteY4" fmla="*/ 83319 h 221433"/>
              <a:gd name="connsiteX5" fmla="*/ 169045 w 169045"/>
              <a:gd name="connsiteY5" fmla="*/ 61170 h 221433"/>
              <a:gd name="connsiteX6" fmla="*/ 151929 w 169045"/>
              <a:gd name="connsiteY6" fmla="*/ 0 h 221433"/>
              <a:gd name="connsiteX0" fmla="*/ 151929 w 169045"/>
              <a:gd name="connsiteY0" fmla="*/ 0 h 288108"/>
              <a:gd name="connsiteX1" fmla="*/ 0 w 169045"/>
              <a:gd name="connsiteY1" fmla="*/ 46483 h 288108"/>
              <a:gd name="connsiteX2" fmla="*/ 51570 w 169045"/>
              <a:gd name="connsiteY2" fmla="*/ 288108 h 288108"/>
              <a:gd name="connsiteX3" fmla="*/ 165149 w 169045"/>
              <a:gd name="connsiteY3" fmla="*/ 159173 h 288108"/>
              <a:gd name="connsiteX4" fmla="*/ 137296 w 169045"/>
              <a:gd name="connsiteY4" fmla="*/ 83319 h 288108"/>
              <a:gd name="connsiteX5" fmla="*/ 169045 w 169045"/>
              <a:gd name="connsiteY5" fmla="*/ 61170 h 288108"/>
              <a:gd name="connsiteX6" fmla="*/ 151929 w 169045"/>
              <a:gd name="connsiteY6" fmla="*/ 0 h 288108"/>
              <a:gd name="connsiteX0" fmla="*/ 151929 w 169045"/>
              <a:gd name="connsiteY0" fmla="*/ 0 h 288108"/>
              <a:gd name="connsiteX1" fmla="*/ 0 w 169045"/>
              <a:gd name="connsiteY1" fmla="*/ 46483 h 288108"/>
              <a:gd name="connsiteX2" fmla="*/ 51570 w 169045"/>
              <a:gd name="connsiteY2" fmla="*/ 288108 h 288108"/>
              <a:gd name="connsiteX3" fmla="*/ 162768 w 169045"/>
              <a:gd name="connsiteY3" fmla="*/ 247280 h 288108"/>
              <a:gd name="connsiteX4" fmla="*/ 137296 w 169045"/>
              <a:gd name="connsiteY4" fmla="*/ 83319 h 288108"/>
              <a:gd name="connsiteX5" fmla="*/ 169045 w 169045"/>
              <a:gd name="connsiteY5" fmla="*/ 61170 h 288108"/>
              <a:gd name="connsiteX6" fmla="*/ 151929 w 169045"/>
              <a:gd name="connsiteY6"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37296 w 162768"/>
              <a:gd name="connsiteY4" fmla="*/ 83319 h 288108"/>
              <a:gd name="connsiteX5" fmla="*/ 151929 w 162768"/>
              <a:gd name="connsiteY5"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51929 w 162768"/>
              <a:gd name="connsiteY4" fmla="*/ 0 h 288108"/>
              <a:gd name="connsiteX0" fmla="*/ 128116 w 162768"/>
              <a:gd name="connsiteY0" fmla="*/ 0 h 264295"/>
              <a:gd name="connsiteX1" fmla="*/ 0 w 162768"/>
              <a:gd name="connsiteY1" fmla="*/ 22670 h 264295"/>
              <a:gd name="connsiteX2" fmla="*/ 51570 w 162768"/>
              <a:gd name="connsiteY2" fmla="*/ 264295 h 264295"/>
              <a:gd name="connsiteX3" fmla="*/ 162768 w 162768"/>
              <a:gd name="connsiteY3" fmla="*/ 223467 h 264295"/>
              <a:gd name="connsiteX4" fmla="*/ 128116 w 162768"/>
              <a:gd name="connsiteY4" fmla="*/ 0 h 26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68" h="264295">
                <a:moveTo>
                  <a:pt x="128116" y="0"/>
                </a:moveTo>
                <a:lnTo>
                  <a:pt x="0" y="22670"/>
                </a:lnTo>
                <a:lnTo>
                  <a:pt x="51570" y="264295"/>
                </a:lnTo>
                <a:lnTo>
                  <a:pt x="162768" y="223467"/>
                </a:lnTo>
                <a:lnTo>
                  <a:pt x="128116"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6" name="フリーフォーム 135"/>
          <p:cNvSpPr/>
          <p:nvPr/>
        </p:nvSpPr>
        <p:spPr>
          <a:xfrm>
            <a:off x="6227539" y="3585891"/>
            <a:ext cx="124668" cy="234480"/>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6222 w 263501"/>
              <a:gd name="connsiteY0" fmla="*/ 0 h 230958"/>
              <a:gd name="connsiteX1" fmla="*/ 0 w 263501"/>
              <a:gd name="connsiteY1" fmla="*/ 165546 h 230958"/>
              <a:gd name="connsiteX2" fmla="*/ 39663 w 263501"/>
              <a:gd name="connsiteY2" fmla="*/ 230958 h 230958"/>
              <a:gd name="connsiteX3" fmla="*/ 263501 w 263501"/>
              <a:gd name="connsiteY3" fmla="*/ 95225 h 230958"/>
              <a:gd name="connsiteX4" fmla="*/ 216222 w 263501"/>
              <a:gd name="connsiteY4" fmla="*/ 0 h 230958"/>
              <a:gd name="connsiteX0" fmla="*/ 176559 w 223838"/>
              <a:gd name="connsiteY0" fmla="*/ 0 h 230958"/>
              <a:gd name="connsiteX1" fmla="*/ 24630 w 223838"/>
              <a:gd name="connsiteY1" fmla="*/ 46483 h 230958"/>
              <a:gd name="connsiteX2" fmla="*/ 0 w 223838"/>
              <a:gd name="connsiteY2" fmla="*/ 230958 h 230958"/>
              <a:gd name="connsiteX3" fmla="*/ 223838 w 223838"/>
              <a:gd name="connsiteY3" fmla="*/ 95225 h 230958"/>
              <a:gd name="connsiteX4" fmla="*/ 176559 w 223838"/>
              <a:gd name="connsiteY4" fmla="*/ 0 h 230958"/>
              <a:gd name="connsiteX0" fmla="*/ 151929 w 199208"/>
              <a:gd name="connsiteY0" fmla="*/ 0 h 221433"/>
              <a:gd name="connsiteX1" fmla="*/ 0 w 199208"/>
              <a:gd name="connsiteY1" fmla="*/ 46483 h 221433"/>
              <a:gd name="connsiteX2" fmla="*/ 84908 w 199208"/>
              <a:gd name="connsiteY2" fmla="*/ 221433 h 221433"/>
              <a:gd name="connsiteX3" fmla="*/ 199208 w 199208"/>
              <a:gd name="connsiteY3" fmla="*/ 95225 h 221433"/>
              <a:gd name="connsiteX4" fmla="*/ 151929 w 199208"/>
              <a:gd name="connsiteY4" fmla="*/ 0 h 221433"/>
              <a:gd name="connsiteX0" fmla="*/ 151929 w 199208"/>
              <a:gd name="connsiteY0" fmla="*/ 0 h 221433"/>
              <a:gd name="connsiteX1" fmla="*/ 0 w 199208"/>
              <a:gd name="connsiteY1" fmla="*/ 46483 h 221433"/>
              <a:gd name="connsiteX2" fmla="*/ 84908 w 199208"/>
              <a:gd name="connsiteY2" fmla="*/ 221433 h 221433"/>
              <a:gd name="connsiteX3" fmla="*/ 150862 w 199208"/>
              <a:gd name="connsiteY3" fmla="*/ 149648 h 221433"/>
              <a:gd name="connsiteX4" fmla="*/ 199208 w 199208"/>
              <a:gd name="connsiteY4" fmla="*/ 95225 h 221433"/>
              <a:gd name="connsiteX5" fmla="*/ 151929 w 199208"/>
              <a:gd name="connsiteY5" fmla="*/ 0 h 221433"/>
              <a:gd name="connsiteX0" fmla="*/ 151929 w 199208"/>
              <a:gd name="connsiteY0" fmla="*/ 0 h 221433"/>
              <a:gd name="connsiteX1" fmla="*/ 0 w 199208"/>
              <a:gd name="connsiteY1" fmla="*/ 46483 h 221433"/>
              <a:gd name="connsiteX2" fmla="*/ 84908 w 199208"/>
              <a:gd name="connsiteY2" fmla="*/ 221433 h 221433"/>
              <a:gd name="connsiteX3" fmla="*/ 165149 w 199208"/>
              <a:gd name="connsiteY3" fmla="*/ 159173 h 221433"/>
              <a:gd name="connsiteX4" fmla="*/ 199208 w 199208"/>
              <a:gd name="connsiteY4" fmla="*/ 95225 h 221433"/>
              <a:gd name="connsiteX5" fmla="*/ 151929 w 199208"/>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51929 w 165149"/>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46100 w 165149"/>
              <a:gd name="connsiteY5" fmla="*/ 30586 h 221433"/>
              <a:gd name="connsiteX6" fmla="*/ 151929 w 165149"/>
              <a:gd name="connsiteY6"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61901 w 165149"/>
              <a:gd name="connsiteY5" fmla="*/ 65933 h 221433"/>
              <a:gd name="connsiteX6" fmla="*/ 151929 w 165149"/>
              <a:gd name="connsiteY6" fmla="*/ 0 h 221433"/>
              <a:gd name="connsiteX0" fmla="*/ 151929 w 169045"/>
              <a:gd name="connsiteY0" fmla="*/ 0 h 221433"/>
              <a:gd name="connsiteX1" fmla="*/ 0 w 169045"/>
              <a:gd name="connsiteY1" fmla="*/ 46483 h 221433"/>
              <a:gd name="connsiteX2" fmla="*/ 84908 w 169045"/>
              <a:gd name="connsiteY2" fmla="*/ 221433 h 221433"/>
              <a:gd name="connsiteX3" fmla="*/ 165149 w 169045"/>
              <a:gd name="connsiteY3" fmla="*/ 159173 h 221433"/>
              <a:gd name="connsiteX4" fmla="*/ 137296 w 169045"/>
              <a:gd name="connsiteY4" fmla="*/ 83319 h 221433"/>
              <a:gd name="connsiteX5" fmla="*/ 169045 w 169045"/>
              <a:gd name="connsiteY5" fmla="*/ 61170 h 221433"/>
              <a:gd name="connsiteX6" fmla="*/ 151929 w 169045"/>
              <a:gd name="connsiteY6" fmla="*/ 0 h 221433"/>
              <a:gd name="connsiteX0" fmla="*/ 151929 w 169045"/>
              <a:gd name="connsiteY0" fmla="*/ 0 h 288108"/>
              <a:gd name="connsiteX1" fmla="*/ 0 w 169045"/>
              <a:gd name="connsiteY1" fmla="*/ 46483 h 288108"/>
              <a:gd name="connsiteX2" fmla="*/ 51570 w 169045"/>
              <a:gd name="connsiteY2" fmla="*/ 288108 h 288108"/>
              <a:gd name="connsiteX3" fmla="*/ 165149 w 169045"/>
              <a:gd name="connsiteY3" fmla="*/ 159173 h 288108"/>
              <a:gd name="connsiteX4" fmla="*/ 137296 w 169045"/>
              <a:gd name="connsiteY4" fmla="*/ 83319 h 288108"/>
              <a:gd name="connsiteX5" fmla="*/ 169045 w 169045"/>
              <a:gd name="connsiteY5" fmla="*/ 61170 h 288108"/>
              <a:gd name="connsiteX6" fmla="*/ 151929 w 169045"/>
              <a:gd name="connsiteY6" fmla="*/ 0 h 288108"/>
              <a:gd name="connsiteX0" fmla="*/ 151929 w 169045"/>
              <a:gd name="connsiteY0" fmla="*/ 0 h 288108"/>
              <a:gd name="connsiteX1" fmla="*/ 0 w 169045"/>
              <a:gd name="connsiteY1" fmla="*/ 46483 h 288108"/>
              <a:gd name="connsiteX2" fmla="*/ 51570 w 169045"/>
              <a:gd name="connsiteY2" fmla="*/ 288108 h 288108"/>
              <a:gd name="connsiteX3" fmla="*/ 162768 w 169045"/>
              <a:gd name="connsiteY3" fmla="*/ 247280 h 288108"/>
              <a:gd name="connsiteX4" fmla="*/ 137296 w 169045"/>
              <a:gd name="connsiteY4" fmla="*/ 83319 h 288108"/>
              <a:gd name="connsiteX5" fmla="*/ 169045 w 169045"/>
              <a:gd name="connsiteY5" fmla="*/ 61170 h 288108"/>
              <a:gd name="connsiteX6" fmla="*/ 151929 w 169045"/>
              <a:gd name="connsiteY6"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37296 w 162768"/>
              <a:gd name="connsiteY4" fmla="*/ 83319 h 288108"/>
              <a:gd name="connsiteX5" fmla="*/ 151929 w 162768"/>
              <a:gd name="connsiteY5"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51929 w 162768"/>
              <a:gd name="connsiteY4" fmla="*/ 0 h 288108"/>
              <a:gd name="connsiteX0" fmla="*/ 128116 w 162768"/>
              <a:gd name="connsiteY0" fmla="*/ 0 h 264295"/>
              <a:gd name="connsiteX1" fmla="*/ 0 w 162768"/>
              <a:gd name="connsiteY1" fmla="*/ 22670 h 264295"/>
              <a:gd name="connsiteX2" fmla="*/ 51570 w 162768"/>
              <a:gd name="connsiteY2" fmla="*/ 264295 h 264295"/>
              <a:gd name="connsiteX3" fmla="*/ 162768 w 162768"/>
              <a:gd name="connsiteY3" fmla="*/ 223467 h 264295"/>
              <a:gd name="connsiteX4" fmla="*/ 128116 w 162768"/>
              <a:gd name="connsiteY4" fmla="*/ 0 h 264295"/>
              <a:gd name="connsiteX0" fmla="*/ 128116 w 162768"/>
              <a:gd name="connsiteY0" fmla="*/ 0 h 245245"/>
              <a:gd name="connsiteX1" fmla="*/ 0 w 162768"/>
              <a:gd name="connsiteY1" fmla="*/ 22670 h 245245"/>
              <a:gd name="connsiteX2" fmla="*/ 34901 w 162768"/>
              <a:gd name="connsiteY2" fmla="*/ 245245 h 245245"/>
              <a:gd name="connsiteX3" fmla="*/ 162768 w 162768"/>
              <a:gd name="connsiteY3" fmla="*/ 223467 h 245245"/>
              <a:gd name="connsiteX4" fmla="*/ 128116 w 162768"/>
              <a:gd name="connsiteY4" fmla="*/ 0 h 245245"/>
              <a:gd name="connsiteX0" fmla="*/ 90115 w 162768"/>
              <a:gd name="connsiteY0" fmla="*/ 0 h 234480"/>
              <a:gd name="connsiteX1" fmla="*/ 0 w 162768"/>
              <a:gd name="connsiteY1" fmla="*/ 11905 h 234480"/>
              <a:gd name="connsiteX2" fmla="*/ 34901 w 162768"/>
              <a:gd name="connsiteY2" fmla="*/ 234480 h 234480"/>
              <a:gd name="connsiteX3" fmla="*/ 162768 w 162768"/>
              <a:gd name="connsiteY3" fmla="*/ 212702 h 234480"/>
              <a:gd name="connsiteX4" fmla="*/ 90115 w 162768"/>
              <a:gd name="connsiteY4" fmla="*/ 0 h 234480"/>
              <a:gd name="connsiteX0" fmla="*/ 90115 w 124668"/>
              <a:gd name="connsiteY0" fmla="*/ 0 h 234480"/>
              <a:gd name="connsiteX1" fmla="*/ 0 w 124668"/>
              <a:gd name="connsiteY1" fmla="*/ 11905 h 234480"/>
              <a:gd name="connsiteX2" fmla="*/ 34901 w 124668"/>
              <a:gd name="connsiteY2" fmla="*/ 234480 h 234480"/>
              <a:gd name="connsiteX3" fmla="*/ 124668 w 124668"/>
              <a:gd name="connsiteY3" fmla="*/ 217464 h 234480"/>
              <a:gd name="connsiteX4" fmla="*/ 90115 w 124668"/>
              <a:gd name="connsiteY4" fmla="*/ 0 h 234480"/>
              <a:gd name="connsiteX0" fmla="*/ 99640 w 124668"/>
              <a:gd name="connsiteY0" fmla="*/ 0 h 234480"/>
              <a:gd name="connsiteX1" fmla="*/ 0 w 124668"/>
              <a:gd name="connsiteY1" fmla="*/ 11905 h 234480"/>
              <a:gd name="connsiteX2" fmla="*/ 34901 w 124668"/>
              <a:gd name="connsiteY2" fmla="*/ 234480 h 234480"/>
              <a:gd name="connsiteX3" fmla="*/ 124668 w 124668"/>
              <a:gd name="connsiteY3" fmla="*/ 217464 h 234480"/>
              <a:gd name="connsiteX4" fmla="*/ 99640 w 124668"/>
              <a:gd name="connsiteY4" fmla="*/ 0 h 23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68" h="234480">
                <a:moveTo>
                  <a:pt x="99640" y="0"/>
                </a:moveTo>
                <a:lnTo>
                  <a:pt x="0" y="11905"/>
                </a:lnTo>
                <a:lnTo>
                  <a:pt x="34901" y="234480"/>
                </a:lnTo>
                <a:lnTo>
                  <a:pt x="124668" y="217464"/>
                </a:lnTo>
                <a:lnTo>
                  <a:pt x="99640"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7" name="フリーフォーム 136"/>
          <p:cNvSpPr/>
          <p:nvPr/>
        </p:nvSpPr>
        <p:spPr>
          <a:xfrm>
            <a:off x="6372331" y="3559225"/>
            <a:ext cx="266327" cy="231126"/>
          </a:xfrm>
          <a:custGeom>
            <a:avLst/>
            <a:gdLst>
              <a:gd name="connsiteX0" fmla="*/ 142875 w 361950"/>
              <a:gd name="connsiteY0" fmla="*/ 16669 h 321469"/>
              <a:gd name="connsiteX1" fmla="*/ 0 w 361950"/>
              <a:gd name="connsiteY1" fmla="*/ 178594 h 321469"/>
              <a:gd name="connsiteX2" fmla="*/ 159544 w 361950"/>
              <a:gd name="connsiteY2" fmla="*/ 321469 h 321469"/>
              <a:gd name="connsiteX3" fmla="*/ 361950 w 361950"/>
              <a:gd name="connsiteY3" fmla="*/ 185738 h 321469"/>
              <a:gd name="connsiteX4" fmla="*/ 221457 w 361950"/>
              <a:gd name="connsiteY4" fmla="*/ 0 h 321469"/>
              <a:gd name="connsiteX5" fmla="*/ 142875 w 361950"/>
              <a:gd name="connsiteY5" fmla="*/ 16669 h 321469"/>
              <a:gd name="connsiteX0" fmla="*/ 196825 w 415900"/>
              <a:gd name="connsiteY0" fmla="*/ 16669 h 321469"/>
              <a:gd name="connsiteX1" fmla="*/ 0 w 415900"/>
              <a:gd name="connsiteY1" fmla="*/ 189384 h 321469"/>
              <a:gd name="connsiteX2" fmla="*/ 213494 w 415900"/>
              <a:gd name="connsiteY2" fmla="*/ 321469 h 321469"/>
              <a:gd name="connsiteX3" fmla="*/ 415900 w 415900"/>
              <a:gd name="connsiteY3" fmla="*/ 185738 h 321469"/>
              <a:gd name="connsiteX4" fmla="*/ 275407 w 415900"/>
              <a:gd name="connsiteY4" fmla="*/ 0 h 321469"/>
              <a:gd name="connsiteX5" fmla="*/ 196825 w 415900"/>
              <a:gd name="connsiteY5" fmla="*/ 16669 h 321469"/>
              <a:gd name="connsiteX0" fmla="*/ 196825 w 415900"/>
              <a:gd name="connsiteY0" fmla="*/ 16669 h 359569"/>
              <a:gd name="connsiteX1" fmla="*/ 0 w 415900"/>
              <a:gd name="connsiteY1" fmla="*/ 189384 h 359569"/>
              <a:gd name="connsiteX2" fmla="*/ 111100 w 415900"/>
              <a:gd name="connsiteY2" fmla="*/ 359569 h 359569"/>
              <a:gd name="connsiteX3" fmla="*/ 415900 w 415900"/>
              <a:gd name="connsiteY3" fmla="*/ 185738 h 359569"/>
              <a:gd name="connsiteX4" fmla="*/ 275407 w 415900"/>
              <a:gd name="connsiteY4" fmla="*/ 0 h 359569"/>
              <a:gd name="connsiteX5" fmla="*/ 196825 w 415900"/>
              <a:gd name="connsiteY5" fmla="*/ 16669 h 359569"/>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275407 w 415900"/>
              <a:gd name="connsiteY4" fmla="*/ 161924 h 521493"/>
              <a:gd name="connsiteX5" fmla="*/ 239688 w 415900"/>
              <a:gd name="connsiteY5" fmla="*/ 0 h 521493"/>
              <a:gd name="connsiteX0" fmla="*/ 239688 w 415900"/>
              <a:gd name="connsiteY0" fmla="*/ 0 h 521493"/>
              <a:gd name="connsiteX1" fmla="*/ 0 w 415900"/>
              <a:gd name="connsiteY1" fmla="*/ 351308 h 521493"/>
              <a:gd name="connsiteX2" fmla="*/ 111100 w 415900"/>
              <a:gd name="connsiteY2" fmla="*/ 521493 h 521493"/>
              <a:gd name="connsiteX3" fmla="*/ 415900 w 415900"/>
              <a:gd name="connsiteY3" fmla="*/ 347662 h 521493"/>
              <a:gd name="connsiteX4" fmla="*/ 380182 w 415900"/>
              <a:gd name="connsiteY4" fmla="*/ 176211 h 521493"/>
              <a:gd name="connsiteX5" fmla="*/ 239688 w 415900"/>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282550 w 380182"/>
              <a:gd name="connsiteY3" fmla="*/ 250031 h 521493"/>
              <a:gd name="connsiteX4" fmla="*/ 380182 w 380182"/>
              <a:gd name="connsiteY4" fmla="*/ 176211 h 521493"/>
              <a:gd name="connsiteX5" fmla="*/ 239688 w 380182"/>
              <a:gd name="connsiteY5" fmla="*/ 0 h 521493"/>
              <a:gd name="connsiteX0" fmla="*/ 239688 w 380182"/>
              <a:gd name="connsiteY0" fmla="*/ 0 h 521493"/>
              <a:gd name="connsiteX1" fmla="*/ 0 w 380182"/>
              <a:gd name="connsiteY1" fmla="*/ 351308 h 521493"/>
              <a:gd name="connsiteX2" fmla="*/ 111100 w 380182"/>
              <a:gd name="connsiteY2" fmla="*/ 521493 h 521493"/>
              <a:gd name="connsiteX3" fmla="*/ 197966 w 380182"/>
              <a:gd name="connsiteY3" fmla="*/ 305940 h 521493"/>
              <a:gd name="connsiteX4" fmla="*/ 282550 w 380182"/>
              <a:gd name="connsiteY4" fmla="*/ 250031 h 521493"/>
              <a:gd name="connsiteX5" fmla="*/ 380182 w 380182"/>
              <a:gd name="connsiteY5" fmla="*/ 176211 h 521493"/>
              <a:gd name="connsiteX6" fmla="*/ 239688 w 380182"/>
              <a:gd name="connsiteY6" fmla="*/ 0 h 521493"/>
              <a:gd name="connsiteX0" fmla="*/ 239688 w 380182"/>
              <a:gd name="connsiteY0" fmla="*/ 0 h 521493"/>
              <a:gd name="connsiteX1" fmla="*/ 0 w 380182"/>
              <a:gd name="connsiteY1" fmla="*/ 351308 h 521493"/>
              <a:gd name="connsiteX2" fmla="*/ 111100 w 380182"/>
              <a:gd name="connsiteY2" fmla="*/ 521493 h 521493"/>
              <a:gd name="connsiteX3" fmla="*/ 352425 w 380182"/>
              <a:gd name="connsiteY3" fmla="*/ 361974 h 521493"/>
              <a:gd name="connsiteX4" fmla="*/ 282550 w 380182"/>
              <a:gd name="connsiteY4" fmla="*/ 250031 h 521493"/>
              <a:gd name="connsiteX5" fmla="*/ 380182 w 380182"/>
              <a:gd name="connsiteY5" fmla="*/ 176211 h 521493"/>
              <a:gd name="connsiteX6" fmla="*/ 239688 w 380182"/>
              <a:gd name="connsiteY6" fmla="*/ 0 h 521493"/>
              <a:gd name="connsiteX0" fmla="*/ 225748 w 380182"/>
              <a:gd name="connsiteY0" fmla="*/ 0 h 495274"/>
              <a:gd name="connsiteX1" fmla="*/ 0 w 380182"/>
              <a:gd name="connsiteY1" fmla="*/ 325089 h 495274"/>
              <a:gd name="connsiteX2" fmla="*/ 111100 w 380182"/>
              <a:gd name="connsiteY2" fmla="*/ 495274 h 495274"/>
              <a:gd name="connsiteX3" fmla="*/ 352425 w 380182"/>
              <a:gd name="connsiteY3" fmla="*/ 335755 h 495274"/>
              <a:gd name="connsiteX4" fmla="*/ 282550 w 380182"/>
              <a:gd name="connsiteY4" fmla="*/ 223812 h 495274"/>
              <a:gd name="connsiteX5" fmla="*/ 380182 w 380182"/>
              <a:gd name="connsiteY5" fmla="*/ 149992 h 495274"/>
              <a:gd name="connsiteX6" fmla="*/ 225748 w 380182"/>
              <a:gd name="connsiteY6" fmla="*/ 0 h 495274"/>
              <a:gd name="connsiteX0" fmla="*/ 225748 w 352425"/>
              <a:gd name="connsiteY0" fmla="*/ 0 h 495274"/>
              <a:gd name="connsiteX1" fmla="*/ 0 w 352425"/>
              <a:gd name="connsiteY1" fmla="*/ 325089 h 495274"/>
              <a:gd name="connsiteX2" fmla="*/ 111100 w 352425"/>
              <a:gd name="connsiteY2" fmla="*/ 495274 h 495274"/>
              <a:gd name="connsiteX3" fmla="*/ 352425 w 352425"/>
              <a:gd name="connsiteY3" fmla="*/ 335755 h 495274"/>
              <a:gd name="connsiteX4" fmla="*/ 282550 w 352425"/>
              <a:gd name="connsiteY4" fmla="*/ 223812 h 495274"/>
              <a:gd name="connsiteX5" fmla="*/ 294457 w 352425"/>
              <a:gd name="connsiteY5" fmla="*/ 109511 h 495274"/>
              <a:gd name="connsiteX6" fmla="*/ 225748 w 352425"/>
              <a:gd name="connsiteY6" fmla="*/ 0 h 495274"/>
              <a:gd name="connsiteX0" fmla="*/ 114648 w 241325"/>
              <a:gd name="connsiteY0" fmla="*/ 0 h 495274"/>
              <a:gd name="connsiteX1" fmla="*/ 27013 w 241325"/>
              <a:gd name="connsiteY1" fmla="*/ 65533 h 495274"/>
              <a:gd name="connsiteX2" fmla="*/ 0 w 241325"/>
              <a:gd name="connsiteY2" fmla="*/ 495274 h 495274"/>
              <a:gd name="connsiteX3" fmla="*/ 241325 w 241325"/>
              <a:gd name="connsiteY3" fmla="*/ 335755 h 495274"/>
              <a:gd name="connsiteX4" fmla="*/ 171450 w 241325"/>
              <a:gd name="connsiteY4" fmla="*/ 223812 h 495274"/>
              <a:gd name="connsiteX5" fmla="*/ 183357 w 241325"/>
              <a:gd name="connsiteY5" fmla="*/ 109511 h 495274"/>
              <a:gd name="connsiteX6" fmla="*/ 114648 w 241325"/>
              <a:gd name="connsiteY6" fmla="*/ 0 h 495274"/>
              <a:gd name="connsiteX0" fmla="*/ 87635 w 214312"/>
              <a:gd name="connsiteY0" fmla="*/ 0 h 335755"/>
              <a:gd name="connsiteX1" fmla="*/ 0 w 214312"/>
              <a:gd name="connsiteY1" fmla="*/ 65533 h 335755"/>
              <a:gd name="connsiteX2" fmla="*/ 65855 w 214312"/>
              <a:gd name="connsiteY2" fmla="*/ 180949 h 335755"/>
              <a:gd name="connsiteX3" fmla="*/ 214312 w 214312"/>
              <a:gd name="connsiteY3" fmla="*/ 335755 h 335755"/>
              <a:gd name="connsiteX4" fmla="*/ 144437 w 214312"/>
              <a:gd name="connsiteY4" fmla="*/ 223812 h 335755"/>
              <a:gd name="connsiteX5" fmla="*/ 156344 w 214312"/>
              <a:gd name="connsiteY5" fmla="*/ 109511 h 335755"/>
              <a:gd name="connsiteX6" fmla="*/ 87635 w 214312"/>
              <a:gd name="connsiteY6" fmla="*/ 0 h 335755"/>
              <a:gd name="connsiteX0" fmla="*/ 87635 w 156344"/>
              <a:gd name="connsiteY0" fmla="*/ 0 h 223812"/>
              <a:gd name="connsiteX1" fmla="*/ 0 w 156344"/>
              <a:gd name="connsiteY1" fmla="*/ 65533 h 223812"/>
              <a:gd name="connsiteX2" fmla="*/ 65855 w 156344"/>
              <a:gd name="connsiteY2" fmla="*/ 180949 h 223812"/>
              <a:gd name="connsiteX3" fmla="*/ 144437 w 156344"/>
              <a:gd name="connsiteY3" fmla="*/ 223812 h 223812"/>
              <a:gd name="connsiteX4" fmla="*/ 156344 w 156344"/>
              <a:gd name="connsiteY4" fmla="*/ 109511 h 223812"/>
              <a:gd name="connsiteX5" fmla="*/ 87635 w 156344"/>
              <a:gd name="connsiteY5" fmla="*/ 0 h 223812"/>
              <a:gd name="connsiteX0" fmla="*/ 87635 w 156344"/>
              <a:gd name="connsiteY0" fmla="*/ 0 h 180949"/>
              <a:gd name="connsiteX1" fmla="*/ 0 w 156344"/>
              <a:gd name="connsiteY1" fmla="*/ 65533 h 180949"/>
              <a:gd name="connsiteX2" fmla="*/ 65855 w 156344"/>
              <a:gd name="connsiteY2" fmla="*/ 180949 h 180949"/>
              <a:gd name="connsiteX3" fmla="*/ 156344 w 156344"/>
              <a:gd name="connsiteY3" fmla="*/ 109511 h 180949"/>
              <a:gd name="connsiteX4" fmla="*/ 87635 w 156344"/>
              <a:gd name="connsiteY4" fmla="*/ 0 h 180949"/>
              <a:gd name="connsiteX0" fmla="*/ 94779 w 163488"/>
              <a:gd name="connsiteY0" fmla="*/ 0 h 180949"/>
              <a:gd name="connsiteX1" fmla="*/ 0 w 163488"/>
              <a:gd name="connsiteY1" fmla="*/ 67914 h 180949"/>
              <a:gd name="connsiteX2" fmla="*/ 72999 w 163488"/>
              <a:gd name="connsiteY2" fmla="*/ 180949 h 180949"/>
              <a:gd name="connsiteX3" fmla="*/ 163488 w 163488"/>
              <a:gd name="connsiteY3" fmla="*/ 109511 h 180949"/>
              <a:gd name="connsiteX4" fmla="*/ 94779 w 163488"/>
              <a:gd name="connsiteY4" fmla="*/ 0 h 180949"/>
              <a:gd name="connsiteX0" fmla="*/ 94779 w 170632"/>
              <a:gd name="connsiteY0" fmla="*/ 0 h 180949"/>
              <a:gd name="connsiteX1" fmla="*/ 0 w 170632"/>
              <a:gd name="connsiteY1" fmla="*/ 67914 h 180949"/>
              <a:gd name="connsiteX2" fmla="*/ 72999 w 170632"/>
              <a:gd name="connsiteY2" fmla="*/ 180949 h 180949"/>
              <a:gd name="connsiteX3" fmla="*/ 170632 w 170632"/>
              <a:gd name="connsiteY3" fmla="*/ 111892 h 180949"/>
              <a:gd name="connsiteX4" fmla="*/ 94779 w 170632"/>
              <a:gd name="connsiteY4" fmla="*/ 0 h 180949"/>
              <a:gd name="connsiteX0" fmla="*/ 106685 w 182538"/>
              <a:gd name="connsiteY0" fmla="*/ 0 h 180949"/>
              <a:gd name="connsiteX1" fmla="*/ 0 w 182538"/>
              <a:gd name="connsiteY1" fmla="*/ 84582 h 180949"/>
              <a:gd name="connsiteX2" fmla="*/ 84905 w 182538"/>
              <a:gd name="connsiteY2" fmla="*/ 180949 h 180949"/>
              <a:gd name="connsiteX3" fmla="*/ 182538 w 182538"/>
              <a:gd name="connsiteY3" fmla="*/ 111892 h 180949"/>
              <a:gd name="connsiteX4" fmla="*/ 106685 w 182538"/>
              <a:gd name="connsiteY4" fmla="*/ 0 h 180949"/>
              <a:gd name="connsiteX0" fmla="*/ 106685 w 182538"/>
              <a:gd name="connsiteY0" fmla="*/ 0 h 116655"/>
              <a:gd name="connsiteX1" fmla="*/ 0 w 182538"/>
              <a:gd name="connsiteY1" fmla="*/ 84582 h 116655"/>
              <a:gd name="connsiteX2" fmla="*/ 32518 w 182538"/>
              <a:gd name="connsiteY2" fmla="*/ 116655 h 116655"/>
              <a:gd name="connsiteX3" fmla="*/ 182538 w 182538"/>
              <a:gd name="connsiteY3" fmla="*/ 111892 h 116655"/>
              <a:gd name="connsiteX4" fmla="*/ 106685 w 182538"/>
              <a:gd name="connsiteY4" fmla="*/ 0 h 116655"/>
              <a:gd name="connsiteX0" fmla="*/ 106685 w 134913"/>
              <a:gd name="connsiteY0" fmla="*/ 0 h 116655"/>
              <a:gd name="connsiteX1" fmla="*/ 0 w 134913"/>
              <a:gd name="connsiteY1" fmla="*/ 84582 h 116655"/>
              <a:gd name="connsiteX2" fmla="*/ 32518 w 134913"/>
              <a:gd name="connsiteY2" fmla="*/ 116655 h 116655"/>
              <a:gd name="connsiteX3" fmla="*/ 134913 w 134913"/>
              <a:gd name="connsiteY3" fmla="*/ 30930 h 116655"/>
              <a:gd name="connsiteX4" fmla="*/ 106685 w 134913"/>
              <a:gd name="connsiteY4" fmla="*/ 0 h 116655"/>
              <a:gd name="connsiteX0" fmla="*/ 130498 w 158726"/>
              <a:gd name="connsiteY0" fmla="*/ 55912 h 172567"/>
              <a:gd name="connsiteX1" fmla="*/ 0 w 158726"/>
              <a:gd name="connsiteY1" fmla="*/ 0 h 172567"/>
              <a:gd name="connsiteX2" fmla="*/ 56331 w 158726"/>
              <a:gd name="connsiteY2" fmla="*/ 172567 h 172567"/>
              <a:gd name="connsiteX3" fmla="*/ 158726 w 158726"/>
              <a:gd name="connsiteY3" fmla="*/ 86842 h 172567"/>
              <a:gd name="connsiteX4" fmla="*/ 130498 w 158726"/>
              <a:gd name="connsiteY4" fmla="*/ 55912 h 172567"/>
              <a:gd name="connsiteX0" fmla="*/ 61441 w 158726"/>
              <a:gd name="connsiteY0" fmla="*/ 0 h 223812"/>
              <a:gd name="connsiteX1" fmla="*/ 0 w 158726"/>
              <a:gd name="connsiteY1" fmla="*/ 51245 h 223812"/>
              <a:gd name="connsiteX2" fmla="*/ 56331 w 158726"/>
              <a:gd name="connsiteY2" fmla="*/ 223812 h 223812"/>
              <a:gd name="connsiteX3" fmla="*/ 158726 w 158726"/>
              <a:gd name="connsiteY3" fmla="*/ 138087 h 223812"/>
              <a:gd name="connsiteX4" fmla="*/ 61441 w 158726"/>
              <a:gd name="connsiteY4" fmla="*/ 0 h 223812"/>
              <a:gd name="connsiteX0" fmla="*/ 61441 w 158726"/>
              <a:gd name="connsiteY0" fmla="*/ 0 h 176187"/>
              <a:gd name="connsiteX1" fmla="*/ 0 w 158726"/>
              <a:gd name="connsiteY1" fmla="*/ 51245 h 176187"/>
              <a:gd name="connsiteX2" fmla="*/ 68238 w 158726"/>
              <a:gd name="connsiteY2" fmla="*/ 176187 h 176187"/>
              <a:gd name="connsiteX3" fmla="*/ 158726 w 158726"/>
              <a:gd name="connsiteY3" fmla="*/ 138087 h 176187"/>
              <a:gd name="connsiteX4" fmla="*/ 61441 w 158726"/>
              <a:gd name="connsiteY4" fmla="*/ 0 h 176187"/>
              <a:gd name="connsiteX0" fmla="*/ 61441 w 144438"/>
              <a:gd name="connsiteY0" fmla="*/ 0 h 176187"/>
              <a:gd name="connsiteX1" fmla="*/ 0 w 144438"/>
              <a:gd name="connsiteY1" fmla="*/ 51245 h 176187"/>
              <a:gd name="connsiteX2" fmla="*/ 68238 w 144438"/>
              <a:gd name="connsiteY2" fmla="*/ 176187 h 176187"/>
              <a:gd name="connsiteX3" fmla="*/ 144438 w 144438"/>
              <a:gd name="connsiteY3" fmla="*/ 126181 h 176187"/>
              <a:gd name="connsiteX4" fmla="*/ 61441 w 144438"/>
              <a:gd name="connsiteY4" fmla="*/ 0 h 176187"/>
              <a:gd name="connsiteX0" fmla="*/ 61441 w 144438"/>
              <a:gd name="connsiteY0" fmla="*/ 0 h 164281"/>
              <a:gd name="connsiteX1" fmla="*/ 0 w 144438"/>
              <a:gd name="connsiteY1" fmla="*/ 51245 h 164281"/>
              <a:gd name="connsiteX2" fmla="*/ 120625 w 144438"/>
              <a:gd name="connsiteY2" fmla="*/ 164281 h 164281"/>
              <a:gd name="connsiteX3" fmla="*/ 144438 w 144438"/>
              <a:gd name="connsiteY3" fmla="*/ 126181 h 164281"/>
              <a:gd name="connsiteX4" fmla="*/ 61441 w 144438"/>
              <a:gd name="connsiteY4" fmla="*/ 0 h 164281"/>
              <a:gd name="connsiteX0" fmla="*/ 28103 w 144438"/>
              <a:gd name="connsiteY0" fmla="*/ 0 h 142850"/>
              <a:gd name="connsiteX1" fmla="*/ 0 w 144438"/>
              <a:gd name="connsiteY1" fmla="*/ 29814 h 142850"/>
              <a:gd name="connsiteX2" fmla="*/ 120625 w 144438"/>
              <a:gd name="connsiteY2" fmla="*/ 142850 h 142850"/>
              <a:gd name="connsiteX3" fmla="*/ 144438 w 144438"/>
              <a:gd name="connsiteY3" fmla="*/ 104750 h 142850"/>
              <a:gd name="connsiteX4" fmla="*/ 28103 w 144438"/>
              <a:gd name="connsiteY4" fmla="*/ 0 h 142850"/>
              <a:gd name="connsiteX0" fmla="*/ 35247 w 151582"/>
              <a:gd name="connsiteY0" fmla="*/ 0 h 142850"/>
              <a:gd name="connsiteX1" fmla="*/ 0 w 151582"/>
              <a:gd name="connsiteY1" fmla="*/ 36958 h 142850"/>
              <a:gd name="connsiteX2" fmla="*/ 127769 w 151582"/>
              <a:gd name="connsiteY2" fmla="*/ 142850 h 142850"/>
              <a:gd name="connsiteX3" fmla="*/ 151582 w 151582"/>
              <a:gd name="connsiteY3" fmla="*/ 104750 h 142850"/>
              <a:gd name="connsiteX4" fmla="*/ 35247 w 151582"/>
              <a:gd name="connsiteY4" fmla="*/ 0 h 142850"/>
              <a:gd name="connsiteX0" fmla="*/ 35247 w 151582"/>
              <a:gd name="connsiteY0" fmla="*/ 0 h 145231"/>
              <a:gd name="connsiteX1" fmla="*/ 0 w 151582"/>
              <a:gd name="connsiteY1" fmla="*/ 36958 h 145231"/>
              <a:gd name="connsiteX2" fmla="*/ 120625 w 151582"/>
              <a:gd name="connsiteY2" fmla="*/ 145231 h 145231"/>
              <a:gd name="connsiteX3" fmla="*/ 151582 w 151582"/>
              <a:gd name="connsiteY3" fmla="*/ 104750 h 145231"/>
              <a:gd name="connsiteX4" fmla="*/ 35247 w 151582"/>
              <a:gd name="connsiteY4" fmla="*/ 0 h 145231"/>
              <a:gd name="connsiteX0" fmla="*/ 213841 w 213841"/>
              <a:gd name="connsiteY0" fmla="*/ 0 h 247625"/>
              <a:gd name="connsiteX1" fmla="*/ 0 w 213841"/>
              <a:gd name="connsiteY1" fmla="*/ 139352 h 247625"/>
              <a:gd name="connsiteX2" fmla="*/ 120625 w 213841"/>
              <a:gd name="connsiteY2" fmla="*/ 247625 h 247625"/>
              <a:gd name="connsiteX3" fmla="*/ 151582 w 213841"/>
              <a:gd name="connsiteY3" fmla="*/ 207144 h 247625"/>
              <a:gd name="connsiteX4" fmla="*/ 213841 w 213841"/>
              <a:gd name="connsiteY4" fmla="*/ 0 h 247625"/>
              <a:gd name="connsiteX0" fmla="*/ 213841 w 265882"/>
              <a:gd name="connsiteY0" fmla="*/ 0 h 247625"/>
              <a:gd name="connsiteX1" fmla="*/ 0 w 265882"/>
              <a:gd name="connsiteY1" fmla="*/ 139352 h 247625"/>
              <a:gd name="connsiteX2" fmla="*/ 120625 w 265882"/>
              <a:gd name="connsiteY2" fmla="*/ 247625 h 247625"/>
              <a:gd name="connsiteX3" fmla="*/ 265882 w 265882"/>
              <a:gd name="connsiteY3" fmla="*/ 78556 h 247625"/>
              <a:gd name="connsiteX4" fmla="*/ 213841 w 265882"/>
              <a:gd name="connsiteY4" fmla="*/ 0 h 247625"/>
              <a:gd name="connsiteX0" fmla="*/ 213841 w 265882"/>
              <a:gd name="connsiteY0" fmla="*/ 0 h 211907"/>
              <a:gd name="connsiteX1" fmla="*/ 0 w 265882"/>
              <a:gd name="connsiteY1" fmla="*/ 139352 h 211907"/>
              <a:gd name="connsiteX2" fmla="*/ 53950 w 265882"/>
              <a:gd name="connsiteY2" fmla="*/ 211907 h 211907"/>
              <a:gd name="connsiteX3" fmla="*/ 265882 w 265882"/>
              <a:gd name="connsiteY3" fmla="*/ 78556 h 211907"/>
              <a:gd name="connsiteX4" fmla="*/ 213841 w 265882"/>
              <a:gd name="connsiteY4" fmla="*/ 0 h 211907"/>
              <a:gd name="connsiteX0" fmla="*/ 213841 w 265882"/>
              <a:gd name="connsiteY0" fmla="*/ 0 h 216670"/>
              <a:gd name="connsiteX1" fmla="*/ 0 w 265882"/>
              <a:gd name="connsiteY1" fmla="*/ 139352 h 216670"/>
              <a:gd name="connsiteX2" fmla="*/ 44425 w 265882"/>
              <a:gd name="connsiteY2" fmla="*/ 216670 h 216670"/>
              <a:gd name="connsiteX3" fmla="*/ 265882 w 265882"/>
              <a:gd name="connsiteY3" fmla="*/ 78556 h 216670"/>
              <a:gd name="connsiteX4" fmla="*/ 213841 w 265882"/>
              <a:gd name="connsiteY4" fmla="*/ 0 h 216670"/>
              <a:gd name="connsiteX0" fmla="*/ 213841 w 263501"/>
              <a:gd name="connsiteY0" fmla="*/ 0 h 216670"/>
              <a:gd name="connsiteX1" fmla="*/ 0 w 263501"/>
              <a:gd name="connsiteY1" fmla="*/ 139352 h 216670"/>
              <a:gd name="connsiteX2" fmla="*/ 44425 w 263501"/>
              <a:gd name="connsiteY2" fmla="*/ 216670 h 216670"/>
              <a:gd name="connsiteX3" fmla="*/ 263501 w 263501"/>
              <a:gd name="connsiteY3" fmla="*/ 69031 h 216670"/>
              <a:gd name="connsiteX4" fmla="*/ 213841 w 263501"/>
              <a:gd name="connsiteY4" fmla="*/ 0 h 216670"/>
              <a:gd name="connsiteX0" fmla="*/ 213841 w 263501"/>
              <a:gd name="connsiteY0" fmla="*/ 0 h 204764"/>
              <a:gd name="connsiteX1" fmla="*/ 0 w 263501"/>
              <a:gd name="connsiteY1" fmla="*/ 139352 h 204764"/>
              <a:gd name="connsiteX2" fmla="*/ 39663 w 263501"/>
              <a:gd name="connsiteY2" fmla="*/ 204764 h 204764"/>
              <a:gd name="connsiteX3" fmla="*/ 263501 w 263501"/>
              <a:gd name="connsiteY3" fmla="*/ 69031 h 204764"/>
              <a:gd name="connsiteX4" fmla="*/ 213841 w 263501"/>
              <a:gd name="connsiteY4" fmla="*/ 0 h 204764"/>
              <a:gd name="connsiteX0" fmla="*/ 216222 w 263501"/>
              <a:gd name="connsiteY0" fmla="*/ 0 h 230958"/>
              <a:gd name="connsiteX1" fmla="*/ 0 w 263501"/>
              <a:gd name="connsiteY1" fmla="*/ 165546 h 230958"/>
              <a:gd name="connsiteX2" fmla="*/ 39663 w 263501"/>
              <a:gd name="connsiteY2" fmla="*/ 230958 h 230958"/>
              <a:gd name="connsiteX3" fmla="*/ 263501 w 263501"/>
              <a:gd name="connsiteY3" fmla="*/ 95225 h 230958"/>
              <a:gd name="connsiteX4" fmla="*/ 216222 w 263501"/>
              <a:gd name="connsiteY4" fmla="*/ 0 h 230958"/>
              <a:gd name="connsiteX0" fmla="*/ 176559 w 223838"/>
              <a:gd name="connsiteY0" fmla="*/ 0 h 230958"/>
              <a:gd name="connsiteX1" fmla="*/ 24630 w 223838"/>
              <a:gd name="connsiteY1" fmla="*/ 46483 h 230958"/>
              <a:gd name="connsiteX2" fmla="*/ 0 w 223838"/>
              <a:gd name="connsiteY2" fmla="*/ 230958 h 230958"/>
              <a:gd name="connsiteX3" fmla="*/ 223838 w 223838"/>
              <a:gd name="connsiteY3" fmla="*/ 95225 h 230958"/>
              <a:gd name="connsiteX4" fmla="*/ 176559 w 223838"/>
              <a:gd name="connsiteY4" fmla="*/ 0 h 230958"/>
              <a:gd name="connsiteX0" fmla="*/ 151929 w 199208"/>
              <a:gd name="connsiteY0" fmla="*/ 0 h 221433"/>
              <a:gd name="connsiteX1" fmla="*/ 0 w 199208"/>
              <a:gd name="connsiteY1" fmla="*/ 46483 h 221433"/>
              <a:gd name="connsiteX2" fmla="*/ 84908 w 199208"/>
              <a:gd name="connsiteY2" fmla="*/ 221433 h 221433"/>
              <a:gd name="connsiteX3" fmla="*/ 199208 w 199208"/>
              <a:gd name="connsiteY3" fmla="*/ 95225 h 221433"/>
              <a:gd name="connsiteX4" fmla="*/ 151929 w 199208"/>
              <a:gd name="connsiteY4" fmla="*/ 0 h 221433"/>
              <a:gd name="connsiteX0" fmla="*/ 151929 w 199208"/>
              <a:gd name="connsiteY0" fmla="*/ 0 h 221433"/>
              <a:gd name="connsiteX1" fmla="*/ 0 w 199208"/>
              <a:gd name="connsiteY1" fmla="*/ 46483 h 221433"/>
              <a:gd name="connsiteX2" fmla="*/ 84908 w 199208"/>
              <a:gd name="connsiteY2" fmla="*/ 221433 h 221433"/>
              <a:gd name="connsiteX3" fmla="*/ 150862 w 199208"/>
              <a:gd name="connsiteY3" fmla="*/ 149648 h 221433"/>
              <a:gd name="connsiteX4" fmla="*/ 199208 w 199208"/>
              <a:gd name="connsiteY4" fmla="*/ 95225 h 221433"/>
              <a:gd name="connsiteX5" fmla="*/ 151929 w 199208"/>
              <a:gd name="connsiteY5" fmla="*/ 0 h 221433"/>
              <a:gd name="connsiteX0" fmla="*/ 151929 w 199208"/>
              <a:gd name="connsiteY0" fmla="*/ 0 h 221433"/>
              <a:gd name="connsiteX1" fmla="*/ 0 w 199208"/>
              <a:gd name="connsiteY1" fmla="*/ 46483 h 221433"/>
              <a:gd name="connsiteX2" fmla="*/ 84908 w 199208"/>
              <a:gd name="connsiteY2" fmla="*/ 221433 h 221433"/>
              <a:gd name="connsiteX3" fmla="*/ 165149 w 199208"/>
              <a:gd name="connsiteY3" fmla="*/ 159173 h 221433"/>
              <a:gd name="connsiteX4" fmla="*/ 199208 w 199208"/>
              <a:gd name="connsiteY4" fmla="*/ 95225 h 221433"/>
              <a:gd name="connsiteX5" fmla="*/ 151929 w 199208"/>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51929 w 165149"/>
              <a:gd name="connsiteY5"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46100 w 165149"/>
              <a:gd name="connsiteY5" fmla="*/ 30586 h 221433"/>
              <a:gd name="connsiteX6" fmla="*/ 151929 w 165149"/>
              <a:gd name="connsiteY6" fmla="*/ 0 h 221433"/>
              <a:gd name="connsiteX0" fmla="*/ 151929 w 165149"/>
              <a:gd name="connsiteY0" fmla="*/ 0 h 221433"/>
              <a:gd name="connsiteX1" fmla="*/ 0 w 165149"/>
              <a:gd name="connsiteY1" fmla="*/ 46483 h 221433"/>
              <a:gd name="connsiteX2" fmla="*/ 84908 w 165149"/>
              <a:gd name="connsiteY2" fmla="*/ 221433 h 221433"/>
              <a:gd name="connsiteX3" fmla="*/ 165149 w 165149"/>
              <a:gd name="connsiteY3" fmla="*/ 159173 h 221433"/>
              <a:gd name="connsiteX4" fmla="*/ 137296 w 165149"/>
              <a:gd name="connsiteY4" fmla="*/ 83319 h 221433"/>
              <a:gd name="connsiteX5" fmla="*/ 161901 w 165149"/>
              <a:gd name="connsiteY5" fmla="*/ 65933 h 221433"/>
              <a:gd name="connsiteX6" fmla="*/ 151929 w 165149"/>
              <a:gd name="connsiteY6" fmla="*/ 0 h 221433"/>
              <a:gd name="connsiteX0" fmla="*/ 151929 w 169045"/>
              <a:gd name="connsiteY0" fmla="*/ 0 h 221433"/>
              <a:gd name="connsiteX1" fmla="*/ 0 w 169045"/>
              <a:gd name="connsiteY1" fmla="*/ 46483 h 221433"/>
              <a:gd name="connsiteX2" fmla="*/ 84908 w 169045"/>
              <a:gd name="connsiteY2" fmla="*/ 221433 h 221433"/>
              <a:gd name="connsiteX3" fmla="*/ 165149 w 169045"/>
              <a:gd name="connsiteY3" fmla="*/ 159173 h 221433"/>
              <a:gd name="connsiteX4" fmla="*/ 137296 w 169045"/>
              <a:gd name="connsiteY4" fmla="*/ 83319 h 221433"/>
              <a:gd name="connsiteX5" fmla="*/ 169045 w 169045"/>
              <a:gd name="connsiteY5" fmla="*/ 61170 h 221433"/>
              <a:gd name="connsiteX6" fmla="*/ 151929 w 169045"/>
              <a:gd name="connsiteY6" fmla="*/ 0 h 221433"/>
              <a:gd name="connsiteX0" fmla="*/ 151929 w 169045"/>
              <a:gd name="connsiteY0" fmla="*/ 0 h 288108"/>
              <a:gd name="connsiteX1" fmla="*/ 0 w 169045"/>
              <a:gd name="connsiteY1" fmla="*/ 46483 h 288108"/>
              <a:gd name="connsiteX2" fmla="*/ 51570 w 169045"/>
              <a:gd name="connsiteY2" fmla="*/ 288108 h 288108"/>
              <a:gd name="connsiteX3" fmla="*/ 165149 w 169045"/>
              <a:gd name="connsiteY3" fmla="*/ 159173 h 288108"/>
              <a:gd name="connsiteX4" fmla="*/ 137296 w 169045"/>
              <a:gd name="connsiteY4" fmla="*/ 83319 h 288108"/>
              <a:gd name="connsiteX5" fmla="*/ 169045 w 169045"/>
              <a:gd name="connsiteY5" fmla="*/ 61170 h 288108"/>
              <a:gd name="connsiteX6" fmla="*/ 151929 w 169045"/>
              <a:gd name="connsiteY6" fmla="*/ 0 h 288108"/>
              <a:gd name="connsiteX0" fmla="*/ 151929 w 169045"/>
              <a:gd name="connsiteY0" fmla="*/ 0 h 288108"/>
              <a:gd name="connsiteX1" fmla="*/ 0 w 169045"/>
              <a:gd name="connsiteY1" fmla="*/ 46483 h 288108"/>
              <a:gd name="connsiteX2" fmla="*/ 51570 w 169045"/>
              <a:gd name="connsiteY2" fmla="*/ 288108 h 288108"/>
              <a:gd name="connsiteX3" fmla="*/ 162768 w 169045"/>
              <a:gd name="connsiteY3" fmla="*/ 247280 h 288108"/>
              <a:gd name="connsiteX4" fmla="*/ 137296 w 169045"/>
              <a:gd name="connsiteY4" fmla="*/ 83319 h 288108"/>
              <a:gd name="connsiteX5" fmla="*/ 169045 w 169045"/>
              <a:gd name="connsiteY5" fmla="*/ 61170 h 288108"/>
              <a:gd name="connsiteX6" fmla="*/ 151929 w 169045"/>
              <a:gd name="connsiteY6"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37296 w 162768"/>
              <a:gd name="connsiteY4" fmla="*/ 83319 h 288108"/>
              <a:gd name="connsiteX5" fmla="*/ 151929 w 162768"/>
              <a:gd name="connsiteY5" fmla="*/ 0 h 288108"/>
              <a:gd name="connsiteX0" fmla="*/ 151929 w 162768"/>
              <a:gd name="connsiteY0" fmla="*/ 0 h 288108"/>
              <a:gd name="connsiteX1" fmla="*/ 0 w 162768"/>
              <a:gd name="connsiteY1" fmla="*/ 46483 h 288108"/>
              <a:gd name="connsiteX2" fmla="*/ 51570 w 162768"/>
              <a:gd name="connsiteY2" fmla="*/ 288108 h 288108"/>
              <a:gd name="connsiteX3" fmla="*/ 162768 w 162768"/>
              <a:gd name="connsiteY3" fmla="*/ 247280 h 288108"/>
              <a:gd name="connsiteX4" fmla="*/ 151929 w 162768"/>
              <a:gd name="connsiteY4" fmla="*/ 0 h 288108"/>
              <a:gd name="connsiteX0" fmla="*/ 128116 w 162768"/>
              <a:gd name="connsiteY0" fmla="*/ 0 h 264295"/>
              <a:gd name="connsiteX1" fmla="*/ 0 w 162768"/>
              <a:gd name="connsiteY1" fmla="*/ 22670 h 264295"/>
              <a:gd name="connsiteX2" fmla="*/ 51570 w 162768"/>
              <a:gd name="connsiteY2" fmla="*/ 264295 h 264295"/>
              <a:gd name="connsiteX3" fmla="*/ 162768 w 162768"/>
              <a:gd name="connsiteY3" fmla="*/ 223467 h 264295"/>
              <a:gd name="connsiteX4" fmla="*/ 128116 w 162768"/>
              <a:gd name="connsiteY4" fmla="*/ 0 h 264295"/>
              <a:gd name="connsiteX0" fmla="*/ 128116 w 162768"/>
              <a:gd name="connsiteY0" fmla="*/ 0 h 245245"/>
              <a:gd name="connsiteX1" fmla="*/ 0 w 162768"/>
              <a:gd name="connsiteY1" fmla="*/ 22670 h 245245"/>
              <a:gd name="connsiteX2" fmla="*/ 34901 w 162768"/>
              <a:gd name="connsiteY2" fmla="*/ 245245 h 245245"/>
              <a:gd name="connsiteX3" fmla="*/ 162768 w 162768"/>
              <a:gd name="connsiteY3" fmla="*/ 223467 h 245245"/>
              <a:gd name="connsiteX4" fmla="*/ 128116 w 162768"/>
              <a:gd name="connsiteY4" fmla="*/ 0 h 245245"/>
              <a:gd name="connsiteX0" fmla="*/ 90115 w 162768"/>
              <a:gd name="connsiteY0" fmla="*/ 0 h 234480"/>
              <a:gd name="connsiteX1" fmla="*/ 0 w 162768"/>
              <a:gd name="connsiteY1" fmla="*/ 11905 h 234480"/>
              <a:gd name="connsiteX2" fmla="*/ 34901 w 162768"/>
              <a:gd name="connsiteY2" fmla="*/ 234480 h 234480"/>
              <a:gd name="connsiteX3" fmla="*/ 162768 w 162768"/>
              <a:gd name="connsiteY3" fmla="*/ 212702 h 234480"/>
              <a:gd name="connsiteX4" fmla="*/ 90115 w 162768"/>
              <a:gd name="connsiteY4" fmla="*/ 0 h 234480"/>
              <a:gd name="connsiteX0" fmla="*/ 90115 w 124668"/>
              <a:gd name="connsiteY0" fmla="*/ 0 h 234480"/>
              <a:gd name="connsiteX1" fmla="*/ 0 w 124668"/>
              <a:gd name="connsiteY1" fmla="*/ 11905 h 234480"/>
              <a:gd name="connsiteX2" fmla="*/ 34901 w 124668"/>
              <a:gd name="connsiteY2" fmla="*/ 234480 h 234480"/>
              <a:gd name="connsiteX3" fmla="*/ 124668 w 124668"/>
              <a:gd name="connsiteY3" fmla="*/ 217464 h 234480"/>
              <a:gd name="connsiteX4" fmla="*/ 90115 w 124668"/>
              <a:gd name="connsiteY4" fmla="*/ 0 h 234480"/>
              <a:gd name="connsiteX0" fmla="*/ 99640 w 124668"/>
              <a:gd name="connsiteY0" fmla="*/ 0 h 234480"/>
              <a:gd name="connsiteX1" fmla="*/ 0 w 124668"/>
              <a:gd name="connsiteY1" fmla="*/ 11905 h 234480"/>
              <a:gd name="connsiteX2" fmla="*/ 34901 w 124668"/>
              <a:gd name="connsiteY2" fmla="*/ 234480 h 234480"/>
              <a:gd name="connsiteX3" fmla="*/ 124668 w 124668"/>
              <a:gd name="connsiteY3" fmla="*/ 217464 h 234480"/>
              <a:gd name="connsiteX4" fmla="*/ 99640 w 124668"/>
              <a:gd name="connsiteY4" fmla="*/ 0 h 234480"/>
              <a:gd name="connsiteX0" fmla="*/ 99640 w 260400"/>
              <a:gd name="connsiteY0" fmla="*/ 0 h 234480"/>
              <a:gd name="connsiteX1" fmla="*/ 0 w 260400"/>
              <a:gd name="connsiteY1" fmla="*/ 11905 h 234480"/>
              <a:gd name="connsiteX2" fmla="*/ 34901 w 260400"/>
              <a:gd name="connsiteY2" fmla="*/ 234480 h 234480"/>
              <a:gd name="connsiteX3" fmla="*/ 260400 w 260400"/>
              <a:gd name="connsiteY3" fmla="*/ 184126 h 234480"/>
              <a:gd name="connsiteX4" fmla="*/ 99640 w 260400"/>
              <a:gd name="connsiteY4" fmla="*/ 0 h 234480"/>
              <a:gd name="connsiteX0" fmla="*/ 266327 w 266327"/>
              <a:gd name="connsiteY0" fmla="*/ 0 h 244005"/>
              <a:gd name="connsiteX1" fmla="*/ 0 w 266327"/>
              <a:gd name="connsiteY1" fmla="*/ 21430 h 244005"/>
              <a:gd name="connsiteX2" fmla="*/ 34901 w 266327"/>
              <a:gd name="connsiteY2" fmla="*/ 244005 h 244005"/>
              <a:gd name="connsiteX3" fmla="*/ 260400 w 266327"/>
              <a:gd name="connsiteY3" fmla="*/ 193651 h 244005"/>
              <a:gd name="connsiteX4" fmla="*/ 266327 w 266327"/>
              <a:gd name="connsiteY4" fmla="*/ 0 h 244005"/>
              <a:gd name="connsiteX0" fmla="*/ 266327 w 266327"/>
              <a:gd name="connsiteY0" fmla="*/ 0 h 231126"/>
              <a:gd name="connsiteX1" fmla="*/ 0 w 266327"/>
              <a:gd name="connsiteY1" fmla="*/ 21430 h 231126"/>
              <a:gd name="connsiteX2" fmla="*/ 24598 w 266327"/>
              <a:gd name="connsiteY2" fmla="*/ 231126 h 231126"/>
              <a:gd name="connsiteX3" fmla="*/ 260400 w 266327"/>
              <a:gd name="connsiteY3" fmla="*/ 193651 h 231126"/>
              <a:gd name="connsiteX4" fmla="*/ 266327 w 266327"/>
              <a:gd name="connsiteY4" fmla="*/ 0 h 23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27" h="231126">
                <a:moveTo>
                  <a:pt x="266327" y="0"/>
                </a:moveTo>
                <a:lnTo>
                  <a:pt x="0" y="21430"/>
                </a:lnTo>
                <a:lnTo>
                  <a:pt x="24598" y="231126"/>
                </a:lnTo>
                <a:lnTo>
                  <a:pt x="260400" y="193651"/>
                </a:lnTo>
                <a:lnTo>
                  <a:pt x="266327"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8" name="フリーフォーム 137"/>
          <p:cNvSpPr/>
          <p:nvPr/>
        </p:nvSpPr>
        <p:spPr>
          <a:xfrm>
            <a:off x="4697573" y="3904874"/>
            <a:ext cx="90152" cy="100456"/>
          </a:xfrm>
          <a:custGeom>
            <a:avLst/>
            <a:gdLst>
              <a:gd name="connsiteX0" fmla="*/ 0 w 90152"/>
              <a:gd name="connsiteY0" fmla="*/ 23182 h 100456"/>
              <a:gd name="connsiteX1" fmla="*/ 41212 w 90152"/>
              <a:gd name="connsiteY1" fmla="*/ 100456 h 100456"/>
              <a:gd name="connsiteX2" fmla="*/ 90152 w 90152"/>
              <a:gd name="connsiteY2" fmla="*/ 74698 h 100456"/>
              <a:gd name="connsiteX3" fmla="*/ 51516 w 90152"/>
              <a:gd name="connsiteY3" fmla="*/ 0 h 100456"/>
              <a:gd name="connsiteX4" fmla="*/ 0 w 90152"/>
              <a:gd name="connsiteY4" fmla="*/ 23182 h 100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2" h="100456">
                <a:moveTo>
                  <a:pt x="0" y="23182"/>
                </a:moveTo>
                <a:lnTo>
                  <a:pt x="41212" y="100456"/>
                </a:lnTo>
                <a:lnTo>
                  <a:pt x="90152" y="74698"/>
                </a:lnTo>
                <a:lnTo>
                  <a:pt x="51516" y="0"/>
                </a:lnTo>
                <a:lnTo>
                  <a:pt x="0" y="23182"/>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9" name="テキスト ボックス 138"/>
          <p:cNvSpPr txBox="1"/>
          <p:nvPr/>
        </p:nvSpPr>
        <p:spPr>
          <a:xfrm>
            <a:off x="4704780" y="3912454"/>
            <a:ext cx="144016" cy="92333"/>
          </a:xfrm>
          <a:prstGeom prst="rect">
            <a:avLst/>
          </a:prstGeom>
          <a:noFill/>
        </p:spPr>
        <p:txBody>
          <a:bodyPr wrap="square" lIns="0" tIns="0" rIns="0" bIns="0" rtlCol="0">
            <a:spAutoFit/>
          </a:bodyPr>
          <a:lstStyle/>
          <a:p>
            <a:r>
              <a:rPr lang="ja-JP" altLang="en-US" sz="600" dirty="0">
                <a:latin typeface="Meiryo UI" pitchFamily="50" charset="-128"/>
                <a:ea typeface="Meiryo UI" pitchFamily="50" charset="-128"/>
                <a:cs typeface="Meiryo UI" pitchFamily="50" charset="-128"/>
              </a:rPr>
              <a:t>⑧</a:t>
            </a:r>
          </a:p>
        </p:txBody>
      </p:sp>
      <p:sp>
        <p:nvSpPr>
          <p:cNvPr id="108" name="テキスト ボックス 107"/>
          <p:cNvSpPr txBox="1"/>
          <p:nvPr/>
        </p:nvSpPr>
        <p:spPr>
          <a:xfrm>
            <a:off x="4007768" y="5157277"/>
            <a:ext cx="504056"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５丁目</a:t>
            </a:r>
          </a:p>
        </p:txBody>
      </p:sp>
      <p:sp>
        <p:nvSpPr>
          <p:cNvPr id="109" name="テキスト ボックス 108"/>
          <p:cNvSpPr txBox="1"/>
          <p:nvPr/>
        </p:nvSpPr>
        <p:spPr>
          <a:xfrm>
            <a:off x="3215680" y="5661333"/>
            <a:ext cx="504056" cy="276999"/>
          </a:xfrm>
          <a:prstGeom prst="rect">
            <a:avLst/>
          </a:prstGeom>
          <a:solidFill>
            <a:schemeClr val="bg1">
              <a:alpha val="50000"/>
            </a:schemeClr>
          </a:solidFill>
        </p:spPr>
        <p:txBody>
          <a:bodyPr wrap="square" lIns="0" tIns="0" rIns="0" bIns="0" rtlCol="0">
            <a:spAutoFit/>
          </a:bodyPr>
          <a:lstStyle/>
          <a:p>
            <a:pPr algn="ctr"/>
            <a:r>
              <a:rPr lang="ja-JP" altLang="en-US" sz="900" dirty="0">
                <a:latin typeface="Meiryo UI" pitchFamily="50" charset="-128"/>
                <a:ea typeface="Meiryo UI" pitchFamily="50" charset="-128"/>
                <a:cs typeface="Meiryo UI" pitchFamily="50" charset="-128"/>
              </a:rPr>
              <a:t>中之島</a:t>
            </a:r>
            <a:endParaRPr lang="en-US" altLang="ja-JP" sz="900" dirty="0">
              <a:latin typeface="Meiryo UI" pitchFamily="50" charset="-128"/>
              <a:ea typeface="Meiryo UI" pitchFamily="50" charset="-128"/>
              <a:cs typeface="Meiryo UI" pitchFamily="50" charset="-128"/>
            </a:endParaRPr>
          </a:p>
          <a:p>
            <a:pPr algn="ctr"/>
            <a:r>
              <a:rPr lang="ja-JP" altLang="en-US" sz="900" dirty="0">
                <a:latin typeface="Meiryo UI" pitchFamily="50" charset="-128"/>
                <a:ea typeface="Meiryo UI" pitchFamily="50" charset="-128"/>
                <a:cs typeface="Meiryo UI" pitchFamily="50" charset="-128"/>
              </a:rPr>
              <a:t>６丁目</a:t>
            </a:r>
          </a:p>
        </p:txBody>
      </p:sp>
      <p:sp>
        <p:nvSpPr>
          <p:cNvPr id="112" name="スライド番号プレースホルダ 111"/>
          <p:cNvSpPr>
            <a:spLocks noGrp="1"/>
          </p:cNvSpPr>
          <p:nvPr>
            <p:ph type="sldNum" sz="quarter" idx="12"/>
          </p:nvPr>
        </p:nvSpPr>
        <p:spPr/>
        <p:txBody>
          <a:bodyPr/>
          <a:lstStyle/>
          <a:p>
            <a:fld id="{37EF5067-3AB7-4642-9103-42CBD40CC6D9}" type="slidenum">
              <a:rPr kumimoji="1" lang="ja-JP" altLang="en-US" smtClean="0"/>
              <a:pPr/>
              <a:t>16</a:t>
            </a:fld>
            <a:endParaRPr kumimoji="1" lang="ja-JP" altLang="en-US" dirty="0"/>
          </a:p>
        </p:txBody>
      </p:sp>
      <p:sp>
        <p:nvSpPr>
          <p:cNvPr id="131" name="フリーフォーム 130"/>
          <p:cNvSpPr>
            <a:spLocks noChangeAspect="1"/>
          </p:cNvSpPr>
          <p:nvPr/>
        </p:nvSpPr>
        <p:spPr>
          <a:xfrm rot="697254">
            <a:off x="7952459" y="3633505"/>
            <a:ext cx="174892" cy="117692"/>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 name="connsiteX0" fmla="*/ 0 w 420495"/>
              <a:gd name="connsiteY0" fmla="*/ 0 h 174980"/>
              <a:gd name="connsiteX1" fmla="*/ 18560 w 420495"/>
              <a:gd name="connsiteY1" fmla="*/ 46960 h 174980"/>
              <a:gd name="connsiteX2" fmla="*/ 220458 w 420495"/>
              <a:gd name="connsiteY2" fmla="*/ 174980 h 174980"/>
              <a:gd name="connsiteX3" fmla="*/ 410720 w 420495"/>
              <a:gd name="connsiteY3" fmla="*/ 162686 h 174980"/>
              <a:gd name="connsiteX4" fmla="*/ 420495 w 420495"/>
              <a:gd name="connsiteY4" fmla="*/ 79613 h 174980"/>
              <a:gd name="connsiteX5" fmla="*/ 379035 w 420495"/>
              <a:gd name="connsiteY5" fmla="*/ 30854 h 174980"/>
              <a:gd name="connsiteX6" fmla="*/ 0 w 420495"/>
              <a:gd name="connsiteY6" fmla="*/ 0 h 174980"/>
              <a:gd name="connsiteX0" fmla="*/ 0 w 420495"/>
              <a:gd name="connsiteY0" fmla="*/ 0 h 162686"/>
              <a:gd name="connsiteX1" fmla="*/ 18560 w 420495"/>
              <a:gd name="connsiteY1" fmla="*/ 46960 h 162686"/>
              <a:gd name="connsiteX2" fmla="*/ 84974 w 420495"/>
              <a:gd name="connsiteY2" fmla="*/ 58920 h 162686"/>
              <a:gd name="connsiteX3" fmla="*/ 410720 w 420495"/>
              <a:gd name="connsiteY3" fmla="*/ 162686 h 162686"/>
              <a:gd name="connsiteX4" fmla="*/ 420495 w 420495"/>
              <a:gd name="connsiteY4" fmla="*/ 79613 h 162686"/>
              <a:gd name="connsiteX5" fmla="*/ 379035 w 420495"/>
              <a:gd name="connsiteY5" fmla="*/ 30854 h 162686"/>
              <a:gd name="connsiteX6" fmla="*/ 0 w 420495"/>
              <a:gd name="connsiteY6" fmla="*/ 0 h 162686"/>
              <a:gd name="connsiteX0" fmla="*/ 8537 w 429032"/>
              <a:gd name="connsiteY0" fmla="*/ 0 h 162686"/>
              <a:gd name="connsiteX1" fmla="*/ 0 w 429032"/>
              <a:gd name="connsiteY1" fmla="*/ 29023 h 162686"/>
              <a:gd name="connsiteX2" fmla="*/ 93511 w 429032"/>
              <a:gd name="connsiteY2" fmla="*/ 58920 h 162686"/>
              <a:gd name="connsiteX3" fmla="*/ 419257 w 429032"/>
              <a:gd name="connsiteY3" fmla="*/ 162686 h 162686"/>
              <a:gd name="connsiteX4" fmla="*/ 429032 w 429032"/>
              <a:gd name="connsiteY4" fmla="*/ 79613 h 162686"/>
              <a:gd name="connsiteX5" fmla="*/ 387572 w 429032"/>
              <a:gd name="connsiteY5" fmla="*/ 30854 h 162686"/>
              <a:gd name="connsiteX6" fmla="*/ 8537 w 429032"/>
              <a:gd name="connsiteY6" fmla="*/ 0 h 162686"/>
              <a:gd name="connsiteX0" fmla="*/ 8537 w 429032"/>
              <a:gd name="connsiteY0" fmla="*/ 0 h 79613"/>
              <a:gd name="connsiteX1" fmla="*/ 0 w 429032"/>
              <a:gd name="connsiteY1" fmla="*/ 29023 h 79613"/>
              <a:gd name="connsiteX2" fmla="*/ 93511 w 429032"/>
              <a:gd name="connsiteY2" fmla="*/ 58920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106443 w 429032"/>
              <a:gd name="connsiteY5" fmla="*/ 11862 h 79613"/>
              <a:gd name="connsiteX6" fmla="*/ 8537 w 429032"/>
              <a:gd name="connsiteY6" fmla="*/ 0 h 79613"/>
              <a:gd name="connsiteX0" fmla="*/ 8537 w 111031"/>
              <a:gd name="connsiteY0" fmla="*/ 0 h 38186"/>
              <a:gd name="connsiteX1" fmla="*/ 0 w 111031"/>
              <a:gd name="connsiteY1" fmla="*/ 29023 h 38186"/>
              <a:gd name="connsiteX2" fmla="*/ 59640 w 111031"/>
              <a:gd name="connsiteY2" fmla="*/ 35708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043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465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09337"/>
              <a:gd name="connsiteY0" fmla="*/ 0 h 39241"/>
              <a:gd name="connsiteX1" fmla="*/ 0 w 109337"/>
              <a:gd name="connsiteY1" fmla="*/ 29023 h 39241"/>
              <a:gd name="connsiteX2" fmla="*/ 57946 w 109337"/>
              <a:gd name="connsiteY2" fmla="*/ 34653 h 39241"/>
              <a:gd name="connsiteX3" fmla="*/ 109337 w 109337"/>
              <a:gd name="connsiteY3" fmla="*/ 39241 h 39241"/>
              <a:gd name="connsiteX4" fmla="*/ 107257 w 109337"/>
              <a:gd name="connsiteY4" fmla="*/ 24748 h 39241"/>
              <a:gd name="connsiteX5" fmla="*/ 106443 w 109337"/>
              <a:gd name="connsiteY5" fmla="*/ 11862 h 39241"/>
              <a:gd name="connsiteX6" fmla="*/ 8537 w 109337"/>
              <a:gd name="connsiteY6" fmla="*/ 0 h 3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7" h="39241">
                <a:moveTo>
                  <a:pt x="8537" y="0"/>
                </a:moveTo>
                <a:lnTo>
                  <a:pt x="0" y="29023"/>
                </a:lnTo>
                <a:lnTo>
                  <a:pt x="57946" y="34653"/>
                </a:lnTo>
                <a:lnTo>
                  <a:pt x="109337" y="39241"/>
                </a:lnTo>
                <a:lnTo>
                  <a:pt x="107257" y="24748"/>
                </a:lnTo>
                <a:cubicBezTo>
                  <a:pt x="106986" y="20453"/>
                  <a:pt x="106714" y="16157"/>
                  <a:pt x="106443" y="11862"/>
                </a:cubicBezTo>
                <a:lnTo>
                  <a:pt x="8537" y="0"/>
                </a:lnTo>
                <a:close/>
              </a:path>
            </a:pathLst>
          </a:custGeom>
          <a:solidFill>
            <a:srgbClr val="FF0000">
              <a:alpha val="8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prstClr val="black"/>
              </a:solidFill>
            </a:endParaRPr>
          </a:p>
        </p:txBody>
      </p:sp>
      <p:sp>
        <p:nvSpPr>
          <p:cNvPr id="141" name="テキスト ボックス 140"/>
          <p:cNvSpPr txBox="1"/>
          <p:nvPr/>
        </p:nvSpPr>
        <p:spPr>
          <a:xfrm>
            <a:off x="7866123" y="3488111"/>
            <a:ext cx="264213"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①</a:t>
            </a:r>
          </a:p>
        </p:txBody>
      </p:sp>
      <p:sp>
        <p:nvSpPr>
          <p:cNvPr id="143" name="テキスト ボックス 142"/>
          <p:cNvSpPr txBox="1"/>
          <p:nvPr/>
        </p:nvSpPr>
        <p:spPr>
          <a:xfrm rot="21600000">
            <a:off x="4907937" y="5079101"/>
            <a:ext cx="982276" cy="255054"/>
          </a:xfrm>
          <a:prstGeom prst="rect">
            <a:avLst/>
          </a:prstGeom>
          <a:solidFill>
            <a:schemeClr val="bg1"/>
          </a:solidFill>
        </p:spPr>
        <p:txBody>
          <a:bodyPr vert="horz" wrap="square" lIns="0" tIns="0" rIns="0" bIns="0" rtlCol="0">
            <a:spAutoFit/>
          </a:bodyPr>
          <a:lstStyle/>
          <a:p>
            <a:pPr algn="ctr"/>
            <a:r>
              <a:rPr lang="ja-JP" altLang="en-US" sz="900" dirty="0" smtClean="0"/>
              <a:t>なにわ筋線</a:t>
            </a:r>
            <a:endParaRPr lang="en-US" altLang="ja-JP" sz="900" dirty="0" smtClean="0"/>
          </a:p>
          <a:p>
            <a:pPr algn="ctr"/>
            <a:r>
              <a:rPr lang="ja-JP" altLang="en-US" sz="700" dirty="0" smtClean="0"/>
              <a:t>（事業化に向け調整中）</a:t>
            </a:r>
            <a:endParaRPr lang="ja-JP" altLang="en-US" sz="700" dirty="0"/>
          </a:p>
        </p:txBody>
      </p:sp>
      <p:sp>
        <p:nvSpPr>
          <p:cNvPr id="142" name="フリーフォーム 141"/>
          <p:cNvSpPr>
            <a:spLocks noChangeAspect="1"/>
          </p:cNvSpPr>
          <p:nvPr/>
        </p:nvSpPr>
        <p:spPr>
          <a:xfrm>
            <a:off x="4135650" y="3403011"/>
            <a:ext cx="923290" cy="1762623"/>
          </a:xfrm>
          <a:custGeom>
            <a:avLst/>
            <a:gdLst>
              <a:gd name="connsiteX0" fmla="*/ 1079500 w 1079500"/>
              <a:gd name="connsiteY0" fmla="*/ 2374900 h 2374900"/>
              <a:gd name="connsiteX1" fmla="*/ 1079500 w 1079500"/>
              <a:gd name="connsiteY1" fmla="*/ 2374900 h 2374900"/>
              <a:gd name="connsiteX2" fmla="*/ 1047750 w 1079500"/>
              <a:gd name="connsiteY2" fmla="*/ 2298700 h 2374900"/>
              <a:gd name="connsiteX3" fmla="*/ 1022350 w 1079500"/>
              <a:gd name="connsiteY3" fmla="*/ 2273300 h 2374900"/>
              <a:gd name="connsiteX4" fmla="*/ 736600 w 1079500"/>
              <a:gd name="connsiteY4" fmla="*/ 1778000 h 2374900"/>
              <a:gd name="connsiteX5" fmla="*/ 381000 w 1079500"/>
              <a:gd name="connsiteY5" fmla="*/ 1162050 h 2374900"/>
              <a:gd name="connsiteX6" fmla="*/ 101600 w 1079500"/>
              <a:gd name="connsiteY6" fmla="*/ 654050 h 2374900"/>
              <a:gd name="connsiteX7" fmla="*/ 6350 w 1079500"/>
              <a:gd name="connsiteY7" fmla="*/ 260350 h 2374900"/>
              <a:gd name="connsiteX8" fmla="*/ 0 w 1079500"/>
              <a:gd name="connsiteY8" fmla="*/ 0 h 2374900"/>
              <a:gd name="connsiteX0" fmla="*/ 1073150 w 1073150"/>
              <a:gd name="connsiteY0" fmla="*/ 2482850 h 2482850"/>
              <a:gd name="connsiteX1" fmla="*/ 1073150 w 1073150"/>
              <a:gd name="connsiteY1" fmla="*/ 2482850 h 2482850"/>
              <a:gd name="connsiteX2" fmla="*/ 1041400 w 1073150"/>
              <a:gd name="connsiteY2" fmla="*/ 2406650 h 2482850"/>
              <a:gd name="connsiteX3" fmla="*/ 1016000 w 1073150"/>
              <a:gd name="connsiteY3" fmla="*/ 2381250 h 2482850"/>
              <a:gd name="connsiteX4" fmla="*/ 730250 w 1073150"/>
              <a:gd name="connsiteY4" fmla="*/ 1885950 h 2482850"/>
              <a:gd name="connsiteX5" fmla="*/ 374650 w 1073150"/>
              <a:gd name="connsiteY5" fmla="*/ 1270000 h 2482850"/>
              <a:gd name="connsiteX6" fmla="*/ 95250 w 1073150"/>
              <a:gd name="connsiteY6" fmla="*/ 762000 h 2482850"/>
              <a:gd name="connsiteX7" fmla="*/ 0 w 1073150"/>
              <a:gd name="connsiteY7" fmla="*/ 368300 h 2482850"/>
              <a:gd name="connsiteX8" fmla="*/ 0 w 1073150"/>
              <a:gd name="connsiteY8" fmla="*/ 0 h 2482850"/>
              <a:gd name="connsiteX0" fmla="*/ 1073150 w 1073150"/>
              <a:gd name="connsiteY0" fmla="*/ 2482850 h 2482850"/>
              <a:gd name="connsiteX1" fmla="*/ 1041400 w 1073150"/>
              <a:gd name="connsiteY1" fmla="*/ 2406650 h 2482850"/>
              <a:gd name="connsiteX2" fmla="*/ 1016000 w 1073150"/>
              <a:gd name="connsiteY2" fmla="*/ 2381250 h 2482850"/>
              <a:gd name="connsiteX3" fmla="*/ 730250 w 1073150"/>
              <a:gd name="connsiteY3" fmla="*/ 1885950 h 2482850"/>
              <a:gd name="connsiteX4" fmla="*/ 374650 w 1073150"/>
              <a:gd name="connsiteY4" fmla="*/ 1270000 h 2482850"/>
              <a:gd name="connsiteX5" fmla="*/ 95250 w 1073150"/>
              <a:gd name="connsiteY5" fmla="*/ 762000 h 2482850"/>
              <a:gd name="connsiteX6" fmla="*/ 0 w 1073150"/>
              <a:gd name="connsiteY6" fmla="*/ 368300 h 2482850"/>
              <a:gd name="connsiteX7" fmla="*/ 0 w 1073150"/>
              <a:gd name="connsiteY7" fmla="*/ 0 h 2482850"/>
              <a:gd name="connsiteX0" fmla="*/ 1041400 w 1041400"/>
              <a:gd name="connsiteY0" fmla="*/ 2406650 h 2406650"/>
              <a:gd name="connsiteX1" fmla="*/ 1016000 w 1041400"/>
              <a:gd name="connsiteY1" fmla="*/ 2381250 h 2406650"/>
              <a:gd name="connsiteX2" fmla="*/ 730250 w 1041400"/>
              <a:gd name="connsiteY2" fmla="*/ 1885950 h 2406650"/>
              <a:gd name="connsiteX3" fmla="*/ 374650 w 1041400"/>
              <a:gd name="connsiteY3" fmla="*/ 1270000 h 2406650"/>
              <a:gd name="connsiteX4" fmla="*/ 95250 w 1041400"/>
              <a:gd name="connsiteY4" fmla="*/ 762000 h 2406650"/>
              <a:gd name="connsiteX5" fmla="*/ 0 w 1041400"/>
              <a:gd name="connsiteY5" fmla="*/ 368300 h 2406650"/>
              <a:gd name="connsiteX6" fmla="*/ 0 w 1041400"/>
              <a:gd name="connsiteY6" fmla="*/ 0 h 2406650"/>
              <a:gd name="connsiteX0" fmla="*/ 1016000 w 1016000"/>
              <a:gd name="connsiteY0" fmla="*/ 2381250 h 2381250"/>
              <a:gd name="connsiteX1" fmla="*/ 730250 w 1016000"/>
              <a:gd name="connsiteY1" fmla="*/ 1885950 h 2381250"/>
              <a:gd name="connsiteX2" fmla="*/ 374650 w 1016000"/>
              <a:gd name="connsiteY2" fmla="*/ 1270000 h 2381250"/>
              <a:gd name="connsiteX3" fmla="*/ 95250 w 1016000"/>
              <a:gd name="connsiteY3" fmla="*/ 762000 h 2381250"/>
              <a:gd name="connsiteX4" fmla="*/ 0 w 1016000"/>
              <a:gd name="connsiteY4" fmla="*/ 368300 h 2381250"/>
              <a:gd name="connsiteX5" fmla="*/ 0 w 1016000"/>
              <a:gd name="connsiteY5" fmla="*/ 0 h 2381250"/>
              <a:gd name="connsiteX0" fmla="*/ 1247689 w 1247689"/>
              <a:gd name="connsiteY0" fmla="*/ 2750239 h 2750239"/>
              <a:gd name="connsiteX1" fmla="*/ 730250 w 1247689"/>
              <a:gd name="connsiteY1" fmla="*/ 1885950 h 2750239"/>
              <a:gd name="connsiteX2" fmla="*/ 374650 w 1247689"/>
              <a:gd name="connsiteY2" fmla="*/ 1270000 h 2750239"/>
              <a:gd name="connsiteX3" fmla="*/ 95250 w 1247689"/>
              <a:gd name="connsiteY3" fmla="*/ 762000 h 2750239"/>
              <a:gd name="connsiteX4" fmla="*/ 0 w 1247689"/>
              <a:gd name="connsiteY4" fmla="*/ 368300 h 2750239"/>
              <a:gd name="connsiteX5" fmla="*/ 0 w 1247689"/>
              <a:gd name="connsiteY5" fmla="*/ 0 h 2750239"/>
              <a:gd name="connsiteX0" fmla="*/ 1247689 w 1247689"/>
              <a:gd name="connsiteY0" fmla="*/ 2381939 h 2381939"/>
              <a:gd name="connsiteX1" fmla="*/ 730250 w 1247689"/>
              <a:gd name="connsiteY1" fmla="*/ 1517650 h 2381939"/>
              <a:gd name="connsiteX2" fmla="*/ 374650 w 1247689"/>
              <a:gd name="connsiteY2" fmla="*/ 901700 h 2381939"/>
              <a:gd name="connsiteX3" fmla="*/ 95250 w 1247689"/>
              <a:gd name="connsiteY3" fmla="*/ 393700 h 2381939"/>
              <a:gd name="connsiteX4" fmla="*/ 0 w 1247689"/>
              <a:gd name="connsiteY4" fmla="*/ 0 h 238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89" h="2381939">
                <a:moveTo>
                  <a:pt x="1247689" y="2381939"/>
                </a:moveTo>
                <a:lnTo>
                  <a:pt x="730250" y="1517650"/>
                </a:lnTo>
                <a:lnTo>
                  <a:pt x="374650" y="901700"/>
                </a:lnTo>
                <a:lnTo>
                  <a:pt x="95250" y="393700"/>
                </a:lnTo>
                <a:lnTo>
                  <a:pt x="0" y="0"/>
                </a:lnTo>
              </a:path>
            </a:pathLst>
          </a:custGeom>
          <a:noFill/>
          <a:ln w="60325" cap="rnd">
            <a:solidFill>
              <a:srgbClr val="0099CC">
                <a:alpha val="70000"/>
              </a:srgbClr>
            </a:solid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4" name="テキスト ボックス 143"/>
          <p:cNvSpPr txBox="1"/>
          <p:nvPr/>
        </p:nvSpPr>
        <p:spPr>
          <a:xfrm rot="19840144">
            <a:off x="4529128" y="4000249"/>
            <a:ext cx="107722" cy="700997"/>
          </a:xfrm>
          <a:prstGeom prst="rect">
            <a:avLst/>
          </a:prstGeom>
          <a:solidFill>
            <a:srgbClr val="FFFFFF">
              <a:alpha val="50196"/>
            </a:srgbClr>
          </a:solidFill>
        </p:spPr>
        <p:txBody>
          <a:bodyPr vert="eaVert" wrap="square" lIns="0" tIns="0" rIns="0" bIns="0" rtlCol="0">
            <a:spAutoFit/>
          </a:bodyPr>
          <a:lstStyle/>
          <a:p>
            <a:pPr algn="ctr"/>
            <a:r>
              <a:rPr lang="ja-JP" altLang="en-US" sz="700" dirty="0" smtClean="0"/>
              <a:t>（仮称）中之島駅</a:t>
            </a:r>
            <a:endParaRPr lang="ja-JP" altLang="en-US" sz="700" dirty="0"/>
          </a:p>
        </p:txBody>
      </p:sp>
      <p:sp>
        <p:nvSpPr>
          <p:cNvPr id="65" name="テキスト ボックス 64"/>
          <p:cNvSpPr txBox="1"/>
          <p:nvPr/>
        </p:nvSpPr>
        <p:spPr>
          <a:xfrm rot="19583720">
            <a:off x="2971582" y="3869241"/>
            <a:ext cx="1278565" cy="276999"/>
          </a:xfrm>
          <a:prstGeom prst="rect">
            <a:avLst/>
          </a:prstGeom>
          <a:solidFill>
            <a:schemeClr val="bg1"/>
          </a:solidFill>
        </p:spPr>
        <p:txBody>
          <a:bodyPr wrap="square" lIns="0" tIns="0" rIns="0" bIns="0" rtlCol="0">
            <a:spAutoFit/>
          </a:bodyPr>
          <a:lstStyle/>
          <a:p>
            <a:r>
              <a:rPr lang="ja-JP" altLang="en-US" dirty="0">
                <a:latin typeface="Meiryo UI" pitchFamily="50" charset="-128"/>
                <a:ea typeface="Meiryo UI" pitchFamily="50" charset="-128"/>
                <a:cs typeface="Meiryo UI" pitchFamily="50" charset="-128"/>
              </a:rPr>
              <a:t>中之島西部</a:t>
            </a:r>
          </a:p>
        </p:txBody>
      </p:sp>
      <p:graphicFrame>
        <p:nvGraphicFramePr>
          <p:cNvPr id="246" name="表 245"/>
          <p:cNvGraphicFramePr>
            <a:graphicFrameLocks noGrp="1"/>
          </p:cNvGraphicFramePr>
          <p:nvPr>
            <p:extLst/>
          </p:nvPr>
        </p:nvGraphicFramePr>
        <p:xfrm>
          <a:off x="4814891" y="5244202"/>
          <a:ext cx="1779711" cy="1478259"/>
        </p:xfrm>
        <a:graphic>
          <a:graphicData uri="http://schemas.openxmlformats.org/drawingml/2006/table">
            <a:tbl>
              <a:tblPr firstRow="1" bandRow="1">
                <a:tableStyleId>{5C22544A-7EE6-4342-B048-85BDC9FD1C3A}</a:tableStyleId>
              </a:tblPr>
              <a:tblGrid>
                <a:gridCol w="345839">
                  <a:extLst>
                    <a:ext uri="{9D8B030D-6E8A-4147-A177-3AD203B41FA5}">
                      <a16:colId xmlns:a16="http://schemas.microsoft.com/office/drawing/2014/main" val="20000"/>
                    </a:ext>
                  </a:extLst>
                </a:gridCol>
                <a:gridCol w="1433872">
                  <a:extLst>
                    <a:ext uri="{9D8B030D-6E8A-4147-A177-3AD203B41FA5}">
                      <a16:colId xmlns:a16="http://schemas.microsoft.com/office/drawing/2014/main" val="20001"/>
                    </a:ext>
                  </a:extLst>
                </a:gridCol>
              </a:tblGrid>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番号</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権利者等</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algn="ctr"/>
                      <a:r>
                        <a:rPr kumimoji="1" lang="ja-JP" altLang="en-US" sz="1000" b="0" dirty="0" smtClean="0">
                          <a:solidFill>
                            <a:schemeClr val="tx1"/>
                          </a:solidFill>
                        </a:rPr>
                        <a:t>⑤</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rPr>
                        <a:t>大阪中之島美術館予定地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1"/>
                  </a:ext>
                </a:extLst>
              </a:tr>
              <a:tr h="164251">
                <a:tc>
                  <a:txBody>
                    <a:bodyPr/>
                    <a:lstStyle/>
                    <a:p>
                      <a:pPr algn="ctr"/>
                      <a:r>
                        <a:rPr kumimoji="1" lang="ja-JP" altLang="en-US" sz="1000" b="0" dirty="0" smtClean="0">
                          <a:solidFill>
                            <a:schemeClr val="tx1"/>
                          </a:solidFill>
                        </a:rPr>
                        <a:t>⑥</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国立国際美術館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⑦</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algn="ctr"/>
                      <a:r>
                        <a:rPr lang="ja-JP" altLang="en-US" sz="1000" dirty="0" smtClean="0">
                          <a:solidFill>
                            <a:schemeClr val="tx1"/>
                          </a:solidFill>
                        </a:rPr>
                        <a:t>大阪市立科学館</a:t>
                      </a:r>
                      <a:endParaRPr lang="ja-JP" altLang="en-US" sz="10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extLst>
                  <a:ext uri="{0D108BD9-81ED-4DB2-BD59-A6C34878D82A}">
                    <a16:rowId xmlns:a16="http://schemas.microsoft.com/office/drawing/2014/main" val="10003"/>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⑧</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大阪大学中之島センター</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4"/>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⑨</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88900" marR="0" lvl="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未来医療国際拠点予定地</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5"/>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⑩</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88900" marR="0" lvl="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市有地</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8"/>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⑪</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市立扇町高校跡地</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6"/>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⑫</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府立国際会議場</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75000"/>
                      </a:srgbClr>
                    </a:solidFill>
                  </a:tcPr>
                </a:tc>
                <a:extLst>
                  <a:ext uri="{0D108BD9-81ED-4DB2-BD59-A6C34878D82A}">
                    <a16:rowId xmlns:a16="http://schemas.microsoft.com/office/drawing/2014/main" val="10007"/>
                  </a:ext>
                </a:extLst>
              </a:tr>
            </a:tbl>
          </a:graphicData>
        </a:graphic>
      </p:graphicFrame>
      <p:sp>
        <p:nvSpPr>
          <p:cNvPr id="250" name="フリーフォーム 249"/>
          <p:cNvSpPr/>
          <p:nvPr/>
        </p:nvSpPr>
        <p:spPr>
          <a:xfrm>
            <a:off x="4534136" y="4139364"/>
            <a:ext cx="167951" cy="178594"/>
          </a:xfrm>
          <a:custGeom>
            <a:avLst/>
            <a:gdLst>
              <a:gd name="connsiteX0" fmla="*/ 395288 w 395288"/>
              <a:gd name="connsiteY0" fmla="*/ 304800 h 402432"/>
              <a:gd name="connsiteX1" fmla="*/ 264319 w 395288"/>
              <a:gd name="connsiteY1" fmla="*/ 57150 h 402432"/>
              <a:gd name="connsiteX2" fmla="*/ 216694 w 395288"/>
              <a:gd name="connsiteY2" fmla="*/ 78582 h 402432"/>
              <a:gd name="connsiteX3" fmla="*/ 173832 w 395288"/>
              <a:gd name="connsiteY3" fmla="*/ 0 h 402432"/>
              <a:gd name="connsiteX4" fmla="*/ 142875 w 395288"/>
              <a:gd name="connsiteY4" fmla="*/ 11907 h 402432"/>
              <a:gd name="connsiteX5" fmla="*/ 219075 w 395288"/>
              <a:gd name="connsiteY5" fmla="*/ 150019 h 402432"/>
              <a:gd name="connsiteX6" fmla="*/ 0 w 395288"/>
              <a:gd name="connsiteY6" fmla="*/ 266700 h 402432"/>
              <a:gd name="connsiteX7" fmla="*/ 76200 w 395288"/>
              <a:gd name="connsiteY7" fmla="*/ 402432 h 402432"/>
              <a:gd name="connsiteX8" fmla="*/ 300038 w 395288"/>
              <a:gd name="connsiteY8" fmla="*/ 259557 h 402432"/>
              <a:gd name="connsiteX9" fmla="*/ 350044 w 395288"/>
              <a:gd name="connsiteY9" fmla="*/ 338138 h 402432"/>
              <a:gd name="connsiteX10" fmla="*/ 395288 w 395288"/>
              <a:gd name="connsiteY10" fmla="*/ 304800 h 402432"/>
              <a:gd name="connsiteX0" fmla="*/ 387028 w 387028"/>
              <a:gd name="connsiteY0" fmla="*/ 304800 h 402432"/>
              <a:gd name="connsiteX1" fmla="*/ 256059 w 387028"/>
              <a:gd name="connsiteY1" fmla="*/ 57150 h 402432"/>
              <a:gd name="connsiteX2" fmla="*/ 208434 w 387028"/>
              <a:gd name="connsiteY2" fmla="*/ 78582 h 402432"/>
              <a:gd name="connsiteX3" fmla="*/ 165572 w 387028"/>
              <a:gd name="connsiteY3" fmla="*/ 0 h 402432"/>
              <a:gd name="connsiteX4" fmla="*/ 134615 w 387028"/>
              <a:gd name="connsiteY4" fmla="*/ 11907 h 402432"/>
              <a:gd name="connsiteX5" fmla="*/ 210815 w 387028"/>
              <a:gd name="connsiteY5" fmla="*/ 150019 h 402432"/>
              <a:gd name="connsiteX6" fmla="*/ 0 w 387028"/>
              <a:gd name="connsiteY6" fmla="*/ 277664 h 402432"/>
              <a:gd name="connsiteX7" fmla="*/ 67940 w 387028"/>
              <a:gd name="connsiteY7" fmla="*/ 402432 h 402432"/>
              <a:gd name="connsiteX8" fmla="*/ 291778 w 387028"/>
              <a:gd name="connsiteY8" fmla="*/ 259557 h 402432"/>
              <a:gd name="connsiteX9" fmla="*/ 341784 w 387028"/>
              <a:gd name="connsiteY9" fmla="*/ 338138 h 402432"/>
              <a:gd name="connsiteX10" fmla="*/ 387028 w 387028"/>
              <a:gd name="connsiteY10" fmla="*/ 304800 h 402432"/>
              <a:gd name="connsiteX0" fmla="*/ 319088 w 319088"/>
              <a:gd name="connsiteY0" fmla="*/ 304800 h 402432"/>
              <a:gd name="connsiteX1" fmla="*/ 188119 w 319088"/>
              <a:gd name="connsiteY1" fmla="*/ 57150 h 402432"/>
              <a:gd name="connsiteX2" fmla="*/ 140494 w 319088"/>
              <a:gd name="connsiteY2" fmla="*/ 78582 h 402432"/>
              <a:gd name="connsiteX3" fmla="*/ 97632 w 319088"/>
              <a:gd name="connsiteY3" fmla="*/ 0 h 402432"/>
              <a:gd name="connsiteX4" fmla="*/ 66675 w 319088"/>
              <a:gd name="connsiteY4" fmla="*/ 11907 h 402432"/>
              <a:gd name="connsiteX5" fmla="*/ 142875 w 319088"/>
              <a:gd name="connsiteY5" fmla="*/ 150019 h 402432"/>
              <a:gd name="connsiteX6" fmla="*/ 58267 w 319088"/>
              <a:gd name="connsiteY6" fmla="*/ 218132 h 402432"/>
              <a:gd name="connsiteX7" fmla="*/ 0 w 319088"/>
              <a:gd name="connsiteY7" fmla="*/ 402432 h 402432"/>
              <a:gd name="connsiteX8" fmla="*/ 223838 w 319088"/>
              <a:gd name="connsiteY8" fmla="*/ 259557 h 402432"/>
              <a:gd name="connsiteX9" fmla="*/ 273844 w 319088"/>
              <a:gd name="connsiteY9" fmla="*/ 338138 h 402432"/>
              <a:gd name="connsiteX10" fmla="*/ 319088 w 319088"/>
              <a:gd name="connsiteY10" fmla="*/ 304800 h 402432"/>
              <a:gd name="connsiteX0" fmla="*/ 319088 w 319088"/>
              <a:gd name="connsiteY0" fmla="*/ 304800 h 402432"/>
              <a:gd name="connsiteX1" fmla="*/ 188119 w 319088"/>
              <a:gd name="connsiteY1" fmla="*/ 57150 h 402432"/>
              <a:gd name="connsiteX2" fmla="*/ 140494 w 319088"/>
              <a:gd name="connsiteY2" fmla="*/ 78582 h 402432"/>
              <a:gd name="connsiteX3" fmla="*/ 97632 w 319088"/>
              <a:gd name="connsiteY3" fmla="*/ 0 h 402432"/>
              <a:gd name="connsiteX4" fmla="*/ 66675 w 319088"/>
              <a:gd name="connsiteY4" fmla="*/ 11907 h 402432"/>
              <a:gd name="connsiteX5" fmla="*/ 142875 w 319088"/>
              <a:gd name="connsiteY5" fmla="*/ 150019 h 402432"/>
              <a:gd name="connsiteX6" fmla="*/ 53505 w 319088"/>
              <a:gd name="connsiteY6" fmla="*/ 199082 h 402432"/>
              <a:gd name="connsiteX7" fmla="*/ 0 w 319088"/>
              <a:gd name="connsiteY7" fmla="*/ 402432 h 402432"/>
              <a:gd name="connsiteX8" fmla="*/ 223838 w 319088"/>
              <a:gd name="connsiteY8" fmla="*/ 259557 h 402432"/>
              <a:gd name="connsiteX9" fmla="*/ 273844 w 319088"/>
              <a:gd name="connsiteY9" fmla="*/ 338138 h 402432"/>
              <a:gd name="connsiteX10" fmla="*/ 319088 w 319088"/>
              <a:gd name="connsiteY10" fmla="*/ 304800 h 402432"/>
              <a:gd name="connsiteX0" fmla="*/ 265583 w 265583"/>
              <a:gd name="connsiteY0" fmla="*/ 304800 h 338138"/>
              <a:gd name="connsiteX1" fmla="*/ 134614 w 265583"/>
              <a:gd name="connsiteY1" fmla="*/ 57150 h 338138"/>
              <a:gd name="connsiteX2" fmla="*/ 86989 w 265583"/>
              <a:gd name="connsiteY2" fmla="*/ 78582 h 338138"/>
              <a:gd name="connsiteX3" fmla="*/ 44127 w 265583"/>
              <a:gd name="connsiteY3" fmla="*/ 0 h 338138"/>
              <a:gd name="connsiteX4" fmla="*/ 13170 w 265583"/>
              <a:gd name="connsiteY4" fmla="*/ 11907 h 338138"/>
              <a:gd name="connsiteX5" fmla="*/ 89370 w 265583"/>
              <a:gd name="connsiteY5" fmla="*/ 150019 h 338138"/>
              <a:gd name="connsiteX6" fmla="*/ 0 w 265583"/>
              <a:gd name="connsiteY6" fmla="*/ 199082 h 338138"/>
              <a:gd name="connsiteX7" fmla="*/ 56032 w 265583"/>
              <a:gd name="connsiteY7" fmla="*/ 328613 h 338138"/>
              <a:gd name="connsiteX8" fmla="*/ 170333 w 265583"/>
              <a:gd name="connsiteY8" fmla="*/ 259557 h 338138"/>
              <a:gd name="connsiteX9" fmla="*/ 220339 w 265583"/>
              <a:gd name="connsiteY9" fmla="*/ 338138 h 338138"/>
              <a:gd name="connsiteX10" fmla="*/ 265583 w 265583"/>
              <a:gd name="connsiteY10" fmla="*/ 304800 h 338138"/>
              <a:gd name="connsiteX0" fmla="*/ 279870 w 279870"/>
              <a:gd name="connsiteY0" fmla="*/ 304800 h 338138"/>
              <a:gd name="connsiteX1" fmla="*/ 148901 w 279870"/>
              <a:gd name="connsiteY1" fmla="*/ 57150 h 338138"/>
              <a:gd name="connsiteX2" fmla="*/ 101276 w 279870"/>
              <a:gd name="connsiteY2" fmla="*/ 78582 h 338138"/>
              <a:gd name="connsiteX3" fmla="*/ 58414 w 279870"/>
              <a:gd name="connsiteY3" fmla="*/ 0 h 338138"/>
              <a:gd name="connsiteX4" fmla="*/ 27457 w 279870"/>
              <a:gd name="connsiteY4" fmla="*/ 11907 h 338138"/>
              <a:gd name="connsiteX5" fmla="*/ 103657 w 279870"/>
              <a:gd name="connsiteY5" fmla="*/ 150019 h 338138"/>
              <a:gd name="connsiteX6" fmla="*/ 0 w 279870"/>
              <a:gd name="connsiteY6" fmla="*/ 210988 h 338138"/>
              <a:gd name="connsiteX7" fmla="*/ 70319 w 279870"/>
              <a:gd name="connsiteY7" fmla="*/ 328613 h 338138"/>
              <a:gd name="connsiteX8" fmla="*/ 184620 w 279870"/>
              <a:gd name="connsiteY8" fmla="*/ 259557 h 338138"/>
              <a:gd name="connsiteX9" fmla="*/ 234626 w 279870"/>
              <a:gd name="connsiteY9" fmla="*/ 338138 h 338138"/>
              <a:gd name="connsiteX10" fmla="*/ 279870 w 279870"/>
              <a:gd name="connsiteY10" fmla="*/ 304800 h 338138"/>
              <a:gd name="connsiteX0" fmla="*/ 279870 w 279870"/>
              <a:gd name="connsiteY0" fmla="*/ 304800 h 338138"/>
              <a:gd name="connsiteX1" fmla="*/ 148901 w 279870"/>
              <a:gd name="connsiteY1" fmla="*/ 57150 h 338138"/>
              <a:gd name="connsiteX2" fmla="*/ 101276 w 279870"/>
              <a:gd name="connsiteY2" fmla="*/ 78582 h 338138"/>
              <a:gd name="connsiteX3" fmla="*/ 58414 w 279870"/>
              <a:gd name="connsiteY3" fmla="*/ 0 h 338138"/>
              <a:gd name="connsiteX4" fmla="*/ 103657 w 279870"/>
              <a:gd name="connsiteY4" fmla="*/ 150019 h 338138"/>
              <a:gd name="connsiteX5" fmla="*/ 0 w 279870"/>
              <a:gd name="connsiteY5" fmla="*/ 210988 h 338138"/>
              <a:gd name="connsiteX6" fmla="*/ 70319 w 279870"/>
              <a:gd name="connsiteY6" fmla="*/ 328613 h 338138"/>
              <a:gd name="connsiteX7" fmla="*/ 184620 w 279870"/>
              <a:gd name="connsiteY7" fmla="*/ 259557 h 338138"/>
              <a:gd name="connsiteX8" fmla="*/ 234626 w 279870"/>
              <a:gd name="connsiteY8" fmla="*/ 338138 h 338138"/>
              <a:gd name="connsiteX9" fmla="*/ 279870 w 279870"/>
              <a:gd name="connsiteY9" fmla="*/ 304800 h 338138"/>
              <a:gd name="connsiteX0" fmla="*/ 279870 w 279870"/>
              <a:gd name="connsiteY0" fmla="*/ 247650 h 280988"/>
              <a:gd name="connsiteX1" fmla="*/ 148901 w 279870"/>
              <a:gd name="connsiteY1" fmla="*/ 0 h 280988"/>
              <a:gd name="connsiteX2" fmla="*/ 101276 w 279870"/>
              <a:gd name="connsiteY2" fmla="*/ 21432 h 280988"/>
              <a:gd name="connsiteX3" fmla="*/ 103657 w 279870"/>
              <a:gd name="connsiteY3" fmla="*/ 92869 h 280988"/>
              <a:gd name="connsiteX4" fmla="*/ 0 w 279870"/>
              <a:gd name="connsiteY4" fmla="*/ 153838 h 280988"/>
              <a:gd name="connsiteX5" fmla="*/ 70319 w 279870"/>
              <a:gd name="connsiteY5" fmla="*/ 271463 h 280988"/>
              <a:gd name="connsiteX6" fmla="*/ 184620 w 279870"/>
              <a:gd name="connsiteY6" fmla="*/ 202407 h 280988"/>
              <a:gd name="connsiteX7" fmla="*/ 234626 w 279870"/>
              <a:gd name="connsiteY7" fmla="*/ 280988 h 280988"/>
              <a:gd name="connsiteX8" fmla="*/ 279870 w 279870"/>
              <a:gd name="connsiteY8" fmla="*/ 247650 h 280988"/>
              <a:gd name="connsiteX0" fmla="*/ 279870 w 279870"/>
              <a:gd name="connsiteY0" fmla="*/ 247650 h 280988"/>
              <a:gd name="connsiteX1" fmla="*/ 148901 w 279870"/>
              <a:gd name="connsiteY1" fmla="*/ 0 h 280988"/>
              <a:gd name="connsiteX2" fmla="*/ 103657 w 279870"/>
              <a:gd name="connsiteY2" fmla="*/ 92869 h 280988"/>
              <a:gd name="connsiteX3" fmla="*/ 0 w 279870"/>
              <a:gd name="connsiteY3" fmla="*/ 153838 h 280988"/>
              <a:gd name="connsiteX4" fmla="*/ 70319 w 279870"/>
              <a:gd name="connsiteY4" fmla="*/ 271463 h 280988"/>
              <a:gd name="connsiteX5" fmla="*/ 184620 w 279870"/>
              <a:gd name="connsiteY5" fmla="*/ 202407 h 280988"/>
              <a:gd name="connsiteX6" fmla="*/ 234626 w 279870"/>
              <a:gd name="connsiteY6" fmla="*/ 280988 h 280988"/>
              <a:gd name="connsiteX7" fmla="*/ 279870 w 279870"/>
              <a:gd name="connsiteY7" fmla="*/ 247650 h 280988"/>
              <a:gd name="connsiteX0" fmla="*/ 279870 w 279870"/>
              <a:gd name="connsiteY0" fmla="*/ 154781 h 188119"/>
              <a:gd name="connsiteX1" fmla="*/ 103657 w 279870"/>
              <a:gd name="connsiteY1" fmla="*/ 0 h 188119"/>
              <a:gd name="connsiteX2" fmla="*/ 0 w 279870"/>
              <a:gd name="connsiteY2" fmla="*/ 60969 h 188119"/>
              <a:gd name="connsiteX3" fmla="*/ 70319 w 279870"/>
              <a:gd name="connsiteY3" fmla="*/ 178594 h 188119"/>
              <a:gd name="connsiteX4" fmla="*/ 184620 w 279870"/>
              <a:gd name="connsiteY4" fmla="*/ 109538 h 188119"/>
              <a:gd name="connsiteX5" fmla="*/ 234626 w 279870"/>
              <a:gd name="connsiteY5" fmla="*/ 188119 h 188119"/>
              <a:gd name="connsiteX6" fmla="*/ 279870 w 279870"/>
              <a:gd name="connsiteY6" fmla="*/ 154781 h 188119"/>
              <a:gd name="connsiteX0" fmla="*/ 234626 w 234626"/>
              <a:gd name="connsiteY0" fmla="*/ 188119 h 188119"/>
              <a:gd name="connsiteX1" fmla="*/ 103657 w 234626"/>
              <a:gd name="connsiteY1" fmla="*/ 0 h 188119"/>
              <a:gd name="connsiteX2" fmla="*/ 0 w 234626"/>
              <a:gd name="connsiteY2" fmla="*/ 60969 h 188119"/>
              <a:gd name="connsiteX3" fmla="*/ 70319 w 234626"/>
              <a:gd name="connsiteY3" fmla="*/ 178594 h 188119"/>
              <a:gd name="connsiteX4" fmla="*/ 184620 w 234626"/>
              <a:gd name="connsiteY4" fmla="*/ 109538 h 188119"/>
              <a:gd name="connsiteX5" fmla="*/ 234626 w 234626"/>
              <a:gd name="connsiteY5" fmla="*/ 188119 h 188119"/>
              <a:gd name="connsiteX0" fmla="*/ 184620 w 184620"/>
              <a:gd name="connsiteY0" fmla="*/ 109538 h 178594"/>
              <a:gd name="connsiteX1" fmla="*/ 103657 w 184620"/>
              <a:gd name="connsiteY1" fmla="*/ 0 h 178594"/>
              <a:gd name="connsiteX2" fmla="*/ 0 w 184620"/>
              <a:gd name="connsiteY2" fmla="*/ 60969 h 178594"/>
              <a:gd name="connsiteX3" fmla="*/ 70319 w 184620"/>
              <a:gd name="connsiteY3" fmla="*/ 178594 h 178594"/>
              <a:gd name="connsiteX4" fmla="*/ 184620 w 184620"/>
              <a:gd name="connsiteY4" fmla="*/ 109538 h 178594"/>
              <a:gd name="connsiteX0" fmla="*/ 158426 w 158426"/>
              <a:gd name="connsiteY0" fmla="*/ 116682 h 178594"/>
              <a:gd name="connsiteX1" fmla="*/ 103657 w 158426"/>
              <a:gd name="connsiteY1" fmla="*/ 0 h 178594"/>
              <a:gd name="connsiteX2" fmla="*/ 0 w 158426"/>
              <a:gd name="connsiteY2" fmla="*/ 60969 h 178594"/>
              <a:gd name="connsiteX3" fmla="*/ 70319 w 158426"/>
              <a:gd name="connsiteY3" fmla="*/ 178594 h 178594"/>
              <a:gd name="connsiteX4" fmla="*/ 158426 w 158426"/>
              <a:gd name="connsiteY4" fmla="*/ 116682 h 178594"/>
              <a:gd name="connsiteX0" fmla="*/ 167951 w 167951"/>
              <a:gd name="connsiteY0" fmla="*/ 114300 h 178594"/>
              <a:gd name="connsiteX1" fmla="*/ 103657 w 167951"/>
              <a:gd name="connsiteY1" fmla="*/ 0 h 178594"/>
              <a:gd name="connsiteX2" fmla="*/ 0 w 167951"/>
              <a:gd name="connsiteY2" fmla="*/ 60969 h 178594"/>
              <a:gd name="connsiteX3" fmla="*/ 70319 w 167951"/>
              <a:gd name="connsiteY3" fmla="*/ 178594 h 178594"/>
              <a:gd name="connsiteX4" fmla="*/ 167951 w 167951"/>
              <a:gd name="connsiteY4" fmla="*/ 114300 h 17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51" h="178594">
                <a:moveTo>
                  <a:pt x="167951" y="114300"/>
                </a:moveTo>
                <a:lnTo>
                  <a:pt x="103657" y="0"/>
                </a:lnTo>
                <a:lnTo>
                  <a:pt x="0" y="60969"/>
                </a:lnTo>
                <a:lnTo>
                  <a:pt x="70319" y="178594"/>
                </a:lnTo>
                <a:lnTo>
                  <a:pt x="167951" y="114300"/>
                </a:lnTo>
                <a:close/>
              </a:path>
            </a:pathLst>
          </a:custGeom>
          <a:solidFill>
            <a:srgbClr val="FF0000">
              <a:alpha val="25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1" name="テキスト ボックス 250"/>
          <p:cNvSpPr txBox="1"/>
          <p:nvPr/>
        </p:nvSpPr>
        <p:spPr>
          <a:xfrm>
            <a:off x="4559071" y="4146873"/>
            <a:ext cx="360040" cy="153888"/>
          </a:xfrm>
          <a:prstGeom prst="rect">
            <a:avLst/>
          </a:prstGeom>
          <a:no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⑩</a:t>
            </a:r>
          </a:p>
        </p:txBody>
      </p:sp>
      <p:sp>
        <p:nvSpPr>
          <p:cNvPr id="252" name="テキスト ボックス 251"/>
          <p:cNvSpPr txBox="1"/>
          <p:nvPr/>
        </p:nvSpPr>
        <p:spPr>
          <a:xfrm>
            <a:off x="4332670" y="4369981"/>
            <a:ext cx="360040"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⑪</a:t>
            </a:r>
            <a:endParaRPr lang="ja-JP" altLang="en-US" sz="1000" dirty="0">
              <a:latin typeface="Meiryo UI" pitchFamily="50" charset="-128"/>
              <a:ea typeface="Meiryo UI" pitchFamily="50" charset="-128"/>
              <a:cs typeface="Meiryo UI" pitchFamily="50" charset="-128"/>
            </a:endParaRPr>
          </a:p>
        </p:txBody>
      </p:sp>
      <p:sp>
        <p:nvSpPr>
          <p:cNvPr id="253" name="テキスト ボックス 252"/>
          <p:cNvSpPr txBox="1"/>
          <p:nvPr/>
        </p:nvSpPr>
        <p:spPr>
          <a:xfrm>
            <a:off x="3728314" y="4757029"/>
            <a:ext cx="360040" cy="153888"/>
          </a:xfrm>
          <a:prstGeom prst="rect">
            <a:avLst/>
          </a:prstGeom>
          <a:no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⑫</a:t>
            </a:r>
            <a:endParaRPr lang="ja-JP" altLang="en-US" sz="10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6217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a:t>
            </a:r>
            <a:endParaRPr lang="en-US" altLang="ja-JP" sz="2000" b="1" dirty="0">
              <a:solidFill>
                <a:schemeClr val="bg1"/>
              </a:solidFill>
              <a:latin typeface="ＭＳ ゴシック" pitchFamily="49" charset="-128"/>
              <a:ea typeface="ＭＳ ゴシック" pitchFamily="49" charset="-128"/>
            </a:endParaRP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r>
              <a:rPr lang="ja-JP" altLang="en-US" sz="1400" dirty="0"/>
              <a:t>○課題と取組み</a:t>
            </a:r>
            <a:endParaRPr lang="en-US" altLang="ja-JP" sz="1400" dirty="0"/>
          </a:p>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aphicFrame>
        <p:nvGraphicFramePr>
          <p:cNvPr id="5" name="表 4"/>
          <p:cNvGraphicFramePr>
            <a:graphicFrameLocks noGrp="1"/>
          </p:cNvGraphicFramePr>
          <p:nvPr>
            <p:extLst/>
          </p:nvPr>
        </p:nvGraphicFramePr>
        <p:xfrm>
          <a:off x="1559498" y="928522"/>
          <a:ext cx="9289033" cy="2470640"/>
        </p:xfrm>
        <a:graphic>
          <a:graphicData uri="http://schemas.openxmlformats.org/drawingml/2006/table">
            <a:tbl>
              <a:tblPr firstRow="1" bandRow="1">
                <a:tableStyleId>{5C22544A-7EE6-4342-B048-85BDC9FD1C3A}</a:tableStyleId>
              </a:tblPr>
              <a:tblGrid>
                <a:gridCol w="936103">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3312368">
                  <a:extLst>
                    <a:ext uri="{9D8B030D-6E8A-4147-A177-3AD203B41FA5}">
                      <a16:colId xmlns:a16="http://schemas.microsoft.com/office/drawing/2014/main" val="20002"/>
                    </a:ext>
                  </a:extLst>
                </a:gridCol>
                <a:gridCol w="3456386">
                  <a:extLst>
                    <a:ext uri="{9D8B030D-6E8A-4147-A177-3AD203B41FA5}">
                      <a16:colId xmlns:a16="http://schemas.microsoft.com/office/drawing/2014/main" val="20003"/>
                    </a:ext>
                  </a:extLst>
                </a:gridCol>
              </a:tblGrid>
              <a:tr h="216024">
                <a:tc>
                  <a:txBody>
                    <a:bodyPr/>
                    <a:lstStyle/>
                    <a:p>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事項</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7949">
                <a:tc>
                  <a:txBody>
                    <a:bodyPr/>
                    <a:lstStyle/>
                    <a:p>
                      <a:r>
                        <a:rPr kumimoji="1" lang="ja-JP" altLang="en-US" sz="1200" b="0" dirty="0" smtClean="0">
                          <a:solidFill>
                            <a:schemeClr val="tx1"/>
                          </a:solidFill>
                          <a:latin typeface="ＭＳ Ｐゴシック" pitchFamily="50" charset="-128"/>
                          <a:ea typeface="ＭＳ Ｐゴシック" pitchFamily="50" charset="-128"/>
                        </a:rPr>
                        <a:t>施設の活用</a:t>
                      </a:r>
                      <a:endParaRPr kumimoji="1" lang="ja-JP" altLang="en-US" sz="1200" b="0" dirty="0">
                        <a:solidFill>
                          <a:schemeClr val="tx1"/>
                        </a:solidFill>
                        <a:latin typeface="ＭＳ Ｐゴシック" pitchFamily="50" charset="-128"/>
                        <a:ea typeface="ＭＳ Ｐゴシック"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180975"/>
                      <a:r>
                        <a:rPr kumimoji="1" lang="ja-JP" altLang="en-US" sz="1200" b="0" dirty="0" smtClean="0">
                          <a:solidFill>
                            <a:schemeClr val="tx1"/>
                          </a:solidFill>
                          <a:latin typeface="ＭＳ Ｐ明朝" pitchFamily="18" charset="-128"/>
                          <a:ea typeface="ＭＳ Ｐ明朝" pitchFamily="18" charset="-128"/>
                        </a:rPr>
                        <a:t>○近代的建築物等の有効活用</a:t>
                      </a:r>
                      <a:endParaRPr kumimoji="1" lang="en-US" altLang="ja-JP" sz="1200" b="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indent="-85725" algn="l" defTabSz="957700" rtl="0" eaLnBrk="1" fontAlgn="auto" latinLnBrk="0" hangingPunct="1">
                        <a:lnSpc>
                          <a:spcPct val="100000"/>
                        </a:lnSpc>
                        <a:spcBef>
                          <a:spcPts val="0"/>
                        </a:spcBef>
                        <a:spcAft>
                          <a:spcPts val="0"/>
                        </a:spcAft>
                        <a:buClrTx/>
                        <a:buSzTx/>
                        <a:buFontTx/>
                        <a:buNone/>
                        <a:tabLst/>
                        <a:defRPr/>
                      </a:pPr>
                      <a:endParaRPr kumimoji="1" lang="en-US" altLang="ja-JP" sz="1200" b="0" dirty="0" smtClean="0">
                        <a:solidFill>
                          <a:schemeClr val="tx1"/>
                        </a:solidFill>
                        <a:latin typeface="+mn-ea"/>
                        <a:ea typeface="+mn-ea"/>
                      </a:endParaRP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大阪府立中之島図書館</a:t>
                      </a:r>
                      <a:endParaRPr kumimoji="1" lang="en-US" altLang="ja-JP" sz="1200" b="0" dirty="0" smtClean="0">
                        <a:solidFill>
                          <a:schemeClr val="tx1"/>
                        </a:solidFill>
                        <a:latin typeface="+mn-ea"/>
                        <a:ea typeface="+mn-ea"/>
                      </a:endParaRPr>
                    </a:p>
                    <a:p>
                      <a:pPr marL="180975" marR="0" indent="-18097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　・建物・設備の老朽化や、図書館利用者のニーズにあった施設やサービスが十分でなく、国指定の重要文化財である建物、貴重な蔵書を活かしきれていない。</a:t>
                      </a:r>
                      <a:endParaRPr kumimoji="1" lang="en-US" altLang="ja-JP" sz="1200" b="0" dirty="0" smtClean="0">
                        <a:solidFill>
                          <a:schemeClr val="tx1"/>
                        </a:solidFill>
                        <a:latin typeface="ＭＳ Ｐ明朝" pitchFamily="18" charset="-128"/>
                        <a:ea typeface="ＭＳ Ｐ明朝" pitchFamily="18" charset="-128"/>
                      </a:endParaRPr>
                    </a:p>
                    <a:p>
                      <a:pPr marL="180975" marR="0" indent="-18097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大阪市中央公会堂</a:t>
                      </a:r>
                      <a:endParaRPr kumimoji="1" lang="en-US" altLang="ja-JP" sz="1200" b="0" dirty="0" smtClean="0">
                        <a:solidFill>
                          <a:schemeClr val="tx1"/>
                        </a:solidFill>
                        <a:latin typeface="+mn-ea"/>
                        <a:ea typeface="+mn-ea"/>
                      </a:endParaRPr>
                    </a:p>
                    <a:p>
                      <a:pPr marL="180975" indent="-180975"/>
                      <a:r>
                        <a:rPr kumimoji="1" lang="ja-JP" altLang="en-US" sz="1200" b="0" dirty="0" smtClean="0">
                          <a:solidFill>
                            <a:schemeClr val="tx1"/>
                          </a:solidFill>
                          <a:latin typeface="+mn-ea"/>
                          <a:ea typeface="+mn-ea"/>
                        </a:rPr>
                        <a:t>　</a:t>
                      </a:r>
                      <a:r>
                        <a:rPr kumimoji="1" lang="ja-JP" altLang="en-US" sz="1200" b="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優れた近代建築として国の重要文化財に指定されているにもかかわらず、十分な活用ができていないほか、</a:t>
                      </a:r>
                      <a:r>
                        <a:rPr kumimoji="1" lang="ja-JP" altLang="en-US" sz="1200" dirty="0" smtClean="0">
                          <a:solidFill>
                            <a:schemeClr val="tx1"/>
                          </a:solidFill>
                          <a:latin typeface="ＭＳ Ｐ明朝" pitchFamily="18" charset="-128"/>
                          <a:ea typeface="ＭＳ Ｐ明朝" pitchFamily="18" charset="-128"/>
                        </a:rPr>
                        <a:t>レストランの営業時間が短いなど、集客部門の活用が十分でない。</a:t>
                      </a:r>
                      <a:endParaRPr kumimoji="1" lang="ja-JP" altLang="en-US" sz="1200" b="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①中之島東部のまちづくり</a:t>
                      </a:r>
                      <a:endParaRPr kumimoji="1" lang="en-US" altLang="ja-JP" sz="1200" b="0" dirty="0" smtClean="0">
                        <a:solidFill>
                          <a:schemeClr val="tx1"/>
                        </a:solidFill>
                        <a:latin typeface="+mn-ea"/>
                        <a:ea typeface="+mn-ea"/>
                      </a:endParaRP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　○大阪府立中之島図書館の有効活用</a:t>
                      </a:r>
                      <a:endParaRPr kumimoji="1" lang="en-US" altLang="ja-JP" sz="1200" b="0" dirty="0" smtClean="0">
                        <a:solidFill>
                          <a:schemeClr val="tx1"/>
                        </a:solidFill>
                        <a:latin typeface="+mn-ea"/>
                        <a:ea typeface="+mn-ea"/>
                      </a:endParaRPr>
                    </a:p>
                    <a:p>
                      <a:pPr marL="273050" indent="-273050"/>
                      <a:r>
                        <a:rPr lang="ja-JP" altLang="en-US" sz="1200" dirty="0" smtClean="0">
                          <a:solidFill>
                            <a:schemeClr val="tx1"/>
                          </a:solidFill>
                          <a:latin typeface="ＭＳ Ｐ明朝" pitchFamily="18" charset="-128"/>
                          <a:ea typeface="ＭＳ Ｐ明朝" pitchFamily="18" charset="-128"/>
                        </a:rPr>
                        <a:t>　　・リニューアル工事の実施</a:t>
                      </a:r>
                      <a:endParaRPr lang="en-US" altLang="ja-JP" sz="1200" dirty="0" smtClean="0">
                        <a:solidFill>
                          <a:schemeClr val="tx1"/>
                        </a:solidFill>
                        <a:latin typeface="ＭＳ Ｐ明朝" pitchFamily="18" charset="-128"/>
                        <a:ea typeface="ＭＳ Ｐ明朝" pitchFamily="18" charset="-128"/>
                      </a:endParaRPr>
                    </a:p>
                    <a:p>
                      <a:pPr marL="273050" indent="-273050"/>
                      <a:r>
                        <a:rPr lang="ja-JP" altLang="en-US" sz="1200" dirty="0" smtClean="0">
                          <a:solidFill>
                            <a:schemeClr val="tx1"/>
                          </a:solidFill>
                          <a:latin typeface="ＭＳ Ｐ明朝" pitchFamily="18" charset="-128"/>
                          <a:ea typeface="ＭＳ Ｐ明朝" pitchFamily="18" charset="-128"/>
                        </a:rPr>
                        <a:t>　　・中央公会堂と連携した文化事業の実施</a:t>
                      </a:r>
                      <a:endParaRPr lang="en-US" altLang="ja-JP" sz="1200" dirty="0" smtClean="0">
                        <a:solidFill>
                          <a:schemeClr val="tx1"/>
                        </a:solidFill>
                        <a:latin typeface="ＭＳ Ｐ明朝" pitchFamily="18" charset="-128"/>
                        <a:ea typeface="ＭＳ Ｐ明朝" pitchFamily="18" charset="-128"/>
                      </a:endParaRPr>
                    </a:p>
                    <a:p>
                      <a:pPr marL="273050" indent="-273050"/>
                      <a:r>
                        <a:rPr lang="ja-JP" altLang="en-US" sz="1200" dirty="0" smtClean="0">
                          <a:solidFill>
                            <a:schemeClr val="tx1"/>
                          </a:solidFill>
                          <a:latin typeface="ＭＳ Ｐ明朝" pitchFamily="18" charset="-128"/>
                          <a:ea typeface="ＭＳ Ｐ明朝" pitchFamily="18" charset="-128"/>
                        </a:rPr>
                        <a:t>　　・民間ノウハウを活かした企画運営を行うための指定管理者制導入　など</a:t>
                      </a:r>
                      <a:endParaRPr kumimoji="1" lang="en-US" altLang="ja-JP" sz="1200" b="0" dirty="0" smtClean="0">
                        <a:solidFill>
                          <a:schemeClr val="tx1"/>
                        </a:solidFill>
                        <a:latin typeface="+mn-ea"/>
                        <a:ea typeface="+mn-ea"/>
                      </a:endParaRP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　○大阪市中央公会堂の有効活用</a:t>
                      </a:r>
                      <a:endParaRPr kumimoji="1" lang="en-US" altLang="ja-JP" sz="1200" b="0" dirty="0" smtClean="0">
                        <a:solidFill>
                          <a:schemeClr val="tx1"/>
                        </a:solidFill>
                        <a:latin typeface="+mn-ea"/>
                        <a:ea typeface="+mn-ea"/>
                      </a:endParaRPr>
                    </a:p>
                    <a:p>
                      <a:pPr marL="266700" indent="-266700">
                        <a:lnSpc>
                          <a:spcPts val="1700"/>
                        </a:lnSpc>
                      </a:pPr>
                      <a:r>
                        <a:rPr lang="ja-JP" altLang="en-US" sz="1200" dirty="0" smtClean="0">
                          <a:solidFill>
                            <a:schemeClr val="tx1"/>
                          </a:solidFill>
                        </a:rPr>
                        <a:t>　</a:t>
                      </a:r>
                      <a:r>
                        <a:rPr lang="ja-JP" altLang="en-US" sz="1200" dirty="0" smtClean="0">
                          <a:solidFill>
                            <a:schemeClr val="tx1"/>
                          </a:solidFill>
                          <a:latin typeface="ＭＳ Ｐ明朝" pitchFamily="18" charset="-128"/>
                          <a:ea typeface="ＭＳ Ｐ明朝" pitchFamily="18" charset="-128"/>
                        </a:rPr>
                        <a:t>　・近代建築の魅力を活かした事業の実施</a:t>
                      </a:r>
                      <a:endParaRPr lang="en-US" altLang="ja-JP" sz="1200" dirty="0" smtClean="0">
                        <a:solidFill>
                          <a:schemeClr val="tx1"/>
                        </a:solidFill>
                        <a:latin typeface="ＭＳ Ｐ明朝" pitchFamily="18" charset="-128"/>
                        <a:ea typeface="ＭＳ Ｐ明朝" pitchFamily="18" charset="-128"/>
                      </a:endParaRPr>
                    </a:p>
                    <a:p>
                      <a:pPr marL="266700" indent="-266700">
                        <a:lnSpc>
                          <a:spcPts val="1700"/>
                        </a:lnSpc>
                      </a:pPr>
                      <a:r>
                        <a:rPr lang="ja-JP" altLang="en-US" sz="1200" dirty="0" smtClean="0">
                          <a:solidFill>
                            <a:schemeClr val="tx1"/>
                          </a:solidFill>
                          <a:latin typeface="ＭＳ Ｐ明朝" pitchFamily="18" charset="-128"/>
                          <a:ea typeface="ＭＳ Ｐ明朝" pitchFamily="18" charset="-128"/>
                        </a:rPr>
                        <a:t>　　・レストラン事業者を公募し、</a:t>
                      </a:r>
                      <a:r>
                        <a:rPr lang="en-US" altLang="ja-JP" sz="1200" dirty="0" smtClean="0">
                          <a:solidFill>
                            <a:schemeClr val="tx1"/>
                          </a:solidFill>
                          <a:latin typeface="ＭＳ Ｐ明朝" pitchFamily="18" charset="-128"/>
                          <a:ea typeface="ＭＳ Ｐ明朝" pitchFamily="18" charset="-128"/>
                        </a:rPr>
                        <a:t>2014</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12</a:t>
                      </a:r>
                      <a:r>
                        <a:rPr lang="ja-JP" altLang="en-US" sz="1200" dirty="0" smtClean="0">
                          <a:solidFill>
                            <a:schemeClr val="tx1"/>
                          </a:solidFill>
                          <a:latin typeface="ＭＳ Ｐ明朝" pitchFamily="18" charset="-128"/>
                          <a:ea typeface="ＭＳ Ｐ明朝" pitchFamily="18" charset="-128"/>
                        </a:rPr>
                        <a:t>月事業者決定、</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6</a:t>
                      </a:r>
                      <a:r>
                        <a:rPr lang="ja-JP" altLang="en-US" sz="1200" dirty="0" smtClean="0">
                          <a:solidFill>
                            <a:schemeClr val="tx1"/>
                          </a:solidFill>
                          <a:latin typeface="ＭＳ Ｐ明朝" pitchFamily="18" charset="-128"/>
                          <a:ea typeface="ＭＳ Ｐ明朝" pitchFamily="18" charset="-128"/>
                        </a:rPr>
                        <a:t>月オープン）</a:t>
                      </a:r>
                      <a:endParaRPr lang="en-US" altLang="ja-JP" sz="1200" dirty="0" smtClean="0">
                        <a:solidFill>
                          <a:schemeClr val="tx1"/>
                        </a:solidFill>
                        <a:latin typeface="ＭＳ Ｐ明朝" pitchFamily="18" charset="-128"/>
                        <a:ea typeface="ＭＳ Ｐ明朝" pitchFamily="18" charset="-128"/>
                      </a:endParaRPr>
                    </a:p>
                    <a:p>
                      <a:pPr>
                        <a:lnSpc>
                          <a:spcPts val="1700"/>
                        </a:lnSpc>
                      </a:pPr>
                      <a:r>
                        <a:rPr lang="ja-JP" altLang="en-US" sz="1200" dirty="0" smtClean="0">
                          <a:solidFill>
                            <a:schemeClr val="tx1"/>
                          </a:solidFill>
                          <a:latin typeface="ＭＳ Ｐ明朝" pitchFamily="18" charset="-128"/>
                          <a:ea typeface="ＭＳ Ｐ明朝" pitchFamily="18" charset="-128"/>
                        </a:rPr>
                        <a:t>　　・中之島図書館と連携した文化事業の実施など</a:t>
                      </a:r>
                      <a:endParaRPr lang="en-US" altLang="ja-JP" sz="120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1343472" y="674144"/>
            <a:ext cx="1107996" cy="276999"/>
          </a:xfrm>
          <a:prstGeom prst="rect">
            <a:avLst/>
          </a:prstGeom>
        </p:spPr>
        <p:txBody>
          <a:bodyPr wrap="none">
            <a:spAutoFit/>
          </a:bodyPr>
          <a:lstStyle/>
          <a:p>
            <a:r>
              <a:rPr lang="ja-JP" altLang="en-US" sz="1200" dirty="0"/>
              <a:t>■中之島東部</a:t>
            </a:r>
          </a:p>
        </p:txBody>
      </p:sp>
      <p:sp>
        <p:nvSpPr>
          <p:cNvPr id="9" name="正方形/長方形 8"/>
          <p:cNvSpPr/>
          <p:nvPr/>
        </p:nvSpPr>
        <p:spPr>
          <a:xfrm>
            <a:off x="1343472" y="3540155"/>
            <a:ext cx="1107996" cy="276999"/>
          </a:xfrm>
          <a:prstGeom prst="rect">
            <a:avLst/>
          </a:prstGeom>
        </p:spPr>
        <p:txBody>
          <a:bodyPr wrap="none">
            <a:spAutoFit/>
          </a:bodyPr>
          <a:lstStyle/>
          <a:p>
            <a:r>
              <a:rPr lang="ja-JP" altLang="en-US" sz="1200" dirty="0"/>
              <a:t>■中之島西部</a:t>
            </a:r>
          </a:p>
        </p:txBody>
      </p:sp>
      <p:graphicFrame>
        <p:nvGraphicFramePr>
          <p:cNvPr id="10" name="表 9"/>
          <p:cNvGraphicFramePr>
            <a:graphicFrameLocks noGrp="1"/>
          </p:cNvGraphicFramePr>
          <p:nvPr>
            <p:extLst/>
          </p:nvPr>
        </p:nvGraphicFramePr>
        <p:xfrm>
          <a:off x="1559497" y="3817145"/>
          <a:ext cx="9289033" cy="2593440"/>
        </p:xfrm>
        <a:graphic>
          <a:graphicData uri="http://schemas.openxmlformats.org/drawingml/2006/table">
            <a:tbl>
              <a:tblPr firstRow="1" bandRow="1">
                <a:tableStyleId>{5C22544A-7EE6-4342-B048-85BDC9FD1C3A}</a:tableStyleId>
              </a:tblPr>
              <a:tblGrid>
                <a:gridCol w="936103">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3312368">
                  <a:extLst>
                    <a:ext uri="{9D8B030D-6E8A-4147-A177-3AD203B41FA5}">
                      <a16:colId xmlns:a16="http://schemas.microsoft.com/office/drawing/2014/main" val="20002"/>
                    </a:ext>
                  </a:extLst>
                </a:gridCol>
                <a:gridCol w="3456386">
                  <a:extLst>
                    <a:ext uri="{9D8B030D-6E8A-4147-A177-3AD203B41FA5}">
                      <a16:colId xmlns:a16="http://schemas.microsoft.com/office/drawing/2014/main" val="20003"/>
                    </a:ext>
                  </a:extLst>
                </a:gridCol>
              </a:tblGrid>
              <a:tr h="138832">
                <a:tc>
                  <a:txBody>
                    <a:bodyPr/>
                    <a:lstStyle/>
                    <a:p>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事項</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8600">
                <a:tc>
                  <a:txBody>
                    <a:bodyPr/>
                    <a:lstStyle/>
                    <a:p>
                      <a:r>
                        <a:rPr kumimoji="1" lang="ja-JP" altLang="en-US" sz="1200" b="0" dirty="0" smtClean="0">
                          <a:solidFill>
                            <a:schemeClr val="tx1"/>
                          </a:solidFill>
                          <a:latin typeface="ＭＳ Ｐゴシック" pitchFamily="50" charset="-128"/>
                          <a:ea typeface="ＭＳ Ｐゴシック" pitchFamily="50" charset="-128"/>
                        </a:rPr>
                        <a:t>土地利用</a:t>
                      </a:r>
                      <a:endParaRPr kumimoji="1" lang="ja-JP" altLang="en-US" sz="1200" b="0" dirty="0">
                        <a:solidFill>
                          <a:schemeClr val="tx1"/>
                        </a:solidFill>
                        <a:latin typeface="ＭＳ Ｐゴシック" pitchFamily="50" charset="-128"/>
                        <a:ea typeface="ＭＳ Ｐゴシック"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indent="-177800"/>
                      <a:r>
                        <a:rPr kumimoji="1" lang="ja-JP" altLang="en-US" sz="1200" b="0" dirty="0" smtClean="0">
                          <a:solidFill>
                            <a:schemeClr val="tx1"/>
                          </a:solidFill>
                          <a:latin typeface="ＭＳ Ｐ明朝" pitchFamily="18" charset="-128"/>
                          <a:ea typeface="ＭＳ Ｐ明朝" pitchFamily="18" charset="-128"/>
                        </a:rPr>
                        <a:t>○広大な低未利用地の活用</a:t>
                      </a:r>
                      <a:endParaRPr kumimoji="1" lang="en-US" altLang="ja-JP" sz="1200" b="0"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ct val="100000"/>
                        </a:lnSpc>
                        <a:spcBef>
                          <a:spcPts val="0"/>
                        </a:spcBef>
                        <a:spcAft>
                          <a:spcPts val="0"/>
                        </a:spcAft>
                        <a:buClrTx/>
                        <a:buSzTx/>
                        <a:buFontTx/>
                        <a:buNone/>
                        <a:tabLst/>
                        <a:defRPr/>
                      </a:pPr>
                      <a:r>
                        <a:rPr lang="ja-JP" altLang="en-US" sz="1200" dirty="0" smtClean="0">
                          <a:latin typeface="ＭＳ Ｐ明朝" pitchFamily="18" charset="-128"/>
                          <a:ea typeface="ＭＳ Ｐ明朝" pitchFamily="18" charset="-128"/>
                        </a:rPr>
                        <a:t>○文化・芸術機能、</a:t>
                      </a:r>
                      <a:r>
                        <a:rPr lang="ja-JP" altLang="en-US" sz="1200" b="0" strike="noStrike" dirty="0" smtClean="0">
                          <a:solidFill>
                            <a:schemeClr val="tx1"/>
                          </a:solidFill>
                          <a:latin typeface="ＭＳ Ｐ明朝" pitchFamily="18" charset="-128"/>
                          <a:ea typeface="ＭＳ Ｐ明朝" pitchFamily="18" charset="-128"/>
                        </a:rPr>
                        <a:t>国際ビジネス機能の</a:t>
                      </a:r>
                      <a:r>
                        <a:rPr lang="ja-JP" altLang="en-US" sz="1200" dirty="0" smtClean="0">
                          <a:latin typeface="ＭＳ Ｐ明朝" pitchFamily="18" charset="-128"/>
                          <a:ea typeface="ＭＳ Ｐ明朝" pitchFamily="18" charset="-128"/>
                        </a:rPr>
                        <a:t>強化</a:t>
                      </a:r>
                      <a:endParaRPr lang="en-US" altLang="ja-JP" sz="1200" dirty="0" smtClean="0">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85725"/>
                      <a:r>
                        <a:rPr kumimoji="1" lang="ja-JP" altLang="en-US" sz="1200" b="0" dirty="0" smtClean="0">
                          <a:solidFill>
                            <a:schemeClr val="tx1"/>
                          </a:solidFill>
                          <a:latin typeface="ＭＳ Ｐ明朝" pitchFamily="18" charset="-128"/>
                          <a:ea typeface="ＭＳ Ｐ明朝" pitchFamily="18" charset="-128"/>
                        </a:rPr>
                        <a:t>・中之島４・５丁目には低未利用地が多く、大部分が駐車場等の暫定利用となっており、まちづくりが進んでいない。</a:t>
                      </a:r>
                      <a:endParaRPr kumimoji="1" lang="en-US" altLang="ja-JP" sz="1200" b="0" dirty="0" smtClean="0">
                        <a:solidFill>
                          <a:schemeClr val="tx1"/>
                        </a:solidFill>
                        <a:latin typeface="ＭＳ Ｐ明朝" pitchFamily="18" charset="-128"/>
                        <a:ea typeface="ＭＳ Ｐ明朝" pitchFamily="18" charset="-128"/>
                      </a:endParaRP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文化・芸術機能、</a:t>
                      </a:r>
                      <a:r>
                        <a:rPr lang="en-US" altLang="ja-JP" sz="1200" dirty="0" smtClean="0">
                          <a:latin typeface="ＭＳ Ｐ明朝" pitchFamily="18" charset="-128"/>
                          <a:ea typeface="ＭＳ Ｐ明朝" pitchFamily="18" charset="-128"/>
                        </a:rPr>
                        <a:t>MICE</a:t>
                      </a:r>
                      <a:r>
                        <a:rPr lang="ja-JP" altLang="en-US" sz="1200" dirty="0" smtClean="0">
                          <a:latin typeface="ＭＳ Ｐ明朝" pitchFamily="18" charset="-128"/>
                          <a:ea typeface="ＭＳ Ｐ明朝" pitchFamily="18" charset="-128"/>
                        </a:rPr>
                        <a:t>機能が一定程度集積しているものの、十分に活用できていない。</a:t>
                      </a:r>
                      <a:endParaRPr lang="en-US" altLang="ja-JP" sz="1200" dirty="0" smtClean="0">
                        <a:latin typeface="ＭＳ Ｐ明朝" pitchFamily="18" charset="-128"/>
                        <a:ea typeface="ＭＳ Ｐ明朝" pitchFamily="18" charset="-128"/>
                      </a:endParaRPr>
                    </a:p>
                    <a:p>
                      <a:pPr marL="95250" lvl="0" indent="-95250"/>
                      <a:r>
                        <a:rPr lang="ja-JP" altLang="en-US" sz="1200" dirty="0" smtClean="0">
                          <a:solidFill>
                            <a:schemeClr val="tx1"/>
                          </a:solidFill>
                          <a:latin typeface="ＭＳ Ｐ明朝" pitchFamily="18" charset="-128"/>
                          <a:ea typeface="ＭＳ Ｐ明朝" pitchFamily="18" charset="-128"/>
                        </a:rPr>
                        <a:t>・「近代美術館構想」が公表されてから</a:t>
                      </a:r>
                      <a:r>
                        <a:rPr lang="en-US" altLang="ja-JP" sz="1200" dirty="0" smtClean="0">
                          <a:solidFill>
                            <a:schemeClr val="tx1"/>
                          </a:solidFill>
                          <a:latin typeface="ＭＳ Ｐ明朝" pitchFamily="18" charset="-128"/>
                          <a:ea typeface="ＭＳ Ｐ明朝" pitchFamily="18" charset="-128"/>
                        </a:rPr>
                        <a:t>30</a:t>
                      </a:r>
                      <a:r>
                        <a:rPr lang="ja-JP" altLang="en-US" sz="1200" dirty="0" smtClean="0">
                          <a:solidFill>
                            <a:schemeClr val="tx1"/>
                          </a:solidFill>
                          <a:latin typeface="ＭＳ Ｐ明朝" pitchFamily="18" charset="-128"/>
                          <a:ea typeface="ＭＳ Ｐ明朝" pitchFamily="18" charset="-128"/>
                        </a:rPr>
                        <a:t>年以上が経過しているが未だ実現に至っていない。</a:t>
                      </a:r>
                      <a:endParaRPr lang="en-US" altLang="ja-JP" sz="1200" dirty="0" smtClean="0">
                        <a:solidFill>
                          <a:schemeClr val="tx1"/>
                        </a:solidFill>
                        <a:latin typeface="ＭＳ Ｐ明朝" pitchFamily="18" charset="-128"/>
                        <a:ea typeface="ＭＳ Ｐ明朝" pitchFamily="18" charset="-128"/>
                      </a:endParaRPr>
                    </a:p>
                    <a:p>
                      <a:pPr marL="85725" marR="0" indent="-85725" algn="l" defTabSz="957700" rtl="0" eaLnBrk="1" fontAlgn="auto" latinLnBrk="0" hangingPunct="1">
                        <a:lnSpc>
                          <a:spcPct val="100000"/>
                        </a:lnSpc>
                        <a:spcBef>
                          <a:spcPts val="0"/>
                        </a:spcBef>
                        <a:spcAft>
                          <a:spcPts val="0"/>
                        </a:spcAft>
                        <a:buClrTx/>
                        <a:buSzTx/>
                        <a:buFontTx/>
                        <a:buNone/>
                        <a:tabLst/>
                        <a:defRPr/>
                      </a:pPr>
                      <a:endParaRPr kumimoji="1" lang="ja-JP" altLang="en-US" sz="1200" b="0" dirty="0" smtClean="0">
                        <a:solidFill>
                          <a:schemeClr val="tx1"/>
                        </a:solidFill>
                        <a:latin typeface="+mn-ea"/>
                        <a:ea typeface="+mn-ea"/>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85725"/>
                      <a:r>
                        <a:rPr kumimoji="1" lang="ja-JP" altLang="en-US" sz="1200" b="0" dirty="0" smtClean="0">
                          <a:solidFill>
                            <a:schemeClr val="tx1"/>
                          </a:solidFill>
                          <a:latin typeface="+mn-ea"/>
                          <a:ea typeface="+mn-ea"/>
                        </a:rPr>
                        <a:t>③中之島西部のまちづくり</a:t>
                      </a:r>
                      <a:endParaRPr kumimoji="1" lang="en-US" altLang="ja-JP" sz="1200" b="0" dirty="0" smtClean="0">
                        <a:solidFill>
                          <a:schemeClr val="tx1"/>
                        </a:solidFill>
                        <a:latin typeface="+mn-ea"/>
                        <a:ea typeface="+mn-ea"/>
                      </a:endParaRPr>
                    </a:p>
                    <a:p>
                      <a:pPr marL="177800" indent="-177800"/>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2021</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年度開館予定の大阪中之島美術館の隣接市有地において、未来医療国際拠点の開発事業者の公募を</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2018</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年</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10</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月より開始</a:t>
                      </a:r>
                      <a:endParaRPr kumimoji="1" lang="en-US" altLang="ja-JP" sz="1200" b="0" strike="sngStrike" dirty="0" smtClean="0">
                        <a:solidFill>
                          <a:schemeClr val="tx1"/>
                        </a:solidFill>
                        <a:latin typeface="ＭＳ Ｐ明朝" panose="02020600040205080304" pitchFamily="18" charset="-128"/>
                        <a:ea typeface="ＭＳ Ｐ明朝" panose="02020600040205080304" pitchFamily="18"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strike="noStrike" dirty="0" smtClean="0">
                          <a:solidFill>
                            <a:schemeClr val="tx1"/>
                          </a:solidFill>
                          <a:latin typeface="ＭＳ Ｐ明朝" panose="02020600040205080304" pitchFamily="18" charset="-128"/>
                          <a:ea typeface="ＭＳ Ｐ明朝" panose="02020600040205080304" pitchFamily="18" charset="-128"/>
                        </a:rPr>
                        <a:t>　・大阪大学において大阪大学中之島センターを活用した中之島アゴラの形成に向けた検討を実施</a:t>
                      </a:r>
                    </a:p>
                    <a:p>
                      <a:pPr marL="177800" indent="-177800"/>
                      <a:r>
                        <a:rPr kumimoji="1" lang="ja-JP" altLang="en-US" sz="1200" b="0" dirty="0" smtClean="0">
                          <a:solidFill>
                            <a:schemeClr val="tx1"/>
                          </a:solidFill>
                          <a:latin typeface="ＭＳ Ｐ明朝" panose="02020600040205080304" pitchFamily="18" charset="-128"/>
                          <a:ea typeface="ＭＳ Ｐ明朝" panose="02020600040205080304" pitchFamily="18" charset="-128"/>
                        </a:rPr>
                        <a:t>　・中之島</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5</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丁目において、民間地権者と</a:t>
                      </a:r>
                      <a:r>
                        <a:rPr kumimoji="1" lang="en-US" altLang="ja-JP" sz="1200" b="0" dirty="0" smtClean="0">
                          <a:solidFill>
                            <a:schemeClr val="tx1"/>
                          </a:solidFill>
                          <a:latin typeface="ＭＳ Ｐ明朝" panose="02020600040205080304" pitchFamily="18" charset="-128"/>
                          <a:ea typeface="ＭＳ Ｐ明朝" panose="02020600040205080304" pitchFamily="18" charset="-128"/>
                        </a:rPr>
                        <a:t>MICE</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機能の強化をはじめとした</a:t>
                      </a:r>
                      <a:r>
                        <a:rPr kumimoji="1" lang="ja-JP" altLang="en-US" sz="1200" b="0" strike="noStrike" dirty="0" smtClean="0">
                          <a:solidFill>
                            <a:schemeClr val="tx1"/>
                          </a:solidFill>
                          <a:latin typeface="ＭＳ Ｐ明朝" panose="02020600040205080304" pitchFamily="18" charset="-128"/>
                          <a:ea typeface="ＭＳ Ｐ明朝" panose="02020600040205080304" pitchFamily="18" charset="-128"/>
                        </a:rPr>
                        <a:t>まちづくりの検討を実施</a:t>
                      </a:r>
                      <a:r>
                        <a:rPr kumimoji="1" lang="ja-JP" altLang="en-US" sz="1200" b="0" dirty="0" smtClean="0">
                          <a:solidFill>
                            <a:schemeClr val="tx1"/>
                          </a:solidFill>
                          <a:latin typeface="ＭＳ Ｐ明朝" panose="02020600040205080304" pitchFamily="18" charset="-128"/>
                          <a:ea typeface="ＭＳ Ｐ明朝" panose="02020600040205080304" pitchFamily="18" charset="-128"/>
                        </a:rPr>
                        <a:t>。</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28600">
                <a:tc>
                  <a:txBody>
                    <a:bodyPr/>
                    <a:lstStyle/>
                    <a:p>
                      <a:r>
                        <a:rPr kumimoji="1" lang="ja-JP" altLang="en-US" sz="1200" b="0" dirty="0" smtClean="0">
                          <a:solidFill>
                            <a:schemeClr val="tx1"/>
                          </a:solidFill>
                          <a:latin typeface="ＭＳ Ｐゴシック" pitchFamily="50" charset="-128"/>
                          <a:ea typeface="ＭＳ Ｐゴシック" pitchFamily="50" charset="-128"/>
                        </a:rPr>
                        <a:t>交通インフラ</a:t>
                      </a:r>
                      <a:endParaRPr kumimoji="1" lang="ja-JP" altLang="en-US" sz="1200" b="0" dirty="0">
                        <a:solidFill>
                          <a:schemeClr val="tx1"/>
                        </a:solidFill>
                        <a:latin typeface="ＭＳ Ｐゴシック" pitchFamily="50" charset="-128"/>
                        <a:ea typeface="ＭＳ Ｐゴシック"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180975"/>
                      <a:r>
                        <a:rPr kumimoji="1" lang="ja-JP" altLang="en-US" sz="1200" b="0" dirty="0" smtClean="0">
                          <a:solidFill>
                            <a:schemeClr val="tx1"/>
                          </a:solidFill>
                          <a:latin typeface="ＭＳ Ｐ明朝" pitchFamily="18" charset="-128"/>
                          <a:ea typeface="ＭＳ Ｐ明朝" pitchFamily="18" charset="-128"/>
                        </a:rPr>
                        <a:t>○主要ターミナルからのアクセス性の充実</a:t>
                      </a:r>
                      <a:endParaRPr kumimoji="1" lang="en-US" altLang="ja-JP" sz="1200" b="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85725"/>
                      <a:r>
                        <a:rPr kumimoji="1" lang="ja-JP" altLang="en-US" sz="1200" b="0" dirty="0" smtClean="0">
                          <a:solidFill>
                            <a:schemeClr val="tx1"/>
                          </a:solidFill>
                          <a:latin typeface="ＭＳ Ｐ明朝" pitchFamily="18" charset="-128"/>
                          <a:ea typeface="ＭＳ Ｐ明朝" pitchFamily="18" charset="-128"/>
                        </a:rPr>
                        <a:t>・中之島新線の整備（</a:t>
                      </a:r>
                      <a:r>
                        <a:rPr kumimoji="1" lang="en-US" altLang="ja-JP" sz="1200" b="0" dirty="0" smtClean="0">
                          <a:solidFill>
                            <a:schemeClr val="tx1"/>
                          </a:solidFill>
                          <a:latin typeface="ＭＳ Ｐ明朝" pitchFamily="18" charset="-128"/>
                          <a:ea typeface="ＭＳ Ｐ明朝" pitchFamily="18" charset="-128"/>
                        </a:rPr>
                        <a:t>2008</a:t>
                      </a:r>
                      <a:r>
                        <a:rPr kumimoji="1" lang="ja-JP" altLang="en-US" sz="1200" b="0" dirty="0" smtClean="0">
                          <a:solidFill>
                            <a:schemeClr val="tx1"/>
                          </a:solidFill>
                          <a:latin typeface="ＭＳ Ｐ明朝" pitchFamily="18" charset="-128"/>
                          <a:ea typeface="ＭＳ Ｐ明朝" pitchFamily="18" charset="-128"/>
                        </a:rPr>
                        <a:t>年）により、東西方向の交通の流れは改善されているものの、大阪駅やなんば駅等の主要ターミナルからのアクセス性が十分でない。</a:t>
                      </a:r>
                      <a:endParaRPr kumimoji="1" lang="ja-JP" altLang="en-US" sz="1200" b="0" dirty="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●なにわ筋線の事業推進</a:t>
                      </a:r>
                      <a:endParaRPr kumimoji="1" lang="en-US" altLang="ja-JP" sz="1200" b="0" dirty="0" smtClean="0">
                        <a:solidFill>
                          <a:schemeClr val="tx1"/>
                        </a:solidFill>
                        <a:latin typeface="+mn-ea"/>
                        <a:ea typeface="+mn-ea"/>
                      </a:endParaRPr>
                    </a:p>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　（大阪都市圏の交通インフラに記載）</a:t>
                      </a:r>
                    </a:p>
                    <a:p>
                      <a:endParaRPr kumimoji="1" lang="ja-JP" altLang="en-US" sz="1200" b="0" dirty="0">
                        <a:solidFill>
                          <a:schemeClr val="tx1"/>
                        </a:solidFill>
                        <a:latin typeface="+mn-ea"/>
                        <a:ea typeface="+mn-ea"/>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2" name="スライド番号プレースホルダ 11"/>
          <p:cNvSpPr>
            <a:spLocks noGrp="1"/>
          </p:cNvSpPr>
          <p:nvPr>
            <p:ph type="sldNum" sz="quarter" idx="12"/>
          </p:nvPr>
        </p:nvSpPr>
        <p:spPr/>
        <p:txBody>
          <a:bodyPr/>
          <a:lstStyle/>
          <a:p>
            <a:fld id="{37EF5067-3AB7-4642-9103-42CBD40CC6D9}" type="slidenum">
              <a:rPr kumimoji="1" lang="ja-JP" altLang="en-US" smtClean="0"/>
              <a:pPr/>
              <a:t>17</a:t>
            </a:fld>
            <a:endParaRPr kumimoji="1" lang="ja-JP" altLang="en-US" dirty="0"/>
          </a:p>
        </p:txBody>
      </p:sp>
    </p:spTree>
    <p:extLst>
      <p:ext uri="{BB962C8B-B14F-4D97-AF65-F5344CB8AC3E}">
        <p14:creationId xmlns:p14="http://schemas.microsoft.com/office/powerpoint/2010/main" val="27093901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　</a:t>
            </a:r>
            <a:r>
              <a:rPr lang="ja-JP" altLang="en-US" sz="2000" b="1" dirty="0" smtClean="0">
                <a:solidFill>
                  <a:schemeClr val="bg1"/>
                </a:solidFill>
                <a:latin typeface="ＭＳ ゴシック" pitchFamily="49" charset="-128"/>
                <a:ea typeface="ＭＳ ゴシック" pitchFamily="49" charset="-128"/>
              </a:rPr>
              <a:t>①中之島東部</a:t>
            </a:r>
            <a:r>
              <a:rPr lang="ja-JP" altLang="en-US" sz="2000" b="1" dirty="0">
                <a:solidFill>
                  <a:schemeClr val="bg1"/>
                </a:solidFill>
                <a:latin typeface="ＭＳ ゴシック" pitchFamily="49" charset="-128"/>
                <a:ea typeface="ＭＳ ゴシック" pitchFamily="49" charset="-128"/>
              </a:rPr>
              <a:t>のまちづくり</a:t>
            </a:r>
            <a:endParaRPr lang="en-US" altLang="ja-JP" sz="2000" b="1" dirty="0">
              <a:solidFill>
                <a:schemeClr val="bg1"/>
              </a:solidFill>
              <a:latin typeface="ＭＳ ゴシック" pitchFamily="49" charset="-128"/>
              <a:ea typeface="ＭＳ ゴシック" pitchFamily="49" charset="-128"/>
            </a:endParaRPr>
          </a:p>
        </p:txBody>
      </p:sp>
      <p:sp>
        <p:nvSpPr>
          <p:cNvPr id="30" name="正方形/長方形 29"/>
          <p:cNvSpPr/>
          <p:nvPr/>
        </p:nvSpPr>
        <p:spPr>
          <a:xfrm>
            <a:off x="1271464" y="1812232"/>
            <a:ext cx="2376264" cy="47790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defRPr/>
            </a:pPr>
            <a:endParaRPr lang="en-US" altLang="ja-JP" sz="1600" dirty="0">
              <a:solidFill>
                <a:schemeClr val="tx1"/>
              </a:solidFill>
              <a:latin typeface="ＭＳ Ｐ明朝" pitchFamily="18" charset="-128"/>
              <a:ea typeface="ＭＳ Ｐ明朝" pitchFamily="18" charset="-128"/>
            </a:endParaRPr>
          </a:p>
          <a:p>
            <a:pPr marL="85725" indent="-85725"/>
            <a:endParaRPr lang="ja-JP" altLang="en-US" sz="1600" dirty="0">
              <a:solidFill>
                <a:srgbClr val="FF0000"/>
              </a:solidFill>
              <a:latin typeface="ＭＳ Ｐ明朝" pitchFamily="18" charset="-128"/>
              <a:ea typeface="ＭＳ Ｐ明朝" pitchFamily="18" charset="-128"/>
            </a:endParaRPr>
          </a:p>
        </p:txBody>
      </p:sp>
      <p:sp>
        <p:nvSpPr>
          <p:cNvPr id="38" name="正方形/長方形 37"/>
          <p:cNvSpPr/>
          <p:nvPr/>
        </p:nvSpPr>
        <p:spPr>
          <a:xfrm>
            <a:off x="1271464" y="1812233"/>
            <a:ext cx="175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取組前</a:t>
            </a:r>
            <a:endParaRPr lang="ja-JP" altLang="en-US" sz="1600" b="1" dirty="0"/>
          </a:p>
        </p:txBody>
      </p:sp>
      <p:sp>
        <p:nvSpPr>
          <p:cNvPr id="31" name="正方形/長方形 30"/>
          <p:cNvSpPr/>
          <p:nvPr/>
        </p:nvSpPr>
        <p:spPr>
          <a:xfrm>
            <a:off x="4367808" y="1812233"/>
            <a:ext cx="6628876" cy="47790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600" dirty="0">
              <a:solidFill>
                <a:schemeClr val="tx1"/>
              </a:solidFill>
            </a:endParaRPr>
          </a:p>
          <a:p>
            <a:endParaRPr lang="en-US" altLang="ja-JP" sz="1600" dirty="0">
              <a:solidFill>
                <a:schemeClr val="tx1"/>
              </a:solidFill>
            </a:endParaRPr>
          </a:p>
        </p:txBody>
      </p:sp>
      <p:sp>
        <p:nvSpPr>
          <p:cNvPr id="39" name="正方形/長方形 38"/>
          <p:cNvSpPr/>
          <p:nvPr/>
        </p:nvSpPr>
        <p:spPr>
          <a:xfrm>
            <a:off x="4367808" y="1812233"/>
            <a:ext cx="187220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取組後～将来像</a:t>
            </a:r>
            <a:endParaRPr lang="ja-JP" altLang="en-US" sz="1600" b="1" dirty="0"/>
          </a:p>
        </p:txBody>
      </p:sp>
      <p:sp>
        <p:nvSpPr>
          <p:cNvPr id="18" name="右矢印 17"/>
          <p:cNvSpPr/>
          <p:nvPr/>
        </p:nvSpPr>
        <p:spPr>
          <a:xfrm>
            <a:off x="3836206" y="3180385"/>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6" name="正方形/長方形 105"/>
          <p:cNvSpPr/>
          <p:nvPr/>
        </p:nvSpPr>
        <p:spPr>
          <a:xfrm>
            <a:off x="1270363" y="4083840"/>
            <a:ext cx="2304257" cy="1815882"/>
          </a:xfrm>
          <a:prstGeom prst="rect">
            <a:avLst/>
          </a:prstGeom>
        </p:spPr>
        <p:txBody>
          <a:bodyPr wrap="square">
            <a:spAutoFit/>
          </a:bodyPr>
          <a:lstStyle/>
          <a:p>
            <a:pPr marL="85725" indent="-85725"/>
            <a:r>
              <a:rPr lang="ja-JP" altLang="en-US" sz="1400" dirty="0" smtClean="0">
                <a:latin typeface="ＭＳ Ｐゴシック" panose="020B0600070205080204" pitchFamily="50" charset="-128"/>
                <a:ea typeface="ＭＳ Ｐゴシック" panose="020B0600070205080204" pitchFamily="50" charset="-128"/>
              </a:rPr>
              <a:t>○中央公会堂</a:t>
            </a:r>
            <a:endParaRPr lang="en-US" altLang="ja-JP" sz="1400" dirty="0" smtClean="0">
              <a:latin typeface="ＭＳ Ｐゴシック" panose="020B0600070205080204" pitchFamily="50" charset="-128"/>
              <a:ea typeface="ＭＳ Ｐゴシック" panose="020B0600070205080204" pitchFamily="50" charset="-128"/>
            </a:endParaRPr>
          </a:p>
          <a:p>
            <a:pPr marL="174625" indent="-80963"/>
            <a:r>
              <a:rPr lang="ja-JP" altLang="en-US" sz="1400" dirty="0" smtClean="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rPr>
              <a:t>保存・再生工事を行い、優れた近代建築として国の重要文化財に指定されているにもかかわらず</a:t>
            </a:r>
            <a:r>
              <a:rPr lang="ja-JP" altLang="en-US" sz="1400" dirty="0" smtClean="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rPr>
              <a:t>レストランの営業時間が短いなど、</a:t>
            </a:r>
            <a:r>
              <a:rPr lang="ja-JP" altLang="en-US" sz="1400" dirty="0" smtClean="0">
                <a:latin typeface="ＭＳ Ｐ明朝" pitchFamily="18" charset="-128"/>
                <a:ea typeface="ＭＳ Ｐ明朝" pitchFamily="18" charset="-128"/>
              </a:rPr>
              <a:t>十分</a:t>
            </a:r>
            <a:r>
              <a:rPr lang="ja-JP" altLang="en-US" sz="1400" dirty="0">
                <a:latin typeface="ＭＳ Ｐ明朝" pitchFamily="18" charset="-128"/>
                <a:ea typeface="ＭＳ Ｐ明朝" pitchFamily="18" charset="-128"/>
              </a:rPr>
              <a:t>な活用ができていない</a:t>
            </a:r>
            <a:r>
              <a:rPr lang="ja-JP" altLang="en-US" sz="1400" dirty="0" smtClean="0">
                <a:latin typeface="ＭＳ Ｐ明朝" pitchFamily="18" charset="-128"/>
                <a:ea typeface="ＭＳ Ｐ明朝" pitchFamily="18" charset="-128"/>
              </a:rPr>
              <a:t>。</a:t>
            </a:r>
            <a:endParaRPr lang="ja-JP" altLang="en-US" sz="1400" dirty="0">
              <a:latin typeface="ＭＳ Ｐ明朝" pitchFamily="18" charset="-128"/>
              <a:ea typeface="ＭＳ Ｐ明朝" pitchFamily="18" charset="-128"/>
            </a:endParaRPr>
          </a:p>
        </p:txBody>
      </p:sp>
      <p:sp>
        <p:nvSpPr>
          <p:cNvPr id="97" name="角丸四角形 96"/>
          <p:cNvSpPr/>
          <p:nvPr/>
        </p:nvSpPr>
        <p:spPr>
          <a:xfrm>
            <a:off x="1270363" y="429494"/>
            <a:ext cx="9584166" cy="1226409"/>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2550" indent="-82550"/>
            <a:r>
              <a:rPr lang="ja-JP" altLang="en-US" sz="1600" dirty="0">
                <a:solidFill>
                  <a:schemeClr val="tx1"/>
                </a:solidFill>
                <a:latin typeface="+mn-ea"/>
              </a:rPr>
              <a:t>＜めざす姿＞</a:t>
            </a:r>
            <a:endParaRPr lang="en-US" altLang="ja-JP" sz="1600" dirty="0">
              <a:solidFill>
                <a:schemeClr val="tx1"/>
              </a:solidFill>
              <a:latin typeface="+mn-ea"/>
            </a:endParaRPr>
          </a:p>
          <a:p>
            <a:pPr marL="273050" indent="-273050"/>
            <a:r>
              <a:rPr lang="ja-JP" altLang="en-US" sz="1600" dirty="0">
                <a:solidFill>
                  <a:schemeClr val="tx1"/>
                </a:solidFill>
              </a:rPr>
              <a:t>　・</a:t>
            </a:r>
            <a:r>
              <a:rPr lang="ja-JP" altLang="en-US" sz="1600" dirty="0">
                <a:solidFill>
                  <a:schemeClr val="tx1"/>
                </a:solidFill>
                <a:latin typeface="ＭＳ Ｐ明朝" pitchFamily="18" charset="-128"/>
                <a:ea typeface="ＭＳ Ｐ明朝" pitchFamily="18" charset="-128"/>
              </a:rPr>
              <a:t>中之島図書館、中央公会堂は国指定の重要文化財。二つの建物を「大阪の知と文化と歴史のシンボル」を共通コンセプトに、建物資産、図書館の貴重な蔵書などを活かすためのリニューアル、２施設の連携事業を</a:t>
            </a:r>
            <a:r>
              <a:rPr lang="ja-JP" altLang="en-US" sz="1600" dirty="0" smtClean="0">
                <a:solidFill>
                  <a:schemeClr val="tx1"/>
                </a:solidFill>
                <a:latin typeface="ＭＳ Ｐ明朝" pitchFamily="18" charset="-128"/>
                <a:ea typeface="ＭＳ Ｐ明朝" pitchFamily="18" charset="-128"/>
              </a:rPr>
              <a:t>実施するととも</a:t>
            </a:r>
            <a:r>
              <a:rPr lang="ja-JP" altLang="en-US" sz="1600" dirty="0">
                <a:solidFill>
                  <a:schemeClr val="tx1"/>
                </a:solidFill>
                <a:latin typeface="ＭＳ Ｐ明朝" pitchFamily="18" charset="-128"/>
                <a:ea typeface="ＭＳ Ｐ明朝" pitchFamily="18" charset="-128"/>
              </a:rPr>
              <a:t>に</a:t>
            </a:r>
            <a:r>
              <a:rPr lang="ja-JP" altLang="en-US" sz="1600" dirty="0" smtClean="0">
                <a:solidFill>
                  <a:schemeClr val="tx1"/>
                </a:solidFill>
                <a:latin typeface="ＭＳ Ｐ明朝" pitchFamily="18" charset="-128"/>
                <a:ea typeface="ＭＳ Ｐ明朝" pitchFamily="18" charset="-128"/>
              </a:rPr>
              <a:t>、多様な世代が訪れる機会の創出により新た</a:t>
            </a:r>
            <a:r>
              <a:rPr lang="ja-JP" altLang="en-US" sz="1600" dirty="0">
                <a:solidFill>
                  <a:schemeClr val="tx1"/>
                </a:solidFill>
                <a:latin typeface="ＭＳ Ｐ明朝" pitchFamily="18" charset="-128"/>
                <a:ea typeface="ＭＳ Ｐ明朝" pitchFamily="18" charset="-128"/>
              </a:rPr>
              <a:t>な公園</a:t>
            </a:r>
            <a:r>
              <a:rPr lang="ja-JP" altLang="en-US" sz="1600" dirty="0" smtClean="0">
                <a:solidFill>
                  <a:schemeClr val="tx1"/>
                </a:solidFill>
                <a:latin typeface="ＭＳ Ｐ明朝" pitchFamily="18" charset="-128"/>
                <a:ea typeface="ＭＳ Ｐ明朝" pitchFamily="18" charset="-128"/>
              </a:rPr>
              <a:t>利用者の</a:t>
            </a:r>
            <a:r>
              <a:rPr lang="ja-JP" altLang="en-US" sz="1600" dirty="0">
                <a:solidFill>
                  <a:schemeClr val="tx1"/>
                </a:solidFill>
                <a:latin typeface="ＭＳ Ｐ明朝" pitchFamily="18" charset="-128"/>
                <a:ea typeface="ＭＳ Ｐ明朝" pitchFamily="18" charset="-128"/>
              </a:rPr>
              <a:t>流れを</a:t>
            </a:r>
            <a:r>
              <a:rPr lang="ja-JP" altLang="en-US" sz="1600" dirty="0" smtClean="0">
                <a:solidFill>
                  <a:schemeClr val="tx1"/>
                </a:solidFill>
                <a:latin typeface="ＭＳ Ｐ明朝" pitchFamily="18" charset="-128"/>
                <a:ea typeface="ＭＳ Ｐ明朝" pitchFamily="18" charset="-128"/>
              </a:rPr>
              <a:t>作り出し、中之島</a:t>
            </a:r>
            <a:r>
              <a:rPr lang="ja-JP" altLang="en-US" sz="1600" dirty="0">
                <a:solidFill>
                  <a:schemeClr val="tx1"/>
                </a:solidFill>
                <a:latin typeface="ＭＳ Ｐ明朝" pitchFamily="18" charset="-128"/>
                <a:ea typeface="ＭＳ Ｐ明朝" pitchFamily="18" charset="-128"/>
              </a:rPr>
              <a:t>エリアの集客及び活性化をめざす</a:t>
            </a:r>
            <a:r>
              <a:rPr lang="ja-JP" altLang="en-US" sz="1600" dirty="0" smtClean="0">
                <a:solidFill>
                  <a:schemeClr val="tx1"/>
                </a:solidFill>
                <a:latin typeface="ＭＳ Ｐ明朝" pitchFamily="18" charset="-128"/>
                <a:ea typeface="ＭＳ Ｐ明朝" pitchFamily="18" charset="-128"/>
              </a:rPr>
              <a:t>。</a:t>
            </a:r>
            <a:endParaRPr lang="en-US" altLang="ja-JP" sz="1600" dirty="0">
              <a:solidFill>
                <a:schemeClr val="tx1"/>
              </a:solidFill>
              <a:latin typeface="ＭＳ Ｐ明朝" pitchFamily="18" charset="-128"/>
              <a:ea typeface="ＭＳ Ｐ明朝" pitchFamily="18" charset="-128"/>
            </a:endParaRPr>
          </a:p>
        </p:txBody>
      </p:sp>
      <p:pic>
        <p:nvPicPr>
          <p:cNvPr id="98" name="図 97" descr="中之島.jpg"/>
          <p:cNvPicPr>
            <a:picLocks noChangeAspect="1"/>
          </p:cNvPicPr>
          <p:nvPr/>
        </p:nvPicPr>
        <p:blipFill rotWithShape="1">
          <a:blip r:embed="rId3" cstate="email"/>
          <a:srcRect l="62939" t="26632" r="9950" b="54081"/>
          <a:stretch/>
        </p:blipFill>
        <p:spPr>
          <a:xfrm>
            <a:off x="4657697" y="2635963"/>
            <a:ext cx="6147995" cy="3095124"/>
          </a:xfrm>
          <a:prstGeom prst="rect">
            <a:avLst/>
          </a:prstGeom>
        </p:spPr>
      </p:pic>
      <p:sp>
        <p:nvSpPr>
          <p:cNvPr id="99" name="フリーフォーム 98"/>
          <p:cNvSpPr>
            <a:spLocks noChangeAspect="1"/>
          </p:cNvSpPr>
          <p:nvPr/>
        </p:nvSpPr>
        <p:spPr>
          <a:xfrm>
            <a:off x="5663068" y="3434049"/>
            <a:ext cx="293232" cy="451158"/>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8415 w 342009"/>
              <a:gd name="connsiteY0" fmla="*/ 0 h 215978"/>
              <a:gd name="connsiteX1" fmla="*/ 0 w 342009"/>
              <a:gd name="connsiteY1" fmla="*/ 201954 h 215978"/>
              <a:gd name="connsiteX2" fmla="*/ 322565 w 342009"/>
              <a:gd name="connsiteY2" fmla="*/ 215978 h 215978"/>
              <a:gd name="connsiteX3" fmla="*/ 342009 w 342009"/>
              <a:gd name="connsiteY3" fmla="*/ 34096 h 215978"/>
              <a:gd name="connsiteX4" fmla="*/ 8415 w 342009"/>
              <a:gd name="connsiteY4" fmla="*/ 0 h 215978"/>
              <a:gd name="connsiteX0" fmla="*/ 8415 w 342009"/>
              <a:gd name="connsiteY0" fmla="*/ 0 h 201954"/>
              <a:gd name="connsiteX1" fmla="*/ 0 w 342009"/>
              <a:gd name="connsiteY1" fmla="*/ 187930 h 201954"/>
              <a:gd name="connsiteX2" fmla="*/ 322565 w 342009"/>
              <a:gd name="connsiteY2" fmla="*/ 201954 h 201954"/>
              <a:gd name="connsiteX3" fmla="*/ 342009 w 342009"/>
              <a:gd name="connsiteY3" fmla="*/ 20072 h 201954"/>
              <a:gd name="connsiteX4" fmla="*/ 8415 w 342009"/>
              <a:gd name="connsiteY4" fmla="*/ 0 h 201954"/>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0 w 370804"/>
              <a:gd name="connsiteY4" fmla="*/ 0 h 216820"/>
              <a:gd name="connsiteX0" fmla="*/ 0 w 370804"/>
              <a:gd name="connsiteY0" fmla="*/ 0 h 216820"/>
              <a:gd name="connsiteX1" fmla="*/ 28795 w 370804"/>
              <a:gd name="connsiteY1" fmla="*/ 202796 h 216820"/>
              <a:gd name="connsiteX2" fmla="*/ 351360 w 370804"/>
              <a:gd name="connsiteY2" fmla="*/ 216820 h 216820"/>
              <a:gd name="connsiteX3" fmla="*/ 370804 w 370804"/>
              <a:gd name="connsiteY3" fmla="*/ 34938 h 216820"/>
              <a:gd name="connsiteX4" fmla="*/ 177083 w 370804"/>
              <a:gd name="connsiteY4" fmla="*/ 0 h 216820"/>
              <a:gd name="connsiteX5" fmla="*/ 0 w 370804"/>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77083 w 352955"/>
              <a:gd name="connsiteY4" fmla="*/ 0 h 216820"/>
              <a:gd name="connsiteX5" fmla="*/ 0 w 352955"/>
              <a:gd name="connsiteY5" fmla="*/ 0 h 216820"/>
              <a:gd name="connsiteX0" fmla="*/ 0 w 352955"/>
              <a:gd name="connsiteY0" fmla="*/ 0 h 216820"/>
              <a:gd name="connsiteX1" fmla="*/ 28795 w 352955"/>
              <a:gd name="connsiteY1" fmla="*/ 202796 h 216820"/>
              <a:gd name="connsiteX2" fmla="*/ 351360 w 352955"/>
              <a:gd name="connsiteY2" fmla="*/ 216820 h 216820"/>
              <a:gd name="connsiteX3" fmla="*/ 352955 w 352955"/>
              <a:gd name="connsiteY3" fmla="*/ 21350 h 216820"/>
              <a:gd name="connsiteX4" fmla="*/ 163286 w 352955"/>
              <a:gd name="connsiteY4" fmla="*/ 8415 h 216820"/>
              <a:gd name="connsiteX5" fmla="*/ 0 w 352955"/>
              <a:gd name="connsiteY5" fmla="*/ 0 h 216820"/>
              <a:gd name="connsiteX0" fmla="*/ 0 w 372587"/>
              <a:gd name="connsiteY0" fmla="*/ 0 h 202796"/>
              <a:gd name="connsiteX1" fmla="*/ 28795 w 372587"/>
              <a:gd name="connsiteY1" fmla="*/ 202796 h 202796"/>
              <a:gd name="connsiteX2" fmla="*/ 372056 w 372587"/>
              <a:gd name="connsiteY2" fmla="*/ 202795 h 202796"/>
              <a:gd name="connsiteX3" fmla="*/ 352955 w 372587"/>
              <a:gd name="connsiteY3" fmla="*/ 21350 h 202796"/>
              <a:gd name="connsiteX4" fmla="*/ 163286 w 372587"/>
              <a:gd name="connsiteY4" fmla="*/ 8415 h 202796"/>
              <a:gd name="connsiteX5" fmla="*/ 0 w 372587"/>
              <a:gd name="connsiteY5" fmla="*/ 0 h 202796"/>
              <a:gd name="connsiteX0" fmla="*/ 0 w 352955"/>
              <a:gd name="connsiteY0" fmla="*/ 0 h 208405"/>
              <a:gd name="connsiteX1" fmla="*/ 28795 w 352955"/>
              <a:gd name="connsiteY1" fmla="*/ 202796 h 208405"/>
              <a:gd name="connsiteX2" fmla="*/ 344464 w 352955"/>
              <a:gd name="connsiteY2" fmla="*/ 208405 h 208405"/>
              <a:gd name="connsiteX3" fmla="*/ 352955 w 352955"/>
              <a:gd name="connsiteY3" fmla="*/ 21350 h 208405"/>
              <a:gd name="connsiteX4" fmla="*/ 163286 w 352955"/>
              <a:gd name="connsiteY4" fmla="*/ 8415 h 208405"/>
              <a:gd name="connsiteX5" fmla="*/ 0 w 352955"/>
              <a:gd name="connsiteY5" fmla="*/ 0 h 208405"/>
              <a:gd name="connsiteX0" fmla="*/ 12591 w 324160"/>
              <a:gd name="connsiteY0" fmla="*/ 0 h 202795"/>
              <a:gd name="connsiteX1" fmla="*/ 0 w 324160"/>
              <a:gd name="connsiteY1" fmla="*/ 197186 h 202795"/>
              <a:gd name="connsiteX2" fmla="*/ 315669 w 324160"/>
              <a:gd name="connsiteY2" fmla="*/ 202795 h 202795"/>
              <a:gd name="connsiteX3" fmla="*/ 324160 w 324160"/>
              <a:gd name="connsiteY3" fmla="*/ 15740 h 202795"/>
              <a:gd name="connsiteX4" fmla="*/ 134491 w 324160"/>
              <a:gd name="connsiteY4" fmla="*/ 2805 h 202795"/>
              <a:gd name="connsiteX5" fmla="*/ 12591 w 324160"/>
              <a:gd name="connsiteY5" fmla="*/ 0 h 20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60" h="202795">
                <a:moveTo>
                  <a:pt x="12591" y="0"/>
                </a:moveTo>
                <a:lnTo>
                  <a:pt x="0" y="197186"/>
                </a:lnTo>
                <a:lnTo>
                  <a:pt x="315669" y="202795"/>
                </a:lnTo>
                <a:cubicBezTo>
                  <a:pt x="316201" y="137638"/>
                  <a:pt x="323628" y="80897"/>
                  <a:pt x="324160" y="15740"/>
                </a:cubicBezTo>
                <a:lnTo>
                  <a:pt x="134491" y="2805"/>
                </a:lnTo>
                <a:lnTo>
                  <a:pt x="12591"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5" name="フリーフォーム 104"/>
          <p:cNvSpPr>
            <a:spLocks noChangeAspect="1"/>
          </p:cNvSpPr>
          <p:nvPr/>
        </p:nvSpPr>
        <p:spPr>
          <a:xfrm>
            <a:off x="6003797" y="3477784"/>
            <a:ext cx="412590" cy="407423"/>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806" h="174980">
                <a:moveTo>
                  <a:pt x="15311" y="0"/>
                </a:moveTo>
                <a:lnTo>
                  <a:pt x="0" y="168295"/>
                </a:lnTo>
                <a:lnTo>
                  <a:pt x="235769" y="174980"/>
                </a:lnTo>
                <a:lnTo>
                  <a:pt x="426031" y="162686"/>
                </a:lnTo>
                <a:lnTo>
                  <a:pt x="435806" y="79613"/>
                </a:lnTo>
                <a:lnTo>
                  <a:pt x="394346" y="30854"/>
                </a:lnTo>
                <a:lnTo>
                  <a:pt x="15311"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テキスト ボックス 107"/>
          <p:cNvSpPr txBox="1">
            <a:spLocks noChangeAspect="1"/>
          </p:cNvSpPr>
          <p:nvPr/>
        </p:nvSpPr>
        <p:spPr>
          <a:xfrm rot="1453427">
            <a:off x="7259898" y="3798241"/>
            <a:ext cx="1048429" cy="161583"/>
          </a:xfrm>
          <a:prstGeom prst="rect">
            <a:avLst/>
          </a:prstGeom>
          <a:noFill/>
        </p:spPr>
        <p:txBody>
          <a:bodyPr wrap="square" lIns="0" tIns="0" rIns="0" bIns="0" rtlCol="0">
            <a:spAutoFit/>
          </a:bodyPr>
          <a:lstStyle/>
          <a:p>
            <a:r>
              <a:rPr lang="ja-JP" altLang="en-US" sz="1050" dirty="0">
                <a:latin typeface="Meiryo UI" pitchFamily="50" charset="-128"/>
                <a:ea typeface="Meiryo UI" pitchFamily="50" charset="-128"/>
                <a:cs typeface="Meiryo UI" pitchFamily="50" charset="-128"/>
              </a:rPr>
              <a:t>中之島公園</a:t>
            </a:r>
          </a:p>
        </p:txBody>
      </p:sp>
      <p:sp>
        <p:nvSpPr>
          <p:cNvPr id="110" name="フリーフォーム 109"/>
          <p:cNvSpPr>
            <a:spLocks noChangeAspect="1"/>
          </p:cNvSpPr>
          <p:nvPr/>
        </p:nvSpPr>
        <p:spPr>
          <a:xfrm rot="697254">
            <a:off x="7267930" y="3921908"/>
            <a:ext cx="432425" cy="212629"/>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 name="connsiteX0" fmla="*/ 0 w 420495"/>
              <a:gd name="connsiteY0" fmla="*/ 0 h 174980"/>
              <a:gd name="connsiteX1" fmla="*/ 18560 w 420495"/>
              <a:gd name="connsiteY1" fmla="*/ 46960 h 174980"/>
              <a:gd name="connsiteX2" fmla="*/ 220458 w 420495"/>
              <a:gd name="connsiteY2" fmla="*/ 174980 h 174980"/>
              <a:gd name="connsiteX3" fmla="*/ 410720 w 420495"/>
              <a:gd name="connsiteY3" fmla="*/ 162686 h 174980"/>
              <a:gd name="connsiteX4" fmla="*/ 420495 w 420495"/>
              <a:gd name="connsiteY4" fmla="*/ 79613 h 174980"/>
              <a:gd name="connsiteX5" fmla="*/ 379035 w 420495"/>
              <a:gd name="connsiteY5" fmla="*/ 30854 h 174980"/>
              <a:gd name="connsiteX6" fmla="*/ 0 w 420495"/>
              <a:gd name="connsiteY6" fmla="*/ 0 h 174980"/>
              <a:gd name="connsiteX0" fmla="*/ 0 w 420495"/>
              <a:gd name="connsiteY0" fmla="*/ 0 h 162686"/>
              <a:gd name="connsiteX1" fmla="*/ 18560 w 420495"/>
              <a:gd name="connsiteY1" fmla="*/ 46960 h 162686"/>
              <a:gd name="connsiteX2" fmla="*/ 84974 w 420495"/>
              <a:gd name="connsiteY2" fmla="*/ 58920 h 162686"/>
              <a:gd name="connsiteX3" fmla="*/ 410720 w 420495"/>
              <a:gd name="connsiteY3" fmla="*/ 162686 h 162686"/>
              <a:gd name="connsiteX4" fmla="*/ 420495 w 420495"/>
              <a:gd name="connsiteY4" fmla="*/ 79613 h 162686"/>
              <a:gd name="connsiteX5" fmla="*/ 379035 w 420495"/>
              <a:gd name="connsiteY5" fmla="*/ 30854 h 162686"/>
              <a:gd name="connsiteX6" fmla="*/ 0 w 420495"/>
              <a:gd name="connsiteY6" fmla="*/ 0 h 162686"/>
              <a:gd name="connsiteX0" fmla="*/ 8537 w 429032"/>
              <a:gd name="connsiteY0" fmla="*/ 0 h 162686"/>
              <a:gd name="connsiteX1" fmla="*/ 0 w 429032"/>
              <a:gd name="connsiteY1" fmla="*/ 29023 h 162686"/>
              <a:gd name="connsiteX2" fmla="*/ 93511 w 429032"/>
              <a:gd name="connsiteY2" fmla="*/ 58920 h 162686"/>
              <a:gd name="connsiteX3" fmla="*/ 419257 w 429032"/>
              <a:gd name="connsiteY3" fmla="*/ 162686 h 162686"/>
              <a:gd name="connsiteX4" fmla="*/ 429032 w 429032"/>
              <a:gd name="connsiteY4" fmla="*/ 79613 h 162686"/>
              <a:gd name="connsiteX5" fmla="*/ 387572 w 429032"/>
              <a:gd name="connsiteY5" fmla="*/ 30854 h 162686"/>
              <a:gd name="connsiteX6" fmla="*/ 8537 w 429032"/>
              <a:gd name="connsiteY6" fmla="*/ 0 h 162686"/>
              <a:gd name="connsiteX0" fmla="*/ 8537 w 429032"/>
              <a:gd name="connsiteY0" fmla="*/ 0 h 79613"/>
              <a:gd name="connsiteX1" fmla="*/ 0 w 429032"/>
              <a:gd name="connsiteY1" fmla="*/ 29023 h 79613"/>
              <a:gd name="connsiteX2" fmla="*/ 93511 w 429032"/>
              <a:gd name="connsiteY2" fmla="*/ 58920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106443 w 429032"/>
              <a:gd name="connsiteY5" fmla="*/ 11862 h 79613"/>
              <a:gd name="connsiteX6" fmla="*/ 8537 w 429032"/>
              <a:gd name="connsiteY6" fmla="*/ 0 h 79613"/>
              <a:gd name="connsiteX0" fmla="*/ 8537 w 111031"/>
              <a:gd name="connsiteY0" fmla="*/ 0 h 38186"/>
              <a:gd name="connsiteX1" fmla="*/ 0 w 111031"/>
              <a:gd name="connsiteY1" fmla="*/ 29023 h 38186"/>
              <a:gd name="connsiteX2" fmla="*/ 59640 w 111031"/>
              <a:gd name="connsiteY2" fmla="*/ 35708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043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465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09337"/>
              <a:gd name="connsiteY0" fmla="*/ 0 h 39241"/>
              <a:gd name="connsiteX1" fmla="*/ 0 w 109337"/>
              <a:gd name="connsiteY1" fmla="*/ 29023 h 39241"/>
              <a:gd name="connsiteX2" fmla="*/ 57946 w 109337"/>
              <a:gd name="connsiteY2" fmla="*/ 34653 h 39241"/>
              <a:gd name="connsiteX3" fmla="*/ 109337 w 109337"/>
              <a:gd name="connsiteY3" fmla="*/ 39241 h 39241"/>
              <a:gd name="connsiteX4" fmla="*/ 107257 w 109337"/>
              <a:gd name="connsiteY4" fmla="*/ 24748 h 39241"/>
              <a:gd name="connsiteX5" fmla="*/ 106443 w 109337"/>
              <a:gd name="connsiteY5" fmla="*/ 11862 h 39241"/>
              <a:gd name="connsiteX6" fmla="*/ 8537 w 109337"/>
              <a:gd name="connsiteY6" fmla="*/ 0 h 39241"/>
              <a:gd name="connsiteX0" fmla="*/ 8537 w 109337"/>
              <a:gd name="connsiteY0" fmla="*/ 0 h 39241"/>
              <a:gd name="connsiteX1" fmla="*/ 0 w 109337"/>
              <a:gd name="connsiteY1" fmla="*/ 29023 h 39241"/>
              <a:gd name="connsiteX2" fmla="*/ 57946 w 109337"/>
              <a:gd name="connsiteY2" fmla="*/ 34653 h 39241"/>
              <a:gd name="connsiteX3" fmla="*/ 109337 w 109337"/>
              <a:gd name="connsiteY3" fmla="*/ 39241 h 39241"/>
              <a:gd name="connsiteX4" fmla="*/ 106443 w 109337"/>
              <a:gd name="connsiteY4" fmla="*/ 11862 h 39241"/>
              <a:gd name="connsiteX5" fmla="*/ 8537 w 109337"/>
              <a:gd name="connsiteY5" fmla="*/ 0 h 39241"/>
              <a:gd name="connsiteX0" fmla="*/ 8916 w 109337"/>
              <a:gd name="connsiteY0" fmla="*/ 0 h 42424"/>
              <a:gd name="connsiteX1" fmla="*/ 0 w 109337"/>
              <a:gd name="connsiteY1" fmla="*/ 32206 h 42424"/>
              <a:gd name="connsiteX2" fmla="*/ 57946 w 109337"/>
              <a:gd name="connsiteY2" fmla="*/ 37836 h 42424"/>
              <a:gd name="connsiteX3" fmla="*/ 109337 w 109337"/>
              <a:gd name="connsiteY3" fmla="*/ 42424 h 42424"/>
              <a:gd name="connsiteX4" fmla="*/ 106443 w 109337"/>
              <a:gd name="connsiteY4" fmla="*/ 15045 h 42424"/>
              <a:gd name="connsiteX5" fmla="*/ 8916 w 109337"/>
              <a:gd name="connsiteY5" fmla="*/ 0 h 42424"/>
              <a:gd name="connsiteX0" fmla="*/ 8916 w 123914"/>
              <a:gd name="connsiteY0" fmla="*/ 0 h 42424"/>
              <a:gd name="connsiteX1" fmla="*/ 0 w 123914"/>
              <a:gd name="connsiteY1" fmla="*/ 32206 h 42424"/>
              <a:gd name="connsiteX2" fmla="*/ 57946 w 123914"/>
              <a:gd name="connsiteY2" fmla="*/ 37836 h 42424"/>
              <a:gd name="connsiteX3" fmla="*/ 109337 w 123914"/>
              <a:gd name="connsiteY3" fmla="*/ 42424 h 42424"/>
              <a:gd name="connsiteX4" fmla="*/ 123914 w 123914"/>
              <a:gd name="connsiteY4" fmla="*/ 10618 h 42424"/>
              <a:gd name="connsiteX5" fmla="*/ 8916 w 123914"/>
              <a:gd name="connsiteY5" fmla="*/ 0 h 42424"/>
              <a:gd name="connsiteX0" fmla="*/ 8916 w 123914"/>
              <a:gd name="connsiteY0" fmla="*/ 0 h 37836"/>
              <a:gd name="connsiteX1" fmla="*/ 0 w 123914"/>
              <a:gd name="connsiteY1" fmla="*/ 32206 h 37836"/>
              <a:gd name="connsiteX2" fmla="*/ 57946 w 123914"/>
              <a:gd name="connsiteY2" fmla="*/ 37836 h 37836"/>
              <a:gd name="connsiteX3" fmla="*/ 121035 w 123914"/>
              <a:gd name="connsiteY3" fmla="*/ 24220 h 37836"/>
              <a:gd name="connsiteX4" fmla="*/ 123914 w 123914"/>
              <a:gd name="connsiteY4" fmla="*/ 10618 h 37836"/>
              <a:gd name="connsiteX5" fmla="*/ 8916 w 123914"/>
              <a:gd name="connsiteY5" fmla="*/ 0 h 37836"/>
              <a:gd name="connsiteX0" fmla="*/ 8916 w 158673"/>
              <a:gd name="connsiteY0" fmla="*/ 0 h 37836"/>
              <a:gd name="connsiteX1" fmla="*/ 0 w 158673"/>
              <a:gd name="connsiteY1" fmla="*/ 32206 h 37836"/>
              <a:gd name="connsiteX2" fmla="*/ 57946 w 158673"/>
              <a:gd name="connsiteY2" fmla="*/ 37836 h 37836"/>
              <a:gd name="connsiteX3" fmla="*/ 158673 w 158673"/>
              <a:gd name="connsiteY3" fmla="*/ 23845 h 37836"/>
              <a:gd name="connsiteX4" fmla="*/ 123914 w 158673"/>
              <a:gd name="connsiteY4" fmla="*/ 10618 h 37836"/>
              <a:gd name="connsiteX5" fmla="*/ 8916 w 158673"/>
              <a:gd name="connsiteY5" fmla="*/ 0 h 37836"/>
              <a:gd name="connsiteX0" fmla="*/ 8916 w 158673"/>
              <a:gd name="connsiteY0" fmla="*/ 0 h 32206"/>
              <a:gd name="connsiteX1" fmla="*/ 0 w 158673"/>
              <a:gd name="connsiteY1" fmla="*/ 32206 h 32206"/>
              <a:gd name="connsiteX2" fmla="*/ 156163 w 158673"/>
              <a:gd name="connsiteY2" fmla="*/ 26738 h 32206"/>
              <a:gd name="connsiteX3" fmla="*/ 158673 w 158673"/>
              <a:gd name="connsiteY3" fmla="*/ 23845 h 32206"/>
              <a:gd name="connsiteX4" fmla="*/ 123914 w 158673"/>
              <a:gd name="connsiteY4" fmla="*/ 10618 h 32206"/>
              <a:gd name="connsiteX5" fmla="*/ 8916 w 158673"/>
              <a:gd name="connsiteY5" fmla="*/ 0 h 32206"/>
              <a:gd name="connsiteX0" fmla="*/ 10415 w 160172"/>
              <a:gd name="connsiteY0" fmla="*/ 0 h 26738"/>
              <a:gd name="connsiteX1" fmla="*/ 0 w 160172"/>
              <a:gd name="connsiteY1" fmla="*/ 18118 h 26738"/>
              <a:gd name="connsiteX2" fmla="*/ 157662 w 160172"/>
              <a:gd name="connsiteY2" fmla="*/ 26738 h 26738"/>
              <a:gd name="connsiteX3" fmla="*/ 160172 w 160172"/>
              <a:gd name="connsiteY3" fmla="*/ 23845 h 26738"/>
              <a:gd name="connsiteX4" fmla="*/ 125413 w 160172"/>
              <a:gd name="connsiteY4" fmla="*/ 10618 h 26738"/>
              <a:gd name="connsiteX5" fmla="*/ 10415 w 160172"/>
              <a:gd name="connsiteY5" fmla="*/ 0 h 26738"/>
              <a:gd name="connsiteX0" fmla="*/ 10415 w 157662"/>
              <a:gd name="connsiteY0" fmla="*/ 0 h 26738"/>
              <a:gd name="connsiteX1" fmla="*/ 0 w 157662"/>
              <a:gd name="connsiteY1" fmla="*/ 18118 h 26738"/>
              <a:gd name="connsiteX2" fmla="*/ 157662 w 157662"/>
              <a:gd name="connsiteY2" fmla="*/ 26738 h 26738"/>
              <a:gd name="connsiteX3" fmla="*/ 125413 w 157662"/>
              <a:gd name="connsiteY3" fmla="*/ 10618 h 26738"/>
              <a:gd name="connsiteX4" fmla="*/ 10415 w 157662"/>
              <a:gd name="connsiteY4" fmla="*/ 0 h 26738"/>
              <a:gd name="connsiteX0" fmla="*/ 10415 w 132403"/>
              <a:gd name="connsiteY0" fmla="*/ 0 h 25423"/>
              <a:gd name="connsiteX1" fmla="*/ 0 w 132403"/>
              <a:gd name="connsiteY1" fmla="*/ 18118 h 25423"/>
              <a:gd name="connsiteX2" fmla="*/ 132403 w 132403"/>
              <a:gd name="connsiteY2" fmla="*/ 25423 h 25423"/>
              <a:gd name="connsiteX3" fmla="*/ 125413 w 132403"/>
              <a:gd name="connsiteY3" fmla="*/ 10618 h 25423"/>
              <a:gd name="connsiteX4" fmla="*/ 10415 w 132403"/>
              <a:gd name="connsiteY4" fmla="*/ 0 h 25423"/>
              <a:gd name="connsiteX0" fmla="*/ 10415 w 141247"/>
              <a:gd name="connsiteY0" fmla="*/ 0 h 25423"/>
              <a:gd name="connsiteX1" fmla="*/ 0 w 141247"/>
              <a:gd name="connsiteY1" fmla="*/ 18118 h 25423"/>
              <a:gd name="connsiteX2" fmla="*/ 132403 w 141247"/>
              <a:gd name="connsiteY2" fmla="*/ 25423 h 25423"/>
              <a:gd name="connsiteX3" fmla="*/ 141247 w 141247"/>
              <a:gd name="connsiteY3" fmla="*/ 11042 h 25423"/>
              <a:gd name="connsiteX4" fmla="*/ 10415 w 141247"/>
              <a:gd name="connsiteY4" fmla="*/ 0 h 25423"/>
              <a:gd name="connsiteX0" fmla="*/ 10415 w 148535"/>
              <a:gd name="connsiteY0" fmla="*/ 0 h 25423"/>
              <a:gd name="connsiteX1" fmla="*/ 0 w 148535"/>
              <a:gd name="connsiteY1" fmla="*/ 18118 h 25423"/>
              <a:gd name="connsiteX2" fmla="*/ 132403 w 148535"/>
              <a:gd name="connsiteY2" fmla="*/ 25423 h 25423"/>
              <a:gd name="connsiteX3" fmla="*/ 148535 w 148535"/>
              <a:gd name="connsiteY3" fmla="*/ 12089 h 25423"/>
              <a:gd name="connsiteX4" fmla="*/ 10415 w 148535"/>
              <a:gd name="connsiteY4" fmla="*/ 0 h 25423"/>
              <a:gd name="connsiteX0" fmla="*/ 10415 w 148535"/>
              <a:gd name="connsiteY0" fmla="*/ 0 h 25869"/>
              <a:gd name="connsiteX1" fmla="*/ 0 w 148535"/>
              <a:gd name="connsiteY1" fmla="*/ 18118 h 25869"/>
              <a:gd name="connsiteX2" fmla="*/ 137115 w 148535"/>
              <a:gd name="connsiteY2" fmla="*/ 25869 h 25869"/>
              <a:gd name="connsiteX3" fmla="*/ 148535 w 148535"/>
              <a:gd name="connsiteY3" fmla="*/ 12089 h 25869"/>
              <a:gd name="connsiteX4" fmla="*/ 10415 w 148535"/>
              <a:gd name="connsiteY4" fmla="*/ 0 h 25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35" h="25869">
                <a:moveTo>
                  <a:pt x="10415" y="0"/>
                </a:moveTo>
                <a:lnTo>
                  <a:pt x="0" y="18118"/>
                </a:lnTo>
                <a:lnTo>
                  <a:pt x="137115" y="25869"/>
                </a:lnTo>
                <a:lnTo>
                  <a:pt x="148535" y="12089"/>
                </a:lnTo>
                <a:lnTo>
                  <a:pt x="10415" y="0"/>
                </a:lnTo>
                <a:close/>
              </a:path>
            </a:pathLst>
          </a:custGeom>
          <a:solidFill>
            <a:srgbClr val="FF0000">
              <a:alpha val="80000"/>
            </a:srgbClr>
          </a:solid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prstClr val="black"/>
              </a:solidFill>
            </a:endParaRPr>
          </a:p>
        </p:txBody>
      </p:sp>
      <p:sp>
        <p:nvSpPr>
          <p:cNvPr id="46" name="テキスト ボックス 45"/>
          <p:cNvSpPr txBox="1"/>
          <p:nvPr/>
        </p:nvSpPr>
        <p:spPr>
          <a:xfrm>
            <a:off x="6966856" y="5383149"/>
            <a:ext cx="3472544" cy="1089854"/>
          </a:xfrm>
          <a:prstGeom prst="rect">
            <a:avLst/>
          </a:prstGeom>
          <a:solidFill>
            <a:schemeClr val="bg1"/>
          </a:solidFill>
          <a:ln>
            <a:solidFill>
              <a:schemeClr val="tx1"/>
            </a:solidFill>
          </a:ln>
        </p:spPr>
        <p:txBody>
          <a:bodyPr wrap="square" lIns="36000" tIns="36000" rIns="36000" bIns="36000" rtlCol="0">
            <a:noAutofit/>
          </a:bodyPr>
          <a:lstStyle/>
          <a:p>
            <a:r>
              <a:rPr lang="ja-JP" altLang="en-US" sz="1200" dirty="0" smtClean="0">
                <a:latin typeface="+mn-ea"/>
                <a:cs typeface="Meiryo UI" pitchFamily="50" charset="-128"/>
              </a:rPr>
              <a:t>・新レストランのオープン（</a:t>
            </a:r>
            <a:r>
              <a:rPr lang="en-US" altLang="ja-JP" sz="1200" dirty="0" smtClean="0">
                <a:latin typeface="+mn-ea"/>
                <a:cs typeface="Meiryo UI" pitchFamily="50" charset="-128"/>
              </a:rPr>
              <a:t>2015.6</a:t>
            </a:r>
            <a:r>
              <a:rPr lang="ja-JP" altLang="en-US" sz="1200" dirty="0" smtClean="0">
                <a:latin typeface="+mn-ea"/>
                <a:cs typeface="Meiryo UI" pitchFamily="50" charset="-128"/>
              </a:rPr>
              <a:t>）やショップ</a:t>
            </a:r>
            <a:r>
              <a:rPr lang="ja-JP" altLang="en-US" sz="1200" dirty="0">
                <a:latin typeface="+mn-ea"/>
                <a:cs typeface="Meiryo UI" pitchFamily="50" charset="-128"/>
              </a:rPr>
              <a:t>の</a:t>
            </a:r>
            <a:r>
              <a:rPr lang="ja-JP" altLang="en-US" sz="1200" dirty="0" smtClean="0">
                <a:latin typeface="+mn-ea"/>
                <a:cs typeface="Meiryo UI" pitchFamily="50" charset="-128"/>
              </a:rPr>
              <a:t>設置（</a:t>
            </a:r>
            <a:r>
              <a:rPr lang="en-US" altLang="ja-JP" sz="1200" dirty="0" smtClean="0">
                <a:latin typeface="+mn-ea"/>
                <a:cs typeface="Meiryo UI" pitchFamily="50" charset="-128"/>
              </a:rPr>
              <a:t>2015.9</a:t>
            </a:r>
            <a:r>
              <a:rPr lang="ja-JP" altLang="en-US" sz="1200" dirty="0" smtClean="0">
                <a:latin typeface="+mn-ea"/>
                <a:cs typeface="Meiryo UI" pitchFamily="50" charset="-128"/>
              </a:rPr>
              <a:t>）等サービス面が充実</a:t>
            </a:r>
            <a:endParaRPr lang="en-US" altLang="ja-JP" sz="1200" dirty="0" smtClean="0">
              <a:latin typeface="+mn-ea"/>
              <a:cs typeface="Meiryo UI" pitchFamily="50" charset="-128"/>
            </a:endParaRPr>
          </a:p>
          <a:p>
            <a:r>
              <a:rPr lang="ja-JP" altLang="en-US" sz="1200" dirty="0">
                <a:latin typeface="+mn-ea"/>
                <a:cs typeface="Meiryo UI" pitchFamily="50" charset="-128"/>
              </a:rPr>
              <a:t>・</a:t>
            </a:r>
            <a:r>
              <a:rPr lang="ja-JP" altLang="en-US" sz="1200" dirty="0" smtClean="0">
                <a:latin typeface="+mn-ea"/>
                <a:cs typeface="Meiryo UI" pitchFamily="50" charset="-128"/>
              </a:rPr>
              <a:t>中之島</a:t>
            </a:r>
            <a:r>
              <a:rPr lang="ja-JP" altLang="en-US" sz="1200" dirty="0">
                <a:latin typeface="+mn-ea"/>
                <a:cs typeface="Meiryo UI" pitchFamily="50" charset="-128"/>
              </a:rPr>
              <a:t>図書館</a:t>
            </a:r>
            <a:r>
              <a:rPr lang="ja-JP" altLang="en-US" sz="1200" dirty="0" smtClean="0">
                <a:latin typeface="+mn-ea"/>
                <a:cs typeface="Meiryo UI" pitchFamily="50" charset="-128"/>
              </a:rPr>
              <a:t>との連携事業により、文化</a:t>
            </a:r>
            <a:r>
              <a:rPr lang="ja-JP" altLang="en-US" sz="1200" dirty="0">
                <a:latin typeface="+mn-ea"/>
                <a:cs typeface="Meiryo UI" pitchFamily="50" charset="-128"/>
              </a:rPr>
              <a:t>の薫り高い施設をめざし、中之島に新たな集客をもたらす。</a:t>
            </a:r>
            <a:endParaRPr lang="ja-JP" altLang="en-US" sz="1200" dirty="0">
              <a:latin typeface="Meiryo UI" pitchFamily="50" charset="-128"/>
              <a:ea typeface="Meiryo UI" pitchFamily="50" charset="-128"/>
              <a:cs typeface="Meiryo UI" pitchFamily="50" charset="-128"/>
            </a:endParaRPr>
          </a:p>
        </p:txBody>
      </p:sp>
      <p:sp>
        <p:nvSpPr>
          <p:cNvPr id="47" name="テキスト ボックス 46"/>
          <p:cNvSpPr txBox="1"/>
          <p:nvPr/>
        </p:nvSpPr>
        <p:spPr>
          <a:xfrm>
            <a:off x="6558667" y="2023918"/>
            <a:ext cx="4223854" cy="1307537"/>
          </a:xfrm>
          <a:prstGeom prst="rect">
            <a:avLst/>
          </a:prstGeom>
          <a:solidFill>
            <a:schemeClr val="bg1"/>
          </a:solidFill>
          <a:ln>
            <a:solidFill>
              <a:schemeClr val="tx1"/>
            </a:solidFill>
            <a:prstDash val="sysDash"/>
          </a:ln>
        </p:spPr>
        <p:txBody>
          <a:bodyPr wrap="square" lIns="36000" tIns="36000" rIns="36000" bIns="36000" rtlCol="0">
            <a:noAutofit/>
          </a:bodyPr>
          <a:lstStyle/>
          <a:p>
            <a:r>
              <a:rPr lang="ja-JP" altLang="en-US" sz="1200" dirty="0" smtClean="0">
                <a:latin typeface="+mn-ea"/>
                <a:cs typeface="Meiryo UI" pitchFamily="50" charset="-128"/>
              </a:rPr>
              <a:t>○</a:t>
            </a:r>
            <a:r>
              <a:rPr lang="ja-JP" altLang="en-US" sz="1200" dirty="0">
                <a:latin typeface="+mn-ea"/>
                <a:cs typeface="Meiryo UI" pitchFamily="50" charset="-128"/>
              </a:rPr>
              <a:t>大阪市</a:t>
            </a:r>
            <a:r>
              <a:rPr lang="ja-JP" altLang="en-US" sz="1200" dirty="0" smtClean="0">
                <a:latin typeface="+mn-ea"/>
                <a:cs typeface="Meiryo UI" pitchFamily="50" charset="-128"/>
              </a:rPr>
              <a:t>こども</a:t>
            </a:r>
            <a:r>
              <a:rPr lang="ja-JP" altLang="en-US" sz="1200" dirty="0">
                <a:latin typeface="+mn-ea"/>
                <a:cs typeface="Meiryo UI" pitchFamily="50" charset="-128"/>
              </a:rPr>
              <a:t>本の</a:t>
            </a:r>
            <a:r>
              <a:rPr lang="ja-JP" altLang="en-US" sz="1200" dirty="0" smtClean="0">
                <a:latin typeface="+mn-ea"/>
                <a:cs typeface="Meiryo UI" pitchFamily="50" charset="-128"/>
              </a:rPr>
              <a:t>森中之島</a:t>
            </a:r>
            <a:endParaRPr lang="en-US" altLang="ja-JP" sz="1200" dirty="0" smtClean="0">
              <a:latin typeface="+mn-ea"/>
              <a:cs typeface="Meiryo UI" pitchFamily="50" charset="-128"/>
            </a:endParaRPr>
          </a:p>
          <a:p>
            <a:endParaRPr lang="en-US" altLang="ja-JP" sz="1200" dirty="0" smtClean="0">
              <a:latin typeface="+mn-ea"/>
              <a:cs typeface="Meiryo UI" pitchFamily="50" charset="-128"/>
            </a:endParaRPr>
          </a:p>
        </p:txBody>
      </p:sp>
      <p:cxnSp>
        <p:nvCxnSpPr>
          <p:cNvPr id="65" name="直線矢印コネクタ 64"/>
          <p:cNvCxnSpPr>
            <a:stCxn id="46" idx="0"/>
            <a:endCxn id="105" idx="2"/>
          </p:cNvCxnSpPr>
          <p:nvPr/>
        </p:nvCxnSpPr>
        <p:spPr>
          <a:xfrm flipH="1" flipV="1">
            <a:off x="6227006" y="3885207"/>
            <a:ext cx="2476122" cy="14979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5989279" y="3505963"/>
            <a:ext cx="569387" cy="400110"/>
          </a:xfrm>
          <a:prstGeom prst="rect">
            <a:avLst/>
          </a:prstGeom>
        </p:spPr>
        <p:txBody>
          <a:bodyPr wrap="none">
            <a:spAutoFit/>
          </a:bodyPr>
          <a:lstStyle/>
          <a:p>
            <a:r>
              <a:rPr lang="ja-JP" altLang="en-US" sz="1000" dirty="0" smtClean="0">
                <a:latin typeface="Meiryo UI" panose="020B0604030504040204" pitchFamily="50" charset="-128"/>
                <a:ea typeface="Meiryo UI" panose="020B0604030504040204" pitchFamily="50" charset="-128"/>
              </a:rPr>
              <a:t>中央</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公会堂</a:t>
            </a:r>
            <a:endParaRPr lang="ja-JP" altLang="en-US" sz="1000" dirty="0">
              <a:latin typeface="Meiryo UI" panose="020B0604030504040204" pitchFamily="50" charset="-128"/>
              <a:ea typeface="Meiryo UI" panose="020B0604030504040204" pitchFamily="50" charset="-128"/>
            </a:endParaRPr>
          </a:p>
        </p:txBody>
      </p:sp>
      <p:sp>
        <p:nvSpPr>
          <p:cNvPr id="113" name="正方形/長方形 112"/>
          <p:cNvSpPr/>
          <p:nvPr/>
        </p:nvSpPr>
        <p:spPr>
          <a:xfrm>
            <a:off x="5537878" y="3465306"/>
            <a:ext cx="585902"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中之島図書館</a:t>
            </a:r>
            <a:endParaRPr lang="ja-JP" altLang="en-US" sz="1000" dirty="0">
              <a:latin typeface="Meiryo UI" panose="020B0604030504040204" pitchFamily="50" charset="-128"/>
              <a:ea typeface="Meiryo UI" panose="020B0604030504040204" pitchFamily="50" charset="-128"/>
            </a:endParaRPr>
          </a:p>
        </p:txBody>
      </p:sp>
      <p:cxnSp>
        <p:nvCxnSpPr>
          <p:cNvPr id="114" name="直線矢印コネクタ 113"/>
          <p:cNvCxnSpPr>
            <a:stCxn id="37" idx="0"/>
          </p:cNvCxnSpPr>
          <p:nvPr/>
        </p:nvCxnSpPr>
        <p:spPr>
          <a:xfrm flipH="1" flipV="1">
            <a:off x="5783105" y="3885207"/>
            <a:ext cx="29172" cy="17928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 name="図 31"/>
          <p:cNvPicPr>
            <a:picLocks noChangeAspect="1"/>
          </p:cNvPicPr>
          <p:nvPr/>
        </p:nvPicPr>
        <p:blipFill>
          <a:blip r:embed="rId4"/>
          <a:stretch>
            <a:fillRect/>
          </a:stretch>
        </p:blipFill>
        <p:spPr>
          <a:xfrm>
            <a:off x="8830285" y="2093340"/>
            <a:ext cx="1893320" cy="1017502"/>
          </a:xfrm>
          <a:prstGeom prst="rect">
            <a:avLst/>
          </a:prstGeom>
        </p:spPr>
      </p:pic>
      <p:cxnSp>
        <p:nvCxnSpPr>
          <p:cNvPr id="64" name="直線矢印コネクタ 63"/>
          <p:cNvCxnSpPr>
            <a:stCxn id="47" idx="2"/>
            <a:endCxn id="110" idx="3"/>
          </p:cNvCxnSpPr>
          <p:nvPr/>
        </p:nvCxnSpPr>
        <p:spPr>
          <a:xfrm flipH="1">
            <a:off x="7697323" y="3331455"/>
            <a:ext cx="973271" cy="733513"/>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4" name="正方形/長方形 123"/>
          <p:cNvSpPr/>
          <p:nvPr/>
        </p:nvSpPr>
        <p:spPr>
          <a:xfrm>
            <a:off x="6604585" y="2233720"/>
            <a:ext cx="2133015" cy="1015663"/>
          </a:xfrm>
          <a:prstGeom prst="rect">
            <a:avLst/>
          </a:prstGeom>
        </p:spPr>
        <p:txBody>
          <a:bodyPr wrap="square">
            <a:spAutoFit/>
          </a:bodyPr>
          <a:lstStyle/>
          <a:p>
            <a:r>
              <a:rPr lang="ja-JP" altLang="en-US" sz="1200" dirty="0"/>
              <a:t>乳幼児から中学生までをメインターゲットと</a:t>
            </a:r>
            <a:r>
              <a:rPr lang="ja-JP" altLang="en-US" sz="1200" dirty="0" smtClean="0"/>
              <a:t>した</a:t>
            </a:r>
            <a:r>
              <a:rPr lang="ja-JP" altLang="en-US" sz="1200" dirty="0" smtClean="0">
                <a:solidFill>
                  <a:srgbClr val="FF0000"/>
                </a:solidFill>
              </a:rPr>
              <a:t>、</a:t>
            </a:r>
            <a:r>
              <a:rPr lang="ja-JP" altLang="en-US" sz="1200" dirty="0" smtClean="0"/>
              <a:t>文学</a:t>
            </a:r>
            <a:r>
              <a:rPr lang="ja-JP" altLang="en-US" sz="1200" dirty="0"/>
              <a:t>を中心と</a:t>
            </a:r>
            <a:r>
              <a:rPr lang="ja-JP" altLang="en-US" sz="1200" dirty="0" smtClean="0"/>
              <a:t>した多様</a:t>
            </a:r>
            <a:r>
              <a:rPr lang="ja-JP" altLang="en-US" sz="1200" dirty="0"/>
              <a:t>な芸術文化等に触れる機会を提供する</a:t>
            </a:r>
            <a:r>
              <a:rPr lang="ja-JP" altLang="en-US" sz="1200" dirty="0" smtClean="0"/>
              <a:t>施設（</a:t>
            </a:r>
            <a:r>
              <a:rPr lang="en-US" altLang="ja-JP" sz="1200" dirty="0" smtClean="0"/>
              <a:t>2019</a:t>
            </a:r>
            <a:r>
              <a:rPr lang="ja-JP" altLang="en-US" sz="1200" dirty="0" smtClean="0"/>
              <a:t>年度開館予定）</a:t>
            </a:r>
            <a:endParaRPr lang="ja-JP" altLang="en-US" sz="1200" dirty="0"/>
          </a:p>
        </p:txBody>
      </p:sp>
      <p:sp>
        <p:nvSpPr>
          <p:cNvPr id="129" name="フリーフォーム 128"/>
          <p:cNvSpPr>
            <a:spLocks noChangeAspect="1"/>
          </p:cNvSpPr>
          <p:nvPr/>
        </p:nvSpPr>
        <p:spPr>
          <a:xfrm>
            <a:off x="4956057" y="3396432"/>
            <a:ext cx="650808" cy="432000"/>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70" h="215978">
                <a:moveTo>
                  <a:pt x="8415" y="0"/>
                </a:moveTo>
                <a:lnTo>
                  <a:pt x="0" y="201954"/>
                </a:lnTo>
                <a:lnTo>
                  <a:pt x="322565" y="215978"/>
                </a:lnTo>
                <a:lnTo>
                  <a:pt x="325370" y="19635"/>
                </a:lnTo>
                <a:lnTo>
                  <a:pt x="8415"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0" name="正方形/長方形 129"/>
          <p:cNvSpPr/>
          <p:nvPr/>
        </p:nvSpPr>
        <p:spPr>
          <a:xfrm>
            <a:off x="4847262" y="3513777"/>
            <a:ext cx="832108" cy="24622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大阪市役所</a:t>
            </a:r>
            <a:endParaRPr lang="ja-JP" altLang="en-US" sz="1000" dirty="0">
              <a:latin typeface="Meiryo UI" panose="020B0604030504040204" pitchFamily="50" charset="-128"/>
              <a:ea typeface="Meiryo UI" panose="020B0604030504040204" pitchFamily="50" charset="-128"/>
            </a:endParaRPr>
          </a:p>
        </p:txBody>
      </p:sp>
      <p:sp>
        <p:nvSpPr>
          <p:cNvPr id="131" name="フリーフォーム 130"/>
          <p:cNvSpPr>
            <a:spLocks noChangeAspect="1"/>
          </p:cNvSpPr>
          <p:nvPr/>
        </p:nvSpPr>
        <p:spPr>
          <a:xfrm rot="697254">
            <a:off x="6728149" y="3679823"/>
            <a:ext cx="534538" cy="257754"/>
          </a:xfrm>
          <a:custGeom>
            <a:avLst/>
            <a:gdLst>
              <a:gd name="connsiteX0" fmla="*/ 8415 w 325370"/>
              <a:gd name="connsiteY0" fmla="*/ 0 h 215978"/>
              <a:gd name="connsiteX1" fmla="*/ 0 w 325370"/>
              <a:gd name="connsiteY1" fmla="*/ 201954 h 215978"/>
              <a:gd name="connsiteX2" fmla="*/ 322565 w 325370"/>
              <a:gd name="connsiteY2" fmla="*/ 215978 h 215978"/>
              <a:gd name="connsiteX3" fmla="*/ 325370 w 325370"/>
              <a:gd name="connsiteY3" fmla="*/ 19635 h 215978"/>
              <a:gd name="connsiteX4" fmla="*/ 8415 w 325370"/>
              <a:gd name="connsiteY4" fmla="*/ 0 h 215978"/>
              <a:gd name="connsiteX0" fmla="*/ 15311 w 332266"/>
              <a:gd name="connsiteY0" fmla="*/ 0 h 215978"/>
              <a:gd name="connsiteX1" fmla="*/ 0 w 332266"/>
              <a:gd name="connsiteY1" fmla="*/ 168295 h 215978"/>
              <a:gd name="connsiteX2" fmla="*/ 329461 w 332266"/>
              <a:gd name="connsiteY2" fmla="*/ 215978 h 215978"/>
              <a:gd name="connsiteX3" fmla="*/ 332266 w 332266"/>
              <a:gd name="connsiteY3" fmla="*/ 19635 h 215978"/>
              <a:gd name="connsiteX4" fmla="*/ 15311 w 332266"/>
              <a:gd name="connsiteY4" fmla="*/ 0 h 215978"/>
              <a:gd name="connsiteX0" fmla="*/ 15311 w 432929"/>
              <a:gd name="connsiteY0" fmla="*/ 0 h 168295"/>
              <a:gd name="connsiteX1" fmla="*/ 0 w 432929"/>
              <a:gd name="connsiteY1" fmla="*/ 168295 h 168295"/>
              <a:gd name="connsiteX2" fmla="*/ 432929 w 432929"/>
              <a:gd name="connsiteY2" fmla="*/ 154271 h 168295"/>
              <a:gd name="connsiteX3" fmla="*/ 332266 w 432929"/>
              <a:gd name="connsiteY3" fmla="*/ 19635 h 168295"/>
              <a:gd name="connsiteX4" fmla="*/ 15311 w 432929"/>
              <a:gd name="connsiteY4"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32266 w 435806"/>
              <a:gd name="connsiteY4" fmla="*/ 19635 h 168295"/>
              <a:gd name="connsiteX5" fmla="*/ 15311 w 435806"/>
              <a:gd name="connsiteY5" fmla="*/ 0 h 168295"/>
              <a:gd name="connsiteX0" fmla="*/ 15311 w 435806"/>
              <a:gd name="connsiteY0" fmla="*/ 0 h 168295"/>
              <a:gd name="connsiteX1" fmla="*/ 0 w 435806"/>
              <a:gd name="connsiteY1" fmla="*/ 168295 h 168295"/>
              <a:gd name="connsiteX2" fmla="*/ 432929 w 435806"/>
              <a:gd name="connsiteY2" fmla="*/ 154271 h 168295"/>
              <a:gd name="connsiteX3" fmla="*/ 435806 w 435806"/>
              <a:gd name="connsiteY3" fmla="*/ 79613 h 168295"/>
              <a:gd name="connsiteX4" fmla="*/ 394346 w 435806"/>
              <a:gd name="connsiteY4" fmla="*/ 19635 h 168295"/>
              <a:gd name="connsiteX5" fmla="*/ 15311 w 435806"/>
              <a:gd name="connsiteY5" fmla="*/ 0 h 168295"/>
              <a:gd name="connsiteX0" fmla="*/ 15311 w 435806"/>
              <a:gd name="connsiteY0" fmla="*/ 0 h 174980"/>
              <a:gd name="connsiteX1" fmla="*/ 0 w 435806"/>
              <a:gd name="connsiteY1" fmla="*/ 168295 h 174980"/>
              <a:gd name="connsiteX2" fmla="*/ 235769 w 435806"/>
              <a:gd name="connsiteY2" fmla="*/ 174980 h 174980"/>
              <a:gd name="connsiteX3" fmla="*/ 432929 w 435806"/>
              <a:gd name="connsiteY3" fmla="*/ 154271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19635 h 174980"/>
              <a:gd name="connsiteX6" fmla="*/ 15311 w 435806"/>
              <a:gd name="connsiteY6" fmla="*/ 0 h 174980"/>
              <a:gd name="connsiteX0" fmla="*/ 15311 w 435806"/>
              <a:gd name="connsiteY0" fmla="*/ 0 h 174980"/>
              <a:gd name="connsiteX1" fmla="*/ 0 w 435806"/>
              <a:gd name="connsiteY1" fmla="*/ 168295 h 174980"/>
              <a:gd name="connsiteX2" fmla="*/ 235769 w 435806"/>
              <a:gd name="connsiteY2" fmla="*/ 174980 h 174980"/>
              <a:gd name="connsiteX3" fmla="*/ 426031 w 435806"/>
              <a:gd name="connsiteY3" fmla="*/ 162686 h 174980"/>
              <a:gd name="connsiteX4" fmla="*/ 435806 w 435806"/>
              <a:gd name="connsiteY4" fmla="*/ 79613 h 174980"/>
              <a:gd name="connsiteX5" fmla="*/ 394346 w 435806"/>
              <a:gd name="connsiteY5" fmla="*/ 30854 h 174980"/>
              <a:gd name="connsiteX6" fmla="*/ 15311 w 435806"/>
              <a:gd name="connsiteY6" fmla="*/ 0 h 174980"/>
              <a:gd name="connsiteX0" fmla="*/ 0 w 420495"/>
              <a:gd name="connsiteY0" fmla="*/ 0 h 174980"/>
              <a:gd name="connsiteX1" fmla="*/ 18560 w 420495"/>
              <a:gd name="connsiteY1" fmla="*/ 46960 h 174980"/>
              <a:gd name="connsiteX2" fmla="*/ 220458 w 420495"/>
              <a:gd name="connsiteY2" fmla="*/ 174980 h 174980"/>
              <a:gd name="connsiteX3" fmla="*/ 410720 w 420495"/>
              <a:gd name="connsiteY3" fmla="*/ 162686 h 174980"/>
              <a:gd name="connsiteX4" fmla="*/ 420495 w 420495"/>
              <a:gd name="connsiteY4" fmla="*/ 79613 h 174980"/>
              <a:gd name="connsiteX5" fmla="*/ 379035 w 420495"/>
              <a:gd name="connsiteY5" fmla="*/ 30854 h 174980"/>
              <a:gd name="connsiteX6" fmla="*/ 0 w 420495"/>
              <a:gd name="connsiteY6" fmla="*/ 0 h 174980"/>
              <a:gd name="connsiteX0" fmla="*/ 0 w 420495"/>
              <a:gd name="connsiteY0" fmla="*/ 0 h 162686"/>
              <a:gd name="connsiteX1" fmla="*/ 18560 w 420495"/>
              <a:gd name="connsiteY1" fmla="*/ 46960 h 162686"/>
              <a:gd name="connsiteX2" fmla="*/ 84974 w 420495"/>
              <a:gd name="connsiteY2" fmla="*/ 58920 h 162686"/>
              <a:gd name="connsiteX3" fmla="*/ 410720 w 420495"/>
              <a:gd name="connsiteY3" fmla="*/ 162686 h 162686"/>
              <a:gd name="connsiteX4" fmla="*/ 420495 w 420495"/>
              <a:gd name="connsiteY4" fmla="*/ 79613 h 162686"/>
              <a:gd name="connsiteX5" fmla="*/ 379035 w 420495"/>
              <a:gd name="connsiteY5" fmla="*/ 30854 h 162686"/>
              <a:gd name="connsiteX6" fmla="*/ 0 w 420495"/>
              <a:gd name="connsiteY6" fmla="*/ 0 h 162686"/>
              <a:gd name="connsiteX0" fmla="*/ 8537 w 429032"/>
              <a:gd name="connsiteY0" fmla="*/ 0 h 162686"/>
              <a:gd name="connsiteX1" fmla="*/ 0 w 429032"/>
              <a:gd name="connsiteY1" fmla="*/ 29023 h 162686"/>
              <a:gd name="connsiteX2" fmla="*/ 93511 w 429032"/>
              <a:gd name="connsiteY2" fmla="*/ 58920 h 162686"/>
              <a:gd name="connsiteX3" fmla="*/ 419257 w 429032"/>
              <a:gd name="connsiteY3" fmla="*/ 162686 h 162686"/>
              <a:gd name="connsiteX4" fmla="*/ 429032 w 429032"/>
              <a:gd name="connsiteY4" fmla="*/ 79613 h 162686"/>
              <a:gd name="connsiteX5" fmla="*/ 387572 w 429032"/>
              <a:gd name="connsiteY5" fmla="*/ 30854 h 162686"/>
              <a:gd name="connsiteX6" fmla="*/ 8537 w 429032"/>
              <a:gd name="connsiteY6" fmla="*/ 0 h 162686"/>
              <a:gd name="connsiteX0" fmla="*/ 8537 w 429032"/>
              <a:gd name="connsiteY0" fmla="*/ 0 h 79613"/>
              <a:gd name="connsiteX1" fmla="*/ 0 w 429032"/>
              <a:gd name="connsiteY1" fmla="*/ 29023 h 79613"/>
              <a:gd name="connsiteX2" fmla="*/ 93511 w 429032"/>
              <a:gd name="connsiteY2" fmla="*/ 58920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387572 w 429032"/>
              <a:gd name="connsiteY5" fmla="*/ 30854 h 79613"/>
              <a:gd name="connsiteX6" fmla="*/ 8537 w 429032"/>
              <a:gd name="connsiteY6" fmla="*/ 0 h 79613"/>
              <a:gd name="connsiteX0" fmla="*/ 8537 w 429032"/>
              <a:gd name="connsiteY0" fmla="*/ 0 h 79613"/>
              <a:gd name="connsiteX1" fmla="*/ 0 w 429032"/>
              <a:gd name="connsiteY1" fmla="*/ 29023 h 79613"/>
              <a:gd name="connsiteX2" fmla="*/ 59640 w 429032"/>
              <a:gd name="connsiteY2" fmla="*/ 35708 h 79613"/>
              <a:gd name="connsiteX3" fmla="*/ 111031 w 429032"/>
              <a:gd name="connsiteY3" fmla="*/ 38186 h 79613"/>
              <a:gd name="connsiteX4" fmla="*/ 429032 w 429032"/>
              <a:gd name="connsiteY4" fmla="*/ 79613 h 79613"/>
              <a:gd name="connsiteX5" fmla="*/ 106443 w 429032"/>
              <a:gd name="connsiteY5" fmla="*/ 11862 h 79613"/>
              <a:gd name="connsiteX6" fmla="*/ 8537 w 429032"/>
              <a:gd name="connsiteY6" fmla="*/ 0 h 79613"/>
              <a:gd name="connsiteX0" fmla="*/ 8537 w 111031"/>
              <a:gd name="connsiteY0" fmla="*/ 0 h 38186"/>
              <a:gd name="connsiteX1" fmla="*/ 0 w 111031"/>
              <a:gd name="connsiteY1" fmla="*/ 29023 h 38186"/>
              <a:gd name="connsiteX2" fmla="*/ 59640 w 111031"/>
              <a:gd name="connsiteY2" fmla="*/ 35708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043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11031"/>
              <a:gd name="connsiteY0" fmla="*/ 0 h 38186"/>
              <a:gd name="connsiteX1" fmla="*/ 0 w 111031"/>
              <a:gd name="connsiteY1" fmla="*/ 29023 h 38186"/>
              <a:gd name="connsiteX2" fmla="*/ 57946 w 111031"/>
              <a:gd name="connsiteY2" fmla="*/ 34653 h 38186"/>
              <a:gd name="connsiteX3" fmla="*/ 111031 w 111031"/>
              <a:gd name="connsiteY3" fmla="*/ 38186 h 38186"/>
              <a:gd name="connsiteX4" fmla="*/ 107257 w 111031"/>
              <a:gd name="connsiteY4" fmla="*/ 24748 h 38186"/>
              <a:gd name="connsiteX5" fmla="*/ 106443 w 111031"/>
              <a:gd name="connsiteY5" fmla="*/ 11862 h 38186"/>
              <a:gd name="connsiteX6" fmla="*/ 8537 w 111031"/>
              <a:gd name="connsiteY6" fmla="*/ 0 h 38186"/>
              <a:gd name="connsiteX0" fmla="*/ 8537 w 109337"/>
              <a:gd name="connsiteY0" fmla="*/ 0 h 39241"/>
              <a:gd name="connsiteX1" fmla="*/ 0 w 109337"/>
              <a:gd name="connsiteY1" fmla="*/ 29023 h 39241"/>
              <a:gd name="connsiteX2" fmla="*/ 57946 w 109337"/>
              <a:gd name="connsiteY2" fmla="*/ 34653 h 39241"/>
              <a:gd name="connsiteX3" fmla="*/ 109337 w 109337"/>
              <a:gd name="connsiteY3" fmla="*/ 39241 h 39241"/>
              <a:gd name="connsiteX4" fmla="*/ 107257 w 109337"/>
              <a:gd name="connsiteY4" fmla="*/ 24748 h 39241"/>
              <a:gd name="connsiteX5" fmla="*/ 106443 w 109337"/>
              <a:gd name="connsiteY5" fmla="*/ 11862 h 39241"/>
              <a:gd name="connsiteX6" fmla="*/ 8537 w 109337"/>
              <a:gd name="connsiteY6" fmla="*/ 0 h 39241"/>
              <a:gd name="connsiteX0" fmla="*/ 8537 w 110613"/>
              <a:gd name="connsiteY0" fmla="*/ 0 h 44021"/>
              <a:gd name="connsiteX1" fmla="*/ 0 w 110613"/>
              <a:gd name="connsiteY1" fmla="*/ 29023 h 44021"/>
              <a:gd name="connsiteX2" fmla="*/ 57946 w 110613"/>
              <a:gd name="connsiteY2" fmla="*/ 34653 h 44021"/>
              <a:gd name="connsiteX3" fmla="*/ 110613 w 110613"/>
              <a:gd name="connsiteY3" fmla="*/ 44021 h 44021"/>
              <a:gd name="connsiteX4" fmla="*/ 107257 w 110613"/>
              <a:gd name="connsiteY4" fmla="*/ 24748 h 44021"/>
              <a:gd name="connsiteX5" fmla="*/ 106443 w 110613"/>
              <a:gd name="connsiteY5" fmla="*/ 11862 h 44021"/>
              <a:gd name="connsiteX6" fmla="*/ 8537 w 110613"/>
              <a:gd name="connsiteY6" fmla="*/ 0 h 44021"/>
              <a:gd name="connsiteX0" fmla="*/ 8537 w 118488"/>
              <a:gd name="connsiteY0" fmla="*/ 0 h 44021"/>
              <a:gd name="connsiteX1" fmla="*/ 0 w 118488"/>
              <a:gd name="connsiteY1" fmla="*/ 29023 h 44021"/>
              <a:gd name="connsiteX2" fmla="*/ 57946 w 118488"/>
              <a:gd name="connsiteY2" fmla="*/ 34653 h 44021"/>
              <a:gd name="connsiteX3" fmla="*/ 110613 w 118488"/>
              <a:gd name="connsiteY3" fmla="*/ 44021 h 44021"/>
              <a:gd name="connsiteX4" fmla="*/ 107257 w 118488"/>
              <a:gd name="connsiteY4" fmla="*/ 24748 h 44021"/>
              <a:gd name="connsiteX5" fmla="*/ 118484 w 118488"/>
              <a:gd name="connsiteY5" fmla="*/ 16597 h 44021"/>
              <a:gd name="connsiteX6" fmla="*/ 8537 w 118488"/>
              <a:gd name="connsiteY6" fmla="*/ 0 h 44021"/>
              <a:gd name="connsiteX0" fmla="*/ 8537 w 126247"/>
              <a:gd name="connsiteY0" fmla="*/ 0 h 44021"/>
              <a:gd name="connsiteX1" fmla="*/ 0 w 126247"/>
              <a:gd name="connsiteY1" fmla="*/ 29023 h 44021"/>
              <a:gd name="connsiteX2" fmla="*/ 57946 w 126247"/>
              <a:gd name="connsiteY2" fmla="*/ 34653 h 44021"/>
              <a:gd name="connsiteX3" fmla="*/ 110613 w 126247"/>
              <a:gd name="connsiteY3" fmla="*/ 44021 h 44021"/>
              <a:gd name="connsiteX4" fmla="*/ 118484 w 126247"/>
              <a:gd name="connsiteY4" fmla="*/ 16597 h 44021"/>
              <a:gd name="connsiteX5" fmla="*/ 8537 w 126247"/>
              <a:gd name="connsiteY5" fmla="*/ 0 h 44021"/>
              <a:gd name="connsiteX0" fmla="*/ 8537 w 118484"/>
              <a:gd name="connsiteY0" fmla="*/ 0 h 44021"/>
              <a:gd name="connsiteX1" fmla="*/ 0 w 118484"/>
              <a:gd name="connsiteY1" fmla="*/ 29023 h 44021"/>
              <a:gd name="connsiteX2" fmla="*/ 57946 w 118484"/>
              <a:gd name="connsiteY2" fmla="*/ 34653 h 44021"/>
              <a:gd name="connsiteX3" fmla="*/ 110613 w 118484"/>
              <a:gd name="connsiteY3" fmla="*/ 44021 h 44021"/>
              <a:gd name="connsiteX4" fmla="*/ 118484 w 118484"/>
              <a:gd name="connsiteY4" fmla="*/ 16597 h 44021"/>
              <a:gd name="connsiteX5" fmla="*/ 8537 w 118484"/>
              <a:gd name="connsiteY5" fmla="*/ 0 h 4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84" h="44021">
                <a:moveTo>
                  <a:pt x="8537" y="0"/>
                </a:moveTo>
                <a:lnTo>
                  <a:pt x="0" y="29023"/>
                </a:lnTo>
                <a:lnTo>
                  <a:pt x="57946" y="34653"/>
                </a:lnTo>
                <a:lnTo>
                  <a:pt x="110613" y="44021"/>
                </a:lnTo>
                <a:lnTo>
                  <a:pt x="118484" y="16597"/>
                </a:lnTo>
                <a:lnTo>
                  <a:pt x="8537" y="0"/>
                </a:lnTo>
                <a:close/>
              </a:path>
            </a:pathLst>
          </a:custGeom>
          <a:solidFill>
            <a:srgbClr val="FF0000">
              <a:alpha val="8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prstClr val="black"/>
              </a:solidFill>
            </a:endParaRPr>
          </a:p>
        </p:txBody>
      </p:sp>
      <p:sp>
        <p:nvSpPr>
          <p:cNvPr id="132" name="正方形/長方形 131"/>
          <p:cNvSpPr/>
          <p:nvPr/>
        </p:nvSpPr>
        <p:spPr>
          <a:xfrm rot="1373813">
            <a:off x="6650964" y="3656415"/>
            <a:ext cx="798485"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東洋陶磁美術館</a:t>
            </a:r>
            <a:endParaRPr lang="ja-JP" altLang="en-US" sz="10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859389" y="5678088"/>
            <a:ext cx="1905776" cy="794916"/>
          </a:xfrm>
          <a:prstGeom prst="rect">
            <a:avLst/>
          </a:prstGeom>
          <a:solidFill>
            <a:schemeClr val="bg1"/>
          </a:solidFill>
          <a:ln>
            <a:solidFill>
              <a:schemeClr val="tx1"/>
            </a:solidFill>
          </a:ln>
        </p:spPr>
        <p:txBody>
          <a:bodyPr wrap="square" lIns="36000" tIns="36000" rIns="36000" bIns="36000" rtlCol="0">
            <a:noAutofit/>
          </a:bodyPr>
          <a:lstStyle/>
          <a:p>
            <a:r>
              <a:rPr lang="en-US" altLang="ja-JP" sz="1200" dirty="0" smtClean="0">
                <a:latin typeface="+mn-ea"/>
                <a:cs typeface="Meiryo UI" pitchFamily="50" charset="-128"/>
              </a:rPr>
              <a:t>2015</a:t>
            </a:r>
            <a:r>
              <a:rPr lang="ja-JP" altLang="en-US" sz="1200" dirty="0">
                <a:latin typeface="+mn-ea"/>
                <a:cs typeface="Meiryo UI" pitchFamily="50" charset="-128"/>
              </a:rPr>
              <a:t>年４月正面玄関開放・以後順次</a:t>
            </a:r>
            <a:r>
              <a:rPr lang="ja-JP" altLang="en-US" sz="1200" dirty="0" smtClean="0">
                <a:latin typeface="+mn-ea"/>
                <a:cs typeface="Meiryo UI" pitchFamily="50" charset="-128"/>
              </a:rPr>
              <a:t>リニューアル</a:t>
            </a:r>
            <a:endParaRPr lang="en-US" altLang="ja-JP" sz="1200" dirty="0" smtClean="0">
              <a:latin typeface="+mn-ea"/>
              <a:cs typeface="Meiryo UI" pitchFamily="50" charset="-128"/>
            </a:endParaRPr>
          </a:p>
          <a:p>
            <a:r>
              <a:rPr lang="en-US" altLang="ja-JP" sz="1200" dirty="0">
                <a:latin typeface="+mn-ea"/>
                <a:cs typeface="Meiryo UI" pitchFamily="50" charset="-128"/>
              </a:rPr>
              <a:t>2016</a:t>
            </a:r>
            <a:r>
              <a:rPr lang="ja-JP" altLang="en-US" sz="1200" dirty="0" smtClean="0">
                <a:latin typeface="+mn-ea"/>
                <a:cs typeface="Meiryo UI" pitchFamily="50" charset="-128"/>
              </a:rPr>
              <a:t>年</a:t>
            </a:r>
            <a:r>
              <a:rPr lang="en-US" altLang="ja-JP" sz="1200" dirty="0">
                <a:latin typeface="+mn-ea"/>
                <a:cs typeface="Meiryo UI" pitchFamily="50" charset="-128"/>
              </a:rPr>
              <a:t>4</a:t>
            </a:r>
            <a:r>
              <a:rPr lang="ja-JP" altLang="en-US" sz="1200" dirty="0" smtClean="0">
                <a:latin typeface="+mn-ea"/>
                <a:cs typeface="Meiryo UI" pitchFamily="50" charset="-128"/>
              </a:rPr>
              <a:t>月から、指定管理者制度を導入。</a:t>
            </a:r>
            <a:endParaRPr lang="ja-JP" altLang="en-US" sz="1200" dirty="0">
              <a:latin typeface="+mn-ea"/>
              <a:cs typeface="Meiryo UI" pitchFamily="50" charset="-128"/>
            </a:endParaRPr>
          </a:p>
        </p:txBody>
      </p:sp>
      <p:sp>
        <p:nvSpPr>
          <p:cNvPr id="40" name="正方形/長方形 39"/>
          <p:cNvSpPr/>
          <p:nvPr/>
        </p:nvSpPr>
        <p:spPr>
          <a:xfrm>
            <a:off x="1278801" y="2289374"/>
            <a:ext cx="2392676" cy="1600438"/>
          </a:xfrm>
          <a:prstGeom prst="rect">
            <a:avLst/>
          </a:prstGeom>
        </p:spPr>
        <p:txBody>
          <a:bodyPr wrap="square">
            <a:spAutoFit/>
          </a:bodyPr>
          <a:lstStyle/>
          <a:p>
            <a:r>
              <a:rPr lang="ja-JP" altLang="en-US" sz="1400" dirty="0" smtClean="0"/>
              <a:t>○中之島図書館</a:t>
            </a:r>
            <a:endParaRPr lang="ja-JP" altLang="en-US" sz="1400" dirty="0"/>
          </a:p>
          <a:p>
            <a:pPr marL="174625" indent="-80963"/>
            <a:r>
              <a:rPr lang="ja-JP" altLang="en-US" sz="1400" dirty="0" smtClean="0">
                <a:latin typeface="ＭＳ Ｐ明朝" panose="02020600040205080304" pitchFamily="18" charset="-128"/>
                <a:ea typeface="ＭＳ Ｐ明朝" panose="02020600040205080304" pitchFamily="18" charset="-128"/>
              </a:rPr>
              <a:t>・</a:t>
            </a:r>
            <a:r>
              <a:rPr lang="ja-JP" altLang="en-US" sz="1400" dirty="0">
                <a:latin typeface="ＭＳ Ｐ明朝" panose="02020600040205080304" pitchFamily="18" charset="-128"/>
                <a:ea typeface="ＭＳ Ｐ明朝" panose="02020600040205080304" pitchFamily="18" charset="-128"/>
              </a:rPr>
              <a:t>建物・設備の老朽化や、図書館利用者のニーズにあった施設やサービスが十分でなく、国指定の重要文化財である建物、貴重な蔵書を活かしきれていない。</a:t>
            </a: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18</a:t>
            </a:fld>
            <a:endParaRPr lang="ja-JP" altLang="en-US"/>
          </a:p>
        </p:txBody>
      </p:sp>
    </p:spTree>
    <p:extLst>
      <p:ext uri="{BB962C8B-B14F-4D97-AF65-F5344CB8AC3E}">
        <p14:creationId xmlns:p14="http://schemas.microsoft.com/office/powerpoint/2010/main" val="1596009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1" name="Picture 407"/>
          <p:cNvPicPr>
            <a:picLocks noChangeAspect="1" noChangeArrowheads="1"/>
          </p:cNvPicPr>
          <p:nvPr/>
        </p:nvPicPr>
        <p:blipFill>
          <a:blip r:embed="rId2" cstate="email"/>
          <a:srcRect l="12314" t="24387" r="2677" b="21573"/>
          <a:stretch>
            <a:fillRect/>
          </a:stretch>
        </p:blipFill>
        <p:spPr bwMode="auto">
          <a:xfrm rot="21416172">
            <a:off x="1387672" y="956638"/>
            <a:ext cx="9602965" cy="3484444"/>
          </a:xfrm>
          <a:prstGeom prst="rect">
            <a:avLst/>
          </a:prstGeom>
          <a:noFill/>
          <a:ln w="9525">
            <a:noFill/>
            <a:miter lim="800000"/>
            <a:headEnd/>
            <a:tailEnd/>
          </a:ln>
        </p:spPr>
      </p:pic>
      <p:sp>
        <p:nvSpPr>
          <p:cNvPr id="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en-US" altLang="ja-JP" sz="2000" b="1" dirty="0">
                <a:solidFill>
                  <a:schemeClr val="bg1"/>
                </a:solidFill>
                <a:latin typeface="ＭＳ ゴシック" pitchFamily="49" charset="-128"/>
                <a:ea typeface="ＭＳ ゴシック" pitchFamily="49" charset="-128"/>
              </a:rPr>
              <a:t> </a:t>
            </a:r>
            <a:r>
              <a:rPr lang="ja-JP" altLang="en-US" sz="2000" b="1" dirty="0">
                <a:solidFill>
                  <a:schemeClr val="bg1"/>
                </a:solidFill>
                <a:latin typeface="ＭＳ ゴシック" pitchFamily="49" charset="-128"/>
                <a:ea typeface="ＭＳ ゴシック" pitchFamily="49" charset="-128"/>
              </a:rPr>
              <a:t>２．中之島　①中之島東部のまちづくり</a:t>
            </a:r>
            <a:endParaRPr lang="en-US" altLang="ja-JP" sz="2000" b="1" dirty="0">
              <a:solidFill>
                <a:schemeClr val="bg1"/>
              </a:solidFill>
              <a:latin typeface="ＭＳ ゴシック" pitchFamily="49" charset="-128"/>
              <a:ea typeface="ＭＳ ゴシック" pitchFamily="49" charset="-128"/>
            </a:endParaRPr>
          </a:p>
        </p:txBody>
      </p:sp>
      <p:graphicFrame>
        <p:nvGraphicFramePr>
          <p:cNvPr id="34" name="表 33"/>
          <p:cNvGraphicFramePr>
            <a:graphicFrameLocks noGrp="1"/>
          </p:cNvGraphicFramePr>
          <p:nvPr>
            <p:extLst/>
          </p:nvPr>
        </p:nvGraphicFramePr>
        <p:xfrm>
          <a:off x="6529690" y="4519058"/>
          <a:ext cx="4464497" cy="1659600"/>
        </p:xfrm>
        <a:graphic>
          <a:graphicData uri="http://schemas.openxmlformats.org/drawingml/2006/table">
            <a:tbl>
              <a:tblPr firstRow="1" bandRow="1">
                <a:tableStyleId>{2D5ABB26-0587-4C30-8999-92F81FD0307C}</a:tableStyleId>
              </a:tblPr>
              <a:tblGrid>
                <a:gridCol w="348788">
                  <a:extLst>
                    <a:ext uri="{9D8B030D-6E8A-4147-A177-3AD203B41FA5}">
                      <a16:colId xmlns:a16="http://schemas.microsoft.com/office/drawing/2014/main" val="20000"/>
                    </a:ext>
                  </a:extLst>
                </a:gridCol>
                <a:gridCol w="631339">
                  <a:extLst>
                    <a:ext uri="{9D8B030D-6E8A-4147-A177-3AD203B41FA5}">
                      <a16:colId xmlns:a16="http://schemas.microsoft.com/office/drawing/2014/main" val="20001"/>
                    </a:ext>
                  </a:extLst>
                </a:gridCol>
                <a:gridCol w="1971304">
                  <a:extLst>
                    <a:ext uri="{9D8B030D-6E8A-4147-A177-3AD203B41FA5}">
                      <a16:colId xmlns:a16="http://schemas.microsoft.com/office/drawing/2014/main" val="20002"/>
                    </a:ext>
                  </a:extLst>
                </a:gridCol>
                <a:gridCol w="1513066">
                  <a:extLst>
                    <a:ext uri="{9D8B030D-6E8A-4147-A177-3AD203B41FA5}">
                      <a16:colId xmlns:a16="http://schemas.microsoft.com/office/drawing/2014/main" val="20003"/>
                    </a:ext>
                  </a:extLst>
                </a:gridCol>
              </a:tblGrid>
              <a:tr h="193589">
                <a:tc>
                  <a:txBody>
                    <a:bodyPr/>
                    <a:lstStyle/>
                    <a:p>
                      <a:pPr algn="l"/>
                      <a:endParaRPr kumimoji="1" lang="ja-JP" altLang="en-US" sz="900" dirty="0">
                        <a:solidFill>
                          <a:schemeClr val="tx1"/>
                        </a:solidFill>
                      </a:endParaRPr>
                    </a:p>
                  </a:txBody>
                  <a:tcPr marL="78000" marR="78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tx1"/>
                        </a:solidFill>
                      </a:endParaRPr>
                    </a:p>
                  </a:txBody>
                  <a:tcPr marL="78000" marR="78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リニューアル前</a:t>
                      </a:r>
                    </a:p>
                  </a:txBody>
                  <a:tcPr marL="78000" marR="78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900" dirty="0" smtClean="0">
                          <a:solidFill>
                            <a:schemeClr val="tx1"/>
                          </a:solidFill>
                        </a:rPr>
                        <a:t>リニューアル後</a:t>
                      </a:r>
                      <a:endParaRPr kumimoji="1" lang="ja-JP" altLang="en-US" sz="900" dirty="0">
                        <a:solidFill>
                          <a:schemeClr val="tx1"/>
                        </a:solidFill>
                      </a:endParaRPr>
                    </a:p>
                  </a:txBody>
                  <a:tcPr marL="78000" marR="78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320538">
                <a:tc>
                  <a:txBody>
                    <a:bodyPr/>
                    <a:lstStyle/>
                    <a:p>
                      <a:pPr algn="ctr"/>
                      <a:r>
                        <a:rPr kumimoji="1" lang="ja-JP" altLang="en-US" sz="900" dirty="0" smtClean="0">
                          <a:solidFill>
                            <a:schemeClr val="tx1"/>
                          </a:solidFill>
                        </a:rPr>
                        <a:t>①</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rPr>
                        <a:t>1</a:t>
                      </a:r>
                      <a:r>
                        <a:rPr kumimoji="1" lang="ja-JP" altLang="en-US" sz="900" dirty="0" smtClean="0">
                          <a:solidFill>
                            <a:schemeClr val="tx1"/>
                          </a:solidFill>
                        </a:rPr>
                        <a:t>階</a:t>
                      </a:r>
                      <a:endParaRPr kumimoji="1" lang="en-US" altLang="ja-JP" sz="9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正面玄関</a:t>
                      </a: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大集会室利用時以外は、玄関が閉鎖</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j-ea"/>
                          <a:ea typeface="+mj-ea"/>
                        </a:rPr>
                        <a:t>正面玄関の開放</a:t>
                      </a:r>
                      <a:endParaRPr kumimoji="1" lang="en-US" altLang="ja-JP" sz="900" dirty="0" smtClean="0">
                        <a:solidFill>
                          <a:schemeClr val="tx1"/>
                        </a:solidFill>
                        <a:latin typeface="+mj-ea"/>
                        <a:ea typeface="+mj-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j-ea"/>
                          <a:ea typeface="+mj-ea"/>
                        </a:rPr>
                        <a:t>（</a:t>
                      </a:r>
                      <a:r>
                        <a:rPr kumimoji="1" lang="en-US" altLang="ja-JP" sz="900" dirty="0" smtClean="0">
                          <a:solidFill>
                            <a:schemeClr val="tx1"/>
                          </a:solidFill>
                          <a:latin typeface="+mj-ea"/>
                          <a:ea typeface="+mj-ea"/>
                        </a:rPr>
                        <a:t>2014</a:t>
                      </a:r>
                      <a:r>
                        <a:rPr kumimoji="1" lang="ja-JP" altLang="en-US" sz="900" dirty="0" smtClean="0">
                          <a:solidFill>
                            <a:schemeClr val="tx1"/>
                          </a:solidFill>
                          <a:latin typeface="+mj-ea"/>
                          <a:ea typeface="+mj-ea"/>
                        </a:rPr>
                        <a:t>年</a:t>
                      </a:r>
                      <a:r>
                        <a:rPr kumimoji="1" lang="en-US" altLang="ja-JP" sz="900" dirty="0" smtClean="0">
                          <a:solidFill>
                            <a:schemeClr val="tx1"/>
                          </a:solidFill>
                          <a:latin typeface="+mj-ea"/>
                          <a:ea typeface="+mj-ea"/>
                        </a:rPr>
                        <a:t>4</a:t>
                      </a:r>
                      <a:r>
                        <a:rPr kumimoji="1" lang="ja-JP" altLang="en-US" sz="900" dirty="0" smtClean="0">
                          <a:solidFill>
                            <a:schemeClr val="tx1"/>
                          </a:solidFill>
                          <a:latin typeface="+mj-ea"/>
                          <a:ea typeface="+mj-ea"/>
                        </a:rPr>
                        <a:t>月～）</a:t>
                      </a: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7486">
                <a:tc>
                  <a:txBody>
                    <a:bodyPr/>
                    <a:lstStyle/>
                    <a:p>
                      <a:pPr algn="ctr"/>
                      <a:r>
                        <a:rPr kumimoji="1" lang="ja-JP" altLang="en-US" sz="900" dirty="0" smtClean="0">
                          <a:solidFill>
                            <a:schemeClr val="tx1"/>
                          </a:solidFill>
                        </a:rPr>
                        <a:t>②</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地下１階</a:t>
                      </a:r>
                      <a:endParaRPr kumimoji="1" lang="en-US" altLang="ja-JP" sz="9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館内</a:t>
                      </a: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レストラン目的の来場者の確保など、レストランの活用が不十分</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latin typeface="+mj-ea"/>
                          <a:ea typeface="+mj-ea"/>
                        </a:rPr>
                        <a:t>アイコン的存在となりうる</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新レストランのオープン</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a:t>
                      </a:r>
                      <a:r>
                        <a:rPr kumimoji="1" lang="en-US" altLang="ja-JP" sz="900" dirty="0" smtClean="0">
                          <a:solidFill>
                            <a:schemeClr val="tx1"/>
                          </a:solidFill>
                          <a:latin typeface="+mj-ea"/>
                          <a:ea typeface="+mj-ea"/>
                        </a:rPr>
                        <a:t>2015</a:t>
                      </a:r>
                      <a:r>
                        <a:rPr kumimoji="1" lang="ja-JP" altLang="en-US" sz="900" dirty="0" smtClean="0">
                          <a:solidFill>
                            <a:schemeClr val="tx1"/>
                          </a:solidFill>
                          <a:latin typeface="+mj-ea"/>
                          <a:ea typeface="+mj-ea"/>
                        </a:rPr>
                        <a:t>年</a:t>
                      </a:r>
                      <a:r>
                        <a:rPr kumimoji="1" lang="en-US" altLang="ja-JP" sz="900" dirty="0" smtClean="0">
                          <a:solidFill>
                            <a:schemeClr val="tx1"/>
                          </a:solidFill>
                          <a:latin typeface="+mj-ea"/>
                          <a:ea typeface="+mj-ea"/>
                        </a:rPr>
                        <a:t>6</a:t>
                      </a:r>
                      <a:r>
                        <a:rPr kumimoji="1" lang="ja-JP" altLang="en-US" sz="900" dirty="0" smtClean="0">
                          <a:solidFill>
                            <a:schemeClr val="tx1"/>
                          </a:solidFill>
                          <a:latin typeface="+mj-ea"/>
                          <a:ea typeface="+mj-ea"/>
                        </a:rPr>
                        <a:t>月～）</a:t>
                      </a:r>
                      <a:endParaRPr kumimoji="1" lang="ja-JP" altLang="en-US" sz="900" dirty="0">
                        <a:solidFill>
                          <a:schemeClr val="tx1"/>
                        </a:solidFill>
                        <a:latin typeface="+mj-ea"/>
                        <a:ea typeface="+mj-ea"/>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4435">
                <a:tc>
                  <a:txBody>
                    <a:bodyPr/>
                    <a:lstStyle/>
                    <a:p>
                      <a:pPr algn="ctr"/>
                      <a:r>
                        <a:rPr kumimoji="1" lang="ja-JP" altLang="en-US" sz="900" dirty="0" smtClean="0">
                          <a:solidFill>
                            <a:schemeClr val="tx1"/>
                          </a:solidFill>
                        </a:rPr>
                        <a:t>③④</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smtClean="0"/>
                    </a:p>
                  </a:txBody>
                  <a:tcPr marL="72000" marR="72000" marT="36000" marB="36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lang="ja-JP" altLang="en-US" sz="900" dirty="0" smtClean="0"/>
                        <a:t>近代建築の魅力を伝えるサービスが不十分</a:t>
                      </a:r>
                      <a:endParaRPr kumimoji="1" lang="ja-JP" altLang="en-US" sz="900" dirty="0">
                        <a:solidFill>
                          <a:schemeClr val="tx1"/>
                        </a:solidFill>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latin typeface="+mj-ea"/>
                          <a:ea typeface="+mj-ea"/>
                        </a:rPr>
                        <a:t>展示室の設置</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a:t>
                      </a:r>
                      <a:r>
                        <a:rPr kumimoji="1" lang="en-US" altLang="ja-JP" sz="900" dirty="0" smtClean="0">
                          <a:solidFill>
                            <a:schemeClr val="tx1"/>
                          </a:solidFill>
                          <a:latin typeface="+mj-ea"/>
                          <a:ea typeface="+mj-ea"/>
                        </a:rPr>
                        <a:t>2014</a:t>
                      </a:r>
                      <a:r>
                        <a:rPr kumimoji="1" lang="ja-JP" altLang="en-US" sz="900" dirty="0" smtClean="0">
                          <a:solidFill>
                            <a:schemeClr val="tx1"/>
                          </a:solidFill>
                          <a:latin typeface="+mj-ea"/>
                          <a:ea typeface="+mj-ea"/>
                        </a:rPr>
                        <a:t>年</a:t>
                      </a:r>
                      <a:r>
                        <a:rPr kumimoji="1" lang="en-US" altLang="ja-JP" sz="900" dirty="0" smtClean="0">
                          <a:solidFill>
                            <a:schemeClr val="tx1"/>
                          </a:solidFill>
                          <a:latin typeface="+mj-ea"/>
                          <a:ea typeface="+mj-ea"/>
                        </a:rPr>
                        <a:t>12</a:t>
                      </a:r>
                      <a:r>
                        <a:rPr kumimoji="1" lang="ja-JP" altLang="en-US" sz="900" dirty="0" smtClean="0">
                          <a:solidFill>
                            <a:schemeClr val="tx1"/>
                          </a:solidFill>
                          <a:latin typeface="+mj-ea"/>
                          <a:ea typeface="+mj-ea"/>
                        </a:rPr>
                        <a:t>月～）、</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ショップの設置</a:t>
                      </a:r>
                      <a:endParaRPr kumimoji="1" lang="en-US" altLang="ja-JP" sz="900" dirty="0" smtClean="0">
                        <a:solidFill>
                          <a:schemeClr val="tx1"/>
                        </a:solidFill>
                        <a:latin typeface="+mj-ea"/>
                        <a:ea typeface="+mj-ea"/>
                      </a:endParaRPr>
                    </a:p>
                    <a:p>
                      <a:r>
                        <a:rPr kumimoji="1" lang="ja-JP" altLang="en-US" sz="900" dirty="0" smtClean="0">
                          <a:solidFill>
                            <a:schemeClr val="tx1"/>
                          </a:solidFill>
                          <a:latin typeface="+mj-ea"/>
                          <a:ea typeface="+mj-ea"/>
                        </a:rPr>
                        <a:t>（</a:t>
                      </a:r>
                      <a:r>
                        <a:rPr kumimoji="1" lang="en-US" altLang="ja-JP" sz="900" dirty="0" smtClean="0">
                          <a:solidFill>
                            <a:schemeClr val="tx1"/>
                          </a:solidFill>
                          <a:latin typeface="+mj-ea"/>
                          <a:ea typeface="+mj-ea"/>
                        </a:rPr>
                        <a:t>2015</a:t>
                      </a:r>
                      <a:r>
                        <a:rPr kumimoji="1" lang="ja-JP" altLang="en-US" sz="900" dirty="0" smtClean="0">
                          <a:solidFill>
                            <a:schemeClr val="tx1"/>
                          </a:solidFill>
                          <a:latin typeface="+mj-ea"/>
                          <a:ea typeface="+mj-ea"/>
                        </a:rPr>
                        <a:t>年</a:t>
                      </a:r>
                      <a:r>
                        <a:rPr kumimoji="1" lang="en-US" altLang="ja-JP" sz="900" dirty="0" smtClean="0">
                          <a:solidFill>
                            <a:schemeClr val="tx1"/>
                          </a:solidFill>
                          <a:latin typeface="+mj-ea"/>
                          <a:ea typeface="+mj-ea"/>
                        </a:rPr>
                        <a:t>9</a:t>
                      </a:r>
                      <a:r>
                        <a:rPr kumimoji="1" lang="ja-JP" altLang="en-US" sz="900" dirty="0" smtClean="0">
                          <a:solidFill>
                            <a:schemeClr val="tx1"/>
                          </a:solidFill>
                          <a:latin typeface="+mj-ea"/>
                          <a:ea typeface="+mj-ea"/>
                        </a:rPr>
                        <a:t>月～）</a:t>
                      </a:r>
                      <a:endParaRPr kumimoji="1" lang="ja-JP" altLang="en-US" sz="900" dirty="0">
                        <a:solidFill>
                          <a:schemeClr val="tx1"/>
                        </a:solidFill>
                        <a:latin typeface="+mj-ea"/>
                        <a:ea typeface="+mj-ea"/>
                      </a:endParaRPr>
                    </a:p>
                  </a:txBody>
                  <a:tcPr marL="78000" marR="7800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35" name="テキスト ボックス 34"/>
          <p:cNvSpPr txBox="1"/>
          <p:nvPr/>
        </p:nvSpPr>
        <p:spPr>
          <a:xfrm>
            <a:off x="6456040" y="4263173"/>
            <a:ext cx="2373532" cy="253916"/>
          </a:xfrm>
          <a:prstGeom prst="rect">
            <a:avLst/>
          </a:prstGeom>
          <a:noFill/>
        </p:spPr>
        <p:txBody>
          <a:bodyPr wrap="square" rtlCol="0">
            <a:spAutoFit/>
          </a:bodyPr>
          <a:lstStyle/>
          <a:p>
            <a:r>
              <a:rPr lang="ja-JP" altLang="en-US" sz="1050" dirty="0"/>
              <a:t>○市中央公会堂のリニューアル</a:t>
            </a:r>
          </a:p>
        </p:txBody>
      </p:sp>
      <p:sp>
        <p:nvSpPr>
          <p:cNvPr id="37" name="テキスト ボックス 36"/>
          <p:cNvSpPr txBox="1"/>
          <p:nvPr/>
        </p:nvSpPr>
        <p:spPr>
          <a:xfrm>
            <a:off x="6263705" y="2370142"/>
            <a:ext cx="408360" cy="738664"/>
          </a:xfrm>
          <a:prstGeom prst="rect">
            <a:avLst/>
          </a:prstGeom>
          <a:noFill/>
        </p:spPr>
        <p:txBody>
          <a:bodyPr wrap="square" rtlCol="0">
            <a:spAutoFit/>
          </a:bodyPr>
          <a:lstStyle/>
          <a:p>
            <a:r>
              <a:rPr lang="ja-JP" altLang="en-US" sz="1400" dirty="0"/>
              <a:t>道　</a:t>
            </a:r>
            <a:endParaRPr lang="en-US" altLang="ja-JP" sz="1400" dirty="0"/>
          </a:p>
          <a:p>
            <a:endParaRPr lang="en-US" altLang="ja-JP" sz="1400" dirty="0"/>
          </a:p>
          <a:p>
            <a:r>
              <a:rPr lang="ja-JP" altLang="en-US" sz="1400" dirty="0"/>
              <a:t>路</a:t>
            </a:r>
          </a:p>
        </p:txBody>
      </p:sp>
      <p:sp>
        <p:nvSpPr>
          <p:cNvPr id="41" name="フリーフォーム 40"/>
          <p:cNvSpPr>
            <a:spLocks noChangeAspect="1"/>
          </p:cNvSpPr>
          <p:nvPr/>
        </p:nvSpPr>
        <p:spPr>
          <a:xfrm rot="21384663">
            <a:off x="6583042" y="1284505"/>
            <a:ext cx="3231132" cy="2818647"/>
          </a:xfrm>
          <a:custGeom>
            <a:avLst/>
            <a:gdLst>
              <a:gd name="connsiteX0" fmla="*/ 21142 w 470414"/>
              <a:gd name="connsiteY0" fmla="*/ 0 h 417559"/>
              <a:gd name="connsiteX1" fmla="*/ 0 w 470414"/>
              <a:gd name="connsiteY1" fmla="*/ 417559 h 417559"/>
              <a:gd name="connsiteX2" fmla="*/ 348846 w 470414"/>
              <a:gd name="connsiteY2" fmla="*/ 417559 h 417559"/>
              <a:gd name="connsiteX3" fmla="*/ 449272 w 470414"/>
              <a:gd name="connsiteY3" fmla="*/ 364703 h 417559"/>
              <a:gd name="connsiteX4" fmla="*/ 470414 w 470414"/>
              <a:gd name="connsiteY4" fmla="*/ 285420 h 417559"/>
              <a:gd name="connsiteX5" fmla="*/ 470414 w 470414"/>
              <a:gd name="connsiteY5" fmla="*/ 211422 h 417559"/>
              <a:gd name="connsiteX6" fmla="*/ 470414 w 470414"/>
              <a:gd name="connsiteY6" fmla="*/ 174423 h 417559"/>
              <a:gd name="connsiteX7" fmla="*/ 438701 w 470414"/>
              <a:gd name="connsiteY7" fmla="*/ 121568 h 417559"/>
              <a:gd name="connsiteX8" fmla="*/ 354132 w 470414"/>
              <a:gd name="connsiteY8" fmla="*/ 73998 h 417559"/>
              <a:gd name="connsiteX9" fmla="*/ 21142 w 470414"/>
              <a:gd name="connsiteY9" fmla="*/ 0 h 417559"/>
              <a:gd name="connsiteX0" fmla="*/ 21142 w 470414"/>
              <a:gd name="connsiteY0" fmla="*/ 0 h 417559"/>
              <a:gd name="connsiteX1" fmla="*/ 0 w 470414"/>
              <a:gd name="connsiteY1" fmla="*/ 417559 h 417559"/>
              <a:gd name="connsiteX2" fmla="*/ 348846 w 470414"/>
              <a:gd name="connsiteY2" fmla="*/ 417559 h 417559"/>
              <a:gd name="connsiteX3" fmla="*/ 401958 w 470414"/>
              <a:gd name="connsiteY3" fmla="*/ 390751 h 417559"/>
              <a:gd name="connsiteX4" fmla="*/ 449272 w 470414"/>
              <a:gd name="connsiteY4" fmla="*/ 364703 h 417559"/>
              <a:gd name="connsiteX5" fmla="*/ 470414 w 470414"/>
              <a:gd name="connsiteY5" fmla="*/ 285420 h 417559"/>
              <a:gd name="connsiteX6" fmla="*/ 470414 w 470414"/>
              <a:gd name="connsiteY6" fmla="*/ 211422 h 417559"/>
              <a:gd name="connsiteX7" fmla="*/ 470414 w 470414"/>
              <a:gd name="connsiteY7" fmla="*/ 174423 h 417559"/>
              <a:gd name="connsiteX8" fmla="*/ 438701 w 470414"/>
              <a:gd name="connsiteY8" fmla="*/ 121568 h 417559"/>
              <a:gd name="connsiteX9" fmla="*/ 354132 w 470414"/>
              <a:gd name="connsiteY9" fmla="*/ 73998 h 417559"/>
              <a:gd name="connsiteX10" fmla="*/ 21142 w 470414"/>
              <a:gd name="connsiteY10" fmla="*/ 0 h 417559"/>
              <a:gd name="connsiteX0" fmla="*/ 21142 w 470414"/>
              <a:gd name="connsiteY0" fmla="*/ 0 h 417559"/>
              <a:gd name="connsiteX1" fmla="*/ 0 w 470414"/>
              <a:gd name="connsiteY1" fmla="*/ 417559 h 417559"/>
              <a:gd name="connsiteX2" fmla="*/ 348846 w 470414"/>
              <a:gd name="connsiteY2" fmla="*/ 417559 h 417559"/>
              <a:gd name="connsiteX3" fmla="*/ 400511 w 470414"/>
              <a:gd name="connsiteY3" fmla="*/ 399918 h 417559"/>
              <a:gd name="connsiteX4" fmla="*/ 449272 w 470414"/>
              <a:gd name="connsiteY4" fmla="*/ 364703 h 417559"/>
              <a:gd name="connsiteX5" fmla="*/ 470414 w 470414"/>
              <a:gd name="connsiteY5" fmla="*/ 285420 h 417559"/>
              <a:gd name="connsiteX6" fmla="*/ 470414 w 470414"/>
              <a:gd name="connsiteY6" fmla="*/ 211422 h 417559"/>
              <a:gd name="connsiteX7" fmla="*/ 470414 w 470414"/>
              <a:gd name="connsiteY7" fmla="*/ 174423 h 417559"/>
              <a:gd name="connsiteX8" fmla="*/ 438701 w 470414"/>
              <a:gd name="connsiteY8" fmla="*/ 121568 h 417559"/>
              <a:gd name="connsiteX9" fmla="*/ 354132 w 470414"/>
              <a:gd name="connsiteY9" fmla="*/ 73998 h 417559"/>
              <a:gd name="connsiteX10" fmla="*/ 21142 w 470414"/>
              <a:gd name="connsiteY10" fmla="*/ 0 h 417559"/>
              <a:gd name="connsiteX0" fmla="*/ 21142 w 470414"/>
              <a:gd name="connsiteY0" fmla="*/ 0 h 417559"/>
              <a:gd name="connsiteX1" fmla="*/ 0 w 470414"/>
              <a:gd name="connsiteY1" fmla="*/ 417559 h 417559"/>
              <a:gd name="connsiteX2" fmla="*/ 348846 w 470414"/>
              <a:gd name="connsiteY2" fmla="*/ 417559 h 417559"/>
              <a:gd name="connsiteX3" fmla="*/ 400511 w 470414"/>
              <a:gd name="connsiteY3" fmla="*/ 399918 h 417559"/>
              <a:gd name="connsiteX4" fmla="*/ 449272 w 470414"/>
              <a:gd name="connsiteY4" fmla="*/ 364703 h 417559"/>
              <a:gd name="connsiteX5" fmla="*/ 470414 w 470414"/>
              <a:gd name="connsiteY5" fmla="*/ 285420 h 417559"/>
              <a:gd name="connsiteX6" fmla="*/ 470414 w 470414"/>
              <a:gd name="connsiteY6" fmla="*/ 211422 h 417559"/>
              <a:gd name="connsiteX7" fmla="*/ 470414 w 470414"/>
              <a:gd name="connsiteY7" fmla="*/ 174423 h 417559"/>
              <a:gd name="connsiteX8" fmla="*/ 430917 w 470414"/>
              <a:gd name="connsiteY8" fmla="*/ 124179 h 417559"/>
              <a:gd name="connsiteX9" fmla="*/ 354132 w 470414"/>
              <a:gd name="connsiteY9" fmla="*/ 73998 h 417559"/>
              <a:gd name="connsiteX10" fmla="*/ 21142 w 470414"/>
              <a:gd name="connsiteY10" fmla="*/ 0 h 417559"/>
              <a:gd name="connsiteX0" fmla="*/ 21142 w 470414"/>
              <a:gd name="connsiteY0" fmla="*/ 0 h 417559"/>
              <a:gd name="connsiteX1" fmla="*/ 0 w 470414"/>
              <a:gd name="connsiteY1" fmla="*/ 417559 h 417559"/>
              <a:gd name="connsiteX2" fmla="*/ 348846 w 470414"/>
              <a:gd name="connsiteY2" fmla="*/ 417559 h 417559"/>
              <a:gd name="connsiteX3" fmla="*/ 400511 w 470414"/>
              <a:gd name="connsiteY3" fmla="*/ 399918 h 417559"/>
              <a:gd name="connsiteX4" fmla="*/ 449272 w 470414"/>
              <a:gd name="connsiteY4" fmla="*/ 364703 h 417559"/>
              <a:gd name="connsiteX5" fmla="*/ 470414 w 470414"/>
              <a:gd name="connsiteY5" fmla="*/ 285420 h 417559"/>
              <a:gd name="connsiteX6" fmla="*/ 470414 w 470414"/>
              <a:gd name="connsiteY6" fmla="*/ 211422 h 417559"/>
              <a:gd name="connsiteX7" fmla="*/ 462886 w 470414"/>
              <a:gd name="connsiteY7" fmla="*/ 175232 h 417559"/>
              <a:gd name="connsiteX8" fmla="*/ 430917 w 470414"/>
              <a:gd name="connsiteY8" fmla="*/ 124179 h 417559"/>
              <a:gd name="connsiteX9" fmla="*/ 354132 w 470414"/>
              <a:gd name="connsiteY9" fmla="*/ 73998 h 417559"/>
              <a:gd name="connsiteX10" fmla="*/ 21142 w 470414"/>
              <a:gd name="connsiteY10" fmla="*/ 0 h 41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414" h="417559">
                <a:moveTo>
                  <a:pt x="21142" y="0"/>
                </a:moveTo>
                <a:lnTo>
                  <a:pt x="0" y="417559"/>
                </a:lnTo>
                <a:lnTo>
                  <a:pt x="348846" y="417559"/>
                </a:lnTo>
                <a:lnTo>
                  <a:pt x="400511" y="399918"/>
                </a:lnTo>
                <a:lnTo>
                  <a:pt x="449272" y="364703"/>
                </a:lnTo>
                <a:lnTo>
                  <a:pt x="470414" y="285420"/>
                </a:lnTo>
                <a:lnTo>
                  <a:pt x="470414" y="211422"/>
                </a:lnTo>
                <a:lnTo>
                  <a:pt x="462886" y="175232"/>
                </a:lnTo>
                <a:lnTo>
                  <a:pt x="430917" y="124179"/>
                </a:lnTo>
                <a:lnTo>
                  <a:pt x="354132" y="73998"/>
                </a:lnTo>
                <a:lnTo>
                  <a:pt x="21142" y="0"/>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430" name="Picture 406"/>
          <p:cNvPicPr>
            <a:picLocks noChangeAspect="1" noChangeArrowheads="1"/>
          </p:cNvPicPr>
          <p:nvPr/>
        </p:nvPicPr>
        <p:blipFill>
          <a:blip r:embed="rId3" cstate="email">
            <a:clrChange>
              <a:clrFrom>
                <a:srgbClr val="FDE9D9"/>
              </a:clrFrom>
              <a:clrTo>
                <a:srgbClr val="FDE9D9">
                  <a:alpha val="0"/>
                </a:srgbClr>
              </a:clrTo>
            </a:clrChange>
          </a:blip>
          <a:srcRect/>
          <a:stretch>
            <a:fillRect/>
          </a:stretch>
        </p:blipFill>
        <p:spPr bwMode="auto">
          <a:xfrm>
            <a:off x="6736334" y="1697972"/>
            <a:ext cx="2888105" cy="2313494"/>
          </a:xfrm>
          <a:prstGeom prst="rect">
            <a:avLst/>
          </a:prstGeom>
          <a:noFill/>
          <a:ln w="9525">
            <a:noFill/>
            <a:miter lim="800000"/>
            <a:headEnd/>
            <a:tailEnd/>
          </a:ln>
          <a:effectLst/>
        </p:spPr>
      </p:pic>
      <p:sp>
        <p:nvSpPr>
          <p:cNvPr id="33" name="正方形/長方形 32"/>
          <p:cNvSpPr/>
          <p:nvPr/>
        </p:nvSpPr>
        <p:spPr>
          <a:xfrm>
            <a:off x="9495186" y="2587974"/>
            <a:ext cx="94611" cy="716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線吹き出し 1 (枠付き) 28"/>
          <p:cNvSpPr/>
          <p:nvPr/>
        </p:nvSpPr>
        <p:spPr>
          <a:xfrm>
            <a:off x="9264984" y="4016547"/>
            <a:ext cx="1505969" cy="360000"/>
          </a:xfrm>
          <a:prstGeom prst="borderCallout1">
            <a:avLst>
              <a:gd name="adj1" fmla="val 41473"/>
              <a:gd name="adj2" fmla="val 1278"/>
              <a:gd name="adj3" fmla="val -131509"/>
              <a:gd name="adj4" fmla="val -183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rPr>
              <a:t>④ショップの設置</a:t>
            </a:r>
            <a:endParaRPr lang="en-US" altLang="ja-JP" sz="1100" dirty="0">
              <a:solidFill>
                <a:schemeClr val="tx1"/>
              </a:solidFill>
            </a:endParaRPr>
          </a:p>
          <a:p>
            <a:pPr algn="ctr"/>
            <a:r>
              <a:rPr lang="ja-JP" altLang="en-US" sz="1100" dirty="0">
                <a:solidFill>
                  <a:schemeClr val="tx1"/>
                </a:solidFill>
              </a:rPr>
              <a:t>（</a:t>
            </a:r>
            <a:r>
              <a:rPr lang="en-US" altLang="ja-JP" sz="1100" dirty="0">
                <a:solidFill>
                  <a:schemeClr val="tx1"/>
                </a:solidFill>
              </a:rPr>
              <a:t>2015</a:t>
            </a:r>
            <a:r>
              <a:rPr lang="ja-JP" altLang="en-US" sz="1100" dirty="0" smtClean="0">
                <a:solidFill>
                  <a:schemeClr val="tx1"/>
                </a:solidFill>
              </a:rPr>
              <a:t>年</a:t>
            </a:r>
            <a:r>
              <a:rPr lang="en-US" altLang="ja-JP" sz="1100" dirty="0" smtClean="0">
                <a:solidFill>
                  <a:schemeClr val="tx1"/>
                </a:solidFill>
              </a:rPr>
              <a:t>9</a:t>
            </a:r>
            <a:r>
              <a:rPr lang="ja-JP" altLang="en-US" sz="1100" dirty="0" smtClean="0">
                <a:solidFill>
                  <a:schemeClr val="tx1"/>
                </a:solidFill>
              </a:rPr>
              <a:t>月～）</a:t>
            </a:r>
            <a:endParaRPr lang="ja-JP" altLang="en-US" sz="1100" dirty="0">
              <a:solidFill>
                <a:schemeClr val="tx1"/>
              </a:solidFill>
            </a:endParaRPr>
          </a:p>
        </p:txBody>
      </p:sp>
      <p:sp>
        <p:nvSpPr>
          <p:cNvPr id="28" name="線吹き出し 1 (枠付き) 27"/>
          <p:cNvSpPr/>
          <p:nvPr/>
        </p:nvSpPr>
        <p:spPr>
          <a:xfrm>
            <a:off x="8832350" y="1481951"/>
            <a:ext cx="1189321" cy="356059"/>
          </a:xfrm>
          <a:prstGeom prst="borderCallout1">
            <a:avLst>
              <a:gd name="adj1" fmla="val 98250"/>
              <a:gd name="adj2" fmla="val 33166"/>
              <a:gd name="adj3" fmla="val 398410"/>
              <a:gd name="adj4" fmla="val 189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rPr>
              <a:t>③展示室の設置</a:t>
            </a:r>
            <a:endParaRPr lang="en-US" altLang="ja-JP" sz="1100" dirty="0">
              <a:solidFill>
                <a:schemeClr val="tx1"/>
              </a:solidFill>
            </a:endParaRPr>
          </a:p>
          <a:p>
            <a:pPr algn="ctr"/>
            <a:r>
              <a:rPr lang="ja-JP" altLang="en-US" sz="1100" dirty="0">
                <a:solidFill>
                  <a:schemeClr val="tx1"/>
                </a:solidFill>
              </a:rPr>
              <a:t>（</a:t>
            </a:r>
            <a:r>
              <a:rPr lang="en-US" altLang="ja-JP" sz="1100" dirty="0">
                <a:solidFill>
                  <a:schemeClr val="tx1"/>
                </a:solidFill>
              </a:rPr>
              <a:t>2014</a:t>
            </a:r>
            <a:r>
              <a:rPr lang="ja-JP" altLang="en-US" sz="1100" dirty="0">
                <a:solidFill>
                  <a:schemeClr val="tx1"/>
                </a:solidFill>
              </a:rPr>
              <a:t>年</a:t>
            </a:r>
            <a:r>
              <a:rPr lang="en-US" altLang="ja-JP" sz="1100" dirty="0">
                <a:solidFill>
                  <a:schemeClr val="tx1"/>
                </a:solidFill>
              </a:rPr>
              <a:t>12</a:t>
            </a:r>
            <a:r>
              <a:rPr lang="ja-JP" altLang="en-US" sz="1100" dirty="0">
                <a:solidFill>
                  <a:schemeClr val="tx1"/>
                </a:solidFill>
              </a:rPr>
              <a:t>月～）</a:t>
            </a:r>
          </a:p>
        </p:txBody>
      </p:sp>
      <p:sp>
        <p:nvSpPr>
          <p:cNvPr id="32" name="正方形/長方形 31"/>
          <p:cNvSpPr/>
          <p:nvPr/>
        </p:nvSpPr>
        <p:spPr>
          <a:xfrm>
            <a:off x="6653599" y="992270"/>
            <a:ext cx="1203874" cy="186552"/>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rPr>
              <a:t>中央公会堂</a:t>
            </a:r>
          </a:p>
        </p:txBody>
      </p:sp>
      <p:sp>
        <p:nvSpPr>
          <p:cNvPr id="30" name="線吹き出し 1 (枠付き) 29"/>
          <p:cNvSpPr/>
          <p:nvPr/>
        </p:nvSpPr>
        <p:spPr>
          <a:xfrm>
            <a:off x="8112271" y="1049985"/>
            <a:ext cx="1669845" cy="354379"/>
          </a:xfrm>
          <a:prstGeom prst="borderCallout1">
            <a:avLst>
              <a:gd name="adj1" fmla="val 101193"/>
              <a:gd name="adj2" fmla="val 16097"/>
              <a:gd name="adj3" fmla="val 601024"/>
              <a:gd name="adj4" fmla="val -1581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rPr>
              <a:t>②新レストランのオープン</a:t>
            </a:r>
            <a:endParaRPr lang="en-US" altLang="ja-JP" sz="1100" dirty="0">
              <a:solidFill>
                <a:schemeClr val="tx1"/>
              </a:solidFill>
            </a:endParaRPr>
          </a:p>
          <a:p>
            <a:pPr algn="ctr"/>
            <a:r>
              <a:rPr lang="ja-JP" altLang="en-US" sz="1100" dirty="0">
                <a:solidFill>
                  <a:schemeClr val="tx1"/>
                </a:solidFill>
              </a:rPr>
              <a:t>（</a:t>
            </a:r>
            <a:r>
              <a:rPr lang="en-US" altLang="ja-JP" sz="1100" dirty="0">
                <a:solidFill>
                  <a:schemeClr val="tx1"/>
                </a:solidFill>
              </a:rPr>
              <a:t>2015</a:t>
            </a:r>
            <a:r>
              <a:rPr lang="ja-JP" altLang="en-US" sz="1100" dirty="0" smtClean="0">
                <a:solidFill>
                  <a:schemeClr val="tx1"/>
                </a:solidFill>
              </a:rPr>
              <a:t>年</a:t>
            </a:r>
            <a:r>
              <a:rPr lang="en-US" altLang="ja-JP" sz="1100" dirty="0" smtClean="0">
                <a:solidFill>
                  <a:schemeClr val="tx1"/>
                </a:solidFill>
              </a:rPr>
              <a:t>6</a:t>
            </a:r>
            <a:r>
              <a:rPr lang="ja-JP" altLang="en-US" sz="1100" dirty="0" smtClean="0">
                <a:solidFill>
                  <a:schemeClr val="tx1"/>
                </a:solidFill>
              </a:rPr>
              <a:t>月～）</a:t>
            </a:r>
            <a:endParaRPr lang="ja-JP" altLang="en-US" sz="1100" dirty="0">
              <a:solidFill>
                <a:schemeClr val="tx1"/>
              </a:solidFill>
            </a:endParaRPr>
          </a:p>
        </p:txBody>
      </p:sp>
      <p:sp>
        <p:nvSpPr>
          <p:cNvPr id="31" name="線吹き出し 1 (枠付き) 30"/>
          <p:cNvSpPr/>
          <p:nvPr/>
        </p:nvSpPr>
        <p:spPr>
          <a:xfrm>
            <a:off x="9336426" y="1940925"/>
            <a:ext cx="1658362" cy="360000"/>
          </a:xfrm>
          <a:prstGeom prst="borderCallout1">
            <a:avLst>
              <a:gd name="adj1" fmla="val 104492"/>
              <a:gd name="adj2" fmla="val 33555"/>
              <a:gd name="adj3" fmla="val 317494"/>
              <a:gd name="adj4" fmla="val 107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rPr>
              <a:t>①正面玄関の開放</a:t>
            </a:r>
            <a:r>
              <a:rPr lang="en-US" altLang="ja-JP" sz="1100" dirty="0">
                <a:solidFill>
                  <a:schemeClr val="tx1"/>
                </a:solidFill>
              </a:rPr>
              <a:t>〔1</a:t>
            </a:r>
            <a:r>
              <a:rPr lang="ja-JP" altLang="en-US" sz="1100" dirty="0">
                <a:solidFill>
                  <a:schemeClr val="tx1"/>
                </a:solidFill>
              </a:rPr>
              <a:t>階</a:t>
            </a:r>
            <a:r>
              <a:rPr lang="en-US" altLang="ja-JP" sz="1100" dirty="0">
                <a:solidFill>
                  <a:schemeClr val="tx1"/>
                </a:solidFill>
              </a:rPr>
              <a:t>〕</a:t>
            </a:r>
          </a:p>
          <a:p>
            <a:pPr algn="ctr"/>
            <a:r>
              <a:rPr lang="ja-JP" altLang="en-US" sz="1100" dirty="0">
                <a:solidFill>
                  <a:schemeClr val="tx1"/>
                </a:solidFill>
              </a:rPr>
              <a:t>（</a:t>
            </a:r>
            <a:r>
              <a:rPr lang="en-US" altLang="ja-JP" sz="1100" dirty="0">
                <a:solidFill>
                  <a:schemeClr val="tx1"/>
                </a:solidFill>
              </a:rPr>
              <a:t>2014</a:t>
            </a:r>
            <a:r>
              <a:rPr lang="ja-JP" altLang="en-US" sz="1100" dirty="0">
                <a:solidFill>
                  <a:schemeClr val="tx1"/>
                </a:solidFill>
              </a:rPr>
              <a:t>年</a:t>
            </a:r>
            <a:r>
              <a:rPr lang="en-US" altLang="ja-JP" sz="1100" dirty="0">
                <a:solidFill>
                  <a:schemeClr val="tx1"/>
                </a:solidFill>
              </a:rPr>
              <a:t>4</a:t>
            </a:r>
            <a:r>
              <a:rPr lang="ja-JP" altLang="en-US" sz="1100" dirty="0">
                <a:solidFill>
                  <a:schemeClr val="tx1"/>
                </a:solidFill>
              </a:rPr>
              <a:t>月～）</a:t>
            </a:r>
          </a:p>
        </p:txBody>
      </p:sp>
      <p:sp>
        <p:nvSpPr>
          <p:cNvPr id="57" name="スライド番号プレースホルダ 56"/>
          <p:cNvSpPr>
            <a:spLocks noGrp="1"/>
          </p:cNvSpPr>
          <p:nvPr>
            <p:ph type="sldNum" sz="quarter" idx="12"/>
          </p:nvPr>
        </p:nvSpPr>
        <p:spPr/>
        <p:txBody>
          <a:bodyPr/>
          <a:lstStyle/>
          <a:p>
            <a:fld id="{37EF5067-3AB7-4642-9103-42CBD40CC6D9}" type="slidenum">
              <a:rPr kumimoji="1" lang="ja-JP" altLang="en-US" smtClean="0"/>
              <a:pPr/>
              <a:t>19</a:t>
            </a:fld>
            <a:endParaRPr kumimoji="1" lang="ja-JP" altLang="en-US" dirty="0"/>
          </a:p>
        </p:txBody>
      </p:sp>
      <p:sp>
        <p:nvSpPr>
          <p:cNvPr id="3" name="正方形/長方形 2"/>
          <p:cNvSpPr/>
          <p:nvPr/>
        </p:nvSpPr>
        <p:spPr>
          <a:xfrm>
            <a:off x="1543268" y="446988"/>
            <a:ext cx="5609228" cy="369332"/>
          </a:xfrm>
          <a:prstGeom prst="rect">
            <a:avLst/>
          </a:prstGeom>
        </p:spPr>
        <p:txBody>
          <a:bodyPr wrap="none">
            <a:spAutoFit/>
          </a:bodyPr>
          <a:lstStyle/>
          <a:p>
            <a:r>
              <a:rPr lang="ja-JP" altLang="en-US" dirty="0"/>
              <a:t>大阪府立中之島図書館・大阪市中央公会堂の有効活用</a:t>
            </a:r>
          </a:p>
        </p:txBody>
      </p:sp>
      <p:graphicFrame>
        <p:nvGraphicFramePr>
          <p:cNvPr id="24" name="表 23"/>
          <p:cNvGraphicFramePr>
            <a:graphicFrameLocks noGrp="1"/>
          </p:cNvGraphicFramePr>
          <p:nvPr>
            <p:extLst/>
          </p:nvPr>
        </p:nvGraphicFramePr>
        <p:xfrm>
          <a:off x="1183906" y="4515867"/>
          <a:ext cx="5196412" cy="1887809"/>
        </p:xfrm>
        <a:graphic>
          <a:graphicData uri="http://schemas.openxmlformats.org/drawingml/2006/table">
            <a:tbl>
              <a:tblPr firstRow="1" bandRow="1">
                <a:tableStyleId>{2D5ABB26-0587-4C30-8999-92F81FD0307C}</a:tableStyleId>
              </a:tblPr>
              <a:tblGrid>
                <a:gridCol w="443884">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1540633">
                  <a:extLst>
                    <a:ext uri="{9D8B030D-6E8A-4147-A177-3AD203B41FA5}">
                      <a16:colId xmlns:a16="http://schemas.microsoft.com/office/drawing/2014/main" val="20002"/>
                    </a:ext>
                  </a:extLst>
                </a:gridCol>
                <a:gridCol w="2491815">
                  <a:extLst>
                    <a:ext uri="{9D8B030D-6E8A-4147-A177-3AD203B41FA5}">
                      <a16:colId xmlns:a16="http://schemas.microsoft.com/office/drawing/2014/main" val="20003"/>
                    </a:ext>
                  </a:extLst>
                </a:gridCol>
              </a:tblGrid>
              <a:tr h="167598">
                <a:tc>
                  <a:txBody>
                    <a:bodyPr/>
                    <a:lstStyle/>
                    <a:p>
                      <a:pPr algn="l"/>
                      <a:endParaRPr kumimoji="1" lang="ja-JP" altLang="en-US" sz="900"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リニューアル前</a:t>
                      </a: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kumimoji="1" lang="ja-JP" altLang="en-US" sz="900" dirty="0" smtClean="0">
                          <a:solidFill>
                            <a:schemeClr val="tx1"/>
                          </a:solidFill>
                        </a:rPr>
                        <a:t>リニューアル後</a:t>
                      </a:r>
                      <a:endParaRPr kumimoji="1" lang="ja-JP" altLang="en-US" sz="900"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183007">
                <a:tc>
                  <a:txBody>
                    <a:bodyPr/>
                    <a:lstStyle/>
                    <a:p>
                      <a:pPr algn="ctr"/>
                      <a:r>
                        <a:rPr kumimoji="1" lang="ja-JP" altLang="en-US" sz="900" dirty="0" smtClean="0">
                          <a:solidFill>
                            <a:schemeClr val="tx1"/>
                          </a:solidFill>
                        </a:rPr>
                        <a:t>①</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外観</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900" dirty="0" smtClean="0">
                          <a:solidFill>
                            <a:schemeClr val="tx1"/>
                          </a:solidFill>
                        </a:rPr>
                        <a:t>施設全体が老朽化</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900" dirty="0" smtClean="0">
                          <a:solidFill>
                            <a:schemeClr val="tx1"/>
                          </a:solidFill>
                        </a:rPr>
                        <a:t>外壁を洗浄し、白亜の殿堂と評される外観を復活</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02315">
                <a:tc>
                  <a:txBody>
                    <a:bodyPr/>
                    <a:lstStyle/>
                    <a:p>
                      <a:pPr algn="ctr"/>
                      <a:r>
                        <a:rPr kumimoji="1" lang="ja-JP" altLang="en-US" sz="900" dirty="0" smtClean="0">
                          <a:solidFill>
                            <a:schemeClr val="tx1"/>
                          </a:solidFill>
                        </a:rPr>
                        <a:t>②</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正面玄関</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閉鎖／階段下入館口が分かりにくく、受付後、持ち物を預けるシステム</a:t>
                      </a:r>
                      <a:endParaRPr kumimoji="1" lang="ja-JP" altLang="en-US" sz="900"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正面玄関を改装し、フリー入退館を実施</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8999">
                <a:tc>
                  <a:txBody>
                    <a:bodyPr/>
                    <a:lstStyle/>
                    <a:p>
                      <a:pPr algn="ctr"/>
                      <a:r>
                        <a:rPr kumimoji="1" lang="ja-JP" altLang="en-US" sz="900" dirty="0" smtClean="0">
                          <a:solidFill>
                            <a:schemeClr val="tx1"/>
                          </a:solidFill>
                        </a:rPr>
                        <a:t>③④</a:t>
                      </a:r>
                      <a:endParaRPr kumimoji="1" lang="en-US" altLang="ja-JP" sz="900" dirty="0" smtClean="0">
                        <a:solidFill>
                          <a:schemeClr val="tx1"/>
                        </a:solidFill>
                      </a:endParaRPr>
                    </a:p>
                    <a:p>
                      <a:pPr algn="ctr"/>
                      <a:r>
                        <a:rPr kumimoji="1" lang="ja-JP" altLang="en-US" sz="900" dirty="0" smtClean="0">
                          <a:solidFill>
                            <a:schemeClr val="tx1"/>
                          </a:solidFill>
                        </a:rPr>
                        <a:t>⑤</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館内</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交流等に使える施設がない</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大展示室、多目的スペースの設置、記念室（⑤）の改修</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21683">
                <a:tc>
                  <a:txBody>
                    <a:bodyPr/>
                    <a:lstStyle/>
                    <a:p>
                      <a:pPr algn="ctr"/>
                      <a:r>
                        <a:rPr kumimoji="1" lang="ja-JP" altLang="en-US" sz="900" dirty="0" smtClean="0">
                          <a:solidFill>
                            <a:schemeClr val="tx1"/>
                          </a:solidFill>
                        </a:rPr>
                        <a:t>⑥</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kumimoji="1" lang="ja-JP" altLang="en-US"/>
                    </a:p>
                  </a:txBody>
                  <a:tcPr/>
                </a:tc>
                <a:tc>
                  <a:txBody>
                    <a:bodyPr/>
                    <a:lstStyle/>
                    <a:p>
                      <a:r>
                        <a:rPr kumimoji="1" lang="ja-JP" altLang="en-US" sz="900" dirty="0" smtClean="0">
                          <a:solidFill>
                            <a:schemeClr val="tx1"/>
                          </a:solidFill>
                        </a:rPr>
                        <a:t>閲覧室のほかに館内でくつろげるスペースがない</a:t>
                      </a:r>
                      <a:endParaRPr kumimoji="1" lang="ja-JP" altLang="en-US" sz="900"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カフェのオープン</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67598">
                <a:tc>
                  <a:txBody>
                    <a:bodyPr/>
                    <a:lstStyle/>
                    <a:p>
                      <a:pPr algn="ctr"/>
                      <a:r>
                        <a:rPr kumimoji="1" lang="ja-JP" altLang="en-US" sz="900" dirty="0" smtClean="0">
                          <a:solidFill>
                            <a:schemeClr val="tx1"/>
                          </a:solidFill>
                        </a:rPr>
                        <a:t>⑦</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設備の老朽化</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トイレを改修し、アメニティを向上</a:t>
                      </a: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8999">
                <a:tc>
                  <a:txBody>
                    <a:bodyPr/>
                    <a:lstStyle/>
                    <a:p>
                      <a:pPr algn="ctr"/>
                      <a:endParaRPr kumimoji="1" lang="ja-JP" altLang="en-US" sz="900" dirty="0">
                        <a:solidFill>
                          <a:schemeClr val="tx1"/>
                        </a:solidFill>
                      </a:endParaRP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管理体制</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府による直営</a:t>
                      </a:r>
                    </a:p>
                  </a:txBody>
                  <a:tcPr marL="36000" marR="36000" marT="18000" marB="18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smtClean="0">
                          <a:solidFill>
                            <a:schemeClr val="tx1"/>
                          </a:solidFill>
                        </a:rPr>
                        <a:t>指定管理者による施設管理</a:t>
                      </a:r>
                      <a:endParaRPr kumimoji="1" lang="ja-JP" altLang="en-US" sz="900" strike="sngStrike" dirty="0">
                        <a:solidFill>
                          <a:schemeClr val="tx1"/>
                        </a:solidFill>
                      </a:endParaRPr>
                    </a:p>
                  </a:txBody>
                  <a:tcPr marL="36000" marR="36000" marT="18000" marB="18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25" name="テキスト ボックス 24"/>
          <p:cNvSpPr txBox="1"/>
          <p:nvPr/>
        </p:nvSpPr>
        <p:spPr>
          <a:xfrm>
            <a:off x="1143000" y="4274757"/>
            <a:ext cx="5074066" cy="253916"/>
          </a:xfrm>
          <a:prstGeom prst="rect">
            <a:avLst/>
          </a:prstGeom>
          <a:noFill/>
        </p:spPr>
        <p:txBody>
          <a:bodyPr wrap="square" rtlCol="0">
            <a:spAutoFit/>
          </a:bodyPr>
          <a:lstStyle/>
          <a:p>
            <a:r>
              <a:rPr lang="ja-JP" altLang="en-US" sz="1050" dirty="0"/>
              <a:t>○府立中之島図書館のリニューアル（</a:t>
            </a:r>
            <a:r>
              <a:rPr lang="en-US" altLang="ja-JP" sz="1050" dirty="0"/>
              <a:t>2015</a:t>
            </a:r>
            <a:r>
              <a:rPr lang="ja-JP" altLang="en-US" sz="1050" dirty="0"/>
              <a:t>年４月正面玄関開放・順次リニューアル）</a:t>
            </a:r>
          </a:p>
        </p:txBody>
      </p:sp>
      <p:sp>
        <p:nvSpPr>
          <p:cNvPr id="26" name="テキスト ボックス 25"/>
          <p:cNvSpPr txBox="1"/>
          <p:nvPr/>
        </p:nvSpPr>
        <p:spPr>
          <a:xfrm>
            <a:off x="1847532" y="2501729"/>
            <a:ext cx="1512168" cy="276999"/>
          </a:xfrm>
          <a:prstGeom prst="rect">
            <a:avLst/>
          </a:prstGeom>
          <a:noFill/>
        </p:spPr>
        <p:txBody>
          <a:bodyPr wrap="square" rtlCol="0">
            <a:spAutoFit/>
          </a:bodyPr>
          <a:lstStyle/>
          <a:p>
            <a:pPr algn="ctr"/>
            <a:r>
              <a:rPr lang="ja-JP" altLang="en-US" sz="1200" dirty="0"/>
              <a:t>大阪市役所</a:t>
            </a:r>
          </a:p>
        </p:txBody>
      </p:sp>
      <p:pic>
        <p:nvPicPr>
          <p:cNvPr id="27" name="Picture 3"/>
          <p:cNvPicPr>
            <a:picLocks noChangeAspect="1" noChangeArrowheads="1"/>
          </p:cNvPicPr>
          <p:nvPr/>
        </p:nvPicPr>
        <p:blipFill>
          <a:blip r:embed="rId4" cstate="email"/>
          <a:srcRect/>
          <a:stretch>
            <a:fillRect/>
          </a:stretch>
        </p:blipFill>
        <p:spPr bwMode="auto">
          <a:xfrm>
            <a:off x="1265837" y="1153953"/>
            <a:ext cx="2920621" cy="1342715"/>
          </a:xfrm>
          <a:prstGeom prst="rect">
            <a:avLst/>
          </a:prstGeom>
          <a:noFill/>
          <a:ln w="9525">
            <a:noFill/>
            <a:miter lim="800000"/>
            <a:headEnd/>
            <a:tailEnd/>
          </a:ln>
          <a:effectLst/>
        </p:spPr>
      </p:pic>
      <p:sp>
        <p:nvSpPr>
          <p:cNvPr id="38" name="線吹き出し 1 (枠付き) 37"/>
          <p:cNvSpPr/>
          <p:nvPr/>
        </p:nvSpPr>
        <p:spPr>
          <a:xfrm flipH="1">
            <a:off x="2855643" y="1225960"/>
            <a:ext cx="576064" cy="557367"/>
          </a:xfrm>
          <a:prstGeom prst="borderCallout1">
            <a:avLst>
              <a:gd name="adj1" fmla="val 60188"/>
              <a:gd name="adj2" fmla="val -9125"/>
              <a:gd name="adj3" fmla="val 62496"/>
              <a:gd name="adj4" fmla="val -126810"/>
            </a:avLst>
          </a:prstGeom>
          <a:noFill/>
          <a:ln w="508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42179" y="946015"/>
            <a:ext cx="2249487"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409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66986" y="1091821"/>
            <a:ext cx="8709180" cy="5396065"/>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en-US" sz="1015" dirty="0">
              <a:solidFill>
                <a:schemeClr val="tx1"/>
              </a:solidFill>
            </a:endParaRPr>
          </a:p>
        </p:txBody>
      </p:sp>
      <p:sp>
        <p:nvSpPr>
          <p:cNvPr id="2" name="タイトル 1"/>
          <p:cNvSpPr>
            <a:spLocks noGrp="1"/>
          </p:cNvSpPr>
          <p:nvPr>
            <p:ph type="title"/>
          </p:nvPr>
        </p:nvSpPr>
        <p:spPr>
          <a:xfrm>
            <a:off x="1766986" y="341572"/>
            <a:ext cx="8229600" cy="651775"/>
          </a:xfrm>
        </p:spPr>
        <p:txBody>
          <a:bodyPr>
            <a:normAutofit/>
          </a:bodyPr>
          <a:lstStyle/>
          <a:p>
            <a:pPr algn="l"/>
            <a:r>
              <a:rPr lang="ja-JP" altLang="en-US" sz="3200" dirty="0">
                <a:latin typeface="Meiryo UI" panose="020B0604030504040204" pitchFamily="50" charset="-128"/>
                <a:ea typeface="Meiryo UI" panose="020B0604030504040204" pitchFamily="50" charset="-128"/>
              </a:rPr>
              <a:t>○とりまとめの趣旨について</a:t>
            </a:r>
          </a:p>
        </p:txBody>
      </p:sp>
      <p:sp>
        <p:nvSpPr>
          <p:cNvPr id="3" name="縦書きテキスト プレースホルダ 2"/>
          <p:cNvSpPr>
            <a:spLocks noGrp="1"/>
          </p:cNvSpPr>
          <p:nvPr>
            <p:ph type="body" orient="vert" idx="1"/>
          </p:nvPr>
        </p:nvSpPr>
        <p:spPr>
          <a:xfrm>
            <a:off x="1889579" y="1156224"/>
            <a:ext cx="8494966" cy="5305648"/>
          </a:xfrm>
        </p:spPr>
        <p:txBody>
          <a:bodyPr vert="horz">
            <a:noAutofit/>
          </a:bodyPr>
          <a:lstStyle/>
          <a:p>
            <a:pPr>
              <a:lnSpc>
                <a:spcPct val="100000"/>
              </a:lnSpc>
              <a:spcBef>
                <a:spcPts val="0"/>
              </a:spcBef>
            </a:pPr>
            <a:r>
              <a:rPr lang="ja-JP" altLang="en-US" sz="1800" dirty="0">
                <a:latin typeface="Meiryo UI" panose="020B0604030504040204" pitchFamily="50" charset="-128"/>
                <a:ea typeface="Meiryo UI" panose="020B0604030504040204" pitchFamily="50" charset="-128"/>
              </a:rPr>
              <a:t>大阪</a:t>
            </a:r>
            <a:r>
              <a:rPr lang="ja-JP" altLang="ja-JP" sz="1800" dirty="0">
                <a:latin typeface="Meiryo UI" panose="020B0604030504040204" pitchFamily="50" charset="-128"/>
                <a:ea typeface="Meiryo UI" panose="020B0604030504040204" pitchFamily="50" charset="-128"/>
              </a:rPr>
              <a:t>府</a:t>
            </a:r>
            <a:r>
              <a:rPr lang="ja-JP" altLang="en-US" sz="1800" dirty="0">
                <a:latin typeface="Meiryo UI" panose="020B0604030504040204" pitchFamily="50" charset="-128"/>
                <a:ea typeface="Meiryo UI" panose="020B0604030504040204" pitchFamily="50" charset="-128"/>
              </a:rPr>
              <a:t>市では、</a:t>
            </a:r>
            <a:r>
              <a:rPr lang="en-US" altLang="ja-JP" sz="1800" dirty="0">
                <a:latin typeface="Meiryo UI" panose="020B0604030504040204" pitchFamily="50" charset="-128"/>
                <a:ea typeface="Meiryo UI" panose="020B0604030504040204" pitchFamily="50" charset="-128"/>
              </a:rPr>
              <a:t>2014</a:t>
            </a:r>
            <a:r>
              <a:rPr lang="ja-JP" altLang="en-US" sz="1800" dirty="0">
                <a:latin typeface="Meiryo UI" panose="020B0604030504040204" pitchFamily="50" charset="-128"/>
                <a:ea typeface="Meiryo UI" panose="020B0604030504040204" pitchFamily="50" charset="-128"/>
              </a:rPr>
              <a:t>年</a:t>
            </a:r>
            <a:r>
              <a:rPr lang="en-US" altLang="ja-JP" sz="1800" dirty="0">
                <a:latin typeface="Meiryo UI" panose="020B0604030504040204" pitchFamily="50" charset="-128"/>
                <a:ea typeface="Meiryo UI" panose="020B0604030504040204" pitchFamily="50" charset="-128"/>
              </a:rPr>
              <a:t>12</a:t>
            </a:r>
            <a:r>
              <a:rPr lang="ja-JP" altLang="en-US" sz="1800" dirty="0">
                <a:latin typeface="Meiryo UI" panose="020B0604030504040204" pitchFamily="50" charset="-128"/>
                <a:ea typeface="Meiryo UI" panose="020B0604030504040204" pitchFamily="50" charset="-128"/>
              </a:rPr>
              <a:t>月に、</a:t>
            </a:r>
            <a:r>
              <a:rPr lang="ja-JP" altLang="ja-JP" sz="1800" dirty="0">
                <a:latin typeface="Meiryo UI" panose="020B0604030504040204" pitchFamily="50" charset="-128"/>
                <a:ea typeface="Meiryo UI" panose="020B0604030504040204" pitchFamily="50" charset="-128"/>
              </a:rPr>
              <a:t>大阪が抱える諸課題</a:t>
            </a:r>
            <a:r>
              <a:rPr lang="ja-JP" altLang="en-US" sz="1800" dirty="0">
                <a:latin typeface="Meiryo UI" panose="020B0604030504040204" pitchFamily="50" charset="-128"/>
                <a:ea typeface="Meiryo UI" panose="020B0604030504040204" pitchFamily="50" charset="-128"/>
              </a:rPr>
              <a:t>に対し取り組んできた主要な政策や改革の実施状況とその成果を整理するとともに、概ね</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年後を想定した</a:t>
            </a:r>
            <a:r>
              <a:rPr lang="ja-JP" altLang="ja-JP" sz="1800" dirty="0">
                <a:latin typeface="Meiryo UI" panose="020B0604030504040204" pitchFamily="50" charset="-128"/>
                <a:ea typeface="Meiryo UI" panose="020B0604030504040204" pitchFamily="50" charset="-128"/>
              </a:rPr>
              <a:t>大阪の</a:t>
            </a:r>
            <a:r>
              <a:rPr lang="ja-JP" altLang="en-US" sz="1800" dirty="0">
                <a:latin typeface="Meiryo UI" panose="020B0604030504040204" pitchFamily="50" charset="-128"/>
                <a:ea typeface="Meiryo UI" panose="020B0604030504040204" pitchFamily="50" charset="-128"/>
              </a:rPr>
              <a:t>めざす</a:t>
            </a:r>
            <a:r>
              <a:rPr lang="ja-JP" altLang="ja-JP" sz="1800" dirty="0">
                <a:latin typeface="Meiryo UI" panose="020B0604030504040204" pitchFamily="50" charset="-128"/>
                <a:ea typeface="Meiryo UI" panose="020B0604030504040204" pitchFamily="50" charset="-128"/>
              </a:rPr>
              <a:t>将来像を</a:t>
            </a:r>
            <a:r>
              <a:rPr lang="ja-JP" altLang="en-US" sz="1800" dirty="0">
                <a:latin typeface="Meiryo UI" panose="020B0604030504040204" pitchFamily="50" charset="-128"/>
                <a:ea typeface="Meiryo UI" panose="020B0604030504040204" pitchFamily="50" charset="-128"/>
              </a:rPr>
              <a:t>、府民市民の皆様へお知らせすることを目的に、「</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年後の大阪を見すえて」を公表しました。</a:t>
            </a: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r>
              <a:rPr lang="ja-JP" altLang="en-US" sz="1800" dirty="0">
                <a:latin typeface="Meiryo UI" panose="020B0604030504040204" pitchFamily="50" charset="-128"/>
                <a:ea typeface="Meiryo UI" panose="020B0604030504040204" pitchFamily="50" charset="-128"/>
              </a:rPr>
              <a:t>今回実施した「改革評価プロジェクト」においては、 前回作成した「</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年後の大阪を見すえて」を更新するとともに、近年の改革成果や今後の改革の方向性を踏まえて、テーマを追加いたしました。</a:t>
            </a: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r>
              <a:rPr lang="ja-JP" altLang="en-US" sz="1800" dirty="0">
                <a:latin typeface="Meiryo UI" panose="020B0604030504040204" pitchFamily="50" charset="-128"/>
                <a:ea typeface="Meiryo UI" panose="020B0604030504040204" pitchFamily="50" charset="-128"/>
              </a:rPr>
              <a:t>とりまとめに際しては、わかりやすくお示しすることを念頭に作成しており、前回と同様に、</a:t>
            </a:r>
            <a:r>
              <a:rPr lang="ja-JP" altLang="ja-JP" sz="1800" dirty="0">
                <a:latin typeface="Meiryo UI" panose="020B0604030504040204" pitchFamily="50" charset="-128"/>
                <a:ea typeface="Meiryo UI" panose="020B0604030504040204" pitchFamily="50" charset="-128"/>
              </a:rPr>
              <a:t>ソフト施策</a:t>
            </a:r>
            <a:r>
              <a:rPr lang="ja-JP" altLang="en-US" sz="1800" dirty="0">
                <a:latin typeface="Meiryo UI" panose="020B0604030504040204" pitchFamily="50" charset="-128"/>
                <a:ea typeface="Meiryo UI" panose="020B0604030504040204" pitchFamily="50" charset="-128"/>
              </a:rPr>
              <a:t>と</a:t>
            </a:r>
            <a:r>
              <a:rPr lang="ja-JP" altLang="ja-JP" sz="1800" dirty="0">
                <a:latin typeface="Meiryo UI" panose="020B0604030504040204" pitchFamily="50" charset="-128"/>
                <a:ea typeface="Meiryo UI" panose="020B0604030504040204" pitchFamily="50" charset="-128"/>
              </a:rPr>
              <a:t>ハード施策との両面</a:t>
            </a:r>
            <a:r>
              <a:rPr lang="ja-JP" altLang="en-US" sz="1800" dirty="0">
                <a:latin typeface="Meiryo UI" panose="020B0604030504040204" pitchFamily="50" charset="-128"/>
                <a:ea typeface="Meiryo UI" panose="020B0604030504040204" pitchFamily="50" charset="-128"/>
              </a:rPr>
              <a:t>からとらえた内容となっています</a:t>
            </a:r>
            <a:r>
              <a:rPr lang="ja-JP" altLang="ja-JP" sz="1800" dirty="0">
                <a:latin typeface="Meiryo UI" panose="020B0604030504040204" pitchFamily="50" charset="-128"/>
                <a:ea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r>
              <a:rPr lang="ja-JP" altLang="en-US" sz="1800" dirty="0">
                <a:latin typeface="Meiryo UI" panose="020B0604030504040204" pitchFamily="50" charset="-128"/>
                <a:ea typeface="Meiryo UI" panose="020B0604030504040204" pitchFamily="50" charset="-128"/>
              </a:rPr>
              <a:t>大阪の改革</a:t>
            </a:r>
            <a:r>
              <a:rPr lang="ja-JP" altLang="en-US" sz="1800" dirty="0" smtClean="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エリア</a:t>
            </a:r>
            <a:r>
              <a:rPr lang="ja-JP" altLang="en-US" sz="1800" dirty="0" smtClean="0">
                <a:latin typeface="Meiryo UI" panose="020B0604030504040204" pitchFamily="50" charset="-128"/>
                <a:ea typeface="Meiryo UI" panose="020B0604030504040204" pitchFamily="50" charset="-128"/>
              </a:rPr>
              <a:t>編</a:t>
            </a:r>
            <a:r>
              <a:rPr lang="ja-JP" altLang="en-US" sz="1800" dirty="0">
                <a:latin typeface="Meiryo UI" panose="020B0604030504040204" pitchFamily="50" charset="-128"/>
                <a:ea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「これからの大阪」においては、ハード施策について、その実施により、大阪のまちが、将来どのように変わっていくのかがわかるよう、エリアを単位として整理いたしました。</a:t>
            </a: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endParaRPr lang="en-US" altLang="ja-JP" sz="1800" dirty="0">
              <a:latin typeface="Meiryo UI" panose="020B0604030504040204" pitchFamily="50" charset="-128"/>
              <a:ea typeface="Meiryo UI" panose="020B0604030504040204" pitchFamily="50" charset="-128"/>
            </a:endParaRPr>
          </a:p>
          <a:p>
            <a:pPr>
              <a:lnSpc>
                <a:spcPct val="100000"/>
              </a:lnSpc>
              <a:spcBef>
                <a:spcPts val="0"/>
              </a:spcBef>
            </a:pPr>
            <a:r>
              <a:rPr lang="ja-JP" altLang="en-US" sz="1800" dirty="0">
                <a:latin typeface="Meiryo UI" panose="020B0604030504040204" pitchFamily="50" charset="-128"/>
                <a:ea typeface="Meiryo UI" panose="020B0604030504040204" pitchFamily="50" charset="-128"/>
              </a:rPr>
              <a:t>なお、別冊の、大阪の</a:t>
            </a:r>
            <a:r>
              <a:rPr lang="ja-JP" altLang="en-US" sz="1800" dirty="0" smtClean="0">
                <a:latin typeface="Meiryo UI" panose="020B0604030504040204" pitchFamily="50" charset="-128"/>
                <a:ea typeface="Meiryo UI" panose="020B0604030504040204" pitchFamily="50" charset="-128"/>
              </a:rPr>
              <a:t>改革（テーマ編）～</a:t>
            </a:r>
            <a:r>
              <a:rPr lang="ja-JP" altLang="en-US" sz="1800" dirty="0">
                <a:latin typeface="Meiryo UI" panose="020B0604030504040204" pitchFamily="50" charset="-128"/>
                <a:ea typeface="Meiryo UI" panose="020B0604030504040204" pitchFamily="50" charset="-128"/>
              </a:rPr>
              <a:t>「これまでの</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年</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主な取組み」は、ソフト施策について、皆様に身近な政策分野</a:t>
            </a:r>
            <a:r>
              <a:rPr lang="ja-JP" altLang="en-US" sz="1800" dirty="0" smtClean="0">
                <a:latin typeface="Meiryo UI" panose="020B0604030504040204" pitchFamily="50" charset="-128"/>
                <a:ea typeface="Meiryo UI" panose="020B0604030504040204" pitchFamily="50" charset="-128"/>
              </a:rPr>
              <a:t>をテーマ毎に取り上げ</a:t>
            </a:r>
            <a:r>
              <a:rPr lang="ja-JP" altLang="en-US" sz="1800" dirty="0">
                <a:latin typeface="Meiryo UI" panose="020B0604030504040204" pitchFamily="50" charset="-128"/>
                <a:ea typeface="Meiryo UI" panose="020B0604030504040204" pitchFamily="50" charset="-128"/>
              </a:rPr>
              <a:t>、大阪府市で実施している施策や改革の成果を複合的・重層的に整理しております。</a:t>
            </a:r>
            <a:endParaRPr lang="en-US" altLang="ja-JP" sz="18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2</a:t>
            </a:fld>
            <a:endParaRPr lang="ja-JP" altLang="en-US"/>
          </a:p>
        </p:txBody>
      </p:sp>
    </p:spTree>
    <p:extLst>
      <p:ext uri="{BB962C8B-B14F-4D97-AF65-F5344CB8AC3E}">
        <p14:creationId xmlns:p14="http://schemas.microsoft.com/office/powerpoint/2010/main" val="2716778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　</a:t>
            </a:r>
            <a:r>
              <a:rPr lang="ja-JP" altLang="en-US" sz="2000" b="1" dirty="0" smtClean="0">
                <a:solidFill>
                  <a:schemeClr val="bg1"/>
                </a:solidFill>
                <a:latin typeface="ＭＳ ゴシック" pitchFamily="49" charset="-128"/>
                <a:ea typeface="ＭＳ ゴシック" pitchFamily="49" charset="-128"/>
              </a:rPr>
              <a:t>①中之島東部</a:t>
            </a:r>
            <a:r>
              <a:rPr lang="ja-JP" altLang="en-US" sz="2000" b="1" dirty="0">
                <a:solidFill>
                  <a:schemeClr val="bg1"/>
                </a:solidFill>
                <a:latin typeface="ＭＳ ゴシック" pitchFamily="49" charset="-128"/>
                <a:ea typeface="ＭＳ ゴシック" pitchFamily="49" charset="-128"/>
              </a:rPr>
              <a:t>のまちづくり</a:t>
            </a:r>
            <a:endParaRPr lang="en-US" altLang="ja-JP" sz="2000" b="1" dirty="0">
              <a:solidFill>
                <a:schemeClr val="bg1"/>
              </a:solidFill>
              <a:latin typeface="ＭＳ ゴシック" pitchFamily="49" charset="-128"/>
              <a:ea typeface="ＭＳ ゴシック" pitchFamily="49" charset="-128"/>
            </a:endParaRPr>
          </a:p>
        </p:txBody>
      </p:sp>
      <p:sp>
        <p:nvSpPr>
          <p:cNvPr id="2" name="正方形/長方形 1"/>
          <p:cNvSpPr/>
          <p:nvPr/>
        </p:nvSpPr>
        <p:spPr>
          <a:xfrm>
            <a:off x="6248400" y="515703"/>
            <a:ext cx="4800599" cy="3262432"/>
          </a:xfrm>
          <a:prstGeom prst="rect">
            <a:avLst/>
          </a:prstGeom>
        </p:spPr>
        <p:txBody>
          <a:bodyPr wrap="square">
            <a:spAutoFit/>
          </a:bodyPr>
          <a:lstStyle/>
          <a:p>
            <a:r>
              <a:rPr lang="ja-JP" altLang="en-US" sz="1400" dirty="0"/>
              <a:t>～大阪市中央公会堂の有効活用～</a:t>
            </a:r>
          </a:p>
          <a:p>
            <a:r>
              <a:rPr lang="en-US" altLang="ja-JP" sz="1200" dirty="0" smtClean="0"/>
              <a:t>【</a:t>
            </a:r>
            <a:r>
              <a:rPr lang="ja-JP" altLang="en-US" sz="1200" dirty="0"/>
              <a:t>これまでの</a:t>
            </a:r>
            <a:r>
              <a:rPr lang="ja-JP" altLang="en-US" sz="1200" dirty="0" smtClean="0"/>
              <a:t>取組・成果</a:t>
            </a:r>
            <a:r>
              <a:rPr lang="en-US" altLang="ja-JP" sz="1200" dirty="0"/>
              <a:t>】</a:t>
            </a:r>
          </a:p>
          <a:p>
            <a:r>
              <a:rPr lang="ja-JP" altLang="en-US" sz="1200" dirty="0" smtClean="0"/>
              <a:t>■近代</a:t>
            </a:r>
            <a:r>
              <a:rPr lang="ja-JP" altLang="en-US" sz="1200" dirty="0"/>
              <a:t>建築物としての</a:t>
            </a:r>
            <a:r>
              <a:rPr lang="ja-JP" altLang="en-US" sz="1200" dirty="0" smtClean="0"/>
              <a:t>活用</a:t>
            </a:r>
            <a:endParaRPr lang="en-US" altLang="ja-JP" sz="1200" dirty="0" smtClean="0"/>
          </a:p>
          <a:p>
            <a:pPr>
              <a:tabLst>
                <a:tab pos="4572000" algn="l"/>
              </a:tabLst>
            </a:pPr>
            <a:r>
              <a:rPr lang="ja-JP" altLang="en-US" sz="1200" dirty="0" smtClean="0"/>
              <a:t>　貸館</a:t>
            </a:r>
            <a:r>
              <a:rPr lang="ja-JP" altLang="en-US" sz="1200" dirty="0"/>
              <a:t>利用者のみならず一般の来館者にも自由に見学できるようにしたことにより、近代建築としての魅力を発信し</a:t>
            </a:r>
            <a:r>
              <a:rPr lang="ja-JP" altLang="en-US" sz="1200" dirty="0" smtClean="0"/>
              <a:t>、中之島</a:t>
            </a:r>
            <a:r>
              <a:rPr lang="ja-JP" altLang="en-US" sz="1200" dirty="0"/>
              <a:t>エリアの魅力向上に寄与</a:t>
            </a:r>
            <a:r>
              <a:rPr lang="ja-JP" altLang="en-US" sz="1200" dirty="0" smtClean="0"/>
              <a:t>。</a:t>
            </a:r>
            <a:endParaRPr lang="en-US" altLang="ja-JP" sz="1200" dirty="0" smtClean="0"/>
          </a:p>
          <a:p>
            <a:pPr>
              <a:tabLst>
                <a:tab pos="4572000" algn="l"/>
              </a:tabLst>
            </a:pPr>
            <a:r>
              <a:rPr lang="ja-JP" altLang="en-US" sz="1200" dirty="0" smtClean="0"/>
              <a:t>＜実績＞</a:t>
            </a:r>
            <a:endParaRPr lang="ja-JP" altLang="en-US" sz="1200" dirty="0"/>
          </a:p>
          <a:p>
            <a:r>
              <a:rPr lang="ja-JP" altLang="en-US" sz="1200" dirty="0" smtClean="0"/>
              <a:t>・正面</a:t>
            </a:r>
            <a:r>
              <a:rPr lang="ja-JP" altLang="en-US" sz="1200" dirty="0"/>
              <a:t>玄関の</a:t>
            </a:r>
            <a:r>
              <a:rPr lang="ja-JP" altLang="en-US" sz="1200" dirty="0" smtClean="0"/>
              <a:t>開放（</a:t>
            </a:r>
            <a:r>
              <a:rPr lang="en-US" altLang="ja-JP" sz="1200" dirty="0" smtClean="0"/>
              <a:t>2014</a:t>
            </a:r>
            <a:r>
              <a:rPr lang="ja-JP" altLang="en-US" sz="1200" dirty="0" smtClean="0"/>
              <a:t>年度～） 合計</a:t>
            </a:r>
            <a:r>
              <a:rPr lang="en-US" altLang="ja-JP" sz="1200" dirty="0" smtClean="0"/>
              <a:t>28,197</a:t>
            </a:r>
            <a:r>
              <a:rPr lang="ja-JP" altLang="en-US" sz="1200" dirty="0" smtClean="0"/>
              <a:t>人（</a:t>
            </a:r>
            <a:r>
              <a:rPr lang="en-US" altLang="ja-JP" sz="1200" dirty="0" smtClean="0"/>
              <a:t>2017</a:t>
            </a:r>
            <a:r>
              <a:rPr lang="ja-JP" altLang="en-US" sz="1200" dirty="0" smtClean="0"/>
              <a:t>年度）</a:t>
            </a:r>
            <a:endParaRPr lang="ja-JP" altLang="en-US" sz="1200" dirty="0"/>
          </a:p>
          <a:p>
            <a:r>
              <a:rPr lang="ja-JP" altLang="en-US" sz="1200" dirty="0" smtClean="0"/>
              <a:t>・館内ガイドツアー</a:t>
            </a:r>
            <a:r>
              <a:rPr lang="en-US" altLang="ja-JP" sz="1200" dirty="0" smtClean="0"/>
              <a:t>(2014</a:t>
            </a:r>
            <a:r>
              <a:rPr lang="ja-JP" altLang="en-US" sz="1200" dirty="0" smtClean="0"/>
              <a:t>年度～）合計</a:t>
            </a:r>
            <a:r>
              <a:rPr lang="en-US" altLang="ja-JP" sz="1200" dirty="0" smtClean="0"/>
              <a:t>2,763</a:t>
            </a:r>
            <a:r>
              <a:rPr lang="ja-JP" altLang="en-US" sz="1200" dirty="0" smtClean="0"/>
              <a:t>人（</a:t>
            </a:r>
            <a:r>
              <a:rPr lang="en-US" altLang="ja-JP" sz="1200" dirty="0" smtClean="0"/>
              <a:t>2017</a:t>
            </a:r>
            <a:r>
              <a:rPr lang="ja-JP" altLang="en-US" sz="1200" dirty="0" smtClean="0"/>
              <a:t>年度）</a:t>
            </a:r>
            <a:endParaRPr lang="ja-JP" altLang="en-US" sz="1200" dirty="0"/>
          </a:p>
          <a:p>
            <a:r>
              <a:rPr lang="ja-JP" altLang="en-US" sz="1200" dirty="0"/>
              <a:t>・中央公会堂の歴史、大阪の近代建築</a:t>
            </a:r>
            <a:r>
              <a:rPr lang="ja-JP" altLang="en-US" sz="1200" dirty="0" smtClean="0"/>
              <a:t>、中之島</a:t>
            </a:r>
            <a:r>
              <a:rPr lang="ja-JP" altLang="en-US" sz="1200" dirty="0"/>
              <a:t>図書館の所蔵品等を展示</a:t>
            </a:r>
            <a:r>
              <a:rPr lang="ja-JP" altLang="en-US" sz="1200" dirty="0" smtClean="0"/>
              <a:t>する展示室</a:t>
            </a:r>
            <a:r>
              <a:rPr lang="ja-JP" altLang="en-US" sz="1200" dirty="0"/>
              <a:t>を開設</a:t>
            </a:r>
            <a:r>
              <a:rPr lang="ja-JP" altLang="en-US" sz="1200" dirty="0" smtClean="0"/>
              <a:t>（</a:t>
            </a:r>
            <a:r>
              <a:rPr lang="en-US" altLang="ja-JP" sz="1200" dirty="0" smtClean="0"/>
              <a:t>2014</a:t>
            </a:r>
            <a:r>
              <a:rPr lang="ja-JP" altLang="en-US" sz="1200" dirty="0" smtClean="0"/>
              <a:t>年</a:t>
            </a:r>
            <a:r>
              <a:rPr lang="en-US" altLang="ja-JP" sz="1200" dirty="0"/>
              <a:t>12</a:t>
            </a:r>
            <a:r>
              <a:rPr lang="ja-JP" altLang="en-US" sz="1200" dirty="0"/>
              <a:t>月</a:t>
            </a:r>
            <a:r>
              <a:rPr lang="ja-JP" altLang="en-US" sz="1200" dirty="0" smtClean="0"/>
              <a:t>）</a:t>
            </a:r>
            <a:endParaRPr lang="en-US" altLang="ja-JP" sz="1200" dirty="0" smtClean="0"/>
          </a:p>
          <a:p>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smtClean="0"/>
          </a:p>
        </p:txBody>
      </p:sp>
      <p:pic>
        <p:nvPicPr>
          <p:cNvPr id="3" name="図 2"/>
          <p:cNvPicPr>
            <a:picLocks noChangeAspect="1"/>
          </p:cNvPicPr>
          <p:nvPr/>
        </p:nvPicPr>
        <p:blipFill>
          <a:blip r:embed="rId3"/>
          <a:stretch>
            <a:fillRect/>
          </a:stretch>
        </p:blipFill>
        <p:spPr>
          <a:xfrm>
            <a:off x="9004843" y="5399182"/>
            <a:ext cx="1776914" cy="1185141"/>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4843" y="4076421"/>
            <a:ext cx="1692000" cy="1286436"/>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1674" y="2621203"/>
            <a:ext cx="1623271" cy="1152000"/>
          </a:xfrm>
          <a:prstGeom prst="rect">
            <a:avLst/>
          </a:prstGeom>
        </p:spPr>
      </p:pic>
      <p:pic>
        <p:nvPicPr>
          <p:cNvPr id="10" name="図 9"/>
          <p:cNvPicPr>
            <a:picLocks noChangeAspect="1"/>
          </p:cNvPicPr>
          <p:nvPr/>
        </p:nvPicPr>
        <p:blipFill>
          <a:blip r:embed="rId6"/>
          <a:stretch>
            <a:fillRect/>
          </a:stretch>
        </p:blipFill>
        <p:spPr>
          <a:xfrm>
            <a:off x="6581621" y="2595364"/>
            <a:ext cx="1836000" cy="1134434"/>
          </a:xfrm>
          <a:prstGeom prst="rect">
            <a:avLst/>
          </a:prstGeom>
        </p:spPr>
      </p:pic>
      <p:sp>
        <p:nvSpPr>
          <p:cNvPr id="11" name="正方形/長方形 10"/>
          <p:cNvSpPr/>
          <p:nvPr/>
        </p:nvSpPr>
        <p:spPr>
          <a:xfrm>
            <a:off x="6248401" y="3902935"/>
            <a:ext cx="2798900" cy="2123658"/>
          </a:xfrm>
          <a:prstGeom prst="rect">
            <a:avLst/>
          </a:prstGeom>
        </p:spPr>
        <p:txBody>
          <a:bodyPr wrap="square">
            <a:spAutoFit/>
          </a:bodyPr>
          <a:lstStyle/>
          <a:p>
            <a:r>
              <a:rPr lang="ja-JP" altLang="en-US" sz="1200" dirty="0" smtClean="0"/>
              <a:t>■自主的な企画実施</a:t>
            </a:r>
            <a:endParaRPr lang="en-US" altLang="ja-JP" sz="1200" dirty="0" smtClean="0"/>
          </a:p>
          <a:p>
            <a:r>
              <a:rPr lang="ja-JP" altLang="en-US" sz="1200" dirty="0" smtClean="0"/>
              <a:t>・</a:t>
            </a:r>
            <a:r>
              <a:rPr lang="ja-JP" altLang="en-US" sz="1200" dirty="0"/>
              <a:t>中之島図書館と合同ガイドツアー</a:t>
            </a:r>
            <a:r>
              <a:rPr lang="ja-JP" altLang="en-US" sz="1200" dirty="0" smtClean="0"/>
              <a:t>（</a:t>
            </a:r>
            <a:r>
              <a:rPr lang="en-US" altLang="ja-JP" sz="1200" dirty="0" smtClean="0"/>
              <a:t>2014</a:t>
            </a:r>
            <a:r>
              <a:rPr lang="ja-JP" altLang="en-US" sz="1200" dirty="0" smtClean="0"/>
              <a:t>年</a:t>
            </a:r>
            <a:r>
              <a:rPr lang="en-US" altLang="ja-JP" sz="1200" dirty="0"/>
              <a:t>10</a:t>
            </a:r>
            <a:r>
              <a:rPr lang="ja-JP" altLang="en-US" sz="1200" dirty="0"/>
              <a:t>月、</a:t>
            </a:r>
            <a:r>
              <a:rPr lang="en-US" altLang="ja-JP" sz="1200" dirty="0"/>
              <a:t>11</a:t>
            </a:r>
            <a:r>
              <a:rPr lang="ja-JP" altLang="en-US" sz="1200" dirty="0"/>
              <a:t>月）や合同講演会を実施</a:t>
            </a:r>
            <a:r>
              <a:rPr lang="ja-JP" altLang="en-US" sz="1200" dirty="0" smtClean="0"/>
              <a:t>（</a:t>
            </a:r>
            <a:r>
              <a:rPr lang="en-US" altLang="ja-JP" sz="1200" dirty="0" smtClean="0"/>
              <a:t>2014</a:t>
            </a:r>
            <a:r>
              <a:rPr lang="ja-JP" altLang="en-US" sz="1200" dirty="0" smtClean="0"/>
              <a:t>年</a:t>
            </a:r>
            <a:r>
              <a:rPr lang="en-US" altLang="ja-JP" sz="1200" dirty="0"/>
              <a:t>12</a:t>
            </a:r>
            <a:r>
              <a:rPr lang="ja-JP" altLang="en-US" sz="1200" dirty="0" smtClean="0"/>
              <a:t>月）</a:t>
            </a:r>
            <a:endParaRPr lang="ja-JP" altLang="en-US" sz="1200" dirty="0"/>
          </a:p>
          <a:p>
            <a:r>
              <a:rPr lang="ja-JP" altLang="en-US" sz="1200" dirty="0" smtClean="0"/>
              <a:t>・</a:t>
            </a:r>
            <a:r>
              <a:rPr lang="en-US" altLang="ja-JP" sz="1200" dirty="0" smtClean="0"/>
              <a:t>ONE★COIN</a:t>
            </a:r>
            <a:r>
              <a:rPr lang="ja-JP" altLang="en-US" sz="1200" dirty="0" smtClean="0"/>
              <a:t>見学会＆コンサート（</a:t>
            </a:r>
            <a:r>
              <a:rPr lang="en-US" altLang="ja-JP" sz="1200" dirty="0" smtClean="0"/>
              <a:t>2009</a:t>
            </a:r>
            <a:r>
              <a:rPr lang="ja-JP" altLang="en-US" sz="1200" dirty="0" smtClean="0"/>
              <a:t>～）</a:t>
            </a:r>
            <a:endParaRPr lang="en-US" altLang="ja-JP" sz="1200" dirty="0" smtClean="0"/>
          </a:p>
          <a:p>
            <a:r>
              <a:rPr lang="ja-JP" altLang="en-US" sz="1200" dirty="0" smtClean="0"/>
              <a:t>「大阪　光の饗宴」事務局と連携</a:t>
            </a:r>
            <a:endParaRPr lang="en-US" altLang="ja-JP" sz="1200" dirty="0"/>
          </a:p>
          <a:p>
            <a:r>
              <a:rPr lang="ja-JP" altLang="en-US" sz="1200" dirty="0" smtClean="0"/>
              <a:t>　</a:t>
            </a:r>
            <a:r>
              <a:rPr lang="en-US" altLang="ja-JP" sz="1200" dirty="0" smtClean="0"/>
              <a:t>4,077</a:t>
            </a:r>
            <a:r>
              <a:rPr lang="ja-JP" altLang="en-US" sz="1200" dirty="0" smtClean="0"/>
              <a:t>人参加</a:t>
            </a:r>
            <a:r>
              <a:rPr lang="ja-JP" altLang="en-US" sz="1200" dirty="0"/>
              <a:t>（</a:t>
            </a:r>
            <a:r>
              <a:rPr lang="en-US" altLang="ja-JP" sz="1200" dirty="0"/>
              <a:t>2017</a:t>
            </a:r>
            <a:r>
              <a:rPr lang="ja-JP" altLang="en-US" sz="1200" dirty="0"/>
              <a:t>年</a:t>
            </a:r>
            <a:r>
              <a:rPr lang="en-US" altLang="ja-JP" sz="1200" dirty="0"/>
              <a:t>12</a:t>
            </a:r>
            <a:r>
              <a:rPr lang="ja-JP" altLang="en-US" sz="1200" dirty="0"/>
              <a:t>月</a:t>
            </a:r>
            <a:r>
              <a:rPr lang="en-US" altLang="ja-JP" sz="1200" dirty="0"/>
              <a:t>23</a:t>
            </a:r>
            <a:r>
              <a:rPr lang="ja-JP" altLang="en-US" sz="1200" dirty="0"/>
              <a:t>日</a:t>
            </a:r>
            <a:r>
              <a:rPr lang="ja-JP" altLang="en-US" sz="1200" dirty="0" smtClean="0"/>
              <a:t>）</a:t>
            </a:r>
            <a:endParaRPr lang="en-US" altLang="ja-JP" sz="1200" dirty="0" smtClean="0"/>
          </a:p>
          <a:p>
            <a:endParaRPr lang="en-US" altLang="ja-JP" sz="1200" dirty="0"/>
          </a:p>
          <a:p>
            <a:r>
              <a:rPr lang="ja-JP" altLang="en-US" sz="1200" dirty="0" smtClean="0"/>
              <a:t>■レストラン</a:t>
            </a:r>
            <a:r>
              <a:rPr lang="ja-JP" altLang="en-US" sz="1200" dirty="0"/>
              <a:t>の</a:t>
            </a:r>
            <a:r>
              <a:rPr lang="ja-JP" altLang="en-US" sz="1200" dirty="0" smtClean="0"/>
              <a:t>活用</a:t>
            </a:r>
            <a:endParaRPr lang="en-US" altLang="ja-JP" sz="1200" dirty="0" smtClean="0"/>
          </a:p>
          <a:p>
            <a:r>
              <a:rPr lang="ja-JP" altLang="en-US" sz="1200" dirty="0" smtClean="0"/>
              <a:t>・</a:t>
            </a:r>
            <a:r>
              <a:rPr lang="ja-JP" altLang="en-US" sz="1200" dirty="0"/>
              <a:t>新レストランの営業開始</a:t>
            </a:r>
            <a:r>
              <a:rPr lang="ja-JP" altLang="en-US" sz="1200" dirty="0" smtClean="0"/>
              <a:t>（</a:t>
            </a:r>
            <a:r>
              <a:rPr lang="en-US" altLang="ja-JP" sz="1200" dirty="0" smtClean="0"/>
              <a:t>2015</a:t>
            </a:r>
            <a:r>
              <a:rPr lang="ja-JP" altLang="en-US" sz="1200" dirty="0" smtClean="0"/>
              <a:t>年</a:t>
            </a:r>
            <a:r>
              <a:rPr lang="en-US" altLang="ja-JP" sz="1200" dirty="0" smtClean="0"/>
              <a:t>6</a:t>
            </a:r>
            <a:r>
              <a:rPr lang="ja-JP" altLang="en-US" sz="1200" dirty="0" smtClean="0"/>
              <a:t>月）</a:t>
            </a:r>
            <a:endParaRPr lang="ja-JP" altLang="en-US" sz="1200" dirty="0"/>
          </a:p>
        </p:txBody>
      </p:sp>
      <p:sp>
        <p:nvSpPr>
          <p:cNvPr id="9" name="正方形/長方形 8"/>
          <p:cNvSpPr/>
          <p:nvPr/>
        </p:nvSpPr>
        <p:spPr>
          <a:xfrm>
            <a:off x="6248400" y="515703"/>
            <a:ext cx="4800599" cy="61173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143000" y="531991"/>
            <a:ext cx="4851400" cy="6217087"/>
          </a:xfrm>
          <a:prstGeom prst="rect">
            <a:avLst/>
          </a:prstGeom>
        </p:spPr>
        <p:txBody>
          <a:bodyPr wrap="square">
            <a:spAutoFit/>
          </a:bodyPr>
          <a:lstStyle/>
          <a:p>
            <a:r>
              <a:rPr lang="ja-JP" altLang="en-US" sz="1400" dirty="0"/>
              <a:t>～中之島図書館の有効活用～</a:t>
            </a:r>
          </a:p>
          <a:p>
            <a:r>
              <a:rPr lang="en-US" altLang="ja-JP" sz="1200" dirty="0" smtClean="0"/>
              <a:t>【</a:t>
            </a:r>
            <a:r>
              <a:rPr lang="ja-JP" altLang="en-US" sz="1200" dirty="0" smtClean="0"/>
              <a:t>これまでの取組・成果</a:t>
            </a:r>
            <a:r>
              <a:rPr lang="en-US" altLang="ja-JP" sz="1200" dirty="0" smtClean="0"/>
              <a:t>】</a:t>
            </a:r>
          </a:p>
          <a:p>
            <a:r>
              <a:rPr lang="ja-JP" altLang="en-US" sz="1200" dirty="0" smtClean="0"/>
              <a:t>■指定管理者制度の導入</a:t>
            </a:r>
            <a:endParaRPr lang="en-US" altLang="ja-JP" sz="1200" dirty="0" smtClean="0"/>
          </a:p>
          <a:p>
            <a:r>
              <a:rPr lang="ja-JP" altLang="en-US" sz="1200" dirty="0" smtClean="0"/>
              <a:t>　施設</a:t>
            </a:r>
            <a:r>
              <a:rPr lang="ja-JP" altLang="en-US" sz="1200" dirty="0"/>
              <a:t>の維持補修、展示室・多目的スペースの設置及び運営のほか、利用者サービスの向上、府民に親しまれる図書館づくりを目的として、指定管理者制度を</a:t>
            </a:r>
            <a:r>
              <a:rPr lang="ja-JP" altLang="en-US" sz="1200" dirty="0" smtClean="0"/>
              <a:t>導入。</a:t>
            </a:r>
            <a:endParaRPr lang="en-US" altLang="ja-JP" sz="1200" dirty="0" smtClean="0"/>
          </a:p>
          <a:p>
            <a:r>
              <a:rPr lang="ja-JP" altLang="en-US" sz="1200" dirty="0" smtClean="0"/>
              <a:t>・指定期間　</a:t>
            </a:r>
            <a:r>
              <a:rPr lang="en-US" altLang="ja-JP" sz="1200" dirty="0" smtClean="0"/>
              <a:t>2016</a:t>
            </a:r>
            <a:r>
              <a:rPr lang="ja-JP" altLang="en-US" sz="1200" dirty="0" smtClean="0"/>
              <a:t>年</a:t>
            </a:r>
            <a:r>
              <a:rPr lang="en-US" altLang="ja-JP" sz="1200" dirty="0" smtClean="0"/>
              <a:t>4</a:t>
            </a:r>
            <a:r>
              <a:rPr lang="ja-JP" altLang="en-US" sz="1200" dirty="0" smtClean="0"/>
              <a:t>月～</a:t>
            </a:r>
            <a:r>
              <a:rPr lang="en-US" altLang="ja-JP" sz="1200" dirty="0" smtClean="0"/>
              <a:t>2021</a:t>
            </a:r>
            <a:r>
              <a:rPr lang="ja-JP" altLang="en-US" sz="1200" dirty="0" smtClean="0"/>
              <a:t>年</a:t>
            </a:r>
            <a:r>
              <a:rPr lang="en-US" altLang="ja-JP" sz="1200" dirty="0" smtClean="0"/>
              <a:t>3</a:t>
            </a:r>
            <a:r>
              <a:rPr lang="ja-JP" altLang="en-US" sz="1200" dirty="0" smtClean="0"/>
              <a:t>月</a:t>
            </a:r>
            <a:endParaRPr lang="en-US" altLang="ja-JP" sz="1200" dirty="0" smtClean="0"/>
          </a:p>
          <a:p>
            <a:endParaRPr lang="en-US" altLang="ja-JP" sz="1200" dirty="0"/>
          </a:p>
          <a:p>
            <a:r>
              <a:rPr lang="ja-JP" altLang="en-US" sz="1200" dirty="0" smtClean="0"/>
              <a:t>■</a:t>
            </a:r>
            <a:r>
              <a:rPr lang="ja-JP" altLang="en-US" sz="1200" dirty="0"/>
              <a:t>正面玄関の開放によるフリー入退館の</a:t>
            </a:r>
            <a:r>
              <a:rPr lang="ja-JP" altLang="en-US" sz="1200" dirty="0" smtClean="0"/>
              <a:t>実現</a:t>
            </a:r>
            <a:r>
              <a:rPr lang="en-US" altLang="ja-JP" sz="1200" dirty="0" smtClean="0"/>
              <a:t>(2015</a:t>
            </a:r>
            <a:r>
              <a:rPr lang="ja-JP" altLang="en-US" sz="1200" dirty="0" smtClean="0"/>
              <a:t>年</a:t>
            </a:r>
            <a:r>
              <a:rPr lang="en-US" altLang="ja-JP" sz="1200" dirty="0" smtClean="0"/>
              <a:t>4</a:t>
            </a:r>
            <a:r>
              <a:rPr lang="ja-JP" altLang="en-US" sz="1200" dirty="0" smtClean="0"/>
              <a:t>月</a:t>
            </a:r>
            <a:r>
              <a:rPr lang="en-US" altLang="ja-JP" sz="1200" dirty="0" smtClean="0"/>
              <a:t>)</a:t>
            </a:r>
          </a:p>
          <a:p>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smtClean="0"/>
          </a:p>
          <a:p>
            <a:endParaRPr lang="en-US" altLang="ja-JP" sz="1200" dirty="0" smtClean="0"/>
          </a:p>
          <a:p>
            <a:endParaRPr lang="en-US" altLang="ja-JP" sz="1200" dirty="0"/>
          </a:p>
          <a:p>
            <a:endParaRPr lang="en-US" altLang="ja-JP" sz="1200" dirty="0" smtClean="0"/>
          </a:p>
          <a:p>
            <a:r>
              <a:rPr lang="ja-JP" altLang="en-US" sz="1200" dirty="0" smtClean="0"/>
              <a:t>■外壁洗浄等による建物の美化</a:t>
            </a:r>
            <a:r>
              <a:rPr lang="en-US" altLang="ja-JP" sz="1200" dirty="0" smtClean="0"/>
              <a:t>(2015</a:t>
            </a:r>
            <a:r>
              <a:rPr lang="ja-JP" altLang="en-US" sz="1200" dirty="0" smtClean="0"/>
              <a:t>年</a:t>
            </a:r>
            <a:r>
              <a:rPr lang="en-US" altLang="ja-JP" sz="1200" dirty="0" smtClean="0"/>
              <a:t>4</a:t>
            </a:r>
            <a:r>
              <a:rPr lang="ja-JP" altLang="en-US" sz="1200" dirty="0" smtClean="0"/>
              <a:t>月</a:t>
            </a:r>
            <a:r>
              <a:rPr lang="en-US" altLang="ja-JP" sz="1200" dirty="0" smtClean="0"/>
              <a:t>)</a:t>
            </a:r>
          </a:p>
          <a:p>
            <a:endParaRPr lang="en-US" altLang="ja-JP" sz="1200" dirty="0" smtClean="0"/>
          </a:p>
          <a:p>
            <a:r>
              <a:rPr lang="ja-JP" altLang="en-US" sz="1200" dirty="0" smtClean="0"/>
              <a:t>■カフェのオープン（</a:t>
            </a:r>
            <a:r>
              <a:rPr lang="en-US" altLang="ja-JP" sz="1200" dirty="0" smtClean="0"/>
              <a:t>2016</a:t>
            </a:r>
            <a:r>
              <a:rPr lang="ja-JP" altLang="en-US" sz="1200" dirty="0" smtClean="0"/>
              <a:t>年</a:t>
            </a:r>
            <a:r>
              <a:rPr lang="en-US" altLang="ja-JP" sz="1200" dirty="0" smtClean="0"/>
              <a:t>4</a:t>
            </a:r>
            <a:r>
              <a:rPr lang="ja-JP" altLang="en-US" sz="1200" dirty="0" smtClean="0"/>
              <a:t>月）</a:t>
            </a:r>
            <a:endParaRPr lang="en-US" altLang="ja-JP" sz="1200" dirty="0" smtClean="0"/>
          </a:p>
          <a:p>
            <a:r>
              <a:rPr lang="ja-JP" altLang="en-US" sz="1200" dirty="0" smtClean="0"/>
              <a:t>・図書館の新たな魅力づくりを行うため、カフェをオープン。</a:t>
            </a:r>
            <a:endParaRPr lang="en-US" altLang="ja-JP" sz="1200" dirty="0" smtClean="0"/>
          </a:p>
          <a:p>
            <a:endParaRPr lang="en-US" altLang="ja-JP" sz="1200" dirty="0" smtClean="0"/>
          </a:p>
          <a:p>
            <a:endParaRPr lang="en-US" altLang="ja-JP" sz="1200" dirty="0"/>
          </a:p>
          <a:p>
            <a:endParaRPr lang="en-US" altLang="ja-JP" sz="1200" dirty="0"/>
          </a:p>
          <a:p>
            <a:r>
              <a:rPr lang="ja-JP" altLang="en-US" sz="1200" dirty="0" smtClean="0"/>
              <a:t>　　　　　　　　　　　　　　　　　　　　</a:t>
            </a:r>
            <a:endParaRPr lang="en-US" altLang="ja-JP" sz="1200" dirty="0" smtClean="0"/>
          </a:p>
          <a:p>
            <a:endParaRPr lang="en-US" altLang="ja-JP" sz="1200" dirty="0" smtClean="0"/>
          </a:p>
          <a:p>
            <a:r>
              <a:rPr lang="ja-JP" altLang="en-US" sz="1200" dirty="0" smtClean="0"/>
              <a:t>■文化事業の合同実施など、隣接する中央公会堂との連携・協力の強化</a:t>
            </a:r>
            <a:endParaRPr lang="en-US" altLang="ja-JP" sz="1200" dirty="0" smtClean="0"/>
          </a:p>
          <a:p>
            <a:r>
              <a:rPr lang="ja-JP" altLang="en-US" sz="1200" dirty="0" smtClean="0"/>
              <a:t>・中之島図書館の魅力を伝える文化事業を実施</a:t>
            </a:r>
            <a:endParaRPr lang="en-US" altLang="ja-JP" sz="1200" dirty="0" smtClean="0"/>
          </a:p>
          <a:p>
            <a:r>
              <a:rPr lang="ja-JP" altLang="en-US" sz="1200" dirty="0" smtClean="0"/>
              <a:t>・中央公会堂と連携したガイドツアー（</a:t>
            </a:r>
            <a:r>
              <a:rPr lang="en-US" altLang="ja-JP" sz="1200" dirty="0" smtClean="0"/>
              <a:t>2014</a:t>
            </a:r>
            <a:r>
              <a:rPr lang="ja-JP" altLang="en-US" sz="1200" dirty="0" smtClean="0"/>
              <a:t>年</a:t>
            </a:r>
            <a:r>
              <a:rPr lang="en-US" altLang="ja-JP" sz="1200" dirty="0" smtClean="0"/>
              <a:t>10</a:t>
            </a:r>
            <a:r>
              <a:rPr lang="ja-JP" altLang="en-US" sz="1200" dirty="0" smtClean="0"/>
              <a:t>月、</a:t>
            </a:r>
            <a:r>
              <a:rPr lang="en-US" altLang="ja-JP" sz="1200" dirty="0" smtClean="0"/>
              <a:t>11</a:t>
            </a:r>
            <a:r>
              <a:rPr lang="ja-JP" altLang="en-US" sz="1200" dirty="0" smtClean="0"/>
              <a:t>月）などを実施</a:t>
            </a:r>
            <a:endParaRPr lang="en-US" altLang="ja-JP" sz="1200" dirty="0"/>
          </a:p>
        </p:txBody>
      </p:sp>
      <p:sp>
        <p:nvSpPr>
          <p:cNvPr id="14" name="正方形/長方形 13"/>
          <p:cNvSpPr/>
          <p:nvPr/>
        </p:nvSpPr>
        <p:spPr>
          <a:xfrm>
            <a:off x="1170709" y="508561"/>
            <a:ext cx="4800599" cy="61173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3705" y="2358419"/>
            <a:ext cx="1926804" cy="1608324"/>
          </a:xfrm>
          <a:prstGeom prst="rect">
            <a:avLst/>
          </a:prstGeom>
        </p:spPr>
      </p:pic>
      <p:pic>
        <p:nvPicPr>
          <p:cNvPr id="16" name="図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730" y="2306201"/>
            <a:ext cx="1709155" cy="1704083"/>
          </a:xfrm>
          <a:prstGeom prst="rect">
            <a:avLst/>
          </a:prstGeom>
        </p:spPr>
      </p:pic>
      <p:pic>
        <p:nvPicPr>
          <p:cNvPr id="17" name="オブジェクト 16"/>
          <p:cNvPicPr>
            <a:picLocks noChangeAspect="1"/>
          </p:cNvPicPr>
          <p:nvPr/>
        </p:nvPicPr>
        <p:blipFill>
          <a:blip r:embed="rId9" cstate="print"/>
          <a:stretch>
            <a:fillRect/>
          </a:stretch>
        </p:blipFill>
        <p:spPr>
          <a:xfrm>
            <a:off x="2551834" y="5032025"/>
            <a:ext cx="572366" cy="809902"/>
          </a:xfrm>
          <a:prstGeom prst="rect">
            <a:avLst/>
          </a:prstGeom>
        </p:spPr>
      </p:pic>
      <p:pic>
        <p:nvPicPr>
          <p:cNvPr id="18"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693" t="13801" r="13031" b="3256"/>
          <a:stretch/>
        </p:blipFill>
        <p:spPr bwMode="auto">
          <a:xfrm>
            <a:off x="1453705" y="5139690"/>
            <a:ext cx="971551" cy="67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138CA411-231B-42B9-AF63-97A64194AA60}" type="slidenum">
              <a:rPr lang="ja-JP" altLang="en-US" smtClean="0"/>
              <a:pPr/>
              <a:t>20</a:t>
            </a:fld>
            <a:endParaRPr lang="ja-JP" altLang="en-US"/>
          </a:p>
        </p:txBody>
      </p:sp>
    </p:spTree>
    <p:extLst>
      <p:ext uri="{BB962C8B-B14F-4D97-AF65-F5344CB8AC3E}">
        <p14:creationId xmlns:p14="http://schemas.microsoft.com/office/powerpoint/2010/main" val="93106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図 89" descr="図1.jpg"/>
          <p:cNvPicPr>
            <a:picLocks noChangeAspect="1"/>
          </p:cNvPicPr>
          <p:nvPr/>
        </p:nvPicPr>
        <p:blipFill rotWithShape="1">
          <a:blip r:embed="rId2" cstate="email"/>
          <a:srcRect l="15743" t="27058" r="14436" b="32485"/>
          <a:stretch/>
        </p:blipFill>
        <p:spPr>
          <a:xfrm>
            <a:off x="4467858" y="3360418"/>
            <a:ext cx="5192672" cy="3008836"/>
          </a:xfrm>
          <a:prstGeom prst="rect">
            <a:avLst/>
          </a:prstGeom>
        </p:spPr>
      </p:pic>
      <p:sp>
        <p:nvSpPr>
          <p:cNvPr id="93" name="フリーフォーム 92"/>
          <p:cNvSpPr>
            <a:spLocks noChangeAspect="1"/>
          </p:cNvSpPr>
          <p:nvPr/>
        </p:nvSpPr>
        <p:spPr>
          <a:xfrm rot="1800000">
            <a:off x="6767091" y="3449368"/>
            <a:ext cx="1555656" cy="2799008"/>
          </a:xfrm>
          <a:custGeom>
            <a:avLst/>
            <a:gdLst>
              <a:gd name="connsiteX0" fmla="*/ 1079500 w 1079500"/>
              <a:gd name="connsiteY0" fmla="*/ 2374900 h 2374900"/>
              <a:gd name="connsiteX1" fmla="*/ 1079500 w 1079500"/>
              <a:gd name="connsiteY1" fmla="*/ 2374900 h 2374900"/>
              <a:gd name="connsiteX2" fmla="*/ 1047750 w 1079500"/>
              <a:gd name="connsiteY2" fmla="*/ 2298700 h 2374900"/>
              <a:gd name="connsiteX3" fmla="*/ 1022350 w 1079500"/>
              <a:gd name="connsiteY3" fmla="*/ 2273300 h 2374900"/>
              <a:gd name="connsiteX4" fmla="*/ 736600 w 1079500"/>
              <a:gd name="connsiteY4" fmla="*/ 1778000 h 2374900"/>
              <a:gd name="connsiteX5" fmla="*/ 381000 w 1079500"/>
              <a:gd name="connsiteY5" fmla="*/ 1162050 h 2374900"/>
              <a:gd name="connsiteX6" fmla="*/ 101600 w 1079500"/>
              <a:gd name="connsiteY6" fmla="*/ 654050 h 2374900"/>
              <a:gd name="connsiteX7" fmla="*/ 6350 w 1079500"/>
              <a:gd name="connsiteY7" fmla="*/ 260350 h 2374900"/>
              <a:gd name="connsiteX8" fmla="*/ 0 w 1079500"/>
              <a:gd name="connsiteY8" fmla="*/ 0 h 2374900"/>
              <a:gd name="connsiteX0" fmla="*/ 1073150 w 1073150"/>
              <a:gd name="connsiteY0" fmla="*/ 2482850 h 2482850"/>
              <a:gd name="connsiteX1" fmla="*/ 1073150 w 1073150"/>
              <a:gd name="connsiteY1" fmla="*/ 2482850 h 2482850"/>
              <a:gd name="connsiteX2" fmla="*/ 1041400 w 1073150"/>
              <a:gd name="connsiteY2" fmla="*/ 2406650 h 2482850"/>
              <a:gd name="connsiteX3" fmla="*/ 1016000 w 1073150"/>
              <a:gd name="connsiteY3" fmla="*/ 2381250 h 2482850"/>
              <a:gd name="connsiteX4" fmla="*/ 730250 w 1073150"/>
              <a:gd name="connsiteY4" fmla="*/ 1885950 h 2482850"/>
              <a:gd name="connsiteX5" fmla="*/ 374650 w 1073150"/>
              <a:gd name="connsiteY5" fmla="*/ 1270000 h 2482850"/>
              <a:gd name="connsiteX6" fmla="*/ 95250 w 1073150"/>
              <a:gd name="connsiteY6" fmla="*/ 762000 h 2482850"/>
              <a:gd name="connsiteX7" fmla="*/ 0 w 1073150"/>
              <a:gd name="connsiteY7" fmla="*/ 368300 h 2482850"/>
              <a:gd name="connsiteX8" fmla="*/ 0 w 1073150"/>
              <a:gd name="connsiteY8" fmla="*/ 0 h 2482850"/>
              <a:gd name="connsiteX0" fmla="*/ 1073150 w 1073150"/>
              <a:gd name="connsiteY0" fmla="*/ 2114550 h 2114550"/>
              <a:gd name="connsiteX1" fmla="*/ 1073150 w 1073150"/>
              <a:gd name="connsiteY1" fmla="*/ 2114550 h 2114550"/>
              <a:gd name="connsiteX2" fmla="*/ 1041400 w 1073150"/>
              <a:gd name="connsiteY2" fmla="*/ 2038350 h 2114550"/>
              <a:gd name="connsiteX3" fmla="*/ 1016000 w 1073150"/>
              <a:gd name="connsiteY3" fmla="*/ 2012950 h 2114550"/>
              <a:gd name="connsiteX4" fmla="*/ 730250 w 1073150"/>
              <a:gd name="connsiteY4" fmla="*/ 1517650 h 2114550"/>
              <a:gd name="connsiteX5" fmla="*/ 374650 w 1073150"/>
              <a:gd name="connsiteY5" fmla="*/ 901700 h 2114550"/>
              <a:gd name="connsiteX6" fmla="*/ 95250 w 1073150"/>
              <a:gd name="connsiteY6" fmla="*/ 393700 h 2114550"/>
              <a:gd name="connsiteX7" fmla="*/ 0 w 1073150"/>
              <a:gd name="connsiteY7" fmla="*/ 0 h 2114550"/>
              <a:gd name="connsiteX0" fmla="*/ 1073150 w 1073150"/>
              <a:gd name="connsiteY0" fmla="*/ 2114550 h 2114550"/>
              <a:gd name="connsiteX1" fmla="*/ 1073150 w 1073150"/>
              <a:gd name="connsiteY1" fmla="*/ 2114550 h 2114550"/>
              <a:gd name="connsiteX2" fmla="*/ 1041400 w 1073150"/>
              <a:gd name="connsiteY2" fmla="*/ 2038350 h 2114550"/>
              <a:gd name="connsiteX3" fmla="*/ 1016000 w 1073150"/>
              <a:gd name="connsiteY3" fmla="*/ 2012950 h 2114550"/>
              <a:gd name="connsiteX4" fmla="*/ 730250 w 1073150"/>
              <a:gd name="connsiteY4" fmla="*/ 1517650 h 2114550"/>
              <a:gd name="connsiteX5" fmla="*/ 374650 w 1073150"/>
              <a:gd name="connsiteY5" fmla="*/ 901700 h 2114550"/>
              <a:gd name="connsiteX6" fmla="*/ 119843 w 1073150"/>
              <a:gd name="connsiteY6" fmla="*/ 379501 h 2114550"/>
              <a:gd name="connsiteX7" fmla="*/ 0 w 1073150"/>
              <a:gd name="connsiteY7" fmla="*/ 0 h 2114550"/>
              <a:gd name="connsiteX0" fmla="*/ 1073150 w 1073150"/>
              <a:gd name="connsiteY0" fmla="*/ 2114550 h 2114550"/>
              <a:gd name="connsiteX1" fmla="*/ 1073150 w 1073150"/>
              <a:gd name="connsiteY1" fmla="*/ 2114550 h 2114550"/>
              <a:gd name="connsiteX2" fmla="*/ 1041400 w 1073150"/>
              <a:gd name="connsiteY2" fmla="*/ 2038350 h 2114550"/>
              <a:gd name="connsiteX3" fmla="*/ 1016000 w 1073150"/>
              <a:gd name="connsiteY3" fmla="*/ 2012950 h 2114550"/>
              <a:gd name="connsiteX4" fmla="*/ 730250 w 1073150"/>
              <a:gd name="connsiteY4" fmla="*/ 1517650 h 2114550"/>
              <a:gd name="connsiteX5" fmla="*/ 374650 w 1073150"/>
              <a:gd name="connsiteY5" fmla="*/ 901700 h 2114550"/>
              <a:gd name="connsiteX6" fmla="*/ 106912 w 1073150"/>
              <a:gd name="connsiteY6" fmla="*/ 376036 h 2114550"/>
              <a:gd name="connsiteX7" fmla="*/ 0 w 1073150"/>
              <a:gd name="connsiteY7" fmla="*/ 0 h 2114550"/>
              <a:gd name="connsiteX0" fmla="*/ 994888 w 994888"/>
              <a:gd name="connsiteY0" fmla="*/ 1941131 h 1941131"/>
              <a:gd name="connsiteX1" fmla="*/ 994888 w 994888"/>
              <a:gd name="connsiteY1" fmla="*/ 1941131 h 1941131"/>
              <a:gd name="connsiteX2" fmla="*/ 963138 w 994888"/>
              <a:gd name="connsiteY2" fmla="*/ 1864931 h 1941131"/>
              <a:gd name="connsiteX3" fmla="*/ 937738 w 994888"/>
              <a:gd name="connsiteY3" fmla="*/ 1839531 h 1941131"/>
              <a:gd name="connsiteX4" fmla="*/ 651988 w 994888"/>
              <a:gd name="connsiteY4" fmla="*/ 1344231 h 1941131"/>
              <a:gd name="connsiteX5" fmla="*/ 296388 w 994888"/>
              <a:gd name="connsiteY5" fmla="*/ 728281 h 1941131"/>
              <a:gd name="connsiteX6" fmla="*/ 28650 w 994888"/>
              <a:gd name="connsiteY6" fmla="*/ 202617 h 1941131"/>
              <a:gd name="connsiteX7" fmla="*/ 0 w 994888"/>
              <a:gd name="connsiteY7" fmla="*/ 0 h 1941131"/>
              <a:gd name="connsiteX0" fmla="*/ 1010015 w 1010015"/>
              <a:gd name="connsiteY0" fmla="*/ 1910536 h 1910536"/>
              <a:gd name="connsiteX1" fmla="*/ 1010015 w 1010015"/>
              <a:gd name="connsiteY1" fmla="*/ 1910536 h 1910536"/>
              <a:gd name="connsiteX2" fmla="*/ 978265 w 1010015"/>
              <a:gd name="connsiteY2" fmla="*/ 1834336 h 1910536"/>
              <a:gd name="connsiteX3" fmla="*/ 952865 w 1010015"/>
              <a:gd name="connsiteY3" fmla="*/ 1808936 h 1910536"/>
              <a:gd name="connsiteX4" fmla="*/ 667115 w 1010015"/>
              <a:gd name="connsiteY4" fmla="*/ 1313636 h 1910536"/>
              <a:gd name="connsiteX5" fmla="*/ 311515 w 1010015"/>
              <a:gd name="connsiteY5" fmla="*/ 697686 h 1910536"/>
              <a:gd name="connsiteX6" fmla="*/ 43777 w 1010015"/>
              <a:gd name="connsiteY6" fmla="*/ 172022 h 1910536"/>
              <a:gd name="connsiteX7" fmla="*/ 0 w 1010015"/>
              <a:gd name="connsiteY7" fmla="*/ 0 h 1910536"/>
              <a:gd name="connsiteX0" fmla="*/ 966238 w 966238"/>
              <a:gd name="connsiteY0" fmla="*/ 1738514 h 1738514"/>
              <a:gd name="connsiteX1" fmla="*/ 966238 w 966238"/>
              <a:gd name="connsiteY1" fmla="*/ 1738514 h 1738514"/>
              <a:gd name="connsiteX2" fmla="*/ 934488 w 966238"/>
              <a:gd name="connsiteY2" fmla="*/ 1662314 h 1738514"/>
              <a:gd name="connsiteX3" fmla="*/ 909088 w 966238"/>
              <a:gd name="connsiteY3" fmla="*/ 1636914 h 1738514"/>
              <a:gd name="connsiteX4" fmla="*/ 623338 w 966238"/>
              <a:gd name="connsiteY4" fmla="*/ 1141614 h 1738514"/>
              <a:gd name="connsiteX5" fmla="*/ 267738 w 966238"/>
              <a:gd name="connsiteY5" fmla="*/ 525664 h 1738514"/>
              <a:gd name="connsiteX6" fmla="*/ 0 w 966238"/>
              <a:gd name="connsiteY6" fmla="*/ 0 h 17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8" h="1738514">
                <a:moveTo>
                  <a:pt x="966238" y="1738514"/>
                </a:moveTo>
                <a:lnTo>
                  <a:pt x="966238" y="1738514"/>
                </a:lnTo>
                <a:cubicBezTo>
                  <a:pt x="955655" y="1713114"/>
                  <a:pt x="947978" y="1686297"/>
                  <a:pt x="934488" y="1662314"/>
                </a:cubicBezTo>
                <a:cubicBezTo>
                  <a:pt x="928618" y="1651878"/>
                  <a:pt x="909088" y="1636914"/>
                  <a:pt x="909088" y="1636914"/>
                </a:cubicBezTo>
                <a:lnTo>
                  <a:pt x="623338" y="1141614"/>
                </a:lnTo>
                <a:lnTo>
                  <a:pt x="267738" y="525664"/>
                </a:lnTo>
                <a:lnTo>
                  <a:pt x="0" y="0"/>
                </a:lnTo>
              </a:path>
            </a:pathLst>
          </a:custGeom>
          <a:noFill/>
          <a:ln w="60325" cap="rnd">
            <a:solidFill>
              <a:srgbClr val="0099CC">
                <a:alpha val="70000"/>
              </a:srgbClr>
            </a:solid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4" name="テキスト ボックス 93"/>
          <p:cNvSpPr txBox="1"/>
          <p:nvPr/>
        </p:nvSpPr>
        <p:spPr>
          <a:xfrm rot="21600000">
            <a:off x="7437994" y="4423792"/>
            <a:ext cx="138499" cy="831287"/>
          </a:xfrm>
          <a:prstGeom prst="rect">
            <a:avLst/>
          </a:prstGeom>
          <a:solidFill>
            <a:srgbClr val="FFFFFF">
              <a:alpha val="50196"/>
            </a:srgbClr>
          </a:solidFill>
          <a:ln>
            <a:solidFill>
              <a:srgbClr val="0099CC">
                <a:alpha val="50000"/>
              </a:srgbClr>
            </a:solidFill>
          </a:ln>
        </p:spPr>
        <p:txBody>
          <a:bodyPr vert="eaVert" wrap="square" lIns="0" tIns="0" rIns="0" bIns="0" rtlCol="0">
            <a:spAutoFit/>
          </a:bodyPr>
          <a:lstStyle/>
          <a:p>
            <a:pPr algn="ctr"/>
            <a:r>
              <a:rPr lang="ja-JP" altLang="en-US" sz="900" dirty="0" smtClean="0"/>
              <a:t>（仮称）中之島駅</a:t>
            </a:r>
            <a:endParaRPr lang="ja-JP" altLang="en-US" sz="900" dirty="0"/>
          </a:p>
        </p:txBody>
      </p:sp>
      <p:sp>
        <p:nvSpPr>
          <p:cNvPr id="28" name="正方形/長方形 27"/>
          <p:cNvSpPr/>
          <p:nvPr/>
        </p:nvSpPr>
        <p:spPr>
          <a:xfrm>
            <a:off x="9480906" y="3238151"/>
            <a:ext cx="1568095" cy="3438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フリーフォーム 34"/>
          <p:cNvSpPr/>
          <p:nvPr/>
        </p:nvSpPr>
        <p:spPr>
          <a:xfrm>
            <a:off x="8405079" y="4441375"/>
            <a:ext cx="517065" cy="892082"/>
          </a:xfrm>
          <a:custGeom>
            <a:avLst/>
            <a:gdLst>
              <a:gd name="connsiteX0" fmla="*/ 15072 w 346668"/>
              <a:gd name="connsiteY0" fmla="*/ 0 h 597877"/>
              <a:gd name="connsiteX1" fmla="*/ 0 w 346668"/>
              <a:gd name="connsiteY1" fmla="*/ 592853 h 597877"/>
              <a:gd name="connsiteX2" fmla="*/ 311499 w 346668"/>
              <a:gd name="connsiteY2" fmla="*/ 597877 h 597877"/>
              <a:gd name="connsiteX3" fmla="*/ 346668 w 346668"/>
              <a:gd name="connsiteY3" fmla="*/ 105508 h 597877"/>
              <a:gd name="connsiteX4" fmla="*/ 331595 w 346668"/>
              <a:gd name="connsiteY4" fmla="*/ 75363 h 597877"/>
              <a:gd name="connsiteX5" fmla="*/ 15072 w 346668"/>
              <a:gd name="connsiteY5" fmla="*/ 0 h 5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68" h="597877">
                <a:moveTo>
                  <a:pt x="15072" y="0"/>
                </a:moveTo>
                <a:lnTo>
                  <a:pt x="0" y="592853"/>
                </a:lnTo>
                <a:lnTo>
                  <a:pt x="311499" y="597877"/>
                </a:lnTo>
                <a:lnTo>
                  <a:pt x="346668" y="105508"/>
                </a:lnTo>
                <a:lnTo>
                  <a:pt x="331595" y="75363"/>
                </a:lnTo>
                <a:lnTo>
                  <a:pt x="15072" y="0"/>
                </a:lnTo>
                <a:close/>
              </a:path>
            </a:pathLst>
          </a:custGeom>
          <a:solidFill>
            <a:srgbClr val="FF000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フリーフォーム 35"/>
          <p:cNvSpPr/>
          <p:nvPr/>
        </p:nvSpPr>
        <p:spPr>
          <a:xfrm>
            <a:off x="7595756" y="4412544"/>
            <a:ext cx="816812" cy="902931"/>
          </a:xfrm>
          <a:custGeom>
            <a:avLst/>
            <a:gdLst>
              <a:gd name="connsiteX0" fmla="*/ 467248 w 547635"/>
              <a:gd name="connsiteY0" fmla="*/ 5024 h 477297"/>
              <a:gd name="connsiteX1" fmla="*/ 452176 w 547635"/>
              <a:gd name="connsiteY1" fmla="*/ 160773 h 477297"/>
              <a:gd name="connsiteX2" fmla="*/ 547635 w 547635"/>
              <a:gd name="connsiteY2" fmla="*/ 165798 h 477297"/>
              <a:gd name="connsiteX3" fmla="*/ 532562 w 547635"/>
              <a:gd name="connsiteY3" fmla="*/ 477297 h 477297"/>
              <a:gd name="connsiteX4" fmla="*/ 0 w 547635"/>
              <a:gd name="connsiteY4" fmla="*/ 477297 h 477297"/>
              <a:gd name="connsiteX5" fmla="*/ 5024 w 547635"/>
              <a:gd name="connsiteY5" fmla="*/ 226088 h 477297"/>
              <a:gd name="connsiteX6" fmla="*/ 371789 w 547635"/>
              <a:gd name="connsiteY6" fmla="*/ 226088 h 477297"/>
              <a:gd name="connsiteX7" fmla="*/ 381837 w 547635"/>
              <a:gd name="connsiteY7" fmla="*/ 0 h 477297"/>
              <a:gd name="connsiteX8" fmla="*/ 467248 w 547635"/>
              <a:gd name="connsiteY8" fmla="*/ 5024 h 477297"/>
              <a:gd name="connsiteX0" fmla="*/ 467248 w 547635"/>
              <a:gd name="connsiteY0" fmla="*/ 5024 h 477297"/>
              <a:gd name="connsiteX1" fmla="*/ 452176 w 547635"/>
              <a:gd name="connsiteY1" fmla="*/ 160773 h 477297"/>
              <a:gd name="connsiteX2" fmla="*/ 547635 w 547635"/>
              <a:gd name="connsiteY2" fmla="*/ 165798 h 477297"/>
              <a:gd name="connsiteX3" fmla="*/ 535508 w 547635"/>
              <a:gd name="connsiteY3" fmla="*/ 475676 h 477297"/>
              <a:gd name="connsiteX4" fmla="*/ 0 w 547635"/>
              <a:gd name="connsiteY4" fmla="*/ 477297 h 477297"/>
              <a:gd name="connsiteX5" fmla="*/ 5024 w 547635"/>
              <a:gd name="connsiteY5" fmla="*/ 226088 h 477297"/>
              <a:gd name="connsiteX6" fmla="*/ 371789 w 547635"/>
              <a:gd name="connsiteY6" fmla="*/ 226088 h 477297"/>
              <a:gd name="connsiteX7" fmla="*/ 381837 w 547635"/>
              <a:gd name="connsiteY7" fmla="*/ 0 h 477297"/>
              <a:gd name="connsiteX8" fmla="*/ 467248 w 547635"/>
              <a:gd name="connsiteY8" fmla="*/ 5024 h 477297"/>
              <a:gd name="connsiteX0" fmla="*/ 467248 w 547635"/>
              <a:gd name="connsiteY0" fmla="*/ 5024 h 477297"/>
              <a:gd name="connsiteX1" fmla="*/ 452176 w 547635"/>
              <a:gd name="connsiteY1" fmla="*/ 160773 h 477297"/>
              <a:gd name="connsiteX2" fmla="*/ 547635 w 547635"/>
              <a:gd name="connsiteY2" fmla="*/ 165798 h 477297"/>
              <a:gd name="connsiteX3" fmla="*/ 542245 w 547635"/>
              <a:gd name="connsiteY3" fmla="*/ 475676 h 477297"/>
              <a:gd name="connsiteX4" fmla="*/ 0 w 547635"/>
              <a:gd name="connsiteY4" fmla="*/ 477297 h 477297"/>
              <a:gd name="connsiteX5" fmla="*/ 5024 w 547635"/>
              <a:gd name="connsiteY5" fmla="*/ 226088 h 477297"/>
              <a:gd name="connsiteX6" fmla="*/ 371789 w 547635"/>
              <a:gd name="connsiteY6" fmla="*/ 226088 h 477297"/>
              <a:gd name="connsiteX7" fmla="*/ 381837 w 547635"/>
              <a:gd name="connsiteY7" fmla="*/ 0 h 477297"/>
              <a:gd name="connsiteX8" fmla="*/ 467248 w 547635"/>
              <a:gd name="connsiteY8" fmla="*/ 5024 h 477297"/>
              <a:gd name="connsiteX0" fmla="*/ 467248 w 547635"/>
              <a:gd name="connsiteY0" fmla="*/ 5024 h 477297"/>
              <a:gd name="connsiteX1" fmla="*/ 452176 w 547635"/>
              <a:gd name="connsiteY1" fmla="*/ 160773 h 477297"/>
              <a:gd name="connsiteX2" fmla="*/ 547635 w 547635"/>
              <a:gd name="connsiteY2" fmla="*/ 165798 h 477297"/>
              <a:gd name="connsiteX3" fmla="*/ 542245 w 547635"/>
              <a:gd name="connsiteY3" fmla="*/ 475676 h 477297"/>
              <a:gd name="connsiteX4" fmla="*/ 437159 w 547635"/>
              <a:gd name="connsiteY4" fmla="*/ 475164 h 477297"/>
              <a:gd name="connsiteX5" fmla="*/ 0 w 547635"/>
              <a:gd name="connsiteY5" fmla="*/ 477297 h 477297"/>
              <a:gd name="connsiteX6" fmla="*/ 5024 w 547635"/>
              <a:gd name="connsiteY6" fmla="*/ 226088 h 477297"/>
              <a:gd name="connsiteX7" fmla="*/ 371789 w 547635"/>
              <a:gd name="connsiteY7" fmla="*/ 226088 h 477297"/>
              <a:gd name="connsiteX8" fmla="*/ 381837 w 547635"/>
              <a:gd name="connsiteY8" fmla="*/ 0 h 477297"/>
              <a:gd name="connsiteX9" fmla="*/ 467248 w 547635"/>
              <a:gd name="connsiteY9" fmla="*/ 5024 h 477297"/>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437159 w 547635"/>
              <a:gd name="connsiteY4" fmla="*/ 475164 h 600724"/>
              <a:gd name="connsiteX5" fmla="*/ 0 w 547635"/>
              <a:gd name="connsiteY5" fmla="*/ 477297 h 600724"/>
              <a:gd name="connsiteX6" fmla="*/ 5024 w 547635"/>
              <a:gd name="connsiteY6" fmla="*/ 226088 h 600724"/>
              <a:gd name="connsiteX7" fmla="*/ 371789 w 547635"/>
              <a:gd name="connsiteY7" fmla="*/ 226088 h 600724"/>
              <a:gd name="connsiteX8" fmla="*/ 381837 w 547635"/>
              <a:gd name="connsiteY8" fmla="*/ 0 h 600724"/>
              <a:gd name="connsiteX9" fmla="*/ 467248 w 547635"/>
              <a:gd name="connsiteY9" fmla="*/ 5024 h 600724"/>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473347 w 547635"/>
              <a:gd name="connsiteY4" fmla="*/ 517722 h 600724"/>
              <a:gd name="connsiteX5" fmla="*/ 437159 w 547635"/>
              <a:gd name="connsiteY5" fmla="*/ 475164 h 600724"/>
              <a:gd name="connsiteX6" fmla="*/ 0 w 547635"/>
              <a:gd name="connsiteY6" fmla="*/ 477297 h 600724"/>
              <a:gd name="connsiteX7" fmla="*/ 5024 w 547635"/>
              <a:gd name="connsiteY7" fmla="*/ 226088 h 600724"/>
              <a:gd name="connsiteX8" fmla="*/ 371789 w 547635"/>
              <a:gd name="connsiteY8" fmla="*/ 226088 h 600724"/>
              <a:gd name="connsiteX9" fmla="*/ 381837 w 547635"/>
              <a:gd name="connsiteY9" fmla="*/ 0 h 600724"/>
              <a:gd name="connsiteX10" fmla="*/ 467248 w 547635"/>
              <a:gd name="connsiteY10" fmla="*/ 5024 h 600724"/>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372218 w 547635"/>
              <a:gd name="connsiteY4" fmla="*/ 596637 h 600724"/>
              <a:gd name="connsiteX5" fmla="*/ 437159 w 547635"/>
              <a:gd name="connsiteY5" fmla="*/ 475164 h 600724"/>
              <a:gd name="connsiteX6" fmla="*/ 0 w 547635"/>
              <a:gd name="connsiteY6" fmla="*/ 477297 h 600724"/>
              <a:gd name="connsiteX7" fmla="*/ 5024 w 547635"/>
              <a:gd name="connsiteY7" fmla="*/ 226088 h 600724"/>
              <a:gd name="connsiteX8" fmla="*/ 371789 w 547635"/>
              <a:gd name="connsiteY8" fmla="*/ 226088 h 600724"/>
              <a:gd name="connsiteX9" fmla="*/ 381837 w 547635"/>
              <a:gd name="connsiteY9" fmla="*/ 0 h 600724"/>
              <a:gd name="connsiteX10" fmla="*/ 467248 w 547635"/>
              <a:gd name="connsiteY10" fmla="*/ 5024 h 600724"/>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372218 w 547635"/>
              <a:gd name="connsiteY4" fmla="*/ 596637 h 600724"/>
              <a:gd name="connsiteX5" fmla="*/ 373298 w 547635"/>
              <a:gd name="connsiteY5" fmla="*/ 475164 h 600724"/>
              <a:gd name="connsiteX6" fmla="*/ 0 w 547635"/>
              <a:gd name="connsiteY6" fmla="*/ 477297 h 600724"/>
              <a:gd name="connsiteX7" fmla="*/ 5024 w 547635"/>
              <a:gd name="connsiteY7" fmla="*/ 226088 h 600724"/>
              <a:gd name="connsiteX8" fmla="*/ 371789 w 547635"/>
              <a:gd name="connsiteY8" fmla="*/ 226088 h 600724"/>
              <a:gd name="connsiteX9" fmla="*/ 381837 w 547635"/>
              <a:gd name="connsiteY9" fmla="*/ 0 h 600724"/>
              <a:gd name="connsiteX10" fmla="*/ 467248 w 547635"/>
              <a:gd name="connsiteY10" fmla="*/ 5024 h 600724"/>
              <a:gd name="connsiteX0" fmla="*/ 467248 w 547635"/>
              <a:gd name="connsiteY0" fmla="*/ 5024 h 600724"/>
              <a:gd name="connsiteX1" fmla="*/ 452176 w 547635"/>
              <a:gd name="connsiteY1" fmla="*/ 160773 h 600724"/>
              <a:gd name="connsiteX2" fmla="*/ 547635 w 547635"/>
              <a:gd name="connsiteY2" fmla="*/ 165798 h 600724"/>
              <a:gd name="connsiteX3" fmla="*/ 539718 w 547635"/>
              <a:gd name="connsiteY3" fmla="*/ 600724 h 600724"/>
              <a:gd name="connsiteX4" fmla="*/ 372218 w 547635"/>
              <a:gd name="connsiteY4" fmla="*/ 596637 h 600724"/>
              <a:gd name="connsiteX5" fmla="*/ 373298 w 547635"/>
              <a:gd name="connsiteY5" fmla="*/ 475164 h 600724"/>
              <a:gd name="connsiteX6" fmla="*/ 0 w 547635"/>
              <a:gd name="connsiteY6" fmla="*/ 477297 h 600724"/>
              <a:gd name="connsiteX7" fmla="*/ 5024 w 547635"/>
              <a:gd name="connsiteY7" fmla="*/ 226088 h 600724"/>
              <a:gd name="connsiteX8" fmla="*/ 399146 w 547635"/>
              <a:gd name="connsiteY8" fmla="*/ 225756 h 600724"/>
              <a:gd name="connsiteX9" fmla="*/ 381837 w 547635"/>
              <a:gd name="connsiteY9" fmla="*/ 0 h 600724"/>
              <a:gd name="connsiteX10" fmla="*/ 467248 w 547635"/>
              <a:gd name="connsiteY10" fmla="*/ 5024 h 600724"/>
              <a:gd name="connsiteX0" fmla="*/ 467248 w 547635"/>
              <a:gd name="connsiteY0" fmla="*/ 9280 h 604980"/>
              <a:gd name="connsiteX1" fmla="*/ 452176 w 547635"/>
              <a:gd name="connsiteY1" fmla="*/ 165029 h 604980"/>
              <a:gd name="connsiteX2" fmla="*/ 547635 w 547635"/>
              <a:gd name="connsiteY2" fmla="*/ 170054 h 604980"/>
              <a:gd name="connsiteX3" fmla="*/ 539718 w 547635"/>
              <a:gd name="connsiteY3" fmla="*/ 604980 h 604980"/>
              <a:gd name="connsiteX4" fmla="*/ 372218 w 547635"/>
              <a:gd name="connsiteY4" fmla="*/ 600893 h 604980"/>
              <a:gd name="connsiteX5" fmla="*/ 373298 w 547635"/>
              <a:gd name="connsiteY5" fmla="*/ 479420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67248 w 547635"/>
              <a:gd name="connsiteY10" fmla="*/ 9280 h 604980"/>
              <a:gd name="connsiteX0" fmla="*/ 458733 w 547635"/>
              <a:gd name="connsiteY0" fmla="*/ 9280 h 604980"/>
              <a:gd name="connsiteX1" fmla="*/ 452176 w 547635"/>
              <a:gd name="connsiteY1" fmla="*/ 165029 h 604980"/>
              <a:gd name="connsiteX2" fmla="*/ 547635 w 547635"/>
              <a:gd name="connsiteY2" fmla="*/ 170054 h 604980"/>
              <a:gd name="connsiteX3" fmla="*/ 539718 w 547635"/>
              <a:gd name="connsiteY3" fmla="*/ 604980 h 604980"/>
              <a:gd name="connsiteX4" fmla="*/ 372218 w 547635"/>
              <a:gd name="connsiteY4" fmla="*/ 600893 h 604980"/>
              <a:gd name="connsiteX5" fmla="*/ 373298 w 547635"/>
              <a:gd name="connsiteY5" fmla="*/ 479420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4980"/>
              <a:gd name="connsiteX1" fmla="*/ 458562 w 547635"/>
              <a:gd name="connsiteY1" fmla="*/ 162901 h 604980"/>
              <a:gd name="connsiteX2" fmla="*/ 547635 w 547635"/>
              <a:gd name="connsiteY2" fmla="*/ 170054 h 604980"/>
              <a:gd name="connsiteX3" fmla="*/ 539718 w 547635"/>
              <a:gd name="connsiteY3" fmla="*/ 604980 h 604980"/>
              <a:gd name="connsiteX4" fmla="*/ 372218 w 547635"/>
              <a:gd name="connsiteY4" fmla="*/ 600893 h 604980"/>
              <a:gd name="connsiteX5" fmla="*/ 373298 w 547635"/>
              <a:gd name="connsiteY5" fmla="*/ 479420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4980"/>
              <a:gd name="connsiteX1" fmla="*/ 458562 w 547635"/>
              <a:gd name="connsiteY1" fmla="*/ 162901 h 604980"/>
              <a:gd name="connsiteX2" fmla="*/ 547635 w 547635"/>
              <a:gd name="connsiteY2" fmla="*/ 170054 h 604980"/>
              <a:gd name="connsiteX3" fmla="*/ 539718 w 547635"/>
              <a:gd name="connsiteY3" fmla="*/ 604980 h 604980"/>
              <a:gd name="connsiteX4" fmla="*/ 372218 w 547635"/>
              <a:gd name="connsiteY4" fmla="*/ 600893 h 604980"/>
              <a:gd name="connsiteX5" fmla="*/ 394585 w 547635"/>
              <a:gd name="connsiteY5" fmla="*/ 475165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4980"/>
              <a:gd name="connsiteX1" fmla="*/ 458562 w 547635"/>
              <a:gd name="connsiteY1" fmla="*/ 162901 h 604980"/>
              <a:gd name="connsiteX2" fmla="*/ 547635 w 547635"/>
              <a:gd name="connsiteY2" fmla="*/ 170054 h 604980"/>
              <a:gd name="connsiteX3" fmla="*/ 539718 w 547635"/>
              <a:gd name="connsiteY3" fmla="*/ 604980 h 604980"/>
              <a:gd name="connsiteX4" fmla="*/ 391376 w 547635"/>
              <a:gd name="connsiteY4" fmla="*/ 600893 h 604980"/>
              <a:gd name="connsiteX5" fmla="*/ 394585 w 547635"/>
              <a:gd name="connsiteY5" fmla="*/ 475165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4980"/>
              <a:gd name="connsiteX1" fmla="*/ 458562 w 547635"/>
              <a:gd name="connsiteY1" fmla="*/ 162901 h 604980"/>
              <a:gd name="connsiteX2" fmla="*/ 547635 w 547635"/>
              <a:gd name="connsiteY2" fmla="*/ 170054 h 604980"/>
              <a:gd name="connsiteX3" fmla="*/ 539718 w 547635"/>
              <a:gd name="connsiteY3" fmla="*/ 604980 h 604980"/>
              <a:gd name="connsiteX4" fmla="*/ 391376 w 547635"/>
              <a:gd name="connsiteY4" fmla="*/ 600893 h 604980"/>
              <a:gd name="connsiteX5" fmla="*/ 409486 w 547635"/>
              <a:gd name="connsiteY5" fmla="*/ 477293 h 604980"/>
              <a:gd name="connsiteX6" fmla="*/ 0 w 547635"/>
              <a:gd name="connsiteY6" fmla="*/ 481553 h 604980"/>
              <a:gd name="connsiteX7" fmla="*/ 5024 w 547635"/>
              <a:gd name="connsiteY7" fmla="*/ 230344 h 604980"/>
              <a:gd name="connsiteX8" fmla="*/ 399146 w 547635"/>
              <a:gd name="connsiteY8" fmla="*/ 230012 h 604980"/>
              <a:gd name="connsiteX9" fmla="*/ 405253 w 547635"/>
              <a:gd name="connsiteY9" fmla="*/ 0 h 604980"/>
              <a:gd name="connsiteX10" fmla="*/ 458733 w 547635"/>
              <a:gd name="connsiteY10" fmla="*/ 9280 h 604980"/>
              <a:gd name="connsiteX0" fmla="*/ 458733 w 547635"/>
              <a:gd name="connsiteY0" fmla="*/ 9280 h 605149"/>
              <a:gd name="connsiteX1" fmla="*/ 458562 w 547635"/>
              <a:gd name="connsiteY1" fmla="*/ 162901 h 605149"/>
              <a:gd name="connsiteX2" fmla="*/ 547635 w 547635"/>
              <a:gd name="connsiteY2" fmla="*/ 170054 h 605149"/>
              <a:gd name="connsiteX3" fmla="*/ 539718 w 547635"/>
              <a:gd name="connsiteY3" fmla="*/ 604980 h 605149"/>
              <a:gd name="connsiteX4" fmla="*/ 406277 w 547635"/>
              <a:gd name="connsiteY4" fmla="*/ 605149 h 605149"/>
              <a:gd name="connsiteX5" fmla="*/ 409486 w 547635"/>
              <a:gd name="connsiteY5" fmla="*/ 477293 h 605149"/>
              <a:gd name="connsiteX6" fmla="*/ 0 w 547635"/>
              <a:gd name="connsiteY6" fmla="*/ 481553 h 605149"/>
              <a:gd name="connsiteX7" fmla="*/ 5024 w 547635"/>
              <a:gd name="connsiteY7" fmla="*/ 230344 h 605149"/>
              <a:gd name="connsiteX8" fmla="*/ 399146 w 547635"/>
              <a:gd name="connsiteY8" fmla="*/ 230012 h 605149"/>
              <a:gd name="connsiteX9" fmla="*/ 405253 w 547635"/>
              <a:gd name="connsiteY9" fmla="*/ 0 h 605149"/>
              <a:gd name="connsiteX10" fmla="*/ 458733 w 547635"/>
              <a:gd name="connsiteY10" fmla="*/ 9280 h 60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635" h="605149">
                <a:moveTo>
                  <a:pt x="458733" y="9280"/>
                </a:moveTo>
                <a:lnTo>
                  <a:pt x="458562" y="162901"/>
                </a:lnTo>
                <a:lnTo>
                  <a:pt x="547635" y="170054"/>
                </a:lnTo>
                <a:cubicBezTo>
                  <a:pt x="545838" y="273347"/>
                  <a:pt x="541515" y="501687"/>
                  <a:pt x="539718" y="604980"/>
                </a:cubicBezTo>
                <a:lnTo>
                  <a:pt x="406277" y="605149"/>
                </a:lnTo>
                <a:cubicBezTo>
                  <a:pt x="407347" y="563240"/>
                  <a:pt x="408416" y="519202"/>
                  <a:pt x="409486" y="477293"/>
                </a:cubicBezTo>
                <a:lnTo>
                  <a:pt x="0" y="481553"/>
                </a:lnTo>
                <a:cubicBezTo>
                  <a:pt x="1675" y="397817"/>
                  <a:pt x="3349" y="314080"/>
                  <a:pt x="5024" y="230344"/>
                </a:cubicBezTo>
                <a:lnTo>
                  <a:pt x="399146" y="230012"/>
                </a:lnTo>
                <a:lnTo>
                  <a:pt x="405253" y="0"/>
                </a:lnTo>
                <a:lnTo>
                  <a:pt x="458733" y="9280"/>
                </a:lnTo>
                <a:close/>
              </a:path>
            </a:pathLst>
          </a:custGeom>
          <a:solidFill>
            <a:srgbClr val="FF000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フリーフォーム 36"/>
          <p:cNvSpPr/>
          <p:nvPr/>
        </p:nvSpPr>
        <p:spPr>
          <a:xfrm>
            <a:off x="6614084" y="4778724"/>
            <a:ext cx="831799" cy="644697"/>
          </a:xfrm>
          <a:custGeom>
            <a:avLst/>
            <a:gdLst>
              <a:gd name="connsiteX0" fmla="*/ 557683 w 557683"/>
              <a:gd name="connsiteY0" fmla="*/ 0 h 432079"/>
              <a:gd name="connsiteX1" fmla="*/ 246184 w 557683"/>
              <a:gd name="connsiteY1" fmla="*/ 5024 h 432079"/>
              <a:gd name="connsiteX2" fmla="*/ 246184 w 557683"/>
              <a:gd name="connsiteY2" fmla="*/ 170822 h 432079"/>
              <a:gd name="connsiteX3" fmla="*/ 0 w 557683"/>
              <a:gd name="connsiteY3" fmla="*/ 190919 h 432079"/>
              <a:gd name="connsiteX4" fmla="*/ 20096 w 557683"/>
              <a:gd name="connsiteY4" fmla="*/ 432079 h 432079"/>
              <a:gd name="connsiteX5" fmla="*/ 477296 w 557683"/>
              <a:gd name="connsiteY5" fmla="*/ 376813 h 432079"/>
              <a:gd name="connsiteX6" fmla="*/ 472272 w 557683"/>
              <a:gd name="connsiteY6" fmla="*/ 211016 h 432079"/>
              <a:gd name="connsiteX7" fmla="*/ 547635 w 557683"/>
              <a:gd name="connsiteY7" fmla="*/ 205991 h 432079"/>
              <a:gd name="connsiteX8" fmla="*/ 557683 w 557683"/>
              <a:gd name="connsiteY8" fmla="*/ 0 h 43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683" h="432079">
                <a:moveTo>
                  <a:pt x="557683" y="0"/>
                </a:moveTo>
                <a:lnTo>
                  <a:pt x="246184" y="5024"/>
                </a:lnTo>
                <a:lnTo>
                  <a:pt x="246184" y="170822"/>
                </a:lnTo>
                <a:lnTo>
                  <a:pt x="0" y="190919"/>
                </a:lnTo>
                <a:lnTo>
                  <a:pt x="20096" y="432079"/>
                </a:lnTo>
                <a:lnTo>
                  <a:pt x="477296" y="376813"/>
                </a:lnTo>
                <a:lnTo>
                  <a:pt x="472272" y="211016"/>
                </a:lnTo>
                <a:lnTo>
                  <a:pt x="547635" y="205991"/>
                </a:lnTo>
                <a:lnTo>
                  <a:pt x="557683" y="0"/>
                </a:lnTo>
                <a:close/>
              </a:path>
            </a:pathLst>
          </a:custGeom>
          <a:solidFill>
            <a:srgbClr val="FF0000">
              <a:alpha val="2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フリーフォーム 39"/>
          <p:cNvSpPr/>
          <p:nvPr/>
        </p:nvSpPr>
        <p:spPr>
          <a:xfrm>
            <a:off x="5599971" y="4440782"/>
            <a:ext cx="1157317" cy="1551954"/>
          </a:xfrm>
          <a:custGeom>
            <a:avLst/>
            <a:gdLst>
              <a:gd name="connsiteX0" fmla="*/ 557683 w 557683"/>
              <a:gd name="connsiteY0" fmla="*/ 0 h 432079"/>
              <a:gd name="connsiteX1" fmla="*/ 246184 w 557683"/>
              <a:gd name="connsiteY1" fmla="*/ 5024 h 432079"/>
              <a:gd name="connsiteX2" fmla="*/ 246184 w 557683"/>
              <a:gd name="connsiteY2" fmla="*/ 170822 h 432079"/>
              <a:gd name="connsiteX3" fmla="*/ 0 w 557683"/>
              <a:gd name="connsiteY3" fmla="*/ 190919 h 432079"/>
              <a:gd name="connsiteX4" fmla="*/ 20096 w 557683"/>
              <a:gd name="connsiteY4" fmla="*/ 432079 h 432079"/>
              <a:gd name="connsiteX5" fmla="*/ 477296 w 557683"/>
              <a:gd name="connsiteY5" fmla="*/ 376813 h 432079"/>
              <a:gd name="connsiteX6" fmla="*/ 472272 w 557683"/>
              <a:gd name="connsiteY6" fmla="*/ 211016 h 432079"/>
              <a:gd name="connsiteX7" fmla="*/ 547635 w 557683"/>
              <a:gd name="connsiteY7" fmla="*/ 205991 h 432079"/>
              <a:gd name="connsiteX8" fmla="*/ 557683 w 557683"/>
              <a:gd name="connsiteY8" fmla="*/ 0 h 432079"/>
              <a:gd name="connsiteX0" fmla="*/ 807962 w 807962"/>
              <a:gd name="connsiteY0" fmla="*/ 273693 h 705772"/>
              <a:gd name="connsiteX1" fmla="*/ 0 w 807962"/>
              <a:gd name="connsiteY1" fmla="*/ 0 h 705772"/>
              <a:gd name="connsiteX2" fmla="*/ 496463 w 807962"/>
              <a:gd name="connsiteY2" fmla="*/ 444515 h 705772"/>
              <a:gd name="connsiteX3" fmla="*/ 250279 w 807962"/>
              <a:gd name="connsiteY3" fmla="*/ 464612 h 705772"/>
              <a:gd name="connsiteX4" fmla="*/ 270375 w 807962"/>
              <a:gd name="connsiteY4" fmla="*/ 705772 h 705772"/>
              <a:gd name="connsiteX5" fmla="*/ 727575 w 807962"/>
              <a:gd name="connsiteY5" fmla="*/ 650506 h 705772"/>
              <a:gd name="connsiteX6" fmla="*/ 722551 w 807962"/>
              <a:gd name="connsiteY6" fmla="*/ 484709 h 705772"/>
              <a:gd name="connsiteX7" fmla="*/ 797914 w 807962"/>
              <a:gd name="connsiteY7" fmla="*/ 479684 h 705772"/>
              <a:gd name="connsiteX8" fmla="*/ 807962 w 807962"/>
              <a:gd name="connsiteY8" fmla="*/ 273693 h 705772"/>
              <a:gd name="connsiteX0" fmla="*/ 807962 w 807962"/>
              <a:gd name="connsiteY0" fmla="*/ 273693 h 705772"/>
              <a:gd name="connsiteX1" fmla="*/ 0 w 807962"/>
              <a:gd name="connsiteY1" fmla="*/ 0 h 705772"/>
              <a:gd name="connsiteX2" fmla="*/ 24190 w 807962"/>
              <a:gd name="connsiteY2" fmla="*/ 268669 h 705772"/>
              <a:gd name="connsiteX3" fmla="*/ 250279 w 807962"/>
              <a:gd name="connsiteY3" fmla="*/ 464612 h 705772"/>
              <a:gd name="connsiteX4" fmla="*/ 270375 w 807962"/>
              <a:gd name="connsiteY4" fmla="*/ 705772 h 705772"/>
              <a:gd name="connsiteX5" fmla="*/ 727575 w 807962"/>
              <a:gd name="connsiteY5" fmla="*/ 650506 h 705772"/>
              <a:gd name="connsiteX6" fmla="*/ 722551 w 807962"/>
              <a:gd name="connsiteY6" fmla="*/ 484709 h 705772"/>
              <a:gd name="connsiteX7" fmla="*/ 797914 w 807962"/>
              <a:gd name="connsiteY7" fmla="*/ 479684 h 705772"/>
              <a:gd name="connsiteX8" fmla="*/ 807962 w 807962"/>
              <a:gd name="connsiteY8" fmla="*/ 273693 h 705772"/>
              <a:gd name="connsiteX0" fmla="*/ 807962 w 807962"/>
              <a:gd name="connsiteY0" fmla="*/ 273693 h 705772"/>
              <a:gd name="connsiteX1" fmla="*/ 0 w 807962"/>
              <a:gd name="connsiteY1" fmla="*/ 0 h 705772"/>
              <a:gd name="connsiteX2" fmla="*/ 24190 w 807962"/>
              <a:gd name="connsiteY2" fmla="*/ 268669 h 705772"/>
              <a:gd name="connsiteX3" fmla="*/ 84482 w 807962"/>
              <a:gd name="connsiteY3" fmla="*/ 424419 h 705772"/>
              <a:gd name="connsiteX4" fmla="*/ 270375 w 807962"/>
              <a:gd name="connsiteY4" fmla="*/ 705772 h 705772"/>
              <a:gd name="connsiteX5" fmla="*/ 727575 w 807962"/>
              <a:gd name="connsiteY5" fmla="*/ 650506 h 705772"/>
              <a:gd name="connsiteX6" fmla="*/ 722551 w 807962"/>
              <a:gd name="connsiteY6" fmla="*/ 484709 h 705772"/>
              <a:gd name="connsiteX7" fmla="*/ 797914 w 807962"/>
              <a:gd name="connsiteY7" fmla="*/ 479684 h 705772"/>
              <a:gd name="connsiteX8" fmla="*/ 807962 w 807962"/>
              <a:gd name="connsiteY8" fmla="*/ 273693 h 705772"/>
              <a:gd name="connsiteX0" fmla="*/ 807962 w 807962"/>
              <a:gd name="connsiteY0" fmla="*/ 273693 h 650506"/>
              <a:gd name="connsiteX1" fmla="*/ 0 w 807962"/>
              <a:gd name="connsiteY1" fmla="*/ 0 h 650506"/>
              <a:gd name="connsiteX2" fmla="*/ 24190 w 807962"/>
              <a:gd name="connsiteY2" fmla="*/ 268669 h 650506"/>
              <a:gd name="connsiteX3" fmla="*/ 84482 w 807962"/>
              <a:gd name="connsiteY3" fmla="*/ 424419 h 650506"/>
              <a:gd name="connsiteX4" fmla="*/ 220133 w 807962"/>
              <a:gd name="connsiteY4" fmla="*/ 424418 h 650506"/>
              <a:gd name="connsiteX5" fmla="*/ 727575 w 807962"/>
              <a:gd name="connsiteY5" fmla="*/ 650506 h 650506"/>
              <a:gd name="connsiteX6" fmla="*/ 722551 w 807962"/>
              <a:gd name="connsiteY6" fmla="*/ 484709 h 650506"/>
              <a:gd name="connsiteX7" fmla="*/ 797914 w 807962"/>
              <a:gd name="connsiteY7" fmla="*/ 479684 h 650506"/>
              <a:gd name="connsiteX8" fmla="*/ 807962 w 807962"/>
              <a:gd name="connsiteY8" fmla="*/ 273693 h 650506"/>
              <a:gd name="connsiteX0" fmla="*/ 807962 w 807962"/>
              <a:gd name="connsiteY0" fmla="*/ 273693 h 826353"/>
              <a:gd name="connsiteX1" fmla="*/ 0 w 807962"/>
              <a:gd name="connsiteY1" fmla="*/ 0 h 826353"/>
              <a:gd name="connsiteX2" fmla="*/ 24190 w 807962"/>
              <a:gd name="connsiteY2" fmla="*/ 268669 h 826353"/>
              <a:gd name="connsiteX3" fmla="*/ 84482 w 807962"/>
              <a:gd name="connsiteY3" fmla="*/ 424419 h 826353"/>
              <a:gd name="connsiteX4" fmla="*/ 220133 w 807962"/>
              <a:gd name="connsiteY4" fmla="*/ 424418 h 826353"/>
              <a:gd name="connsiteX5" fmla="*/ 245254 w 807962"/>
              <a:gd name="connsiteY5" fmla="*/ 826353 h 826353"/>
              <a:gd name="connsiteX6" fmla="*/ 722551 w 807962"/>
              <a:gd name="connsiteY6" fmla="*/ 484709 h 826353"/>
              <a:gd name="connsiteX7" fmla="*/ 797914 w 807962"/>
              <a:gd name="connsiteY7" fmla="*/ 479684 h 826353"/>
              <a:gd name="connsiteX8" fmla="*/ 807962 w 807962"/>
              <a:gd name="connsiteY8" fmla="*/ 273693 h 826353"/>
              <a:gd name="connsiteX0" fmla="*/ 807962 w 807962"/>
              <a:gd name="connsiteY0" fmla="*/ 273693 h 826353"/>
              <a:gd name="connsiteX1" fmla="*/ 0 w 807962"/>
              <a:gd name="connsiteY1" fmla="*/ 0 h 826353"/>
              <a:gd name="connsiteX2" fmla="*/ 24190 w 807962"/>
              <a:gd name="connsiteY2" fmla="*/ 268669 h 826353"/>
              <a:gd name="connsiteX3" fmla="*/ 84482 w 807962"/>
              <a:gd name="connsiteY3" fmla="*/ 424419 h 826353"/>
              <a:gd name="connsiteX4" fmla="*/ 220133 w 807962"/>
              <a:gd name="connsiteY4" fmla="*/ 424418 h 826353"/>
              <a:gd name="connsiteX5" fmla="*/ 245254 w 807962"/>
              <a:gd name="connsiteY5" fmla="*/ 826353 h 826353"/>
              <a:gd name="connsiteX6" fmla="*/ 797914 w 807962"/>
              <a:gd name="connsiteY6" fmla="*/ 801232 h 826353"/>
              <a:gd name="connsiteX7" fmla="*/ 797914 w 807962"/>
              <a:gd name="connsiteY7" fmla="*/ 479684 h 826353"/>
              <a:gd name="connsiteX8" fmla="*/ 807962 w 807962"/>
              <a:gd name="connsiteY8" fmla="*/ 273693 h 826353"/>
              <a:gd name="connsiteX0" fmla="*/ 807962 w 807962"/>
              <a:gd name="connsiteY0" fmla="*/ 273693 h 826353"/>
              <a:gd name="connsiteX1" fmla="*/ 0 w 807962"/>
              <a:gd name="connsiteY1" fmla="*/ 0 h 826353"/>
              <a:gd name="connsiteX2" fmla="*/ 24190 w 807962"/>
              <a:gd name="connsiteY2" fmla="*/ 268669 h 826353"/>
              <a:gd name="connsiteX3" fmla="*/ 84482 w 807962"/>
              <a:gd name="connsiteY3" fmla="*/ 424419 h 826353"/>
              <a:gd name="connsiteX4" fmla="*/ 220133 w 807962"/>
              <a:gd name="connsiteY4" fmla="*/ 424418 h 826353"/>
              <a:gd name="connsiteX5" fmla="*/ 245254 w 807962"/>
              <a:gd name="connsiteY5" fmla="*/ 826353 h 826353"/>
              <a:gd name="connsiteX6" fmla="*/ 401005 w 807962"/>
              <a:gd name="connsiteY6" fmla="*/ 816304 h 826353"/>
              <a:gd name="connsiteX7" fmla="*/ 797914 w 807962"/>
              <a:gd name="connsiteY7" fmla="*/ 479684 h 826353"/>
              <a:gd name="connsiteX8" fmla="*/ 807962 w 807962"/>
              <a:gd name="connsiteY8" fmla="*/ 273693 h 826353"/>
              <a:gd name="connsiteX0" fmla="*/ 807962 w 807962"/>
              <a:gd name="connsiteY0" fmla="*/ 273693 h 826353"/>
              <a:gd name="connsiteX1" fmla="*/ 0 w 807962"/>
              <a:gd name="connsiteY1" fmla="*/ 0 h 826353"/>
              <a:gd name="connsiteX2" fmla="*/ 24190 w 807962"/>
              <a:gd name="connsiteY2" fmla="*/ 268669 h 826353"/>
              <a:gd name="connsiteX3" fmla="*/ 84482 w 807962"/>
              <a:gd name="connsiteY3" fmla="*/ 424419 h 826353"/>
              <a:gd name="connsiteX4" fmla="*/ 220133 w 807962"/>
              <a:gd name="connsiteY4" fmla="*/ 424418 h 826353"/>
              <a:gd name="connsiteX5" fmla="*/ 245254 w 807962"/>
              <a:gd name="connsiteY5" fmla="*/ 826353 h 826353"/>
              <a:gd name="connsiteX6" fmla="*/ 401005 w 807962"/>
              <a:gd name="connsiteY6" fmla="*/ 816304 h 826353"/>
              <a:gd name="connsiteX7" fmla="*/ 385931 w 807962"/>
              <a:gd name="connsiteY7" fmla="*/ 454563 h 826353"/>
              <a:gd name="connsiteX8" fmla="*/ 807962 w 807962"/>
              <a:gd name="connsiteY8" fmla="*/ 273693 h 826353"/>
              <a:gd name="connsiteX0" fmla="*/ 807962 w 807962"/>
              <a:gd name="connsiteY0" fmla="*/ 273693 h 826353"/>
              <a:gd name="connsiteX1" fmla="*/ 649774 w 807962"/>
              <a:gd name="connsiteY1" fmla="*/ 226088 h 826353"/>
              <a:gd name="connsiteX2" fmla="*/ 0 w 807962"/>
              <a:gd name="connsiteY2" fmla="*/ 0 h 826353"/>
              <a:gd name="connsiteX3" fmla="*/ 24190 w 807962"/>
              <a:gd name="connsiteY3" fmla="*/ 268669 h 826353"/>
              <a:gd name="connsiteX4" fmla="*/ 84482 w 807962"/>
              <a:gd name="connsiteY4" fmla="*/ 424419 h 826353"/>
              <a:gd name="connsiteX5" fmla="*/ 220133 w 807962"/>
              <a:gd name="connsiteY5" fmla="*/ 424418 h 826353"/>
              <a:gd name="connsiteX6" fmla="*/ 245254 w 807962"/>
              <a:gd name="connsiteY6" fmla="*/ 826353 h 826353"/>
              <a:gd name="connsiteX7" fmla="*/ 401005 w 807962"/>
              <a:gd name="connsiteY7" fmla="*/ 816304 h 826353"/>
              <a:gd name="connsiteX8" fmla="*/ 385931 w 807962"/>
              <a:gd name="connsiteY8" fmla="*/ 454563 h 826353"/>
              <a:gd name="connsiteX9" fmla="*/ 807962 w 807962"/>
              <a:gd name="connsiteY9" fmla="*/ 273693 h 826353"/>
              <a:gd name="connsiteX0" fmla="*/ 762021 w 762021"/>
              <a:gd name="connsiteY0" fmla="*/ 462224 h 826353"/>
              <a:gd name="connsiteX1" fmla="*/ 649774 w 762021"/>
              <a:gd name="connsiteY1" fmla="*/ 226088 h 826353"/>
              <a:gd name="connsiteX2" fmla="*/ 0 w 762021"/>
              <a:gd name="connsiteY2" fmla="*/ 0 h 826353"/>
              <a:gd name="connsiteX3" fmla="*/ 24190 w 762021"/>
              <a:gd name="connsiteY3" fmla="*/ 268669 h 826353"/>
              <a:gd name="connsiteX4" fmla="*/ 84482 w 762021"/>
              <a:gd name="connsiteY4" fmla="*/ 424419 h 826353"/>
              <a:gd name="connsiteX5" fmla="*/ 220133 w 762021"/>
              <a:gd name="connsiteY5" fmla="*/ 424418 h 826353"/>
              <a:gd name="connsiteX6" fmla="*/ 245254 w 762021"/>
              <a:gd name="connsiteY6" fmla="*/ 826353 h 826353"/>
              <a:gd name="connsiteX7" fmla="*/ 401005 w 762021"/>
              <a:gd name="connsiteY7" fmla="*/ 816304 h 826353"/>
              <a:gd name="connsiteX8" fmla="*/ 385931 w 762021"/>
              <a:gd name="connsiteY8" fmla="*/ 454563 h 826353"/>
              <a:gd name="connsiteX9" fmla="*/ 762021 w 762021"/>
              <a:gd name="connsiteY9" fmla="*/ 462224 h 826353"/>
              <a:gd name="connsiteX0" fmla="*/ 762021 w 762021"/>
              <a:gd name="connsiteY0" fmla="*/ 462224 h 826353"/>
              <a:gd name="connsiteX1" fmla="*/ 649774 w 762021"/>
              <a:gd name="connsiteY1" fmla="*/ 226088 h 826353"/>
              <a:gd name="connsiteX2" fmla="*/ 0 w 762021"/>
              <a:gd name="connsiteY2" fmla="*/ 0 h 826353"/>
              <a:gd name="connsiteX3" fmla="*/ 24190 w 762021"/>
              <a:gd name="connsiteY3" fmla="*/ 268669 h 826353"/>
              <a:gd name="connsiteX4" fmla="*/ 84482 w 762021"/>
              <a:gd name="connsiteY4" fmla="*/ 424419 h 826353"/>
              <a:gd name="connsiteX5" fmla="*/ 220133 w 762021"/>
              <a:gd name="connsiteY5" fmla="*/ 424418 h 826353"/>
              <a:gd name="connsiteX6" fmla="*/ 245254 w 762021"/>
              <a:gd name="connsiteY6" fmla="*/ 826353 h 826353"/>
              <a:gd name="connsiteX7" fmla="*/ 401005 w 762021"/>
              <a:gd name="connsiteY7" fmla="*/ 816304 h 826353"/>
              <a:gd name="connsiteX8" fmla="*/ 406027 w 762021"/>
              <a:gd name="connsiteY8" fmla="*/ 494757 h 826353"/>
              <a:gd name="connsiteX9" fmla="*/ 762021 w 762021"/>
              <a:gd name="connsiteY9" fmla="*/ 462224 h 826353"/>
              <a:gd name="connsiteX0" fmla="*/ 762021 w 762021"/>
              <a:gd name="connsiteY0" fmla="*/ 462224 h 826353"/>
              <a:gd name="connsiteX1" fmla="*/ 677511 w 762021"/>
              <a:gd name="connsiteY1" fmla="*/ 431361 h 826353"/>
              <a:gd name="connsiteX2" fmla="*/ 0 w 762021"/>
              <a:gd name="connsiteY2" fmla="*/ 0 h 826353"/>
              <a:gd name="connsiteX3" fmla="*/ 24190 w 762021"/>
              <a:gd name="connsiteY3" fmla="*/ 268669 h 826353"/>
              <a:gd name="connsiteX4" fmla="*/ 84482 w 762021"/>
              <a:gd name="connsiteY4" fmla="*/ 424419 h 826353"/>
              <a:gd name="connsiteX5" fmla="*/ 220133 w 762021"/>
              <a:gd name="connsiteY5" fmla="*/ 424418 h 826353"/>
              <a:gd name="connsiteX6" fmla="*/ 245254 w 762021"/>
              <a:gd name="connsiteY6" fmla="*/ 826353 h 826353"/>
              <a:gd name="connsiteX7" fmla="*/ 401005 w 762021"/>
              <a:gd name="connsiteY7" fmla="*/ 816304 h 826353"/>
              <a:gd name="connsiteX8" fmla="*/ 406027 w 762021"/>
              <a:gd name="connsiteY8" fmla="*/ 494757 h 826353"/>
              <a:gd name="connsiteX9" fmla="*/ 762021 w 762021"/>
              <a:gd name="connsiteY9" fmla="*/ 462224 h 826353"/>
              <a:gd name="connsiteX0" fmla="*/ 762021 w 762021"/>
              <a:gd name="connsiteY0" fmla="*/ 462224 h 826353"/>
              <a:gd name="connsiteX1" fmla="*/ 677511 w 762021"/>
              <a:gd name="connsiteY1" fmla="*/ 431361 h 826353"/>
              <a:gd name="connsiteX2" fmla="*/ 584460 w 762021"/>
              <a:gd name="connsiteY2" fmla="*/ 371789 h 826353"/>
              <a:gd name="connsiteX3" fmla="*/ 0 w 762021"/>
              <a:gd name="connsiteY3" fmla="*/ 0 h 826353"/>
              <a:gd name="connsiteX4" fmla="*/ 24190 w 762021"/>
              <a:gd name="connsiteY4" fmla="*/ 268669 h 826353"/>
              <a:gd name="connsiteX5" fmla="*/ 84482 w 762021"/>
              <a:gd name="connsiteY5" fmla="*/ 424419 h 826353"/>
              <a:gd name="connsiteX6" fmla="*/ 220133 w 762021"/>
              <a:gd name="connsiteY6" fmla="*/ 424418 h 826353"/>
              <a:gd name="connsiteX7" fmla="*/ 245254 w 762021"/>
              <a:gd name="connsiteY7" fmla="*/ 826353 h 826353"/>
              <a:gd name="connsiteX8" fmla="*/ 401005 w 762021"/>
              <a:gd name="connsiteY8" fmla="*/ 816304 h 826353"/>
              <a:gd name="connsiteX9" fmla="*/ 406027 w 762021"/>
              <a:gd name="connsiteY9" fmla="*/ 494757 h 826353"/>
              <a:gd name="connsiteX10" fmla="*/ 762021 w 762021"/>
              <a:gd name="connsiteY10" fmla="*/ 462224 h 826353"/>
              <a:gd name="connsiteX0" fmla="*/ 762021 w 762021"/>
              <a:gd name="connsiteY0" fmla="*/ 672272 h 1036401"/>
              <a:gd name="connsiteX1" fmla="*/ 677511 w 762021"/>
              <a:gd name="connsiteY1" fmla="*/ 641409 h 1036401"/>
              <a:gd name="connsiteX2" fmla="*/ 638987 w 762021"/>
              <a:gd name="connsiteY2" fmla="*/ 0 h 1036401"/>
              <a:gd name="connsiteX3" fmla="*/ 0 w 762021"/>
              <a:gd name="connsiteY3" fmla="*/ 210048 h 1036401"/>
              <a:gd name="connsiteX4" fmla="*/ 24190 w 762021"/>
              <a:gd name="connsiteY4" fmla="*/ 478717 h 1036401"/>
              <a:gd name="connsiteX5" fmla="*/ 84482 w 762021"/>
              <a:gd name="connsiteY5" fmla="*/ 634467 h 1036401"/>
              <a:gd name="connsiteX6" fmla="*/ 220133 w 762021"/>
              <a:gd name="connsiteY6" fmla="*/ 634466 h 1036401"/>
              <a:gd name="connsiteX7" fmla="*/ 245254 w 762021"/>
              <a:gd name="connsiteY7" fmla="*/ 1036401 h 1036401"/>
              <a:gd name="connsiteX8" fmla="*/ 401005 w 762021"/>
              <a:gd name="connsiteY8" fmla="*/ 1026352 h 1036401"/>
              <a:gd name="connsiteX9" fmla="*/ 406027 w 762021"/>
              <a:gd name="connsiteY9" fmla="*/ 704805 h 1036401"/>
              <a:gd name="connsiteX10" fmla="*/ 762021 w 762021"/>
              <a:gd name="connsiteY10" fmla="*/ 672272 h 1036401"/>
              <a:gd name="connsiteX0" fmla="*/ 762021 w 762021"/>
              <a:gd name="connsiteY0" fmla="*/ 672272 h 1036401"/>
              <a:gd name="connsiteX1" fmla="*/ 692584 w 762021"/>
              <a:gd name="connsiteY1" fmla="*/ 641409 h 1036401"/>
              <a:gd name="connsiteX2" fmla="*/ 638987 w 762021"/>
              <a:gd name="connsiteY2" fmla="*/ 0 h 1036401"/>
              <a:gd name="connsiteX3" fmla="*/ 0 w 762021"/>
              <a:gd name="connsiteY3" fmla="*/ 210048 h 1036401"/>
              <a:gd name="connsiteX4" fmla="*/ 24190 w 762021"/>
              <a:gd name="connsiteY4" fmla="*/ 478717 h 1036401"/>
              <a:gd name="connsiteX5" fmla="*/ 84482 w 762021"/>
              <a:gd name="connsiteY5" fmla="*/ 634467 h 1036401"/>
              <a:gd name="connsiteX6" fmla="*/ 220133 w 762021"/>
              <a:gd name="connsiteY6" fmla="*/ 634466 h 1036401"/>
              <a:gd name="connsiteX7" fmla="*/ 245254 w 762021"/>
              <a:gd name="connsiteY7" fmla="*/ 1036401 h 1036401"/>
              <a:gd name="connsiteX8" fmla="*/ 401005 w 762021"/>
              <a:gd name="connsiteY8" fmla="*/ 1026352 h 1036401"/>
              <a:gd name="connsiteX9" fmla="*/ 406027 w 762021"/>
              <a:gd name="connsiteY9" fmla="*/ 704805 h 1036401"/>
              <a:gd name="connsiteX10" fmla="*/ 762021 w 762021"/>
              <a:gd name="connsiteY10" fmla="*/ 672272 h 1036401"/>
              <a:gd name="connsiteX0" fmla="*/ 762021 w 762021"/>
              <a:gd name="connsiteY0" fmla="*/ 672272 h 1036401"/>
              <a:gd name="connsiteX1" fmla="*/ 692584 w 762021"/>
              <a:gd name="connsiteY1" fmla="*/ 641409 h 1036401"/>
              <a:gd name="connsiteX2" fmla="*/ 714793 w 762021"/>
              <a:gd name="connsiteY2" fmla="*/ 655722 h 1036401"/>
              <a:gd name="connsiteX3" fmla="*/ 638987 w 762021"/>
              <a:gd name="connsiteY3" fmla="*/ 0 h 1036401"/>
              <a:gd name="connsiteX4" fmla="*/ 0 w 762021"/>
              <a:gd name="connsiteY4" fmla="*/ 210048 h 1036401"/>
              <a:gd name="connsiteX5" fmla="*/ 24190 w 762021"/>
              <a:gd name="connsiteY5" fmla="*/ 478717 h 1036401"/>
              <a:gd name="connsiteX6" fmla="*/ 84482 w 762021"/>
              <a:gd name="connsiteY6" fmla="*/ 634467 h 1036401"/>
              <a:gd name="connsiteX7" fmla="*/ 220133 w 762021"/>
              <a:gd name="connsiteY7" fmla="*/ 634466 h 1036401"/>
              <a:gd name="connsiteX8" fmla="*/ 245254 w 762021"/>
              <a:gd name="connsiteY8" fmla="*/ 1036401 h 1036401"/>
              <a:gd name="connsiteX9" fmla="*/ 401005 w 762021"/>
              <a:gd name="connsiteY9" fmla="*/ 1026352 h 1036401"/>
              <a:gd name="connsiteX10" fmla="*/ 406027 w 762021"/>
              <a:gd name="connsiteY10" fmla="*/ 704805 h 1036401"/>
              <a:gd name="connsiteX11" fmla="*/ 762021 w 762021"/>
              <a:gd name="connsiteY11" fmla="*/ 672272 h 1036401"/>
              <a:gd name="connsiteX0" fmla="*/ 762021 w 762914"/>
              <a:gd name="connsiteY0" fmla="*/ 672272 h 1036401"/>
              <a:gd name="connsiteX1" fmla="*/ 692584 w 762914"/>
              <a:gd name="connsiteY1" fmla="*/ 641409 h 1036401"/>
              <a:gd name="connsiteX2" fmla="*/ 762914 w 762914"/>
              <a:gd name="connsiteY2" fmla="*/ 645652 h 1036401"/>
              <a:gd name="connsiteX3" fmla="*/ 638987 w 762914"/>
              <a:gd name="connsiteY3" fmla="*/ 0 h 1036401"/>
              <a:gd name="connsiteX4" fmla="*/ 0 w 762914"/>
              <a:gd name="connsiteY4" fmla="*/ 210048 h 1036401"/>
              <a:gd name="connsiteX5" fmla="*/ 24190 w 762914"/>
              <a:gd name="connsiteY5" fmla="*/ 478717 h 1036401"/>
              <a:gd name="connsiteX6" fmla="*/ 84482 w 762914"/>
              <a:gd name="connsiteY6" fmla="*/ 634467 h 1036401"/>
              <a:gd name="connsiteX7" fmla="*/ 220133 w 762914"/>
              <a:gd name="connsiteY7" fmla="*/ 634466 h 1036401"/>
              <a:gd name="connsiteX8" fmla="*/ 245254 w 762914"/>
              <a:gd name="connsiteY8" fmla="*/ 1036401 h 1036401"/>
              <a:gd name="connsiteX9" fmla="*/ 401005 w 762914"/>
              <a:gd name="connsiteY9" fmla="*/ 1026352 h 1036401"/>
              <a:gd name="connsiteX10" fmla="*/ 406027 w 762914"/>
              <a:gd name="connsiteY10" fmla="*/ 704805 h 1036401"/>
              <a:gd name="connsiteX11" fmla="*/ 762021 w 762914"/>
              <a:gd name="connsiteY11" fmla="*/ 672272 h 1036401"/>
              <a:gd name="connsiteX0" fmla="*/ 762021 w 762021"/>
              <a:gd name="connsiteY0" fmla="*/ 672272 h 1036401"/>
              <a:gd name="connsiteX1" fmla="*/ 692584 w 762021"/>
              <a:gd name="connsiteY1" fmla="*/ 641409 h 1036401"/>
              <a:gd name="connsiteX2" fmla="*/ 672426 w 762021"/>
              <a:gd name="connsiteY2" fmla="*/ 619459 h 1036401"/>
              <a:gd name="connsiteX3" fmla="*/ 638987 w 762021"/>
              <a:gd name="connsiteY3" fmla="*/ 0 h 1036401"/>
              <a:gd name="connsiteX4" fmla="*/ 0 w 762021"/>
              <a:gd name="connsiteY4" fmla="*/ 210048 h 1036401"/>
              <a:gd name="connsiteX5" fmla="*/ 24190 w 762021"/>
              <a:gd name="connsiteY5" fmla="*/ 478717 h 1036401"/>
              <a:gd name="connsiteX6" fmla="*/ 84482 w 762021"/>
              <a:gd name="connsiteY6" fmla="*/ 634467 h 1036401"/>
              <a:gd name="connsiteX7" fmla="*/ 220133 w 762021"/>
              <a:gd name="connsiteY7" fmla="*/ 634466 h 1036401"/>
              <a:gd name="connsiteX8" fmla="*/ 245254 w 762021"/>
              <a:gd name="connsiteY8" fmla="*/ 1036401 h 1036401"/>
              <a:gd name="connsiteX9" fmla="*/ 401005 w 762021"/>
              <a:gd name="connsiteY9" fmla="*/ 1026352 h 1036401"/>
              <a:gd name="connsiteX10" fmla="*/ 406027 w 762021"/>
              <a:gd name="connsiteY10" fmla="*/ 704805 h 1036401"/>
              <a:gd name="connsiteX11" fmla="*/ 762021 w 762021"/>
              <a:gd name="connsiteY11" fmla="*/ 672272 h 1036401"/>
              <a:gd name="connsiteX0" fmla="*/ 762021 w 775928"/>
              <a:gd name="connsiteY0" fmla="*/ 672272 h 1036401"/>
              <a:gd name="connsiteX1" fmla="*/ 775928 w 775928"/>
              <a:gd name="connsiteY1" fmla="*/ 653315 h 1036401"/>
              <a:gd name="connsiteX2" fmla="*/ 672426 w 775928"/>
              <a:gd name="connsiteY2" fmla="*/ 619459 h 1036401"/>
              <a:gd name="connsiteX3" fmla="*/ 638987 w 775928"/>
              <a:gd name="connsiteY3" fmla="*/ 0 h 1036401"/>
              <a:gd name="connsiteX4" fmla="*/ 0 w 775928"/>
              <a:gd name="connsiteY4" fmla="*/ 210048 h 1036401"/>
              <a:gd name="connsiteX5" fmla="*/ 24190 w 775928"/>
              <a:gd name="connsiteY5" fmla="*/ 478717 h 1036401"/>
              <a:gd name="connsiteX6" fmla="*/ 84482 w 775928"/>
              <a:gd name="connsiteY6" fmla="*/ 634467 h 1036401"/>
              <a:gd name="connsiteX7" fmla="*/ 220133 w 775928"/>
              <a:gd name="connsiteY7" fmla="*/ 634466 h 1036401"/>
              <a:gd name="connsiteX8" fmla="*/ 245254 w 775928"/>
              <a:gd name="connsiteY8" fmla="*/ 1036401 h 1036401"/>
              <a:gd name="connsiteX9" fmla="*/ 401005 w 775928"/>
              <a:gd name="connsiteY9" fmla="*/ 1026352 h 1036401"/>
              <a:gd name="connsiteX10" fmla="*/ 406027 w 775928"/>
              <a:gd name="connsiteY10" fmla="*/ 704805 h 1036401"/>
              <a:gd name="connsiteX11" fmla="*/ 762021 w 775928"/>
              <a:gd name="connsiteY11" fmla="*/ 672272 h 1036401"/>
              <a:gd name="connsiteX0" fmla="*/ 776234 w 776234"/>
              <a:gd name="connsiteY0" fmla="*/ 671156 h 1036401"/>
              <a:gd name="connsiteX1" fmla="*/ 775928 w 776234"/>
              <a:gd name="connsiteY1" fmla="*/ 653315 h 1036401"/>
              <a:gd name="connsiteX2" fmla="*/ 672426 w 776234"/>
              <a:gd name="connsiteY2" fmla="*/ 619459 h 1036401"/>
              <a:gd name="connsiteX3" fmla="*/ 638987 w 776234"/>
              <a:gd name="connsiteY3" fmla="*/ 0 h 1036401"/>
              <a:gd name="connsiteX4" fmla="*/ 0 w 776234"/>
              <a:gd name="connsiteY4" fmla="*/ 210048 h 1036401"/>
              <a:gd name="connsiteX5" fmla="*/ 24190 w 776234"/>
              <a:gd name="connsiteY5" fmla="*/ 478717 h 1036401"/>
              <a:gd name="connsiteX6" fmla="*/ 84482 w 776234"/>
              <a:gd name="connsiteY6" fmla="*/ 634467 h 1036401"/>
              <a:gd name="connsiteX7" fmla="*/ 220133 w 776234"/>
              <a:gd name="connsiteY7" fmla="*/ 634466 h 1036401"/>
              <a:gd name="connsiteX8" fmla="*/ 245254 w 776234"/>
              <a:gd name="connsiteY8" fmla="*/ 1036401 h 1036401"/>
              <a:gd name="connsiteX9" fmla="*/ 401005 w 776234"/>
              <a:gd name="connsiteY9" fmla="*/ 1026352 h 1036401"/>
              <a:gd name="connsiteX10" fmla="*/ 406027 w 776234"/>
              <a:gd name="connsiteY10" fmla="*/ 704805 h 1036401"/>
              <a:gd name="connsiteX11" fmla="*/ 776234 w 776234"/>
              <a:gd name="connsiteY11" fmla="*/ 671156 h 1036401"/>
              <a:gd name="connsiteX0" fmla="*/ 776234 w 776234"/>
              <a:gd name="connsiteY0" fmla="*/ 671156 h 1036401"/>
              <a:gd name="connsiteX1" fmla="*/ 775928 w 776234"/>
              <a:gd name="connsiteY1" fmla="*/ 653315 h 1036401"/>
              <a:gd name="connsiteX2" fmla="*/ 703383 w 776234"/>
              <a:gd name="connsiteY2" fmla="*/ 657559 h 1036401"/>
              <a:gd name="connsiteX3" fmla="*/ 638987 w 776234"/>
              <a:gd name="connsiteY3" fmla="*/ 0 h 1036401"/>
              <a:gd name="connsiteX4" fmla="*/ 0 w 776234"/>
              <a:gd name="connsiteY4" fmla="*/ 210048 h 1036401"/>
              <a:gd name="connsiteX5" fmla="*/ 24190 w 776234"/>
              <a:gd name="connsiteY5" fmla="*/ 478717 h 1036401"/>
              <a:gd name="connsiteX6" fmla="*/ 84482 w 776234"/>
              <a:gd name="connsiteY6" fmla="*/ 634467 h 1036401"/>
              <a:gd name="connsiteX7" fmla="*/ 220133 w 776234"/>
              <a:gd name="connsiteY7" fmla="*/ 634466 h 1036401"/>
              <a:gd name="connsiteX8" fmla="*/ 245254 w 776234"/>
              <a:gd name="connsiteY8" fmla="*/ 1036401 h 1036401"/>
              <a:gd name="connsiteX9" fmla="*/ 401005 w 776234"/>
              <a:gd name="connsiteY9" fmla="*/ 1026352 h 1036401"/>
              <a:gd name="connsiteX10" fmla="*/ 406027 w 776234"/>
              <a:gd name="connsiteY10" fmla="*/ 704805 h 1036401"/>
              <a:gd name="connsiteX11" fmla="*/ 776234 w 776234"/>
              <a:gd name="connsiteY11" fmla="*/ 671156 h 1036401"/>
              <a:gd name="connsiteX0" fmla="*/ 773853 w 775928"/>
              <a:gd name="connsiteY0" fmla="*/ 664012 h 1036401"/>
              <a:gd name="connsiteX1" fmla="*/ 775928 w 775928"/>
              <a:gd name="connsiteY1" fmla="*/ 653315 h 1036401"/>
              <a:gd name="connsiteX2" fmla="*/ 703383 w 775928"/>
              <a:gd name="connsiteY2" fmla="*/ 657559 h 1036401"/>
              <a:gd name="connsiteX3" fmla="*/ 638987 w 775928"/>
              <a:gd name="connsiteY3" fmla="*/ 0 h 1036401"/>
              <a:gd name="connsiteX4" fmla="*/ 0 w 775928"/>
              <a:gd name="connsiteY4" fmla="*/ 210048 h 1036401"/>
              <a:gd name="connsiteX5" fmla="*/ 24190 w 775928"/>
              <a:gd name="connsiteY5" fmla="*/ 478717 h 1036401"/>
              <a:gd name="connsiteX6" fmla="*/ 84482 w 775928"/>
              <a:gd name="connsiteY6" fmla="*/ 634467 h 1036401"/>
              <a:gd name="connsiteX7" fmla="*/ 220133 w 775928"/>
              <a:gd name="connsiteY7" fmla="*/ 634466 h 1036401"/>
              <a:gd name="connsiteX8" fmla="*/ 245254 w 775928"/>
              <a:gd name="connsiteY8" fmla="*/ 1036401 h 1036401"/>
              <a:gd name="connsiteX9" fmla="*/ 401005 w 775928"/>
              <a:gd name="connsiteY9" fmla="*/ 1026352 h 1036401"/>
              <a:gd name="connsiteX10" fmla="*/ 406027 w 775928"/>
              <a:gd name="connsiteY10" fmla="*/ 704805 h 1036401"/>
              <a:gd name="connsiteX11" fmla="*/ 773853 w 775928"/>
              <a:gd name="connsiteY11" fmla="*/ 664012 h 1036401"/>
              <a:gd name="connsiteX0" fmla="*/ 773853 w 775928"/>
              <a:gd name="connsiteY0" fmla="*/ 670402 h 1042791"/>
              <a:gd name="connsiteX1" fmla="*/ 775928 w 775928"/>
              <a:gd name="connsiteY1" fmla="*/ 659705 h 1042791"/>
              <a:gd name="connsiteX2" fmla="*/ 703383 w 775928"/>
              <a:gd name="connsiteY2" fmla="*/ 663949 h 1042791"/>
              <a:gd name="connsiteX3" fmla="*/ 635243 w 775928"/>
              <a:gd name="connsiteY3" fmla="*/ 0 h 1042791"/>
              <a:gd name="connsiteX4" fmla="*/ 0 w 775928"/>
              <a:gd name="connsiteY4" fmla="*/ 216438 h 1042791"/>
              <a:gd name="connsiteX5" fmla="*/ 24190 w 775928"/>
              <a:gd name="connsiteY5" fmla="*/ 485107 h 1042791"/>
              <a:gd name="connsiteX6" fmla="*/ 84482 w 775928"/>
              <a:gd name="connsiteY6" fmla="*/ 640857 h 1042791"/>
              <a:gd name="connsiteX7" fmla="*/ 220133 w 775928"/>
              <a:gd name="connsiteY7" fmla="*/ 640856 h 1042791"/>
              <a:gd name="connsiteX8" fmla="*/ 245254 w 775928"/>
              <a:gd name="connsiteY8" fmla="*/ 1042791 h 1042791"/>
              <a:gd name="connsiteX9" fmla="*/ 401005 w 775928"/>
              <a:gd name="connsiteY9" fmla="*/ 1032742 h 1042791"/>
              <a:gd name="connsiteX10" fmla="*/ 406027 w 775928"/>
              <a:gd name="connsiteY10" fmla="*/ 711195 h 1042791"/>
              <a:gd name="connsiteX11" fmla="*/ 773853 w 775928"/>
              <a:gd name="connsiteY11" fmla="*/ 670402 h 1042791"/>
              <a:gd name="connsiteX0" fmla="*/ 773853 w 775928"/>
              <a:gd name="connsiteY0" fmla="*/ 670402 h 1042791"/>
              <a:gd name="connsiteX1" fmla="*/ 775928 w 775928"/>
              <a:gd name="connsiteY1" fmla="*/ 651712 h 1042791"/>
              <a:gd name="connsiteX2" fmla="*/ 703383 w 775928"/>
              <a:gd name="connsiteY2" fmla="*/ 663949 h 1042791"/>
              <a:gd name="connsiteX3" fmla="*/ 635243 w 775928"/>
              <a:gd name="connsiteY3" fmla="*/ 0 h 1042791"/>
              <a:gd name="connsiteX4" fmla="*/ 0 w 775928"/>
              <a:gd name="connsiteY4" fmla="*/ 216438 h 1042791"/>
              <a:gd name="connsiteX5" fmla="*/ 24190 w 775928"/>
              <a:gd name="connsiteY5" fmla="*/ 485107 h 1042791"/>
              <a:gd name="connsiteX6" fmla="*/ 84482 w 775928"/>
              <a:gd name="connsiteY6" fmla="*/ 640857 h 1042791"/>
              <a:gd name="connsiteX7" fmla="*/ 220133 w 775928"/>
              <a:gd name="connsiteY7" fmla="*/ 640856 h 1042791"/>
              <a:gd name="connsiteX8" fmla="*/ 245254 w 775928"/>
              <a:gd name="connsiteY8" fmla="*/ 1042791 h 1042791"/>
              <a:gd name="connsiteX9" fmla="*/ 401005 w 775928"/>
              <a:gd name="connsiteY9" fmla="*/ 1032742 h 1042791"/>
              <a:gd name="connsiteX10" fmla="*/ 406027 w 775928"/>
              <a:gd name="connsiteY10" fmla="*/ 711195 h 1042791"/>
              <a:gd name="connsiteX11" fmla="*/ 773853 w 775928"/>
              <a:gd name="connsiteY11" fmla="*/ 670402 h 1042791"/>
              <a:gd name="connsiteX0" fmla="*/ 773853 w 775928"/>
              <a:gd name="connsiteY0" fmla="*/ 670402 h 1042791"/>
              <a:gd name="connsiteX1" fmla="*/ 775928 w 775928"/>
              <a:gd name="connsiteY1" fmla="*/ 651712 h 1042791"/>
              <a:gd name="connsiteX2" fmla="*/ 703383 w 775928"/>
              <a:gd name="connsiteY2" fmla="*/ 663949 h 1042791"/>
              <a:gd name="connsiteX3" fmla="*/ 635243 w 775928"/>
              <a:gd name="connsiteY3" fmla="*/ 0 h 1042791"/>
              <a:gd name="connsiteX4" fmla="*/ 0 w 775928"/>
              <a:gd name="connsiteY4" fmla="*/ 216438 h 1042791"/>
              <a:gd name="connsiteX5" fmla="*/ 24190 w 775928"/>
              <a:gd name="connsiteY5" fmla="*/ 485107 h 1042791"/>
              <a:gd name="connsiteX6" fmla="*/ 84482 w 775928"/>
              <a:gd name="connsiteY6" fmla="*/ 640857 h 1042791"/>
              <a:gd name="connsiteX7" fmla="*/ 188147 w 775928"/>
              <a:gd name="connsiteY7" fmla="*/ 640856 h 1042791"/>
              <a:gd name="connsiteX8" fmla="*/ 245254 w 775928"/>
              <a:gd name="connsiteY8" fmla="*/ 1042791 h 1042791"/>
              <a:gd name="connsiteX9" fmla="*/ 401005 w 775928"/>
              <a:gd name="connsiteY9" fmla="*/ 1032742 h 1042791"/>
              <a:gd name="connsiteX10" fmla="*/ 406027 w 775928"/>
              <a:gd name="connsiteY10" fmla="*/ 711195 h 1042791"/>
              <a:gd name="connsiteX11" fmla="*/ 773853 w 775928"/>
              <a:gd name="connsiteY11" fmla="*/ 670402 h 1042791"/>
              <a:gd name="connsiteX0" fmla="*/ 773853 w 775928"/>
              <a:gd name="connsiteY0" fmla="*/ 670402 h 1040127"/>
              <a:gd name="connsiteX1" fmla="*/ 775928 w 775928"/>
              <a:gd name="connsiteY1" fmla="*/ 651712 h 1040127"/>
              <a:gd name="connsiteX2" fmla="*/ 703383 w 775928"/>
              <a:gd name="connsiteY2" fmla="*/ 663949 h 1040127"/>
              <a:gd name="connsiteX3" fmla="*/ 635243 w 775928"/>
              <a:gd name="connsiteY3" fmla="*/ 0 h 1040127"/>
              <a:gd name="connsiteX4" fmla="*/ 0 w 775928"/>
              <a:gd name="connsiteY4" fmla="*/ 216438 h 1040127"/>
              <a:gd name="connsiteX5" fmla="*/ 24190 w 775928"/>
              <a:gd name="connsiteY5" fmla="*/ 485107 h 1040127"/>
              <a:gd name="connsiteX6" fmla="*/ 84482 w 775928"/>
              <a:gd name="connsiteY6" fmla="*/ 640857 h 1040127"/>
              <a:gd name="connsiteX7" fmla="*/ 188147 w 775928"/>
              <a:gd name="connsiteY7" fmla="*/ 640856 h 1040127"/>
              <a:gd name="connsiteX8" fmla="*/ 213268 w 775928"/>
              <a:gd name="connsiteY8" fmla="*/ 1040127 h 1040127"/>
              <a:gd name="connsiteX9" fmla="*/ 401005 w 775928"/>
              <a:gd name="connsiteY9" fmla="*/ 1032742 h 1040127"/>
              <a:gd name="connsiteX10" fmla="*/ 406027 w 775928"/>
              <a:gd name="connsiteY10" fmla="*/ 711195 h 1040127"/>
              <a:gd name="connsiteX11" fmla="*/ 773853 w 775928"/>
              <a:gd name="connsiteY11" fmla="*/ 670402 h 1040127"/>
              <a:gd name="connsiteX0" fmla="*/ 773853 w 775928"/>
              <a:gd name="connsiteY0" fmla="*/ 670402 h 1040127"/>
              <a:gd name="connsiteX1" fmla="*/ 775928 w 775928"/>
              <a:gd name="connsiteY1" fmla="*/ 651712 h 1040127"/>
              <a:gd name="connsiteX2" fmla="*/ 703383 w 775928"/>
              <a:gd name="connsiteY2" fmla="*/ 663949 h 1040127"/>
              <a:gd name="connsiteX3" fmla="*/ 635243 w 775928"/>
              <a:gd name="connsiteY3" fmla="*/ 0 h 1040127"/>
              <a:gd name="connsiteX4" fmla="*/ 0 w 775928"/>
              <a:gd name="connsiteY4" fmla="*/ 216438 h 1040127"/>
              <a:gd name="connsiteX5" fmla="*/ 24190 w 775928"/>
              <a:gd name="connsiteY5" fmla="*/ 485107 h 1040127"/>
              <a:gd name="connsiteX6" fmla="*/ 84482 w 775928"/>
              <a:gd name="connsiteY6" fmla="*/ 640857 h 1040127"/>
              <a:gd name="connsiteX7" fmla="*/ 204140 w 775928"/>
              <a:gd name="connsiteY7" fmla="*/ 640856 h 1040127"/>
              <a:gd name="connsiteX8" fmla="*/ 213268 w 775928"/>
              <a:gd name="connsiteY8" fmla="*/ 1040127 h 1040127"/>
              <a:gd name="connsiteX9" fmla="*/ 401005 w 775928"/>
              <a:gd name="connsiteY9" fmla="*/ 1032742 h 1040127"/>
              <a:gd name="connsiteX10" fmla="*/ 406027 w 775928"/>
              <a:gd name="connsiteY10" fmla="*/ 711195 h 1040127"/>
              <a:gd name="connsiteX11" fmla="*/ 773853 w 775928"/>
              <a:gd name="connsiteY11" fmla="*/ 670402 h 104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5928" h="1040127">
                <a:moveTo>
                  <a:pt x="773853" y="670402"/>
                </a:moveTo>
                <a:lnTo>
                  <a:pt x="775928" y="651712"/>
                </a:lnTo>
                <a:lnTo>
                  <a:pt x="703383" y="663949"/>
                </a:lnTo>
                <a:lnTo>
                  <a:pt x="635243" y="0"/>
                </a:lnTo>
                <a:lnTo>
                  <a:pt x="0" y="216438"/>
                </a:lnTo>
                <a:lnTo>
                  <a:pt x="24190" y="485107"/>
                </a:lnTo>
                <a:lnTo>
                  <a:pt x="84482" y="640857"/>
                </a:lnTo>
                <a:lnTo>
                  <a:pt x="204140" y="640856"/>
                </a:lnTo>
                <a:lnTo>
                  <a:pt x="213268" y="1040127"/>
                </a:lnTo>
                <a:lnTo>
                  <a:pt x="401005" y="1032742"/>
                </a:lnTo>
                <a:lnTo>
                  <a:pt x="406027" y="711195"/>
                </a:lnTo>
                <a:lnTo>
                  <a:pt x="773853" y="670402"/>
                </a:lnTo>
                <a:close/>
              </a:path>
            </a:pathLst>
          </a:custGeom>
          <a:solidFill>
            <a:srgbClr val="00B0F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フリーフォーム 40"/>
          <p:cNvSpPr/>
          <p:nvPr/>
        </p:nvSpPr>
        <p:spPr>
          <a:xfrm>
            <a:off x="5078856" y="4782402"/>
            <a:ext cx="655231" cy="758397"/>
          </a:xfrm>
          <a:custGeom>
            <a:avLst/>
            <a:gdLst>
              <a:gd name="connsiteX0" fmla="*/ 15072 w 346668"/>
              <a:gd name="connsiteY0" fmla="*/ 0 h 597877"/>
              <a:gd name="connsiteX1" fmla="*/ 0 w 346668"/>
              <a:gd name="connsiteY1" fmla="*/ 592853 h 597877"/>
              <a:gd name="connsiteX2" fmla="*/ 311499 w 346668"/>
              <a:gd name="connsiteY2" fmla="*/ 597877 h 597877"/>
              <a:gd name="connsiteX3" fmla="*/ 346668 w 346668"/>
              <a:gd name="connsiteY3" fmla="*/ 105508 h 597877"/>
              <a:gd name="connsiteX4" fmla="*/ 331595 w 346668"/>
              <a:gd name="connsiteY4" fmla="*/ 75363 h 597877"/>
              <a:gd name="connsiteX5" fmla="*/ 15072 w 346668"/>
              <a:gd name="connsiteY5" fmla="*/ 0 h 597877"/>
              <a:gd name="connsiteX0" fmla="*/ 15072 w 398113"/>
              <a:gd name="connsiteY0" fmla="*/ 0 h 597877"/>
              <a:gd name="connsiteX1" fmla="*/ 0 w 398113"/>
              <a:gd name="connsiteY1" fmla="*/ 592853 h 597877"/>
              <a:gd name="connsiteX2" fmla="*/ 311499 w 398113"/>
              <a:gd name="connsiteY2" fmla="*/ 597877 h 597877"/>
              <a:gd name="connsiteX3" fmla="*/ 398113 w 398113"/>
              <a:gd name="connsiteY3" fmla="*/ 113148 h 597877"/>
              <a:gd name="connsiteX4" fmla="*/ 331595 w 398113"/>
              <a:gd name="connsiteY4" fmla="*/ 75363 h 597877"/>
              <a:gd name="connsiteX5" fmla="*/ 15072 w 398113"/>
              <a:gd name="connsiteY5" fmla="*/ 0 h 597877"/>
              <a:gd name="connsiteX0" fmla="*/ 15072 w 398113"/>
              <a:gd name="connsiteY0" fmla="*/ 0 h 597877"/>
              <a:gd name="connsiteX1" fmla="*/ 0 w 398113"/>
              <a:gd name="connsiteY1" fmla="*/ 592853 h 597877"/>
              <a:gd name="connsiteX2" fmla="*/ 311499 w 398113"/>
              <a:gd name="connsiteY2" fmla="*/ 597877 h 597877"/>
              <a:gd name="connsiteX3" fmla="*/ 398113 w 398113"/>
              <a:gd name="connsiteY3" fmla="*/ 113148 h 597877"/>
              <a:gd name="connsiteX4" fmla="*/ 88708 w 398113"/>
              <a:gd name="connsiteY4" fmla="*/ 203950 h 597877"/>
              <a:gd name="connsiteX5" fmla="*/ 15072 w 398113"/>
              <a:gd name="connsiteY5" fmla="*/ 0 h 597877"/>
              <a:gd name="connsiteX0" fmla="*/ 15072 w 393351"/>
              <a:gd name="connsiteY0" fmla="*/ 0 h 597877"/>
              <a:gd name="connsiteX1" fmla="*/ 0 w 393351"/>
              <a:gd name="connsiteY1" fmla="*/ 592853 h 597877"/>
              <a:gd name="connsiteX2" fmla="*/ 311499 w 393351"/>
              <a:gd name="connsiteY2" fmla="*/ 597877 h 597877"/>
              <a:gd name="connsiteX3" fmla="*/ 393351 w 393351"/>
              <a:gd name="connsiteY3" fmla="*/ 98860 h 597877"/>
              <a:gd name="connsiteX4" fmla="*/ 88708 w 393351"/>
              <a:gd name="connsiteY4" fmla="*/ 203950 h 597877"/>
              <a:gd name="connsiteX5" fmla="*/ 15072 w 393351"/>
              <a:gd name="connsiteY5" fmla="*/ 0 h 597877"/>
              <a:gd name="connsiteX0" fmla="*/ 48409 w 393351"/>
              <a:gd name="connsiteY0" fmla="*/ 158315 h 499017"/>
              <a:gd name="connsiteX1" fmla="*/ 0 w 393351"/>
              <a:gd name="connsiteY1" fmla="*/ 493993 h 499017"/>
              <a:gd name="connsiteX2" fmla="*/ 311499 w 393351"/>
              <a:gd name="connsiteY2" fmla="*/ 499017 h 499017"/>
              <a:gd name="connsiteX3" fmla="*/ 393351 w 393351"/>
              <a:gd name="connsiteY3" fmla="*/ 0 h 499017"/>
              <a:gd name="connsiteX4" fmla="*/ 88708 w 393351"/>
              <a:gd name="connsiteY4" fmla="*/ 105090 h 499017"/>
              <a:gd name="connsiteX5" fmla="*/ 48409 w 393351"/>
              <a:gd name="connsiteY5" fmla="*/ 158315 h 499017"/>
              <a:gd name="connsiteX0" fmla="*/ 0 w 344942"/>
              <a:gd name="connsiteY0" fmla="*/ 158315 h 508281"/>
              <a:gd name="connsiteX1" fmla="*/ 123041 w 344942"/>
              <a:gd name="connsiteY1" fmla="*/ 508281 h 508281"/>
              <a:gd name="connsiteX2" fmla="*/ 263090 w 344942"/>
              <a:gd name="connsiteY2" fmla="*/ 499017 h 508281"/>
              <a:gd name="connsiteX3" fmla="*/ 344942 w 344942"/>
              <a:gd name="connsiteY3" fmla="*/ 0 h 508281"/>
              <a:gd name="connsiteX4" fmla="*/ 40299 w 344942"/>
              <a:gd name="connsiteY4" fmla="*/ 105090 h 508281"/>
              <a:gd name="connsiteX5" fmla="*/ 0 w 344942"/>
              <a:gd name="connsiteY5" fmla="*/ 158315 h 508281"/>
              <a:gd name="connsiteX0" fmla="*/ 0 w 439302"/>
              <a:gd name="connsiteY0" fmla="*/ 158315 h 508281"/>
              <a:gd name="connsiteX1" fmla="*/ 123041 w 439302"/>
              <a:gd name="connsiteY1" fmla="*/ 508281 h 508281"/>
              <a:gd name="connsiteX2" fmla="*/ 439302 w 439302"/>
              <a:gd name="connsiteY2" fmla="*/ 408530 h 508281"/>
              <a:gd name="connsiteX3" fmla="*/ 344942 w 439302"/>
              <a:gd name="connsiteY3" fmla="*/ 0 h 508281"/>
              <a:gd name="connsiteX4" fmla="*/ 40299 w 439302"/>
              <a:gd name="connsiteY4" fmla="*/ 105090 h 508281"/>
              <a:gd name="connsiteX5" fmla="*/ 0 w 439302"/>
              <a:gd name="connsiteY5" fmla="*/ 158315 h 508281"/>
              <a:gd name="connsiteX0" fmla="*/ 0 w 439302"/>
              <a:gd name="connsiteY0" fmla="*/ 158315 h 508281"/>
              <a:gd name="connsiteX1" fmla="*/ 123041 w 439302"/>
              <a:gd name="connsiteY1" fmla="*/ 508281 h 508281"/>
              <a:gd name="connsiteX2" fmla="*/ 439302 w 439302"/>
              <a:gd name="connsiteY2" fmla="*/ 408530 h 508281"/>
              <a:gd name="connsiteX3" fmla="*/ 396413 w 439302"/>
              <a:gd name="connsiteY3" fmla="*/ 228438 h 508281"/>
              <a:gd name="connsiteX4" fmla="*/ 344942 w 439302"/>
              <a:gd name="connsiteY4" fmla="*/ 0 h 508281"/>
              <a:gd name="connsiteX5" fmla="*/ 40299 w 439302"/>
              <a:gd name="connsiteY5" fmla="*/ 105090 h 508281"/>
              <a:gd name="connsiteX6" fmla="*/ 0 w 439302"/>
              <a:gd name="connsiteY6" fmla="*/ 158315 h 508281"/>
              <a:gd name="connsiteX0" fmla="*/ 0 w 439302"/>
              <a:gd name="connsiteY0" fmla="*/ 158315 h 508281"/>
              <a:gd name="connsiteX1" fmla="*/ 123041 w 439302"/>
              <a:gd name="connsiteY1" fmla="*/ 508281 h 508281"/>
              <a:gd name="connsiteX2" fmla="*/ 439302 w 439302"/>
              <a:gd name="connsiteY2" fmla="*/ 408530 h 508281"/>
              <a:gd name="connsiteX3" fmla="*/ 372600 w 439302"/>
              <a:gd name="connsiteY3" fmla="*/ 271300 h 508281"/>
              <a:gd name="connsiteX4" fmla="*/ 344942 w 439302"/>
              <a:gd name="connsiteY4" fmla="*/ 0 h 508281"/>
              <a:gd name="connsiteX5" fmla="*/ 40299 w 439302"/>
              <a:gd name="connsiteY5" fmla="*/ 105090 h 508281"/>
              <a:gd name="connsiteX6" fmla="*/ 0 w 439302"/>
              <a:gd name="connsiteY6" fmla="*/ 158315 h 50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302" h="508281">
                <a:moveTo>
                  <a:pt x="0" y="158315"/>
                </a:moveTo>
                <a:lnTo>
                  <a:pt x="123041" y="508281"/>
                </a:lnTo>
                <a:lnTo>
                  <a:pt x="439302" y="408530"/>
                </a:lnTo>
                <a:lnTo>
                  <a:pt x="372600" y="271300"/>
                </a:lnTo>
                <a:lnTo>
                  <a:pt x="344942" y="0"/>
                </a:lnTo>
                <a:lnTo>
                  <a:pt x="40299" y="105090"/>
                </a:lnTo>
                <a:lnTo>
                  <a:pt x="0" y="158315"/>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フリーフォーム 41"/>
          <p:cNvSpPr/>
          <p:nvPr/>
        </p:nvSpPr>
        <p:spPr>
          <a:xfrm>
            <a:off x="7744304" y="5357750"/>
            <a:ext cx="930544" cy="582695"/>
          </a:xfrm>
          <a:custGeom>
            <a:avLst/>
            <a:gdLst>
              <a:gd name="connsiteX0" fmla="*/ 238125 w 623887"/>
              <a:gd name="connsiteY0" fmla="*/ 0 h 390525"/>
              <a:gd name="connsiteX1" fmla="*/ 235743 w 623887"/>
              <a:gd name="connsiteY1" fmla="*/ 114300 h 390525"/>
              <a:gd name="connsiteX2" fmla="*/ 0 w 623887"/>
              <a:gd name="connsiteY2" fmla="*/ 135731 h 390525"/>
              <a:gd name="connsiteX3" fmla="*/ 0 w 623887"/>
              <a:gd name="connsiteY3" fmla="*/ 183356 h 390525"/>
              <a:gd name="connsiteX4" fmla="*/ 64293 w 623887"/>
              <a:gd name="connsiteY4" fmla="*/ 183356 h 390525"/>
              <a:gd name="connsiteX5" fmla="*/ 66675 w 623887"/>
              <a:gd name="connsiteY5" fmla="*/ 390525 h 390525"/>
              <a:gd name="connsiteX6" fmla="*/ 619125 w 623887"/>
              <a:gd name="connsiteY6" fmla="*/ 323850 h 390525"/>
              <a:gd name="connsiteX7" fmla="*/ 623887 w 623887"/>
              <a:gd name="connsiteY7" fmla="*/ 173831 h 390525"/>
              <a:gd name="connsiteX8" fmla="*/ 583406 w 623887"/>
              <a:gd name="connsiteY8" fmla="*/ 123825 h 390525"/>
              <a:gd name="connsiteX9" fmla="*/ 526256 w 623887"/>
              <a:gd name="connsiteY9" fmla="*/ 88106 h 390525"/>
              <a:gd name="connsiteX10" fmla="*/ 459581 w 623887"/>
              <a:gd name="connsiteY10" fmla="*/ 80962 h 390525"/>
              <a:gd name="connsiteX11" fmla="*/ 459581 w 623887"/>
              <a:gd name="connsiteY11" fmla="*/ 7143 h 390525"/>
              <a:gd name="connsiteX12" fmla="*/ 238125 w 623887"/>
              <a:gd name="connsiteY12"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887" h="390525">
                <a:moveTo>
                  <a:pt x="238125" y="0"/>
                </a:moveTo>
                <a:lnTo>
                  <a:pt x="235743" y="114300"/>
                </a:lnTo>
                <a:lnTo>
                  <a:pt x="0" y="135731"/>
                </a:lnTo>
                <a:lnTo>
                  <a:pt x="0" y="183356"/>
                </a:lnTo>
                <a:lnTo>
                  <a:pt x="64293" y="183356"/>
                </a:lnTo>
                <a:lnTo>
                  <a:pt x="66675" y="390525"/>
                </a:lnTo>
                <a:lnTo>
                  <a:pt x="619125" y="323850"/>
                </a:lnTo>
                <a:lnTo>
                  <a:pt x="623887" y="173831"/>
                </a:lnTo>
                <a:lnTo>
                  <a:pt x="583406" y="123825"/>
                </a:lnTo>
                <a:lnTo>
                  <a:pt x="526256" y="88106"/>
                </a:lnTo>
                <a:lnTo>
                  <a:pt x="459581" y="80962"/>
                </a:lnTo>
                <a:lnTo>
                  <a:pt x="459581" y="7143"/>
                </a:lnTo>
                <a:lnTo>
                  <a:pt x="238125" y="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フリーフォーム 42"/>
          <p:cNvSpPr/>
          <p:nvPr/>
        </p:nvSpPr>
        <p:spPr>
          <a:xfrm>
            <a:off x="8431726" y="5360771"/>
            <a:ext cx="438806" cy="474560"/>
          </a:xfrm>
          <a:custGeom>
            <a:avLst/>
            <a:gdLst>
              <a:gd name="connsiteX0" fmla="*/ 0 w 294199"/>
              <a:gd name="connsiteY0" fmla="*/ 0 h 318052"/>
              <a:gd name="connsiteX1" fmla="*/ 7952 w 294199"/>
              <a:gd name="connsiteY1" fmla="*/ 79513 h 318052"/>
              <a:gd name="connsiteX2" fmla="*/ 63611 w 294199"/>
              <a:gd name="connsiteY2" fmla="*/ 91440 h 318052"/>
              <a:gd name="connsiteX3" fmla="*/ 119270 w 294199"/>
              <a:gd name="connsiteY3" fmla="*/ 111318 h 318052"/>
              <a:gd name="connsiteX4" fmla="*/ 163002 w 294199"/>
              <a:gd name="connsiteY4" fmla="*/ 174928 h 318052"/>
              <a:gd name="connsiteX5" fmla="*/ 163002 w 294199"/>
              <a:gd name="connsiteY5" fmla="*/ 318052 h 318052"/>
              <a:gd name="connsiteX6" fmla="*/ 282272 w 294199"/>
              <a:gd name="connsiteY6" fmla="*/ 298174 h 318052"/>
              <a:gd name="connsiteX7" fmla="*/ 294199 w 294199"/>
              <a:gd name="connsiteY7" fmla="*/ 15902 h 318052"/>
              <a:gd name="connsiteX8" fmla="*/ 0 w 294199"/>
              <a:gd name="connsiteY8" fmla="*/ 0 h 31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199" h="318052">
                <a:moveTo>
                  <a:pt x="0" y="0"/>
                </a:moveTo>
                <a:lnTo>
                  <a:pt x="7952" y="79513"/>
                </a:lnTo>
                <a:lnTo>
                  <a:pt x="63611" y="91440"/>
                </a:lnTo>
                <a:lnTo>
                  <a:pt x="119270" y="111318"/>
                </a:lnTo>
                <a:lnTo>
                  <a:pt x="163002" y="174928"/>
                </a:lnTo>
                <a:lnTo>
                  <a:pt x="163002" y="318052"/>
                </a:lnTo>
                <a:lnTo>
                  <a:pt x="282272" y="298174"/>
                </a:lnTo>
                <a:lnTo>
                  <a:pt x="294199" y="15902"/>
                </a:lnTo>
                <a:lnTo>
                  <a:pt x="0" y="0"/>
                </a:lnTo>
                <a:close/>
              </a:path>
            </a:pathLst>
          </a:custGeom>
          <a:solidFill>
            <a:srgbClr val="FFC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　</a:t>
            </a:r>
            <a:r>
              <a:rPr lang="ja-JP" altLang="en-US" sz="2000" b="1" dirty="0" smtClean="0">
                <a:solidFill>
                  <a:schemeClr val="bg1"/>
                </a:solidFill>
                <a:latin typeface="ＭＳ ゴシック" pitchFamily="49" charset="-128"/>
                <a:ea typeface="ＭＳ ゴシック" pitchFamily="49" charset="-128"/>
              </a:rPr>
              <a:t>②中之島</a:t>
            </a:r>
            <a:r>
              <a:rPr lang="ja-JP" altLang="en-US" sz="2000" b="1" dirty="0">
                <a:solidFill>
                  <a:schemeClr val="bg1"/>
                </a:solidFill>
                <a:latin typeface="ＭＳ ゴシック" pitchFamily="49" charset="-128"/>
                <a:ea typeface="ＭＳ ゴシック" pitchFamily="49" charset="-128"/>
              </a:rPr>
              <a:t>西部のまちづくり</a:t>
            </a:r>
            <a:endParaRPr lang="en-US" altLang="ja-JP" sz="2000" b="1" dirty="0">
              <a:solidFill>
                <a:schemeClr val="bg1"/>
              </a:solidFill>
              <a:latin typeface="ＭＳ ゴシック" pitchFamily="49" charset="-128"/>
              <a:ea typeface="ＭＳ ゴシック" pitchFamily="49" charset="-128"/>
            </a:endParaRPr>
          </a:p>
        </p:txBody>
      </p:sp>
      <p:sp>
        <p:nvSpPr>
          <p:cNvPr id="30" name="正方形/長方形 29"/>
          <p:cNvSpPr/>
          <p:nvPr/>
        </p:nvSpPr>
        <p:spPr>
          <a:xfrm>
            <a:off x="1271464" y="2132273"/>
            <a:ext cx="2376264" cy="43982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defRPr/>
            </a:pPr>
            <a:endParaRPr lang="en-US" altLang="ja-JP" sz="1600" dirty="0">
              <a:solidFill>
                <a:schemeClr val="tx1"/>
              </a:solidFill>
              <a:latin typeface="ＭＳ Ｐ明朝" pitchFamily="18" charset="-128"/>
              <a:ea typeface="ＭＳ Ｐ明朝" pitchFamily="18" charset="-128"/>
            </a:endParaRPr>
          </a:p>
          <a:p>
            <a:pPr marL="85725" indent="-85725"/>
            <a:endParaRPr lang="ja-JP" altLang="en-US" sz="1600" dirty="0">
              <a:solidFill>
                <a:srgbClr val="FF0000"/>
              </a:solidFill>
              <a:latin typeface="ＭＳ Ｐ明朝" pitchFamily="18" charset="-128"/>
              <a:ea typeface="ＭＳ Ｐ明朝" pitchFamily="18" charset="-128"/>
            </a:endParaRPr>
          </a:p>
        </p:txBody>
      </p:sp>
      <p:sp>
        <p:nvSpPr>
          <p:cNvPr id="38" name="正方形/長方形 37"/>
          <p:cNvSpPr/>
          <p:nvPr/>
        </p:nvSpPr>
        <p:spPr>
          <a:xfrm>
            <a:off x="1271464" y="2132273"/>
            <a:ext cx="175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取組前</a:t>
            </a:r>
            <a:endParaRPr lang="ja-JP" altLang="en-US" sz="1600" b="1" dirty="0"/>
          </a:p>
        </p:txBody>
      </p:sp>
      <p:sp>
        <p:nvSpPr>
          <p:cNvPr id="45" name="テキスト ボックス 44"/>
          <p:cNvSpPr txBox="1"/>
          <p:nvPr/>
        </p:nvSpPr>
        <p:spPr>
          <a:xfrm rot="21573054">
            <a:off x="6169252" y="4151614"/>
            <a:ext cx="648072" cy="184666"/>
          </a:xfrm>
          <a:prstGeom prst="rect">
            <a:avLst/>
          </a:prstGeom>
          <a:solidFill>
            <a:schemeClr val="bg1">
              <a:alpha val="75000"/>
            </a:schemeClr>
          </a:solidFill>
        </p:spPr>
        <p:txBody>
          <a:bodyPr wrap="square" lIns="0" tIns="0" rIns="0" bIns="0" rtlCol="0">
            <a:spAutoFit/>
          </a:bodyPr>
          <a:lstStyle/>
          <a:p>
            <a:pPr algn="ctr"/>
            <a:r>
              <a:rPr lang="ja-JP" altLang="en-US" sz="1200" dirty="0">
                <a:latin typeface="Meiryo UI" pitchFamily="50" charset="-128"/>
                <a:ea typeface="Meiryo UI" pitchFamily="50" charset="-128"/>
                <a:cs typeface="Meiryo UI" pitchFamily="50" charset="-128"/>
              </a:rPr>
              <a:t>堂島川</a:t>
            </a:r>
          </a:p>
        </p:txBody>
      </p:sp>
      <p:sp>
        <p:nvSpPr>
          <p:cNvPr id="31" name="正方形/長方形 30"/>
          <p:cNvSpPr/>
          <p:nvPr/>
        </p:nvSpPr>
        <p:spPr>
          <a:xfrm>
            <a:off x="4367808" y="2132559"/>
            <a:ext cx="6628876" cy="439792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600" dirty="0">
              <a:solidFill>
                <a:schemeClr val="tx1"/>
              </a:solidFill>
            </a:endParaRPr>
          </a:p>
          <a:p>
            <a:endParaRPr lang="en-US" altLang="ja-JP" sz="1600" dirty="0">
              <a:solidFill>
                <a:schemeClr val="tx1"/>
              </a:solidFill>
            </a:endParaRPr>
          </a:p>
        </p:txBody>
      </p:sp>
      <p:sp>
        <p:nvSpPr>
          <p:cNvPr id="25" name="角丸四角形 24"/>
          <p:cNvSpPr/>
          <p:nvPr/>
        </p:nvSpPr>
        <p:spPr>
          <a:xfrm>
            <a:off x="1265830" y="501775"/>
            <a:ext cx="9717206" cy="1403968"/>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＜めざす姿＞</a:t>
            </a:r>
            <a:endParaRPr lang="en-US" altLang="ja-JP" dirty="0">
              <a:solidFill>
                <a:schemeClr val="tx1"/>
              </a:solidFill>
            </a:endParaRPr>
          </a:p>
          <a:p>
            <a:pPr marL="355600" indent="-177800"/>
            <a:r>
              <a:rPr lang="ja-JP" altLang="en-US" sz="1600" dirty="0" smtClean="0">
                <a:solidFill>
                  <a:schemeClr val="tx1"/>
                </a:solidFill>
                <a:latin typeface="ＭＳ Ｐ明朝" pitchFamily="18" charset="-128"/>
                <a:ea typeface="ＭＳ Ｐ明朝" pitchFamily="18" charset="-128"/>
              </a:rPr>
              <a:t>・</a:t>
            </a:r>
            <a:r>
              <a:rPr lang="ja-JP" altLang="en-US" sz="1600" dirty="0">
                <a:solidFill>
                  <a:schemeClr val="tx1"/>
                </a:solidFill>
                <a:latin typeface="ＭＳ Ｐ明朝" pitchFamily="18" charset="-128"/>
                <a:ea typeface="ＭＳ Ｐ明朝" pitchFamily="18" charset="-128"/>
              </a:rPr>
              <a:t>中之島４丁目において、 </a:t>
            </a:r>
            <a:r>
              <a:rPr lang="en-US" altLang="ja-JP" sz="1600" dirty="0" smtClean="0">
                <a:solidFill>
                  <a:schemeClr val="tx1"/>
                </a:solidFill>
                <a:latin typeface="ＭＳ Ｐ明朝" pitchFamily="18" charset="-128"/>
                <a:ea typeface="ＭＳ Ｐ明朝" pitchFamily="18" charset="-128"/>
              </a:rPr>
              <a:t>2021</a:t>
            </a:r>
            <a:r>
              <a:rPr lang="ja-JP" altLang="en-US" sz="1600" dirty="0">
                <a:solidFill>
                  <a:schemeClr val="tx1"/>
                </a:solidFill>
                <a:latin typeface="ＭＳ Ｐ明朝" pitchFamily="18" charset="-128"/>
                <a:ea typeface="ＭＳ Ｐ明朝" pitchFamily="18" charset="-128"/>
              </a:rPr>
              <a:t>年度開館予定の大阪中之島美術館と、市立科学館、国立国際美術館との連携により、国内有数のミュージアムゾーンを形成するとともに</a:t>
            </a:r>
            <a:r>
              <a:rPr lang="ja-JP" altLang="en-US" sz="1600" dirty="0" smtClean="0">
                <a:solidFill>
                  <a:schemeClr val="tx1"/>
                </a:solidFill>
                <a:latin typeface="ＭＳ Ｐ明朝" pitchFamily="18" charset="-128"/>
                <a:ea typeface="ＭＳ Ｐ明朝" pitchFamily="18" charset="-128"/>
              </a:rPr>
              <a:t>、未来</a:t>
            </a:r>
            <a:r>
              <a:rPr lang="ja-JP" altLang="en-US" sz="1600" dirty="0">
                <a:solidFill>
                  <a:schemeClr val="tx1"/>
                </a:solidFill>
                <a:latin typeface="ＭＳ Ｐ明朝" pitchFamily="18" charset="-128"/>
                <a:ea typeface="ＭＳ Ｐ明朝" pitchFamily="18" charset="-128"/>
              </a:rPr>
              <a:t>医療国際拠点や中之島アゴラ（社学共創・産学共創・アート拠点）を形成し、大阪の文化・芸術・学術を担う国際的な拠点へ。</a:t>
            </a:r>
          </a:p>
          <a:p>
            <a:pPr marL="355600" indent="-177800"/>
            <a:r>
              <a:rPr lang="ja-JP" altLang="en-US" sz="1600" dirty="0" smtClean="0">
                <a:solidFill>
                  <a:schemeClr val="tx1"/>
                </a:solidFill>
                <a:latin typeface="ＭＳ Ｐ明朝" pitchFamily="18" charset="-128"/>
                <a:ea typeface="ＭＳ Ｐ明朝" pitchFamily="18" charset="-128"/>
              </a:rPr>
              <a:t>・中之島</a:t>
            </a:r>
            <a:r>
              <a:rPr lang="en-US" altLang="ja-JP" sz="1600" dirty="0" smtClean="0">
                <a:solidFill>
                  <a:schemeClr val="tx1"/>
                </a:solidFill>
                <a:latin typeface="ＭＳ Ｐ明朝" pitchFamily="18" charset="-128"/>
                <a:ea typeface="ＭＳ Ｐ明朝" pitchFamily="18" charset="-128"/>
              </a:rPr>
              <a:t>5</a:t>
            </a:r>
            <a:r>
              <a:rPr lang="ja-JP" altLang="en-US" sz="1600" dirty="0" smtClean="0">
                <a:solidFill>
                  <a:schemeClr val="tx1"/>
                </a:solidFill>
                <a:latin typeface="ＭＳ Ｐ明朝" pitchFamily="18" charset="-128"/>
                <a:ea typeface="ＭＳ Ｐ明朝" pitchFamily="18" charset="-128"/>
              </a:rPr>
              <a:t>丁目で</a:t>
            </a:r>
            <a:r>
              <a:rPr lang="ja-JP" altLang="en-US" sz="1600" dirty="0">
                <a:solidFill>
                  <a:schemeClr val="tx1"/>
                </a:solidFill>
                <a:latin typeface="ＭＳ Ｐ明朝" pitchFamily="18" charset="-128"/>
                <a:ea typeface="ＭＳ Ｐ明朝" pitchFamily="18" charset="-128"/>
              </a:rPr>
              <a:t>は</a:t>
            </a:r>
            <a:r>
              <a:rPr lang="ja-JP" altLang="en-US" sz="1600" dirty="0" smtClean="0">
                <a:solidFill>
                  <a:schemeClr val="tx1"/>
                </a:solidFill>
                <a:latin typeface="ＭＳ Ｐ明朝" pitchFamily="18" charset="-128"/>
                <a:ea typeface="ＭＳ Ｐ明朝" pitchFamily="18" charset="-128"/>
              </a:rPr>
              <a:t>、</a:t>
            </a:r>
            <a:r>
              <a:rPr lang="ja-JP" altLang="en-US" sz="1600" dirty="0">
                <a:solidFill>
                  <a:schemeClr val="tx1"/>
                </a:solidFill>
                <a:latin typeface="ＭＳ Ｐ明朝" pitchFamily="18" charset="-128"/>
                <a:ea typeface="ＭＳ Ｐ明朝" pitchFamily="18" charset="-128"/>
              </a:rPr>
              <a:t>国際ビジネス機能を</a:t>
            </a:r>
            <a:r>
              <a:rPr lang="ja-JP" altLang="en-US" sz="1600" dirty="0" smtClean="0">
                <a:solidFill>
                  <a:schemeClr val="tx1"/>
                </a:solidFill>
                <a:latin typeface="ＭＳ Ｐ明朝" pitchFamily="18" charset="-128"/>
                <a:ea typeface="ＭＳ Ｐ明朝" pitchFamily="18" charset="-128"/>
              </a:rPr>
              <a:t>高め大阪</a:t>
            </a:r>
            <a:r>
              <a:rPr lang="ja-JP" altLang="en-US" sz="1600" dirty="0">
                <a:solidFill>
                  <a:schemeClr val="tx1"/>
                </a:solidFill>
                <a:latin typeface="ＭＳ Ｐ明朝" pitchFamily="18" charset="-128"/>
                <a:ea typeface="ＭＳ Ｐ明朝" pitchFamily="18" charset="-128"/>
              </a:rPr>
              <a:t>の国際交流の拠点へ。</a:t>
            </a:r>
          </a:p>
        </p:txBody>
      </p:sp>
      <p:sp>
        <p:nvSpPr>
          <p:cNvPr id="39" name="正方形/長方形 38"/>
          <p:cNvSpPr/>
          <p:nvPr/>
        </p:nvSpPr>
        <p:spPr>
          <a:xfrm>
            <a:off x="4367808" y="2132273"/>
            <a:ext cx="187220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取組後～将来像</a:t>
            </a:r>
            <a:endParaRPr lang="ja-JP" altLang="en-US" sz="1600" b="1" dirty="0"/>
          </a:p>
        </p:txBody>
      </p:sp>
      <p:sp>
        <p:nvSpPr>
          <p:cNvPr id="18" name="右矢印 17"/>
          <p:cNvSpPr/>
          <p:nvPr/>
        </p:nvSpPr>
        <p:spPr>
          <a:xfrm>
            <a:off x="3836206" y="3866185"/>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テキスト ボックス 51"/>
          <p:cNvSpPr txBox="1"/>
          <p:nvPr/>
        </p:nvSpPr>
        <p:spPr>
          <a:xfrm>
            <a:off x="7824722" y="5738393"/>
            <a:ext cx="792088" cy="153888"/>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市立科学館</a:t>
            </a:r>
          </a:p>
        </p:txBody>
      </p:sp>
      <p:sp>
        <p:nvSpPr>
          <p:cNvPr id="46" name="テキスト ボックス 45"/>
          <p:cNvSpPr txBox="1"/>
          <p:nvPr/>
        </p:nvSpPr>
        <p:spPr>
          <a:xfrm>
            <a:off x="4439816" y="2717371"/>
            <a:ext cx="2088232" cy="626701"/>
          </a:xfrm>
          <a:prstGeom prst="rect">
            <a:avLst/>
          </a:prstGeom>
          <a:solidFill>
            <a:schemeClr val="bg1"/>
          </a:solidFill>
          <a:ln>
            <a:solidFill>
              <a:schemeClr val="tx1"/>
            </a:solidFill>
          </a:ln>
        </p:spPr>
        <p:txBody>
          <a:bodyPr wrap="square" lIns="36000" tIns="36000" rIns="36000" bIns="36000" rtlCol="0">
            <a:spAutoFit/>
          </a:bodyPr>
          <a:lstStyle/>
          <a:p>
            <a:r>
              <a:rPr lang="ja-JP" altLang="en-US" sz="1200" dirty="0">
                <a:latin typeface="+mn-ea"/>
                <a:cs typeface="Meiryo UI" pitchFamily="50" charset="-128"/>
              </a:rPr>
              <a:t>○中之島５丁目</a:t>
            </a:r>
            <a:endParaRPr lang="en-US" altLang="ja-JP" sz="1200" dirty="0">
              <a:latin typeface="+mn-ea"/>
              <a:cs typeface="Meiryo UI" pitchFamily="50" charset="-128"/>
            </a:endParaRPr>
          </a:p>
          <a:p>
            <a:r>
              <a:rPr lang="ja-JP" altLang="en-US" sz="1200" dirty="0">
                <a:latin typeface="+mn-ea"/>
                <a:cs typeface="Meiryo UI" pitchFamily="50" charset="-128"/>
              </a:rPr>
              <a:t>　・大阪の国際交流の拠点へ</a:t>
            </a:r>
            <a:endParaRPr lang="en-US" altLang="ja-JP" sz="1200" dirty="0">
              <a:latin typeface="+mn-ea"/>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a:latin typeface="ＭＳ Ｐ明朝" pitchFamily="18" charset="-128"/>
                <a:ea typeface="ＭＳ Ｐ明朝" pitchFamily="18" charset="-128"/>
                <a:cs typeface="Meiryo UI" pitchFamily="50" charset="-128"/>
              </a:rPr>
              <a:t>　ＭＩＣＥ機能</a:t>
            </a:r>
            <a:r>
              <a:rPr lang="ja-JP" altLang="en-US" sz="1200" dirty="0" smtClean="0">
                <a:latin typeface="ＭＳ Ｐ明朝" pitchFamily="18" charset="-128"/>
                <a:ea typeface="ＭＳ Ｐ明朝" pitchFamily="18" charset="-128"/>
                <a:cs typeface="Meiryo UI" pitchFamily="50" charset="-128"/>
              </a:rPr>
              <a:t>の強化</a:t>
            </a:r>
            <a:r>
              <a:rPr lang="ja-JP" altLang="en-US" sz="1200" dirty="0">
                <a:latin typeface="ＭＳ Ｐ明朝" pitchFamily="18" charset="-128"/>
                <a:ea typeface="ＭＳ Ｐ明朝" pitchFamily="18" charset="-128"/>
                <a:cs typeface="Meiryo UI" pitchFamily="50" charset="-128"/>
              </a:rPr>
              <a:t>など。</a:t>
            </a:r>
            <a:endParaRPr lang="ja-JP" altLang="en-US" sz="1200" dirty="0">
              <a:latin typeface="Meiryo UI" pitchFamily="50" charset="-128"/>
              <a:ea typeface="Meiryo UI" pitchFamily="50" charset="-128"/>
              <a:cs typeface="Meiryo UI" pitchFamily="50" charset="-128"/>
            </a:endParaRPr>
          </a:p>
        </p:txBody>
      </p:sp>
      <p:sp>
        <p:nvSpPr>
          <p:cNvPr id="56" name="テキスト ボックス 55"/>
          <p:cNvSpPr txBox="1"/>
          <p:nvPr/>
        </p:nvSpPr>
        <p:spPr>
          <a:xfrm>
            <a:off x="5232434" y="4869164"/>
            <a:ext cx="360040" cy="615553"/>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府立国際会議場</a:t>
            </a:r>
          </a:p>
        </p:txBody>
      </p:sp>
      <p:sp>
        <p:nvSpPr>
          <p:cNvPr id="57" name="テキスト ボックス 56"/>
          <p:cNvSpPr txBox="1"/>
          <p:nvPr/>
        </p:nvSpPr>
        <p:spPr>
          <a:xfrm>
            <a:off x="7608168" y="4874297"/>
            <a:ext cx="504056" cy="153888"/>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市有地</a:t>
            </a:r>
          </a:p>
        </p:txBody>
      </p:sp>
      <p:sp>
        <p:nvSpPr>
          <p:cNvPr id="58" name="テキスト ボックス 57"/>
          <p:cNvSpPr txBox="1"/>
          <p:nvPr/>
        </p:nvSpPr>
        <p:spPr>
          <a:xfrm>
            <a:off x="8400785" y="4586268"/>
            <a:ext cx="504056" cy="307777"/>
          </a:xfrm>
          <a:prstGeom prst="rect">
            <a:avLst/>
          </a:prstGeom>
          <a:noFill/>
        </p:spPr>
        <p:txBody>
          <a:bodyPr wrap="square" lIns="0" tIns="0" rIns="0" bIns="0" rtlCol="0">
            <a:spAutoFit/>
          </a:bodyPr>
          <a:lstStyle/>
          <a:p>
            <a:pPr algn="ctr"/>
            <a:r>
              <a:rPr lang="ja-JP" altLang="en-US" sz="1000" dirty="0" smtClean="0">
                <a:latin typeface="Meiryo UI" pitchFamily="50" charset="-128"/>
                <a:ea typeface="Meiryo UI" pitchFamily="50" charset="-128"/>
                <a:cs typeface="Meiryo UI" pitchFamily="50" charset="-128"/>
              </a:rPr>
              <a:t>美術館</a:t>
            </a:r>
            <a:r>
              <a:rPr lang="ja-JP" altLang="en-US" sz="1000" dirty="0">
                <a:latin typeface="Meiryo UI" pitchFamily="50" charset="-128"/>
                <a:ea typeface="Meiryo UI" pitchFamily="50" charset="-128"/>
                <a:cs typeface="Meiryo UI" pitchFamily="50" charset="-128"/>
              </a:rPr>
              <a:t>予定地</a:t>
            </a:r>
          </a:p>
        </p:txBody>
      </p:sp>
      <p:sp>
        <p:nvSpPr>
          <p:cNvPr id="59" name="テキスト ボックス 58"/>
          <p:cNvSpPr txBox="1"/>
          <p:nvPr/>
        </p:nvSpPr>
        <p:spPr>
          <a:xfrm>
            <a:off x="8544272" y="6098437"/>
            <a:ext cx="864096" cy="307777"/>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国立</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国際美術館</a:t>
            </a:r>
          </a:p>
        </p:txBody>
      </p:sp>
      <p:cxnSp>
        <p:nvCxnSpPr>
          <p:cNvPr id="61" name="直線矢印コネクタ 60"/>
          <p:cNvCxnSpPr/>
          <p:nvPr/>
        </p:nvCxnSpPr>
        <p:spPr>
          <a:xfrm flipH="1" flipV="1">
            <a:off x="8760299" y="5738395"/>
            <a:ext cx="72006" cy="3600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6648742" y="5062632"/>
            <a:ext cx="720080" cy="307777"/>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市立扇町</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高校跡地</a:t>
            </a:r>
          </a:p>
        </p:txBody>
      </p:sp>
      <p:cxnSp>
        <p:nvCxnSpPr>
          <p:cNvPr id="64" name="直線矢印コネクタ 63"/>
          <p:cNvCxnSpPr/>
          <p:nvPr/>
        </p:nvCxnSpPr>
        <p:spPr>
          <a:xfrm>
            <a:off x="7680176" y="3866185"/>
            <a:ext cx="0" cy="4320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46" idx="2"/>
          </p:cNvCxnSpPr>
          <p:nvPr/>
        </p:nvCxnSpPr>
        <p:spPr>
          <a:xfrm>
            <a:off x="5483932" y="3344072"/>
            <a:ext cx="324037" cy="12771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a:xfrm>
            <a:off x="5258734" y="5401617"/>
            <a:ext cx="655982" cy="612251"/>
          </a:xfrm>
          <a:custGeom>
            <a:avLst/>
            <a:gdLst>
              <a:gd name="connsiteX0" fmla="*/ 0 w 703690"/>
              <a:gd name="connsiteY0" fmla="*/ 147099 h 612251"/>
              <a:gd name="connsiteX1" fmla="*/ 131196 w 703690"/>
              <a:gd name="connsiteY1" fmla="*/ 604299 h 612251"/>
              <a:gd name="connsiteX2" fmla="*/ 155050 w 703690"/>
              <a:gd name="connsiteY2" fmla="*/ 612251 h 612251"/>
              <a:gd name="connsiteX3" fmla="*/ 703690 w 703690"/>
              <a:gd name="connsiteY3" fmla="*/ 592372 h 612251"/>
              <a:gd name="connsiteX4" fmla="*/ 667909 w 703690"/>
              <a:gd name="connsiteY4" fmla="*/ 7952 h 612251"/>
              <a:gd name="connsiteX5" fmla="*/ 477078 w 703690"/>
              <a:gd name="connsiteY5" fmla="*/ 0 h 612251"/>
              <a:gd name="connsiteX6" fmla="*/ 0 w 703690"/>
              <a:gd name="connsiteY6" fmla="*/ 147099 h 612251"/>
              <a:gd name="connsiteX0" fmla="*/ 0 w 667909"/>
              <a:gd name="connsiteY0" fmla="*/ 147099 h 612251"/>
              <a:gd name="connsiteX1" fmla="*/ 131196 w 667909"/>
              <a:gd name="connsiteY1" fmla="*/ 604299 h 612251"/>
              <a:gd name="connsiteX2" fmla="*/ 155050 w 667909"/>
              <a:gd name="connsiteY2" fmla="*/ 612251 h 612251"/>
              <a:gd name="connsiteX3" fmla="*/ 655982 w 667909"/>
              <a:gd name="connsiteY3" fmla="*/ 596348 h 612251"/>
              <a:gd name="connsiteX4" fmla="*/ 667909 w 667909"/>
              <a:gd name="connsiteY4" fmla="*/ 7952 h 612251"/>
              <a:gd name="connsiteX5" fmla="*/ 477078 w 667909"/>
              <a:gd name="connsiteY5" fmla="*/ 0 h 612251"/>
              <a:gd name="connsiteX6" fmla="*/ 0 w 667909"/>
              <a:gd name="connsiteY6" fmla="*/ 147099 h 612251"/>
              <a:gd name="connsiteX0" fmla="*/ 0 w 655982"/>
              <a:gd name="connsiteY0" fmla="*/ 147099 h 612251"/>
              <a:gd name="connsiteX1" fmla="*/ 131196 w 655982"/>
              <a:gd name="connsiteY1" fmla="*/ 604299 h 612251"/>
              <a:gd name="connsiteX2" fmla="*/ 155050 w 655982"/>
              <a:gd name="connsiteY2" fmla="*/ 612251 h 612251"/>
              <a:gd name="connsiteX3" fmla="*/ 655982 w 655982"/>
              <a:gd name="connsiteY3" fmla="*/ 596348 h 612251"/>
              <a:gd name="connsiteX4" fmla="*/ 644056 w 655982"/>
              <a:gd name="connsiteY4" fmla="*/ 3976 h 612251"/>
              <a:gd name="connsiteX5" fmla="*/ 477078 w 655982"/>
              <a:gd name="connsiteY5" fmla="*/ 0 h 612251"/>
              <a:gd name="connsiteX6" fmla="*/ 0 w 655982"/>
              <a:gd name="connsiteY6" fmla="*/ 147099 h 61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982" h="612251">
                <a:moveTo>
                  <a:pt x="0" y="147099"/>
                </a:moveTo>
                <a:lnTo>
                  <a:pt x="131196" y="604299"/>
                </a:lnTo>
                <a:lnTo>
                  <a:pt x="155050" y="612251"/>
                </a:lnTo>
                <a:lnTo>
                  <a:pt x="655982" y="596348"/>
                </a:lnTo>
                <a:lnTo>
                  <a:pt x="644056" y="3976"/>
                </a:lnTo>
                <a:lnTo>
                  <a:pt x="477078" y="0"/>
                </a:lnTo>
                <a:lnTo>
                  <a:pt x="0" y="147099"/>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8" name="テキスト ボックス 67"/>
          <p:cNvSpPr txBox="1"/>
          <p:nvPr/>
        </p:nvSpPr>
        <p:spPr>
          <a:xfrm>
            <a:off x="5447929" y="5594377"/>
            <a:ext cx="360040" cy="153888"/>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病院</a:t>
            </a:r>
          </a:p>
        </p:txBody>
      </p:sp>
      <p:sp>
        <p:nvSpPr>
          <p:cNvPr id="69" name="フリーフォーム 68"/>
          <p:cNvSpPr/>
          <p:nvPr/>
        </p:nvSpPr>
        <p:spPr>
          <a:xfrm>
            <a:off x="6196988" y="5445349"/>
            <a:ext cx="576470" cy="540689"/>
          </a:xfrm>
          <a:custGeom>
            <a:avLst/>
            <a:gdLst>
              <a:gd name="connsiteX0" fmla="*/ 11927 w 576470"/>
              <a:gd name="connsiteY0" fmla="*/ 59635 h 540689"/>
              <a:gd name="connsiteX1" fmla="*/ 0 w 576470"/>
              <a:gd name="connsiteY1" fmla="*/ 540689 h 540689"/>
              <a:gd name="connsiteX2" fmla="*/ 576470 w 576470"/>
              <a:gd name="connsiteY2" fmla="*/ 516835 h 540689"/>
              <a:gd name="connsiteX3" fmla="*/ 572494 w 576470"/>
              <a:gd name="connsiteY3" fmla="*/ 0 h 540689"/>
              <a:gd name="connsiteX4" fmla="*/ 11927 w 576470"/>
              <a:gd name="connsiteY4" fmla="*/ 59635 h 54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70" h="540689">
                <a:moveTo>
                  <a:pt x="11927" y="59635"/>
                </a:moveTo>
                <a:lnTo>
                  <a:pt x="0" y="540689"/>
                </a:lnTo>
                <a:lnTo>
                  <a:pt x="576470" y="516835"/>
                </a:lnTo>
                <a:cubicBezTo>
                  <a:pt x="575145" y="344557"/>
                  <a:pt x="573819" y="172278"/>
                  <a:pt x="572494" y="0"/>
                </a:cubicBezTo>
                <a:lnTo>
                  <a:pt x="11927" y="59635"/>
                </a:lnTo>
                <a:close/>
              </a:path>
            </a:pathLst>
          </a:custGeom>
          <a:solidFill>
            <a:srgbClr val="00B0F0">
              <a:alpha val="25000"/>
            </a:srgb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フリーフォーム 69"/>
          <p:cNvSpPr/>
          <p:nvPr/>
        </p:nvSpPr>
        <p:spPr>
          <a:xfrm>
            <a:off x="6556785" y="4379205"/>
            <a:ext cx="422910" cy="689610"/>
          </a:xfrm>
          <a:custGeom>
            <a:avLst/>
            <a:gdLst>
              <a:gd name="connsiteX0" fmla="*/ 0 w 422910"/>
              <a:gd name="connsiteY0" fmla="*/ 60960 h 689610"/>
              <a:gd name="connsiteX1" fmla="*/ 57150 w 422910"/>
              <a:gd name="connsiteY1" fmla="*/ 689610 h 689610"/>
              <a:gd name="connsiteX2" fmla="*/ 422910 w 422910"/>
              <a:gd name="connsiteY2" fmla="*/ 659130 h 689610"/>
              <a:gd name="connsiteX3" fmla="*/ 422910 w 422910"/>
              <a:gd name="connsiteY3" fmla="*/ 506730 h 689610"/>
              <a:gd name="connsiteX4" fmla="*/ 339090 w 422910"/>
              <a:gd name="connsiteY4" fmla="*/ 506730 h 689610"/>
              <a:gd name="connsiteX5" fmla="*/ 354330 w 422910"/>
              <a:gd name="connsiteY5" fmla="*/ 411480 h 689610"/>
              <a:gd name="connsiteX6" fmla="*/ 350520 w 422910"/>
              <a:gd name="connsiteY6" fmla="*/ 0 h 689610"/>
              <a:gd name="connsiteX7" fmla="*/ 0 w 422910"/>
              <a:gd name="connsiteY7" fmla="*/ 60960 h 6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910" h="689610">
                <a:moveTo>
                  <a:pt x="0" y="60960"/>
                </a:moveTo>
                <a:lnTo>
                  <a:pt x="57150" y="689610"/>
                </a:lnTo>
                <a:lnTo>
                  <a:pt x="422910" y="659130"/>
                </a:lnTo>
                <a:lnTo>
                  <a:pt x="422910" y="506730"/>
                </a:lnTo>
                <a:lnTo>
                  <a:pt x="339090" y="506730"/>
                </a:lnTo>
                <a:lnTo>
                  <a:pt x="354330" y="411480"/>
                </a:lnTo>
                <a:lnTo>
                  <a:pt x="350520" y="0"/>
                </a:lnTo>
                <a:lnTo>
                  <a:pt x="0" y="60960"/>
                </a:lnTo>
                <a:close/>
              </a:path>
            </a:pathLst>
          </a:custGeom>
          <a:solidFill>
            <a:srgbClr val="00B0F0">
              <a:alpha val="25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 name="フリーフォーム 70"/>
          <p:cNvSpPr/>
          <p:nvPr/>
        </p:nvSpPr>
        <p:spPr>
          <a:xfrm>
            <a:off x="6812058" y="5567925"/>
            <a:ext cx="605790" cy="407670"/>
          </a:xfrm>
          <a:custGeom>
            <a:avLst/>
            <a:gdLst>
              <a:gd name="connsiteX0" fmla="*/ 11430 w 613410"/>
              <a:gd name="connsiteY0" fmla="*/ 45720 h 594360"/>
              <a:gd name="connsiteX1" fmla="*/ 0 w 613410"/>
              <a:gd name="connsiteY1" fmla="*/ 114300 h 594360"/>
              <a:gd name="connsiteX2" fmla="*/ 7620 w 613410"/>
              <a:gd name="connsiteY2" fmla="*/ 594360 h 594360"/>
              <a:gd name="connsiteX3" fmla="*/ 601980 w 613410"/>
              <a:gd name="connsiteY3" fmla="*/ 590550 h 594360"/>
              <a:gd name="connsiteX4" fmla="*/ 613410 w 613410"/>
              <a:gd name="connsiteY4" fmla="*/ 186690 h 594360"/>
              <a:gd name="connsiteX5" fmla="*/ 537210 w 613410"/>
              <a:gd name="connsiteY5" fmla="*/ 190500 h 594360"/>
              <a:gd name="connsiteX6" fmla="*/ 537210 w 613410"/>
              <a:gd name="connsiteY6" fmla="*/ 0 h 594360"/>
              <a:gd name="connsiteX7" fmla="*/ 11430 w 613410"/>
              <a:gd name="connsiteY7" fmla="*/ 45720 h 594360"/>
              <a:gd name="connsiteX0" fmla="*/ 11430 w 613410"/>
              <a:gd name="connsiteY0" fmla="*/ 45720 h 594360"/>
              <a:gd name="connsiteX1" fmla="*/ 0 w 613410"/>
              <a:gd name="connsiteY1" fmla="*/ 114300 h 594360"/>
              <a:gd name="connsiteX2" fmla="*/ 7620 w 613410"/>
              <a:gd name="connsiteY2" fmla="*/ 594360 h 594360"/>
              <a:gd name="connsiteX3" fmla="*/ 601980 w 613410"/>
              <a:gd name="connsiteY3" fmla="*/ 590550 h 594360"/>
              <a:gd name="connsiteX4" fmla="*/ 613410 w 613410"/>
              <a:gd name="connsiteY4" fmla="*/ 186690 h 594360"/>
              <a:gd name="connsiteX5" fmla="*/ 523598 w 613410"/>
              <a:gd name="connsiteY5" fmla="*/ 190787 h 594360"/>
              <a:gd name="connsiteX6" fmla="*/ 537210 w 613410"/>
              <a:gd name="connsiteY6" fmla="*/ 0 h 594360"/>
              <a:gd name="connsiteX7" fmla="*/ 11430 w 613410"/>
              <a:gd name="connsiteY7" fmla="*/ 45720 h 594360"/>
              <a:gd name="connsiteX0" fmla="*/ 11430 w 613410"/>
              <a:gd name="connsiteY0" fmla="*/ 45720 h 594360"/>
              <a:gd name="connsiteX1" fmla="*/ 0 w 613410"/>
              <a:gd name="connsiteY1" fmla="*/ 114300 h 594360"/>
              <a:gd name="connsiteX2" fmla="*/ 7620 w 613410"/>
              <a:gd name="connsiteY2" fmla="*/ 594360 h 594360"/>
              <a:gd name="connsiteX3" fmla="*/ 601980 w 613410"/>
              <a:gd name="connsiteY3" fmla="*/ 590550 h 594360"/>
              <a:gd name="connsiteX4" fmla="*/ 613410 w 613410"/>
              <a:gd name="connsiteY4" fmla="*/ 186690 h 594360"/>
              <a:gd name="connsiteX5" fmla="*/ 523598 w 613410"/>
              <a:gd name="connsiteY5" fmla="*/ 190787 h 594360"/>
              <a:gd name="connsiteX6" fmla="*/ 514186 w 613410"/>
              <a:gd name="connsiteY6" fmla="*/ 0 h 594360"/>
              <a:gd name="connsiteX7" fmla="*/ 11430 w 613410"/>
              <a:gd name="connsiteY7" fmla="*/ 45720 h 594360"/>
              <a:gd name="connsiteX0" fmla="*/ 3810 w 605790"/>
              <a:gd name="connsiteY0" fmla="*/ 45720 h 594360"/>
              <a:gd name="connsiteX1" fmla="*/ 0 w 605790"/>
              <a:gd name="connsiteY1" fmla="*/ 594360 h 594360"/>
              <a:gd name="connsiteX2" fmla="*/ 594360 w 605790"/>
              <a:gd name="connsiteY2" fmla="*/ 590550 h 594360"/>
              <a:gd name="connsiteX3" fmla="*/ 605790 w 605790"/>
              <a:gd name="connsiteY3" fmla="*/ 186690 h 594360"/>
              <a:gd name="connsiteX4" fmla="*/ 515978 w 605790"/>
              <a:gd name="connsiteY4" fmla="*/ 190787 h 594360"/>
              <a:gd name="connsiteX5" fmla="*/ 506566 w 605790"/>
              <a:gd name="connsiteY5" fmla="*/ 0 h 594360"/>
              <a:gd name="connsiteX6" fmla="*/ 3810 w 605790"/>
              <a:gd name="connsiteY6" fmla="*/ 45720 h 594360"/>
              <a:gd name="connsiteX0" fmla="*/ 4554 w 605790"/>
              <a:gd name="connsiteY0" fmla="*/ 208002 h 594360"/>
              <a:gd name="connsiteX1" fmla="*/ 0 w 605790"/>
              <a:gd name="connsiteY1" fmla="*/ 594360 h 594360"/>
              <a:gd name="connsiteX2" fmla="*/ 594360 w 605790"/>
              <a:gd name="connsiteY2" fmla="*/ 590550 h 594360"/>
              <a:gd name="connsiteX3" fmla="*/ 605790 w 605790"/>
              <a:gd name="connsiteY3" fmla="*/ 186690 h 594360"/>
              <a:gd name="connsiteX4" fmla="*/ 515978 w 605790"/>
              <a:gd name="connsiteY4" fmla="*/ 190787 h 594360"/>
              <a:gd name="connsiteX5" fmla="*/ 506566 w 605790"/>
              <a:gd name="connsiteY5" fmla="*/ 0 h 594360"/>
              <a:gd name="connsiteX6" fmla="*/ 4554 w 605790"/>
              <a:gd name="connsiteY6" fmla="*/ 208002 h 594360"/>
              <a:gd name="connsiteX0" fmla="*/ 4554 w 605790"/>
              <a:gd name="connsiteY0" fmla="*/ 21312 h 407670"/>
              <a:gd name="connsiteX1" fmla="*/ 0 w 605790"/>
              <a:gd name="connsiteY1" fmla="*/ 407670 h 407670"/>
              <a:gd name="connsiteX2" fmla="*/ 594360 w 605790"/>
              <a:gd name="connsiteY2" fmla="*/ 403860 h 407670"/>
              <a:gd name="connsiteX3" fmla="*/ 605790 w 605790"/>
              <a:gd name="connsiteY3" fmla="*/ 0 h 407670"/>
              <a:gd name="connsiteX4" fmla="*/ 515978 w 605790"/>
              <a:gd name="connsiteY4" fmla="*/ 4097 h 407670"/>
              <a:gd name="connsiteX5" fmla="*/ 4554 w 605790"/>
              <a:gd name="connsiteY5" fmla="*/ 21312 h 40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 h="407670">
                <a:moveTo>
                  <a:pt x="4554" y="21312"/>
                </a:moveTo>
                <a:lnTo>
                  <a:pt x="0" y="407670"/>
                </a:lnTo>
                <a:lnTo>
                  <a:pt x="594360" y="403860"/>
                </a:lnTo>
                <a:lnTo>
                  <a:pt x="605790" y="0"/>
                </a:lnTo>
                <a:lnTo>
                  <a:pt x="515978" y="4097"/>
                </a:lnTo>
                <a:lnTo>
                  <a:pt x="4554" y="21312"/>
                </a:lnTo>
                <a:close/>
              </a:path>
            </a:pathLst>
          </a:custGeom>
          <a:solidFill>
            <a:srgbClr val="00B0F0">
              <a:alpha val="25000"/>
            </a:srgb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フリーフォーム 71"/>
          <p:cNvSpPr/>
          <p:nvPr/>
        </p:nvSpPr>
        <p:spPr>
          <a:xfrm>
            <a:off x="6810384" y="5365858"/>
            <a:ext cx="615082" cy="217088"/>
          </a:xfrm>
          <a:custGeom>
            <a:avLst/>
            <a:gdLst>
              <a:gd name="connsiteX0" fmla="*/ 6578 w 615082"/>
              <a:gd name="connsiteY0" fmla="*/ 217088 h 217088"/>
              <a:gd name="connsiteX1" fmla="*/ 0 w 615082"/>
              <a:gd name="connsiteY1" fmla="*/ 78941 h 217088"/>
              <a:gd name="connsiteX2" fmla="*/ 23024 w 615082"/>
              <a:gd name="connsiteY2" fmla="*/ 59206 h 217088"/>
              <a:gd name="connsiteX3" fmla="*/ 615082 w 615082"/>
              <a:gd name="connsiteY3" fmla="*/ 0 h 217088"/>
              <a:gd name="connsiteX4" fmla="*/ 605214 w 615082"/>
              <a:gd name="connsiteY4" fmla="*/ 200642 h 217088"/>
              <a:gd name="connsiteX5" fmla="*/ 6578 w 615082"/>
              <a:gd name="connsiteY5" fmla="*/ 217088 h 21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2" h="217088">
                <a:moveTo>
                  <a:pt x="6578" y="217088"/>
                </a:moveTo>
                <a:lnTo>
                  <a:pt x="0" y="78941"/>
                </a:lnTo>
                <a:lnTo>
                  <a:pt x="23024" y="59206"/>
                </a:lnTo>
                <a:lnTo>
                  <a:pt x="615082" y="0"/>
                </a:lnTo>
                <a:lnTo>
                  <a:pt x="605214" y="200642"/>
                </a:lnTo>
                <a:lnTo>
                  <a:pt x="6578" y="217088"/>
                </a:lnTo>
                <a:close/>
              </a:path>
            </a:pathLst>
          </a:custGeom>
          <a:solidFill>
            <a:srgbClr val="00B0F0">
              <a:alpha val="25000"/>
            </a:srgb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フリーフォーム 72"/>
          <p:cNvSpPr/>
          <p:nvPr/>
        </p:nvSpPr>
        <p:spPr>
          <a:xfrm>
            <a:off x="7609662" y="4388970"/>
            <a:ext cx="590573" cy="368391"/>
          </a:xfrm>
          <a:custGeom>
            <a:avLst/>
            <a:gdLst>
              <a:gd name="connsiteX0" fmla="*/ 549298 w 549298"/>
              <a:gd name="connsiteY0" fmla="*/ 16446 h 368391"/>
              <a:gd name="connsiteX1" fmla="*/ 539430 w 549298"/>
              <a:gd name="connsiteY1" fmla="*/ 365102 h 368391"/>
              <a:gd name="connsiteX2" fmla="*/ 0 w 549298"/>
              <a:gd name="connsiteY2" fmla="*/ 368391 h 368391"/>
              <a:gd name="connsiteX3" fmla="*/ 0 w 549298"/>
              <a:gd name="connsiteY3" fmla="*/ 266426 h 368391"/>
              <a:gd name="connsiteX4" fmla="*/ 36181 w 549298"/>
              <a:gd name="connsiteY4" fmla="*/ 269715 h 368391"/>
              <a:gd name="connsiteX5" fmla="*/ 49338 w 549298"/>
              <a:gd name="connsiteY5" fmla="*/ 95387 h 368391"/>
              <a:gd name="connsiteX6" fmla="*/ 13157 w 549298"/>
              <a:gd name="connsiteY6" fmla="*/ 92098 h 368391"/>
              <a:gd name="connsiteX7" fmla="*/ 16446 w 549298"/>
              <a:gd name="connsiteY7" fmla="*/ 29603 h 368391"/>
              <a:gd name="connsiteX8" fmla="*/ 32892 w 549298"/>
              <a:gd name="connsiteY8" fmla="*/ 0 h 368391"/>
              <a:gd name="connsiteX9" fmla="*/ 549298 w 549298"/>
              <a:gd name="connsiteY9" fmla="*/ 16446 h 368391"/>
              <a:gd name="connsiteX0" fmla="*/ 549298 w 583880"/>
              <a:gd name="connsiteY0" fmla="*/ 16446 h 368391"/>
              <a:gd name="connsiteX1" fmla="*/ 583880 w 583880"/>
              <a:gd name="connsiteY1" fmla="*/ 365102 h 368391"/>
              <a:gd name="connsiteX2" fmla="*/ 0 w 583880"/>
              <a:gd name="connsiteY2" fmla="*/ 368391 h 368391"/>
              <a:gd name="connsiteX3" fmla="*/ 0 w 583880"/>
              <a:gd name="connsiteY3" fmla="*/ 266426 h 368391"/>
              <a:gd name="connsiteX4" fmla="*/ 36181 w 583880"/>
              <a:gd name="connsiteY4" fmla="*/ 269715 h 368391"/>
              <a:gd name="connsiteX5" fmla="*/ 49338 w 583880"/>
              <a:gd name="connsiteY5" fmla="*/ 95387 h 368391"/>
              <a:gd name="connsiteX6" fmla="*/ 13157 w 583880"/>
              <a:gd name="connsiteY6" fmla="*/ 92098 h 368391"/>
              <a:gd name="connsiteX7" fmla="*/ 16446 w 583880"/>
              <a:gd name="connsiteY7" fmla="*/ 29603 h 368391"/>
              <a:gd name="connsiteX8" fmla="*/ 32892 w 583880"/>
              <a:gd name="connsiteY8" fmla="*/ 0 h 368391"/>
              <a:gd name="connsiteX9" fmla="*/ 549298 w 583880"/>
              <a:gd name="connsiteY9" fmla="*/ 1644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49338 w 590573"/>
              <a:gd name="connsiteY5" fmla="*/ 95387 h 368391"/>
              <a:gd name="connsiteX6" fmla="*/ 13157 w 590573"/>
              <a:gd name="connsiteY6" fmla="*/ 92098 h 368391"/>
              <a:gd name="connsiteX7" fmla="*/ 16446 w 590573"/>
              <a:gd name="connsiteY7" fmla="*/ 29603 h 368391"/>
              <a:gd name="connsiteX8" fmla="*/ 32892 w 590573"/>
              <a:gd name="connsiteY8" fmla="*/ 0 h 368391"/>
              <a:gd name="connsiteX9" fmla="*/ 590573 w 590573"/>
              <a:gd name="connsiteY9" fmla="*/ 22796 h 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73" h="368391">
                <a:moveTo>
                  <a:pt x="590573" y="22796"/>
                </a:moveTo>
                <a:lnTo>
                  <a:pt x="583880" y="365102"/>
                </a:lnTo>
                <a:lnTo>
                  <a:pt x="0" y="368391"/>
                </a:lnTo>
                <a:lnTo>
                  <a:pt x="0" y="266426"/>
                </a:lnTo>
                <a:lnTo>
                  <a:pt x="36181" y="269715"/>
                </a:lnTo>
                <a:lnTo>
                  <a:pt x="49338" y="95387"/>
                </a:lnTo>
                <a:lnTo>
                  <a:pt x="13157" y="92098"/>
                </a:lnTo>
                <a:lnTo>
                  <a:pt x="16446" y="29603"/>
                </a:lnTo>
                <a:lnTo>
                  <a:pt x="32892" y="0"/>
                </a:lnTo>
                <a:lnTo>
                  <a:pt x="590573" y="22796"/>
                </a:lnTo>
                <a:close/>
              </a:path>
            </a:pathLst>
          </a:custGeom>
          <a:solidFill>
            <a:srgbClr val="00B0F0">
              <a:alpha val="2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4" name="テキスト ボックス 73"/>
          <p:cNvSpPr txBox="1"/>
          <p:nvPr/>
        </p:nvSpPr>
        <p:spPr>
          <a:xfrm>
            <a:off x="7680707" y="4417371"/>
            <a:ext cx="431519" cy="307777"/>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開発</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用地</a:t>
            </a:r>
          </a:p>
        </p:txBody>
      </p:sp>
      <p:sp>
        <p:nvSpPr>
          <p:cNvPr id="55" name="テキスト ボックス 54"/>
          <p:cNvSpPr txBox="1"/>
          <p:nvPr/>
        </p:nvSpPr>
        <p:spPr>
          <a:xfrm>
            <a:off x="5673968" y="4807781"/>
            <a:ext cx="936104" cy="153888"/>
          </a:xfrm>
          <a:prstGeom prst="rect">
            <a:avLst/>
          </a:prstGeom>
          <a:noFill/>
        </p:spPr>
        <p:txBody>
          <a:bodyPr wrap="square" lIns="0" tIns="0" rIns="0" bIns="0" rtlCol="0">
            <a:spAutoFit/>
          </a:bodyPr>
          <a:lstStyle/>
          <a:p>
            <a:pPr algn="ctr"/>
            <a:r>
              <a:rPr lang="ja-JP" altLang="en-US" sz="1000" dirty="0" smtClean="0">
                <a:latin typeface="Meiryo UI" pitchFamily="50" charset="-128"/>
                <a:ea typeface="Meiryo UI" pitchFamily="50" charset="-128"/>
                <a:cs typeface="Meiryo UI" pitchFamily="50" charset="-128"/>
              </a:rPr>
              <a:t>調整中</a:t>
            </a:r>
            <a:endParaRPr lang="ja-JP" altLang="en-US" sz="1000" dirty="0">
              <a:latin typeface="Meiryo UI" pitchFamily="50" charset="-128"/>
              <a:ea typeface="Meiryo UI" pitchFamily="50" charset="-128"/>
              <a:cs typeface="Meiryo UI" pitchFamily="50" charset="-128"/>
            </a:endParaRPr>
          </a:p>
        </p:txBody>
      </p:sp>
      <p:sp>
        <p:nvSpPr>
          <p:cNvPr id="60" name="フリーフォーム 59"/>
          <p:cNvSpPr/>
          <p:nvPr/>
        </p:nvSpPr>
        <p:spPr>
          <a:xfrm>
            <a:off x="7322402" y="5180996"/>
            <a:ext cx="105711" cy="163852"/>
          </a:xfrm>
          <a:custGeom>
            <a:avLst/>
            <a:gdLst>
              <a:gd name="connsiteX0" fmla="*/ 0 w 105711"/>
              <a:gd name="connsiteY0" fmla="*/ 0 h 163852"/>
              <a:gd name="connsiteX1" fmla="*/ 5285 w 105711"/>
              <a:gd name="connsiteY1" fmla="*/ 163852 h 163852"/>
              <a:gd name="connsiteX2" fmla="*/ 105711 w 105711"/>
              <a:gd name="connsiteY2" fmla="*/ 147995 h 163852"/>
              <a:gd name="connsiteX3" fmla="*/ 105711 w 105711"/>
              <a:gd name="connsiteY3" fmla="*/ 10571 h 163852"/>
              <a:gd name="connsiteX4" fmla="*/ 0 w 105711"/>
              <a:gd name="connsiteY4" fmla="*/ 0 h 163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1" h="163852">
                <a:moveTo>
                  <a:pt x="0" y="0"/>
                </a:moveTo>
                <a:lnTo>
                  <a:pt x="5285" y="163852"/>
                </a:lnTo>
                <a:lnTo>
                  <a:pt x="105711" y="147995"/>
                </a:lnTo>
                <a:lnTo>
                  <a:pt x="105711" y="10571"/>
                </a:lnTo>
                <a:lnTo>
                  <a:pt x="0" y="0"/>
                </a:lnTo>
                <a:close/>
              </a:path>
            </a:pathLst>
          </a:custGeom>
          <a:solidFill>
            <a:srgbClr val="00B0F0">
              <a:alpha val="25000"/>
            </a:srgb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フリーフォーム 50"/>
          <p:cNvSpPr/>
          <p:nvPr/>
        </p:nvSpPr>
        <p:spPr>
          <a:xfrm>
            <a:off x="5599311" y="4377597"/>
            <a:ext cx="1818229" cy="1618220"/>
          </a:xfrm>
          <a:custGeom>
            <a:avLst/>
            <a:gdLst>
              <a:gd name="connsiteX0" fmla="*/ 1300245 w 1818229"/>
              <a:gd name="connsiteY0" fmla="*/ 0 h 1633235"/>
              <a:gd name="connsiteX1" fmla="*/ 956684 w 1818229"/>
              <a:gd name="connsiteY1" fmla="*/ 63427 h 1633235"/>
              <a:gd name="connsiteX2" fmla="*/ 0 w 1818229"/>
              <a:gd name="connsiteY2" fmla="*/ 396416 h 1633235"/>
              <a:gd name="connsiteX3" fmla="*/ 21142 w 1818229"/>
              <a:gd name="connsiteY3" fmla="*/ 803404 h 1633235"/>
              <a:gd name="connsiteX4" fmla="*/ 132139 w 1818229"/>
              <a:gd name="connsiteY4" fmla="*/ 1014826 h 1633235"/>
              <a:gd name="connsiteX5" fmla="*/ 306562 w 1818229"/>
              <a:gd name="connsiteY5" fmla="*/ 1030682 h 1633235"/>
              <a:gd name="connsiteX6" fmla="*/ 317133 w 1818229"/>
              <a:gd name="connsiteY6" fmla="*/ 1633235 h 1633235"/>
              <a:gd name="connsiteX7" fmla="*/ 623695 w 1818229"/>
              <a:gd name="connsiteY7" fmla="*/ 1606807 h 1633235"/>
              <a:gd name="connsiteX8" fmla="*/ 1173392 w 1818229"/>
              <a:gd name="connsiteY8" fmla="*/ 1601522 h 1633235"/>
              <a:gd name="connsiteX9" fmla="*/ 1818229 w 1818229"/>
              <a:gd name="connsiteY9" fmla="*/ 1601522 h 1633235"/>
              <a:gd name="connsiteX10" fmla="*/ 1818229 w 1818229"/>
              <a:gd name="connsiteY10" fmla="*/ 803404 h 1633235"/>
              <a:gd name="connsiteX11" fmla="*/ 1723089 w 1818229"/>
              <a:gd name="connsiteY11" fmla="*/ 808689 h 1633235"/>
              <a:gd name="connsiteX12" fmla="*/ 1723089 w 1818229"/>
              <a:gd name="connsiteY12" fmla="*/ 972541 h 1633235"/>
              <a:gd name="connsiteX13" fmla="*/ 1046539 w 1818229"/>
              <a:gd name="connsiteY13" fmla="*/ 1041253 h 1633235"/>
              <a:gd name="connsiteX14" fmla="*/ 1030682 w 1818229"/>
              <a:gd name="connsiteY14" fmla="*/ 692407 h 1633235"/>
              <a:gd name="connsiteX15" fmla="*/ 1379528 w 1818229"/>
              <a:gd name="connsiteY15" fmla="*/ 655408 h 1633235"/>
              <a:gd name="connsiteX16" fmla="*/ 1379528 w 1818229"/>
              <a:gd name="connsiteY16" fmla="*/ 517984 h 1633235"/>
              <a:gd name="connsiteX17" fmla="*/ 1300245 w 1818229"/>
              <a:gd name="connsiteY17" fmla="*/ 512699 h 1633235"/>
              <a:gd name="connsiteX18" fmla="*/ 1310816 w 1818229"/>
              <a:gd name="connsiteY18" fmla="*/ 417559 h 1633235"/>
              <a:gd name="connsiteX19" fmla="*/ 1300245 w 1818229"/>
              <a:gd name="connsiteY19" fmla="*/ 0 h 1633235"/>
              <a:gd name="connsiteX0" fmla="*/ 1300245 w 1818229"/>
              <a:gd name="connsiteY0" fmla="*/ 0 h 1606807"/>
              <a:gd name="connsiteX1" fmla="*/ 956684 w 1818229"/>
              <a:gd name="connsiteY1" fmla="*/ 63427 h 1606807"/>
              <a:gd name="connsiteX2" fmla="*/ 0 w 1818229"/>
              <a:gd name="connsiteY2" fmla="*/ 396416 h 1606807"/>
              <a:gd name="connsiteX3" fmla="*/ 21142 w 1818229"/>
              <a:gd name="connsiteY3" fmla="*/ 803404 h 1606807"/>
              <a:gd name="connsiteX4" fmla="*/ 132139 w 1818229"/>
              <a:gd name="connsiteY4" fmla="*/ 1014826 h 1606807"/>
              <a:gd name="connsiteX5" fmla="*/ 306562 w 1818229"/>
              <a:gd name="connsiteY5" fmla="*/ 1030682 h 1606807"/>
              <a:gd name="connsiteX6" fmla="*/ 306289 w 1818229"/>
              <a:gd name="connsiteY6" fmla="*/ 1595781 h 1606807"/>
              <a:gd name="connsiteX7" fmla="*/ 623695 w 1818229"/>
              <a:gd name="connsiteY7" fmla="*/ 1606807 h 1606807"/>
              <a:gd name="connsiteX8" fmla="*/ 1173392 w 1818229"/>
              <a:gd name="connsiteY8" fmla="*/ 1601522 h 1606807"/>
              <a:gd name="connsiteX9" fmla="*/ 1818229 w 1818229"/>
              <a:gd name="connsiteY9" fmla="*/ 1601522 h 1606807"/>
              <a:gd name="connsiteX10" fmla="*/ 1818229 w 1818229"/>
              <a:gd name="connsiteY10" fmla="*/ 803404 h 1606807"/>
              <a:gd name="connsiteX11" fmla="*/ 1723089 w 1818229"/>
              <a:gd name="connsiteY11" fmla="*/ 808689 h 1606807"/>
              <a:gd name="connsiteX12" fmla="*/ 1723089 w 1818229"/>
              <a:gd name="connsiteY12" fmla="*/ 972541 h 1606807"/>
              <a:gd name="connsiteX13" fmla="*/ 1046539 w 1818229"/>
              <a:gd name="connsiteY13" fmla="*/ 1041253 h 1606807"/>
              <a:gd name="connsiteX14" fmla="*/ 1030682 w 1818229"/>
              <a:gd name="connsiteY14" fmla="*/ 692407 h 1606807"/>
              <a:gd name="connsiteX15" fmla="*/ 1379528 w 1818229"/>
              <a:gd name="connsiteY15" fmla="*/ 655408 h 1606807"/>
              <a:gd name="connsiteX16" fmla="*/ 1379528 w 1818229"/>
              <a:gd name="connsiteY16" fmla="*/ 517984 h 1606807"/>
              <a:gd name="connsiteX17" fmla="*/ 1300245 w 1818229"/>
              <a:gd name="connsiteY17" fmla="*/ 512699 h 1606807"/>
              <a:gd name="connsiteX18" fmla="*/ 1310816 w 1818229"/>
              <a:gd name="connsiteY18" fmla="*/ 417559 h 1606807"/>
              <a:gd name="connsiteX19" fmla="*/ 1300245 w 1818229"/>
              <a:gd name="connsiteY19" fmla="*/ 0 h 1606807"/>
              <a:gd name="connsiteX0" fmla="*/ 1300245 w 1818229"/>
              <a:gd name="connsiteY0" fmla="*/ 0 h 1618220"/>
              <a:gd name="connsiteX1" fmla="*/ 956684 w 1818229"/>
              <a:gd name="connsiteY1" fmla="*/ 63427 h 1618220"/>
              <a:gd name="connsiteX2" fmla="*/ 0 w 1818229"/>
              <a:gd name="connsiteY2" fmla="*/ 396416 h 1618220"/>
              <a:gd name="connsiteX3" fmla="*/ 21142 w 1818229"/>
              <a:gd name="connsiteY3" fmla="*/ 803404 h 1618220"/>
              <a:gd name="connsiteX4" fmla="*/ 132139 w 1818229"/>
              <a:gd name="connsiteY4" fmla="*/ 1014826 h 1618220"/>
              <a:gd name="connsiteX5" fmla="*/ 306562 w 1818229"/>
              <a:gd name="connsiteY5" fmla="*/ 1030682 h 1618220"/>
              <a:gd name="connsiteX6" fmla="*/ 306289 w 1818229"/>
              <a:gd name="connsiteY6" fmla="*/ 1618220 h 1618220"/>
              <a:gd name="connsiteX7" fmla="*/ 623695 w 1818229"/>
              <a:gd name="connsiteY7" fmla="*/ 1606807 h 1618220"/>
              <a:gd name="connsiteX8" fmla="*/ 1173392 w 1818229"/>
              <a:gd name="connsiteY8" fmla="*/ 1601522 h 1618220"/>
              <a:gd name="connsiteX9" fmla="*/ 1818229 w 1818229"/>
              <a:gd name="connsiteY9" fmla="*/ 1601522 h 1618220"/>
              <a:gd name="connsiteX10" fmla="*/ 1818229 w 1818229"/>
              <a:gd name="connsiteY10" fmla="*/ 803404 h 1618220"/>
              <a:gd name="connsiteX11" fmla="*/ 1723089 w 1818229"/>
              <a:gd name="connsiteY11" fmla="*/ 808689 h 1618220"/>
              <a:gd name="connsiteX12" fmla="*/ 1723089 w 1818229"/>
              <a:gd name="connsiteY12" fmla="*/ 972541 h 1618220"/>
              <a:gd name="connsiteX13" fmla="*/ 1046539 w 1818229"/>
              <a:gd name="connsiteY13" fmla="*/ 1041253 h 1618220"/>
              <a:gd name="connsiteX14" fmla="*/ 1030682 w 1818229"/>
              <a:gd name="connsiteY14" fmla="*/ 692407 h 1618220"/>
              <a:gd name="connsiteX15" fmla="*/ 1379528 w 1818229"/>
              <a:gd name="connsiteY15" fmla="*/ 655408 h 1618220"/>
              <a:gd name="connsiteX16" fmla="*/ 1379528 w 1818229"/>
              <a:gd name="connsiteY16" fmla="*/ 517984 h 1618220"/>
              <a:gd name="connsiteX17" fmla="*/ 1300245 w 1818229"/>
              <a:gd name="connsiteY17" fmla="*/ 512699 h 1618220"/>
              <a:gd name="connsiteX18" fmla="*/ 1310816 w 1818229"/>
              <a:gd name="connsiteY18" fmla="*/ 417559 h 1618220"/>
              <a:gd name="connsiteX19" fmla="*/ 1300245 w 1818229"/>
              <a:gd name="connsiteY19" fmla="*/ 0 h 161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8229" h="1618220">
                <a:moveTo>
                  <a:pt x="1300245" y="0"/>
                </a:moveTo>
                <a:lnTo>
                  <a:pt x="956684" y="63427"/>
                </a:lnTo>
                <a:lnTo>
                  <a:pt x="0" y="396416"/>
                </a:lnTo>
                <a:lnTo>
                  <a:pt x="21142" y="803404"/>
                </a:lnTo>
                <a:lnTo>
                  <a:pt x="132139" y="1014826"/>
                </a:lnTo>
                <a:lnTo>
                  <a:pt x="306562" y="1030682"/>
                </a:lnTo>
                <a:lnTo>
                  <a:pt x="306289" y="1618220"/>
                </a:lnTo>
                <a:lnTo>
                  <a:pt x="623695" y="1606807"/>
                </a:lnTo>
                <a:lnTo>
                  <a:pt x="1173392" y="1601522"/>
                </a:lnTo>
                <a:lnTo>
                  <a:pt x="1818229" y="1601522"/>
                </a:lnTo>
                <a:lnTo>
                  <a:pt x="1818229" y="803404"/>
                </a:lnTo>
                <a:lnTo>
                  <a:pt x="1723089" y="808689"/>
                </a:lnTo>
                <a:lnTo>
                  <a:pt x="1723089" y="972541"/>
                </a:lnTo>
                <a:lnTo>
                  <a:pt x="1046539" y="1041253"/>
                </a:lnTo>
                <a:lnTo>
                  <a:pt x="1030682" y="692407"/>
                </a:lnTo>
                <a:lnTo>
                  <a:pt x="1379528" y="655408"/>
                </a:lnTo>
                <a:lnTo>
                  <a:pt x="1379528" y="517984"/>
                </a:lnTo>
                <a:lnTo>
                  <a:pt x="1300245" y="512699"/>
                </a:lnTo>
                <a:lnTo>
                  <a:pt x="1310816" y="417559"/>
                </a:lnTo>
                <a:lnTo>
                  <a:pt x="1300245" y="0"/>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フリーフォーム 53"/>
          <p:cNvSpPr/>
          <p:nvPr/>
        </p:nvSpPr>
        <p:spPr>
          <a:xfrm>
            <a:off x="7582410" y="4300470"/>
            <a:ext cx="1394440" cy="1720822"/>
          </a:xfrm>
          <a:custGeom>
            <a:avLst/>
            <a:gdLst>
              <a:gd name="connsiteX0" fmla="*/ 0 w 2592288"/>
              <a:gd name="connsiteY0" fmla="*/ 264035 h 1584176"/>
              <a:gd name="connsiteX1" fmla="*/ 77334 w 2592288"/>
              <a:gd name="connsiteY1" fmla="*/ 77334 h 1584176"/>
              <a:gd name="connsiteX2" fmla="*/ 264035 w 2592288"/>
              <a:gd name="connsiteY2" fmla="*/ 0 h 1584176"/>
              <a:gd name="connsiteX3" fmla="*/ 2328253 w 2592288"/>
              <a:gd name="connsiteY3" fmla="*/ 0 h 1584176"/>
              <a:gd name="connsiteX4" fmla="*/ 2514954 w 2592288"/>
              <a:gd name="connsiteY4" fmla="*/ 77334 h 1584176"/>
              <a:gd name="connsiteX5" fmla="*/ 2592288 w 2592288"/>
              <a:gd name="connsiteY5" fmla="*/ 264035 h 1584176"/>
              <a:gd name="connsiteX6" fmla="*/ 2592288 w 2592288"/>
              <a:gd name="connsiteY6" fmla="*/ 1320141 h 1584176"/>
              <a:gd name="connsiteX7" fmla="*/ 2514954 w 2592288"/>
              <a:gd name="connsiteY7" fmla="*/ 1506842 h 1584176"/>
              <a:gd name="connsiteX8" fmla="*/ 2328253 w 2592288"/>
              <a:gd name="connsiteY8" fmla="*/ 1584176 h 1584176"/>
              <a:gd name="connsiteX9" fmla="*/ 264035 w 2592288"/>
              <a:gd name="connsiteY9" fmla="*/ 1584176 h 1584176"/>
              <a:gd name="connsiteX10" fmla="*/ 77334 w 2592288"/>
              <a:gd name="connsiteY10" fmla="*/ 1506842 h 1584176"/>
              <a:gd name="connsiteX11" fmla="*/ 0 w 2592288"/>
              <a:gd name="connsiteY11" fmla="*/ 1320141 h 1584176"/>
              <a:gd name="connsiteX12" fmla="*/ 0 w 2592288"/>
              <a:gd name="connsiteY12" fmla="*/ 264035 h 1584176"/>
              <a:gd name="connsiteX0" fmla="*/ 0 w 2598963"/>
              <a:gd name="connsiteY0" fmla="*/ 408051 h 1728192"/>
              <a:gd name="connsiteX1" fmla="*/ 77334 w 2598963"/>
              <a:gd name="connsiteY1" fmla="*/ 221350 h 1728192"/>
              <a:gd name="connsiteX2" fmla="*/ 264035 w 2598963"/>
              <a:gd name="connsiteY2" fmla="*/ 144016 h 1728192"/>
              <a:gd name="connsiteX3" fmla="*/ 2088232 w 2598963"/>
              <a:gd name="connsiteY3" fmla="*/ 0 h 1728192"/>
              <a:gd name="connsiteX4" fmla="*/ 2514954 w 2598963"/>
              <a:gd name="connsiteY4" fmla="*/ 221350 h 1728192"/>
              <a:gd name="connsiteX5" fmla="*/ 2592288 w 2598963"/>
              <a:gd name="connsiteY5" fmla="*/ 408051 h 1728192"/>
              <a:gd name="connsiteX6" fmla="*/ 2592288 w 2598963"/>
              <a:gd name="connsiteY6" fmla="*/ 1464157 h 1728192"/>
              <a:gd name="connsiteX7" fmla="*/ 2514954 w 2598963"/>
              <a:gd name="connsiteY7" fmla="*/ 1650858 h 1728192"/>
              <a:gd name="connsiteX8" fmla="*/ 2328253 w 2598963"/>
              <a:gd name="connsiteY8" fmla="*/ 1728192 h 1728192"/>
              <a:gd name="connsiteX9" fmla="*/ 264035 w 2598963"/>
              <a:gd name="connsiteY9" fmla="*/ 1728192 h 1728192"/>
              <a:gd name="connsiteX10" fmla="*/ 77334 w 2598963"/>
              <a:gd name="connsiteY10" fmla="*/ 1650858 h 1728192"/>
              <a:gd name="connsiteX11" fmla="*/ 0 w 2598963"/>
              <a:gd name="connsiteY11" fmla="*/ 1464157 h 1728192"/>
              <a:gd name="connsiteX12" fmla="*/ 0 w 2598963"/>
              <a:gd name="connsiteY12" fmla="*/ 408051 h 1728192"/>
              <a:gd name="connsiteX0" fmla="*/ 0 w 2604289"/>
              <a:gd name="connsiteY0" fmla="*/ 476059 h 1796200"/>
              <a:gd name="connsiteX1" fmla="*/ 77334 w 2604289"/>
              <a:gd name="connsiteY1" fmla="*/ 289358 h 1796200"/>
              <a:gd name="connsiteX2" fmla="*/ 264035 w 2604289"/>
              <a:gd name="connsiteY2" fmla="*/ 212024 h 1796200"/>
              <a:gd name="connsiteX3" fmla="*/ 2088232 w 2604289"/>
              <a:gd name="connsiteY3" fmla="*/ 68008 h 1796200"/>
              <a:gd name="connsiteX4" fmla="*/ 2520280 w 2604289"/>
              <a:gd name="connsiteY4" fmla="*/ 68008 h 1796200"/>
              <a:gd name="connsiteX5" fmla="*/ 2592288 w 2604289"/>
              <a:gd name="connsiteY5" fmla="*/ 476059 h 1796200"/>
              <a:gd name="connsiteX6" fmla="*/ 2592288 w 2604289"/>
              <a:gd name="connsiteY6" fmla="*/ 1532165 h 1796200"/>
              <a:gd name="connsiteX7" fmla="*/ 2514954 w 2604289"/>
              <a:gd name="connsiteY7" fmla="*/ 1718866 h 1796200"/>
              <a:gd name="connsiteX8" fmla="*/ 2328253 w 2604289"/>
              <a:gd name="connsiteY8" fmla="*/ 1796200 h 1796200"/>
              <a:gd name="connsiteX9" fmla="*/ 264035 w 2604289"/>
              <a:gd name="connsiteY9" fmla="*/ 1796200 h 1796200"/>
              <a:gd name="connsiteX10" fmla="*/ 77334 w 2604289"/>
              <a:gd name="connsiteY10" fmla="*/ 1718866 h 1796200"/>
              <a:gd name="connsiteX11" fmla="*/ 0 w 2604289"/>
              <a:gd name="connsiteY11" fmla="*/ 1532165 h 1796200"/>
              <a:gd name="connsiteX12" fmla="*/ 0 w 2604289"/>
              <a:gd name="connsiteY12" fmla="*/ 476059 h 1796200"/>
              <a:gd name="connsiteX0" fmla="*/ 0 w 2610964"/>
              <a:gd name="connsiteY0" fmla="*/ 476059 h 2012224"/>
              <a:gd name="connsiteX1" fmla="*/ 77334 w 2610964"/>
              <a:gd name="connsiteY1" fmla="*/ 289358 h 2012224"/>
              <a:gd name="connsiteX2" fmla="*/ 264035 w 2610964"/>
              <a:gd name="connsiteY2" fmla="*/ 212024 h 2012224"/>
              <a:gd name="connsiteX3" fmla="*/ 2088232 w 2610964"/>
              <a:gd name="connsiteY3" fmla="*/ 68008 h 2012224"/>
              <a:gd name="connsiteX4" fmla="*/ 2520280 w 2610964"/>
              <a:gd name="connsiteY4" fmla="*/ 68008 h 2012224"/>
              <a:gd name="connsiteX5" fmla="*/ 2592288 w 2610964"/>
              <a:gd name="connsiteY5" fmla="*/ 476059 h 2012224"/>
              <a:gd name="connsiteX6" fmla="*/ 2592288 w 2610964"/>
              <a:gd name="connsiteY6" fmla="*/ 1532165 h 2012224"/>
              <a:gd name="connsiteX7" fmla="*/ 2514954 w 2610964"/>
              <a:gd name="connsiteY7" fmla="*/ 1718866 h 2012224"/>
              <a:gd name="connsiteX8" fmla="*/ 2016224 w 2610964"/>
              <a:gd name="connsiteY8" fmla="*/ 2012224 h 2012224"/>
              <a:gd name="connsiteX9" fmla="*/ 264035 w 2610964"/>
              <a:gd name="connsiteY9" fmla="*/ 1796200 h 2012224"/>
              <a:gd name="connsiteX10" fmla="*/ 77334 w 2610964"/>
              <a:gd name="connsiteY10" fmla="*/ 1718866 h 2012224"/>
              <a:gd name="connsiteX11" fmla="*/ 0 w 2610964"/>
              <a:gd name="connsiteY11" fmla="*/ 1532165 h 2012224"/>
              <a:gd name="connsiteX12" fmla="*/ 0 w 2610964"/>
              <a:gd name="connsiteY12" fmla="*/ 476059 h 2012224"/>
              <a:gd name="connsiteX0" fmla="*/ 0 w 2604289"/>
              <a:gd name="connsiteY0" fmla="*/ 476059 h 2020226"/>
              <a:gd name="connsiteX1" fmla="*/ 77334 w 2604289"/>
              <a:gd name="connsiteY1" fmla="*/ 289358 h 2020226"/>
              <a:gd name="connsiteX2" fmla="*/ 264035 w 2604289"/>
              <a:gd name="connsiteY2" fmla="*/ 212024 h 2020226"/>
              <a:gd name="connsiteX3" fmla="*/ 2088232 w 2604289"/>
              <a:gd name="connsiteY3" fmla="*/ 68008 h 2020226"/>
              <a:gd name="connsiteX4" fmla="*/ 2520280 w 2604289"/>
              <a:gd name="connsiteY4" fmla="*/ 68008 h 2020226"/>
              <a:gd name="connsiteX5" fmla="*/ 2592288 w 2604289"/>
              <a:gd name="connsiteY5" fmla="*/ 476059 h 2020226"/>
              <a:gd name="connsiteX6" fmla="*/ 2592288 w 2604289"/>
              <a:gd name="connsiteY6" fmla="*/ 1532165 h 2020226"/>
              <a:gd name="connsiteX7" fmla="*/ 2448271 w 2604289"/>
              <a:gd name="connsiteY7" fmla="*/ 1940216 h 2020226"/>
              <a:gd name="connsiteX8" fmla="*/ 2016224 w 2604289"/>
              <a:gd name="connsiteY8" fmla="*/ 2012224 h 2020226"/>
              <a:gd name="connsiteX9" fmla="*/ 264035 w 2604289"/>
              <a:gd name="connsiteY9" fmla="*/ 1796200 h 2020226"/>
              <a:gd name="connsiteX10" fmla="*/ 77334 w 2604289"/>
              <a:gd name="connsiteY10" fmla="*/ 1718866 h 2020226"/>
              <a:gd name="connsiteX11" fmla="*/ 0 w 2604289"/>
              <a:gd name="connsiteY11" fmla="*/ 1532165 h 2020226"/>
              <a:gd name="connsiteX12" fmla="*/ 0 w 2604289"/>
              <a:gd name="connsiteY12" fmla="*/ 476059 h 2020226"/>
              <a:gd name="connsiteX0" fmla="*/ 0 w 2604289"/>
              <a:gd name="connsiteY0" fmla="*/ 476059 h 2012224"/>
              <a:gd name="connsiteX1" fmla="*/ 77334 w 2604289"/>
              <a:gd name="connsiteY1" fmla="*/ 289358 h 2012224"/>
              <a:gd name="connsiteX2" fmla="*/ 264035 w 2604289"/>
              <a:gd name="connsiteY2" fmla="*/ 212024 h 2012224"/>
              <a:gd name="connsiteX3" fmla="*/ 2088232 w 2604289"/>
              <a:gd name="connsiteY3" fmla="*/ 68008 h 2012224"/>
              <a:gd name="connsiteX4" fmla="*/ 2520280 w 2604289"/>
              <a:gd name="connsiteY4" fmla="*/ 68008 h 2012224"/>
              <a:gd name="connsiteX5" fmla="*/ 2592288 w 2604289"/>
              <a:gd name="connsiteY5" fmla="*/ 476059 h 2012224"/>
              <a:gd name="connsiteX6" fmla="*/ 2520280 w 2604289"/>
              <a:gd name="connsiteY6" fmla="*/ 1580176 h 2012224"/>
              <a:gd name="connsiteX7" fmla="*/ 2448271 w 2604289"/>
              <a:gd name="connsiteY7" fmla="*/ 1940216 h 2012224"/>
              <a:gd name="connsiteX8" fmla="*/ 2016224 w 2604289"/>
              <a:gd name="connsiteY8" fmla="*/ 2012224 h 2012224"/>
              <a:gd name="connsiteX9" fmla="*/ 264035 w 2604289"/>
              <a:gd name="connsiteY9" fmla="*/ 1796200 h 2012224"/>
              <a:gd name="connsiteX10" fmla="*/ 77334 w 2604289"/>
              <a:gd name="connsiteY10" fmla="*/ 1718866 h 2012224"/>
              <a:gd name="connsiteX11" fmla="*/ 0 w 2604289"/>
              <a:gd name="connsiteY11" fmla="*/ 1532165 h 2012224"/>
              <a:gd name="connsiteX12" fmla="*/ 0 w 2604289"/>
              <a:gd name="connsiteY12" fmla="*/ 476059 h 2012224"/>
              <a:gd name="connsiteX0" fmla="*/ 0 w 2592288"/>
              <a:gd name="connsiteY0" fmla="*/ 468058 h 2004223"/>
              <a:gd name="connsiteX1" fmla="*/ 77334 w 2592288"/>
              <a:gd name="connsiteY1" fmla="*/ 281357 h 2004223"/>
              <a:gd name="connsiteX2" fmla="*/ 264035 w 2592288"/>
              <a:gd name="connsiteY2" fmla="*/ 204023 h 2004223"/>
              <a:gd name="connsiteX3" fmla="*/ 2088232 w 2592288"/>
              <a:gd name="connsiteY3" fmla="*/ 60007 h 2004223"/>
              <a:gd name="connsiteX4" fmla="*/ 2520280 w 2592288"/>
              <a:gd name="connsiteY4" fmla="*/ 60007 h 2004223"/>
              <a:gd name="connsiteX5" fmla="*/ 2520280 w 2592288"/>
              <a:gd name="connsiteY5" fmla="*/ 420047 h 2004223"/>
              <a:gd name="connsiteX6" fmla="*/ 2520280 w 2592288"/>
              <a:gd name="connsiteY6" fmla="*/ 1572175 h 2004223"/>
              <a:gd name="connsiteX7" fmla="*/ 2448271 w 2592288"/>
              <a:gd name="connsiteY7" fmla="*/ 1932215 h 2004223"/>
              <a:gd name="connsiteX8" fmla="*/ 2016224 w 2592288"/>
              <a:gd name="connsiteY8" fmla="*/ 2004223 h 2004223"/>
              <a:gd name="connsiteX9" fmla="*/ 264035 w 2592288"/>
              <a:gd name="connsiteY9" fmla="*/ 1788199 h 2004223"/>
              <a:gd name="connsiteX10" fmla="*/ 77334 w 2592288"/>
              <a:gd name="connsiteY10" fmla="*/ 1710865 h 2004223"/>
              <a:gd name="connsiteX11" fmla="*/ 0 w 2592288"/>
              <a:gd name="connsiteY11" fmla="*/ 1524164 h 2004223"/>
              <a:gd name="connsiteX12" fmla="*/ 0 w 2592288"/>
              <a:gd name="connsiteY12" fmla="*/ 468058 h 2004223"/>
              <a:gd name="connsiteX0" fmla="*/ 0 w 2532280"/>
              <a:gd name="connsiteY0" fmla="*/ 408051 h 1944216"/>
              <a:gd name="connsiteX1" fmla="*/ 77334 w 2532280"/>
              <a:gd name="connsiteY1" fmla="*/ 221350 h 1944216"/>
              <a:gd name="connsiteX2" fmla="*/ 264035 w 2532280"/>
              <a:gd name="connsiteY2" fmla="*/ 144016 h 1944216"/>
              <a:gd name="connsiteX3" fmla="*/ 2088232 w 2532280"/>
              <a:gd name="connsiteY3" fmla="*/ 0 h 1944216"/>
              <a:gd name="connsiteX4" fmla="*/ 2448272 w 2532280"/>
              <a:gd name="connsiteY4" fmla="*/ 72008 h 1944216"/>
              <a:gd name="connsiteX5" fmla="*/ 2520280 w 2532280"/>
              <a:gd name="connsiteY5" fmla="*/ 360040 h 1944216"/>
              <a:gd name="connsiteX6" fmla="*/ 2520280 w 2532280"/>
              <a:gd name="connsiteY6" fmla="*/ 1512168 h 1944216"/>
              <a:gd name="connsiteX7" fmla="*/ 2448271 w 2532280"/>
              <a:gd name="connsiteY7" fmla="*/ 1872208 h 1944216"/>
              <a:gd name="connsiteX8" fmla="*/ 2016224 w 2532280"/>
              <a:gd name="connsiteY8" fmla="*/ 1944216 h 1944216"/>
              <a:gd name="connsiteX9" fmla="*/ 264035 w 2532280"/>
              <a:gd name="connsiteY9" fmla="*/ 1728192 h 1944216"/>
              <a:gd name="connsiteX10" fmla="*/ 77334 w 2532280"/>
              <a:gd name="connsiteY10" fmla="*/ 1650858 h 1944216"/>
              <a:gd name="connsiteX11" fmla="*/ 0 w 2532280"/>
              <a:gd name="connsiteY11" fmla="*/ 1464157 h 1944216"/>
              <a:gd name="connsiteX12" fmla="*/ 0 w 2532280"/>
              <a:gd name="connsiteY12" fmla="*/ 408051 h 1944216"/>
              <a:gd name="connsiteX0" fmla="*/ 54681 w 2586961"/>
              <a:gd name="connsiteY0" fmla="*/ 408051 h 1944216"/>
              <a:gd name="connsiteX1" fmla="*/ 132015 w 2586961"/>
              <a:gd name="connsiteY1" fmla="*/ 221350 h 1944216"/>
              <a:gd name="connsiteX2" fmla="*/ 846769 w 2586961"/>
              <a:gd name="connsiteY2" fmla="*/ 288031 h 1944216"/>
              <a:gd name="connsiteX3" fmla="*/ 2142913 w 2586961"/>
              <a:gd name="connsiteY3" fmla="*/ 0 h 1944216"/>
              <a:gd name="connsiteX4" fmla="*/ 2502953 w 2586961"/>
              <a:gd name="connsiteY4" fmla="*/ 72008 h 1944216"/>
              <a:gd name="connsiteX5" fmla="*/ 2574961 w 2586961"/>
              <a:gd name="connsiteY5" fmla="*/ 360040 h 1944216"/>
              <a:gd name="connsiteX6" fmla="*/ 2574961 w 2586961"/>
              <a:gd name="connsiteY6" fmla="*/ 1512168 h 1944216"/>
              <a:gd name="connsiteX7" fmla="*/ 2502952 w 2586961"/>
              <a:gd name="connsiteY7" fmla="*/ 1872208 h 1944216"/>
              <a:gd name="connsiteX8" fmla="*/ 2070905 w 2586961"/>
              <a:gd name="connsiteY8" fmla="*/ 1944216 h 1944216"/>
              <a:gd name="connsiteX9" fmla="*/ 318716 w 2586961"/>
              <a:gd name="connsiteY9" fmla="*/ 1728192 h 1944216"/>
              <a:gd name="connsiteX10" fmla="*/ 132015 w 2586961"/>
              <a:gd name="connsiteY10" fmla="*/ 1650858 h 1944216"/>
              <a:gd name="connsiteX11" fmla="*/ 54681 w 2586961"/>
              <a:gd name="connsiteY11" fmla="*/ 1464157 h 1944216"/>
              <a:gd name="connsiteX12" fmla="*/ 54681 w 2586961"/>
              <a:gd name="connsiteY12" fmla="*/ 408051 h 1944216"/>
              <a:gd name="connsiteX0" fmla="*/ 174695 w 2562958"/>
              <a:gd name="connsiteY0" fmla="*/ 1080119 h 1944216"/>
              <a:gd name="connsiteX1" fmla="*/ 108012 w 2562958"/>
              <a:gd name="connsiteY1" fmla="*/ 221350 h 1944216"/>
              <a:gd name="connsiteX2" fmla="*/ 822766 w 2562958"/>
              <a:gd name="connsiteY2" fmla="*/ 288031 h 1944216"/>
              <a:gd name="connsiteX3" fmla="*/ 2118910 w 2562958"/>
              <a:gd name="connsiteY3" fmla="*/ 0 h 1944216"/>
              <a:gd name="connsiteX4" fmla="*/ 2478950 w 2562958"/>
              <a:gd name="connsiteY4" fmla="*/ 72008 h 1944216"/>
              <a:gd name="connsiteX5" fmla="*/ 2550958 w 2562958"/>
              <a:gd name="connsiteY5" fmla="*/ 360040 h 1944216"/>
              <a:gd name="connsiteX6" fmla="*/ 2550958 w 2562958"/>
              <a:gd name="connsiteY6" fmla="*/ 1512168 h 1944216"/>
              <a:gd name="connsiteX7" fmla="*/ 2478949 w 2562958"/>
              <a:gd name="connsiteY7" fmla="*/ 1872208 h 1944216"/>
              <a:gd name="connsiteX8" fmla="*/ 2046902 w 2562958"/>
              <a:gd name="connsiteY8" fmla="*/ 1944216 h 1944216"/>
              <a:gd name="connsiteX9" fmla="*/ 294713 w 2562958"/>
              <a:gd name="connsiteY9" fmla="*/ 1728192 h 1944216"/>
              <a:gd name="connsiteX10" fmla="*/ 108012 w 2562958"/>
              <a:gd name="connsiteY10" fmla="*/ 1650858 h 1944216"/>
              <a:gd name="connsiteX11" fmla="*/ 30678 w 2562958"/>
              <a:gd name="connsiteY11" fmla="*/ 1464157 h 1944216"/>
              <a:gd name="connsiteX12" fmla="*/ 174695 w 2562958"/>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113338 w 2568284"/>
              <a:gd name="connsiteY10" fmla="*/ 1650858 h 1944216"/>
              <a:gd name="connsiteX11" fmla="*/ 36004 w 2568284"/>
              <a:gd name="connsiteY11" fmla="*/ 1464157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113338 w 2568284"/>
              <a:gd name="connsiteY10" fmla="*/ 1650858 h 1944216"/>
              <a:gd name="connsiteX11" fmla="*/ 396044 w 2568284"/>
              <a:gd name="connsiteY11" fmla="*/ 1584175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612068 w 2568284"/>
              <a:gd name="connsiteY10" fmla="*/ 1800199 h 1944216"/>
              <a:gd name="connsiteX11" fmla="*/ 396044 w 2568284"/>
              <a:gd name="connsiteY11" fmla="*/ 1584175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1116124 w 2568284"/>
              <a:gd name="connsiteY9" fmla="*/ 1800199 h 1944216"/>
              <a:gd name="connsiteX10" fmla="*/ 612068 w 2568284"/>
              <a:gd name="connsiteY10" fmla="*/ 1800199 h 1944216"/>
              <a:gd name="connsiteX11" fmla="*/ 396044 w 2568284"/>
              <a:gd name="connsiteY11" fmla="*/ 1584175 h 1944216"/>
              <a:gd name="connsiteX12" fmla="*/ 180021 w 2568284"/>
              <a:gd name="connsiteY12" fmla="*/ 1080119 h 1944216"/>
              <a:gd name="connsiteX0" fmla="*/ 180021 w 2568284"/>
              <a:gd name="connsiteY0" fmla="*/ 1080119 h 1980219"/>
              <a:gd name="connsiteX1" fmla="*/ 108012 w 2568284"/>
              <a:gd name="connsiteY1" fmla="*/ 576063 h 1980219"/>
              <a:gd name="connsiteX2" fmla="*/ 828092 w 2568284"/>
              <a:gd name="connsiteY2" fmla="*/ 288031 h 1980219"/>
              <a:gd name="connsiteX3" fmla="*/ 2124236 w 2568284"/>
              <a:gd name="connsiteY3" fmla="*/ 0 h 1980219"/>
              <a:gd name="connsiteX4" fmla="*/ 2484276 w 2568284"/>
              <a:gd name="connsiteY4" fmla="*/ 72008 h 1980219"/>
              <a:gd name="connsiteX5" fmla="*/ 2556284 w 2568284"/>
              <a:gd name="connsiteY5" fmla="*/ 360040 h 1980219"/>
              <a:gd name="connsiteX6" fmla="*/ 2556284 w 2568284"/>
              <a:gd name="connsiteY6" fmla="*/ 1512168 h 1980219"/>
              <a:gd name="connsiteX7" fmla="*/ 2484275 w 2568284"/>
              <a:gd name="connsiteY7" fmla="*/ 1872208 h 1980219"/>
              <a:gd name="connsiteX8" fmla="*/ 2052228 w 2568284"/>
              <a:gd name="connsiteY8" fmla="*/ 1944216 h 1980219"/>
              <a:gd name="connsiteX9" fmla="*/ 1116124 w 2568284"/>
              <a:gd name="connsiteY9" fmla="*/ 1800199 h 1980219"/>
              <a:gd name="connsiteX10" fmla="*/ 540060 w 2568284"/>
              <a:gd name="connsiteY10" fmla="*/ 1944215 h 1980219"/>
              <a:gd name="connsiteX11" fmla="*/ 396044 w 2568284"/>
              <a:gd name="connsiteY11" fmla="*/ 1584175 h 1980219"/>
              <a:gd name="connsiteX12" fmla="*/ 180021 w 2568284"/>
              <a:gd name="connsiteY12" fmla="*/ 1080119 h 1980219"/>
              <a:gd name="connsiteX0" fmla="*/ 180021 w 2568284"/>
              <a:gd name="connsiteY0" fmla="*/ 1080119 h 2004222"/>
              <a:gd name="connsiteX1" fmla="*/ 108012 w 2568284"/>
              <a:gd name="connsiteY1" fmla="*/ 576063 h 2004222"/>
              <a:gd name="connsiteX2" fmla="*/ 828092 w 2568284"/>
              <a:gd name="connsiteY2" fmla="*/ 288031 h 2004222"/>
              <a:gd name="connsiteX3" fmla="*/ 2124236 w 2568284"/>
              <a:gd name="connsiteY3" fmla="*/ 0 h 2004222"/>
              <a:gd name="connsiteX4" fmla="*/ 2484276 w 2568284"/>
              <a:gd name="connsiteY4" fmla="*/ 72008 h 2004222"/>
              <a:gd name="connsiteX5" fmla="*/ 2556284 w 2568284"/>
              <a:gd name="connsiteY5" fmla="*/ 360040 h 2004222"/>
              <a:gd name="connsiteX6" fmla="*/ 2556284 w 2568284"/>
              <a:gd name="connsiteY6" fmla="*/ 1512168 h 2004222"/>
              <a:gd name="connsiteX7" fmla="*/ 2484275 w 2568284"/>
              <a:gd name="connsiteY7" fmla="*/ 1872208 h 2004222"/>
              <a:gd name="connsiteX8" fmla="*/ 2052228 w 2568284"/>
              <a:gd name="connsiteY8" fmla="*/ 1944216 h 2004222"/>
              <a:gd name="connsiteX9" fmla="*/ 1116124 w 2568284"/>
              <a:gd name="connsiteY9" fmla="*/ 1944215 h 2004222"/>
              <a:gd name="connsiteX10" fmla="*/ 540060 w 2568284"/>
              <a:gd name="connsiteY10" fmla="*/ 1944215 h 2004222"/>
              <a:gd name="connsiteX11" fmla="*/ 396044 w 2568284"/>
              <a:gd name="connsiteY11" fmla="*/ 1584175 h 2004222"/>
              <a:gd name="connsiteX12" fmla="*/ 180021 w 2568284"/>
              <a:gd name="connsiteY12" fmla="*/ 1080119 h 2004222"/>
              <a:gd name="connsiteX0" fmla="*/ 180021 w 2568284"/>
              <a:gd name="connsiteY0" fmla="*/ 1356152 h 2280255"/>
              <a:gd name="connsiteX1" fmla="*/ 108012 w 2568284"/>
              <a:gd name="connsiteY1" fmla="*/ 852096 h 2280255"/>
              <a:gd name="connsiteX2" fmla="*/ 828092 w 2568284"/>
              <a:gd name="connsiteY2" fmla="*/ 564064 h 2280255"/>
              <a:gd name="connsiteX3" fmla="*/ 2124236 w 2568284"/>
              <a:gd name="connsiteY3" fmla="*/ 276033 h 2280255"/>
              <a:gd name="connsiteX4" fmla="*/ 2484276 w 2568284"/>
              <a:gd name="connsiteY4" fmla="*/ 60007 h 2280255"/>
              <a:gd name="connsiteX5" fmla="*/ 2556284 w 2568284"/>
              <a:gd name="connsiteY5" fmla="*/ 636073 h 2280255"/>
              <a:gd name="connsiteX6" fmla="*/ 2556284 w 2568284"/>
              <a:gd name="connsiteY6" fmla="*/ 1788201 h 2280255"/>
              <a:gd name="connsiteX7" fmla="*/ 2484275 w 2568284"/>
              <a:gd name="connsiteY7" fmla="*/ 2148241 h 2280255"/>
              <a:gd name="connsiteX8" fmla="*/ 2052228 w 2568284"/>
              <a:gd name="connsiteY8" fmla="*/ 2220249 h 2280255"/>
              <a:gd name="connsiteX9" fmla="*/ 1116124 w 2568284"/>
              <a:gd name="connsiteY9" fmla="*/ 2220248 h 2280255"/>
              <a:gd name="connsiteX10" fmla="*/ 540060 w 2568284"/>
              <a:gd name="connsiteY10" fmla="*/ 2220248 h 2280255"/>
              <a:gd name="connsiteX11" fmla="*/ 396044 w 2568284"/>
              <a:gd name="connsiteY11" fmla="*/ 1860208 h 2280255"/>
              <a:gd name="connsiteX12" fmla="*/ 180021 w 2568284"/>
              <a:gd name="connsiteY12" fmla="*/ 1356152 h 2280255"/>
              <a:gd name="connsiteX0" fmla="*/ 252029 w 2640292"/>
              <a:gd name="connsiteY0" fmla="*/ 1356152 h 2280255"/>
              <a:gd name="connsiteX1" fmla="*/ 108012 w 2640292"/>
              <a:gd name="connsiteY1" fmla="*/ 636072 h 2280255"/>
              <a:gd name="connsiteX2" fmla="*/ 900100 w 2640292"/>
              <a:gd name="connsiteY2" fmla="*/ 564064 h 2280255"/>
              <a:gd name="connsiteX3" fmla="*/ 2196244 w 2640292"/>
              <a:gd name="connsiteY3" fmla="*/ 276033 h 2280255"/>
              <a:gd name="connsiteX4" fmla="*/ 2556284 w 2640292"/>
              <a:gd name="connsiteY4" fmla="*/ 60007 h 2280255"/>
              <a:gd name="connsiteX5" fmla="*/ 2628292 w 2640292"/>
              <a:gd name="connsiteY5" fmla="*/ 636073 h 2280255"/>
              <a:gd name="connsiteX6" fmla="*/ 2628292 w 2640292"/>
              <a:gd name="connsiteY6" fmla="*/ 1788201 h 2280255"/>
              <a:gd name="connsiteX7" fmla="*/ 2556283 w 2640292"/>
              <a:gd name="connsiteY7" fmla="*/ 2148241 h 2280255"/>
              <a:gd name="connsiteX8" fmla="*/ 2124236 w 2640292"/>
              <a:gd name="connsiteY8" fmla="*/ 2220249 h 2280255"/>
              <a:gd name="connsiteX9" fmla="*/ 1188132 w 2640292"/>
              <a:gd name="connsiteY9" fmla="*/ 2220248 h 2280255"/>
              <a:gd name="connsiteX10" fmla="*/ 612068 w 2640292"/>
              <a:gd name="connsiteY10" fmla="*/ 2220248 h 2280255"/>
              <a:gd name="connsiteX11" fmla="*/ 468052 w 2640292"/>
              <a:gd name="connsiteY11" fmla="*/ 1860208 h 2280255"/>
              <a:gd name="connsiteX12" fmla="*/ 252029 w 2640292"/>
              <a:gd name="connsiteY12" fmla="*/ 1356152 h 2280255"/>
              <a:gd name="connsiteX0" fmla="*/ 252029 w 2640292"/>
              <a:gd name="connsiteY0" fmla="*/ 1356152 h 2280255"/>
              <a:gd name="connsiteX1" fmla="*/ 108012 w 2640292"/>
              <a:gd name="connsiteY1" fmla="*/ 636072 h 2280255"/>
              <a:gd name="connsiteX2" fmla="*/ 900100 w 2640292"/>
              <a:gd name="connsiteY2" fmla="*/ 564064 h 2280255"/>
              <a:gd name="connsiteX3" fmla="*/ 1692188 w 2640292"/>
              <a:gd name="connsiteY3" fmla="*/ 132016 h 2280255"/>
              <a:gd name="connsiteX4" fmla="*/ 2196244 w 2640292"/>
              <a:gd name="connsiteY4" fmla="*/ 276033 h 2280255"/>
              <a:gd name="connsiteX5" fmla="*/ 2556284 w 2640292"/>
              <a:gd name="connsiteY5" fmla="*/ 60007 h 2280255"/>
              <a:gd name="connsiteX6" fmla="*/ 2628292 w 2640292"/>
              <a:gd name="connsiteY6" fmla="*/ 636073 h 2280255"/>
              <a:gd name="connsiteX7" fmla="*/ 2628292 w 2640292"/>
              <a:gd name="connsiteY7" fmla="*/ 1788201 h 2280255"/>
              <a:gd name="connsiteX8" fmla="*/ 2556283 w 2640292"/>
              <a:gd name="connsiteY8" fmla="*/ 2148241 h 2280255"/>
              <a:gd name="connsiteX9" fmla="*/ 2124236 w 2640292"/>
              <a:gd name="connsiteY9" fmla="*/ 2220249 h 2280255"/>
              <a:gd name="connsiteX10" fmla="*/ 1188132 w 2640292"/>
              <a:gd name="connsiteY10" fmla="*/ 2220248 h 2280255"/>
              <a:gd name="connsiteX11" fmla="*/ 612068 w 2640292"/>
              <a:gd name="connsiteY11" fmla="*/ 2220248 h 2280255"/>
              <a:gd name="connsiteX12" fmla="*/ 468052 w 2640292"/>
              <a:gd name="connsiteY12" fmla="*/ 1860208 h 2280255"/>
              <a:gd name="connsiteX13" fmla="*/ 252029 w 2640292"/>
              <a:gd name="connsiteY13" fmla="*/ 1356152 h 2280255"/>
              <a:gd name="connsiteX0" fmla="*/ 252029 w 2640292"/>
              <a:gd name="connsiteY0" fmla="*/ 1404157 h 2328260"/>
              <a:gd name="connsiteX1" fmla="*/ 108012 w 2640292"/>
              <a:gd name="connsiteY1" fmla="*/ 684077 h 2328260"/>
              <a:gd name="connsiteX2" fmla="*/ 900100 w 2640292"/>
              <a:gd name="connsiteY2" fmla="*/ 612069 h 2328260"/>
              <a:gd name="connsiteX3" fmla="*/ 1692188 w 2640292"/>
              <a:gd name="connsiteY3" fmla="*/ 180021 h 2328260"/>
              <a:gd name="connsiteX4" fmla="*/ 2196244 w 2640292"/>
              <a:gd name="connsiteY4" fmla="*/ 36005 h 2328260"/>
              <a:gd name="connsiteX5" fmla="*/ 2556284 w 2640292"/>
              <a:gd name="connsiteY5" fmla="*/ 108012 h 2328260"/>
              <a:gd name="connsiteX6" fmla="*/ 2628292 w 2640292"/>
              <a:gd name="connsiteY6" fmla="*/ 684078 h 2328260"/>
              <a:gd name="connsiteX7" fmla="*/ 2628292 w 2640292"/>
              <a:gd name="connsiteY7" fmla="*/ 1836206 h 2328260"/>
              <a:gd name="connsiteX8" fmla="*/ 2556283 w 2640292"/>
              <a:gd name="connsiteY8" fmla="*/ 2196246 h 2328260"/>
              <a:gd name="connsiteX9" fmla="*/ 2124236 w 2640292"/>
              <a:gd name="connsiteY9" fmla="*/ 2268254 h 2328260"/>
              <a:gd name="connsiteX10" fmla="*/ 1188132 w 2640292"/>
              <a:gd name="connsiteY10" fmla="*/ 2268253 h 2328260"/>
              <a:gd name="connsiteX11" fmla="*/ 612068 w 2640292"/>
              <a:gd name="connsiteY11" fmla="*/ 2268253 h 2328260"/>
              <a:gd name="connsiteX12" fmla="*/ 468052 w 2640292"/>
              <a:gd name="connsiteY12" fmla="*/ 1908213 h 2328260"/>
              <a:gd name="connsiteX13" fmla="*/ 252029 w 2640292"/>
              <a:gd name="connsiteY13"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900100 w 2640292"/>
              <a:gd name="connsiteY3" fmla="*/ 612069 h 2328260"/>
              <a:gd name="connsiteX4" fmla="*/ 1692188 w 2640292"/>
              <a:gd name="connsiteY4" fmla="*/ 180021 h 2328260"/>
              <a:gd name="connsiteX5" fmla="*/ 2196244 w 2640292"/>
              <a:gd name="connsiteY5" fmla="*/ 36005 h 2328260"/>
              <a:gd name="connsiteX6" fmla="*/ 2556284 w 2640292"/>
              <a:gd name="connsiteY6" fmla="*/ 108012 h 2328260"/>
              <a:gd name="connsiteX7" fmla="*/ 2628292 w 2640292"/>
              <a:gd name="connsiteY7" fmla="*/ 684078 h 2328260"/>
              <a:gd name="connsiteX8" fmla="*/ 2628292 w 2640292"/>
              <a:gd name="connsiteY8" fmla="*/ 1836206 h 2328260"/>
              <a:gd name="connsiteX9" fmla="*/ 2556283 w 2640292"/>
              <a:gd name="connsiteY9" fmla="*/ 2196246 h 2328260"/>
              <a:gd name="connsiteX10" fmla="*/ 2124236 w 2640292"/>
              <a:gd name="connsiteY10" fmla="*/ 2268254 h 2328260"/>
              <a:gd name="connsiteX11" fmla="*/ 1188132 w 2640292"/>
              <a:gd name="connsiteY11" fmla="*/ 2268253 h 2328260"/>
              <a:gd name="connsiteX12" fmla="*/ 612068 w 2640292"/>
              <a:gd name="connsiteY12" fmla="*/ 2268253 h 2328260"/>
              <a:gd name="connsiteX13" fmla="*/ 468052 w 2640292"/>
              <a:gd name="connsiteY13" fmla="*/ 1908213 h 2328260"/>
              <a:gd name="connsiteX14" fmla="*/ 252029 w 2640292"/>
              <a:gd name="connsiteY14"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900100 w 2640292"/>
              <a:gd name="connsiteY4" fmla="*/ 612069 h 2328260"/>
              <a:gd name="connsiteX5" fmla="*/ 1692188 w 2640292"/>
              <a:gd name="connsiteY5" fmla="*/ 180021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1620180 w 2640292"/>
              <a:gd name="connsiteY4" fmla="*/ 108013 h 2328260"/>
              <a:gd name="connsiteX5" fmla="*/ 1692188 w 2640292"/>
              <a:gd name="connsiteY5" fmla="*/ 180021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1620180 w 2640292"/>
              <a:gd name="connsiteY4" fmla="*/ 108013 h 2328260"/>
              <a:gd name="connsiteX5" fmla="*/ 1980220 w 2640292"/>
              <a:gd name="connsiteY5" fmla="*/ 36005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620180 w 2640292"/>
              <a:gd name="connsiteY3" fmla="*/ 108013 h 2328260"/>
              <a:gd name="connsiteX4" fmla="*/ 1980220 w 2640292"/>
              <a:gd name="connsiteY4" fmla="*/ 36005 h 2328260"/>
              <a:gd name="connsiteX5" fmla="*/ 2196244 w 2640292"/>
              <a:gd name="connsiteY5" fmla="*/ 36005 h 2328260"/>
              <a:gd name="connsiteX6" fmla="*/ 2556284 w 2640292"/>
              <a:gd name="connsiteY6" fmla="*/ 108012 h 2328260"/>
              <a:gd name="connsiteX7" fmla="*/ 2628292 w 2640292"/>
              <a:gd name="connsiteY7" fmla="*/ 684078 h 2328260"/>
              <a:gd name="connsiteX8" fmla="*/ 2628292 w 2640292"/>
              <a:gd name="connsiteY8" fmla="*/ 1836206 h 2328260"/>
              <a:gd name="connsiteX9" fmla="*/ 2556283 w 2640292"/>
              <a:gd name="connsiteY9" fmla="*/ 2196246 h 2328260"/>
              <a:gd name="connsiteX10" fmla="*/ 2124236 w 2640292"/>
              <a:gd name="connsiteY10" fmla="*/ 2268254 h 2328260"/>
              <a:gd name="connsiteX11" fmla="*/ 1188132 w 2640292"/>
              <a:gd name="connsiteY11" fmla="*/ 2268253 h 2328260"/>
              <a:gd name="connsiteX12" fmla="*/ 612068 w 2640292"/>
              <a:gd name="connsiteY12" fmla="*/ 2268253 h 2328260"/>
              <a:gd name="connsiteX13" fmla="*/ 468052 w 2640292"/>
              <a:gd name="connsiteY13" fmla="*/ 1908213 h 2328260"/>
              <a:gd name="connsiteX14" fmla="*/ 252029 w 2640292"/>
              <a:gd name="connsiteY14"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620180 w 2640292"/>
              <a:gd name="connsiteY3" fmla="*/ 108013 h 2328260"/>
              <a:gd name="connsiteX4" fmla="*/ 2196244 w 2640292"/>
              <a:gd name="connsiteY4" fmla="*/ 36005 h 2328260"/>
              <a:gd name="connsiteX5" fmla="*/ 2556284 w 2640292"/>
              <a:gd name="connsiteY5" fmla="*/ 108012 h 2328260"/>
              <a:gd name="connsiteX6" fmla="*/ 2628292 w 2640292"/>
              <a:gd name="connsiteY6" fmla="*/ 684078 h 2328260"/>
              <a:gd name="connsiteX7" fmla="*/ 2628292 w 2640292"/>
              <a:gd name="connsiteY7" fmla="*/ 1836206 h 2328260"/>
              <a:gd name="connsiteX8" fmla="*/ 2556283 w 2640292"/>
              <a:gd name="connsiteY8" fmla="*/ 2196246 h 2328260"/>
              <a:gd name="connsiteX9" fmla="*/ 2124236 w 2640292"/>
              <a:gd name="connsiteY9" fmla="*/ 2268254 h 2328260"/>
              <a:gd name="connsiteX10" fmla="*/ 1188132 w 2640292"/>
              <a:gd name="connsiteY10" fmla="*/ 2268253 h 2328260"/>
              <a:gd name="connsiteX11" fmla="*/ 612068 w 2640292"/>
              <a:gd name="connsiteY11" fmla="*/ 2268253 h 2328260"/>
              <a:gd name="connsiteX12" fmla="*/ 468052 w 2640292"/>
              <a:gd name="connsiteY12" fmla="*/ 1908213 h 2328260"/>
              <a:gd name="connsiteX13" fmla="*/ 252029 w 2640292"/>
              <a:gd name="connsiteY13" fmla="*/ 1404157 h 2328260"/>
              <a:gd name="connsiteX0" fmla="*/ 252029 w 2640292"/>
              <a:gd name="connsiteY0" fmla="*/ 1416157 h 2340260"/>
              <a:gd name="connsiteX1" fmla="*/ 108012 w 2640292"/>
              <a:gd name="connsiteY1" fmla="*/ 696077 h 2340260"/>
              <a:gd name="connsiteX2" fmla="*/ 756084 w 2640292"/>
              <a:gd name="connsiteY2" fmla="*/ 408045 h 2340260"/>
              <a:gd name="connsiteX3" fmla="*/ 2196244 w 2640292"/>
              <a:gd name="connsiteY3" fmla="*/ 48005 h 2340260"/>
              <a:gd name="connsiteX4" fmla="*/ 2556284 w 2640292"/>
              <a:gd name="connsiteY4" fmla="*/ 120012 h 2340260"/>
              <a:gd name="connsiteX5" fmla="*/ 2628292 w 2640292"/>
              <a:gd name="connsiteY5" fmla="*/ 696078 h 2340260"/>
              <a:gd name="connsiteX6" fmla="*/ 2628292 w 2640292"/>
              <a:gd name="connsiteY6" fmla="*/ 1848206 h 2340260"/>
              <a:gd name="connsiteX7" fmla="*/ 2556283 w 2640292"/>
              <a:gd name="connsiteY7" fmla="*/ 2208246 h 2340260"/>
              <a:gd name="connsiteX8" fmla="*/ 2124236 w 2640292"/>
              <a:gd name="connsiteY8" fmla="*/ 2280254 h 2340260"/>
              <a:gd name="connsiteX9" fmla="*/ 1188132 w 2640292"/>
              <a:gd name="connsiteY9" fmla="*/ 2280253 h 2340260"/>
              <a:gd name="connsiteX10" fmla="*/ 612068 w 2640292"/>
              <a:gd name="connsiteY10" fmla="*/ 2280253 h 2340260"/>
              <a:gd name="connsiteX11" fmla="*/ 468052 w 2640292"/>
              <a:gd name="connsiteY11" fmla="*/ 1920213 h 2340260"/>
              <a:gd name="connsiteX12" fmla="*/ 252029 w 2640292"/>
              <a:gd name="connsiteY12" fmla="*/ 1416157 h 2340260"/>
              <a:gd name="connsiteX0" fmla="*/ 252029 w 2688299"/>
              <a:gd name="connsiteY0" fmla="*/ 1392156 h 2316259"/>
              <a:gd name="connsiteX1" fmla="*/ 108012 w 2688299"/>
              <a:gd name="connsiteY1" fmla="*/ 672076 h 2316259"/>
              <a:gd name="connsiteX2" fmla="*/ 756084 w 2688299"/>
              <a:gd name="connsiteY2" fmla="*/ 384044 h 2316259"/>
              <a:gd name="connsiteX3" fmla="*/ 1836204 w 2688299"/>
              <a:gd name="connsiteY3" fmla="*/ 96012 h 2316259"/>
              <a:gd name="connsiteX4" fmla="*/ 2556284 w 2688299"/>
              <a:gd name="connsiteY4" fmla="*/ 96011 h 2316259"/>
              <a:gd name="connsiteX5" fmla="*/ 2628292 w 2688299"/>
              <a:gd name="connsiteY5" fmla="*/ 672077 h 2316259"/>
              <a:gd name="connsiteX6" fmla="*/ 2628292 w 2688299"/>
              <a:gd name="connsiteY6" fmla="*/ 1824205 h 2316259"/>
              <a:gd name="connsiteX7" fmla="*/ 2556283 w 2688299"/>
              <a:gd name="connsiteY7" fmla="*/ 2184245 h 2316259"/>
              <a:gd name="connsiteX8" fmla="*/ 2124236 w 2688299"/>
              <a:gd name="connsiteY8" fmla="*/ 2256253 h 2316259"/>
              <a:gd name="connsiteX9" fmla="*/ 1188132 w 2688299"/>
              <a:gd name="connsiteY9" fmla="*/ 2256252 h 2316259"/>
              <a:gd name="connsiteX10" fmla="*/ 612068 w 2688299"/>
              <a:gd name="connsiteY10" fmla="*/ 2256252 h 2316259"/>
              <a:gd name="connsiteX11" fmla="*/ 468052 w 2688299"/>
              <a:gd name="connsiteY11" fmla="*/ 1896212 h 2316259"/>
              <a:gd name="connsiteX12" fmla="*/ 252029 w 2688299"/>
              <a:gd name="connsiteY12" fmla="*/ 1392156 h 2316259"/>
              <a:gd name="connsiteX0" fmla="*/ 252029 w 2688299"/>
              <a:gd name="connsiteY0" fmla="*/ 1392156 h 2316259"/>
              <a:gd name="connsiteX1" fmla="*/ 108012 w 2688299"/>
              <a:gd name="connsiteY1" fmla="*/ 672076 h 2316259"/>
              <a:gd name="connsiteX2" fmla="*/ 756084 w 2688299"/>
              <a:gd name="connsiteY2" fmla="*/ 384044 h 2316259"/>
              <a:gd name="connsiteX3" fmla="*/ 1836204 w 2688299"/>
              <a:gd name="connsiteY3" fmla="*/ 96012 h 2316259"/>
              <a:gd name="connsiteX4" fmla="*/ 2556284 w 2688299"/>
              <a:gd name="connsiteY4" fmla="*/ 96011 h 2316259"/>
              <a:gd name="connsiteX5" fmla="*/ 2628292 w 2688299"/>
              <a:gd name="connsiteY5" fmla="*/ 672077 h 2316259"/>
              <a:gd name="connsiteX6" fmla="*/ 2628292 w 2688299"/>
              <a:gd name="connsiteY6" fmla="*/ 1824205 h 2316259"/>
              <a:gd name="connsiteX7" fmla="*/ 2556283 w 2688299"/>
              <a:gd name="connsiteY7" fmla="*/ 2184245 h 2316259"/>
              <a:gd name="connsiteX8" fmla="*/ 2124236 w 2688299"/>
              <a:gd name="connsiteY8" fmla="*/ 2256253 h 2316259"/>
              <a:gd name="connsiteX9" fmla="*/ 1188132 w 2688299"/>
              <a:gd name="connsiteY9" fmla="*/ 2256252 h 2316259"/>
              <a:gd name="connsiteX10" fmla="*/ 612068 w 2688299"/>
              <a:gd name="connsiteY10" fmla="*/ 2256252 h 2316259"/>
              <a:gd name="connsiteX11" fmla="*/ 396044 w 2688299"/>
              <a:gd name="connsiteY11" fmla="*/ 1896212 h 2316259"/>
              <a:gd name="connsiteX12" fmla="*/ 252029 w 2688299"/>
              <a:gd name="connsiteY12" fmla="*/ 1392156 h 2316259"/>
              <a:gd name="connsiteX0" fmla="*/ 252029 w 2688299"/>
              <a:gd name="connsiteY0" fmla="*/ 1392156 h 2256253"/>
              <a:gd name="connsiteX1" fmla="*/ 108012 w 2688299"/>
              <a:gd name="connsiteY1" fmla="*/ 672076 h 2256253"/>
              <a:gd name="connsiteX2" fmla="*/ 756084 w 2688299"/>
              <a:gd name="connsiteY2" fmla="*/ 384044 h 2256253"/>
              <a:gd name="connsiteX3" fmla="*/ 1836204 w 2688299"/>
              <a:gd name="connsiteY3" fmla="*/ 96012 h 2256253"/>
              <a:gd name="connsiteX4" fmla="*/ 2556284 w 2688299"/>
              <a:gd name="connsiteY4" fmla="*/ 96011 h 2256253"/>
              <a:gd name="connsiteX5" fmla="*/ 2628292 w 2688299"/>
              <a:gd name="connsiteY5" fmla="*/ 672077 h 2256253"/>
              <a:gd name="connsiteX6" fmla="*/ 2628292 w 2688299"/>
              <a:gd name="connsiteY6" fmla="*/ 1824205 h 2256253"/>
              <a:gd name="connsiteX7" fmla="*/ 2556283 w 2688299"/>
              <a:gd name="connsiteY7" fmla="*/ 2184245 h 2256253"/>
              <a:gd name="connsiteX8" fmla="*/ 2124236 w 2688299"/>
              <a:gd name="connsiteY8" fmla="*/ 2256253 h 2256253"/>
              <a:gd name="connsiteX9" fmla="*/ 612068 w 2688299"/>
              <a:gd name="connsiteY9" fmla="*/ 2256252 h 2256253"/>
              <a:gd name="connsiteX10" fmla="*/ 396044 w 2688299"/>
              <a:gd name="connsiteY10" fmla="*/ 1896212 h 2256253"/>
              <a:gd name="connsiteX11" fmla="*/ 252029 w 2688299"/>
              <a:gd name="connsiteY11" fmla="*/ 1392156 h 2256253"/>
              <a:gd name="connsiteX0" fmla="*/ 252029 w 2688299"/>
              <a:gd name="connsiteY0" fmla="*/ 1392156 h 2256253"/>
              <a:gd name="connsiteX1" fmla="*/ 108012 w 2688299"/>
              <a:gd name="connsiteY1" fmla="*/ 672076 h 2256253"/>
              <a:gd name="connsiteX2" fmla="*/ 756084 w 2688299"/>
              <a:gd name="connsiteY2" fmla="*/ 384044 h 2256253"/>
              <a:gd name="connsiteX3" fmla="*/ 1836204 w 2688299"/>
              <a:gd name="connsiteY3" fmla="*/ 96012 h 2256253"/>
              <a:gd name="connsiteX4" fmla="*/ 2556284 w 2688299"/>
              <a:gd name="connsiteY4" fmla="*/ 96011 h 2256253"/>
              <a:gd name="connsiteX5" fmla="*/ 2628292 w 2688299"/>
              <a:gd name="connsiteY5" fmla="*/ 672077 h 2256253"/>
              <a:gd name="connsiteX6" fmla="*/ 2604149 w 2688299"/>
              <a:gd name="connsiteY6" fmla="*/ 1917292 h 2256253"/>
              <a:gd name="connsiteX7" fmla="*/ 2556283 w 2688299"/>
              <a:gd name="connsiteY7" fmla="*/ 2184245 h 2256253"/>
              <a:gd name="connsiteX8" fmla="*/ 2124236 w 2688299"/>
              <a:gd name="connsiteY8" fmla="*/ 2256253 h 2256253"/>
              <a:gd name="connsiteX9" fmla="*/ 612068 w 2688299"/>
              <a:gd name="connsiteY9" fmla="*/ 2256252 h 2256253"/>
              <a:gd name="connsiteX10" fmla="*/ 396044 w 2688299"/>
              <a:gd name="connsiteY10" fmla="*/ 1896212 h 2256253"/>
              <a:gd name="connsiteX11" fmla="*/ 252029 w 2688299"/>
              <a:gd name="connsiteY11" fmla="*/ 1392156 h 2256253"/>
              <a:gd name="connsiteX0" fmla="*/ 252029 w 2688299"/>
              <a:gd name="connsiteY0" fmla="*/ 1392156 h 2280931"/>
              <a:gd name="connsiteX1" fmla="*/ 108012 w 2688299"/>
              <a:gd name="connsiteY1" fmla="*/ 672076 h 2280931"/>
              <a:gd name="connsiteX2" fmla="*/ 756084 w 2688299"/>
              <a:gd name="connsiteY2" fmla="*/ 384044 h 2280931"/>
              <a:gd name="connsiteX3" fmla="*/ 1836204 w 2688299"/>
              <a:gd name="connsiteY3" fmla="*/ 96012 h 2280931"/>
              <a:gd name="connsiteX4" fmla="*/ 2556284 w 2688299"/>
              <a:gd name="connsiteY4" fmla="*/ 96011 h 2280931"/>
              <a:gd name="connsiteX5" fmla="*/ 2628292 w 2688299"/>
              <a:gd name="connsiteY5" fmla="*/ 672077 h 2280931"/>
              <a:gd name="connsiteX6" fmla="*/ 2604149 w 2688299"/>
              <a:gd name="connsiteY6" fmla="*/ 1917292 h 2280931"/>
              <a:gd name="connsiteX7" fmla="*/ 2440727 w 2688299"/>
              <a:gd name="connsiteY7" fmla="*/ 2224438 h 2280931"/>
              <a:gd name="connsiteX8" fmla="*/ 2124236 w 2688299"/>
              <a:gd name="connsiteY8" fmla="*/ 2256253 h 2280931"/>
              <a:gd name="connsiteX9" fmla="*/ 612068 w 2688299"/>
              <a:gd name="connsiteY9" fmla="*/ 2256252 h 2280931"/>
              <a:gd name="connsiteX10" fmla="*/ 396044 w 2688299"/>
              <a:gd name="connsiteY10" fmla="*/ 1896212 h 2280931"/>
              <a:gd name="connsiteX11" fmla="*/ 252029 w 2688299"/>
              <a:gd name="connsiteY11" fmla="*/ 1392156 h 2280931"/>
              <a:gd name="connsiteX0" fmla="*/ 252029 w 2688299"/>
              <a:gd name="connsiteY0" fmla="*/ 1392156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612068 w 2688299"/>
              <a:gd name="connsiteY8" fmla="*/ 2256252 h 2280931"/>
              <a:gd name="connsiteX9" fmla="*/ 396044 w 2688299"/>
              <a:gd name="connsiteY9" fmla="*/ 1896212 h 2280931"/>
              <a:gd name="connsiteX10" fmla="*/ 252029 w 2688299"/>
              <a:gd name="connsiteY10" fmla="*/ 1392156 h 2280931"/>
              <a:gd name="connsiteX0" fmla="*/ 252029 w 2688299"/>
              <a:gd name="connsiteY0" fmla="*/ 1392156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864096 w 2688299"/>
              <a:gd name="connsiteY8" fmla="*/ 2232248 h 2280931"/>
              <a:gd name="connsiteX9" fmla="*/ 396044 w 2688299"/>
              <a:gd name="connsiteY9" fmla="*/ 1896212 h 2280931"/>
              <a:gd name="connsiteX10" fmla="*/ 252029 w 2688299"/>
              <a:gd name="connsiteY10" fmla="*/ 1392156 h 2280931"/>
              <a:gd name="connsiteX0" fmla="*/ 252029 w 2688299"/>
              <a:gd name="connsiteY0" fmla="*/ 1392156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864096 w 2688299"/>
              <a:gd name="connsiteY8" fmla="*/ 2232248 h 2280931"/>
              <a:gd name="connsiteX9" fmla="*/ 792088 w 2688299"/>
              <a:gd name="connsiteY9" fmla="*/ 2016224 h 2280931"/>
              <a:gd name="connsiteX10" fmla="*/ 252029 w 2688299"/>
              <a:gd name="connsiteY10" fmla="*/ 1392156 h 2280931"/>
              <a:gd name="connsiteX0" fmla="*/ 792088 w 2688299"/>
              <a:gd name="connsiteY0" fmla="*/ 792088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864096 w 2688299"/>
              <a:gd name="connsiteY8" fmla="*/ 2232248 h 2280931"/>
              <a:gd name="connsiteX9" fmla="*/ 792088 w 2688299"/>
              <a:gd name="connsiteY9" fmla="*/ 2016224 h 2280931"/>
              <a:gd name="connsiteX10" fmla="*/ 792088 w 2688299"/>
              <a:gd name="connsiteY10" fmla="*/ 792088 h 2280931"/>
              <a:gd name="connsiteX0" fmla="*/ 60007 w 1956218"/>
              <a:gd name="connsiteY0" fmla="*/ 792088 h 2280931"/>
              <a:gd name="connsiteX1" fmla="*/ 204023 w 1956218"/>
              <a:gd name="connsiteY1" fmla="*/ 504056 h 2280931"/>
              <a:gd name="connsiteX2" fmla="*/ 1104123 w 1956218"/>
              <a:gd name="connsiteY2" fmla="*/ 96012 h 2280931"/>
              <a:gd name="connsiteX3" fmla="*/ 1824203 w 1956218"/>
              <a:gd name="connsiteY3" fmla="*/ 96011 h 2280931"/>
              <a:gd name="connsiteX4" fmla="*/ 1896211 w 1956218"/>
              <a:gd name="connsiteY4" fmla="*/ 672077 h 2280931"/>
              <a:gd name="connsiteX5" fmla="*/ 1872068 w 1956218"/>
              <a:gd name="connsiteY5" fmla="*/ 1917292 h 2280931"/>
              <a:gd name="connsiteX6" fmla="*/ 1708646 w 1956218"/>
              <a:gd name="connsiteY6" fmla="*/ 2224438 h 2280931"/>
              <a:gd name="connsiteX7" fmla="*/ 1392155 w 1956218"/>
              <a:gd name="connsiteY7" fmla="*/ 2256253 h 2280931"/>
              <a:gd name="connsiteX8" fmla="*/ 132015 w 1956218"/>
              <a:gd name="connsiteY8" fmla="*/ 2232248 h 2280931"/>
              <a:gd name="connsiteX9" fmla="*/ 60007 w 1956218"/>
              <a:gd name="connsiteY9" fmla="*/ 2016224 h 2280931"/>
              <a:gd name="connsiteX10" fmla="*/ 60007 w 1956218"/>
              <a:gd name="connsiteY10" fmla="*/ 792088 h 2280931"/>
              <a:gd name="connsiteX0" fmla="*/ 60006 w 1956218"/>
              <a:gd name="connsiteY0" fmla="*/ 648072 h 2280931"/>
              <a:gd name="connsiteX1" fmla="*/ 204023 w 1956218"/>
              <a:gd name="connsiteY1" fmla="*/ 504056 h 2280931"/>
              <a:gd name="connsiteX2" fmla="*/ 1104123 w 1956218"/>
              <a:gd name="connsiteY2" fmla="*/ 96012 h 2280931"/>
              <a:gd name="connsiteX3" fmla="*/ 1824203 w 1956218"/>
              <a:gd name="connsiteY3" fmla="*/ 96011 h 2280931"/>
              <a:gd name="connsiteX4" fmla="*/ 1896211 w 1956218"/>
              <a:gd name="connsiteY4" fmla="*/ 672077 h 2280931"/>
              <a:gd name="connsiteX5" fmla="*/ 1872068 w 1956218"/>
              <a:gd name="connsiteY5" fmla="*/ 1917292 h 2280931"/>
              <a:gd name="connsiteX6" fmla="*/ 1708646 w 1956218"/>
              <a:gd name="connsiteY6" fmla="*/ 2224438 h 2280931"/>
              <a:gd name="connsiteX7" fmla="*/ 1392155 w 1956218"/>
              <a:gd name="connsiteY7" fmla="*/ 2256253 h 2280931"/>
              <a:gd name="connsiteX8" fmla="*/ 132015 w 1956218"/>
              <a:gd name="connsiteY8" fmla="*/ 2232248 h 2280931"/>
              <a:gd name="connsiteX9" fmla="*/ 60007 w 1956218"/>
              <a:gd name="connsiteY9" fmla="*/ 2016224 h 2280931"/>
              <a:gd name="connsiteX10" fmla="*/ 60006 w 1956218"/>
              <a:gd name="connsiteY10" fmla="*/ 648072 h 2280931"/>
              <a:gd name="connsiteX0" fmla="*/ 60006 w 1956218"/>
              <a:gd name="connsiteY0" fmla="*/ 648072 h 2280931"/>
              <a:gd name="connsiteX1" fmla="*/ 1104123 w 1956218"/>
              <a:gd name="connsiteY1" fmla="*/ 96012 h 2280931"/>
              <a:gd name="connsiteX2" fmla="*/ 1824203 w 1956218"/>
              <a:gd name="connsiteY2" fmla="*/ 96011 h 2280931"/>
              <a:gd name="connsiteX3" fmla="*/ 1896211 w 1956218"/>
              <a:gd name="connsiteY3" fmla="*/ 672077 h 2280931"/>
              <a:gd name="connsiteX4" fmla="*/ 1872068 w 1956218"/>
              <a:gd name="connsiteY4" fmla="*/ 1917292 h 2280931"/>
              <a:gd name="connsiteX5" fmla="*/ 1708646 w 1956218"/>
              <a:gd name="connsiteY5" fmla="*/ 2224438 h 2280931"/>
              <a:gd name="connsiteX6" fmla="*/ 1392155 w 1956218"/>
              <a:gd name="connsiteY6" fmla="*/ 2256253 h 2280931"/>
              <a:gd name="connsiteX7" fmla="*/ 132015 w 1956218"/>
              <a:gd name="connsiteY7" fmla="*/ 2232248 h 2280931"/>
              <a:gd name="connsiteX8" fmla="*/ 60007 w 1956218"/>
              <a:gd name="connsiteY8" fmla="*/ 2016224 h 2280931"/>
              <a:gd name="connsiteX9" fmla="*/ 60006 w 1956218"/>
              <a:gd name="connsiteY9" fmla="*/ 648072 h 2280931"/>
              <a:gd name="connsiteX0" fmla="*/ 60006 w 1974220"/>
              <a:gd name="connsiteY0" fmla="*/ 580064 h 2212923"/>
              <a:gd name="connsiteX1" fmla="*/ 996110 w 1974220"/>
              <a:gd name="connsiteY1" fmla="*/ 436048 h 2212923"/>
              <a:gd name="connsiteX2" fmla="*/ 1824203 w 1974220"/>
              <a:gd name="connsiteY2" fmla="*/ 28003 h 2212923"/>
              <a:gd name="connsiteX3" fmla="*/ 1896211 w 1974220"/>
              <a:gd name="connsiteY3" fmla="*/ 604069 h 2212923"/>
              <a:gd name="connsiteX4" fmla="*/ 1872068 w 1974220"/>
              <a:gd name="connsiteY4" fmla="*/ 1849284 h 2212923"/>
              <a:gd name="connsiteX5" fmla="*/ 1708646 w 1974220"/>
              <a:gd name="connsiteY5" fmla="*/ 2156430 h 2212923"/>
              <a:gd name="connsiteX6" fmla="*/ 1392155 w 1974220"/>
              <a:gd name="connsiteY6" fmla="*/ 2188245 h 2212923"/>
              <a:gd name="connsiteX7" fmla="*/ 132015 w 1974220"/>
              <a:gd name="connsiteY7" fmla="*/ 2164240 h 2212923"/>
              <a:gd name="connsiteX8" fmla="*/ 60007 w 1974220"/>
              <a:gd name="connsiteY8" fmla="*/ 1948216 h 2212923"/>
              <a:gd name="connsiteX9" fmla="*/ 60006 w 1974220"/>
              <a:gd name="connsiteY9" fmla="*/ 580064 h 2212923"/>
              <a:gd name="connsiteX0" fmla="*/ 60006 w 1896211"/>
              <a:gd name="connsiteY0" fmla="*/ 320035 h 1952894"/>
              <a:gd name="connsiteX1" fmla="*/ 996110 w 1896211"/>
              <a:gd name="connsiteY1" fmla="*/ 176019 h 1952894"/>
              <a:gd name="connsiteX2" fmla="*/ 1896211 w 1896211"/>
              <a:gd name="connsiteY2" fmla="*/ 344040 h 1952894"/>
              <a:gd name="connsiteX3" fmla="*/ 1872068 w 1896211"/>
              <a:gd name="connsiteY3" fmla="*/ 1589255 h 1952894"/>
              <a:gd name="connsiteX4" fmla="*/ 1708646 w 1896211"/>
              <a:gd name="connsiteY4" fmla="*/ 1896401 h 1952894"/>
              <a:gd name="connsiteX5" fmla="*/ 1392155 w 1896211"/>
              <a:gd name="connsiteY5" fmla="*/ 1928216 h 1952894"/>
              <a:gd name="connsiteX6" fmla="*/ 132015 w 1896211"/>
              <a:gd name="connsiteY6" fmla="*/ 1904211 h 1952894"/>
              <a:gd name="connsiteX7" fmla="*/ 60007 w 1896211"/>
              <a:gd name="connsiteY7" fmla="*/ 1688187 h 1952894"/>
              <a:gd name="connsiteX8" fmla="*/ 60006 w 1896211"/>
              <a:gd name="connsiteY8" fmla="*/ 320035 h 1952894"/>
              <a:gd name="connsiteX0" fmla="*/ 60006 w 1872068"/>
              <a:gd name="connsiteY0" fmla="*/ 320035 h 1952894"/>
              <a:gd name="connsiteX1" fmla="*/ 996110 w 1872068"/>
              <a:gd name="connsiteY1" fmla="*/ 176019 h 1952894"/>
              <a:gd name="connsiteX2" fmla="*/ 1500167 w 1872068"/>
              <a:gd name="connsiteY2" fmla="*/ 392042 h 1952894"/>
              <a:gd name="connsiteX3" fmla="*/ 1872068 w 1872068"/>
              <a:gd name="connsiteY3" fmla="*/ 1589255 h 1952894"/>
              <a:gd name="connsiteX4" fmla="*/ 1708646 w 1872068"/>
              <a:gd name="connsiteY4" fmla="*/ 1896401 h 1952894"/>
              <a:gd name="connsiteX5" fmla="*/ 1392155 w 1872068"/>
              <a:gd name="connsiteY5" fmla="*/ 1928216 h 1952894"/>
              <a:gd name="connsiteX6" fmla="*/ 132015 w 1872068"/>
              <a:gd name="connsiteY6" fmla="*/ 1904211 h 1952894"/>
              <a:gd name="connsiteX7" fmla="*/ 60007 w 1872068"/>
              <a:gd name="connsiteY7" fmla="*/ 1688187 h 1952894"/>
              <a:gd name="connsiteX8" fmla="*/ 60006 w 1872068"/>
              <a:gd name="connsiteY8" fmla="*/ 320035 h 1952894"/>
              <a:gd name="connsiteX0" fmla="*/ 60006 w 1872068"/>
              <a:gd name="connsiteY0" fmla="*/ 320035 h 1952894"/>
              <a:gd name="connsiteX1" fmla="*/ 852095 w 1872068"/>
              <a:gd name="connsiteY1" fmla="*/ 248026 h 1952894"/>
              <a:gd name="connsiteX2" fmla="*/ 1500167 w 1872068"/>
              <a:gd name="connsiteY2" fmla="*/ 392042 h 1952894"/>
              <a:gd name="connsiteX3" fmla="*/ 1872068 w 1872068"/>
              <a:gd name="connsiteY3" fmla="*/ 1589255 h 1952894"/>
              <a:gd name="connsiteX4" fmla="*/ 1708646 w 1872068"/>
              <a:gd name="connsiteY4" fmla="*/ 1896401 h 1952894"/>
              <a:gd name="connsiteX5" fmla="*/ 1392155 w 1872068"/>
              <a:gd name="connsiteY5" fmla="*/ 1928216 h 1952894"/>
              <a:gd name="connsiteX6" fmla="*/ 132015 w 1872068"/>
              <a:gd name="connsiteY6" fmla="*/ 1904211 h 1952894"/>
              <a:gd name="connsiteX7" fmla="*/ 60007 w 1872068"/>
              <a:gd name="connsiteY7" fmla="*/ 1688187 h 1952894"/>
              <a:gd name="connsiteX8" fmla="*/ 60006 w 1872068"/>
              <a:gd name="connsiteY8" fmla="*/ 320035 h 1952894"/>
              <a:gd name="connsiteX0" fmla="*/ 60007 w 1872068"/>
              <a:gd name="connsiteY0" fmla="*/ 320035 h 1880887"/>
              <a:gd name="connsiteX1" fmla="*/ 852095 w 1872068"/>
              <a:gd name="connsiteY1" fmla="*/ 176019 h 1880887"/>
              <a:gd name="connsiteX2" fmla="*/ 1500167 w 1872068"/>
              <a:gd name="connsiteY2" fmla="*/ 320035 h 1880887"/>
              <a:gd name="connsiteX3" fmla="*/ 1872068 w 1872068"/>
              <a:gd name="connsiteY3" fmla="*/ 1517248 h 1880887"/>
              <a:gd name="connsiteX4" fmla="*/ 1708646 w 1872068"/>
              <a:gd name="connsiteY4" fmla="*/ 1824394 h 1880887"/>
              <a:gd name="connsiteX5" fmla="*/ 1392155 w 1872068"/>
              <a:gd name="connsiteY5" fmla="*/ 1856209 h 1880887"/>
              <a:gd name="connsiteX6" fmla="*/ 132015 w 1872068"/>
              <a:gd name="connsiteY6" fmla="*/ 1832204 h 1880887"/>
              <a:gd name="connsiteX7" fmla="*/ 60007 w 1872068"/>
              <a:gd name="connsiteY7" fmla="*/ 1616180 h 1880887"/>
              <a:gd name="connsiteX8" fmla="*/ 60007 w 1872068"/>
              <a:gd name="connsiteY8" fmla="*/ 320035 h 1880887"/>
              <a:gd name="connsiteX0" fmla="*/ 60007 w 1872068"/>
              <a:gd name="connsiteY0" fmla="*/ 216024 h 1776876"/>
              <a:gd name="connsiteX1" fmla="*/ 1500167 w 1872068"/>
              <a:gd name="connsiteY1" fmla="*/ 216024 h 1776876"/>
              <a:gd name="connsiteX2" fmla="*/ 1872068 w 1872068"/>
              <a:gd name="connsiteY2" fmla="*/ 1413237 h 1776876"/>
              <a:gd name="connsiteX3" fmla="*/ 1708646 w 1872068"/>
              <a:gd name="connsiteY3" fmla="*/ 1720383 h 1776876"/>
              <a:gd name="connsiteX4" fmla="*/ 1392155 w 1872068"/>
              <a:gd name="connsiteY4" fmla="*/ 1752198 h 1776876"/>
              <a:gd name="connsiteX5" fmla="*/ 132015 w 1872068"/>
              <a:gd name="connsiteY5" fmla="*/ 1728193 h 1776876"/>
              <a:gd name="connsiteX6" fmla="*/ 60007 w 1872068"/>
              <a:gd name="connsiteY6" fmla="*/ 1512169 h 1776876"/>
              <a:gd name="connsiteX7" fmla="*/ 60007 w 1872068"/>
              <a:gd name="connsiteY7" fmla="*/ 216024 h 1776876"/>
              <a:gd name="connsiteX0" fmla="*/ 60007 w 1872068"/>
              <a:gd name="connsiteY0" fmla="*/ 216024 h 1848885"/>
              <a:gd name="connsiteX1" fmla="*/ 1500167 w 1872068"/>
              <a:gd name="connsiteY1" fmla="*/ 288033 h 1848885"/>
              <a:gd name="connsiteX2" fmla="*/ 1872068 w 1872068"/>
              <a:gd name="connsiteY2" fmla="*/ 1485246 h 1848885"/>
              <a:gd name="connsiteX3" fmla="*/ 1708646 w 1872068"/>
              <a:gd name="connsiteY3" fmla="*/ 1792392 h 1848885"/>
              <a:gd name="connsiteX4" fmla="*/ 1392155 w 1872068"/>
              <a:gd name="connsiteY4" fmla="*/ 1824207 h 1848885"/>
              <a:gd name="connsiteX5" fmla="*/ 132015 w 1872068"/>
              <a:gd name="connsiteY5" fmla="*/ 1800202 h 1848885"/>
              <a:gd name="connsiteX6" fmla="*/ 60007 w 1872068"/>
              <a:gd name="connsiteY6" fmla="*/ 1584178 h 1848885"/>
              <a:gd name="connsiteX7" fmla="*/ 60007 w 1872068"/>
              <a:gd name="connsiteY7" fmla="*/ 216024 h 1848885"/>
              <a:gd name="connsiteX0" fmla="*/ 60007 w 1872068"/>
              <a:gd name="connsiteY0" fmla="*/ 241956 h 1874817"/>
              <a:gd name="connsiteX1" fmla="*/ 1500167 w 1872068"/>
              <a:gd name="connsiteY1" fmla="*/ 313965 h 1874817"/>
              <a:gd name="connsiteX2" fmla="*/ 1872068 w 1872068"/>
              <a:gd name="connsiteY2" fmla="*/ 1511178 h 1874817"/>
              <a:gd name="connsiteX3" fmla="*/ 1708646 w 1872068"/>
              <a:gd name="connsiteY3" fmla="*/ 1818324 h 1874817"/>
              <a:gd name="connsiteX4" fmla="*/ 1392155 w 1872068"/>
              <a:gd name="connsiteY4" fmla="*/ 1850139 h 1874817"/>
              <a:gd name="connsiteX5" fmla="*/ 132015 w 1872068"/>
              <a:gd name="connsiteY5" fmla="*/ 1826134 h 1874817"/>
              <a:gd name="connsiteX6" fmla="*/ 60007 w 1872068"/>
              <a:gd name="connsiteY6" fmla="*/ 1610110 h 1874817"/>
              <a:gd name="connsiteX7" fmla="*/ 60007 w 1872068"/>
              <a:gd name="connsiteY7" fmla="*/ 241956 h 1874817"/>
              <a:gd name="connsiteX0" fmla="*/ 60007 w 1872393"/>
              <a:gd name="connsiteY0" fmla="*/ 241956 h 1874817"/>
              <a:gd name="connsiteX1" fmla="*/ 1500167 w 1872393"/>
              <a:gd name="connsiteY1" fmla="*/ 313965 h 1874817"/>
              <a:gd name="connsiteX2" fmla="*/ 1428159 w 1872393"/>
              <a:gd name="connsiteY2" fmla="*/ 1610109 h 1874817"/>
              <a:gd name="connsiteX3" fmla="*/ 1872068 w 1872393"/>
              <a:gd name="connsiteY3" fmla="*/ 1511178 h 1874817"/>
              <a:gd name="connsiteX4" fmla="*/ 1708646 w 1872393"/>
              <a:gd name="connsiteY4" fmla="*/ 1818324 h 1874817"/>
              <a:gd name="connsiteX5" fmla="*/ 1392155 w 1872393"/>
              <a:gd name="connsiteY5" fmla="*/ 1850139 h 1874817"/>
              <a:gd name="connsiteX6" fmla="*/ 132015 w 1872393"/>
              <a:gd name="connsiteY6" fmla="*/ 1826134 h 1874817"/>
              <a:gd name="connsiteX7" fmla="*/ 60007 w 1872393"/>
              <a:gd name="connsiteY7" fmla="*/ 1610110 h 1874817"/>
              <a:gd name="connsiteX8" fmla="*/ 60007 w 1872393"/>
              <a:gd name="connsiteY8" fmla="*/ 241956 h 1874817"/>
              <a:gd name="connsiteX0" fmla="*/ 60007 w 1714647"/>
              <a:gd name="connsiteY0" fmla="*/ 241956 h 1874817"/>
              <a:gd name="connsiteX1" fmla="*/ 1500167 w 1714647"/>
              <a:gd name="connsiteY1" fmla="*/ 313965 h 1874817"/>
              <a:gd name="connsiteX2" fmla="*/ 1428159 w 1714647"/>
              <a:gd name="connsiteY2" fmla="*/ 1610109 h 1874817"/>
              <a:gd name="connsiteX3" fmla="*/ 1708646 w 1714647"/>
              <a:gd name="connsiteY3" fmla="*/ 1818324 h 1874817"/>
              <a:gd name="connsiteX4" fmla="*/ 1392155 w 1714647"/>
              <a:gd name="connsiteY4" fmla="*/ 1850139 h 1874817"/>
              <a:gd name="connsiteX5" fmla="*/ 132015 w 1714647"/>
              <a:gd name="connsiteY5" fmla="*/ 1826134 h 1874817"/>
              <a:gd name="connsiteX6" fmla="*/ 60007 w 1714647"/>
              <a:gd name="connsiteY6" fmla="*/ 1610110 h 1874817"/>
              <a:gd name="connsiteX7" fmla="*/ 60007 w 1714647"/>
              <a:gd name="connsiteY7" fmla="*/ 241956 h 1874817"/>
              <a:gd name="connsiteX0" fmla="*/ 60007 w 1608179"/>
              <a:gd name="connsiteY0" fmla="*/ 241956 h 1866138"/>
              <a:gd name="connsiteX1" fmla="*/ 1500167 w 1608179"/>
              <a:gd name="connsiteY1" fmla="*/ 313965 h 1866138"/>
              <a:gd name="connsiteX2" fmla="*/ 1428159 w 1608179"/>
              <a:gd name="connsiteY2" fmla="*/ 1610109 h 1866138"/>
              <a:gd name="connsiteX3" fmla="*/ 1392155 w 1608179"/>
              <a:gd name="connsiteY3" fmla="*/ 1850139 h 1866138"/>
              <a:gd name="connsiteX4" fmla="*/ 132015 w 1608179"/>
              <a:gd name="connsiteY4" fmla="*/ 1826134 h 1866138"/>
              <a:gd name="connsiteX5" fmla="*/ 60007 w 1608179"/>
              <a:gd name="connsiteY5" fmla="*/ 1610110 h 1866138"/>
              <a:gd name="connsiteX6" fmla="*/ 60007 w 1608179"/>
              <a:gd name="connsiteY6" fmla="*/ 241956 h 1866138"/>
              <a:gd name="connsiteX0" fmla="*/ 60007 w 1500167"/>
              <a:gd name="connsiteY0" fmla="*/ 241956 h 1866138"/>
              <a:gd name="connsiteX1" fmla="*/ 1500167 w 1500167"/>
              <a:gd name="connsiteY1" fmla="*/ 313965 h 1866138"/>
              <a:gd name="connsiteX2" fmla="*/ 1428159 w 1500167"/>
              <a:gd name="connsiteY2" fmla="*/ 1610109 h 1866138"/>
              <a:gd name="connsiteX3" fmla="*/ 780087 w 1500167"/>
              <a:gd name="connsiteY3" fmla="*/ 1826133 h 1866138"/>
              <a:gd name="connsiteX4" fmla="*/ 132015 w 1500167"/>
              <a:gd name="connsiteY4" fmla="*/ 1826134 h 1866138"/>
              <a:gd name="connsiteX5" fmla="*/ 60007 w 1500167"/>
              <a:gd name="connsiteY5" fmla="*/ 1610110 h 1866138"/>
              <a:gd name="connsiteX6" fmla="*/ 60007 w 1500167"/>
              <a:gd name="connsiteY6" fmla="*/ 241956 h 1866138"/>
              <a:gd name="connsiteX0" fmla="*/ 60007 w 1500167"/>
              <a:gd name="connsiteY0" fmla="*/ 241956 h 1826134"/>
              <a:gd name="connsiteX1" fmla="*/ 1500167 w 1500167"/>
              <a:gd name="connsiteY1" fmla="*/ 313965 h 1826134"/>
              <a:gd name="connsiteX2" fmla="*/ 1428159 w 1500167"/>
              <a:gd name="connsiteY2" fmla="*/ 1466093 h 1826134"/>
              <a:gd name="connsiteX3" fmla="*/ 780087 w 1500167"/>
              <a:gd name="connsiteY3" fmla="*/ 1826133 h 1826134"/>
              <a:gd name="connsiteX4" fmla="*/ 132015 w 1500167"/>
              <a:gd name="connsiteY4" fmla="*/ 1826134 h 1826134"/>
              <a:gd name="connsiteX5" fmla="*/ 60007 w 1500167"/>
              <a:gd name="connsiteY5" fmla="*/ 1610110 h 1826134"/>
              <a:gd name="connsiteX6" fmla="*/ 60007 w 1500167"/>
              <a:gd name="connsiteY6" fmla="*/ 241956 h 1826134"/>
              <a:gd name="connsiteX0" fmla="*/ 60007 w 1500167"/>
              <a:gd name="connsiteY0" fmla="*/ 241956 h 1826134"/>
              <a:gd name="connsiteX1" fmla="*/ 1500167 w 1500167"/>
              <a:gd name="connsiteY1" fmla="*/ 313965 h 1826134"/>
              <a:gd name="connsiteX2" fmla="*/ 1428159 w 1500167"/>
              <a:gd name="connsiteY2" fmla="*/ 1466093 h 1826134"/>
              <a:gd name="connsiteX3" fmla="*/ 780087 w 1500167"/>
              <a:gd name="connsiteY3" fmla="*/ 1826133 h 1826134"/>
              <a:gd name="connsiteX4" fmla="*/ 132015 w 1500167"/>
              <a:gd name="connsiteY4" fmla="*/ 1826134 h 1826134"/>
              <a:gd name="connsiteX5" fmla="*/ 60007 w 1500167"/>
              <a:gd name="connsiteY5" fmla="*/ 1610110 h 1826134"/>
              <a:gd name="connsiteX6" fmla="*/ 60007 w 1500167"/>
              <a:gd name="connsiteY6" fmla="*/ 241956 h 1826134"/>
              <a:gd name="connsiteX0" fmla="*/ 60007 w 1517822"/>
              <a:gd name="connsiteY0" fmla="*/ 241956 h 1826134"/>
              <a:gd name="connsiteX1" fmla="*/ 1500167 w 1517822"/>
              <a:gd name="connsiteY1" fmla="*/ 313965 h 1826134"/>
              <a:gd name="connsiteX2" fmla="*/ 1428159 w 1517822"/>
              <a:gd name="connsiteY2" fmla="*/ 1466093 h 1826134"/>
              <a:gd name="connsiteX3" fmla="*/ 780087 w 1517822"/>
              <a:gd name="connsiteY3" fmla="*/ 1826133 h 1826134"/>
              <a:gd name="connsiteX4" fmla="*/ 132015 w 1517822"/>
              <a:gd name="connsiteY4" fmla="*/ 1826134 h 1826134"/>
              <a:gd name="connsiteX5" fmla="*/ 60007 w 1517822"/>
              <a:gd name="connsiteY5" fmla="*/ 1610110 h 1826134"/>
              <a:gd name="connsiteX6" fmla="*/ 60007 w 1517822"/>
              <a:gd name="connsiteY6" fmla="*/ 241956 h 1826134"/>
              <a:gd name="connsiteX0" fmla="*/ 60007 w 1500167"/>
              <a:gd name="connsiteY0" fmla="*/ 241956 h 1826134"/>
              <a:gd name="connsiteX1" fmla="*/ 1500167 w 1500167"/>
              <a:gd name="connsiteY1" fmla="*/ 313965 h 1826134"/>
              <a:gd name="connsiteX2" fmla="*/ 1428159 w 1500167"/>
              <a:gd name="connsiteY2" fmla="*/ 1466093 h 1826134"/>
              <a:gd name="connsiteX3" fmla="*/ 780087 w 1500167"/>
              <a:gd name="connsiteY3" fmla="*/ 1826133 h 1826134"/>
              <a:gd name="connsiteX4" fmla="*/ 132015 w 1500167"/>
              <a:gd name="connsiteY4" fmla="*/ 1826134 h 1826134"/>
              <a:gd name="connsiteX5" fmla="*/ 60007 w 1500167"/>
              <a:gd name="connsiteY5" fmla="*/ 1610110 h 1826134"/>
              <a:gd name="connsiteX6" fmla="*/ 60007 w 1500167"/>
              <a:gd name="connsiteY6" fmla="*/ 241956 h 1826134"/>
              <a:gd name="connsiteX0" fmla="*/ 60007 w 1500167"/>
              <a:gd name="connsiteY0" fmla="*/ 241956 h 1826134"/>
              <a:gd name="connsiteX1" fmla="*/ 1500167 w 1500167"/>
              <a:gd name="connsiteY1" fmla="*/ 313965 h 1826134"/>
              <a:gd name="connsiteX2" fmla="*/ 1428159 w 1500167"/>
              <a:gd name="connsiteY2" fmla="*/ 1466093 h 1826134"/>
              <a:gd name="connsiteX3" fmla="*/ 780087 w 1500167"/>
              <a:gd name="connsiteY3" fmla="*/ 1754125 h 1826134"/>
              <a:gd name="connsiteX4" fmla="*/ 132015 w 1500167"/>
              <a:gd name="connsiteY4" fmla="*/ 1826134 h 1826134"/>
              <a:gd name="connsiteX5" fmla="*/ 60007 w 1500167"/>
              <a:gd name="connsiteY5" fmla="*/ 1610110 h 1826134"/>
              <a:gd name="connsiteX6" fmla="*/ 60007 w 1500167"/>
              <a:gd name="connsiteY6" fmla="*/ 241956 h 1826134"/>
              <a:gd name="connsiteX0" fmla="*/ 0 w 1440160"/>
              <a:gd name="connsiteY0" fmla="*/ 241956 h 1826133"/>
              <a:gd name="connsiteX1" fmla="*/ 1440160 w 1440160"/>
              <a:gd name="connsiteY1" fmla="*/ 313965 h 1826133"/>
              <a:gd name="connsiteX2" fmla="*/ 1368152 w 1440160"/>
              <a:gd name="connsiteY2" fmla="*/ 1466093 h 1826133"/>
              <a:gd name="connsiteX3" fmla="*/ 720080 w 1440160"/>
              <a:gd name="connsiteY3" fmla="*/ 1754125 h 1826133"/>
              <a:gd name="connsiteX4" fmla="*/ 216024 w 1440160"/>
              <a:gd name="connsiteY4" fmla="*/ 1826133 h 1826133"/>
              <a:gd name="connsiteX5" fmla="*/ 0 w 1440160"/>
              <a:gd name="connsiteY5" fmla="*/ 1610110 h 1826133"/>
              <a:gd name="connsiteX6" fmla="*/ 0 w 1440160"/>
              <a:gd name="connsiteY6" fmla="*/ 241956 h 1826133"/>
              <a:gd name="connsiteX0" fmla="*/ 0 w 1440160"/>
              <a:gd name="connsiteY0" fmla="*/ 136645 h 1720822"/>
              <a:gd name="connsiteX1" fmla="*/ 1440160 w 1440160"/>
              <a:gd name="connsiteY1" fmla="*/ 208654 h 1720822"/>
              <a:gd name="connsiteX2" fmla="*/ 1368152 w 1440160"/>
              <a:gd name="connsiteY2" fmla="*/ 1360782 h 1720822"/>
              <a:gd name="connsiteX3" fmla="*/ 720080 w 1440160"/>
              <a:gd name="connsiteY3" fmla="*/ 1648814 h 1720822"/>
              <a:gd name="connsiteX4" fmla="*/ 216024 w 1440160"/>
              <a:gd name="connsiteY4" fmla="*/ 1720822 h 1720822"/>
              <a:gd name="connsiteX5" fmla="*/ 45720 w 1440160"/>
              <a:gd name="connsiteY5" fmla="*/ 1573379 h 1720822"/>
              <a:gd name="connsiteX6" fmla="*/ 0 w 1440160"/>
              <a:gd name="connsiteY6" fmla="*/ 136645 h 1720822"/>
              <a:gd name="connsiteX0" fmla="*/ 30480 w 1394440"/>
              <a:gd name="connsiteY0" fmla="*/ 136645 h 1720822"/>
              <a:gd name="connsiteX1" fmla="*/ 1394440 w 1394440"/>
              <a:gd name="connsiteY1" fmla="*/ 208654 h 1720822"/>
              <a:gd name="connsiteX2" fmla="*/ 1322432 w 1394440"/>
              <a:gd name="connsiteY2" fmla="*/ 1360782 h 1720822"/>
              <a:gd name="connsiteX3" fmla="*/ 674360 w 1394440"/>
              <a:gd name="connsiteY3" fmla="*/ 1648814 h 1720822"/>
              <a:gd name="connsiteX4" fmla="*/ 170304 w 1394440"/>
              <a:gd name="connsiteY4" fmla="*/ 1720822 h 1720822"/>
              <a:gd name="connsiteX5" fmla="*/ 0 w 1394440"/>
              <a:gd name="connsiteY5" fmla="*/ 1573379 h 1720822"/>
              <a:gd name="connsiteX6" fmla="*/ 30480 w 1394440"/>
              <a:gd name="connsiteY6" fmla="*/ 136645 h 172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4440" h="1720822">
                <a:moveTo>
                  <a:pt x="30480" y="136645"/>
                </a:moveTo>
                <a:cubicBezTo>
                  <a:pt x="184419" y="-105311"/>
                  <a:pt x="1092430" y="9119"/>
                  <a:pt x="1394440" y="208654"/>
                </a:cubicBezTo>
                <a:lnTo>
                  <a:pt x="1322432" y="1360782"/>
                </a:lnTo>
                <a:cubicBezTo>
                  <a:pt x="1311028" y="1626469"/>
                  <a:pt x="890384" y="1612810"/>
                  <a:pt x="674360" y="1648814"/>
                </a:cubicBezTo>
                <a:lnTo>
                  <a:pt x="170304" y="1720822"/>
                </a:lnTo>
                <a:cubicBezTo>
                  <a:pt x="38289" y="1660815"/>
                  <a:pt x="0" y="1643405"/>
                  <a:pt x="0" y="1573379"/>
                </a:cubicBezTo>
                <a:cubicBezTo>
                  <a:pt x="0" y="1117328"/>
                  <a:pt x="30480" y="592696"/>
                  <a:pt x="30480" y="136645"/>
                </a:cubicBezTo>
                <a:close/>
              </a:path>
            </a:pathLst>
          </a:custGeom>
          <a:noFill/>
          <a:ln w="12700">
            <a:solidFill>
              <a:schemeClr val="tx1"/>
            </a:solidFill>
            <a:prstDash val="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フリーフォーム 75"/>
          <p:cNvSpPr/>
          <p:nvPr/>
        </p:nvSpPr>
        <p:spPr>
          <a:xfrm>
            <a:off x="6888618" y="4373328"/>
            <a:ext cx="440673" cy="515053"/>
          </a:xfrm>
          <a:custGeom>
            <a:avLst/>
            <a:gdLst>
              <a:gd name="connsiteX0" fmla="*/ 0 w 703690"/>
              <a:gd name="connsiteY0" fmla="*/ 147099 h 612251"/>
              <a:gd name="connsiteX1" fmla="*/ 131196 w 703690"/>
              <a:gd name="connsiteY1" fmla="*/ 604299 h 612251"/>
              <a:gd name="connsiteX2" fmla="*/ 155050 w 703690"/>
              <a:gd name="connsiteY2" fmla="*/ 612251 h 612251"/>
              <a:gd name="connsiteX3" fmla="*/ 703690 w 703690"/>
              <a:gd name="connsiteY3" fmla="*/ 592372 h 612251"/>
              <a:gd name="connsiteX4" fmla="*/ 667909 w 703690"/>
              <a:gd name="connsiteY4" fmla="*/ 7952 h 612251"/>
              <a:gd name="connsiteX5" fmla="*/ 477078 w 703690"/>
              <a:gd name="connsiteY5" fmla="*/ 0 h 612251"/>
              <a:gd name="connsiteX6" fmla="*/ 0 w 703690"/>
              <a:gd name="connsiteY6" fmla="*/ 147099 h 612251"/>
              <a:gd name="connsiteX0" fmla="*/ 0 w 667909"/>
              <a:gd name="connsiteY0" fmla="*/ 147099 h 612251"/>
              <a:gd name="connsiteX1" fmla="*/ 131196 w 667909"/>
              <a:gd name="connsiteY1" fmla="*/ 604299 h 612251"/>
              <a:gd name="connsiteX2" fmla="*/ 155050 w 667909"/>
              <a:gd name="connsiteY2" fmla="*/ 612251 h 612251"/>
              <a:gd name="connsiteX3" fmla="*/ 655982 w 667909"/>
              <a:gd name="connsiteY3" fmla="*/ 596348 h 612251"/>
              <a:gd name="connsiteX4" fmla="*/ 667909 w 667909"/>
              <a:gd name="connsiteY4" fmla="*/ 7952 h 612251"/>
              <a:gd name="connsiteX5" fmla="*/ 477078 w 667909"/>
              <a:gd name="connsiteY5" fmla="*/ 0 h 612251"/>
              <a:gd name="connsiteX6" fmla="*/ 0 w 667909"/>
              <a:gd name="connsiteY6" fmla="*/ 147099 h 612251"/>
              <a:gd name="connsiteX0" fmla="*/ 0 w 655982"/>
              <a:gd name="connsiteY0" fmla="*/ 147099 h 612251"/>
              <a:gd name="connsiteX1" fmla="*/ 131196 w 655982"/>
              <a:gd name="connsiteY1" fmla="*/ 604299 h 612251"/>
              <a:gd name="connsiteX2" fmla="*/ 155050 w 655982"/>
              <a:gd name="connsiteY2" fmla="*/ 612251 h 612251"/>
              <a:gd name="connsiteX3" fmla="*/ 655982 w 655982"/>
              <a:gd name="connsiteY3" fmla="*/ 596348 h 612251"/>
              <a:gd name="connsiteX4" fmla="*/ 644056 w 655982"/>
              <a:gd name="connsiteY4" fmla="*/ 3976 h 612251"/>
              <a:gd name="connsiteX5" fmla="*/ 477078 w 655982"/>
              <a:gd name="connsiteY5" fmla="*/ 0 h 612251"/>
              <a:gd name="connsiteX6" fmla="*/ 0 w 655982"/>
              <a:gd name="connsiteY6" fmla="*/ 147099 h 612251"/>
              <a:gd name="connsiteX0" fmla="*/ 0 w 655982"/>
              <a:gd name="connsiteY0" fmla="*/ 147099 h 648072"/>
              <a:gd name="connsiteX1" fmla="*/ 131196 w 655982"/>
              <a:gd name="connsiteY1" fmla="*/ 604299 h 648072"/>
              <a:gd name="connsiteX2" fmla="*/ 0 w 655982"/>
              <a:gd name="connsiteY2" fmla="*/ 648072 h 648072"/>
              <a:gd name="connsiteX3" fmla="*/ 655982 w 655982"/>
              <a:gd name="connsiteY3" fmla="*/ 596348 h 648072"/>
              <a:gd name="connsiteX4" fmla="*/ 644056 w 655982"/>
              <a:gd name="connsiteY4" fmla="*/ 3976 h 648072"/>
              <a:gd name="connsiteX5" fmla="*/ 477078 w 655982"/>
              <a:gd name="connsiteY5" fmla="*/ 0 h 648072"/>
              <a:gd name="connsiteX6" fmla="*/ 0 w 655982"/>
              <a:gd name="connsiteY6" fmla="*/ 147099 h 648072"/>
              <a:gd name="connsiteX0" fmla="*/ 0 w 655982"/>
              <a:gd name="connsiteY0" fmla="*/ 147099 h 720079"/>
              <a:gd name="connsiteX1" fmla="*/ 131196 w 655982"/>
              <a:gd name="connsiteY1" fmla="*/ 604299 h 720079"/>
              <a:gd name="connsiteX2" fmla="*/ 288032 w 655982"/>
              <a:gd name="connsiteY2" fmla="*/ 720079 h 720079"/>
              <a:gd name="connsiteX3" fmla="*/ 655982 w 655982"/>
              <a:gd name="connsiteY3" fmla="*/ 596348 h 720079"/>
              <a:gd name="connsiteX4" fmla="*/ 644056 w 655982"/>
              <a:gd name="connsiteY4" fmla="*/ 3976 h 720079"/>
              <a:gd name="connsiteX5" fmla="*/ 477078 w 655982"/>
              <a:gd name="connsiteY5" fmla="*/ 0 h 720079"/>
              <a:gd name="connsiteX6" fmla="*/ 0 w 655982"/>
              <a:gd name="connsiteY6" fmla="*/ 147099 h 720079"/>
              <a:gd name="connsiteX0" fmla="*/ 0 w 655982"/>
              <a:gd name="connsiteY0" fmla="*/ 147099 h 720079"/>
              <a:gd name="connsiteX1" fmla="*/ 22937 w 655982"/>
              <a:gd name="connsiteY1" fmla="*/ 662152 h 720079"/>
              <a:gd name="connsiteX2" fmla="*/ 288032 w 655982"/>
              <a:gd name="connsiteY2" fmla="*/ 720079 h 720079"/>
              <a:gd name="connsiteX3" fmla="*/ 655982 w 655982"/>
              <a:gd name="connsiteY3" fmla="*/ 596348 h 720079"/>
              <a:gd name="connsiteX4" fmla="*/ 644056 w 655982"/>
              <a:gd name="connsiteY4" fmla="*/ 3976 h 720079"/>
              <a:gd name="connsiteX5" fmla="*/ 477078 w 655982"/>
              <a:gd name="connsiteY5" fmla="*/ 0 h 720079"/>
              <a:gd name="connsiteX6" fmla="*/ 0 w 655982"/>
              <a:gd name="connsiteY6" fmla="*/ 147099 h 720079"/>
              <a:gd name="connsiteX0" fmla="*/ 0 w 655982"/>
              <a:gd name="connsiteY0" fmla="*/ 147099 h 662152"/>
              <a:gd name="connsiteX1" fmla="*/ 22937 w 655982"/>
              <a:gd name="connsiteY1" fmla="*/ 662152 h 662152"/>
              <a:gd name="connsiteX2" fmla="*/ 97837 w 655982"/>
              <a:gd name="connsiteY2" fmla="*/ 661558 h 662152"/>
              <a:gd name="connsiteX3" fmla="*/ 655982 w 655982"/>
              <a:gd name="connsiteY3" fmla="*/ 596348 h 662152"/>
              <a:gd name="connsiteX4" fmla="*/ 644056 w 655982"/>
              <a:gd name="connsiteY4" fmla="*/ 3976 h 662152"/>
              <a:gd name="connsiteX5" fmla="*/ 477078 w 655982"/>
              <a:gd name="connsiteY5" fmla="*/ 0 h 662152"/>
              <a:gd name="connsiteX6" fmla="*/ 0 w 655982"/>
              <a:gd name="connsiteY6" fmla="*/ 147099 h 662152"/>
              <a:gd name="connsiteX0" fmla="*/ 0 w 644056"/>
              <a:gd name="connsiteY0" fmla="*/ 147099 h 662152"/>
              <a:gd name="connsiteX1" fmla="*/ 22937 w 644056"/>
              <a:gd name="connsiteY1" fmla="*/ 662152 h 662152"/>
              <a:gd name="connsiteX2" fmla="*/ 97837 w 644056"/>
              <a:gd name="connsiteY2" fmla="*/ 661558 h 662152"/>
              <a:gd name="connsiteX3" fmla="*/ 107342 w 644056"/>
              <a:gd name="connsiteY3" fmla="*/ 567088 h 662152"/>
              <a:gd name="connsiteX4" fmla="*/ 644056 w 644056"/>
              <a:gd name="connsiteY4" fmla="*/ 3976 h 662152"/>
              <a:gd name="connsiteX5" fmla="*/ 477078 w 644056"/>
              <a:gd name="connsiteY5" fmla="*/ 0 h 662152"/>
              <a:gd name="connsiteX6" fmla="*/ 0 w 644056"/>
              <a:gd name="connsiteY6" fmla="*/ 147099 h 662152"/>
              <a:gd name="connsiteX0" fmla="*/ 0 w 548959"/>
              <a:gd name="connsiteY0" fmla="*/ 147099 h 662152"/>
              <a:gd name="connsiteX1" fmla="*/ 22937 w 548959"/>
              <a:gd name="connsiteY1" fmla="*/ 662152 h 662152"/>
              <a:gd name="connsiteX2" fmla="*/ 97837 w 548959"/>
              <a:gd name="connsiteY2" fmla="*/ 661558 h 662152"/>
              <a:gd name="connsiteX3" fmla="*/ 107342 w 548959"/>
              <a:gd name="connsiteY3" fmla="*/ 567088 h 662152"/>
              <a:gd name="connsiteX4" fmla="*/ 548959 w 548959"/>
              <a:gd name="connsiteY4" fmla="*/ 545301 h 662152"/>
              <a:gd name="connsiteX5" fmla="*/ 477078 w 548959"/>
              <a:gd name="connsiteY5" fmla="*/ 0 h 662152"/>
              <a:gd name="connsiteX6" fmla="*/ 0 w 548959"/>
              <a:gd name="connsiteY6" fmla="*/ 147099 h 662152"/>
              <a:gd name="connsiteX0" fmla="*/ 0 w 550230"/>
              <a:gd name="connsiteY0" fmla="*/ 0 h 515053"/>
              <a:gd name="connsiteX1" fmla="*/ 22937 w 550230"/>
              <a:gd name="connsiteY1" fmla="*/ 515053 h 515053"/>
              <a:gd name="connsiteX2" fmla="*/ 97837 w 550230"/>
              <a:gd name="connsiteY2" fmla="*/ 514459 h 515053"/>
              <a:gd name="connsiteX3" fmla="*/ 107342 w 550230"/>
              <a:gd name="connsiteY3" fmla="*/ 419989 h 515053"/>
              <a:gd name="connsiteX4" fmla="*/ 548959 w 550230"/>
              <a:gd name="connsiteY4" fmla="*/ 398202 h 515053"/>
              <a:gd name="connsiteX5" fmla="*/ 550230 w 550230"/>
              <a:gd name="connsiteY5" fmla="*/ 28465 h 515053"/>
              <a:gd name="connsiteX6" fmla="*/ 0 w 550230"/>
              <a:gd name="connsiteY6" fmla="*/ 0 h 515053"/>
              <a:gd name="connsiteX0" fmla="*/ 0 w 550230"/>
              <a:gd name="connsiteY0" fmla="*/ 0 h 515053"/>
              <a:gd name="connsiteX1" fmla="*/ 22937 w 550230"/>
              <a:gd name="connsiteY1" fmla="*/ 515053 h 515053"/>
              <a:gd name="connsiteX2" fmla="*/ 97837 w 550230"/>
              <a:gd name="connsiteY2" fmla="*/ 514459 h 515053"/>
              <a:gd name="connsiteX3" fmla="*/ 107342 w 550230"/>
              <a:gd name="connsiteY3" fmla="*/ 419989 h 515053"/>
              <a:gd name="connsiteX4" fmla="*/ 440249 w 550230"/>
              <a:gd name="connsiteY4" fmla="*/ 390218 h 515053"/>
              <a:gd name="connsiteX5" fmla="*/ 550230 w 550230"/>
              <a:gd name="connsiteY5" fmla="*/ 28465 h 515053"/>
              <a:gd name="connsiteX6" fmla="*/ 0 w 550230"/>
              <a:gd name="connsiteY6" fmla="*/ 0 h 515053"/>
              <a:gd name="connsiteX0" fmla="*/ 0 w 440673"/>
              <a:gd name="connsiteY0" fmla="*/ 0 h 515053"/>
              <a:gd name="connsiteX1" fmla="*/ 22937 w 440673"/>
              <a:gd name="connsiteY1" fmla="*/ 515053 h 515053"/>
              <a:gd name="connsiteX2" fmla="*/ 97837 w 440673"/>
              <a:gd name="connsiteY2" fmla="*/ 514459 h 515053"/>
              <a:gd name="connsiteX3" fmla="*/ 107342 w 440673"/>
              <a:gd name="connsiteY3" fmla="*/ 419989 h 515053"/>
              <a:gd name="connsiteX4" fmla="*/ 440249 w 440673"/>
              <a:gd name="connsiteY4" fmla="*/ 390218 h 515053"/>
              <a:gd name="connsiteX5" fmla="*/ 440502 w 440673"/>
              <a:gd name="connsiteY5" fmla="*/ 21150 h 515053"/>
              <a:gd name="connsiteX6" fmla="*/ 0 w 440673"/>
              <a:gd name="connsiteY6" fmla="*/ 0 h 51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673" h="515053">
                <a:moveTo>
                  <a:pt x="0" y="0"/>
                </a:moveTo>
                <a:lnTo>
                  <a:pt x="22937" y="515053"/>
                </a:lnTo>
                <a:lnTo>
                  <a:pt x="97837" y="514459"/>
                </a:lnTo>
                <a:lnTo>
                  <a:pt x="107342" y="419989"/>
                </a:lnTo>
                <a:lnTo>
                  <a:pt x="440249" y="390218"/>
                </a:lnTo>
                <a:cubicBezTo>
                  <a:pt x="440673" y="266972"/>
                  <a:pt x="440078" y="144396"/>
                  <a:pt x="440502" y="21150"/>
                </a:cubicBezTo>
                <a:lnTo>
                  <a:pt x="0" y="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フリーフォーム 76"/>
          <p:cNvSpPr/>
          <p:nvPr/>
        </p:nvSpPr>
        <p:spPr>
          <a:xfrm>
            <a:off x="8277686" y="4428545"/>
            <a:ext cx="146304" cy="234086"/>
          </a:xfrm>
          <a:custGeom>
            <a:avLst/>
            <a:gdLst>
              <a:gd name="connsiteX0" fmla="*/ 0 w 146304"/>
              <a:gd name="connsiteY0" fmla="*/ 0 h 234086"/>
              <a:gd name="connsiteX1" fmla="*/ 7315 w 146304"/>
              <a:gd name="connsiteY1" fmla="*/ 226771 h 234086"/>
              <a:gd name="connsiteX2" fmla="*/ 138989 w 146304"/>
              <a:gd name="connsiteY2" fmla="*/ 234086 h 234086"/>
              <a:gd name="connsiteX3" fmla="*/ 146304 w 146304"/>
              <a:gd name="connsiteY3" fmla="*/ 14630 h 234086"/>
              <a:gd name="connsiteX4" fmla="*/ 0 w 146304"/>
              <a:gd name="connsiteY4" fmla="*/ 0 h 23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04" h="234086">
                <a:moveTo>
                  <a:pt x="0" y="0"/>
                </a:moveTo>
                <a:lnTo>
                  <a:pt x="7315" y="226771"/>
                </a:lnTo>
                <a:lnTo>
                  <a:pt x="138989" y="234086"/>
                </a:lnTo>
                <a:lnTo>
                  <a:pt x="146304" y="14630"/>
                </a:lnTo>
                <a:lnTo>
                  <a:pt x="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フリーフォーム 77"/>
          <p:cNvSpPr/>
          <p:nvPr/>
        </p:nvSpPr>
        <p:spPr>
          <a:xfrm>
            <a:off x="7594486" y="5122016"/>
            <a:ext cx="611436" cy="206243"/>
          </a:xfrm>
          <a:custGeom>
            <a:avLst/>
            <a:gdLst>
              <a:gd name="connsiteX0" fmla="*/ 549298 w 549298"/>
              <a:gd name="connsiteY0" fmla="*/ 16446 h 368391"/>
              <a:gd name="connsiteX1" fmla="*/ 539430 w 549298"/>
              <a:gd name="connsiteY1" fmla="*/ 365102 h 368391"/>
              <a:gd name="connsiteX2" fmla="*/ 0 w 549298"/>
              <a:gd name="connsiteY2" fmla="*/ 368391 h 368391"/>
              <a:gd name="connsiteX3" fmla="*/ 0 w 549298"/>
              <a:gd name="connsiteY3" fmla="*/ 266426 h 368391"/>
              <a:gd name="connsiteX4" fmla="*/ 36181 w 549298"/>
              <a:gd name="connsiteY4" fmla="*/ 269715 h 368391"/>
              <a:gd name="connsiteX5" fmla="*/ 49338 w 549298"/>
              <a:gd name="connsiteY5" fmla="*/ 95387 h 368391"/>
              <a:gd name="connsiteX6" fmla="*/ 13157 w 549298"/>
              <a:gd name="connsiteY6" fmla="*/ 92098 h 368391"/>
              <a:gd name="connsiteX7" fmla="*/ 16446 w 549298"/>
              <a:gd name="connsiteY7" fmla="*/ 29603 h 368391"/>
              <a:gd name="connsiteX8" fmla="*/ 32892 w 549298"/>
              <a:gd name="connsiteY8" fmla="*/ 0 h 368391"/>
              <a:gd name="connsiteX9" fmla="*/ 549298 w 549298"/>
              <a:gd name="connsiteY9" fmla="*/ 16446 h 368391"/>
              <a:gd name="connsiteX0" fmla="*/ 549298 w 583880"/>
              <a:gd name="connsiteY0" fmla="*/ 16446 h 368391"/>
              <a:gd name="connsiteX1" fmla="*/ 583880 w 583880"/>
              <a:gd name="connsiteY1" fmla="*/ 365102 h 368391"/>
              <a:gd name="connsiteX2" fmla="*/ 0 w 583880"/>
              <a:gd name="connsiteY2" fmla="*/ 368391 h 368391"/>
              <a:gd name="connsiteX3" fmla="*/ 0 w 583880"/>
              <a:gd name="connsiteY3" fmla="*/ 266426 h 368391"/>
              <a:gd name="connsiteX4" fmla="*/ 36181 w 583880"/>
              <a:gd name="connsiteY4" fmla="*/ 269715 h 368391"/>
              <a:gd name="connsiteX5" fmla="*/ 49338 w 583880"/>
              <a:gd name="connsiteY5" fmla="*/ 95387 h 368391"/>
              <a:gd name="connsiteX6" fmla="*/ 13157 w 583880"/>
              <a:gd name="connsiteY6" fmla="*/ 92098 h 368391"/>
              <a:gd name="connsiteX7" fmla="*/ 16446 w 583880"/>
              <a:gd name="connsiteY7" fmla="*/ 29603 h 368391"/>
              <a:gd name="connsiteX8" fmla="*/ 32892 w 583880"/>
              <a:gd name="connsiteY8" fmla="*/ 0 h 368391"/>
              <a:gd name="connsiteX9" fmla="*/ 549298 w 583880"/>
              <a:gd name="connsiteY9" fmla="*/ 1644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49338 w 590573"/>
              <a:gd name="connsiteY5" fmla="*/ 95387 h 368391"/>
              <a:gd name="connsiteX6" fmla="*/ 13157 w 590573"/>
              <a:gd name="connsiteY6" fmla="*/ 92098 h 368391"/>
              <a:gd name="connsiteX7" fmla="*/ 16446 w 590573"/>
              <a:gd name="connsiteY7" fmla="*/ 29603 h 368391"/>
              <a:gd name="connsiteX8" fmla="*/ 32892 w 590573"/>
              <a:gd name="connsiteY8" fmla="*/ 0 h 368391"/>
              <a:gd name="connsiteX9" fmla="*/ 590573 w 590573"/>
              <a:gd name="connsiteY9"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13157 w 590573"/>
              <a:gd name="connsiteY5" fmla="*/ 92098 h 368391"/>
              <a:gd name="connsiteX6" fmla="*/ 16446 w 590573"/>
              <a:gd name="connsiteY6" fmla="*/ 29603 h 368391"/>
              <a:gd name="connsiteX7" fmla="*/ 32892 w 590573"/>
              <a:gd name="connsiteY7" fmla="*/ 0 h 368391"/>
              <a:gd name="connsiteX8" fmla="*/ 590573 w 590573"/>
              <a:gd name="connsiteY8"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16446 w 590573"/>
              <a:gd name="connsiteY5" fmla="*/ 29603 h 368391"/>
              <a:gd name="connsiteX6" fmla="*/ 32892 w 590573"/>
              <a:gd name="connsiteY6" fmla="*/ 0 h 368391"/>
              <a:gd name="connsiteX7" fmla="*/ 590573 w 590573"/>
              <a:gd name="connsiteY7"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16446 w 590573"/>
              <a:gd name="connsiteY4" fmla="*/ 29603 h 368391"/>
              <a:gd name="connsiteX5" fmla="*/ 32892 w 590573"/>
              <a:gd name="connsiteY5" fmla="*/ 0 h 368391"/>
              <a:gd name="connsiteX6" fmla="*/ 590573 w 590573"/>
              <a:gd name="connsiteY6" fmla="*/ 22796 h 368391"/>
              <a:gd name="connsiteX0" fmla="*/ 590573 w 590573"/>
              <a:gd name="connsiteY0" fmla="*/ 22796 h 368391"/>
              <a:gd name="connsiteX1" fmla="*/ 583880 w 590573"/>
              <a:gd name="connsiteY1" fmla="*/ 365102 h 368391"/>
              <a:gd name="connsiteX2" fmla="*/ 0 w 590573"/>
              <a:gd name="connsiteY2" fmla="*/ 368391 h 368391"/>
              <a:gd name="connsiteX3" fmla="*/ 16446 w 590573"/>
              <a:gd name="connsiteY3" fmla="*/ 29603 h 368391"/>
              <a:gd name="connsiteX4" fmla="*/ 32892 w 590573"/>
              <a:gd name="connsiteY4" fmla="*/ 0 h 368391"/>
              <a:gd name="connsiteX5" fmla="*/ 590573 w 590573"/>
              <a:gd name="connsiteY5" fmla="*/ 22796 h 368391"/>
              <a:gd name="connsiteX0" fmla="*/ 590573 w 590573"/>
              <a:gd name="connsiteY0" fmla="*/ 22796 h 368391"/>
              <a:gd name="connsiteX1" fmla="*/ 583880 w 590573"/>
              <a:gd name="connsiteY1" fmla="*/ 365102 h 368391"/>
              <a:gd name="connsiteX2" fmla="*/ 0 w 590573"/>
              <a:gd name="connsiteY2" fmla="*/ 368391 h 368391"/>
              <a:gd name="connsiteX3" fmla="*/ 32892 w 590573"/>
              <a:gd name="connsiteY3" fmla="*/ 0 h 368391"/>
              <a:gd name="connsiteX4" fmla="*/ 590573 w 590573"/>
              <a:gd name="connsiteY4" fmla="*/ 22796 h 368391"/>
              <a:gd name="connsiteX0" fmla="*/ 604438 w 604438"/>
              <a:gd name="connsiteY0" fmla="*/ 0 h 345595"/>
              <a:gd name="connsiteX1" fmla="*/ 597745 w 604438"/>
              <a:gd name="connsiteY1" fmla="*/ 342306 h 345595"/>
              <a:gd name="connsiteX2" fmla="*/ 13865 w 604438"/>
              <a:gd name="connsiteY2" fmla="*/ 345595 h 345595"/>
              <a:gd name="connsiteX3" fmla="*/ 0 w 604438"/>
              <a:gd name="connsiteY3" fmla="*/ 17687 h 345595"/>
              <a:gd name="connsiteX4" fmla="*/ 604438 w 604438"/>
              <a:gd name="connsiteY4" fmla="*/ 0 h 345595"/>
              <a:gd name="connsiteX0" fmla="*/ 605203 w 605203"/>
              <a:gd name="connsiteY0" fmla="*/ 0 h 342306"/>
              <a:gd name="connsiteX1" fmla="*/ 598510 w 605203"/>
              <a:gd name="connsiteY1" fmla="*/ 342306 h 342306"/>
              <a:gd name="connsiteX2" fmla="*/ 0 w 605203"/>
              <a:gd name="connsiteY2" fmla="*/ 184661 h 342306"/>
              <a:gd name="connsiteX3" fmla="*/ 765 w 605203"/>
              <a:gd name="connsiteY3" fmla="*/ 17687 h 342306"/>
              <a:gd name="connsiteX4" fmla="*/ 605203 w 605203"/>
              <a:gd name="connsiteY4" fmla="*/ 0 h 342306"/>
              <a:gd name="connsiteX0" fmla="*/ 605203 w 605825"/>
              <a:gd name="connsiteY0" fmla="*/ 0 h 188686"/>
              <a:gd name="connsiteX1" fmla="*/ 605825 w 605825"/>
              <a:gd name="connsiteY1" fmla="*/ 188686 h 188686"/>
              <a:gd name="connsiteX2" fmla="*/ 0 w 605825"/>
              <a:gd name="connsiteY2" fmla="*/ 184661 h 188686"/>
              <a:gd name="connsiteX3" fmla="*/ 765 w 605825"/>
              <a:gd name="connsiteY3" fmla="*/ 17687 h 188686"/>
              <a:gd name="connsiteX4" fmla="*/ 605203 w 605825"/>
              <a:gd name="connsiteY4" fmla="*/ 0 h 188686"/>
              <a:gd name="connsiteX0" fmla="*/ 610048 w 610670"/>
              <a:gd name="connsiteY0" fmla="*/ 4752 h 193438"/>
              <a:gd name="connsiteX1" fmla="*/ 610670 w 610670"/>
              <a:gd name="connsiteY1" fmla="*/ 193438 h 193438"/>
              <a:gd name="connsiteX2" fmla="*/ 4845 w 610670"/>
              <a:gd name="connsiteY2" fmla="*/ 189413 h 193438"/>
              <a:gd name="connsiteX3" fmla="*/ 0 w 610670"/>
              <a:gd name="connsiteY3" fmla="*/ 0 h 193438"/>
              <a:gd name="connsiteX4" fmla="*/ 610048 w 610670"/>
              <a:gd name="connsiteY4" fmla="*/ 4752 h 193438"/>
              <a:gd name="connsiteX0" fmla="*/ 610813 w 611435"/>
              <a:gd name="connsiteY0" fmla="*/ 4752 h 206243"/>
              <a:gd name="connsiteX1" fmla="*/ 611435 w 611435"/>
              <a:gd name="connsiteY1" fmla="*/ 193438 h 206243"/>
              <a:gd name="connsiteX2" fmla="*/ 0 w 611435"/>
              <a:gd name="connsiteY2" fmla="*/ 206243 h 206243"/>
              <a:gd name="connsiteX3" fmla="*/ 765 w 611435"/>
              <a:gd name="connsiteY3" fmla="*/ 0 h 206243"/>
              <a:gd name="connsiteX4" fmla="*/ 610813 w 611435"/>
              <a:gd name="connsiteY4" fmla="*/ 4752 h 20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35" h="206243">
                <a:moveTo>
                  <a:pt x="610813" y="4752"/>
                </a:moveTo>
                <a:cubicBezTo>
                  <a:pt x="611020" y="67647"/>
                  <a:pt x="611228" y="130543"/>
                  <a:pt x="611435" y="193438"/>
                </a:cubicBezTo>
                <a:lnTo>
                  <a:pt x="0" y="206243"/>
                </a:lnTo>
                <a:lnTo>
                  <a:pt x="765" y="0"/>
                </a:lnTo>
                <a:lnTo>
                  <a:pt x="610813" y="4752"/>
                </a:lnTo>
                <a:close/>
              </a:path>
            </a:pathLst>
          </a:custGeom>
          <a:solidFill>
            <a:srgbClr val="00B0F0">
              <a:alpha val="7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フリーフォーム 78"/>
          <p:cNvSpPr/>
          <p:nvPr/>
        </p:nvSpPr>
        <p:spPr>
          <a:xfrm>
            <a:off x="7313351" y="4391972"/>
            <a:ext cx="130609" cy="389519"/>
          </a:xfrm>
          <a:custGeom>
            <a:avLst/>
            <a:gdLst>
              <a:gd name="connsiteX0" fmla="*/ 549298 w 549298"/>
              <a:gd name="connsiteY0" fmla="*/ 16446 h 368391"/>
              <a:gd name="connsiteX1" fmla="*/ 539430 w 549298"/>
              <a:gd name="connsiteY1" fmla="*/ 365102 h 368391"/>
              <a:gd name="connsiteX2" fmla="*/ 0 w 549298"/>
              <a:gd name="connsiteY2" fmla="*/ 368391 h 368391"/>
              <a:gd name="connsiteX3" fmla="*/ 0 w 549298"/>
              <a:gd name="connsiteY3" fmla="*/ 266426 h 368391"/>
              <a:gd name="connsiteX4" fmla="*/ 36181 w 549298"/>
              <a:gd name="connsiteY4" fmla="*/ 269715 h 368391"/>
              <a:gd name="connsiteX5" fmla="*/ 49338 w 549298"/>
              <a:gd name="connsiteY5" fmla="*/ 95387 h 368391"/>
              <a:gd name="connsiteX6" fmla="*/ 13157 w 549298"/>
              <a:gd name="connsiteY6" fmla="*/ 92098 h 368391"/>
              <a:gd name="connsiteX7" fmla="*/ 16446 w 549298"/>
              <a:gd name="connsiteY7" fmla="*/ 29603 h 368391"/>
              <a:gd name="connsiteX8" fmla="*/ 32892 w 549298"/>
              <a:gd name="connsiteY8" fmla="*/ 0 h 368391"/>
              <a:gd name="connsiteX9" fmla="*/ 549298 w 549298"/>
              <a:gd name="connsiteY9" fmla="*/ 16446 h 368391"/>
              <a:gd name="connsiteX0" fmla="*/ 549298 w 583880"/>
              <a:gd name="connsiteY0" fmla="*/ 16446 h 368391"/>
              <a:gd name="connsiteX1" fmla="*/ 583880 w 583880"/>
              <a:gd name="connsiteY1" fmla="*/ 365102 h 368391"/>
              <a:gd name="connsiteX2" fmla="*/ 0 w 583880"/>
              <a:gd name="connsiteY2" fmla="*/ 368391 h 368391"/>
              <a:gd name="connsiteX3" fmla="*/ 0 w 583880"/>
              <a:gd name="connsiteY3" fmla="*/ 266426 h 368391"/>
              <a:gd name="connsiteX4" fmla="*/ 36181 w 583880"/>
              <a:gd name="connsiteY4" fmla="*/ 269715 h 368391"/>
              <a:gd name="connsiteX5" fmla="*/ 49338 w 583880"/>
              <a:gd name="connsiteY5" fmla="*/ 95387 h 368391"/>
              <a:gd name="connsiteX6" fmla="*/ 13157 w 583880"/>
              <a:gd name="connsiteY6" fmla="*/ 92098 h 368391"/>
              <a:gd name="connsiteX7" fmla="*/ 16446 w 583880"/>
              <a:gd name="connsiteY7" fmla="*/ 29603 h 368391"/>
              <a:gd name="connsiteX8" fmla="*/ 32892 w 583880"/>
              <a:gd name="connsiteY8" fmla="*/ 0 h 368391"/>
              <a:gd name="connsiteX9" fmla="*/ 549298 w 583880"/>
              <a:gd name="connsiteY9" fmla="*/ 1644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49338 w 590573"/>
              <a:gd name="connsiteY5" fmla="*/ 95387 h 368391"/>
              <a:gd name="connsiteX6" fmla="*/ 13157 w 590573"/>
              <a:gd name="connsiteY6" fmla="*/ 92098 h 368391"/>
              <a:gd name="connsiteX7" fmla="*/ 16446 w 590573"/>
              <a:gd name="connsiteY7" fmla="*/ 29603 h 368391"/>
              <a:gd name="connsiteX8" fmla="*/ 32892 w 590573"/>
              <a:gd name="connsiteY8" fmla="*/ 0 h 368391"/>
              <a:gd name="connsiteX9" fmla="*/ 590573 w 590573"/>
              <a:gd name="connsiteY9"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13157 w 590573"/>
              <a:gd name="connsiteY5" fmla="*/ 92098 h 368391"/>
              <a:gd name="connsiteX6" fmla="*/ 16446 w 590573"/>
              <a:gd name="connsiteY6" fmla="*/ 29603 h 368391"/>
              <a:gd name="connsiteX7" fmla="*/ 32892 w 590573"/>
              <a:gd name="connsiteY7" fmla="*/ 0 h 368391"/>
              <a:gd name="connsiteX8" fmla="*/ 590573 w 590573"/>
              <a:gd name="connsiteY8"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36181 w 590573"/>
              <a:gd name="connsiteY4" fmla="*/ 269715 h 368391"/>
              <a:gd name="connsiteX5" fmla="*/ 16446 w 590573"/>
              <a:gd name="connsiteY5" fmla="*/ 29603 h 368391"/>
              <a:gd name="connsiteX6" fmla="*/ 32892 w 590573"/>
              <a:gd name="connsiteY6" fmla="*/ 0 h 368391"/>
              <a:gd name="connsiteX7" fmla="*/ 590573 w 590573"/>
              <a:gd name="connsiteY7" fmla="*/ 22796 h 368391"/>
              <a:gd name="connsiteX0" fmla="*/ 590573 w 590573"/>
              <a:gd name="connsiteY0" fmla="*/ 22796 h 368391"/>
              <a:gd name="connsiteX1" fmla="*/ 583880 w 590573"/>
              <a:gd name="connsiteY1" fmla="*/ 365102 h 368391"/>
              <a:gd name="connsiteX2" fmla="*/ 0 w 590573"/>
              <a:gd name="connsiteY2" fmla="*/ 368391 h 368391"/>
              <a:gd name="connsiteX3" fmla="*/ 0 w 590573"/>
              <a:gd name="connsiteY3" fmla="*/ 266426 h 368391"/>
              <a:gd name="connsiteX4" fmla="*/ 16446 w 590573"/>
              <a:gd name="connsiteY4" fmla="*/ 29603 h 368391"/>
              <a:gd name="connsiteX5" fmla="*/ 32892 w 590573"/>
              <a:gd name="connsiteY5" fmla="*/ 0 h 368391"/>
              <a:gd name="connsiteX6" fmla="*/ 590573 w 590573"/>
              <a:gd name="connsiteY6" fmla="*/ 22796 h 368391"/>
              <a:gd name="connsiteX0" fmla="*/ 590573 w 590573"/>
              <a:gd name="connsiteY0" fmla="*/ 22796 h 368391"/>
              <a:gd name="connsiteX1" fmla="*/ 583880 w 590573"/>
              <a:gd name="connsiteY1" fmla="*/ 365102 h 368391"/>
              <a:gd name="connsiteX2" fmla="*/ 0 w 590573"/>
              <a:gd name="connsiteY2" fmla="*/ 368391 h 368391"/>
              <a:gd name="connsiteX3" fmla="*/ 16446 w 590573"/>
              <a:gd name="connsiteY3" fmla="*/ 29603 h 368391"/>
              <a:gd name="connsiteX4" fmla="*/ 32892 w 590573"/>
              <a:gd name="connsiteY4" fmla="*/ 0 h 368391"/>
              <a:gd name="connsiteX5" fmla="*/ 590573 w 590573"/>
              <a:gd name="connsiteY5" fmla="*/ 22796 h 368391"/>
              <a:gd name="connsiteX0" fmla="*/ 590573 w 590573"/>
              <a:gd name="connsiteY0" fmla="*/ 22796 h 368391"/>
              <a:gd name="connsiteX1" fmla="*/ 583880 w 590573"/>
              <a:gd name="connsiteY1" fmla="*/ 365102 h 368391"/>
              <a:gd name="connsiteX2" fmla="*/ 0 w 590573"/>
              <a:gd name="connsiteY2" fmla="*/ 368391 h 368391"/>
              <a:gd name="connsiteX3" fmla="*/ 32892 w 590573"/>
              <a:gd name="connsiteY3" fmla="*/ 0 h 368391"/>
              <a:gd name="connsiteX4" fmla="*/ 590573 w 590573"/>
              <a:gd name="connsiteY4" fmla="*/ 22796 h 368391"/>
              <a:gd name="connsiteX0" fmla="*/ 604438 w 604438"/>
              <a:gd name="connsiteY0" fmla="*/ 0 h 345595"/>
              <a:gd name="connsiteX1" fmla="*/ 597745 w 604438"/>
              <a:gd name="connsiteY1" fmla="*/ 342306 h 345595"/>
              <a:gd name="connsiteX2" fmla="*/ 13865 w 604438"/>
              <a:gd name="connsiteY2" fmla="*/ 345595 h 345595"/>
              <a:gd name="connsiteX3" fmla="*/ 0 w 604438"/>
              <a:gd name="connsiteY3" fmla="*/ 17687 h 345595"/>
              <a:gd name="connsiteX4" fmla="*/ 604438 w 604438"/>
              <a:gd name="connsiteY4" fmla="*/ 0 h 345595"/>
              <a:gd name="connsiteX0" fmla="*/ 605203 w 605203"/>
              <a:gd name="connsiteY0" fmla="*/ 0 h 342306"/>
              <a:gd name="connsiteX1" fmla="*/ 598510 w 605203"/>
              <a:gd name="connsiteY1" fmla="*/ 342306 h 342306"/>
              <a:gd name="connsiteX2" fmla="*/ 0 w 605203"/>
              <a:gd name="connsiteY2" fmla="*/ 184661 h 342306"/>
              <a:gd name="connsiteX3" fmla="*/ 765 w 605203"/>
              <a:gd name="connsiteY3" fmla="*/ 17687 h 342306"/>
              <a:gd name="connsiteX4" fmla="*/ 605203 w 605203"/>
              <a:gd name="connsiteY4" fmla="*/ 0 h 342306"/>
              <a:gd name="connsiteX0" fmla="*/ 605203 w 605825"/>
              <a:gd name="connsiteY0" fmla="*/ 0 h 188686"/>
              <a:gd name="connsiteX1" fmla="*/ 605825 w 605825"/>
              <a:gd name="connsiteY1" fmla="*/ 188686 h 188686"/>
              <a:gd name="connsiteX2" fmla="*/ 0 w 605825"/>
              <a:gd name="connsiteY2" fmla="*/ 184661 h 188686"/>
              <a:gd name="connsiteX3" fmla="*/ 765 w 605825"/>
              <a:gd name="connsiteY3" fmla="*/ 17687 h 188686"/>
              <a:gd name="connsiteX4" fmla="*/ 605203 w 605825"/>
              <a:gd name="connsiteY4" fmla="*/ 0 h 188686"/>
              <a:gd name="connsiteX0" fmla="*/ 604438 w 605060"/>
              <a:gd name="connsiteY0" fmla="*/ 0 h 432048"/>
              <a:gd name="connsiteX1" fmla="*/ 605060 w 605060"/>
              <a:gd name="connsiteY1" fmla="*/ 188686 h 432048"/>
              <a:gd name="connsiteX2" fmla="*/ 215259 w 605060"/>
              <a:gd name="connsiteY2" fmla="*/ 432048 h 432048"/>
              <a:gd name="connsiteX3" fmla="*/ 0 w 605060"/>
              <a:gd name="connsiteY3" fmla="*/ 17687 h 432048"/>
              <a:gd name="connsiteX4" fmla="*/ 604438 w 605060"/>
              <a:gd name="connsiteY4" fmla="*/ 0 h 432048"/>
              <a:gd name="connsiteX0" fmla="*/ 389180 w 389802"/>
              <a:gd name="connsiteY0" fmla="*/ 0 h 432048"/>
              <a:gd name="connsiteX1" fmla="*/ 389802 w 389802"/>
              <a:gd name="connsiteY1" fmla="*/ 188686 h 432048"/>
              <a:gd name="connsiteX2" fmla="*/ 1 w 389802"/>
              <a:gd name="connsiteY2" fmla="*/ 432048 h 432048"/>
              <a:gd name="connsiteX3" fmla="*/ 0 w 389802"/>
              <a:gd name="connsiteY3" fmla="*/ 144016 h 432048"/>
              <a:gd name="connsiteX4" fmla="*/ 389180 w 389802"/>
              <a:gd name="connsiteY4" fmla="*/ 0 h 432048"/>
              <a:gd name="connsiteX0" fmla="*/ 432048 w 432255"/>
              <a:gd name="connsiteY0" fmla="*/ 0 h 432048"/>
              <a:gd name="connsiteX1" fmla="*/ 389802 w 432255"/>
              <a:gd name="connsiteY1" fmla="*/ 188686 h 432048"/>
              <a:gd name="connsiteX2" fmla="*/ 1 w 432255"/>
              <a:gd name="connsiteY2" fmla="*/ 432048 h 432048"/>
              <a:gd name="connsiteX3" fmla="*/ 0 w 432255"/>
              <a:gd name="connsiteY3" fmla="*/ 144016 h 432048"/>
              <a:gd name="connsiteX4" fmla="*/ 432048 w 432255"/>
              <a:gd name="connsiteY4" fmla="*/ 0 h 432048"/>
              <a:gd name="connsiteX0" fmla="*/ 144016 w 389802"/>
              <a:gd name="connsiteY0" fmla="*/ 0 h 504056"/>
              <a:gd name="connsiteX1" fmla="*/ 389802 w 389802"/>
              <a:gd name="connsiteY1" fmla="*/ 260694 h 504056"/>
              <a:gd name="connsiteX2" fmla="*/ 1 w 389802"/>
              <a:gd name="connsiteY2" fmla="*/ 504056 h 504056"/>
              <a:gd name="connsiteX3" fmla="*/ 0 w 389802"/>
              <a:gd name="connsiteY3" fmla="*/ 216024 h 504056"/>
              <a:gd name="connsiteX4" fmla="*/ 144016 w 389802"/>
              <a:gd name="connsiteY4" fmla="*/ 0 h 504056"/>
              <a:gd name="connsiteX0" fmla="*/ 144016 w 144223"/>
              <a:gd name="connsiteY0" fmla="*/ 0 h 504056"/>
              <a:gd name="connsiteX1" fmla="*/ 144016 w 144223"/>
              <a:gd name="connsiteY1" fmla="*/ 504056 h 504056"/>
              <a:gd name="connsiteX2" fmla="*/ 1 w 144223"/>
              <a:gd name="connsiteY2" fmla="*/ 504056 h 504056"/>
              <a:gd name="connsiteX3" fmla="*/ 0 w 144223"/>
              <a:gd name="connsiteY3" fmla="*/ 216024 h 504056"/>
              <a:gd name="connsiteX4" fmla="*/ 144016 w 144223"/>
              <a:gd name="connsiteY4" fmla="*/ 0 h 504056"/>
              <a:gd name="connsiteX0" fmla="*/ 145034 w 145241"/>
              <a:gd name="connsiteY0" fmla="*/ 0 h 338312"/>
              <a:gd name="connsiteX1" fmla="*/ 144016 w 145241"/>
              <a:gd name="connsiteY1" fmla="*/ 338312 h 338312"/>
              <a:gd name="connsiteX2" fmla="*/ 1 w 145241"/>
              <a:gd name="connsiteY2" fmla="*/ 338312 h 338312"/>
              <a:gd name="connsiteX3" fmla="*/ 0 w 145241"/>
              <a:gd name="connsiteY3" fmla="*/ 50280 h 338312"/>
              <a:gd name="connsiteX4" fmla="*/ 145034 w 145241"/>
              <a:gd name="connsiteY4" fmla="*/ 0 h 338312"/>
              <a:gd name="connsiteX0" fmla="*/ 152348 w 152555"/>
              <a:gd name="connsiteY0" fmla="*/ 0 h 374888"/>
              <a:gd name="connsiteX1" fmla="*/ 151330 w 152555"/>
              <a:gd name="connsiteY1" fmla="*/ 338312 h 374888"/>
              <a:gd name="connsiteX2" fmla="*/ 0 w 152555"/>
              <a:gd name="connsiteY2" fmla="*/ 374888 h 374888"/>
              <a:gd name="connsiteX3" fmla="*/ 7314 w 152555"/>
              <a:gd name="connsiteY3" fmla="*/ 50280 h 374888"/>
              <a:gd name="connsiteX4" fmla="*/ 152348 w 152555"/>
              <a:gd name="connsiteY4" fmla="*/ 0 h 374888"/>
              <a:gd name="connsiteX0" fmla="*/ 152348 w 152555"/>
              <a:gd name="connsiteY0" fmla="*/ 0 h 389519"/>
              <a:gd name="connsiteX1" fmla="*/ 122069 w 152555"/>
              <a:gd name="connsiteY1" fmla="*/ 389519 h 389519"/>
              <a:gd name="connsiteX2" fmla="*/ 0 w 152555"/>
              <a:gd name="connsiteY2" fmla="*/ 374888 h 389519"/>
              <a:gd name="connsiteX3" fmla="*/ 7314 w 152555"/>
              <a:gd name="connsiteY3" fmla="*/ 50280 h 389519"/>
              <a:gd name="connsiteX4" fmla="*/ 152348 w 152555"/>
              <a:gd name="connsiteY4" fmla="*/ 0 h 389519"/>
              <a:gd name="connsiteX0" fmla="*/ 152348 w 152555"/>
              <a:gd name="connsiteY0" fmla="*/ 0 h 389519"/>
              <a:gd name="connsiteX1" fmla="*/ 122069 w 152555"/>
              <a:gd name="connsiteY1" fmla="*/ 389519 h 389519"/>
              <a:gd name="connsiteX2" fmla="*/ 0 w 152555"/>
              <a:gd name="connsiteY2" fmla="*/ 374888 h 389519"/>
              <a:gd name="connsiteX3" fmla="*/ 7314 w 152555"/>
              <a:gd name="connsiteY3" fmla="*/ 6389 h 389519"/>
              <a:gd name="connsiteX4" fmla="*/ 152348 w 152555"/>
              <a:gd name="connsiteY4" fmla="*/ 0 h 389519"/>
              <a:gd name="connsiteX0" fmla="*/ 130402 w 130609"/>
              <a:gd name="connsiteY0" fmla="*/ 0 h 389519"/>
              <a:gd name="connsiteX1" fmla="*/ 122069 w 130609"/>
              <a:gd name="connsiteY1" fmla="*/ 389519 h 389519"/>
              <a:gd name="connsiteX2" fmla="*/ 0 w 130609"/>
              <a:gd name="connsiteY2" fmla="*/ 374888 h 389519"/>
              <a:gd name="connsiteX3" fmla="*/ 7314 w 130609"/>
              <a:gd name="connsiteY3" fmla="*/ 6389 h 389519"/>
              <a:gd name="connsiteX4" fmla="*/ 130402 w 130609"/>
              <a:gd name="connsiteY4" fmla="*/ 0 h 38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09" h="389519">
                <a:moveTo>
                  <a:pt x="130402" y="0"/>
                </a:moveTo>
                <a:cubicBezTo>
                  <a:pt x="130609" y="62895"/>
                  <a:pt x="121862" y="326624"/>
                  <a:pt x="122069" y="389519"/>
                </a:cubicBezTo>
                <a:lnTo>
                  <a:pt x="0" y="374888"/>
                </a:lnTo>
                <a:cubicBezTo>
                  <a:pt x="0" y="278877"/>
                  <a:pt x="7314" y="102400"/>
                  <a:pt x="7314" y="6389"/>
                </a:cubicBezTo>
                <a:lnTo>
                  <a:pt x="130402" y="0"/>
                </a:lnTo>
                <a:close/>
              </a:path>
            </a:pathLst>
          </a:custGeom>
          <a:solidFill>
            <a:srgbClr val="00B0F0">
              <a:alpha val="7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フリーフォーム 79"/>
          <p:cNvSpPr/>
          <p:nvPr/>
        </p:nvSpPr>
        <p:spPr>
          <a:xfrm>
            <a:off x="7686322" y="5629946"/>
            <a:ext cx="157075" cy="336589"/>
          </a:xfrm>
          <a:custGeom>
            <a:avLst/>
            <a:gdLst>
              <a:gd name="connsiteX0" fmla="*/ 151465 w 157075"/>
              <a:gd name="connsiteY0" fmla="*/ 308540 h 336589"/>
              <a:gd name="connsiteX1" fmla="*/ 157075 w 157075"/>
              <a:gd name="connsiteY1" fmla="*/ 0 h 336589"/>
              <a:gd name="connsiteX2" fmla="*/ 0 w 157075"/>
              <a:gd name="connsiteY2" fmla="*/ 5610 h 336589"/>
              <a:gd name="connsiteX3" fmla="*/ 0 w 157075"/>
              <a:gd name="connsiteY3" fmla="*/ 336589 h 336589"/>
              <a:gd name="connsiteX4" fmla="*/ 151465 w 157075"/>
              <a:gd name="connsiteY4" fmla="*/ 308540 h 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75" h="336589">
                <a:moveTo>
                  <a:pt x="151465" y="308540"/>
                </a:moveTo>
                <a:lnTo>
                  <a:pt x="157075" y="0"/>
                </a:lnTo>
                <a:lnTo>
                  <a:pt x="0" y="5610"/>
                </a:lnTo>
                <a:lnTo>
                  <a:pt x="0" y="336589"/>
                </a:lnTo>
                <a:lnTo>
                  <a:pt x="151465" y="308540"/>
                </a:lnTo>
                <a:close/>
              </a:path>
            </a:pathLst>
          </a:custGeom>
          <a:solidFill>
            <a:srgbClr val="FF000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フリーフォーム 52"/>
          <p:cNvSpPr/>
          <p:nvPr/>
        </p:nvSpPr>
        <p:spPr>
          <a:xfrm>
            <a:off x="5040412" y="4275359"/>
            <a:ext cx="2409030" cy="1831815"/>
          </a:xfrm>
          <a:custGeom>
            <a:avLst/>
            <a:gdLst>
              <a:gd name="connsiteX0" fmla="*/ 0 w 2592288"/>
              <a:gd name="connsiteY0" fmla="*/ 264035 h 1584176"/>
              <a:gd name="connsiteX1" fmla="*/ 77334 w 2592288"/>
              <a:gd name="connsiteY1" fmla="*/ 77334 h 1584176"/>
              <a:gd name="connsiteX2" fmla="*/ 264035 w 2592288"/>
              <a:gd name="connsiteY2" fmla="*/ 0 h 1584176"/>
              <a:gd name="connsiteX3" fmla="*/ 2328253 w 2592288"/>
              <a:gd name="connsiteY3" fmla="*/ 0 h 1584176"/>
              <a:gd name="connsiteX4" fmla="*/ 2514954 w 2592288"/>
              <a:gd name="connsiteY4" fmla="*/ 77334 h 1584176"/>
              <a:gd name="connsiteX5" fmla="*/ 2592288 w 2592288"/>
              <a:gd name="connsiteY5" fmla="*/ 264035 h 1584176"/>
              <a:gd name="connsiteX6" fmla="*/ 2592288 w 2592288"/>
              <a:gd name="connsiteY6" fmla="*/ 1320141 h 1584176"/>
              <a:gd name="connsiteX7" fmla="*/ 2514954 w 2592288"/>
              <a:gd name="connsiteY7" fmla="*/ 1506842 h 1584176"/>
              <a:gd name="connsiteX8" fmla="*/ 2328253 w 2592288"/>
              <a:gd name="connsiteY8" fmla="*/ 1584176 h 1584176"/>
              <a:gd name="connsiteX9" fmla="*/ 264035 w 2592288"/>
              <a:gd name="connsiteY9" fmla="*/ 1584176 h 1584176"/>
              <a:gd name="connsiteX10" fmla="*/ 77334 w 2592288"/>
              <a:gd name="connsiteY10" fmla="*/ 1506842 h 1584176"/>
              <a:gd name="connsiteX11" fmla="*/ 0 w 2592288"/>
              <a:gd name="connsiteY11" fmla="*/ 1320141 h 1584176"/>
              <a:gd name="connsiteX12" fmla="*/ 0 w 2592288"/>
              <a:gd name="connsiteY12" fmla="*/ 264035 h 1584176"/>
              <a:gd name="connsiteX0" fmla="*/ 0 w 2598963"/>
              <a:gd name="connsiteY0" fmla="*/ 408051 h 1728192"/>
              <a:gd name="connsiteX1" fmla="*/ 77334 w 2598963"/>
              <a:gd name="connsiteY1" fmla="*/ 221350 h 1728192"/>
              <a:gd name="connsiteX2" fmla="*/ 264035 w 2598963"/>
              <a:gd name="connsiteY2" fmla="*/ 144016 h 1728192"/>
              <a:gd name="connsiteX3" fmla="*/ 2088232 w 2598963"/>
              <a:gd name="connsiteY3" fmla="*/ 0 h 1728192"/>
              <a:gd name="connsiteX4" fmla="*/ 2514954 w 2598963"/>
              <a:gd name="connsiteY4" fmla="*/ 221350 h 1728192"/>
              <a:gd name="connsiteX5" fmla="*/ 2592288 w 2598963"/>
              <a:gd name="connsiteY5" fmla="*/ 408051 h 1728192"/>
              <a:gd name="connsiteX6" fmla="*/ 2592288 w 2598963"/>
              <a:gd name="connsiteY6" fmla="*/ 1464157 h 1728192"/>
              <a:gd name="connsiteX7" fmla="*/ 2514954 w 2598963"/>
              <a:gd name="connsiteY7" fmla="*/ 1650858 h 1728192"/>
              <a:gd name="connsiteX8" fmla="*/ 2328253 w 2598963"/>
              <a:gd name="connsiteY8" fmla="*/ 1728192 h 1728192"/>
              <a:gd name="connsiteX9" fmla="*/ 264035 w 2598963"/>
              <a:gd name="connsiteY9" fmla="*/ 1728192 h 1728192"/>
              <a:gd name="connsiteX10" fmla="*/ 77334 w 2598963"/>
              <a:gd name="connsiteY10" fmla="*/ 1650858 h 1728192"/>
              <a:gd name="connsiteX11" fmla="*/ 0 w 2598963"/>
              <a:gd name="connsiteY11" fmla="*/ 1464157 h 1728192"/>
              <a:gd name="connsiteX12" fmla="*/ 0 w 2598963"/>
              <a:gd name="connsiteY12" fmla="*/ 408051 h 1728192"/>
              <a:gd name="connsiteX0" fmla="*/ 0 w 2604289"/>
              <a:gd name="connsiteY0" fmla="*/ 476059 h 1796200"/>
              <a:gd name="connsiteX1" fmla="*/ 77334 w 2604289"/>
              <a:gd name="connsiteY1" fmla="*/ 289358 h 1796200"/>
              <a:gd name="connsiteX2" fmla="*/ 264035 w 2604289"/>
              <a:gd name="connsiteY2" fmla="*/ 212024 h 1796200"/>
              <a:gd name="connsiteX3" fmla="*/ 2088232 w 2604289"/>
              <a:gd name="connsiteY3" fmla="*/ 68008 h 1796200"/>
              <a:gd name="connsiteX4" fmla="*/ 2520280 w 2604289"/>
              <a:gd name="connsiteY4" fmla="*/ 68008 h 1796200"/>
              <a:gd name="connsiteX5" fmla="*/ 2592288 w 2604289"/>
              <a:gd name="connsiteY5" fmla="*/ 476059 h 1796200"/>
              <a:gd name="connsiteX6" fmla="*/ 2592288 w 2604289"/>
              <a:gd name="connsiteY6" fmla="*/ 1532165 h 1796200"/>
              <a:gd name="connsiteX7" fmla="*/ 2514954 w 2604289"/>
              <a:gd name="connsiteY7" fmla="*/ 1718866 h 1796200"/>
              <a:gd name="connsiteX8" fmla="*/ 2328253 w 2604289"/>
              <a:gd name="connsiteY8" fmla="*/ 1796200 h 1796200"/>
              <a:gd name="connsiteX9" fmla="*/ 264035 w 2604289"/>
              <a:gd name="connsiteY9" fmla="*/ 1796200 h 1796200"/>
              <a:gd name="connsiteX10" fmla="*/ 77334 w 2604289"/>
              <a:gd name="connsiteY10" fmla="*/ 1718866 h 1796200"/>
              <a:gd name="connsiteX11" fmla="*/ 0 w 2604289"/>
              <a:gd name="connsiteY11" fmla="*/ 1532165 h 1796200"/>
              <a:gd name="connsiteX12" fmla="*/ 0 w 2604289"/>
              <a:gd name="connsiteY12" fmla="*/ 476059 h 1796200"/>
              <a:gd name="connsiteX0" fmla="*/ 0 w 2610964"/>
              <a:gd name="connsiteY0" fmla="*/ 476059 h 2012224"/>
              <a:gd name="connsiteX1" fmla="*/ 77334 w 2610964"/>
              <a:gd name="connsiteY1" fmla="*/ 289358 h 2012224"/>
              <a:gd name="connsiteX2" fmla="*/ 264035 w 2610964"/>
              <a:gd name="connsiteY2" fmla="*/ 212024 h 2012224"/>
              <a:gd name="connsiteX3" fmla="*/ 2088232 w 2610964"/>
              <a:gd name="connsiteY3" fmla="*/ 68008 h 2012224"/>
              <a:gd name="connsiteX4" fmla="*/ 2520280 w 2610964"/>
              <a:gd name="connsiteY4" fmla="*/ 68008 h 2012224"/>
              <a:gd name="connsiteX5" fmla="*/ 2592288 w 2610964"/>
              <a:gd name="connsiteY5" fmla="*/ 476059 h 2012224"/>
              <a:gd name="connsiteX6" fmla="*/ 2592288 w 2610964"/>
              <a:gd name="connsiteY6" fmla="*/ 1532165 h 2012224"/>
              <a:gd name="connsiteX7" fmla="*/ 2514954 w 2610964"/>
              <a:gd name="connsiteY7" fmla="*/ 1718866 h 2012224"/>
              <a:gd name="connsiteX8" fmla="*/ 2016224 w 2610964"/>
              <a:gd name="connsiteY8" fmla="*/ 2012224 h 2012224"/>
              <a:gd name="connsiteX9" fmla="*/ 264035 w 2610964"/>
              <a:gd name="connsiteY9" fmla="*/ 1796200 h 2012224"/>
              <a:gd name="connsiteX10" fmla="*/ 77334 w 2610964"/>
              <a:gd name="connsiteY10" fmla="*/ 1718866 h 2012224"/>
              <a:gd name="connsiteX11" fmla="*/ 0 w 2610964"/>
              <a:gd name="connsiteY11" fmla="*/ 1532165 h 2012224"/>
              <a:gd name="connsiteX12" fmla="*/ 0 w 2610964"/>
              <a:gd name="connsiteY12" fmla="*/ 476059 h 2012224"/>
              <a:gd name="connsiteX0" fmla="*/ 0 w 2604289"/>
              <a:gd name="connsiteY0" fmla="*/ 476059 h 2020226"/>
              <a:gd name="connsiteX1" fmla="*/ 77334 w 2604289"/>
              <a:gd name="connsiteY1" fmla="*/ 289358 h 2020226"/>
              <a:gd name="connsiteX2" fmla="*/ 264035 w 2604289"/>
              <a:gd name="connsiteY2" fmla="*/ 212024 h 2020226"/>
              <a:gd name="connsiteX3" fmla="*/ 2088232 w 2604289"/>
              <a:gd name="connsiteY3" fmla="*/ 68008 h 2020226"/>
              <a:gd name="connsiteX4" fmla="*/ 2520280 w 2604289"/>
              <a:gd name="connsiteY4" fmla="*/ 68008 h 2020226"/>
              <a:gd name="connsiteX5" fmla="*/ 2592288 w 2604289"/>
              <a:gd name="connsiteY5" fmla="*/ 476059 h 2020226"/>
              <a:gd name="connsiteX6" fmla="*/ 2592288 w 2604289"/>
              <a:gd name="connsiteY6" fmla="*/ 1532165 h 2020226"/>
              <a:gd name="connsiteX7" fmla="*/ 2448271 w 2604289"/>
              <a:gd name="connsiteY7" fmla="*/ 1940216 h 2020226"/>
              <a:gd name="connsiteX8" fmla="*/ 2016224 w 2604289"/>
              <a:gd name="connsiteY8" fmla="*/ 2012224 h 2020226"/>
              <a:gd name="connsiteX9" fmla="*/ 264035 w 2604289"/>
              <a:gd name="connsiteY9" fmla="*/ 1796200 h 2020226"/>
              <a:gd name="connsiteX10" fmla="*/ 77334 w 2604289"/>
              <a:gd name="connsiteY10" fmla="*/ 1718866 h 2020226"/>
              <a:gd name="connsiteX11" fmla="*/ 0 w 2604289"/>
              <a:gd name="connsiteY11" fmla="*/ 1532165 h 2020226"/>
              <a:gd name="connsiteX12" fmla="*/ 0 w 2604289"/>
              <a:gd name="connsiteY12" fmla="*/ 476059 h 2020226"/>
              <a:gd name="connsiteX0" fmla="*/ 0 w 2604289"/>
              <a:gd name="connsiteY0" fmla="*/ 476059 h 2012224"/>
              <a:gd name="connsiteX1" fmla="*/ 77334 w 2604289"/>
              <a:gd name="connsiteY1" fmla="*/ 289358 h 2012224"/>
              <a:gd name="connsiteX2" fmla="*/ 264035 w 2604289"/>
              <a:gd name="connsiteY2" fmla="*/ 212024 h 2012224"/>
              <a:gd name="connsiteX3" fmla="*/ 2088232 w 2604289"/>
              <a:gd name="connsiteY3" fmla="*/ 68008 h 2012224"/>
              <a:gd name="connsiteX4" fmla="*/ 2520280 w 2604289"/>
              <a:gd name="connsiteY4" fmla="*/ 68008 h 2012224"/>
              <a:gd name="connsiteX5" fmla="*/ 2592288 w 2604289"/>
              <a:gd name="connsiteY5" fmla="*/ 476059 h 2012224"/>
              <a:gd name="connsiteX6" fmla="*/ 2520280 w 2604289"/>
              <a:gd name="connsiteY6" fmla="*/ 1580176 h 2012224"/>
              <a:gd name="connsiteX7" fmla="*/ 2448271 w 2604289"/>
              <a:gd name="connsiteY7" fmla="*/ 1940216 h 2012224"/>
              <a:gd name="connsiteX8" fmla="*/ 2016224 w 2604289"/>
              <a:gd name="connsiteY8" fmla="*/ 2012224 h 2012224"/>
              <a:gd name="connsiteX9" fmla="*/ 264035 w 2604289"/>
              <a:gd name="connsiteY9" fmla="*/ 1796200 h 2012224"/>
              <a:gd name="connsiteX10" fmla="*/ 77334 w 2604289"/>
              <a:gd name="connsiteY10" fmla="*/ 1718866 h 2012224"/>
              <a:gd name="connsiteX11" fmla="*/ 0 w 2604289"/>
              <a:gd name="connsiteY11" fmla="*/ 1532165 h 2012224"/>
              <a:gd name="connsiteX12" fmla="*/ 0 w 2604289"/>
              <a:gd name="connsiteY12" fmla="*/ 476059 h 2012224"/>
              <a:gd name="connsiteX0" fmla="*/ 0 w 2592288"/>
              <a:gd name="connsiteY0" fmla="*/ 468058 h 2004223"/>
              <a:gd name="connsiteX1" fmla="*/ 77334 w 2592288"/>
              <a:gd name="connsiteY1" fmla="*/ 281357 h 2004223"/>
              <a:gd name="connsiteX2" fmla="*/ 264035 w 2592288"/>
              <a:gd name="connsiteY2" fmla="*/ 204023 h 2004223"/>
              <a:gd name="connsiteX3" fmla="*/ 2088232 w 2592288"/>
              <a:gd name="connsiteY3" fmla="*/ 60007 h 2004223"/>
              <a:gd name="connsiteX4" fmla="*/ 2520280 w 2592288"/>
              <a:gd name="connsiteY4" fmla="*/ 60007 h 2004223"/>
              <a:gd name="connsiteX5" fmla="*/ 2520280 w 2592288"/>
              <a:gd name="connsiteY5" fmla="*/ 420047 h 2004223"/>
              <a:gd name="connsiteX6" fmla="*/ 2520280 w 2592288"/>
              <a:gd name="connsiteY6" fmla="*/ 1572175 h 2004223"/>
              <a:gd name="connsiteX7" fmla="*/ 2448271 w 2592288"/>
              <a:gd name="connsiteY7" fmla="*/ 1932215 h 2004223"/>
              <a:gd name="connsiteX8" fmla="*/ 2016224 w 2592288"/>
              <a:gd name="connsiteY8" fmla="*/ 2004223 h 2004223"/>
              <a:gd name="connsiteX9" fmla="*/ 264035 w 2592288"/>
              <a:gd name="connsiteY9" fmla="*/ 1788199 h 2004223"/>
              <a:gd name="connsiteX10" fmla="*/ 77334 w 2592288"/>
              <a:gd name="connsiteY10" fmla="*/ 1710865 h 2004223"/>
              <a:gd name="connsiteX11" fmla="*/ 0 w 2592288"/>
              <a:gd name="connsiteY11" fmla="*/ 1524164 h 2004223"/>
              <a:gd name="connsiteX12" fmla="*/ 0 w 2592288"/>
              <a:gd name="connsiteY12" fmla="*/ 468058 h 2004223"/>
              <a:gd name="connsiteX0" fmla="*/ 0 w 2532280"/>
              <a:gd name="connsiteY0" fmla="*/ 408051 h 1944216"/>
              <a:gd name="connsiteX1" fmla="*/ 77334 w 2532280"/>
              <a:gd name="connsiteY1" fmla="*/ 221350 h 1944216"/>
              <a:gd name="connsiteX2" fmla="*/ 264035 w 2532280"/>
              <a:gd name="connsiteY2" fmla="*/ 144016 h 1944216"/>
              <a:gd name="connsiteX3" fmla="*/ 2088232 w 2532280"/>
              <a:gd name="connsiteY3" fmla="*/ 0 h 1944216"/>
              <a:gd name="connsiteX4" fmla="*/ 2448272 w 2532280"/>
              <a:gd name="connsiteY4" fmla="*/ 72008 h 1944216"/>
              <a:gd name="connsiteX5" fmla="*/ 2520280 w 2532280"/>
              <a:gd name="connsiteY5" fmla="*/ 360040 h 1944216"/>
              <a:gd name="connsiteX6" fmla="*/ 2520280 w 2532280"/>
              <a:gd name="connsiteY6" fmla="*/ 1512168 h 1944216"/>
              <a:gd name="connsiteX7" fmla="*/ 2448271 w 2532280"/>
              <a:gd name="connsiteY7" fmla="*/ 1872208 h 1944216"/>
              <a:gd name="connsiteX8" fmla="*/ 2016224 w 2532280"/>
              <a:gd name="connsiteY8" fmla="*/ 1944216 h 1944216"/>
              <a:gd name="connsiteX9" fmla="*/ 264035 w 2532280"/>
              <a:gd name="connsiteY9" fmla="*/ 1728192 h 1944216"/>
              <a:gd name="connsiteX10" fmla="*/ 77334 w 2532280"/>
              <a:gd name="connsiteY10" fmla="*/ 1650858 h 1944216"/>
              <a:gd name="connsiteX11" fmla="*/ 0 w 2532280"/>
              <a:gd name="connsiteY11" fmla="*/ 1464157 h 1944216"/>
              <a:gd name="connsiteX12" fmla="*/ 0 w 2532280"/>
              <a:gd name="connsiteY12" fmla="*/ 408051 h 1944216"/>
              <a:gd name="connsiteX0" fmla="*/ 54681 w 2586961"/>
              <a:gd name="connsiteY0" fmla="*/ 408051 h 1944216"/>
              <a:gd name="connsiteX1" fmla="*/ 132015 w 2586961"/>
              <a:gd name="connsiteY1" fmla="*/ 221350 h 1944216"/>
              <a:gd name="connsiteX2" fmla="*/ 846769 w 2586961"/>
              <a:gd name="connsiteY2" fmla="*/ 288031 h 1944216"/>
              <a:gd name="connsiteX3" fmla="*/ 2142913 w 2586961"/>
              <a:gd name="connsiteY3" fmla="*/ 0 h 1944216"/>
              <a:gd name="connsiteX4" fmla="*/ 2502953 w 2586961"/>
              <a:gd name="connsiteY4" fmla="*/ 72008 h 1944216"/>
              <a:gd name="connsiteX5" fmla="*/ 2574961 w 2586961"/>
              <a:gd name="connsiteY5" fmla="*/ 360040 h 1944216"/>
              <a:gd name="connsiteX6" fmla="*/ 2574961 w 2586961"/>
              <a:gd name="connsiteY6" fmla="*/ 1512168 h 1944216"/>
              <a:gd name="connsiteX7" fmla="*/ 2502952 w 2586961"/>
              <a:gd name="connsiteY7" fmla="*/ 1872208 h 1944216"/>
              <a:gd name="connsiteX8" fmla="*/ 2070905 w 2586961"/>
              <a:gd name="connsiteY8" fmla="*/ 1944216 h 1944216"/>
              <a:gd name="connsiteX9" fmla="*/ 318716 w 2586961"/>
              <a:gd name="connsiteY9" fmla="*/ 1728192 h 1944216"/>
              <a:gd name="connsiteX10" fmla="*/ 132015 w 2586961"/>
              <a:gd name="connsiteY10" fmla="*/ 1650858 h 1944216"/>
              <a:gd name="connsiteX11" fmla="*/ 54681 w 2586961"/>
              <a:gd name="connsiteY11" fmla="*/ 1464157 h 1944216"/>
              <a:gd name="connsiteX12" fmla="*/ 54681 w 2586961"/>
              <a:gd name="connsiteY12" fmla="*/ 408051 h 1944216"/>
              <a:gd name="connsiteX0" fmla="*/ 174695 w 2562958"/>
              <a:gd name="connsiteY0" fmla="*/ 1080119 h 1944216"/>
              <a:gd name="connsiteX1" fmla="*/ 108012 w 2562958"/>
              <a:gd name="connsiteY1" fmla="*/ 221350 h 1944216"/>
              <a:gd name="connsiteX2" fmla="*/ 822766 w 2562958"/>
              <a:gd name="connsiteY2" fmla="*/ 288031 h 1944216"/>
              <a:gd name="connsiteX3" fmla="*/ 2118910 w 2562958"/>
              <a:gd name="connsiteY3" fmla="*/ 0 h 1944216"/>
              <a:gd name="connsiteX4" fmla="*/ 2478950 w 2562958"/>
              <a:gd name="connsiteY4" fmla="*/ 72008 h 1944216"/>
              <a:gd name="connsiteX5" fmla="*/ 2550958 w 2562958"/>
              <a:gd name="connsiteY5" fmla="*/ 360040 h 1944216"/>
              <a:gd name="connsiteX6" fmla="*/ 2550958 w 2562958"/>
              <a:gd name="connsiteY6" fmla="*/ 1512168 h 1944216"/>
              <a:gd name="connsiteX7" fmla="*/ 2478949 w 2562958"/>
              <a:gd name="connsiteY7" fmla="*/ 1872208 h 1944216"/>
              <a:gd name="connsiteX8" fmla="*/ 2046902 w 2562958"/>
              <a:gd name="connsiteY8" fmla="*/ 1944216 h 1944216"/>
              <a:gd name="connsiteX9" fmla="*/ 294713 w 2562958"/>
              <a:gd name="connsiteY9" fmla="*/ 1728192 h 1944216"/>
              <a:gd name="connsiteX10" fmla="*/ 108012 w 2562958"/>
              <a:gd name="connsiteY10" fmla="*/ 1650858 h 1944216"/>
              <a:gd name="connsiteX11" fmla="*/ 30678 w 2562958"/>
              <a:gd name="connsiteY11" fmla="*/ 1464157 h 1944216"/>
              <a:gd name="connsiteX12" fmla="*/ 174695 w 2562958"/>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113338 w 2568284"/>
              <a:gd name="connsiteY10" fmla="*/ 1650858 h 1944216"/>
              <a:gd name="connsiteX11" fmla="*/ 36004 w 2568284"/>
              <a:gd name="connsiteY11" fmla="*/ 1464157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113338 w 2568284"/>
              <a:gd name="connsiteY10" fmla="*/ 1650858 h 1944216"/>
              <a:gd name="connsiteX11" fmla="*/ 396044 w 2568284"/>
              <a:gd name="connsiteY11" fmla="*/ 1584175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300039 w 2568284"/>
              <a:gd name="connsiteY9" fmla="*/ 1728192 h 1944216"/>
              <a:gd name="connsiteX10" fmla="*/ 612068 w 2568284"/>
              <a:gd name="connsiteY10" fmla="*/ 1800199 h 1944216"/>
              <a:gd name="connsiteX11" fmla="*/ 396044 w 2568284"/>
              <a:gd name="connsiteY11" fmla="*/ 1584175 h 1944216"/>
              <a:gd name="connsiteX12" fmla="*/ 180021 w 2568284"/>
              <a:gd name="connsiteY12" fmla="*/ 1080119 h 1944216"/>
              <a:gd name="connsiteX0" fmla="*/ 180021 w 2568284"/>
              <a:gd name="connsiteY0" fmla="*/ 1080119 h 1944216"/>
              <a:gd name="connsiteX1" fmla="*/ 108012 w 2568284"/>
              <a:gd name="connsiteY1" fmla="*/ 576063 h 1944216"/>
              <a:gd name="connsiteX2" fmla="*/ 828092 w 2568284"/>
              <a:gd name="connsiteY2" fmla="*/ 288031 h 1944216"/>
              <a:gd name="connsiteX3" fmla="*/ 2124236 w 2568284"/>
              <a:gd name="connsiteY3" fmla="*/ 0 h 1944216"/>
              <a:gd name="connsiteX4" fmla="*/ 2484276 w 2568284"/>
              <a:gd name="connsiteY4" fmla="*/ 72008 h 1944216"/>
              <a:gd name="connsiteX5" fmla="*/ 2556284 w 2568284"/>
              <a:gd name="connsiteY5" fmla="*/ 360040 h 1944216"/>
              <a:gd name="connsiteX6" fmla="*/ 2556284 w 2568284"/>
              <a:gd name="connsiteY6" fmla="*/ 1512168 h 1944216"/>
              <a:gd name="connsiteX7" fmla="*/ 2484275 w 2568284"/>
              <a:gd name="connsiteY7" fmla="*/ 1872208 h 1944216"/>
              <a:gd name="connsiteX8" fmla="*/ 2052228 w 2568284"/>
              <a:gd name="connsiteY8" fmla="*/ 1944216 h 1944216"/>
              <a:gd name="connsiteX9" fmla="*/ 1116124 w 2568284"/>
              <a:gd name="connsiteY9" fmla="*/ 1800199 h 1944216"/>
              <a:gd name="connsiteX10" fmla="*/ 612068 w 2568284"/>
              <a:gd name="connsiteY10" fmla="*/ 1800199 h 1944216"/>
              <a:gd name="connsiteX11" fmla="*/ 396044 w 2568284"/>
              <a:gd name="connsiteY11" fmla="*/ 1584175 h 1944216"/>
              <a:gd name="connsiteX12" fmla="*/ 180021 w 2568284"/>
              <a:gd name="connsiteY12" fmla="*/ 1080119 h 1944216"/>
              <a:gd name="connsiteX0" fmla="*/ 180021 w 2568284"/>
              <a:gd name="connsiteY0" fmla="*/ 1080119 h 1980219"/>
              <a:gd name="connsiteX1" fmla="*/ 108012 w 2568284"/>
              <a:gd name="connsiteY1" fmla="*/ 576063 h 1980219"/>
              <a:gd name="connsiteX2" fmla="*/ 828092 w 2568284"/>
              <a:gd name="connsiteY2" fmla="*/ 288031 h 1980219"/>
              <a:gd name="connsiteX3" fmla="*/ 2124236 w 2568284"/>
              <a:gd name="connsiteY3" fmla="*/ 0 h 1980219"/>
              <a:gd name="connsiteX4" fmla="*/ 2484276 w 2568284"/>
              <a:gd name="connsiteY4" fmla="*/ 72008 h 1980219"/>
              <a:gd name="connsiteX5" fmla="*/ 2556284 w 2568284"/>
              <a:gd name="connsiteY5" fmla="*/ 360040 h 1980219"/>
              <a:gd name="connsiteX6" fmla="*/ 2556284 w 2568284"/>
              <a:gd name="connsiteY6" fmla="*/ 1512168 h 1980219"/>
              <a:gd name="connsiteX7" fmla="*/ 2484275 w 2568284"/>
              <a:gd name="connsiteY7" fmla="*/ 1872208 h 1980219"/>
              <a:gd name="connsiteX8" fmla="*/ 2052228 w 2568284"/>
              <a:gd name="connsiteY8" fmla="*/ 1944216 h 1980219"/>
              <a:gd name="connsiteX9" fmla="*/ 1116124 w 2568284"/>
              <a:gd name="connsiteY9" fmla="*/ 1800199 h 1980219"/>
              <a:gd name="connsiteX10" fmla="*/ 540060 w 2568284"/>
              <a:gd name="connsiteY10" fmla="*/ 1944215 h 1980219"/>
              <a:gd name="connsiteX11" fmla="*/ 396044 w 2568284"/>
              <a:gd name="connsiteY11" fmla="*/ 1584175 h 1980219"/>
              <a:gd name="connsiteX12" fmla="*/ 180021 w 2568284"/>
              <a:gd name="connsiteY12" fmla="*/ 1080119 h 1980219"/>
              <a:gd name="connsiteX0" fmla="*/ 180021 w 2568284"/>
              <a:gd name="connsiteY0" fmla="*/ 1080119 h 2004222"/>
              <a:gd name="connsiteX1" fmla="*/ 108012 w 2568284"/>
              <a:gd name="connsiteY1" fmla="*/ 576063 h 2004222"/>
              <a:gd name="connsiteX2" fmla="*/ 828092 w 2568284"/>
              <a:gd name="connsiteY2" fmla="*/ 288031 h 2004222"/>
              <a:gd name="connsiteX3" fmla="*/ 2124236 w 2568284"/>
              <a:gd name="connsiteY3" fmla="*/ 0 h 2004222"/>
              <a:gd name="connsiteX4" fmla="*/ 2484276 w 2568284"/>
              <a:gd name="connsiteY4" fmla="*/ 72008 h 2004222"/>
              <a:gd name="connsiteX5" fmla="*/ 2556284 w 2568284"/>
              <a:gd name="connsiteY5" fmla="*/ 360040 h 2004222"/>
              <a:gd name="connsiteX6" fmla="*/ 2556284 w 2568284"/>
              <a:gd name="connsiteY6" fmla="*/ 1512168 h 2004222"/>
              <a:gd name="connsiteX7" fmla="*/ 2484275 w 2568284"/>
              <a:gd name="connsiteY7" fmla="*/ 1872208 h 2004222"/>
              <a:gd name="connsiteX8" fmla="*/ 2052228 w 2568284"/>
              <a:gd name="connsiteY8" fmla="*/ 1944216 h 2004222"/>
              <a:gd name="connsiteX9" fmla="*/ 1116124 w 2568284"/>
              <a:gd name="connsiteY9" fmla="*/ 1944215 h 2004222"/>
              <a:gd name="connsiteX10" fmla="*/ 540060 w 2568284"/>
              <a:gd name="connsiteY10" fmla="*/ 1944215 h 2004222"/>
              <a:gd name="connsiteX11" fmla="*/ 396044 w 2568284"/>
              <a:gd name="connsiteY11" fmla="*/ 1584175 h 2004222"/>
              <a:gd name="connsiteX12" fmla="*/ 180021 w 2568284"/>
              <a:gd name="connsiteY12" fmla="*/ 1080119 h 2004222"/>
              <a:gd name="connsiteX0" fmla="*/ 180021 w 2568284"/>
              <a:gd name="connsiteY0" fmla="*/ 1356152 h 2280255"/>
              <a:gd name="connsiteX1" fmla="*/ 108012 w 2568284"/>
              <a:gd name="connsiteY1" fmla="*/ 852096 h 2280255"/>
              <a:gd name="connsiteX2" fmla="*/ 828092 w 2568284"/>
              <a:gd name="connsiteY2" fmla="*/ 564064 h 2280255"/>
              <a:gd name="connsiteX3" fmla="*/ 2124236 w 2568284"/>
              <a:gd name="connsiteY3" fmla="*/ 276033 h 2280255"/>
              <a:gd name="connsiteX4" fmla="*/ 2484276 w 2568284"/>
              <a:gd name="connsiteY4" fmla="*/ 60007 h 2280255"/>
              <a:gd name="connsiteX5" fmla="*/ 2556284 w 2568284"/>
              <a:gd name="connsiteY5" fmla="*/ 636073 h 2280255"/>
              <a:gd name="connsiteX6" fmla="*/ 2556284 w 2568284"/>
              <a:gd name="connsiteY6" fmla="*/ 1788201 h 2280255"/>
              <a:gd name="connsiteX7" fmla="*/ 2484275 w 2568284"/>
              <a:gd name="connsiteY7" fmla="*/ 2148241 h 2280255"/>
              <a:gd name="connsiteX8" fmla="*/ 2052228 w 2568284"/>
              <a:gd name="connsiteY8" fmla="*/ 2220249 h 2280255"/>
              <a:gd name="connsiteX9" fmla="*/ 1116124 w 2568284"/>
              <a:gd name="connsiteY9" fmla="*/ 2220248 h 2280255"/>
              <a:gd name="connsiteX10" fmla="*/ 540060 w 2568284"/>
              <a:gd name="connsiteY10" fmla="*/ 2220248 h 2280255"/>
              <a:gd name="connsiteX11" fmla="*/ 396044 w 2568284"/>
              <a:gd name="connsiteY11" fmla="*/ 1860208 h 2280255"/>
              <a:gd name="connsiteX12" fmla="*/ 180021 w 2568284"/>
              <a:gd name="connsiteY12" fmla="*/ 1356152 h 2280255"/>
              <a:gd name="connsiteX0" fmla="*/ 252029 w 2640292"/>
              <a:gd name="connsiteY0" fmla="*/ 1356152 h 2280255"/>
              <a:gd name="connsiteX1" fmla="*/ 108012 w 2640292"/>
              <a:gd name="connsiteY1" fmla="*/ 636072 h 2280255"/>
              <a:gd name="connsiteX2" fmla="*/ 900100 w 2640292"/>
              <a:gd name="connsiteY2" fmla="*/ 564064 h 2280255"/>
              <a:gd name="connsiteX3" fmla="*/ 2196244 w 2640292"/>
              <a:gd name="connsiteY3" fmla="*/ 276033 h 2280255"/>
              <a:gd name="connsiteX4" fmla="*/ 2556284 w 2640292"/>
              <a:gd name="connsiteY4" fmla="*/ 60007 h 2280255"/>
              <a:gd name="connsiteX5" fmla="*/ 2628292 w 2640292"/>
              <a:gd name="connsiteY5" fmla="*/ 636073 h 2280255"/>
              <a:gd name="connsiteX6" fmla="*/ 2628292 w 2640292"/>
              <a:gd name="connsiteY6" fmla="*/ 1788201 h 2280255"/>
              <a:gd name="connsiteX7" fmla="*/ 2556283 w 2640292"/>
              <a:gd name="connsiteY7" fmla="*/ 2148241 h 2280255"/>
              <a:gd name="connsiteX8" fmla="*/ 2124236 w 2640292"/>
              <a:gd name="connsiteY8" fmla="*/ 2220249 h 2280255"/>
              <a:gd name="connsiteX9" fmla="*/ 1188132 w 2640292"/>
              <a:gd name="connsiteY9" fmla="*/ 2220248 h 2280255"/>
              <a:gd name="connsiteX10" fmla="*/ 612068 w 2640292"/>
              <a:gd name="connsiteY10" fmla="*/ 2220248 h 2280255"/>
              <a:gd name="connsiteX11" fmla="*/ 468052 w 2640292"/>
              <a:gd name="connsiteY11" fmla="*/ 1860208 h 2280255"/>
              <a:gd name="connsiteX12" fmla="*/ 252029 w 2640292"/>
              <a:gd name="connsiteY12" fmla="*/ 1356152 h 2280255"/>
              <a:gd name="connsiteX0" fmla="*/ 252029 w 2640292"/>
              <a:gd name="connsiteY0" fmla="*/ 1356152 h 2280255"/>
              <a:gd name="connsiteX1" fmla="*/ 108012 w 2640292"/>
              <a:gd name="connsiteY1" fmla="*/ 636072 h 2280255"/>
              <a:gd name="connsiteX2" fmla="*/ 900100 w 2640292"/>
              <a:gd name="connsiteY2" fmla="*/ 564064 h 2280255"/>
              <a:gd name="connsiteX3" fmla="*/ 1692188 w 2640292"/>
              <a:gd name="connsiteY3" fmla="*/ 132016 h 2280255"/>
              <a:gd name="connsiteX4" fmla="*/ 2196244 w 2640292"/>
              <a:gd name="connsiteY4" fmla="*/ 276033 h 2280255"/>
              <a:gd name="connsiteX5" fmla="*/ 2556284 w 2640292"/>
              <a:gd name="connsiteY5" fmla="*/ 60007 h 2280255"/>
              <a:gd name="connsiteX6" fmla="*/ 2628292 w 2640292"/>
              <a:gd name="connsiteY6" fmla="*/ 636073 h 2280255"/>
              <a:gd name="connsiteX7" fmla="*/ 2628292 w 2640292"/>
              <a:gd name="connsiteY7" fmla="*/ 1788201 h 2280255"/>
              <a:gd name="connsiteX8" fmla="*/ 2556283 w 2640292"/>
              <a:gd name="connsiteY8" fmla="*/ 2148241 h 2280255"/>
              <a:gd name="connsiteX9" fmla="*/ 2124236 w 2640292"/>
              <a:gd name="connsiteY9" fmla="*/ 2220249 h 2280255"/>
              <a:gd name="connsiteX10" fmla="*/ 1188132 w 2640292"/>
              <a:gd name="connsiteY10" fmla="*/ 2220248 h 2280255"/>
              <a:gd name="connsiteX11" fmla="*/ 612068 w 2640292"/>
              <a:gd name="connsiteY11" fmla="*/ 2220248 h 2280255"/>
              <a:gd name="connsiteX12" fmla="*/ 468052 w 2640292"/>
              <a:gd name="connsiteY12" fmla="*/ 1860208 h 2280255"/>
              <a:gd name="connsiteX13" fmla="*/ 252029 w 2640292"/>
              <a:gd name="connsiteY13" fmla="*/ 1356152 h 2280255"/>
              <a:gd name="connsiteX0" fmla="*/ 252029 w 2640292"/>
              <a:gd name="connsiteY0" fmla="*/ 1404157 h 2328260"/>
              <a:gd name="connsiteX1" fmla="*/ 108012 w 2640292"/>
              <a:gd name="connsiteY1" fmla="*/ 684077 h 2328260"/>
              <a:gd name="connsiteX2" fmla="*/ 900100 w 2640292"/>
              <a:gd name="connsiteY2" fmla="*/ 612069 h 2328260"/>
              <a:gd name="connsiteX3" fmla="*/ 1692188 w 2640292"/>
              <a:gd name="connsiteY3" fmla="*/ 180021 h 2328260"/>
              <a:gd name="connsiteX4" fmla="*/ 2196244 w 2640292"/>
              <a:gd name="connsiteY4" fmla="*/ 36005 h 2328260"/>
              <a:gd name="connsiteX5" fmla="*/ 2556284 w 2640292"/>
              <a:gd name="connsiteY5" fmla="*/ 108012 h 2328260"/>
              <a:gd name="connsiteX6" fmla="*/ 2628292 w 2640292"/>
              <a:gd name="connsiteY6" fmla="*/ 684078 h 2328260"/>
              <a:gd name="connsiteX7" fmla="*/ 2628292 w 2640292"/>
              <a:gd name="connsiteY7" fmla="*/ 1836206 h 2328260"/>
              <a:gd name="connsiteX8" fmla="*/ 2556283 w 2640292"/>
              <a:gd name="connsiteY8" fmla="*/ 2196246 h 2328260"/>
              <a:gd name="connsiteX9" fmla="*/ 2124236 w 2640292"/>
              <a:gd name="connsiteY9" fmla="*/ 2268254 h 2328260"/>
              <a:gd name="connsiteX10" fmla="*/ 1188132 w 2640292"/>
              <a:gd name="connsiteY10" fmla="*/ 2268253 h 2328260"/>
              <a:gd name="connsiteX11" fmla="*/ 612068 w 2640292"/>
              <a:gd name="connsiteY11" fmla="*/ 2268253 h 2328260"/>
              <a:gd name="connsiteX12" fmla="*/ 468052 w 2640292"/>
              <a:gd name="connsiteY12" fmla="*/ 1908213 h 2328260"/>
              <a:gd name="connsiteX13" fmla="*/ 252029 w 2640292"/>
              <a:gd name="connsiteY13"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900100 w 2640292"/>
              <a:gd name="connsiteY3" fmla="*/ 612069 h 2328260"/>
              <a:gd name="connsiteX4" fmla="*/ 1692188 w 2640292"/>
              <a:gd name="connsiteY4" fmla="*/ 180021 h 2328260"/>
              <a:gd name="connsiteX5" fmla="*/ 2196244 w 2640292"/>
              <a:gd name="connsiteY5" fmla="*/ 36005 h 2328260"/>
              <a:gd name="connsiteX6" fmla="*/ 2556284 w 2640292"/>
              <a:gd name="connsiteY6" fmla="*/ 108012 h 2328260"/>
              <a:gd name="connsiteX7" fmla="*/ 2628292 w 2640292"/>
              <a:gd name="connsiteY7" fmla="*/ 684078 h 2328260"/>
              <a:gd name="connsiteX8" fmla="*/ 2628292 w 2640292"/>
              <a:gd name="connsiteY8" fmla="*/ 1836206 h 2328260"/>
              <a:gd name="connsiteX9" fmla="*/ 2556283 w 2640292"/>
              <a:gd name="connsiteY9" fmla="*/ 2196246 h 2328260"/>
              <a:gd name="connsiteX10" fmla="*/ 2124236 w 2640292"/>
              <a:gd name="connsiteY10" fmla="*/ 2268254 h 2328260"/>
              <a:gd name="connsiteX11" fmla="*/ 1188132 w 2640292"/>
              <a:gd name="connsiteY11" fmla="*/ 2268253 h 2328260"/>
              <a:gd name="connsiteX12" fmla="*/ 612068 w 2640292"/>
              <a:gd name="connsiteY12" fmla="*/ 2268253 h 2328260"/>
              <a:gd name="connsiteX13" fmla="*/ 468052 w 2640292"/>
              <a:gd name="connsiteY13" fmla="*/ 1908213 h 2328260"/>
              <a:gd name="connsiteX14" fmla="*/ 252029 w 2640292"/>
              <a:gd name="connsiteY14"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900100 w 2640292"/>
              <a:gd name="connsiteY4" fmla="*/ 612069 h 2328260"/>
              <a:gd name="connsiteX5" fmla="*/ 1692188 w 2640292"/>
              <a:gd name="connsiteY5" fmla="*/ 180021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1620180 w 2640292"/>
              <a:gd name="connsiteY4" fmla="*/ 108013 h 2328260"/>
              <a:gd name="connsiteX5" fmla="*/ 1692188 w 2640292"/>
              <a:gd name="connsiteY5" fmla="*/ 180021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116124 w 2640292"/>
              <a:gd name="connsiteY3" fmla="*/ 324037 h 2328260"/>
              <a:gd name="connsiteX4" fmla="*/ 1620180 w 2640292"/>
              <a:gd name="connsiteY4" fmla="*/ 108013 h 2328260"/>
              <a:gd name="connsiteX5" fmla="*/ 1980220 w 2640292"/>
              <a:gd name="connsiteY5" fmla="*/ 36005 h 2328260"/>
              <a:gd name="connsiteX6" fmla="*/ 2196244 w 2640292"/>
              <a:gd name="connsiteY6" fmla="*/ 36005 h 2328260"/>
              <a:gd name="connsiteX7" fmla="*/ 2556284 w 2640292"/>
              <a:gd name="connsiteY7" fmla="*/ 108012 h 2328260"/>
              <a:gd name="connsiteX8" fmla="*/ 2628292 w 2640292"/>
              <a:gd name="connsiteY8" fmla="*/ 684078 h 2328260"/>
              <a:gd name="connsiteX9" fmla="*/ 2628292 w 2640292"/>
              <a:gd name="connsiteY9" fmla="*/ 1836206 h 2328260"/>
              <a:gd name="connsiteX10" fmla="*/ 2556283 w 2640292"/>
              <a:gd name="connsiteY10" fmla="*/ 2196246 h 2328260"/>
              <a:gd name="connsiteX11" fmla="*/ 2124236 w 2640292"/>
              <a:gd name="connsiteY11" fmla="*/ 2268254 h 2328260"/>
              <a:gd name="connsiteX12" fmla="*/ 1188132 w 2640292"/>
              <a:gd name="connsiteY12" fmla="*/ 2268253 h 2328260"/>
              <a:gd name="connsiteX13" fmla="*/ 612068 w 2640292"/>
              <a:gd name="connsiteY13" fmla="*/ 2268253 h 2328260"/>
              <a:gd name="connsiteX14" fmla="*/ 468052 w 2640292"/>
              <a:gd name="connsiteY14" fmla="*/ 1908213 h 2328260"/>
              <a:gd name="connsiteX15" fmla="*/ 252029 w 2640292"/>
              <a:gd name="connsiteY15"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620180 w 2640292"/>
              <a:gd name="connsiteY3" fmla="*/ 108013 h 2328260"/>
              <a:gd name="connsiteX4" fmla="*/ 1980220 w 2640292"/>
              <a:gd name="connsiteY4" fmla="*/ 36005 h 2328260"/>
              <a:gd name="connsiteX5" fmla="*/ 2196244 w 2640292"/>
              <a:gd name="connsiteY5" fmla="*/ 36005 h 2328260"/>
              <a:gd name="connsiteX6" fmla="*/ 2556284 w 2640292"/>
              <a:gd name="connsiteY6" fmla="*/ 108012 h 2328260"/>
              <a:gd name="connsiteX7" fmla="*/ 2628292 w 2640292"/>
              <a:gd name="connsiteY7" fmla="*/ 684078 h 2328260"/>
              <a:gd name="connsiteX8" fmla="*/ 2628292 w 2640292"/>
              <a:gd name="connsiteY8" fmla="*/ 1836206 h 2328260"/>
              <a:gd name="connsiteX9" fmla="*/ 2556283 w 2640292"/>
              <a:gd name="connsiteY9" fmla="*/ 2196246 h 2328260"/>
              <a:gd name="connsiteX10" fmla="*/ 2124236 w 2640292"/>
              <a:gd name="connsiteY10" fmla="*/ 2268254 h 2328260"/>
              <a:gd name="connsiteX11" fmla="*/ 1188132 w 2640292"/>
              <a:gd name="connsiteY11" fmla="*/ 2268253 h 2328260"/>
              <a:gd name="connsiteX12" fmla="*/ 612068 w 2640292"/>
              <a:gd name="connsiteY12" fmla="*/ 2268253 h 2328260"/>
              <a:gd name="connsiteX13" fmla="*/ 468052 w 2640292"/>
              <a:gd name="connsiteY13" fmla="*/ 1908213 h 2328260"/>
              <a:gd name="connsiteX14" fmla="*/ 252029 w 2640292"/>
              <a:gd name="connsiteY14" fmla="*/ 1404157 h 2328260"/>
              <a:gd name="connsiteX0" fmla="*/ 252029 w 2640292"/>
              <a:gd name="connsiteY0" fmla="*/ 1404157 h 2328260"/>
              <a:gd name="connsiteX1" fmla="*/ 108012 w 2640292"/>
              <a:gd name="connsiteY1" fmla="*/ 684077 h 2328260"/>
              <a:gd name="connsiteX2" fmla="*/ 756084 w 2640292"/>
              <a:gd name="connsiteY2" fmla="*/ 396045 h 2328260"/>
              <a:gd name="connsiteX3" fmla="*/ 1620180 w 2640292"/>
              <a:gd name="connsiteY3" fmla="*/ 108013 h 2328260"/>
              <a:gd name="connsiteX4" fmla="*/ 2196244 w 2640292"/>
              <a:gd name="connsiteY4" fmla="*/ 36005 h 2328260"/>
              <a:gd name="connsiteX5" fmla="*/ 2556284 w 2640292"/>
              <a:gd name="connsiteY5" fmla="*/ 108012 h 2328260"/>
              <a:gd name="connsiteX6" fmla="*/ 2628292 w 2640292"/>
              <a:gd name="connsiteY6" fmla="*/ 684078 h 2328260"/>
              <a:gd name="connsiteX7" fmla="*/ 2628292 w 2640292"/>
              <a:gd name="connsiteY7" fmla="*/ 1836206 h 2328260"/>
              <a:gd name="connsiteX8" fmla="*/ 2556283 w 2640292"/>
              <a:gd name="connsiteY8" fmla="*/ 2196246 h 2328260"/>
              <a:gd name="connsiteX9" fmla="*/ 2124236 w 2640292"/>
              <a:gd name="connsiteY9" fmla="*/ 2268254 h 2328260"/>
              <a:gd name="connsiteX10" fmla="*/ 1188132 w 2640292"/>
              <a:gd name="connsiteY10" fmla="*/ 2268253 h 2328260"/>
              <a:gd name="connsiteX11" fmla="*/ 612068 w 2640292"/>
              <a:gd name="connsiteY11" fmla="*/ 2268253 h 2328260"/>
              <a:gd name="connsiteX12" fmla="*/ 468052 w 2640292"/>
              <a:gd name="connsiteY12" fmla="*/ 1908213 h 2328260"/>
              <a:gd name="connsiteX13" fmla="*/ 252029 w 2640292"/>
              <a:gd name="connsiteY13" fmla="*/ 1404157 h 2328260"/>
              <a:gd name="connsiteX0" fmla="*/ 252029 w 2640292"/>
              <a:gd name="connsiteY0" fmla="*/ 1416157 h 2340260"/>
              <a:gd name="connsiteX1" fmla="*/ 108012 w 2640292"/>
              <a:gd name="connsiteY1" fmla="*/ 696077 h 2340260"/>
              <a:gd name="connsiteX2" fmla="*/ 756084 w 2640292"/>
              <a:gd name="connsiteY2" fmla="*/ 408045 h 2340260"/>
              <a:gd name="connsiteX3" fmla="*/ 2196244 w 2640292"/>
              <a:gd name="connsiteY3" fmla="*/ 48005 h 2340260"/>
              <a:gd name="connsiteX4" fmla="*/ 2556284 w 2640292"/>
              <a:gd name="connsiteY4" fmla="*/ 120012 h 2340260"/>
              <a:gd name="connsiteX5" fmla="*/ 2628292 w 2640292"/>
              <a:gd name="connsiteY5" fmla="*/ 696078 h 2340260"/>
              <a:gd name="connsiteX6" fmla="*/ 2628292 w 2640292"/>
              <a:gd name="connsiteY6" fmla="*/ 1848206 h 2340260"/>
              <a:gd name="connsiteX7" fmla="*/ 2556283 w 2640292"/>
              <a:gd name="connsiteY7" fmla="*/ 2208246 h 2340260"/>
              <a:gd name="connsiteX8" fmla="*/ 2124236 w 2640292"/>
              <a:gd name="connsiteY8" fmla="*/ 2280254 h 2340260"/>
              <a:gd name="connsiteX9" fmla="*/ 1188132 w 2640292"/>
              <a:gd name="connsiteY9" fmla="*/ 2280253 h 2340260"/>
              <a:gd name="connsiteX10" fmla="*/ 612068 w 2640292"/>
              <a:gd name="connsiteY10" fmla="*/ 2280253 h 2340260"/>
              <a:gd name="connsiteX11" fmla="*/ 468052 w 2640292"/>
              <a:gd name="connsiteY11" fmla="*/ 1920213 h 2340260"/>
              <a:gd name="connsiteX12" fmla="*/ 252029 w 2640292"/>
              <a:gd name="connsiteY12" fmla="*/ 1416157 h 2340260"/>
              <a:gd name="connsiteX0" fmla="*/ 252029 w 2688299"/>
              <a:gd name="connsiteY0" fmla="*/ 1392156 h 2316259"/>
              <a:gd name="connsiteX1" fmla="*/ 108012 w 2688299"/>
              <a:gd name="connsiteY1" fmla="*/ 672076 h 2316259"/>
              <a:gd name="connsiteX2" fmla="*/ 756084 w 2688299"/>
              <a:gd name="connsiteY2" fmla="*/ 384044 h 2316259"/>
              <a:gd name="connsiteX3" fmla="*/ 1836204 w 2688299"/>
              <a:gd name="connsiteY3" fmla="*/ 96012 h 2316259"/>
              <a:gd name="connsiteX4" fmla="*/ 2556284 w 2688299"/>
              <a:gd name="connsiteY4" fmla="*/ 96011 h 2316259"/>
              <a:gd name="connsiteX5" fmla="*/ 2628292 w 2688299"/>
              <a:gd name="connsiteY5" fmla="*/ 672077 h 2316259"/>
              <a:gd name="connsiteX6" fmla="*/ 2628292 w 2688299"/>
              <a:gd name="connsiteY6" fmla="*/ 1824205 h 2316259"/>
              <a:gd name="connsiteX7" fmla="*/ 2556283 w 2688299"/>
              <a:gd name="connsiteY7" fmla="*/ 2184245 h 2316259"/>
              <a:gd name="connsiteX8" fmla="*/ 2124236 w 2688299"/>
              <a:gd name="connsiteY8" fmla="*/ 2256253 h 2316259"/>
              <a:gd name="connsiteX9" fmla="*/ 1188132 w 2688299"/>
              <a:gd name="connsiteY9" fmla="*/ 2256252 h 2316259"/>
              <a:gd name="connsiteX10" fmla="*/ 612068 w 2688299"/>
              <a:gd name="connsiteY10" fmla="*/ 2256252 h 2316259"/>
              <a:gd name="connsiteX11" fmla="*/ 468052 w 2688299"/>
              <a:gd name="connsiteY11" fmla="*/ 1896212 h 2316259"/>
              <a:gd name="connsiteX12" fmla="*/ 252029 w 2688299"/>
              <a:gd name="connsiteY12" fmla="*/ 1392156 h 2316259"/>
              <a:gd name="connsiteX0" fmla="*/ 252029 w 2688299"/>
              <a:gd name="connsiteY0" fmla="*/ 1392156 h 2316259"/>
              <a:gd name="connsiteX1" fmla="*/ 108012 w 2688299"/>
              <a:gd name="connsiteY1" fmla="*/ 672076 h 2316259"/>
              <a:gd name="connsiteX2" fmla="*/ 756084 w 2688299"/>
              <a:gd name="connsiteY2" fmla="*/ 384044 h 2316259"/>
              <a:gd name="connsiteX3" fmla="*/ 1836204 w 2688299"/>
              <a:gd name="connsiteY3" fmla="*/ 96012 h 2316259"/>
              <a:gd name="connsiteX4" fmla="*/ 2556284 w 2688299"/>
              <a:gd name="connsiteY4" fmla="*/ 96011 h 2316259"/>
              <a:gd name="connsiteX5" fmla="*/ 2628292 w 2688299"/>
              <a:gd name="connsiteY5" fmla="*/ 672077 h 2316259"/>
              <a:gd name="connsiteX6" fmla="*/ 2628292 w 2688299"/>
              <a:gd name="connsiteY6" fmla="*/ 1824205 h 2316259"/>
              <a:gd name="connsiteX7" fmla="*/ 2556283 w 2688299"/>
              <a:gd name="connsiteY7" fmla="*/ 2184245 h 2316259"/>
              <a:gd name="connsiteX8" fmla="*/ 2124236 w 2688299"/>
              <a:gd name="connsiteY8" fmla="*/ 2256253 h 2316259"/>
              <a:gd name="connsiteX9" fmla="*/ 1188132 w 2688299"/>
              <a:gd name="connsiteY9" fmla="*/ 2256252 h 2316259"/>
              <a:gd name="connsiteX10" fmla="*/ 612068 w 2688299"/>
              <a:gd name="connsiteY10" fmla="*/ 2256252 h 2316259"/>
              <a:gd name="connsiteX11" fmla="*/ 396044 w 2688299"/>
              <a:gd name="connsiteY11" fmla="*/ 1896212 h 2316259"/>
              <a:gd name="connsiteX12" fmla="*/ 252029 w 2688299"/>
              <a:gd name="connsiteY12" fmla="*/ 1392156 h 2316259"/>
              <a:gd name="connsiteX0" fmla="*/ 252029 w 2688299"/>
              <a:gd name="connsiteY0" fmla="*/ 1392156 h 2256253"/>
              <a:gd name="connsiteX1" fmla="*/ 108012 w 2688299"/>
              <a:gd name="connsiteY1" fmla="*/ 672076 h 2256253"/>
              <a:gd name="connsiteX2" fmla="*/ 756084 w 2688299"/>
              <a:gd name="connsiteY2" fmla="*/ 384044 h 2256253"/>
              <a:gd name="connsiteX3" fmla="*/ 1836204 w 2688299"/>
              <a:gd name="connsiteY3" fmla="*/ 96012 h 2256253"/>
              <a:gd name="connsiteX4" fmla="*/ 2556284 w 2688299"/>
              <a:gd name="connsiteY4" fmla="*/ 96011 h 2256253"/>
              <a:gd name="connsiteX5" fmla="*/ 2628292 w 2688299"/>
              <a:gd name="connsiteY5" fmla="*/ 672077 h 2256253"/>
              <a:gd name="connsiteX6" fmla="*/ 2628292 w 2688299"/>
              <a:gd name="connsiteY6" fmla="*/ 1824205 h 2256253"/>
              <a:gd name="connsiteX7" fmla="*/ 2556283 w 2688299"/>
              <a:gd name="connsiteY7" fmla="*/ 2184245 h 2256253"/>
              <a:gd name="connsiteX8" fmla="*/ 2124236 w 2688299"/>
              <a:gd name="connsiteY8" fmla="*/ 2256253 h 2256253"/>
              <a:gd name="connsiteX9" fmla="*/ 612068 w 2688299"/>
              <a:gd name="connsiteY9" fmla="*/ 2256252 h 2256253"/>
              <a:gd name="connsiteX10" fmla="*/ 396044 w 2688299"/>
              <a:gd name="connsiteY10" fmla="*/ 1896212 h 2256253"/>
              <a:gd name="connsiteX11" fmla="*/ 252029 w 2688299"/>
              <a:gd name="connsiteY11" fmla="*/ 1392156 h 2256253"/>
              <a:gd name="connsiteX0" fmla="*/ 252029 w 2688299"/>
              <a:gd name="connsiteY0" fmla="*/ 1392156 h 2256253"/>
              <a:gd name="connsiteX1" fmla="*/ 108012 w 2688299"/>
              <a:gd name="connsiteY1" fmla="*/ 672076 h 2256253"/>
              <a:gd name="connsiteX2" fmla="*/ 756084 w 2688299"/>
              <a:gd name="connsiteY2" fmla="*/ 384044 h 2256253"/>
              <a:gd name="connsiteX3" fmla="*/ 1836204 w 2688299"/>
              <a:gd name="connsiteY3" fmla="*/ 96012 h 2256253"/>
              <a:gd name="connsiteX4" fmla="*/ 2556284 w 2688299"/>
              <a:gd name="connsiteY4" fmla="*/ 96011 h 2256253"/>
              <a:gd name="connsiteX5" fmla="*/ 2628292 w 2688299"/>
              <a:gd name="connsiteY5" fmla="*/ 672077 h 2256253"/>
              <a:gd name="connsiteX6" fmla="*/ 2604149 w 2688299"/>
              <a:gd name="connsiteY6" fmla="*/ 1917292 h 2256253"/>
              <a:gd name="connsiteX7" fmla="*/ 2556283 w 2688299"/>
              <a:gd name="connsiteY7" fmla="*/ 2184245 h 2256253"/>
              <a:gd name="connsiteX8" fmla="*/ 2124236 w 2688299"/>
              <a:gd name="connsiteY8" fmla="*/ 2256253 h 2256253"/>
              <a:gd name="connsiteX9" fmla="*/ 612068 w 2688299"/>
              <a:gd name="connsiteY9" fmla="*/ 2256252 h 2256253"/>
              <a:gd name="connsiteX10" fmla="*/ 396044 w 2688299"/>
              <a:gd name="connsiteY10" fmla="*/ 1896212 h 2256253"/>
              <a:gd name="connsiteX11" fmla="*/ 252029 w 2688299"/>
              <a:gd name="connsiteY11" fmla="*/ 1392156 h 2256253"/>
              <a:gd name="connsiteX0" fmla="*/ 252029 w 2688299"/>
              <a:gd name="connsiteY0" fmla="*/ 1392156 h 2280931"/>
              <a:gd name="connsiteX1" fmla="*/ 108012 w 2688299"/>
              <a:gd name="connsiteY1" fmla="*/ 672076 h 2280931"/>
              <a:gd name="connsiteX2" fmla="*/ 756084 w 2688299"/>
              <a:gd name="connsiteY2" fmla="*/ 384044 h 2280931"/>
              <a:gd name="connsiteX3" fmla="*/ 1836204 w 2688299"/>
              <a:gd name="connsiteY3" fmla="*/ 96012 h 2280931"/>
              <a:gd name="connsiteX4" fmla="*/ 2556284 w 2688299"/>
              <a:gd name="connsiteY4" fmla="*/ 96011 h 2280931"/>
              <a:gd name="connsiteX5" fmla="*/ 2628292 w 2688299"/>
              <a:gd name="connsiteY5" fmla="*/ 672077 h 2280931"/>
              <a:gd name="connsiteX6" fmla="*/ 2604149 w 2688299"/>
              <a:gd name="connsiteY6" fmla="*/ 1917292 h 2280931"/>
              <a:gd name="connsiteX7" fmla="*/ 2440727 w 2688299"/>
              <a:gd name="connsiteY7" fmla="*/ 2224438 h 2280931"/>
              <a:gd name="connsiteX8" fmla="*/ 2124236 w 2688299"/>
              <a:gd name="connsiteY8" fmla="*/ 2256253 h 2280931"/>
              <a:gd name="connsiteX9" fmla="*/ 612068 w 2688299"/>
              <a:gd name="connsiteY9" fmla="*/ 2256252 h 2280931"/>
              <a:gd name="connsiteX10" fmla="*/ 396044 w 2688299"/>
              <a:gd name="connsiteY10" fmla="*/ 1896212 h 2280931"/>
              <a:gd name="connsiteX11" fmla="*/ 252029 w 2688299"/>
              <a:gd name="connsiteY11" fmla="*/ 1392156 h 2280931"/>
              <a:gd name="connsiteX0" fmla="*/ 252029 w 2688299"/>
              <a:gd name="connsiteY0" fmla="*/ 1392156 h 2280931"/>
              <a:gd name="connsiteX1" fmla="*/ 108012 w 2688299"/>
              <a:gd name="connsiteY1" fmla="*/ 672076 h 2280931"/>
              <a:gd name="connsiteX2" fmla="*/ 1836204 w 2688299"/>
              <a:gd name="connsiteY2" fmla="*/ 96012 h 2280931"/>
              <a:gd name="connsiteX3" fmla="*/ 2556284 w 2688299"/>
              <a:gd name="connsiteY3" fmla="*/ 96011 h 2280931"/>
              <a:gd name="connsiteX4" fmla="*/ 2628292 w 2688299"/>
              <a:gd name="connsiteY4" fmla="*/ 672077 h 2280931"/>
              <a:gd name="connsiteX5" fmla="*/ 2604149 w 2688299"/>
              <a:gd name="connsiteY5" fmla="*/ 1917292 h 2280931"/>
              <a:gd name="connsiteX6" fmla="*/ 2440727 w 2688299"/>
              <a:gd name="connsiteY6" fmla="*/ 2224438 h 2280931"/>
              <a:gd name="connsiteX7" fmla="*/ 2124236 w 2688299"/>
              <a:gd name="connsiteY7" fmla="*/ 2256253 h 2280931"/>
              <a:gd name="connsiteX8" fmla="*/ 612068 w 2688299"/>
              <a:gd name="connsiteY8" fmla="*/ 2256252 h 2280931"/>
              <a:gd name="connsiteX9" fmla="*/ 396044 w 2688299"/>
              <a:gd name="connsiteY9" fmla="*/ 1896212 h 2280931"/>
              <a:gd name="connsiteX10" fmla="*/ 252029 w 2688299"/>
              <a:gd name="connsiteY10" fmla="*/ 1392156 h 2280931"/>
              <a:gd name="connsiteX0" fmla="*/ 252029 w 2688299"/>
              <a:gd name="connsiteY0" fmla="*/ 1392156 h 2256253"/>
              <a:gd name="connsiteX1" fmla="*/ 108012 w 2688299"/>
              <a:gd name="connsiteY1" fmla="*/ 672076 h 2256253"/>
              <a:gd name="connsiteX2" fmla="*/ 1836204 w 2688299"/>
              <a:gd name="connsiteY2" fmla="*/ 96012 h 2256253"/>
              <a:gd name="connsiteX3" fmla="*/ 2556284 w 2688299"/>
              <a:gd name="connsiteY3" fmla="*/ 96011 h 2256253"/>
              <a:gd name="connsiteX4" fmla="*/ 2628292 w 2688299"/>
              <a:gd name="connsiteY4" fmla="*/ 672077 h 2256253"/>
              <a:gd name="connsiteX5" fmla="*/ 2604149 w 2688299"/>
              <a:gd name="connsiteY5" fmla="*/ 1917292 h 2256253"/>
              <a:gd name="connsiteX6" fmla="*/ 2484276 w 2688299"/>
              <a:gd name="connsiteY6" fmla="*/ 2112236 h 2256253"/>
              <a:gd name="connsiteX7" fmla="*/ 2124236 w 2688299"/>
              <a:gd name="connsiteY7" fmla="*/ 2256253 h 2256253"/>
              <a:gd name="connsiteX8" fmla="*/ 612068 w 2688299"/>
              <a:gd name="connsiteY8" fmla="*/ 2256252 h 2256253"/>
              <a:gd name="connsiteX9" fmla="*/ 396044 w 2688299"/>
              <a:gd name="connsiteY9" fmla="*/ 1896212 h 2256253"/>
              <a:gd name="connsiteX10" fmla="*/ 252029 w 2688299"/>
              <a:gd name="connsiteY10" fmla="*/ 1392156 h 2256253"/>
              <a:gd name="connsiteX0" fmla="*/ 252029 w 2688299"/>
              <a:gd name="connsiteY0" fmla="*/ 1392156 h 2256252"/>
              <a:gd name="connsiteX1" fmla="*/ 108012 w 2688299"/>
              <a:gd name="connsiteY1" fmla="*/ 672076 h 2256252"/>
              <a:gd name="connsiteX2" fmla="*/ 1836204 w 2688299"/>
              <a:gd name="connsiteY2" fmla="*/ 96012 h 2256252"/>
              <a:gd name="connsiteX3" fmla="*/ 2556284 w 2688299"/>
              <a:gd name="connsiteY3" fmla="*/ 96011 h 2256252"/>
              <a:gd name="connsiteX4" fmla="*/ 2628292 w 2688299"/>
              <a:gd name="connsiteY4" fmla="*/ 672077 h 2256252"/>
              <a:gd name="connsiteX5" fmla="*/ 2604149 w 2688299"/>
              <a:gd name="connsiteY5" fmla="*/ 1917292 h 2256252"/>
              <a:gd name="connsiteX6" fmla="*/ 2484276 w 2688299"/>
              <a:gd name="connsiteY6" fmla="*/ 2112236 h 2256252"/>
              <a:gd name="connsiteX7" fmla="*/ 1980220 w 2688299"/>
              <a:gd name="connsiteY7" fmla="*/ 2112236 h 2256252"/>
              <a:gd name="connsiteX8" fmla="*/ 612068 w 2688299"/>
              <a:gd name="connsiteY8" fmla="*/ 2256252 h 2256252"/>
              <a:gd name="connsiteX9" fmla="*/ 396044 w 2688299"/>
              <a:gd name="connsiteY9" fmla="*/ 1896212 h 2256252"/>
              <a:gd name="connsiteX10" fmla="*/ 252029 w 2688299"/>
              <a:gd name="connsiteY10" fmla="*/ 1392156 h 2256252"/>
              <a:gd name="connsiteX0" fmla="*/ 252029 w 2688299"/>
              <a:gd name="connsiteY0" fmla="*/ 1392156 h 2144727"/>
              <a:gd name="connsiteX1" fmla="*/ 108012 w 2688299"/>
              <a:gd name="connsiteY1" fmla="*/ 672076 h 2144727"/>
              <a:gd name="connsiteX2" fmla="*/ 1836204 w 2688299"/>
              <a:gd name="connsiteY2" fmla="*/ 96012 h 2144727"/>
              <a:gd name="connsiteX3" fmla="*/ 2556284 w 2688299"/>
              <a:gd name="connsiteY3" fmla="*/ 96011 h 2144727"/>
              <a:gd name="connsiteX4" fmla="*/ 2628292 w 2688299"/>
              <a:gd name="connsiteY4" fmla="*/ 672077 h 2144727"/>
              <a:gd name="connsiteX5" fmla="*/ 2604149 w 2688299"/>
              <a:gd name="connsiteY5" fmla="*/ 1917292 h 2144727"/>
              <a:gd name="connsiteX6" fmla="*/ 2484276 w 2688299"/>
              <a:gd name="connsiteY6" fmla="*/ 2112236 h 2144727"/>
              <a:gd name="connsiteX7" fmla="*/ 1980220 w 2688299"/>
              <a:gd name="connsiteY7" fmla="*/ 2112236 h 2144727"/>
              <a:gd name="connsiteX8" fmla="*/ 684076 w 2688299"/>
              <a:gd name="connsiteY8" fmla="*/ 2112236 h 2144727"/>
              <a:gd name="connsiteX9" fmla="*/ 396044 w 2688299"/>
              <a:gd name="connsiteY9" fmla="*/ 1896212 h 2144727"/>
              <a:gd name="connsiteX10" fmla="*/ 252029 w 2688299"/>
              <a:gd name="connsiteY10" fmla="*/ 1392156 h 2144727"/>
              <a:gd name="connsiteX0" fmla="*/ 252029 w 2688299"/>
              <a:gd name="connsiteY0" fmla="*/ 1392156 h 2144728"/>
              <a:gd name="connsiteX1" fmla="*/ 108012 w 2688299"/>
              <a:gd name="connsiteY1" fmla="*/ 672076 h 2144728"/>
              <a:gd name="connsiteX2" fmla="*/ 1836204 w 2688299"/>
              <a:gd name="connsiteY2" fmla="*/ 96012 h 2144728"/>
              <a:gd name="connsiteX3" fmla="*/ 2556284 w 2688299"/>
              <a:gd name="connsiteY3" fmla="*/ 96011 h 2144728"/>
              <a:gd name="connsiteX4" fmla="*/ 2628292 w 2688299"/>
              <a:gd name="connsiteY4" fmla="*/ 672077 h 2144728"/>
              <a:gd name="connsiteX5" fmla="*/ 2604149 w 2688299"/>
              <a:gd name="connsiteY5" fmla="*/ 1917292 h 2144728"/>
              <a:gd name="connsiteX6" fmla="*/ 2412268 w 2688299"/>
              <a:gd name="connsiteY6" fmla="*/ 2112237 h 2144728"/>
              <a:gd name="connsiteX7" fmla="*/ 1980220 w 2688299"/>
              <a:gd name="connsiteY7" fmla="*/ 2112236 h 2144728"/>
              <a:gd name="connsiteX8" fmla="*/ 684076 w 2688299"/>
              <a:gd name="connsiteY8" fmla="*/ 2112236 h 2144728"/>
              <a:gd name="connsiteX9" fmla="*/ 396044 w 2688299"/>
              <a:gd name="connsiteY9" fmla="*/ 1896212 h 2144728"/>
              <a:gd name="connsiteX10" fmla="*/ 252029 w 2688299"/>
              <a:gd name="connsiteY10" fmla="*/ 1392156 h 2144728"/>
              <a:gd name="connsiteX0" fmla="*/ 252029 w 2628292"/>
              <a:gd name="connsiteY0" fmla="*/ 1356151 h 2108723"/>
              <a:gd name="connsiteX1" fmla="*/ 108012 w 2628292"/>
              <a:gd name="connsiteY1" fmla="*/ 636071 h 2108723"/>
              <a:gd name="connsiteX2" fmla="*/ 1836204 w 2628292"/>
              <a:gd name="connsiteY2" fmla="*/ 60007 h 2108723"/>
              <a:gd name="connsiteX3" fmla="*/ 2484276 w 2628292"/>
              <a:gd name="connsiteY3" fmla="*/ 276031 h 2108723"/>
              <a:gd name="connsiteX4" fmla="*/ 2628292 w 2628292"/>
              <a:gd name="connsiteY4" fmla="*/ 636072 h 2108723"/>
              <a:gd name="connsiteX5" fmla="*/ 2604149 w 2628292"/>
              <a:gd name="connsiteY5" fmla="*/ 1881287 h 2108723"/>
              <a:gd name="connsiteX6" fmla="*/ 2412268 w 2628292"/>
              <a:gd name="connsiteY6" fmla="*/ 2076232 h 2108723"/>
              <a:gd name="connsiteX7" fmla="*/ 1980220 w 2628292"/>
              <a:gd name="connsiteY7" fmla="*/ 2076231 h 2108723"/>
              <a:gd name="connsiteX8" fmla="*/ 684076 w 2628292"/>
              <a:gd name="connsiteY8" fmla="*/ 2076231 h 2108723"/>
              <a:gd name="connsiteX9" fmla="*/ 396044 w 2628292"/>
              <a:gd name="connsiteY9" fmla="*/ 1860207 h 2108723"/>
              <a:gd name="connsiteX10" fmla="*/ 252029 w 2628292"/>
              <a:gd name="connsiteY10" fmla="*/ 1356151 h 2108723"/>
              <a:gd name="connsiteX0" fmla="*/ 252029 w 2640293"/>
              <a:gd name="connsiteY0" fmla="*/ 1128125 h 1880697"/>
              <a:gd name="connsiteX1" fmla="*/ 108012 w 2640293"/>
              <a:gd name="connsiteY1" fmla="*/ 408045 h 1880697"/>
              <a:gd name="connsiteX2" fmla="*/ 1692188 w 2640293"/>
              <a:gd name="connsiteY2" fmla="*/ 120013 h 1880697"/>
              <a:gd name="connsiteX3" fmla="*/ 2484276 w 2640293"/>
              <a:gd name="connsiteY3" fmla="*/ 48005 h 1880697"/>
              <a:gd name="connsiteX4" fmla="*/ 2628292 w 2640293"/>
              <a:gd name="connsiteY4" fmla="*/ 408046 h 1880697"/>
              <a:gd name="connsiteX5" fmla="*/ 2604149 w 2640293"/>
              <a:gd name="connsiteY5" fmla="*/ 1653261 h 1880697"/>
              <a:gd name="connsiteX6" fmla="*/ 2412268 w 2640293"/>
              <a:gd name="connsiteY6" fmla="*/ 1848206 h 1880697"/>
              <a:gd name="connsiteX7" fmla="*/ 1980220 w 2640293"/>
              <a:gd name="connsiteY7" fmla="*/ 1848205 h 1880697"/>
              <a:gd name="connsiteX8" fmla="*/ 684076 w 2640293"/>
              <a:gd name="connsiteY8" fmla="*/ 1848205 h 1880697"/>
              <a:gd name="connsiteX9" fmla="*/ 396044 w 2640293"/>
              <a:gd name="connsiteY9" fmla="*/ 1632181 h 1880697"/>
              <a:gd name="connsiteX10" fmla="*/ 252029 w 2640293"/>
              <a:gd name="connsiteY10" fmla="*/ 1128125 h 1880697"/>
              <a:gd name="connsiteX0" fmla="*/ 36005 w 2424269"/>
              <a:gd name="connsiteY0" fmla="*/ 1128125 h 1880697"/>
              <a:gd name="connsiteX1" fmla="*/ 108012 w 2424269"/>
              <a:gd name="connsiteY1" fmla="*/ 624069 h 1880697"/>
              <a:gd name="connsiteX2" fmla="*/ 1476164 w 2424269"/>
              <a:gd name="connsiteY2" fmla="*/ 120013 h 1880697"/>
              <a:gd name="connsiteX3" fmla="*/ 2268252 w 2424269"/>
              <a:gd name="connsiteY3" fmla="*/ 48005 h 1880697"/>
              <a:gd name="connsiteX4" fmla="*/ 2412268 w 2424269"/>
              <a:gd name="connsiteY4" fmla="*/ 408046 h 1880697"/>
              <a:gd name="connsiteX5" fmla="*/ 2388125 w 2424269"/>
              <a:gd name="connsiteY5" fmla="*/ 1653261 h 1880697"/>
              <a:gd name="connsiteX6" fmla="*/ 2196244 w 2424269"/>
              <a:gd name="connsiteY6" fmla="*/ 1848206 h 1880697"/>
              <a:gd name="connsiteX7" fmla="*/ 1764196 w 2424269"/>
              <a:gd name="connsiteY7" fmla="*/ 1848205 h 1880697"/>
              <a:gd name="connsiteX8" fmla="*/ 468052 w 2424269"/>
              <a:gd name="connsiteY8" fmla="*/ 1848205 h 1880697"/>
              <a:gd name="connsiteX9" fmla="*/ 180020 w 2424269"/>
              <a:gd name="connsiteY9" fmla="*/ 1632181 h 1880697"/>
              <a:gd name="connsiteX10" fmla="*/ 36005 w 2424269"/>
              <a:gd name="connsiteY10" fmla="*/ 1128125 h 1880697"/>
              <a:gd name="connsiteX0" fmla="*/ 36004 w 2424269"/>
              <a:gd name="connsiteY0" fmla="*/ 989249 h 1880697"/>
              <a:gd name="connsiteX1" fmla="*/ 108012 w 2424269"/>
              <a:gd name="connsiteY1" fmla="*/ 624069 h 1880697"/>
              <a:gd name="connsiteX2" fmla="*/ 1476164 w 2424269"/>
              <a:gd name="connsiteY2" fmla="*/ 120013 h 1880697"/>
              <a:gd name="connsiteX3" fmla="*/ 2268252 w 2424269"/>
              <a:gd name="connsiteY3" fmla="*/ 48005 h 1880697"/>
              <a:gd name="connsiteX4" fmla="*/ 2412268 w 2424269"/>
              <a:gd name="connsiteY4" fmla="*/ 408046 h 1880697"/>
              <a:gd name="connsiteX5" fmla="*/ 2388125 w 2424269"/>
              <a:gd name="connsiteY5" fmla="*/ 1653261 h 1880697"/>
              <a:gd name="connsiteX6" fmla="*/ 2196244 w 2424269"/>
              <a:gd name="connsiteY6" fmla="*/ 1848206 h 1880697"/>
              <a:gd name="connsiteX7" fmla="*/ 1764196 w 2424269"/>
              <a:gd name="connsiteY7" fmla="*/ 1848205 h 1880697"/>
              <a:gd name="connsiteX8" fmla="*/ 468052 w 2424269"/>
              <a:gd name="connsiteY8" fmla="*/ 1848205 h 1880697"/>
              <a:gd name="connsiteX9" fmla="*/ 180020 w 2424269"/>
              <a:gd name="connsiteY9" fmla="*/ 1632181 h 1880697"/>
              <a:gd name="connsiteX10" fmla="*/ 36004 w 2424269"/>
              <a:gd name="connsiteY10" fmla="*/ 989249 h 1880697"/>
              <a:gd name="connsiteX0" fmla="*/ 108012 w 2496277"/>
              <a:gd name="connsiteY0" fmla="*/ 989249 h 1880697"/>
              <a:gd name="connsiteX1" fmla="*/ 108012 w 2496277"/>
              <a:gd name="connsiteY1" fmla="*/ 557201 h 1880697"/>
              <a:gd name="connsiteX2" fmla="*/ 1548172 w 2496277"/>
              <a:gd name="connsiteY2" fmla="*/ 120013 h 1880697"/>
              <a:gd name="connsiteX3" fmla="*/ 2340260 w 2496277"/>
              <a:gd name="connsiteY3" fmla="*/ 48005 h 1880697"/>
              <a:gd name="connsiteX4" fmla="*/ 2484276 w 2496277"/>
              <a:gd name="connsiteY4" fmla="*/ 408046 h 1880697"/>
              <a:gd name="connsiteX5" fmla="*/ 2460133 w 2496277"/>
              <a:gd name="connsiteY5" fmla="*/ 1653261 h 1880697"/>
              <a:gd name="connsiteX6" fmla="*/ 2268252 w 2496277"/>
              <a:gd name="connsiteY6" fmla="*/ 1848206 h 1880697"/>
              <a:gd name="connsiteX7" fmla="*/ 1836204 w 2496277"/>
              <a:gd name="connsiteY7" fmla="*/ 1848205 h 1880697"/>
              <a:gd name="connsiteX8" fmla="*/ 540060 w 2496277"/>
              <a:gd name="connsiteY8" fmla="*/ 1848205 h 1880697"/>
              <a:gd name="connsiteX9" fmla="*/ 252028 w 2496277"/>
              <a:gd name="connsiteY9" fmla="*/ 1632181 h 1880697"/>
              <a:gd name="connsiteX10" fmla="*/ 108012 w 2496277"/>
              <a:gd name="connsiteY10" fmla="*/ 989249 h 1880697"/>
              <a:gd name="connsiteX0" fmla="*/ 108012 w 2496277"/>
              <a:gd name="connsiteY0" fmla="*/ 989249 h 1880697"/>
              <a:gd name="connsiteX1" fmla="*/ 108012 w 2496277"/>
              <a:gd name="connsiteY1" fmla="*/ 557201 h 1880697"/>
              <a:gd name="connsiteX2" fmla="*/ 1548172 w 2496277"/>
              <a:gd name="connsiteY2" fmla="*/ 120013 h 1880697"/>
              <a:gd name="connsiteX3" fmla="*/ 2340260 w 2496277"/>
              <a:gd name="connsiteY3" fmla="*/ 48005 h 1880697"/>
              <a:gd name="connsiteX4" fmla="*/ 2484276 w 2496277"/>
              <a:gd name="connsiteY4" fmla="*/ 408046 h 1880697"/>
              <a:gd name="connsiteX5" fmla="*/ 2460133 w 2496277"/>
              <a:gd name="connsiteY5" fmla="*/ 1653261 h 1880697"/>
              <a:gd name="connsiteX6" fmla="*/ 2268252 w 2496277"/>
              <a:gd name="connsiteY6" fmla="*/ 1848206 h 1880697"/>
              <a:gd name="connsiteX7" fmla="*/ 1836204 w 2496277"/>
              <a:gd name="connsiteY7" fmla="*/ 1848205 h 1880697"/>
              <a:gd name="connsiteX8" fmla="*/ 540060 w 2496277"/>
              <a:gd name="connsiteY8" fmla="*/ 1848205 h 1880697"/>
              <a:gd name="connsiteX9" fmla="*/ 324036 w 2496277"/>
              <a:gd name="connsiteY9" fmla="*/ 1709329 h 1880697"/>
              <a:gd name="connsiteX10" fmla="*/ 108012 w 2496277"/>
              <a:gd name="connsiteY10" fmla="*/ 989249 h 1880697"/>
              <a:gd name="connsiteX0" fmla="*/ 108012 w 2496277"/>
              <a:gd name="connsiteY0" fmla="*/ 989249 h 1880697"/>
              <a:gd name="connsiteX1" fmla="*/ 108012 w 2496277"/>
              <a:gd name="connsiteY1" fmla="*/ 557201 h 1880697"/>
              <a:gd name="connsiteX2" fmla="*/ 1548172 w 2496277"/>
              <a:gd name="connsiteY2" fmla="*/ 120013 h 1880697"/>
              <a:gd name="connsiteX3" fmla="*/ 2340260 w 2496277"/>
              <a:gd name="connsiteY3" fmla="*/ 48005 h 1880697"/>
              <a:gd name="connsiteX4" fmla="*/ 2484276 w 2496277"/>
              <a:gd name="connsiteY4" fmla="*/ 408046 h 1880697"/>
              <a:gd name="connsiteX5" fmla="*/ 2460133 w 2496277"/>
              <a:gd name="connsiteY5" fmla="*/ 1653261 h 1880697"/>
              <a:gd name="connsiteX6" fmla="*/ 2268252 w 2496277"/>
              <a:gd name="connsiteY6" fmla="*/ 1848206 h 1880697"/>
              <a:gd name="connsiteX7" fmla="*/ 1836204 w 2496277"/>
              <a:gd name="connsiteY7" fmla="*/ 1848205 h 1880697"/>
              <a:gd name="connsiteX8" fmla="*/ 612068 w 2496277"/>
              <a:gd name="connsiteY8" fmla="*/ 1853345 h 1880697"/>
              <a:gd name="connsiteX9" fmla="*/ 324036 w 2496277"/>
              <a:gd name="connsiteY9" fmla="*/ 1709329 h 1880697"/>
              <a:gd name="connsiteX10" fmla="*/ 108012 w 2496277"/>
              <a:gd name="connsiteY10" fmla="*/ 989249 h 1880697"/>
              <a:gd name="connsiteX0" fmla="*/ 48006 w 2424270"/>
              <a:gd name="connsiteY0" fmla="*/ 962914 h 1836311"/>
              <a:gd name="connsiteX1" fmla="*/ 48006 w 2424270"/>
              <a:gd name="connsiteY1" fmla="*/ 530866 h 1836311"/>
              <a:gd name="connsiteX2" fmla="*/ 1488166 w 2424270"/>
              <a:gd name="connsiteY2" fmla="*/ 93678 h 1836311"/>
              <a:gd name="connsiteX3" fmla="*/ 2280254 w 2424270"/>
              <a:gd name="connsiteY3" fmla="*/ 21670 h 1836311"/>
              <a:gd name="connsiteX4" fmla="*/ 2424270 w 2424270"/>
              <a:gd name="connsiteY4" fmla="*/ 381711 h 1836311"/>
              <a:gd name="connsiteX5" fmla="*/ 2381468 w 2424270"/>
              <a:gd name="connsiteY5" fmla="*/ 948272 h 1836311"/>
              <a:gd name="connsiteX6" fmla="*/ 2400127 w 2424270"/>
              <a:gd name="connsiteY6" fmla="*/ 1626926 h 1836311"/>
              <a:gd name="connsiteX7" fmla="*/ 2208246 w 2424270"/>
              <a:gd name="connsiteY7" fmla="*/ 1821871 h 1836311"/>
              <a:gd name="connsiteX8" fmla="*/ 1776198 w 2424270"/>
              <a:gd name="connsiteY8" fmla="*/ 1821870 h 1836311"/>
              <a:gd name="connsiteX9" fmla="*/ 552062 w 2424270"/>
              <a:gd name="connsiteY9" fmla="*/ 1827010 h 1836311"/>
              <a:gd name="connsiteX10" fmla="*/ 264030 w 2424270"/>
              <a:gd name="connsiteY10" fmla="*/ 1682994 h 1836311"/>
              <a:gd name="connsiteX11" fmla="*/ 48006 w 2424270"/>
              <a:gd name="connsiteY11" fmla="*/ 962914 h 1836311"/>
              <a:gd name="connsiteX0" fmla="*/ 48006 w 2409030"/>
              <a:gd name="connsiteY0" fmla="*/ 958983 h 1832380"/>
              <a:gd name="connsiteX1" fmla="*/ 48006 w 2409030"/>
              <a:gd name="connsiteY1" fmla="*/ 526935 h 1832380"/>
              <a:gd name="connsiteX2" fmla="*/ 1488166 w 2409030"/>
              <a:gd name="connsiteY2" fmla="*/ 89747 h 1832380"/>
              <a:gd name="connsiteX3" fmla="*/ 2280254 w 2409030"/>
              <a:gd name="connsiteY3" fmla="*/ 17739 h 1832380"/>
              <a:gd name="connsiteX4" fmla="*/ 2409030 w 2409030"/>
              <a:gd name="connsiteY4" fmla="*/ 324440 h 1832380"/>
              <a:gd name="connsiteX5" fmla="*/ 2381468 w 2409030"/>
              <a:gd name="connsiteY5" fmla="*/ 944341 h 1832380"/>
              <a:gd name="connsiteX6" fmla="*/ 2400127 w 2409030"/>
              <a:gd name="connsiteY6" fmla="*/ 1622995 h 1832380"/>
              <a:gd name="connsiteX7" fmla="*/ 2208246 w 2409030"/>
              <a:gd name="connsiteY7" fmla="*/ 1817940 h 1832380"/>
              <a:gd name="connsiteX8" fmla="*/ 1776198 w 2409030"/>
              <a:gd name="connsiteY8" fmla="*/ 1817939 h 1832380"/>
              <a:gd name="connsiteX9" fmla="*/ 552062 w 2409030"/>
              <a:gd name="connsiteY9" fmla="*/ 1823079 h 1832380"/>
              <a:gd name="connsiteX10" fmla="*/ 264030 w 2409030"/>
              <a:gd name="connsiteY10" fmla="*/ 1679063 h 1832380"/>
              <a:gd name="connsiteX11" fmla="*/ 48006 w 2409030"/>
              <a:gd name="connsiteY11" fmla="*/ 958983 h 1832380"/>
              <a:gd name="connsiteX0" fmla="*/ 48006 w 2409030"/>
              <a:gd name="connsiteY0" fmla="*/ 958983 h 1831815"/>
              <a:gd name="connsiteX1" fmla="*/ 48006 w 2409030"/>
              <a:gd name="connsiteY1" fmla="*/ 526935 h 1831815"/>
              <a:gd name="connsiteX2" fmla="*/ 1488166 w 2409030"/>
              <a:gd name="connsiteY2" fmla="*/ 89747 h 1831815"/>
              <a:gd name="connsiteX3" fmla="*/ 2280254 w 2409030"/>
              <a:gd name="connsiteY3" fmla="*/ 17739 h 1831815"/>
              <a:gd name="connsiteX4" fmla="*/ 2409030 w 2409030"/>
              <a:gd name="connsiteY4" fmla="*/ 324440 h 1831815"/>
              <a:gd name="connsiteX5" fmla="*/ 2381468 w 2409030"/>
              <a:gd name="connsiteY5" fmla="*/ 944341 h 1831815"/>
              <a:gd name="connsiteX6" fmla="*/ 2384887 w 2409030"/>
              <a:gd name="connsiteY6" fmla="*/ 1630615 h 1831815"/>
              <a:gd name="connsiteX7" fmla="*/ 2208246 w 2409030"/>
              <a:gd name="connsiteY7" fmla="*/ 1817940 h 1831815"/>
              <a:gd name="connsiteX8" fmla="*/ 1776198 w 2409030"/>
              <a:gd name="connsiteY8" fmla="*/ 1817939 h 1831815"/>
              <a:gd name="connsiteX9" fmla="*/ 552062 w 2409030"/>
              <a:gd name="connsiteY9" fmla="*/ 1823079 h 1831815"/>
              <a:gd name="connsiteX10" fmla="*/ 264030 w 2409030"/>
              <a:gd name="connsiteY10" fmla="*/ 1679063 h 1831815"/>
              <a:gd name="connsiteX11" fmla="*/ 48006 w 2409030"/>
              <a:gd name="connsiteY11" fmla="*/ 958983 h 18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9030" h="1831815">
                <a:moveTo>
                  <a:pt x="48006" y="958983"/>
                </a:moveTo>
                <a:cubicBezTo>
                  <a:pt x="48006" y="888957"/>
                  <a:pt x="-60006" y="658950"/>
                  <a:pt x="48006" y="526935"/>
                </a:cubicBezTo>
                <a:cubicBezTo>
                  <a:pt x="312035" y="310911"/>
                  <a:pt x="1116125" y="174613"/>
                  <a:pt x="1488166" y="89747"/>
                </a:cubicBezTo>
                <a:cubicBezTo>
                  <a:pt x="1860207" y="4881"/>
                  <a:pt x="2126777" y="-21376"/>
                  <a:pt x="2280254" y="17739"/>
                </a:cubicBezTo>
                <a:cubicBezTo>
                  <a:pt x="2433731" y="56854"/>
                  <a:pt x="2389621" y="170006"/>
                  <a:pt x="2409030" y="324440"/>
                </a:cubicBezTo>
                <a:cubicBezTo>
                  <a:pt x="2399843" y="513294"/>
                  <a:pt x="2390655" y="755487"/>
                  <a:pt x="2381468" y="944341"/>
                </a:cubicBezTo>
                <a:cubicBezTo>
                  <a:pt x="2382608" y="1170559"/>
                  <a:pt x="2383747" y="1404397"/>
                  <a:pt x="2384887" y="1630615"/>
                </a:cubicBezTo>
                <a:cubicBezTo>
                  <a:pt x="2384887" y="1700641"/>
                  <a:pt x="2309694" y="1786719"/>
                  <a:pt x="2208246" y="1817940"/>
                </a:cubicBezTo>
                <a:cubicBezTo>
                  <a:pt x="2106798" y="1849161"/>
                  <a:pt x="1846224" y="1817939"/>
                  <a:pt x="1776198" y="1817939"/>
                </a:cubicBezTo>
                <a:lnTo>
                  <a:pt x="552062" y="1823079"/>
                </a:lnTo>
                <a:cubicBezTo>
                  <a:pt x="420047" y="1763072"/>
                  <a:pt x="264030" y="1749089"/>
                  <a:pt x="264030" y="1679063"/>
                </a:cubicBezTo>
                <a:lnTo>
                  <a:pt x="48006" y="958983"/>
                </a:lnTo>
                <a:close/>
              </a:path>
            </a:pathLst>
          </a:custGeom>
          <a:noFill/>
          <a:ln w="12700">
            <a:solidFill>
              <a:schemeClr val="tx1"/>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テキスト ボックス 80"/>
          <p:cNvSpPr txBox="1"/>
          <p:nvPr/>
        </p:nvSpPr>
        <p:spPr>
          <a:xfrm>
            <a:off x="6888617" y="4370244"/>
            <a:ext cx="432049" cy="307777"/>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民間</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オフィス</a:t>
            </a:r>
          </a:p>
        </p:txBody>
      </p:sp>
      <p:sp>
        <p:nvSpPr>
          <p:cNvPr id="82" name="テキスト ボックス 81"/>
          <p:cNvSpPr txBox="1"/>
          <p:nvPr/>
        </p:nvSpPr>
        <p:spPr>
          <a:xfrm>
            <a:off x="7356263" y="4460253"/>
            <a:ext cx="72008" cy="246221"/>
          </a:xfrm>
          <a:prstGeom prst="rect">
            <a:avLst/>
          </a:prstGeom>
          <a:solidFill>
            <a:schemeClr val="bg1">
              <a:alpha val="50000"/>
            </a:schemeClr>
          </a:solidFill>
        </p:spPr>
        <p:txBody>
          <a:bodyPr wrap="square" lIns="0" tIns="0" rIns="0" bIns="0" rtlCol="0">
            <a:spAutoFit/>
          </a:bodyPr>
          <a:lstStyle/>
          <a:p>
            <a:pPr algn="ctr"/>
            <a:r>
              <a:rPr lang="ja-JP" altLang="en-US" sz="400" dirty="0">
                <a:latin typeface="Meiryo UI" pitchFamily="50" charset="-128"/>
                <a:ea typeface="Meiryo UI" pitchFamily="50" charset="-128"/>
                <a:cs typeface="Meiryo UI" pitchFamily="50" charset="-128"/>
              </a:rPr>
              <a:t>共同住宅</a:t>
            </a:r>
          </a:p>
        </p:txBody>
      </p:sp>
      <p:sp>
        <p:nvSpPr>
          <p:cNvPr id="83" name="テキスト ボックス 82"/>
          <p:cNvSpPr txBox="1"/>
          <p:nvPr/>
        </p:nvSpPr>
        <p:spPr>
          <a:xfrm>
            <a:off x="7608697" y="5162329"/>
            <a:ext cx="504056" cy="107722"/>
          </a:xfrm>
          <a:prstGeom prst="rect">
            <a:avLst/>
          </a:prstGeom>
          <a:solidFill>
            <a:schemeClr val="bg1">
              <a:alpha val="50000"/>
            </a:schemeClr>
          </a:solidFill>
        </p:spPr>
        <p:txBody>
          <a:bodyPr wrap="square" lIns="0" tIns="0" rIns="0" bIns="0" rtlCol="0">
            <a:spAutoFit/>
          </a:bodyPr>
          <a:lstStyle/>
          <a:p>
            <a:pPr algn="ctr"/>
            <a:r>
              <a:rPr lang="ja-JP" altLang="en-US" sz="700" dirty="0">
                <a:latin typeface="Meiryo UI" pitchFamily="50" charset="-128"/>
                <a:ea typeface="Meiryo UI" pitchFamily="50" charset="-128"/>
                <a:cs typeface="Meiryo UI" pitchFamily="50" charset="-128"/>
              </a:rPr>
              <a:t>共同住宅等</a:t>
            </a:r>
          </a:p>
        </p:txBody>
      </p:sp>
      <p:sp>
        <p:nvSpPr>
          <p:cNvPr id="84" name="フリーフォーム 83"/>
          <p:cNvSpPr/>
          <p:nvPr/>
        </p:nvSpPr>
        <p:spPr>
          <a:xfrm>
            <a:off x="7574127" y="5355062"/>
            <a:ext cx="532933" cy="617080"/>
          </a:xfrm>
          <a:custGeom>
            <a:avLst/>
            <a:gdLst>
              <a:gd name="connsiteX0" fmla="*/ 22439 w 532933"/>
              <a:gd name="connsiteY0" fmla="*/ 5610 h 617080"/>
              <a:gd name="connsiteX1" fmla="*/ 0 w 532933"/>
              <a:gd name="connsiteY1" fmla="*/ 617080 h 617080"/>
              <a:gd name="connsiteX2" fmla="*/ 112196 w 532933"/>
              <a:gd name="connsiteY2" fmla="*/ 617080 h 617080"/>
              <a:gd name="connsiteX3" fmla="*/ 106587 w 532933"/>
              <a:gd name="connsiteY3" fmla="*/ 274881 h 617080"/>
              <a:gd name="connsiteX4" fmla="*/ 168295 w 532933"/>
              <a:gd name="connsiteY4" fmla="*/ 274881 h 617080"/>
              <a:gd name="connsiteX5" fmla="*/ 162685 w 532933"/>
              <a:gd name="connsiteY5" fmla="*/ 201954 h 617080"/>
              <a:gd name="connsiteX6" fmla="*/ 516103 w 532933"/>
              <a:gd name="connsiteY6" fmla="*/ 168295 h 617080"/>
              <a:gd name="connsiteX7" fmla="*/ 532933 w 532933"/>
              <a:gd name="connsiteY7" fmla="*/ 0 h 617080"/>
              <a:gd name="connsiteX8" fmla="*/ 22439 w 532933"/>
              <a:gd name="connsiteY8" fmla="*/ 5610 h 61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933" h="617080">
                <a:moveTo>
                  <a:pt x="22439" y="5610"/>
                </a:moveTo>
                <a:lnTo>
                  <a:pt x="0" y="617080"/>
                </a:lnTo>
                <a:lnTo>
                  <a:pt x="112196" y="617080"/>
                </a:lnTo>
                <a:cubicBezTo>
                  <a:pt x="110326" y="503014"/>
                  <a:pt x="108457" y="388947"/>
                  <a:pt x="106587" y="274881"/>
                </a:cubicBezTo>
                <a:lnTo>
                  <a:pt x="168295" y="274881"/>
                </a:lnTo>
                <a:lnTo>
                  <a:pt x="162685" y="201954"/>
                </a:lnTo>
                <a:lnTo>
                  <a:pt x="516103" y="168295"/>
                </a:lnTo>
                <a:lnTo>
                  <a:pt x="532933" y="0"/>
                </a:lnTo>
                <a:lnTo>
                  <a:pt x="22439" y="5610"/>
                </a:lnTo>
                <a:close/>
              </a:path>
            </a:pathLst>
          </a:custGeom>
          <a:solidFill>
            <a:srgbClr val="00B0F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5" name="テキスト ボックス 84"/>
          <p:cNvSpPr txBox="1"/>
          <p:nvPr/>
        </p:nvSpPr>
        <p:spPr>
          <a:xfrm>
            <a:off x="7616997" y="5376504"/>
            <a:ext cx="490063" cy="107722"/>
          </a:xfrm>
          <a:prstGeom prst="rect">
            <a:avLst/>
          </a:prstGeom>
          <a:solidFill>
            <a:schemeClr val="bg1">
              <a:alpha val="50000"/>
            </a:schemeClr>
          </a:solidFill>
        </p:spPr>
        <p:txBody>
          <a:bodyPr wrap="square" lIns="0" tIns="0" rIns="0" bIns="0" rtlCol="0">
            <a:spAutoFit/>
          </a:bodyPr>
          <a:lstStyle/>
          <a:p>
            <a:pPr algn="ctr"/>
            <a:r>
              <a:rPr lang="ja-JP" altLang="en-US" sz="700" dirty="0">
                <a:latin typeface="Meiryo UI" pitchFamily="50" charset="-128"/>
                <a:ea typeface="Meiryo UI" pitchFamily="50" charset="-128"/>
                <a:cs typeface="Meiryo UI" pitchFamily="50" charset="-128"/>
              </a:rPr>
              <a:t>共同住宅等</a:t>
            </a:r>
          </a:p>
        </p:txBody>
      </p:sp>
      <p:sp>
        <p:nvSpPr>
          <p:cNvPr id="86" name="テキスト ボックス 85"/>
          <p:cNvSpPr txBox="1"/>
          <p:nvPr/>
        </p:nvSpPr>
        <p:spPr>
          <a:xfrm>
            <a:off x="6456040" y="5666385"/>
            <a:ext cx="648072" cy="153888"/>
          </a:xfrm>
          <a:prstGeom prst="rect">
            <a:avLst/>
          </a:prstGeom>
          <a:no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開発用地</a:t>
            </a:r>
          </a:p>
        </p:txBody>
      </p:sp>
      <p:sp>
        <p:nvSpPr>
          <p:cNvPr id="87" name="テキスト ボックス 86"/>
          <p:cNvSpPr txBox="1"/>
          <p:nvPr/>
        </p:nvSpPr>
        <p:spPr>
          <a:xfrm>
            <a:off x="6528579" y="4484643"/>
            <a:ext cx="457055" cy="461665"/>
          </a:xfrm>
          <a:prstGeom prst="rect">
            <a:avLst/>
          </a:prstGeom>
          <a:noFill/>
        </p:spPr>
        <p:txBody>
          <a:bodyPr wrap="square" lIns="0" tIns="0" rIns="0" bIns="0" rtlCol="0">
            <a:spAutoFit/>
          </a:bodyPr>
          <a:lstStyle/>
          <a:p>
            <a:pPr algn="ct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開発</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用地</a:t>
            </a:r>
          </a:p>
        </p:txBody>
      </p:sp>
      <p:sp>
        <p:nvSpPr>
          <p:cNvPr id="88" name="テキスト ボックス 87"/>
          <p:cNvSpPr txBox="1"/>
          <p:nvPr/>
        </p:nvSpPr>
        <p:spPr>
          <a:xfrm>
            <a:off x="8256241" y="4010204"/>
            <a:ext cx="1008112" cy="307777"/>
          </a:xfrm>
          <a:prstGeom prst="rect">
            <a:avLst/>
          </a:prstGeom>
          <a:solidFill>
            <a:schemeClr val="bg1">
              <a:alpha val="50000"/>
            </a:schemeClr>
          </a:solidFill>
        </p:spPr>
        <p:txBody>
          <a:bodyPr wrap="square" lIns="0" tIns="0" rIns="0" bIns="0" rtlCol="0">
            <a:spAutoFit/>
          </a:bodyPr>
          <a:lstStyle/>
          <a:p>
            <a:r>
              <a:rPr lang="ja-JP" altLang="en-US" sz="1000" dirty="0">
                <a:latin typeface="Meiryo UI" pitchFamily="50" charset="-128"/>
                <a:ea typeface="Meiryo UI" pitchFamily="50" charset="-128"/>
                <a:cs typeface="Meiryo UI" pitchFamily="50" charset="-128"/>
              </a:rPr>
              <a:t>大阪大学</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中之島センター</a:t>
            </a:r>
          </a:p>
        </p:txBody>
      </p:sp>
      <p:cxnSp>
        <p:nvCxnSpPr>
          <p:cNvPr id="89" name="直線矢印コネクタ 88"/>
          <p:cNvCxnSpPr/>
          <p:nvPr/>
        </p:nvCxnSpPr>
        <p:spPr>
          <a:xfrm flipH="1">
            <a:off x="8328779" y="4298236"/>
            <a:ext cx="71479" cy="2160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フリーフォーム 90"/>
          <p:cNvSpPr/>
          <p:nvPr/>
        </p:nvSpPr>
        <p:spPr>
          <a:xfrm>
            <a:off x="8184761" y="5090321"/>
            <a:ext cx="576064" cy="504056"/>
          </a:xfrm>
          <a:custGeom>
            <a:avLst/>
            <a:gdLst>
              <a:gd name="connsiteX0" fmla="*/ 534390 w 843149"/>
              <a:gd name="connsiteY0" fmla="*/ 0 h 1270659"/>
              <a:gd name="connsiteX1" fmla="*/ 285008 w 843149"/>
              <a:gd name="connsiteY1" fmla="*/ 178130 h 1270659"/>
              <a:gd name="connsiteX2" fmla="*/ 0 w 843149"/>
              <a:gd name="connsiteY2" fmla="*/ 1246909 h 1270659"/>
              <a:gd name="connsiteX3" fmla="*/ 59377 w 843149"/>
              <a:gd name="connsiteY3" fmla="*/ 1270659 h 1270659"/>
              <a:gd name="connsiteX4" fmla="*/ 843149 w 843149"/>
              <a:gd name="connsiteY4" fmla="*/ 1270659 h 1270659"/>
              <a:gd name="connsiteX5" fmla="*/ 534390 w 843149"/>
              <a:gd name="connsiteY5" fmla="*/ 0 h 1270659"/>
              <a:gd name="connsiteX0" fmla="*/ 618950 w 843149"/>
              <a:gd name="connsiteY0" fmla="*/ 0 h 1272116"/>
              <a:gd name="connsiteX1" fmla="*/ 285008 w 843149"/>
              <a:gd name="connsiteY1" fmla="*/ 179587 h 1272116"/>
              <a:gd name="connsiteX2" fmla="*/ 0 w 843149"/>
              <a:gd name="connsiteY2" fmla="*/ 1248366 h 1272116"/>
              <a:gd name="connsiteX3" fmla="*/ 59377 w 843149"/>
              <a:gd name="connsiteY3" fmla="*/ 1272116 h 1272116"/>
              <a:gd name="connsiteX4" fmla="*/ 843149 w 843149"/>
              <a:gd name="connsiteY4" fmla="*/ 1272116 h 1272116"/>
              <a:gd name="connsiteX5" fmla="*/ 618950 w 843149"/>
              <a:gd name="connsiteY5" fmla="*/ 0 h 1272116"/>
              <a:gd name="connsiteX0" fmla="*/ 618950 w 843149"/>
              <a:gd name="connsiteY0" fmla="*/ 0 h 1272116"/>
              <a:gd name="connsiteX1" fmla="*/ 546942 w 843149"/>
              <a:gd name="connsiteY1" fmla="*/ 144016 h 1272116"/>
              <a:gd name="connsiteX2" fmla="*/ 0 w 843149"/>
              <a:gd name="connsiteY2" fmla="*/ 1248366 h 1272116"/>
              <a:gd name="connsiteX3" fmla="*/ 59377 w 843149"/>
              <a:gd name="connsiteY3" fmla="*/ 1272116 h 1272116"/>
              <a:gd name="connsiteX4" fmla="*/ 843149 w 843149"/>
              <a:gd name="connsiteY4" fmla="*/ 1272116 h 1272116"/>
              <a:gd name="connsiteX5" fmla="*/ 618950 w 843149"/>
              <a:gd name="connsiteY5" fmla="*/ 0 h 1272116"/>
              <a:gd name="connsiteX0" fmla="*/ 843149 w 843149"/>
              <a:gd name="connsiteY0" fmla="*/ 1128100 h 1128100"/>
              <a:gd name="connsiteX1" fmla="*/ 546942 w 843149"/>
              <a:gd name="connsiteY1" fmla="*/ 0 h 1128100"/>
              <a:gd name="connsiteX2" fmla="*/ 0 w 843149"/>
              <a:gd name="connsiteY2" fmla="*/ 1104350 h 1128100"/>
              <a:gd name="connsiteX3" fmla="*/ 59377 w 843149"/>
              <a:gd name="connsiteY3" fmla="*/ 1128100 h 1128100"/>
              <a:gd name="connsiteX4" fmla="*/ 843149 w 843149"/>
              <a:gd name="connsiteY4" fmla="*/ 1128100 h 1128100"/>
              <a:gd name="connsiteX0" fmla="*/ 843149 w 843149"/>
              <a:gd name="connsiteY0" fmla="*/ 1344124 h 1344124"/>
              <a:gd name="connsiteX1" fmla="*/ 474934 w 843149"/>
              <a:gd name="connsiteY1" fmla="*/ 0 h 1344124"/>
              <a:gd name="connsiteX2" fmla="*/ 0 w 843149"/>
              <a:gd name="connsiteY2" fmla="*/ 1320374 h 1344124"/>
              <a:gd name="connsiteX3" fmla="*/ 59377 w 843149"/>
              <a:gd name="connsiteY3" fmla="*/ 1344124 h 1344124"/>
              <a:gd name="connsiteX4" fmla="*/ 843149 w 843149"/>
              <a:gd name="connsiteY4" fmla="*/ 1344124 h 1344124"/>
              <a:gd name="connsiteX0" fmla="*/ 843149 w 843149"/>
              <a:gd name="connsiteY0" fmla="*/ 1163781 h 1163781"/>
              <a:gd name="connsiteX1" fmla="*/ 558141 w 843149"/>
              <a:gd name="connsiteY1" fmla="*/ 0 h 1163781"/>
              <a:gd name="connsiteX2" fmla="*/ 0 w 843149"/>
              <a:gd name="connsiteY2" fmla="*/ 1140031 h 1163781"/>
              <a:gd name="connsiteX3" fmla="*/ 59377 w 843149"/>
              <a:gd name="connsiteY3" fmla="*/ 1163781 h 1163781"/>
              <a:gd name="connsiteX4" fmla="*/ 843149 w 843149"/>
              <a:gd name="connsiteY4" fmla="*/ 1163781 h 1163781"/>
              <a:gd name="connsiteX0" fmla="*/ 843149 w 843149"/>
              <a:gd name="connsiteY0" fmla="*/ 1272116 h 1272116"/>
              <a:gd name="connsiteX1" fmla="*/ 546942 w 843149"/>
              <a:gd name="connsiteY1" fmla="*/ 0 h 1272116"/>
              <a:gd name="connsiteX2" fmla="*/ 0 w 843149"/>
              <a:gd name="connsiteY2" fmla="*/ 1248366 h 1272116"/>
              <a:gd name="connsiteX3" fmla="*/ 59377 w 843149"/>
              <a:gd name="connsiteY3" fmla="*/ 1272116 h 1272116"/>
              <a:gd name="connsiteX4" fmla="*/ 843149 w 843149"/>
              <a:gd name="connsiteY4" fmla="*/ 1272116 h 1272116"/>
              <a:gd name="connsiteX0" fmla="*/ 843149 w 843149"/>
              <a:gd name="connsiteY0" fmla="*/ 1272116 h 1272116"/>
              <a:gd name="connsiteX1" fmla="*/ 546942 w 843149"/>
              <a:gd name="connsiteY1" fmla="*/ 0 h 1272116"/>
              <a:gd name="connsiteX2" fmla="*/ 0 w 843149"/>
              <a:gd name="connsiteY2" fmla="*/ 1248366 h 1272116"/>
              <a:gd name="connsiteX3" fmla="*/ 843149 w 843149"/>
              <a:gd name="connsiteY3" fmla="*/ 1272116 h 1272116"/>
              <a:gd name="connsiteX0" fmla="*/ 800263 w 800263"/>
              <a:gd name="connsiteY0" fmla="*/ 1272116 h 1272116"/>
              <a:gd name="connsiteX1" fmla="*/ 504056 w 800263"/>
              <a:gd name="connsiteY1" fmla="*/ 0 h 1272116"/>
              <a:gd name="connsiteX2" fmla="*/ 0 w 800263"/>
              <a:gd name="connsiteY2" fmla="*/ 1224136 h 1272116"/>
              <a:gd name="connsiteX3" fmla="*/ 800263 w 800263"/>
              <a:gd name="connsiteY3" fmla="*/ 1272116 h 1272116"/>
              <a:gd name="connsiteX0" fmla="*/ 720080 w 720080"/>
              <a:gd name="connsiteY0" fmla="*/ 1224136 h 1224136"/>
              <a:gd name="connsiteX1" fmla="*/ 504056 w 720080"/>
              <a:gd name="connsiteY1" fmla="*/ 0 h 1224136"/>
              <a:gd name="connsiteX2" fmla="*/ 0 w 720080"/>
              <a:gd name="connsiteY2" fmla="*/ 1224136 h 1224136"/>
              <a:gd name="connsiteX3" fmla="*/ 720080 w 720080"/>
              <a:gd name="connsiteY3" fmla="*/ 1224136 h 1224136"/>
            </a:gdLst>
            <a:ahLst/>
            <a:cxnLst>
              <a:cxn ang="0">
                <a:pos x="connsiteX0" y="connsiteY0"/>
              </a:cxn>
              <a:cxn ang="0">
                <a:pos x="connsiteX1" y="connsiteY1"/>
              </a:cxn>
              <a:cxn ang="0">
                <a:pos x="connsiteX2" y="connsiteY2"/>
              </a:cxn>
              <a:cxn ang="0">
                <a:pos x="connsiteX3" y="connsiteY3"/>
              </a:cxn>
            </a:cxnLst>
            <a:rect l="l" t="t" r="r" b="b"/>
            <a:pathLst>
              <a:path w="720080" h="1224136">
                <a:moveTo>
                  <a:pt x="720080" y="1224136"/>
                </a:moveTo>
                <a:lnTo>
                  <a:pt x="504056" y="0"/>
                </a:lnTo>
                <a:lnTo>
                  <a:pt x="0" y="1224136"/>
                </a:lnTo>
                <a:lnTo>
                  <a:pt x="720080" y="1224136"/>
                </a:lnTo>
                <a:close/>
              </a:path>
            </a:pathLst>
          </a:custGeom>
          <a:noFill/>
          <a:ln w="57150">
            <a:solidFill>
              <a:srgbClr val="0070C0"/>
            </a:solidFill>
          </a:ln>
          <a:effectLst>
            <a:glow rad="101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2" name="角丸四角形 91"/>
          <p:cNvSpPr/>
          <p:nvPr/>
        </p:nvSpPr>
        <p:spPr>
          <a:xfrm>
            <a:off x="9017759" y="4300966"/>
            <a:ext cx="1965278" cy="1224000"/>
          </a:xfrm>
          <a:prstGeom prst="roundRect">
            <a:avLst>
              <a:gd name="adj" fmla="val 5040"/>
            </a:avLst>
          </a:prstGeom>
          <a:solidFill>
            <a:schemeClr val="bg1">
              <a:alpha val="75000"/>
            </a:scheme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marL="152400" indent="-152400">
              <a:lnSpc>
                <a:spcPts val="1200"/>
              </a:lnSpc>
              <a:spcBef>
                <a:spcPts val="600"/>
              </a:spcBef>
            </a:pPr>
            <a:r>
              <a:rPr lang="ja-JP" altLang="en-US" sz="1100" dirty="0">
                <a:solidFill>
                  <a:schemeClr val="tx1"/>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ミュージアム・トライアングルの形成</a:t>
            </a:r>
          </a:p>
          <a:p>
            <a:pPr marL="152400" indent="-152400">
              <a:lnSpc>
                <a:spcPts val="1200"/>
              </a:lnSpc>
              <a:spcBef>
                <a:spcPts val="600"/>
              </a:spcBef>
            </a:pPr>
            <a:r>
              <a:rPr lang="ja-JP" altLang="en-US" sz="1100" dirty="0">
                <a:solidFill>
                  <a:schemeClr val="tx1"/>
                </a:solidFill>
                <a:latin typeface="Meiryo UI" pitchFamily="50" charset="-128"/>
                <a:ea typeface="Meiryo UI" pitchFamily="50" charset="-128"/>
                <a:cs typeface="Meiryo UI" pitchFamily="50" charset="-128"/>
              </a:rPr>
              <a:t>○科学館、国立国際美術館</a:t>
            </a:r>
            <a:r>
              <a:rPr lang="ja-JP" altLang="en-US" sz="1100" dirty="0" smtClean="0">
                <a:solidFill>
                  <a:schemeClr val="tx1"/>
                </a:solidFill>
                <a:latin typeface="Meiryo UI" pitchFamily="50" charset="-128"/>
                <a:ea typeface="Meiryo UI" pitchFamily="50" charset="-128"/>
                <a:cs typeface="Meiryo UI" pitchFamily="50" charset="-128"/>
              </a:rPr>
              <a:t>に大阪中之島美術館</a:t>
            </a:r>
            <a:r>
              <a:rPr lang="ja-JP" altLang="en-US" sz="1100" dirty="0">
                <a:solidFill>
                  <a:schemeClr val="tx1"/>
                </a:solidFill>
                <a:latin typeface="Meiryo UI" pitchFamily="50" charset="-128"/>
                <a:ea typeface="Meiryo UI" pitchFamily="50" charset="-128"/>
                <a:cs typeface="Meiryo UI" pitchFamily="50" charset="-128"/>
              </a:rPr>
              <a:t>が加わることで、ミュージアムトライアングルを形成</a:t>
            </a:r>
            <a:endParaRPr lang="en-US" altLang="ja-JP" sz="1100" dirty="0">
              <a:solidFill>
                <a:schemeClr val="tx1"/>
              </a:solidFill>
              <a:latin typeface="Meiryo UI" pitchFamily="50" charset="-128"/>
              <a:ea typeface="Meiryo UI" pitchFamily="50" charset="-128"/>
              <a:cs typeface="Meiryo UI" pitchFamily="50" charset="-128"/>
            </a:endParaRPr>
          </a:p>
          <a:p>
            <a:pPr marL="177800" indent="-177800">
              <a:lnSpc>
                <a:spcPts val="1200"/>
              </a:lnSpc>
              <a:spcBef>
                <a:spcPts val="300"/>
              </a:spcBef>
            </a:pPr>
            <a:r>
              <a:rPr lang="ja-JP" altLang="en-US" sz="1100" dirty="0">
                <a:solidFill>
                  <a:schemeClr val="tx1"/>
                </a:solidFill>
                <a:latin typeface="Meiryo UI" pitchFamily="50" charset="-128"/>
                <a:ea typeface="Meiryo UI" pitchFamily="50" charset="-128"/>
                <a:cs typeface="Meiryo UI" pitchFamily="50" charset="-128"/>
              </a:rPr>
              <a:t>⇒３館合計で毎年</a:t>
            </a:r>
            <a:r>
              <a:rPr lang="en-US" altLang="ja-JP" sz="1100" dirty="0">
                <a:solidFill>
                  <a:schemeClr val="tx1"/>
                </a:solidFill>
                <a:latin typeface="Meiryo UI" pitchFamily="50" charset="-128"/>
                <a:ea typeface="Meiryo UI" pitchFamily="50" charset="-128"/>
                <a:cs typeface="Meiryo UI" pitchFamily="50" charset="-128"/>
              </a:rPr>
              <a:t>200</a:t>
            </a:r>
            <a:r>
              <a:rPr lang="ja-JP" altLang="en-US" sz="1100" dirty="0">
                <a:solidFill>
                  <a:schemeClr val="tx1"/>
                </a:solidFill>
                <a:latin typeface="Meiryo UI" pitchFamily="50" charset="-128"/>
                <a:ea typeface="Meiryo UI" pitchFamily="50" charset="-128"/>
                <a:cs typeface="Meiryo UI" pitchFamily="50" charset="-128"/>
              </a:rPr>
              <a:t>万人近くの人が来館</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06" name="正方形/長方形 105"/>
          <p:cNvSpPr/>
          <p:nvPr/>
        </p:nvSpPr>
        <p:spPr>
          <a:xfrm>
            <a:off x="1343473" y="2594801"/>
            <a:ext cx="2304257" cy="2893100"/>
          </a:xfrm>
          <a:prstGeom prst="rect">
            <a:avLst/>
          </a:prstGeom>
        </p:spPr>
        <p:txBody>
          <a:bodyPr wrap="square">
            <a:spAutoFit/>
          </a:bodyPr>
          <a:lstStyle/>
          <a:p>
            <a:pPr marL="85725" indent="-85725"/>
            <a:r>
              <a:rPr lang="ja-JP" altLang="en-US" sz="1400" dirty="0">
                <a:latin typeface="ＭＳ Ｐ明朝" pitchFamily="18" charset="-128"/>
                <a:ea typeface="ＭＳ Ｐ明朝" pitchFamily="18" charset="-128"/>
              </a:rPr>
              <a:t>・中之島４・５丁目には低未利用地が多く、大部分が駐車場等の暫定利用となっており、まちづくりが進んでいない。</a:t>
            </a:r>
            <a:endParaRPr lang="en-US" altLang="ja-JP" sz="1400" dirty="0">
              <a:latin typeface="ＭＳ Ｐ明朝" pitchFamily="18" charset="-128"/>
              <a:ea typeface="ＭＳ Ｐ明朝" pitchFamily="18" charset="-128"/>
            </a:endParaRPr>
          </a:p>
          <a:p>
            <a:pPr marL="85725" indent="-85725"/>
            <a:r>
              <a:rPr lang="ja-JP" altLang="en-US" sz="1400" dirty="0">
                <a:latin typeface="ＭＳ Ｐ明朝" pitchFamily="18" charset="-128"/>
                <a:ea typeface="ＭＳ Ｐ明朝" pitchFamily="18" charset="-128"/>
              </a:rPr>
              <a:t>・「近代美術館構想」が公表されてから</a:t>
            </a:r>
            <a:r>
              <a:rPr lang="en-US" altLang="ja-JP" sz="1400" dirty="0">
                <a:latin typeface="ＭＳ Ｐ明朝" pitchFamily="18" charset="-128"/>
                <a:ea typeface="ＭＳ Ｐ明朝" pitchFamily="18" charset="-128"/>
              </a:rPr>
              <a:t>30</a:t>
            </a:r>
            <a:r>
              <a:rPr lang="ja-JP" altLang="en-US" sz="1400" dirty="0">
                <a:latin typeface="ＭＳ Ｐ明朝" pitchFamily="18" charset="-128"/>
                <a:ea typeface="ＭＳ Ｐ明朝" pitchFamily="18" charset="-128"/>
              </a:rPr>
              <a:t>年以上が経過しているが未だ実現に至っていない。</a:t>
            </a:r>
            <a:endParaRPr lang="en-US" altLang="ja-JP" sz="1400" dirty="0">
              <a:latin typeface="ＭＳ Ｐ明朝" pitchFamily="18" charset="-128"/>
              <a:ea typeface="ＭＳ Ｐ明朝" pitchFamily="18" charset="-128"/>
            </a:endParaRPr>
          </a:p>
          <a:p>
            <a:pPr marL="85725" indent="-85725">
              <a:defRPr/>
            </a:pPr>
            <a:r>
              <a:rPr lang="ja-JP" altLang="en-US" sz="1400" dirty="0">
                <a:latin typeface="ＭＳ Ｐ明朝" pitchFamily="18" charset="-128"/>
                <a:ea typeface="ＭＳ Ｐ明朝" pitchFamily="18" charset="-128"/>
              </a:rPr>
              <a:t>・文化・芸術機能、</a:t>
            </a:r>
            <a:r>
              <a:rPr lang="en-US" altLang="ja-JP" sz="1400" dirty="0">
                <a:latin typeface="ＭＳ Ｐ明朝" pitchFamily="18" charset="-128"/>
                <a:ea typeface="ＭＳ Ｐ明朝" pitchFamily="18" charset="-128"/>
              </a:rPr>
              <a:t>MICE</a:t>
            </a:r>
            <a:r>
              <a:rPr lang="ja-JP" altLang="en-US" sz="1400" dirty="0">
                <a:latin typeface="ＭＳ Ｐ明朝" pitchFamily="18" charset="-128"/>
                <a:ea typeface="ＭＳ Ｐ明朝" pitchFamily="18" charset="-128"/>
              </a:rPr>
              <a:t>機能が一定程度集積しているものの、十分に活用できていない。</a:t>
            </a:r>
            <a:endParaRPr lang="en-US" altLang="ja-JP" sz="1400" dirty="0">
              <a:latin typeface="ＭＳ Ｐ明朝" pitchFamily="18" charset="-128"/>
              <a:ea typeface="ＭＳ Ｐ明朝" pitchFamily="18" charset="-128"/>
            </a:endParaRPr>
          </a:p>
        </p:txBody>
      </p:sp>
      <p:graphicFrame>
        <p:nvGraphicFramePr>
          <p:cNvPr id="107" name="表 106"/>
          <p:cNvGraphicFramePr>
            <a:graphicFrameLocks noGrp="1"/>
          </p:cNvGraphicFramePr>
          <p:nvPr>
            <p:extLst/>
          </p:nvPr>
        </p:nvGraphicFramePr>
        <p:xfrm>
          <a:off x="9484713" y="5547099"/>
          <a:ext cx="1440000" cy="931324"/>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gridCol w="323956">
                  <a:extLst>
                    <a:ext uri="{9D8B030D-6E8A-4147-A177-3AD203B41FA5}">
                      <a16:colId xmlns:a16="http://schemas.microsoft.com/office/drawing/2014/main" val="20001"/>
                    </a:ext>
                  </a:extLst>
                </a:gridCol>
                <a:gridCol w="323956">
                  <a:extLst>
                    <a:ext uri="{9D8B030D-6E8A-4147-A177-3AD203B41FA5}">
                      <a16:colId xmlns:a16="http://schemas.microsoft.com/office/drawing/2014/main" val="20002"/>
                    </a:ext>
                  </a:extLst>
                </a:gridCol>
              </a:tblGrid>
              <a:tr h="164251">
                <a:tc gridSpan="3">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凡　　例</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済み</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予定</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大阪市</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その他公的施設</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10003"/>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民間事業者</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5000"/>
                      </a:srgbClr>
                    </a:solidFill>
                  </a:tcPr>
                </a:tc>
                <a:extLst>
                  <a:ext uri="{0D108BD9-81ED-4DB2-BD59-A6C34878D82A}">
                    <a16:rowId xmlns:a16="http://schemas.microsoft.com/office/drawing/2014/main" val="10004"/>
                  </a:ext>
                </a:extLst>
              </a:tr>
            </a:tbl>
          </a:graphicData>
        </a:graphic>
      </p:graphicFrame>
      <p:cxnSp>
        <p:nvCxnSpPr>
          <p:cNvPr id="111" name="直線矢印コネクタ 110"/>
          <p:cNvCxnSpPr/>
          <p:nvPr/>
        </p:nvCxnSpPr>
        <p:spPr>
          <a:xfrm flipH="1">
            <a:off x="8688288" y="5090319"/>
            <a:ext cx="360038" cy="21602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6676779" y="2177101"/>
            <a:ext cx="4283676" cy="1726667"/>
          </a:xfrm>
          <a:prstGeom prst="rect">
            <a:avLst/>
          </a:prstGeom>
          <a:solidFill>
            <a:schemeClr val="bg1"/>
          </a:solidFill>
          <a:ln>
            <a:solidFill>
              <a:schemeClr val="tx1"/>
            </a:solidFill>
          </a:ln>
        </p:spPr>
        <p:txBody>
          <a:bodyPr wrap="square" lIns="36000" tIns="36000" rIns="36000" bIns="36000" rtlCol="0">
            <a:noAutofit/>
          </a:bodyPr>
          <a:lstStyle/>
          <a:p>
            <a:r>
              <a:rPr lang="ja-JP" altLang="en-US" sz="1200" dirty="0">
                <a:latin typeface="+mn-ea"/>
                <a:cs typeface="Meiryo UI" pitchFamily="50" charset="-128"/>
              </a:rPr>
              <a:t>○中之島</a:t>
            </a:r>
            <a:r>
              <a:rPr lang="ja-JP" altLang="en-US" sz="1200" dirty="0" smtClean="0">
                <a:latin typeface="+mn-ea"/>
                <a:cs typeface="Meiryo UI" pitchFamily="50" charset="-128"/>
              </a:rPr>
              <a:t>４丁目</a:t>
            </a:r>
            <a:endParaRPr lang="en-US" altLang="ja-JP" sz="1200" dirty="0">
              <a:latin typeface="+mn-ea"/>
              <a:cs typeface="Meiryo UI" pitchFamily="50" charset="-128"/>
            </a:endParaRPr>
          </a:p>
          <a:p>
            <a:r>
              <a:rPr lang="ja-JP" altLang="en-US" sz="1200" dirty="0">
                <a:latin typeface="+mn-ea"/>
                <a:cs typeface="Meiryo UI" pitchFamily="50" charset="-128"/>
              </a:rPr>
              <a:t>　・大阪の文化・</a:t>
            </a:r>
            <a:r>
              <a:rPr lang="ja-JP" altLang="en-US" sz="1200" dirty="0" smtClean="0">
                <a:latin typeface="+mn-ea"/>
                <a:cs typeface="Meiryo UI" pitchFamily="50" charset="-128"/>
              </a:rPr>
              <a:t>芸術</a:t>
            </a:r>
            <a:r>
              <a:rPr lang="ja-JP" altLang="en-US" sz="1200" dirty="0">
                <a:latin typeface="+mn-ea"/>
                <a:cs typeface="Meiryo UI" pitchFamily="50" charset="-128"/>
              </a:rPr>
              <a:t>・学術</a:t>
            </a:r>
            <a:r>
              <a:rPr lang="ja-JP" altLang="en-US" sz="1200" dirty="0" smtClean="0">
                <a:latin typeface="+mn-ea"/>
                <a:cs typeface="Meiryo UI" pitchFamily="50" charset="-128"/>
              </a:rPr>
              <a:t>の中心</a:t>
            </a:r>
            <a:r>
              <a:rPr lang="ja-JP" altLang="en-US" sz="1200" dirty="0">
                <a:latin typeface="+mn-ea"/>
                <a:cs typeface="Meiryo UI" pitchFamily="50" charset="-128"/>
              </a:rPr>
              <a:t>を</a:t>
            </a:r>
            <a:r>
              <a:rPr lang="ja-JP" altLang="en-US" sz="1200" dirty="0" smtClean="0">
                <a:latin typeface="+mn-ea"/>
                <a:cs typeface="Meiryo UI" pitchFamily="50" charset="-128"/>
              </a:rPr>
              <a:t>担う国際的</a:t>
            </a:r>
            <a:r>
              <a:rPr lang="ja-JP" altLang="en-US" sz="1200" dirty="0">
                <a:latin typeface="+mn-ea"/>
                <a:cs typeface="Meiryo UI" pitchFamily="50" charset="-128"/>
              </a:rPr>
              <a:t>な</a:t>
            </a:r>
            <a:r>
              <a:rPr lang="ja-JP" altLang="en-US" sz="1200" dirty="0" smtClean="0">
                <a:latin typeface="+mn-ea"/>
                <a:cs typeface="Meiryo UI" pitchFamily="50" charset="-128"/>
              </a:rPr>
              <a:t>拠点</a:t>
            </a:r>
            <a:r>
              <a:rPr lang="ja-JP" altLang="en-US" sz="1200" dirty="0">
                <a:latin typeface="+mn-ea"/>
                <a:cs typeface="Meiryo UI" pitchFamily="50" charset="-128"/>
              </a:rPr>
              <a:t>へ</a:t>
            </a:r>
            <a:endParaRPr lang="en-US" altLang="ja-JP" sz="1200" strike="sngStrike" dirty="0" smtClean="0">
              <a:latin typeface="+mn-ea"/>
              <a:cs typeface="Meiryo UI" pitchFamily="50" charset="-128"/>
            </a:endParaRPr>
          </a:p>
          <a:p>
            <a:pPr marL="273050" indent="-273050"/>
            <a:r>
              <a:rPr lang="ja-JP" altLang="en-US" sz="1200" dirty="0" smtClean="0">
                <a:latin typeface="Meiryo UI" pitchFamily="50" charset="-128"/>
                <a:ea typeface="Meiryo UI" pitchFamily="50" charset="-128"/>
                <a:cs typeface="Meiryo UI" pitchFamily="50" charset="-128"/>
              </a:rPr>
              <a:t>　　</a:t>
            </a:r>
            <a:r>
              <a:rPr lang="ja-JP" altLang="en-US" sz="1200" dirty="0" smtClean="0">
                <a:latin typeface="ＭＳ Ｐ明朝" pitchFamily="18" charset="-128"/>
                <a:ea typeface="ＭＳ Ｐ明朝" pitchFamily="18" charset="-128"/>
                <a:cs typeface="Meiryo UI" pitchFamily="50" charset="-128"/>
              </a:rPr>
              <a:t>・新美術館と、市立科学館、国立国際美術館との連携により国内有数のミュージアムゾーンへ</a:t>
            </a:r>
            <a:endParaRPr lang="en-US" altLang="ja-JP" sz="1200" dirty="0" smtClean="0">
              <a:latin typeface="ＭＳ Ｐ明朝" pitchFamily="18" charset="-128"/>
              <a:ea typeface="ＭＳ Ｐ明朝" pitchFamily="18" charset="-128"/>
              <a:cs typeface="Meiryo UI" pitchFamily="50" charset="-128"/>
            </a:endParaRPr>
          </a:p>
          <a:p>
            <a:pPr marL="274638" indent="-274638"/>
            <a:r>
              <a:rPr lang="ja-JP" altLang="en-US" sz="1200" dirty="0">
                <a:latin typeface="ＭＳ Ｐ明朝" pitchFamily="18" charset="-128"/>
                <a:ea typeface="ＭＳ Ｐ明朝" pitchFamily="18" charset="-128"/>
                <a:cs typeface="Meiryo UI" pitchFamily="50" charset="-128"/>
              </a:rPr>
              <a:t>　　</a:t>
            </a:r>
            <a:r>
              <a:rPr lang="ja-JP" altLang="en-US" sz="1200" dirty="0" smtClean="0">
                <a:latin typeface="ＭＳ Ｐ明朝" pitchFamily="18" charset="-128"/>
                <a:ea typeface="ＭＳ Ｐ明朝" pitchFamily="18" charset="-128"/>
                <a:cs typeface="Meiryo UI" pitchFamily="50" charset="-128"/>
              </a:rPr>
              <a:t>・大阪</a:t>
            </a:r>
            <a:r>
              <a:rPr lang="ja-JP" altLang="en-US" sz="1200" dirty="0">
                <a:latin typeface="ＭＳ Ｐ明朝" pitchFamily="18" charset="-128"/>
                <a:ea typeface="ＭＳ Ｐ明朝" pitchFamily="18" charset="-128"/>
                <a:cs typeface="Meiryo UI" pitchFamily="50" charset="-128"/>
              </a:rPr>
              <a:t>大学中之島センターにおいて、</a:t>
            </a:r>
            <a:r>
              <a:rPr lang="ja-JP" altLang="en-US" sz="1200" dirty="0" smtClean="0">
                <a:latin typeface="ＭＳ Ｐ明朝" panose="02020600040205080304" pitchFamily="18" charset="-128"/>
                <a:ea typeface="ＭＳ Ｐ明朝" panose="02020600040205080304" pitchFamily="18" charset="-128"/>
              </a:rPr>
              <a:t>産学官</a:t>
            </a:r>
            <a:r>
              <a:rPr lang="ja-JP" altLang="en-US" sz="1200" dirty="0">
                <a:latin typeface="ＭＳ Ｐ明朝" panose="02020600040205080304" pitchFamily="18" charset="-128"/>
                <a:ea typeface="ＭＳ Ｐ明朝" panose="02020600040205080304" pitchFamily="18" charset="-128"/>
              </a:rPr>
              <a:t>の連携により、大阪大学の知を</a:t>
            </a:r>
            <a:r>
              <a:rPr lang="ja-JP" altLang="en-US" sz="1200" dirty="0" smtClean="0">
                <a:latin typeface="ＭＳ Ｐ明朝" panose="02020600040205080304" pitchFamily="18" charset="-128"/>
                <a:ea typeface="ＭＳ Ｐ明朝" panose="02020600040205080304" pitchFamily="18" charset="-128"/>
              </a:rPr>
              <a:t>中之島</a:t>
            </a:r>
            <a:r>
              <a:rPr lang="ja-JP" altLang="en-US" sz="1200" dirty="0">
                <a:latin typeface="ＭＳ Ｐ明朝" panose="02020600040205080304" pitchFamily="18" charset="-128"/>
                <a:ea typeface="ＭＳ Ｐ明朝" panose="02020600040205080304" pitchFamily="18" charset="-128"/>
              </a:rPr>
              <a:t>で交差させ、文化・芸術・学術・</a:t>
            </a:r>
            <a:r>
              <a:rPr lang="ja-JP" altLang="en-US" sz="1200" dirty="0" smtClean="0">
                <a:latin typeface="ＭＳ Ｐ明朝" panose="02020600040205080304" pitchFamily="18" charset="-128"/>
                <a:ea typeface="ＭＳ Ｐ明朝" panose="02020600040205080304" pitchFamily="18" charset="-128"/>
              </a:rPr>
              <a:t>技術</a:t>
            </a:r>
            <a:r>
              <a:rPr lang="ja-JP" altLang="en-US" sz="1200" dirty="0">
                <a:latin typeface="ＭＳ Ｐ明朝" panose="02020600040205080304" pitchFamily="18" charset="-128"/>
                <a:ea typeface="ＭＳ Ｐ明朝" panose="02020600040205080304" pitchFamily="18" charset="-128"/>
              </a:rPr>
              <a:t>のあらたな交流・発信拠点となる“</a:t>
            </a:r>
            <a:r>
              <a:rPr lang="ja-JP" altLang="en-US" sz="1200" dirty="0" smtClean="0">
                <a:latin typeface="ＭＳ Ｐ明朝" panose="02020600040205080304" pitchFamily="18" charset="-128"/>
                <a:ea typeface="ＭＳ Ｐ明朝" panose="02020600040205080304" pitchFamily="18" charset="-128"/>
              </a:rPr>
              <a:t>中之島</a:t>
            </a:r>
            <a:r>
              <a:rPr lang="ja-JP" altLang="en-US" sz="1200" dirty="0">
                <a:latin typeface="ＭＳ Ｐ明朝" panose="02020600040205080304" pitchFamily="18" charset="-128"/>
                <a:ea typeface="ＭＳ Ｐ明朝" panose="02020600040205080304" pitchFamily="18" charset="-128"/>
              </a:rPr>
              <a:t>アゴラ”の形成を</a:t>
            </a:r>
            <a:r>
              <a:rPr lang="ja-JP" altLang="en-US" sz="1200" dirty="0" smtClean="0">
                <a:latin typeface="ＭＳ Ｐ明朝" panose="02020600040205080304" pitchFamily="18" charset="-128"/>
                <a:ea typeface="ＭＳ Ｐ明朝" panose="02020600040205080304" pitchFamily="18" charset="-128"/>
              </a:rPr>
              <a:t>推進</a:t>
            </a:r>
            <a:endParaRPr lang="en-US" altLang="ja-JP" sz="1200" dirty="0" smtClean="0">
              <a:latin typeface="ＭＳ Ｐ明朝" panose="02020600040205080304" pitchFamily="18" charset="-128"/>
              <a:ea typeface="ＭＳ Ｐ明朝" panose="02020600040205080304" pitchFamily="18" charset="-128"/>
            </a:endParaRPr>
          </a:p>
          <a:p>
            <a:pPr marL="268288" indent="-174625"/>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・未来</a:t>
            </a:r>
            <a:r>
              <a:rPr lang="ja-JP" altLang="en-US" sz="1200" dirty="0">
                <a:latin typeface="ＭＳ Ｐ明朝" pitchFamily="18" charset="-128"/>
                <a:ea typeface="ＭＳ Ｐ明朝" pitchFamily="18" charset="-128"/>
              </a:rPr>
              <a:t>医療の臨床から実用化・産業化までを一貫して進める世界に開かれた国際拠点を形成（詳細は次頁） </a:t>
            </a:r>
            <a:r>
              <a:rPr lang="ja-JP" altLang="en-US" sz="1200" strike="sngStrike" dirty="0">
                <a:latin typeface="ＭＳ Ｐ明朝" pitchFamily="18" charset="-128"/>
                <a:ea typeface="ＭＳ Ｐ明朝" pitchFamily="18" charset="-128"/>
                <a:cs typeface="Meiryo UI" pitchFamily="50" charset="-128"/>
              </a:rPr>
              <a:t>　</a:t>
            </a:r>
            <a:r>
              <a:rPr lang="ja-JP" altLang="en-US" sz="1200" b="1" dirty="0">
                <a:latin typeface="ＭＳ Ｐ明朝" pitchFamily="18" charset="-128"/>
                <a:ea typeface="ＭＳ Ｐ明朝" pitchFamily="18" charset="-128"/>
                <a:cs typeface="Meiryo UI" pitchFamily="50" charset="-128"/>
              </a:rPr>
              <a:t>　</a:t>
            </a:r>
            <a:r>
              <a:rPr lang="ja-JP" altLang="en-US" sz="1200" b="1" dirty="0">
                <a:latin typeface="Meiryo UI" pitchFamily="50" charset="-128"/>
                <a:ea typeface="Meiryo UI" pitchFamily="50" charset="-128"/>
                <a:cs typeface="Meiryo UI" pitchFamily="50" charset="-128"/>
              </a:rPr>
              <a:t>　</a:t>
            </a:r>
          </a:p>
        </p:txBody>
      </p:sp>
      <p:sp>
        <p:nvSpPr>
          <p:cNvPr id="96" name="テキスト ボックス 95"/>
          <p:cNvSpPr txBox="1"/>
          <p:nvPr/>
        </p:nvSpPr>
        <p:spPr>
          <a:xfrm>
            <a:off x="9585442" y="3954329"/>
            <a:ext cx="1136588" cy="307777"/>
          </a:xfrm>
          <a:prstGeom prst="rect">
            <a:avLst/>
          </a:prstGeom>
          <a:solidFill>
            <a:schemeClr val="bg1">
              <a:alpha val="50000"/>
            </a:schemeClr>
          </a:solidFill>
        </p:spPr>
        <p:txBody>
          <a:bodyPr wrap="square" lIns="0" tIns="0" rIns="0" bIns="0" rtlCol="0">
            <a:spAutoFit/>
          </a:bodyPr>
          <a:lstStyle/>
          <a:p>
            <a:r>
              <a:rPr lang="ja-JP" altLang="en-US" sz="1000" dirty="0" smtClean="0">
                <a:latin typeface="Meiryo UI" pitchFamily="50" charset="-128"/>
                <a:ea typeface="Meiryo UI" pitchFamily="50" charset="-128"/>
                <a:cs typeface="Meiryo UI" pitchFamily="50" charset="-128"/>
              </a:rPr>
              <a:t>未来医療国際</a:t>
            </a:r>
            <a:endParaRPr lang="en-US" altLang="ja-JP" sz="1000" dirty="0" smtClean="0">
              <a:latin typeface="Meiryo UI" pitchFamily="50" charset="-128"/>
              <a:ea typeface="Meiryo UI" pitchFamily="50" charset="-128"/>
              <a:cs typeface="Meiryo UI" pitchFamily="50" charset="-128"/>
            </a:endParaRPr>
          </a:p>
          <a:p>
            <a:r>
              <a:rPr lang="ja-JP" altLang="en-US" sz="1000" dirty="0" smtClean="0">
                <a:latin typeface="Meiryo UI" pitchFamily="50" charset="-128"/>
                <a:ea typeface="Meiryo UI" pitchFamily="50" charset="-128"/>
                <a:cs typeface="Meiryo UI" pitchFamily="50" charset="-128"/>
              </a:rPr>
              <a:t>拠点予定地</a:t>
            </a:r>
            <a:endParaRPr lang="ja-JP" altLang="en-US" sz="1000" dirty="0">
              <a:latin typeface="Meiryo UI" pitchFamily="50" charset="-128"/>
              <a:ea typeface="Meiryo UI" pitchFamily="50" charset="-128"/>
              <a:cs typeface="Meiryo UI" pitchFamily="50" charset="-128"/>
            </a:endParaRPr>
          </a:p>
        </p:txBody>
      </p:sp>
      <p:sp>
        <p:nvSpPr>
          <p:cNvPr id="98" name="楕円 97"/>
          <p:cNvSpPr/>
          <p:nvPr/>
        </p:nvSpPr>
        <p:spPr>
          <a:xfrm>
            <a:off x="8039640" y="4764735"/>
            <a:ext cx="392086" cy="293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 name="直線矢印コネクタ 98"/>
          <p:cNvCxnSpPr/>
          <p:nvPr/>
        </p:nvCxnSpPr>
        <p:spPr>
          <a:xfrm flipH="1">
            <a:off x="8296571" y="4114378"/>
            <a:ext cx="1212089" cy="8147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テキスト ボックス 99"/>
          <p:cNvSpPr txBox="1"/>
          <p:nvPr/>
        </p:nvSpPr>
        <p:spPr>
          <a:xfrm rot="21600000">
            <a:off x="6830951" y="6128081"/>
            <a:ext cx="1039243" cy="400110"/>
          </a:xfrm>
          <a:prstGeom prst="rect">
            <a:avLst/>
          </a:prstGeom>
          <a:solidFill>
            <a:schemeClr val="bg1"/>
          </a:solidFill>
        </p:spPr>
        <p:txBody>
          <a:bodyPr vert="horz" wrap="square" lIns="0" tIns="0" rIns="0" bIns="0" rtlCol="0">
            <a:spAutoFit/>
          </a:bodyPr>
          <a:lstStyle/>
          <a:p>
            <a:pPr algn="ctr"/>
            <a:r>
              <a:rPr lang="ja-JP" altLang="en-US" sz="900" dirty="0" smtClean="0"/>
              <a:t>なにわ筋線</a:t>
            </a:r>
            <a:endParaRPr lang="en-US" altLang="ja-JP" sz="900" dirty="0" smtClean="0"/>
          </a:p>
          <a:p>
            <a:pPr algn="ctr"/>
            <a:r>
              <a:rPr lang="ja-JP" altLang="en-US" sz="800" dirty="0"/>
              <a:t>（事業化に向け調整中）</a:t>
            </a:r>
          </a:p>
          <a:p>
            <a:pPr algn="ctr"/>
            <a:endParaRPr lang="en-US" altLang="ja-JP" sz="900" dirty="0" smtClean="0"/>
          </a:p>
        </p:txBody>
      </p:sp>
      <p:sp>
        <p:nvSpPr>
          <p:cNvPr id="95" name="テキスト ボックス 94"/>
          <p:cNvSpPr txBox="1"/>
          <p:nvPr/>
        </p:nvSpPr>
        <p:spPr>
          <a:xfrm>
            <a:off x="7752716" y="6093293"/>
            <a:ext cx="720080" cy="184666"/>
          </a:xfrm>
          <a:prstGeom prst="rect">
            <a:avLst/>
          </a:prstGeom>
          <a:solidFill>
            <a:schemeClr val="bg1">
              <a:alpha val="75000"/>
            </a:schemeClr>
          </a:solidFill>
        </p:spPr>
        <p:txBody>
          <a:bodyPr wrap="square" lIns="0" tIns="0" rIns="0" bIns="0" rtlCol="0">
            <a:spAutoFit/>
          </a:bodyPr>
          <a:lstStyle/>
          <a:p>
            <a:pPr algn="ctr"/>
            <a:r>
              <a:rPr lang="ja-JP" altLang="en-US" sz="1200" dirty="0">
                <a:latin typeface="Meiryo UI" pitchFamily="50" charset="-128"/>
                <a:ea typeface="Meiryo UI" pitchFamily="50" charset="-128"/>
                <a:cs typeface="Meiryo UI" pitchFamily="50" charset="-128"/>
              </a:rPr>
              <a:t>土佐堀川</a:t>
            </a: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21</a:t>
            </a:fld>
            <a:endParaRPr lang="ja-JP" altLang="en-US"/>
          </a:p>
        </p:txBody>
      </p:sp>
    </p:spTree>
    <p:extLst>
      <p:ext uri="{BB962C8B-B14F-4D97-AF65-F5344CB8AC3E}">
        <p14:creationId xmlns:p14="http://schemas.microsoft.com/office/powerpoint/2010/main" val="912285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２．中之島　</a:t>
            </a:r>
            <a:r>
              <a:rPr lang="ja-JP" altLang="en-US" sz="2000" b="1" dirty="0" smtClean="0">
                <a:solidFill>
                  <a:schemeClr val="bg1"/>
                </a:solidFill>
                <a:latin typeface="ＭＳ ゴシック" pitchFamily="49" charset="-128"/>
                <a:ea typeface="ＭＳ ゴシック" pitchFamily="49" charset="-128"/>
              </a:rPr>
              <a:t>未来医療国際拠点の形成</a:t>
            </a:r>
            <a:endParaRPr lang="en-US" altLang="ja-JP" sz="2000" b="1" dirty="0">
              <a:solidFill>
                <a:schemeClr val="bg1"/>
              </a:solidFill>
              <a:latin typeface="ＭＳ ゴシック" pitchFamily="49" charset="-128"/>
              <a:ea typeface="ＭＳ ゴシック" pitchFamily="49" charset="-128"/>
            </a:endParaRPr>
          </a:p>
        </p:txBody>
      </p:sp>
      <p:pic>
        <p:nvPicPr>
          <p:cNvPr id="9" name="図 8"/>
          <p:cNvPicPr>
            <a:picLocks/>
          </p:cNvPicPr>
          <p:nvPr/>
        </p:nvPicPr>
        <p:blipFill>
          <a:blip r:embed="rId2">
            <a:extLst>
              <a:ext uri="{28A0092B-C50C-407E-A947-70E740481C1C}">
                <a14:useLocalDpi xmlns:a14="http://schemas.microsoft.com/office/drawing/2010/main" val="0"/>
              </a:ext>
            </a:extLst>
          </a:blip>
          <a:stretch>
            <a:fillRect/>
          </a:stretch>
        </p:blipFill>
        <p:spPr>
          <a:xfrm>
            <a:off x="1775999" y="1881417"/>
            <a:ext cx="8640000" cy="4641143"/>
          </a:xfrm>
          <a:prstGeom prst="rect">
            <a:avLst/>
          </a:prstGeom>
        </p:spPr>
      </p:pic>
      <p:grpSp>
        <p:nvGrpSpPr>
          <p:cNvPr id="18" name="グループ化 17"/>
          <p:cNvGrpSpPr/>
          <p:nvPr/>
        </p:nvGrpSpPr>
        <p:grpSpPr>
          <a:xfrm>
            <a:off x="1143000" y="455873"/>
            <a:ext cx="9906000" cy="763000"/>
            <a:chOff x="1143000" y="544773"/>
            <a:chExt cx="9906000" cy="763000"/>
          </a:xfrm>
        </p:grpSpPr>
        <p:sp>
          <p:nvSpPr>
            <p:cNvPr id="4" name="正方形/長方形 3"/>
            <p:cNvSpPr/>
            <p:nvPr/>
          </p:nvSpPr>
          <p:spPr>
            <a:xfrm>
              <a:off x="1143000" y="544773"/>
              <a:ext cx="1104900" cy="255327"/>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事業</a:t>
              </a:r>
              <a:r>
                <a:rPr lang="ja-JP" altLang="en-US" sz="1400" b="1" dirty="0"/>
                <a:t>概要</a:t>
              </a:r>
            </a:p>
          </p:txBody>
        </p:sp>
        <p:grpSp>
          <p:nvGrpSpPr>
            <p:cNvPr id="11" name="グループ化 10"/>
            <p:cNvGrpSpPr/>
            <p:nvPr/>
          </p:nvGrpSpPr>
          <p:grpSpPr>
            <a:xfrm>
              <a:off x="1143000" y="544773"/>
              <a:ext cx="9906000" cy="763000"/>
              <a:chOff x="1143000" y="544773"/>
              <a:chExt cx="9906000" cy="763000"/>
            </a:xfrm>
          </p:grpSpPr>
          <p:sp>
            <p:nvSpPr>
              <p:cNvPr id="3" name="正方形/長方形 2"/>
              <p:cNvSpPr/>
              <p:nvPr/>
            </p:nvSpPr>
            <p:spPr>
              <a:xfrm>
                <a:off x="1143000" y="544773"/>
                <a:ext cx="9906000" cy="763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defRPr/>
                </a:pPr>
                <a:endParaRPr lang="ja-JP" altLang="en-US" sz="1400" dirty="0">
                  <a:solidFill>
                    <a:srgbClr val="FF0000"/>
                  </a:solidFill>
                  <a:latin typeface="ＭＳ Ｐ明朝" pitchFamily="18" charset="-128"/>
                  <a:ea typeface="ＭＳ Ｐ明朝" pitchFamily="18" charset="-128"/>
                </a:endParaRPr>
              </a:p>
            </p:txBody>
          </p:sp>
          <p:sp>
            <p:nvSpPr>
              <p:cNvPr id="10" name="テキスト ボックス 9"/>
              <p:cNvSpPr txBox="1"/>
              <p:nvPr/>
            </p:nvSpPr>
            <p:spPr>
              <a:xfrm>
                <a:off x="1188025" y="784553"/>
                <a:ext cx="9677400" cy="523220"/>
              </a:xfrm>
              <a:prstGeom prst="rect">
                <a:avLst/>
              </a:prstGeom>
              <a:noFill/>
            </p:spPr>
            <p:txBody>
              <a:bodyPr wrap="square" rtlCol="0">
                <a:spAutoFit/>
              </a:bodyPr>
              <a:lstStyle/>
              <a:p>
                <a:r>
                  <a:rPr lang="ja-JP" altLang="en-US" sz="1400" dirty="0">
                    <a:latin typeface="ＭＳ Ｐ明朝" pitchFamily="18" charset="-128"/>
                    <a:ea typeface="ＭＳ Ｐ明朝" pitchFamily="18" charset="-128"/>
                  </a:rPr>
                  <a:t>中之島</a:t>
                </a:r>
                <a:r>
                  <a:rPr lang="en-US" altLang="ja-JP" sz="1400" dirty="0">
                    <a:latin typeface="ＭＳ Ｐ明朝" pitchFamily="18" charset="-128"/>
                    <a:ea typeface="ＭＳ Ｐ明朝" pitchFamily="18" charset="-128"/>
                  </a:rPr>
                  <a:t>4</a:t>
                </a:r>
                <a:r>
                  <a:rPr lang="ja-JP" altLang="en-US" sz="1400" dirty="0">
                    <a:latin typeface="ＭＳ Ｐ明朝" pitchFamily="18" charset="-128"/>
                    <a:ea typeface="ＭＳ Ｐ明朝" pitchFamily="18" charset="-128"/>
                  </a:rPr>
                  <a:t>丁目において、再生医療をベースとした最先端の「未来医療」の産業化及び「未来医療」の提供による国際貢献を推進する「未来医療国際拠点」を形成する</a:t>
                </a:r>
                <a:r>
                  <a:rPr lang="ja-JP" altLang="en-US" sz="1400" dirty="0" smtClean="0">
                    <a:latin typeface="ＭＳ Ｐ明朝" pitchFamily="18" charset="-128"/>
                    <a:ea typeface="ＭＳ Ｐ明朝" pitchFamily="18" charset="-128"/>
                  </a:rPr>
                  <a:t>。</a:t>
                </a:r>
                <a:endParaRPr kumimoji="1" lang="ja-JP" altLang="en-US" sz="1400" dirty="0"/>
              </a:p>
            </p:txBody>
          </p:sp>
        </p:grpSp>
      </p:grpSp>
      <p:grpSp>
        <p:nvGrpSpPr>
          <p:cNvPr id="19" name="グループ化 18"/>
          <p:cNvGrpSpPr/>
          <p:nvPr/>
        </p:nvGrpSpPr>
        <p:grpSpPr>
          <a:xfrm>
            <a:off x="1142998" y="1284766"/>
            <a:ext cx="9906001" cy="5275694"/>
            <a:chOff x="1142998" y="544773"/>
            <a:chExt cx="10327406" cy="763000"/>
          </a:xfrm>
        </p:grpSpPr>
        <p:sp>
          <p:nvSpPr>
            <p:cNvPr id="20" name="正方形/長方形 19"/>
            <p:cNvSpPr/>
            <p:nvPr/>
          </p:nvSpPr>
          <p:spPr>
            <a:xfrm>
              <a:off x="1142998" y="544773"/>
              <a:ext cx="6760426" cy="443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rPr>
                <a:t>未来医療の実用化・産業化等の拠点に備える機能</a:t>
              </a:r>
              <a:endParaRPr lang="ja-JP" altLang="en-US" sz="1400" b="1" dirty="0">
                <a:solidFill>
                  <a:schemeClr val="bg1"/>
                </a:solidFill>
              </a:endParaRPr>
            </a:p>
          </p:txBody>
        </p:sp>
        <p:grpSp>
          <p:nvGrpSpPr>
            <p:cNvPr id="21" name="グループ化 20"/>
            <p:cNvGrpSpPr/>
            <p:nvPr/>
          </p:nvGrpSpPr>
          <p:grpSpPr>
            <a:xfrm>
              <a:off x="1143000" y="544773"/>
              <a:ext cx="10327404" cy="763000"/>
              <a:chOff x="1143000" y="544773"/>
              <a:chExt cx="10327404" cy="763000"/>
            </a:xfrm>
          </p:grpSpPr>
          <p:sp>
            <p:nvSpPr>
              <p:cNvPr id="22" name="正方形/長方形 21"/>
              <p:cNvSpPr/>
              <p:nvPr/>
            </p:nvSpPr>
            <p:spPr>
              <a:xfrm>
                <a:off x="1143000" y="544773"/>
                <a:ext cx="10327404" cy="763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defRPr/>
                </a:pPr>
                <a:endParaRPr lang="ja-JP" altLang="en-US" sz="1400" dirty="0">
                  <a:solidFill>
                    <a:srgbClr val="FF0000"/>
                  </a:solidFill>
                  <a:latin typeface="ＭＳ Ｐ明朝" pitchFamily="18" charset="-128"/>
                  <a:ea typeface="ＭＳ Ｐ明朝" pitchFamily="18" charset="-128"/>
                </a:endParaRPr>
              </a:p>
            </p:txBody>
          </p:sp>
          <p:sp>
            <p:nvSpPr>
              <p:cNvPr id="23" name="テキスト ボックス 22"/>
              <p:cNvSpPr txBox="1"/>
              <p:nvPr/>
            </p:nvSpPr>
            <p:spPr>
              <a:xfrm>
                <a:off x="1167036" y="586764"/>
                <a:ext cx="10282724" cy="44512"/>
              </a:xfrm>
              <a:prstGeom prst="rect">
                <a:avLst/>
              </a:prstGeom>
              <a:noFill/>
            </p:spPr>
            <p:txBody>
              <a:bodyPr wrap="square" rtlCol="0">
                <a:spAutoFit/>
              </a:bodyPr>
              <a:lstStyle/>
              <a:p>
                <a:r>
                  <a:rPr lang="ja-JP" altLang="en-US" sz="1400" dirty="0"/>
                  <a:t>企業・研究活動の支援、産学連携・起業家等育成、国内外の医療機関のネットワーク展開　</a:t>
                </a:r>
                <a:r>
                  <a:rPr lang="ja-JP" altLang="en-US" sz="1400" dirty="0" smtClean="0"/>
                  <a:t>等</a:t>
                </a:r>
                <a:endParaRPr kumimoji="1" lang="ja-JP" altLang="en-US" sz="1400" dirty="0"/>
              </a:p>
            </p:txBody>
          </p:sp>
        </p:grpSp>
      </p:grpSp>
      <p:sp>
        <p:nvSpPr>
          <p:cNvPr id="6" name="スライド番号プレースホルダー 5"/>
          <p:cNvSpPr>
            <a:spLocks noGrp="1"/>
          </p:cNvSpPr>
          <p:nvPr>
            <p:ph type="sldNum" sz="quarter" idx="12"/>
          </p:nvPr>
        </p:nvSpPr>
        <p:spPr/>
        <p:txBody>
          <a:bodyPr/>
          <a:lstStyle/>
          <a:p>
            <a:fld id="{138CA411-231B-42B9-AF63-97A64194AA60}" type="slidenum">
              <a:rPr lang="ja-JP" altLang="en-US" smtClean="0"/>
              <a:pPr/>
              <a:t>22</a:t>
            </a:fld>
            <a:endParaRPr lang="ja-JP" altLang="en-US"/>
          </a:p>
        </p:txBody>
      </p:sp>
    </p:spTree>
    <p:extLst>
      <p:ext uri="{BB962C8B-B14F-4D97-AF65-F5344CB8AC3E}">
        <p14:creationId xmlns:p14="http://schemas.microsoft.com/office/powerpoint/2010/main" val="46219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244600" y="558800"/>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smtClean="0"/>
              <a:t>　　</a:t>
            </a:r>
            <a:endParaRPr lang="en-US" altLang="ja-JP" sz="1200" dirty="0"/>
          </a:p>
        </p:txBody>
      </p:sp>
      <p:sp>
        <p:nvSpPr>
          <p:cNvPr id="2050" name="Rectangle 2"/>
          <p:cNvSpPr>
            <a:spLocks noChangeArrowheads="1"/>
          </p:cNvSpPr>
          <p:nvPr/>
        </p:nvSpPr>
        <p:spPr bwMode="auto">
          <a:xfrm>
            <a:off x="1318491" y="784591"/>
            <a:ext cx="9628909" cy="47243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r>
              <a:rPr lang="ja-JP" altLang="ja-JP" sz="1400" b="1" dirty="0"/>
              <a:t>１．エリアの</a:t>
            </a:r>
            <a:r>
              <a:rPr lang="ja-JP" altLang="en-US" sz="1400" b="1" dirty="0"/>
              <a:t>現状</a:t>
            </a:r>
            <a:endParaRPr lang="ja-JP" altLang="ja-JP" sz="1400" dirty="0"/>
          </a:p>
          <a:p>
            <a:pPr lvl="0"/>
            <a:r>
              <a:rPr lang="ja-JP" altLang="en-US" sz="1300" dirty="0">
                <a:latin typeface="ＭＳ Ｐ明朝" pitchFamily="18" charset="-128"/>
                <a:ea typeface="ＭＳ Ｐ明朝" pitchFamily="18" charset="-128"/>
              </a:rPr>
              <a:t>　・第７代大阪市長</a:t>
            </a:r>
            <a:r>
              <a:rPr lang="ja-JP" altLang="ja-JP" sz="1300" dirty="0">
                <a:latin typeface="ＭＳ Ｐ明朝" pitchFamily="18" charset="-128"/>
                <a:ea typeface="ＭＳ Ｐ明朝" pitchFamily="18" charset="-128"/>
              </a:rPr>
              <a:t>關一が大阪の顔と</a:t>
            </a:r>
            <a:r>
              <a:rPr lang="ja-JP" altLang="ja-JP" sz="1300" dirty="0" smtClean="0">
                <a:latin typeface="ＭＳ Ｐ明朝" pitchFamily="18" charset="-128"/>
                <a:ea typeface="ＭＳ Ｐ明朝" pitchFamily="18" charset="-128"/>
              </a:rPr>
              <a:t>して</a:t>
            </a:r>
            <a:r>
              <a:rPr lang="en-US" altLang="ja-JP" sz="1300" dirty="0" smtClean="0">
                <a:latin typeface="ＭＳ Ｐ明朝" pitchFamily="18" charset="-128"/>
                <a:ea typeface="ＭＳ Ｐ明朝" pitchFamily="18" charset="-128"/>
              </a:rPr>
              <a:t>1937</a:t>
            </a:r>
            <a:r>
              <a:rPr lang="ja-JP" altLang="ja-JP" sz="1300" dirty="0" smtClean="0">
                <a:latin typeface="ＭＳ Ｐ明朝" pitchFamily="18" charset="-128"/>
                <a:ea typeface="ＭＳ Ｐ明朝" pitchFamily="18" charset="-128"/>
              </a:rPr>
              <a:t>年</a:t>
            </a:r>
            <a:r>
              <a:rPr lang="ja-JP" altLang="ja-JP" sz="1300" dirty="0">
                <a:latin typeface="ＭＳ Ｐ明朝" pitchFamily="18" charset="-128"/>
                <a:ea typeface="ＭＳ Ｐ明朝" pitchFamily="18" charset="-128"/>
              </a:rPr>
              <a:t>に整備。全</a:t>
            </a:r>
            <a:r>
              <a:rPr lang="en-US" altLang="ja-JP" sz="1300" dirty="0">
                <a:latin typeface="ＭＳ Ｐ明朝" pitchFamily="18" charset="-128"/>
                <a:ea typeface="ＭＳ Ｐ明朝" pitchFamily="18" charset="-128"/>
              </a:rPr>
              <a:t>6</a:t>
            </a:r>
            <a:r>
              <a:rPr lang="ja-JP" altLang="ja-JP" sz="1300" dirty="0">
                <a:latin typeface="ＭＳ Ｐ明朝" pitchFamily="18" charset="-128"/>
                <a:ea typeface="ＭＳ Ｐ明朝" pitchFamily="18" charset="-128"/>
              </a:rPr>
              <a:t>車線が南行き一方通行の大阪の基軸幹線。</a:t>
            </a:r>
            <a:endParaRPr lang="en-US" altLang="ja-JP" sz="1300" dirty="0">
              <a:latin typeface="ＭＳ Ｐ明朝" pitchFamily="18" charset="-128"/>
              <a:ea typeface="ＭＳ Ｐ明朝" pitchFamily="18" charset="-128"/>
            </a:endParaRPr>
          </a:p>
          <a:p>
            <a:pPr lvl="0"/>
            <a:r>
              <a:rPr lang="ja-JP" altLang="en-US" sz="1300" dirty="0">
                <a:latin typeface="ＭＳ Ｐ明朝" pitchFamily="18" charset="-128"/>
                <a:ea typeface="ＭＳ Ｐ明朝" pitchFamily="18" charset="-128"/>
              </a:rPr>
              <a:t>　　パリの「シャンゼリゼ」、ニューヨークの「</a:t>
            </a:r>
            <a:r>
              <a:rPr lang="en-US" altLang="ja-JP" sz="1300" dirty="0">
                <a:latin typeface="ＭＳ Ｐ明朝" pitchFamily="18" charset="-128"/>
                <a:ea typeface="ＭＳ Ｐ明朝" pitchFamily="18" charset="-128"/>
              </a:rPr>
              <a:t>5th</a:t>
            </a:r>
            <a:r>
              <a:rPr lang="ja-JP" altLang="en-US" sz="1300" dirty="0">
                <a:latin typeface="ＭＳ Ｐ明朝" pitchFamily="18" charset="-128"/>
                <a:ea typeface="ＭＳ Ｐ明朝" pitchFamily="18" charset="-128"/>
              </a:rPr>
              <a:t>アベニュー」に匹敵する日本を代表するストリート。</a:t>
            </a:r>
            <a:endParaRPr lang="ja-JP" altLang="ja-JP" sz="1300" dirty="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ja-JP" sz="1300" dirty="0" smtClean="0">
                <a:latin typeface="ＭＳ Ｐ明朝" pitchFamily="18" charset="-128"/>
                <a:ea typeface="ＭＳ Ｐ明朝" pitchFamily="18" charset="-128"/>
              </a:rPr>
              <a:t>自動車</a:t>
            </a:r>
            <a:r>
              <a:rPr lang="en-US" altLang="ja-JP" sz="1300" dirty="0" smtClean="0">
                <a:latin typeface="ＭＳ Ｐ明朝" pitchFamily="18" charset="-128"/>
                <a:ea typeface="ＭＳ Ｐ明朝" pitchFamily="18" charset="-128"/>
              </a:rPr>
              <a:t>3.2</a:t>
            </a:r>
            <a:r>
              <a:rPr lang="ja-JP" altLang="ja-JP" sz="1300" dirty="0">
                <a:latin typeface="ＭＳ Ｐ明朝" pitchFamily="18" charset="-128"/>
                <a:ea typeface="ＭＳ Ｐ明朝" pitchFamily="18" charset="-128"/>
              </a:rPr>
              <a:t>万台、歩</a:t>
            </a:r>
            <a:r>
              <a:rPr lang="ja-JP" altLang="ja-JP" sz="1300" dirty="0" smtClean="0">
                <a:latin typeface="ＭＳ Ｐ明朝" pitchFamily="18" charset="-128"/>
                <a:ea typeface="ＭＳ Ｐ明朝" pitchFamily="18" charset="-128"/>
              </a:rPr>
              <a:t>行者</a:t>
            </a:r>
            <a:r>
              <a:rPr lang="en-US" altLang="ja-JP" sz="1300" dirty="0" smtClean="0">
                <a:latin typeface="ＭＳ Ｐ明朝" pitchFamily="18" charset="-128"/>
                <a:ea typeface="ＭＳ Ｐ明朝" pitchFamily="18" charset="-128"/>
              </a:rPr>
              <a:t>1.7</a:t>
            </a:r>
            <a:r>
              <a:rPr lang="ja-JP" altLang="ja-JP" sz="1300" dirty="0">
                <a:latin typeface="ＭＳ Ｐ明朝" pitchFamily="18" charset="-128"/>
                <a:ea typeface="ＭＳ Ｐ明朝" pitchFamily="18" charset="-128"/>
              </a:rPr>
              <a:t>万人</a:t>
            </a:r>
            <a:r>
              <a:rPr lang="ja-JP" altLang="ja-JP" sz="1300" dirty="0" smtClean="0">
                <a:latin typeface="ＭＳ Ｐ明朝" pitchFamily="18" charset="-128"/>
                <a:ea typeface="ＭＳ Ｐ明朝" pitchFamily="18" charset="-128"/>
              </a:rPr>
              <a:t>（</a:t>
            </a:r>
            <a:r>
              <a:rPr lang="en-US" altLang="ja-JP" sz="1300" dirty="0" smtClean="0">
                <a:latin typeface="ＭＳ Ｐ明朝" pitchFamily="18" charset="-128"/>
                <a:ea typeface="ＭＳ Ｐ明朝" pitchFamily="18" charset="-128"/>
              </a:rPr>
              <a:t>2015</a:t>
            </a:r>
            <a:r>
              <a:rPr lang="ja-JP" altLang="en-US" sz="1300" dirty="0" smtClean="0">
                <a:latin typeface="ＭＳ Ｐ明朝" pitchFamily="18" charset="-128"/>
                <a:ea typeface="ＭＳ Ｐ明朝" pitchFamily="18" charset="-128"/>
              </a:rPr>
              <a:t>年度</a:t>
            </a:r>
            <a:r>
              <a:rPr lang="ja-JP" altLang="en-US" sz="1300" dirty="0">
                <a:latin typeface="ＭＳ Ｐ明朝" pitchFamily="18" charset="-128"/>
                <a:ea typeface="ＭＳ Ｐ明朝" pitchFamily="18" charset="-128"/>
              </a:rPr>
              <a:t>：</a:t>
            </a:r>
            <a:r>
              <a:rPr lang="ja-JP" altLang="ja-JP" sz="1300" dirty="0" smtClean="0">
                <a:latin typeface="ＭＳ Ｐ明朝" pitchFamily="18" charset="-128"/>
                <a:ea typeface="ＭＳ Ｐ明朝" pitchFamily="18" charset="-128"/>
              </a:rPr>
              <a:t>平日</a:t>
            </a:r>
            <a:r>
              <a:rPr lang="ja-JP" altLang="en-US" sz="1300" dirty="0">
                <a:latin typeface="ＭＳ Ｐ明朝" pitchFamily="18" charset="-128"/>
                <a:ea typeface="ＭＳ Ｐ明朝" pitchFamily="18" charset="-128"/>
              </a:rPr>
              <a:t>昼間の</a:t>
            </a:r>
            <a:r>
              <a:rPr lang="en-US" altLang="ja-JP" sz="1300" dirty="0">
                <a:latin typeface="ＭＳ Ｐ明朝" pitchFamily="18" charset="-128"/>
                <a:ea typeface="ＭＳ Ｐ明朝" pitchFamily="18" charset="-128"/>
              </a:rPr>
              <a:t>12</a:t>
            </a:r>
            <a:r>
              <a:rPr lang="ja-JP" altLang="en-US" sz="1300" dirty="0">
                <a:latin typeface="ＭＳ Ｐ明朝" pitchFamily="18" charset="-128"/>
                <a:ea typeface="ＭＳ Ｐ明朝" pitchFamily="18" charset="-128"/>
              </a:rPr>
              <a:t>時間：本町付近</a:t>
            </a:r>
            <a:r>
              <a:rPr lang="ja-JP" altLang="ja-JP" sz="1300" dirty="0">
                <a:latin typeface="ＭＳ Ｐ明朝" pitchFamily="18" charset="-128"/>
                <a:ea typeface="ＭＳ Ｐ明朝" pitchFamily="18" charset="-128"/>
              </a:rPr>
              <a:t>）があり、沿道は日本を代表する企業が集積する、大阪の</a:t>
            </a:r>
            <a:r>
              <a:rPr lang="ja-JP" altLang="en-US" sz="1300" dirty="0">
                <a:latin typeface="ＭＳ Ｐ明朝" pitchFamily="18" charset="-128"/>
                <a:ea typeface="ＭＳ Ｐ明朝" pitchFamily="18" charset="-128"/>
              </a:rPr>
              <a:t>中心</a:t>
            </a:r>
            <a:r>
              <a:rPr lang="ja-JP" altLang="ja-JP" sz="1300" dirty="0">
                <a:latin typeface="ＭＳ Ｐ明朝" pitchFamily="18" charset="-128"/>
                <a:ea typeface="ＭＳ Ｐ明朝" pitchFamily="18" charset="-128"/>
              </a:rPr>
              <a:t>業務</a:t>
            </a:r>
            <a:r>
              <a:rPr lang="ja-JP" altLang="en-US" sz="1300" dirty="0">
                <a:latin typeface="ＭＳ Ｐ明朝" pitchFamily="18" charset="-128"/>
                <a:ea typeface="ＭＳ Ｐ明朝" pitchFamily="18" charset="-128"/>
              </a:rPr>
              <a:t>地区（</a:t>
            </a:r>
            <a:r>
              <a:rPr lang="en-US" altLang="ja-JP" sz="1300" dirty="0">
                <a:latin typeface="ＭＳ Ｐ明朝" pitchFamily="18" charset="-128"/>
                <a:ea typeface="ＭＳ Ｐ明朝" pitchFamily="18" charset="-128"/>
              </a:rPr>
              <a:t>CBD</a:t>
            </a:r>
            <a:r>
              <a:rPr lang="ja-JP" altLang="en-US" sz="1300" dirty="0">
                <a:latin typeface="ＭＳ Ｐ明朝" pitchFamily="18" charset="-128"/>
                <a:ea typeface="ＭＳ Ｐ明朝" pitchFamily="18" charset="-128"/>
              </a:rPr>
              <a:t>）を形成</a:t>
            </a:r>
            <a:r>
              <a:rPr lang="ja-JP" altLang="ja-JP" sz="1300" dirty="0">
                <a:latin typeface="ＭＳ Ｐ明朝" pitchFamily="18" charset="-128"/>
                <a:ea typeface="ＭＳ Ｐ明朝" pitchFamily="18" charset="-128"/>
              </a:rPr>
              <a:t>。</a:t>
            </a:r>
          </a:p>
          <a:p>
            <a:r>
              <a:rPr lang="en-US" altLang="ja-JP" sz="800" dirty="0">
                <a:latin typeface="ＭＳ Ｐ明朝" pitchFamily="18" charset="-128"/>
                <a:ea typeface="ＭＳ Ｐ明朝" pitchFamily="18" charset="-128"/>
              </a:rPr>
              <a:t> </a:t>
            </a:r>
            <a:endParaRPr lang="ja-JP" altLang="ja-JP" sz="800" dirty="0">
              <a:latin typeface="ＭＳ Ｐ明朝" pitchFamily="18" charset="-128"/>
              <a:ea typeface="ＭＳ Ｐ明朝" pitchFamily="18" charset="-128"/>
            </a:endParaRPr>
          </a:p>
          <a:p>
            <a:r>
              <a:rPr lang="ja-JP" altLang="ja-JP" sz="1400" b="1" dirty="0"/>
              <a:t>２．エリアの課題</a:t>
            </a:r>
            <a:endParaRPr lang="ja-JP" altLang="ja-JP" sz="1400" dirty="0"/>
          </a:p>
          <a:p>
            <a:pPr marL="180975" indent="-180975"/>
            <a:r>
              <a:rPr lang="ja-JP" altLang="en-US" sz="1300" dirty="0">
                <a:latin typeface="ＭＳ Ｐ明朝" pitchFamily="18" charset="-128"/>
                <a:ea typeface="ＭＳ Ｐ明朝" pitchFamily="18" charset="-128"/>
              </a:rPr>
              <a:t>　・他の拠点の開発等により、業務集積地</a:t>
            </a:r>
            <a:r>
              <a:rPr lang="ja-JP" altLang="ja-JP" sz="1300" dirty="0">
                <a:latin typeface="ＭＳ Ｐ明朝" pitchFamily="18" charset="-128"/>
                <a:ea typeface="ＭＳ Ｐ明朝" pitchFamily="18" charset="-128"/>
              </a:rPr>
              <a:t>として</a:t>
            </a:r>
            <a:r>
              <a:rPr lang="ja-JP" altLang="en-US" sz="1300" dirty="0">
                <a:latin typeface="ＭＳ Ｐ明朝" pitchFamily="18" charset="-128"/>
                <a:ea typeface="ＭＳ Ｐ明朝" pitchFamily="18" charset="-128"/>
              </a:rPr>
              <a:t>の相対的地位</a:t>
            </a:r>
            <a:r>
              <a:rPr lang="ja-JP" altLang="ja-JP" sz="1300" dirty="0">
                <a:latin typeface="ＭＳ Ｐ明朝" pitchFamily="18" charset="-128"/>
                <a:ea typeface="ＭＳ Ｐ明朝" pitchFamily="18" charset="-128"/>
              </a:rPr>
              <a:t>が低下している。</a:t>
            </a:r>
          </a:p>
          <a:p>
            <a:pPr marL="180975" indent="-180975"/>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・都心</a:t>
            </a:r>
            <a:r>
              <a:rPr lang="ja-JP" altLang="en-US" sz="1300" dirty="0">
                <a:latin typeface="ＭＳ Ｐ明朝" pitchFamily="18" charset="-128"/>
                <a:ea typeface="ＭＳ Ｐ明朝" pitchFamily="18" charset="-128"/>
              </a:rPr>
              <a:t>の</a:t>
            </a:r>
            <a:r>
              <a:rPr lang="en-US" altLang="ja-JP" sz="1300" dirty="0">
                <a:latin typeface="ＭＳ Ｐ明朝" pitchFamily="18" charset="-128"/>
                <a:ea typeface="ＭＳ Ｐ明朝" pitchFamily="18" charset="-128"/>
              </a:rPr>
              <a:t>24</a:t>
            </a:r>
            <a:r>
              <a:rPr lang="ja-JP" altLang="en-US" sz="1300" dirty="0">
                <a:latin typeface="ＭＳ Ｐ明朝" pitchFamily="18" charset="-128"/>
                <a:ea typeface="ＭＳ Ｐ明朝" pitchFamily="18" charset="-128"/>
              </a:rPr>
              <a:t>時間化・多様性等への対応や、御堂筋の「強み」を発揮したまちづくりが求められている。</a:t>
            </a:r>
            <a:endParaRPr lang="en-US" altLang="ja-JP" sz="800" dirty="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・高さ制限等により、有効なオフィス面積を確保しにくく、建替えしにくい環境。</a:t>
            </a:r>
            <a:endParaRPr lang="en-US" altLang="ja-JP" sz="1300" dirty="0">
              <a:latin typeface="ＭＳ Ｐ明朝" pitchFamily="18" charset="-128"/>
              <a:ea typeface="ＭＳ Ｐ明朝" pitchFamily="18" charset="-128"/>
            </a:endParaRPr>
          </a:p>
          <a:p>
            <a:r>
              <a:rPr lang="en-US" altLang="ja-JP" sz="800" dirty="0"/>
              <a:t> </a:t>
            </a:r>
            <a:endParaRPr lang="ja-JP" altLang="ja-JP" sz="800" dirty="0"/>
          </a:p>
          <a:p>
            <a:r>
              <a:rPr lang="ja-JP" altLang="ja-JP" sz="1400" b="1" dirty="0"/>
              <a:t>３．近年の動向</a:t>
            </a:r>
            <a:endParaRPr lang="ja-JP" altLang="ja-JP" sz="1400" dirty="0"/>
          </a:p>
          <a:p>
            <a:pPr marL="177800" lvl="0" indent="-177800"/>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a:t>
            </a:r>
            <a:r>
              <a:rPr lang="en-US" altLang="ja-JP" sz="1300" dirty="0">
                <a:latin typeface="ＭＳ Ｐ明朝" pitchFamily="18" charset="-128"/>
                <a:ea typeface="ＭＳ Ｐ明朝" pitchFamily="18" charset="-128"/>
              </a:rPr>
              <a:t>2014</a:t>
            </a:r>
            <a:r>
              <a:rPr lang="ja-JP" altLang="en-US" sz="1300" dirty="0">
                <a:latin typeface="ＭＳ Ｐ明朝" pitchFamily="18" charset="-128"/>
                <a:ea typeface="ＭＳ Ｐ明朝" pitchFamily="18" charset="-128"/>
              </a:rPr>
              <a:t>年から形態制限の緩和や建物低層部にクオリティ高いにぎわい施設等の誘導を図りながら建替えを誘導する新たなルールの導入により、御堂筋沿道にオフィス、ホテルの開発（６件）が進んでいる。</a:t>
            </a:r>
            <a:endParaRPr lang="en-US" altLang="ja-JP" sz="1300" dirty="0">
              <a:latin typeface="ＭＳ Ｐ明朝" pitchFamily="18" charset="-128"/>
              <a:ea typeface="ＭＳ Ｐ明朝" pitchFamily="18" charset="-128"/>
            </a:endParaRPr>
          </a:p>
          <a:p>
            <a:pPr marL="180975" lvl="0" indent="-180975"/>
            <a:r>
              <a:rPr lang="ja-JP" altLang="en-US" sz="1300" dirty="0">
                <a:latin typeface="ＭＳ Ｐ明朝" pitchFamily="18" charset="-128"/>
                <a:ea typeface="ＭＳ Ｐ明朝" pitchFamily="18" charset="-128"/>
              </a:rPr>
              <a:t>　・市と協議して定めた地域の自主ルール（</a:t>
            </a:r>
            <a:r>
              <a:rPr lang="en-US" altLang="ja-JP" sz="1300" dirty="0">
                <a:latin typeface="ＭＳ Ｐ明朝" pitchFamily="18" charset="-128"/>
                <a:ea typeface="ＭＳ Ｐ明朝" pitchFamily="18" charset="-128"/>
              </a:rPr>
              <a:t>2014.7</a:t>
            </a:r>
            <a:r>
              <a:rPr lang="ja-JP" altLang="en-US" sz="1300" dirty="0">
                <a:latin typeface="ＭＳ Ｐ明朝" pitchFamily="18" charset="-128"/>
                <a:ea typeface="ＭＳ Ｐ明朝" pitchFamily="18" charset="-128"/>
              </a:rPr>
              <a:t>）に沿って、壁面後退部分を使用した民間主体によるオープンカフェ、マルシェなどのにぎわい空間創出への取組みが展開。</a:t>
            </a:r>
            <a:endParaRPr lang="en-US" altLang="ja-JP" sz="1300" dirty="0">
              <a:latin typeface="ＭＳ Ｐ明朝" pitchFamily="18" charset="-128"/>
              <a:ea typeface="ＭＳ Ｐ明朝" pitchFamily="18" charset="-128"/>
            </a:endParaRPr>
          </a:p>
          <a:p>
            <a:pPr marL="180975" lvl="0" indent="-180975"/>
            <a:r>
              <a:rPr lang="ja-JP" altLang="en-US" sz="1200" b="1" dirty="0">
                <a:solidFill>
                  <a:srgbClr val="00B050"/>
                </a:solidFill>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・車中心から人中心のストリートに転換を図るため、側道閉鎖やにぎわい創出の社会実験などを実施し、側道歩行者空間化の取組みを推進</a:t>
            </a:r>
            <a:endParaRPr lang="en-US" altLang="ja-JP" sz="1300" dirty="0" smtClean="0">
              <a:latin typeface="ＭＳ Ｐ明朝" pitchFamily="18" charset="-128"/>
              <a:ea typeface="ＭＳ Ｐ明朝" pitchFamily="18" charset="-128"/>
            </a:endParaRPr>
          </a:p>
          <a:p>
            <a:pPr marL="180975" indent="-180975"/>
            <a:r>
              <a:rPr lang="ja-JP" altLang="en-US" sz="1300" dirty="0" smtClean="0">
                <a:latin typeface="ＭＳ Ｐ明朝" pitchFamily="18" charset="-128"/>
                <a:ea typeface="ＭＳ Ｐ明朝" pitchFamily="18" charset="-128"/>
              </a:rPr>
              <a:t>　・</a:t>
            </a:r>
            <a:r>
              <a:rPr lang="ja-JP" altLang="ja-JP" sz="1300" dirty="0" smtClean="0">
                <a:latin typeface="ＭＳ Ｐ明朝" pitchFamily="18" charset="-128"/>
                <a:ea typeface="ＭＳ Ｐ明朝" pitchFamily="18" charset="-128"/>
              </a:rPr>
              <a:t>御堂筋</a:t>
            </a:r>
            <a:r>
              <a:rPr lang="ja-JP" altLang="en-US" sz="1300" dirty="0" smtClean="0">
                <a:latin typeface="ＭＳ Ｐ明朝" pitchFamily="18" charset="-128"/>
                <a:ea typeface="ＭＳ Ｐ明朝" pitchFamily="18" charset="-128"/>
              </a:rPr>
              <a:t>ジョイふる、御堂筋オータムパーティー</a:t>
            </a:r>
            <a:r>
              <a:rPr lang="ja-JP" altLang="ja-JP" sz="1300" dirty="0" smtClean="0">
                <a:latin typeface="ＭＳ Ｐ明朝" pitchFamily="18" charset="-128"/>
                <a:ea typeface="ＭＳ Ｐ明朝" pitchFamily="18" charset="-128"/>
              </a:rPr>
              <a:t>などの</a:t>
            </a:r>
            <a:r>
              <a:rPr lang="ja-JP" altLang="en-US" sz="1300" dirty="0" smtClean="0">
                <a:latin typeface="ＭＳ Ｐ明朝" pitchFamily="18" charset="-128"/>
                <a:ea typeface="ＭＳ Ｐ明朝" pitchFamily="18" charset="-128"/>
              </a:rPr>
              <a:t>市民参加型の</a:t>
            </a:r>
            <a:r>
              <a:rPr lang="ja-JP" altLang="ja-JP" sz="1300" dirty="0" smtClean="0">
                <a:latin typeface="ＭＳ Ｐ明朝" pitchFamily="18" charset="-128"/>
                <a:ea typeface="ＭＳ Ｐ明朝" pitchFamily="18" charset="-128"/>
              </a:rPr>
              <a:t>イベントが活況を呈し、</a:t>
            </a:r>
            <a:r>
              <a:rPr lang="ja-JP" altLang="en-US" sz="1300" dirty="0" smtClean="0">
                <a:latin typeface="ＭＳ Ｐ明朝" pitchFamily="18" charset="-128"/>
                <a:ea typeface="ＭＳ Ｐ明朝" pitchFamily="18" charset="-128"/>
              </a:rPr>
              <a:t>また</a:t>
            </a:r>
            <a:r>
              <a:rPr lang="ja-JP" altLang="ja-JP" sz="1300" dirty="0" smtClean="0">
                <a:latin typeface="ＭＳ Ｐ明朝" pitchFamily="18" charset="-128"/>
                <a:ea typeface="ＭＳ Ｐ明朝" pitchFamily="18" charset="-128"/>
              </a:rPr>
              <a:t>地域との協働による三休橋のプロムナードの整備など、</a:t>
            </a:r>
            <a:r>
              <a:rPr lang="ja-JP" altLang="en-US" sz="1300" dirty="0" smtClean="0">
                <a:latin typeface="ＭＳ Ｐ明朝" pitchFamily="18" charset="-128"/>
                <a:ea typeface="ＭＳ Ｐ明朝" pitchFamily="18" charset="-128"/>
              </a:rPr>
              <a:t>御堂筋を中心とした船場エリアで</a:t>
            </a:r>
            <a:r>
              <a:rPr lang="ja-JP" altLang="ja-JP" sz="1300" dirty="0" smtClean="0">
                <a:latin typeface="ＭＳ Ｐ明朝" pitchFamily="18" charset="-128"/>
                <a:ea typeface="ＭＳ Ｐ明朝" pitchFamily="18" charset="-128"/>
              </a:rPr>
              <a:t>官民一体となった取組み</a:t>
            </a:r>
            <a:r>
              <a:rPr lang="ja-JP" altLang="en-US" sz="1300" dirty="0" smtClean="0">
                <a:latin typeface="ＭＳ Ｐ明朝" pitchFamily="18" charset="-128"/>
                <a:ea typeface="ＭＳ Ｐ明朝" pitchFamily="18" charset="-128"/>
              </a:rPr>
              <a:t>が</a:t>
            </a:r>
            <a:r>
              <a:rPr lang="ja-JP" altLang="ja-JP" sz="1300" dirty="0" smtClean="0">
                <a:latin typeface="ＭＳ Ｐ明朝" pitchFamily="18" charset="-128"/>
                <a:ea typeface="ＭＳ Ｐ明朝" pitchFamily="18" charset="-128"/>
              </a:rPr>
              <a:t>展開。</a:t>
            </a:r>
            <a:endParaRPr lang="ja-JP" altLang="ja-JP" sz="800" dirty="0" smtClean="0">
              <a:latin typeface="ＭＳ Ｐ明朝" pitchFamily="18" charset="-128"/>
              <a:ea typeface="ＭＳ Ｐ明朝" pitchFamily="18" charset="-128"/>
            </a:endParaRPr>
          </a:p>
          <a:p>
            <a:r>
              <a:rPr lang="en-US" altLang="ja-JP" sz="800" dirty="0"/>
              <a:t> </a:t>
            </a:r>
            <a:endParaRPr lang="ja-JP" altLang="ja-JP" sz="800" dirty="0"/>
          </a:p>
          <a:p>
            <a:r>
              <a:rPr lang="ja-JP" altLang="ja-JP" sz="1400" b="1" dirty="0"/>
              <a:t>４．将来像</a:t>
            </a:r>
            <a:endParaRPr lang="ja-JP" altLang="ja-JP" sz="1400" dirty="0"/>
          </a:p>
          <a:p>
            <a:pPr lvl="0"/>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歩いて楽しめ、</a:t>
            </a:r>
            <a:r>
              <a:rPr lang="en-US" altLang="ja-JP" sz="1300" dirty="0">
                <a:latin typeface="ＭＳ Ｐ明朝" pitchFamily="18" charset="-128"/>
                <a:ea typeface="ＭＳ Ｐ明朝" pitchFamily="18" charset="-128"/>
              </a:rPr>
              <a:t>24</a:t>
            </a:r>
            <a:r>
              <a:rPr lang="ja-JP" altLang="ja-JP" sz="1300" dirty="0">
                <a:latin typeface="ＭＳ Ｐ明朝" pitchFamily="18" charset="-128"/>
                <a:ea typeface="ＭＳ Ｐ明朝" pitchFamily="18" charset="-128"/>
              </a:rPr>
              <a:t>時間稼動する多機能エリア』への転換を図り、御堂筋ブランドの</a:t>
            </a:r>
            <a:r>
              <a:rPr lang="ja-JP" altLang="en-US" sz="1300" dirty="0">
                <a:latin typeface="ＭＳ Ｐ明朝" pitchFamily="18" charset="-128"/>
                <a:ea typeface="ＭＳ Ｐ明朝" pitchFamily="18" charset="-128"/>
              </a:rPr>
              <a:t>向上</a:t>
            </a:r>
            <a:r>
              <a:rPr lang="ja-JP" altLang="ja-JP" sz="1300" dirty="0">
                <a:latin typeface="ＭＳ Ｐ明朝" pitchFamily="18" charset="-128"/>
                <a:ea typeface="ＭＳ Ｐ明朝" pitchFamily="18" charset="-128"/>
              </a:rPr>
              <a:t>を図る。</a:t>
            </a:r>
          </a:p>
          <a:p>
            <a:pPr marL="180975" indent="-180975"/>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・車</a:t>
            </a:r>
            <a:r>
              <a:rPr lang="ja-JP" altLang="en-US" sz="1300" dirty="0">
                <a:latin typeface="ＭＳ Ｐ明朝" pitchFamily="18" charset="-128"/>
                <a:ea typeface="ＭＳ Ｐ明朝" pitchFamily="18" charset="-128"/>
              </a:rPr>
              <a:t>中心から人中心</a:t>
            </a:r>
            <a:r>
              <a:rPr lang="ja-JP" altLang="en-US" sz="1300" dirty="0" smtClean="0">
                <a:latin typeface="ＭＳ Ｐ明朝" pitchFamily="18" charset="-128"/>
                <a:ea typeface="ＭＳ Ｐ明朝" pitchFamily="18" charset="-128"/>
              </a:rPr>
              <a:t>の道路空間に</a:t>
            </a:r>
            <a:r>
              <a:rPr lang="ja-JP" altLang="ja-JP" sz="1300" dirty="0" smtClean="0">
                <a:latin typeface="ＭＳ Ｐ明朝" pitchFamily="18" charset="-128"/>
                <a:ea typeface="ＭＳ Ｐ明朝" pitchFamily="18" charset="-128"/>
              </a:rPr>
              <a:t>再編</a:t>
            </a:r>
            <a:r>
              <a:rPr lang="ja-JP" altLang="en-US" sz="1300" dirty="0" smtClean="0">
                <a:latin typeface="ＭＳ Ｐ明朝" pitchFamily="18" charset="-128"/>
                <a:ea typeface="ＭＳ Ｐ明朝" pitchFamily="18" charset="-128"/>
              </a:rPr>
              <a:t>。</a:t>
            </a:r>
            <a:endParaRPr lang="ja-JP" altLang="ja-JP" sz="1300" dirty="0">
              <a:latin typeface="ＭＳ Ｐ明朝" pitchFamily="18" charset="-128"/>
              <a:ea typeface="ＭＳ Ｐ明朝" pitchFamily="18" charset="-128"/>
            </a:endParaRPr>
          </a:p>
        </p:txBody>
      </p:sp>
      <p:sp>
        <p:nvSpPr>
          <p:cNvPr id="10" name="スライド番号プレースホルダ 9"/>
          <p:cNvSpPr>
            <a:spLocks noGrp="1"/>
          </p:cNvSpPr>
          <p:nvPr>
            <p:ph type="sldNum" sz="quarter" idx="12"/>
          </p:nvPr>
        </p:nvSpPr>
        <p:spPr/>
        <p:txBody>
          <a:bodyPr/>
          <a:lstStyle/>
          <a:p>
            <a:fld id="{37EF5067-3AB7-4642-9103-42CBD40CC6D9}" type="slidenum">
              <a:rPr kumimoji="1" lang="ja-JP" altLang="en-US" smtClean="0"/>
              <a:pPr/>
              <a:t>23</a:t>
            </a:fld>
            <a:endParaRPr kumimoji="1" lang="ja-JP" altLang="en-US" dirty="0"/>
          </a:p>
        </p:txBody>
      </p:sp>
    </p:spTree>
    <p:extLst>
      <p:ext uri="{BB962C8B-B14F-4D97-AF65-F5344CB8AC3E}">
        <p14:creationId xmlns:p14="http://schemas.microsoft.com/office/powerpoint/2010/main" val="2249339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415481" y="930840"/>
          <a:ext cx="9316915" cy="4981395"/>
        </p:xfrm>
        <a:graphic>
          <a:graphicData uri="http://schemas.openxmlformats.org/drawingml/2006/table">
            <a:tbl>
              <a:tblPr firstRow="1" bandRow="1">
                <a:tableStyleId>{5940675A-B579-460E-94D1-54222C63F5DA}</a:tableStyleId>
              </a:tblPr>
              <a:tblGrid>
                <a:gridCol w="2314790">
                  <a:extLst>
                    <a:ext uri="{9D8B030D-6E8A-4147-A177-3AD203B41FA5}">
                      <a16:colId xmlns:a16="http://schemas.microsoft.com/office/drawing/2014/main" val="20000"/>
                    </a:ext>
                  </a:extLst>
                </a:gridCol>
                <a:gridCol w="538625">
                  <a:extLst>
                    <a:ext uri="{9D8B030D-6E8A-4147-A177-3AD203B41FA5}">
                      <a16:colId xmlns:a16="http://schemas.microsoft.com/office/drawing/2014/main" val="20001"/>
                    </a:ext>
                  </a:extLst>
                </a:gridCol>
                <a:gridCol w="538625">
                  <a:extLst>
                    <a:ext uri="{9D8B030D-6E8A-4147-A177-3AD203B41FA5}">
                      <a16:colId xmlns:a16="http://schemas.microsoft.com/office/drawing/2014/main" val="20002"/>
                    </a:ext>
                  </a:extLst>
                </a:gridCol>
                <a:gridCol w="538625">
                  <a:extLst>
                    <a:ext uri="{9D8B030D-6E8A-4147-A177-3AD203B41FA5}">
                      <a16:colId xmlns:a16="http://schemas.microsoft.com/office/drawing/2014/main" val="20003"/>
                    </a:ext>
                  </a:extLst>
                </a:gridCol>
                <a:gridCol w="538625">
                  <a:extLst>
                    <a:ext uri="{9D8B030D-6E8A-4147-A177-3AD203B41FA5}">
                      <a16:colId xmlns:a16="http://schemas.microsoft.com/office/drawing/2014/main" val="20004"/>
                    </a:ext>
                  </a:extLst>
                </a:gridCol>
                <a:gridCol w="538625">
                  <a:extLst>
                    <a:ext uri="{9D8B030D-6E8A-4147-A177-3AD203B41FA5}">
                      <a16:colId xmlns:a16="http://schemas.microsoft.com/office/drawing/2014/main" val="20005"/>
                    </a:ext>
                  </a:extLst>
                </a:gridCol>
                <a:gridCol w="538625">
                  <a:extLst>
                    <a:ext uri="{9D8B030D-6E8A-4147-A177-3AD203B41FA5}">
                      <a16:colId xmlns:a16="http://schemas.microsoft.com/office/drawing/2014/main" val="20006"/>
                    </a:ext>
                  </a:extLst>
                </a:gridCol>
                <a:gridCol w="538625">
                  <a:extLst>
                    <a:ext uri="{9D8B030D-6E8A-4147-A177-3AD203B41FA5}">
                      <a16:colId xmlns:a16="http://schemas.microsoft.com/office/drawing/2014/main" val="20007"/>
                    </a:ext>
                  </a:extLst>
                </a:gridCol>
                <a:gridCol w="538625">
                  <a:extLst>
                    <a:ext uri="{9D8B030D-6E8A-4147-A177-3AD203B41FA5}">
                      <a16:colId xmlns:a16="http://schemas.microsoft.com/office/drawing/2014/main" val="20008"/>
                    </a:ext>
                  </a:extLst>
                </a:gridCol>
                <a:gridCol w="538625">
                  <a:extLst>
                    <a:ext uri="{9D8B030D-6E8A-4147-A177-3AD203B41FA5}">
                      <a16:colId xmlns:a16="http://schemas.microsoft.com/office/drawing/2014/main" val="20009"/>
                    </a:ext>
                  </a:extLst>
                </a:gridCol>
                <a:gridCol w="538625">
                  <a:extLst>
                    <a:ext uri="{9D8B030D-6E8A-4147-A177-3AD203B41FA5}">
                      <a16:colId xmlns:a16="http://schemas.microsoft.com/office/drawing/2014/main" val="20010"/>
                    </a:ext>
                  </a:extLst>
                </a:gridCol>
                <a:gridCol w="538625">
                  <a:extLst>
                    <a:ext uri="{9D8B030D-6E8A-4147-A177-3AD203B41FA5}">
                      <a16:colId xmlns:a16="http://schemas.microsoft.com/office/drawing/2014/main" val="20011"/>
                    </a:ext>
                  </a:extLst>
                </a:gridCol>
                <a:gridCol w="538625">
                  <a:extLst>
                    <a:ext uri="{9D8B030D-6E8A-4147-A177-3AD203B41FA5}">
                      <a16:colId xmlns:a16="http://schemas.microsoft.com/office/drawing/2014/main" val="20012"/>
                    </a:ext>
                  </a:extLst>
                </a:gridCol>
                <a:gridCol w="538625">
                  <a:extLst>
                    <a:ext uri="{9D8B030D-6E8A-4147-A177-3AD203B41FA5}">
                      <a16:colId xmlns:a16="http://schemas.microsoft.com/office/drawing/2014/main" val="20013"/>
                    </a:ext>
                  </a:extLst>
                </a:gridCol>
              </a:tblGrid>
              <a:tr h="966319">
                <a:tc>
                  <a:txBody>
                    <a:bodyPr/>
                    <a:lstStyle/>
                    <a:p>
                      <a:pPr algn="r"/>
                      <a:r>
                        <a:rPr kumimoji="1" lang="ja-JP" altLang="en-US" sz="1000" b="0" dirty="0" smtClean="0">
                          <a:solidFill>
                            <a:schemeClr val="tx1"/>
                          </a:solidFill>
                        </a:rPr>
                        <a:t>年度</a:t>
                      </a:r>
                      <a:endParaRPr kumimoji="1" lang="ja-JP" altLang="en-US" sz="1000" b="0" dirty="0">
                        <a:solidFill>
                          <a:schemeClr val="tx1"/>
                        </a:solidFill>
                      </a:endParaRPr>
                    </a:p>
                  </a:txBody>
                  <a:tcPr anchor="ctr"/>
                </a:tc>
                <a:tc>
                  <a:txBody>
                    <a:bodyPr/>
                    <a:lstStyle/>
                    <a:p>
                      <a:pPr algn="ctr"/>
                      <a:r>
                        <a:rPr kumimoji="1" lang="en-US" altLang="ja-JP" sz="1000" dirty="0" smtClean="0"/>
                        <a:t>2013</a:t>
                      </a:r>
                    </a:p>
                    <a:p>
                      <a:pPr algn="ctr"/>
                      <a:r>
                        <a:rPr kumimoji="1" lang="en-US" altLang="ja-JP" sz="1000" dirty="0" smtClean="0"/>
                        <a:t>(H25)</a:t>
                      </a:r>
                      <a:endParaRPr kumimoji="1" lang="ja-JP" altLang="en-US" sz="1000" dirty="0"/>
                    </a:p>
                  </a:txBody>
                  <a:tcPr anchor="ctr"/>
                </a:tc>
                <a:tc>
                  <a:txBody>
                    <a:bodyPr/>
                    <a:lstStyle/>
                    <a:p>
                      <a:pPr algn="ctr"/>
                      <a:r>
                        <a:rPr kumimoji="1" lang="en-US" altLang="ja-JP" sz="1000" dirty="0" smtClean="0"/>
                        <a:t>2014</a:t>
                      </a:r>
                    </a:p>
                    <a:p>
                      <a:pPr algn="ctr"/>
                      <a:r>
                        <a:rPr kumimoji="1" lang="en-US" altLang="ja-JP" sz="1000" dirty="0" smtClean="0"/>
                        <a:t>(H26)</a:t>
                      </a:r>
                      <a:endParaRPr kumimoji="1" lang="ja-JP" altLang="en-US" sz="1000" dirty="0"/>
                    </a:p>
                  </a:txBody>
                  <a:tcPr anchor="ctr"/>
                </a:tc>
                <a:tc>
                  <a:txBody>
                    <a:bodyPr/>
                    <a:lstStyle/>
                    <a:p>
                      <a:pPr algn="ctr"/>
                      <a:r>
                        <a:rPr kumimoji="1" lang="en-US" altLang="ja-JP" sz="1000" dirty="0" smtClean="0"/>
                        <a:t>2015</a:t>
                      </a:r>
                    </a:p>
                    <a:p>
                      <a:pPr algn="ctr"/>
                      <a:r>
                        <a:rPr kumimoji="1" lang="en-US" altLang="ja-JP" sz="1000" dirty="0" smtClean="0"/>
                        <a:t>(H27)</a:t>
                      </a:r>
                      <a:endParaRPr kumimoji="1" lang="ja-JP" altLang="en-US" sz="1000" dirty="0"/>
                    </a:p>
                  </a:txBody>
                  <a:tcPr anchor="ctr"/>
                </a:tc>
                <a:tc>
                  <a:txBody>
                    <a:bodyPr/>
                    <a:lstStyle/>
                    <a:p>
                      <a:pPr algn="ctr"/>
                      <a:r>
                        <a:rPr kumimoji="1" lang="en-US" altLang="ja-JP" sz="1000" dirty="0" smtClean="0"/>
                        <a:t>2016</a:t>
                      </a:r>
                    </a:p>
                    <a:p>
                      <a:pPr algn="ctr"/>
                      <a:r>
                        <a:rPr kumimoji="1" lang="en-US" altLang="ja-JP" sz="1000" dirty="0" smtClean="0"/>
                        <a:t>(H28)</a:t>
                      </a:r>
                      <a:endParaRPr kumimoji="1" lang="ja-JP" altLang="en-US" sz="1000" dirty="0"/>
                    </a:p>
                  </a:txBody>
                  <a:tcPr anchor="ctr"/>
                </a:tc>
                <a:tc>
                  <a:txBody>
                    <a:bodyPr/>
                    <a:lstStyle/>
                    <a:p>
                      <a:pPr algn="ctr"/>
                      <a:r>
                        <a:rPr kumimoji="1" lang="en-US" altLang="ja-JP" sz="1000" dirty="0" smtClean="0"/>
                        <a:t>2017</a:t>
                      </a:r>
                    </a:p>
                    <a:p>
                      <a:pPr algn="ctr"/>
                      <a:r>
                        <a:rPr kumimoji="1" lang="en-US" altLang="ja-JP" sz="1000" dirty="0" smtClean="0"/>
                        <a:t>(H29)</a:t>
                      </a:r>
                      <a:endParaRPr kumimoji="1" lang="ja-JP" altLang="en-US" sz="1000" dirty="0"/>
                    </a:p>
                  </a:txBody>
                  <a:tcPr anchor="ctr"/>
                </a:tc>
                <a:tc>
                  <a:txBody>
                    <a:bodyPr/>
                    <a:lstStyle/>
                    <a:p>
                      <a:pPr algn="ctr"/>
                      <a:r>
                        <a:rPr kumimoji="1" lang="en-US" altLang="ja-JP" sz="1000" dirty="0" smtClean="0"/>
                        <a:t>2018</a:t>
                      </a:r>
                    </a:p>
                    <a:p>
                      <a:pPr algn="ctr"/>
                      <a:r>
                        <a:rPr kumimoji="1" lang="en-US" altLang="ja-JP" sz="1000" dirty="0" smtClean="0"/>
                        <a:t>(H30)</a:t>
                      </a:r>
                      <a:endParaRPr kumimoji="1" lang="ja-JP" altLang="en-US" sz="1000" dirty="0"/>
                    </a:p>
                  </a:txBody>
                  <a:tcPr anchor="ctr"/>
                </a:tc>
                <a:tc>
                  <a:txBody>
                    <a:bodyPr/>
                    <a:lstStyle/>
                    <a:p>
                      <a:pPr algn="ctr"/>
                      <a:r>
                        <a:rPr kumimoji="1" lang="en-US" altLang="ja-JP" sz="1000" dirty="0" smtClean="0"/>
                        <a:t>2019</a:t>
                      </a:r>
                    </a:p>
                    <a:p>
                      <a:pPr algn="ctr"/>
                      <a:r>
                        <a:rPr kumimoji="1" lang="en-US" altLang="ja-JP" sz="1000" dirty="0" smtClean="0"/>
                        <a:t>(H31)</a:t>
                      </a:r>
                      <a:endParaRPr kumimoji="1" lang="ja-JP" altLang="en-US" sz="1000" dirty="0"/>
                    </a:p>
                  </a:txBody>
                  <a:tcPr anchor="ctr"/>
                </a:tc>
                <a:tc>
                  <a:txBody>
                    <a:bodyPr/>
                    <a:lstStyle/>
                    <a:p>
                      <a:pPr algn="ctr"/>
                      <a:r>
                        <a:rPr kumimoji="1" lang="en-US" altLang="ja-JP" sz="1000" dirty="0" smtClean="0"/>
                        <a:t>2020</a:t>
                      </a:r>
                    </a:p>
                    <a:p>
                      <a:pPr algn="ctr"/>
                      <a:r>
                        <a:rPr kumimoji="1" lang="en-US" altLang="ja-JP" sz="1000" dirty="0" smtClean="0"/>
                        <a:t>(H32)</a:t>
                      </a:r>
                      <a:endParaRPr kumimoji="1" lang="ja-JP" altLang="en-US" sz="1000" dirty="0"/>
                    </a:p>
                  </a:txBody>
                  <a:tcPr anchor="ctr"/>
                </a:tc>
                <a:tc>
                  <a:txBody>
                    <a:bodyPr/>
                    <a:lstStyle/>
                    <a:p>
                      <a:pPr algn="ctr"/>
                      <a:r>
                        <a:rPr kumimoji="1" lang="en-US" altLang="ja-JP" sz="1000" dirty="0" smtClean="0"/>
                        <a:t>2021</a:t>
                      </a:r>
                    </a:p>
                    <a:p>
                      <a:pPr algn="ctr"/>
                      <a:r>
                        <a:rPr kumimoji="1" lang="en-US" altLang="ja-JP" sz="1000" dirty="0" smtClean="0"/>
                        <a:t>(H33)</a:t>
                      </a:r>
                      <a:endParaRPr kumimoji="1" lang="ja-JP" altLang="en-US" sz="1000" dirty="0"/>
                    </a:p>
                  </a:txBody>
                  <a:tcPr anchor="ctr"/>
                </a:tc>
                <a:tc>
                  <a:txBody>
                    <a:bodyPr/>
                    <a:lstStyle/>
                    <a:p>
                      <a:pPr algn="ctr"/>
                      <a:r>
                        <a:rPr kumimoji="1" lang="en-US" altLang="ja-JP" sz="1000" dirty="0" smtClean="0"/>
                        <a:t>2022</a:t>
                      </a:r>
                    </a:p>
                    <a:p>
                      <a:pPr algn="ctr"/>
                      <a:r>
                        <a:rPr kumimoji="1" lang="en-US" altLang="ja-JP" sz="1000" dirty="0" smtClean="0"/>
                        <a:t>(H34)</a:t>
                      </a:r>
                      <a:endParaRPr kumimoji="1" lang="ja-JP" altLang="en-US" sz="1000" dirty="0"/>
                    </a:p>
                  </a:txBody>
                  <a:tcPr anchor="ctr"/>
                </a:tc>
                <a:tc>
                  <a:txBody>
                    <a:bodyPr/>
                    <a:lstStyle/>
                    <a:p>
                      <a:pPr algn="ctr"/>
                      <a:r>
                        <a:rPr kumimoji="1" lang="en-US" altLang="ja-JP" sz="1000" dirty="0" smtClean="0"/>
                        <a:t>2023</a:t>
                      </a:r>
                    </a:p>
                    <a:p>
                      <a:pPr algn="ctr"/>
                      <a:r>
                        <a:rPr kumimoji="1" lang="en-US" altLang="ja-JP" sz="1000" dirty="0" smtClean="0"/>
                        <a:t>(H35)</a:t>
                      </a:r>
                      <a:endParaRPr kumimoji="1" lang="ja-JP" altLang="en-US" sz="1000" dirty="0"/>
                    </a:p>
                  </a:txBody>
                  <a:tcPr anchor="ctr"/>
                </a:tc>
                <a:tc>
                  <a:txBody>
                    <a:bodyPr/>
                    <a:lstStyle/>
                    <a:p>
                      <a:pPr algn="ctr"/>
                      <a:r>
                        <a:rPr kumimoji="1" lang="en-US" altLang="ja-JP" sz="1000" dirty="0" smtClean="0"/>
                        <a:t>2024</a:t>
                      </a:r>
                    </a:p>
                    <a:p>
                      <a:pPr algn="ctr"/>
                      <a:r>
                        <a:rPr kumimoji="1" lang="en-US" altLang="ja-JP" sz="1000" dirty="0" smtClean="0"/>
                        <a:t>(H36)</a:t>
                      </a:r>
                      <a:endParaRPr kumimoji="1" lang="ja-JP" altLang="en-US" sz="1000" dirty="0"/>
                    </a:p>
                  </a:txBody>
                  <a:tcPr anchor="ctr"/>
                </a:tc>
                <a:tc>
                  <a:txBody>
                    <a:bodyPr/>
                    <a:lstStyle/>
                    <a:p>
                      <a:pPr algn="ctr"/>
                      <a:r>
                        <a:rPr kumimoji="1" lang="en-US" altLang="ja-JP" sz="1000" dirty="0" smtClean="0"/>
                        <a:t>2025</a:t>
                      </a:r>
                    </a:p>
                    <a:p>
                      <a:pPr algn="ctr"/>
                      <a:r>
                        <a:rPr kumimoji="1" lang="en-US" altLang="ja-JP" sz="1000" dirty="0" smtClean="0"/>
                        <a:t>(H37)</a:t>
                      </a:r>
                      <a:endParaRPr kumimoji="1" lang="ja-JP" altLang="en-US" sz="1000" dirty="0"/>
                    </a:p>
                  </a:txBody>
                  <a:tcPr anchor="ctr"/>
                </a:tc>
                <a:extLst>
                  <a:ext uri="{0D108BD9-81ED-4DB2-BD59-A6C34878D82A}">
                    <a16:rowId xmlns:a16="http://schemas.microsoft.com/office/drawing/2014/main" val="10000"/>
                  </a:ext>
                </a:extLst>
              </a:tr>
              <a:tr h="1878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t>①新しい御堂筋ルール</a:t>
                      </a:r>
                      <a:endParaRPr kumimoji="1" lang="en-US" altLang="ja-JP" sz="1000" dirty="0" smtClean="0"/>
                    </a:p>
                  </a:txBody>
                  <a:tcPr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a:p>
                  </a:txBody>
                  <a:tcPr/>
                </a:tc>
                <a:tc>
                  <a:txBody>
                    <a:bodyPr/>
                    <a:lstStyle/>
                    <a:p>
                      <a:endParaRPr kumimoji="1" lang="ja-JP" altLang="en-US" sz="1000"/>
                    </a:p>
                  </a:txBody>
                  <a:tcPr/>
                </a:tc>
                <a:tc>
                  <a:txBody>
                    <a:bodyPr/>
                    <a:lstStyle/>
                    <a:p>
                      <a:endParaRPr kumimoji="1" lang="ja-JP" altLang="en-US" sz="1000"/>
                    </a:p>
                  </a:txBody>
                  <a:tcPr/>
                </a:tc>
                <a:tc>
                  <a:txBody>
                    <a:bodyPr/>
                    <a:lstStyle/>
                    <a:p>
                      <a:endParaRPr kumimoji="1" lang="ja-JP" altLang="en-US" sz="1000" dirty="0"/>
                    </a:p>
                  </a:txBody>
                  <a:tcPr/>
                </a:tc>
                <a:extLst>
                  <a:ext uri="{0D108BD9-81ED-4DB2-BD59-A6C34878D82A}">
                    <a16:rowId xmlns:a16="http://schemas.microsoft.com/office/drawing/2014/main" val="10001"/>
                  </a:ext>
                </a:extLst>
              </a:tr>
              <a:tr h="1242981">
                <a:tc>
                  <a:txBody>
                    <a:bodyPr/>
                    <a:lstStyle/>
                    <a:p>
                      <a:pPr marL="0" indent="0"/>
                      <a:r>
                        <a:rPr kumimoji="1" lang="ja-JP" altLang="en-US" sz="1000" dirty="0" smtClean="0">
                          <a:solidFill>
                            <a:schemeClr val="tx1"/>
                          </a:solidFill>
                        </a:rPr>
                        <a:t>②車中心から人中心の道路空間への転換</a:t>
                      </a:r>
                      <a:endParaRPr kumimoji="1" lang="ja-JP" altLang="en-US" sz="1000" dirty="0">
                        <a:solidFill>
                          <a:schemeClr val="tx1"/>
                        </a:solidFill>
                      </a:endParaRPr>
                    </a:p>
                  </a:txBody>
                  <a:tcPr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2"/>
                  </a:ext>
                </a:extLst>
              </a:tr>
              <a:tr h="893388">
                <a:tc>
                  <a:txBody>
                    <a:bodyPr/>
                    <a:lstStyle/>
                    <a:p>
                      <a:r>
                        <a:rPr kumimoji="1" lang="ja-JP" altLang="en-US" sz="1000" dirty="0" smtClean="0">
                          <a:solidFill>
                            <a:schemeClr val="tx1"/>
                          </a:solidFill>
                        </a:rPr>
                        <a:t>③周辺での取組み</a:t>
                      </a:r>
                      <a:endParaRPr kumimoji="1" lang="en-US" altLang="ja-JP" sz="1000" dirty="0" smtClean="0">
                        <a:solidFill>
                          <a:schemeClr val="tx1"/>
                        </a:solidFill>
                      </a:endParaRPr>
                    </a:p>
                  </a:txBody>
                  <a:tcPr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3"/>
                  </a:ext>
                </a:extLst>
              </a:tr>
            </a:tbl>
          </a:graphicData>
        </a:graphic>
      </p:graphicFrame>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a:t>
            </a:r>
            <a:endParaRPr lang="en-US" altLang="ja-JP" sz="2000" b="1" dirty="0">
              <a:solidFill>
                <a:schemeClr val="bg1"/>
              </a:solidFill>
              <a:latin typeface="ＭＳ ゴシック" pitchFamily="49" charset="-128"/>
              <a:ea typeface="ＭＳ ゴシック" pitchFamily="49" charset="-128"/>
            </a:endParaRPr>
          </a:p>
        </p:txBody>
      </p:sp>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24</a:t>
            </a:fld>
            <a:endParaRPr kumimoji="1" lang="ja-JP" altLang="en-US" dirty="0"/>
          </a:p>
        </p:txBody>
      </p:sp>
      <p:cxnSp>
        <p:nvCxnSpPr>
          <p:cNvPr id="11" name="直線矢印コネクタ 10"/>
          <p:cNvCxnSpPr/>
          <p:nvPr/>
        </p:nvCxnSpPr>
        <p:spPr>
          <a:xfrm>
            <a:off x="7064740" y="4542865"/>
            <a:ext cx="3672000" cy="0"/>
          </a:xfrm>
          <a:prstGeom prst="straightConnector1">
            <a:avLst/>
          </a:prstGeom>
          <a:ln w="25400">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3760325" y="4542865"/>
            <a:ext cx="1440000" cy="0"/>
          </a:xfrm>
          <a:prstGeom prst="straightConnector1">
            <a:avLst/>
          </a:prstGeom>
          <a:ln w="25400">
            <a:prstDash val="sysDot"/>
            <a:headEnd type="none" w="lg" len="lg"/>
            <a:tailEnd type="none"/>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6962339" y="4245974"/>
            <a:ext cx="153921" cy="584517"/>
            <a:chOff x="6565311" y="4824412"/>
            <a:chExt cx="153921" cy="584517"/>
          </a:xfrm>
        </p:grpSpPr>
        <p:sp>
          <p:nvSpPr>
            <p:cNvPr id="13" name="フリーフォーム 12"/>
            <p:cNvSpPr/>
            <p:nvPr/>
          </p:nvSpPr>
          <p:spPr>
            <a:xfrm>
              <a:off x="6565311"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6637359"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円/楕円 15"/>
          <p:cNvSpPr/>
          <p:nvPr/>
        </p:nvSpPr>
        <p:spPr>
          <a:xfrm>
            <a:off x="4539024" y="448213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072400" y="448213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665416" y="1944765"/>
            <a:ext cx="1521209" cy="553998"/>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新ルール（地区</a:t>
            </a:r>
            <a:r>
              <a:rPr lang="ja-JP" altLang="en-US" sz="1000" dirty="0">
                <a:latin typeface="ＭＳ Ｐ明朝" panose="02020600040205080304" pitchFamily="18" charset="-128"/>
                <a:ea typeface="ＭＳ Ｐ明朝" panose="02020600040205080304" pitchFamily="18" charset="-128"/>
              </a:rPr>
              <a:t>計画及び御堂筋</a:t>
            </a:r>
            <a:r>
              <a:rPr lang="ja-JP" altLang="en-US" sz="1000" dirty="0" smtClean="0">
                <a:latin typeface="ＭＳ Ｐ明朝" panose="02020600040205080304" pitchFamily="18" charset="-128"/>
                <a:ea typeface="ＭＳ Ｐ明朝" panose="02020600040205080304" pitchFamily="18" charset="-128"/>
              </a:rPr>
              <a:t>デザインガイドライン）の</a:t>
            </a:r>
            <a:r>
              <a:rPr kumimoji="1" lang="ja-JP" altLang="en-US" sz="1000" dirty="0" smtClean="0">
                <a:latin typeface="ＭＳ Ｐ明朝" panose="02020600040205080304" pitchFamily="18" charset="-128"/>
                <a:ea typeface="ＭＳ Ｐ明朝" panose="02020600040205080304" pitchFamily="18" charset="-128"/>
              </a:rPr>
              <a:t>運用開始</a:t>
            </a:r>
            <a:endParaRPr kumimoji="1" lang="ja-JP" altLang="en-US" sz="1000" dirty="0">
              <a:latin typeface="ＭＳ Ｐ明朝" panose="02020600040205080304" pitchFamily="18" charset="-128"/>
              <a:ea typeface="ＭＳ Ｐ明朝" panose="02020600040205080304" pitchFamily="18" charset="-128"/>
            </a:endParaRPr>
          </a:p>
        </p:txBody>
      </p:sp>
      <p:sp>
        <p:nvSpPr>
          <p:cNvPr id="20" name="テキスト ボックス 19"/>
          <p:cNvSpPr txBox="1"/>
          <p:nvPr/>
        </p:nvSpPr>
        <p:spPr>
          <a:xfrm>
            <a:off x="4466106" y="2597535"/>
            <a:ext cx="2193229"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補助制度を活用したオープンカフェを</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始めとした先導的事業の実現</a:t>
            </a:r>
            <a:endParaRPr kumimoji="1" lang="ja-JP" altLang="en-US" sz="1000" dirty="0">
              <a:latin typeface="ＭＳ Ｐ明朝" panose="02020600040205080304" pitchFamily="18" charset="-128"/>
              <a:ea typeface="ＭＳ Ｐ明朝" panose="02020600040205080304" pitchFamily="18" charset="-128"/>
            </a:endParaRPr>
          </a:p>
        </p:txBody>
      </p:sp>
      <p:sp>
        <p:nvSpPr>
          <p:cNvPr id="21" name="テキスト ボックス 20"/>
          <p:cNvSpPr txBox="1"/>
          <p:nvPr/>
        </p:nvSpPr>
        <p:spPr>
          <a:xfrm>
            <a:off x="4778274" y="3070174"/>
            <a:ext cx="2250937" cy="707886"/>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・補助制度の創設とセットバック部分の</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a:latin typeface="ＭＳ Ｐ明朝" panose="02020600040205080304" pitchFamily="18" charset="-128"/>
                <a:ea typeface="ＭＳ Ｐ明朝" panose="02020600040205080304" pitchFamily="18" charset="-128"/>
              </a:rPr>
              <a:t>使用</a:t>
            </a:r>
            <a:r>
              <a:rPr lang="ja-JP" altLang="en-US" sz="1000" dirty="0" smtClean="0">
                <a:latin typeface="ＭＳ Ｐ明朝" panose="02020600040205080304" pitchFamily="18" charset="-128"/>
                <a:ea typeface="ＭＳ Ｐ明朝" panose="02020600040205080304" pitchFamily="18" charset="-128"/>
              </a:rPr>
              <a:t>に関する官民</a:t>
            </a:r>
            <a:r>
              <a:rPr lang="ja-JP" altLang="en-US" sz="1000" dirty="0">
                <a:latin typeface="ＭＳ Ｐ明朝" panose="02020600040205080304" pitchFamily="18" charset="-128"/>
                <a:ea typeface="ＭＳ Ｐ明朝" panose="02020600040205080304" pitchFamily="18" charset="-128"/>
              </a:rPr>
              <a:t>ルール</a:t>
            </a:r>
            <a:r>
              <a:rPr lang="ja-JP" altLang="en-US" sz="1000" dirty="0" smtClean="0">
                <a:latin typeface="ＭＳ Ｐ明朝" panose="02020600040205080304" pitchFamily="18" charset="-128"/>
                <a:ea typeface="ＭＳ Ｐ明朝" panose="02020600040205080304" pitchFamily="18" charset="-128"/>
              </a:rPr>
              <a:t>の運用開始</a:t>
            </a:r>
            <a:endParaRPr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・セットバック部分を使用したオープン</a:t>
            </a:r>
            <a:endParaRPr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カフェ第</a:t>
            </a:r>
            <a:r>
              <a:rPr lang="en-US" altLang="ja-JP" sz="1000" dirty="0" smtClean="0">
                <a:latin typeface="ＭＳ Ｐ明朝" panose="02020600040205080304" pitchFamily="18" charset="-128"/>
                <a:ea typeface="ＭＳ Ｐ明朝" panose="02020600040205080304" pitchFamily="18" charset="-128"/>
              </a:rPr>
              <a:t>1</a:t>
            </a:r>
            <a:r>
              <a:rPr lang="ja-JP" altLang="en-US" sz="1000" dirty="0" smtClean="0">
                <a:latin typeface="ＭＳ Ｐ明朝" panose="02020600040205080304" pitchFamily="18" charset="-128"/>
                <a:ea typeface="ＭＳ Ｐ明朝" panose="02020600040205080304" pitchFamily="18" charset="-128"/>
              </a:rPr>
              <a:t>号店がオープン</a:t>
            </a:r>
            <a:endParaRPr kumimoji="1" lang="ja-JP" altLang="en-US" sz="1000" dirty="0">
              <a:latin typeface="ＭＳ Ｐ明朝" panose="02020600040205080304" pitchFamily="18" charset="-128"/>
              <a:ea typeface="ＭＳ Ｐ明朝" panose="02020600040205080304" pitchFamily="18" charset="-128"/>
            </a:endParaRPr>
          </a:p>
        </p:txBody>
      </p:sp>
      <p:sp>
        <p:nvSpPr>
          <p:cNvPr id="22" name="テキスト ボックス 21"/>
          <p:cNvSpPr txBox="1"/>
          <p:nvPr/>
        </p:nvSpPr>
        <p:spPr>
          <a:xfrm>
            <a:off x="6897032" y="2763280"/>
            <a:ext cx="3711272"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人が集まり楽しめる空間形成に向けた地域の自主的な取組の誘導</a:t>
            </a:r>
            <a:endParaRPr kumimoji="1" lang="ja-JP" altLang="en-US" sz="1000" dirty="0">
              <a:latin typeface="ＭＳ Ｐ明朝" panose="02020600040205080304" pitchFamily="18" charset="-128"/>
              <a:ea typeface="ＭＳ Ｐ明朝" panose="02020600040205080304" pitchFamily="18" charset="-128"/>
            </a:endParaRPr>
          </a:p>
        </p:txBody>
      </p:sp>
      <p:sp>
        <p:nvSpPr>
          <p:cNvPr id="23" name="テキスト ボックス 22"/>
          <p:cNvSpPr txBox="1"/>
          <p:nvPr/>
        </p:nvSpPr>
        <p:spPr>
          <a:xfrm>
            <a:off x="8069090" y="4245983"/>
            <a:ext cx="1941557"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車中心から人</a:t>
            </a:r>
            <a:r>
              <a:rPr lang="ja-JP" altLang="en-US" sz="1000" dirty="0" smtClean="0">
                <a:latin typeface="ＭＳ Ｐ明朝" panose="02020600040205080304" pitchFamily="18" charset="-128"/>
                <a:ea typeface="ＭＳ Ｐ明朝" panose="02020600040205080304" pitchFamily="18" charset="-128"/>
              </a:rPr>
              <a:t>中心</a:t>
            </a:r>
            <a:r>
              <a:rPr kumimoji="1" lang="ja-JP" altLang="en-US" sz="1000" dirty="0" smtClean="0">
                <a:latin typeface="ＭＳ Ｐ明朝" panose="02020600040205080304" pitchFamily="18" charset="-128"/>
                <a:ea typeface="ＭＳ Ｐ明朝" panose="02020600040205080304" pitchFamily="18" charset="-128"/>
              </a:rPr>
              <a:t>のストリートへ</a:t>
            </a:r>
            <a:endParaRPr kumimoji="1" lang="ja-JP" altLang="en-US" sz="1000" dirty="0">
              <a:latin typeface="ＭＳ Ｐ明朝" panose="02020600040205080304" pitchFamily="18" charset="-128"/>
              <a:ea typeface="ＭＳ Ｐ明朝" panose="02020600040205080304" pitchFamily="18" charset="-128"/>
            </a:endParaRPr>
          </a:p>
        </p:txBody>
      </p:sp>
      <p:sp>
        <p:nvSpPr>
          <p:cNvPr id="24" name="テキスト ボックス 23"/>
          <p:cNvSpPr txBox="1"/>
          <p:nvPr/>
        </p:nvSpPr>
        <p:spPr>
          <a:xfrm>
            <a:off x="3723562" y="4040557"/>
            <a:ext cx="69762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側道閉鎖</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社会実験</a:t>
            </a:r>
            <a:endParaRPr kumimoji="1" lang="ja-JP" altLang="en-US" sz="1000" dirty="0">
              <a:latin typeface="ＭＳ Ｐ明朝" panose="02020600040205080304" pitchFamily="18" charset="-128"/>
              <a:ea typeface="ＭＳ Ｐ明朝" panose="02020600040205080304" pitchFamily="18" charset="-128"/>
            </a:endParaRPr>
          </a:p>
        </p:txBody>
      </p:sp>
      <p:sp>
        <p:nvSpPr>
          <p:cNvPr id="25" name="テキスト ボックス 24"/>
          <p:cNvSpPr txBox="1"/>
          <p:nvPr/>
        </p:nvSpPr>
        <p:spPr>
          <a:xfrm>
            <a:off x="4302683" y="4075258"/>
            <a:ext cx="813043" cy="400110"/>
          </a:xfrm>
          <a:prstGeom prst="rect">
            <a:avLst/>
          </a:prstGeom>
          <a:noFill/>
        </p:spPr>
        <p:txBody>
          <a:bodyPr wrap="none" rtlCol="0">
            <a:spAutoFit/>
          </a:bodyPr>
          <a:lstStyle/>
          <a:p>
            <a:pPr algn="r"/>
            <a:r>
              <a:rPr kumimoji="1" lang="ja-JP" altLang="en-US" sz="1000" dirty="0" smtClean="0">
                <a:latin typeface="ＭＳ Ｐ明朝" panose="02020600040205080304" pitchFamily="18" charset="-128"/>
                <a:ea typeface="ＭＳ Ｐ明朝" panose="02020600040205080304" pitchFamily="18" charset="-128"/>
              </a:rPr>
              <a:t>賑わい創出</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社会実験</a:t>
            </a:r>
            <a:endParaRPr kumimoji="1" lang="ja-JP" altLang="en-US" sz="1000" dirty="0">
              <a:latin typeface="ＭＳ Ｐ明朝" panose="02020600040205080304" pitchFamily="18" charset="-128"/>
              <a:ea typeface="ＭＳ Ｐ明朝" panose="02020600040205080304" pitchFamily="18" charset="-128"/>
            </a:endParaRPr>
          </a:p>
        </p:txBody>
      </p:sp>
      <p:sp>
        <p:nvSpPr>
          <p:cNvPr id="32" name="テキスト ボックス 31"/>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33" name="グループ化 32"/>
          <p:cNvGrpSpPr/>
          <p:nvPr/>
        </p:nvGrpSpPr>
        <p:grpSpPr>
          <a:xfrm>
            <a:off x="4882148" y="409610"/>
            <a:ext cx="7279465" cy="516139"/>
            <a:chOff x="4882148" y="409610"/>
            <a:chExt cx="7279465" cy="516139"/>
          </a:xfrm>
        </p:grpSpPr>
        <p:cxnSp>
          <p:nvCxnSpPr>
            <p:cNvPr id="34" name="直線コネクタ 33"/>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36" name="直線コネクタ 35"/>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38" name="直線コネクタ 37"/>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40" name="テキスト ボックス 39"/>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41" name="テキスト ボックス 40"/>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42" name="角丸四角形 41"/>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3" name="直線矢印コネクタ 42"/>
          <p:cNvCxnSpPr/>
          <p:nvPr/>
        </p:nvCxnSpPr>
        <p:spPr>
          <a:xfrm>
            <a:off x="3727925" y="2519829"/>
            <a:ext cx="488475" cy="0"/>
          </a:xfrm>
          <a:prstGeom prst="straightConnector1">
            <a:avLst/>
          </a:prstGeom>
          <a:ln w="25400">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5158839" y="2261960"/>
            <a:ext cx="2186817"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新ルールに沿った建築物の形態誘導</a:t>
            </a:r>
            <a:endParaRPr kumimoji="1" lang="ja-JP" altLang="en-US" sz="1000" dirty="0">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5813491" y="4078673"/>
            <a:ext cx="1029051"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御堂筋完成８０周年記念事業</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5025198" y="4116166"/>
            <a:ext cx="968948"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道路空間再編モデル整備</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cxnSp>
        <p:nvCxnSpPr>
          <p:cNvPr id="48" name="直線矢印コネクタ 47"/>
          <p:cNvCxnSpPr/>
          <p:nvPr/>
        </p:nvCxnSpPr>
        <p:spPr>
          <a:xfrm>
            <a:off x="5249133" y="4542865"/>
            <a:ext cx="420147" cy="0"/>
          </a:xfrm>
          <a:prstGeom prst="straightConnector1">
            <a:avLst/>
          </a:prstGeom>
          <a:ln w="25400">
            <a:solidFill>
              <a:srgbClr val="0000CC"/>
            </a:solidFill>
            <a:prstDash val="sysDash"/>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5947024" y="4544657"/>
            <a:ext cx="629036" cy="0"/>
          </a:xfrm>
          <a:prstGeom prst="straightConnector1">
            <a:avLst/>
          </a:prstGeom>
          <a:ln w="25400">
            <a:solidFill>
              <a:srgbClr val="0000CC"/>
            </a:solidFill>
            <a:prstDash val="sysDash"/>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a:off x="6599781" y="4542865"/>
            <a:ext cx="372714" cy="0"/>
          </a:xfrm>
          <a:prstGeom prst="straightConnector1">
            <a:avLst/>
          </a:prstGeom>
          <a:ln w="25400">
            <a:solidFill>
              <a:srgbClr val="0000CC"/>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5646230" y="4538233"/>
            <a:ext cx="372714" cy="0"/>
          </a:xfrm>
          <a:prstGeom prst="straightConnector1">
            <a:avLst/>
          </a:prstGeom>
          <a:ln w="25400">
            <a:solidFill>
              <a:srgbClr val="0000CC"/>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4539024" y="3035449"/>
            <a:ext cx="1381959" cy="0"/>
          </a:xfrm>
          <a:prstGeom prst="straightConnector1">
            <a:avLst/>
          </a:prstGeom>
          <a:ln w="25400">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5920983" y="3035449"/>
            <a:ext cx="4796417" cy="0"/>
          </a:xfrm>
          <a:prstGeom prst="straightConnector1">
            <a:avLst/>
          </a:prstGeom>
          <a:ln w="25400">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V="1">
            <a:off x="3727924" y="5443817"/>
            <a:ext cx="4248000" cy="13448"/>
          </a:xfrm>
          <a:prstGeom prst="straightConnector1">
            <a:avLst/>
          </a:prstGeom>
          <a:ln w="25400">
            <a:solidFill>
              <a:srgbClr val="0000CC"/>
            </a:solidFill>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4373111" y="5141642"/>
            <a:ext cx="1973617" cy="246221"/>
          </a:xfrm>
          <a:prstGeom prst="rect">
            <a:avLst/>
          </a:prstGeom>
        </p:spPr>
        <p:txBody>
          <a:bodyPr wrap="none">
            <a:spAutoFit/>
          </a:bodyPr>
          <a:lstStyle/>
          <a:p>
            <a:r>
              <a:rPr lang="ja-JP" altLang="en-US" sz="1000" dirty="0">
                <a:latin typeface="ＭＳ Ｐ明朝" panose="02020600040205080304" pitchFamily="18" charset="-128"/>
                <a:ea typeface="ＭＳ Ｐ明朝" panose="02020600040205080304" pitchFamily="18" charset="-128"/>
              </a:rPr>
              <a:t>無電柱化や道路美装化</a:t>
            </a:r>
            <a:r>
              <a:rPr lang="ja-JP" altLang="en-US" sz="1000" dirty="0" smtClean="0">
                <a:latin typeface="ＭＳ Ｐ明朝" panose="02020600040205080304" pitchFamily="18" charset="-128"/>
                <a:ea typeface="ＭＳ Ｐ明朝" panose="02020600040205080304" pitchFamily="18" charset="-128"/>
              </a:rPr>
              <a:t>等の実施</a:t>
            </a:r>
            <a:endParaRPr lang="en-US" altLang="ja-JP" sz="1000" dirty="0" smtClean="0">
              <a:latin typeface="ＭＳ Ｐ明朝" panose="02020600040205080304" pitchFamily="18" charset="-128"/>
              <a:ea typeface="ＭＳ Ｐ明朝" panose="02020600040205080304" pitchFamily="18" charset="-128"/>
            </a:endParaRPr>
          </a:p>
        </p:txBody>
      </p:sp>
      <p:grpSp>
        <p:nvGrpSpPr>
          <p:cNvPr id="53" name="グループ化 52"/>
          <p:cNvGrpSpPr/>
          <p:nvPr/>
        </p:nvGrpSpPr>
        <p:grpSpPr>
          <a:xfrm>
            <a:off x="7967650" y="5140631"/>
            <a:ext cx="153921" cy="584517"/>
            <a:chOff x="6565311" y="4824412"/>
            <a:chExt cx="153921" cy="584517"/>
          </a:xfrm>
        </p:grpSpPr>
        <p:sp>
          <p:nvSpPr>
            <p:cNvPr id="56" name="フリーフォーム 55"/>
            <p:cNvSpPr/>
            <p:nvPr/>
          </p:nvSpPr>
          <p:spPr>
            <a:xfrm>
              <a:off x="6565311"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6637359"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8" name="直線矢印コネクタ 57"/>
          <p:cNvCxnSpPr/>
          <p:nvPr/>
        </p:nvCxnSpPr>
        <p:spPr>
          <a:xfrm>
            <a:off x="8069090" y="5443817"/>
            <a:ext cx="2648310" cy="0"/>
          </a:xfrm>
          <a:prstGeom prst="straightConnector1">
            <a:avLst/>
          </a:prstGeom>
          <a:ln w="25400">
            <a:solidFill>
              <a:srgbClr val="FF0000"/>
            </a:solidFill>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8579804" y="5047712"/>
            <a:ext cx="1733167" cy="400110"/>
          </a:xfrm>
          <a:prstGeom prst="rect">
            <a:avLst/>
          </a:prstGeom>
        </p:spPr>
        <p:txBody>
          <a:bodyPr wrap="none">
            <a:spAutoFit/>
          </a:bodyPr>
          <a:lstStyle/>
          <a:p>
            <a:r>
              <a:rPr lang="ja-JP" altLang="en-US" sz="1000" dirty="0">
                <a:latin typeface="ＭＳ Ｐ明朝" panose="02020600040205080304" pitchFamily="18" charset="-128"/>
                <a:ea typeface="ＭＳ Ｐ明朝" panose="02020600040205080304" pitchFamily="18" charset="-128"/>
              </a:rPr>
              <a:t>観光魅力向上に</a:t>
            </a:r>
            <a:r>
              <a:rPr lang="ja-JP" altLang="en-US" sz="1000" dirty="0" smtClean="0">
                <a:latin typeface="ＭＳ Ｐ明朝" panose="02020600040205080304" pitchFamily="18" charset="-128"/>
                <a:ea typeface="ＭＳ Ｐ明朝" panose="02020600040205080304" pitchFamily="18" charset="-128"/>
              </a:rPr>
              <a:t>つながる</a:t>
            </a:r>
            <a:endParaRPr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歴史</a:t>
            </a:r>
            <a:r>
              <a:rPr lang="ja-JP" altLang="en-US" sz="1000" dirty="0">
                <a:latin typeface="ＭＳ Ｐ明朝" panose="02020600040205080304" pitchFamily="18" charset="-128"/>
                <a:ea typeface="ＭＳ Ｐ明朝" panose="02020600040205080304" pitchFamily="18" charset="-128"/>
              </a:rPr>
              <a:t>・文化的まちなみの創出</a:t>
            </a:r>
          </a:p>
        </p:txBody>
      </p:sp>
      <p:sp>
        <p:nvSpPr>
          <p:cNvPr id="59" name="円/楕円 58"/>
          <p:cNvSpPr/>
          <p:nvPr/>
        </p:nvSpPr>
        <p:spPr>
          <a:xfrm>
            <a:off x="5220692" y="5385265"/>
            <a:ext cx="144000" cy="14400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925367" y="5493867"/>
            <a:ext cx="1018227" cy="400110"/>
          </a:xfrm>
          <a:prstGeom prst="rect">
            <a:avLst/>
          </a:prstGeom>
        </p:spPr>
        <p:txBody>
          <a:bodyPr wrap="none">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日本生命</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本館</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a:t>
            </a:r>
            <a:r>
              <a:rPr lang="ja-JP" altLang="en-US" sz="1000" i="1" u="sng" dirty="0">
                <a:solidFill>
                  <a:srgbClr val="0000CC"/>
                </a:solidFill>
                <a:latin typeface="ＭＳ Ｐ明朝" panose="02020600040205080304" pitchFamily="18" charset="-128"/>
                <a:ea typeface="ＭＳ Ｐ明朝" panose="02020600040205080304" pitchFamily="18" charset="-128"/>
              </a:rPr>
              <a:t>適塾</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周辺整備</a:t>
            </a:r>
            <a:endParaRPr lang="ja-JP" altLang="en-US" sz="1000" i="1" u="sng" strike="sngStrike" dirty="0">
              <a:solidFill>
                <a:srgbClr val="00B050"/>
              </a:solidFill>
              <a:latin typeface="ＭＳ Ｐ明朝" panose="02020600040205080304" pitchFamily="18" charset="-128"/>
              <a:ea typeface="ＭＳ Ｐ明朝" panose="02020600040205080304" pitchFamily="18" charset="-128"/>
            </a:endParaRPr>
          </a:p>
        </p:txBody>
      </p:sp>
      <p:sp>
        <p:nvSpPr>
          <p:cNvPr id="60" name="円/楕円 59"/>
          <p:cNvSpPr/>
          <p:nvPr/>
        </p:nvSpPr>
        <p:spPr>
          <a:xfrm>
            <a:off x="4122757" y="538526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3905624" y="5504650"/>
            <a:ext cx="1210588" cy="246221"/>
          </a:xfrm>
          <a:prstGeom prst="rect">
            <a:avLst/>
          </a:prstGeom>
        </p:spPr>
        <p:txBody>
          <a:bodyPr wrap="none">
            <a:spAutoFit/>
          </a:bodyPr>
          <a:lstStyle/>
          <a:p>
            <a:r>
              <a:rPr lang="ja-JP" altLang="en-US" sz="1000" dirty="0">
                <a:latin typeface="ＭＳ Ｐ明朝" panose="02020600040205080304" pitchFamily="18" charset="-128"/>
                <a:ea typeface="ＭＳ Ｐ明朝" panose="02020600040205080304" pitchFamily="18" charset="-128"/>
              </a:rPr>
              <a:t>三休橋筋整備</a:t>
            </a:r>
            <a:r>
              <a:rPr lang="ja-JP" altLang="en-US" sz="1000" dirty="0" smtClean="0">
                <a:latin typeface="ＭＳ Ｐ明朝" panose="02020600040205080304" pitchFamily="18" charset="-128"/>
                <a:ea typeface="ＭＳ Ｐ明朝" panose="02020600040205080304" pitchFamily="18" charset="-128"/>
              </a:rPr>
              <a:t>完了</a:t>
            </a:r>
            <a:endParaRPr lang="ja-JP" altLang="en-US" sz="1000" dirty="0">
              <a:latin typeface="ＭＳ Ｐ明朝" panose="02020600040205080304" pitchFamily="18" charset="-128"/>
              <a:ea typeface="ＭＳ Ｐ明朝" panose="02020600040205080304" pitchFamily="18" charset="-128"/>
            </a:endParaRPr>
          </a:p>
        </p:txBody>
      </p:sp>
      <p:sp>
        <p:nvSpPr>
          <p:cNvPr id="62" name="テキスト ボックス 61"/>
          <p:cNvSpPr txBox="1"/>
          <p:nvPr/>
        </p:nvSpPr>
        <p:spPr>
          <a:xfrm>
            <a:off x="6716661" y="4000950"/>
            <a:ext cx="1402766" cy="400110"/>
          </a:xfrm>
          <a:prstGeom prst="rect">
            <a:avLst/>
          </a:prstGeom>
          <a:noFill/>
        </p:spPr>
        <p:txBody>
          <a:bodyPr wrap="square" rtlCol="0">
            <a:spAutoFit/>
          </a:bodyPr>
          <a:lstStyle/>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「御堂筋将来ビジョン」策定</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63" name="円/楕円 62"/>
          <p:cNvSpPr/>
          <p:nvPr/>
        </p:nvSpPr>
        <p:spPr>
          <a:xfrm>
            <a:off x="6842542" y="44764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6818339" y="5379437"/>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7" name="正方形/長方形 66"/>
          <p:cNvSpPr/>
          <p:nvPr/>
        </p:nvSpPr>
        <p:spPr>
          <a:xfrm>
            <a:off x="6153619" y="5493867"/>
            <a:ext cx="1893467" cy="400110"/>
          </a:xfrm>
          <a:prstGeom prst="rect">
            <a:avLst/>
          </a:prstGeom>
        </p:spPr>
        <p:txBody>
          <a:bodyPr wrap="none">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芝川ビル周辺、三井住友銀行・</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r>
              <a:rPr lang="ja-JP" altLang="en-US" sz="1000" i="1" dirty="0" smtClean="0">
                <a:solidFill>
                  <a:srgbClr val="FF0000"/>
                </a:solidFill>
                <a:latin typeface="ＭＳ Ｐ明朝" panose="02020600040205080304" pitchFamily="18" charset="-128"/>
                <a:ea typeface="ＭＳ Ｐ明朝" panose="02020600040205080304" pitchFamily="18" charset="-128"/>
              </a:rPr>
              <a:t>大阪倶楽部・今橋ビル周辺整備</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68" name="円/楕円 67"/>
          <p:cNvSpPr/>
          <p:nvPr/>
        </p:nvSpPr>
        <p:spPr>
          <a:xfrm>
            <a:off x="7812164" y="5379437"/>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7305861" y="5106235"/>
            <a:ext cx="1210588" cy="246221"/>
          </a:xfrm>
          <a:prstGeom prst="rect">
            <a:avLst/>
          </a:prstGeom>
        </p:spPr>
        <p:txBody>
          <a:bodyPr wrap="none">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道修町通周辺整備</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64" name="直線矢印コネクタ 63"/>
          <p:cNvCxnSpPr/>
          <p:nvPr/>
        </p:nvCxnSpPr>
        <p:spPr>
          <a:xfrm>
            <a:off x="4302683" y="2519829"/>
            <a:ext cx="6429717" cy="0"/>
          </a:xfrm>
          <a:prstGeom prst="straightConnector1">
            <a:avLst/>
          </a:prstGeom>
          <a:ln w="25400">
            <a:solidFill>
              <a:schemeClr val="accent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72" name="角丸四角形 71"/>
          <p:cNvSpPr/>
          <p:nvPr/>
        </p:nvSpPr>
        <p:spPr>
          <a:xfrm>
            <a:off x="1431032" y="6179024"/>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73" name="テキスト ボックス 72"/>
          <p:cNvSpPr txBox="1"/>
          <p:nvPr/>
        </p:nvSpPr>
        <p:spPr>
          <a:xfrm>
            <a:off x="1143045" y="5892696"/>
            <a:ext cx="3272050"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御堂筋</a:t>
            </a:r>
            <a:r>
              <a:rPr lang="en-US" altLang="ja-JP" sz="1600" dirty="0"/>
              <a:t>』</a:t>
            </a:r>
            <a:r>
              <a:rPr lang="ja-JP" altLang="en-US" sz="1600" dirty="0"/>
              <a:t>エリアの担当部局一覧</a:t>
            </a:r>
            <a:endParaRPr lang="en-US" altLang="ja-JP" sz="1600" dirty="0"/>
          </a:p>
        </p:txBody>
      </p:sp>
      <p:sp>
        <p:nvSpPr>
          <p:cNvPr id="74" name="テキスト ボックス 73"/>
          <p:cNvSpPr txBox="1"/>
          <p:nvPr/>
        </p:nvSpPr>
        <p:spPr>
          <a:xfrm>
            <a:off x="1415480" y="6208736"/>
            <a:ext cx="3474028" cy="523220"/>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・大阪市：都市計画局、建設局、経済戦略局</a:t>
            </a:r>
            <a:endParaRPr lang="en-US" altLang="ja-JP" sz="1400" dirty="0">
              <a:latin typeface="ＭＳ Ｐ明朝" pitchFamily="18" charset="-128"/>
              <a:ea typeface="ＭＳ Ｐ明朝" pitchFamily="18" charset="-128"/>
            </a:endParaRPr>
          </a:p>
          <a:p>
            <a:pPr lvl="0"/>
            <a:r>
              <a:rPr lang="ja-JP" altLang="en-US" sz="1400" dirty="0">
                <a:latin typeface="ＭＳ Ｐ明朝" pitchFamily="18" charset="-128"/>
                <a:ea typeface="ＭＳ Ｐ明朝" pitchFamily="18" charset="-128"/>
              </a:rPr>
              <a:t>・大阪府：住宅まちづくり部</a:t>
            </a:r>
            <a:endParaRPr lang="en-US" altLang="ja-JP" sz="1400" dirty="0">
              <a:latin typeface="ＭＳ Ｐ明朝" pitchFamily="18" charset="-128"/>
              <a:ea typeface="ＭＳ Ｐ明朝" pitchFamily="18" charset="-128"/>
            </a:endParaRPr>
          </a:p>
        </p:txBody>
      </p:sp>
    </p:spTree>
    <p:extLst>
      <p:ext uri="{BB962C8B-B14F-4D97-AF65-F5344CB8AC3E}">
        <p14:creationId xmlns:p14="http://schemas.microsoft.com/office/powerpoint/2010/main" val="3458547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テキスト ボックス 114"/>
          <p:cNvSpPr txBox="1"/>
          <p:nvPr/>
        </p:nvSpPr>
        <p:spPr>
          <a:xfrm>
            <a:off x="1185530" y="476672"/>
            <a:ext cx="5411972" cy="6243864"/>
          </a:xfrm>
          <a:prstGeom prst="rect">
            <a:avLst/>
          </a:prstGeom>
          <a:noFill/>
          <a:ln>
            <a:solidFill>
              <a:schemeClr val="tx1"/>
            </a:solidFill>
            <a:prstDash val="sysDash"/>
          </a:ln>
        </p:spPr>
        <p:txBody>
          <a:bodyPr wrap="square" rtlCol="0">
            <a:noAutofit/>
          </a:bodyPr>
          <a:lstStyle/>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endParaRPr lang="en-US" altLang="ja-JP" sz="1200" dirty="0"/>
          </a:p>
          <a:p>
            <a:pPr>
              <a:lnSpc>
                <a:spcPts val="1600"/>
              </a:lnSpc>
            </a:pPr>
            <a:r>
              <a:rPr lang="ja-JP" altLang="en-US" sz="1200" dirty="0"/>
              <a:t>　　</a:t>
            </a:r>
            <a:endParaRPr lang="en-US" altLang="ja-JP" sz="1200" dirty="0"/>
          </a:p>
        </p:txBody>
      </p:sp>
      <p:graphicFrame>
        <p:nvGraphicFramePr>
          <p:cNvPr id="47" name="表 46"/>
          <p:cNvGraphicFramePr>
            <a:graphicFrameLocks noGrp="1"/>
          </p:cNvGraphicFramePr>
          <p:nvPr>
            <p:extLst/>
          </p:nvPr>
        </p:nvGraphicFramePr>
        <p:xfrm>
          <a:off x="1316608" y="4445100"/>
          <a:ext cx="5211440" cy="2224260"/>
        </p:xfrm>
        <a:graphic>
          <a:graphicData uri="http://schemas.openxmlformats.org/drawingml/2006/table">
            <a:tbl>
              <a:tblPr firstRow="1" bandRow="1">
                <a:tableStyleId>{5C22544A-7EE6-4342-B048-85BDC9FD1C3A}</a:tableStyleId>
              </a:tblPr>
              <a:tblGrid>
                <a:gridCol w="242888">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4104456">
                  <a:extLst>
                    <a:ext uri="{9D8B030D-6E8A-4147-A177-3AD203B41FA5}">
                      <a16:colId xmlns:a16="http://schemas.microsoft.com/office/drawing/2014/main" val="20002"/>
                    </a:ext>
                  </a:extLst>
                </a:gridCol>
              </a:tblGrid>
              <a:tr h="930138">
                <a:tc rowSpan="2">
                  <a:txBody>
                    <a:bodyPr/>
                    <a:lstStyle/>
                    <a:p>
                      <a:pPr algn="ctr"/>
                      <a:r>
                        <a:rPr kumimoji="1" lang="ja-JP" altLang="en-US" sz="1050" dirty="0" smtClean="0">
                          <a:solidFill>
                            <a:schemeClr val="tx1"/>
                          </a:solidFill>
                          <a:latin typeface="+mn-ea"/>
                          <a:ea typeface="+mn-ea"/>
                        </a:rPr>
                        <a:t>参考</a:t>
                      </a:r>
                      <a:endParaRPr kumimoji="1" lang="ja-JP" altLang="en-US" sz="1050" dirty="0">
                        <a:solidFill>
                          <a:schemeClr val="tx1"/>
                        </a:solidFill>
                        <a:latin typeface="+mn-ea"/>
                        <a:ea typeface="+mn-ea"/>
                      </a:endParaRPr>
                    </a:p>
                  </a:txBody>
                  <a:tcPr marL="36000" marR="36000" marT="36000" marB="3600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b="0" dirty="0" smtClean="0">
                          <a:solidFill>
                            <a:schemeClr val="tx1"/>
                          </a:solidFill>
                          <a:latin typeface="+mn-ea"/>
                          <a:ea typeface="+mn-ea"/>
                        </a:rPr>
                        <a:t>シャンゼリゼ</a:t>
                      </a:r>
                      <a:endParaRPr kumimoji="1" lang="en-US" altLang="ja-JP" sz="1000" b="0" dirty="0" smtClean="0">
                        <a:solidFill>
                          <a:schemeClr val="tx1"/>
                        </a:solidFill>
                        <a:latin typeface="+mn-ea"/>
                        <a:ea typeface="+mn-ea"/>
                      </a:endParaRPr>
                    </a:p>
                    <a:p>
                      <a:pPr algn="ctr"/>
                      <a:r>
                        <a:rPr kumimoji="1" lang="ja-JP" altLang="en-US" sz="900" b="0" dirty="0" smtClean="0">
                          <a:solidFill>
                            <a:schemeClr val="tx1"/>
                          </a:solidFill>
                          <a:latin typeface="+mn-ea"/>
                          <a:ea typeface="+mn-ea"/>
                        </a:rPr>
                        <a:t>（パリ）</a:t>
                      </a:r>
                      <a:endParaRPr kumimoji="1" lang="ja-JP" altLang="en-US" sz="900" b="0" dirty="0">
                        <a:solidFill>
                          <a:schemeClr val="tx1"/>
                        </a:solidFill>
                        <a:latin typeface="+mn-ea"/>
                        <a:ea typeface="+mn-ea"/>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1950" indent="-361950"/>
                      <a:r>
                        <a:rPr kumimoji="1" lang="en-US" altLang="ja-JP" sz="1050" b="0" dirty="0" smtClean="0">
                          <a:solidFill>
                            <a:schemeClr val="tx1"/>
                          </a:solidFill>
                          <a:latin typeface="+mn-ea"/>
                          <a:ea typeface="+mn-ea"/>
                        </a:rPr>
                        <a:t>【</a:t>
                      </a:r>
                      <a:r>
                        <a:rPr kumimoji="1" lang="ja-JP" altLang="en-US" sz="1050" b="0" dirty="0" smtClean="0">
                          <a:solidFill>
                            <a:schemeClr val="tx1"/>
                          </a:solidFill>
                          <a:latin typeface="+mn-ea"/>
                          <a:ea typeface="+mn-ea"/>
                        </a:rPr>
                        <a:t>概要</a:t>
                      </a:r>
                      <a:r>
                        <a:rPr kumimoji="1" lang="en-US" altLang="ja-JP" sz="1050" b="0" dirty="0" smtClean="0">
                          <a:solidFill>
                            <a:schemeClr val="tx1"/>
                          </a:solidFill>
                          <a:latin typeface="+mn-ea"/>
                          <a:ea typeface="+mn-ea"/>
                        </a:rPr>
                        <a:t>】</a:t>
                      </a:r>
                      <a:r>
                        <a:rPr kumimoji="1" lang="ja-JP" altLang="en-US" sz="1050" b="0" dirty="0" smtClean="0">
                          <a:solidFill>
                            <a:schemeClr val="tx1"/>
                          </a:solidFill>
                          <a:latin typeface="ＭＳ Ｐ明朝" pitchFamily="18" charset="-128"/>
                          <a:ea typeface="ＭＳ Ｐ明朝" pitchFamily="18" charset="-128"/>
                        </a:rPr>
                        <a:t>パリ市内北西部の第８区を横切る大通り。パリ市は</a:t>
                      </a:r>
                      <a:r>
                        <a:rPr kumimoji="1" lang="en-US" altLang="ja-JP" sz="1050" b="0" dirty="0" smtClean="0">
                          <a:solidFill>
                            <a:schemeClr val="tx1"/>
                          </a:solidFill>
                          <a:latin typeface="ＭＳ Ｐ明朝" pitchFamily="18" charset="-128"/>
                          <a:ea typeface="ＭＳ Ｐ明朝" pitchFamily="18" charset="-128"/>
                        </a:rPr>
                        <a:t>1992</a:t>
                      </a:r>
                      <a:r>
                        <a:rPr kumimoji="1" lang="ja-JP" altLang="en-US" sz="1050" b="0" dirty="0" smtClean="0">
                          <a:solidFill>
                            <a:schemeClr val="tx1"/>
                          </a:solidFill>
                          <a:latin typeface="ＭＳ Ｐ明朝" pitchFamily="18" charset="-128"/>
                          <a:ea typeface="ＭＳ Ｐ明朝" pitchFamily="18" charset="-128"/>
                        </a:rPr>
                        <a:t>年にシャンゼリゼの一体的な再整備を実施</a:t>
                      </a:r>
                      <a:endParaRPr kumimoji="1" lang="en-US" altLang="ja-JP" sz="1050" b="0" dirty="0" smtClean="0">
                        <a:solidFill>
                          <a:schemeClr val="tx1"/>
                        </a:solidFill>
                        <a:latin typeface="ＭＳ Ｐ明朝" pitchFamily="18" charset="-128"/>
                        <a:ea typeface="ＭＳ Ｐ明朝" pitchFamily="18" charset="-128"/>
                      </a:endParaRPr>
                    </a:p>
                    <a:p>
                      <a:r>
                        <a:rPr kumimoji="1" lang="en-US" altLang="ja-JP" sz="1050" b="0" dirty="0" smtClean="0">
                          <a:solidFill>
                            <a:schemeClr val="tx1"/>
                          </a:solidFill>
                          <a:latin typeface="+mn-ea"/>
                          <a:ea typeface="+mn-ea"/>
                        </a:rPr>
                        <a:t>【</a:t>
                      </a:r>
                      <a:r>
                        <a:rPr kumimoji="1" lang="ja-JP" altLang="en-US" sz="1050" b="0" dirty="0" smtClean="0">
                          <a:solidFill>
                            <a:schemeClr val="tx1"/>
                          </a:solidFill>
                          <a:latin typeface="+mn-ea"/>
                          <a:ea typeface="+mn-ea"/>
                        </a:rPr>
                        <a:t>全長</a:t>
                      </a:r>
                      <a:r>
                        <a:rPr kumimoji="1" lang="en-US" altLang="ja-JP" sz="1050" b="0" dirty="0" smtClean="0">
                          <a:solidFill>
                            <a:schemeClr val="tx1"/>
                          </a:solidFill>
                          <a:latin typeface="+mn-ea"/>
                          <a:ea typeface="+mn-ea"/>
                        </a:rPr>
                        <a:t>】</a:t>
                      </a:r>
                      <a:r>
                        <a:rPr kumimoji="1" lang="ja-JP" altLang="en-US" sz="1050" b="0" dirty="0" smtClean="0">
                          <a:solidFill>
                            <a:schemeClr val="tx1"/>
                          </a:solidFill>
                          <a:latin typeface="ＭＳ Ｐ明朝" pitchFamily="18" charset="-128"/>
                          <a:ea typeface="ＭＳ Ｐ明朝" pitchFamily="18" charset="-128"/>
                        </a:rPr>
                        <a:t>約３</a:t>
                      </a:r>
                      <a:r>
                        <a:rPr kumimoji="1" lang="en-US" altLang="ja-JP" sz="1050" b="0" dirty="0" smtClean="0">
                          <a:solidFill>
                            <a:schemeClr val="tx1"/>
                          </a:solidFill>
                          <a:latin typeface="ＭＳ Ｐ明朝" pitchFamily="18" charset="-128"/>
                          <a:ea typeface="ＭＳ Ｐ明朝" pitchFamily="18" charset="-128"/>
                        </a:rPr>
                        <a:t>km</a:t>
                      </a:r>
                    </a:p>
                    <a:p>
                      <a:r>
                        <a:rPr kumimoji="1" lang="en-US" altLang="ja-JP" sz="1050" b="0" dirty="0" smtClean="0">
                          <a:solidFill>
                            <a:schemeClr val="tx1"/>
                          </a:solidFill>
                          <a:latin typeface="+mn-ea"/>
                          <a:ea typeface="+mn-ea"/>
                        </a:rPr>
                        <a:t>【</a:t>
                      </a:r>
                      <a:r>
                        <a:rPr kumimoji="1" lang="ja-JP" altLang="en-US" sz="1050" b="0" dirty="0" smtClean="0">
                          <a:solidFill>
                            <a:schemeClr val="tx1"/>
                          </a:solidFill>
                          <a:latin typeface="+mn-ea"/>
                          <a:ea typeface="+mn-ea"/>
                        </a:rPr>
                        <a:t>幅員</a:t>
                      </a:r>
                      <a:r>
                        <a:rPr kumimoji="1" lang="en-US" altLang="ja-JP" sz="1050" b="0" dirty="0" smtClean="0">
                          <a:solidFill>
                            <a:schemeClr val="tx1"/>
                          </a:solidFill>
                          <a:latin typeface="+mn-ea"/>
                          <a:ea typeface="+mn-ea"/>
                        </a:rPr>
                        <a:t>】</a:t>
                      </a:r>
                      <a:r>
                        <a:rPr kumimoji="1" lang="ja-JP" altLang="en-US" sz="1050" b="0" dirty="0" smtClean="0">
                          <a:solidFill>
                            <a:schemeClr val="tx1"/>
                          </a:solidFill>
                          <a:latin typeface="ＭＳ Ｐ明朝" pitchFamily="18" charset="-128"/>
                          <a:ea typeface="ＭＳ Ｐ明朝" pitchFamily="18" charset="-128"/>
                        </a:rPr>
                        <a:t>約７０</a:t>
                      </a:r>
                      <a:r>
                        <a:rPr kumimoji="1" lang="en-US" altLang="ja-JP" sz="1050" b="0" dirty="0" smtClean="0">
                          <a:solidFill>
                            <a:schemeClr val="tx1"/>
                          </a:solidFill>
                          <a:latin typeface="ＭＳ Ｐ明朝" pitchFamily="18" charset="-128"/>
                          <a:ea typeface="ＭＳ Ｐ明朝" pitchFamily="18" charset="-128"/>
                        </a:rPr>
                        <a:t>m(1990</a:t>
                      </a:r>
                      <a:r>
                        <a:rPr kumimoji="1" lang="ja-JP" altLang="en-US" sz="1050" b="0" dirty="0" smtClean="0">
                          <a:solidFill>
                            <a:schemeClr val="tx1"/>
                          </a:solidFill>
                          <a:latin typeface="ＭＳ Ｐ明朝" pitchFamily="18" charset="-128"/>
                          <a:ea typeface="ＭＳ Ｐ明朝" pitchFamily="18" charset="-128"/>
                        </a:rPr>
                        <a:t>年代に側道を廃止し、歩道を</a:t>
                      </a:r>
                      <a:r>
                        <a:rPr kumimoji="1" lang="en-US" altLang="ja-JP" sz="1050" b="0" dirty="0" smtClean="0">
                          <a:solidFill>
                            <a:schemeClr val="tx1"/>
                          </a:solidFill>
                          <a:latin typeface="ＭＳ Ｐ明朝" pitchFamily="18" charset="-128"/>
                          <a:ea typeface="ＭＳ Ｐ明朝" pitchFamily="18" charset="-128"/>
                        </a:rPr>
                        <a:t>20</a:t>
                      </a:r>
                      <a:r>
                        <a:rPr kumimoji="1" lang="ja-JP" altLang="en-US" sz="1050" b="0" dirty="0" err="1" smtClean="0">
                          <a:solidFill>
                            <a:schemeClr val="tx1"/>
                          </a:solidFill>
                          <a:latin typeface="ＭＳ Ｐ明朝" pitchFamily="18" charset="-128"/>
                          <a:ea typeface="ＭＳ Ｐ明朝" pitchFamily="18" charset="-128"/>
                        </a:rPr>
                        <a:t>ｍ</a:t>
                      </a:r>
                      <a:r>
                        <a:rPr kumimoji="1" lang="ja-JP" altLang="en-US" sz="1050" b="0" dirty="0" smtClean="0">
                          <a:solidFill>
                            <a:schemeClr val="tx1"/>
                          </a:solidFill>
                          <a:latin typeface="ＭＳ Ｐ明朝" pitchFamily="18" charset="-128"/>
                          <a:ea typeface="ＭＳ Ｐ明朝" pitchFamily="18" charset="-128"/>
                        </a:rPr>
                        <a:t>に拡幅</a:t>
                      </a:r>
                      <a:r>
                        <a:rPr kumimoji="1" lang="en-US" altLang="ja-JP" sz="1050" b="0" dirty="0" smtClean="0">
                          <a:solidFill>
                            <a:schemeClr val="tx1"/>
                          </a:solidFill>
                          <a:latin typeface="ＭＳ Ｐ明朝" pitchFamily="18" charset="-128"/>
                          <a:ea typeface="ＭＳ Ｐ明朝" pitchFamily="18" charset="-128"/>
                        </a:rPr>
                        <a:t>)</a:t>
                      </a:r>
                    </a:p>
                    <a:p>
                      <a:pPr marL="712788" indent="-712788"/>
                      <a:r>
                        <a:rPr kumimoji="1" lang="en-US" altLang="ja-JP" sz="1050" b="0" dirty="0" smtClean="0">
                          <a:solidFill>
                            <a:schemeClr val="tx1"/>
                          </a:solidFill>
                          <a:latin typeface="+mn-ea"/>
                          <a:ea typeface="+mn-ea"/>
                        </a:rPr>
                        <a:t>【</a:t>
                      </a:r>
                      <a:r>
                        <a:rPr kumimoji="1" lang="ja-JP" altLang="en-US" sz="1050" b="0" dirty="0" smtClean="0">
                          <a:solidFill>
                            <a:schemeClr val="tx1"/>
                          </a:solidFill>
                          <a:latin typeface="+mn-ea"/>
                          <a:ea typeface="+mn-ea"/>
                        </a:rPr>
                        <a:t>立地業種</a:t>
                      </a:r>
                      <a:r>
                        <a:rPr kumimoji="1" lang="en-US" altLang="ja-JP" sz="1050" b="0" dirty="0" smtClean="0">
                          <a:solidFill>
                            <a:schemeClr val="tx1"/>
                          </a:solidFill>
                          <a:latin typeface="+mn-ea"/>
                          <a:ea typeface="+mn-ea"/>
                        </a:rPr>
                        <a:t>】  </a:t>
                      </a:r>
                      <a:r>
                        <a:rPr kumimoji="1" lang="ja-JP" altLang="en-US" sz="1050" b="0" dirty="0" smtClean="0">
                          <a:solidFill>
                            <a:schemeClr val="tx1"/>
                          </a:solidFill>
                          <a:latin typeface="ＭＳ Ｐ明朝" pitchFamily="18" charset="-128"/>
                          <a:ea typeface="ＭＳ Ｐ明朝" pitchFamily="18" charset="-128"/>
                        </a:rPr>
                        <a:t>世界のブランドショップや有名レストラン、カフェが建ち並ぶ。中・高層階は、オフィス等</a:t>
                      </a:r>
                      <a:endParaRPr kumimoji="1" lang="en-US" altLang="ja-JP" sz="1050" b="0" dirty="0" smtClean="0">
                        <a:solidFill>
                          <a:schemeClr val="tx1"/>
                        </a:solidFill>
                        <a:latin typeface="ＭＳ Ｐ明朝" pitchFamily="18" charset="-128"/>
                        <a:ea typeface="ＭＳ Ｐ明朝" pitchFamily="18"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74347">
                <a:tc vMerge="1">
                  <a:txBody>
                    <a:bodyPr/>
                    <a:lstStyle/>
                    <a:p>
                      <a:endParaRPr kumimoji="1" lang="ja-JP" altLang="en-US" sz="1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kumimoji="1" lang="ja-JP" altLang="en-US" sz="900" dirty="0" smtClean="0">
                          <a:solidFill>
                            <a:schemeClr val="tx1"/>
                          </a:solidFill>
                          <a:latin typeface="+mn-ea"/>
                          <a:ea typeface="+mn-ea"/>
                        </a:rPr>
                        <a:t>　</a:t>
                      </a:r>
                      <a:r>
                        <a:rPr kumimoji="1" lang="en-US" altLang="ja-JP" sz="1000" dirty="0" smtClean="0">
                          <a:solidFill>
                            <a:schemeClr val="tx1"/>
                          </a:solidFill>
                          <a:latin typeface="+mn-ea"/>
                          <a:ea typeface="+mn-ea"/>
                        </a:rPr>
                        <a:t>5th</a:t>
                      </a:r>
                    </a:p>
                    <a:p>
                      <a:pPr marL="0" indent="0" algn="ctr"/>
                      <a:r>
                        <a:rPr kumimoji="1" lang="ja-JP" altLang="en-US" sz="1050" dirty="0" smtClean="0">
                          <a:solidFill>
                            <a:schemeClr val="tx1"/>
                          </a:solidFill>
                          <a:latin typeface="+mn-ea"/>
                          <a:ea typeface="+mn-ea"/>
                        </a:rPr>
                        <a:t>アベニュー</a:t>
                      </a:r>
                      <a:endParaRPr kumimoji="1" lang="en-US" altLang="ja-JP" sz="1050" dirty="0" smtClean="0">
                        <a:solidFill>
                          <a:schemeClr val="tx1"/>
                        </a:solidFill>
                        <a:latin typeface="+mn-ea"/>
                        <a:ea typeface="+mn-ea"/>
                      </a:endParaRPr>
                    </a:p>
                    <a:p>
                      <a:pPr marL="0" indent="0" algn="ctr"/>
                      <a:r>
                        <a:rPr kumimoji="1" lang="en-US" altLang="ja-JP" sz="600" dirty="0" smtClean="0">
                          <a:solidFill>
                            <a:schemeClr val="tx1"/>
                          </a:solidFill>
                          <a:latin typeface="+mn-ea"/>
                          <a:ea typeface="+mn-ea"/>
                        </a:rPr>
                        <a:t>(</a:t>
                      </a:r>
                      <a:r>
                        <a:rPr kumimoji="1" lang="ja-JP" altLang="en-US" sz="600" dirty="0" smtClean="0">
                          <a:solidFill>
                            <a:schemeClr val="tx1"/>
                          </a:solidFill>
                          <a:latin typeface="+mn-ea"/>
                          <a:ea typeface="+mn-ea"/>
                        </a:rPr>
                        <a:t>ﾜｼﾝﾄﾝ・ｽｸｴｱ公園</a:t>
                      </a:r>
                      <a:endParaRPr kumimoji="1" lang="en-US" altLang="ja-JP" sz="600" dirty="0" smtClean="0">
                        <a:solidFill>
                          <a:schemeClr val="tx1"/>
                        </a:solidFill>
                        <a:latin typeface="+mn-ea"/>
                        <a:ea typeface="+mn-ea"/>
                      </a:endParaRPr>
                    </a:p>
                    <a:p>
                      <a:pPr marL="0" indent="0" algn="ctr"/>
                      <a:r>
                        <a:rPr kumimoji="1" lang="ja-JP" altLang="en-US" sz="600" dirty="0" smtClean="0">
                          <a:solidFill>
                            <a:schemeClr val="tx1"/>
                          </a:solidFill>
                          <a:latin typeface="+mn-ea"/>
                          <a:ea typeface="+mn-ea"/>
                        </a:rPr>
                        <a:t>～</a:t>
                      </a:r>
                      <a:r>
                        <a:rPr kumimoji="1" lang="en-US" altLang="ja-JP" sz="600" dirty="0" smtClean="0">
                          <a:solidFill>
                            <a:schemeClr val="tx1"/>
                          </a:solidFill>
                          <a:latin typeface="+mn-ea"/>
                          <a:ea typeface="+mn-ea"/>
                        </a:rPr>
                        <a:t>59</a:t>
                      </a:r>
                      <a:r>
                        <a:rPr kumimoji="1" lang="ja-JP" altLang="en-US" sz="600" dirty="0" smtClean="0">
                          <a:solidFill>
                            <a:schemeClr val="tx1"/>
                          </a:solidFill>
                          <a:latin typeface="+mn-ea"/>
                          <a:ea typeface="+mn-ea"/>
                        </a:rPr>
                        <a:t>番通</a:t>
                      </a:r>
                      <a:r>
                        <a:rPr kumimoji="1" lang="en-US" altLang="ja-JP" sz="600" dirty="0" smtClean="0">
                          <a:solidFill>
                            <a:schemeClr val="tx1"/>
                          </a:solidFill>
                          <a:latin typeface="+mn-ea"/>
                          <a:ea typeface="+mn-ea"/>
                        </a:rPr>
                        <a:t>)</a:t>
                      </a:r>
                    </a:p>
                    <a:p>
                      <a:pPr marL="0" indent="0" algn="ctr"/>
                      <a:r>
                        <a:rPr kumimoji="1" lang="ja-JP" altLang="en-US" sz="900" dirty="0" smtClean="0">
                          <a:solidFill>
                            <a:schemeClr val="tx1"/>
                          </a:solidFill>
                          <a:latin typeface="+mn-ea"/>
                          <a:ea typeface="+mn-ea"/>
                        </a:rPr>
                        <a:t>（ニューヨーク）</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61950" indent="-361950"/>
                      <a:r>
                        <a:rPr kumimoji="1" lang="en-US" altLang="ja-JP" sz="1050" dirty="0" smtClean="0">
                          <a:solidFill>
                            <a:schemeClr val="tx1"/>
                          </a:solidFill>
                          <a:latin typeface="+mn-ea"/>
                          <a:ea typeface="+mn-ea"/>
                        </a:rPr>
                        <a:t>【</a:t>
                      </a:r>
                      <a:r>
                        <a:rPr kumimoji="1" lang="ja-JP" altLang="en-US" sz="1050" dirty="0" smtClean="0">
                          <a:solidFill>
                            <a:schemeClr val="tx1"/>
                          </a:solidFill>
                          <a:latin typeface="+mn-ea"/>
                          <a:ea typeface="+mn-ea"/>
                        </a:rPr>
                        <a:t>概要</a:t>
                      </a:r>
                      <a:r>
                        <a:rPr kumimoji="1" lang="en-US" altLang="ja-JP" sz="1050" dirty="0" smtClean="0">
                          <a:solidFill>
                            <a:schemeClr val="tx1"/>
                          </a:solidFill>
                          <a:latin typeface="+mn-ea"/>
                          <a:ea typeface="+mn-ea"/>
                        </a:rPr>
                        <a:t>】</a:t>
                      </a:r>
                      <a:r>
                        <a:rPr kumimoji="1" lang="ja-JP" altLang="en-US" sz="1050" dirty="0" smtClean="0">
                          <a:solidFill>
                            <a:schemeClr val="tx1"/>
                          </a:solidFill>
                          <a:latin typeface="ＭＳ Ｐ明朝" pitchFamily="18" charset="-128"/>
                          <a:ea typeface="ＭＳ Ｐ明朝" pitchFamily="18" charset="-128"/>
                        </a:rPr>
                        <a:t>ニューヨーク市マンハッタンを南北に縦断する通り。北から南への一方通行。</a:t>
                      </a:r>
                      <a:endParaRPr kumimoji="1" lang="en-US" altLang="ja-JP" sz="1050" dirty="0" smtClean="0">
                        <a:solidFill>
                          <a:schemeClr val="tx1"/>
                        </a:solidFill>
                        <a:latin typeface="ＭＳ Ｐ明朝" pitchFamily="18" charset="-128"/>
                        <a:ea typeface="ＭＳ Ｐ明朝" pitchFamily="18" charset="-128"/>
                      </a:endParaRPr>
                    </a:p>
                    <a:p>
                      <a:r>
                        <a:rPr kumimoji="1" lang="en-US" altLang="ja-JP" sz="1050" dirty="0" smtClean="0">
                          <a:solidFill>
                            <a:schemeClr val="tx1"/>
                          </a:solidFill>
                          <a:latin typeface="+mn-ea"/>
                          <a:ea typeface="+mn-ea"/>
                        </a:rPr>
                        <a:t>【</a:t>
                      </a:r>
                      <a:r>
                        <a:rPr kumimoji="1" lang="ja-JP" altLang="en-US" sz="1050" dirty="0" smtClean="0">
                          <a:solidFill>
                            <a:schemeClr val="tx1"/>
                          </a:solidFill>
                          <a:latin typeface="+mn-ea"/>
                          <a:ea typeface="+mn-ea"/>
                        </a:rPr>
                        <a:t>全長</a:t>
                      </a:r>
                      <a:r>
                        <a:rPr kumimoji="1" lang="en-US" altLang="ja-JP" sz="1050" dirty="0" smtClean="0">
                          <a:solidFill>
                            <a:schemeClr val="tx1"/>
                          </a:solidFill>
                          <a:latin typeface="+mn-ea"/>
                          <a:ea typeface="+mn-ea"/>
                        </a:rPr>
                        <a:t>】</a:t>
                      </a:r>
                      <a:r>
                        <a:rPr kumimoji="1" lang="ja-JP" altLang="en-US" sz="1050" dirty="0" smtClean="0">
                          <a:solidFill>
                            <a:schemeClr val="tx1"/>
                          </a:solidFill>
                          <a:latin typeface="ＭＳ Ｐ明朝" pitchFamily="18" charset="-128"/>
                          <a:ea typeface="ＭＳ Ｐ明朝" pitchFamily="18" charset="-128"/>
                        </a:rPr>
                        <a:t>約４</a:t>
                      </a:r>
                      <a:r>
                        <a:rPr kumimoji="1" lang="en-US" altLang="ja-JP" sz="1050" dirty="0" smtClean="0">
                          <a:solidFill>
                            <a:schemeClr val="tx1"/>
                          </a:solidFill>
                          <a:latin typeface="ＭＳ Ｐ明朝" pitchFamily="18" charset="-128"/>
                          <a:ea typeface="ＭＳ Ｐ明朝" pitchFamily="18" charset="-128"/>
                        </a:rPr>
                        <a:t>km</a:t>
                      </a:r>
                      <a:r>
                        <a:rPr kumimoji="1" lang="ja-JP" altLang="en-US" sz="1000" dirty="0" smtClean="0">
                          <a:solidFill>
                            <a:schemeClr val="tx1"/>
                          </a:solidFill>
                          <a:latin typeface="ＭＳ Ｐ明朝" pitchFamily="18" charset="-128"/>
                          <a:ea typeface="ＭＳ Ｐ明朝" pitchFamily="18" charset="-128"/>
                        </a:rPr>
                        <a:t>（ワシントン・スクエア公園からセントラル・パーク間）</a:t>
                      </a:r>
                      <a:endParaRPr kumimoji="1" lang="en-US" altLang="ja-JP" sz="1050" dirty="0" smtClean="0">
                        <a:solidFill>
                          <a:schemeClr val="tx1"/>
                        </a:solidFill>
                        <a:latin typeface="ＭＳ Ｐ明朝" pitchFamily="18" charset="-128"/>
                        <a:ea typeface="ＭＳ Ｐ明朝" pitchFamily="18" charset="-128"/>
                      </a:endParaRPr>
                    </a:p>
                    <a:p>
                      <a:r>
                        <a:rPr kumimoji="1" lang="en-US" altLang="ja-JP" sz="1050" dirty="0" smtClean="0">
                          <a:solidFill>
                            <a:schemeClr val="tx1"/>
                          </a:solidFill>
                          <a:latin typeface="+mn-ea"/>
                          <a:ea typeface="+mn-ea"/>
                        </a:rPr>
                        <a:t>【</a:t>
                      </a:r>
                      <a:r>
                        <a:rPr kumimoji="1" lang="ja-JP" altLang="en-US" sz="1050" dirty="0" smtClean="0">
                          <a:solidFill>
                            <a:schemeClr val="tx1"/>
                          </a:solidFill>
                          <a:latin typeface="+mn-ea"/>
                          <a:ea typeface="+mn-ea"/>
                        </a:rPr>
                        <a:t>幅員</a:t>
                      </a:r>
                      <a:r>
                        <a:rPr kumimoji="1" lang="en-US" altLang="ja-JP" sz="1050" dirty="0" smtClean="0">
                          <a:solidFill>
                            <a:schemeClr val="tx1"/>
                          </a:solidFill>
                          <a:latin typeface="+mn-ea"/>
                          <a:ea typeface="+mn-ea"/>
                        </a:rPr>
                        <a:t>】</a:t>
                      </a:r>
                      <a:r>
                        <a:rPr kumimoji="1" lang="ja-JP" altLang="en-US" sz="1050" dirty="0" smtClean="0">
                          <a:solidFill>
                            <a:schemeClr val="tx1"/>
                          </a:solidFill>
                          <a:latin typeface="ＭＳ Ｐ明朝" pitchFamily="18" charset="-128"/>
                          <a:ea typeface="ＭＳ Ｐ明朝" pitchFamily="18" charset="-128"/>
                        </a:rPr>
                        <a:t>約３０</a:t>
                      </a:r>
                      <a:r>
                        <a:rPr kumimoji="1" lang="en-US" altLang="ja-JP" sz="1050" dirty="0" smtClean="0">
                          <a:solidFill>
                            <a:schemeClr val="tx1"/>
                          </a:solidFill>
                          <a:latin typeface="ＭＳ Ｐ明朝" pitchFamily="18" charset="-128"/>
                          <a:ea typeface="ＭＳ Ｐ明朝" pitchFamily="18" charset="-128"/>
                        </a:rPr>
                        <a:t>m</a:t>
                      </a:r>
                    </a:p>
                    <a:p>
                      <a:pPr marL="712788" indent="-712788"/>
                      <a:r>
                        <a:rPr kumimoji="1" lang="en-US" altLang="ja-JP" sz="1050" dirty="0" smtClean="0">
                          <a:solidFill>
                            <a:schemeClr val="tx1"/>
                          </a:solidFill>
                          <a:latin typeface="+mn-ea"/>
                          <a:ea typeface="+mn-ea"/>
                        </a:rPr>
                        <a:t>【</a:t>
                      </a:r>
                      <a:r>
                        <a:rPr kumimoji="1" lang="ja-JP" altLang="en-US" sz="1050" dirty="0" smtClean="0">
                          <a:solidFill>
                            <a:schemeClr val="tx1"/>
                          </a:solidFill>
                          <a:latin typeface="+mn-ea"/>
                          <a:ea typeface="+mn-ea"/>
                        </a:rPr>
                        <a:t>立地業種</a:t>
                      </a:r>
                      <a:r>
                        <a:rPr kumimoji="1" lang="en-US" altLang="ja-JP" sz="1050" dirty="0" smtClean="0">
                          <a:solidFill>
                            <a:schemeClr val="tx1"/>
                          </a:solidFill>
                          <a:latin typeface="+mn-ea"/>
                          <a:ea typeface="+mn-ea"/>
                        </a:rPr>
                        <a:t>】  </a:t>
                      </a:r>
                      <a:r>
                        <a:rPr kumimoji="1" lang="ja-JP" altLang="en-US" sz="1050" dirty="0" smtClean="0">
                          <a:solidFill>
                            <a:schemeClr val="tx1"/>
                          </a:solidFill>
                          <a:latin typeface="ＭＳ Ｐ明朝" pitchFamily="18" charset="-128"/>
                          <a:ea typeface="ＭＳ Ｐ明朝" pitchFamily="18" charset="-128"/>
                        </a:rPr>
                        <a:t>世界のブランドショップ、高級住宅、図書館等の文化施設のほか、エンパイア・ステート・ビルなどニューヨークを代表するランドマークが立地</a:t>
                      </a:r>
                      <a:endParaRPr kumimoji="1" lang="en-US" altLang="ja-JP" sz="1050" dirty="0" smtClean="0">
                        <a:solidFill>
                          <a:schemeClr val="tx1"/>
                        </a:solidFill>
                        <a:latin typeface="ＭＳ Ｐ明朝" pitchFamily="18" charset="-128"/>
                        <a:ea typeface="ＭＳ Ｐ明朝" pitchFamily="18"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Rectangle 2"/>
          <p:cNvSpPr txBox="1">
            <a:spLocks noChangeArrowheads="1"/>
          </p:cNvSpPr>
          <p:nvPr/>
        </p:nvSpPr>
        <p:spPr bwMode="auto">
          <a:xfrm>
            <a:off x="1143000" y="1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a:t>
            </a:r>
            <a:endParaRPr lang="en-US" altLang="ja-JP" sz="2000" b="1" dirty="0">
              <a:solidFill>
                <a:schemeClr val="bg1"/>
              </a:solidFill>
              <a:latin typeface="ＭＳ ゴシック" pitchFamily="49" charset="-128"/>
              <a:ea typeface="ＭＳ ゴシック" pitchFamily="49" charset="-128"/>
            </a:endParaRPr>
          </a:p>
        </p:txBody>
      </p:sp>
      <p:pic>
        <p:nvPicPr>
          <p:cNvPr id="1027" name="Picture 3"/>
          <p:cNvPicPr>
            <a:picLocks noChangeAspect="1" noChangeArrowheads="1"/>
          </p:cNvPicPr>
          <p:nvPr/>
        </p:nvPicPr>
        <p:blipFill>
          <a:blip r:embed="rId3" cstate="email"/>
          <a:srcRect/>
          <a:stretch>
            <a:fillRect/>
          </a:stretch>
        </p:blipFill>
        <p:spPr bwMode="auto">
          <a:xfrm>
            <a:off x="9157841" y="532676"/>
            <a:ext cx="1801482" cy="2172052"/>
          </a:xfrm>
          <a:prstGeom prst="rect">
            <a:avLst/>
          </a:prstGeom>
          <a:noFill/>
          <a:ln w="9525">
            <a:noFill/>
            <a:miter lim="800000"/>
            <a:headEnd/>
            <a:tailEnd/>
          </a:ln>
        </p:spPr>
      </p:pic>
      <p:sp>
        <p:nvSpPr>
          <p:cNvPr id="10" name="テキスト ボックス 9"/>
          <p:cNvSpPr txBox="1"/>
          <p:nvPr/>
        </p:nvSpPr>
        <p:spPr>
          <a:xfrm>
            <a:off x="10344470" y="1211701"/>
            <a:ext cx="572765" cy="161583"/>
          </a:xfrm>
          <a:prstGeom prst="rect">
            <a:avLst/>
          </a:prstGeom>
          <a:solidFill>
            <a:schemeClr val="bg1">
              <a:alpha val="50000"/>
            </a:schemeClr>
          </a:solidFill>
        </p:spPr>
        <p:txBody>
          <a:bodyPr wrap="square" lIns="0" tIns="0" rIns="0" bIns="0" rtlCol="0">
            <a:spAutoFit/>
          </a:bodyPr>
          <a:lstStyle/>
          <a:p>
            <a:pPr algn="ctr"/>
            <a:r>
              <a:rPr lang="ja-JP" altLang="en-US" sz="1050" dirty="0"/>
              <a:t>御堂筋</a:t>
            </a:r>
          </a:p>
        </p:txBody>
      </p:sp>
      <p:cxnSp>
        <p:nvCxnSpPr>
          <p:cNvPr id="12" name="直線矢印コネクタ 11"/>
          <p:cNvCxnSpPr/>
          <p:nvPr/>
        </p:nvCxnSpPr>
        <p:spPr>
          <a:xfrm flipH="1">
            <a:off x="10215564" y="1292400"/>
            <a:ext cx="186063" cy="17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613525" y="476250"/>
            <a:ext cx="4353876" cy="6243864"/>
          </a:xfrm>
          <a:prstGeom prst="rect">
            <a:avLst/>
          </a:prstGeom>
          <a:noFill/>
          <a:ln>
            <a:solidFill>
              <a:schemeClr val="tx1"/>
            </a:solidFill>
            <a:prstDash val="sysDash"/>
          </a:ln>
        </p:spPr>
        <p:txBody>
          <a:bodyPr wrap="square" rtlCol="0">
            <a:noAutofit/>
          </a:bodyPr>
          <a:lstStyle/>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83" name="テキスト ボックス 82"/>
          <p:cNvSpPr txBox="1"/>
          <p:nvPr/>
        </p:nvSpPr>
        <p:spPr>
          <a:xfrm>
            <a:off x="9851976" y="1365231"/>
            <a:ext cx="444531" cy="200055"/>
          </a:xfrm>
          <a:prstGeom prst="rect">
            <a:avLst/>
          </a:prstGeom>
          <a:noFill/>
        </p:spPr>
        <p:txBody>
          <a:bodyPr wrap="square" rtlCol="0">
            <a:spAutoFit/>
          </a:bodyPr>
          <a:lstStyle/>
          <a:p>
            <a:r>
              <a:rPr lang="ja-JP" altLang="en-US" sz="700" dirty="0"/>
              <a:t>梅田</a:t>
            </a:r>
          </a:p>
        </p:txBody>
      </p:sp>
      <p:sp>
        <p:nvSpPr>
          <p:cNvPr id="84" name="テキスト ボックス 83"/>
          <p:cNvSpPr txBox="1"/>
          <p:nvPr/>
        </p:nvSpPr>
        <p:spPr>
          <a:xfrm>
            <a:off x="10074175" y="1810694"/>
            <a:ext cx="506433" cy="200055"/>
          </a:xfrm>
          <a:prstGeom prst="rect">
            <a:avLst/>
          </a:prstGeom>
          <a:noFill/>
        </p:spPr>
        <p:txBody>
          <a:bodyPr wrap="square" rtlCol="0">
            <a:spAutoFit/>
          </a:bodyPr>
          <a:lstStyle/>
          <a:p>
            <a:r>
              <a:rPr lang="ja-JP" altLang="en-US" sz="700" dirty="0"/>
              <a:t>なんば</a:t>
            </a:r>
          </a:p>
        </p:txBody>
      </p:sp>
      <p:sp>
        <p:nvSpPr>
          <p:cNvPr id="85" name="テキスト ボックス 84"/>
          <p:cNvSpPr txBox="1"/>
          <p:nvPr/>
        </p:nvSpPr>
        <p:spPr>
          <a:xfrm>
            <a:off x="10123121" y="1528084"/>
            <a:ext cx="523101" cy="200055"/>
          </a:xfrm>
          <a:prstGeom prst="rect">
            <a:avLst/>
          </a:prstGeom>
          <a:noFill/>
        </p:spPr>
        <p:txBody>
          <a:bodyPr wrap="square" rtlCol="0">
            <a:spAutoFit/>
          </a:bodyPr>
          <a:lstStyle/>
          <a:p>
            <a:r>
              <a:rPr lang="ja-JP" altLang="en-US" sz="700" dirty="0"/>
              <a:t>淀屋橋</a:t>
            </a:r>
          </a:p>
        </p:txBody>
      </p:sp>
      <p:graphicFrame>
        <p:nvGraphicFramePr>
          <p:cNvPr id="131" name="表 130"/>
          <p:cNvGraphicFramePr>
            <a:graphicFrameLocks noGrp="1"/>
          </p:cNvGraphicFramePr>
          <p:nvPr>
            <p:extLst/>
          </p:nvPr>
        </p:nvGraphicFramePr>
        <p:xfrm>
          <a:off x="9121233" y="2996952"/>
          <a:ext cx="1787621" cy="1463040"/>
        </p:xfrm>
        <a:graphic>
          <a:graphicData uri="http://schemas.openxmlformats.org/drawingml/2006/table">
            <a:tbl>
              <a:tblPr firstRow="1" bandRow="1">
                <a:tableStyleId>{5C22544A-7EE6-4342-B048-85BDC9FD1C3A}</a:tableStyleId>
              </a:tblPr>
              <a:tblGrid>
                <a:gridCol w="275453">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144016">
                <a:tc>
                  <a:txBody>
                    <a:bodyPr/>
                    <a:lstStyle/>
                    <a:p>
                      <a:pPr algn="ctr"/>
                      <a:endParaRPr kumimoji="1" lang="ja-JP" altLang="en-US" sz="1000" dirty="0">
                        <a:solidFill>
                          <a:schemeClr val="tx1"/>
                        </a:solidFill>
                        <a:latin typeface="+mn-ea"/>
                        <a:ea typeface="+mn-ea"/>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dirty="0" smtClean="0">
                          <a:solidFill>
                            <a:schemeClr val="tx1"/>
                          </a:solidFill>
                          <a:latin typeface="+mn-ea"/>
                          <a:ea typeface="+mn-ea"/>
                        </a:rPr>
                        <a:t>都市再生特別地区</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r>
                        <a:rPr kumimoji="1" lang="ja-JP" altLang="en-US" sz="1000" dirty="0" smtClean="0">
                          <a:solidFill>
                            <a:schemeClr val="tx1"/>
                          </a:solidFill>
                          <a:latin typeface="+mn-ea"/>
                          <a:ea typeface="+mn-ea"/>
                        </a:rPr>
                        <a:t>①</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阪神百貨店・新阪急ビル</a:t>
                      </a:r>
                      <a:endParaRPr kumimoji="1" lang="en-US" altLang="ja-JP" sz="1000" dirty="0" smtClean="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r>
                        <a:rPr kumimoji="1" lang="ja-JP" altLang="en-US" sz="1000" dirty="0" smtClean="0">
                          <a:solidFill>
                            <a:schemeClr val="tx1"/>
                          </a:solidFill>
                          <a:latin typeface="+mn-ea"/>
                          <a:ea typeface="+mn-ea"/>
                        </a:rPr>
                        <a:t>②</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淀屋橋</a:t>
                      </a:r>
                      <a:r>
                        <a:rPr kumimoji="1" lang="en-US" altLang="ja-JP" sz="1000" dirty="0" err="1" smtClean="0">
                          <a:solidFill>
                            <a:schemeClr val="tx1"/>
                          </a:solidFill>
                          <a:latin typeface="+mn-ea"/>
                          <a:ea typeface="+mn-ea"/>
                        </a:rPr>
                        <a:t>odona</a:t>
                      </a:r>
                      <a:endParaRPr kumimoji="1" lang="en-US" altLang="ja-JP" sz="1000" dirty="0" smtClean="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algn="ctr"/>
                      <a:r>
                        <a:rPr kumimoji="1" lang="ja-JP" altLang="en-US" sz="1000" dirty="0" smtClean="0">
                          <a:solidFill>
                            <a:schemeClr val="tx1"/>
                          </a:solidFill>
                          <a:latin typeface="+mn-ea"/>
                          <a:ea typeface="+mn-ea"/>
                        </a:rPr>
                        <a:t>③</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三菱</a:t>
                      </a:r>
                      <a:r>
                        <a:rPr kumimoji="1" lang="en-US" altLang="ja-JP" sz="1000" dirty="0" smtClean="0">
                          <a:solidFill>
                            <a:schemeClr val="tx1"/>
                          </a:solidFill>
                          <a:latin typeface="+mn-ea"/>
                          <a:ea typeface="+mn-ea"/>
                        </a:rPr>
                        <a:t>UFJ</a:t>
                      </a:r>
                      <a:r>
                        <a:rPr kumimoji="1" lang="ja-JP" altLang="en-US" sz="1000" dirty="0" smtClean="0">
                          <a:solidFill>
                            <a:schemeClr val="tx1"/>
                          </a:solidFill>
                          <a:latin typeface="+mn-ea"/>
                          <a:ea typeface="+mn-ea"/>
                        </a:rPr>
                        <a:t>銀行</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2576">
                <a:tc>
                  <a:txBody>
                    <a:bodyPr/>
                    <a:lstStyle/>
                    <a:p>
                      <a:pPr algn="ctr"/>
                      <a:r>
                        <a:rPr kumimoji="1" lang="ja-JP" altLang="en-US" sz="1000" dirty="0" smtClean="0">
                          <a:solidFill>
                            <a:schemeClr val="tx1"/>
                          </a:solidFill>
                          <a:latin typeface="+mn-ea"/>
                          <a:ea typeface="+mn-ea"/>
                        </a:rPr>
                        <a:t>④</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本町ガーデンシティ</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pPr algn="ctr"/>
                      <a:r>
                        <a:rPr kumimoji="1" lang="ja-JP" altLang="en-US" sz="1000" dirty="0" smtClean="0">
                          <a:solidFill>
                            <a:schemeClr val="tx1"/>
                          </a:solidFill>
                          <a:latin typeface="+mn-ea"/>
                          <a:ea typeface="+mn-ea"/>
                        </a:rPr>
                        <a:t>⑤</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00" dirty="0" smtClean="0">
                          <a:solidFill>
                            <a:schemeClr val="tx1"/>
                          </a:solidFill>
                          <a:latin typeface="+mn-ea"/>
                          <a:ea typeface="+mn-ea"/>
                        </a:rPr>
                        <a:t>大丸心斎橋店北館</a:t>
                      </a:r>
                      <a:endParaRPr kumimoji="1" lang="ja-JP" altLang="en-US" sz="10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8" name="グループ化 111"/>
          <p:cNvGrpSpPr/>
          <p:nvPr/>
        </p:nvGrpSpPr>
        <p:grpSpPr>
          <a:xfrm>
            <a:off x="6685827" y="548120"/>
            <a:ext cx="2743515" cy="6024103"/>
            <a:chOff x="5457056" y="620688"/>
            <a:chExt cx="2656322" cy="5832648"/>
          </a:xfrm>
        </p:grpSpPr>
        <p:pic>
          <p:nvPicPr>
            <p:cNvPr id="2" name="Picture 2"/>
            <p:cNvPicPr>
              <a:picLocks noChangeAspect="1" noChangeArrowheads="1"/>
            </p:cNvPicPr>
            <p:nvPr/>
          </p:nvPicPr>
          <p:blipFill>
            <a:blip r:embed="rId4" cstate="email"/>
            <a:srcRect/>
            <a:stretch>
              <a:fillRect/>
            </a:stretch>
          </p:blipFill>
          <p:spPr bwMode="auto">
            <a:xfrm>
              <a:off x="5457056" y="620688"/>
              <a:ext cx="2333060" cy="5832648"/>
            </a:xfrm>
            <a:prstGeom prst="rect">
              <a:avLst/>
            </a:prstGeom>
            <a:noFill/>
            <a:ln w="9525">
              <a:noFill/>
              <a:miter lim="800000"/>
              <a:headEnd/>
              <a:tailEnd/>
            </a:ln>
          </p:spPr>
        </p:pic>
        <p:sp>
          <p:nvSpPr>
            <p:cNvPr id="103" name="フリーフォーム 102"/>
            <p:cNvSpPr/>
            <p:nvPr/>
          </p:nvSpPr>
          <p:spPr>
            <a:xfrm>
              <a:off x="6816916" y="2670413"/>
              <a:ext cx="155384" cy="84537"/>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0 w 378246"/>
                <a:gd name="connsiteY0" fmla="*/ 133003 h 133003"/>
                <a:gd name="connsiteX1" fmla="*/ 378246 w 378246"/>
                <a:gd name="connsiteY1" fmla="*/ 0 h 133003"/>
                <a:gd name="connsiteX2" fmla="*/ 375071 w 378246"/>
                <a:gd name="connsiteY2" fmla="*/ 117475 h 133003"/>
                <a:gd name="connsiteX3" fmla="*/ 244896 w 378246"/>
                <a:gd name="connsiteY3" fmla="*/ 117475 h 133003"/>
                <a:gd name="connsiteX4" fmla="*/ 244896 w 378246"/>
                <a:gd name="connsiteY4" fmla="*/ 117475 h 133003"/>
                <a:gd name="connsiteX5" fmla="*/ 244896 w 378246"/>
                <a:gd name="connsiteY5" fmla="*/ 117475 h 133003"/>
                <a:gd name="connsiteX6" fmla="*/ 244896 w 378246"/>
                <a:gd name="connsiteY6" fmla="*/ 117475 h 133003"/>
                <a:gd name="connsiteX7" fmla="*/ 0 w 378246"/>
                <a:gd name="connsiteY7" fmla="*/ 133003 h 133003"/>
                <a:gd name="connsiteX0" fmla="*/ 422 w 378668"/>
                <a:gd name="connsiteY0" fmla="*/ 133003 h 242416"/>
                <a:gd name="connsiteX1" fmla="*/ 0 w 378668"/>
                <a:gd name="connsiteY1" fmla="*/ 242416 h 242416"/>
                <a:gd name="connsiteX2" fmla="*/ 378668 w 378668"/>
                <a:gd name="connsiteY2" fmla="*/ 0 h 242416"/>
                <a:gd name="connsiteX3" fmla="*/ 375493 w 378668"/>
                <a:gd name="connsiteY3" fmla="*/ 117475 h 242416"/>
                <a:gd name="connsiteX4" fmla="*/ 245318 w 378668"/>
                <a:gd name="connsiteY4" fmla="*/ 117475 h 242416"/>
                <a:gd name="connsiteX5" fmla="*/ 245318 w 378668"/>
                <a:gd name="connsiteY5" fmla="*/ 117475 h 242416"/>
                <a:gd name="connsiteX6" fmla="*/ 245318 w 378668"/>
                <a:gd name="connsiteY6" fmla="*/ 117475 h 242416"/>
                <a:gd name="connsiteX7" fmla="*/ 245318 w 378668"/>
                <a:gd name="connsiteY7" fmla="*/ 117475 h 242416"/>
                <a:gd name="connsiteX8" fmla="*/ 422 w 378668"/>
                <a:gd name="connsiteY8" fmla="*/ 133003 h 242416"/>
                <a:gd name="connsiteX0" fmla="*/ 422 w 378668"/>
                <a:gd name="connsiteY0" fmla="*/ 133003 h 242539"/>
                <a:gd name="connsiteX1" fmla="*/ 0 w 378668"/>
                <a:gd name="connsiteY1" fmla="*/ 242416 h 242539"/>
                <a:gd name="connsiteX2" fmla="*/ 65509 w 378668"/>
                <a:gd name="connsiteY2" fmla="*/ 242539 h 242539"/>
                <a:gd name="connsiteX3" fmla="*/ 378668 w 378668"/>
                <a:gd name="connsiteY3" fmla="*/ 0 h 242539"/>
                <a:gd name="connsiteX4" fmla="*/ 375493 w 378668"/>
                <a:gd name="connsiteY4" fmla="*/ 117475 h 242539"/>
                <a:gd name="connsiteX5" fmla="*/ 245318 w 378668"/>
                <a:gd name="connsiteY5" fmla="*/ 117475 h 242539"/>
                <a:gd name="connsiteX6" fmla="*/ 245318 w 378668"/>
                <a:gd name="connsiteY6" fmla="*/ 117475 h 242539"/>
                <a:gd name="connsiteX7" fmla="*/ 245318 w 378668"/>
                <a:gd name="connsiteY7" fmla="*/ 117475 h 242539"/>
                <a:gd name="connsiteX8" fmla="*/ 245318 w 378668"/>
                <a:gd name="connsiteY8" fmla="*/ 117475 h 242539"/>
                <a:gd name="connsiteX9" fmla="*/ 422 w 378668"/>
                <a:gd name="connsiteY9" fmla="*/ 133003 h 242539"/>
                <a:gd name="connsiteX0" fmla="*/ 422 w 378668"/>
                <a:gd name="connsiteY0" fmla="*/ 133003 h 242539"/>
                <a:gd name="connsiteX1" fmla="*/ 0 w 378668"/>
                <a:gd name="connsiteY1" fmla="*/ 242416 h 242539"/>
                <a:gd name="connsiteX2" fmla="*/ 65509 w 378668"/>
                <a:gd name="connsiteY2" fmla="*/ 242539 h 242539"/>
                <a:gd name="connsiteX3" fmla="*/ 67890 w 378668"/>
                <a:gd name="connsiteY3" fmla="*/ 133002 h 242539"/>
                <a:gd name="connsiteX4" fmla="*/ 378668 w 378668"/>
                <a:gd name="connsiteY4" fmla="*/ 0 h 242539"/>
                <a:gd name="connsiteX5" fmla="*/ 375493 w 378668"/>
                <a:gd name="connsiteY5" fmla="*/ 117475 h 242539"/>
                <a:gd name="connsiteX6" fmla="*/ 245318 w 378668"/>
                <a:gd name="connsiteY6" fmla="*/ 117475 h 242539"/>
                <a:gd name="connsiteX7" fmla="*/ 245318 w 378668"/>
                <a:gd name="connsiteY7" fmla="*/ 117475 h 242539"/>
                <a:gd name="connsiteX8" fmla="*/ 245318 w 378668"/>
                <a:gd name="connsiteY8" fmla="*/ 117475 h 242539"/>
                <a:gd name="connsiteX9" fmla="*/ 245318 w 378668"/>
                <a:gd name="connsiteY9" fmla="*/ 117475 h 242539"/>
                <a:gd name="connsiteX10" fmla="*/ 422 w 378668"/>
                <a:gd name="connsiteY10" fmla="*/ 133003 h 242539"/>
                <a:gd name="connsiteX0" fmla="*/ 422 w 378668"/>
                <a:gd name="connsiteY0" fmla="*/ 133003 h 242539"/>
                <a:gd name="connsiteX1" fmla="*/ 0 w 378668"/>
                <a:gd name="connsiteY1" fmla="*/ 242416 h 242539"/>
                <a:gd name="connsiteX2" fmla="*/ 65509 w 378668"/>
                <a:gd name="connsiteY2" fmla="*/ 242539 h 242539"/>
                <a:gd name="connsiteX3" fmla="*/ 67890 w 378668"/>
                <a:gd name="connsiteY3" fmla="*/ 133002 h 242539"/>
                <a:gd name="connsiteX4" fmla="*/ 378668 w 378668"/>
                <a:gd name="connsiteY4" fmla="*/ 0 h 242539"/>
                <a:gd name="connsiteX5" fmla="*/ 375493 w 378668"/>
                <a:gd name="connsiteY5" fmla="*/ 117475 h 242539"/>
                <a:gd name="connsiteX6" fmla="*/ 245318 w 378668"/>
                <a:gd name="connsiteY6" fmla="*/ 117475 h 242539"/>
                <a:gd name="connsiteX7" fmla="*/ 245318 w 378668"/>
                <a:gd name="connsiteY7" fmla="*/ 117475 h 242539"/>
                <a:gd name="connsiteX8" fmla="*/ 245318 w 378668"/>
                <a:gd name="connsiteY8" fmla="*/ 117475 h 242539"/>
                <a:gd name="connsiteX9" fmla="*/ 422 w 378668"/>
                <a:gd name="connsiteY9" fmla="*/ 133003 h 242539"/>
                <a:gd name="connsiteX0" fmla="*/ 422 w 408239"/>
                <a:gd name="connsiteY0" fmla="*/ 135591 h 245127"/>
                <a:gd name="connsiteX1" fmla="*/ 0 w 408239"/>
                <a:gd name="connsiteY1" fmla="*/ 245004 h 245127"/>
                <a:gd name="connsiteX2" fmla="*/ 65509 w 408239"/>
                <a:gd name="connsiteY2" fmla="*/ 245127 h 245127"/>
                <a:gd name="connsiteX3" fmla="*/ 67890 w 408239"/>
                <a:gd name="connsiteY3" fmla="*/ 135590 h 245127"/>
                <a:gd name="connsiteX4" fmla="*/ 378668 w 408239"/>
                <a:gd name="connsiteY4" fmla="*/ 2588 h 245127"/>
                <a:gd name="connsiteX5" fmla="*/ 245318 w 408239"/>
                <a:gd name="connsiteY5" fmla="*/ 120063 h 245127"/>
                <a:gd name="connsiteX6" fmla="*/ 245318 w 408239"/>
                <a:gd name="connsiteY6" fmla="*/ 120063 h 245127"/>
                <a:gd name="connsiteX7" fmla="*/ 245318 w 408239"/>
                <a:gd name="connsiteY7" fmla="*/ 120063 h 245127"/>
                <a:gd name="connsiteX8" fmla="*/ 422 w 408239"/>
                <a:gd name="connsiteY8" fmla="*/ 135591 h 245127"/>
                <a:gd name="connsiteX0" fmla="*/ 422 w 408239"/>
                <a:gd name="connsiteY0" fmla="*/ 135591 h 245127"/>
                <a:gd name="connsiteX1" fmla="*/ 0 w 408239"/>
                <a:gd name="connsiteY1" fmla="*/ 245004 h 245127"/>
                <a:gd name="connsiteX2" fmla="*/ 65509 w 408239"/>
                <a:gd name="connsiteY2" fmla="*/ 245127 h 245127"/>
                <a:gd name="connsiteX3" fmla="*/ 67890 w 408239"/>
                <a:gd name="connsiteY3" fmla="*/ 135590 h 245127"/>
                <a:gd name="connsiteX4" fmla="*/ 378668 w 408239"/>
                <a:gd name="connsiteY4" fmla="*/ 2588 h 245127"/>
                <a:gd name="connsiteX5" fmla="*/ 245318 w 408239"/>
                <a:gd name="connsiteY5" fmla="*/ 120063 h 245127"/>
                <a:gd name="connsiteX6" fmla="*/ 245318 w 408239"/>
                <a:gd name="connsiteY6" fmla="*/ 120063 h 245127"/>
                <a:gd name="connsiteX7" fmla="*/ 422 w 408239"/>
                <a:gd name="connsiteY7" fmla="*/ 135591 h 245127"/>
                <a:gd name="connsiteX0" fmla="*/ 422 w 408239"/>
                <a:gd name="connsiteY0" fmla="*/ 135591 h 245127"/>
                <a:gd name="connsiteX1" fmla="*/ 0 w 408239"/>
                <a:gd name="connsiteY1" fmla="*/ 245004 h 245127"/>
                <a:gd name="connsiteX2" fmla="*/ 65509 w 408239"/>
                <a:gd name="connsiteY2" fmla="*/ 245127 h 245127"/>
                <a:gd name="connsiteX3" fmla="*/ 67890 w 408239"/>
                <a:gd name="connsiteY3" fmla="*/ 135590 h 245127"/>
                <a:gd name="connsiteX4" fmla="*/ 378668 w 408239"/>
                <a:gd name="connsiteY4" fmla="*/ 2588 h 245127"/>
                <a:gd name="connsiteX5" fmla="*/ 245318 w 408239"/>
                <a:gd name="connsiteY5" fmla="*/ 120063 h 245127"/>
                <a:gd name="connsiteX6" fmla="*/ 422 w 408239"/>
                <a:gd name="connsiteY6" fmla="*/ 135591 h 245127"/>
                <a:gd name="connsiteX0" fmla="*/ 422 w 245318"/>
                <a:gd name="connsiteY0" fmla="*/ 15528 h 125064"/>
                <a:gd name="connsiteX1" fmla="*/ 0 w 245318"/>
                <a:gd name="connsiteY1" fmla="*/ 124941 h 125064"/>
                <a:gd name="connsiteX2" fmla="*/ 65509 w 245318"/>
                <a:gd name="connsiteY2" fmla="*/ 125064 h 125064"/>
                <a:gd name="connsiteX3" fmla="*/ 67890 w 245318"/>
                <a:gd name="connsiteY3" fmla="*/ 15527 h 125064"/>
                <a:gd name="connsiteX4" fmla="*/ 245318 w 245318"/>
                <a:gd name="connsiteY4" fmla="*/ 0 h 125064"/>
                <a:gd name="connsiteX5" fmla="*/ 422 w 245318"/>
                <a:gd name="connsiteY5" fmla="*/ 15528 h 125064"/>
                <a:gd name="connsiteX0" fmla="*/ 422 w 67890"/>
                <a:gd name="connsiteY0" fmla="*/ 1 h 109537"/>
                <a:gd name="connsiteX1" fmla="*/ 0 w 67890"/>
                <a:gd name="connsiteY1" fmla="*/ 109414 h 109537"/>
                <a:gd name="connsiteX2" fmla="*/ 65509 w 67890"/>
                <a:gd name="connsiteY2" fmla="*/ 109537 h 109537"/>
                <a:gd name="connsiteX3" fmla="*/ 67890 w 67890"/>
                <a:gd name="connsiteY3" fmla="*/ 0 h 109537"/>
                <a:gd name="connsiteX4" fmla="*/ 422 w 67890"/>
                <a:gd name="connsiteY4" fmla="*/ 1 h 109537"/>
                <a:gd name="connsiteX0" fmla="*/ 422 w 78750"/>
                <a:gd name="connsiteY0" fmla="*/ 1 h 109537"/>
                <a:gd name="connsiteX1" fmla="*/ 0 w 78750"/>
                <a:gd name="connsiteY1" fmla="*/ 109414 h 109537"/>
                <a:gd name="connsiteX2" fmla="*/ 65509 w 78750"/>
                <a:gd name="connsiteY2" fmla="*/ 109537 h 109537"/>
                <a:gd name="connsiteX3" fmla="*/ 65577 w 78750"/>
                <a:gd name="connsiteY3" fmla="*/ 60376 h 109537"/>
                <a:gd name="connsiteX4" fmla="*/ 67890 w 78750"/>
                <a:gd name="connsiteY4" fmla="*/ 0 h 109537"/>
                <a:gd name="connsiteX5" fmla="*/ 422 w 78750"/>
                <a:gd name="connsiteY5" fmla="*/ 1 h 109537"/>
                <a:gd name="connsiteX0" fmla="*/ 422 w 76438"/>
                <a:gd name="connsiteY0" fmla="*/ 1 h 109537"/>
                <a:gd name="connsiteX1" fmla="*/ 0 w 76438"/>
                <a:gd name="connsiteY1" fmla="*/ 109414 h 109537"/>
                <a:gd name="connsiteX2" fmla="*/ 65509 w 76438"/>
                <a:gd name="connsiteY2" fmla="*/ 109537 h 109537"/>
                <a:gd name="connsiteX3" fmla="*/ 65577 w 76438"/>
                <a:gd name="connsiteY3" fmla="*/ 60376 h 109537"/>
                <a:gd name="connsiteX4" fmla="*/ 67890 w 76438"/>
                <a:gd name="connsiteY4" fmla="*/ 0 h 109537"/>
                <a:gd name="connsiteX5" fmla="*/ 422 w 76438"/>
                <a:gd name="connsiteY5" fmla="*/ 1 h 109537"/>
                <a:gd name="connsiteX0" fmla="*/ 422 w 77467"/>
                <a:gd name="connsiteY0" fmla="*/ 1 h 151394"/>
                <a:gd name="connsiteX1" fmla="*/ 0 w 77467"/>
                <a:gd name="connsiteY1" fmla="*/ 109414 h 151394"/>
                <a:gd name="connsiteX2" fmla="*/ 65509 w 77467"/>
                <a:gd name="connsiteY2" fmla="*/ 109537 h 151394"/>
                <a:gd name="connsiteX3" fmla="*/ 10744 w 77467"/>
                <a:gd name="connsiteY3" fmla="*/ 143201 h 151394"/>
                <a:gd name="connsiteX4" fmla="*/ 65577 w 77467"/>
                <a:gd name="connsiteY4" fmla="*/ 60376 h 151394"/>
                <a:gd name="connsiteX5" fmla="*/ 67890 w 77467"/>
                <a:gd name="connsiteY5" fmla="*/ 0 h 151394"/>
                <a:gd name="connsiteX6" fmla="*/ 422 w 77467"/>
                <a:gd name="connsiteY6" fmla="*/ 1 h 151394"/>
                <a:gd name="connsiteX0" fmla="*/ 422 w 204432"/>
                <a:gd name="connsiteY0" fmla="*/ 1 h 109537"/>
                <a:gd name="connsiteX1" fmla="*/ 0 w 204432"/>
                <a:gd name="connsiteY1" fmla="*/ 109414 h 109537"/>
                <a:gd name="connsiteX2" fmla="*/ 65509 w 204432"/>
                <a:gd name="connsiteY2" fmla="*/ 109537 h 109537"/>
                <a:gd name="connsiteX3" fmla="*/ 204422 w 204432"/>
                <a:gd name="connsiteY3" fmla="*/ 66547 h 109537"/>
                <a:gd name="connsiteX4" fmla="*/ 65577 w 204432"/>
                <a:gd name="connsiteY4" fmla="*/ 60376 h 109537"/>
                <a:gd name="connsiteX5" fmla="*/ 67890 w 204432"/>
                <a:gd name="connsiteY5" fmla="*/ 0 h 109537"/>
                <a:gd name="connsiteX6" fmla="*/ 422 w 204432"/>
                <a:gd name="connsiteY6" fmla="*/ 1 h 109537"/>
                <a:gd name="connsiteX0" fmla="*/ 422 w 227049"/>
                <a:gd name="connsiteY0" fmla="*/ 1 h 113823"/>
                <a:gd name="connsiteX1" fmla="*/ 0 w 227049"/>
                <a:gd name="connsiteY1" fmla="*/ 109414 h 113823"/>
                <a:gd name="connsiteX2" fmla="*/ 65509 w 227049"/>
                <a:gd name="connsiteY2" fmla="*/ 109537 h 113823"/>
                <a:gd name="connsiteX3" fmla="*/ 201336 w 227049"/>
                <a:gd name="connsiteY3" fmla="*/ 106658 h 113823"/>
                <a:gd name="connsiteX4" fmla="*/ 204422 w 227049"/>
                <a:gd name="connsiteY4" fmla="*/ 66547 h 113823"/>
                <a:gd name="connsiteX5" fmla="*/ 65577 w 227049"/>
                <a:gd name="connsiteY5" fmla="*/ 60376 h 113823"/>
                <a:gd name="connsiteX6" fmla="*/ 67890 w 227049"/>
                <a:gd name="connsiteY6" fmla="*/ 0 h 113823"/>
                <a:gd name="connsiteX7" fmla="*/ 422 w 227049"/>
                <a:gd name="connsiteY7" fmla="*/ 1 h 113823"/>
                <a:gd name="connsiteX0" fmla="*/ 422 w 227049"/>
                <a:gd name="connsiteY0" fmla="*/ 1 h 113823"/>
                <a:gd name="connsiteX1" fmla="*/ 0 w 227049"/>
                <a:gd name="connsiteY1" fmla="*/ 109414 h 113823"/>
                <a:gd name="connsiteX2" fmla="*/ 65509 w 227049"/>
                <a:gd name="connsiteY2" fmla="*/ 109537 h 113823"/>
                <a:gd name="connsiteX3" fmla="*/ 201336 w 227049"/>
                <a:gd name="connsiteY3" fmla="*/ 106658 h 113823"/>
                <a:gd name="connsiteX4" fmla="*/ 204422 w 227049"/>
                <a:gd name="connsiteY4" fmla="*/ 66547 h 113823"/>
                <a:gd name="connsiteX5" fmla="*/ 65577 w 227049"/>
                <a:gd name="connsiteY5" fmla="*/ 60376 h 113823"/>
                <a:gd name="connsiteX6" fmla="*/ 67890 w 227049"/>
                <a:gd name="connsiteY6" fmla="*/ 0 h 113823"/>
                <a:gd name="connsiteX7" fmla="*/ 422 w 227049"/>
                <a:gd name="connsiteY7" fmla="*/ 1 h 113823"/>
                <a:gd name="connsiteX0" fmla="*/ 422 w 227049"/>
                <a:gd name="connsiteY0" fmla="*/ 1 h 113823"/>
                <a:gd name="connsiteX1" fmla="*/ 0 w 227049"/>
                <a:gd name="connsiteY1" fmla="*/ 109414 h 113823"/>
                <a:gd name="connsiteX2" fmla="*/ 65509 w 227049"/>
                <a:gd name="connsiteY2" fmla="*/ 109537 h 113823"/>
                <a:gd name="connsiteX3" fmla="*/ 201336 w 227049"/>
                <a:gd name="connsiteY3" fmla="*/ 106658 h 113823"/>
                <a:gd name="connsiteX4" fmla="*/ 204422 w 227049"/>
                <a:gd name="connsiteY4" fmla="*/ 66547 h 113823"/>
                <a:gd name="connsiteX5" fmla="*/ 65577 w 227049"/>
                <a:gd name="connsiteY5" fmla="*/ 60376 h 113823"/>
                <a:gd name="connsiteX6" fmla="*/ 67890 w 227049"/>
                <a:gd name="connsiteY6" fmla="*/ 0 h 113823"/>
                <a:gd name="connsiteX7" fmla="*/ 422 w 227049"/>
                <a:gd name="connsiteY7" fmla="*/ 1 h 113823"/>
                <a:gd name="connsiteX0" fmla="*/ 422 w 227049"/>
                <a:gd name="connsiteY0" fmla="*/ 1 h 113823"/>
                <a:gd name="connsiteX1" fmla="*/ 0 w 227049"/>
                <a:gd name="connsiteY1" fmla="*/ 109414 h 113823"/>
                <a:gd name="connsiteX2" fmla="*/ 65509 w 227049"/>
                <a:gd name="connsiteY2" fmla="*/ 109537 h 113823"/>
                <a:gd name="connsiteX3" fmla="*/ 201336 w 227049"/>
                <a:gd name="connsiteY3" fmla="*/ 106658 h 113823"/>
                <a:gd name="connsiteX4" fmla="*/ 204422 w 227049"/>
                <a:gd name="connsiteY4" fmla="*/ 66547 h 113823"/>
                <a:gd name="connsiteX5" fmla="*/ 65577 w 227049"/>
                <a:gd name="connsiteY5" fmla="*/ 60376 h 113823"/>
                <a:gd name="connsiteX6" fmla="*/ 67890 w 227049"/>
                <a:gd name="connsiteY6" fmla="*/ 0 h 113823"/>
                <a:gd name="connsiteX7" fmla="*/ 422 w 227049"/>
                <a:gd name="connsiteY7" fmla="*/ 1 h 113823"/>
                <a:gd name="connsiteX0" fmla="*/ 422 w 313280"/>
                <a:gd name="connsiteY0" fmla="*/ 144423 h 292120"/>
                <a:gd name="connsiteX1" fmla="*/ 0 w 313280"/>
                <a:gd name="connsiteY1" fmla="*/ 253836 h 292120"/>
                <a:gd name="connsiteX2" fmla="*/ 65509 w 313280"/>
                <a:gd name="connsiteY2" fmla="*/ 253959 h 292120"/>
                <a:gd name="connsiteX3" fmla="*/ 201336 w 313280"/>
                <a:gd name="connsiteY3" fmla="*/ 251080 h 292120"/>
                <a:gd name="connsiteX4" fmla="*/ 290653 w 313280"/>
                <a:gd name="connsiteY4" fmla="*/ 7715 h 292120"/>
                <a:gd name="connsiteX5" fmla="*/ 65577 w 313280"/>
                <a:gd name="connsiteY5" fmla="*/ 204798 h 292120"/>
                <a:gd name="connsiteX6" fmla="*/ 67890 w 313280"/>
                <a:gd name="connsiteY6" fmla="*/ 144422 h 292120"/>
                <a:gd name="connsiteX7" fmla="*/ 422 w 313280"/>
                <a:gd name="connsiteY7" fmla="*/ 144423 h 292120"/>
                <a:gd name="connsiteX0" fmla="*/ 422 w 290653"/>
                <a:gd name="connsiteY0" fmla="*/ 144422 h 292120"/>
                <a:gd name="connsiteX1" fmla="*/ 0 w 290653"/>
                <a:gd name="connsiteY1" fmla="*/ 253835 h 292120"/>
                <a:gd name="connsiteX2" fmla="*/ 65509 w 290653"/>
                <a:gd name="connsiteY2" fmla="*/ 253958 h 292120"/>
                <a:gd name="connsiteX3" fmla="*/ 201336 w 290653"/>
                <a:gd name="connsiteY3" fmla="*/ 251079 h 292120"/>
                <a:gd name="connsiteX4" fmla="*/ 290653 w 290653"/>
                <a:gd name="connsiteY4" fmla="*/ 7714 h 292120"/>
                <a:gd name="connsiteX5" fmla="*/ 65577 w 290653"/>
                <a:gd name="connsiteY5" fmla="*/ 204797 h 292120"/>
                <a:gd name="connsiteX6" fmla="*/ 67890 w 290653"/>
                <a:gd name="connsiteY6" fmla="*/ 144421 h 292120"/>
                <a:gd name="connsiteX7" fmla="*/ 422 w 290653"/>
                <a:gd name="connsiteY7" fmla="*/ 144422 h 292120"/>
                <a:gd name="connsiteX0" fmla="*/ 422 w 290653"/>
                <a:gd name="connsiteY0" fmla="*/ 144422 h 253958"/>
                <a:gd name="connsiteX1" fmla="*/ 0 w 290653"/>
                <a:gd name="connsiteY1" fmla="*/ 253835 h 253958"/>
                <a:gd name="connsiteX2" fmla="*/ 65509 w 290653"/>
                <a:gd name="connsiteY2" fmla="*/ 253958 h 253958"/>
                <a:gd name="connsiteX3" fmla="*/ 201336 w 290653"/>
                <a:gd name="connsiteY3" fmla="*/ 251079 h 253958"/>
                <a:gd name="connsiteX4" fmla="*/ 290653 w 290653"/>
                <a:gd name="connsiteY4" fmla="*/ 7714 h 253958"/>
                <a:gd name="connsiteX5" fmla="*/ 65577 w 290653"/>
                <a:gd name="connsiteY5" fmla="*/ 204797 h 253958"/>
                <a:gd name="connsiteX6" fmla="*/ 67890 w 290653"/>
                <a:gd name="connsiteY6" fmla="*/ 144421 h 253958"/>
                <a:gd name="connsiteX7" fmla="*/ 422 w 290653"/>
                <a:gd name="connsiteY7" fmla="*/ 144422 h 253958"/>
                <a:gd name="connsiteX0" fmla="*/ 422 w 290653"/>
                <a:gd name="connsiteY0" fmla="*/ 136709 h 246245"/>
                <a:gd name="connsiteX1" fmla="*/ 0 w 290653"/>
                <a:gd name="connsiteY1" fmla="*/ 246122 h 246245"/>
                <a:gd name="connsiteX2" fmla="*/ 65509 w 290653"/>
                <a:gd name="connsiteY2" fmla="*/ 246245 h 246245"/>
                <a:gd name="connsiteX3" fmla="*/ 201336 w 290653"/>
                <a:gd name="connsiteY3" fmla="*/ 243366 h 246245"/>
                <a:gd name="connsiteX4" fmla="*/ 290653 w 290653"/>
                <a:gd name="connsiteY4" fmla="*/ 1 h 246245"/>
                <a:gd name="connsiteX5" fmla="*/ 65577 w 290653"/>
                <a:gd name="connsiteY5" fmla="*/ 197084 h 246245"/>
                <a:gd name="connsiteX6" fmla="*/ 67890 w 290653"/>
                <a:gd name="connsiteY6" fmla="*/ 136708 h 246245"/>
                <a:gd name="connsiteX7" fmla="*/ 422 w 290653"/>
                <a:gd name="connsiteY7" fmla="*/ 136709 h 246245"/>
                <a:gd name="connsiteX0" fmla="*/ 422 w 201337"/>
                <a:gd name="connsiteY0" fmla="*/ 1 h 109537"/>
                <a:gd name="connsiteX1" fmla="*/ 0 w 201337"/>
                <a:gd name="connsiteY1" fmla="*/ 109414 h 109537"/>
                <a:gd name="connsiteX2" fmla="*/ 65509 w 201337"/>
                <a:gd name="connsiteY2" fmla="*/ 109537 h 109537"/>
                <a:gd name="connsiteX3" fmla="*/ 201336 w 201337"/>
                <a:gd name="connsiteY3" fmla="*/ 106658 h 109537"/>
                <a:gd name="connsiteX4" fmla="*/ 198250 w 201337"/>
                <a:gd name="connsiteY4" fmla="*/ 57291 h 109537"/>
                <a:gd name="connsiteX5" fmla="*/ 65577 w 201337"/>
                <a:gd name="connsiteY5" fmla="*/ 60376 h 109537"/>
                <a:gd name="connsiteX6" fmla="*/ 67890 w 201337"/>
                <a:gd name="connsiteY6" fmla="*/ 0 h 109537"/>
                <a:gd name="connsiteX7" fmla="*/ 422 w 201337"/>
                <a:gd name="connsiteY7" fmla="*/ 1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337" h="109537">
                  <a:moveTo>
                    <a:pt x="422" y="1"/>
                  </a:moveTo>
                  <a:cubicBezTo>
                    <a:pt x="281" y="36472"/>
                    <a:pt x="141" y="72943"/>
                    <a:pt x="0" y="109414"/>
                  </a:cubicBezTo>
                  <a:lnTo>
                    <a:pt x="65509" y="109537"/>
                  </a:lnTo>
                  <a:lnTo>
                    <a:pt x="201336" y="106658"/>
                  </a:lnTo>
                  <a:lnTo>
                    <a:pt x="198250" y="57291"/>
                  </a:lnTo>
                  <a:lnTo>
                    <a:pt x="65577" y="60376"/>
                  </a:lnTo>
                  <a:lnTo>
                    <a:pt x="67890" y="0"/>
                  </a:lnTo>
                  <a:lnTo>
                    <a:pt x="422" y="1"/>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3" name="フリーフォーム 112"/>
            <p:cNvSpPr/>
            <p:nvPr/>
          </p:nvSpPr>
          <p:spPr>
            <a:xfrm>
              <a:off x="6362702" y="1099119"/>
              <a:ext cx="261936" cy="143894"/>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 name="connsiteX0" fmla="*/ 0 w 280966"/>
                <a:gd name="connsiteY0" fmla="*/ 0 h 186605"/>
                <a:gd name="connsiteX1" fmla="*/ 133390 w 280966"/>
                <a:gd name="connsiteY1" fmla="*/ 764 h 186605"/>
                <a:gd name="connsiteX2" fmla="*/ 279908 w 280966"/>
                <a:gd name="connsiteY2" fmla="*/ 186605 h 186605"/>
                <a:gd name="connsiteX3" fmla="*/ 40 w 280966"/>
                <a:gd name="connsiteY3" fmla="*/ 118239 h 186605"/>
                <a:gd name="connsiteX4" fmla="*/ 40 w 280966"/>
                <a:gd name="connsiteY4" fmla="*/ 118239 h 186605"/>
                <a:gd name="connsiteX5" fmla="*/ 40 w 280966"/>
                <a:gd name="connsiteY5" fmla="*/ 118239 h 186605"/>
                <a:gd name="connsiteX6" fmla="*/ 40 w 280966"/>
                <a:gd name="connsiteY6" fmla="*/ 118239 h 186605"/>
                <a:gd name="connsiteX7" fmla="*/ 0 w 280966"/>
                <a:gd name="connsiteY7" fmla="*/ 0 h 186605"/>
                <a:gd name="connsiteX0" fmla="*/ 0 w 279907"/>
                <a:gd name="connsiteY0" fmla="*/ 0 h 186605"/>
                <a:gd name="connsiteX1" fmla="*/ 133390 w 279907"/>
                <a:gd name="connsiteY1" fmla="*/ 764 h 186605"/>
                <a:gd name="connsiteX2" fmla="*/ 279908 w 279907"/>
                <a:gd name="connsiteY2" fmla="*/ 186605 h 186605"/>
                <a:gd name="connsiteX3" fmla="*/ 40 w 279907"/>
                <a:gd name="connsiteY3" fmla="*/ 118239 h 186605"/>
                <a:gd name="connsiteX4" fmla="*/ 40 w 279907"/>
                <a:gd name="connsiteY4" fmla="*/ 118239 h 186605"/>
                <a:gd name="connsiteX5" fmla="*/ 40 w 279907"/>
                <a:gd name="connsiteY5" fmla="*/ 118239 h 186605"/>
                <a:gd name="connsiteX6" fmla="*/ 40 w 279907"/>
                <a:gd name="connsiteY6" fmla="*/ 118239 h 186605"/>
                <a:gd name="connsiteX7" fmla="*/ 0 w 279907"/>
                <a:gd name="connsiteY7" fmla="*/ 0 h 186605"/>
                <a:gd name="connsiteX0" fmla="*/ 0 w 199590"/>
                <a:gd name="connsiteY0" fmla="*/ 0 h 118239"/>
                <a:gd name="connsiteX1" fmla="*/ 133390 w 199590"/>
                <a:gd name="connsiteY1" fmla="*/ 764 h 118239"/>
                <a:gd name="connsiteX2" fmla="*/ 199590 w 199590"/>
                <a:gd name="connsiteY2" fmla="*/ 19830 h 118239"/>
                <a:gd name="connsiteX3" fmla="*/ 40 w 199590"/>
                <a:gd name="connsiteY3" fmla="*/ 118239 h 118239"/>
                <a:gd name="connsiteX4" fmla="*/ 40 w 199590"/>
                <a:gd name="connsiteY4" fmla="*/ 118239 h 118239"/>
                <a:gd name="connsiteX5" fmla="*/ 40 w 199590"/>
                <a:gd name="connsiteY5" fmla="*/ 118239 h 118239"/>
                <a:gd name="connsiteX6" fmla="*/ 40 w 199590"/>
                <a:gd name="connsiteY6" fmla="*/ 118239 h 118239"/>
                <a:gd name="connsiteX7" fmla="*/ 0 w 199590"/>
                <a:gd name="connsiteY7" fmla="*/ 0 h 118239"/>
                <a:gd name="connsiteX0" fmla="*/ 0 w 199590"/>
                <a:gd name="connsiteY0" fmla="*/ 0 h 118239"/>
                <a:gd name="connsiteX1" fmla="*/ 167330 w 199590"/>
                <a:gd name="connsiteY1" fmla="*/ 10020 h 118239"/>
                <a:gd name="connsiteX2" fmla="*/ 199590 w 199590"/>
                <a:gd name="connsiteY2" fmla="*/ 19830 h 118239"/>
                <a:gd name="connsiteX3" fmla="*/ 40 w 199590"/>
                <a:gd name="connsiteY3" fmla="*/ 118239 h 118239"/>
                <a:gd name="connsiteX4" fmla="*/ 40 w 199590"/>
                <a:gd name="connsiteY4" fmla="*/ 118239 h 118239"/>
                <a:gd name="connsiteX5" fmla="*/ 40 w 199590"/>
                <a:gd name="connsiteY5" fmla="*/ 118239 h 118239"/>
                <a:gd name="connsiteX6" fmla="*/ 40 w 199590"/>
                <a:gd name="connsiteY6" fmla="*/ 118239 h 118239"/>
                <a:gd name="connsiteX7" fmla="*/ 0 w 199590"/>
                <a:gd name="connsiteY7" fmla="*/ 0 h 118239"/>
                <a:gd name="connsiteX0" fmla="*/ 0 w 199590"/>
                <a:gd name="connsiteY0" fmla="*/ 41879 h 160118"/>
                <a:gd name="connsiteX1" fmla="*/ 147139 w 199590"/>
                <a:gd name="connsiteY1" fmla="*/ 0 h 160118"/>
                <a:gd name="connsiteX2" fmla="*/ 167330 w 199590"/>
                <a:gd name="connsiteY2" fmla="*/ 51899 h 160118"/>
                <a:gd name="connsiteX3" fmla="*/ 199590 w 199590"/>
                <a:gd name="connsiteY3" fmla="*/ 61709 h 160118"/>
                <a:gd name="connsiteX4" fmla="*/ 40 w 199590"/>
                <a:gd name="connsiteY4" fmla="*/ 160118 h 160118"/>
                <a:gd name="connsiteX5" fmla="*/ 40 w 199590"/>
                <a:gd name="connsiteY5" fmla="*/ 160118 h 160118"/>
                <a:gd name="connsiteX6" fmla="*/ 40 w 199590"/>
                <a:gd name="connsiteY6" fmla="*/ 160118 h 160118"/>
                <a:gd name="connsiteX7" fmla="*/ 40 w 199590"/>
                <a:gd name="connsiteY7" fmla="*/ 160118 h 160118"/>
                <a:gd name="connsiteX8" fmla="*/ 0 w 199590"/>
                <a:gd name="connsiteY8" fmla="*/ 41879 h 160118"/>
                <a:gd name="connsiteX0" fmla="*/ 283835 w 283847"/>
                <a:gd name="connsiteY0" fmla="*/ 0 h 244743"/>
                <a:gd name="connsiteX1" fmla="*/ 147112 w 283847"/>
                <a:gd name="connsiteY1" fmla="*/ 84625 h 244743"/>
                <a:gd name="connsiteX2" fmla="*/ 167303 w 283847"/>
                <a:gd name="connsiteY2" fmla="*/ 136524 h 244743"/>
                <a:gd name="connsiteX3" fmla="*/ 199563 w 283847"/>
                <a:gd name="connsiteY3" fmla="*/ 146334 h 244743"/>
                <a:gd name="connsiteX4" fmla="*/ 13 w 283847"/>
                <a:gd name="connsiteY4" fmla="*/ 244743 h 244743"/>
                <a:gd name="connsiteX5" fmla="*/ 13 w 283847"/>
                <a:gd name="connsiteY5" fmla="*/ 244743 h 244743"/>
                <a:gd name="connsiteX6" fmla="*/ 13 w 283847"/>
                <a:gd name="connsiteY6" fmla="*/ 244743 h 244743"/>
                <a:gd name="connsiteX7" fmla="*/ 13 w 283847"/>
                <a:gd name="connsiteY7" fmla="*/ 244743 h 244743"/>
                <a:gd name="connsiteX8" fmla="*/ 283835 w 283847"/>
                <a:gd name="connsiteY8" fmla="*/ 0 h 244743"/>
                <a:gd name="connsiteX0" fmla="*/ 283822 w 283822"/>
                <a:gd name="connsiteY0" fmla="*/ 0 h 244743"/>
                <a:gd name="connsiteX1" fmla="*/ 147099 w 283822"/>
                <a:gd name="connsiteY1" fmla="*/ 84625 h 244743"/>
                <a:gd name="connsiteX2" fmla="*/ 167290 w 283822"/>
                <a:gd name="connsiteY2" fmla="*/ 136524 h 244743"/>
                <a:gd name="connsiteX3" fmla="*/ 199550 w 283822"/>
                <a:gd name="connsiteY3" fmla="*/ 146334 h 244743"/>
                <a:gd name="connsiteX4" fmla="*/ 0 w 283822"/>
                <a:gd name="connsiteY4" fmla="*/ 244743 h 244743"/>
                <a:gd name="connsiteX5" fmla="*/ 0 w 283822"/>
                <a:gd name="connsiteY5" fmla="*/ 244743 h 244743"/>
                <a:gd name="connsiteX6" fmla="*/ 0 w 283822"/>
                <a:gd name="connsiteY6" fmla="*/ 244743 h 244743"/>
                <a:gd name="connsiteX7" fmla="*/ 0 w 283822"/>
                <a:gd name="connsiteY7" fmla="*/ 244743 h 244743"/>
                <a:gd name="connsiteX8" fmla="*/ 283822 w 283822"/>
                <a:gd name="connsiteY8" fmla="*/ 0 h 244743"/>
                <a:gd name="connsiteX0" fmla="*/ 283822 w 333608"/>
                <a:gd name="connsiteY0" fmla="*/ 0 h 244743"/>
                <a:gd name="connsiteX1" fmla="*/ 147099 w 333608"/>
                <a:gd name="connsiteY1" fmla="*/ 84625 h 244743"/>
                <a:gd name="connsiteX2" fmla="*/ 167290 w 333608"/>
                <a:gd name="connsiteY2" fmla="*/ 136524 h 244743"/>
                <a:gd name="connsiteX3" fmla="*/ 199550 w 333608"/>
                <a:gd name="connsiteY3" fmla="*/ 146334 h 244743"/>
                <a:gd name="connsiteX4" fmla="*/ 0 w 333608"/>
                <a:gd name="connsiteY4" fmla="*/ 244743 h 244743"/>
                <a:gd name="connsiteX5" fmla="*/ 0 w 333608"/>
                <a:gd name="connsiteY5" fmla="*/ 244743 h 244743"/>
                <a:gd name="connsiteX6" fmla="*/ 0 w 333608"/>
                <a:gd name="connsiteY6" fmla="*/ 244743 h 244743"/>
                <a:gd name="connsiteX7" fmla="*/ 0 w 333608"/>
                <a:gd name="connsiteY7" fmla="*/ 244743 h 244743"/>
                <a:gd name="connsiteX8" fmla="*/ 333608 w 333608"/>
                <a:gd name="connsiteY8" fmla="*/ 1898 h 244743"/>
                <a:gd name="connsiteX9" fmla="*/ 283822 w 333608"/>
                <a:gd name="connsiteY9" fmla="*/ 0 h 244743"/>
                <a:gd name="connsiteX0" fmla="*/ 283822 w 393933"/>
                <a:gd name="connsiteY0" fmla="*/ 0 h 244743"/>
                <a:gd name="connsiteX1" fmla="*/ 147099 w 393933"/>
                <a:gd name="connsiteY1" fmla="*/ 84625 h 244743"/>
                <a:gd name="connsiteX2" fmla="*/ 167290 w 393933"/>
                <a:gd name="connsiteY2" fmla="*/ 136524 h 244743"/>
                <a:gd name="connsiteX3" fmla="*/ 199550 w 393933"/>
                <a:gd name="connsiteY3" fmla="*/ 146334 h 244743"/>
                <a:gd name="connsiteX4" fmla="*/ 0 w 393933"/>
                <a:gd name="connsiteY4" fmla="*/ 244743 h 244743"/>
                <a:gd name="connsiteX5" fmla="*/ 0 w 393933"/>
                <a:gd name="connsiteY5" fmla="*/ 244743 h 244743"/>
                <a:gd name="connsiteX6" fmla="*/ 0 w 393933"/>
                <a:gd name="connsiteY6" fmla="*/ 244743 h 244743"/>
                <a:gd name="connsiteX7" fmla="*/ 0 w 393933"/>
                <a:gd name="connsiteY7" fmla="*/ 244743 h 244743"/>
                <a:gd name="connsiteX8" fmla="*/ 393933 w 393933"/>
                <a:gd name="connsiteY8" fmla="*/ 41431 h 244743"/>
                <a:gd name="connsiteX9" fmla="*/ 333608 w 393933"/>
                <a:gd name="connsiteY9" fmla="*/ 1898 h 244743"/>
                <a:gd name="connsiteX10" fmla="*/ 283822 w 393933"/>
                <a:gd name="connsiteY10" fmla="*/ 0 h 244743"/>
                <a:gd name="connsiteX0" fmla="*/ 283822 w 393933"/>
                <a:gd name="connsiteY0" fmla="*/ 0 h 593018"/>
                <a:gd name="connsiteX1" fmla="*/ 147099 w 393933"/>
                <a:gd name="connsiteY1" fmla="*/ 84625 h 593018"/>
                <a:gd name="connsiteX2" fmla="*/ 167290 w 393933"/>
                <a:gd name="connsiteY2" fmla="*/ 136524 h 593018"/>
                <a:gd name="connsiteX3" fmla="*/ 199550 w 393933"/>
                <a:gd name="connsiteY3" fmla="*/ 146334 h 593018"/>
                <a:gd name="connsiteX4" fmla="*/ 0 w 393933"/>
                <a:gd name="connsiteY4" fmla="*/ 244743 h 593018"/>
                <a:gd name="connsiteX5" fmla="*/ 0 w 393933"/>
                <a:gd name="connsiteY5" fmla="*/ 244743 h 593018"/>
                <a:gd name="connsiteX6" fmla="*/ 0 w 393933"/>
                <a:gd name="connsiteY6" fmla="*/ 244743 h 593018"/>
                <a:gd name="connsiteX7" fmla="*/ 186565 w 393933"/>
                <a:gd name="connsiteY7" fmla="*/ 593018 h 593018"/>
                <a:gd name="connsiteX8" fmla="*/ 393933 w 393933"/>
                <a:gd name="connsiteY8" fmla="*/ 41431 h 593018"/>
                <a:gd name="connsiteX9" fmla="*/ 333608 w 393933"/>
                <a:gd name="connsiteY9" fmla="*/ 1898 h 593018"/>
                <a:gd name="connsiteX10" fmla="*/ 283822 w 393933"/>
                <a:gd name="connsiteY10" fmla="*/ 0 h 593018"/>
                <a:gd name="connsiteX0" fmla="*/ 283822 w 439379"/>
                <a:gd name="connsiteY0" fmla="*/ 0 h 593018"/>
                <a:gd name="connsiteX1" fmla="*/ 147099 w 439379"/>
                <a:gd name="connsiteY1" fmla="*/ 84625 h 593018"/>
                <a:gd name="connsiteX2" fmla="*/ 167290 w 439379"/>
                <a:gd name="connsiteY2" fmla="*/ 136524 h 593018"/>
                <a:gd name="connsiteX3" fmla="*/ 199550 w 439379"/>
                <a:gd name="connsiteY3" fmla="*/ 146334 h 593018"/>
                <a:gd name="connsiteX4" fmla="*/ 0 w 439379"/>
                <a:gd name="connsiteY4" fmla="*/ 244743 h 593018"/>
                <a:gd name="connsiteX5" fmla="*/ 0 w 439379"/>
                <a:gd name="connsiteY5" fmla="*/ 244743 h 593018"/>
                <a:gd name="connsiteX6" fmla="*/ 0 w 439379"/>
                <a:gd name="connsiteY6" fmla="*/ 244743 h 593018"/>
                <a:gd name="connsiteX7" fmla="*/ 186565 w 439379"/>
                <a:gd name="connsiteY7" fmla="*/ 593018 h 593018"/>
                <a:gd name="connsiteX8" fmla="*/ 439379 w 439379"/>
                <a:gd name="connsiteY8" fmla="*/ 85206 h 593018"/>
                <a:gd name="connsiteX9" fmla="*/ 393933 w 439379"/>
                <a:gd name="connsiteY9" fmla="*/ 41431 h 593018"/>
                <a:gd name="connsiteX10" fmla="*/ 333608 w 439379"/>
                <a:gd name="connsiteY10" fmla="*/ 1898 h 593018"/>
                <a:gd name="connsiteX11" fmla="*/ 283822 w 439379"/>
                <a:gd name="connsiteY11" fmla="*/ 0 h 593018"/>
                <a:gd name="connsiteX0" fmla="*/ 283822 w 450146"/>
                <a:gd name="connsiteY0" fmla="*/ 0 h 593018"/>
                <a:gd name="connsiteX1" fmla="*/ 147099 w 450146"/>
                <a:gd name="connsiteY1" fmla="*/ 84625 h 593018"/>
                <a:gd name="connsiteX2" fmla="*/ 167290 w 450146"/>
                <a:gd name="connsiteY2" fmla="*/ 136524 h 593018"/>
                <a:gd name="connsiteX3" fmla="*/ 199550 w 450146"/>
                <a:gd name="connsiteY3" fmla="*/ 146334 h 593018"/>
                <a:gd name="connsiteX4" fmla="*/ 0 w 450146"/>
                <a:gd name="connsiteY4" fmla="*/ 244743 h 593018"/>
                <a:gd name="connsiteX5" fmla="*/ 0 w 450146"/>
                <a:gd name="connsiteY5" fmla="*/ 244743 h 593018"/>
                <a:gd name="connsiteX6" fmla="*/ 0 w 450146"/>
                <a:gd name="connsiteY6" fmla="*/ 244743 h 593018"/>
                <a:gd name="connsiteX7" fmla="*/ 186565 w 450146"/>
                <a:gd name="connsiteY7" fmla="*/ 593018 h 593018"/>
                <a:gd name="connsiteX8" fmla="*/ 450146 w 450146"/>
                <a:gd name="connsiteY8" fmla="*/ 114292 h 593018"/>
                <a:gd name="connsiteX9" fmla="*/ 393933 w 450146"/>
                <a:gd name="connsiteY9" fmla="*/ 41431 h 593018"/>
                <a:gd name="connsiteX10" fmla="*/ 333608 w 450146"/>
                <a:gd name="connsiteY10" fmla="*/ 1898 h 593018"/>
                <a:gd name="connsiteX11" fmla="*/ 283822 w 450146"/>
                <a:gd name="connsiteY11" fmla="*/ 0 h 593018"/>
                <a:gd name="connsiteX0" fmla="*/ 283822 w 468658"/>
                <a:gd name="connsiteY0" fmla="*/ 0 h 593018"/>
                <a:gd name="connsiteX1" fmla="*/ 147099 w 468658"/>
                <a:gd name="connsiteY1" fmla="*/ 84625 h 593018"/>
                <a:gd name="connsiteX2" fmla="*/ 167290 w 468658"/>
                <a:gd name="connsiteY2" fmla="*/ 136524 h 593018"/>
                <a:gd name="connsiteX3" fmla="*/ 199550 w 468658"/>
                <a:gd name="connsiteY3" fmla="*/ 146334 h 593018"/>
                <a:gd name="connsiteX4" fmla="*/ 0 w 468658"/>
                <a:gd name="connsiteY4" fmla="*/ 244743 h 593018"/>
                <a:gd name="connsiteX5" fmla="*/ 0 w 468658"/>
                <a:gd name="connsiteY5" fmla="*/ 244743 h 593018"/>
                <a:gd name="connsiteX6" fmla="*/ 0 w 468658"/>
                <a:gd name="connsiteY6" fmla="*/ 244743 h 593018"/>
                <a:gd name="connsiteX7" fmla="*/ 186565 w 468658"/>
                <a:gd name="connsiteY7" fmla="*/ 593018 h 593018"/>
                <a:gd name="connsiteX8" fmla="*/ 468658 w 468658"/>
                <a:gd name="connsiteY8" fmla="*/ 120462 h 593018"/>
                <a:gd name="connsiteX9" fmla="*/ 393933 w 468658"/>
                <a:gd name="connsiteY9" fmla="*/ 41431 h 593018"/>
                <a:gd name="connsiteX10" fmla="*/ 333608 w 468658"/>
                <a:gd name="connsiteY10" fmla="*/ 1898 h 593018"/>
                <a:gd name="connsiteX11" fmla="*/ 283822 w 468658"/>
                <a:gd name="connsiteY11" fmla="*/ 0 h 593018"/>
                <a:gd name="connsiteX0" fmla="*/ 283822 w 486495"/>
                <a:gd name="connsiteY0" fmla="*/ 0 h 593018"/>
                <a:gd name="connsiteX1" fmla="*/ 147099 w 486495"/>
                <a:gd name="connsiteY1" fmla="*/ 84625 h 593018"/>
                <a:gd name="connsiteX2" fmla="*/ 167290 w 486495"/>
                <a:gd name="connsiteY2" fmla="*/ 136524 h 593018"/>
                <a:gd name="connsiteX3" fmla="*/ 199550 w 486495"/>
                <a:gd name="connsiteY3" fmla="*/ 146334 h 593018"/>
                <a:gd name="connsiteX4" fmla="*/ 0 w 486495"/>
                <a:gd name="connsiteY4" fmla="*/ 244743 h 593018"/>
                <a:gd name="connsiteX5" fmla="*/ 0 w 486495"/>
                <a:gd name="connsiteY5" fmla="*/ 244743 h 593018"/>
                <a:gd name="connsiteX6" fmla="*/ 0 w 486495"/>
                <a:gd name="connsiteY6" fmla="*/ 244743 h 593018"/>
                <a:gd name="connsiteX7" fmla="*/ 186565 w 486495"/>
                <a:gd name="connsiteY7" fmla="*/ 593018 h 593018"/>
                <a:gd name="connsiteX8" fmla="*/ 486495 w 486495"/>
                <a:gd name="connsiteY8" fmla="*/ 167934 h 593018"/>
                <a:gd name="connsiteX9" fmla="*/ 468658 w 486495"/>
                <a:gd name="connsiteY9" fmla="*/ 120462 h 593018"/>
                <a:gd name="connsiteX10" fmla="*/ 393933 w 486495"/>
                <a:gd name="connsiteY10" fmla="*/ 41431 h 593018"/>
                <a:gd name="connsiteX11" fmla="*/ 333608 w 486495"/>
                <a:gd name="connsiteY11" fmla="*/ 1898 h 593018"/>
                <a:gd name="connsiteX12" fmla="*/ 283822 w 486495"/>
                <a:gd name="connsiteY12" fmla="*/ 0 h 593018"/>
                <a:gd name="connsiteX0" fmla="*/ 283822 w 559773"/>
                <a:gd name="connsiteY0" fmla="*/ 153402 h 398145"/>
                <a:gd name="connsiteX1" fmla="*/ 147099 w 559773"/>
                <a:gd name="connsiteY1" fmla="*/ 238027 h 398145"/>
                <a:gd name="connsiteX2" fmla="*/ 167290 w 559773"/>
                <a:gd name="connsiteY2" fmla="*/ 289926 h 398145"/>
                <a:gd name="connsiteX3" fmla="*/ 199550 w 559773"/>
                <a:gd name="connsiteY3" fmla="*/ 299736 h 398145"/>
                <a:gd name="connsiteX4" fmla="*/ 0 w 559773"/>
                <a:gd name="connsiteY4" fmla="*/ 398145 h 398145"/>
                <a:gd name="connsiteX5" fmla="*/ 0 w 559773"/>
                <a:gd name="connsiteY5" fmla="*/ 398145 h 398145"/>
                <a:gd name="connsiteX6" fmla="*/ 0 w 559773"/>
                <a:gd name="connsiteY6" fmla="*/ 398145 h 398145"/>
                <a:gd name="connsiteX7" fmla="*/ 559773 w 559773"/>
                <a:gd name="connsiteY7" fmla="*/ 0 h 398145"/>
                <a:gd name="connsiteX8" fmla="*/ 486495 w 559773"/>
                <a:gd name="connsiteY8" fmla="*/ 321336 h 398145"/>
                <a:gd name="connsiteX9" fmla="*/ 468658 w 559773"/>
                <a:gd name="connsiteY9" fmla="*/ 273864 h 398145"/>
                <a:gd name="connsiteX10" fmla="*/ 393933 w 559773"/>
                <a:gd name="connsiteY10" fmla="*/ 194833 h 398145"/>
                <a:gd name="connsiteX11" fmla="*/ 333608 w 559773"/>
                <a:gd name="connsiteY11" fmla="*/ 155300 h 398145"/>
                <a:gd name="connsiteX12" fmla="*/ 283822 w 559773"/>
                <a:gd name="connsiteY12" fmla="*/ 153402 h 398145"/>
                <a:gd name="connsiteX0" fmla="*/ 283822 w 559773"/>
                <a:gd name="connsiteY0" fmla="*/ 153402 h 398145"/>
                <a:gd name="connsiteX1" fmla="*/ 147099 w 559773"/>
                <a:gd name="connsiteY1" fmla="*/ 238027 h 398145"/>
                <a:gd name="connsiteX2" fmla="*/ 167290 w 559773"/>
                <a:gd name="connsiteY2" fmla="*/ 289926 h 398145"/>
                <a:gd name="connsiteX3" fmla="*/ 199550 w 559773"/>
                <a:gd name="connsiteY3" fmla="*/ 299736 h 398145"/>
                <a:gd name="connsiteX4" fmla="*/ 0 w 559773"/>
                <a:gd name="connsiteY4" fmla="*/ 398145 h 398145"/>
                <a:gd name="connsiteX5" fmla="*/ 0 w 559773"/>
                <a:gd name="connsiteY5" fmla="*/ 398145 h 398145"/>
                <a:gd name="connsiteX6" fmla="*/ 373168 w 559773"/>
                <a:gd name="connsiteY6" fmla="*/ 0 h 398145"/>
                <a:gd name="connsiteX7" fmla="*/ 559773 w 559773"/>
                <a:gd name="connsiteY7" fmla="*/ 0 h 398145"/>
                <a:gd name="connsiteX8" fmla="*/ 486495 w 559773"/>
                <a:gd name="connsiteY8" fmla="*/ 321336 h 398145"/>
                <a:gd name="connsiteX9" fmla="*/ 468658 w 559773"/>
                <a:gd name="connsiteY9" fmla="*/ 273864 h 398145"/>
                <a:gd name="connsiteX10" fmla="*/ 393933 w 559773"/>
                <a:gd name="connsiteY10" fmla="*/ 194833 h 398145"/>
                <a:gd name="connsiteX11" fmla="*/ 333608 w 559773"/>
                <a:gd name="connsiteY11" fmla="*/ 155300 h 398145"/>
                <a:gd name="connsiteX12" fmla="*/ 283822 w 559773"/>
                <a:gd name="connsiteY12" fmla="*/ 153402 h 398145"/>
                <a:gd name="connsiteX0" fmla="*/ 283822 w 559773"/>
                <a:gd name="connsiteY0" fmla="*/ 153402 h 398145"/>
                <a:gd name="connsiteX1" fmla="*/ 147099 w 559773"/>
                <a:gd name="connsiteY1" fmla="*/ 238027 h 398145"/>
                <a:gd name="connsiteX2" fmla="*/ 167290 w 559773"/>
                <a:gd name="connsiteY2" fmla="*/ 289926 h 398145"/>
                <a:gd name="connsiteX3" fmla="*/ 199550 w 559773"/>
                <a:gd name="connsiteY3" fmla="*/ 299736 h 398145"/>
                <a:gd name="connsiteX4" fmla="*/ 0 w 559773"/>
                <a:gd name="connsiteY4" fmla="*/ 398145 h 398145"/>
                <a:gd name="connsiteX5" fmla="*/ 373168 w 559773"/>
                <a:gd name="connsiteY5" fmla="*/ 0 h 398145"/>
                <a:gd name="connsiteX6" fmla="*/ 559773 w 559773"/>
                <a:gd name="connsiteY6" fmla="*/ 0 h 398145"/>
                <a:gd name="connsiteX7" fmla="*/ 486495 w 559773"/>
                <a:gd name="connsiteY7" fmla="*/ 321336 h 398145"/>
                <a:gd name="connsiteX8" fmla="*/ 468658 w 559773"/>
                <a:gd name="connsiteY8" fmla="*/ 273864 h 398145"/>
                <a:gd name="connsiteX9" fmla="*/ 393933 w 559773"/>
                <a:gd name="connsiteY9" fmla="*/ 194833 h 398145"/>
                <a:gd name="connsiteX10" fmla="*/ 333608 w 559773"/>
                <a:gd name="connsiteY10" fmla="*/ 155300 h 398145"/>
                <a:gd name="connsiteX11" fmla="*/ 283822 w 559773"/>
                <a:gd name="connsiteY11" fmla="*/ 153402 h 398145"/>
                <a:gd name="connsiteX0" fmla="*/ 136722 w 412673"/>
                <a:gd name="connsiteY0" fmla="*/ 153402 h 321336"/>
                <a:gd name="connsiteX1" fmla="*/ -1 w 412673"/>
                <a:gd name="connsiteY1" fmla="*/ 238027 h 321336"/>
                <a:gd name="connsiteX2" fmla="*/ 20190 w 412673"/>
                <a:gd name="connsiteY2" fmla="*/ 289926 h 321336"/>
                <a:gd name="connsiteX3" fmla="*/ 52450 w 412673"/>
                <a:gd name="connsiteY3" fmla="*/ 299736 h 321336"/>
                <a:gd name="connsiteX4" fmla="*/ 226068 w 412673"/>
                <a:gd name="connsiteY4" fmla="*/ 0 h 321336"/>
                <a:gd name="connsiteX5" fmla="*/ 412673 w 412673"/>
                <a:gd name="connsiteY5" fmla="*/ 0 h 321336"/>
                <a:gd name="connsiteX6" fmla="*/ 339395 w 412673"/>
                <a:gd name="connsiteY6" fmla="*/ 321336 h 321336"/>
                <a:gd name="connsiteX7" fmla="*/ 321558 w 412673"/>
                <a:gd name="connsiteY7" fmla="*/ 273864 h 321336"/>
                <a:gd name="connsiteX8" fmla="*/ 246833 w 412673"/>
                <a:gd name="connsiteY8" fmla="*/ 194833 h 321336"/>
                <a:gd name="connsiteX9" fmla="*/ 186508 w 412673"/>
                <a:gd name="connsiteY9" fmla="*/ 155300 h 321336"/>
                <a:gd name="connsiteX10" fmla="*/ 136722 w 412673"/>
                <a:gd name="connsiteY10" fmla="*/ 153402 h 321336"/>
                <a:gd name="connsiteX0" fmla="*/ 136723 w 339396"/>
                <a:gd name="connsiteY0" fmla="*/ 153402 h 339849"/>
                <a:gd name="connsiteX1" fmla="*/ 0 w 339396"/>
                <a:gd name="connsiteY1" fmla="*/ 238027 h 339849"/>
                <a:gd name="connsiteX2" fmla="*/ 20191 w 339396"/>
                <a:gd name="connsiteY2" fmla="*/ 289926 h 339849"/>
                <a:gd name="connsiteX3" fmla="*/ 52451 w 339396"/>
                <a:gd name="connsiteY3" fmla="*/ 299736 h 339849"/>
                <a:gd name="connsiteX4" fmla="*/ 226069 w 339396"/>
                <a:gd name="connsiteY4" fmla="*/ 0 h 339849"/>
                <a:gd name="connsiteX5" fmla="*/ 262259 w 339396"/>
                <a:gd name="connsiteY5" fmla="*/ 339849 h 339849"/>
                <a:gd name="connsiteX6" fmla="*/ 339396 w 339396"/>
                <a:gd name="connsiteY6" fmla="*/ 321336 h 339849"/>
                <a:gd name="connsiteX7" fmla="*/ 321559 w 339396"/>
                <a:gd name="connsiteY7" fmla="*/ 273864 h 339849"/>
                <a:gd name="connsiteX8" fmla="*/ 246834 w 339396"/>
                <a:gd name="connsiteY8" fmla="*/ 194833 h 339849"/>
                <a:gd name="connsiteX9" fmla="*/ 186509 w 339396"/>
                <a:gd name="connsiteY9" fmla="*/ 155300 h 339849"/>
                <a:gd name="connsiteX10" fmla="*/ 136723 w 339396"/>
                <a:gd name="connsiteY10" fmla="*/ 153402 h 339849"/>
                <a:gd name="connsiteX0" fmla="*/ 136723 w 339396"/>
                <a:gd name="connsiteY0" fmla="*/ 0 h 186447"/>
                <a:gd name="connsiteX1" fmla="*/ 0 w 339396"/>
                <a:gd name="connsiteY1" fmla="*/ 84625 h 186447"/>
                <a:gd name="connsiteX2" fmla="*/ 20191 w 339396"/>
                <a:gd name="connsiteY2" fmla="*/ 136524 h 186447"/>
                <a:gd name="connsiteX3" fmla="*/ 52451 w 339396"/>
                <a:gd name="connsiteY3" fmla="*/ 146334 h 186447"/>
                <a:gd name="connsiteX4" fmla="*/ 222985 w 339396"/>
                <a:gd name="connsiteY4" fmla="*/ 50237 h 186447"/>
                <a:gd name="connsiteX5" fmla="*/ 262259 w 339396"/>
                <a:gd name="connsiteY5" fmla="*/ 186447 h 186447"/>
                <a:gd name="connsiteX6" fmla="*/ 339396 w 339396"/>
                <a:gd name="connsiteY6" fmla="*/ 167934 h 186447"/>
                <a:gd name="connsiteX7" fmla="*/ 321559 w 339396"/>
                <a:gd name="connsiteY7" fmla="*/ 120462 h 186447"/>
                <a:gd name="connsiteX8" fmla="*/ 246834 w 339396"/>
                <a:gd name="connsiteY8" fmla="*/ 41431 h 186447"/>
                <a:gd name="connsiteX9" fmla="*/ 186509 w 339396"/>
                <a:gd name="connsiteY9" fmla="*/ 1898 h 186447"/>
                <a:gd name="connsiteX10" fmla="*/ 136723 w 339396"/>
                <a:gd name="connsiteY10" fmla="*/ 0 h 186447"/>
                <a:gd name="connsiteX0" fmla="*/ 136723 w 339396"/>
                <a:gd name="connsiteY0" fmla="*/ 0 h 186447"/>
                <a:gd name="connsiteX1" fmla="*/ 0 w 339396"/>
                <a:gd name="connsiteY1" fmla="*/ 84625 h 186447"/>
                <a:gd name="connsiteX2" fmla="*/ 20191 w 339396"/>
                <a:gd name="connsiteY2" fmla="*/ 136524 h 186447"/>
                <a:gd name="connsiteX3" fmla="*/ 52451 w 339396"/>
                <a:gd name="connsiteY3" fmla="*/ 146334 h 186447"/>
                <a:gd name="connsiteX4" fmla="*/ 212895 w 339396"/>
                <a:gd name="connsiteY4" fmla="*/ 67721 h 186447"/>
                <a:gd name="connsiteX5" fmla="*/ 262259 w 339396"/>
                <a:gd name="connsiteY5" fmla="*/ 186447 h 186447"/>
                <a:gd name="connsiteX6" fmla="*/ 339396 w 339396"/>
                <a:gd name="connsiteY6" fmla="*/ 167934 h 186447"/>
                <a:gd name="connsiteX7" fmla="*/ 321559 w 339396"/>
                <a:gd name="connsiteY7" fmla="*/ 120462 h 186447"/>
                <a:gd name="connsiteX8" fmla="*/ 246834 w 339396"/>
                <a:gd name="connsiteY8" fmla="*/ 41431 h 186447"/>
                <a:gd name="connsiteX9" fmla="*/ 186509 w 339396"/>
                <a:gd name="connsiteY9" fmla="*/ 1898 h 186447"/>
                <a:gd name="connsiteX10" fmla="*/ 136723 w 339396"/>
                <a:gd name="connsiteY10" fmla="*/ 0 h 18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396" h="186447">
                  <a:moveTo>
                    <a:pt x="136723" y="0"/>
                  </a:moveTo>
                  <a:lnTo>
                    <a:pt x="0" y="84625"/>
                  </a:lnTo>
                  <a:lnTo>
                    <a:pt x="20191" y="136524"/>
                  </a:lnTo>
                  <a:lnTo>
                    <a:pt x="52451" y="146334"/>
                  </a:lnTo>
                  <a:lnTo>
                    <a:pt x="212895" y="67721"/>
                  </a:lnTo>
                  <a:lnTo>
                    <a:pt x="262259" y="186447"/>
                  </a:lnTo>
                  <a:lnTo>
                    <a:pt x="339396" y="167934"/>
                  </a:lnTo>
                  <a:lnTo>
                    <a:pt x="321559" y="120462"/>
                  </a:lnTo>
                  <a:lnTo>
                    <a:pt x="246834" y="41431"/>
                  </a:lnTo>
                  <a:lnTo>
                    <a:pt x="186509" y="1898"/>
                  </a:lnTo>
                  <a:lnTo>
                    <a:pt x="136723" y="0"/>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4" name="フリーフォーム 123"/>
            <p:cNvSpPr/>
            <p:nvPr/>
          </p:nvSpPr>
          <p:spPr>
            <a:xfrm>
              <a:off x="6486527" y="1057275"/>
              <a:ext cx="410690" cy="1225318"/>
            </a:xfrm>
            <a:custGeom>
              <a:avLst/>
              <a:gdLst>
                <a:gd name="connsiteX0" fmla="*/ 0 w 919163"/>
                <a:gd name="connsiteY0" fmla="*/ 0 h 759618"/>
                <a:gd name="connsiteX1" fmla="*/ 311944 w 919163"/>
                <a:gd name="connsiteY1" fmla="*/ 2381 h 759618"/>
                <a:gd name="connsiteX2" fmla="*/ 919163 w 919163"/>
                <a:gd name="connsiteY2" fmla="*/ 759618 h 759618"/>
                <a:gd name="connsiteX3" fmla="*/ 919163 w 919163"/>
                <a:gd name="connsiteY3" fmla="*/ 759618 h 759618"/>
                <a:gd name="connsiteX0" fmla="*/ 0 w 919163"/>
                <a:gd name="connsiteY0" fmla="*/ 0 h 1198265"/>
                <a:gd name="connsiteX1" fmla="*/ 311944 w 919163"/>
                <a:gd name="connsiteY1" fmla="*/ 2381 h 1198265"/>
                <a:gd name="connsiteX2" fmla="*/ 284733 w 919163"/>
                <a:gd name="connsiteY2" fmla="*/ 1198265 h 1198265"/>
                <a:gd name="connsiteX3" fmla="*/ 919163 w 919163"/>
                <a:gd name="connsiteY3" fmla="*/ 759618 h 1198265"/>
                <a:gd name="connsiteX4" fmla="*/ 919163 w 919163"/>
                <a:gd name="connsiteY4" fmla="*/ 759618 h 1198265"/>
                <a:gd name="connsiteX0" fmla="*/ 0 w 919163"/>
                <a:gd name="connsiteY0" fmla="*/ 0 h 1528762"/>
                <a:gd name="connsiteX1" fmla="*/ 311944 w 919163"/>
                <a:gd name="connsiteY1" fmla="*/ 2381 h 1528762"/>
                <a:gd name="connsiteX2" fmla="*/ 284733 w 919163"/>
                <a:gd name="connsiteY2" fmla="*/ 1198265 h 1528762"/>
                <a:gd name="connsiteX3" fmla="*/ 300038 w 919163"/>
                <a:gd name="connsiteY3" fmla="*/ 1528762 h 1528762"/>
                <a:gd name="connsiteX4" fmla="*/ 919163 w 919163"/>
                <a:gd name="connsiteY4" fmla="*/ 759618 h 1528762"/>
                <a:gd name="connsiteX5" fmla="*/ 919163 w 919163"/>
                <a:gd name="connsiteY5" fmla="*/ 759618 h 1528762"/>
                <a:gd name="connsiteX0" fmla="*/ 0 w 919163"/>
                <a:gd name="connsiteY0" fmla="*/ 0 h 1728786"/>
                <a:gd name="connsiteX1" fmla="*/ 311944 w 919163"/>
                <a:gd name="connsiteY1" fmla="*/ 2381 h 1728786"/>
                <a:gd name="connsiteX2" fmla="*/ 284733 w 919163"/>
                <a:gd name="connsiteY2" fmla="*/ 1198265 h 1728786"/>
                <a:gd name="connsiteX3" fmla="*/ 300038 w 919163"/>
                <a:gd name="connsiteY3" fmla="*/ 1528762 h 1728786"/>
                <a:gd name="connsiteX4" fmla="*/ 304800 w 919163"/>
                <a:gd name="connsiteY4" fmla="*/ 1728786 h 1728786"/>
                <a:gd name="connsiteX5" fmla="*/ 919163 w 919163"/>
                <a:gd name="connsiteY5" fmla="*/ 759618 h 1728786"/>
                <a:gd name="connsiteX6" fmla="*/ 919163 w 919163"/>
                <a:gd name="connsiteY6" fmla="*/ 759618 h 1728786"/>
                <a:gd name="connsiteX0" fmla="*/ 0 w 919163"/>
                <a:gd name="connsiteY0" fmla="*/ 0 h 1847849"/>
                <a:gd name="connsiteX1" fmla="*/ 311944 w 919163"/>
                <a:gd name="connsiteY1" fmla="*/ 2381 h 1847849"/>
                <a:gd name="connsiteX2" fmla="*/ 284733 w 919163"/>
                <a:gd name="connsiteY2" fmla="*/ 1198265 h 1847849"/>
                <a:gd name="connsiteX3" fmla="*/ 300038 w 919163"/>
                <a:gd name="connsiteY3" fmla="*/ 1528762 h 1847849"/>
                <a:gd name="connsiteX4" fmla="*/ 304800 w 919163"/>
                <a:gd name="connsiteY4" fmla="*/ 1728786 h 1847849"/>
                <a:gd name="connsiteX5" fmla="*/ 326231 w 919163"/>
                <a:gd name="connsiteY5" fmla="*/ 1847849 h 1847849"/>
                <a:gd name="connsiteX6" fmla="*/ 919163 w 919163"/>
                <a:gd name="connsiteY6" fmla="*/ 759618 h 1847849"/>
                <a:gd name="connsiteX7" fmla="*/ 919163 w 919163"/>
                <a:gd name="connsiteY7" fmla="*/ 759618 h 1847849"/>
                <a:gd name="connsiteX0" fmla="*/ 0 w 919163"/>
                <a:gd name="connsiteY0" fmla="*/ 0 h 1847849"/>
                <a:gd name="connsiteX1" fmla="*/ 311944 w 919163"/>
                <a:gd name="connsiteY1" fmla="*/ 2381 h 1847849"/>
                <a:gd name="connsiteX2" fmla="*/ 284733 w 919163"/>
                <a:gd name="connsiteY2" fmla="*/ 1198265 h 1847849"/>
                <a:gd name="connsiteX3" fmla="*/ 300038 w 919163"/>
                <a:gd name="connsiteY3" fmla="*/ 1528762 h 1847849"/>
                <a:gd name="connsiteX4" fmla="*/ 304800 w 919163"/>
                <a:gd name="connsiteY4" fmla="*/ 1728786 h 1847849"/>
                <a:gd name="connsiteX5" fmla="*/ 326231 w 919163"/>
                <a:gd name="connsiteY5" fmla="*/ 1847849 h 1847849"/>
                <a:gd name="connsiteX6" fmla="*/ 164306 w 919163"/>
                <a:gd name="connsiteY6" fmla="*/ 1847849 h 1847849"/>
                <a:gd name="connsiteX7" fmla="*/ 919163 w 919163"/>
                <a:gd name="connsiteY7" fmla="*/ 759618 h 1847849"/>
                <a:gd name="connsiteX8" fmla="*/ 919163 w 919163"/>
                <a:gd name="connsiteY8" fmla="*/ 759618 h 1847849"/>
                <a:gd name="connsiteX0" fmla="*/ 0 w 919163"/>
                <a:gd name="connsiteY0" fmla="*/ 0 h 1904999"/>
                <a:gd name="connsiteX1" fmla="*/ 311944 w 919163"/>
                <a:gd name="connsiteY1" fmla="*/ 2381 h 1904999"/>
                <a:gd name="connsiteX2" fmla="*/ 284733 w 919163"/>
                <a:gd name="connsiteY2" fmla="*/ 1198265 h 1904999"/>
                <a:gd name="connsiteX3" fmla="*/ 300038 w 919163"/>
                <a:gd name="connsiteY3" fmla="*/ 1528762 h 1904999"/>
                <a:gd name="connsiteX4" fmla="*/ 304800 w 919163"/>
                <a:gd name="connsiteY4" fmla="*/ 1728786 h 1904999"/>
                <a:gd name="connsiteX5" fmla="*/ 326231 w 919163"/>
                <a:gd name="connsiteY5" fmla="*/ 1847849 h 1904999"/>
                <a:gd name="connsiteX6" fmla="*/ 164306 w 919163"/>
                <a:gd name="connsiteY6" fmla="*/ 1847849 h 1904999"/>
                <a:gd name="connsiteX7" fmla="*/ 64294 w 919163"/>
                <a:gd name="connsiteY7" fmla="*/ 1904999 h 1904999"/>
                <a:gd name="connsiteX8" fmla="*/ 919163 w 919163"/>
                <a:gd name="connsiteY8" fmla="*/ 759618 h 1904999"/>
                <a:gd name="connsiteX9" fmla="*/ 919163 w 919163"/>
                <a:gd name="connsiteY9" fmla="*/ 759618 h 1904999"/>
                <a:gd name="connsiteX0" fmla="*/ 0 w 919163"/>
                <a:gd name="connsiteY0" fmla="*/ 0 h 1904999"/>
                <a:gd name="connsiteX1" fmla="*/ 311944 w 919163"/>
                <a:gd name="connsiteY1" fmla="*/ 2381 h 1904999"/>
                <a:gd name="connsiteX2" fmla="*/ 284733 w 919163"/>
                <a:gd name="connsiteY2" fmla="*/ 1198265 h 1904999"/>
                <a:gd name="connsiteX3" fmla="*/ 300038 w 919163"/>
                <a:gd name="connsiteY3" fmla="*/ 1528762 h 1904999"/>
                <a:gd name="connsiteX4" fmla="*/ 304800 w 919163"/>
                <a:gd name="connsiteY4" fmla="*/ 1728786 h 1904999"/>
                <a:gd name="connsiteX5" fmla="*/ 326231 w 919163"/>
                <a:gd name="connsiteY5" fmla="*/ 1847849 h 1904999"/>
                <a:gd name="connsiteX6" fmla="*/ 164306 w 919163"/>
                <a:gd name="connsiteY6" fmla="*/ 1847849 h 1904999"/>
                <a:gd name="connsiteX7" fmla="*/ 64294 w 919163"/>
                <a:gd name="connsiteY7" fmla="*/ 1904999 h 1904999"/>
                <a:gd name="connsiteX8" fmla="*/ 2381 w 919163"/>
                <a:gd name="connsiteY8" fmla="*/ 1783555 h 1904999"/>
                <a:gd name="connsiteX9" fmla="*/ 919163 w 919163"/>
                <a:gd name="connsiteY9" fmla="*/ 759618 h 1904999"/>
                <a:gd name="connsiteX10" fmla="*/ 919163 w 919163"/>
                <a:gd name="connsiteY10" fmla="*/ 759618 h 1904999"/>
                <a:gd name="connsiteX0" fmla="*/ 11906 w 931069"/>
                <a:gd name="connsiteY0" fmla="*/ 0 h 1904999"/>
                <a:gd name="connsiteX1" fmla="*/ 323850 w 931069"/>
                <a:gd name="connsiteY1" fmla="*/ 2381 h 1904999"/>
                <a:gd name="connsiteX2" fmla="*/ 296639 w 931069"/>
                <a:gd name="connsiteY2" fmla="*/ 1198265 h 1904999"/>
                <a:gd name="connsiteX3" fmla="*/ 311944 w 931069"/>
                <a:gd name="connsiteY3" fmla="*/ 1528762 h 1904999"/>
                <a:gd name="connsiteX4" fmla="*/ 316706 w 931069"/>
                <a:gd name="connsiteY4" fmla="*/ 1728786 h 1904999"/>
                <a:gd name="connsiteX5" fmla="*/ 338137 w 931069"/>
                <a:gd name="connsiteY5" fmla="*/ 1847849 h 1904999"/>
                <a:gd name="connsiteX6" fmla="*/ 176212 w 931069"/>
                <a:gd name="connsiteY6" fmla="*/ 1847849 h 1904999"/>
                <a:gd name="connsiteX7" fmla="*/ 76200 w 931069"/>
                <a:gd name="connsiteY7" fmla="*/ 1904999 h 1904999"/>
                <a:gd name="connsiteX8" fmla="*/ 14287 w 931069"/>
                <a:gd name="connsiteY8" fmla="*/ 1783555 h 1904999"/>
                <a:gd name="connsiteX9" fmla="*/ 0 w 931069"/>
                <a:gd name="connsiteY9" fmla="*/ 1159667 h 1904999"/>
                <a:gd name="connsiteX10" fmla="*/ 931069 w 931069"/>
                <a:gd name="connsiteY10" fmla="*/ 759618 h 1904999"/>
                <a:gd name="connsiteX11" fmla="*/ 931069 w 931069"/>
                <a:gd name="connsiteY11" fmla="*/ 759618 h 1904999"/>
                <a:gd name="connsiteX0" fmla="*/ 11906 w 931069"/>
                <a:gd name="connsiteY0" fmla="*/ 0 h 1904999"/>
                <a:gd name="connsiteX1" fmla="*/ 323850 w 931069"/>
                <a:gd name="connsiteY1" fmla="*/ 2381 h 1904999"/>
                <a:gd name="connsiteX2" fmla="*/ 296639 w 931069"/>
                <a:gd name="connsiteY2" fmla="*/ 1198265 h 1904999"/>
                <a:gd name="connsiteX3" fmla="*/ 311944 w 931069"/>
                <a:gd name="connsiteY3" fmla="*/ 1528762 h 1904999"/>
                <a:gd name="connsiteX4" fmla="*/ 316706 w 931069"/>
                <a:gd name="connsiteY4" fmla="*/ 1728786 h 1904999"/>
                <a:gd name="connsiteX5" fmla="*/ 338137 w 931069"/>
                <a:gd name="connsiteY5" fmla="*/ 1847849 h 1904999"/>
                <a:gd name="connsiteX6" fmla="*/ 176212 w 931069"/>
                <a:gd name="connsiteY6" fmla="*/ 1847849 h 1904999"/>
                <a:gd name="connsiteX7" fmla="*/ 76200 w 931069"/>
                <a:gd name="connsiteY7" fmla="*/ 1904999 h 1904999"/>
                <a:gd name="connsiteX8" fmla="*/ 14287 w 931069"/>
                <a:gd name="connsiteY8" fmla="*/ 1783555 h 1904999"/>
                <a:gd name="connsiteX9" fmla="*/ 0 w 931069"/>
                <a:gd name="connsiteY9" fmla="*/ 1159667 h 1904999"/>
                <a:gd name="connsiteX10" fmla="*/ 931069 w 931069"/>
                <a:gd name="connsiteY10" fmla="*/ 759618 h 1904999"/>
                <a:gd name="connsiteX11" fmla="*/ 882079 w 931069"/>
                <a:gd name="connsiteY11"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10071 w 882079"/>
                <a:gd name="connsiteY10" fmla="*/ 879895 h 1904999"/>
                <a:gd name="connsiteX11" fmla="*/ 882079 w 882079"/>
                <a:gd name="connsiteY11"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338137"/>
                <a:gd name="connsiteY0" fmla="*/ 0 h 1904999"/>
                <a:gd name="connsiteX1" fmla="*/ 323850 w 338137"/>
                <a:gd name="connsiteY1" fmla="*/ 2381 h 1904999"/>
                <a:gd name="connsiteX2" fmla="*/ 296639 w 338137"/>
                <a:gd name="connsiteY2" fmla="*/ 1198265 h 1904999"/>
                <a:gd name="connsiteX3" fmla="*/ 311944 w 338137"/>
                <a:gd name="connsiteY3" fmla="*/ 1528762 h 1904999"/>
                <a:gd name="connsiteX4" fmla="*/ 316706 w 338137"/>
                <a:gd name="connsiteY4" fmla="*/ 1728786 h 1904999"/>
                <a:gd name="connsiteX5" fmla="*/ 338137 w 338137"/>
                <a:gd name="connsiteY5" fmla="*/ 1847849 h 1904999"/>
                <a:gd name="connsiteX6" fmla="*/ 176212 w 338137"/>
                <a:gd name="connsiteY6" fmla="*/ 1847849 h 1904999"/>
                <a:gd name="connsiteX7" fmla="*/ 76200 w 338137"/>
                <a:gd name="connsiteY7" fmla="*/ 1904999 h 1904999"/>
                <a:gd name="connsiteX8" fmla="*/ 14287 w 338137"/>
                <a:gd name="connsiteY8" fmla="*/ 1783555 h 1904999"/>
                <a:gd name="connsiteX9" fmla="*/ 0 w 338137"/>
                <a:gd name="connsiteY9" fmla="*/ 1159667 h 1904999"/>
                <a:gd name="connsiteX10" fmla="*/ 11906 w 338137"/>
                <a:gd name="connsiteY10" fmla="*/ 2380 h 1904999"/>
                <a:gd name="connsiteX0" fmla="*/ 11906 w 338137"/>
                <a:gd name="connsiteY0" fmla="*/ 0 h 1904999"/>
                <a:gd name="connsiteX1" fmla="*/ 323850 w 338137"/>
                <a:gd name="connsiteY1" fmla="*/ 2381 h 1904999"/>
                <a:gd name="connsiteX2" fmla="*/ 296639 w 338137"/>
                <a:gd name="connsiteY2" fmla="*/ 1198265 h 1904999"/>
                <a:gd name="connsiteX3" fmla="*/ 311944 w 338137"/>
                <a:gd name="connsiteY3" fmla="*/ 1528762 h 1904999"/>
                <a:gd name="connsiteX4" fmla="*/ 316706 w 338137"/>
                <a:gd name="connsiteY4" fmla="*/ 1728786 h 1904999"/>
                <a:gd name="connsiteX5" fmla="*/ 338137 w 338137"/>
                <a:gd name="connsiteY5" fmla="*/ 1847849 h 1904999"/>
                <a:gd name="connsiteX6" fmla="*/ 176212 w 338137"/>
                <a:gd name="connsiteY6" fmla="*/ 1847849 h 1904999"/>
                <a:gd name="connsiteX7" fmla="*/ 76200 w 338137"/>
                <a:gd name="connsiteY7" fmla="*/ 1904999 h 1904999"/>
                <a:gd name="connsiteX8" fmla="*/ 14287 w 338137"/>
                <a:gd name="connsiteY8" fmla="*/ 1783555 h 1904999"/>
                <a:gd name="connsiteX9" fmla="*/ 0 w 338137"/>
                <a:gd name="connsiteY9" fmla="*/ 1159667 h 1904999"/>
                <a:gd name="connsiteX10" fmla="*/ 11906 w 338137"/>
                <a:gd name="connsiteY10" fmla="*/ 2380 h 1904999"/>
                <a:gd name="connsiteX11" fmla="*/ 11906 w 338137"/>
                <a:gd name="connsiteY11" fmla="*/ 0 h 1904999"/>
                <a:gd name="connsiteX0" fmla="*/ 11906 w 338137"/>
                <a:gd name="connsiteY0" fmla="*/ 0 h 1902619"/>
                <a:gd name="connsiteX1" fmla="*/ 323850 w 338137"/>
                <a:gd name="connsiteY1" fmla="*/ 1 h 1902619"/>
                <a:gd name="connsiteX2" fmla="*/ 296639 w 338137"/>
                <a:gd name="connsiteY2" fmla="*/ 1195885 h 1902619"/>
                <a:gd name="connsiteX3" fmla="*/ 311944 w 338137"/>
                <a:gd name="connsiteY3" fmla="*/ 1526382 h 1902619"/>
                <a:gd name="connsiteX4" fmla="*/ 316706 w 338137"/>
                <a:gd name="connsiteY4" fmla="*/ 1726406 h 1902619"/>
                <a:gd name="connsiteX5" fmla="*/ 338137 w 338137"/>
                <a:gd name="connsiteY5" fmla="*/ 1845469 h 1902619"/>
                <a:gd name="connsiteX6" fmla="*/ 176212 w 338137"/>
                <a:gd name="connsiteY6" fmla="*/ 1845469 h 1902619"/>
                <a:gd name="connsiteX7" fmla="*/ 76200 w 338137"/>
                <a:gd name="connsiteY7" fmla="*/ 1902619 h 1902619"/>
                <a:gd name="connsiteX8" fmla="*/ 14287 w 338137"/>
                <a:gd name="connsiteY8" fmla="*/ 1781175 h 1902619"/>
                <a:gd name="connsiteX9" fmla="*/ 0 w 338137"/>
                <a:gd name="connsiteY9" fmla="*/ 1157287 h 1902619"/>
                <a:gd name="connsiteX10" fmla="*/ 11906 w 338137"/>
                <a:gd name="connsiteY10" fmla="*/ 0 h 1902619"/>
                <a:gd name="connsiteX0" fmla="*/ 11906 w 1129226"/>
                <a:gd name="connsiteY0" fmla="*/ 0 h 1902619"/>
                <a:gd name="connsiteX1" fmla="*/ 1129226 w 1129226"/>
                <a:gd name="connsiteY1" fmla="*/ 169455 h 1902619"/>
                <a:gd name="connsiteX2" fmla="*/ 296639 w 1129226"/>
                <a:gd name="connsiteY2" fmla="*/ 1195885 h 1902619"/>
                <a:gd name="connsiteX3" fmla="*/ 311944 w 1129226"/>
                <a:gd name="connsiteY3" fmla="*/ 1526382 h 1902619"/>
                <a:gd name="connsiteX4" fmla="*/ 316706 w 1129226"/>
                <a:gd name="connsiteY4" fmla="*/ 1726406 h 1902619"/>
                <a:gd name="connsiteX5" fmla="*/ 338137 w 1129226"/>
                <a:gd name="connsiteY5" fmla="*/ 1845469 h 1902619"/>
                <a:gd name="connsiteX6" fmla="*/ 176212 w 1129226"/>
                <a:gd name="connsiteY6" fmla="*/ 1845469 h 1902619"/>
                <a:gd name="connsiteX7" fmla="*/ 76200 w 1129226"/>
                <a:gd name="connsiteY7" fmla="*/ 1902619 h 1902619"/>
                <a:gd name="connsiteX8" fmla="*/ 14287 w 1129226"/>
                <a:gd name="connsiteY8" fmla="*/ 1781175 h 1902619"/>
                <a:gd name="connsiteX9" fmla="*/ 0 w 1129226"/>
                <a:gd name="connsiteY9" fmla="*/ 1157287 h 1902619"/>
                <a:gd name="connsiteX10" fmla="*/ 11906 w 1129226"/>
                <a:gd name="connsiteY10" fmla="*/ 0 h 1902619"/>
                <a:gd name="connsiteX0" fmla="*/ 11906 w 1129226"/>
                <a:gd name="connsiteY0" fmla="*/ 0 h 1902619"/>
                <a:gd name="connsiteX1" fmla="*/ 1121252 w 1129226"/>
                <a:gd name="connsiteY1" fmla="*/ 107203 h 1902619"/>
                <a:gd name="connsiteX2" fmla="*/ 1129226 w 1129226"/>
                <a:gd name="connsiteY2" fmla="*/ 169455 h 1902619"/>
                <a:gd name="connsiteX3" fmla="*/ 296639 w 1129226"/>
                <a:gd name="connsiteY3" fmla="*/ 1195885 h 1902619"/>
                <a:gd name="connsiteX4" fmla="*/ 311944 w 1129226"/>
                <a:gd name="connsiteY4" fmla="*/ 1526382 h 1902619"/>
                <a:gd name="connsiteX5" fmla="*/ 316706 w 1129226"/>
                <a:gd name="connsiteY5" fmla="*/ 1726406 h 1902619"/>
                <a:gd name="connsiteX6" fmla="*/ 338137 w 1129226"/>
                <a:gd name="connsiteY6" fmla="*/ 1845469 h 1902619"/>
                <a:gd name="connsiteX7" fmla="*/ 176212 w 1129226"/>
                <a:gd name="connsiteY7" fmla="*/ 1845469 h 1902619"/>
                <a:gd name="connsiteX8" fmla="*/ 76200 w 1129226"/>
                <a:gd name="connsiteY8" fmla="*/ 1902619 h 1902619"/>
                <a:gd name="connsiteX9" fmla="*/ 14287 w 1129226"/>
                <a:gd name="connsiteY9" fmla="*/ 1781175 h 1902619"/>
                <a:gd name="connsiteX10" fmla="*/ 0 w 1129226"/>
                <a:gd name="connsiteY10" fmla="*/ 1157287 h 1902619"/>
                <a:gd name="connsiteX11" fmla="*/ 11906 w 1129226"/>
                <a:gd name="connsiteY11" fmla="*/ 0 h 1902619"/>
                <a:gd name="connsiteX0" fmla="*/ 11906 w 1129226"/>
                <a:gd name="connsiteY0" fmla="*/ 0 h 1902619"/>
                <a:gd name="connsiteX1" fmla="*/ 836675 w 1129226"/>
                <a:gd name="connsiteY1" fmla="*/ 156114 h 1902619"/>
                <a:gd name="connsiteX2" fmla="*/ 1121252 w 1129226"/>
                <a:gd name="connsiteY2" fmla="*/ 107203 h 1902619"/>
                <a:gd name="connsiteX3" fmla="*/ 1129226 w 1129226"/>
                <a:gd name="connsiteY3" fmla="*/ 169455 h 1902619"/>
                <a:gd name="connsiteX4" fmla="*/ 296639 w 1129226"/>
                <a:gd name="connsiteY4" fmla="*/ 1195885 h 1902619"/>
                <a:gd name="connsiteX5" fmla="*/ 311944 w 1129226"/>
                <a:gd name="connsiteY5" fmla="*/ 1526382 h 1902619"/>
                <a:gd name="connsiteX6" fmla="*/ 316706 w 1129226"/>
                <a:gd name="connsiteY6" fmla="*/ 1726406 h 1902619"/>
                <a:gd name="connsiteX7" fmla="*/ 338137 w 1129226"/>
                <a:gd name="connsiteY7" fmla="*/ 1845469 h 1902619"/>
                <a:gd name="connsiteX8" fmla="*/ 176212 w 1129226"/>
                <a:gd name="connsiteY8" fmla="*/ 1845469 h 1902619"/>
                <a:gd name="connsiteX9" fmla="*/ 76200 w 1129226"/>
                <a:gd name="connsiteY9" fmla="*/ 1902619 h 1902619"/>
                <a:gd name="connsiteX10" fmla="*/ 14287 w 1129226"/>
                <a:gd name="connsiteY10" fmla="*/ 1781175 h 1902619"/>
                <a:gd name="connsiteX11" fmla="*/ 0 w 1129226"/>
                <a:gd name="connsiteY11" fmla="*/ 1157287 h 1902619"/>
                <a:gd name="connsiteX12" fmla="*/ 11906 w 1129226"/>
                <a:gd name="connsiteY12" fmla="*/ 0 h 1902619"/>
                <a:gd name="connsiteX0" fmla="*/ 11906 w 1129226"/>
                <a:gd name="connsiteY0" fmla="*/ 0 h 1902619"/>
                <a:gd name="connsiteX1" fmla="*/ 1018982 w 1129226"/>
                <a:gd name="connsiteY1" fmla="*/ 280617 h 1902619"/>
                <a:gd name="connsiteX2" fmla="*/ 836675 w 1129226"/>
                <a:gd name="connsiteY2" fmla="*/ 156114 h 1902619"/>
                <a:gd name="connsiteX3" fmla="*/ 1121252 w 1129226"/>
                <a:gd name="connsiteY3" fmla="*/ 107203 h 1902619"/>
                <a:gd name="connsiteX4" fmla="*/ 1129226 w 1129226"/>
                <a:gd name="connsiteY4" fmla="*/ 169455 h 1902619"/>
                <a:gd name="connsiteX5" fmla="*/ 296639 w 1129226"/>
                <a:gd name="connsiteY5" fmla="*/ 1195885 h 1902619"/>
                <a:gd name="connsiteX6" fmla="*/ 311944 w 1129226"/>
                <a:gd name="connsiteY6" fmla="*/ 1526382 h 1902619"/>
                <a:gd name="connsiteX7" fmla="*/ 316706 w 1129226"/>
                <a:gd name="connsiteY7" fmla="*/ 1726406 h 1902619"/>
                <a:gd name="connsiteX8" fmla="*/ 338137 w 1129226"/>
                <a:gd name="connsiteY8" fmla="*/ 1845469 h 1902619"/>
                <a:gd name="connsiteX9" fmla="*/ 176212 w 1129226"/>
                <a:gd name="connsiteY9" fmla="*/ 1845469 h 1902619"/>
                <a:gd name="connsiteX10" fmla="*/ 76200 w 1129226"/>
                <a:gd name="connsiteY10" fmla="*/ 1902619 h 1902619"/>
                <a:gd name="connsiteX11" fmla="*/ 14287 w 1129226"/>
                <a:gd name="connsiteY11" fmla="*/ 1781175 h 1902619"/>
                <a:gd name="connsiteX12" fmla="*/ 0 w 1129226"/>
                <a:gd name="connsiteY12" fmla="*/ 1157287 h 1902619"/>
                <a:gd name="connsiteX13" fmla="*/ 11906 w 1129226"/>
                <a:gd name="connsiteY13" fmla="*/ 0 h 1902619"/>
                <a:gd name="connsiteX0" fmla="*/ 11906 w 1129226"/>
                <a:gd name="connsiteY0" fmla="*/ 0 h 1902619"/>
                <a:gd name="connsiteX1" fmla="*/ 1032321 w 1129226"/>
                <a:gd name="connsiteY1" fmla="*/ 356208 h 1902619"/>
                <a:gd name="connsiteX2" fmla="*/ 1018982 w 1129226"/>
                <a:gd name="connsiteY2" fmla="*/ 280617 h 1902619"/>
                <a:gd name="connsiteX3" fmla="*/ 836675 w 1129226"/>
                <a:gd name="connsiteY3" fmla="*/ 156114 h 1902619"/>
                <a:gd name="connsiteX4" fmla="*/ 1121252 w 1129226"/>
                <a:gd name="connsiteY4" fmla="*/ 107203 h 1902619"/>
                <a:gd name="connsiteX5" fmla="*/ 1129226 w 1129226"/>
                <a:gd name="connsiteY5" fmla="*/ 169455 h 1902619"/>
                <a:gd name="connsiteX6" fmla="*/ 296639 w 1129226"/>
                <a:gd name="connsiteY6" fmla="*/ 1195885 h 1902619"/>
                <a:gd name="connsiteX7" fmla="*/ 311944 w 1129226"/>
                <a:gd name="connsiteY7" fmla="*/ 1526382 h 1902619"/>
                <a:gd name="connsiteX8" fmla="*/ 316706 w 1129226"/>
                <a:gd name="connsiteY8" fmla="*/ 1726406 h 1902619"/>
                <a:gd name="connsiteX9" fmla="*/ 338137 w 1129226"/>
                <a:gd name="connsiteY9" fmla="*/ 1845469 h 1902619"/>
                <a:gd name="connsiteX10" fmla="*/ 176212 w 1129226"/>
                <a:gd name="connsiteY10" fmla="*/ 1845469 h 1902619"/>
                <a:gd name="connsiteX11" fmla="*/ 76200 w 1129226"/>
                <a:gd name="connsiteY11" fmla="*/ 1902619 h 1902619"/>
                <a:gd name="connsiteX12" fmla="*/ 14287 w 1129226"/>
                <a:gd name="connsiteY12" fmla="*/ 1781175 h 1902619"/>
                <a:gd name="connsiteX13" fmla="*/ 0 w 1129226"/>
                <a:gd name="connsiteY13" fmla="*/ 1157287 h 1902619"/>
                <a:gd name="connsiteX14" fmla="*/ 11906 w 1129226"/>
                <a:gd name="connsiteY14" fmla="*/ 0 h 1902619"/>
                <a:gd name="connsiteX0" fmla="*/ 11906 w 1142033"/>
                <a:gd name="connsiteY0" fmla="*/ 0 h 1902619"/>
                <a:gd name="connsiteX1" fmla="*/ 1032321 w 1142033"/>
                <a:gd name="connsiteY1" fmla="*/ 356208 h 1902619"/>
                <a:gd name="connsiteX2" fmla="*/ 1018982 w 1142033"/>
                <a:gd name="connsiteY2" fmla="*/ 280617 h 1902619"/>
                <a:gd name="connsiteX3" fmla="*/ 836675 w 1142033"/>
                <a:gd name="connsiteY3" fmla="*/ 156114 h 1902619"/>
                <a:gd name="connsiteX4" fmla="*/ 1121252 w 1142033"/>
                <a:gd name="connsiteY4" fmla="*/ 107203 h 1902619"/>
                <a:gd name="connsiteX5" fmla="*/ 1129226 w 1142033"/>
                <a:gd name="connsiteY5" fmla="*/ 169455 h 1902619"/>
                <a:gd name="connsiteX6" fmla="*/ 1142033 w 1142033"/>
                <a:gd name="connsiteY6" fmla="*/ 284138 h 1902619"/>
                <a:gd name="connsiteX7" fmla="*/ 311944 w 1142033"/>
                <a:gd name="connsiteY7" fmla="*/ 1526382 h 1902619"/>
                <a:gd name="connsiteX8" fmla="*/ 316706 w 1142033"/>
                <a:gd name="connsiteY8" fmla="*/ 1726406 h 1902619"/>
                <a:gd name="connsiteX9" fmla="*/ 338137 w 1142033"/>
                <a:gd name="connsiteY9" fmla="*/ 1845469 h 1902619"/>
                <a:gd name="connsiteX10" fmla="*/ 176212 w 1142033"/>
                <a:gd name="connsiteY10" fmla="*/ 1845469 h 1902619"/>
                <a:gd name="connsiteX11" fmla="*/ 76200 w 1142033"/>
                <a:gd name="connsiteY11" fmla="*/ 1902619 h 1902619"/>
                <a:gd name="connsiteX12" fmla="*/ 14287 w 1142033"/>
                <a:gd name="connsiteY12" fmla="*/ 1781175 h 1902619"/>
                <a:gd name="connsiteX13" fmla="*/ 0 w 1142033"/>
                <a:gd name="connsiteY13" fmla="*/ 1157287 h 1902619"/>
                <a:gd name="connsiteX14" fmla="*/ 11906 w 1142033"/>
                <a:gd name="connsiteY14" fmla="*/ 0 h 1902619"/>
                <a:gd name="connsiteX0" fmla="*/ 11906 w 1192394"/>
                <a:gd name="connsiteY0" fmla="*/ 0 h 1902619"/>
                <a:gd name="connsiteX1" fmla="*/ 1032321 w 1192394"/>
                <a:gd name="connsiteY1" fmla="*/ 356208 h 1902619"/>
                <a:gd name="connsiteX2" fmla="*/ 1018982 w 1192394"/>
                <a:gd name="connsiteY2" fmla="*/ 280617 h 1902619"/>
                <a:gd name="connsiteX3" fmla="*/ 836675 w 1192394"/>
                <a:gd name="connsiteY3" fmla="*/ 156114 h 1902619"/>
                <a:gd name="connsiteX4" fmla="*/ 1121252 w 1192394"/>
                <a:gd name="connsiteY4" fmla="*/ 107203 h 1902619"/>
                <a:gd name="connsiteX5" fmla="*/ 1129226 w 1192394"/>
                <a:gd name="connsiteY5" fmla="*/ 169455 h 1902619"/>
                <a:gd name="connsiteX6" fmla="*/ 1142033 w 1192394"/>
                <a:gd name="connsiteY6" fmla="*/ 284138 h 1902619"/>
                <a:gd name="connsiteX7" fmla="*/ 1192394 w 1192394"/>
                <a:gd name="connsiteY7" fmla="*/ 285064 h 1902619"/>
                <a:gd name="connsiteX8" fmla="*/ 311944 w 1192394"/>
                <a:gd name="connsiteY8" fmla="*/ 1526382 h 1902619"/>
                <a:gd name="connsiteX9" fmla="*/ 316706 w 1192394"/>
                <a:gd name="connsiteY9" fmla="*/ 1726406 h 1902619"/>
                <a:gd name="connsiteX10" fmla="*/ 338137 w 1192394"/>
                <a:gd name="connsiteY10" fmla="*/ 1845469 h 1902619"/>
                <a:gd name="connsiteX11" fmla="*/ 176212 w 1192394"/>
                <a:gd name="connsiteY11" fmla="*/ 1845469 h 1902619"/>
                <a:gd name="connsiteX12" fmla="*/ 76200 w 1192394"/>
                <a:gd name="connsiteY12" fmla="*/ 1902619 h 1902619"/>
                <a:gd name="connsiteX13" fmla="*/ 14287 w 1192394"/>
                <a:gd name="connsiteY13" fmla="*/ 1781175 h 1902619"/>
                <a:gd name="connsiteX14" fmla="*/ 0 w 1192394"/>
                <a:gd name="connsiteY14" fmla="*/ 1157287 h 1902619"/>
                <a:gd name="connsiteX15" fmla="*/ 11906 w 1192394"/>
                <a:gd name="connsiteY15" fmla="*/ 0 h 1902619"/>
                <a:gd name="connsiteX0" fmla="*/ 11906 w 1219073"/>
                <a:gd name="connsiteY0" fmla="*/ 0 h 1902619"/>
                <a:gd name="connsiteX1" fmla="*/ 1032321 w 1219073"/>
                <a:gd name="connsiteY1" fmla="*/ 356208 h 1902619"/>
                <a:gd name="connsiteX2" fmla="*/ 1018982 w 1219073"/>
                <a:gd name="connsiteY2" fmla="*/ 280617 h 1902619"/>
                <a:gd name="connsiteX3" fmla="*/ 836675 w 1219073"/>
                <a:gd name="connsiteY3" fmla="*/ 156114 h 1902619"/>
                <a:gd name="connsiteX4" fmla="*/ 1121252 w 1219073"/>
                <a:gd name="connsiteY4" fmla="*/ 107203 h 1902619"/>
                <a:gd name="connsiteX5" fmla="*/ 1129226 w 1219073"/>
                <a:gd name="connsiteY5" fmla="*/ 169455 h 1902619"/>
                <a:gd name="connsiteX6" fmla="*/ 1142033 w 1219073"/>
                <a:gd name="connsiteY6" fmla="*/ 284138 h 1902619"/>
                <a:gd name="connsiteX7" fmla="*/ 1192394 w 1219073"/>
                <a:gd name="connsiteY7" fmla="*/ 285064 h 1902619"/>
                <a:gd name="connsiteX8" fmla="*/ 1219073 w 1219073"/>
                <a:gd name="connsiteY8" fmla="*/ 427353 h 1902619"/>
                <a:gd name="connsiteX9" fmla="*/ 311944 w 1219073"/>
                <a:gd name="connsiteY9" fmla="*/ 1526382 h 1902619"/>
                <a:gd name="connsiteX10" fmla="*/ 316706 w 1219073"/>
                <a:gd name="connsiteY10" fmla="*/ 1726406 h 1902619"/>
                <a:gd name="connsiteX11" fmla="*/ 338137 w 1219073"/>
                <a:gd name="connsiteY11" fmla="*/ 1845469 h 1902619"/>
                <a:gd name="connsiteX12" fmla="*/ 176212 w 1219073"/>
                <a:gd name="connsiteY12" fmla="*/ 1845469 h 1902619"/>
                <a:gd name="connsiteX13" fmla="*/ 76200 w 1219073"/>
                <a:gd name="connsiteY13" fmla="*/ 1902619 h 1902619"/>
                <a:gd name="connsiteX14" fmla="*/ 14287 w 1219073"/>
                <a:gd name="connsiteY14" fmla="*/ 1781175 h 1902619"/>
                <a:gd name="connsiteX15" fmla="*/ 0 w 1219073"/>
                <a:gd name="connsiteY15" fmla="*/ 1157287 h 1902619"/>
                <a:gd name="connsiteX16" fmla="*/ 11906 w 1219073"/>
                <a:gd name="connsiteY16" fmla="*/ 0 h 1902619"/>
                <a:gd name="connsiteX0" fmla="*/ 11906 w 1219073"/>
                <a:gd name="connsiteY0" fmla="*/ 0 h 1902619"/>
                <a:gd name="connsiteX1" fmla="*/ 1032321 w 1219073"/>
                <a:gd name="connsiteY1" fmla="*/ 356208 h 1902619"/>
                <a:gd name="connsiteX2" fmla="*/ 1018982 w 1219073"/>
                <a:gd name="connsiteY2" fmla="*/ 280617 h 1902619"/>
                <a:gd name="connsiteX3" fmla="*/ 836675 w 1219073"/>
                <a:gd name="connsiteY3" fmla="*/ 156114 h 1902619"/>
                <a:gd name="connsiteX4" fmla="*/ 1121252 w 1219073"/>
                <a:gd name="connsiteY4" fmla="*/ 107203 h 1902619"/>
                <a:gd name="connsiteX5" fmla="*/ 1129226 w 1219073"/>
                <a:gd name="connsiteY5" fmla="*/ 169455 h 1902619"/>
                <a:gd name="connsiteX6" fmla="*/ 1142033 w 1219073"/>
                <a:gd name="connsiteY6" fmla="*/ 284138 h 1902619"/>
                <a:gd name="connsiteX7" fmla="*/ 1192394 w 1219073"/>
                <a:gd name="connsiteY7" fmla="*/ 285064 h 1902619"/>
                <a:gd name="connsiteX8" fmla="*/ 1219073 w 1219073"/>
                <a:gd name="connsiteY8" fmla="*/ 427353 h 1902619"/>
                <a:gd name="connsiteX9" fmla="*/ 1214626 w 1219073"/>
                <a:gd name="connsiteY9" fmla="*/ 627446 h 1902619"/>
                <a:gd name="connsiteX10" fmla="*/ 311944 w 1219073"/>
                <a:gd name="connsiteY10" fmla="*/ 1526382 h 1902619"/>
                <a:gd name="connsiteX11" fmla="*/ 316706 w 1219073"/>
                <a:gd name="connsiteY11" fmla="*/ 1726406 h 1902619"/>
                <a:gd name="connsiteX12" fmla="*/ 338137 w 1219073"/>
                <a:gd name="connsiteY12" fmla="*/ 1845469 h 1902619"/>
                <a:gd name="connsiteX13" fmla="*/ 176212 w 1219073"/>
                <a:gd name="connsiteY13" fmla="*/ 1845469 h 1902619"/>
                <a:gd name="connsiteX14" fmla="*/ 76200 w 1219073"/>
                <a:gd name="connsiteY14" fmla="*/ 1902619 h 1902619"/>
                <a:gd name="connsiteX15" fmla="*/ 14287 w 1219073"/>
                <a:gd name="connsiteY15" fmla="*/ 1781175 h 1902619"/>
                <a:gd name="connsiteX16" fmla="*/ 0 w 1219073"/>
                <a:gd name="connsiteY16" fmla="*/ 1157287 h 1902619"/>
                <a:gd name="connsiteX17" fmla="*/ 11906 w 1219073"/>
                <a:gd name="connsiteY17" fmla="*/ 0 h 1902619"/>
                <a:gd name="connsiteX0" fmla="*/ 11906 w 1325789"/>
                <a:gd name="connsiteY0" fmla="*/ 0 h 1902619"/>
                <a:gd name="connsiteX1" fmla="*/ 1032321 w 1325789"/>
                <a:gd name="connsiteY1" fmla="*/ 356208 h 1902619"/>
                <a:gd name="connsiteX2" fmla="*/ 1018982 w 1325789"/>
                <a:gd name="connsiteY2" fmla="*/ 280617 h 1902619"/>
                <a:gd name="connsiteX3" fmla="*/ 836675 w 1325789"/>
                <a:gd name="connsiteY3" fmla="*/ 156114 h 1902619"/>
                <a:gd name="connsiteX4" fmla="*/ 1121252 w 1325789"/>
                <a:gd name="connsiteY4" fmla="*/ 107203 h 1902619"/>
                <a:gd name="connsiteX5" fmla="*/ 1129226 w 1325789"/>
                <a:gd name="connsiteY5" fmla="*/ 169455 h 1902619"/>
                <a:gd name="connsiteX6" fmla="*/ 1142033 w 1325789"/>
                <a:gd name="connsiteY6" fmla="*/ 284138 h 1902619"/>
                <a:gd name="connsiteX7" fmla="*/ 1192394 w 1325789"/>
                <a:gd name="connsiteY7" fmla="*/ 285064 h 1902619"/>
                <a:gd name="connsiteX8" fmla="*/ 1219073 w 1325789"/>
                <a:gd name="connsiteY8" fmla="*/ 427353 h 1902619"/>
                <a:gd name="connsiteX9" fmla="*/ 1214626 w 1325789"/>
                <a:gd name="connsiteY9" fmla="*/ 627446 h 1902619"/>
                <a:gd name="connsiteX10" fmla="*/ 1325789 w 1325789"/>
                <a:gd name="connsiteY10" fmla="*/ 591874 h 1902619"/>
                <a:gd name="connsiteX11" fmla="*/ 311944 w 1325789"/>
                <a:gd name="connsiteY11" fmla="*/ 1526382 h 1902619"/>
                <a:gd name="connsiteX12" fmla="*/ 316706 w 1325789"/>
                <a:gd name="connsiteY12" fmla="*/ 1726406 h 1902619"/>
                <a:gd name="connsiteX13" fmla="*/ 338137 w 1325789"/>
                <a:gd name="connsiteY13" fmla="*/ 1845469 h 1902619"/>
                <a:gd name="connsiteX14" fmla="*/ 176212 w 1325789"/>
                <a:gd name="connsiteY14" fmla="*/ 1845469 h 1902619"/>
                <a:gd name="connsiteX15" fmla="*/ 76200 w 1325789"/>
                <a:gd name="connsiteY15" fmla="*/ 1902619 h 1902619"/>
                <a:gd name="connsiteX16" fmla="*/ 14287 w 1325789"/>
                <a:gd name="connsiteY16" fmla="*/ 1781175 h 1902619"/>
                <a:gd name="connsiteX17" fmla="*/ 0 w 1325789"/>
                <a:gd name="connsiteY17" fmla="*/ 1157287 h 1902619"/>
                <a:gd name="connsiteX18" fmla="*/ 11906 w 1325789"/>
                <a:gd name="connsiteY18"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29226 w 1356915"/>
                <a:gd name="connsiteY5" fmla="*/ 169455 h 1902619"/>
                <a:gd name="connsiteX6" fmla="*/ 1142033 w 1356915"/>
                <a:gd name="connsiteY6" fmla="*/ 284138 h 1902619"/>
                <a:gd name="connsiteX7" fmla="*/ 1192394 w 1356915"/>
                <a:gd name="connsiteY7" fmla="*/ 285064 h 1902619"/>
                <a:gd name="connsiteX8" fmla="*/ 1219073 w 1356915"/>
                <a:gd name="connsiteY8" fmla="*/ 427353 h 1902619"/>
                <a:gd name="connsiteX9" fmla="*/ 1214626 w 1356915"/>
                <a:gd name="connsiteY9" fmla="*/ 627446 h 1902619"/>
                <a:gd name="connsiteX10" fmla="*/ 1325789 w 1356915"/>
                <a:gd name="connsiteY10" fmla="*/ 591874 h 1902619"/>
                <a:gd name="connsiteX11" fmla="*/ 1356915 w 1356915"/>
                <a:gd name="connsiteY11" fmla="*/ 916470 h 1902619"/>
                <a:gd name="connsiteX12" fmla="*/ 311944 w 1356915"/>
                <a:gd name="connsiteY12" fmla="*/ 1526382 h 1902619"/>
                <a:gd name="connsiteX13" fmla="*/ 316706 w 1356915"/>
                <a:gd name="connsiteY13" fmla="*/ 1726406 h 1902619"/>
                <a:gd name="connsiteX14" fmla="*/ 338137 w 1356915"/>
                <a:gd name="connsiteY14" fmla="*/ 1845469 h 1902619"/>
                <a:gd name="connsiteX15" fmla="*/ 176212 w 1356915"/>
                <a:gd name="connsiteY15" fmla="*/ 1845469 h 1902619"/>
                <a:gd name="connsiteX16" fmla="*/ 76200 w 1356915"/>
                <a:gd name="connsiteY16" fmla="*/ 1902619 h 1902619"/>
                <a:gd name="connsiteX17" fmla="*/ 14287 w 1356915"/>
                <a:gd name="connsiteY17" fmla="*/ 1781175 h 1902619"/>
                <a:gd name="connsiteX18" fmla="*/ 0 w 1356915"/>
                <a:gd name="connsiteY18" fmla="*/ 1157287 h 1902619"/>
                <a:gd name="connsiteX19" fmla="*/ 11906 w 1356915"/>
                <a:gd name="connsiteY19"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29226 w 1356915"/>
                <a:gd name="connsiteY5" fmla="*/ 169455 h 1902619"/>
                <a:gd name="connsiteX6" fmla="*/ 1192394 w 1356915"/>
                <a:gd name="connsiteY6" fmla="*/ 285064 h 1902619"/>
                <a:gd name="connsiteX7" fmla="*/ 1219073 w 1356915"/>
                <a:gd name="connsiteY7" fmla="*/ 427353 h 1902619"/>
                <a:gd name="connsiteX8" fmla="*/ 1214626 w 1356915"/>
                <a:gd name="connsiteY8" fmla="*/ 627446 h 1902619"/>
                <a:gd name="connsiteX9" fmla="*/ 1325789 w 1356915"/>
                <a:gd name="connsiteY9" fmla="*/ 591874 h 1902619"/>
                <a:gd name="connsiteX10" fmla="*/ 1356915 w 1356915"/>
                <a:gd name="connsiteY10" fmla="*/ 916470 h 1902619"/>
                <a:gd name="connsiteX11" fmla="*/ 311944 w 1356915"/>
                <a:gd name="connsiteY11" fmla="*/ 1526382 h 1902619"/>
                <a:gd name="connsiteX12" fmla="*/ 316706 w 1356915"/>
                <a:gd name="connsiteY12" fmla="*/ 1726406 h 1902619"/>
                <a:gd name="connsiteX13" fmla="*/ 338137 w 1356915"/>
                <a:gd name="connsiteY13" fmla="*/ 1845469 h 1902619"/>
                <a:gd name="connsiteX14" fmla="*/ 176212 w 1356915"/>
                <a:gd name="connsiteY14" fmla="*/ 1845469 h 1902619"/>
                <a:gd name="connsiteX15" fmla="*/ 76200 w 1356915"/>
                <a:gd name="connsiteY15" fmla="*/ 1902619 h 1902619"/>
                <a:gd name="connsiteX16" fmla="*/ 14287 w 1356915"/>
                <a:gd name="connsiteY16" fmla="*/ 1781175 h 1902619"/>
                <a:gd name="connsiteX17" fmla="*/ 0 w 1356915"/>
                <a:gd name="connsiteY17" fmla="*/ 1157287 h 1902619"/>
                <a:gd name="connsiteX18" fmla="*/ 11906 w 1356915"/>
                <a:gd name="connsiteY18"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92394 w 1356915"/>
                <a:gd name="connsiteY5" fmla="*/ 285064 h 1902619"/>
                <a:gd name="connsiteX6" fmla="*/ 1219073 w 1356915"/>
                <a:gd name="connsiteY6" fmla="*/ 427353 h 1902619"/>
                <a:gd name="connsiteX7" fmla="*/ 1214626 w 1356915"/>
                <a:gd name="connsiteY7" fmla="*/ 627446 h 1902619"/>
                <a:gd name="connsiteX8" fmla="*/ 1325789 w 1356915"/>
                <a:gd name="connsiteY8" fmla="*/ 591874 h 1902619"/>
                <a:gd name="connsiteX9" fmla="*/ 1356915 w 1356915"/>
                <a:gd name="connsiteY9" fmla="*/ 916470 h 1902619"/>
                <a:gd name="connsiteX10" fmla="*/ 311944 w 1356915"/>
                <a:gd name="connsiteY10" fmla="*/ 1526382 h 1902619"/>
                <a:gd name="connsiteX11" fmla="*/ 316706 w 1356915"/>
                <a:gd name="connsiteY11" fmla="*/ 1726406 h 1902619"/>
                <a:gd name="connsiteX12" fmla="*/ 338137 w 1356915"/>
                <a:gd name="connsiteY12" fmla="*/ 1845469 h 1902619"/>
                <a:gd name="connsiteX13" fmla="*/ 176212 w 1356915"/>
                <a:gd name="connsiteY13" fmla="*/ 1845469 h 1902619"/>
                <a:gd name="connsiteX14" fmla="*/ 76200 w 1356915"/>
                <a:gd name="connsiteY14" fmla="*/ 1902619 h 1902619"/>
                <a:gd name="connsiteX15" fmla="*/ 14287 w 1356915"/>
                <a:gd name="connsiteY15" fmla="*/ 1781175 h 1902619"/>
                <a:gd name="connsiteX16" fmla="*/ 0 w 1356915"/>
                <a:gd name="connsiteY16" fmla="*/ 1157287 h 1902619"/>
                <a:gd name="connsiteX17" fmla="*/ 11906 w 1356915"/>
                <a:gd name="connsiteY17"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92394 w 1356915"/>
                <a:gd name="connsiteY5" fmla="*/ 285064 h 1902619"/>
                <a:gd name="connsiteX6" fmla="*/ 1219073 w 1356915"/>
                <a:gd name="connsiteY6" fmla="*/ 427353 h 1902619"/>
                <a:gd name="connsiteX7" fmla="*/ 1325789 w 1356915"/>
                <a:gd name="connsiteY7" fmla="*/ 591874 h 1902619"/>
                <a:gd name="connsiteX8" fmla="*/ 1356915 w 1356915"/>
                <a:gd name="connsiteY8" fmla="*/ 916470 h 1902619"/>
                <a:gd name="connsiteX9" fmla="*/ 311944 w 1356915"/>
                <a:gd name="connsiteY9" fmla="*/ 1526382 h 1902619"/>
                <a:gd name="connsiteX10" fmla="*/ 316706 w 1356915"/>
                <a:gd name="connsiteY10" fmla="*/ 1726406 h 1902619"/>
                <a:gd name="connsiteX11" fmla="*/ 338137 w 1356915"/>
                <a:gd name="connsiteY11" fmla="*/ 1845469 h 1902619"/>
                <a:gd name="connsiteX12" fmla="*/ 176212 w 1356915"/>
                <a:gd name="connsiteY12" fmla="*/ 1845469 h 1902619"/>
                <a:gd name="connsiteX13" fmla="*/ 76200 w 1356915"/>
                <a:gd name="connsiteY13" fmla="*/ 1902619 h 1902619"/>
                <a:gd name="connsiteX14" fmla="*/ 14287 w 1356915"/>
                <a:gd name="connsiteY14" fmla="*/ 1781175 h 1902619"/>
                <a:gd name="connsiteX15" fmla="*/ 0 w 1356915"/>
                <a:gd name="connsiteY15" fmla="*/ 1157287 h 1902619"/>
                <a:gd name="connsiteX16" fmla="*/ 11906 w 1356915"/>
                <a:gd name="connsiteY16" fmla="*/ 0 h 1902619"/>
                <a:gd name="connsiteX0" fmla="*/ 11906 w 1356915"/>
                <a:gd name="connsiteY0" fmla="*/ 0 h 1902619"/>
                <a:gd name="connsiteX1" fmla="*/ 1032321 w 1356915"/>
                <a:gd name="connsiteY1" fmla="*/ 356208 h 1902619"/>
                <a:gd name="connsiteX2" fmla="*/ 1018982 w 1356915"/>
                <a:gd name="connsiteY2" fmla="*/ 280617 h 1902619"/>
                <a:gd name="connsiteX3" fmla="*/ 836675 w 1356915"/>
                <a:gd name="connsiteY3" fmla="*/ 156114 h 1902619"/>
                <a:gd name="connsiteX4" fmla="*/ 1121252 w 1356915"/>
                <a:gd name="connsiteY4" fmla="*/ 107203 h 1902619"/>
                <a:gd name="connsiteX5" fmla="*/ 1192394 w 1356915"/>
                <a:gd name="connsiteY5" fmla="*/ 285064 h 1902619"/>
                <a:gd name="connsiteX6" fmla="*/ 1325789 w 1356915"/>
                <a:gd name="connsiteY6" fmla="*/ 591874 h 1902619"/>
                <a:gd name="connsiteX7" fmla="*/ 1356915 w 1356915"/>
                <a:gd name="connsiteY7" fmla="*/ 916470 h 1902619"/>
                <a:gd name="connsiteX8" fmla="*/ 311944 w 1356915"/>
                <a:gd name="connsiteY8" fmla="*/ 1526382 h 1902619"/>
                <a:gd name="connsiteX9" fmla="*/ 316706 w 1356915"/>
                <a:gd name="connsiteY9" fmla="*/ 1726406 h 1902619"/>
                <a:gd name="connsiteX10" fmla="*/ 338137 w 1356915"/>
                <a:gd name="connsiteY10" fmla="*/ 1845469 h 1902619"/>
                <a:gd name="connsiteX11" fmla="*/ 176212 w 1356915"/>
                <a:gd name="connsiteY11" fmla="*/ 1845469 h 1902619"/>
                <a:gd name="connsiteX12" fmla="*/ 76200 w 1356915"/>
                <a:gd name="connsiteY12" fmla="*/ 1902619 h 1902619"/>
                <a:gd name="connsiteX13" fmla="*/ 14287 w 1356915"/>
                <a:gd name="connsiteY13" fmla="*/ 1781175 h 1902619"/>
                <a:gd name="connsiteX14" fmla="*/ 0 w 1356915"/>
                <a:gd name="connsiteY14" fmla="*/ 1157287 h 1902619"/>
                <a:gd name="connsiteX15" fmla="*/ 11906 w 1356915"/>
                <a:gd name="connsiteY15" fmla="*/ 0 h 1902619"/>
                <a:gd name="connsiteX0" fmla="*/ 11906 w 1356915"/>
                <a:gd name="connsiteY0" fmla="*/ 0 h 1902619"/>
                <a:gd name="connsiteX1" fmla="*/ 1032321 w 1356915"/>
                <a:gd name="connsiteY1" fmla="*/ 356208 h 1902619"/>
                <a:gd name="connsiteX2" fmla="*/ 836675 w 1356915"/>
                <a:gd name="connsiteY2" fmla="*/ 156114 h 1902619"/>
                <a:gd name="connsiteX3" fmla="*/ 1121252 w 1356915"/>
                <a:gd name="connsiteY3" fmla="*/ 107203 h 1902619"/>
                <a:gd name="connsiteX4" fmla="*/ 1192394 w 1356915"/>
                <a:gd name="connsiteY4" fmla="*/ 285064 h 1902619"/>
                <a:gd name="connsiteX5" fmla="*/ 1325789 w 1356915"/>
                <a:gd name="connsiteY5" fmla="*/ 591874 h 1902619"/>
                <a:gd name="connsiteX6" fmla="*/ 1356915 w 1356915"/>
                <a:gd name="connsiteY6" fmla="*/ 916470 h 1902619"/>
                <a:gd name="connsiteX7" fmla="*/ 311944 w 1356915"/>
                <a:gd name="connsiteY7" fmla="*/ 1526382 h 1902619"/>
                <a:gd name="connsiteX8" fmla="*/ 316706 w 1356915"/>
                <a:gd name="connsiteY8" fmla="*/ 1726406 h 1902619"/>
                <a:gd name="connsiteX9" fmla="*/ 338137 w 1356915"/>
                <a:gd name="connsiteY9" fmla="*/ 1845469 h 1902619"/>
                <a:gd name="connsiteX10" fmla="*/ 176212 w 1356915"/>
                <a:gd name="connsiteY10" fmla="*/ 1845469 h 1902619"/>
                <a:gd name="connsiteX11" fmla="*/ 76200 w 1356915"/>
                <a:gd name="connsiteY11" fmla="*/ 1902619 h 1902619"/>
                <a:gd name="connsiteX12" fmla="*/ 14287 w 1356915"/>
                <a:gd name="connsiteY12" fmla="*/ 1781175 h 1902619"/>
                <a:gd name="connsiteX13" fmla="*/ 0 w 1356915"/>
                <a:gd name="connsiteY13" fmla="*/ 1157287 h 1902619"/>
                <a:gd name="connsiteX14" fmla="*/ 11906 w 1356915"/>
                <a:gd name="connsiteY14" fmla="*/ 0 h 1902619"/>
                <a:gd name="connsiteX0" fmla="*/ 11906 w 1356915"/>
                <a:gd name="connsiteY0" fmla="*/ 0 h 1902619"/>
                <a:gd name="connsiteX1" fmla="*/ 836675 w 1356915"/>
                <a:gd name="connsiteY1" fmla="*/ 156114 h 1902619"/>
                <a:gd name="connsiteX2" fmla="*/ 1121252 w 1356915"/>
                <a:gd name="connsiteY2" fmla="*/ 107203 h 1902619"/>
                <a:gd name="connsiteX3" fmla="*/ 1192394 w 1356915"/>
                <a:gd name="connsiteY3" fmla="*/ 285064 h 1902619"/>
                <a:gd name="connsiteX4" fmla="*/ 1325789 w 1356915"/>
                <a:gd name="connsiteY4" fmla="*/ 591874 h 1902619"/>
                <a:gd name="connsiteX5" fmla="*/ 1356915 w 1356915"/>
                <a:gd name="connsiteY5" fmla="*/ 916470 h 1902619"/>
                <a:gd name="connsiteX6" fmla="*/ 311944 w 1356915"/>
                <a:gd name="connsiteY6" fmla="*/ 1526382 h 1902619"/>
                <a:gd name="connsiteX7" fmla="*/ 316706 w 1356915"/>
                <a:gd name="connsiteY7" fmla="*/ 1726406 h 1902619"/>
                <a:gd name="connsiteX8" fmla="*/ 338137 w 1356915"/>
                <a:gd name="connsiteY8" fmla="*/ 1845469 h 1902619"/>
                <a:gd name="connsiteX9" fmla="*/ 176212 w 1356915"/>
                <a:gd name="connsiteY9" fmla="*/ 1845469 h 1902619"/>
                <a:gd name="connsiteX10" fmla="*/ 76200 w 1356915"/>
                <a:gd name="connsiteY10" fmla="*/ 1902619 h 1902619"/>
                <a:gd name="connsiteX11" fmla="*/ 14287 w 1356915"/>
                <a:gd name="connsiteY11" fmla="*/ 1781175 h 1902619"/>
                <a:gd name="connsiteX12" fmla="*/ 0 w 1356915"/>
                <a:gd name="connsiteY12" fmla="*/ 1157287 h 1902619"/>
                <a:gd name="connsiteX13" fmla="*/ 11906 w 1356915"/>
                <a:gd name="connsiteY13" fmla="*/ 0 h 1902619"/>
                <a:gd name="connsiteX0" fmla="*/ 946404 w 1356915"/>
                <a:gd name="connsiteY0" fmla="*/ 640299 h 1795416"/>
                <a:gd name="connsiteX1" fmla="*/ 836675 w 1356915"/>
                <a:gd name="connsiteY1" fmla="*/ 48911 h 1795416"/>
                <a:gd name="connsiteX2" fmla="*/ 1121252 w 1356915"/>
                <a:gd name="connsiteY2" fmla="*/ 0 h 1795416"/>
                <a:gd name="connsiteX3" fmla="*/ 1192394 w 1356915"/>
                <a:gd name="connsiteY3" fmla="*/ 177861 h 1795416"/>
                <a:gd name="connsiteX4" fmla="*/ 1325789 w 1356915"/>
                <a:gd name="connsiteY4" fmla="*/ 484671 h 1795416"/>
                <a:gd name="connsiteX5" fmla="*/ 1356915 w 1356915"/>
                <a:gd name="connsiteY5" fmla="*/ 809267 h 1795416"/>
                <a:gd name="connsiteX6" fmla="*/ 311944 w 1356915"/>
                <a:gd name="connsiteY6" fmla="*/ 1419179 h 1795416"/>
                <a:gd name="connsiteX7" fmla="*/ 316706 w 1356915"/>
                <a:gd name="connsiteY7" fmla="*/ 1619203 h 1795416"/>
                <a:gd name="connsiteX8" fmla="*/ 338137 w 1356915"/>
                <a:gd name="connsiteY8" fmla="*/ 1738266 h 1795416"/>
                <a:gd name="connsiteX9" fmla="*/ 176212 w 1356915"/>
                <a:gd name="connsiteY9" fmla="*/ 1738266 h 1795416"/>
                <a:gd name="connsiteX10" fmla="*/ 76200 w 1356915"/>
                <a:gd name="connsiteY10" fmla="*/ 1795416 h 1795416"/>
                <a:gd name="connsiteX11" fmla="*/ 14287 w 1356915"/>
                <a:gd name="connsiteY11" fmla="*/ 1673972 h 1795416"/>
                <a:gd name="connsiteX12" fmla="*/ 0 w 1356915"/>
                <a:gd name="connsiteY12" fmla="*/ 1050084 h 1795416"/>
                <a:gd name="connsiteX13" fmla="*/ 946404 w 1356915"/>
                <a:gd name="connsiteY13" fmla="*/ 640299 h 1795416"/>
                <a:gd name="connsiteX0" fmla="*/ 1035335 w 1356915"/>
                <a:gd name="connsiteY0" fmla="*/ 649193 h 1795416"/>
                <a:gd name="connsiteX1" fmla="*/ 836675 w 1356915"/>
                <a:gd name="connsiteY1" fmla="*/ 48911 h 1795416"/>
                <a:gd name="connsiteX2" fmla="*/ 1121252 w 1356915"/>
                <a:gd name="connsiteY2" fmla="*/ 0 h 1795416"/>
                <a:gd name="connsiteX3" fmla="*/ 1192394 w 1356915"/>
                <a:gd name="connsiteY3" fmla="*/ 177861 h 1795416"/>
                <a:gd name="connsiteX4" fmla="*/ 1325789 w 1356915"/>
                <a:gd name="connsiteY4" fmla="*/ 484671 h 1795416"/>
                <a:gd name="connsiteX5" fmla="*/ 1356915 w 1356915"/>
                <a:gd name="connsiteY5" fmla="*/ 809267 h 1795416"/>
                <a:gd name="connsiteX6" fmla="*/ 311944 w 1356915"/>
                <a:gd name="connsiteY6" fmla="*/ 1419179 h 1795416"/>
                <a:gd name="connsiteX7" fmla="*/ 316706 w 1356915"/>
                <a:gd name="connsiteY7" fmla="*/ 1619203 h 1795416"/>
                <a:gd name="connsiteX8" fmla="*/ 338137 w 1356915"/>
                <a:gd name="connsiteY8" fmla="*/ 1738266 h 1795416"/>
                <a:gd name="connsiteX9" fmla="*/ 176212 w 1356915"/>
                <a:gd name="connsiteY9" fmla="*/ 1738266 h 1795416"/>
                <a:gd name="connsiteX10" fmla="*/ 76200 w 1356915"/>
                <a:gd name="connsiteY10" fmla="*/ 1795416 h 1795416"/>
                <a:gd name="connsiteX11" fmla="*/ 14287 w 1356915"/>
                <a:gd name="connsiteY11" fmla="*/ 1673972 h 1795416"/>
                <a:gd name="connsiteX12" fmla="*/ 0 w 1356915"/>
                <a:gd name="connsiteY12" fmla="*/ 1050084 h 1795416"/>
                <a:gd name="connsiteX13" fmla="*/ 1035335 w 1356915"/>
                <a:gd name="connsiteY13" fmla="*/ 649193 h 1795416"/>
                <a:gd name="connsiteX0" fmla="*/ 1035335 w 1411836"/>
                <a:gd name="connsiteY0" fmla="*/ 649193 h 1795416"/>
                <a:gd name="connsiteX1" fmla="*/ 836675 w 1411836"/>
                <a:gd name="connsiteY1" fmla="*/ 48911 h 1795416"/>
                <a:gd name="connsiteX2" fmla="*/ 1121252 w 1411836"/>
                <a:gd name="connsiteY2" fmla="*/ 0 h 1795416"/>
                <a:gd name="connsiteX3" fmla="*/ 1192394 w 1411836"/>
                <a:gd name="connsiteY3" fmla="*/ 177861 h 1795416"/>
                <a:gd name="connsiteX4" fmla="*/ 1325789 w 1411836"/>
                <a:gd name="connsiteY4" fmla="*/ 484671 h 1795416"/>
                <a:gd name="connsiteX5" fmla="*/ 1356915 w 1411836"/>
                <a:gd name="connsiteY5" fmla="*/ 809267 h 1795416"/>
                <a:gd name="connsiteX6" fmla="*/ 1411836 w 1411836"/>
                <a:gd name="connsiteY6" fmla="*/ 1002100 h 1795416"/>
                <a:gd name="connsiteX7" fmla="*/ 316706 w 1411836"/>
                <a:gd name="connsiteY7" fmla="*/ 1619203 h 1795416"/>
                <a:gd name="connsiteX8" fmla="*/ 338137 w 1411836"/>
                <a:gd name="connsiteY8" fmla="*/ 1738266 h 1795416"/>
                <a:gd name="connsiteX9" fmla="*/ 176212 w 1411836"/>
                <a:gd name="connsiteY9" fmla="*/ 1738266 h 1795416"/>
                <a:gd name="connsiteX10" fmla="*/ 76200 w 1411836"/>
                <a:gd name="connsiteY10" fmla="*/ 1795416 h 1795416"/>
                <a:gd name="connsiteX11" fmla="*/ 14287 w 1411836"/>
                <a:gd name="connsiteY11" fmla="*/ 1673972 h 1795416"/>
                <a:gd name="connsiteX12" fmla="*/ 0 w 1411836"/>
                <a:gd name="connsiteY12" fmla="*/ 1050084 h 1795416"/>
                <a:gd name="connsiteX13" fmla="*/ 1035335 w 1411836"/>
                <a:gd name="connsiteY13" fmla="*/ 649193 h 1795416"/>
                <a:gd name="connsiteX0" fmla="*/ 1035335 w 1411836"/>
                <a:gd name="connsiteY0" fmla="*/ 649193 h 1795416"/>
                <a:gd name="connsiteX1" fmla="*/ 836675 w 1411836"/>
                <a:gd name="connsiteY1" fmla="*/ 48911 h 1795416"/>
                <a:gd name="connsiteX2" fmla="*/ 1121252 w 1411836"/>
                <a:gd name="connsiteY2" fmla="*/ 0 h 1795416"/>
                <a:gd name="connsiteX3" fmla="*/ 1192394 w 1411836"/>
                <a:gd name="connsiteY3" fmla="*/ 177861 h 1795416"/>
                <a:gd name="connsiteX4" fmla="*/ 1325789 w 1411836"/>
                <a:gd name="connsiteY4" fmla="*/ 484671 h 1795416"/>
                <a:gd name="connsiteX5" fmla="*/ 1411836 w 1411836"/>
                <a:gd name="connsiteY5" fmla="*/ 800408 h 1795416"/>
                <a:gd name="connsiteX6" fmla="*/ 1411836 w 1411836"/>
                <a:gd name="connsiteY6" fmla="*/ 1002100 h 1795416"/>
                <a:gd name="connsiteX7" fmla="*/ 316706 w 1411836"/>
                <a:gd name="connsiteY7" fmla="*/ 1619203 h 1795416"/>
                <a:gd name="connsiteX8" fmla="*/ 338137 w 1411836"/>
                <a:gd name="connsiteY8" fmla="*/ 1738266 h 1795416"/>
                <a:gd name="connsiteX9" fmla="*/ 176212 w 1411836"/>
                <a:gd name="connsiteY9" fmla="*/ 1738266 h 1795416"/>
                <a:gd name="connsiteX10" fmla="*/ 76200 w 1411836"/>
                <a:gd name="connsiteY10" fmla="*/ 1795416 h 1795416"/>
                <a:gd name="connsiteX11" fmla="*/ 14287 w 1411836"/>
                <a:gd name="connsiteY11" fmla="*/ 1673972 h 1795416"/>
                <a:gd name="connsiteX12" fmla="*/ 0 w 1411836"/>
                <a:gd name="connsiteY12" fmla="*/ 1050084 h 1795416"/>
                <a:gd name="connsiteX13" fmla="*/ 1035335 w 1411836"/>
                <a:gd name="connsiteY13" fmla="*/ 649193 h 1795416"/>
                <a:gd name="connsiteX0" fmla="*/ 1035335 w 1411836"/>
                <a:gd name="connsiteY0" fmla="*/ 649193 h 1795416"/>
                <a:gd name="connsiteX1" fmla="*/ 836675 w 1411836"/>
                <a:gd name="connsiteY1" fmla="*/ 48911 h 1795416"/>
                <a:gd name="connsiteX2" fmla="*/ 1121252 w 1411836"/>
                <a:gd name="connsiteY2" fmla="*/ 0 h 1795416"/>
                <a:gd name="connsiteX3" fmla="*/ 1192394 w 1411836"/>
                <a:gd name="connsiteY3" fmla="*/ 177861 h 1795416"/>
                <a:gd name="connsiteX4" fmla="*/ 1325789 w 1411836"/>
                <a:gd name="connsiteY4" fmla="*/ 484671 h 1795416"/>
                <a:gd name="connsiteX5" fmla="*/ 1411836 w 1411836"/>
                <a:gd name="connsiteY5" fmla="*/ 800408 h 1795416"/>
                <a:gd name="connsiteX6" fmla="*/ 1411836 w 1411836"/>
                <a:gd name="connsiteY6" fmla="*/ 1002100 h 1795416"/>
                <a:gd name="connsiteX7" fmla="*/ 1411105 w 1411836"/>
                <a:gd name="connsiteY7" fmla="*/ 1706154 h 1795416"/>
                <a:gd name="connsiteX8" fmla="*/ 338137 w 1411836"/>
                <a:gd name="connsiteY8" fmla="*/ 1738266 h 1795416"/>
                <a:gd name="connsiteX9" fmla="*/ 176212 w 1411836"/>
                <a:gd name="connsiteY9" fmla="*/ 1738266 h 1795416"/>
                <a:gd name="connsiteX10" fmla="*/ 76200 w 1411836"/>
                <a:gd name="connsiteY10" fmla="*/ 1795416 h 1795416"/>
                <a:gd name="connsiteX11" fmla="*/ 14287 w 1411836"/>
                <a:gd name="connsiteY11" fmla="*/ 1673972 h 1795416"/>
                <a:gd name="connsiteX12" fmla="*/ 0 w 1411836"/>
                <a:gd name="connsiteY12" fmla="*/ 1050084 h 1795416"/>
                <a:gd name="connsiteX13" fmla="*/ 1035335 w 1411836"/>
                <a:gd name="connsiteY13" fmla="*/ 649193 h 1795416"/>
                <a:gd name="connsiteX0" fmla="*/ 1035335 w 1411836"/>
                <a:gd name="connsiteY0" fmla="*/ 649193 h 1795416"/>
                <a:gd name="connsiteX1" fmla="*/ 836675 w 1411836"/>
                <a:gd name="connsiteY1" fmla="*/ 48911 h 1795416"/>
                <a:gd name="connsiteX2" fmla="*/ 1121252 w 1411836"/>
                <a:gd name="connsiteY2" fmla="*/ 0 h 1795416"/>
                <a:gd name="connsiteX3" fmla="*/ 1192394 w 1411836"/>
                <a:gd name="connsiteY3" fmla="*/ 177861 h 1795416"/>
                <a:gd name="connsiteX4" fmla="*/ 1325789 w 1411836"/>
                <a:gd name="connsiteY4" fmla="*/ 484671 h 1795416"/>
                <a:gd name="connsiteX5" fmla="*/ 1411836 w 1411836"/>
                <a:gd name="connsiteY5" fmla="*/ 800408 h 1795416"/>
                <a:gd name="connsiteX6" fmla="*/ 1411836 w 1411836"/>
                <a:gd name="connsiteY6" fmla="*/ 1002100 h 1795416"/>
                <a:gd name="connsiteX7" fmla="*/ 1411105 w 1411836"/>
                <a:gd name="connsiteY7" fmla="*/ 1706154 h 1795416"/>
                <a:gd name="connsiteX8" fmla="*/ 1111830 w 1411836"/>
                <a:gd name="connsiteY8" fmla="*/ 1716034 h 1795416"/>
                <a:gd name="connsiteX9" fmla="*/ 176212 w 1411836"/>
                <a:gd name="connsiteY9" fmla="*/ 1738266 h 1795416"/>
                <a:gd name="connsiteX10" fmla="*/ 76200 w 1411836"/>
                <a:gd name="connsiteY10" fmla="*/ 1795416 h 1795416"/>
                <a:gd name="connsiteX11" fmla="*/ 14287 w 1411836"/>
                <a:gd name="connsiteY11" fmla="*/ 1673972 h 1795416"/>
                <a:gd name="connsiteX12" fmla="*/ 0 w 1411836"/>
                <a:gd name="connsiteY12" fmla="*/ 1050084 h 1795416"/>
                <a:gd name="connsiteX13" fmla="*/ 1035335 w 1411836"/>
                <a:gd name="connsiteY13" fmla="*/ 649193 h 1795416"/>
                <a:gd name="connsiteX0" fmla="*/ 1035335 w 1411836"/>
                <a:gd name="connsiteY0" fmla="*/ 649193 h 1738267"/>
                <a:gd name="connsiteX1" fmla="*/ 836675 w 1411836"/>
                <a:gd name="connsiteY1" fmla="*/ 48911 h 1738267"/>
                <a:gd name="connsiteX2" fmla="*/ 1121252 w 1411836"/>
                <a:gd name="connsiteY2" fmla="*/ 0 h 1738267"/>
                <a:gd name="connsiteX3" fmla="*/ 1192394 w 1411836"/>
                <a:gd name="connsiteY3" fmla="*/ 177861 h 1738267"/>
                <a:gd name="connsiteX4" fmla="*/ 1325789 w 1411836"/>
                <a:gd name="connsiteY4" fmla="*/ 484671 h 1738267"/>
                <a:gd name="connsiteX5" fmla="*/ 1411836 w 1411836"/>
                <a:gd name="connsiteY5" fmla="*/ 800408 h 1738267"/>
                <a:gd name="connsiteX6" fmla="*/ 1411836 w 1411836"/>
                <a:gd name="connsiteY6" fmla="*/ 1002100 h 1738267"/>
                <a:gd name="connsiteX7" fmla="*/ 1411105 w 1411836"/>
                <a:gd name="connsiteY7" fmla="*/ 1706154 h 1738267"/>
                <a:gd name="connsiteX8" fmla="*/ 1111830 w 1411836"/>
                <a:gd name="connsiteY8" fmla="*/ 1716034 h 1738267"/>
                <a:gd name="connsiteX9" fmla="*/ 176212 w 1411836"/>
                <a:gd name="connsiteY9" fmla="*/ 1738266 h 1738267"/>
                <a:gd name="connsiteX10" fmla="*/ 14287 w 1411836"/>
                <a:gd name="connsiteY10" fmla="*/ 1673972 h 1738267"/>
                <a:gd name="connsiteX11" fmla="*/ 0 w 1411836"/>
                <a:gd name="connsiteY11" fmla="*/ 1050084 h 1738267"/>
                <a:gd name="connsiteX12" fmla="*/ 1035335 w 1411836"/>
                <a:gd name="connsiteY12" fmla="*/ 649193 h 1738267"/>
                <a:gd name="connsiteX0" fmla="*/ 1035335 w 1411836"/>
                <a:gd name="connsiteY0" fmla="*/ 649193 h 1716034"/>
                <a:gd name="connsiteX1" fmla="*/ 836675 w 1411836"/>
                <a:gd name="connsiteY1" fmla="*/ 48911 h 1716034"/>
                <a:gd name="connsiteX2" fmla="*/ 1121252 w 1411836"/>
                <a:gd name="connsiteY2" fmla="*/ 0 h 1716034"/>
                <a:gd name="connsiteX3" fmla="*/ 1192394 w 1411836"/>
                <a:gd name="connsiteY3" fmla="*/ 177861 h 1716034"/>
                <a:gd name="connsiteX4" fmla="*/ 1325789 w 1411836"/>
                <a:gd name="connsiteY4" fmla="*/ 484671 h 1716034"/>
                <a:gd name="connsiteX5" fmla="*/ 1411836 w 1411836"/>
                <a:gd name="connsiteY5" fmla="*/ 800408 h 1716034"/>
                <a:gd name="connsiteX6" fmla="*/ 1411836 w 1411836"/>
                <a:gd name="connsiteY6" fmla="*/ 1002100 h 1716034"/>
                <a:gd name="connsiteX7" fmla="*/ 1411105 w 1411836"/>
                <a:gd name="connsiteY7" fmla="*/ 1706154 h 1716034"/>
                <a:gd name="connsiteX8" fmla="*/ 1111830 w 1411836"/>
                <a:gd name="connsiteY8" fmla="*/ 1716034 h 1716034"/>
                <a:gd name="connsiteX9" fmla="*/ 14287 w 1411836"/>
                <a:gd name="connsiteY9" fmla="*/ 1673972 h 1716034"/>
                <a:gd name="connsiteX10" fmla="*/ 0 w 1411836"/>
                <a:gd name="connsiteY10" fmla="*/ 1050084 h 1716034"/>
                <a:gd name="connsiteX11" fmla="*/ 1035335 w 1411836"/>
                <a:gd name="connsiteY11" fmla="*/ 649193 h 1716034"/>
                <a:gd name="connsiteX0" fmla="*/ 1035335 w 1411836"/>
                <a:gd name="connsiteY0" fmla="*/ 649193 h 1716034"/>
                <a:gd name="connsiteX1" fmla="*/ 836675 w 1411836"/>
                <a:gd name="connsiteY1" fmla="*/ 48911 h 1716034"/>
                <a:gd name="connsiteX2" fmla="*/ 1121252 w 1411836"/>
                <a:gd name="connsiteY2" fmla="*/ 0 h 1716034"/>
                <a:gd name="connsiteX3" fmla="*/ 1192394 w 1411836"/>
                <a:gd name="connsiteY3" fmla="*/ 177861 h 1716034"/>
                <a:gd name="connsiteX4" fmla="*/ 1325789 w 1411836"/>
                <a:gd name="connsiteY4" fmla="*/ 484671 h 1716034"/>
                <a:gd name="connsiteX5" fmla="*/ 1411836 w 1411836"/>
                <a:gd name="connsiteY5" fmla="*/ 800408 h 1716034"/>
                <a:gd name="connsiteX6" fmla="*/ 1411836 w 1411836"/>
                <a:gd name="connsiteY6" fmla="*/ 1002100 h 1716034"/>
                <a:gd name="connsiteX7" fmla="*/ 1411105 w 1411836"/>
                <a:gd name="connsiteY7" fmla="*/ 1706154 h 1716034"/>
                <a:gd name="connsiteX8" fmla="*/ 1111830 w 1411836"/>
                <a:gd name="connsiteY8" fmla="*/ 1716034 h 1716034"/>
                <a:gd name="connsiteX9" fmla="*/ 0 w 1411836"/>
                <a:gd name="connsiteY9" fmla="*/ 1050084 h 1716034"/>
                <a:gd name="connsiteX10" fmla="*/ 1035335 w 1411836"/>
                <a:gd name="connsiteY10" fmla="*/ 649193 h 1716034"/>
                <a:gd name="connsiteX0" fmla="*/ 198659 w 575160"/>
                <a:gd name="connsiteY0" fmla="*/ 649193 h 1716034"/>
                <a:gd name="connsiteX1" fmla="*/ -1 w 575160"/>
                <a:gd name="connsiteY1" fmla="*/ 48911 h 1716034"/>
                <a:gd name="connsiteX2" fmla="*/ 284576 w 575160"/>
                <a:gd name="connsiteY2" fmla="*/ 0 h 1716034"/>
                <a:gd name="connsiteX3" fmla="*/ 355718 w 575160"/>
                <a:gd name="connsiteY3" fmla="*/ 177861 h 1716034"/>
                <a:gd name="connsiteX4" fmla="*/ 489113 w 575160"/>
                <a:gd name="connsiteY4" fmla="*/ 484671 h 1716034"/>
                <a:gd name="connsiteX5" fmla="*/ 575160 w 575160"/>
                <a:gd name="connsiteY5" fmla="*/ 800408 h 1716034"/>
                <a:gd name="connsiteX6" fmla="*/ 575160 w 575160"/>
                <a:gd name="connsiteY6" fmla="*/ 1002100 h 1716034"/>
                <a:gd name="connsiteX7" fmla="*/ 574429 w 575160"/>
                <a:gd name="connsiteY7" fmla="*/ 1706154 h 1716034"/>
                <a:gd name="connsiteX8" fmla="*/ 275154 w 575160"/>
                <a:gd name="connsiteY8" fmla="*/ 1716034 h 1716034"/>
                <a:gd name="connsiteX9" fmla="*/ 198659 w 575160"/>
                <a:gd name="connsiteY9" fmla="*/ 649193 h 171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160" h="1716034">
                  <a:moveTo>
                    <a:pt x="198659" y="649193"/>
                  </a:moveTo>
                  <a:lnTo>
                    <a:pt x="-1" y="48911"/>
                  </a:lnTo>
                  <a:lnTo>
                    <a:pt x="284576" y="0"/>
                  </a:lnTo>
                  <a:lnTo>
                    <a:pt x="355718" y="177861"/>
                  </a:lnTo>
                  <a:lnTo>
                    <a:pt x="489113" y="484671"/>
                  </a:lnTo>
                  <a:lnTo>
                    <a:pt x="575160" y="800408"/>
                  </a:lnTo>
                  <a:lnTo>
                    <a:pt x="575160" y="1002100"/>
                  </a:lnTo>
                  <a:cubicBezTo>
                    <a:pt x="574916" y="1236785"/>
                    <a:pt x="574673" y="1471469"/>
                    <a:pt x="574429" y="1706154"/>
                  </a:cubicBezTo>
                  <a:lnTo>
                    <a:pt x="275154" y="1716034"/>
                  </a:lnTo>
                  <a:lnTo>
                    <a:pt x="198659" y="649193"/>
                  </a:lnTo>
                  <a:close/>
                </a:path>
              </a:pathLst>
            </a:custGeom>
            <a:noFill/>
            <a:ln w="25400">
              <a:solidFill>
                <a:srgbClr val="008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2" name="フリーフォーム 81"/>
            <p:cNvSpPr/>
            <p:nvPr/>
          </p:nvSpPr>
          <p:spPr>
            <a:xfrm>
              <a:off x="6601201" y="4682719"/>
              <a:ext cx="241444" cy="1358547"/>
            </a:xfrm>
            <a:custGeom>
              <a:avLst/>
              <a:gdLst>
                <a:gd name="connsiteX0" fmla="*/ 0 w 919163"/>
                <a:gd name="connsiteY0" fmla="*/ 0 h 759618"/>
                <a:gd name="connsiteX1" fmla="*/ 311944 w 919163"/>
                <a:gd name="connsiteY1" fmla="*/ 2381 h 759618"/>
                <a:gd name="connsiteX2" fmla="*/ 919163 w 919163"/>
                <a:gd name="connsiteY2" fmla="*/ 759618 h 759618"/>
                <a:gd name="connsiteX3" fmla="*/ 919163 w 919163"/>
                <a:gd name="connsiteY3" fmla="*/ 759618 h 759618"/>
                <a:gd name="connsiteX0" fmla="*/ 0 w 919163"/>
                <a:gd name="connsiteY0" fmla="*/ 0 h 1198265"/>
                <a:gd name="connsiteX1" fmla="*/ 311944 w 919163"/>
                <a:gd name="connsiteY1" fmla="*/ 2381 h 1198265"/>
                <a:gd name="connsiteX2" fmla="*/ 284733 w 919163"/>
                <a:gd name="connsiteY2" fmla="*/ 1198265 h 1198265"/>
                <a:gd name="connsiteX3" fmla="*/ 919163 w 919163"/>
                <a:gd name="connsiteY3" fmla="*/ 759618 h 1198265"/>
                <a:gd name="connsiteX4" fmla="*/ 919163 w 919163"/>
                <a:gd name="connsiteY4" fmla="*/ 759618 h 1198265"/>
                <a:gd name="connsiteX0" fmla="*/ 0 w 919163"/>
                <a:gd name="connsiteY0" fmla="*/ 0 h 1528762"/>
                <a:gd name="connsiteX1" fmla="*/ 311944 w 919163"/>
                <a:gd name="connsiteY1" fmla="*/ 2381 h 1528762"/>
                <a:gd name="connsiteX2" fmla="*/ 284733 w 919163"/>
                <a:gd name="connsiteY2" fmla="*/ 1198265 h 1528762"/>
                <a:gd name="connsiteX3" fmla="*/ 300038 w 919163"/>
                <a:gd name="connsiteY3" fmla="*/ 1528762 h 1528762"/>
                <a:gd name="connsiteX4" fmla="*/ 919163 w 919163"/>
                <a:gd name="connsiteY4" fmla="*/ 759618 h 1528762"/>
                <a:gd name="connsiteX5" fmla="*/ 919163 w 919163"/>
                <a:gd name="connsiteY5" fmla="*/ 759618 h 1528762"/>
                <a:gd name="connsiteX0" fmla="*/ 0 w 919163"/>
                <a:gd name="connsiteY0" fmla="*/ 0 h 1728786"/>
                <a:gd name="connsiteX1" fmla="*/ 311944 w 919163"/>
                <a:gd name="connsiteY1" fmla="*/ 2381 h 1728786"/>
                <a:gd name="connsiteX2" fmla="*/ 284733 w 919163"/>
                <a:gd name="connsiteY2" fmla="*/ 1198265 h 1728786"/>
                <a:gd name="connsiteX3" fmla="*/ 300038 w 919163"/>
                <a:gd name="connsiteY3" fmla="*/ 1528762 h 1728786"/>
                <a:gd name="connsiteX4" fmla="*/ 304800 w 919163"/>
                <a:gd name="connsiteY4" fmla="*/ 1728786 h 1728786"/>
                <a:gd name="connsiteX5" fmla="*/ 919163 w 919163"/>
                <a:gd name="connsiteY5" fmla="*/ 759618 h 1728786"/>
                <a:gd name="connsiteX6" fmla="*/ 919163 w 919163"/>
                <a:gd name="connsiteY6" fmla="*/ 759618 h 1728786"/>
                <a:gd name="connsiteX0" fmla="*/ 0 w 919163"/>
                <a:gd name="connsiteY0" fmla="*/ 0 h 1847849"/>
                <a:gd name="connsiteX1" fmla="*/ 311944 w 919163"/>
                <a:gd name="connsiteY1" fmla="*/ 2381 h 1847849"/>
                <a:gd name="connsiteX2" fmla="*/ 284733 w 919163"/>
                <a:gd name="connsiteY2" fmla="*/ 1198265 h 1847849"/>
                <a:gd name="connsiteX3" fmla="*/ 300038 w 919163"/>
                <a:gd name="connsiteY3" fmla="*/ 1528762 h 1847849"/>
                <a:gd name="connsiteX4" fmla="*/ 304800 w 919163"/>
                <a:gd name="connsiteY4" fmla="*/ 1728786 h 1847849"/>
                <a:gd name="connsiteX5" fmla="*/ 326231 w 919163"/>
                <a:gd name="connsiteY5" fmla="*/ 1847849 h 1847849"/>
                <a:gd name="connsiteX6" fmla="*/ 919163 w 919163"/>
                <a:gd name="connsiteY6" fmla="*/ 759618 h 1847849"/>
                <a:gd name="connsiteX7" fmla="*/ 919163 w 919163"/>
                <a:gd name="connsiteY7" fmla="*/ 759618 h 1847849"/>
                <a:gd name="connsiteX0" fmla="*/ 0 w 919163"/>
                <a:gd name="connsiteY0" fmla="*/ 0 h 1847849"/>
                <a:gd name="connsiteX1" fmla="*/ 311944 w 919163"/>
                <a:gd name="connsiteY1" fmla="*/ 2381 h 1847849"/>
                <a:gd name="connsiteX2" fmla="*/ 284733 w 919163"/>
                <a:gd name="connsiteY2" fmla="*/ 1198265 h 1847849"/>
                <a:gd name="connsiteX3" fmla="*/ 300038 w 919163"/>
                <a:gd name="connsiteY3" fmla="*/ 1528762 h 1847849"/>
                <a:gd name="connsiteX4" fmla="*/ 304800 w 919163"/>
                <a:gd name="connsiteY4" fmla="*/ 1728786 h 1847849"/>
                <a:gd name="connsiteX5" fmla="*/ 326231 w 919163"/>
                <a:gd name="connsiteY5" fmla="*/ 1847849 h 1847849"/>
                <a:gd name="connsiteX6" fmla="*/ 164306 w 919163"/>
                <a:gd name="connsiteY6" fmla="*/ 1847849 h 1847849"/>
                <a:gd name="connsiteX7" fmla="*/ 919163 w 919163"/>
                <a:gd name="connsiteY7" fmla="*/ 759618 h 1847849"/>
                <a:gd name="connsiteX8" fmla="*/ 919163 w 919163"/>
                <a:gd name="connsiteY8" fmla="*/ 759618 h 1847849"/>
                <a:gd name="connsiteX0" fmla="*/ 0 w 919163"/>
                <a:gd name="connsiteY0" fmla="*/ 0 h 1904999"/>
                <a:gd name="connsiteX1" fmla="*/ 311944 w 919163"/>
                <a:gd name="connsiteY1" fmla="*/ 2381 h 1904999"/>
                <a:gd name="connsiteX2" fmla="*/ 284733 w 919163"/>
                <a:gd name="connsiteY2" fmla="*/ 1198265 h 1904999"/>
                <a:gd name="connsiteX3" fmla="*/ 300038 w 919163"/>
                <a:gd name="connsiteY3" fmla="*/ 1528762 h 1904999"/>
                <a:gd name="connsiteX4" fmla="*/ 304800 w 919163"/>
                <a:gd name="connsiteY4" fmla="*/ 1728786 h 1904999"/>
                <a:gd name="connsiteX5" fmla="*/ 326231 w 919163"/>
                <a:gd name="connsiteY5" fmla="*/ 1847849 h 1904999"/>
                <a:gd name="connsiteX6" fmla="*/ 164306 w 919163"/>
                <a:gd name="connsiteY6" fmla="*/ 1847849 h 1904999"/>
                <a:gd name="connsiteX7" fmla="*/ 64294 w 919163"/>
                <a:gd name="connsiteY7" fmla="*/ 1904999 h 1904999"/>
                <a:gd name="connsiteX8" fmla="*/ 919163 w 919163"/>
                <a:gd name="connsiteY8" fmla="*/ 759618 h 1904999"/>
                <a:gd name="connsiteX9" fmla="*/ 919163 w 919163"/>
                <a:gd name="connsiteY9" fmla="*/ 759618 h 1904999"/>
                <a:gd name="connsiteX0" fmla="*/ 0 w 919163"/>
                <a:gd name="connsiteY0" fmla="*/ 0 h 1904999"/>
                <a:gd name="connsiteX1" fmla="*/ 311944 w 919163"/>
                <a:gd name="connsiteY1" fmla="*/ 2381 h 1904999"/>
                <a:gd name="connsiteX2" fmla="*/ 284733 w 919163"/>
                <a:gd name="connsiteY2" fmla="*/ 1198265 h 1904999"/>
                <a:gd name="connsiteX3" fmla="*/ 300038 w 919163"/>
                <a:gd name="connsiteY3" fmla="*/ 1528762 h 1904999"/>
                <a:gd name="connsiteX4" fmla="*/ 304800 w 919163"/>
                <a:gd name="connsiteY4" fmla="*/ 1728786 h 1904999"/>
                <a:gd name="connsiteX5" fmla="*/ 326231 w 919163"/>
                <a:gd name="connsiteY5" fmla="*/ 1847849 h 1904999"/>
                <a:gd name="connsiteX6" fmla="*/ 164306 w 919163"/>
                <a:gd name="connsiteY6" fmla="*/ 1847849 h 1904999"/>
                <a:gd name="connsiteX7" fmla="*/ 64294 w 919163"/>
                <a:gd name="connsiteY7" fmla="*/ 1904999 h 1904999"/>
                <a:gd name="connsiteX8" fmla="*/ 2381 w 919163"/>
                <a:gd name="connsiteY8" fmla="*/ 1783555 h 1904999"/>
                <a:gd name="connsiteX9" fmla="*/ 919163 w 919163"/>
                <a:gd name="connsiteY9" fmla="*/ 759618 h 1904999"/>
                <a:gd name="connsiteX10" fmla="*/ 919163 w 919163"/>
                <a:gd name="connsiteY10" fmla="*/ 759618 h 1904999"/>
                <a:gd name="connsiteX0" fmla="*/ 11906 w 931069"/>
                <a:gd name="connsiteY0" fmla="*/ 0 h 1904999"/>
                <a:gd name="connsiteX1" fmla="*/ 323850 w 931069"/>
                <a:gd name="connsiteY1" fmla="*/ 2381 h 1904999"/>
                <a:gd name="connsiteX2" fmla="*/ 296639 w 931069"/>
                <a:gd name="connsiteY2" fmla="*/ 1198265 h 1904999"/>
                <a:gd name="connsiteX3" fmla="*/ 311944 w 931069"/>
                <a:gd name="connsiteY3" fmla="*/ 1528762 h 1904999"/>
                <a:gd name="connsiteX4" fmla="*/ 316706 w 931069"/>
                <a:gd name="connsiteY4" fmla="*/ 1728786 h 1904999"/>
                <a:gd name="connsiteX5" fmla="*/ 338137 w 931069"/>
                <a:gd name="connsiteY5" fmla="*/ 1847849 h 1904999"/>
                <a:gd name="connsiteX6" fmla="*/ 176212 w 931069"/>
                <a:gd name="connsiteY6" fmla="*/ 1847849 h 1904999"/>
                <a:gd name="connsiteX7" fmla="*/ 76200 w 931069"/>
                <a:gd name="connsiteY7" fmla="*/ 1904999 h 1904999"/>
                <a:gd name="connsiteX8" fmla="*/ 14287 w 931069"/>
                <a:gd name="connsiteY8" fmla="*/ 1783555 h 1904999"/>
                <a:gd name="connsiteX9" fmla="*/ 0 w 931069"/>
                <a:gd name="connsiteY9" fmla="*/ 1159667 h 1904999"/>
                <a:gd name="connsiteX10" fmla="*/ 931069 w 931069"/>
                <a:gd name="connsiteY10" fmla="*/ 759618 h 1904999"/>
                <a:gd name="connsiteX11" fmla="*/ 931069 w 931069"/>
                <a:gd name="connsiteY11" fmla="*/ 759618 h 1904999"/>
                <a:gd name="connsiteX0" fmla="*/ 11906 w 931069"/>
                <a:gd name="connsiteY0" fmla="*/ 0 h 1904999"/>
                <a:gd name="connsiteX1" fmla="*/ 323850 w 931069"/>
                <a:gd name="connsiteY1" fmla="*/ 2381 h 1904999"/>
                <a:gd name="connsiteX2" fmla="*/ 296639 w 931069"/>
                <a:gd name="connsiteY2" fmla="*/ 1198265 h 1904999"/>
                <a:gd name="connsiteX3" fmla="*/ 311944 w 931069"/>
                <a:gd name="connsiteY3" fmla="*/ 1528762 h 1904999"/>
                <a:gd name="connsiteX4" fmla="*/ 316706 w 931069"/>
                <a:gd name="connsiteY4" fmla="*/ 1728786 h 1904999"/>
                <a:gd name="connsiteX5" fmla="*/ 338137 w 931069"/>
                <a:gd name="connsiteY5" fmla="*/ 1847849 h 1904999"/>
                <a:gd name="connsiteX6" fmla="*/ 176212 w 931069"/>
                <a:gd name="connsiteY6" fmla="*/ 1847849 h 1904999"/>
                <a:gd name="connsiteX7" fmla="*/ 76200 w 931069"/>
                <a:gd name="connsiteY7" fmla="*/ 1904999 h 1904999"/>
                <a:gd name="connsiteX8" fmla="*/ 14287 w 931069"/>
                <a:gd name="connsiteY8" fmla="*/ 1783555 h 1904999"/>
                <a:gd name="connsiteX9" fmla="*/ 0 w 931069"/>
                <a:gd name="connsiteY9" fmla="*/ 1159667 h 1904999"/>
                <a:gd name="connsiteX10" fmla="*/ 931069 w 931069"/>
                <a:gd name="connsiteY10" fmla="*/ 759618 h 1904999"/>
                <a:gd name="connsiteX11" fmla="*/ 882079 w 931069"/>
                <a:gd name="connsiteY11"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10071 w 882079"/>
                <a:gd name="connsiteY10" fmla="*/ 879895 h 1904999"/>
                <a:gd name="connsiteX11" fmla="*/ 882079 w 882079"/>
                <a:gd name="connsiteY11" fmla="*/ 807887 h 1904999"/>
                <a:gd name="connsiteX0" fmla="*/ 11906 w 882079"/>
                <a:gd name="connsiteY0" fmla="*/ 0 h 1904999"/>
                <a:gd name="connsiteX1" fmla="*/ 323850 w 882079"/>
                <a:gd name="connsiteY1" fmla="*/ 2381 h 1904999"/>
                <a:gd name="connsiteX2" fmla="*/ 296639 w 882079"/>
                <a:gd name="connsiteY2" fmla="*/ 1198265 h 1904999"/>
                <a:gd name="connsiteX3" fmla="*/ 311944 w 882079"/>
                <a:gd name="connsiteY3" fmla="*/ 1528762 h 1904999"/>
                <a:gd name="connsiteX4" fmla="*/ 316706 w 882079"/>
                <a:gd name="connsiteY4" fmla="*/ 1728786 h 1904999"/>
                <a:gd name="connsiteX5" fmla="*/ 338137 w 882079"/>
                <a:gd name="connsiteY5" fmla="*/ 1847849 h 1904999"/>
                <a:gd name="connsiteX6" fmla="*/ 176212 w 882079"/>
                <a:gd name="connsiteY6" fmla="*/ 1847849 h 1904999"/>
                <a:gd name="connsiteX7" fmla="*/ 76200 w 882079"/>
                <a:gd name="connsiteY7" fmla="*/ 1904999 h 1904999"/>
                <a:gd name="connsiteX8" fmla="*/ 14287 w 882079"/>
                <a:gd name="connsiteY8" fmla="*/ 1783555 h 1904999"/>
                <a:gd name="connsiteX9" fmla="*/ 0 w 882079"/>
                <a:gd name="connsiteY9" fmla="*/ 1159667 h 1904999"/>
                <a:gd name="connsiteX10" fmla="*/ 882079 w 882079"/>
                <a:gd name="connsiteY10" fmla="*/ 807887 h 1904999"/>
                <a:gd name="connsiteX0" fmla="*/ 11906 w 338137"/>
                <a:gd name="connsiteY0" fmla="*/ 0 h 1904999"/>
                <a:gd name="connsiteX1" fmla="*/ 323850 w 338137"/>
                <a:gd name="connsiteY1" fmla="*/ 2381 h 1904999"/>
                <a:gd name="connsiteX2" fmla="*/ 296639 w 338137"/>
                <a:gd name="connsiteY2" fmla="*/ 1198265 h 1904999"/>
                <a:gd name="connsiteX3" fmla="*/ 311944 w 338137"/>
                <a:gd name="connsiteY3" fmla="*/ 1528762 h 1904999"/>
                <a:gd name="connsiteX4" fmla="*/ 316706 w 338137"/>
                <a:gd name="connsiteY4" fmla="*/ 1728786 h 1904999"/>
                <a:gd name="connsiteX5" fmla="*/ 338137 w 338137"/>
                <a:gd name="connsiteY5" fmla="*/ 1847849 h 1904999"/>
                <a:gd name="connsiteX6" fmla="*/ 176212 w 338137"/>
                <a:gd name="connsiteY6" fmla="*/ 1847849 h 1904999"/>
                <a:gd name="connsiteX7" fmla="*/ 76200 w 338137"/>
                <a:gd name="connsiteY7" fmla="*/ 1904999 h 1904999"/>
                <a:gd name="connsiteX8" fmla="*/ 14287 w 338137"/>
                <a:gd name="connsiteY8" fmla="*/ 1783555 h 1904999"/>
                <a:gd name="connsiteX9" fmla="*/ 0 w 338137"/>
                <a:gd name="connsiteY9" fmla="*/ 1159667 h 1904999"/>
                <a:gd name="connsiteX10" fmla="*/ 11906 w 338137"/>
                <a:gd name="connsiteY10" fmla="*/ 2380 h 1904999"/>
                <a:gd name="connsiteX0" fmla="*/ 11906 w 338137"/>
                <a:gd name="connsiteY0" fmla="*/ 0 h 1904999"/>
                <a:gd name="connsiteX1" fmla="*/ 323850 w 338137"/>
                <a:gd name="connsiteY1" fmla="*/ 2381 h 1904999"/>
                <a:gd name="connsiteX2" fmla="*/ 296639 w 338137"/>
                <a:gd name="connsiteY2" fmla="*/ 1198265 h 1904999"/>
                <a:gd name="connsiteX3" fmla="*/ 311944 w 338137"/>
                <a:gd name="connsiteY3" fmla="*/ 1528762 h 1904999"/>
                <a:gd name="connsiteX4" fmla="*/ 316706 w 338137"/>
                <a:gd name="connsiteY4" fmla="*/ 1728786 h 1904999"/>
                <a:gd name="connsiteX5" fmla="*/ 338137 w 338137"/>
                <a:gd name="connsiteY5" fmla="*/ 1847849 h 1904999"/>
                <a:gd name="connsiteX6" fmla="*/ 176212 w 338137"/>
                <a:gd name="connsiteY6" fmla="*/ 1847849 h 1904999"/>
                <a:gd name="connsiteX7" fmla="*/ 76200 w 338137"/>
                <a:gd name="connsiteY7" fmla="*/ 1904999 h 1904999"/>
                <a:gd name="connsiteX8" fmla="*/ 14287 w 338137"/>
                <a:gd name="connsiteY8" fmla="*/ 1783555 h 1904999"/>
                <a:gd name="connsiteX9" fmla="*/ 0 w 338137"/>
                <a:gd name="connsiteY9" fmla="*/ 1159667 h 1904999"/>
                <a:gd name="connsiteX10" fmla="*/ 11906 w 338137"/>
                <a:gd name="connsiteY10" fmla="*/ 2380 h 1904999"/>
                <a:gd name="connsiteX11" fmla="*/ 11906 w 338137"/>
                <a:gd name="connsiteY11" fmla="*/ 0 h 1904999"/>
                <a:gd name="connsiteX0" fmla="*/ 11906 w 338137"/>
                <a:gd name="connsiteY0" fmla="*/ 0 h 1902619"/>
                <a:gd name="connsiteX1" fmla="*/ 323850 w 338137"/>
                <a:gd name="connsiteY1" fmla="*/ 1 h 1902619"/>
                <a:gd name="connsiteX2" fmla="*/ 296639 w 338137"/>
                <a:gd name="connsiteY2" fmla="*/ 1195885 h 1902619"/>
                <a:gd name="connsiteX3" fmla="*/ 311944 w 338137"/>
                <a:gd name="connsiteY3" fmla="*/ 1526382 h 1902619"/>
                <a:gd name="connsiteX4" fmla="*/ 316706 w 338137"/>
                <a:gd name="connsiteY4" fmla="*/ 1726406 h 1902619"/>
                <a:gd name="connsiteX5" fmla="*/ 338137 w 338137"/>
                <a:gd name="connsiteY5" fmla="*/ 1845469 h 1902619"/>
                <a:gd name="connsiteX6" fmla="*/ 176212 w 338137"/>
                <a:gd name="connsiteY6" fmla="*/ 1845469 h 1902619"/>
                <a:gd name="connsiteX7" fmla="*/ 76200 w 338137"/>
                <a:gd name="connsiteY7" fmla="*/ 1902619 h 1902619"/>
                <a:gd name="connsiteX8" fmla="*/ 14287 w 338137"/>
                <a:gd name="connsiteY8" fmla="*/ 1781175 h 1902619"/>
                <a:gd name="connsiteX9" fmla="*/ 0 w 338137"/>
                <a:gd name="connsiteY9" fmla="*/ 1157287 h 1902619"/>
                <a:gd name="connsiteX10" fmla="*/ 11906 w 338137"/>
                <a:gd name="connsiteY10" fmla="*/ 0 h 190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137" h="1902619">
                  <a:moveTo>
                    <a:pt x="11906" y="0"/>
                  </a:moveTo>
                  <a:lnTo>
                    <a:pt x="323850" y="1"/>
                  </a:lnTo>
                  <a:lnTo>
                    <a:pt x="296639" y="1195885"/>
                  </a:lnTo>
                  <a:lnTo>
                    <a:pt x="311944" y="1526382"/>
                  </a:lnTo>
                  <a:lnTo>
                    <a:pt x="316706" y="1726406"/>
                  </a:lnTo>
                  <a:lnTo>
                    <a:pt x="338137" y="1845469"/>
                  </a:lnTo>
                  <a:lnTo>
                    <a:pt x="176212" y="1845469"/>
                  </a:lnTo>
                  <a:lnTo>
                    <a:pt x="76200" y="1902619"/>
                  </a:lnTo>
                  <a:lnTo>
                    <a:pt x="14287" y="1781175"/>
                  </a:lnTo>
                  <a:lnTo>
                    <a:pt x="0" y="1157287"/>
                  </a:lnTo>
                  <a:lnTo>
                    <a:pt x="11906" y="0"/>
                  </a:lnTo>
                  <a:close/>
                </a:path>
              </a:pathLst>
            </a:custGeom>
            <a:noFill/>
            <a:ln w="25400">
              <a:solidFill>
                <a:srgbClr val="FF00FF"/>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6" name="フリーフォーム 85"/>
            <p:cNvSpPr/>
            <p:nvPr/>
          </p:nvSpPr>
          <p:spPr>
            <a:xfrm>
              <a:off x="6579365" y="2301274"/>
              <a:ext cx="296491" cy="1403847"/>
            </a:xfrm>
            <a:custGeom>
              <a:avLst/>
              <a:gdLst>
                <a:gd name="connsiteX0" fmla="*/ 0 w 335756"/>
                <a:gd name="connsiteY0" fmla="*/ 0 h 921544"/>
                <a:gd name="connsiteX1" fmla="*/ 90488 w 335756"/>
                <a:gd name="connsiteY1" fmla="*/ 4763 h 921544"/>
                <a:gd name="connsiteX2" fmla="*/ 147638 w 335756"/>
                <a:gd name="connsiteY2" fmla="*/ 14288 h 921544"/>
                <a:gd name="connsiteX3" fmla="*/ 145256 w 335756"/>
                <a:gd name="connsiteY3" fmla="*/ 464344 h 921544"/>
                <a:gd name="connsiteX4" fmla="*/ 135731 w 335756"/>
                <a:gd name="connsiteY4" fmla="*/ 778669 h 921544"/>
                <a:gd name="connsiteX5" fmla="*/ 335756 w 335756"/>
                <a:gd name="connsiteY5" fmla="*/ 921544 h 921544"/>
                <a:gd name="connsiteX0" fmla="*/ 0 w 335756"/>
                <a:gd name="connsiteY0" fmla="*/ 0 h 997918"/>
                <a:gd name="connsiteX1" fmla="*/ 90488 w 335756"/>
                <a:gd name="connsiteY1" fmla="*/ 4763 h 997918"/>
                <a:gd name="connsiteX2" fmla="*/ 147638 w 335756"/>
                <a:gd name="connsiteY2" fmla="*/ 14288 h 997918"/>
                <a:gd name="connsiteX3" fmla="*/ 145256 w 335756"/>
                <a:gd name="connsiteY3" fmla="*/ 464344 h 997918"/>
                <a:gd name="connsiteX4" fmla="*/ 135731 w 335756"/>
                <a:gd name="connsiteY4" fmla="*/ 778669 h 997918"/>
                <a:gd name="connsiteX5" fmla="*/ 127472 w 335756"/>
                <a:gd name="connsiteY5" fmla="*/ 997918 h 997918"/>
                <a:gd name="connsiteX6" fmla="*/ 335756 w 335756"/>
                <a:gd name="connsiteY6" fmla="*/ 921544 h 997918"/>
                <a:gd name="connsiteX0" fmla="*/ 28575 w 364331"/>
                <a:gd name="connsiteY0" fmla="*/ 0 h 997918"/>
                <a:gd name="connsiteX1" fmla="*/ 119063 w 364331"/>
                <a:gd name="connsiteY1" fmla="*/ 4763 h 997918"/>
                <a:gd name="connsiteX2" fmla="*/ 176213 w 364331"/>
                <a:gd name="connsiteY2" fmla="*/ 14288 h 997918"/>
                <a:gd name="connsiteX3" fmla="*/ 173831 w 364331"/>
                <a:gd name="connsiteY3" fmla="*/ 464344 h 997918"/>
                <a:gd name="connsiteX4" fmla="*/ 164306 w 364331"/>
                <a:gd name="connsiteY4" fmla="*/ 778669 h 997918"/>
                <a:gd name="connsiteX5" fmla="*/ 156047 w 364331"/>
                <a:gd name="connsiteY5" fmla="*/ 997918 h 997918"/>
                <a:gd name="connsiteX6" fmla="*/ 0 w 364331"/>
                <a:gd name="connsiteY6" fmla="*/ 990600 h 997918"/>
                <a:gd name="connsiteX7" fmla="*/ 364331 w 364331"/>
                <a:gd name="connsiteY7" fmla="*/ 921544 h 997918"/>
                <a:gd name="connsiteX0" fmla="*/ 28575 w 364331"/>
                <a:gd name="connsiteY0" fmla="*/ 0 h 992188"/>
                <a:gd name="connsiteX1" fmla="*/ 119063 w 364331"/>
                <a:gd name="connsiteY1" fmla="*/ 4763 h 992188"/>
                <a:gd name="connsiteX2" fmla="*/ 176213 w 364331"/>
                <a:gd name="connsiteY2" fmla="*/ 14288 h 992188"/>
                <a:gd name="connsiteX3" fmla="*/ 173831 w 364331"/>
                <a:gd name="connsiteY3" fmla="*/ 464344 h 992188"/>
                <a:gd name="connsiteX4" fmla="*/ 164306 w 364331"/>
                <a:gd name="connsiteY4" fmla="*/ 778669 h 992188"/>
                <a:gd name="connsiteX5" fmla="*/ 160835 w 364331"/>
                <a:gd name="connsiteY5" fmla="*/ 992188 h 992188"/>
                <a:gd name="connsiteX6" fmla="*/ 0 w 364331"/>
                <a:gd name="connsiteY6" fmla="*/ 990600 h 992188"/>
                <a:gd name="connsiteX7" fmla="*/ 364331 w 364331"/>
                <a:gd name="connsiteY7" fmla="*/ 921544 h 992188"/>
                <a:gd name="connsiteX0" fmla="*/ 28575 w 364331"/>
                <a:gd name="connsiteY0" fmla="*/ 0 h 992188"/>
                <a:gd name="connsiteX1" fmla="*/ 119063 w 364331"/>
                <a:gd name="connsiteY1" fmla="*/ 4763 h 992188"/>
                <a:gd name="connsiteX2" fmla="*/ 176213 w 364331"/>
                <a:gd name="connsiteY2" fmla="*/ 14288 h 992188"/>
                <a:gd name="connsiteX3" fmla="*/ 173831 w 364331"/>
                <a:gd name="connsiteY3" fmla="*/ 464344 h 992188"/>
                <a:gd name="connsiteX4" fmla="*/ 164306 w 364331"/>
                <a:gd name="connsiteY4" fmla="*/ 778669 h 992188"/>
                <a:gd name="connsiteX5" fmla="*/ 160835 w 364331"/>
                <a:gd name="connsiteY5" fmla="*/ 992188 h 992188"/>
                <a:gd name="connsiteX6" fmla="*/ 0 w 364331"/>
                <a:gd name="connsiteY6" fmla="*/ 990600 h 992188"/>
                <a:gd name="connsiteX7" fmla="*/ 4764 w 364331"/>
                <a:gd name="connsiteY7" fmla="*/ 857250 h 992188"/>
                <a:gd name="connsiteX8" fmla="*/ 364331 w 364331"/>
                <a:gd name="connsiteY8"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397667 w 397667"/>
                <a:gd name="connsiteY9"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397667 w 397667"/>
                <a:gd name="connsiteY10"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397667 w 397667"/>
                <a:gd name="connsiteY11"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397667 w 397667"/>
                <a:gd name="connsiteY12"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397667 w 397667"/>
                <a:gd name="connsiteY13"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397667 w 397667"/>
                <a:gd name="connsiteY14"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397667 w 397667"/>
                <a:gd name="connsiteY15"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7667 w 397667"/>
                <a:gd name="connsiteY16"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2211 w 397667"/>
                <a:gd name="connsiteY16" fmla="*/ 777925 h 992188"/>
                <a:gd name="connsiteX17" fmla="*/ 397667 w 397667"/>
                <a:gd name="connsiteY17" fmla="*/ 921544 h 992188"/>
                <a:gd name="connsiteX0" fmla="*/ 61911 w 448567"/>
                <a:gd name="connsiteY0" fmla="*/ 0 h 992188"/>
                <a:gd name="connsiteX1" fmla="*/ 152399 w 448567"/>
                <a:gd name="connsiteY1" fmla="*/ 4763 h 992188"/>
                <a:gd name="connsiteX2" fmla="*/ 209549 w 448567"/>
                <a:gd name="connsiteY2" fmla="*/ 14288 h 992188"/>
                <a:gd name="connsiteX3" fmla="*/ 207167 w 448567"/>
                <a:gd name="connsiteY3" fmla="*/ 464344 h 992188"/>
                <a:gd name="connsiteX4" fmla="*/ 197642 w 448567"/>
                <a:gd name="connsiteY4" fmla="*/ 778669 h 992188"/>
                <a:gd name="connsiteX5" fmla="*/ 194171 w 448567"/>
                <a:gd name="connsiteY5" fmla="*/ 992188 h 992188"/>
                <a:gd name="connsiteX6" fmla="*/ 33336 w 448567"/>
                <a:gd name="connsiteY6" fmla="*/ 990600 h 992188"/>
                <a:gd name="connsiteX7" fmla="*/ 38100 w 448567"/>
                <a:gd name="connsiteY7" fmla="*/ 857250 h 992188"/>
                <a:gd name="connsiteX8" fmla="*/ 0 w 448567"/>
                <a:gd name="connsiteY8" fmla="*/ 854869 h 992188"/>
                <a:gd name="connsiteX9" fmla="*/ 2381 w 448567"/>
                <a:gd name="connsiteY9" fmla="*/ 692944 h 992188"/>
                <a:gd name="connsiteX10" fmla="*/ 59531 w 448567"/>
                <a:gd name="connsiteY10" fmla="*/ 692944 h 992188"/>
                <a:gd name="connsiteX11" fmla="*/ 59531 w 448567"/>
                <a:gd name="connsiteY11" fmla="*/ 650082 h 992188"/>
                <a:gd name="connsiteX12" fmla="*/ 52387 w 448567"/>
                <a:gd name="connsiteY12" fmla="*/ 616744 h 992188"/>
                <a:gd name="connsiteX13" fmla="*/ 52387 w 448567"/>
                <a:gd name="connsiteY13" fmla="*/ 171450 h 992188"/>
                <a:gd name="connsiteX14" fmla="*/ 52387 w 448567"/>
                <a:gd name="connsiteY14" fmla="*/ 97632 h 992188"/>
                <a:gd name="connsiteX15" fmla="*/ 59531 w 448567"/>
                <a:gd name="connsiteY15" fmla="*/ 97632 h 992188"/>
                <a:gd name="connsiteX16" fmla="*/ 392211 w 448567"/>
                <a:gd name="connsiteY16" fmla="*/ 777925 h 992188"/>
                <a:gd name="connsiteX17" fmla="*/ 397667 w 448567"/>
                <a:gd name="connsiteY17"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2211 w 397667"/>
                <a:gd name="connsiteY16" fmla="*/ 777925 h 992188"/>
                <a:gd name="connsiteX17" fmla="*/ 397667 w 397667"/>
                <a:gd name="connsiteY17" fmla="*/ 921544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2211 w 397667"/>
                <a:gd name="connsiteY16" fmla="*/ 777925 h 992188"/>
                <a:gd name="connsiteX17" fmla="*/ 397667 w 397667"/>
                <a:gd name="connsiteY17" fmla="*/ 921544 h 992188"/>
                <a:gd name="connsiteX18" fmla="*/ 61911 w 397667"/>
                <a:gd name="connsiteY18" fmla="*/ 0 h 992188"/>
                <a:gd name="connsiteX0" fmla="*/ 61911 w 397667"/>
                <a:gd name="connsiteY0" fmla="*/ 0 h 992188"/>
                <a:gd name="connsiteX1" fmla="*/ 152399 w 397667"/>
                <a:gd name="connsiteY1" fmla="*/ 4763 h 992188"/>
                <a:gd name="connsiteX2" fmla="*/ 209549 w 397667"/>
                <a:gd name="connsiteY2" fmla="*/ 14288 h 992188"/>
                <a:gd name="connsiteX3" fmla="*/ 207167 w 397667"/>
                <a:gd name="connsiteY3" fmla="*/ 464344 h 992188"/>
                <a:gd name="connsiteX4" fmla="*/ 197642 w 397667"/>
                <a:gd name="connsiteY4" fmla="*/ 778669 h 992188"/>
                <a:gd name="connsiteX5" fmla="*/ 194171 w 397667"/>
                <a:gd name="connsiteY5" fmla="*/ 992188 h 992188"/>
                <a:gd name="connsiteX6" fmla="*/ 33336 w 397667"/>
                <a:gd name="connsiteY6" fmla="*/ 990600 h 992188"/>
                <a:gd name="connsiteX7" fmla="*/ 38100 w 397667"/>
                <a:gd name="connsiteY7" fmla="*/ 857250 h 992188"/>
                <a:gd name="connsiteX8" fmla="*/ 0 w 397667"/>
                <a:gd name="connsiteY8" fmla="*/ 854869 h 992188"/>
                <a:gd name="connsiteX9" fmla="*/ 2381 w 397667"/>
                <a:gd name="connsiteY9" fmla="*/ 692944 h 992188"/>
                <a:gd name="connsiteX10" fmla="*/ 59531 w 397667"/>
                <a:gd name="connsiteY10" fmla="*/ 692944 h 992188"/>
                <a:gd name="connsiteX11" fmla="*/ 59531 w 397667"/>
                <a:gd name="connsiteY11" fmla="*/ 650082 h 992188"/>
                <a:gd name="connsiteX12" fmla="*/ 52387 w 397667"/>
                <a:gd name="connsiteY12" fmla="*/ 616744 h 992188"/>
                <a:gd name="connsiteX13" fmla="*/ 52387 w 397667"/>
                <a:gd name="connsiteY13" fmla="*/ 171450 h 992188"/>
                <a:gd name="connsiteX14" fmla="*/ 52387 w 397667"/>
                <a:gd name="connsiteY14" fmla="*/ 97632 h 992188"/>
                <a:gd name="connsiteX15" fmla="*/ 59531 w 397667"/>
                <a:gd name="connsiteY15" fmla="*/ 97632 h 992188"/>
                <a:gd name="connsiteX16" fmla="*/ 397667 w 397667"/>
                <a:gd name="connsiteY16" fmla="*/ 921544 h 992188"/>
                <a:gd name="connsiteX17" fmla="*/ 61911 w 397667"/>
                <a:gd name="connsiteY17" fmla="*/ 0 h 992188"/>
                <a:gd name="connsiteX0" fmla="*/ 61911 w 209549"/>
                <a:gd name="connsiteY0" fmla="*/ 0 h 992188"/>
                <a:gd name="connsiteX1" fmla="*/ 152399 w 209549"/>
                <a:gd name="connsiteY1" fmla="*/ 4763 h 992188"/>
                <a:gd name="connsiteX2" fmla="*/ 209549 w 209549"/>
                <a:gd name="connsiteY2" fmla="*/ 14288 h 992188"/>
                <a:gd name="connsiteX3" fmla="*/ 207167 w 209549"/>
                <a:gd name="connsiteY3" fmla="*/ 464344 h 992188"/>
                <a:gd name="connsiteX4" fmla="*/ 197642 w 209549"/>
                <a:gd name="connsiteY4" fmla="*/ 778669 h 992188"/>
                <a:gd name="connsiteX5" fmla="*/ 194171 w 209549"/>
                <a:gd name="connsiteY5" fmla="*/ 992188 h 992188"/>
                <a:gd name="connsiteX6" fmla="*/ 33336 w 209549"/>
                <a:gd name="connsiteY6" fmla="*/ 990600 h 992188"/>
                <a:gd name="connsiteX7" fmla="*/ 38100 w 209549"/>
                <a:gd name="connsiteY7" fmla="*/ 857250 h 992188"/>
                <a:gd name="connsiteX8" fmla="*/ 0 w 209549"/>
                <a:gd name="connsiteY8" fmla="*/ 854869 h 992188"/>
                <a:gd name="connsiteX9" fmla="*/ 2381 w 209549"/>
                <a:gd name="connsiteY9" fmla="*/ 692944 h 992188"/>
                <a:gd name="connsiteX10" fmla="*/ 59531 w 209549"/>
                <a:gd name="connsiteY10" fmla="*/ 692944 h 992188"/>
                <a:gd name="connsiteX11" fmla="*/ 59531 w 209549"/>
                <a:gd name="connsiteY11" fmla="*/ 650082 h 992188"/>
                <a:gd name="connsiteX12" fmla="*/ 52387 w 209549"/>
                <a:gd name="connsiteY12" fmla="*/ 616744 h 992188"/>
                <a:gd name="connsiteX13" fmla="*/ 52387 w 209549"/>
                <a:gd name="connsiteY13" fmla="*/ 171450 h 992188"/>
                <a:gd name="connsiteX14" fmla="*/ 52387 w 209549"/>
                <a:gd name="connsiteY14" fmla="*/ 97632 h 992188"/>
                <a:gd name="connsiteX15" fmla="*/ 59531 w 209549"/>
                <a:gd name="connsiteY15" fmla="*/ 97632 h 992188"/>
                <a:gd name="connsiteX16" fmla="*/ 61911 w 209549"/>
                <a:gd name="connsiteY16" fmla="*/ 0 h 99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49" h="992188">
                  <a:moveTo>
                    <a:pt x="61911" y="0"/>
                  </a:moveTo>
                  <a:lnTo>
                    <a:pt x="152399" y="4763"/>
                  </a:lnTo>
                  <a:lnTo>
                    <a:pt x="209549" y="14288"/>
                  </a:lnTo>
                  <a:lnTo>
                    <a:pt x="207167" y="464344"/>
                  </a:lnTo>
                  <a:lnTo>
                    <a:pt x="197642" y="778669"/>
                  </a:lnTo>
                  <a:lnTo>
                    <a:pt x="194171" y="992188"/>
                  </a:lnTo>
                  <a:lnTo>
                    <a:pt x="33336" y="990600"/>
                  </a:lnTo>
                  <a:lnTo>
                    <a:pt x="38100" y="857250"/>
                  </a:lnTo>
                  <a:lnTo>
                    <a:pt x="0" y="854869"/>
                  </a:lnTo>
                  <a:cubicBezTo>
                    <a:pt x="794" y="800894"/>
                    <a:pt x="1587" y="746919"/>
                    <a:pt x="2381" y="692944"/>
                  </a:cubicBezTo>
                  <a:lnTo>
                    <a:pt x="59531" y="692944"/>
                  </a:lnTo>
                  <a:lnTo>
                    <a:pt x="59531" y="650082"/>
                  </a:lnTo>
                  <a:lnTo>
                    <a:pt x="52387" y="616744"/>
                  </a:lnTo>
                  <a:lnTo>
                    <a:pt x="52387" y="171450"/>
                  </a:lnTo>
                  <a:lnTo>
                    <a:pt x="52387" y="97632"/>
                  </a:lnTo>
                  <a:lnTo>
                    <a:pt x="59531" y="97632"/>
                  </a:lnTo>
                  <a:cubicBezTo>
                    <a:pt x="61118" y="81360"/>
                    <a:pt x="46433" y="15478"/>
                    <a:pt x="61911" y="0"/>
                  </a:cubicBezTo>
                  <a:close/>
                </a:path>
              </a:pathLst>
            </a:custGeom>
            <a:noFill/>
            <a:ln w="25400">
              <a:solidFill>
                <a:srgbClr val="FF505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400"/>
            </a:p>
          </p:txBody>
        </p:sp>
        <p:sp>
          <p:nvSpPr>
            <p:cNvPr id="87" name="フリーフォーム 86"/>
            <p:cNvSpPr/>
            <p:nvPr/>
          </p:nvSpPr>
          <p:spPr>
            <a:xfrm>
              <a:off x="6572629" y="3702866"/>
              <a:ext cx="272907" cy="953492"/>
            </a:xfrm>
            <a:custGeom>
              <a:avLst/>
              <a:gdLst>
                <a:gd name="connsiteX0" fmla="*/ 192881 w 192881"/>
                <a:gd name="connsiteY0" fmla="*/ 0 h 673894"/>
                <a:gd name="connsiteX1" fmla="*/ 190500 w 192881"/>
                <a:gd name="connsiteY1" fmla="*/ 211932 h 673894"/>
                <a:gd name="connsiteX2" fmla="*/ 188119 w 192881"/>
                <a:gd name="connsiteY2" fmla="*/ 288132 h 673894"/>
                <a:gd name="connsiteX3" fmla="*/ 185738 w 192881"/>
                <a:gd name="connsiteY3" fmla="*/ 445294 h 673894"/>
                <a:gd name="connsiteX4" fmla="*/ 180975 w 192881"/>
                <a:gd name="connsiteY4" fmla="*/ 673894 h 673894"/>
                <a:gd name="connsiteX5" fmla="*/ 28575 w 192881"/>
                <a:gd name="connsiteY5" fmla="*/ 673894 h 673894"/>
                <a:gd name="connsiteX6" fmla="*/ 28575 w 192881"/>
                <a:gd name="connsiteY6" fmla="*/ 600075 h 673894"/>
                <a:gd name="connsiteX7" fmla="*/ 35719 w 192881"/>
                <a:gd name="connsiteY7" fmla="*/ 440532 h 673894"/>
                <a:gd name="connsiteX8" fmla="*/ 38100 w 192881"/>
                <a:gd name="connsiteY8" fmla="*/ 359569 h 673894"/>
                <a:gd name="connsiteX9" fmla="*/ 50006 w 192881"/>
                <a:gd name="connsiteY9" fmla="*/ 359569 h 673894"/>
                <a:gd name="connsiteX10" fmla="*/ 52388 w 192881"/>
                <a:gd name="connsiteY10" fmla="*/ 209550 h 673894"/>
                <a:gd name="connsiteX11" fmla="*/ 0 w 192881"/>
                <a:gd name="connsiteY11" fmla="*/ 211932 h 673894"/>
                <a:gd name="connsiteX12" fmla="*/ 11906 w 192881"/>
                <a:gd name="connsiteY12" fmla="*/ 4763 h 673894"/>
                <a:gd name="connsiteX13" fmla="*/ 11906 w 192881"/>
                <a:gd name="connsiteY13" fmla="*/ 4763 h 673894"/>
                <a:gd name="connsiteX14" fmla="*/ 192881 w 192881"/>
                <a:gd name="connsiteY14" fmla="*/ 0 h 67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673894">
                  <a:moveTo>
                    <a:pt x="192881" y="0"/>
                  </a:moveTo>
                  <a:cubicBezTo>
                    <a:pt x="192087" y="70644"/>
                    <a:pt x="191294" y="141288"/>
                    <a:pt x="190500" y="211932"/>
                  </a:cubicBezTo>
                  <a:cubicBezTo>
                    <a:pt x="189706" y="237332"/>
                    <a:pt x="188913" y="262732"/>
                    <a:pt x="188119" y="288132"/>
                  </a:cubicBezTo>
                  <a:cubicBezTo>
                    <a:pt x="187325" y="340519"/>
                    <a:pt x="186532" y="392907"/>
                    <a:pt x="185738" y="445294"/>
                  </a:cubicBezTo>
                  <a:cubicBezTo>
                    <a:pt x="184150" y="521494"/>
                    <a:pt x="182563" y="597694"/>
                    <a:pt x="180975" y="673894"/>
                  </a:cubicBezTo>
                  <a:lnTo>
                    <a:pt x="28575" y="673894"/>
                  </a:lnTo>
                  <a:lnTo>
                    <a:pt x="28575" y="600075"/>
                  </a:lnTo>
                  <a:lnTo>
                    <a:pt x="35719" y="440532"/>
                  </a:lnTo>
                  <a:cubicBezTo>
                    <a:pt x="36513" y="413544"/>
                    <a:pt x="37306" y="386557"/>
                    <a:pt x="38100" y="359569"/>
                  </a:cubicBezTo>
                  <a:lnTo>
                    <a:pt x="50006" y="359569"/>
                  </a:lnTo>
                  <a:lnTo>
                    <a:pt x="52388" y="209550"/>
                  </a:lnTo>
                  <a:lnTo>
                    <a:pt x="0" y="211932"/>
                  </a:lnTo>
                  <a:lnTo>
                    <a:pt x="11906" y="4763"/>
                  </a:lnTo>
                  <a:lnTo>
                    <a:pt x="11906" y="4763"/>
                  </a:lnTo>
                  <a:lnTo>
                    <a:pt x="192881" y="0"/>
                  </a:lnTo>
                  <a:close/>
                </a:path>
              </a:pathLst>
            </a:custGeom>
            <a:noFill/>
            <a:ln w="25400" cmpd="dbl">
              <a:solidFill>
                <a:srgbClr val="33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89" name="テキスト ボックス 88"/>
            <p:cNvSpPr txBox="1"/>
            <p:nvPr/>
          </p:nvSpPr>
          <p:spPr>
            <a:xfrm>
              <a:off x="6480436" y="2192773"/>
              <a:ext cx="568064" cy="230832"/>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淀屋橋</a:t>
              </a:r>
            </a:p>
          </p:txBody>
        </p:sp>
        <p:sp>
          <p:nvSpPr>
            <p:cNvPr id="90" name="テキスト ボックス 89"/>
            <p:cNvSpPr txBox="1"/>
            <p:nvPr/>
          </p:nvSpPr>
          <p:spPr>
            <a:xfrm rot="936694">
              <a:off x="7202537" y="2296258"/>
              <a:ext cx="557756" cy="193697"/>
            </a:xfrm>
            <a:prstGeom prst="rect">
              <a:avLst/>
            </a:prstGeom>
            <a:noFill/>
            <a:ln>
              <a:noFill/>
            </a:ln>
          </p:spPr>
          <p:txBody>
            <a:bodyPr wrap="square" rtlCol="0">
              <a:spAutoFit/>
            </a:bodyPr>
            <a:lstStyle/>
            <a:p>
              <a:pPr algn="ctr"/>
              <a:r>
                <a:rPr lang="ja-JP" altLang="en-US" sz="700" dirty="0">
                  <a:solidFill>
                    <a:schemeClr val="tx1">
                      <a:lumMod val="75000"/>
                      <a:lumOff val="25000"/>
                    </a:schemeClr>
                  </a:solidFill>
                  <a:latin typeface="Meiryo UI" pitchFamily="50" charset="-128"/>
                  <a:ea typeface="Meiryo UI" pitchFamily="50" charset="-128"/>
                  <a:cs typeface="Meiryo UI" pitchFamily="50" charset="-128"/>
                </a:rPr>
                <a:t>土佐堀通</a:t>
              </a:r>
            </a:p>
          </p:txBody>
        </p:sp>
        <p:sp>
          <p:nvSpPr>
            <p:cNvPr id="94" name="テキスト ボックス 93"/>
            <p:cNvSpPr txBox="1"/>
            <p:nvPr/>
          </p:nvSpPr>
          <p:spPr>
            <a:xfrm>
              <a:off x="7286282" y="3758610"/>
              <a:ext cx="312894" cy="611305"/>
            </a:xfrm>
            <a:prstGeom prst="rect">
              <a:avLst/>
            </a:prstGeom>
            <a:noFill/>
            <a:ln>
              <a:noFill/>
            </a:ln>
          </p:spPr>
          <p:txBody>
            <a:bodyPr vert="eaVert" wrap="square" rtlCol="0">
              <a:spAutoFit/>
            </a:bodyPr>
            <a:lstStyle/>
            <a:p>
              <a:pPr algn="ctr"/>
              <a:r>
                <a:rPr lang="ja-JP" altLang="en-US" sz="900" dirty="0">
                  <a:solidFill>
                    <a:schemeClr val="tx1">
                      <a:lumMod val="75000"/>
                      <a:lumOff val="25000"/>
                    </a:schemeClr>
                  </a:solidFill>
                  <a:latin typeface="Meiryo UI" pitchFamily="50" charset="-128"/>
                  <a:ea typeface="Meiryo UI" pitchFamily="50" charset="-128"/>
                  <a:cs typeface="Meiryo UI" pitchFamily="50" charset="-128"/>
                </a:rPr>
                <a:t>堺筋</a:t>
              </a:r>
            </a:p>
          </p:txBody>
        </p:sp>
        <p:pic>
          <p:nvPicPr>
            <p:cNvPr id="95" name="Picture 2"/>
            <p:cNvPicPr>
              <a:picLocks noChangeAspect="1" noChangeArrowheads="1"/>
            </p:cNvPicPr>
            <p:nvPr/>
          </p:nvPicPr>
          <p:blipFill>
            <a:blip r:embed="rId5" cstate="email"/>
            <a:srcRect/>
            <a:stretch>
              <a:fillRect/>
            </a:stretch>
          </p:blipFill>
          <p:spPr bwMode="auto">
            <a:xfrm>
              <a:off x="6744967" y="2737178"/>
              <a:ext cx="88171" cy="128950"/>
            </a:xfrm>
            <a:prstGeom prst="rect">
              <a:avLst/>
            </a:prstGeom>
            <a:noFill/>
            <a:ln w="9525">
              <a:noFill/>
              <a:miter lim="800000"/>
              <a:headEnd/>
              <a:tailEnd/>
            </a:ln>
            <a:effectLst/>
          </p:spPr>
        </p:pic>
        <p:pic>
          <p:nvPicPr>
            <p:cNvPr id="96" name="Picture 2"/>
            <p:cNvPicPr>
              <a:picLocks noChangeAspect="1" noChangeArrowheads="1"/>
            </p:cNvPicPr>
            <p:nvPr/>
          </p:nvPicPr>
          <p:blipFill>
            <a:blip r:embed="rId5" cstate="email"/>
            <a:srcRect/>
            <a:stretch>
              <a:fillRect/>
            </a:stretch>
          </p:blipFill>
          <p:spPr bwMode="auto">
            <a:xfrm flipV="1">
              <a:off x="7380777" y="2737178"/>
              <a:ext cx="88171" cy="128950"/>
            </a:xfrm>
            <a:prstGeom prst="rect">
              <a:avLst/>
            </a:prstGeom>
            <a:noFill/>
            <a:ln w="9525">
              <a:noFill/>
              <a:miter lim="800000"/>
              <a:headEnd/>
              <a:tailEnd/>
            </a:ln>
            <a:effectLst/>
          </p:spPr>
        </p:pic>
        <p:sp>
          <p:nvSpPr>
            <p:cNvPr id="97" name="テキスト ボックス 96"/>
            <p:cNvSpPr txBox="1"/>
            <p:nvPr/>
          </p:nvSpPr>
          <p:spPr>
            <a:xfrm>
              <a:off x="6106954" y="2991695"/>
              <a:ext cx="312894" cy="784535"/>
            </a:xfrm>
            <a:prstGeom prst="rect">
              <a:avLst/>
            </a:prstGeom>
            <a:noFill/>
            <a:ln>
              <a:noFill/>
            </a:ln>
          </p:spPr>
          <p:txBody>
            <a:bodyPr vert="eaVert" wrap="square" rtlCol="0">
              <a:spAutoFit/>
            </a:bodyPr>
            <a:lstStyle/>
            <a:p>
              <a:pPr algn="ctr"/>
              <a:r>
                <a:rPr lang="ja-JP" altLang="en-US" sz="900" dirty="0">
                  <a:solidFill>
                    <a:schemeClr val="tx1">
                      <a:lumMod val="75000"/>
                      <a:lumOff val="25000"/>
                    </a:schemeClr>
                  </a:solidFill>
                  <a:latin typeface="Meiryo UI" pitchFamily="50" charset="-128"/>
                  <a:ea typeface="Meiryo UI" pitchFamily="50" charset="-128"/>
                  <a:cs typeface="Meiryo UI" pitchFamily="50" charset="-128"/>
                </a:rPr>
                <a:t>四つ橋筋</a:t>
              </a:r>
            </a:p>
          </p:txBody>
        </p:sp>
        <p:pic>
          <p:nvPicPr>
            <p:cNvPr id="98" name="Picture 2"/>
            <p:cNvPicPr>
              <a:picLocks noChangeAspect="1" noChangeArrowheads="1"/>
            </p:cNvPicPr>
            <p:nvPr/>
          </p:nvPicPr>
          <p:blipFill>
            <a:blip r:embed="rId5" cstate="email"/>
            <a:srcRect/>
            <a:stretch>
              <a:fillRect/>
            </a:stretch>
          </p:blipFill>
          <p:spPr bwMode="auto">
            <a:xfrm flipV="1">
              <a:off x="6282483" y="2737178"/>
              <a:ext cx="88171" cy="128950"/>
            </a:xfrm>
            <a:prstGeom prst="rect">
              <a:avLst/>
            </a:prstGeom>
            <a:noFill/>
            <a:ln w="9525">
              <a:noFill/>
              <a:miter lim="800000"/>
              <a:headEnd/>
              <a:tailEnd/>
            </a:ln>
            <a:effectLst/>
          </p:spPr>
        </p:pic>
        <p:sp>
          <p:nvSpPr>
            <p:cNvPr id="99" name="テキスト ボックス 98"/>
            <p:cNvSpPr txBox="1"/>
            <p:nvPr/>
          </p:nvSpPr>
          <p:spPr>
            <a:xfrm>
              <a:off x="6492116" y="6030989"/>
              <a:ext cx="499234" cy="223496"/>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難　波</a:t>
              </a:r>
            </a:p>
          </p:txBody>
        </p:sp>
        <p:sp>
          <p:nvSpPr>
            <p:cNvPr id="100" name="テキスト ボックス 99"/>
            <p:cNvSpPr txBox="1"/>
            <p:nvPr/>
          </p:nvSpPr>
          <p:spPr>
            <a:xfrm>
              <a:off x="6454016" y="4557915"/>
              <a:ext cx="511934" cy="230832"/>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長　堀</a:t>
              </a:r>
            </a:p>
          </p:txBody>
        </p:sp>
        <p:sp>
          <p:nvSpPr>
            <p:cNvPr id="101" name="フリーフォーム 100"/>
            <p:cNvSpPr/>
            <p:nvPr/>
          </p:nvSpPr>
          <p:spPr>
            <a:xfrm>
              <a:off x="6660844" y="2453574"/>
              <a:ext cx="102946" cy="91253"/>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0 w 133390"/>
                <a:gd name="connsiteY0" fmla="*/ 0 h 118239"/>
                <a:gd name="connsiteX1" fmla="*/ 133390 w 133390"/>
                <a:gd name="connsiteY1" fmla="*/ 764 h 118239"/>
                <a:gd name="connsiteX2" fmla="*/ 130215 w 133390"/>
                <a:gd name="connsiteY2" fmla="*/ 118239 h 118239"/>
                <a:gd name="connsiteX3" fmla="*/ 40 w 133390"/>
                <a:gd name="connsiteY3" fmla="*/ 118239 h 118239"/>
                <a:gd name="connsiteX4" fmla="*/ 40 w 133390"/>
                <a:gd name="connsiteY4" fmla="*/ 118239 h 118239"/>
                <a:gd name="connsiteX5" fmla="*/ 40 w 133390"/>
                <a:gd name="connsiteY5" fmla="*/ 118239 h 118239"/>
                <a:gd name="connsiteX6" fmla="*/ 40 w 133390"/>
                <a:gd name="connsiteY6" fmla="*/ 118239 h 118239"/>
                <a:gd name="connsiteX7" fmla="*/ 0 w 133390"/>
                <a:gd name="connsiteY7" fmla="*/ 0 h 11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90" h="118239">
                  <a:moveTo>
                    <a:pt x="0" y="0"/>
                  </a:moveTo>
                  <a:lnTo>
                    <a:pt x="133390" y="764"/>
                  </a:lnTo>
                  <a:cubicBezTo>
                    <a:pt x="132332" y="39922"/>
                    <a:pt x="131273" y="79081"/>
                    <a:pt x="130215" y="118239"/>
                  </a:cubicBezTo>
                  <a:lnTo>
                    <a:pt x="40" y="118239"/>
                  </a:lnTo>
                  <a:lnTo>
                    <a:pt x="40" y="118239"/>
                  </a:lnTo>
                  <a:lnTo>
                    <a:pt x="40" y="118239"/>
                  </a:lnTo>
                  <a:lnTo>
                    <a:pt x="40" y="118239"/>
                  </a:lnTo>
                  <a:cubicBezTo>
                    <a:pt x="27" y="78826"/>
                    <a:pt x="13" y="39413"/>
                    <a:pt x="0" y="0"/>
                  </a:cubicBez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2" name="テキスト ボックス 101"/>
            <p:cNvSpPr txBox="1"/>
            <p:nvPr/>
          </p:nvSpPr>
          <p:spPr>
            <a:xfrm>
              <a:off x="6410968" y="2422922"/>
              <a:ext cx="280890" cy="216025"/>
            </a:xfrm>
            <a:prstGeom prst="rect">
              <a:avLst/>
            </a:prstGeom>
            <a:noFill/>
          </p:spPr>
          <p:txBody>
            <a:bodyPr wrap="square" lIns="0" tIns="0" rIns="0" bIns="0" rtlCol="0" anchor="ctr">
              <a:noAutofit/>
            </a:bodyPr>
            <a:lstStyle/>
            <a:p>
              <a:pPr algn="ct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②</a:t>
              </a:r>
            </a:p>
          </p:txBody>
        </p:sp>
        <p:sp>
          <p:nvSpPr>
            <p:cNvPr id="107" name="フリーフォーム 106"/>
            <p:cNvSpPr/>
            <p:nvPr/>
          </p:nvSpPr>
          <p:spPr>
            <a:xfrm>
              <a:off x="6779248" y="3532775"/>
              <a:ext cx="62499" cy="74887"/>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305197"/>
                <a:gd name="connsiteY0" fmla="*/ 33139 h 153789"/>
                <a:gd name="connsiteX1" fmla="*/ 305197 w 305197"/>
                <a:gd name="connsiteY1" fmla="*/ 0 h 153789"/>
                <a:gd name="connsiteX2" fmla="*/ 130175 w 305197"/>
                <a:gd name="connsiteY2" fmla="*/ 153789 h 153789"/>
                <a:gd name="connsiteX3" fmla="*/ 0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6350 w 305197"/>
                <a:gd name="connsiteY7" fmla="*/ 33139 h 153789"/>
                <a:gd name="connsiteX0" fmla="*/ 6350 w 344876"/>
                <a:gd name="connsiteY0" fmla="*/ 33139 h 153789"/>
                <a:gd name="connsiteX1" fmla="*/ 305197 w 344876"/>
                <a:gd name="connsiteY1" fmla="*/ 0 h 153789"/>
                <a:gd name="connsiteX2" fmla="*/ 288032 w 344876"/>
                <a:gd name="connsiteY2" fmla="*/ 105148 h 153789"/>
                <a:gd name="connsiteX3" fmla="*/ 130175 w 344876"/>
                <a:gd name="connsiteY3" fmla="*/ 153789 h 153789"/>
                <a:gd name="connsiteX4" fmla="*/ 0 w 344876"/>
                <a:gd name="connsiteY4" fmla="*/ 153789 h 153789"/>
                <a:gd name="connsiteX5" fmla="*/ 0 w 344876"/>
                <a:gd name="connsiteY5" fmla="*/ 153789 h 153789"/>
                <a:gd name="connsiteX6" fmla="*/ 0 w 344876"/>
                <a:gd name="connsiteY6" fmla="*/ 153789 h 153789"/>
                <a:gd name="connsiteX7" fmla="*/ 0 w 344876"/>
                <a:gd name="connsiteY7" fmla="*/ 153789 h 153789"/>
                <a:gd name="connsiteX8" fmla="*/ 6350 w 344876"/>
                <a:gd name="connsiteY8" fmla="*/ 33139 h 153789"/>
                <a:gd name="connsiteX0" fmla="*/ 6350 w 325834"/>
                <a:gd name="connsiteY0" fmla="*/ 33139 h 153789"/>
                <a:gd name="connsiteX1" fmla="*/ 305197 w 325834"/>
                <a:gd name="connsiteY1" fmla="*/ 0 h 153789"/>
                <a:gd name="connsiteX2" fmla="*/ 130175 w 325834"/>
                <a:gd name="connsiteY2" fmla="*/ 153789 h 153789"/>
                <a:gd name="connsiteX3" fmla="*/ 0 w 325834"/>
                <a:gd name="connsiteY3" fmla="*/ 153789 h 153789"/>
                <a:gd name="connsiteX4" fmla="*/ 0 w 325834"/>
                <a:gd name="connsiteY4" fmla="*/ 153789 h 153789"/>
                <a:gd name="connsiteX5" fmla="*/ 0 w 325834"/>
                <a:gd name="connsiteY5" fmla="*/ 153789 h 153789"/>
                <a:gd name="connsiteX6" fmla="*/ 0 w 325834"/>
                <a:gd name="connsiteY6" fmla="*/ 153789 h 153789"/>
                <a:gd name="connsiteX7" fmla="*/ 6350 w 325834"/>
                <a:gd name="connsiteY7" fmla="*/ 33139 h 153789"/>
                <a:gd name="connsiteX0" fmla="*/ 6350 w 340510"/>
                <a:gd name="connsiteY0" fmla="*/ 33139 h 153789"/>
                <a:gd name="connsiteX1" fmla="*/ 305197 w 340510"/>
                <a:gd name="connsiteY1" fmla="*/ 0 h 153789"/>
                <a:gd name="connsiteX2" fmla="*/ 216023 w 340510"/>
                <a:gd name="connsiteY2" fmla="*/ 105148 h 153789"/>
                <a:gd name="connsiteX3" fmla="*/ 130175 w 340510"/>
                <a:gd name="connsiteY3" fmla="*/ 153789 h 153789"/>
                <a:gd name="connsiteX4" fmla="*/ 0 w 340510"/>
                <a:gd name="connsiteY4" fmla="*/ 153789 h 153789"/>
                <a:gd name="connsiteX5" fmla="*/ 0 w 340510"/>
                <a:gd name="connsiteY5" fmla="*/ 153789 h 153789"/>
                <a:gd name="connsiteX6" fmla="*/ 0 w 340510"/>
                <a:gd name="connsiteY6" fmla="*/ 153789 h 153789"/>
                <a:gd name="connsiteX7" fmla="*/ 0 w 340510"/>
                <a:gd name="connsiteY7" fmla="*/ 153789 h 153789"/>
                <a:gd name="connsiteX8" fmla="*/ 6350 w 340510"/>
                <a:gd name="connsiteY8"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40142"/>
                <a:gd name="connsiteY0" fmla="*/ 33139 h 153789"/>
                <a:gd name="connsiteX1" fmla="*/ 305197 w 340142"/>
                <a:gd name="connsiteY1" fmla="*/ 0 h 153789"/>
                <a:gd name="connsiteX2" fmla="*/ 216023 w 340142"/>
                <a:gd name="connsiteY2" fmla="*/ 105148 h 153789"/>
                <a:gd name="connsiteX3" fmla="*/ 130175 w 340142"/>
                <a:gd name="connsiteY3" fmla="*/ 153789 h 153789"/>
                <a:gd name="connsiteX4" fmla="*/ 0 w 340142"/>
                <a:gd name="connsiteY4" fmla="*/ 153789 h 153789"/>
                <a:gd name="connsiteX5" fmla="*/ 0 w 340142"/>
                <a:gd name="connsiteY5" fmla="*/ 153789 h 153789"/>
                <a:gd name="connsiteX6" fmla="*/ 0 w 340142"/>
                <a:gd name="connsiteY6" fmla="*/ 153789 h 153789"/>
                <a:gd name="connsiteX7" fmla="*/ 0 w 340142"/>
                <a:gd name="connsiteY7" fmla="*/ 153789 h 153789"/>
                <a:gd name="connsiteX8" fmla="*/ 6350 w 340142"/>
                <a:gd name="connsiteY8" fmla="*/ 33139 h 153789"/>
                <a:gd name="connsiteX0" fmla="*/ 6350 w 305197"/>
                <a:gd name="connsiteY0" fmla="*/ 33139 h 153789"/>
                <a:gd name="connsiteX1" fmla="*/ 305197 w 305197"/>
                <a:gd name="connsiteY1" fmla="*/ 0 h 153789"/>
                <a:gd name="connsiteX2" fmla="*/ 216023 w 305197"/>
                <a:gd name="connsiteY2" fmla="*/ 105148 h 153789"/>
                <a:gd name="connsiteX3" fmla="*/ 130175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0 w 305197"/>
                <a:gd name="connsiteY7" fmla="*/ 153789 h 153789"/>
                <a:gd name="connsiteX8" fmla="*/ 6350 w 305197"/>
                <a:gd name="connsiteY8" fmla="*/ 33139 h 153789"/>
                <a:gd name="connsiteX0" fmla="*/ 6350 w 305197"/>
                <a:gd name="connsiteY0" fmla="*/ 33139 h 153789"/>
                <a:gd name="connsiteX1" fmla="*/ 305197 w 305197"/>
                <a:gd name="connsiteY1" fmla="*/ 0 h 153789"/>
                <a:gd name="connsiteX2" fmla="*/ 216023 w 305197"/>
                <a:gd name="connsiteY2" fmla="*/ 105148 h 153789"/>
                <a:gd name="connsiteX3" fmla="*/ 130175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0 w 305197"/>
                <a:gd name="connsiteY7" fmla="*/ 153789 h 153789"/>
                <a:gd name="connsiteX8" fmla="*/ 6350 w 305197"/>
                <a:gd name="connsiteY8" fmla="*/ 33139 h 153789"/>
                <a:gd name="connsiteX0" fmla="*/ 6350 w 216023"/>
                <a:gd name="connsiteY0" fmla="*/ 144015 h 264665"/>
                <a:gd name="connsiteX1" fmla="*/ 72008 w 216023"/>
                <a:gd name="connsiteY1" fmla="*/ 0 h 264665"/>
                <a:gd name="connsiteX2" fmla="*/ 216023 w 216023"/>
                <a:gd name="connsiteY2" fmla="*/ 216024 h 264665"/>
                <a:gd name="connsiteX3" fmla="*/ 130175 w 216023"/>
                <a:gd name="connsiteY3" fmla="*/ 264665 h 264665"/>
                <a:gd name="connsiteX4" fmla="*/ 0 w 216023"/>
                <a:gd name="connsiteY4" fmla="*/ 264665 h 264665"/>
                <a:gd name="connsiteX5" fmla="*/ 0 w 216023"/>
                <a:gd name="connsiteY5" fmla="*/ 264665 h 264665"/>
                <a:gd name="connsiteX6" fmla="*/ 0 w 216023"/>
                <a:gd name="connsiteY6" fmla="*/ 264665 h 264665"/>
                <a:gd name="connsiteX7" fmla="*/ 0 w 216023"/>
                <a:gd name="connsiteY7" fmla="*/ 264665 h 264665"/>
                <a:gd name="connsiteX8" fmla="*/ 6350 w 216023"/>
                <a:gd name="connsiteY8" fmla="*/ 144015 h 264665"/>
                <a:gd name="connsiteX0" fmla="*/ 6350 w 318244"/>
                <a:gd name="connsiteY0" fmla="*/ 38694 h 159344"/>
                <a:gd name="connsiteX1" fmla="*/ 318244 w 318244"/>
                <a:gd name="connsiteY1" fmla="*/ 0 h 159344"/>
                <a:gd name="connsiteX2" fmla="*/ 216023 w 318244"/>
                <a:gd name="connsiteY2" fmla="*/ 110703 h 159344"/>
                <a:gd name="connsiteX3" fmla="*/ 130175 w 318244"/>
                <a:gd name="connsiteY3" fmla="*/ 159344 h 159344"/>
                <a:gd name="connsiteX4" fmla="*/ 0 w 318244"/>
                <a:gd name="connsiteY4" fmla="*/ 159344 h 159344"/>
                <a:gd name="connsiteX5" fmla="*/ 0 w 318244"/>
                <a:gd name="connsiteY5" fmla="*/ 159344 h 159344"/>
                <a:gd name="connsiteX6" fmla="*/ 0 w 318244"/>
                <a:gd name="connsiteY6" fmla="*/ 159344 h 159344"/>
                <a:gd name="connsiteX7" fmla="*/ 0 w 318244"/>
                <a:gd name="connsiteY7" fmla="*/ 159344 h 159344"/>
                <a:gd name="connsiteX8" fmla="*/ 6350 w 318244"/>
                <a:gd name="connsiteY8" fmla="*/ 38694 h 159344"/>
                <a:gd name="connsiteX0" fmla="*/ 6350 w 318244"/>
                <a:gd name="connsiteY0" fmla="*/ 163735 h 284385"/>
                <a:gd name="connsiteX1" fmla="*/ 318244 w 318244"/>
                <a:gd name="connsiteY1" fmla="*/ 125041 h 284385"/>
                <a:gd name="connsiteX2" fmla="*/ 168398 w 318244"/>
                <a:gd name="connsiteY2" fmla="*/ 0 h 284385"/>
                <a:gd name="connsiteX3" fmla="*/ 130175 w 318244"/>
                <a:gd name="connsiteY3" fmla="*/ 284385 h 284385"/>
                <a:gd name="connsiteX4" fmla="*/ 0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6350 w 318244"/>
                <a:gd name="connsiteY8" fmla="*/ 163735 h 284385"/>
                <a:gd name="connsiteX0" fmla="*/ 6350 w 318244"/>
                <a:gd name="connsiteY0" fmla="*/ 163735 h 284385"/>
                <a:gd name="connsiteX1" fmla="*/ 208706 w 318244"/>
                <a:gd name="connsiteY1" fmla="*/ 91703 h 284385"/>
                <a:gd name="connsiteX2" fmla="*/ 318244 w 318244"/>
                <a:gd name="connsiteY2" fmla="*/ 125041 h 284385"/>
                <a:gd name="connsiteX3" fmla="*/ 168398 w 318244"/>
                <a:gd name="connsiteY3" fmla="*/ 0 h 284385"/>
                <a:gd name="connsiteX4" fmla="*/ 130175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244"/>
                <a:gd name="connsiteY0" fmla="*/ 163735 h 284385"/>
                <a:gd name="connsiteX1" fmla="*/ 196800 w 318244"/>
                <a:gd name="connsiteY1" fmla="*/ 122659 h 284385"/>
                <a:gd name="connsiteX2" fmla="*/ 318244 w 318244"/>
                <a:gd name="connsiteY2" fmla="*/ 125041 h 284385"/>
                <a:gd name="connsiteX3" fmla="*/ 168398 w 318244"/>
                <a:gd name="connsiteY3" fmla="*/ 0 h 284385"/>
                <a:gd name="connsiteX4" fmla="*/ 130175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244"/>
                <a:gd name="connsiteY0" fmla="*/ 163735 h 284385"/>
                <a:gd name="connsiteX1" fmla="*/ 196800 w 318244"/>
                <a:gd name="connsiteY1" fmla="*/ 122659 h 284385"/>
                <a:gd name="connsiteX2" fmla="*/ 318244 w 318244"/>
                <a:gd name="connsiteY2" fmla="*/ 125041 h 284385"/>
                <a:gd name="connsiteX3" fmla="*/ 168398 w 318244"/>
                <a:gd name="connsiteY3" fmla="*/ 0 h 284385"/>
                <a:gd name="connsiteX4" fmla="*/ 203994 w 318244"/>
                <a:gd name="connsiteY4" fmla="*/ 22723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417"/>
                <a:gd name="connsiteY0" fmla="*/ 4107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8" fmla="*/ 0 w 318417"/>
                <a:gd name="connsiteY8" fmla="*/ 161726 h 161726"/>
                <a:gd name="connsiteX9" fmla="*/ 6350 w 318417"/>
                <a:gd name="connsiteY9" fmla="*/ 4107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8" fmla="*/ 0 w 318417"/>
                <a:gd name="connsiteY8"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0" fmla="*/ 7194 w 121617"/>
                <a:gd name="connsiteY0" fmla="*/ 104576 h 105941"/>
                <a:gd name="connsiteX1" fmla="*/ 0 w 121617"/>
                <a:gd name="connsiteY1" fmla="*/ 0 h 105941"/>
                <a:gd name="connsiteX2" fmla="*/ 121444 w 121617"/>
                <a:gd name="connsiteY2" fmla="*/ 2382 h 105941"/>
                <a:gd name="connsiteX3" fmla="*/ 121617 w 121617"/>
                <a:gd name="connsiteY3" fmla="*/ 105941 h 105941"/>
                <a:gd name="connsiteX4" fmla="*/ 7194 w 121617"/>
                <a:gd name="connsiteY4" fmla="*/ 104576 h 105941"/>
                <a:gd name="connsiteX0" fmla="*/ 0 w 114423"/>
                <a:gd name="connsiteY0" fmla="*/ 102194 h 103559"/>
                <a:gd name="connsiteX1" fmla="*/ 54545 w 114423"/>
                <a:gd name="connsiteY1" fmla="*/ 73793 h 103559"/>
                <a:gd name="connsiteX2" fmla="*/ 114250 w 114423"/>
                <a:gd name="connsiteY2" fmla="*/ 0 h 103559"/>
                <a:gd name="connsiteX3" fmla="*/ 114423 w 114423"/>
                <a:gd name="connsiteY3" fmla="*/ 103559 h 103559"/>
                <a:gd name="connsiteX4" fmla="*/ 0 w 114423"/>
                <a:gd name="connsiteY4" fmla="*/ 102194 h 103559"/>
                <a:gd name="connsiteX0" fmla="*/ 224 w 114647"/>
                <a:gd name="connsiteY0" fmla="*/ 102219 h 103584"/>
                <a:gd name="connsiteX1" fmla="*/ 0 w 114647"/>
                <a:gd name="connsiteY1" fmla="*/ 0 h 103584"/>
                <a:gd name="connsiteX2" fmla="*/ 114474 w 114647"/>
                <a:gd name="connsiteY2" fmla="*/ 25 h 103584"/>
                <a:gd name="connsiteX3" fmla="*/ 114647 w 114647"/>
                <a:gd name="connsiteY3" fmla="*/ 103584 h 103584"/>
                <a:gd name="connsiteX4" fmla="*/ 224 w 114647"/>
                <a:gd name="connsiteY4" fmla="*/ 102219 h 103584"/>
                <a:gd name="connsiteX0" fmla="*/ 55637 w 170060"/>
                <a:gd name="connsiteY0" fmla="*/ 308544 h 309909"/>
                <a:gd name="connsiteX1" fmla="*/ 0 w 170060"/>
                <a:gd name="connsiteY1" fmla="*/ 0 h 309909"/>
                <a:gd name="connsiteX2" fmla="*/ 169887 w 170060"/>
                <a:gd name="connsiteY2" fmla="*/ 206350 h 309909"/>
                <a:gd name="connsiteX3" fmla="*/ 170060 w 170060"/>
                <a:gd name="connsiteY3" fmla="*/ 309909 h 309909"/>
                <a:gd name="connsiteX4" fmla="*/ 55637 w 170060"/>
                <a:gd name="connsiteY4" fmla="*/ 308544 h 309909"/>
                <a:gd name="connsiteX0" fmla="*/ 162867 w 277290"/>
                <a:gd name="connsiteY0" fmla="*/ 122633 h 123998"/>
                <a:gd name="connsiteX1" fmla="*/ 0 w 277290"/>
                <a:gd name="connsiteY1" fmla="*/ 0 h 123998"/>
                <a:gd name="connsiteX2" fmla="*/ 277117 w 277290"/>
                <a:gd name="connsiteY2" fmla="*/ 20439 h 123998"/>
                <a:gd name="connsiteX3" fmla="*/ 277290 w 277290"/>
                <a:gd name="connsiteY3" fmla="*/ 123998 h 123998"/>
                <a:gd name="connsiteX4" fmla="*/ 162867 w 277290"/>
                <a:gd name="connsiteY4" fmla="*/ 122633 h 123998"/>
                <a:gd name="connsiteX0" fmla="*/ 29 w 114452"/>
                <a:gd name="connsiteY0" fmla="*/ 102421 h 103786"/>
                <a:gd name="connsiteX1" fmla="*/ 114279 w 114452"/>
                <a:gd name="connsiteY1" fmla="*/ 227 h 103786"/>
                <a:gd name="connsiteX2" fmla="*/ 114452 w 114452"/>
                <a:gd name="connsiteY2" fmla="*/ 103786 h 103786"/>
                <a:gd name="connsiteX3" fmla="*/ 29 w 114452"/>
                <a:gd name="connsiteY3" fmla="*/ 102421 h 103786"/>
                <a:gd name="connsiteX0" fmla="*/ 0 w 114423"/>
                <a:gd name="connsiteY0" fmla="*/ 102194 h 103559"/>
                <a:gd name="connsiteX1" fmla="*/ 114250 w 114423"/>
                <a:gd name="connsiteY1" fmla="*/ 0 h 103559"/>
                <a:gd name="connsiteX2" fmla="*/ 114423 w 114423"/>
                <a:gd name="connsiteY2" fmla="*/ 103559 h 103559"/>
                <a:gd name="connsiteX3" fmla="*/ 0 w 114423"/>
                <a:gd name="connsiteY3" fmla="*/ 102194 h 103559"/>
                <a:gd name="connsiteX0" fmla="*/ 0 w 269849"/>
                <a:gd name="connsiteY0" fmla="*/ 104848 h 104848"/>
                <a:gd name="connsiteX1" fmla="*/ 269676 w 269849"/>
                <a:gd name="connsiteY1" fmla="*/ 0 h 104848"/>
                <a:gd name="connsiteX2" fmla="*/ 269849 w 269849"/>
                <a:gd name="connsiteY2" fmla="*/ 103559 h 104848"/>
                <a:gd name="connsiteX3" fmla="*/ 0 w 269849"/>
                <a:gd name="connsiteY3" fmla="*/ 104848 h 104848"/>
                <a:gd name="connsiteX0" fmla="*/ 0 w 269849"/>
                <a:gd name="connsiteY0" fmla="*/ 157235 h 157235"/>
                <a:gd name="connsiteX1" fmla="*/ 57745 w 269849"/>
                <a:gd name="connsiteY1" fmla="*/ 0 h 157235"/>
                <a:gd name="connsiteX2" fmla="*/ 269849 w 269849"/>
                <a:gd name="connsiteY2" fmla="*/ 155946 h 157235"/>
                <a:gd name="connsiteX3" fmla="*/ 0 w 269849"/>
                <a:gd name="connsiteY3" fmla="*/ 157235 h 157235"/>
                <a:gd name="connsiteX0" fmla="*/ 0 w 269849"/>
                <a:gd name="connsiteY0" fmla="*/ 157235 h 157235"/>
                <a:gd name="connsiteX1" fmla="*/ 57745 w 269849"/>
                <a:gd name="connsiteY1" fmla="*/ 0 h 157235"/>
                <a:gd name="connsiteX2" fmla="*/ 269849 w 269849"/>
                <a:gd name="connsiteY2" fmla="*/ 155946 h 157235"/>
                <a:gd name="connsiteX3" fmla="*/ 0 w 269849"/>
                <a:gd name="connsiteY3" fmla="*/ 157235 h 157235"/>
                <a:gd name="connsiteX0" fmla="*/ 42342 w 312191"/>
                <a:gd name="connsiteY0" fmla="*/ 3421 h 3421"/>
                <a:gd name="connsiteX1" fmla="*/ 0 w 312191"/>
                <a:gd name="connsiteY1" fmla="*/ 0 h 3421"/>
                <a:gd name="connsiteX2" fmla="*/ 312191 w 312191"/>
                <a:gd name="connsiteY2" fmla="*/ 2132 h 3421"/>
                <a:gd name="connsiteX3" fmla="*/ 42342 w 312191"/>
                <a:gd name="connsiteY3" fmla="*/ 3421 h 3421"/>
                <a:gd name="connsiteX0" fmla="*/ 1990 w 10634"/>
                <a:gd name="connsiteY0" fmla="*/ 10000 h 12178"/>
                <a:gd name="connsiteX1" fmla="*/ 634 w 10634"/>
                <a:gd name="connsiteY1" fmla="*/ 0 h 12178"/>
                <a:gd name="connsiteX2" fmla="*/ 10634 w 10634"/>
                <a:gd name="connsiteY2" fmla="*/ 6232 h 12178"/>
                <a:gd name="connsiteX3" fmla="*/ 0 w 10634"/>
                <a:gd name="connsiteY3" fmla="*/ 12178 h 12178"/>
                <a:gd name="connsiteX4" fmla="*/ 1990 w 10634"/>
                <a:gd name="connsiteY4" fmla="*/ 10000 h 12178"/>
                <a:gd name="connsiteX0" fmla="*/ 2066 w 10710"/>
                <a:gd name="connsiteY0" fmla="*/ 10000 h 46981"/>
                <a:gd name="connsiteX1" fmla="*/ 710 w 10710"/>
                <a:gd name="connsiteY1" fmla="*/ 0 h 46981"/>
                <a:gd name="connsiteX2" fmla="*/ 10710 w 10710"/>
                <a:gd name="connsiteY2" fmla="*/ 6232 h 46981"/>
                <a:gd name="connsiteX3" fmla="*/ 0 w 10710"/>
                <a:gd name="connsiteY3" fmla="*/ 46981 h 46981"/>
                <a:gd name="connsiteX4" fmla="*/ 2066 w 10710"/>
                <a:gd name="connsiteY4" fmla="*/ 10000 h 46981"/>
                <a:gd name="connsiteX0" fmla="*/ 2143 w 10787"/>
                <a:gd name="connsiteY0" fmla="*/ 10000 h 283646"/>
                <a:gd name="connsiteX1" fmla="*/ 787 w 10787"/>
                <a:gd name="connsiteY1" fmla="*/ 0 h 283646"/>
                <a:gd name="connsiteX2" fmla="*/ 10787 w 10787"/>
                <a:gd name="connsiteY2" fmla="*/ 6232 h 283646"/>
                <a:gd name="connsiteX3" fmla="*/ 0 w 10787"/>
                <a:gd name="connsiteY3" fmla="*/ 283646 h 283646"/>
                <a:gd name="connsiteX4" fmla="*/ 77 w 10787"/>
                <a:gd name="connsiteY4" fmla="*/ 46981 h 283646"/>
                <a:gd name="connsiteX5" fmla="*/ 2143 w 10787"/>
                <a:gd name="connsiteY5" fmla="*/ 10000 h 283646"/>
                <a:gd name="connsiteX0" fmla="*/ 77 w 10787"/>
                <a:gd name="connsiteY0" fmla="*/ 46981 h 283646"/>
                <a:gd name="connsiteX1" fmla="*/ 787 w 10787"/>
                <a:gd name="connsiteY1" fmla="*/ 0 h 283646"/>
                <a:gd name="connsiteX2" fmla="*/ 10787 w 10787"/>
                <a:gd name="connsiteY2" fmla="*/ 6232 h 283646"/>
                <a:gd name="connsiteX3" fmla="*/ 0 w 10787"/>
                <a:gd name="connsiteY3" fmla="*/ 283646 h 283646"/>
                <a:gd name="connsiteX4" fmla="*/ 77 w 10787"/>
                <a:gd name="connsiteY4" fmla="*/ 46981 h 283646"/>
                <a:gd name="connsiteX0" fmla="*/ 77 w 10787"/>
                <a:gd name="connsiteY0" fmla="*/ 46981 h 283646"/>
                <a:gd name="connsiteX1" fmla="*/ 787 w 10787"/>
                <a:gd name="connsiteY1" fmla="*/ 0 h 283646"/>
                <a:gd name="connsiteX2" fmla="*/ 10787 w 10787"/>
                <a:gd name="connsiteY2" fmla="*/ 6232 h 283646"/>
                <a:gd name="connsiteX3" fmla="*/ 1447 w 10787"/>
                <a:gd name="connsiteY3" fmla="*/ 275815 h 283646"/>
                <a:gd name="connsiteX4" fmla="*/ 0 w 10787"/>
                <a:gd name="connsiteY4" fmla="*/ 283646 h 283646"/>
                <a:gd name="connsiteX5" fmla="*/ 77 w 10787"/>
                <a:gd name="connsiteY5" fmla="*/ 46981 h 283646"/>
                <a:gd name="connsiteX0" fmla="*/ 77 w 10787"/>
                <a:gd name="connsiteY0" fmla="*/ 46981 h 283646"/>
                <a:gd name="connsiteX1" fmla="*/ 787 w 10787"/>
                <a:gd name="connsiteY1" fmla="*/ 0 h 283646"/>
                <a:gd name="connsiteX2" fmla="*/ 10787 w 10787"/>
                <a:gd name="connsiteY2" fmla="*/ 6232 h 283646"/>
                <a:gd name="connsiteX3" fmla="*/ 1450 w 10787"/>
                <a:gd name="connsiteY3" fmla="*/ 200117 h 283646"/>
                <a:gd name="connsiteX4" fmla="*/ 1447 w 10787"/>
                <a:gd name="connsiteY4" fmla="*/ 275815 h 283646"/>
                <a:gd name="connsiteX5" fmla="*/ 0 w 10787"/>
                <a:gd name="connsiteY5" fmla="*/ 283646 h 283646"/>
                <a:gd name="connsiteX6" fmla="*/ 77 w 10787"/>
                <a:gd name="connsiteY6" fmla="*/ 46981 h 283646"/>
                <a:gd name="connsiteX0" fmla="*/ 77 w 10787"/>
                <a:gd name="connsiteY0" fmla="*/ 46981 h 283646"/>
                <a:gd name="connsiteX1" fmla="*/ 787 w 10787"/>
                <a:gd name="connsiteY1" fmla="*/ 0 h 283646"/>
                <a:gd name="connsiteX2" fmla="*/ 10787 w 10787"/>
                <a:gd name="connsiteY2" fmla="*/ 6232 h 283646"/>
                <a:gd name="connsiteX3" fmla="*/ 2594 w 10787"/>
                <a:gd name="connsiteY3" fmla="*/ 200117 h 283646"/>
                <a:gd name="connsiteX4" fmla="*/ 1450 w 10787"/>
                <a:gd name="connsiteY4" fmla="*/ 200117 h 283646"/>
                <a:gd name="connsiteX5" fmla="*/ 1447 w 10787"/>
                <a:gd name="connsiteY5" fmla="*/ 275815 h 283646"/>
                <a:gd name="connsiteX6" fmla="*/ 0 w 10787"/>
                <a:gd name="connsiteY6" fmla="*/ 283646 h 283646"/>
                <a:gd name="connsiteX7" fmla="*/ 77 w 10787"/>
                <a:gd name="connsiteY7" fmla="*/ 46981 h 283646"/>
                <a:gd name="connsiteX0" fmla="*/ 77 w 10787"/>
                <a:gd name="connsiteY0" fmla="*/ 64631 h 301296"/>
                <a:gd name="connsiteX1" fmla="*/ 787 w 10787"/>
                <a:gd name="connsiteY1" fmla="*/ 17650 h 301296"/>
                <a:gd name="connsiteX2" fmla="*/ 10787 w 10787"/>
                <a:gd name="connsiteY2" fmla="*/ 23882 h 301296"/>
                <a:gd name="connsiteX3" fmla="*/ 2594 w 10787"/>
                <a:gd name="connsiteY3" fmla="*/ 22865 h 301296"/>
                <a:gd name="connsiteX4" fmla="*/ 2594 w 10787"/>
                <a:gd name="connsiteY4" fmla="*/ 217767 h 301296"/>
                <a:gd name="connsiteX5" fmla="*/ 1450 w 10787"/>
                <a:gd name="connsiteY5" fmla="*/ 217767 h 301296"/>
                <a:gd name="connsiteX6" fmla="*/ 1447 w 10787"/>
                <a:gd name="connsiteY6" fmla="*/ 293465 h 301296"/>
                <a:gd name="connsiteX7" fmla="*/ 0 w 10787"/>
                <a:gd name="connsiteY7" fmla="*/ 301296 h 301296"/>
                <a:gd name="connsiteX8" fmla="*/ 77 w 10787"/>
                <a:gd name="connsiteY8" fmla="*/ 64631 h 301296"/>
                <a:gd name="connsiteX0" fmla="*/ 77 w 2594"/>
                <a:gd name="connsiteY0" fmla="*/ 46981 h 283646"/>
                <a:gd name="connsiteX1" fmla="*/ 787 w 2594"/>
                <a:gd name="connsiteY1" fmla="*/ 0 h 283646"/>
                <a:gd name="connsiteX2" fmla="*/ 2594 w 2594"/>
                <a:gd name="connsiteY2" fmla="*/ 5215 h 283646"/>
                <a:gd name="connsiteX3" fmla="*/ 2594 w 2594"/>
                <a:gd name="connsiteY3" fmla="*/ 200117 h 283646"/>
                <a:gd name="connsiteX4" fmla="*/ 1450 w 2594"/>
                <a:gd name="connsiteY4" fmla="*/ 200117 h 283646"/>
                <a:gd name="connsiteX5" fmla="*/ 1447 w 2594"/>
                <a:gd name="connsiteY5" fmla="*/ 275815 h 283646"/>
                <a:gd name="connsiteX6" fmla="*/ 0 w 2594"/>
                <a:gd name="connsiteY6" fmla="*/ 283646 h 283646"/>
                <a:gd name="connsiteX7" fmla="*/ 77 w 2594"/>
                <a:gd name="connsiteY7" fmla="*/ 46981 h 28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 h="283646">
                  <a:moveTo>
                    <a:pt x="77" y="46981"/>
                  </a:moveTo>
                  <a:cubicBezTo>
                    <a:pt x="314" y="31321"/>
                    <a:pt x="550" y="15660"/>
                    <a:pt x="787" y="0"/>
                  </a:cubicBezTo>
                  <a:lnTo>
                    <a:pt x="2594" y="5215"/>
                  </a:lnTo>
                  <a:lnTo>
                    <a:pt x="2594" y="200117"/>
                  </a:lnTo>
                  <a:lnTo>
                    <a:pt x="1450" y="200117"/>
                  </a:lnTo>
                  <a:cubicBezTo>
                    <a:pt x="1449" y="225350"/>
                    <a:pt x="1448" y="250582"/>
                    <a:pt x="1447" y="275815"/>
                  </a:cubicBezTo>
                  <a:lnTo>
                    <a:pt x="0" y="283646"/>
                  </a:lnTo>
                  <a:cubicBezTo>
                    <a:pt x="26" y="204758"/>
                    <a:pt x="51" y="125869"/>
                    <a:pt x="77" y="46981"/>
                  </a:cubicBez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テキスト ボックス 108"/>
            <p:cNvSpPr txBox="1"/>
            <p:nvPr/>
          </p:nvSpPr>
          <p:spPr>
            <a:xfrm>
              <a:off x="6467326" y="3561302"/>
              <a:ext cx="489298" cy="223496"/>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本　町</a:t>
              </a:r>
            </a:p>
          </p:txBody>
        </p:sp>
        <p:sp>
          <p:nvSpPr>
            <p:cNvPr id="122" name="フリーフォーム 121"/>
            <p:cNvSpPr/>
            <p:nvPr/>
          </p:nvSpPr>
          <p:spPr>
            <a:xfrm>
              <a:off x="6737606" y="4770160"/>
              <a:ext cx="83771" cy="99000"/>
            </a:xfrm>
            <a:custGeom>
              <a:avLst/>
              <a:gdLst>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12700 w 133350"/>
                <a:gd name="connsiteY7" fmla="*/ 88900 h 120650"/>
                <a:gd name="connsiteX8" fmla="*/ 6350 w 133350"/>
                <a:gd name="connsiteY8" fmla="*/ 0 h 120650"/>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133350"/>
                <a:gd name="connsiteY0" fmla="*/ 5556 h 126206"/>
                <a:gd name="connsiteX1" fmla="*/ 89644 w 133350"/>
                <a:gd name="connsiteY1" fmla="*/ 0 h 126206"/>
                <a:gd name="connsiteX2" fmla="*/ 133350 w 133350"/>
                <a:gd name="connsiteY2" fmla="*/ 8731 h 126206"/>
                <a:gd name="connsiteX3" fmla="*/ 130175 w 133350"/>
                <a:gd name="connsiteY3" fmla="*/ 126206 h 126206"/>
                <a:gd name="connsiteX4" fmla="*/ 0 w 133350"/>
                <a:gd name="connsiteY4" fmla="*/ 126206 h 126206"/>
                <a:gd name="connsiteX5" fmla="*/ 0 w 133350"/>
                <a:gd name="connsiteY5" fmla="*/ 126206 h 126206"/>
                <a:gd name="connsiteX6" fmla="*/ 0 w 133350"/>
                <a:gd name="connsiteY6" fmla="*/ 126206 h 126206"/>
                <a:gd name="connsiteX7" fmla="*/ 0 w 133350"/>
                <a:gd name="connsiteY7" fmla="*/ 126206 h 126206"/>
                <a:gd name="connsiteX8" fmla="*/ 6350 w 133350"/>
                <a:gd name="connsiteY8" fmla="*/ 5556 h 126206"/>
                <a:gd name="connsiteX0" fmla="*/ 6350 w 133350"/>
                <a:gd name="connsiteY0" fmla="*/ 0 h 120650"/>
                <a:gd name="connsiteX1" fmla="*/ 133350 w 133350"/>
                <a:gd name="connsiteY1" fmla="*/ 3175 h 120650"/>
                <a:gd name="connsiteX2" fmla="*/ 130175 w 133350"/>
                <a:gd name="connsiteY2" fmla="*/ 120650 h 120650"/>
                <a:gd name="connsiteX3" fmla="*/ 0 w 133350"/>
                <a:gd name="connsiteY3" fmla="*/ 120650 h 120650"/>
                <a:gd name="connsiteX4" fmla="*/ 0 w 133350"/>
                <a:gd name="connsiteY4" fmla="*/ 120650 h 120650"/>
                <a:gd name="connsiteX5" fmla="*/ 0 w 133350"/>
                <a:gd name="connsiteY5" fmla="*/ 120650 h 120650"/>
                <a:gd name="connsiteX6" fmla="*/ 0 w 133350"/>
                <a:gd name="connsiteY6" fmla="*/ 120650 h 120650"/>
                <a:gd name="connsiteX7" fmla="*/ 6350 w 133350"/>
                <a:gd name="connsiteY7" fmla="*/ 0 h 120650"/>
                <a:gd name="connsiteX0" fmla="*/ 6350 w 305197"/>
                <a:gd name="connsiteY0" fmla="*/ 33139 h 153789"/>
                <a:gd name="connsiteX1" fmla="*/ 305197 w 305197"/>
                <a:gd name="connsiteY1" fmla="*/ 0 h 153789"/>
                <a:gd name="connsiteX2" fmla="*/ 130175 w 305197"/>
                <a:gd name="connsiteY2" fmla="*/ 153789 h 153789"/>
                <a:gd name="connsiteX3" fmla="*/ 0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6350 w 305197"/>
                <a:gd name="connsiteY7" fmla="*/ 33139 h 153789"/>
                <a:gd name="connsiteX0" fmla="*/ 6350 w 344876"/>
                <a:gd name="connsiteY0" fmla="*/ 33139 h 153789"/>
                <a:gd name="connsiteX1" fmla="*/ 305197 w 344876"/>
                <a:gd name="connsiteY1" fmla="*/ 0 h 153789"/>
                <a:gd name="connsiteX2" fmla="*/ 288032 w 344876"/>
                <a:gd name="connsiteY2" fmla="*/ 105148 h 153789"/>
                <a:gd name="connsiteX3" fmla="*/ 130175 w 344876"/>
                <a:gd name="connsiteY3" fmla="*/ 153789 h 153789"/>
                <a:gd name="connsiteX4" fmla="*/ 0 w 344876"/>
                <a:gd name="connsiteY4" fmla="*/ 153789 h 153789"/>
                <a:gd name="connsiteX5" fmla="*/ 0 w 344876"/>
                <a:gd name="connsiteY5" fmla="*/ 153789 h 153789"/>
                <a:gd name="connsiteX6" fmla="*/ 0 w 344876"/>
                <a:gd name="connsiteY6" fmla="*/ 153789 h 153789"/>
                <a:gd name="connsiteX7" fmla="*/ 0 w 344876"/>
                <a:gd name="connsiteY7" fmla="*/ 153789 h 153789"/>
                <a:gd name="connsiteX8" fmla="*/ 6350 w 344876"/>
                <a:gd name="connsiteY8" fmla="*/ 33139 h 153789"/>
                <a:gd name="connsiteX0" fmla="*/ 6350 w 325834"/>
                <a:gd name="connsiteY0" fmla="*/ 33139 h 153789"/>
                <a:gd name="connsiteX1" fmla="*/ 305197 w 325834"/>
                <a:gd name="connsiteY1" fmla="*/ 0 h 153789"/>
                <a:gd name="connsiteX2" fmla="*/ 130175 w 325834"/>
                <a:gd name="connsiteY2" fmla="*/ 153789 h 153789"/>
                <a:gd name="connsiteX3" fmla="*/ 0 w 325834"/>
                <a:gd name="connsiteY3" fmla="*/ 153789 h 153789"/>
                <a:gd name="connsiteX4" fmla="*/ 0 w 325834"/>
                <a:gd name="connsiteY4" fmla="*/ 153789 h 153789"/>
                <a:gd name="connsiteX5" fmla="*/ 0 w 325834"/>
                <a:gd name="connsiteY5" fmla="*/ 153789 h 153789"/>
                <a:gd name="connsiteX6" fmla="*/ 0 w 325834"/>
                <a:gd name="connsiteY6" fmla="*/ 153789 h 153789"/>
                <a:gd name="connsiteX7" fmla="*/ 6350 w 325834"/>
                <a:gd name="connsiteY7" fmla="*/ 33139 h 153789"/>
                <a:gd name="connsiteX0" fmla="*/ 6350 w 340510"/>
                <a:gd name="connsiteY0" fmla="*/ 33139 h 153789"/>
                <a:gd name="connsiteX1" fmla="*/ 305197 w 340510"/>
                <a:gd name="connsiteY1" fmla="*/ 0 h 153789"/>
                <a:gd name="connsiteX2" fmla="*/ 216023 w 340510"/>
                <a:gd name="connsiteY2" fmla="*/ 105148 h 153789"/>
                <a:gd name="connsiteX3" fmla="*/ 130175 w 340510"/>
                <a:gd name="connsiteY3" fmla="*/ 153789 h 153789"/>
                <a:gd name="connsiteX4" fmla="*/ 0 w 340510"/>
                <a:gd name="connsiteY4" fmla="*/ 153789 h 153789"/>
                <a:gd name="connsiteX5" fmla="*/ 0 w 340510"/>
                <a:gd name="connsiteY5" fmla="*/ 153789 h 153789"/>
                <a:gd name="connsiteX6" fmla="*/ 0 w 340510"/>
                <a:gd name="connsiteY6" fmla="*/ 153789 h 153789"/>
                <a:gd name="connsiteX7" fmla="*/ 0 w 340510"/>
                <a:gd name="connsiteY7" fmla="*/ 153789 h 153789"/>
                <a:gd name="connsiteX8" fmla="*/ 6350 w 340510"/>
                <a:gd name="connsiteY8"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50829"/>
                <a:gd name="connsiteY0" fmla="*/ 33139 h 153789"/>
                <a:gd name="connsiteX1" fmla="*/ 305197 w 350829"/>
                <a:gd name="connsiteY1" fmla="*/ 0 h 153789"/>
                <a:gd name="connsiteX2" fmla="*/ 288031 w 350829"/>
                <a:gd name="connsiteY2" fmla="*/ 33140 h 153789"/>
                <a:gd name="connsiteX3" fmla="*/ 216023 w 350829"/>
                <a:gd name="connsiteY3" fmla="*/ 105148 h 153789"/>
                <a:gd name="connsiteX4" fmla="*/ 130175 w 350829"/>
                <a:gd name="connsiteY4" fmla="*/ 153789 h 153789"/>
                <a:gd name="connsiteX5" fmla="*/ 0 w 350829"/>
                <a:gd name="connsiteY5" fmla="*/ 153789 h 153789"/>
                <a:gd name="connsiteX6" fmla="*/ 0 w 350829"/>
                <a:gd name="connsiteY6" fmla="*/ 153789 h 153789"/>
                <a:gd name="connsiteX7" fmla="*/ 0 w 350829"/>
                <a:gd name="connsiteY7" fmla="*/ 153789 h 153789"/>
                <a:gd name="connsiteX8" fmla="*/ 0 w 350829"/>
                <a:gd name="connsiteY8" fmla="*/ 153789 h 153789"/>
                <a:gd name="connsiteX9" fmla="*/ 6350 w 350829"/>
                <a:gd name="connsiteY9" fmla="*/ 33139 h 153789"/>
                <a:gd name="connsiteX0" fmla="*/ 6350 w 340142"/>
                <a:gd name="connsiteY0" fmla="*/ 33139 h 153789"/>
                <a:gd name="connsiteX1" fmla="*/ 305197 w 340142"/>
                <a:gd name="connsiteY1" fmla="*/ 0 h 153789"/>
                <a:gd name="connsiteX2" fmla="*/ 216023 w 340142"/>
                <a:gd name="connsiteY2" fmla="*/ 105148 h 153789"/>
                <a:gd name="connsiteX3" fmla="*/ 130175 w 340142"/>
                <a:gd name="connsiteY3" fmla="*/ 153789 h 153789"/>
                <a:gd name="connsiteX4" fmla="*/ 0 w 340142"/>
                <a:gd name="connsiteY4" fmla="*/ 153789 h 153789"/>
                <a:gd name="connsiteX5" fmla="*/ 0 w 340142"/>
                <a:gd name="connsiteY5" fmla="*/ 153789 h 153789"/>
                <a:gd name="connsiteX6" fmla="*/ 0 w 340142"/>
                <a:gd name="connsiteY6" fmla="*/ 153789 h 153789"/>
                <a:gd name="connsiteX7" fmla="*/ 0 w 340142"/>
                <a:gd name="connsiteY7" fmla="*/ 153789 h 153789"/>
                <a:gd name="connsiteX8" fmla="*/ 6350 w 340142"/>
                <a:gd name="connsiteY8" fmla="*/ 33139 h 153789"/>
                <a:gd name="connsiteX0" fmla="*/ 6350 w 305197"/>
                <a:gd name="connsiteY0" fmla="*/ 33139 h 153789"/>
                <a:gd name="connsiteX1" fmla="*/ 305197 w 305197"/>
                <a:gd name="connsiteY1" fmla="*/ 0 h 153789"/>
                <a:gd name="connsiteX2" fmla="*/ 216023 w 305197"/>
                <a:gd name="connsiteY2" fmla="*/ 105148 h 153789"/>
                <a:gd name="connsiteX3" fmla="*/ 130175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0 w 305197"/>
                <a:gd name="connsiteY7" fmla="*/ 153789 h 153789"/>
                <a:gd name="connsiteX8" fmla="*/ 6350 w 305197"/>
                <a:gd name="connsiteY8" fmla="*/ 33139 h 153789"/>
                <a:gd name="connsiteX0" fmla="*/ 6350 w 305197"/>
                <a:gd name="connsiteY0" fmla="*/ 33139 h 153789"/>
                <a:gd name="connsiteX1" fmla="*/ 305197 w 305197"/>
                <a:gd name="connsiteY1" fmla="*/ 0 h 153789"/>
                <a:gd name="connsiteX2" fmla="*/ 216023 w 305197"/>
                <a:gd name="connsiteY2" fmla="*/ 105148 h 153789"/>
                <a:gd name="connsiteX3" fmla="*/ 130175 w 305197"/>
                <a:gd name="connsiteY3" fmla="*/ 153789 h 153789"/>
                <a:gd name="connsiteX4" fmla="*/ 0 w 305197"/>
                <a:gd name="connsiteY4" fmla="*/ 153789 h 153789"/>
                <a:gd name="connsiteX5" fmla="*/ 0 w 305197"/>
                <a:gd name="connsiteY5" fmla="*/ 153789 h 153789"/>
                <a:gd name="connsiteX6" fmla="*/ 0 w 305197"/>
                <a:gd name="connsiteY6" fmla="*/ 153789 h 153789"/>
                <a:gd name="connsiteX7" fmla="*/ 0 w 305197"/>
                <a:gd name="connsiteY7" fmla="*/ 153789 h 153789"/>
                <a:gd name="connsiteX8" fmla="*/ 6350 w 305197"/>
                <a:gd name="connsiteY8" fmla="*/ 33139 h 153789"/>
                <a:gd name="connsiteX0" fmla="*/ 6350 w 216023"/>
                <a:gd name="connsiteY0" fmla="*/ 144015 h 264665"/>
                <a:gd name="connsiteX1" fmla="*/ 72008 w 216023"/>
                <a:gd name="connsiteY1" fmla="*/ 0 h 264665"/>
                <a:gd name="connsiteX2" fmla="*/ 216023 w 216023"/>
                <a:gd name="connsiteY2" fmla="*/ 216024 h 264665"/>
                <a:gd name="connsiteX3" fmla="*/ 130175 w 216023"/>
                <a:gd name="connsiteY3" fmla="*/ 264665 h 264665"/>
                <a:gd name="connsiteX4" fmla="*/ 0 w 216023"/>
                <a:gd name="connsiteY4" fmla="*/ 264665 h 264665"/>
                <a:gd name="connsiteX5" fmla="*/ 0 w 216023"/>
                <a:gd name="connsiteY5" fmla="*/ 264665 h 264665"/>
                <a:gd name="connsiteX6" fmla="*/ 0 w 216023"/>
                <a:gd name="connsiteY6" fmla="*/ 264665 h 264665"/>
                <a:gd name="connsiteX7" fmla="*/ 0 w 216023"/>
                <a:gd name="connsiteY7" fmla="*/ 264665 h 264665"/>
                <a:gd name="connsiteX8" fmla="*/ 6350 w 216023"/>
                <a:gd name="connsiteY8" fmla="*/ 144015 h 264665"/>
                <a:gd name="connsiteX0" fmla="*/ 6350 w 318244"/>
                <a:gd name="connsiteY0" fmla="*/ 38694 h 159344"/>
                <a:gd name="connsiteX1" fmla="*/ 318244 w 318244"/>
                <a:gd name="connsiteY1" fmla="*/ 0 h 159344"/>
                <a:gd name="connsiteX2" fmla="*/ 216023 w 318244"/>
                <a:gd name="connsiteY2" fmla="*/ 110703 h 159344"/>
                <a:gd name="connsiteX3" fmla="*/ 130175 w 318244"/>
                <a:gd name="connsiteY3" fmla="*/ 159344 h 159344"/>
                <a:gd name="connsiteX4" fmla="*/ 0 w 318244"/>
                <a:gd name="connsiteY4" fmla="*/ 159344 h 159344"/>
                <a:gd name="connsiteX5" fmla="*/ 0 w 318244"/>
                <a:gd name="connsiteY5" fmla="*/ 159344 h 159344"/>
                <a:gd name="connsiteX6" fmla="*/ 0 w 318244"/>
                <a:gd name="connsiteY6" fmla="*/ 159344 h 159344"/>
                <a:gd name="connsiteX7" fmla="*/ 0 w 318244"/>
                <a:gd name="connsiteY7" fmla="*/ 159344 h 159344"/>
                <a:gd name="connsiteX8" fmla="*/ 6350 w 318244"/>
                <a:gd name="connsiteY8" fmla="*/ 38694 h 159344"/>
                <a:gd name="connsiteX0" fmla="*/ 6350 w 318244"/>
                <a:gd name="connsiteY0" fmla="*/ 163735 h 284385"/>
                <a:gd name="connsiteX1" fmla="*/ 318244 w 318244"/>
                <a:gd name="connsiteY1" fmla="*/ 125041 h 284385"/>
                <a:gd name="connsiteX2" fmla="*/ 168398 w 318244"/>
                <a:gd name="connsiteY2" fmla="*/ 0 h 284385"/>
                <a:gd name="connsiteX3" fmla="*/ 130175 w 318244"/>
                <a:gd name="connsiteY3" fmla="*/ 284385 h 284385"/>
                <a:gd name="connsiteX4" fmla="*/ 0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6350 w 318244"/>
                <a:gd name="connsiteY8" fmla="*/ 163735 h 284385"/>
                <a:gd name="connsiteX0" fmla="*/ 6350 w 318244"/>
                <a:gd name="connsiteY0" fmla="*/ 163735 h 284385"/>
                <a:gd name="connsiteX1" fmla="*/ 208706 w 318244"/>
                <a:gd name="connsiteY1" fmla="*/ 91703 h 284385"/>
                <a:gd name="connsiteX2" fmla="*/ 318244 w 318244"/>
                <a:gd name="connsiteY2" fmla="*/ 125041 h 284385"/>
                <a:gd name="connsiteX3" fmla="*/ 168398 w 318244"/>
                <a:gd name="connsiteY3" fmla="*/ 0 h 284385"/>
                <a:gd name="connsiteX4" fmla="*/ 130175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244"/>
                <a:gd name="connsiteY0" fmla="*/ 163735 h 284385"/>
                <a:gd name="connsiteX1" fmla="*/ 196800 w 318244"/>
                <a:gd name="connsiteY1" fmla="*/ 122659 h 284385"/>
                <a:gd name="connsiteX2" fmla="*/ 318244 w 318244"/>
                <a:gd name="connsiteY2" fmla="*/ 125041 h 284385"/>
                <a:gd name="connsiteX3" fmla="*/ 168398 w 318244"/>
                <a:gd name="connsiteY3" fmla="*/ 0 h 284385"/>
                <a:gd name="connsiteX4" fmla="*/ 130175 w 318244"/>
                <a:gd name="connsiteY4" fmla="*/ 28438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244"/>
                <a:gd name="connsiteY0" fmla="*/ 163735 h 284385"/>
                <a:gd name="connsiteX1" fmla="*/ 196800 w 318244"/>
                <a:gd name="connsiteY1" fmla="*/ 122659 h 284385"/>
                <a:gd name="connsiteX2" fmla="*/ 318244 w 318244"/>
                <a:gd name="connsiteY2" fmla="*/ 125041 h 284385"/>
                <a:gd name="connsiteX3" fmla="*/ 168398 w 318244"/>
                <a:gd name="connsiteY3" fmla="*/ 0 h 284385"/>
                <a:gd name="connsiteX4" fmla="*/ 203994 w 318244"/>
                <a:gd name="connsiteY4" fmla="*/ 227235 h 284385"/>
                <a:gd name="connsiteX5" fmla="*/ 0 w 318244"/>
                <a:gd name="connsiteY5" fmla="*/ 284385 h 284385"/>
                <a:gd name="connsiteX6" fmla="*/ 0 w 318244"/>
                <a:gd name="connsiteY6" fmla="*/ 284385 h 284385"/>
                <a:gd name="connsiteX7" fmla="*/ 0 w 318244"/>
                <a:gd name="connsiteY7" fmla="*/ 284385 h 284385"/>
                <a:gd name="connsiteX8" fmla="*/ 0 w 318244"/>
                <a:gd name="connsiteY8" fmla="*/ 284385 h 284385"/>
                <a:gd name="connsiteX9" fmla="*/ 6350 w 318244"/>
                <a:gd name="connsiteY9" fmla="*/ 163735 h 284385"/>
                <a:gd name="connsiteX0" fmla="*/ 6350 w 318417"/>
                <a:gd name="connsiteY0" fmla="*/ 4107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8" fmla="*/ 0 w 318417"/>
                <a:gd name="connsiteY8" fmla="*/ 161726 h 161726"/>
                <a:gd name="connsiteX9" fmla="*/ 6350 w 318417"/>
                <a:gd name="connsiteY9" fmla="*/ 4107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8" fmla="*/ 0 w 318417"/>
                <a:gd name="connsiteY8"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7" fmla="*/ 0 w 318417"/>
                <a:gd name="connsiteY7"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6" fmla="*/ 0 w 318417"/>
                <a:gd name="connsiteY6" fmla="*/ 161726 h 161726"/>
                <a:gd name="connsiteX0" fmla="*/ 0 w 318417"/>
                <a:gd name="connsiteY0" fmla="*/ 161726 h 161726"/>
                <a:gd name="connsiteX1" fmla="*/ 196800 w 318417"/>
                <a:gd name="connsiteY1" fmla="*/ 0 h 161726"/>
                <a:gd name="connsiteX2" fmla="*/ 318244 w 318417"/>
                <a:gd name="connsiteY2" fmla="*/ 2382 h 161726"/>
                <a:gd name="connsiteX3" fmla="*/ 318417 w 318417"/>
                <a:gd name="connsiteY3" fmla="*/ 105941 h 161726"/>
                <a:gd name="connsiteX4" fmla="*/ 203994 w 318417"/>
                <a:gd name="connsiteY4" fmla="*/ 104576 h 161726"/>
                <a:gd name="connsiteX5" fmla="*/ 0 w 318417"/>
                <a:gd name="connsiteY5" fmla="*/ 161726 h 161726"/>
                <a:gd name="connsiteX0" fmla="*/ 7194 w 121617"/>
                <a:gd name="connsiteY0" fmla="*/ 104576 h 105941"/>
                <a:gd name="connsiteX1" fmla="*/ 0 w 121617"/>
                <a:gd name="connsiteY1" fmla="*/ 0 h 105941"/>
                <a:gd name="connsiteX2" fmla="*/ 121444 w 121617"/>
                <a:gd name="connsiteY2" fmla="*/ 2382 h 105941"/>
                <a:gd name="connsiteX3" fmla="*/ 121617 w 121617"/>
                <a:gd name="connsiteY3" fmla="*/ 105941 h 105941"/>
                <a:gd name="connsiteX4" fmla="*/ 7194 w 121617"/>
                <a:gd name="connsiteY4" fmla="*/ 104576 h 105941"/>
                <a:gd name="connsiteX0" fmla="*/ 0 w 114423"/>
                <a:gd name="connsiteY0" fmla="*/ 102194 h 103559"/>
                <a:gd name="connsiteX1" fmla="*/ 54545 w 114423"/>
                <a:gd name="connsiteY1" fmla="*/ 73793 h 103559"/>
                <a:gd name="connsiteX2" fmla="*/ 114250 w 114423"/>
                <a:gd name="connsiteY2" fmla="*/ 0 h 103559"/>
                <a:gd name="connsiteX3" fmla="*/ 114423 w 114423"/>
                <a:gd name="connsiteY3" fmla="*/ 103559 h 103559"/>
                <a:gd name="connsiteX4" fmla="*/ 0 w 114423"/>
                <a:gd name="connsiteY4" fmla="*/ 102194 h 103559"/>
                <a:gd name="connsiteX0" fmla="*/ 224 w 114647"/>
                <a:gd name="connsiteY0" fmla="*/ 102219 h 103584"/>
                <a:gd name="connsiteX1" fmla="*/ 0 w 114647"/>
                <a:gd name="connsiteY1" fmla="*/ 0 h 103584"/>
                <a:gd name="connsiteX2" fmla="*/ 114474 w 114647"/>
                <a:gd name="connsiteY2" fmla="*/ 25 h 103584"/>
                <a:gd name="connsiteX3" fmla="*/ 114647 w 114647"/>
                <a:gd name="connsiteY3" fmla="*/ 103584 h 103584"/>
                <a:gd name="connsiteX4" fmla="*/ 224 w 114647"/>
                <a:gd name="connsiteY4" fmla="*/ 102219 h 103584"/>
                <a:gd name="connsiteX0" fmla="*/ 55637 w 170060"/>
                <a:gd name="connsiteY0" fmla="*/ 308544 h 309909"/>
                <a:gd name="connsiteX1" fmla="*/ 0 w 170060"/>
                <a:gd name="connsiteY1" fmla="*/ 0 h 309909"/>
                <a:gd name="connsiteX2" fmla="*/ 169887 w 170060"/>
                <a:gd name="connsiteY2" fmla="*/ 206350 h 309909"/>
                <a:gd name="connsiteX3" fmla="*/ 170060 w 170060"/>
                <a:gd name="connsiteY3" fmla="*/ 309909 h 309909"/>
                <a:gd name="connsiteX4" fmla="*/ 55637 w 170060"/>
                <a:gd name="connsiteY4" fmla="*/ 308544 h 309909"/>
                <a:gd name="connsiteX0" fmla="*/ 162867 w 277290"/>
                <a:gd name="connsiteY0" fmla="*/ 122633 h 123998"/>
                <a:gd name="connsiteX1" fmla="*/ 0 w 277290"/>
                <a:gd name="connsiteY1" fmla="*/ 0 h 123998"/>
                <a:gd name="connsiteX2" fmla="*/ 277117 w 277290"/>
                <a:gd name="connsiteY2" fmla="*/ 20439 h 123998"/>
                <a:gd name="connsiteX3" fmla="*/ 277290 w 277290"/>
                <a:gd name="connsiteY3" fmla="*/ 123998 h 123998"/>
                <a:gd name="connsiteX4" fmla="*/ 162867 w 277290"/>
                <a:gd name="connsiteY4" fmla="*/ 122633 h 123998"/>
                <a:gd name="connsiteX0" fmla="*/ 29 w 114452"/>
                <a:gd name="connsiteY0" fmla="*/ 102421 h 103786"/>
                <a:gd name="connsiteX1" fmla="*/ 114279 w 114452"/>
                <a:gd name="connsiteY1" fmla="*/ 227 h 103786"/>
                <a:gd name="connsiteX2" fmla="*/ 114452 w 114452"/>
                <a:gd name="connsiteY2" fmla="*/ 103786 h 103786"/>
                <a:gd name="connsiteX3" fmla="*/ 29 w 114452"/>
                <a:gd name="connsiteY3" fmla="*/ 102421 h 103786"/>
                <a:gd name="connsiteX0" fmla="*/ 0 w 114423"/>
                <a:gd name="connsiteY0" fmla="*/ 102194 h 103559"/>
                <a:gd name="connsiteX1" fmla="*/ 114250 w 114423"/>
                <a:gd name="connsiteY1" fmla="*/ 0 h 103559"/>
                <a:gd name="connsiteX2" fmla="*/ 114423 w 114423"/>
                <a:gd name="connsiteY2" fmla="*/ 103559 h 103559"/>
                <a:gd name="connsiteX3" fmla="*/ 0 w 114423"/>
                <a:gd name="connsiteY3" fmla="*/ 102194 h 103559"/>
                <a:gd name="connsiteX0" fmla="*/ 0 w 269849"/>
                <a:gd name="connsiteY0" fmla="*/ 104848 h 104848"/>
                <a:gd name="connsiteX1" fmla="*/ 269676 w 269849"/>
                <a:gd name="connsiteY1" fmla="*/ 0 h 104848"/>
                <a:gd name="connsiteX2" fmla="*/ 269849 w 269849"/>
                <a:gd name="connsiteY2" fmla="*/ 103559 h 104848"/>
                <a:gd name="connsiteX3" fmla="*/ 0 w 269849"/>
                <a:gd name="connsiteY3" fmla="*/ 104848 h 104848"/>
                <a:gd name="connsiteX0" fmla="*/ 0 w 269849"/>
                <a:gd name="connsiteY0" fmla="*/ 157235 h 157235"/>
                <a:gd name="connsiteX1" fmla="*/ 57745 w 269849"/>
                <a:gd name="connsiteY1" fmla="*/ 0 h 157235"/>
                <a:gd name="connsiteX2" fmla="*/ 269849 w 269849"/>
                <a:gd name="connsiteY2" fmla="*/ 155946 h 157235"/>
                <a:gd name="connsiteX3" fmla="*/ 0 w 269849"/>
                <a:gd name="connsiteY3" fmla="*/ 157235 h 157235"/>
                <a:gd name="connsiteX0" fmla="*/ 0 w 269849"/>
                <a:gd name="connsiteY0" fmla="*/ 157235 h 157235"/>
                <a:gd name="connsiteX1" fmla="*/ 57745 w 269849"/>
                <a:gd name="connsiteY1" fmla="*/ 0 h 157235"/>
                <a:gd name="connsiteX2" fmla="*/ 269849 w 269849"/>
                <a:gd name="connsiteY2" fmla="*/ 155946 h 157235"/>
                <a:gd name="connsiteX3" fmla="*/ 0 w 269849"/>
                <a:gd name="connsiteY3" fmla="*/ 157235 h 157235"/>
                <a:gd name="connsiteX0" fmla="*/ 42342 w 312191"/>
                <a:gd name="connsiteY0" fmla="*/ 3421 h 3421"/>
                <a:gd name="connsiteX1" fmla="*/ 0 w 312191"/>
                <a:gd name="connsiteY1" fmla="*/ 0 h 3421"/>
                <a:gd name="connsiteX2" fmla="*/ 312191 w 312191"/>
                <a:gd name="connsiteY2" fmla="*/ 2132 h 3421"/>
                <a:gd name="connsiteX3" fmla="*/ 42342 w 312191"/>
                <a:gd name="connsiteY3" fmla="*/ 3421 h 3421"/>
                <a:gd name="connsiteX0" fmla="*/ 1990 w 10634"/>
                <a:gd name="connsiteY0" fmla="*/ 10000 h 12178"/>
                <a:gd name="connsiteX1" fmla="*/ 634 w 10634"/>
                <a:gd name="connsiteY1" fmla="*/ 0 h 12178"/>
                <a:gd name="connsiteX2" fmla="*/ 10634 w 10634"/>
                <a:gd name="connsiteY2" fmla="*/ 6232 h 12178"/>
                <a:gd name="connsiteX3" fmla="*/ 0 w 10634"/>
                <a:gd name="connsiteY3" fmla="*/ 12178 h 12178"/>
                <a:gd name="connsiteX4" fmla="*/ 1990 w 10634"/>
                <a:gd name="connsiteY4" fmla="*/ 10000 h 12178"/>
                <a:gd name="connsiteX0" fmla="*/ 2066 w 10710"/>
                <a:gd name="connsiteY0" fmla="*/ 10000 h 46981"/>
                <a:gd name="connsiteX1" fmla="*/ 710 w 10710"/>
                <a:gd name="connsiteY1" fmla="*/ 0 h 46981"/>
                <a:gd name="connsiteX2" fmla="*/ 10710 w 10710"/>
                <a:gd name="connsiteY2" fmla="*/ 6232 h 46981"/>
                <a:gd name="connsiteX3" fmla="*/ 0 w 10710"/>
                <a:gd name="connsiteY3" fmla="*/ 46981 h 46981"/>
                <a:gd name="connsiteX4" fmla="*/ 2066 w 10710"/>
                <a:gd name="connsiteY4" fmla="*/ 10000 h 46981"/>
                <a:gd name="connsiteX0" fmla="*/ 2143 w 10787"/>
                <a:gd name="connsiteY0" fmla="*/ 10000 h 283646"/>
                <a:gd name="connsiteX1" fmla="*/ 787 w 10787"/>
                <a:gd name="connsiteY1" fmla="*/ 0 h 283646"/>
                <a:gd name="connsiteX2" fmla="*/ 10787 w 10787"/>
                <a:gd name="connsiteY2" fmla="*/ 6232 h 283646"/>
                <a:gd name="connsiteX3" fmla="*/ 0 w 10787"/>
                <a:gd name="connsiteY3" fmla="*/ 283646 h 283646"/>
                <a:gd name="connsiteX4" fmla="*/ 77 w 10787"/>
                <a:gd name="connsiteY4" fmla="*/ 46981 h 283646"/>
                <a:gd name="connsiteX5" fmla="*/ 2143 w 10787"/>
                <a:gd name="connsiteY5" fmla="*/ 10000 h 283646"/>
                <a:gd name="connsiteX0" fmla="*/ 77 w 10787"/>
                <a:gd name="connsiteY0" fmla="*/ 46981 h 283646"/>
                <a:gd name="connsiteX1" fmla="*/ 787 w 10787"/>
                <a:gd name="connsiteY1" fmla="*/ 0 h 283646"/>
                <a:gd name="connsiteX2" fmla="*/ 10787 w 10787"/>
                <a:gd name="connsiteY2" fmla="*/ 6232 h 283646"/>
                <a:gd name="connsiteX3" fmla="*/ 0 w 10787"/>
                <a:gd name="connsiteY3" fmla="*/ 283646 h 283646"/>
                <a:gd name="connsiteX4" fmla="*/ 77 w 10787"/>
                <a:gd name="connsiteY4" fmla="*/ 46981 h 283646"/>
                <a:gd name="connsiteX0" fmla="*/ 77 w 10787"/>
                <a:gd name="connsiteY0" fmla="*/ 46981 h 283646"/>
                <a:gd name="connsiteX1" fmla="*/ 787 w 10787"/>
                <a:gd name="connsiteY1" fmla="*/ 0 h 283646"/>
                <a:gd name="connsiteX2" fmla="*/ 10787 w 10787"/>
                <a:gd name="connsiteY2" fmla="*/ 6232 h 283646"/>
                <a:gd name="connsiteX3" fmla="*/ 1447 w 10787"/>
                <a:gd name="connsiteY3" fmla="*/ 275815 h 283646"/>
                <a:gd name="connsiteX4" fmla="*/ 0 w 10787"/>
                <a:gd name="connsiteY4" fmla="*/ 283646 h 283646"/>
                <a:gd name="connsiteX5" fmla="*/ 77 w 10787"/>
                <a:gd name="connsiteY5" fmla="*/ 46981 h 283646"/>
                <a:gd name="connsiteX0" fmla="*/ 77 w 10787"/>
                <a:gd name="connsiteY0" fmla="*/ 46981 h 283646"/>
                <a:gd name="connsiteX1" fmla="*/ 787 w 10787"/>
                <a:gd name="connsiteY1" fmla="*/ 0 h 283646"/>
                <a:gd name="connsiteX2" fmla="*/ 10787 w 10787"/>
                <a:gd name="connsiteY2" fmla="*/ 6232 h 283646"/>
                <a:gd name="connsiteX3" fmla="*/ 1450 w 10787"/>
                <a:gd name="connsiteY3" fmla="*/ 200117 h 283646"/>
                <a:gd name="connsiteX4" fmla="*/ 1447 w 10787"/>
                <a:gd name="connsiteY4" fmla="*/ 275815 h 283646"/>
                <a:gd name="connsiteX5" fmla="*/ 0 w 10787"/>
                <a:gd name="connsiteY5" fmla="*/ 283646 h 283646"/>
                <a:gd name="connsiteX6" fmla="*/ 77 w 10787"/>
                <a:gd name="connsiteY6" fmla="*/ 46981 h 283646"/>
                <a:gd name="connsiteX0" fmla="*/ 77 w 10787"/>
                <a:gd name="connsiteY0" fmla="*/ 46981 h 283646"/>
                <a:gd name="connsiteX1" fmla="*/ 787 w 10787"/>
                <a:gd name="connsiteY1" fmla="*/ 0 h 283646"/>
                <a:gd name="connsiteX2" fmla="*/ 10787 w 10787"/>
                <a:gd name="connsiteY2" fmla="*/ 6232 h 283646"/>
                <a:gd name="connsiteX3" fmla="*/ 2594 w 10787"/>
                <a:gd name="connsiteY3" fmla="*/ 200117 h 283646"/>
                <a:gd name="connsiteX4" fmla="*/ 1450 w 10787"/>
                <a:gd name="connsiteY4" fmla="*/ 200117 h 283646"/>
                <a:gd name="connsiteX5" fmla="*/ 1447 w 10787"/>
                <a:gd name="connsiteY5" fmla="*/ 275815 h 283646"/>
                <a:gd name="connsiteX6" fmla="*/ 0 w 10787"/>
                <a:gd name="connsiteY6" fmla="*/ 283646 h 283646"/>
                <a:gd name="connsiteX7" fmla="*/ 77 w 10787"/>
                <a:gd name="connsiteY7" fmla="*/ 46981 h 283646"/>
                <a:gd name="connsiteX0" fmla="*/ 77 w 10787"/>
                <a:gd name="connsiteY0" fmla="*/ 64631 h 301296"/>
                <a:gd name="connsiteX1" fmla="*/ 787 w 10787"/>
                <a:gd name="connsiteY1" fmla="*/ 17650 h 301296"/>
                <a:gd name="connsiteX2" fmla="*/ 10787 w 10787"/>
                <a:gd name="connsiteY2" fmla="*/ 23882 h 301296"/>
                <a:gd name="connsiteX3" fmla="*/ 2594 w 10787"/>
                <a:gd name="connsiteY3" fmla="*/ 22865 h 301296"/>
                <a:gd name="connsiteX4" fmla="*/ 2594 w 10787"/>
                <a:gd name="connsiteY4" fmla="*/ 217767 h 301296"/>
                <a:gd name="connsiteX5" fmla="*/ 1450 w 10787"/>
                <a:gd name="connsiteY5" fmla="*/ 217767 h 301296"/>
                <a:gd name="connsiteX6" fmla="*/ 1447 w 10787"/>
                <a:gd name="connsiteY6" fmla="*/ 293465 h 301296"/>
                <a:gd name="connsiteX7" fmla="*/ 0 w 10787"/>
                <a:gd name="connsiteY7" fmla="*/ 301296 h 301296"/>
                <a:gd name="connsiteX8" fmla="*/ 77 w 10787"/>
                <a:gd name="connsiteY8" fmla="*/ 64631 h 301296"/>
                <a:gd name="connsiteX0" fmla="*/ 77 w 2594"/>
                <a:gd name="connsiteY0" fmla="*/ 46981 h 283646"/>
                <a:gd name="connsiteX1" fmla="*/ 787 w 2594"/>
                <a:gd name="connsiteY1" fmla="*/ 0 h 283646"/>
                <a:gd name="connsiteX2" fmla="*/ 2594 w 2594"/>
                <a:gd name="connsiteY2" fmla="*/ 5215 h 283646"/>
                <a:gd name="connsiteX3" fmla="*/ 2594 w 2594"/>
                <a:gd name="connsiteY3" fmla="*/ 200117 h 283646"/>
                <a:gd name="connsiteX4" fmla="*/ 1450 w 2594"/>
                <a:gd name="connsiteY4" fmla="*/ 200117 h 283646"/>
                <a:gd name="connsiteX5" fmla="*/ 1447 w 2594"/>
                <a:gd name="connsiteY5" fmla="*/ 275815 h 283646"/>
                <a:gd name="connsiteX6" fmla="*/ 0 w 2594"/>
                <a:gd name="connsiteY6" fmla="*/ 283646 h 283646"/>
                <a:gd name="connsiteX7" fmla="*/ 77 w 2594"/>
                <a:gd name="connsiteY7" fmla="*/ 46981 h 283646"/>
                <a:gd name="connsiteX0" fmla="*/ 297 w 55838"/>
                <a:gd name="connsiteY0" fmla="*/ 16296 h 24640"/>
                <a:gd name="connsiteX1" fmla="*/ 3034 w 55838"/>
                <a:gd name="connsiteY1" fmla="*/ 14640 h 24640"/>
                <a:gd name="connsiteX2" fmla="*/ 55838 w 55838"/>
                <a:gd name="connsiteY2" fmla="*/ 0 h 24640"/>
                <a:gd name="connsiteX3" fmla="*/ 10000 w 55838"/>
                <a:gd name="connsiteY3" fmla="*/ 21695 h 24640"/>
                <a:gd name="connsiteX4" fmla="*/ 5590 w 55838"/>
                <a:gd name="connsiteY4" fmla="*/ 21695 h 24640"/>
                <a:gd name="connsiteX5" fmla="*/ 5578 w 55838"/>
                <a:gd name="connsiteY5" fmla="*/ 24364 h 24640"/>
                <a:gd name="connsiteX6" fmla="*/ 0 w 55838"/>
                <a:gd name="connsiteY6" fmla="*/ 24640 h 24640"/>
                <a:gd name="connsiteX7" fmla="*/ 297 w 55838"/>
                <a:gd name="connsiteY7" fmla="*/ 16296 h 24640"/>
                <a:gd name="connsiteX0" fmla="*/ 297 w 55838"/>
                <a:gd name="connsiteY0" fmla="*/ 16380 h 24724"/>
                <a:gd name="connsiteX1" fmla="*/ 31263 w 55838"/>
                <a:gd name="connsiteY1" fmla="*/ 0 h 24724"/>
                <a:gd name="connsiteX2" fmla="*/ 55838 w 55838"/>
                <a:gd name="connsiteY2" fmla="*/ 84 h 24724"/>
                <a:gd name="connsiteX3" fmla="*/ 10000 w 55838"/>
                <a:gd name="connsiteY3" fmla="*/ 21779 h 24724"/>
                <a:gd name="connsiteX4" fmla="*/ 5590 w 55838"/>
                <a:gd name="connsiteY4" fmla="*/ 21779 h 24724"/>
                <a:gd name="connsiteX5" fmla="*/ 5578 w 55838"/>
                <a:gd name="connsiteY5" fmla="*/ 24448 h 24724"/>
                <a:gd name="connsiteX6" fmla="*/ 0 w 55838"/>
                <a:gd name="connsiteY6" fmla="*/ 24724 h 24724"/>
                <a:gd name="connsiteX7" fmla="*/ 297 w 55838"/>
                <a:gd name="connsiteY7" fmla="*/ 16380 h 24724"/>
                <a:gd name="connsiteX0" fmla="*/ 297 w 55838"/>
                <a:gd name="connsiteY0" fmla="*/ 16380 h 24724"/>
                <a:gd name="connsiteX1" fmla="*/ 31263 w 55838"/>
                <a:gd name="connsiteY1" fmla="*/ 0 h 24724"/>
                <a:gd name="connsiteX2" fmla="*/ 55838 w 55838"/>
                <a:gd name="connsiteY2" fmla="*/ 84 h 24724"/>
                <a:gd name="connsiteX3" fmla="*/ 55612 w 55838"/>
                <a:gd name="connsiteY3" fmla="*/ 10453 h 24724"/>
                <a:gd name="connsiteX4" fmla="*/ 10000 w 55838"/>
                <a:gd name="connsiteY4" fmla="*/ 21779 h 24724"/>
                <a:gd name="connsiteX5" fmla="*/ 5590 w 55838"/>
                <a:gd name="connsiteY5" fmla="*/ 21779 h 24724"/>
                <a:gd name="connsiteX6" fmla="*/ 5578 w 55838"/>
                <a:gd name="connsiteY6" fmla="*/ 24448 h 24724"/>
                <a:gd name="connsiteX7" fmla="*/ 0 w 55838"/>
                <a:gd name="connsiteY7" fmla="*/ 24724 h 24724"/>
                <a:gd name="connsiteX8" fmla="*/ 297 w 55838"/>
                <a:gd name="connsiteY8" fmla="*/ 16380 h 24724"/>
                <a:gd name="connsiteX0" fmla="*/ 297 w 55838"/>
                <a:gd name="connsiteY0" fmla="*/ 16380 h 24724"/>
                <a:gd name="connsiteX1" fmla="*/ 31263 w 55838"/>
                <a:gd name="connsiteY1" fmla="*/ 0 h 24724"/>
                <a:gd name="connsiteX2" fmla="*/ 55838 w 55838"/>
                <a:gd name="connsiteY2" fmla="*/ 84 h 24724"/>
                <a:gd name="connsiteX3" fmla="*/ 55612 w 55838"/>
                <a:gd name="connsiteY3" fmla="*/ 10453 h 24724"/>
                <a:gd name="connsiteX4" fmla="*/ 10000 w 55838"/>
                <a:gd name="connsiteY4" fmla="*/ 21779 h 24724"/>
                <a:gd name="connsiteX5" fmla="*/ 5578 w 55838"/>
                <a:gd name="connsiteY5" fmla="*/ 24448 h 24724"/>
                <a:gd name="connsiteX6" fmla="*/ 0 w 55838"/>
                <a:gd name="connsiteY6" fmla="*/ 24724 h 24724"/>
                <a:gd name="connsiteX7" fmla="*/ 297 w 55838"/>
                <a:gd name="connsiteY7" fmla="*/ 16380 h 24724"/>
                <a:gd name="connsiteX0" fmla="*/ 297 w 55838"/>
                <a:gd name="connsiteY0" fmla="*/ 16380 h 24724"/>
                <a:gd name="connsiteX1" fmla="*/ 31263 w 55838"/>
                <a:gd name="connsiteY1" fmla="*/ 0 h 24724"/>
                <a:gd name="connsiteX2" fmla="*/ 55838 w 55838"/>
                <a:gd name="connsiteY2" fmla="*/ 84 h 24724"/>
                <a:gd name="connsiteX3" fmla="*/ 55612 w 55838"/>
                <a:gd name="connsiteY3" fmla="*/ 10453 h 24724"/>
                <a:gd name="connsiteX4" fmla="*/ 5578 w 55838"/>
                <a:gd name="connsiteY4" fmla="*/ 24448 h 24724"/>
                <a:gd name="connsiteX5" fmla="*/ 0 w 55838"/>
                <a:gd name="connsiteY5" fmla="*/ 24724 h 24724"/>
                <a:gd name="connsiteX6" fmla="*/ 297 w 55838"/>
                <a:gd name="connsiteY6" fmla="*/ 16380 h 24724"/>
                <a:gd name="connsiteX0" fmla="*/ 0 w 55838"/>
                <a:gd name="connsiteY0" fmla="*/ 24724 h 24724"/>
                <a:gd name="connsiteX1" fmla="*/ 31263 w 55838"/>
                <a:gd name="connsiteY1" fmla="*/ 0 h 24724"/>
                <a:gd name="connsiteX2" fmla="*/ 55838 w 55838"/>
                <a:gd name="connsiteY2" fmla="*/ 84 h 24724"/>
                <a:gd name="connsiteX3" fmla="*/ 55612 w 55838"/>
                <a:gd name="connsiteY3" fmla="*/ 10453 h 24724"/>
                <a:gd name="connsiteX4" fmla="*/ 5578 w 55838"/>
                <a:gd name="connsiteY4" fmla="*/ 24448 h 24724"/>
                <a:gd name="connsiteX5" fmla="*/ 0 w 55838"/>
                <a:gd name="connsiteY5" fmla="*/ 24724 h 24724"/>
                <a:gd name="connsiteX0" fmla="*/ 0 w 50260"/>
                <a:gd name="connsiteY0" fmla="*/ 24448 h 24448"/>
                <a:gd name="connsiteX1" fmla="*/ 25685 w 50260"/>
                <a:gd name="connsiteY1" fmla="*/ 0 h 24448"/>
                <a:gd name="connsiteX2" fmla="*/ 50260 w 50260"/>
                <a:gd name="connsiteY2" fmla="*/ 84 h 24448"/>
                <a:gd name="connsiteX3" fmla="*/ 50034 w 50260"/>
                <a:gd name="connsiteY3" fmla="*/ 10453 h 24448"/>
                <a:gd name="connsiteX4" fmla="*/ 0 w 50260"/>
                <a:gd name="connsiteY4" fmla="*/ 24448 h 24448"/>
                <a:gd name="connsiteX0" fmla="*/ 0 w 24712"/>
                <a:gd name="connsiteY0" fmla="*/ 10792 h 10792"/>
                <a:gd name="connsiteX1" fmla="*/ 137 w 24712"/>
                <a:gd name="connsiteY1" fmla="*/ 0 h 10792"/>
                <a:gd name="connsiteX2" fmla="*/ 24712 w 24712"/>
                <a:gd name="connsiteY2" fmla="*/ 84 h 10792"/>
                <a:gd name="connsiteX3" fmla="*/ 24486 w 24712"/>
                <a:gd name="connsiteY3" fmla="*/ 10453 h 10792"/>
                <a:gd name="connsiteX4" fmla="*/ 0 w 24712"/>
                <a:gd name="connsiteY4" fmla="*/ 10792 h 10792"/>
                <a:gd name="connsiteX0" fmla="*/ 0 w 24712"/>
                <a:gd name="connsiteY0" fmla="*/ 10056 h 10453"/>
                <a:gd name="connsiteX1" fmla="*/ 137 w 24712"/>
                <a:gd name="connsiteY1" fmla="*/ 0 h 10453"/>
                <a:gd name="connsiteX2" fmla="*/ 24712 w 24712"/>
                <a:gd name="connsiteY2" fmla="*/ 84 h 10453"/>
                <a:gd name="connsiteX3" fmla="*/ 24486 w 24712"/>
                <a:gd name="connsiteY3" fmla="*/ 10453 h 10453"/>
                <a:gd name="connsiteX4" fmla="*/ 0 w 24712"/>
                <a:gd name="connsiteY4" fmla="*/ 10056 h 10453"/>
                <a:gd name="connsiteX0" fmla="*/ 0 w 50120"/>
                <a:gd name="connsiteY0" fmla="*/ 16432 h 16829"/>
                <a:gd name="connsiteX1" fmla="*/ 137 w 50120"/>
                <a:gd name="connsiteY1" fmla="*/ 6376 h 16829"/>
                <a:gd name="connsiteX2" fmla="*/ 50120 w 50120"/>
                <a:gd name="connsiteY2" fmla="*/ 0 h 16829"/>
                <a:gd name="connsiteX3" fmla="*/ 24486 w 50120"/>
                <a:gd name="connsiteY3" fmla="*/ 16829 h 16829"/>
                <a:gd name="connsiteX4" fmla="*/ 0 w 50120"/>
                <a:gd name="connsiteY4" fmla="*/ 16432 h 16829"/>
                <a:gd name="connsiteX0" fmla="*/ 0 w 24486"/>
                <a:gd name="connsiteY0" fmla="*/ 10056 h 10453"/>
                <a:gd name="connsiteX1" fmla="*/ 137 w 24486"/>
                <a:gd name="connsiteY1" fmla="*/ 0 h 10453"/>
                <a:gd name="connsiteX2" fmla="*/ 24486 w 24486"/>
                <a:gd name="connsiteY2" fmla="*/ 10453 h 10453"/>
                <a:gd name="connsiteX3" fmla="*/ 0 w 24486"/>
                <a:gd name="connsiteY3" fmla="*/ 10056 h 10453"/>
                <a:gd name="connsiteX0" fmla="*/ 0 w 51167"/>
                <a:gd name="connsiteY0" fmla="*/ 16163 h 16560"/>
                <a:gd name="connsiteX1" fmla="*/ 137 w 51167"/>
                <a:gd name="connsiteY1" fmla="*/ 6107 h 16560"/>
                <a:gd name="connsiteX2" fmla="*/ 51167 w 51167"/>
                <a:gd name="connsiteY2" fmla="*/ 0 h 16560"/>
                <a:gd name="connsiteX3" fmla="*/ 24486 w 51167"/>
                <a:gd name="connsiteY3" fmla="*/ 16560 h 16560"/>
                <a:gd name="connsiteX4" fmla="*/ 0 w 51167"/>
                <a:gd name="connsiteY4" fmla="*/ 16163 h 16560"/>
                <a:gd name="connsiteX0" fmla="*/ 0 w 51167"/>
                <a:gd name="connsiteY0" fmla="*/ 16163 h 16560"/>
                <a:gd name="connsiteX1" fmla="*/ 137 w 51167"/>
                <a:gd name="connsiteY1" fmla="*/ 6107 h 16560"/>
                <a:gd name="connsiteX2" fmla="*/ 32382 w 51167"/>
                <a:gd name="connsiteY2" fmla="*/ 138 h 16560"/>
                <a:gd name="connsiteX3" fmla="*/ 51167 w 51167"/>
                <a:gd name="connsiteY3" fmla="*/ 0 h 16560"/>
                <a:gd name="connsiteX4" fmla="*/ 24486 w 51167"/>
                <a:gd name="connsiteY4" fmla="*/ 16560 h 16560"/>
                <a:gd name="connsiteX5" fmla="*/ 0 w 51167"/>
                <a:gd name="connsiteY5" fmla="*/ 16163 h 16560"/>
                <a:gd name="connsiteX0" fmla="*/ 0 w 51167"/>
                <a:gd name="connsiteY0" fmla="*/ 16163 h 16560"/>
                <a:gd name="connsiteX1" fmla="*/ 137 w 51167"/>
                <a:gd name="connsiteY1" fmla="*/ 6107 h 16560"/>
                <a:gd name="connsiteX2" fmla="*/ 32382 w 51167"/>
                <a:gd name="connsiteY2" fmla="*/ 138 h 16560"/>
                <a:gd name="connsiteX3" fmla="*/ 51167 w 51167"/>
                <a:gd name="connsiteY3" fmla="*/ 0 h 16560"/>
                <a:gd name="connsiteX4" fmla="*/ 50907 w 51167"/>
                <a:gd name="connsiteY4" fmla="*/ 10936 h 16560"/>
                <a:gd name="connsiteX5" fmla="*/ 24486 w 51167"/>
                <a:gd name="connsiteY5" fmla="*/ 16560 h 16560"/>
                <a:gd name="connsiteX6" fmla="*/ 0 w 51167"/>
                <a:gd name="connsiteY6" fmla="*/ 16163 h 16560"/>
                <a:gd name="connsiteX0" fmla="*/ 0 w 51167"/>
                <a:gd name="connsiteY0" fmla="*/ 16163 h 16163"/>
                <a:gd name="connsiteX1" fmla="*/ 137 w 51167"/>
                <a:gd name="connsiteY1" fmla="*/ 6107 h 16163"/>
                <a:gd name="connsiteX2" fmla="*/ 32382 w 51167"/>
                <a:gd name="connsiteY2" fmla="*/ 138 h 16163"/>
                <a:gd name="connsiteX3" fmla="*/ 51167 w 51167"/>
                <a:gd name="connsiteY3" fmla="*/ 0 h 16163"/>
                <a:gd name="connsiteX4" fmla="*/ 50907 w 51167"/>
                <a:gd name="connsiteY4" fmla="*/ 10936 h 16163"/>
                <a:gd name="connsiteX5" fmla="*/ 0 w 51167"/>
                <a:gd name="connsiteY5" fmla="*/ 16163 h 16163"/>
                <a:gd name="connsiteX0" fmla="*/ 8801 w 51076"/>
                <a:gd name="connsiteY0" fmla="*/ 3597 h 23268"/>
                <a:gd name="connsiteX1" fmla="*/ 46 w 51076"/>
                <a:gd name="connsiteY1" fmla="*/ 18439 h 23268"/>
                <a:gd name="connsiteX2" fmla="*/ 32291 w 51076"/>
                <a:gd name="connsiteY2" fmla="*/ 12470 h 23268"/>
                <a:gd name="connsiteX3" fmla="*/ 51076 w 51076"/>
                <a:gd name="connsiteY3" fmla="*/ 12332 h 23268"/>
                <a:gd name="connsiteX4" fmla="*/ 50816 w 51076"/>
                <a:gd name="connsiteY4" fmla="*/ 23268 h 23268"/>
                <a:gd name="connsiteX5" fmla="*/ 8801 w 51076"/>
                <a:gd name="connsiteY5" fmla="*/ 3597 h 23268"/>
                <a:gd name="connsiteX0" fmla="*/ 0 w 42275"/>
                <a:gd name="connsiteY0" fmla="*/ 3597 h 26374"/>
                <a:gd name="connsiteX1" fmla="*/ 23627 w 42275"/>
                <a:gd name="connsiteY1" fmla="*/ 22777 h 26374"/>
                <a:gd name="connsiteX2" fmla="*/ 23490 w 42275"/>
                <a:gd name="connsiteY2" fmla="*/ 12470 h 26374"/>
                <a:gd name="connsiteX3" fmla="*/ 42275 w 42275"/>
                <a:gd name="connsiteY3" fmla="*/ 12332 h 26374"/>
                <a:gd name="connsiteX4" fmla="*/ 42015 w 42275"/>
                <a:gd name="connsiteY4" fmla="*/ 23268 h 26374"/>
                <a:gd name="connsiteX5" fmla="*/ 0 w 42275"/>
                <a:gd name="connsiteY5" fmla="*/ 3597 h 26374"/>
                <a:gd name="connsiteX0" fmla="*/ 18525 w 18785"/>
                <a:gd name="connsiteY0" fmla="*/ 10936 h 10936"/>
                <a:gd name="connsiteX1" fmla="*/ 137 w 18785"/>
                <a:gd name="connsiteY1" fmla="*/ 10445 h 10936"/>
                <a:gd name="connsiteX2" fmla="*/ 0 w 18785"/>
                <a:gd name="connsiteY2" fmla="*/ 138 h 10936"/>
                <a:gd name="connsiteX3" fmla="*/ 18785 w 18785"/>
                <a:gd name="connsiteY3" fmla="*/ 0 h 10936"/>
                <a:gd name="connsiteX4" fmla="*/ 18525 w 18785"/>
                <a:gd name="connsiteY4" fmla="*/ 10936 h 10936"/>
                <a:gd name="connsiteX0" fmla="*/ 18973 w 19233"/>
                <a:gd name="connsiteY0" fmla="*/ 10936 h 11289"/>
                <a:gd name="connsiteX1" fmla="*/ 46 w 19233"/>
                <a:gd name="connsiteY1" fmla="*/ 11289 h 11289"/>
                <a:gd name="connsiteX2" fmla="*/ 448 w 19233"/>
                <a:gd name="connsiteY2" fmla="*/ 138 h 11289"/>
                <a:gd name="connsiteX3" fmla="*/ 19233 w 19233"/>
                <a:gd name="connsiteY3" fmla="*/ 0 h 11289"/>
                <a:gd name="connsiteX4" fmla="*/ 18973 w 19233"/>
                <a:gd name="connsiteY4" fmla="*/ 10936 h 11289"/>
                <a:gd name="connsiteX0" fmla="*/ 18924 w 19184"/>
                <a:gd name="connsiteY0" fmla="*/ 10936 h 10936"/>
                <a:gd name="connsiteX1" fmla="*/ 46 w 19184"/>
                <a:gd name="connsiteY1" fmla="*/ 10906 h 10936"/>
                <a:gd name="connsiteX2" fmla="*/ 399 w 19184"/>
                <a:gd name="connsiteY2" fmla="*/ 138 h 10936"/>
                <a:gd name="connsiteX3" fmla="*/ 19184 w 19184"/>
                <a:gd name="connsiteY3" fmla="*/ 0 h 10936"/>
                <a:gd name="connsiteX4" fmla="*/ 18924 w 19184"/>
                <a:gd name="connsiteY4" fmla="*/ 10936 h 1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4" h="10936">
                  <a:moveTo>
                    <a:pt x="18924" y="10936"/>
                  </a:moveTo>
                  <a:lnTo>
                    <a:pt x="46" y="10906"/>
                  </a:lnTo>
                  <a:cubicBezTo>
                    <a:pt x="0" y="7470"/>
                    <a:pt x="445" y="3574"/>
                    <a:pt x="399" y="138"/>
                  </a:cubicBezTo>
                  <a:lnTo>
                    <a:pt x="19184" y="0"/>
                  </a:lnTo>
                  <a:cubicBezTo>
                    <a:pt x="19097" y="3645"/>
                    <a:pt x="19011" y="7291"/>
                    <a:pt x="18924" y="10936"/>
                  </a:cubicBez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7" name="テキスト ボックス 126"/>
            <p:cNvSpPr txBox="1"/>
            <p:nvPr/>
          </p:nvSpPr>
          <p:spPr>
            <a:xfrm>
              <a:off x="7257256" y="3645028"/>
              <a:ext cx="856122" cy="200055"/>
            </a:xfrm>
            <a:prstGeom prst="rect">
              <a:avLst/>
            </a:prstGeom>
            <a:noFill/>
            <a:ln>
              <a:noFill/>
            </a:ln>
          </p:spPr>
          <p:txBody>
            <a:bodyPr wrap="square" rtlCol="0">
              <a:spAutoFit/>
            </a:bodyPr>
            <a:lstStyle/>
            <a:p>
              <a:r>
                <a:rPr lang="ja-JP" altLang="en-US" sz="700" dirty="0">
                  <a:solidFill>
                    <a:schemeClr val="tx1">
                      <a:lumMod val="75000"/>
                      <a:lumOff val="25000"/>
                    </a:schemeClr>
                  </a:solidFill>
                  <a:latin typeface="Meiryo UI" pitchFamily="50" charset="-128"/>
                  <a:ea typeface="Meiryo UI" pitchFamily="50" charset="-128"/>
                  <a:cs typeface="Meiryo UI" pitchFamily="50" charset="-128"/>
                </a:rPr>
                <a:t>中央大通</a:t>
              </a:r>
            </a:p>
          </p:txBody>
        </p:sp>
        <p:sp>
          <p:nvSpPr>
            <p:cNvPr id="128" name="テキスト ボックス 127"/>
            <p:cNvSpPr txBox="1"/>
            <p:nvPr/>
          </p:nvSpPr>
          <p:spPr>
            <a:xfrm>
              <a:off x="7257256" y="4566847"/>
              <a:ext cx="856122" cy="200055"/>
            </a:xfrm>
            <a:prstGeom prst="rect">
              <a:avLst/>
            </a:prstGeom>
            <a:noFill/>
            <a:ln>
              <a:noFill/>
            </a:ln>
          </p:spPr>
          <p:txBody>
            <a:bodyPr wrap="square" rtlCol="0">
              <a:spAutoFit/>
            </a:bodyPr>
            <a:lstStyle/>
            <a:p>
              <a:r>
                <a:rPr lang="ja-JP" altLang="en-US" sz="700" dirty="0">
                  <a:solidFill>
                    <a:schemeClr val="tx1">
                      <a:lumMod val="75000"/>
                      <a:lumOff val="25000"/>
                    </a:schemeClr>
                  </a:solidFill>
                  <a:latin typeface="Meiryo UI" pitchFamily="50" charset="-128"/>
                  <a:ea typeface="Meiryo UI" pitchFamily="50" charset="-128"/>
                  <a:cs typeface="Meiryo UI" pitchFamily="50" charset="-128"/>
                </a:rPr>
                <a:t>長堀通</a:t>
              </a:r>
            </a:p>
          </p:txBody>
        </p:sp>
        <p:sp>
          <p:nvSpPr>
            <p:cNvPr id="129" name="テキスト ボックス 128"/>
            <p:cNvSpPr txBox="1"/>
            <p:nvPr/>
          </p:nvSpPr>
          <p:spPr>
            <a:xfrm>
              <a:off x="7257256" y="5661256"/>
              <a:ext cx="856122" cy="200055"/>
            </a:xfrm>
            <a:prstGeom prst="rect">
              <a:avLst/>
            </a:prstGeom>
            <a:noFill/>
            <a:ln>
              <a:noFill/>
            </a:ln>
          </p:spPr>
          <p:txBody>
            <a:bodyPr wrap="square" rtlCol="0">
              <a:spAutoFit/>
            </a:bodyPr>
            <a:lstStyle/>
            <a:p>
              <a:r>
                <a:rPr lang="ja-JP" altLang="en-US" sz="700" dirty="0">
                  <a:solidFill>
                    <a:schemeClr val="tx1">
                      <a:lumMod val="75000"/>
                      <a:lumOff val="25000"/>
                    </a:schemeClr>
                  </a:solidFill>
                  <a:latin typeface="Meiryo UI" pitchFamily="50" charset="-128"/>
                  <a:ea typeface="Meiryo UI" pitchFamily="50" charset="-128"/>
                  <a:cs typeface="Meiryo UI" pitchFamily="50" charset="-128"/>
                </a:rPr>
                <a:t>千日前通</a:t>
              </a:r>
            </a:p>
          </p:txBody>
        </p:sp>
        <p:sp>
          <p:nvSpPr>
            <p:cNvPr id="93" name="テキスト ボックス 92"/>
            <p:cNvSpPr txBox="1"/>
            <p:nvPr/>
          </p:nvSpPr>
          <p:spPr>
            <a:xfrm>
              <a:off x="6586068" y="2852256"/>
              <a:ext cx="342694" cy="611305"/>
            </a:xfrm>
            <a:prstGeom prst="rect">
              <a:avLst/>
            </a:prstGeom>
            <a:noFill/>
            <a:ln>
              <a:noFill/>
            </a:ln>
          </p:spPr>
          <p:txBody>
            <a:bodyPr vert="eaVert" wrap="square" rtlCol="0">
              <a:spAutoFit/>
            </a:bodyPr>
            <a:lstStyle/>
            <a:p>
              <a:pPr algn="ctr"/>
              <a:r>
                <a:rPr lang="ja-JP" altLang="en-US" sz="1100" dirty="0">
                  <a:solidFill>
                    <a:schemeClr val="tx1">
                      <a:lumMod val="75000"/>
                      <a:lumOff val="25000"/>
                    </a:schemeClr>
                  </a:solidFill>
                  <a:latin typeface="Meiryo UI" pitchFamily="50" charset="-128"/>
                  <a:ea typeface="Meiryo UI" pitchFamily="50" charset="-128"/>
                  <a:cs typeface="Meiryo UI" pitchFamily="50" charset="-128"/>
                </a:rPr>
                <a:t>御堂筋</a:t>
              </a:r>
            </a:p>
          </p:txBody>
        </p:sp>
        <p:sp>
          <p:nvSpPr>
            <p:cNvPr id="130" name="テキスト ボックス 129"/>
            <p:cNvSpPr txBox="1"/>
            <p:nvPr/>
          </p:nvSpPr>
          <p:spPr>
            <a:xfrm>
              <a:off x="5961112" y="817298"/>
              <a:ext cx="502730" cy="223496"/>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900" dirty="0">
                  <a:latin typeface="Meiryo UI" pitchFamily="50" charset="-128"/>
                  <a:ea typeface="Meiryo UI" pitchFamily="50" charset="-128"/>
                  <a:cs typeface="Meiryo UI" pitchFamily="50" charset="-128"/>
                </a:rPr>
                <a:t>梅　田</a:t>
              </a:r>
            </a:p>
          </p:txBody>
        </p:sp>
        <p:sp>
          <p:nvSpPr>
            <p:cNvPr id="126" name="テキスト ボックス 125"/>
            <p:cNvSpPr txBox="1"/>
            <p:nvPr/>
          </p:nvSpPr>
          <p:spPr>
            <a:xfrm>
              <a:off x="6907885" y="2643098"/>
              <a:ext cx="280890" cy="64120"/>
            </a:xfrm>
            <a:prstGeom prst="rect">
              <a:avLst/>
            </a:prstGeom>
            <a:noFill/>
          </p:spPr>
          <p:txBody>
            <a:bodyPr wrap="square" lIns="0" tIns="0" rIns="0" bIns="0" rtlCol="0">
              <a:spAutoFit/>
            </a:bodyPr>
            <a:lstStyle/>
            <a:p>
              <a:pP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③</a:t>
              </a:r>
            </a:p>
          </p:txBody>
        </p:sp>
        <p:sp>
          <p:nvSpPr>
            <p:cNvPr id="133" name="テキスト ボックス 132"/>
            <p:cNvSpPr txBox="1"/>
            <p:nvPr/>
          </p:nvSpPr>
          <p:spPr>
            <a:xfrm>
              <a:off x="6903570" y="3494659"/>
              <a:ext cx="280890" cy="62082"/>
            </a:xfrm>
            <a:prstGeom prst="rect">
              <a:avLst/>
            </a:prstGeom>
            <a:noFill/>
          </p:spPr>
          <p:txBody>
            <a:bodyPr wrap="square" lIns="0" tIns="0" rIns="0" bIns="0" rtlCol="0">
              <a:spAutoFit/>
            </a:bodyPr>
            <a:lstStyle/>
            <a:p>
              <a:pP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④</a:t>
              </a:r>
            </a:p>
          </p:txBody>
        </p:sp>
        <p:sp>
          <p:nvSpPr>
            <p:cNvPr id="136" name="テキスト ボックス 135"/>
            <p:cNvSpPr txBox="1"/>
            <p:nvPr/>
          </p:nvSpPr>
          <p:spPr>
            <a:xfrm>
              <a:off x="6825208" y="4869161"/>
              <a:ext cx="280890" cy="62082"/>
            </a:xfrm>
            <a:prstGeom prst="rect">
              <a:avLst/>
            </a:prstGeom>
            <a:noFill/>
          </p:spPr>
          <p:txBody>
            <a:bodyPr wrap="square" lIns="0" tIns="0" rIns="0" bIns="0" rtlCol="0">
              <a:spAutoFit/>
            </a:bodyPr>
            <a:lstStyle/>
            <a:p>
              <a:pP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⑤</a:t>
              </a:r>
            </a:p>
          </p:txBody>
        </p:sp>
        <p:sp>
          <p:nvSpPr>
            <p:cNvPr id="119" name="テキスト ボックス 118"/>
            <p:cNvSpPr txBox="1"/>
            <p:nvPr/>
          </p:nvSpPr>
          <p:spPr>
            <a:xfrm>
              <a:off x="6315718" y="1228502"/>
              <a:ext cx="280890" cy="216025"/>
            </a:xfrm>
            <a:prstGeom prst="rect">
              <a:avLst/>
            </a:prstGeom>
            <a:noFill/>
          </p:spPr>
          <p:txBody>
            <a:bodyPr wrap="square" lIns="0" tIns="0" rIns="0" bIns="0" rtlCol="0" anchor="ctr">
              <a:noAutofit/>
            </a:bodyPr>
            <a:lstStyle/>
            <a:p>
              <a:pPr algn="ctr">
                <a:lnSpc>
                  <a:spcPts val="500"/>
                </a:lnSpc>
              </a:pPr>
              <a:r>
                <a:rPr lang="ja-JP" altLang="en-US" sz="1200" b="1" dirty="0">
                  <a:solidFill>
                    <a:schemeClr val="tx1">
                      <a:lumMod val="75000"/>
                      <a:lumOff val="25000"/>
                    </a:schemeClr>
                  </a:solidFill>
                  <a:latin typeface="HGPｺﾞｼｯｸM" pitchFamily="50" charset="-128"/>
                  <a:ea typeface="HGPｺﾞｼｯｸM" pitchFamily="50" charset="-128"/>
                </a:rPr>
                <a:t>①</a:t>
              </a:r>
            </a:p>
          </p:txBody>
        </p:sp>
      </p:grpSp>
      <p:grpSp>
        <p:nvGrpSpPr>
          <p:cNvPr id="9" name="グループ化 140"/>
          <p:cNvGrpSpPr/>
          <p:nvPr/>
        </p:nvGrpSpPr>
        <p:grpSpPr>
          <a:xfrm>
            <a:off x="9148917" y="4945360"/>
            <a:ext cx="1429618" cy="342546"/>
            <a:chOff x="7977336" y="4869160"/>
            <a:chExt cx="1429618" cy="342546"/>
          </a:xfrm>
        </p:grpSpPr>
        <p:sp>
          <p:nvSpPr>
            <p:cNvPr id="123" name="正方形/長方形 122"/>
            <p:cNvSpPr/>
            <p:nvPr/>
          </p:nvSpPr>
          <p:spPr>
            <a:xfrm>
              <a:off x="7977336" y="4869160"/>
              <a:ext cx="360040" cy="219726"/>
            </a:xfrm>
            <a:prstGeom prst="rect">
              <a:avLst/>
            </a:prstGeom>
            <a:noFill/>
            <a:ln w="19050">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7" name="正方形/長方形 136"/>
            <p:cNvSpPr/>
            <p:nvPr/>
          </p:nvSpPr>
          <p:spPr>
            <a:xfrm>
              <a:off x="8326834" y="4873152"/>
              <a:ext cx="1080120" cy="338554"/>
            </a:xfrm>
            <a:prstGeom prst="rect">
              <a:avLst/>
            </a:prstGeom>
          </p:spPr>
          <p:txBody>
            <a:bodyPr wrap="square">
              <a:spAutoFit/>
            </a:bodyPr>
            <a:lstStyle/>
            <a:p>
              <a:pPr lvl="0"/>
              <a:r>
                <a:rPr lang="ja-JP" altLang="en-US" sz="800" dirty="0">
                  <a:solidFill>
                    <a:prstClr val="black"/>
                  </a:solidFill>
                </a:rPr>
                <a:t>：　梅田～淀屋橋</a:t>
              </a:r>
              <a:endParaRPr lang="en-US" altLang="ja-JP" sz="800" dirty="0">
                <a:solidFill>
                  <a:prstClr val="black"/>
                </a:solidFill>
              </a:endParaRPr>
            </a:p>
            <a:p>
              <a:pPr lvl="0"/>
              <a:r>
                <a:rPr lang="ja-JP" altLang="en-US" sz="800" dirty="0">
                  <a:solidFill>
                    <a:prstClr val="black"/>
                  </a:solidFill>
                </a:rPr>
                <a:t>　（業務集積地区）</a:t>
              </a:r>
            </a:p>
          </p:txBody>
        </p:sp>
      </p:grpSp>
      <p:grpSp>
        <p:nvGrpSpPr>
          <p:cNvPr id="11" name="グループ化 143"/>
          <p:cNvGrpSpPr/>
          <p:nvPr/>
        </p:nvGrpSpPr>
        <p:grpSpPr>
          <a:xfrm>
            <a:off x="9148957" y="5377408"/>
            <a:ext cx="1872209" cy="464520"/>
            <a:chOff x="7977336" y="5298353"/>
            <a:chExt cx="1872209" cy="464520"/>
          </a:xfrm>
        </p:grpSpPr>
        <p:sp>
          <p:nvSpPr>
            <p:cNvPr id="139" name="正方形/長方形 138"/>
            <p:cNvSpPr/>
            <p:nvPr/>
          </p:nvSpPr>
          <p:spPr>
            <a:xfrm>
              <a:off x="7977336" y="5298353"/>
              <a:ext cx="360040" cy="218589"/>
            </a:xfrm>
            <a:prstGeom prst="rect">
              <a:avLst/>
            </a:prstGeom>
            <a:noFill/>
            <a:ln w="1905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0" name="正方形/長方形 139"/>
            <p:cNvSpPr/>
            <p:nvPr/>
          </p:nvSpPr>
          <p:spPr>
            <a:xfrm>
              <a:off x="8326834" y="5301208"/>
              <a:ext cx="1522711" cy="461665"/>
            </a:xfrm>
            <a:prstGeom prst="rect">
              <a:avLst/>
            </a:prstGeom>
          </p:spPr>
          <p:txBody>
            <a:bodyPr wrap="square">
              <a:spAutoFit/>
            </a:bodyPr>
            <a:lstStyle/>
            <a:p>
              <a:pPr lvl="0"/>
              <a:r>
                <a:rPr lang="ja-JP" altLang="en-US" sz="800" dirty="0">
                  <a:solidFill>
                    <a:prstClr val="black"/>
                  </a:solidFill>
                </a:rPr>
                <a:t>：　淀屋橋～本町</a:t>
              </a:r>
              <a:endParaRPr lang="en-US" altLang="ja-JP" sz="800" dirty="0">
                <a:solidFill>
                  <a:prstClr val="black"/>
                </a:solidFill>
              </a:endParaRPr>
            </a:p>
            <a:p>
              <a:pPr lvl="0"/>
              <a:r>
                <a:rPr lang="ja-JP" altLang="en-US" sz="800" dirty="0">
                  <a:solidFill>
                    <a:prstClr val="black"/>
                  </a:solidFill>
                </a:rPr>
                <a:t>　（大阪一の業務集積地区）</a:t>
              </a:r>
              <a:endParaRPr lang="en-US" altLang="ja-JP" sz="800" dirty="0">
                <a:solidFill>
                  <a:prstClr val="black"/>
                </a:solidFill>
              </a:endParaRPr>
            </a:p>
            <a:p>
              <a:pPr lvl="0"/>
              <a:r>
                <a:rPr lang="ja-JP" altLang="en-US" sz="800" dirty="0">
                  <a:solidFill>
                    <a:prstClr val="black"/>
                  </a:solidFill>
                </a:rPr>
                <a:t>　</a:t>
              </a:r>
              <a:r>
                <a:rPr lang="ja-JP" altLang="en-US" sz="700" dirty="0">
                  <a:solidFill>
                    <a:prstClr val="black"/>
                  </a:solidFill>
                </a:rPr>
                <a:t>御堂筋本町北</a:t>
              </a:r>
              <a:r>
                <a:rPr lang="ja-JP" altLang="en-US" sz="700" dirty="0" err="1">
                  <a:solidFill>
                    <a:prstClr val="black"/>
                  </a:solidFill>
                </a:rPr>
                <a:t>地区地区</a:t>
              </a:r>
              <a:r>
                <a:rPr lang="ja-JP" altLang="en-US" sz="700" dirty="0">
                  <a:solidFill>
                    <a:prstClr val="black"/>
                  </a:solidFill>
                </a:rPr>
                <a:t>計画区域</a:t>
              </a:r>
              <a:endParaRPr lang="ja-JP" altLang="en-US" sz="800" dirty="0">
                <a:solidFill>
                  <a:prstClr val="black"/>
                </a:solidFill>
              </a:endParaRPr>
            </a:p>
          </p:txBody>
        </p:sp>
      </p:grpSp>
      <p:grpSp>
        <p:nvGrpSpPr>
          <p:cNvPr id="13" name="グループ化 147"/>
          <p:cNvGrpSpPr/>
          <p:nvPr/>
        </p:nvGrpSpPr>
        <p:grpSpPr>
          <a:xfrm>
            <a:off x="9148916" y="5809541"/>
            <a:ext cx="1928664" cy="463093"/>
            <a:chOff x="7977336" y="5731828"/>
            <a:chExt cx="1928664" cy="463093"/>
          </a:xfrm>
        </p:grpSpPr>
        <p:sp>
          <p:nvSpPr>
            <p:cNvPr id="142" name="正方形/長方形 141"/>
            <p:cNvSpPr/>
            <p:nvPr/>
          </p:nvSpPr>
          <p:spPr>
            <a:xfrm>
              <a:off x="7977336" y="5731828"/>
              <a:ext cx="360040" cy="217162"/>
            </a:xfrm>
            <a:prstGeom prst="rect">
              <a:avLst/>
            </a:prstGeom>
            <a:noFill/>
            <a:ln w="19050" cmpd="dbl">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3" name="正方形/長方形 142"/>
            <p:cNvSpPr/>
            <p:nvPr/>
          </p:nvSpPr>
          <p:spPr>
            <a:xfrm>
              <a:off x="8326833" y="5733256"/>
              <a:ext cx="1579167" cy="461665"/>
            </a:xfrm>
            <a:prstGeom prst="rect">
              <a:avLst/>
            </a:prstGeom>
          </p:spPr>
          <p:txBody>
            <a:bodyPr wrap="square">
              <a:spAutoFit/>
            </a:bodyPr>
            <a:lstStyle/>
            <a:p>
              <a:pPr lvl="0"/>
              <a:r>
                <a:rPr lang="ja-JP" altLang="en-US" sz="800" dirty="0">
                  <a:solidFill>
                    <a:prstClr val="black"/>
                  </a:solidFill>
                </a:rPr>
                <a:t>：　本町～長堀</a:t>
              </a:r>
              <a:endParaRPr lang="en-US" altLang="ja-JP" sz="800" dirty="0">
                <a:solidFill>
                  <a:prstClr val="black"/>
                </a:solidFill>
              </a:endParaRPr>
            </a:p>
            <a:p>
              <a:pPr lvl="0"/>
              <a:r>
                <a:rPr lang="ja-JP" altLang="en-US" sz="800" dirty="0">
                  <a:solidFill>
                    <a:prstClr val="black"/>
                  </a:solidFill>
                </a:rPr>
                <a:t>　（業務・商業混在地区）</a:t>
              </a:r>
              <a:endParaRPr lang="en-US" altLang="ja-JP" sz="800" dirty="0">
                <a:solidFill>
                  <a:prstClr val="black"/>
                </a:solidFill>
              </a:endParaRPr>
            </a:p>
            <a:p>
              <a:pPr lvl="0"/>
              <a:r>
                <a:rPr lang="ja-JP" altLang="en-US" sz="800" dirty="0">
                  <a:solidFill>
                    <a:prstClr val="black"/>
                  </a:solidFill>
                </a:rPr>
                <a:t>　</a:t>
              </a:r>
              <a:r>
                <a:rPr lang="ja-JP" altLang="en-US" sz="700" dirty="0">
                  <a:solidFill>
                    <a:prstClr val="black"/>
                  </a:solidFill>
                </a:rPr>
                <a:t>御堂筋本町南</a:t>
              </a:r>
              <a:r>
                <a:rPr lang="ja-JP" altLang="en-US" sz="700" dirty="0" err="1">
                  <a:solidFill>
                    <a:prstClr val="black"/>
                  </a:solidFill>
                </a:rPr>
                <a:t>地区地区</a:t>
              </a:r>
              <a:r>
                <a:rPr lang="ja-JP" altLang="en-US" sz="700" dirty="0">
                  <a:solidFill>
                    <a:prstClr val="black"/>
                  </a:solidFill>
                </a:rPr>
                <a:t>計画区域</a:t>
              </a:r>
              <a:endParaRPr lang="ja-JP" altLang="en-US" sz="800" dirty="0">
                <a:solidFill>
                  <a:prstClr val="black"/>
                </a:solidFill>
              </a:endParaRPr>
            </a:p>
          </p:txBody>
        </p:sp>
      </p:grpSp>
      <p:grpSp>
        <p:nvGrpSpPr>
          <p:cNvPr id="17" name="グループ化 146"/>
          <p:cNvGrpSpPr/>
          <p:nvPr/>
        </p:nvGrpSpPr>
        <p:grpSpPr>
          <a:xfrm>
            <a:off x="9148916" y="6241546"/>
            <a:ext cx="1928664" cy="338554"/>
            <a:chOff x="7977336" y="6165304"/>
            <a:chExt cx="1928664" cy="338554"/>
          </a:xfrm>
        </p:grpSpPr>
        <p:sp>
          <p:nvSpPr>
            <p:cNvPr id="145" name="正方形/長方形 144"/>
            <p:cNvSpPr/>
            <p:nvPr/>
          </p:nvSpPr>
          <p:spPr>
            <a:xfrm>
              <a:off x="7977336" y="6165304"/>
              <a:ext cx="360040" cy="216024"/>
            </a:xfrm>
            <a:prstGeom prst="rect">
              <a:avLst/>
            </a:prstGeom>
            <a:noFill/>
            <a:ln w="19050">
              <a:solidFill>
                <a:srgbClr val="FF00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6" name="正方形/長方形 145"/>
            <p:cNvSpPr/>
            <p:nvPr/>
          </p:nvSpPr>
          <p:spPr>
            <a:xfrm>
              <a:off x="8326833" y="6165304"/>
              <a:ext cx="1579167" cy="338554"/>
            </a:xfrm>
            <a:prstGeom prst="rect">
              <a:avLst/>
            </a:prstGeom>
          </p:spPr>
          <p:txBody>
            <a:bodyPr wrap="square">
              <a:spAutoFit/>
            </a:bodyPr>
            <a:lstStyle/>
            <a:p>
              <a:pPr lvl="0"/>
              <a:r>
                <a:rPr lang="ja-JP" altLang="en-US" sz="800" dirty="0">
                  <a:solidFill>
                    <a:prstClr val="black"/>
                  </a:solidFill>
                </a:rPr>
                <a:t>：　長堀～難波</a:t>
              </a:r>
              <a:endParaRPr lang="en-US" altLang="ja-JP" sz="800" dirty="0">
                <a:solidFill>
                  <a:prstClr val="black"/>
                </a:solidFill>
              </a:endParaRPr>
            </a:p>
            <a:p>
              <a:pPr lvl="0"/>
              <a:r>
                <a:rPr lang="ja-JP" altLang="en-US" sz="800" dirty="0">
                  <a:solidFill>
                    <a:prstClr val="black"/>
                  </a:solidFill>
                </a:rPr>
                <a:t>　（商業・観光資源の集積地区）</a:t>
              </a:r>
            </a:p>
          </p:txBody>
        </p:sp>
      </p:grpSp>
      <p:sp>
        <p:nvSpPr>
          <p:cNvPr id="105" name="角丸四角形 104"/>
          <p:cNvSpPr/>
          <p:nvPr/>
        </p:nvSpPr>
        <p:spPr>
          <a:xfrm>
            <a:off x="10142212" y="1445627"/>
            <a:ext cx="59465" cy="152192"/>
          </a:xfrm>
          <a:prstGeom prst="round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 name="角丸四角形 109"/>
          <p:cNvSpPr/>
          <p:nvPr/>
        </p:nvSpPr>
        <p:spPr>
          <a:xfrm>
            <a:off x="10142212" y="1597819"/>
            <a:ext cx="59465" cy="88106"/>
          </a:xfrm>
          <a:prstGeom prst="roundRect">
            <a:avLst/>
          </a:prstGeom>
          <a:solidFill>
            <a:srgbClr val="FF5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角丸四角形 116"/>
          <p:cNvSpPr/>
          <p:nvPr/>
        </p:nvSpPr>
        <p:spPr>
          <a:xfrm>
            <a:off x="10142212" y="1685928"/>
            <a:ext cx="59465" cy="73819"/>
          </a:xfrm>
          <a:prstGeom prst="roundRect">
            <a:avLst/>
          </a:prstGeom>
          <a:solidFill>
            <a:srgbClr val="3366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1" name="角丸四角形 120"/>
          <p:cNvSpPr/>
          <p:nvPr/>
        </p:nvSpPr>
        <p:spPr>
          <a:xfrm>
            <a:off x="10142212" y="1759744"/>
            <a:ext cx="59465" cy="80962"/>
          </a:xfrm>
          <a:prstGeom prst="roundRect">
            <a:avLst/>
          </a:prstGeom>
          <a:solidFill>
            <a:srgbClr val="FF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角丸四角形 77"/>
          <p:cNvSpPr/>
          <p:nvPr/>
        </p:nvSpPr>
        <p:spPr>
          <a:xfrm>
            <a:off x="10138403" y="1445628"/>
            <a:ext cx="59465" cy="3952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6" name="直線コネクタ 115"/>
          <p:cNvCxnSpPr/>
          <p:nvPr/>
        </p:nvCxnSpPr>
        <p:spPr>
          <a:xfrm flipH="1">
            <a:off x="8352698" y="2361448"/>
            <a:ext cx="30145" cy="13665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4" name="テキスト ボックス 133"/>
          <p:cNvSpPr txBox="1"/>
          <p:nvPr/>
        </p:nvSpPr>
        <p:spPr>
          <a:xfrm>
            <a:off x="8472314" y="2780928"/>
            <a:ext cx="211203" cy="720080"/>
          </a:xfrm>
          <a:prstGeom prst="rect">
            <a:avLst/>
          </a:prstGeom>
          <a:noFill/>
          <a:ln>
            <a:noFill/>
          </a:ln>
        </p:spPr>
        <p:txBody>
          <a:bodyPr vert="eaVert" wrap="square" lIns="36000" tIns="36000" rIns="36000" bIns="36000" rtlCol="0">
            <a:spAutoFit/>
          </a:bodyPr>
          <a:lstStyle/>
          <a:p>
            <a:pPr algn="ctr"/>
            <a:r>
              <a:rPr lang="ja-JP" altLang="en-US" sz="900" dirty="0">
                <a:solidFill>
                  <a:schemeClr val="tx1">
                    <a:lumMod val="75000"/>
                    <a:lumOff val="25000"/>
                  </a:schemeClr>
                </a:solidFill>
                <a:latin typeface="Meiryo UI" pitchFamily="50" charset="-128"/>
                <a:ea typeface="Meiryo UI" pitchFamily="50" charset="-128"/>
                <a:cs typeface="Meiryo UI" pitchFamily="50" charset="-128"/>
              </a:rPr>
              <a:t>三休橋筋</a:t>
            </a:r>
          </a:p>
        </p:txBody>
      </p:sp>
      <p:sp>
        <p:nvSpPr>
          <p:cNvPr id="135" name="右中かっこ 134"/>
          <p:cNvSpPr/>
          <p:nvPr/>
        </p:nvSpPr>
        <p:spPr>
          <a:xfrm rot="120000">
            <a:off x="8408972" y="2361002"/>
            <a:ext cx="111193" cy="1368152"/>
          </a:xfrm>
          <a:prstGeom prst="rightBrace">
            <a:avLst>
              <a:gd name="adj1" fmla="val 8333"/>
              <a:gd name="adj2" fmla="val 4926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aphicFrame>
        <p:nvGraphicFramePr>
          <p:cNvPr id="112" name="表 111"/>
          <p:cNvGraphicFramePr>
            <a:graphicFrameLocks noGrp="1"/>
          </p:cNvGraphicFramePr>
          <p:nvPr/>
        </p:nvGraphicFramePr>
        <p:xfrm>
          <a:off x="-1860698" y="4285006"/>
          <a:ext cx="210396" cy="2222205"/>
        </p:xfrm>
        <a:graphic>
          <a:graphicData uri="http://schemas.openxmlformats.org/drawingml/2006/table">
            <a:tbl>
              <a:tblPr/>
              <a:tblGrid>
                <a:gridCol w="210396">
                  <a:extLst>
                    <a:ext uri="{9D8B030D-6E8A-4147-A177-3AD203B41FA5}">
                      <a16:colId xmlns:a16="http://schemas.microsoft.com/office/drawing/2014/main" val="20000"/>
                    </a:ext>
                  </a:extLst>
                </a:gridCol>
              </a:tblGrid>
              <a:tr h="2222205">
                <a:tc>
                  <a:txBody>
                    <a:bodyPr/>
                    <a:lstStyle/>
                    <a:p>
                      <a:endParaRPr kumimoji="1" lang="ja-JP" altLang="en-US" dirty="0"/>
                    </a:p>
                  </a:txBody>
                  <a:tcP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4" name="正方形/長方形 113"/>
          <p:cNvSpPr/>
          <p:nvPr/>
        </p:nvSpPr>
        <p:spPr>
          <a:xfrm>
            <a:off x="1238693" y="476672"/>
            <a:ext cx="5289356" cy="3971206"/>
          </a:xfrm>
          <a:prstGeom prst="rect">
            <a:avLst/>
          </a:prstGeom>
        </p:spPr>
        <p:txBody>
          <a:bodyPr wrap="square" lIns="36000" tIns="36000" rIns="36000" bIns="36000">
            <a:spAutoFit/>
          </a:bodyPr>
          <a:lstStyle/>
          <a:p>
            <a:pPr marL="88900" indent="-88900">
              <a:lnSpc>
                <a:spcPts val="1600"/>
              </a:lnSpc>
            </a:pPr>
            <a:r>
              <a:rPr lang="en-US" altLang="ja-JP" sz="1200" dirty="0">
                <a:latin typeface="+mn-ea"/>
              </a:rPr>
              <a:t>【</a:t>
            </a:r>
            <a:r>
              <a:rPr lang="ja-JP" altLang="en-US" sz="1200" dirty="0">
                <a:latin typeface="+mn-ea"/>
              </a:rPr>
              <a:t>地区の位置付け</a:t>
            </a:r>
            <a:r>
              <a:rPr lang="en-US" altLang="ja-JP" sz="1200" dirty="0">
                <a:latin typeface="+mn-ea"/>
              </a:rPr>
              <a:t>】</a:t>
            </a:r>
          </a:p>
          <a:p>
            <a:pPr marL="177800" indent="-177800">
              <a:lnSpc>
                <a:spcPts val="1600"/>
              </a:lnSpc>
            </a:pPr>
            <a:r>
              <a:rPr lang="en-US" altLang="ja-JP" sz="1200" dirty="0">
                <a:latin typeface="+mn-ea"/>
              </a:rPr>
              <a:t> </a:t>
            </a:r>
            <a:r>
              <a:rPr lang="ja-JP" altLang="en-US" sz="1200" dirty="0">
                <a:latin typeface="+mn-ea"/>
              </a:rPr>
              <a:t>　</a:t>
            </a:r>
            <a:r>
              <a:rPr lang="ja-JP" altLang="en-US" sz="1200" dirty="0">
                <a:latin typeface="ＭＳ Ｐ明朝" pitchFamily="18" charset="-128"/>
                <a:ea typeface="ＭＳ Ｐ明朝" pitchFamily="18" charset="-128"/>
              </a:rPr>
              <a:t>・近代都市大阪建設の象徴である「御堂筋」は、パリの「シャンゼリゼ」やニュー　ヨークの「</a:t>
            </a:r>
            <a:r>
              <a:rPr lang="en-US" altLang="ja-JP" sz="1200" dirty="0" smtClean="0">
                <a:latin typeface="ＭＳ Ｐ明朝" pitchFamily="18" charset="-128"/>
                <a:ea typeface="ＭＳ Ｐ明朝" pitchFamily="18" charset="-128"/>
              </a:rPr>
              <a:t>5th</a:t>
            </a:r>
            <a:r>
              <a:rPr lang="ja-JP" altLang="en-US" sz="1200" dirty="0" smtClean="0">
                <a:latin typeface="ＭＳ Ｐ明朝" pitchFamily="18" charset="-128"/>
                <a:ea typeface="ＭＳ Ｐ明朝" pitchFamily="18" charset="-128"/>
              </a:rPr>
              <a:t>アベニュー</a:t>
            </a:r>
            <a:r>
              <a:rPr lang="ja-JP" altLang="en-US" sz="1200" dirty="0">
                <a:latin typeface="ＭＳ Ｐ明朝" pitchFamily="18" charset="-128"/>
                <a:ea typeface="ＭＳ Ｐ明朝" pitchFamily="18" charset="-128"/>
              </a:rPr>
              <a:t>」と匹敵する</a:t>
            </a:r>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日本</a:t>
            </a:r>
            <a:r>
              <a:rPr lang="ja-JP" altLang="en-US" sz="1200" dirty="0" smtClean="0">
                <a:latin typeface="ＭＳ Ｐ明朝" pitchFamily="18" charset="-128"/>
                <a:ea typeface="ＭＳ Ｐ明朝" pitchFamily="18" charset="-128"/>
              </a:rPr>
              <a:t>を</a:t>
            </a:r>
            <a:r>
              <a:rPr lang="ja-JP" altLang="en-US" sz="1200" dirty="0">
                <a:latin typeface="ＭＳ Ｐ明朝" pitchFamily="18" charset="-128"/>
                <a:ea typeface="ＭＳ Ｐ明朝" pitchFamily="18" charset="-128"/>
              </a:rPr>
              <a:t>代表するストリートであり、その沿道では日本を代表する企業が集積し、高度成長期の発展を牽引してきた。こうした本社機能が集積するなど、業務中枢エリアの形成とともに、統一的なまちなみや４列のイチョウ並木が多くの人々に今も親しまれている。</a:t>
            </a:r>
            <a:endParaRPr lang="en-US" altLang="ja-JP" sz="1200" dirty="0">
              <a:latin typeface="ＭＳ Ｐ明朝" pitchFamily="18" charset="-128"/>
              <a:ea typeface="ＭＳ Ｐ明朝" pitchFamily="18" charset="-128"/>
            </a:endParaRPr>
          </a:p>
          <a:p>
            <a:pPr marL="88900" indent="-88900">
              <a:lnSpc>
                <a:spcPts val="1600"/>
              </a:lnSpc>
            </a:pPr>
            <a:r>
              <a:rPr lang="en-US" altLang="ja-JP" sz="1200" dirty="0">
                <a:latin typeface="+mn-ea"/>
              </a:rPr>
              <a:t>【</a:t>
            </a:r>
            <a:r>
              <a:rPr lang="ja-JP" altLang="en-US" sz="1200" dirty="0">
                <a:latin typeface="+mn-ea"/>
              </a:rPr>
              <a:t>全長</a:t>
            </a:r>
            <a:r>
              <a:rPr lang="en-US" altLang="ja-JP" sz="1200" dirty="0" smtClean="0">
                <a:latin typeface="+mn-ea"/>
              </a:rPr>
              <a:t>】</a:t>
            </a:r>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（阪急前</a:t>
            </a:r>
            <a:r>
              <a:rPr lang="ja-JP" altLang="en-US" sz="1200" dirty="0">
                <a:latin typeface="ＭＳ Ｐ明朝" pitchFamily="18" charset="-128"/>
                <a:ea typeface="ＭＳ Ｐ明朝" pitchFamily="18" charset="-128"/>
              </a:rPr>
              <a:t>交差点～難波西口交差点）約</a:t>
            </a:r>
            <a:r>
              <a:rPr lang="ja-JP" altLang="en-US" sz="1200" dirty="0" smtClean="0">
                <a:latin typeface="ＭＳ Ｐ明朝" pitchFamily="18" charset="-128"/>
                <a:ea typeface="ＭＳ Ｐ明朝" pitchFamily="18" charset="-128"/>
              </a:rPr>
              <a:t>４</a:t>
            </a:r>
            <a:r>
              <a:rPr lang="en-US" altLang="ja-JP" sz="1200" dirty="0" smtClean="0">
                <a:latin typeface="ＭＳ Ｐ明朝" pitchFamily="18" charset="-128"/>
                <a:ea typeface="ＭＳ Ｐ明朝" pitchFamily="18" charset="-128"/>
              </a:rPr>
              <a:t>km</a:t>
            </a:r>
            <a:r>
              <a:rPr lang="ja-JP" altLang="en-US" sz="1200" dirty="0">
                <a:latin typeface="ＭＳ Ｐ明朝" pitchFamily="18" charset="-128"/>
                <a:ea typeface="ＭＳ Ｐ明朝" pitchFamily="18" charset="-128"/>
              </a:rPr>
              <a:t>　　南向き</a:t>
            </a:r>
            <a:r>
              <a:rPr lang="en-US" altLang="ja-JP" sz="1200" dirty="0">
                <a:latin typeface="ＭＳ Ｐ明朝" pitchFamily="18" charset="-128"/>
                <a:ea typeface="ＭＳ Ｐ明朝" pitchFamily="18" charset="-128"/>
              </a:rPr>
              <a:t>6</a:t>
            </a:r>
            <a:r>
              <a:rPr lang="ja-JP" altLang="en-US" sz="1200" dirty="0">
                <a:latin typeface="ＭＳ Ｐ明朝" pitchFamily="18" charset="-128"/>
                <a:ea typeface="ＭＳ Ｐ明朝" pitchFamily="18" charset="-128"/>
              </a:rPr>
              <a:t>車線の一方通行</a:t>
            </a:r>
            <a:endParaRPr lang="en-US" altLang="ja-JP" sz="1200" dirty="0">
              <a:latin typeface="ＭＳ Ｐ明朝" pitchFamily="18" charset="-128"/>
              <a:ea typeface="ＭＳ Ｐ明朝" pitchFamily="18" charset="-128"/>
            </a:endParaRPr>
          </a:p>
          <a:p>
            <a:pPr marL="88900" indent="-88900">
              <a:lnSpc>
                <a:spcPts val="1600"/>
              </a:lnSpc>
            </a:pPr>
            <a:r>
              <a:rPr lang="en-US" altLang="ja-JP" sz="1200" dirty="0">
                <a:latin typeface="+mn-ea"/>
              </a:rPr>
              <a:t>【</a:t>
            </a:r>
            <a:r>
              <a:rPr lang="ja-JP" altLang="en-US" sz="1200" dirty="0">
                <a:latin typeface="+mn-ea"/>
              </a:rPr>
              <a:t>幅員等</a:t>
            </a:r>
            <a:r>
              <a:rPr lang="en-US" altLang="ja-JP" sz="1200" dirty="0" smtClean="0">
                <a:latin typeface="+mn-ea"/>
              </a:rPr>
              <a:t>】</a:t>
            </a:r>
            <a:r>
              <a:rPr lang="ja-JP" altLang="en-US" sz="1200" dirty="0">
                <a:latin typeface="ＭＳ Ｐ明朝" pitchFamily="18" charset="-128"/>
                <a:ea typeface="ＭＳ Ｐ明朝" pitchFamily="18" charset="-128"/>
              </a:rPr>
              <a:t>約</a:t>
            </a:r>
            <a:r>
              <a:rPr lang="en-US" altLang="ja-JP" sz="1200" dirty="0" smtClean="0">
                <a:latin typeface="ＭＳ Ｐ明朝" pitchFamily="18" charset="-128"/>
                <a:ea typeface="ＭＳ Ｐ明朝" pitchFamily="18" charset="-128"/>
              </a:rPr>
              <a:t>44m</a:t>
            </a:r>
            <a:r>
              <a:rPr lang="ja-JP" altLang="en-US" sz="1200" dirty="0">
                <a:latin typeface="ＭＳ Ｐ明朝" pitchFamily="18" charset="-128"/>
                <a:ea typeface="ＭＳ Ｐ明朝" pitchFamily="18" charset="-128"/>
              </a:rPr>
              <a:t>　（淀屋橋～難波については、側道あり）　　</a:t>
            </a:r>
            <a:endParaRPr lang="en-US" altLang="ja-JP" sz="1200" dirty="0">
              <a:latin typeface="ＭＳ Ｐ明朝" pitchFamily="18" charset="-128"/>
              <a:ea typeface="ＭＳ Ｐ明朝" pitchFamily="18" charset="-128"/>
            </a:endParaRPr>
          </a:p>
          <a:p>
            <a:pPr marL="88900" indent="-88900">
              <a:lnSpc>
                <a:spcPts val="1600"/>
              </a:lnSpc>
            </a:pPr>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交通量：</a:t>
            </a:r>
            <a:r>
              <a:rPr lang="ja-JP" altLang="ja-JP" sz="1200" dirty="0" smtClean="0">
                <a:latin typeface="ＭＳ Ｐ明朝" pitchFamily="18" charset="-128"/>
                <a:ea typeface="ＭＳ Ｐ明朝" pitchFamily="18" charset="-128"/>
              </a:rPr>
              <a:t>自動車</a:t>
            </a:r>
            <a:r>
              <a:rPr lang="en-US" altLang="ja-JP" sz="1200" dirty="0" smtClean="0">
                <a:latin typeface="ＭＳ Ｐ明朝" pitchFamily="18" charset="-128"/>
                <a:ea typeface="ＭＳ Ｐ明朝" pitchFamily="18" charset="-128"/>
              </a:rPr>
              <a:t>3.2</a:t>
            </a:r>
            <a:r>
              <a:rPr lang="ja-JP" altLang="ja-JP" sz="1200" dirty="0">
                <a:latin typeface="ＭＳ Ｐ明朝" pitchFamily="18" charset="-128"/>
                <a:ea typeface="ＭＳ Ｐ明朝" pitchFamily="18" charset="-128"/>
              </a:rPr>
              <a:t>万台、歩</a:t>
            </a:r>
            <a:r>
              <a:rPr lang="ja-JP" altLang="ja-JP" sz="1200" dirty="0" smtClean="0">
                <a:latin typeface="ＭＳ Ｐ明朝" pitchFamily="18" charset="-128"/>
                <a:ea typeface="ＭＳ Ｐ明朝" pitchFamily="18" charset="-128"/>
              </a:rPr>
              <a:t>行者</a:t>
            </a:r>
            <a:r>
              <a:rPr lang="en-US" altLang="ja-JP" sz="1200" dirty="0" smtClean="0">
                <a:latin typeface="ＭＳ Ｐ明朝" pitchFamily="18" charset="-128"/>
                <a:ea typeface="ＭＳ Ｐ明朝" pitchFamily="18" charset="-128"/>
              </a:rPr>
              <a:t>1.7</a:t>
            </a:r>
            <a:r>
              <a:rPr lang="ja-JP" altLang="ja-JP" sz="1200" dirty="0">
                <a:latin typeface="ＭＳ Ｐ明朝" pitchFamily="18" charset="-128"/>
                <a:ea typeface="ＭＳ Ｐ明朝" pitchFamily="18" charset="-128"/>
              </a:rPr>
              <a:t>万人</a:t>
            </a:r>
            <a:r>
              <a:rPr lang="ja-JP" altLang="ja-JP"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2015</a:t>
            </a:r>
            <a:r>
              <a:rPr lang="ja-JP" altLang="en-US" sz="1200" dirty="0" smtClean="0">
                <a:latin typeface="ＭＳ Ｐ明朝" pitchFamily="18" charset="-128"/>
                <a:ea typeface="ＭＳ Ｐ明朝" pitchFamily="18" charset="-128"/>
              </a:rPr>
              <a:t>年度：</a:t>
            </a:r>
            <a:r>
              <a:rPr lang="ja-JP" altLang="ja-JP" sz="1200" dirty="0" smtClean="0">
                <a:latin typeface="ＭＳ Ｐ明朝" pitchFamily="18" charset="-128"/>
                <a:ea typeface="ＭＳ Ｐ明朝" pitchFamily="18" charset="-128"/>
              </a:rPr>
              <a:t>平日</a:t>
            </a:r>
            <a:r>
              <a:rPr lang="ja-JP" altLang="en-US" sz="1200" dirty="0">
                <a:latin typeface="ＭＳ Ｐ明朝" pitchFamily="18" charset="-128"/>
                <a:ea typeface="ＭＳ Ｐ明朝" pitchFamily="18" charset="-128"/>
              </a:rPr>
              <a:t>昼間の</a:t>
            </a:r>
            <a:r>
              <a:rPr lang="en-US" altLang="ja-JP" sz="1200" dirty="0">
                <a:latin typeface="ＭＳ Ｐ明朝" pitchFamily="18" charset="-128"/>
                <a:ea typeface="ＭＳ Ｐ明朝" pitchFamily="18" charset="-128"/>
              </a:rPr>
              <a:t>12</a:t>
            </a:r>
            <a:r>
              <a:rPr lang="ja-JP" altLang="en-US" sz="1200" dirty="0">
                <a:latin typeface="ＭＳ Ｐ明朝" pitchFamily="18" charset="-128"/>
                <a:ea typeface="ＭＳ Ｐ明朝" pitchFamily="18" charset="-128"/>
              </a:rPr>
              <a:t>時間：本町付近</a:t>
            </a:r>
            <a:r>
              <a:rPr lang="ja-JP" altLang="ja-JP"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　　　　　</a:t>
            </a:r>
            <a:endParaRPr lang="en-US" altLang="ja-JP" sz="1200" dirty="0">
              <a:latin typeface="ＭＳ Ｐ明朝" pitchFamily="18" charset="-128"/>
              <a:ea typeface="ＭＳ Ｐ明朝" pitchFamily="18" charset="-128"/>
            </a:endParaRPr>
          </a:p>
          <a:p>
            <a:pPr marL="88900" indent="-88900">
              <a:lnSpc>
                <a:spcPts val="1600"/>
              </a:lnSpc>
            </a:pPr>
            <a:r>
              <a:rPr lang="en-US" altLang="ja-JP" sz="1200" dirty="0">
                <a:latin typeface="+mn-ea"/>
              </a:rPr>
              <a:t>【</a:t>
            </a:r>
            <a:r>
              <a:rPr lang="ja-JP" altLang="en-US" sz="1200" dirty="0">
                <a:latin typeface="+mn-ea"/>
              </a:rPr>
              <a:t>立地業種</a:t>
            </a:r>
            <a:r>
              <a:rPr lang="en-US" altLang="ja-JP" sz="1200" dirty="0">
                <a:latin typeface="+mn-ea"/>
              </a:rPr>
              <a:t>】</a:t>
            </a:r>
          </a:p>
          <a:p>
            <a:pPr>
              <a:lnSpc>
                <a:spcPts val="1600"/>
              </a:lnSpc>
            </a:pPr>
            <a:r>
              <a:rPr lang="ja-JP" altLang="en-US" sz="1200" dirty="0">
                <a:latin typeface="+mn-ea"/>
              </a:rPr>
              <a:t>　（淀屋橋～本町）</a:t>
            </a:r>
            <a:endParaRPr lang="en-US" altLang="ja-JP" sz="1200" dirty="0">
              <a:latin typeface="+mn-ea"/>
            </a:endParaRPr>
          </a:p>
          <a:p>
            <a:pPr marL="273050" indent="-273050">
              <a:lnSpc>
                <a:spcPts val="1600"/>
              </a:lnSpc>
            </a:pPr>
            <a:r>
              <a:rPr lang="ja-JP" altLang="en-US" sz="1200" dirty="0">
                <a:latin typeface="ＭＳ Ｐ明朝" pitchFamily="18" charset="-128"/>
                <a:ea typeface="ＭＳ Ｐ明朝" pitchFamily="18" charset="-128"/>
              </a:rPr>
              <a:t>　　・風格あるまちなみが形成され、業務中枢機能に特化して発展してきたシンボル的なビジネスエリア。</a:t>
            </a:r>
            <a:endParaRPr lang="en-US" altLang="ja-JP" sz="1200" dirty="0">
              <a:latin typeface="ＭＳ Ｐ明朝" pitchFamily="18" charset="-128"/>
              <a:ea typeface="ＭＳ Ｐ明朝" pitchFamily="18" charset="-128"/>
            </a:endParaRPr>
          </a:p>
          <a:p>
            <a:pPr>
              <a:lnSpc>
                <a:spcPts val="1600"/>
              </a:lnSpc>
            </a:pPr>
            <a:r>
              <a:rPr lang="ja-JP" altLang="en-US" sz="1200" dirty="0">
                <a:latin typeface="+mn-ea"/>
              </a:rPr>
              <a:t>　（本町～長堀）</a:t>
            </a:r>
            <a:endParaRPr lang="en-US" altLang="ja-JP" sz="1200" dirty="0">
              <a:latin typeface="+mn-ea"/>
            </a:endParaRPr>
          </a:p>
          <a:p>
            <a:pPr marL="273050" indent="-273050">
              <a:lnSpc>
                <a:spcPts val="1600"/>
              </a:lnSpc>
            </a:pPr>
            <a:r>
              <a:rPr lang="ja-JP" altLang="en-US" sz="1200" dirty="0">
                <a:latin typeface="ＭＳ Ｐ明朝" pitchFamily="18" charset="-128"/>
                <a:ea typeface="ＭＳ Ｐ明朝" pitchFamily="18" charset="-128"/>
              </a:rPr>
              <a:t>　　・長堀通に近いエリアにおける、ブランドショップや高級車のショールーム等の立地が相次ぐ、業務と商業が混在するエリア。</a:t>
            </a:r>
            <a:endParaRPr lang="en-US" altLang="ja-JP" sz="1200" dirty="0">
              <a:latin typeface="ＭＳ Ｐ明朝" pitchFamily="18" charset="-128"/>
              <a:ea typeface="ＭＳ Ｐ明朝" pitchFamily="18" charset="-128"/>
            </a:endParaRPr>
          </a:p>
          <a:p>
            <a:pPr>
              <a:lnSpc>
                <a:spcPts val="1600"/>
              </a:lnSpc>
            </a:pPr>
            <a:r>
              <a:rPr lang="ja-JP" altLang="en-US" sz="1200" dirty="0">
                <a:latin typeface="+mn-ea"/>
              </a:rPr>
              <a:t>　（長堀～難波）</a:t>
            </a:r>
            <a:endParaRPr lang="en-US" altLang="ja-JP" sz="1200" dirty="0">
              <a:latin typeface="+mn-ea"/>
            </a:endParaRPr>
          </a:p>
          <a:p>
            <a:pPr marL="88900" indent="-88900">
              <a:lnSpc>
                <a:spcPts val="1600"/>
              </a:lnSpc>
            </a:pPr>
            <a:r>
              <a:rPr lang="ja-JP" altLang="en-US" sz="1200" dirty="0">
                <a:latin typeface="ＭＳ Ｐ明朝" pitchFamily="18" charset="-128"/>
                <a:ea typeface="ＭＳ Ｐ明朝" pitchFamily="18" charset="-128"/>
              </a:rPr>
              <a:t>　　・大阪の集客観光の核として、ファッション・商業、観光資源が集積するエリア。</a:t>
            </a:r>
            <a:endParaRPr lang="en-US" altLang="ja-JP" sz="1200" dirty="0">
              <a:latin typeface="ＭＳ Ｐ明朝" pitchFamily="18" charset="-128"/>
              <a:ea typeface="ＭＳ Ｐ明朝" pitchFamily="18" charset="-128"/>
            </a:endParaRPr>
          </a:p>
        </p:txBody>
      </p:sp>
      <p:sp>
        <p:nvSpPr>
          <p:cNvPr id="69" name="スライド番号プレースホルダ 68"/>
          <p:cNvSpPr>
            <a:spLocks noGrp="1"/>
          </p:cNvSpPr>
          <p:nvPr>
            <p:ph type="sldNum" sz="quarter" idx="12"/>
          </p:nvPr>
        </p:nvSpPr>
        <p:spPr/>
        <p:txBody>
          <a:bodyPr/>
          <a:lstStyle/>
          <a:p>
            <a:fld id="{37EF5067-3AB7-4642-9103-42CBD40CC6D9}" type="slidenum">
              <a:rPr kumimoji="1" lang="ja-JP" altLang="en-US" smtClean="0"/>
              <a:pPr/>
              <a:t>25</a:t>
            </a:fld>
            <a:endParaRPr kumimoji="1" lang="ja-JP" altLang="en-US" dirty="0"/>
          </a:p>
        </p:txBody>
      </p:sp>
      <p:sp>
        <p:nvSpPr>
          <p:cNvPr id="71" name="テキスト ボックス 70"/>
          <p:cNvSpPr txBox="1"/>
          <p:nvPr/>
        </p:nvSpPr>
        <p:spPr>
          <a:xfrm>
            <a:off x="6946278" y="3020975"/>
            <a:ext cx="323165" cy="631371"/>
          </a:xfrm>
          <a:prstGeom prst="rect">
            <a:avLst/>
          </a:prstGeom>
          <a:noFill/>
          <a:ln>
            <a:noFill/>
          </a:ln>
        </p:spPr>
        <p:txBody>
          <a:bodyPr vert="eaVert" wrap="square" rtlCol="0">
            <a:spAutoFit/>
          </a:bodyPr>
          <a:lstStyle/>
          <a:p>
            <a:pPr algn="ctr"/>
            <a:r>
              <a:rPr lang="ja-JP" altLang="en-US" sz="900" dirty="0">
                <a:latin typeface="Meiryo UI" panose="020B0604030504040204" pitchFamily="50" charset="-128"/>
                <a:ea typeface="Meiryo UI" panose="020B0604030504040204" pitchFamily="50" charset="-128"/>
              </a:rPr>
              <a:t>なにわ筋</a:t>
            </a:r>
          </a:p>
        </p:txBody>
      </p:sp>
    </p:spTree>
    <p:extLst>
      <p:ext uri="{BB962C8B-B14F-4D97-AF65-F5344CB8AC3E}">
        <p14:creationId xmlns:p14="http://schemas.microsoft.com/office/powerpoint/2010/main" val="1709051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　</a:t>
            </a:r>
            <a:endParaRPr lang="en-US" altLang="ja-JP" sz="20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212284" y="908720"/>
            <a:ext cx="4248472" cy="583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a:solidFill>
                <a:schemeClr val="tx1"/>
              </a:solidFill>
              <a:latin typeface="+mj-ea"/>
              <a:ea typeface="+mj-ea"/>
            </a:endParaRPr>
          </a:p>
          <a:p>
            <a:endParaRPr lang="en-US" altLang="ja-JP" sz="1000" dirty="0">
              <a:solidFill>
                <a:schemeClr val="tx1"/>
              </a:solidFill>
              <a:latin typeface="+mj-ea"/>
              <a:ea typeface="+mj-ea"/>
            </a:endParaRPr>
          </a:p>
          <a:p>
            <a:pPr marL="177800" indent="-177800"/>
            <a:r>
              <a:rPr lang="ja-JP" altLang="en-US" sz="1600" dirty="0">
                <a:solidFill>
                  <a:schemeClr val="tx1"/>
                </a:solidFill>
                <a:latin typeface="ＭＳ Ｐ明朝" pitchFamily="18" charset="-128"/>
                <a:ea typeface="ＭＳ Ｐ明朝" pitchFamily="18" charset="-128"/>
              </a:rPr>
              <a:t>■大正時代に第７代大阪市長の關一が百年先のまちづくりを見据え、「本市最高の機能」の向上と「大大阪の中心街路たる恥じざる幅員と体裁とを具備」した大阪の顔づくりにより、欧米に負けない近代都市づくりを志し、御堂筋の建設を計画</a:t>
            </a:r>
            <a:r>
              <a:rPr lang="ja-JP" altLang="en-US" sz="1600" dirty="0" smtClean="0">
                <a:solidFill>
                  <a:schemeClr val="tx1"/>
                </a:solidFill>
                <a:latin typeface="ＭＳ Ｐ明朝" pitchFamily="18" charset="-128"/>
                <a:ea typeface="ＭＳ Ｐ明朝" pitchFamily="18" charset="-128"/>
              </a:rPr>
              <a:t>、</a:t>
            </a:r>
            <a:r>
              <a:rPr lang="en-US" altLang="ja-JP" sz="1600" dirty="0" smtClean="0">
                <a:solidFill>
                  <a:schemeClr val="tx1"/>
                </a:solidFill>
                <a:latin typeface="ＭＳ Ｐ明朝" pitchFamily="18" charset="-128"/>
                <a:ea typeface="ＭＳ Ｐ明朝" pitchFamily="18" charset="-128"/>
              </a:rPr>
              <a:t>1937</a:t>
            </a:r>
            <a:r>
              <a:rPr lang="ja-JP" altLang="en-US" sz="1600" dirty="0" smtClean="0">
                <a:solidFill>
                  <a:schemeClr val="tx1"/>
                </a:solidFill>
                <a:latin typeface="ＭＳ Ｐ明朝" pitchFamily="18" charset="-128"/>
                <a:ea typeface="ＭＳ Ｐ明朝" pitchFamily="18" charset="-128"/>
              </a:rPr>
              <a:t>年</a:t>
            </a:r>
            <a:r>
              <a:rPr lang="ja-JP" altLang="en-US" sz="1600" dirty="0">
                <a:solidFill>
                  <a:schemeClr val="tx1"/>
                </a:solidFill>
                <a:latin typeface="ＭＳ Ｐ明朝" pitchFamily="18" charset="-128"/>
                <a:ea typeface="ＭＳ Ｐ明朝" pitchFamily="18" charset="-128"/>
              </a:rPr>
              <a:t>に完成した。近代都市大阪の象徴となっている。</a:t>
            </a:r>
            <a:endParaRPr lang="en-US" altLang="ja-JP" sz="1600" dirty="0">
              <a:solidFill>
                <a:schemeClr val="tx1"/>
              </a:solidFill>
              <a:latin typeface="ＭＳ Ｐ明朝" pitchFamily="18" charset="-128"/>
              <a:ea typeface="ＭＳ Ｐ明朝" pitchFamily="18" charset="-128"/>
            </a:endParaRPr>
          </a:p>
          <a:p>
            <a:pPr marL="177800" indent="-177800"/>
            <a:endParaRPr lang="en-US" altLang="ja-JP" sz="16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a:t>
            </a:r>
            <a:r>
              <a:rPr kumimoji="0" lang="ja-JP" altLang="en-US" sz="1400" dirty="0">
                <a:solidFill>
                  <a:schemeClr val="tx1"/>
                </a:solidFill>
                <a:latin typeface="ＭＳ Ｐ明朝" pitchFamily="18" charset="-128"/>
                <a:ea typeface="ＭＳ Ｐ明朝" pitchFamily="18" charset="-128"/>
              </a:rPr>
              <a:t>沿道には金融系企業</a:t>
            </a:r>
            <a:r>
              <a:rPr kumimoji="0" lang="ja-JP" altLang="en-US" sz="1400" dirty="0" smtClean="0">
                <a:solidFill>
                  <a:schemeClr val="tx1"/>
                </a:solidFill>
                <a:latin typeface="ＭＳ Ｐ明朝" pitchFamily="18" charset="-128"/>
                <a:ea typeface="ＭＳ Ｐ明朝" pitchFamily="18" charset="-128"/>
              </a:rPr>
              <a:t>や</a:t>
            </a:r>
            <a:r>
              <a:rPr kumimoji="0" lang="ja-JP" altLang="en-US" sz="1400" dirty="0">
                <a:solidFill>
                  <a:schemeClr val="tx1"/>
                </a:solidFill>
                <a:latin typeface="ＭＳ Ｐ明朝" pitchFamily="18" charset="-128"/>
                <a:ea typeface="ＭＳ Ｐ明朝" pitchFamily="18" charset="-128"/>
              </a:rPr>
              <a:t>日本</a:t>
            </a:r>
            <a:r>
              <a:rPr kumimoji="0" lang="ja-JP" altLang="en-US" sz="1400" dirty="0" smtClean="0">
                <a:solidFill>
                  <a:schemeClr val="tx1"/>
                </a:solidFill>
                <a:latin typeface="ＭＳ Ｐ明朝" pitchFamily="18" charset="-128"/>
                <a:ea typeface="ＭＳ Ｐ明朝" pitchFamily="18" charset="-128"/>
              </a:rPr>
              <a:t>を</a:t>
            </a:r>
            <a:r>
              <a:rPr kumimoji="0" lang="ja-JP" altLang="en-US" sz="1400" dirty="0">
                <a:solidFill>
                  <a:schemeClr val="tx1"/>
                </a:solidFill>
                <a:latin typeface="ＭＳ Ｐ明朝" pitchFamily="18" charset="-128"/>
                <a:ea typeface="ＭＳ Ｐ明朝" pitchFamily="18" charset="-128"/>
              </a:rPr>
              <a:t>代表する企業等が立地するなど、業務中枢機能に特化して発展し、高度成長期の大阪の発展を支えたビジネス地区を</a:t>
            </a:r>
            <a:r>
              <a:rPr lang="ja-JP" altLang="en-US" sz="1400" dirty="0">
                <a:solidFill>
                  <a:schemeClr val="tx1"/>
                </a:solidFill>
                <a:latin typeface="ＭＳ Ｐ明朝" pitchFamily="18" charset="-128"/>
                <a:ea typeface="ＭＳ Ｐ明朝" pitchFamily="18" charset="-128"/>
              </a:rPr>
              <a:t>形成。現在でも大阪の南北都市軸の基盤として、大阪の経済・文化を牽引。</a:t>
            </a:r>
            <a:endParaRPr lang="en-US" altLang="ja-JP" sz="1400" dirty="0">
              <a:solidFill>
                <a:schemeClr val="tx1"/>
              </a:solidFill>
              <a:latin typeface="ＭＳ Ｐ明朝" pitchFamily="18" charset="-128"/>
              <a:ea typeface="ＭＳ Ｐ明朝" pitchFamily="18" charset="-128"/>
            </a:endParaRPr>
          </a:p>
          <a:p>
            <a:pPr marL="88900" indent="-88900"/>
            <a:endParaRPr lang="en-US" altLang="ja-JP" sz="14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a:t>
            </a:r>
            <a:r>
              <a:rPr kumimoji="0" lang="ja-JP" altLang="en-US" sz="1400" dirty="0">
                <a:solidFill>
                  <a:schemeClr val="tx1"/>
                </a:solidFill>
                <a:latin typeface="ＭＳ Ｐ明朝" pitchFamily="18" charset="-128"/>
                <a:ea typeface="ＭＳ Ｐ明朝" pitchFamily="18" charset="-128"/>
              </a:rPr>
              <a:t>高度成長期に、当時の高さ</a:t>
            </a:r>
            <a:r>
              <a:rPr kumimoji="0" lang="en-US" altLang="ja-JP" sz="1400" dirty="0">
                <a:solidFill>
                  <a:schemeClr val="tx1"/>
                </a:solidFill>
                <a:latin typeface="ＭＳ Ｐ明朝" pitchFamily="18" charset="-128"/>
                <a:ea typeface="ＭＳ Ｐ明朝" pitchFamily="18" charset="-128"/>
              </a:rPr>
              <a:t>31</a:t>
            </a:r>
            <a:r>
              <a:rPr kumimoji="0" lang="ja-JP" altLang="en-US" sz="1400" dirty="0" err="1">
                <a:solidFill>
                  <a:schemeClr val="tx1"/>
                </a:solidFill>
                <a:latin typeface="ＭＳ Ｐ明朝" pitchFamily="18" charset="-128"/>
                <a:ea typeface="ＭＳ Ｐ明朝" pitchFamily="18" charset="-128"/>
              </a:rPr>
              <a:t>ｍ</a:t>
            </a:r>
            <a:r>
              <a:rPr kumimoji="0" lang="ja-JP" altLang="en-US" sz="1400" dirty="0">
                <a:solidFill>
                  <a:schemeClr val="tx1"/>
                </a:solidFill>
                <a:latin typeface="ＭＳ Ｐ明朝" pitchFamily="18" charset="-128"/>
                <a:ea typeface="ＭＳ Ｐ明朝" pitchFamily="18" charset="-128"/>
              </a:rPr>
              <a:t>の建築制限の中で業務用途のオフィスビルが建ち並び、日本を代表する風格ある都市景観を形成。</a:t>
            </a:r>
            <a:r>
              <a:rPr kumimoji="0" lang="en-US" altLang="ja-JP" sz="1400" dirty="0">
                <a:solidFill>
                  <a:schemeClr val="tx1"/>
                </a:solidFill>
                <a:latin typeface="ＭＳ Ｐ明朝" pitchFamily="18" charset="-128"/>
                <a:ea typeface="ＭＳ Ｐ明朝" pitchFamily="18" charset="-128"/>
              </a:rPr>
              <a:t>1990</a:t>
            </a:r>
            <a:r>
              <a:rPr kumimoji="0" lang="ja-JP" altLang="en-US" sz="1400" dirty="0">
                <a:solidFill>
                  <a:schemeClr val="tx1"/>
                </a:solidFill>
                <a:latin typeface="ＭＳ Ｐ明朝" pitchFamily="18" charset="-128"/>
                <a:ea typeface="ＭＳ Ｐ明朝" pitchFamily="18" charset="-128"/>
              </a:rPr>
              <a:t>年代に入り、国際化・高度情報化への対応とともに、シンボルストリート</a:t>
            </a:r>
            <a:r>
              <a:rPr kumimoji="0" lang="ja-JP" altLang="en-US" sz="1400" dirty="0" smtClean="0">
                <a:solidFill>
                  <a:schemeClr val="tx1"/>
                </a:solidFill>
                <a:latin typeface="ＭＳ Ｐ明朝" pitchFamily="18" charset="-128"/>
                <a:ea typeface="ＭＳ Ｐ明朝" pitchFamily="18" charset="-128"/>
              </a:rPr>
              <a:t>に</a:t>
            </a:r>
            <a:r>
              <a:rPr kumimoji="0" lang="ja-JP" altLang="en-US" sz="1400" dirty="0">
                <a:solidFill>
                  <a:schemeClr val="tx1"/>
                </a:solidFill>
                <a:latin typeface="ＭＳ Ｐ明朝" pitchFamily="18" charset="-128"/>
                <a:ea typeface="ＭＳ Ｐ明朝" pitchFamily="18" charset="-128"/>
              </a:rPr>
              <a:t>ふさわ</a:t>
            </a:r>
            <a:r>
              <a:rPr kumimoji="0" lang="ja-JP" altLang="en-US" sz="1400" dirty="0" smtClean="0">
                <a:solidFill>
                  <a:schemeClr val="tx1"/>
                </a:solidFill>
                <a:latin typeface="ＭＳ Ｐ明朝" pitchFamily="18" charset="-128"/>
                <a:ea typeface="ＭＳ Ｐ明朝" pitchFamily="18" charset="-128"/>
              </a:rPr>
              <a:t>しい</a:t>
            </a:r>
            <a:r>
              <a:rPr kumimoji="0" lang="en-US" altLang="ja-JP" sz="1400" dirty="0">
                <a:solidFill>
                  <a:schemeClr val="tx1"/>
                </a:solidFill>
                <a:latin typeface="ＭＳ Ｐ明朝" pitchFamily="18" charset="-128"/>
                <a:ea typeface="ＭＳ Ｐ明朝" pitchFamily="18" charset="-128"/>
              </a:rPr>
              <a:t>50</a:t>
            </a:r>
            <a:r>
              <a:rPr kumimoji="0" lang="ja-JP" altLang="en-US" sz="1400" dirty="0" err="1">
                <a:solidFill>
                  <a:schemeClr val="tx1"/>
                </a:solidFill>
                <a:latin typeface="ＭＳ Ｐ明朝" pitchFamily="18" charset="-128"/>
                <a:ea typeface="ＭＳ Ｐ明朝" pitchFamily="18" charset="-128"/>
              </a:rPr>
              <a:t>ｍ</a:t>
            </a:r>
            <a:r>
              <a:rPr kumimoji="0" lang="ja-JP" altLang="en-US" sz="1400" dirty="0">
                <a:solidFill>
                  <a:schemeClr val="tx1"/>
                </a:solidFill>
                <a:latin typeface="ＭＳ Ｐ明朝" pitchFamily="18" charset="-128"/>
                <a:ea typeface="ＭＳ Ｐ明朝" pitchFamily="18" charset="-128"/>
              </a:rPr>
              <a:t>のスカイラインの形成へ。</a:t>
            </a:r>
            <a:endParaRPr lang="en-US" altLang="ja-JP" sz="1400" dirty="0">
              <a:solidFill>
                <a:schemeClr val="tx1"/>
              </a:solidFill>
              <a:latin typeface="ＭＳ Ｐ明朝" pitchFamily="18" charset="-128"/>
              <a:ea typeface="ＭＳ Ｐ明朝" pitchFamily="18" charset="-128"/>
            </a:endParaRPr>
          </a:p>
          <a:p>
            <a:endParaRPr kumimoji="0" lang="en-US" altLang="ja-JP" sz="900" dirty="0">
              <a:solidFill>
                <a:schemeClr val="tx1"/>
              </a:solidFill>
              <a:latin typeface="ＭＳ Ｐ明朝" pitchFamily="18" charset="-128"/>
              <a:ea typeface="ＭＳ Ｐ明朝" pitchFamily="18" charset="-128"/>
            </a:endParaRPr>
          </a:p>
          <a:p>
            <a:pPr marL="88900" indent="-88900"/>
            <a:r>
              <a:rPr kumimoji="0" lang="ja-JP" altLang="en-US" sz="1400" dirty="0">
                <a:solidFill>
                  <a:schemeClr val="tx1"/>
                </a:solidFill>
                <a:latin typeface="ＭＳ Ｐ明朝" pitchFamily="18" charset="-128"/>
                <a:ea typeface="ＭＳ Ｐ明朝" pitchFamily="18" charset="-128"/>
              </a:rPr>
              <a:t>・道路幅員</a:t>
            </a:r>
            <a:r>
              <a:rPr lang="ja-JP" altLang="en-US" sz="1400" dirty="0">
                <a:solidFill>
                  <a:schemeClr val="tx1"/>
                </a:solidFill>
                <a:latin typeface="ＭＳ Ｐ明朝" pitchFamily="18" charset="-128"/>
                <a:ea typeface="ＭＳ Ｐ明朝" pitchFamily="18" charset="-128"/>
              </a:rPr>
              <a:t>約</a:t>
            </a:r>
            <a:r>
              <a:rPr lang="en-US" altLang="ja-JP" sz="1400" dirty="0">
                <a:solidFill>
                  <a:schemeClr val="tx1"/>
                </a:solidFill>
                <a:latin typeface="ＭＳ Ｐ明朝" pitchFamily="18" charset="-128"/>
                <a:ea typeface="ＭＳ Ｐ明朝" pitchFamily="18" charset="-128"/>
              </a:rPr>
              <a:t>44</a:t>
            </a:r>
            <a:r>
              <a:rPr lang="ja-JP" altLang="en-US" sz="1400" dirty="0" err="1">
                <a:solidFill>
                  <a:schemeClr val="tx1"/>
                </a:solidFill>
                <a:latin typeface="ＭＳ Ｐ明朝" pitchFamily="18" charset="-128"/>
                <a:ea typeface="ＭＳ Ｐ明朝" pitchFamily="18" charset="-128"/>
              </a:rPr>
              <a:t>ｍ</a:t>
            </a:r>
            <a:r>
              <a:rPr lang="ja-JP" altLang="en-US" sz="1400" dirty="0">
                <a:solidFill>
                  <a:schemeClr val="tx1"/>
                </a:solidFill>
                <a:latin typeface="ＭＳ Ｐ明朝" pitchFamily="18" charset="-128"/>
                <a:ea typeface="ＭＳ Ｐ明朝" pitchFamily="18" charset="-128"/>
              </a:rPr>
              <a:t>、延長約</a:t>
            </a:r>
            <a:r>
              <a:rPr lang="en-US" altLang="ja-JP" sz="1400" dirty="0" smtClean="0">
                <a:solidFill>
                  <a:schemeClr val="tx1"/>
                </a:solidFill>
                <a:latin typeface="ＭＳ Ｐ明朝" pitchFamily="18" charset="-128"/>
                <a:ea typeface="ＭＳ Ｐ明朝" pitchFamily="18" charset="-128"/>
              </a:rPr>
              <a:t>4</a:t>
            </a:r>
            <a:r>
              <a:rPr lang="ja-JP" altLang="en-US" sz="1400" dirty="0" smtClean="0">
                <a:solidFill>
                  <a:schemeClr val="tx1"/>
                </a:solidFill>
                <a:latin typeface="ＭＳ Ｐ明朝" pitchFamily="18" charset="-128"/>
                <a:ea typeface="ＭＳ Ｐ明朝" pitchFamily="18" charset="-128"/>
              </a:rPr>
              <a:t>ｋｍ</a:t>
            </a:r>
            <a:r>
              <a:rPr lang="ja-JP" altLang="en-US" sz="1400" dirty="0">
                <a:solidFill>
                  <a:schemeClr val="tx1"/>
                </a:solidFill>
                <a:latin typeface="ＭＳ Ｐ明朝" pitchFamily="18" charset="-128"/>
                <a:ea typeface="ＭＳ Ｐ明朝" pitchFamily="18" charset="-128"/>
              </a:rPr>
              <a:t>、</a:t>
            </a:r>
            <a:r>
              <a:rPr lang="en-US" altLang="ja-JP" sz="1400" dirty="0">
                <a:solidFill>
                  <a:schemeClr val="tx1"/>
                </a:solidFill>
                <a:latin typeface="ＭＳ Ｐ明朝" pitchFamily="18" charset="-128"/>
                <a:ea typeface="ＭＳ Ｐ明朝" pitchFamily="18" charset="-128"/>
              </a:rPr>
              <a:t>4</a:t>
            </a:r>
            <a:r>
              <a:rPr lang="ja-JP" altLang="en-US" sz="1400" dirty="0">
                <a:solidFill>
                  <a:schemeClr val="tx1"/>
                </a:solidFill>
                <a:latin typeface="ＭＳ Ｐ明朝" pitchFamily="18" charset="-128"/>
                <a:ea typeface="ＭＳ Ｐ明朝" pitchFamily="18" charset="-128"/>
              </a:rPr>
              <a:t>列のイチョウ並木、地下鉄など画期的なスケールで建設された御堂筋は、現在でも都心を北から南に貫く大動脈。</a:t>
            </a:r>
            <a:endParaRPr kumimoji="0" lang="en-US" altLang="ja-JP" sz="1600" dirty="0">
              <a:solidFill>
                <a:schemeClr val="tx1"/>
              </a:solidFill>
              <a:latin typeface="+mn-ea"/>
            </a:endParaRPr>
          </a:p>
        </p:txBody>
      </p:sp>
      <p:sp>
        <p:nvSpPr>
          <p:cNvPr id="30" name="正方形/長方形 29"/>
          <p:cNvSpPr/>
          <p:nvPr/>
        </p:nvSpPr>
        <p:spPr>
          <a:xfrm>
            <a:off x="6975172" y="908720"/>
            <a:ext cx="4032448" cy="583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lang="en-US" altLang="ja-JP" sz="1200" dirty="0">
              <a:solidFill>
                <a:schemeClr val="tx1"/>
              </a:solidFill>
              <a:latin typeface="+mn-ea"/>
            </a:endParaRPr>
          </a:p>
          <a:p>
            <a:endParaRPr lang="en-US" altLang="ja-JP" sz="1000" dirty="0">
              <a:solidFill>
                <a:schemeClr val="tx1"/>
              </a:solidFill>
              <a:latin typeface="+mn-ea"/>
            </a:endParaRPr>
          </a:p>
          <a:p>
            <a:pPr marL="177800" indent="-177800"/>
            <a:r>
              <a:rPr lang="ja-JP" altLang="en-US" sz="1600" dirty="0">
                <a:solidFill>
                  <a:schemeClr val="tx1"/>
                </a:solidFill>
                <a:latin typeface="ＭＳ Ｐ明朝" pitchFamily="18" charset="-128"/>
                <a:ea typeface="ＭＳ Ｐ明朝" pitchFamily="18" charset="-128"/>
              </a:rPr>
              <a:t>■ 時代の要請に応じ、</a:t>
            </a:r>
            <a:r>
              <a:rPr lang="en-US" altLang="ja-JP" sz="1600" dirty="0">
                <a:solidFill>
                  <a:schemeClr val="tx1"/>
                </a:solidFill>
                <a:latin typeface="ＭＳ Ｐ明朝" pitchFamily="18" charset="-128"/>
                <a:ea typeface="ＭＳ Ｐ明朝" pitchFamily="18" charset="-128"/>
              </a:rPr>
              <a:t>21</a:t>
            </a:r>
            <a:r>
              <a:rPr lang="ja-JP" altLang="en-US" sz="1600" dirty="0">
                <a:solidFill>
                  <a:schemeClr val="tx1"/>
                </a:solidFill>
                <a:latin typeface="ＭＳ Ｐ明朝" pitchFamily="18" charset="-128"/>
                <a:ea typeface="ＭＳ Ｐ明朝" pitchFamily="18" charset="-128"/>
              </a:rPr>
              <a:t>世紀の発展を支える新しい御堂筋とするため、歩いて楽しめ、</a:t>
            </a:r>
            <a:r>
              <a:rPr lang="en-US" altLang="ja-JP" sz="1600" dirty="0">
                <a:solidFill>
                  <a:schemeClr val="tx1"/>
                </a:solidFill>
                <a:latin typeface="ＭＳ Ｐ明朝" pitchFamily="18" charset="-128"/>
                <a:ea typeface="ＭＳ Ｐ明朝" pitchFamily="18" charset="-128"/>
              </a:rPr>
              <a:t>24</a:t>
            </a:r>
            <a:r>
              <a:rPr lang="ja-JP" altLang="en-US" sz="1600" dirty="0">
                <a:solidFill>
                  <a:schemeClr val="tx1"/>
                </a:solidFill>
                <a:latin typeface="ＭＳ Ｐ明朝" pitchFamily="18" charset="-128"/>
                <a:ea typeface="ＭＳ Ｐ明朝" pitchFamily="18" charset="-128"/>
              </a:rPr>
              <a:t>時間稼働する多機能エリアへの転換を図り、御堂筋のブランド力の向上を図る。</a:t>
            </a:r>
            <a:endParaRPr lang="en-US" altLang="ja-JP" sz="1600" dirty="0">
              <a:solidFill>
                <a:schemeClr val="tx1"/>
              </a:solidFill>
              <a:latin typeface="ＭＳ Ｐ明朝" pitchFamily="18" charset="-128"/>
              <a:ea typeface="ＭＳ Ｐ明朝" pitchFamily="18" charset="-128"/>
            </a:endParaRPr>
          </a:p>
          <a:p>
            <a:endParaRPr lang="en-US" altLang="ja-JP" sz="900" dirty="0">
              <a:solidFill>
                <a:schemeClr val="tx1"/>
              </a:solidFill>
              <a:latin typeface="+mn-ea"/>
            </a:endParaRPr>
          </a:p>
          <a:p>
            <a:pPr marL="88900" indent="-88900"/>
            <a:r>
              <a:rPr lang="ja-JP" altLang="en-US" sz="1400" dirty="0">
                <a:solidFill>
                  <a:schemeClr val="tx1"/>
                </a:solidFill>
                <a:latin typeface="ＭＳ Ｐ明朝" pitchFamily="18" charset="-128"/>
                <a:ea typeface="ＭＳ Ｐ明朝" pitchFamily="18" charset="-128"/>
              </a:rPr>
              <a:t>・業務機能を軸としながらも、業務機能の高度化やその強化に資する多様な機能（商・学・住等）の導入を図りつつ、建物低層部には、御堂筋の個性</a:t>
            </a:r>
            <a:r>
              <a:rPr lang="ja-JP" altLang="en-US" sz="1400" dirty="0" smtClean="0">
                <a:solidFill>
                  <a:schemeClr val="tx1"/>
                </a:solidFill>
                <a:latin typeface="ＭＳ Ｐ明朝" pitchFamily="18" charset="-128"/>
                <a:ea typeface="ＭＳ Ｐ明朝" pitchFamily="18" charset="-128"/>
              </a:rPr>
              <a:t>を</a:t>
            </a:r>
            <a:r>
              <a:rPr lang="ja-JP" altLang="en-US" sz="1400" dirty="0">
                <a:solidFill>
                  <a:schemeClr val="tx1"/>
                </a:solidFill>
                <a:latin typeface="ＭＳ Ｐ明朝" pitchFamily="18" charset="-128"/>
                <a:ea typeface="ＭＳ Ｐ明朝" pitchFamily="18" charset="-128"/>
              </a:rPr>
              <a:t>活</a:t>
            </a:r>
            <a:r>
              <a:rPr lang="ja-JP" altLang="en-US" sz="1400" dirty="0" smtClean="0">
                <a:solidFill>
                  <a:schemeClr val="tx1"/>
                </a:solidFill>
                <a:latin typeface="ＭＳ Ｐ明朝" pitchFamily="18" charset="-128"/>
                <a:ea typeface="ＭＳ Ｐ明朝" pitchFamily="18" charset="-128"/>
              </a:rPr>
              <a:t>かし</a:t>
            </a:r>
            <a:r>
              <a:rPr lang="ja-JP" altLang="en-US" sz="1400" dirty="0">
                <a:solidFill>
                  <a:schemeClr val="tx1"/>
                </a:solidFill>
                <a:latin typeface="ＭＳ Ｐ明朝" pitchFamily="18" charset="-128"/>
                <a:ea typeface="ＭＳ Ｐ明朝" pitchFamily="18" charset="-128"/>
              </a:rPr>
              <a:t>、御堂筋にふさわしい、人が集まり楽しめる空間を誘導。</a:t>
            </a:r>
            <a:endParaRPr lang="en-US" altLang="ja-JP" sz="1400" dirty="0">
              <a:solidFill>
                <a:schemeClr val="tx1"/>
              </a:solidFill>
              <a:latin typeface="ＭＳ Ｐ明朝" pitchFamily="18" charset="-128"/>
              <a:ea typeface="ＭＳ Ｐ明朝" pitchFamily="18" charset="-128"/>
            </a:endParaRPr>
          </a:p>
          <a:p>
            <a:pPr marL="177800" indent="-177800"/>
            <a:endParaRPr lang="en-US" altLang="ja-JP" sz="10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・これまで構築されてきた統一感のある都市景観を継承しつつ、そのポテンシャルを最大限</a:t>
            </a:r>
            <a:r>
              <a:rPr lang="ja-JP" altLang="en-US" sz="1400" dirty="0" smtClean="0">
                <a:solidFill>
                  <a:schemeClr val="tx1"/>
                </a:solidFill>
                <a:latin typeface="ＭＳ Ｐ明朝" pitchFamily="18" charset="-128"/>
                <a:ea typeface="ＭＳ Ｐ明朝" pitchFamily="18" charset="-128"/>
              </a:rPr>
              <a:t>に</a:t>
            </a:r>
            <a:r>
              <a:rPr lang="ja-JP" altLang="en-US" sz="1400" dirty="0">
                <a:solidFill>
                  <a:schemeClr val="tx1"/>
                </a:solidFill>
                <a:latin typeface="ＭＳ Ｐ明朝" pitchFamily="18" charset="-128"/>
                <a:ea typeface="ＭＳ Ｐ明朝" pitchFamily="18" charset="-128"/>
              </a:rPr>
              <a:t>活</a:t>
            </a:r>
            <a:r>
              <a:rPr lang="ja-JP" altLang="en-US" sz="1400" dirty="0" smtClean="0">
                <a:solidFill>
                  <a:schemeClr val="tx1"/>
                </a:solidFill>
                <a:latin typeface="ＭＳ Ｐ明朝" pitchFamily="18" charset="-128"/>
                <a:ea typeface="ＭＳ Ｐ明朝" pitchFamily="18" charset="-128"/>
              </a:rPr>
              <a:t>かす</a:t>
            </a:r>
            <a:r>
              <a:rPr lang="ja-JP" altLang="en-US" sz="1400" dirty="0">
                <a:solidFill>
                  <a:schemeClr val="tx1"/>
                </a:solidFill>
                <a:latin typeface="ＭＳ Ｐ明朝" pitchFamily="18" charset="-128"/>
                <a:ea typeface="ＭＳ Ｐ明朝" pitchFamily="18" charset="-128"/>
              </a:rPr>
              <a:t>観点から、</a:t>
            </a:r>
            <a:r>
              <a:rPr lang="en-US" altLang="ja-JP" sz="1400" dirty="0">
                <a:solidFill>
                  <a:schemeClr val="tx1"/>
                </a:solidFill>
                <a:latin typeface="ＭＳ Ｐ明朝" pitchFamily="18" charset="-128"/>
                <a:ea typeface="ＭＳ Ｐ明朝" pitchFamily="18" charset="-128"/>
              </a:rPr>
              <a:t>50</a:t>
            </a:r>
            <a:r>
              <a:rPr lang="ja-JP" altLang="en-US" sz="1400" dirty="0" err="1">
                <a:solidFill>
                  <a:schemeClr val="tx1"/>
                </a:solidFill>
                <a:latin typeface="ＭＳ Ｐ明朝" pitchFamily="18" charset="-128"/>
                <a:ea typeface="ＭＳ Ｐ明朝" pitchFamily="18" charset="-128"/>
              </a:rPr>
              <a:t>ｍ</a:t>
            </a:r>
            <a:r>
              <a:rPr lang="ja-JP" altLang="en-US" sz="1400" dirty="0">
                <a:solidFill>
                  <a:schemeClr val="tx1"/>
                </a:solidFill>
                <a:latin typeface="ＭＳ Ｐ明朝" pitchFamily="18" charset="-128"/>
                <a:ea typeface="ＭＳ Ｐ明朝" pitchFamily="18" charset="-128"/>
              </a:rPr>
              <a:t>軒線の</a:t>
            </a:r>
            <a:r>
              <a:rPr lang="ja-JP" altLang="en-US" sz="1400" dirty="0" smtClean="0">
                <a:solidFill>
                  <a:schemeClr val="tx1"/>
                </a:solidFill>
                <a:latin typeface="ＭＳ Ｐ明朝" pitchFamily="18" charset="-128"/>
                <a:ea typeface="ＭＳ Ｐ明朝" pitchFamily="18" charset="-128"/>
              </a:rPr>
              <a:t>統一、壁面</a:t>
            </a:r>
            <a:r>
              <a:rPr lang="ja-JP" altLang="en-US" sz="1400" dirty="0">
                <a:solidFill>
                  <a:schemeClr val="tx1"/>
                </a:solidFill>
                <a:latin typeface="ＭＳ Ｐ明朝" pitchFamily="18" charset="-128"/>
                <a:ea typeface="ＭＳ Ｐ明朝" pitchFamily="18" charset="-128"/>
              </a:rPr>
              <a:t>の連続性やデザイン性を意識したまちなみの形成へ転換。</a:t>
            </a:r>
            <a:endParaRPr lang="en-US" altLang="ja-JP" sz="1400" dirty="0">
              <a:solidFill>
                <a:schemeClr val="tx1"/>
              </a:solidFill>
              <a:latin typeface="ＭＳ Ｐ明朝" pitchFamily="18" charset="-128"/>
              <a:ea typeface="ＭＳ Ｐ明朝" pitchFamily="18" charset="-128"/>
            </a:endParaRPr>
          </a:p>
          <a:p>
            <a:endParaRPr lang="en-US" altLang="ja-JP" sz="900" dirty="0">
              <a:solidFill>
                <a:schemeClr val="tx1"/>
              </a:solidFill>
              <a:latin typeface="ＭＳ Ｐ明朝" pitchFamily="18" charset="-128"/>
              <a:ea typeface="ＭＳ Ｐ明朝" pitchFamily="18" charset="-128"/>
            </a:endParaRPr>
          </a:p>
          <a:p>
            <a:endParaRPr lang="en-US" altLang="ja-JP" sz="9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・車中心から人中心</a:t>
            </a:r>
            <a:r>
              <a:rPr lang="ja-JP" altLang="en-US" sz="1400" dirty="0" smtClean="0">
                <a:solidFill>
                  <a:schemeClr val="tx1"/>
                </a:solidFill>
                <a:latin typeface="ＭＳ Ｐ明朝" pitchFamily="18" charset="-128"/>
                <a:ea typeface="ＭＳ Ｐ明朝" pitchFamily="18" charset="-128"/>
              </a:rPr>
              <a:t>のストリートに転換を図る空間再編の推進</a:t>
            </a:r>
            <a:endParaRPr lang="en-US" altLang="ja-JP" sz="1600" dirty="0">
              <a:solidFill>
                <a:schemeClr val="tx1"/>
              </a:solidFill>
              <a:latin typeface="ＭＳ Ｐ明朝" pitchFamily="18" charset="-128"/>
              <a:ea typeface="ＭＳ Ｐ明朝" pitchFamily="18" charset="-128"/>
            </a:endParaRPr>
          </a:p>
        </p:txBody>
      </p:sp>
      <p:sp>
        <p:nvSpPr>
          <p:cNvPr id="34" name="正方形/長方形 33"/>
          <p:cNvSpPr/>
          <p:nvPr/>
        </p:nvSpPr>
        <p:spPr>
          <a:xfrm>
            <a:off x="1212284" y="908720"/>
            <a:ext cx="4248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600" b="1" dirty="0"/>
              <a:t>近代都市大阪を支えた御堂筋</a:t>
            </a:r>
          </a:p>
        </p:txBody>
      </p:sp>
      <p:sp>
        <p:nvSpPr>
          <p:cNvPr id="38" name="正方形/長方形 37"/>
          <p:cNvSpPr/>
          <p:nvPr/>
        </p:nvSpPr>
        <p:spPr>
          <a:xfrm>
            <a:off x="6975620" y="908720"/>
            <a:ext cx="4032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将来ビジョン</a:t>
            </a:r>
          </a:p>
        </p:txBody>
      </p:sp>
      <p:sp>
        <p:nvSpPr>
          <p:cNvPr id="24" name="正方形/長方形 23"/>
          <p:cNvSpPr/>
          <p:nvPr/>
        </p:nvSpPr>
        <p:spPr>
          <a:xfrm>
            <a:off x="5447928" y="5077718"/>
            <a:ext cx="1584176" cy="1015663"/>
          </a:xfrm>
          <a:prstGeom prst="rect">
            <a:avLst/>
          </a:prstGeom>
        </p:spPr>
        <p:txBody>
          <a:bodyPr wrap="square">
            <a:spAutoFit/>
          </a:bodyPr>
          <a:lstStyle/>
          <a:p>
            <a:pPr marL="174625" indent="-174625"/>
            <a:r>
              <a:rPr lang="ja-JP" altLang="en-US" sz="1200" dirty="0">
                <a:latin typeface="ＭＳ Ｐ明朝" pitchFamily="18" charset="-128"/>
                <a:ea typeface="ＭＳ Ｐ明朝" pitchFamily="18" charset="-128"/>
              </a:rPr>
              <a:t>○都心の</a:t>
            </a:r>
            <a:r>
              <a:rPr lang="en-US" altLang="ja-JP" sz="1200" dirty="0">
                <a:latin typeface="ＭＳ Ｐ明朝" pitchFamily="18" charset="-128"/>
                <a:ea typeface="ＭＳ Ｐ明朝" pitchFamily="18" charset="-128"/>
              </a:rPr>
              <a:t>24</a:t>
            </a:r>
            <a:r>
              <a:rPr lang="ja-JP" altLang="en-US" sz="1200" dirty="0">
                <a:latin typeface="ＭＳ Ｐ明朝" pitchFamily="18" charset="-128"/>
                <a:ea typeface="ＭＳ Ｐ明朝" pitchFamily="18" charset="-128"/>
              </a:rPr>
              <a:t>時間化・多様性、安全・安心等への対応</a:t>
            </a:r>
            <a:endParaRPr lang="en-US" altLang="ja-JP" sz="1200" dirty="0">
              <a:latin typeface="ＭＳ Ｐ明朝" pitchFamily="18" charset="-128"/>
              <a:ea typeface="ＭＳ Ｐ明朝" pitchFamily="18" charset="-128"/>
            </a:endParaRPr>
          </a:p>
          <a:p>
            <a:pPr marL="174625" indent="-174625"/>
            <a:r>
              <a:rPr lang="ja-JP" altLang="en-US" sz="1200" dirty="0">
                <a:latin typeface="ＭＳ Ｐ明朝" pitchFamily="18" charset="-128"/>
                <a:ea typeface="ＭＳ Ｐ明朝" pitchFamily="18" charset="-128"/>
              </a:rPr>
              <a:t>○御堂筋の「強み」を発揮したまちづくり</a:t>
            </a:r>
          </a:p>
        </p:txBody>
      </p:sp>
      <p:sp>
        <p:nvSpPr>
          <p:cNvPr id="22" name="正方形/長方形 21"/>
          <p:cNvSpPr/>
          <p:nvPr/>
        </p:nvSpPr>
        <p:spPr>
          <a:xfrm>
            <a:off x="5419462" y="980728"/>
            <a:ext cx="1612080" cy="338554"/>
          </a:xfrm>
          <a:prstGeom prst="rect">
            <a:avLst/>
          </a:prstGeom>
        </p:spPr>
        <p:txBody>
          <a:bodyPr wrap="square">
            <a:spAutoFit/>
          </a:bodyPr>
          <a:lstStyle/>
          <a:p>
            <a:pPr algn="ctr"/>
            <a:r>
              <a:rPr lang="ja-JP" altLang="en-US" sz="1600" dirty="0"/>
              <a:t>現状</a:t>
            </a:r>
          </a:p>
        </p:txBody>
      </p:sp>
      <p:sp>
        <p:nvSpPr>
          <p:cNvPr id="26" name="二等辺三角形 25"/>
          <p:cNvSpPr/>
          <p:nvPr/>
        </p:nvSpPr>
        <p:spPr>
          <a:xfrm rot="5400000">
            <a:off x="5347182" y="3327674"/>
            <a:ext cx="1727612" cy="490104"/>
          </a:xfrm>
          <a:prstGeom prst="triangle">
            <a:avLst/>
          </a:prstGeom>
          <a:solidFill>
            <a:schemeClr val="tx1">
              <a:lumMod val="50000"/>
              <a:lumOff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5447928" y="4517336"/>
            <a:ext cx="1612080" cy="584775"/>
          </a:xfrm>
          <a:prstGeom prst="rect">
            <a:avLst/>
          </a:prstGeom>
        </p:spPr>
        <p:txBody>
          <a:bodyPr wrap="square">
            <a:spAutoFit/>
          </a:bodyPr>
          <a:lstStyle/>
          <a:p>
            <a:pPr algn="ctr"/>
            <a:r>
              <a:rPr lang="ja-JP" altLang="en-US" sz="1600" dirty="0"/>
              <a:t>御堂筋の</a:t>
            </a:r>
            <a:endParaRPr lang="en-US" altLang="ja-JP" sz="1600" dirty="0"/>
          </a:p>
          <a:p>
            <a:pPr algn="ctr"/>
            <a:r>
              <a:rPr lang="ja-JP" altLang="en-US" sz="1600" dirty="0"/>
              <a:t>再構築の必要性</a:t>
            </a:r>
          </a:p>
        </p:txBody>
      </p:sp>
      <p:sp>
        <p:nvSpPr>
          <p:cNvPr id="25" name="正方形/長方形 24"/>
          <p:cNvSpPr/>
          <p:nvPr/>
        </p:nvSpPr>
        <p:spPr>
          <a:xfrm>
            <a:off x="5447934" y="1268763"/>
            <a:ext cx="1512168" cy="1384995"/>
          </a:xfrm>
          <a:prstGeom prst="rect">
            <a:avLst/>
          </a:prstGeom>
        </p:spPr>
        <p:txBody>
          <a:bodyPr wrap="square">
            <a:spAutoFit/>
          </a:bodyPr>
          <a:lstStyle/>
          <a:p>
            <a:pPr marL="174625" indent="-174625"/>
            <a:r>
              <a:rPr lang="ja-JP" altLang="en-US" sz="1200" dirty="0">
                <a:latin typeface="ＭＳ Ｐ明朝" pitchFamily="18" charset="-128"/>
                <a:ea typeface="ＭＳ Ｐ明朝" pitchFamily="18" charset="-128"/>
              </a:rPr>
              <a:t>○建築制限により建替えしにくい環境にあり、他の拠点の開発等により、業務集積地としての相対的地位が低下</a:t>
            </a:r>
          </a:p>
        </p:txBody>
      </p:sp>
      <p:sp>
        <p:nvSpPr>
          <p:cNvPr id="17" name="スライド番号プレースホルダ 16"/>
          <p:cNvSpPr>
            <a:spLocks noGrp="1"/>
          </p:cNvSpPr>
          <p:nvPr>
            <p:ph type="sldNum" sz="quarter" idx="12"/>
          </p:nvPr>
        </p:nvSpPr>
        <p:spPr/>
        <p:txBody>
          <a:bodyPr/>
          <a:lstStyle/>
          <a:p>
            <a:fld id="{37EF5067-3AB7-4642-9103-42CBD40CC6D9}" type="slidenum">
              <a:rPr kumimoji="1" lang="ja-JP" altLang="en-US" smtClean="0"/>
              <a:pPr/>
              <a:t>26</a:t>
            </a:fld>
            <a:endParaRPr kumimoji="1" lang="ja-JP" altLang="en-US" dirty="0"/>
          </a:p>
        </p:txBody>
      </p:sp>
    </p:spTree>
    <p:extLst>
      <p:ext uri="{BB962C8B-B14F-4D97-AF65-F5344CB8AC3E}">
        <p14:creationId xmlns:p14="http://schemas.microsoft.com/office/powerpoint/2010/main" val="903803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　　新しい</a:t>
            </a:r>
            <a:r>
              <a:rPr lang="ja-JP" altLang="en-US" sz="2000" b="1" dirty="0" smtClean="0">
                <a:solidFill>
                  <a:schemeClr val="bg1"/>
                </a:solidFill>
                <a:latin typeface="ＭＳ ゴシック" pitchFamily="49" charset="-128"/>
                <a:ea typeface="ＭＳ ゴシック" pitchFamily="49" charset="-128"/>
              </a:rPr>
              <a:t>御堂筋</a:t>
            </a:r>
            <a:endParaRPr lang="en-US" altLang="ja-JP" sz="20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351907" y="1436614"/>
            <a:ext cx="3881319" cy="5364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chemeClr val="tx1"/>
              </a:solidFill>
            </a:endParaRPr>
          </a:p>
        </p:txBody>
      </p:sp>
      <p:sp>
        <p:nvSpPr>
          <p:cNvPr id="33" name="右矢印 32"/>
          <p:cNvSpPr/>
          <p:nvPr/>
        </p:nvSpPr>
        <p:spPr>
          <a:xfrm>
            <a:off x="5310026" y="3610924"/>
            <a:ext cx="288033" cy="7375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1363911" y="1436613"/>
            <a:ext cx="1620000" cy="25168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262" name="正方形/長方形 261"/>
          <p:cNvSpPr/>
          <p:nvPr/>
        </p:nvSpPr>
        <p:spPr>
          <a:xfrm>
            <a:off x="5721124" y="1436614"/>
            <a:ext cx="5353276" cy="5364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chemeClr val="tx1"/>
              </a:solidFill>
            </a:endParaRPr>
          </a:p>
        </p:txBody>
      </p:sp>
      <p:sp>
        <p:nvSpPr>
          <p:cNvPr id="263" name="正方形/長方形 262"/>
          <p:cNvSpPr/>
          <p:nvPr/>
        </p:nvSpPr>
        <p:spPr>
          <a:xfrm>
            <a:off x="5721122" y="1436613"/>
            <a:ext cx="1800000" cy="28803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lvl="0" algn="ctr"/>
            <a:r>
              <a:rPr lang="ja-JP" altLang="en-US" sz="1400" b="1" dirty="0" smtClean="0">
                <a:solidFill>
                  <a:prstClr val="white"/>
                </a:solidFill>
              </a:rPr>
              <a:t>これまでの取組・将来</a:t>
            </a:r>
            <a:endParaRPr lang="ja-JP" altLang="en-US" sz="1400" b="1" dirty="0">
              <a:solidFill>
                <a:prstClr val="white"/>
              </a:solidFill>
            </a:endParaRPr>
          </a:p>
        </p:txBody>
      </p:sp>
      <p:grpSp>
        <p:nvGrpSpPr>
          <p:cNvPr id="2" name="グループ化 1"/>
          <p:cNvGrpSpPr/>
          <p:nvPr/>
        </p:nvGrpSpPr>
        <p:grpSpPr>
          <a:xfrm>
            <a:off x="9351853" y="2719495"/>
            <a:ext cx="1539765" cy="2119086"/>
            <a:chOff x="9180028" y="1630222"/>
            <a:chExt cx="1539765" cy="2119086"/>
          </a:xfrm>
        </p:grpSpPr>
        <p:sp>
          <p:nvSpPr>
            <p:cNvPr id="340" name="フリーフォーム 339"/>
            <p:cNvSpPr/>
            <p:nvPr/>
          </p:nvSpPr>
          <p:spPr bwMode="auto">
            <a:xfrm>
              <a:off x="9811249" y="3394134"/>
              <a:ext cx="0" cy="163577"/>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41" name="フリーフォーム 340"/>
            <p:cNvSpPr/>
            <p:nvPr/>
          </p:nvSpPr>
          <p:spPr bwMode="auto">
            <a:xfrm>
              <a:off x="10618295" y="3399061"/>
              <a:ext cx="0" cy="163577"/>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pic>
          <p:nvPicPr>
            <p:cNvPr id="342" name="Picture 5"/>
            <p:cNvPicPr>
              <a:picLocks noChangeAspect="1" noChangeArrowheads="1"/>
            </p:cNvPicPr>
            <p:nvPr/>
          </p:nvPicPr>
          <p:blipFill>
            <a:blip r:embed="rId2" cstate="email"/>
            <a:srcRect/>
            <a:stretch>
              <a:fillRect/>
            </a:stretch>
          </p:blipFill>
          <p:spPr bwMode="auto">
            <a:xfrm>
              <a:off x="9884162" y="3169224"/>
              <a:ext cx="139092" cy="228661"/>
            </a:xfrm>
            <a:prstGeom prst="rect">
              <a:avLst/>
            </a:prstGeom>
            <a:noFill/>
            <a:ln w="9525">
              <a:noFill/>
              <a:miter lim="800000"/>
              <a:headEnd/>
              <a:tailEnd/>
            </a:ln>
          </p:spPr>
        </p:pic>
        <p:sp>
          <p:nvSpPr>
            <p:cNvPr id="343" name="フリーフォーム 342"/>
            <p:cNvSpPr/>
            <p:nvPr/>
          </p:nvSpPr>
          <p:spPr bwMode="auto">
            <a:xfrm>
              <a:off x="9815237" y="3394134"/>
              <a:ext cx="800149" cy="6897"/>
            </a:xfrm>
            <a:custGeom>
              <a:avLst/>
              <a:gdLst>
                <a:gd name="connsiteX0" fmla="*/ 0 w 1869282"/>
                <a:gd name="connsiteY0" fmla="*/ 2381 h 16668"/>
                <a:gd name="connsiteX1" fmla="*/ 359569 w 1869282"/>
                <a:gd name="connsiteY1" fmla="*/ 2381 h 16668"/>
                <a:gd name="connsiteX2" fmla="*/ 359569 w 1869282"/>
                <a:gd name="connsiteY2" fmla="*/ 16668 h 16668"/>
                <a:gd name="connsiteX3" fmla="*/ 538163 w 1869282"/>
                <a:gd name="connsiteY3" fmla="*/ 16668 h 16668"/>
                <a:gd name="connsiteX4" fmla="*/ 538163 w 1869282"/>
                <a:gd name="connsiteY4" fmla="*/ 2381 h 16668"/>
                <a:gd name="connsiteX5" fmla="*/ 702469 w 1869282"/>
                <a:gd name="connsiteY5" fmla="*/ 2381 h 16668"/>
                <a:gd name="connsiteX6" fmla="*/ 702469 w 1869282"/>
                <a:gd name="connsiteY6" fmla="*/ 16668 h 16668"/>
                <a:gd name="connsiteX7" fmla="*/ 1204913 w 1869282"/>
                <a:gd name="connsiteY7" fmla="*/ 16668 h 16668"/>
                <a:gd name="connsiteX8" fmla="*/ 1204913 w 1869282"/>
                <a:gd name="connsiteY8" fmla="*/ 0 h 16668"/>
                <a:gd name="connsiteX9" fmla="*/ 1333500 w 1869282"/>
                <a:gd name="connsiteY9" fmla="*/ 0 h 16668"/>
                <a:gd name="connsiteX10" fmla="*/ 1333500 w 1869282"/>
                <a:gd name="connsiteY10" fmla="*/ 14287 h 16668"/>
                <a:gd name="connsiteX11" fmla="*/ 1512094 w 1869282"/>
                <a:gd name="connsiteY11" fmla="*/ 14287 h 16668"/>
                <a:gd name="connsiteX12" fmla="*/ 1512094 w 1869282"/>
                <a:gd name="connsiteY12" fmla="*/ 2381 h 16668"/>
                <a:gd name="connsiteX13" fmla="*/ 1583532 w 1869282"/>
                <a:gd name="connsiteY13" fmla="*/ 2381 h 16668"/>
                <a:gd name="connsiteX14" fmla="*/ 1728788 w 1869282"/>
                <a:gd name="connsiteY14" fmla="*/ 2381 h 16668"/>
                <a:gd name="connsiteX15" fmla="*/ 1869282 w 1869282"/>
                <a:gd name="connsiteY15" fmla="*/ 2381 h 1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282" h="16668">
                  <a:moveTo>
                    <a:pt x="0" y="2381"/>
                  </a:moveTo>
                  <a:lnTo>
                    <a:pt x="359569" y="2381"/>
                  </a:lnTo>
                  <a:lnTo>
                    <a:pt x="359569" y="16668"/>
                  </a:lnTo>
                  <a:lnTo>
                    <a:pt x="538163" y="16668"/>
                  </a:lnTo>
                  <a:lnTo>
                    <a:pt x="538163" y="2381"/>
                  </a:lnTo>
                  <a:lnTo>
                    <a:pt x="702469" y="2381"/>
                  </a:lnTo>
                  <a:lnTo>
                    <a:pt x="702469" y="16668"/>
                  </a:lnTo>
                  <a:lnTo>
                    <a:pt x="1204913" y="16668"/>
                  </a:lnTo>
                  <a:lnTo>
                    <a:pt x="1204913" y="0"/>
                  </a:lnTo>
                  <a:lnTo>
                    <a:pt x="1333500" y="0"/>
                  </a:lnTo>
                  <a:lnTo>
                    <a:pt x="1333500" y="14287"/>
                  </a:lnTo>
                  <a:lnTo>
                    <a:pt x="1512094" y="14287"/>
                  </a:lnTo>
                  <a:lnTo>
                    <a:pt x="1512094" y="2381"/>
                  </a:lnTo>
                  <a:lnTo>
                    <a:pt x="1583532" y="2381"/>
                  </a:lnTo>
                  <a:lnTo>
                    <a:pt x="1728788" y="2381"/>
                  </a:lnTo>
                  <a:lnTo>
                    <a:pt x="1869282" y="238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44" name="正方形/長方形 343"/>
            <p:cNvSpPr/>
            <p:nvPr/>
          </p:nvSpPr>
          <p:spPr bwMode="auto">
            <a:xfrm>
              <a:off x="9274203" y="2626424"/>
              <a:ext cx="537046" cy="770931"/>
            </a:xfrm>
            <a:prstGeom prst="rect">
              <a:avLst/>
            </a:pr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pic>
          <p:nvPicPr>
            <p:cNvPr id="345" name="Picture 5"/>
            <p:cNvPicPr>
              <a:picLocks noChangeAspect="1" noChangeArrowheads="1"/>
            </p:cNvPicPr>
            <p:nvPr/>
          </p:nvPicPr>
          <p:blipFill>
            <a:blip r:embed="rId2" cstate="email"/>
            <a:srcRect/>
            <a:stretch>
              <a:fillRect/>
            </a:stretch>
          </p:blipFill>
          <p:spPr bwMode="auto">
            <a:xfrm>
              <a:off x="10013516" y="3169224"/>
              <a:ext cx="139092" cy="228661"/>
            </a:xfrm>
            <a:prstGeom prst="rect">
              <a:avLst/>
            </a:prstGeom>
            <a:noFill/>
            <a:ln w="9525">
              <a:noFill/>
              <a:miter lim="800000"/>
              <a:headEnd/>
              <a:tailEnd/>
            </a:ln>
          </p:spPr>
        </p:pic>
        <p:pic>
          <p:nvPicPr>
            <p:cNvPr id="346" name="Picture 5"/>
            <p:cNvPicPr>
              <a:picLocks noChangeAspect="1" noChangeArrowheads="1"/>
            </p:cNvPicPr>
            <p:nvPr/>
          </p:nvPicPr>
          <p:blipFill>
            <a:blip r:embed="rId2" cstate="email"/>
            <a:srcRect/>
            <a:stretch>
              <a:fillRect/>
            </a:stretch>
          </p:blipFill>
          <p:spPr bwMode="auto">
            <a:xfrm>
              <a:off x="10291582" y="3169224"/>
              <a:ext cx="139092" cy="228661"/>
            </a:xfrm>
            <a:prstGeom prst="rect">
              <a:avLst/>
            </a:prstGeom>
            <a:noFill/>
            <a:ln w="9525">
              <a:noFill/>
              <a:miter lim="800000"/>
              <a:headEnd/>
              <a:tailEnd/>
            </a:ln>
          </p:spPr>
        </p:pic>
        <p:pic>
          <p:nvPicPr>
            <p:cNvPr id="347" name="Picture 5"/>
            <p:cNvPicPr>
              <a:picLocks noChangeAspect="1" noChangeArrowheads="1"/>
            </p:cNvPicPr>
            <p:nvPr/>
          </p:nvPicPr>
          <p:blipFill>
            <a:blip r:embed="rId2" cstate="email"/>
            <a:srcRect/>
            <a:stretch>
              <a:fillRect/>
            </a:stretch>
          </p:blipFill>
          <p:spPr bwMode="auto">
            <a:xfrm>
              <a:off x="10416853" y="3169224"/>
              <a:ext cx="139092" cy="228661"/>
            </a:xfrm>
            <a:prstGeom prst="rect">
              <a:avLst/>
            </a:prstGeom>
            <a:noFill/>
            <a:ln w="9525">
              <a:noFill/>
              <a:miter lim="800000"/>
              <a:headEnd/>
              <a:tailEnd/>
            </a:ln>
          </p:spPr>
        </p:pic>
        <p:grpSp>
          <p:nvGrpSpPr>
            <p:cNvPr id="3" name="グループ化 683"/>
            <p:cNvGrpSpPr>
              <a:grpSpLocks noChangeAspect="1"/>
            </p:cNvGrpSpPr>
            <p:nvPr/>
          </p:nvGrpSpPr>
          <p:grpSpPr bwMode="auto">
            <a:xfrm>
              <a:off x="10504785" y="3369242"/>
              <a:ext cx="10154" cy="27735"/>
              <a:chOff x="9491662" y="3466966"/>
              <a:chExt cx="1009652" cy="2755901"/>
            </a:xfrm>
          </p:grpSpPr>
          <p:sp>
            <p:nvSpPr>
              <p:cNvPr id="351" name="Freeform 79"/>
              <p:cNvSpPr>
                <a:spLocks/>
              </p:cNvSpPr>
              <p:nvPr/>
            </p:nvSpPr>
            <p:spPr bwMode="auto">
              <a:xfrm>
                <a:off x="10221902" y="4962410"/>
                <a:ext cx="146048" cy="244455"/>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352" name="Freeform 84"/>
              <p:cNvSpPr>
                <a:spLocks/>
              </p:cNvSpPr>
              <p:nvPr/>
            </p:nvSpPr>
            <p:spPr bwMode="auto">
              <a:xfrm>
                <a:off x="10482262" y="5140177"/>
                <a:ext cx="19052" cy="41286"/>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353" name="Freeform 96"/>
              <p:cNvSpPr>
                <a:spLocks/>
              </p:cNvSpPr>
              <p:nvPr/>
            </p:nvSpPr>
            <p:spPr bwMode="auto">
              <a:xfrm>
                <a:off x="9602764" y="5330671"/>
                <a:ext cx="9526" cy="3156"/>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354" name="Line 105"/>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55" name="Line 106"/>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56" name="Freeform 122"/>
              <p:cNvSpPr>
                <a:spLocks/>
              </p:cNvSpPr>
              <p:nvPr/>
            </p:nvSpPr>
            <p:spPr bwMode="auto">
              <a:xfrm>
                <a:off x="9491662" y="3816239"/>
                <a:ext cx="996968" cy="2406628"/>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357" name="Freeform 124"/>
              <p:cNvSpPr>
                <a:spLocks/>
              </p:cNvSpPr>
              <p:nvPr/>
            </p:nvSpPr>
            <p:spPr bwMode="auto">
              <a:xfrm>
                <a:off x="9818704" y="3819395"/>
                <a:ext cx="222256" cy="568326"/>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358" name="Freeform 125"/>
              <p:cNvSpPr>
                <a:spLocks/>
              </p:cNvSpPr>
              <p:nvPr/>
            </p:nvSpPr>
            <p:spPr bwMode="auto">
              <a:xfrm>
                <a:off x="9736128" y="3466966"/>
                <a:ext cx="346094" cy="44452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359" name="Freeform 126"/>
              <p:cNvSpPr>
                <a:spLocks/>
              </p:cNvSpPr>
              <p:nvPr/>
            </p:nvSpPr>
            <p:spPr bwMode="auto">
              <a:xfrm>
                <a:off x="9802810" y="3901967"/>
                <a:ext cx="126996" cy="539767"/>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grpSp>
        <p:pic>
          <p:nvPicPr>
            <p:cNvPr id="360" name="Picture 8"/>
            <p:cNvPicPr>
              <a:picLocks noChangeAspect="1" noChangeArrowheads="1"/>
            </p:cNvPicPr>
            <p:nvPr/>
          </p:nvPicPr>
          <p:blipFill>
            <a:blip r:embed="rId3" cstate="email"/>
            <a:srcRect/>
            <a:stretch>
              <a:fillRect/>
            </a:stretch>
          </p:blipFill>
          <p:spPr bwMode="auto">
            <a:xfrm>
              <a:off x="9826525" y="3348706"/>
              <a:ext cx="36720" cy="45078"/>
            </a:xfrm>
            <a:prstGeom prst="rect">
              <a:avLst/>
            </a:prstGeom>
            <a:noFill/>
            <a:ln w="9525">
              <a:noFill/>
              <a:miter lim="800000"/>
              <a:headEnd/>
              <a:tailEnd/>
            </a:ln>
          </p:spPr>
        </p:pic>
        <p:sp>
          <p:nvSpPr>
            <p:cNvPr id="361" name="AutoShape 155"/>
            <p:cNvSpPr>
              <a:spLocks noChangeAspect="1" noChangeArrowheads="1" noTextEdit="1"/>
            </p:cNvSpPr>
            <p:nvPr/>
          </p:nvSpPr>
          <p:spPr bwMode="auto">
            <a:xfrm>
              <a:off x="9830308" y="3369586"/>
              <a:ext cx="12223" cy="25140"/>
            </a:xfrm>
            <a:prstGeom prst="rect">
              <a:avLst/>
            </a:prstGeom>
            <a:noFill/>
            <a:ln w="9525">
              <a:noFill/>
              <a:miter lim="800000"/>
              <a:headEnd/>
              <a:tailEnd/>
            </a:ln>
          </p:spPr>
          <p:txBody>
            <a:bodyPr/>
            <a:lstStyle/>
            <a:p>
              <a:endParaRPr lang="ja-JP" altLang="en-US" sz="3200"/>
            </a:p>
          </p:txBody>
        </p:sp>
        <p:sp>
          <p:nvSpPr>
            <p:cNvPr id="362" name="Freeform 157"/>
            <p:cNvSpPr>
              <a:spLocks/>
            </p:cNvSpPr>
            <p:nvPr/>
          </p:nvSpPr>
          <p:spPr bwMode="auto">
            <a:xfrm>
              <a:off x="9830308" y="3369586"/>
              <a:ext cx="12223" cy="25140"/>
            </a:xfrm>
            <a:custGeom>
              <a:avLst/>
              <a:gdLst>
                <a:gd name="T0" fmla="*/ 2147483647 w 2041"/>
                <a:gd name="T1" fmla="*/ 2147483647 h 3258"/>
                <a:gd name="T2" fmla="*/ 2147483647 w 2041"/>
                <a:gd name="T3" fmla="*/ 2147483647 h 3258"/>
                <a:gd name="T4" fmla="*/ 2147483647 w 2041"/>
                <a:gd name="T5" fmla="*/ 2147483647 h 3258"/>
                <a:gd name="T6" fmla="*/ 2147483647 w 2041"/>
                <a:gd name="T7" fmla="*/ 2147483647 h 3258"/>
                <a:gd name="T8" fmla="*/ 2147483647 w 2041"/>
                <a:gd name="T9" fmla="*/ 2147483647 h 3258"/>
                <a:gd name="T10" fmla="*/ 2147483647 w 2041"/>
                <a:gd name="T11" fmla="*/ 2147483647 h 3258"/>
                <a:gd name="T12" fmla="*/ 0 w 2041"/>
                <a:gd name="T13" fmla="*/ 2147483647 h 3258"/>
                <a:gd name="T14" fmla="*/ 2147483647 w 2041"/>
                <a:gd name="T15" fmla="*/ 2147483647 h 3258"/>
                <a:gd name="T16" fmla="*/ 2147483647 w 2041"/>
                <a:gd name="T17" fmla="*/ 2147483647 h 3258"/>
                <a:gd name="T18" fmla="*/ 2147483647 w 2041"/>
                <a:gd name="T19" fmla="*/ 2147483647 h 3258"/>
                <a:gd name="T20" fmla="*/ 2147483647 w 2041"/>
                <a:gd name="T21" fmla="*/ 2147483647 h 3258"/>
                <a:gd name="T22" fmla="*/ 2147483647 w 2041"/>
                <a:gd name="T23" fmla="*/ 2147483647 h 3258"/>
                <a:gd name="T24" fmla="*/ 2147483647 w 2041"/>
                <a:gd name="T25" fmla="*/ 2147483647 h 3258"/>
                <a:gd name="T26" fmla="*/ 2147483647 w 2041"/>
                <a:gd name="T27" fmla="*/ 2147483647 h 3258"/>
                <a:gd name="T28" fmla="*/ 2147483647 w 2041"/>
                <a:gd name="T29" fmla="*/ 2147483647 h 3258"/>
                <a:gd name="T30" fmla="*/ 2147483647 w 2041"/>
                <a:gd name="T31" fmla="*/ 2147483647 h 3258"/>
                <a:gd name="T32" fmla="*/ 2147483647 w 2041"/>
                <a:gd name="T33" fmla="*/ 2147483647 h 3258"/>
                <a:gd name="T34" fmla="*/ 2147483647 w 2041"/>
                <a:gd name="T35" fmla="*/ 2147483647 h 3258"/>
                <a:gd name="T36" fmla="*/ 2147483647 w 2041"/>
                <a:gd name="T37" fmla="*/ 2147483647 h 3258"/>
                <a:gd name="T38" fmla="*/ 2147483647 w 2041"/>
                <a:gd name="T39" fmla="*/ 2147483647 h 3258"/>
                <a:gd name="T40" fmla="*/ 2147483647 w 2041"/>
                <a:gd name="T41" fmla="*/ 2147483647 h 3258"/>
                <a:gd name="T42" fmla="*/ 2147483647 w 2041"/>
                <a:gd name="T43" fmla="*/ 2147483647 h 3258"/>
                <a:gd name="T44" fmla="*/ 2147483647 w 2041"/>
                <a:gd name="T45" fmla="*/ 2147483647 h 3258"/>
                <a:gd name="T46" fmla="*/ 2147483647 w 2041"/>
                <a:gd name="T47" fmla="*/ 2147483647 h 3258"/>
                <a:gd name="T48" fmla="*/ 2147483647 w 2041"/>
                <a:gd name="T49" fmla="*/ 2147483647 h 3258"/>
                <a:gd name="T50" fmla="*/ 2147483647 w 2041"/>
                <a:gd name="T51" fmla="*/ 2147483647 h 3258"/>
                <a:gd name="T52" fmla="*/ 2147483647 w 2041"/>
                <a:gd name="T53" fmla="*/ 2147483647 h 3258"/>
                <a:gd name="T54" fmla="*/ 2147483647 w 2041"/>
                <a:gd name="T55" fmla="*/ 2147483647 h 3258"/>
                <a:gd name="T56" fmla="*/ 2147483647 w 2041"/>
                <a:gd name="T57" fmla="*/ 2147483647 h 3258"/>
                <a:gd name="T58" fmla="*/ 2147483647 w 2041"/>
                <a:gd name="T59" fmla="*/ 2147483647 h 3258"/>
                <a:gd name="T60" fmla="*/ 2147483647 w 2041"/>
                <a:gd name="T61" fmla="*/ 2147483647 h 3258"/>
                <a:gd name="T62" fmla="*/ 2147483647 w 2041"/>
                <a:gd name="T63" fmla="*/ 2147483647 h 3258"/>
                <a:gd name="T64" fmla="*/ 2147483647 w 2041"/>
                <a:gd name="T65" fmla="*/ 2147483647 h 3258"/>
                <a:gd name="T66" fmla="*/ 2147483647 w 2041"/>
                <a:gd name="T67" fmla="*/ 2147483647 h 3258"/>
                <a:gd name="T68" fmla="*/ 2147483647 w 2041"/>
                <a:gd name="T69" fmla="*/ 2147483647 h 3258"/>
                <a:gd name="T70" fmla="*/ 2147483647 w 2041"/>
                <a:gd name="T71" fmla="*/ 2147483647 h 3258"/>
                <a:gd name="T72" fmla="*/ 2147483647 w 2041"/>
                <a:gd name="T73" fmla="*/ 2147483647 h 3258"/>
                <a:gd name="T74" fmla="*/ 2147483647 w 2041"/>
                <a:gd name="T75" fmla="*/ 2147483647 h 3258"/>
                <a:gd name="T76" fmla="*/ 2147483647 w 2041"/>
                <a:gd name="T77" fmla="*/ 2147483647 h 3258"/>
                <a:gd name="T78" fmla="*/ 2147483647 w 2041"/>
                <a:gd name="T79" fmla="*/ 2147483647 h 3258"/>
                <a:gd name="T80" fmla="*/ 2147483647 w 2041"/>
                <a:gd name="T81" fmla="*/ 2147483647 h 3258"/>
                <a:gd name="T82" fmla="*/ 2147483647 w 2041"/>
                <a:gd name="T83" fmla="*/ 2147483647 h 3258"/>
                <a:gd name="T84" fmla="*/ 2147483647 w 2041"/>
                <a:gd name="T85" fmla="*/ 2147483647 h 3258"/>
                <a:gd name="T86" fmla="*/ 2147483647 w 2041"/>
                <a:gd name="T87" fmla="*/ 2147483647 h 3258"/>
                <a:gd name="T88" fmla="*/ 2147483647 w 2041"/>
                <a:gd name="T89" fmla="*/ 2147483647 h 3258"/>
                <a:gd name="T90" fmla="*/ 2147483647 w 2041"/>
                <a:gd name="T91" fmla="*/ 2147483647 h 3258"/>
                <a:gd name="T92" fmla="*/ 2147483647 w 2041"/>
                <a:gd name="T93" fmla="*/ 2147483647 h 3258"/>
                <a:gd name="T94" fmla="*/ 2147483647 w 2041"/>
                <a:gd name="T95" fmla="*/ 2147483647 h 3258"/>
                <a:gd name="T96" fmla="*/ 2147483647 w 2041"/>
                <a:gd name="T97" fmla="*/ 2147483647 h 3258"/>
                <a:gd name="T98" fmla="*/ 2147483647 w 2041"/>
                <a:gd name="T99" fmla="*/ 2147483647 h 3258"/>
                <a:gd name="T100" fmla="*/ 2147483647 w 2041"/>
                <a:gd name="T101" fmla="*/ 2147483647 h 3258"/>
                <a:gd name="T102" fmla="*/ 2147483647 w 2041"/>
                <a:gd name="T103" fmla="*/ 2147483647 h 32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41"/>
                <a:gd name="T157" fmla="*/ 0 h 3258"/>
                <a:gd name="T158" fmla="*/ 2041 w 2041"/>
                <a:gd name="T159" fmla="*/ 3258 h 32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41" h="3258">
                  <a:moveTo>
                    <a:pt x="689" y="2029"/>
                  </a:moveTo>
                  <a:cubicBezTo>
                    <a:pt x="687" y="2029"/>
                    <a:pt x="684" y="2029"/>
                    <a:pt x="682" y="2029"/>
                  </a:cubicBezTo>
                  <a:cubicBezTo>
                    <a:pt x="651" y="2030"/>
                    <a:pt x="621" y="2030"/>
                    <a:pt x="594" y="2027"/>
                  </a:cubicBezTo>
                  <a:cubicBezTo>
                    <a:pt x="568" y="2025"/>
                    <a:pt x="546" y="2014"/>
                    <a:pt x="529" y="1995"/>
                  </a:cubicBezTo>
                  <a:cubicBezTo>
                    <a:pt x="512" y="1976"/>
                    <a:pt x="500" y="1962"/>
                    <a:pt x="495" y="1952"/>
                  </a:cubicBezTo>
                  <a:cubicBezTo>
                    <a:pt x="490" y="1942"/>
                    <a:pt x="486" y="1930"/>
                    <a:pt x="485" y="1916"/>
                  </a:cubicBezTo>
                  <a:cubicBezTo>
                    <a:pt x="483" y="1903"/>
                    <a:pt x="481" y="1891"/>
                    <a:pt x="480" y="1880"/>
                  </a:cubicBezTo>
                  <a:cubicBezTo>
                    <a:pt x="479" y="1869"/>
                    <a:pt x="477" y="1859"/>
                    <a:pt x="474" y="1850"/>
                  </a:cubicBezTo>
                  <a:cubicBezTo>
                    <a:pt x="472" y="1841"/>
                    <a:pt x="468" y="1831"/>
                    <a:pt x="463" y="1822"/>
                  </a:cubicBezTo>
                  <a:cubicBezTo>
                    <a:pt x="458" y="1812"/>
                    <a:pt x="449" y="1803"/>
                    <a:pt x="435" y="1794"/>
                  </a:cubicBezTo>
                  <a:cubicBezTo>
                    <a:pt x="420" y="1785"/>
                    <a:pt x="408" y="1779"/>
                    <a:pt x="397" y="1776"/>
                  </a:cubicBezTo>
                  <a:cubicBezTo>
                    <a:pt x="386" y="1772"/>
                    <a:pt x="373" y="1769"/>
                    <a:pt x="356" y="1765"/>
                  </a:cubicBezTo>
                  <a:cubicBezTo>
                    <a:pt x="340" y="1761"/>
                    <a:pt x="326" y="1757"/>
                    <a:pt x="315" y="1753"/>
                  </a:cubicBezTo>
                  <a:cubicBezTo>
                    <a:pt x="303" y="1748"/>
                    <a:pt x="293" y="1743"/>
                    <a:pt x="286" y="1736"/>
                  </a:cubicBezTo>
                  <a:cubicBezTo>
                    <a:pt x="279" y="1729"/>
                    <a:pt x="272" y="1721"/>
                    <a:pt x="266" y="1713"/>
                  </a:cubicBezTo>
                  <a:cubicBezTo>
                    <a:pt x="260" y="1705"/>
                    <a:pt x="251" y="1691"/>
                    <a:pt x="239" y="1670"/>
                  </a:cubicBezTo>
                  <a:cubicBezTo>
                    <a:pt x="227" y="1649"/>
                    <a:pt x="218" y="1627"/>
                    <a:pt x="213" y="1602"/>
                  </a:cubicBezTo>
                  <a:cubicBezTo>
                    <a:pt x="208" y="1578"/>
                    <a:pt x="205" y="1562"/>
                    <a:pt x="203" y="1554"/>
                  </a:cubicBezTo>
                  <a:cubicBezTo>
                    <a:pt x="201" y="1545"/>
                    <a:pt x="199" y="1537"/>
                    <a:pt x="196" y="1527"/>
                  </a:cubicBezTo>
                  <a:cubicBezTo>
                    <a:pt x="193" y="1517"/>
                    <a:pt x="189" y="1506"/>
                    <a:pt x="183" y="1494"/>
                  </a:cubicBezTo>
                  <a:cubicBezTo>
                    <a:pt x="177" y="1481"/>
                    <a:pt x="168" y="1466"/>
                    <a:pt x="156" y="1449"/>
                  </a:cubicBezTo>
                  <a:cubicBezTo>
                    <a:pt x="143" y="1431"/>
                    <a:pt x="137" y="1414"/>
                    <a:pt x="135" y="1396"/>
                  </a:cubicBezTo>
                  <a:cubicBezTo>
                    <a:pt x="134" y="1378"/>
                    <a:pt x="134" y="1360"/>
                    <a:pt x="136" y="1342"/>
                  </a:cubicBezTo>
                  <a:cubicBezTo>
                    <a:pt x="137" y="1325"/>
                    <a:pt x="136" y="1312"/>
                    <a:pt x="133" y="1303"/>
                  </a:cubicBezTo>
                  <a:cubicBezTo>
                    <a:pt x="130" y="1295"/>
                    <a:pt x="125" y="1289"/>
                    <a:pt x="119" y="1286"/>
                  </a:cubicBezTo>
                  <a:cubicBezTo>
                    <a:pt x="114" y="1283"/>
                    <a:pt x="99" y="1278"/>
                    <a:pt x="74" y="1272"/>
                  </a:cubicBezTo>
                  <a:cubicBezTo>
                    <a:pt x="50" y="1265"/>
                    <a:pt x="26" y="1229"/>
                    <a:pt x="2" y="1163"/>
                  </a:cubicBezTo>
                  <a:cubicBezTo>
                    <a:pt x="1" y="1160"/>
                    <a:pt x="1" y="1157"/>
                    <a:pt x="0" y="1154"/>
                  </a:cubicBezTo>
                  <a:cubicBezTo>
                    <a:pt x="0" y="1152"/>
                    <a:pt x="0" y="1150"/>
                    <a:pt x="0" y="1148"/>
                  </a:cubicBezTo>
                  <a:cubicBezTo>
                    <a:pt x="5" y="1120"/>
                    <a:pt x="14" y="1098"/>
                    <a:pt x="25" y="1081"/>
                  </a:cubicBezTo>
                  <a:cubicBezTo>
                    <a:pt x="36" y="1065"/>
                    <a:pt x="44" y="1051"/>
                    <a:pt x="49" y="1041"/>
                  </a:cubicBezTo>
                  <a:cubicBezTo>
                    <a:pt x="54" y="1030"/>
                    <a:pt x="57" y="1022"/>
                    <a:pt x="58" y="1016"/>
                  </a:cubicBezTo>
                  <a:cubicBezTo>
                    <a:pt x="60" y="1010"/>
                    <a:pt x="61" y="1000"/>
                    <a:pt x="62" y="987"/>
                  </a:cubicBezTo>
                  <a:cubicBezTo>
                    <a:pt x="63" y="973"/>
                    <a:pt x="64" y="959"/>
                    <a:pt x="67" y="944"/>
                  </a:cubicBezTo>
                  <a:cubicBezTo>
                    <a:pt x="70" y="929"/>
                    <a:pt x="74" y="911"/>
                    <a:pt x="82" y="891"/>
                  </a:cubicBezTo>
                  <a:cubicBezTo>
                    <a:pt x="89" y="870"/>
                    <a:pt x="98" y="849"/>
                    <a:pt x="109" y="828"/>
                  </a:cubicBezTo>
                  <a:cubicBezTo>
                    <a:pt x="119" y="806"/>
                    <a:pt x="129" y="786"/>
                    <a:pt x="138" y="765"/>
                  </a:cubicBezTo>
                  <a:cubicBezTo>
                    <a:pt x="147" y="745"/>
                    <a:pt x="159" y="720"/>
                    <a:pt x="173" y="689"/>
                  </a:cubicBezTo>
                  <a:cubicBezTo>
                    <a:pt x="187" y="658"/>
                    <a:pt x="201" y="634"/>
                    <a:pt x="216" y="617"/>
                  </a:cubicBezTo>
                  <a:cubicBezTo>
                    <a:pt x="231" y="600"/>
                    <a:pt x="244" y="586"/>
                    <a:pt x="254" y="575"/>
                  </a:cubicBezTo>
                  <a:cubicBezTo>
                    <a:pt x="265" y="565"/>
                    <a:pt x="275" y="554"/>
                    <a:pt x="286" y="542"/>
                  </a:cubicBezTo>
                  <a:cubicBezTo>
                    <a:pt x="298" y="530"/>
                    <a:pt x="309" y="516"/>
                    <a:pt x="321" y="500"/>
                  </a:cubicBezTo>
                  <a:cubicBezTo>
                    <a:pt x="334" y="485"/>
                    <a:pt x="346" y="466"/>
                    <a:pt x="358" y="445"/>
                  </a:cubicBezTo>
                  <a:cubicBezTo>
                    <a:pt x="370" y="424"/>
                    <a:pt x="380" y="407"/>
                    <a:pt x="387" y="393"/>
                  </a:cubicBezTo>
                  <a:cubicBezTo>
                    <a:pt x="395" y="380"/>
                    <a:pt x="404" y="363"/>
                    <a:pt x="414" y="342"/>
                  </a:cubicBezTo>
                  <a:cubicBezTo>
                    <a:pt x="423" y="321"/>
                    <a:pt x="430" y="299"/>
                    <a:pt x="433" y="275"/>
                  </a:cubicBezTo>
                  <a:cubicBezTo>
                    <a:pt x="436" y="251"/>
                    <a:pt x="438" y="231"/>
                    <a:pt x="440" y="215"/>
                  </a:cubicBezTo>
                  <a:cubicBezTo>
                    <a:pt x="441" y="198"/>
                    <a:pt x="443" y="179"/>
                    <a:pt x="446" y="158"/>
                  </a:cubicBezTo>
                  <a:cubicBezTo>
                    <a:pt x="449" y="137"/>
                    <a:pt x="456" y="117"/>
                    <a:pt x="465" y="98"/>
                  </a:cubicBezTo>
                  <a:cubicBezTo>
                    <a:pt x="474" y="79"/>
                    <a:pt x="484" y="64"/>
                    <a:pt x="496" y="54"/>
                  </a:cubicBezTo>
                  <a:cubicBezTo>
                    <a:pt x="508" y="43"/>
                    <a:pt x="529" y="31"/>
                    <a:pt x="559" y="18"/>
                  </a:cubicBezTo>
                  <a:cubicBezTo>
                    <a:pt x="590" y="4"/>
                    <a:pt x="628" y="0"/>
                    <a:pt x="673" y="5"/>
                  </a:cubicBezTo>
                  <a:cubicBezTo>
                    <a:pt x="719" y="9"/>
                    <a:pt x="755" y="20"/>
                    <a:pt x="784" y="37"/>
                  </a:cubicBezTo>
                  <a:cubicBezTo>
                    <a:pt x="812" y="55"/>
                    <a:pt x="833" y="71"/>
                    <a:pt x="847" y="86"/>
                  </a:cubicBezTo>
                  <a:cubicBezTo>
                    <a:pt x="861" y="101"/>
                    <a:pt x="872" y="119"/>
                    <a:pt x="879" y="140"/>
                  </a:cubicBezTo>
                  <a:cubicBezTo>
                    <a:pt x="886" y="161"/>
                    <a:pt x="891" y="177"/>
                    <a:pt x="893" y="187"/>
                  </a:cubicBezTo>
                  <a:cubicBezTo>
                    <a:pt x="895" y="198"/>
                    <a:pt x="899" y="212"/>
                    <a:pt x="904" y="229"/>
                  </a:cubicBezTo>
                  <a:cubicBezTo>
                    <a:pt x="910" y="246"/>
                    <a:pt x="916" y="266"/>
                    <a:pt x="922" y="288"/>
                  </a:cubicBezTo>
                  <a:cubicBezTo>
                    <a:pt x="928" y="309"/>
                    <a:pt x="930" y="328"/>
                    <a:pt x="929" y="344"/>
                  </a:cubicBezTo>
                  <a:cubicBezTo>
                    <a:pt x="928" y="359"/>
                    <a:pt x="926" y="373"/>
                    <a:pt x="921" y="385"/>
                  </a:cubicBezTo>
                  <a:cubicBezTo>
                    <a:pt x="917" y="397"/>
                    <a:pt x="912" y="408"/>
                    <a:pt x="905" y="419"/>
                  </a:cubicBezTo>
                  <a:cubicBezTo>
                    <a:pt x="899" y="430"/>
                    <a:pt x="893" y="442"/>
                    <a:pt x="886" y="455"/>
                  </a:cubicBezTo>
                  <a:cubicBezTo>
                    <a:pt x="879" y="469"/>
                    <a:pt x="874" y="481"/>
                    <a:pt x="870" y="491"/>
                  </a:cubicBezTo>
                  <a:cubicBezTo>
                    <a:pt x="866" y="502"/>
                    <a:pt x="864" y="513"/>
                    <a:pt x="864" y="524"/>
                  </a:cubicBezTo>
                  <a:cubicBezTo>
                    <a:pt x="864" y="535"/>
                    <a:pt x="864" y="546"/>
                    <a:pt x="863" y="556"/>
                  </a:cubicBezTo>
                  <a:cubicBezTo>
                    <a:pt x="862" y="566"/>
                    <a:pt x="848" y="570"/>
                    <a:pt x="823" y="568"/>
                  </a:cubicBezTo>
                  <a:cubicBezTo>
                    <a:pt x="821" y="567"/>
                    <a:pt x="818" y="567"/>
                    <a:pt x="816" y="566"/>
                  </a:cubicBezTo>
                  <a:cubicBezTo>
                    <a:pt x="814" y="569"/>
                    <a:pt x="811" y="571"/>
                    <a:pt x="809" y="573"/>
                  </a:cubicBezTo>
                  <a:cubicBezTo>
                    <a:pt x="801" y="586"/>
                    <a:pt x="797" y="597"/>
                    <a:pt x="799" y="607"/>
                  </a:cubicBezTo>
                  <a:cubicBezTo>
                    <a:pt x="800" y="617"/>
                    <a:pt x="808" y="626"/>
                    <a:pt x="824" y="636"/>
                  </a:cubicBezTo>
                  <a:cubicBezTo>
                    <a:pt x="839" y="646"/>
                    <a:pt x="852" y="654"/>
                    <a:pt x="862" y="662"/>
                  </a:cubicBezTo>
                  <a:cubicBezTo>
                    <a:pt x="873" y="669"/>
                    <a:pt x="880" y="676"/>
                    <a:pt x="883" y="682"/>
                  </a:cubicBezTo>
                  <a:cubicBezTo>
                    <a:pt x="887" y="687"/>
                    <a:pt x="890" y="700"/>
                    <a:pt x="893" y="719"/>
                  </a:cubicBezTo>
                  <a:cubicBezTo>
                    <a:pt x="897" y="738"/>
                    <a:pt x="901" y="758"/>
                    <a:pt x="905" y="779"/>
                  </a:cubicBezTo>
                  <a:cubicBezTo>
                    <a:pt x="910" y="800"/>
                    <a:pt x="915" y="816"/>
                    <a:pt x="919" y="827"/>
                  </a:cubicBezTo>
                  <a:cubicBezTo>
                    <a:pt x="923" y="838"/>
                    <a:pt x="932" y="856"/>
                    <a:pt x="946" y="883"/>
                  </a:cubicBezTo>
                  <a:cubicBezTo>
                    <a:pt x="960" y="910"/>
                    <a:pt x="974" y="937"/>
                    <a:pt x="987" y="966"/>
                  </a:cubicBezTo>
                  <a:cubicBezTo>
                    <a:pt x="1000" y="995"/>
                    <a:pt x="1007" y="1013"/>
                    <a:pt x="1009" y="1021"/>
                  </a:cubicBezTo>
                  <a:cubicBezTo>
                    <a:pt x="1011" y="1028"/>
                    <a:pt x="1013" y="1040"/>
                    <a:pt x="1015" y="1055"/>
                  </a:cubicBezTo>
                  <a:cubicBezTo>
                    <a:pt x="1017" y="1070"/>
                    <a:pt x="1019" y="1088"/>
                    <a:pt x="1022" y="1109"/>
                  </a:cubicBezTo>
                  <a:cubicBezTo>
                    <a:pt x="1024" y="1131"/>
                    <a:pt x="1028" y="1147"/>
                    <a:pt x="1032" y="1158"/>
                  </a:cubicBezTo>
                  <a:cubicBezTo>
                    <a:pt x="1037" y="1170"/>
                    <a:pt x="1041" y="1177"/>
                    <a:pt x="1045" y="1182"/>
                  </a:cubicBezTo>
                  <a:cubicBezTo>
                    <a:pt x="1049" y="1186"/>
                    <a:pt x="1058" y="1190"/>
                    <a:pt x="1071" y="1192"/>
                  </a:cubicBezTo>
                  <a:cubicBezTo>
                    <a:pt x="1085" y="1195"/>
                    <a:pt x="1103" y="1192"/>
                    <a:pt x="1127" y="1185"/>
                  </a:cubicBezTo>
                  <a:cubicBezTo>
                    <a:pt x="1150" y="1178"/>
                    <a:pt x="1174" y="1170"/>
                    <a:pt x="1197" y="1160"/>
                  </a:cubicBezTo>
                  <a:cubicBezTo>
                    <a:pt x="1221" y="1150"/>
                    <a:pt x="1240" y="1144"/>
                    <a:pt x="1253" y="1140"/>
                  </a:cubicBezTo>
                  <a:cubicBezTo>
                    <a:pt x="1267" y="1136"/>
                    <a:pt x="1280" y="1134"/>
                    <a:pt x="1291" y="1134"/>
                  </a:cubicBezTo>
                  <a:cubicBezTo>
                    <a:pt x="1303" y="1134"/>
                    <a:pt x="1316" y="1136"/>
                    <a:pt x="1331" y="1139"/>
                  </a:cubicBezTo>
                  <a:cubicBezTo>
                    <a:pt x="1345" y="1142"/>
                    <a:pt x="1355" y="1143"/>
                    <a:pt x="1361" y="1142"/>
                  </a:cubicBezTo>
                  <a:cubicBezTo>
                    <a:pt x="1367" y="1142"/>
                    <a:pt x="1375" y="1140"/>
                    <a:pt x="1384" y="1137"/>
                  </a:cubicBezTo>
                  <a:cubicBezTo>
                    <a:pt x="1392" y="1134"/>
                    <a:pt x="1403" y="1130"/>
                    <a:pt x="1415" y="1124"/>
                  </a:cubicBezTo>
                  <a:cubicBezTo>
                    <a:pt x="1427" y="1118"/>
                    <a:pt x="1439" y="1113"/>
                    <a:pt x="1451" y="1111"/>
                  </a:cubicBezTo>
                  <a:cubicBezTo>
                    <a:pt x="1462" y="1109"/>
                    <a:pt x="1469" y="1108"/>
                    <a:pt x="1472" y="1108"/>
                  </a:cubicBezTo>
                  <a:cubicBezTo>
                    <a:pt x="1475" y="1108"/>
                    <a:pt x="1490" y="1108"/>
                    <a:pt x="1518" y="1106"/>
                  </a:cubicBezTo>
                  <a:cubicBezTo>
                    <a:pt x="1545" y="1104"/>
                    <a:pt x="1578" y="1097"/>
                    <a:pt x="1617" y="1086"/>
                  </a:cubicBezTo>
                  <a:cubicBezTo>
                    <a:pt x="1655" y="1074"/>
                    <a:pt x="1691" y="1066"/>
                    <a:pt x="1724" y="1064"/>
                  </a:cubicBezTo>
                  <a:cubicBezTo>
                    <a:pt x="1757" y="1061"/>
                    <a:pt x="1780" y="1069"/>
                    <a:pt x="1793" y="1087"/>
                  </a:cubicBezTo>
                  <a:cubicBezTo>
                    <a:pt x="1805" y="1106"/>
                    <a:pt x="1812" y="1132"/>
                    <a:pt x="1815" y="1165"/>
                  </a:cubicBezTo>
                  <a:cubicBezTo>
                    <a:pt x="1815" y="1172"/>
                    <a:pt x="1814" y="1180"/>
                    <a:pt x="1814" y="1187"/>
                  </a:cubicBezTo>
                  <a:cubicBezTo>
                    <a:pt x="1811" y="1187"/>
                    <a:pt x="1808" y="1188"/>
                    <a:pt x="1806" y="1188"/>
                  </a:cubicBezTo>
                  <a:cubicBezTo>
                    <a:pt x="1765" y="1194"/>
                    <a:pt x="1730" y="1197"/>
                    <a:pt x="1700" y="1197"/>
                  </a:cubicBezTo>
                  <a:cubicBezTo>
                    <a:pt x="1671" y="1198"/>
                    <a:pt x="1647" y="1198"/>
                    <a:pt x="1630" y="1200"/>
                  </a:cubicBezTo>
                  <a:cubicBezTo>
                    <a:pt x="1613" y="1201"/>
                    <a:pt x="1598" y="1203"/>
                    <a:pt x="1586" y="1205"/>
                  </a:cubicBezTo>
                  <a:cubicBezTo>
                    <a:pt x="1573" y="1207"/>
                    <a:pt x="1562" y="1209"/>
                    <a:pt x="1554" y="1212"/>
                  </a:cubicBezTo>
                  <a:cubicBezTo>
                    <a:pt x="1545" y="1214"/>
                    <a:pt x="1539" y="1218"/>
                    <a:pt x="1535" y="1223"/>
                  </a:cubicBezTo>
                  <a:cubicBezTo>
                    <a:pt x="1531" y="1227"/>
                    <a:pt x="1527" y="1231"/>
                    <a:pt x="1525" y="1235"/>
                  </a:cubicBezTo>
                  <a:cubicBezTo>
                    <a:pt x="1522" y="1238"/>
                    <a:pt x="1517" y="1242"/>
                    <a:pt x="1510" y="1247"/>
                  </a:cubicBezTo>
                  <a:cubicBezTo>
                    <a:pt x="1504" y="1252"/>
                    <a:pt x="1496" y="1257"/>
                    <a:pt x="1487" y="1262"/>
                  </a:cubicBezTo>
                  <a:cubicBezTo>
                    <a:pt x="1478" y="1268"/>
                    <a:pt x="1470" y="1272"/>
                    <a:pt x="1462" y="1276"/>
                  </a:cubicBezTo>
                  <a:cubicBezTo>
                    <a:pt x="1455" y="1280"/>
                    <a:pt x="1450" y="1283"/>
                    <a:pt x="1447" y="1284"/>
                  </a:cubicBezTo>
                  <a:cubicBezTo>
                    <a:pt x="1444" y="1286"/>
                    <a:pt x="1432" y="1293"/>
                    <a:pt x="1411" y="1306"/>
                  </a:cubicBezTo>
                  <a:cubicBezTo>
                    <a:pt x="1390" y="1319"/>
                    <a:pt x="1366" y="1337"/>
                    <a:pt x="1339" y="1360"/>
                  </a:cubicBezTo>
                  <a:cubicBezTo>
                    <a:pt x="1312" y="1384"/>
                    <a:pt x="1286" y="1403"/>
                    <a:pt x="1261" y="1418"/>
                  </a:cubicBezTo>
                  <a:cubicBezTo>
                    <a:pt x="1235" y="1433"/>
                    <a:pt x="1214" y="1443"/>
                    <a:pt x="1196" y="1449"/>
                  </a:cubicBezTo>
                  <a:cubicBezTo>
                    <a:pt x="1178" y="1454"/>
                    <a:pt x="1160" y="1458"/>
                    <a:pt x="1143" y="1460"/>
                  </a:cubicBezTo>
                  <a:cubicBezTo>
                    <a:pt x="1125" y="1462"/>
                    <a:pt x="1110" y="1464"/>
                    <a:pt x="1096" y="1465"/>
                  </a:cubicBezTo>
                  <a:cubicBezTo>
                    <a:pt x="1083" y="1466"/>
                    <a:pt x="1070" y="1468"/>
                    <a:pt x="1059" y="1470"/>
                  </a:cubicBezTo>
                  <a:cubicBezTo>
                    <a:pt x="1047" y="1472"/>
                    <a:pt x="1041" y="1473"/>
                    <a:pt x="1039" y="1474"/>
                  </a:cubicBezTo>
                  <a:cubicBezTo>
                    <a:pt x="1037" y="1474"/>
                    <a:pt x="1031" y="1475"/>
                    <a:pt x="1022" y="1476"/>
                  </a:cubicBezTo>
                  <a:cubicBezTo>
                    <a:pt x="1013" y="1477"/>
                    <a:pt x="1002" y="1481"/>
                    <a:pt x="990" y="1486"/>
                  </a:cubicBezTo>
                  <a:cubicBezTo>
                    <a:pt x="978" y="1492"/>
                    <a:pt x="972" y="1500"/>
                    <a:pt x="973" y="1512"/>
                  </a:cubicBezTo>
                  <a:cubicBezTo>
                    <a:pt x="974" y="1523"/>
                    <a:pt x="979" y="1533"/>
                    <a:pt x="988" y="1543"/>
                  </a:cubicBezTo>
                  <a:cubicBezTo>
                    <a:pt x="997" y="1553"/>
                    <a:pt x="1009" y="1558"/>
                    <a:pt x="1024" y="1560"/>
                  </a:cubicBezTo>
                  <a:cubicBezTo>
                    <a:pt x="1039" y="1561"/>
                    <a:pt x="1048" y="1562"/>
                    <a:pt x="1052" y="1562"/>
                  </a:cubicBezTo>
                  <a:cubicBezTo>
                    <a:pt x="1056" y="1563"/>
                    <a:pt x="1067" y="1562"/>
                    <a:pt x="1086" y="1560"/>
                  </a:cubicBezTo>
                  <a:cubicBezTo>
                    <a:pt x="1104" y="1558"/>
                    <a:pt x="1123" y="1555"/>
                    <a:pt x="1143" y="1552"/>
                  </a:cubicBezTo>
                  <a:cubicBezTo>
                    <a:pt x="1162" y="1549"/>
                    <a:pt x="1177" y="1549"/>
                    <a:pt x="1188" y="1551"/>
                  </a:cubicBezTo>
                  <a:cubicBezTo>
                    <a:pt x="1199" y="1554"/>
                    <a:pt x="1208" y="1558"/>
                    <a:pt x="1216" y="1563"/>
                  </a:cubicBezTo>
                  <a:cubicBezTo>
                    <a:pt x="1224" y="1568"/>
                    <a:pt x="1231" y="1574"/>
                    <a:pt x="1237" y="1581"/>
                  </a:cubicBezTo>
                  <a:cubicBezTo>
                    <a:pt x="1243" y="1587"/>
                    <a:pt x="1252" y="1599"/>
                    <a:pt x="1264" y="1617"/>
                  </a:cubicBezTo>
                  <a:cubicBezTo>
                    <a:pt x="1275" y="1636"/>
                    <a:pt x="1283" y="1650"/>
                    <a:pt x="1286" y="1661"/>
                  </a:cubicBezTo>
                  <a:cubicBezTo>
                    <a:pt x="1290" y="1672"/>
                    <a:pt x="1294" y="1683"/>
                    <a:pt x="1298" y="1693"/>
                  </a:cubicBezTo>
                  <a:cubicBezTo>
                    <a:pt x="1302" y="1703"/>
                    <a:pt x="1307" y="1717"/>
                    <a:pt x="1314" y="1733"/>
                  </a:cubicBezTo>
                  <a:cubicBezTo>
                    <a:pt x="1321" y="1750"/>
                    <a:pt x="1327" y="1763"/>
                    <a:pt x="1331" y="1773"/>
                  </a:cubicBezTo>
                  <a:cubicBezTo>
                    <a:pt x="1336" y="1783"/>
                    <a:pt x="1339" y="1790"/>
                    <a:pt x="1340" y="1793"/>
                  </a:cubicBezTo>
                  <a:cubicBezTo>
                    <a:pt x="1342" y="1797"/>
                    <a:pt x="1345" y="1802"/>
                    <a:pt x="1350" y="1809"/>
                  </a:cubicBezTo>
                  <a:cubicBezTo>
                    <a:pt x="1355" y="1817"/>
                    <a:pt x="1362" y="1823"/>
                    <a:pt x="1369" y="1827"/>
                  </a:cubicBezTo>
                  <a:cubicBezTo>
                    <a:pt x="1377" y="1832"/>
                    <a:pt x="1387" y="1834"/>
                    <a:pt x="1400" y="1833"/>
                  </a:cubicBezTo>
                  <a:cubicBezTo>
                    <a:pt x="1412" y="1833"/>
                    <a:pt x="1424" y="1833"/>
                    <a:pt x="1434" y="1835"/>
                  </a:cubicBezTo>
                  <a:cubicBezTo>
                    <a:pt x="1445" y="1836"/>
                    <a:pt x="1453" y="1837"/>
                    <a:pt x="1458" y="1838"/>
                  </a:cubicBezTo>
                  <a:cubicBezTo>
                    <a:pt x="1463" y="1840"/>
                    <a:pt x="1475" y="1847"/>
                    <a:pt x="1494" y="1860"/>
                  </a:cubicBezTo>
                  <a:cubicBezTo>
                    <a:pt x="1514" y="1873"/>
                    <a:pt x="1537" y="1893"/>
                    <a:pt x="1563" y="1922"/>
                  </a:cubicBezTo>
                  <a:cubicBezTo>
                    <a:pt x="1590" y="1950"/>
                    <a:pt x="1609" y="1983"/>
                    <a:pt x="1621" y="2020"/>
                  </a:cubicBezTo>
                  <a:cubicBezTo>
                    <a:pt x="1634" y="2058"/>
                    <a:pt x="1642" y="2086"/>
                    <a:pt x="1646" y="2105"/>
                  </a:cubicBezTo>
                  <a:cubicBezTo>
                    <a:pt x="1651" y="2124"/>
                    <a:pt x="1654" y="2144"/>
                    <a:pt x="1658" y="2165"/>
                  </a:cubicBezTo>
                  <a:cubicBezTo>
                    <a:pt x="1661" y="2187"/>
                    <a:pt x="1663" y="2205"/>
                    <a:pt x="1664" y="2219"/>
                  </a:cubicBezTo>
                  <a:cubicBezTo>
                    <a:pt x="1666" y="2233"/>
                    <a:pt x="1666" y="2257"/>
                    <a:pt x="1667" y="2290"/>
                  </a:cubicBezTo>
                  <a:cubicBezTo>
                    <a:pt x="1667" y="2322"/>
                    <a:pt x="1667" y="2352"/>
                    <a:pt x="1668" y="2379"/>
                  </a:cubicBezTo>
                  <a:cubicBezTo>
                    <a:pt x="1669" y="2405"/>
                    <a:pt x="1670" y="2431"/>
                    <a:pt x="1672" y="2455"/>
                  </a:cubicBezTo>
                  <a:cubicBezTo>
                    <a:pt x="1674" y="2480"/>
                    <a:pt x="1678" y="2504"/>
                    <a:pt x="1684" y="2526"/>
                  </a:cubicBezTo>
                  <a:cubicBezTo>
                    <a:pt x="1690" y="2549"/>
                    <a:pt x="1695" y="2568"/>
                    <a:pt x="1699" y="2583"/>
                  </a:cubicBezTo>
                  <a:cubicBezTo>
                    <a:pt x="1703" y="2598"/>
                    <a:pt x="1707" y="2612"/>
                    <a:pt x="1710" y="2624"/>
                  </a:cubicBezTo>
                  <a:cubicBezTo>
                    <a:pt x="1714" y="2637"/>
                    <a:pt x="1716" y="2646"/>
                    <a:pt x="1718" y="2653"/>
                  </a:cubicBezTo>
                  <a:cubicBezTo>
                    <a:pt x="1720" y="2660"/>
                    <a:pt x="1723" y="2671"/>
                    <a:pt x="1728" y="2687"/>
                  </a:cubicBezTo>
                  <a:cubicBezTo>
                    <a:pt x="1733" y="2703"/>
                    <a:pt x="1738" y="2722"/>
                    <a:pt x="1745" y="2746"/>
                  </a:cubicBezTo>
                  <a:cubicBezTo>
                    <a:pt x="1751" y="2770"/>
                    <a:pt x="1755" y="2789"/>
                    <a:pt x="1756" y="2804"/>
                  </a:cubicBezTo>
                  <a:cubicBezTo>
                    <a:pt x="1758" y="2820"/>
                    <a:pt x="1758" y="2833"/>
                    <a:pt x="1756" y="2846"/>
                  </a:cubicBezTo>
                  <a:cubicBezTo>
                    <a:pt x="1755" y="2858"/>
                    <a:pt x="1747" y="2871"/>
                    <a:pt x="1734" y="2883"/>
                  </a:cubicBezTo>
                  <a:cubicBezTo>
                    <a:pt x="1720" y="2896"/>
                    <a:pt x="1706" y="2908"/>
                    <a:pt x="1692" y="2919"/>
                  </a:cubicBezTo>
                  <a:cubicBezTo>
                    <a:pt x="1678" y="2930"/>
                    <a:pt x="1671" y="2942"/>
                    <a:pt x="1670" y="2953"/>
                  </a:cubicBezTo>
                  <a:cubicBezTo>
                    <a:pt x="1668" y="2965"/>
                    <a:pt x="1673" y="2981"/>
                    <a:pt x="1684" y="3002"/>
                  </a:cubicBezTo>
                  <a:cubicBezTo>
                    <a:pt x="1695" y="3024"/>
                    <a:pt x="1714" y="3039"/>
                    <a:pt x="1741" y="3048"/>
                  </a:cubicBezTo>
                  <a:cubicBezTo>
                    <a:pt x="1768" y="3057"/>
                    <a:pt x="1793" y="3062"/>
                    <a:pt x="1817" y="3065"/>
                  </a:cubicBezTo>
                  <a:cubicBezTo>
                    <a:pt x="1841" y="3067"/>
                    <a:pt x="1863" y="3068"/>
                    <a:pt x="1885" y="3068"/>
                  </a:cubicBezTo>
                  <a:cubicBezTo>
                    <a:pt x="1907" y="3067"/>
                    <a:pt x="1928" y="3070"/>
                    <a:pt x="1948" y="3074"/>
                  </a:cubicBezTo>
                  <a:cubicBezTo>
                    <a:pt x="1968" y="3079"/>
                    <a:pt x="1987" y="3088"/>
                    <a:pt x="2005" y="3100"/>
                  </a:cubicBezTo>
                  <a:cubicBezTo>
                    <a:pt x="2024" y="3113"/>
                    <a:pt x="2036" y="3134"/>
                    <a:pt x="2041" y="3163"/>
                  </a:cubicBezTo>
                  <a:cubicBezTo>
                    <a:pt x="2041" y="3165"/>
                    <a:pt x="2041" y="3168"/>
                    <a:pt x="2041" y="3170"/>
                  </a:cubicBezTo>
                  <a:cubicBezTo>
                    <a:pt x="2037" y="3174"/>
                    <a:pt x="2034" y="3177"/>
                    <a:pt x="2031" y="3181"/>
                  </a:cubicBezTo>
                  <a:cubicBezTo>
                    <a:pt x="1991" y="3213"/>
                    <a:pt x="1951" y="3233"/>
                    <a:pt x="1909" y="3243"/>
                  </a:cubicBezTo>
                  <a:cubicBezTo>
                    <a:pt x="1867" y="3253"/>
                    <a:pt x="1824" y="3258"/>
                    <a:pt x="1780" y="3257"/>
                  </a:cubicBezTo>
                  <a:cubicBezTo>
                    <a:pt x="1736" y="3256"/>
                    <a:pt x="1698" y="3253"/>
                    <a:pt x="1665" y="3247"/>
                  </a:cubicBezTo>
                  <a:cubicBezTo>
                    <a:pt x="1632" y="3241"/>
                    <a:pt x="1613" y="3238"/>
                    <a:pt x="1606" y="3238"/>
                  </a:cubicBezTo>
                  <a:cubicBezTo>
                    <a:pt x="1600" y="3237"/>
                    <a:pt x="1589" y="3238"/>
                    <a:pt x="1572" y="3238"/>
                  </a:cubicBezTo>
                  <a:cubicBezTo>
                    <a:pt x="1555" y="3239"/>
                    <a:pt x="1535" y="3239"/>
                    <a:pt x="1512" y="3239"/>
                  </a:cubicBezTo>
                  <a:cubicBezTo>
                    <a:pt x="1489" y="3239"/>
                    <a:pt x="1471" y="3236"/>
                    <a:pt x="1460" y="3229"/>
                  </a:cubicBezTo>
                  <a:cubicBezTo>
                    <a:pt x="1448" y="3223"/>
                    <a:pt x="1440" y="3215"/>
                    <a:pt x="1435" y="3207"/>
                  </a:cubicBezTo>
                  <a:cubicBezTo>
                    <a:pt x="1431" y="3198"/>
                    <a:pt x="1429" y="3190"/>
                    <a:pt x="1428" y="3182"/>
                  </a:cubicBezTo>
                  <a:cubicBezTo>
                    <a:pt x="1428" y="3174"/>
                    <a:pt x="1429" y="3162"/>
                    <a:pt x="1432" y="3146"/>
                  </a:cubicBezTo>
                  <a:cubicBezTo>
                    <a:pt x="1434" y="3131"/>
                    <a:pt x="1439" y="3111"/>
                    <a:pt x="1445" y="3088"/>
                  </a:cubicBezTo>
                  <a:cubicBezTo>
                    <a:pt x="1452" y="3064"/>
                    <a:pt x="1456" y="3045"/>
                    <a:pt x="1458" y="3031"/>
                  </a:cubicBezTo>
                  <a:cubicBezTo>
                    <a:pt x="1460" y="3016"/>
                    <a:pt x="1461" y="3005"/>
                    <a:pt x="1461" y="2998"/>
                  </a:cubicBezTo>
                  <a:cubicBezTo>
                    <a:pt x="1462" y="2991"/>
                    <a:pt x="1458" y="2983"/>
                    <a:pt x="1451" y="2974"/>
                  </a:cubicBezTo>
                  <a:cubicBezTo>
                    <a:pt x="1444" y="2965"/>
                    <a:pt x="1428" y="2957"/>
                    <a:pt x="1405" y="2952"/>
                  </a:cubicBezTo>
                  <a:cubicBezTo>
                    <a:pt x="1381" y="2946"/>
                    <a:pt x="1351" y="2943"/>
                    <a:pt x="1313" y="2943"/>
                  </a:cubicBezTo>
                  <a:cubicBezTo>
                    <a:pt x="1276" y="2943"/>
                    <a:pt x="1237" y="2944"/>
                    <a:pt x="1198" y="2945"/>
                  </a:cubicBezTo>
                  <a:cubicBezTo>
                    <a:pt x="1159" y="2947"/>
                    <a:pt x="1117" y="2946"/>
                    <a:pt x="1075" y="2942"/>
                  </a:cubicBezTo>
                  <a:cubicBezTo>
                    <a:pt x="1032" y="2938"/>
                    <a:pt x="1010" y="2936"/>
                    <a:pt x="1008" y="2935"/>
                  </a:cubicBezTo>
                  <a:cubicBezTo>
                    <a:pt x="1007" y="2934"/>
                    <a:pt x="1003" y="2930"/>
                    <a:pt x="997" y="2924"/>
                  </a:cubicBezTo>
                  <a:cubicBezTo>
                    <a:pt x="991" y="2918"/>
                    <a:pt x="989" y="2909"/>
                    <a:pt x="991" y="2897"/>
                  </a:cubicBezTo>
                  <a:cubicBezTo>
                    <a:pt x="994" y="2885"/>
                    <a:pt x="996" y="2875"/>
                    <a:pt x="997" y="2867"/>
                  </a:cubicBezTo>
                  <a:cubicBezTo>
                    <a:pt x="999" y="2859"/>
                    <a:pt x="1000" y="2853"/>
                    <a:pt x="1002" y="2847"/>
                  </a:cubicBezTo>
                  <a:cubicBezTo>
                    <a:pt x="1003" y="2842"/>
                    <a:pt x="1006" y="2833"/>
                    <a:pt x="1012" y="2822"/>
                  </a:cubicBezTo>
                  <a:cubicBezTo>
                    <a:pt x="1017" y="2810"/>
                    <a:pt x="1021" y="2800"/>
                    <a:pt x="1023" y="2790"/>
                  </a:cubicBezTo>
                  <a:cubicBezTo>
                    <a:pt x="1025" y="2781"/>
                    <a:pt x="1027" y="2772"/>
                    <a:pt x="1029" y="2764"/>
                  </a:cubicBezTo>
                  <a:cubicBezTo>
                    <a:pt x="1031" y="2755"/>
                    <a:pt x="1033" y="2746"/>
                    <a:pt x="1036" y="2737"/>
                  </a:cubicBezTo>
                  <a:cubicBezTo>
                    <a:pt x="1039" y="2728"/>
                    <a:pt x="1043" y="2719"/>
                    <a:pt x="1047" y="2709"/>
                  </a:cubicBezTo>
                  <a:cubicBezTo>
                    <a:pt x="1051" y="2699"/>
                    <a:pt x="1054" y="2689"/>
                    <a:pt x="1055" y="2678"/>
                  </a:cubicBezTo>
                  <a:cubicBezTo>
                    <a:pt x="1056" y="2668"/>
                    <a:pt x="1056" y="2660"/>
                    <a:pt x="1055" y="2653"/>
                  </a:cubicBezTo>
                  <a:cubicBezTo>
                    <a:pt x="1055" y="2647"/>
                    <a:pt x="1053" y="2632"/>
                    <a:pt x="1050" y="2610"/>
                  </a:cubicBezTo>
                  <a:cubicBezTo>
                    <a:pt x="1048" y="2587"/>
                    <a:pt x="1046" y="2555"/>
                    <a:pt x="1044" y="2514"/>
                  </a:cubicBezTo>
                  <a:cubicBezTo>
                    <a:pt x="1043" y="2473"/>
                    <a:pt x="1041" y="2425"/>
                    <a:pt x="1040" y="2372"/>
                  </a:cubicBezTo>
                  <a:cubicBezTo>
                    <a:pt x="1039" y="2319"/>
                    <a:pt x="1037" y="2277"/>
                    <a:pt x="1034" y="2248"/>
                  </a:cubicBezTo>
                  <a:cubicBezTo>
                    <a:pt x="1030" y="2218"/>
                    <a:pt x="1025" y="2191"/>
                    <a:pt x="1019" y="2166"/>
                  </a:cubicBezTo>
                  <a:cubicBezTo>
                    <a:pt x="1012" y="2142"/>
                    <a:pt x="1001" y="2118"/>
                    <a:pt x="985" y="2095"/>
                  </a:cubicBezTo>
                  <a:cubicBezTo>
                    <a:pt x="969" y="2073"/>
                    <a:pt x="944" y="2056"/>
                    <a:pt x="910" y="2045"/>
                  </a:cubicBezTo>
                  <a:cubicBezTo>
                    <a:pt x="876" y="2035"/>
                    <a:pt x="842" y="2029"/>
                    <a:pt x="809" y="2029"/>
                  </a:cubicBezTo>
                  <a:cubicBezTo>
                    <a:pt x="777" y="2028"/>
                    <a:pt x="743" y="2028"/>
                    <a:pt x="707" y="2029"/>
                  </a:cubicBezTo>
                  <a:cubicBezTo>
                    <a:pt x="701" y="2029"/>
                    <a:pt x="695" y="2029"/>
                    <a:pt x="689" y="2029"/>
                  </a:cubicBezTo>
                  <a:close/>
                </a:path>
              </a:pathLst>
            </a:custGeom>
            <a:solidFill>
              <a:schemeClr val="tx1"/>
            </a:solidFill>
            <a:ln w="0" cap="rnd">
              <a:solidFill>
                <a:srgbClr val="000000"/>
              </a:solidFill>
              <a:prstDash val="solid"/>
              <a:round/>
              <a:headEnd/>
              <a:tailEnd/>
            </a:ln>
          </p:spPr>
          <p:txBody>
            <a:bodyPr/>
            <a:lstStyle/>
            <a:p>
              <a:endParaRPr lang="ja-JP" altLang="en-US" sz="3200"/>
            </a:p>
          </p:txBody>
        </p:sp>
        <p:sp>
          <p:nvSpPr>
            <p:cNvPr id="363" name="正方形/長方形 362"/>
            <p:cNvSpPr/>
            <p:nvPr/>
          </p:nvSpPr>
          <p:spPr bwMode="auto">
            <a:xfrm>
              <a:off x="9275195" y="1774240"/>
              <a:ext cx="471024" cy="852185"/>
            </a:xfrm>
            <a:prstGeom prst="rect">
              <a:avLst/>
            </a:pr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sp>
          <p:nvSpPr>
            <p:cNvPr id="364" name="フリーフォーム 363"/>
            <p:cNvSpPr/>
            <p:nvPr/>
          </p:nvSpPr>
          <p:spPr bwMode="auto">
            <a:xfrm rot="10800000">
              <a:off x="10618295" y="2627405"/>
              <a:ext cx="101498" cy="769600"/>
            </a:xfrm>
            <a:custGeom>
              <a:avLst/>
              <a:gdLst>
                <a:gd name="connsiteX0" fmla="*/ 3175 w 238125"/>
                <a:gd name="connsiteY0" fmla="*/ 0 h 1831975"/>
                <a:gd name="connsiteX1" fmla="*/ 238125 w 238125"/>
                <a:gd name="connsiteY1" fmla="*/ 0 h 1831975"/>
                <a:gd name="connsiteX2" fmla="*/ 238125 w 238125"/>
                <a:gd name="connsiteY2" fmla="*/ 1831975 h 1831975"/>
                <a:gd name="connsiteX3" fmla="*/ 0 w 238125"/>
                <a:gd name="connsiteY3" fmla="*/ 1831975 h 1831975"/>
              </a:gdLst>
              <a:ahLst/>
              <a:cxnLst>
                <a:cxn ang="0">
                  <a:pos x="connsiteX0" y="connsiteY0"/>
                </a:cxn>
                <a:cxn ang="0">
                  <a:pos x="connsiteX1" y="connsiteY1"/>
                </a:cxn>
                <a:cxn ang="0">
                  <a:pos x="connsiteX2" y="connsiteY2"/>
                </a:cxn>
                <a:cxn ang="0">
                  <a:pos x="connsiteX3" y="connsiteY3"/>
                </a:cxn>
              </a:cxnLst>
              <a:rect l="l" t="t" r="r" b="b"/>
              <a:pathLst>
                <a:path w="238125" h="1831975">
                  <a:moveTo>
                    <a:pt x="3175" y="0"/>
                  </a:moveTo>
                  <a:lnTo>
                    <a:pt x="238125" y="0"/>
                  </a:lnTo>
                  <a:lnTo>
                    <a:pt x="238125" y="1831975"/>
                  </a:lnTo>
                  <a:lnTo>
                    <a:pt x="0" y="1831975"/>
                  </a:lnTo>
                </a:path>
              </a:pathLst>
            </a:cu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grpSp>
          <p:nvGrpSpPr>
            <p:cNvPr id="5" name="グループ化 724"/>
            <p:cNvGrpSpPr>
              <a:grpSpLocks noChangeAspect="1"/>
            </p:cNvGrpSpPr>
            <p:nvPr/>
          </p:nvGrpSpPr>
          <p:grpSpPr bwMode="auto">
            <a:xfrm>
              <a:off x="9904535" y="3369242"/>
              <a:ext cx="10154" cy="27735"/>
              <a:chOff x="9491662" y="3466966"/>
              <a:chExt cx="1009652" cy="2755901"/>
            </a:xfrm>
          </p:grpSpPr>
          <p:sp>
            <p:nvSpPr>
              <p:cNvPr id="366" name="Freeform 79"/>
              <p:cNvSpPr>
                <a:spLocks/>
              </p:cNvSpPr>
              <p:nvPr/>
            </p:nvSpPr>
            <p:spPr bwMode="auto">
              <a:xfrm>
                <a:off x="10221902" y="4962410"/>
                <a:ext cx="146048" cy="244455"/>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367" name="Freeform 84"/>
              <p:cNvSpPr>
                <a:spLocks/>
              </p:cNvSpPr>
              <p:nvPr/>
            </p:nvSpPr>
            <p:spPr bwMode="auto">
              <a:xfrm>
                <a:off x="10482262" y="5140177"/>
                <a:ext cx="19052" cy="41286"/>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368" name="Freeform 96"/>
              <p:cNvSpPr>
                <a:spLocks/>
              </p:cNvSpPr>
              <p:nvPr/>
            </p:nvSpPr>
            <p:spPr bwMode="auto">
              <a:xfrm>
                <a:off x="9602764" y="5330671"/>
                <a:ext cx="9526" cy="3156"/>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369" name="Line 105"/>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70" name="Line 106"/>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71" name="Freeform 122"/>
              <p:cNvSpPr>
                <a:spLocks/>
              </p:cNvSpPr>
              <p:nvPr/>
            </p:nvSpPr>
            <p:spPr bwMode="auto">
              <a:xfrm>
                <a:off x="9491662" y="3816239"/>
                <a:ext cx="996968" cy="2406628"/>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372" name="Freeform 124"/>
              <p:cNvSpPr>
                <a:spLocks/>
              </p:cNvSpPr>
              <p:nvPr/>
            </p:nvSpPr>
            <p:spPr bwMode="auto">
              <a:xfrm>
                <a:off x="9818704" y="3819395"/>
                <a:ext cx="222256" cy="568326"/>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373" name="Freeform 125"/>
              <p:cNvSpPr>
                <a:spLocks/>
              </p:cNvSpPr>
              <p:nvPr/>
            </p:nvSpPr>
            <p:spPr bwMode="auto">
              <a:xfrm>
                <a:off x="9736128" y="3466966"/>
                <a:ext cx="346094" cy="44452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374" name="Freeform 126"/>
              <p:cNvSpPr>
                <a:spLocks/>
              </p:cNvSpPr>
              <p:nvPr/>
            </p:nvSpPr>
            <p:spPr bwMode="auto">
              <a:xfrm>
                <a:off x="9802810" y="3901967"/>
                <a:ext cx="126996" cy="539767"/>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grpSp>
        <p:grpSp>
          <p:nvGrpSpPr>
            <p:cNvPr id="6" name="グループ化 725"/>
            <p:cNvGrpSpPr>
              <a:grpSpLocks noChangeAspect="1"/>
            </p:cNvGrpSpPr>
            <p:nvPr/>
          </p:nvGrpSpPr>
          <p:grpSpPr bwMode="auto">
            <a:xfrm>
              <a:off x="10505603" y="3366184"/>
              <a:ext cx="10154" cy="27735"/>
              <a:chOff x="9491662" y="3466966"/>
              <a:chExt cx="1009652" cy="2755901"/>
            </a:xfrm>
          </p:grpSpPr>
          <p:sp>
            <p:nvSpPr>
              <p:cNvPr id="376" name="Freeform 79"/>
              <p:cNvSpPr>
                <a:spLocks/>
              </p:cNvSpPr>
              <p:nvPr/>
            </p:nvSpPr>
            <p:spPr bwMode="auto">
              <a:xfrm>
                <a:off x="10221902" y="4962410"/>
                <a:ext cx="146048" cy="244455"/>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377" name="Freeform 84"/>
              <p:cNvSpPr>
                <a:spLocks/>
              </p:cNvSpPr>
              <p:nvPr/>
            </p:nvSpPr>
            <p:spPr bwMode="auto">
              <a:xfrm>
                <a:off x="10482262" y="5140177"/>
                <a:ext cx="19052" cy="41286"/>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378" name="Freeform 96"/>
              <p:cNvSpPr>
                <a:spLocks/>
              </p:cNvSpPr>
              <p:nvPr/>
            </p:nvSpPr>
            <p:spPr bwMode="auto">
              <a:xfrm>
                <a:off x="9602764" y="5330671"/>
                <a:ext cx="9526" cy="3156"/>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379" name="Line 105"/>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80" name="Line 106"/>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381" name="Freeform 122"/>
              <p:cNvSpPr>
                <a:spLocks/>
              </p:cNvSpPr>
              <p:nvPr/>
            </p:nvSpPr>
            <p:spPr bwMode="auto">
              <a:xfrm>
                <a:off x="9491662" y="3816239"/>
                <a:ext cx="996968" cy="2406628"/>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382" name="Freeform 124"/>
              <p:cNvSpPr>
                <a:spLocks/>
              </p:cNvSpPr>
              <p:nvPr/>
            </p:nvSpPr>
            <p:spPr bwMode="auto">
              <a:xfrm>
                <a:off x="9818704" y="3819395"/>
                <a:ext cx="222256" cy="568326"/>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383" name="Freeform 125"/>
              <p:cNvSpPr>
                <a:spLocks/>
              </p:cNvSpPr>
              <p:nvPr/>
            </p:nvSpPr>
            <p:spPr bwMode="auto">
              <a:xfrm>
                <a:off x="9736128" y="3466966"/>
                <a:ext cx="346094" cy="44452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384" name="Freeform 126"/>
              <p:cNvSpPr>
                <a:spLocks/>
              </p:cNvSpPr>
              <p:nvPr/>
            </p:nvSpPr>
            <p:spPr bwMode="auto">
              <a:xfrm>
                <a:off x="9802810" y="3901967"/>
                <a:ext cx="126996" cy="539767"/>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grpSp>
        <p:sp>
          <p:nvSpPr>
            <p:cNvPr id="385" name="フリーフォーム 384"/>
            <p:cNvSpPr/>
            <p:nvPr/>
          </p:nvSpPr>
          <p:spPr bwMode="auto">
            <a:xfrm>
              <a:off x="9814447" y="3582701"/>
              <a:ext cx="799163" cy="0"/>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86" name="フリーフォーム 385"/>
            <p:cNvSpPr/>
            <p:nvPr/>
          </p:nvSpPr>
          <p:spPr bwMode="auto">
            <a:xfrm flipV="1">
              <a:off x="9874557" y="3427200"/>
              <a:ext cx="678943" cy="20694"/>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87" name="テキスト ボックス 27"/>
            <p:cNvSpPr txBox="1">
              <a:spLocks noChangeArrowheads="1"/>
            </p:cNvSpPr>
            <p:nvPr/>
          </p:nvSpPr>
          <p:spPr bwMode="auto">
            <a:xfrm>
              <a:off x="9979019" y="3395480"/>
              <a:ext cx="469926"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44m</a:t>
              </a:r>
              <a:endParaRPr lang="ja-JP" altLang="en-US" sz="800" dirty="0">
                <a:solidFill>
                  <a:srgbClr val="000000"/>
                </a:solidFill>
                <a:latin typeface="HG丸ｺﾞｼｯｸM-PRO" pitchFamily="50" charset="-128"/>
                <a:ea typeface="HG丸ｺﾞｼｯｸM-PRO" pitchFamily="50" charset="-128"/>
              </a:endParaRPr>
            </a:p>
          </p:txBody>
        </p:sp>
        <p:sp>
          <p:nvSpPr>
            <p:cNvPr id="388" name="テキスト ボックス 141"/>
            <p:cNvSpPr txBox="1">
              <a:spLocks noChangeArrowheads="1"/>
            </p:cNvSpPr>
            <p:nvPr/>
          </p:nvSpPr>
          <p:spPr bwMode="auto">
            <a:xfrm>
              <a:off x="9933127" y="3533864"/>
              <a:ext cx="561712"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52m</a:t>
              </a:r>
              <a:endParaRPr lang="ja-JP" altLang="en-US" sz="800" dirty="0">
                <a:solidFill>
                  <a:srgbClr val="000000"/>
                </a:solidFill>
                <a:latin typeface="HG丸ｺﾞｼｯｸM-PRO" pitchFamily="50" charset="-128"/>
                <a:ea typeface="HG丸ｺﾞｼｯｸM-PRO" pitchFamily="50" charset="-128"/>
              </a:endParaRPr>
            </a:p>
          </p:txBody>
        </p:sp>
        <p:sp>
          <p:nvSpPr>
            <p:cNvPr id="389" name="フリーフォーム 388"/>
            <p:cNvSpPr/>
            <p:nvPr/>
          </p:nvSpPr>
          <p:spPr bwMode="auto">
            <a:xfrm flipV="1">
              <a:off x="9823074" y="2605811"/>
              <a:ext cx="91644" cy="20693"/>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grpSp>
          <p:nvGrpSpPr>
            <p:cNvPr id="7" name="グループ化 735"/>
            <p:cNvGrpSpPr>
              <a:grpSpLocks/>
            </p:cNvGrpSpPr>
            <p:nvPr/>
          </p:nvGrpSpPr>
          <p:grpSpPr bwMode="auto">
            <a:xfrm>
              <a:off x="9874361" y="2626421"/>
              <a:ext cx="700623" cy="861243"/>
              <a:chOff x="2299815" y="3069047"/>
              <a:chExt cx="1638010" cy="1990758"/>
            </a:xfrm>
          </p:grpSpPr>
          <p:sp>
            <p:nvSpPr>
              <p:cNvPr id="391" name="フリーフォーム 390"/>
              <p:cNvSpPr/>
              <p:nvPr/>
            </p:nvSpPr>
            <p:spPr bwMode="auto">
              <a:xfrm>
                <a:off x="3887141" y="3069048"/>
                <a:ext cx="50684" cy="1990757"/>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92" name="フリーフォーム 391"/>
              <p:cNvSpPr/>
              <p:nvPr/>
            </p:nvSpPr>
            <p:spPr bwMode="auto">
              <a:xfrm>
                <a:off x="2299815" y="3069047"/>
                <a:ext cx="50684" cy="1990757"/>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grpSp>
        <p:sp>
          <p:nvSpPr>
            <p:cNvPr id="393" name="フリーフォーム 392"/>
            <p:cNvSpPr/>
            <p:nvPr/>
          </p:nvSpPr>
          <p:spPr bwMode="auto">
            <a:xfrm flipV="1">
              <a:off x="10553258" y="2989050"/>
              <a:ext cx="62082" cy="21679"/>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94" name="テキスト ボックス 27"/>
            <p:cNvSpPr txBox="1">
              <a:spLocks noChangeArrowheads="1"/>
            </p:cNvSpPr>
            <p:nvPr/>
          </p:nvSpPr>
          <p:spPr bwMode="auto">
            <a:xfrm>
              <a:off x="10252240" y="2899781"/>
              <a:ext cx="400761"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4m</a:t>
              </a:r>
              <a:endParaRPr lang="ja-JP" altLang="en-US" sz="800" dirty="0">
                <a:solidFill>
                  <a:srgbClr val="000000"/>
                </a:solidFill>
                <a:latin typeface="HG丸ｺﾞｼｯｸM-PRO" pitchFamily="50" charset="-128"/>
                <a:ea typeface="HG丸ｺﾞｼｯｸM-PRO" pitchFamily="50" charset="-128"/>
              </a:endParaRPr>
            </a:p>
          </p:txBody>
        </p:sp>
        <p:sp>
          <p:nvSpPr>
            <p:cNvPr id="395" name="フリーフォーム 394"/>
            <p:cNvSpPr/>
            <p:nvPr/>
          </p:nvSpPr>
          <p:spPr bwMode="auto">
            <a:xfrm flipV="1">
              <a:off x="9813219" y="2989050"/>
              <a:ext cx="62082" cy="21679"/>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396" name="テキスト ボックス 27"/>
            <p:cNvSpPr txBox="1">
              <a:spLocks noChangeArrowheads="1"/>
            </p:cNvSpPr>
            <p:nvPr/>
          </p:nvSpPr>
          <p:spPr bwMode="auto">
            <a:xfrm>
              <a:off x="9767507" y="2899781"/>
              <a:ext cx="473208"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4m</a:t>
              </a:r>
              <a:endParaRPr lang="ja-JP" altLang="en-US" sz="800" dirty="0">
                <a:solidFill>
                  <a:srgbClr val="000000"/>
                </a:solidFill>
                <a:latin typeface="HG丸ｺﾞｼｯｸM-PRO" pitchFamily="50" charset="-128"/>
                <a:ea typeface="HG丸ｺﾞｼｯｸM-PRO" pitchFamily="50" charset="-128"/>
              </a:endParaRPr>
            </a:p>
          </p:txBody>
        </p:sp>
        <p:sp>
          <p:nvSpPr>
            <p:cNvPr id="397" name="フリーフォーム 396"/>
            <p:cNvSpPr/>
            <p:nvPr/>
          </p:nvSpPr>
          <p:spPr bwMode="auto">
            <a:xfrm flipV="1">
              <a:off x="9745228" y="2656968"/>
              <a:ext cx="65037" cy="24635"/>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grpSp>
          <p:nvGrpSpPr>
            <p:cNvPr id="8" name="グループ化 741"/>
            <p:cNvGrpSpPr>
              <a:grpSpLocks noChangeAspect="1"/>
            </p:cNvGrpSpPr>
            <p:nvPr/>
          </p:nvGrpSpPr>
          <p:grpSpPr bwMode="auto">
            <a:xfrm>
              <a:off x="9905852" y="3366184"/>
              <a:ext cx="10154" cy="27735"/>
              <a:chOff x="9491662" y="3466966"/>
              <a:chExt cx="1009652" cy="2755901"/>
            </a:xfrm>
          </p:grpSpPr>
          <p:sp>
            <p:nvSpPr>
              <p:cNvPr id="399" name="Freeform 79"/>
              <p:cNvSpPr>
                <a:spLocks/>
              </p:cNvSpPr>
              <p:nvPr/>
            </p:nvSpPr>
            <p:spPr bwMode="auto">
              <a:xfrm>
                <a:off x="10221902" y="4962410"/>
                <a:ext cx="146048" cy="244455"/>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400" name="Freeform 84"/>
              <p:cNvSpPr>
                <a:spLocks/>
              </p:cNvSpPr>
              <p:nvPr/>
            </p:nvSpPr>
            <p:spPr bwMode="auto">
              <a:xfrm>
                <a:off x="10482262" y="5140177"/>
                <a:ext cx="19052" cy="41286"/>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401" name="Freeform 96"/>
              <p:cNvSpPr>
                <a:spLocks/>
              </p:cNvSpPr>
              <p:nvPr/>
            </p:nvSpPr>
            <p:spPr bwMode="auto">
              <a:xfrm>
                <a:off x="9602764" y="5330671"/>
                <a:ext cx="9526" cy="3156"/>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402" name="Line 105"/>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403" name="Line 106"/>
              <p:cNvSpPr>
                <a:spLocks noChangeShapeType="1"/>
              </p:cNvSpPr>
              <p:nvPr/>
            </p:nvSpPr>
            <p:spPr bwMode="auto">
              <a:xfrm>
                <a:off x="10161588" y="3841642"/>
                <a:ext cx="0" cy="0"/>
              </a:xfrm>
              <a:prstGeom prst="line">
                <a:avLst/>
              </a:prstGeom>
              <a:noFill/>
              <a:ln w="9525">
                <a:noFill/>
                <a:round/>
                <a:headEnd/>
                <a:tailEnd/>
              </a:ln>
            </p:spPr>
            <p:txBody>
              <a:bodyPr/>
              <a:lstStyle/>
              <a:p>
                <a:endParaRPr lang="ja-JP" altLang="en-US" sz="3200"/>
              </a:p>
            </p:txBody>
          </p:sp>
          <p:sp>
            <p:nvSpPr>
              <p:cNvPr id="404" name="Freeform 122"/>
              <p:cNvSpPr>
                <a:spLocks/>
              </p:cNvSpPr>
              <p:nvPr/>
            </p:nvSpPr>
            <p:spPr bwMode="auto">
              <a:xfrm>
                <a:off x="9491662" y="3816239"/>
                <a:ext cx="996968" cy="2406628"/>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405" name="Freeform 124"/>
              <p:cNvSpPr>
                <a:spLocks/>
              </p:cNvSpPr>
              <p:nvPr/>
            </p:nvSpPr>
            <p:spPr bwMode="auto">
              <a:xfrm>
                <a:off x="9818704" y="3819395"/>
                <a:ext cx="222256" cy="568326"/>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406" name="Freeform 125"/>
              <p:cNvSpPr>
                <a:spLocks/>
              </p:cNvSpPr>
              <p:nvPr/>
            </p:nvSpPr>
            <p:spPr bwMode="auto">
              <a:xfrm>
                <a:off x="9736128" y="3466966"/>
                <a:ext cx="346094" cy="44452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407" name="Freeform 126"/>
              <p:cNvSpPr>
                <a:spLocks/>
              </p:cNvSpPr>
              <p:nvPr/>
            </p:nvSpPr>
            <p:spPr bwMode="auto">
              <a:xfrm>
                <a:off x="9802810" y="3901967"/>
                <a:ext cx="126996" cy="539767"/>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grpSp>
        <p:sp>
          <p:nvSpPr>
            <p:cNvPr id="408" name="テキスト ボックス 155"/>
            <p:cNvSpPr txBox="1">
              <a:spLocks noChangeArrowheads="1"/>
            </p:cNvSpPr>
            <p:nvPr/>
          </p:nvSpPr>
          <p:spPr bwMode="auto">
            <a:xfrm>
              <a:off x="9639103" y="2336271"/>
              <a:ext cx="499171" cy="33855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50m</a:t>
              </a:r>
            </a:p>
            <a:p>
              <a:pPr algn="ctr"/>
              <a:r>
                <a:rPr lang="ja-JP" altLang="en-US" sz="800" dirty="0">
                  <a:solidFill>
                    <a:srgbClr val="000000"/>
                  </a:solidFill>
                  <a:latin typeface="HG丸ｺﾞｼｯｸM-PRO" pitchFamily="50" charset="-128"/>
                  <a:ea typeface="HG丸ｺﾞｼｯｸM-PRO" pitchFamily="50" charset="-128"/>
                </a:rPr>
                <a:t>▽</a:t>
              </a:r>
            </a:p>
          </p:txBody>
        </p:sp>
        <p:sp>
          <p:nvSpPr>
            <p:cNvPr id="409" name="テキスト ボックス 27"/>
            <p:cNvSpPr txBox="1">
              <a:spLocks noChangeArrowheads="1"/>
            </p:cNvSpPr>
            <p:nvPr/>
          </p:nvSpPr>
          <p:spPr bwMode="auto">
            <a:xfrm>
              <a:off x="9180028" y="2571429"/>
              <a:ext cx="690274"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4m</a:t>
              </a:r>
              <a:r>
                <a:rPr lang="ja-JP" altLang="en-US" sz="800" dirty="0">
                  <a:solidFill>
                    <a:srgbClr val="000000"/>
                  </a:solidFill>
                  <a:latin typeface="HG丸ｺﾞｼｯｸM-PRO" pitchFamily="50" charset="-128"/>
                  <a:ea typeface="HG丸ｺﾞｼｯｸM-PRO" pitchFamily="50" charset="-128"/>
                </a:rPr>
                <a:t>以上</a:t>
              </a:r>
            </a:p>
          </p:txBody>
        </p:sp>
        <p:sp>
          <p:nvSpPr>
            <p:cNvPr id="412" name="円/楕円 411"/>
            <p:cNvSpPr/>
            <p:nvPr/>
          </p:nvSpPr>
          <p:spPr>
            <a:xfrm>
              <a:off x="9773849" y="3312346"/>
              <a:ext cx="137957" cy="13795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p>
          </p:txBody>
        </p:sp>
        <p:cxnSp>
          <p:nvCxnSpPr>
            <p:cNvPr id="427" name="直線コネクタ 426"/>
            <p:cNvCxnSpPr/>
            <p:nvPr/>
          </p:nvCxnSpPr>
          <p:spPr bwMode="auto">
            <a:xfrm>
              <a:off x="9687365" y="1630222"/>
              <a:ext cx="919153" cy="17559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28" name="直角三角形 427"/>
            <p:cNvSpPr>
              <a:spLocks noChangeArrowheads="1"/>
            </p:cNvSpPr>
            <p:nvPr/>
          </p:nvSpPr>
          <p:spPr bwMode="auto">
            <a:xfrm rot="10800000">
              <a:off x="10225119" y="2492404"/>
              <a:ext cx="95584" cy="205950"/>
            </a:xfrm>
            <a:prstGeom prst="rtTriangle">
              <a:avLst/>
            </a:prstGeom>
            <a:noFill/>
            <a:ln w="3175" algn="ctr">
              <a:solidFill>
                <a:schemeClr val="tx1"/>
              </a:solidFill>
              <a:miter lim="800000"/>
              <a:headEnd/>
              <a:tailEnd/>
            </a:ln>
          </p:spPr>
          <p:txBody>
            <a:bodyPr rot="10800000" anchor="ctr"/>
            <a:lstStyle/>
            <a:p>
              <a:pPr algn="ctr">
                <a:defRPr/>
              </a:pPr>
              <a:endParaRPr lang="ja-JP" altLang="en-US" sz="3200" dirty="0">
                <a:solidFill>
                  <a:prstClr val="white"/>
                </a:solidFill>
              </a:endParaRPr>
            </a:p>
          </p:txBody>
        </p:sp>
        <p:sp>
          <p:nvSpPr>
            <p:cNvPr id="429" name="テキスト ボックス 145"/>
            <p:cNvSpPr txBox="1">
              <a:spLocks noChangeArrowheads="1"/>
            </p:cNvSpPr>
            <p:nvPr/>
          </p:nvSpPr>
          <p:spPr bwMode="auto">
            <a:xfrm>
              <a:off x="10203793" y="2315972"/>
              <a:ext cx="137870" cy="215444"/>
            </a:xfrm>
            <a:prstGeom prst="rect">
              <a:avLst/>
            </a:prstGeom>
            <a:noFill/>
            <a:ln w="9525">
              <a:noFill/>
              <a:miter lim="800000"/>
              <a:headEnd/>
              <a:tailEnd/>
            </a:ln>
          </p:spPr>
          <p:txBody>
            <a:bodyPr>
              <a:spAutoFit/>
            </a:bodyPr>
            <a:lstStyle/>
            <a:p>
              <a:pPr algn="ctr"/>
              <a:r>
                <a:rPr lang="en-US" altLang="ja-JP" sz="800" dirty="0">
                  <a:solidFill>
                    <a:srgbClr val="000000"/>
                  </a:solidFill>
                  <a:latin typeface="HG丸ｺﾞｼｯｸM-PRO" pitchFamily="50" charset="-128"/>
                  <a:ea typeface="HG丸ｺﾞｼｯｸM-PRO" pitchFamily="50" charset="-128"/>
                </a:rPr>
                <a:t>1</a:t>
              </a:r>
              <a:endParaRPr lang="ja-JP" altLang="en-US" sz="800" dirty="0">
                <a:solidFill>
                  <a:srgbClr val="000000"/>
                </a:solidFill>
                <a:latin typeface="HG丸ｺﾞｼｯｸM-PRO" pitchFamily="50" charset="-128"/>
                <a:ea typeface="HG丸ｺﾞｼｯｸM-PRO" pitchFamily="50" charset="-128"/>
              </a:endParaRPr>
            </a:p>
          </p:txBody>
        </p:sp>
        <p:sp>
          <p:nvSpPr>
            <p:cNvPr id="430" name="テキスト ボックス 146"/>
            <p:cNvSpPr txBox="1">
              <a:spLocks noChangeArrowheads="1"/>
            </p:cNvSpPr>
            <p:nvPr/>
          </p:nvSpPr>
          <p:spPr bwMode="auto">
            <a:xfrm>
              <a:off x="10316727" y="2447798"/>
              <a:ext cx="119650"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2</a:t>
              </a:r>
            </a:p>
          </p:txBody>
        </p:sp>
      </p:grpSp>
      <p:grpSp>
        <p:nvGrpSpPr>
          <p:cNvPr id="9" name="グループ化 8"/>
          <p:cNvGrpSpPr/>
          <p:nvPr/>
        </p:nvGrpSpPr>
        <p:grpSpPr>
          <a:xfrm>
            <a:off x="3243631" y="1873641"/>
            <a:ext cx="1518245" cy="1461623"/>
            <a:chOff x="3872383" y="2135230"/>
            <a:chExt cx="1518245" cy="1461623"/>
          </a:xfrm>
        </p:grpSpPr>
        <p:pic>
          <p:nvPicPr>
            <p:cNvPr id="209" name="Picture 5"/>
            <p:cNvPicPr>
              <a:picLocks noChangeAspect="1" noChangeArrowheads="1"/>
            </p:cNvPicPr>
            <p:nvPr/>
          </p:nvPicPr>
          <p:blipFill>
            <a:blip r:embed="rId2" cstate="email"/>
            <a:srcRect/>
            <a:stretch>
              <a:fillRect/>
            </a:stretch>
          </p:blipFill>
          <p:spPr bwMode="auto">
            <a:xfrm>
              <a:off x="4555004" y="2998341"/>
              <a:ext cx="138942" cy="227628"/>
            </a:xfrm>
            <a:prstGeom prst="rect">
              <a:avLst/>
            </a:prstGeom>
            <a:noFill/>
            <a:ln w="9525">
              <a:noFill/>
              <a:miter lim="800000"/>
              <a:headEnd/>
              <a:tailEnd/>
            </a:ln>
          </p:spPr>
        </p:pic>
        <p:sp>
          <p:nvSpPr>
            <p:cNvPr id="210" name="フリーフォーム 209"/>
            <p:cNvSpPr/>
            <p:nvPr/>
          </p:nvSpPr>
          <p:spPr>
            <a:xfrm>
              <a:off x="4486073" y="3223013"/>
              <a:ext cx="800149" cy="6898"/>
            </a:xfrm>
            <a:custGeom>
              <a:avLst/>
              <a:gdLst>
                <a:gd name="connsiteX0" fmla="*/ 0 w 1869282"/>
                <a:gd name="connsiteY0" fmla="*/ 2381 h 16668"/>
                <a:gd name="connsiteX1" fmla="*/ 359569 w 1869282"/>
                <a:gd name="connsiteY1" fmla="*/ 2381 h 16668"/>
                <a:gd name="connsiteX2" fmla="*/ 359569 w 1869282"/>
                <a:gd name="connsiteY2" fmla="*/ 16668 h 16668"/>
                <a:gd name="connsiteX3" fmla="*/ 538163 w 1869282"/>
                <a:gd name="connsiteY3" fmla="*/ 16668 h 16668"/>
                <a:gd name="connsiteX4" fmla="*/ 538163 w 1869282"/>
                <a:gd name="connsiteY4" fmla="*/ 2381 h 16668"/>
                <a:gd name="connsiteX5" fmla="*/ 702469 w 1869282"/>
                <a:gd name="connsiteY5" fmla="*/ 2381 h 16668"/>
                <a:gd name="connsiteX6" fmla="*/ 702469 w 1869282"/>
                <a:gd name="connsiteY6" fmla="*/ 16668 h 16668"/>
                <a:gd name="connsiteX7" fmla="*/ 1204913 w 1869282"/>
                <a:gd name="connsiteY7" fmla="*/ 16668 h 16668"/>
                <a:gd name="connsiteX8" fmla="*/ 1204913 w 1869282"/>
                <a:gd name="connsiteY8" fmla="*/ 0 h 16668"/>
                <a:gd name="connsiteX9" fmla="*/ 1333500 w 1869282"/>
                <a:gd name="connsiteY9" fmla="*/ 0 h 16668"/>
                <a:gd name="connsiteX10" fmla="*/ 1333500 w 1869282"/>
                <a:gd name="connsiteY10" fmla="*/ 14287 h 16668"/>
                <a:gd name="connsiteX11" fmla="*/ 1512094 w 1869282"/>
                <a:gd name="connsiteY11" fmla="*/ 14287 h 16668"/>
                <a:gd name="connsiteX12" fmla="*/ 1512094 w 1869282"/>
                <a:gd name="connsiteY12" fmla="*/ 2381 h 16668"/>
                <a:gd name="connsiteX13" fmla="*/ 1583532 w 1869282"/>
                <a:gd name="connsiteY13" fmla="*/ 2381 h 16668"/>
                <a:gd name="connsiteX14" fmla="*/ 1728788 w 1869282"/>
                <a:gd name="connsiteY14" fmla="*/ 2381 h 16668"/>
                <a:gd name="connsiteX15" fmla="*/ 1869282 w 1869282"/>
                <a:gd name="connsiteY15" fmla="*/ 2381 h 1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282" h="16668">
                  <a:moveTo>
                    <a:pt x="0" y="2381"/>
                  </a:moveTo>
                  <a:lnTo>
                    <a:pt x="359569" y="2381"/>
                  </a:lnTo>
                  <a:lnTo>
                    <a:pt x="359569" y="16668"/>
                  </a:lnTo>
                  <a:lnTo>
                    <a:pt x="538163" y="16668"/>
                  </a:lnTo>
                  <a:lnTo>
                    <a:pt x="538163" y="2381"/>
                  </a:lnTo>
                  <a:lnTo>
                    <a:pt x="702469" y="2381"/>
                  </a:lnTo>
                  <a:lnTo>
                    <a:pt x="702469" y="16668"/>
                  </a:lnTo>
                  <a:lnTo>
                    <a:pt x="1204913" y="16668"/>
                  </a:lnTo>
                  <a:lnTo>
                    <a:pt x="1204913" y="0"/>
                  </a:lnTo>
                  <a:lnTo>
                    <a:pt x="1333500" y="0"/>
                  </a:lnTo>
                  <a:lnTo>
                    <a:pt x="1333500" y="14287"/>
                  </a:lnTo>
                  <a:lnTo>
                    <a:pt x="1512094" y="14287"/>
                  </a:lnTo>
                  <a:lnTo>
                    <a:pt x="1512094" y="2381"/>
                  </a:lnTo>
                  <a:lnTo>
                    <a:pt x="1583532" y="2381"/>
                  </a:lnTo>
                  <a:lnTo>
                    <a:pt x="1728788" y="2381"/>
                  </a:lnTo>
                  <a:lnTo>
                    <a:pt x="1869282" y="238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pic>
          <p:nvPicPr>
            <p:cNvPr id="211" name="Picture 5"/>
            <p:cNvPicPr>
              <a:picLocks noChangeAspect="1" noChangeArrowheads="1"/>
            </p:cNvPicPr>
            <p:nvPr/>
          </p:nvPicPr>
          <p:blipFill>
            <a:blip r:embed="rId2" cstate="email"/>
            <a:srcRect/>
            <a:stretch>
              <a:fillRect/>
            </a:stretch>
          </p:blipFill>
          <p:spPr bwMode="auto">
            <a:xfrm>
              <a:off x="4685078" y="2998341"/>
              <a:ext cx="138942" cy="227628"/>
            </a:xfrm>
            <a:prstGeom prst="rect">
              <a:avLst/>
            </a:prstGeom>
            <a:noFill/>
            <a:ln w="9525">
              <a:noFill/>
              <a:miter lim="800000"/>
              <a:headEnd/>
              <a:tailEnd/>
            </a:ln>
          </p:spPr>
        </p:pic>
        <p:pic>
          <p:nvPicPr>
            <p:cNvPr id="212" name="Picture 5"/>
            <p:cNvPicPr>
              <a:picLocks noChangeAspect="1" noChangeArrowheads="1"/>
            </p:cNvPicPr>
            <p:nvPr/>
          </p:nvPicPr>
          <p:blipFill>
            <a:blip r:embed="rId2" cstate="email"/>
            <a:srcRect/>
            <a:stretch>
              <a:fillRect/>
            </a:stretch>
          </p:blipFill>
          <p:spPr bwMode="auto">
            <a:xfrm>
              <a:off x="4962961" y="2998341"/>
              <a:ext cx="138942" cy="227628"/>
            </a:xfrm>
            <a:prstGeom prst="rect">
              <a:avLst/>
            </a:prstGeom>
            <a:noFill/>
            <a:ln w="9525">
              <a:noFill/>
              <a:miter lim="800000"/>
              <a:headEnd/>
              <a:tailEnd/>
            </a:ln>
          </p:spPr>
        </p:pic>
        <p:pic>
          <p:nvPicPr>
            <p:cNvPr id="213" name="Picture 5"/>
            <p:cNvPicPr>
              <a:picLocks noChangeAspect="1" noChangeArrowheads="1"/>
            </p:cNvPicPr>
            <p:nvPr/>
          </p:nvPicPr>
          <p:blipFill>
            <a:blip r:embed="rId2" cstate="email"/>
            <a:srcRect/>
            <a:stretch>
              <a:fillRect/>
            </a:stretch>
          </p:blipFill>
          <p:spPr bwMode="auto">
            <a:xfrm>
              <a:off x="5088155" y="2998341"/>
              <a:ext cx="138941" cy="227628"/>
            </a:xfrm>
            <a:prstGeom prst="rect">
              <a:avLst/>
            </a:prstGeom>
            <a:noFill/>
            <a:ln w="9525">
              <a:noFill/>
              <a:miter lim="800000"/>
              <a:headEnd/>
              <a:tailEnd/>
            </a:ln>
          </p:spPr>
        </p:pic>
        <p:sp>
          <p:nvSpPr>
            <p:cNvPr id="214" name="Freeform 79"/>
            <p:cNvSpPr>
              <a:spLocks/>
            </p:cNvSpPr>
            <p:nvPr/>
          </p:nvSpPr>
          <p:spPr bwMode="auto">
            <a:xfrm>
              <a:off x="5183655" y="3212365"/>
              <a:ext cx="1568" cy="2448"/>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215" name="Freeform 84"/>
            <p:cNvSpPr>
              <a:spLocks/>
            </p:cNvSpPr>
            <p:nvPr/>
          </p:nvSpPr>
          <p:spPr bwMode="auto">
            <a:xfrm>
              <a:off x="5186489" y="3214145"/>
              <a:ext cx="205" cy="414"/>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216" name="Freeform 96"/>
            <p:cNvSpPr>
              <a:spLocks/>
            </p:cNvSpPr>
            <p:nvPr/>
          </p:nvSpPr>
          <p:spPr bwMode="auto">
            <a:xfrm>
              <a:off x="5177002" y="3216137"/>
              <a:ext cx="102" cy="31"/>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217" name="Line 105"/>
            <p:cNvSpPr>
              <a:spLocks noChangeShapeType="1"/>
            </p:cNvSpPr>
            <p:nvPr/>
          </p:nvSpPr>
          <p:spPr bwMode="auto">
            <a:xfrm>
              <a:off x="5183002" y="3201144"/>
              <a:ext cx="0" cy="0"/>
            </a:xfrm>
            <a:prstGeom prst="line">
              <a:avLst/>
            </a:prstGeom>
            <a:noFill/>
            <a:ln w="9525">
              <a:noFill/>
              <a:round/>
              <a:headEnd/>
              <a:tailEnd/>
            </a:ln>
          </p:spPr>
          <p:txBody>
            <a:bodyPr/>
            <a:lstStyle/>
            <a:p>
              <a:endParaRPr lang="ja-JP" altLang="en-US" sz="3200"/>
            </a:p>
          </p:txBody>
        </p:sp>
        <p:sp>
          <p:nvSpPr>
            <p:cNvPr id="218" name="Line 106"/>
            <p:cNvSpPr>
              <a:spLocks noChangeShapeType="1"/>
            </p:cNvSpPr>
            <p:nvPr/>
          </p:nvSpPr>
          <p:spPr bwMode="auto">
            <a:xfrm>
              <a:off x="5183002" y="3201144"/>
              <a:ext cx="0" cy="0"/>
            </a:xfrm>
            <a:prstGeom prst="line">
              <a:avLst/>
            </a:prstGeom>
            <a:noFill/>
            <a:ln w="9525">
              <a:noFill/>
              <a:round/>
              <a:headEnd/>
              <a:tailEnd/>
            </a:ln>
          </p:spPr>
          <p:txBody>
            <a:bodyPr/>
            <a:lstStyle/>
            <a:p>
              <a:endParaRPr lang="ja-JP" altLang="en-US" sz="3200"/>
            </a:p>
          </p:txBody>
        </p:sp>
        <p:sp>
          <p:nvSpPr>
            <p:cNvPr id="219" name="Freeform 122"/>
            <p:cNvSpPr>
              <a:spLocks/>
            </p:cNvSpPr>
            <p:nvPr/>
          </p:nvSpPr>
          <p:spPr bwMode="auto">
            <a:xfrm>
              <a:off x="5175811" y="3200890"/>
              <a:ext cx="10704" cy="24094"/>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220" name="Freeform 124"/>
            <p:cNvSpPr>
              <a:spLocks/>
            </p:cNvSpPr>
            <p:nvPr/>
          </p:nvSpPr>
          <p:spPr bwMode="auto">
            <a:xfrm>
              <a:off x="5179319" y="3200921"/>
              <a:ext cx="2386" cy="5690"/>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221" name="Freeform 125"/>
            <p:cNvSpPr>
              <a:spLocks/>
            </p:cNvSpPr>
            <p:nvPr/>
          </p:nvSpPr>
          <p:spPr bwMode="auto">
            <a:xfrm>
              <a:off x="5178432" y="3197393"/>
              <a:ext cx="3716" cy="445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222" name="Freeform 126"/>
            <p:cNvSpPr>
              <a:spLocks/>
            </p:cNvSpPr>
            <p:nvPr/>
          </p:nvSpPr>
          <p:spPr bwMode="auto">
            <a:xfrm>
              <a:off x="5179150" y="3201748"/>
              <a:ext cx="1363" cy="5404"/>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sp>
          <p:nvSpPr>
            <p:cNvPr id="223" name="フリーフォーム 222"/>
            <p:cNvSpPr/>
            <p:nvPr/>
          </p:nvSpPr>
          <p:spPr>
            <a:xfrm rot="10800000">
              <a:off x="5289132" y="2458341"/>
              <a:ext cx="101496" cy="766645"/>
            </a:xfrm>
            <a:custGeom>
              <a:avLst/>
              <a:gdLst>
                <a:gd name="connsiteX0" fmla="*/ 3175 w 238125"/>
                <a:gd name="connsiteY0" fmla="*/ 0 h 1831975"/>
                <a:gd name="connsiteX1" fmla="*/ 238125 w 238125"/>
                <a:gd name="connsiteY1" fmla="*/ 0 h 1831975"/>
                <a:gd name="connsiteX2" fmla="*/ 238125 w 238125"/>
                <a:gd name="connsiteY2" fmla="*/ 1831975 h 1831975"/>
                <a:gd name="connsiteX3" fmla="*/ 0 w 238125"/>
                <a:gd name="connsiteY3" fmla="*/ 1831975 h 1831975"/>
              </a:gdLst>
              <a:ahLst/>
              <a:cxnLst>
                <a:cxn ang="0">
                  <a:pos x="connsiteX0" y="connsiteY0"/>
                </a:cxn>
                <a:cxn ang="0">
                  <a:pos x="connsiteX1" y="connsiteY1"/>
                </a:cxn>
                <a:cxn ang="0">
                  <a:pos x="connsiteX2" y="connsiteY2"/>
                </a:cxn>
                <a:cxn ang="0">
                  <a:pos x="connsiteX3" y="connsiteY3"/>
                </a:cxn>
              </a:cxnLst>
              <a:rect l="l" t="t" r="r" b="b"/>
              <a:pathLst>
                <a:path w="238125" h="1831975">
                  <a:moveTo>
                    <a:pt x="3175" y="0"/>
                  </a:moveTo>
                  <a:lnTo>
                    <a:pt x="238125" y="0"/>
                  </a:lnTo>
                  <a:lnTo>
                    <a:pt x="238125" y="1831975"/>
                  </a:lnTo>
                  <a:lnTo>
                    <a:pt x="0" y="1831975"/>
                  </a:lnTo>
                </a:path>
              </a:pathLst>
            </a:cu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sp>
          <p:nvSpPr>
            <p:cNvPr id="224" name="フリーフォーム 223"/>
            <p:cNvSpPr/>
            <p:nvPr/>
          </p:nvSpPr>
          <p:spPr bwMode="auto">
            <a:xfrm>
              <a:off x="4486026" y="3225069"/>
              <a:ext cx="0" cy="283331"/>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25" name="フリーフォーム 224"/>
            <p:cNvSpPr/>
            <p:nvPr/>
          </p:nvSpPr>
          <p:spPr bwMode="auto">
            <a:xfrm>
              <a:off x="4485051" y="3430614"/>
              <a:ext cx="799163" cy="0"/>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26" name="フリーフォーム 225"/>
            <p:cNvSpPr/>
            <p:nvPr/>
          </p:nvSpPr>
          <p:spPr bwMode="auto">
            <a:xfrm flipV="1">
              <a:off x="4544668" y="3288050"/>
              <a:ext cx="679929" cy="20694"/>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27" name="テキスト ボックス 27"/>
            <p:cNvSpPr txBox="1">
              <a:spLocks noChangeArrowheads="1"/>
            </p:cNvSpPr>
            <p:nvPr/>
          </p:nvSpPr>
          <p:spPr bwMode="auto">
            <a:xfrm>
              <a:off x="4608676" y="3251404"/>
              <a:ext cx="551826" cy="215444"/>
            </a:xfrm>
            <a:prstGeom prst="rect">
              <a:avLst/>
            </a:prstGeom>
            <a:noFill/>
            <a:ln w="9525">
              <a:noFill/>
              <a:miter lim="800000"/>
              <a:headEnd/>
              <a:tailEnd/>
            </a:ln>
          </p:spPr>
          <p:txBody>
            <a:bodyPr>
              <a:spAutoFit/>
            </a:bodyPr>
            <a:lstStyle/>
            <a:p>
              <a:pPr algn="ctr"/>
              <a:r>
                <a:rPr lang="en-US" altLang="ja-JP" sz="800" dirty="0">
                  <a:solidFill>
                    <a:srgbClr val="000000"/>
                  </a:solidFill>
                  <a:latin typeface="HG丸ｺﾞｼｯｸM-PRO" pitchFamily="50" charset="-128"/>
                  <a:ea typeface="HG丸ｺﾞｼｯｸM-PRO" pitchFamily="50" charset="-128"/>
                </a:rPr>
                <a:t>44m</a:t>
              </a:r>
              <a:endParaRPr lang="ja-JP" altLang="en-US" sz="800" dirty="0">
                <a:solidFill>
                  <a:srgbClr val="000000"/>
                </a:solidFill>
                <a:latin typeface="HG丸ｺﾞｼｯｸM-PRO" pitchFamily="50" charset="-128"/>
                <a:ea typeface="HG丸ｺﾞｼｯｸM-PRO" pitchFamily="50" charset="-128"/>
              </a:endParaRPr>
            </a:p>
          </p:txBody>
        </p:sp>
        <p:sp>
          <p:nvSpPr>
            <p:cNvPr id="228" name="テキスト ボックス 141"/>
            <p:cNvSpPr txBox="1">
              <a:spLocks noChangeArrowheads="1"/>
            </p:cNvSpPr>
            <p:nvPr/>
          </p:nvSpPr>
          <p:spPr bwMode="auto">
            <a:xfrm>
              <a:off x="4603792" y="3381409"/>
              <a:ext cx="561681"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52m</a:t>
              </a:r>
              <a:endParaRPr lang="ja-JP" altLang="en-US" sz="800" dirty="0">
                <a:solidFill>
                  <a:srgbClr val="000000"/>
                </a:solidFill>
                <a:latin typeface="HG丸ｺﾞｼｯｸM-PRO" pitchFamily="50" charset="-128"/>
                <a:ea typeface="HG丸ｺﾞｼｯｸM-PRO" pitchFamily="50" charset="-128"/>
              </a:endParaRPr>
            </a:p>
          </p:txBody>
        </p:sp>
        <p:sp>
          <p:nvSpPr>
            <p:cNvPr id="230" name="フリーフォーム 229"/>
            <p:cNvSpPr/>
            <p:nvPr/>
          </p:nvSpPr>
          <p:spPr bwMode="auto">
            <a:xfrm flipV="1">
              <a:off x="4500854" y="2437651"/>
              <a:ext cx="90657" cy="20693"/>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31" name="テキスト ボックス 230"/>
            <p:cNvSpPr txBox="1">
              <a:spLocks noChangeArrowheads="1"/>
            </p:cNvSpPr>
            <p:nvPr/>
          </p:nvSpPr>
          <p:spPr bwMode="auto">
            <a:xfrm>
              <a:off x="4750293" y="2560149"/>
              <a:ext cx="223687" cy="215444"/>
            </a:xfrm>
            <a:prstGeom prst="rect">
              <a:avLst/>
            </a:prstGeom>
            <a:noFill/>
            <a:ln w="9525">
              <a:noFill/>
              <a:miter lim="800000"/>
              <a:headEnd/>
              <a:tailEnd/>
            </a:ln>
          </p:spPr>
          <p:txBody>
            <a:bodyPr>
              <a:spAutoFit/>
            </a:bodyPr>
            <a:lstStyle/>
            <a:p>
              <a:pPr algn="ctr"/>
              <a:r>
                <a:rPr lang="en-US" altLang="ja-JP" sz="800" dirty="0">
                  <a:solidFill>
                    <a:srgbClr val="000000"/>
                  </a:solidFill>
                  <a:latin typeface="HG丸ｺﾞｼｯｸM-PRO" pitchFamily="50" charset="-128"/>
                  <a:ea typeface="HG丸ｺﾞｼｯｸM-PRO" pitchFamily="50" charset="-128"/>
                </a:rPr>
                <a:t>1</a:t>
              </a:r>
              <a:endParaRPr lang="ja-JP" altLang="en-US" sz="800" dirty="0">
                <a:solidFill>
                  <a:srgbClr val="000000"/>
                </a:solidFill>
                <a:latin typeface="HG丸ｺﾞｼｯｸM-PRO" pitchFamily="50" charset="-128"/>
                <a:ea typeface="HG丸ｺﾞｼｯｸM-PRO" pitchFamily="50" charset="-128"/>
              </a:endParaRPr>
            </a:p>
          </p:txBody>
        </p:sp>
        <p:sp>
          <p:nvSpPr>
            <p:cNvPr id="232" name="テキスト ボックス 231"/>
            <p:cNvSpPr txBox="1">
              <a:spLocks noChangeArrowheads="1"/>
            </p:cNvSpPr>
            <p:nvPr/>
          </p:nvSpPr>
          <p:spPr bwMode="auto">
            <a:xfrm>
              <a:off x="4826299" y="2658153"/>
              <a:ext cx="277581"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1</a:t>
              </a:r>
              <a:endParaRPr lang="ja-JP" altLang="en-US" sz="800" dirty="0">
                <a:solidFill>
                  <a:srgbClr val="000000"/>
                </a:solidFill>
                <a:latin typeface="HG丸ｺﾞｼｯｸM-PRO" pitchFamily="50" charset="-128"/>
                <a:ea typeface="HG丸ｺﾞｼｯｸM-PRO" pitchFamily="50" charset="-128"/>
              </a:endParaRPr>
            </a:p>
          </p:txBody>
        </p:sp>
        <p:sp>
          <p:nvSpPr>
            <p:cNvPr id="233" name="直角三角形 232"/>
            <p:cNvSpPr>
              <a:spLocks noChangeArrowheads="1"/>
            </p:cNvSpPr>
            <p:nvPr/>
          </p:nvSpPr>
          <p:spPr bwMode="auto">
            <a:xfrm rot="10800000">
              <a:off x="4804489" y="2711956"/>
              <a:ext cx="104453" cy="104453"/>
            </a:xfrm>
            <a:prstGeom prst="rtTriangle">
              <a:avLst/>
            </a:prstGeom>
            <a:noFill/>
            <a:ln w="3175" algn="ctr">
              <a:solidFill>
                <a:schemeClr val="tx1"/>
              </a:solidFill>
              <a:miter lim="800000"/>
              <a:headEnd/>
              <a:tailEnd/>
            </a:ln>
          </p:spPr>
          <p:txBody>
            <a:bodyPr rot="10800000" anchor="ctr"/>
            <a:lstStyle/>
            <a:p>
              <a:pPr algn="ctr">
                <a:defRPr/>
              </a:pPr>
              <a:endParaRPr lang="ja-JP" altLang="en-US" sz="3200" dirty="0">
                <a:solidFill>
                  <a:prstClr val="white"/>
                </a:solidFill>
              </a:endParaRPr>
            </a:p>
          </p:txBody>
        </p:sp>
        <p:cxnSp>
          <p:nvCxnSpPr>
            <p:cNvPr id="234" name="直線コネクタ 233"/>
            <p:cNvCxnSpPr/>
            <p:nvPr/>
          </p:nvCxnSpPr>
          <p:spPr>
            <a:xfrm flipH="1" flipV="1">
              <a:off x="4322474" y="2270127"/>
              <a:ext cx="967667" cy="9597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35" name="フリーフォーム 234"/>
            <p:cNvSpPr/>
            <p:nvPr/>
          </p:nvSpPr>
          <p:spPr bwMode="auto">
            <a:xfrm>
              <a:off x="5224117" y="2458339"/>
              <a:ext cx="21679" cy="861244"/>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36" name="フリーフォーム 235"/>
            <p:cNvSpPr/>
            <p:nvPr/>
          </p:nvSpPr>
          <p:spPr bwMode="auto">
            <a:xfrm>
              <a:off x="4544191" y="2458339"/>
              <a:ext cx="21679" cy="861244"/>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37" name="フリーフォーム 236"/>
            <p:cNvSpPr/>
            <p:nvPr/>
          </p:nvSpPr>
          <p:spPr bwMode="auto">
            <a:xfrm flipV="1">
              <a:off x="5224094" y="2821053"/>
              <a:ext cx="62082" cy="22665"/>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38" name="テキスト ボックス 27"/>
            <p:cNvSpPr txBox="1">
              <a:spLocks noChangeArrowheads="1"/>
            </p:cNvSpPr>
            <p:nvPr/>
          </p:nvSpPr>
          <p:spPr bwMode="auto">
            <a:xfrm>
              <a:off x="4908427" y="2736142"/>
              <a:ext cx="389375" cy="21544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4m</a:t>
              </a:r>
              <a:endParaRPr lang="ja-JP" altLang="en-US" sz="800" dirty="0">
                <a:solidFill>
                  <a:srgbClr val="000000"/>
                </a:solidFill>
                <a:latin typeface="HG丸ｺﾞｼｯｸM-PRO" pitchFamily="50" charset="-128"/>
                <a:ea typeface="HG丸ｺﾞｼｯｸM-PRO" pitchFamily="50" charset="-128"/>
              </a:endParaRPr>
            </a:p>
          </p:txBody>
        </p:sp>
        <p:sp>
          <p:nvSpPr>
            <p:cNvPr id="239" name="テキスト ボックス 27"/>
            <p:cNvSpPr txBox="1">
              <a:spLocks noChangeArrowheads="1"/>
            </p:cNvSpPr>
            <p:nvPr/>
          </p:nvSpPr>
          <p:spPr bwMode="auto">
            <a:xfrm>
              <a:off x="4465780" y="2734798"/>
              <a:ext cx="390220" cy="215444"/>
            </a:xfrm>
            <a:prstGeom prst="rect">
              <a:avLst/>
            </a:prstGeom>
            <a:noFill/>
            <a:ln w="9525">
              <a:noFill/>
              <a:miter lim="800000"/>
              <a:headEnd/>
              <a:tailEnd/>
            </a:ln>
          </p:spPr>
          <p:txBody>
            <a:bodyPr wrap="square">
              <a:spAutoFit/>
            </a:bodyPr>
            <a:lstStyle/>
            <a:p>
              <a:pPr algn="ctr"/>
              <a:r>
                <a:rPr lang="en-US" altLang="ja-JP" sz="800">
                  <a:solidFill>
                    <a:srgbClr val="000000"/>
                  </a:solidFill>
                  <a:latin typeface="HG丸ｺﾞｼｯｸM-PRO" pitchFamily="50" charset="-128"/>
                  <a:ea typeface="HG丸ｺﾞｼｯｸM-PRO" pitchFamily="50" charset="-128"/>
                </a:rPr>
                <a:t>4m</a:t>
              </a:r>
              <a:endParaRPr lang="ja-JP" altLang="en-US" sz="800">
                <a:solidFill>
                  <a:srgbClr val="000000"/>
                </a:solidFill>
                <a:latin typeface="HG丸ｺﾞｼｯｸM-PRO" pitchFamily="50" charset="-128"/>
                <a:ea typeface="HG丸ｺﾞｼｯｸM-PRO" pitchFamily="50" charset="-128"/>
              </a:endParaRPr>
            </a:p>
          </p:txBody>
        </p:sp>
        <p:sp>
          <p:nvSpPr>
            <p:cNvPr id="240" name="正方形/長方形 239"/>
            <p:cNvSpPr/>
            <p:nvPr/>
          </p:nvSpPr>
          <p:spPr>
            <a:xfrm>
              <a:off x="3948001" y="2458339"/>
              <a:ext cx="537046" cy="766738"/>
            </a:xfrm>
            <a:prstGeom prst="rect">
              <a:avLst/>
            </a:pr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sp>
          <p:nvSpPr>
            <p:cNvPr id="242" name="正方形/長方形 241"/>
            <p:cNvSpPr/>
            <p:nvPr/>
          </p:nvSpPr>
          <p:spPr>
            <a:xfrm>
              <a:off x="3947995" y="2305687"/>
              <a:ext cx="384308" cy="152737"/>
            </a:xfrm>
            <a:prstGeom prst="rect">
              <a:avLst/>
            </a:prstGeom>
            <a:solidFill>
              <a:schemeClr val="bg1">
                <a:lumMod val="85000"/>
              </a:schemeClr>
            </a:solidFill>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sz="3200" dirty="0">
                <a:solidFill>
                  <a:prstClr val="black"/>
                </a:solidFill>
              </a:endParaRPr>
            </a:p>
          </p:txBody>
        </p:sp>
        <p:sp>
          <p:nvSpPr>
            <p:cNvPr id="243" name="フリーフォーム 242"/>
            <p:cNvSpPr/>
            <p:nvPr/>
          </p:nvSpPr>
          <p:spPr bwMode="auto">
            <a:xfrm>
              <a:off x="5289131" y="3225069"/>
              <a:ext cx="0" cy="283331"/>
            </a:xfrm>
            <a:custGeom>
              <a:avLst/>
              <a:gdLst>
                <a:gd name="connsiteX0" fmla="*/ 0 w 0"/>
                <a:gd name="connsiteY0" fmla="*/ 0 h 460375"/>
                <a:gd name="connsiteX1" fmla="*/ 0 w 0"/>
                <a:gd name="connsiteY1" fmla="*/ 460375 h 460375"/>
              </a:gdLst>
              <a:ahLst/>
              <a:cxnLst>
                <a:cxn ang="0">
                  <a:pos x="connsiteX0" y="connsiteY0"/>
                </a:cxn>
                <a:cxn ang="0">
                  <a:pos x="connsiteX1" y="connsiteY1"/>
                </a:cxn>
              </a:cxnLst>
              <a:rect l="l" t="t" r="r" b="b"/>
              <a:pathLst>
                <a:path h="460375">
                  <a:moveTo>
                    <a:pt x="0" y="0"/>
                  </a:moveTo>
                  <a:lnTo>
                    <a:pt x="0" y="460375"/>
                  </a:lnTo>
                </a:path>
              </a:pathLst>
            </a:custGeom>
            <a:noFill/>
            <a:ln w="952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44" name="フリーフォーム 243"/>
            <p:cNvSpPr/>
            <p:nvPr/>
          </p:nvSpPr>
          <p:spPr bwMode="auto">
            <a:xfrm flipV="1">
              <a:off x="4333290" y="2489877"/>
              <a:ext cx="152737" cy="23649"/>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45" name="フリーフォーム 244"/>
            <p:cNvSpPr/>
            <p:nvPr/>
          </p:nvSpPr>
          <p:spPr bwMode="auto">
            <a:xfrm rot="16200000" flipV="1">
              <a:off x="4180104" y="2373187"/>
              <a:ext cx="151753" cy="18723"/>
            </a:xfrm>
            <a:custGeom>
              <a:avLst/>
              <a:gdLst>
                <a:gd name="connsiteX0" fmla="*/ 0 w 1571625"/>
                <a:gd name="connsiteY0" fmla="*/ 0 h 0"/>
                <a:gd name="connsiteX1" fmla="*/ 1571625 w 1571625"/>
                <a:gd name="connsiteY1" fmla="*/ 0 h 0"/>
              </a:gdLst>
              <a:ahLst/>
              <a:cxnLst>
                <a:cxn ang="0">
                  <a:pos x="connsiteX0" y="connsiteY0"/>
                </a:cxn>
                <a:cxn ang="0">
                  <a:pos x="connsiteX1" y="connsiteY1"/>
                </a:cxn>
              </a:cxnLst>
              <a:rect l="l" t="t" r="r" b="b"/>
              <a:pathLst>
                <a:path w="1571625">
                  <a:moveTo>
                    <a:pt x="0" y="0"/>
                  </a:moveTo>
                  <a:lnTo>
                    <a:pt x="15716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sp>
          <p:nvSpPr>
            <p:cNvPr id="246" name="テキスト ボックス 147"/>
            <p:cNvSpPr txBox="1">
              <a:spLocks noChangeArrowheads="1"/>
            </p:cNvSpPr>
            <p:nvPr/>
          </p:nvSpPr>
          <p:spPr bwMode="auto">
            <a:xfrm>
              <a:off x="3872383" y="2135230"/>
              <a:ext cx="470038" cy="461665"/>
            </a:xfrm>
            <a:prstGeom prst="rect">
              <a:avLst/>
            </a:prstGeom>
            <a:noFill/>
            <a:ln w="9525">
              <a:noFill/>
              <a:miter lim="800000"/>
              <a:headEnd/>
              <a:tailEnd/>
            </a:ln>
          </p:spPr>
          <p:txBody>
            <a:bodyPr wrap="square">
              <a:spAutoFit/>
            </a:bodyPr>
            <a:lstStyle/>
            <a:p>
              <a:pPr algn="ctr"/>
              <a:r>
                <a:rPr lang="ja-JP" altLang="en-US" sz="800" dirty="0">
                  <a:solidFill>
                    <a:srgbClr val="000000"/>
                  </a:solidFill>
                  <a:latin typeface="HG丸ｺﾞｼｯｸM-PRO" pitchFamily="50" charset="-128"/>
                  <a:ea typeface="HG丸ｺﾞｼｯｸM-PRO" pitchFamily="50" charset="-128"/>
                </a:rPr>
                <a:t>原則</a:t>
              </a:r>
              <a:r>
                <a:rPr lang="en-US" altLang="ja-JP" sz="800" dirty="0">
                  <a:solidFill>
                    <a:srgbClr val="000000"/>
                  </a:solidFill>
                  <a:latin typeface="HG丸ｺﾞｼｯｸM-PRO" pitchFamily="50" charset="-128"/>
                  <a:ea typeface="HG丸ｺﾞｼｯｸM-PRO" pitchFamily="50" charset="-128"/>
                </a:rPr>
                <a:t>10m</a:t>
              </a:r>
            </a:p>
            <a:p>
              <a:pPr algn="ctr"/>
              <a:r>
                <a:rPr lang="ja-JP" altLang="en-US" sz="800" dirty="0">
                  <a:solidFill>
                    <a:srgbClr val="000000"/>
                  </a:solidFill>
                  <a:latin typeface="HG丸ｺﾞｼｯｸM-PRO" pitchFamily="50" charset="-128"/>
                  <a:ea typeface="HG丸ｺﾞｼｯｸM-PRO" pitchFamily="50" charset="-128"/>
                </a:rPr>
                <a:t>以下</a:t>
              </a:r>
            </a:p>
          </p:txBody>
        </p:sp>
        <p:sp>
          <p:nvSpPr>
            <p:cNvPr id="247" name="Freeform 79"/>
            <p:cNvSpPr>
              <a:spLocks/>
            </p:cNvSpPr>
            <p:nvPr/>
          </p:nvSpPr>
          <p:spPr bwMode="auto">
            <a:xfrm>
              <a:off x="4583537" y="3212365"/>
              <a:ext cx="1568" cy="2448"/>
            </a:xfrm>
            <a:custGeom>
              <a:avLst/>
              <a:gdLst>
                <a:gd name="T0" fmla="*/ 2147483647 w 92"/>
                <a:gd name="T1" fmla="*/ 2147483647 h 154"/>
                <a:gd name="T2" fmla="*/ 2147483647 w 92"/>
                <a:gd name="T3" fmla="*/ 2147483647 h 154"/>
                <a:gd name="T4" fmla="*/ 2147483647 w 92"/>
                <a:gd name="T5" fmla="*/ 2147483647 h 154"/>
                <a:gd name="T6" fmla="*/ 2147483647 w 92"/>
                <a:gd name="T7" fmla="*/ 2147483647 h 154"/>
                <a:gd name="T8" fmla="*/ 2147483647 w 92"/>
                <a:gd name="T9" fmla="*/ 2147483647 h 154"/>
                <a:gd name="T10" fmla="*/ 2147483647 w 92"/>
                <a:gd name="T11" fmla="*/ 2147483647 h 154"/>
                <a:gd name="T12" fmla="*/ 2147483647 w 92"/>
                <a:gd name="T13" fmla="*/ 2147483647 h 154"/>
                <a:gd name="T14" fmla="*/ 2147483647 w 92"/>
                <a:gd name="T15" fmla="*/ 2147483647 h 154"/>
                <a:gd name="T16" fmla="*/ 2147483647 w 92"/>
                <a:gd name="T17" fmla="*/ 0 h 154"/>
                <a:gd name="T18" fmla="*/ 2147483647 w 92"/>
                <a:gd name="T19" fmla="*/ 2147483647 h 154"/>
                <a:gd name="T20" fmla="*/ 2147483647 w 92"/>
                <a:gd name="T21" fmla="*/ 2147483647 h 154"/>
                <a:gd name="T22" fmla="*/ 2147483647 w 92"/>
                <a:gd name="T23" fmla="*/ 2147483647 h 154"/>
                <a:gd name="T24" fmla="*/ 2147483647 w 92"/>
                <a:gd name="T25" fmla="*/ 2147483647 h 154"/>
                <a:gd name="T26" fmla="*/ 0 w 92"/>
                <a:gd name="T27" fmla="*/ 2147483647 h 154"/>
                <a:gd name="T28" fmla="*/ 2147483647 w 92"/>
                <a:gd name="T29" fmla="*/ 2147483647 h 154"/>
                <a:gd name="T30" fmla="*/ 2147483647 w 92"/>
                <a:gd name="T31" fmla="*/ 2147483647 h 154"/>
                <a:gd name="T32" fmla="*/ 2147483647 w 92"/>
                <a:gd name="T33" fmla="*/ 2147483647 h 154"/>
                <a:gd name="T34" fmla="*/ 2147483647 w 92"/>
                <a:gd name="T35" fmla="*/ 2147483647 h 154"/>
                <a:gd name="T36" fmla="*/ 2147483647 w 92"/>
                <a:gd name="T37" fmla="*/ 2147483647 h 154"/>
                <a:gd name="T38" fmla="*/ 2147483647 w 92"/>
                <a:gd name="T39" fmla="*/ 2147483647 h 154"/>
                <a:gd name="T40" fmla="*/ 2147483647 w 92"/>
                <a:gd name="T41" fmla="*/ 2147483647 h 154"/>
                <a:gd name="T42" fmla="*/ 2147483647 w 92"/>
                <a:gd name="T43" fmla="*/ 2147483647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154"/>
                <a:gd name="T68" fmla="*/ 92 w 9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154">
                  <a:moveTo>
                    <a:pt x="72" y="130"/>
                  </a:moveTo>
                  <a:lnTo>
                    <a:pt x="72" y="104"/>
                  </a:lnTo>
                  <a:lnTo>
                    <a:pt x="86" y="104"/>
                  </a:lnTo>
                  <a:lnTo>
                    <a:pt x="86" y="86"/>
                  </a:lnTo>
                  <a:lnTo>
                    <a:pt x="72" y="60"/>
                  </a:lnTo>
                  <a:lnTo>
                    <a:pt x="72" y="44"/>
                  </a:lnTo>
                  <a:lnTo>
                    <a:pt x="66" y="18"/>
                  </a:lnTo>
                  <a:lnTo>
                    <a:pt x="52" y="18"/>
                  </a:lnTo>
                  <a:lnTo>
                    <a:pt x="40" y="0"/>
                  </a:lnTo>
                  <a:lnTo>
                    <a:pt x="46" y="18"/>
                  </a:lnTo>
                  <a:lnTo>
                    <a:pt x="52" y="60"/>
                  </a:lnTo>
                  <a:lnTo>
                    <a:pt x="40" y="52"/>
                  </a:lnTo>
                  <a:lnTo>
                    <a:pt x="20" y="36"/>
                  </a:lnTo>
                  <a:lnTo>
                    <a:pt x="0" y="36"/>
                  </a:lnTo>
                  <a:lnTo>
                    <a:pt x="14" y="52"/>
                  </a:lnTo>
                  <a:lnTo>
                    <a:pt x="26" y="70"/>
                  </a:lnTo>
                  <a:lnTo>
                    <a:pt x="52" y="104"/>
                  </a:lnTo>
                  <a:lnTo>
                    <a:pt x="66" y="138"/>
                  </a:lnTo>
                  <a:lnTo>
                    <a:pt x="80" y="138"/>
                  </a:lnTo>
                  <a:lnTo>
                    <a:pt x="92" y="154"/>
                  </a:lnTo>
                  <a:lnTo>
                    <a:pt x="92" y="146"/>
                  </a:lnTo>
                  <a:lnTo>
                    <a:pt x="72" y="130"/>
                  </a:lnTo>
                  <a:close/>
                </a:path>
              </a:pathLst>
            </a:custGeom>
            <a:solidFill>
              <a:srgbClr val="A1C6E7"/>
            </a:solidFill>
            <a:ln w="9525">
              <a:noFill/>
              <a:round/>
              <a:headEnd/>
              <a:tailEnd/>
            </a:ln>
          </p:spPr>
          <p:txBody>
            <a:bodyPr/>
            <a:lstStyle/>
            <a:p>
              <a:endParaRPr lang="ja-JP" altLang="en-US" sz="3200"/>
            </a:p>
          </p:txBody>
        </p:sp>
        <p:sp>
          <p:nvSpPr>
            <p:cNvPr id="248" name="Freeform 84"/>
            <p:cNvSpPr>
              <a:spLocks/>
            </p:cNvSpPr>
            <p:nvPr/>
          </p:nvSpPr>
          <p:spPr bwMode="auto">
            <a:xfrm>
              <a:off x="4586379" y="3214145"/>
              <a:ext cx="205" cy="414"/>
            </a:xfrm>
            <a:custGeom>
              <a:avLst/>
              <a:gdLst>
                <a:gd name="T0" fmla="*/ 2147483647 w 12"/>
                <a:gd name="T1" fmla="*/ 2147483647 h 26"/>
                <a:gd name="T2" fmla="*/ 2147483647 w 12"/>
                <a:gd name="T3" fmla="*/ 2147483647 h 26"/>
                <a:gd name="T4" fmla="*/ 2147483647 w 12"/>
                <a:gd name="T5" fmla="*/ 0 h 26"/>
                <a:gd name="T6" fmla="*/ 0 w 12"/>
                <a:gd name="T7" fmla="*/ 2147483647 h 26"/>
                <a:gd name="T8" fmla="*/ 2147483647 w 12"/>
                <a:gd name="T9" fmla="*/ 2147483647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6" y="26"/>
                  </a:moveTo>
                  <a:lnTo>
                    <a:pt x="6" y="18"/>
                  </a:lnTo>
                  <a:lnTo>
                    <a:pt x="12" y="0"/>
                  </a:lnTo>
                  <a:lnTo>
                    <a:pt x="0" y="18"/>
                  </a:lnTo>
                  <a:lnTo>
                    <a:pt x="6" y="26"/>
                  </a:lnTo>
                  <a:close/>
                </a:path>
              </a:pathLst>
            </a:custGeom>
            <a:solidFill>
              <a:srgbClr val="A1C6E7"/>
            </a:solidFill>
            <a:ln w="9525">
              <a:noFill/>
              <a:round/>
              <a:headEnd/>
              <a:tailEnd/>
            </a:ln>
          </p:spPr>
          <p:txBody>
            <a:bodyPr/>
            <a:lstStyle/>
            <a:p>
              <a:endParaRPr lang="ja-JP" altLang="en-US" sz="3200"/>
            </a:p>
          </p:txBody>
        </p:sp>
        <p:sp>
          <p:nvSpPr>
            <p:cNvPr id="249" name="Freeform 96"/>
            <p:cNvSpPr>
              <a:spLocks/>
            </p:cNvSpPr>
            <p:nvPr/>
          </p:nvSpPr>
          <p:spPr bwMode="auto">
            <a:xfrm>
              <a:off x="4576891" y="3216137"/>
              <a:ext cx="102" cy="31"/>
            </a:xfrm>
            <a:custGeom>
              <a:avLst/>
              <a:gdLst>
                <a:gd name="T0" fmla="*/ 0 w 6"/>
                <a:gd name="T1" fmla="*/ 0 h 2"/>
                <a:gd name="T2" fmla="*/ 0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A1C6E7"/>
            </a:solidFill>
            <a:ln w="9525">
              <a:noFill/>
              <a:round/>
              <a:headEnd/>
              <a:tailEnd/>
            </a:ln>
          </p:spPr>
          <p:txBody>
            <a:bodyPr/>
            <a:lstStyle/>
            <a:p>
              <a:endParaRPr lang="ja-JP" altLang="en-US" sz="3200"/>
            </a:p>
          </p:txBody>
        </p:sp>
        <p:sp>
          <p:nvSpPr>
            <p:cNvPr id="250" name="Line 105"/>
            <p:cNvSpPr>
              <a:spLocks noChangeShapeType="1"/>
            </p:cNvSpPr>
            <p:nvPr/>
          </p:nvSpPr>
          <p:spPr bwMode="auto">
            <a:xfrm>
              <a:off x="4582889" y="3201144"/>
              <a:ext cx="0" cy="0"/>
            </a:xfrm>
            <a:prstGeom prst="line">
              <a:avLst/>
            </a:prstGeom>
            <a:noFill/>
            <a:ln w="9525">
              <a:noFill/>
              <a:round/>
              <a:headEnd/>
              <a:tailEnd/>
            </a:ln>
          </p:spPr>
          <p:txBody>
            <a:bodyPr/>
            <a:lstStyle/>
            <a:p>
              <a:endParaRPr lang="ja-JP" altLang="en-US" sz="3200"/>
            </a:p>
          </p:txBody>
        </p:sp>
        <p:sp>
          <p:nvSpPr>
            <p:cNvPr id="251" name="Line 106"/>
            <p:cNvSpPr>
              <a:spLocks noChangeShapeType="1"/>
            </p:cNvSpPr>
            <p:nvPr/>
          </p:nvSpPr>
          <p:spPr bwMode="auto">
            <a:xfrm>
              <a:off x="4582889" y="3201144"/>
              <a:ext cx="0" cy="0"/>
            </a:xfrm>
            <a:prstGeom prst="line">
              <a:avLst/>
            </a:prstGeom>
            <a:noFill/>
            <a:ln w="9525">
              <a:noFill/>
              <a:round/>
              <a:headEnd/>
              <a:tailEnd/>
            </a:ln>
          </p:spPr>
          <p:txBody>
            <a:bodyPr/>
            <a:lstStyle/>
            <a:p>
              <a:endParaRPr lang="ja-JP" altLang="en-US" sz="3200"/>
            </a:p>
          </p:txBody>
        </p:sp>
        <p:sp>
          <p:nvSpPr>
            <p:cNvPr id="252" name="Freeform 122"/>
            <p:cNvSpPr>
              <a:spLocks/>
            </p:cNvSpPr>
            <p:nvPr/>
          </p:nvSpPr>
          <p:spPr bwMode="auto">
            <a:xfrm>
              <a:off x="4575699" y="3200890"/>
              <a:ext cx="10703" cy="24094"/>
            </a:xfrm>
            <a:custGeom>
              <a:avLst/>
              <a:gdLst>
                <a:gd name="T0" fmla="*/ 2147483647 w 628"/>
                <a:gd name="T1" fmla="*/ 2147483647 h 1516"/>
                <a:gd name="T2" fmla="*/ 2147483647 w 628"/>
                <a:gd name="T3" fmla="*/ 2147483647 h 1516"/>
                <a:gd name="T4" fmla="*/ 2147483647 w 628"/>
                <a:gd name="T5" fmla="*/ 2147483647 h 1516"/>
                <a:gd name="T6" fmla="*/ 2147483647 w 628"/>
                <a:gd name="T7" fmla="*/ 2147483647 h 1516"/>
                <a:gd name="T8" fmla="*/ 2147483647 w 628"/>
                <a:gd name="T9" fmla="*/ 2147483647 h 1516"/>
                <a:gd name="T10" fmla="*/ 2147483647 w 628"/>
                <a:gd name="T11" fmla="*/ 2147483647 h 1516"/>
                <a:gd name="T12" fmla="*/ 2147483647 w 628"/>
                <a:gd name="T13" fmla="*/ 2147483647 h 1516"/>
                <a:gd name="T14" fmla="*/ 2147483647 w 628"/>
                <a:gd name="T15" fmla="*/ 2147483647 h 1516"/>
                <a:gd name="T16" fmla="*/ 2147483647 w 628"/>
                <a:gd name="T17" fmla="*/ 2147483647 h 1516"/>
                <a:gd name="T18" fmla="*/ 2147483647 w 628"/>
                <a:gd name="T19" fmla="*/ 2147483647 h 1516"/>
                <a:gd name="T20" fmla="*/ 2147483647 w 628"/>
                <a:gd name="T21" fmla="*/ 2147483647 h 1516"/>
                <a:gd name="T22" fmla="*/ 2147483647 w 628"/>
                <a:gd name="T23" fmla="*/ 2147483647 h 1516"/>
                <a:gd name="T24" fmla="*/ 2147483647 w 628"/>
                <a:gd name="T25" fmla="*/ 2147483647 h 1516"/>
                <a:gd name="T26" fmla="*/ 2147483647 w 628"/>
                <a:gd name="T27" fmla="*/ 2147483647 h 1516"/>
                <a:gd name="T28" fmla="*/ 2147483647 w 628"/>
                <a:gd name="T29" fmla="*/ 2147483647 h 1516"/>
                <a:gd name="T30" fmla="*/ 2147483647 w 628"/>
                <a:gd name="T31" fmla="*/ 2147483647 h 1516"/>
                <a:gd name="T32" fmla="*/ 2147483647 w 628"/>
                <a:gd name="T33" fmla="*/ 2147483647 h 1516"/>
                <a:gd name="T34" fmla="*/ 2147483647 w 628"/>
                <a:gd name="T35" fmla="*/ 2147483647 h 1516"/>
                <a:gd name="T36" fmla="*/ 2147483647 w 628"/>
                <a:gd name="T37" fmla="*/ 2147483647 h 1516"/>
                <a:gd name="T38" fmla="*/ 2147483647 w 628"/>
                <a:gd name="T39" fmla="*/ 2147483647 h 1516"/>
                <a:gd name="T40" fmla="*/ 2147483647 w 628"/>
                <a:gd name="T41" fmla="*/ 2147483647 h 1516"/>
                <a:gd name="T42" fmla="*/ 2147483647 w 628"/>
                <a:gd name="T43" fmla="*/ 2147483647 h 1516"/>
                <a:gd name="T44" fmla="*/ 2147483647 w 628"/>
                <a:gd name="T45" fmla="*/ 2147483647 h 1516"/>
                <a:gd name="T46" fmla="*/ 2147483647 w 628"/>
                <a:gd name="T47" fmla="*/ 2147483647 h 1516"/>
                <a:gd name="T48" fmla="*/ 2147483647 w 628"/>
                <a:gd name="T49" fmla="*/ 2147483647 h 1516"/>
                <a:gd name="T50" fmla="*/ 2147483647 w 628"/>
                <a:gd name="T51" fmla="*/ 2147483647 h 1516"/>
                <a:gd name="T52" fmla="*/ 2147483647 w 628"/>
                <a:gd name="T53" fmla="*/ 2147483647 h 1516"/>
                <a:gd name="T54" fmla="*/ 2147483647 w 628"/>
                <a:gd name="T55" fmla="*/ 2147483647 h 1516"/>
                <a:gd name="T56" fmla="*/ 2147483647 w 628"/>
                <a:gd name="T57" fmla="*/ 2147483647 h 1516"/>
                <a:gd name="T58" fmla="*/ 2147483647 w 628"/>
                <a:gd name="T59" fmla="*/ 2147483647 h 1516"/>
                <a:gd name="T60" fmla="*/ 2147483647 w 628"/>
                <a:gd name="T61" fmla="*/ 2147483647 h 1516"/>
                <a:gd name="T62" fmla="*/ 2147483647 w 628"/>
                <a:gd name="T63" fmla="*/ 2147483647 h 1516"/>
                <a:gd name="T64" fmla="*/ 2147483647 w 628"/>
                <a:gd name="T65" fmla="*/ 2147483647 h 1516"/>
                <a:gd name="T66" fmla="*/ 2147483647 w 628"/>
                <a:gd name="T67" fmla="*/ 2147483647 h 1516"/>
                <a:gd name="T68" fmla="*/ 2147483647 w 628"/>
                <a:gd name="T69" fmla="*/ 2147483647 h 1516"/>
                <a:gd name="T70" fmla="*/ 2147483647 w 628"/>
                <a:gd name="T71" fmla="*/ 2147483647 h 1516"/>
                <a:gd name="T72" fmla="*/ 2147483647 w 628"/>
                <a:gd name="T73" fmla="*/ 2147483647 h 1516"/>
                <a:gd name="T74" fmla="*/ 2147483647 w 628"/>
                <a:gd name="T75" fmla="*/ 2147483647 h 1516"/>
                <a:gd name="T76" fmla="*/ 2147483647 w 628"/>
                <a:gd name="T77" fmla="*/ 2147483647 h 1516"/>
                <a:gd name="T78" fmla="*/ 2147483647 w 628"/>
                <a:gd name="T79" fmla="*/ 2147483647 h 1516"/>
                <a:gd name="T80" fmla="*/ 2147483647 w 628"/>
                <a:gd name="T81" fmla="*/ 2147483647 h 1516"/>
                <a:gd name="T82" fmla="*/ 2147483647 w 628"/>
                <a:gd name="T83" fmla="*/ 2147483647 h 1516"/>
                <a:gd name="T84" fmla="*/ 2147483647 w 628"/>
                <a:gd name="T85" fmla="*/ 2147483647 h 1516"/>
                <a:gd name="T86" fmla="*/ 2147483647 w 628"/>
                <a:gd name="T87" fmla="*/ 2147483647 h 1516"/>
                <a:gd name="T88" fmla="*/ 2147483647 w 628"/>
                <a:gd name="T89" fmla="*/ 2147483647 h 1516"/>
                <a:gd name="T90" fmla="*/ 2147483647 w 628"/>
                <a:gd name="T91" fmla="*/ 2147483647 h 1516"/>
                <a:gd name="T92" fmla="*/ 2147483647 w 628"/>
                <a:gd name="T93" fmla="*/ 2147483647 h 1516"/>
                <a:gd name="T94" fmla="*/ 2147483647 w 628"/>
                <a:gd name="T95" fmla="*/ 2147483647 h 1516"/>
                <a:gd name="T96" fmla="*/ 2147483647 w 628"/>
                <a:gd name="T97" fmla="*/ 2147483647 h 1516"/>
                <a:gd name="T98" fmla="*/ 2147483647 w 628"/>
                <a:gd name="T99" fmla="*/ 2147483647 h 1516"/>
                <a:gd name="T100" fmla="*/ 2147483647 w 628"/>
                <a:gd name="T101" fmla="*/ 2147483647 h 1516"/>
                <a:gd name="T102" fmla="*/ 2147483647 w 628"/>
                <a:gd name="T103" fmla="*/ 2147483647 h 1516"/>
                <a:gd name="T104" fmla="*/ 2147483647 w 628"/>
                <a:gd name="T105" fmla="*/ 2147483647 h 1516"/>
                <a:gd name="T106" fmla="*/ 2147483647 w 628"/>
                <a:gd name="T107" fmla="*/ 2147483647 h 1516"/>
                <a:gd name="T108" fmla="*/ 2147483647 w 628"/>
                <a:gd name="T109" fmla="*/ 2147483647 h 1516"/>
                <a:gd name="T110" fmla="*/ 2147483647 w 628"/>
                <a:gd name="T111" fmla="*/ 2147483647 h 1516"/>
                <a:gd name="T112" fmla="*/ 2147483647 w 628"/>
                <a:gd name="T113" fmla="*/ 2147483647 h 1516"/>
                <a:gd name="T114" fmla="*/ 2147483647 w 628"/>
                <a:gd name="T115" fmla="*/ 2147483647 h 1516"/>
                <a:gd name="T116" fmla="*/ 2147483647 w 628"/>
                <a:gd name="T117" fmla="*/ 2147483647 h 1516"/>
                <a:gd name="T118" fmla="*/ 2147483647 w 628"/>
                <a:gd name="T119" fmla="*/ 2147483647 h 1516"/>
                <a:gd name="T120" fmla="*/ 2147483647 w 628"/>
                <a:gd name="T121" fmla="*/ 2147483647 h 1516"/>
                <a:gd name="T122" fmla="*/ 2147483647 w 628"/>
                <a:gd name="T123" fmla="*/ 2147483647 h 1516"/>
                <a:gd name="T124" fmla="*/ 2147483647 w 628"/>
                <a:gd name="T125" fmla="*/ 2147483647 h 15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1516"/>
                <a:gd name="T191" fmla="*/ 628 w 628"/>
                <a:gd name="T192" fmla="*/ 1516 h 15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1516">
                  <a:moveTo>
                    <a:pt x="264" y="22"/>
                  </a:moveTo>
                  <a:lnTo>
                    <a:pt x="264" y="22"/>
                  </a:lnTo>
                  <a:lnTo>
                    <a:pt x="244" y="28"/>
                  </a:lnTo>
                  <a:lnTo>
                    <a:pt x="234" y="32"/>
                  </a:lnTo>
                  <a:lnTo>
                    <a:pt x="226" y="36"/>
                  </a:lnTo>
                  <a:lnTo>
                    <a:pt x="214" y="44"/>
                  </a:lnTo>
                  <a:lnTo>
                    <a:pt x="194" y="52"/>
                  </a:lnTo>
                  <a:lnTo>
                    <a:pt x="146" y="72"/>
                  </a:lnTo>
                  <a:lnTo>
                    <a:pt x="98" y="92"/>
                  </a:lnTo>
                  <a:lnTo>
                    <a:pt x="78" y="102"/>
                  </a:lnTo>
                  <a:lnTo>
                    <a:pt x="66" y="110"/>
                  </a:lnTo>
                  <a:lnTo>
                    <a:pt x="60" y="116"/>
                  </a:lnTo>
                  <a:lnTo>
                    <a:pt x="56" y="124"/>
                  </a:lnTo>
                  <a:lnTo>
                    <a:pt x="52" y="134"/>
                  </a:lnTo>
                  <a:lnTo>
                    <a:pt x="50" y="144"/>
                  </a:lnTo>
                  <a:lnTo>
                    <a:pt x="48" y="168"/>
                  </a:lnTo>
                  <a:lnTo>
                    <a:pt x="44" y="194"/>
                  </a:lnTo>
                  <a:lnTo>
                    <a:pt x="32" y="330"/>
                  </a:lnTo>
                  <a:lnTo>
                    <a:pt x="24" y="394"/>
                  </a:lnTo>
                  <a:lnTo>
                    <a:pt x="18" y="446"/>
                  </a:lnTo>
                  <a:lnTo>
                    <a:pt x="14" y="502"/>
                  </a:lnTo>
                  <a:lnTo>
                    <a:pt x="6" y="620"/>
                  </a:lnTo>
                  <a:lnTo>
                    <a:pt x="0" y="690"/>
                  </a:lnTo>
                  <a:lnTo>
                    <a:pt x="2" y="694"/>
                  </a:lnTo>
                  <a:lnTo>
                    <a:pt x="2" y="698"/>
                  </a:lnTo>
                  <a:lnTo>
                    <a:pt x="8" y="704"/>
                  </a:lnTo>
                  <a:lnTo>
                    <a:pt x="14" y="708"/>
                  </a:lnTo>
                  <a:lnTo>
                    <a:pt x="16" y="710"/>
                  </a:lnTo>
                  <a:lnTo>
                    <a:pt x="14" y="732"/>
                  </a:lnTo>
                  <a:lnTo>
                    <a:pt x="12" y="762"/>
                  </a:lnTo>
                  <a:lnTo>
                    <a:pt x="14" y="792"/>
                  </a:lnTo>
                  <a:lnTo>
                    <a:pt x="16" y="806"/>
                  </a:lnTo>
                  <a:lnTo>
                    <a:pt x="18" y="812"/>
                  </a:lnTo>
                  <a:lnTo>
                    <a:pt x="20" y="816"/>
                  </a:lnTo>
                  <a:lnTo>
                    <a:pt x="26" y="822"/>
                  </a:lnTo>
                  <a:lnTo>
                    <a:pt x="28" y="826"/>
                  </a:lnTo>
                  <a:lnTo>
                    <a:pt x="30" y="824"/>
                  </a:lnTo>
                  <a:lnTo>
                    <a:pt x="32" y="822"/>
                  </a:lnTo>
                  <a:lnTo>
                    <a:pt x="30" y="802"/>
                  </a:lnTo>
                  <a:lnTo>
                    <a:pt x="34" y="810"/>
                  </a:lnTo>
                  <a:lnTo>
                    <a:pt x="46" y="820"/>
                  </a:lnTo>
                  <a:lnTo>
                    <a:pt x="58" y="832"/>
                  </a:lnTo>
                  <a:lnTo>
                    <a:pt x="66" y="838"/>
                  </a:lnTo>
                  <a:lnTo>
                    <a:pt x="72" y="838"/>
                  </a:lnTo>
                  <a:lnTo>
                    <a:pt x="74" y="834"/>
                  </a:lnTo>
                  <a:lnTo>
                    <a:pt x="74" y="830"/>
                  </a:lnTo>
                  <a:lnTo>
                    <a:pt x="80" y="830"/>
                  </a:lnTo>
                  <a:lnTo>
                    <a:pt x="86" y="830"/>
                  </a:lnTo>
                  <a:lnTo>
                    <a:pt x="88" y="828"/>
                  </a:lnTo>
                  <a:lnTo>
                    <a:pt x="90" y="826"/>
                  </a:lnTo>
                  <a:lnTo>
                    <a:pt x="88" y="822"/>
                  </a:lnTo>
                  <a:lnTo>
                    <a:pt x="78" y="812"/>
                  </a:lnTo>
                  <a:lnTo>
                    <a:pt x="70" y="804"/>
                  </a:lnTo>
                  <a:lnTo>
                    <a:pt x="62" y="794"/>
                  </a:lnTo>
                  <a:lnTo>
                    <a:pt x="56" y="784"/>
                  </a:lnTo>
                  <a:lnTo>
                    <a:pt x="54" y="774"/>
                  </a:lnTo>
                  <a:lnTo>
                    <a:pt x="54" y="766"/>
                  </a:lnTo>
                  <a:lnTo>
                    <a:pt x="56" y="760"/>
                  </a:lnTo>
                  <a:lnTo>
                    <a:pt x="58" y="758"/>
                  </a:lnTo>
                  <a:lnTo>
                    <a:pt x="62" y="758"/>
                  </a:lnTo>
                  <a:lnTo>
                    <a:pt x="66" y="760"/>
                  </a:lnTo>
                  <a:lnTo>
                    <a:pt x="68" y="768"/>
                  </a:lnTo>
                  <a:lnTo>
                    <a:pt x="70" y="786"/>
                  </a:lnTo>
                  <a:lnTo>
                    <a:pt x="70" y="790"/>
                  </a:lnTo>
                  <a:lnTo>
                    <a:pt x="72" y="794"/>
                  </a:lnTo>
                  <a:lnTo>
                    <a:pt x="78" y="798"/>
                  </a:lnTo>
                  <a:lnTo>
                    <a:pt x="84" y="798"/>
                  </a:lnTo>
                  <a:lnTo>
                    <a:pt x="88" y="798"/>
                  </a:lnTo>
                  <a:lnTo>
                    <a:pt x="86" y="744"/>
                  </a:lnTo>
                  <a:lnTo>
                    <a:pt x="84" y="720"/>
                  </a:lnTo>
                  <a:lnTo>
                    <a:pt x="84" y="708"/>
                  </a:lnTo>
                  <a:lnTo>
                    <a:pt x="84" y="672"/>
                  </a:lnTo>
                  <a:lnTo>
                    <a:pt x="82" y="650"/>
                  </a:lnTo>
                  <a:lnTo>
                    <a:pt x="82" y="646"/>
                  </a:lnTo>
                  <a:lnTo>
                    <a:pt x="80" y="654"/>
                  </a:lnTo>
                  <a:lnTo>
                    <a:pt x="78" y="674"/>
                  </a:lnTo>
                  <a:lnTo>
                    <a:pt x="80" y="682"/>
                  </a:lnTo>
                  <a:lnTo>
                    <a:pt x="82" y="692"/>
                  </a:lnTo>
                  <a:lnTo>
                    <a:pt x="90" y="730"/>
                  </a:lnTo>
                  <a:lnTo>
                    <a:pt x="96" y="770"/>
                  </a:lnTo>
                  <a:lnTo>
                    <a:pt x="106" y="844"/>
                  </a:lnTo>
                  <a:lnTo>
                    <a:pt x="112" y="924"/>
                  </a:lnTo>
                  <a:lnTo>
                    <a:pt x="116" y="984"/>
                  </a:lnTo>
                  <a:lnTo>
                    <a:pt x="118" y="1054"/>
                  </a:lnTo>
                  <a:lnTo>
                    <a:pt x="122" y="1156"/>
                  </a:lnTo>
                  <a:lnTo>
                    <a:pt x="128" y="1308"/>
                  </a:lnTo>
                  <a:lnTo>
                    <a:pt x="126" y="1320"/>
                  </a:lnTo>
                  <a:lnTo>
                    <a:pt x="124" y="1332"/>
                  </a:lnTo>
                  <a:lnTo>
                    <a:pt x="118" y="1362"/>
                  </a:lnTo>
                  <a:lnTo>
                    <a:pt x="116" y="1376"/>
                  </a:lnTo>
                  <a:lnTo>
                    <a:pt x="114" y="1390"/>
                  </a:lnTo>
                  <a:lnTo>
                    <a:pt x="114" y="1402"/>
                  </a:lnTo>
                  <a:lnTo>
                    <a:pt x="118" y="1410"/>
                  </a:lnTo>
                  <a:lnTo>
                    <a:pt x="124" y="1424"/>
                  </a:lnTo>
                  <a:lnTo>
                    <a:pt x="128" y="1432"/>
                  </a:lnTo>
                  <a:lnTo>
                    <a:pt x="126" y="1440"/>
                  </a:lnTo>
                  <a:lnTo>
                    <a:pt x="120" y="1446"/>
                  </a:lnTo>
                  <a:lnTo>
                    <a:pt x="108" y="1458"/>
                  </a:lnTo>
                  <a:lnTo>
                    <a:pt x="102" y="1468"/>
                  </a:lnTo>
                  <a:lnTo>
                    <a:pt x="100" y="1476"/>
                  </a:lnTo>
                  <a:lnTo>
                    <a:pt x="98" y="1486"/>
                  </a:lnTo>
                  <a:lnTo>
                    <a:pt x="100" y="1490"/>
                  </a:lnTo>
                  <a:lnTo>
                    <a:pt x="102" y="1496"/>
                  </a:lnTo>
                  <a:lnTo>
                    <a:pt x="106" y="1500"/>
                  </a:lnTo>
                  <a:lnTo>
                    <a:pt x="112" y="1502"/>
                  </a:lnTo>
                  <a:lnTo>
                    <a:pt x="120" y="1506"/>
                  </a:lnTo>
                  <a:lnTo>
                    <a:pt x="130" y="1508"/>
                  </a:lnTo>
                  <a:lnTo>
                    <a:pt x="148" y="1510"/>
                  </a:lnTo>
                  <a:lnTo>
                    <a:pt x="164" y="1508"/>
                  </a:lnTo>
                  <a:lnTo>
                    <a:pt x="178" y="1506"/>
                  </a:lnTo>
                  <a:lnTo>
                    <a:pt x="190" y="1502"/>
                  </a:lnTo>
                  <a:lnTo>
                    <a:pt x="198" y="1496"/>
                  </a:lnTo>
                  <a:lnTo>
                    <a:pt x="206" y="1490"/>
                  </a:lnTo>
                  <a:lnTo>
                    <a:pt x="216" y="1478"/>
                  </a:lnTo>
                  <a:lnTo>
                    <a:pt x="220" y="1474"/>
                  </a:lnTo>
                  <a:lnTo>
                    <a:pt x="220" y="1468"/>
                  </a:lnTo>
                  <a:lnTo>
                    <a:pt x="220" y="1454"/>
                  </a:lnTo>
                  <a:lnTo>
                    <a:pt x="218" y="1438"/>
                  </a:lnTo>
                  <a:lnTo>
                    <a:pt x="220" y="1428"/>
                  </a:lnTo>
                  <a:lnTo>
                    <a:pt x="224" y="1416"/>
                  </a:lnTo>
                  <a:lnTo>
                    <a:pt x="228" y="1406"/>
                  </a:lnTo>
                  <a:lnTo>
                    <a:pt x="230" y="1396"/>
                  </a:lnTo>
                  <a:lnTo>
                    <a:pt x="228" y="1388"/>
                  </a:lnTo>
                  <a:lnTo>
                    <a:pt x="228" y="1378"/>
                  </a:lnTo>
                  <a:lnTo>
                    <a:pt x="222" y="1362"/>
                  </a:lnTo>
                  <a:lnTo>
                    <a:pt x="214" y="1348"/>
                  </a:lnTo>
                  <a:lnTo>
                    <a:pt x="212" y="1338"/>
                  </a:lnTo>
                  <a:lnTo>
                    <a:pt x="212" y="1322"/>
                  </a:lnTo>
                  <a:lnTo>
                    <a:pt x="218" y="1284"/>
                  </a:lnTo>
                  <a:lnTo>
                    <a:pt x="224" y="1238"/>
                  </a:lnTo>
                  <a:lnTo>
                    <a:pt x="228" y="1194"/>
                  </a:lnTo>
                  <a:lnTo>
                    <a:pt x="232" y="1148"/>
                  </a:lnTo>
                  <a:lnTo>
                    <a:pt x="236" y="1092"/>
                  </a:lnTo>
                  <a:lnTo>
                    <a:pt x="242" y="1026"/>
                  </a:lnTo>
                  <a:lnTo>
                    <a:pt x="248" y="944"/>
                  </a:lnTo>
                  <a:lnTo>
                    <a:pt x="250" y="906"/>
                  </a:lnTo>
                  <a:lnTo>
                    <a:pt x="252" y="876"/>
                  </a:lnTo>
                  <a:lnTo>
                    <a:pt x="256" y="852"/>
                  </a:lnTo>
                  <a:lnTo>
                    <a:pt x="260" y="836"/>
                  </a:lnTo>
                  <a:lnTo>
                    <a:pt x="264" y="824"/>
                  </a:lnTo>
                  <a:lnTo>
                    <a:pt x="268" y="818"/>
                  </a:lnTo>
                  <a:lnTo>
                    <a:pt x="270" y="814"/>
                  </a:lnTo>
                  <a:lnTo>
                    <a:pt x="272" y="834"/>
                  </a:lnTo>
                  <a:lnTo>
                    <a:pt x="274" y="858"/>
                  </a:lnTo>
                  <a:lnTo>
                    <a:pt x="284" y="916"/>
                  </a:lnTo>
                  <a:lnTo>
                    <a:pt x="292" y="972"/>
                  </a:lnTo>
                  <a:lnTo>
                    <a:pt x="298" y="1016"/>
                  </a:lnTo>
                  <a:lnTo>
                    <a:pt x="302" y="1050"/>
                  </a:lnTo>
                  <a:lnTo>
                    <a:pt x="308" y="1080"/>
                  </a:lnTo>
                  <a:lnTo>
                    <a:pt x="314" y="1112"/>
                  </a:lnTo>
                  <a:lnTo>
                    <a:pt x="318" y="1144"/>
                  </a:lnTo>
                  <a:lnTo>
                    <a:pt x="322" y="1180"/>
                  </a:lnTo>
                  <a:lnTo>
                    <a:pt x="324" y="1218"/>
                  </a:lnTo>
                  <a:lnTo>
                    <a:pt x="324" y="1236"/>
                  </a:lnTo>
                  <a:lnTo>
                    <a:pt x="322" y="1252"/>
                  </a:lnTo>
                  <a:lnTo>
                    <a:pt x="320" y="1268"/>
                  </a:lnTo>
                  <a:lnTo>
                    <a:pt x="314" y="1282"/>
                  </a:lnTo>
                  <a:lnTo>
                    <a:pt x="308" y="1300"/>
                  </a:lnTo>
                  <a:lnTo>
                    <a:pt x="308" y="1314"/>
                  </a:lnTo>
                  <a:lnTo>
                    <a:pt x="310" y="1326"/>
                  </a:lnTo>
                  <a:lnTo>
                    <a:pt x="312" y="1342"/>
                  </a:lnTo>
                  <a:lnTo>
                    <a:pt x="308" y="1360"/>
                  </a:lnTo>
                  <a:lnTo>
                    <a:pt x="304" y="1378"/>
                  </a:lnTo>
                  <a:lnTo>
                    <a:pt x="298" y="1394"/>
                  </a:lnTo>
                  <a:lnTo>
                    <a:pt x="296" y="1408"/>
                  </a:lnTo>
                  <a:lnTo>
                    <a:pt x="296" y="1412"/>
                  </a:lnTo>
                  <a:lnTo>
                    <a:pt x="298" y="1418"/>
                  </a:lnTo>
                  <a:lnTo>
                    <a:pt x="306" y="1428"/>
                  </a:lnTo>
                  <a:lnTo>
                    <a:pt x="314" y="1438"/>
                  </a:lnTo>
                  <a:lnTo>
                    <a:pt x="314" y="1442"/>
                  </a:lnTo>
                  <a:lnTo>
                    <a:pt x="312" y="1446"/>
                  </a:lnTo>
                  <a:lnTo>
                    <a:pt x="304" y="1454"/>
                  </a:lnTo>
                  <a:lnTo>
                    <a:pt x="300" y="1464"/>
                  </a:lnTo>
                  <a:lnTo>
                    <a:pt x="296" y="1474"/>
                  </a:lnTo>
                  <a:lnTo>
                    <a:pt x="296" y="1486"/>
                  </a:lnTo>
                  <a:lnTo>
                    <a:pt x="296" y="1498"/>
                  </a:lnTo>
                  <a:lnTo>
                    <a:pt x="298" y="1502"/>
                  </a:lnTo>
                  <a:lnTo>
                    <a:pt x="302" y="1506"/>
                  </a:lnTo>
                  <a:lnTo>
                    <a:pt x="308" y="1510"/>
                  </a:lnTo>
                  <a:lnTo>
                    <a:pt x="318" y="1514"/>
                  </a:lnTo>
                  <a:lnTo>
                    <a:pt x="330" y="1514"/>
                  </a:lnTo>
                  <a:lnTo>
                    <a:pt x="346" y="1516"/>
                  </a:lnTo>
                  <a:lnTo>
                    <a:pt x="362" y="1514"/>
                  </a:lnTo>
                  <a:lnTo>
                    <a:pt x="376" y="1510"/>
                  </a:lnTo>
                  <a:lnTo>
                    <a:pt x="384" y="1506"/>
                  </a:lnTo>
                  <a:lnTo>
                    <a:pt x="392" y="1500"/>
                  </a:lnTo>
                  <a:lnTo>
                    <a:pt x="398" y="1494"/>
                  </a:lnTo>
                  <a:lnTo>
                    <a:pt x="400" y="1486"/>
                  </a:lnTo>
                  <a:lnTo>
                    <a:pt x="402" y="1474"/>
                  </a:lnTo>
                  <a:lnTo>
                    <a:pt x="400" y="1454"/>
                  </a:lnTo>
                  <a:lnTo>
                    <a:pt x="400" y="1444"/>
                  </a:lnTo>
                  <a:lnTo>
                    <a:pt x="402" y="1438"/>
                  </a:lnTo>
                  <a:lnTo>
                    <a:pt x="406" y="1432"/>
                  </a:lnTo>
                  <a:lnTo>
                    <a:pt x="412" y="1420"/>
                  </a:lnTo>
                  <a:lnTo>
                    <a:pt x="416" y="1406"/>
                  </a:lnTo>
                  <a:lnTo>
                    <a:pt x="416" y="1390"/>
                  </a:lnTo>
                  <a:lnTo>
                    <a:pt x="416" y="1372"/>
                  </a:lnTo>
                  <a:lnTo>
                    <a:pt x="416" y="1364"/>
                  </a:lnTo>
                  <a:lnTo>
                    <a:pt x="418" y="1358"/>
                  </a:lnTo>
                  <a:lnTo>
                    <a:pt x="422" y="1346"/>
                  </a:lnTo>
                  <a:lnTo>
                    <a:pt x="426" y="1326"/>
                  </a:lnTo>
                  <a:lnTo>
                    <a:pt x="430" y="1308"/>
                  </a:lnTo>
                  <a:lnTo>
                    <a:pt x="432" y="1286"/>
                  </a:lnTo>
                  <a:lnTo>
                    <a:pt x="432" y="1224"/>
                  </a:lnTo>
                  <a:lnTo>
                    <a:pt x="430" y="1160"/>
                  </a:lnTo>
                  <a:lnTo>
                    <a:pt x="478" y="1150"/>
                  </a:lnTo>
                  <a:lnTo>
                    <a:pt x="538" y="1134"/>
                  </a:lnTo>
                  <a:lnTo>
                    <a:pt x="614" y="1112"/>
                  </a:lnTo>
                  <a:lnTo>
                    <a:pt x="618" y="1110"/>
                  </a:lnTo>
                  <a:lnTo>
                    <a:pt x="622" y="1108"/>
                  </a:lnTo>
                  <a:lnTo>
                    <a:pt x="626" y="1102"/>
                  </a:lnTo>
                  <a:lnTo>
                    <a:pt x="628" y="1094"/>
                  </a:lnTo>
                  <a:lnTo>
                    <a:pt x="628" y="1044"/>
                  </a:lnTo>
                  <a:lnTo>
                    <a:pt x="626" y="946"/>
                  </a:lnTo>
                  <a:lnTo>
                    <a:pt x="620" y="802"/>
                  </a:lnTo>
                  <a:lnTo>
                    <a:pt x="618" y="800"/>
                  </a:lnTo>
                  <a:lnTo>
                    <a:pt x="614" y="796"/>
                  </a:lnTo>
                  <a:lnTo>
                    <a:pt x="604" y="792"/>
                  </a:lnTo>
                  <a:lnTo>
                    <a:pt x="592" y="790"/>
                  </a:lnTo>
                  <a:lnTo>
                    <a:pt x="582" y="790"/>
                  </a:lnTo>
                  <a:lnTo>
                    <a:pt x="538" y="792"/>
                  </a:lnTo>
                  <a:lnTo>
                    <a:pt x="536" y="780"/>
                  </a:lnTo>
                  <a:lnTo>
                    <a:pt x="532" y="768"/>
                  </a:lnTo>
                  <a:lnTo>
                    <a:pt x="542" y="760"/>
                  </a:lnTo>
                  <a:lnTo>
                    <a:pt x="544" y="754"/>
                  </a:lnTo>
                  <a:lnTo>
                    <a:pt x="546" y="746"/>
                  </a:lnTo>
                  <a:lnTo>
                    <a:pt x="548" y="724"/>
                  </a:lnTo>
                  <a:lnTo>
                    <a:pt x="548" y="696"/>
                  </a:lnTo>
                  <a:lnTo>
                    <a:pt x="550" y="684"/>
                  </a:lnTo>
                  <a:lnTo>
                    <a:pt x="552" y="672"/>
                  </a:lnTo>
                  <a:lnTo>
                    <a:pt x="552" y="656"/>
                  </a:lnTo>
                  <a:lnTo>
                    <a:pt x="552" y="592"/>
                  </a:lnTo>
                  <a:lnTo>
                    <a:pt x="550" y="498"/>
                  </a:lnTo>
                  <a:lnTo>
                    <a:pt x="544" y="398"/>
                  </a:lnTo>
                  <a:lnTo>
                    <a:pt x="540" y="352"/>
                  </a:lnTo>
                  <a:lnTo>
                    <a:pt x="536" y="312"/>
                  </a:lnTo>
                  <a:lnTo>
                    <a:pt x="528" y="248"/>
                  </a:lnTo>
                  <a:lnTo>
                    <a:pt x="524" y="198"/>
                  </a:lnTo>
                  <a:lnTo>
                    <a:pt x="520" y="138"/>
                  </a:lnTo>
                  <a:lnTo>
                    <a:pt x="518" y="126"/>
                  </a:lnTo>
                  <a:lnTo>
                    <a:pt x="512" y="114"/>
                  </a:lnTo>
                  <a:lnTo>
                    <a:pt x="504" y="106"/>
                  </a:lnTo>
                  <a:lnTo>
                    <a:pt x="492" y="96"/>
                  </a:lnTo>
                  <a:lnTo>
                    <a:pt x="480" y="90"/>
                  </a:lnTo>
                  <a:lnTo>
                    <a:pt x="466" y="82"/>
                  </a:lnTo>
                  <a:lnTo>
                    <a:pt x="434" y="72"/>
                  </a:lnTo>
                  <a:lnTo>
                    <a:pt x="404" y="62"/>
                  </a:lnTo>
                  <a:lnTo>
                    <a:pt x="376" y="48"/>
                  </a:lnTo>
                  <a:lnTo>
                    <a:pt x="346" y="32"/>
                  </a:lnTo>
                  <a:lnTo>
                    <a:pt x="330" y="12"/>
                  </a:lnTo>
                  <a:lnTo>
                    <a:pt x="328" y="6"/>
                  </a:lnTo>
                  <a:lnTo>
                    <a:pt x="328" y="0"/>
                  </a:lnTo>
                  <a:lnTo>
                    <a:pt x="264" y="22"/>
                  </a:lnTo>
                  <a:close/>
                </a:path>
              </a:pathLst>
            </a:custGeom>
            <a:solidFill>
              <a:srgbClr val="000000"/>
            </a:solidFill>
            <a:ln w="9525">
              <a:noFill/>
              <a:round/>
              <a:headEnd/>
              <a:tailEnd/>
            </a:ln>
          </p:spPr>
          <p:txBody>
            <a:bodyPr/>
            <a:lstStyle/>
            <a:p>
              <a:endParaRPr lang="ja-JP" altLang="en-US" sz="3200"/>
            </a:p>
          </p:txBody>
        </p:sp>
        <p:sp>
          <p:nvSpPr>
            <p:cNvPr id="253" name="Freeform 124"/>
            <p:cNvSpPr>
              <a:spLocks/>
            </p:cNvSpPr>
            <p:nvPr/>
          </p:nvSpPr>
          <p:spPr bwMode="auto">
            <a:xfrm>
              <a:off x="4579208" y="3200921"/>
              <a:ext cx="2386" cy="5690"/>
            </a:xfrm>
            <a:custGeom>
              <a:avLst/>
              <a:gdLst>
                <a:gd name="T0" fmla="*/ 2147483647 w 140"/>
                <a:gd name="T1" fmla="*/ 0 h 358"/>
                <a:gd name="T2" fmla="*/ 2147483647 w 140"/>
                <a:gd name="T3" fmla="*/ 0 h 358"/>
                <a:gd name="T4" fmla="*/ 2147483647 w 140"/>
                <a:gd name="T5" fmla="*/ 2147483647 h 358"/>
                <a:gd name="T6" fmla="*/ 2147483647 w 140"/>
                <a:gd name="T7" fmla="*/ 2147483647 h 358"/>
                <a:gd name="T8" fmla="*/ 2147483647 w 140"/>
                <a:gd name="T9" fmla="*/ 2147483647 h 358"/>
                <a:gd name="T10" fmla="*/ 2147483647 w 140"/>
                <a:gd name="T11" fmla="*/ 2147483647 h 358"/>
                <a:gd name="T12" fmla="*/ 2147483647 w 140"/>
                <a:gd name="T13" fmla="*/ 2147483647 h 358"/>
                <a:gd name="T14" fmla="*/ 2147483647 w 140"/>
                <a:gd name="T15" fmla="*/ 2147483647 h 358"/>
                <a:gd name="T16" fmla="*/ 2147483647 w 140"/>
                <a:gd name="T17" fmla="*/ 2147483647 h 358"/>
                <a:gd name="T18" fmla="*/ 2147483647 w 140"/>
                <a:gd name="T19" fmla="*/ 2147483647 h 358"/>
                <a:gd name="T20" fmla="*/ 2147483647 w 140"/>
                <a:gd name="T21" fmla="*/ 2147483647 h 358"/>
                <a:gd name="T22" fmla="*/ 2147483647 w 140"/>
                <a:gd name="T23" fmla="*/ 2147483647 h 358"/>
                <a:gd name="T24" fmla="*/ 2147483647 w 140"/>
                <a:gd name="T25" fmla="*/ 2147483647 h 358"/>
                <a:gd name="T26" fmla="*/ 2147483647 w 140"/>
                <a:gd name="T27" fmla="*/ 2147483647 h 358"/>
                <a:gd name="T28" fmla="*/ 2147483647 w 140"/>
                <a:gd name="T29" fmla="*/ 2147483647 h 358"/>
                <a:gd name="T30" fmla="*/ 2147483647 w 140"/>
                <a:gd name="T31" fmla="*/ 2147483647 h 358"/>
                <a:gd name="T32" fmla="*/ 2147483647 w 140"/>
                <a:gd name="T33" fmla="*/ 2147483647 h 358"/>
                <a:gd name="T34" fmla="*/ 2147483647 w 140"/>
                <a:gd name="T35" fmla="*/ 2147483647 h 358"/>
                <a:gd name="T36" fmla="*/ 2147483647 w 140"/>
                <a:gd name="T37" fmla="*/ 2147483647 h 358"/>
                <a:gd name="T38" fmla="*/ 2147483647 w 140"/>
                <a:gd name="T39" fmla="*/ 2147483647 h 358"/>
                <a:gd name="T40" fmla="*/ 0 w 140"/>
                <a:gd name="T41" fmla="*/ 2147483647 h 358"/>
                <a:gd name="T42" fmla="*/ 0 w 140"/>
                <a:gd name="T43" fmla="*/ 2147483647 h 358"/>
                <a:gd name="T44" fmla="*/ 2147483647 w 140"/>
                <a:gd name="T45" fmla="*/ 2147483647 h 358"/>
                <a:gd name="T46" fmla="*/ 2147483647 w 140"/>
                <a:gd name="T47" fmla="*/ 2147483647 h 358"/>
                <a:gd name="T48" fmla="*/ 2147483647 w 140"/>
                <a:gd name="T49" fmla="*/ 2147483647 h 358"/>
                <a:gd name="T50" fmla="*/ 2147483647 w 140"/>
                <a:gd name="T51" fmla="*/ 2147483647 h 358"/>
                <a:gd name="T52" fmla="*/ 2147483647 w 140"/>
                <a:gd name="T53" fmla="*/ 2147483647 h 358"/>
                <a:gd name="T54" fmla="*/ 2147483647 w 140"/>
                <a:gd name="T55" fmla="*/ 2147483647 h 358"/>
                <a:gd name="T56" fmla="*/ 2147483647 w 140"/>
                <a:gd name="T57" fmla="*/ 2147483647 h 358"/>
                <a:gd name="T58" fmla="*/ 2147483647 w 140"/>
                <a:gd name="T59" fmla="*/ 2147483647 h 358"/>
                <a:gd name="T60" fmla="*/ 2147483647 w 140"/>
                <a:gd name="T61" fmla="*/ 2147483647 h 358"/>
                <a:gd name="T62" fmla="*/ 2147483647 w 140"/>
                <a:gd name="T63" fmla="*/ 2147483647 h 358"/>
                <a:gd name="T64" fmla="*/ 2147483647 w 140"/>
                <a:gd name="T65" fmla="*/ 2147483647 h 358"/>
                <a:gd name="T66" fmla="*/ 2147483647 w 140"/>
                <a:gd name="T67" fmla="*/ 2147483647 h 358"/>
                <a:gd name="T68" fmla="*/ 2147483647 w 140"/>
                <a:gd name="T69" fmla="*/ 2147483647 h 358"/>
                <a:gd name="T70" fmla="*/ 2147483647 w 140"/>
                <a:gd name="T71" fmla="*/ 2147483647 h 358"/>
                <a:gd name="T72" fmla="*/ 2147483647 w 140"/>
                <a:gd name="T73" fmla="*/ 2147483647 h 358"/>
                <a:gd name="T74" fmla="*/ 2147483647 w 140"/>
                <a:gd name="T75" fmla="*/ 0 h 358"/>
                <a:gd name="T76" fmla="*/ 2147483647 w 140"/>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58"/>
                <a:gd name="T119" fmla="*/ 140 w 140"/>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58">
                  <a:moveTo>
                    <a:pt x="124" y="0"/>
                  </a:moveTo>
                  <a:lnTo>
                    <a:pt x="124" y="0"/>
                  </a:lnTo>
                  <a:lnTo>
                    <a:pt x="116" y="8"/>
                  </a:lnTo>
                  <a:lnTo>
                    <a:pt x="96" y="26"/>
                  </a:lnTo>
                  <a:lnTo>
                    <a:pt x="82" y="36"/>
                  </a:lnTo>
                  <a:lnTo>
                    <a:pt x="70" y="44"/>
                  </a:lnTo>
                  <a:lnTo>
                    <a:pt x="56" y="50"/>
                  </a:lnTo>
                  <a:lnTo>
                    <a:pt x="46" y="54"/>
                  </a:lnTo>
                  <a:lnTo>
                    <a:pt x="40" y="52"/>
                  </a:lnTo>
                  <a:lnTo>
                    <a:pt x="36" y="50"/>
                  </a:lnTo>
                  <a:lnTo>
                    <a:pt x="34" y="46"/>
                  </a:lnTo>
                  <a:lnTo>
                    <a:pt x="34" y="40"/>
                  </a:lnTo>
                  <a:lnTo>
                    <a:pt x="34" y="28"/>
                  </a:lnTo>
                  <a:lnTo>
                    <a:pt x="34" y="16"/>
                  </a:lnTo>
                  <a:lnTo>
                    <a:pt x="22" y="24"/>
                  </a:lnTo>
                  <a:lnTo>
                    <a:pt x="12" y="34"/>
                  </a:lnTo>
                  <a:lnTo>
                    <a:pt x="2" y="46"/>
                  </a:lnTo>
                  <a:lnTo>
                    <a:pt x="0" y="58"/>
                  </a:lnTo>
                  <a:lnTo>
                    <a:pt x="0" y="84"/>
                  </a:lnTo>
                  <a:lnTo>
                    <a:pt x="2" y="164"/>
                  </a:lnTo>
                  <a:lnTo>
                    <a:pt x="8" y="262"/>
                  </a:lnTo>
                  <a:lnTo>
                    <a:pt x="18" y="358"/>
                  </a:lnTo>
                  <a:lnTo>
                    <a:pt x="38" y="300"/>
                  </a:lnTo>
                  <a:lnTo>
                    <a:pt x="54" y="246"/>
                  </a:lnTo>
                  <a:lnTo>
                    <a:pt x="82" y="154"/>
                  </a:lnTo>
                  <a:lnTo>
                    <a:pt x="96" y="116"/>
                  </a:lnTo>
                  <a:lnTo>
                    <a:pt x="110" y="82"/>
                  </a:lnTo>
                  <a:lnTo>
                    <a:pt x="124" y="54"/>
                  </a:lnTo>
                  <a:lnTo>
                    <a:pt x="132" y="40"/>
                  </a:lnTo>
                  <a:lnTo>
                    <a:pt x="140" y="30"/>
                  </a:lnTo>
                  <a:lnTo>
                    <a:pt x="132" y="18"/>
                  </a:lnTo>
                  <a:lnTo>
                    <a:pt x="126" y="8"/>
                  </a:lnTo>
                  <a:lnTo>
                    <a:pt x="124" y="0"/>
                  </a:lnTo>
                  <a:close/>
                </a:path>
              </a:pathLst>
            </a:custGeom>
            <a:solidFill>
              <a:srgbClr val="FFFFFF"/>
            </a:solidFill>
            <a:ln w="9525">
              <a:noFill/>
              <a:round/>
              <a:headEnd/>
              <a:tailEnd/>
            </a:ln>
          </p:spPr>
          <p:txBody>
            <a:bodyPr/>
            <a:lstStyle/>
            <a:p>
              <a:endParaRPr lang="ja-JP" altLang="en-US" sz="3200"/>
            </a:p>
          </p:txBody>
        </p:sp>
        <p:sp>
          <p:nvSpPr>
            <p:cNvPr id="254" name="Freeform 125"/>
            <p:cNvSpPr>
              <a:spLocks/>
            </p:cNvSpPr>
            <p:nvPr/>
          </p:nvSpPr>
          <p:spPr bwMode="auto">
            <a:xfrm>
              <a:off x="4578322" y="3197393"/>
              <a:ext cx="3716" cy="4450"/>
            </a:xfrm>
            <a:custGeom>
              <a:avLst/>
              <a:gdLst>
                <a:gd name="T0" fmla="*/ 2147483647 w 218"/>
                <a:gd name="T1" fmla="*/ 2147483647 h 280"/>
                <a:gd name="T2" fmla="*/ 2147483647 w 218"/>
                <a:gd name="T3" fmla="*/ 2147483647 h 280"/>
                <a:gd name="T4" fmla="*/ 2147483647 w 218"/>
                <a:gd name="T5" fmla="*/ 2147483647 h 280"/>
                <a:gd name="T6" fmla="*/ 2147483647 w 218"/>
                <a:gd name="T7" fmla="*/ 2147483647 h 280"/>
                <a:gd name="T8" fmla="*/ 2147483647 w 218"/>
                <a:gd name="T9" fmla="*/ 2147483647 h 280"/>
                <a:gd name="T10" fmla="*/ 2147483647 w 218"/>
                <a:gd name="T11" fmla="*/ 2147483647 h 280"/>
                <a:gd name="T12" fmla="*/ 2147483647 w 218"/>
                <a:gd name="T13" fmla="*/ 2147483647 h 280"/>
                <a:gd name="T14" fmla="*/ 2147483647 w 218"/>
                <a:gd name="T15" fmla="*/ 2147483647 h 280"/>
                <a:gd name="T16" fmla="*/ 2147483647 w 218"/>
                <a:gd name="T17" fmla="*/ 2147483647 h 280"/>
                <a:gd name="T18" fmla="*/ 2147483647 w 218"/>
                <a:gd name="T19" fmla="*/ 2147483647 h 280"/>
                <a:gd name="T20" fmla="*/ 2147483647 w 218"/>
                <a:gd name="T21" fmla="*/ 2147483647 h 280"/>
                <a:gd name="T22" fmla="*/ 2147483647 w 218"/>
                <a:gd name="T23" fmla="*/ 2147483647 h 280"/>
                <a:gd name="T24" fmla="*/ 2147483647 w 218"/>
                <a:gd name="T25" fmla="*/ 2147483647 h 280"/>
                <a:gd name="T26" fmla="*/ 2147483647 w 218"/>
                <a:gd name="T27" fmla="*/ 2147483647 h 280"/>
                <a:gd name="T28" fmla="*/ 2147483647 w 218"/>
                <a:gd name="T29" fmla="*/ 2147483647 h 280"/>
                <a:gd name="T30" fmla="*/ 2147483647 w 218"/>
                <a:gd name="T31" fmla="*/ 2147483647 h 280"/>
                <a:gd name="T32" fmla="*/ 2147483647 w 218"/>
                <a:gd name="T33" fmla="*/ 2147483647 h 280"/>
                <a:gd name="T34" fmla="*/ 2147483647 w 218"/>
                <a:gd name="T35" fmla="*/ 2147483647 h 280"/>
                <a:gd name="T36" fmla="*/ 2147483647 w 218"/>
                <a:gd name="T37" fmla="*/ 2147483647 h 280"/>
                <a:gd name="T38" fmla="*/ 2147483647 w 218"/>
                <a:gd name="T39" fmla="*/ 2147483647 h 280"/>
                <a:gd name="T40" fmla="*/ 2147483647 w 218"/>
                <a:gd name="T41" fmla="*/ 2147483647 h 280"/>
                <a:gd name="T42" fmla="*/ 2147483647 w 218"/>
                <a:gd name="T43" fmla="*/ 2147483647 h 280"/>
                <a:gd name="T44" fmla="*/ 2147483647 w 218"/>
                <a:gd name="T45" fmla="*/ 2147483647 h 280"/>
                <a:gd name="T46" fmla="*/ 2147483647 w 218"/>
                <a:gd name="T47" fmla="*/ 2147483647 h 280"/>
                <a:gd name="T48" fmla="*/ 2147483647 w 218"/>
                <a:gd name="T49" fmla="*/ 2147483647 h 280"/>
                <a:gd name="T50" fmla="*/ 2147483647 w 218"/>
                <a:gd name="T51" fmla="*/ 2147483647 h 280"/>
                <a:gd name="T52" fmla="*/ 2147483647 w 218"/>
                <a:gd name="T53" fmla="*/ 2147483647 h 280"/>
                <a:gd name="T54" fmla="*/ 2147483647 w 218"/>
                <a:gd name="T55" fmla="*/ 2147483647 h 280"/>
                <a:gd name="T56" fmla="*/ 2147483647 w 218"/>
                <a:gd name="T57" fmla="*/ 2147483647 h 280"/>
                <a:gd name="T58" fmla="*/ 2147483647 w 218"/>
                <a:gd name="T59" fmla="*/ 2147483647 h 280"/>
                <a:gd name="T60" fmla="*/ 2147483647 w 218"/>
                <a:gd name="T61" fmla="*/ 2147483647 h 280"/>
                <a:gd name="T62" fmla="*/ 2147483647 w 218"/>
                <a:gd name="T63" fmla="*/ 2147483647 h 280"/>
                <a:gd name="T64" fmla="*/ 2147483647 w 218"/>
                <a:gd name="T65" fmla="*/ 2147483647 h 280"/>
                <a:gd name="T66" fmla="*/ 2147483647 w 218"/>
                <a:gd name="T67" fmla="*/ 2147483647 h 280"/>
                <a:gd name="T68" fmla="*/ 2147483647 w 218"/>
                <a:gd name="T69" fmla="*/ 2147483647 h 280"/>
                <a:gd name="T70" fmla="*/ 0 w 218"/>
                <a:gd name="T71" fmla="*/ 2147483647 h 280"/>
                <a:gd name="T72" fmla="*/ 0 w 218"/>
                <a:gd name="T73" fmla="*/ 2147483647 h 280"/>
                <a:gd name="T74" fmla="*/ 2147483647 w 218"/>
                <a:gd name="T75" fmla="*/ 2147483647 h 280"/>
                <a:gd name="T76" fmla="*/ 2147483647 w 218"/>
                <a:gd name="T77" fmla="*/ 2147483647 h 280"/>
                <a:gd name="T78" fmla="*/ 2147483647 w 218"/>
                <a:gd name="T79" fmla="*/ 2147483647 h 280"/>
                <a:gd name="T80" fmla="*/ 2147483647 w 218"/>
                <a:gd name="T81" fmla="*/ 2147483647 h 280"/>
                <a:gd name="T82" fmla="*/ 2147483647 w 218"/>
                <a:gd name="T83" fmla="*/ 2147483647 h 280"/>
                <a:gd name="T84" fmla="*/ 2147483647 w 218"/>
                <a:gd name="T85" fmla="*/ 2147483647 h 280"/>
                <a:gd name="T86" fmla="*/ 2147483647 w 218"/>
                <a:gd name="T87" fmla="*/ 2147483647 h 280"/>
                <a:gd name="T88" fmla="*/ 2147483647 w 218"/>
                <a:gd name="T89" fmla="*/ 2147483647 h 280"/>
                <a:gd name="T90" fmla="*/ 2147483647 w 218"/>
                <a:gd name="T91" fmla="*/ 2147483647 h 280"/>
                <a:gd name="T92" fmla="*/ 2147483647 w 218"/>
                <a:gd name="T93" fmla="*/ 2147483647 h 280"/>
                <a:gd name="T94" fmla="*/ 2147483647 w 218"/>
                <a:gd name="T95" fmla="*/ 2147483647 h 280"/>
                <a:gd name="T96" fmla="*/ 2147483647 w 218"/>
                <a:gd name="T97" fmla="*/ 2147483647 h 280"/>
                <a:gd name="T98" fmla="*/ 2147483647 w 218"/>
                <a:gd name="T99" fmla="*/ 2147483647 h 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280"/>
                <a:gd name="T152" fmla="*/ 218 w 218"/>
                <a:gd name="T153" fmla="*/ 280 h 2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280">
                  <a:moveTo>
                    <a:pt x="68" y="242"/>
                  </a:moveTo>
                  <a:lnTo>
                    <a:pt x="64" y="260"/>
                  </a:lnTo>
                  <a:lnTo>
                    <a:pt x="64" y="264"/>
                  </a:lnTo>
                  <a:lnTo>
                    <a:pt x="66" y="268"/>
                  </a:lnTo>
                  <a:lnTo>
                    <a:pt x="76" y="278"/>
                  </a:lnTo>
                  <a:lnTo>
                    <a:pt x="80" y="280"/>
                  </a:lnTo>
                  <a:lnTo>
                    <a:pt x="84" y="278"/>
                  </a:lnTo>
                  <a:lnTo>
                    <a:pt x="102" y="272"/>
                  </a:lnTo>
                  <a:lnTo>
                    <a:pt x="110" y="268"/>
                  </a:lnTo>
                  <a:lnTo>
                    <a:pt x="152" y="244"/>
                  </a:lnTo>
                  <a:lnTo>
                    <a:pt x="160" y="240"/>
                  </a:lnTo>
                  <a:lnTo>
                    <a:pt x="172" y="234"/>
                  </a:lnTo>
                  <a:lnTo>
                    <a:pt x="176" y="228"/>
                  </a:lnTo>
                  <a:lnTo>
                    <a:pt x="178" y="220"/>
                  </a:lnTo>
                  <a:lnTo>
                    <a:pt x="178" y="198"/>
                  </a:lnTo>
                  <a:lnTo>
                    <a:pt x="180" y="188"/>
                  </a:lnTo>
                  <a:lnTo>
                    <a:pt x="182" y="180"/>
                  </a:lnTo>
                  <a:lnTo>
                    <a:pt x="186" y="170"/>
                  </a:lnTo>
                  <a:lnTo>
                    <a:pt x="194" y="160"/>
                  </a:lnTo>
                  <a:lnTo>
                    <a:pt x="202" y="148"/>
                  </a:lnTo>
                  <a:lnTo>
                    <a:pt x="210" y="134"/>
                  </a:lnTo>
                  <a:lnTo>
                    <a:pt x="214" y="114"/>
                  </a:lnTo>
                  <a:lnTo>
                    <a:pt x="218" y="94"/>
                  </a:lnTo>
                  <a:lnTo>
                    <a:pt x="218" y="82"/>
                  </a:lnTo>
                  <a:lnTo>
                    <a:pt x="216" y="72"/>
                  </a:lnTo>
                  <a:lnTo>
                    <a:pt x="212" y="60"/>
                  </a:lnTo>
                  <a:lnTo>
                    <a:pt x="206" y="48"/>
                  </a:lnTo>
                  <a:lnTo>
                    <a:pt x="202" y="40"/>
                  </a:lnTo>
                  <a:lnTo>
                    <a:pt x="186" y="24"/>
                  </a:lnTo>
                  <a:lnTo>
                    <a:pt x="176" y="16"/>
                  </a:lnTo>
                  <a:lnTo>
                    <a:pt x="164" y="8"/>
                  </a:lnTo>
                  <a:lnTo>
                    <a:pt x="150" y="2"/>
                  </a:lnTo>
                  <a:lnTo>
                    <a:pt x="136" y="0"/>
                  </a:lnTo>
                  <a:lnTo>
                    <a:pt x="62" y="12"/>
                  </a:lnTo>
                  <a:lnTo>
                    <a:pt x="44" y="22"/>
                  </a:lnTo>
                  <a:lnTo>
                    <a:pt x="36" y="28"/>
                  </a:lnTo>
                  <a:lnTo>
                    <a:pt x="34" y="34"/>
                  </a:lnTo>
                  <a:lnTo>
                    <a:pt x="36" y="44"/>
                  </a:lnTo>
                  <a:lnTo>
                    <a:pt x="38" y="50"/>
                  </a:lnTo>
                  <a:lnTo>
                    <a:pt x="38" y="54"/>
                  </a:lnTo>
                  <a:lnTo>
                    <a:pt x="36" y="58"/>
                  </a:lnTo>
                  <a:lnTo>
                    <a:pt x="20" y="90"/>
                  </a:lnTo>
                  <a:lnTo>
                    <a:pt x="16" y="98"/>
                  </a:lnTo>
                  <a:lnTo>
                    <a:pt x="14" y="106"/>
                  </a:lnTo>
                  <a:lnTo>
                    <a:pt x="14" y="112"/>
                  </a:lnTo>
                  <a:lnTo>
                    <a:pt x="14" y="120"/>
                  </a:lnTo>
                  <a:lnTo>
                    <a:pt x="2" y="146"/>
                  </a:lnTo>
                  <a:lnTo>
                    <a:pt x="0" y="154"/>
                  </a:lnTo>
                  <a:lnTo>
                    <a:pt x="0" y="158"/>
                  </a:lnTo>
                  <a:lnTo>
                    <a:pt x="4" y="160"/>
                  </a:lnTo>
                  <a:lnTo>
                    <a:pt x="10" y="162"/>
                  </a:lnTo>
                  <a:lnTo>
                    <a:pt x="12" y="164"/>
                  </a:lnTo>
                  <a:lnTo>
                    <a:pt x="14" y="168"/>
                  </a:lnTo>
                  <a:lnTo>
                    <a:pt x="12" y="182"/>
                  </a:lnTo>
                  <a:lnTo>
                    <a:pt x="12" y="192"/>
                  </a:lnTo>
                  <a:lnTo>
                    <a:pt x="12" y="194"/>
                  </a:lnTo>
                  <a:lnTo>
                    <a:pt x="14" y="202"/>
                  </a:lnTo>
                  <a:lnTo>
                    <a:pt x="14" y="210"/>
                  </a:lnTo>
                  <a:lnTo>
                    <a:pt x="12" y="216"/>
                  </a:lnTo>
                  <a:lnTo>
                    <a:pt x="14" y="224"/>
                  </a:lnTo>
                  <a:lnTo>
                    <a:pt x="14" y="226"/>
                  </a:lnTo>
                  <a:lnTo>
                    <a:pt x="20" y="234"/>
                  </a:lnTo>
                  <a:lnTo>
                    <a:pt x="24" y="236"/>
                  </a:lnTo>
                  <a:lnTo>
                    <a:pt x="32" y="240"/>
                  </a:lnTo>
                  <a:lnTo>
                    <a:pt x="48" y="242"/>
                  </a:lnTo>
                  <a:lnTo>
                    <a:pt x="56" y="242"/>
                  </a:lnTo>
                  <a:lnTo>
                    <a:pt x="68" y="242"/>
                  </a:lnTo>
                  <a:close/>
                </a:path>
              </a:pathLst>
            </a:custGeom>
            <a:solidFill>
              <a:srgbClr val="000000"/>
            </a:solidFill>
            <a:ln w="9525">
              <a:noFill/>
              <a:round/>
              <a:headEnd/>
              <a:tailEnd/>
            </a:ln>
          </p:spPr>
          <p:txBody>
            <a:bodyPr/>
            <a:lstStyle/>
            <a:p>
              <a:endParaRPr lang="ja-JP" altLang="en-US" sz="3200"/>
            </a:p>
          </p:txBody>
        </p:sp>
        <p:sp>
          <p:nvSpPr>
            <p:cNvPr id="255" name="Freeform 126"/>
            <p:cNvSpPr>
              <a:spLocks/>
            </p:cNvSpPr>
            <p:nvPr/>
          </p:nvSpPr>
          <p:spPr bwMode="auto">
            <a:xfrm>
              <a:off x="4579043" y="3201748"/>
              <a:ext cx="1363" cy="5404"/>
            </a:xfrm>
            <a:custGeom>
              <a:avLst/>
              <a:gdLst>
                <a:gd name="T0" fmla="*/ 2147483647 w 80"/>
                <a:gd name="T1" fmla="*/ 2147483647 h 340"/>
                <a:gd name="T2" fmla="*/ 2147483647 w 80"/>
                <a:gd name="T3" fmla="*/ 2147483647 h 340"/>
                <a:gd name="T4" fmla="*/ 2147483647 w 80"/>
                <a:gd name="T5" fmla="*/ 2147483647 h 340"/>
                <a:gd name="T6" fmla="*/ 2147483647 w 80"/>
                <a:gd name="T7" fmla="*/ 2147483647 h 340"/>
                <a:gd name="T8" fmla="*/ 2147483647 w 80"/>
                <a:gd name="T9" fmla="*/ 2147483647 h 340"/>
                <a:gd name="T10" fmla="*/ 2147483647 w 80"/>
                <a:gd name="T11" fmla="*/ 2147483647 h 340"/>
                <a:gd name="T12" fmla="*/ 2147483647 w 80"/>
                <a:gd name="T13" fmla="*/ 2147483647 h 340"/>
                <a:gd name="T14" fmla="*/ 2147483647 w 80"/>
                <a:gd name="T15" fmla="*/ 2147483647 h 340"/>
                <a:gd name="T16" fmla="*/ 2147483647 w 80"/>
                <a:gd name="T17" fmla="*/ 2147483647 h 340"/>
                <a:gd name="T18" fmla="*/ 2147483647 w 80"/>
                <a:gd name="T19" fmla="*/ 2147483647 h 340"/>
                <a:gd name="T20" fmla="*/ 2147483647 w 80"/>
                <a:gd name="T21" fmla="*/ 2147483647 h 340"/>
                <a:gd name="T22" fmla="*/ 2147483647 w 80"/>
                <a:gd name="T23" fmla="*/ 2147483647 h 340"/>
                <a:gd name="T24" fmla="*/ 2147483647 w 80"/>
                <a:gd name="T25" fmla="*/ 2147483647 h 340"/>
                <a:gd name="T26" fmla="*/ 2147483647 w 80"/>
                <a:gd name="T27" fmla="*/ 2147483647 h 340"/>
                <a:gd name="T28" fmla="*/ 2147483647 w 80"/>
                <a:gd name="T29" fmla="*/ 0 h 340"/>
                <a:gd name="T30" fmla="*/ 2147483647 w 80"/>
                <a:gd name="T31" fmla="*/ 0 h 340"/>
                <a:gd name="T32" fmla="*/ 2147483647 w 80"/>
                <a:gd name="T33" fmla="*/ 2147483647 h 340"/>
                <a:gd name="T34" fmla="*/ 2147483647 w 80"/>
                <a:gd name="T35" fmla="*/ 2147483647 h 340"/>
                <a:gd name="T36" fmla="*/ 2147483647 w 80"/>
                <a:gd name="T37" fmla="*/ 2147483647 h 340"/>
                <a:gd name="T38" fmla="*/ 2147483647 w 80"/>
                <a:gd name="T39" fmla="*/ 2147483647 h 340"/>
                <a:gd name="T40" fmla="*/ 2147483647 w 80"/>
                <a:gd name="T41" fmla="*/ 2147483647 h 340"/>
                <a:gd name="T42" fmla="*/ 2147483647 w 80"/>
                <a:gd name="T43" fmla="*/ 2147483647 h 340"/>
                <a:gd name="T44" fmla="*/ 2147483647 w 80"/>
                <a:gd name="T45" fmla="*/ 2147483647 h 340"/>
                <a:gd name="T46" fmla="*/ 2147483647 w 80"/>
                <a:gd name="T47" fmla="*/ 2147483647 h 340"/>
                <a:gd name="T48" fmla="*/ 2147483647 w 80"/>
                <a:gd name="T49" fmla="*/ 2147483647 h 340"/>
                <a:gd name="T50" fmla="*/ 2147483647 w 80"/>
                <a:gd name="T51" fmla="*/ 2147483647 h 340"/>
                <a:gd name="T52" fmla="*/ 2147483647 w 80"/>
                <a:gd name="T53" fmla="*/ 2147483647 h 340"/>
                <a:gd name="T54" fmla="*/ 2147483647 w 80"/>
                <a:gd name="T55" fmla="*/ 2147483647 h 340"/>
                <a:gd name="T56" fmla="*/ 0 w 80"/>
                <a:gd name="T57" fmla="*/ 2147483647 h 340"/>
                <a:gd name="T58" fmla="*/ 0 w 80"/>
                <a:gd name="T59" fmla="*/ 2147483647 h 340"/>
                <a:gd name="T60" fmla="*/ 0 w 80"/>
                <a:gd name="T61" fmla="*/ 2147483647 h 340"/>
                <a:gd name="T62" fmla="*/ 2147483647 w 80"/>
                <a:gd name="T63" fmla="*/ 2147483647 h 340"/>
                <a:gd name="T64" fmla="*/ 2147483647 w 80"/>
                <a:gd name="T65" fmla="*/ 2147483647 h 340"/>
                <a:gd name="T66" fmla="*/ 2147483647 w 80"/>
                <a:gd name="T67" fmla="*/ 2147483647 h 3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340"/>
                <a:gd name="T104" fmla="*/ 80 w 80"/>
                <a:gd name="T105" fmla="*/ 340 h 3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340">
                  <a:moveTo>
                    <a:pt x="58" y="38"/>
                  </a:moveTo>
                  <a:lnTo>
                    <a:pt x="58" y="38"/>
                  </a:lnTo>
                  <a:lnTo>
                    <a:pt x="58" y="36"/>
                  </a:lnTo>
                  <a:lnTo>
                    <a:pt x="62" y="34"/>
                  </a:lnTo>
                  <a:lnTo>
                    <a:pt x="66" y="30"/>
                  </a:lnTo>
                  <a:lnTo>
                    <a:pt x="66" y="26"/>
                  </a:lnTo>
                  <a:lnTo>
                    <a:pt x="64" y="22"/>
                  </a:lnTo>
                  <a:lnTo>
                    <a:pt x="62" y="14"/>
                  </a:lnTo>
                  <a:lnTo>
                    <a:pt x="60" y="8"/>
                  </a:lnTo>
                  <a:lnTo>
                    <a:pt x="56" y="2"/>
                  </a:lnTo>
                  <a:lnTo>
                    <a:pt x="52" y="0"/>
                  </a:lnTo>
                  <a:lnTo>
                    <a:pt x="48" y="0"/>
                  </a:lnTo>
                  <a:lnTo>
                    <a:pt x="46" y="2"/>
                  </a:lnTo>
                  <a:lnTo>
                    <a:pt x="40" y="6"/>
                  </a:lnTo>
                  <a:lnTo>
                    <a:pt x="36" y="14"/>
                  </a:lnTo>
                  <a:lnTo>
                    <a:pt x="34" y="18"/>
                  </a:lnTo>
                  <a:lnTo>
                    <a:pt x="32" y="22"/>
                  </a:lnTo>
                  <a:lnTo>
                    <a:pt x="36" y="30"/>
                  </a:lnTo>
                  <a:lnTo>
                    <a:pt x="40" y="36"/>
                  </a:lnTo>
                  <a:lnTo>
                    <a:pt x="16" y="112"/>
                  </a:lnTo>
                  <a:lnTo>
                    <a:pt x="4" y="158"/>
                  </a:lnTo>
                  <a:lnTo>
                    <a:pt x="0" y="176"/>
                  </a:lnTo>
                  <a:lnTo>
                    <a:pt x="0" y="188"/>
                  </a:lnTo>
                  <a:lnTo>
                    <a:pt x="28" y="340"/>
                  </a:lnTo>
                  <a:lnTo>
                    <a:pt x="80" y="174"/>
                  </a:lnTo>
                  <a:lnTo>
                    <a:pt x="58" y="38"/>
                  </a:lnTo>
                  <a:close/>
                </a:path>
              </a:pathLst>
            </a:custGeom>
            <a:solidFill>
              <a:srgbClr val="000000"/>
            </a:solidFill>
            <a:ln w="9525">
              <a:noFill/>
              <a:round/>
              <a:headEnd/>
              <a:tailEnd/>
            </a:ln>
          </p:spPr>
          <p:txBody>
            <a:bodyPr/>
            <a:lstStyle/>
            <a:p>
              <a:endParaRPr lang="ja-JP" altLang="en-US" sz="3200"/>
            </a:p>
          </p:txBody>
        </p:sp>
        <p:sp>
          <p:nvSpPr>
            <p:cNvPr id="256" name="テキスト ボックス 148"/>
            <p:cNvSpPr txBox="1">
              <a:spLocks noChangeArrowheads="1"/>
            </p:cNvSpPr>
            <p:nvPr/>
          </p:nvSpPr>
          <p:spPr bwMode="auto">
            <a:xfrm>
              <a:off x="4100163" y="2502416"/>
              <a:ext cx="532458" cy="338554"/>
            </a:xfrm>
            <a:prstGeom prst="rect">
              <a:avLst/>
            </a:prstGeom>
            <a:noFill/>
            <a:ln w="9525">
              <a:noFill/>
              <a:miter lim="800000"/>
              <a:headEnd/>
              <a:tailEnd/>
            </a:ln>
          </p:spPr>
          <p:txBody>
            <a:bodyPr wrap="square">
              <a:spAutoFit/>
            </a:bodyPr>
            <a:lstStyle/>
            <a:p>
              <a:pPr algn="ctr"/>
              <a:r>
                <a:rPr lang="en-US" altLang="ja-JP" sz="800" dirty="0">
                  <a:solidFill>
                    <a:srgbClr val="000000"/>
                  </a:solidFill>
                  <a:latin typeface="HG丸ｺﾞｼｯｸM-PRO" pitchFamily="50" charset="-128"/>
                  <a:ea typeface="HG丸ｺﾞｼｯｸM-PRO" pitchFamily="50" charset="-128"/>
                </a:rPr>
                <a:t>10m</a:t>
              </a:r>
            </a:p>
            <a:p>
              <a:pPr algn="ctr"/>
              <a:r>
                <a:rPr lang="ja-JP" altLang="en-US" sz="800" dirty="0">
                  <a:solidFill>
                    <a:srgbClr val="000000"/>
                  </a:solidFill>
                  <a:latin typeface="HG丸ｺﾞｼｯｸM-PRO" pitchFamily="50" charset="-128"/>
                  <a:ea typeface="HG丸ｺﾞｼｯｸM-PRO" pitchFamily="50" charset="-128"/>
                </a:rPr>
                <a:t>以上</a:t>
              </a:r>
            </a:p>
          </p:txBody>
        </p:sp>
        <p:sp>
          <p:nvSpPr>
            <p:cNvPr id="258" name="フリーフォーム 257"/>
            <p:cNvSpPr/>
            <p:nvPr/>
          </p:nvSpPr>
          <p:spPr bwMode="auto">
            <a:xfrm flipV="1">
              <a:off x="4483069" y="2821053"/>
              <a:ext cx="63066" cy="22665"/>
            </a:xfrm>
            <a:custGeom>
              <a:avLst/>
              <a:gdLst>
                <a:gd name="connsiteX0" fmla="*/ 0 w 1228725"/>
                <a:gd name="connsiteY0" fmla="*/ 0 h 0"/>
                <a:gd name="connsiteX1" fmla="*/ 1228725 w 1228725"/>
                <a:gd name="connsiteY1" fmla="*/ 0 h 0"/>
              </a:gdLst>
              <a:ahLst/>
              <a:cxnLst>
                <a:cxn ang="0">
                  <a:pos x="connsiteX0" y="connsiteY0"/>
                </a:cxn>
                <a:cxn ang="0">
                  <a:pos x="connsiteX1" y="connsiteY1"/>
                </a:cxn>
              </a:cxnLst>
              <a:rect l="l" t="t" r="r" b="b"/>
              <a:pathLst>
                <a:path w="1228725">
                  <a:moveTo>
                    <a:pt x="0" y="0"/>
                  </a:moveTo>
                  <a:lnTo>
                    <a:pt x="1228725" y="0"/>
                  </a:lnTo>
                </a:path>
              </a:pathLst>
            </a:custGeom>
            <a:noFill/>
            <a:ln w="9525">
              <a:solidFill>
                <a:schemeClr val="tx1"/>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200" dirty="0">
                <a:solidFill>
                  <a:prstClr val="white"/>
                </a:solidFill>
              </a:endParaRPr>
            </a:p>
          </p:txBody>
        </p:sp>
      </p:grpSp>
      <p:sp>
        <p:nvSpPr>
          <p:cNvPr id="448" name="テキスト ボックス 447"/>
          <p:cNvSpPr txBox="1"/>
          <p:nvPr/>
        </p:nvSpPr>
        <p:spPr>
          <a:xfrm>
            <a:off x="1351907" y="5657671"/>
            <a:ext cx="3818962" cy="1200329"/>
          </a:xfrm>
          <a:prstGeom prst="rect">
            <a:avLst/>
          </a:prstGeom>
          <a:noFill/>
        </p:spPr>
        <p:txBody>
          <a:bodyPr wrap="square" rtlCol="0">
            <a:spAutoFit/>
          </a:bodyPr>
          <a:lstStyle/>
          <a:p>
            <a:pPr marL="177800" indent="-177800"/>
            <a:r>
              <a:rPr lang="ja-JP" altLang="en-US" sz="1200" dirty="0" smtClean="0">
                <a:latin typeface="ＭＳ 明朝" pitchFamily="17" charset="-128"/>
                <a:ea typeface="ＭＳ 明朝" pitchFamily="17" charset="-128"/>
              </a:rPr>
              <a:t>●</a:t>
            </a:r>
            <a:r>
              <a:rPr lang="ja-JP" altLang="en-US" sz="1200" dirty="0">
                <a:latin typeface="ＭＳ 明朝" pitchFamily="17" charset="-128"/>
                <a:ea typeface="ＭＳ 明朝" pitchFamily="17" charset="-128"/>
              </a:rPr>
              <a:t>日本</a:t>
            </a:r>
            <a:r>
              <a:rPr lang="ja-JP" altLang="en-US" sz="1200" dirty="0" smtClean="0">
                <a:latin typeface="ＭＳ 明朝" pitchFamily="17" charset="-128"/>
                <a:ea typeface="ＭＳ 明朝" pitchFamily="17" charset="-128"/>
              </a:rPr>
              <a:t>を</a:t>
            </a:r>
            <a:r>
              <a:rPr lang="ja-JP" altLang="en-US" sz="1200" dirty="0">
                <a:latin typeface="ＭＳ 明朝" pitchFamily="17" charset="-128"/>
                <a:ea typeface="ＭＳ 明朝" pitchFamily="17" charset="-128"/>
              </a:rPr>
              <a:t>代表する金融系企業等、業務中枢</a:t>
            </a:r>
            <a:r>
              <a:rPr lang="ja-JP" altLang="en-US" sz="1200" dirty="0" smtClean="0">
                <a:latin typeface="ＭＳ 明朝" pitchFamily="17" charset="-128"/>
                <a:ea typeface="ＭＳ 明朝" pitchFamily="17" charset="-128"/>
              </a:rPr>
              <a:t>機能が集積していたが、他の拠点の開発等により相対的地位の低下</a:t>
            </a:r>
            <a:endParaRPr lang="en-US" altLang="ja-JP" sz="1200" dirty="0">
              <a:latin typeface="ＭＳ 明朝" pitchFamily="17" charset="-128"/>
              <a:ea typeface="ＭＳ 明朝" pitchFamily="17" charset="-128"/>
            </a:endParaRPr>
          </a:p>
          <a:p>
            <a:pPr marL="88900" indent="-88900"/>
            <a:r>
              <a:rPr lang="ja-JP" altLang="en-US" sz="1200" dirty="0" smtClean="0">
                <a:latin typeface="ＭＳ 明朝" pitchFamily="17" charset="-128"/>
                <a:ea typeface="ＭＳ 明朝" pitchFamily="17" charset="-128"/>
              </a:rPr>
              <a:t>●高さ</a:t>
            </a:r>
            <a:r>
              <a:rPr lang="en-US" altLang="ja-JP" sz="1200" dirty="0" smtClean="0">
                <a:latin typeface="ＭＳ 明朝" pitchFamily="17" charset="-128"/>
                <a:ea typeface="ＭＳ 明朝" pitchFamily="17" charset="-128"/>
              </a:rPr>
              <a:t>50m</a:t>
            </a:r>
            <a:r>
              <a:rPr lang="ja-JP" altLang="en-US" sz="1200" dirty="0" smtClean="0">
                <a:latin typeface="ＭＳ 明朝" pitchFamily="17" charset="-128"/>
                <a:ea typeface="ＭＳ 明朝" pitchFamily="17" charset="-128"/>
              </a:rPr>
              <a:t>のスカイラインが維持されてきたが、高さ制限等により建替えしにくい環境（</a:t>
            </a:r>
            <a:r>
              <a:rPr lang="ja-JP" altLang="en-US" sz="1200" dirty="0">
                <a:latin typeface="ＭＳ 明朝" pitchFamily="17" charset="-128"/>
                <a:ea typeface="ＭＳ 明朝" pitchFamily="17" charset="-128"/>
              </a:rPr>
              <a:t>淀屋橋～本町間 約</a:t>
            </a:r>
            <a:r>
              <a:rPr lang="en-US" altLang="ja-JP" sz="1200" dirty="0">
                <a:latin typeface="ＭＳ 明朝" pitchFamily="17" charset="-128"/>
                <a:ea typeface="ＭＳ 明朝" pitchFamily="17" charset="-128"/>
              </a:rPr>
              <a:t>40</a:t>
            </a:r>
            <a:r>
              <a:rPr lang="ja-JP" altLang="en-US" sz="1200" dirty="0">
                <a:latin typeface="ＭＳ 明朝" pitchFamily="17" charset="-128"/>
                <a:ea typeface="ＭＳ 明朝" pitchFamily="17" charset="-128"/>
              </a:rPr>
              <a:t>棟）</a:t>
            </a:r>
            <a:endParaRPr lang="en-US" altLang="ja-JP" sz="1200" dirty="0">
              <a:latin typeface="ＭＳ 明朝" pitchFamily="17" charset="-128"/>
              <a:ea typeface="ＭＳ 明朝" pitchFamily="17" charset="-128"/>
            </a:endParaRPr>
          </a:p>
        </p:txBody>
      </p:sp>
      <p:sp>
        <p:nvSpPr>
          <p:cNvPr id="467" name="テキスト ボックス 466"/>
          <p:cNvSpPr txBox="1"/>
          <p:nvPr/>
        </p:nvSpPr>
        <p:spPr>
          <a:xfrm>
            <a:off x="1352482" y="2034661"/>
            <a:ext cx="2012846" cy="1323439"/>
          </a:xfrm>
          <a:prstGeom prst="rect">
            <a:avLst/>
          </a:prstGeom>
          <a:noFill/>
        </p:spPr>
        <p:txBody>
          <a:bodyPr wrap="square" rtlCol="0">
            <a:spAutoFit/>
          </a:bodyPr>
          <a:lstStyle/>
          <a:p>
            <a:pPr marL="88900" indent="-88900"/>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高さ（淀屋橋～本町間）</a:t>
            </a:r>
            <a:r>
              <a:rPr lang="en-US" altLang="ja-JP" sz="1200" dirty="0">
                <a:latin typeface="ＭＳ Ｐゴシック" pitchFamily="50" charset="-128"/>
                <a:ea typeface="ＭＳ Ｐゴシック" pitchFamily="50" charset="-128"/>
              </a:rPr>
              <a:t>】</a:t>
            </a:r>
          </a:p>
          <a:p>
            <a:pPr marL="88900" indent="-88900"/>
            <a:r>
              <a:rPr lang="ja-JP" altLang="en-US" sz="1200" dirty="0">
                <a:latin typeface="ＭＳ Ｐゴシック" pitchFamily="50" charset="-128"/>
                <a:ea typeface="ＭＳ Ｐゴシック" pitchFamily="50" charset="-128"/>
              </a:rPr>
              <a:t>　</a:t>
            </a:r>
            <a:r>
              <a:rPr lang="ja-JP" altLang="en-US" sz="1200" dirty="0">
                <a:latin typeface="ＭＳ Ｐ明朝" pitchFamily="18" charset="-128"/>
                <a:ea typeface="ＭＳ Ｐ明朝" pitchFamily="18" charset="-128"/>
              </a:rPr>
              <a:t>・原則として、</a:t>
            </a:r>
            <a:r>
              <a:rPr lang="en-US" altLang="ja-JP" sz="1200" dirty="0">
                <a:latin typeface="ＭＳ Ｐ明朝" pitchFamily="18" charset="-128"/>
                <a:ea typeface="ＭＳ Ｐ明朝" pitchFamily="18" charset="-128"/>
              </a:rPr>
              <a:t>60</a:t>
            </a:r>
            <a:r>
              <a:rPr lang="ja-JP" altLang="en-US" sz="1200" dirty="0" err="1">
                <a:latin typeface="ＭＳ Ｐ明朝" pitchFamily="18" charset="-128"/>
                <a:ea typeface="ＭＳ Ｐ明朝" pitchFamily="18" charset="-128"/>
              </a:rPr>
              <a:t>ｍ</a:t>
            </a:r>
            <a:r>
              <a:rPr lang="ja-JP" altLang="en-US" sz="1200" dirty="0">
                <a:latin typeface="ＭＳ Ｐ明朝" pitchFamily="18" charset="-128"/>
                <a:ea typeface="ＭＳ Ｐ明朝" pitchFamily="18" charset="-128"/>
              </a:rPr>
              <a:t>以下</a:t>
            </a:r>
            <a:endParaRPr lang="en-US" altLang="ja-JP" sz="1200" dirty="0">
              <a:latin typeface="ＭＳ Ｐ明朝" pitchFamily="18" charset="-128"/>
              <a:ea typeface="ＭＳ Ｐ明朝" pitchFamily="18" charset="-128"/>
            </a:endParaRPr>
          </a:p>
          <a:p>
            <a:pPr marL="266700" indent="-266700"/>
            <a:r>
              <a:rPr lang="ja-JP" altLang="en-US" sz="1200" dirty="0">
                <a:latin typeface="ＭＳ Ｐ明朝" pitchFamily="18" charset="-128"/>
                <a:ea typeface="ＭＳ Ｐ明朝" pitchFamily="18" charset="-128"/>
              </a:rPr>
              <a:t>  　（御堂筋に面する外壁部分の高さは</a:t>
            </a:r>
            <a:r>
              <a:rPr lang="en-US" altLang="ja-JP" sz="1200" dirty="0">
                <a:latin typeface="ＭＳ Ｐ明朝" pitchFamily="18" charset="-128"/>
                <a:ea typeface="ＭＳ Ｐ明朝" pitchFamily="18" charset="-128"/>
              </a:rPr>
              <a:t>50</a:t>
            </a:r>
            <a:r>
              <a:rPr lang="ja-JP" altLang="en-US" sz="1200" dirty="0">
                <a:latin typeface="ＭＳ Ｐ明朝" pitchFamily="18" charset="-128"/>
                <a:ea typeface="ＭＳ Ｐ明朝" pitchFamily="18" charset="-128"/>
              </a:rPr>
              <a:t>ｍ）</a:t>
            </a:r>
            <a:endParaRPr lang="en-US" altLang="ja-JP" sz="1200" dirty="0">
              <a:latin typeface="ＭＳ Ｐ明朝" pitchFamily="18" charset="-128"/>
              <a:ea typeface="ＭＳ Ｐ明朝" pitchFamily="18" charset="-128"/>
            </a:endParaRPr>
          </a:p>
          <a:p>
            <a:pPr marL="88900" indent="-88900"/>
            <a:endParaRPr lang="en-US" altLang="ja-JP" sz="800" dirty="0">
              <a:latin typeface="ＭＳ Ｐ明朝" pitchFamily="18" charset="-128"/>
              <a:ea typeface="ＭＳ Ｐ明朝" pitchFamily="18" charset="-128"/>
            </a:endParaRPr>
          </a:p>
          <a:p>
            <a:pPr marL="88900" indent="-88900"/>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容積率（淀屋橋～長堀間）</a:t>
            </a:r>
            <a:r>
              <a:rPr lang="en-US" altLang="ja-JP" sz="1200" dirty="0">
                <a:latin typeface="ＭＳ Ｐゴシック" pitchFamily="50" charset="-128"/>
                <a:ea typeface="ＭＳ Ｐゴシック" pitchFamily="50" charset="-128"/>
              </a:rPr>
              <a:t>】</a:t>
            </a:r>
          </a:p>
          <a:p>
            <a:pPr marL="88900" indent="-889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1000</a:t>
            </a:r>
            <a:r>
              <a:rPr lang="ja-JP" altLang="en-US" sz="1200" dirty="0">
                <a:latin typeface="ＭＳ Ｐ明朝" pitchFamily="18" charset="-128"/>
                <a:ea typeface="ＭＳ Ｐ明朝" pitchFamily="18" charset="-128"/>
              </a:rPr>
              <a:t>％</a:t>
            </a:r>
            <a:endParaRPr lang="en-US" altLang="ja-JP" sz="1200" dirty="0">
              <a:latin typeface="ＭＳ Ｐ明朝" pitchFamily="18" charset="-128"/>
              <a:ea typeface="ＭＳ Ｐ明朝" pitchFamily="18" charset="-128"/>
            </a:endParaRPr>
          </a:p>
        </p:txBody>
      </p:sp>
      <p:sp>
        <p:nvSpPr>
          <p:cNvPr id="468" name="テキスト ボックス 467"/>
          <p:cNvSpPr txBox="1"/>
          <p:nvPr/>
        </p:nvSpPr>
        <p:spPr>
          <a:xfrm>
            <a:off x="5692435" y="2298560"/>
            <a:ext cx="4598939" cy="811367"/>
          </a:xfrm>
          <a:prstGeom prst="rect">
            <a:avLst/>
          </a:prstGeom>
          <a:noFill/>
        </p:spPr>
        <p:txBody>
          <a:bodyPr wrap="square" lIns="36000" tIns="36000" rIns="36000" bIns="36000" rtlCol="0">
            <a:spAutoFit/>
          </a:bodyPr>
          <a:lstStyle/>
          <a:p>
            <a:pPr marL="177800" indent="-177800"/>
            <a:r>
              <a:rPr lang="ja-JP" altLang="en-US" sz="1200" dirty="0">
                <a:latin typeface="ＭＳ Ｐゴシック" pitchFamily="50" charset="-128"/>
              </a:rPr>
              <a:t>＜</a:t>
            </a:r>
            <a:r>
              <a:rPr lang="ja-JP" altLang="en-US" sz="1200" dirty="0" smtClean="0">
                <a:latin typeface="ＭＳ Ｐゴシック" pitchFamily="50" charset="-128"/>
              </a:rPr>
              <a:t>地区</a:t>
            </a:r>
            <a:r>
              <a:rPr lang="ja-JP" altLang="en-US" sz="1200" dirty="0">
                <a:latin typeface="ＭＳ Ｐゴシック" pitchFamily="50" charset="-128"/>
              </a:rPr>
              <a:t>計画及び御堂筋</a:t>
            </a:r>
            <a:r>
              <a:rPr lang="ja-JP" altLang="en-US" sz="1200" dirty="0" smtClean="0">
                <a:latin typeface="ＭＳ Ｐゴシック" pitchFamily="50" charset="-128"/>
              </a:rPr>
              <a:t>デザインガイドラインの策定（</a:t>
            </a:r>
            <a:r>
              <a:rPr lang="en-US" altLang="ja-JP" sz="1200" dirty="0" smtClean="0">
                <a:latin typeface="ＭＳ Ｐゴシック" pitchFamily="50" charset="-128"/>
              </a:rPr>
              <a:t>2014</a:t>
            </a:r>
            <a:r>
              <a:rPr lang="ja-JP" altLang="en-US" sz="1200" dirty="0" smtClean="0">
                <a:latin typeface="ＭＳ Ｐゴシック" pitchFamily="50" charset="-128"/>
              </a:rPr>
              <a:t>年</a:t>
            </a:r>
            <a:r>
              <a:rPr lang="en-US" altLang="ja-JP" sz="1200" dirty="0" smtClean="0">
                <a:latin typeface="ＭＳ Ｐゴシック" pitchFamily="50" charset="-128"/>
              </a:rPr>
              <a:t>1</a:t>
            </a:r>
            <a:r>
              <a:rPr lang="ja-JP" altLang="en-US" sz="1200" dirty="0" smtClean="0">
                <a:latin typeface="ＭＳ Ｐゴシック" pitchFamily="50" charset="-128"/>
              </a:rPr>
              <a:t>月）＞</a:t>
            </a:r>
            <a:endParaRPr lang="en-US" altLang="ja-JP" sz="1200" dirty="0" smtClean="0">
              <a:latin typeface="ＭＳ Ｐゴシック" pitchFamily="50" charset="-128"/>
              <a:ea typeface="ＭＳ Ｐゴシック" pitchFamily="50" charset="-128"/>
            </a:endParaRPr>
          </a:p>
          <a:p>
            <a:pPr marL="88900" indent="-88900"/>
            <a:r>
              <a:rPr lang="ja-JP" altLang="en-US" sz="1200" dirty="0" smtClean="0">
                <a:latin typeface="ＭＳ Ｐゴシック" pitchFamily="50" charset="-128"/>
                <a:ea typeface="ＭＳ Ｐゴシック" pitchFamily="50" charset="-128"/>
              </a:rPr>
              <a:t>　</a:t>
            </a:r>
            <a:r>
              <a:rPr lang="en-US" altLang="ja-JP" sz="1200" dirty="0" smtClean="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高さ（淀屋橋～本町間）</a:t>
            </a:r>
            <a:r>
              <a:rPr lang="en-US" altLang="ja-JP" sz="1200" dirty="0">
                <a:latin typeface="ＭＳ Ｐゴシック" pitchFamily="50" charset="-128"/>
                <a:ea typeface="ＭＳ Ｐゴシック" pitchFamily="50" charset="-128"/>
              </a:rPr>
              <a:t>】</a:t>
            </a:r>
          </a:p>
          <a:p>
            <a:pPr marL="88900" indent="-889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100</a:t>
            </a:r>
            <a:r>
              <a:rPr lang="ja-JP" altLang="en-US" sz="1200" dirty="0" err="1">
                <a:latin typeface="ＭＳ Ｐ明朝" pitchFamily="18" charset="-128"/>
                <a:ea typeface="ＭＳ Ｐ明朝" pitchFamily="18" charset="-128"/>
              </a:rPr>
              <a:t>ｍ</a:t>
            </a:r>
            <a:r>
              <a:rPr lang="ja-JP" altLang="en-US" sz="1200" dirty="0">
                <a:latin typeface="ＭＳ Ｐ明朝" pitchFamily="18" charset="-128"/>
                <a:ea typeface="ＭＳ Ｐ明朝" pitchFamily="18" charset="-128"/>
              </a:rPr>
              <a:t>超の建設が可能に</a:t>
            </a:r>
            <a:endParaRPr lang="en-US" altLang="ja-JP" sz="1200" dirty="0">
              <a:latin typeface="ＭＳ Ｐ明朝" pitchFamily="18" charset="-128"/>
              <a:ea typeface="ＭＳ Ｐ明朝" pitchFamily="18" charset="-128"/>
            </a:endParaRPr>
          </a:p>
          <a:p>
            <a:pPr marL="266700" indent="-266700"/>
            <a:r>
              <a:rPr lang="ja-JP" altLang="en-US" sz="1100" dirty="0">
                <a:latin typeface="ＭＳ Ｐ明朝" pitchFamily="18" charset="-128"/>
                <a:ea typeface="ＭＳ Ｐ明朝" pitchFamily="18" charset="-128"/>
              </a:rPr>
              <a:t>    （御堂筋に面する</a:t>
            </a:r>
            <a:r>
              <a:rPr lang="en-US" altLang="ja-JP" sz="1100" dirty="0">
                <a:latin typeface="ＭＳ Ｐ明朝" pitchFamily="18" charset="-128"/>
                <a:ea typeface="ＭＳ Ｐ明朝" pitchFamily="18" charset="-128"/>
              </a:rPr>
              <a:t>50</a:t>
            </a:r>
            <a:r>
              <a:rPr lang="ja-JP" altLang="en-US" sz="1100" dirty="0" err="1">
                <a:latin typeface="ＭＳ Ｐ明朝" pitchFamily="18" charset="-128"/>
                <a:ea typeface="ＭＳ Ｐ明朝" pitchFamily="18" charset="-128"/>
              </a:rPr>
              <a:t>ｍ</a:t>
            </a:r>
            <a:r>
              <a:rPr lang="ja-JP" altLang="en-US" sz="1100" dirty="0">
                <a:latin typeface="ＭＳ Ｐ明朝" pitchFamily="18" charset="-128"/>
                <a:ea typeface="ＭＳ Ｐ明朝" pitchFamily="18" charset="-128"/>
              </a:rPr>
              <a:t>以下の部分で基壇部を形成</a:t>
            </a:r>
            <a:r>
              <a:rPr lang="ja-JP" altLang="en-US" sz="1100" dirty="0" smtClean="0">
                <a:latin typeface="ＭＳ Ｐ明朝" pitchFamily="18" charset="-128"/>
                <a:ea typeface="ＭＳ Ｐ明朝" pitchFamily="18" charset="-128"/>
              </a:rPr>
              <a:t>）</a:t>
            </a:r>
            <a:endParaRPr lang="en-US" altLang="ja-JP" sz="1100" dirty="0">
              <a:latin typeface="ＭＳ Ｐ明朝" pitchFamily="18" charset="-128"/>
              <a:ea typeface="ＭＳ Ｐ明朝" pitchFamily="18" charset="-128"/>
            </a:endParaRPr>
          </a:p>
        </p:txBody>
      </p:sp>
      <p:sp>
        <p:nvSpPr>
          <p:cNvPr id="474" name="テキスト ボックス 473"/>
          <p:cNvSpPr txBox="1"/>
          <p:nvPr/>
        </p:nvSpPr>
        <p:spPr>
          <a:xfrm>
            <a:off x="1337472" y="3396418"/>
            <a:ext cx="4044446" cy="646331"/>
          </a:xfrm>
          <a:prstGeom prst="rect">
            <a:avLst/>
          </a:prstGeom>
          <a:noFill/>
        </p:spPr>
        <p:txBody>
          <a:bodyPr wrap="square" rtlCol="0">
            <a:spAutoFit/>
          </a:bodyPr>
          <a:lstStyle/>
          <a:p>
            <a:pPr marL="88900" indent="-88900"/>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用途</a:t>
            </a:r>
            <a:r>
              <a:rPr lang="en-US" altLang="ja-JP" sz="1200" dirty="0">
                <a:latin typeface="ＭＳ Ｐゴシック" pitchFamily="50" charset="-128"/>
                <a:ea typeface="ＭＳ Ｐゴシック" pitchFamily="50" charset="-128"/>
              </a:rPr>
              <a:t>】</a:t>
            </a:r>
          </a:p>
          <a:p>
            <a:pPr marL="88900" indent="-88900"/>
            <a:r>
              <a:rPr lang="en-US" altLang="ja-JP" sz="1200" dirty="0">
                <a:latin typeface="ＭＳ Ｐゴシック" pitchFamily="50" charset="-128"/>
                <a:ea typeface="ＭＳ Ｐゴシック" pitchFamily="50" charset="-128"/>
              </a:rPr>
              <a:t>  </a:t>
            </a:r>
            <a:r>
              <a:rPr lang="ja-JP" altLang="en-US" sz="1200" dirty="0">
                <a:latin typeface="ＭＳ Ｐゴシック" pitchFamily="50" charset="-128"/>
                <a:ea typeface="ＭＳ Ｐゴシック" pitchFamily="50" charset="-128"/>
              </a:rPr>
              <a:t>（淀屋橋～長堀間）</a:t>
            </a:r>
            <a:endParaRPr lang="en-US" altLang="ja-JP" sz="1200" dirty="0">
              <a:latin typeface="ＭＳ Ｐゴシック" pitchFamily="50" charset="-128"/>
              <a:ea typeface="ＭＳ Ｐゴシック" pitchFamily="50" charset="-128"/>
            </a:endParaRPr>
          </a:p>
          <a:p>
            <a:pPr marL="88900" indent="-88900"/>
            <a:r>
              <a:rPr lang="ja-JP" altLang="en-US" sz="1200" dirty="0">
                <a:latin typeface="ＭＳ Ｐ明朝" pitchFamily="18" charset="-128"/>
                <a:ea typeface="ＭＳ Ｐ明朝" pitchFamily="18" charset="-128"/>
              </a:rPr>
              <a:t>　　・沿道では、原則住宅の立地は認めて</a:t>
            </a:r>
            <a:r>
              <a:rPr lang="ja-JP" altLang="en-US" sz="1200" dirty="0" smtClean="0">
                <a:latin typeface="ＭＳ Ｐ明朝" pitchFamily="18" charset="-128"/>
                <a:ea typeface="ＭＳ Ｐ明朝" pitchFamily="18" charset="-128"/>
              </a:rPr>
              <a:t>こなかった</a:t>
            </a:r>
            <a:endParaRPr lang="en-US" altLang="ja-JP" sz="1400" dirty="0">
              <a:latin typeface="ＭＳ Ｐゴシック" pitchFamily="50" charset="-128"/>
              <a:ea typeface="ＭＳ Ｐゴシック" pitchFamily="50" charset="-128"/>
            </a:endParaRPr>
          </a:p>
        </p:txBody>
      </p:sp>
      <p:sp>
        <p:nvSpPr>
          <p:cNvPr id="475" name="テキスト ボックス 474"/>
          <p:cNvSpPr txBox="1"/>
          <p:nvPr/>
        </p:nvSpPr>
        <p:spPr>
          <a:xfrm>
            <a:off x="5761810" y="3764098"/>
            <a:ext cx="3691198" cy="949866"/>
          </a:xfrm>
          <a:prstGeom prst="rect">
            <a:avLst/>
          </a:prstGeom>
          <a:noFill/>
        </p:spPr>
        <p:txBody>
          <a:bodyPr wrap="square" lIns="36000" tIns="36000" rIns="36000" bIns="36000" rtlCol="0">
            <a:spAutoFit/>
          </a:bodyPr>
          <a:lstStyle/>
          <a:p>
            <a:pPr marL="88900" indent="-88900"/>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用途</a:t>
            </a:r>
            <a:r>
              <a:rPr lang="en-US" altLang="ja-JP" sz="1200" dirty="0">
                <a:latin typeface="ＭＳ Ｐゴシック" pitchFamily="50" charset="-128"/>
                <a:ea typeface="ＭＳ Ｐゴシック" pitchFamily="50" charset="-128"/>
              </a:rPr>
              <a:t>】</a:t>
            </a:r>
          </a:p>
          <a:p>
            <a:pPr marL="88900" indent="-88900"/>
            <a:r>
              <a:rPr lang="en-US" altLang="ja-JP" sz="1200" dirty="0">
                <a:latin typeface="ＭＳ Ｐゴシック" pitchFamily="50" charset="-128"/>
                <a:ea typeface="ＭＳ Ｐゴシック" pitchFamily="50" charset="-128"/>
              </a:rPr>
              <a:t>  </a:t>
            </a:r>
            <a:r>
              <a:rPr lang="ja-JP" altLang="en-US" sz="1200" dirty="0">
                <a:latin typeface="ＭＳ Ｐゴシック" pitchFamily="50" charset="-128"/>
                <a:ea typeface="ＭＳ Ｐゴシック" pitchFamily="50" charset="-128"/>
              </a:rPr>
              <a:t>（淀屋橋～長堀間）</a:t>
            </a:r>
            <a:endParaRPr lang="en-US" altLang="ja-JP" sz="1200" dirty="0">
              <a:latin typeface="ＭＳ Ｐゴシック" pitchFamily="50" charset="-128"/>
              <a:ea typeface="ＭＳ Ｐゴシック" pitchFamily="50" charset="-128"/>
            </a:endParaRPr>
          </a:p>
          <a:p>
            <a:pPr marL="177800" indent="-177800"/>
            <a:r>
              <a:rPr lang="ja-JP" altLang="en-US" sz="1200" dirty="0">
                <a:latin typeface="ＭＳ Ｐ明朝" pitchFamily="18" charset="-128"/>
                <a:ea typeface="ＭＳ Ｐ明朝" pitchFamily="18" charset="-128"/>
              </a:rPr>
              <a:t>　　・建物低層部に人が集まり楽しむことのできる用途</a:t>
            </a:r>
            <a:r>
              <a:rPr lang="en-US" altLang="ja-JP" sz="1200" baseline="30000" dirty="0" smtClean="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を</a:t>
            </a:r>
            <a:r>
              <a:rPr lang="ja-JP" altLang="en-US" sz="1200" dirty="0">
                <a:latin typeface="ＭＳ Ｐ明朝" pitchFamily="18" charset="-128"/>
                <a:ea typeface="ＭＳ Ｐ明朝" pitchFamily="18" charset="-128"/>
              </a:rPr>
              <a:t>積極的に誘導</a:t>
            </a:r>
            <a:endParaRPr lang="en-US" altLang="ja-JP" sz="1200" dirty="0">
              <a:latin typeface="ＭＳ Ｐ明朝" pitchFamily="18" charset="-128"/>
              <a:ea typeface="ＭＳ Ｐ明朝" pitchFamily="18" charset="-128"/>
            </a:endParaRPr>
          </a:p>
          <a:p>
            <a:pPr marL="177800" indent="-177800"/>
            <a:r>
              <a:rPr lang="en-US" altLang="ja-JP" sz="900" dirty="0">
                <a:latin typeface="ＭＳ Ｐ明朝" pitchFamily="18" charset="-128"/>
                <a:ea typeface="ＭＳ Ｐ明朝" pitchFamily="18" charset="-128"/>
              </a:rPr>
              <a:t>     </a:t>
            </a:r>
            <a:r>
              <a:rPr lang="en-US" altLang="ja-JP" sz="900" dirty="0" smtClean="0">
                <a:latin typeface="ＭＳ Ｐ明朝" pitchFamily="18" charset="-128"/>
                <a:ea typeface="ＭＳ Ｐ明朝" pitchFamily="18" charset="-128"/>
              </a:rPr>
              <a:t>***</a:t>
            </a:r>
            <a:r>
              <a:rPr lang="ja-JP" altLang="en-US" sz="900" dirty="0" smtClean="0">
                <a:latin typeface="ＭＳ Ｐ明朝" pitchFamily="18" charset="-128"/>
                <a:ea typeface="ＭＳ Ｐ明朝" pitchFamily="18" charset="-128"/>
              </a:rPr>
              <a:t>店舗</a:t>
            </a:r>
            <a:r>
              <a:rPr lang="ja-JP" altLang="en-US" sz="900" dirty="0">
                <a:latin typeface="ＭＳ Ｐ明朝" pitchFamily="18" charset="-128"/>
                <a:ea typeface="ＭＳ Ｐ明朝" pitchFamily="18" charset="-128"/>
              </a:rPr>
              <a:t>、飲食店、展示場、美術館、博物館</a:t>
            </a:r>
            <a:r>
              <a:rPr lang="ja-JP" altLang="en-US" sz="900" dirty="0" smtClean="0">
                <a:latin typeface="ＭＳ Ｐ明朝" pitchFamily="18" charset="-128"/>
                <a:ea typeface="ＭＳ Ｐ明朝" pitchFamily="18" charset="-128"/>
              </a:rPr>
              <a:t>等</a:t>
            </a:r>
            <a:endParaRPr lang="en-US" altLang="ja-JP" sz="900" dirty="0">
              <a:latin typeface="ＭＳ Ｐ明朝" pitchFamily="18" charset="-128"/>
              <a:ea typeface="ＭＳ Ｐ明朝" pitchFamily="18" charset="-128"/>
            </a:endParaRPr>
          </a:p>
        </p:txBody>
      </p:sp>
      <p:sp>
        <p:nvSpPr>
          <p:cNvPr id="159" name="スライド番号プレースホルダ 158"/>
          <p:cNvSpPr>
            <a:spLocks noGrp="1"/>
          </p:cNvSpPr>
          <p:nvPr>
            <p:ph type="sldNum" sz="quarter" idx="12"/>
          </p:nvPr>
        </p:nvSpPr>
        <p:spPr/>
        <p:txBody>
          <a:bodyPr/>
          <a:lstStyle/>
          <a:p>
            <a:fld id="{37EF5067-3AB7-4642-9103-42CBD40CC6D9}" type="slidenum">
              <a:rPr kumimoji="1" lang="ja-JP" altLang="en-US" smtClean="0"/>
              <a:pPr/>
              <a:t>27</a:t>
            </a:fld>
            <a:endParaRPr kumimoji="1" lang="ja-JP" altLang="en-US" dirty="0"/>
          </a:p>
        </p:txBody>
      </p:sp>
      <p:sp>
        <p:nvSpPr>
          <p:cNvPr id="157" name="角丸四角形 156"/>
          <p:cNvSpPr/>
          <p:nvPr/>
        </p:nvSpPr>
        <p:spPr>
          <a:xfrm>
            <a:off x="1337472" y="497859"/>
            <a:ext cx="9711528" cy="864095"/>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r>
              <a:rPr lang="ja-JP" altLang="en-US" sz="1400" dirty="0">
                <a:solidFill>
                  <a:schemeClr val="tx1"/>
                </a:solidFill>
              </a:rPr>
              <a:t>＜めざす姿＞</a:t>
            </a:r>
            <a:endParaRPr lang="en-US" altLang="ja-JP" sz="1400" dirty="0">
              <a:solidFill>
                <a:schemeClr val="tx1"/>
              </a:solidFill>
            </a:endParaRPr>
          </a:p>
          <a:p>
            <a:pPr marL="265113" indent="-265113"/>
            <a:r>
              <a:rPr lang="ja-JP" altLang="en-US" sz="1400" dirty="0">
                <a:solidFill>
                  <a:schemeClr val="tx1"/>
                </a:solidFill>
                <a:latin typeface="ＭＳ Ｐ明朝" pitchFamily="18" charset="-128"/>
                <a:ea typeface="ＭＳ Ｐ明朝" pitchFamily="18" charset="-128"/>
              </a:rPr>
              <a:t>　・高さ制限等の規制緩和や、ビル足元での魅力ある商業・文化施設</a:t>
            </a:r>
            <a:r>
              <a:rPr lang="ja-JP" altLang="en-US" sz="1400" dirty="0" smtClean="0">
                <a:solidFill>
                  <a:schemeClr val="tx1"/>
                </a:solidFill>
                <a:latin typeface="ＭＳ Ｐ明朝" pitchFamily="18" charset="-128"/>
                <a:ea typeface="ＭＳ Ｐ明朝" pitchFamily="18" charset="-128"/>
              </a:rPr>
              <a:t>誘導</a:t>
            </a:r>
            <a:r>
              <a:rPr lang="ja-JP" altLang="en-US" sz="1400" dirty="0">
                <a:solidFill>
                  <a:schemeClr val="tx1"/>
                </a:solidFill>
                <a:latin typeface="ＭＳ Ｐ明朝" pitchFamily="18" charset="-128"/>
                <a:ea typeface="ＭＳ Ｐ明朝" pitchFamily="18" charset="-128"/>
              </a:rPr>
              <a:t>、車中心から人中心の道路空間への再編</a:t>
            </a:r>
            <a:r>
              <a:rPr lang="ja-JP" altLang="en-US" sz="1400" dirty="0" smtClean="0">
                <a:solidFill>
                  <a:schemeClr val="tx1"/>
                </a:solidFill>
                <a:latin typeface="ＭＳ Ｐ明朝" pitchFamily="18" charset="-128"/>
                <a:ea typeface="ＭＳ Ｐ明朝" pitchFamily="18" charset="-128"/>
              </a:rPr>
              <a:t>に</a:t>
            </a:r>
            <a:r>
              <a:rPr lang="ja-JP" altLang="en-US" sz="1400" dirty="0">
                <a:solidFill>
                  <a:schemeClr val="tx1"/>
                </a:solidFill>
                <a:latin typeface="ＭＳ Ｐ明朝" pitchFamily="18" charset="-128"/>
                <a:ea typeface="ＭＳ Ｐ明朝" pitchFamily="18" charset="-128"/>
              </a:rPr>
              <a:t>より、御堂筋の付加価値を高めることで、ブランド力や担税力のある新たな企業やテナントの</a:t>
            </a:r>
            <a:r>
              <a:rPr lang="ja-JP" altLang="en-US" sz="1400" dirty="0" smtClean="0">
                <a:solidFill>
                  <a:schemeClr val="tx1"/>
                </a:solidFill>
                <a:latin typeface="ＭＳ Ｐ明朝" pitchFamily="18" charset="-128"/>
                <a:ea typeface="ＭＳ Ｐ明朝" pitchFamily="18" charset="-128"/>
              </a:rPr>
              <a:t>集積</a:t>
            </a:r>
            <a:r>
              <a:rPr lang="ja-JP" altLang="en-US" sz="1400" dirty="0">
                <a:solidFill>
                  <a:schemeClr val="tx1"/>
                </a:solidFill>
                <a:latin typeface="ＭＳ Ｐ明朝" pitchFamily="18" charset="-128"/>
                <a:ea typeface="ＭＳ Ｐ明朝" pitchFamily="18" charset="-128"/>
              </a:rPr>
              <a:t>、にぎわいの創出</a:t>
            </a:r>
            <a:r>
              <a:rPr lang="ja-JP" altLang="en-US" sz="1400" dirty="0" smtClean="0">
                <a:solidFill>
                  <a:schemeClr val="tx1"/>
                </a:solidFill>
                <a:latin typeface="ＭＳ Ｐ明朝" pitchFamily="18" charset="-128"/>
                <a:ea typeface="ＭＳ Ｐ明朝" pitchFamily="18" charset="-128"/>
              </a:rPr>
              <a:t>を</a:t>
            </a:r>
            <a:r>
              <a:rPr lang="ja-JP" altLang="en-US" sz="1400" dirty="0">
                <a:solidFill>
                  <a:schemeClr val="tx1"/>
                </a:solidFill>
                <a:latin typeface="ＭＳ Ｐ明朝" pitchFamily="18" charset="-128"/>
                <a:ea typeface="ＭＳ Ｐ明朝" pitchFamily="18" charset="-128"/>
              </a:rPr>
              <a:t>図る。</a:t>
            </a:r>
          </a:p>
        </p:txBody>
      </p:sp>
      <p:grpSp>
        <p:nvGrpSpPr>
          <p:cNvPr id="156" name="グループ化 155"/>
          <p:cNvGrpSpPr>
            <a:grpSpLocks noChangeAspect="1"/>
          </p:cNvGrpSpPr>
          <p:nvPr/>
        </p:nvGrpSpPr>
        <p:grpSpPr>
          <a:xfrm>
            <a:off x="1452615" y="4432181"/>
            <a:ext cx="3600000" cy="1190915"/>
            <a:chOff x="1653614" y="4749431"/>
            <a:chExt cx="3932585" cy="1300936"/>
          </a:xfrm>
        </p:grpSpPr>
        <p:sp>
          <p:nvSpPr>
            <p:cNvPr id="158" name="テキスト ボックス 157"/>
            <p:cNvSpPr txBox="1"/>
            <p:nvPr/>
          </p:nvSpPr>
          <p:spPr>
            <a:xfrm>
              <a:off x="3053219" y="5788757"/>
              <a:ext cx="1269255" cy="261610"/>
            </a:xfrm>
            <a:prstGeom prst="rect">
              <a:avLst/>
            </a:prstGeom>
            <a:noFill/>
            <a:ln>
              <a:noFill/>
            </a:ln>
          </p:spPr>
          <p:txBody>
            <a:bodyPr wrap="square" rtlCol="0">
              <a:spAutoFit/>
            </a:bodyPr>
            <a:lstStyle/>
            <a:p>
              <a:r>
                <a:rPr lang="ja-JP" altLang="en-US" sz="1100" b="1" dirty="0">
                  <a:latin typeface="HG丸ｺﾞｼｯｸM-PRO" pitchFamily="50" charset="-128"/>
                  <a:ea typeface="HG丸ｺﾞｼｯｸM-PRO" pitchFamily="50" charset="-128"/>
                </a:rPr>
                <a:t>現在の道路空間</a:t>
              </a:r>
            </a:p>
          </p:txBody>
        </p:sp>
        <p:pic>
          <p:nvPicPr>
            <p:cNvPr id="160" name="図 1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614" y="4749431"/>
              <a:ext cx="3932585" cy="1039326"/>
            </a:xfrm>
            <a:prstGeom prst="rect">
              <a:avLst/>
            </a:prstGeom>
            <a:ln>
              <a:noFill/>
            </a:ln>
          </p:spPr>
        </p:pic>
      </p:grpSp>
      <p:grpSp>
        <p:nvGrpSpPr>
          <p:cNvPr id="161" name="グループ化 160"/>
          <p:cNvGrpSpPr>
            <a:grpSpLocks noChangeAspect="1"/>
          </p:cNvGrpSpPr>
          <p:nvPr/>
        </p:nvGrpSpPr>
        <p:grpSpPr>
          <a:xfrm>
            <a:off x="7448999" y="5685602"/>
            <a:ext cx="3600000" cy="1159617"/>
            <a:chOff x="6810744" y="5501832"/>
            <a:chExt cx="3944497" cy="1270584"/>
          </a:xfrm>
        </p:grpSpPr>
        <p:sp>
          <p:nvSpPr>
            <p:cNvPr id="162" name="テキスト ボックス 161"/>
            <p:cNvSpPr txBox="1"/>
            <p:nvPr/>
          </p:nvSpPr>
          <p:spPr>
            <a:xfrm>
              <a:off x="7859119" y="6475078"/>
              <a:ext cx="2277395" cy="297338"/>
            </a:xfrm>
            <a:prstGeom prst="rect">
              <a:avLst/>
            </a:prstGeom>
            <a:noFill/>
            <a:ln>
              <a:noFill/>
            </a:ln>
          </p:spPr>
          <p:txBody>
            <a:bodyPr wrap="square" rtlCol="0">
              <a:spAutoFit/>
            </a:bodyPr>
            <a:lstStyle/>
            <a:p>
              <a:r>
                <a:rPr lang="ja-JP" altLang="en-US" sz="1100" b="1" dirty="0">
                  <a:latin typeface="HG丸ｺﾞｼｯｸM-PRO" pitchFamily="50" charset="-128"/>
                  <a:ea typeface="HG丸ｺﾞｼｯｸM-PRO" pitchFamily="50" charset="-128"/>
                </a:rPr>
                <a:t>道路空間再編のイメージ図</a:t>
              </a:r>
            </a:p>
          </p:txBody>
        </p:sp>
        <p:pic>
          <p:nvPicPr>
            <p:cNvPr id="163" name="図 1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0744" y="5501832"/>
              <a:ext cx="3944497" cy="972037"/>
            </a:xfrm>
            <a:prstGeom prst="rect">
              <a:avLst/>
            </a:prstGeom>
            <a:ln>
              <a:noFill/>
            </a:ln>
          </p:spPr>
        </p:pic>
      </p:grpSp>
      <p:sp>
        <p:nvSpPr>
          <p:cNvPr id="145" name="テキスト ボックス 144"/>
          <p:cNvSpPr txBox="1"/>
          <p:nvPr/>
        </p:nvSpPr>
        <p:spPr>
          <a:xfrm>
            <a:off x="1392468" y="4093627"/>
            <a:ext cx="4044446" cy="677108"/>
          </a:xfrm>
          <a:prstGeom prst="rect">
            <a:avLst/>
          </a:prstGeom>
          <a:noFill/>
        </p:spPr>
        <p:txBody>
          <a:bodyPr wrap="square" rtlCol="0">
            <a:spAutoFit/>
          </a:bodyPr>
          <a:lstStyle/>
          <a:p>
            <a:pPr marL="88900" indent="-88900"/>
            <a:r>
              <a:rPr lang="en-US" altLang="ja-JP" sz="1200" dirty="0" smtClean="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道路空間</a:t>
            </a:r>
            <a:r>
              <a:rPr lang="en-US" altLang="ja-JP" sz="1200" dirty="0">
                <a:latin typeface="ＭＳ Ｐゴシック" pitchFamily="50" charset="-128"/>
                <a:ea typeface="ＭＳ Ｐゴシック" pitchFamily="50" charset="-128"/>
              </a:rPr>
              <a:t>】</a:t>
            </a:r>
          </a:p>
          <a:p>
            <a:pPr marL="88900" indent="-88900"/>
            <a:r>
              <a:rPr lang="ja-JP" altLang="en-US" sz="1200" dirty="0">
                <a:latin typeface="ＭＳ Ｐ明朝" pitchFamily="18" charset="-128"/>
                <a:ea typeface="ＭＳ Ｐ明朝" pitchFamily="18" charset="-128"/>
              </a:rPr>
              <a:t>　・６車線の一方通行</a:t>
            </a:r>
            <a:endParaRPr lang="en-US" altLang="ja-JP" sz="1200" dirty="0">
              <a:latin typeface="ＭＳ Ｐ明朝" pitchFamily="18" charset="-128"/>
              <a:ea typeface="ＭＳ Ｐ明朝" pitchFamily="18" charset="-128"/>
            </a:endParaRPr>
          </a:p>
          <a:p>
            <a:pPr marL="88900" indent="-88900">
              <a:buFont typeface="Wingdings" pitchFamily="2" charset="2"/>
              <a:buChar char="l"/>
            </a:pPr>
            <a:endParaRPr lang="en-US" altLang="ja-JP" sz="1400" dirty="0">
              <a:latin typeface="ＭＳ 明朝" pitchFamily="17" charset="-128"/>
              <a:ea typeface="ＭＳ 明朝" pitchFamily="17" charset="-128"/>
            </a:endParaRPr>
          </a:p>
        </p:txBody>
      </p:sp>
      <p:sp>
        <p:nvSpPr>
          <p:cNvPr id="146" name="テキスト ボックス 145"/>
          <p:cNvSpPr txBox="1"/>
          <p:nvPr/>
        </p:nvSpPr>
        <p:spPr>
          <a:xfrm>
            <a:off x="5758889" y="1742526"/>
            <a:ext cx="3801970" cy="626701"/>
          </a:xfrm>
          <a:prstGeom prst="rect">
            <a:avLst/>
          </a:prstGeom>
          <a:noFill/>
        </p:spPr>
        <p:txBody>
          <a:bodyPr wrap="square" lIns="36000" tIns="36000" rIns="36000" bIns="36000" rtlCol="0">
            <a:spAutoFit/>
          </a:bodyPr>
          <a:lstStyle/>
          <a:p>
            <a:pPr marL="177800" indent="-177800"/>
            <a:r>
              <a:rPr lang="ja-JP" altLang="en-US" sz="1200" dirty="0" smtClean="0">
                <a:latin typeface="ＭＳ Ｐゴシック" pitchFamily="50" charset="-128"/>
              </a:rPr>
              <a:t>＜都市再生特別地区</a:t>
            </a:r>
            <a:r>
              <a:rPr lang="en-US" altLang="ja-JP" sz="1200" dirty="0" smtClean="0">
                <a:latin typeface="ＭＳ Ｐゴシック" pitchFamily="50" charset="-128"/>
              </a:rPr>
              <a:t>*</a:t>
            </a:r>
            <a:r>
              <a:rPr lang="ja-JP" altLang="en-US" sz="1200" dirty="0" smtClean="0">
                <a:latin typeface="ＭＳ Ｐゴシック" pitchFamily="50" charset="-128"/>
              </a:rPr>
              <a:t>の活用による高さ制限等の緩和＞</a:t>
            </a:r>
            <a:endParaRPr lang="en-US" altLang="ja-JP" sz="1200" dirty="0" smtClean="0">
              <a:latin typeface="ＭＳ Ｐゴシック" pitchFamily="50" charset="-128"/>
            </a:endParaRPr>
          </a:p>
          <a:p>
            <a:pPr marL="177800" indent="-177800"/>
            <a:r>
              <a:rPr lang="ja-JP" altLang="en-US" sz="1200" dirty="0" smtClean="0">
                <a:latin typeface="ＭＳ Ｐゴシック" pitchFamily="50" charset="-128"/>
                <a:ea typeface="ＭＳ Ｐ明朝" pitchFamily="18" charset="-128"/>
              </a:rPr>
              <a:t>　・淀屋橋</a:t>
            </a:r>
            <a:r>
              <a:rPr lang="en-US" altLang="ja-JP" sz="1200" dirty="0" err="1" smtClean="0">
                <a:latin typeface="+mn-ea"/>
              </a:rPr>
              <a:t>o</a:t>
            </a:r>
            <a:r>
              <a:rPr lang="en-US" altLang="ja-JP" sz="1200" dirty="0" err="1" smtClean="0">
                <a:latin typeface="ＭＳ Ｐゴシック" pitchFamily="50" charset="-128"/>
                <a:ea typeface="ＭＳ Ｐ明朝" pitchFamily="18" charset="-128"/>
              </a:rPr>
              <a:t>dona</a:t>
            </a:r>
            <a:r>
              <a:rPr lang="ja-JP" altLang="en-US" sz="1200" dirty="0" smtClean="0">
                <a:latin typeface="ＭＳ Ｐゴシック" pitchFamily="50" charset="-128"/>
                <a:ea typeface="ＭＳ Ｐ明朝" pitchFamily="18" charset="-128"/>
              </a:rPr>
              <a:t>（</a:t>
            </a:r>
            <a:r>
              <a:rPr lang="en-US" altLang="ja-JP" sz="1200" dirty="0" smtClean="0">
                <a:latin typeface="ＭＳ Ｐゴシック" pitchFamily="50" charset="-128"/>
                <a:ea typeface="ＭＳ Ｐ明朝" pitchFamily="18" charset="-128"/>
              </a:rPr>
              <a:t>2004</a:t>
            </a:r>
            <a:r>
              <a:rPr lang="ja-JP" altLang="en-US" sz="1200" dirty="0" smtClean="0">
                <a:latin typeface="ＭＳ Ｐゴシック" pitchFamily="50" charset="-128"/>
                <a:ea typeface="ＭＳ Ｐ明朝" pitchFamily="18" charset="-128"/>
              </a:rPr>
              <a:t>年）</a:t>
            </a:r>
            <a:endParaRPr lang="en-US" altLang="ja-JP" sz="1200" dirty="0" smtClean="0">
              <a:latin typeface="ＭＳ Ｐゴシック" pitchFamily="50" charset="-128"/>
              <a:ea typeface="ＭＳ Ｐ明朝" pitchFamily="18" charset="-128"/>
            </a:endParaRPr>
          </a:p>
          <a:p>
            <a:pPr marL="177800" indent="-177800"/>
            <a:r>
              <a:rPr lang="ja-JP" altLang="en-US" sz="1200" dirty="0" smtClean="0">
                <a:latin typeface="ＭＳ Ｐゴシック" pitchFamily="50" charset="-128"/>
                <a:ea typeface="ＭＳ Ｐ明朝" pitchFamily="18" charset="-128"/>
              </a:rPr>
              <a:t>　・本町ガーデンシティ（</a:t>
            </a:r>
            <a:r>
              <a:rPr lang="en-US" altLang="ja-JP" sz="1200" dirty="0" smtClean="0">
                <a:latin typeface="ＭＳ Ｐゴシック" pitchFamily="50" charset="-128"/>
                <a:ea typeface="ＭＳ Ｐ明朝" pitchFamily="18" charset="-128"/>
              </a:rPr>
              <a:t>2007</a:t>
            </a:r>
            <a:r>
              <a:rPr lang="ja-JP" altLang="en-US" sz="1200" dirty="0" smtClean="0">
                <a:latin typeface="ＭＳ Ｐゴシック" pitchFamily="50" charset="-128"/>
                <a:ea typeface="ＭＳ Ｐ明朝" pitchFamily="18" charset="-128"/>
              </a:rPr>
              <a:t>年）</a:t>
            </a:r>
            <a:endParaRPr lang="en-US" altLang="ja-JP" sz="1200" dirty="0">
              <a:latin typeface="ＭＳ Ｐ明朝" pitchFamily="18" charset="-128"/>
              <a:ea typeface="ＭＳ Ｐ明朝" pitchFamily="18" charset="-128"/>
            </a:endParaRPr>
          </a:p>
        </p:txBody>
      </p:sp>
      <p:sp>
        <p:nvSpPr>
          <p:cNvPr id="166" name="テキスト ボックス 165"/>
          <p:cNvSpPr txBox="1"/>
          <p:nvPr/>
        </p:nvSpPr>
        <p:spPr>
          <a:xfrm>
            <a:off x="5721122" y="5220236"/>
            <a:ext cx="4499472" cy="646331"/>
          </a:xfrm>
          <a:prstGeom prst="rect">
            <a:avLst/>
          </a:prstGeom>
          <a:noFill/>
        </p:spPr>
        <p:txBody>
          <a:bodyPr wrap="square" rtlCol="0">
            <a:spAutoFit/>
          </a:bodyPr>
          <a:lstStyle/>
          <a:p>
            <a:pPr marL="88900" indent="-88900"/>
            <a:r>
              <a:rPr lang="ja-JP" altLang="en-US" sz="1200" dirty="0" smtClean="0">
                <a:latin typeface="ＭＳ Ｐゴシック" pitchFamily="50" charset="-128"/>
              </a:rPr>
              <a:t>＜道路</a:t>
            </a:r>
            <a:r>
              <a:rPr lang="ja-JP" altLang="en-US" sz="1200" dirty="0">
                <a:latin typeface="ＭＳ Ｐゴシック" pitchFamily="50" charset="-128"/>
              </a:rPr>
              <a:t>空間再編モデル</a:t>
            </a:r>
            <a:r>
              <a:rPr lang="ja-JP" altLang="en-US" sz="1200" dirty="0" smtClean="0">
                <a:latin typeface="ＭＳ Ｐゴシック" pitchFamily="50" charset="-128"/>
              </a:rPr>
              <a:t>整備（千日前通以南：</a:t>
            </a:r>
            <a:r>
              <a:rPr lang="en-US" altLang="ja-JP" sz="1200" dirty="0" smtClean="0">
                <a:latin typeface="ＭＳ Ｐゴシック" pitchFamily="50" charset="-128"/>
              </a:rPr>
              <a:t>2016</a:t>
            </a:r>
            <a:r>
              <a:rPr lang="ja-JP" altLang="en-US" sz="1200" dirty="0">
                <a:latin typeface="ＭＳ Ｐゴシック" pitchFamily="50" charset="-128"/>
              </a:rPr>
              <a:t>年</a:t>
            </a:r>
            <a:r>
              <a:rPr lang="ja-JP" altLang="en-US" sz="1200" dirty="0" smtClean="0">
                <a:latin typeface="ＭＳ Ｐゴシック" pitchFamily="50" charset="-128"/>
              </a:rPr>
              <a:t>）＞</a:t>
            </a:r>
            <a:endParaRPr lang="en-US" altLang="ja-JP" sz="1200" dirty="0">
              <a:latin typeface="ＭＳ Ｐゴシック" pitchFamily="50" charset="-128"/>
            </a:endParaRPr>
          </a:p>
          <a:p>
            <a:pPr marL="88900" indent="-88900"/>
            <a:r>
              <a:rPr lang="en-US" altLang="ja-JP" sz="1200" dirty="0" smtClean="0">
                <a:latin typeface="ＭＳ Ｐゴシック" pitchFamily="50" charset="-128"/>
                <a:ea typeface="ＭＳ Ｐゴシック" pitchFamily="50" charset="-128"/>
              </a:rPr>
              <a:t>【</a:t>
            </a:r>
            <a:r>
              <a:rPr lang="ja-JP" altLang="en-US" sz="1200" dirty="0" smtClean="0">
                <a:latin typeface="ＭＳ Ｐゴシック" pitchFamily="50" charset="-128"/>
                <a:ea typeface="ＭＳ Ｐゴシック" pitchFamily="50" charset="-128"/>
              </a:rPr>
              <a:t>道路空間</a:t>
            </a:r>
            <a:r>
              <a:rPr lang="en-US" altLang="ja-JP" sz="1200" dirty="0" smtClean="0">
                <a:latin typeface="ＭＳ Ｐゴシック" pitchFamily="50" charset="-128"/>
                <a:ea typeface="ＭＳ Ｐゴシック" pitchFamily="50" charset="-128"/>
              </a:rPr>
              <a:t>】</a:t>
            </a:r>
          </a:p>
          <a:p>
            <a:pPr marL="88900" indent="-88900"/>
            <a:r>
              <a:rPr lang="ja-JP" altLang="en-US" sz="1200" dirty="0" smtClean="0">
                <a:latin typeface="ＭＳ Ｐゴシック" pitchFamily="50" charset="-128"/>
                <a:ea typeface="ＭＳ Ｐゴシック" pitchFamily="50" charset="-128"/>
              </a:rPr>
              <a:t>・</a:t>
            </a:r>
            <a:r>
              <a:rPr lang="ja-JP" altLang="ja-JP" sz="1200" dirty="0" smtClean="0">
                <a:latin typeface="ＭＳ Ｐ明朝" pitchFamily="18" charset="-128"/>
                <a:ea typeface="ＭＳ Ｐ明朝" pitchFamily="18" charset="-128"/>
              </a:rPr>
              <a:t>車線</a:t>
            </a:r>
            <a:r>
              <a:rPr lang="ja-JP" altLang="en-US" sz="1200" dirty="0">
                <a:latin typeface="ＭＳ Ｐ明朝" pitchFamily="18" charset="-128"/>
                <a:ea typeface="ＭＳ Ｐ明朝" pitchFamily="18" charset="-128"/>
              </a:rPr>
              <a:t>を</a:t>
            </a:r>
            <a:r>
              <a:rPr lang="ja-JP" altLang="ja-JP" sz="1200" dirty="0" smtClean="0">
                <a:latin typeface="ＭＳ Ｐ明朝" pitchFamily="18" charset="-128"/>
                <a:ea typeface="ＭＳ Ｐ明朝" pitchFamily="18" charset="-128"/>
              </a:rPr>
              <a:t>減少</a:t>
            </a:r>
            <a:endParaRPr lang="en-US" altLang="ja-JP" sz="1200" dirty="0" smtClean="0">
              <a:latin typeface="ＭＳ Ｐ明朝" pitchFamily="18" charset="-128"/>
              <a:ea typeface="ＭＳ Ｐ明朝" pitchFamily="18" charset="-128"/>
            </a:endParaRPr>
          </a:p>
        </p:txBody>
      </p:sp>
      <p:sp>
        <p:nvSpPr>
          <p:cNvPr id="147" name="正方形/長方形 146"/>
          <p:cNvSpPr/>
          <p:nvPr/>
        </p:nvSpPr>
        <p:spPr>
          <a:xfrm>
            <a:off x="9436659" y="1651422"/>
            <a:ext cx="1622458" cy="669414"/>
          </a:xfrm>
          <a:prstGeom prst="rect">
            <a:avLst/>
          </a:prstGeom>
          <a:ln>
            <a:solidFill>
              <a:schemeClr val="tx1"/>
            </a:solidFill>
            <a:prstDash val="dash"/>
          </a:ln>
        </p:spPr>
        <p:txBody>
          <a:bodyPr wrap="square">
            <a:spAutoFit/>
          </a:bodyPr>
          <a:lstStyle/>
          <a:p>
            <a:pPr>
              <a:lnSpc>
                <a:spcPts val="900"/>
              </a:lnSpc>
            </a:pPr>
            <a:r>
              <a:rPr lang="en-US" altLang="ja-JP" sz="900" dirty="0" smtClean="0">
                <a:latin typeface="ＭＳ Ｐ明朝" panose="02020600040205080304" pitchFamily="18" charset="-128"/>
                <a:ea typeface="ＭＳ Ｐ明朝" panose="02020600040205080304" pitchFamily="18" charset="-128"/>
              </a:rPr>
              <a:t>*</a:t>
            </a:r>
            <a:r>
              <a:rPr lang="ja-JP" altLang="en-US" sz="900" dirty="0" smtClean="0">
                <a:latin typeface="ＭＳ Ｐ明朝" panose="02020600040205080304" pitchFamily="18" charset="-128"/>
                <a:ea typeface="ＭＳ Ｐ明朝" panose="02020600040205080304" pitchFamily="18" charset="-128"/>
              </a:rPr>
              <a:t>都市</a:t>
            </a:r>
            <a:r>
              <a:rPr lang="ja-JP" altLang="en-US" sz="900" dirty="0">
                <a:latin typeface="ＭＳ Ｐ明朝" panose="02020600040205080304" pitchFamily="18" charset="-128"/>
                <a:ea typeface="ＭＳ Ｐ明朝" panose="02020600040205080304" pitchFamily="18" charset="-128"/>
              </a:rPr>
              <a:t>再生緊急整備地域内において、既存</a:t>
            </a:r>
            <a:r>
              <a:rPr lang="ja-JP" altLang="en-US" sz="900" dirty="0" smtClean="0">
                <a:latin typeface="ＭＳ Ｐ明朝" panose="02020600040205080304" pitchFamily="18" charset="-128"/>
                <a:ea typeface="ＭＳ Ｐ明朝" panose="02020600040205080304" pitchFamily="18" charset="-128"/>
              </a:rPr>
              <a:t>の規制</a:t>
            </a:r>
            <a:r>
              <a:rPr lang="ja-JP" altLang="en-US" sz="900" dirty="0">
                <a:latin typeface="ＭＳ Ｐ明朝" panose="02020600040205080304" pitchFamily="18" charset="-128"/>
                <a:ea typeface="ＭＳ Ｐ明朝" panose="02020600040205080304" pitchFamily="18" charset="-128"/>
              </a:rPr>
              <a:t>を適用除外とした上で、自由度の高い計画を定めることができる都市計画</a:t>
            </a:r>
            <a:r>
              <a:rPr lang="ja-JP" altLang="en-US" sz="900" dirty="0" smtClean="0">
                <a:latin typeface="ＭＳ Ｐ明朝" panose="02020600040205080304" pitchFamily="18" charset="-128"/>
                <a:ea typeface="ＭＳ Ｐ明朝" panose="02020600040205080304" pitchFamily="18" charset="-128"/>
              </a:rPr>
              <a:t>制度</a:t>
            </a:r>
            <a:endParaRPr lang="en-US" altLang="ja-JP" sz="900" dirty="0" smtClean="0">
              <a:latin typeface="ＭＳ Ｐ明朝" panose="02020600040205080304" pitchFamily="18" charset="-128"/>
              <a:ea typeface="ＭＳ Ｐ明朝" panose="02020600040205080304" pitchFamily="18" charset="-128"/>
            </a:endParaRPr>
          </a:p>
        </p:txBody>
      </p:sp>
      <p:sp>
        <p:nvSpPr>
          <p:cNvPr id="148" name="テキスト ボックス 147"/>
          <p:cNvSpPr txBox="1"/>
          <p:nvPr/>
        </p:nvSpPr>
        <p:spPr>
          <a:xfrm>
            <a:off x="5698324" y="3081431"/>
            <a:ext cx="3740202" cy="765200"/>
          </a:xfrm>
          <a:prstGeom prst="rect">
            <a:avLst/>
          </a:prstGeom>
          <a:noFill/>
        </p:spPr>
        <p:txBody>
          <a:bodyPr wrap="square" lIns="36000" tIns="36000" rIns="36000" bIns="36000" rtlCol="0">
            <a:spAutoFit/>
          </a:bodyPr>
          <a:lstStyle/>
          <a:p>
            <a:pPr marL="88900" indent="-88900"/>
            <a:r>
              <a:rPr lang="ja-JP" altLang="en-US" sz="1200" dirty="0" smtClean="0">
                <a:latin typeface="ＭＳ Ｐゴシック" pitchFamily="50" charset="-128"/>
                <a:ea typeface="ＭＳ Ｐゴシック" pitchFamily="50" charset="-128"/>
              </a:rPr>
              <a:t>　</a:t>
            </a:r>
            <a:r>
              <a:rPr lang="en-US" altLang="ja-JP" sz="1200" dirty="0" smtClean="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容積率（淀屋橋～長堀間）</a:t>
            </a:r>
            <a:r>
              <a:rPr lang="en-US" altLang="ja-JP" sz="1200" dirty="0">
                <a:latin typeface="ＭＳ Ｐゴシック" pitchFamily="50" charset="-128"/>
                <a:ea typeface="ＭＳ Ｐゴシック" pitchFamily="50" charset="-128"/>
              </a:rPr>
              <a:t>】</a:t>
            </a:r>
          </a:p>
          <a:p>
            <a:pPr marL="266700" indent="-2667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・貢献内容</a:t>
            </a:r>
            <a:r>
              <a:rPr lang="en-US" altLang="ja-JP" sz="1200" dirty="0" smtClean="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に応じて最大</a:t>
            </a:r>
            <a:r>
              <a:rPr lang="en-US" altLang="ja-JP" sz="1200" dirty="0" smtClean="0">
                <a:latin typeface="ＭＳ Ｐ明朝" pitchFamily="18" charset="-128"/>
                <a:ea typeface="ＭＳ Ｐ明朝" pitchFamily="18" charset="-128"/>
              </a:rPr>
              <a:t>1300</a:t>
            </a:r>
            <a:r>
              <a:rPr lang="ja-JP" altLang="en-US" sz="1200" dirty="0" smtClean="0">
                <a:latin typeface="ＭＳ Ｐ明朝" pitchFamily="18" charset="-128"/>
                <a:ea typeface="ＭＳ Ｐ明朝" pitchFamily="18" charset="-128"/>
              </a:rPr>
              <a:t>％まで</a:t>
            </a:r>
            <a:r>
              <a:rPr lang="ja-JP" altLang="en-US" sz="1200" dirty="0">
                <a:latin typeface="ＭＳ Ｐ明朝" pitchFamily="18" charset="-128"/>
                <a:ea typeface="ＭＳ Ｐ明朝" pitchFamily="18" charset="-128"/>
              </a:rPr>
              <a:t>緩和</a:t>
            </a:r>
            <a:r>
              <a:rPr lang="ja-JP" altLang="en-US" sz="1200" dirty="0" smtClean="0">
                <a:latin typeface="ＭＳ Ｐ明朝" pitchFamily="18" charset="-128"/>
                <a:ea typeface="ＭＳ Ｐ明朝" pitchFamily="18" charset="-128"/>
              </a:rPr>
              <a:t>可能</a:t>
            </a:r>
            <a:endParaRPr lang="en-US" altLang="ja-JP" sz="1200" dirty="0" smtClean="0">
              <a:latin typeface="ＭＳ Ｐ明朝" pitchFamily="18" charset="-128"/>
              <a:ea typeface="ＭＳ Ｐ明朝" pitchFamily="18" charset="-128"/>
            </a:endParaRPr>
          </a:p>
          <a:p>
            <a:pPr marL="266700" indent="-266700"/>
            <a:r>
              <a:rPr lang="ja-JP" altLang="en-US" sz="1200" dirty="0" smtClean="0">
                <a:latin typeface="ＭＳ Ｐ明朝" pitchFamily="18" charset="-128"/>
                <a:ea typeface="ＭＳ Ｐ明朝" pitchFamily="18" charset="-128"/>
              </a:rPr>
              <a:t>　 </a:t>
            </a:r>
            <a:r>
              <a:rPr lang="en-US" altLang="ja-JP" sz="1200" dirty="0" smtClean="0">
                <a:latin typeface="ＭＳ Ｐ明朝" pitchFamily="18" charset="-128"/>
                <a:ea typeface="ＭＳ Ｐ明朝" pitchFamily="18" charset="-128"/>
              </a:rPr>
              <a:t>**</a:t>
            </a:r>
            <a:r>
              <a:rPr lang="ja-JP" altLang="en-US" sz="900" dirty="0" smtClean="0">
                <a:latin typeface="ＭＳ Ｐ明朝" pitchFamily="18" charset="-128"/>
                <a:ea typeface="ＭＳ Ｐ明朝" pitchFamily="18" charset="-128"/>
              </a:rPr>
              <a:t>誘導</a:t>
            </a:r>
            <a:r>
              <a:rPr lang="ja-JP" altLang="en-US" sz="900" dirty="0">
                <a:latin typeface="ＭＳ Ｐ明朝" pitchFamily="18" charset="-128"/>
                <a:ea typeface="ＭＳ Ｐ明朝" pitchFamily="18" charset="-128"/>
              </a:rPr>
              <a:t>用途（事務所、店舗、飲食店、展示場、美術館、博物館及びホテル）の床面積の合計が、当該建築物の延べ面積の</a:t>
            </a:r>
            <a:r>
              <a:rPr lang="en-US" altLang="ja-JP" sz="900" dirty="0">
                <a:latin typeface="ＭＳ Ｐ明朝" pitchFamily="18" charset="-128"/>
                <a:ea typeface="ＭＳ Ｐ明朝" pitchFamily="18" charset="-128"/>
              </a:rPr>
              <a:t>3</a:t>
            </a:r>
            <a:r>
              <a:rPr lang="ja-JP" altLang="en-US" sz="900" dirty="0">
                <a:latin typeface="ＭＳ Ｐ明朝" pitchFamily="18" charset="-128"/>
                <a:ea typeface="ＭＳ Ｐ明朝" pitchFamily="18" charset="-128"/>
              </a:rPr>
              <a:t>分の</a:t>
            </a:r>
            <a:r>
              <a:rPr lang="en-US" altLang="ja-JP" sz="900" dirty="0">
                <a:latin typeface="ＭＳ Ｐ明朝" pitchFamily="18" charset="-128"/>
                <a:ea typeface="ＭＳ Ｐ明朝" pitchFamily="18" charset="-128"/>
              </a:rPr>
              <a:t>2</a:t>
            </a:r>
            <a:r>
              <a:rPr lang="ja-JP" altLang="en-US" sz="900" dirty="0" smtClean="0">
                <a:latin typeface="ＭＳ Ｐ明朝" pitchFamily="18" charset="-128"/>
                <a:ea typeface="ＭＳ Ｐ明朝" pitchFamily="18" charset="-128"/>
              </a:rPr>
              <a:t>以上　など</a:t>
            </a:r>
            <a:endParaRPr lang="en-US" altLang="ja-JP" sz="900" dirty="0">
              <a:latin typeface="ＭＳ Ｐ明朝" pitchFamily="18" charset="-128"/>
              <a:ea typeface="ＭＳ Ｐ明朝" pitchFamily="18" charset="-128"/>
            </a:endParaRPr>
          </a:p>
        </p:txBody>
      </p:sp>
      <p:sp>
        <p:nvSpPr>
          <p:cNvPr id="150" name="テキスト ボックス 149"/>
          <p:cNvSpPr txBox="1"/>
          <p:nvPr/>
        </p:nvSpPr>
        <p:spPr>
          <a:xfrm>
            <a:off x="5812558" y="4657414"/>
            <a:ext cx="5236441" cy="626701"/>
          </a:xfrm>
          <a:prstGeom prst="rect">
            <a:avLst/>
          </a:prstGeom>
          <a:noFill/>
        </p:spPr>
        <p:txBody>
          <a:bodyPr wrap="square" lIns="36000" tIns="36000" rIns="36000" bIns="36000" rtlCol="0">
            <a:spAutoFit/>
          </a:bodyPr>
          <a:lstStyle/>
          <a:p>
            <a:pPr marL="88900" indent="-88900"/>
            <a:r>
              <a:rPr lang="ja-JP" altLang="en-US" sz="1200" dirty="0" smtClean="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本町～長堀間）</a:t>
            </a:r>
            <a:endParaRPr lang="en-US" altLang="ja-JP" sz="1200" dirty="0">
              <a:latin typeface="ＭＳ Ｐゴシック" pitchFamily="50" charset="-128"/>
              <a:ea typeface="ＭＳ Ｐゴシック" pitchFamily="50" charset="-128"/>
            </a:endParaRPr>
          </a:p>
          <a:p>
            <a:pPr marL="355600" indent="-355600"/>
            <a:r>
              <a:rPr lang="ja-JP" altLang="en-US" sz="1200" dirty="0">
                <a:latin typeface="ＭＳ Ｐ明朝" pitchFamily="18" charset="-128"/>
                <a:ea typeface="ＭＳ Ｐ明朝" pitchFamily="18" charset="-128"/>
              </a:rPr>
              <a:t>　　・建物上層階</a:t>
            </a:r>
            <a:r>
              <a:rPr lang="ja-JP" altLang="en-US" sz="1200" dirty="0" smtClean="0">
                <a:latin typeface="ＭＳ Ｐ明朝" pitchFamily="18" charset="-128"/>
                <a:ea typeface="ＭＳ Ｐ明朝" pitchFamily="18" charset="-128"/>
              </a:rPr>
              <a:t>（最上階</a:t>
            </a:r>
            <a:r>
              <a:rPr lang="ja-JP" altLang="en-US" sz="1200" dirty="0">
                <a:latin typeface="ＭＳ Ｐ明朝" pitchFamily="18" charset="-128"/>
                <a:ea typeface="ＭＳ Ｐ明朝" pitchFamily="18" charset="-128"/>
              </a:rPr>
              <a:t>から、建築物の階数の３分の１以内）に賃貸レジデンスの導入が</a:t>
            </a:r>
            <a:r>
              <a:rPr lang="ja-JP" altLang="en-US" sz="1200" dirty="0" smtClean="0">
                <a:latin typeface="ＭＳ Ｐ明朝" pitchFamily="18" charset="-128"/>
                <a:ea typeface="ＭＳ Ｐ明朝" pitchFamily="18" charset="-128"/>
              </a:rPr>
              <a:t>可能</a:t>
            </a:r>
            <a:endParaRPr lang="en-US" altLang="ja-JP" sz="1200" dirty="0">
              <a:latin typeface="ＭＳ Ｐ明朝" pitchFamily="18" charset="-128"/>
              <a:ea typeface="ＭＳ Ｐ明朝" pitchFamily="18" charset="-128"/>
            </a:endParaRPr>
          </a:p>
        </p:txBody>
      </p:sp>
      <p:sp>
        <p:nvSpPr>
          <p:cNvPr id="151" name="テキスト ボックス 150"/>
          <p:cNvSpPr txBox="1"/>
          <p:nvPr/>
        </p:nvSpPr>
        <p:spPr>
          <a:xfrm>
            <a:off x="5721122" y="5757991"/>
            <a:ext cx="1626102" cy="461665"/>
          </a:xfrm>
          <a:prstGeom prst="rect">
            <a:avLst/>
          </a:prstGeom>
          <a:noFill/>
        </p:spPr>
        <p:txBody>
          <a:bodyPr wrap="square" rtlCol="0">
            <a:spAutoFit/>
          </a:bodyPr>
          <a:lstStyle/>
          <a:p>
            <a:pPr marL="88900" indent="-88900"/>
            <a:r>
              <a:rPr lang="ja-JP" altLang="en-US" sz="1200" dirty="0" smtClean="0">
                <a:latin typeface="ＭＳ Ｐ明朝" pitchFamily="18" charset="-128"/>
                <a:ea typeface="ＭＳ Ｐ明朝" pitchFamily="18" charset="-128"/>
              </a:rPr>
              <a:t>・</a:t>
            </a:r>
            <a:r>
              <a:rPr lang="ja-JP" altLang="ja-JP" sz="1200" dirty="0" smtClean="0">
                <a:latin typeface="ＭＳ Ｐ明朝" pitchFamily="18" charset="-128"/>
                <a:ea typeface="ＭＳ Ｐ明朝" pitchFamily="18" charset="-128"/>
              </a:rPr>
              <a:t>歩行者・自転車</a:t>
            </a:r>
            <a:r>
              <a:rPr lang="ja-JP" altLang="en-US" sz="1200" dirty="0" smtClean="0">
                <a:latin typeface="ＭＳ Ｐ明朝" pitchFamily="18" charset="-128"/>
                <a:ea typeface="ＭＳ Ｐ明朝" pitchFamily="18" charset="-128"/>
              </a:rPr>
              <a:t>通行空間を</a:t>
            </a:r>
            <a:r>
              <a:rPr lang="ja-JP" altLang="ja-JP" sz="1200" dirty="0" smtClean="0">
                <a:latin typeface="ＭＳ Ｐ明朝" pitchFamily="18" charset="-128"/>
                <a:ea typeface="ＭＳ Ｐ明朝" pitchFamily="18" charset="-128"/>
              </a:rPr>
              <a:t>拡充</a:t>
            </a:r>
            <a:endParaRPr lang="en-US" altLang="ja-JP" sz="1200" dirty="0"/>
          </a:p>
        </p:txBody>
      </p:sp>
      <p:sp>
        <p:nvSpPr>
          <p:cNvPr id="152" name="テキスト ボックス 155"/>
          <p:cNvSpPr txBox="1">
            <a:spLocks noChangeArrowheads="1"/>
          </p:cNvSpPr>
          <p:nvPr/>
        </p:nvSpPr>
        <p:spPr bwMode="auto">
          <a:xfrm>
            <a:off x="4465586" y="1807835"/>
            <a:ext cx="449770" cy="461665"/>
          </a:xfrm>
          <a:prstGeom prst="rect">
            <a:avLst/>
          </a:prstGeom>
          <a:noFill/>
          <a:ln w="9525">
            <a:noFill/>
            <a:miter lim="800000"/>
            <a:headEnd/>
            <a:tailEnd/>
          </a:ln>
        </p:spPr>
        <p:txBody>
          <a:bodyPr wrap="square">
            <a:spAutoFit/>
          </a:bodyPr>
          <a:lstStyle/>
          <a:p>
            <a:pPr algn="ctr"/>
            <a:r>
              <a:rPr lang="en-US" altLang="ja-JP" sz="800" dirty="0">
                <a:latin typeface="HG丸ｺﾞｼｯｸM-PRO" pitchFamily="50" charset="-128"/>
                <a:ea typeface="HG丸ｺﾞｼｯｸM-PRO" pitchFamily="50" charset="-128"/>
              </a:rPr>
              <a:t>    50m</a:t>
            </a:r>
          </a:p>
          <a:p>
            <a:pPr algn="ctr"/>
            <a:r>
              <a:rPr lang="ja-JP" altLang="en-US" sz="800" dirty="0">
                <a:latin typeface="HG丸ｺﾞｼｯｸM-PRO" pitchFamily="50" charset="-128"/>
                <a:ea typeface="HG丸ｺﾞｼｯｸM-PRO" pitchFamily="50" charset="-128"/>
              </a:rPr>
              <a:t>▽</a:t>
            </a:r>
          </a:p>
        </p:txBody>
      </p:sp>
    </p:spTree>
    <p:extLst>
      <p:ext uri="{BB962C8B-B14F-4D97-AF65-F5344CB8AC3E}">
        <p14:creationId xmlns:p14="http://schemas.microsoft.com/office/powerpoint/2010/main" val="3648531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　</a:t>
            </a:r>
            <a:r>
              <a:rPr lang="ja-JP" altLang="en-US" sz="2000" b="1" dirty="0" smtClean="0">
                <a:solidFill>
                  <a:schemeClr val="bg1"/>
                </a:solidFill>
                <a:latin typeface="ＭＳ ゴシック" pitchFamily="49" charset="-128"/>
                <a:ea typeface="ＭＳ ゴシック" pitchFamily="49" charset="-128"/>
              </a:rPr>
              <a:t>　</a:t>
            </a:r>
            <a:r>
              <a:rPr lang="ja-JP" altLang="en-US" sz="2000" b="1" dirty="0">
                <a:solidFill>
                  <a:schemeClr val="bg1"/>
                </a:solidFill>
                <a:latin typeface="ＭＳ ゴシック" pitchFamily="49" charset="-128"/>
                <a:ea typeface="ＭＳ ゴシック" pitchFamily="49" charset="-128"/>
              </a:rPr>
              <a:t>沿道</a:t>
            </a:r>
            <a:r>
              <a:rPr lang="ja-JP" altLang="en-US" sz="2000" b="1" dirty="0" smtClean="0">
                <a:solidFill>
                  <a:schemeClr val="bg1"/>
                </a:solidFill>
                <a:latin typeface="ＭＳ ゴシック" pitchFamily="49" charset="-128"/>
                <a:ea typeface="ＭＳ ゴシック" pitchFamily="49" charset="-128"/>
              </a:rPr>
              <a:t>の開発</a:t>
            </a:r>
            <a:r>
              <a:rPr lang="ja-JP" altLang="en-US" sz="2000" b="1" dirty="0">
                <a:solidFill>
                  <a:schemeClr val="bg1"/>
                </a:solidFill>
                <a:latin typeface="ＭＳ ゴシック" pitchFamily="49" charset="-128"/>
                <a:ea typeface="ＭＳ ゴシック" pitchFamily="49" charset="-128"/>
              </a:rPr>
              <a:t>状況</a:t>
            </a:r>
            <a:endParaRPr lang="en-US" altLang="ja-JP" b="1" dirty="0">
              <a:solidFill>
                <a:schemeClr val="bg1"/>
              </a:solidFill>
              <a:latin typeface="ＭＳ ゴシック" pitchFamily="49" charset="-128"/>
              <a:ea typeface="ＭＳ ゴシック" pitchFamily="49" charset="-128"/>
            </a:endParaRPr>
          </a:p>
        </p:txBody>
      </p:sp>
      <p:sp>
        <p:nvSpPr>
          <p:cNvPr id="30" name="スライド番号プレースホルダ 29"/>
          <p:cNvSpPr>
            <a:spLocks noGrp="1"/>
          </p:cNvSpPr>
          <p:nvPr>
            <p:ph type="sldNum" sz="quarter" idx="12"/>
          </p:nvPr>
        </p:nvSpPr>
        <p:spPr/>
        <p:txBody>
          <a:bodyPr/>
          <a:lstStyle/>
          <a:p>
            <a:fld id="{37EF5067-3AB7-4642-9103-42CBD40CC6D9}" type="slidenum">
              <a:rPr kumimoji="1" lang="ja-JP" altLang="en-US" smtClean="0"/>
              <a:pPr/>
              <a:t>28</a:t>
            </a:fld>
            <a:endParaRPr kumimoji="1" lang="ja-JP" altLang="en-US" dirty="0"/>
          </a:p>
        </p:txBody>
      </p:sp>
      <p:pic>
        <p:nvPicPr>
          <p:cNvPr id="23" name="図 22"/>
          <p:cNvPicPr>
            <a:picLocks noChangeAspect="1"/>
          </p:cNvPicPr>
          <p:nvPr/>
        </p:nvPicPr>
        <p:blipFill rotWithShape="1">
          <a:blip r:embed="rId2" cstate="print">
            <a:extLst>
              <a:ext uri="{28A0092B-C50C-407E-A947-70E740481C1C}">
                <a14:useLocalDpi xmlns:a14="http://schemas.microsoft.com/office/drawing/2010/main" val="0"/>
              </a:ext>
            </a:extLst>
          </a:blip>
          <a:srcRect l="16053" r="9441" b="3944"/>
          <a:stretch/>
        </p:blipFill>
        <p:spPr>
          <a:xfrm>
            <a:off x="2979116" y="3950222"/>
            <a:ext cx="2011681" cy="1832756"/>
          </a:xfrm>
          <a:prstGeom prst="rect">
            <a:avLst/>
          </a:prstGeom>
          <a:ln>
            <a:noFill/>
          </a:ln>
        </p:spPr>
      </p:pic>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2412" y="3759360"/>
            <a:ext cx="1257538" cy="2016000"/>
          </a:xfrm>
          <a:prstGeom prst="rect">
            <a:avLst/>
          </a:prstGeom>
          <a:ln>
            <a:noFill/>
          </a:ln>
        </p:spPr>
      </p:pic>
      <p:pic>
        <p:nvPicPr>
          <p:cNvPr id="2048" name="図 20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565" y="3723360"/>
            <a:ext cx="1367991" cy="2052000"/>
          </a:xfrm>
          <a:prstGeom prst="rect">
            <a:avLst/>
          </a:prstGeom>
          <a:ln>
            <a:noFill/>
          </a:ln>
        </p:spPr>
      </p:pic>
      <p:pic>
        <p:nvPicPr>
          <p:cNvPr id="2051" name="図 20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1171" y="3779086"/>
            <a:ext cx="1450821" cy="2052000"/>
          </a:xfrm>
          <a:prstGeom prst="rect">
            <a:avLst/>
          </a:prstGeom>
          <a:ln>
            <a:noFill/>
          </a:ln>
        </p:spPr>
      </p:pic>
      <p:graphicFrame>
        <p:nvGraphicFramePr>
          <p:cNvPr id="2058" name="表 2057"/>
          <p:cNvGraphicFramePr>
            <a:graphicFrameLocks noGrp="1"/>
          </p:cNvGraphicFramePr>
          <p:nvPr>
            <p:extLst/>
          </p:nvPr>
        </p:nvGraphicFramePr>
        <p:xfrm>
          <a:off x="3148095" y="2670006"/>
          <a:ext cx="1787452" cy="891540"/>
        </p:xfrm>
        <a:graphic>
          <a:graphicData uri="http://schemas.openxmlformats.org/drawingml/2006/table">
            <a:tbl>
              <a:tblPr firstRow="1" bandRow="1">
                <a:tableStyleId>{2D5ABB26-0587-4C30-8999-92F81FD0307C}</a:tableStyleId>
              </a:tblPr>
              <a:tblGrid>
                <a:gridCol w="1787452">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①淀屋橋</a:t>
                      </a:r>
                      <a:r>
                        <a:rPr kumimoji="1" lang="en-US" altLang="ja-JP" sz="1200" dirty="0" err="1" smtClean="0">
                          <a:solidFill>
                            <a:schemeClr val="tx1"/>
                          </a:solidFill>
                        </a:rPr>
                        <a:t>odona</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70m</a:t>
                      </a:r>
                      <a:r>
                        <a:rPr kumimoji="1" lang="ja-JP" altLang="en-US" sz="900" dirty="0" smtClean="0">
                          <a:solidFill>
                            <a:schemeClr val="tx1"/>
                          </a:solidFill>
                        </a:rPr>
                        <a:t>（地上</a:t>
                      </a:r>
                      <a:r>
                        <a:rPr kumimoji="1" lang="en-US" altLang="ja-JP" sz="900" dirty="0" smtClean="0">
                          <a:solidFill>
                            <a:schemeClr val="tx1"/>
                          </a:solidFill>
                        </a:rPr>
                        <a:t>16</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2</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2008.5</a:t>
                      </a:r>
                      <a:r>
                        <a:rPr kumimoji="1" lang="ja-JP" altLang="en-US" sz="900" dirty="0" smtClean="0">
                          <a:solidFill>
                            <a:schemeClr val="tx1"/>
                          </a:solidFill>
                        </a:rPr>
                        <a:t>開業</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1,300%</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用途：オフィス・商業複合</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0">
                <a:tc>
                  <a:txBody>
                    <a:bodyPr/>
                    <a:lstStyle/>
                    <a:p>
                      <a:endParaRPr kumimoji="1" lang="ja-JP" altLang="en-US" sz="1050"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87" name="表 86"/>
          <p:cNvGraphicFramePr>
            <a:graphicFrameLocks noGrp="1"/>
          </p:cNvGraphicFramePr>
          <p:nvPr>
            <p:extLst/>
          </p:nvPr>
        </p:nvGraphicFramePr>
        <p:xfrm>
          <a:off x="4958997" y="2644742"/>
          <a:ext cx="2114322" cy="868680"/>
        </p:xfrm>
        <a:graphic>
          <a:graphicData uri="http://schemas.openxmlformats.org/drawingml/2006/table">
            <a:tbl>
              <a:tblPr firstRow="1" bandRow="1">
                <a:tableStyleId>{2D5ABB26-0587-4C30-8999-92F81FD0307C}</a:tableStyleId>
              </a:tblPr>
              <a:tblGrid>
                <a:gridCol w="2114322">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②本町ガーデンシティ</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132m</a:t>
                      </a:r>
                      <a:r>
                        <a:rPr kumimoji="1" lang="ja-JP" altLang="en-US" sz="900" dirty="0" smtClean="0">
                          <a:solidFill>
                            <a:schemeClr val="tx1"/>
                          </a:solidFill>
                        </a:rPr>
                        <a:t>（地上</a:t>
                      </a:r>
                      <a:r>
                        <a:rPr kumimoji="1" lang="en-US" altLang="ja-JP" sz="900" dirty="0" smtClean="0">
                          <a:solidFill>
                            <a:schemeClr val="tx1"/>
                          </a:solidFill>
                        </a:rPr>
                        <a:t>27</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2</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2010.10</a:t>
                      </a:r>
                      <a:r>
                        <a:rPr kumimoji="1" lang="ja-JP" altLang="en-US" sz="900" dirty="0" smtClean="0">
                          <a:solidFill>
                            <a:schemeClr val="tx1"/>
                          </a:solidFill>
                        </a:rPr>
                        <a:t>開業</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1,300%</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用途：オフィス・ホテル複合</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0">
                <a:tc>
                  <a:txBody>
                    <a:bodyPr/>
                    <a:lstStyle/>
                    <a:p>
                      <a:r>
                        <a:rPr kumimoji="1" lang="ja-JP" altLang="en-US" sz="900" dirty="0" smtClean="0">
                          <a:solidFill>
                            <a:schemeClr val="tx1"/>
                          </a:solidFill>
                        </a:rPr>
                        <a:t>備考：国内初進出セントレジスホテル</a:t>
                      </a:r>
                      <a:endParaRPr kumimoji="1" lang="ja-JP" altLang="en-US" sz="900"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88" name="表 87"/>
          <p:cNvGraphicFramePr>
            <a:graphicFrameLocks noGrp="1"/>
          </p:cNvGraphicFramePr>
          <p:nvPr>
            <p:extLst/>
          </p:nvPr>
        </p:nvGraphicFramePr>
        <p:xfrm>
          <a:off x="6967035" y="2650089"/>
          <a:ext cx="2081213" cy="891540"/>
        </p:xfrm>
        <a:graphic>
          <a:graphicData uri="http://schemas.openxmlformats.org/drawingml/2006/table">
            <a:tbl>
              <a:tblPr firstRow="1" bandRow="1">
                <a:tableStyleId>{2D5ABB26-0587-4C30-8999-92F81FD0307C}</a:tableStyleId>
              </a:tblPr>
              <a:tblGrid>
                <a:gridCol w="2081213">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③三菱</a:t>
                      </a:r>
                      <a:r>
                        <a:rPr kumimoji="1" lang="en-US" altLang="ja-JP" sz="1200" dirty="0" smtClean="0">
                          <a:solidFill>
                            <a:schemeClr val="tx1"/>
                          </a:solidFill>
                        </a:rPr>
                        <a:t>UFJ</a:t>
                      </a:r>
                      <a:r>
                        <a:rPr kumimoji="1" lang="ja-JP" altLang="en-US" sz="1200" dirty="0" smtClean="0">
                          <a:solidFill>
                            <a:schemeClr val="tx1"/>
                          </a:solidFill>
                        </a:rPr>
                        <a:t>銀行</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101m</a:t>
                      </a:r>
                      <a:r>
                        <a:rPr kumimoji="1" lang="ja-JP" altLang="en-US" sz="900" dirty="0" smtClean="0">
                          <a:solidFill>
                            <a:schemeClr val="tx1"/>
                          </a:solidFill>
                        </a:rPr>
                        <a:t>（地上</a:t>
                      </a:r>
                      <a:r>
                        <a:rPr kumimoji="1" lang="en-US" altLang="ja-JP" sz="900" dirty="0" smtClean="0">
                          <a:solidFill>
                            <a:schemeClr val="tx1"/>
                          </a:solidFill>
                        </a:rPr>
                        <a:t>21</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3</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2018.8</a:t>
                      </a:r>
                      <a:r>
                        <a:rPr kumimoji="1" lang="ja-JP" altLang="en-US" sz="900" dirty="0" smtClean="0">
                          <a:solidFill>
                            <a:schemeClr val="tx1"/>
                          </a:solidFill>
                        </a:rPr>
                        <a:t>開業</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1,400%</a:t>
                      </a: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用途：オフィス（銀行）</a:t>
                      </a:r>
                      <a:endParaRPr kumimoji="1" lang="en-US" altLang="ja-JP" sz="900" dirty="0" smtClean="0">
                        <a:solidFill>
                          <a:schemeClr val="tx1"/>
                        </a:solidFill>
                      </a:endParaRPr>
                    </a:p>
                  </a:txBody>
                  <a:tcPr marL="0" marR="0" marT="0" marB="0"/>
                </a:tc>
                <a:extLst>
                  <a:ext uri="{0D108BD9-81ED-4DB2-BD59-A6C34878D82A}">
                    <a16:rowId xmlns:a16="http://schemas.microsoft.com/office/drawing/2014/main" val="10004"/>
                  </a:ext>
                </a:extLst>
              </a:tr>
              <a:tr h="0">
                <a:tc>
                  <a:txBody>
                    <a:bodyPr/>
                    <a:lstStyle/>
                    <a:p>
                      <a:endParaRPr kumimoji="1" lang="ja-JP" altLang="en-US" sz="1050"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90" name="表 89"/>
          <p:cNvGraphicFramePr>
            <a:graphicFrameLocks noGrp="1"/>
          </p:cNvGraphicFramePr>
          <p:nvPr>
            <p:extLst/>
          </p:nvPr>
        </p:nvGraphicFramePr>
        <p:xfrm>
          <a:off x="3118784" y="5831086"/>
          <a:ext cx="1787452" cy="1005840"/>
        </p:xfrm>
        <a:graphic>
          <a:graphicData uri="http://schemas.openxmlformats.org/drawingml/2006/table">
            <a:tbl>
              <a:tblPr firstRow="1" bandRow="1">
                <a:tableStyleId>{2D5ABB26-0587-4C30-8999-92F81FD0307C}</a:tableStyleId>
              </a:tblPr>
              <a:tblGrid>
                <a:gridCol w="1787452">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⑤積和不動産関西</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74m</a:t>
                      </a:r>
                      <a:r>
                        <a:rPr kumimoji="1" lang="ja-JP" altLang="en-US" sz="900" dirty="0" smtClean="0">
                          <a:solidFill>
                            <a:schemeClr val="tx1"/>
                          </a:solidFill>
                        </a:rPr>
                        <a:t>（地上</a:t>
                      </a:r>
                      <a:r>
                        <a:rPr kumimoji="1" lang="en-US" altLang="ja-JP" sz="900" dirty="0" smtClean="0">
                          <a:solidFill>
                            <a:schemeClr val="tx1"/>
                          </a:solidFill>
                        </a:rPr>
                        <a:t>17</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1</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2019</a:t>
                      </a:r>
                      <a:r>
                        <a:rPr kumimoji="1" lang="ja-JP" altLang="en-US" sz="900" dirty="0" smtClean="0">
                          <a:solidFill>
                            <a:schemeClr val="tx1"/>
                          </a:solidFill>
                        </a:rPr>
                        <a:t>年度開業予定</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820%</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用途：ホテル</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0">
                <a:tc>
                  <a:txBody>
                    <a:bodyPr/>
                    <a:lstStyle/>
                    <a:p>
                      <a:r>
                        <a:rPr kumimoji="1" lang="ja-JP" altLang="en-US" sz="900" u="none" dirty="0" smtClean="0">
                          <a:solidFill>
                            <a:schemeClr val="tx1"/>
                          </a:solidFill>
                        </a:rPr>
                        <a:t>備考：エクセルホテル東急（寺院一体型ホテル）</a:t>
                      </a:r>
                      <a:endParaRPr kumimoji="1" lang="ja-JP" altLang="en-US" sz="900" u="none"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91" name="表 90"/>
          <p:cNvGraphicFramePr>
            <a:graphicFrameLocks noGrp="1"/>
          </p:cNvGraphicFramePr>
          <p:nvPr>
            <p:extLst/>
          </p:nvPr>
        </p:nvGraphicFramePr>
        <p:xfrm>
          <a:off x="5419347" y="5818209"/>
          <a:ext cx="1772218" cy="868680"/>
        </p:xfrm>
        <a:graphic>
          <a:graphicData uri="http://schemas.openxmlformats.org/drawingml/2006/table">
            <a:tbl>
              <a:tblPr firstRow="1" bandRow="1">
                <a:tableStyleId>{2D5ABB26-0587-4C30-8999-92F81FD0307C}</a:tableStyleId>
              </a:tblPr>
              <a:tblGrid>
                <a:gridCol w="1772218">
                  <a:extLst>
                    <a:ext uri="{9D8B030D-6E8A-4147-A177-3AD203B41FA5}">
                      <a16:colId xmlns:a16="http://schemas.microsoft.com/office/drawing/2014/main" val="20000"/>
                    </a:ext>
                  </a:extLst>
                </a:gridCol>
              </a:tblGrid>
              <a:tr h="162757">
                <a:tc>
                  <a:txBody>
                    <a:bodyPr/>
                    <a:lstStyle/>
                    <a:p>
                      <a:r>
                        <a:rPr kumimoji="1" lang="ja-JP" altLang="en-US" sz="1200" dirty="0" smtClean="0">
                          <a:solidFill>
                            <a:schemeClr val="tx1"/>
                          </a:solidFill>
                        </a:rPr>
                        <a:t>⑥東京建物</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122067">
                <a:tc>
                  <a:txBody>
                    <a:bodyPr/>
                    <a:lstStyle/>
                    <a:p>
                      <a:r>
                        <a:rPr kumimoji="1" lang="ja-JP" altLang="en-US" sz="900" dirty="0" smtClean="0">
                          <a:solidFill>
                            <a:schemeClr val="tx1"/>
                          </a:solidFill>
                        </a:rPr>
                        <a:t>高さ：</a:t>
                      </a:r>
                      <a:r>
                        <a:rPr kumimoji="1" lang="en-US" altLang="ja-JP" sz="900" dirty="0" smtClean="0">
                          <a:solidFill>
                            <a:schemeClr val="tx1"/>
                          </a:solidFill>
                        </a:rPr>
                        <a:t>74m</a:t>
                      </a:r>
                      <a:r>
                        <a:rPr kumimoji="1" lang="ja-JP" altLang="en-US" sz="900" dirty="0" smtClean="0">
                          <a:solidFill>
                            <a:schemeClr val="tx1"/>
                          </a:solidFill>
                        </a:rPr>
                        <a:t>（地上</a:t>
                      </a:r>
                      <a:r>
                        <a:rPr kumimoji="1" lang="en-US" altLang="ja-JP" sz="900" dirty="0" smtClean="0">
                          <a:solidFill>
                            <a:schemeClr val="tx1"/>
                          </a:solidFill>
                        </a:rPr>
                        <a:t>21</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122067">
                <a:tc>
                  <a:txBody>
                    <a:bodyPr/>
                    <a:lstStyle/>
                    <a:p>
                      <a:r>
                        <a:rPr kumimoji="1" lang="ja-JP" altLang="en-US" sz="900" dirty="0" smtClean="0">
                          <a:solidFill>
                            <a:schemeClr val="tx1"/>
                          </a:solidFill>
                        </a:rPr>
                        <a:t>竣工：</a:t>
                      </a:r>
                      <a:r>
                        <a:rPr kumimoji="1" lang="en-US" altLang="ja-JP" sz="900" dirty="0" smtClean="0">
                          <a:solidFill>
                            <a:schemeClr val="tx1"/>
                          </a:solidFill>
                        </a:rPr>
                        <a:t>2019</a:t>
                      </a:r>
                      <a:r>
                        <a:rPr kumimoji="1" lang="ja-JP" altLang="en-US" sz="900" dirty="0" smtClean="0">
                          <a:solidFill>
                            <a:schemeClr val="tx1"/>
                          </a:solidFill>
                        </a:rPr>
                        <a:t>開業予定</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122067">
                <a:tc>
                  <a:txBody>
                    <a:bodyPr/>
                    <a:lstStyle/>
                    <a:p>
                      <a:r>
                        <a:rPr kumimoji="1" lang="ja-JP" altLang="en-US" sz="900" dirty="0" smtClean="0">
                          <a:solidFill>
                            <a:schemeClr val="tx1"/>
                          </a:solidFill>
                        </a:rPr>
                        <a:t>容積：</a:t>
                      </a:r>
                      <a:r>
                        <a:rPr kumimoji="1" lang="en-US" altLang="ja-JP" sz="900" dirty="0" smtClean="0">
                          <a:solidFill>
                            <a:schemeClr val="tx1"/>
                          </a:solidFill>
                        </a:rPr>
                        <a:t>1,187%</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122067">
                <a:tc>
                  <a:txBody>
                    <a:bodyPr/>
                    <a:lstStyle/>
                    <a:p>
                      <a:r>
                        <a:rPr kumimoji="1" lang="ja-JP" altLang="en-US" sz="900" dirty="0" smtClean="0">
                          <a:solidFill>
                            <a:schemeClr val="tx1"/>
                          </a:solidFill>
                        </a:rPr>
                        <a:t>用途：ホテル</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122067">
                <a:tc>
                  <a:txBody>
                    <a:bodyPr/>
                    <a:lstStyle/>
                    <a:p>
                      <a:r>
                        <a:rPr kumimoji="1" lang="ja-JP" altLang="en-US" sz="900" u="none" dirty="0" smtClean="0">
                          <a:solidFill>
                            <a:schemeClr val="tx1"/>
                          </a:solidFill>
                        </a:rPr>
                        <a:t>備考：大阪初進出ザ・ビーホテル</a:t>
                      </a:r>
                      <a:endParaRPr kumimoji="1" lang="ja-JP" altLang="en-US" sz="900" u="none"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93" name="表 92"/>
          <p:cNvGraphicFramePr>
            <a:graphicFrameLocks noGrp="1"/>
          </p:cNvGraphicFramePr>
          <p:nvPr>
            <p:extLst/>
          </p:nvPr>
        </p:nvGraphicFramePr>
        <p:xfrm>
          <a:off x="9154120" y="5808226"/>
          <a:ext cx="1787452" cy="1028700"/>
        </p:xfrm>
        <a:graphic>
          <a:graphicData uri="http://schemas.openxmlformats.org/drawingml/2006/table">
            <a:tbl>
              <a:tblPr firstRow="1" bandRow="1">
                <a:tableStyleId>{2D5ABB26-0587-4C30-8999-92F81FD0307C}</a:tableStyleId>
              </a:tblPr>
              <a:tblGrid>
                <a:gridCol w="1787452">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⑧アパホテル</a:t>
                      </a:r>
                      <a:endParaRPr kumimoji="1" lang="ja-JP" altLang="en-US" sz="1200" dirty="0">
                        <a:solidFill>
                          <a:schemeClr val="tx1"/>
                        </a:solidFill>
                      </a:endParaRPr>
                    </a:p>
                  </a:txBody>
                  <a:tcPr marL="0" marR="0" marT="0" marB="0">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100m</a:t>
                      </a:r>
                      <a:r>
                        <a:rPr kumimoji="1" lang="ja-JP" altLang="en-US" sz="900" dirty="0" smtClean="0">
                          <a:solidFill>
                            <a:schemeClr val="tx1"/>
                          </a:solidFill>
                        </a:rPr>
                        <a:t>（地上</a:t>
                      </a:r>
                      <a:r>
                        <a:rPr kumimoji="1" lang="en-US" altLang="ja-JP" sz="900" dirty="0" smtClean="0">
                          <a:solidFill>
                            <a:schemeClr val="tx1"/>
                          </a:solidFill>
                        </a:rPr>
                        <a:t>32</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dirty="0" smtClean="0">
                          <a:solidFill>
                            <a:schemeClr val="tx1"/>
                          </a:solidFill>
                        </a:rPr>
                        <a:t>2</a:t>
                      </a:r>
                      <a:r>
                        <a:rPr kumimoji="1" lang="ja-JP" altLang="en-US" sz="900" dirty="0" smtClean="0">
                          <a:solidFill>
                            <a:schemeClr val="tx1"/>
                          </a:solidFill>
                        </a:rPr>
                        <a:t>階）</a:t>
                      </a:r>
                      <a:endParaRPr kumimoji="1" lang="ja-JP" altLang="en-US" sz="9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2019</a:t>
                      </a:r>
                      <a:r>
                        <a:rPr kumimoji="1" lang="ja-JP" altLang="en-US" sz="900" dirty="0" smtClean="0">
                          <a:solidFill>
                            <a:schemeClr val="tx1"/>
                          </a:solidFill>
                        </a:rPr>
                        <a:t>夏開業予定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容積：約</a:t>
                      </a:r>
                      <a:r>
                        <a:rPr kumimoji="1" lang="en-US" altLang="ja-JP" sz="900" dirty="0" smtClean="0">
                          <a:solidFill>
                            <a:schemeClr val="tx1"/>
                          </a:solidFill>
                        </a:rPr>
                        <a:t>1,180%</a:t>
                      </a:r>
                      <a:endParaRPr kumimoji="1" lang="ja-JP" altLang="en-US" sz="9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用途：ホテル</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r>
                        <a:rPr kumimoji="1" lang="ja-JP" altLang="en-US" sz="900" dirty="0" smtClean="0">
                          <a:solidFill>
                            <a:schemeClr val="tx1"/>
                          </a:solidFill>
                        </a:rPr>
                        <a:t>備考：ｱﾊﾟﾎﾃﾙ＆ﾘｿﾞｰﾄ</a:t>
                      </a:r>
                      <a:endParaRPr kumimoji="1" lang="ja-JP" altLang="en-US" sz="90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endParaRPr kumimoji="1" lang="ja-JP" altLang="en-US" sz="1050" dirty="0">
                        <a:solidFill>
                          <a:schemeClr val="tx1"/>
                        </a:solidFill>
                      </a:endParaRPr>
                    </a:p>
                  </a:txBody>
                  <a:tcPr marL="0" marR="0" marT="0" marB="0">
                    <a:lnT w="12700" cap="flat" cmpd="sng" algn="ctr">
                      <a:no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grpSp>
        <p:nvGrpSpPr>
          <p:cNvPr id="3" name="グループ化 2"/>
          <p:cNvGrpSpPr>
            <a:grpSpLocks noChangeAspect="1"/>
          </p:cNvGrpSpPr>
          <p:nvPr/>
        </p:nvGrpSpPr>
        <p:grpSpPr>
          <a:xfrm>
            <a:off x="1248050" y="519534"/>
            <a:ext cx="1476000" cy="5750154"/>
            <a:chOff x="1137574" y="562867"/>
            <a:chExt cx="1597610" cy="6223919"/>
          </a:xfrm>
        </p:grpSpPr>
        <p:grpSp>
          <p:nvGrpSpPr>
            <p:cNvPr id="2056" name="グループ化 2055"/>
            <p:cNvGrpSpPr>
              <a:grpSpLocks noChangeAspect="1"/>
            </p:cNvGrpSpPr>
            <p:nvPr/>
          </p:nvGrpSpPr>
          <p:grpSpPr>
            <a:xfrm>
              <a:off x="1137574" y="562867"/>
              <a:ext cx="1597610" cy="6223919"/>
              <a:chOff x="1892787" y="-1029315"/>
              <a:chExt cx="2707801" cy="10549016"/>
            </a:xfrm>
          </p:grpSpPr>
          <p:pic>
            <p:nvPicPr>
              <p:cNvPr id="2055" name="図 20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2787" y="3744341"/>
                <a:ext cx="2707200" cy="5775360"/>
              </a:xfrm>
              <a:prstGeom prst="rect">
                <a:avLst/>
              </a:prstGeom>
              <a:ln>
                <a:noFill/>
              </a:ln>
            </p:spPr>
          </p:pic>
          <p:pic>
            <p:nvPicPr>
              <p:cNvPr id="2054" name="図 2053"/>
              <p:cNvPicPr>
                <a:picLocks noChangeAspect="1"/>
              </p:cNvPicPr>
              <p:nvPr/>
            </p:nvPicPr>
            <p:blipFill rotWithShape="1">
              <a:blip r:embed="rId7" cstate="print">
                <a:extLst>
                  <a:ext uri="{28A0092B-C50C-407E-A947-70E740481C1C}">
                    <a14:useLocalDpi xmlns:a14="http://schemas.microsoft.com/office/drawing/2010/main" val="0"/>
                  </a:ext>
                </a:extLst>
              </a:blip>
              <a:srcRect b="9852"/>
              <a:stretch/>
            </p:blipFill>
            <p:spPr>
              <a:xfrm>
                <a:off x="1894893" y="-1029315"/>
                <a:ext cx="2705695" cy="6182340"/>
              </a:xfrm>
              <a:prstGeom prst="rect">
                <a:avLst/>
              </a:prstGeom>
              <a:ln>
                <a:noFill/>
              </a:ln>
            </p:spPr>
          </p:pic>
        </p:grpSp>
        <p:sp>
          <p:nvSpPr>
            <p:cNvPr id="2057" name="直方体 2056"/>
            <p:cNvSpPr/>
            <p:nvPr/>
          </p:nvSpPr>
          <p:spPr>
            <a:xfrm rot="1800000" flipH="1">
              <a:off x="1802851" y="1009649"/>
              <a:ext cx="136525" cy="2762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9" name="直方体 78"/>
            <p:cNvSpPr/>
            <p:nvPr/>
          </p:nvSpPr>
          <p:spPr>
            <a:xfrm rot="1800000" flipH="1">
              <a:off x="2155276" y="1543825"/>
              <a:ext cx="136525" cy="276225"/>
            </a:xfrm>
            <a:prstGeom prst="cub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0" name="直方体 79"/>
            <p:cNvSpPr/>
            <p:nvPr/>
          </p:nvSpPr>
          <p:spPr>
            <a:xfrm rot="1800000" flipH="1">
              <a:off x="1803187" y="2296726"/>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1" name="直方体 80"/>
            <p:cNvSpPr/>
            <p:nvPr/>
          </p:nvSpPr>
          <p:spPr>
            <a:xfrm rot="1800000" flipH="1">
              <a:off x="2027102" y="3711408"/>
              <a:ext cx="136525" cy="276225"/>
            </a:xfrm>
            <a:prstGeom prst="cub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2" name="直方体 81"/>
            <p:cNvSpPr/>
            <p:nvPr/>
          </p:nvSpPr>
          <p:spPr>
            <a:xfrm rot="1800000" flipH="1">
              <a:off x="1647176" y="3911830"/>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3" name="直方体 82"/>
            <p:cNvSpPr/>
            <p:nvPr/>
          </p:nvSpPr>
          <p:spPr>
            <a:xfrm rot="1800000" flipH="1">
              <a:off x="1728896" y="4582449"/>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4" name="直方体 83"/>
            <p:cNvSpPr/>
            <p:nvPr/>
          </p:nvSpPr>
          <p:spPr>
            <a:xfrm rot="1800000" flipH="1">
              <a:off x="1728897" y="4898190"/>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5" name="直方体 84"/>
            <p:cNvSpPr/>
            <p:nvPr/>
          </p:nvSpPr>
          <p:spPr>
            <a:xfrm rot="1800000" flipH="1">
              <a:off x="1704534" y="5449388"/>
              <a:ext cx="136525" cy="276225"/>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2059" name="テキスト ボックス 2058"/>
            <p:cNvSpPr txBox="1"/>
            <p:nvPr/>
          </p:nvSpPr>
          <p:spPr>
            <a:xfrm>
              <a:off x="1864266" y="669067"/>
              <a:ext cx="415498" cy="369332"/>
            </a:xfrm>
            <a:prstGeom prst="rect">
              <a:avLst/>
            </a:prstGeom>
            <a:noFill/>
          </p:spPr>
          <p:txBody>
            <a:bodyPr wrap="none" rtlCol="0">
              <a:spAutoFit/>
            </a:bodyPr>
            <a:lstStyle/>
            <a:p>
              <a:r>
                <a:rPr kumimoji="1" lang="ja-JP" altLang="en-US" dirty="0" smtClean="0"/>
                <a:t>①</a:t>
              </a:r>
              <a:endParaRPr kumimoji="1" lang="ja-JP" altLang="en-US" dirty="0"/>
            </a:p>
          </p:txBody>
        </p:sp>
        <p:sp>
          <p:nvSpPr>
            <p:cNvPr id="95" name="テキスト ボックス 94"/>
            <p:cNvSpPr txBox="1"/>
            <p:nvPr/>
          </p:nvSpPr>
          <p:spPr>
            <a:xfrm>
              <a:off x="2072015" y="3326448"/>
              <a:ext cx="415498" cy="369332"/>
            </a:xfrm>
            <a:prstGeom prst="rect">
              <a:avLst/>
            </a:prstGeom>
            <a:noFill/>
          </p:spPr>
          <p:txBody>
            <a:bodyPr wrap="none" rtlCol="0">
              <a:spAutoFit/>
            </a:bodyPr>
            <a:lstStyle/>
            <a:p>
              <a:r>
                <a:rPr kumimoji="1" lang="ja-JP" altLang="en-US" dirty="0" smtClean="0"/>
                <a:t>②</a:t>
              </a:r>
              <a:endParaRPr kumimoji="1" lang="ja-JP" altLang="en-US" dirty="0"/>
            </a:p>
          </p:txBody>
        </p:sp>
        <p:sp>
          <p:nvSpPr>
            <p:cNvPr id="96" name="テキスト ボックス 95"/>
            <p:cNvSpPr txBox="1"/>
            <p:nvPr/>
          </p:nvSpPr>
          <p:spPr>
            <a:xfrm>
              <a:off x="2127950" y="1224778"/>
              <a:ext cx="415498" cy="369332"/>
            </a:xfrm>
            <a:prstGeom prst="rect">
              <a:avLst/>
            </a:prstGeom>
            <a:noFill/>
          </p:spPr>
          <p:txBody>
            <a:bodyPr wrap="none" rtlCol="0">
              <a:spAutoFit/>
            </a:bodyPr>
            <a:lstStyle/>
            <a:p>
              <a:r>
                <a:rPr kumimoji="1" lang="ja-JP" altLang="en-US" dirty="0" smtClean="0"/>
                <a:t>③</a:t>
              </a:r>
              <a:endParaRPr kumimoji="1" lang="ja-JP" altLang="en-US" dirty="0"/>
            </a:p>
          </p:txBody>
        </p:sp>
        <p:sp>
          <p:nvSpPr>
            <p:cNvPr id="97" name="テキスト ボックス 96"/>
            <p:cNvSpPr txBox="1"/>
            <p:nvPr/>
          </p:nvSpPr>
          <p:spPr>
            <a:xfrm>
              <a:off x="1807255" y="1960349"/>
              <a:ext cx="415498" cy="369332"/>
            </a:xfrm>
            <a:prstGeom prst="rect">
              <a:avLst/>
            </a:prstGeom>
            <a:noFill/>
          </p:spPr>
          <p:txBody>
            <a:bodyPr wrap="none" rtlCol="0">
              <a:spAutoFit/>
            </a:bodyPr>
            <a:lstStyle/>
            <a:p>
              <a:r>
                <a:rPr kumimoji="1" lang="ja-JP" altLang="en-US" dirty="0" smtClean="0"/>
                <a:t>④</a:t>
              </a:r>
              <a:endParaRPr kumimoji="1" lang="ja-JP" altLang="en-US" dirty="0"/>
            </a:p>
          </p:txBody>
        </p:sp>
        <p:sp>
          <p:nvSpPr>
            <p:cNvPr id="98" name="テキスト ボックス 97"/>
            <p:cNvSpPr txBox="1"/>
            <p:nvPr/>
          </p:nvSpPr>
          <p:spPr>
            <a:xfrm>
              <a:off x="1791538" y="4297069"/>
              <a:ext cx="415498" cy="369332"/>
            </a:xfrm>
            <a:prstGeom prst="rect">
              <a:avLst/>
            </a:prstGeom>
            <a:noFill/>
          </p:spPr>
          <p:txBody>
            <a:bodyPr wrap="none" rtlCol="0">
              <a:spAutoFit/>
            </a:bodyPr>
            <a:lstStyle/>
            <a:p>
              <a:r>
                <a:rPr kumimoji="1" lang="ja-JP" altLang="en-US" dirty="0" smtClean="0"/>
                <a:t>⑤</a:t>
              </a:r>
              <a:endParaRPr kumimoji="1" lang="ja-JP" altLang="en-US" dirty="0"/>
            </a:p>
          </p:txBody>
        </p:sp>
        <p:sp>
          <p:nvSpPr>
            <p:cNvPr id="99" name="テキスト ボックス 98"/>
            <p:cNvSpPr txBox="1"/>
            <p:nvPr/>
          </p:nvSpPr>
          <p:spPr>
            <a:xfrm>
              <a:off x="1840136" y="4674661"/>
              <a:ext cx="415498" cy="369332"/>
            </a:xfrm>
            <a:prstGeom prst="rect">
              <a:avLst/>
            </a:prstGeom>
            <a:noFill/>
          </p:spPr>
          <p:txBody>
            <a:bodyPr wrap="none" rtlCol="0">
              <a:spAutoFit/>
            </a:bodyPr>
            <a:lstStyle/>
            <a:p>
              <a:r>
                <a:rPr kumimoji="1" lang="ja-JP" altLang="en-US" dirty="0" smtClean="0"/>
                <a:t>⑥</a:t>
              </a:r>
              <a:endParaRPr kumimoji="1" lang="ja-JP" altLang="en-US" dirty="0"/>
            </a:p>
          </p:txBody>
        </p:sp>
        <p:sp>
          <p:nvSpPr>
            <p:cNvPr id="100" name="テキスト ボックス 99"/>
            <p:cNvSpPr txBox="1"/>
            <p:nvPr/>
          </p:nvSpPr>
          <p:spPr>
            <a:xfrm>
              <a:off x="1806068" y="5197433"/>
              <a:ext cx="415498" cy="369332"/>
            </a:xfrm>
            <a:prstGeom prst="rect">
              <a:avLst/>
            </a:prstGeom>
            <a:noFill/>
          </p:spPr>
          <p:txBody>
            <a:bodyPr wrap="none" rtlCol="0">
              <a:spAutoFit/>
            </a:bodyPr>
            <a:lstStyle/>
            <a:p>
              <a:r>
                <a:rPr kumimoji="1" lang="ja-JP" altLang="en-US" dirty="0" smtClean="0"/>
                <a:t>⑦</a:t>
              </a:r>
              <a:endParaRPr kumimoji="1" lang="ja-JP" altLang="en-US" dirty="0"/>
            </a:p>
          </p:txBody>
        </p:sp>
        <p:sp>
          <p:nvSpPr>
            <p:cNvPr id="101" name="テキスト ボックス 100"/>
            <p:cNvSpPr txBox="1"/>
            <p:nvPr/>
          </p:nvSpPr>
          <p:spPr>
            <a:xfrm>
              <a:off x="1651752" y="3563990"/>
              <a:ext cx="415498" cy="369332"/>
            </a:xfrm>
            <a:prstGeom prst="rect">
              <a:avLst/>
            </a:prstGeom>
            <a:noFill/>
          </p:spPr>
          <p:txBody>
            <a:bodyPr wrap="none" rtlCol="0">
              <a:spAutoFit/>
            </a:bodyPr>
            <a:lstStyle/>
            <a:p>
              <a:r>
                <a:rPr kumimoji="1" lang="ja-JP" altLang="en-US" dirty="0" smtClean="0"/>
                <a:t>⑧</a:t>
              </a:r>
              <a:endParaRPr kumimoji="1" lang="ja-JP" altLang="en-US" dirty="0"/>
            </a:p>
          </p:txBody>
        </p:sp>
      </p:grpSp>
      <p:sp>
        <p:nvSpPr>
          <p:cNvPr id="39" name="テキスト ボックス 38"/>
          <p:cNvSpPr txBox="1"/>
          <p:nvPr/>
        </p:nvSpPr>
        <p:spPr>
          <a:xfrm>
            <a:off x="3563507" y="5566765"/>
            <a:ext cx="1494320" cy="230832"/>
          </a:xfrm>
          <a:prstGeom prst="rect">
            <a:avLst/>
          </a:prstGeom>
          <a:noFill/>
        </p:spPr>
        <p:txBody>
          <a:bodyPr wrap="none" rtlCol="0">
            <a:spAutoFit/>
          </a:bodyPr>
          <a:lstStyle/>
          <a:p>
            <a:r>
              <a:rPr kumimoji="1" lang="ja-JP" altLang="en-US" sz="900" dirty="0" smtClean="0"/>
              <a:t>出典：積水ハウス株式会社</a:t>
            </a:r>
            <a:endParaRPr kumimoji="1" lang="ja-JP" altLang="en-US" sz="900" dirty="0"/>
          </a:p>
        </p:txBody>
      </p:sp>
      <p:sp>
        <p:nvSpPr>
          <p:cNvPr id="40" name="テキスト ボックス 39"/>
          <p:cNvSpPr txBox="1"/>
          <p:nvPr/>
        </p:nvSpPr>
        <p:spPr>
          <a:xfrm>
            <a:off x="7149096" y="5580306"/>
            <a:ext cx="1494320" cy="230832"/>
          </a:xfrm>
          <a:prstGeom prst="rect">
            <a:avLst/>
          </a:prstGeom>
          <a:noFill/>
        </p:spPr>
        <p:txBody>
          <a:bodyPr wrap="none" rtlCol="0">
            <a:spAutoFit/>
          </a:bodyPr>
          <a:lstStyle/>
          <a:p>
            <a:r>
              <a:rPr kumimoji="1" lang="ja-JP" altLang="en-US" sz="900" dirty="0" smtClean="0"/>
              <a:t>出典：積水ハウス株式会社</a:t>
            </a:r>
            <a:endParaRPr kumimoji="1" lang="ja-JP" altLang="en-US" sz="900" dirty="0"/>
          </a:p>
        </p:txBody>
      </p:sp>
      <p:pic>
        <p:nvPicPr>
          <p:cNvPr id="2" name="図 1"/>
          <p:cNvPicPr>
            <a:picLocks noChangeAspect="1"/>
          </p:cNvPicPr>
          <p:nvPr/>
        </p:nvPicPr>
        <p:blipFill rotWithShape="1">
          <a:blip r:embed="rId8"/>
          <a:srcRect l="33904" t="18503" r="32598" b="16713"/>
          <a:stretch/>
        </p:blipFill>
        <p:spPr>
          <a:xfrm>
            <a:off x="8780604" y="519534"/>
            <a:ext cx="1917700" cy="2085182"/>
          </a:xfrm>
          <a:prstGeom prst="rect">
            <a:avLst/>
          </a:prstGeom>
          <a:ln>
            <a:noFill/>
          </a:ln>
        </p:spPr>
      </p:pic>
      <p:sp>
        <p:nvSpPr>
          <p:cNvPr id="42" name="テキスト ボックス 41"/>
          <p:cNvSpPr txBox="1"/>
          <p:nvPr/>
        </p:nvSpPr>
        <p:spPr>
          <a:xfrm>
            <a:off x="9203984" y="2366501"/>
            <a:ext cx="1425390" cy="230832"/>
          </a:xfrm>
          <a:prstGeom prst="rect">
            <a:avLst/>
          </a:prstGeom>
          <a:noFill/>
        </p:spPr>
        <p:txBody>
          <a:bodyPr wrap="none" rtlCol="0">
            <a:spAutoFit/>
          </a:bodyPr>
          <a:lstStyle/>
          <a:p>
            <a:r>
              <a:rPr kumimoji="1" lang="ja-JP" altLang="en-US" sz="900" dirty="0" smtClean="0"/>
              <a:t>出典：株式会社</a:t>
            </a:r>
            <a:r>
              <a:rPr lang="ja-JP" altLang="en-US" sz="900" dirty="0"/>
              <a:t>オービック</a:t>
            </a:r>
            <a:endParaRPr kumimoji="1" lang="ja-JP" altLang="en-US" sz="900" dirty="0"/>
          </a:p>
        </p:txBody>
      </p:sp>
      <p:sp>
        <p:nvSpPr>
          <p:cNvPr id="43" name="テキスト ボックス 42"/>
          <p:cNvSpPr txBox="1"/>
          <p:nvPr/>
        </p:nvSpPr>
        <p:spPr>
          <a:xfrm>
            <a:off x="5387971" y="5551597"/>
            <a:ext cx="1396536" cy="230832"/>
          </a:xfrm>
          <a:prstGeom prst="rect">
            <a:avLst/>
          </a:prstGeom>
          <a:noFill/>
        </p:spPr>
        <p:txBody>
          <a:bodyPr wrap="none" rtlCol="0">
            <a:spAutoFit/>
          </a:bodyPr>
          <a:lstStyle/>
          <a:p>
            <a:r>
              <a:rPr kumimoji="1" lang="ja-JP" altLang="en-US" sz="900" dirty="0" smtClean="0"/>
              <a:t>出典：東京建物株式会社</a:t>
            </a:r>
            <a:endParaRPr kumimoji="1" lang="ja-JP" altLang="en-US" sz="900" dirty="0"/>
          </a:p>
        </p:txBody>
      </p:sp>
      <p:sp>
        <p:nvSpPr>
          <p:cNvPr id="44" name="テキスト ボックス 43"/>
          <p:cNvSpPr txBox="1"/>
          <p:nvPr/>
        </p:nvSpPr>
        <p:spPr>
          <a:xfrm>
            <a:off x="8990579" y="5601041"/>
            <a:ext cx="1579278" cy="230832"/>
          </a:xfrm>
          <a:prstGeom prst="rect">
            <a:avLst/>
          </a:prstGeom>
          <a:noFill/>
        </p:spPr>
        <p:txBody>
          <a:bodyPr wrap="none" rtlCol="0">
            <a:spAutoFit/>
          </a:bodyPr>
          <a:lstStyle/>
          <a:p>
            <a:r>
              <a:rPr kumimoji="1" lang="ja-JP" altLang="en-US" sz="900" dirty="0" smtClean="0"/>
              <a:t>出典：アパグループ株式会社</a:t>
            </a:r>
            <a:endParaRPr kumimoji="1" lang="ja-JP" altLang="en-US" sz="900" dirty="0"/>
          </a:p>
        </p:txBody>
      </p:sp>
      <p:pic>
        <p:nvPicPr>
          <p:cNvPr id="45" name="Picture 2" descr="be882ea0-84a4-464a-8b76-19becb0c0467@jpnprd0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2" t="5851" r="17633" b="8037"/>
          <a:stretch/>
        </p:blipFill>
        <p:spPr bwMode="auto">
          <a:xfrm rot="5400000">
            <a:off x="2908350" y="831212"/>
            <a:ext cx="2011656" cy="15748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6" name="Picture 3" descr="8a3bb93d-3040-4ce4-87a9-d9b8d5e6d521@jpnprd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6713035" y="814732"/>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 descr="f657425c-bc9a-49b4-9cbd-edfac5fc928b@jpnprd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4846470" y="846448"/>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直方体 48"/>
          <p:cNvSpPr/>
          <p:nvPr/>
        </p:nvSpPr>
        <p:spPr>
          <a:xfrm rot="1800000" flipH="1">
            <a:off x="1293178" y="6505746"/>
            <a:ext cx="126133" cy="25519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 name="テキスト ボックス 3"/>
          <p:cNvSpPr txBox="1"/>
          <p:nvPr/>
        </p:nvSpPr>
        <p:spPr>
          <a:xfrm>
            <a:off x="1368653" y="6546171"/>
            <a:ext cx="646331" cy="230832"/>
          </a:xfrm>
          <a:prstGeom prst="rect">
            <a:avLst/>
          </a:prstGeom>
          <a:noFill/>
        </p:spPr>
        <p:txBody>
          <a:bodyPr wrap="none" rtlCol="0">
            <a:spAutoFit/>
          </a:bodyPr>
          <a:lstStyle/>
          <a:p>
            <a:r>
              <a:rPr kumimoji="1" lang="ja-JP" altLang="en-US" sz="900" dirty="0" smtClean="0"/>
              <a:t>竣工済み</a:t>
            </a:r>
            <a:endParaRPr kumimoji="1" lang="ja-JP" altLang="en-US" sz="900" dirty="0"/>
          </a:p>
        </p:txBody>
      </p:sp>
      <p:sp>
        <p:nvSpPr>
          <p:cNvPr id="50" name="直方体 49"/>
          <p:cNvSpPr/>
          <p:nvPr/>
        </p:nvSpPr>
        <p:spPr>
          <a:xfrm rot="1800000" flipH="1">
            <a:off x="2008687" y="6502463"/>
            <a:ext cx="126133" cy="255199"/>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51" name="テキスト ボックス 50"/>
          <p:cNvSpPr txBox="1"/>
          <p:nvPr/>
        </p:nvSpPr>
        <p:spPr>
          <a:xfrm>
            <a:off x="2106887" y="6496708"/>
            <a:ext cx="761747" cy="369332"/>
          </a:xfrm>
          <a:prstGeom prst="rect">
            <a:avLst/>
          </a:prstGeom>
          <a:noFill/>
        </p:spPr>
        <p:txBody>
          <a:bodyPr wrap="none" rtlCol="0">
            <a:spAutoFit/>
          </a:bodyPr>
          <a:lstStyle/>
          <a:p>
            <a:r>
              <a:rPr kumimoji="1" lang="en-US" altLang="ja-JP" sz="900" dirty="0" smtClean="0"/>
              <a:t>2019</a:t>
            </a:r>
            <a:r>
              <a:rPr kumimoji="1" lang="ja-JP" altLang="en-US" sz="900" dirty="0" smtClean="0"/>
              <a:t>年以降</a:t>
            </a:r>
            <a:endParaRPr kumimoji="1" lang="en-US" altLang="ja-JP" sz="900" dirty="0" smtClean="0"/>
          </a:p>
          <a:p>
            <a:r>
              <a:rPr kumimoji="1" lang="ja-JP" altLang="en-US" sz="900" dirty="0" smtClean="0"/>
              <a:t>竣工予定</a:t>
            </a:r>
            <a:endParaRPr kumimoji="1" lang="ja-JP" altLang="en-US" sz="900" dirty="0"/>
          </a:p>
        </p:txBody>
      </p:sp>
      <p:sp>
        <p:nvSpPr>
          <p:cNvPr id="52" name="テキスト ボックス 51"/>
          <p:cNvSpPr txBox="1"/>
          <p:nvPr/>
        </p:nvSpPr>
        <p:spPr>
          <a:xfrm>
            <a:off x="1326560" y="6276515"/>
            <a:ext cx="415498" cy="230832"/>
          </a:xfrm>
          <a:prstGeom prst="rect">
            <a:avLst/>
          </a:prstGeom>
          <a:noFill/>
        </p:spPr>
        <p:txBody>
          <a:bodyPr wrap="none" rtlCol="0">
            <a:spAutoFit/>
          </a:bodyPr>
          <a:lstStyle/>
          <a:p>
            <a:r>
              <a:rPr kumimoji="1" lang="ja-JP" altLang="en-US" sz="900" dirty="0" smtClean="0"/>
              <a:t>凡例</a:t>
            </a:r>
            <a:endParaRPr kumimoji="1" lang="ja-JP" altLang="en-US" sz="900" dirty="0"/>
          </a:p>
        </p:txBody>
      </p:sp>
      <p:sp>
        <p:nvSpPr>
          <p:cNvPr id="6" name="正方形/長方形 5"/>
          <p:cNvSpPr/>
          <p:nvPr/>
        </p:nvSpPr>
        <p:spPr>
          <a:xfrm>
            <a:off x="1195623" y="6322576"/>
            <a:ext cx="1630807" cy="535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53" name="表 52"/>
          <p:cNvGraphicFramePr>
            <a:graphicFrameLocks noGrp="1"/>
          </p:cNvGraphicFramePr>
          <p:nvPr>
            <p:extLst/>
          </p:nvPr>
        </p:nvGraphicFramePr>
        <p:xfrm>
          <a:off x="7191565" y="5808227"/>
          <a:ext cx="1799014" cy="868680"/>
        </p:xfrm>
        <a:graphic>
          <a:graphicData uri="http://schemas.openxmlformats.org/drawingml/2006/table">
            <a:tbl>
              <a:tblPr firstRow="1" bandRow="1">
                <a:tableStyleId>{2D5ABB26-0587-4C30-8999-92F81FD0307C}</a:tableStyleId>
              </a:tblPr>
              <a:tblGrid>
                <a:gridCol w="1799014">
                  <a:extLst>
                    <a:ext uri="{9D8B030D-6E8A-4147-A177-3AD203B41FA5}">
                      <a16:colId xmlns:a16="http://schemas.microsoft.com/office/drawing/2014/main" val="20000"/>
                    </a:ext>
                  </a:extLst>
                </a:gridCol>
              </a:tblGrid>
              <a:tr h="163254">
                <a:tc>
                  <a:txBody>
                    <a:bodyPr/>
                    <a:lstStyle/>
                    <a:p>
                      <a:r>
                        <a:rPr kumimoji="1" lang="ja-JP" altLang="en-US" sz="1200" u="none" dirty="0" smtClean="0">
                          <a:solidFill>
                            <a:schemeClr val="tx1"/>
                          </a:solidFill>
                        </a:rPr>
                        <a:t>⑦積水ハウス</a:t>
                      </a:r>
                      <a:endParaRPr kumimoji="1" lang="ja-JP" altLang="en-US" sz="1200" u="none" dirty="0">
                        <a:solidFill>
                          <a:schemeClr val="tx1"/>
                        </a:solidFill>
                      </a:endParaRPr>
                    </a:p>
                  </a:txBody>
                  <a:tcPr marL="0" marR="0" marT="0" marB="0"/>
                </a:tc>
                <a:extLst>
                  <a:ext uri="{0D108BD9-81ED-4DB2-BD59-A6C34878D82A}">
                    <a16:rowId xmlns:a16="http://schemas.microsoft.com/office/drawing/2014/main" val="10000"/>
                  </a:ext>
                </a:extLst>
              </a:tr>
              <a:tr h="122440">
                <a:tc>
                  <a:txBody>
                    <a:bodyPr/>
                    <a:lstStyle/>
                    <a:p>
                      <a:r>
                        <a:rPr kumimoji="1" lang="ja-JP" altLang="en-US" sz="900" dirty="0" smtClean="0">
                          <a:solidFill>
                            <a:schemeClr val="tx1"/>
                          </a:solidFill>
                        </a:rPr>
                        <a:t>高さ：約</a:t>
                      </a:r>
                      <a:r>
                        <a:rPr kumimoji="1" lang="en-US" altLang="ja-JP" sz="900" dirty="0" smtClean="0">
                          <a:solidFill>
                            <a:schemeClr val="tx1"/>
                          </a:solidFill>
                        </a:rPr>
                        <a:t>120m</a:t>
                      </a:r>
                      <a:r>
                        <a:rPr kumimoji="1" lang="ja-JP" altLang="en-US" sz="900" dirty="0" smtClean="0">
                          <a:solidFill>
                            <a:schemeClr val="tx1"/>
                          </a:solidFill>
                        </a:rPr>
                        <a:t>（地上</a:t>
                      </a:r>
                      <a:r>
                        <a:rPr kumimoji="1" lang="en-US" altLang="ja-JP" sz="900" dirty="0" smtClean="0">
                          <a:solidFill>
                            <a:schemeClr val="tx1"/>
                          </a:solidFill>
                        </a:rPr>
                        <a:t>27</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ja-JP" altLang="en-US" sz="900" b="0" dirty="0" smtClean="0">
                          <a:solidFill>
                            <a:schemeClr val="tx1"/>
                          </a:solidFill>
                        </a:rPr>
                        <a:t>１</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122440">
                <a:tc>
                  <a:txBody>
                    <a:bodyPr/>
                    <a:lstStyle/>
                    <a:p>
                      <a:r>
                        <a:rPr kumimoji="1" lang="ja-JP" altLang="en-US" sz="900" dirty="0" smtClean="0">
                          <a:solidFill>
                            <a:schemeClr val="tx1"/>
                          </a:solidFill>
                        </a:rPr>
                        <a:t>竣工：</a:t>
                      </a:r>
                      <a:r>
                        <a:rPr kumimoji="1" lang="en-US" altLang="ja-JP" sz="900" dirty="0" smtClean="0">
                          <a:solidFill>
                            <a:schemeClr val="tx1"/>
                          </a:solidFill>
                        </a:rPr>
                        <a:t>2021.2</a:t>
                      </a:r>
                      <a:r>
                        <a:rPr kumimoji="1" lang="ja-JP" altLang="en-US" sz="900" dirty="0" smtClean="0">
                          <a:solidFill>
                            <a:schemeClr val="tx1"/>
                          </a:solidFill>
                        </a:rPr>
                        <a:t>開業予定</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122440">
                <a:tc>
                  <a:txBody>
                    <a:bodyPr/>
                    <a:lstStyle/>
                    <a:p>
                      <a:r>
                        <a:rPr kumimoji="1" lang="ja-JP" altLang="en-US" sz="900" dirty="0" smtClean="0">
                          <a:solidFill>
                            <a:schemeClr val="tx1"/>
                          </a:solidFill>
                        </a:rPr>
                        <a:t>容積：</a:t>
                      </a:r>
                      <a:r>
                        <a:rPr kumimoji="1" lang="en-US" altLang="ja-JP" sz="900" dirty="0" smtClean="0">
                          <a:solidFill>
                            <a:schemeClr val="tx1"/>
                          </a:solidFill>
                        </a:rPr>
                        <a:t>1,300%</a:t>
                      </a:r>
                      <a:endParaRPr kumimoji="1" lang="ja-JP" altLang="en-US" sz="900" dirty="0">
                        <a:solidFill>
                          <a:schemeClr val="tx1"/>
                        </a:solidFill>
                      </a:endParaRPr>
                    </a:p>
                  </a:txBody>
                  <a:tcPr marL="0" marR="0" marT="0" marB="0"/>
                </a:tc>
                <a:extLst>
                  <a:ext uri="{0D108BD9-81ED-4DB2-BD59-A6C34878D82A}">
                    <a16:rowId xmlns:a16="http://schemas.microsoft.com/office/drawing/2014/main" val="10003"/>
                  </a:ext>
                </a:extLst>
              </a:tr>
              <a:tr h="122440">
                <a:tc>
                  <a:txBody>
                    <a:bodyPr/>
                    <a:lstStyle/>
                    <a:p>
                      <a:r>
                        <a:rPr kumimoji="1" lang="ja-JP" altLang="en-US" sz="900" dirty="0" smtClean="0">
                          <a:solidFill>
                            <a:schemeClr val="tx1"/>
                          </a:solidFill>
                        </a:rPr>
                        <a:t>用途：ホテル</a:t>
                      </a:r>
                      <a:endParaRPr kumimoji="1" lang="ja-JP" altLang="en-US" sz="900" dirty="0">
                        <a:solidFill>
                          <a:schemeClr val="tx1"/>
                        </a:solidFill>
                      </a:endParaRPr>
                    </a:p>
                  </a:txBody>
                  <a:tcPr marL="0" marR="0" marT="0" marB="0"/>
                </a:tc>
                <a:extLst>
                  <a:ext uri="{0D108BD9-81ED-4DB2-BD59-A6C34878D82A}">
                    <a16:rowId xmlns:a16="http://schemas.microsoft.com/office/drawing/2014/main" val="10004"/>
                  </a:ext>
                </a:extLst>
              </a:tr>
              <a:tr h="122440">
                <a:tc>
                  <a:txBody>
                    <a:bodyPr/>
                    <a:lstStyle/>
                    <a:p>
                      <a:r>
                        <a:rPr kumimoji="1" lang="ja-JP" altLang="en-US" sz="900" u="none" dirty="0" smtClean="0">
                          <a:solidFill>
                            <a:schemeClr val="tx1"/>
                          </a:solidFill>
                        </a:rPr>
                        <a:t>備考：国内初進出Ｗホテル</a:t>
                      </a:r>
                      <a:endParaRPr kumimoji="1" lang="ja-JP" altLang="en-US" sz="900" u="none"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graphicFrame>
        <p:nvGraphicFramePr>
          <p:cNvPr id="55" name="表 54"/>
          <p:cNvGraphicFramePr>
            <a:graphicFrameLocks noGrp="1"/>
          </p:cNvGraphicFramePr>
          <p:nvPr>
            <p:extLst/>
          </p:nvPr>
        </p:nvGraphicFramePr>
        <p:xfrm>
          <a:off x="8829687" y="2628483"/>
          <a:ext cx="2081213" cy="868680"/>
        </p:xfrm>
        <a:graphic>
          <a:graphicData uri="http://schemas.openxmlformats.org/drawingml/2006/table">
            <a:tbl>
              <a:tblPr firstRow="1" bandRow="1">
                <a:tableStyleId>{2D5ABB26-0587-4C30-8999-92F81FD0307C}</a:tableStyleId>
              </a:tblPr>
              <a:tblGrid>
                <a:gridCol w="2081213">
                  <a:extLst>
                    <a:ext uri="{9D8B030D-6E8A-4147-A177-3AD203B41FA5}">
                      <a16:colId xmlns:a16="http://schemas.microsoft.com/office/drawing/2014/main" val="20000"/>
                    </a:ext>
                  </a:extLst>
                </a:gridCol>
              </a:tblGrid>
              <a:tr h="0">
                <a:tc>
                  <a:txBody>
                    <a:bodyPr/>
                    <a:lstStyle/>
                    <a:p>
                      <a:r>
                        <a:rPr kumimoji="1" lang="ja-JP" altLang="en-US" sz="1200" dirty="0" smtClean="0">
                          <a:solidFill>
                            <a:schemeClr val="tx1"/>
                          </a:solidFill>
                        </a:rPr>
                        <a:t>④オービック</a:t>
                      </a:r>
                      <a:endParaRPr kumimoji="1" lang="ja-JP" altLang="en-US" sz="1200" dirty="0">
                        <a:solidFill>
                          <a:schemeClr val="tx1"/>
                        </a:solidFill>
                      </a:endParaRPr>
                    </a:p>
                  </a:txBody>
                  <a:tcPr marL="0" marR="0" marT="0" marB="0"/>
                </a:tc>
                <a:extLst>
                  <a:ext uri="{0D108BD9-81ED-4DB2-BD59-A6C34878D82A}">
                    <a16:rowId xmlns:a16="http://schemas.microsoft.com/office/drawing/2014/main" val="10000"/>
                  </a:ext>
                </a:extLst>
              </a:tr>
              <a:tr h="0">
                <a:tc>
                  <a:txBody>
                    <a:bodyPr/>
                    <a:lstStyle/>
                    <a:p>
                      <a:r>
                        <a:rPr kumimoji="1" lang="ja-JP" altLang="en-US" sz="900" dirty="0" smtClean="0">
                          <a:solidFill>
                            <a:schemeClr val="tx1"/>
                          </a:solidFill>
                        </a:rPr>
                        <a:t>高さ：</a:t>
                      </a:r>
                      <a:r>
                        <a:rPr kumimoji="1" lang="en-US" altLang="ja-JP" sz="900" dirty="0" smtClean="0">
                          <a:solidFill>
                            <a:schemeClr val="tx1"/>
                          </a:solidFill>
                        </a:rPr>
                        <a:t>116m</a:t>
                      </a:r>
                      <a:r>
                        <a:rPr kumimoji="1" lang="ja-JP" altLang="en-US" sz="900" dirty="0" smtClean="0">
                          <a:solidFill>
                            <a:schemeClr val="tx1"/>
                          </a:solidFill>
                        </a:rPr>
                        <a:t>（地上</a:t>
                      </a:r>
                      <a:r>
                        <a:rPr kumimoji="1" lang="en-US" altLang="ja-JP" sz="900" b="1" dirty="0" smtClean="0">
                          <a:solidFill>
                            <a:schemeClr val="tx1"/>
                          </a:solidFill>
                        </a:rPr>
                        <a:t>25</a:t>
                      </a:r>
                      <a:r>
                        <a:rPr kumimoji="1" lang="ja-JP" altLang="en-US" sz="900" dirty="0" smtClean="0">
                          <a:solidFill>
                            <a:schemeClr val="tx1"/>
                          </a:solidFill>
                        </a:rPr>
                        <a:t>階</a:t>
                      </a:r>
                      <a:r>
                        <a:rPr kumimoji="1" lang="en-US" altLang="ja-JP" sz="900" dirty="0" smtClean="0">
                          <a:solidFill>
                            <a:schemeClr val="tx1"/>
                          </a:solidFill>
                        </a:rPr>
                        <a:t>/</a:t>
                      </a:r>
                      <a:r>
                        <a:rPr kumimoji="1" lang="ja-JP" altLang="en-US" sz="900" dirty="0" smtClean="0">
                          <a:solidFill>
                            <a:schemeClr val="tx1"/>
                          </a:solidFill>
                        </a:rPr>
                        <a:t>地下</a:t>
                      </a:r>
                      <a:r>
                        <a:rPr kumimoji="1" lang="en-US" altLang="ja-JP" sz="900" b="1" dirty="0" smtClean="0">
                          <a:solidFill>
                            <a:schemeClr val="tx1"/>
                          </a:solidFill>
                        </a:rPr>
                        <a:t>2</a:t>
                      </a:r>
                      <a:r>
                        <a:rPr kumimoji="1" lang="ja-JP" altLang="en-US" sz="900" dirty="0" smtClean="0">
                          <a:solidFill>
                            <a:schemeClr val="tx1"/>
                          </a:solidFill>
                        </a:rPr>
                        <a:t>階）</a:t>
                      </a:r>
                      <a:endParaRPr kumimoji="1" lang="ja-JP" altLang="en-US" sz="900" dirty="0">
                        <a:solidFill>
                          <a:schemeClr val="tx1"/>
                        </a:solidFill>
                      </a:endParaRPr>
                    </a:p>
                  </a:txBody>
                  <a:tcPr marL="0" marR="0" marT="0" marB="0"/>
                </a:tc>
                <a:extLst>
                  <a:ext uri="{0D108BD9-81ED-4DB2-BD59-A6C34878D82A}">
                    <a16:rowId xmlns:a16="http://schemas.microsoft.com/office/drawing/2014/main" val="10001"/>
                  </a:ext>
                </a:extLst>
              </a:tr>
              <a:tr h="0">
                <a:tc>
                  <a:txBody>
                    <a:bodyPr/>
                    <a:lstStyle/>
                    <a:p>
                      <a:r>
                        <a:rPr kumimoji="1" lang="ja-JP" altLang="en-US" sz="900" dirty="0" smtClean="0">
                          <a:solidFill>
                            <a:schemeClr val="tx1"/>
                          </a:solidFill>
                        </a:rPr>
                        <a:t>竣工：</a:t>
                      </a:r>
                      <a:r>
                        <a:rPr kumimoji="1" lang="en-US" altLang="ja-JP" sz="900" dirty="0" smtClean="0">
                          <a:solidFill>
                            <a:schemeClr val="tx1"/>
                          </a:solidFill>
                        </a:rPr>
                        <a:t>2020</a:t>
                      </a:r>
                      <a:r>
                        <a:rPr kumimoji="1" lang="ja-JP" altLang="en-US" sz="900" dirty="0" smtClean="0">
                          <a:solidFill>
                            <a:schemeClr val="tx1"/>
                          </a:solidFill>
                        </a:rPr>
                        <a:t>開業予定</a:t>
                      </a:r>
                      <a:endParaRPr kumimoji="1" lang="ja-JP" altLang="en-US" sz="900" dirty="0">
                        <a:solidFill>
                          <a:schemeClr val="tx1"/>
                        </a:solidFill>
                      </a:endParaRPr>
                    </a:p>
                  </a:txBody>
                  <a:tcPr marL="0" marR="0" marT="0" marB="0"/>
                </a:tc>
                <a:extLst>
                  <a:ext uri="{0D108BD9-81ED-4DB2-BD59-A6C34878D82A}">
                    <a16:rowId xmlns:a16="http://schemas.microsoft.com/office/drawing/2014/main" val="10002"/>
                  </a:ext>
                </a:extLst>
              </a:tr>
              <a:tr h="0">
                <a:tc>
                  <a:txBody>
                    <a:bodyPr/>
                    <a:lstStyle/>
                    <a:p>
                      <a:r>
                        <a:rPr kumimoji="1" lang="ja-JP" altLang="en-US" sz="900" dirty="0" smtClean="0">
                          <a:solidFill>
                            <a:schemeClr val="tx1"/>
                          </a:solidFill>
                        </a:rPr>
                        <a:t>容積：</a:t>
                      </a:r>
                      <a:r>
                        <a:rPr kumimoji="1" lang="en-US" altLang="ja-JP" sz="900" dirty="0" smtClean="0">
                          <a:solidFill>
                            <a:schemeClr val="tx1"/>
                          </a:solidFill>
                        </a:rPr>
                        <a:t>1,246%</a:t>
                      </a:r>
                    </a:p>
                  </a:txBody>
                  <a:tcPr marL="0" marR="0" marT="0" marB="0"/>
                </a:tc>
                <a:extLst>
                  <a:ext uri="{0D108BD9-81ED-4DB2-BD59-A6C34878D82A}">
                    <a16:rowId xmlns:a16="http://schemas.microsoft.com/office/drawing/2014/main" val="10003"/>
                  </a:ext>
                </a:extLst>
              </a:tr>
              <a:tr h="0">
                <a:tc>
                  <a:txBody>
                    <a:bodyPr/>
                    <a:lstStyle/>
                    <a:p>
                      <a:r>
                        <a:rPr kumimoji="1" lang="ja-JP" altLang="en-US" sz="900" dirty="0" smtClean="0">
                          <a:solidFill>
                            <a:schemeClr val="tx1"/>
                          </a:solidFill>
                        </a:rPr>
                        <a:t>用途：オフィス・ホテル複合</a:t>
                      </a:r>
                      <a:endParaRPr kumimoji="1" lang="en-US" altLang="ja-JP" sz="900" dirty="0" smtClean="0">
                        <a:solidFill>
                          <a:schemeClr val="tx1"/>
                        </a:solidFill>
                      </a:endParaRPr>
                    </a:p>
                  </a:txBody>
                  <a:tcPr marL="0" marR="0" marT="0" marB="0"/>
                </a:tc>
                <a:extLst>
                  <a:ext uri="{0D108BD9-81ED-4DB2-BD59-A6C34878D82A}">
                    <a16:rowId xmlns:a16="http://schemas.microsoft.com/office/drawing/2014/main" val="10004"/>
                  </a:ext>
                </a:extLst>
              </a:tr>
              <a:tr h="0">
                <a:tc>
                  <a:txBody>
                    <a:bodyPr/>
                    <a:lstStyle/>
                    <a:p>
                      <a:r>
                        <a:rPr kumimoji="1" lang="ja-JP" altLang="en-US" sz="900" dirty="0" smtClean="0">
                          <a:solidFill>
                            <a:schemeClr val="tx1"/>
                          </a:solidFill>
                        </a:rPr>
                        <a:t>備考：大阪初進出ロイヤルパークホテルズ</a:t>
                      </a:r>
                      <a:endParaRPr kumimoji="1" lang="ja-JP" altLang="en-US" sz="900" dirty="0">
                        <a:solidFill>
                          <a:schemeClr val="tx1"/>
                        </a:solidFill>
                      </a:endParaRPr>
                    </a:p>
                  </a:txBody>
                  <a:tcPr marL="0" marR="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06547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 name="正方形/長方形 49"/>
          <p:cNvSpPr>
            <a:spLocks noChangeArrowheads="1"/>
          </p:cNvSpPr>
          <p:nvPr/>
        </p:nvSpPr>
        <p:spPr bwMode="auto">
          <a:xfrm>
            <a:off x="3514026" y="3072682"/>
            <a:ext cx="5639736" cy="1766626"/>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anose="02020600040205080304" pitchFamily="18" charset="-128"/>
              <a:ea typeface="ＭＳ Ｐ明朝" panose="02020600040205080304" pitchFamily="18" charset="-128"/>
            </a:endParaRPr>
          </a:p>
          <a:p>
            <a:pPr marL="88900" indent="-88900"/>
            <a:r>
              <a:rPr lang="ja-JP" altLang="en-US" sz="1100" dirty="0">
                <a:latin typeface="ＭＳ Ｐ明朝" panose="02020600040205080304" pitchFamily="18" charset="-128"/>
                <a:ea typeface="ＭＳ Ｐ明朝" panose="02020600040205080304" pitchFamily="18" charset="-128"/>
              </a:rPr>
              <a:t>・「側道の通行規制による交通影響の確認」、「側道に自転車通行空間を確保した際の歩行者等の安全性の確認」などを</a:t>
            </a:r>
            <a:r>
              <a:rPr lang="ja-JP" altLang="en-US" sz="1100" dirty="0" smtClean="0">
                <a:latin typeface="ＭＳ Ｐ明朝" panose="02020600040205080304" pitchFamily="18" charset="-128"/>
                <a:ea typeface="ＭＳ Ｐ明朝" panose="02020600040205080304" pitchFamily="18" charset="-128"/>
              </a:rPr>
              <a:t>目的に新橋</a:t>
            </a:r>
            <a:r>
              <a:rPr lang="ja-JP" altLang="en-US" sz="1100" dirty="0">
                <a:latin typeface="ＭＳ Ｐ明朝" panose="02020600040205080304" pitchFamily="18" charset="-128"/>
                <a:ea typeface="ＭＳ Ｐ明朝" panose="02020600040205080304" pitchFamily="18" charset="-128"/>
              </a:rPr>
              <a:t>交差点から難波西口交差点間の約１</a:t>
            </a:r>
            <a:r>
              <a:rPr lang="en-US" altLang="ja-JP" sz="1100" dirty="0" smtClean="0">
                <a:latin typeface="ＭＳ Ｐ明朝" panose="02020600040205080304" pitchFamily="18" charset="-128"/>
                <a:ea typeface="ＭＳ Ｐ明朝" panose="02020600040205080304" pitchFamily="18" charset="-128"/>
              </a:rPr>
              <a:t>km</a:t>
            </a:r>
            <a:r>
              <a:rPr lang="ja-JP" altLang="en-US" sz="1100" dirty="0" smtClean="0">
                <a:latin typeface="ＭＳ Ｐ明朝" panose="02020600040205080304" pitchFamily="18" charset="-128"/>
                <a:ea typeface="ＭＳ Ｐ明朝" panose="02020600040205080304" pitchFamily="18" charset="-128"/>
              </a:rPr>
              <a:t>の区間</a:t>
            </a:r>
            <a:r>
              <a:rPr lang="ja-JP" altLang="en-US" sz="1100" dirty="0">
                <a:latin typeface="ＭＳ Ｐ明朝" panose="02020600040205080304" pitchFamily="18" charset="-128"/>
                <a:ea typeface="ＭＳ Ｐ明朝" panose="02020600040205080304" pitchFamily="18" charset="-128"/>
              </a:rPr>
              <a:t>で</a:t>
            </a:r>
            <a:r>
              <a:rPr lang="ja-JP" altLang="en-US" sz="1100" dirty="0" smtClean="0">
                <a:latin typeface="ＭＳ Ｐ明朝" panose="02020600040205080304" pitchFamily="18" charset="-128"/>
                <a:ea typeface="ＭＳ Ｐ明朝" panose="02020600040205080304" pitchFamily="18" charset="-128"/>
              </a:rPr>
              <a:t>側</a:t>
            </a:r>
            <a:r>
              <a:rPr lang="ja-JP" altLang="en-US" sz="1100" dirty="0">
                <a:latin typeface="ＭＳ Ｐ明朝" panose="02020600040205080304" pitchFamily="18" charset="-128"/>
                <a:ea typeface="ＭＳ Ｐ明朝" panose="02020600040205080304" pitchFamily="18" charset="-128"/>
              </a:rPr>
              <a:t>道</a:t>
            </a:r>
            <a:r>
              <a:rPr lang="ja-JP" altLang="en-US" sz="1100" dirty="0" smtClean="0">
                <a:latin typeface="ＭＳ Ｐ明朝" panose="02020600040205080304" pitchFamily="18" charset="-128"/>
                <a:ea typeface="ＭＳ Ｐ明朝" panose="02020600040205080304" pitchFamily="18" charset="-128"/>
              </a:rPr>
              <a:t>閉鎖の社会</a:t>
            </a:r>
            <a:r>
              <a:rPr lang="ja-JP" altLang="en-US" sz="1100" dirty="0">
                <a:latin typeface="ＭＳ Ｐ明朝" panose="02020600040205080304" pitchFamily="18" charset="-128"/>
                <a:ea typeface="ＭＳ Ｐ明朝" panose="02020600040205080304" pitchFamily="18" charset="-128"/>
              </a:rPr>
              <a:t>実験を</a:t>
            </a:r>
            <a:r>
              <a:rPr lang="ja-JP" altLang="en-US" sz="1100" dirty="0" smtClean="0">
                <a:latin typeface="ＭＳ Ｐ明朝" panose="02020600040205080304" pitchFamily="18" charset="-128"/>
                <a:ea typeface="ＭＳ Ｐ明朝" panose="02020600040205080304" pitchFamily="18" charset="-128"/>
              </a:rPr>
              <a:t>実施。</a:t>
            </a:r>
            <a:endParaRPr lang="en-US" altLang="ja-JP" sz="1100" dirty="0" smtClean="0">
              <a:latin typeface="ＭＳ Ｐ明朝" panose="02020600040205080304" pitchFamily="18" charset="-128"/>
              <a:ea typeface="ＭＳ Ｐ明朝" panose="02020600040205080304" pitchFamily="18" charset="-128"/>
            </a:endParaRPr>
          </a:p>
          <a:p>
            <a:pPr marL="88900" indent="-88900"/>
            <a:r>
              <a:rPr lang="ja-JP" altLang="en-US" sz="1100" dirty="0">
                <a:latin typeface="ＭＳ Ｐ明朝" panose="02020600040205080304" pitchFamily="18" charset="-128"/>
                <a:ea typeface="ＭＳ Ｐ明朝" panose="02020600040205080304" pitchFamily="18" charset="-128"/>
              </a:rPr>
              <a:t>・</a:t>
            </a:r>
            <a:r>
              <a:rPr lang="ja-JP" altLang="en-US" sz="1100" dirty="0" smtClean="0">
                <a:latin typeface="ＭＳ Ｐ明朝" panose="02020600040205080304" pitchFamily="18" charset="-128"/>
                <a:ea typeface="ＭＳ Ｐ明朝" panose="02020600040205080304" pitchFamily="18" charset="-128"/>
              </a:rPr>
              <a:t>渋滞</a:t>
            </a:r>
            <a:r>
              <a:rPr lang="ja-JP" altLang="en-US" sz="1100" dirty="0">
                <a:latin typeface="ＭＳ Ｐ明朝" panose="02020600040205080304" pitchFamily="18" charset="-128"/>
                <a:ea typeface="ＭＳ Ｐ明朝" panose="02020600040205080304" pitchFamily="18" charset="-128"/>
              </a:rPr>
              <a:t>など</a:t>
            </a:r>
            <a:r>
              <a:rPr lang="ja-JP" altLang="en-US" sz="1100" dirty="0" smtClean="0">
                <a:latin typeface="ＭＳ Ｐ明朝" panose="02020600040205080304" pitchFamily="18" charset="-128"/>
                <a:ea typeface="ＭＳ Ｐ明朝" panose="02020600040205080304" pitchFamily="18" charset="-128"/>
              </a:rPr>
              <a:t>本線での過度</a:t>
            </a:r>
            <a:r>
              <a:rPr lang="ja-JP" altLang="en-US" sz="1100" dirty="0">
                <a:latin typeface="ＭＳ Ｐ明朝" panose="02020600040205080304" pitchFamily="18" charset="-128"/>
                <a:ea typeface="ＭＳ Ｐ明朝" panose="02020600040205080304" pitchFamily="18" charset="-128"/>
              </a:rPr>
              <a:t>な交通影響</a:t>
            </a:r>
            <a:r>
              <a:rPr lang="ja-JP" altLang="en-US" sz="1100" dirty="0" smtClean="0">
                <a:latin typeface="ＭＳ Ｐ明朝" panose="02020600040205080304" pitchFamily="18" charset="-128"/>
                <a:ea typeface="ＭＳ Ｐ明朝" panose="02020600040205080304" pitchFamily="18" charset="-128"/>
              </a:rPr>
              <a:t>はなかったもの</a:t>
            </a:r>
            <a:r>
              <a:rPr lang="ja-JP" altLang="en-US" sz="1100" dirty="0">
                <a:latin typeface="ＭＳ Ｐ明朝" panose="02020600040205080304" pitchFamily="18" charset="-128"/>
                <a:ea typeface="ＭＳ Ｐ明朝" panose="02020600040205080304" pitchFamily="18" charset="-128"/>
              </a:rPr>
              <a:t>の</a:t>
            </a:r>
            <a:r>
              <a:rPr lang="ja-JP" altLang="en-US" sz="1100" dirty="0" smtClean="0">
                <a:latin typeface="ＭＳ Ｐ明朝" panose="02020600040205080304" pitchFamily="18" charset="-128"/>
                <a:ea typeface="ＭＳ Ｐ明朝" panose="02020600040205080304" pitchFamily="18" charset="-128"/>
              </a:rPr>
              <a:t>、</a:t>
            </a:r>
            <a:r>
              <a:rPr lang="ja-JP" altLang="en-US" sz="1100" dirty="0">
                <a:latin typeface="ＭＳ Ｐ明朝" panose="02020600040205080304" pitchFamily="18" charset="-128"/>
                <a:ea typeface="ＭＳ Ｐ明朝" panose="02020600040205080304" pitchFamily="18" charset="-128"/>
              </a:rPr>
              <a:t>アンケートでは約</a:t>
            </a:r>
            <a:r>
              <a:rPr lang="en-US" altLang="ja-JP" sz="1100" dirty="0">
                <a:latin typeface="ＭＳ Ｐ明朝" panose="02020600040205080304" pitchFamily="18" charset="-128"/>
                <a:ea typeface="ＭＳ Ｐ明朝" panose="02020600040205080304" pitchFamily="18" charset="-128"/>
              </a:rPr>
              <a:t>7</a:t>
            </a:r>
            <a:r>
              <a:rPr lang="ja-JP" altLang="en-US" sz="1100" dirty="0">
                <a:latin typeface="ＭＳ Ｐ明朝" panose="02020600040205080304" pitchFamily="18" charset="-128"/>
                <a:ea typeface="ＭＳ Ｐ明朝" panose="02020600040205080304" pitchFamily="18" charset="-128"/>
              </a:rPr>
              <a:t>割のドライバー</a:t>
            </a:r>
            <a:r>
              <a:rPr lang="ja-JP" altLang="en-US" sz="1100" dirty="0" smtClean="0">
                <a:latin typeface="ＭＳ Ｐ明朝" panose="02020600040205080304" pitchFamily="18" charset="-128"/>
                <a:ea typeface="ＭＳ Ｐ明朝" panose="02020600040205080304" pitchFamily="18" charset="-128"/>
              </a:rPr>
              <a:t>等から「通常</a:t>
            </a:r>
            <a:r>
              <a:rPr lang="ja-JP" altLang="en-US" sz="1100" dirty="0">
                <a:latin typeface="ＭＳ Ｐ明朝" panose="02020600040205080304" pitchFamily="18" charset="-128"/>
                <a:ea typeface="ＭＳ Ｐ明朝" panose="02020600040205080304" pitchFamily="18" charset="-128"/>
              </a:rPr>
              <a:t>よりも混雑を</a:t>
            </a:r>
            <a:r>
              <a:rPr lang="ja-JP" altLang="en-US" sz="1100" dirty="0" smtClean="0">
                <a:latin typeface="ＭＳ Ｐ明朝" panose="02020600040205080304" pitchFamily="18" charset="-128"/>
                <a:ea typeface="ＭＳ Ｐ明朝" panose="02020600040205080304" pitchFamily="18" charset="-128"/>
              </a:rPr>
              <a:t>感じた」と回答</a:t>
            </a:r>
            <a:r>
              <a:rPr lang="ja-JP" altLang="en-US" sz="1100" dirty="0">
                <a:latin typeface="ＭＳ Ｐ明朝" panose="02020600040205080304" pitchFamily="18" charset="-128"/>
                <a:ea typeface="ＭＳ Ｐ明朝" panose="02020600040205080304" pitchFamily="18" charset="-128"/>
              </a:rPr>
              <a:t>があり、本線の交通影響を</a:t>
            </a:r>
            <a:r>
              <a:rPr lang="ja-JP" altLang="en-US" sz="1100" dirty="0" smtClean="0">
                <a:latin typeface="ＭＳ Ｐ明朝" panose="02020600040205080304" pitchFamily="18" charset="-128"/>
                <a:ea typeface="ＭＳ Ｐ明朝" panose="02020600040205080304" pitchFamily="18" charset="-128"/>
              </a:rPr>
              <a:t>可能</a:t>
            </a:r>
            <a:r>
              <a:rPr lang="ja-JP" altLang="en-US" sz="1100" dirty="0">
                <a:latin typeface="ＭＳ Ｐ明朝" panose="02020600040205080304" pitchFamily="18" charset="-128"/>
                <a:ea typeface="ＭＳ Ｐ明朝" panose="02020600040205080304" pitchFamily="18" charset="-128"/>
              </a:rPr>
              <a:t>な限り緩和する</a:t>
            </a:r>
            <a:r>
              <a:rPr lang="ja-JP" altLang="en-US" sz="1100" dirty="0" smtClean="0">
                <a:latin typeface="ＭＳ Ｐ明朝" panose="02020600040205080304" pitchFamily="18" charset="-128"/>
                <a:ea typeface="ＭＳ Ｐ明朝" panose="02020600040205080304" pitchFamily="18" charset="-128"/>
              </a:rPr>
              <a:t>対策の検討の必要性を確認。</a:t>
            </a:r>
          </a:p>
          <a:p>
            <a:pPr marL="88900" indent="-88900"/>
            <a:r>
              <a:rPr lang="ja-JP" altLang="en-US" sz="1100" dirty="0" smtClean="0">
                <a:latin typeface="ＭＳ Ｐ明朝" panose="02020600040205080304" pitchFamily="18" charset="-128"/>
                <a:ea typeface="ＭＳ Ｐ明朝" panose="02020600040205080304" pitchFamily="18" charset="-128"/>
              </a:rPr>
              <a:t>・自転車道設置区間を通行した自転車の約</a:t>
            </a:r>
            <a:r>
              <a:rPr lang="en-US" altLang="ja-JP" sz="1100" dirty="0" smtClean="0">
                <a:latin typeface="ＭＳ Ｐ明朝" panose="02020600040205080304" pitchFamily="18" charset="-128"/>
                <a:ea typeface="ＭＳ Ｐ明朝" panose="02020600040205080304" pitchFamily="18" charset="-128"/>
              </a:rPr>
              <a:t>6</a:t>
            </a:r>
            <a:r>
              <a:rPr lang="ja-JP" altLang="en-US" sz="1100" dirty="0" smtClean="0">
                <a:latin typeface="ＭＳ Ｐ明朝" panose="02020600040205080304" pitchFamily="18" charset="-128"/>
                <a:ea typeface="ＭＳ Ｐ明朝" panose="02020600040205080304" pitchFamily="18" charset="-128"/>
              </a:rPr>
              <a:t>割が自転車道を利用。アンケートでは、歩行者の約</a:t>
            </a:r>
            <a:r>
              <a:rPr lang="en-US" altLang="ja-JP" sz="1100" dirty="0" smtClean="0">
                <a:latin typeface="ＭＳ Ｐ明朝" panose="02020600040205080304" pitchFamily="18" charset="-128"/>
                <a:ea typeface="ＭＳ Ｐ明朝" panose="02020600040205080304" pitchFamily="18" charset="-128"/>
              </a:rPr>
              <a:t>4</a:t>
            </a:r>
            <a:r>
              <a:rPr lang="ja-JP" altLang="en-US" sz="1100" dirty="0" smtClean="0">
                <a:latin typeface="ＭＳ Ｐ明朝" panose="02020600040205080304" pitchFamily="18" charset="-128"/>
                <a:ea typeface="ＭＳ Ｐ明朝" panose="02020600040205080304" pitchFamily="18" charset="-128"/>
              </a:rPr>
              <a:t>割、自転車の約</a:t>
            </a:r>
            <a:r>
              <a:rPr lang="en-US" altLang="ja-JP" sz="1100" dirty="0" smtClean="0">
                <a:latin typeface="ＭＳ Ｐ明朝" panose="02020600040205080304" pitchFamily="18" charset="-128"/>
                <a:ea typeface="ＭＳ Ｐ明朝" panose="02020600040205080304" pitchFamily="18" charset="-128"/>
              </a:rPr>
              <a:t>7</a:t>
            </a:r>
            <a:r>
              <a:rPr lang="ja-JP" altLang="en-US" sz="1100" dirty="0" smtClean="0">
                <a:latin typeface="ＭＳ Ｐ明朝" panose="02020600040205080304" pitchFamily="18" charset="-128"/>
                <a:ea typeface="ＭＳ Ｐ明朝" panose="02020600040205080304" pitchFamily="18" charset="-128"/>
              </a:rPr>
              <a:t>割が自転車道設置により安全性、快適性が向上と回答。</a:t>
            </a:r>
          </a:p>
        </p:txBody>
      </p:sp>
      <p:sp>
        <p:nvSpPr>
          <p:cNvPr id="3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３．御堂筋　</a:t>
            </a:r>
            <a:r>
              <a:rPr lang="ja-JP" altLang="en-US" sz="2000" b="1" dirty="0" smtClean="0">
                <a:solidFill>
                  <a:schemeClr val="bg1"/>
                </a:solidFill>
                <a:latin typeface="ＭＳ ゴシック" pitchFamily="49" charset="-128"/>
                <a:ea typeface="ＭＳ ゴシック" pitchFamily="49" charset="-128"/>
              </a:rPr>
              <a:t>　車中心から人中心の</a:t>
            </a:r>
            <a:r>
              <a:rPr lang="ja-JP" altLang="en-US" sz="2000" b="1" dirty="0">
                <a:solidFill>
                  <a:schemeClr val="bg1"/>
                </a:solidFill>
                <a:latin typeface="ＭＳ ゴシック" pitchFamily="49" charset="-128"/>
                <a:ea typeface="ＭＳ ゴシック" pitchFamily="49" charset="-128"/>
              </a:rPr>
              <a:t>道路空間への</a:t>
            </a:r>
            <a:r>
              <a:rPr lang="ja-JP" altLang="en-US" sz="2000" b="1" dirty="0" smtClean="0">
                <a:solidFill>
                  <a:schemeClr val="bg1"/>
                </a:solidFill>
                <a:latin typeface="ＭＳ ゴシック" pitchFamily="49" charset="-128"/>
                <a:ea typeface="ＭＳ ゴシック" pitchFamily="49" charset="-128"/>
              </a:rPr>
              <a:t>転換の取組み</a:t>
            </a:r>
            <a:endParaRPr lang="en-US" altLang="ja-JP" b="1" dirty="0">
              <a:solidFill>
                <a:schemeClr val="bg1"/>
              </a:solidFill>
              <a:latin typeface="ＭＳ ゴシック" pitchFamily="49" charset="-128"/>
              <a:ea typeface="ＭＳ ゴシック" pitchFamily="49" charset="-128"/>
            </a:endParaRPr>
          </a:p>
        </p:txBody>
      </p:sp>
      <p:sp>
        <p:nvSpPr>
          <p:cNvPr id="30" name="スライド番号プレースホルダ 29"/>
          <p:cNvSpPr>
            <a:spLocks noGrp="1"/>
          </p:cNvSpPr>
          <p:nvPr>
            <p:ph type="sldNum" sz="quarter" idx="12"/>
          </p:nvPr>
        </p:nvSpPr>
        <p:spPr/>
        <p:txBody>
          <a:bodyPr/>
          <a:lstStyle/>
          <a:p>
            <a:fld id="{37EF5067-3AB7-4642-9103-42CBD40CC6D9}" type="slidenum">
              <a:rPr kumimoji="1" lang="ja-JP" altLang="en-US" smtClean="0"/>
              <a:pPr/>
              <a:t>29</a:t>
            </a:fld>
            <a:endParaRPr kumimoji="1" lang="ja-JP" altLang="en-US" dirty="0"/>
          </a:p>
        </p:txBody>
      </p:sp>
      <p:sp>
        <p:nvSpPr>
          <p:cNvPr id="29" name="正方形/長方形 28"/>
          <p:cNvSpPr/>
          <p:nvPr/>
        </p:nvSpPr>
        <p:spPr>
          <a:xfrm>
            <a:off x="3440877" y="3053630"/>
            <a:ext cx="5040000" cy="2160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t> ① 御堂筋側道閉鎖社会実験（</a:t>
            </a:r>
            <a:r>
              <a:rPr lang="en-US" altLang="ja-JP" sz="1400" b="1" dirty="0" smtClean="0"/>
              <a:t>2013</a:t>
            </a:r>
            <a:r>
              <a:rPr lang="ja-JP" altLang="en-US" sz="1400" b="1" dirty="0"/>
              <a:t>年</a:t>
            </a:r>
            <a:r>
              <a:rPr lang="en-US" altLang="ja-JP" sz="1400" b="1" dirty="0"/>
              <a:t>11</a:t>
            </a:r>
            <a:r>
              <a:rPr lang="ja-JP" altLang="en-US" sz="1400" b="1" dirty="0"/>
              <a:t>月</a:t>
            </a:r>
            <a:r>
              <a:rPr lang="en-US" altLang="ja-JP" sz="1400" b="1" dirty="0"/>
              <a:t>23</a:t>
            </a:r>
            <a:r>
              <a:rPr lang="ja-JP" altLang="en-US" sz="1400" b="1" dirty="0"/>
              <a:t>日（土）～</a:t>
            </a:r>
            <a:r>
              <a:rPr lang="en-US" altLang="ja-JP" sz="1400" b="1" dirty="0"/>
              <a:t>29</a:t>
            </a:r>
            <a:r>
              <a:rPr lang="ja-JP" altLang="en-US" sz="1400" b="1" dirty="0"/>
              <a:t>日（金</a:t>
            </a:r>
            <a:r>
              <a:rPr lang="ja-JP" altLang="en-US" sz="1400" b="1" dirty="0" smtClean="0"/>
              <a:t>））</a:t>
            </a:r>
            <a:endParaRPr lang="ja-JP" altLang="en-US" sz="1400" b="1" dirty="0"/>
          </a:p>
        </p:txBody>
      </p:sp>
      <p:sp>
        <p:nvSpPr>
          <p:cNvPr id="33" name="正方形/長方形 49"/>
          <p:cNvSpPr>
            <a:spLocks noChangeArrowheads="1"/>
          </p:cNvSpPr>
          <p:nvPr/>
        </p:nvSpPr>
        <p:spPr bwMode="auto">
          <a:xfrm>
            <a:off x="3514026" y="1848950"/>
            <a:ext cx="5911328" cy="1318737"/>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itchFamily="18" charset="-128"/>
              <a:ea typeface="ＭＳ Ｐ明朝" pitchFamily="18" charset="-128"/>
            </a:endParaRPr>
          </a:p>
          <a:p>
            <a:pPr marL="88900" indent="-88900"/>
            <a:r>
              <a:rPr lang="ja-JP" altLang="en-US" sz="1100" dirty="0" smtClean="0">
                <a:latin typeface="ＭＳ Ｐ明朝" pitchFamily="18" charset="-128"/>
                <a:ea typeface="ＭＳ Ｐ明朝" pitchFamily="18" charset="-128"/>
              </a:rPr>
              <a:t>・御堂筋</a:t>
            </a:r>
            <a:r>
              <a:rPr lang="ja-JP" altLang="en-US" sz="1100" dirty="0">
                <a:latin typeface="ＭＳ Ｐ明朝" pitchFamily="18" charset="-128"/>
                <a:ea typeface="ＭＳ Ｐ明朝" pitchFamily="18" charset="-128"/>
              </a:rPr>
              <a:t>（伏見町～平野町）の東側街区の側道を閉鎖し、</a:t>
            </a:r>
            <a:r>
              <a:rPr lang="ja-JP" altLang="en-US" sz="1100" dirty="0" smtClean="0">
                <a:latin typeface="ＭＳ Ｐ明朝" pitchFamily="18" charset="-128"/>
                <a:ea typeface="ＭＳ Ｐ明朝" pitchFamily="18" charset="-128"/>
              </a:rPr>
              <a:t>歩道や</a:t>
            </a:r>
            <a:r>
              <a:rPr lang="ja-JP" altLang="en-US" sz="1100" dirty="0">
                <a:latin typeface="ＭＳ Ｐ明朝" pitchFamily="18" charset="-128"/>
                <a:ea typeface="ＭＳ Ｐ明朝" pitchFamily="18" charset="-128"/>
              </a:rPr>
              <a:t>沿道建物の</a:t>
            </a:r>
            <a:r>
              <a:rPr lang="ja-JP" altLang="en-US" sz="1100" dirty="0" smtClean="0">
                <a:latin typeface="ＭＳ Ｐ明朝" pitchFamily="18" charset="-128"/>
                <a:ea typeface="ＭＳ Ｐ明朝" pitchFamily="18" charset="-128"/>
              </a:rPr>
              <a:t>セットバック部分と</a:t>
            </a:r>
            <a:r>
              <a:rPr lang="ja-JP" altLang="en-US" sz="1100" dirty="0">
                <a:latin typeface="ＭＳ Ｐ明朝" pitchFamily="18" charset="-128"/>
                <a:ea typeface="ＭＳ Ｐ明朝" pitchFamily="18" charset="-128"/>
              </a:rPr>
              <a:t>一体となったにぎわいを</a:t>
            </a:r>
            <a:r>
              <a:rPr lang="ja-JP" altLang="en-US" sz="1100" dirty="0" smtClean="0">
                <a:latin typeface="ＭＳ Ｐ明朝" pitchFamily="18" charset="-128"/>
                <a:ea typeface="ＭＳ Ｐ明朝" pitchFamily="18" charset="-128"/>
              </a:rPr>
              <a:t>創出する</a:t>
            </a:r>
            <a:r>
              <a:rPr lang="ja-JP" altLang="en-US" sz="1100" dirty="0">
                <a:latin typeface="ＭＳ Ｐ明朝" pitchFamily="18" charset="-128"/>
                <a:ea typeface="ＭＳ Ｐ明朝" pitchFamily="18" charset="-128"/>
              </a:rPr>
              <a:t>社会実験を</a:t>
            </a:r>
            <a:r>
              <a:rPr lang="ja-JP" altLang="en-US" sz="1100" dirty="0" smtClean="0">
                <a:latin typeface="ＭＳ Ｐ明朝" pitchFamily="18" charset="-128"/>
                <a:ea typeface="ＭＳ Ｐ明朝" pitchFamily="18" charset="-128"/>
              </a:rPr>
              <a:t>実施。</a:t>
            </a:r>
            <a:endParaRPr lang="en-US" altLang="ja-JP" sz="1100" dirty="0" smtClean="0">
              <a:latin typeface="ＭＳ Ｐ明朝" pitchFamily="18" charset="-128"/>
              <a:ea typeface="ＭＳ Ｐ明朝" pitchFamily="18" charset="-128"/>
            </a:endParaRPr>
          </a:p>
          <a:p>
            <a:r>
              <a:rPr lang="ja-JP" altLang="en-US" sz="1100" dirty="0">
                <a:latin typeface="ＭＳ Ｐ明朝" pitchFamily="18" charset="-128"/>
                <a:ea typeface="ＭＳ Ｐ明朝" pitchFamily="18" charset="-128"/>
              </a:rPr>
              <a:t>・飲食提供ブースの</a:t>
            </a:r>
            <a:r>
              <a:rPr lang="ja-JP" altLang="en-US" sz="1100" dirty="0" smtClean="0">
                <a:latin typeface="ＭＳ Ｐ明朝" pitchFamily="18" charset="-128"/>
                <a:ea typeface="ＭＳ Ｐ明朝" pitchFamily="18" charset="-128"/>
              </a:rPr>
              <a:t>出店、コンサート</a:t>
            </a:r>
            <a:r>
              <a:rPr lang="ja-JP" altLang="en-US" sz="1100" dirty="0">
                <a:latin typeface="ＭＳ Ｐ明朝" pitchFamily="18" charset="-128"/>
                <a:ea typeface="ＭＳ Ｐ明朝" pitchFamily="18" charset="-128"/>
              </a:rPr>
              <a:t>や</a:t>
            </a:r>
            <a:r>
              <a:rPr lang="ja-JP" altLang="en-US" sz="1100" dirty="0" smtClean="0">
                <a:latin typeface="ＭＳ Ｐ明朝" pitchFamily="18" charset="-128"/>
                <a:ea typeface="ＭＳ Ｐ明朝" pitchFamily="18" charset="-128"/>
              </a:rPr>
              <a:t>アート展示</a:t>
            </a:r>
            <a:r>
              <a:rPr lang="ja-JP" altLang="en-US" sz="1100" dirty="0">
                <a:latin typeface="ＭＳ Ｐ明朝" pitchFamily="18" charset="-128"/>
                <a:ea typeface="ＭＳ Ｐ明朝" pitchFamily="18" charset="-128"/>
              </a:rPr>
              <a:t>などのイベント</a:t>
            </a:r>
            <a:r>
              <a:rPr lang="ja-JP" altLang="en-US" sz="1100" dirty="0" smtClean="0">
                <a:latin typeface="ＭＳ Ｐ明朝" pitchFamily="18" charset="-128"/>
                <a:ea typeface="ＭＳ Ｐ明朝" pitchFamily="18" charset="-128"/>
              </a:rPr>
              <a:t>が行われた</a:t>
            </a:r>
            <a:r>
              <a:rPr lang="ja-JP" altLang="en-US" sz="1100" dirty="0">
                <a:latin typeface="ＭＳ Ｐ明朝" pitchFamily="18" charset="-128"/>
                <a:ea typeface="ＭＳ Ｐ明朝" pitchFamily="18" charset="-128"/>
              </a:rPr>
              <a:t>。</a:t>
            </a:r>
          </a:p>
          <a:p>
            <a:r>
              <a:rPr lang="ja-JP" altLang="en-US" sz="1100" dirty="0" smtClean="0">
                <a:latin typeface="ＭＳ Ｐ明朝" pitchFamily="18" charset="-128"/>
                <a:ea typeface="ＭＳ Ｐ明朝" pitchFamily="18" charset="-128"/>
              </a:rPr>
              <a:t>・にぎわい</a:t>
            </a:r>
            <a:r>
              <a:rPr lang="ja-JP" altLang="en-US" sz="1100" dirty="0">
                <a:latin typeface="ＭＳ Ｐ明朝" pitchFamily="18" charset="-128"/>
                <a:ea typeface="ＭＳ Ｐ明朝" pitchFamily="18" charset="-128"/>
              </a:rPr>
              <a:t>活動は好評で、約</a:t>
            </a:r>
            <a:r>
              <a:rPr lang="en-US" altLang="ja-JP" sz="1100" dirty="0">
                <a:latin typeface="ＭＳ Ｐ明朝" pitchFamily="18" charset="-128"/>
                <a:ea typeface="ＭＳ Ｐ明朝" pitchFamily="18" charset="-128"/>
              </a:rPr>
              <a:t>9</a:t>
            </a:r>
            <a:r>
              <a:rPr lang="ja-JP" altLang="en-US" sz="1100" dirty="0">
                <a:latin typeface="ＭＳ Ｐ明朝" pitchFamily="18" charset="-128"/>
                <a:ea typeface="ＭＳ Ｐ明朝" pitchFamily="18" charset="-128"/>
              </a:rPr>
              <a:t>割の方</a:t>
            </a:r>
            <a:r>
              <a:rPr lang="ja-JP" altLang="en-US" sz="1100" dirty="0" smtClean="0">
                <a:latin typeface="ＭＳ Ｐ明朝" pitchFamily="18" charset="-128"/>
                <a:ea typeface="ＭＳ Ｐ明朝" pitchFamily="18" charset="-128"/>
              </a:rPr>
              <a:t>が道</a:t>
            </a:r>
            <a:r>
              <a:rPr lang="ja-JP" altLang="en-US" sz="1100" dirty="0">
                <a:latin typeface="ＭＳ Ｐ明朝" pitchFamily="18" charset="-128"/>
                <a:ea typeface="ＭＳ Ｐ明朝" pitchFamily="18" charset="-128"/>
              </a:rPr>
              <a:t>路上</a:t>
            </a:r>
            <a:r>
              <a:rPr lang="ja-JP" altLang="en-US" sz="1100" dirty="0" smtClean="0">
                <a:latin typeface="ＭＳ Ｐ明朝" pitchFamily="18" charset="-128"/>
                <a:ea typeface="ＭＳ Ｐ明朝" pitchFamily="18" charset="-128"/>
              </a:rPr>
              <a:t>での実施に対して、「（非常に）良い」と回答。</a:t>
            </a:r>
            <a:endParaRPr lang="en-US" altLang="ja-JP" sz="1100" dirty="0" smtClean="0">
              <a:latin typeface="ＭＳ Ｐ明朝" pitchFamily="18" charset="-128"/>
              <a:ea typeface="ＭＳ Ｐ明朝" pitchFamily="18" charset="-128"/>
            </a:endParaRPr>
          </a:p>
          <a:p>
            <a:pPr marL="88900" indent="-88900"/>
            <a:r>
              <a:rPr lang="ja-JP" altLang="en-US" sz="1100" dirty="0">
                <a:latin typeface="ＭＳ Ｐ明朝" pitchFamily="18" charset="-128"/>
                <a:ea typeface="ＭＳ Ｐ明朝" pitchFamily="18" charset="-128"/>
              </a:rPr>
              <a:t>・</a:t>
            </a:r>
            <a:r>
              <a:rPr lang="ja-JP" altLang="en-US" sz="1100" dirty="0" smtClean="0">
                <a:latin typeface="ＭＳ Ｐ明朝" pitchFamily="18" charset="-128"/>
                <a:ea typeface="ＭＳ Ｐ明朝" pitchFamily="18" charset="-128"/>
              </a:rPr>
              <a:t>実験前</a:t>
            </a:r>
            <a:r>
              <a:rPr lang="ja-JP" altLang="en-US" sz="1100" dirty="0">
                <a:latin typeface="ＭＳ Ｐ明朝" pitchFamily="18" charset="-128"/>
                <a:ea typeface="ＭＳ Ｐ明朝" pitchFamily="18" charset="-128"/>
              </a:rPr>
              <a:t>と比べて歩行者交通量が</a:t>
            </a:r>
            <a:r>
              <a:rPr lang="ja-JP" altLang="en-US" sz="1100" dirty="0" smtClean="0">
                <a:latin typeface="ＭＳ Ｐ明朝" pitchFamily="18" charset="-128"/>
                <a:ea typeface="ＭＳ Ｐ明朝" pitchFamily="18" charset="-128"/>
              </a:rPr>
              <a:t>増加。側</a:t>
            </a:r>
            <a:r>
              <a:rPr lang="ja-JP" altLang="en-US" sz="1100" dirty="0">
                <a:latin typeface="ＭＳ Ｐ明朝" pitchFamily="18" charset="-128"/>
                <a:ea typeface="ＭＳ Ｐ明朝" pitchFamily="18" charset="-128"/>
              </a:rPr>
              <a:t>道閉鎖による交通</a:t>
            </a:r>
            <a:r>
              <a:rPr lang="ja-JP" altLang="en-US" sz="1100" dirty="0" smtClean="0">
                <a:latin typeface="ＭＳ Ｐ明朝" pitchFamily="18" charset="-128"/>
                <a:ea typeface="ＭＳ Ｐ明朝" pitchFamily="18" charset="-128"/>
              </a:rPr>
              <a:t>状況への大きな</a:t>
            </a:r>
            <a:r>
              <a:rPr lang="ja-JP" altLang="en-US" sz="1100" dirty="0">
                <a:latin typeface="ＭＳ Ｐ明朝" pitchFamily="18" charset="-128"/>
                <a:ea typeface="ＭＳ Ｐ明朝" pitchFamily="18" charset="-128"/>
              </a:rPr>
              <a:t>影響</a:t>
            </a:r>
            <a:r>
              <a:rPr lang="ja-JP" altLang="en-US" sz="1100" dirty="0" smtClean="0">
                <a:latin typeface="ＭＳ Ｐ明朝" pitchFamily="18" charset="-128"/>
                <a:ea typeface="ＭＳ Ｐ明朝" pitchFamily="18" charset="-128"/>
              </a:rPr>
              <a:t>は見られなかった。</a:t>
            </a:r>
            <a:endParaRPr lang="en-US" altLang="ja-JP" sz="1100" dirty="0" smtClean="0">
              <a:latin typeface="ＭＳ Ｐ明朝" pitchFamily="18" charset="-128"/>
              <a:ea typeface="ＭＳ Ｐ明朝" pitchFamily="18" charset="-128"/>
            </a:endParaRPr>
          </a:p>
        </p:txBody>
      </p:sp>
      <p:sp>
        <p:nvSpPr>
          <p:cNvPr id="38" name="正方形/長方形 37"/>
          <p:cNvSpPr/>
          <p:nvPr/>
        </p:nvSpPr>
        <p:spPr>
          <a:xfrm>
            <a:off x="3433831" y="1840590"/>
            <a:ext cx="5302205" cy="203655"/>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t> ② 御堂筋にぎわい創出社会実験（</a:t>
            </a:r>
            <a:r>
              <a:rPr lang="en-US" altLang="ja-JP" sz="1400" b="1" dirty="0" smtClean="0"/>
              <a:t>2014</a:t>
            </a:r>
            <a:r>
              <a:rPr lang="ja-JP" altLang="en-US" sz="1400" b="1" dirty="0"/>
              <a:t>年</a:t>
            </a:r>
            <a:r>
              <a:rPr lang="en-US" altLang="ja-JP" sz="1400" b="1" dirty="0"/>
              <a:t>10</a:t>
            </a:r>
            <a:r>
              <a:rPr lang="ja-JP" altLang="en-US" sz="1400" b="1" dirty="0"/>
              <a:t>月</a:t>
            </a:r>
            <a:r>
              <a:rPr lang="en-US" altLang="ja-JP" sz="1400" b="1" dirty="0"/>
              <a:t>9</a:t>
            </a:r>
            <a:r>
              <a:rPr lang="ja-JP" altLang="en-US" sz="1400" b="1" dirty="0"/>
              <a:t>日（木）～</a:t>
            </a:r>
            <a:r>
              <a:rPr lang="en-US" altLang="ja-JP" sz="1400" b="1" dirty="0"/>
              <a:t>19</a:t>
            </a:r>
            <a:r>
              <a:rPr lang="ja-JP" altLang="en-US" sz="1400" b="1" dirty="0"/>
              <a:t>日（日</a:t>
            </a:r>
            <a:r>
              <a:rPr lang="ja-JP" altLang="en-US" sz="1400" b="1" dirty="0" smtClean="0"/>
              <a:t>））</a:t>
            </a:r>
            <a:endParaRPr lang="ja-JP" altLang="en-US" sz="1400" b="1" dirty="0"/>
          </a:p>
        </p:txBody>
      </p:sp>
      <p:sp>
        <p:nvSpPr>
          <p:cNvPr id="2" name="正方形/長方形 1"/>
          <p:cNvSpPr/>
          <p:nvPr/>
        </p:nvSpPr>
        <p:spPr>
          <a:xfrm>
            <a:off x="3440879" y="3053632"/>
            <a:ext cx="7587393" cy="16147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a:stretch>
            <a:fillRect/>
          </a:stretch>
        </p:blipFill>
        <p:spPr>
          <a:xfrm>
            <a:off x="9523725" y="1871323"/>
            <a:ext cx="1440000" cy="1089706"/>
          </a:xfrm>
          <a:prstGeom prst="rect">
            <a:avLst/>
          </a:prstGeom>
          <a:ln>
            <a:noFill/>
          </a:ln>
        </p:spPr>
      </p:pic>
      <p:sp>
        <p:nvSpPr>
          <p:cNvPr id="39" name="正方形/長方形 38"/>
          <p:cNvSpPr/>
          <p:nvPr/>
        </p:nvSpPr>
        <p:spPr>
          <a:xfrm>
            <a:off x="3433833" y="1827867"/>
            <a:ext cx="7587393" cy="1180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49"/>
          <p:cNvSpPr>
            <a:spLocks noChangeArrowheads="1"/>
          </p:cNvSpPr>
          <p:nvPr/>
        </p:nvSpPr>
        <p:spPr bwMode="auto">
          <a:xfrm>
            <a:off x="3482778" y="633836"/>
            <a:ext cx="6053534" cy="1204077"/>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itchFamily="18" charset="-128"/>
              <a:ea typeface="ＭＳ Ｐ明朝" pitchFamily="18" charset="-128"/>
            </a:endParaRPr>
          </a:p>
          <a:p>
            <a:pPr marL="88900" indent="-88900"/>
            <a:r>
              <a:rPr lang="ja-JP" altLang="en-US" sz="1100" dirty="0">
                <a:latin typeface="ＭＳ Ｐ明朝" pitchFamily="18" charset="-128"/>
                <a:ea typeface="ＭＳ Ｐ明朝" pitchFamily="18" charset="-128"/>
              </a:rPr>
              <a:t>・淀屋橋</a:t>
            </a:r>
            <a:r>
              <a:rPr lang="en-US" altLang="ja-JP" sz="1100" dirty="0" err="1">
                <a:latin typeface="ＭＳ Ｐ明朝" pitchFamily="18" charset="-128"/>
                <a:ea typeface="ＭＳ Ｐ明朝" pitchFamily="18" charset="-128"/>
              </a:rPr>
              <a:t>odona</a:t>
            </a:r>
            <a:r>
              <a:rPr lang="ja-JP" altLang="en-US" sz="1100" dirty="0">
                <a:latin typeface="ＭＳ Ｐ明朝" pitchFamily="18" charset="-128"/>
                <a:ea typeface="ＭＳ Ｐ明朝" pitchFamily="18" charset="-128"/>
              </a:rPr>
              <a:t>前に</a:t>
            </a:r>
            <a:r>
              <a:rPr lang="ja-JP" altLang="en-US" sz="1100" dirty="0" smtClean="0">
                <a:latin typeface="ＭＳ Ｐ明朝" pitchFamily="18" charset="-128"/>
                <a:ea typeface="ＭＳ Ｐ明朝" pitchFamily="18" charset="-128"/>
              </a:rPr>
              <a:t>おいて、パークレット</a:t>
            </a:r>
            <a:r>
              <a:rPr lang="ja-JP" altLang="en-US" sz="1100" dirty="0">
                <a:latin typeface="ＭＳ Ｐ明朝" pitchFamily="18" charset="-128"/>
                <a:ea typeface="ＭＳ Ｐ明朝" pitchFamily="18" charset="-128"/>
              </a:rPr>
              <a:t>（</a:t>
            </a:r>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）を設置し、にぎわいと憩い空間のあり方、交通影響・</a:t>
            </a:r>
            <a:r>
              <a:rPr lang="ja-JP" altLang="en-US" sz="1100" dirty="0" smtClean="0">
                <a:latin typeface="ＭＳ Ｐ明朝" pitchFamily="18" charset="-128"/>
                <a:ea typeface="ＭＳ Ｐ明朝" pitchFamily="18" charset="-128"/>
              </a:rPr>
              <a:t>安全性など</a:t>
            </a:r>
            <a:r>
              <a:rPr lang="ja-JP" altLang="en-US" sz="1100" dirty="0">
                <a:latin typeface="ＭＳ Ｐ明朝" pitchFamily="18" charset="-128"/>
                <a:ea typeface="ＭＳ Ｐ明朝" pitchFamily="18" charset="-128"/>
              </a:rPr>
              <a:t>を検証するための社会実験を</a:t>
            </a:r>
            <a:r>
              <a:rPr lang="ja-JP" altLang="en-US" sz="1100" dirty="0" smtClean="0">
                <a:latin typeface="ＭＳ Ｐ明朝" pitchFamily="18" charset="-128"/>
                <a:ea typeface="ＭＳ Ｐ明朝" pitchFamily="18" charset="-128"/>
              </a:rPr>
              <a:t>実施</a:t>
            </a:r>
            <a:endParaRPr lang="en-US" altLang="ja-JP" sz="1100" dirty="0" smtClean="0">
              <a:latin typeface="ＭＳ Ｐ明朝" pitchFamily="18" charset="-128"/>
              <a:ea typeface="ＭＳ Ｐ明朝" pitchFamily="18" charset="-128"/>
            </a:endParaRPr>
          </a:p>
          <a:p>
            <a:pPr marL="88900" indent="-88900"/>
            <a:r>
              <a:rPr lang="ja-JP" altLang="en-US" sz="1100" dirty="0" smtClean="0">
                <a:latin typeface="ＭＳ Ｐ明朝" pitchFamily="18" charset="-128"/>
                <a:ea typeface="ＭＳ Ｐ明朝" pitchFamily="18" charset="-128"/>
              </a:rPr>
              <a:t>　（</a:t>
            </a:r>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）パークレットとは</a:t>
            </a:r>
          </a:p>
          <a:p>
            <a:pPr marL="88900" indent="-88900"/>
            <a:r>
              <a:rPr lang="ja-JP" altLang="en-US" sz="1100" dirty="0" smtClean="0">
                <a:latin typeface="ＭＳ Ｐ明朝" pitchFamily="18" charset="-128"/>
                <a:ea typeface="ＭＳ Ｐ明朝" pitchFamily="18" charset="-128"/>
              </a:rPr>
              <a:t>　道路</a:t>
            </a:r>
            <a:r>
              <a:rPr lang="ja-JP" altLang="en-US" sz="1100" dirty="0">
                <a:latin typeface="ＭＳ Ｐ明朝" pitchFamily="18" charset="-128"/>
                <a:ea typeface="ＭＳ Ｐ明朝" pitchFamily="18" charset="-128"/>
              </a:rPr>
              <a:t>空間を活用してウッドデッキやベンチを配置し、にぎわいや</a:t>
            </a:r>
            <a:r>
              <a:rPr lang="ja-JP" altLang="en-US" sz="1100" dirty="0" smtClean="0">
                <a:latin typeface="ＭＳ Ｐ明朝" pitchFamily="18" charset="-128"/>
                <a:ea typeface="ＭＳ Ｐ明朝" pitchFamily="18" charset="-128"/>
              </a:rPr>
              <a:t>憩いの</a:t>
            </a:r>
            <a:r>
              <a:rPr lang="ja-JP" altLang="en-US" sz="1100" dirty="0">
                <a:latin typeface="ＭＳ Ｐ明朝" pitchFamily="18" charset="-128"/>
                <a:ea typeface="ＭＳ Ｐ明朝" pitchFamily="18" charset="-128"/>
              </a:rPr>
              <a:t>空間の創出をめざし設置する休憩施設。 </a:t>
            </a:r>
            <a:endParaRPr lang="en-US" altLang="ja-JP" sz="1100" dirty="0" smtClean="0">
              <a:latin typeface="ＭＳ Ｐ明朝" pitchFamily="18" charset="-128"/>
              <a:ea typeface="ＭＳ Ｐ明朝" pitchFamily="18" charset="-128"/>
            </a:endParaRPr>
          </a:p>
        </p:txBody>
      </p:sp>
      <p:sp>
        <p:nvSpPr>
          <p:cNvPr id="41" name="正方形/長方形 40"/>
          <p:cNvSpPr/>
          <p:nvPr/>
        </p:nvSpPr>
        <p:spPr>
          <a:xfrm>
            <a:off x="3440876" y="5640933"/>
            <a:ext cx="5088883" cy="193901"/>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t> ③ 御堂筋</a:t>
            </a:r>
            <a:r>
              <a:rPr lang="ja-JP" altLang="en-US" sz="1400" b="1" dirty="0"/>
              <a:t>の道路空間再編に向けたモデル</a:t>
            </a:r>
            <a:r>
              <a:rPr lang="ja-JP" altLang="en-US" sz="1400" b="1" dirty="0" smtClean="0"/>
              <a:t>整備（</a:t>
            </a:r>
            <a:r>
              <a:rPr lang="en-US" altLang="ja-JP" sz="1400" b="1" dirty="0" smtClean="0"/>
              <a:t>2016</a:t>
            </a:r>
            <a:r>
              <a:rPr lang="ja-JP" altLang="en-US" sz="1400" b="1" dirty="0" smtClean="0"/>
              <a:t>年</a:t>
            </a:r>
            <a:r>
              <a:rPr lang="en-US" altLang="ja-JP" sz="1400" b="1" dirty="0" smtClean="0"/>
              <a:t>11</a:t>
            </a:r>
            <a:r>
              <a:rPr lang="ja-JP" altLang="en-US" sz="1400" b="1" dirty="0" smtClean="0"/>
              <a:t>月完成）</a:t>
            </a:r>
            <a:endParaRPr lang="ja-JP" altLang="en-US" sz="1400" b="1" dirty="0"/>
          </a:p>
        </p:txBody>
      </p:sp>
      <p:sp>
        <p:nvSpPr>
          <p:cNvPr id="44" name="正方形/長方形 43"/>
          <p:cNvSpPr/>
          <p:nvPr/>
        </p:nvSpPr>
        <p:spPr>
          <a:xfrm>
            <a:off x="3440877" y="5628211"/>
            <a:ext cx="7587395" cy="1105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p:cNvGrpSpPr/>
          <p:nvPr/>
        </p:nvGrpSpPr>
        <p:grpSpPr>
          <a:xfrm>
            <a:off x="1236929" y="854092"/>
            <a:ext cx="2369808" cy="5203531"/>
            <a:chOff x="512828" y="1584407"/>
            <a:chExt cx="2369808" cy="5203531"/>
          </a:xfrm>
        </p:grpSpPr>
        <p:pic>
          <p:nvPicPr>
            <p:cNvPr id="46" name="Picture 2"/>
            <p:cNvPicPr>
              <a:picLocks noChangeAspect="1" noChangeArrowheads="1"/>
            </p:cNvPicPr>
            <p:nvPr/>
          </p:nvPicPr>
          <p:blipFill>
            <a:blip r:embed="rId4" cstate="email"/>
            <a:srcRect/>
            <a:stretch>
              <a:fillRect/>
            </a:stretch>
          </p:blipFill>
          <p:spPr bwMode="auto">
            <a:xfrm>
              <a:off x="512828" y="1584407"/>
              <a:ext cx="2081413" cy="5203531"/>
            </a:xfrm>
            <a:prstGeom prst="rect">
              <a:avLst/>
            </a:prstGeom>
            <a:noFill/>
            <a:ln w="9525">
              <a:noFill/>
              <a:miter lim="800000"/>
              <a:headEnd/>
              <a:tailEnd/>
            </a:ln>
          </p:spPr>
        </p:pic>
        <p:sp>
          <p:nvSpPr>
            <p:cNvPr id="47" name="テキスト ボックス 46"/>
            <p:cNvSpPr txBox="1"/>
            <p:nvPr/>
          </p:nvSpPr>
          <p:spPr>
            <a:xfrm rot="936694">
              <a:off x="2069058" y="3009710"/>
              <a:ext cx="550747" cy="200055"/>
            </a:xfrm>
            <a:prstGeom prst="rect">
              <a:avLst/>
            </a:prstGeom>
            <a:noFill/>
            <a:ln>
              <a:noFill/>
            </a:ln>
          </p:spPr>
          <p:txBody>
            <a:bodyPr wrap="square" rtlCol="0">
              <a:spAutoFit/>
            </a:bodyPr>
            <a:lstStyle/>
            <a:p>
              <a:pPr algn="ctr"/>
              <a:r>
                <a:rPr lang="ja-JP" altLang="en-US" sz="700" dirty="0">
                  <a:solidFill>
                    <a:prstClr val="black"/>
                  </a:solidFill>
                  <a:latin typeface="Meiryo UI" pitchFamily="50" charset="-128"/>
                  <a:ea typeface="Meiryo UI" pitchFamily="50" charset="-128"/>
                  <a:cs typeface="Meiryo UI" pitchFamily="50" charset="-128"/>
                </a:rPr>
                <a:t>土佐堀通</a:t>
              </a:r>
            </a:p>
          </p:txBody>
        </p:sp>
        <p:sp>
          <p:nvSpPr>
            <p:cNvPr id="49" name="テキスト ボックス 48"/>
            <p:cNvSpPr txBox="1"/>
            <p:nvPr/>
          </p:nvSpPr>
          <p:spPr>
            <a:xfrm>
              <a:off x="2100731" y="4320805"/>
              <a:ext cx="323165" cy="545369"/>
            </a:xfrm>
            <a:prstGeom prst="rect">
              <a:avLst/>
            </a:prstGeom>
            <a:noFill/>
            <a:ln>
              <a:noFill/>
            </a:ln>
          </p:spPr>
          <p:txBody>
            <a:bodyPr vert="eaVert" wrap="square" rtlCol="0">
              <a:spAutoFit/>
            </a:bodyPr>
            <a:lstStyle/>
            <a:p>
              <a:pPr algn="ctr"/>
              <a:r>
                <a:rPr lang="ja-JP" altLang="en-US" sz="900" dirty="0">
                  <a:solidFill>
                    <a:prstClr val="black"/>
                  </a:solidFill>
                  <a:latin typeface="Meiryo UI" pitchFamily="50" charset="-128"/>
                  <a:ea typeface="Meiryo UI" pitchFamily="50" charset="-128"/>
                  <a:cs typeface="Meiryo UI" pitchFamily="50" charset="-128"/>
                </a:rPr>
                <a:t>堺筋</a:t>
              </a:r>
            </a:p>
          </p:txBody>
        </p:sp>
        <p:sp>
          <p:nvSpPr>
            <p:cNvPr id="50" name="テキスト ボックス 49"/>
            <p:cNvSpPr txBox="1"/>
            <p:nvPr/>
          </p:nvSpPr>
          <p:spPr>
            <a:xfrm>
              <a:off x="1070617" y="3636610"/>
              <a:ext cx="323165" cy="699914"/>
            </a:xfrm>
            <a:prstGeom prst="rect">
              <a:avLst/>
            </a:prstGeom>
            <a:noFill/>
            <a:ln>
              <a:noFill/>
            </a:ln>
          </p:spPr>
          <p:txBody>
            <a:bodyPr vert="eaVert" wrap="square" rtlCol="0" anchor="ctr">
              <a:spAutoFit/>
            </a:bodyPr>
            <a:lstStyle/>
            <a:p>
              <a:pPr algn="ctr"/>
              <a:r>
                <a:rPr lang="ja-JP" altLang="en-US" sz="900" dirty="0">
                  <a:solidFill>
                    <a:prstClr val="black"/>
                  </a:solidFill>
                  <a:latin typeface="Meiryo UI" pitchFamily="50" charset="-128"/>
                  <a:ea typeface="Meiryo UI" pitchFamily="50" charset="-128"/>
                  <a:cs typeface="Meiryo UI" pitchFamily="50" charset="-128"/>
                </a:rPr>
                <a:t>四つ橋筋</a:t>
              </a:r>
            </a:p>
          </p:txBody>
        </p:sp>
        <p:sp>
          <p:nvSpPr>
            <p:cNvPr id="51" name="テキスト ボックス 50"/>
            <p:cNvSpPr txBox="1"/>
            <p:nvPr/>
          </p:nvSpPr>
          <p:spPr>
            <a:xfrm>
              <a:off x="2118856" y="4219474"/>
              <a:ext cx="763780" cy="200055"/>
            </a:xfrm>
            <a:prstGeom prst="rect">
              <a:avLst/>
            </a:prstGeom>
            <a:noFill/>
            <a:ln>
              <a:noFill/>
            </a:ln>
          </p:spPr>
          <p:txBody>
            <a:bodyPr wrap="square" rtlCol="0">
              <a:spAutoFit/>
            </a:bodyPr>
            <a:lstStyle/>
            <a:p>
              <a:r>
                <a:rPr lang="ja-JP" altLang="en-US" sz="700" dirty="0">
                  <a:solidFill>
                    <a:prstClr val="black"/>
                  </a:solidFill>
                  <a:latin typeface="Meiryo UI" pitchFamily="50" charset="-128"/>
                  <a:ea typeface="Meiryo UI" pitchFamily="50" charset="-128"/>
                  <a:cs typeface="Meiryo UI" pitchFamily="50" charset="-128"/>
                </a:rPr>
                <a:t>中央大通</a:t>
              </a:r>
            </a:p>
          </p:txBody>
        </p:sp>
        <p:sp>
          <p:nvSpPr>
            <p:cNvPr id="52" name="テキスト ボックス 51"/>
            <p:cNvSpPr txBox="1"/>
            <p:nvPr/>
          </p:nvSpPr>
          <p:spPr>
            <a:xfrm>
              <a:off x="2118856" y="5041864"/>
              <a:ext cx="763780" cy="200055"/>
            </a:xfrm>
            <a:prstGeom prst="rect">
              <a:avLst/>
            </a:prstGeom>
            <a:noFill/>
            <a:ln>
              <a:noFill/>
            </a:ln>
          </p:spPr>
          <p:txBody>
            <a:bodyPr wrap="square" rtlCol="0">
              <a:spAutoFit/>
            </a:bodyPr>
            <a:lstStyle/>
            <a:p>
              <a:r>
                <a:rPr lang="ja-JP" altLang="en-US" sz="700" dirty="0">
                  <a:solidFill>
                    <a:prstClr val="black"/>
                  </a:solidFill>
                  <a:latin typeface="Meiryo UI" pitchFamily="50" charset="-128"/>
                  <a:ea typeface="Meiryo UI" pitchFamily="50" charset="-128"/>
                  <a:cs typeface="Meiryo UI" pitchFamily="50" charset="-128"/>
                </a:rPr>
                <a:t>長堀通</a:t>
              </a:r>
            </a:p>
          </p:txBody>
        </p:sp>
        <p:sp>
          <p:nvSpPr>
            <p:cNvPr id="53" name="テキスト ボックス 52"/>
            <p:cNvSpPr txBox="1"/>
            <p:nvPr/>
          </p:nvSpPr>
          <p:spPr>
            <a:xfrm>
              <a:off x="2118856" y="6018229"/>
              <a:ext cx="763780" cy="200055"/>
            </a:xfrm>
            <a:prstGeom prst="rect">
              <a:avLst/>
            </a:prstGeom>
            <a:noFill/>
            <a:ln>
              <a:noFill/>
            </a:ln>
          </p:spPr>
          <p:txBody>
            <a:bodyPr wrap="square" rtlCol="0">
              <a:spAutoFit/>
            </a:bodyPr>
            <a:lstStyle/>
            <a:p>
              <a:r>
                <a:rPr lang="ja-JP" altLang="en-US" sz="700" dirty="0">
                  <a:solidFill>
                    <a:prstClr val="black"/>
                  </a:solidFill>
                  <a:latin typeface="Meiryo UI" pitchFamily="50" charset="-128"/>
                  <a:ea typeface="Meiryo UI" pitchFamily="50" charset="-128"/>
                  <a:cs typeface="Meiryo UI" pitchFamily="50" charset="-128"/>
                </a:rPr>
                <a:t>千日前通</a:t>
              </a:r>
            </a:p>
          </p:txBody>
        </p:sp>
        <p:sp>
          <p:nvSpPr>
            <p:cNvPr id="54" name="テキスト ボックス 53"/>
            <p:cNvSpPr txBox="1"/>
            <p:nvPr/>
          </p:nvSpPr>
          <p:spPr>
            <a:xfrm>
              <a:off x="1409150" y="3612218"/>
              <a:ext cx="353943" cy="545369"/>
            </a:xfrm>
            <a:prstGeom prst="rect">
              <a:avLst/>
            </a:prstGeom>
            <a:noFill/>
            <a:ln>
              <a:noFill/>
            </a:ln>
          </p:spPr>
          <p:txBody>
            <a:bodyPr vert="eaVert" wrap="square" rtlCol="0">
              <a:spAutoFit/>
            </a:bodyPr>
            <a:lstStyle/>
            <a:p>
              <a:pPr algn="ctr"/>
              <a:r>
                <a:rPr lang="ja-JP" altLang="en-US" sz="1100" dirty="0">
                  <a:solidFill>
                    <a:prstClr val="black"/>
                  </a:solidFill>
                  <a:latin typeface="Meiryo UI" pitchFamily="50" charset="-128"/>
                  <a:ea typeface="Meiryo UI" pitchFamily="50" charset="-128"/>
                  <a:cs typeface="Meiryo UI" pitchFamily="50" charset="-128"/>
                </a:rPr>
                <a:t>御堂筋</a:t>
              </a:r>
            </a:p>
          </p:txBody>
        </p:sp>
        <p:sp>
          <p:nvSpPr>
            <p:cNvPr id="59" name="フリーフォーム 58"/>
            <p:cNvSpPr/>
            <p:nvPr/>
          </p:nvSpPr>
          <p:spPr>
            <a:xfrm>
              <a:off x="1548360" y="1955311"/>
              <a:ext cx="163483" cy="4458189"/>
            </a:xfrm>
            <a:custGeom>
              <a:avLst/>
              <a:gdLst>
                <a:gd name="connsiteX0" fmla="*/ 0 w 292100"/>
                <a:gd name="connsiteY0" fmla="*/ 0 h 1168400"/>
                <a:gd name="connsiteX1" fmla="*/ 95250 w 292100"/>
                <a:gd name="connsiteY1" fmla="*/ 101600 h 1168400"/>
                <a:gd name="connsiteX2" fmla="*/ 292100 w 292100"/>
                <a:gd name="connsiteY2" fmla="*/ 654050 h 1168400"/>
                <a:gd name="connsiteX3" fmla="*/ 241300 w 292100"/>
                <a:gd name="connsiteY3" fmla="*/ 1168400 h 1168400"/>
                <a:gd name="connsiteX0" fmla="*/ 0 w 292100"/>
                <a:gd name="connsiteY0" fmla="*/ 0 h 4495800"/>
                <a:gd name="connsiteX1" fmla="*/ 95250 w 292100"/>
                <a:gd name="connsiteY1" fmla="*/ 101600 h 4495800"/>
                <a:gd name="connsiteX2" fmla="*/ 292100 w 292100"/>
                <a:gd name="connsiteY2" fmla="*/ 654050 h 4495800"/>
                <a:gd name="connsiteX3" fmla="*/ 165100 w 292100"/>
                <a:gd name="connsiteY3" fmla="*/ 4495800 h 4495800"/>
                <a:gd name="connsiteX0" fmla="*/ 0 w 292100"/>
                <a:gd name="connsiteY0" fmla="*/ 0 h 4495800"/>
                <a:gd name="connsiteX1" fmla="*/ 95250 w 292100"/>
                <a:gd name="connsiteY1" fmla="*/ 101600 h 4495800"/>
                <a:gd name="connsiteX2" fmla="*/ 292100 w 292100"/>
                <a:gd name="connsiteY2" fmla="*/ 654050 h 4495800"/>
                <a:gd name="connsiteX3" fmla="*/ 167419 w 292100"/>
                <a:gd name="connsiteY3" fmla="*/ 4427441 h 4495800"/>
                <a:gd name="connsiteX4" fmla="*/ 165100 w 292100"/>
                <a:gd name="connsiteY4" fmla="*/ 4495800 h 4495800"/>
                <a:gd name="connsiteX0" fmla="*/ 0 w 292100"/>
                <a:gd name="connsiteY0" fmla="*/ 0 h 4495800"/>
                <a:gd name="connsiteX1" fmla="*/ 95250 w 292100"/>
                <a:gd name="connsiteY1" fmla="*/ 101600 h 4495800"/>
                <a:gd name="connsiteX2" fmla="*/ 292100 w 292100"/>
                <a:gd name="connsiteY2" fmla="*/ 654050 h 4495800"/>
                <a:gd name="connsiteX3" fmla="*/ 167419 w 292100"/>
                <a:gd name="connsiteY3" fmla="*/ 4402041 h 4495800"/>
                <a:gd name="connsiteX4" fmla="*/ 165100 w 292100"/>
                <a:gd name="connsiteY4" fmla="*/ 4495800 h 4495800"/>
                <a:gd name="connsiteX0" fmla="*/ 0 w 292100"/>
                <a:gd name="connsiteY0" fmla="*/ 0 h 4425950"/>
                <a:gd name="connsiteX1" fmla="*/ 95250 w 292100"/>
                <a:gd name="connsiteY1" fmla="*/ 101600 h 4425950"/>
                <a:gd name="connsiteX2" fmla="*/ 292100 w 292100"/>
                <a:gd name="connsiteY2" fmla="*/ 654050 h 4425950"/>
                <a:gd name="connsiteX3" fmla="*/ 167419 w 292100"/>
                <a:gd name="connsiteY3" fmla="*/ 4402041 h 4425950"/>
                <a:gd name="connsiteX4" fmla="*/ 133350 w 292100"/>
                <a:gd name="connsiteY4" fmla="*/ 4425950 h 4425950"/>
                <a:gd name="connsiteX0" fmla="*/ 0 w 292100"/>
                <a:gd name="connsiteY0" fmla="*/ 0 h 4432300"/>
                <a:gd name="connsiteX1" fmla="*/ 95250 w 292100"/>
                <a:gd name="connsiteY1" fmla="*/ 101600 h 4432300"/>
                <a:gd name="connsiteX2" fmla="*/ 292100 w 292100"/>
                <a:gd name="connsiteY2" fmla="*/ 654050 h 4432300"/>
                <a:gd name="connsiteX3" fmla="*/ 167419 w 292100"/>
                <a:gd name="connsiteY3" fmla="*/ 4402041 h 4432300"/>
                <a:gd name="connsiteX4" fmla="*/ 152400 w 292100"/>
                <a:gd name="connsiteY4" fmla="*/ 4432300 h 4432300"/>
                <a:gd name="connsiteX0" fmla="*/ 0 w 292100"/>
                <a:gd name="connsiteY0" fmla="*/ 0 h 4432300"/>
                <a:gd name="connsiteX1" fmla="*/ 292100 w 292100"/>
                <a:gd name="connsiteY1" fmla="*/ 654050 h 4432300"/>
                <a:gd name="connsiteX2" fmla="*/ 167419 w 292100"/>
                <a:gd name="connsiteY2" fmla="*/ 4402041 h 4432300"/>
                <a:gd name="connsiteX3" fmla="*/ 152400 w 292100"/>
                <a:gd name="connsiteY3" fmla="*/ 4432300 h 4432300"/>
                <a:gd name="connsiteX0" fmla="*/ 0 w 234950"/>
                <a:gd name="connsiteY0" fmla="*/ 0 h 4438650"/>
                <a:gd name="connsiteX1" fmla="*/ 234950 w 234950"/>
                <a:gd name="connsiteY1" fmla="*/ 660400 h 4438650"/>
                <a:gd name="connsiteX2" fmla="*/ 110269 w 234950"/>
                <a:gd name="connsiteY2" fmla="*/ 4408391 h 4438650"/>
                <a:gd name="connsiteX3" fmla="*/ 95250 w 234950"/>
                <a:gd name="connsiteY3" fmla="*/ 4438650 h 4438650"/>
              </a:gdLst>
              <a:ahLst/>
              <a:cxnLst>
                <a:cxn ang="0">
                  <a:pos x="connsiteX0" y="connsiteY0"/>
                </a:cxn>
                <a:cxn ang="0">
                  <a:pos x="connsiteX1" y="connsiteY1"/>
                </a:cxn>
                <a:cxn ang="0">
                  <a:pos x="connsiteX2" y="connsiteY2"/>
                </a:cxn>
                <a:cxn ang="0">
                  <a:pos x="connsiteX3" y="connsiteY3"/>
                </a:cxn>
              </a:cxnLst>
              <a:rect l="l" t="t" r="r" b="b"/>
              <a:pathLst>
                <a:path w="234950" h="4438650">
                  <a:moveTo>
                    <a:pt x="0" y="0"/>
                  </a:moveTo>
                  <a:lnTo>
                    <a:pt x="234950" y="660400"/>
                  </a:lnTo>
                  <a:lnTo>
                    <a:pt x="110269" y="4408391"/>
                  </a:lnTo>
                  <a:lnTo>
                    <a:pt x="95250" y="4438650"/>
                  </a:ln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60" name="テキスト ボックス 59"/>
            <p:cNvSpPr txBox="1"/>
            <p:nvPr/>
          </p:nvSpPr>
          <p:spPr>
            <a:xfrm>
              <a:off x="1425825" y="2926800"/>
              <a:ext cx="506792"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淀屋橋</a:t>
              </a:r>
            </a:p>
          </p:txBody>
        </p:sp>
        <p:sp>
          <p:nvSpPr>
            <p:cNvPr id="61" name="テキスト ボックス 60"/>
            <p:cNvSpPr txBox="1"/>
            <p:nvPr/>
          </p:nvSpPr>
          <p:spPr>
            <a:xfrm>
              <a:off x="1416201" y="6347584"/>
              <a:ext cx="445387"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難　波</a:t>
              </a:r>
            </a:p>
          </p:txBody>
        </p:sp>
        <p:sp>
          <p:nvSpPr>
            <p:cNvPr id="62" name="テキスト ボックス 61"/>
            <p:cNvSpPr txBox="1"/>
            <p:nvPr/>
          </p:nvSpPr>
          <p:spPr>
            <a:xfrm>
              <a:off x="1402255" y="5036835"/>
              <a:ext cx="456716"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長　堀</a:t>
              </a:r>
            </a:p>
          </p:txBody>
        </p:sp>
        <p:sp>
          <p:nvSpPr>
            <p:cNvPr id="63" name="テキスト ボックス 62"/>
            <p:cNvSpPr txBox="1"/>
            <p:nvPr/>
          </p:nvSpPr>
          <p:spPr>
            <a:xfrm>
              <a:off x="1414129" y="4144446"/>
              <a:ext cx="436522"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本　町</a:t>
              </a:r>
            </a:p>
          </p:txBody>
        </p:sp>
        <p:sp>
          <p:nvSpPr>
            <p:cNvPr id="64" name="テキスト ボックス 63"/>
            <p:cNvSpPr txBox="1"/>
            <p:nvPr/>
          </p:nvSpPr>
          <p:spPr>
            <a:xfrm>
              <a:off x="962516" y="1696413"/>
              <a:ext cx="448505" cy="200055"/>
            </a:xfrm>
            <a:prstGeom prst="rect">
              <a:avLst/>
            </a:prstGeom>
            <a:solidFill>
              <a:schemeClr val="bg1">
                <a:alpha val="50000"/>
              </a:schemeClr>
            </a:solidFill>
            <a:ln>
              <a:solidFill>
                <a:schemeClr val="tx1"/>
              </a:solidFill>
            </a:ln>
          </p:spPr>
          <p:txBody>
            <a:bodyPr wrap="square" rtlCol="0" anchor="ctr">
              <a:spAutoFit/>
            </a:bodyPr>
            <a:lstStyle/>
            <a:p>
              <a:pPr algn="ctr"/>
              <a:r>
                <a:rPr lang="ja-JP" altLang="en-US" sz="700" dirty="0">
                  <a:solidFill>
                    <a:prstClr val="black"/>
                  </a:solidFill>
                  <a:latin typeface="Meiryo UI" pitchFamily="50" charset="-128"/>
                  <a:ea typeface="Meiryo UI" pitchFamily="50" charset="-128"/>
                  <a:cs typeface="Meiryo UI" pitchFamily="50" charset="-128"/>
                </a:rPr>
                <a:t>梅　田</a:t>
              </a:r>
            </a:p>
          </p:txBody>
        </p:sp>
      </p:grpSp>
      <p:cxnSp>
        <p:nvCxnSpPr>
          <p:cNvPr id="10" name="直線コネクタ 9"/>
          <p:cNvCxnSpPr>
            <a:endCxn id="39" idx="1"/>
          </p:cNvCxnSpPr>
          <p:nvPr/>
        </p:nvCxnSpPr>
        <p:spPr>
          <a:xfrm flipV="1">
            <a:off x="2478838" y="2418124"/>
            <a:ext cx="954995" cy="666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478838" y="2824230"/>
            <a:ext cx="0" cy="330358"/>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2419951" y="5425106"/>
            <a:ext cx="7187" cy="25200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3" name="直線コネクタ 72"/>
          <p:cNvCxnSpPr>
            <a:endCxn id="44" idx="1"/>
          </p:cNvCxnSpPr>
          <p:nvPr/>
        </p:nvCxnSpPr>
        <p:spPr>
          <a:xfrm>
            <a:off x="2434325" y="5628211"/>
            <a:ext cx="1006552" cy="552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右中かっこ 19"/>
          <p:cNvSpPr/>
          <p:nvPr/>
        </p:nvSpPr>
        <p:spPr>
          <a:xfrm>
            <a:off x="2505112" y="4506575"/>
            <a:ext cx="151106" cy="1091157"/>
          </a:xfrm>
          <a:prstGeom prst="rightBrace">
            <a:avLst>
              <a:gd name="adj1" fmla="val 43749"/>
              <a:gd name="adj2" fmla="val 48953"/>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78" name="直線コネクタ 77"/>
          <p:cNvCxnSpPr>
            <a:stCxn id="20" idx="1"/>
            <a:endCxn id="2" idx="1"/>
          </p:cNvCxnSpPr>
          <p:nvPr/>
        </p:nvCxnSpPr>
        <p:spPr>
          <a:xfrm flipV="1">
            <a:off x="2656218" y="3861008"/>
            <a:ext cx="784661" cy="1179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rotWithShape="1">
          <a:blip r:embed="rId5"/>
          <a:srcRect l="20653" t="16394" r="24423" b="17317"/>
          <a:stretch/>
        </p:blipFill>
        <p:spPr>
          <a:xfrm>
            <a:off x="9554138" y="828245"/>
            <a:ext cx="1332000" cy="903855"/>
          </a:xfrm>
          <a:prstGeom prst="rect">
            <a:avLst/>
          </a:prstGeom>
          <a:ln>
            <a:noFill/>
          </a:ln>
        </p:spPr>
      </p:pic>
      <p:cxnSp>
        <p:nvCxnSpPr>
          <p:cNvPr id="55" name="直線コネクタ 54"/>
          <p:cNvCxnSpPr/>
          <p:nvPr/>
        </p:nvCxnSpPr>
        <p:spPr>
          <a:xfrm>
            <a:off x="2354202" y="2499409"/>
            <a:ext cx="0" cy="88216"/>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57" name="正方形/長方形 49"/>
          <p:cNvSpPr>
            <a:spLocks noChangeArrowheads="1"/>
          </p:cNvSpPr>
          <p:nvPr/>
        </p:nvSpPr>
        <p:spPr bwMode="auto">
          <a:xfrm>
            <a:off x="3520291" y="5686413"/>
            <a:ext cx="4661841" cy="1127159"/>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itchFamily="18" charset="-128"/>
              <a:ea typeface="ＭＳ Ｐ明朝" pitchFamily="18" charset="-128"/>
            </a:endParaRPr>
          </a:p>
          <a:p>
            <a:pPr marL="88900" indent="-88900"/>
            <a:r>
              <a:rPr lang="ja-JP" altLang="en-US" sz="1100" dirty="0">
                <a:latin typeface="ＭＳ Ｐ明朝" pitchFamily="18" charset="-128"/>
                <a:ea typeface="ＭＳ Ｐ明朝" pitchFamily="18" charset="-128"/>
              </a:rPr>
              <a:t>・御堂筋の難波交差点から難波西口交差点まで</a:t>
            </a:r>
            <a:r>
              <a:rPr lang="ja-JP" altLang="en-US" sz="1100" dirty="0" smtClean="0">
                <a:latin typeface="ＭＳ Ｐ明朝" pitchFamily="18" charset="-128"/>
                <a:ea typeface="ＭＳ Ｐ明朝" pitchFamily="18" charset="-128"/>
              </a:rPr>
              <a:t>の東側街区において、側道</a:t>
            </a:r>
            <a:r>
              <a:rPr lang="ja-JP" altLang="en-US" sz="1100" dirty="0">
                <a:latin typeface="ＭＳ Ｐ明朝" pitchFamily="18" charset="-128"/>
                <a:ea typeface="ＭＳ Ｐ明朝" pitchFamily="18" charset="-128"/>
              </a:rPr>
              <a:t>の</a:t>
            </a:r>
            <a:r>
              <a:rPr lang="ja-JP" altLang="en-US" sz="1100" dirty="0" smtClean="0">
                <a:latin typeface="ＭＳ Ｐ明朝" pitchFamily="18" charset="-128"/>
                <a:ea typeface="ＭＳ Ｐ明朝" pitchFamily="18" charset="-128"/>
              </a:rPr>
              <a:t>活用によ</a:t>
            </a:r>
            <a:r>
              <a:rPr lang="ja-JP" altLang="en-US" sz="1100" dirty="0">
                <a:latin typeface="ＭＳ Ｐ明朝" pitchFamily="18" charset="-128"/>
                <a:ea typeface="ＭＳ Ｐ明朝" pitchFamily="18" charset="-128"/>
              </a:rPr>
              <a:t>り</a:t>
            </a:r>
            <a:r>
              <a:rPr lang="ja-JP" altLang="en-US" sz="1100" dirty="0" smtClean="0">
                <a:latin typeface="ＭＳ Ｐ明朝" pitchFamily="18" charset="-128"/>
                <a:ea typeface="ＭＳ Ｐ明朝" pitchFamily="18" charset="-128"/>
              </a:rPr>
              <a:t>歩</a:t>
            </a:r>
            <a:r>
              <a:rPr lang="ja-JP" altLang="en-US" sz="1100" dirty="0">
                <a:latin typeface="ＭＳ Ｐ明朝" pitchFamily="18" charset="-128"/>
                <a:ea typeface="ＭＳ Ｐ明朝" pitchFamily="18" charset="-128"/>
              </a:rPr>
              <a:t>行者と</a:t>
            </a:r>
            <a:r>
              <a:rPr lang="ja-JP" altLang="en-US" sz="1100" dirty="0" smtClean="0">
                <a:latin typeface="ＭＳ Ｐ明朝" pitchFamily="18" charset="-128"/>
                <a:ea typeface="ＭＳ Ｐ明朝" pitchFamily="18" charset="-128"/>
              </a:rPr>
              <a:t>自転車の歩道内での輻輳の</a:t>
            </a:r>
            <a:r>
              <a:rPr lang="ja-JP" altLang="en-US" sz="1100" dirty="0">
                <a:latin typeface="ＭＳ Ｐ明朝" pitchFamily="18" charset="-128"/>
                <a:ea typeface="ＭＳ Ｐ明朝" pitchFamily="18" charset="-128"/>
              </a:rPr>
              <a:t>解消</a:t>
            </a:r>
            <a:r>
              <a:rPr lang="ja-JP" altLang="en-US" sz="1100" dirty="0" smtClean="0">
                <a:latin typeface="ＭＳ Ｐ明朝" pitchFamily="18" charset="-128"/>
                <a:ea typeface="ＭＳ Ｐ明朝" pitchFamily="18" charset="-128"/>
              </a:rPr>
              <a:t>を図ると</a:t>
            </a:r>
            <a:r>
              <a:rPr lang="ja-JP" altLang="en-US" sz="1100" dirty="0">
                <a:latin typeface="ＭＳ Ｐ明朝" pitchFamily="18" charset="-128"/>
                <a:ea typeface="ＭＳ Ｐ明朝" pitchFamily="18" charset="-128"/>
              </a:rPr>
              <a:t>ともに、御堂筋全体</a:t>
            </a:r>
            <a:r>
              <a:rPr lang="ja-JP" altLang="en-US" sz="1100" dirty="0" smtClean="0">
                <a:latin typeface="ＭＳ Ｐ明朝" pitchFamily="18" charset="-128"/>
                <a:ea typeface="ＭＳ Ｐ明朝" pitchFamily="18" charset="-128"/>
              </a:rPr>
              <a:t>の道路</a:t>
            </a:r>
            <a:r>
              <a:rPr lang="ja-JP" altLang="en-US" sz="1100" dirty="0">
                <a:latin typeface="ＭＳ Ｐ明朝" pitchFamily="18" charset="-128"/>
                <a:ea typeface="ＭＳ Ｐ明朝" pitchFamily="18" charset="-128"/>
              </a:rPr>
              <a:t>空間再編のイメージ</a:t>
            </a:r>
            <a:r>
              <a:rPr lang="ja-JP" altLang="en-US" sz="1100" dirty="0" smtClean="0">
                <a:latin typeface="ＭＳ Ｐ明朝" pitchFamily="18" charset="-128"/>
                <a:ea typeface="ＭＳ Ｐ明朝" pitchFamily="18" charset="-128"/>
              </a:rPr>
              <a:t>を可視化</a:t>
            </a:r>
            <a:r>
              <a:rPr lang="ja-JP" altLang="en-US" sz="1100" dirty="0">
                <a:latin typeface="ＭＳ Ｐ明朝" pitchFamily="18" charset="-128"/>
                <a:ea typeface="ＭＳ Ｐ明朝" pitchFamily="18" charset="-128"/>
              </a:rPr>
              <a:t>し、歩行者・</a:t>
            </a:r>
            <a:r>
              <a:rPr lang="ja-JP" altLang="en-US" sz="1100" dirty="0" smtClean="0">
                <a:latin typeface="ＭＳ Ｐ明朝" pitchFamily="18" charset="-128"/>
                <a:ea typeface="ＭＳ Ｐ明朝" pitchFamily="18" charset="-128"/>
              </a:rPr>
              <a:t>自転車通行</a:t>
            </a:r>
            <a:r>
              <a:rPr lang="ja-JP" altLang="en-US" sz="1100" dirty="0">
                <a:latin typeface="ＭＳ Ｐ明朝" pitchFamily="18" charset="-128"/>
                <a:ea typeface="ＭＳ Ｐ明朝" pitchFamily="18" charset="-128"/>
              </a:rPr>
              <a:t>の安全性や快適性等の道路空間のあり方の検証に</a:t>
            </a:r>
            <a:r>
              <a:rPr lang="ja-JP" altLang="en-US" sz="1100" dirty="0" smtClean="0">
                <a:latin typeface="ＭＳ Ｐ明朝" pitchFamily="18" charset="-128"/>
                <a:ea typeface="ＭＳ Ｐ明朝" pitchFamily="18" charset="-128"/>
              </a:rPr>
              <a:t>つなげて</a:t>
            </a:r>
            <a:r>
              <a:rPr lang="ja-JP" altLang="en-US" sz="1100" dirty="0">
                <a:latin typeface="ＭＳ Ｐ明朝" pitchFamily="18" charset="-128"/>
                <a:ea typeface="ＭＳ Ｐ明朝" pitchFamily="18" charset="-128"/>
              </a:rPr>
              <a:t>いくことを目的として</a:t>
            </a:r>
            <a:r>
              <a:rPr lang="ja-JP" altLang="en-US" sz="1100" dirty="0" smtClean="0">
                <a:latin typeface="ＭＳ Ｐ明朝" pitchFamily="18" charset="-128"/>
                <a:ea typeface="ＭＳ Ｐ明朝" pitchFamily="18" charset="-128"/>
              </a:rPr>
              <a:t>実施</a:t>
            </a:r>
            <a:r>
              <a:rPr lang="ja-JP" altLang="en-US" sz="1100" dirty="0">
                <a:latin typeface="ＭＳ Ｐ明朝" pitchFamily="18" charset="-128"/>
                <a:ea typeface="ＭＳ Ｐ明朝" pitchFamily="18" charset="-128"/>
              </a:rPr>
              <a:t>。</a:t>
            </a:r>
            <a:endParaRPr lang="en-US" altLang="ja-JP" sz="1100" dirty="0" smtClean="0">
              <a:latin typeface="ＭＳ Ｐ明朝" pitchFamily="18" charset="-128"/>
              <a:ea typeface="ＭＳ Ｐ明朝" pitchFamily="18" charset="-128"/>
            </a:endParaRPr>
          </a:p>
        </p:txBody>
      </p:sp>
      <p:sp>
        <p:nvSpPr>
          <p:cNvPr id="58" name="正方形/長方形 57"/>
          <p:cNvSpPr/>
          <p:nvPr/>
        </p:nvSpPr>
        <p:spPr>
          <a:xfrm>
            <a:off x="3443702" y="585161"/>
            <a:ext cx="6534566" cy="228236"/>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bg1"/>
                </a:solidFill>
              </a:rPr>
              <a:t> </a:t>
            </a:r>
            <a:r>
              <a:rPr lang="ja-JP" altLang="en-US" sz="1400" b="1" dirty="0" smtClean="0">
                <a:solidFill>
                  <a:schemeClr val="bg1"/>
                </a:solidFill>
              </a:rPr>
              <a:t>④ （仮称）御堂筋パークレット社会実験（</a:t>
            </a:r>
            <a:r>
              <a:rPr lang="en-US" altLang="ja-JP" sz="1400" b="1" dirty="0" smtClean="0">
                <a:solidFill>
                  <a:schemeClr val="bg1"/>
                </a:solidFill>
              </a:rPr>
              <a:t>2017</a:t>
            </a:r>
            <a:r>
              <a:rPr lang="ja-JP" altLang="en-US" sz="1400" b="1" dirty="0" smtClean="0">
                <a:solidFill>
                  <a:schemeClr val="bg1"/>
                </a:solidFill>
              </a:rPr>
              <a:t>年</a:t>
            </a:r>
            <a:r>
              <a:rPr lang="en-US" altLang="ja-JP" sz="1400" b="1" dirty="0" smtClean="0">
                <a:solidFill>
                  <a:schemeClr val="bg1"/>
                </a:solidFill>
              </a:rPr>
              <a:t>11</a:t>
            </a:r>
            <a:r>
              <a:rPr lang="ja-JP" altLang="en-US" sz="1400" b="1" dirty="0" smtClean="0">
                <a:solidFill>
                  <a:schemeClr val="bg1"/>
                </a:solidFill>
              </a:rPr>
              <a:t>月</a:t>
            </a:r>
            <a:r>
              <a:rPr lang="en-US" altLang="ja-JP" sz="1400" b="1" dirty="0" smtClean="0">
                <a:solidFill>
                  <a:schemeClr val="bg1"/>
                </a:solidFill>
              </a:rPr>
              <a:t>20</a:t>
            </a:r>
            <a:r>
              <a:rPr lang="ja-JP" altLang="en-US" sz="1400" b="1" dirty="0" smtClean="0">
                <a:solidFill>
                  <a:schemeClr val="bg1"/>
                </a:solidFill>
              </a:rPr>
              <a:t>日（月）～</a:t>
            </a:r>
            <a:r>
              <a:rPr lang="en-US" altLang="ja-JP" sz="1400" b="1" dirty="0" smtClean="0">
                <a:solidFill>
                  <a:schemeClr val="bg1"/>
                </a:solidFill>
              </a:rPr>
              <a:t>2018</a:t>
            </a:r>
            <a:r>
              <a:rPr lang="ja-JP" altLang="en-US" sz="1400" b="1" dirty="0" smtClean="0">
                <a:solidFill>
                  <a:schemeClr val="bg1"/>
                </a:solidFill>
              </a:rPr>
              <a:t>年</a:t>
            </a:r>
            <a:r>
              <a:rPr lang="en-US" altLang="ja-JP" sz="1400" b="1" dirty="0" smtClean="0">
                <a:solidFill>
                  <a:schemeClr val="bg1"/>
                </a:solidFill>
              </a:rPr>
              <a:t>5</a:t>
            </a:r>
            <a:r>
              <a:rPr lang="ja-JP" altLang="en-US" sz="1400" b="1" dirty="0" smtClean="0">
                <a:solidFill>
                  <a:schemeClr val="bg1"/>
                </a:solidFill>
              </a:rPr>
              <a:t>月</a:t>
            </a:r>
            <a:r>
              <a:rPr lang="en-US" altLang="ja-JP" sz="1400" b="1" dirty="0" smtClean="0">
                <a:solidFill>
                  <a:schemeClr val="bg1"/>
                </a:solidFill>
              </a:rPr>
              <a:t>21</a:t>
            </a:r>
            <a:r>
              <a:rPr lang="ja-JP" altLang="en-US" sz="1400" b="1" dirty="0" smtClean="0">
                <a:solidFill>
                  <a:schemeClr val="bg1"/>
                </a:solidFill>
              </a:rPr>
              <a:t>日（月））</a:t>
            </a:r>
            <a:endParaRPr lang="ja-JP" altLang="en-US" sz="1400" b="1" dirty="0">
              <a:solidFill>
                <a:schemeClr val="bg1"/>
              </a:solidFill>
            </a:endParaRPr>
          </a:p>
        </p:txBody>
      </p:sp>
      <p:sp>
        <p:nvSpPr>
          <p:cNvPr id="65" name="正方形/長方形 64"/>
          <p:cNvSpPr/>
          <p:nvPr/>
        </p:nvSpPr>
        <p:spPr>
          <a:xfrm>
            <a:off x="3443702" y="572439"/>
            <a:ext cx="7587395" cy="11854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コネクタ 65"/>
          <p:cNvCxnSpPr/>
          <p:nvPr/>
        </p:nvCxnSpPr>
        <p:spPr>
          <a:xfrm flipV="1">
            <a:off x="2354202" y="949450"/>
            <a:ext cx="1089500" cy="1549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rotWithShape="1">
          <a:blip r:embed="rId6"/>
          <a:srcRect l="11308" t="16188" r="38038" b="16701"/>
          <a:stretch/>
        </p:blipFill>
        <p:spPr>
          <a:xfrm>
            <a:off x="8430973" y="5834307"/>
            <a:ext cx="1054507" cy="785489"/>
          </a:xfrm>
          <a:prstGeom prst="rect">
            <a:avLst/>
          </a:prstGeom>
          <a:ln>
            <a:noFill/>
          </a:ln>
        </p:spPr>
      </p:pic>
      <p:pic>
        <p:nvPicPr>
          <p:cNvPr id="8" name="図 7"/>
          <p:cNvPicPr>
            <a:picLocks noChangeAspect="1"/>
          </p:cNvPicPr>
          <p:nvPr/>
        </p:nvPicPr>
        <p:blipFill rotWithShape="1">
          <a:blip r:embed="rId7"/>
          <a:srcRect l="13038" t="15573" r="36307" b="16497"/>
          <a:stretch/>
        </p:blipFill>
        <p:spPr>
          <a:xfrm>
            <a:off x="9588677" y="5686413"/>
            <a:ext cx="1252252" cy="944151"/>
          </a:xfrm>
          <a:prstGeom prst="rect">
            <a:avLst/>
          </a:prstGeom>
          <a:ln>
            <a:noFill/>
          </a:ln>
        </p:spPr>
      </p:pic>
      <p:sp>
        <p:nvSpPr>
          <p:cNvPr id="9" name="テキスト ボックス 8"/>
          <p:cNvSpPr txBox="1"/>
          <p:nvPr/>
        </p:nvSpPr>
        <p:spPr>
          <a:xfrm>
            <a:off x="8673651" y="6559975"/>
            <a:ext cx="530915" cy="230832"/>
          </a:xfrm>
          <a:prstGeom prst="rect">
            <a:avLst/>
          </a:prstGeom>
          <a:noFill/>
        </p:spPr>
        <p:txBody>
          <a:bodyPr wrap="none" rtlCol="0">
            <a:spAutoFit/>
          </a:bodyPr>
          <a:lstStyle/>
          <a:p>
            <a:r>
              <a:rPr kumimoji="1" lang="ja-JP" altLang="en-US" sz="900" dirty="0" smtClean="0"/>
              <a:t>整備前</a:t>
            </a:r>
            <a:endParaRPr kumimoji="1" lang="ja-JP" altLang="en-US" sz="900" dirty="0"/>
          </a:p>
        </p:txBody>
      </p:sp>
      <p:sp>
        <p:nvSpPr>
          <p:cNvPr id="56" name="テキスト ボックス 55"/>
          <p:cNvSpPr txBox="1"/>
          <p:nvPr/>
        </p:nvSpPr>
        <p:spPr>
          <a:xfrm>
            <a:off x="9913948" y="6559841"/>
            <a:ext cx="530915" cy="230832"/>
          </a:xfrm>
          <a:prstGeom prst="rect">
            <a:avLst/>
          </a:prstGeom>
          <a:noFill/>
        </p:spPr>
        <p:txBody>
          <a:bodyPr wrap="none" rtlCol="0">
            <a:spAutoFit/>
          </a:bodyPr>
          <a:lstStyle/>
          <a:p>
            <a:r>
              <a:rPr kumimoji="1" lang="ja-JP" altLang="en-US" sz="900" dirty="0" smtClean="0"/>
              <a:t>整備後</a:t>
            </a:r>
            <a:endParaRPr kumimoji="1" lang="ja-JP" altLang="en-US" sz="900" dirty="0"/>
          </a:p>
        </p:txBody>
      </p:sp>
      <p:pic>
        <p:nvPicPr>
          <p:cNvPr id="11" name="図 10"/>
          <p:cNvPicPr>
            <a:picLocks noChangeAspect="1"/>
          </p:cNvPicPr>
          <p:nvPr/>
        </p:nvPicPr>
        <p:blipFill rotWithShape="1">
          <a:blip r:embed="rId8"/>
          <a:srcRect l="19962" t="17830" r="28692" b="13418"/>
          <a:stretch/>
        </p:blipFill>
        <p:spPr>
          <a:xfrm>
            <a:off x="9185010" y="3169671"/>
            <a:ext cx="1692000" cy="1273769"/>
          </a:xfrm>
          <a:prstGeom prst="rect">
            <a:avLst/>
          </a:prstGeom>
          <a:ln>
            <a:noFill/>
          </a:ln>
        </p:spPr>
      </p:pic>
      <p:cxnSp>
        <p:nvCxnSpPr>
          <p:cNvPr id="67" name="直線コネクタ 66"/>
          <p:cNvCxnSpPr/>
          <p:nvPr/>
        </p:nvCxnSpPr>
        <p:spPr>
          <a:xfrm flipH="1">
            <a:off x="2427138" y="5161914"/>
            <a:ext cx="7187" cy="2520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3453812" y="4721921"/>
            <a:ext cx="6460136" cy="257454"/>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solidFill>
                  <a:schemeClr val="bg1"/>
                </a:solidFill>
              </a:rPr>
              <a:t> ⑤ 御堂筋</a:t>
            </a:r>
            <a:r>
              <a:rPr lang="ja-JP" altLang="en-US" sz="1400" b="1" dirty="0">
                <a:solidFill>
                  <a:schemeClr val="bg1"/>
                </a:solidFill>
              </a:rPr>
              <a:t>の道路空間再編に</a:t>
            </a:r>
            <a:r>
              <a:rPr lang="ja-JP" altLang="en-US" sz="1400" b="1" dirty="0" smtClean="0">
                <a:solidFill>
                  <a:schemeClr val="bg1"/>
                </a:solidFill>
              </a:rPr>
              <a:t>向けた側道閉鎖社会</a:t>
            </a:r>
            <a:r>
              <a:rPr lang="ja-JP" altLang="en-US" sz="1400" b="1" dirty="0">
                <a:solidFill>
                  <a:schemeClr val="bg1"/>
                </a:solidFill>
              </a:rPr>
              <a:t>実験</a:t>
            </a:r>
            <a:r>
              <a:rPr lang="ja-JP" altLang="en-US" sz="1400" b="1" dirty="0" smtClean="0">
                <a:solidFill>
                  <a:schemeClr val="bg1"/>
                </a:solidFill>
              </a:rPr>
              <a:t>等の実施（</a:t>
            </a:r>
            <a:r>
              <a:rPr lang="en-US" altLang="ja-JP" sz="1400" b="1" dirty="0" smtClean="0">
                <a:solidFill>
                  <a:schemeClr val="bg1"/>
                </a:solidFill>
              </a:rPr>
              <a:t>2018</a:t>
            </a:r>
            <a:r>
              <a:rPr lang="ja-JP" altLang="en-US" sz="1400" b="1" dirty="0" smtClean="0">
                <a:solidFill>
                  <a:schemeClr val="bg1"/>
                </a:solidFill>
              </a:rPr>
              <a:t>年度）</a:t>
            </a:r>
            <a:endParaRPr lang="ja-JP" altLang="en-US" sz="1400" b="1" dirty="0">
              <a:solidFill>
                <a:schemeClr val="bg1"/>
              </a:solidFill>
            </a:endParaRPr>
          </a:p>
        </p:txBody>
      </p:sp>
      <p:sp>
        <p:nvSpPr>
          <p:cNvPr id="69" name="正方形/長方形 68"/>
          <p:cNvSpPr/>
          <p:nvPr/>
        </p:nvSpPr>
        <p:spPr>
          <a:xfrm>
            <a:off x="3453813" y="4709198"/>
            <a:ext cx="7587395" cy="8582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0" name="正方形/長方形 49"/>
          <p:cNvSpPr>
            <a:spLocks noChangeArrowheads="1"/>
          </p:cNvSpPr>
          <p:nvPr/>
        </p:nvSpPr>
        <p:spPr bwMode="auto">
          <a:xfrm>
            <a:off x="3576350" y="4826136"/>
            <a:ext cx="7507981" cy="537110"/>
          </a:xfrm>
          <a:prstGeom prst="rect">
            <a:avLst/>
          </a:prstGeom>
          <a:noFill/>
          <a:ln w="9525">
            <a:noFill/>
            <a:miter lim="800000"/>
            <a:headEnd/>
            <a:tailEnd/>
          </a:ln>
        </p:spPr>
        <p:txBody>
          <a:bodyPr wrap="square" lIns="36000" tIns="36000" rIns="36000" bIns="36000">
            <a:noAutofit/>
          </a:bodyPr>
          <a:lstStyle/>
          <a:p>
            <a:pPr algn="l"/>
            <a:endParaRPr lang="en-US" altLang="ja-JP" sz="1100" dirty="0" smtClean="0">
              <a:latin typeface="ＭＳ Ｐ明朝" pitchFamily="18" charset="-128"/>
              <a:ea typeface="ＭＳ Ｐ明朝" pitchFamily="18" charset="-128"/>
            </a:endParaRPr>
          </a:p>
          <a:p>
            <a:pPr marL="88900" indent="-88900"/>
            <a:r>
              <a:rPr lang="ja-JP" altLang="en-US" sz="1100" dirty="0" smtClean="0">
                <a:latin typeface="ＭＳ Ｐ明朝" pitchFamily="18" charset="-128"/>
                <a:ea typeface="ＭＳ Ｐ明朝" pitchFamily="18" charset="-128"/>
              </a:rPr>
              <a:t>・道路</a:t>
            </a:r>
            <a:r>
              <a:rPr lang="ja-JP" altLang="en-US" sz="1100" dirty="0">
                <a:latin typeface="ＭＳ Ｐ明朝" pitchFamily="18" charset="-128"/>
                <a:ea typeface="ＭＳ Ｐ明朝" pitchFamily="18" charset="-128"/>
              </a:rPr>
              <a:t>空間再編の取組みを進めていくにあたり</a:t>
            </a:r>
            <a:r>
              <a:rPr lang="ja-JP" altLang="en-US" sz="1100" dirty="0" smtClean="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千日前通から長堀通</a:t>
            </a:r>
            <a:r>
              <a:rPr lang="ja-JP" altLang="en-US" sz="1100" dirty="0" smtClean="0">
                <a:latin typeface="ＭＳ Ｐ明朝" pitchFamily="18" charset="-128"/>
                <a:ea typeface="ＭＳ Ｐ明朝" pitchFamily="18" charset="-128"/>
              </a:rPr>
              <a:t>区間においては、最も</a:t>
            </a:r>
            <a:r>
              <a:rPr lang="ja-JP" altLang="en-US" sz="1100" dirty="0">
                <a:latin typeface="ＭＳ Ｐ明朝" pitchFamily="18" charset="-128"/>
                <a:ea typeface="ＭＳ Ｐ明朝" pitchFamily="18" charset="-128"/>
              </a:rPr>
              <a:t>歩行者・自転車交通量が多く、歩道内における歩行者と自転車とが輻輳するなど安全面における課題もあることから、側道を活用した道路空間の再編を早期に進めていく必要がある</a:t>
            </a:r>
            <a:r>
              <a:rPr lang="ja-JP" altLang="en-US" sz="1100" dirty="0" smtClean="0">
                <a:latin typeface="ＭＳ Ｐ明朝" pitchFamily="18" charset="-128"/>
                <a:ea typeface="ＭＳ Ｐ明朝" pitchFamily="18" charset="-128"/>
              </a:rPr>
              <a:t>ため、まずは当該区間の側道閉鎖社会実験を実施。</a:t>
            </a:r>
            <a:endParaRPr lang="en-US" altLang="ja-JP" sz="1100" strike="sngStrike" dirty="0" smtClean="0">
              <a:latin typeface="ＭＳ Ｐ明朝" pitchFamily="18" charset="-128"/>
              <a:ea typeface="ＭＳ Ｐ明朝" pitchFamily="18" charset="-128"/>
            </a:endParaRPr>
          </a:p>
        </p:txBody>
      </p:sp>
      <p:cxnSp>
        <p:nvCxnSpPr>
          <p:cNvPr id="79" name="直線コネクタ 78"/>
          <p:cNvCxnSpPr>
            <a:endCxn id="69" idx="1"/>
          </p:cNvCxnSpPr>
          <p:nvPr/>
        </p:nvCxnSpPr>
        <p:spPr>
          <a:xfrm flipV="1">
            <a:off x="2478838" y="5138323"/>
            <a:ext cx="974975" cy="149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1417882" y="2927044"/>
            <a:ext cx="323165" cy="593242"/>
          </a:xfrm>
          <a:prstGeom prst="rect">
            <a:avLst/>
          </a:prstGeom>
          <a:noFill/>
          <a:ln>
            <a:noFill/>
          </a:ln>
        </p:spPr>
        <p:txBody>
          <a:bodyPr vert="eaVert" wrap="square" rtlCol="0">
            <a:spAutoFit/>
          </a:bodyPr>
          <a:lstStyle/>
          <a:p>
            <a:pPr algn="ctr"/>
            <a:r>
              <a:rPr lang="ja-JP" altLang="en-US" sz="900" dirty="0">
                <a:latin typeface="Meiryo UI" panose="020B0604030504040204" pitchFamily="50" charset="-128"/>
                <a:ea typeface="Meiryo UI" panose="020B0604030504040204" pitchFamily="50" charset="-128"/>
              </a:rPr>
              <a:t>なにわ筋</a:t>
            </a:r>
          </a:p>
        </p:txBody>
      </p:sp>
    </p:spTree>
    <p:extLst>
      <p:ext uri="{BB962C8B-B14F-4D97-AF65-F5344CB8AC3E}">
        <p14:creationId xmlns:p14="http://schemas.microsoft.com/office/powerpoint/2010/main" val="2875509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919536" y="1767277"/>
            <a:ext cx="842493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ボックス 4"/>
          <p:cNvSpPr txBox="1"/>
          <p:nvPr/>
        </p:nvSpPr>
        <p:spPr>
          <a:xfrm>
            <a:off x="4871865" y="903183"/>
            <a:ext cx="2232248" cy="58477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目　次</a:t>
            </a:r>
            <a:r>
              <a:rPr lang="en-US" altLang="ja-JP" sz="3200" dirty="0">
                <a:latin typeface="Meiryo UI" panose="020B0604030504040204" pitchFamily="50" charset="-128"/>
                <a:ea typeface="Meiryo UI" panose="020B0604030504040204" pitchFamily="50" charset="-128"/>
              </a:rPr>
              <a:t>】</a:t>
            </a:r>
          </a:p>
        </p:txBody>
      </p:sp>
      <p:sp>
        <p:nvSpPr>
          <p:cNvPr id="9" name="テキスト ボックス 8"/>
          <p:cNvSpPr txBox="1"/>
          <p:nvPr/>
        </p:nvSpPr>
        <p:spPr>
          <a:xfrm>
            <a:off x="3280240" y="2322878"/>
            <a:ext cx="5415498" cy="3477875"/>
          </a:xfrm>
          <a:prstGeom prst="rect">
            <a:avLst/>
          </a:prstGeom>
          <a:noFill/>
        </p:spPr>
        <p:txBody>
          <a:bodyPr wrap="square" rtlCol="0">
            <a:spAutoFit/>
          </a:bodyPr>
          <a:lstStyle/>
          <a:p>
            <a:pPr fontAlgn="t"/>
            <a:r>
              <a:rPr lang="ja-JP" altLang="en-US" sz="2000" dirty="0" smtClean="0">
                <a:latin typeface="Meiryo UI" panose="020B0604030504040204" pitchFamily="50" charset="-128"/>
                <a:ea typeface="Meiryo UI" panose="020B0604030504040204" pitchFamily="50" charset="-128"/>
              </a:rPr>
              <a:t>１</a:t>
            </a:r>
            <a:r>
              <a:rPr lang="en-US" altLang="ja-JP" sz="2000" dirty="0"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　大阪駅周辺 </a:t>
            </a:r>
            <a:r>
              <a:rPr lang="ja-JP" altLang="en-US" sz="2000" dirty="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２．中之島</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３．御堂筋</a:t>
            </a:r>
          </a:p>
          <a:p>
            <a:pPr fontAlgn="t"/>
            <a:r>
              <a:rPr lang="ja-JP" altLang="en-US" sz="2000" dirty="0">
                <a:latin typeface="Meiryo UI" panose="020B0604030504040204" pitchFamily="50" charset="-128"/>
                <a:ea typeface="Meiryo UI" panose="020B0604030504040204" pitchFamily="50" charset="-128"/>
              </a:rPr>
              <a:t>４．難波周辺</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５．大阪城公園等</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６．夢洲</a:t>
            </a:r>
            <a:r>
              <a:rPr lang="ja-JP" altLang="en-US" sz="2000" dirty="0" smtClean="0">
                <a:latin typeface="Meiryo UI" panose="020B0604030504040204" pitchFamily="50" charset="-128"/>
                <a:ea typeface="Meiryo UI" panose="020B0604030504040204" pitchFamily="50" charset="-128"/>
              </a:rPr>
              <a:t>等</a:t>
            </a:r>
            <a:endParaRPr lang="en-US" altLang="ja-JP" sz="2000" dirty="0" smtClean="0">
              <a:latin typeface="Meiryo UI" panose="020B0604030504040204" pitchFamily="50" charset="-128"/>
              <a:ea typeface="Meiryo UI" panose="020B0604030504040204" pitchFamily="50" charset="-128"/>
            </a:endParaRPr>
          </a:p>
          <a:p>
            <a:pPr fontAlgn="t"/>
            <a:r>
              <a:rPr lang="ja-JP" altLang="en-US" sz="2000" dirty="0" smtClean="0">
                <a:latin typeface="Meiryo UI" panose="020B0604030504040204" pitchFamily="50" charset="-128"/>
                <a:ea typeface="Meiryo UI" panose="020B0604030504040204" pitchFamily="50" charset="-128"/>
              </a:rPr>
              <a:t>７</a:t>
            </a:r>
            <a:r>
              <a:rPr lang="ja-JP" altLang="en-US" sz="2000" dirty="0">
                <a:latin typeface="Meiryo UI" panose="020B0604030504040204" pitchFamily="50" charset="-128"/>
                <a:ea typeface="Meiryo UI" panose="020B0604030504040204" pitchFamily="50" charset="-128"/>
              </a:rPr>
              <a:t>．天王寺公園</a:t>
            </a:r>
            <a:endParaRPr lang="en-US" altLang="ja-JP" sz="2000" dirty="0">
              <a:latin typeface="Meiryo UI" panose="020B0604030504040204" pitchFamily="50" charset="-128"/>
              <a:ea typeface="Meiryo UI" panose="020B0604030504040204" pitchFamily="50" charset="-128"/>
            </a:endParaRPr>
          </a:p>
          <a:p>
            <a:pPr fontAlgn="t"/>
            <a:r>
              <a:rPr lang="ja-JP" altLang="en-US" sz="2000" dirty="0">
                <a:latin typeface="Meiryo UI" panose="020B0604030504040204" pitchFamily="50" charset="-128"/>
                <a:ea typeface="Meiryo UI" panose="020B0604030504040204" pitchFamily="50" charset="-128"/>
              </a:rPr>
              <a:t>８</a:t>
            </a:r>
            <a:r>
              <a:rPr lang="ja-JP" altLang="en-US" sz="2000" dirty="0" smtClean="0">
                <a:latin typeface="Meiryo UI" panose="020B0604030504040204" pitchFamily="50" charset="-128"/>
                <a:ea typeface="Meiryo UI" panose="020B0604030504040204" pitchFamily="50" charset="-128"/>
              </a:rPr>
              <a:t>．関西国際</a:t>
            </a:r>
            <a:r>
              <a:rPr lang="ja-JP" altLang="en-US" sz="2000" dirty="0">
                <a:latin typeface="Meiryo UI" panose="020B0604030504040204" pitchFamily="50" charset="-128"/>
                <a:ea typeface="Meiryo UI" panose="020B0604030504040204" pitchFamily="50" charset="-128"/>
              </a:rPr>
              <a:t>空港</a:t>
            </a:r>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りんくうタウン周辺</a:t>
            </a:r>
          </a:p>
          <a:p>
            <a:pPr fontAlgn="t"/>
            <a:r>
              <a:rPr lang="ja-JP" altLang="en-US" sz="2000" dirty="0">
                <a:latin typeface="Meiryo UI" panose="020B0604030504040204" pitchFamily="50" charset="-128"/>
                <a:ea typeface="Meiryo UI" panose="020B0604030504040204" pitchFamily="50" charset="-128"/>
              </a:rPr>
              <a:t>９．泉北ニュータウン</a:t>
            </a:r>
            <a:endParaRPr lang="en-US" altLang="ja-JP" sz="2000" dirty="0">
              <a:latin typeface="Meiryo UI" panose="020B0604030504040204" pitchFamily="50" charset="-128"/>
              <a:ea typeface="Meiryo UI" panose="020B0604030504040204" pitchFamily="50" charset="-128"/>
            </a:endParaRPr>
          </a:p>
          <a:p>
            <a:pPr fontAlgn="t"/>
            <a:r>
              <a:rPr lang="en-US" altLang="ja-JP" sz="2000" dirty="0">
                <a:latin typeface="Meiryo UI" panose="020B0604030504040204" pitchFamily="50" charset="-128"/>
                <a:ea typeface="Meiryo UI" panose="020B0604030504040204" pitchFamily="50" charset="-128"/>
              </a:rPr>
              <a:t>10</a:t>
            </a:r>
            <a:r>
              <a:rPr lang="ja-JP" altLang="en-US" sz="2000" dirty="0" err="1"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万博記念公園周辺・健都</a:t>
            </a:r>
            <a:endParaRPr lang="ja-JP" altLang="en-US" sz="2000" dirty="0">
              <a:latin typeface="Meiryo UI" panose="020B0604030504040204" pitchFamily="50" charset="-128"/>
              <a:ea typeface="Meiryo UI" panose="020B0604030504040204" pitchFamily="50" charset="-128"/>
            </a:endParaRPr>
          </a:p>
          <a:p>
            <a:pPr fontAlgn="t"/>
            <a:r>
              <a:rPr lang="en-US" altLang="ja-JP" sz="2000" dirty="0">
                <a:latin typeface="Meiryo UI" panose="020B0604030504040204" pitchFamily="50" charset="-128"/>
                <a:ea typeface="Meiryo UI" panose="020B0604030504040204" pitchFamily="50" charset="-128"/>
              </a:rPr>
              <a:t>11</a:t>
            </a:r>
            <a:r>
              <a:rPr lang="ja-JP" altLang="en-US" sz="2000" dirty="0" err="1">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箕面森町・彩都</a:t>
            </a:r>
          </a:p>
        </p:txBody>
      </p:sp>
      <p:sp>
        <p:nvSpPr>
          <p:cNvPr id="6" name="テキスト ボックス 5"/>
          <p:cNvSpPr txBox="1"/>
          <p:nvPr/>
        </p:nvSpPr>
        <p:spPr>
          <a:xfrm>
            <a:off x="7287302" y="2345464"/>
            <a:ext cx="901366" cy="3477875"/>
          </a:xfrm>
          <a:prstGeom prst="rect">
            <a:avLst/>
          </a:prstGeom>
          <a:noFill/>
        </p:spPr>
        <p:txBody>
          <a:bodyPr wrap="square" rtlCol="0">
            <a:spAutoFit/>
          </a:bodyPr>
          <a:lstStyle/>
          <a:p>
            <a:pPr algn="r" fontAlgn="t"/>
            <a:r>
              <a:rPr lang="en-US" altLang="ja-JP" sz="2000" dirty="0" smtClean="0">
                <a:latin typeface="Meiryo UI" panose="020B0604030504040204" pitchFamily="50" charset="-128"/>
                <a:ea typeface="Meiryo UI" panose="020B0604030504040204" pitchFamily="50" charset="-128"/>
              </a:rPr>
              <a:t>5</a:t>
            </a:r>
            <a:r>
              <a:rPr lang="ja-JP" altLang="en-US" sz="2000" dirty="0" smtClean="0">
                <a:latin typeface="Meiryo UI" panose="020B0604030504040204" pitchFamily="50" charset="-128"/>
                <a:ea typeface="Meiryo UI" panose="020B0604030504040204" pitchFamily="50" charset="-128"/>
              </a:rPr>
              <a:t>頁</a:t>
            </a:r>
            <a:endParaRPr lang="en-US" altLang="ja-JP" sz="2000" dirty="0" smtClean="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14</a:t>
            </a:r>
            <a:r>
              <a:rPr lang="ja-JP" altLang="en-US" sz="2000" dirty="0" smtClean="0">
                <a:latin typeface="Meiryo UI" panose="020B0604030504040204" pitchFamily="50" charset="-128"/>
                <a:ea typeface="Meiryo UI" panose="020B0604030504040204" pitchFamily="50" charset="-128"/>
              </a:rPr>
              <a:t>頁</a:t>
            </a:r>
            <a:endParaRPr lang="en-US" altLang="ja-JP" sz="2000" dirty="0" smtClean="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23</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31</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40</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49</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57</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67</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75</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82</a:t>
            </a:r>
            <a:r>
              <a:rPr lang="ja-JP" altLang="en-US" sz="2000" dirty="0" smtClean="0">
                <a:latin typeface="Meiryo UI" panose="020B0604030504040204" pitchFamily="50" charset="-128"/>
                <a:ea typeface="Meiryo UI" panose="020B0604030504040204" pitchFamily="50" charset="-128"/>
              </a:rPr>
              <a:t>頁</a:t>
            </a:r>
            <a:endParaRPr lang="en-US" altLang="ja-JP" sz="2000" dirty="0">
              <a:latin typeface="Meiryo UI" panose="020B0604030504040204" pitchFamily="50" charset="-128"/>
              <a:ea typeface="Meiryo UI" panose="020B0604030504040204" pitchFamily="50" charset="-128"/>
            </a:endParaRPr>
          </a:p>
          <a:p>
            <a:pPr algn="r" fontAlgn="t"/>
            <a:r>
              <a:rPr lang="en-US" altLang="ja-JP" sz="2000" dirty="0" smtClean="0">
                <a:latin typeface="Meiryo UI" panose="020B0604030504040204" pitchFamily="50" charset="-128"/>
                <a:ea typeface="Meiryo UI" panose="020B0604030504040204" pitchFamily="50" charset="-128"/>
              </a:rPr>
              <a:t>90</a:t>
            </a:r>
            <a:r>
              <a:rPr lang="ja-JP" altLang="en-US" sz="2000" dirty="0" smtClean="0">
                <a:latin typeface="Meiryo UI" panose="020B0604030504040204" pitchFamily="50" charset="-128"/>
                <a:ea typeface="Meiryo UI" panose="020B0604030504040204" pitchFamily="50" charset="-128"/>
              </a:rPr>
              <a:t>頁</a:t>
            </a:r>
            <a:endParaRPr lang="en-US" altLang="ja-JP" sz="2000"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3</a:t>
            </a:fld>
            <a:endParaRPr lang="ja-JP" altLang="en-US"/>
          </a:p>
        </p:txBody>
      </p:sp>
    </p:spTree>
    <p:extLst>
      <p:ext uri="{BB962C8B-B14F-4D97-AF65-F5344CB8AC3E}">
        <p14:creationId xmlns:p14="http://schemas.microsoft.com/office/powerpoint/2010/main" val="12180588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テキスト ボックス 96"/>
          <p:cNvSpPr txBox="1">
            <a:spLocks noChangeArrowheads="1"/>
          </p:cNvSpPr>
          <p:nvPr/>
        </p:nvSpPr>
        <p:spPr bwMode="auto">
          <a:xfrm>
            <a:off x="1458459" y="4255082"/>
            <a:ext cx="4563674" cy="1642364"/>
          </a:xfrm>
          <a:prstGeom prst="rect">
            <a:avLst/>
          </a:prstGeom>
          <a:noFill/>
          <a:ln w="9525">
            <a:noFill/>
            <a:miter lim="800000"/>
            <a:headEnd/>
            <a:tailEnd/>
          </a:ln>
        </p:spPr>
        <p:txBody>
          <a:bodyPr wrap="square" lIns="36000" tIns="36000" rIns="36000" bIns="36000">
            <a:spAutoFit/>
          </a:bodyPr>
          <a:lstStyle/>
          <a:p>
            <a:r>
              <a:rPr lang="ja-JP" altLang="en-US" sz="1200" dirty="0" smtClean="0">
                <a:latin typeface="ＭＳ Ｐ明朝" pitchFamily="18" charset="-128"/>
                <a:ea typeface="ＭＳ Ｐ明朝" pitchFamily="18" charset="-128"/>
                <a:cs typeface="Meiryo UI" pitchFamily="50" charset="-128"/>
              </a:rPr>
              <a:t>① </a:t>
            </a:r>
            <a:r>
              <a:rPr lang="ja-JP" altLang="en-US" sz="1200" dirty="0">
                <a:latin typeface="ＭＳ Ｐ明朝" pitchFamily="18" charset="-128"/>
                <a:ea typeface="ＭＳ Ｐ明朝" pitchFamily="18" charset="-128"/>
                <a:cs typeface="Meiryo UI" pitchFamily="50" charset="-128"/>
              </a:rPr>
              <a:t>日本生命本館・適塾</a:t>
            </a:r>
            <a:r>
              <a:rPr lang="ja-JP" altLang="en-US" sz="1200" dirty="0" smtClean="0">
                <a:latin typeface="ＭＳ Ｐ明朝" pitchFamily="18" charset="-128"/>
                <a:ea typeface="ＭＳ Ｐ明朝" pitchFamily="18" charset="-128"/>
                <a:cs typeface="Meiryo UI" pitchFamily="50" charset="-128"/>
              </a:rPr>
              <a:t>周辺（</a:t>
            </a:r>
            <a:r>
              <a:rPr lang="en-US" altLang="ja-JP" sz="1200" dirty="0" smtClean="0">
                <a:latin typeface="ＭＳ Ｐ明朝" pitchFamily="18" charset="-128"/>
                <a:ea typeface="ＭＳ Ｐ明朝" pitchFamily="18" charset="-128"/>
                <a:cs typeface="Meiryo UI" pitchFamily="50" charset="-128"/>
              </a:rPr>
              <a:t>2015</a:t>
            </a:r>
            <a:r>
              <a:rPr lang="ja-JP" altLang="en-US" sz="1200" dirty="0" smtClean="0">
                <a:latin typeface="ＭＳ Ｐ明朝" pitchFamily="18" charset="-128"/>
                <a:ea typeface="ＭＳ Ｐ明朝" pitchFamily="18" charset="-128"/>
                <a:cs typeface="Meiryo UI" pitchFamily="50" charset="-128"/>
              </a:rPr>
              <a:t>年度完了）</a:t>
            </a:r>
            <a:endParaRPr lang="en-US" altLang="ja-JP" sz="1200" dirty="0" smtClean="0">
              <a:latin typeface="ＭＳ Ｐ明朝" pitchFamily="18" charset="-128"/>
              <a:ea typeface="ＭＳ Ｐ明朝" pitchFamily="18" charset="-128"/>
              <a:cs typeface="Meiryo UI" pitchFamily="50" charset="-128"/>
            </a:endParaRPr>
          </a:p>
          <a:p>
            <a:r>
              <a:rPr lang="ja-JP" altLang="en-US" sz="900" dirty="0" smtClean="0">
                <a:latin typeface="ＭＳ Ｐ明朝" pitchFamily="18" charset="-128"/>
                <a:ea typeface="ＭＳ Ｐ明朝" pitchFamily="18" charset="-128"/>
                <a:cs typeface="Meiryo UI" pitchFamily="50" charset="-128"/>
              </a:rPr>
              <a:t>　無電柱化、自然</a:t>
            </a:r>
            <a:r>
              <a:rPr lang="ja-JP" altLang="en-US" sz="900" dirty="0">
                <a:latin typeface="ＭＳ Ｐ明朝" pitchFamily="18" charset="-128"/>
                <a:ea typeface="ＭＳ Ｐ明朝" pitchFamily="18" charset="-128"/>
                <a:cs typeface="Meiryo UI" pitchFamily="50" charset="-128"/>
              </a:rPr>
              <a:t>石</a:t>
            </a:r>
            <a:r>
              <a:rPr lang="en-US" altLang="ja-JP" sz="900" dirty="0">
                <a:latin typeface="ＭＳ Ｐ明朝" pitchFamily="18" charset="-128"/>
                <a:ea typeface="ＭＳ Ｐ明朝" pitchFamily="18" charset="-128"/>
                <a:cs typeface="Meiryo UI" pitchFamily="50" charset="-128"/>
              </a:rPr>
              <a:t>(</a:t>
            </a:r>
            <a:r>
              <a:rPr lang="ja-JP" altLang="en-US" sz="900" dirty="0">
                <a:latin typeface="ＭＳ Ｐ明朝" pitchFamily="18" charset="-128"/>
                <a:ea typeface="ＭＳ Ｐ明朝" pitchFamily="18" charset="-128"/>
                <a:cs typeface="Meiryo UI" pitchFamily="50" charset="-128"/>
              </a:rPr>
              <a:t>石畳</a:t>
            </a:r>
            <a:r>
              <a:rPr lang="en-US" altLang="ja-JP" sz="900" dirty="0">
                <a:latin typeface="ＭＳ Ｐ明朝" pitchFamily="18" charset="-128"/>
                <a:ea typeface="ＭＳ Ｐ明朝" pitchFamily="18" charset="-128"/>
                <a:cs typeface="Meiryo UI" pitchFamily="50" charset="-128"/>
              </a:rPr>
              <a:t>)</a:t>
            </a:r>
            <a:r>
              <a:rPr lang="ja-JP" altLang="en-US" sz="900" dirty="0" smtClean="0">
                <a:latin typeface="ＭＳ Ｐ明朝" pitchFamily="18" charset="-128"/>
                <a:ea typeface="ＭＳ Ｐ明朝" pitchFamily="18" charset="-128"/>
                <a:cs typeface="Meiryo UI" pitchFamily="50" charset="-128"/>
              </a:rPr>
              <a:t>舗装に</a:t>
            </a:r>
            <a:r>
              <a:rPr lang="ja-JP" altLang="en-US" sz="900" dirty="0">
                <a:latin typeface="ＭＳ Ｐ明朝" pitchFamily="18" charset="-128"/>
                <a:ea typeface="ＭＳ Ｐ明朝" pitchFamily="18" charset="-128"/>
                <a:cs typeface="Meiryo UI" pitchFamily="50" charset="-128"/>
              </a:rPr>
              <a:t>よる歩道</a:t>
            </a:r>
            <a:r>
              <a:rPr lang="ja-JP" altLang="en-US" sz="900" dirty="0" smtClean="0">
                <a:latin typeface="ＭＳ Ｐ明朝" pitchFamily="18" charset="-128"/>
                <a:ea typeface="ＭＳ Ｐ明朝" pitchFamily="18" charset="-128"/>
                <a:cs typeface="Meiryo UI" pitchFamily="50" charset="-128"/>
              </a:rPr>
              <a:t>整備、石畳風舗装による車道</a:t>
            </a:r>
            <a:r>
              <a:rPr lang="ja-JP" altLang="en-US" sz="900" dirty="0">
                <a:latin typeface="ＭＳ Ｐ明朝" pitchFamily="18" charset="-128"/>
                <a:ea typeface="ＭＳ Ｐ明朝" pitchFamily="18" charset="-128"/>
                <a:cs typeface="Meiryo UI" pitchFamily="50" charset="-128"/>
              </a:rPr>
              <a:t>整備、デザイン性の</a:t>
            </a:r>
            <a:r>
              <a:rPr lang="ja-JP" altLang="en-US" sz="900" dirty="0" err="1" smtClean="0">
                <a:latin typeface="ＭＳ Ｐ明朝" pitchFamily="18" charset="-128"/>
                <a:ea typeface="ＭＳ Ｐ明朝" pitchFamily="18" charset="-128"/>
                <a:cs typeface="Meiryo UI" pitchFamily="50" charset="-128"/>
              </a:rPr>
              <a:t>あ</a:t>
            </a:r>
            <a:endParaRPr lang="en-US" altLang="ja-JP" sz="900" dirty="0" smtClean="0">
              <a:latin typeface="ＭＳ Ｐ明朝" pitchFamily="18" charset="-128"/>
              <a:ea typeface="ＭＳ Ｐ明朝" pitchFamily="18" charset="-128"/>
              <a:cs typeface="Meiryo UI" pitchFamily="50" charset="-128"/>
            </a:endParaRPr>
          </a:p>
          <a:p>
            <a:r>
              <a:rPr lang="ja-JP" altLang="en-US" sz="900" dirty="0">
                <a:latin typeface="ＭＳ Ｐ明朝" pitchFamily="18" charset="-128"/>
                <a:ea typeface="ＭＳ Ｐ明朝" pitchFamily="18" charset="-128"/>
                <a:cs typeface="Meiryo UI" pitchFamily="50" charset="-128"/>
              </a:rPr>
              <a:t>　</a:t>
            </a:r>
            <a:r>
              <a:rPr lang="ja-JP" altLang="en-US" sz="900" dirty="0" err="1" smtClean="0">
                <a:latin typeface="ＭＳ Ｐ明朝" pitchFamily="18" charset="-128"/>
                <a:ea typeface="ＭＳ Ｐ明朝" pitchFamily="18" charset="-128"/>
                <a:cs typeface="Meiryo UI" pitchFamily="50" charset="-128"/>
              </a:rPr>
              <a:t>る</a:t>
            </a:r>
            <a:r>
              <a:rPr lang="ja-JP" altLang="en-US" sz="900" dirty="0">
                <a:latin typeface="ＭＳ Ｐ明朝" pitchFamily="18" charset="-128"/>
                <a:ea typeface="ＭＳ Ｐ明朝" pitchFamily="18" charset="-128"/>
                <a:cs typeface="Meiryo UI" pitchFamily="50" charset="-128"/>
              </a:rPr>
              <a:t>道路照明</a:t>
            </a:r>
            <a:r>
              <a:rPr lang="ja-JP" altLang="en-US" sz="900" dirty="0" smtClean="0">
                <a:latin typeface="ＭＳ Ｐ明朝" pitchFamily="18" charset="-128"/>
                <a:ea typeface="ＭＳ Ｐ明朝" pitchFamily="18" charset="-128"/>
                <a:cs typeface="Meiryo UI" pitchFamily="50" charset="-128"/>
              </a:rPr>
              <a:t>灯の設置、観光案内板の設置</a:t>
            </a:r>
            <a:endParaRPr lang="ja-JP" altLang="en-US" sz="900" dirty="0">
              <a:latin typeface="ＭＳ Ｐ明朝" pitchFamily="18" charset="-128"/>
              <a:ea typeface="ＭＳ Ｐ明朝" pitchFamily="18" charset="-128"/>
              <a:cs typeface="Meiryo UI" pitchFamily="50" charset="-128"/>
            </a:endParaRPr>
          </a:p>
          <a:p>
            <a:pPr algn="l"/>
            <a:r>
              <a:rPr lang="ja-JP" altLang="en-US" sz="1200" dirty="0" smtClean="0">
                <a:latin typeface="ＭＳ Ｐ明朝" pitchFamily="18" charset="-128"/>
                <a:ea typeface="ＭＳ Ｐ明朝" pitchFamily="18" charset="-128"/>
                <a:cs typeface="Meiryo UI" pitchFamily="50" charset="-128"/>
              </a:rPr>
              <a:t>② 芝川ビル周辺（</a:t>
            </a:r>
            <a:r>
              <a:rPr lang="en-US" altLang="ja-JP" sz="1200" dirty="0" smtClean="0">
                <a:latin typeface="ＭＳ Ｐ明朝" pitchFamily="18" charset="-128"/>
                <a:ea typeface="ＭＳ Ｐ明朝" pitchFamily="18" charset="-128"/>
                <a:cs typeface="Meiryo UI" pitchFamily="50" charset="-128"/>
              </a:rPr>
              <a:t>2018</a:t>
            </a:r>
            <a:r>
              <a:rPr lang="ja-JP" altLang="en-US" sz="1200" dirty="0" smtClean="0">
                <a:latin typeface="ＭＳ Ｐ明朝" pitchFamily="18" charset="-128"/>
                <a:ea typeface="ＭＳ Ｐ明朝" pitchFamily="18" charset="-128"/>
                <a:cs typeface="Meiryo UI" pitchFamily="50" charset="-128"/>
              </a:rPr>
              <a:t>年度完了予定）</a:t>
            </a:r>
            <a:endParaRPr lang="en-US" altLang="ja-JP" sz="1200" dirty="0" smtClean="0">
              <a:latin typeface="ＭＳ Ｐ明朝" pitchFamily="18" charset="-128"/>
              <a:ea typeface="ＭＳ Ｐ明朝" pitchFamily="18" charset="-128"/>
              <a:cs typeface="Meiryo UI" pitchFamily="50" charset="-128"/>
            </a:endParaRPr>
          </a:p>
          <a:p>
            <a:pPr marL="84138" indent="-84138"/>
            <a:r>
              <a:rPr lang="ja-JP" altLang="en-US" sz="900" dirty="0" smtClean="0">
                <a:latin typeface="ＭＳ Ｐ明朝" pitchFamily="18" charset="-128"/>
                <a:ea typeface="ＭＳ Ｐ明朝" pitchFamily="18" charset="-128"/>
                <a:cs typeface="Meiryo UI" pitchFamily="50" charset="-128"/>
              </a:rPr>
              <a:t>　無電柱化、石畳風舗装による路側整備、デザイン性のある道路</a:t>
            </a:r>
            <a:r>
              <a:rPr lang="ja-JP" altLang="en-US" sz="900" dirty="0">
                <a:latin typeface="ＭＳ Ｐ明朝" pitchFamily="18" charset="-128"/>
                <a:ea typeface="ＭＳ Ｐ明朝" pitchFamily="18" charset="-128"/>
                <a:cs typeface="Meiryo UI" pitchFamily="50" charset="-128"/>
              </a:rPr>
              <a:t>照明</a:t>
            </a:r>
            <a:r>
              <a:rPr lang="ja-JP" altLang="en-US" sz="900" dirty="0" smtClean="0">
                <a:latin typeface="ＭＳ Ｐ明朝" pitchFamily="18" charset="-128"/>
                <a:ea typeface="ＭＳ Ｐ明朝" pitchFamily="18" charset="-128"/>
                <a:cs typeface="Meiryo UI" pitchFamily="50" charset="-128"/>
              </a:rPr>
              <a:t>灯の設置、民地内</a:t>
            </a:r>
            <a:r>
              <a:rPr lang="ja-JP" altLang="en-US" sz="900" dirty="0">
                <a:latin typeface="ＭＳ Ｐ明朝" pitchFamily="18" charset="-128"/>
                <a:ea typeface="ＭＳ Ｐ明朝" pitchFamily="18" charset="-128"/>
                <a:cs typeface="Meiryo UI" pitchFamily="50" charset="-128"/>
              </a:rPr>
              <a:t>への</a:t>
            </a:r>
            <a:r>
              <a:rPr lang="ja-JP" altLang="en-US" sz="900" dirty="0" smtClean="0">
                <a:latin typeface="ＭＳ Ｐ明朝" pitchFamily="18" charset="-128"/>
                <a:ea typeface="ＭＳ Ｐ明朝" pitchFamily="18" charset="-128"/>
                <a:cs typeface="Meiryo UI" pitchFamily="50" charset="-128"/>
              </a:rPr>
              <a:t>地上機器</a:t>
            </a:r>
            <a:r>
              <a:rPr lang="ja-JP" altLang="en-US" sz="900" dirty="0">
                <a:latin typeface="ＭＳ Ｐ明朝" pitchFamily="18" charset="-128"/>
                <a:ea typeface="ＭＳ Ｐ明朝" pitchFamily="18" charset="-128"/>
                <a:cs typeface="Meiryo UI" pitchFamily="50" charset="-128"/>
              </a:rPr>
              <a:t>の</a:t>
            </a:r>
            <a:r>
              <a:rPr lang="ja-JP" altLang="en-US" sz="900" dirty="0" smtClean="0">
                <a:latin typeface="ＭＳ Ｐ明朝" pitchFamily="18" charset="-128"/>
                <a:ea typeface="ＭＳ Ｐ明朝" pitchFamily="18" charset="-128"/>
                <a:cs typeface="Meiryo UI" pitchFamily="50" charset="-128"/>
              </a:rPr>
              <a:t>設置</a:t>
            </a:r>
            <a:r>
              <a:rPr lang="ja-JP" altLang="en-US" sz="900" dirty="0">
                <a:latin typeface="ＭＳ Ｐ明朝" pitchFamily="18" charset="-128"/>
                <a:ea typeface="ＭＳ Ｐ明朝" pitchFamily="18" charset="-128"/>
                <a:cs typeface="Meiryo UI" pitchFamily="50" charset="-128"/>
              </a:rPr>
              <a:t>、</a:t>
            </a:r>
            <a:r>
              <a:rPr lang="ja-JP" altLang="en-US" sz="900" dirty="0" smtClean="0">
                <a:latin typeface="ＭＳ Ｐ明朝" pitchFamily="18" charset="-128"/>
                <a:ea typeface="ＭＳ Ｐ明朝" pitchFamily="18" charset="-128"/>
                <a:cs typeface="Meiryo UI" pitchFamily="50" charset="-128"/>
              </a:rPr>
              <a:t>観光案内板の設置</a:t>
            </a:r>
            <a:endParaRPr lang="en-US" altLang="ja-JP" sz="900" dirty="0" smtClean="0">
              <a:latin typeface="ＭＳ Ｐ明朝" pitchFamily="18" charset="-128"/>
              <a:ea typeface="ＭＳ Ｐ明朝" pitchFamily="18" charset="-128"/>
              <a:cs typeface="Meiryo UI" pitchFamily="50" charset="-128"/>
            </a:endParaRPr>
          </a:p>
          <a:p>
            <a:pPr algn="l"/>
            <a:r>
              <a:rPr lang="ja-JP" altLang="en-US" sz="1200" dirty="0" smtClean="0">
                <a:latin typeface="ＭＳ Ｐ明朝" pitchFamily="18" charset="-128"/>
                <a:ea typeface="ＭＳ Ｐ明朝" pitchFamily="18" charset="-128"/>
                <a:cs typeface="Meiryo UI" pitchFamily="50" charset="-128"/>
              </a:rPr>
              <a:t>③ 三井住友銀行・大阪倶楽部・今橋ビル周辺（</a:t>
            </a:r>
            <a:r>
              <a:rPr lang="en-US" altLang="ja-JP" sz="1200" dirty="0" smtClean="0">
                <a:latin typeface="ＭＳ Ｐ明朝" pitchFamily="18" charset="-128"/>
                <a:ea typeface="ＭＳ Ｐ明朝" pitchFamily="18" charset="-128"/>
                <a:cs typeface="Meiryo UI" pitchFamily="50" charset="-128"/>
              </a:rPr>
              <a:t>2018</a:t>
            </a:r>
            <a:r>
              <a:rPr lang="ja-JP" altLang="en-US" sz="1200" dirty="0" smtClean="0">
                <a:latin typeface="ＭＳ Ｐ明朝" pitchFamily="18" charset="-128"/>
                <a:ea typeface="ＭＳ Ｐ明朝" pitchFamily="18" charset="-128"/>
                <a:cs typeface="Meiryo UI" pitchFamily="50" charset="-128"/>
              </a:rPr>
              <a:t>年度完了予定）</a:t>
            </a:r>
            <a:endParaRPr lang="en-US" altLang="ja-JP" sz="1200" dirty="0" smtClean="0">
              <a:latin typeface="ＭＳ Ｐ明朝" pitchFamily="18" charset="-128"/>
              <a:ea typeface="ＭＳ Ｐ明朝" pitchFamily="18" charset="-128"/>
              <a:cs typeface="Meiryo UI" pitchFamily="50" charset="-128"/>
            </a:endParaRPr>
          </a:p>
          <a:p>
            <a:pPr marL="84138" indent="-84138"/>
            <a:r>
              <a:rPr lang="ja-JP" altLang="en-US" sz="900" dirty="0">
                <a:latin typeface="ＭＳ Ｐ明朝" pitchFamily="18" charset="-128"/>
                <a:ea typeface="ＭＳ Ｐ明朝" pitchFamily="18" charset="-128"/>
                <a:cs typeface="Meiryo UI" pitchFamily="50" charset="-128"/>
              </a:rPr>
              <a:t>　</a:t>
            </a:r>
            <a:r>
              <a:rPr lang="ja-JP" altLang="en-US" sz="900" dirty="0" smtClean="0">
                <a:latin typeface="ＭＳ Ｐ明朝" pitchFamily="18" charset="-128"/>
                <a:ea typeface="ＭＳ Ｐ明朝" pitchFamily="18" charset="-128"/>
                <a:cs typeface="Meiryo UI" pitchFamily="50" charset="-128"/>
              </a:rPr>
              <a:t>無電柱化、石畳風</a:t>
            </a:r>
            <a:r>
              <a:rPr lang="ja-JP" altLang="en-US" sz="900" dirty="0">
                <a:latin typeface="ＭＳ Ｐ明朝" pitchFamily="18" charset="-128"/>
                <a:ea typeface="ＭＳ Ｐ明朝" pitchFamily="18" charset="-128"/>
                <a:cs typeface="Meiryo UI" pitchFamily="50" charset="-128"/>
              </a:rPr>
              <a:t>舗装に</a:t>
            </a:r>
            <a:r>
              <a:rPr lang="ja-JP" altLang="en-US" sz="900" dirty="0" smtClean="0">
                <a:latin typeface="ＭＳ Ｐ明朝" pitchFamily="18" charset="-128"/>
                <a:ea typeface="ＭＳ Ｐ明朝" pitchFamily="18" charset="-128"/>
                <a:cs typeface="Meiryo UI" pitchFamily="50" charset="-128"/>
              </a:rPr>
              <a:t>よる車道整備、民地内</a:t>
            </a:r>
            <a:r>
              <a:rPr lang="ja-JP" altLang="en-US" sz="900" dirty="0">
                <a:latin typeface="ＭＳ Ｐ明朝" pitchFamily="18" charset="-128"/>
                <a:ea typeface="ＭＳ Ｐ明朝" pitchFamily="18" charset="-128"/>
                <a:cs typeface="Meiryo UI" pitchFamily="50" charset="-128"/>
              </a:rPr>
              <a:t>への</a:t>
            </a:r>
            <a:r>
              <a:rPr lang="ja-JP" altLang="en-US" sz="900" dirty="0" smtClean="0">
                <a:latin typeface="ＭＳ Ｐ明朝" pitchFamily="18" charset="-128"/>
                <a:ea typeface="ＭＳ Ｐ明朝" pitchFamily="18" charset="-128"/>
                <a:cs typeface="Meiryo UI" pitchFamily="50" charset="-128"/>
              </a:rPr>
              <a:t>地上機器</a:t>
            </a:r>
            <a:r>
              <a:rPr lang="ja-JP" altLang="en-US" sz="900" dirty="0">
                <a:latin typeface="ＭＳ Ｐ明朝" pitchFamily="18" charset="-128"/>
                <a:ea typeface="ＭＳ Ｐ明朝" pitchFamily="18" charset="-128"/>
                <a:cs typeface="Meiryo UI" pitchFamily="50" charset="-128"/>
              </a:rPr>
              <a:t>の</a:t>
            </a:r>
            <a:r>
              <a:rPr lang="ja-JP" altLang="en-US" sz="900" dirty="0" smtClean="0">
                <a:latin typeface="ＭＳ Ｐ明朝" pitchFamily="18" charset="-128"/>
                <a:ea typeface="ＭＳ Ｐ明朝" pitchFamily="18" charset="-128"/>
                <a:cs typeface="Meiryo UI" pitchFamily="50" charset="-128"/>
              </a:rPr>
              <a:t>設置</a:t>
            </a:r>
            <a:r>
              <a:rPr lang="ja-JP" altLang="en-US" sz="900" dirty="0">
                <a:latin typeface="ＭＳ Ｐ明朝" pitchFamily="18" charset="-128"/>
                <a:ea typeface="ＭＳ Ｐ明朝" pitchFamily="18" charset="-128"/>
                <a:cs typeface="Meiryo UI" pitchFamily="50" charset="-128"/>
              </a:rPr>
              <a:t>、</a:t>
            </a:r>
            <a:r>
              <a:rPr lang="ja-JP" altLang="en-US" sz="900" dirty="0" smtClean="0">
                <a:latin typeface="ＭＳ Ｐ明朝" pitchFamily="18" charset="-128"/>
                <a:ea typeface="ＭＳ Ｐ明朝" pitchFamily="18" charset="-128"/>
                <a:cs typeface="Meiryo UI" pitchFamily="50" charset="-128"/>
              </a:rPr>
              <a:t>観光案内板の設置</a:t>
            </a:r>
            <a:endParaRPr lang="en-US" altLang="ja-JP" sz="900" dirty="0" smtClean="0">
              <a:latin typeface="ＭＳ Ｐ明朝" pitchFamily="18" charset="-128"/>
              <a:ea typeface="ＭＳ Ｐ明朝" pitchFamily="18" charset="-128"/>
              <a:cs typeface="Meiryo UI" pitchFamily="50" charset="-128"/>
            </a:endParaRPr>
          </a:p>
          <a:p>
            <a:pPr algn="l"/>
            <a:r>
              <a:rPr lang="ja-JP" altLang="en-US" sz="1200" dirty="0" smtClean="0">
                <a:latin typeface="ＭＳ Ｐ明朝" pitchFamily="18" charset="-128"/>
                <a:ea typeface="ＭＳ Ｐ明朝" pitchFamily="18" charset="-128"/>
                <a:cs typeface="Meiryo UI" pitchFamily="50" charset="-128"/>
              </a:rPr>
              <a:t>④ 道修町通周辺（</a:t>
            </a:r>
            <a:r>
              <a:rPr lang="en-US" altLang="ja-JP" sz="1200" dirty="0" smtClean="0">
                <a:latin typeface="ＭＳ Ｐ明朝" pitchFamily="18" charset="-128"/>
                <a:ea typeface="ＭＳ Ｐ明朝" pitchFamily="18" charset="-128"/>
                <a:cs typeface="Meiryo UI" pitchFamily="50" charset="-128"/>
              </a:rPr>
              <a:t>2020</a:t>
            </a:r>
            <a:r>
              <a:rPr lang="ja-JP" altLang="en-US" sz="1200" dirty="0" smtClean="0">
                <a:latin typeface="ＭＳ Ｐ明朝" pitchFamily="18" charset="-128"/>
                <a:ea typeface="ＭＳ Ｐ明朝" pitchFamily="18" charset="-128"/>
                <a:cs typeface="Meiryo UI" pitchFamily="50" charset="-128"/>
              </a:rPr>
              <a:t>年度完了予定）</a:t>
            </a:r>
            <a:endParaRPr lang="en-US" altLang="ja-JP" sz="1200" dirty="0" smtClean="0">
              <a:latin typeface="ＭＳ Ｐ明朝" pitchFamily="18" charset="-128"/>
              <a:ea typeface="ＭＳ Ｐ明朝" pitchFamily="18" charset="-128"/>
              <a:cs typeface="Meiryo UI" pitchFamily="50" charset="-128"/>
            </a:endParaRPr>
          </a:p>
          <a:p>
            <a:r>
              <a:rPr lang="ja-JP" altLang="en-US" sz="900" dirty="0">
                <a:latin typeface="ＭＳ Ｐ明朝" pitchFamily="18" charset="-128"/>
                <a:ea typeface="ＭＳ Ｐ明朝" pitchFamily="18" charset="-128"/>
                <a:cs typeface="Meiryo UI" pitchFamily="50" charset="-128"/>
              </a:rPr>
              <a:t>　</a:t>
            </a:r>
            <a:r>
              <a:rPr lang="ja-JP" altLang="en-US" sz="900" dirty="0" smtClean="0">
                <a:latin typeface="ＭＳ Ｐ明朝" pitchFamily="18" charset="-128"/>
                <a:ea typeface="ＭＳ Ｐ明朝" pitchFamily="18" charset="-128"/>
                <a:cs typeface="Meiryo UI" pitchFamily="50" charset="-128"/>
              </a:rPr>
              <a:t>無電柱化、民地内への地上機器の設置等</a:t>
            </a:r>
            <a:endParaRPr lang="en-US" altLang="ja-JP" sz="900" dirty="0">
              <a:latin typeface="ＭＳ Ｐ明朝" pitchFamily="18" charset="-128"/>
              <a:ea typeface="ＭＳ Ｐ明朝" pitchFamily="18" charset="-128"/>
              <a:cs typeface="Meiryo UI" pitchFamily="50" charset="-128"/>
            </a:endParaRPr>
          </a:p>
        </p:txBody>
      </p:sp>
      <p:sp>
        <p:nvSpPr>
          <p:cNvPr id="61" name="角丸四角形 60"/>
          <p:cNvSpPr/>
          <p:nvPr/>
        </p:nvSpPr>
        <p:spPr>
          <a:xfrm>
            <a:off x="1216952" y="468119"/>
            <a:ext cx="9749498" cy="762000"/>
          </a:xfrm>
          <a:prstGeom prst="roundRect">
            <a:avLst>
              <a:gd name="adj" fmla="val 13078"/>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r>
              <a:rPr lang="ja-JP" altLang="en-US" sz="1600" dirty="0">
                <a:solidFill>
                  <a:schemeClr val="tx1"/>
                </a:solidFill>
              </a:rPr>
              <a:t>＜めざす姿＞</a:t>
            </a:r>
            <a:endParaRPr lang="en-US" altLang="ja-JP" sz="1600" dirty="0">
              <a:solidFill>
                <a:schemeClr val="tx1"/>
              </a:solidFill>
            </a:endParaRPr>
          </a:p>
        </p:txBody>
      </p:sp>
      <p:sp>
        <p:nvSpPr>
          <p:cNvPr id="2052" name="テキスト ボックス 61"/>
          <p:cNvSpPr txBox="1">
            <a:spLocks noChangeArrowheads="1"/>
          </p:cNvSpPr>
          <p:nvPr/>
        </p:nvSpPr>
        <p:spPr bwMode="auto">
          <a:xfrm>
            <a:off x="1415480" y="703614"/>
            <a:ext cx="9633520" cy="565146"/>
          </a:xfrm>
          <a:prstGeom prst="rect">
            <a:avLst/>
          </a:prstGeom>
          <a:noFill/>
          <a:ln w="9525">
            <a:noFill/>
            <a:miter lim="800000"/>
            <a:headEnd/>
            <a:tailEnd/>
          </a:ln>
        </p:spPr>
        <p:txBody>
          <a:bodyPr wrap="square" lIns="36000" tIns="36000" rIns="36000" bIns="36000">
            <a:spAutoFit/>
          </a:bodyPr>
          <a:lstStyle/>
          <a:p>
            <a:pPr marL="88900" indent="-88900"/>
            <a:r>
              <a:rPr lang="ja-JP" altLang="en-US" sz="1600" dirty="0">
                <a:latin typeface="ＭＳ Ｐ明朝" pitchFamily="18" charset="-128"/>
                <a:ea typeface="ＭＳ Ｐ明朝" pitchFamily="18" charset="-128"/>
                <a:cs typeface="Meiryo UI" pitchFamily="50" charset="-128"/>
              </a:rPr>
              <a:t>・</a:t>
            </a:r>
            <a:r>
              <a:rPr lang="ja-JP" altLang="ja-JP" sz="1600" dirty="0">
                <a:latin typeface="ＭＳ Ｐ明朝" pitchFamily="18" charset="-128"/>
                <a:ea typeface="ＭＳ Ｐ明朝" pitchFamily="18" charset="-128"/>
                <a:cs typeface="Meiryo UI" pitchFamily="50" charset="-128"/>
              </a:rPr>
              <a:t>歴史・文化的資源が</a:t>
            </a:r>
            <a:r>
              <a:rPr lang="ja-JP" altLang="en-US" sz="1600" dirty="0">
                <a:latin typeface="ＭＳ Ｐ明朝" pitchFamily="18" charset="-128"/>
                <a:ea typeface="ＭＳ Ｐ明朝" pitchFamily="18" charset="-128"/>
                <a:cs typeface="Meiryo UI" pitchFamily="50" charset="-128"/>
              </a:rPr>
              <a:t>集積</a:t>
            </a:r>
            <a:r>
              <a:rPr lang="ja-JP" altLang="ja-JP" sz="1600" dirty="0">
                <a:latin typeface="ＭＳ Ｐ明朝" pitchFamily="18" charset="-128"/>
                <a:ea typeface="ＭＳ Ｐ明朝" pitchFamily="18" charset="-128"/>
                <a:cs typeface="Meiryo UI" pitchFamily="50" charset="-128"/>
              </a:rPr>
              <a:t>する</a:t>
            </a:r>
            <a:r>
              <a:rPr lang="ja-JP" altLang="en-US" sz="1600" dirty="0">
                <a:latin typeface="ＭＳ Ｐ明朝" pitchFamily="18" charset="-128"/>
                <a:ea typeface="ＭＳ Ｐ明朝" pitchFamily="18" charset="-128"/>
                <a:cs typeface="Meiryo UI" pitchFamily="50" charset="-128"/>
              </a:rPr>
              <a:t>「船場地区」において、歴史・文化的な建物等を活用し、その周辺の無電柱化や道路美装化等を行うことで、観光魅力向上につながる歴史・文化的まちなみの創出を図る。</a:t>
            </a:r>
            <a:endParaRPr lang="en-US" altLang="ja-JP" sz="1600" dirty="0">
              <a:latin typeface="ＭＳ Ｐ明朝" pitchFamily="18" charset="-128"/>
              <a:ea typeface="ＭＳ Ｐ明朝" pitchFamily="18" charset="-128"/>
              <a:cs typeface="Meiryo UI" pitchFamily="50" charset="-128"/>
            </a:endParaRPr>
          </a:p>
        </p:txBody>
      </p:sp>
      <p:sp>
        <p:nvSpPr>
          <p:cNvPr id="2054" name="Rectangle 2"/>
          <p:cNvSpPr txBox="1">
            <a:spLocks noChangeArrowheads="1"/>
          </p:cNvSpPr>
          <p:nvPr/>
        </p:nvSpPr>
        <p:spPr bwMode="auto">
          <a:xfrm>
            <a:off x="1143000" y="0"/>
            <a:ext cx="9906000" cy="393700"/>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lIns="68406" tIns="34203" rIns="68406" bIns="34203" anchor="ctr"/>
          <a:lstStyle/>
          <a:p>
            <a:r>
              <a:rPr lang="ja-JP" altLang="en-US" sz="2000" b="1" dirty="0">
                <a:solidFill>
                  <a:schemeClr val="bg1"/>
                </a:solidFill>
                <a:latin typeface="ＭＳ ゴシック" pitchFamily="49" charset="-128"/>
                <a:ea typeface="ＭＳ ゴシック" pitchFamily="49" charset="-128"/>
              </a:rPr>
              <a:t>３．御堂筋　周辺での取組み</a:t>
            </a:r>
            <a:r>
              <a:rPr lang="en-US" altLang="ja-JP" b="1" dirty="0">
                <a:solidFill>
                  <a:schemeClr val="bg1"/>
                </a:solidFill>
                <a:latin typeface="ＭＳ ゴシック" pitchFamily="49" charset="-128"/>
              </a:rPr>
              <a:t>【</a:t>
            </a:r>
            <a:r>
              <a:rPr lang="ja-JP" altLang="en-US" b="1" dirty="0">
                <a:solidFill>
                  <a:schemeClr val="bg1"/>
                </a:solidFill>
                <a:latin typeface="ＭＳ ゴシック" pitchFamily="49" charset="-128"/>
              </a:rPr>
              <a:t>船場地区の観光魅力向上のための歴史・文化的まちなみ創出</a:t>
            </a:r>
            <a:r>
              <a:rPr lang="en-US" altLang="ja-JP" b="1" dirty="0">
                <a:solidFill>
                  <a:schemeClr val="bg1"/>
                </a:solidFill>
                <a:latin typeface="ＭＳ ゴシック" pitchFamily="49" charset="-128"/>
              </a:rPr>
              <a:t>】</a:t>
            </a:r>
          </a:p>
        </p:txBody>
      </p:sp>
      <p:sp>
        <p:nvSpPr>
          <p:cNvPr id="2058" name="テキスト ボックス 93"/>
          <p:cNvSpPr txBox="1">
            <a:spLocks noChangeArrowheads="1"/>
          </p:cNvSpPr>
          <p:nvPr/>
        </p:nvSpPr>
        <p:spPr bwMode="auto">
          <a:xfrm>
            <a:off x="1418989" y="3084072"/>
            <a:ext cx="1303809" cy="257369"/>
          </a:xfrm>
          <a:prstGeom prst="rect">
            <a:avLst/>
          </a:prstGeom>
          <a:noFill/>
          <a:ln w="9525">
            <a:noFill/>
            <a:miter lim="800000"/>
            <a:headEnd/>
            <a:tailEnd/>
          </a:ln>
        </p:spPr>
        <p:txBody>
          <a:bodyPr wrap="none" lIns="36000" tIns="36000" rIns="36000" bIns="36000">
            <a:spAutoFit/>
          </a:bodyPr>
          <a:lstStyle/>
          <a:p>
            <a:pPr algn="l"/>
            <a:r>
              <a:rPr lang="en-US" altLang="ja-JP" sz="1200" dirty="0">
                <a:latin typeface="+mn-ea"/>
                <a:cs typeface="Meiryo UI" pitchFamily="50" charset="-128"/>
              </a:rPr>
              <a:t>【</a:t>
            </a:r>
            <a:r>
              <a:rPr lang="ja-JP" altLang="en-US" sz="1200" dirty="0">
                <a:latin typeface="+mn-ea"/>
                <a:cs typeface="Meiryo UI" pitchFamily="50" charset="-128"/>
              </a:rPr>
              <a:t>三休橋筋の整備</a:t>
            </a:r>
            <a:r>
              <a:rPr lang="en-US" altLang="ja-JP" sz="1200" dirty="0">
                <a:latin typeface="+mn-ea"/>
                <a:cs typeface="Meiryo UI" pitchFamily="50" charset="-128"/>
              </a:rPr>
              <a:t>】</a:t>
            </a:r>
            <a:endParaRPr lang="ja-JP" altLang="en-US" sz="1200" dirty="0">
              <a:latin typeface="+mn-ea"/>
              <a:cs typeface="Meiryo UI" pitchFamily="50" charset="-128"/>
            </a:endParaRPr>
          </a:p>
        </p:txBody>
      </p:sp>
      <p:sp>
        <p:nvSpPr>
          <p:cNvPr id="2060" name="テキスト ボックス 57"/>
          <p:cNvSpPr txBox="1">
            <a:spLocks noChangeArrowheads="1"/>
          </p:cNvSpPr>
          <p:nvPr/>
        </p:nvSpPr>
        <p:spPr bwMode="auto">
          <a:xfrm>
            <a:off x="1543300" y="3261025"/>
            <a:ext cx="4239659" cy="811367"/>
          </a:xfrm>
          <a:prstGeom prst="rect">
            <a:avLst/>
          </a:prstGeom>
          <a:noFill/>
          <a:ln w="9525">
            <a:noFill/>
            <a:miter lim="800000"/>
            <a:headEnd/>
            <a:tailEnd/>
          </a:ln>
        </p:spPr>
        <p:txBody>
          <a:bodyPr wrap="square" lIns="36000" tIns="36000" rIns="36000" bIns="36000">
            <a:spAutoFit/>
          </a:bodyPr>
          <a:lstStyle/>
          <a:p>
            <a:pPr algn="l"/>
            <a:r>
              <a:rPr lang="ja-JP" altLang="en-US" sz="1200" dirty="0">
                <a:latin typeface="ＭＳ Ｐ明朝" pitchFamily="18" charset="-128"/>
                <a:ea typeface="ＭＳ Ｐ明朝" pitchFamily="18" charset="-128"/>
                <a:cs typeface="Meiryo UI" pitchFamily="50" charset="-128"/>
              </a:rPr>
              <a:t>・ 整備年度：</a:t>
            </a:r>
            <a:r>
              <a:rPr lang="en-US" altLang="ja-JP" sz="1200" dirty="0">
                <a:latin typeface="ＭＳ Ｐ明朝" pitchFamily="18" charset="-128"/>
                <a:ea typeface="ＭＳ Ｐ明朝" pitchFamily="18" charset="-128"/>
                <a:cs typeface="Meiryo UI" pitchFamily="50" charset="-128"/>
              </a:rPr>
              <a:t>2003</a:t>
            </a:r>
            <a:r>
              <a:rPr lang="ja-JP" altLang="en-US" sz="1200" dirty="0">
                <a:latin typeface="ＭＳ Ｐ明朝" pitchFamily="18" charset="-128"/>
                <a:ea typeface="ＭＳ Ｐ明朝" pitchFamily="18" charset="-128"/>
                <a:cs typeface="Meiryo UI" pitchFamily="50" charset="-128"/>
              </a:rPr>
              <a:t> ～ </a:t>
            </a:r>
            <a:r>
              <a:rPr lang="en-US" altLang="ja-JP" sz="1200" dirty="0">
                <a:latin typeface="ＭＳ Ｐ明朝" pitchFamily="18" charset="-128"/>
                <a:ea typeface="ＭＳ Ｐ明朝" pitchFamily="18" charset="-128"/>
                <a:cs typeface="Meiryo UI" pitchFamily="50" charset="-128"/>
              </a:rPr>
              <a:t>2010</a:t>
            </a:r>
            <a:r>
              <a:rPr lang="ja-JP" altLang="en-US" sz="1200" dirty="0" smtClean="0">
                <a:latin typeface="ＭＳ Ｐ明朝" pitchFamily="18" charset="-128"/>
                <a:ea typeface="ＭＳ Ｐ明朝" pitchFamily="18" charset="-128"/>
                <a:cs typeface="Meiryo UI" pitchFamily="50" charset="-128"/>
              </a:rPr>
              <a:t>年度</a:t>
            </a:r>
            <a:r>
              <a:rPr lang="en-US" altLang="ja-JP" sz="1200" dirty="0" smtClean="0">
                <a:latin typeface="ＭＳ Ｐ明朝" pitchFamily="18" charset="-128"/>
                <a:ea typeface="ＭＳ Ｐ明朝" pitchFamily="18" charset="-128"/>
                <a:cs typeface="Meiryo UI" pitchFamily="50" charset="-128"/>
              </a:rPr>
              <a:t>(</a:t>
            </a:r>
            <a:r>
              <a:rPr lang="en-US" altLang="ja-JP" sz="1200" dirty="0">
                <a:latin typeface="ＭＳ Ｐ明朝" pitchFamily="18" charset="-128"/>
                <a:ea typeface="ＭＳ Ｐ明朝" pitchFamily="18" charset="-128"/>
                <a:cs typeface="Meiryo UI" pitchFamily="50" charset="-128"/>
              </a:rPr>
              <a:t>2013</a:t>
            </a:r>
            <a:r>
              <a:rPr lang="ja-JP" altLang="en-US" sz="1200" dirty="0">
                <a:latin typeface="ＭＳ Ｐ明朝" pitchFamily="18" charset="-128"/>
                <a:ea typeface="ＭＳ Ｐ明朝" pitchFamily="18" charset="-128"/>
                <a:cs typeface="Meiryo UI" pitchFamily="50" charset="-128"/>
              </a:rPr>
              <a:t>年度抜柱完了</a:t>
            </a:r>
            <a:r>
              <a:rPr lang="en-US" altLang="ja-JP" sz="1200" dirty="0" smtClean="0">
                <a:latin typeface="ＭＳ Ｐ明朝" pitchFamily="18" charset="-128"/>
                <a:ea typeface="ＭＳ Ｐ明朝" pitchFamily="18" charset="-128"/>
                <a:cs typeface="Meiryo UI" pitchFamily="50" charset="-128"/>
              </a:rPr>
              <a:t>)</a:t>
            </a:r>
          </a:p>
          <a:p>
            <a:r>
              <a:rPr lang="ja-JP" altLang="en-US" sz="1200" dirty="0">
                <a:latin typeface="ＭＳ Ｐ明朝" pitchFamily="18" charset="-128"/>
                <a:ea typeface="ＭＳ Ｐ明朝" pitchFamily="18" charset="-128"/>
                <a:cs typeface="Meiryo UI" pitchFamily="50" charset="-128"/>
              </a:rPr>
              <a:t>・ 整備延長：約</a:t>
            </a:r>
            <a:r>
              <a:rPr lang="en-US" altLang="ja-JP" sz="1200" dirty="0" smtClean="0">
                <a:latin typeface="ＭＳ Ｐ明朝" pitchFamily="18" charset="-128"/>
                <a:ea typeface="ＭＳ Ｐ明朝" pitchFamily="18" charset="-128"/>
                <a:cs typeface="Meiryo UI" pitchFamily="50" charset="-128"/>
              </a:rPr>
              <a:t>1,100m(</a:t>
            </a:r>
            <a:r>
              <a:rPr lang="ja-JP" altLang="en-US" sz="1200" dirty="0">
                <a:latin typeface="ＭＳ Ｐ明朝" pitchFamily="18" charset="-128"/>
                <a:ea typeface="ＭＳ Ｐ明朝" pitchFamily="18" charset="-128"/>
                <a:cs typeface="Meiryo UI" pitchFamily="50" charset="-128"/>
              </a:rPr>
              <a:t>土佐堀通～中央大通</a:t>
            </a:r>
            <a:r>
              <a:rPr lang="en-US" altLang="ja-JP" sz="1200" dirty="0">
                <a:latin typeface="ＭＳ Ｐ明朝" pitchFamily="18" charset="-128"/>
                <a:ea typeface="ＭＳ Ｐ明朝" pitchFamily="18" charset="-128"/>
                <a:cs typeface="Meiryo UI" pitchFamily="50" charset="-128"/>
              </a:rPr>
              <a:t>)</a:t>
            </a:r>
          </a:p>
          <a:p>
            <a:pPr marL="801688" lvl="0" indent="-801688"/>
            <a:r>
              <a:rPr lang="ja-JP" altLang="en-US" sz="1200" dirty="0">
                <a:latin typeface="ＭＳ Ｐ明朝" pitchFamily="18" charset="-128"/>
                <a:ea typeface="ＭＳ Ｐ明朝" pitchFamily="18" charset="-128"/>
                <a:cs typeface="Meiryo UI" pitchFamily="50" charset="-128"/>
              </a:rPr>
              <a:t>・ 地域協働：整備に併せて、地元企業等の寄付により</a:t>
            </a:r>
            <a:r>
              <a:rPr lang="en-US" altLang="ja-JP" sz="1200" dirty="0">
                <a:latin typeface="ＭＳ Ｐ明朝" pitchFamily="18" charset="-128"/>
                <a:ea typeface="ＭＳ Ｐ明朝" pitchFamily="18" charset="-128"/>
                <a:cs typeface="Meiryo UI" pitchFamily="50" charset="-128"/>
              </a:rPr>
              <a:t>55</a:t>
            </a:r>
            <a:r>
              <a:rPr lang="ja-JP" altLang="en-US" sz="1200" dirty="0" smtClean="0">
                <a:latin typeface="ＭＳ Ｐ明朝" pitchFamily="18" charset="-128"/>
                <a:ea typeface="ＭＳ Ｐ明朝" pitchFamily="18" charset="-128"/>
                <a:cs typeface="Meiryo UI" pitchFamily="50" charset="-128"/>
              </a:rPr>
              <a:t>基</a:t>
            </a:r>
            <a:r>
              <a:rPr lang="ja-JP" altLang="en-US" sz="1200" dirty="0">
                <a:latin typeface="ＭＳ Ｐ明朝" pitchFamily="18" charset="-128"/>
                <a:ea typeface="ＭＳ Ｐ明朝" pitchFamily="18" charset="-128"/>
                <a:cs typeface="Meiryo UI" pitchFamily="50" charset="-128"/>
              </a:rPr>
              <a:t>のガス灯が</a:t>
            </a:r>
            <a:r>
              <a:rPr lang="ja-JP" altLang="en-US" sz="1200" dirty="0" smtClean="0">
                <a:latin typeface="ＭＳ Ｐ明朝" pitchFamily="18" charset="-128"/>
                <a:ea typeface="ＭＳ Ｐ明朝" pitchFamily="18" charset="-128"/>
                <a:cs typeface="Meiryo UI" pitchFamily="50" charset="-128"/>
              </a:rPr>
              <a:t>設置</a:t>
            </a:r>
            <a:r>
              <a:rPr lang="ja-JP" altLang="en-US" sz="1200" dirty="0">
                <a:latin typeface="ＭＳ Ｐ明朝" pitchFamily="18" charset="-128"/>
                <a:ea typeface="ＭＳ Ｐ明朝" pitchFamily="18" charset="-128"/>
                <a:cs typeface="Meiryo UI" pitchFamily="50" charset="-128"/>
              </a:rPr>
              <a:t>され、</a:t>
            </a:r>
            <a:r>
              <a:rPr lang="en-US" altLang="ja-JP" sz="1200" dirty="0">
                <a:latin typeface="ＭＳ Ｐ明朝" pitchFamily="18" charset="-128"/>
                <a:ea typeface="ＭＳ Ｐ明朝" pitchFamily="18" charset="-128"/>
                <a:cs typeface="Meiryo UI" pitchFamily="50" charset="-128"/>
              </a:rPr>
              <a:t>2014</a:t>
            </a:r>
            <a:r>
              <a:rPr lang="ja-JP" altLang="en-US" sz="1200" dirty="0">
                <a:latin typeface="ＭＳ Ｐ明朝" pitchFamily="18" charset="-128"/>
                <a:ea typeface="ＭＳ Ｐ明朝" pitchFamily="18" charset="-128"/>
                <a:cs typeface="Meiryo UI" pitchFamily="50" charset="-128"/>
              </a:rPr>
              <a:t>年</a:t>
            </a:r>
            <a:r>
              <a:rPr lang="en-US" altLang="ja-JP" sz="1200" dirty="0">
                <a:latin typeface="ＭＳ Ｐ明朝" pitchFamily="18" charset="-128"/>
                <a:ea typeface="ＭＳ Ｐ明朝" pitchFamily="18" charset="-128"/>
                <a:cs typeface="Meiryo UI" pitchFamily="50" charset="-128"/>
              </a:rPr>
              <a:t>6</a:t>
            </a:r>
            <a:r>
              <a:rPr lang="ja-JP" altLang="en-US" sz="1200" dirty="0">
                <a:latin typeface="ＭＳ Ｐ明朝" pitchFamily="18" charset="-128"/>
                <a:ea typeface="ＭＳ Ｐ明朝" pitchFamily="18" charset="-128"/>
                <a:cs typeface="Meiryo UI" pitchFamily="50" charset="-128"/>
              </a:rPr>
              <a:t>月より</a:t>
            </a:r>
            <a:r>
              <a:rPr lang="ja-JP" altLang="en-US" sz="1200" dirty="0" smtClean="0">
                <a:latin typeface="ＭＳ Ｐ明朝" pitchFamily="18" charset="-128"/>
                <a:ea typeface="ＭＳ Ｐ明朝" pitchFamily="18" charset="-128"/>
                <a:cs typeface="Meiryo UI" pitchFamily="50" charset="-128"/>
              </a:rPr>
              <a:t>全て点灯</a:t>
            </a:r>
            <a:r>
              <a:rPr lang="ja-JP" altLang="en-US" sz="1200" dirty="0">
                <a:latin typeface="ＭＳ Ｐ明朝" pitchFamily="18" charset="-128"/>
                <a:ea typeface="ＭＳ Ｐ明朝" pitchFamily="18" charset="-128"/>
                <a:cs typeface="Meiryo UI" pitchFamily="50" charset="-128"/>
              </a:rPr>
              <a:t>し</a:t>
            </a:r>
            <a:r>
              <a:rPr lang="ja-JP" altLang="en-US" sz="1200" dirty="0" smtClean="0">
                <a:latin typeface="ＭＳ Ｐ明朝" pitchFamily="18" charset="-128"/>
                <a:ea typeface="ＭＳ Ｐ明朝" pitchFamily="18" charset="-128"/>
                <a:cs typeface="Meiryo UI" pitchFamily="50" charset="-128"/>
              </a:rPr>
              <a:t>て</a:t>
            </a:r>
            <a:r>
              <a:rPr lang="ja-JP" altLang="en-US" sz="1200" dirty="0">
                <a:latin typeface="ＭＳ Ｐ明朝" pitchFamily="18" charset="-128"/>
                <a:ea typeface="ＭＳ Ｐ明朝" pitchFamily="18" charset="-128"/>
                <a:cs typeface="Meiryo UI" pitchFamily="50" charset="-128"/>
              </a:rPr>
              <a:t>いる</a:t>
            </a:r>
            <a:r>
              <a:rPr lang="ja-JP" altLang="en-US" sz="1200" dirty="0" smtClean="0">
                <a:latin typeface="ＭＳ Ｐ明朝" pitchFamily="18" charset="-128"/>
                <a:ea typeface="ＭＳ Ｐ明朝" pitchFamily="18" charset="-128"/>
                <a:cs typeface="Meiryo UI" pitchFamily="50" charset="-128"/>
              </a:rPr>
              <a:t>。</a:t>
            </a:r>
            <a:endParaRPr lang="en-US" altLang="ja-JP" sz="1200" dirty="0">
              <a:latin typeface="ＭＳ Ｐ明朝" pitchFamily="18" charset="-128"/>
              <a:ea typeface="ＭＳ Ｐ明朝" pitchFamily="18" charset="-128"/>
              <a:cs typeface="Meiryo UI" pitchFamily="50" charset="-128"/>
            </a:endParaRPr>
          </a:p>
        </p:txBody>
      </p:sp>
      <p:pic>
        <p:nvPicPr>
          <p:cNvPr id="2062" name="Picture 1" descr="電線が地中化された三休橋筋の様子"/>
          <p:cNvPicPr>
            <a:picLocks noChangeAspect="1" noChangeArrowheads="1"/>
          </p:cNvPicPr>
          <p:nvPr/>
        </p:nvPicPr>
        <p:blipFill>
          <a:blip r:embed="rId3" cstate="email"/>
          <a:srcRect/>
          <a:stretch>
            <a:fillRect/>
          </a:stretch>
        </p:blipFill>
        <p:spPr bwMode="auto">
          <a:xfrm>
            <a:off x="6003840" y="2966691"/>
            <a:ext cx="1404000" cy="972773"/>
          </a:xfrm>
          <a:prstGeom prst="rect">
            <a:avLst/>
          </a:prstGeom>
          <a:noFill/>
          <a:ln w="9525">
            <a:noFill/>
            <a:miter lim="800000"/>
            <a:headEnd/>
            <a:tailEnd/>
          </a:ln>
        </p:spPr>
      </p:pic>
      <p:pic>
        <p:nvPicPr>
          <p:cNvPr id="2063" name="Picture 1"/>
          <p:cNvPicPr>
            <a:picLocks noChangeAspect="1" noChangeArrowheads="1"/>
          </p:cNvPicPr>
          <p:nvPr/>
        </p:nvPicPr>
        <p:blipFill>
          <a:blip r:embed="rId4" cstate="email">
            <a:lum bright="20000" contrast="20000"/>
          </a:blip>
          <a:srcRect/>
          <a:stretch>
            <a:fillRect/>
          </a:stretch>
        </p:blipFill>
        <p:spPr bwMode="auto">
          <a:xfrm>
            <a:off x="7492798" y="2981814"/>
            <a:ext cx="756000" cy="928820"/>
          </a:xfrm>
          <a:prstGeom prst="rect">
            <a:avLst/>
          </a:prstGeom>
          <a:noFill/>
          <a:ln w="9525">
            <a:noFill/>
            <a:miter lim="800000"/>
            <a:headEnd/>
            <a:tailEnd/>
          </a:ln>
        </p:spPr>
      </p:pic>
      <p:sp>
        <p:nvSpPr>
          <p:cNvPr id="2069" name="テキスト ボックス 93"/>
          <p:cNvSpPr txBox="1">
            <a:spLocks noChangeArrowheads="1"/>
          </p:cNvSpPr>
          <p:nvPr/>
        </p:nvSpPr>
        <p:spPr bwMode="auto">
          <a:xfrm>
            <a:off x="1380674" y="4037466"/>
            <a:ext cx="5115645" cy="257369"/>
          </a:xfrm>
          <a:prstGeom prst="rect">
            <a:avLst/>
          </a:prstGeom>
          <a:noFill/>
          <a:ln w="9525">
            <a:noFill/>
            <a:miter lim="800000"/>
            <a:headEnd/>
            <a:tailEnd/>
          </a:ln>
        </p:spPr>
        <p:txBody>
          <a:bodyPr wrap="square" lIns="36000" tIns="36000" rIns="36000" bIns="36000">
            <a:spAutoFit/>
          </a:bodyPr>
          <a:lstStyle/>
          <a:p>
            <a:r>
              <a:rPr lang="en-US" altLang="ja-JP" sz="1200" dirty="0" smtClean="0">
                <a:latin typeface="+mn-ea"/>
                <a:cs typeface="Meiryo UI" pitchFamily="50" charset="-128"/>
              </a:rPr>
              <a:t>【</a:t>
            </a:r>
            <a:r>
              <a:rPr lang="ja-JP" altLang="en-US" sz="1200" dirty="0" smtClean="0">
                <a:latin typeface="+mn-ea"/>
                <a:cs typeface="Meiryo UI" pitchFamily="50" charset="-128"/>
              </a:rPr>
              <a:t>「観光</a:t>
            </a:r>
            <a:r>
              <a:rPr lang="ja-JP" altLang="en-US" sz="1200" dirty="0">
                <a:latin typeface="+mn-ea"/>
                <a:cs typeface="Meiryo UI" pitchFamily="50" charset="-128"/>
              </a:rPr>
              <a:t>魅力向上の</a:t>
            </a:r>
            <a:r>
              <a:rPr lang="ja-JP" altLang="en-US" sz="1200" dirty="0" smtClean="0">
                <a:latin typeface="+mn-ea"/>
                <a:cs typeface="Meiryo UI" pitchFamily="50" charset="-128"/>
              </a:rPr>
              <a:t>ための歴史・文化的まちなみ創出事業」による整備箇所</a:t>
            </a:r>
            <a:r>
              <a:rPr lang="en-US" altLang="ja-JP" sz="1200" dirty="0" smtClean="0">
                <a:latin typeface="+mn-ea"/>
                <a:cs typeface="Meiryo UI" pitchFamily="50" charset="-128"/>
              </a:rPr>
              <a:t>】</a:t>
            </a:r>
            <a:endParaRPr lang="ja-JP" altLang="en-US" sz="1200" dirty="0">
              <a:latin typeface="+mn-ea"/>
              <a:cs typeface="Meiryo UI" pitchFamily="50" charset="-128"/>
            </a:endParaRPr>
          </a:p>
        </p:txBody>
      </p:sp>
      <p:sp>
        <p:nvSpPr>
          <p:cNvPr id="2070" name="テキスト ボックス 93"/>
          <p:cNvSpPr txBox="1">
            <a:spLocks noChangeArrowheads="1"/>
          </p:cNvSpPr>
          <p:nvPr/>
        </p:nvSpPr>
        <p:spPr bwMode="auto">
          <a:xfrm>
            <a:off x="5970243" y="3888131"/>
            <a:ext cx="1480140" cy="234286"/>
          </a:xfrm>
          <a:prstGeom prst="rect">
            <a:avLst/>
          </a:prstGeom>
          <a:noFill/>
          <a:ln w="9525">
            <a:noFill/>
            <a:miter lim="800000"/>
            <a:headEnd/>
            <a:tailEnd/>
          </a:ln>
        </p:spPr>
        <p:txBody>
          <a:bodyPr wrap="none" lIns="36000" tIns="36000" rIns="36000" bIns="36000">
            <a:spAutoFit/>
          </a:bodyPr>
          <a:lstStyle/>
          <a:p>
            <a:pPr algn="l"/>
            <a:r>
              <a:rPr lang="ja-JP" altLang="en-US" sz="1050" b="1" dirty="0">
                <a:latin typeface="Meiryo UI" pitchFamily="50" charset="-128"/>
                <a:ea typeface="Meiryo UI" pitchFamily="50" charset="-128"/>
                <a:cs typeface="Meiryo UI" pitchFamily="50" charset="-128"/>
              </a:rPr>
              <a:t>＜整備された三休橋筋＞</a:t>
            </a:r>
          </a:p>
        </p:txBody>
      </p:sp>
      <p:sp>
        <p:nvSpPr>
          <p:cNvPr id="2071" name="テキスト ボックス 93"/>
          <p:cNvSpPr txBox="1">
            <a:spLocks noChangeArrowheads="1"/>
          </p:cNvSpPr>
          <p:nvPr/>
        </p:nvSpPr>
        <p:spPr bwMode="auto">
          <a:xfrm>
            <a:off x="7565202" y="3921496"/>
            <a:ext cx="696272" cy="234286"/>
          </a:xfrm>
          <a:prstGeom prst="rect">
            <a:avLst/>
          </a:prstGeom>
          <a:noFill/>
          <a:ln w="9525">
            <a:noFill/>
            <a:miter lim="800000"/>
            <a:headEnd/>
            <a:tailEnd/>
          </a:ln>
        </p:spPr>
        <p:txBody>
          <a:bodyPr wrap="none" lIns="36000" tIns="36000" rIns="36000" bIns="36000">
            <a:spAutoFit/>
          </a:bodyPr>
          <a:lstStyle/>
          <a:p>
            <a:pPr algn="l"/>
            <a:r>
              <a:rPr lang="ja-JP" altLang="en-US" sz="1050" b="1" dirty="0">
                <a:latin typeface="Meiryo UI" pitchFamily="50" charset="-128"/>
                <a:ea typeface="Meiryo UI" pitchFamily="50" charset="-128"/>
                <a:cs typeface="Meiryo UI" pitchFamily="50" charset="-128"/>
              </a:rPr>
              <a:t>＜ガス灯＞</a:t>
            </a:r>
          </a:p>
        </p:txBody>
      </p:sp>
      <p:grpSp>
        <p:nvGrpSpPr>
          <p:cNvPr id="3" name="グループ化 2"/>
          <p:cNvGrpSpPr>
            <a:grpSpLocks noChangeAspect="1"/>
          </p:cNvGrpSpPr>
          <p:nvPr/>
        </p:nvGrpSpPr>
        <p:grpSpPr>
          <a:xfrm>
            <a:off x="8482118" y="3156086"/>
            <a:ext cx="2376000" cy="2416085"/>
            <a:chOff x="7912100" y="2636912"/>
            <a:chExt cx="3006196" cy="3056917"/>
          </a:xfrm>
        </p:grpSpPr>
        <p:grpSp>
          <p:nvGrpSpPr>
            <p:cNvPr id="2" name="グループ化 77"/>
            <p:cNvGrpSpPr>
              <a:grpSpLocks noChangeAspect="1"/>
            </p:cNvGrpSpPr>
            <p:nvPr/>
          </p:nvGrpSpPr>
          <p:grpSpPr bwMode="auto">
            <a:xfrm>
              <a:off x="7912100" y="2636912"/>
              <a:ext cx="3006196" cy="3036888"/>
              <a:chOff x="6562725" y="3219136"/>
              <a:chExt cx="2460348" cy="2693133"/>
            </a:xfrm>
          </p:grpSpPr>
          <p:pic>
            <p:nvPicPr>
              <p:cNvPr id="2079" name="図 53"/>
              <p:cNvPicPr>
                <a:picLocks noChangeAspect="1"/>
              </p:cNvPicPr>
              <p:nvPr/>
            </p:nvPicPr>
            <p:blipFill>
              <a:blip r:embed="rId5" cstate="email"/>
              <a:srcRect/>
              <a:stretch>
                <a:fillRect/>
              </a:stretch>
            </p:blipFill>
            <p:spPr bwMode="auto">
              <a:xfrm>
                <a:off x="6569343" y="3219136"/>
                <a:ext cx="2445605" cy="2693133"/>
              </a:xfrm>
              <a:prstGeom prst="rect">
                <a:avLst/>
              </a:prstGeom>
              <a:noFill/>
              <a:ln w="9525">
                <a:noFill/>
                <a:miter lim="800000"/>
                <a:headEnd/>
                <a:tailEnd/>
              </a:ln>
            </p:spPr>
          </p:pic>
          <p:sp>
            <p:nvSpPr>
              <p:cNvPr id="55" name="フリーフォーム 54"/>
              <p:cNvSpPr/>
              <p:nvPr/>
            </p:nvSpPr>
            <p:spPr>
              <a:xfrm>
                <a:off x="8288347" y="3223360"/>
                <a:ext cx="288542" cy="2687501"/>
              </a:xfrm>
              <a:custGeom>
                <a:avLst/>
                <a:gdLst>
                  <a:gd name="connsiteX0" fmla="*/ 193572 w 251951"/>
                  <a:gd name="connsiteY0" fmla="*/ 0 h 894121"/>
                  <a:gd name="connsiteX1" fmla="*/ 15363 w 251951"/>
                  <a:gd name="connsiteY1" fmla="*/ 344129 h 894121"/>
                  <a:gd name="connsiteX2" fmla="*/ 6145 w 251951"/>
                  <a:gd name="connsiteY2" fmla="*/ 454742 h 894121"/>
                  <a:gd name="connsiteX3" fmla="*/ 0 w 251951"/>
                  <a:gd name="connsiteY3" fmla="*/ 894121 h 894121"/>
                  <a:gd name="connsiteX4" fmla="*/ 39943 w 251951"/>
                  <a:gd name="connsiteY4" fmla="*/ 894121 h 894121"/>
                  <a:gd name="connsiteX5" fmla="*/ 52234 w 251951"/>
                  <a:gd name="connsiteY5" fmla="*/ 470105 h 894121"/>
                  <a:gd name="connsiteX6" fmla="*/ 67597 w 251951"/>
                  <a:gd name="connsiteY6" fmla="*/ 356420 h 894121"/>
                  <a:gd name="connsiteX7" fmla="*/ 251951 w 251951"/>
                  <a:gd name="connsiteY7" fmla="*/ 0 h 894121"/>
                  <a:gd name="connsiteX8" fmla="*/ 193572 w 251951"/>
                  <a:gd name="connsiteY8" fmla="*/ 0 h 894121"/>
                  <a:gd name="connsiteX0" fmla="*/ 212008 w 270387"/>
                  <a:gd name="connsiteY0" fmla="*/ 0 h 1791315"/>
                  <a:gd name="connsiteX1" fmla="*/ 33799 w 270387"/>
                  <a:gd name="connsiteY1" fmla="*/ 344129 h 1791315"/>
                  <a:gd name="connsiteX2" fmla="*/ 24581 w 270387"/>
                  <a:gd name="connsiteY2" fmla="*/ 454742 h 1791315"/>
                  <a:gd name="connsiteX3" fmla="*/ 0 w 270387"/>
                  <a:gd name="connsiteY3" fmla="*/ 1791315 h 1791315"/>
                  <a:gd name="connsiteX4" fmla="*/ 58379 w 270387"/>
                  <a:gd name="connsiteY4" fmla="*/ 894121 h 1791315"/>
                  <a:gd name="connsiteX5" fmla="*/ 70670 w 270387"/>
                  <a:gd name="connsiteY5" fmla="*/ 470105 h 1791315"/>
                  <a:gd name="connsiteX6" fmla="*/ 86033 w 270387"/>
                  <a:gd name="connsiteY6" fmla="*/ 356420 h 1791315"/>
                  <a:gd name="connsiteX7" fmla="*/ 270387 w 270387"/>
                  <a:gd name="connsiteY7" fmla="*/ 0 h 1791315"/>
                  <a:gd name="connsiteX8" fmla="*/ 212008 w 270387"/>
                  <a:gd name="connsiteY8" fmla="*/ 0 h 1791315"/>
                  <a:gd name="connsiteX0" fmla="*/ 221226 w 279605"/>
                  <a:gd name="connsiteY0" fmla="*/ 0 h 2531807"/>
                  <a:gd name="connsiteX1" fmla="*/ 43017 w 279605"/>
                  <a:gd name="connsiteY1" fmla="*/ 344129 h 2531807"/>
                  <a:gd name="connsiteX2" fmla="*/ 33799 w 279605"/>
                  <a:gd name="connsiteY2" fmla="*/ 454742 h 2531807"/>
                  <a:gd name="connsiteX3" fmla="*/ 0 w 279605"/>
                  <a:gd name="connsiteY3" fmla="*/ 2531807 h 2531807"/>
                  <a:gd name="connsiteX4" fmla="*/ 67597 w 279605"/>
                  <a:gd name="connsiteY4" fmla="*/ 894121 h 2531807"/>
                  <a:gd name="connsiteX5" fmla="*/ 79888 w 279605"/>
                  <a:gd name="connsiteY5" fmla="*/ 470105 h 2531807"/>
                  <a:gd name="connsiteX6" fmla="*/ 95251 w 279605"/>
                  <a:gd name="connsiteY6" fmla="*/ 356420 h 2531807"/>
                  <a:gd name="connsiteX7" fmla="*/ 279605 w 279605"/>
                  <a:gd name="connsiteY7" fmla="*/ 0 h 2531807"/>
                  <a:gd name="connsiteX8" fmla="*/ 221226 w 279605"/>
                  <a:gd name="connsiteY8" fmla="*/ 0 h 2531807"/>
                  <a:gd name="connsiteX0" fmla="*/ 221226 w 279605"/>
                  <a:gd name="connsiteY0" fmla="*/ 0 h 2531807"/>
                  <a:gd name="connsiteX1" fmla="*/ 43017 w 279605"/>
                  <a:gd name="connsiteY1" fmla="*/ 344129 h 2531807"/>
                  <a:gd name="connsiteX2" fmla="*/ 33799 w 279605"/>
                  <a:gd name="connsiteY2" fmla="*/ 454742 h 2531807"/>
                  <a:gd name="connsiteX3" fmla="*/ 0 w 279605"/>
                  <a:gd name="connsiteY3" fmla="*/ 2531807 h 2531807"/>
                  <a:gd name="connsiteX4" fmla="*/ 39944 w 279605"/>
                  <a:gd name="connsiteY4" fmla="*/ 2338234 h 2531807"/>
                  <a:gd name="connsiteX5" fmla="*/ 67597 w 279605"/>
                  <a:gd name="connsiteY5" fmla="*/ 894121 h 2531807"/>
                  <a:gd name="connsiteX6" fmla="*/ 79888 w 279605"/>
                  <a:gd name="connsiteY6" fmla="*/ 470105 h 2531807"/>
                  <a:gd name="connsiteX7" fmla="*/ 95251 w 279605"/>
                  <a:gd name="connsiteY7" fmla="*/ 356420 h 2531807"/>
                  <a:gd name="connsiteX8" fmla="*/ 279605 w 279605"/>
                  <a:gd name="connsiteY8" fmla="*/ 0 h 2531807"/>
                  <a:gd name="connsiteX9" fmla="*/ 221226 w 279605"/>
                  <a:gd name="connsiteY9" fmla="*/ 0 h 2531807"/>
                  <a:gd name="connsiteX0" fmla="*/ 221226 w 279605"/>
                  <a:gd name="connsiteY0" fmla="*/ 0 h 2531807"/>
                  <a:gd name="connsiteX1" fmla="*/ 43017 w 279605"/>
                  <a:gd name="connsiteY1" fmla="*/ 344129 h 2531807"/>
                  <a:gd name="connsiteX2" fmla="*/ 33799 w 279605"/>
                  <a:gd name="connsiteY2" fmla="*/ 454742 h 2531807"/>
                  <a:gd name="connsiteX3" fmla="*/ 0 w 279605"/>
                  <a:gd name="connsiteY3" fmla="*/ 2531807 h 2531807"/>
                  <a:gd name="connsiteX4" fmla="*/ 27653 w 279605"/>
                  <a:gd name="connsiteY4" fmla="*/ 2528734 h 2531807"/>
                  <a:gd name="connsiteX5" fmla="*/ 67597 w 279605"/>
                  <a:gd name="connsiteY5" fmla="*/ 894121 h 2531807"/>
                  <a:gd name="connsiteX6" fmla="*/ 79888 w 279605"/>
                  <a:gd name="connsiteY6" fmla="*/ 470105 h 2531807"/>
                  <a:gd name="connsiteX7" fmla="*/ 95251 w 279605"/>
                  <a:gd name="connsiteY7" fmla="*/ 356420 h 2531807"/>
                  <a:gd name="connsiteX8" fmla="*/ 279605 w 279605"/>
                  <a:gd name="connsiteY8" fmla="*/ 0 h 2531807"/>
                  <a:gd name="connsiteX9" fmla="*/ 221226 w 279605"/>
                  <a:gd name="connsiteY9" fmla="*/ 0 h 2531807"/>
                  <a:gd name="connsiteX0" fmla="*/ 221226 w 279605"/>
                  <a:gd name="connsiteY0" fmla="*/ 0 h 2531807"/>
                  <a:gd name="connsiteX1" fmla="*/ 43017 w 279605"/>
                  <a:gd name="connsiteY1" fmla="*/ 344129 h 2531807"/>
                  <a:gd name="connsiteX2" fmla="*/ 33799 w 279605"/>
                  <a:gd name="connsiteY2" fmla="*/ 454742 h 2531807"/>
                  <a:gd name="connsiteX3" fmla="*/ 0 w 279605"/>
                  <a:gd name="connsiteY3" fmla="*/ 2531807 h 2531807"/>
                  <a:gd name="connsiteX4" fmla="*/ 33798 w 279605"/>
                  <a:gd name="connsiteY4" fmla="*/ 2528734 h 2531807"/>
                  <a:gd name="connsiteX5" fmla="*/ 67597 w 279605"/>
                  <a:gd name="connsiteY5" fmla="*/ 894121 h 2531807"/>
                  <a:gd name="connsiteX6" fmla="*/ 79888 w 279605"/>
                  <a:gd name="connsiteY6" fmla="*/ 470105 h 2531807"/>
                  <a:gd name="connsiteX7" fmla="*/ 95251 w 279605"/>
                  <a:gd name="connsiteY7" fmla="*/ 356420 h 2531807"/>
                  <a:gd name="connsiteX8" fmla="*/ 279605 w 279605"/>
                  <a:gd name="connsiteY8" fmla="*/ 0 h 2531807"/>
                  <a:gd name="connsiteX9" fmla="*/ 221226 w 279605"/>
                  <a:gd name="connsiteY9" fmla="*/ 0 h 2531807"/>
                  <a:gd name="connsiteX0" fmla="*/ 230444 w 288823"/>
                  <a:gd name="connsiteY0" fmla="*/ 0 h 2740743"/>
                  <a:gd name="connsiteX1" fmla="*/ 52235 w 288823"/>
                  <a:gd name="connsiteY1" fmla="*/ 344129 h 2740743"/>
                  <a:gd name="connsiteX2" fmla="*/ 43017 w 288823"/>
                  <a:gd name="connsiteY2" fmla="*/ 454742 h 2740743"/>
                  <a:gd name="connsiteX3" fmla="*/ 0 w 288823"/>
                  <a:gd name="connsiteY3" fmla="*/ 2740743 h 2740743"/>
                  <a:gd name="connsiteX4" fmla="*/ 43016 w 288823"/>
                  <a:gd name="connsiteY4" fmla="*/ 2528734 h 2740743"/>
                  <a:gd name="connsiteX5" fmla="*/ 76815 w 288823"/>
                  <a:gd name="connsiteY5" fmla="*/ 894121 h 2740743"/>
                  <a:gd name="connsiteX6" fmla="*/ 89106 w 288823"/>
                  <a:gd name="connsiteY6" fmla="*/ 470105 h 2740743"/>
                  <a:gd name="connsiteX7" fmla="*/ 104469 w 288823"/>
                  <a:gd name="connsiteY7" fmla="*/ 356420 h 2740743"/>
                  <a:gd name="connsiteX8" fmla="*/ 288823 w 288823"/>
                  <a:gd name="connsiteY8" fmla="*/ 0 h 2740743"/>
                  <a:gd name="connsiteX9" fmla="*/ 230444 w 288823"/>
                  <a:gd name="connsiteY9" fmla="*/ 0 h 2740743"/>
                  <a:gd name="connsiteX0" fmla="*/ 230444 w 288823"/>
                  <a:gd name="connsiteY0" fmla="*/ 0 h 2746887"/>
                  <a:gd name="connsiteX1" fmla="*/ 52235 w 288823"/>
                  <a:gd name="connsiteY1" fmla="*/ 344129 h 2746887"/>
                  <a:gd name="connsiteX2" fmla="*/ 43017 w 288823"/>
                  <a:gd name="connsiteY2" fmla="*/ 454742 h 2746887"/>
                  <a:gd name="connsiteX3" fmla="*/ 0 w 288823"/>
                  <a:gd name="connsiteY3" fmla="*/ 2740743 h 2746887"/>
                  <a:gd name="connsiteX4" fmla="*/ 39943 w 288823"/>
                  <a:gd name="connsiteY4" fmla="*/ 2746887 h 2746887"/>
                  <a:gd name="connsiteX5" fmla="*/ 76815 w 288823"/>
                  <a:gd name="connsiteY5" fmla="*/ 894121 h 2746887"/>
                  <a:gd name="connsiteX6" fmla="*/ 89106 w 288823"/>
                  <a:gd name="connsiteY6" fmla="*/ 470105 h 2746887"/>
                  <a:gd name="connsiteX7" fmla="*/ 104469 w 288823"/>
                  <a:gd name="connsiteY7" fmla="*/ 356420 h 2746887"/>
                  <a:gd name="connsiteX8" fmla="*/ 288823 w 288823"/>
                  <a:gd name="connsiteY8" fmla="*/ 0 h 2746887"/>
                  <a:gd name="connsiteX9" fmla="*/ 230444 w 288823"/>
                  <a:gd name="connsiteY9" fmla="*/ 0 h 2746887"/>
                  <a:gd name="connsiteX0" fmla="*/ 230444 w 288823"/>
                  <a:gd name="connsiteY0" fmla="*/ 0 h 2744497"/>
                  <a:gd name="connsiteX1" fmla="*/ 52235 w 288823"/>
                  <a:gd name="connsiteY1" fmla="*/ 344129 h 2744497"/>
                  <a:gd name="connsiteX2" fmla="*/ 43017 w 288823"/>
                  <a:gd name="connsiteY2" fmla="*/ 454742 h 2744497"/>
                  <a:gd name="connsiteX3" fmla="*/ 0 w 288823"/>
                  <a:gd name="connsiteY3" fmla="*/ 2740743 h 2744497"/>
                  <a:gd name="connsiteX4" fmla="*/ 44705 w 288823"/>
                  <a:gd name="connsiteY4" fmla="*/ 2744497 h 2744497"/>
                  <a:gd name="connsiteX5" fmla="*/ 76815 w 288823"/>
                  <a:gd name="connsiteY5" fmla="*/ 894121 h 2744497"/>
                  <a:gd name="connsiteX6" fmla="*/ 89106 w 288823"/>
                  <a:gd name="connsiteY6" fmla="*/ 470105 h 2744497"/>
                  <a:gd name="connsiteX7" fmla="*/ 104469 w 288823"/>
                  <a:gd name="connsiteY7" fmla="*/ 356420 h 2744497"/>
                  <a:gd name="connsiteX8" fmla="*/ 288823 w 288823"/>
                  <a:gd name="connsiteY8" fmla="*/ 0 h 2744497"/>
                  <a:gd name="connsiteX9" fmla="*/ 230444 w 288823"/>
                  <a:gd name="connsiteY9" fmla="*/ 0 h 274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823" h="2744497">
                    <a:moveTo>
                      <a:pt x="230444" y="0"/>
                    </a:moveTo>
                    <a:lnTo>
                      <a:pt x="52235" y="344129"/>
                    </a:lnTo>
                    <a:lnTo>
                      <a:pt x="43017" y="454742"/>
                    </a:lnTo>
                    <a:cubicBezTo>
                      <a:pt x="40969" y="601202"/>
                      <a:pt x="2048" y="2594283"/>
                      <a:pt x="0" y="2740743"/>
                    </a:cubicBezTo>
                    <a:lnTo>
                      <a:pt x="44705" y="2744497"/>
                    </a:lnTo>
                    <a:lnTo>
                      <a:pt x="76815" y="894121"/>
                    </a:lnTo>
                    <a:lnTo>
                      <a:pt x="89106" y="470105"/>
                    </a:lnTo>
                    <a:lnTo>
                      <a:pt x="104469" y="356420"/>
                    </a:lnTo>
                    <a:lnTo>
                      <a:pt x="288823" y="0"/>
                    </a:lnTo>
                    <a:lnTo>
                      <a:pt x="230444" y="0"/>
                    </a:lnTo>
                    <a:close/>
                  </a:path>
                </a:pathLst>
              </a:cu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62" name="フリーフォーム 61"/>
              <p:cNvSpPr/>
              <p:nvPr/>
            </p:nvSpPr>
            <p:spPr>
              <a:xfrm>
                <a:off x="7210185" y="3227583"/>
                <a:ext cx="178756" cy="2676239"/>
              </a:xfrm>
              <a:custGeom>
                <a:avLst/>
                <a:gdLst>
                  <a:gd name="connsiteX0" fmla="*/ 65314 w 65314"/>
                  <a:gd name="connsiteY0" fmla="*/ 0 h 2302328"/>
                  <a:gd name="connsiteX1" fmla="*/ 59871 w 65314"/>
                  <a:gd name="connsiteY1" fmla="*/ 810985 h 2302328"/>
                  <a:gd name="connsiteX2" fmla="*/ 16328 w 65314"/>
                  <a:gd name="connsiteY2" fmla="*/ 1866900 h 2302328"/>
                  <a:gd name="connsiteX3" fmla="*/ 0 w 65314"/>
                  <a:gd name="connsiteY3" fmla="*/ 2302328 h 2302328"/>
                  <a:gd name="connsiteX0" fmla="*/ 81643 w 81643"/>
                  <a:gd name="connsiteY0" fmla="*/ 0 h 2667000"/>
                  <a:gd name="connsiteX1" fmla="*/ 76200 w 81643"/>
                  <a:gd name="connsiteY1" fmla="*/ 810985 h 2667000"/>
                  <a:gd name="connsiteX2" fmla="*/ 32657 w 81643"/>
                  <a:gd name="connsiteY2" fmla="*/ 1866900 h 2667000"/>
                  <a:gd name="connsiteX3" fmla="*/ 0 w 81643"/>
                  <a:gd name="connsiteY3" fmla="*/ 2667000 h 2667000"/>
                  <a:gd name="connsiteX0" fmla="*/ 87086 w 87086"/>
                  <a:gd name="connsiteY0" fmla="*/ 0 h 2721429"/>
                  <a:gd name="connsiteX1" fmla="*/ 76200 w 87086"/>
                  <a:gd name="connsiteY1" fmla="*/ 865414 h 2721429"/>
                  <a:gd name="connsiteX2" fmla="*/ 32657 w 87086"/>
                  <a:gd name="connsiteY2" fmla="*/ 1921329 h 2721429"/>
                  <a:gd name="connsiteX3" fmla="*/ 0 w 87086"/>
                  <a:gd name="connsiteY3" fmla="*/ 2721429 h 2721429"/>
                  <a:gd name="connsiteX0" fmla="*/ 54428 w 147936"/>
                  <a:gd name="connsiteY0" fmla="*/ 0 h 1921329"/>
                  <a:gd name="connsiteX1" fmla="*/ 43542 w 147936"/>
                  <a:gd name="connsiteY1" fmla="*/ 865414 h 1921329"/>
                  <a:gd name="connsiteX2" fmla="*/ -1 w 147936"/>
                  <a:gd name="connsiteY2" fmla="*/ 1921329 h 1921329"/>
                  <a:gd name="connsiteX3" fmla="*/ 147935 w 147936"/>
                  <a:gd name="connsiteY3" fmla="*/ 97913 h 1921329"/>
                  <a:gd name="connsiteX0" fmla="*/ 54429 w 141916"/>
                  <a:gd name="connsiteY0" fmla="*/ 14608 h 1935937"/>
                  <a:gd name="connsiteX1" fmla="*/ 43543 w 141916"/>
                  <a:gd name="connsiteY1" fmla="*/ 880022 h 1935937"/>
                  <a:gd name="connsiteX2" fmla="*/ 0 w 141916"/>
                  <a:gd name="connsiteY2" fmla="*/ 1935937 h 1935937"/>
                  <a:gd name="connsiteX3" fmla="*/ 141916 w 141916"/>
                  <a:gd name="connsiteY3" fmla="*/ 0 h 1935937"/>
                  <a:gd name="connsiteX0" fmla="*/ 54429 w 141916"/>
                  <a:gd name="connsiteY0" fmla="*/ 14608 h 1935937"/>
                  <a:gd name="connsiteX1" fmla="*/ 43543 w 141916"/>
                  <a:gd name="connsiteY1" fmla="*/ 880022 h 1935937"/>
                  <a:gd name="connsiteX2" fmla="*/ 0 w 141916"/>
                  <a:gd name="connsiteY2" fmla="*/ 1935937 h 1935937"/>
                  <a:gd name="connsiteX3" fmla="*/ 141916 w 141916"/>
                  <a:gd name="connsiteY3" fmla="*/ 0 h 1935937"/>
                  <a:gd name="connsiteX4" fmla="*/ 54429 w 141916"/>
                  <a:gd name="connsiteY4" fmla="*/ 14608 h 1935937"/>
                  <a:gd name="connsiteX0" fmla="*/ 54429 w 141916"/>
                  <a:gd name="connsiteY0" fmla="*/ 0 h 1921329"/>
                  <a:gd name="connsiteX1" fmla="*/ 43543 w 141916"/>
                  <a:gd name="connsiteY1" fmla="*/ 865414 h 1921329"/>
                  <a:gd name="connsiteX2" fmla="*/ 0 w 141916"/>
                  <a:gd name="connsiteY2" fmla="*/ 1921329 h 1921329"/>
                  <a:gd name="connsiteX3" fmla="*/ 141916 w 141916"/>
                  <a:gd name="connsiteY3" fmla="*/ 1763 h 1921329"/>
                  <a:gd name="connsiteX4" fmla="*/ 54429 w 141916"/>
                  <a:gd name="connsiteY4" fmla="*/ 0 h 1921329"/>
                  <a:gd name="connsiteX0" fmla="*/ 89551 w 177038"/>
                  <a:gd name="connsiteY0" fmla="*/ 0 h 2728776"/>
                  <a:gd name="connsiteX1" fmla="*/ 78665 w 177038"/>
                  <a:gd name="connsiteY1" fmla="*/ 865414 h 2728776"/>
                  <a:gd name="connsiteX2" fmla="*/ 35122 w 177038"/>
                  <a:gd name="connsiteY2" fmla="*/ 1921329 h 2728776"/>
                  <a:gd name="connsiteX3" fmla="*/ 0 w 177038"/>
                  <a:gd name="connsiteY3" fmla="*/ 2728776 h 2728776"/>
                  <a:gd name="connsiteX4" fmla="*/ 177038 w 177038"/>
                  <a:gd name="connsiteY4" fmla="*/ 1763 h 2728776"/>
                  <a:gd name="connsiteX5" fmla="*/ 89551 w 177038"/>
                  <a:gd name="connsiteY5" fmla="*/ 0 h 2728776"/>
                  <a:gd name="connsiteX0" fmla="*/ 89551 w 177038"/>
                  <a:gd name="connsiteY0" fmla="*/ 0 h 2728776"/>
                  <a:gd name="connsiteX1" fmla="*/ 78665 w 177038"/>
                  <a:gd name="connsiteY1" fmla="*/ 865414 h 2728776"/>
                  <a:gd name="connsiteX2" fmla="*/ 35122 w 177038"/>
                  <a:gd name="connsiteY2" fmla="*/ 1921329 h 2728776"/>
                  <a:gd name="connsiteX3" fmla="*/ 0 w 177038"/>
                  <a:gd name="connsiteY3" fmla="*/ 2728776 h 2728776"/>
                  <a:gd name="connsiteX4" fmla="*/ 89925 w 177038"/>
                  <a:gd name="connsiteY4" fmla="*/ 2728776 h 2728776"/>
                  <a:gd name="connsiteX5" fmla="*/ 177038 w 177038"/>
                  <a:gd name="connsiteY5" fmla="*/ 1763 h 2728776"/>
                  <a:gd name="connsiteX6" fmla="*/ 89551 w 177038"/>
                  <a:gd name="connsiteY6" fmla="*/ 0 h 2728776"/>
                  <a:gd name="connsiteX0" fmla="*/ 89551 w 1169024"/>
                  <a:gd name="connsiteY0" fmla="*/ 0 h 2728776"/>
                  <a:gd name="connsiteX1" fmla="*/ 78665 w 1169024"/>
                  <a:gd name="connsiteY1" fmla="*/ 865414 h 2728776"/>
                  <a:gd name="connsiteX2" fmla="*/ 35122 w 1169024"/>
                  <a:gd name="connsiteY2" fmla="*/ 1921329 h 2728776"/>
                  <a:gd name="connsiteX3" fmla="*/ 0 w 1169024"/>
                  <a:gd name="connsiteY3" fmla="*/ 2728776 h 2728776"/>
                  <a:gd name="connsiteX4" fmla="*/ 89925 w 1169024"/>
                  <a:gd name="connsiteY4" fmla="*/ 2728776 h 2728776"/>
                  <a:gd name="connsiteX5" fmla="*/ 1169024 w 1169024"/>
                  <a:gd name="connsiteY5" fmla="*/ 1443623 h 2728776"/>
                  <a:gd name="connsiteX6" fmla="*/ 177038 w 1169024"/>
                  <a:gd name="connsiteY6" fmla="*/ 1763 h 2728776"/>
                  <a:gd name="connsiteX7" fmla="*/ 89551 w 1169024"/>
                  <a:gd name="connsiteY7" fmla="*/ 0 h 2728776"/>
                  <a:gd name="connsiteX0" fmla="*/ 89551 w 1169024"/>
                  <a:gd name="connsiteY0" fmla="*/ 0 h 2728776"/>
                  <a:gd name="connsiteX1" fmla="*/ 78665 w 1169024"/>
                  <a:gd name="connsiteY1" fmla="*/ 865414 h 2728776"/>
                  <a:gd name="connsiteX2" fmla="*/ 35122 w 1169024"/>
                  <a:gd name="connsiteY2" fmla="*/ 1921329 h 2728776"/>
                  <a:gd name="connsiteX3" fmla="*/ 0 w 1169024"/>
                  <a:gd name="connsiteY3" fmla="*/ 2728776 h 2728776"/>
                  <a:gd name="connsiteX4" fmla="*/ 89925 w 1169024"/>
                  <a:gd name="connsiteY4" fmla="*/ 2728776 h 2728776"/>
                  <a:gd name="connsiteX5" fmla="*/ 143062 w 1169024"/>
                  <a:gd name="connsiteY5" fmla="*/ 1279909 h 2728776"/>
                  <a:gd name="connsiteX6" fmla="*/ 1169024 w 1169024"/>
                  <a:gd name="connsiteY6" fmla="*/ 1443623 h 2728776"/>
                  <a:gd name="connsiteX7" fmla="*/ 177038 w 1169024"/>
                  <a:gd name="connsiteY7" fmla="*/ 1763 h 2728776"/>
                  <a:gd name="connsiteX8" fmla="*/ 89551 w 1169024"/>
                  <a:gd name="connsiteY8" fmla="*/ 0 h 2728776"/>
                  <a:gd name="connsiteX0" fmla="*/ 89551 w 1169024"/>
                  <a:gd name="connsiteY0" fmla="*/ 0 h 2728776"/>
                  <a:gd name="connsiteX1" fmla="*/ 78665 w 1169024"/>
                  <a:gd name="connsiteY1" fmla="*/ 865414 h 2728776"/>
                  <a:gd name="connsiteX2" fmla="*/ 35122 w 1169024"/>
                  <a:gd name="connsiteY2" fmla="*/ 1921329 h 2728776"/>
                  <a:gd name="connsiteX3" fmla="*/ 0 w 1169024"/>
                  <a:gd name="connsiteY3" fmla="*/ 2728776 h 2728776"/>
                  <a:gd name="connsiteX4" fmla="*/ 89925 w 1169024"/>
                  <a:gd name="connsiteY4" fmla="*/ 2728776 h 2728776"/>
                  <a:gd name="connsiteX5" fmla="*/ 118537 w 1169024"/>
                  <a:gd name="connsiteY5" fmla="*/ 1922486 h 2728776"/>
                  <a:gd name="connsiteX6" fmla="*/ 1169024 w 1169024"/>
                  <a:gd name="connsiteY6" fmla="*/ 1443623 h 2728776"/>
                  <a:gd name="connsiteX7" fmla="*/ 177038 w 1169024"/>
                  <a:gd name="connsiteY7" fmla="*/ 1763 h 2728776"/>
                  <a:gd name="connsiteX8" fmla="*/ 89551 w 1169024"/>
                  <a:gd name="connsiteY8" fmla="*/ 0 h 2728776"/>
                  <a:gd name="connsiteX0" fmla="*/ 89551 w 1169024"/>
                  <a:gd name="connsiteY0" fmla="*/ 0 h 2728776"/>
                  <a:gd name="connsiteX1" fmla="*/ 78665 w 1169024"/>
                  <a:gd name="connsiteY1" fmla="*/ 865414 h 2728776"/>
                  <a:gd name="connsiteX2" fmla="*/ 35122 w 1169024"/>
                  <a:gd name="connsiteY2" fmla="*/ 1921329 h 2728776"/>
                  <a:gd name="connsiteX3" fmla="*/ 0 w 1169024"/>
                  <a:gd name="connsiteY3" fmla="*/ 2728776 h 2728776"/>
                  <a:gd name="connsiteX4" fmla="*/ 89925 w 1169024"/>
                  <a:gd name="connsiteY4" fmla="*/ 2728776 h 2728776"/>
                  <a:gd name="connsiteX5" fmla="*/ 118537 w 1169024"/>
                  <a:gd name="connsiteY5" fmla="*/ 1922486 h 2728776"/>
                  <a:gd name="connsiteX6" fmla="*/ 155325 w 1169024"/>
                  <a:gd name="connsiteY6" fmla="*/ 1116194 h 2728776"/>
                  <a:gd name="connsiteX7" fmla="*/ 1169024 w 1169024"/>
                  <a:gd name="connsiteY7" fmla="*/ 1443623 h 2728776"/>
                  <a:gd name="connsiteX8" fmla="*/ 177038 w 1169024"/>
                  <a:gd name="connsiteY8" fmla="*/ 1763 h 2728776"/>
                  <a:gd name="connsiteX9" fmla="*/ 89551 w 1169024"/>
                  <a:gd name="connsiteY9" fmla="*/ 0 h 2728776"/>
                  <a:gd name="connsiteX0" fmla="*/ 89551 w 1169024"/>
                  <a:gd name="connsiteY0" fmla="*/ 0 h 2728776"/>
                  <a:gd name="connsiteX1" fmla="*/ 66402 w 1169024"/>
                  <a:gd name="connsiteY1" fmla="*/ 1131448 h 2728776"/>
                  <a:gd name="connsiteX2" fmla="*/ 35122 w 1169024"/>
                  <a:gd name="connsiteY2" fmla="*/ 1921329 h 2728776"/>
                  <a:gd name="connsiteX3" fmla="*/ 0 w 1169024"/>
                  <a:gd name="connsiteY3" fmla="*/ 2728776 h 2728776"/>
                  <a:gd name="connsiteX4" fmla="*/ 89925 w 1169024"/>
                  <a:gd name="connsiteY4" fmla="*/ 2728776 h 2728776"/>
                  <a:gd name="connsiteX5" fmla="*/ 118537 w 1169024"/>
                  <a:gd name="connsiteY5" fmla="*/ 1922486 h 2728776"/>
                  <a:gd name="connsiteX6" fmla="*/ 155325 w 1169024"/>
                  <a:gd name="connsiteY6" fmla="*/ 1116194 h 2728776"/>
                  <a:gd name="connsiteX7" fmla="*/ 1169024 w 1169024"/>
                  <a:gd name="connsiteY7" fmla="*/ 1443623 h 2728776"/>
                  <a:gd name="connsiteX8" fmla="*/ 177038 w 1169024"/>
                  <a:gd name="connsiteY8" fmla="*/ 1763 h 2728776"/>
                  <a:gd name="connsiteX9" fmla="*/ 89551 w 1169024"/>
                  <a:gd name="connsiteY9" fmla="*/ 0 h 2728776"/>
                  <a:gd name="connsiteX0" fmla="*/ 89551 w 177038"/>
                  <a:gd name="connsiteY0" fmla="*/ 0 h 2728776"/>
                  <a:gd name="connsiteX1" fmla="*/ 66402 w 177038"/>
                  <a:gd name="connsiteY1" fmla="*/ 1131448 h 2728776"/>
                  <a:gd name="connsiteX2" fmla="*/ 35122 w 177038"/>
                  <a:gd name="connsiteY2" fmla="*/ 1921329 h 2728776"/>
                  <a:gd name="connsiteX3" fmla="*/ 0 w 177038"/>
                  <a:gd name="connsiteY3" fmla="*/ 2728776 h 2728776"/>
                  <a:gd name="connsiteX4" fmla="*/ 89925 w 177038"/>
                  <a:gd name="connsiteY4" fmla="*/ 2728776 h 2728776"/>
                  <a:gd name="connsiteX5" fmla="*/ 118537 w 177038"/>
                  <a:gd name="connsiteY5" fmla="*/ 1922486 h 2728776"/>
                  <a:gd name="connsiteX6" fmla="*/ 155325 w 177038"/>
                  <a:gd name="connsiteY6" fmla="*/ 1116194 h 2728776"/>
                  <a:gd name="connsiteX7" fmla="*/ 177038 w 177038"/>
                  <a:gd name="connsiteY7" fmla="*/ 1763 h 2728776"/>
                  <a:gd name="connsiteX8" fmla="*/ 89551 w 177038"/>
                  <a:gd name="connsiteY8" fmla="*/ 0 h 272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38" h="2728776">
                    <a:moveTo>
                      <a:pt x="89551" y="0"/>
                    </a:moveTo>
                    <a:cubicBezTo>
                      <a:pt x="87737" y="270328"/>
                      <a:pt x="68216" y="861120"/>
                      <a:pt x="66402" y="1131448"/>
                    </a:cubicBezTo>
                    <a:lnTo>
                      <a:pt x="35122" y="1921329"/>
                    </a:lnTo>
                    <a:lnTo>
                      <a:pt x="0" y="2728776"/>
                    </a:lnTo>
                    <a:lnTo>
                      <a:pt x="89925" y="2728776"/>
                    </a:lnTo>
                    <a:lnTo>
                      <a:pt x="118537" y="1922486"/>
                    </a:lnTo>
                    <a:lnTo>
                      <a:pt x="155325" y="1116194"/>
                    </a:lnTo>
                    <a:lnTo>
                      <a:pt x="177038" y="1763"/>
                    </a:lnTo>
                    <a:lnTo>
                      <a:pt x="89551" y="0"/>
                    </a:lnTo>
                    <a:close/>
                  </a:path>
                </a:pathLst>
              </a:custGeom>
              <a:solidFill>
                <a:srgbClr val="92D050">
                  <a:alpha val="60000"/>
                </a:srgbClr>
              </a:solidFill>
              <a:ln w="15875">
                <a:noFill/>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ja-JP" altLang="en-US"/>
              </a:p>
            </p:txBody>
          </p:sp>
          <p:sp>
            <p:nvSpPr>
              <p:cNvPr id="63" name="フリーフォーム 62"/>
              <p:cNvSpPr/>
              <p:nvPr/>
            </p:nvSpPr>
            <p:spPr>
              <a:xfrm>
                <a:off x="6569763" y="5674349"/>
                <a:ext cx="2453310" cy="199908"/>
              </a:xfrm>
              <a:custGeom>
                <a:avLst/>
                <a:gdLst>
                  <a:gd name="connsiteX0" fmla="*/ 0 w 1383926"/>
                  <a:gd name="connsiteY0" fmla="*/ 0 h 173691"/>
                  <a:gd name="connsiteX1" fmla="*/ 2801 w 1383926"/>
                  <a:gd name="connsiteY1" fmla="*/ 159684 h 173691"/>
                  <a:gd name="connsiteX2" fmla="*/ 932889 w 1383926"/>
                  <a:gd name="connsiteY2" fmla="*/ 165287 h 173691"/>
                  <a:gd name="connsiteX3" fmla="*/ 1381125 w 1383926"/>
                  <a:gd name="connsiteY3" fmla="*/ 173691 h 173691"/>
                  <a:gd name="connsiteX4" fmla="*/ 1383926 w 1383926"/>
                  <a:gd name="connsiteY4" fmla="*/ 22412 h 173691"/>
                  <a:gd name="connsiteX5" fmla="*/ 434228 w 1383926"/>
                  <a:gd name="connsiteY5" fmla="*/ 11206 h 173691"/>
                  <a:gd name="connsiteX6" fmla="*/ 0 w 1383926"/>
                  <a:gd name="connsiteY6" fmla="*/ 0 h 173691"/>
                  <a:gd name="connsiteX0" fmla="*/ 0 w 2445683"/>
                  <a:gd name="connsiteY0" fmla="*/ 0 h 173691"/>
                  <a:gd name="connsiteX1" fmla="*/ 2801 w 2445683"/>
                  <a:gd name="connsiteY1" fmla="*/ 159684 h 173691"/>
                  <a:gd name="connsiteX2" fmla="*/ 932889 w 2445683"/>
                  <a:gd name="connsiteY2" fmla="*/ 165287 h 173691"/>
                  <a:gd name="connsiteX3" fmla="*/ 1381125 w 2445683"/>
                  <a:gd name="connsiteY3" fmla="*/ 173691 h 173691"/>
                  <a:gd name="connsiteX4" fmla="*/ 2445683 w 2445683"/>
                  <a:gd name="connsiteY4" fmla="*/ 28015 h 173691"/>
                  <a:gd name="connsiteX5" fmla="*/ 434228 w 2445683"/>
                  <a:gd name="connsiteY5" fmla="*/ 11206 h 173691"/>
                  <a:gd name="connsiteX6" fmla="*/ 0 w 2445683"/>
                  <a:gd name="connsiteY6" fmla="*/ 0 h 173691"/>
                  <a:gd name="connsiteX0" fmla="*/ 0 w 2445683"/>
                  <a:gd name="connsiteY0" fmla="*/ 0 h 201706"/>
                  <a:gd name="connsiteX1" fmla="*/ 2801 w 2445683"/>
                  <a:gd name="connsiteY1" fmla="*/ 159684 h 201706"/>
                  <a:gd name="connsiteX2" fmla="*/ 932889 w 2445683"/>
                  <a:gd name="connsiteY2" fmla="*/ 165287 h 201706"/>
                  <a:gd name="connsiteX3" fmla="*/ 2426074 w 2445683"/>
                  <a:gd name="connsiteY3" fmla="*/ 201706 h 201706"/>
                  <a:gd name="connsiteX4" fmla="*/ 2445683 w 2445683"/>
                  <a:gd name="connsiteY4" fmla="*/ 28015 h 201706"/>
                  <a:gd name="connsiteX5" fmla="*/ 434228 w 2445683"/>
                  <a:gd name="connsiteY5" fmla="*/ 11206 h 201706"/>
                  <a:gd name="connsiteX6" fmla="*/ 0 w 2445683"/>
                  <a:gd name="connsiteY6" fmla="*/ 0 h 201706"/>
                  <a:gd name="connsiteX0" fmla="*/ 0 w 2446618"/>
                  <a:gd name="connsiteY0" fmla="*/ 0 h 201706"/>
                  <a:gd name="connsiteX1" fmla="*/ 2801 w 2446618"/>
                  <a:gd name="connsiteY1" fmla="*/ 159684 h 201706"/>
                  <a:gd name="connsiteX2" fmla="*/ 932889 w 2446618"/>
                  <a:gd name="connsiteY2" fmla="*/ 165287 h 201706"/>
                  <a:gd name="connsiteX3" fmla="*/ 2445684 w 2446618"/>
                  <a:gd name="connsiteY3" fmla="*/ 201706 h 201706"/>
                  <a:gd name="connsiteX4" fmla="*/ 2445683 w 2446618"/>
                  <a:gd name="connsiteY4" fmla="*/ 28015 h 201706"/>
                  <a:gd name="connsiteX5" fmla="*/ 434228 w 2446618"/>
                  <a:gd name="connsiteY5" fmla="*/ 11206 h 201706"/>
                  <a:gd name="connsiteX6" fmla="*/ 0 w 2446618"/>
                  <a:gd name="connsiteY6" fmla="*/ 0 h 20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6618" h="201706">
                    <a:moveTo>
                      <a:pt x="0" y="0"/>
                    </a:moveTo>
                    <a:cubicBezTo>
                      <a:pt x="934" y="53228"/>
                      <a:pt x="1867" y="106456"/>
                      <a:pt x="2801" y="159684"/>
                    </a:cubicBezTo>
                    <a:lnTo>
                      <a:pt x="932889" y="165287"/>
                    </a:lnTo>
                    <a:lnTo>
                      <a:pt x="2445684" y="201706"/>
                    </a:lnTo>
                    <a:cubicBezTo>
                      <a:pt x="2446618" y="151280"/>
                      <a:pt x="2444749" y="78441"/>
                      <a:pt x="2445683" y="28015"/>
                    </a:cubicBezTo>
                    <a:lnTo>
                      <a:pt x="434228" y="11206"/>
                    </a:lnTo>
                    <a:lnTo>
                      <a:pt x="0" y="0"/>
                    </a:lnTo>
                    <a:close/>
                  </a:path>
                </a:pathLst>
              </a:cu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64" name="フリーフォーム 63"/>
              <p:cNvSpPr/>
              <p:nvPr/>
            </p:nvSpPr>
            <p:spPr>
              <a:xfrm>
                <a:off x="6562725" y="3413413"/>
                <a:ext cx="2444866" cy="567346"/>
              </a:xfrm>
              <a:custGeom>
                <a:avLst/>
                <a:gdLst>
                  <a:gd name="connsiteX0" fmla="*/ 0 w 2430411"/>
                  <a:gd name="connsiteY0" fmla="*/ 39944 h 577645"/>
                  <a:gd name="connsiteX1" fmla="*/ 218153 w 2430411"/>
                  <a:gd name="connsiteY1" fmla="*/ 30726 h 577645"/>
                  <a:gd name="connsiteX2" fmla="*/ 580718 w 2430411"/>
                  <a:gd name="connsiteY2" fmla="*/ 0 h 577645"/>
                  <a:gd name="connsiteX3" fmla="*/ 718984 w 2430411"/>
                  <a:gd name="connsiteY3" fmla="*/ 6145 h 577645"/>
                  <a:gd name="connsiteX4" fmla="*/ 841887 w 2430411"/>
                  <a:gd name="connsiteY4" fmla="*/ 30726 h 577645"/>
                  <a:gd name="connsiteX5" fmla="*/ 1281266 w 2430411"/>
                  <a:gd name="connsiteY5" fmla="*/ 110613 h 577645"/>
                  <a:gd name="connsiteX6" fmla="*/ 1576234 w 2430411"/>
                  <a:gd name="connsiteY6" fmla="*/ 135194 h 577645"/>
                  <a:gd name="connsiteX7" fmla="*/ 1825113 w 2430411"/>
                  <a:gd name="connsiteY7" fmla="*/ 190500 h 577645"/>
                  <a:gd name="connsiteX8" fmla="*/ 2206113 w 2430411"/>
                  <a:gd name="connsiteY8" fmla="*/ 362564 h 577645"/>
                  <a:gd name="connsiteX9" fmla="*/ 2427338 w 2430411"/>
                  <a:gd name="connsiteY9" fmla="*/ 531556 h 577645"/>
                  <a:gd name="connsiteX10" fmla="*/ 2430411 w 2430411"/>
                  <a:gd name="connsiteY10" fmla="*/ 577645 h 577645"/>
                  <a:gd name="connsiteX11" fmla="*/ 2393540 w 2430411"/>
                  <a:gd name="connsiteY11" fmla="*/ 577645 h 577645"/>
                  <a:gd name="connsiteX12" fmla="*/ 2172314 w 2430411"/>
                  <a:gd name="connsiteY12" fmla="*/ 399435 h 577645"/>
                  <a:gd name="connsiteX13" fmla="*/ 1843548 w 2430411"/>
                  <a:gd name="connsiteY13" fmla="*/ 245806 h 577645"/>
                  <a:gd name="connsiteX14" fmla="*/ 1717572 w 2430411"/>
                  <a:gd name="connsiteY14" fmla="*/ 212008 h 577645"/>
                  <a:gd name="connsiteX15" fmla="*/ 1597742 w 2430411"/>
                  <a:gd name="connsiteY15" fmla="*/ 178210 h 577645"/>
                  <a:gd name="connsiteX16" fmla="*/ 1425677 w 2430411"/>
                  <a:gd name="connsiteY16" fmla="*/ 165919 h 577645"/>
                  <a:gd name="connsiteX17" fmla="*/ 1235177 w 2430411"/>
                  <a:gd name="connsiteY17" fmla="*/ 150556 h 577645"/>
                  <a:gd name="connsiteX18" fmla="*/ 820379 w 2430411"/>
                  <a:gd name="connsiteY18" fmla="*/ 61452 h 577645"/>
                  <a:gd name="connsiteX19" fmla="*/ 709766 w 2430411"/>
                  <a:gd name="connsiteY19" fmla="*/ 55306 h 577645"/>
                  <a:gd name="connsiteX20" fmla="*/ 497758 w 2430411"/>
                  <a:gd name="connsiteY20" fmla="*/ 46089 h 577645"/>
                  <a:gd name="connsiteX21" fmla="*/ 184355 w 2430411"/>
                  <a:gd name="connsiteY21" fmla="*/ 79887 h 577645"/>
                  <a:gd name="connsiteX22" fmla="*/ 0 w 2430411"/>
                  <a:gd name="connsiteY22" fmla="*/ 39944 h 577645"/>
                  <a:gd name="connsiteX0" fmla="*/ 0 w 2430411"/>
                  <a:gd name="connsiteY0" fmla="*/ 39944 h 577645"/>
                  <a:gd name="connsiteX1" fmla="*/ 218153 w 2430411"/>
                  <a:gd name="connsiteY1" fmla="*/ 30726 h 577645"/>
                  <a:gd name="connsiteX2" fmla="*/ 580718 w 2430411"/>
                  <a:gd name="connsiteY2" fmla="*/ 0 h 577645"/>
                  <a:gd name="connsiteX3" fmla="*/ 718984 w 2430411"/>
                  <a:gd name="connsiteY3" fmla="*/ 6145 h 577645"/>
                  <a:gd name="connsiteX4" fmla="*/ 841887 w 2430411"/>
                  <a:gd name="connsiteY4" fmla="*/ 30726 h 577645"/>
                  <a:gd name="connsiteX5" fmla="*/ 1281266 w 2430411"/>
                  <a:gd name="connsiteY5" fmla="*/ 110613 h 577645"/>
                  <a:gd name="connsiteX6" fmla="*/ 1576234 w 2430411"/>
                  <a:gd name="connsiteY6" fmla="*/ 135194 h 577645"/>
                  <a:gd name="connsiteX7" fmla="*/ 1825113 w 2430411"/>
                  <a:gd name="connsiteY7" fmla="*/ 190500 h 577645"/>
                  <a:gd name="connsiteX8" fmla="*/ 2206113 w 2430411"/>
                  <a:gd name="connsiteY8" fmla="*/ 362564 h 577645"/>
                  <a:gd name="connsiteX9" fmla="*/ 2427338 w 2430411"/>
                  <a:gd name="connsiteY9" fmla="*/ 531556 h 577645"/>
                  <a:gd name="connsiteX10" fmla="*/ 2430411 w 2430411"/>
                  <a:gd name="connsiteY10" fmla="*/ 577645 h 577645"/>
                  <a:gd name="connsiteX11" fmla="*/ 2393540 w 2430411"/>
                  <a:gd name="connsiteY11" fmla="*/ 577645 h 577645"/>
                  <a:gd name="connsiteX12" fmla="*/ 2172314 w 2430411"/>
                  <a:gd name="connsiteY12" fmla="*/ 399435 h 577645"/>
                  <a:gd name="connsiteX13" fmla="*/ 1843548 w 2430411"/>
                  <a:gd name="connsiteY13" fmla="*/ 245806 h 577645"/>
                  <a:gd name="connsiteX14" fmla="*/ 1717572 w 2430411"/>
                  <a:gd name="connsiteY14" fmla="*/ 212008 h 577645"/>
                  <a:gd name="connsiteX15" fmla="*/ 1597742 w 2430411"/>
                  <a:gd name="connsiteY15" fmla="*/ 178210 h 577645"/>
                  <a:gd name="connsiteX16" fmla="*/ 1425677 w 2430411"/>
                  <a:gd name="connsiteY16" fmla="*/ 165919 h 577645"/>
                  <a:gd name="connsiteX17" fmla="*/ 1235177 w 2430411"/>
                  <a:gd name="connsiteY17" fmla="*/ 150556 h 577645"/>
                  <a:gd name="connsiteX18" fmla="*/ 820379 w 2430411"/>
                  <a:gd name="connsiteY18" fmla="*/ 61452 h 577645"/>
                  <a:gd name="connsiteX19" fmla="*/ 709766 w 2430411"/>
                  <a:gd name="connsiteY19" fmla="*/ 55306 h 577645"/>
                  <a:gd name="connsiteX20" fmla="*/ 497758 w 2430411"/>
                  <a:gd name="connsiteY20" fmla="*/ 46089 h 577645"/>
                  <a:gd name="connsiteX21" fmla="*/ 184355 w 2430411"/>
                  <a:gd name="connsiteY21" fmla="*/ 79887 h 577645"/>
                  <a:gd name="connsiteX22" fmla="*/ 0 w 2430411"/>
                  <a:gd name="connsiteY22" fmla="*/ 95250 h 577645"/>
                  <a:gd name="connsiteX23" fmla="*/ 0 w 2430411"/>
                  <a:gd name="connsiteY23" fmla="*/ 39944 h 57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0411" h="577645">
                    <a:moveTo>
                      <a:pt x="0" y="39944"/>
                    </a:moveTo>
                    <a:lnTo>
                      <a:pt x="218153" y="30726"/>
                    </a:lnTo>
                    <a:lnTo>
                      <a:pt x="580718" y="0"/>
                    </a:lnTo>
                    <a:lnTo>
                      <a:pt x="718984" y="6145"/>
                    </a:lnTo>
                    <a:lnTo>
                      <a:pt x="841887" y="30726"/>
                    </a:lnTo>
                    <a:lnTo>
                      <a:pt x="1281266" y="110613"/>
                    </a:lnTo>
                    <a:lnTo>
                      <a:pt x="1576234" y="135194"/>
                    </a:lnTo>
                    <a:lnTo>
                      <a:pt x="1825113" y="190500"/>
                    </a:lnTo>
                    <a:lnTo>
                      <a:pt x="2206113" y="362564"/>
                    </a:lnTo>
                    <a:lnTo>
                      <a:pt x="2427338" y="531556"/>
                    </a:lnTo>
                    <a:lnTo>
                      <a:pt x="2430411" y="577645"/>
                    </a:lnTo>
                    <a:lnTo>
                      <a:pt x="2393540" y="577645"/>
                    </a:lnTo>
                    <a:lnTo>
                      <a:pt x="2172314" y="399435"/>
                    </a:lnTo>
                    <a:lnTo>
                      <a:pt x="1843548" y="245806"/>
                    </a:lnTo>
                    <a:lnTo>
                      <a:pt x="1717572" y="212008"/>
                    </a:lnTo>
                    <a:lnTo>
                      <a:pt x="1597742" y="178210"/>
                    </a:lnTo>
                    <a:lnTo>
                      <a:pt x="1425677" y="165919"/>
                    </a:lnTo>
                    <a:lnTo>
                      <a:pt x="1235177" y="150556"/>
                    </a:lnTo>
                    <a:lnTo>
                      <a:pt x="820379" y="61452"/>
                    </a:lnTo>
                    <a:lnTo>
                      <a:pt x="709766" y="55306"/>
                    </a:lnTo>
                    <a:lnTo>
                      <a:pt x="497758" y="46089"/>
                    </a:lnTo>
                    <a:lnTo>
                      <a:pt x="184355" y="79887"/>
                    </a:lnTo>
                    <a:lnTo>
                      <a:pt x="0" y="95250"/>
                    </a:lnTo>
                    <a:lnTo>
                      <a:pt x="0" y="39944"/>
                    </a:lnTo>
                    <a:close/>
                  </a:path>
                </a:pathLst>
              </a:cu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65" name="フリーフォーム 64"/>
              <p:cNvSpPr/>
              <p:nvPr/>
            </p:nvSpPr>
            <p:spPr bwMode="auto">
              <a:xfrm>
                <a:off x="6730221" y="3417637"/>
                <a:ext cx="2142248" cy="2342589"/>
              </a:xfrm>
              <a:custGeom>
                <a:avLst/>
                <a:gdLst>
                  <a:gd name="connsiteX0" fmla="*/ 0 w 2506579"/>
                  <a:gd name="connsiteY0" fmla="*/ 30079 h 2331118"/>
                  <a:gd name="connsiteX1" fmla="*/ 426119 w 2506579"/>
                  <a:gd name="connsiteY1" fmla="*/ 0 h 2331118"/>
                  <a:gd name="connsiteX2" fmla="*/ 746961 w 2506579"/>
                  <a:gd name="connsiteY2" fmla="*/ 15039 h 2331118"/>
                  <a:gd name="connsiteX3" fmla="*/ 1278355 w 2506579"/>
                  <a:gd name="connsiteY3" fmla="*/ 130342 h 2331118"/>
                  <a:gd name="connsiteX4" fmla="*/ 1649329 w 2506579"/>
                  <a:gd name="connsiteY4" fmla="*/ 155407 h 2331118"/>
                  <a:gd name="connsiteX5" fmla="*/ 1839829 w 2506579"/>
                  <a:gd name="connsiteY5" fmla="*/ 195513 h 2331118"/>
                  <a:gd name="connsiteX6" fmla="*/ 1960145 w 2506579"/>
                  <a:gd name="connsiteY6" fmla="*/ 230605 h 2331118"/>
                  <a:gd name="connsiteX7" fmla="*/ 2376237 w 2506579"/>
                  <a:gd name="connsiteY7" fmla="*/ 396039 h 2331118"/>
                  <a:gd name="connsiteX8" fmla="*/ 2451434 w 2506579"/>
                  <a:gd name="connsiteY8" fmla="*/ 616618 h 2331118"/>
                  <a:gd name="connsiteX9" fmla="*/ 2481513 w 2506579"/>
                  <a:gd name="connsiteY9" fmla="*/ 1629276 h 2331118"/>
                  <a:gd name="connsiteX10" fmla="*/ 2506579 w 2506579"/>
                  <a:gd name="connsiteY10" fmla="*/ 2331118 h 2331118"/>
                  <a:gd name="connsiteX0" fmla="*/ 0 w 2506579"/>
                  <a:gd name="connsiteY0" fmla="*/ 30079 h 2331118"/>
                  <a:gd name="connsiteX1" fmla="*/ 426119 w 2506579"/>
                  <a:gd name="connsiteY1" fmla="*/ 0 h 2331118"/>
                  <a:gd name="connsiteX2" fmla="*/ 746961 w 2506579"/>
                  <a:gd name="connsiteY2" fmla="*/ 15039 h 2331118"/>
                  <a:gd name="connsiteX3" fmla="*/ 1278355 w 2506579"/>
                  <a:gd name="connsiteY3" fmla="*/ 130342 h 2331118"/>
                  <a:gd name="connsiteX4" fmla="*/ 1649329 w 2506579"/>
                  <a:gd name="connsiteY4" fmla="*/ 155407 h 2331118"/>
                  <a:gd name="connsiteX5" fmla="*/ 1839829 w 2506579"/>
                  <a:gd name="connsiteY5" fmla="*/ 195513 h 2331118"/>
                  <a:gd name="connsiteX6" fmla="*/ 1960145 w 2506579"/>
                  <a:gd name="connsiteY6" fmla="*/ 230605 h 2331118"/>
                  <a:gd name="connsiteX7" fmla="*/ 2376237 w 2506579"/>
                  <a:gd name="connsiteY7" fmla="*/ 396039 h 2331118"/>
                  <a:gd name="connsiteX8" fmla="*/ 2451434 w 2506579"/>
                  <a:gd name="connsiteY8" fmla="*/ 616618 h 2331118"/>
                  <a:gd name="connsiteX9" fmla="*/ 2481513 w 2506579"/>
                  <a:gd name="connsiteY9" fmla="*/ 1629276 h 2331118"/>
                  <a:gd name="connsiteX10" fmla="*/ 2506579 w 2506579"/>
                  <a:gd name="connsiteY10" fmla="*/ 2331118 h 2331118"/>
                  <a:gd name="connsiteX11" fmla="*/ 0 w 2506579"/>
                  <a:gd name="connsiteY11" fmla="*/ 30079 h 2331118"/>
                  <a:gd name="connsiteX0" fmla="*/ 0 w 2506579"/>
                  <a:gd name="connsiteY0" fmla="*/ 30079 h 2877552"/>
                  <a:gd name="connsiteX1" fmla="*/ 426119 w 2506579"/>
                  <a:gd name="connsiteY1" fmla="*/ 0 h 2877552"/>
                  <a:gd name="connsiteX2" fmla="*/ 746961 w 2506579"/>
                  <a:gd name="connsiteY2" fmla="*/ 15039 h 2877552"/>
                  <a:gd name="connsiteX3" fmla="*/ 1278355 w 2506579"/>
                  <a:gd name="connsiteY3" fmla="*/ 130342 h 2877552"/>
                  <a:gd name="connsiteX4" fmla="*/ 1649329 w 2506579"/>
                  <a:gd name="connsiteY4" fmla="*/ 155407 h 2877552"/>
                  <a:gd name="connsiteX5" fmla="*/ 1839829 w 2506579"/>
                  <a:gd name="connsiteY5" fmla="*/ 195513 h 2877552"/>
                  <a:gd name="connsiteX6" fmla="*/ 1960145 w 2506579"/>
                  <a:gd name="connsiteY6" fmla="*/ 230605 h 2877552"/>
                  <a:gd name="connsiteX7" fmla="*/ 2376237 w 2506579"/>
                  <a:gd name="connsiteY7" fmla="*/ 396039 h 2877552"/>
                  <a:gd name="connsiteX8" fmla="*/ 2451434 w 2506579"/>
                  <a:gd name="connsiteY8" fmla="*/ 616618 h 2877552"/>
                  <a:gd name="connsiteX9" fmla="*/ 2481513 w 2506579"/>
                  <a:gd name="connsiteY9" fmla="*/ 1629276 h 2877552"/>
                  <a:gd name="connsiteX10" fmla="*/ 2506579 w 2506579"/>
                  <a:gd name="connsiteY10" fmla="*/ 2331118 h 2877552"/>
                  <a:gd name="connsiteX11" fmla="*/ 2486526 w 2506579"/>
                  <a:gd name="connsiteY11" fmla="*/ 2877552 h 2877552"/>
                  <a:gd name="connsiteX12" fmla="*/ 0 w 2506579"/>
                  <a:gd name="connsiteY12" fmla="*/ 30079 h 2877552"/>
                  <a:gd name="connsiteX0" fmla="*/ 135355 w 2641934"/>
                  <a:gd name="connsiteY0" fmla="*/ 30079 h 2877552"/>
                  <a:gd name="connsiteX1" fmla="*/ 561474 w 2641934"/>
                  <a:gd name="connsiteY1" fmla="*/ 0 h 2877552"/>
                  <a:gd name="connsiteX2" fmla="*/ 882316 w 2641934"/>
                  <a:gd name="connsiteY2" fmla="*/ 15039 h 2877552"/>
                  <a:gd name="connsiteX3" fmla="*/ 1413710 w 2641934"/>
                  <a:gd name="connsiteY3" fmla="*/ 130342 h 2877552"/>
                  <a:gd name="connsiteX4" fmla="*/ 1784684 w 2641934"/>
                  <a:gd name="connsiteY4" fmla="*/ 155407 h 2877552"/>
                  <a:gd name="connsiteX5" fmla="*/ 1975184 w 2641934"/>
                  <a:gd name="connsiteY5" fmla="*/ 195513 h 2877552"/>
                  <a:gd name="connsiteX6" fmla="*/ 2095500 w 2641934"/>
                  <a:gd name="connsiteY6" fmla="*/ 230605 h 2877552"/>
                  <a:gd name="connsiteX7" fmla="*/ 2511592 w 2641934"/>
                  <a:gd name="connsiteY7" fmla="*/ 396039 h 2877552"/>
                  <a:gd name="connsiteX8" fmla="*/ 2586789 w 2641934"/>
                  <a:gd name="connsiteY8" fmla="*/ 616618 h 2877552"/>
                  <a:gd name="connsiteX9" fmla="*/ 2616868 w 2641934"/>
                  <a:gd name="connsiteY9" fmla="*/ 1629276 h 2877552"/>
                  <a:gd name="connsiteX10" fmla="*/ 2641934 w 2641934"/>
                  <a:gd name="connsiteY10" fmla="*/ 2331118 h 2877552"/>
                  <a:gd name="connsiteX11" fmla="*/ 2621881 w 2641934"/>
                  <a:gd name="connsiteY11" fmla="*/ 2877552 h 2877552"/>
                  <a:gd name="connsiteX12" fmla="*/ 0 w 2641934"/>
                  <a:gd name="connsiteY12" fmla="*/ 2817394 h 2877552"/>
                  <a:gd name="connsiteX13" fmla="*/ 135355 w 2641934"/>
                  <a:gd name="connsiteY13" fmla="*/ 30079 h 2877552"/>
                  <a:gd name="connsiteX0" fmla="*/ 0 w 2506579"/>
                  <a:gd name="connsiteY0" fmla="*/ 30079 h 2877552"/>
                  <a:gd name="connsiteX1" fmla="*/ 426119 w 2506579"/>
                  <a:gd name="connsiteY1" fmla="*/ 0 h 2877552"/>
                  <a:gd name="connsiteX2" fmla="*/ 746961 w 2506579"/>
                  <a:gd name="connsiteY2" fmla="*/ 15039 h 2877552"/>
                  <a:gd name="connsiteX3" fmla="*/ 1278355 w 2506579"/>
                  <a:gd name="connsiteY3" fmla="*/ 130342 h 2877552"/>
                  <a:gd name="connsiteX4" fmla="*/ 1649329 w 2506579"/>
                  <a:gd name="connsiteY4" fmla="*/ 155407 h 2877552"/>
                  <a:gd name="connsiteX5" fmla="*/ 1839829 w 2506579"/>
                  <a:gd name="connsiteY5" fmla="*/ 195513 h 2877552"/>
                  <a:gd name="connsiteX6" fmla="*/ 1960145 w 2506579"/>
                  <a:gd name="connsiteY6" fmla="*/ 230605 h 2877552"/>
                  <a:gd name="connsiteX7" fmla="*/ 2376237 w 2506579"/>
                  <a:gd name="connsiteY7" fmla="*/ 396039 h 2877552"/>
                  <a:gd name="connsiteX8" fmla="*/ 2451434 w 2506579"/>
                  <a:gd name="connsiteY8" fmla="*/ 616618 h 2877552"/>
                  <a:gd name="connsiteX9" fmla="*/ 2481513 w 2506579"/>
                  <a:gd name="connsiteY9" fmla="*/ 1629276 h 2877552"/>
                  <a:gd name="connsiteX10" fmla="*/ 2506579 w 2506579"/>
                  <a:gd name="connsiteY10" fmla="*/ 2331118 h 2877552"/>
                  <a:gd name="connsiteX11" fmla="*/ 2486526 w 2506579"/>
                  <a:gd name="connsiteY11" fmla="*/ 2877552 h 2877552"/>
                  <a:gd name="connsiteX12" fmla="*/ 155408 w 2506579"/>
                  <a:gd name="connsiteY12" fmla="*/ 2827420 h 2877552"/>
                  <a:gd name="connsiteX13" fmla="*/ 0 w 2506579"/>
                  <a:gd name="connsiteY13" fmla="*/ 30079 h 2877552"/>
                  <a:gd name="connsiteX0" fmla="*/ 0 w 2506579"/>
                  <a:gd name="connsiteY0" fmla="*/ 30079 h 2877552"/>
                  <a:gd name="connsiteX1" fmla="*/ 426119 w 2506579"/>
                  <a:gd name="connsiteY1" fmla="*/ 0 h 2877552"/>
                  <a:gd name="connsiteX2" fmla="*/ 746961 w 2506579"/>
                  <a:gd name="connsiteY2" fmla="*/ 15039 h 2877552"/>
                  <a:gd name="connsiteX3" fmla="*/ 1278355 w 2506579"/>
                  <a:gd name="connsiteY3" fmla="*/ 130342 h 2877552"/>
                  <a:gd name="connsiteX4" fmla="*/ 1649329 w 2506579"/>
                  <a:gd name="connsiteY4" fmla="*/ 155407 h 2877552"/>
                  <a:gd name="connsiteX5" fmla="*/ 1839829 w 2506579"/>
                  <a:gd name="connsiteY5" fmla="*/ 195513 h 2877552"/>
                  <a:gd name="connsiteX6" fmla="*/ 1960145 w 2506579"/>
                  <a:gd name="connsiteY6" fmla="*/ 230605 h 2877552"/>
                  <a:gd name="connsiteX7" fmla="*/ 2376237 w 2506579"/>
                  <a:gd name="connsiteY7" fmla="*/ 396039 h 2877552"/>
                  <a:gd name="connsiteX8" fmla="*/ 2451434 w 2506579"/>
                  <a:gd name="connsiteY8" fmla="*/ 616618 h 2877552"/>
                  <a:gd name="connsiteX9" fmla="*/ 2481513 w 2506579"/>
                  <a:gd name="connsiteY9" fmla="*/ 1629276 h 2877552"/>
                  <a:gd name="connsiteX10" fmla="*/ 2506579 w 2506579"/>
                  <a:gd name="connsiteY10" fmla="*/ 2331118 h 2877552"/>
                  <a:gd name="connsiteX11" fmla="*/ 2486526 w 2506579"/>
                  <a:gd name="connsiteY11" fmla="*/ 2877552 h 2877552"/>
                  <a:gd name="connsiteX12" fmla="*/ 155408 w 2506579"/>
                  <a:gd name="connsiteY12" fmla="*/ 2827420 h 2877552"/>
                  <a:gd name="connsiteX13" fmla="*/ 130342 w 2506579"/>
                  <a:gd name="connsiteY13" fmla="*/ 1283368 h 2877552"/>
                  <a:gd name="connsiteX14" fmla="*/ 0 w 2506579"/>
                  <a:gd name="connsiteY14" fmla="*/ 30079 h 2877552"/>
                  <a:gd name="connsiteX0" fmla="*/ 0 w 2531903"/>
                  <a:gd name="connsiteY0" fmla="*/ 0 h 3000169"/>
                  <a:gd name="connsiteX1" fmla="*/ 451443 w 2531903"/>
                  <a:gd name="connsiteY1" fmla="*/ 122617 h 3000169"/>
                  <a:gd name="connsiteX2" fmla="*/ 772285 w 2531903"/>
                  <a:gd name="connsiteY2" fmla="*/ 137656 h 3000169"/>
                  <a:gd name="connsiteX3" fmla="*/ 1303679 w 2531903"/>
                  <a:gd name="connsiteY3" fmla="*/ 252959 h 3000169"/>
                  <a:gd name="connsiteX4" fmla="*/ 1674653 w 2531903"/>
                  <a:gd name="connsiteY4" fmla="*/ 278024 h 3000169"/>
                  <a:gd name="connsiteX5" fmla="*/ 1865153 w 2531903"/>
                  <a:gd name="connsiteY5" fmla="*/ 318130 h 3000169"/>
                  <a:gd name="connsiteX6" fmla="*/ 1985469 w 2531903"/>
                  <a:gd name="connsiteY6" fmla="*/ 353222 h 3000169"/>
                  <a:gd name="connsiteX7" fmla="*/ 2401561 w 2531903"/>
                  <a:gd name="connsiteY7" fmla="*/ 518656 h 3000169"/>
                  <a:gd name="connsiteX8" fmla="*/ 2476758 w 2531903"/>
                  <a:gd name="connsiteY8" fmla="*/ 739235 h 3000169"/>
                  <a:gd name="connsiteX9" fmla="*/ 2506837 w 2531903"/>
                  <a:gd name="connsiteY9" fmla="*/ 1751893 h 3000169"/>
                  <a:gd name="connsiteX10" fmla="*/ 2531903 w 2531903"/>
                  <a:gd name="connsiteY10" fmla="*/ 2453735 h 3000169"/>
                  <a:gd name="connsiteX11" fmla="*/ 2511850 w 2531903"/>
                  <a:gd name="connsiteY11" fmla="*/ 3000169 h 3000169"/>
                  <a:gd name="connsiteX12" fmla="*/ 180732 w 2531903"/>
                  <a:gd name="connsiteY12" fmla="*/ 2950037 h 3000169"/>
                  <a:gd name="connsiteX13" fmla="*/ 155666 w 2531903"/>
                  <a:gd name="connsiteY13" fmla="*/ 1405985 h 3000169"/>
                  <a:gd name="connsiteX14" fmla="*/ 0 w 2531903"/>
                  <a:gd name="connsiteY14" fmla="*/ 0 h 3000169"/>
                  <a:gd name="connsiteX0" fmla="*/ 0 w 2531903"/>
                  <a:gd name="connsiteY0" fmla="*/ 60617 h 3060786"/>
                  <a:gd name="connsiteX1" fmla="*/ 304566 w 2531903"/>
                  <a:gd name="connsiteY1" fmla="*/ 0 h 3060786"/>
                  <a:gd name="connsiteX2" fmla="*/ 772285 w 2531903"/>
                  <a:gd name="connsiteY2" fmla="*/ 198273 h 3060786"/>
                  <a:gd name="connsiteX3" fmla="*/ 1303679 w 2531903"/>
                  <a:gd name="connsiteY3" fmla="*/ 313576 h 3060786"/>
                  <a:gd name="connsiteX4" fmla="*/ 1674653 w 2531903"/>
                  <a:gd name="connsiteY4" fmla="*/ 338641 h 3060786"/>
                  <a:gd name="connsiteX5" fmla="*/ 1865153 w 2531903"/>
                  <a:gd name="connsiteY5" fmla="*/ 378747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303679 w 2531903"/>
                  <a:gd name="connsiteY3" fmla="*/ 313576 h 3060786"/>
                  <a:gd name="connsiteX4" fmla="*/ 1674653 w 2531903"/>
                  <a:gd name="connsiteY4" fmla="*/ 338641 h 3060786"/>
                  <a:gd name="connsiteX5" fmla="*/ 1865153 w 2531903"/>
                  <a:gd name="connsiteY5" fmla="*/ 378747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4653 w 2531903"/>
                  <a:gd name="connsiteY4" fmla="*/ 338641 h 3060786"/>
                  <a:gd name="connsiteX5" fmla="*/ 1865153 w 2531903"/>
                  <a:gd name="connsiteY5" fmla="*/ 378747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865153 w 2531903"/>
                  <a:gd name="connsiteY5" fmla="*/ 378747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1985469 w 2531903"/>
                  <a:gd name="connsiteY6" fmla="*/ 41383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2314676 w 2531903"/>
                  <a:gd name="connsiteY6" fmla="*/ 393480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2426101 w 2531903"/>
                  <a:gd name="connsiteY6" fmla="*/ 444379 h 3060786"/>
                  <a:gd name="connsiteX7" fmla="*/ 2401561 w 2531903"/>
                  <a:gd name="connsiteY7" fmla="*/ 57927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2426101 w 2531903"/>
                  <a:gd name="connsiteY6" fmla="*/ 444379 h 3060786"/>
                  <a:gd name="connsiteX7" fmla="*/ 2442078 w 2531903"/>
                  <a:gd name="connsiteY7" fmla="*/ 584363 h 3060786"/>
                  <a:gd name="connsiteX8" fmla="*/ 2476758 w 2531903"/>
                  <a:gd name="connsiteY8" fmla="*/ 799852 h 3060786"/>
                  <a:gd name="connsiteX9" fmla="*/ 2506837 w 2531903"/>
                  <a:gd name="connsiteY9" fmla="*/ 1812510 h 3060786"/>
                  <a:gd name="connsiteX10" fmla="*/ 2531903 w 2531903"/>
                  <a:gd name="connsiteY10" fmla="*/ 2514352 h 3060786"/>
                  <a:gd name="connsiteX11" fmla="*/ 2511850 w 2531903"/>
                  <a:gd name="connsiteY11" fmla="*/ 3060786 h 3060786"/>
                  <a:gd name="connsiteX12" fmla="*/ 180732 w 2531903"/>
                  <a:gd name="connsiteY12" fmla="*/ 3010654 h 3060786"/>
                  <a:gd name="connsiteX13" fmla="*/ 155666 w 2531903"/>
                  <a:gd name="connsiteY13" fmla="*/ 1466602 h 3060786"/>
                  <a:gd name="connsiteX14" fmla="*/ 0 w 2531903"/>
                  <a:gd name="connsiteY14" fmla="*/ 60617 h 3060786"/>
                  <a:gd name="connsiteX0" fmla="*/ 0 w 2531903"/>
                  <a:gd name="connsiteY0" fmla="*/ 60617 h 3060786"/>
                  <a:gd name="connsiteX1" fmla="*/ 304566 w 2531903"/>
                  <a:gd name="connsiteY1" fmla="*/ 0 h 3060786"/>
                  <a:gd name="connsiteX2" fmla="*/ 833062 w 2531903"/>
                  <a:gd name="connsiteY2" fmla="*/ 50667 h 3060786"/>
                  <a:gd name="connsiteX3" fmla="*/ 1298615 w 2531903"/>
                  <a:gd name="connsiteY3" fmla="*/ 160881 h 3060786"/>
                  <a:gd name="connsiteX4" fmla="*/ 1679718 w 2531903"/>
                  <a:gd name="connsiteY4" fmla="*/ 196125 h 3060786"/>
                  <a:gd name="connsiteX5" fmla="*/ 1986706 w 2531903"/>
                  <a:gd name="connsiteY5" fmla="*/ 256591 h 3060786"/>
                  <a:gd name="connsiteX6" fmla="*/ 2426101 w 2531903"/>
                  <a:gd name="connsiteY6" fmla="*/ 444379 h 3060786"/>
                  <a:gd name="connsiteX7" fmla="*/ 2476758 w 2531903"/>
                  <a:gd name="connsiteY7" fmla="*/ 799852 h 3060786"/>
                  <a:gd name="connsiteX8" fmla="*/ 2506837 w 2531903"/>
                  <a:gd name="connsiteY8" fmla="*/ 1812510 h 3060786"/>
                  <a:gd name="connsiteX9" fmla="*/ 2531903 w 2531903"/>
                  <a:gd name="connsiteY9" fmla="*/ 2514352 h 3060786"/>
                  <a:gd name="connsiteX10" fmla="*/ 2511850 w 2531903"/>
                  <a:gd name="connsiteY10" fmla="*/ 3060786 h 3060786"/>
                  <a:gd name="connsiteX11" fmla="*/ 180732 w 2531903"/>
                  <a:gd name="connsiteY11" fmla="*/ 3010654 h 3060786"/>
                  <a:gd name="connsiteX12" fmla="*/ 155666 w 2531903"/>
                  <a:gd name="connsiteY12" fmla="*/ 1466602 h 3060786"/>
                  <a:gd name="connsiteX13" fmla="*/ 0 w 2531903"/>
                  <a:gd name="connsiteY13" fmla="*/ 60617 h 3060786"/>
                  <a:gd name="connsiteX0" fmla="*/ 0 w 2525981"/>
                  <a:gd name="connsiteY0" fmla="*/ 227810 h 3060786"/>
                  <a:gd name="connsiteX1" fmla="*/ 298644 w 2525981"/>
                  <a:gd name="connsiteY1" fmla="*/ 0 h 3060786"/>
                  <a:gd name="connsiteX2" fmla="*/ 827140 w 2525981"/>
                  <a:gd name="connsiteY2" fmla="*/ 50667 h 3060786"/>
                  <a:gd name="connsiteX3" fmla="*/ 1292693 w 2525981"/>
                  <a:gd name="connsiteY3" fmla="*/ 160881 h 3060786"/>
                  <a:gd name="connsiteX4" fmla="*/ 1673796 w 2525981"/>
                  <a:gd name="connsiteY4" fmla="*/ 196125 h 3060786"/>
                  <a:gd name="connsiteX5" fmla="*/ 1980784 w 2525981"/>
                  <a:gd name="connsiteY5" fmla="*/ 256591 h 3060786"/>
                  <a:gd name="connsiteX6" fmla="*/ 2420179 w 2525981"/>
                  <a:gd name="connsiteY6" fmla="*/ 444379 h 3060786"/>
                  <a:gd name="connsiteX7" fmla="*/ 2470836 w 2525981"/>
                  <a:gd name="connsiteY7" fmla="*/ 799852 h 3060786"/>
                  <a:gd name="connsiteX8" fmla="*/ 2500915 w 2525981"/>
                  <a:gd name="connsiteY8" fmla="*/ 1812510 h 3060786"/>
                  <a:gd name="connsiteX9" fmla="*/ 2525981 w 2525981"/>
                  <a:gd name="connsiteY9" fmla="*/ 2514352 h 3060786"/>
                  <a:gd name="connsiteX10" fmla="*/ 2505928 w 2525981"/>
                  <a:gd name="connsiteY10" fmla="*/ 3060786 h 3060786"/>
                  <a:gd name="connsiteX11" fmla="*/ 174810 w 2525981"/>
                  <a:gd name="connsiteY11" fmla="*/ 3010654 h 3060786"/>
                  <a:gd name="connsiteX12" fmla="*/ 149744 w 2525981"/>
                  <a:gd name="connsiteY12" fmla="*/ 1466602 h 3060786"/>
                  <a:gd name="connsiteX13" fmla="*/ 0 w 2525981"/>
                  <a:gd name="connsiteY13" fmla="*/ 227810 h 3060786"/>
                  <a:gd name="connsiteX0" fmla="*/ 0 w 2525981"/>
                  <a:gd name="connsiteY0" fmla="*/ 177143 h 3010119"/>
                  <a:gd name="connsiteX1" fmla="*/ 470389 w 2525981"/>
                  <a:gd name="connsiteY1" fmla="*/ 122291 h 3010119"/>
                  <a:gd name="connsiteX2" fmla="*/ 827140 w 2525981"/>
                  <a:gd name="connsiteY2" fmla="*/ 0 h 3010119"/>
                  <a:gd name="connsiteX3" fmla="*/ 1292693 w 2525981"/>
                  <a:gd name="connsiteY3" fmla="*/ 110214 h 3010119"/>
                  <a:gd name="connsiteX4" fmla="*/ 1673796 w 2525981"/>
                  <a:gd name="connsiteY4" fmla="*/ 145458 h 3010119"/>
                  <a:gd name="connsiteX5" fmla="*/ 1980784 w 2525981"/>
                  <a:gd name="connsiteY5" fmla="*/ 205924 h 3010119"/>
                  <a:gd name="connsiteX6" fmla="*/ 2420179 w 2525981"/>
                  <a:gd name="connsiteY6" fmla="*/ 393712 h 3010119"/>
                  <a:gd name="connsiteX7" fmla="*/ 2470836 w 2525981"/>
                  <a:gd name="connsiteY7" fmla="*/ 749185 h 3010119"/>
                  <a:gd name="connsiteX8" fmla="*/ 2500915 w 2525981"/>
                  <a:gd name="connsiteY8" fmla="*/ 1761843 h 3010119"/>
                  <a:gd name="connsiteX9" fmla="*/ 2525981 w 2525981"/>
                  <a:gd name="connsiteY9" fmla="*/ 2463685 h 3010119"/>
                  <a:gd name="connsiteX10" fmla="*/ 2505928 w 2525981"/>
                  <a:gd name="connsiteY10" fmla="*/ 3010119 h 3010119"/>
                  <a:gd name="connsiteX11" fmla="*/ 174810 w 2525981"/>
                  <a:gd name="connsiteY11" fmla="*/ 2959987 h 3010119"/>
                  <a:gd name="connsiteX12" fmla="*/ 149744 w 2525981"/>
                  <a:gd name="connsiteY12" fmla="*/ 1415935 h 3010119"/>
                  <a:gd name="connsiteX13" fmla="*/ 0 w 2525981"/>
                  <a:gd name="connsiteY13" fmla="*/ 177143 h 3010119"/>
                  <a:gd name="connsiteX0" fmla="*/ 0 w 2525981"/>
                  <a:gd name="connsiteY0" fmla="*/ 66930 h 2899906"/>
                  <a:gd name="connsiteX1" fmla="*/ 470389 w 2525981"/>
                  <a:gd name="connsiteY1" fmla="*/ 12078 h 2899906"/>
                  <a:gd name="connsiteX2" fmla="*/ 756073 w 2525981"/>
                  <a:gd name="connsiteY2" fmla="*/ 62746 h 2899906"/>
                  <a:gd name="connsiteX3" fmla="*/ 1292693 w 2525981"/>
                  <a:gd name="connsiteY3" fmla="*/ 1 h 2899906"/>
                  <a:gd name="connsiteX4" fmla="*/ 1673796 w 2525981"/>
                  <a:gd name="connsiteY4" fmla="*/ 35245 h 2899906"/>
                  <a:gd name="connsiteX5" fmla="*/ 1980784 w 2525981"/>
                  <a:gd name="connsiteY5" fmla="*/ 95711 h 2899906"/>
                  <a:gd name="connsiteX6" fmla="*/ 2420179 w 2525981"/>
                  <a:gd name="connsiteY6" fmla="*/ 283499 h 2899906"/>
                  <a:gd name="connsiteX7" fmla="*/ 2470836 w 2525981"/>
                  <a:gd name="connsiteY7" fmla="*/ 638972 h 2899906"/>
                  <a:gd name="connsiteX8" fmla="*/ 2500915 w 2525981"/>
                  <a:gd name="connsiteY8" fmla="*/ 1651630 h 2899906"/>
                  <a:gd name="connsiteX9" fmla="*/ 2525981 w 2525981"/>
                  <a:gd name="connsiteY9" fmla="*/ 2353472 h 2899906"/>
                  <a:gd name="connsiteX10" fmla="*/ 2505928 w 2525981"/>
                  <a:gd name="connsiteY10" fmla="*/ 2899906 h 2899906"/>
                  <a:gd name="connsiteX11" fmla="*/ 174810 w 2525981"/>
                  <a:gd name="connsiteY11" fmla="*/ 2849774 h 2899906"/>
                  <a:gd name="connsiteX12" fmla="*/ 149744 w 2525981"/>
                  <a:gd name="connsiteY12" fmla="*/ 1305722 h 2899906"/>
                  <a:gd name="connsiteX13" fmla="*/ 0 w 2525981"/>
                  <a:gd name="connsiteY13" fmla="*/ 66930 h 2899906"/>
                  <a:gd name="connsiteX0" fmla="*/ 0 w 2525981"/>
                  <a:gd name="connsiteY0" fmla="*/ 66929 h 2899905"/>
                  <a:gd name="connsiteX1" fmla="*/ 470389 w 2525981"/>
                  <a:gd name="connsiteY1" fmla="*/ 12077 h 2899905"/>
                  <a:gd name="connsiteX2" fmla="*/ 756073 w 2525981"/>
                  <a:gd name="connsiteY2" fmla="*/ 22388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66929 h 2899905"/>
                  <a:gd name="connsiteX1" fmla="*/ 585518 w 2525981"/>
                  <a:gd name="connsiteY1" fmla="*/ 33265 h 2899905"/>
                  <a:gd name="connsiteX2" fmla="*/ 756073 w 2525981"/>
                  <a:gd name="connsiteY2" fmla="*/ 22388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66929 h 2899905"/>
                  <a:gd name="connsiteX1" fmla="*/ 585518 w 2525981"/>
                  <a:gd name="connsiteY1" fmla="*/ 33265 h 2899905"/>
                  <a:gd name="connsiteX2" fmla="*/ 778002 w 2525981"/>
                  <a:gd name="connsiteY2" fmla="*/ 59468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66929 h 2899905"/>
                  <a:gd name="connsiteX1" fmla="*/ 621898 w 2525981"/>
                  <a:gd name="connsiteY1" fmla="*/ 33266 h 2899905"/>
                  <a:gd name="connsiteX2" fmla="*/ 778002 w 2525981"/>
                  <a:gd name="connsiteY2" fmla="*/ 59468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66929 h 2899905"/>
                  <a:gd name="connsiteX1" fmla="*/ 621898 w 2525981"/>
                  <a:gd name="connsiteY1" fmla="*/ 33266 h 2899905"/>
                  <a:gd name="connsiteX2" fmla="*/ 778003 w 2525981"/>
                  <a:gd name="connsiteY2" fmla="*/ 45469 h 2899905"/>
                  <a:gd name="connsiteX3" fmla="*/ 1292693 w 2525981"/>
                  <a:gd name="connsiteY3" fmla="*/ 0 h 2899905"/>
                  <a:gd name="connsiteX4" fmla="*/ 1673796 w 2525981"/>
                  <a:gd name="connsiteY4" fmla="*/ 35244 h 2899905"/>
                  <a:gd name="connsiteX5" fmla="*/ 1980784 w 2525981"/>
                  <a:gd name="connsiteY5" fmla="*/ 95710 h 2899905"/>
                  <a:gd name="connsiteX6" fmla="*/ 2420179 w 2525981"/>
                  <a:gd name="connsiteY6" fmla="*/ 283498 h 2899905"/>
                  <a:gd name="connsiteX7" fmla="*/ 2470836 w 2525981"/>
                  <a:gd name="connsiteY7" fmla="*/ 638971 h 2899905"/>
                  <a:gd name="connsiteX8" fmla="*/ 2500915 w 2525981"/>
                  <a:gd name="connsiteY8" fmla="*/ 1651629 h 2899905"/>
                  <a:gd name="connsiteX9" fmla="*/ 2525981 w 2525981"/>
                  <a:gd name="connsiteY9" fmla="*/ 2353471 h 2899905"/>
                  <a:gd name="connsiteX10" fmla="*/ 2505928 w 2525981"/>
                  <a:gd name="connsiteY10" fmla="*/ 2899905 h 2899905"/>
                  <a:gd name="connsiteX11" fmla="*/ 174810 w 2525981"/>
                  <a:gd name="connsiteY11" fmla="*/ 2849773 h 2899905"/>
                  <a:gd name="connsiteX12" fmla="*/ 149744 w 2525981"/>
                  <a:gd name="connsiteY12" fmla="*/ 1305721 h 2899905"/>
                  <a:gd name="connsiteX13" fmla="*/ 0 w 2525981"/>
                  <a:gd name="connsiteY13" fmla="*/ 66929 h 2899905"/>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673796 w 2525981"/>
                  <a:gd name="connsiteY4" fmla="*/ 1978 h 2866639"/>
                  <a:gd name="connsiteX5" fmla="*/ 1980784 w 2525981"/>
                  <a:gd name="connsiteY5" fmla="*/ 62444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980784 w 2525981"/>
                  <a:gd name="connsiteY5" fmla="*/ 62444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842538 w 2525981"/>
                  <a:gd name="connsiteY5" fmla="*/ 184942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842538 w 2525981"/>
                  <a:gd name="connsiteY5" fmla="*/ 184942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842538 w 2525981"/>
                  <a:gd name="connsiteY6" fmla="*/ 184942 h 2866639"/>
                  <a:gd name="connsiteX7" fmla="*/ 2420179 w 2525981"/>
                  <a:gd name="connsiteY7" fmla="*/ 250232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2420179 w 2525981"/>
                  <a:gd name="connsiteY6" fmla="*/ 250232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2470836 w 2525981"/>
                  <a:gd name="connsiteY6" fmla="*/ 605705 h 2866639"/>
                  <a:gd name="connsiteX7" fmla="*/ 2500915 w 2525981"/>
                  <a:gd name="connsiteY7" fmla="*/ 1618363 h 2866639"/>
                  <a:gd name="connsiteX8" fmla="*/ 2525981 w 2525981"/>
                  <a:gd name="connsiteY8" fmla="*/ 2320205 h 2866639"/>
                  <a:gd name="connsiteX9" fmla="*/ 2505928 w 2525981"/>
                  <a:gd name="connsiteY9" fmla="*/ 2866639 h 2866639"/>
                  <a:gd name="connsiteX10" fmla="*/ 174810 w 2525981"/>
                  <a:gd name="connsiteY10" fmla="*/ 2816507 h 2866639"/>
                  <a:gd name="connsiteX11" fmla="*/ 149744 w 2525981"/>
                  <a:gd name="connsiteY11" fmla="*/ 1272455 h 2866639"/>
                  <a:gd name="connsiteX12" fmla="*/ 0 w 2525981"/>
                  <a:gd name="connsiteY12"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470836 w 2525981"/>
                  <a:gd name="connsiteY7" fmla="*/ 605705 h 2866639"/>
                  <a:gd name="connsiteX8" fmla="*/ 2500915 w 2525981"/>
                  <a:gd name="connsiteY8" fmla="*/ 1618363 h 2866639"/>
                  <a:gd name="connsiteX9" fmla="*/ 2525981 w 2525981"/>
                  <a:gd name="connsiteY9" fmla="*/ 2320205 h 2866639"/>
                  <a:gd name="connsiteX10" fmla="*/ 2505928 w 2525981"/>
                  <a:gd name="connsiteY10" fmla="*/ 2866639 h 2866639"/>
                  <a:gd name="connsiteX11" fmla="*/ 174810 w 2525981"/>
                  <a:gd name="connsiteY11" fmla="*/ 2816507 h 2866639"/>
                  <a:gd name="connsiteX12" fmla="*/ 149744 w 2525981"/>
                  <a:gd name="connsiteY12" fmla="*/ 1272455 h 2866639"/>
                  <a:gd name="connsiteX13" fmla="*/ 0 w 2525981"/>
                  <a:gd name="connsiteY13"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70836 w 2525981"/>
                  <a:gd name="connsiteY8" fmla="*/ 605705 h 2866639"/>
                  <a:gd name="connsiteX9" fmla="*/ 2500915 w 2525981"/>
                  <a:gd name="connsiteY9" fmla="*/ 1618363 h 2866639"/>
                  <a:gd name="connsiteX10" fmla="*/ 2525981 w 2525981"/>
                  <a:gd name="connsiteY10" fmla="*/ 2320205 h 2866639"/>
                  <a:gd name="connsiteX11" fmla="*/ 2505928 w 2525981"/>
                  <a:gd name="connsiteY11" fmla="*/ 2866639 h 2866639"/>
                  <a:gd name="connsiteX12" fmla="*/ 174810 w 2525981"/>
                  <a:gd name="connsiteY12" fmla="*/ 2816507 h 2866639"/>
                  <a:gd name="connsiteX13" fmla="*/ 149744 w 2525981"/>
                  <a:gd name="connsiteY13" fmla="*/ 1272455 h 2866639"/>
                  <a:gd name="connsiteX14" fmla="*/ 0 w 2525981"/>
                  <a:gd name="connsiteY14"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389910 w 2525981"/>
                  <a:gd name="connsiteY8" fmla="*/ 393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11739 w 2525981"/>
                  <a:gd name="connsiteY8" fmla="*/ 400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11739 w 2525981"/>
                  <a:gd name="connsiteY8" fmla="*/ 400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74810 w 2525981"/>
                  <a:gd name="connsiteY13" fmla="*/ 2816507 h 2866639"/>
                  <a:gd name="connsiteX14" fmla="*/ 149744 w 2525981"/>
                  <a:gd name="connsiteY14" fmla="*/ 1272455 h 2866639"/>
                  <a:gd name="connsiteX15" fmla="*/ 0 w 2525981"/>
                  <a:gd name="connsiteY15" fmla="*/ 33663 h 2866639"/>
                  <a:gd name="connsiteX0" fmla="*/ 0 w 2525981"/>
                  <a:gd name="connsiteY0" fmla="*/ 33663 h 2866639"/>
                  <a:gd name="connsiteX1" fmla="*/ 621898 w 2525981"/>
                  <a:gd name="connsiteY1" fmla="*/ 0 h 2866639"/>
                  <a:gd name="connsiteX2" fmla="*/ 778003 w 2525981"/>
                  <a:gd name="connsiteY2" fmla="*/ 12203 h 2866639"/>
                  <a:gd name="connsiteX3" fmla="*/ 1285417 w 2525981"/>
                  <a:gd name="connsiteY3" fmla="*/ 113730 h 2866639"/>
                  <a:gd name="connsiteX4" fmla="*/ 1320910 w 2525981"/>
                  <a:gd name="connsiteY4" fmla="*/ 120974 h 2866639"/>
                  <a:gd name="connsiteX5" fmla="*/ 1662307 w 2525981"/>
                  <a:gd name="connsiteY5" fmla="*/ 151734 h 2866639"/>
                  <a:gd name="connsiteX6" fmla="*/ 1953349 w 2525981"/>
                  <a:gd name="connsiteY6" fmla="*/ 207733 h 2866639"/>
                  <a:gd name="connsiteX7" fmla="*/ 2280769 w 2525981"/>
                  <a:gd name="connsiteY7" fmla="*/ 351228 h 2866639"/>
                  <a:gd name="connsiteX8" fmla="*/ 2411739 w 2525981"/>
                  <a:gd name="connsiteY8" fmla="*/ 400227 h 2866639"/>
                  <a:gd name="connsiteX9" fmla="*/ 2470836 w 2525981"/>
                  <a:gd name="connsiteY9" fmla="*/ 605705 h 2866639"/>
                  <a:gd name="connsiteX10" fmla="*/ 2500915 w 2525981"/>
                  <a:gd name="connsiteY10" fmla="*/ 1618363 h 2866639"/>
                  <a:gd name="connsiteX11" fmla="*/ 2525981 w 2525981"/>
                  <a:gd name="connsiteY11" fmla="*/ 2320205 h 2866639"/>
                  <a:gd name="connsiteX12" fmla="*/ 2505928 w 2525981"/>
                  <a:gd name="connsiteY12" fmla="*/ 2866639 h 2866639"/>
                  <a:gd name="connsiteX13" fmla="*/ 168888 w 2525981"/>
                  <a:gd name="connsiteY13" fmla="*/ 2706954 h 2866639"/>
                  <a:gd name="connsiteX14" fmla="*/ 149744 w 2525981"/>
                  <a:gd name="connsiteY14" fmla="*/ 1272455 h 2866639"/>
                  <a:gd name="connsiteX15" fmla="*/ 0 w 2525981"/>
                  <a:gd name="connsiteY15" fmla="*/ 33663 h 2866639"/>
                  <a:gd name="connsiteX0" fmla="*/ 0 w 2525981"/>
                  <a:gd name="connsiteY0" fmla="*/ 33663 h 2739789"/>
                  <a:gd name="connsiteX1" fmla="*/ 621898 w 2525981"/>
                  <a:gd name="connsiteY1" fmla="*/ 0 h 2739789"/>
                  <a:gd name="connsiteX2" fmla="*/ 778003 w 2525981"/>
                  <a:gd name="connsiteY2" fmla="*/ 12203 h 2739789"/>
                  <a:gd name="connsiteX3" fmla="*/ 1285417 w 2525981"/>
                  <a:gd name="connsiteY3" fmla="*/ 113730 h 2739789"/>
                  <a:gd name="connsiteX4" fmla="*/ 1320910 w 2525981"/>
                  <a:gd name="connsiteY4" fmla="*/ 120974 h 2739789"/>
                  <a:gd name="connsiteX5" fmla="*/ 1662307 w 2525981"/>
                  <a:gd name="connsiteY5" fmla="*/ 151734 h 2739789"/>
                  <a:gd name="connsiteX6" fmla="*/ 1953349 w 2525981"/>
                  <a:gd name="connsiteY6" fmla="*/ 207733 h 2739789"/>
                  <a:gd name="connsiteX7" fmla="*/ 2280769 w 2525981"/>
                  <a:gd name="connsiteY7" fmla="*/ 351228 h 2739789"/>
                  <a:gd name="connsiteX8" fmla="*/ 2411739 w 2525981"/>
                  <a:gd name="connsiteY8" fmla="*/ 400227 h 2739789"/>
                  <a:gd name="connsiteX9" fmla="*/ 2470836 w 2525981"/>
                  <a:gd name="connsiteY9" fmla="*/ 605705 h 2739789"/>
                  <a:gd name="connsiteX10" fmla="*/ 2500915 w 2525981"/>
                  <a:gd name="connsiteY10" fmla="*/ 1618363 h 2739789"/>
                  <a:gd name="connsiteX11" fmla="*/ 2525981 w 2525981"/>
                  <a:gd name="connsiteY11" fmla="*/ 2320205 h 2739789"/>
                  <a:gd name="connsiteX12" fmla="*/ 2500006 w 2525981"/>
                  <a:gd name="connsiteY12" fmla="*/ 2739789 h 2739789"/>
                  <a:gd name="connsiteX13" fmla="*/ 168888 w 2525981"/>
                  <a:gd name="connsiteY13" fmla="*/ 2706954 h 2739789"/>
                  <a:gd name="connsiteX14" fmla="*/ 149744 w 2525981"/>
                  <a:gd name="connsiteY14" fmla="*/ 1272455 h 2739789"/>
                  <a:gd name="connsiteX15" fmla="*/ 0 w 2525981"/>
                  <a:gd name="connsiteY15" fmla="*/ 33663 h 273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5981" h="2739789">
                    <a:moveTo>
                      <a:pt x="0" y="33663"/>
                    </a:moveTo>
                    <a:lnTo>
                      <a:pt x="621898" y="0"/>
                    </a:lnTo>
                    <a:lnTo>
                      <a:pt x="778003" y="12203"/>
                    </a:lnTo>
                    <a:lnTo>
                      <a:pt x="1285417" y="113730"/>
                    </a:lnTo>
                    <a:lnTo>
                      <a:pt x="1320910" y="120974"/>
                    </a:lnTo>
                    <a:lnTo>
                      <a:pt x="1662307" y="151734"/>
                    </a:lnTo>
                    <a:cubicBezTo>
                      <a:pt x="1760437" y="172610"/>
                      <a:pt x="1833148" y="177571"/>
                      <a:pt x="1953349" y="207733"/>
                    </a:cubicBezTo>
                    <a:cubicBezTo>
                      <a:pt x="2041874" y="238649"/>
                      <a:pt x="2165418" y="298899"/>
                      <a:pt x="2280769" y="351228"/>
                    </a:cubicBezTo>
                    <a:cubicBezTo>
                      <a:pt x="2368688" y="382728"/>
                      <a:pt x="2292748" y="357813"/>
                      <a:pt x="2411739" y="400227"/>
                    </a:cubicBezTo>
                    <a:cubicBezTo>
                      <a:pt x="2483435" y="603636"/>
                      <a:pt x="2398373" y="395099"/>
                      <a:pt x="2470836" y="605705"/>
                    </a:cubicBezTo>
                    <a:lnTo>
                      <a:pt x="2500915" y="1618363"/>
                    </a:lnTo>
                    <a:lnTo>
                      <a:pt x="2525981" y="2320205"/>
                    </a:lnTo>
                    <a:lnTo>
                      <a:pt x="2500006" y="2739789"/>
                    </a:lnTo>
                    <a:lnTo>
                      <a:pt x="168888" y="2706954"/>
                    </a:lnTo>
                    <a:lnTo>
                      <a:pt x="149744" y="1272455"/>
                    </a:lnTo>
                    <a:lnTo>
                      <a:pt x="0" y="33663"/>
                    </a:lnTo>
                    <a:close/>
                  </a:path>
                </a:pathLst>
              </a:custGeom>
              <a:solidFill>
                <a:srgbClr val="FFFF00">
                  <a:alpha val="30000"/>
                </a:srgbClr>
              </a:solidFill>
              <a:ln w="15875">
                <a:solidFill>
                  <a:srgbClr val="FFFF00">
                    <a:alpha val="50000"/>
                  </a:srgbClr>
                </a:solidFill>
                <a:prstDash val="solid"/>
              </a:ln>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ja-JP" altLang="en-US"/>
              </a:p>
            </p:txBody>
          </p:sp>
          <p:pic>
            <p:nvPicPr>
              <p:cNvPr id="2085" name="図 65"/>
              <p:cNvPicPr>
                <a:picLocks noChangeAspect="1"/>
              </p:cNvPicPr>
              <p:nvPr/>
            </p:nvPicPr>
            <p:blipFill>
              <a:blip r:embed="rId6" cstate="email"/>
              <a:srcRect/>
              <a:stretch>
                <a:fillRect/>
              </a:stretch>
            </p:blipFill>
            <p:spPr bwMode="auto">
              <a:xfrm>
                <a:off x="8781585" y="3252474"/>
                <a:ext cx="230188" cy="236781"/>
              </a:xfrm>
              <a:prstGeom prst="rect">
                <a:avLst/>
              </a:prstGeom>
              <a:noFill/>
              <a:ln w="9525">
                <a:noFill/>
                <a:miter lim="800000"/>
                <a:headEnd/>
                <a:tailEnd/>
              </a:ln>
            </p:spPr>
          </p:pic>
          <p:sp>
            <p:nvSpPr>
              <p:cNvPr id="67" name="角丸四角形 66"/>
              <p:cNvSpPr/>
              <p:nvPr/>
            </p:nvSpPr>
            <p:spPr>
              <a:xfrm>
                <a:off x="6807634" y="3465502"/>
                <a:ext cx="465890" cy="394186"/>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a:solidFill>
                      <a:sysClr val="windowText" lastClr="000000"/>
                    </a:solidFill>
                  </a:rPr>
                  <a:t>③</a:t>
                </a:r>
              </a:p>
            </p:txBody>
          </p:sp>
          <p:sp>
            <p:nvSpPr>
              <p:cNvPr id="69" name="角丸四角形 68"/>
              <p:cNvSpPr/>
              <p:nvPr/>
            </p:nvSpPr>
            <p:spPr>
              <a:xfrm>
                <a:off x="7380496" y="3620361"/>
                <a:ext cx="413811" cy="282969"/>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a:solidFill>
                      <a:sysClr val="windowText" lastClr="000000"/>
                    </a:solidFill>
                  </a:rPr>
                  <a:t>①</a:t>
                </a:r>
              </a:p>
            </p:txBody>
          </p:sp>
          <p:sp>
            <p:nvSpPr>
              <p:cNvPr id="70" name="角丸四角形 69"/>
              <p:cNvSpPr/>
              <p:nvPr/>
            </p:nvSpPr>
            <p:spPr>
              <a:xfrm>
                <a:off x="7379088" y="4100422"/>
                <a:ext cx="413811" cy="154859"/>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dirty="0">
                    <a:solidFill>
                      <a:sysClr val="windowText" lastClr="000000"/>
                    </a:solidFill>
                  </a:rPr>
                  <a:t>②</a:t>
                </a:r>
              </a:p>
            </p:txBody>
          </p:sp>
          <p:cxnSp>
            <p:nvCxnSpPr>
              <p:cNvPr id="72" name="直線矢印コネクタ 71"/>
              <p:cNvCxnSpPr/>
              <p:nvPr/>
            </p:nvCxnSpPr>
            <p:spPr bwMode="auto">
              <a:xfrm flipH="1">
                <a:off x="7791492" y="3565456"/>
                <a:ext cx="39411" cy="2122971"/>
              </a:xfrm>
              <a:prstGeom prst="straightConnector1">
                <a:avLst/>
              </a:prstGeom>
              <a:ln w="38100" cmpd="dbl">
                <a:solidFill>
                  <a:srgbClr val="0000FF"/>
                </a:solidFill>
                <a:bevel/>
                <a:headEnd type="arrow" w="sm" len="sm"/>
                <a:tailEnd type="arrow" w="sm" len="sm"/>
              </a:ln>
            </p:spPr>
            <p:style>
              <a:lnRef idx="1">
                <a:schemeClr val="accent1"/>
              </a:lnRef>
              <a:fillRef idx="0">
                <a:schemeClr val="accent1"/>
              </a:fillRef>
              <a:effectRef idx="0">
                <a:schemeClr val="accent1"/>
              </a:effectRef>
              <a:fontRef idx="minor">
                <a:schemeClr val="tx1"/>
              </a:fontRef>
            </p:style>
          </p:cxnSp>
        </p:grpSp>
        <p:sp>
          <p:nvSpPr>
            <p:cNvPr id="73" name="角丸四角形 72"/>
            <p:cNvSpPr/>
            <p:nvPr/>
          </p:nvSpPr>
          <p:spPr>
            <a:xfrm>
              <a:off x="8494119" y="3837063"/>
              <a:ext cx="172335" cy="668505"/>
            </a:xfrm>
            <a:prstGeom prst="round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800" dirty="0">
                  <a:solidFill>
                    <a:sysClr val="windowText" lastClr="000000"/>
                  </a:solidFill>
                </a:rPr>
                <a:t>御　堂　筋</a:t>
              </a:r>
            </a:p>
          </p:txBody>
        </p:sp>
        <p:sp>
          <p:nvSpPr>
            <p:cNvPr id="74" name="角丸四角形 73"/>
            <p:cNvSpPr/>
            <p:nvPr/>
          </p:nvSpPr>
          <p:spPr>
            <a:xfrm>
              <a:off x="10145119" y="3913261"/>
              <a:ext cx="172335" cy="451537"/>
            </a:xfrm>
            <a:prstGeom prst="round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800" dirty="0">
                  <a:solidFill>
                    <a:sysClr val="windowText" lastClr="000000"/>
                  </a:solidFill>
                </a:rPr>
                <a:t>堺　筋</a:t>
              </a:r>
            </a:p>
          </p:txBody>
        </p:sp>
        <p:sp>
          <p:nvSpPr>
            <p:cNvPr id="75" name="角丸四角形 74"/>
            <p:cNvSpPr/>
            <p:nvPr/>
          </p:nvSpPr>
          <p:spPr>
            <a:xfrm>
              <a:off x="9514911" y="4038069"/>
              <a:ext cx="226188" cy="1121267"/>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050" b="1" dirty="0">
                  <a:solidFill>
                    <a:sysClr val="windowText" lastClr="000000"/>
                  </a:solidFill>
                </a:rPr>
                <a:t>三　休　橋　筋</a:t>
              </a:r>
            </a:p>
          </p:txBody>
        </p:sp>
        <p:sp>
          <p:nvSpPr>
            <p:cNvPr id="76" name="角丸四角形 75"/>
            <p:cNvSpPr/>
            <p:nvPr/>
          </p:nvSpPr>
          <p:spPr>
            <a:xfrm>
              <a:off x="8909850" y="5499953"/>
              <a:ext cx="860607" cy="193876"/>
            </a:xfrm>
            <a:prstGeom prst="round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900" dirty="0">
                  <a:solidFill>
                    <a:sysClr val="windowText" lastClr="000000"/>
                  </a:solidFill>
                </a:rPr>
                <a:t>中央大通</a:t>
              </a:r>
            </a:p>
          </p:txBody>
        </p:sp>
        <p:sp>
          <p:nvSpPr>
            <p:cNvPr id="77" name="角丸四角形 76"/>
            <p:cNvSpPr/>
            <p:nvPr/>
          </p:nvSpPr>
          <p:spPr>
            <a:xfrm>
              <a:off x="9172708" y="2697672"/>
              <a:ext cx="623021" cy="172335"/>
            </a:xfrm>
            <a:prstGeom prst="round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800" dirty="0">
                  <a:solidFill>
                    <a:sysClr val="windowText" lastClr="000000"/>
                  </a:solidFill>
                </a:rPr>
                <a:t>土佐堀通</a:t>
              </a:r>
            </a:p>
          </p:txBody>
        </p:sp>
      </p:grpSp>
      <p:sp>
        <p:nvSpPr>
          <p:cNvPr id="42" name="正方形/長方形 41"/>
          <p:cNvSpPr/>
          <p:nvPr/>
        </p:nvSpPr>
        <p:spPr>
          <a:xfrm>
            <a:off x="1343472" y="1268761"/>
            <a:ext cx="9616628" cy="6042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schemeClr val="tx1"/>
                </a:solidFill>
              </a:rPr>
              <a:t>・</a:t>
            </a:r>
            <a:endParaRPr lang="en-US" altLang="ja-JP" sz="1600" dirty="0">
              <a:solidFill>
                <a:schemeClr val="tx1"/>
              </a:solidFill>
              <a:latin typeface="ＭＳ Ｐ明朝" pitchFamily="18" charset="-128"/>
              <a:ea typeface="ＭＳ Ｐ明朝" pitchFamily="18" charset="-128"/>
              <a:cs typeface="Meiryo UI" pitchFamily="50" charset="-128"/>
            </a:endParaRPr>
          </a:p>
        </p:txBody>
      </p:sp>
      <p:sp>
        <p:nvSpPr>
          <p:cNvPr id="43" name="正方形/長方形 42"/>
          <p:cNvSpPr/>
          <p:nvPr/>
        </p:nvSpPr>
        <p:spPr>
          <a:xfrm>
            <a:off x="1349128" y="1268760"/>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45" name="正方形/長方形 44"/>
          <p:cNvSpPr/>
          <p:nvPr/>
        </p:nvSpPr>
        <p:spPr>
          <a:xfrm>
            <a:off x="1579772" y="1608108"/>
            <a:ext cx="9340879" cy="276999"/>
          </a:xfrm>
          <a:prstGeom prst="rect">
            <a:avLst/>
          </a:prstGeom>
        </p:spPr>
        <p:txBody>
          <a:bodyPr wrap="square">
            <a:spAutoFit/>
          </a:bodyPr>
          <a:lstStyle/>
          <a:p>
            <a:pPr marL="88900" indent="-88900"/>
            <a:r>
              <a:rPr lang="ja-JP" altLang="en-US" sz="1200" dirty="0">
                <a:latin typeface="ＭＳ Ｐ明朝" pitchFamily="18" charset="-128"/>
                <a:ea typeface="ＭＳ Ｐ明朝" pitchFamily="18" charset="-128"/>
                <a:cs typeface="Meiryo UI" pitchFamily="50" charset="-128"/>
              </a:rPr>
              <a:t>・船場地区には、歴史・文化的建築物等が集積しているが、電線類により景観阻害されるなど、観光資源が活かしきれていない。</a:t>
            </a:r>
            <a:endParaRPr lang="ja-JP" altLang="en-US" sz="1200" dirty="0"/>
          </a:p>
        </p:txBody>
      </p:sp>
      <p:sp>
        <p:nvSpPr>
          <p:cNvPr id="46" name="正方形/長方形 45"/>
          <p:cNvSpPr/>
          <p:nvPr/>
        </p:nvSpPr>
        <p:spPr>
          <a:xfrm>
            <a:off x="1343472" y="2127622"/>
            <a:ext cx="9616628" cy="376507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600" dirty="0">
              <a:solidFill>
                <a:schemeClr val="tx1"/>
              </a:solidFill>
            </a:endParaRPr>
          </a:p>
          <a:p>
            <a:endParaRPr lang="en-US" altLang="ja-JP" sz="800" dirty="0">
              <a:solidFill>
                <a:schemeClr val="tx1"/>
              </a:solidFill>
            </a:endParaRPr>
          </a:p>
        </p:txBody>
      </p:sp>
      <p:sp>
        <p:nvSpPr>
          <p:cNvPr id="47" name="正方形/長方形 46"/>
          <p:cNvSpPr/>
          <p:nvPr/>
        </p:nvSpPr>
        <p:spPr>
          <a:xfrm>
            <a:off x="1349128" y="2131503"/>
            <a:ext cx="136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取組後～将来</a:t>
            </a:r>
            <a:endParaRPr lang="ja-JP" altLang="en-US" sz="1400" b="1" dirty="0"/>
          </a:p>
        </p:txBody>
      </p:sp>
      <p:sp>
        <p:nvSpPr>
          <p:cNvPr id="48" name="正方形/長方形 47"/>
          <p:cNvSpPr/>
          <p:nvPr/>
        </p:nvSpPr>
        <p:spPr>
          <a:xfrm>
            <a:off x="1343666" y="2487937"/>
            <a:ext cx="9576985" cy="646331"/>
          </a:xfrm>
          <a:prstGeom prst="rect">
            <a:avLst/>
          </a:prstGeom>
        </p:spPr>
        <p:txBody>
          <a:bodyPr wrap="square">
            <a:spAutoFit/>
          </a:bodyPr>
          <a:lstStyle/>
          <a:p>
            <a:pPr marL="88900" indent="-88900"/>
            <a:r>
              <a:rPr lang="ja-JP" altLang="en-US" sz="1200" dirty="0">
                <a:latin typeface="ＭＳ Ｐ明朝" pitchFamily="18" charset="-128"/>
                <a:ea typeface="ＭＳ Ｐ明朝" pitchFamily="18" charset="-128"/>
                <a:cs typeface="Meiryo UI" pitchFamily="50" charset="-128"/>
              </a:rPr>
              <a:t>・歴史・文化的な建築資源を活かした着地型観光拠点を創出するため、生きた建築ミュージアム等で選定された建築物の周辺に</a:t>
            </a:r>
            <a:r>
              <a:rPr lang="ja-JP" altLang="en-US" sz="1200" dirty="0" smtClean="0">
                <a:latin typeface="ＭＳ Ｐ明朝" pitchFamily="18" charset="-128"/>
                <a:ea typeface="ＭＳ Ｐ明朝" pitchFamily="18" charset="-128"/>
                <a:cs typeface="Meiryo UI" pitchFamily="50" charset="-128"/>
              </a:rPr>
              <a:t>おいて、無電柱化</a:t>
            </a:r>
            <a:r>
              <a:rPr lang="ja-JP" altLang="en-US" sz="1200" dirty="0">
                <a:latin typeface="ＭＳ Ｐ明朝" pitchFamily="18" charset="-128"/>
                <a:ea typeface="ＭＳ Ｐ明朝" pitchFamily="18" charset="-128"/>
                <a:cs typeface="Meiryo UI" pitchFamily="50" charset="-128"/>
              </a:rPr>
              <a:t>や周辺景観と調和した</a:t>
            </a:r>
            <a:r>
              <a:rPr lang="ja-JP" altLang="en-US" sz="1200" dirty="0" smtClean="0">
                <a:latin typeface="ＭＳ Ｐ明朝" pitchFamily="18" charset="-128"/>
                <a:ea typeface="ＭＳ Ｐ明朝" pitchFamily="18" charset="-128"/>
                <a:cs typeface="Meiryo UI" pitchFamily="50" charset="-128"/>
              </a:rPr>
              <a:t>道路整備を行うとともに、民地内への地上機器の設置や民間照明灯の活用協力を行うなど官民連携の取組みにより御堂筋</a:t>
            </a:r>
            <a:r>
              <a:rPr lang="ja-JP" altLang="en-US" sz="1200" dirty="0">
                <a:latin typeface="ＭＳ Ｐ明朝" pitchFamily="18" charset="-128"/>
                <a:ea typeface="ＭＳ Ｐ明朝" pitchFamily="18" charset="-128"/>
                <a:cs typeface="Meiryo UI" pitchFamily="50" charset="-128"/>
              </a:rPr>
              <a:t>や三休橋筋からの回遊性を</a:t>
            </a:r>
            <a:r>
              <a:rPr lang="ja-JP" altLang="en-US" sz="1200" dirty="0" smtClean="0">
                <a:latin typeface="ＭＳ Ｐ明朝" pitchFamily="18" charset="-128"/>
                <a:ea typeface="ＭＳ Ｐ明朝" pitchFamily="18" charset="-128"/>
                <a:cs typeface="Meiryo UI" pitchFamily="50" charset="-128"/>
              </a:rPr>
              <a:t>向上</a:t>
            </a:r>
            <a:endParaRPr lang="en-US" altLang="ja-JP" sz="1200" dirty="0">
              <a:latin typeface="ＭＳ Ｐ明朝" pitchFamily="18" charset="-128"/>
              <a:ea typeface="ＭＳ Ｐ明朝" pitchFamily="18" charset="-128"/>
              <a:cs typeface="Meiryo UI" pitchFamily="50" charset="-128"/>
            </a:endParaRPr>
          </a:p>
        </p:txBody>
      </p:sp>
      <p:sp>
        <p:nvSpPr>
          <p:cNvPr id="49" name="右矢印 48"/>
          <p:cNvSpPr/>
          <p:nvPr/>
        </p:nvSpPr>
        <p:spPr>
          <a:xfrm rot="5400000">
            <a:off x="5823099" y="1559207"/>
            <a:ext cx="199459" cy="879742"/>
          </a:xfrm>
          <a:prstGeom prst="rightArrow">
            <a:avLst>
              <a:gd name="adj1" fmla="val 50000"/>
              <a:gd name="adj2" fmla="val 722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3" name="スライド番号プレースホルダ 52"/>
          <p:cNvSpPr>
            <a:spLocks noGrp="1"/>
          </p:cNvSpPr>
          <p:nvPr>
            <p:ph type="sldNum" sz="quarter" idx="12"/>
          </p:nvPr>
        </p:nvSpPr>
        <p:spPr/>
        <p:txBody>
          <a:bodyPr/>
          <a:lstStyle/>
          <a:p>
            <a:fld id="{37EF5067-3AB7-4642-9103-42CBD40CC6D9}" type="slidenum">
              <a:rPr kumimoji="1" lang="ja-JP" altLang="en-US" smtClean="0"/>
              <a:pPr/>
              <a:t>30</a:t>
            </a:fld>
            <a:endParaRPr kumimoji="1" lang="ja-JP" altLang="en-US" dirty="0"/>
          </a:p>
        </p:txBody>
      </p:sp>
      <p:sp>
        <p:nvSpPr>
          <p:cNvPr id="57" name="角丸四角形 56"/>
          <p:cNvSpPr/>
          <p:nvPr/>
        </p:nvSpPr>
        <p:spPr bwMode="auto">
          <a:xfrm>
            <a:off x="9265726" y="4076568"/>
            <a:ext cx="907407" cy="138018"/>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dirty="0">
                <a:solidFill>
                  <a:sysClr val="windowText" lastClr="000000"/>
                </a:solidFill>
              </a:rPr>
              <a:t>　</a:t>
            </a:r>
            <a:r>
              <a:rPr lang="ja-JP" altLang="en-US" dirty="0" smtClean="0">
                <a:solidFill>
                  <a:sysClr val="windowText" lastClr="000000"/>
                </a:solidFill>
              </a:rPr>
              <a:t>　　　④</a:t>
            </a:r>
            <a:endParaRPr lang="ja-JP" altLang="en-US" dirty="0">
              <a:solidFill>
                <a:sysClr val="windowText" lastClr="000000"/>
              </a:solidFill>
            </a:endParaRPr>
          </a:p>
        </p:txBody>
      </p:sp>
      <p:pic>
        <p:nvPicPr>
          <p:cNvPr id="58" name="図 57">
            <a:extLst>
              <a:ext uri="{FF2B5EF4-FFF2-40B4-BE49-F238E27FC236}">
                <a16:creationId xmlns:a16="http://schemas.microsoft.com/office/drawing/2014/main" id="{24AA5A56-144F-4CD8-A656-4ABC40EE554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l="22213" t="6473" r="1032" b="33709"/>
          <a:stretch/>
        </p:blipFill>
        <p:spPr>
          <a:xfrm>
            <a:off x="5971584" y="4379249"/>
            <a:ext cx="2423160" cy="1416321"/>
          </a:xfrm>
          <a:prstGeom prst="rect">
            <a:avLst/>
          </a:prstGeom>
          <a:noFill/>
          <a:ln w="9525">
            <a:noFill/>
          </a:ln>
          <a:effectLst>
            <a:softEdge rad="25400"/>
          </a:effectLst>
        </p:spPr>
      </p:pic>
      <p:sp>
        <p:nvSpPr>
          <p:cNvPr id="59" name="テキスト ボックス 96"/>
          <p:cNvSpPr txBox="1">
            <a:spLocks noChangeArrowheads="1"/>
          </p:cNvSpPr>
          <p:nvPr/>
        </p:nvSpPr>
        <p:spPr bwMode="auto">
          <a:xfrm>
            <a:off x="5927585" y="4351785"/>
            <a:ext cx="2022775" cy="195814"/>
          </a:xfrm>
          <a:prstGeom prst="rect">
            <a:avLst/>
          </a:prstGeom>
          <a:solidFill>
            <a:schemeClr val="bg1"/>
          </a:solidFill>
          <a:ln w="9525">
            <a:noFill/>
            <a:miter lim="800000"/>
            <a:headEnd/>
            <a:tailEnd/>
          </a:ln>
          <a:effectLst>
            <a:softEdge rad="12700"/>
          </a:effectLst>
        </p:spPr>
        <p:txBody>
          <a:bodyPr wrap="square" lIns="36000" tIns="36000" rIns="36000" bIns="36000">
            <a:spAutoFit/>
          </a:bodyPr>
          <a:lstStyle/>
          <a:p>
            <a:pPr algn="ctr"/>
            <a:r>
              <a:rPr lang="ja-JP" altLang="en-US" sz="800" dirty="0" smtClean="0">
                <a:latin typeface="Meiryo UI" panose="020B0604030504040204" pitchFamily="50" charset="-128"/>
                <a:ea typeface="Meiryo UI" panose="020B0604030504040204" pitchFamily="50" charset="-128"/>
                <a:cs typeface="Meiryo UI" pitchFamily="50" charset="-128"/>
              </a:rPr>
              <a:t>日本生命本館・適塾周辺（</a:t>
            </a:r>
            <a:r>
              <a:rPr lang="en-US" altLang="ja-JP" sz="800" dirty="0" smtClean="0">
                <a:latin typeface="Meiryo UI" panose="020B0604030504040204" pitchFamily="50" charset="-128"/>
                <a:ea typeface="Meiryo UI" panose="020B0604030504040204" pitchFamily="50" charset="-128"/>
                <a:cs typeface="Meiryo UI" pitchFamily="50" charset="-128"/>
              </a:rPr>
              <a:t>2015</a:t>
            </a:r>
            <a:r>
              <a:rPr lang="ja-JP" altLang="en-US" sz="800" dirty="0" smtClean="0">
                <a:latin typeface="Meiryo UI" panose="020B0604030504040204" pitchFamily="50" charset="-128"/>
                <a:ea typeface="Meiryo UI" panose="020B0604030504040204" pitchFamily="50" charset="-128"/>
                <a:cs typeface="Meiryo UI" pitchFamily="50" charset="-128"/>
              </a:rPr>
              <a:t>年度完了）</a:t>
            </a:r>
            <a:endParaRPr lang="en-US" altLang="ja-JP" sz="800" dirty="0">
              <a:latin typeface="Meiryo UI" panose="020B0604030504040204" pitchFamily="50" charset="-128"/>
              <a:ea typeface="Meiryo UI" panose="020B0604030504040204" pitchFamily="50" charset="-128"/>
              <a:cs typeface="Meiryo UI" pitchFamily="50" charset="-128"/>
            </a:endParaRPr>
          </a:p>
        </p:txBody>
      </p:sp>
      <p:sp>
        <p:nvSpPr>
          <p:cNvPr id="60" name="円/楕円 59"/>
          <p:cNvSpPr>
            <a:spLocks noChangeAspect="1"/>
          </p:cNvSpPr>
          <p:nvPr/>
        </p:nvSpPr>
        <p:spPr>
          <a:xfrm>
            <a:off x="6921501" y="5332654"/>
            <a:ext cx="45719" cy="48376"/>
          </a:xfrm>
          <a:prstGeom prst="ellipse">
            <a:avLst/>
          </a:prstGeom>
          <a:solidFill>
            <a:srgbClr val="B88E84">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62426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244600" y="558800"/>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４．難波周辺</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3" name="Rectangle 2"/>
          <p:cNvSpPr>
            <a:spLocks noChangeArrowheads="1"/>
          </p:cNvSpPr>
          <p:nvPr/>
        </p:nvSpPr>
        <p:spPr bwMode="auto">
          <a:xfrm>
            <a:off x="1336964" y="627236"/>
            <a:ext cx="9559636" cy="57246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r>
              <a:rPr lang="ja-JP" altLang="ja-JP" sz="1400" b="1" dirty="0"/>
              <a:t>１．</a:t>
            </a:r>
            <a:r>
              <a:rPr lang="ja-JP" altLang="en-US" sz="1400" b="1" dirty="0"/>
              <a:t>エリア</a:t>
            </a:r>
            <a:r>
              <a:rPr lang="ja-JP" altLang="en-US" sz="1400" b="1" dirty="0" smtClean="0"/>
              <a:t>の状況</a:t>
            </a:r>
            <a:endParaRPr lang="ja-JP" altLang="ja-JP" sz="1400" dirty="0" smtClean="0"/>
          </a:p>
          <a:p>
            <a:pPr marL="177800" indent="-177800"/>
            <a:r>
              <a:rPr lang="ja-JP" altLang="en-US" sz="1300" dirty="0" smtClean="0">
                <a:latin typeface="ＭＳ Ｐ明朝" pitchFamily="18" charset="-128"/>
                <a:ea typeface="ＭＳ Ｐ明朝" pitchFamily="18" charset="-128"/>
              </a:rPr>
              <a:t>　・難波周辺では、鉄道事業者</a:t>
            </a:r>
            <a:r>
              <a:rPr lang="ja-JP" altLang="ja-JP" sz="1300" dirty="0" smtClean="0">
                <a:latin typeface="ＭＳ Ｐ明朝" pitchFamily="18" charset="-128"/>
                <a:ea typeface="ＭＳ Ｐ明朝" pitchFamily="18" charset="-128"/>
              </a:rPr>
              <a:t>によるターミナルの近代化</a:t>
            </a:r>
            <a:r>
              <a:rPr lang="ja-JP" altLang="en-US" sz="1300" dirty="0" smtClean="0">
                <a:latin typeface="ＭＳ Ｐ明朝" pitchFamily="18" charset="-128"/>
                <a:ea typeface="ＭＳ Ｐ明朝" pitchFamily="18" charset="-128"/>
              </a:rPr>
              <a:t>をはじめ、道頓堀川のとんぼりリバーウォークの運営管理、放置自転車対策など、これまで民間が積極的にまちづくりに参加し、大阪を代表する商業・観光エリア「ミナミ」を形成してきた。</a:t>
            </a:r>
            <a:endParaRPr lang="ja-JP" altLang="en-US" sz="800" dirty="0" smtClean="0">
              <a:latin typeface="ＭＳ Ｐ明朝" pitchFamily="18" charset="-128"/>
              <a:ea typeface="ＭＳ Ｐ明朝" pitchFamily="18" charset="-128"/>
            </a:endParaRPr>
          </a:p>
          <a:p>
            <a:r>
              <a:rPr lang="en-US" altLang="ja-JP" sz="800" dirty="0">
                <a:latin typeface="ＭＳ Ｐ明朝" pitchFamily="18" charset="-128"/>
                <a:ea typeface="ＭＳ Ｐ明朝" pitchFamily="18" charset="-128"/>
              </a:rPr>
              <a:t> </a:t>
            </a:r>
            <a:endParaRPr lang="ja-JP" altLang="ja-JP" sz="800" dirty="0">
              <a:latin typeface="ＭＳ Ｐ明朝" pitchFamily="18" charset="-128"/>
              <a:ea typeface="ＭＳ Ｐ明朝" pitchFamily="18" charset="-128"/>
            </a:endParaRPr>
          </a:p>
          <a:p>
            <a:r>
              <a:rPr lang="ja-JP" altLang="ja-JP" sz="1400" b="1" dirty="0"/>
              <a:t>２．</a:t>
            </a:r>
            <a:r>
              <a:rPr lang="ja-JP" altLang="en-US" sz="1400" b="1" dirty="0"/>
              <a:t>エリアの</a:t>
            </a:r>
            <a:r>
              <a:rPr lang="ja-JP" altLang="ja-JP" sz="1400" b="1" dirty="0"/>
              <a:t>課題</a:t>
            </a:r>
            <a:endParaRPr lang="ja-JP" altLang="ja-JP" sz="1400" dirty="0"/>
          </a:p>
          <a:p>
            <a:pPr marL="180975" indent="-180975"/>
            <a:r>
              <a:rPr lang="ja-JP" altLang="en-US" sz="1300" dirty="0">
                <a:latin typeface="ＭＳ Ｐ明朝" pitchFamily="18" charset="-128"/>
                <a:ea typeface="ＭＳ Ｐ明朝" pitchFamily="18" charset="-128"/>
              </a:rPr>
              <a:t>　・当地区は大阪の観光拠点として、近年、観光客、とくに外国人観光客数が急激に増えてきて</a:t>
            </a:r>
            <a:r>
              <a:rPr lang="ja-JP" altLang="en-US" sz="1300" dirty="0" smtClean="0">
                <a:latin typeface="ＭＳ Ｐ明朝" pitchFamily="18" charset="-128"/>
                <a:ea typeface="ＭＳ Ｐ明朝" pitchFamily="18" charset="-128"/>
              </a:rPr>
              <a:t>いる。</a:t>
            </a:r>
            <a:endParaRPr lang="en-US" altLang="ja-JP" sz="1300" dirty="0" smtClean="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・難波駅前は、自動車中心の空間となっており</a:t>
            </a:r>
            <a:r>
              <a:rPr lang="ja-JP" altLang="en-US" sz="1300" dirty="0">
                <a:latin typeface="ＭＳ Ｐ明朝" pitchFamily="18" charset="-128"/>
                <a:ea typeface="ＭＳ Ｐ明朝" pitchFamily="18" charset="-128"/>
              </a:rPr>
              <a:t>、歩行者のための空間が不足しているとともに</a:t>
            </a:r>
            <a:r>
              <a:rPr lang="ja-JP" altLang="en-US" sz="1300" dirty="0" smtClean="0">
                <a:latin typeface="ＭＳ Ｐ明朝" pitchFamily="18" charset="-128"/>
                <a:ea typeface="ＭＳ Ｐ明朝" pitchFamily="18" charset="-128"/>
              </a:rPr>
              <a:t>、関西国際空港からミナミ地区への玄関口としての風格も不足している。</a:t>
            </a:r>
            <a:endParaRPr lang="en-US" altLang="ja-JP" sz="1300" dirty="0" smtClean="0">
              <a:latin typeface="ＭＳ Ｐ明朝" pitchFamily="18" charset="-128"/>
              <a:ea typeface="ＭＳ Ｐ明朝" pitchFamily="18" charset="-128"/>
            </a:endParaRPr>
          </a:p>
          <a:p>
            <a:pPr marL="180975" indent="-180975"/>
            <a:r>
              <a:rPr lang="ja-JP" altLang="en-US" sz="1300" dirty="0" smtClean="0">
                <a:latin typeface="ＭＳ Ｐ明朝" pitchFamily="18" charset="-128"/>
                <a:ea typeface="ＭＳ Ｐ明朝" pitchFamily="18" charset="-128"/>
              </a:rPr>
              <a:t>　・老舗料亭の撤退や</a:t>
            </a:r>
            <a:r>
              <a:rPr kumimoji="0" lang="ja-JP" altLang="en-US" sz="1300" dirty="0" smtClean="0">
                <a:latin typeface="ＭＳ Ｐ明朝" pitchFamily="18" charset="-128"/>
                <a:ea typeface="ＭＳ Ｐ明朝" pitchFamily="18" charset="-128"/>
              </a:rPr>
              <a:t>、風俗店舗・無料案内所等による環境悪化により、</a:t>
            </a:r>
            <a:r>
              <a:rPr lang="ja-JP" altLang="en-US" sz="1300" dirty="0" smtClean="0">
                <a:latin typeface="ＭＳ Ｐ明朝" pitchFamily="18" charset="-128"/>
                <a:ea typeface="ＭＳ Ｐ明朝" pitchFamily="18" charset="-128"/>
              </a:rPr>
              <a:t>かつてのまちの風情やブランド力が低下し、まちの魅力そのものも失われつつあった。</a:t>
            </a:r>
            <a:endParaRPr lang="en-US" altLang="ja-JP" sz="1300" dirty="0" smtClean="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また、客引き行為等の悪質化、観光バスの急増による日本橋の乗降スペースでの</a:t>
            </a:r>
            <a:r>
              <a:rPr lang="en-US" altLang="ja-JP" sz="1300" dirty="0">
                <a:latin typeface="ＭＳ Ｐ明朝" pitchFamily="18" charset="-128"/>
                <a:ea typeface="ＭＳ Ｐ明朝" pitchFamily="18" charset="-128"/>
              </a:rPr>
              <a:t>2</a:t>
            </a:r>
            <a:r>
              <a:rPr lang="ja-JP" altLang="en-US" sz="1300" dirty="0">
                <a:latin typeface="ＭＳ Ｐ明朝" pitchFamily="18" charset="-128"/>
                <a:ea typeface="ＭＳ Ｐ明朝" pitchFamily="18" charset="-128"/>
              </a:rPr>
              <a:t>重</a:t>
            </a:r>
            <a:r>
              <a:rPr lang="en-US" altLang="ja-JP" sz="1300" dirty="0">
                <a:latin typeface="ＭＳ Ｐ明朝" pitchFamily="18" charset="-128"/>
                <a:ea typeface="ＭＳ Ｐ明朝" pitchFamily="18" charset="-128"/>
              </a:rPr>
              <a:t>3</a:t>
            </a:r>
            <a:r>
              <a:rPr lang="ja-JP" altLang="en-US" sz="1300" dirty="0">
                <a:latin typeface="ＭＳ Ｐ明朝" pitchFamily="18" charset="-128"/>
                <a:ea typeface="ＭＳ Ｐ明朝" pitchFamily="18" charset="-128"/>
              </a:rPr>
              <a:t>重駐車や</a:t>
            </a:r>
            <a:r>
              <a:rPr lang="ja-JP" altLang="en-US" sz="1300" dirty="0" smtClean="0">
                <a:latin typeface="ＭＳ Ｐ明朝" pitchFamily="18" charset="-128"/>
                <a:ea typeface="ＭＳ Ｐ明朝" pitchFamily="18" charset="-128"/>
              </a:rPr>
              <a:t>歩道上に</a:t>
            </a:r>
            <a:r>
              <a:rPr lang="ja-JP" altLang="en-US" sz="1300" dirty="0">
                <a:latin typeface="ＭＳ Ｐ明朝" pitchFamily="18" charset="-128"/>
                <a:ea typeface="ＭＳ Ｐ明朝" pitchFamily="18" charset="-128"/>
              </a:rPr>
              <a:t>滞留する</a:t>
            </a:r>
            <a:r>
              <a:rPr lang="ja-JP" altLang="en-US" sz="1300" dirty="0" smtClean="0">
                <a:latin typeface="ＭＳ Ｐ明朝" pitchFamily="18" charset="-128"/>
                <a:ea typeface="ＭＳ Ｐ明朝" pitchFamily="18" charset="-128"/>
              </a:rPr>
              <a:t>観光客と</a:t>
            </a:r>
            <a:r>
              <a:rPr lang="ja-JP" altLang="en-US" sz="1300" dirty="0">
                <a:latin typeface="ＭＳ Ｐ明朝" pitchFamily="18" charset="-128"/>
                <a:ea typeface="ＭＳ Ｐ明朝" pitchFamily="18" charset="-128"/>
              </a:rPr>
              <a:t>歩行者及び自転車の輻輳など</a:t>
            </a:r>
            <a:r>
              <a:rPr lang="ja-JP" altLang="en-US" sz="1300" dirty="0" smtClean="0">
                <a:latin typeface="ＭＳ Ｐ明朝" pitchFamily="18" charset="-128"/>
                <a:ea typeface="ＭＳ Ｐ明朝" pitchFamily="18" charset="-128"/>
              </a:rPr>
              <a:t>、歩</a:t>
            </a:r>
            <a:r>
              <a:rPr lang="ja-JP" altLang="en-US" sz="1300" dirty="0">
                <a:latin typeface="ＭＳ Ｐ明朝" pitchFamily="18" charset="-128"/>
                <a:ea typeface="ＭＳ Ｐ明朝" pitchFamily="18" charset="-128"/>
              </a:rPr>
              <a:t>行者等の安全確保に向けた早急な対策が必要となってきた。</a:t>
            </a:r>
            <a:endParaRPr lang="en-US" altLang="ja-JP" sz="1300" dirty="0">
              <a:latin typeface="ＭＳ Ｐ明朝" pitchFamily="18" charset="-128"/>
              <a:ea typeface="ＭＳ Ｐ明朝" pitchFamily="18" charset="-128"/>
            </a:endParaRPr>
          </a:p>
          <a:p>
            <a:pPr marL="180975" indent="-180975"/>
            <a:endParaRPr lang="en-US" altLang="ja-JP" sz="800" b="1" dirty="0"/>
          </a:p>
          <a:p>
            <a:pPr marL="180975" indent="-180975"/>
            <a:r>
              <a:rPr lang="ja-JP" altLang="ja-JP" sz="1400" b="1" dirty="0"/>
              <a:t>３．近年の動向</a:t>
            </a:r>
            <a:endParaRPr lang="ja-JP" altLang="ja-JP" sz="1400" dirty="0"/>
          </a:p>
          <a:p>
            <a:pPr marL="177800" indent="-177800"/>
            <a:r>
              <a:rPr lang="ja-JP" altLang="en-US" sz="1300" dirty="0" smtClean="0">
                <a:latin typeface="ＭＳ Ｐ明朝" pitchFamily="18" charset="-128"/>
                <a:ea typeface="ＭＳ Ｐ明朝" pitchFamily="18" charset="-128"/>
              </a:rPr>
              <a:t>　</a:t>
            </a:r>
            <a:r>
              <a:rPr lang="ja-JP" altLang="en-US" sz="1300" dirty="0">
                <a:latin typeface="ＭＳ Ｐ明朝" pitchFamily="18" charset="-128"/>
                <a:ea typeface="ＭＳ Ｐ明朝" pitchFamily="18" charset="-128"/>
              </a:rPr>
              <a:t>・なんば駅前</a:t>
            </a:r>
            <a:r>
              <a:rPr lang="ja-JP" altLang="en-US" sz="1300" dirty="0" smtClean="0">
                <a:latin typeface="ＭＳ Ｐ明朝" pitchFamily="18" charset="-128"/>
                <a:ea typeface="ＭＳ Ｐ明朝" pitchFamily="18" charset="-128"/>
              </a:rPr>
              <a:t>広場の空間利用に関する検討会</a:t>
            </a:r>
            <a:r>
              <a:rPr lang="ja-JP" altLang="en-US" sz="1300" dirty="0">
                <a:latin typeface="ＭＳ Ｐ明朝" pitchFamily="18" charset="-128"/>
                <a:ea typeface="ＭＳ Ｐ明朝" pitchFamily="18" charset="-128"/>
              </a:rPr>
              <a:t>が地元</a:t>
            </a:r>
            <a:r>
              <a:rPr lang="ja-JP" altLang="en-US" sz="1300" dirty="0" smtClean="0">
                <a:latin typeface="ＭＳ Ｐ明朝" pitchFamily="18" charset="-128"/>
                <a:ea typeface="ＭＳ Ｐ明朝" pitchFamily="18" charset="-128"/>
              </a:rPr>
              <a:t>を中心に官民合同</a:t>
            </a:r>
            <a:r>
              <a:rPr lang="ja-JP" altLang="en-US" sz="1300" dirty="0">
                <a:latin typeface="ＭＳ Ｐ明朝" pitchFamily="18" charset="-128"/>
                <a:ea typeface="ＭＳ Ｐ明朝" pitchFamily="18" charset="-128"/>
              </a:rPr>
              <a:t>で</a:t>
            </a:r>
            <a:r>
              <a:rPr lang="ja-JP" altLang="en-US" sz="1300" dirty="0" smtClean="0">
                <a:latin typeface="ＭＳ Ｐ明朝" pitchFamily="18" charset="-128"/>
                <a:ea typeface="ＭＳ Ｐ明朝" pitchFamily="18" charset="-128"/>
              </a:rPr>
              <a:t>設置され、社会実験の実施などを踏まえたなんば駅周辺道路空間の再編についての基本</a:t>
            </a:r>
            <a:r>
              <a:rPr lang="ja-JP" altLang="en-US" sz="1300" dirty="0">
                <a:latin typeface="ＭＳ Ｐ明朝" pitchFamily="18" charset="-128"/>
                <a:ea typeface="ＭＳ Ｐ明朝" pitchFamily="18" charset="-128"/>
              </a:rPr>
              <a:t>計画</a:t>
            </a:r>
            <a:r>
              <a:rPr lang="ja-JP" altLang="en-US" sz="1300" dirty="0" smtClean="0">
                <a:latin typeface="ＭＳ Ｐ明朝" pitchFamily="18" charset="-128"/>
                <a:ea typeface="ＭＳ Ｐ明朝" pitchFamily="18" charset="-128"/>
              </a:rPr>
              <a:t>が取りまとめられた。</a:t>
            </a:r>
            <a:endParaRPr lang="en-US" altLang="ja-JP" sz="1300" dirty="0" smtClean="0">
              <a:latin typeface="ＭＳ Ｐ明朝" pitchFamily="18" charset="-128"/>
              <a:ea typeface="ＭＳ Ｐ明朝" pitchFamily="18" charset="-128"/>
            </a:endParaRPr>
          </a:p>
          <a:p>
            <a:pPr marL="177800" indent="-177800"/>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・景観</a:t>
            </a:r>
            <a:r>
              <a:rPr lang="ja-JP" altLang="en-US" sz="1300" dirty="0">
                <a:latin typeface="ＭＳ Ｐ明朝" pitchFamily="18" charset="-128"/>
                <a:ea typeface="ＭＳ Ｐ明朝" pitchFamily="18" charset="-128"/>
              </a:rPr>
              <a:t>協定の締結やまちづくり構想の策定により、楽しみながら歩くことができるまち、歴史や風情が息づくまちを再生、創造できる環境が整ってきている</a:t>
            </a:r>
            <a:r>
              <a:rPr lang="ja-JP" altLang="ja-JP" sz="1300" dirty="0">
                <a:latin typeface="ＭＳ Ｐ明朝" pitchFamily="18" charset="-128"/>
                <a:ea typeface="ＭＳ Ｐ明朝" pitchFamily="18" charset="-128"/>
              </a:rPr>
              <a:t>。</a:t>
            </a:r>
            <a:endParaRPr lang="en-US" altLang="ja-JP" sz="1300" dirty="0">
              <a:latin typeface="ＭＳ Ｐ明朝" pitchFamily="18" charset="-128"/>
              <a:ea typeface="ＭＳ Ｐ明朝" pitchFamily="18" charset="-128"/>
            </a:endParaRPr>
          </a:p>
          <a:p>
            <a:pPr marL="177800" indent="-177800"/>
            <a:r>
              <a:rPr lang="ja-JP" altLang="en-US" sz="1300" dirty="0">
                <a:latin typeface="ＭＳ Ｐ明朝" pitchFamily="18" charset="-128"/>
                <a:ea typeface="ＭＳ Ｐ明朝" pitchFamily="18" charset="-128"/>
              </a:rPr>
              <a:t>　</a:t>
            </a:r>
            <a:r>
              <a:rPr lang="ja-JP" altLang="en-US" sz="1300" dirty="0" smtClean="0">
                <a:latin typeface="ＭＳ Ｐ明朝" pitchFamily="18" charset="-128"/>
                <a:ea typeface="ＭＳ Ｐ明朝" pitchFamily="18" charset="-128"/>
              </a:rPr>
              <a:t>・また、客引き</a:t>
            </a:r>
            <a:r>
              <a:rPr lang="ja-JP" altLang="en-US" sz="1300" dirty="0">
                <a:latin typeface="ＭＳ Ｐ明朝" pitchFamily="18" charset="-128"/>
                <a:ea typeface="ＭＳ Ｐ明朝" pitchFamily="18" charset="-128"/>
              </a:rPr>
              <a:t>行為を規制する条例の</a:t>
            </a:r>
            <a:r>
              <a:rPr lang="ja-JP" altLang="en-US" sz="1300" dirty="0" smtClean="0">
                <a:latin typeface="ＭＳ Ｐ明朝" pitchFamily="18" charset="-128"/>
                <a:ea typeface="ＭＳ Ｐ明朝" pitchFamily="18" charset="-128"/>
              </a:rPr>
              <a:t>制定、戎橋筋・心斎橋筋地域の「路上喫煙禁止地区」指定により、安全、快適な環境づくりに向けた取組が進んでいる。</a:t>
            </a:r>
            <a:endParaRPr lang="en-US" altLang="ja-JP" sz="1300" dirty="0" smtClean="0">
              <a:latin typeface="ＭＳ Ｐ明朝" pitchFamily="18" charset="-128"/>
              <a:ea typeface="ＭＳ Ｐ明朝" pitchFamily="18" charset="-128"/>
            </a:endParaRPr>
          </a:p>
          <a:p>
            <a:pPr marL="177800" indent="-177800"/>
            <a:r>
              <a:rPr lang="ja-JP" altLang="en-US" sz="1300" dirty="0">
                <a:latin typeface="ＭＳ Ｐ明朝" pitchFamily="18" charset="-128"/>
                <a:ea typeface="ＭＳ Ｐ明朝" pitchFamily="18" charset="-128"/>
              </a:rPr>
              <a:t>　・さらに、</a:t>
            </a:r>
            <a:r>
              <a:rPr lang="ja-JP" altLang="en-US" sz="1300" dirty="0" smtClean="0">
                <a:latin typeface="ＭＳ Ｐ明朝" pitchFamily="18" charset="-128"/>
                <a:ea typeface="ＭＳ Ｐ明朝" pitchFamily="18" charset="-128"/>
              </a:rPr>
              <a:t>日本橋観光バス乗降</a:t>
            </a:r>
            <a:r>
              <a:rPr lang="ja-JP" altLang="en-US" sz="1300" dirty="0">
                <a:latin typeface="ＭＳ Ｐ明朝" pitchFamily="18" charset="-128"/>
                <a:ea typeface="ＭＳ Ｐ明朝" pitchFamily="18" charset="-128"/>
              </a:rPr>
              <a:t>スペースの増設、交通誘導員の配置、歩道拡幅、デジタルサイネージを用いた観光案内板の設置により、観光客</a:t>
            </a:r>
            <a:r>
              <a:rPr lang="ja-JP" altLang="en-US" sz="1300" dirty="0" smtClean="0">
                <a:latin typeface="ＭＳ Ｐ明朝" pitchFamily="18" charset="-128"/>
                <a:ea typeface="ＭＳ Ｐ明朝" pitchFamily="18" charset="-128"/>
              </a:rPr>
              <a:t>の受入</a:t>
            </a:r>
            <a:r>
              <a:rPr lang="ja-JP" altLang="en-US" sz="1300" dirty="0">
                <a:latin typeface="ＭＳ Ｐ明朝" pitchFamily="18" charset="-128"/>
                <a:ea typeface="ＭＳ Ｐ明朝" pitchFamily="18" charset="-128"/>
              </a:rPr>
              <a:t>環境の整備が進むとともに、道頓堀川の水辺空間では民間事業者による管理運営が行われ民間ノウハウの導入によりさらなる賑わいが創出され、エリアの周遊・回遊性向上への取組が進んでいる。</a:t>
            </a:r>
            <a:endParaRPr lang="en-US" altLang="ja-JP" sz="1300" dirty="0">
              <a:latin typeface="ＭＳ Ｐ明朝" pitchFamily="18" charset="-128"/>
              <a:ea typeface="ＭＳ Ｐ明朝" pitchFamily="18" charset="-128"/>
            </a:endParaRPr>
          </a:p>
          <a:p>
            <a:pPr marL="177800" indent="-177800"/>
            <a:r>
              <a:rPr lang="en-US" altLang="ja-JP" sz="800" dirty="0"/>
              <a:t> </a:t>
            </a:r>
            <a:endParaRPr lang="ja-JP" altLang="ja-JP" sz="800" dirty="0"/>
          </a:p>
          <a:p>
            <a:r>
              <a:rPr lang="ja-JP" altLang="ja-JP" sz="1400" b="1" dirty="0"/>
              <a:t>４．将来像</a:t>
            </a:r>
            <a:endParaRPr lang="ja-JP" altLang="ja-JP" sz="1400" dirty="0"/>
          </a:p>
          <a:p>
            <a:pPr marL="180975" indent="-180975"/>
            <a:r>
              <a:rPr lang="ja-JP" altLang="en-US" sz="1300" dirty="0">
                <a:latin typeface="ＭＳ Ｐ明朝" pitchFamily="18" charset="-128"/>
                <a:ea typeface="ＭＳ Ｐ明朝" pitchFamily="18" charset="-128"/>
              </a:rPr>
              <a:t>　・大阪のメインストリートである「御堂筋」の起終点として、歩行者中心の広場が難波駅前に再整備され、新しいまちのシンボル空間が誕生</a:t>
            </a:r>
            <a:r>
              <a:rPr lang="ja-JP" altLang="en-US" sz="1300" dirty="0" smtClean="0">
                <a:latin typeface="ＭＳ Ｐ明朝" pitchFamily="18" charset="-128"/>
                <a:ea typeface="ＭＳ Ｐ明朝" pitchFamily="18" charset="-128"/>
              </a:rPr>
              <a:t>。また、市民</a:t>
            </a:r>
            <a:r>
              <a:rPr lang="ja-JP" altLang="en-US" sz="1300" dirty="0">
                <a:latin typeface="ＭＳ Ｐ明朝" pitchFamily="18" charset="-128"/>
                <a:ea typeface="ＭＳ Ｐ明朝" pitchFamily="18" charset="-128"/>
              </a:rPr>
              <a:t>、観光客をはじめ、だれもが安心して訪れ、その歴史や風情を楽しむことができる環境が整備され、難波周辺が大阪の南の玄関口にふさわしい商業・観光エリア「ミナミ」として再生</a:t>
            </a:r>
            <a:r>
              <a:rPr lang="ja-JP" altLang="en-US" sz="1300" dirty="0" smtClean="0">
                <a:latin typeface="ＭＳ Ｐ明朝" pitchFamily="18" charset="-128"/>
                <a:ea typeface="ＭＳ Ｐ明朝" pitchFamily="18" charset="-128"/>
              </a:rPr>
              <a:t>。</a:t>
            </a:r>
            <a:endParaRPr lang="en-US" altLang="ja-JP" sz="1300" dirty="0">
              <a:latin typeface="ＭＳ Ｐ明朝" pitchFamily="18" charset="-128"/>
              <a:ea typeface="ＭＳ Ｐ明朝" pitchFamily="18" charset="-128"/>
            </a:endParaRPr>
          </a:p>
        </p:txBody>
      </p:sp>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31</a:t>
            </a:fld>
            <a:endParaRPr kumimoji="1" lang="ja-JP" altLang="en-US" dirty="0"/>
          </a:p>
        </p:txBody>
      </p:sp>
    </p:spTree>
    <p:extLst>
      <p:ext uri="{BB962C8B-B14F-4D97-AF65-F5344CB8AC3E}">
        <p14:creationId xmlns:p14="http://schemas.microsoft.com/office/powerpoint/2010/main" val="17940551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415481" y="1051863"/>
          <a:ext cx="9311812" cy="4710308"/>
        </p:xfrm>
        <a:graphic>
          <a:graphicData uri="http://schemas.openxmlformats.org/drawingml/2006/table">
            <a:tbl>
              <a:tblPr firstRow="1" bandRow="1">
                <a:tableStyleId>{5940675A-B579-460E-94D1-54222C63F5DA}</a:tableStyleId>
              </a:tblPr>
              <a:tblGrid>
                <a:gridCol w="2313522">
                  <a:extLst>
                    <a:ext uri="{9D8B030D-6E8A-4147-A177-3AD203B41FA5}">
                      <a16:colId xmlns:a16="http://schemas.microsoft.com/office/drawing/2014/main" val="20000"/>
                    </a:ext>
                  </a:extLst>
                </a:gridCol>
                <a:gridCol w="538330">
                  <a:extLst>
                    <a:ext uri="{9D8B030D-6E8A-4147-A177-3AD203B41FA5}">
                      <a16:colId xmlns:a16="http://schemas.microsoft.com/office/drawing/2014/main" val="20001"/>
                    </a:ext>
                  </a:extLst>
                </a:gridCol>
                <a:gridCol w="538330">
                  <a:extLst>
                    <a:ext uri="{9D8B030D-6E8A-4147-A177-3AD203B41FA5}">
                      <a16:colId xmlns:a16="http://schemas.microsoft.com/office/drawing/2014/main" val="20002"/>
                    </a:ext>
                  </a:extLst>
                </a:gridCol>
                <a:gridCol w="538330">
                  <a:extLst>
                    <a:ext uri="{9D8B030D-6E8A-4147-A177-3AD203B41FA5}">
                      <a16:colId xmlns:a16="http://schemas.microsoft.com/office/drawing/2014/main" val="20003"/>
                    </a:ext>
                  </a:extLst>
                </a:gridCol>
                <a:gridCol w="538330">
                  <a:extLst>
                    <a:ext uri="{9D8B030D-6E8A-4147-A177-3AD203B41FA5}">
                      <a16:colId xmlns:a16="http://schemas.microsoft.com/office/drawing/2014/main" val="20004"/>
                    </a:ext>
                  </a:extLst>
                </a:gridCol>
                <a:gridCol w="538330">
                  <a:extLst>
                    <a:ext uri="{9D8B030D-6E8A-4147-A177-3AD203B41FA5}">
                      <a16:colId xmlns:a16="http://schemas.microsoft.com/office/drawing/2014/main" val="20005"/>
                    </a:ext>
                  </a:extLst>
                </a:gridCol>
                <a:gridCol w="538330">
                  <a:extLst>
                    <a:ext uri="{9D8B030D-6E8A-4147-A177-3AD203B41FA5}">
                      <a16:colId xmlns:a16="http://schemas.microsoft.com/office/drawing/2014/main" val="20006"/>
                    </a:ext>
                  </a:extLst>
                </a:gridCol>
                <a:gridCol w="538330">
                  <a:extLst>
                    <a:ext uri="{9D8B030D-6E8A-4147-A177-3AD203B41FA5}">
                      <a16:colId xmlns:a16="http://schemas.microsoft.com/office/drawing/2014/main" val="20007"/>
                    </a:ext>
                  </a:extLst>
                </a:gridCol>
                <a:gridCol w="538330">
                  <a:extLst>
                    <a:ext uri="{9D8B030D-6E8A-4147-A177-3AD203B41FA5}">
                      <a16:colId xmlns:a16="http://schemas.microsoft.com/office/drawing/2014/main" val="20008"/>
                    </a:ext>
                  </a:extLst>
                </a:gridCol>
                <a:gridCol w="538330">
                  <a:extLst>
                    <a:ext uri="{9D8B030D-6E8A-4147-A177-3AD203B41FA5}">
                      <a16:colId xmlns:a16="http://schemas.microsoft.com/office/drawing/2014/main" val="20009"/>
                    </a:ext>
                  </a:extLst>
                </a:gridCol>
                <a:gridCol w="538330">
                  <a:extLst>
                    <a:ext uri="{9D8B030D-6E8A-4147-A177-3AD203B41FA5}">
                      <a16:colId xmlns:a16="http://schemas.microsoft.com/office/drawing/2014/main" val="20010"/>
                    </a:ext>
                  </a:extLst>
                </a:gridCol>
                <a:gridCol w="538330">
                  <a:extLst>
                    <a:ext uri="{9D8B030D-6E8A-4147-A177-3AD203B41FA5}">
                      <a16:colId xmlns:a16="http://schemas.microsoft.com/office/drawing/2014/main" val="20011"/>
                    </a:ext>
                  </a:extLst>
                </a:gridCol>
                <a:gridCol w="538330">
                  <a:extLst>
                    <a:ext uri="{9D8B030D-6E8A-4147-A177-3AD203B41FA5}">
                      <a16:colId xmlns:a16="http://schemas.microsoft.com/office/drawing/2014/main" val="20012"/>
                    </a:ext>
                  </a:extLst>
                </a:gridCol>
                <a:gridCol w="538330">
                  <a:extLst>
                    <a:ext uri="{9D8B030D-6E8A-4147-A177-3AD203B41FA5}">
                      <a16:colId xmlns:a16="http://schemas.microsoft.com/office/drawing/2014/main" val="20013"/>
                    </a:ext>
                  </a:extLst>
                </a:gridCol>
              </a:tblGrid>
              <a:tr h="704366">
                <a:tc>
                  <a:txBody>
                    <a:bodyPr/>
                    <a:lstStyle/>
                    <a:p>
                      <a:pPr algn="r"/>
                      <a:r>
                        <a:rPr kumimoji="1" lang="ja-JP" altLang="en-US" sz="1000" b="0" dirty="0" smtClean="0">
                          <a:solidFill>
                            <a:schemeClr val="tx1"/>
                          </a:solidFill>
                        </a:rPr>
                        <a:t>年度</a:t>
                      </a:r>
                      <a:endParaRPr kumimoji="1" lang="ja-JP" altLang="en-US" sz="1000" b="0" dirty="0">
                        <a:solidFill>
                          <a:schemeClr val="tx1"/>
                        </a:solidFill>
                      </a:endParaRPr>
                    </a:p>
                  </a:txBody>
                  <a:tcPr anchor="ctr"/>
                </a:tc>
                <a:tc>
                  <a:txBody>
                    <a:bodyPr/>
                    <a:lstStyle/>
                    <a:p>
                      <a:pPr algn="ctr"/>
                      <a:r>
                        <a:rPr kumimoji="1" lang="en-US" altLang="ja-JP" sz="1000" dirty="0" smtClean="0"/>
                        <a:t>2013</a:t>
                      </a:r>
                    </a:p>
                    <a:p>
                      <a:pPr algn="ctr"/>
                      <a:r>
                        <a:rPr kumimoji="1" lang="en-US" altLang="ja-JP" sz="1000" dirty="0" smtClean="0"/>
                        <a:t>(H25)</a:t>
                      </a:r>
                      <a:endParaRPr kumimoji="1" lang="ja-JP" altLang="en-US" sz="1000" dirty="0"/>
                    </a:p>
                  </a:txBody>
                  <a:tcPr anchor="ctr"/>
                </a:tc>
                <a:tc>
                  <a:txBody>
                    <a:bodyPr/>
                    <a:lstStyle/>
                    <a:p>
                      <a:pPr algn="ctr"/>
                      <a:r>
                        <a:rPr kumimoji="1" lang="en-US" altLang="ja-JP" sz="1000" dirty="0" smtClean="0"/>
                        <a:t>2014</a:t>
                      </a:r>
                    </a:p>
                    <a:p>
                      <a:pPr algn="ctr"/>
                      <a:r>
                        <a:rPr kumimoji="1" lang="en-US" altLang="ja-JP" sz="1000" dirty="0" smtClean="0"/>
                        <a:t>(H26)</a:t>
                      </a:r>
                      <a:endParaRPr kumimoji="1" lang="ja-JP" altLang="en-US" sz="1000" dirty="0"/>
                    </a:p>
                  </a:txBody>
                  <a:tcPr anchor="ctr"/>
                </a:tc>
                <a:tc>
                  <a:txBody>
                    <a:bodyPr/>
                    <a:lstStyle/>
                    <a:p>
                      <a:pPr algn="ctr"/>
                      <a:r>
                        <a:rPr kumimoji="1" lang="en-US" altLang="ja-JP" sz="1000" dirty="0" smtClean="0"/>
                        <a:t>2015</a:t>
                      </a:r>
                    </a:p>
                    <a:p>
                      <a:pPr algn="ctr"/>
                      <a:r>
                        <a:rPr kumimoji="1" lang="en-US" altLang="ja-JP" sz="1000" dirty="0" smtClean="0"/>
                        <a:t>(H27)</a:t>
                      </a:r>
                      <a:endParaRPr kumimoji="1" lang="ja-JP" altLang="en-US" sz="1000" dirty="0"/>
                    </a:p>
                  </a:txBody>
                  <a:tcPr anchor="ctr"/>
                </a:tc>
                <a:tc>
                  <a:txBody>
                    <a:bodyPr/>
                    <a:lstStyle/>
                    <a:p>
                      <a:pPr algn="ctr"/>
                      <a:r>
                        <a:rPr kumimoji="1" lang="en-US" altLang="ja-JP" sz="1000" dirty="0" smtClean="0"/>
                        <a:t>2016</a:t>
                      </a:r>
                    </a:p>
                    <a:p>
                      <a:pPr algn="ctr"/>
                      <a:r>
                        <a:rPr kumimoji="1" lang="en-US" altLang="ja-JP" sz="1000" dirty="0" smtClean="0"/>
                        <a:t>(H28)</a:t>
                      </a:r>
                      <a:endParaRPr kumimoji="1" lang="ja-JP" altLang="en-US" sz="1000" dirty="0"/>
                    </a:p>
                  </a:txBody>
                  <a:tcPr anchor="ctr"/>
                </a:tc>
                <a:tc>
                  <a:txBody>
                    <a:bodyPr/>
                    <a:lstStyle/>
                    <a:p>
                      <a:pPr algn="ctr"/>
                      <a:r>
                        <a:rPr kumimoji="1" lang="en-US" altLang="ja-JP" sz="1000" dirty="0" smtClean="0"/>
                        <a:t>2017</a:t>
                      </a:r>
                    </a:p>
                    <a:p>
                      <a:pPr algn="ctr"/>
                      <a:r>
                        <a:rPr kumimoji="1" lang="en-US" altLang="ja-JP" sz="1000" dirty="0" smtClean="0"/>
                        <a:t>(H29)</a:t>
                      </a:r>
                      <a:endParaRPr kumimoji="1" lang="ja-JP" altLang="en-US" sz="1000" dirty="0"/>
                    </a:p>
                  </a:txBody>
                  <a:tcPr anchor="ctr"/>
                </a:tc>
                <a:tc>
                  <a:txBody>
                    <a:bodyPr/>
                    <a:lstStyle/>
                    <a:p>
                      <a:pPr algn="ctr"/>
                      <a:r>
                        <a:rPr kumimoji="1" lang="en-US" altLang="ja-JP" sz="1000" dirty="0" smtClean="0"/>
                        <a:t>2018</a:t>
                      </a:r>
                    </a:p>
                    <a:p>
                      <a:pPr algn="ctr"/>
                      <a:r>
                        <a:rPr kumimoji="1" lang="en-US" altLang="ja-JP" sz="1000" dirty="0" smtClean="0"/>
                        <a:t>(H30)</a:t>
                      </a:r>
                      <a:endParaRPr kumimoji="1" lang="ja-JP" altLang="en-US" sz="1000" dirty="0"/>
                    </a:p>
                  </a:txBody>
                  <a:tcPr anchor="ctr"/>
                </a:tc>
                <a:tc>
                  <a:txBody>
                    <a:bodyPr/>
                    <a:lstStyle/>
                    <a:p>
                      <a:pPr algn="ctr"/>
                      <a:r>
                        <a:rPr kumimoji="1" lang="en-US" altLang="ja-JP" sz="1000" dirty="0" smtClean="0"/>
                        <a:t>2019</a:t>
                      </a:r>
                    </a:p>
                    <a:p>
                      <a:pPr algn="ctr"/>
                      <a:r>
                        <a:rPr kumimoji="1" lang="en-US" altLang="ja-JP" sz="1000" dirty="0" smtClean="0"/>
                        <a:t>(H31)</a:t>
                      </a:r>
                      <a:endParaRPr kumimoji="1" lang="ja-JP" altLang="en-US" sz="1000" dirty="0"/>
                    </a:p>
                  </a:txBody>
                  <a:tcPr anchor="ctr"/>
                </a:tc>
                <a:tc>
                  <a:txBody>
                    <a:bodyPr/>
                    <a:lstStyle/>
                    <a:p>
                      <a:pPr algn="ctr"/>
                      <a:r>
                        <a:rPr kumimoji="1" lang="en-US" altLang="ja-JP" sz="1000" dirty="0" smtClean="0"/>
                        <a:t>2020</a:t>
                      </a:r>
                    </a:p>
                    <a:p>
                      <a:pPr algn="ctr"/>
                      <a:r>
                        <a:rPr kumimoji="1" lang="en-US" altLang="ja-JP" sz="1000" dirty="0" smtClean="0"/>
                        <a:t>(H32)</a:t>
                      </a:r>
                      <a:endParaRPr kumimoji="1" lang="ja-JP" altLang="en-US" sz="1000" dirty="0"/>
                    </a:p>
                  </a:txBody>
                  <a:tcPr anchor="ctr"/>
                </a:tc>
                <a:tc>
                  <a:txBody>
                    <a:bodyPr/>
                    <a:lstStyle/>
                    <a:p>
                      <a:pPr algn="ctr"/>
                      <a:r>
                        <a:rPr kumimoji="1" lang="en-US" altLang="ja-JP" sz="1000" dirty="0" smtClean="0"/>
                        <a:t>2021</a:t>
                      </a:r>
                    </a:p>
                    <a:p>
                      <a:pPr algn="ctr"/>
                      <a:r>
                        <a:rPr kumimoji="1" lang="en-US" altLang="ja-JP" sz="1000" dirty="0" smtClean="0"/>
                        <a:t>(H33)</a:t>
                      </a:r>
                      <a:endParaRPr kumimoji="1" lang="ja-JP" altLang="en-US" sz="1000" dirty="0"/>
                    </a:p>
                  </a:txBody>
                  <a:tcPr anchor="ctr"/>
                </a:tc>
                <a:tc>
                  <a:txBody>
                    <a:bodyPr/>
                    <a:lstStyle/>
                    <a:p>
                      <a:pPr algn="ctr"/>
                      <a:r>
                        <a:rPr kumimoji="1" lang="en-US" altLang="ja-JP" sz="1000" dirty="0" smtClean="0"/>
                        <a:t>2022</a:t>
                      </a:r>
                    </a:p>
                    <a:p>
                      <a:pPr algn="ctr"/>
                      <a:r>
                        <a:rPr kumimoji="1" lang="en-US" altLang="ja-JP" sz="1000" dirty="0" smtClean="0"/>
                        <a:t>(H34)</a:t>
                      </a:r>
                      <a:endParaRPr kumimoji="1" lang="ja-JP" altLang="en-US" sz="1000" dirty="0"/>
                    </a:p>
                  </a:txBody>
                  <a:tcPr anchor="ctr"/>
                </a:tc>
                <a:tc>
                  <a:txBody>
                    <a:bodyPr/>
                    <a:lstStyle/>
                    <a:p>
                      <a:pPr algn="ctr"/>
                      <a:r>
                        <a:rPr kumimoji="1" lang="en-US" altLang="ja-JP" sz="1000" dirty="0" smtClean="0"/>
                        <a:t>2023</a:t>
                      </a:r>
                    </a:p>
                    <a:p>
                      <a:pPr algn="ctr"/>
                      <a:r>
                        <a:rPr kumimoji="1" lang="en-US" altLang="ja-JP" sz="1000" dirty="0" smtClean="0"/>
                        <a:t>(H35)</a:t>
                      </a:r>
                      <a:endParaRPr kumimoji="1" lang="ja-JP" altLang="en-US" sz="1000" dirty="0"/>
                    </a:p>
                  </a:txBody>
                  <a:tcPr anchor="ctr"/>
                </a:tc>
                <a:tc>
                  <a:txBody>
                    <a:bodyPr/>
                    <a:lstStyle/>
                    <a:p>
                      <a:pPr algn="ctr"/>
                      <a:r>
                        <a:rPr kumimoji="1" lang="en-US" altLang="ja-JP" sz="1000" dirty="0" smtClean="0"/>
                        <a:t>2024</a:t>
                      </a:r>
                    </a:p>
                    <a:p>
                      <a:pPr algn="ctr"/>
                      <a:r>
                        <a:rPr kumimoji="1" lang="en-US" altLang="ja-JP" sz="1000" dirty="0" smtClean="0"/>
                        <a:t>(H36)</a:t>
                      </a:r>
                      <a:endParaRPr kumimoji="1" lang="ja-JP" altLang="en-US" sz="1000" dirty="0"/>
                    </a:p>
                  </a:txBody>
                  <a:tcPr anchor="ctr"/>
                </a:tc>
                <a:tc>
                  <a:txBody>
                    <a:bodyPr/>
                    <a:lstStyle/>
                    <a:p>
                      <a:pPr algn="ctr"/>
                      <a:r>
                        <a:rPr kumimoji="1" lang="en-US" altLang="ja-JP" sz="1000" dirty="0" smtClean="0"/>
                        <a:t>2025</a:t>
                      </a:r>
                    </a:p>
                    <a:p>
                      <a:pPr algn="ctr"/>
                      <a:r>
                        <a:rPr kumimoji="1" lang="en-US" altLang="ja-JP" sz="1000" dirty="0" smtClean="0"/>
                        <a:t>(H37)</a:t>
                      </a:r>
                      <a:endParaRPr kumimoji="1" lang="ja-JP" altLang="en-US" sz="1000" dirty="0"/>
                    </a:p>
                  </a:txBody>
                  <a:tcPr anchor="ctr"/>
                </a:tc>
                <a:extLst>
                  <a:ext uri="{0D108BD9-81ED-4DB2-BD59-A6C34878D82A}">
                    <a16:rowId xmlns:a16="http://schemas.microsoft.com/office/drawing/2014/main" val="10000"/>
                  </a:ext>
                </a:extLst>
              </a:tr>
              <a:tr h="1141612">
                <a:tc>
                  <a:txBody>
                    <a:bodyPr/>
                    <a:lstStyle/>
                    <a:p>
                      <a:r>
                        <a:rPr kumimoji="1" lang="ja-JP" altLang="en-US" sz="1000" dirty="0" smtClean="0"/>
                        <a:t>①なんば駅周辺における空間再編推進</a:t>
                      </a:r>
                      <a:endParaRPr kumimoji="1" lang="en-US" altLang="ja-JP" sz="1000" dirty="0" smtClean="0"/>
                    </a:p>
                    <a:p>
                      <a:r>
                        <a:rPr kumimoji="1" lang="ja-JP" altLang="en-US" sz="1000" dirty="0" smtClean="0"/>
                        <a:t>　　（歩行者中心の広場へ）</a:t>
                      </a:r>
                    </a:p>
                  </a:txBody>
                  <a:tcPr marL="45720" marR="45720"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1"/>
                  </a:ext>
                </a:extLst>
              </a:tr>
              <a:tr h="904902">
                <a:tc>
                  <a:txBody>
                    <a:bodyPr/>
                    <a:lstStyle/>
                    <a:p>
                      <a:r>
                        <a:rPr kumimoji="1" lang="ja-JP" altLang="en-US" sz="1000" dirty="0" smtClean="0"/>
                        <a:t>②心斎橋筋商店街での「心</a:t>
                      </a:r>
                      <a:r>
                        <a:rPr kumimoji="1" lang="ja-JP" altLang="en-US" sz="1000" dirty="0" err="1" smtClean="0"/>
                        <a:t>ぶら</a:t>
                      </a:r>
                      <a:r>
                        <a:rPr kumimoji="1" lang="ja-JP" altLang="en-US" sz="1000" dirty="0" smtClean="0"/>
                        <a:t>」の実現</a:t>
                      </a:r>
                      <a:endParaRPr kumimoji="1" lang="en-US" altLang="ja-JP" sz="1000" dirty="0" smtClean="0"/>
                    </a:p>
                    <a:p>
                      <a:r>
                        <a:rPr kumimoji="1" lang="ja-JP" altLang="en-US" sz="1000" dirty="0" smtClean="0"/>
                        <a:t>③宗右衛門町地区の格調高く魅力あるまちなみの再生・創造</a:t>
                      </a:r>
                    </a:p>
                  </a:txBody>
                  <a:tcPr marL="45720" marR="45720"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2"/>
                  </a:ext>
                </a:extLst>
              </a:tr>
              <a:tr h="1959428">
                <a:tc>
                  <a:txBody>
                    <a:bodyPr/>
                    <a:lstStyle/>
                    <a:p>
                      <a:r>
                        <a:rPr kumimoji="1" lang="ja-JP" altLang="en-US" sz="1000" dirty="0" smtClean="0"/>
                        <a:t>④ミナミ周辺での周遊・回遊性の向上</a:t>
                      </a:r>
                    </a:p>
                    <a:p>
                      <a:endParaRPr kumimoji="1" lang="ja-JP" altLang="en-US" sz="1000" dirty="0" smtClean="0"/>
                    </a:p>
                  </a:txBody>
                  <a:tcPr marL="45720" marR="45720" anchor="ct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3"/>
                  </a:ext>
                </a:extLst>
              </a:tr>
            </a:tbl>
          </a:graphicData>
        </a:graphic>
      </p:graphicFrame>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32</a:t>
            </a:fld>
            <a:endParaRPr kumimoji="1" lang="ja-JP" altLang="en-US" dirty="0"/>
          </a:p>
        </p:txBody>
      </p:sp>
      <p:cxnSp>
        <p:nvCxnSpPr>
          <p:cNvPr id="5" name="直線矢印コネクタ 4"/>
          <p:cNvCxnSpPr/>
          <p:nvPr/>
        </p:nvCxnSpPr>
        <p:spPr>
          <a:xfrm>
            <a:off x="8239125" y="2435841"/>
            <a:ext cx="2520000" cy="0"/>
          </a:xfrm>
          <a:prstGeom prst="straightConnector1">
            <a:avLst/>
          </a:prstGeom>
          <a:ln w="25400">
            <a:solidFill>
              <a:srgbClr val="FF0000"/>
            </a:solidFill>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3732260" y="3372374"/>
            <a:ext cx="7020000" cy="0"/>
          </a:xfrm>
          <a:prstGeom prst="straightConnector1">
            <a:avLst/>
          </a:prstGeom>
          <a:ln w="25400">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6145802" y="4253304"/>
            <a:ext cx="4608000" cy="0"/>
          </a:xfrm>
          <a:prstGeom prst="straightConnector1">
            <a:avLst/>
          </a:prstGeom>
          <a:ln w="25400">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3760325" y="4253304"/>
            <a:ext cx="864000" cy="0"/>
          </a:xfrm>
          <a:prstGeom prst="straightConnector1">
            <a:avLst/>
          </a:prstGeom>
          <a:ln w="25400">
            <a:prstDash val="sysDot"/>
            <a:headEnd type="none" w="lg" len="lg"/>
            <a:tailEnd type="none"/>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8103070" y="2198540"/>
            <a:ext cx="153921" cy="584517"/>
            <a:chOff x="6565311" y="4824412"/>
            <a:chExt cx="153921" cy="584517"/>
          </a:xfrm>
        </p:grpSpPr>
        <p:sp>
          <p:nvSpPr>
            <p:cNvPr id="13" name="フリーフォーム 12"/>
            <p:cNvSpPr/>
            <p:nvPr/>
          </p:nvSpPr>
          <p:spPr>
            <a:xfrm>
              <a:off x="6565311"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6637359" y="4824412"/>
              <a:ext cx="81873" cy="584517"/>
            </a:xfrm>
            <a:custGeom>
              <a:avLst/>
              <a:gdLst>
                <a:gd name="connsiteX0" fmla="*/ 62265 w 87602"/>
                <a:gd name="connsiteY0" fmla="*/ 0 h 368300"/>
                <a:gd name="connsiteX1" fmla="*/ 84490 w 87602"/>
                <a:gd name="connsiteY1" fmla="*/ 133350 h 368300"/>
                <a:gd name="connsiteX2" fmla="*/ 1940 w 87602"/>
                <a:gd name="connsiteY2" fmla="*/ 244475 h 368300"/>
                <a:gd name="connsiteX3" fmla="*/ 24165 w 87602"/>
                <a:gd name="connsiteY3" fmla="*/ 368300 h 368300"/>
                <a:gd name="connsiteX4" fmla="*/ 24165 w 87602"/>
                <a:gd name="connsiteY4" fmla="*/ 368300 h 368300"/>
                <a:gd name="connsiteX0" fmla="*/ 63036 w 88373"/>
                <a:gd name="connsiteY0" fmla="*/ 0 h 377472"/>
                <a:gd name="connsiteX1" fmla="*/ 85261 w 88373"/>
                <a:gd name="connsiteY1" fmla="*/ 133350 h 377472"/>
                <a:gd name="connsiteX2" fmla="*/ 2711 w 88373"/>
                <a:gd name="connsiteY2" fmla="*/ 244475 h 377472"/>
                <a:gd name="connsiteX3" fmla="*/ 24936 w 88373"/>
                <a:gd name="connsiteY3" fmla="*/ 368300 h 377472"/>
                <a:gd name="connsiteX4" fmla="*/ 74788 w 88373"/>
                <a:gd name="connsiteY4" fmla="*/ 368300 h 377472"/>
                <a:gd name="connsiteX0" fmla="*/ 63036 w 88373"/>
                <a:gd name="connsiteY0" fmla="*/ 0 h 368300"/>
                <a:gd name="connsiteX1" fmla="*/ 85261 w 88373"/>
                <a:gd name="connsiteY1" fmla="*/ 133350 h 368300"/>
                <a:gd name="connsiteX2" fmla="*/ 2711 w 88373"/>
                <a:gd name="connsiteY2" fmla="*/ 244475 h 368300"/>
                <a:gd name="connsiteX3" fmla="*/ 24936 w 88373"/>
                <a:gd name="connsiteY3" fmla="*/ 368300 h 368300"/>
                <a:gd name="connsiteX0" fmla="*/ 60362 w 85699"/>
                <a:gd name="connsiteY0" fmla="*/ 0 h 374401"/>
                <a:gd name="connsiteX1" fmla="*/ 82587 w 85699"/>
                <a:gd name="connsiteY1" fmla="*/ 133350 h 374401"/>
                <a:gd name="connsiteX2" fmla="*/ 37 w 85699"/>
                <a:gd name="connsiteY2" fmla="*/ 244475 h 374401"/>
                <a:gd name="connsiteX3" fmla="*/ 72114 w 85699"/>
                <a:gd name="connsiteY3" fmla="*/ 374401 h 374401"/>
                <a:gd name="connsiteX0" fmla="*/ 39015 w 62983"/>
                <a:gd name="connsiteY0" fmla="*/ 0 h 374401"/>
                <a:gd name="connsiteX1" fmla="*/ 61240 w 62983"/>
                <a:gd name="connsiteY1" fmla="*/ 133350 h 374401"/>
                <a:gd name="connsiteX2" fmla="*/ 55 w 62983"/>
                <a:gd name="connsiteY2" fmla="*/ 244475 h 374401"/>
                <a:gd name="connsiteX3" fmla="*/ 50767 w 62983"/>
                <a:gd name="connsiteY3" fmla="*/ 374401 h 374401"/>
                <a:gd name="connsiteX0" fmla="*/ 38966 w 62934"/>
                <a:gd name="connsiteY0" fmla="*/ 0 h 368300"/>
                <a:gd name="connsiteX1" fmla="*/ 61191 w 62934"/>
                <a:gd name="connsiteY1" fmla="*/ 133350 h 368300"/>
                <a:gd name="connsiteX2" fmla="*/ 6 w 62934"/>
                <a:gd name="connsiteY2" fmla="*/ 244475 h 368300"/>
                <a:gd name="connsiteX3" fmla="*/ 57839 w 62934"/>
                <a:gd name="connsiteY3" fmla="*/ 368300 h 368300"/>
                <a:gd name="connsiteX0" fmla="*/ 6918 w 61215"/>
                <a:gd name="connsiteY0" fmla="*/ 0 h 374401"/>
                <a:gd name="connsiteX1" fmla="*/ 61191 w 61215"/>
                <a:gd name="connsiteY1" fmla="*/ 139451 h 374401"/>
                <a:gd name="connsiteX2" fmla="*/ 6 w 61215"/>
                <a:gd name="connsiteY2" fmla="*/ 250576 h 374401"/>
                <a:gd name="connsiteX3" fmla="*/ 57839 w 61215"/>
                <a:gd name="connsiteY3" fmla="*/ 374401 h 374401"/>
                <a:gd name="connsiteX0" fmla="*/ 6918 w 61215"/>
                <a:gd name="connsiteY0" fmla="*/ 0 h 374401"/>
                <a:gd name="connsiteX1" fmla="*/ 61191 w 61215"/>
                <a:gd name="connsiteY1" fmla="*/ 127249 h 374401"/>
                <a:gd name="connsiteX2" fmla="*/ 6 w 61215"/>
                <a:gd name="connsiteY2" fmla="*/ 250576 h 374401"/>
                <a:gd name="connsiteX3" fmla="*/ 57839 w 61215"/>
                <a:gd name="connsiteY3" fmla="*/ 374401 h 374401"/>
              </a:gdLst>
              <a:ahLst/>
              <a:cxnLst>
                <a:cxn ang="0">
                  <a:pos x="connsiteX0" y="connsiteY0"/>
                </a:cxn>
                <a:cxn ang="0">
                  <a:pos x="connsiteX1" y="connsiteY1"/>
                </a:cxn>
                <a:cxn ang="0">
                  <a:pos x="connsiteX2" y="connsiteY2"/>
                </a:cxn>
                <a:cxn ang="0">
                  <a:pos x="connsiteX3" y="connsiteY3"/>
                </a:cxn>
              </a:cxnLst>
              <a:rect l="l" t="t" r="r" b="b"/>
              <a:pathLst>
                <a:path w="61215" h="374401">
                  <a:moveTo>
                    <a:pt x="6918" y="0"/>
                  </a:moveTo>
                  <a:cubicBezTo>
                    <a:pt x="23057" y="46302"/>
                    <a:pt x="62343" y="85486"/>
                    <a:pt x="61191" y="127249"/>
                  </a:cubicBezTo>
                  <a:cubicBezTo>
                    <a:pt x="60039" y="169012"/>
                    <a:pt x="565" y="209384"/>
                    <a:pt x="6" y="250576"/>
                  </a:cubicBezTo>
                  <a:cubicBezTo>
                    <a:pt x="-553" y="291768"/>
                    <a:pt x="45826" y="353764"/>
                    <a:pt x="57839" y="374401"/>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4363994" y="1944039"/>
            <a:ext cx="1251470"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なんば駅前広場空間利用検討会設置</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19" name="テキスト ボックス 18"/>
          <p:cNvSpPr txBox="1"/>
          <p:nvPr/>
        </p:nvSpPr>
        <p:spPr>
          <a:xfrm>
            <a:off x="6409553" y="2035358"/>
            <a:ext cx="2257195" cy="400110"/>
          </a:xfrm>
          <a:prstGeom prst="rect">
            <a:avLst/>
          </a:prstGeom>
          <a:noFill/>
        </p:spPr>
        <p:txBody>
          <a:bodyPr wrap="square" rtlCol="0">
            <a:spAutoFit/>
          </a:bodyPr>
          <a:lstStyle/>
          <a:p>
            <a:r>
              <a:rPr lang="ja-JP" altLang="en-US" sz="1000" i="1" dirty="0">
                <a:solidFill>
                  <a:srgbClr val="FF0000"/>
                </a:solidFill>
                <a:latin typeface="ＭＳ Ｐ明朝" panose="02020600040205080304" pitchFamily="18" charset="-128"/>
                <a:ea typeface="ＭＳ Ｐ明朝" panose="02020600040205080304" pitchFamily="18" charset="-128"/>
              </a:rPr>
              <a:t>なんば駅前空間の広場化及び駅周辺道路空間の再編に向けた設計</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・工事</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22" name="テキスト ボックス 21"/>
          <p:cNvSpPr txBox="1"/>
          <p:nvPr/>
        </p:nvSpPr>
        <p:spPr>
          <a:xfrm>
            <a:off x="5893474" y="3119332"/>
            <a:ext cx="3817071"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地域と事業者が協議する取組により良好な環境形成、地域の活性化</a:t>
            </a:r>
            <a:endParaRPr kumimoji="1" lang="ja-JP" altLang="en-US" sz="1000" dirty="0">
              <a:latin typeface="ＭＳ Ｐ明朝" panose="02020600040205080304" pitchFamily="18" charset="-128"/>
              <a:ea typeface="ＭＳ Ｐ明朝" panose="02020600040205080304" pitchFamily="18" charset="-128"/>
            </a:endParaRPr>
          </a:p>
        </p:txBody>
      </p:sp>
      <p:sp>
        <p:nvSpPr>
          <p:cNvPr id="23" name="テキスト ボックス 22"/>
          <p:cNvSpPr txBox="1"/>
          <p:nvPr/>
        </p:nvSpPr>
        <p:spPr>
          <a:xfrm>
            <a:off x="7172992" y="4022288"/>
            <a:ext cx="3172663"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誰もが安心して繁華街を訪れ、楽しむことのできるまちへ</a:t>
            </a:r>
            <a:endParaRPr kumimoji="1" lang="ja-JP" altLang="en-US" sz="1000" dirty="0">
              <a:latin typeface="ＭＳ Ｐ明朝" panose="02020600040205080304" pitchFamily="18" charset="-128"/>
              <a:ea typeface="ＭＳ Ｐ明朝" panose="02020600040205080304" pitchFamily="18" charset="-128"/>
            </a:endParaRPr>
          </a:p>
        </p:txBody>
      </p:sp>
      <p:sp>
        <p:nvSpPr>
          <p:cNvPr id="25" name="テキスト ボックス 24"/>
          <p:cNvSpPr txBox="1"/>
          <p:nvPr/>
        </p:nvSpPr>
        <p:spPr>
          <a:xfrm>
            <a:off x="3991846" y="3817521"/>
            <a:ext cx="1562756"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「客引き行為等の適正化に関する条例」施行</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26" name="テキスト ボックス 25"/>
          <p:cNvSpPr txBox="1"/>
          <p:nvPr/>
        </p:nvSpPr>
        <p:spPr>
          <a:xfrm>
            <a:off x="5646879" y="3824549"/>
            <a:ext cx="1811819"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条例改正（店舗への立入調査、店舗名称等の公表等）</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32" name="テキスト ボックス 31"/>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33" name="グループ化 32"/>
          <p:cNvGrpSpPr/>
          <p:nvPr/>
        </p:nvGrpSpPr>
        <p:grpSpPr>
          <a:xfrm>
            <a:off x="4882148" y="409610"/>
            <a:ext cx="7279465" cy="516139"/>
            <a:chOff x="4882148" y="409610"/>
            <a:chExt cx="7279465" cy="516139"/>
          </a:xfrm>
        </p:grpSpPr>
        <p:cxnSp>
          <p:nvCxnSpPr>
            <p:cNvPr id="34" name="直線コネクタ 33"/>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36" name="直線コネクタ 35"/>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38" name="直線コネクタ 37"/>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40" name="テキスト ボックス 39"/>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41" name="テキスト ボックス 40"/>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42" name="角丸四角形 41"/>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3" name="直線矢印コネクタ 42"/>
          <p:cNvCxnSpPr/>
          <p:nvPr/>
        </p:nvCxnSpPr>
        <p:spPr>
          <a:xfrm>
            <a:off x="6443722" y="2435841"/>
            <a:ext cx="1692000" cy="0"/>
          </a:xfrm>
          <a:prstGeom prst="straightConnector1">
            <a:avLst/>
          </a:prstGeom>
          <a:ln w="25400">
            <a:solidFill>
              <a:srgbClr val="FF0000"/>
            </a:solidFill>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4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４．難波</a:t>
            </a:r>
            <a:r>
              <a:rPr lang="ja-JP" altLang="en-US" sz="2000" b="1" dirty="0" smtClean="0">
                <a:solidFill>
                  <a:schemeClr val="bg1"/>
                </a:solidFill>
                <a:latin typeface="ＭＳ ゴシック" pitchFamily="49" charset="-128"/>
                <a:ea typeface="ＭＳ ゴシック" pitchFamily="49" charset="-128"/>
              </a:rPr>
              <a:t>周辺</a:t>
            </a:r>
            <a:endParaRPr lang="en-US" altLang="ja-JP" sz="2000" b="1" dirty="0">
              <a:solidFill>
                <a:schemeClr val="bg1"/>
              </a:solidFill>
              <a:latin typeface="ＭＳ ゴシック" pitchFamily="49" charset="-128"/>
              <a:ea typeface="ＭＳ ゴシック" pitchFamily="49" charset="-128"/>
            </a:endParaRPr>
          </a:p>
        </p:txBody>
      </p:sp>
      <p:sp>
        <p:nvSpPr>
          <p:cNvPr id="45" name="テキスト ボックス 44"/>
          <p:cNvSpPr txBox="1"/>
          <p:nvPr/>
        </p:nvSpPr>
        <p:spPr>
          <a:xfrm>
            <a:off x="8651124" y="1998485"/>
            <a:ext cx="1770037" cy="400110"/>
          </a:xfrm>
          <a:prstGeom prst="rect">
            <a:avLst/>
          </a:prstGeom>
          <a:noFill/>
        </p:spPr>
        <p:txBody>
          <a:bodyPr wrap="square" rtlCol="0">
            <a:spAutoFit/>
          </a:bodyPr>
          <a:lstStyle/>
          <a:p>
            <a:r>
              <a:rPr kumimoji="1" lang="ja-JP" altLang="en-US" sz="1000" dirty="0" smtClean="0">
                <a:solidFill>
                  <a:srgbClr val="FF0000"/>
                </a:solidFill>
                <a:latin typeface="ＭＳ Ｐ明朝" panose="02020600040205080304" pitchFamily="18" charset="-128"/>
                <a:ea typeface="ＭＳ Ｐ明朝" panose="02020600040205080304" pitchFamily="18" charset="-128"/>
              </a:rPr>
              <a:t>歩行者中心の広場となり、</a:t>
            </a:r>
            <a:endParaRPr kumimoji="1" lang="en-US" altLang="ja-JP" sz="1000" dirty="0" smtClean="0">
              <a:solidFill>
                <a:srgbClr val="FF0000"/>
              </a:solidFill>
              <a:latin typeface="ＭＳ Ｐ明朝" panose="02020600040205080304" pitchFamily="18" charset="-128"/>
              <a:ea typeface="ＭＳ Ｐ明朝" panose="02020600040205080304" pitchFamily="18" charset="-128"/>
            </a:endParaRPr>
          </a:p>
          <a:p>
            <a:r>
              <a:rPr kumimoji="1" lang="ja-JP" altLang="en-US" sz="1000" dirty="0" smtClean="0">
                <a:solidFill>
                  <a:srgbClr val="FF0000"/>
                </a:solidFill>
                <a:latin typeface="ＭＳ Ｐ明朝" panose="02020600040205080304" pitchFamily="18" charset="-128"/>
                <a:ea typeface="ＭＳ Ｐ明朝" panose="02020600040205080304" pitchFamily="18" charset="-128"/>
              </a:rPr>
              <a:t>世界を惹きつける観光拠点に</a:t>
            </a:r>
            <a:endParaRPr kumimoji="1" lang="ja-JP" altLang="en-US" sz="1000" dirty="0">
              <a:solidFill>
                <a:srgbClr val="FF0000"/>
              </a:solidFill>
              <a:latin typeface="ＭＳ Ｐ明朝" panose="02020600040205080304" pitchFamily="18" charset="-128"/>
              <a:ea typeface="ＭＳ Ｐ明朝" panose="02020600040205080304" pitchFamily="18" charset="-128"/>
            </a:endParaRPr>
          </a:p>
        </p:txBody>
      </p:sp>
      <p:cxnSp>
        <p:nvCxnSpPr>
          <p:cNvPr id="46" name="直線矢印コネクタ 45"/>
          <p:cNvCxnSpPr/>
          <p:nvPr/>
        </p:nvCxnSpPr>
        <p:spPr>
          <a:xfrm>
            <a:off x="3734153" y="2435841"/>
            <a:ext cx="2664000" cy="0"/>
          </a:xfrm>
          <a:prstGeom prst="straightConnector1">
            <a:avLst/>
          </a:prstGeom>
          <a:ln w="25400">
            <a:solidFill>
              <a:schemeClr val="accent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7" name="円/楕円 46"/>
          <p:cNvSpPr>
            <a:spLocks noChangeAspect="1"/>
          </p:cNvSpPr>
          <p:nvPr/>
        </p:nvSpPr>
        <p:spPr>
          <a:xfrm>
            <a:off x="5121704" y="2370645"/>
            <a:ext cx="125280" cy="12528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5527824" y="2377640"/>
            <a:ext cx="125280" cy="12528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5508521" y="1775076"/>
            <a:ext cx="1219654" cy="553998"/>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なんば駅周辺道路空間の再編に係る基本計画策定</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50" name="テキスト ボックス 49"/>
          <p:cNvSpPr txBox="1"/>
          <p:nvPr/>
        </p:nvSpPr>
        <p:spPr>
          <a:xfrm>
            <a:off x="5189146" y="2494361"/>
            <a:ext cx="1463674"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なんば駅周辺道路空間再編社会実験</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51" name="円/楕円 50"/>
          <p:cNvSpPr>
            <a:spLocks noChangeAspect="1"/>
          </p:cNvSpPr>
          <p:nvPr/>
        </p:nvSpPr>
        <p:spPr>
          <a:xfrm>
            <a:off x="5768194" y="2369081"/>
            <a:ext cx="125280" cy="12528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52" name="テキスト ボックス 51"/>
          <p:cNvSpPr txBox="1"/>
          <p:nvPr/>
        </p:nvSpPr>
        <p:spPr>
          <a:xfrm>
            <a:off x="1415480" y="6093338"/>
            <a:ext cx="3600400" cy="338554"/>
          </a:xfrm>
          <a:prstGeom prst="rect">
            <a:avLst/>
          </a:prstGeom>
          <a:noFill/>
        </p:spPr>
        <p:txBody>
          <a:bodyPr wrap="square" rtlCol="0">
            <a:spAutoFit/>
          </a:bodyPr>
          <a:lstStyle/>
          <a:p>
            <a:pPr lvl="0"/>
            <a:endParaRPr lang="en-US" altLang="ja-JP" sz="1600" dirty="0"/>
          </a:p>
        </p:txBody>
      </p:sp>
      <p:sp>
        <p:nvSpPr>
          <p:cNvPr id="53" name="テキスト ボックス 52"/>
          <p:cNvSpPr txBox="1"/>
          <p:nvPr/>
        </p:nvSpPr>
        <p:spPr>
          <a:xfrm>
            <a:off x="1559509" y="6359843"/>
            <a:ext cx="184731" cy="307777"/>
          </a:xfrm>
          <a:prstGeom prst="rect">
            <a:avLst/>
          </a:prstGeom>
          <a:noFill/>
        </p:spPr>
        <p:txBody>
          <a:bodyPr wrap="none" rtlCol="0">
            <a:spAutoFit/>
          </a:bodyPr>
          <a:lstStyle/>
          <a:p>
            <a:pPr lvl="0"/>
            <a:endParaRPr lang="en-US" altLang="ja-JP" sz="1400" dirty="0">
              <a:latin typeface="ＭＳ Ｐ明朝" pitchFamily="18" charset="-128"/>
              <a:ea typeface="ＭＳ Ｐ明朝" pitchFamily="18" charset="-128"/>
            </a:endParaRPr>
          </a:p>
        </p:txBody>
      </p:sp>
      <p:sp>
        <p:nvSpPr>
          <p:cNvPr id="54" name="角丸四角形 53"/>
          <p:cNvSpPr/>
          <p:nvPr/>
        </p:nvSpPr>
        <p:spPr>
          <a:xfrm>
            <a:off x="1431032" y="6194852"/>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55" name="テキスト ボックス 54"/>
          <p:cNvSpPr txBox="1"/>
          <p:nvPr/>
        </p:nvSpPr>
        <p:spPr>
          <a:xfrm>
            <a:off x="1379109" y="5905872"/>
            <a:ext cx="3374642"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難波周辺</a:t>
            </a:r>
            <a:r>
              <a:rPr lang="en-US" altLang="ja-JP" sz="1600" dirty="0"/>
              <a:t>』</a:t>
            </a:r>
            <a:r>
              <a:rPr lang="ja-JP" altLang="en-US" sz="1600" dirty="0"/>
              <a:t>エリアの担当部局一覧</a:t>
            </a:r>
            <a:endParaRPr lang="en-US" altLang="ja-JP" sz="1600" dirty="0"/>
          </a:p>
        </p:txBody>
      </p:sp>
      <p:sp>
        <p:nvSpPr>
          <p:cNvPr id="56" name="テキスト ボックス 55"/>
          <p:cNvSpPr txBox="1"/>
          <p:nvPr/>
        </p:nvSpPr>
        <p:spPr>
          <a:xfrm>
            <a:off x="1595134" y="6234356"/>
            <a:ext cx="6300000" cy="523220"/>
          </a:xfrm>
          <a:prstGeom prst="rect">
            <a:avLst/>
          </a:prstGeom>
          <a:noFill/>
        </p:spPr>
        <p:txBody>
          <a:bodyPr wrap="square" rtlCol="0">
            <a:spAutoFit/>
          </a:bodyPr>
          <a:lstStyle/>
          <a:p>
            <a:r>
              <a:rPr lang="ja-JP" altLang="en-US" sz="1400" dirty="0" smtClean="0">
                <a:latin typeface="ＭＳ Ｐ明朝" pitchFamily="18" charset="-128"/>
                <a:ea typeface="ＭＳ Ｐ明朝" pitchFamily="18" charset="-128"/>
              </a:rPr>
              <a:t>・大阪市：都市計画局、建設局、市民局、環境局、経済戦略局</a:t>
            </a:r>
            <a:endParaRPr lang="en-US" altLang="ja-JP" sz="1400" dirty="0" smtClean="0">
              <a:latin typeface="ＭＳ Ｐ明朝" pitchFamily="18" charset="-128"/>
              <a:ea typeface="ＭＳ Ｐ明朝" pitchFamily="18" charset="-128"/>
            </a:endParaRPr>
          </a:p>
          <a:p>
            <a:r>
              <a:rPr lang="ja-JP" altLang="en-US" sz="1400" dirty="0">
                <a:latin typeface="ＭＳ Ｐ明朝" pitchFamily="18" charset="-128"/>
                <a:ea typeface="ＭＳ Ｐ明朝" pitchFamily="18" charset="-128"/>
              </a:rPr>
              <a:t>・</a:t>
            </a:r>
            <a:r>
              <a:rPr lang="ja-JP" altLang="en-US" sz="1400" dirty="0" smtClean="0">
                <a:latin typeface="ＭＳ Ｐ明朝" pitchFamily="18" charset="-128"/>
                <a:ea typeface="ＭＳ Ｐ明朝" pitchFamily="18" charset="-128"/>
              </a:rPr>
              <a:t>大阪府：住宅まちづくり部</a:t>
            </a:r>
            <a:endParaRPr lang="en-US" altLang="ja-JP" sz="1400" dirty="0">
              <a:latin typeface="ＭＳ Ｐ明朝" pitchFamily="18" charset="-128"/>
              <a:ea typeface="ＭＳ Ｐ明朝" pitchFamily="18" charset="-128"/>
            </a:endParaRPr>
          </a:p>
        </p:txBody>
      </p:sp>
      <p:sp>
        <p:nvSpPr>
          <p:cNvPr id="59" name="テキスト ボックス 58"/>
          <p:cNvSpPr txBox="1"/>
          <p:nvPr/>
        </p:nvSpPr>
        <p:spPr>
          <a:xfrm>
            <a:off x="6614991" y="4272611"/>
            <a:ext cx="1772186" cy="246221"/>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路上喫煙禁止地区指定</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60" name="テキスト ボックス 59"/>
          <p:cNvSpPr txBox="1"/>
          <p:nvPr/>
        </p:nvSpPr>
        <p:spPr>
          <a:xfrm>
            <a:off x="4192325" y="4554110"/>
            <a:ext cx="1772186" cy="246221"/>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観光バス</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乗降スペース</a:t>
            </a:r>
            <a:r>
              <a:rPr lang="ja-JP" altLang="en-US" sz="1000" i="1" u="sng" dirty="0">
                <a:solidFill>
                  <a:srgbClr val="0000CC"/>
                </a:solidFill>
                <a:latin typeface="ＭＳ Ｐ明朝" panose="02020600040205080304" pitchFamily="18" charset="-128"/>
                <a:ea typeface="ＭＳ Ｐ明朝" panose="02020600040205080304" pitchFamily="18" charset="-128"/>
              </a:rPr>
              <a:t>増設</a:t>
            </a:r>
          </a:p>
        </p:txBody>
      </p:sp>
      <p:sp>
        <p:nvSpPr>
          <p:cNvPr id="61" name="テキスト ボックス 60"/>
          <p:cNvSpPr txBox="1"/>
          <p:nvPr/>
        </p:nvSpPr>
        <p:spPr>
          <a:xfrm>
            <a:off x="4753658" y="4912452"/>
            <a:ext cx="1007783"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誘導員配置</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62" name="テキスト ボックス 61"/>
          <p:cNvSpPr txBox="1"/>
          <p:nvPr/>
        </p:nvSpPr>
        <p:spPr>
          <a:xfrm>
            <a:off x="6679812" y="4880979"/>
            <a:ext cx="1986936" cy="246221"/>
          </a:xfrm>
          <a:prstGeom prst="rect">
            <a:avLst/>
          </a:prstGeom>
          <a:noFill/>
        </p:spPr>
        <p:txBody>
          <a:bodyPr wrap="square" rtlCol="0">
            <a:spAutoFit/>
          </a:bodyPr>
          <a:lstStyle/>
          <a:p>
            <a:r>
              <a:rPr lang="ja-JP" altLang="en-US" sz="1000" i="1" dirty="0" smtClean="0">
                <a:solidFill>
                  <a:srgbClr val="0000CC"/>
                </a:solidFill>
                <a:latin typeface="ＭＳ Ｐ明朝" panose="02020600040205080304" pitchFamily="18" charset="-128"/>
                <a:ea typeface="ＭＳ Ｐ明朝" panose="02020600040205080304" pitchFamily="18" charset="-128"/>
              </a:rPr>
              <a:t>乗降</a:t>
            </a:r>
            <a:r>
              <a:rPr lang="ja-JP" altLang="en-US" sz="1000" i="1" dirty="0">
                <a:solidFill>
                  <a:srgbClr val="0000CC"/>
                </a:solidFill>
                <a:latin typeface="ＭＳ Ｐ明朝" panose="02020600040205080304" pitchFamily="18" charset="-128"/>
                <a:ea typeface="ＭＳ Ｐ明朝" panose="02020600040205080304" pitchFamily="18" charset="-128"/>
              </a:rPr>
              <a:t>スペース歩道拡幅</a:t>
            </a:r>
          </a:p>
        </p:txBody>
      </p:sp>
      <p:cxnSp>
        <p:nvCxnSpPr>
          <p:cNvPr id="64" name="直線矢印コネクタ 63"/>
          <p:cNvCxnSpPr/>
          <p:nvPr/>
        </p:nvCxnSpPr>
        <p:spPr>
          <a:xfrm>
            <a:off x="4655636" y="4253304"/>
            <a:ext cx="1512000" cy="0"/>
          </a:xfrm>
          <a:prstGeom prst="straightConnector1">
            <a:avLst/>
          </a:prstGeom>
          <a:ln w="25400">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3734984" y="4880979"/>
            <a:ext cx="3060000" cy="0"/>
          </a:xfrm>
          <a:prstGeom prst="straightConnector1">
            <a:avLst/>
          </a:prstGeom>
          <a:ln w="25400">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66" name="円/楕円 65"/>
          <p:cNvSpPr/>
          <p:nvPr/>
        </p:nvSpPr>
        <p:spPr>
          <a:xfrm>
            <a:off x="4609658" y="4817848"/>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4829123" y="482050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6287791" y="4817848"/>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矢印コネクタ 68"/>
          <p:cNvCxnSpPr/>
          <p:nvPr/>
        </p:nvCxnSpPr>
        <p:spPr>
          <a:xfrm>
            <a:off x="3732260" y="5526047"/>
            <a:ext cx="6984000" cy="0"/>
          </a:xfrm>
          <a:prstGeom prst="straightConnector1">
            <a:avLst/>
          </a:prstGeom>
          <a:ln w="254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4099243" y="5140124"/>
            <a:ext cx="3544221"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民間事業者による道</a:t>
            </a:r>
            <a:r>
              <a:rPr lang="ja-JP" altLang="en-US" sz="1000" i="1" u="sng" dirty="0">
                <a:solidFill>
                  <a:srgbClr val="0000CC"/>
                </a:solidFill>
                <a:latin typeface="ＭＳ Ｐ明朝" panose="02020600040205080304" pitchFamily="18" charset="-128"/>
                <a:ea typeface="ＭＳ Ｐ明朝" panose="02020600040205080304" pitchFamily="18" charset="-128"/>
              </a:rPr>
              <a:t>頓</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堀川（湊町～日本橋間）</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水辺空間の管理運営</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73" name="テキスト ボックス 72"/>
          <p:cNvSpPr txBox="1"/>
          <p:nvPr/>
        </p:nvSpPr>
        <p:spPr>
          <a:xfrm>
            <a:off x="5961660" y="4602757"/>
            <a:ext cx="2779695"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デジタルサイネージを用いた観光</a:t>
            </a:r>
            <a:r>
              <a:rPr lang="ja-JP" altLang="en-US" sz="1000" i="1" u="sng" dirty="0">
                <a:solidFill>
                  <a:srgbClr val="0000CC"/>
                </a:solidFill>
                <a:latin typeface="ＭＳ Ｐ明朝" panose="02020600040205080304" pitchFamily="18" charset="-128"/>
                <a:ea typeface="ＭＳ Ｐ明朝" panose="02020600040205080304" pitchFamily="18" charset="-128"/>
              </a:rPr>
              <a:t>案内板設置</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cxnSp>
        <p:nvCxnSpPr>
          <p:cNvPr id="63" name="直線矢印コネクタ 62"/>
          <p:cNvCxnSpPr/>
          <p:nvPr/>
        </p:nvCxnSpPr>
        <p:spPr>
          <a:xfrm>
            <a:off x="5943600" y="4517083"/>
            <a:ext cx="1084341" cy="0"/>
          </a:xfrm>
          <a:prstGeom prst="straightConnector1">
            <a:avLst/>
          </a:prstGeom>
          <a:ln w="25400">
            <a:prstDash val="sysDot"/>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6825185" y="4517083"/>
            <a:ext cx="3924000" cy="0"/>
          </a:xfrm>
          <a:prstGeom prst="straightConnector1">
            <a:avLst/>
          </a:prstGeom>
          <a:ln w="25400">
            <a:solidFill>
              <a:srgbClr val="FF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a:off x="6838966" y="4876543"/>
            <a:ext cx="3888327" cy="0"/>
          </a:xfrm>
          <a:prstGeom prst="straightConnector1">
            <a:avLst/>
          </a:prstGeom>
          <a:ln w="25400">
            <a:solidFill>
              <a:srgbClr val="FF0000"/>
            </a:solidFill>
            <a:prstDash val="sysDot"/>
            <a:headEnd type="none" w="lg" len="lg"/>
            <a:tailEnd type="arrow" w="med" len="med"/>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8507672" y="4633311"/>
            <a:ext cx="1948218" cy="246221"/>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　乗降スペースのあり方検討</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604165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４．難波周辺</a:t>
            </a:r>
            <a:endParaRPr lang="en-US" altLang="ja-JP" sz="2000" b="1" dirty="0">
              <a:solidFill>
                <a:schemeClr val="bg1"/>
              </a:solidFill>
              <a:latin typeface="ＭＳ ゴシック" pitchFamily="49" charset="-128"/>
              <a:ea typeface="ＭＳ ゴシック" pitchFamily="49" charset="-128"/>
            </a:endParaRPr>
          </a:p>
        </p:txBody>
      </p:sp>
      <p:sp>
        <p:nvSpPr>
          <p:cNvPr id="9" name="正方形/長方形 8"/>
          <p:cNvSpPr/>
          <p:nvPr/>
        </p:nvSpPr>
        <p:spPr>
          <a:xfrm>
            <a:off x="1343477" y="548683"/>
            <a:ext cx="4885101" cy="3539430"/>
          </a:xfrm>
          <a:prstGeom prst="rect">
            <a:avLst/>
          </a:prstGeom>
        </p:spPr>
        <p:txBody>
          <a:bodyPr wrap="square">
            <a:spAutoFit/>
          </a:bodyPr>
          <a:lstStyle/>
          <a:p>
            <a:r>
              <a:rPr lang="en-US" altLang="ja-JP" sz="1400" dirty="0"/>
              <a:t>【</a:t>
            </a:r>
            <a:r>
              <a:rPr lang="ja-JP" altLang="en-US" sz="1400" dirty="0"/>
              <a:t>地区の概要</a:t>
            </a:r>
            <a:r>
              <a:rPr lang="en-US" altLang="ja-JP" sz="1400" dirty="0"/>
              <a:t>】</a:t>
            </a:r>
          </a:p>
          <a:p>
            <a:pPr marL="177800" indent="-177800"/>
            <a:r>
              <a:rPr lang="ja-JP" altLang="en-US" sz="1400" dirty="0">
                <a:latin typeface="ＭＳ Ｐ明朝" pitchFamily="18" charset="-128"/>
                <a:ea typeface="ＭＳ Ｐ明朝" pitchFamily="18" charset="-128"/>
              </a:rPr>
              <a:t>　・中央区と浪速区にまたがる大阪を代表する商業エリア。</a:t>
            </a:r>
            <a:endParaRPr lang="en-US" altLang="ja-JP" sz="1400" dirty="0">
              <a:latin typeface="ＭＳ Ｐ明朝" pitchFamily="18" charset="-128"/>
              <a:ea typeface="ＭＳ Ｐ明朝" pitchFamily="18" charset="-128"/>
            </a:endParaRPr>
          </a:p>
          <a:p>
            <a:pPr marL="177800" indent="-177800"/>
            <a:r>
              <a:rPr lang="ja-JP" altLang="en-US" sz="1400" dirty="0">
                <a:latin typeface="ＭＳ Ｐ明朝" pitchFamily="18" charset="-128"/>
                <a:ea typeface="ＭＳ Ｐ明朝" pitchFamily="18" charset="-128"/>
              </a:rPr>
              <a:t>　・心斎橋も含む</a:t>
            </a:r>
            <a:r>
              <a:rPr lang="ja-JP" altLang="en-US" sz="1400" dirty="0" smtClean="0">
                <a:latin typeface="ＭＳ Ｐ明朝" pitchFamily="18" charset="-128"/>
                <a:ea typeface="ＭＳ Ｐ明朝" pitchFamily="18" charset="-128"/>
              </a:rPr>
              <a:t>ミナミエリアは</a:t>
            </a:r>
            <a:r>
              <a:rPr lang="ja-JP" altLang="en-US" sz="1400" dirty="0">
                <a:latin typeface="ＭＳ Ｐ明朝" pitchFamily="18" charset="-128"/>
                <a:ea typeface="ＭＳ Ｐ明朝" pitchFamily="18" charset="-128"/>
              </a:rPr>
              <a:t>、観光客からの人気も高い。</a:t>
            </a:r>
            <a:endParaRPr lang="en-US" altLang="ja-JP" sz="1400" dirty="0">
              <a:latin typeface="ＭＳ Ｐ明朝" pitchFamily="18" charset="-128"/>
              <a:ea typeface="ＭＳ Ｐ明朝" pitchFamily="18" charset="-128"/>
            </a:endParaRPr>
          </a:p>
          <a:p>
            <a:pPr marL="177800" indent="-177800"/>
            <a:r>
              <a:rPr lang="ja-JP" altLang="en-US" sz="1400" dirty="0">
                <a:latin typeface="ＭＳ Ｐ明朝" pitchFamily="18" charset="-128"/>
                <a:ea typeface="ＭＳ Ｐ明朝" pitchFamily="18" charset="-128"/>
              </a:rPr>
              <a:t>　・南海等の鉄道事業者</a:t>
            </a:r>
            <a:r>
              <a:rPr lang="ja-JP" altLang="ja-JP" sz="1400" dirty="0">
                <a:latin typeface="ＭＳ Ｐ明朝" pitchFamily="18" charset="-128"/>
                <a:ea typeface="ＭＳ Ｐ明朝" pitchFamily="18" charset="-128"/>
              </a:rPr>
              <a:t>によるターミナルの近代化</a:t>
            </a:r>
            <a:r>
              <a:rPr lang="ja-JP" altLang="en-US" sz="1400" dirty="0">
                <a:latin typeface="ＭＳ Ｐ明朝" pitchFamily="18" charset="-128"/>
                <a:ea typeface="ＭＳ Ｐ明朝" pitchFamily="18" charset="-128"/>
              </a:rPr>
              <a:t>や、とんぼりリバーウォークといった行政施設の民間による運営管理など、民間・地域が積極的にまちづくりに参加することによって、大阪を代表する商業・観光エリアを形成している。</a:t>
            </a:r>
            <a:endParaRPr lang="en-US" altLang="ja-JP" sz="1400" dirty="0">
              <a:latin typeface="ＭＳ Ｐ明朝" pitchFamily="18" charset="-128"/>
              <a:ea typeface="ＭＳ Ｐ明朝" pitchFamily="18" charset="-128"/>
            </a:endParaRPr>
          </a:p>
          <a:p>
            <a:pPr marL="273050" indent="-273050"/>
            <a:r>
              <a:rPr lang="ja-JP" altLang="en-US" sz="1400" dirty="0">
                <a:latin typeface="ＭＳ Ｐ明朝" pitchFamily="18" charset="-128"/>
                <a:ea typeface="ＭＳ Ｐ明朝" pitchFamily="18" charset="-128"/>
              </a:rPr>
              <a:t>　○土地利用・・・大型商業施設や商店街、百貨店のほか、多種多様な飲食・物販店舗などが立地</a:t>
            </a:r>
            <a:endParaRPr lang="en-US" altLang="ja-JP" sz="1400" dirty="0">
              <a:latin typeface="ＭＳ Ｐ明朝" pitchFamily="18" charset="-128"/>
              <a:ea typeface="ＭＳ Ｐ明朝" pitchFamily="18" charset="-128"/>
            </a:endParaRPr>
          </a:p>
          <a:p>
            <a:pPr marL="273050" indent="-273050"/>
            <a:r>
              <a:rPr lang="ja-JP" altLang="en-US" sz="1400" dirty="0">
                <a:latin typeface="ＭＳ Ｐ明朝" pitchFamily="18" charset="-128"/>
                <a:ea typeface="ＭＳ Ｐ明朝" pitchFamily="18" charset="-128"/>
              </a:rPr>
              <a:t>　○交通インフラ・・・難波駅（南海本線・高野線）、なんば駅</a:t>
            </a:r>
            <a:r>
              <a:rPr lang="ja-JP" altLang="en-US" sz="1400" dirty="0" smtClean="0">
                <a:latin typeface="ＭＳ Ｐ明朝" pitchFamily="18" charset="-128"/>
                <a:ea typeface="ＭＳ Ｐ明朝" pitchFamily="18" charset="-128"/>
              </a:rPr>
              <a:t>（</a:t>
            </a:r>
            <a:r>
              <a:rPr lang="en-US" altLang="ja-JP" sz="1400" dirty="0" smtClean="0">
                <a:latin typeface="ＭＳ Ｐ明朝" pitchFamily="18" charset="-128"/>
                <a:ea typeface="ＭＳ Ｐ明朝" pitchFamily="18" charset="-128"/>
              </a:rPr>
              <a:t>Osaka Metro</a:t>
            </a:r>
            <a:r>
              <a:rPr lang="ja-JP" altLang="en-US" sz="1400" dirty="0" smtClean="0">
                <a:latin typeface="ＭＳ Ｐ明朝" pitchFamily="18" charset="-128"/>
                <a:ea typeface="ＭＳ Ｐ明朝" pitchFamily="18" charset="-128"/>
              </a:rPr>
              <a:t>御堂筋</a:t>
            </a:r>
            <a:r>
              <a:rPr lang="ja-JP" altLang="en-US" sz="1400" dirty="0">
                <a:latin typeface="ＭＳ Ｐ明朝" pitchFamily="18" charset="-128"/>
                <a:ea typeface="ＭＳ Ｐ明朝" pitchFamily="18" charset="-128"/>
              </a:rPr>
              <a:t>線・四つ橋線・千日前線）、大阪難波駅（近鉄難波線、阪神なんば線）、ＪＲ難波駅（ＪＲ関西本線）が乗り入れるなど、交通アクセスが至便</a:t>
            </a:r>
            <a:endParaRPr lang="en-US" altLang="ja-JP" sz="1400" dirty="0">
              <a:latin typeface="ＭＳ Ｐ明朝" pitchFamily="18" charset="-128"/>
              <a:ea typeface="ＭＳ Ｐ明朝" pitchFamily="18" charset="-128"/>
            </a:endParaRPr>
          </a:p>
          <a:p>
            <a:pPr marL="273050" indent="-273050"/>
            <a:r>
              <a:rPr lang="ja-JP" altLang="en-US" sz="1400" dirty="0">
                <a:latin typeface="ＭＳ Ｐ明朝" pitchFamily="18" charset="-128"/>
                <a:ea typeface="ＭＳ Ｐ明朝" pitchFamily="18" charset="-128"/>
              </a:rPr>
              <a:t>　○周辺施設・・・商業施設以外にも、なんばグランド花月や松竹座、国立文楽劇場、とんぼりリバーウォーク、なんば</a:t>
            </a:r>
            <a:r>
              <a:rPr lang="en-US" altLang="ja-JP" sz="1400" dirty="0">
                <a:latin typeface="ＭＳ Ｐ明朝" pitchFamily="18" charset="-128"/>
                <a:ea typeface="ＭＳ Ｐ明朝" pitchFamily="18" charset="-128"/>
              </a:rPr>
              <a:t>Hatch</a:t>
            </a:r>
            <a:r>
              <a:rPr lang="ja-JP" altLang="en-US" sz="1400" dirty="0">
                <a:latin typeface="ＭＳ Ｐ明朝" pitchFamily="18" charset="-128"/>
                <a:ea typeface="ＭＳ Ｐ明朝" pitchFamily="18" charset="-128"/>
              </a:rPr>
              <a:t>などの文化・観光関係施設が点在</a:t>
            </a:r>
            <a:endParaRPr lang="en-US" altLang="ja-JP" sz="1400" dirty="0">
              <a:latin typeface="ＭＳ Ｐ明朝" pitchFamily="18" charset="-128"/>
              <a:ea typeface="ＭＳ Ｐ明朝" pitchFamily="18" charset="-128"/>
            </a:endParaRPr>
          </a:p>
        </p:txBody>
      </p:sp>
      <p:sp>
        <p:nvSpPr>
          <p:cNvPr id="41" name="正方形/長方形 40"/>
          <p:cNvSpPr/>
          <p:nvPr/>
        </p:nvSpPr>
        <p:spPr>
          <a:xfrm>
            <a:off x="1343472" y="476672"/>
            <a:ext cx="5043661" cy="3816936"/>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grpSp>
        <p:nvGrpSpPr>
          <p:cNvPr id="3" name="グループ化 2"/>
          <p:cNvGrpSpPr>
            <a:grpSpLocks noChangeAspect="1"/>
          </p:cNvGrpSpPr>
          <p:nvPr/>
        </p:nvGrpSpPr>
        <p:grpSpPr>
          <a:xfrm>
            <a:off x="6566881" y="479130"/>
            <a:ext cx="3808227" cy="3854477"/>
            <a:chOff x="4735496" y="559777"/>
            <a:chExt cx="6264693" cy="6340788"/>
          </a:xfrm>
        </p:grpSpPr>
        <p:pic>
          <p:nvPicPr>
            <p:cNvPr id="61" name="図 60" descr="なんば.jpg"/>
            <p:cNvPicPr>
              <a:picLocks noChangeAspect="1"/>
            </p:cNvPicPr>
            <p:nvPr/>
          </p:nvPicPr>
          <p:blipFill>
            <a:blip r:embed="rId2" cstate="email"/>
            <a:srcRect/>
            <a:stretch>
              <a:fillRect/>
            </a:stretch>
          </p:blipFill>
          <p:spPr>
            <a:xfrm>
              <a:off x="6888089" y="563082"/>
              <a:ext cx="3960438" cy="6178295"/>
            </a:xfrm>
            <a:prstGeom prst="rect">
              <a:avLst/>
            </a:prstGeom>
          </p:spPr>
        </p:pic>
        <p:pic>
          <p:nvPicPr>
            <p:cNvPr id="5" name="Picture 3"/>
            <p:cNvPicPr>
              <a:picLocks noChangeAspect="1" noChangeArrowheads="1"/>
            </p:cNvPicPr>
            <p:nvPr/>
          </p:nvPicPr>
          <p:blipFill>
            <a:blip r:embed="rId3" cstate="email"/>
            <a:srcRect/>
            <a:stretch>
              <a:fillRect/>
            </a:stretch>
          </p:blipFill>
          <p:spPr bwMode="auto">
            <a:xfrm>
              <a:off x="4799852" y="692697"/>
              <a:ext cx="1981066" cy="2204867"/>
            </a:xfrm>
            <a:prstGeom prst="rect">
              <a:avLst/>
            </a:prstGeom>
            <a:noFill/>
            <a:ln w="9525">
              <a:noFill/>
              <a:miter lim="800000"/>
              <a:headEnd/>
              <a:tailEnd/>
            </a:ln>
          </p:spPr>
        </p:pic>
        <p:sp>
          <p:nvSpPr>
            <p:cNvPr id="6" name="円/楕円 5"/>
            <p:cNvSpPr/>
            <p:nvPr/>
          </p:nvSpPr>
          <p:spPr>
            <a:xfrm>
              <a:off x="5898858" y="1946310"/>
              <a:ext cx="144017" cy="1440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4799852" y="2709009"/>
              <a:ext cx="1170130" cy="307778"/>
            </a:xfrm>
            <a:prstGeom prst="rect">
              <a:avLst/>
            </a:prstGeom>
            <a:noFill/>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難波周辺</a:t>
              </a:r>
            </a:p>
          </p:txBody>
        </p:sp>
        <p:cxnSp>
          <p:nvCxnSpPr>
            <p:cNvPr id="8" name="直線矢印コネクタ 7"/>
            <p:cNvCxnSpPr>
              <a:endCxn id="6" idx="4"/>
            </p:cNvCxnSpPr>
            <p:nvPr/>
          </p:nvCxnSpPr>
          <p:spPr>
            <a:xfrm flipV="1">
              <a:off x="5591939" y="2090327"/>
              <a:ext cx="378883" cy="6185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735496" y="559777"/>
              <a:ext cx="6264693" cy="6340788"/>
            </a:xfrm>
            <a:prstGeom prst="rect">
              <a:avLst/>
            </a:prstGeom>
            <a:noFill/>
            <a:ln>
              <a:solidFill>
                <a:schemeClr val="tx1"/>
              </a:solidFill>
              <a:prstDash val="sysDash"/>
            </a:ln>
          </p:spPr>
          <p:txBody>
            <a:bodyPr wrap="square" rIns="36000" rtlCol="0">
              <a:spAutoFit/>
            </a:bodyPr>
            <a:lstStyle/>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a:p>
              <a:pPr marL="273050" indent="-273050"/>
              <a:endParaRPr lang="en-US" altLang="ja-JP" sz="1400" dirty="0">
                <a:latin typeface="ＭＳ Ｐ明朝" pitchFamily="18" charset="-128"/>
                <a:ea typeface="ＭＳ Ｐ明朝" pitchFamily="18" charset="-128"/>
              </a:endParaRPr>
            </a:p>
          </p:txBody>
        </p:sp>
        <p:sp>
          <p:nvSpPr>
            <p:cNvPr id="17" name="テキスト ボックス 16"/>
            <p:cNvSpPr txBox="1"/>
            <p:nvPr/>
          </p:nvSpPr>
          <p:spPr>
            <a:xfrm>
              <a:off x="8832297" y="3992958"/>
              <a:ext cx="1549768"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とんぼりリバーウォーク</a:t>
              </a:r>
            </a:p>
          </p:txBody>
        </p:sp>
        <p:sp>
          <p:nvSpPr>
            <p:cNvPr id="18" name="テキスト ボックス 17"/>
            <p:cNvSpPr txBox="1"/>
            <p:nvPr/>
          </p:nvSpPr>
          <p:spPr>
            <a:xfrm>
              <a:off x="8303934" y="3284988"/>
              <a:ext cx="347438" cy="733200"/>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御堂筋</a:t>
              </a:r>
            </a:p>
          </p:txBody>
        </p:sp>
        <p:sp>
          <p:nvSpPr>
            <p:cNvPr id="19" name="テキスト ボックス 18"/>
            <p:cNvSpPr txBox="1"/>
            <p:nvPr/>
          </p:nvSpPr>
          <p:spPr>
            <a:xfrm>
              <a:off x="8911577" y="1763866"/>
              <a:ext cx="796863"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長堀通</a:t>
              </a:r>
            </a:p>
          </p:txBody>
        </p:sp>
        <p:sp>
          <p:nvSpPr>
            <p:cNvPr id="20" name="テキスト ボックス 19"/>
            <p:cNvSpPr txBox="1"/>
            <p:nvPr/>
          </p:nvSpPr>
          <p:spPr>
            <a:xfrm>
              <a:off x="10560539" y="3212980"/>
              <a:ext cx="211204" cy="648074"/>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堺筋</a:t>
              </a:r>
            </a:p>
          </p:txBody>
        </p:sp>
        <p:cxnSp>
          <p:nvCxnSpPr>
            <p:cNvPr id="22" name="直線コネクタ 21"/>
            <p:cNvCxnSpPr/>
            <p:nvPr/>
          </p:nvCxnSpPr>
          <p:spPr>
            <a:xfrm flipH="1">
              <a:off x="10478119" y="620688"/>
              <a:ext cx="154377" cy="604868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フリーフォーム 24"/>
            <p:cNvSpPr/>
            <p:nvPr/>
          </p:nvSpPr>
          <p:spPr>
            <a:xfrm>
              <a:off x="7968201" y="644571"/>
              <a:ext cx="799054" cy="6213438"/>
            </a:xfrm>
            <a:custGeom>
              <a:avLst/>
              <a:gdLst>
                <a:gd name="connsiteX0" fmla="*/ 876300 w 1050925"/>
                <a:gd name="connsiteY0" fmla="*/ 0 h 4230688"/>
                <a:gd name="connsiteX1" fmla="*/ 876300 w 1050925"/>
                <a:gd name="connsiteY1" fmla="*/ 2457450 h 4230688"/>
                <a:gd name="connsiteX2" fmla="*/ 904875 w 1050925"/>
                <a:gd name="connsiteY2" fmla="*/ 3952875 h 4230688"/>
                <a:gd name="connsiteX3" fmla="*/ 0 w 1050925"/>
                <a:gd name="connsiteY3" fmla="*/ 4124325 h 4230688"/>
                <a:gd name="connsiteX4" fmla="*/ 0 w 1050925"/>
                <a:gd name="connsiteY4" fmla="*/ 4124325 h 4230688"/>
                <a:gd name="connsiteX0" fmla="*/ 876300 w 938473"/>
                <a:gd name="connsiteY0" fmla="*/ 0 h 4124325"/>
                <a:gd name="connsiteX1" fmla="*/ 876300 w 938473"/>
                <a:gd name="connsiteY1" fmla="*/ 2457450 h 4124325"/>
                <a:gd name="connsiteX2" fmla="*/ 201588 w 938473"/>
                <a:gd name="connsiteY2" fmla="*/ 3300189 h 4124325"/>
                <a:gd name="connsiteX3" fmla="*/ 904875 w 938473"/>
                <a:gd name="connsiteY3" fmla="*/ 3952875 h 4124325"/>
                <a:gd name="connsiteX4" fmla="*/ 0 w 938473"/>
                <a:gd name="connsiteY4" fmla="*/ 4124325 h 4124325"/>
                <a:gd name="connsiteX5" fmla="*/ 0 w 938473"/>
                <a:gd name="connsiteY5" fmla="*/ 4124325 h 4124325"/>
                <a:gd name="connsiteX0" fmla="*/ 876300 w 938473"/>
                <a:gd name="connsiteY0" fmla="*/ 0 h 4124325"/>
                <a:gd name="connsiteX1" fmla="*/ 876300 w 938473"/>
                <a:gd name="connsiteY1" fmla="*/ 2457450 h 4124325"/>
                <a:gd name="connsiteX2" fmla="*/ 704850 w 938473"/>
                <a:gd name="connsiteY2" fmla="*/ 2847976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561628 w 938473"/>
                <a:gd name="connsiteY2" fmla="*/ 2868142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866775 w 938473"/>
                <a:gd name="connsiteY2" fmla="*/ 2647951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993395 w 1055568"/>
                <a:gd name="connsiteY0" fmla="*/ 0 h 4124325"/>
                <a:gd name="connsiteX1" fmla="*/ 993395 w 1055568"/>
                <a:gd name="connsiteY1" fmla="*/ 2457450 h 4124325"/>
                <a:gd name="connsiteX2" fmla="*/ 534707 w 1055568"/>
                <a:gd name="connsiteY2" fmla="*/ 3156174 h 4124325"/>
                <a:gd name="connsiteX3" fmla="*/ 431420 w 1055568"/>
                <a:gd name="connsiteY3" fmla="*/ 3181351 h 4124325"/>
                <a:gd name="connsiteX4" fmla="*/ 318683 w 1055568"/>
                <a:gd name="connsiteY4" fmla="*/ 3300189 h 4124325"/>
                <a:gd name="connsiteX5" fmla="*/ 1021970 w 1055568"/>
                <a:gd name="connsiteY5" fmla="*/ 3952875 h 4124325"/>
                <a:gd name="connsiteX6" fmla="*/ 117095 w 1055568"/>
                <a:gd name="connsiteY6" fmla="*/ 4124325 h 4124325"/>
                <a:gd name="connsiteX7" fmla="*/ 117095 w 1055568"/>
                <a:gd name="connsiteY7" fmla="*/ 4124325 h 4124325"/>
                <a:gd name="connsiteX0" fmla="*/ 876300 w 938473"/>
                <a:gd name="connsiteY0" fmla="*/ 0 h 4124325"/>
                <a:gd name="connsiteX1" fmla="*/ 876300 w 938473"/>
                <a:gd name="connsiteY1" fmla="*/ 2457450 h 4124325"/>
                <a:gd name="connsiteX2" fmla="*/ 609600 w 938473"/>
                <a:gd name="connsiteY2" fmla="*/ 2762251 h 4124325"/>
                <a:gd name="connsiteX3" fmla="*/ 417612 w 938473"/>
                <a:gd name="connsiteY3" fmla="*/ 3156174 h 4124325"/>
                <a:gd name="connsiteX4" fmla="*/ 314325 w 938473"/>
                <a:gd name="connsiteY4" fmla="*/ 3181351 h 4124325"/>
                <a:gd name="connsiteX5" fmla="*/ 201588 w 938473"/>
                <a:gd name="connsiteY5" fmla="*/ 3300189 h 4124325"/>
                <a:gd name="connsiteX6" fmla="*/ 904875 w 938473"/>
                <a:gd name="connsiteY6" fmla="*/ 3952875 h 4124325"/>
                <a:gd name="connsiteX7" fmla="*/ 0 w 938473"/>
                <a:gd name="connsiteY7" fmla="*/ 4124325 h 4124325"/>
                <a:gd name="connsiteX8" fmla="*/ 0 w 938473"/>
                <a:gd name="connsiteY8"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99938 w 938108"/>
                <a:gd name="connsiteY0" fmla="*/ 0 h 4124325"/>
                <a:gd name="connsiteX1" fmla="*/ 899938 w 938108"/>
                <a:gd name="connsiteY1" fmla="*/ 2457450 h 4124325"/>
                <a:gd name="connsiteX2" fmla="*/ 441250 w 938108"/>
                <a:gd name="connsiteY2" fmla="*/ 3156174 h 4124325"/>
                <a:gd name="connsiteX3" fmla="*/ 81210 w 938108"/>
                <a:gd name="connsiteY3" fmla="*/ 3516214 h 4124325"/>
                <a:gd name="connsiteX4" fmla="*/ 928513 w 938108"/>
                <a:gd name="connsiteY4" fmla="*/ 3952875 h 4124325"/>
                <a:gd name="connsiteX5" fmla="*/ 23638 w 938108"/>
                <a:gd name="connsiteY5" fmla="*/ 4124325 h 4124325"/>
                <a:gd name="connsiteX6" fmla="*/ 23638 w 938108"/>
                <a:gd name="connsiteY6" fmla="*/ 4124325 h 4124325"/>
                <a:gd name="connsiteX0" fmla="*/ 899938 w 938108"/>
                <a:gd name="connsiteY0" fmla="*/ 0 h 4124325"/>
                <a:gd name="connsiteX1" fmla="*/ 899938 w 938108"/>
                <a:gd name="connsiteY1" fmla="*/ 2457450 h 4124325"/>
                <a:gd name="connsiteX2" fmla="*/ 585266 w 938108"/>
                <a:gd name="connsiteY2" fmla="*/ 2868142 h 4124325"/>
                <a:gd name="connsiteX3" fmla="*/ 441250 w 938108"/>
                <a:gd name="connsiteY3" fmla="*/ 3156174 h 4124325"/>
                <a:gd name="connsiteX4" fmla="*/ 81210 w 938108"/>
                <a:gd name="connsiteY4" fmla="*/ 3516214 h 4124325"/>
                <a:gd name="connsiteX5" fmla="*/ 928513 w 938108"/>
                <a:gd name="connsiteY5" fmla="*/ 3952875 h 4124325"/>
                <a:gd name="connsiteX6" fmla="*/ 23638 w 938108"/>
                <a:gd name="connsiteY6" fmla="*/ 4124325 h 4124325"/>
                <a:gd name="connsiteX7" fmla="*/ 23638 w 938108"/>
                <a:gd name="connsiteY7"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64286"/>
                <a:gd name="connsiteX1" fmla="*/ 876300 w 876300"/>
                <a:gd name="connsiteY1" fmla="*/ 2457450 h 4164286"/>
                <a:gd name="connsiteX2" fmla="*/ 777652 w 876300"/>
                <a:gd name="connsiteY2" fmla="*/ 2580110 h 4164286"/>
                <a:gd name="connsiteX3" fmla="*/ 561628 w 876300"/>
                <a:gd name="connsiteY3" fmla="*/ 2868142 h 4164286"/>
                <a:gd name="connsiteX4" fmla="*/ 345604 w 876300"/>
                <a:gd name="connsiteY4" fmla="*/ 3156174 h 4164286"/>
                <a:gd name="connsiteX5" fmla="*/ 57572 w 876300"/>
                <a:gd name="connsiteY5" fmla="*/ 3516214 h 4164286"/>
                <a:gd name="connsiteX6" fmla="*/ 57572 w 876300"/>
                <a:gd name="connsiteY6" fmla="*/ 3948262 h 4164286"/>
                <a:gd name="connsiteX7" fmla="*/ 0 w 876300"/>
                <a:gd name="connsiteY7" fmla="*/ 4124325 h 4164286"/>
                <a:gd name="connsiteX8" fmla="*/ 57572 w 876300"/>
                <a:gd name="connsiteY8" fmla="*/ 4164286 h 4164286"/>
                <a:gd name="connsiteX0" fmla="*/ 876329 w 876329"/>
                <a:gd name="connsiteY0" fmla="*/ 0 h 4164286"/>
                <a:gd name="connsiteX1" fmla="*/ 876329 w 876329"/>
                <a:gd name="connsiteY1" fmla="*/ 2457450 h 4164286"/>
                <a:gd name="connsiteX2" fmla="*/ 777681 w 876329"/>
                <a:gd name="connsiteY2" fmla="*/ 2580110 h 4164286"/>
                <a:gd name="connsiteX3" fmla="*/ 561657 w 876329"/>
                <a:gd name="connsiteY3" fmla="*/ 2868142 h 4164286"/>
                <a:gd name="connsiteX4" fmla="*/ 345633 w 876329"/>
                <a:gd name="connsiteY4" fmla="*/ 3156174 h 4164286"/>
                <a:gd name="connsiteX5" fmla="*/ 57601 w 876329"/>
                <a:gd name="connsiteY5" fmla="*/ 3516214 h 4164286"/>
                <a:gd name="connsiteX6" fmla="*/ 29 w 876329"/>
                <a:gd name="connsiteY6" fmla="*/ 4124325 h 4164286"/>
                <a:gd name="connsiteX7" fmla="*/ 57601 w 876329"/>
                <a:gd name="connsiteY7" fmla="*/ 4164286 h 4164286"/>
                <a:gd name="connsiteX0" fmla="*/ 879545 w 879545"/>
                <a:gd name="connsiteY0" fmla="*/ 0 h 4164286"/>
                <a:gd name="connsiteX1" fmla="*/ 879545 w 879545"/>
                <a:gd name="connsiteY1" fmla="*/ 2457450 h 4164286"/>
                <a:gd name="connsiteX2" fmla="*/ 780897 w 879545"/>
                <a:gd name="connsiteY2" fmla="*/ 2580110 h 4164286"/>
                <a:gd name="connsiteX3" fmla="*/ 564873 w 879545"/>
                <a:gd name="connsiteY3" fmla="*/ 2868142 h 4164286"/>
                <a:gd name="connsiteX4" fmla="*/ 348849 w 879545"/>
                <a:gd name="connsiteY4" fmla="*/ 3156174 h 4164286"/>
                <a:gd name="connsiteX5" fmla="*/ 60817 w 879545"/>
                <a:gd name="connsiteY5" fmla="*/ 3516214 h 4164286"/>
                <a:gd name="connsiteX6" fmla="*/ 60818 w 879545"/>
                <a:gd name="connsiteY6" fmla="*/ 3804245 h 4164286"/>
                <a:gd name="connsiteX7" fmla="*/ 3245 w 879545"/>
                <a:gd name="connsiteY7" fmla="*/ 4124325 h 4164286"/>
                <a:gd name="connsiteX8" fmla="*/ 60817 w 879545"/>
                <a:gd name="connsiteY8" fmla="*/ 4164286 h 4164286"/>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8" fmla="*/ 132826 w 879545"/>
                <a:gd name="connsiteY8" fmla="*/ 4092277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6329 w 876329"/>
                <a:gd name="connsiteY0" fmla="*/ 0 h 4124325"/>
                <a:gd name="connsiteX1" fmla="*/ 876329 w 876329"/>
                <a:gd name="connsiteY1" fmla="*/ 2457450 h 4124325"/>
                <a:gd name="connsiteX2" fmla="*/ 777681 w 876329"/>
                <a:gd name="connsiteY2" fmla="*/ 2580110 h 4124325"/>
                <a:gd name="connsiteX3" fmla="*/ 561657 w 876329"/>
                <a:gd name="connsiteY3" fmla="*/ 2868142 h 4124325"/>
                <a:gd name="connsiteX4" fmla="*/ 345633 w 876329"/>
                <a:gd name="connsiteY4" fmla="*/ 3156174 h 4124325"/>
                <a:gd name="connsiteX5" fmla="*/ 57601 w 876329"/>
                <a:gd name="connsiteY5" fmla="*/ 3516214 h 4124325"/>
                <a:gd name="connsiteX6" fmla="*/ 29 w 876329"/>
                <a:gd name="connsiteY6"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3 w 876300"/>
                <a:gd name="connsiteY6" fmla="*/ 3876254 h 4124325"/>
                <a:gd name="connsiteX7" fmla="*/ 0 w 876300"/>
                <a:gd name="connsiteY7" fmla="*/ 4124325 h 4124325"/>
                <a:gd name="connsiteX0" fmla="*/ 890736 w 890736"/>
                <a:gd name="connsiteY0" fmla="*/ 0 h 4092278"/>
                <a:gd name="connsiteX1" fmla="*/ 890736 w 890736"/>
                <a:gd name="connsiteY1" fmla="*/ 2457450 h 4092278"/>
                <a:gd name="connsiteX2" fmla="*/ 792088 w 890736"/>
                <a:gd name="connsiteY2" fmla="*/ 2580110 h 4092278"/>
                <a:gd name="connsiteX3" fmla="*/ 576064 w 890736"/>
                <a:gd name="connsiteY3" fmla="*/ 2868142 h 4092278"/>
                <a:gd name="connsiteX4" fmla="*/ 360040 w 890736"/>
                <a:gd name="connsiteY4" fmla="*/ 3156174 h 4092278"/>
                <a:gd name="connsiteX5" fmla="*/ 72008 w 890736"/>
                <a:gd name="connsiteY5" fmla="*/ 3516214 h 4092278"/>
                <a:gd name="connsiteX6" fmla="*/ 72009 w 890736"/>
                <a:gd name="connsiteY6" fmla="*/ 3876254 h 4092278"/>
                <a:gd name="connsiteX7" fmla="*/ 0 w 890736"/>
                <a:gd name="connsiteY7" fmla="*/ 4092278 h 4092278"/>
                <a:gd name="connsiteX0" fmla="*/ 866733 w 866733"/>
                <a:gd name="connsiteY0" fmla="*/ 0 h 4164286"/>
                <a:gd name="connsiteX1" fmla="*/ 866733 w 866733"/>
                <a:gd name="connsiteY1" fmla="*/ 2457450 h 4164286"/>
                <a:gd name="connsiteX2" fmla="*/ 768085 w 866733"/>
                <a:gd name="connsiteY2" fmla="*/ 2580110 h 4164286"/>
                <a:gd name="connsiteX3" fmla="*/ 552061 w 866733"/>
                <a:gd name="connsiteY3" fmla="*/ 2868142 h 4164286"/>
                <a:gd name="connsiteX4" fmla="*/ 336037 w 866733"/>
                <a:gd name="connsiteY4" fmla="*/ 3156174 h 4164286"/>
                <a:gd name="connsiteX5" fmla="*/ 48005 w 866733"/>
                <a:gd name="connsiteY5" fmla="*/ 3516214 h 4164286"/>
                <a:gd name="connsiteX6" fmla="*/ 48006 w 866733"/>
                <a:gd name="connsiteY6" fmla="*/ 3876254 h 4164286"/>
                <a:gd name="connsiteX7" fmla="*/ 48005 w 866733"/>
                <a:gd name="connsiteY7" fmla="*/ 4164286 h 4164286"/>
                <a:gd name="connsiteX0" fmla="*/ 838580 w 838580"/>
                <a:gd name="connsiteY0" fmla="*/ 0 h 4164286"/>
                <a:gd name="connsiteX1" fmla="*/ 83858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58772 w 858772"/>
                <a:gd name="connsiteY0" fmla="*/ 0 h 6319602"/>
                <a:gd name="connsiteX1" fmla="*/ 838580 w 858772"/>
                <a:gd name="connsiteY1" fmla="*/ 4612766 h 6319602"/>
                <a:gd name="connsiteX2" fmla="*/ 739932 w 858772"/>
                <a:gd name="connsiteY2" fmla="*/ 4735426 h 6319602"/>
                <a:gd name="connsiteX3" fmla="*/ 523908 w 858772"/>
                <a:gd name="connsiteY3" fmla="*/ 5023458 h 6319602"/>
                <a:gd name="connsiteX4" fmla="*/ 307884 w 858772"/>
                <a:gd name="connsiteY4" fmla="*/ 5311490 h 6319602"/>
                <a:gd name="connsiteX5" fmla="*/ 48005 w 858772"/>
                <a:gd name="connsiteY5" fmla="*/ 5670042 h 6319602"/>
                <a:gd name="connsiteX6" fmla="*/ 19853 w 858772"/>
                <a:gd name="connsiteY6" fmla="*/ 6031570 h 6319602"/>
                <a:gd name="connsiteX7" fmla="*/ 19852 w 858772"/>
                <a:gd name="connsiteY7" fmla="*/ 6319602 h 6319602"/>
                <a:gd name="connsiteX0" fmla="*/ 858772 w 858772"/>
                <a:gd name="connsiteY0" fmla="*/ 0 h 6319602"/>
                <a:gd name="connsiteX1" fmla="*/ 838580 w 858772"/>
                <a:gd name="connsiteY1" fmla="*/ 4612766 h 6319602"/>
                <a:gd name="connsiteX2" fmla="*/ 739932 w 858772"/>
                <a:gd name="connsiteY2" fmla="*/ 4735426 h 6319602"/>
                <a:gd name="connsiteX3" fmla="*/ 523908 w 858772"/>
                <a:gd name="connsiteY3" fmla="*/ 5023458 h 6319602"/>
                <a:gd name="connsiteX4" fmla="*/ 307884 w 858772"/>
                <a:gd name="connsiteY4" fmla="*/ 5311490 h 6319602"/>
                <a:gd name="connsiteX5" fmla="*/ 48005 w 858772"/>
                <a:gd name="connsiteY5" fmla="*/ 5670042 h 6319602"/>
                <a:gd name="connsiteX6" fmla="*/ 19852 w 858772"/>
                <a:gd name="connsiteY6" fmla="*/ 6319602 h 6319602"/>
                <a:gd name="connsiteX0" fmla="*/ 810767 w 810767"/>
                <a:gd name="connsiteY0" fmla="*/ 0 h 5670042"/>
                <a:gd name="connsiteX1" fmla="*/ 790575 w 810767"/>
                <a:gd name="connsiteY1" fmla="*/ 4612766 h 5670042"/>
                <a:gd name="connsiteX2" fmla="*/ 691927 w 810767"/>
                <a:gd name="connsiteY2" fmla="*/ 4735426 h 5670042"/>
                <a:gd name="connsiteX3" fmla="*/ 475903 w 810767"/>
                <a:gd name="connsiteY3" fmla="*/ 5023458 h 5670042"/>
                <a:gd name="connsiteX4" fmla="*/ 259879 w 810767"/>
                <a:gd name="connsiteY4" fmla="*/ 5311490 h 5670042"/>
                <a:gd name="connsiteX5" fmla="*/ 0 w 810767"/>
                <a:gd name="connsiteY5" fmla="*/ 5670042 h 5670042"/>
                <a:gd name="connsiteX0" fmla="*/ 740885 w 740885"/>
                <a:gd name="connsiteY0" fmla="*/ 0 h 5714666"/>
                <a:gd name="connsiteX1" fmla="*/ 720693 w 740885"/>
                <a:gd name="connsiteY1" fmla="*/ 4612766 h 5714666"/>
                <a:gd name="connsiteX2" fmla="*/ 622045 w 740885"/>
                <a:gd name="connsiteY2" fmla="*/ 4735426 h 5714666"/>
                <a:gd name="connsiteX3" fmla="*/ 406021 w 740885"/>
                <a:gd name="connsiteY3" fmla="*/ 5023458 h 5714666"/>
                <a:gd name="connsiteX4" fmla="*/ 189997 w 740885"/>
                <a:gd name="connsiteY4" fmla="*/ 5311490 h 5714666"/>
                <a:gd name="connsiteX5" fmla="*/ 0 w 740885"/>
                <a:gd name="connsiteY5" fmla="*/ 5714666 h 5714666"/>
                <a:gd name="connsiteX0" fmla="*/ 740885 w 740885"/>
                <a:gd name="connsiteY0" fmla="*/ 0 h 5714666"/>
                <a:gd name="connsiteX1" fmla="*/ 720693 w 740885"/>
                <a:gd name="connsiteY1" fmla="*/ 4612766 h 5714666"/>
                <a:gd name="connsiteX2" fmla="*/ 622045 w 740885"/>
                <a:gd name="connsiteY2" fmla="*/ 4735426 h 5714666"/>
                <a:gd name="connsiteX3" fmla="*/ 406021 w 740885"/>
                <a:gd name="connsiteY3" fmla="*/ 5023458 h 5714666"/>
                <a:gd name="connsiteX4" fmla="*/ 209645 w 740885"/>
                <a:gd name="connsiteY4" fmla="*/ 5237994 h 5714666"/>
                <a:gd name="connsiteX5" fmla="*/ 0 w 740885"/>
                <a:gd name="connsiteY5" fmla="*/ 5714666 h 5714666"/>
                <a:gd name="connsiteX0" fmla="*/ 740885 w 740885"/>
                <a:gd name="connsiteY0" fmla="*/ 0 h 5714666"/>
                <a:gd name="connsiteX1" fmla="*/ 720693 w 740885"/>
                <a:gd name="connsiteY1" fmla="*/ 4612766 h 5714666"/>
                <a:gd name="connsiteX2" fmla="*/ 622045 w 740885"/>
                <a:gd name="connsiteY2" fmla="*/ 4735426 h 5714666"/>
                <a:gd name="connsiteX3" fmla="*/ 406021 w 740885"/>
                <a:gd name="connsiteY3" fmla="*/ 5023458 h 5714666"/>
                <a:gd name="connsiteX4" fmla="*/ 209645 w 740885"/>
                <a:gd name="connsiteY4" fmla="*/ 5237994 h 5714666"/>
                <a:gd name="connsiteX5" fmla="*/ 0 w 740885"/>
                <a:gd name="connsiteY5" fmla="*/ 5714666 h 5714666"/>
                <a:gd name="connsiteX0" fmla="*/ 775459 w 775459"/>
                <a:gd name="connsiteY0" fmla="*/ 0 h 6213430"/>
                <a:gd name="connsiteX1" fmla="*/ 720693 w 775459"/>
                <a:gd name="connsiteY1" fmla="*/ 5111530 h 6213430"/>
                <a:gd name="connsiteX2" fmla="*/ 622045 w 775459"/>
                <a:gd name="connsiteY2" fmla="*/ 5234190 h 6213430"/>
                <a:gd name="connsiteX3" fmla="*/ 406021 w 775459"/>
                <a:gd name="connsiteY3" fmla="*/ 5522222 h 6213430"/>
                <a:gd name="connsiteX4" fmla="*/ 209645 w 775459"/>
                <a:gd name="connsiteY4" fmla="*/ 5736758 h 6213430"/>
                <a:gd name="connsiteX5" fmla="*/ 0 w 775459"/>
                <a:gd name="connsiteY5" fmla="*/ 6213430 h 621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459" h="6213430">
                  <a:moveTo>
                    <a:pt x="775459" y="0"/>
                  </a:moveTo>
                  <a:cubicBezTo>
                    <a:pt x="773078" y="899319"/>
                    <a:pt x="715931" y="4452718"/>
                    <a:pt x="720693" y="5111530"/>
                  </a:cubicBezTo>
                  <a:lnTo>
                    <a:pt x="622045" y="5234190"/>
                  </a:lnTo>
                  <a:cubicBezTo>
                    <a:pt x="569600" y="5302639"/>
                    <a:pt x="474754" y="5438461"/>
                    <a:pt x="406021" y="5522222"/>
                  </a:cubicBezTo>
                  <a:cubicBezTo>
                    <a:pt x="337288" y="5605983"/>
                    <a:pt x="277315" y="5621557"/>
                    <a:pt x="209645" y="5736758"/>
                  </a:cubicBezTo>
                  <a:cubicBezTo>
                    <a:pt x="141975" y="5851959"/>
                    <a:pt x="48005" y="6045411"/>
                    <a:pt x="0" y="6213430"/>
                  </a:cubicBez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6" name="正方形/長方形 25"/>
            <p:cNvSpPr/>
            <p:nvPr/>
          </p:nvSpPr>
          <p:spPr>
            <a:xfrm>
              <a:off x="8651372" y="5035741"/>
              <a:ext cx="108964" cy="62559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p:cNvSpPr/>
            <p:nvPr/>
          </p:nvSpPr>
          <p:spPr>
            <a:xfrm>
              <a:off x="10416520" y="4747708"/>
              <a:ext cx="108964" cy="62559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正方形/長方形 29"/>
            <p:cNvSpPr/>
            <p:nvPr/>
          </p:nvSpPr>
          <p:spPr>
            <a:xfrm>
              <a:off x="8616274" y="2132944"/>
              <a:ext cx="144015" cy="91363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p:cNvSpPr/>
            <p:nvPr/>
          </p:nvSpPr>
          <p:spPr>
            <a:xfrm>
              <a:off x="10560536" y="2132944"/>
              <a:ext cx="108964" cy="62559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フリーフォーム 32"/>
            <p:cNvSpPr/>
            <p:nvPr/>
          </p:nvSpPr>
          <p:spPr>
            <a:xfrm>
              <a:off x="7481224" y="629394"/>
              <a:ext cx="487002" cy="6164991"/>
            </a:xfrm>
            <a:custGeom>
              <a:avLst/>
              <a:gdLst>
                <a:gd name="connsiteX0" fmla="*/ 608012 w 627062"/>
                <a:gd name="connsiteY0" fmla="*/ 3581400 h 3581400"/>
                <a:gd name="connsiteX1" fmla="*/ 627062 w 627062"/>
                <a:gd name="connsiteY1" fmla="*/ 2305050 h 3581400"/>
                <a:gd name="connsiteX2" fmla="*/ 627062 w 627062"/>
                <a:gd name="connsiteY2" fmla="*/ 2305050 h 3581400"/>
                <a:gd name="connsiteX3" fmla="*/ 93662 w 627062"/>
                <a:gd name="connsiteY3" fmla="*/ 857250 h 3581400"/>
                <a:gd name="connsiteX4" fmla="*/ 65087 w 627062"/>
                <a:gd name="connsiteY4" fmla="*/ 609600 h 3581400"/>
                <a:gd name="connsiteX5" fmla="*/ 93662 w 627062"/>
                <a:gd name="connsiteY5" fmla="*/ 0 h 3581400"/>
                <a:gd name="connsiteX6" fmla="*/ 93662 w 627062"/>
                <a:gd name="connsiteY6" fmla="*/ 0 h 3581400"/>
                <a:gd name="connsiteX0" fmla="*/ 608012 w 627062"/>
                <a:gd name="connsiteY0" fmla="*/ 5741640 h 5741640"/>
                <a:gd name="connsiteX1" fmla="*/ 627062 w 627062"/>
                <a:gd name="connsiteY1" fmla="*/ 4465290 h 5741640"/>
                <a:gd name="connsiteX2" fmla="*/ 627062 w 627062"/>
                <a:gd name="connsiteY2" fmla="*/ 4465290 h 5741640"/>
                <a:gd name="connsiteX3" fmla="*/ 93662 w 627062"/>
                <a:gd name="connsiteY3" fmla="*/ 3017490 h 5741640"/>
                <a:gd name="connsiteX4" fmla="*/ 65087 w 627062"/>
                <a:gd name="connsiteY4" fmla="*/ 2769840 h 5741640"/>
                <a:gd name="connsiteX5" fmla="*/ 93662 w 627062"/>
                <a:gd name="connsiteY5" fmla="*/ 2160240 h 5741640"/>
                <a:gd name="connsiteX6" fmla="*/ 329662 w 627062"/>
                <a:gd name="connsiteY6" fmla="*/ 0 h 5741640"/>
                <a:gd name="connsiteX0" fmla="*/ 608013 w 627063"/>
                <a:gd name="connsiteY0" fmla="*/ 5741640 h 5741640"/>
                <a:gd name="connsiteX1" fmla="*/ 627063 w 627063"/>
                <a:gd name="connsiteY1" fmla="*/ 4465290 h 5741640"/>
                <a:gd name="connsiteX2" fmla="*/ 627063 w 627063"/>
                <a:gd name="connsiteY2" fmla="*/ 4680520 h 5741640"/>
                <a:gd name="connsiteX3" fmla="*/ 93663 w 627063"/>
                <a:gd name="connsiteY3" fmla="*/ 3017490 h 5741640"/>
                <a:gd name="connsiteX4" fmla="*/ 65088 w 627063"/>
                <a:gd name="connsiteY4" fmla="*/ 2769840 h 5741640"/>
                <a:gd name="connsiteX5" fmla="*/ 93663 w 627063"/>
                <a:gd name="connsiteY5" fmla="*/ 2160240 h 5741640"/>
                <a:gd name="connsiteX6" fmla="*/ 329663 w 627063"/>
                <a:gd name="connsiteY6" fmla="*/ 0 h 5741640"/>
                <a:gd name="connsiteX0" fmla="*/ 570937 w 589987"/>
                <a:gd name="connsiteY0" fmla="*/ 5741640 h 5741640"/>
                <a:gd name="connsiteX1" fmla="*/ 589987 w 589987"/>
                <a:gd name="connsiteY1" fmla="*/ 4465290 h 5741640"/>
                <a:gd name="connsiteX2" fmla="*/ 589987 w 589987"/>
                <a:gd name="connsiteY2" fmla="*/ 4680520 h 5741640"/>
                <a:gd name="connsiteX3" fmla="*/ 224657 w 589987"/>
                <a:gd name="connsiteY3" fmla="*/ 3464917 h 5741640"/>
                <a:gd name="connsiteX4" fmla="*/ 28012 w 589987"/>
                <a:gd name="connsiteY4" fmla="*/ 2769840 h 5741640"/>
                <a:gd name="connsiteX5" fmla="*/ 56587 w 589987"/>
                <a:gd name="connsiteY5" fmla="*/ 2160240 h 5741640"/>
                <a:gd name="connsiteX6" fmla="*/ 292587 w 589987"/>
                <a:gd name="connsiteY6" fmla="*/ 0 h 5741640"/>
                <a:gd name="connsiteX0" fmla="*/ 568893 w 587943"/>
                <a:gd name="connsiteY0" fmla="*/ 5741640 h 5741640"/>
                <a:gd name="connsiteX1" fmla="*/ 587943 w 587943"/>
                <a:gd name="connsiteY1" fmla="*/ 4465290 h 5741640"/>
                <a:gd name="connsiteX2" fmla="*/ 587943 w 587943"/>
                <a:gd name="connsiteY2" fmla="*/ 4680520 h 5741640"/>
                <a:gd name="connsiteX3" fmla="*/ 210352 w 587943"/>
                <a:gd name="connsiteY3" fmla="*/ 3500543 h 5741640"/>
                <a:gd name="connsiteX4" fmla="*/ 25968 w 587943"/>
                <a:gd name="connsiteY4" fmla="*/ 2769840 h 5741640"/>
                <a:gd name="connsiteX5" fmla="*/ 54543 w 587943"/>
                <a:gd name="connsiteY5" fmla="*/ 2160240 h 5741640"/>
                <a:gd name="connsiteX6" fmla="*/ 290543 w 587943"/>
                <a:gd name="connsiteY6" fmla="*/ 0 h 5741640"/>
                <a:gd name="connsiteX0" fmla="*/ 548228 w 567278"/>
                <a:gd name="connsiteY0" fmla="*/ 5741640 h 5741640"/>
                <a:gd name="connsiteX1" fmla="*/ 567278 w 567278"/>
                <a:gd name="connsiteY1" fmla="*/ 4465290 h 5741640"/>
                <a:gd name="connsiteX2" fmla="*/ 567278 w 567278"/>
                <a:gd name="connsiteY2" fmla="*/ 4680520 h 5741640"/>
                <a:gd name="connsiteX3" fmla="*/ 189687 w 567278"/>
                <a:gd name="connsiteY3" fmla="*/ 3500543 h 5741640"/>
                <a:gd name="connsiteX4" fmla="*/ 66611 w 567278"/>
                <a:gd name="connsiteY4" fmla="*/ 2971720 h 5741640"/>
                <a:gd name="connsiteX5" fmla="*/ 33878 w 567278"/>
                <a:gd name="connsiteY5" fmla="*/ 2160240 h 5741640"/>
                <a:gd name="connsiteX6" fmla="*/ 269878 w 567278"/>
                <a:gd name="connsiteY6" fmla="*/ 0 h 5741640"/>
                <a:gd name="connsiteX0" fmla="*/ 491236 w 510286"/>
                <a:gd name="connsiteY0" fmla="*/ 5741640 h 5741640"/>
                <a:gd name="connsiteX1" fmla="*/ 510286 w 510286"/>
                <a:gd name="connsiteY1" fmla="*/ 4465290 h 5741640"/>
                <a:gd name="connsiteX2" fmla="*/ 510286 w 510286"/>
                <a:gd name="connsiteY2" fmla="*/ 4680520 h 5741640"/>
                <a:gd name="connsiteX3" fmla="*/ 132695 w 510286"/>
                <a:gd name="connsiteY3" fmla="*/ 3500543 h 5741640"/>
                <a:gd name="connsiteX4" fmla="*/ 9619 w 510286"/>
                <a:gd name="connsiteY4" fmla="*/ 2971720 h 5741640"/>
                <a:gd name="connsiteX5" fmla="*/ 74978 w 510286"/>
                <a:gd name="connsiteY5" fmla="*/ 1982110 h 5741640"/>
                <a:gd name="connsiteX6" fmla="*/ 212886 w 510286"/>
                <a:gd name="connsiteY6" fmla="*/ 0 h 5741640"/>
                <a:gd name="connsiteX0" fmla="*/ 491236 w 510286"/>
                <a:gd name="connsiteY0" fmla="*/ 5741640 h 5741640"/>
                <a:gd name="connsiteX1" fmla="*/ 510286 w 510286"/>
                <a:gd name="connsiteY1" fmla="*/ 5544616 h 5741640"/>
                <a:gd name="connsiteX2" fmla="*/ 510286 w 510286"/>
                <a:gd name="connsiteY2" fmla="*/ 4465290 h 5741640"/>
                <a:gd name="connsiteX3" fmla="*/ 510286 w 510286"/>
                <a:gd name="connsiteY3" fmla="*/ 4680520 h 5741640"/>
                <a:gd name="connsiteX4" fmla="*/ 132695 w 510286"/>
                <a:gd name="connsiteY4" fmla="*/ 3500543 h 5741640"/>
                <a:gd name="connsiteX5" fmla="*/ 9619 w 510286"/>
                <a:gd name="connsiteY5" fmla="*/ 2971720 h 5741640"/>
                <a:gd name="connsiteX6" fmla="*/ 74978 w 510286"/>
                <a:gd name="connsiteY6" fmla="*/ 1982110 h 5741640"/>
                <a:gd name="connsiteX7" fmla="*/ 212886 w 510286"/>
                <a:gd name="connsiteY7" fmla="*/ 0 h 5741640"/>
                <a:gd name="connsiteX0" fmla="*/ 491236 w 510286"/>
                <a:gd name="connsiteY0" fmla="*/ 5741640 h 5741640"/>
                <a:gd name="connsiteX1" fmla="*/ 510286 w 510286"/>
                <a:gd name="connsiteY1" fmla="*/ 5544616 h 5741640"/>
                <a:gd name="connsiteX2" fmla="*/ 510286 w 510286"/>
                <a:gd name="connsiteY2" fmla="*/ 4643420 h 5741640"/>
                <a:gd name="connsiteX3" fmla="*/ 510286 w 510286"/>
                <a:gd name="connsiteY3" fmla="*/ 4680520 h 5741640"/>
                <a:gd name="connsiteX4" fmla="*/ 132695 w 510286"/>
                <a:gd name="connsiteY4" fmla="*/ 3500543 h 5741640"/>
                <a:gd name="connsiteX5" fmla="*/ 9619 w 510286"/>
                <a:gd name="connsiteY5" fmla="*/ 2971720 h 5741640"/>
                <a:gd name="connsiteX6" fmla="*/ 74978 w 510286"/>
                <a:gd name="connsiteY6" fmla="*/ 1982110 h 5741640"/>
                <a:gd name="connsiteX7" fmla="*/ 212886 w 510286"/>
                <a:gd name="connsiteY7" fmla="*/ 0 h 5741640"/>
                <a:gd name="connsiteX0" fmla="*/ 483791 w 502841"/>
                <a:gd name="connsiteY0" fmla="*/ 5741640 h 5741640"/>
                <a:gd name="connsiteX1" fmla="*/ 502841 w 502841"/>
                <a:gd name="connsiteY1" fmla="*/ 5544616 h 5741640"/>
                <a:gd name="connsiteX2" fmla="*/ 502841 w 502841"/>
                <a:gd name="connsiteY2" fmla="*/ 4643420 h 5741640"/>
                <a:gd name="connsiteX3" fmla="*/ 502841 w 502841"/>
                <a:gd name="connsiteY3" fmla="*/ 4680520 h 5741640"/>
                <a:gd name="connsiteX4" fmla="*/ 125250 w 502841"/>
                <a:gd name="connsiteY4" fmla="*/ 3500543 h 5741640"/>
                <a:gd name="connsiteX5" fmla="*/ 2174 w 502841"/>
                <a:gd name="connsiteY5" fmla="*/ 2971720 h 5741640"/>
                <a:gd name="connsiteX6" fmla="*/ 112206 w 502841"/>
                <a:gd name="connsiteY6" fmla="*/ 1786979 h 5741640"/>
                <a:gd name="connsiteX7" fmla="*/ 205441 w 502841"/>
                <a:gd name="connsiteY7" fmla="*/ 0 h 5741640"/>
                <a:gd name="connsiteX0" fmla="*/ 483791 w 502841"/>
                <a:gd name="connsiteY0" fmla="*/ 5927477 h 5927477"/>
                <a:gd name="connsiteX1" fmla="*/ 502841 w 502841"/>
                <a:gd name="connsiteY1" fmla="*/ 5730453 h 5927477"/>
                <a:gd name="connsiteX2" fmla="*/ 502841 w 502841"/>
                <a:gd name="connsiteY2" fmla="*/ 4829257 h 5927477"/>
                <a:gd name="connsiteX3" fmla="*/ 502841 w 502841"/>
                <a:gd name="connsiteY3" fmla="*/ 4866357 h 5927477"/>
                <a:gd name="connsiteX4" fmla="*/ 125250 w 502841"/>
                <a:gd name="connsiteY4" fmla="*/ 3686380 h 5927477"/>
                <a:gd name="connsiteX5" fmla="*/ 2174 w 502841"/>
                <a:gd name="connsiteY5" fmla="*/ 3157557 h 5927477"/>
                <a:gd name="connsiteX6" fmla="*/ 112206 w 502841"/>
                <a:gd name="connsiteY6" fmla="*/ 1972816 h 5927477"/>
                <a:gd name="connsiteX7" fmla="*/ 297600 w 502841"/>
                <a:gd name="connsiteY7" fmla="*/ 0 h 5927477"/>
                <a:gd name="connsiteX0" fmla="*/ 483791 w 502841"/>
                <a:gd name="connsiteY0" fmla="*/ 5927477 h 5927477"/>
                <a:gd name="connsiteX1" fmla="*/ 502841 w 502841"/>
                <a:gd name="connsiteY1" fmla="*/ 5730453 h 5927477"/>
                <a:gd name="connsiteX2" fmla="*/ 502841 w 502841"/>
                <a:gd name="connsiteY2" fmla="*/ 4829257 h 5927477"/>
                <a:gd name="connsiteX3" fmla="*/ 502841 w 502841"/>
                <a:gd name="connsiteY3" fmla="*/ 4866357 h 5927477"/>
                <a:gd name="connsiteX4" fmla="*/ 125250 w 502841"/>
                <a:gd name="connsiteY4" fmla="*/ 3686380 h 5927477"/>
                <a:gd name="connsiteX5" fmla="*/ 2174 w 502841"/>
                <a:gd name="connsiteY5" fmla="*/ 3157557 h 5927477"/>
                <a:gd name="connsiteX6" fmla="*/ 112206 w 502841"/>
                <a:gd name="connsiteY6" fmla="*/ 1972816 h 5927477"/>
                <a:gd name="connsiteX7" fmla="*/ 236291 w 502841"/>
                <a:gd name="connsiteY7" fmla="*/ 415637 h 5927477"/>
                <a:gd name="connsiteX8" fmla="*/ 297600 w 502841"/>
                <a:gd name="connsiteY8" fmla="*/ 0 h 5927477"/>
                <a:gd name="connsiteX0" fmla="*/ 483791 w 502841"/>
                <a:gd name="connsiteY0" fmla="*/ 5927477 h 5927477"/>
                <a:gd name="connsiteX1" fmla="*/ 502841 w 502841"/>
                <a:gd name="connsiteY1" fmla="*/ 5730453 h 5927477"/>
                <a:gd name="connsiteX2" fmla="*/ 502841 w 502841"/>
                <a:gd name="connsiteY2" fmla="*/ 4829257 h 5927477"/>
                <a:gd name="connsiteX3" fmla="*/ 502841 w 502841"/>
                <a:gd name="connsiteY3" fmla="*/ 4866357 h 5927477"/>
                <a:gd name="connsiteX4" fmla="*/ 125250 w 502841"/>
                <a:gd name="connsiteY4" fmla="*/ 3686380 h 5927477"/>
                <a:gd name="connsiteX5" fmla="*/ 2174 w 502841"/>
                <a:gd name="connsiteY5" fmla="*/ 3157557 h 5927477"/>
                <a:gd name="connsiteX6" fmla="*/ 112206 w 502841"/>
                <a:gd name="connsiteY6" fmla="*/ 1972816 h 5927477"/>
                <a:gd name="connsiteX7" fmla="*/ 278623 w 502841"/>
                <a:gd name="connsiteY7" fmla="*/ 441287 h 5927477"/>
                <a:gd name="connsiteX8" fmla="*/ 297600 w 502841"/>
                <a:gd name="connsiteY8" fmla="*/ 0 h 5927477"/>
                <a:gd name="connsiteX0" fmla="*/ 483791 w 502841"/>
                <a:gd name="connsiteY0" fmla="*/ 6164983 h 6164983"/>
                <a:gd name="connsiteX1" fmla="*/ 502841 w 502841"/>
                <a:gd name="connsiteY1" fmla="*/ 5967959 h 6164983"/>
                <a:gd name="connsiteX2" fmla="*/ 502841 w 502841"/>
                <a:gd name="connsiteY2" fmla="*/ 5066763 h 6164983"/>
                <a:gd name="connsiteX3" fmla="*/ 502841 w 502841"/>
                <a:gd name="connsiteY3" fmla="*/ 5103863 h 6164983"/>
                <a:gd name="connsiteX4" fmla="*/ 125250 w 502841"/>
                <a:gd name="connsiteY4" fmla="*/ 3923886 h 6164983"/>
                <a:gd name="connsiteX5" fmla="*/ 2174 w 502841"/>
                <a:gd name="connsiteY5" fmla="*/ 3395063 h 6164983"/>
                <a:gd name="connsiteX6" fmla="*/ 112206 w 502841"/>
                <a:gd name="connsiteY6" fmla="*/ 2210322 h 6164983"/>
                <a:gd name="connsiteX7" fmla="*/ 278623 w 502841"/>
                <a:gd name="connsiteY7" fmla="*/ 678793 h 6164983"/>
                <a:gd name="connsiteX8" fmla="*/ 248555 w 502841"/>
                <a:gd name="connsiteY8" fmla="*/ 0 h 616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841" h="6164983">
                  <a:moveTo>
                    <a:pt x="483791" y="6164983"/>
                  </a:moveTo>
                  <a:lnTo>
                    <a:pt x="502841" y="5967959"/>
                  </a:lnTo>
                  <a:lnTo>
                    <a:pt x="502841" y="5066763"/>
                  </a:lnTo>
                  <a:lnTo>
                    <a:pt x="502841" y="5103863"/>
                  </a:lnTo>
                  <a:cubicBezTo>
                    <a:pt x="413941" y="4862563"/>
                    <a:pt x="208694" y="4208686"/>
                    <a:pt x="125250" y="3923886"/>
                  </a:cubicBezTo>
                  <a:cubicBezTo>
                    <a:pt x="41806" y="3639086"/>
                    <a:pt x="4348" y="3680657"/>
                    <a:pt x="2174" y="3395063"/>
                  </a:cubicBezTo>
                  <a:cubicBezTo>
                    <a:pt x="0" y="3109469"/>
                    <a:pt x="66131" y="2663034"/>
                    <a:pt x="112206" y="2210322"/>
                  </a:cubicBezTo>
                  <a:cubicBezTo>
                    <a:pt x="158281" y="1757610"/>
                    <a:pt x="255898" y="1047180"/>
                    <a:pt x="278623" y="678793"/>
                  </a:cubicBezTo>
                  <a:cubicBezTo>
                    <a:pt x="301348" y="310406"/>
                    <a:pt x="238337" y="69273"/>
                    <a:pt x="248555" y="0"/>
                  </a:cubicBezTo>
                </a:path>
              </a:pathLst>
            </a:custGeom>
            <a:ln w="19050" cmpd="sng">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4" name="正方形/長方形 33"/>
            <p:cNvSpPr/>
            <p:nvPr/>
          </p:nvSpPr>
          <p:spPr>
            <a:xfrm>
              <a:off x="7536154" y="2083326"/>
              <a:ext cx="144015" cy="62559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正方形/長方形 35"/>
            <p:cNvSpPr/>
            <p:nvPr/>
          </p:nvSpPr>
          <p:spPr>
            <a:xfrm rot="19727314">
              <a:off x="8851704" y="5932441"/>
              <a:ext cx="274980" cy="707537"/>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フリーフォーム 36"/>
            <p:cNvSpPr/>
            <p:nvPr/>
          </p:nvSpPr>
          <p:spPr>
            <a:xfrm rot="5400000">
              <a:off x="8796294" y="2816941"/>
              <a:ext cx="288033" cy="4104454"/>
            </a:xfrm>
            <a:custGeom>
              <a:avLst/>
              <a:gdLst>
                <a:gd name="connsiteX0" fmla="*/ 876300 w 1050925"/>
                <a:gd name="connsiteY0" fmla="*/ 0 h 4230688"/>
                <a:gd name="connsiteX1" fmla="*/ 876300 w 1050925"/>
                <a:gd name="connsiteY1" fmla="*/ 2457450 h 4230688"/>
                <a:gd name="connsiteX2" fmla="*/ 904875 w 1050925"/>
                <a:gd name="connsiteY2" fmla="*/ 3952875 h 4230688"/>
                <a:gd name="connsiteX3" fmla="*/ 0 w 1050925"/>
                <a:gd name="connsiteY3" fmla="*/ 4124325 h 4230688"/>
                <a:gd name="connsiteX4" fmla="*/ 0 w 1050925"/>
                <a:gd name="connsiteY4" fmla="*/ 4124325 h 4230688"/>
                <a:gd name="connsiteX0" fmla="*/ 876300 w 938473"/>
                <a:gd name="connsiteY0" fmla="*/ 0 h 4124325"/>
                <a:gd name="connsiteX1" fmla="*/ 876300 w 938473"/>
                <a:gd name="connsiteY1" fmla="*/ 2457450 h 4124325"/>
                <a:gd name="connsiteX2" fmla="*/ 201588 w 938473"/>
                <a:gd name="connsiteY2" fmla="*/ 3300189 h 4124325"/>
                <a:gd name="connsiteX3" fmla="*/ 904875 w 938473"/>
                <a:gd name="connsiteY3" fmla="*/ 3952875 h 4124325"/>
                <a:gd name="connsiteX4" fmla="*/ 0 w 938473"/>
                <a:gd name="connsiteY4" fmla="*/ 4124325 h 4124325"/>
                <a:gd name="connsiteX5" fmla="*/ 0 w 938473"/>
                <a:gd name="connsiteY5" fmla="*/ 4124325 h 4124325"/>
                <a:gd name="connsiteX0" fmla="*/ 876300 w 938473"/>
                <a:gd name="connsiteY0" fmla="*/ 0 h 4124325"/>
                <a:gd name="connsiteX1" fmla="*/ 876300 w 938473"/>
                <a:gd name="connsiteY1" fmla="*/ 2457450 h 4124325"/>
                <a:gd name="connsiteX2" fmla="*/ 704850 w 938473"/>
                <a:gd name="connsiteY2" fmla="*/ 2847976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561628 w 938473"/>
                <a:gd name="connsiteY2" fmla="*/ 2868142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866775 w 938473"/>
                <a:gd name="connsiteY2" fmla="*/ 2647951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993395 w 1055568"/>
                <a:gd name="connsiteY0" fmla="*/ 0 h 4124325"/>
                <a:gd name="connsiteX1" fmla="*/ 993395 w 1055568"/>
                <a:gd name="connsiteY1" fmla="*/ 2457450 h 4124325"/>
                <a:gd name="connsiteX2" fmla="*/ 534707 w 1055568"/>
                <a:gd name="connsiteY2" fmla="*/ 3156174 h 4124325"/>
                <a:gd name="connsiteX3" fmla="*/ 431420 w 1055568"/>
                <a:gd name="connsiteY3" fmla="*/ 3181351 h 4124325"/>
                <a:gd name="connsiteX4" fmla="*/ 318683 w 1055568"/>
                <a:gd name="connsiteY4" fmla="*/ 3300189 h 4124325"/>
                <a:gd name="connsiteX5" fmla="*/ 1021970 w 1055568"/>
                <a:gd name="connsiteY5" fmla="*/ 3952875 h 4124325"/>
                <a:gd name="connsiteX6" fmla="*/ 117095 w 1055568"/>
                <a:gd name="connsiteY6" fmla="*/ 4124325 h 4124325"/>
                <a:gd name="connsiteX7" fmla="*/ 117095 w 1055568"/>
                <a:gd name="connsiteY7" fmla="*/ 4124325 h 4124325"/>
                <a:gd name="connsiteX0" fmla="*/ 876300 w 938473"/>
                <a:gd name="connsiteY0" fmla="*/ 0 h 4124325"/>
                <a:gd name="connsiteX1" fmla="*/ 876300 w 938473"/>
                <a:gd name="connsiteY1" fmla="*/ 2457450 h 4124325"/>
                <a:gd name="connsiteX2" fmla="*/ 609600 w 938473"/>
                <a:gd name="connsiteY2" fmla="*/ 2762251 h 4124325"/>
                <a:gd name="connsiteX3" fmla="*/ 417612 w 938473"/>
                <a:gd name="connsiteY3" fmla="*/ 3156174 h 4124325"/>
                <a:gd name="connsiteX4" fmla="*/ 314325 w 938473"/>
                <a:gd name="connsiteY4" fmla="*/ 3181351 h 4124325"/>
                <a:gd name="connsiteX5" fmla="*/ 201588 w 938473"/>
                <a:gd name="connsiteY5" fmla="*/ 3300189 h 4124325"/>
                <a:gd name="connsiteX6" fmla="*/ 904875 w 938473"/>
                <a:gd name="connsiteY6" fmla="*/ 3952875 h 4124325"/>
                <a:gd name="connsiteX7" fmla="*/ 0 w 938473"/>
                <a:gd name="connsiteY7" fmla="*/ 4124325 h 4124325"/>
                <a:gd name="connsiteX8" fmla="*/ 0 w 938473"/>
                <a:gd name="connsiteY8"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99938 w 938108"/>
                <a:gd name="connsiteY0" fmla="*/ 0 h 4124325"/>
                <a:gd name="connsiteX1" fmla="*/ 899938 w 938108"/>
                <a:gd name="connsiteY1" fmla="*/ 2457450 h 4124325"/>
                <a:gd name="connsiteX2" fmla="*/ 441250 w 938108"/>
                <a:gd name="connsiteY2" fmla="*/ 3156174 h 4124325"/>
                <a:gd name="connsiteX3" fmla="*/ 81210 w 938108"/>
                <a:gd name="connsiteY3" fmla="*/ 3516214 h 4124325"/>
                <a:gd name="connsiteX4" fmla="*/ 928513 w 938108"/>
                <a:gd name="connsiteY4" fmla="*/ 3952875 h 4124325"/>
                <a:gd name="connsiteX5" fmla="*/ 23638 w 938108"/>
                <a:gd name="connsiteY5" fmla="*/ 4124325 h 4124325"/>
                <a:gd name="connsiteX6" fmla="*/ 23638 w 938108"/>
                <a:gd name="connsiteY6" fmla="*/ 4124325 h 4124325"/>
                <a:gd name="connsiteX0" fmla="*/ 899938 w 938108"/>
                <a:gd name="connsiteY0" fmla="*/ 0 h 4124325"/>
                <a:gd name="connsiteX1" fmla="*/ 899938 w 938108"/>
                <a:gd name="connsiteY1" fmla="*/ 2457450 h 4124325"/>
                <a:gd name="connsiteX2" fmla="*/ 585266 w 938108"/>
                <a:gd name="connsiteY2" fmla="*/ 2868142 h 4124325"/>
                <a:gd name="connsiteX3" fmla="*/ 441250 w 938108"/>
                <a:gd name="connsiteY3" fmla="*/ 3156174 h 4124325"/>
                <a:gd name="connsiteX4" fmla="*/ 81210 w 938108"/>
                <a:gd name="connsiteY4" fmla="*/ 3516214 h 4124325"/>
                <a:gd name="connsiteX5" fmla="*/ 928513 w 938108"/>
                <a:gd name="connsiteY5" fmla="*/ 3952875 h 4124325"/>
                <a:gd name="connsiteX6" fmla="*/ 23638 w 938108"/>
                <a:gd name="connsiteY6" fmla="*/ 4124325 h 4124325"/>
                <a:gd name="connsiteX7" fmla="*/ 23638 w 938108"/>
                <a:gd name="connsiteY7"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64286"/>
                <a:gd name="connsiteX1" fmla="*/ 876300 w 876300"/>
                <a:gd name="connsiteY1" fmla="*/ 2457450 h 4164286"/>
                <a:gd name="connsiteX2" fmla="*/ 777652 w 876300"/>
                <a:gd name="connsiteY2" fmla="*/ 2580110 h 4164286"/>
                <a:gd name="connsiteX3" fmla="*/ 561628 w 876300"/>
                <a:gd name="connsiteY3" fmla="*/ 2868142 h 4164286"/>
                <a:gd name="connsiteX4" fmla="*/ 345604 w 876300"/>
                <a:gd name="connsiteY4" fmla="*/ 3156174 h 4164286"/>
                <a:gd name="connsiteX5" fmla="*/ 57572 w 876300"/>
                <a:gd name="connsiteY5" fmla="*/ 3516214 h 4164286"/>
                <a:gd name="connsiteX6" fmla="*/ 57572 w 876300"/>
                <a:gd name="connsiteY6" fmla="*/ 3948262 h 4164286"/>
                <a:gd name="connsiteX7" fmla="*/ 0 w 876300"/>
                <a:gd name="connsiteY7" fmla="*/ 4124325 h 4164286"/>
                <a:gd name="connsiteX8" fmla="*/ 57572 w 876300"/>
                <a:gd name="connsiteY8" fmla="*/ 4164286 h 4164286"/>
                <a:gd name="connsiteX0" fmla="*/ 876329 w 876329"/>
                <a:gd name="connsiteY0" fmla="*/ 0 h 4164286"/>
                <a:gd name="connsiteX1" fmla="*/ 876329 w 876329"/>
                <a:gd name="connsiteY1" fmla="*/ 2457450 h 4164286"/>
                <a:gd name="connsiteX2" fmla="*/ 777681 w 876329"/>
                <a:gd name="connsiteY2" fmla="*/ 2580110 h 4164286"/>
                <a:gd name="connsiteX3" fmla="*/ 561657 w 876329"/>
                <a:gd name="connsiteY3" fmla="*/ 2868142 h 4164286"/>
                <a:gd name="connsiteX4" fmla="*/ 345633 w 876329"/>
                <a:gd name="connsiteY4" fmla="*/ 3156174 h 4164286"/>
                <a:gd name="connsiteX5" fmla="*/ 57601 w 876329"/>
                <a:gd name="connsiteY5" fmla="*/ 3516214 h 4164286"/>
                <a:gd name="connsiteX6" fmla="*/ 29 w 876329"/>
                <a:gd name="connsiteY6" fmla="*/ 4124325 h 4164286"/>
                <a:gd name="connsiteX7" fmla="*/ 57601 w 876329"/>
                <a:gd name="connsiteY7" fmla="*/ 4164286 h 4164286"/>
                <a:gd name="connsiteX0" fmla="*/ 879545 w 879545"/>
                <a:gd name="connsiteY0" fmla="*/ 0 h 4164286"/>
                <a:gd name="connsiteX1" fmla="*/ 879545 w 879545"/>
                <a:gd name="connsiteY1" fmla="*/ 2457450 h 4164286"/>
                <a:gd name="connsiteX2" fmla="*/ 780897 w 879545"/>
                <a:gd name="connsiteY2" fmla="*/ 2580110 h 4164286"/>
                <a:gd name="connsiteX3" fmla="*/ 564873 w 879545"/>
                <a:gd name="connsiteY3" fmla="*/ 2868142 h 4164286"/>
                <a:gd name="connsiteX4" fmla="*/ 348849 w 879545"/>
                <a:gd name="connsiteY4" fmla="*/ 3156174 h 4164286"/>
                <a:gd name="connsiteX5" fmla="*/ 60817 w 879545"/>
                <a:gd name="connsiteY5" fmla="*/ 3516214 h 4164286"/>
                <a:gd name="connsiteX6" fmla="*/ 60818 w 879545"/>
                <a:gd name="connsiteY6" fmla="*/ 3804245 h 4164286"/>
                <a:gd name="connsiteX7" fmla="*/ 3245 w 879545"/>
                <a:gd name="connsiteY7" fmla="*/ 4124325 h 4164286"/>
                <a:gd name="connsiteX8" fmla="*/ 60817 w 879545"/>
                <a:gd name="connsiteY8" fmla="*/ 4164286 h 4164286"/>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8" fmla="*/ 132826 w 879545"/>
                <a:gd name="connsiteY8" fmla="*/ 4092277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6329 w 876329"/>
                <a:gd name="connsiteY0" fmla="*/ 0 h 4124325"/>
                <a:gd name="connsiteX1" fmla="*/ 876329 w 876329"/>
                <a:gd name="connsiteY1" fmla="*/ 2457450 h 4124325"/>
                <a:gd name="connsiteX2" fmla="*/ 777681 w 876329"/>
                <a:gd name="connsiteY2" fmla="*/ 2580110 h 4124325"/>
                <a:gd name="connsiteX3" fmla="*/ 561657 w 876329"/>
                <a:gd name="connsiteY3" fmla="*/ 2868142 h 4124325"/>
                <a:gd name="connsiteX4" fmla="*/ 345633 w 876329"/>
                <a:gd name="connsiteY4" fmla="*/ 3156174 h 4124325"/>
                <a:gd name="connsiteX5" fmla="*/ 57601 w 876329"/>
                <a:gd name="connsiteY5" fmla="*/ 3516214 h 4124325"/>
                <a:gd name="connsiteX6" fmla="*/ 29 w 876329"/>
                <a:gd name="connsiteY6"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3 w 876300"/>
                <a:gd name="connsiteY6" fmla="*/ 3876254 h 4124325"/>
                <a:gd name="connsiteX7" fmla="*/ 0 w 876300"/>
                <a:gd name="connsiteY7" fmla="*/ 4124325 h 4124325"/>
                <a:gd name="connsiteX0" fmla="*/ 890736 w 890736"/>
                <a:gd name="connsiteY0" fmla="*/ 0 h 4092278"/>
                <a:gd name="connsiteX1" fmla="*/ 890736 w 890736"/>
                <a:gd name="connsiteY1" fmla="*/ 2457450 h 4092278"/>
                <a:gd name="connsiteX2" fmla="*/ 792088 w 890736"/>
                <a:gd name="connsiteY2" fmla="*/ 2580110 h 4092278"/>
                <a:gd name="connsiteX3" fmla="*/ 576064 w 890736"/>
                <a:gd name="connsiteY3" fmla="*/ 2868142 h 4092278"/>
                <a:gd name="connsiteX4" fmla="*/ 360040 w 890736"/>
                <a:gd name="connsiteY4" fmla="*/ 3156174 h 4092278"/>
                <a:gd name="connsiteX5" fmla="*/ 72008 w 890736"/>
                <a:gd name="connsiteY5" fmla="*/ 3516214 h 4092278"/>
                <a:gd name="connsiteX6" fmla="*/ 72009 w 890736"/>
                <a:gd name="connsiteY6" fmla="*/ 3876254 h 4092278"/>
                <a:gd name="connsiteX7" fmla="*/ 0 w 890736"/>
                <a:gd name="connsiteY7" fmla="*/ 4092278 h 4092278"/>
                <a:gd name="connsiteX0" fmla="*/ 866733 w 866733"/>
                <a:gd name="connsiteY0" fmla="*/ 0 h 4164286"/>
                <a:gd name="connsiteX1" fmla="*/ 866733 w 866733"/>
                <a:gd name="connsiteY1" fmla="*/ 2457450 h 4164286"/>
                <a:gd name="connsiteX2" fmla="*/ 768085 w 866733"/>
                <a:gd name="connsiteY2" fmla="*/ 2580110 h 4164286"/>
                <a:gd name="connsiteX3" fmla="*/ 552061 w 866733"/>
                <a:gd name="connsiteY3" fmla="*/ 2868142 h 4164286"/>
                <a:gd name="connsiteX4" fmla="*/ 336037 w 866733"/>
                <a:gd name="connsiteY4" fmla="*/ 3156174 h 4164286"/>
                <a:gd name="connsiteX5" fmla="*/ 48005 w 866733"/>
                <a:gd name="connsiteY5" fmla="*/ 3516214 h 4164286"/>
                <a:gd name="connsiteX6" fmla="*/ 48006 w 866733"/>
                <a:gd name="connsiteY6" fmla="*/ 3876254 h 4164286"/>
                <a:gd name="connsiteX7" fmla="*/ 48005 w 866733"/>
                <a:gd name="connsiteY7" fmla="*/ 4164286 h 4164286"/>
                <a:gd name="connsiteX0" fmla="*/ 838580 w 838580"/>
                <a:gd name="connsiteY0" fmla="*/ 0 h 4164286"/>
                <a:gd name="connsiteX1" fmla="*/ 83858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307884 w 838580"/>
                <a:gd name="connsiteY3" fmla="*/ 3156174 h 4164286"/>
                <a:gd name="connsiteX4" fmla="*/ 48005 w 838580"/>
                <a:gd name="connsiteY4" fmla="*/ 3514726 h 4164286"/>
                <a:gd name="connsiteX5" fmla="*/ 19853 w 838580"/>
                <a:gd name="connsiteY5" fmla="*/ 3876254 h 4164286"/>
                <a:gd name="connsiteX6" fmla="*/ 19852 w 838580"/>
                <a:gd name="connsiteY6" fmla="*/ 4164286 h 4164286"/>
                <a:gd name="connsiteX0" fmla="*/ 910588 w 910588"/>
                <a:gd name="connsiteY0" fmla="*/ 0 h 4164286"/>
                <a:gd name="connsiteX1" fmla="*/ 853438 w 910588"/>
                <a:gd name="connsiteY1" fmla="*/ 2457450 h 4164286"/>
                <a:gd name="connsiteX2" fmla="*/ 811940 w 910588"/>
                <a:gd name="connsiteY2" fmla="*/ 2580110 h 4164286"/>
                <a:gd name="connsiteX3" fmla="*/ 120013 w 910588"/>
                <a:gd name="connsiteY3" fmla="*/ 3514726 h 4164286"/>
                <a:gd name="connsiteX4" fmla="*/ 91861 w 910588"/>
                <a:gd name="connsiteY4" fmla="*/ 3876254 h 4164286"/>
                <a:gd name="connsiteX5" fmla="*/ 91860 w 910588"/>
                <a:gd name="connsiteY5" fmla="*/ 4164286 h 4164286"/>
                <a:gd name="connsiteX0" fmla="*/ 910588 w 910588"/>
                <a:gd name="connsiteY0" fmla="*/ 0 h 4157651"/>
                <a:gd name="connsiteX1" fmla="*/ 853438 w 910588"/>
                <a:gd name="connsiteY1" fmla="*/ 2457450 h 4157651"/>
                <a:gd name="connsiteX2" fmla="*/ 811940 w 910588"/>
                <a:gd name="connsiteY2" fmla="*/ 2580110 h 4157651"/>
                <a:gd name="connsiteX3" fmla="*/ 120013 w 910588"/>
                <a:gd name="connsiteY3" fmla="*/ 3514726 h 4157651"/>
                <a:gd name="connsiteX4" fmla="*/ 91861 w 910588"/>
                <a:gd name="connsiteY4" fmla="*/ 3876254 h 4157651"/>
                <a:gd name="connsiteX5" fmla="*/ 468668 w 910588"/>
                <a:gd name="connsiteY5" fmla="*/ 4157651 h 4157651"/>
                <a:gd name="connsiteX0" fmla="*/ 847787 w 847787"/>
                <a:gd name="connsiteY0" fmla="*/ 0 h 4157651"/>
                <a:gd name="connsiteX1" fmla="*/ 790637 w 847787"/>
                <a:gd name="connsiteY1" fmla="*/ 2457450 h 4157651"/>
                <a:gd name="connsiteX2" fmla="*/ 749139 w 847787"/>
                <a:gd name="connsiteY2" fmla="*/ 2580110 h 4157651"/>
                <a:gd name="connsiteX3" fmla="*/ 57212 w 847787"/>
                <a:gd name="connsiteY3" fmla="*/ 3514726 h 4157651"/>
                <a:gd name="connsiteX4" fmla="*/ 405867 w 847787"/>
                <a:gd name="connsiteY4" fmla="*/ 4157651 h 4157651"/>
                <a:gd name="connsiteX0" fmla="*/ 441920 w 441920"/>
                <a:gd name="connsiteY0" fmla="*/ 0 h 4157651"/>
                <a:gd name="connsiteX1" fmla="*/ 384770 w 441920"/>
                <a:gd name="connsiteY1" fmla="*/ 2457450 h 4157651"/>
                <a:gd name="connsiteX2" fmla="*/ 343272 w 441920"/>
                <a:gd name="connsiteY2" fmla="*/ 2580110 h 4157651"/>
                <a:gd name="connsiteX3" fmla="*/ 0 w 441920"/>
                <a:gd name="connsiteY3" fmla="*/ 4157651 h 4157651"/>
                <a:gd name="connsiteX0" fmla="*/ 441920 w 441920"/>
                <a:gd name="connsiteY0" fmla="*/ 0 h 4157651"/>
                <a:gd name="connsiteX1" fmla="*/ 384770 w 441920"/>
                <a:gd name="connsiteY1" fmla="*/ 2457450 h 4157651"/>
                <a:gd name="connsiteX2" fmla="*/ 304800 w 441920"/>
                <a:gd name="connsiteY2" fmla="*/ 3282483 h 4157651"/>
                <a:gd name="connsiteX3" fmla="*/ 0 w 441920"/>
                <a:gd name="connsiteY3" fmla="*/ 4157651 h 4157651"/>
                <a:gd name="connsiteX0" fmla="*/ 430882 w 430882"/>
                <a:gd name="connsiteY0" fmla="*/ 0 h 4118393"/>
                <a:gd name="connsiteX1" fmla="*/ 384770 w 430882"/>
                <a:gd name="connsiteY1" fmla="*/ 2418192 h 4118393"/>
                <a:gd name="connsiteX2" fmla="*/ 304800 w 430882"/>
                <a:gd name="connsiteY2" fmla="*/ 3243225 h 4118393"/>
                <a:gd name="connsiteX3" fmla="*/ 0 w 430882"/>
                <a:gd name="connsiteY3"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57 h 4118450"/>
                <a:gd name="connsiteX1" fmla="*/ 430883 w 445868"/>
                <a:gd name="connsiteY1" fmla="*/ 1012154 h 4118450"/>
                <a:gd name="connsiteX2" fmla="*/ 340965 w 445868"/>
                <a:gd name="connsiteY2" fmla="*/ 2428276 h 4118450"/>
                <a:gd name="connsiteX3" fmla="*/ 304800 w 445868"/>
                <a:gd name="connsiteY3" fmla="*/ 3243282 h 4118450"/>
                <a:gd name="connsiteX4" fmla="*/ 0 w 445868"/>
                <a:gd name="connsiteY4" fmla="*/ 4118450 h 4118450"/>
                <a:gd name="connsiteX0" fmla="*/ 430882 w 445869"/>
                <a:gd name="connsiteY0" fmla="*/ 0 h 4118393"/>
                <a:gd name="connsiteX1" fmla="*/ 430885 w 445869"/>
                <a:gd name="connsiteY1" fmla="*/ 576126 h 4118393"/>
                <a:gd name="connsiteX2" fmla="*/ 430883 w 445869"/>
                <a:gd name="connsiteY2" fmla="*/ 1012097 h 4118393"/>
                <a:gd name="connsiteX3" fmla="*/ 340965 w 445869"/>
                <a:gd name="connsiteY3" fmla="*/ 2428219 h 4118393"/>
                <a:gd name="connsiteX4" fmla="*/ 304800 w 445869"/>
                <a:gd name="connsiteY4" fmla="*/ 3243225 h 4118393"/>
                <a:gd name="connsiteX5" fmla="*/ 0 w 445869"/>
                <a:gd name="connsiteY5" fmla="*/ 4118393 h 4118393"/>
                <a:gd name="connsiteX0" fmla="*/ 430882 w 445872"/>
                <a:gd name="connsiteY0" fmla="*/ 0 h 4118393"/>
                <a:gd name="connsiteX1" fmla="*/ 430885 w 445872"/>
                <a:gd name="connsiteY1" fmla="*/ 576126 h 4118393"/>
                <a:gd name="connsiteX2" fmla="*/ 430885 w 445872"/>
                <a:gd name="connsiteY2" fmla="*/ 1393572 h 4118393"/>
                <a:gd name="connsiteX3" fmla="*/ 340965 w 445872"/>
                <a:gd name="connsiteY3" fmla="*/ 2428219 h 4118393"/>
                <a:gd name="connsiteX4" fmla="*/ 304800 w 445872"/>
                <a:gd name="connsiteY4" fmla="*/ 3243225 h 4118393"/>
                <a:gd name="connsiteX5" fmla="*/ 0 w 445872"/>
                <a:gd name="connsiteY5" fmla="*/ 4118393 h 4118393"/>
                <a:gd name="connsiteX0" fmla="*/ 430882 w 430886"/>
                <a:gd name="connsiteY0" fmla="*/ 0 h 4118393"/>
                <a:gd name="connsiteX1" fmla="*/ 430885 w 430886"/>
                <a:gd name="connsiteY1" fmla="*/ 576126 h 4118393"/>
                <a:gd name="connsiteX2" fmla="*/ 340965 w 430886"/>
                <a:gd name="connsiteY2" fmla="*/ 2428219 h 4118393"/>
                <a:gd name="connsiteX3" fmla="*/ 304800 w 430886"/>
                <a:gd name="connsiteY3" fmla="*/ 3243225 h 4118393"/>
                <a:gd name="connsiteX4" fmla="*/ 0 w 430886"/>
                <a:gd name="connsiteY4"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0 h 4118393"/>
                <a:gd name="connsiteX1" fmla="*/ 430883 w 445868"/>
                <a:gd name="connsiteY1" fmla="*/ 1012097 h 4118393"/>
                <a:gd name="connsiteX2" fmla="*/ 340965 w 445868"/>
                <a:gd name="connsiteY2" fmla="*/ 2428219 h 4118393"/>
                <a:gd name="connsiteX3" fmla="*/ 304800 w 445868"/>
                <a:gd name="connsiteY3" fmla="*/ 3243225 h 4118393"/>
                <a:gd name="connsiteX4" fmla="*/ 0 w 445868"/>
                <a:gd name="connsiteY4" fmla="*/ 4118393 h 4118393"/>
                <a:gd name="connsiteX0" fmla="*/ 430883 w 430883"/>
                <a:gd name="connsiteY0" fmla="*/ 0 h 3106296"/>
                <a:gd name="connsiteX1" fmla="*/ 340965 w 430883"/>
                <a:gd name="connsiteY1" fmla="*/ 1416122 h 3106296"/>
                <a:gd name="connsiteX2" fmla="*/ 304800 w 430883"/>
                <a:gd name="connsiteY2" fmla="*/ 2231128 h 3106296"/>
                <a:gd name="connsiteX3" fmla="*/ 0 w 430883"/>
                <a:gd name="connsiteY3" fmla="*/ 3106296 h 3106296"/>
              </a:gdLst>
              <a:ahLst/>
              <a:cxnLst>
                <a:cxn ang="0">
                  <a:pos x="connsiteX0" y="connsiteY0"/>
                </a:cxn>
                <a:cxn ang="0">
                  <a:pos x="connsiteX1" y="connsiteY1"/>
                </a:cxn>
                <a:cxn ang="0">
                  <a:pos x="connsiteX2" y="connsiteY2"/>
                </a:cxn>
                <a:cxn ang="0">
                  <a:pos x="connsiteX3" y="connsiteY3"/>
                </a:cxn>
              </a:cxnLst>
              <a:rect l="l" t="t" r="r" b="b"/>
              <a:pathLst>
                <a:path w="430883" h="3106296">
                  <a:moveTo>
                    <a:pt x="430883" y="0"/>
                  </a:moveTo>
                  <a:cubicBezTo>
                    <a:pt x="415897" y="404703"/>
                    <a:pt x="358949" y="880022"/>
                    <a:pt x="340965" y="1416122"/>
                  </a:cubicBezTo>
                  <a:lnTo>
                    <a:pt x="304800" y="2231128"/>
                  </a:lnTo>
                  <a:cubicBezTo>
                    <a:pt x="240672" y="2514495"/>
                    <a:pt x="71515" y="2777642"/>
                    <a:pt x="0" y="3106296"/>
                  </a:cubicBez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8" name="フリーフォーム 37"/>
            <p:cNvSpPr/>
            <p:nvPr/>
          </p:nvSpPr>
          <p:spPr>
            <a:xfrm rot="5400000">
              <a:off x="8784380" y="-3338"/>
              <a:ext cx="95931" cy="4032444"/>
            </a:xfrm>
            <a:custGeom>
              <a:avLst/>
              <a:gdLst>
                <a:gd name="connsiteX0" fmla="*/ 876300 w 1050925"/>
                <a:gd name="connsiteY0" fmla="*/ 0 h 4230688"/>
                <a:gd name="connsiteX1" fmla="*/ 876300 w 1050925"/>
                <a:gd name="connsiteY1" fmla="*/ 2457450 h 4230688"/>
                <a:gd name="connsiteX2" fmla="*/ 904875 w 1050925"/>
                <a:gd name="connsiteY2" fmla="*/ 3952875 h 4230688"/>
                <a:gd name="connsiteX3" fmla="*/ 0 w 1050925"/>
                <a:gd name="connsiteY3" fmla="*/ 4124325 h 4230688"/>
                <a:gd name="connsiteX4" fmla="*/ 0 w 1050925"/>
                <a:gd name="connsiteY4" fmla="*/ 4124325 h 4230688"/>
                <a:gd name="connsiteX0" fmla="*/ 876300 w 938473"/>
                <a:gd name="connsiteY0" fmla="*/ 0 h 4124325"/>
                <a:gd name="connsiteX1" fmla="*/ 876300 w 938473"/>
                <a:gd name="connsiteY1" fmla="*/ 2457450 h 4124325"/>
                <a:gd name="connsiteX2" fmla="*/ 201588 w 938473"/>
                <a:gd name="connsiteY2" fmla="*/ 3300189 h 4124325"/>
                <a:gd name="connsiteX3" fmla="*/ 904875 w 938473"/>
                <a:gd name="connsiteY3" fmla="*/ 3952875 h 4124325"/>
                <a:gd name="connsiteX4" fmla="*/ 0 w 938473"/>
                <a:gd name="connsiteY4" fmla="*/ 4124325 h 4124325"/>
                <a:gd name="connsiteX5" fmla="*/ 0 w 938473"/>
                <a:gd name="connsiteY5" fmla="*/ 4124325 h 4124325"/>
                <a:gd name="connsiteX0" fmla="*/ 876300 w 938473"/>
                <a:gd name="connsiteY0" fmla="*/ 0 h 4124325"/>
                <a:gd name="connsiteX1" fmla="*/ 876300 w 938473"/>
                <a:gd name="connsiteY1" fmla="*/ 2457450 h 4124325"/>
                <a:gd name="connsiteX2" fmla="*/ 704850 w 938473"/>
                <a:gd name="connsiteY2" fmla="*/ 2847976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561628 w 938473"/>
                <a:gd name="connsiteY2" fmla="*/ 2868142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866775 w 938473"/>
                <a:gd name="connsiteY2" fmla="*/ 2647951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993395 w 1055568"/>
                <a:gd name="connsiteY0" fmla="*/ 0 h 4124325"/>
                <a:gd name="connsiteX1" fmla="*/ 993395 w 1055568"/>
                <a:gd name="connsiteY1" fmla="*/ 2457450 h 4124325"/>
                <a:gd name="connsiteX2" fmla="*/ 534707 w 1055568"/>
                <a:gd name="connsiteY2" fmla="*/ 3156174 h 4124325"/>
                <a:gd name="connsiteX3" fmla="*/ 431420 w 1055568"/>
                <a:gd name="connsiteY3" fmla="*/ 3181351 h 4124325"/>
                <a:gd name="connsiteX4" fmla="*/ 318683 w 1055568"/>
                <a:gd name="connsiteY4" fmla="*/ 3300189 h 4124325"/>
                <a:gd name="connsiteX5" fmla="*/ 1021970 w 1055568"/>
                <a:gd name="connsiteY5" fmla="*/ 3952875 h 4124325"/>
                <a:gd name="connsiteX6" fmla="*/ 117095 w 1055568"/>
                <a:gd name="connsiteY6" fmla="*/ 4124325 h 4124325"/>
                <a:gd name="connsiteX7" fmla="*/ 117095 w 1055568"/>
                <a:gd name="connsiteY7" fmla="*/ 4124325 h 4124325"/>
                <a:gd name="connsiteX0" fmla="*/ 876300 w 938473"/>
                <a:gd name="connsiteY0" fmla="*/ 0 h 4124325"/>
                <a:gd name="connsiteX1" fmla="*/ 876300 w 938473"/>
                <a:gd name="connsiteY1" fmla="*/ 2457450 h 4124325"/>
                <a:gd name="connsiteX2" fmla="*/ 609600 w 938473"/>
                <a:gd name="connsiteY2" fmla="*/ 2762251 h 4124325"/>
                <a:gd name="connsiteX3" fmla="*/ 417612 w 938473"/>
                <a:gd name="connsiteY3" fmla="*/ 3156174 h 4124325"/>
                <a:gd name="connsiteX4" fmla="*/ 314325 w 938473"/>
                <a:gd name="connsiteY4" fmla="*/ 3181351 h 4124325"/>
                <a:gd name="connsiteX5" fmla="*/ 201588 w 938473"/>
                <a:gd name="connsiteY5" fmla="*/ 3300189 h 4124325"/>
                <a:gd name="connsiteX6" fmla="*/ 904875 w 938473"/>
                <a:gd name="connsiteY6" fmla="*/ 3952875 h 4124325"/>
                <a:gd name="connsiteX7" fmla="*/ 0 w 938473"/>
                <a:gd name="connsiteY7" fmla="*/ 4124325 h 4124325"/>
                <a:gd name="connsiteX8" fmla="*/ 0 w 938473"/>
                <a:gd name="connsiteY8"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99938 w 938108"/>
                <a:gd name="connsiteY0" fmla="*/ 0 h 4124325"/>
                <a:gd name="connsiteX1" fmla="*/ 899938 w 938108"/>
                <a:gd name="connsiteY1" fmla="*/ 2457450 h 4124325"/>
                <a:gd name="connsiteX2" fmla="*/ 441250 w 938108"/>
                <a:gd name="connsiteY2" fmla="*/ 3156174 h 4124325"/>
                <a:gd name="connsiteX3" fmla="*/ 81210 w 938108"/>
                <a:gd name="connsiteY3" fmla="*/ 3516214 h 4124325"/>
                <a:gd name="connsiteX4" fmla="*/ 928513 w 938108"/>
                <a:gd name="connsiteY4" fmla="*/ 3952875 h 4124325"/>
                <a:gd name="connsiteX5" fmla="*/ 23638 w 938108"/>
                <a:gd name="connsiteY5" fmla="*/ 4124325 h 4124325"/>
                <a:gd name="connsiteX6" fmla="*/ 23638 w 938108"/>
                <a:gd name="connsiteY6" fmla="*/ 4124325 h 4124325"/>
                <a:gd name="connsiteX0" fmla="*/ 899938 w 938108"/>
                <a:gd name="connsiteY0" fmla="*/ 0 h 4124325"/>
                <a:gd name="connsiteX1" fmla="*/ 899938 w 938108"/>
                <a:gd name="connsiteY1" fmla="*/ 2457450 h 4124325"/>
                <a:gd name="connsiteX2" fmla="*/ 585266 w 938108"/>
                <a:gd name="connsiteY2" fmla="*/ 2868142 h 4124325"/>
                <a:gd name="connsiteX3" fmla="*/ 441250 w 938108"/>
                <a:gd name="connsiteY3" fmla="*/ 3156174 h 4124325"/>
                <a:gd name="connsiteX4" fmla="*/ 81210 w 938108"/>
                <a:gd name="connsiteY4" fmla="*/ 3516214 h 4124325"/>
                <a:gd name="connsiteX5" fmla="*/ 928513 w 938108"/>
                <a:gd name="connsiteY5" fmla="*/ 3952875 h 4124325"/>
                <a:gd name="connsiteX6" fmla="*/ 23638 w 938108"/>
                <a:gd name="connsiteY6" fmla="*/ 4124325 h 4124325"/>
                <a:gd name="connsiteX7" fmla="*/ 23638 w 938108"/>
                <a:gd name="connsiteY7"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64286"/>
                <a:gd name="connsiteX1" fmla="*/ 876300 w 876300"/>
                <a:gd name="connsiteY1" fmla="*/ 2457450 h 4164286"/>
                <a:gd name="connsiteX2" fmla="*/ 777652 w 876300"/>
                <a:gd name="connsiteY2" fmla="*/ 2580110 h 4164286"/>
                <a:gd name="connsiteX3" fmla="*/ 561628 w 876300"/>
                <a:gd name="connsiteY3" fmla="*/ 2868142 h 4164286"/>
                <a:gd name="connsiteX4" fmla="*/ 345604 w 876300"/>
                <a:gd name="connsiteY4" fmla="*/ 3156174 h 4164286"/>
                <a:gd name="connsiteX5" fmla="*/ 57572 w 876300"/>
                <a:gd name="connsiteY5" fmla="*/ 3516214 h 4164286"/>
                <a:gd name="connsiteX6" fmla="*/ 57572 w 876300"/>
                <a:gd name="connsiteY6" fmla="*/ 3948262 h 4164286"/>
                <a:gd name="connsiteX7" fmla="*/ 0 w 876300"/>
                <a:gd name="connsiteY7" fmla="*/ 4124325 h 4164286"/>
                <a:gd name="connsiteX8" fmla="*/ 57572 w 876300"/>
                <a:gd name="connsiteY8" fmla="*/ 4164286 h 4164286"/>
                <a:gd name="connsiteX0" fmla="*/ 876329 w 876329"/>
                <a:gd name="connsiteY0" fmla="*/ 0 h 4164286"/>
                <a:gd name="connsiteX1" fmla="*/ 876329 w 876329"/>
                <a:gd name="connsiteY1" fmla="*/ 2457450 h 4164286"/>
                <a:gd name="connsiteX2" fmla="*/ 777681 w 876329"/>
                <a:gd name="connsiteY2" fmla="*/ 2580110 h 4164286"/>
                <a:gd name="connsiteX3" fmla="*/ 561657 w 876329"/>
                <a:gd name="connsiteY3" fmla="*/ 2868142 h 4164286"/>
                <a:gd name="connsiteX4" fmla="*/ 345633 w 876329"/>
                <a:gd name="connsiteY4" fmla="*/ 3156174 h 4164286"/>
                <a:gd name="connsiteX5" fmla="*/ 57601 w 876329"/>
                <a:gd name="connsiteY5" fmla="*/ 3516214 h 4164286"/>
                <a:gd name="connsiteX6" fmla="*/ 29 w 876329"/>
                <a:gd name="connsiteY6" fmla="*/ 4124325 h 4164286"/>
                <a:gd name="connsiteX7" fmla="*/ 57601 w 876329"/>
                <a:gd name="connsiteY7" fmla="*/ 4164286 h 4164286"/>
                <a:gd name="connsiteX0" fmla="*/ 879545 w 879545"/>
                <a:gd name="connsiteY0" fmla="*/ 0 h 4164286"/>
                <a:gd name="connsiteX1" fmla="*/ 879545 w 879545"/>
                <a:gd name="connsiteY1" fmla="*/ 2457450 h 4164286"/>
                <a:gd name="connsiteX2" fmla="*/ 780897 w 879545"/>
                <a:gd name="connsiteY2" fmla="*/ 2580110 h 4164286"/>
                <a:gd name="connsiteX3" fmla="*/ 564873 w 879545"/>
                <a:gd name="connsiteY3" fmla="*/ 2868142 h 4164286"/>
                <a:gd name="connsiteX4" fmla="*/ 348849 w 879545"/>
                <a:gd name="connsiteY4" fmla="*/ 3156174 h 4164286"/>
                <a:gd name="connsiteX5" fmla="*/ 60817 w 879545"/>
                <a:gd name="connsiteY5" fmla="*/ 3516214 h 4164286"/>
                <a:gd name="connsiteX6" fmla="*/ 60818 w 879545"/>
                <a:gd name="connsiteY6" fmla="*/ 3804245 h 4164286"/>
                <a:gd name="connsiteX7" fmla="*/ 3245 w 879545"/>
                <a:gd name="connsiteY7" fmla="*/ 4124325 h 4164286"/>
                <a:gd name="connsiteX8" fmla="*/ 60817 w 879545"/>
                <a:gd name="connsiteY8" fmla="*/ 4164286 h 4164286"/>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8" fmla="*/ 132826 w 879545"/>
                <a:gd name="connsiteY8" fmla="*/ 4092277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6329 w 876329"/>
                <a:gd name="connsiteY0" fmla="*/ 0 h 4124325"/>
                <a:gd name="connsiteX1" fmla="*/ 876329 w 876329"/>
                <a:gd name="connsiteY1" fmla="*/ 2457450 h 4124325"/>
                <a:gd name="connsiteX2" fmla="*/ 777681 w 876329"/>
                <a:gd name="connsiteY2" fmla="*/ 2580110 h 4124325"/>
                <a:gd name="connsiteX3" fmla="*/ 561657 w 876329"/>
                <a:gd name="connsiteY3" fmla="*/ 2868142 h 4124325"/>
                <a:gd name="connsiteX4" fmla="*/ 345633 w 876329"/>
                <a:gd name="connsiteY4" fmla="*/ 3156174 h 4124325"/>
                <a:gd name="connsiteX5" fmla="*/ 57601 w 876329"/>
                <a:gd name="connsiteY5" fmla="*/ 3516214 h 4124325"/>
                <a:gd name="connsiteX6" fmla="*/ 29 w 876329"/>
                <a:gd name="connsiteY6"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3 w 876300"/>
                <a:gd name="connsiteY6" fmla="*/ 3876254 h 4124325"/>
                <a:gd name="connsiteX7" fmla="*/ 0 w 876300"/>
                <a:gd name="connsiteY7" fmla="*/ 4124325 h 4124325"/>
                <a:gd name="connsiteX0" fmla="*/ 890736 w 890736"/>
                <a:gd name="connsiteY0" fmla="*/ 0 h 4092278"/>
                <a:gd name="connsiteX1" fmla="*/ 890736 w 890736"/>
                <a:gd name="connsiteY1" fmla="*/ 2457450 h 4092278"/>
                <a:gd name="connsiteX2" fmla="*/ 792088 w 890736"/>
                <a:gd name="connsiteY2" fmla="*/ 2580110 h 4092278"/>
                <a:gd name="connsiteX3" fmla="*/ 576064 w 890736"/>
                <a:gd name="connsiteY3" fmla="*/ 2868142 h 4092278"/>
                <a:gd name="connsiteX4" fmla="*/ 360040 w 890736"/>
                <a:gd name="connsiteY4" fmla="*/ 3156174 h 4092278"/>
                <a:gd name="connsiteX5" fmla="*/ 72008 w 890736"/>
                <a:gd name="connsiteY5" fmla="*/ 3516214 h 4092278"/>
                <a:gd name="connsiteX6" fmla="*/ 72009 w 890736"/>
                <a:gd name="connsiteY6" fmla="*/ 3876254 h 4092278"/>
                <a:gd name="connsiteX7" fmla="*/ 0 w 890736"/>
                <a:gd name="connsiteY7" fmla="*/ 4092278 h 4092278"/>
                <a:gd name="connsiteX0" fmla="*/ 866733 w 866733"/>
                <a:gd name="connsiteY0" fmla="*/ 0 h 4164286"/>
                <a:gd name="connsiteX1" fmla="*/ 866733 w 866733"/>
                <a:gd name="connsiteY1" fmla="*/ 2457450 h 4164286"/>
                <a:gd name="connsiteX2" fmla="*/ 768085 w 866733"/>
                <a:gd name="connsiteY2" fmla="*/ 2580110 h 4164286"/>
                <a:gd name="connsiteX3" fmla="*/ 552061 w 866733"/>
                <a:gd name="connsiteY3" fmla="*/ 2868142 h 4164286"/>
                <a:gd name="connsiteX4" fmla="*/ 336037 w 866733"/>
                <a:gd name="connsiteY4" fmla="*/ 3156174 h 4164286"/>
                <a:gd name="connsiteX5" fmla="*/ 48005 w 866733"/>
                <a:gd name="connsiteY5" fmla="*/ 3516214 h 4164286"/>
                <a:gd name="connsiteX6" fmla="*/ 48006 w 866733"/>
                <a:gd name="connsiteY6" fmla="*/ 3876254 h 4164286"/>
                <a:gd name="connsiteX7" fmla="*/ 48005 w 866733"/>
                <a:gd name="connsiteY7" fmla="*/ 4164286 h 4164286"/>
                <a:gd name="connsiteX0" fmla="*/ 838580 w 838580"/>
                <a:gd name="connsiteY0" fmla="*/ 0 h 4164286"/>
                <a:gd name="connsiteX1" fmla="*/ 83858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307884 w 838580"/>
                <a:gd name="connsiteY3" fmla="*/ 3156174 h 4164286"/>
                <a:gd name="connsiteX4" fmla="*/ 48005 w 838580"/>
                <a:gd name="connsiteY4" fmla="*/ 3514726 h 4164286"/>
                <a:gd name="connsiteX5" fmla="*/ 19853 w 838580"/>
                <a:gd name="connsiteY5" fmla="*/ 3876254 h 4164286"/>
                <a:gd name="connsiteX6" fmla="*/ 19852 w 838580"/>
                <a:gd name="connsiteY6" fmla="*/ 4164286 h 4164286"/>
                <a:gd name="connsiteX0" fmla="*/ 910588 w 910588"/>
                <a:gd name="connsiteY0" fmla="*/ 0 h 4164286"/>
                <a:gd name="connsiteX1" fmla="*/ 853438 w 910588"/>
                <a:gd name="connsiteY1" fmla="*/ 2457450 h 4164286"/>
                <a:gd name="connsiteX2" fmla="*/ 811940 w 910588"/>
                <a:gd name="connsiteY2" fmla="*/ 2580110 h 4164286"/>
                <a:gd name="connsiteX3" fmla="*/ 120013 w 910588"/>
                <a:gd name="connsiteY3" fmla="*/ 3514726 h 4164286"/>
                <a:gd name="connsiteX4" fmla="*/ 91861 w 910588"/>
                <a:gd name="connsiteY4" fmla="*/ 3876254 h 4164286"/>
                <a:gd name="connsiteX5" fmla="*/ 91860 w 910588"/>
                <a:gd name="connsiteY5" fmla="*/ 4164286 h 4164286"/>
                <a:gd name="connsiteX0" fmla="*/ 910588 w 910588"/>
                <a:gd name="connsiteY0" fmla="*/ 0 h 4157651"/>
                <a:gd name="connsiteX1" fmla="*/ 853438 w 910588"/>
                <a:gd name="connsiteY1" fmla="*/ 2457450 h 4157651"/>
                <a:gd name="connsiteX2" fmla="*/ 811940 w 910588"/>
                <a:gd name="connsiteY2" fmla="*/ 2580110 h 4157651"/>
                <a:gd name="connsiteX3" fmla="*/ 120013 w 910588"/>
                <a:gd name="connsiteY3" fmla="*/ 3514726 h 4157651"/>
                <a:gd name="connsiteX4" fmla="*/ 91861 w 910588"/>
                <a:gd name="connsiteY4" fmla="*/ 3876254 h 4157651"/>
                <a:gd name="connsiteX5" fmla="*/ 468668 w 910588"/>
                <a:gd name="connsiteY5" fmla="*/ 4157651 h 4157651"/>
                <a:gd name="connsiteX0" fmla="*/ 847787 w 847787"/>
                <a:gd name="connsiteY0" fmla="*/ 0 h 4157651"/>
                <a:gd name="connsiteX1" fmla="*/ 790637 w 847787"/>
                <a:gd name="connsiteY1" fmla="*/ 2457450 h 4157651"/>
                <a:gd name="connsiteX2" fmla="*/ 749139 w 847787"/>
                <a:gd name="connsiteY2" fmla="*/ 2580110 h 4157651"/>
                <a:gd name="connsiteX3" fmla="*/ 57212 w 847787"/>
                <a:gd name="connsiteY3" fmla="*/ 3514726 h 4157651"/>
                <a:gd name="connsiteX4" fmla="*/ 405867 w 847787"/>
                <a:gd name="connsiteY4" fmla="*/ 4157651 h 4157651"/>
                <a:gd name="connsiteX0" fmla="*/ 441920 w 441920"/>
                <a:gd name="connsiteY0" fmla="*/ 0 h 4157651"/>
                <a:gd name="connsiteX1" fmla="*/ 384770 w 441920"/>
                <a:gd name="connsiteY1" fmla="*/ 2457450 h 4157651"/>
                <a:gd name="connsiteX2" fmla="*/ 343272 w 441920"/>
                <a:gd name="connsiteY2" fmla="*/ 2580110 h 4157651"/>
                <a:gd name="connsiteX3" fmla="*/ 0 w 441920"/>
                <a:gd name="connsiteY3" fmla="*/ 4157651 h 4157651"/>
                <a:gd name="connsiteX0" fmla="*/ 441920 w 441920"/>
                <a:gd name="connsiteY0" fmla="*/ 0 h 4157651"/>
                <a:gd name="connsiteX1" fmla="*/ 384770 w 441920"/>
                <a:gd name="connsiteY1" fmla="*/ 2457450 h 4157651"/>
                <a:gd name="connsiteX2" fmla="*/ 304800 w 441920"/>
                <a:gd name="connsiteY2" fmla="*/ 3282483 h 4157651"/>
                <a:gd name="connsiteX3" fmla="*/ 0 w 441920"/>
                <a:gd name="connsiteY3" fmla="*/ 4157651 h 4157651"/>
                <a:gd name="connsiteX0" fmla="*/ 430882 w 430882"/>
                <a:gd name="connsiteY0" fmla="*/ 0 h 4118393"/>
                <a:gd name="connsiteX1" fmla="*/ 384770 w 430882"/>
                <a:gd name="connsiteY1" fmla="*/ 2418192 h 4118393"/>
                <a:gd name="connsiteX2" fmla="*/ 304800 w 430882"/>
                <a:gd name="connsiteY2" fmla="*/ 3243225 h 4118393"/>
                <a:gd name="connsiteX3" fmla="*/ 0 w 430882"/>
                <a:gd name="connsiteY3"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57 h 4118450"/>
                <a:gd name="connsiteX1" fmla="*/ 430883 w 445868"/>
                <a:gd name="connsiteY1" fmla="*/ 1012154 h 4118450"/>
                <a:gd name="connsiteX2" fmla="*/ 340965 w 445868"/>
                <a:gd name="connsiteY2" fmla="*/ 2428276 h 4118450"/>
                <a:gd name="connsiteX3" fmla="*/ 304800 w 445868"/>
                <a:gd name="connsiteY3" fmla="*/ 3243282 h 4118450"/>
                <a:gd name="connsiteX4" fmla="*/ 0 w 445868"/>
                <a:gd name="connsiteY4" fmla="*/ 4118450 h 4118450"/>
                <a:gd name="connsiteX0" fmla="*/ 430882 w 445869"/>
                <a:gd name="connsiteY0" fmla="*/ 0 h 4118393"/>
                <a:gd name="connsiteX1" fmla="*/ 430885 w 445869"/>
                <a:gd name="connsiteY1" fmla="*/ 576126 h 4118393"/>
                <a:gd name="connsiteX2" fmla="*/ 430883 w 445869"/>
                <a:gd name="connsiteY2" fmla="*/ 1012097 h 4118393"/>
                <a:gd name="connsiteX3" fmla="*/ 340965 w 445869"/>
                <a:gd name="connsiteY3" fmla="*/ 2428219 h 4118393"/>
                <a:gd name="connsiteX4" fmla="*/ 304800 w 445869"/>
                <a:gd name="connsiteY4" fmla="*/ 3243225 h 4118393"/>
                <a:gd name="connsiteX5" fmla="*/ 0 w 445869"/>
                <a:gd name="connsiteY5" fmla="*/ 4118393 h 4118393"/>
                <a:gd name="connsiteX0" fmla="*/ 430882 w 445872"/>
                <a:gd name="connsiteY0" fmla="*/ 0 h 4118393"/>
                <a:gd name="connsiteX1" fmla="*/ 430885 w 445872"/>
                <a:gd name="connsiteY1" fmla="*/ 576126 h 4118393"/>
                <a:gd name="connsiteX2" fmla="*/ 430885 w 445872"/>
                <a:gd name="connsiteY2" fmla="*/ 1393572 h 4118393"/>
                <a:gd name="connsiteX3" fmla="*/ 340965 w 445872"/>
                <a:gd name="connsiteY3" fmla="*/ 2428219 h 4118393"/>
                <a:gd name="connsiteX4" fmla="*/ 304800 w 445872"/>
                <a:gd name="connsiteY4" fmla="*/ 3243225 h 4118393"/>
                <a:gd name="connsiteX5" fmla="*/ 0 w 445872"/>
                <a:gd name="connsiteY5" fmla="*/ 4118393 h 4118393"/>
                <a:gd name="connsiteX0" fmla="*/ 430882 w 430886"/>
                <a:gd name="connsiteY0" fmla="*/ 0 h 4118393"/>
                <a:gd name="connsiteX1" fmla="*/ 430885 w 430886"/>
                <a:gd name="connsiteY1" fmla="*/ 576126 h 4118393"/>
                <a:gd name="connsiteX2" fmla="*/ 340965 w 430886"/>
                <a:gd name="connsiteY2" fmla="*/ 2428219 h 4118393"/>
                <a:gd name="connsiteX3" fmla="*/ 304800 w 430886"/>
                <a:gd name="connsiteY3" fmla="*/ 3243225 h 4118393"/>
                <a:gd name="connsiteX4" fmla="*/ 0 w 430886"/>
                <a:gd name="connsiteY4"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0 h 4118393"/>
                <a:gd name="connsiteX1" fmla="*/ 430883 w 445868"/>
                <a:gd name="connsiteY1" fmla="*/ 1012097 h 4118393"/>
                <a:gd name="connsiteX2" fmla="*/ 340965 w 445868"/>
                <a:gd name="connsiteY2" fmla="*/ 2428219 h 4118393"/>
                <a:gd name="connsiteX3" fmla="*/ 304800 w 445868"/>
                <a:gd name="connsiteY3" fmla="*/ 3243225 h 4118393"/>
                <a:gd name="connsiteX4" fmla="*/ 0 w 445868"/>
                <a:gd name="connsiteY4" fmla="*/ 4118393 h 4118393"/>
                <a:gd name="connsiteX0" fmla="*/ 430883 w 430883"/>
                <a:gd name="connsiteY0" fmla="*/ 0 h 3106296"/>
                <a:gd name="connsiteX1" fmla="*/ 340965 w 430883"/>
                <a:gd name="connsiteY1" fmla="*/ 1416122 h 3106296"/>
                <a:gd name="connsiteX2" fmla="*/ 304800 w 430883"/>
                <a:gd name="connsiteY2" fmla="*/ 2231128 h 3106296"/>
                <a:gd name="connsiteX3" fmla="*/ 0 w 430883"/>
                <a:gd name="connsiteY3" fmla="*/ 3106296 h 3106296"/>
                <a:gd name="connsiteX0" fmla="*/ 430883 w 430883"/>
                <a:gd name="connsiteY0" fmla="*/ 0 h 3378778"/>
                <a:gd name="connsiteX1" fmla="*/ 340965 w 430883"/>
                <a:gd name="connsiteY1" fmla="*/ 1688604 h 3378778"/>
                <a:gd name="connsiteX2" fmla="*/ 304800 w 430883"/>
                <a:gd name="connsiteY2" fmla="*/ 2503610 h 3378778"/>
                <a:gd name="connsiteX3" fmla="*/ 0 w 430883"/>
                <a:gd name="connsiteY3" fmla="*/ 3378778 h 3378778"/>
                <a:gd name="connsiteX0" fmla="*/ 323162 w 358948"/>
                <a:gd name="connsiteY0" fmla="*/ 0 h 3378778"/>
                <a:gd name="connsiteX1" fmla="*/ 340965 w 358948"/>
                <a:gd name="connsiteY1" fmla="*/ 1688604 h 3378778"/>
                <a:gd name="connsiteX2" fmla="*/ 304800 w 358948"/>
                <a:gd name="connsiteY2" fmla="*/ 2503610 h 3378778"/>
                <a:gd name="connsiteX3" fmla="*/ 0 w 358948"/>
                <a:gd name="connsiteY3" fmla="*/ 3378778 h 3378778"/>
                <a:gd name="connsiteX0" fmla="*/ 323162 w 358949"/>
                <a:gd name="connsiteY0" fmla="*/ 0 h 3378778"/>
                <a:gd name="connsiteX1" fmla="*/ 340965 w 358949"/>
                <a:gd name="connsiteY1" fmla="*/ 1688604 h 3378778"/>
                <a:gd name="connsiteX2" fmla="*/ 215441 w 358949"/>
                <a:gd name="connsiteY2" fmla="*/ 2942807 h 3378778"/>
                <a:gd name="connsiteX3" fmla="*/ 0 w 358949"/>
                <a:gd name="connsiteY3" fmla="*/ 3378778 h 3378778"/>
                <a:gd name="connsiteX0" fmla="*/ 107721 w 143508"/>
                <a:gd name="connsiteY0" fmla="*/ 0 h 2942807"/>
                <a:gd name="connsiteX1" fmla="*/ 125524 w 143508"/>
                <a:gd name="connsiteY1" fmla="*/ 1688604 h 2942807"/>
                <a:gd name="connsiteX2" fmla="*/ 0 w 143508"/>
                <a:gd name="connsiteY2" fmla="*/ 2942807 h 2942807"/>
                <a:gd name="connsiteX0" fmla="*/ 215438 w 251225"/>
                <a:gd name="connsiteY0" fmla="*/ 0 h 2997303"/>
                <a:gd name="connsiteX1" fmla="*/ 233241 w 251225"/>
                <a:gd name="connsiteY1" fmla="*/ 1688604 h 2997303"/>
                <a:gd name="connsiteX2" fmla="*/ -1 w 251225"/>
                <a:gd name="connsiteY2" fmla="*/ 2997303 h 2997303"/>
                <a:gd name="connsiteX0" fmla="*/ 107721 w 143508"/>
                <a:gd name="connsiteY0" fmla="*/ 0 h 3051799"/>
                <a:gd name="connsiteX1" fmla="*/ 125524 w 143508"/>
                <a:gd name="connsiteY1" fmla="*/ 1688604 h 3051799"/>
                <a:gd name="connsiteX2" fmla="*/ 0 w 143508"/>
                <a:gd name="connsiteY2" fmla="*/ 3051799 h 3051799"/>
              </a:gdLst>
              <a:ahLst/>
              <a:cxnLst>
                <a:cxn ang="0">
                  <a:pos x="connsiteX0" y="connsiteY0"/>
                </a:cxn>
                <a:cxn ang="0">
                  <a:pos x="connsiteX1" y="connsiteY1"/>
                </a:cxn>
                <a:cxn ang="0">
                  <a:pos x="connsiteX2" y="connsiteY2"/>
                </a:cxn>
              </a:cxnLst>
              <a:rect l="l" t="t" r="r" b="b"/>
              <a:pathLst>
                <a:path w="143508" h="3051799">
                  <a:moveTo>
                    <a:pt x="107721" y="0"/>
                  </a:moveTo>
                  <a:cubicBezTo>
                    <a:pt x="92735" y="404703"/>
                    <a:pt x="143508" y="1152504"/>
                    <a:pt x="125524" y="1688604"/>
                  </a:cubicBezTo>
                  <a:lnTo>
                    <a:pt x="0" y="3051799"/>
                  </a:ln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1" name="正方形/長方形 30"/>
            <p:cNvSpPr/>
            <p:nvPr/>
          </p:nvSpPr>
          <p:spPr>
            <a:xfrm rot="16200000">
              <a:off x="8220229" y="1592801"/>
              <a:ext cx="144015" cy="936105"/>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正方形/長方形 38"/>
            <p:cNvSpPr/>
            <p:nvPr/>
          </p:nvSpPr>
          <p:spPr>
            <a:xfrm rot="16200000">
              <a:off x="10272459" y="1772821"/>
              <a:ext cx="144015" cy="57606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フリーフォーム 39"/>
            <p:cNvSpPr/>
            <p:nvPr/>
          </p:nvSpPr>
          <p:spPr>
            <a:xfrm rot="5400000">
              <a:off x="8796296" y="2888954"/>
              <a:ext cx="288033" cy="4104454"/>
            </a:xfrm>
            <a:custGeom>
              <a:avLst/>
              <a:gdLst>
                <a:gd name="connsiteX0" fmla="*/ 876300 w 1050925"/>
                <a:gd name="connsiteY0" fmla="*/ 0 h 4230688"/>
                <a:gd name="connsiteX1" fmla="*/ 876300 w 1050925"/>
                <a:gd name="connsiteY1" fmla="*/ 2457450 h 4230688"/>
                <a:gd name="connsiteX2" fmla="*/ 904875 w 1050925"/>
                <a:gd name="connsiteY2" fmla="*/ 3952875 h 4230688"/>
                <a:gd name="connsiteX3" fmla="*/ 0 w 1050925"/>
                <a:gd name="connsiteY3" fmla="*/ 4124325 h 4230688"/>
                <a:gd name="connsiteX4" fmla="*/ 0 w 1050925"/>
                <a:gd name="connsiteY4" fmla="*/ 4124325 h 4230688"/>
                <a:gd name="connsiteX0" fmla="*/ 876300 w 938473"/>
                <a:gd name="connsiteY0" fmla="*/ 0 h 4124325"/>
                <a:gd name="connsiteX1" fmla="*/ 876300 w 938473"/>
                <a:gd name="connsiteY1" fmla="*/ 2457450 h 4124325"/>
                <a:gd name="connsiteX2" fmla="*/ 201588 w 938473"/>
                <a:gd name="connsiteY2" fmla="*/ 3300189 h 4124325"/>
                <a:gd name="connsiteX3" fmla="*/ 904875 w 938473"/>
                <a:gd name="connsiteY3" fmla="*/ 3952875 h 4124325"/>
                <a:gd name="connsiteX4" fmla="*/ 0 w 938473"/>
                <a:gd name="connsiteY4" fmla="*/ 4124325 h 4124325"/>
                <a:gd name="connsiteX5" fmla="*/ 0 w 938473"/>
                <a:gd name="connsiteY5" fmla="*/ 4124325 h 4124325"/>
                <a:gd name="connsiteX0" fmla="*/ 876300 w 938473"/>
                <a:gd name="connsiteY0" fmla="*/ 0 h 4124325"/>
                <a:gd name="connsiteX1" fmla="*/ 876300 w 938473"/>
                <a:gd name="connsiteY1" fmla="*/ 2457450 h 4124325"/>
                <a:gd name="connsiteX2" fmla="*/ 704850 w 938473"/>
                <a:gd name="connsiteY2" fmla="*/ 2847976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561628 w 938473"/>
                <a:gd name="connsiteY2" fmla="*/ 2868142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76300 w 938473"/>
                <a:gd name="connsiteY0" fmla="*/ 0 h 4124325"/>
                <a:gd name="connsiteX1" fmla="*/ 876300 w 938473"/>
                <a:gd name="connsiteY1" fmla="*/ 2457450 h 4124325"/>
                <a:gd name="connsiteX2" fmla="*/ 866775 w 938473"/>
                <a:gd name="connsiteY2" fmla="*/ 2647951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561628 w 938473"/>
                <a:gd name="connsiteY3" fmla="*/ 2868142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741015 w 938473"/>
                <a:gd name="connsiteY2" fmla="*/ 266283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993395 w 1055568"/>
                <a:gd name="connsiteY0" fmla="*/ 0 h 4124325"/>
                <a:gd name="connsiteX1" fmla="*/ 993395 w 1055568"/>
                <a:gd name="connsiteY1" fmla="*/ 2457450 h 4124325"/>
                <a:gd name="connsiteX2" fmla="*/ 534707 w 1055568"/>
                <a:gd name="connsiteY2" fmla="*/ 3156174 h 4124325"/>
                <a:gd name="connsiteX3" fmla="*/ 431420 w 1055568"/>
                <a:gd name="connsiteY3" fmla="*/ 3181351 h 4124325"/>
                <a:gd name="connsiteX4" fmla="*/ 318683 w 1055568"/>
                <a:gd name="connsiteY4" fmla="*/ 3300189 h 4124325"/>
                <a:gd name="connsiteX5" fmla="*/ 1021970 w 1055568"/>
                <a:gd name="connsiteY5" fmla="*/ 3952875 h 4124325"/>
                <a:gd name="connsiteX6" fmla="*/ 117095 w 1055568"/>
                <a:gd name="connsiteY6" fmla="*/ 4124325 h 4124325"/>
                <a:gd name="connsiteX7" fmla="*/ 117095 w 1055568"/>
                <a:gd name="connsiteY7" fmla="*/ 4124325 h 4124325"/>
                <a:gd name="connsiteX0" fmla="*/ 876300 w 938473"/>
                <a:gd name="connsiteY0" fmla="*/ 0 h 4124325"/>
                <a:gd name="connsiteX1" fmla="*/ 876300 w 938473"/>
                <a:gd name="connsiteY1" fmla="*/ 2457450 h 4124325"/>
                <a:gd name="connsiteX2" fmla="*/ 609600 w 938473"/>
                <a:gd name="connsiteY2" fmla="*/ 2762251 h 4124325"/>
                <a:gd name="connsiteX3" fmla="*/ 417612 w 938473"/>
                <a:gd name="connsiteY3" fmla="*/ 3156174 h 4124325"/>
                <a:gd name="connsiteX4" fmla="*/ 314325 w 938473"/>
                <a:gd name="connsiteY4" fmla="*/ 3181351 h 4124325"/>
                <a:gd name="connsiteX5" fmla="*/ 201588 w 938473"/>
                <a:gd name="connsiteY5" fmla="*/ 3300189 h 4124325"/>
                <a:gd name="connsiteX6" fmla="*/ 904875 w 938473"/>
                <a:gd name="connsiteY6" fmla="*/ 3952875 h 4124325"/>
                <a:gd name="connsiteX7" fmla="*/ 0 w 938473"/>
                <a:gd name="connsiteY7" fmla="*/ 4124325 h 4124325"/>
                <a:gd name="connsiteX8" fmla="*/ 0 w 938473"/>
                <a:gd name="connsiteY8"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314325 w 938473"/>
                <a:gd name="connsiteY3" fmla="*/ 3181351 h 4124325"/>
                <a:gd name="connsiteX4" fmla="*/ 201588 w 938473"/>
                <a:gd name="connsiteY4" fmla="*/ 3300189 h 4124325"/>
                <a:gd name="connsiteX5" fmla="*/ 904875 w 938473"/>
                <a:gd name="connsiteY5" fmla="*/ 3952875 h 4124325"/>
                <a:gd name="connsiteX6" fmla="*/ 0 w 938473"/>
                <a:gd name="connsiteY6" fmla="*/ 4124325 h 4124325"/>
                <a:gd name="connsiteX7" fmla="*/ 0 w 938473"/>
                <a:gd name="connsiteY7" fmla="*/ 4124325 h 4124325"/>
                <a:gd name="connsiteX0" fmla="*/ 876300 w 938473"/>
                <a:gd name="connsiteY0" fmla="*/ 0 h 4124325"/>
                <a:gd name="connsiteX1" fmla="*/ 876300 w 938473"/>
                <a:gd name="connsiteY1" fmla="*/ 2457450 h 4124325"/>
                <a:gd name="connsiteX2" fmla="*/ 417612 w 938473"/>
                <a:gd name="connsiteY2" fmla="*/ 3156174 h 4124325"/>
                <a:gd name="connsiteX3" fmla="*/ 201588 w 938473"/>
                <a:gd name="connsiteY3" fmla="*/ 3300189 h 4124325"/>
                <a:gd name="connsiteX4" fmla="*/ 904875 w 938473"/>
                <a:gd name="connsiteY4" fmla="*/ 3952875 h 4124325"/>
                <a:gd name="connsiteX5" fmla="*/ 0 w 938473"/>
                <a:gd name="connsiteY5" fmla="*/ 4124325 h 4124325"/>
                <a:gd name="connsiteX6" fmla="*/ 0 w 938473"/>
                <a:gd name="connsiteY6" fmla="*/ 4124325 h 4124325"/>
                <a:gd name="connsiteX0" fmla="*/ 899938 w 938108"/>
                <a:gd name="connsiteY0" fmla="*/ 0 h 4124325"/>
                <a:gd name="connsiteX1" fmla="*/ 899938 w 938108"/>
                <a:gd name="connsiteY1" fmla="*/ 2457450 h 4124325"/>
                <a:gd name="connsiteX2" fmla="*/ 441250 w 938108"/>
                <a:gd name="connsiteY2" fmla="*/ 3156174 h 4124325"/>
                <a:gd name="connsiteX3" fmla="*/ 81210 w 938108"/>
                <a:gd name="connsiteY3" fmla="*/ 3516214 h 4124325"/>
                <a:gd name="connsiteX4" fmla="*/ 928513 w 938108"/>
                <a:gd name="connsiteY4" fmla="*/ 3952875 h 4124325"/>
                <a:gd name="connsiteX5" fmla="*/ 23638 w 938108"/>
                <a:gd name="connsiteY5" fmla="*/ 4124325 h 4124325"/>
                <a:gd name="connsiteX6" fmla="*/ 23638 w 938108"/>
                <a:gd name="connsiteY6" fmla="*/ 4124325 h 4124325"/>
                <a:gd name="connsiteX0" fmla="*/ 899938 w 938108"/>
                <a:gd name="connsiteY0" fmla="*/ 0 h 4124325"/>
                <a:gd name="connsiteX1" fmla="*/ 899938 w 938108"/>
                <a:gd name="connsiteY1" fmla="*/ 2457450 h 4124325"/>
                <a:gd name="connsiteX2" fmla="*/ 585266 w 938108"/>
                <a:gd name="connsiteY2" fmla="*/ 2868142 h 4124325"/>
                <a:gd name="connsiteX3" fmla="*/ 441250 w 938108"/>
                <a:gd name="connsiteY3" fmla="*/ 3156174 h 4124325"/>
                <a:gd name="connsiteX4" fmla="*/ 81210 w 938108"/>
                <a:gd name="connsiteY4" fmla="*/ 3516214 h 4124325"/>
                <a:gd name="connsiteX5" fmla="*/ 928513 w 938108"/>
                <a:gd name="connsiteY5" fmla="*/ 3952875 h 4124325"/>
                <a:gd name="connsiteX6" fmla="*/ 23638 w 938108"/>
                <a:gd name="connsiteY6" fmla="*/ 4124325 h 4124325"/>
                <a:gd name="connsiteX7" fmla="*/ 23638 w 938108"/>
                <a:gd name="connsiteY7"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899938 w 938108"/>
                <a:gd name="connsiteY0" fmla="*/ 0 h 4124325"/>
                <a:gd name="connsiteX1" fmla="*/ 899938 w 938108"/>
                <a:gd name="connsiteY1" fmla="*/ 2457450 h 4124325"/>
                <a:gd name="connsiteX2" fmla="*/ 801290 w 938108"/>
                <a:gd name="connsiteY2" fmla="*/ 2580110 h 4124325"/>
                <a:gd name="connsiteX3" fmla="*/ 585266 w 938108"/>
                <a:gd name="connsiteY3" fmla="*/ 2868142 h 4124325"/>
                <a:gd name="connsiteX4" fmla="*/ 441250 w 938108"/>
                <a:gd name="connsiteY4" fmla="*/ 3156174 h 4124325"/>
                <a:gd name="connsiteX5" fmla="*/ 81210 w 938108"/>
                <a:gd name="connsiteY5" fmla="*/ 3516214 h 4124325"/>
                <a:gd name="connsiteX6" fmla="*/ 928513 w 938108"/>
                <a:gd name="connsiteY6" fmla="*/ 3952875 h 4124325"/>
                <a:gd name="connsiteX7" fmla="*/ 23638 w 938108"/>
                <a:gd name="connsiteY7" fmla="*/ 4124325 h 4124325"/>
                <a:gd name="connsiteX8" fmla="*/ 23638 w 938108"/>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911940 w 950110"/>
                <a:gd name="connsiteY0" fmla="*/ 0 h 4124325"/>
                <a:gd name="connsiteX1" fmla="*/ 911940 w 950110"/>
                <a:gd name="connsiteY1" fmla="*/ 2457450 h 4124325"/>
                <a:gd name="connsiteX2" fmla="*/ 813292 w 950110"/>
                <a:gd name="connsiteY2" fmla="*/ 2580110 h 4124325"/>
                <a:gd name="connsiteX3" fmla="*/ 597268 w 950110"/>
                <a:gd name="connsiteY3" fmla="*/ 2868142 h 4124325"/>
                <a:gd name="connsiteX4" fmla="*/ 381244 w 950110"/>
                <a:gd name="connsiteY4" fmla="*/ 3156174 h 4124325"/>
                <a:gd name="connsiteX5" fmla="*/ 93212 w 950110"/>
                <a:gd name="connsiteY5" fmla="*/ 3516214 h 4124325"/>
                <a:gd name="connsiteX6" fmla="*/ 940515 w 950110"/>
                <a:gd name="connsiteY6" fmla="*/ 3952875 h 4124325"/>
                <a:gd name="connsiteX7" fmla="*/ 35640 w 950110"/>
                <a:gd name="connsiteY7" fmla="*/ 4124325 h 4124325"/>
                <a:gd name="connsiteX8" fmla="*/ 35640 w 95011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2 w 876300"/>
                <a:gd name="connsiteY6" fmla="*/ 3948262 h 4124325"/>
                <a:gd name="connsiteX7" fmla="*/ 0 w 876300"/>
                <a:gd name="connsiteY7" fmla="*/ 4124325 h 4124325"/>
                <a:gd name="connsiteX8" fmla="*/ 0 w 876300"/>
                <a:gd name="connsiteY8" fmla="*/ 4124325 h 4124325"/>
                <a:gd name="connsiteX0" fmla="*/ 876300 w 876300"/>
                <a:gd name="connsiteY0" fmla="*/ 0 h 4164286"/>
                <a:gd name="connsiteX1" fmla="*/ 876300 w 876300"/>
                <a:gd name="connsiteY1" fmla="*/ 2457450 h 4164286"/>
                <a:gd name="connsiteX2" fmla="*/ 777652 w 876300"/>
                <a:gd name="connsiteY2" fmla="*/ 2580110 h 4164286"/>
                <a:gd name="connsiteX3" fmla="*/ 561628 w 876300"/>
                <a:gd name="connsiteY3" fmla="*/ 2868142 h 4164286"/>
                <a:gd name="connsiteX4" fmla="*/ 345604 w 876300"/>
                <a:gd name="connsiteY4" fmla="*/ 3156174 h 4164286"/>
                <a:gd name="connsiteX5" fmla="*/ 57572 w 876300"/>
                <a:gd name="connsiteY5" fmla="*/ 3516214 h 4164286"/>
                <a:gd name="connsiteX6" fmla="*/ 57572 w 876300"/>
                <a:gd name="connsiteY6" fmla="*/ 3948262 h 4164286"/>
                <a:gd name="connsiteX7" fmla="*/ 0 w 876300"/>
                <a:gd name="connsiteY7" fmla="*/ 4124325 h 4164286"/>
                <a:gd name="connsiteX8" fmla="*/ 57572 w 876300"/>
                <a:gd name="connsiteY8" fmla="*/ 4164286 h 4164286"/>
                <a:gd name="connsiteX0" fmla="*/ 876329 w 876329"/>
                <a:gd name="connsiteY0" fmla="*/ 0 h 4164286"/>
                <a:gd name="connsiteX1" fmla="*/ 876329 w 876329"/>
                <a:gd name="connsiteY1" fmla="*/ 2457450 h 4164286"/>
                <a:gd name="connsiteX2" fmla="*/ 777681 w 876329"/>
                <a:gd name="connsiteY2" fmla="*/ 2580110 h 4164286"/>
                <a:gd name="connsiteX3" fmla="*/ 561657 w 876329"/>
                <a:gd name="connsiteY3" fmla="*/ 2868142 h 4164286"/>
                <a:gd name="connsiteX4" fmla="*/ 345633 w 876329"/>
                <a:gd name="connsiteY4" fmla="*/ 3156174 h 4164286"/>
                <a:gd name="connsiteX5" fmla="*/ 57601 w 876329"/>
                <a:gd name="connsiteY5" fmla="*/ 3516214 h 4164286"/>
                <a:gd name="connsiteX6" fmla="*/ 29 w 876329"/>
                <a:gd name="connsiteY6" fmla="*/ 4124325 h 4164286"/>
                <a:gd name="connsiteX7" fmla="*/ 57601 w 876329"/>
                <a:gd name="connsiteY7" fmla="*/ 4164286 h 4164286"/>
                <a:gd name="connsiteX0" fmla="*/ 879545 w 879545"/>
                <a:gd name="connsiteY0" fmla="*/ 0 h 4164286"/>
                <a:gd name="connsiteX1" fmla="*/ 879545 w 879545"/>
                <a:gd name="connsiteY1" fmla="*/ 2457450 h 4164286"/>
                <a:gd name="connsiteX2" fmla="*/ 780897 w 879545"/>
                <a:gd name="connsiteY2" fmla="*/ 2580110 h 4164286"/>
                <a:gd name="connsiteX3" fmla="*/ 564873 w 879545"/>
                <a:gd name="connsiteY3" fmla="*/ 2868142 h 4164286"/>
                <a:gd name="connsiteX4" fmla="*/ 348849 w 879545"/>
                <a:gd name="connsiteY4" fmla="*/ 3156174 h 4164286"/>
                <a:gd name="connsiteX5" fmla="*/ 60817 w 879545"/>
                <a:gd name="connsiteY5" fmla="*/ 3516214 h 4164286"/>
                <a:gd name="connsiteX6" fmla="*/ 60818 w 879545"/>
                <a:gd name="connsiteY6" fmla="*/ 3804245 h 4164286"/>
                <a:gd name="connsiteX7" fmla="*/ 3245 w 879545"/>
                <a:gd name="connsiteY7" fmla="*/ 4124325 h 4164286"/>
                <a:gd name="connsiteX8" fmla="*/ 60817 w 879545"/>
                <a:gd name="connsiteY8" fmla="*/ 4164286 h 4164286"/>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8" fmla="*/ 132826 w 879545"/>
                <a:gd name="connsiteY8" fmla="*/ 4092277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9545 w 879545"/>
                <a:gd name="connsiteY0" fmla="*/ 0 h 4124325"/>
                <a:gd name="connsiteX1" fmla="*/ 879545 w 879545"/>
                <a:gd name="connsiteY1" fmla="*/ 2457450 h 4124325"/>
                <a:gd name="connsiteX2" fmla="*/ 780897 w 879545"/>
                <a:gd name="connsiteY2" fmla="*/ 2580110 h 4124325"/>
                <a:gd name="connsiteX3" fmla="*/ 564873 w 879545"/>
                <a:gd name="connsiteY3" fmla="*/ 2868142 h 4124325"/>
                <a:gd name="connsiteX4" fmla="*/ 348849 w 879545"/>
                <a:gd name="connsiteY4" fmla="*/ 3156174 h 4124325"/>
                <a:gd name="connsiteX5" fmla="*/ 60817 w 879545"/>
                <a:gd name="connsiteY5" fmla="*/ 3516214 h 4124325"/>
                <a:gd name="connsiteX6" fmla="*/ 60818 w 879545"/>
                <a:gd name="connsiteY6" fmla="*/ 3804245 h 4124325"/>
                <a:gd name="connsiteX7" fmla="*/ 3245 w 879545"/>
                <a:gd name="connsiteY7" fmla="*/ 4124325 h 4124325"/>
                <a:gd name="connsiteX0" fmla="*/ 876329 w 876329"/>
                <a:gd name="connsiteY0" fmla="*/ 0 h 4124325"/>
                <a:gd name="connsiteX1" fmla="*/ 876329 w 876329"/>
                <a:gd name="connsiteY1" fmla="*/ 2457450 h 4124325"/>
                <a:gd name="connsiteX2" fmla="*/ 777681 w 876329"/>
                <a:gd name="connsiteY2" fmla="*/ 2580110 h 4124325"/>
                <a:gd name="connsiteX3" fmla="*/ 561657 w 876329"/>
                <a:gd name="connsiteY3" fmla="*/ 2868142 h 4124325"/>
                <a:gd name="connsiteX4" fmla="*/ 345633 w 876329"/>
                <a:gd name="connsiteY4" fmla="*/ 3156174 h 4124325"/>
                <a:gd name="connsiteX5" fmla="*/ 57601 w 876329"/>
                <a:gd name="connsiteY5" fmla="*/ 3516214 h 4124325"/>
                <a:gd name="connsiteX6" fmla="*/ 29 w 876329"/>
                <a:gd name="connsiteY6" fmla="*/ 4124325 h 4124325"/>
                <a:gd name="connsiteX0" fmla="*/ 876300 w 876300"/>
                <a:gd name="connsiteY0" fmla="*/ 0 h 4124325"/>
                <a:gd name="connsiteX1" fmla="*/ 876300 w 876300"/>
                <a:gd name="connsiteY1" fmla="*/ 2457450 h 4124325"/>
                <a:gd name="connsiteX2" fmla="*/ 777652 w 876300"/>
                <a:gd name="connsiteY2" fmla="*/ 2580110 h 4124325"/>
                <a:gd name="connsiteX3" fmla="*/ 561628 w 876300"/>
                <a:gd name="connsiteY3" fmla="*/ 2868142 h 4124325"/>
                <a:gd name="connsiteX4" fmla="*/ 345604 w 876300"/>
                <a:gd name="connsiteY4" fmla="*/ 3156174 h 4124325"/>
                <a:gd name="connsiteX5" fmla="*/ 57572 w 876300"/>
                <a:gd name="connsiteY5" fmla="*/ 3516214 h 4124325"/>
                <a:gd name="connsiteX6" fmla="*/ 57573 w 876300"/>
                <a:gd name="connsiteY6" fmla="*/ 3876254 h 4124325"/>
                <a:gd name="connsiteX7" fmla="*/ 0 w 876300"/>
                <a:gd name="connsiteY7" fmla="*/ 4124325 h 4124325"/>
                <a:gd name="connsiteX0" fmla="*/ 890736 w 890736"/>
                <a:gd name="connsiteY0" fmla="*/ 0 h 4092278"/>
                <a:gd name="connsiteX1" fmla="*/ 890736 w 890736"/>
                <a:gd name="connsiteY1" fmla="*/ 2457450 h 4092278"/>
                <a:gd name="connsiteX2" fmla="*/ 792088 w 890736"/>
                <a:gd name="connsiteY2" fmla="*/ 2580110 h 4092278"/>
                <a:gd name="connsiteX3" fmla="*/ 576064 w 890736"/>
                <a:gd name="connsiteY3" fmla="*/ 2868142 h 4092278"/>
                <a:gd name="connsiteX4" fmla="*/ 360040 w 890736"/>
                <a:gd name="connsiteY4" fmla="*/ 3156174 h 4092278"/>
                <a:gd name="connsiteX5" fmla="*/ 72008 w 890736"/>
                <a:gd name="connsiteY5" fmla="*/ 3516214 h 4092278"/>
                <a:gd name="connsiteX6" fmla="*/ 72009 w 890736"/>
                <a:gd name="connsiteY6" fmla="*/ 3876254 h 4092278"/>
                <a:gd name="connsiteX7" fmla="*/ 0 w 890736"/>
                <a:gd name="connsiteY7" fmla="*/ 4092278 h 4092278"/>
                <a:gd name="connsiteX0" fmla="*/ 866733 w 866733"/>
                <a:gd name="connsiteY0" fmla="*/ 0 h 4164286"/>
                <a:gd name="connsiteX1" fmla="*/ 866733 w 866733"/>
                <a:gd name="connsiteY1" fmla="*/ 2457450 h 4164286"/>
                <a:gd name="connsiteX2" fmla="*/ 768085 w 866733"/>
                <a:gd name="connsiteY2" fmla="*/ 2580110 h 4164286"/>
                <a:gd name="connsiteX3" fmla="*/ 552061 w 866733"/>
                <a:gd name="connsiteY3" fmla="*/ 2868142 h 4164286"/>
                <a:gd name="connsiteX4" fmla="*/ 336037 w 866733"/>
                <a:gd name="connsiteY4" fmla="*/ 3156174 h 4164286"/>
                <a:gd name="connsiteX5" fmla="*/ 48005 w 866733"/>
                <a:gd name="connsiteY5" fmla="*/ 3516214 h 4164286"/>
                <a:gd name="connsiteX6" fmla="*/ 48006 w 866733"/>
                <a:gd name="connsiteY6" fmla="*/ 3876254 h 4164286"/>
                <a:gd name="connsiteX7" fmla="*/ 48005 w 866733"/>
                <a:gd name="connsiteY7" fmla="*/ 4164286 h 4164286"/>
                <a:gd name="connsiteX0" fmla="*/ 838580 w 838580"/>
                <a:gd name="connsiteY0" fmla="*/ 0 h 4164286"/>
                <a:gd name="connsiteX1" fmla="*/ 83858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523908 w 838580"/>
                <a:gd name="connsiteY3" fmla="*/ 2868142 h 4164286"/>
                <a:gd name="connsiteX4" fmla="*/ 307884 w 838580"/>
                <a:gd name="connsiteY4" fmla="*/ 3156174 h 4164286"/>
                <a:gd name="connsiteX5" fmla="*/ 48005 w 838580"/>
                <a:gd name="connsiteY5" fmla="*/ 3514726 h 4164286"/>
                <a:gd name="connsiteX6" fmla="*/ 19853 w 838580"/>
                <a:gd name="connsiteY6" fmla="*/ 3876254 h 4164286"/>
                <a:gd name="connsiteX7" fmla="*/ 19852 w 838580"/>
                <a:gd name="connsiteY7" fmla="*/ 4164286 h 4164286"/>
                <a:gd name="connsiteX0" fmla="*/ 838580 w 838580"/>
                <a:gd name="connsiteY0" fmla="*/ 0 h 4164286"/>
                <a:gd name="connsiteX1" fmla="*/ 781430 w 838580"/>
                <a:gd name="connsiteY1" fmla="*/ 2457450 h 4164286"/>
                <a:gd name="connsiteX2" fmla="*/ 739932 w 838580"/>
                <a:gd name="connsiteY2" fmla="*/ 2580110 h 4164286"/>
                <a:gd name="connsiteX3" fmla="*/ 307884 w 838580"/>
                <a:gd name="connsiteY3" fmla="*/ 3156174 h 4164286"/>
                <a:gd name="connsiteX4" fmla="*/ 48005 w 838580"/>
                <a:gd name="connsiteY4" fmla="*/ 3514726 h 4164286"/>
                <a:gd name="connsiteX5" fmla="*/ 19853 w 838580"/>
                <a:gd name="connsiteY5" fmla="*/ 3876254 h 4164286"/>
                <a:gd name="connsiteX6" fmla="*/ 19852 w 838580"/>
                <a:gd name="connsiteY6" fmla="*/ 4164286 h 4164286"/>
                <a:gd name="connsiteX0" fmla="*/ 910588 w 910588"/>
                <a:gd name="connsiteY0" fmla="*/ 0 h 4164286"/>
                <a:gd name="connsiteX1" fmla="*/ 853438 w 910588"/>
                <a:gd name="connsiteY1" fmla="*/ 2457450 h 4164286"/>
                <a:gd name="connsiteX2" fmla="*/ 811940 w 910588"/>
                <a:gd name="connsiteY2" fmla="*/ 2580110 h 4164286"/>
                <a:gd name="connsiteX3" fmla="*/ 120013 w 910588"/>
                <a:gd name="connsiteY3" fmla="*/ 3514726 h 4164286"/>
                <a:gd name="connsiteX4" fmla="*/ 91861 w 910588"/>
                <a:gd name="connsiteY4" fmla="*/ 3876254 h 4164286"/>
                <a:gd name="connsiteX5" fmla="*/ 91860 w 910588"/>
                <a:gd name="connsiteY5" fmla="*/ 4164286 h 4164286"/>
                <a:gd name="connsiteX0" fmla="*/ 910588 w 910588"/>
                <a:gd name="connsiteY0" fmla="*/ 0 h 4157651"/>
                <a:gd name="connsiteX1" fmla="*/ 853438 w 910588"/>
                <a:gd name="connsiteY1" fmla="*/ 2457450 h 4157651"/>
                <a:gd name="connsiteX2" fmla="*/ 811940 w 910588"/>
                <a:gd name="connsiteY2" fmla="*/ 2580110 h 4157651"/>
                <a:gd name="connsiteX3" fmla="*/ 120013 w 910588"/>
                <a:gd name="connsiteY3" fmla="*/ 3514726 h 4157651"/>
                <a:gd name="connsiteX4" fmla="*/ 91861 w 910588"/>
                <a:gd name="connsiteY4" fmla="*/ 3876254 h 4157651"/>
                <a:gd name="connsiteX5" fmla="*/ 468668 w 910588"/>
                <a:gd name="connsiteY5" fmla="*/ 4157651 h 4157651"/>
                <a:gd name="connsiteX0" fmla="*/ 847787 w 847787"/>
                <a:gd name="connsiteY0" fmla="*/ 0 h 4157651"/>
                <a:gd name="connsiteX1" fmla="*/ 790637 w 847787"/>
                <a:gd name="connsiteY1" fmla="*/ 2457450 h 4157651"/>
                <a:gd name="connsiteX2" fmla="*/ 749139 w 847787"/>
                <a:gd name="connsiteY2" fmla="*/ 2580110 h 4157651"/>
                <a:gd name="connsiteX3" fmla="*/ 57212 w 847787"/>
                <a:gd name="connsiteY3" fmla="*/ 3514726 h 4157651"/>
                <a:gd name="connsiteX4" fmla="*/ 405867 w 847787"/>
                <a:gd name="connsiteY4" fmla="*/ 4157651 h 4157651"/>
                <a:gd name="connsiteX0" fmla="*/ 441920 w 441920"/>
                <a:gd name="connsiteY0" fmla="*/ 0 h 4157651"/>
                <a:gd name="connsiteX1" fmla="*/ 384770 w 441920"/>
                <a:gd name="connsiteY1" fmla="*/ 2457450 h 4157651"/>
                <a:gd name="connsiteX2" fmla="*/ 343272 w 441920"/>
                <a:gd name="connsiteY2" fmla="*/ 2580110 h 4157651"/>
                <a:gd name="connsiteX3" fmla="*/ 0 w 441920"/>
                <a:gd name="connsiteY3" fmla="*/ 4157651 h 4157651"/>
                <a:gd name="connsiteX0" fmla="*/ 441920 w 441920"/>
                <a:gd name="connsiteY0" fmla="*/ 0 h 4157651"/>
                <a:gd name="connsiteX1" fmla="*/ 384770 w 441920"/>
                <a:gd name="connsiteY1" fmla="*/ 2457450 h 4157651"/>
                <a:gd name="connsiteX2" fmla="*/ 304800 w 441920"/>
                <a:gd name="connsiteY2" fmla="*/ 3282483 h 4157651"/>
                <a:gd name="connsiteX3" fmla="*/ 0 w 441920"/>
                <a:gd name="connsiteY3" fmla="*/ 4157651 h 4157651"/>
                <a:gd name="connsiteX0" fmla="*/ 430882 w 430882"/>
                <a:gd name="connsiteY0" fmla="*/ 0 h 4118393"/>
                <a:gd name="connsiteX1" fmla="*/ 384770 w 430882"/>
                <a:gd name="connsiteY1" fmla="*/ 2418192 h 4118393"/>
                <a:gd name="connsiteX2" fmla="*/ 304800 w 430882"/>
                <a:gd name="connsiteY2" fmla="*/ 3243225 h 4118393"/>
                <a:gd name="connsiteX3" fmla="*/ 0 w 430882"/>
                <a:gd name="connsiteY3"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57 h 4118450"/>
                <a:gd name="connsiteX1" fmla="*/ 430883 w 445868"/>
                <a:gd name="connsiteY1" fmla="*/ 1012154 h 4118450"/>
                <a:gd name="connsiteX2" fmla="*/ 340965 w 445868"/>
                <a:gd name="connsiteY2" fmla="*/ 2428276 h 4118450"/>
                <a:gd name="connsiteX3" fmla="*/ 304800 w 445868"/>
                <a:gd name="connsiteY3" fmla="*/ 3243282 h 4118450"/>
                <a:gd name="connsiteX4" fmla="*/ 0 w 445868"/>
                <a:gd name="connsiteY4" fmla="*/ 4118450 h 4118450"/>
                <a:gd name="connsiteX0" fmla="*/ 430882 w 445869"/>
                <a:gd name="connsiteY0" fmla="*/ 0 h 4118393"/>
                <a:gd name="connsiteX1" fmla="*/ 430885 w 445869"/>
                <a:gd name="connsiteY1" fmla="*/ 576126 h 4118393"/>
                <a:gd name="connsiteX2" fmla="*/ 430883 w 445869"/>
                <a:gd name="connsiteY2" fmla="*/ 1012097 h 4118393"/>
                <a:gd name="connsiteX3" fmla="*/ 340965 w 445869"/>
                <a:gd name="connsiteY3" fmla="*/ 2428219 h 4118393"/>
                <a:gd name="connsiteX4" fmla="*/ 304800 w 445869"/>
                <a:gd name="connsiteY4" fmla="*/ 3243225 h 4118393"/>
                <a:gd name="connsiteX5" fmla="*/ 0 w 445869"/>
                <a:gd name="connsiteY5" fmla="*/ 4118393 h 4118393"/>
                <a:gd name="connsiteX0" fmla="*/ 430882 w 445872"/>
                <a:gd name="connsiteY0" fmla="*/ 0 h 4118393"/>
                <a:gd name="connsiteX1" fmla="*/ 430885 w 445872"/>
                <a:gd name="connsiteY1" fmla="*/ 576126 h 4118393"/>
                <a:gd name="connsiteX2" fmla="*/ 430885 w 445872"/>
                <a:gd name="connsiteY2" fmla="*/ 1393572 h 4118393"/>
                <a:gd name="connsiteX3" fmla="*/ 340965 w 445872"/>
                <a:gd name="connsiteY3" fmla="*/ 2428219 h 4118393"/>
                <a:gd name="connsiteX4" fmla="*/ 304800 w 445872"/>
                <a:gd name="connsiteY4" fmla="*/ 3243225 h 4118393"/>
                <a:gd name="connsiteX5" fmla="*/ 0 w 445872"/>
                <a:gd name="connsiteY5" fmla="*/ 4118393 h 4118393"/>
                <a:gd name="connsiteX0" fmla="*/ 430882 w 430886"/>
                <a:gd name="connsiteY0" fmla="*/ 0 h 4118393"/>
                <a:gd name="connsiteX1" fmla="*/ 430885 w 430886"/>
                <a:gd name="connsiteY1" fmla="*/ 576126 h 4118393"/>
                <a:gd name="connsiteX2" fmla="*/ 340965 w 430886"/>
                <a:gd name="connsiteY2" fmla="*/ 2428219 h 4118393"/>
                <a:gd name="connsiteX3" fmla="*/ 304800 w 430886"/>
                <a:gd name="connsiteY3" fmla="*/ 3243225 h 4118393"/>
                <a:gd name="connsiteX4" fmla="*/ 0 w 430886"/>
                <a:gd name="connsiteY4" fmla="*/ 4118393 h 4118393"/>
                <a:gd name="connsiteX0" fmla="*/ 430882 w 430882"/>
                <a:gd name="connsiteY0" fmla="*/ 0 h 4118393"/>
                <a:gd name="connsiteX1" fmla="*/ 340965 w 430882"/>
                <a:gd name="connsiteY1" fmla="*/ 2428219 h 4118393"/>
                <a:gd name="connsiteX2" fmla="*/ 304800 w 430882"/>
                <a:gd name="connsiteY2" fmla="*/ 3243225 h 4118393"/>
                <a:gd name="connsiteX3" fmla="*/ 0 w 430882"/>
                <a:gd name="connsiteY3" fmla="*/ 4118393 h 4118393"/>
                <a:gd name="connsiteX0" fmla="*/ 430882 w 445868"/>
                <a:gd name="connsiteY0" fmla="*/ 0 h 4118393"/>
                <a:gd name="connsiteX1" fmla="*/ 430883 w 445868"/>
                <a:gd name="connsiteY1" fmla="*/ 1012097 h 4118393"/>
                <a:gd name="connsiteX2" fmla="*/ 340965 w 445868"/>
                <a:gd name="connsiteY2" fmla="*/ 2428219 h 4118393"/>
                <a:gd name="connsiteX3" fmla="*/ 304800 w 445868"/>
                <a:gd name="connsiteY3" fmla="*/ 3243225 h 4118393"/>
                <a:gd name="connsiteX4" fmla="*/ 0 w 445868"/>
                <a:gd name="connsiteY4" fmla="*/ 4118393 h 4118393"/>
                <a:gd name="connsiteX0" fmla="*/ 430883 w 430883"/>
                <a:gd name="connsiteY0" fmla="*/ 0 h 3106296"/>
                <a:gd name="connsiteX1" fmla="*/ 340965 w 430883"/>
                <a:gd name="connsiteY1" fmla="*/ 1416122 h 3106296"/>
                <a:gd name="connsiteX2" fmla="*/ 304800 w 430883"/>
                <a:gd name="connsiteY2" fmla="*/ 2231128 h 3106296"/>
                <a:gd name="connsiteX3" fmla="*/ 0 w 430883"/>
                <a:gd name="connsiteY3" fmla="*/ 3106296 h 3106296"/>
              </a:gdLst>
              <a:ahLst/>
              <a:cxnLst>
                <a:cxn ang="0">
                  <a:pos x="connsiteX0" y="connsiteY0"/>
                </a:cxn>
                <a:cxn ang="0">
                  <a:pos x="connsiteX1" y="connsiteY1"/>
                </a:cxn>
                <a:cxn ang="0">
                  <a:pos x="connsiteX2" y="connsiteY2"/>
                </a:cxn>
                <a:cxn ang="0">
                  <a:pos x="connsiteX3" y="connsiteY3"/>
                </a:cxn>
              </a:cxnLst>
              <a:rect l="l" t="t" r="r" b="b"/>
              <a:pathLst>
                <a:path w="430883" h="3106296">
                  <a:moveTo>
                    <a:pt x="430883" y="0"/>
                  </a:moveTo>
                  <a:cubicBezTo>
                    <a:pt x="415897" y="404703"/>
                    <a:pt x="358949" y="880022"/>
                    <a:pt x="340965" y="1416122"/>
                  </a:cubicBezTo>
                  <a:lnTo>
                    <a:pt x="304800" y="2231128"/>
                  </a:lnTo>
                  <a:cubicBezTo>
                    <a:pt x="240672" y="2514495"/>
                    <a:pt x="71515" y="2777642"/>
                    <a:pt x="0" y="3106296"/>
                  </a:cubicBez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8" name="正方形/長方形 27"/>
            <p:cNvSpPr/>
            <p:nvPr/>
          </p:nvSpPr>
          <p:spPr>
            <a:xfrm rot="16200000">
              <a:off x="10409910" y="4736539"/>
              <a:ext cx="139242" cy="70207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rot="16200000">
              <a:off x="8281436" y="4606333"/>
              <a:ext cx="111620" cy="702078"/>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テキスト ボックス 41"/>
            <p:cNvSpPr txBox="1"/>
            <p:nvPr/>
          </p:nvSpPr>
          <p:spPr>
            <a:xfrm>
              <a:off x="8027548" y="4620656"/>
              <a:ext cx="768755"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なんば駅</a:t>
              </a:r>
            </a:p>
          </p:txBody>
        </p:sp>
        <p:sp>
          <p:nvSpPr>
            <p:cNvPr id="43" name="テキスト ボックス 42"/>
            <p:cNvSpPr txBox="1"/>
            <p:nvPr/>
          </p:nvSpPr>
          <p:spPr>
            <a:xfrm>
              <a:off x="7828959" y="1661833"/>
              <a:ext cx="787319"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心斎橋駅</a:t>
              </a:r>
            </a:p>
          </p:txBody>
        </p:sp>
        <p:sp>
          <p:nvSpPr>
            <p:cNvPr id="44" name="テキスト ボックス 43"/>
            <p:cNvSpPr txBox="1"/>
            <p:nvPr/>
          </p:nvSpPr>
          <p:spPr>
            <a:xfrm>
              <a:off x="8715515" y="2132858"/>
              <a:ext cx="347438" cy="913717"/>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心斎橋駅</a:t>
              </a:r>
            </a:p>
          </p:txBody>
        </p:sp>
        <p:sp>
          <p:nvSpPr>
            <p:cNvPr id="45" name="テキスト ボックス 44"/>
            <p:cNvSpPr txBox="1"/>
            <p:nvPr/>
          </p:nvSpPr>
          <p:spPr>
            <a:xfrm>
              <a:off x="7104747" y="2132858"/>
              <a:ext cx="347438" cy="913717"/>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四ツ橋駅</a:t>
              </a:r>
            </a:p>
          </p:txBody>
        </p:sp>
        <p:sp>
          <p:nvSpPr>
            <p:cNvPr id="46" name="テキスト ボックス 45"/>
            <p:cNvSpPr txBox="1"/>
            <p:nvPr/>
          </p:nvSpPr>
          <p:spPr>
            <a:xfrm>
              <a:off x="9925587" y="1721622"/>
              <a:ext cx="884623"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長堀橋駅</a:t>
              </a:r>
            </a:p>
          </p:txBody>
        </p:sp>
        <p:sp>
          <p:nvSpPr>
            <p:cNvPr id="47" name="テキスト ボックス 46"/>
            <p:cNvSpPr txBox="1"/>
            <p:nvPr/>
          </p:nvSpPr>
          <p:spPr>
            <a:xfrm>
              <a:off x="9694004" y="5143253"/>
              <a:ext cx="912066"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日本橋駅</a:t>
              </a:r>
            </a:p>
          </p:txBody>
        </p:sp>
        <p:sp>
          <p:nvSpPr>
            <p:cNvPr id="48" name="テキスト ボックス 47"/>
            <p:cNvSpPr txBox="1"/>
            <p:nvPr/>
          </p:nvSpPr>
          <p:spPr>
            <a:xfrm>
              <a:off x="9182534" y="5630278"/>
              <a:ext cx="347438" cy="1257844"/>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南海なんば駅</a:t>
              </a:r>
            </a:p>
          </p:txBody>
        </p:sp>
        <p:sp>
          <p:nvSpPr>
            <p:cNvPr id="54" name="テキスト ボックス 53"/>
            <p:cNvSpPr txBox="1"/>
            <p:nvPr/>
          </p:nvSpPr>
          <p:spPr>
            <a:xfrm>
              <a:off x="8705781" y="5085190"/>
              <a:ext cx="347438" cy="939204"/>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なんば駅</a:t>
              </a:r>
            </a:p>
          </p:txBody>
        </p:sp>
        <p:sp>
          <p:nvSpPr>
            <p:cNvPr id="55" name="テキスト ボックス 54"/>
            <p:cNvSpPr txBox="1"/>
            <p:nvPr/>
          </p:nvSpPr>
          <p:spPr>
            <a:xfrm>
              <a:off x="8135249" y="4972457"/>
              <a:ext cx="1214015"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大阪難波駅</a:t>
              </a:r>
            </a:p>
          </p:txBody>
        </p:sp>
        <p:sp>
          <p:nvSpPr>
            <p:cNvPr id="56" name="テキスト ボックス 55"/>
            <p:cNvSpPr txBox="1"/>
            <p:nvPr/>
          </p:nvSpPr>
          <p:spPr>
            <a:xfrm rot="20768210">
              <a:off x="7494454" y="5101264"/>
              <a:ext cx="347438" cy="1053737"/>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なんば駅</a:t>
              </a:r>
            </a:p>
          </p:txBody>
        </p:sp>
        <p:sp>
          <p:nvSpPr>
            <p:cNvPr id="57" name="フリーフォーム 56"/>
            <p:cNvSpPr/>
            <p:nvPr/>
          </p:nvSpPr>
          <p:spPr>
            <a:xfrm>
              <a:off x="7635589" y="922867"/>
              <a:ext cx="2900856" cy="5561497"/>
            </a:xfrm>
            <a:custGeom>
              <a:avLst/>
              <a:gdLst>
                <a:gd name="connsiteX0" fmla="*/ 1163782 w 3182587"/>
                <a:gd name="connsiteY0" fmla="*/ 11875 h 5735782"/>
                <a:gd name="connsiteX1" fmla="*/ 1175658 w 3182587"/>
                <a:gd name="connsiteY1" fmla="*/ 807522 h 5735782"/>
                <a:gd name="connsiteX2" fmla="*/ 249382 w 3182587"/>
                <a:gd name="connsiteY2" fmla="*/ 795647 h 5735782"/>
                <a:gd name="connsiteX3" fmla="*/ 0 w 3182587"/>
                <a:gd name="connsiteY3" fmla="*/ 3479470 h 5735782"/>
                <a:gd name="connsiteX4" fmla="*/ 1294411 w 3182587"/>
                <a:gd name="connsiteY4" fmla="*/ 5735782 h 5735782"/>
                <a:gd name="connsiteX5" fmla="*/ 1923803 w 3182587"/>
                <a:gd name="connsiteY5" fmla="*/ 5498275 h 5735782"/>
                <a:gd name="connsiteX6" fmla="*/ 2054432 w 3182587"/>
                <a:gd name="connsiteY6" fmla="*/ 5676405 h 5735782"/>
                <a:gd name="connsiteX7" fmla="*/ 3063834 w 3182587"/>
                <a:gd name="connsiteY7" fmla="*/ 5712031 h 5735782"/>
                <a:gd name="connsiteX8" fmla="*/ 3182587 w 3182587"/>
                <a:gd name="connsiteY8" fmla="*/ 819397 h 5735782"/>
                <a:gd name="connsiteX9" fmla="*/ 2125683 w 3182587"/>
                <a:gd name="connsiteY9" fmla="*/ 807522 h 5735782"/>
                <a:gd name="connsiteX10" fmla="*/ 2137559 w 3182587"/>
                <a:gd name="connsiteY10" fmla="*/ 0 h 5735782"/>
                <a:gd name="connsiteX11" fmla="*/ 1163782 w 3182587"/>
                <a:gd name="connsiteY11" fmla="*/ 11875 h 5735782"/>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923803 w 3182587"/>
                <a:gd name="connsiteY5" fmla="*/ 5498275 h 5712031"/>
                <a:gd name="connsiteX6" fmla="*/ 2054432 w 3182587"/>
                <a:gd name="connsiteY6" fmla="*/ 5676405 h 5712031"/>
                <a:gd name="connsiteX7" fmla="*/ 3063834 w 3182587"/>
                <a:gd name="connsiteY7" fmla="*/ 5712031 h 5712031"/>
                <a:gd name="connsiteX8" fmla="*/ 3182587 w 3182587"/>
                <a:gd name="connsiteY8" fmla="*/ 819397 h 5712031"/>
                <a:gd name="connsiteX9" fmla="*/ 2125683 w 3182587"/>
                <a:gd name="connsiteY9" fmla="*/ 807522 h 5712031"/>
                <a:gd name="connsiteX10" fmla="*/ 2137559 w 3182587"/>
                <a:gd name="connsiteY10" fmla="*/ 0 h 5712031"/>
                <a:gd name="connsiteX11" fmla="*/ 1163782 w 3182587"/>
                <a:gd name="connsiteY11"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43793 w 3182587"/>
                <a:gd name="connsiteY5" fmla="*/ 5557653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781299 w 3182587"/>
                <a:gd name="connsiteY6" fmla="*/ 5462650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0165 w 3182587"/>
                <a:gd name="connsiteY6" fmla="*/ 5601631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3048 w 3182587"/>
                <a:gd name="connsiteY6" fmla="*/ 5549851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900053 w 3182587"/>
                <a:gd name="connsiteY7" fmla="*/ 5403272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852552 w 3182587"/>
                <a:gd name="connsiteY7" fmla="*/ 5427023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49382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3751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203232 w 3182587"/>
                <a:gd name="connsiteY11" fmla="*/ 1062986 h 5985163"/>
                <a:gd name="connsiteX12" fmla="*/ 2137559 w 3182587"/>
                <a:gd name="connsiteY12" fmla="*/ 23751 h 5985163"/>
                <a:gd name="connsiteX13" fmla="*/ 1140031 w 3182587"/>
                <a:gd name="connsiteY13" fmla="*/ 0 h 5985163"/>
                <a:gd name="connsiteX0" fmla="*/ 1140031 w 3182587"/>
                <a:gd name="connsiteY0" fmla="*/ 161497 h 6146660"/>
                <a:gd name="connsiteX1" fmla="*/ 1175658 w 3182587"/>
                <a:gd name="connsiteY1" fmla="*/ 1218401 h 6146660"/>
                <a:gd name="connsiteX2" fmla="*/ 249382 w 3182587"/>
                <a:gd name="connsiteY2" fmla="*/ 1206526 h 6146660"/>
                <a:gd name="connsiteX3" fmla="*/ 0 w 3182587"/>
                <a:gd name="connsiteY3" fmla="*/ 3890349 h 6146660"/>
                <a:gd name="connsiteX4" fmla="*/ 1229821 w 3182587"/>
                <a:gd name="connsiteY4" fmla="*/ 6033992 h 6146660"/>
                <a:gd name="connsiteX5" fmla="*/ 1571182 w 3182587"/>
                <a:gd name="connsiteY5" fmla="*/ 5869251 h 6146660"/>
                <a:gd name="connsiteX6" fmla="*/ 1643048 w 3182587"/>
                <a:gd name="connsiteY6" fmla="*/ 5960730 h 6146660"/>
                <a:gd name="connsiteX7" fmla="*/ 1852552 w 3182587"/>
                <a:gd name="connsiteY7" fmla="*/ 5837902 h 6146660"/>
                <a:gd name="connsiteX8" fmla="*/ 1971304 w 3182587"/>
                <a:gd name="connsiteY8" fmla="*/ 6146660 h 6146660"/>
                <a:gd name="connsiteX9" fmla="*/ 3063834 w 3182587"/>
                <a:gd name="connsiteY9" fmla="*/ 6122910 h 6146660"/>
                <a:gd name="connsiteX10" fmla="*/ 3182587 w 3182587"/>
                <a:gd name="connsiteY10" fmla="*/ 1230276 h 6146660"/>
                <a:gd name="connsiteX11" fmla="*/ 2203232 w 3182587"/>
                <a:gd name="connsiteY11" fmla="*/ 1224483 h 6146660"/>
                <a:gd name="connsiteX12" fmla="*/ 2216951 w 3182587"/>
                <a:gd name="connsiteY12" fmla="*/ 0 h 6146660"/>
                <a:gd name="connsiteX13" fmla="*/ 1140031 w 3182587"/>
                <a:gd name="connsiteY13" fmla="*/ 161497 h 6146660"/>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16951 w 3182587"/>
                <a:gd name="connsiteY12" fmla="*/ 63449 h 6210109"/>
                <a:gd name="connsiteX13" fmla="*/ 1245888 w 3182587"/>
                <a:gd name="connsiteY13" fmla="*/ 0 h 6210109"/>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380558 h 6210109"/>
                <a:gd name="connsiteX12" fmla="*/ 2203718 w 3182587"/>
                <a:gd name="connsiteY12" fmla="*/ 36984 h 6210109"/>
                <a:gd name="connsiteX13" fmla="*/ 1245888 w 3182587"/>
                <a:gd name="connsiteY13" fmla="*/ 0 h 6210109"/>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852552 w 3182587"/>
                <a:gd name="connsiteY7" fmla="*/ 5901351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918711 w 3182587"/>
                <a:gd name="connsiteY7" fmla="*/ 5888120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19425 w 3156124"/>
                <a:gd name="connsiteY0" fmla="*/ 0 h 6196877"/>
                <a:gd name="connsiteX1" fmla="*/ 1215356 w 3156124"/>
                <a:gd name="connsiteY1" fmla="*/ 1400938 h 6196877"/>
                <a:gd name="connsiteX2" fmla="*/ 156758 w 3156124"/>
                <a:gd name="connsiteY2" fmla="*/ 1389064 h 6196877"/>
                <a:gd name="connsiteX3" fmla="*/ 0 w 3156124"/>
                <a:gd name="connsiteY3" fmla="*/ 3914102 h 6196877"/>
                <a:gd name="connsiteX4" fmla="*/ 1203358 w 3156124"/>
                <a:gd name="connsiteY4" fmla="*/ 6097441 h 6196877"/>
                <a:gd name="connsiteX5" fmla="*/ 1544719 w 3156124"/>
                <a:gd name="connsiteY5" fmla="*/ 5932700 h 6196877"/>
                <a:gd name="connsiteX6" fmla="*/ 1616585 w 3156124"/>
                <a:gd name="connsiteY6" fmla="*/ 6024179 h 6196877"/>
                <a:gd name="connsiteX7" fmla="*/ 1892248 w 3156124"/>
                <a:gd name="connsiteY7" fmla="*/ 5888120 h 6196877"/>
                <a:gd name="connsiteX8" fmla="*/ 2024233 w 3156124"/>
                <a:gd name="connsiteY8" fmla="*/ 6196877 h 6196877"/>
                <a:gd name="connsiteX9" fmla="*/ 3037371 w 3156124"/>
                <a:gd name="connsiteY9" fmla="*/ 6186359 h 6196877"/>
                <a:gd name="connsiteX10" fmla="*/ 3156124 w 3156124"/>
                <a:gd name="connsiteY10" fmla="*/ 1373118 h 6196877"/>
                <a:gd name="connsiteX11" fmla="*/ 2176769 w 3156124"/>
                <a:gd name="connsiteY11" fmla="*/ 1380558 h 6196877"/>
                <a:gd name="connsiteX12" fmla="*/ 2177255 w 3156124"/>
                <a:gd name="connsiteY12" fmla="*/ 36984 h 6196877"/>
                <a:gd name="connsiteX13" fmla="*/ 1219425 w 3156124"/>
                <a:gd name="connsiteY13"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1281550 w 3234316"/>
                <a:gd name="connsiteY4" fmla="*/ 6097441 h 6196877"/>
                <a:gd name="connsiteX5" fmla="*/ 1622911 w 3234316"/>
                <a:gd name="connsiteY5" fmla="*/ 5932700 h 6196877"/>
                <a:gd name="connsiteX6" fmla="*/ 1694777 w 3234316"/>
                <a:gd name="connsiteY6" fmla="*/ 6024179 h 6196877"/>
                <a:gd name="connsiteX7" fmla="*/ 1970440 w 3234316"/>
                <a:gd name="connsiteY7" fmla="*/ 5888120 h 6196877"/>
                <a:gd name="connsiteX8" fmla="*/ 2102425 w 3234316"/>
                <a:gd name="connsiteY8" fmla="*/ 6196877 h 6196877"/>
                <a:gd name="connsiteX9" fmla="*/ 3115563 w 3234316"/>
                <a:gd name="connsiteY9" fmla="*/ 6186359 h 6196877"/>
                <a:gd name="connsiteX10" fmla="*/ 3234316 w 3234316"/>
                <a:gd name="connsiteY10" fmla="*/ 1373118 h 6196877"/>
                <a:gd name="connsiteX11" fmla="*/ 2254961 w 3234316"/>
                <a:gd name="connsiteY11" fmla="*/ 1380558 h 6196877"/>
                <a:gd name="connsiteX12" fmla="*/ 2255447 w 3234316"/>
                <a:gd name="connsiteY12" fmla="*/ 36984 h 6196877"/>
                <a:gd name="connsiteX13" fmla="*/ 1297617 w 3234316"/>
                <a:gd name="connsiteY13" fmla="*/ 0 h 6196877"/>
                <a:gd name="connsiteX0" fmla="*/ 1298693 w 3235392"/>
                <a:gd name="connsiteY0" fmla="*/ 0 h 6196877"/>
                <a:gd name="connsiteX1" fmla="*/ 1294624 w 3235392"/>
                <a:gd name="connsiteY1" fmla="*/ 1400938 h 6196877"/>
                <a:gd name="connsiteX2" fmla="*/ 236026 w 3235392"/>
                <a:gd name="connsiteY2" fmla="*/ 1389064 h 6196877"/>
                <a:gd name="connsiteX3" fmla="*/ 1076 w 3235392"/>
                <a:gd name="connsiteY3" fmla="*/ 3723241 h 6196877"/>
                <a:gd name="connsiteX4" fmla="*/ 0 w 3235392"/>
                <a:gd name="connsiteY4" fmla="*/ 3724142 h 6196877"/>
                <a:gd name="connsiteX5" fmla="*/ 1282626 w 3235392"/>
                <a:gd name="connsiteY5" fmla="*/ 6097441 h 6196877"/>
                <a:gd name="connsiteX6" fmla="*/ 1623987 w 3235392"/>
                <a:gd name="connsiteY6" fmla="*/ 5932700 h 6196877"/>
                <a:gd name="connsiteX7" fmla="*/ 1695853 w 3235392"/>
                <a:gd name="connsiteY7" fmla="*/ 6024179 h 6196877"/>
                <a:gd name="connsiteX8" fmla="*/ 1971516 w 3235392"/>
                <a:gd name="connsiteY8" fmla="*/ 5888120 h 6196877"/>
                <a:gd name="connsiteX9" fmla="*/ 2103501 w 3235392"/>
                <a:gd name="connsiteY9" fmla="*/ 6196877 h 6196877"/>
                <a:gd name="connsiteX10" fmla="*/ 3116639 w 3235392"/>
                <a:gd name="connsiteY10" fmla="*/ 6186359 h 6196877"/>
                <a:gd name="connsiteX11" fmla="*/ 3235392 w 3235392"/>
                <a:gd name="connsiteY11" fmla="*/ 1373118 h 6196877"/>
                <a:gd name="connsiteX12" fmla="*/ 2256037 w 3235392"/>
                <a:gd name="connsiteY12" fmla="*/ 1380558 h 6196877"/>
                <a:gd name="connsiteX13" fmla="*/ 2256523 w 3235392"/>
                <a:gd name="connsiteY13" fmla="*/ 36984 h 6196877"/>
                <a:gd name="connsiteX14" fmla="*/ 1298693 w 3235392"/>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51729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0237 w 3234316"/>
                <a:gd name="connsiteY4" fmla="*/ 3971069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9458 w 3234316"/>
                <a:gd name="connsiteY4" fmla="*/ 3906526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57948 w 3234316"/>
                <a:gd name="connsiteY4" fmla="*/ 390007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55906 w 3232274"/>
                <a:gd name="connsiteY4" fmla="*/ 390007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34586 w 3232274"/>
                <a:gd name="connsiteY4" fmla="*/ 393128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2274" h="6196877">
                  <a:moveTo>
                    <a:pt x="1295575" y="0"/>
                  </a:moveTo>
                  <a:cubicBezTo>
                    <a:pt x="1294219" y="466979"/>
                    <a:pt x="1292862" y="933959"/>
                    <a:pt x="1291506" y="1400938"/>
                  </a:cubicBezTo>
                  <a:lnTo>
                    <a:pt x="232908" y="1389064"/>
                  </a:lnTo>
                  <a:lnTo>
                    <a:pt x="0" y="3657005"/>
                  </a:lnTo>
                  <a:lnTo>
                    <a:pt x="134586" y="3931285"/>
                  </a:lnTo>
                  <a:lnTo>
                    <a:pt x="1333443" y="6082084"/>
                  </a:lnTo>
                  <a:lnTo>
                    <a:pt x="1620869" y="5932700"/>
                  </a:lnTo>
                  <a:lnTo>
                    <a:pt x="1692735" y="6024179"/>
                  </a:lnTo>
                  <a:lnTo>
                    <a:pt x="1968398" y="5888120"/>
                  </a:lnTo>
                  <a:lnTo>
                    <a:pt x="2100383" y="6196877"/>
                  </a:lnTo>
                  <a:lnTo>
                    <a:pt x="3113521" y="6186359"/>
                  </a:lnTo>
                  <a:lnTo>
                    <a:pt x="3232274" y="1373118"/>
                  </a:lnTo>
                  <a:lnTo>
                    <a:pt x="2252919" y="1380558"/>
                  </a:lnTo>
                  <a:lnTo>
                    <a:pt x="2253405" y="36984"/>
                  </a:lnTo>
                  <a:lnTo>
                    <a:pt x="1295575" y="0"/>
                  </a:lnTo>
                  <a:close/>
                </a:path>
              </a:pathLst>
            </a:custGeom>
            <a:noFill/>
            <a:ln w="28575">
              <a:solidFill>
                <a:schemeClr val="tx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cxnSp>
          <p:nvCxnSpPr>
            <p:cNvPr id="63" name="直線コネクタ 62"/>
            <p:cNvCxnSpPr>
              <a:stCxn id="36" idx="2"/>
            </p:cNvCxnSpPr>
            <p:nvPr/>
          </p:nvCxnSpPr>
          <p:spPr>
            <a:xfrm>
              <a:off x="9172520" y="6588858"/>
              <a:ext cx="91830" cy="2692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rot="20426384">
              <a:off x="7804082" y="4940538"/>
              <a:ext cx="127530" cy="761901"/>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フリーフォーム 49"/>
            <p:cNvSpPr/>
            <p:nvPr/>
          </p:nvSpPr>
          <p:spPr>
            <a:xfrm>
              <a:off x="6960379" y="4257976"/>
              <a:ext cx="645130" cy="521593"/>
            </a:xfrm>
            <a:custGeom>
              <a:avLst/>
              <a:gdLst>
                <a:gd name="connsiteX0" fmla="*/ 78538 w 645129"/>
                <a:gd name="connsiteY0" fmla="*/ 0 h 482444"/>
                <a:gd name="connsiteX1" fmla="*/ 0 w 645129"/>
                <a:gd name="connsiteY1" fmla="*/ 347809 h 482444"/>
                <a:gd name="connsiteX2" fmla="*/ 617080 w 645129"/>
                <a:gd name="connsiteY2" fmla="*/ 482444 h 482444"/>
                <a:gd name="connsiteX3" fmla="*/ 645129 w 645129"/>
                <a:gd name="connsiteY3" fmla="*/ 426346 h 482444"/>
                <a:gd name="connsiteX4" fmla="*/ 504884 w 645129"/>
                <a:gd name="connsiteY4" fmla="*/ 61708 h 482444"/>
                <a:gd name="connsiteX5" fmla="*/ 78538 w 645129"/>
                <a:gd name="connsiteY5" fmla="*/ 0 h 482444"/>
                <a:gd name="connsiteX0" fmla="*/ 89302 w 645129"/>
                <a:gd name="connsiteY0" fmla="*/ 0 h 521592"/>
                <a:gd name="connsiteX1" fmla="*/ 0 w 645129"/>
                <a:gd name="connsiteY1" fmla="*/ 386957 h 521592"/>
                <a:gd name="connsiteX2" fmla="*/ 617080 w 645129"/>
                <a:gd name="connsiteY2" fmla="*/ 521592 h 521592"/>
                <a:gd name="connsiteX3" fmla="*/ 645129 w 645129"/>
                <a:gd name="connsiteY3" fmla="*/ 465494 h 521592"/>
                <a:gd name="connsiteX4" fmla="*/ 504884 w 645129"/>
                <a:gd name="connsiteY4" fmla="*/ 100856 h 521592"/>
                <a:gd name="connsiteX5" fmla="*/ 89302 w 645129"/>
                <a:gd name="connsiteY5" fmla="*/ 0 h 521592"/>
                <a:gd name="connsiteX0" fmla="*/ 89302 w 645129"/>
                <a:gd name="connsiteY0" fmla="*/ 0 h 521592"/>
                <a:gd name="connsiteX1" fmla="*/ 0 w 645129"/>
                <a:gd name="connsiteY1" fmla="*/ 386957 h 521592"/>
                <a:gd name="connsiteX2" fmla="*/ 617080 w 645129"/>
                <a:gd name="connsiteY2" fmla="*/ 521592 h 521592"/>
                <a:gd name="connsiteX3" fmla="*/ 645129 w 645129"/>
                <a:gd name="connsiteY3" fmla="*/ 465494 h 521592"/>
                <a:gd name="connsiteX4" fmla="*/ 536690 w 645129"/>
                <a:gd name="connsiteY4" fmla="*/ 69051 h 521592"/>
                <a:gd name="connsiteX5" fmla="*/ 89302 w 645129"/>
                <a:gd name="connsiteY5" fmla="*/ 0 h 52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129" h="521592">
                  <a:moveTo>
                    <a:pt x="89302" y="0"/>
                  </a:moveTo>
                  <a:lnTo>
                    <a:pt x="0" y="386957"/>
                  </a:lnTo>
                  <a:lnTo>
                    <a:pt x="617080" y="521592"/>
                  </a:lnTo>
                  <a:lnTo>
                    <a:pt x="645129" y="465494"/>
                  </a:lnTo>
                  <a:lnTo>
                    <a:pt x="536690" y="69051"/>
                  </a:lnTo>
                  <a:lnTo>
                    <a:pt x="89302" y="0"/>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51" name="テキスト ボックス 50"/>
            <p:cNvSpPr txBox="1"/>
            <p:nvPr/>
          </p:nvSpPr>
          <p:spPr>
            <a:xfrm>
              <a:off x="6960335" y="4251148"/>
              <a:ext cx="703029" cy="52464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なんば</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cs typeface="Meiryo UI" pitchFamily="50" charset="-128"/>
                </a:rPr>
                <a:t>Hatch</a:t>
              </a:r>
            </a:p>
          </p:txBody>
        </p:sp>
        <p:sp>
          <p:nvSpPr>
            <p:cNvPr id="52" name="フリーフォーム 51"/>
            <p:cNvSpPr/>
            <p:nvPr/>
          </p:nvSpPr>
          <p:spPr>
            <a:xfrm>
              <a:off x="9632593" y="5731402"/>
              <a:ext cx="235846" cy="200376"/>
            </a:xfrm>
            <a:custGeom>
              <a:avLst/>
              <a:gdLst>
                <a:gd name="connsiteX0" fmla="*/ 78538 w 645129"/>
                <a:gd name="connsiteY0" fmla="*/ 0 h 482444"/>
                <a:gd name="connsiteX1" fmla="*/ 0 w 645129"/>
                <a:gd name="connsiteY1" fmla="*/ 347809 h 482444"/>
                <a:gd name="connsiteX2" fmla="*/ 617080 w 645129"/>
                <a:gd name="connsiteY2" fmla="*/ 482444 h 482444"/>
                <a:gd name="connsiteX3" fmla="*/ 645129 w 645129"/>
                <a:gd name="connsiteY3" fmla="*/ 426346 h 482444"/>
                <a:gd name="connsiteX4" fmla="*/ 504884 w 645129"/>
                <a:gd name="connsiteY4" fmla="*/ 61708 h 482444"/>
                <a:gd name="connsiteX5" fmla="*/ 78538 w 645129"/>
                <a:gd name="connsiteY5" fmla="*/ 0 h 482444"/>
                <a:gd name="connsiteX0" fmla="*/ 0 w 671366"/>
                <a:gd name="connsiteY0" fmla="*/ 100217 h 420736"/>
                <a:gd name="connsiteX1" fmla="*/ 26237 w 671366"/>
                <a:gd name="connsiteY1" fmla="*/ 286101 h 420736"/>
                <a:gd name="connsiteX2" fmla="*/ 643317 w 671366"/>
                <a:gd name="connsiteY2" fmla="*/ 420736 h 420736"/>
                <a:gd name="connsiteX3" fmla="*/ 671366 w 671366"/>
                <a:gd name="connsiteY3" fmla="*/ 364638 h 420736"/>
                <a:gd name="connsiteX4" fmla="*/ 531121 w 671366"/>
                <a:gd name="connsiteY4" fmla="*/ 0 h 420736"/>
                <a:gd name="connsiteX5" fmla="*/ 0 w 671366"/>
                <a:gd name="connsiteY5" fmla="*/ 100217 h 420736"/>
                <a:gd name="connsiteX0" fmla="*/ 0 w 671366"/>
                <a:gd name="connsiteY0" fmla="*/ 14492 h 335011"/>
                <a:gd name="connsiteX1" fmla="*/ 26237 w 671366"/>
                <a:gd name="connsiteY1" fmla="*/ 200376 h 335011"/>
                <a:gd name="connsiteX2" fmla="*/ 643317 w 671366"/>
                <a:gd name="connsiteY2" fmla="*/ 335011 h 335011"/>
                <a:gd name="connsiteX3" fmla="*/ 671366 w 671366"/>
                <a:gd name="connsiteY3" fmla="*/ 278913 h 335011"/>
                <a:gd name="connsiteX4" fmla="*/ 235846 w 671366"/>
                <a:gd name="connsiteY4" fmla="*/ 0 h 335011"/>
                <a:gd name="connsiteX5" fmla="*/ 0 w 671366"/>
                <a:gd name="connsiteY5" fmla="*/ 14492 h 335011"/>
                <a:gd name="connsiteX0" fmla="*/ 0 w 643317"/>
                <a:gd name="connsiteY0" fmla="*/ 14492 h 335011"/>
                <a:gd name="connsiteX1" fmla="*/ 26237 w 643317"/>
                <a:gd name="connsiteY1" fmla="*/ 200376 h 335011"/>
                <a:gd name="connsiteX2" fmla="*/ 643317 w 643317"/>
                <a:gd name="connsiteY2" fmla="*/ 335011 h 335011"/>
                <a:gd name="connsiteX3" fmla="*/ 235846 w 643317"/>
                <a:gd name="connsiteY3" fmla="*/ 0 h 335011"/>
                <a:gd name="connsiteX4" fmla="*/ 0 w 643317"/>
                <a:gd name="connsiteY4" fmla="*/ 14492 h 335011"/>
                <a:gd name="connsiteX0" fmla="*/ 0 w 235846"/>
                <a:gd name="connsiteY0" fmla="*/ 14492 h 200376"/>
                <a:gd name="connsiteX1" fmla="*/ 26237 w 235846"/>
                <a:gd name="connsiteY1" fmla="*/ 200376 h 200376"/>
                <a:gd name="connsiteX2" fmla="*/ 209929 w 235846"/>
                <a:gd name="connsiteY2" fmla="*/ 182611 h 200376"/>
                <a:gd name="connsiteX3" fmla="*/ 235846 w 235846"/>
                <a:gd name="connsiteY3" fmla="*/ 0 h 200376"/>
                <a:gd name="connsiteX4" fmla="*/ 0 w 235846"/>
                <a:gd name="connsiteY4" fmla="*/ 14492 h 20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46" h="200376">
                  <a:moveTo>
                    <a:pt x="0" y="14492"/>
                  </a:moveTo>
                  <a:lnTo>
                    <a:pt x="26237" y="200376"/>
                  </a:lnTo>
                  <a:lnTo>
                    <a:pt x="209929" y="182611"/>
                  </a:lnTo>
                  <a:lnTo>
                    <a:pt x="235846" y="0"/>
                  </a:lnTo>
                  <a:lnTo>
                    <a:pt x="0" y="14492"/>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53" name="テキスト ボックス 52"/>
            <p:cNvSpPr txBox="1"/>
            <p:nvPr/>
          </p:nvSpPr>
          <p:spPr>
            <a:xfrm>
              <a:off x="9615672" y="5864177"/>
              <a:ext cx="973656" cy="52464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なんば</a:t>
              </a:r>
              <a:endParaRPr lang="en-US" altLang="ja-JP" sz="800" dirty="0">
                <a:latin typeface="Meiryo UI" pitchFamily="50" charset="-128"/>
                <a:ea typeface="Meiryo UI" pitchFamily="50" charset="-128"/>
                <a:cs typeface="Meiryo UI" pitchFamily="50" charset="-128"/>
              </a:endParaRPr>
            </a:p>
            <a:p>
              <a:r>
                <a:rPr lang="ja-JP" altLang="en-US" sz="800" dirty="0">
                  <a:latin typeface="Meiryo UI" pitchFamily="50" charset="-128"/>
                  <a:ea typeface="Meiryo UI" pitchFamily="50" charset="-128"/>
                  <a:cs typeface="Meiryo UI" pitchFamily="50" charset="-128"/>
                </a:rPr>
                <a:t>グランド花月</a:t>
              </a:r>
            </a:p>
          </p:txBody>
        </p:sp>
        <p:sp>
          <p:nvSpPr>
            <p:cNvPr id="58" name="フリーフォーム 57"/>
            <p:cNvSpPr/>
            <p:nvPr/>
          </p:nvSpPr>
          <p:spPr>
            <a:xfrm>
              <a:off x="8837067" y="4433896"/>
              <a:ext cx="121253" cy="190875"/>
            </a:xfrm>
            <a:custGeom>
              <a:avLst/>
              <a:gdLst>
                <a:gd name="connsiteX0" fmla="*/ 78538 w 645129"/>
                <a:gd name="connsiteY0" fmla="*/ 0 h 482444"/>
                <a:gd name="connsiteX1" fmla="*/ 0 w 645129"/>
                <a:gd name="connsiteY1" fmla="*/ 347809 h 482444"/>
                <a:gd name="connsiteX2" fmla="*/ 617080 w 645129"/>
                <a:gd name="connsiteY2" fmla="*/ 482444 h 482444"/>
                <a:gd name="connsiteX3" fmla="*/ 645129 w 645129"/>
                <a:gd name="connsiteY3" fmla="*/ 426346 h 482444"/>
                <a:gd name="connsiteX4" fmla="*/ 504884 w 645129"/>
                <a:gd name="connsiteY4" fmla="*/ 61708 h 482444"/>
                <a:gd name="connsiteX5" fmla="*/ 78538 w 645129"/>
                <a:gd name="connsiteY5" fmla="*/ 0 h 482444"/>
                <a:gd name="connsiteX0" fmla="*/ 13426 w 645129"/>
                <a:gd name="connsiteY0" fmla="*/ 7076 h 420736"/>
                <a:gd name="connsiteX1" fmla="*/ 0 w 645129"/>
                <a:gd name="connsiteY1" fmla="*/ 286101 h 420736"/>
                <a:gd name="connsiteX2" fmla="*/ 617080 w 645129"/>
                <a:gd name="connsiteY2" fmla="*/ 420736 h 420736"/>
                <a:gd name="connsiteX3" fmla="*/ 645129 w 645129"/>
                <a:gd name="connsiteY3" fmla="*/ 364638 h 420736"/>
                <a:gd name="connsiteX4" fmla="*/ 504884 w 645129"/>
                <a:gd name="connsiteY4" fmla="*/ 0 h 420736"/>
                <a:gd name="connsiteX5" fmla="*/ 13426 w 645129"/>
                <a:gd name="connsiteY5" fmla="*/ 7076 h 420736"/>
                <a:gd name="connsiteX0" fmla="*/ 8663 w 640366"/>
                <a:gd name="connsiteY0" fmla="*/ 7076 h 420736"/>
                <a:gd name="connsiteX1" fmla="*/ 0 w 640366"/>
                <a:gd name="connsiteY1" fmla="*/ 195613 h 420736"/>
                <a:gd name="connsiteX2" fmla="*/ 612317 w 640366"/>
                <a:gd name="connsiteY2" fmla="*/ 420736 h 420736"/>
                <a:gd name="connsiteX3" fmla="*/ 640366 w 640366"/>
                <a:gd name="connsiteY3" fmla="*/ 364638 h 420736"/>
                <a:gd name="connsiteX4" fmla="*/ 500121 w 640366"/>
                <a:gd name="connsiteY4" fmla="*/ 0 h 420736"/>
                <a:gd name="connsiteX5" fmla="*/ 8663 w 640366"/>
                <a:gd name="connsiteY5" fmla="*/ 7076 h 420736"/>
                <a:gd name="connsiteX0" fmla="*/ 8663 w 640366"/>
                <a:gd name="connsiteY0" fmla="*/ 7076 h 364638"/>
                <a:gd name="connsiteX1" fmla="*/ 0 w 640366"/>
                <a:gd name="connsiteY1" fmla="*/ 195613 h 364638"/>
                <a:gd name="connsiteX2" fmla="*/ 640366 w 640366"/>
                <a:gd name="connsiteY2" fmla="*/ 364638 h 364638"/>
                <a:gd name="connsiteX3" fmla="*/ 500121 w 640366"/>
                <a:gd name="connsiteY3" fmla="*/ 0 h 364638"/>
                <a:gd name="connsiteX4" fmla="*/ 8663 w 640366"/>
                <a:gd name="connsiteY4" fmla="*/ 7076 h 364638"/>
                <a:gd name="connsiteX0" fmla="*/ 8663 w 500121"/>
                <a:gd name="connsiteY0" fmla="*/ 7076 h 197950"/>
                <a:gd name="connsiteX1" fmla="*/ 0 w 500121"/>
                <a:gd name="connsiteY1" fmla="*/ 195613 h 197950"/>
                <a:gd name="connsiteX2" fmla="*/ 121253 w 500121"/>
                <a:gd name="connsiteY2" fmla="*/ 197950 h 197950"/>
                <a:gd name="connsiteX3" fmla="*/ 500121 w 500121"/>
                <a:gd name="connsiteY3" fmla="*/ 0 h 197950"/>
                <a:gd name="connsiteX4" fmla="*/ 8663 w 500121"/>
                <a:gd name="connsiteY4" fmla="*/ 7076 h 197950"/>
                <a:gd name="connsiteX0" fmla="*/ 8663 w 128646"/>
                <a:gd name="connsiteY0" fmla="*/ 7076 h 197950"/>
                <a:gd name="connsiteX1" fmla="*/ 0 w 128646"/>
                <a:gd name="connsiteY1" fmla="*/ 195613 h 197950"/>
                <a:gd name="connsiteX2" fmla="*/ 121253 w 128646"/>
                <a:gd name="connsiteY2" fmla="*/ 197950 h 197950"/>
                <a:gd name="connsiteX3" fmla="*/ 128646 w 128646"/>
                <a:gd name="connsiteY3" fmla="*/ 0 h 197950"/>
                <a:gd name="connsiteX4" fmla="*/ 8663 w 128646"/>
                <a:gd name="connsiteY4" fmla="*/ 7076 h 197950"/>
                <a:gd name="connsiteX0" fmla="*/ 8663 w 121253"/>
                <a:gd name="connsiteY0" fmla="*/ 0 h 190874"/>
                <a:gd name="connsiteX1" fmla="*/ 0 w 121253"/>
                <a:gd name="connsiteY1" fmla="*/ 188537 h 190874"/>
                <a:gd name="connsiteX2" fmla="*/ 121253 w 121253"/>
                <a:gd name="connsiteY2" fmla="*/ 190874 h 190874"/>
                <a:gd name="connsiteX3" fmla="*/ 114359 w 121253"/>
                <a:gd name="connsiteY3" fmla="*/ 7212 h 190874"/>
                <a:gd name="connsiteX4" fmla="*/ 8663 w 121253"/>
                <a:gd name="connsiteY4" fmla="*/ 0 h 190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3" h="190874">
                  <a:moveTo>
                    <a:pt x="8663" y="0"/>
                  </a:moveTo>
                  <a:lnTo>
                    <a:pt x="0" y="188537"/>
                  </a:lnTo>
                  <a:lnTo>
                    <a:pt x="121253" y="190874"/>
                  </a:lnTo>
                  <a:lnTo>
                    <a:pt x="114359" y="7212"/>
                  </a:lnTo>
                  <a:lnTo>
                    <a:pt x="8663" y="0"/>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59" name="テキスト ボックス 58"/>
            <p:cNvSpPr txBox="1"/>
            <p:nvPr/>
          </p:nvSpPr>
          <p:spPr>
            <a:xfrm>
              <a:off x="8976323" y="4437115"/>
              <a:ext cx="788686" cy="322123"/>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松竹座</a:t>
              </a:r>
            </a:p>
          </p:txBody>
        </p:sp>
        <p:sp>
          <p:nvSpPr>
            <p:cNvPr id="60" name="フリーフォーム 59"/>
            <p:cNvSpPr/>
            <p:nvPr/>
          </p:nvSpPr>
          <p:spPr>
            <a:xfrm>
              <a:off x="7131924" y="4156120"/>
              <a:ext cx="3337014" cy="201990"/>
            </a:xfrm>
            <a:custGeom>
              <a:avLst/>
              <a:gdLst>
                <a:gd name="connsiteX0" fmla="*/ 78538 w 645129"/>
                <a:gd name="connsiteY0" fmla="*/ 0 h 482444"/>
                <a:gd name="connsiteX1" fmla="*/ 0 w 645129"/>
                <a:gd name="connsiteY1" fmla="*/ 347809 h 482444"/>
                <a:gd name="connsiteX2" fmla="*/ 617080 w 645129"/>
                <a:gd name="connsiteY2" fmla="*/ 482444 h 482444"/>
                <a:gd name="connsiteX3" fmla="*/ 645129 w 645129"/>
                <a:gd name="connsiteY3" fmla="*/ 426346 h 482444"/>
                <a:gd name="connsiteX4" fmla="*/ 504884 w 645129"/>
                <a:gd name="connsiteY4" fmla="*/ 61708 h 482444"/>
                <a:gd name="connsiteX5" fmla="*/ 78538 w 645129"/>
                <a:gd name="connsiteY5" fmla="*/ 0 h 482444"/>
                <a:gd name="connsiteX0" fmla="*/ 78538 w 979894"/>
                <a:gd name="connsiteY0" fmla="*/ 0 h 482444"/>
                <a:gd name="connsiteX1" fmla="*/ 0 w 979894"/>
                <a:gd name="connsiteY1" fmla="*/ 347809 h 482444"/>
                <a:gd name="connsiteX2" fmla="*/ 617080 w 979894"/>
                <a:gd name="connsiteY2" fmla="*/ 482444 h 482444"/>
                <a:gd name="connsiteX3" fmla="*/ 979894 w 979894"/>
                <a:gd name="connsiteY3" fmla="*/ 405213 h 482444"/>
                <a:gd name="connsiteX4" fmla="*/ 504884 w 979894"/>
                <a:gd name="connsiteY4" fmla="*/ 61708 h 482444"/>
                <a:gd name="connsiteX5" fmla="*/ 78538 w 979894"/>
                <a:gd name="connsiteY5" fmla="*/ 0 h 482444"/>
                <a:gd name="connsiteX0" fmla="*/ 78538 w 988555"/>
                <a:gd name="connsiteY0" fmla="*/ 0 h 482444"/>
                <a:gd name="connsiteX1" fmla="*/ 0 w 988555"/>
                <a:gd name="connsiteY1" fmla="*/ 347809 h 482444"/>
                <a:gd name="connsiteX2" fmla="*/ 988555 w 988555"/>
                <a:gd name="connsiteY2" fmla="*/ 482444 h 482444"/>
                <a:gd name="connsiteX3" fmla="*/ 979894 w 988555"/>
                <a:gd name="connsiteY3" fmla="*/ 405213 h 482444"/>
                <a:gd name="connsiteX4" fmla="*/ 504884 w 988555"/>
                <a:gd name="connsiteY4" fmla="*/ 61708 h 482444"/>
                <a:gd name="connsiteX5" fmla="*/ 78538 w 988555"/>
                <a:gd name="connsiteY5" fmla="*/ 0 h 482444"/>
                <a:gd name="connsiteX0" fmla="*/ 1602538 w 2512555"/>
                <a:gd name="connsiteY0" fmla="*/ 0 h 482444"/>
                <a:gd name="connsiteX1" fmla="*/ 0 w 2512555"/>
                <a:gd name="connsiteY1" fmla="*/ 481159 h 482444"/>
                <a:gd name="connsiteX2" fmla="*/ 2512555 w 2512555"/>
                <a:gd name="connsiteY2" fmla="*/ 482444 h 482444"/>
                <a:gd name="connsiteX3" fmla="*/ 2503894 w 2512555"/>
                <a:gd name="connsiteY3" fmla="*/ 405213 h 482444"/>
                <a:gd name="connsiteX4" fmla="*/ 2028884 w 2512555"/>
                <a:gd name="connsiteY4" fmla="*/ 61708 h 482444"/>
                <a:gd name="connsiteX5" fmla="*/ 1602538 w 2512555"/>
                <a:gd name="connsiteY5" fmla="*/ 0 h 482444"/>
                <a:gd name="connsiteX0" fmla="*/ 0 w 3367467"/>
                <a:gd name="connsiteY0" fmla="*/ 305005 h 420736"/>
                <a:gd name="connsiteX1" fmla="*/ 854912 w 3367467"/>
                <a:gd name="connsiteY1" fmla="*/ 419451 h 420736"/>
                <a:gd name="connsiteX2" fmla="*/ 3367467 w 3367467"/>
                <a:gd name="connsiteY2" fmla="*/ 420736 h 420736"/>
                <a:gd name="connsiteX3" fmla="*/ 3358806 w 3367467"/>
                <a:gd name="connsiteY3" fmla="*/ 343505 h 420736"/>
                <a:gd name="connsiteX4" fmla="*/ 2883796 w 3367467"/>
                <a:gd name="connsiteY4" fmla="*/ 0 h 420736"/>
                <a:gd name="connsiteX5" fmla="*/ 0 w 3367467"/>
                <a:gd name="connsiteY5" fmla="*/ 305005 h 420736"/>
                <a:gd name="connsiteX0" fmla="*/ 0 w 3367467"/>
                <a:gd name="connsiteY0" fmla="*/ 0 h 115731"/>
                <a:gd name="connsiteX1" fmla="*/ 854912 w 3367467"/>
                <a:gd name="connsiteY1" fmla="*/ 114446 h 115731"/>
                <a:gd name="connsiteX2" fmla="*/ 3367467 w 3367467"/>
                <a:gd name="connsiteY2" fmla="*/ 115731 h 115731"/>
                <a:gd name="connsiteX3" fmla="*/ 3358806 w 3367467"/>
                <a:gd name="connsiteY3" fmla="*/ 38500 h 115731"/>
                <a:gd name="connsiteX4" fmla="*/ 769246 w 3367467"/>
                <a:gd name="connsiteY4" fmla="*/ 33132 h 115731"/>
                <a:gd name="connsiteX5" fmla="*/ 0 w 3367467"/>
                <a:gd name="connsiteY5" fmla="*/ 0 h 115731"/>
                <a:gd name="connsiteX0" fmla="*/ 0 w 3367467"/>
                <a:gd name="connsiteY0" fmla="*/ 0 h 115731"/>
                <a:gd name="connsiteX1" fmla="*/ 854912 w 3367467"/>
                <a:gd name="connsiteY1" fmla="*/ 114446 h 115731"/>
                <a:gd name="connsiteX2" fmla="*/ 3367467 w 3367467"/>
                <a:gd name="connsiteY2" fmla="*/ 115731 h 115731"/>
                <a:gd name="connsiteX3" fmla="*/ 3358806 w 3367467"/>
                <a:gd name="connsiteY3" fmla="*/ 38500 h 115731"/>
                <a:gd name="connsiteX4" fmla="*/ 1299585 w 3367467"/>
                <a:gd name="connsiteY4" fmla="*/ 39439 h 115731"/>
                <a:gd name="connsiteX5" fmla="*/ 769246 w 3367467"/>
                <a:gd name="connsiteY5" fmla="*/ 33132 h 115731"/>
                <a:gd name="connsiteX6" fmla="*/ 0 w 3367467"/>
                <a:gd name="connsiteY6" fmla="*/ 0 h 115731"/>
                <a:gd name="connsiteX0" fmla="*/ 0 w 3367467"/>
                <a:gd name="connsiteY0" fmla="*/ 66880 h 182611"/>
                <a:gd name="connsiteX1" fmla="*/ 854912 w 3367467"/>
                <a:gd name="connsiteY1" fmla="*/ 181326 h 182611"/>
                <a:gd name="connsiteX2" fmla="*/ 3367467 w 3367467"/>
                <a:gd name="connsiteY2" fmla="*/ 182611 h 182611"/>
                <a:gd name="connsiteX3" fmla="*/ 3358806 w 3367467"/>
                <a:gd name="connsiteY3" fmla="*/ 105380 h 182611"/>
                <a:gd name="connsiteX4" fmla="*/ 1299585 w 3367467"/>
                <a:gd name="connsiteY4" fmla="*/ 106319 h 182611"/>
                <a:gd name="connsiteX5" fmla="*/ 12009 w 3367467"/>
                <a:gd name="connsiteY5" fmla="*/ 0 h 182611"/>
                <a:gd name="connsiteX6" fmla="*/ 0 w 3367467"/>
                <a:gd name="connsiteY6" fmla="*/ 66880 h 182611"/>
                <a:gd name="connsiteX0" fmla="*/ 0 w 3367467"/>
                <a:gd name="connsiteY0" fmla="*/ 66880 h 182611"/>
                <a:gd name="connsiteX1" fmla="*/ 854912 w 3367467"/>
                <a:gd name="connsiteY1" fmla="*/ 181326 h 182611"/>
                <a:gd name="connsiteX2" fmla="*/ 3367467 w 3367467"/>
                <a:gd name="connsiteY2" fmla="*/ 182611 h 182611"/>
                <a:gd name="connsiteX3" fmla="*/ 3358806 w 3367467"/>
                <a:gd name="connsiteY3" fmla="*/ 105380 h 182611"/>
                <a:gd name="connsiteX4" fmla="*/ 737610 w 3367467"/>
                <a:gd name="connsiteY4" fmla="*/ 101557 h 182611"/>
                <a:gd name="connsiteX5" fmla="*/ 12009 w 3367467"/>
                <a:gd name="connsiteY5" fmla="*/ 0 h 182611"/>
                <a:gd name="connsiteX6" fmla="*/ 0 w 3367467"/>
                <a:gd name="connsiteY6" fmla="*/ 66880 h 182611"/>
                <a:gd name="connsiteX0" fmla="*/ 0 w 3367467"/>
                <a:gd name="connsiteY0" fmla="*/ 62117 h 177848"/>
                <a:gd name="connsiteX1" fmla="*/ 854912 w 3367467"/>
                <a:gd name="connsiteY1" fmla="*/ 176563 h 177848"/>
                <a:gd name="connsiteX2" fmla="*/ 3367467 w 3367467"/>
                <a:gd name="connsiteY2" fmla="*/ 177848 h 177848"/>
                <a:gd name="connsiteX3" fmla="*/ 3358806 w 3367467"/>
                <a:gd name="connsiteY3" fmla="*/ 100617 h 177848"/>
                <a:gd name="connsiteX4" fmla="*/ 737610 w 3367467"/>
                <a:gd name="connsiteY4" fmla="*/ 96794 h 177848"/>
                <a:gd name="connsiteX5" fmla="*/ 88209 w 3367467"/>
                <a:gd name="connsiteY5" fmla="*/ 0 h 177848"/>
                <a:gd name="connsiteX6" fmla="*/ 0 w 3367467"/>
                <a:gd name="connsiteY6" fmla="*/ 62117 h 177848"/>
                <a:gd name="connsiteX0" fmla="*/ 0 w 3300792"/>
                <a:gd name="connsiteY0" fmla="*/ 71642 h 177848"/>
                <a:gd name="connsiteX1" fmla="*/ 788237 w 3300792"/>
                <a:gd name="connsiteY1" fmla="*/ 176563 h 177848"/>
                <a:gd name="connsiteX2" fmla="*/ 3300792 w 3300792"/>
                <a:gd name="connsiteY2" fmla="*/ 177848 h 177848"/>
                <a:gd name="connsiteX3" fmla="*/ 3292131 w 3300792"/>
                <a:gd name="connsiteY3" fmla="*/ 100617 h 177848"/>
                <a:gd name="connsiteX4" fmla="*/ 670935 w 3300792"/>
                <a:gd name="connsiteY4" fmla="*/ 96794 h 177848"/>
                <a:gd name="connsiteX5" fmla="*/ 21534 w 3300792"/>
                <a:gd name="connsiteY5" fmla="*/ 0 h 177848"/>
                <a:gd name="connsiteX6" fmla="*/ 0 w 3300792"/>
                <a:gd name="connsiteY6" fmla="*/ 71642 h 177848"/>
                <a:gd name="connsiteX0" fmla="*/ 0 w 3300792"/>
                <a:gd name="connsiteY0" fmla="*/ 81167 h 187373"/>
                <a:gd name="connsiteX1" fmla="*/ 788237 w 3300792"/>
                <a:gd name="connsiteY1" fmla="*/ 186088 h 187373"/>
                <a:gd name="connsiteX2" fmla="*/ 3300792 w 3300792"/>
                <a:gd name="connsiteY2" fmla="*/ 187373 h 187373"/>
                <a:gd name="connsiteX3" fmla="*/ 3292131 w 3300792"/>
                <a:gd name="connsiteY3" fmla="*/ 110142 h 187373"/>
                <a:gd name="connsiteX4" fmla="*/ 670935 w 3300792"/>
                <a:gd name="connsiteY4" fmla="*/ 106319 h 187373"/>
                <a:gd name="connsiteX5" fmla="*/ 7246 w 3300792"/>
                <a:gd name="connsiteY5" fmla="*/ 0 h 187373"/>
                <a:gd name="connsiteX6" fmla="*/ 0 w 3300792"/>
                <a:gd name="connsiteY6" fmla="*/ 81167 h 187373"/>
                <a:gd name="connsiteX0" fmla="*/ 0 w 3315080"/>
                <a:gd name="connsiteY0" fmla="*/ 81167 h 187373"/>
                <a:gd name="connsiteX1" fmla="*/ 802525 w 3315080"/>
                <a:gd name="connsiteY1" fmla="*/ 186088 h 187373"/>
                <a:gd name="connsiteX2" fmla="*/ 3315080 w 3315080"/>
                <a:gd name="connsiteY2" fmla="*/ 187373 h 187373"/>
                <a:gd name="connsiteX3" fmla="*/ 3306419 w 3315080"/>
                <a:gd name="connsiteY3" fmla="*/ 110142 h 187373"/>
                <a:gd name="connsiteX4" fmla="*/ 685223 w 3315080"/>
                <a:gd name="connsiteY4" fmla="*/ 106319 h 187373"/>
                <a:gd name="connsiteX5" fmla="*/ 21534 w 3315080"/>
                <a:gd name="connsiteY5" fmla="*/ 0 h 187373"/>
                <a:gd name="connsiteX6" fmla="*/ 0 w 3315080"/>
                <a:gd name="connsiteY6" fmla="*/ 81167 h 187373"/>
                <a:gd name="connsiteX0" fmla="*/ 0 w 3337014"/>
                <a:gd name="connsiteY0" fmla="*/ 137881 h 187373"/>
                <a:gd name="connsiteX1" fmla="*/ 824459 w 3337014"/>
                <a:gd name="connsiteY1" fmla="*/ 186088 h 187373"/>
                <a:gd name="connsiteX2" fmla="*/ 3337014 w 3337014"/>
                <a:gd name="connsiteY2" fmla="*/ 187373 h 187373"/>
                <a:gd name="connsiteX3" fmla="*/ 3328353 w 3337014"/>
                <a:gd name="connsiteY3" fmla="*/ 110142 h 187373"/>
                <a:gd name="connsiteX4" fmla="*/ 707157 w 3337014"/>
                <a:gd name="connsiteY4" fmla="*/ 106319 h 187373"/>
                <a:gd name="connsiteX5" fmla="*/ 43468 w 3337014"/>
                <a:gd name="connsiteY5" fmla="*/ 0 h 187373"/>
                <a:gd name="connsiteX6" fmla="*/ 0 w 3337014"/>
                <a:gd name="connsiteY6" fmla="*/ 137881 h 187373"/>
                <a:gd name="connsiteX0" fmla="*/ 0 w 3337014"/>
                <a:gd name="connsiteY0" fmla="*/ 137881 h 201990"/>
                <a:gd name="connsiteX1" fmla="*/ 673385 w 3337014"/>
                <a:gd name="connsiteY1" fmla="*/ 201990 h 201990"/>
                <a:gd name="connsiteX2" fmla="*/ 3337014 w 3337014"/>
                <a:gd name="connsiteY2" fmla="*/ 187373 h 201990"/>
                <a:gd name="connsiteX3" fmla="*/ 3328353 w 3337014"/>
                <a:gd name="connsiteY3" fmla="*/ 110142 h 201990"/>
                <a:gd name="connsiteX4" fmla="*/ 707157 w 3337014"/>
                <a:gd name="connsiteY4" fmla="*/ 106319 h 201990"/>
                <a:gd name="connsiteX5" fmla="*/ 43468 w 3337014"/>
                <a:gd name="connsiteY5" fmla="*/ 0 h 201990"/>
                <a:gd name="connsiteX6" fmla="*/ 0 w 3337014"/>
                <a:gd name="connsiteY6" fmla="*/ 137881 h 201990"/>
                <a:gd name="connsiteX0" fmla="*/ 0 w 3337014"/>
                <a:gd name="connsiteY0" fmla="*/ 106076 h 201990"/>
                <a:gd name="connsiteX1" fmla="*/ 673385 w 3337014"/>
                <a:gd name="connsiteY1" fmla="*/ 201990 h 201990"/>
                <a:gd name="connsiteX2" fmla="*/ 3337014 w 3337014"/>
                <a:gd name="connsiteY2" fmla="*/ 187373 h 201990"/>
                <a:gd name="connsiteX3" fmla="*/ 3328353 w 3337014"/>
                <a:gd name="connsiteY3" fmla="*/ 110142 h 201990"/>
                <a:gd name="connsiteX4" fmla="*/ 707157 w 3337014"/>
                <a:gd name="connsiteY4" fmla="*/ 106319 h 201990"/>
                <a:gd name="connsiteX5" fmla="*/ 43468 w 3337014"/>
                <a:gd name="connsiteY5" fmla="*/ 0 h 201990"/>
                <a:gd name="connsiteX6" fmla="*/ 0 w 3337014"/>
                <a:gd name="connsiteY6" fmla="*/ 106076 h 201990"/>
                <a:gd name="connsiteX0" fmla="*/ 0 w 3337014"/>
                <a:gd name="connsiteY0" fmla="*/ 106076 h 201990"/>
                <a:gd name="connsiteX1" fmla="*/ 673385 w 3337014"/>
                <a:gd name="connsiteY1" fmla="*/ 201990 h 201990"/>
                <a:gd name="connsiteX2" fmla="*/ 3337014 w 3337014"/>
                <a:gd name="connsiteY2" fmla="*/ 187373 h 201990"/>
                <a:gd name="connsiteX3" fmla="*/ 3328353 w 3337014"/>
                <a:gd name="connsiteY3" fmla="*/ 110142 h 201990"/>
                <a:gd name="connsiteX4" fmla="*/ 707157 w 3337014"/>
                <a:gd name="connsiteY4" fmla="*/ 106319 h 201990"/>
                <a:gd name="connsiteX5" fmla="*/ 3711 w 3337014"/>
                <a:gd name="connsiteY5" fmla="*/ 0 h 201990"/>
                <a:gd name="connsiteX6" fmla="*/ 0 w 3337014"/>
                <a:gd name="connsiteY6" fmla="*/ 106076 h 201990"/>
                <a:gd name="connsiteX0" fmla="*/ 0 w 3337014"/>
                <a:gd name="connsiteY0" fmla="*/ 106076 h 201990"/>
                <a:gd name="connsiteX1" fmla="*/ 673385 w 3337014"/>
                <a:gd name="connsiteY1" fmla="*/ 201990 h 201990"/>
                <a:gd name="connsiteX2" fmla="*/ 3337014 w 3337014"/>
                <a:gd name="connsiteY2" fmla="*/ 187373 h 201990"/>
                <a:gd name="connsiteX3" fmla="*/ 3328353 w 3337014"/>
                <a:gd name="connsiteY3" fmla="*/ 110142 h 201990"/>
                <a:gd name="connsiteX4" fmla="*/ 707157 w 3337014"/>
                <a:gd name="connsiteY4" fmla="*/ 106319 h 201990"/>
                <a:gd name="connsiteX5" fmla="*/ 11662 w 3337014"/>
                <a:gd name="connsiteY5" fmla="*/ 0 h 201990"/>
                <a:gd name="connsiteX6" fmla="*/ 0 w 3337014"/>
                <a:gd name="connsiteY6" fmla="*/ 106076 h 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7014" h="201990">
                  <a:moveTo>
                    <a:pt x="0" y="106076"/>
                  </a:moveTo>
                  <a:lnTo>
                    <a:pt x="673385" y="201990"/>
                  </a:lnTo>
                  <a:lnTo>
                    <a:pt x="3337014" y="187373"/>
                  </a:lnTo>
                  <a:lnTo>
                    <a:pt x="3328353" y="110142"/>
                  </a:lnTo>
                  <a:lnTo>
                    <a:pt x="707157" y="106319"/>
                  </a:lnTo>
                  <a:lnTo>
                    <a:pt x="11662" y="0"/>
                  </a:lnTo>
                  <a:lnTo>
                    <a:pt x="0" y="106076"/>
                  </a:lnTo>
                  <a:close/>
                </a:path>
              </a:pathLst>
            </a:custGeom>
            <a:solidFill>
              <a:srgbClr val="FFFF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grpSp>
      <p:sp>
        <p:nvSpPr>
          <p:cNvPr id="64" name="スライド番号プレースホルダ 63"/>
          <p:cNvSpPr>
            <a:spLocks noGrp="1"/>
          </p:cNvSpPr>
          <p:nvPr>
            <p:ph type="sldNum" sz="quarter" idx="12"/>
          </p:nvPr>
        </p:nvSpPr>
        <p:spPr/>
        <p:txBody>
          <a:bodyPr/>
          <a:lstStyle/>
          <a:p>
            <a:fld id="{37EF5067-3AB7-4642-9103-42CBD40CC6D9}" type="slidenum">
              <a:rPr kumimoji="1" lang="ja-JP" altLang="en-US" smtClean="0"/>
              <a:pPr/>
              <a:t>33</a:t>
            </a:fld>
            <a:endParaRPr kumimoji="1" lang="ja-JP" altLang="en-US" dirty="0"/>
          </a:p>
        </p:txBody>
      </p:sp>
      <p:pic>
        <p:nvPicPr>
          <p:cNvPr id="10" name="図 9"/>
          <p:cNvPicPr>
            <a:picLocks noChangeAspect="1"/>
          </p:cNvPicPr>
          <p:nvPr/>
        </p:nvPicPr>
        <p:blipFill>
          <a:blip r:embed="rId4"/>
          <a:stretch>
            <a:fillRect/>
          </a:stretch>
        </p:blipFill>
        <p:spPr>
          <a:xfrm>
            <a:off x="1246211" y="4431933"/>
            <a:ext cx="9699577" cy="2334970"/>
          </a:xfrm>
          <a:prstGeom prst="rect">
            <a:avLst/>
          </a:prstGeom>
        </p:spPr>
      </p:pic>
    </p:spTree>
    <p:extLst>
      <p:ext uri="{BB962C8B-B14F-4D97-AF65-F5344CB8AC3E}">
        <p14:creationId xmlns:p14="http://schemas.microsoft.com/office/powerpoint/2010/main" val="2219672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４．難波周辺</a:t>
            </a:r>
            <a:endParaRPr lang="en-US" altLang="ja-JP" sz="2000" b="1" dirty="0">
              <a:solidFill>
                <a:schemeClr val="bg1"/>
              </a:solidFill>
              <a:latin typeface="+mn-ea"/>
            </a:endParaRP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r>
              <a:rPr lang="ja-JP" altLang="en-US" sz="1400" dirty="0">
                <a:latin typeface="+mn-ea"/>
              </a:rPr>
              <a:t>○課題と取組み</a:t>
            </a:r>
            <a:endParaRPr lang="en-US" altLang="ja-JP" sz="1400" dirty="0">
              <a:latin typeface="+mn-ea"/>
            </a:endParaRPr>
          </a:p>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aphicFrame>
        <p:nvGraphicFramePr>
          <p:cNvPr id="5" name="表 4"/>
          <p:cNvGraphicFramePr>
            <a:graphicFrameLocks noGrp="1"/>
          </p:cNvGraphicFramePr>
          <p:nvPr>
            <p:extLst/>
          </p:nvPr>
        </p:nvGraphicFramePr>
        <p:xfrm>
          <a:off x="1143000" y="752908"/>
          <a:ext cx="9835256" cy="6090140"/>
        </p:xfrm>
        <a:graphic>
          <a:graphicData uri="http://schemas.openxmlformats.org/drawingml/2006/table">
            <a:tbl>
              <a:tblPr firstRow="1" bandRow="1">
                <a:tableStyleId>{5C22544A-7EE6-4342-B048-85BDC9FD1C3A}</a:tableStyleId>
              </a:tblPr>
              <a:tblGrid>
                <a:gridCol w="727638">
                  <a:extLst>
                    <a:ext uri="{9D8B030D-6E8A-4147-A177-3AD203B41FA5}">
                      <a16:colId xmlns:a16="http://schemas.microsoft.com/office/drawing/2014/main" val="20000"/>
                    </a:ext>
                  </a:extLst>
                </a:gridCol>
                <a:gridCol w="1409591">
                  <a:extLst>
                    <a:ext uri="{9D8B030D-6E8A-4147-A177-3AD203B41FA5}">
                      <a16:colId xmlns:a16="http://schemas.microsoft.com/office/drawing/2014/main" val="20001"/>
                    </a:ext>
                  </a:extLst>
                </a:gridCol>
                <a:gridCol w="3381828">
                  <a:extLst>
                    <a:ext uri="{9D8B030D-6E8A-4147-A177-3AD203B41FA5}">
                      <a16:colId xmlns:a16="http://schemas.microsoft.com/office/drawing/2014/main" val="20002"/>
                    </a:ext>
                  </a:extLst>
                </a:gridCol>
                <a:gridCol w="4316199">
                  <a:extLst>
                    <a:ext uri="{9D8B030D-6E8A-4147-A177-3AD203B41FA5}">
                      <a16:colId xmlns:a16="http://schemas.microsoft.com/office/drawing/2014/main" val="20003"/>
                    </a:ext>
                  </a:extLst>
                </a:gridCol>
              </a:tblGrid>
              <a:tr h="243084">
                <a:tc>
                  <a:txBody>
                    <a:bodyPr/>
                    <a:lstStyle/>
                    <a:p>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事項</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13687">
                <a:tc>
                  <a:txBody>
                    <a:bodyPr/>
                    <a:lstStyle/>
                    <a:p>
                      <a:r>
                        <a:rPr kumimoji="1" lang="ja-JP" altLang="en-US" sz="1200" b="0" dirty="0" smtClean="0">
                          <a:solidFill>
                            <a:schemeClr val="tx1"/>
                          </a:solidFill>
                          <a:latin typeface="ＭＳ Ｐゴシック" pitchFamily="50" charset="-128"/>
                          <a:ea typeface="ＭＳ Ｐゴシック" pitchFamily="50" charset="-128"/>
                        </a:rPr>
                        <a:t>環境改善</a:t>
                      </a:r>
                      <a:endParaRPr kumimoji="1" lang="ja-JP" altLang="en-US" sz="1200" b="0" dirty="0">
                        <a:solidFill>
                          <a:schemeClr val="tx1"/>
                        </a:solidFill>
                        <a:latin typeface="ＭＳ Ｐゴシック" pitchFamily="50" charset="-128"/>
                        <a:ea typeface="ＭＳ Ｐゴシック"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180975"/>
                      <a:r>
                        <a:rPr kumimoji="1" lang="ja-JP" altLang="en-US" sz="1200" b="0" dirty="0" smtClean="0">
                          <a:solidFill>
                            <a:schemeClr val="tx1"/>
                          </a:solidFill>
                          <a:latin typeface="ＭＳ Ｐ明朝" pitchFamily="18" charset="-128"/>
                          <a:ea typeface="ＭＳ Ｐ明朝" pitchFamily="18" charset="-128"/>
                        </a:rPr>
                        <a:t>○大阪の観光拠点として、さらに楽しめるまちへの再生</a:t>
                      </a:r>
                      <a:endParaRPr kumimoji="1" lang="en-US" altLang="ja-JP" sz="1200" b="0" dirty="0" smtClean="0">
                        <a:solidFill>
                          <a:schemeClr val="tx1"/>
                        </a:solidFill>
                        <a:latin typeface="ＭＳ Ｐ明朝" pitchFamily="18" charset="-128"/>
                        <a:ea typeface="ＭＳ Ｐ明朝" pitchFamily="18"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indent="-85725" algn="l" defTabSz="9577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mn-ea"/>
                          <a:ea typeface="+mn-ea"/>
                        </a:rPr>
                        <a:t>【</a:t>
                      </a:r>
                      <a:r>
                        <a:rPr kumimoji="1" lang="ja-JP" altLang="en-US" sz="1200" b="0" dirty="0" smtClean="0">
                          <a:solidFill>
                            <a:schemeClr val="tx1"/>
                          </a:solidFill>
                          <a:latin typeface="+mn-ea"/>
                          <a:ea typeface="+mn-ea"/>
                        </a:rPr>
                        <a:t>難波駅前</a:t>
                      </a:r>
                      <a:r>
                        <a:rPr kumimoji="1" lang="en-US" altLang="ja-JP" sz="1200" b="0" dirty="0" smtClean="0">
                          <a:solidFill>
                            <a:schemeClr val="tx1"/>
                          </a:solidFill>
                          <a:latin typeface="+mn-ea"/>
                          <a:ea typeface="+mn-ea"/>
                        </a:rPr>
                        <a:t>】</a:t>
                      </a:r>
                    </a:p>
                    <a:p>
                      <a:pPr marL="177800" indent="-177800">
                        <a:lnSpc>
                          <a:spcPts val="1600"/>
                        </a:lnSpc>
                        <a:defRPr/>
                      </a:pPr>
                      <a:r>
                        <a:rPr kumimoji="1" lang="ja-JP" altLang="en-US" sz="1200" b="0" dirty="0" smtClean="0">
                          <a:solidFill>
                            <a:schemeClr val="tx1"/>
                          </a:solidFill>
                          <a:latin typeface="ＭＳ Ｐ明朝" pitchFamily="18" charset="-128"/>
                          <a:ea typeface="ＭＳ Ｐ明朝" pitchFamily="18" charset="-128"/>
                        </a:rPr>
                        <a:t>　・</a:t>
                      </a:r>
                      <a:r>
                        <a:rPr lang="ja-JP" altLang="en-US" sz="1200" dirty="0" smtClean="0">
                          <a:solidFill>
                            <a:schemeClr val="tx1"/>
                          </a:solidFill>
                          <a:latin typeface="ＭＳ Ｐ明朝" pitchFamily="18" charset="-128"/>
                          <a:ea typeface="ＭＳ Ｐ明朝" pitchFamily="18" charset="-128"/>
                        </a:rPr>
                        <a:t>難波駅前は、自動車中心の空間となっており、</a:t>
                      </a:r>
                      <a:r>
                        <a:rPr lang="ja-JP" altLang="en-US" sz="1200" b="0" dirty="0" smtClean="0">
                          <a:solidFill>
                            <a:schemeClr val="tx1"/>
                          </a:solidFill>
                          <a:latin typeface="ＭＳ Ｐ明朝" pitchFamily="18" charset="-128"/>
                          <a:ea typeface="ＭＳ Ｐ明朝" pitchFamily="18" charset="-128"/>
                        </a:rPr>
                        <a:t>歩行者のための空間が不足している。</a:t>
                      </a:r>
                      <a:endParaRPr lang="en-US" altLang="ja-JP" sz="1200" b="0" dirty="0" smtClean="0">
                        <a:solidFill>
                          <a:schemeClr val="tx1"/>
                        </a:solidFill>
                        <a:latin typeface="ＭＳ Ｐ明朝" pitchFamily="18" charset="-128"/>
                        <a:ea typeface="ＭＳ Ｐ明朝" pitchFamily="18" charset="-128"/>
                      </a:endParaRPr>
                    </a:p>
                    <a:p>
                      <a:pPr marL="177800" indent="-177800">
                        <a:lnSpc>
                          <a:spcPts val="1600"/>
                        </a:lnSpc>
                        <a:defRPr/>
                      </a:pPr>
                      <a:r>
                        <a:rPr lang="ja-JP" altLang="en-US" sz="1200" dirty="0" smtClean="0">
                          <a:solidFill>
                            <a:schemeClr val="tx1"/>
                          </a:solidFill>
                          <a:latin typeface="ＭＳ Ｐ明朝" pitchFamily="18" charset="-128"/>
                          <a:ea typeface="ＭＳ Ｐ明朝" pitchFamily="18" charset="-128"/>
                        </a:rPr>
                        <a:t>　・関西国際空港からのミナミ地区への玄関口として風格のある</a:t>
                      </a:r>
                      <a:r>
                        <a:rPr lang="ja-JP" altLang="en-US" sz="1200" b="0" dirty="0" smtClean="0">
                          <a:solidFill>
                            <a:schemeClr val="tx1"/>
                          </a:solidFill>
                          <a:latin typeface="ＭＳ Ｐ明朝" pitchFamily="18" charset="-128"/>
                          <a:ea typeface="ＭＳ Ｐ明朝" pitchFamily="18" charset="-128"/>
                        </a:rPr>
                        <a:t>空間</a:t>
                      </a:r>
                      <a:r>
                        <a:rPr lang="ja-JP" altLang="en-US" sz="1200" dirty="0" smtClean="0">
                          <a:solidFill>
                            <a:schemeClr val="tx1"/>
                          </a:solidFill>
                          <a:latin typeface="ＭＳ Ｐ明朝" pitchFamily="18" charset="-128"/>
                          <a:ea typeface="ＭＳ Ｐ明朝" pitchFamily="18" charset="-128"/>
                        </a:rPr>
                        <a:t>にはなっていない。</a:t>
                      </a:r>
                      <a:endParaRPr kumimoji="1" lang="en-US" altLang="ja-JP" sz="1200" b="0" dirty="0" smtClean="0">
                        <a:solidFill>
                          <a:schemeClr val="tx1"/>
                        </a:solidFill>
                        <a:latin typeface="ＭＳ Ｐ明朝" pitchFamily="18" charset="-128"/>
                        <a:ea typeface="ＭＳ Ｐ明朝" pitchFamily="18" charset="-128"/>
                      </a:endParaRPr>
                    </a:p>
                    <a:p>
                      <a:pPr marL="180975" marR="0" indent="-180975" algn="l" defTabSz="9577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mn-ea"/>
                          <a:ea typeface="+mn-ea"/>
                        </a:rPr>
                        <a:t>【</a:t>
                      </a:r>
                      <a:r>
                        <a:rPr kumimoji="1" lang="ja-JP" altLang="en-US" sz="1200" b="0" dirty="0" smtClean="0">
                          <a:solidFill>
                            <a:schemeClr val="tx1"/>
                          </a:solidFill>
                          <a:latin typeface="+mn-ea"/>
                          <a:ea typeface="+mn-ea"/>
                        </a:rPr>
                        <a:t>心斎橋筋商店街</a:t>
                      </a:r>
                      <a:r>
                        <a:rPr kumimoji="1" lang="en-US" altLang="ja-JP" sz="1200" b="0" dirty="0" smtClean="0">
                          <a:solidFill>
                            <a:schemeClr val="tx1"/>
                          </a:solidFill>
                          <a:latin typeface="+mn-ea"/>
                          <a:ea typeface="+mn-ea"/>
                        </a:rPr>
                        <a:t>】</a:t>
                      </a:r>
                    </a:p>
                    <a:p>
                      <a:pPr marL="177800" indent="-177800"/>
                      <a:r>
                        <a:rPr lang="ja-JP" altLang="en-US" sz="1200" dirty="0" smtClean="0">
                          <a:solidFill>
                            <a:schemeClr val="tx1"/>
                          </a:solidFill>
                          <a:latin typeface="ＭＳ Ｐ明朝" pitchFamily="18" charset="-128"/>
                          <a:ea typeface="ＭＳ Ｐ明朝" pitchFamily="18" charset="-128"/>
                        </a:rPr>
                        <a:t>　・心斎橋筋商店街は百貨店やブランド店等が軒を連ね、全国でも有数の来訪者がある一方、近年、</a:t>
                      </a:r>
                      <a:r>
                        <a:rPr kumimoji="0" lang="ja-JP" altLang="en-US" sz="1200" dirty="0" smtClean="0">
                          <a:solidFill>
                            <a:schemeClr val="tx1"/>
                          </a:solidFill>
                          <a:latin typeface="ＭＳ Ｐ明朝" pitchFamily="18" charset="-128"/>
                          <a:ea typeface="ＭＳ Ｐ明朝" pitchFamily="18" charset="-128"/>
                        </a:rPr>
                        <a:t>風俗店・無料案内所等による環境悪化や、街のブランド力低下が懸念されていた。</a:t>
                      </a:r>
                      <a:endParaRPr kumimoji="0" lang="en-US" altLang="ja-JP" sz="1200" dirty="0" smtClean="0">
                        <a:solidFill>
                          <a:schemeClr val="tx1"/>
                        </a:solidFill>
                        <a:latin typeface="ＭＳ Ｐ明朝" pitchFamily="18" charset="-128"/>
                        <a:ea typeface="ＭＳ Ｐ明朝" pitchFamily="18" charset="-128"/>
                      </a:endParaRPr>
                    </a:p>
                    <a:p>
                      <a:pPr marL="180975" marR="0" indent="-180975" algn="l" defTabSz="9577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mn-ea"/>
                          <a:ea typeface="+mn-ea"/>
                        </a:rPr>
                        <a:t>【</a:t>
                      </a:r>
                      <a:r>
                        <a:rPr kumimoji="1" lang="ja-JP" altLang="en-US" sz="1200" b="0" dirty="0" smtClean="0">
                          <a:solidFill>
                            <a:schemeClr val="tx1"/>
                          </a:solidFill>
                          <a:latin typeface="+mn-ea"/>
                          <a:ea typeface="+mn-ea"/>
                        </a:rPr>
                        <a:t>宗右衛門町地区</a:t>
                      </a:r>
                      <a:r>
                        <a:rPr kumimoji="1" lang="en-US" altLang="ja-JP" sz="1200" b="0" dirty="0" smtClean="0">
                          <a:solidFill>
                            <a:schemeClr val="tx1"/>
                          </a:solidFill>
                          <a:latin typeface="+mn-ea"/>
                          <a:ea typeface="+mn-ea"/>
                        </a:rPr>
                        <a:t>】</a:t>
                      </a:r>
                    </a:p>
                    <a:p>
                      <a:pPr marL="180975" marR="0" indent="-180975" algn="l" defTabSz="9577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ＭＳ Ｐ明朝" pitchFamily="18" charset="-128"/>
                          <a:ea typeface="ＭＳ Ｐ明朝" pitchFamily="18" charset="-128"/>
                        </a:rPr>
                        <a:t>　・宗右衛門町は</a:t>
                      </a:r>
                      <a:r>
                        <a:rPr lang="en-US" altLang="ja-JP" sz="1200" dirty="0" smtClean="0">
                          <a:solidFill>
                            <a:schemeClr val="tx1"/>
                          </a:solidFill>
                          <a:latin typeface="ＭＳ Ｐ明朝" pitchFamily="18" charset="-128"/>
                          <a:ea typeface="ＭＳ Ｐ明朝" pitchFamily="18" charset="-128"/>
                        </a:rPr>
                        <a:t>400</a:t>
                      </a:r>
                      <a:r>
                        <a:rPr lang="ja-JP" altLang="en-US" sz="1200" dirty="0" smtClean="0">
                          <a:solidFill>
                            <a:schemeClr val="tx1"/>
                          </a:solidFill>
                          <a:latin typeface="ＭＳ Ｐ明朝" pitchFamily="18" charset="-128"/>
                          <a:ea typeface="ＭＳ Ｐ明朝" pitchFamily="18" charset="-128"/>
                        </a:rPr>
                        <a:t>年の歴史を持つ大阪を代表する歓楽街で、洗練された「食文化」「酒文化」を誇ってきた街であったが、老舗料亭の撤退や性風俗店の増加などにより、かつての街の風情などが喪失していた。</a:t>
                      </a:r>
                      <a:endParaRPr kumimoji="1" lang="en-US" altLang="ja-JP" sz="1200" b="0" dirty="0" smtClean="0">
                        <a:solidFill>
                          <a:schemeClr val="tx1"/>
                        </a:solidFill>
                        <a:latin typeface="ＭＳ Ｐ明朝" pitchFamily="18" charset="-128"/>
                        <a:ea typeface="ＭＳ Ｐ明朝" pitchFamily="18" charset="-128"/>
                      </a:endParaRPr>
                    </a:p>
                    <a:p>
                      <a:r>
                        <a:rPr kumimoji="1" lang="en-US" altLang="ja-JP" sz="1200" b="0" dirty="0" smtClean="0">
                          <a:solidFill>
                            <a:schemeClr val="tx1"/>
                          </a:solidFill>
                          <a:latin typeface="+mn-ea"/>
                          <a:ea typeface="+mn-ea"/>
                        </a:rPr>
                        <a:t>【</a:t>
                      </a:r>
                      <a:r>
                        <a:rPr kumimoji="1" lang="ja-JP" altLang="en-US" sz="1200" b="0" dirty="0" smtClean="0">
                          <a:solidFill>
                            <a:schemeClr val="tx1"/>
                          </a:solidFill>
                          <a:latin typeface="+mn-ea"/>
                          <a:ea typeface="+mn-ea"/>
                        </a:rPr>
                        <a:t>ミナミの繁華街</a:t>
                      </a:r>
                      <a:r>
                        <a:rPr kumimoji="1" lang="en-US" altLang="ja-JP" sz="1200" b="0" dirty="0" smtClean="0">
                          <a:solidFill>
                            <a:schemeClr val="tx1"/>
                          </a:solidFill>
                          <a:latin typeface="+mn-ea"/>
                          <a:ea typeface="+mn-ea"/>
                        </a:rPr>
                        <a:t>】</a:t>
                      </a:r>
                    </a:p>
                    <a:p>
                      <a:pPr marL="177800" indent="-177800"/>
                      <a:r>
                        <a:rPr kumimoji="1" lang="ja-JP" altLang="en-US" sz="1200" b="0" dirty="0" smtClean="0">
                          <a:solidFill>
                            <a:schemeClr val="tx1"/>
                          </a:solidFill>
                          <a:latin typeface="ＭＳ Ｐ明朝" pitchFamily="18" charset="-128"/>
                          <a:ea typeface="ＭＳ Ｐ明朝" pitchFamily="18" charset="-128"/>
                        </a:rPr>
                        <a:t>　・</a:t>
                      </a:r>
                      <a:r>
                        <a:rPr lang="ja-JP" altLang="en-US" sz="1200" dirty="0" smtClean="0">
                          <a:solidFill>
                            <a:schemeClr val="tx1"/>
                          </a:solidFill>
                          <a:latin typeface="ＭＳ Ｐ明朝" pitchFamily="18" charset="-128"/>
                          <a:ea typeface="ＭＳ Ｐ明朝" pitchFamily="18" charset="-128"/>
                        </a:rPr>
                        <a:t>近年、ミナミなど市内の繁華街において、酒類提供飲食店等の客引き行為等悪質化が進み、繁華街を訪れる市民や観光客等に不安や不愉快な思いをさせるなど、大きな問題となっており、地域からは悪質な客引き行為の規制・取り締まりの強化に向けた声があがっている。</a:t>
                      </a:r>
                      <a:endParaRPr lang="en-US" altLang="ja-JP" sz="1200" dirty="0" smtClean="0">
                        <a:solidFill>
                          <a:schemeClr val="tx1"/>
                        </a:solidFill>
                        <a:latin typeface="ＭＳ Ｐ明朝" pitchFamily="18" charset="-128"/>
                        <a:ea typeface="ＭＳ Ｐ明朝" pitchFamily="18" charset="-128"/>
                      </a:endParaRPr>
                    </a:p>
                    <a:p>
                      <a:pPr marL="177800" indent="-177800"/>
                      <a:r>
                        <a:rPr kumimoji="1" lang="ja-JP" altLang="en-US" sz="1200" b="0" dirty="0" smtClean="0">
                          <a:solidFill>
                            <a:schemeClr val="tx1"/>
                          </a:solidFill>
                          <a:latin typeface="ＭＳ Ｐ明朝" pitchFamily="18" charset="-128"/>
                          <a:ea typeface="ＭＳ Ｐ明朝" pitchFamily="18" charset="-128"/>
                        </a:rPr>
                        <a:t>　・観光バスの急増による日本橋の乗降スペースでの</a:t>
                      </a:r>
                      <a:r>
                        <a:rPr kumimoji="1" lang="en-US" altLang="ja-JP" sz="1200" b="0" dirty="0" smtClean="0">
                          <a:solidFill>
                            <a:schemeClr val="tx1"/>
                          </a:solidFill>
                          <a:latin typeface="ＭＳ Ｐ明朝" pitchFamily="18" charset="-128"/>
                          <a:ea typeface="ＭＳ Ｐ明朝" pitchFamily="18" charset="-128"/>
                        </a:rPr>
                        <a:t>2</a:t>
                      </a:r>
                      <a:r>
                        <a:rPr kumimoji="1" lang="ja-JP" altLang="en-US" sz="1200" b="0" dirty="0" smtClean="0">
                          <a:solidFill>
                            <a:schemeClr val="tx1"/>
                          </a:solidFill>
                          <a:latin typeface="ＭＳ Ｐ明朝" pitchFamily="18" charset="-128"/>
                          <a:ea typeface="ＭＳ Ｐ明朝" pitchFamily="18" charset="-128"/>
                        </a:rPr>
                        <a:t>重</a:t>
                      </a:r>
                      <a:r>
                        <a:rPr kumimoji="1" lang="en-US" altLang="ja-JP" sz="1200" b="0" dirty="0" smtClean="0">
                          <a:solidFill>
                            <a:schemeClr val="tx1"/>
                          </a:solidFill>
                          <a:latin typeface="ＭＳ Ｐ明朝" pitchFamily="18" charset="-128"/>
                          <a:ea typeface="ＭＳ Ｐ明朝" pitchFamily="18" charset="-128"/>
                        </a:rPr>
                        <a:t>3</a:t>
                      </a:r>
                      <a:r>
                        <a:rPr kumimoji="1" lang="ja-JP" altLang="en-US" sz="1200" b="0" dirty="0" smtClean="0">
                          <a:solidFill>
                            <a:schemeClr val="tx1"/>
                          </a:solidFill>
                          <a:latin typeface="ＭＳ Ｐ明朝" pitchFamily="18" charset="-128"/>
                          <a:ea typeface="ＭＳ Ｐ明朝" pitchFamily="18" charset="-128"/>
                        </a:rPr>
                        <a:t>重駐車や歩道上</a:t>
                      </a:r>
                      <a:r>
                        <a:rPr kumimoji="1" lang="ja-JP" altLang="en-US" sz="1200" b="0" strike="noStrike" dirty="0" smtClean="0">
                          <a:solidFill>
                            <a:schemeClr val="tx1"/>
                          </a:solidFill>
                          <a:latin typeface="ＭＳ Ｐ明朝" pitchFamily="18" charset="-128"/>
                          <a:ea typeface="ＭＳ Ｐ明朝" pitchFamily="18" charset="-128"/>
                        </a:rPr>
                        <a:t>に滞留する</a:t>
                      </a:r>
                      <a:r>
                        <a:rPr kumimoji="1" lang="ja-JP" altLang="en-US" sz="1200" b="0" dirty="0" smtClean="0">
                          <a:solidFill>
                            <a:schemeClr val="tx1"/>
                          </a:solidFill>
                          <a:latin typeface="ＭＳ Ｐ明朝" pitchFamily="18" charset="-128"/>
                          <a:ea typeface="ＭＳ Ｐ明朝" pitchFamily="18" charset="-128"/>
                        </a:rPr>
                        <a:t>観光客</a:t>
                      </a:r>
                      <a:r>
                        <a:rPr kumimoji="1" lang="ja-JP" altLang="en-US" sz="1200" b="0" strike="noStrike" dirty="0" smtClean="0">
                          <a:solidFill>
                            <a:schemeClr val="tx1"/>
                          </a:solidFill>
                          <a:latin typeface="ＭＳ Ｐ明朝" pitchFamily="18" charset="-128"/>
                          <a:ea typeface="ＭＳ Ｐ明朝" pitchFamily="18" charset="-128"/>
                        </a:rPr>
                        <a:t>と歩行者及び自転車の輻輳</a:t>
                      </a:r>
                      <a:r>
                        <a:rPr kumimoji="1" lang="ja-JP" altLang="en-US" sz="1200" b="0" dirty="0" smtClean="0">
                          <a:solidFill>
                            <a:schemeClr val="tx1"/>
                          </a:solidFill>
                          <a:latin typeface="ＭＳ Ｐ明朝" pitchFamily="18" charset="-128"/>
                          <a:ea typeface="ＭＳ Ｐ明朝" pitchFamily="18" charset="-128"/>
                        </a:rPr>
                        <a:t>などが問題となっている。</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①なんば駅周辺における空間再編推進（歩行者中心の広場へ）</a:t>
                      </a:r>
                      <a:endParaRPr kumimoji="1" lang="en-US" altLang="ja-JP" sz="1200" b="0" dirty="0" smtClean="0">
                        <a:solidFill>
                          <a:schemeClr val="tx1"/>
                        </a:solidFill>
                        <a:latin typeface="+mn-ea"/>
                        <a:ea typeface="+mn-ea"/>
                      </a:endParaRP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・地元を中心に大商が事務局となり、官民合同の 「なんば駅前広場空間利用検討会」を設置（</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a:t>
                      </a:r>
                      <a:endParaRPr lang="en-US" altLang="ja-JP" sz="1200" dirty="0" smtClean="0">
                        <a:solidFill>
                          <a:schemeClr val="tx1"/>
                        </a:solidFill>
                        <a:latin typeface="ＭＳ Ｐ明朝" pitchFamily="18" charset="-128"/>
                        <a:ea typeface="ＭＳ Ｐ明朝" pitchFamily="18" charset="-128"/>
                      </a:endParaRP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 「なんば駅周辺道路空間再編社会実験」実施（</a:t>
                      </a:r>
                      <a:r>
                        <a:rPr lang="en-US" altLang="ja-JP" sz="1200" dirty="0" smtClean="0">
                          <a:solidFill>
                            <a:schemeClr val="tx1"/>
                          </a:solidFill>
                          <a:latin typeface="ＭＳ Ｐ明朝" pitchFamily="18" charset="-128"/>
                          <a:ea typeface="ＭＳ Ｐ明朝" pitchFamily="18" charset="-128"/>
                        </a:rPr>
                        <a:t>2016</a:t>
                      </a:r>
                      <a:r>
                        <a:rPr lang="ja-JP" altLang="en-US" sz="1200" dirty="0" smtClean="0">
                          <a:solidFill>
                            <a:schemeClr val="tx1"/>
                          </a:solidFill>
                          <a:latin typeface="ＭＳ Ｐ明朝" pitchFamily="18" charset="-128"/>
                          <a:ea typeface="ＭＳ Ｐ明朝" pitchFamily="18" charset="-128"/>
                        </a:rPr>
                        <a:t>年）</a:t>
                      </a: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・同検討会により「なんば駅周辺道路空間の再編に係る基本計画」策定（</a:t>
                      </a:r>
                      <a:r>
                        <a:rPr lang="en-US" altLang="ja-JP" sz="1200" dirty="0" smtClean="0">
                          <a:solidFill>
                            <a:schemeClr val="tx1"/>
                          </a:solidFill>
                          <a:latin typeface="ＭＳ Ｐ明朝" pitchFamily="18" charset="-128"/>
                          <a:ea typeface="ＭＳ Ｐ明朝" pitchFamily="18" charset="-128"/>
                        </a:rPr>
                        <a:t>2017</a:t>
                      </a:r>
                      <a:r>
                        <a:rPr lang="ja-JP" altLang="en-US" sz="1200" dirty="0" smtClean="0">
                          <a:solidFill>
                            <a:schemeClr val="tx1"/>
                          </a:solidFill>
                          <a:latin typeface="ＭＳ Ｐ明朝" pitchFamily="18" charset="-128"/>
                          <a:ea typeface="ＭＳ Ｐ明朝" pitchFamily="18" charset="-128"/>
                        </a:rPr>
                        <a:t>年）</a:t>
                      </a:r>
                      <a:endParaRPr lang="en-US" altLang="ja-JP" sz="1200" dirty="0" smtClean="0">
                        <a:solidFill>
                          <a:schemeClr val="tx1"/>
                        </a:solidFill>
                        <a:latin typeface="ＭＳ Ｐ明朝" pitchFamily="18" charset="-128"/>
                        <a:ea typeface="ＭＳ Ｐ明朝" pitchFamily="18" charset="-128"/>
                      </a:endParaRPr>
                    </a:p>
                    <a:p>
                      <a:pPr marL="177800" marR="0" lvl="0" indent="-177800" algn="l" defTabSz="914400" rtl="0" eaLnBrk="1" fontAlgn="auto" latinLnBrk="0" hangingPunct="1">
                        <a:lnSpc>
                          <a:spcPts val="1700"/>
                        </a:lnSpc>
                        <a:spcBef>
                          <a:spcPts val="0"/>
                        </a:spcBef>
                        <a:spcAft>
                          <a:spcPts val="0"/>
                        </a:spcAft>
                        <a:buClrTx/>
                        <a:buSzTx/>
                        <a:buFontTx/>
                        <a:buNone/>
                        <a:tabLst/>
                        <a:defRPr/>
                      </a:pPr>
                      <a:r>
                        <a:rPr lang="ja-JP" altLang="en-US" sz="1200" b="0" dirty="0" smtClean="0">
                          <a:solidFill>
                            <a:schemeClr val="tx1"/>
                          </a:solidFill>
                          <a:latin typeface="ＭＳ Ｐ明朝" pitchFamily="18" charset="-128"/>
                          <a:ea typeface="ＭＳ Ｐ明朝" pitchFamily="18" charset="-128"/>
                        </a:rPr>
                        <a:t>　・なんば駅周辺における空間再編推進事業の実施（</a:t>
                      </a:r>
                      <a:r>
                        <a:rPr lang="en-US" altLang="ja-JP" sz="1200" b="0" dirty="0" smtClean="0">
                          <a:solidFill>
                            <a:schemeClr val="tx1"/>
                          </a:solidFill>
                          <a:latin typeface="ＭＳ Ｐ明朝" pitchFamily="18" charset="-128"/>
                          <a:ea typeface="ＭＳ Ｐ明朝" pitchFamily="18" charset="-128"/>
                        </a:rPr>
                        <a:t>2018</a:t>
                      </a:r>
                      <a:r>
                        <a:rPr lang="ja-JP" altLang="en-US" sz="1200" b="0" dirty="0" smtClean="0">
                          <a:solidFill>
                            <a:schemeClr val="tx1"/>
                          </a:solidFill>
                          <a:latin typeface="ＭＳ Ｐ明朝" pitchFamily="18" charset="-128"/>
                          <a:ea typeface="ＭＳ Ｐ明朝" pitchFamily="18" charset="-128"/>
                        </a:rPr>
                        <a:t>年～）　</a:t>
                      </a:r>
                    </a:p>
                    <a:p>
                      <a:pPr marL="85725" marR="0" indent="-85725"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n-ea"/>
                          <a:ea typeface="+mn-ea"/>
                        </a:rPr>
                        <a:t>②心斎橋筋商店街での「心</a:t>
                      </a:r>
                      <a:r>
                        <a:rPr kumimoji="1" lang="ja-JP" altLang="en-US" sz="1200" b="0" dirty="0" err="1" smtClean="0">
                          <a:solidFill>
                            <a:schemeClr val="tx1"/>
                          </a:solidFill>
                          <a:latin typeface="+mn-ea"/>
                          <a:ea typeface="+mn-ea"/>
                        </a:rPr>
                        <a:t>ぶら</a:t>
                      </a:r>
                      <a:r>
                        <a:rPr kumimoji="1" lang="ja-JP" altLang="en-US" sz="1200" b="0" dirty="0" smtClean="0">
                          <a:solidFill>
                            <a:schemeClr val="tx1"/>
                          </a:solidFill>
                          <a:latin typeface="+mn-ea"/>
                          <a:ea typeface="+mn-ea"/>
                        </a:rPr>
                        <a:t>」の実現</a:t>
                      </a:r>
                      <a:endParaRPr kumimoji="1" lang="en-US" altLang="ja-JP" sz="1200" b="0" dirty="0" smtClean="0">
                        <a:solidFill>
                          <a:schemeClr val="tx1"/>
                        </a:solidFill>
                        <a:latin typeface="+mn-ea"/>
                        <a:ea typeface="+mn-ea"/>
                      </a:endParaRPr>
                    </a:p>
                    <a:p>
                      <a:pPr marL="174625" marR="0" lvl="0" indent="-174625" algn="l" defTabSz="914400" rtl="0" eaLnBrk="1" fontAlgn="auto" latinLnBrk="0" hangingPunct="1">
                        <a:lnSpc>
                          <a:spcPts val="1700"/>
                        </a:lnSpc>
                        <a:spcBef>
                          <a:spcPts val="0"/>
                        </a:spcBef>
                        <a:spcAft>
                          <a:spcPts val="0"/>
                        </a:spcAft>
                        <a:buClrTx/>
                        <a:buSzTx/>
                        <a:buFontTx/>
                        <a:buNone/>
                        <a:tabLst/>
                        <a:defRPr/>
                      </a:pPr>
                      <a:r>
                        <a:rPr lang="ja-JP" altLang="en-US" sz="1200" dirty="0" smtClean="0">
                          <a:solidFill>
                            <a:schemeClr val="tx1"/>
                          </a:solidFill>
                          <a:latin typeface="ＭＳ Ｐ明朝" panose="02020600040205080304" pitchFamily="18" charset="-128"/>
                          <a:ea typeface="ＭＳ Ｐ明朝" panose="02020600040205080304" pitchFamily="18" charset="-128"/>
                        </a:rPr>
                        <a:t>　・地域のまちづくり団体により「まちづくり構想」策定（</a:t>
                      </a:r>
                      <a:r>
                        <a:rPr lang="en-US" altLang="ja-JP" sz="1200" dirty="0" smtClean="0">
                          <a:solidFill>
                            <a:schemeClr val="tx1"/>
                          </a:solidFill>
                          <a:latin typeface="ＭＳ Ｐ明朝" panose="02020600040205080304" pitchFamily="18" charset="-128"/>
                          <a:ea typeface="ＭＳ Ｐ明朝" panose="02020600040205080304" pitchFamily="18" charset="-128"/>
                        </a:rPr>
                        <a:t>2012</a:t>
                      </a:r>
                      <a:r>
                        <a:rPr lang="ja-JP" altLang="en-US" sz="1200" dirty="0" smtClean="0">
                          <a:solidFill>
                            <a:schemeClr val="tx1"/>
                          </a:solidFill>
                          <a:latin typeface="ＭＳ Ｐ明朝" panose="02020600040205080304" pitchFamily="18" charset="-128"/>
                          <a:ea typeface="ＭＳ Ｐ明朝" panose="02020600040205080304" pitchFamily="18" charset="-128"/>
                        </a:rPr>
                        <a:t>年）、これに沿い約</a:t>
                      </a:r>
                      <a:r>
                        <a:rPr lang="en-US" altLang="ja-JP" sz="1200" dirty="0" smtClean="0">
                          <a:solidFill>
                            <a:schemeClr val="tx1"/>
                          </a:solidFill>
                          <a:latin typeface="ＭＳ Ｐ明朝" panose="02020600040205080304" pitchFamily="18" charset="-128"/>
                          <a:ea typeface="ＭＳ Ｐ明朝" panose="02020600040205080304" pitchFamily="18" charset="-128"/>
                        </a:rPr>
                        <a:t>400</a:t>
                      </a:r>
                      <a:r>
                        <a:rPr lang="ja-JP" altLang="en-US" sz="1200" dirty="0" smtClean="0">
                          <a:solidFill>
                            <a:schemeClr val="tx1"/>
                          </a:solidFill>
                          <a:latin typeface="ＭＳ Ｐ明朝" panose="02020600040205080304" pitchFamily="18" charset="-128"/>
                          <a:ea typeface="ＭＳ Ｐ明朝" panose="02020600040205080304" pitchFamily="18" charset="-128"/>
                        </a:rPr>
                        <a:t>名の合意を得た「心斎橋筋景観協定」策定（</a:t>
                      </a:r>
                      <a:r>
                        <a:rPr lang="en-US" altLang="ja-JP" sz="1200" dirty="0" smtClean="0">
                          <a:solidFill>
                            <a:schemeClr val="tx1"/>
                          </a:solidFill>
                          <a:latin typeface="ＭＳ Ｐ明朝" panose="02020600040205080304" pitchFamily="18" charset="-128"/>
                          <a:ea typeface="ＭＳ Ｐ明朝" panose="02020600040205080304" pitchFamily="18" charset="-128"/>
                        </a:rPr>
                        <a:t>2013</a:t>
                      </a:r>
                      <a:r>
                        <a:rPr lang="ja-JP" altLang="en-US" sz="1200" dirty="0" smtClean="0">
                          <a:solidFill>
                            <a:schemeClr val="tx1"/>
                          </a:solidFill>
                          <a:latin typeface="ＭＳ Ｐ明朝" panose="02020600040205080304" pitchFamily="18" charset="-128"/>
                          <a:ea typeface="ＭＳ Ｐ明朝" panose="02020600040205080304" pitchFamily="18" charset="-128"/>
                        </a:rPr>
                        <a:t>年）。</a:t>
                      </a:r>
                      <a:endParaRPr kumimoji="1" lang="en-US" altLang="ja-JP" sz="800" b="0" dirty="0" smtClean="0">
                        <a:solidFill>
                          <a:schemeClr val="tx1"/>
                        </a:solidFill>
                        <a:latin typeface="+mn-ea"/>
                        <a:ea typeface="+mn-ea"/>
                      </a:endParaRPr>
                    </a:p>
                    <a:p>
                      <a:pPr marL="177800" indent="-177800">
                        <a:lnSpc>
                          <a:spcPts val="1700"/>
                        </a:lnSpc>
                      </a:pPr>
                      <a:r>
                        <a:rPr lang="ja-JP" altLang="en-US" sz="1200" dirty="0" smtClean="0">
                          <a:solidFill>
                            <a:schemeClr val="tx1"/>
                          </a:solidFill>
                          <a:latin typeface="+mn-ea"/>
                          <a:ea typeface="+mn-ea"/>
                        </a:rPr>
                        <a:t>③宗右衛門町地区の格調高く魅力あるまちなみの再生・創造</a:t>
                      </a:r>
                      <a:endParaRPr lang="en-US" altLang="ja-JP" sz="1200" dirty="0" smtClean="0">
                        <a:solidFill>
                          <a:schemeClr val="tx1"/>
                        </a:solidFill>
                        <a:latin typeface="+mn-ea"/>
                        <a:ea typeface="+mn-ea"/>
                      </a:endParaRP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・地域のまちづくり団体により「まちづくり構想」策定、これに沿い、</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風俗店等禁止のルール</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地区計画</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2009</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電線の地中化</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石畳の通りの復活</a:t>
                      </a:r>
                      <a:r>
                        <a:rPr lang="en-US" altLang="ja-JP" sz="1200" dirty="0" smtClean="0">
                          <a:solidFill>
                            <a:schemeClr val="tx1"/>
                          </a:solidFill>
                          <a:latin typeface="ＭＳ Ｐ明朝" pitchFamily="18" charset="-128"/>
                          <a:ea typeface="ＭＳ Ｐ明朝" pitchFamily="18" charset="-128"/>
                        </a:rPr>
                        <a:t>』</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2012</a:t>
                      </a:r>
                      <a:r>
                        <a:rPr lang="ja-JP" altLang="en-US" sz="1200" dirty="0" smtClean="0">
                          <a:solidFill>
                            <a:schemeClr val="tx1"/>
                          </a:solidFill>
                          <a:latin typeface="ＭＳ Ｐ明朝" pitchFamily="18" charset="-128"/>
                          <a:ea typeface="ＭＳ Ｐ明朝" pitchFamily="18" charset="-128"/>
                        </a:rPr>
                        <a:t>年度）が実現。</a:t>
                      </a:r>
                      <a:endParaRPr lang="en-US" altLang="ja-JP" sz="1200" dirty="0" smtClean="0">
                        <a:solidFill>
                          <a:schemeClr val="tx1"/>
                        </a:solidFill>
                        <a:latin typeface="ＭＳ Ｐ明朝" pitchFamily="18" charset="-128"/>
                        <a:ea typeface="ＭＳ Ｐ明朝" pitchFamily="18" charset="-128"/>
                      </a:endParaRPr>
                    </a:p>
                    <a:p>
                      <a:pPr>
                        <a:lnSpc>
                          <a:spcPts val="1700"/>
                        </a:lnSpc>
                      </a:pPr>
                      <a:r>
                        <a:rPr lang="ja-JP" altLang="en-US" sz="1200" dirty="0" smtClean="0">
                          <a:solidFill>
                            <a:schemeClr val="tx1"/>
                          </a:solidFill>
                          <a:latin typeface="+mn-ea"/>
                          <a:ea typeface="+mn-ea"/>
                        </a:rPr>
                        <a:t>④ミナミ周辺での周遊・回遊性の向上</a:t>
                      </a:r>
                      <a:endParaRPr lang="en-US" altLang="ja-JP" sz="1200" dirty="0" smtClean="0">
                        <a:solidFill>
                          <a:schemeClr val="tx1"/>
                        </a:solidFill>
                        <a:latin typeface="+mn-ea"/>
                        <a:ea typeface="+mn-ea"/>
                      </a:endParaRPr>
                    </a:p>
                    <a:p>
                      <a:pPr marL="177800" indent="-177800">
                        <a:lnSpc>
                          <a:spcPts val="1700"/>
                        </a:lnSpc>
                      </a:pPr>
                      <a:r>
                        <a:rPr lang="ja-JP" altLang="en-US" sz="1200" dirty="0" smtClean="0">
                          <a:solidFill>
                            <a:schemeClr val="tx1"/>
                          </a:solidFill>
                          <a:latin typeface="ＭＳ Ｐ明朝" pitchFamily="18" charset="-128"/>
                          <a:ea typeface="ＭＳ Ｐ明朝" pitchFamily="18" charset="-128"/>
                        </a:rPr>
                        <a:t>　・「大阪市客引き行為等の適正化に関する条例」施行（</a:t>
                      </a:r>
                      <a:r>
                        <a:rPr lang="en-US" altLang="ja-JP" sz="1200" dirty="0" smtClean="0">
                          <a:solidFill>
                            <a:schemeClr val="tx1"/>
                          </a:solidFill>
                          <a:latin typeface="ＭＳ Ｐ明朝" pitchFamily="18" charset="-128"/>
                          <a:ea typeface="ＭＳ Ｐ明朝" pitchFamily="18" charset="-128"/>
                        </a:rPr>
                        <a:t>2014</a:t>
                      </a:r>
                      <a:r>
                        <a:rPr lang="ja-JP" altLang="en-US" sz="1200" dirty="0" smtClean="0">
                          <a:solidFill>
                            <a:schemeClr val="tx1"/>
                          </a:solidFill>
                          <a:latin typeface="ＭＳ Ｐ明朝" pitchFamily="18" charset="-128"/>
                          <a:ea typeface="ＭＳ Ｐ明朝" pitchFamily="18" charset="-128"/>
                        </a:rPr>
                        <a:t>年）、店舗等への立入調査や店舗名称等の公表を実施できるよう条例改正（</a:t>
                      </a:r>
                      <a:r>
                        <a:rPr lang="en-US" altLang="ja-JP" sz="1200" dirty="0" smtClean="0">
                          <a:solidFill>
                            <a:schemeClr val="tx1"/>
                          </a:solidFill>
                          <a:latin typeface="ＭＳ Ｐ明朝" pitchFamily="18" charset="-128"/>
                          <a:ea typeface="ＭＳ Ｐ明朝" pitchFamily="18" charset="-128"/>
                        </a:rPr>
                        <a:t>2017</a:t>
                      </a:r>
                      <a:r>
                        <a:rPr lang="ja-JP" altLang="en-US" sz="1200" dirty="0" smtClean="0">
                          <a:solidFill>
                            <a:schemeClr val="tx1"/>
                          </a:solidFill>
                          <a:latin typeface="ＭＳ Ｐ明朝" pitchFamily="18" charset="-128"/>
                          <a:ea typeface="ＭＳ Ｐ明朝" pitchFamily="18" charset="-128"/>
                        </a:rPr>
                        <a:t>年）</a:t>
                      </a:r>
                      <a:endParaRPr lang="en-US" altLang="ja-JP" sz="1200"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ts val="1700"/>
                        </a:lnSpc>
                        <a:spcBef>
                          <a:spcPts val="0"/>
                        </a:spcBef>
                        <a:spcAft>
                          <a:spcPts val="0"/>
                        </a:spcAft>
                        <a:buClrTx/>
                        <a:buSzTx/>
                        <a:buFontTx/>
                        <a:buNone/>
                        <a:tabLst/>
                        <a:defRPr/>
                      </a:pPr>
                      <a:r>
                        <a:rPr lang="ja-JP" altLang="en-US" sz="1200" dirty="0" smtClean="0">
                          <a:solidFill>
                            <a:schemeClr val="tx1"/>
                          </a:solidFill>
                          <a:latin typeface="ＭＳ Ｐ明朝" pitchFamily="18" charset="-128"/>
                          <a:ea typeface="ＭＳ Ｐ明朝" pitchFamily="18" charset="-128"/>
                        </a:rPr>
                        <a:t>　・　「路上喫煙の防止に関する条例」施行、御堂筋を「路上喫煙禁止地区」に指定（</a:t>
                      </a:r>
                      <a:r>
                        <a:rPr lang="en-US" altLang="ja-JP" sz="1200" dirty="0" smtClean="0">
                          <a:solidFill>
                            <a:schemeClr val="tx1"/>
                          </a:solidFill>
                          <a:latin typeface="ＭＳ Ｐ明朝" pitchFamily="18" charset="-128"/>
                          <a:ea typeface="ＭＳ Ｐ明朝" pitchFamily="18" charset="-128"/>
                        </a:rPr>
                        <a:t>2007</a:t>
                      </a:r>
                      <a:r>
                        <a:rPr lang="ja-JP" altLang="en-US" sz="1200" dirty="0" smtClean="0">
                          <a:solidFill>
                            <a:schemeClr val="tx1"/>
                          </a:solidFill>
                          <a:latin typeface="ＭＳ Ｐ明朝" pitchFamily="18" charset="-128"/>
                          <a:ea typeface="ＭＳ Ｐ明朝" pitchFamily="18" charset="-128"/>
                        </a:rPr>
                        <a:t>年）、戎橋筋・心斎橋筋地域を路上喫煙禁止地区に追加指定（</a:t>
                      </a:r>
                      <a:r>
                        <a:rPr lang="en-US" altLang="ja-JP" sz="1200" dirty="0" smtClean="0">
                          <a:solidFill>
                            <a:schemeClr val="tx1"/>
                          </a:solidFill>
                          <a:latin typeface="ＭＳ Ｐ明朝" pitchFamily="18" charset="-128"/>
                          <a:ea typeface="ＭＳ Ｐ明朝" pitchFamily="18" charset="-128"/>
                        </a:rPr>
                        <a:t>2019</a:t>
                      </a:r>
                      <a:r>
                        <a:rPr lang="ja-JP" altLang="en-US" sz="1200" dirty="0" smtClean="0">
                          <a:solidFill>
                            <a:schemeClr val="tx1"/>
                          </a:solidFill>
                          <a:latin typeface="ＭＳ Ｐ明朝" pitchFamily="18" charset="-128"/>
                          <a:ea typeface="ＭＳ Ｐ明朝" pitchFamily="18" charset="-128"/>
                        </a:rPr>
                        <a:t>年予定）</a:t>
                      </a:r>
                      <a:endParaRPr lang="en-US" altLang="ja-JP" sz="1200"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ts val="1700"/>
                        </a:lnSpc>
                        <a:spcBef>
                          <a:spcPts val="0"/>
                        </a:spcBef>
                        <a:spcAft>
                          <a:spcPts val="0"/>
                        </a:spcAft>
                        <a:buClrTx/>
                        <a:buSzTx/>
                        <a:buFontTx/>
                        <a:buNone/>
                        <a:tabLst/>
                        <a:defRPr/>
                      </a:pPr>
                      <a:r>
                        <a:rPr lang="ja-JP" altLang="en-US" sz="1200" dirty="0" smtClean="0">
                          <a:solidFill>
                            <a:schemeClr val="tx1"/>
                          </a:solidFill>
                          <a:latin typeface="ＭＳ Ｐ明朝" pitchFamily="18" charset="-128"/>
                          <a:ea typeface="ＭＳ Ｐ明朝" pitchFamily="18" charset="-128"/>
                        </a:rPr>
                        <a:t>　・　日本橋観光バス乗降スペースへの誘導員の配置（</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年～）、歩道拡幅（</a:t>
                      </a:r>
                      <a:r>
                        <a:rPr lang="en-US" altLang="ja-JP" sz="1200" strike="noStrike" dirty="0" smtClean="0">
                          <a:solidFill>
                            <a:schemeClr val="tx1"/>
                          </a:solidFill>
                          <a:latin typeface="ＭＳ Ｐ明朝" pitchFamily="18" charset="-128"/>
                          <a:ea typeface="ＭＳ Ｐ明朝" pitchFamily="18" charset="-128"/>
                        </a:rPr>
                        <a:t>2018</a:t>
                      </a:r>
                      <a:r>
                        <a:rPr lang="ja-JP" altLang="en-US" sz="1200" strike="noStrike" dirty="0" smtClean="0">
                          <a:solidFill>
                            <a:schemeClr val="tx1"/>
                          </a:solidFill>
                          <a:latin typeface="ＭＳ Ｐ明朝" pitchFamily="18" charset="-128"/>
                          <a:ea typeface="ＭＳ Ｐ明朝" pitchFamily="18" charset="-128"/>
                        </a:rPr>
                        <a:t>年</a:t>
                      </a:r>
                      <a:r>
                        <a:rPr lang="ja-JP" altLang="en-US" sz="1200" dirty="0" smtClean="0">
                          <a:solidFill>
                            <a:schemeClr val="tx1"/>
                          </a:solidFill>
                          <a:latin typeface="ＭＳ Ｐ明朝" pitchFamily="18" charset="-128"/>
                          <a:ea typeface="ＭＳ Ｐ明朝" pitchFamily="18" charset="-128"/>
                        </a:rPr>
                        <a:t>）、デジタルサイネージを用いた観光案内板の設置（</a:t>
                      </a:r>
                      <a:r>
                        <a:rPr lang="en-US" altLang="ja-JP" sz="1200" dirty="0" smtClean="0">
                          <a:solidFill>
                            <a:schemeClr val="tx1"/>
                          </a:solidFill>
                          <a:latin typeface="ＭＳ Ｐ明朝" pitchFamily="18" charset="-128"/>
                          <a:ea typeface="ＭＳ Ｐ明朝" pitchFamily="18" charset="-128"/>
                        </a:rPr>
                        <a:t>2018</a:t>
                      </a:r>
                      <a:r>
                        <a:rPr lang="ja-JP" altLang="en-US" sz="1200" dirty="0" smtClean="0">
                          <a:solidFill>
                            <a:schemeClr val="tx1"/>
                          </a:solidFill>
                          <a:latin typeface="ＭＳ Ｐ明朝" pitchFamily="18" charset="-128"/>
                          <a:ea typeface="ＭＳ Ｐ明朝" pitchFamily="18" charset="-128"/>
                        </a:rPr>
                        <a:t>年）</a:t>
                      </a:r>
                      <a:endParaRPr lang="en-US" altLang="ja-JP" sz="1200"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ts val="1700"/>
                        </a:lnSpc>
                        <a:spcBef>
                          <a:spcPts val="0"/>
                        </a:spcBef>
                        <a:spcAft>
                          <a:spcPts val="0"/>
                        </a:spcAft>
                        <a:buClrTx/>
                        <a:buSzTx/>
                        <a:buFontTx/>
                        <a:buNone/>
                        <a:tabLst/>
                        <a:defRPr/>
                      </a:pPr>
                      <a:r>
                        <a:rPr lang="ja-JP" altLang="en-US" sz="1200" dirty="0" smtClean="0">
                          <a:solidFill>
                            <a:schemeClr val="tx1"/>
                          </a:solidFill>
                          <a:latin typeface="ＭＳ Ｐ明朝" pitchFamily="18" charset="-128"/>
                          <a:ea typeface="ＭＳ Ｐ明朝" pitchFamily="18" charset="-128"/>
                        </a:rPr>
                        <a:t>　・</a:t>
                      </a:r>
                      <a:r>
                        <a:rPr lang="zh-TW" altLang="en-US" sz="1200" dirty="0" smtClean="0">
                          <a:solidFill>
                            <a:schemeClr val="tx1"/>
                          </a:solidFill>
                          <a:latin typeface="ＭＳ Ｐ明朝" pitchFamily="18" charset="-128"/>
                          <a:ea typeface="ＭＳ Ｐ明朝" pitchFamily="18" charset="-128"/>
                        </a:rPr>
                        <a:t>道頓堀川</a:t>
                      </a:r>
                      <a:r>
                        <a:rPr lang="ja-JP" altLang="en-US" sz="1200" dirty="0" err="1" smtClean="0">
                          <a:solidFill>
                            <a:schemeClr val="tx1"/>
                          </a:solidFill>
                          <a:latin typeface="ＭＳ Ｐ明朝" pitchFamily="18" charset="-128"/>
                          <a:ea typeface="ＭＳ Ｐ明朝" pitchFamily="18" charset="-128"/>
                        </a:rPr>
                        <a:t>での</a:t>
                      </a:r>
                      <a:r>
                        <a:rPr lang="ja-JP" altLang="en-US" sz="1200" dirty="0" smtClean="0">
                          <a:solidFill>
                            <a:schemeClr val="tx1"/>
                          </a:solidFill>
                          <a:latin typeface="ＭＳ Ｐ明朝" pitchFamily="18" charset="-128"/>
                          <a:ea typeface="ＭＳ Ｐ明朝" pitchFamily="18" charset="-128"/>
                        </a:rPr>
                        <a:t>賑わい創出に向けた社会実験を実施（</a:t>
                      </a:r>
                      <a:r>
                        <a:rPr lang="en-US" altLang="ja-JP" sz="1200" dirty="0" smtClean="0">
                          <a:solidFill>
                            <a:schemeClr val="tx1"/>
                          </a:solidFill>
                          <a:latin typeface="ＭＳ Ｐ明朝" pitchFamily="18" charset="-128"/>
                          <a:ea typeface="ＭＳ Ｐ明朝" pitchFamily="18" charset="-128"/>
                        </a:rPr>
                        <a:t>2005</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2011</a:t>
                      </a:r>
                      <a:r>
                        <a:rPr lang="ja-JP" altLang="en-US" sz="1200" dirty="0" smtClean="0">
                          <a:solidFill>
                            <a:schemeClr val="tx1"/>
                          </a:solidFill>
                          <a:latin typeface="ＭＳ Ｐ明朝" pitchFamily="18" charset="-128"/>
                          <a:ea typeface="ＭＳ Ｐ明朝" pitchFamily="18" charset="-128"/>
                        </a:rPr>
                        <a:t>年度）、公募民間事業者による管理運営（</a:t>
                      </a:r>
                      <a:r>
                        <a:rPr lang="en-US" altLang="ja-JP" sz="1200" dirty="0" smtClean="0">
                          <a:solidFill>
                            <a:schemeClr val="tx1"/>
                          </a:solidFill>
                          <a:latin typeface="ＭＳ Ｐ明朝" pitchFamily="18" charset="-128"/>
                          <a:ea typeface="ＭＳ Ｐ明朝" pitchFamily="18" charset="-128"/>
                        </a:rPr>
                        <a:t>2012</a:t>
                      </a:r>
                      <a:r>
                        <a:rPr lang="ja-JP" altLang="en-US" sz="1200" dirty="0" smtClean="0">
                          <a:solidFill>
                            <a:schemeClr val="tx1"/>
                          </a:solidFill>
                          <a:latin typeface="ＭＳ Ｐ明朝" pitchFamily="18" charset="-128"/>
                          <a:ea typeface="ＭＳ Ｐ明朝" pitchFamily="18" charset="-128"/>
                        </a:rPr>
                        <a:t>年度～）</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34</a:t>
            </a:fld>
            <a:endParaRPr kumimoji="1" lang="ja-JP" altLang="en-US" dirty="0"/>
          </a:p>
        </p:txBody>
      </p:sp>
    </p:spTree>
    <p:extLst>
      <p:ext uri="{BB962C8B-B14F-4D97-AF65-F5344CB8AC3E}">
        <p14:creationId xmlns:p14="http://schemas.microsoft.com/office/powerpoint/2010/main" val="3984132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４．難波周辺　①なんば駅周辺における空間再編推進（歩行者中心の広場へ）</a:t>
            </a:r>
            <a:endParaRPr lang="en-US" altLang="ja-JP" sz="2000" b="1" dirty="0">
              <a:solidFill>
                <a:schemeClr val="bg1"/>
              </a:solidFill>
              <a:latin typeface="+mn-ea"/>
            </a:endParaRPr>
          </a:p>
        </p:txBody>
      </p:sp>
      <p:sp>
        <p:nvSpPr>
          <p:cNvPr id="25" name="角丸四角形 24"/>
          <p:cNvSpPr/>
          <p:nvPr/>
        </p:nvSpPr>
        <p:spPr>
          <a:xfrm>
            <a:off x="1337472" y="484879"/>
            <a:ext cx="9439049" cy="540365"/>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＜めざす姿＞</a:t>
            </a:r>
            <a:endParaRPr lang="en-US" altLang="ja-JP" sz="1600" dirty="0">
              <a:solidFill>
                <a:schemeClr val="tx1"/>
              </a:solidFill>
            </a:endParaRPr>
          </a:p>
          <a:p>
            <a:r>
              <a:rPr lang="ja-JP" altLang="en-US" sz="1600" dirty="0">
                <a:solidFill>
                  <a:schemeClr val="tx1"/>
                </a:solidFill>
                <a:latin typeface="ＭＳ Ｐ明朝" pitchFamily="18" charset="-128"/>
                <a:ea typeface="ＭＳ Ｐ明朝" pitchFamily="18" charset="-128"/>
              </a:rPr>
              <a:t>　・難波駅前広場が歩行者中心の広場に生まれ変わり、ミナミの玄関口にふさわしい駅前広場へ。</a:t>
            </a:r>
            <a:endParaRPr lang="en-US" altLang="ja-JP" sz="1600" dirty="0">
              <a:solidFill>
                <a:schemeClr val="tx1"/>
              </a:solidFill>
              <a:latin typeface="ＭＳ Ｐ明朝" pitchFamily="18" charset="-128"/>
              <a:ea typeface="ＭＳ Ｐ明朝" pitchFamily="18" charset="-128"/>
            </a:endParaRPr>
          </a:p>
        </p:txBody>
      </p:sp>
      <p:sp>
        <p:nvSpPr>
          <p:cNvPr id="29" name="正方形/長方形 28"/>
          <p:cNvSpPr/>
          <p:nvPr/>
        </p:nvSpPr>
        <p:spPr>
          <a:xfrm>
            <a:off x="1337471" y="1118241"/>
            <a:ext cx="9439050" cy="130441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schemeClr val="tx1"/>
                </a:solidFill>
              </a:rPr>
              <a:t>・</a:t>
            </a:r>
            <a:endParaRPr lang="en-US" altLang="ja-JP" sz="1600" dirty="0">
              <a:solidFill>
                <a:schemeClr val="tx1"/>
              </a:solidFill>
            </a:endParaRPr>
          </a:p>
          <a:p>
            <a:endParaRPr lang="en-US" altLang="ja-JP" sz="800" dirty="0">
              <a:solidFill>
                <a:schemeClr val="tx1"/>
              </a:solidFill>
              <a:latin typeface="+mn-ea"/>
            </a:endParaRPr>
          </a:p>
        </p:txBody>
      </p:sp>
      <p:sp>
        <p:nvSpPr>
          <p:cNvPr id="31" name="正方形/長方形 30"/>
          <p:cNvSpPr/>
          <p:nvPr/>
        </p:nvSpPr>
        <p:spPr>
          <a:xfrm>
            <a:off x="1332043" y="3954814"/>
            <a:ext cx="9444478" cy="276675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600" dirty="0">
              <a:solidFill>
                <a:schemeClr val="tx1"/>
              </a:solidFill>
            </a:endParaRPr>
          </a:p>
          <a:p>
            <a:endParaRPr lang="en-US" altLang="ja-JP" sz="800" dirty="0">
              <a:solidFill>
                <a:schemeClr val="tx1"/>
              </a:solidFill>
            </a:endParaRPr>
          </a:p>
        </p:txBody>
      </p:sp>
      <p:sp>
        <p:nvSpPr>
          <p:cNvPr id="33" name="右矢印 32"/>
          <p:cNvSpPr/>
          <p:nvPr/>
        </p:nvSpPr>
        <p:spPr>
          <a:xfrm rot="5400000">
            <a:off x="5966996" y="2234858"/>
            <a:ext cx="180000"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4" name="正方形/長方形 33"/>
          <p:cNvSpPr/>
          <p:nvPr/>
        </p:nvSpPr>
        <p:spPr>
          <a:xfrm>
            <a:off x="1337471" y="1118241"/>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39" name="正方形/長方形 38"/>
          <p:cNvSpPr/>
          <p:nvPr/>
        </p:nvSpPr>
        <p:spPr>
          <a:xfrm>
            <a:off x="1332045" y="3954814"/>
            <a:ext cx="136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将来像</a:t>
            </a:r>
            <a:endParaRPr lang="ja-JP" altLang="en-US" sz="1400" b="1" dirty="0"/>
          </a:p>
        </p:txBody>
      </p:sp>
      <p:sp>
        <p:nvSpPr>
          <p:cNvPr id="23" name="正方形/長方形 22"/>
          <p:cNvSpPr/>
          <p:nvPr/>
        </p:nvSpPr>
        <p:spPr>
          <a:xfrm>
            <a:off x="1403854" y="1450145"/>
            <a:ext cx="5556307" cy="830997"/>
          </a:xfrm>
          <a:prstGeom prst="rect">
            <a:avLst/>
          </a:prstGeom>
        </p:spPr>
        <p:txBody>
          <a:bodyPr wrap="square">
            <a:spAutoFit/>
          </a:bodyPr>
          <a:lstStyle/>
          <a:p>
            <a:pPr marL="87313" indent="-87313">
              <a:defRPr/>
            </a:pPr>
            <a:r>
              <a:rPr lang="ja-JP" altLang="en-US" sz="1200" dirty="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難波駅前は、車</a:t>
            </a:r>
            <a:r>
              <a:rPr lang="ja-JP" altLang="en-US" sz="1200" dirty="0">
                <a:latin typeface="ＭＳ Ｐ明朝" pitchFamily="18" charset="-128"/>
                <a:ea typeface="ＭＳ Ｐ明朝" pitchFamily="18" charset="-128"/>
              </a:rPr>
              <a:t>の空間が多くを占め、また、駅前広場から周辺へは車道で分断されているなど、自動車中心の空間となっており、一体性に欠けている。</a:t>
            </a:r>
            <a:endParaRPr lang="en-US" altLang="ja-JP" sz="1200" dirty="0">
              <a:latin typeface="ＭＳ Ｐ明朝" pitchFamily="18" charset="-128"/>
              <a:ea typeface="ＭＳ Ｐ明朝" pitchFamily="18" charset="-128"/>
            </a:endParaRPr>
          </a:p>
          <a:p>
            <a:pPr marL="95250" indent="-95250">
              <a:defRPr/>
            </a:pPr>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また、関西国際空港からのミナミ地区への玄関口にも位置しているが、玄関口として風格のある広場にはなっていない。</a:t>
            </a:r>
            <a:endParaRPr lang="en-US" altLang="ja-JP" sz="1200" dirty="0">
              <a:latin typeface="ＭＳ Ｐ明朝" pitchFamily="18" charset="-128"/>
              <a:ea typeface="ＭＳ Ｐ明朝" pitchFamily="18" charset="-128"/>
            </a:endParaRPr>
          </a:p>
        </p:txBody>
      </p:sp>
      <p:sp>
        <p:nvSpPr>
          <p:cNvPr id="24" name="スライド番号プレースホルダ 23"/>
          <p:cNvSpPr>
            <a:spLocks noGrp="1"/>
          </p:cNvSpPr>
          <p:nvPr>
            <p:ph type="sldNum" sz="quarter" idx="12"/>
          </p:nvPr>
        </p:nvSpPr>
        <p:spPr/>
        <p:txBody>
          <a:bodyPr/>
          <a:lstStyle/>
          <a:p>
            <a:fld id="{37EF5067-3AB7-4642-9103-42CBD40CC6D9}" type="slidenum">
              <a:rPr kumimoji="1" lang="ja-JP" altLang="en-US" smtClean="0"/>
              <a:pPr/>
              <a:t>35</a:t>
            </a:fld>
            <a:endParaRPr kumimoji="1" lang="ja-JP" altLang="en-US" dirty="0"/>
          </a:p>
        </p:txBody>
      </p:sp>
      <p:sp>
        <p:nvSpPr>
          <p:cNvPr id="38" name="正方形/長方形 37"/>
          <p:cNvSpPr/>
          <p:nvPr/>
        </p:nvSpPr>
        <p:spPr>
          <a:xfrm>
            <a:off x="1332043" y="2686924"/>
            <a:ext cx="9444478" cy="95744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smtClean="0">
              <a:solidFill>
                <a:schemeClr val="tx1"/>
              </a:solidFill>
            </a:endParaRPr>
          </a:p>
          <a:p>
            <a:endParaRPr lang="en-US" altLang="ja-JP" sz="1200" dirty="0">
              <a:solidFill>
                <a:schemeClr val="tx1"/>
              </a:solidFill>
              <a:latin typeface="+mn-ea"/>
            </a:endParaRPr>
          </a:p>
        </p:txBody>
      </p:sp>
      <p:sp>
        <p:nvSpPr>
          <p:cNvPr id="44" name="正方形/長方形 43"/>
          <p:cNvSpPr/>
          <p:nvPr/>
        </p:nvSpPr>
        <p:spPr>
          <a:xfrm>
            <a:off x="1332421" y="2669988"/>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これまでの取組</a:t>
            </a:r>
            <a:endParaRPr lang="ja-JP" altLang="en-US" sz="1400" b="1" dirty="0"/>
          </a:p>
        </p:txBody>
      </p:sp>
      <p:sp>
        <p:nvSpPr>
          <p:cNvPr id="46" name="右矢印 45"/>
          <p:cNvSpPr/>
          <p:nvPr/>
        </p:nvSpPr>
        <p:spPr>
          <a:xfrm rot="5400000">
            <a:off x="5964282" y="3456476"/>
            <a:ext cx="180000"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2" name="正方形/長方形 41"/>
          <p:cNvSpPr/>
          <p:nvPr/>
        </p:nvSpPr>
        <p:spPr>
          <a:xfrm>
            <a:off x="1403854" y="3016124"/>
            <a:ext cx="9285056" cy="646331"/>
          </a:xfrm>
          <a:prstGeom prst="rect">
            <a:avLst/>
          </a:prstGeom>
        </p:spPr>
        <p:txBody>
          <a:bodyPr wrap="square">
            <a:spAutoFit/>
          </a:bodyPr>
          <a:lstStyle/>
          <a:p>
            <a:pPr marL="185738" indent="-185738"/>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・地元を中心に大商</a:t>
            </a:r>
            <a:r>
              <a:rPr lang="ja-JP" altLang="en-US" sz="1200" dirty="0">
                <a:latin typeface="ＭＳ Ｐ明朝" panose="02020600040205080304" pitchFamily="18" charset="-128"/>
                <a:ea typeface="ＭＳ Ｐ明朝" panose="02020600040205080304" pitchFamily="18" charset="-128"/>
              </a:rPr>
              <a:t>が事務局となり、官民合同の 「なんば駅前広場空間利用検討会」設置（</a:t>
            </a:r>
            <a:r>
              <a:rPr lang="en-US" altLang="ja-JP" sz="1200" dirty="0">
                <a:latin typeface="ＭＳ Ｐ明朝" panose="02020600040205080304" pitchFamily="18" charset="-128"/>
                <a:ea typeface="ＭＳ Ｐ明朝" panose="02020600040205080304" pitchFamily="18" charset="-128"/>
              </a:rPr>
              <a:t>2015</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12</a:t>
            </a:r>
            <a:r>
              <a:rPr lang="ja-JP" altLang="en-US" sz="1200" dirty="0">
                <a:latin typeface="ＭＳ Ｐ明朝" panose="02020600040205080304" pitchFamily="18" charset="-128"/>
                <a:ea typeface="ＭＳ Ｐ明朝" panose="02020600040205080304" pitchFamily="18" charset="-128"/>
              </a:rPr>
              <a:t>月</a:t>
            </a:r>
            <a:r>
              <a:rPr lang="ja-JP" altLang="en-US" sz="1200" dirty="0" smtClean="0">
                <a:latin typeface="ＭＳ Ｐ明朝" panose="02020600040205080304" pitchFamily="18" charset="-128"/>
                <a:ea typeface="ＭＳ Ｐ明朝" panose="02020600040205080304" pitchFamily="18" charset="-128"/>
              </a:rPr>
              <a:t>）</a:t>
            </a:r>
            <a:endParaRPr lang="en-US" altLang="ja-JP" sz="1200" dirty="0" smtClean="0">
              <a:latin typeface="ＭＳ Ｐ明朝" panose="02020600040205080304" pitchFamily="18" charset="-128"/>
              <a:ea typeface="ＭＳ Ｐ明朝" panose="02020600040205080304" pitchFamily="18" charset="-128"/>
            </a:endParaRPr>
          </a:p>
          <a:p>
            <a:pPr marL="185738" indent="-185738"/>
            <a:r>
              <a:rPr lang="ja-JP" altLang="en-US" sz="1200" dirty="0">
                <a:latin typeface="ＭＳ Ｐ明朝" panose="02020600040205080304" pitchFamily="18" charset="-128"/>
                <a:ea typeface="ＭＳ Ｐ明朝" panose="02020600040205080304" pitchFamily="18" charset="-128"/>
              </a:rPr>
              <a:t>　・ </a:t>
            </a:r>
            <a:r>
              <a:rPr lang="ja-JP" altLang="en-US" sz="1200" dirty="0" smtClean="0">
                <a:latin typeface="ＭＳ Ｐ明朝" panose="02020600040205080304" pitchFamily="18" charset="-128"/>
                <a:ea typeface="ＭＳ Ｐ明朝" panose="02020600040205080304" pitchFamily="18" charset="-128"/>
              </a:rPr>
              <a:t>車</a:t>
            </a:r>
            <a:r>
              <a:rPr lang="ja-JP" altLang="en-US" sz="1200" dirty="0">
                <a:latin typeface="ＭＳ Ｐ明朝" panose="02020600040205080304" pitchFamily="18" charset="-128"/>
                <a:ea typeface="ＭＳ Ｐ明朝" panose="02020600040205080304" pitchFamily="18" charset="-128"/>
              </a:rPr>
              <a:t>中心の空間から人中心の</a:t>
            </a:r>
            <a:r>
              <a:rPr lang="ja-JP" altLang="en-US" sz="1200" dirty="0" smtClean="0">
                <a:latin typeface="ＭＳ Ｐ明朝" panose="02020600040205080304" pitchFamily="18" charset="-128"/>
                <a:ea typeface="ＭＳ Ｐ明朝" panose="02020600040205080304" pitchFamily="18" charset="-128"/>
              </a:rPr>
              <a:t>空間に</a:t>
            </a:r>
            <a:r>
              <a:rPr lang="ja-JP" altLang="en-US" sz="1200" dirty="0">
                <a:latin typeface="ＭＳ Ｐ明朝" panose="02020600040205080304" pitchFamily="18" charset="-128"/>
                <a:ea typeface="ＭＳ Ｐ明朝" panose="02020600040205080304" pitchFamily="18" charset="-128"/>
              </a:rPr>
              <a:t>再編する取り組みの一環として「なんば駅周辺道路空間再編社会実験」実施（</a:t>
            </a:r>
            <a:r>
              <a:rPr lang="en-US" altLang="ja-JP" sz="1200" dirty="0">
                <a:latin typeface="ＭＳ Ｐ明朝" panose="02020600040205080304" pitchFamily="18" charset="-128"/>
                <a:ea typeface="ＭＳ Ｐ明朝" panose="02020600040205080304" pitchFamily="18" charset="-128"/>
              </a:rPr>
              <a:t>2016</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11</a:t>
            </a:r>
            <a:r>
              <a:rPr lang="ja-JP" altLang="en-US" sz="1200" dirty="0">
                <a:latin typeface="ＭＳ Ｐ明朝" panose="02020600040205080304" pitchFamily="18" charset="-128"/>
                <a:ea typeface="ＭＳ Ｐ明朝" panose="02020600040205080304" pitchFamily="18" charset="-128"/>
              </a:rPr>
              <a:t>月</a:t>
            </a:r>
            <a:r>
              <a:rPr lang="ja-JP" altLang="en-US" sz="1200" dirty="0" smtClean="0">
                <a:latin typeface="ＭＳ Ｐ明朝" panose="02020600040205080304" pitchFamily="18" charset="-128"/>
                <a:ea typeface="ＭＳ Ｐ明朝" panose="02020600040205080304" pitchFamily="18" charset="-128"/>
              </a:rPr>
              <a:t>）</a:t>
            </a:r>
            <a:endParaRPr lang="en-US" altLang="ja-JP" sz="1200" dirty="0" smtClean="0">
              <a:latin typeface="ＭＳ Ｐ明朝" panose="02020600040205080304" pitchFamily="18" charset="-128"/>
              <a:ea typeface="ＭＳ Ｐ明朝" panose="02020600040205080304" pitchFamily="18" charset="-128"/>
            </a:endParaRPr>
          </a:p>
          <a:p>
            <a:pPr marL="185738" indent="-185738"/>
            <a:r>
              <a:rPr lang="ja-JP" altLang="en-US" sz="1200" dirty="0">
                <a:latin typeface="ＭＳ Ｐ明朝" panose="02020600040205080304" pitchFamily="18" charset="-128"/>
                <a:ea typeface="ＭＳ Ｐ明朝" panose="02020600040205080304" pitchFamily="18" charset="-128"/>
              </a:rPr>
              <a:t>　・同検討会により「なんば駅周辺道路空間の再編に係る基本計画」策定（</a:t>
            </a:r>
            <a:r>
              <a:rPr lang="en-US" altLang="ja-JP" sz="1200" dirty="0">
                <a:latin typeface="ＭＳ Ｐ明朝" panose="02020600040205080304" pitchFamily="18" charset="-128"/>
                <a:ea typeface="ＭＳ Ｐ明朝" panose="02020600040205080304" pitchFamily="18" charset="-128"/>
              </a:rPr>
              <a:t>2017</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3</a:t>
            </a:r>
            <a:r>
              <a:rPr lang="ja-JP" altLang="en-US" sz="1200" dirty="0">
                <a:latin typeface="ＭＳ Ｐ明朝" panose="02020600040205080304" pitchFamily="18" charset="-128"/>
                <a:ea typeface="ＭＳ Ｐ明朝" panose="02020600040205080304" pitchFamily="18" charset="-128"/>
              </a:rPr>
              <a:t>月）　</a:t>
            </a:r>
          </a:p>
        </p:txBody>
      </p:sp>
      <p:sp>
        <p:nvSpPr>
          <p:cNvPr id="43" name="正方形/長方形 42"/>
          <p:cNvSpPr/>
          <p:nvPr/>
        </p:nvSpPr>
        <p:spPr>
          <a:xfrm>
            <a:off x="1434369" y="4461474"/>
            <a:ext cx="2849065" cy="1182375"/>
          </a:xfrm>
          <a:prstGeom prst="rect">
            <a:avLst/>
          </a:prstGeom>
        </p:spPr>
        <p:txBody>
          <a:bodyPr wrap="square">
            <a:spAutoFit/>
          </a:bodyPr>
          <a:lstStyle/>
          <a:p>
            <a:pPr marL="87313" indent="-87313" defTabSz="900113">
              <a:lnSpc>
                <a:spcPts val="1700"/>
              </a:lnSpc>
              <a:tabLst>
                <a:tab pos="5195888" algn="l"/>
              </a:tabLst>
            </a:pPr>
            <a:r>
              <a:rPr lang="ja-JP" altLang="en-US" sz="1200" dirty="0" smtClean="0">
                <a:latin typeface="ＭＳ Ｐ明朝" pitchFamily="18" charset="-128"/>
                <a:ea typeface="ＭＳ Ｐ明朝" pitchFamily="18" charset="-128"/>
              </a:rPr>
              <a:t>・なんば駅</a:t>
            </a:r>
            <a:r>
              <a:rPr lang="ja-JP" altLang="en-US" sz="1200" dirty="0">
                <a:latin typeface="ＭＳ Ｐ明朝" pitchFamily="18" charset="-128"/>
                <a:ea typeface="ＭＳ Ｐ明朝" pitchFamily="18" charset="-128"/>
              </a:rPr>
              <a:t>周辺の道路空間を、車中心の空間から人中心の空間へと再編し、地元組織等のエリアマネジメント活動により、世界を惹きつける観光拠点として上質で居心地の良い</a:t>
            </a:r>
            <a:r>
              <a:rPr lang="ja-JP" altLang="en-US" sz="1200" dirty="0" smtClean="0">
                <a:latin typeface="ＭＳ Ｐ明朝" pitchFamily="18" charset="-128"/>
                <a:ea typeface="ＭＳ Ｐ明朝" pitchFamily="18" charset="-128"/>
              </a:rPr>
              <a:t>空間の創出</a:t>
            </a:r>
            <a:r>
              <a:rPr lang="ja-JP" altLang="en-US" sz="1200" dirty="0">
                <a:latin typeface="ＭＳ Ｐ明朝" pitchFamily="18" charset="-128"/>
                <a:ea typeface="ＭＳ Ｐ明朝" pitchFamily="18" charset="-128"/>
              </a:rPr>
              <a:t>を</a:t>
            </a:r>
            <a:r>
              <a:rPr lang="ja-JP" altLang="en-US" sz="1200" dirty="0" smtClean="0">
                <a:latin typeface="ＭＳ Ｐ明朝" pitchFamily="18" charset="-128"/>
                <a:ea typeface="ＭＳ Ｐ明朝" pitchFamily="18" charset="-128"/>
              </a:rPr>
              <a:t>めざす</a:t>
            </a:r>
            <a:endParaRPr lang="en-US" altLang="ja-JP" sz="1200" dirty="0">
              <a:latin typeface="ＭＳ Ｐ明朝" pitchFamily="18" charset="-128"/>
              <a:ea typeface="ＭＳ Ｐ明朝" pitchFamily="18" charset="-128"/>
            </a:endParaRPr>
          </a:p>
        </p:txBody>
      </p:sp>
      <p:grpSp>
        <p:nvGrpSpPr>
          <p:cNvPr id="8" name="グループ化 7"/>
          <p:cNvGrpSpPr/>
          <p:nvPr/>
        </p:nvGrpSpPr>
        <p:grpSpPr>
          <a:xfrm>
            <a:off x="8158743" y="3995446"/>
            <a:ext cx="2448000" cy="2685487"/>
            <a:chOff x="6378318" y="7095850"/>
            <a:chExt cx="2448000" cy="2685487"/>
          </a:xfrm>
        </p:grpSpPr>
        <p:pic>
          <p:nvPicPr>
            <p:cNvPr id="51" name="図 50"/>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l="25907" t="25730" r="37532" b="33407"/>
            <a:stretch/>
          </p:blipFill>
          <p:spPr>
            <a:xfrm>
              <a:off x="6378318" y="7227274"/>
              <a:ext cx="2432439" cy="2554063"/>
            </a:xfrm>
            <a:prstGeom prst="rect">
              <a:avLst/>
            </a:prstGeom>
            <a:ln>
              <a:noFill/>
            </a:ln>
          </p:spPr>
        </p:pic>
        <p:sp>
          <p:nvSpPr>
            <p:cNvPr id="52" name="フリーフォーム 51"/>
            <p:cNvSpPr/>
            <p:nvPr/>
          </p:nvSpPr>
          <p:spPr>
            <a:xfrm>
              <a:off x="6636599" y="7559232"/>
              <a:ext cx="2189719" cy="2149455"/>
            </a:xfrm>
            <a:custGeom>
              <a:avLst/>
              <a:gdLst>
                <a:gd name="connsiteX0" fmla="*/ 69850 w 1520825"/>
                <a:gd name="connsiteY0" fmla="*/ 9525 h 1447800"/>
                <a:gd name="connsiteX1" fmla="*/ 212725 w 1520825"/>
                <a:gd name="connsiteY1" fmla="*/ 0 h 1447800"/>
                <a:gd name="connsiteX2" fmla="*/ 330200 w 1520825"/>
                <a:gd name="connsiteY2" fmla="*/ 95250 h 1447800"/>
                <a:gd name="connsiteX3" fmla="*/ 673100 w 1520825"/>
                <a:gd name="connsiteY3" fmla="*/ 79375 h 1447800"/>
                <a:gd name="connsiteX4" fmla="*/ 977900 w 1520825"/>
                <a:gd name="connsiteY4" fmla="*/ 406400 h 1447800"/>
                <a:gd name="connsiteX5" fmla="*/ 1384300 w 1520825"/>
                <a:gd name="connsiteY5" fmla="*/ 1247775 h 1447800"/>
                <a:gd name="connsiteX6" fmla="*/ 1520825 w 1520825"/>
                <a:gd name="connsiteY6" fmla="*/ 1333500 h 1447800"/>
                <a:gd name="connsiteX7" fmla="*/ 1504950 w 1520825"/>
                <a:gd name="connsiteY7" fmla="*/ 1447800 h 1447800"/>
                <a:gd name="connsiteX8" fmla="*/ 1298575 w 1520825"/>
                <a:gd name="connsiteY8" fmla="*/ 1447800 h 1447800"/>
                <a:gd name="connsiteX9" fmla="*/ 984250 w 1520825"/>
                <a:gd name="connsiteY9" fmla="*/ 758825 h 1447800"/>
                <a:gd name="connsiteX10" fmla="*/ 733425 w 1520825"/>
                <a:gd name="connsiteY10" fmla="*/ 400050 h 1447800"/>
                <a:gd name="connsiteX11" fmla="*/ 647700 w 1520825"/>
                <a:gd name="connsiteY11" fmla="*/ 358775 h 1447800"/>
                <a:gd name="connsiteX12" fmla="*/ 0 w 1520825"/>
                <a:gd name="connsiteY12" fmla="*/ 450850 h 1447800"/>
                <a:gd name="connsiteX13" fmla="*/ 69850 w 1520825"/>
                <a:gd name="connsiteY13" fmla="*/ 9525 h 1447800"/>
                <a:gd name="connsiteX0" fmla="*/ 69850 w 1520825"/>
                <a:gd name="connsiteY0" fmla="*/ 46569 h 1484844"/>
                <a:gd name="connsiteX1" fmla="*/ 212725 w 1520825"/>
                <a:gd name="connsiteY1" fmla="*/ 0 h 1484844"/>
                <a:gd name="connsiteX2" fmla="*/ 330200 w 1520825"/>
                <a:gd name="connsiteY2" fmla="*/ 132294 h 1484844"/>
                <a:gd name="connsiteX3" fmla="*/ 673100 w 1520825"/>
                <a:gd name="connsiteY3" fmla="*/ 116419 h 1484844"/>
                <a:gd name="connsiteX4" fmla="*/ 977900 w 1520825"/>
                <a:gd name="connsiteY4" fmla="*/ 443444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69850 w 1520825"/>
                <a:gd name="connsiteY13" fmla="*/ 46569 h 1484844"/>
                <a:gd name="connsiteX0" fmla="*/ 76024 w 1520825"/>
                <a:gd name="connsiteY0" fmla="*/ 9525 h 1484844"/>
                <a:gd name="connsiteX1" fmla="*/ 212725 w 1520825"/>
                <a:gd name="connsiteY1" fmla="*/ 0 h 1484844"/>
                <a:gd name="connsiteX2" fmla="*/ 330200 w 1520825"/>
                <a:gd name="connsiteY2" fmla="*/ 132294 h 1484844"/>
                <a:gd name="connsiteX3" fmla="*/ 673100 w 1520825"/>
                <a:gd name="connsiteY3" fmla="*/ 116419 h 1484844"/>
                <a:gd name="connsiteX4" fmla="*/ 977900 w 1520825"/>
                <a:gd name="connsiteY4" fmla="*/ 443444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20825"/>
                <a:gd name="connsiteY0" fmla="*/ 9525 h 1484844"/>
                <a:gd name="connsiteX1" fmla="*/ 212725 w 1520825"/>
                <a:gd name="connsiteY1" fmla="*/ 0 h 1484844"/>
                <a:gd name="connsiteX2" fmla="*/ 339461 w 1520825"/>
                <a:gd name="connsiteY2" fmla="*/ 119946 h 1484844"/>
                <a:gd name="connsiteX3" fmla="*/ 673100 w 1520825"/>
                <a:gd name="connsiteY3" fmla="*/ 116419 h 1484844"/>
                <a:gd name="connsiteX4" fmla="*/ 977900 w 1520825"/>
                <a:gd name="connsiteY4" fmla="*/ 443444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20825"/>
                <a:gd name="connsiteY0" fmla="*/ 9525 h 1484844"/>
                <a:gd name="connsiteX1" fmla="*/ 212725 w 1520825"/>
                <a:gd name="connsiteY1" fmla="*/ 0 h 1484844"/>
                <a:gd name="connsiteX2" fmla="*/ 339461 w 1520825"/>
                <a:gd name="connsiteY2" fmla="*/ 119946 h 1484844"/>
                <a:gd name="connsiteX3" fmla="*/ 673100 w 1520825"/>
                <a:gd name="connsiteY3" fmla="*/ 104071 h 1484844"/>
                <a:gd name="connsiteX4" fmla="*/ 977900 w 1520825"/>
                <a:gd name="connsiteY4" fmla="*/ 443444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20825"/>
                <a:gd name="connsiteY0" fmla="*/ 9525 h 1484844"/>
                <a:gd name="connsiteX1" fmla="*/ 212725 w 1520825"/>
                <a:gd name="connsiteY1" fmla="*/ 0 h 1484844"/>
                <a:gd name="connsiteX2" fmla="*/ 339461 w 1520825"/>
                <a:gd name="connsiteY2" fmla="*/ 119946 h 1484844"/>
                <a:gd name="connsiteX3" fmla="*/ 673100 w 1520825"/>
                <a:gd name="connsiteY3" fmla="*/ 104071 h 1484844"/>
                <a:gd name="connsiteX4" fmla="*/ 1002596 w 1520825"/>
                <a:gd name="connsiteY4" fmla="*/ 437270 h 1484844"/>
                <a:gd name="connsiteX5" fmla="*/ 1384300 w 1520825"/>
                <a:gd name="connsiteY5" fmla="*/ 1284819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20825"/>
                <a:gd name="connsiteY0" fmla="*/ 9525 h 1484844"/>
                <a:gd name="connsiteX1" fmla="*/ 212725 w 1520825"/>
                <a:gd name="connsiteY1" fmla="*/ 0 h 1484844"/>
                <a:gd name="connsiteX2" fmla="*/ 339461 w 1520825"/>
                <a:gd name="connsiteY2" fmla="*/ 119946 h 1484844"/>
                <a:gd name="connsiteX3" fmla="*/ 673100 w 1520825"/>
                <a:gd name="connsiteY3" fmla="*/ 104071 h 1484844"/>
                <a:gd name="connsiteX4" fmla="*/ 1002596 w 1520825"/>
                <a:gd name="connsiteY4" fmla="*/ 437270 h 1484844"/>
                <a:gd name="connsiteX5" fmla="*/ 1415170 w 1520825"/>
                <a:gd name="connsiteY5" fmla="*/ 1272471 h 1484844"/>
                <a:gd name="connsiteX6" fmla="*/ 1520825 w 1520825"/>
                <a:gd name="connsiteY6" fmla="*/ 1370544 h 1484844"/>
                <a:gd name="connsiteX7" fmla="*/ 1504950 w 1520825"/>
                <a:gd name="connsiteY7" fmla="*/ 1484844 h 1484844"/>
                <a:gd name="connsiteX8" fmla="*/ 1298575 w 1520825"/>
                <a:gd name="connsiteY8" fmla="*/ 1484844 h 1484844"/>
                <a:gd name="connsiteX9" fmla="*/ 984250 w 1520825"/>
                <a:gd name="connsiteY9" fmla="*/ 795869 h 1484844"/>
                <a:gd name="connsiteX10" fmla="*/ 733425 w 1520825"/>
                <a:gd name="connsiteY10" fmla="*/ 437094 h 1484844"/>
                <a:gd name="connsiteX11" fmla="*/ 647700 w 1520825"/>
                <a:gd name="connsiteY11" fmla="*/ 395819 h 1484844"/>
                <a:gd name="connsiteX12" fmla="*/ 0 w 1520825"/>
                <a:gd name="connsiteY12" fmla="*/ 487894 h 1484844"/>
                <a:gd name="connsiteX13" fmla="*/ 76024 w 1520825"/>
                <a:gd name="connsiteY13" fmla="*/ 9525 h 1484844"/>
                <a:gd name="connsiteX0" fmla="*/ 76024 w 1560956"/>
                <a:gd name="connsiteY0" fmla="*/ 9525 h 1492853"/>
                <a:gd name="connsiteX1" fmla="*/ 212725 w 1560956"/>
                <a:gd name="connsiteY1" fmla="*/ 0 h 1492853"/>
                <a:gd name="connsiteX2" fmla="*/ 339461 w 1560956"/>
                <a:gd name="connsiteY2" fmla="*/ 119946 h 1492853"/>
                <a:gd name="connsiteX3" fmla="*/ 673100 w 1560956"/>
                <a:gd name="connsiteY3" fmla="*/ 104071 h 1492853"/>
                <a:gd name="connsiteX4" fmla="*/ 1002596 w 1560956"/>
                <a:gd name="connsiteY4" fmla="*/ 437270 h 1492853"/>
                <a:gd name="connsiteX5" fmla="*/ 1415170 w 1560956"/>
                <a:gd name="connsiteY5" fmla="*/ 1272471 h 1492853"/>
                <a:gd name="connsiteX6" fmla="*/ 1560956 w 1560956"/>
                <a:gd name="connsiteY6" fmla="*/ 1376719 h 1492853"/>
                <a:gd name="connsiteX7" fmla="*/ 1504950 w 1560956"/>
                <a:gd name="connsiteY7" fmla="*/ 1484844 h 1492853"/>
                <a:gd name="connsiteX8" fmla="*/ 1298575 w 1560956"/>
                <a:gd name="connsiteY8" fmla="*/ 1484844 h 1492853"/>
                <a:gd name="connsiteX9" fmla="*/ 984250 w 1560956"/>
                <a:gd name="connsiteY9" fmla="*/ 795869 h 1492853"/>
                <a:gd name="connsiteX10" fmla="*/ 733425 w 1560956"/>
                <a:gd name="connsiteY10" fmla="*/ 437094 h 1492853"/>
                <a:gd name="connsiteX11" fmla="*/ 647700 w 1560956"/>
                <a:gd name="connsiteY11" fmla="*/ 395819 h 1492853"/>
                <a:gd name="connsiteX12" fmla="*/ 0 w 1560956"/>
                <a:gd name="connsiteY12" fmla="*/ 487894 h 1492853"/>
                <a:gd name="connsiteX13" fmla="*/ 76024 w 1560956"/>
                <a:gd name="connsiteY13" fmla="*/ 9525 h 1492853"/>
                <a:gd name="connsiteX0" fmla="*/ 76024 w 1560956"/>
                <a:gd name="connsiteY0" fmla="*/ 9525 h 1492853"/>
                <a:gd name="connsiteX1" fmla="*/ 212725 w 1560956"/>
                <a:gd name="connsiteY1" fmla="*/ 0 h 1492853"/>
                <a:gd name="connsiteX2" fmla="*/ 339461 w 1560956"/>
                <a:gd name="connsiteY2" fmla="*/ 119946 h 1492853"/>
                <a:gd name="connsiteX3" fmla="*/ 673100 w 1560956"/>
                <a:gd name="connsiteY3" fmla="*/ 104071 h 1492853"/>
                <a:gd name="connsiteX4" fmla="*/ 1002596 w 1560956"/>
                <a:gd name="connsiteY4" fmla="*/ 437270 h 1492853"/>
                <a:gd name="connsiteX5" fmla="*/ 1415170 w 1560956"/>
                <a:gd name="connsiteY5" fmla="*/ 1272471 h 1492853"/>
                <a:gd name="connsiteX6" fmla="*/ 1560956 w 1560956"/>
                <a:gd name="connsiteY6" fmla="*/ 1376719 h 1492853"/>
                <a:gd name="connsiteX7" fmla="*/ 1504950 w 1560956"/>
                <a:gd name="connsiteY7" fmla="*/ 1484844 h 1492853"/>
                <a:gd name="connsiteX8" fmla="*/ 1298575 w 1560956"/>
                <a:gd name="connsiteY8" fmla="*/ 1484844 h 1492853"/>
                <a:gd name="connsiteX9" fmla="*/ 984250 w 1560956"/>
                <a:gd name="connsiteY9" fmla="*/ 795869 h 1492853"/>
                <a:gd name="connsiteX10" fmla="*/ 733425 w 1560956"/>
                <a:gd name="connsiteY10" fmla="*/ 437094 h 1492853"/>
                <a:gd name="connsiteX11" fmla="*/ 647700 w 1560956"/>
                <a:gd name="connsiteY11" fmla="*/ 395819 h 1492853"/>
                <a:gd name="connsiteX12" fmla="*/ 0 w 1560956"/>
                <a:gd name="connsiteY12" fmla="*/ 487894 h 1492853"/>
                <a:gd name="connsiteX13" fmla="*/ 76024 w 1560956"/>
                <a:gd name="connsiteY13" fmla="*/ 9525 h 1492853"/>
                <a:gd name="connsiteX0" fmla="*/ 76024 w 1560956"/>
                <a:gd name="connsiteY0" fmla="*/ 9525 h 1541280"/>
                <a:gd name="connsiteX1" fmla="*/ 212725 w 1560956"/>
                <a:gd name="connsiteY1" fmla="*/ 0 h 1541280"/>
                <a:gd name="connsiteX2" fmla="*/ 339461 w 1560956"/>
                <a:gd name="connsiteY2" fmla="*/ 119946 h 1541280"/>
                <a:gd name="connsiteX3" fmla="*/ 673100 w 1560956"/>
                <a:gd name="connsiteY3" fmla="*/ 104071 h 1541280"/>
                <a:gd name="connsiteX4" fmla="*/ 1002596 w 1560956"/>
                <a:gd name="connsiteY4" fmla="*/ 437270 h 1541280"/>
                <a:gd name="connsiteX5" fmla="*/ 1415170 w 1560956"/>
                <a:gd name="connsiteY5" fmla="*/ 1272471 h 1541280"/>
                <a:gd name="connsiteX6" fmla="*/ 1560956 w 1560956"/>
                <a:gd name="connsiteY6" fmla="*/ 1376719 h 1541280"/>
                <a:gd name="connsiteX7" fmla="*/ 1535820 w 1560956"/>
                <a:gd name="connsiteY7" fmla="*/ 1487931 h 1541280"/>
                <a:gd name="connsiteX8" fmla="*/ 1298575 w 1560956"/>
                <a:gd name="connsiteY8" fmla="*/ 1484844 h 1541280"/>
                <a:gd name="connsiteX9" fmla="*/ 984250 w 1560956"/>
                <a:gd name="connsiteY9" fmla="*/ 795869 h 1541280"/>
                <a:gd name="connsiteX10" fmla="*/ 733425 w 1560956"/>
                <a:gd name="connsiteY10" fmla="*/ 437094 h 1541280"/>
                <a:gd name="connsiteX11" fmla="*/ 647700 w 1560956"/>
                <a:gd name="connsiteY11" fmla="*/ 395819 h 1541280"/>
                <a:gd name="connsiteX12" fmla="*/ 0 w 1560956"/>
                <a:gd name="connsiteY12" fmla="*/ 487894 h 1541280"/>
                <a:gd name="connsiteX13" fmla="*/ 76024 w 1560956"/>
                <a:gd name="connsiteY13" fmla="*/ 9525 h 1541280"/>
                <a:gd name="connsiteX0" fmla="*/ 76024 w 1560956"/>
                <a:gd name="connsiteY0" fmla="*/ 9525 h 1487931"/>
                <a:gd name="connsiteX1" fmla="*/ 212725 w 1560956"/>
                <a:gd name="connsiteY1" fmla="*/ 0 h 1487931"/>
                <a:gd name="connsiteX2" fmla="*/ 339461 w 1560956"/>
                <a:gd name="connsiteY2" fmla="*/ 119946 h 1487931"/>
                <a:gd name="connsiteX3" fmla="*/ 673100 w 1560956"/>
                <a:gd name="connsiteY3" fmla="*/ 104071 h 1487931"/>
                <a:gd name="connsiteX4" fmla="*/ 1002596 w 1560956"/>
                <a:gd name="connsiteY4" fmla="*/ 437270 h 1487931"/>
                <a:gd name="connsiteX5" fmla="*/ 1415170 w 1560956"/>
                <a:gd name="connsiteY5" fmla="*/ 1272471 h 1487931"/>
                <a:gd name="connsiteX6" fmla="*/ 1560956 w 1560956"/>
                <a:gd name="connsiteY6" fmla="*/ 1376719 h 1487931"/>
                <a:gd name="connsiteX7" fmla="*/ 1535820 w 1560956"/>
                <a:gd name="connsiteY7" fmla="*/ 1487931 h 1487931"/>
                <a:gd name="connsiteX8" fmla="*/ 1298575 w 1560956"/>
                <a:gd name="connsiteY8" fmla="*/ 1484844 h 1487931"/>
                <a:gd name="connsiteX9" fmla="*/ 984250 w 1560956"/>
                <a:gd name="connsiteY9" fmla="*/ 795869 h 1487931"/>
                <a:gd name="connsiteX10" fmla="*/ 733425 w 1560956"/>
                <a:gd name="connsiteY10" fmla="*/ 437094 h 1487931"/>
                <a:gd name="connsiteX11" fmla="*/ 647700 w 1560956"/>
                <a:gd name="connsiteY11" fmla="*/ 395819 h 1487931"/>
                <a:gd name="connsiteX12" fmla="*/ 0 w 1560956"/>
                <a:gd name="connsiteY12" fmla="*/ 487894 h 1487931"/>
                <a:gd name="connsiteX13" fmla="*/ 76024 w 1560956"/>
                <a:gd name="connsiteY13" fmla="*/ 9525 h 1487931"/>
                <a:gd name="connsiteX0" fmla="*/ 76024 w 1560956"/>
                <a:gd name="connsiteY0" fmla="*/ 9525 h 1533714"/>
                <a:gd name="connsiteX1" fmla="*/ 212725 w 1560956"/>
                <a:gd name="connsiteY1" fmla="*/ 0 h 1533714"/>
                <a:gd name="connsiteX2" fmla="*/ 339461 w 1560956"/>
                <a:gd name="connsiteY2" fmla="*/ 119946 h 1533714"/>
                <a:gd name="connsiteX3" fmla="*/ 673100 w 1560956"/>
                <a:gd name="connsiteY3" fmla="*/ 104071 h 1533714"/>
                <a:gd name="connsiteX4" fmla="*/ 1002596 w 1560956"/>
                <a:gd name="connsiteY4" fmla="*/ 437270 h 1533714"/>
                <a:gd name="connsiteX5" fmla="*/ 1415170 w 1560956"/>
                <a:gd name="connsiteY5" fmla="*/ 1272471 h 1533714"/>
                <a:gd name="connsiteX6" fmla="*/ 1560956 w 1560956"/>
                <a:gd name="connsiteY6" fmla="*/ 1376719 h 1533714"/>
                <a:gd name="connsiteX7" fmla="*/ 1535820 w 1560956"/>
                <a:gd name="connsiteY7" fmla="*/ 1487931 h 1533714"/>
                <a:gd name="connsiteX8" fmla="*/ 1298575 w 1560956"/>
                <a:gd name="connsiteY8" fmla="*/ 1484844 h 1533714"/>
                <a:gd name="connsiteX9" fmla="*/ 965728 w 1560956"/>
                <a:gd name="connsiteY9" fmla="*/ 836000 h 1533714"/>
                <a:gd name="connsiteX10" fmla="*/ 733425 w 1560956"/>
                <a:gd name="connsiteY10" fmla="*/ 437094 h 1533714"/>
                <a:gd name="connsiteX11" fmla="*/ 647700 w 1560956"/>
                <a:gd name="connsiteY11" fmla="*/ 395819 h 1533714"/>
                <a:gd name="connsiteX12" fmla="*/ 0 w 1560956"/>
                <a:gd name="connsiteY12" fmla="*/ 487894 h 1533714"/>
                <a:gd name="connsiteX13" fmla="*/ 76024 w 1560956"/>
                <a:gd name="connsiteY13" fmla="*/ 9525 h 1533714"/>
                <a:gd name="connsiteX0" fmla="*/ 76024 w 1560956"/>
                <a:gd name="connsiteY0" fmla="*/ 9525 h 1533714"/>
                <a:gd name="connsiteX1" fmla="*/ 212725 w 1560956"/>
                <a:gd name="connsiteY1" fmla="*/ 0 h 1533714"/>
                <a:gd name="connsiteX2" fmla="*/ 339461 w 1560956"/>
                <a:gd name="connsiteY2" fmla="*/ 119946 h 1533714"/>
                <a:gd name="connsiteX3" fmla="*/ 673100 w 1560956"/>
                <a:gd name="connsiteY3" fmla="*/ 104071 h 1533714"/>
                <a:gd name="connsiteX4" fmla="*/ 1002596 w 1560956"/>
                <a:gd name="connsiteY4" fmla="*/ 437270 h 1533714"/>
                <a:gd name="connsiteX5" fmla="*/ 1415170 w 1560956"/>
                <a:gd name="connsiteY5" fmla="*/ 1272471 h 1533714"/>
                <a:gd name="connsiteX6" fmla="*/ 1560956 w 1560956"/>
                <a:gd name="connsiteY6" fmla="*/ 1376719 h 1533714"/>
                <a:gd name="connsiteX7" fmla="*/ 1535820 w 1560956"/>
                <a:gd name="connsiteY7" fmla="*/ 1487931 h 1533714"/>
                <a:gd name="connsiteX8" fmla="*/ 1298575 w 1560956"/>
                <a:gd name="connsiteY8" fmla="*/ 1484844 h 1533714"/>
                <a:gd name="connsiteX9" fmla="*/ 965728 w 1560956"/>
                <a:gd name="connsiteY9" fmla="*/ 836000 h 1533714"/>
                <a:gd name="connsiteX10" fmla="*/ 727251 w 1560956"/>
                <a:gd name="connsiteY10" fmla="*/ 477225 h 1533714"/>
                <a:gd name="connsiteX11" fmla="*/ 647700 w 1560956"/>
                <a:gd name="connsiteY11" fmla="*/ 395819 h 1533714"/>
                <a:gd name="connsiteX12" fmla="*/ 0 w 1560956"/>
                <a:gd name="connsiteY12" fmla="*/ 487894 h 1533714"/>
                <a:gd name="connsiteX13" fmla="*/ 76024 w 1560956"/>
                <a:gd name="connsiteY13" fmla="*/ 9525 h 1533714"/>
                <a:gd name="connsiteX0" fmla="*/ 76024 w 1560956"/>
                <a:gd name="connsiteY0" fmla="*/ 9525 h 1533714"/>
                <a:gd name="connsiteX1" fmla="*/ 212725 w 1560956"/>
                <a:gd name="connsiteY1" fmla="*/ 0 h 1533714"/>
                <a:gd name="connsiteX2" fmla="*/ 339461 w 1560956"/>
                <a:gd name="connsiteY2" fmla="*/ 119946 h 1533714"/>
                <a:gd name="connsiteX3" fmla="*/ 673100 w 1560956"/>
                <a:gd name="connsiteY3" fmla="*/ 104071 h 1533714"/>
                <a:gd name="connsiteX4" fmla="*/ 1002596 w 1560956"/>
                <a:gd name="connsiteY4" fmla="*/ 437270 h 1533714"/>
                <a:gd name="connsiteX5" fmla="*/ 1415170 w 1560956"/>
                <a:gd name="connsiteY5" fmla="*/ 1272471 h 1533714"/>
                <a:gd name="connsiteX6" fmla="*/ 1560956 w 1560956"/>
                <a:gd name="connsiteY6" fmla="*/ 1376719 h 1533714"/>
                <a:gd name="connsiteX7" fmla="*/ 1535820 w 1560956"/>
                <a:gd name="connsiteY7" fmla="*/ 1487931 h 1533714"/>
                <a:gd name="connsiteX8" fmla="*/ 1298575 w 1560956"/>
                <a:gd name="connsiteY8" fmla="*/ 1484844 h 1533714"/>
                <a:gd name="connsiteX9" fmla="*/ 965728 w 1560956"/>
                <a:gd name="connsiteY9" fmla="*/ 836000 h 1533714"/>
                <a:gd name="connsiteX10" fmla="*/ 727251 w 1560956"/>
                <a:gd name="connsiteY10" fmla="*/ 477225 h 1533714"/>
                <a:gd name="connsiteX11" fmla="*/ 632265 w 1560956"/>
                <a:gd name="connsiteY11" fmla="*/ 432863 h 1533714"/>
                <a:gd name="connsiteX12" fmla="*/ 0 w 1560956"/>
                <a:gd name="connsiteY12" fmla="*/ 487894 h 1533714"/>
                <a:gd name="connsiteX13" fmla="*/ 76024 w 1560956"/>
                <a:gd name="connsiteY13" fmla="*/ 9525 h 1533714"/>
                <a:gd name="connsiteX0" fmla="*/ 54415 w 1539347"/>
                <a:gd name="connsiteY0" fmla="*/ 9525 h 1533714"/>
                <a:gd name="connsiteX1" fmla="*/ 191116 w 1539347"/>
                <a:gd name="connsiteY1" fmla="*/ 0 h 1533714"/>
                <a:gd name="connsiteX2" fmla="*/ 317852 w 1539347"/>
                <a:gd name="connsiteY2" fmla="*/ 119946 h 1533714"/>
                <a:gd name="connsiteX3" fmla="*/ 651491 w 1539347"/>
                <a:gd name="connsiteY3" fmla="*/ 104071 h 1533714"/>
                <a:gd name="connsiteX4" fmla="*/ 980987 w 1539347"/>
                <a:gd name="connsiteY4" fmla="*/ 437270 h 1533714"/>
                <a:gd name="connsiteX5" fmla="*/ 1393561 w 1539347"/>
                <a:gd name="connsiteY5" fmla="*/ 1272471 h 1533714"/>
                <a:gd name="connsiteX6" fmla="*/ 1539347 w 1539347"/>
                <a:gd name="connsiteY6" fmla="*/ 1376719 h 1533714"/>
                <a:gd name="connsiteX7" fmla="*/ 1514211 w 1539347"/>
                <a:gd name="connsiteY7" fmla="*/ 1487931 h 1533714"/>
                <a:gd name="connsiteX8" fmla="*/ 1276966 w 1539347"/>
                <a:gd name="connsiteY8" fmla="*/ 1484844 h 1533714"/>
                <a:gd name="connsiteX9" fmla="*/ 944119 w 1539347"/>
                <a:gd name="connsiteY9" fmla="*/ 836000 h 1533714"/>
                <a:gd name="connsiteX10" fmla="*/ 705642 w 1539347"/>
                <a:gd name="connsiteY10" fmla="*/ 477225 h 1533714"/>
                <a:gd name="connsiteX11" fmla="*/ 610656 w 1539347"/>
                <a:gd name="connsiteY11" fmla="*/ 432863 h 1533714"/>
                <a:gd name="connsiteX12" fmla="*/ 0 w 1539347"/>
                <a:gd name="connsiteY12" fmla="*/ 534199 h 1533714"/>
                <a:gd name="connsiteX13" fmla="*/ 54415 w 1539347"/>
                <a:gd name="connsiteY13" fmla="*/ 9525 h 1533714"/>
                <a:gd name="connsiteX0" fmla="*/ 54415 w 1539347"/>
                <a:gd name="connsiteY0" fmla="*/ 9525 h 1533714"/>
                <a:gd name="connsiteX1" fmla="*/ 191116 w 1539347"/>
                <a:gd name="connsiteY1" fmla="*/ 0 h 1533714"/>
                <a:gd name="connsiteX2" fmla="*/ 317852 w 1539347"/>
                <a:gd name="connsiteY2" fmla="*/ 119946 h 1533714"/>
                <a:gd name="connsiteX3" fmla="*/ 651491 w 1539347"/>
                <a:gd name="connsiteY3" fmla="*/ 104071 h 1533714"/>
                <a:gd name="connsiteX4" fmla="*/ 980987 w 1539347"/>
                <a:gd name="connsiteY4" fmla="*/ 437270 h 1533714"/>
                <a:gd name="connsiteX5" fmla="*/ 1393561 w 1539347"/>
                <a:gd name="connsiteY5" fmla="*/ 1272471 h 1533714"/>
                <a:gd name="connsiteX6" fmla="*/ 1539347 w 1539347"/>
                <a:gd name="connsiteY6" fmla="*/ 1376719 h 1533714"/>
                <a:gd name="connsiteX7" fmla="*/ 1514211 w 1539347"/>
                <a:gd name="connsiteY7" fmla="*/ 1487931 h 1533714"/>
                <a:gd name="connsiteX8" fmla="*/ 1276966 w 1539347"/>
                <a:gd name="connsiteY8" fmla="*/ 1484844 h 1533714"/>
                <a:gd name="connsiteX9" fmla="*/ 944119 w 1539347"/>
                <a:gd name="connsiteY9" fmla="*/ 836000 h 1533714"/>
                <a:gd name="connsiteX10" fmla="*/ 705642 w 1539347"/>
                <a:gd name="connsiteY10" fmla="*/ 477225 h 1533714"/>
                <a:gd name="connsiteX11" fmla="*/ 610656 w 1539347"/>
                <a:gd name="connsiteY11" fmla="*/ 432863 h 1533714"/>
                <a:gd name="connsiteX12" fmla="*/ 0 w 1539347"/>
                <a:gd name="connsiteY12" fmla="*/ 518764 h 1533714"/>
                <a:gd name="connsiteX13" fmla="*/ 54415 w 1539347"/>
                <a:gd name="connsiteY13" fmla="*/ 9525 h 1533714"/>
                <a:gd name="connsiteX0" fmla="*/ 60589 w 1545521"/>
                <a:gd name="connsiteY0" fmla="*/ 9525 h 1533714"/>
                <a:gd name="connsiteX1" fmla="*/ 197290 w 1545521"/>
                <a:gd name="connsiteY1" fmla="*/ 0 h 1533714"/>
                <a:gd name="connsiteX2" fmla="*/ 324026 w 1545521"/>
                <a:gd name="connsiteY2" fmla="*/ 119946 h 1533714"/>
                <a:gd name="connsiteX3" fmla="*/ 657665 w 1545521"/>
                <a:gd name="connsiteY3" fmla="*/ 104071 h 1533714"/>
                <a:gd name="connsiteX4" fmla="*/ 987161 w 1545521"/>
                <a:gd name="connsiteY4" fmla="*/ 437270 h 1533714"/>
                <a:gd name="connsiteX5" fmla="*/ 1399735 w 1545521"/>
                <a:gd name="connsiteY5" fmla="*/ 1272471 h 1533714"/>
                <a:gd name="connsiteX6" fmla="*/ 1545521 w 1545521"/>
                <a:gd name="connsiteY6" fmla="*/ 1376719 h 1533714"/>
                <a:gd name="connsiteX7" fmla="*/ 1520385 w 1545521"/>
                <a:gd name="connsiteY7" fmla="*/ 1487931 h 1533714"/>
                <a:gd name="connsiteX8" fmla="*/ 1283140 w 1545521"/>
                <a:gd name="connsiteY8" fmla="*/ 1484844 h 1533714"/>
                <a:gd name="connsiteX9" fmla="*/ 950293 w 1545521"/>
                <a:gd name="connsiteY9" fmla="*/ 836000 h 1533714"/>
                <a:gd name="connsiteX10" fmla="*/ 711816 w 1545521"/>
                <a:gd name="connsiteY10" fmla="*/ 477225 h 1533714"/>
                <a:gd name="connsiteX11" fmla="*/ 616830 w 1545521"/>
                <a:gd name="connsiteY11" fmla="*/ 432863 h 1533714"/>
                <a:gd name="connsiteX12" fmla="*/ 0 w 1545521"/>
                <a:gd name="connsiteY12" fmla="*/ 515677 h 1533714"/>
                <a:gd name="connsiteX13" fmla="*/ 60589 w 1545521"/>
                <a:gd name="connsiteY13" fmla="*/ 9525 h 1533714"/>
                <a:gd name="connsiteX0" fmla="*/ 45154 w 1530086"/>
                <a:gd name="connsiteY0" fmla="*/ 9525 h 1533714"/>
                <a:gd name="connsiteX1" fmla="*/ 181855 w 1530086"/>
                <a:gd name="connsiteY1" fmla="*/ 0 h 1533714"/>
                <a:gd name="connsiteX2" fmla="*/ 308591 w 1530086"/>
                <a:gd name="connsiteY2" fmla="*/ 119946 h 1533714"/>
                <a:gd name="connsiteX3" fmla="*/ 642230 w 1530086"/>
                <a:gd name="connsiteY3" fmla="*/ 104071 h 1533714"/>
                <a:gd name="connsiteX4" fmla="*/ 971726 w 1530086"/>
                <a:gd name="connsiteY4" fmla="*/ 437270 h 1533714"/>
                <a:gd name="connsiteX5" fmla="*/ 1384300 w 1530086"/>
                <a:gd name="connsiteY5" fmla="*/ 1272471 h 1533714"/>
                <a:gd name="connsiteX6" fmla="*/ 1530086 w 1530086"/>
                <a:gd name="connsiteY6" fmla="*/ 1376719 h 1533714"/>
                <a:gd name="connsiteX7" fmla="*/ 1504950 w 1530086"/>
                <a:gd name="connsiteY7" fmla="*/ 1487931 h 1533714"/>
                <a:gd name="connsiteX8" fmla="*/ 1267705 w 1530086"/>
                <a:gd name="connsiteY8" fmla="*/ 1484844 h 1533714"/>
                <a:gd name="connsiteX9" fmla="*/ 934858 w 1530086"/>
                <a:gd name="connsiteY9" fmla="*/ 836000 h 1533714"/>
                <a:gd name="connsiteX10" fmla="*/ 696381 w 1530086"/>
                <a:gd name="connsiteY10" fmla="*/ 477225 h 1533714"/>
                <a:gd name="connsiteX11" fmla="*/ 601395 w 1530086"/>
                <a:gd name="connsiteY11" fmla="*/ 432863 h 1533714"/>
                <a:gd name="connsiteX12" fmla="*/ 0 w 1530086"/>
                <a:gd name="connsiteY12" fmla="*/ 500242 h 1533714"/>
                <a:gd name="connsiteX13" fmla="*/ 45154 w 1530086"/>
                <a:gd name="connsiteY13" fmla="*/ 9525 h 1533714"/>
                <a:gd name="connsiteX0" fmla="*/ 45154 w 1530086"/>
                <a:gd name="connsiteY0" fmla="*/ 9525 h 1487931"/>
                <a:gd name="connsiteX1" fmla="*/ 181855 w 1530086"/>
                <a:gd name="connsiteY1" fmla="*/ 0 h 1487931"/>
                <a:gd name="connsiteX2" fmla="*/ 308591 w 1530086"/>
                <a:gd name="connsiteY2" fmla="*/ 119946 h 1487931"/>
                <a:gd name="connsiteX3" fmla="*/ 642230 w 1530086"/>
                <a:gd name="connsiteY3" fmla="*/ 104071 h 1487931"/>
                <a:gd name="connsiteX4" fmla="*/ 971726 w 1530086"/>
                <a:gd name="connsiteY4" fmla="*/ 437270 h 1487931"/>
                <a:gd name="connsiteX5" fmla="*/ 1384300 w 1530086"/>
                <a:gd name="connsiteY5" fmla="*/ 1272471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0086"/>
                <a:gd name="connsiteY0" fmla="*/ 9525 h 1487931"/>
                <a:gd name="connsiteX1" fmla="*/ 181855 w 1530086"/>
                <a:gd name="connsiteY1" fmla="*/ 0 h 1487931"/>
                <a:gd name="connsiteX2" fmla="*/ 308591 w 1530086"/>
                <a:gd name="connsiteY2" fmla="*/ 119946 h 1487931"/>
                <a:gd name="connsiteX3" fmla="*/ 651491 w 1530086"/>
                <a:gd name="connsiteY3" fmla="*/ 79375 h 1487931"/>
                <a:gd name="connsiteX4" fmla="*/ 971726 w 1530086"/>
                <a:gd name="connsiteY4" fmla="*/ 437270 h 1487931"/>
                <a:gd name="connsiteX5" fmla="*/ 1384300 w 1530086"/>
                <a:gd name="connsiteY5" fmla="*/ 1272471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0086"/>
                <a:gd name="connsiteY0" fmla="*/ 9525 h 1487931"/>
                <a:gd name="connsiteX1" fmla="*/ 181855 w 1530086"/>
                <a:gd name="connsiteY1" fmla="*/ 0 h 1487931"/>
                <a:gd name="connsiteX2" fmla="*/ 333287 w 1530086"/>
                <a:gd name="connsiteY2" fmla="*/ 104512 h 1487931"/>
                <a:gd name="connsiteX3" fmla="*/ 651491 w 1530086"/>
                <a:gd name="connsiteY3" fmla="*/ 79375 h 1487931"/>
                <a:gd name="connsiteX4" fmla="*/ 971726 w 1530086"/>
                <a:gd name="connsiteY4" fmla="*/ 437270 h 1487931"/>
                <a:gd name="connsiteX5" fmla="*/ 1384300 w 1530086"/>
                <a:gd name="connsiteY5" fmla="*/ 1272471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0086"/>
                <a:gd name="connsiteY0" fmla="*/ 9525 h 1487931"/>
                <a:gd name="connsiteX1" fmla="*/ 212724 w 1530086"/>
                <a:gd name="connsiteY1" fmla="*/ 0 h 1487931"/>
                <a:gd name="connsiteX2" fmla="*/ 333287 w 1530086"/>
                <a:gd name="connsiteY2" fmla="*/ 104512 h 1487931"/>
                <a:gd name="connsiteX3" fmla="*/ 651491 w 1530086"/>
                <a:gd name="connsiteY3" fmla="*/ 79375 h 1487931"/>
                <a:gd name="connsiteX4" fmla="*/ 971726 w 1530086"/>
                <a:gd name="connsiteY4" fmla="*/ 437270 h 1487931"/>
                <a:gd name="connsiteX5" fmla="*/ 1384300 w 1530086"/>
                <a:gd name="connsiteY5" fmla="*/ 1272471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0086"/>
                <a:gd name="connsiteY0" fmla="*/ 9525 h 1487931"/>
                <a:gd name="connsiteX1" fmla="*/ 212724 w 1530086"/>
                <a:gd name="connsiteY1" fmla="*/ 0 h 1487931"/>
                <a:gd name="connsiteX2" fmla="*/ 333287 w 1530086"/>
                <a:gd name="connsiteY2" fmla="*/ 104512 h 1487931"/>
                <a:gd name="connsiteX3" fmla="*/ 651491 w 1530086"/>
                <a:gd name="connsiteY3" fmla="*/ 79375 h 1487931"/>
                <a:gd name="connsiteX4" fmla="*/ 971726 w 1530086"/>
                <a:gd name="connsiteY4" fmla="*/ 437270 h 1487931"/>
                <a:gd name="connsiteX5" fmla="*/ 1398191 w 1530086"/>
                <a:gd name="connsiteY5" fmla="*/ 1284047 h 1487931"/>
                <a:gd name="connsiteX6" fmla="*/ 1530086 w 1530086"/>
                <a:gd name="connsiteY6" fmla="*/ 1376719 h 1487931"/>
                <a:gd name="connsiteX7" fmla="*/ 1504950 w 1530086"/>
                <a:gd name="connsiteY7" fmla="*/ 1487931 h 1487931"/>
                <a:gd name="connsiteX8" fmla="*/ 1267705 w 1530086"/>
                <a:gd name="connsiteY8" fmla="*/ 1484844 h 1487931"/>
                <a:gd name="connsiteX9" fmla="*/ 934858 w 1530086"/>
                <a:gd name="connsiteY9" fmla="*/ 836000 h 1487931"/>
                <a:gd name="connsiteX10" fmla="*/ 696381 w 1530086"/>
                <a:gd name="connsiteY10" fmla="*/ 477225 h 1487931"/>
                <a:gd name="connsiteX11" fmla="*/ 601395 w 1530086"/>
                <a:gd name="connsiteY11" fmla="*/ 432863 h 1487931"/>
                <a:gd name="connsiteX12" fmla="*/ 0 w 1530086"/>
                <a:gd name="connsiteY12" fmla="*/ 500242 h 1487931"/>
                <a:gd name="connsiteX13" fmla="*/ 45154 w 1530086"/>
                <a:gd name="connsiteY13" fmla="*/ 9525 h 1487931"/>
                <a:gd name="connsiteX0" fmla="*/ 45154 w 1537032"/>
                <a:gd name="connsiteY0" fmla="*/ 9525 h 1497459"/>
                <a:gd name="connsiteX1" fmla="*/ 212724 w 1537032"/>
                <a:gd name="connsiteY1" fmla="*/ 0 h 1497459"/>
                <a:gd name="connsiteX2" fmla="*/ 333287 w 1537032"/>
                <a:gd name="connsiteY2" fmla="*/ 104512 h 1497459"/>
                <a:gd name="connsiteX3" fmla="*/ 651491 w 1537032"/>
                <a:gd name="connsiteY3" fmla="*/ 79375 h 1497459"/>
                <a:gd name="connsiteX4" fmla="*/ 971726 w 1537032"/>
                <a:gd name="connsiteY4" fmla="*/ 437270 h 1497459"/>
                <a:gd name="connsiteX5" fmla="*/ 1398191 w 1537032"/>
                <a:gd name="connsiteY5" fmla="*/ 1284047 h 1497459"/>
                <a:gd name="connsiteX6" fmla="*/ 1537032 w 1537032"/>
                <a:gd name="connsiteY6" fmla="*/ 1348937 h 1497459"/>
                <a:gd name="connsiteX7" fmla="*/ 1504950 w 1537032"/>
                <a:gd name="connsiteY7" fmla="*/ 1487931 h 1497459"/>
                <a:gd name="connsiteX8" fmla="*/ 1267705 w 1537032"/>
                <a:gd name="connsiteY8" fmla="*/ 1484844 h 1497459"/>
                <a:gd name="connsiteX9" fmla="*/ 934858 w 1537032"/>
                <a:gd name="connsiteY9" fmla="*/ 836000 h 1497459"/>
                <a:gd name="connsiteX10" fmla="*/ 696381 w 1537032"/>
                <a:gd name="connsiteY10" fmla="*/ 477225 h 1497459"/>
                <a:gd name="connsiteX11" fmla="*/ 601395 w 1537032"/>
                <a:gd name="connsiteY11" fmla="*/ 432863 h 1497459"/>
                <a:gd name="connsiteX12" fmla="*/ 0 w 1537032"/>
                <a:gd name="connsiteY12" fmla="*/ 500242 h 1497459"/>
                <a:gd name="connsiteX13" fmla="*/ 45154 w 1537032"/>
                <a:gd name="connsiteY13" fmla="*/ 9525 h 1497459"/>
                <a:gd name="connsiteX0" fmla="*/ 45154 w 1537032"/>
                <a:gd name="connsiteY0" fmla="*/ 9525 h 1497459"/>
                <a:gd name="connsiteX1" fmla="*/ 212724 w 1537032"/>
                <a:gd name="connsiteY1" fmla="*/ 0 h 1497459"/>
                <a:gd name="connsiteX2" fmla="*/ 333287 w 1537032"/>
                <a:gd name="connsiteY2" fmla="*/ 104512 h 1497459"/>
                <a:gd name="connsiteX3" fmla="*/ 651491 w 1537032"/>
                <a:gd name="connsiteY3" fmla="*/ 79375 h 1497459"/>
                <a:gd name="connsiteX4" fmla="*/ 971726 w 1537032"/>
                <a:gd name="connsiteY4" fmla="*/ 437270 h 1497459"/>
                <a:gd name="connsiteX5" fmla="*/ 1398191 w 1537032"/>
                <a:gd name="connsiteY5" fmla="*/ 1284047 h 1497459"/>
                <a:gd name="connsiteX6" fmla="*/ 1537032 w 1537032"/>
                <a:gd name="connsiteY6" fmla="*/ 1348937 h 1497459"/>
                <a:gd name="connsiteX7" fmla="*/ 1504950 w 1537032"/>
                <a:gd name="connsiteY7" fmla="*/ 1487931 h 1497459"/>
                <a:gd name="connsiteX8" fmla="*/ 1267705 w 1537032"/>
                <a:gd name="connsiteY8" fmla="*/ 1484844 h 1497459"/>
                <a:gd name="connsiteX9" fmla="*/ 934858 w 1537032"/>
                <a:gd name="connsiteY9" fmla="*/ 836000 h 1497459"/>
                <a:gd name="connsiteX10" fmla="*/ 696381 w 1537032"/>
                <a:gd name="connsiteY10" fmla="*/ 477225 h 1497459"/>
                <a:gd name="connsiteX11" fmla="*/ 601395 w 1537032"/>
                <a:gd name="connsiteY11" fmla="*/ 432863 h 1497459"/>
                <a:gd name="connsiteX12" fmla="*/ 0 w 1537032"/>
                <a:gd name="connsiteY12" fmla="*/ 500242 h 1497459"/>
                <a:gd name="connsiteX13" fmla="*/ 45154 w 1537032"/>
                <a:gd name="connsiteY13" fmla="*/ 9525 h 1497459"/>
                <a:gd name="connsiteX0" fmla="*/ 45154 w 1537032"/>
                <a:gd name="connsiteY0" fmla="*/ 9525 h 1487931"/>
                <a:gd name="connsiteX1" fmla="*/ 212724 w 1537032"/>
                <a:gd name="connsiteY1" fmla="*/ 0 h 1487931"/>
                <a:gd name="connsiteX2" fmla="*/ 333287 w 1537032"/>
                <a:gd name="connsiteY2" fmla="*/ 104512 h 1487931"/>
                <a:gd name="connsiteX3" fmla="*/ 651491 w 1537032"/>
                <a:gd name="connsiteY3" fmla="*/ 79375 h 1487931"/>
                <a:gd name="connsiteX4" fmla="*/ 971726 w 1537032"/>
                <a:gd name="connsiteY4" fmla="*/ 437270 h 1487931"/>
                <a:gd name="connsiteX5" fmla="*/ 1398191 w 1537032"/>
                <a:gd name="connsiteY5" fmla="*/ 1284047 h 1487931"/>
                <a:gd name="connsiteX6" fmla="*/ 1537032 w 1537032"/>
                <a:gd name="connsiteY6" fmla="*/ 1348937 h 1487931"/>
                <a:gd name="connsiteX7" fmla="*/ 1504950 w 1537032"/>
                <a:gd name="connsiteY7" fmla="*/ 1487931 h 1487931"/>
                <a:gd name="connsiteX8" fmla="*/ 1267705 w 1537032"/>
                <a:gd name="connsiteY8" fmla="*/ 1484844 h 1487931"/>
                <a:gd name="connsiteX9" fmla="*/ 934858 w 1537032"/>
                <a:gd name="connsiteY9" fmla="*/ 836000 h 1487931"/>
                <a:gd name="connsiteX10" fmla="*/ 696381 w 1537032"/>
                <a:gd name="connsiteY10" fmla="*/ 477225 h 1487931"/>
                <a:gd name="connsiteX11" fmla="*/ 601395 w 1537032"/>
                <a:gd name="connsiteY11" fmla="*/ 432863 h 1487931"/>
                <a:gd name="connsiteX12" fmla="*/ 0 w 1537032"/>
                <a:gd name="connsiteY12" fmla="*/ 500242 h 1487931"/>
                <a:gd name="connsiteX13" fmla="*/ 45154 w 1537032"/>
                <a:gd name="connsiteY13" fmla="*/ 9525 h 1487931"/>
                <a:gd name="connsiteX0" fmla="*/ 45154 w 1537032"/>
                <a:gd name="connsiteY0" fmla="*/ 9525 h 1539586"/>
                <a:gd name="connsiteX1" fmla="*/ 212724 w 1537032"/>
                <a:gd name="connsiteY1" fmla="*/ 0 h 1539586"/>
                <a:gd name="connsiteX2" fmla="*/ 333287 w 1537032"/>
                <a:gd name="connsiteY2" fmla="*/ 104512 h 1539586"/>
                <a:gd name="connsiteX3" fmla="*/ 651491 w 1537032"/>
                <a:gd name="connsiteY3" fmla="*/ 79375 h 1539586"/>
                <a:gd name="connsiteX4" fmla="*/ 971726 w 1537032"/>
                <a:gd name="connsiteY4" fmla="*/ 437270 h 1539586"/>
                <a:gd name="connsiteX5" fmla="*/ 1398191 w 1537032"/>
                <a:gd name="connsiteY5" fmla="*/ 1284047 h 1539586"/>
                <a:gd name="connsiteX6" fmla="*/ 1537032 w 1537032"/>
                <a:gd name="connsiteY6" fmla="*/ 1348937 h 1539586"/>
                <a:gd name="connsiteX7" fmla="*/ 1500320 w 1537032"/>
                <a:gd name="connsiteY7" fmla="*/ 1508769 h 1539586"/>
                <a:gd name="connsiteX8" fmla="*/ 1267705 w 1537032"/>
                <a:gd name="connsiteY8" fmla="*/ 1484844 h 1539586"/>
                <a:gd name="connsiteX9" fmla="*/ 934858 w 1537032"/>
                <a:gd name="connsiteY9" fmla="*/ 836000 h 1539586"/>
                <a:gd name="connsiteX10" fmla="*/ 696381 w 1537032"/>
                <a:gd name="connsiteY10" fmla="*/ 477225 h 1539586"/>
                <a:gd name="connsiteX11" fmla="*/ 601395 w 1537032"/>
                <a:gd name="connsiteY11" fmla="*/ 432863 h 1539586"/>
                <a:gd name="connsiteX12" fmla="*/ 0 w 1537032"/>
                <a:gd name="connsiteY12" fmla="*/ 500242 h 1539586"/>
                <a:gd name="connsiteX13" fmla="*/ 45154 w 1537032"/>
                <a:gd name="connsiteY13" fmla="*/ 9525 h 1539586"/>
                <a:gd name="connsiteX0" fmla="*/ 45154 w 1537032"/>
                <a:gd name="connsiteY0" fmla="*/ 9525 h 1508769"/>
                <a:gd name="connsiteX1" fmla="*/ 212724 w 1537032"/>
                <a:gd name="connsiteY1" fmla="*/ 0 h 1508769"/>
                <a:gd name="connsiteX2" fmla="*/ 333287 w 1537032"/>
                <a:gd name="connsiteY2" fmla="*/ 104512 h 1508769"/>
                <a:gd name="connsiteX3" fmla="*/ 651491 w 1537032"/>
                <a:gd name="connsiteY3" fmla="*/ 79375 h 1508769"/>
                <a:gd name="connsiteX4" fmla="*/ 971726 w 1537032"/>
                <a:gd name="connsiteY4" fmla="*/ 437270 h 1508769"/>
                <a:gd name="connsiteX5" fmla="*/ 1398191 w 1537032"/>
                <a:gd name="connsiteY5" fmla="*/ 1284047 h 1508769"/>
                <a:gd name="connsiteX6" fmla="*/ 1537032 w 1537032"/>
                <a:gd name="connsiteY6" fmla="*/ 1348937 h 1508769"/>
                <a:gd name="connsiteX7" fmla="*/ 1500320 w 1537032"/>
                <a:gd name="connsiteY7" fmla="*/ 1508769 h 1508769"/>
                <a:gd name="connsiteX8" fmla="*/ 1267705 w 1537032"/>
                <a:gd name="connsiteY8" fmla="*/ 1484844 h 1508769"/>
                <a:gd name="connsiteX9" fmla="*/ 934858 w 1537032"/>
                <a:gd name="connsiteY9" fmla="*/ 836000 h 1508769"/>
                <a:gd name="connsiteX10" fmla="*/ 696381 w 1537032"/>
                <a:gd name="connsiteY10" fmla="*/ 477225 h 1508769"/>
                <a:gd name="connsiteX11" fmla="*/ 601395 w 1537032"/>
                <a:gd name="connsiteY11" fmla="*/ 432863 h 1508769"/>
                <a:gd name="connsiteX12" fmla="*/ 0 w 1537032"/>
                <a:gd name="connsiteY12" fmla="*/ 500242 h 1508769"/>
                <a:gd name="connsiteX13" fmla="*/ 45154 w 1537032"/>
                <a:gd name="connsiteY13" fmla="*/ 9525 h 1508769"/>
                <a:gd name="connsiteX0" fmla="*/ 45154 w 1537032"/>
                <a:gd name="connsiteY0" fmla="*/ 9525 h 1516956"/>
                <a:gd name="connsiteX1" fmla="*/ 212724 w 1537032"/>
                <a:gd name="connsiteY1" fmla="*/ 0 h 1516956"/>
                <a:gd name="connsiteX2" fmla="*/ 333287 w 1537032"/>
                <a:gd name="connsiteY2" fmla="*/ 104512 h 1516956"/>
                <a:gd name="connsiteX3" fmla="*/ 651491 w 1537032"/>
                <a:gd name="connsiteY3" fmla="*/ 79375 h 1516956"/>
                <a:gd name="connsiteX4" fmla="*/ 971726 w 1537032"/>
                <a:gd name="connsiteY4" fmla="*/ 437270 h 1516956"/>
                <a:gd name="connsiteX5" fmla="*/ 1398191 w 1537032"/>
                <a:gd name="connsiteY5" fmla="*/ 1284047 h 1516956"/>
                <a:gd name="connsiteX6" fmla="*/ 1537032 w 1537032"/>
                <a:gd name="connsiteY6" fmla="*/ 1348937 h 1516956"/>
                <a:gd name="connsiteX7" fmla="*/ 1500320 w 1537032"/>
                <a:gd name="connsiteY7" fmla="*/ 1508769 h 1516956"/>
                <a:gd name="connsiteX8" fmla="*/ 1244553 w 1537032"/>
                <a:gd name="connsiteY8" fmla="*/ 1491790 h 1516956"/>
                <a:gd name="connsiteX9" fmla="*/ 934858 w 1537032"/>
                <a:gd name="connsiteY9" fmla="*/ 836000 h 1516956"/>
                <a:gd name="connsiteX10" fmla="*/ 696381 w 1537032"/>
                <a:gd name="connsiteY10" fmla="*/ 477225 h 1516956"/>
                <a:gd name="connsiteX11" fmla="*/ 601395 w 1537032"/>
                <a:gd name="connsiteY11" fmla="*/ 432863 h 1516956"/>
                <a:gd name="connsiteX12" fmla="*/ 0 w 1537032"/>
                <a:gd name="connsiteY12" fmla="*/ 500242 h 1516956"/>
                <a:gd name="connsiteX13" fmla="*/ 45154 w 1537032"/>
                <a:gd name="connsiteY13" fmla="*/ 9525 h 1516956"/>
                <a:gd name="connsiteX0" fmla="*/ 45154 w 1537032"/>
                <a:gd name="connsiteY0" fmla="*/ 9525 h 1508769"/>
                <a:gd name="connsiteX1" fmla="*/ 212724 w 1537032"/>
                <a:gd name="connsiteY1" fmla="*/ 0 h 1508769"/>
                <a:gd name="connsiteX2" fmla="*/ 333287 w 1537032"/>
                <a:gd name="connsiteY2" fmla="*/ 104512 h 1508769"/>
                <a:gd name="connsiteX3" fmla="*/ 651491 w 1537032"/>
                <a:gd name="connsiteY3" fmla="*/ 79375 h 1508769"/>
                <a:gd name="connsiteX4" fmla="*/ 971726 w 1537032"/>
                <a:gd name="connsiteY4" fmla="*/ 437270 h 1508769"/>
                <a:gd name="connsiteX5" fmla="*/ 1398191 w 1537032"/>
                <a:gd name="connsiteY5" fmla="*/ 1284047 h 1508769"/>
                <a:gd name="connsiteX6" fmla="*/ 1537032 w 1537032"/>
                <a:gd name="connsiteY6" fmla="*/ 1348937 h 1508769"/>
                <a:gd name="connsiteX7" fmla="*/ 1500320 w 1537032"/>
                <a:gd name="connsiteY7" fmla="*/ 1508769 h 1508769"/>
                <a:gd name="connsiteX8" fmla="*/ 1244553 w 1537032"/>
                <a:gd name="connsiteY8" fmla="*/ 1491790 h 1508769"/>
                <a:gd name="connsiteX9" fmla="*/ 934858 w 1537032"/>
                <a:gd name="connsiteY9" fmla="*/ 836000 h 1508769"/>
                <a:gd name="connsiteX10" fmla="*/ 696381 w 1537032"/>
                <a:gd name="connsiteY10" fmla="*/ 477225 h 1508769"/>
                <a:gd name="connsiteX11" fmla="*/ 601395 w 1537032"/>
                <a:gd name="connsiteY11" fmla="*/ 432863 h 1508769"/>
                <a:gd name="connsiteX12" fmla="*/ 0 w 1537032"/>
                <a:gd name="connsiteY12" fmla="*/ 500242 h 1508769"/>
                <a:gd name="connsiteX13" fmla="*/ 45154 w 1537032"/>
                <a:gd name="connsiteY13" fmla="*/ 9525 h 1508769"/>
                <a:gd name="connsiteX0" fmla="*/ 45154 w 1537032"/>
                <a:gd name="connsiteY0" fmla="*/ 9525 h 1508769"/>
                <a:gd name="connsiteX1" fmla="*/ 212724 w 1537032"/>
                <a:gd name="connsiteY1" fmla="*/ 0 h 1508769"/>
                <a:gd name="connsiteX2" fmla="*/ 333287 w 1537032"/>
                <a:gd name="connsiteY2" fmla="*/ 104512 h 1508769"/>
                <a:gd name="connsiteX3" fmla="*/ 651491 w 1537032"/>
                <a:gd name="connsiteY3" fmla="*/ 79375 h 1508769"/>
                <a:gd name="connsiteX4" fmla="*/ 971726 w 1537032"/>
                <a:gd name="connsiteY4" fmla="*/ 437270 h 1508769"/>
                <a:gd name="connsiteX5" fmla="*/ 1398191 w 1537032"/>
                <a:gd name="connsiteY5" fmla="*/ 1284047 h 1508769"/>
                <a:gd name="connsiteX6" fmla="*/ 1537032 w 1537032"/>
                <a:gd name="connsiteY6" fmla="*/ 1348937 h 1508769"/>
                <a:gd name="connsiteX7" fmla="*/ 1500320 w 1537032"/>
                <a:gd name="connsiteY7" fmla="*/ 1508769 h 1508769"/>
                <a:gd name="connsiteX8" fmla="*/ 1244553 w 1537032"/>
                <a:gd name="connsiteY8" fmla="*/ 1491790 h 1508769"/>
                <a:gd name="connsiteX9" fmla="*/ 934858 w 1537032"/>
                <a:gd name="connsiteY9" fmla="*/ 836000 h 1508769"/>
                <a:gd name="connsiteX10" fmla="*/ 696381 w 1537032"/>
                <a:gd name="connsiteY10" fmla="*/ 477225 h 1508769"/>
                <a:gd name="connsiteX11" fmla="*/ 601395 w 1537032"/>
                <a:gd name="connsiteY11" fmla="*/ 432863 h 1508769"/>
                <a:gd name="connsiteX12" fmla="*/ 0 w 1537032"/>
                <a:gd name="connsiteY12" fmla="*/ 500242 h 1508769"/>
                <a:gd name="connsiteX13" fmla="*/ 45154 w 1537032"/>
                <a:gd name="connsiteY13" fmla="*/ 9525 h 1508769"/>
                <a:gd name="connsiteX0" fmla="*/ 45154 w 1537032"/>
                <a:gd name="connsiteY0" fmla="*/ 9525 h 1508769"/>
                <a:gd name="connsiteX1" fmla="*/ 212724 w 1537032"/>
                <a:gd name="connsiteY1" fmla="*/ 0 h 1508769"/>
                <a:gd name="connsiteX2" fmla="*/ 333287 w 1537032"/>
                <a:gd name="connsiteY2" fmla="*/ 104512 h 1508769"/>
                <a:gd name="connsiteX3" fmla="*/ 651491 w 1537032"/>
                <a:gd name="connsiteY3" fmla="*/ 79375 h 1508769"/>
                <a:gd name="connsiteX4" fmla="*/ 971726 w 1537032"/>
                <a:gd name="connsiteY4" fmla="*/ 437270 h 1508769"/>
                <a:gd name="connsiteX5" fmla="*/ 1398191 w 1537032"/>
                <a:gd name="connsiteY5" fmla="*/ 1284047 h 1508769"/>
                <a:gd name="connsiteX6" fmla="*/ 1537032 w 1537032"/>
                <a:gd name="connsiteY6" fmla="*/ 1348937 h 1508769"/>
                <a:gd name="connsiteX7" fmla="*/ 1500320 w 1537032"/>
                <a:gd name="connsiteY7" fmla="*/ 1508769 h 1508769"/>
                <a:gd name="connsiteX8" fmla="*/ 1244553 w 1537032"/>
                <a:gd name="connsiteY8" fmla="*/ 1491790 h 1508769"/>
                <a:gd name="connsiteX9" fmla="*/ 934858 w 1537032"/>
                <a:gd name="connsiteY9" fmla="*/ 836000 h 1508769"/>
                <a:gd name="connsiteX10" fmla="*/ 696381 w 1537032"/>
                <a:gd name="connsiteY10" fmla="*/ 477225 h 1508769"/>
                <a:gd name="connsiteX11" fmla="*/ 601395 w 1537032"/>
                <a:gd name="connsiteY11" fmla="*/ 432863 h 1508769"/>
                <a:gd name="connsiteX12" fmla="*/ 0 w 1537032"/>
                <a:gd name="connsiteY12" fmla="*/ 500242 h 1508769"/>
                <a:gd name="connsiteX13" fmla="*/ 45154 w 1537032"/>
                <a:gd name="connsiteY13" fmla="*/ 9525 h 150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7032" h="1508769">
                  <a:moveTo>
                    <a:pt x="45154" y="9525"/>
                  </a:moveTo>
                  <a:lnTo>
                    <a:pt x="212724" y="0"/>
                  </a:lnTo>
                  <a:lnTo>
                    <a:pt x="333287" y="104512"/>
                  </a:lnTo>
                  <a:lnTo>
                    <a:pt x="651491" y="79375"/>
                  </a:lnTo>
                  <a:lnTo>
                    <a:pt x="971726" y="437270"/>
                  </a:lnTo>
                  <a:lnTo>
                    <a:pt x="1398191" y="1284047"/>
                  </a:lnTo>
                  <a:lnTo>
                    <a:pt x="1537032" y="1348937"/>
                  </a:lnTo>
                  <a:lnTo>
                    <a:pt x="1500320" y="1508769"/>
                  </a:lnTo>
                  <a:lnTo>
                    <a:pt x="1244553" y="1491790"/>
                  </a:lnTo>
                  <a:lnTo>
                    <a:pt x="934858" y="836000"/>
                  </a:lnTo>
                  <a:lnTo>
                    <a:pt x="696381" y="477225"/>
                  </a:lnTo>
                  <a:lnTo>
                    <a:pt x="601395" y="432863"/>
                  </a:lnTo>
                  <a:lnTo>
                    <a:pt x="0" y="500242"/>
                  </a:lnTo>
                  <a:lnTo>
                    <a:pt x="45154" y="9525"/>
                  </a:lnTo>
                  <a:close/>
                </a:path>
              </a:pathLst>
            </a:custGeom>
            <a:solidFill>
              <a:srgbClr val="FF3300">
                <a:alpha val="89804"/>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テキスト ボックス 52"/>
            <p:cNvSpPr txBox="1"/>
            <p:nvPr/>
          </p:nvSpPr>
          <p:spPr>
            <a:xfrm>
              <a:off x="6713258" y="7817531"/>
              <a:ext cx="970569" cy="261739"/>
            </a:xfrm>
            <a:prstGeom prst="rect">
              <a:avLst/>
            </a:prstGeom>
            <a:noFill/>
          </p:spPr>
          <p:txBody>
            <a:bodyPr wrap="square" rtlCol="0">
              <a:spAutoFit/>
            </a:bodyPr>
            <a:lstStyle/>
            <a:p>
              <a:r>
                <a:rPr lang="ja-JP" altLang="en-US" sz="1050" b="1" dirty="0" smtClean="0">
                  <a:solidFill>
                    <a:prstClr val="white"/>
                  </a:solidFill>
                  <a:latin typeface="Meiryo UI" panose="020B0604030504040204" pitchFamily="50" charset="-128"/>
                  <a:ea typeface="Meiryo UI" panose="020B0604030504040204" pitchFamily="50" charset="-128"/>
                </a:rPr>
                <a:t>なんば駅前</a:t>
              </a:r>
              <a:endParaRPr lang="ja-JP" altLang="en-US" sz="1050" b="1" dirty="0">
                <a:solidFill>
                  <a:prstClr val="white"/>
                </a:solidFill>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6424888" y="7095850"/>
              <a:ext cx="333121" cy="820254"/>
            </a:xfrm>
            <a:prstGeom prst="rect">
              <a:avLst/>
            </a:prstGeom>
            <a:noFill/>
          </p:spPr>
          <p:txBody>
            <a:bodyPr vert="eaVert" wrap="square" rtlCol="0">
              <a:spAutoFit/>
            </a:bodyPr>
            <a:lstStyle/>
            <a:p>
              <a:r>
                <a:rPr lang="ja-JP" altLang="en-US" sz="900" dirty="0" smtClean="0">
                  <a:solidFill>
                    <a:prstClr val="black"/>
                  </a:solidFill>
                  <a:latin typeface="Meiryo UI" panose="020B0604030504040204" pitchFamily="50" charset="-128"/>
                  <a:ea typeface="Meiryo UI" panose="020B0604030504040204" pitchFamily="50" charset="-128"/>
                </a:rPr>
                <a:t>御堂筋</a:t>
              </a:r>
              <a:endParaRPr lang="ja-JP" altLang="en-US" sz="900" dirty="0">
                <a:solidFill>
                  <a:prstClr val="black"/>
                </a:solidFill>
                <a:latin typeface="Meiryo UI" panose="020B0604030504040204" pitchFamily="50" charset="-128"/>
                <a:ea typeface="Meiryo UI" panose="020B0604030504040204" pitchFamily="50" charset="-128"/>
              </a:endParaRPr>
            </a:p>
          </p:txBody>
        </p:sp>
      </p:grpSp>
      <p:pic>
        <p:nvPicPr>
          <p:cNvPr id="2" name="図 1"/>
          <p:cNvPicPr>
            <a:picLocks noChangeAspect="1"/>
          </p:cNvPicPr>
          <p:nvPr/>
        </p:nvPicPr>
        <p:blipFill>
          <a:blip r:embed="rId5"/>
          <a:stretch>
            <a:fillRect/>
          </a:stretch>
        </p:blipFill>
        <p:spPr>
          <a:xfrm>
            <a:off x="7025215" y="1232474"/>
            <a:ext cx="1969183" cy="1152000"/>
          </a:xfrm>
          <a:prstGeom prst="rect">
            <a:avLst/>
          </a:prstGeom>
        </p:spPr>
      </p:pic>
      <p:pic>
        <p:nvPicPr>
          <p:cNvPr id="3" name="図 2"/>
          <p:cNvPicPr>
            <a:picLocks noChangeAspect="1"/>
          </p:cNvPicPr>
          <p:nvPr/>
        </p:nvPicPr>
        <p:blipFill>
          <a:blip r:embed="rId6"/>
          <a:stretch>
            <a:fillRect/>
          </a:stretch>
        </p:blipFill>
        <p:spPr>
          <a:xfrm>
            <a:off x="9124784" y="1211008"/>
            <a:ext cx="1539222" cy="1152000"/>
          </a:xfrm>
          <a:prstGeom prst="rect">
            <a:avLst/>
          </a:prstGeom>
        </p:spPr>
      </p:pic>
      <p:pic>
        <p:nvPicPr>
          <p:cNvPr id="36" name="Picture 2" descr="２日目（11／12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6171" y="5163882"/>
            <a:ext cx="1760053" cy="1319797"/>
          </a:xfrm>
          <a:prstGeom prst="rect">
            <a:avLst/>
          </a:prstGeom>
          <a:noFill/>
          <a:ln w="25400">
            <a:noFill/>
          </a:ln>
          <a:extLst>
            <a:ext uri="{909E8E84-426E-40DD-AFC4-6F175D3DCCD1}">
              <a14:hiddenFill xmlns:a14="http://schemas.microsoft.com/office/drawing/2010/main">
                <a:solidFill>
                  <a:srgbClr val="FFFFFF"/>
                </a:solidFill>
              </a14:hiddenFill>
            </a:ext>
          </a:extLst>
        </p:spPr>
      </p:pic>
      <p:pic>
        <p:nvPicPr>
          <p:cNvPr id="37" name="Picture 3" descr="３日目（11／13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8269" y="5161659"/>
            <a:ext cx="1762852" cy="1322020"/>
          </a:xfrm>
          <a:prstGeom prst="rect">
            <a:avLst/>
          </a:prstGeom>
          <a:noFill/>
          <a:ln w="25400">
            <a:noFill/>
          </a:ln>
          <a:effectLst/>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1863" y="3986249"/>
            <a:ext cx="1453214" cy="1010931"/>
          </a:xfrm>
          <a:prstGeom prst="rect">
            <a:avLst/>
          </a:prstGeom>
        </p:spPr>
      </p:pic>
      <p:pic>
        <p:nvPicPr>
          <p:cNvPr id="41" name="図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4591" y="3990694"/>
            <a:ext cx="1404843" cy="972000"/>
          </a:xfrm>
          <a:prstGeom prst="rect">
            <a:avLst/>
          </a:prstGeom>
        </p:spPr>
      </p:pic>
      <p:sp>
        <p:nvSpPr>
          <p:cNvPr id="45" name="正方形/長方形 149"/>
          <p:cNvSpPr>
            <a:spLocks noChangeArrowheads="1"/>
          </p:cNvSpPr>
          <p:nvPr/>
        </p:nvSpPr>
        <p:spPr bwMode="auto">
          <a:xfrm>
            <a:off x="5050322" y="4905913"/>
            <a:ext cx="2190348" cy="156451"/>
          </a:xfrm>
          <a:prstGeom prst="rect">
            <a:avLst/>
          </a:prstGeom>
          <a:noFill/>
          <a:ln>
            <a:noFill/>
          </a:ln>
          <a:extLst/>
        </p:spPr>
        <p:txBody>
          <a:bodyPr wrap="square" lIns="74267" tIns="8889" rIns="74267" bIns="8889">
            <a:spAutoFit/>
          </a:bodyPr>
          <a:lstStyle>
            <a:lvl1pPr>
              <a:spcBef>
                <a:spcPct val="20000"/>
              </a:spcBef>
              <a:buChar char="•"/>
              <a:defRPr kumimoji="1" sz="45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900" dirty="0" smtClean="0">
                <a:latin typeface="ＭＳ Ｐゴシック" panose="020B0600070205080204" pitchFamily="50" charset="-128"/>
                <a:cs typeface="メイリオ" panose="020B0604030504040204" pitchFamily="50" charset="-128"/>
              </a:rPr>
              <a:t>なんば駅前の将来イメージ</a:t>
            </a:r>
          </a:p>
        </p:txBody>
      </p:sp>
      <p:sp>
        <p:nvSpPr>
          <p:cNvPr id="50" name="正方形/長方形 149"/>
          <p:cNvSpPr>
            <a:spLocks noChangeArrowheads="1"/>
          </p:cNvSpPr>
          <p:nvPr/>
        </p:nvSpPr>
        <p:spPr bwMode="auto">
          <a:xfrm>
            <a:off x="4546671" y="6508136"/>
            <a:ext cx="3225293" cy="156451"/>
          </a:xfrm>
          <a:prstGeom prst="rect">
            <a:avLst/>
          </a:prstGeom>
          <a:noFill/>
          <a:ln>
            <a:noFill/>
          </a:ln>
          <a:extLst/>
        </p:spPr>
        <p:txBody>
          <a:bodyPr wrap="square" lIns="74267" tIns="8889" rIns="74267" bIns="8889">
            <a:spAutoFit/>
          </a:bodyPr>
          <a:lstStyle>
            <a:lvl1pPr>
              <a:spcBef>
                <a:spcPct val="20000"/>
              </a:spcBef>
              <a:buChar char="•"/>
              <a:defRPr kumimoji="1" sz="45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900" dirty="0" smtClean="0">
                <a:latin typeface="ＭＳ Ｐゴシック" panose="020B0600070205080204" pitchFamily="50" charset="-128"/>
                <a:cs typeface="メイリオ" panose="020B0604030504040204" pitchFamily="50" charset="-128"/>
              </a:rPr>
              <a:t>なんば駅周辺道路空間再編社会実験の様子（</a:t>
            </a:r>
            <a:r>
              <a:rPr lang="en-US" altLang="ja-JP" sz="900" dirty="0" smtClean="0">
                <a:latin typeface="ＭＳ Ｐゴシック" panose="020B0600070205080204" pitchFamily="50" charset="-128"/>
                <a:cs typeface="メイリオ" panose="020B0604030504040204" pitchFamily="50" charset="-128"/>
              </a:rPr>
              <a:t>2016.11</a:t>
            </a:r>
            <a:r>
              <a:rPr lang="ja-JP" altLang="en-US" sz="900" dirty="0" smtClean="0">
                <a:latin typeface="ＭＳ Ｐゴシック" panose="020B0600070205080204" pitchFamily="50" charset="-128"/>
                <a:cs typeface="メイリオ" panose="020B0604030504040204" pitchFamily="50" charset="-128"/>
              </a:rPr>
              <a:t>）</a:t>
            </a:r>
          </a:p>
        </p:txBody>
      </p:sp>
    </p:spTree>
    <p:extLst>
      <p:ext uri="{BB962C8B-B14F-4D97-AF65-F5344CB8AC3E}">
        <p14:creationId xmlns:p14="http://schemas.microsoft.com/office/powerpoint/2010/main" val="27717352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a:srcRect r="1241" b="4909"/>
          <a:stretch/>
        </p:blipFill>
        <p:spPr>
          <a:xfrm>
            <a:off x="8283292" y="1820538"/>
            <a:ext cx="2406120" cy="4616292"/>
          </a:xfrm>
          <a:prstGeom prst="rect">
            <a:avLst/>
          </a:prstGeom>
        </p:spPr>
      </p:pic>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４．難波周辺　②心斎橋筋商店街での「心</a:t>
            </a:r>
            <a:r>
              <a:rPr lang="ja-JP" altLang="en-US" sz="2000" b="1" dirty="0" err="1">
                <a:solidFill>
                  <a:schemeClr val="bg1"/>
                </a:solidFill>
                <a:latin typeface="+mn-ea"/>
              </a:rPr>
              <a:t>ぶら</a:t>
            </a:r>
            <a:r>
              <a:rPr lang="ja-JP" altLang="en-US" sz="2000" b="1" dirty="0">
                <a:solidFill>
                  <a:schemeClr val="bg1"/>
                </a:solidFill>
                <a:latin typeface="+mn-ea"/>
              </a:rPr>
              <a:t>」の実現</a:t>
            </a:r>
            <a:endParaRPr lang="en-US" altLang="ja-JP" sz="2000" b="1" dirty="0">
              <a:solidFill>
                <a:schemeClr val="bg1"/>
              </a:solidFill>
              <a:latin typeface="+mn-ea"/>
            </a:endParaRPr>
          </a:p>
        </p:txBody>
      </p:sp>
      <p:sp>
        <p:nvSpPr>
          <p:cNvPr id="25" name="角丸四角形 24"/>
          <p:cNvSpPr/>
          <p:nvPr/>
        </p:nvSpPr>
        <p:spPr>
          <a:xfrm>
            <a:off x="1271471" y="548680"/>
            <a:ext cx="9577064" cy="1008112"/>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j-ea"/>
                <a:ea typeface="+mj-ea"/>
              </a:rPr>
              <a:t>＜めざす姿＞</a:t>
            </a:r>
            <a:endParaRPr lang="en-US" altLang="ja-JP" sz="1600" dirty="0">
              <a:solidFill>
                <a:schemeClr val="tx1"/>
              </a:solidFill>
              <a:latin typeface="+mj-ea"/>
              <a:ea typeface="+mj-ea"/>
            </a:endParaRPr>
          </a:p>
          <a:p>
            <a:pPr marL="266700" indent="-266700"/>
            <a:r>
              <a:rPr lang="ja-JP" altLang="en-US" sz="1600" dirty="0">
                <a:solidFill>
                  <a:schemeClr val="tx1"/>
                </a:solidFill>
                <a:latin typeface="ＭＳ Ｐ明朝" pitchFamily="18" charset="-128"/>
                <a:ea typeface="ＭＳ Ｐ明朝" pitchFamily="18" charset="-128"/>
              </a:rPr>
              <a:t>　・景観法に基づく、地域の良好な景観の維持・増進を図るために自主的な規制を行うことができる「景観協定」により、訪れる人が、おしゃれを楽しみながら街を楽しむ「心</a:t>
            </a:r>
            <a:r>
              <a:rPr lang="ja-JP" altLang="en-US" sz="1600" dirty="0" err="1">
                <a:solidFill>
                  <a:schemeClr val="tx1"/>
                </a:solidFill>
                <a:latin typeface="ＭＳ Ｐ明朝" pitchFamily="18" charset="-128"/>
                <a:ea typeface="ＭＳ Ｐ明朝" pitchFamily="18" charset="-128"/>
              </a:rPr>
              <a:t>ぶら</a:t>
            </a:r>
            <a:r>
              <a:rPr lang="ja-JP" altLang="en-US" sz="1600" dirty="0">
                <a:solidFill>
                  <a:schemeClr val="tx1"/>
                </a:solidFill>
                <a:latin typeface="ＭＳ Ｐ明朝" pitchFamily="18" charset="-128"/>
                <a:ea typeface="ＭＳ Ｐ明朝" pitchFamily="18" charset="-128"/>
              </a:rPr>
              <a:t>」の実現と“調和”と“優雅さ”のある街を育むことをめざす。</a:t>
            </a:r>
            <a:endParaRPr lang="en-US" altLang="ja-JP" sz="1600" dirty="0">
              <a:solidFill>
                <a:schemeClr val="tx1"/>
              </a:solidFill>
              <a:latin typeface="ＭＳ Ｐ明朝" pitchFamily="18" charset="-128"/>
              <a:ea typeface="ＭＳ Ｐ明朝" pitchFamily="18" charset="-128"/>
            </a:endParaRPr>
          </a:p>
        </p:txBody>
      </p:sp>
      <p:sp>
        <p:nvSpPr>
          <p:cNvPr id="29" name="正方形/長方形 28"/>
          <p:cNvSpPr/>
          <p:nvPr/>
        </p:nvSpPr>
        <p:spPr>
          <a:xfrm>
            <a:off x="1343472" y="1772816"/>
            <a:ext cx="1373833" cy="47525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600" dirty="0">
              <a:solidFill>
                <a:schemeClr val="tx1"/>
              </a:solidFill>
            </a:endParaRPr>
          </a:p>
          <a:p>
            <a:endParaRPr lang="en-US" altLang="ja-JP" sz="1600" dirty="0">
              <a:solidFill>
                <a:schemeClr val="tx1"/>
              </a:solidFill>
            </a:endParaRPr>
          </a:p>
          <a:p>
            <a:pPr marL="82550" indent="-82550"/>
            <a:r>
              <a:rPr lang="ja-JP" altLang="en-US" sz="1400" dirty="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心斎橋筋商店街は百貨店やブランド店等が軒を連ね、全国でも有数の来訪者（年間</a:t>
            </a:r>
            <a:r>
              <a:rPr lang="en-US" altLang="ja-JP" sz="1200" dirty="0">
                <a:solidFill>
                  <a:schemeClr val="tx1"/>
                </a:solidFill>
                <a:latin typeface="ＭＳ Ｐ明朝" pitchFamily="18" charset="-128"/>
                <a:ea typeface="ＭＳ Ｐ明朝" pitchFamily="18" charset="-128"/>
              </a:rPr>
              <a:t>5,500</a:t>
            </a:r>
            <a:r>
              <a:rPr lang="ja-JP" altLang="en-US" sz="1200" dirty="0">
                <a:solidFill>
                  <a:schemeClr val="tx1"/>
                </a:solidFill>
                <a:latin typeface="ＭＳ Ｐ明朝" pitchFamily="18" charset="-128"/>
                <a:ea typeface="ＭＳ Ｐ明朝" pitchFamily="18" charset="-128"/>
              </a:rPr>
              <a:t>万人）のある商店街。</a:t>
            </a:r>
            <a:endParaRPr lang="en-US" altLang="ja-JP" sz="1200" dirty="0">
              <a:solidFill>
                <a:schemeClr val="tx1"/>
              </a:solidFill>
              <a:latin typeface="ＭＳ Ｐ明朝" pitchFamily="18" charset="-128"/>
              <a:ea typeface="ＭＳ Ｐ明朝" pitchFamily="18" charset="-128"/>
            </a:endParaRPr>
          </a:p>
          <a:p>
            <a:pPr marL="82550" indent="-82550">
              <a:defRPr/>
            </a:pPr>
            <a:r>
              <a:rPr lang="ja-JP" altLang="en-US" sz="1200" dirty="0">
                <a:solidFill>
                  <a:schemeClr val="tx1"/>
                </a:solidFill>
                <a:latin typeface="ＭＳ Ｐ明朝" pitchFamily="18" charset="-128"/>
                <a:ea typeface="ＭＳ Ｐ明朝" pitchFamily="18" charset="-128"/>
              </a:rPr>
              <a:t>・しかし近年、</a:t>
            </a:r>
            <a:r>
              <a:rPr kumimoji="0" lang="ja-JP" altLang="en-US" sz="1200" dirty="0">
                <a:solidFill>
                  <a:schemeClr val="tx1"/>
                </a:solidFill>
                <a:latin typeface="ＭＳ Ｐ明朝" pitchFamily="18" charset="-128"/>
                <a:ea typeface="ＭＳ Ｐ明朝" pitchFamily="18" charset="-128"/>
              </a:rPr>
              <a:t>商店街衰退に伴う街のブランド力低下や、風俗店・無料案内所等による環境悪化が懸念されていた。</a:t>
            </a:r>
            <a:endParaRPr lang="ja-JP" altLang="en-US" sz="1200" dirty="0">
              <a:solidFill>
                <a:schemeClr val="tx1"/>
              </a:solidFill>
              <a:latin typeface="ＭＳ Ｐ明朝" pitchFamily="18" charset="-128"/>
              <a:ea typeface="ＭＳ Ｐ明朝" pitchFamily="18" charset="-128"/>
            </a:endParaRPr>
          </a:p>
        </p:txBody>
      </p:sp>
      <p:sp>
        <p:nvSpPr>
          <p:cNvPr id="30" name="正方形/長方形 29"/>
          <p:cNvSpPr/>
          <p:nvPr/>
        </p:nvSpPr>
        <p:spPr>
          <a:xfrm>
            <a:off x="3503712" y="1772816"/>
            <a:ext cx="2376260" cy="47525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solidFill>
                <a:schemeClr val="tx1"/>
              </a:solidFill>
            </a:endParaRPr>
          </a:p>
        </p:txBody>
      </p:sp>
      <p:sp>
        <p:nvSpPr>
          <p:cNvPr id="31" name="正方形/長方形 30"/>
          <p:cNvSpPr/>
          <p:nvPr/>
        </p:nvSpPr>
        <p:spPr>
          <a:xfrm>
            <a:off x="6672064" y="1772816"/>
            <a:ext cx="4104458" cy="47525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dirty="0">
              <a:solidFill>
                <a:schemeClr val="tx1"/>
              </a:solidFill>
            </a:endParaRPr>
          </a:p>
          <a:p>
            <a:pPr defTabSz="957263"/>
            <a:endParaRPr lang="en-US" altLang="ja-JP" dirty="0">
              <a:solidFill>
                <a:schemeClr val="tx1"/>
              </a:solidFill>
            </a:endParaRPr>
          </a:p>
          <a:p>
            <a:pPr defTabSz="957263"/>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endParaRPr lang="en-US" altLang="ja-JP" dirty="0">
              <a:solidFill>
                <a:schemeClr val="tx1"/>
              </a:solidFill>
              <a:latin typeface="ＭＳ ゴシック" pitchFamily="49" charset="-128"/>
            </a:endParaRPr>
          </a:p>
          <a:p>
            <a:pPr defTabSz="957263"/>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r>
              <a:rPr lang="ja-JP" altLang="en-US" dirty="0">
                <a:solidFill>
                  <a:schemeClr val="tx1"/>
                </a:solidFill>
                <a:latin typeface="ＭＳ ゴシック" pitchFamily="49" charset="-128"/>
              </a:rPr>
              <a:t>　</a:t>
            </a:r>
            <a:endParaRPr lang="en-US" altLang="ja-JP" dirty="0">
              <a:solidFill>
                <a:schemeClr val="tx1"/>
              </a:solidFill>
              <a:latin typeface="ＭＳ ゴシック" pitchFamily="49" charset="-128"/>
            </a:endParaRPr>
          </a:p>
          <a:p>
            <a:pPr defTabSz="957263"/>
            <a:endParaRPr lang="en-US" altLang="ja-JP" dirty="0">
              <a:solidFill>
                <a:schemeClr val="tx1"/>
              </a:solidFill>
              <a:latin typeface="ＭＳ ゴシック" pitchFamily="49" charset="-128"/>
            </a:endParaRPr>
          </a:p>
          <a:p>
            <a:endParaRPr lang="ja-JP" altLang="en-US" dirty="0">
              <a:solidFill>
                <a:schemeClr val="tx1"/>
              </a:solidFill>
            </a:endParaRPr>
          </a:p>
        </p:txBody>
      </p:sp>
      <p:sp>
        <p:nvSpPr>
          <p:cNvPr id="32" name="右矢印 31"/>
          <p:cNvSpPr/>
          <p:nvPr/>
        </p:nvSpPr>
        <p:spPr>
          <a:xfrm>
            <a:off x="2886329" y="3212976"/>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1343472" y="177281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38" name="正方形/長方形 37"/>
          <p:cNvSpPr/>
          <p:nvPr/>
        </p:nvSpPr>
        <p:spPr>
          <a:xfrm>
            <a:off x="3503712" y="1772816"/>
            <a:ext cx="1728192"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これまでの取組</a:t>
            </a:r>
            <a:endParaRPr lang="ja-JP" altLang="en-US" sz="1400" b="1" dirty="0"/>
          </a:p>
        </p:txBody>
      </p:sp>
      <p:sp>
        <p:nvSpPr>
          <p:cNvPr id="39" name="正方形/長方形 38"/>
          <p:cNvSpPr/>
          <p:nvPr/>
        </p:nvSpPr>
        <p:spPr>
          <a:xfrm>
            <a:off x="6672066" y="1772816"/>
            <a:ext cx="151216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将来像</a:t>
            </a:r>
          </a:p>
        </p:txBody>
      </p:sp>
      <p:sp>
        <p:nvSpPr>
          <p:cNvPr id="16" name="正方形/長方形 15"/>
          <p:cNvSpPr/>
          <p:nvPr/>
        </p:nvSpPr>
        <p:spPr>
          <a:xfrm>
            <a:off x="3575720" y="2204870"/>
            <a:ext cx="2233409" cy="3673689"/>
          </a:xfrm>
          <a:prstGeom prst="rect">
            <a:avLst/>
          </a:prstGeom>
        </p:spPr>
        <p:txBody>
          <a:bodyPr wrap="square" lIns="36000" tIns="36000" rIns="36000" bIns="36000">
            <a:spAutoFit/>
          </a:bodyPr>
          <a:lstStyle/>
          <a:p>
            <a:pPr marL="82550" indent="-82550"/>
            <a:r>
              <a:rPr lang="ja-JP" altLang="en-US" sz="1200" dirty="0">
                <a:latin typeface="ＭＳ Ｐ明朝" pitchFamily="18" charset="-128"/>
                <a:ea typeface="ＭＳ Ｐ明朝" pitchFamily="18" charset="-128"/>
              </a:rPr>
              <a:t>・街の現状を憂い、活性化に取り組む地域のまちづくり団体の活動を市が支援し、まちの将来像である</a:t>
            </a:r>
            <a:r>
              <a:rPr kumimoji="0" lang="ja-JP" altLang="en-US" sz="1200" dirty="0" smtClean="0">
                <a:latin typeface="ＭＳ Ｐ明朝" pitchFamily="18" charset="-128"/>
                <a:ea typeface="ＭＳ Ｐ明朝" pitchFamily="18" charset="-128"/>
              </a:rPr>
              <a:t>「まちづくり</a:t>
            </a:r>
            <a:r>
              <a:rPr kumimoji="0" lang="ja-JP" altLang="en-US" sz="1200" dirty="0">
                <a:latin typeface="ＭＳ Ｐ明朝" pitchFamily="18" charset="-128"/>
                <a:ea typeface="ＭＳ Ｐ明朝" pitchFamily="18" charset="-128"/>
              </a:rPr>
              <a:t>構想」が策定された</a:t>
            </a:r>
            <a:r>
              <a:rPr kumimoji="0" lang="ja-JP" altLang="en-US" sz="1200" dirty="0" smtClean="0">
                <a:latin typeface="ＭＳ Ｐ明朝" pitchFamily="18" charset="-128"/>
                <a:ea typeface="ＭＳ Ｐ明朝" pitchFamily="18" charset="-128"/>
              </a:rPr>
              <a:t>。</a:t>
            </a:r>
            <a:r>
              <a:rPr kumimoji="0" lang="ja-JP" altLang="en-US" sz="1200" dirty="0">
                <a:latin typeface="ＭＳ Ｐ明朝" pitchFamily="18" charset="-128"/>
                <a:ea typeface="ＭＳ Ｐ明朝" pitchFamily="18" charset="-128"/>
              </a:rPr>
              <a:t>（</a:t>
            </a:r>
            <a:r>
              <a:rPr kumimoji="0" lang="en-US" altLang="ja-JP" sz="1200" dirty="0">
                <a:latin typeface="ＭＳ Ｐ明朝" pitchFamily="18" charset="-128"/>
                <a:ea typeface="ＭＳ Ｐ明朝" pitchFamily="18" charset="-128"/>
              </a:rPr>
              <a:t>2012</a:t>
            </a:r>
            <a:r>
              <a:rPr kumimoji="0" lang="ja-JP" altLang="en-US" sz="1200" dirty="0">
                <a:latin typeface="ＭＳ Ｐ明朝" pitchFamily="18" charset="-128"/>
                <a:ea typeface="ＭＳ Ｐ明朝" pitchFamily="18" charset="-128"/>
              </a:rPr>
              <a:t>年</a:t>
            </a:r>
            <a:r>
              <a:rPr kumimoji="0" lang="en-US" altLang="ja-JP" sz="1200" dirty="0">
                <a:latin typeface="ＭＳ Ｐ明朝" pitchFamily="18" charset="-128"/>
                <a:ea typeface="ＭＳ Ｐ明朝" pitchFamily="18" charset="-128"/>
              </a:rPr>
              <a:t>9</a:t>
            </a:r>
            <a:r>
              <a:rPr kumimoji="0" lang="ja-JP" altLang="en-US" sz="1200" dirty="0">
                <a:latin typeface="ＭＳ Ｐ明朝" pitchFamily="18" charset="-128"/>
                <a:ea typeface="ＭＳ Ｐ明朝" pitchFamily="18" charset="-128"/>
              </a:rPr>
              <a:t>月）</a:t>
            </a:r>
            <a:endParaRPr lang="en-US" altLang="ja-JP" sz="1200" dirty="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構想に沿い約</a:t>
            </a:r>
            <a:r>
              <a:rPr lang="en-US" altLang="ja-JP" sz="1200" dirty="0">
                <a:latin typeface="ＭＳ Ｐ明朝" pitchFamily="18" charset="-128"/>
                <a:ea typeface="ＭＳ Ｐ明朝" pitchFamily="18" charset="-128"/>
              </a:rPr>
              <a:t>400</a:t>
            </a:r>
            <a:r>
              <a:rPr lang="ja-JP" altLang="en-US" sz="1200" dirty="0">
                <a:latin typeface="ＭＳ Ｐ明朝" pitchFamily="18" charset="-128"/>
                <a:ea typeface="ＭＳ Ｐ明朝" pitchFamily="18" charset="-128"/>
              </a:rPr>
              <a:t>名の合意を得た「心斎橋筋景観協定」を策定（</a:t>
            </a:r>
            <a:r>
              <a:rPr lang="en-US" altLang="ja-JP" sz="1200" dirty="0">
                <a:latin typeface="ＭＳ Ｐ明朝" pitchFamily="18" charset="-128"/>
                <a:ea typeface="ＭＳ Ｐ明朝" pitchFamily="18" charset="-128"/>
              </a:rPr>
              <a:t>2013</a:t>
            </a:r>
            <a:r>
              <a:rPr lang="ja-JP" altLang="en-US" sz="1200" dirty="0">
                <a:latin typeface="ＭＳ Ｐ明朝" pitchFamily="18" charset="-128"/>
                <a:ea typeface="ＭＳ Ｐ明朝" pitchFamily="18" charset="-128"/>
              </a:rPr>
              <a:t>年）。</a:t>
            </a:r>
            <a:endParaRPr lang="en-US" altLang="ja-JP" sz="1200" dirty="0">
              <a:latin typeface="ＭＳ Ｐ明朝" pitchFamily="18" charset="-128"/>
              <a:ea typeface="ＭＳ Ｐ明朝" pitchFamily="18" charset="-128"/>
            </a:endParaRPr>
          </a:p>
          <a:p>
            <a:pPr marL="82550" indent="-82550" defTabSz="957263"/>
            <a:r>
              <a:rPr lang="ja-JP" altLang="en-US" sz="1200" dirty="0">
                <a:latin typeface="ＭＳ Ｐ明朝" pitchFamily="18" charset="-128"/>
                <a:ea typeface="ＭＳ Ｐ明朝" pitchFamily="18" charset="-128"/>
              </a:rPr>
              <a:t>・地域では、ガイドラインを作成し、新築等の際に、事前に事業者と協議する取組みを行っている。</a:t>
            </a:r>
            <a:endParaRPr lang="en-US" altLang="ja-JP" sz="1200" dirty="0">
              <a:latin typeface="ＭＳ Ｐ明朝" pitchFamily="18" charset="-128"/>
              <a:ea typeface="ＭＳ Ｐ明朝" pitchFamily="18" charset="-128"/>
            </a:endParaRPr>
          </a:p>
          <a:p>
            <a:pPr marL="82550" indent="-82550" defTabSz="957263"/>
            <a:endParaRPr lang="en-US" altLang="ja-JP" sz="1400" dirty="0">
              <a:latin typeface="ＭＳ Ｐ明朝" pitchFamily="18" charset="-128"/>
              <a:ea typeface="ＭＳ Ｐ明朝" pitchFamily="18" charset="-128"/>
            </a:endParaRPr>
          </a:p>
          <a:p>
            <a:pPr defTabSz="957263"/>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景観協定の主な内容</a:t>
            </a:r>
            <a:r>
              <a:rPr lang="en-US" altLang="ja-JP" sz="1100" dirty="0">
                <a:latin typeface="ＭＳ Ｐ明朝" pitchFamily="18" charset="-128"/>
                <a:ea typeface="ＭＳ Ｐ明朝" pitchFamily="18" charset="-128"/>
              </a:rPr>
              <a:t>】</a:t>
            </a:r>
          </a:p>
          <a:p>
            <a:pPr marL="177800" indent="-177800" defTabSz="957263"/>
            <a:r>
              <a:rPr lang="ja-JP" altLang="en-US" sz="1100" dirty="0">
                <a:latin typeface="ＭＳ Ｐ明朝" pitchFamily="18" charset="-128"/>
                <a:ea typeface="ＭＳ Ｐ明朝" pitchFamily="18" charset="-128"/>
              </a:rPr>
              <a:t>　・風営法等で定める用途に供することを禁止</a:t>
            </a:r>
            <a:endParaRPr lang="en-US" altLang="ja-JP" sz="1100" dirty="0">
              <a:latin typeface="ＭＳ Ｐ明朝" pitchFamily="18" charset="-128"/>
              <a:ea typeface="ＭＳ Ｐ明朝" pitchFamily="18" charset="-128"/>
            </a:endParaRPr>
          </a:p>
          <a:p>
            <a:pPr marL="180975" indent="-180975" defTabSz="957263"/>
            <a:r>
              <a:rPr lang="ja-JP" altLang="en-US" sz="1100" dirty="0">
                <a:latin typeface="ＭＳ Ｐ明朝" pitchFamily="18" charset="-128"/>
                <a:ea typeface="ＭＳ Ｐ明朝" pitchFamily="18" charset="-128"/>
              </a:rPr>
              <a:t>　・アーケード内に面する立面の３分の１以内とする等、屋外広告物の制限</a:t>
            </a:r>
            <a:endParaRPr lang="en-US" altLang="ja-JP" sz="1100" dirty="0">
              <a:latin typeface="ＭＳ Ｐ明朝" pitchFamily="18" charset="-128"/>
              <a:ea typeface="ＭＳ Ｐ明朝" pitchFamily="18" charset="-128"/>
            </a:endParaRPr>
          </a:p>
          <a:p>
            <a:pPr marL="177800" indent="-177800" defTabSz="957263"/>
            <a:r>
              <a:rPr lang="ja-JP" altLang="en-US" sz="1100" dirty="0">
                <a:latin typeface="ＭＳ Ｐ明朝" pitchFamily="18" charset="-128"/>
                <a:ea typeface="ＭＳ Ｐ明朝" pitchFamily="18" charset="-128"/>
              </a:rPr>
              <a:t>　・建築物の新築や広告物設置等の際は協議が必要</a:t>
            </a:r>
            <a:endParaRPr lang="en-US" altLang="ja-JP" sz="1100" dirty="0">
              <a:latin typeface="ＭＳ Ｐ明朝" pitchFamily="18" charset="-128"/>
              <a:ea typeface="ＭＳ Ｐ明朝" pitchFamily="18" charset="-128"/>
            </a:endParaRPr>
          </a:p>
        </p:txBody>
      </p:sp>
      <p:sp>
        <p:nvSpPr>
          <p:cNvPr id="17" name="右矢印 16"/>
          <p:cNvSpPr/>
          <p:nvPr/>
        </p:nvSpPr>
        <p:spPr>
          <a:xfrm>
            <a:off x="6054682" y="3188051"/>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正方形/長方形 17"/>
          <p:cNvSpPr/>
          <p:nvPr/>
        </p:nvSpPr>
        <p:spPr>
          <a:xfrm>
            <a:off x="6672066" y="2204907"/>
            <a:ext cx="1512168" cy="1631216"/>
          </a:xfrm>
          <a:prstGeom prst="rect">
            <a:avLst/>
          </a:prstGeom>
        </p:spPr>
        <p:txBody>
          <a:bodyPr wrap="square">
            <a:spAutoFit/>
          </a:bodyPr>
          <a:lstStyle/>
          <a:p>
            <a:pPr marL="82550" indent="-82550" defTabSz="957263"/>
            <a:r>
              <a:rPr lang="ja-JP" altLang="en-US" sz="1200" dirty="0">
                <a:latin typeface="ＭＳ Ｐ明朝" pitchFamily="18" charset="-128"/>
                <a:ea typeface="ＭＳ Ｐ明朝" pitchFamily="18" charset="-128"/>
              </a:rPr>
              <a:t>・今後、地域と事業者が景観協定に基づく協議を行うことにより、「心</a:t>
            </a:r>
            <a:r>
              <a:rPr lang="ja-JP" altLang="en-US" sz="1200" dirty="0" err="1">
                <a:latin typeface="ＭＳ Ｐ明朝" pitchFamily="18" charset="-128"/>
                <a:ea typeface="ＭＳ Ｐ明朝" pitchFamily="18" charset="-128"/>
              </a:rPr>
              <a:t>ぶら</a:t>
            </a:r>
            <a:r>
              <a:rPr lang="ja-JP" altLang="en-US" sz="1200" dirty="0">
                <a:latin typeface="ＭＳ Ｐ明朝" pitchFamily="18" charset="-128"/>
                <a:ea typeface="ＭＳ Ｐ明朝" pitchFamily="18" charset="-128"/>
              </a:rPr>
              <a:t>」の実現及び“調和”と“優雅さ”のある街を育むことをめざす。</a:t>
            </a:r>
            <a:endParaRPr lang="en-US" altLang="ja-JP" sz="1200" dirty="0">
              <a:latin typeface="ＭＳ Ｐ明朝" pitchFamily="18" charset="-128"/>
              <a:ea typeface="ＭＳ Ｐ明朝" pitchFamily="18" charset="-128"/>
            </a:endParaRPr>
          </a:p>
          <a:p>
            <a:pPr defTabSz="957263"/>
            <a:endParaRPr lang="en-US" altLang="ja-JP" sz="1400" dirty="0">
              <a:latin typeface="ＭＳ Ｐ明朝" pitchFamily="18" charset="-128"/>
              <a:ea typeface="ＭＳ Ｐ明朝" pitchFamily="18" charset="-128"/>
            </a:endParaRPr>
          </a:p>
        </p:txBody>
      </p:sp>
      <p:pic>
        <p:nvPicPr>
          <p:cNvPr id="56323" name="Picture 3"/>
          <p:cNvPicPr>
            <a:picLocks noChangeAspect="1" noChangeArrowheads="1"/>
          </p:cNvPicPr>
          <p:nvPr/>
        </p:nvPicPr>
        <p:blipFill>
          <a:blip r:embed="rId3" cstate="email"/>
          <a:srcRect/>
          <a:stretch>
            <a:fillRect/>
          </a:stretch>
        </p:blipFill>
        <p:spPr bwMode="auto">
          <a:xfrm>
            <a:off x="6720322" y="5733256"/>
            <a:ext cx="1224136" cy="348736"/>
          </a:xfrm>
          <a:prstGeom prst="rect">
            <a:avLst/>
          </a:prstGeom>
          <a:noFill/>
          <a:ln w="9525">
            <a:noFill/>
            <a:miter lim="800000"/>
            <a:headEnd/>
            <a:tailEnd/>
          </a:ln>
        </p:spPr>
      </p:pic>
      <p:pic>
        <p:nvPicPr>
          <p:cNvPr id="56324" name="Picture 4"/>
          <p:cNvPicPr>
            <a:picLocks noChangeAspect="1" noChangeArrowheads="1"/>
          </p:cNvPicPr>
          <p:nvPr/>
        </p:nvPicPr>
        <p:blipFill>
          <a:blip r:embed="rId4" cstate="email"/>
          <a:srcRect/>
          <a:stretch>
            <a:fillRect/>
          </a:stretch>
        </p:blipFill>
        <p:spPr bwMode="auto">
          <a:xfrm>
            <a:off x="6744073" y="6086563"/>
            <a:ext cx="1512168" cy="339051"/>
          </a:xfrm>
          <a:prstGeom prst="rect">
            <a:avLst/>
          </a:prstGeom>
          <a:noFill/>
          <a:ln w="9525">
            <a:noFill/>
            <a:miter lim="800000"/>
            <a:headEnd/>
            <a:tailEnd/>
          </a:ln>
        </p:spPr>
      </p:pic>
      <p:sp>
        <p:nvSpPr>
          <p:cNvPr id="21" name="テキスト ボックス 20"/>
          <p:cNvSpPr txBox="1"/>
          <p:nvPr/>
        </p:nvSpPr>
        <p:spPr>
          <a:xfrm>
            <a:off x="8405127" y="4005064"/>
            <a:ext cx="211203" cy="648072"/>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御堂筋</a:t>
            </a:r>
          </a:p>
        </p:txBody>
      </p:sp>
      <p:sp>
        <p:nvSpPr>
          <p:cNvPr id="23" name="テキスト ボックス 22"/>
          <p:cNvSpPr txBox="1"/>
          <p:nvPr/>
        </p:nvSpPr>
        <p:spPr>
          <a:xfrm>
            <a:off x="8688295" y="1916832"/>
            <a:ext cx="432049" cy="19581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長堀通</a:t>
            </a:r>
          </a:p>
        </p:txBody>
      </p:sp>
      <p:sp>
        <p:nvSpPr>
          <p:cNvPr id="24" name="テキスト ボックス 23"/>
          <p:cNvSpPr txBox="1"/>
          <p:nvPr/>
        </p:nvSpPr>
        <p:spPr>
          <a:xfrm>
            <a:off x="9120342" y="6165304"/>
            <a:ext cx="720080" cy="19581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道頓堀川</a:t>
            </a:r>
          </a:p>
        </p:txBody>
      </p:sp>
      <p:sp>
        <p:nvSpPr>
          <p:cNvPr id="26" name="正方形/長方形 25"/>
          <p:cNvSpPr/>
          <p:nvPr/>
        </p:nvSpPr>
        <p:spPr>
          <a:xfrm>
            <a:off x="9912432" y="6165304"/>
            <a:ext cx="720080" cy="288032"/>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28" name="スライド番号プレースホルダ 27"/>
          <p:cNvSpPr>
            <a:spLocks noGrp="1"/>
          </p:cNvSpPr>
          <p:nvPr>
            <p:ph type="sldNum" sz="quarter" idx="12"/>
          </p:nvPr>
        </p:nvSpPr>
        <p:spPr/>
        <p:txBody>
          <a:bodyPr/>
          <a:lstStyle/>
          <a:p>
            <a:fld id="{37EF5067-3AB7-4642-9103-42CBD40CC6D9}" type="slidenum">
              <a:rPr kumimoji="1" lang="ja-JP" altLang="en-US" smtClean="0"/>
              <a:pPr/>
              <a:t>36</a:t>
            </a:fld>
            <a:endParaRPr kumimoji="1" lang="ja-JP" altLang="en-US" dirty="0"/>
          </a:p>
        </p:txBody>
      </p:sp>
    </p:spTree>
    <p:extLst>
      <p:ext uri="{BB962C8B-B14F-4D97-AF65-F5344CB8AC3E}">
        <p14:creationId xmlns:p14="http://schemas.microsoft.com/office/powerpoint/2010/main" val="36992506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宗右衛門町.jpg"/>
          <p:cNvPicPr>
            <a:picLocks noChangeAspect="1"/>
          </p:cNvPicPr>
          <p:nvPr/>
        </p:nvPicPr>
        <p:blipFill rotWithShape="1">
          <a:blip r:embed="rId3" cstate="email"/>
          <a:srcRect l="2055" r="5303"/>
          <a:stretch/>
        </p:blipFill>
        <p:spPr>
          <a:xfrm>
            <a:off x="6010589" y="2863797"/>
            <a:ext cx="4787901" cy="1440160"/>
          </a:xfrm>
          <a:prstGeom prst="rect">
            <a:avLst/>
          </a:prstGeom>
        </p:spPr>
      </p:pic>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４．難波周辺　③宗右衛門町地区の格調高く魅力あるまちなみの再生・創造</a:t>
            </a:r>
            <a:endParaRPr lang="en-US" altLang="ja-JP" sz="2000" b="1" dirty="0">
              <a:solidFill>
                <a:schemeClr val="bg1"/>
              </a:solidFill>
              <a:latin typeface="+mn-ea"/>
            </a:endParaRPr>
          </a:p>
        </p:txBody>
      </p:sp>
      <p:sp>
        <p:nvSpPr>
          <p:cNvPr id="25" name="角丸四角形 24"/>
          <p:cNvSpPr/>
          <p:nvPr/>
        </p:nvSpPr>
        <p:spPr>
          <a:xfrm>
            <a:off x="1279490" y="460864"/>
            <a:ext cx="9497041" cy="1167936"/>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dirty="0">
                <a:solidFill>
                  <a:schemeClr val="tx1"/>
                </a:solidFill>
              </a:rPr>
              <a:t>＜めざす姿＞</a:t>
            </a:r>
            <a:endParaRPr lang="en-US" altLang="ja-JP" sz="1600" dirty="0">
              <a:solidFill>
                <a:schemeClr val="tx1"/>
              </a:solidFill>
            </a:endParaRPr>
          </a:p>
          <a:p>
            <a:pPr marL="265113" indent="-265113"/>
            <a:r>
              <a:rPr lang="en-US" altLang="ja-JP" sz="1600" dirty="0">
                <a:solidFill>
                  <a:schemeClr val="tx1"/>
                </a:solidFill>
              </a:rPr>
              <a:t>  </a:t>
            </a:r>
            <a:r>
              <a:rPr lang="ja-JP" altLang="en-US" sz="1600" dirty="0">
                <a:solidFill>
                  <a:schemeClr val="tx1"/>
                </a:solidFill>
                <a:latin typeface="ＭＳ Ｐ明朝" pitchFamily="18" charset="-128"/>
                <a:ea typeface="ＭＳ Ｐ明朝" pitchFamily="18" charset="-128"/>
              </a:rPr>
              <a:t>・</a:t>
            </a:r>
            <a:r>
              <a:rPr lang="en-US" altLang="ja-JP" sz="1600" dirty="0">
                <a:solidFill>
                  <a:schemeClr val="tx1"/>
                </a:solidFill>
                <a:latin typeface="ＭＳ Ｐ明朝" pitchFamily="18" charset="-128"/>
                <a:ea typeface="ＭＳ Ｐ明朝" pitchFamily="18" charset="-128"/>
              </a:rPr>
              <a:t> </a:t>
            </a:r>
            <a:r>
              <a:rPr lang="ja-JP" altLang="en-US" sz="1600" dirty="0">
                <a:solidFill>
                  <a:schemeClr val="tx1"/>
                </a:solidFill>
                <a:latin typeface="ＭＳ Ｐ明朝" pitchFamily="18" charset="-128"/>
                <a:ea typeface="ＭＳ Ｐ明朝" pitchFamily="18" charset="-128"/>
              </a:rPr>
              <a:t>建物の用途等を制限するルールである「地区計画」や、新築等の際に地域と事業者が協議する取組みにより、歴史や風情が息づく個性的で格調高い魅力的なまちなみを再生・創造するとともに、大阪ミナミの環境浄化、活性化に寄与する。</a:t>
            </a:r>
            <a:endParaRPr lang="en-US" altLang="ja-JP" sz="1600" dirty="0">
              <a:solidFill>
                <a:schemeClr val="tx1"/>
              </a:solidFill>
              <a:latin typeface="ＭＳ Ｐ明朝" pitchFamily="18" charset="-128"/>
              <a:ea typeface="ＭＳ Ｐ明朝" pitchFamily="18" charset="-128"/>
            </a:endParaRPr>
          </a:p>
        </p:txBody>
      </p:sp>
      <p:sp>
        <p:nvSpPr>
          <p:cNvPr id="29" name="正方形/長方形 28"/>
          <p:cNvSpPr/>
          <p:nvPr/>
        </p:nvSpPr>
        <p:spPr>
          <a:xfrm>
            <a:off x="1261781" y="1836440"/>
            <a:ext cx="1613027" cy="48245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dirty="0">
              <a:solidFill>
                <a:schemeClr val="tx1"/>
              </a:solidFill>
            </a:endParaRPr>
          </a:p>
          <a:p>
            <a:endParaRPr lang="en-US" altLang="ja-JP" sz="1600" dirty="0">
              <a:solidFill>
                <a:schemeClr val="tx1"/>
              </a:solidFill>
            </a:endParaRPr>
          </a:p>
          <a:p>
            <a:endParaRPr lang="en-US" altLang="ja-JP" sz="1600" dirty="0">
              <a:solidFill>
                <a:schemeClr val="tx1"/>
              </a:solidFill>
            </a:endParaRPr>
          </a:p>
          <a:p>
            <a:endParaRPr lang="en-US" altLang="ja-JP" sz="1600" dirty="0">
              <a:solidFill>
                <a:schemeClr val="tx1"/>
              </a:solidFill>
            </a:endParaRPr>
          </a:p>
          <a:p>
            <a:endParaRPr lang="ja-JP" altLang="en-US" sz="1600" dirty="0">
              <a:solidFill>
                <a:schemeClr val="tx1"/>
              </a:solidFill>
            </a:endParaRPr>
          </a:p>
        </p:txBody>
      </p:sp>
      <p:sp>
        <p:nvSpPr>
          <p:cNvPr id="31" name="正方形/長方形 30"/>
          <p:cNvSpPr/>
          <p:nvPr/>
        </p:nvSpPr>
        <p:spPr>
          <a:xfrm>
            <a:off x="6010589" y="1836440"/>
            <a:ext cx="4765931" cy="48245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2600"/>
              </a:lnSpc>
            </a:pPr>
            <a:endParaRPr lang="en-US" altLang="ja-JP" dirty="0">
              <a:solidFill>
                <a:schemeClr val="tx1"/>
              </a:solidFill>
            </a:endParaRPr>
          </a:p>
          <a:p>
            <a:pPr marL="88900" indent="-88900"/>
            <a:r>
              <a:rPr lang="ja-JP" altLang="en-US" sz="1200" dirty="0">
                <a:solidFill>
                  <a:schemeClr val="tx1"/>
                </a:solidFill>
                <a:latin typeface="ＭＳ Ｐ明朝" pitchFamily="18" charset="-128"/>
                <a:ea typeface="ＭＳ Ｐ明朝" pitchFamily="18" charset="-128"/>
              </a:rPr>
              <a:t>・今後建替えが進むことにより、歴史や風情が息づく個性的で格調高い魅力的なまちなみを再生・創造し、大阪ミナミの環境浄化、活性化に寄与する。</a:t>
            </a:r>
          </a:p>
        </p:txBody>
      </p:sp>
      <p:sp>
        <p:nvSpPr>
          <p:cNvPr id="32" name="右矢印 31"/>
          <p:cNvSpPr/>
          <p:nvPr/>
        </p:nvSpPr>
        <p:spPr>
          <a:xfrm>
            <a:off x="2977319" y="3861052"/>
            <a:ext cx="217965"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4" name="正方形/長方形 33"/>
          <p:cNvSpPr/>
          <p:nvPr/>
        </p:nvSpPr>
        <p:spPr>
          <a:xfrm>
            <a:off x="1271464" y="1836440"/>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39" name="正方形/長方形 38"/>
          <p:cNvSpPr/>
          <p:nvPr/>
        </p:nvSpPr>
        <p:spPr>
          <a:xfrm>
            <a:off x="6011245" y="1836440"/>
            <a:ext cx="136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将来像</a:t>
            </a:r>
          </a:p>
        </p:txBody>
      </p:sp>
      <p:pic>
        <p:nvPicPr>
          <p:cNvPr id="1026" name="Picture 2"/>
          <p:cNvPicPr>
            <a:picLocks noChangeAspect="1" noChangeArrowheads="1"/>
          </p:cNvPicPr>
          <p:nvPr/>
        </p:nvPicPr>
        <p:blipFill>
          <a:blip r:embed="rId4" cstate="email"/>
          <a:srcRect/>
          <a:stretch>
            <a:fillRect/>
          </a:stretch>
        </p:blipFill>
        <p:spPr bwMode="auto">
          <a:xfrm>
            <a:off x="6804426" y="4348336"/>
            <a:ext cx="2886361" cy="1967579"/>
          </a:xfrm>
          <a:prstGeom prst="rect">
            <a:avLst/>
          </a:prstGeom>
          <a:noFill/>
          <a:ln w="9525">
            <a:noFill/>
            <a:miter lim="800000"/>
            <a:headEnd/>
            <a:tailEnd/>
          </a:ln>
        </p:spPr>
      </p:pic>
      <p:sp>
        <p:nvSpPr>
          <p:cNvPr id="16" name="正方形/長方形 149"/>
          <p:cNvSpPr>
            <a:spLocks noChangeArrowheads="1"/>
          </p:cNvSpPr>
          <p:nvPr/>
        </p:nvSpPr>
        <p:spPr bwMode="auto">
          <a:xfrm>
            <a:off x="6396039" y="6300936"/>
            <a:ext cx="4368485" cy="144016"/>
          </a:xfrm>
          <a:prstGeom prst="rect">
            <a:avLst/>
          </a:prstGeom>
          <a:noFill/>
          <a:ln>
            <a:noFill/>
          </a:ln>
          <a:extLst/>
        </p:spPr>
        <p:txBody>
          <a:bodyPr lIns="74267" tIns="8889" rIns="74267" bIns="8889"/>
          <a:lstStyle>
            <a:lvl1pPr>
              <a:spcBef>
                <a:spcPct val="20000"/>
              </a:spcBef>
              <a:buChar char="•"/>
              <a:defRPr kumimoji="1" sz="45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050" b="1" dirty="0">
                <a:effectLst>
                  <a:outerShdw blurRad="38100" dist="38100" dir="2700000" algn="tl">
                    <a:srgbClr val="000000">
                      <a:alpha val="43137"/>
                    </a:srgbClr>
                  </a:outerShdw>
                </a:effectLst>
              </a:rPr>
              <a:t>　（宗右衛門町活性化協議会　まちづくり構想　街並みのイメージ）</a:t>
            </a:r>
            <a:endParaRPr lang="ja-JP" altLang="en-US" sz="1300" b="1" dirty="0">
              <a:effectLst>
                <a:outerShdw blurRad="38100" dist="38100" dir="2700000" algn="tl">
                  <a:srgbClr val="000000">
                    <a:alpha val="43137"/>
                  </a:srgbClr>
                </a:outerShdw>
              </a:effectLst>
            </a:endParaRPr>
          </a:p>
        </p:txBody>
      </p:sp>
      <p:sp>
        <p:nvSpPr>
          <p:cNvPr id="21" name="テキスト ボックス 20"/>
          <p:cNvSpPr txBox="1"/>
          <p:nvPr/>
        </p:nvSpPr>
        <p:spPr>
          <a:xfrm>
            <a:off x="6120376" y="2935805"/>
            <a:ext cx="211203" cy="648072"/>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御堂筋</a:t>
            </a:r>
          </a:p>
        </p:txBody>
      </p:sp>
      <p:sp>
        <p:nvSpPr>
          <p:cNvPr id="22" name="テキスト ボックス 21"/>
          <p:cNvSpPr txBox="1"/>
          <p:nvPr/>
        </p:nvSpPr>
        <p:spPr>
          <a:xfrm>
            <a:off x="10440854" y="3007813"/>
            <a:ext cx="211203" cy="360040"/>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堺筋</a:t>
            </a:r>
          </a:p>
        </p:txBody>
      </p:sp>
      <p:sp>
        <p:nvSpPr>
          <p:cNvPr id="28" name="フリーフォーム 27"/>
          <p:cNvSpPr/>
          <p:nvPr/>
        </p:nvSpPr>
        <p:spPr>
          <a:xfrm>
            <a:off x="6192333" y="3151833"/>
            <a:ext cx="4291866" cy="967255"/>
          </a:xfrm>
          <a:custGeom>
            <a:avLst/>
            <a:gdLst>
              <a:gd name="connsiteX0" fmla="*/ 4260153 w 4291866"/>
              <a:gd name="connsiteY0" fmla="*/ 967255 h 967255"/>
              <a:gd name="connsiteX1" fmla="*/ 1749517 w 4291866"/>
              <a:gd name="connsiteY1" fmla="*/ 930257 h 967255"/>
              <a:gd name="connsiteX2" fmla="*/ 406987 w 4291866"/>
              <a:gd name="connsiteY2" fmla="*/ 930257 h 967255"/>
              <a:gd name="connsiteX3" fmla="*/ 0 w 4291866"/>
              <a:gd name="connsiteY3" fmla="*/ 935542 h 967255"/>
              <a:gd name="connsiteX4" fmla="*/ 5286 w 4291866"/>
              <a:gd name="connsiteY4" fmla="*/ 576125 h 967255"/>
              <a:gd name="connsiteX5" fmla="*/ 861545 w 4291866"/>
              <a:gd name="connsiteY5" fmla="*/ 570839 h 967255"/>
              <a:gd name="connsiteX6" fmla="*/ 866830 w 4291866"/>
              <a:gd name="connsiteY6" fmla="*/ 449272 h 967255"/>
              <a:gd name="connsiteX7" fmla="*/ 898544 w 4291866"/>
              <a:gd name="connsiteY7" fmla="*/ 449272 h 967255"/>
              <a:gd name="connsiteX8" fmla="*/ 903829 w 4291866"/>
              <a:gd name="connsiteY8" fmla="*/ 332989 h 967255"/>
              <a:gd name="connsiteX9" fmla="*/ 972541 w 4291866"/>
              <a:gd name="connsiteY9" fmla="*/ 338275 h 967255"/>
              <a:gd name="connsiteX10" fmla="*/ 972541 w 4291866"/>
              <a:gd name="connsiteY10" fmla="*/ 248421 h 967255"/>
              <a:gd name="connsiteX11" fmla="*/ 1104680 w 4291866"/>
              <a:gd name="connsiteY11" fmla="*/ 253706 h 967255"/>
              <a:gd name="connsiteX12" fmla="*/ 1104680 w 4291866"/>
              <a:gd name="connsiteY12" fmla="*/ 248421 h 967255"/>
              <a:gd name="connsiteX13" fmla="*/ 1464097 w 4291866"/>
              <a:gd name="connsiteY13" fmla="*/ 248421 h 967255"/>
              <a:gd name="connsiteX14" fmla="*/ 1464097 w 4291866"/>
              <a:gd name="connsiteY14" fmla="*/ 116282 h 967255"/>
              <a:gd name="connsiteX15" fmla="*/ 1797087 w 4291866"/>
              <a:gd name="connsiteY15" fmla="*/ 121567 h 967255"/>
              <a:gd name="connsiteX16" fmla="*/ 1797087 w 4291866"/>
              <a:gd name="connsiteY16" fmla="*/ 153281 h 967255"/>
              <a:gd name="connsiteX17" fmla="*/ 1807658 w 4291866"/>
              <a:gd name="connsiteY17" fmla="*/ 158566 h 967255"/>
              <a:gd name="connsiteX18" fmla="*/ 1812944 w 4291866"/>
              <a:gd name="connsiteY18" fmla="*/ 63426 h 967255"/>
              <a:gd name="connsiteX19" fmla="*/ 2167075 w 4291866"/>
              <a:gd name="connsiteY19" fmla="*/ 68712 h 967255"/>
              <a:gd name="connsiteX20" fmla="*/ 2167075 w 4291866"/>
              <a:gd name="connsiteY20" fmla="*/ 0 h 967255"/>
              <a:gd name="connsiteX21" fmla="*/ 2537064 w 4291866"/>
              <a:gd name="connsiteY21" fmla="*/ 5285 h 967255"/>
              <a:gd name="connsiteX22" fmla="*/ 2537064 w 4291866"/>
              <a:gd name="connsiteY22" fmla="*/ 264277 h 967255"/>
              <a:gd name="connsiteX23" fmla="*/ 2907052 w 4291866"/>
              <a:gd name="connsiteY23" fmla="*/ 269563 h 967255"/>
              <a:gd name="connsiteX24" fmla="*/ 2912338 w 4291866"/>
              <a:gd name="connsiteY24" fmla="*/ 206136 h 967255"/>
              <a:gd name="connsiteX25" fmla="*/ 3255898 w 4291866"/>
              <a:gd name="connsiteY25" fmla="*/ 216707 h 967255"/>
              <a:gd name="connsiteX26" fmla="*/ 3604745 w 4291866"/>
              <a:gd name="connsiteY26" fmla="*/ 206136 h 967255"/>
              <a:gd name="connsiteX27" fmla="*/ 3604745 w 4291866"/>
              <a:gd name="connsiteY27" fmla="*/ 301276 h 967255"/>
              <a:gd name="connsiteX28" fmla="*/ 3958876 w 4291866"/>
              <a:gd name="connsiteY28" fmla="*/ 311847 h 967255"/>
              <a:gd name="connsiteX29" fmla="*/ 3958876 w 4291866"/>
              <a:gd name="connsiteY29" fmla="*/ 211422 h 967255"/>
              <a:gd name="connsiteX30" fmla="*/ 4048731 w 4291866"/>
              <a:gd name="connsiteY30" fmla="*/ 216707 h 967255"/>
              <a:gd name="connsiteX31" fmla="*/ 4043445 w 4291866"/>
              <a:gd name="connsiteY31" fmla="*/ 306562 h 967255"/>
              <a:gd name="connsiteX32" fmla="*/ 4291866 w 4291866"/>
              <a:gd name="connsiteY32" fmla="*/ 322418 h 967255"/>
              <a:gd name="connsiteX33" fmla="*/ 4260153 w 4291866"/>
              <a:gd name="connsiteY33" fmla="*/ 967255 h 96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91866" h="967255">
                <a:moveTo>
                  <a:pt x="4260153" y="967255"/>
                </a:moveTo>
                <a:lnTo>
                  <a:pt x="1749517" y="930257"/>
                </a:lnTo>
                <a:lnTo>
                  <a:pt x="406987" y="930257"/>
                </a:lnTo>
                <a:lnTo>
                  <a:pt x="0" y="935542"/>
                </a:lnTo>
                <a:lnTo>
                  <a:pt x="5286" y="576125"/>
                </a:lnTo>
                <a:lnTo>
                  <a:pt x="861545" y="570839"/>
                </a:lnTo>
                <a:lnTo>
                  <a:pt x="866830" y="449272"/>
                </a:lnTo>
                <a:lnTo>
                  <a:pt x="898544" y="449272"/>
                </a:lnTo>
                <a:lnTo>
                  <a:pt x="903829" y="332989"/>
                </a:lnTo>
                <a:lnTo>
                  <a:pt x="972541" y="338275"/>
                </a:lnTo>
                <a:lnTo>
                  <a:pt x="972541" y="248421"/>
                </a:lnTo>
                <a:lnTo>
                  <a:pt x="1104680" y="253706"/>
                </a:lnTo>
                <a:lnTo>
                  <a:pt x="1104680" y="248421"/>
                </a:lnTo>
                <a:lnTo>
                  <a:pt x="1464097" y="248421"/>
                </a:lnTo>
                <a:lnTo>
                  <a:pt x="1464097" y="116282"/>
                </a:lnTo>
                <a:lnTo>
                  <a:pt x="1797087" y="121567"/>
                </a:lnTo>
                <a:lnTo>
                  <a:pt x="1797087" y="153281"/>
                </a:lnTo>
                <a:lnTo>
                  <a:pt x="1807658" y="158566"/>
                </a:lnTo>
                <a:lnTo>
                  <a:pt x="1812944" y="63426"/>
                </a:lnTo>
                <a:lnTo>
                  <a:pt x="2167075" y="68712"/>
                </a:lnTo>
                <a:lnTo>
                  <a:pt x="2167075" y="0"/>
                </a:lnTo>
                <a:lnTo>
                  <a:pt x="2537064" y="5285"/>
                </a:lnTo>
                <a:lnTo>
                  <a:pt x="2537064" y="264277"/>
                </a:lnTo>
                <a:lnTo>
                  <a:pt x="2907052" y="269563"/>
                </a:lnTo>
                <a:lnTo>
                  <a:pt x="2912338" y="206136"/>
                </a:lnTo>
                <a:lnTo>
                  <a:pt x="3255898" y="216707"/>
                </a:lnTo>
                <a:lnTo>
                  <a:pt x="3604745" y="206136"/>
                </a:lnTo>
                <a:lnTo>
                  <a:pt x="3604745" y="301276"/>
                </a:lnTo>
                <a:lnTo>
                  <a:pt x="3958876" y="311847"/>
                </a:lnTo>
                <a:lnTo>
                  <a:pt x="3958876" y="211422"/>
                </a:lnTo>
                <a:lnTo>
                  <a:pt x="4048731" y="216707"/>
                </a:lnTo>
                <a:lnTo>
                  <a:pt x="4043445" y="306562"/>
                </a:lnTo>
                <a:lnTo>
                  <a:pt x="4291866" y="322418"/>
                </a:lnTo>
                <a:lnTo>
                  <a:pt x="4260153" y="967255"/>
                </a:lnTo>
                <a:close/>
              </a:path>
            </a:pathLst>
          </a:custGeom>
          <a:solidFill>
            <a:srgbClr val="FF0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p:cNvSpPr txBox="1"/>
          <p:nvPr/>
        </p:nvSpPr>
        <p:spPr>
          <a:xfrm>
            <a:off x="7776509" y="3583877"/>
            <a:ext cx="1584176" cy="195814"/>
          </a:xfrm>
          <a:prstGeom prst="rect">
            <a:avLst/>
          </a:prstGeom>
          <a:solidFill>
            <a:schemeClr val="bg1">
              <a:alpha val="50000"/>
            </a:schemeClr>
          </a:solidFill>
        </p:spPr>
        <p:txBody>
          <a:bodyPr wrap="square" lIns="36000" tIns="36000" rIns="36000" bIns="36000" rtlCol="0">
            <a:spAutoFit/>
          </a:bodyPr>
          <a:lstStyle/>
          <a:p>
            <a:pPr algn="ctr"/>
            <a:r>
              <a:rPr lang="ja-JP" altLang="en-US" sz="800" b="1" dirty="0">
                <a:latin typeface="Meiryo UI" pitchFamily="50" charset="-128"/>
                <a:ea typeface="Meiryo UI" pitchFamily="50" charset="-128"/>
                <a:cs typeface="Meiryo UI" pitchFamily="50" charset="-128"/>
              </a:rPr>
              <a:t>宗右衛門町地区　地区計画の区域</a:t>
            </a:r>
          </a:p>
        </p:txBody>
      </p:sp>
      <p:sp>
        <p:nvSpPr>
          <p:cNvPr id="18" name="テキスト ボックス 17"/>
          <p:cNvSpPr txBox="1"/>
          <p:nvPr/>
        </p:nvSpPr>
        <p:spPr>
          <a:xfrm>
            <a:off x="7992534" y="4087933"/>
            <a:ext cx="780087" cy="195814"/>
          </a:xfrm>
          <a:prstGeom prst="rect">
            <a:avLst/>
          </a:prstGeom>
          <a:solidFill>
            <a:schemeClr val="bg1">
              <a:alpha val="50000"/>
            </a:schemeClr>
          </a:solidFill>
        </p:spPr>
        <p:txBody>
          <a:bodyPr wrap="square" lIns="36000" tIns="36000" rIns="36000" bIns="36000" rtlCol="0">
            <a:spAutoFit/>
          </a:bodyPr>
          <a:lstStyle/>
          <a:p>
            <a:r>
              <a:rPr lang="ja-JP" altLang="en-US" sz="800" dirty="0">
                <a:latin typeface="Meiryo UI" pitchFamily="50" charset="-128"/>
                <a:ea typeface="Meiryo UI" pitchFamily="50" charset="-128"/>
                <a:cs typeface="Meiryo UI" pitchFamily="50" charset="-128"/>
              </a:rPr>
              <a:t>道頓堀川</a:t>
            </a:r>
          </a:p>
        </p:txBody>
      </p:sp>
      <p:sp>
        <p:nvSpPr>
          <p:cNvPr id="30" name="テキスト ボックス 29"/>
          <p:cNvSpPr txBox="1"/>
          <p:nvPr/>
        </p:nvSpPr>
        <p:spPr>
          <a:xfrm>
            <a:off x="6701908" y="2863797"/>
            <a:ext cx="349702" cy="648072"/>
          </a:xfrm>
          <a:prstGeom prst="rect">
            <a:avLst/>
          </a:prstGeom>
          <a:solidFill>
            <a:schemeClr val="bg1">
              <a:alpha val="50000"/>
            </a:schemeClr>
          </a:solidFill>
        </p:spPr>
        <p:txBody>
          <a:bodyPr vert="eaVert" wrap="square" lIns="36000" tIns="36000" rIns="36000" bIns="36000" rtlCol="0">
            <a:spAutoFit/>
          </a:bodyPr>
          <a:lstStyle/>
          <a:p>
            <a:r>
              <a:rPr lang="ja-JP" altLang="en-US" sz="900" dirty="0">
                <a:latin typeface="Meiryo UI" pitchFamily="50" charset="-128"/>
                <a:ea typeface="Meiryo UI" pitchFamily="50" charset="-128"/>
                <a:cs typeface="Meiryo UI" pitchFamily="50" charset="-128"/>
              </a:rPr>
              <a:t>心斎橋筋</a:t>
            </a:r>
            <a:endParaRPr lang="en-US" altLang="ja-JP" sz="900" dirty="0">
              <a:latin typeface="Meiryo UI" pitchFamily="50" charset="-128"/>
              <a:ea typeface="Meiryo UI" pitchFamily="50" charset="-128"/>
              <a:cs typeface="Meiryo UI" pitchFamily="50" charset="-128"/>
            </a:endParaRPr>
          </a:p>
          <a:p>
            <a:r>
              <a:rPr lang="ja-JP" altLang="en-US" sz="900" dirty="0">
                <a:latin typeface="Meiryo UI" pitchFamily="50" charset="-128"/>
                <a:ea typeface="Meiryo UI" pitchFamily="50" charset="-128"/>
                <a:cs typeface="Meiryo UI" pitchFamily="50" charset="-128"/>
              </a:rPr>
              <a:t>商店街</a:t>
            </a:r>
          </a:p>
        </p:txBody>
      </p:sp>
      <p:sp>
        <p:nvSpPr>
          <p:cNvPr id="23" name="正方形/長方形 22"/>
          <p:cNvSpPr/>
          <p:nvPr/>
        </p:nvSpPr>
        <p:spPr>
          <a:xfrm>
            <a:off x="1273630" y="2298089"/>
            <a:ext cx="1588432" cy="2288694"/>
          </a:xfrm>
          <a:prstGeom prst="rect">
            <a:avLst/>
          </a:prstGeom>
        </p:spPr>
        <p:txBody>
          <a:bodyPr wrap="square" lIns="36000" tIns="36000" rIns="36000" bIns="36000">
            <a:spAutoFit/>
          </a:bodyPr>
          <a:lstStyle/>
          <a:p>
            <a:pPr marL="177800" indent="-177800"/>
            <a:r>
              <a:rPr lang="ja-JP" altLang="en-US" sz="1200" dirty="0">
                <a:latin typeface="ＭＳ Ｐ明朝" pitchFamily="18" charset="-128"/>
                <a:ea typeface="ＭＳ Ｐ明朝" pitchFamily="18" charset="-128"/>
              </a:rPr>
              <a:t>　・宗右衛門町は四百年の歴史を持つ大阪を代表する歓楽街で、洗練された「食文化」「酒文化」を誇ってきた街であったが、年月の経過にともない、老舗料亭の撤退や性風俗店の増加などにともない、かつての街の風情や活気が喪失していた</a:t>
            </a:r>
            <a:r>
              <a:rPr lang="ja-JP" altLang="en-US" sz="1200" dirty="0" smtClean="0">
                <a:latin typeface="ＭＳ Ｐ明朝" pitchFamily="18" charset="-128"/>
                <a:ea typeface="ＭＳ Ｐ明朝" pitchFamily="18" charset="-128"/>
              </a:rPr>
              <a:t>。</a:t>
            </a:r>
            <a:endParaRPr lang="en-US" altLang="ja-JP" sz="1200" dirty="0">
              <a:latin typeface="ＭＳ Ｐ明朝" pitchFamily="18" charset="-128"/>
              <a:ea typeface="ＭＳ Ｐ明朝" pitchFamily="18" charset="-128"/>
            </a:endParaRPr>
          </a:p>
        </p:txBody>
      </p:sp>
      <p:sp>
        <p:nvSpPr>
          <p:cNvPr id="33" name="スライド番号プレースホルダ 32"/>
          <p:cNvSpPr>
            <a:spLocks noGrp="1"/>
          </p:cNvSpPr>
          <p:nvPr>
            <p:ph type="sldNum" sz="quarter" idx="12"/>
          </p:nvPr>
        </p:nvSpPr>
        <p:spPr/>
        <p:txBody>
          <a:bodyPr/>
          <a:lstStyle/>
          <a:p>
            <a:fld id="{37EF5067-3AB7-4642-9103-42CBD40CC6D9}" type="slidenum">
              <a:rPr kumimoji="1" lang="ja-JP" altLang="en-US" smtClean="0"/>
              <a:pPr/>
              <a:t>37</a:t>
            </a:fld>
            <a:endParaRPr kumimoji="1" lang="ja-JP" altLang="en-US" dirty="0"/>
          </a:p>
        </p:txBody>
      </p:sp>
      <p:pic>
        <p:nvPicPr>
          <p:cNvPr id="3" name="図 2"/>
          <p:cNvPicPr>
            <a:picLocks noChangeAspect="1"/>
          </p:cNvPicPr>
          <p:nvPr/>
        </p:nvPicPr>
        <p:blipFill rotWithShape="1">
          <a:blip r:embed="rId5"/>
          <a:srcRect l="26940" t="37425" r="42580" b="24102"/>
          <a:stretch/>
        </p:blipFill>
        <p:spPr>
          <a:xfrm>
            <a:off x="1344510" y="4918340"/>
            <a:ext cx="1507004" cy="1069463"/>
          </a:xfrm>
          <a:prstGeom prst="rect">
            <a:avLst/>
          </a:prstGeom>
          <a:ln>
            <a:noFill/>
          </a:ln>
        </p:spPr>
      </p:pic>
      <p:sp>
        <p:nvSpPr>
          <p:cNvPr id="37" name="右矢印 36"/>
          <p:cNvSpPr/>
          <p:nvPr/>
        </p:nvSpPr>
        <p:spPr>
          <a:xfrm>
            <a:off x="5716009" y="3861052"/>
            <a:ext cx="217965"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 name="テキスト ボックス 7"/>
          <p:cNvSpPr txBox="1"/>
          <p:nvPr/>
        </p:nvSpPr>
        <p:spPr>
          <a:xfrm>
            <a:off x="1261781" y="5962768"/>
            <a:ext cx="1665841" cy="253916"/>
          </a:xfrm>
          <a:prstGeom prst="rect">
            <a:avLst/>
          </a:prstGeom>
          <a:noFill/>
        </p:spPr>
        <p:txBody>
          <a:bodyPr wrap="none" rtlCol="0">
            <a:spAutoFit/>
          </a:bodyPr>
          <a:lstStyle/>
          <a:p>
            <a:r>
              <a:rPr kumimoji="1" lang="ja-JP" altLang="en-US" sz="1050" dirty="0" smtClean="0"/>
              <a:t>宗右衛門町の無料案内所</a:t>
            </a:r>
            <a:endParaRPr kumimoji="1" lang="ja-JP" altLang="en-US" sz="1050" dirty="0"/>
          </a:p>
        </p:txBody>
      </p:sp>
      <p:sp>
        <p:nvSpPr>
          <p:cNvPr id="38" name="正方形/長方形 37"/>
          <p:cNvSpPr/>
          <p:nvPr/>
        </p:nvSpPr>
        <p:spPr>
          <a:xfrm>
            <a:off x="1305013" y="6216684"/>
            <a:ext cx="1567985" cy="461665"/>
          </a:xfrm>
          <a:prstGeom prst="rect">
            <a:avLst/>
          </a:prstGeom>
        </p:spPr>
        <p:txBody>
          <a:bodyPr wrap="square">
            <a:spAutoFit/>
          </a:bodyPr>
          <a:lstStyle/>
          <a:p>
            <a:r>
              <a:rPr lang="ja-JP" altLang="en-US" sz="800" dirty="0"/>
              <a:t>出典</a:t>
            </a:r>
            <a:r>
              <a:rPr lang="ja-JP" altLang="en-US" sz="800" dirty="0" smtClean="0"/>
              <a:t>：</a:t>
            </a:r>
            <a:r>
              <a:rPr lang="ja-JP" altLang="en-US" sz="800" dirty="0"/>
              <a:t>国土交通省まちづくり計画策定担い手支援事業　平成</a:t>
            </a:r>
            <a:r>
              <a:rPr lang="en-US" altLang="ja-JP" sz="800" dirty="0"/>
              <a:t>19</a:t>
            </a:r>
            <a:r>
              <a:rPr lang="ja-JP" altLang="en-US" sz="800" dirty="0"/>
              <a:t>年度事業実施</a:t>
            </a:r>
            <a:r>
              <a:rPr lang="ja-JP" altLang="en-US" sz="800" dirty="0" smtClean="0"/>
              <a:t>事例</a:t>
            </a:r>
            <a:endParaRPr lang="en-US" altLang="ja-JP" sz="800" dirty="0"/>
          </a:p>
        </p:txBody>
      </p:sp>
      <p:sp>
        <p:nvSpPr>
          <p:cNvPr id="40" name="正方形/長方形 39"/>
          <p:cNvSpPr/>
          <p:nvPr/>
        </p:nvSpPr>
        <p:spPr>
          <a:xfrm>
            <a:off x="3279982" y="1836440"/>
            <a:ext cx="2376000" cy="48245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mtClean="0">
              <a:solidFill>
                <a:schemeClr val="tx1"/>
              </a:solidFill>
            </a:endParaRPr>
          </a:p>
          <a:p>
            <a:endParaRPr lang="en-US" altLang="ja-JP" sz="1600" smtClean="0">
              <a:solidFill>
                <a:schemeClr val="tx1"/>
              </a:solidFill>
            </a:endParaRPr>
          </a:p>
          <a:p>
            <a:endParaRPr lang="en-US" altLang="ja-JP" sz="1600" smtClean="0">
              <a:solidFill>
                <a:schemeClr val="tx1"/>
              </a:solidFill>
            </a:endParaRPr>
          </a:p>
          <a:p>
            <a:endParaRPr lang="en-US" altLang="ja-JP" sz="1600" smtClean="0">
              <a:solidFill>
                <a:schemeClr val="tx1"/>
              </a:solidFill>
            </a:endParaRPr>
          </a:p>
          <a:p>
            <a:endParaRPr lang="ja-JP" altLang="en-US" sz="1600" dirty="0">
              <a:solidFill>
                <a:schemeClr val="tx1"/>
              </a:solidFill>
            </a:endParaRPr>
          </a:p>
        </p:txBody>
      </p:sp>
      <p:sp>
        <p:nvSpPr>
          <p:cNvPr id="41" name="正方形/長方形 40"/>
          <p:cNvSpPr/>
          <p:nvPr/>
        </p:nvSpPr>
        <p:spPr>
          <a:xfrm>
            <a:off x="3247030" y="2016460"/>
            <a:ext cx="2442210" cy="3212024"/>
          </a:xfrm>
          <a:prstGeom prst="rect">
            <a:avLst/>
          </a:prstGeom>
        </p:spPr>
        <p:txBody>
          <a:bodyPr wrap="square" lIns="36000" tIns="36000" rIns="36000" bIns="36000">
            <a:spAutoFit/>
          </a:bodyPr>
          <a:lstStyle/>
          <a:p>
            <a:pPr marL="177800" indent="-177800"/>
            <a:endParaRPr lang="en-US" altLang="ja-JP" sz="1200" dirty="0">
              <a:latin typeface="ＭＳ Ｐ明朝" pitchFamily="18" charset="-128"/>
              <a:ea typeface="ＭＳ Ｐ明朝" pitchFamily="18" charset="-128"/>
            </a:endParaRPr>
          </a:p>
          <a:p>
            <a:pPr marL="177800" indent="-177800"/>
            <a:r>
              <a:rPr lang="ja-JP" altLang="en-US" sz="1200" dirty="0">
                <a:latin typeface="ＭＳ Ｐ明朝" pitchFamily="18" charset="-128"/>
                <a:ea typeface="ＭＳ Ｐ明朝" pitchFamily="18" charset="-128"/>
              </a:rPr>
              <a:t>　・街の現状を憂い活性化に取り組む地域のまちづくり団体の活動を市が支援し、まちの将来である「まちづくり構想」が策定され、これに沿い</a:t>
            </a:r>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風俗店等禁止のルール</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地区計画</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2009</a:t>
            </a:r>
            <a:r>
              <a:rPr lang="ja-JP" altLang="en-US" sz="1200" dirty="0">
                <a:latin typeface="ＭＳ Ｐ明朝" pitchFamily="18" charset="-128"/>
                <a:ea typeface="ＭＳ Ｐ明朝" pitchFamily="18" charset="-128"/>
              </a:rPr>
              <a:t>年）</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電線の地中化</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石畳の通りの復活</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2012</a:t>
            </a:r>
            <a:r>
              <a:rPr lang="ja-JP" altLang="en-US" sz="1200" dirty="0" smtClean="0">
                <a:latin typeface="ＭＳ Ｐ明朝" pitchFamily="18" charset="-128"/>
                <a:ea typeface="ＭＳ Ｐ明朝" pitchFamily="18" charset="-128"/>
              </a:rPr>
              <a:t>年度）</a:t>
            </a:r>
            <a:r>
              <a:rPr lang="ja-JP" altLang="en-US" sz="1200" dirty="0">
                <a:latin typeface="ＭＳ Ｐ明朝" pitchFamily="18" charset="-128"/>
                <a:ea typeface="ＭＳ Ｐ明朝" pitchFamily="18" charset="-128"/>
              </a:rPr>
              <a:t>が実現した。</a:t>
            </a:r>
            <a:endParaRPr lang="en-US" altLang="ja-JP" sz="1200" dirty="0">
              <a:latin typeface="ＭＳ Ｐ明朝" pitchFamily="18" charset="-128"/>
              <a:ea typeface="ＭＳ Ｐ明朝" pitchFamily="18" charset="-128"/>
            </a:endParaRPr>
          </a:p>
          <a:p>
            <a:pPr marL="177800" indent="-177800"/>
            <a:r>
              <a:rPr lang="ja-JP" altLang="en-US" sz="1200" dirty="0">
                <a:latin typeface="ＭＳ Ｐ明朝" pitchFamily="18" charset="-128"/>
                <a:ea typeface="ＭＳ Ｐ明朝" pitchFamily="18" charset="-128"/>
              </a:rPr>
              <a:t>　・地域では、ガイドラインを作成し、</a:t>
            </a:r>
            <a:r>
              <a:rPr lang="ja-JP" altLang="en-US" sz="1200" dirty="0" smtClean="0">
                <a:latin typeface="ＭＳ Ｐ明朝" pitchFamily="18" charset="-128"/>
                <a:ea typeface="ＭＳ Ｐ明朝" pitchFamily="18" charset="-128"/>
              </a:rPr>
              <a:t>新築</a:t>
            </a:r>
            <a:r>
              <a:rPr lang="ja-JP" altLang="en-US" sz="1200" dirty="0">
                <a:latin typeface="ＭＳ Ｐ明朝" pitchFamily="18" charset="-128"/>
                <a:ea typeface="ＭＳ Ｐ明朝" pitchFamily="18" charset="-128"/>
              </a:rPr>
              <a:t>や改築等の際に、事前に事業者と協議する取組みを行っている</a:t>
            </a:r>
            <a:r>
              <a:rPr lang="ja-JP" altLang="en-US" sz="1200" dirty="0" smtClean="0">
                <a:latin typeface="ＭＳ Ｐ明朝" pitchFamily="18" charset="-128"/>
                <a:ea typeface="ＭＳ Ｐ明朝" pitchFamily="18" charset="-128"/>
              </a:rPr>
              <a:t>。</a:t>
            </a:r>
            <a:endParaRPr lang="en-US" altLang="ja-JP" sz="1200" dirty="0" smtClean="0">
              <a:latin typeface="ＭＳ Ｐ明朝" pitchFamily="18" charset="-128"/>
              <a:ea typeface="ＭＳ Ｐ明朝" pitchFamily="18" charset="-128"/>
            </a:endParaRPr>
          </a:p>
          <a:p>
            <a:pPr marL="177800" indent="-177800"/>
            <a:r>
              <a:rPr lang="ja-JP" altLang="en-US" sz="1200" dirty="0">
                <a:latin typeface="ＭＳ Ｐ明朝" pitchFamily="18" charset="-128"/>
                <a:ea typeface="ＭＳ Ｐ明朝" pitchFamily="18" charset="-128"/>
              </a:rPr>
              <a:t>　・地区計画の実行性を高めるため、市・警察・地域が連携した連絡会にて意見交換を行っている。</a:t>
            </a:r>
            <a:endParaRPr lang="en-US" altLang="ja-JP" sz="1200" dirty="0">
              <a:latin typeface="ＭＳ Ｐ明朝" pitchFamily="18" charset="-128"/>
              <a:ea typeface="ＭＳ Ｐ明朝" pitchFamily="18" charset="-128"/>
            </a:endParaRPr>
          </a:p>
          <a:p>
            <a:pPr marL="177800" indent="-177800"/>
            <a:endParaRPr lang="en-US" altLang="ja-JP" sz="1200" dirty="0">
              <a:latin typeface="ＭＳ Ｐ明朝" pitchFamily="18" charset="-128"/>
              <a:ea typeface="ＭＳ Ｐ明朝" pitchFamily="18" charset="-128"/>
            </a:endParaRPr>
          </a:p>
        </p:txBody>
      </p:sp>
      <p:sp>
        <p:nvSpPr>
          <p:cNvPr id="42" name="正方形/長方形 41"/>
          <p:cNvSpPr/>
          <p:nvPr/>
        </p:nvSpPr>
        <p:spPr>
          <a:xfrm>
            <a:off x="3274290" y="1836440"/>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これまでの取組</a:t>
            </a:r>
            <a:endParaRPr lang="ja-JP" altLang="en-US" sz="1400" b="1" dirty="0"/>
          </a:p>
        </p:txBody>
      </p:sp>
      <p:pic>
        <p:nvPicPr>
          <p:cNvPr id="43" name="図 42"/>
          <p:cNvPicPr>
            <a:picLocks noChangeAspect="1"/>
          </p:cNvPicPr>
          <p:nvPr/>
        </p:nvPicPr>
        <p:blipFill rotWithShape="1">
          <a:blip r:embed="rId6" cstate="print">
            <a:extLst>
              <a:ext uri="{28A0092B-C50C-407E-A947-70E740481C1C}">
                <a14:useLocalDpi xmlns:a14="http://schemas.microsoft.com/office/drawing/2010/main" val="0"/>
              </a:ext>
            </a:extLst>
          </a:blip>
          <a:srcRect b="21494"/>
          <a:stretch/>
        </p:blipFill>
        <p:spPr>
          <a:xfrm>
            <a:off x="3445965" y="5038072"/>
            <a:ext cx="971550" cy="1263443"/>
          </a:xfrm>
          <a:prstGeom prst="rect">
            <a:avLst/>
          </a:prstGeom>
          <a:ln>
            <a:noFill/>
          </a:ln>
        </p:spPr>
      </p:pic>
      <p:pic>
        <p:nvPicPr>
          <p:cNvPr id="44" name="図 43"/>
          <p:cNvPicPr>
            <a:picLocks noChangeAspect="1"/>
          </p:cNvPicPr>
          <p:nvPr/>
        </p:nvPicPr>
        <p:blipFill rotWithShape="1">
          <a:blip r:embed="rId7" cstate="print">
            <a:extLst>
              <a:ext uri="{28A0092B-C50C-407E-A947-70E740481C1C}">
                <a14:useLocalDpi xmlns:a14="http://schemas.microsoft.com/office/drawing/2010/main" val="0"/>
              </a:ext>
            </a:extLst>
          </a:blip>
          <a:srcRect b="10468"/>
          <a:stretch/>
        </p:blipFill>
        <p:spPr>
          <a:xfrm>
            <a:off x="4436003" y="5023881"/>
            <a:ext cx="1069467" cy="1291824"/>
          </a:xfrm>
          <a:prstGeom prst="rect">
            <a:avLst/>
          </a:prstGeom>
          <a:ln>
            <a:noFill/>
          </a:ln>
        </p:spPr>
      </p:pic>
      <p:sp>
        <p:nvSpPr>
          <p:cNvPr id="45" name="テキスト ボックス 44"/>
          <p:cNvSpPr txBox="1"/>
          <p:nvPr/>
        </p:nvSpPr>
        <p:spPr>
          <a:xfrm>
            <a:off x="3647123" y="6278682"/>
            <a:ext cx="1606530" cy="253916"/>
          </a:xfrm>
          <a:prstGeom prst="rect">
            <a:avLst/>
          </a:prstGeom>
          <a:noFill/>
        </p:spPr>
        <p:txBody>
          <a:bodyPr wrap="none" rtlCol="0">
            <a:spAutoFit/>
          </a:bodyPr>
          <a:lstStyle/>
          <a:p>
            <a:r>
              <a:rPr kumimoji="1" lang="ja-JP" altLang="en-US" sz="1050" dirty="0" smtClean="0"/>
              <a:t>石畳の完成</a:t>
            </a:r>
            <a:r>
              <a:rPr lang="ja-JP" altLang="en-US" sz="1050" dirty="0"/>
              <a:t>（</a:t>
            </a:r>
            <a:r>
              <a:rPr kumimoji="1" lang="en-US" altLang="ja-JP" sz="1050" dirty="0" smtClean="0"/>
              <a:t>2013</a:t>
            </a:r>
            <a:r>
              <a:rPr kumimoji="1" lang="ja-JP" altLang="en-US" sz="1050" dirty="0" smtClean="0"/>
              <a:t>年</a:t>
            </a:r>
            <a:r>
              <a:rPr kumimoji="1" lang="en-US" altLang="ja-JP" sz="1050" dirty="0" smtClean="0"/>
              <a:t>3</a:t>
            </a:r>
            <a:r>
              <a:rPr kumimoji="1" lang="ja-JP" altLang="en-US" sz="1050" dirty="0" smtClean="0"/>
              <a:t>月）</a:t>
            </a:r>
            <a:endParaRPr kumimoji="1" lang="ja-JP" altLang="en-US" sz="1050" dirty="0"/>
          </a:p>
        </p:txBody>
      </p:sp>
      <p:sp>
        <p:nvSpPr>
          <p:cNvPr id="46" name="正方形/長方形 45"/>
          <p:cNvSpPr/>
          <p:nvPr/>
        </p:nvSpPr>
        <p:spPr>
          <a:xfrm>
            <a:off x="3421863" y="6467856"/>
            <a:ext cx="2148345" cy="215444"/>
          </a:xfrm>
          <a:prstGeom prst="rect">
            <a:avLst/>
          </a:prstGeom>
        </p:spPr>
        <p:txBody>
          <a:bodyPr wrap="none">
            <a:spAutoFit/>
          </a:bodyPr>
          <a:lstStyle/>
          <a:p>
            <a:r>
              <a:rPr lang="ja-JP" altLang="en-US" sz="800" dirty="0"/>
              <a:t>出典：宗右衛門町商店街振興組合・事務局</a:t>
            </a:r>
            <a:r>
              <a:rPr lang="en-US" altLang="ja-JP" sz="800" dirty="0"/>
              <a:t>HP</a:t>
            </a:r>
          </a:p>
        </p:txBody>
      </p:sp>
    </p:spTree>
    <p:extLst>
      <p:ext uri="{BB962C8B-B14F-4D97-AF65-F5344CB8AC3E}">
        <p14:creationId xmlns:p14="http://schemas.microsoft.com/office/powerpoint/2010/main" val="24736994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8"/>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a:lnSpc>
                <a:spcPts val="1700"/>
              </a:lnSpc>
            </a:pPr>
            <a:r>
              <a:rPr lang="ja-JP" altLang="en-US" sz="2000" b="1" dirty="0">
                <a:solidFill>
                  <a:schemeClr val="bg1"/>
                </a:solidFill>
                <a:latin typeface="+mn-ea"/>
              </a:rPr>
              <a:t>４．難波周辺　④ミナミ周辺で</a:t>
            </a:r>
            <a:r>
              <a:rPr lang="ja-JP" altLang="en-US" sz="2000" b="1" dirty="0" smtClean="0">
                <a:solidFill>
                  <a:schemeClr val="bg1"/>
                </a:solidFill>
                <a:latin typeface="+mn-ea"/>
              </a:rPr>
              <a:t>の周遊・回遊性の向上</a:t>
            </a:r>
            <a:endParaRPr lang="en-US" altLang="ja-JP" sz="2000" b="1" dirty="0">
              <a:solidFill>
                <a:schemeClr val="bg1"/>
              </a:solidFill>
              <a:latin typeface="+mn-ea"/>
            </a:endParaRPr>
          </a:p>
        </p:txBody>
      </p:sp>
      <p:sp>
        <p:nvSpPr>
          <p:cNvPr id="25" name="角丸四角形 24"/>
          <p:cNvSpPr/>
          <p:nvPr/>
        </p:nvSpPr>
        <p:spPr>
          <a:xfrm>
            <a:off x="1337472" y="449520"/>
            <a:ext cx="9583065" cy="478959"/>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＜めざす姿＞</a:t>
            </a:r>
            <a:endParaRPr lang="en-US" altLang="ja-JP" sz="1600" dirty="0">
              <a:solidFill>
                <a:schemeClr val="tx1"/>
              </a:solidFill>
            </a:endParaRPr>
          </a:p>
          <a:p>
            <a:r>
              <a:rPr lang="ja-JP" altLang="en-US" sz="1600" dirty="0">
                <a:solidFill>
                  <a:schemeClr val="tx1"/>
                </a:solidFill>
                <a:latin typeface="ＭＳ Ｐ明朝" pitchFamily="18" charset="-128"/>
                <a:ea typeface="ＭＳ Ｐ明朝" pitchFamily="18" charset="-128"/>
              </a:rPr>
              <a:t>・市民をはじめ誰もが安心</a:t>
            </a:r>
            <a:r>
              <a:rPr lang="ja-JP" altLang="en-US" sz="1600" dirty="0" smtClean="0">
                <a:solidFill>
                  <a:schemeClr val="tx1"/>
                </a:solidFill>
                <a:latin typeface="ＭＳ Ｐ明朝" pitchFamily="18" charset="-128"/>
                <a:ea typeface="ＭＳ Ｐ明朝" pitchFamily="18" charset="-128"/>
              </a:rPr>
              <a:t>して訪れ</a:t>
            </a:r>
            <a:r>
              <a:rPr lang="ja-JP" altLang="en-US" sz="1600" dirty="0">
                <a:solidFill>
                  <a:schemeClr val="tx1"/>
                </a:solidFill>
                <a:latin typeface="ＭＳ Ｐ明朝" pitchFamily="18" charset="-128"/>
                <a:ea typeface="ＭＳ Ｐ明朝" pitchFamily="18" charset="-128"/>
              </a:rPr>
              <a:t>、楽しむことができるまちをめざす。</a:t>
            </a:r>
            <a:endParaRPr lang="en-US" altLang="ja-JP" sz="1600" dirty="0">
              <a:solidFill>
                <a:schemeClr val="tx1"/>
              </a:solidFill>
              <a:latin typeface="ＭＳ Ｐ明朝" pitchFamily="18" charset="-128"/>
              <a:ea typeface="ＭＳ Ｐ明朝" pitchFamily="18" charset="-128"/>
            </a:endParaRPr>
          </a:p>
        </p:txBody>
      </p:sp>
      <p:sp>
        <p:nvSpPr>
          <p:cNvPr id="29" name="正方形/長方形 28"/>
          <p:cNvSpPr/>
          <p:nvPr/>
        </p:nvSpPr>
        <p:spPr>
          <a:xfrm>
            <a:off x="1350535" y="977588"/>
            <a:ext cx="9570002" cy="13338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600" dirty="0">
              <a:solidFill>
                <a:schemeClr val="tx1"/>
              </a:solidFill>
              <a:latin typeface="ＭＳ Ｐ明朝" pitchFamily="18" charset="-128"/>
              <a:ea typeface="ＭＳ Ｐ明朝" pitchFamily="18" charset="-128"/>
            </a:endParaRPr>
          </a:p>
        </p:txBody>
      </p:sp>
      <p:sp>
        <p:nvSpPr>
          <p:cNvPr id="34" name="正方形/長方形 33"/>
          <p:cNvSpPr/>
          <p:nvPr/>
        </p:nvSpPr>
        <p:spPr>
          <a:xfrm>
            <a:off x="1337471" y="964524"/>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14" name="正方形/長方形 13"/>
          <p:cNvSpPr/>
          <p:nvPr/>
        </p:nvSpPr>
        <p:spPr>
          <a:xfrm>
            <a:off x="1343471" y="1295758"/>
            <a:ext cx="9577065" cy="1015663"/>
          </a:xfrm>
          <a:prstGeom prst="rect">
            <a:avLst/>
          </a:prstGeom>
        </p:spPr>
        <p:txBody>
          <a:bodyPr wrap="square">
            <a:spAutoFit/>
          </a:bodyPr>
          <a:lstStyle/>
          <a:p>
            <a:pPr marL="82550" indent="-82550"/>
            <a:r>
              <a:rPr lang="ja-JP" altLang="en-US" sz="1200" dirty="0">
                <a:latin typeface="ＭＳ Ｐ明朝" pitchFamily="18" charset="-128"/>
                <a:ea typeface="ＭＳ Ｐ明朝" pitchFamily="18" charset="-128"/>
              </a:rPr>
              <a:t>・近年、ミナミやキタ</a:t>
            </a:r>
            <a:r>
              <a:rPr lang="ja-JP" altLang="en-US" sz="1200" dirty="0" smtClean="0">
                <a:latin typeface="ＭＳ Ｐ明朝" pitchFamily="18" charset="-128"/>
                <a:ea typeface="ＭＳ Ｐ明朝" pitchFamily="18" charset="-128"/>
              </a:rPr>
              <a:t>をはじめ</a:t>
            </a:r>
            <a:r>
              <a:rPr lang="ja-JP" altLang="en-US" sz="1200" dirty="0">
                <a:latin typeface="ＭＳ Ｐ明朝" pitchFamily="18" charset="-128"/>
                <a:ea typeface="ＭＳ Ｐ明朝" pitchFamily="18" charset="-128"/>
              </a:rPr>
              <a:t>とする市内の繁華街において、酒類提供飲食店等の客引き行為等悪質化が進み、繁華街を訪れる市民や観光客等に不安や不愉快な思いをさせるなど、大きな問題となっている。</a:t>
            </a:r>
            <a:endParaRPr lang="en-US" altLang="ja-JP" sz="1200" dirty="0">
              <a:latin typeface="ＭＳ Ｐ明朝" pitchFamily="18" charset="-128"/>
              <a:ea typeface="ＭＳ Ｐ明朝" pitchFamily="18" charset="-128"/>
            </a:endParaRPr>
          </a:p>
          <a:p>
            <a:pPr marL="82550" indent="-82550"/>
            <a:r>
              <a:rPr lang="ja-JP" altLang="en-US" sz="1200" dirty="0">
                <a:latin typeface="ＭＳ Ｐ明朝" pitchFamily="18" charset="-128"/>
                <a:ea typeface="ＭＳ Ｐ明朝" pitchFamily="18" charset="-128"/>
              </a:rPr>
              <a:t>・地域においても自主的にパトロールを行っており、地域からは悪質な客引き行為の規制・取り締まりの強化に向けた声があがっている</a:t>
            </a:r>
            <a:r>
              <a:rPr lang="ja-JP" altLang="en-US" sz="1200" dirty="0" smtClean="0">
                <a:latin typeface="ＭＳ Ｐ明朝" pitchFamily="18" charset="-128"/>
                <a:ea typeface="ＭＳ Ｐ明朝" pitchFamily="18" charset="-128"/>
              </a:rPr>
              <a:t>。</a:t>
            </a:r>
            <a:endParaRPr lang="en-US" altLang="ja-JP" sz="1200" dirty="0" smtClean="0">
              <a:latin typeface="ＭＳ Ｐ明朝" pitchFamily="18" charset="-128"/>
              <a:ea typeface="ＭＳ Ｐ明朝" pitchFamily="18" charset="-128"/>
            </a:endParaRPr>
          </a:p>
          <a:p>
            <a:pPr marL="82550" indent="-82550"/>
            <a:r>
              <a:rPr lang="ja-JP" altLang="en-US" sz="1200" dirty="0">
                <a:latin typeface="ＭＳ Ｐ明朝" pitchFamily="18" charset="-128"/>
                <a:ea typeface="ＭＳ Ｐ明朝" pitchFamily="18" charset="-128"/>
              </a:rPr>
              <a:t>・また、道頓堀エリアは、ミナミの観光拠点として、国内外から非常に多くの観光客が訪れる場所となっているが、</a:t>
            </a:r>
            <a:r>
              <a:rPr lang="ja-JP" altLang="en-US" sz="1200" dirty="0" smtClean="0">
                <a:latin typeface="ＭＳ Ｐ明朝" pitchFamily="18" charset="-128"/>
                <a:ea typeface="ＭＳ Ｐ明朝" pitchFamily="18" charset="-128"/>
              </a:rPr>
              <a:t>日本橋観光</a:t>
            </a:r>
            <a:r>
              <a:rPr lang="ja-JP" altLang="en-US" sz="1200" dirty="0">
                <a:latin typeface="ＭＳ Ｐ明朝" pitchFamily="18" charset="-128"/>
                <a:ea typeface="ＭＳ Ｐ明朝" pitchFamily="18" charset="-128"/>
              </a:rPr>
              <a:t>バス乗降スペースでは、多数の観光バスが発着し、観光客の滞留や安全性が問題となっている。</a:t>
            </a:r>
          </a:p>
        </p:txBody>
      </p:sp>
      <p:sp>
        <p:nvSpPr>
          <p:cNvPr id="51" name="右矢印 50"/>
          <p:cNvSpPr/>
          <p:nvPr/>
        </p:nvSpPr>
        <p:spPr>
          <a:xfrm rot="5400000">
            <a:off x="5942838" y="2153662"/>
            <a:ext cx="252000"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1305299" y="2620643"/>
            <a:ext cx="9638298" cy="41284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600" dirty="0">
              <a:solidFill>
                <a:schemeClr val="tx1"/>
              </a:solidFill>
            </a:endParaRPr>
          </a:p>
          <a:p>
            <a:endParaRPr lang="en-US" altLang="ja-JP" sz="1600" dirty="0">
              <a:solidFill>
                <a:schemeClr val="tx1"/>
              </a:solidFill>
            </a:endParaRPr>
          </a:p>
        </p:txBody>
      </p:sp>
      <p:sp>
        <p:nvSpPr>
          <p:cNvPr id="24" name="正方形/長方形 23"/>
          <p:cNvSpPr/>
          <p:nvPr/>
        </p:nvSpPr>
        <p:spPr>
          <a:xfrm>
            <a:off x="1305299" y="2613990"/>
            <a:ext cx="175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これまでの取組</a:t>
            </a:r>
          </a:p>
        </p:txBody>
      </p:sp>
      <p:sp>
        <p:nvSpPr>
          <p:cNvPr id="26" name="正方形/長方形 25"/>
          <p:cNvSpPr/>
          <p:nvPr/>
        </p:nvSpPr>
        <p:spPr>
          <a:xfrm>
            <a:off x="1394677" y="3176621"/>
            <a:ext cx="3815952" cy="1569660"/>
          </a:xfrm>
          <a:prstGeom prst="rect">
            <a:avLst/>
          </a:prstGeom>
        </p:spPr>
        <p:txBody>
          <a:bodyPr wrap="square">
            <a:spAutoFit/>
          </a:bodyPr>
          <a:lstStyle/>
          <a:p>
            <a:pPr marL="82550" indent="-82550"/>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2014</a:t>
            </a:r>
            <a:r>
              <a:rPr lang="ja-JP" altLang="en-US" sz="1200" dirty="0" smtClean="0">
                <a:latin typeface="ＭＳ Ｐ明朝" pitchFamily="18" charset="-128"/>
                <a:ea typeface="ＭＳ Ｐ明朝" pitchFamily="18" charset="-128"/>
              </a:rPr>
              <a:t>年１０月</a:t>
            </a:r>
            <a:r>
              <a:rPr lang="ja-JP" altLang="en-US" sz="1200" dirty="0">
                <a:latin typeface="ＭＳ Ｐ明朝" pitchFamily="18" charset="-128"/>
                <a:ea typeface="ＭＳ Ｐ明朝" pitchFamily="18" charset="-128"/>
              </a:rPr>
              <a:t>１日に「大阪市客引き行為等の適正化に関する条例</a:t>
            </a:r>
            <a:r>
              <a:rPr lang="ja-JP" altLang="en-US" sz="1200" dirty="0" smtClean="0">
                <a:latin typeface="ＭＳ Ｐ明朝" pitchFamily="18" charset="-128"/>
                <a:ea typeface="ＭＳ Ｐ明朝" pitchFamily="18" charset="-128"/>
              </a:rPr>
              <a:t>」施行</a:t>
            </a:r>
            <a:r>
              <a:rPr lang="ja-JP" altLang="en-US" sz="1200" dirty="0">
                <a:latin typeface="ＭＳ Ｐ明朝" pitchFamily="18" charset="-128"/>
                <a:ea typeface="ＭＳ Ｐ明朝" pitchFamily="18" charset="-128"/>
              </a:rPr>
              <a:t>し、同１０月２７日には過料を科す禁止区域の指定を行い、客引き行為者等の減少に向け取り組んでいる</a:t>
            </a:r>
            <a:r>
              <a:rPr lang="ja-JP" altLang="en-US" sz="1200" dirty="0" smtClean="0">
                <a:latin typeface="ＭＳ Ｐ明朝" pitchFamily="18" charset="-128"/>
                <a:ea typeface="ＭＳ Ｐ明朝" pitchFamily="18" charset="-128"/>
              </a:rPr>
              <a:t>。</a:t>
            </a:r>
            <a:endParaRPr lang="en-US" altLang="ja-JP" sz="1200" dirty="0" smtClean="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2017</a:t>
            </a:r>
            <a:r>
              <a:rPr lang="ja-JP" altLang="en-US" sz="1200" dirty="0" smtClean="0">
                <a:latin typeface="ＭＳ Ｐ明朝" pitchFamily="18" charset="-128"/>
                <a:ea typeface="ＭＳ Ｐ明朝" pitchFamily="18" charset="-128"/>
              </a:rPr>
              <a:t>年</a:t>
            </a:r>
            <a:r>
              <a:rPr lang="en-US" altLang="ja-JP" sz="1200" dirty="0">
                <a:latin typeface="ＭＳ Ｐ明朝" pitchFamily="18" charset="-128"/>
                <a:ea typeface="ＭＳ Ｐ明朝" pitchFamily="18" charset="-128"/>
              </a:rPr>
              <a:t>6</a:t>
            </a:r>
            <a:r>
              <a:rPr lang="ja-JP" altLang="en-US" sz="1200" dirty="0">
                <a:latin typeface="ＭＳ Ｐ明朝" pitchFamily="18" charset="-128"/>
                <a:ea typeface="ＭＳ Ｐ明朝" pitchFamily="18" charset="-128"/>
              </a:rPr>
              <a:t>月</a:t>
            </a:r>
            <a:r>
              <a:rPr lang="en-US" altLang="ja-JP" sz="1200" dirty="0">
                <a:latin typeface="ＭＳ Ｐ明朝" pitchFamily="18" charset="-128"/>
                <a:ea typeface="ＭＳ Ｐ明朝" pitchFamily="18" charset="-128"/>
              </a:rPr>
              <a:t>1</a:t>
            </a:r>
            <a:r>
              <a:rPr lang="ja-JP" altLang="en-US" sz="1200" dirty="0">
                <a:latin typeface="ＭＳ Ｐ明朝" pitchFamily="18" charset="-128"/>
                <a:ea typeface="ＭＳ Ｐ明朝" pitchFamily="18" charset="-128"/>
              </a:rPr>
              <a:t>日より店舗等への立入調査や店舗名称等の公表を実施できることとし、客引き行為等の適正化の取組を強化（</a:t>
            </a:r>
            <a:r>
              <a:rPr lang="en-US" altLang="ja-JP" sz="1200" dirty="0" smtClean="0">
                <a:latin typeface="ＭＳ Ｐ明朝" pitchFamily="18" charset="-128"/>
                <a:ea typeface="ＭＳ Ｐ明朝" pitchFamily="18" charset="-128"/>
              </a:rPr>
              <a:t>2017</a:t>
            </a:r>
            <a:r>
              <a:rPr lang="ja-JP" altLang="en-US" sz="1200" dirty="0" smtClean="0">
                <a:latin typeface="ＭＳ Ｐ明朝" pitchFamily="18" charset="-128"/>
                <a:ea typeface="ＭＳ Ｐ明朝" pitchFamily="18" charset="-128"/>
              </a:rPr>
              <a:t>年度よりミナミ地区に特化した特命チームの</a:t>
            </a:r>
            <a:r>
              <a:rPr lang="ja-JP" altLang="en-US" sz="1200" dirty="0">
                <a:latin typeface="ＭＳ Ｐ明朝" pitchFamily="18" charset="-128"/>
                <a:ea typeface="ＭＳ Ｐ明朝" pitchFamily="18" charset="-128"/>
              </a:rPr>
              <a:t>配置（指導員の体制強化））</a:t>
            </a:r>
          </a:p>
        </p:txBody>
      </p:sp>
      <p:sp>
        <p:nvSpPr>
          <p:cNvPr id="27" name="正方形/長方形 26"/>
          <p:cNvSpPr/>
          <p:nvPr/>
        </p:nvSpPr>
        <p:spPr>
          <a:xfrm>
            <a:off x="1318907" y="3002373"/>
            <a:ext cx="2300630" cy="276999"/>
          </a:xfrm>
          <a:prstGeom prst="rect">
            <a:avLst/>
          </a:prstGeom>
        </p:spPr>
        <p:txBody>
          <a:bodyPr wrap="none">
            <a:spAutoFit/>
          </a:bodyPr>
          <a:lstStyle/>
          <a:p>
            <a:r>
              <a:rPr lang="en-US" altLang="ja-JP" sz="1200" dirty="0"/>
              <a:t>【</a:t>
            </a:r>
            <a:r>
              <a:rPr lang="ja-JP" altLang="en-US" sz="1200" dirty="0" smtClean="0"/>
              <a:t>悪質</a:t>
            </a:r>
            <a:r>
              <a:rPr lang="ja-JP" altLang="en-US" sz="1200" dirty="0"/>
              <a:t>な客引き行為等の</a:t>
            </a:r>
            <a:r>
              <a:rPr lang="ja-JP" altLang="en-US" sz="1200" dirty="0" smtClean="0"/>
              <a:t>適正化</a:t>
            </a:r>
            <a:r>
              <a:rPr lang="en-US" altLang="ja-JP" sz="1200" dirty="0" smtClean="0"/>
              <a:t>】</a:t>
            </a:r>
            <a:endParaRPr lang="ja-JP" altLang="en-US" sz="1200" dirty="0"/>
          </a:p>
        </p:txBody>
      </p:sp>
      <p:grpSp>
        <p:nvGrpSpPr>
          <p:cNvPr id="30" name="グループ化 29"/>
          <p:cNvGrpSpPr>
            <a:grpSpLocks noChangeAspect="1"/>
          </p:cNvGrpSpPr>
          <p:nvPr/>
        </p:nvGrpSpPr>
        <p:grpSpPr>
          <a:xfrm>
            <a:off x="5223935" y="2654656"/>
            <a:ext cx="4261576" cy="4084386"/>
            <a:chOff x="5819702" y="842757"/>
            <a:chExt cx="4199762" cy="4025141"/>
          </a:xfrm>
        </p:grpSpPr>
        <p:pic>
          <p:nvPicPr>
            <p:cNvPr id="31" name="Picture 2"/>
            <p:cNvPicPr>
              <a:picLocks noChangeAspect="1" noChangeArrowheads="1"/>
            </p:cNvPicPr>
            <p:nvPr/>
          </p:nvPicPr>
          <p:blipFill>
            <a:blip r:embed="rId3" cstate="email"/>
            <a:srcRect/>
            <a:stretch>
              <a:fillRect/>
            </a:stretch>
          </p:blipFill>
          <p:spPr bwMode="auto">
            <a:xfrm>
              <a:off x="6112831" y="842757"/>
              <a:ext cx="2575403" cy="3669699"/>
            </a:xfrm>
            <a:prstGeom prst="rect">
              <a:avLst/>
            </a:prstGeom>
            <a:noFill/>
            <a:ln w="9525">
              <a:noFill/>
              <a:miter lim="800000"/>
              <a:headEnd/>
              <a:tailEnd/>
            </a:ln>
          </p:spPr>
        </p:pic>
        <p:sp>
          <p:nvSpPr>
            <p:cNvPr id="32" name="テキスト ボックス 31"/>
            <p:cNvSpPr txBox="1"/>
            <p:nvPr/>
          </p:nvSpPr>
          <p:spPr>
            <a:xfrm>
              <a:off x="5819702" y="4557307"/>
              <a:ext cx="4199762" cy="310591"/>
            </a:xfrm>
            <a:prstGeom prst="rect">
              <a:avLst/>
            </a:prstGeom>
            <a:noFill/>
          </p:spPr>
          <p:txBody>
            <a:bodyPr wrap="square" rtlCol="0">
              <a:spAutoFit/>
            </a:bodyPr>
            <a:lstStyle/>
            <a:p>
              <a:r>
                <a:rPr lang="en-US" altLang="ja-JP" sz="1000" dirty="0"/>
                <a:t>【</a:t>
              </a:r>
              <a:r>
                <a:rPr lang="ja-JP" altLang="en-US" sz="1000" dirty="0"/>
                <a:t>ミナミ地区の客引き行為等適正化重点地区・同禁止区域</a:t>
              </a:r>
              <a:r>
                <a:rPr lang="en-US" altLang="ja-JP" sz="1000" dirty="0"/>
                <a:t>】</a:t>
              </a:r>
              <a:endParaRPr lang="ja-JP" altLang="en-US" sz="1000" dirty="0"/>
            </a:p>
          </p:txBody>
        </p:sp>
        <p:sp>
          <p:nvSpPr>
            <p:cNvPr id="33" name="正方形/長方形 32"/>
            <p:cNvSpPr/>
            <p:nvPr/>
          </p:nvSpPr>
          <p:spPr>
            <a:xfrm>
              <a:off x="7851424" y="3474504"/>
              <a:ext cx="1373175" cy="1002604"/>
            </a:xfrm>
            <a:prstGeom prst="rect">
              <a:avLst/>
            </a:prstGeom>
          </p:spPr>
          <p:txBody>
            <a:bodyPr wrap="square">
              <a:spAutoFit/>
            </a:bodyPr>
            <a:lstStyle/>
            <a:p>
              <a:r>
                <a:rPr lang="en-US" altLang="ja-JP" sz="900" dirty="0" smtClean="0"/>
                <a:t>【</a:t>
              </a:r>
              <a:r>
                <a:rPr lang="ja-JP" altLang="ja-JP" sz="900" dirty="0"/>
                <a:t>禁止区域</a:t>
              </a:r>
              <a:r>
                <a:rPr lang="en-US" altLang="ja-JP" sz="900" dirty="0"/>
                <a:t>】</a:t>
              </a:r>
            </a:p>
            <a:p>
              <a:r>
                <a:rPr lang="ja-JP" altLang="ja-JP" sz="900" dirty="0"/>
                <a:t>赤色</a:t>
              </a:r>
              <a:r>
                <a:rPr lang="ja-JP" altLang="en-US" sz="900" dirty="0"/>
                <a:t>部分</a:t>
              </a:r>
              <a:endParaRPr lang="en-US" altLang="ja-JP" sz="900" dirty="0"/>
            </a:p>
            <a:p>
              <a:r>
                <a:rPr lang="ja-JP" altLang="ja-JP" sz="900" dirty="0"/>
                <a:t>（とんぼりリバーウォークを含む。地下街を除く。）</a:t>
              </a:r>
            </a:p>
          </p:txBody>
        </p:sp>
        <p:sp>
          <p:nvSpPr>
            <p:cNvPr id="35" name="正方形/長方形 34"/>
            <p:cNvSpPr/>
            <p:nvPr/>
          </p:nvSpPr>
          <p:spPr>
            <a:xfrm>
              <a:off x="7853574" y="856214"/>
              <a:ext cx="1373175" cy="648743"/>
            </a:xfrm>
            <a:prstGeom prst="rect">
              <a:avLst/>
            </a:prstGeom>
          </p:spPr>
          <p:txBody>
            <a:bodyPr wrap="square">
              <a:spAutoFit/>
            </a:bodyPr>
            <a:lstStyle/>
            <a:p>
              <a:r>
                <a:rPr lang="en-US" altLang="ja-JP" sz="900" dirty="0" smtClean="0"/>
                <a:t>【</a:t>
              </a:r>
              <a:r>
                <a:rPr lang="ja-JP" altLang="ja-JP" sz="900" dirty="0"/>
                <a:t>重点地区</a:t>
              </a:r>
              <a:r>
                <a:rPr lang="en-US" altLang="ja-JP" sz="900" dirty="0"/>
                <a:t>】</a:t>
              </a:r>
            </a:p>
            <a:p>
              <a:r>
                <a:rPr lang="ja-JP" altLang="en-US" sz="900" dirty="0"/>
                <a:t>オレンジ部分</a:t>
              </a:r>
              <a:endParaRPr lang="en-US" altLang="ja-JP" sz="900" dirty="0"/>
            </a:p>
            <a:p>
              <a:r>
                <a:rPr lang="ja-JP" altLang="ja-JP" sz="900" dirty="0"/>
                <a:t>（地下街を含む</a:t>
              </a:r>
              <a:r>
                <a:rPr lang="ja-JP" altLang="ja-JP" sz="900" dirty="0" smtClean="0"/>
                <a:t>）</a:t>
              </a:r>
              <a:endParaRPr lang="ja-JP" altLang="ja-JP" sz="900" dirty="0"/>
            </a:p>
          </p:txBody>
        </p:sp>
      </p:grpSp>
      <p:sp>
        <p:nvSpPr>
          <p:cNvPr id="37" name="正方形/長方形 36"/>
          <p:cNvSpPr/>
          <p:nvPr/>
        </p:nvSpPr>
        <p:spPr>
          <a:xfrm>
            <a:off x="1410444" y="5065731"/>
            <a:ext cx="3924156" cy="1384995"/>
          </a:xfrm>
          <a:prstGeom prst="rect">
            <a:avLst/>
          </a:prstGeom>
        </p:spPr>
        <p:txBody>
          <a:bodyPr wrap="square">
            <a:spAutoFit/>
          </a:bodyPr>
          <a:lstStyle/>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2007</a:t>
            </a:r>
            <a:r>
              <a:rPr lang="ja-JP" altLang="en-US" sz="1200" dirty="0" smtClean="0">
                <a:latin typeface="ＭＳ Ｐ明朝" pitchFamily="18" charset="-128"/>
                <a:ea typeface="ＭＳ Ｐ明朝" pitchFamily="18" charset="-128"/>
              </a:rPr>
              <a:t>年</a:t>
            </a:r>
            <a:r>
              <a:rPr lang="en-US" altLang="ja-JP" sz="1200" dirty="0" smtClean="0">
                <a:latin typeface="ＭＳ Ｐ明朝" pitchFamily="18" charset="-128"/>
                <a:ea typeface="ＭＳ Ｐ明朝" pitchFamily="18" charset="-128"/>
              </a:rPr>
              <a:t>4</a:t>
            </a:r>
            <a:r>
              <a:rPr lang="ja-JP" altLang="en-US" sz="1200" dirty="0" smtClean="0">
                <a:latin typeface="ＭＳ Ｐ明朝" pitchFamily="18" charset="-128"/>
                <a:ea typeface="ＭＳ Ｐ明朝" pitchFamily="18" charset="-128"/>
              </a:rPr>
              <a:t>月　「路上喫煙の防止に関する条例」施行</a:t>
            </a:r>
            <a:endParaRPr lang="en-US" altLang="ja-JP" sz="1200" dirty="0" smtClean="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2007</a:t>
            </a:r>
            <a:r>
              <a:rPr lang="ja-JP" altLang="en-US" sz="1200" dirty="0" smtClean="0">
                <a:latin typeface="ＭＳ Ｐ明朝" pitchFamily="18" charset="-128"/>
                <a:ea typeface="ＭＳ Ｐ明朝" pitchFamily="18" charset="-128"/>
              </a:rPr>
              <a:t>年</a:t>
            </a:r>
            <a:r>
              <a:rPr lang="en-US" altLang="ja-JP" sz="1200" dirty="0" smtClean="0">
                <a:latin typeface="ＭＳ Ｐ明朝" pitchFamily="18" charset="-128"/>
                <a:ea typeface="ＭＳ Ｐ明朝" pitchFamily="18" charset="-128"/>
              </a:rPr>
              <a:t>7</a:t>
            </a:r>
            <a:r>
              <a:rPr lang="ja-JP" altLang="en-US" sz="1200" dirty="0" smtClean="0">
                <a:latin typeface="ＭＳ Ｐ明朝" pitchFamily="18" charset="-128"/>
                <a:ea typeface="ＭＳ Ｐ明朝" pitchFamily="18" charset="-128"/>
              </a:rPr>
              <a:t>月　御堂筋が「路上喫煙禁止地区」に指定</a:t>
            </a:r>
            <a:endParaRPr lang="en-US" altLang="ja-JP" sz="1200" dirty="0" smtClean="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2017</a:t>
            </a:r>
            <a:r>
              <a:rPr lang="ja-JP" altLang="en-US" sz="1200" dirty="0" smtClean="0">
                <a:latin typeface="ＭＳ Ｐ明朝" pitchFamily="18" charset="-128"/>
                <a:ea typeface="ＭＳ Ｐ明朝" pitchFamily="18" charset="-128"/>
              </a:rPr>
              <a:t>年</a:t>
            </a:r>
            <a:r>
              <a:rPr lang="en-US" altLang="ja-JP" sz="1200" dirty="0" smtClean="0">
                <a:latin typeface="ＭＳ Ｐ明朝" pitchFamily="18" charset="-128"/>
                <a:ea typeface="ＭＳ Ｐ明朝" pitchFamily="18" charset="-128"/>
              </a:rPr>
              <a:t>12</a:t>
            </a:r>
            <a:r>
              <a:rPr lang="ja-JP" altLang="en-US" sz="1200" dirty="0" smtClean="0">
                <a:latin typeface="ＭＳ Ｐ明朝" pitchFamily="18" charset="-128"/>
                <a:ea typeface="ＭＳ Ｐ明朝" pitchFamily="18" charset="-128"/>
              </a:rPr>
              <a:t>月　地元の意見聴取、実態調査、意見集約を経て中央区区政会議において中央区戎橋筋・心斎橋筋地域を路上喫煙禁止地区に指定することを決議</a:t>
            </a:r>
            <a:endParaRPr lang="en-US" altLang="ja-JP" sz="1200" dirty="0" smtClean="0">
              <a:latin typeface="ＭＳ Ｐ明朝" pitchFamily="18" charset="-128"/>
              <a:ea typeface="ＭＳ Ｐ明朝" pitchFamily="18" charset="-128"/>
            </a:endParaRPr>
          </a:p>
          <a:p>
            <a:pPr marL="82550" indent="-82550"/>
            <a:r>
              <a:rPr lang="ja-JP" altLang="en-US" sz="1200" dirty="0" smtClean="0">
                <a:latin typeface="ＭＳ Ｐ明朝" pitchFamily="18" charset="-128"/>
                <a:ea typeface="ＭＳ Ｐ明朝" pitchFamily="18" charset="-128"/>
              </a:rPr>
              <a:t>・</a:t>
            </a:r>
            <a:r>
              <a:rPr lang="en-US" altLang="ja-JP" sz="1200" dirty="0" smtClean="0">
                <a:latin typeface="ＭＳ Ｐ明朝" pitchFamily="18" charset="-128"/>
                <a:ea typeface="ＭＳ Ｐ明朝" pitchFamily="18" charset="-128"/>
              </a:rPr>
              <a:t>2018</a:t>
            </a:r>
            <a:r>
              <a:rPr lang="ja-JP" altLang="en-US" sz="1200" dirty="0">
                <a:latin typeface="ＭＳ Ｐ明朝" pitchFamily="18" charset="-128"/>
                <a:ea typeface="ＭＳ Ｐ明朝" pitchFamily="18" charset="-128"/>
              </a:rPr>
              <a:t>年</a:t>
            </a:r>
            <a:r>
              <a:rPr lang="en-US" altLang="ja-JP" sz="1200" dirty="0">
                <a:latin typeface="ＭＳ Ｐ明朝" pitchFamily="18" charset="-128"/>
                <a:ea typeface="ＭＳ Ｐ明朝" pitchFamily="18" charset="-128"/>
              </a:rPr>
              <a:t>10</a:t>
            </a:r>
            <a:r>
              <a:rPr lang="ja-JP" altLang="en-US" sz="1200" dirty="0">
                <a:latin typeface="ＭＳ Ｐ明朝" pitchFamily="18" charset="-128"/>
                <a:ea typeface="ＭＳ Ｐ明朝" pitchFamily="18" charset="-128"/>
              </a:rPr>
              <a:t>月　路上喫煙禁止地区の新たな</a:t>
            </a:r>
            <a:r>
              <a:rPr lang="ja-JP" altLang="en-US" sz="1200" dirty="0" smtClean="0">
                <a:latin typeface="ＭＳ Ｐ明朝" pitchFamily="18" charset="-128"/>
                <a:ea typeface="ＭＳ Ｐ明朝" pitchFamily="18" charset="-128"/>
              </a:rPr>
              <a:t>指定について路上喫煙対策委員会答申</a:t>
            </a:r>
            <a:endParaRPr lang="ja-JP" altLang="en-US" sz="1200" dirty="0">
              <a:latin typeface="ＭＳ Ｐ明朝" pitchFamily="18" charset="-128"/>
              <a:ea typeface="ＭＳ Ｐ明朝" pitchFamily="18" charset="-128"/>
            </a:endParaRPr>
          </a:p>
        </p:txBody>
      </p:sp>
      <p:sp>
        <p:nvSpPr>
          <p:cNvPr id="38" name="正方形/長方形 37"/>
          <p:cNvSpPr/>
          <p:nvPr/>
        </p:nvSpPr>
        <p:spPr>
          <a:xfrm>
            <a:off x="1305299" y="4858778"/>
            <a:ext cx="2314237" cy="276999"/>
          </a:xfrm>
          <a:prstGeom prst="rect">
            <a:avLst/>
          </a:prstGeom>
        </p:spPr>
        <p:txBody>
          <a:bodyPr wrap="square">
            <a:spAutoFit/>
          </a:bodyPr>
          <a:lstStyle/>
          <a:p>
            <a:r>
              <a:rPr lang="en-US" altLang="ja-JP" sz="1200" dirty="0" smtClean="0"/>
              <a:t>【</a:t>
            </a:r>
            <a:r>
              <a:rPr lang="ja-JP" altLang="en-US" sz="1200" dirty="0" smtClean="0"/>
              <a:t>路上喫煙禁止地区の指定</a:t>
            </a:r>
            <a:r>
              <a:rPr lang="en-US" altLang="ja-JP" sz="1200" dirty="0" smtClean="0"/>
              <a:t>】</a:t>
            </a:r>
            <a:endParaRPr lang="ja-JP" altLang="en-US" sz="1200" dirty="0"/>
          </a:p>
        </p:txBody>
      </p:sp>
      <p:pic>
        <p:nvPicPr>
          <p:cNvPr id="39" name="図 38"/>
          <p:cNvPicPr>
            <a:picLocks noChangeAspect="1"/>
          </p:cNvPicPr>
          <p:nvPr/>
        </p:nvPicPr>
        <p:blipFill rotWithShape="1">
          <a:blip r:embed="rId4"/>
          <a:srcRect l="67941" t="25282" r="17831" b="8215"/>
          <a:stretch/>
        </p:blipFill>
        <p:spPr>
          <a:xfrm>
            <a:off x="8849732" y="2642656"/>
            <a:ext cx="1462469" cy="3843213"/>
          </a:xfrm>
          <a:prstGeom prst="rect">
            <a:avLst/>
          </a:prstGeom>
        </p:spPr>
      </p:pic>
      <p:sp>
        <p:nvSpPr>
          <p:cNvPr id="28" name="正方形/長方形 27"/>
          <p:cNvSpPr/>
          <p:nvPr/>
        </p:nvSpPr>
        <p:spPr>
          <a:xfrm>
            <a:off x="8719768" y="6460534"/>
            <a:ext cx="2314237" cy="246221"/>
          </a:xfrm>
          <a:prstGeom prst="rect">
            <a:avLst/>
          </a:prstGeom>
        </p:spPr>
        <p:txBody>
          <a:bodyPr wrap="square">
            <a:spAutoFit/>
          </a:bodyPr>
          <a:lstStyle/>
          <a:p>
            <a:r>
              <a:rPr lang="en-US" altLang="ja-JP" sz="1000" dirty="0" smtClean="0"/>
              <a:t>【</a:t>
            </a:r>
            <a:r>
              <a:rPr lang="ja-JP" altLang="en-US" sz="1000" dirty="0" smtClean="0"/>
              <a:t>路上喫煙禁止地区の指定</a:t>
            </a:r>
            <a:r>
              <a:rPr lang="en-US" altLang="ja-JP" sz="1000" dirty="0" smtClean="0"/>
              <a:t>】</a:t>
            </a:r>
            <a:endParaRPr lang="ja-JP" altLang="en-US" sz="1000" dirty="0"/>
          </a:p>
        </p:txBody>
      </p:sp>
      <p:sp>
        <p:nvSpPr>
          <p:cNvPr id="2" name="テキスト ボックス 1"/>
          <p:cNvSpPr txBox="1"/>
          <p:nvPr/>
        </p:nvSpPr>
        <p:spPr>
          <a:xfrm>
            <a:off x="9560814" y="3997233"/>
            <a:ext cx="123111" cy="410369"/>
          </a:xfrm>
          <a:prstGeom prst="rect">
            <a:avLst/>
          </a:prstGeom>
          <a:solidFill>
            <a:srgbClr val="D2D3D5"/>
          </a:solidFill>
        </p:spPr>
        <p:txBody>
          <a:bodyPr vert="eaVert" wrap="none" lIns="0" tIns="0" rIns="0" bIns="0" rtlCol="0">
            <a:spAutoFit/>
          </a:bodyPr>
          <a:lstStyle/>
          <a:p>
            <a:r>
              <a:rPr kumimoji="1" lang="ja-JP" altLang="en-US" sz="800" dirty="0" smtClean="0">
                <a:solidFill>
                  <a:srgbClr val="FF0000"/>
                </a:solidFill>
              </a:rPr>
              <a:t>心斎橋筋</a:t>
            </a:r>
            <a:endParaRPr kumimoji="1" lang="ja-JP" altLang="en-US" sz="800" dirty="0">
              <a:solidFill>
                <a:srgbClr val="FF0000"/>
              </a:solidFill>
            </a:endParaRPr>
          </a:p>
        </p:txBody>
      </p:sp>
      <p:sp>
        <p:nvSpPr>
          <p:cNvPr id="41" name="テキスト ボックス 40"/>
          <p:cNvSpPr txBox="1"/>
          <p:nvPr/>
        </p:nvSpPr>
        <p:spPr>
          <a:xfrm>
            <a:off x="9589911" y="5345193"/>
            <a:ext cx="123111" cy="307777"/>
          </a:xfrm>
          <a:prstGeom prst="rect">
            <a:avLst/>
          </a:prstGeom>
          <a:solidFill>
            <a:srgbClr val="D2D3D5"/>
          </a:solidFill>
        </p:spPr>
        <p:txBody>
          <a:bodyPr vert="eaVert" wrap="none" lIns="0" tIns="0" rIns="0" bIns="0" rtlCol="0">
            <a:spAutoFit/>
          </a:bodyPr>
          <a:lstStyle/>
          <a:p>
            <a:r>
              <a:rPr kumimoji="1" lang="ja-JP" altLang="en-US" sz="800" dirty="0" smtClean="0">
                <a:solidFill>
                  <a:srgbClr val="FF0000"/>
                </a:solidFill>
              </a:rPr>
              <a:t>戎橋筋</a:t>
            </a:r>
            <a:endParaRPr kumimoji="1" lang="ja-JP" altLang="en-US" sz="800" dirty="0">
              <a:solidFill>
                <a:srgbClr val="FF0000"/>
              </a:solidFill>
            </a:endParaRPr>
          </a:p>
        </p:txBody>
      </p:sp>
      <p:sp>
        <p:nvSpPr>
          <p:cNvPr id="3" name="テキスト ボックス 2"/>
          <p:cNvSpPr txBox="1"/>
          <p:nvPr/>
        </p:nvSpPr>
        <p:spPr>
          <a:xfrm>
            <a:off x="9250432" y="6216095"/>
            <a:ext cx="769441" cy="92333"/>
          </a:xfrm>
          <a:prstGeom prst="rect">
            <a:avLst/>
          </a:prstGeom>
          <a:solidFill>
            <a:srgbClr val="FFFFFF"/>
          </a:solidFill>
        </p:spPr>
        <p:txBody>
          <a:bodyPr wrap="none" lIns="0" tIns="0" rIns="0" bIns="0" rtlCol="0">
            <a:spAutoFit/>
          </a:bodyPr>
          <a:lstStyle/>
          <a:p>
            <a:r>
              <a:rPr lang="ja-JP" altLang="en-US" sz="600" dirty="0" smtClean="0"/>
              <a:t>既設禁止区域（御堂筋）</a:t>
            </a:r>
            <a:endParaRPr kumimoji="1" lang="ja-JP" altLang="en-US" sz="600" dirty="0"/>
          </a:p>
        </p:txBody>
      </p:sp>
      <p:sp>
        <p:nvSpPr>
          <p:cNvPr id="42" name="テキスト ボックス 41"/>
          <p:cNvSpPr txBox="1"/>
          <p:nvPr/>
        </p:nvSpPr>
        <p:spPr>
          <a:xfrm>
            <a:off x="9250432" y="6353939"/>
            <a:ext cx="1154162" cy="92333"/>
          </a:xfrm>
          <a:prstGeom prst="rect">
            <a:avLst/>
          </a:prstGeom>
          <a:solidFill>
            <a:srgbClr val="FFFFFF"/>
          </a:solidFill>
        </p:spPr>
        <p:txBody>
          <a:bodyPr wrap="none" lIns="0" tIns="0" rIns="0" bIns="0" rtlCol="0">
            <a:spAutoFit/>
          </a:bodyPr>
          <a:lstStyle/>
          <a:p>
            <a:r>
              <a:rPr lang="ja-JP" altLang="en-US" sz="600" dirty="0" smtClean="0">
                <a:solidFill>
                  <a:srgbClr val="FF0000"/>
                </a:solidFill>
              </a:rPr>
              <a:t>新設禁止区域（心斎橋筋～戎橋筋）</a:t>
            </a:r>
            <a:endParaRPr kumimoji="1" lang="ja-JP" altLang="en-US" sz="600" dirty="0">
              <a:solidFill>
                <a:srgbClr val="FF0000"/>
              </a:solidFill>
            </a:endParaRPr>
          </a:p>
        </p:txBody>
      </p:sp>
      <p:sp>
        <p:nvSpPr>
          <p:cNvPr id="5" name="スライド番号プレースホルダー 4"/>
          <p:cNvSpPr>
            <a:spLocks noGrp="1"/>
          </p:cNvSpPr>
          <p:nvPr>
            <p:ph type="sldNum" sz="quarter" idx="12"/>
          </p:nvPr>
        </p:nvSpPr>
        <p:spPr/>
        <p:txBody>
          <a:bodyPr/>
          <a:lstStyle/>
          <a:p>
            <a:fld id="{138CA411-231B-42B9-AF63-97A64194AA60}" type="slidenum">
              <a:rPr lang="ja-JP" altLang="en-US" smtClean="0"/>
              <a:pPr/>
              <a:t>38</a:t>
            </a:fld>
            <a:endParaRPr lang="ja-JP" altLang="en-US"/>
          </a:p>
        </p:txBody>
      </p:sp>
    </p:spTree>
    <p:extLst>
      <p:ext uri="{BB962C8B-B14F-4D97-AF65-F5344CB8AC3E}">
        <p14:creationId xmlns:p14="http://schemas.microsoft.com/office/powerpoint/2010/main" val="22417729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8"/>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a:lnSpc>
                <a:spcPts val="1700"/>
              </a:lnSpc>
            </a:pPr>
            <a:r>
              <a:rPr lang="ja-JP" altLang="en-US" sz="2000" b="1" dirty="0">
                <a:solidFill>
                  <a:schemeClr val="bg1"/>
                </a:solidFill>
                <a:latin typeface="+mn-ea"/>
              </a:rPr>
              <a:t>４．難波周辺　④ミナミ周辺で</a:t>
            </a:r>
            <a:r>
              <a:rPr lang="ja-JP" altLang="en-US" sz="2000" b="1" dirty="0" smtClean="0">
                <a:solidFill>
                  <a:schemeClr val="bg1"/>
                </a:solidFill>
                <a:latin typeface="+mn-ea"/>
              </a:rPr>
              <a:t>の周遊・回遊性の向上</a:t>
            </a:r>
            <a:endParaRPr lang="en-US" altLang="ja-JP" sz="2000" b="1" dirty="0">
              <a:solidFill>
                <a:schemeClr val="bg1"/>
              </a:solidFill>
              <a:latin typeface="+mn-ea"/>
            </a:endParaRPr>
          </a:p>
        </p:txBody>
      </p:sp>
      <p:sp>
        <p:nvSpPr>
          <p:cNvPr id="30" name="正方形/長方形 29"/>
          <p:cNvSpPr/>
          <p:nvPr/>
        </p:nvSpPr>
        <p:spPr>
          <a:xfrm>
            <a:off x="1337471" y="563568"/>
            <a:ext cx="9638298" cy="51037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600" dirty="0">
              <a:solidFill>
                <a:schemeClr val="tx1"/>
              </a:solidFill>
            </a:endParaRPr>
          </a:p>
          <a:p>
            <a:endParaRPr lang="en-US" altLang="ja-JP" sz="1600" dirty="0">
              <a:solidFill>
                <a:schemeClr val="tx1"/>
              </a:solidFill>
            </a:endParaRPr>
          </a:p>
        </p:txBody>
      </p:sp>
      <p:sp>
        <p:nvSpPr>
          <p:cNvPr id="31" name="正方形/長方形 30"/>
          <p:cNvSpPr/>
          <p:nvPr/>
        </p:nvSpPr>
        <p:spPr>
          <a:xfrm>
            <a:off x="1337471" y="6015504"/>
            <a:ext cx="9638298" cy="810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600" dirty="0">
              <a:solidFill>
                <a:schemeClr val="tx1"/>
              </a:solidFill>
            </a:endParaRPr>
          </a:p>
          <a:p>
            <a:endParaRPr lang="en-US" altLang="ja-JP" sz="1600" dirty="0">
              <a:solidFill>
                <a:schemeClr val="tx1"/>
              </a:solidFill>
            </a:endParaRPr>
          </a:p>
        </p:txBody>
      </p:sp>
      <p:sp>
        <p:nvSpPr>
          <p:cNvPr id="33" name="右矢印 32"/>
          <p:cNvSpPr/>
          <p:nvPr/>
        </p:nvSpPr>
        <p:spPr>
          <a:xfrm rot="5400000">
            <a:off x="5706669" y="5545495"/>
            <a:ext cx="252000"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正方形/長方形 37"/>
          <p:cNvSpPr/>
          <p:nvPr/>
        </p:nvSpPr>
        <p:spPr>
          <a:xfrm>
            <a:off x="1337471" y="556914"/>
            <a:ext cx="175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これまでの取組</a:t>
            </a:r>
          </a:p>
        </p:txBody>
      </p:sp>
      <p:sp>
        <p:nvSpPr>
          <p:cNvPr id="39" name="正方形/長方形 38"/>
          <p:cNvSpPr/>
          <p:nvPr/>
        </p:nvSpPr>
        <p:spPr>
          <a:xfrm>
            <a:off x="1337471" y="6015504"/>
            <a:ext cx="1365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将来像</a:t>
            </a:r>
          </a:p>
        </p:txBody>
      </p:sp>
      <p:sp>
        <p:nvSpPr>
          <p:cNvPr id="18" name="正方形/長方形 17"/>
          <p:cNvSpPr/>
          <p:nvPr/>
        </p:nvSpPr>
        <p:spPr>
          <a:xfrm>
            <a:off x="1351078" y="6375544"/>
            <a:ext cx="9565611" cy="461665"/>
          </a:xfrm>
          <a:prstGeom prst="rect">
            <a:avLst/>
          </a:prstGeom>
        </p:spPr>
        <p:txBody>
          <a:bodyPr wrap="square">
            <a:spAutoFit/>
          </a:bodyPr>
          <a:lstStyle/>
          <a:p>
            <a:pPr marL="82550" indent="-82550"/>
            <a:r>
              <a:rPr lang="ja-JP" altLang="en-US" sz="1200" dirty="0">
                <a:latin typeface="ＭＳ Ｐ明朝" pitchFamily="18" charset="-128"/>
                <a:ea typeface="ＭＳ Ｐ明朝" pitchFamily="18" charset="-128"/>
              </a:rPr>
              <a:t>・条例の浸透に</a:t>
            </a:r>
            <a:r>
              <a:rPr lang="ja-JP" altLang="en-US" sz="1200" dirty="0" smtClean="0">
                <a:latin typeface="ＭＳ Ｐ明朝" pitchFamily="18" charset="-128"/>
                <a:ea typeface="ＭＳ Ｐ明朝" pitchFamily="18" charset="-128"/>
              </a:rPr>
              <a:t>より、悪質</a:t>
            </a:r>
            <a:r>
              <a:rPr lang="ja-JP" altLang="en-US" sz="1200" dirty="0">
                <a:latin typeface="ＭＳ Ｐ明朝" pitchFamily="18" charset="-128"/>
                <a:ea typeface="ＭＳ Ｐ明朝" pitchFamily="18" charset="-128"/>
              </a:rPr>
              <a:t>な客引き行為者等が</a:t>
            </a:r>
            <a:r>
              <a:rPr lang="ja-JP" altLang="en-US" sz="1200" dirty="0" smtClean="0">
                <a:latin typeface="ＭＳ Ｐ明朝" pitchFamily="18" charset="-128"/>
                <a:ea typeface="ＭＳ Ｐ明朝" pitchFamily="18" charset="-128"/>
              </a:rPr>
              <a:t>減少するとともに</a:t>
            </a:r>
            <a:r>
              <a:rPr lang="ja-JP" altLang="en-US" sz="1200" dirty="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歩道拡幅や案内板設置による観光客の滞留対策や民間のノウハウを活かした水辺空間での賑わい創出などによって、周遊・回遊性を高めることで、</a:t>
            </a:r>
            <a:r>
              <a:rPr lang="ja-JP" altLang="en-US" sz="1200" dirty="0">
                <a:latin typeface="ＭＳ Ｐ明朝" pitchFamily="18" charset="-128"/>
                <a:ea typeface="ＭＳ Ｐ明朝" pitchFamily="18" charset="-128"/>
              </a:rPr>
              <a:t>安心</a:t>
            </a:r>
            <a:r>
              <a:rPr lang="ja-JP" altLang="en-US" sz="1200" dirty="0" smtClean="0">
                <a:latin typeface="ＭＳ Ｐ明朝" pitchFamily="18" charset="-128"/>
                <a:ea typeface="ＭＳ Ｐ明朝" pitchFamily="18" charset="-128"/>
              </a:rPr>
              <a:t>して訪れ</a:t>
            </a:r>
            <a:r>
              <a:rPr lang="ja-JP" altLang="en-US" sz="1200" dirty="0">
                <a:latin typeface="ＭＳ Ｐ明朝" pitchFamily="18" charset="-128"/>
                <a:ea typeface="ＭＳ Ｐ明朝" pitchFamily="18" charset="-128"/>
              </a:rPr>
              <a:t>、</a:t>
            </a:r>
            <a:r>
              <a:rPr lang="ja-JP" altLang="en-US" sz="1200" dirty="0" smtClean="0">
                <a:latin typeface="ＭＳ Ｐ明朝" pitchFamily="18" charset="-128"/>
                <a:ea typeface="ＭＳ Ｐ明朝" pitchFamily="18" charset="-128"/>
              </a:rPr>
              <a:t>楽しむ</a:t>
            </a:r>
            <a:r>
              <a:rPr lang="ja-JP" altLang="en-US" sz="1200" dirty="0">
                <a:latin typeface="ＭＳ Ｐ明朝" pitchFamily="18" charset="-128"/>
                <a:ea typeface="ＭＳ Ｐ明朝" pitchFamily="18" charset="-128"/>
              </a:rPr>
              <a:t>ことのできるまちをめざす。</a:t>
            </a:r>
          </a:p>
        </p:txBody>
      </p:sp>
      <p:sp>
        <p:nvSpPr>
          <p:cNvPr id="37" name="正方形/長方形 36"/>
          <p:cNvSpPr/>
          <p:nvPr/>
        </p:nvSpPr>
        <p:spPr>
          <a:xfrm>
            <a:off x="1372367" y="2253152"/>
            <a:ext cx="4257897" cy="276999"/>
          </a:xfrm>
          <a:prstGeom prst="rect">
            <a:avLst/>
          </a:prstGeom>
        </p:spPr>
        <p:txBody>
          <a:bodyPr wrap="none">
            <a:spAutoFit/>
          </a:bodyPr>
          <a:lstStyle/>
          <a:p>
            <a:r>
              <a:rPr lang="en-US" altLang="ja-JP" sz="1200" dirty="0" smtClean="0"/>
              <a:t>【</a:t>
            </a:r>
            <a:r>
              <a:rPr lang="ja-JP" altLang="en-US" sz="1200" dirty="0" smtClean="0"/>
              <a:t>デジタルサイネージを用いた観光案内板設置（</a:t>
            </a:r>
            <a:r>
              <a:rPr lang="en-US" altLang="ja-JP" sz="1200" dirty="0" smtClean="0"/>
              <a:t>2018</a:t>
            </a:r>
            <a:r>
              <a:rPr lang="ja-JP" altLang="en-US" sz="1200" dirty="0" smtClean="0"/>
              <a:t>年</a:t>
            </a:r>
            <a:r>
              <a:rPr lang="en-US" altLang="ja-JP" sz="1200" dirty="0" smtClean="0"/>
              <a:t>3</a:t>
            </a:r>
            <a:r>
              <a:rPr lang="ja-JP" altLang="en-US" sz="1200" dirty="0" smtClean="0"/>
              <a:t>月）</a:t>
            </a:r>
            <a:r>
              <a:rPr lang="en-US" altLang="ja-JP" sz="1200" dirty="0" smtClean="0"/>
              <a:t>】</a:t>
            </a:r>
            <a:endParaRPr lang="ja-JP" altLang="en-US" sz="1200" dirty="0"/>
          </a:p>
        </p:txBody>
      </p:sp>
      <p:sp>
        <p:nvSpPr>
          <p:cNvPr id="25" name="正方形/長方形 24"/>
          <p:cNvSpPr/>
          <p:nvPr/>
        </p:nvSpPr>
        <p:spPr>
          <a:xfrm>
            <a:off x="1513752" y="3821487"/>
            <a:ext cx="5493468" cy="1569660"/>
          </a:xfrm>
          <a:prstGeom prst="rect">
            <a:avLst/>
          </a:prstGeom>
        </p:spPr>
        <p:txBody>
          <a:bodyPr wrap="square">
            <a:spAutoFit/>
          </a:bodyPr>
          <a:lstStyle/>
          <a:p>
            <a:pPr marL="85725" indent="-85725"/>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2004</a:t>
            </a:r>
            <a:r>
              <a:rPr lang="ja-JP" altLang="en-US" sz="1200" dirty="0" smtClean="0">
                <a:latin typeface="ＭＳ Ｐ明朝" panose="02020600040205080304" pitchFamily="18" charset="-128"/>
                <a:ea typeface="ＭＳ Ｐ明朝" panose="02020600040205080304" pitchFamily="18" charset="-128"/>
              </a:rPr>
              <a:t>年道頓堀川（戎橋～太左衛門橋）について</a:t>
            </a:r>
            <a:r>
              <a:rPr lang="ja-JP" altLang="en-US" sz="1200" dirty="0">
                <a:latin typeface="ＭＳ Ｐ明朝" panose="02020600040205080304" pitchFamily="18" charset="-128"/>
                <a:ea typeface="ＭＳ Ｐ明朝" panose="02020600040205080304" pitchFamily="18" charset="-128"/>
              </a:rPr>
              <a:t>国から河川敷地占用許可準則の特例措置</a:t>
            </a:r>
            <a:r>
              <a:rPr lang="ja-JP" altLang="en-US" sz="1200" dirty="0" smtClean="0">
                <a:latin typeface="ＭＳ Ｐ明朝" panose="02020600040205080304" pitchFamily="18" charset="-128"/>
                <a:ea typeface="ＭＳ Ｐ明朝" panose="02020600040205080304" pitchFamily="18" charset="-128"/>
              </a:rPr>
              <a:t>による指定を受け、</a:t>
            </a:r>
            <a:r>
              <a:rPr lang="en-US" altLang="ja-JP" sz="1200" dirty="0" smtClean="0">
                <a:latin typeface="ＭＳ Ｐ明朝" panose="02020600040205080304" pitchFamily="18" charset="-128"/>
                <a:ea typeface="ＭＳ Ｐ明朝" panose="02020600040205080304" pitchFamily="18" charset="-128"/>
              </a:rPr>
              <a:t>2005</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2011</a:t>
            </a:r>
            <a:r>
              <a:rPr lang="ja-JP" altLang="en-US" sz="1200" dirty="0" smtClean="0">
                <a:latin typeface="ＭＳ Ｐ明朝" panose="02020600040205080304" pitchFamily="18" charset="-128"/>
                <a:ea typeface="ＭＳ Ｐ明朝" panose="02020600040205080304" pitchFamily="18" charset="-128"/>
              </a:rPr>
              <a:t>年度まで賑わい創出に向けた社会実験を実施</a:t>
            </a:r>
            <a:endParaRPr lang="en-US" altLang="ja-JP" sz="1200" dirty="0" smtClean="0">
              <a:latin typeface="ＭＳ Ｐ明朝" panose="02020600040205080304" pitchFamily="18" charset="-128"/>
              <a:ea typeface="ＭＳ Ｐ明朝" panose="02020600040205080304" pitchFamily="18" charset="-128"/>
            </a:endParaRPr>
          </a:p>
          <a:p>
            <a:pPr marL="85725" indent="-85725"/>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2011</a:t>
            </a:r>
            <a:r>
              <a:rPr lang="ja-JP" altLang="en-US" sz="1200" dirty="0" smtClean="0">
                <a:latin typeface="ＭＳ Ｐ明朝" panose="02020600040205080304" pitchFamily="18" charset="-128"/>
                <a:ea typeface="ＭＳ Ｐ明朝" panose="02020600040205080304" pitchFamily="18" charset="-128"/>
              </a:rPr>
              <a:t>年準則の一部改正を受け、道頓堀川（湊町～日本橋）の管理運営事業者を公募し、</a:t>
            </a:r>
            <a:r>
              <a:rPr lang="en-US" altLang="ja-JP" sz="1200" dirty="0" smtClean="0">
                <a:latin typeface="ＭＳ Ｐ明朝" panose="02020600040205080304" pitchFamily="18" charset="-128"/>
                <a:ea typeface="ＭＳ Ｐ明朝" panose="02020600040205080304" pitchFamily="18" charset="-128"/>
              </a:rPr>
              <a:t>2012</a:t>
            </a:r>
            <a:r>
              <a:rPr lang="ja-JP" altLang="en-US" sz="1200" dirty="0" smtClean="0">
                <a:latin typeface="ＭＳ Ｐ明朝" panose="02020600040205080304" pitchFamily="18" charset="-128"/>
                <a:ea typeface="ＭＳ Ｐ明朝" panose="02020600040205080304" pitchFamily="18" charset="-128"/>
              </a:rPr>
              <a:t>年度より民間事業者による管理運営（</a:t>
            </a:r>
            <a:r>
              <a:rPr lang="en-US" altLang="ja-JP" sz="1200" dirty="0" smtClean="0">
                <a:latin typeface="ＭＳ Ｐ明朝" panose="02020600040205080304" pitchFamily="18" charset="-128"/>
                <a:ea typeface="ＭＳ Ｐ明朝" panose="02020600040205080304" pitchFamily="18" charset="-128"/>
              </a:rPr>
              <a:t>2012</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2014</a:t>
            </a:r>
            <a:r>
              <a:rPr lang="ja-JP" altLang="en-US" sz="1200" dirty="0" smtClean="0">
                <a:latin typeface="ＭＳ Ｐ明朝" panose="02020600040205080304" pitchFamily="18" charset="-128"/>
                <a:ea typeface="ＭＳ Ｐ明朝" panose="02020600040205080304" pitchFamily="18" charset="-128"/>
              </a:rPr>
              <a:t>年度：第</a:t>
            </a:r>
            <a:r>
              <a:rPr lang="en-US" altLang="ja-JP" sz="1200" dirty="0" smtClean="0">
                <a:latin typeface="ＭＳ Ｐ明朝" panose="02020600040205080304" pitchFamily="18" charset="-128"/>
                <a:ea typeface="ＭＳ Ｐ明朝" panose="02020600040205080304" pitchFamily="18" charset="-128"/>
              </a:rPr>
              <a:t>1</a:t>
            </a:r>
            <a:r>
              <a:rPr lang="ja-JP" altLang="en-US" sz="1200" dirty="0" smtClean="0">
                <a:latin typeface="ＭＳ Ｐ明朝" panose="02020600040205080304" pitchFamily="18" charset="-128"/>
                <a:ea typeface="ＭＳ Ｐ明朝" panose="02020600040205080304" pitchFamily="18" charset="-128"/>
              </a:rPr>
              <a:t>期、</a:t>
            </a:r>
            <a:r>
              <a:rPr lang="en-US" altLang="ja-JP" sz="1200" dirty="0" smtClean="0">
                <a:latin typeface="ＭＳ Ｐ明朝" panose="02020600040205080304" pitchFamily="18" charset="-128"/>
                <a:ea typeface="ＭＳ Ｐ明朝" panose="02020600040205080304" pitchFamily="18" charset="-128"/>
              </a:rPr>
              <a:t>2015</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2018</a:t>
            </a:r>
            <a:r>
              <a:rPr lang="ja-JP" altLang="en-US" sz="1200" dirty="0" smtClean="0">
                <a:latin typeface="ＭＳ Ｐ明朝" panose="02020600040205080304" pitchFamily="18" charset="-128"/>
                <a:ea typeface="ＭＳ Ｐ明朝" panose="02020600040205080304" pitchFamily="18" charset="-128"/>
              </a:rPr>
              <a:t>年度：第</a:t>
            </a:r>
            <a:r>
              <a:rPr lang="en-US" altLang="ja-JP" sz="1200" dirty="0" smtClean="0">
                <a:latin typeface="ＭＳ Ｐ明朝" panose="02020600040205080304" pitchFamily="18" charset="-128"/>
                <a:ea typeface="ＭＳ Ｐ明朝" panose="02020600040205080304" pitchFamily="18" charset="-128"/>
              </a:rPr>
              <a:t>2</a:t>
            </a:r>
            <a:r>
              <a:rPr lang="ja-JP" altLang="en-US" sz="1200" dirty="0" smtClean="0">
                <a:latin typeface="ＭＳ Ｐ明朝" panose="02020600040205080304" pitchFamily="18" charset="-128"/>
                <a:ea typeface="ＭＳ Ｐ明朝" panose="02020600040205080304" pitchFamily="18" charset="-128"/>
              </a:rPr>
              <a:t>期）</a:t>
            </a:r>
            <a:endParaRPr lang="en-US" altLang="ja-JP" sz="1200" dirty="0" smtClean="0">
              <a:latin typeface="ＭＳ Ｐ明朝" panose="02020600040205080304" pitchFamily="18" charset="-128"/>
              <a:ea typeface="ＭＳ Ｐ明朝" panose="02020600040205080304" pitchFamily="18" charset="-128"/>
            </a:endParaRPr>
          </a:p>
          <a:p>
            <a:pPr marL="85725" indent="-85725"/>
            <a:r>
              <a:rPr lang="ja-JP" altLang="en-US" sz="1200" dirty="0" smtClean="0">
                <a:latin typeface="ＭＳ Ｐ明朝" panose="02020600040205080304" pitchFamily="18" charset="-128"/>
                <a:ea typeface="ＭＳ Ｐ明朝" panose="02020600040205080304" pitchFamily="18" charset="-128"/>
              </a:rPr>
              <a:t>・民間ノウハウの導入によりイベント件数、オープンカフェ店舗数の増加など賑わい創出</a:t>
            </a:r>
            <a:endParaRPr lang="en-US" altLang="ja-JP" sz="1200" dirty="0" smtClean="0">
              <a:latin typeface="ＭＳ Ｐ明朝" panose="02020600040205080304" pitchFamily="18" charset="-128"/>
              <a:ea typeface="ＭＳ Ｐ明朝" panose="02020600040205080304" pitchFamily="18" charset="-128"/>
            </a:endParaRPr>
          </a:p>
        </p:txBody>
      </p:sp>
      <p:sp>
        <p:nvSpPr>
          <p:cNvPr id="28" name="正方形/長方形 27"/>
          <p:cNvSpPr/>
          <p:nvPr/>
        </p:nvSpPr>
        <p:spPr>
          <a:xfrm>
            <a:off x="1380722" y="3607280"/>
            <a:ext cx="1927131" cy="276999"/>
          </a:xfrm>
          <a:prstGeom prst="rect">
            <a:avLst/>
          </a:prstGeom>
        </p:spPr>
        <p:txBody>
          <a:bodyPr wrap="none">
            <a:spAutoFit/>
          </a:bodyPr>
          <a:lstStyle/>
          <a:p>
            <a:r>
              <a:rPr lang="en-US" altLang="ja-JP" sz="1200" dirty="0" smtClean="0"/>
              <a:t>【</a:t>
            </a:r>
            <a:r>
              <a:rPr lang="ja-JP" altLang="en-US" sz="1200" dirty="0" smtClean="0"/>
              <a:t>道頓堀川水辺空間利用</a:t>
            </a:r>
            <a:r>
              <a:rPr lang="en-US" altLang="ja-JP" sz="1200" dirty="0" smtClean="0"/>
              <a:t>】</a:t>
            </a:r>
            <a:endParaRPr lang="ja-JP" altLang="en-US" sz="1200" dirty="0"/>
          </a:p>
        </p:txBody>
      </p:sp>
      <p:pic>
        <p:nvPicPr>
          <p:cNvPr id="9" name="図 8"/>
          <p:cNvPicPr>
            <a:picLocks noChangeAspect="1"/>
          </p:cNvPicPr>
          <p:nvPr/>
        </p:nvPicPr>
        <p:blipFill>
          <a:blip r:embed="rId3">
            <a:duotone>
              <a:schemeClr val="accent1">
                <a:shade val="45000"/>
                <a:satMod val="135000"/>
              </a:schemeClr>
              <a:prstClr val="white"/>
            </a:duotone>
          </a:blip>
          <a:stretch>
            <a:fillRect/>
          </a:stretch>
        </p:blipFill>
        <p:spPr>
          <a:xfrm>
            <a:off x="9109134" y="2961480"/>
            <a:ext cx="1814990" cy="1168404"/>
          </a:xfrm>
          <a:prstGeom prst="rect">
            <a:avLst/>
          </a:prstGeom>
        </p:spPr>
      </p:pic>
      <p:pic>
        <p:nvPicPr>
          <p:cNvPr id="10" name="図 9"/>
          <p:cNvPicPr>
            <a:picLocks noChangeAspect="1"/>
          </p:cNvPicPr>
          <p:nvPr/>
        </p:nvPicPr>
        <p:blipFill>
          <a:blip r:embed="rId4"/>
          <a:stretch>
            <a:fillRect/>
          </a:stretch>
        </p:blipFill>
        <p:spPr>
          <a:xfrm>
            <a:off x="7131895" y="4349961"/>
            <a:ext cx="1892957" cy="1138097"/>
          </a:xfrm>
          <a:prstGeom prst="rect">
            <a:avLst/>
          </a:prstGeom>
        </p:spPr>
      </p:pic>
      <p:pic>
        <p:nvPicPr>
          <p:cNvPr id="11" name="図 10"/>
          <p:cNvPicPr>
            <a:picLocks noChangeAspect="1"/>
          </p:cNvPicPr>
          <p:nvPr/>
        </p:nvPicPr>
        <p:blipFill>
          <a:blip r:embed="rId5">
            <a:duotone>
              <a:schemeClr val="accent1">
                <a:shade val="45000"/>
                <a:satMod val="135000"/>
              </a:schemeClr>
              <a:prstClr val="white"/>
            </a:duotone>
          </a:blip>
          <a:stretch>
            <a:fillRect/>
          </a:stretch>
        </p:blipFill>
        <p:spPr>
          <a:xfrm>
            <a:off x="9116567" y="4339612"/>
            <a:ext cx="1800123" cy="1168856"/>
          </a:xfrm>
          <a:prstGeom prst="rect">
            <a:avLst/>
          </a:prstGeom>
        </p:spPr>
      </p:pic>
      <p:sp>
        <p:nvSpPr>
          <p:cNvPr id="12" name="右矢印 11"/>
          <p:cNvSpPr/>
          <p:nvPr/>
        </p:nvSpPr>
        <p:spPr>
          <a:xfrm rot="20540902">
            <a:off x="9597901" y="3241116"/>
            <a:ext cx="837454" cy="1714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rot="20498493">
            <a:off x="9616372" y="3098754"/>
            <a:ext cx="646331" cy="261610"/>
          </a:xfrm>
          <a:prstGeom prst="rect">
            <a:avLst/>
          </a:prstGeom>
          <a:noFill/>
        </p:spPr>
        <p:txBody>
          <a:bodyPr wrap="none" rtlCol="0">
            <a:spAutoFit/>
          </a:bodyPr>
          <a:lstStyle/>
          <a:p>
            <a:r>
              <a:rPr kumimoji="1" lang="ja-JP" altLang="en-US" sz="1050" dirty="0" smtClean="0">
                <a:solidFill>
                  <a:schemeClr val="bg1"/>
                </a:solidFill>
              </a:rPr>
              <a:t>約</a:t>
            </a:r>
            <a:r>
              <a:rPr kumimoji="1" lang="en-US" altLang="ja-JP" sz="1050" dirty="0" smtClean="0">
                <a:solidFill>
                  <a:schemeClr val="bg1"/>
                </a:solidFill>
              </a:rPr>
              <a:t>4.3</a:t>
            </a:r>
            <a:r>
              <a:rPr kumimoji="1" lang="ja-JP" altLang="en-US" sz="1050" dirty="0" smtClean="0">
                <a:solidFill>
                  <a:schemeClr val="bg1"/>
                </a:solidFill>
              </a:rPr>
              <a:t>倍</a:t>
            </a:r>
            <a:endParaRPr kumimoji="1" lang="ja-JP" altLang="en-US" sz="1050" dirty="0">
              <a:solidFill>
                <a:schemeClr val="bg1"/>
              </a:solidFill>
            </a:endParaRPr>
          </a:p>
        </p:txBody>
      </p:sp>
      <p:sp>
        <p:nvSpPr>
          <p:cNvPr id="34" name="右矢印 33"/>
          <p:cNvSpPr/>
          <p:nvPr/>
        </p:nvSpPr>
        <p:spPr>
          <a:xfrm rot="19973359">
            <a:off x="9584254" y="4674541"/>
            <a:ext cx="837454" cy="1714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rot="19882394">
            <a:off x="9588248" y="4551213"/>
            <a:ext cx="625492" cy="253916"/>
          </a:xfrm>
          <a:prstGeom prst="rect">
            <a:avLst/>
          </a:prstGeom>
          <a:noFill/>
        </p:spPr>
        <p:txBody>
          <a:bodyPr wrap="none" rtlCol="0">
            <a:spAutoFit/>
          </a:bodyPr>
          <a:lstStyle/>
          <a:p>
            <a:r>
              <a:rPr kumimoji="1" lang="ja-JP" altLang="en-US" sz="1050" dirty="0" smtClean="0">
                <a:solidFill>
                  <a:schemeClr val="bg1"/>
                </a:solidFill>
              </a:rPr>
              <a:t>約</a:t>
            </a:r>
            <a:r>
              <a:rPr kumimoji="1" lang="en-US" altLang="ja-JP" sz="1050" dirty="0" smtClean="0">
                <a:solidFill>
                  <a:schemeClr val="bg1"/>
                </a:solidFill>
              </a:rPr>
              <a:t>6.2</a:t>
            </a:r>
            <a:r>
              <a:rPr kumimoji="1" lang="ja-JP" altLang="en-US" sz="1050" dirty="0" smtClean="0">
                <a:solidFill>
                  <a:schemeClr val="bg1"/>
                </a:solidFill>
              </a:rPr>
              <a:t>倍</a:t>
            </a:r>
            <a:endParaRPr kumimoji="1" lang="ja-JP" altLang="en-US" sz="1050" dirty="0">
              <a:solidFill>
                <a:schemeClr val="bg1"/>
              </a:solidFill>
            </a:endParaRPr>
          </a:p>
        </p:txBody>
      </p:sp>
      <p:sp>
        <p:nvSpPr>
          <p:cNvPr id="14" name="テキスト ボックス 13"/>
          <p:cNvSpPr txBox="1"/>
          <p:nvPr/>
        </p:nvSpPr>
        <p:spPr>
          <a:xfrm>
            <a:off x="8610600" y="4090081"/>
            <a:ext cx="1024639" cy="230832"/>
          </a:xfrm>
          <a:prstGeom prst="rect">
            <a:avLst/>
          </a:prstGeom>
          <a:noFill/>
        </p:spPr>
        <p:txBody>
          <a:bodyPr wrap="none" rtlCol="0">
            <a:spAutoFit/>
          </a:bodyPr>
          <a:lstStyle/>
          <a:p>
            <a:r>
              <a:rPr lang="ja-JP" altLang="en-US" sz="900" dirty="0" smtClean="0"/>
              <a:t>イベント実施</a:t>
            </a:r>
            <a:r>
              <a:rPr lang="ja-JP" altLang="en-US" sz="900" dirty="0"/>
              <a:t>件数</a:t>
            </a:r>
            <a:endParaRPr kumimoji="1" lang="ja-JP" altLang="en-US" sz="900" dirty="0"/>
          </a:p>
        </p:txBody>
      </p:sp>
      <p:sp>
        <p:nvSpPr>
          <p:cNvPr id="41" name="テキスト ボックス 40"/>
          <p:cNvSpPr txBox="1"/>
          <p:nvPr/>
        </p:nvSpPr>
        <p:spPr>
          <a:xfrm>
            <a:off x="8541013" y="5470214"/>
            <a:ext cx="1338828" cy="230832"/>
          </a:xfrm>
          <a:prstGeom prst="rect">
            <a:avLst/>
          </a:prstGeom>
          <a:noFill/>
        </p:spPr>
        <p:txBody>
          <a:bodyPr wrap="none" rtlCol="0">
            <a:spAutoFit/>
          </a:bodyPr>
          <a:lstStyle/>
          <a:p>
            <a:r>
              <a:rPr lang="ja-JP" altLang="en-US" sz="900" dirty="0" smtClean="0"/>
              <a:t>オープンカフェ設置件数</a:t>
            </a:r>
            <a:endParaRPr kumimoji="1" lang="ja-JP" altLang="en-US" sz="900" dirty="0"/>
          </a:p>
        </p:txBody>
      </p:sp>
      <p:pic>
        <p:nvPicPr>
          <p:cNvPr id="29" name="図 28" descr="C:\Users\i4421729\Desktop\道頓堀案内板.jpg"/>
          <p:cNvPicPr/>
          <p:nvPr/>
        </p:nvPicPr>
        <p:blipFill rotWithShape="1">
          <a:blip r:embed="rId6" cstate="print">
            <a:extLst>
              <a:ext uri="{28A0092B-C50C-407E-A947-70E740481C1C}">
                <a14:useLocalDpi xmlns:a14="http://schemas.microsoft.com/office/drawing/2010/main" val="0"/>
              </a:ext>
            </a:extLst>
          </a:blip>
          <a:srcRect l="29282" t="12640" r="16435" b="4045"/>
          <a:stretch/>
        </p:blipFill>
        <p:spPr bwMode="auto">
          <a:xfrm>
            <a:off x="9325485" y="874840"/>
            <a:ext cx="1576005" cy="1918563"/>
          </a:xfrm>
          <a:prstGeom prst="rect">
            <a:avLst/>
          </a:prstGeom>
          <a:noFill/>
          <a:ln>
            <a:noFill/>
          </a:ln>
          <a:extLst>
            <a:ext uri="{53640926-AAD7-44D8-BBD7-CCE9431645EC}">
              <a14:shadowObscured xmlns:a14="http://schemas.microsoft.com/office/drawing/2010/main"/>
            </a:ext>
          </a:extLst>
        </p:spPr>
      </p:pic>
      <p:pic>
        <p:nvPicPr>
          <p:cNvPr id="42" name="図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0646" y="2958816"/>
            <a:ext cx="1728000" cy="115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0998" y="1625480"/>
            <a:ext cx="1554480" cy="1172337"/>
          </a:xfrm>
          <a:prstGeom prst="rect">
            <a:avLst/>
          </a:prstGeom>
        </p:spPr>
      </p:pic>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9782" y="978393"/>
            <a:ext cx="1280160" cy="960120"/>
          </a:xfrm>
          <a:prstGeom prst="rect">
            <a:avLst/>
          </a:prstGeom>
        </p:spPr>
      </p:pic>
      <p:sp>
        <p:nvSpPr>
          <p:cNvPr id="43" name="正方形/長方形 42"/>
          <p:cNvSpPr/>
          <p:nvPr/>
        </p:nvSpPr>
        <p:spPr>
          <a:xfrm>
            <a:off x="1356230" y="936927"/>
            <a:ext cx="2743059" cy="276999"/>
          </a:xfrm>
          <a:prstGeom prst="rect">
            <a:avLst/>
          </a:prstGeom>
        </p:spPr>
        <p:txBody>
          <a:bodyPr wrap="none">
            <a:spAutoFit/>
          </a:bodyPr>
          <a:lstStyle/>
          <a:p>
            <a:r>
              <a:rPr lang="en-US" altLang="ja-JP" sz="1200" dirty="0" smtClean="0"/>
              <a:t>【</a:t>
            </a:r>
            <a:r>
              <a:rPr lang="ja-JP" altLang="en-US" sz="1200" dirty="0" smtClean="0"/>
              <a:t>日本橋観光バス乗降スペースの整備</a:t>
            </a:r>
            <a:r>
              <a:rPr lang="en-US" altLang="ja-JP" sz="1200" dirty="0" smtClean="0"/>
              <a:t>】</a:t>
            </a:r>
            <a:endParaRPr lang="ja-JP" altLang="en-US" sz="1200" dirty="0"/>
          </a:p>
        </p:txBody>
      </p:sp>
      <p:sp>
        <p:nvSpPr>
          <p:cNvPr id="44" name="正方形/長方形 43"/>
          <p:cNvSpPr/>
          <p:nvPr/>
        </p:nvSpPr>
        <p:spPr>
          <a:xfrm>
            <a:off x="1505397" y="1143974"/>
            <a:ext cx="4656459" cy="1015663"/>
          </a:xfrm>
          <a:prstGeom prst="rect">
            <a:avLst/>
          </a:prstGeom>
        </p:spPr>
        <p:txBody>
          <a:bodyPr wrap="square">
            <a:spAutoFit/>
          </a:bodyPr>
          <a:lstStyle/>
          <a:p>
            <a:pPr marL="85725" indent="-85725"/>
            <a:r>
              <a:rPr lang="ja-JP" altLang="en-US" sz="1200" dirty="0">
                <a:latin typeface="ＭＳ Ｐ明朝" panose="02020600040205080304" pitchFamily="18" charset="-128"/>
                <a:ea typeface="ＭＳ Ｐ明朝" panose="02020600040205080304" pitchFamily="18" charset="-128"/>
              </a:rPr>
              <a:t>・観光バス</a:t>
            </a:r>
            <a:r>
              <a:rPr lang="ja-JP" altLang="en-US" sz="1200" dirty="0" smtClean="0">
                <a:latin typeface="ＭＳ Ｐ明朝" panose="02020600040205080304" pitchFamily="18" charset="-128"/>
                <a:ea typeface="ＭＳ Ｐ明朝" panose="02020600040205080304" pitchFamily="18" charset="-128"/>
              </a:rPr>
              <a:t>乗降スペース</a:t>
            </a:r>
            <a:r>
              <a:rPr lang="ja-JP" altLang="en-US" sz="1200" dirty="0">
                <a:latin typeface="ＭＳ Ｐ明朝" panose="02020600040205080304" pitchFamily="18" charset="-128"/>
                <a:ea typeface="ＭＳ Ｐ明朝" panose="02020600040205080304" pitchFamily="18" charset="-128"/>
              </a:rPr>
              <a:t>を</a:t>
            </a:r>
            <a:r>
              <a:rPr lang="en-US" altLang="ja-JP" sz="1200" dirty="0">
                <a:latin typeface="ＭＳ Ｐ明朝" panose="02020600040205080304" pitchFamily="18" charset="-128"/>
                <a:ea typeface="ＭＳ Ｐ明朝" panose="02020600040205080304" pitchFamily="18" charset="-128"/>
              </a:rPr>
              <a:t>2</a:t>
            </a:r>
            <a:r>
              <a:rPr lang="ja-JP" altLang="en-US" sz="1200" dirty="0">
                <a:latin typeface="ＭＳ Ｐ明朝" panose="02020600040205080304" pitchFamily="18" charset="-128"/>
                <a:ea typeface="ＭＳ Ｐ明朝" panose="02020600040205080304" pitchFamily="18" charset="-128"/>
              </a:rPr>
              <a:t>枠から</a:t>
            </a:r>
            <a:r>
              <a:rPr lang="en-US" altLang="ja-JP" sz="1200" dirty="0">
                <a:latin typeface="ＭＳ Ｐ明朝" panose="02020600040205080304" pitchFamily="18" charset="-128"/>
                <a:ea typeface="ＭＳ Ｐ明朝" panose="02020600040205080304" pitchFamily="18" charset="-128"/>
              </a:rPr>
              <a:t>5</a:t>
            </a:r>
            <a:r>
              <a:rPr lang="ja-JP" altLang="en-US" sz="1200" dirty="0">
                <a:latin typeface="ＭＳ Ｐ明朝" panose="02020600040205080304" pitchFamily="18" charset="-128"/>
                <a:ea typeface="ＭＳ Ｐ明朝" panose="02020600040205080304" pitchFamily="18" charset="-128"/>
              </a:rPr>
              <a:t>枠に増設（</a:t>
            </a:r>
            <a:r>
              <a:rPr lang="en-US" altLang="ja-JP" sz="1200" dirty="0">
                <a:latin typeface="ＭＳ Ｐ明朝" panose="02020600040205080304" pitchFamily="18" charset="-128"/>
                <a:ea typeface="ＭＳ Ｐ明朝" panose="02020600040205080304" pitchFamily="18" charset="-128"/>
              </a:rPr>
              <a:t>2015</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2</a:t>
            </a:r>
            <a:r>
              <a:rPr lang="ja-JP" altLang="en-US" sz="1200" dirty="0">
                <a:latin typeface="ＭＳ Ｐ明朝" panose="02020600040205080304" pitchFamily="18" charset="-128"/>
                <a:ea typeface="ＭＳ Ｐ明朝" panose="02020600040205080304" pitchFamily="18" charset="-128"/>
              </a:rPr>
              <a:t>月）</a:t>
            </a:r>
            <a:endParaRPr lang="en-US" altLang="ja-JP" sz="1200" dirty="0">
              <a:latin typeface="ＭＳ Ｐ明朝" panose="02020600040205080304" pitchFamily="18" charset="-128"/>
              <a:ea typeface="ＭＳ Ｐ明朝" panose="02020600040205080304" pitchFamily="18" charset="-128"/>
            </a:endParaRPr>
          </a:p>
          <a:p>
            <a:pPr marL="85725" indent="-85725"/>
            <a:r>
              <a:rPr lang="ja-JP" altLang="en-US" sz="1200" dirty="0">
                <a:latin typeface="ＭＳ Ｐ明朝" panose="02020600040205080304" pitchFamily="18" charset="-128"/>
                <a:ea typeface="ＭＳ Ｐ明朝" panose="02020600040205080304" pitchFamily="18" charset="-128"/>
              </a:rPr>
              <a:t>・観光バスの</a:t>
            </a:r>
            <a:r>
              <a:rPr lang="en-US" altLang="ja-JP" sz="1200" dirty="0">
                <a:latin typeface="ＭＳ Ｐ明朝" panose="02020600040205080304" pitchFamily="18" charset="-128"/>
                <a:ea typeface="ＭＳ Ｐ明朝" panose="02020600040205080304" pitchFamily="18" charset="-128"/>
              </a:rPr>
              <a:t>2</a:t>
            </a:r>
            <a:r>
              <a:rPr lang="ja-JP" altLang="en-US" sz="1200" dirty="0">
                <a:latin typeface="ＭＳ Ｐ明朝" panose="02020600040205080304" pitchFamily="18" charset="-128"/>
                <a:ea typeface="ＭＳ Ｐ明朝" panose="02020600040205080304" pitchFamily="18" charset="-128"/>
              </a:rPr>
              <a:t>重</a:t>
            </a:r>
            <a:r>
              <a:rPr lang="en-US" altLang="ja-JP" sz="1200" dirty="0">
                <a:latin typeface="ＭＳ Ｐ明朝" panose="02020600040205080304" pitchFamily="18" charset="-128"/>
                <a:ea typeface="ＭＳ Ｐ明朝" panose="02020600040205080304" pitchFamily="18" charset="-128"/>
              </a:rPr>
              <a:t>3</a:t>
            </a:r>
            <a:r>
              <a:rPr lang="ja-JP" altLang="en-US" sz="1200" dirty="0">
                <a:latin typeface="ＭＳ Ｐ明朝" panose="02020600040205080304" pitchFamily="18" charset="-128"/>
                <a:ea typeface="ＭＳ Ｐ明朝" panose="02020600040205080304" pitchFamily="18" charset="-128"/>
              </a:rPr>
              <a:t>重駐車を防ぐとともに、歩行者等の安全かつ円滑な通行確保のため、誘導員を配置（</a:t>
            </a:r>
            <a:r>
              <a:rPr lang="en-US" altLang="ja-JP" sz="1200" dirty="0">
                <a:latin typeface="ＭＳ Ｐ明朝" panose="02020600040205080304" pitchFamily="18" charset="-128"/>
                <a:ea typeface="ＭＳ Ｐ明朝" panose="02020600040205080304" pitchFamily="18" charset="-128"/>
              </a:rPr>
              <a:t>2015</a:t>
            </a:r>
            <a:r>
              <a:rPr lang="ja-JP" altLang="en-US" sz="1200" dirty="0">
                <a:latin typeface="ＭＳ Ｐ明朝" panose="02020600040205080304" pitchFamily="18" charset="-128"/>
                <a:ea typeface="ＭＳ Ｐ明朝" panose="02020600040205080304" pitchFamily="18" charset="-128"/>
              </a:rPr>
              <a:t>年</a:t>
            </a:r>
            <a:r>
              <a:rPr lang="en-US" altLang="ja-JP" sz="1200" dirty="0">
                <a:latin typeface="ＭＳ Ｐ明朝" panose="02020600040205080304" pitchFamily="18" charset="-128"/>
                <a:ea typeface="ＭＳ Ｐ明朝" panose="02020600040205080304" pitchFamily="18" charset="-128"/>
              </a:rPr>
              <a:t>4</a:t>
            </a:r>
            <a:r>
              <a:rPr lang="ja-JP" altLang="en-US" sz="1200" dirty="0">
                <a:latin typeface="ＭＳ Ｐ明朝" panose="02020600040205080304" pitchFamily="18" charset="-128"/>
                <a:ea typeface="ＭＳ Ｐ明朝" panose="02020600040205080304" pitchFamily="18" charset="-128"/>
              </a:rPr>
              <a:t>月～）</a:t>
            </a:r>
            <a:endParaRPr lang="en-US" altLang="ja-JP" sz="1200" dirty="0">
              <a:latin typeface="ＭＳ Ｐ明朝" panose="02020600040205080304" pitchFamily="18" charset="-128"/>
              <a:ea typeface="ＭＳ Ｐ明朝" panose="02020600040205080304" pitchFamily="18" charset="-128"/>
            </a:endParaRPr>
          </a:p>
          <a:p>
            <a:pPr marL="85725" indent="-85725"/>
            <a:r>
              <a:rPr lang="ja-JP" altLang="en-US" sz="1200" dirty="0">
                <a:latin typeface="ＭＳ Ｐ明朝" panose="02020600040205080304" pitchFamily="18" charset="-128"/>
                <a:ea typeface="ＭＳ Ｐ明朝" panose="02020600040205080304" pitchFamily="18" charset="-128"/>
              </a:rPr>
              <a:t>・乗降スペース付近で滞留する観光客と歩行者及び自転車の輻輳を解消するため日本橋の歩道を拡幅（</a:t>
            </a:r>
            <a:r>
              <a:rPr lang="en-US" altLang="ja-JP" sz="1200" dirty="0">
                <a:latin typeface="ＭＳ Ｐ明朝" panose="02020600040205080304" pitchFamily="18" charset="-128"/>
                <a:ea typeface="ＭＳ Ｐ明朝" panose="02020600040205080304" pitchFamily="18" charset="-128"/>
              </a:rPr>
              <a:t>2018</a:t>
            </a:r>
            <a:r>
              <a:rPr lang="ja-JP" altLang="en-US" sz="1200" dirty="0" smtClean="0">
                <a:latin typeface="ＭＳ Ｐ明朝" panose="02020600040205080304" pitchFamily="18" charset="-128"/>
                <a:ea typeface="ＭＳ Ｐ明朝" panose="02020600040205080304" pitchFamily="18" charset="-128"/>
              </a:rPr>
              <a:t>年</a:t>
            </a:r>
            <a:r>
              <a:rPr lang="en-US" altLang="ja-JP" sz="1200" dirty="0" smtClean="0">
                <a:latin typeface="ＭＳ Ｐ明朝" panose="02020600040205080304" pitchFamily="18" charset="-128"/>
                <a:ea typeface="ＭＳ Ｐ明朝" panose="02020600040205080304" pitchFamily="18" charset="-128"/>
              </a:rPr>
              <a:t>9</a:t>
            </a:r>
            <a:r>
              <a:rPr lang="ja-JP" altLang="en-US" sz="1200" dirty="0" smtClean="0">
                <a:latin typeface="ＭＳ Ｐ明朝" panose="02020600040205080304" pitchFamily="18" charset="-128"/>
                <a:ea typeface="ＭＳ Ｐ明朝" panose="02020600040205080304" pitchFamily="18" charset="-128"/>
              </a:rPr>
              <a:t>月）</a:t>
            </a:r>
            <a:endParaRPr lang="ja-JP" altLang="en-US" sz="1200" dirty="0">
              <a:latin typeface="ＭＳ Ｐ明朝" panose="02020600040205080304" pitchFamily="18" charset="-128"/>
              <a:ea typeface="ＭＳ Ｐ明朝" panose="02020600040205080304" pitchFamily="18" charset="-128"/>
            </a:endParaRPr>
          </a:p>
        </p:txBody>
      </p:sp>
      <p:sp>
        <p:nvSpPr>
          <p:cNvPr id="45" name="正方形/長方形 44"/>
          <p:cNvSpPr/>
          <p:nvPr/>
        </p:nvSpPr>
        <p:spPr>
          <a:xfrm>
            <a:off x="1505397" y="2467359"/>
            <a:ext cx="5493468" cy="1015663"/>
          </a:xfrm>
          <a:prstGeom prst="rect">
            <a:avLst/>
          </a:prstGeom>
        </p:spPr>
        <p:txBody>
          <a:bodyPr wrap="square">
            <a:spAutoFit/>
          </a:bodyPr>
          <a:lstStyle/>
          <a:p>
            <a:pPr marL="85725" indent="-85725"/>
            <a:r>
              <a:rPr lang="ja-JP" altLang="en-US" sz="1200" dirty="0" smtClean="0">
                <a:latin typeface="ＭＳ Ｐ明朝" panose="02020600040205080304" pitchFamily="18" charset="-128"/>
                <a:ea typeface="ＭＳ Ｐ明朝" panose="02020600040205080304" pitchFamily="18" charset="-128"/>
              </a:rPr>
              <a:t>・日本橋観光バス乗降スペースの歩道拡幅とあわせ、観光客の滞留緩和等を図り、ミナミエリアの周遊性、回遊性を高めることを目的に、デジタルサイネージを用いた観光案内板を設置（</a:t>
            </a:r>
            <a:r>
              <a:rPr lang="en-US" altLang="ja-JP" sz="1200" dirty="0" smtClean="0">
                <a:latin typeface="ＭＳ Ｐ明朝" panose="02020600040205080304" pitchFamily="18" charset="-128"/>
                <a:ea typeface="ＭＳ Ｐ明朝" panose="02020600040205080304" pitchFamily="18" charset="-128"/>
              </a:rPr>
              <a:t>4</a:t>
            </a:r>
            <a:r>
              <a:rPr lang="ja-JP" altLang="en-US" sz="1200" dirty="0" smtClean="0">
                <a:latin typeface="ＭＳ Ｐ明朝" panose="02020600040205080304" pitchFamily="18" charset="-128"/>
                <a:ea typeface="ＭＳ Ｐ明朝" panose="02020600040205080304" pitchFamily="18" charset="-128"/>
              </a:rPr>
              <a:t>か国語に対応）</a:t>
            </a:r>
            <a:endParaRPr lang="en-US" altLang="ja-JP" sz="1200" dirty="0" smtClean="0">
              <a:latin typeface="ＭＳ Ｐ明朝" panose="02020600040205080304" pitchFamily="18" charset="-128"/>
              <a:ea typeface="ＭＳ Ｐ明朝" panose="02020600040205080304" pitchFamily="18" charset="-128"/>
            </a:endParaRPr>
          </a:p>
          <a:p>
            <a:pPr marL="85725" indent="-85725"/>
            <a:r>
              <a:rPr lang="ja-JP" altLang="en-US" sz="1200" dirty="0">
                <a:latin typeface="ＭＳ Ｐ明朝" panose="02020600040205080304" pitchFamily="18" charset="-128"/>
                <a:ea typeface="ＭＳ Ｐ明朝" panose="02020600040205080304" pitchFamily="18" charset="-128"/>
              </a:rPr>
              <a:t>・災害等発生時には、緊急</a:t>
            </a:r>
            <a:r>
              <a:rPr lang="ja-JP" altLang="en-US" sz="1200" dirty="0" smtClean="0">
                <a:latin typeface="ＭＳ Ｐ明朝" panose="02020600040205080304" pitchFamily="18" charset="-128"/>
                <a:ea typeface="ＭＳ Ｐ明朝" panose="02020600040205080304" pitchFamily="18" charset="-128"/>
              </a:rPr>
              <a:t>情報を自動</a:t>
            </a:r>
            <a:r>
              <a:rPr lang="ja-JP" altLang="en-US" sz="1200" dirty="0">
                <a:latin typeface="ＭＳ Ｐ明朝" panose="02020600040205080304" pitchFamily="18" charset="-128"/>
                <a:ea typeface="ＭＳ Ｐ明朝" panose="02020600040205080304" pitchFamily="18" charset="-128"/>
              </a:rPr>
              <a:t>で</a:t>
            </a:r>
            <a:r>
              <a:rPr lang="ja-JP" altLang="en-US" sz="1200" dirty="0" smtClean="0">
                <a:latin typeface="ＭＳ Ｐ明朝" panose="02020600040205080304" pitchFamily="18" charset="-128"/>
                <a:ea typeface="ＭＳ Ｐ明朝" panose="02020600040205080304" pitchFamily="18" charset="-128"/>
              </a:rPr>
              <a:t>表示</a:t>
            </a:r>
          </a:p>
          <a:p>
            <a:pPr marL="85725" indent="-85725"/>
            <a:r>
              <a:rPr lang="ja-JP" altLang="en-US" sz="1200" dirty="0" smtClean="0">
                <a:latin typeface="ＭＳ Ｐ明朝" panose="02020600040205080304" pitchFamily="18" charset="-128"/>
                <a:ea typeface="ＭＳ Ｐ明朝" panose="02020600040205080304" pitchFamily="18" charset="-128"/>
              </a:rPr>
              <a:t>・維持管理経費</a:t>
            </a:r>
            <a:r>
              <a:rPr lang="ja-JP" altLang="en-US" sz="1200" dirty="0">
                <a:latin typeface="ＭＳ Ｐ明朝" panose="02020600040205080304" pitchFamily="18" charset="-128"/>
                <a:ea typeface="ＭＳ Ｐ明朝" panose="02020600040205080304" pitchFamily="18" charset="-128"/>
              </a:rPr>
              <a:t>は広告収入を財源とする</a:t>
            </a:r>
            <a:r>
              <a:rPr lang="ja-JP" altLang="en-US" sz="1200" dirty="0" smtClean="0">
                <a:latin typeface="ＭＳ Ｐ明朝" panose="02020600040205080304" pitchFamily="18" charset="-128"/>
                <a:ea typeface="ＭＳ Ｐ明朝" panose="02020600040205080304" pitchFamily="18" charset="-128"/>
              </a:rPr>
              <a:t>など民間</a:t>
            </a:r>
            <a:r>
              <a:rPr lang="ja-JP" altLang="en-US" sz="1200" dirty="0">
                <a:latin typeface="ＭＳ Ｐ明朝" panose="02020600040205080304" pitchFamily="18" charset="-128"/>
                <a:ea typeface="ＭＳ Ｐ明朝" panose="02020600040205080304" pitchFamily="18" charset="-128"/>
              </a:rPr>
              <a:t>活力を</a:t>
            </a:r>
            <a:r>
              <a:rPr lang="ja-JP" altLang="en-US" sz="1200" dirty="0" smtClean="0">
                <a:latin typeface="ＭＳ Ｐ明朝" panose="02020600040205080304" pitchFamily="18" charset="-128"/>
                <a:ea typeface="ＭＳ Ｐ明朝" panose="02020600040205080304" pitchFamily="18" charset="-128"/>
              </a:rPr>
              <a:t>導入</a:t>
            </a:r>
            <a:endParaRPr lang="ja-JP" altLang="en-US" sz="1200" dirty="0">
              <a:latin typeface="ＭＳ Ｐ明朝" panose="02020600040205080304" pitchFamily="18" charset="-128"/>
              <a:ea typeface="ＭＳ Ｐ明朝" panose="02020600040205080304" pitchFamily="18" charset="-128"/>
            </a:endParaRPr>
          </a:p>
        </p:txBody>
      </p:sp>
      <p:sp>
        <p:nvSpPr>
          <p:cNvPr id="6" name="テキスト ボックス 5"/>
          <p:cNvSpPr txBox="1"/>
          <p:nvPr/>
        </p:nvSpPr>
        <p:spPr>
          <a:xfrm>
            <a:off x="6568184" y="1912711"/>
            <a:ext cx="761747" cy="230832"/>
          </a:xfrm>
          <a:prstGeom prst="rect">
            <a:avLst/>
          </a:prstGeom>
          <a:noFill/>
        </p:spPr>
        <p:txBody>
          <a:bodyPr wrap="none" rtlCol="0">
            <a:spAutoFit/>
          </a:bodyPr>
          <a:lstStyle/>
          <a:p>
            <a:r>
              <a:rPr kumimoji="1" lang="ja-JP" altLang="en-US" sz="900" dirty="0" smtClean="0"/>
              <a:t>歩道拡幅前</a:t>
            </a:r>
            <a:endParaRPr kumimoji="1" lang="ja-JP" altLang="en-US" sz="900" dirty="0"/>
          </a:p>
        </p:txBody>
      </p:sp>
      <p:sp>
        <p:nvSpPr>
          <p:cNvPr id="46" name="テキスト ボックス 45"/>
          <p:cNvSpPr txBox="1"/>
          <p:nvPr/>
        </p:nvSpPr>
        <p:spPr>
          <a:xfrm>
            <a:off x="8160139" y="2726128"/>
            <a:ext cx="761747" cy="230832"/>
          </a:xfrm>
          <a:prstGeom prst="rect">
            <a:avLst/>
          </a:prstGeom>
          <a:noFill/>
        </p:spPr>
        <p:txBody>
          <a:bodyPr wrap="none" rtlCol="0">
            <a:spAutoFit/>
          </a:bodyPr>
          <a:lstStyle/>
          <a:p>
            <a:r>
              <a:rPr kumimoji="1" lang="ja-JP" altLang="en-US" sz="900" dirty="0" smtClean="0"/>
              <a:t>歩道拡幅後</a:t>
            </a:r>
            <a:endParaRPr kumimoji="1" lang="ja-JP" altLang="en-US" sz="900" dirty="0"/>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39</a:t>
            </a:fld>
            <a:endParaRPr lang="ja-JP" altLang="en-US"/>
          </a:p>
        </p:txBody>
      </p:sp>
    </p:spTree>
    <p:extLst>
      <p:ext uri="{BB962C8B-B14F-4D97-AF65-F5344CB8AC3E}">
        <p14:creationId xmlns:p14="http://schemas.microsoft.com/office/powerpoint/2010/main" val="343501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51"/>
          <p:cNvGrpSpPr/>
          <p:nvPr/>
        </p:nvGrpSpPr>
        <p:grpSpPr>
          <a:xfrm>
            <a:off x="5630913" y="836693"/>
            <a:ext cx="4392488" cy="5757538"/>
            <a:chOff x="794273" y="561726"/>
            <a:chExt cx="4392488" cy="6237333"/>
          </a:xfrm>
        </p:grpSpPr>
        <p:grpSp>
          <p:nvGrpSpPr>
            <p:cNvPr id="3" name="グループ化 56"/>
            <p:cNvGrpSpPr/>
            <p:nvPr/>
          </p:nvGrpSpPr>
          <p:grpSpPr>
            <a:xfrm>
              <a:off x="794273" y="561726"/>
              <a:ext cx="4392488" cy="6237333"/>
              <a:chOff x="794273" y="561726"/>
              <a:chExt cx="4392488" cy="6237333"/>
            </a:xfrm>
          </p:grpSpPr>
          <p:grpSp>
            <p:nvGrpSpPr>
              <p:cNvPr id="5" name="グループ化 63"/>
              <p:cNvGrpSpPr/>
              <p:nvPr/>
            </p:nvGrpSpPr>
            <p:grpSpPr>
              <a:xfrm>
                <a:off x="794273" y="561726"/>
                <a:ext cx="4392488" cy="6237333"/>
                <a:chOff x="4137660" y="476672"/>
                <a:chExt cx="4392488" cy="6237333"/>
              </a:xfrm>
            </p:grpSpPr>
            <p:grpSp>
              <p:nvGrpSpPr>
                <p:cNvPr id="7" name="グループ化 89"/>
                <p:cNvGrpSpPr/>
                <p:nvPr/>
              </p:nvGrpSpPr>
              <p:grpSpPr>
                <a:xfrm>
                  <a:off x="4137660" y="476672"/>
                  <a:ext cx="4392488" cy="6237333"/>
                  <a:chOff x="4572000" y="476672"/>
                  <a:chExt cx="4392488" cy="6237333"/>
                </a:xfrm>
              </p:grpSpPr>
              <p:grpSp>
                <p:nvGrpSpPr>
                  <p:cNvPr id="8" name="グループ化 98"/>
                  <p:cNvGrpSpPr/>
                  <p:nvPr/>
                </p:nvGrpSpPr>
                <p:grpSpPr>
                  <a:xfrm>
                    <a:off x="4572000" y="476672"/>
                    <a:ext cx="4392488" cy="6237333"/>
                    <a:chOff x="323528" y="476672"/>
                    <a:chExt cx="4392488" cy="6237333"/>
                  </a:xfrm>
                </p:grpSpPr>
                <p:pic>
                  <p:nvPicPr>
                    <p:cNvPr id="114" name="Picture 4" descr="C:\Users\KondoMi\AppData\Local\Microsoft\Windows\Temporary Internet Files\Content.IE5\G69I4OJT\14139400956116[1].pn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23528" y="476672"/>
                      <a:ext cx="4392488" cy="6237333"/>
                    </a:xfrm>
                    <a:prstGeom prst="rect">
                      <a:avLst/>
                    </a:prstGeom>
                    <a:noFill/>
                    <a:ln w="22225">
                      <a:noFill/>
                    </a:ln>
                    <a:extLst>
                      <a:ext uri="{909E8E84-426E-40DD-AFC4-6F175D3DCCD1}">
                        <a14:hiddenFill xmlns:a14="http://schemas.microsoft.com/office/drawing/2010/main">
                          <a:solidFill>
                            <a:srgbClr val="FFFFFF"/>
                          </a:solidFill>
                        </a14:hiddenFill>
                      </a:ext>
                    </a:extLst>
                  </p:spPr>
                </p:pic>
                <p:sp>
                  <p:nvSpPr>
                    <p:cNvPr id="115" name="フリーフォーム 114"/>
                    <p:cNvSpPr/>
                    <p:nvPr/>
                  </p:nvSpPr>
                  <p:spPr>
                    <a:xfrm>
                      <a:off x="2363630" y="2750820"/>
                      <a:ext cx="1233011" cy="1411233"/>
                    </a:xfrm>
                    <a:custGeom>
                      <a:avLst/>
                      <a:gdLst>
                        <a:gd name="connsiteX0" fmla="*/ 213360 w 1463040"/>
                        <a:gd name="connsiteY0" fmla="*/ 541020 h 1402080"/>
                        <a:gd name="connsiteX1" fmla="*/ 472440 w 1463040"/>
                        <a:gd name="connsiteY1" fmla="*/ 381000 h 1402080"/>
                        <a:gd name="connsiteX2" fmla="*/ 480060 w 1463040"/>
                        <a:gd name="connsiteY2" fmla="*/ 266700 h 1402080"/>
                        <a:gd name="connsiteX3" fmla="*/ 571500 w 1463040"/>
                        <a:gd name="connsiteY3" fmla="*/ 259080 h 1402080"/>
                        <a:gd name="connsiteX4" fmla="*/ 601980 w 1463040"/>
                        <a:gd name="connsiteY4" fmla="*/ 266700 h 1402080"/>
                        <a:gd name="connsiteX5" fmla="*/ 662940 w 1463040"/>
                        <a:gd name="connsiteY5" fmla="*/ 266700 h 1402080"/>
                        <a:gd name="connsiteX6" fmla="*/ 746760 w 1463040"/>
                        <a:gd name="connsiteY6" fmla="*/ 144780 h 1402080"/>
                        <a:gd name="connsiteX7" fmla="*/ 868680 w 1463040"/>
                        <a:gd name="connsiteY7" fmla="*/ 167640 h 1402080"/>
                        <a:gd name="connsiteX8" fmla="*/ 1043940 w 1463040"/>
                        <a:gd name="connsiteY8" fmla="*/ 114300 h 1402080"/>
                        <a:gd name="connsiteX9" fmla="*/ 1036320 w 1463040"/>
                        <a:gd name="connsiteY9" fmla="*/ 45720 h 1402080"/>
                        <a:gd name="connsiteX10" fmla="*/ 1120140 w 1463040"/>
                        <a:gd name="connsiteY10" fmla="*/ 0 h 1402080"/>
                        <a:gd name="connsiteX11" fmla="*/ 1150620 w 1463040"/>
                        <a:gd name="connsiteY11" fmla="*/ 0 h 1402080"/>
                        <a:gd name="connsiteX12" fmla="*/ 1158240 w 1463040"/>
                        <a:gd name="connsiteY12" fmla="*/ 76200 h 1402080"/>
                        <a:gd name="connsiteX13" fmla="*/ 1226820 w 1463040"/>
                        <a:gd name="connsiteY13" fmla="*/ 99060 h 1402080"/>
                        <a:gd name="connsiteX14" fmla="*/ 1196340 w 1463040"/>
                        <a:gd name="connsiteY14" fmla="*/ 167640 h 1402080"/>
                        <a:gd name="connsiteX15" fmla="*/ 1219200 w 1463040"/>
                        <a:gd name="connsiteY15" fmla="*/ 190500 h 1402080"/>
                        <a:gd name="connsiteX16" fmla="*/ 1181100 w 1463040"/>
                        <a:gd name="connsiteY16" fmla="*/ 297180 h 1402080"/>
                        <a:gd name="connsiteX17" fmla="*/ 1188720 w 1463040"/>
                        <a:gd name="connsiteY17" fmla="*/ 320040 h 1402080"/>
                        <a:gd name="connsiteX18" fmla="*/ 1257300 w 1463040"/>
                        <a:gd name="connsiteY18" fmla="*/ 388620 h 1402080"/>
                        <a:gd name="connsiteX19" fmla="*/ 1379220 w 1463040"/>
                        <a:gd name="connsiteY19" fmla="*/ 403860 h 1402080"/>
                        <a:gd name="connsiteX20" fmla="*/ 1386840 w 1463040"/>
                        <a:gd name="connsiteY20" fmla="*/ 441960 h 1402080"/>
                        <a:gd name="connsiteX21" fmla="*/ 1463040 w 1463040"/>
                        <a:gd name="connsiteY21" fmla="*/ 419100 h 1402080"/>
                        <a:gd name="connsiteX22" fmla="*/ 1432560 w 1463040"/>
                        <a:gd name="connsiteY22" fmla="*/ 495300 h 1402080"/>
                        <a:gd name="connsiteX23" fmla="*/ 1348740 w 1463040"/>
                        <a:gd name="connsiteY23" fmla="*/ 586740 h 1402080"/>
                        <a:gd name="connsiteX24" fmla="*/ 1234440 w 1463040"/>
                        <a:gd name="connsiteY24" fmla="*/ 632460 h 1402080"/>
                        <a:gd name="connsiteX25" fmla="*/ 1226820 w 1463040"/>
                        <a:gd name="connsiteY25" fmla="*/ 723900 h 1402080"/>
                        <a:gd name="connsiteX26" fmla="*/ 1219200 w 1463040"/>
                        <a:gd name="connsiteY26" fmla="*/ 769620 h 1402080"/>
                        <a:gd name="connsiteX27" fmla="*/ 1188720 w 1463040"/>
                        <a:gd name="connsiteY27" fmla="*/ 807720 h 1402080"/>
                        <a:gd name="connsiteX28" fmla="*/ 1226820 w 1463040"/>
                        <a:gd name="connsiteY28" fmla="*/ 845820 h 1402080"/>
                        <a:gd name="connsiteX29" fmla="*/ 1211580 w 1463040"/>
                        <a:gd name="connsiteY29" fmla="*/ 906780 h 1402080"/>
                        <a:gd name="connsiteX30" fmla="*/ 1211580 w 1463040"/>
                        <a:gd name="connsiteY30" fmla="*/ 960120 h 1402080"/>
                        <a:gd name="connsiteX31" fmla="*/ 1310640 w 1463040"/>
                        <a:gd name="connsiteY31" fmla="*/ 1051560 h 1402080"/>
                        <a:gd name="connsiteX32" fmla="*/ 1303020 w 1463040"/>
                        <a:gd name="connsiteY32" fmla="*/ 1135380 h 1402080"/>
                        <a:gd name="connsiteX33" fmla="*/ 1226820 w 1463040"/>
                        <a:gd name="connsiteY33" fmla="*/ 1143000 h 1402080"/>
                        <a:gd name="connsiteX34" fmla="*/ 1379220 w 1463040"/>
                        <a:gd name="connsiteY34" fmla="*/ 1249680 h 1402080"/>
                        <a:gd name="connsiteX35" fmla="*/ 1280160 w 1463040"/>
                        <a:gd name="connsiteY35" fmla="*/ 1402080 h 1402080"/>
                        <a:gd name="connsiteX36" fmla="*/ 1211580 w 1463040"/>
                        <a:gd name="connsiteY36" fmla="*/ 1356360 h 1402080"/>
                        <a:gd name="connsiteX37" fmla="*/ 1097280 w 1463040"/>
                        <a:gd name="connsiteY37" fmla="*/ 1333500 h 1402080"/>
                        <a:gd name="connsiteX38" fmla="*/ 1089660 w 1463040"/>
                        <a:gd name="connsiteY38" fmla="*/ 1303020 h 1402080"/>
                        <a:gd name="connsiteX39" fmla="*/ 1036320 w 1463040"/>
                        <a:gd name="connsiteY39" fmla="*/ 1341120 h 1402080"/>
                        <a:gd name="connsiteX40" fmla="*/ 960120 w 1463040"/>
                        <a:gd name="connsiteY40" fmla="*/ 1356360 h 1402080"/>
                        <a:gd name="connsiteX41" fmla="*/ 853440 w 1463040"/>
                        <a:gd name="connsiteY41" fmla="*/ 1402080 h 1402080"/>
                        <a:gd name="connsiteX42" fmla="*/ 579120 w 1463040"/>
                        <a:gd name="connsiteY42" fmla="*/ 1264920 h 1402080"/>
                        <a:gd name="connsiteX43" fmla="*/ 441960 w 1463040"/>
                        <a:gd name="connsiteY43" fmla="*/ 1249680 h 1402080"/>
                        <a:gd name="connsiteX44" fmla="*/ 396240 w 1463040"/>
                        <a:gd name="connsiteY44" fmla="*/ 1242060 h 1402080"/>
                        <a:gd name="connsiteX45" fmla="*/ 175260 w 1463040"/>
                        <a:gd name="connsiteY45" fmla="*/ 1211580 h 1402080"/>
                        <a:gd name="connsiteX46" fmla="*/ 0 w 1463040"/>
                        <a:gd name="connsiteY46" fmla="*/ 914400 h 1402080"/>
                        <a:gd name="connsiteX47" fmla="*/ 121920 w 1463040"/>
                        <a:gd name="connsiteY47" fmla="*/ 754380 h 1402080"/>
                        <a:gd name="connsiteX48" fmla="*/ 312420 w 1463040"/>
                        <a:gd name="connsiteY48" fmla="*/ 685800 h 1402080"/>
                        <a:gd name="connsiteX49" fmla="*/ 213360 w 1463040"/>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98864 w 1686644"/>
                        <a:gd name="connsiteY45" fmla="*/ 1211580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54563 w 1686644"/>
                        <a:gd name="connsiteY45" fmla="*/ 1237749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350520 w 1691640"/>
                        <a:gd name="connsiteY47" fmla="*/ 7543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19589 w 1691640"/>
                        <a:gd name="connsiteY47" fmla="*/ 617855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293524 w 1691640"/>
                        <a:gd name="connsiteY47" fmla="*/ 90201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46433 w 1691640"/>
                        <a:gd name="connsiteY47" fmla="*/ 69313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82401 w 1332081"/>
                        <a:gd name="connsiteY0" fmla="*/ 541020 h 1402080"/>
                        <a:gd name="connsiteX1" fmla="*/ 341481 w 1332081"/>
                        <a:gd name="connsiteY1" fmla="*/ 381000 h 1402080"/>
                        <a:gd name="connsiteX2" fmla="*/ 349101 w 1332081"/>
                        <a:gd name="connsiteY2" fmla="*/ 266700 h 1402080"/>
                        <a:gd name="connsiteX3" fmla="*/ 440541 w 1332081"/>
                        <a:gd name="connsiteY3" fmla="*/ 259080 h 1402080"/>
                        <a:gd name="connsiteX4" fmla="*/ 471021 w 1332081"/>
                        <a:gd name="connsiteY4" fmla="*/ 266700 h 1402080"/>
                        <a:gd name="connsiteX5" fmla="*/ 531981 w 1332081"/>
                        <a:gd name="connsiteY5" fmla="*/ 266700 h 1402080"/>
                        <a:gd name="connsiteX6" fmla="*/ 615801 w 1332081"/>
                        <a:gd name="connsiteY6" fmla="*/ 144780 h 1402080"/>
                        <a:gd name="connsiteX7" fmla="*/ 737721 w 1332081"/>
                        <a:gd name="connsiteY7" fmla="*/ 167640 h 1402080"/>
                        <a:gd name="connsiteX8" fmla="*/ 912981 w 1332081"/>
                        <a:gd name="connsiteY8" fmla="*/ 114300 h 1402080"/>
                        <a:gd name="connsiteX9" fmla="*/ 905361 w 1332081"/>
                        <a:gd name="connsiteY9" fmla="*/ 45720 h 1402080"/>
                        <a:gd name="connsiteX10" fmla="*/ 989181 w 1332081"/>
                        <a:gd name="connsiteY10" fmla="*/ 0 h 1402080"/>
                        <a:gd name="connsiteX11" fmla="*/ 1019661 w 1332081"/>
                        <a:gd name="connsiteY11" fmla="*/ 0 h 1402080"/>
                        <a:gd name="connsiteX12" fmla="*/ 1027281 w 1332081"/>
                        <a:gd name="connsiteY12" fmla="*/ 76200 h 1402080"/>
                        <a:gd name="connsiteX13" fmla="*/ 1095861 w 1332081"/>
                        <a:gd name="connsiteY13" fmla="*/ 99060 h 1402080"/>
                        <a:gd name="connsiteX14" fmla="*/ 1065381 w 1332081"/>
                        <a:gd name="connsiteY14" fmla="*/ 167640 h 1402080"/>
                        <a:gd name="connsiteX15" fmla="*/ 1088241 w 1332081"/>
                        <a:gd name="connsiteY15" fmla="*/ 190500 h 1402080"/>
                        <a:gd name="connsiteX16" fmla="*/ 1050141 w 1332081"/>
                        <a:gd name="connsiteY16" fmla="*/ 297180 h 1402080"/>
                        <a:gd name="connsiteX17" fmla="*/ 1057761 w 1332081"/>
                        <a:gd name="connsiteY17" fmla="*/ 320040 h 1402080"/>
                        <a:gd name="connsiteX18" fmla="*/ 1126341 w 1332081"/>
                        <a:gd name="connsiteY18" fmla="*/ 388620 h 1402080"/>
                        <a:gd name="connsiteX19" fmla="*/ 1248261 w 1332081"/>
                        <a:gd name="connsiteY19" fmla="*/ 403860 h 1402080"/>
                        <a:gd name="connsiteX20" fmla="*/ 1255881 w 1332081"/>
                        <a:gd name="connsiteY20" fmla="*/ 441960 h 1402080"/>
                        <a:gd name="connsiteX21" fmla="*/ 1332081 w 1332081"/>
                        <a:gd name="connsiteY21" fmla="*/ 419100 h 1402080"/>
                        <a:gd name="connsiteX22" fmla="*/ 1301601 w 1332081"/>
                        <a:gd name="connsiteY22" fmla="*/ 495300 h 1402080"/>
                        <a:gd name="connsiteX23" fmla="*/ 1217781 w 1332081"/>
                        <a:gd name="connsiteY23" fmla="*/ 586740 h 1402080"/>
                        <a:gd name="connsiteX24" fmla="*/ 1103481 w 1332081"/>
                        <a:gd name="connsiteY24" fmla="*/ 632460 h 1402080"/>
                        <a:gd name="connsiteX25" fmla="*/ 1095861 w 1332081"/>
                        <a:gd name="connsiteY25" fmla="*/ 723900 h 1402080"/>
                        <a:gd name="connsiteX26" fmla="*/ 1088241 w 1332081"/>
                        <a:gd name="connsiteY26" fmla="*/ 769620 h 1402080"/>
                        <a:gd name="connsiteX27" fmla="*/ 1057761 w 1332081"/>
                        <a:gd name="connsiteY27" fmla="*/ 807720 h 1402080"/>
                        <a:gd name="connsiteX28" fmla="*/ 1095861 w 1332081"/>
                        <a:gd name="connsiteY28" fmla="*/ 845820 h 1402080"/>
                        <a:gd name="connsiteX29" fmla="*/ 1080621 w 1332081"/>
                        <a:gd name="connsiteY29" fmla="*/ 906780 h 1402080"/>
                        <a:gd name="connsiteX30" fmla="*/ 1080621 w 1332081"/>
                        <a:gd name="connsiteY30" fmla="*/ 960120 h 1402080"/>
                        <a:gd name="connsiteX31" fmla="*/ 1179681 w 1332081"/>
                        <a:gd name="connsiteY31" fmla="*/ 1051560 h 1402080"/>
                        <a:gd name="connsiteX32" fmla="*/ 1172061 w 1332081"/>
                        <a:gd name="connsiteY32" fmla="*/ 1135380 h 1402080"/>
                        <a:gd name="connsiteX33" fmla="*/ 1095861 w 1332081"/>
                        <a:gd name="connsiteY33" fmla="*/ 1143000 h 1402080"/>
                        <a:gd name="connsiteX34" fmla="*/ 1248261 w 1332081"/>
                        <a:gd name="connsiteY34" fmla="*/ 1249680 h 1402080"/>
                        <a:gd name="connsiteX35" fmla="*/ 1149201 w 1332081"/>
                        <a:gd name="connsiteY35" fmla="*/ 1402080 h 1402080"/>
                        <a:gd name="connsiteX36" fmla="*/ 1080621 w 1332081"/>
                        <a:gd name="connsiteY36" fmla="*/ 1356360 h 1402080"/>
                        <a:gd name="connsiteX37" fmla="*/ 966321 w 1332081"/>
                        <a:gd name="connsiteY37" fmla="*/ 1333500 h 1402080"/>
                        <a:gd name="connsiteX38" fmla="*/ 958701 w 1332081"/>
                        <a:gd name="connsiteY38" fmla="*/ 1303020 h 1402080"/>
                        <a:gd name="connsiteX39" fmla="*/ 905361 w 1332081"/>
                        <a:gd name="connsiteY39" fmla="*/ 1341120 h 1402080"/>
                        <a:gd name="connsiteX40" fmla="*/ 829161 w 1332081"/>
                        <a:gd name="connsiteY40" fmla="*/ 1356360 h 1402080"/>
                        <a:gd name="connsiteX41" fmla="*/ 722481 w 1332081"/>
                        <a:gd name="connsiteY41" fmla="*/ 1402080 h 1402080"/>
                        <a:gd name="connsiteX42" fmla="*/ 448161 w 1332081"/>
                        <a:gd name="connsiteY42" fmla="*/ 1264920 h 1402080"/>
                        <a:gd name="connsiteX43" fmla="*/ 311001 w 1332081"/>
                        <a:gd name="connsiteY43" fmla="*/ 1249680 h 1402080"/>
                        <a:gd name="connsiteX44" fmla="*/ 265281 w 1332081"/>
                        <a:gd name="connsiteY44" fmla="*/ 1242060 h 1402080"/>
                        <a:gd name="connsiteX45" fmla="*/ 0 w 1332081"/>
                        <a:gd name="connsiteY45" fmla="*/ 1237749 h 1402080"/>
                        <a:gd name="connsiteX46" fmla="*/ 111928 w 1332081"/>
                        <a:gd name="connsiteY46" fmla="*/ 718344 h 1402080"/>
                        <a:gd name="connsiteX47" fmla="*/ 186874 w 1332081"/>
                        <a:gd name="connsiteY47" fmla="*/ 693138 h 1402080"/>
                        <a:gd name="connsiteX48" fmla="*/ 160030 w 1332081"/>
                        <a:gd name="connsiteY48" fmla="*/ 617855 h 1402080"/>
                        <a:gd name="connsiteX49" fmla="*/ 122084 w 1332081"/>
                        <a:gd name="connsiteY49" fmla="*/ 611505 h 1402080"/>
                        <a:gd name="connsiteX50" fmla="*/ 82401 w 1332081"/>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48568 w 1249680"/>
                        <a:gd name="connsiteY45" fmla="*/ 756737 h 1402080"/>
                        <a:gd name="connsiteX46" fmla="*/ 29527 w 1249680"/>
                        <a:gd name="connsiteY46" fmla="*/ 718344 h 1402080"/>
                        <a:gd name="connsiteX47" fmla="*/ 104473 w 1249680"/>
                        <a:gd name="connsiteY47" fmla="*/ 693138 h 1402080"/>
                        <a:gd name="connsiteX48" fmla="*/ 77629 w 1249680"/>
                        <a:gd name="connsiteY48" fmla="*/ 617855 h 1402080"/>
                        <a:gd name="connsiteX49" fmla="*/ 39683 w 1249680"/>
                        <a:gd name="connsiteY49" fmla="*/ 611505 h 1402080"/>
                        <a:gd name="connsiteX50" fmla="*/ 0 w 1249680"/>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15882 w 1249680"/>
                        <a:gd name="connsiteY45" fmla="*/ 990124 h 1402080"/>
                        <a:gd name="connsiteX46" fmla="*/ 48568 w 1249680"/>
                        <a:gd name="connsiteY46" fmla="*/ 756737 h 1402080"/>
                        <a:gd name="connsiteX47" fmla="*/ 29527 w 1249680"/>
                        <a:gd name="connsiteY47" fmla="*/ 718344 h 1402080"/>
                        <a:gd name="connsiteX48" fmla="*/ 104473 w 1249680"/>
                        <a:gd name="connsiteY48" fmla="*/ 693138 h 1402080"/>
                        <a:gd name="connsiteX49" fmla="*/ 77629 w 1249680"/>
                        <a:gd name="connsiteY49" fmla="*/ 617855 h 1402080"/>
                        <a:gd name="connsiteX50" fmla="*/ 39683 w 1249680"/>
                        <a:gd name="connsiteY50" fmla="*/ 611505 h 1402080"/>
                        <a:gd name="connsiteX51" fmla="*/ 0 w 1249680"/>
                        <a:gd name="connsiteY5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51601 w 1249680"/>
                        <a:gd name="connsiteY45" fmla="*/ 1137761 h 1402080"/>
                        <a:gd name="connsiteX46" fmla="*/ 115882 w 1249680"/>
                        <a:gd name="connsiteY46" fmla="*/ 990124 h 1402080"/>
                        <a:gd name="connsiteX47" fmla="*/ 48568 w 1249680"/>
                        <a:gd name="connsiteY47" fmla="*/ 756737 h 1402080"/>
                        <a:gd name="connsiteX48" fmla="*/ 29527 w 1249680"/>
                        <a:gd name="connsiteY48" fmla="*/ 718344 h 1402080"/>
                        <a:gd name="connsiteX49" fmla="*/ 104473 w 1249680"/>
                        <a:gd name="connsiteY49" fmla="*/ 693138 h 1402080"/>
                        <a:gd name="connsiteX50" fmla="*/ 77629 w 1249680"/>
                        <a:gd name="connsiteY50" fmla="*/ 617855 h 1402080"/>
                        <a:gd name="connsiteX51" fmla="*/ 39683 w 1249680"/>
                        <a:gd name="connsiteY51" fmla="*/ 611505 h 1402080"/>
                        <a:gd name="connsiteX52" fmla="*/ 0 w 1249680"/>
                        <a:gd name="connsiteY5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313526 w 1249680"/>
                        <a:gd name="connsiteY43" fmla="*/ 1261586 h 1402080"/>
                        <a:gd name="connsiteX44" fmla="*/ 228600 w 1249680"/>
                        <a:gd name="connsiteY44" fmla="*/ 1249680 h 1402080"/>
                        <a:gd name="connsiteX45" fmla="*/ 182880 w 1249680"/>
                        <a:gd name="connsiteY45" fmla="*/ 1242060 h 1402080"/>
                        <a:gd name="connsiteX46" fmla="*/ 151601 w 1249680"/>
                        <a:gd name="connsiteY46" fmla="*/ 1137761 h 1402080"/>
                        <a:gd name="connsiteX47" fmla="*/ 115882 w 1249680"/>
                        <a:gd name="connsiteY47" fmla="*/ 990124 h 1402080"/>
                        <a:gd name="connsiteX48" fmla="*/ 48568 w 1249680"/>
                        <a:gd name="connsiteY48" fmla="*/ 756737 h 1402080"/>
                        <a:gd name="connsiteX49" fmla="*/ 29527 w 1249680"/>
                        <a:gd name="connsiteY49" fmla="*/ 718344 h 1402080"/>
                        <a:gd name="connsiteX50" fmla="*/ 104473 w 1249680"/>
                        <a:gd name="connsiteY50" fmla="*/ 693138 h 1402080"/>
                        <a:gd name="connsiteX51" fmla="*/ 77629 w 1249680"/>
                        <a:gd name="connsiteY51" fmla="*/ 617855 h 1402080"/>
                        <a:gd name="connsiteX52" fmla="*/ 39683 w 1249680"/>
                        <a:gd name="connsiteY52" fmla="*/ 611505 h 1402080"/>
                        <a:gd name="connsiteX53" fmla="*/ 0 w 1249680"/>
                        <a:gd name="connsiteY5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427826 w 1249680"/>
                        <a:gd name="connsiteY42" fmla="*/ 1297305 h 1402080"/>
                        <a:gd name="connsiteX43" fmla="*/ 365760 w 1249680"/>
                        <a:gd name="connsiteY43" fmla="*/ 1264920 h 1402080"/>
                        <a:gd name="connsiteX44" fmla="*/ 313526 w 1249680"/>
                        <a:gd name="connsiteY44" fmla="*/ 1261586 h 1402080"/>
                        <a:gd name="connsiteX45" fmla="*/ 228600 w 1249680"/>
                        <a:gd name="connsiteY45" fmla="*/ 1249680 h 1402080"/>
                        <a:gd name="connsiteX46" fmla="*/ 182880 w 1249680"/>
                        <a:gd name="connsiteY46" fmla="*/ 1242060 h 1402080"/>
                        <a:gd name="connsiteX47" fmla="*/ 151601 w 1249680"/>
                        <a:gd name="connsiteY47" fmla="*/ 1137761 h 1402080"/>
                        <a:gd name="connsiteX48" fmla="*/ 115882 w 1249680"/>
                        <a:gd name="connsiteY48" fmla="*/ 990124 h 1402080"/>
                        <a:gd name="connsiteX49" fmla="*/ 48568 w 1249680"/>
                        <a:gd name="connsiteY49" fmla="*/ 756737 h 1402080"/>
                        <a:gd name="connsiteX50" fmla="*/ 29527 w 1249680"/>
                        <a:gd name="connsiteY50" fmla="*/ 718344 h 1402080"/>
                        <a:gd name="connsiteX51" fmla="*/ 104473 w 1249680"/>
                        <a:gd name="connsiteY51" fmla="*/ 693138 h 1402080"/>
                        <a:gd name="connsiteX52" fmla="*/ 77629 w 1249680"/>
                        <a:gd name="connsiteY52" fmla="*/ 617855 h 1402080"/>
                        <a:gd name="connsiteX53" fmla="*/ 39683 w 1249680"/>
                        <a:gd name="connsiteY53" fmla="*/ 611505 h 1402080"/>
                        <a:gd name="connsiteX54" fmla="*/ 0 w 1249680"/>
                        <a:gd name="connsiteY5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15882 w 1249680"/>
                        <a:gd name="connsiteY49" fmla="*/ 990124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70639 w 1249680"/>
                        <a:gd name="connsiteY43" fmla="*/ 825817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275426 w 1249680"/>
                        <a:gd name="connsiteY43" fmla="*/ 1049655 h 1402080"/>
                        <a:gd name="connsiteX44" fmla="*/ 70639 w 1249680"/>
                        <a:gd name="connsiteY44" fmla="*/ 825817 h 1402080"/>
                        <a:gd name="connsiteX45" fmla="*/ 122872 w 1249680"/>
                        <a:gd name="connsiteY45" fmla="*/ 819626 h 1402080"/>
                        <a:gd name="connsiteX46" fmla="*/ 125407 w 1249680"/>
                        <a:gd name="connsiteY46" fmla="*/ 799623 h 1402080"/>
                        <a:gd name="connsiteX47" fmla="*/ 78581 w 1249680"/>
                        <a:gd name="connsiteY47" fmla="*/ 799624 h 1402080"/>
                        <a:gd name="connsiteX48" fmla="*/ 82867 w 1249680"/>
                        <a:gd name="connsiteY48" fmla="*/ 761047 h 1402080"/>
                        <a:gd name="connsiteX49" fmla="*/ 142076 w 1249680"/>
                        <a:gd name="connsiteY49" fmla="*/ 742474 h 1402080"/>
                        <a:gd name="connsiteX50" fmla="*/ 130169 w 1249680"/>
                        <a:gd name="connsiteY50" fmla="*/ 716280 h 1402080"/>
                        <a:gd name="connsiteX51" fmla="*/ 48568 w 1249680"/>
                        <a:gd name="connsiteY51" fmla="*/ 756737 h 1402080"/>
                        <a:gd name="connsiteX52" fmla="*/ 29527 w 1249680"/>
                        <a:gd name="connsiteY52" fmla="*/ 718344 h 1402080"/>
                        <a:gd name="connsiteX53" fmla="*/ 104473 w 1249680"/>
                        <a:gd name="connsiteY53" fmla="*/ 693138 h 1402080"/>
                        <a:gd name="connsiteX54" fmla="*/ 77629 w 1249680"/>
                        <a:gd name="connsiteY54" fmla="*/ 617855 h 1402080"/>
                        <a:gd name="connsiteX55" fmla="*/ 39683 w 1249680"/>
                        <a:gd name="connsiteY55" fmla="*/ 611505 h 1402080"/>
                        <a:gd name="connsiteX56" fmla="*/ 0 w 1249680"/>
                        <a:gd name="connsiteY5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384963 w 1249680"/>
                        <a:gd name="connsiteY43" fmla="*/ 1168718 h 1402080"/>
                        <a:gd name="connsiteX44" fmla="*/ 275426 w 1249680"/>
                        <a:gd name="connsiteY44" fmla="*/ 1049655 h 1402080"/>
                        <a:gd name="connsiteX45" fmla="*/ 70639 w 1249680"/>
                        <a:gd name="connsiteY45" fmla="*/ 825817 h 1402080"/>
                        <a:gd name="connsiteX46" fmla="*/ 122872 w 1249680"/>
                        <a:gd name="connsiteY46" fmla="*/ 819626 h 1402080"/>
                        <a:gd name="connsiteX47" fmla="*/ 125407 w 1249680"/>
                        <a:gd name="connsiteY47" fmla="*/ 799623 h 1402080"/>
                        <a:gd name="connsiteX48" fmla="*/ 78581 w 1249680"/>
                        <a:gd name="connsiteY48" fmla="*/ 799624 h 1402080"/>
                        <a:gd name="connsiteX49" fmla="*/ 82867 w 1249680"/>
                        <a:gd name="connsiteY49" fmla="*/ 761047 h 1402080"/>
                        <a:gd name="connsiteX50" fmla="*/ 142076 w 1249680"/>
                        <a:gd name="connsiteY50" fmla="*/ 742474 h 1402080"/>
                        <a:gd name="connsiteX51" fmla="*/ 130169 w 1249680"/>
                        <a:gd name="connsiteY51" fmla="*/ 716280 h 1402080"/>
                        <a:gd name="connsiteX52" fmla="*/ 48568 w 1249680"/>
                        <a:gd name="connsiteY52" fmla="*/ 756737 h 1402080"/>
                        <a:gd name="connsiteX53" fmla="*/ 29527 w 1249680"/>
                        <a:gd name="connsiteY53" fmla="*/ 718344 h 1402080"/>
                        <a:gd name="connsiteX54" fmla="*/ 104473 w 1249680"/>
                        <a:gd name="connsiteY54" fmla="*/ 693138 h 1402080"/>
                        <a:gd name="connsiteX55" fmla="*/ 77629 w 1249680"/>
                        <a:gd name="connsiteY55" fmla="*/ 617855 h 1402080"/>
                        <a:gd name="connsiteX56" fmla="*/ 39683 w 1249680"/>
                        <a:gd name="connsiteY56" fmla="*/ 611505 h 1402080"/>
                        <a:gd name="connsiteX57" fmla="*/ 0 w 1249680"/>
                        <a:gd name="connsiteY5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275426 w 1249680"/>
                        <a:gd name="connsiteY45" fmla="*/ 1049655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80163 w 1249680"/>
                        <a:gd name="connsiteY44" fmla="*/ 906780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268282 w 1249680"/>
                        <a:gd name="connsiteY44" fmla="*/ 1078230 h 1402080"/>
                        <a:gd name="connsiteX45" fmla="*/ 80163 w 1249680"/>
                        <a:gd name="connsiteY45" fmla="*/ 906780 h 1402080"/>
                        <a:gd name="connsiteX46" fmla="*/ 58732 w 1249680"/>
                        <a:gd name="connsiteY46" fmla="*/ 911543 h 1402080"/>
                        <a:gd name="connsiteX47" fmla="*/ 70639 w 1249680"/>
                        <a:gd name="connsiteY47" fmla="*/ 825817 h 1402080"/>
                        <a:gd name="connsiteX48" fmla="*/ 122872 w 1249680"/>
                        <a:gd name="connsiteY48" fmla="*/ 819626 h 1402080"/>
                        <a:gd name="connsiteX49" fmla="*/ 125407 w 1249680"/>
                        <a:gd name="connsiteY49" fmla="*/ 799623 h 1402080"/>
                        <a:gd name="connsiteX50" fmla="*/ 78581 w 1249680"/>
                        <a:gd name="connsiteY50" fmla="*/ 799624 h 1402080"/>
                        <a:gd name="connsiteX51" fmla="*/ 82867 w 1249680"/>
                        <a:gd name="connsiteY51" fmla="*/ 761047 h 1402080"/>
                        <a:gd name="connsiteX52" fmla="*/ 142076 w 1249680"/>
                        <a:gd name="connsiteY52" fmla="*/ 742474 h 1402080"/>
                        <a:gd name="connsiteX53" fmla="*/ 130169 w 1249680"/>
                        <a:gd name="connsiteY53" fmla="*/ 716280 h 1402080"/>
                        <a:gd name="connsiteX54" fmla="*/ 48568 w 1249680"/>
                        <a:gd name="connsiteY54" fmla="*/ 756737 h 1402080"/>
                        <a:gd name="connsiteX55" fmla="*/ 29527 w 1249680"/>
                        <a:gd name="connsiteY55" fmla="*/ 718344 h 1402080"/>
                        <a:gd name="connsiteX56" fmla="*/ 104473 w 1249680"/>
                        <a:gd name="connsiteY56" fmla="*/ 693138 h 1402080"/>
                        <a:gd name="connsiteX57" fmla="*/ 77629 w 1249680"/>
                        <a:gd name="connsiteY57" fmla="*/ 617855 h 1402080"/>
                        <a:gd name="connsiteX58" fmla="*/ 39683 w 1249680"/>
                        <a:gd name="connsiteY58" fmla="*/ 611505 h 1402080"/>
                        <a:gd name="connsiteX59" fmla="*/ 0 w 1249680"/>
                        <a:gd name="connsiteY5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99251 w 1249680"/>
                        <a:gd name="connsiteY44" fmla="*/ 1194911 h 1402080"/>
                        <a:gd name="connsiteX45" fmla="*/ 268282 w 1249680"/>
                        <a:gd name="connsiteY45" fmla="*/ 1078230 h 1402080"/>
                        <a:gd name="connsiteX46" fmla="*/ 80163 w 1249680"/>
                        <a:gd name="connsiteY46" fmla="*/ 906780 h 1402080"/>
                        <a:gd name="connsiteX47" fmla="*/ 58732 w 1249680"/>
                        <a:gd name="connsiteY47" fmla="*/ 911543 h 1402080"/>
                        <a:gd name="connsiteX48" fmla="*/ 70639 w 1249680"/>
                        <a:gd name="connsiteY48" fmla="*/ 825817 h 1402080"/>
                        <a:gd name="connsiteX49" fmla="*/ 122872 w 1249680"/>
                        <a:gd name="connsiteY49" fmla="*/ 819626 h 1402080"/>
                        <a:gd name="connsiteX50" fmla="*/ 125407 w 1249680"/>
                        <a:gd name="connsiteY50" fmla="*/ 799623 h 1402080"/>
                        <a:gd name="connsiteX51" fmla="*/ 78581 w 1249680"/>
                        <a:gd name="connsiteY51" fmla="*/ 799624 h 1402080"/>
                        <a:gd name="connsiteX52" fmla="*/ 82867 w 1249680"/>
                        <a:gd name="connsiteY52" fmla="*/ 761047 h 1402080"/>
                        <a:gd name="connsiteX53" fmla="*/ 142076 w 1249680"/>
                        <a:gd name="connsiteY53" fmla="*/ 742474 h 1402080"/>
                        <a:gd name="connsiteX54" fmla="*/ 130169 w 1249680"/>
                        <a:gd name="connsiteY54" fmla="*/ 716280 h 1402080"/>
                        <a:gd name="connsiteX55" fmla="*/ 48568 w 1249680"/>
                        <a:gd name="connsiteY55" fmla="*/ 756737 h 1402080"/>
                        <a:gd name="connsiteX56" fmla="*/ 29527 w 1249680"/>
                        <a:gd name="connsiteY56" fmla="*/ 718344 h 1402080"/>
                        <a:gd name="connsiteX57" fmla="*/ 104473 w 1249680"/>
                        <a:gd name="connsiteY57" fmla="*/ 693138 h 1402080"/>
                        <a:gd name="connsiteX58" fmla="*/ 77629 w 1249680"/>
                        <a:gd name="connsiteY58" fmla="*/ 617855 h 1402080"/>
                        <a:gd name="connsiteX59" fmla="*/ 39683 w 1249680"/>
                        <a:gd name="connsiteY59" fmla="*/ 611505 h 1402080"/>
                        <a:gd name="connsiteX60" fmla="*/ 0 w 1249680"/>
                        <a:gd name="connsiteY6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513551 w 1249680"/>
                        <a:gd name="connsiteY43" fmla="*/ 1311593 h 1402080"/>
                        <a:gd name="connsiteX44" fmla="*/ 484976 w 1249680"/>
                        <a:gd name="connsiteY44" fmla="*/ 1278255 h 1402080"/>
                        <a:gd name="connsiteX45" fmla="*/ 399251 w 1249680"/>
                        <a:gd name="connsiteY45" fmla="*/ 1194911 h 1402080"/>
                        <a:gd name="connsiteX46" fmla="*/ 268282 w 1249680"/>
                        <a:gd name="connsiteY46" fmla="*/ 1078230 h 1402080"/>
                        <a:gd name="connsiteX47" fmla="*/ 80163 w 1249680"/>
                        <a:gd name="connsiteY47" fmla="*/ 906780 h 1402080"/>
                        <a:gd name="connsiteX48" fmla="*/ 58732 w 1249680"/>
                        <a:gd name="connsiteY48" fmla="*/ 911543 h 1402080"/>
                        <a:gd name="connsiteX49" fmla="*/ 70639 w 1249680"/>
                        <a:gd name="connsiteY49" fmla="*/ 825817 h 1402080"/>
                        <a:gd name="connsiteX50" fmla="*/ 122872 w 1249680"/>
                        <a:gd name="connsiteY50" fmla="*/ 819626 h 1402080"/>
                        <a:gd name="connsiteX51" fmla="*/ 125407 w 1249680"/>
                        <a:gd name="connsiteY51" fmla="*/ 799623 h 1402080"/>
                        <a:gd name="connsiteX52" fmla="*/ 78581 w 1249680"/>
                        <a:gd name="connsiteY52" fmla="*/ 799624 h 1402080"/>
                        <a:gd name="connsiteX53" fmla="*/ 82867 w 1249680"/>
                        <a:gd name="connsiteY53" fmla="*/ 761047 h 1402080"/>
                        <a:gd name="connsiteX54" fmla="*/ 142076 w 1249680"/>
                        <a:gd name="connsiteY54" fmla="*/ 742474 h 1402080"/>
                        <a:gd name="connsiteX55" fmla="*/ 130169 w 1249680"/>
                        <a:gd name="connsiteY55" fmla="*/ 716280 h 1402080"/>
                        <a:gd name="connsiteX56" fmla="*/ 48568 w 1249680"/>
                        <a:gd name="connsiteY56" fmla="*/ 756737 h 1402080"/>
                        <a:gd name="connsiteX57" fmla="*/ 29527 w 1249680"/>
                        <a:gd name="connsiteY57" fmla="*/ 718344 h 1402080"/>
                        <a:gd name="connsiteX58" fmla="*/ 104473 w 1249680"/>
                        <a:gd name="connsiteY58" fmla="*/ 693138 h 1402080"/>
                        <a:gd name="connsiteX59" fmla="*/ 77629 w 1249680"/>
                        <a:gd name="connsiteY59" fmla="*/ 617855 h 1402080"/>
                        <a:gd name="connsiteX60" fmla="*/ 39683 w 1249680"/>
                        <a:gd name="connsiteY60" fmla="*/ 611505 h 1402080"/>
                        <a:gd name="connsiteX61" fmla="*/ 0 w 1249680"/>
                        <a:gd name="connsiteY6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268282 w 1249680"/>
                        <a:gd name="connsiteY47" fmla="*/ 1078230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08738 w 1249680"/>
                        <a:gd name="connsiteY45" fmla="*/ 897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34932 w 1249680"/>
                        <a:gd name="connsiteY45" fmla="*/ 928211 h 1402080"/>
                        <a:gd name="connsiteX46" fmla="*/ 108738 w 1249680"/>
                        <a:gd name="connsiteY46" fmla="*/ 897255 h 1402080"/>
                        <a:gd name="connsiteX47" fmla="*/ 111120 w 1249680"/>
                        <a:gd name="connsiteY47" fmla="*/ 840105 h 1402080"/>
                        <a:gd name="connsiteX48" fmla="*/ 92070 w 1249680"/>
                        <a:gd name="connsiteY48" fmla="*/ 835343 h 1402080"/>
                        <a:gd name="connsiteX49" fmla="*/ 80163 w 1249680"/>
                        <a:gd name="connsiteY49" fmla="*/ 906780 h 1402080"/>
                        <a:gd name="connsiteX50" fmla="*/ 58732 w 1249680"/>
                        <a:gd name="connsiteY50" fmla="*/ 911543 h 1402080"/>
                        <a:gd name="connsiteX51" fmla="*/ 70639 w 1249680"/>
                        <a:gd name="connsiteY51" fmla="*/ 825817 h 1402080"/>
                        <a:gd name="connsiteX52" fmla="*/ 122872 w 1249680"/>
                        <a:gd name="connsiteY52" fmla="*/ 819626 h 1402080"/>
                        <a:gd name="connsiteX53" fmla="*/ 125407 w 1249680"/>
                        <a:gd name="connsiteY53" fmla="*/ 799623 h 1402080"/>
                        <a:gd name="connsiteX54" fmla="*/ 78581 w 1249680"/>
                        <a:gd name="connsiteY54" fmla="*/ 799624 h 1402080"/>
                        <a:gd name="connsiteX55" fmla="*/ 82867 w 1249680"/>
                        <a:gd name="connsiteY55" fmla="*/ 761047 h 1402080"/>
                        <a:gd name="connsiteX56" fmla="*/ 142076 w 1249680"/>
                        <a:gd name="connsiteY56" fmla="*/ 742474 h 1402080"/>
                        <a:gd name="connsiteX57" fmla="*/ 130169 w 1249680"/>
                        <a:gd name="connsiteY57" fmla="*/ 716280 h 1402080"/>
                        <a:gd name="connsiteX58" fmla="*/ 48568 w 1249680"/>
                        <a:gd name="connsiteY58" fmla="*/ 756737 h 1402080"/>
                        <a:gd name="connsiteX59" fmla="*/ 29527 w 1249680"/>
                        <a:gd name="connsiteY59" fmla="*/ 718344 h 1402080"/>
                        <a:gd name="connsiteX60" fmla="*/ 104473 w 1249680"/>
                        <a:gd name="connsiteY60" fmla="*/ 693138 h 1402080"/>
                        <a:gd name="connsiteX61" fmla="*/ 77629 w 1249680"/>
                        <a:gd name="connsiteY61" fmla="*/ 617855 h 1402080"/>
                        <a:gd name="connsiteX62" fmla="*/ 39683 w 1249680"/>
                        <a:gd name="connsiteY62" fmla="*/ 611505 h 1402080"/>
                        <a:gd name="connsiteX63" fmla="*/ 0 w 1249680"/>
                        <a:gd name="connsiteY6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315907 w 1249680"/>
                        <a:gd name="connsiteY45" fmla="*/ 1109186 h 1402080"/>
                        <a:gd name="connsiteX46" fmla="*/ 134932 w 1249680"/>
                        <a:gd name="connsiteY46" fmla="*/ 928211 h 1402080"/>
                        <a:gd name="connsiteX47" fmla="*/ 108738 w 1249680"/>
                        <a:gd name="connsiteY47" fmla="*/ 897255 h 1402080"/>
                        <a:gd name="connsiteX48" fmla="*/ 111120 w 1249680"/>
                        <a:gd name="connsiteY48" fmla="*/ 840105 h 1402080"/>
                        <a:gd name="connsiteX49" fmla="*/ 92070 w 1249680"/>
                        <a:gd name="connsiteY49" fmla="*/ 835343 h 1402080"/>
                        <a:gd name="connsiteX50" fmla="*/ 80163 w 1249680"/>
                        <a:gd name="connsiteY50" fmla="*/ 906780 h 1402080"/>
                        <a:gd name="connsiteX51" fmla="*/ 58732 w 1249680"/>
                        <a:gd name="connsiteY51" fmla="*/ 911543 h 1402080"/>
                        <a:gd name="connsiteX52" fmla="*/ 70639 w 1249680"/>
                        <a:gd name="connsiteY52" fmla="*/ 825817 h 1402080"/>
                        <a:gd name="connsiteX53" fmla="*/ 122872 w 1249680"/>
                        <a:gd name="connsiteY53" fmla="*/ 819626 h 1402080"/>
                        <a:gd name="connsiteX54" fmla="*/ 125407 w 1249680"/>
                        <a:gd name="connsiteY54" fmla="*/ 799623 h 1402080"/>
                        <a:gd name="connsiteX55" fmla="*/ 78581 w 1249680"/>
                        <a:gd name="connsiteY55" fmla="*/ 799624 h 1402080"/>
                        <a:gd name="connsiteX56" fmla="*/ 82867 w 1249680"/>
                        <a:gd name="connsiteY56" fmla="*/ 761047 h 1402080"/>
                        <a:gd name="connsiteX57" fmla="*/ 142076 w 1249680"/>
                        <a:gd name="connsiteY57" fmla="*/ 742474 h 1402080"/>
                        <a:gd name="connsiteX58" fmla="*/ 130169 w 1249680"/>
                        <a:gd name="connsiteY58" fmla="*/ 716280 h 1402080"/>
                        <a:gd name="connsiteX59" fmla="*/ 48568 w 1249680"/>
                        <a:gd name="connsiteY59" fmla="*/ 756737 h 1402080"/>
                        <a:gd name="connsiteX60" fmla="*/ 29527 w 1249680"/>
                        <a:gd name="connsiteY60" fmla="*/ 718344 h 1402080"/>
                        <a:gd name="connsiteX61" fmla="*/ 104473 w 1249680"/>
                        <a:gd name="connsiteY61" fmla="*/ 693138 h 1402080"/>
                        <a:gd name="connsiteX62" fmla="*/ 77629 w 1249680"/>
                        <a:gd name="connsiteY62" fmla="*/ 617855 h 1402080"/>
                        <a:gd name="connsiteX63" fmla="*/ 39683 w 1249680"/>
                        <a:gd name="connsiteY63" fmla="*/ 611505 h 1402080"/>
                        <a:gd name="connsiteX64" fmla="*/ 0 w 1249680"/>
                        <a:gd name="connsiteY6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49257 w 1249680"/>
                        <a:gd name="connsiteY45" fmla="*/ 1244918 h 1402080"/>
                        <a:gd name="connsiteX46" fmla="*/ 315907 w 1249680"/>
                        <a:gd name="connsiteY46" fmla="*/ 1109186 h 1402080"/>
                        <a:gd name="connsiteX47" fmla="*/ 134932 w 1249680"/>
                        <a:gd name="connsiteY47" fmla="*/ 928211 h 1402080"/>
                        <a:gd name="connsiteX48" fmla="*/ 108738 w 1249680"/>
                        <a:gd name="connsiteY48" fmla="*/ 897255 h 1402080"/>
                        <a:gd name="connsiteX49" fmla="*/ 111120 w 1249680"/>
                        <a:gd name="connsiteY49" fmla="*/ 840105 h 1402080"/>
                        <a:gd name="connsiteX50" fmla="*/ 92070 w 1249680"/>
                        <a:gd name="connsiteY50" fmla="*/ 835343 h 1402080"/>
                        <a:gd name="connsiteX51" fmla="*/ 80163 w 1249680"/>
                        <a:gd name="connsiteY51" fmla="*/ 906780 h 1402080"/>
                        <a:gd name="connsiteX52" fmla="*/ 58732 w 1249680"/>
                        <a:gd name="connsiteY52" fmla="*/ 911543 h 1402080"/>
                        <a:gd name="connsiteX53" fmla="*/ 70639 w 1249680"/>
                        <a:gd name="connsiteY53" fmla="*/ 825817 h 1402080"/>
                        <a:gd name="connsiteX54" fmla="*/ 122872 w 1249680"/>
                        <a:gd name="connsiteY54" fmla="*/ 819626 h 1402080"/>
                        <a:gd name="connsiteX55" fmla="*/ 125407 w 1249680"/>
                        <a:gd name="connsiteY55" fmla="*/ 799623 h 1402080"/>
                        <a:gd name="connsiteX56" fmla="*/ 78581 w 1249680"/>
                        <a:gd name="connsiteY56" fmla="*/ 799624 h 1402080"/>
                        <a:gd name="connsiteX57" fmla="*/ 82867 w 1249680"/>
                        <a:gd name="connsiteY57" fmla="*/ 761047 h 1402080"/>
                        <a:gd name="connsiteX58" fmla="*/ 142076 w 1249680"/>
                        <a:gd name="connsiteY58" fmla="*/ 742474 h 1402080"/>
                        <a:gd name="connsiteX59" fmla="*/ 130169 w 1249680"/>
                        <a:gd name="connsiteY59" fmla="*/ 716280 h 1402080"/>
                        <a:gd name="connsiteX60" fmla="*/ 48568 w 1249680"/>
                        <a:gd name="connsiteY60" fmla="*/ 756737 h 1402080"/>
                        <a:gd name="connsiteX61" fmla="*/ 29527 w 1249680"/>
                        <a:gd name="connsiteY61" fmla="*/ 718344 h 1402080"/>
                        <a:gd name="connsiteX62" fmla="*/ 104473 w 1249680"/>
                        <a:gd name="connsiteY62" fmla="*/ 693138 h 1402080"/>
                        <a:gd name="connsiteX63" fmla="*/ 77629 w 1249680"/>
                        <a:gd name="connsiteY63" fmla="*/ 617855 h 1402080"/>
                        <a:gd name="connsiteX64" fmla="*/ 39683 w 1249680"/>
                        <a:gd name="connsiteY64" fmla="*/ 611505 h 1402080"/>
                        <a:gd name="connsiteX65" fmla="*/ 0 w 1249680"/>
                        <a:gd name="connsiteY6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56413 w 1249680"/>
                        <a:gd name="connsiteY44" fmla="*/ 1359218 h 1402080"/>
                        <a:gd name="connsiteX45" fmla="*/ 513551 w 1249680"/>
                        <a:gd name="connsiteY45" fmla="*/ 1311593 h 1402080"/>
                        <a:gd name="connsiteX46" fmla="*/ 449257 w 1249680"/>
                        <a:gd name="connsiteY46" fmla="*/ 1244918 h 1402080"/>
                        <a:gd name="connsiteX47" fmla="*/ 315907 w 1249680"/>
                        <a:gd name="connsiteY47" fmla="*/ 1109186 h 1402080"/>
                        <a:gd name="connsiteX48" fmla="*/ 134932 w 1249680"/>
                        <a:gd name="connsiteY48" fmla="*/ 928211 h 1402080"/>
                        <a:gd name="connsiteX49" fmla="*/ 108738 w 1249680"/>
                        <a:gd name="connsiteY49" fmla="*/ 897255 h 1402080"/>
                        <a:gd name="connsiteX50" fmla="*/ 111120 w 1249680"/>
                        <a:gd name="connsiteY50" fmla="*/ 840105 h 1402080"/>
                        <a:gd name="connsiteX51" fmla="*/ 92070 w 1249680"/>
                        <a:gd name="connsiteY51" fmla="*/ 835343 h 1402080"/>
                        <a:gd name="connsiteX52" fmla="*/ 80163 w 1249680"/>
                        <a:gd name="connsiteY52" fmla="*/ 906780 h 1402080"/>
                        <a:gd name="connsiteX53" fmla="*/ 58732 w 1249680"/>
                        <a:gd name="connsiteY53" fmla="*/ 911543 h 1402080"/>
                        <a:gd name="connsiteX54" fmla="*/ 70639 w 1249680"/>
                        <a:gd name="connsiteY54" fmla="*/ 825817 h 1402080"/>
                        <a:gd name="connsiteX55" fmla="*/ 122872 w 1249680"/>
                        <a:gd name="connsiteY55" fmla="*/ 819626 h 1402080"/>
                        <a:gd name="connsiteX56" fmla="*/ 125407 w 1249680"/>
                        <a:gd name="connsiteY56" fmla="*/ 799623 h 1402080"/>
                        <a:gd name="connsiteX57" fmla="*/ 78581 w 1249680"/>
                        <a:gd name="connsiteY57" fmla="*/ 799624 h 1402080"/>
                        <a:gd name="connsiteX58" fmla="*/ 82867 w 1249680"/>
                        <a:gd name="connsiteY58" fmla="*/ 761047 h 1402080"/>
                        <a:gd name="connsiteX59" fmla="*/ 142076 w 1249680"/>
                        <a:gd name="connsiteY59" fmla="*/ 742474 h 1402080"/>
                        <a:gd name="connsiteX60" fmla="*/ 130169 w 1249680"/>
                        <a:gd name="connsiteY60" fmla="*/ 716280 h 1402080"/>
                        <a:gd name="connsiteX61" fmla="*/ 48568 w 1249680"/>
                        <a:gd name="connsiteY61" fmla="*/ 756737 h 1402080"/>
                        <a:gd name="connsiteX62" fmla="*/ 29527 w 1249680"/>
                        <a:gd name="connsiteY62" fmla="*/ 718344 h 1402080"/>
                        <a:gd name="connsiteX63" fmla="*/ 104473 w 1249680"/>
                        <a:gd name="connsiteY63" fmla="*/ 693138 h 1402080"/>
                        <a:gd name="connsiteX64" fmla="*/ 77629 w 1249680"/>
                        <a:gd name="connsiteY64" fmla="*/ 617855 h 1402080"/>
                        <a:gd name="connsiteX65" fmla="*/ 39683 w 1249680"/>
                        <a:gd name="connsiteY65" fmla="*/ 611505 h 1402080"/>
                        <a:gd name="connsiteX66" fmla="*/ 0 w 1249680"/>
                        <a:gd name="connsiteY6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99276 w 1249680"/>
                        <a:gd name="connsiteY44" fmla="*/ 1385411 h 1402080"/>
                        <a:gd name="connsiteX45" fmla="*/ 556413 w 1249680"/>
                        <a:gd name="connsiteY45" fmla="*/ 1359218 h 1402080"/>
                        <a:gd name="connsiteX46" fmla="*/ 513551 w 1249680"/>
                        <a:gd name="connsiteY46" fmla="*/ 1311593 h 1402080"/>
                        <a:gd name="connsiteX47" fmla="*/ 449257 w 1249680"/>
                        <a:gd name="connsiteY47" fmla="*/ 1244918 h 1402080"/>
                        <a:gd name="connsiteX48" fmla="*/ 315907 w 1249680"/>
                        <a:gd name="connsiteY48" fmla="*/ 1109186 h 1402080"/>
                        <a:gd name="connsiteX49" fmla="*/ 134932 w 1249680"/>
                        <a:gd name="connsiteY49" fmla="*/ 928211 h 1402080"/>
                        <a:gd name="connsiteX50" fmla="*/ 108738 w 1249680"/>
                        <a:gd name="connsiteY50" fmla="*/ 897255 h 1402080"/>
                        <a:gd name="connsiteX51" fmla="*/ 111120 w 1249680"/>
                        <a:gd name="connsiteY51" fmla="*/ 840105 h 1402080"/>
                        <a:gd name="connsiteX52" fmla="*/ 92070 w 1249680"/>
                        <a:gd name="connsiteY52" fmla="*/ 835343 h 1402080"/>
                        <a:gd name="connsiteX53" fmla="*/ 80163 w 1249680"/>
                        <a:gd name="connsiteY53" fmla="*/ 906780 h 1402080"/>
                        <a:gd name="connsiteX54" fmla="*/ 58732 w 1249680"/>
                        <a:gd name="connsiteY54" fmla="*/ 911543 h 1402080"/>
                        <a:gd name="connsiteX55" fmla="*/ 70639 w 1249680"/>
                        <a:gd name="connsiteY55" fmla="*/ 825817 h 1402080"/>
                        <a:gd name="connsiteX56" fmla="*/ 122872 w 1249680"/>
                        <a:gd name="connsiteY56" fmla="*/ 819626 h 1402080"/>
                        <a:gd name="connsiteX57" fmla="*/ 125407 w 1249680"/>
                        <a:gd name="connsiteY57" fmla="*/ 799623 h 1402080"/>
                        <a:gd name="connsiteX58" fmla="*/ 78581 w 1249680"/>
                        <a:gd name="connsiteY58" fmla="*/ 799624 h 1402080"/>
                        <a:gd name="connsiteX59" fmla="*/ 82867 w 1249680"/>
                        <a:gd name="connsiteY59" fmla="*/ 761047 h 1402080"/>
                        <a:gd name="connsiteX60" fmla="*/ 142076 w 1249680"/>
                        <a:gd name="connsiteY60" fmla="*/ 742474 h 1402080"/>
                        <a:gd name="connsiteX61" fmla="*/ 130169 w 1249680"/>
                        <a:gd name="connsiteY61" fmla="*/ 716280 h 1402080"/>
                        <a:gd name="connsiteX62" fmla="*/ 48568 w 1249680"/>
                        <a:gd name="connsiteY62" fmla="*/ 756737 h 1402080"/>
                        <a:gd name="connsiteX63" fmla="*/ 29527 w 1249680"/>
                        <a:gd name="connsiteY63" fmla="*/ 718344 h 1402080"/>
                        <a:gd name="connsiteX64" fmla="*/ 104473 w 1249680"/>
                        <a:gd name="connsiteY64" fmla="*/ 693138 h 1402080"/>
                        <a:gd name="connsiteX65" fmla="*/ 77629 w 1249680"/>
                        <a:gd name="connsiteY65" fmla="*/ 617855 h 1402080"/>
                        <a:gd name="connsiteX66" fmla="*/ 39683 w 1249680"/>
                        <a:gd name="connsiteY66" fmla="*/ 611505 h 1402080"/>
                        <a:gd name="connsiteX67" fmla="*/ 0 w 1249680"/>
                        <a:gd name="connsiteY6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83920 w 1249680"/>
                        <a:gd name="connsiteY38" fmla="*/ 1333500 h 1402080"/>
                        <a:gd name="connsiteX39" fmla="*/ 876300 w 1249680"/>
                        <a:gd name="connsiteY39" fmla="*/ 1303020 h 1402080"/>
                        <a:gd name="connsiteX40" fmla="*/ 822960 w 1249680"/>
                        <a:gd name="connsiteY40" fmla="*/ 1341120 h 1402080"/>
                        <a:gd name="connsiteX41" fmla="*/ 746760 w 1249680"/>
                        <a:gd name="connsiteY41" fmla="*/ 1356360 h 1402080"/>
                        <a:gd name="connsiteX42" fmla="*/ 715957 w 1249680"/>
                        <a:gd name="connsiteY42" fmla="*/ 1366361 h 1402080"/>
                        <a:gd name="connsiteX43" fmla="*/ 675476 w 1249680"/>
                        <a:gd name="connsiteY43" fmla="*/ 1383030 h 1402080"/>
                        <a:gd name="connsiteX44" fmla="*/ 640080 w 1249680"/>
                        <a:gd name="connsiteY44" fmla="*/ 1402080 h 1402080"/>
                        <a:gd name="connsiteX45" fmla="*/ 599276 w 1249680"/>
                        <a:gd name="connsiteY45" fmla="*/ 1385411 h 1402080"/>
                        <a:gd name="connsiteX46" fmla="*/ 556413 w 1249680"/>
                        <a:gd name="connsiteY46" fmla="*/ 1359218 h 1402080"/>
                        <a:gd name="connsiteX47" fmla="*/ 513551 w 1249680"/>
                        <a:gd name="connsiteY47" fmla="*/ 1311593 h 1402080"/>
                        <a:gd name="connsiteX48" fmla="*/ 449257 w 1249680"/>
                        <a:gd name="connsiteY48" fmla="*/ 1244918 h 1402080"/>
                        <a:gd name="connsiteX49" fmla="*/ 315907 w 1249680"/>
                        <a:gd name="connsiteY49" fmla="*/ 1109186 h 1402080"/>
                        <a:gd name="connsiteX50" fmla="*/ 134932 w 1249680"/>
                        <a:gd name="connsiteY50" fmla="*/ 928211 h 1402080"/>
                        <a:gd name="connsiteX51" fmla="*/ 108738 w 1249680"/>
                        <a:gd name="connsiteY51" fmla="*/ 897255 h 1402080"/>
                        <a:gd name="connsiteX52" fmla="*/ 111120 w 1249680"/>
                        <a:gd name="connsiteY52" fmla="*/ 840105 h 1402080"/>
                        <a:gd name="connsiteX53" fmla="*/ 92070 w 1249680"/>
                        <a:gd name="connsiteY53" fmla="*/ 835343 h 1402080"/>
                        <a:gd name="connsiteX54" fmla="*/ 80163 w 1249680"/>
                        <a:gd name="connsiteY54" fmla="*/ 906780 h 1402080"/>
                        <a:gd name="connsiteX55" fmla="*/ 58732 w 1249680"/>
                        <a:gd name="connsiteY55" fmla="*/ 911543 h 1402080"/>
                        <a:gd name="connsiteX56" fmla="*/ 70639 w 1249680"/>
                        <a:gd name="connsiteY56" fmla="*/ 825817 h 1402080"/>
                        <a:gd name="connsiteX57" fmla="*/ 122872 w 1249680"/>
                        <a:gd name="connsiteY57" fmla="*/ 819626 h 1402080"/>
                        <a:gd name="connsiteX58" fmla="*/ 125407 w 1249680"/>
                        <a:gd name="connsiteY58" fmla="*/ 799623 h 1402080"/>
                        <a:gd name="connsiteX59" fmla="*/ 78581 w 1249680"/>
                        <a:gd name="connsiteY59" fmla="*/ 799624 h 1402080"/>
                        <a:gd name="connsiteX60" fmla="*/ 82867 w 1249680"/>
                        <a:gd name="connsiteY60" fmla="*/ 761047 h 1402080"/>
                        <a:gd name="connsiteX61" fmla="*/ 142076 w 1249680"/>
                        <a:gd name="connsiteY61" fmla="*/ 742474 h 1402080"/>
                        <a:gd name="connsiteX62" fmla="*/ 130169 w 1249680"/>
                        <a:gd name="connsiteY62" fmla="*/ 716280 h 1402080"/>
                        <a:gd name="connsiteX63" fmla="*/ 48568 w 1249680"/>
                        <a:gd name="connsiteY63" fmla="*/ 756737 h 1402080"/>
                        <a:gd name="connsiteX64" fmla="*/ 29527 w 1249680"/>
                        <a:gd name="connsiteY64" fmla="*/ 718344 h 1402080"/>
                        <a:gd name="connsiteX65" fmla="*/ 104473 w 1249680"/>
                        <a:gd name="connsiteY65" fmla="*/ 693138 h 1402080"/>
                        <a:gd name="connsiteX66" fmla="*/ 77629 w 1249680"/>
                        <a:gd name="connsiteY66" fmla="*/ 617855 h 1402080"/>
                        <a:gd name="connsiteX67" fmla="*/ 39683 w 1249680"/>
                        <a:gd name="connsiteY67" fmla="*/ 611505 h 1402080"/>
                        <a:gd name="connsiteX68" fmla="*/ 0 w 1249680"/>
                        <a:gd name="connsiteY6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4932 w 1249680"/>
                        <a:gd name="connsiteY51" fmla="*/ 928211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134932 w 1249680"/>
                        <a:gd name="connsiteY38" fmla="*/ 1171098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504026 w 1249680"/>
                        <a:gd name="connsiteY38" fmla="*/ 1252061 h 1402080"/>
                        <a:gd name="connsiteX39" fmla="*/ 134932 w 1249680"/>
                        <a:gd name="connsiteY39" fmla="*/ 1171098 h 1402080"/>
                        <a:gd name="connsiteX40" fmla="*/ 143351 w 1249680"/>
                        <a:gd name="connsiteY40" fmla="*/ 1202532 h 1402080"/>
                        <a:gd name="connsiteX41" fmla="*/ 180975 w 1249680"/>
                        <a:gd name="connsiteY41" fmla="*/ 1200626 h 1402080"/>
                        <a:gd name="connsiteX42" fmla="*/ 163354 w 1249680"/>
                        <a:gd name="connsiteY42" fmla="*/ 1141095 h 1402080"/>
                        <a:gd name="connsiteX43" fmla="*/ 234791 w 1249680"/>
                        <a:gd name="connsiteY43" fmla="*/ 1096804 h 1402080"/>
                        <a:gd name="connsiteX44" fmla="*/ 249232 w 1249680"/>
                        <a:gd name="connsiteY44" fmla="*/ 1180623 h 1402080"/>
                        <a:gd name="connsiteX45" fmla="*/ 277807 w 1249680"/>
                        <a:gd name="connsiteY45" fmla="*/ 1190149 h 1402080"/>
                        <a:gd name="connsiteX46" fmla="*/ 292417 w 1249680"/>
                        <a:gd name="connsiteY46" fmla="*/ 1068705 h 1402080"/>
                        <a:gd name="connsiteX47" fmla="*/ 323051 w 1249680"/>
                        <a:gd name="connsiteY47" fmla="*/ 1078230 h 1402080"/>
                        <a:gd name="connsiteX48" fmla="*/ 294476 w 1249680"/>
                        <a:gd name="connsiteY48" fmla="*/ 944880 h 1402080"/>
                        <a:gd name="connsiteX49" fmla="*/ 258758 w 1249680"/>
                        <a:gd name="connsiteY49" fmla="*/ 961549 h 1402080"/>
                        <a:gd name="connsiteX50" fmla="*/ 149220 w 1249680"/>
                        <a:gd name="connsiteY50" fmla="*/ 909162 h 1402080"/>
                        <a:gd name="connsiteX51" fmla="*/ 158745 w 1249680"/>
                        <a:gd name="connsiteY51" fmla="*/ 882967 h 1402080"/>
                        <a:gd name="connsiteX52" fmla="*/ 130765 w 1249680"/>
                        <a:gd name="connsiteY52" fmla="*/ 864017 h 1402080"/>
                        <a:gd name="connsiteX53" fmla="*/ 108738 w 1249680"/>
                        <a:gd name="connsiteY53" fmla="*/ 897255 h 1402080"/>
                        <a:gd name="connsiteX54" fmla="*/ 111120 w 1249680"/>
                        <a:gd name="connsiteY54" fmla="*/ 840105 h 1402080"/>
                        <a:gd name="connsiteX55" fmla="*/ 92070 w 1249680"/>
                        <a:gd name="connsiteY55" fmla="*/ 835343 h 1402080"/>
                        <a:gd name="connsiteX56" fmla="*/ 80163 w 1249680"/>
                        <a:gd name="connsiteY56" fmla="*/ 906780 h 1402080"/>
                        <a:gd name="connsiteX57" fmla="*/ 58732 w 1249680"/>
                        <a:gd name="connsiteY57" fmla="*/ 911543 h 1402080"/>
                        <a:gd name="connsiteX58" fmla="*/ 70639 w 1249680"/>
                        <a:gd name="connsiteY58" fmla="*/ 825817 h 1402080"/>
                        <a:gd name="connsiteX59" fmla="*/ 122872 w 1249680"/>
                        <a:gd name="connsiteY59" fmla="*/ 819626 h 1402080"/>
                        <a:gd name="connsiteX60" fmla="*/ 125407 w 1249680"/>
                        <a:gd name="connsiteY60" fmla="*/ 799623 h 1402080"/>
                        <a:gd name="connsiteX61" fmla="*/ 78581 w 1249680"/>
                        <a:gd name="connsiteY61" fmla="*/ 799624 h 1402080"/>
                        <a:gd name="connsiteX62" fmla="*/ 82867 w 1249680"/>
                        <a:gd name="connsiteY62" fmla="*/ 761047 h 1402080"/>
                        <a:gd name="connsiteX63" fmla="*/ 142076 w 1249680"/>
                        <a:gd name="connsiteY63" fmla="*/ 742474 h 1402080"/>
                        <a:gd name="connsiteX64" fmla="*/ 130169 w 1249680"/>
                        <a:gd name="connsiteY64" fmla="*/ 716280 h 1402080"/>
                        <a:gd name="connsiteX65" fmla="*/ 48568 w 1249680"/>
                        <a:gd name="connsiteY65" fmla="*/ 756737 h 1402080"/>
                        <a:gd name="connsiteX66" fmla="*/ 29527 w 1249680"/>
                        <a:gd name="connsiteY66" fmla="*/ 718344 h 1402080"/>
                        <a:gd name="connsiteX67" fmla="*/ 104473 w 1249680"/>
                        <a:gd name="connsiteY67" fmla="*/ 693138 h 1402080"/>
                        <a:gd name="connsiteX68" fmla="*/ 77629 w 1249680"/>
                        <a:gd name="connsiteY68" fmla="*/ 617855 h 1402080"/>
                        <a:gd name="connsiteX69" fmla="*/ 39683 w 1249680"/>
                        <a:gd name="connsiteY69" fmla="*/ 611505 h 1402080"/>
                        <a:gd name="connsiteX70" fmla="*/ 0 w 1249680"/>
                        <a:gd name="connsiteY7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735007 w 1249680"/>
                        <a:gd name="connsiteY38" fmla="*/ 1299686 h 1402080"/>
                        <a:gd name="connsiteX39" fmla="*/ 504026 w 1249680"/>
                        <a:gd name="connsiteY39" fmla="*/ 1252061 h 1402080"/>
                        <a:gd name="connsiteX40" fmla="*/ 134932 w 1249680"/>
                        <a:gd name="connsiteY40" fmla="*/ 1171098 h 1402080"/>
                        <a:gd name="connsiteX41" fmla="*/ 143351 w 1249680"/>
                        <a:gd name="connsiteY41" fmla="*/ 1202532 h 1402080"/>
                        <a:gd name="connsiteX42" fmla="*/ 180975 w 1249680"/>
                        <a:gd name="connsiteY42" fmla="*/ 1200626 h 1402080"/>
                        <a:gd name="connsiteX43" fmla="*/ 163354 w 1249680"/>
                        <a:gd name="connsiteY43" fmla="*/ 1141095 h 1402080"/>
                        <a:gd name="connsiteX44" fmla="*/ 234791 w 1249680"/>
                        <a:gd name="connsiteY44" fmla="*/ 1096804 h 1402080"/>
                        <a:gd name="connsiteX45" fmla="*/ 249232 w 1249680"/>
                        <a:gd name="connsiteY45" fmla="*/ 1180623 h 1402080"/>
                        <a:gd name="connsiteX46" fmla="*/ 277807 w 1249680"/>
                        <a:gd name="connsiteY46" fmla="*/ 1190149 h 1402080"/>
                        <a:gd name="connsiteX47" fmla="*/ 292417 w 1249680"/>
                        <a:gd name="connsiteY47" fmla="*/ 1068705 h 1402080"/>
                        <a:gd name="connsiteX48" fmla="*/ 323051 w 1249680"/>
                        <a:gd name="connsiteY48" fmla="*/ 1078230 h 1402080"/>
                        <a:gd name="connsiteX49" fmla="*/ 294476 w 1249680"/>
                        <a:gd name="connsiteY49" fmla="*/ 944880 h 1402080"/>
                        <a:gd name="connsiteX50" fmla="*/ 258758 w 1249680"/>
                        <a:gd name="connsiteY50" fmla="*/ 961549 h 1402080"/>
                        <a:gd name="connsiteX51" fmla="*/ 149220 w 1249680"/>
                        <a:gd name="connsiteY51" fmla="*/ 909162 h 1402080"/>
                        <a:gd name="connsiteX52" fmla="*/ 158745 w 1249680"/>
                        <a:gd name="connsiteY52" fmla="*/ 882967 h 1402080"/>
                        <a:gd name="connsiteX53" fmla="*/ 130765 w 1249680"/>
                        <a:gd name="connsiteY53" fmla="*/ 864017 h 1402080"/>
                        <a:gd name="connsiteX54" fmla="*/ 108738 w 1249680"/>
                        <a:gd name="connsiteY54" fmla="*/ 897255 h 1402080"/>
                        <a:gd name="connsiteX55" fmla="*/ 111120 w 1249680"/>
                        <a:gd name="connsiteY55" fmla="*/ 840105 h 1402080"/>
                        <a:gd name="connsiteX56" fmla="*/ 92070 w 1249680"/>
                        <a:gd name="connsiteY56" fmla="*/ 835343 h 1402080"/>
                        <a:gd name="connsiteX57" fmla="*/ 80163 w 1249680"/>
                        <a:gd name="connsiteY57" fmla="*/ 906780 h 1402080"/>
                        <a:gd name="connsiteX58" fmla="*/ 58732 w 1249680"/>
                        <a:gd name="connsiteY58" fmla="*/ 911543 h 1402080"/>
                        <a:gd name="connsiteX59" fmla="*/ 70639 w 1249680"/>
                        <a:gd name="connsiteY59" fmla="*/ 825817 h 1402080"/>
                        <a:gd name="connsiteX60" fmla="*/ 122872 w 1249680"/>
                        <a:gd name="connsiteY60" fmla="*/ 819626 h 1402080"/>
                        <a:gd name="connsiteX61" fmla="*/ 125407 w 1249680"/>
                        <a:gd name="connsiteY61" fmla="*/ 799623 h 1402080"/>
                        <a:gd name="connsiteX62" fmla="*/ 78581 w 1249680"/>
                        <a:gd name="connsiteY62" fmla="*/ 799624 h 1402080"/>
                        <a:gd name="connsiteX63" fmla="*/ 82867 w 1249680"/>
                        <a:gd name="connsiteY63" fmla="*/ 761047 h 1402080"/>
                        <a:gd name="connsiteX64" fmla="*/ 142076 w 1249680"/>
                        <a:gd name="connsiteY64" fmla="*/ 742474 h 1402080"/>
                        <a:gd name="connsiteX65" fmla="*/ 130169 w 1249680"/>
                        <a:gd name="connsiteY65" fmla="*/ 716280 h 1402080"/>
                        <a:gd name="connsiteX66" fmla="*/ 48568 w 1249680"/>
                        <a:gd name="connsiteY66" fmla="*/ 756737 h 1402080"/>
                        <a:gd name="connsiteX67" fmla="*/ 29527 w 1249680"/>
                        <a:gd name="connsiteY67" fmla="*/ 718344 h 1402080"/>
                        <a:gd name="connsiteX68" fmla="*/ 104473 w 1249680"/>
                        <a:gd name="connsiteY68" fmla="*/ 693138 h 1402080"/>
                        <a:gd name="connsiteX69" fmla="*/ 77629 w 1249680"/>
                        <a:gd name="connsiteY69" fmla="*/ 617855 h 1402080"/>
                        <a:gd name="connsiteX70" fmla="*/ 39683 w 1249680"/>
                        <a:gd name="connsiteY70" fmla="*/ 611505 h 1402080"/>
                        <a:gd name="connsiteX71" fmla="*/ 0 w 1249680"/>
                        <a:gd name="connsiteY7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77882 w 1249680"/>
                        <a:gd name="connsiteY38" fmla="*/ 1330643 h 1402080"/>
                        <a:gd name="connsiteX39" fmla="*/ 735007 w 1249680"/>
                        <a:gd name="connsiteY39" fmla="*/ 1299686 h 1402080"/>
                        <a:gd name="connsiteX40" fmla="*/ 504026 w 1249680"/>
                        <a:gd name="connsiteY40" fmla="*/ 1252061 h 1402080"/>
                        <a:gd name="connsiteX41" fmla="*/ 134932 w 1249680"/>
                        <a:gd name="connsiteY41" fmla="*/ 1171098 h 1402080"/>
                        <a:gd name="connsiteX42" fmla="*/ 143351 w 1249680"/>
                        <a:gd name="connsiteY42" fmla="*/ 1202532 h 1402080"/>
                        <a:gd name="connsiteX43" fmla="*/ 180975 w 1249680"/>
                        <a:gd name="connsiteY43" fmla="*/ 1200626 h 1402080"/>
                        <a:gd name="connsiteX44" fmla="*/ 163354 w 1249680"/>
                        <a:gd name="connsiteY44" fmla="*/ 1141095 h 1402080"/>
                        <a:gd name="connsiteX45" fmla="*/ 234791 w 1249680"/>
                        <a:gd name="connsiteY45" fmla="*/ 1096804 h 1402080"/>
                        <a:gd name="connsiteX46" fmla="*/ 249232 w 1249680"/>
                        <a:gd name="connsiteY46" fmla="*/ 1180623 h 1402080"/>
                        <a:gd name="connsiteX47" fmla="*/ 277807 w 1249680"/>
                        <a:gd name="connsiteY47" fmla="*/ 1190149 h 1402080"/>
                        <a:gd name="connsiteX48" fmla="*/ 292417 w 1249680"/>
                        <a:gd name="connsiteY48" fmla="*/ 1068705 h 1402080"/>
                        <a:gd name="connsiteX49" fmla="*/ 323051 w 1249680"/>
                        <a:gd name="connsiteY49" fmla="*/ 1078230 h 1402080"/>
                        <a:gd name="connsiteX50" fmla="*/ 294476 w 1249680"/>
                        <a:gd name="connsiteY50" fmla="*/ 944880 h 1402080"/>
                        <a:gd name="connsiteX51" fmla="*/ 258758 w 1249680"/>
                        <a:gd name="connsiteY51" fmla="*/ 961549 h 1402080"/>
                        <a:gd name="connsiteX52" fmla="*/ 149220 w 1249680"/>
                        <a:gd name="connsiteY52" fmla="*/ 909162 h 1402080"/>
                        <a:gd name="connsiteX53" fmla="*/ 158745 w 1249680"/>
                        <a:gd name="connsiteY53" fmla="*/ 882967 h 1402080"/>
                        <a:gd name="connsiteX54" fmla="*/ 130765 w 1249680"/>
                        <a:gd name="connsiteY54" fmla="*/ 864017 h 1402080"/>
                        <a:gd name="connsiteX55" fmla="*/ 108738 w 1249680"/>
                        <a:gd name="connsiteY55" fmla="*/ 897255 h 1402080"/>
                        <a:gd name="connsiteX56" fmla="*/ 111120 w 1249680"/>
                        <a:gd name="connsiteY56" fmla="*/ 840105 h 1402080"/>
                        <a:gd name="connsiteX57" fmla="*/ 92070 w 1249680"/>
                        <a:gd name="connsiteY57" fmla="*/ 835343 h 1402080"/>
                        <a:gd name="connsiteX58" fmla="*/ 80163 w 1249680"/>
                        <a:gd name="connsiteY58" fmla="*/ 906780 h 1402080"/>
                        <a:gd name="connsiteX59" fmla="*/ 58732 w 1249680"/>
                        <a:gd name="connsiteY59" fmla="*/ 911543 h 1402080"/>
                        <a:gd name="connsiteX60" fmla="*/ 70639 w 1249680"/>
                        <a:gd name="connsiteY60" fmla="*/ 825817 h 1402080"/>
                        <a:gd name="connsiteX61" fmla="*/ 122872 w 1249680"/>
                        <a:gd name="connsiteY61" fmla="*/ 819626 h 1402080"/>
                        <a:gd name="connsiteX62" fmla="*/ 125407 w 1249680"/>
                        <a:gd name="connsiteY62" fmla="*/ 799623 h 1402080"/>
                        <a:gd name="connsiteX63" fmla="*/ 78581 w 1249680"/>
                        <a:gd name="connsiteY63" fmla="*/ 799624 h 1402080"/>
                        <a:gd name="connsiteX64" fmla="*/ 82867 w 1249680"/>
                        <a:gd name="connsiteY64" fmla="*/ 761047 h 1402080"/>
                        <a:gd name="connsiteX65" fmla="*/ 142076 w 1249680"/>
                        <a:gd name="connsiteY65" fmla="*/ 742474 h 1402080"/>
                        <a:gd name="connsiteX66" fmla="*/ 130169 w 1249680"/>
                        <a:gd name="connsiteY66" fmla="*/ 716280 h 1402080"/>
                        <a:gd name="connsiteX67" fmla="*/ 48568 w 1249680"/>
                        <a:gd name="connsiteY67" fmla="*/ 756737 h 1402080"/>
                        <a:gd name="connsiteX68" fmla="*/ 29527 w 1249680"/>
                        <a:gd name="connsiteY68" fmla="*/ 718344 h 1402080"/>
                        <a:gd name="connsiteX69" fmla="*/ 104473 w 1249680"/>
                        <a:gd name="connsiteY69" fmla="*/ 693138 h 1402080"/>
                        <a:gd name="connsiteX70" fmla="*/ 77629 w 1249680"/>
                        <a:gd name="connsiteY70" fmla="*/ 617855 h 1402080"/>
                        <a:gd name="connsiteX71" fmla="*/ 39683 w 1249680"/>
                        <a:gd name="connsiteY71" fmla="*/ 611505 h 1402080"/>
                        <a:gd name="connsiteX72" fmla="*/ 0 w 1249680"/>
                        <a:gd name="connsiteY7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1025520 w 1249680"/>
                        <a:gd name="connsiteY37" fmla="*/ 1375886 h 1402080"/>
                        <a:gd name="connsiteX38" fmla="*/ 998220 w 1249680"/>
                        <a:gd name="connsiteY38" fmla="*/ 1356360 h 1402080"/>
                        <a:gd name="connsiteX39" fmla="*/ 877882 w 1249680"/>
                        <a:gd name="connsiteY39" fmla="*/ 1330643 h 1402080"/>
                        <a:gd name="connsiteX40" fmla="*/ 735007 w 1249680"/>
                        <a:gd name="connsiteY40" fmla="*/ 1299686 h 1402080"/>
                        <a:gd name="connsiteX41" fmla="*/ 504026 w 1249680"/>
                        <a:gd name="connsiteY41" fmla="*/ 1252061 h 1402080"/>
                        <a:gd name="connsiteX42" fmla="*/ 134932 w 1249680"/>
                        <a:gd name="connsiteY42" fmla="*/ 1171098 h 1402080"/>
                        <a:gd name="connsiteX43" fmla="*/ 143351 w 1249680"/>
                        <a:gd name="connsiteY43" fmla="*/ 1202532 h 1402080"/>
                        <a:gd name="connsiteX44" fmla="*/ 180975 w 1249680"/>
                        <a:gd name="connsiteY44" fmla="*/ 1200626 h 1402080"/>
                        <a:gd name="connsiteX45" fmla="*/ 163354 w 1249680"/>
                        <a:gd name="connsiteY45" fmla="*/ 1141095 h 1402080"/>
                        <a:gd name="connsiteX46" fmla="*/ 234791 w 1249680"/>
                        <a:gd name="connsiteY46" fmla="*/ 1096804 h 1402080"/>
                        <a:gd name="connsiteX47" fmla="*/ 249232 w 1249680"/>
                        <a:gd name="connsiteY47" fmla="*/ 1180623 h 1402080"/>
                        <a:gd name="connsiteX48" fmla="*/ 277807 w 1249680"/>
                        <a:gd name="connsiteY48" fmla="*/ 1190149 h 1402080"/>
                        <a:gd name="connsiteX49" fmla="*/ 292417 w 1249680"/>
                        <a:gd name="connsiteY49" fmla="*/ 1068705 h 1402080"/>
                        <a:gd name="connsiteX50" fmla="*/ 323051 w 1249680"/>
                        <a:gd name="connsiteY50" fmla="*/ 1078230 h 1402080"/>
                        <a:gd name="connsiteX51" fmla="*/ 294476 w 1249680"/>
                        <a:gd name="connsiteY51" fmla="*/ 944880 h 1402080"/>
                        <a:gd name="connsiteX52" fmla="*/ 258758 w 1249680"/>
                        <a:gd name="connsiteY52" fmla="*/ 961549 h 1402080"/>
                        <a:gd name="connsiteX53" fmla="*/ 149220 w 1249680"/>
                        <a:gd name="connsiteY53" fmla="*/ 909162 h 1402080"/>
                        <a:gd name="connsiteX54" fmla="*/ 158745 w 1249680"/>
                        <a:gd name="connsiteY54" fmla="*/ 882967 h 1402080"/>
                        <a:gd name="connsiteX55" fmla="*/ 130765 w 1249680"/>
                        <a:gd name="connsiteY55" fmla="*/ 864017 h 1402080"/>
                        <a:gd name="connsiteX56" fmla="*/ 108738 w 1249680"/>
                        <a:gd name="connsiteY56" fmla="*/ 897255 h 1402080"/>
                        <a:gd name="connsiteX57" fmla="*/ 111120 w 1249680"/>
                        <a:gd name="connsiteY57" fmla="*/ 840105 h 1402080"/>
                        <a:gd name="connsiteX58" fmla="*/ 92070 w 1249680"/>
                        <a:gd name="connsiteY58" fmla="*/ 835343 h 1402080"/>
                        <a:gd name="connsiteX59" fmla="*/ 80163 w 1249680"/>
                        <a:gd name="connsiteY59" fmla="*/ 906780 h 1402080"/>
                        <a:gd name="connsiteX60" fmla="*/ 58732 w 1249680"/>
                        <a:gd name="connsiteY60" fmla="*/ 911543 h 1402080"/>
                        <a:gd name="connsiteX61" fmla="*/ 70639 w 1249680"/>
                        <a:gd name="connsiteY61" fmla="*/ 825817 h 1402080"/>
                        <a:gd name="connsiteX62" fmla="*/ 122872 w 1249680"/>
                        <a:gd name="connsiteY62" fmla="*/ 819626 h 1402080"/>
                        <a:gd name="connsiteX63" fmla="*/ 125407 w 1249680"/>
                        <a:gd name="connsiteY63" fmla="*/ 799623 h 1402080"/>
                        <a:gd name="connsiteX64" fmla="*/ 78581 w 1249680"/>
                        <a:gd name="connsiteY64" fmla="*/ 799624 h 1402080"/>
                        <a:gd name="connsiteX65" fmla="*/ 82867 w 1249680"/>
                        <a:gd name="connsiteY65" fmla="*/ 761047 h 1402080"/>
                        <a:gd name="connsiteX66" fmla="*/ 142076 w 1249680"/>
                        <a:gd name="connsiteY66" fmla="*/ 742474 h 1402080"/>
                        <a:gd name="connsiteX67" fmla="*/ 130169 w 1249680"/>
                        <a:gd name="connsiteY67" fmla="*/ 716280 h 1402080"/>
                        <a:gd name="connsiteX68" fmla="*/ 48568 w 1249680"/>
                        <a:gd name="connsiteY68" fmla="*/ 756737 h 1402080"/>
                        <a:gd name="connsiteX69" fmla="*/ 29527 w 1249680"/>
                        <a:gd name="connsiteY69" fmla="*/ 718344 h 1402080"/>
                        <a:gd name="connsiteX70" fmla="*/ 104473 w 1249680"/>
                        <a:gd name="connsiteY70" fmla="*/ 693138 h 1402080"/>
                        <a:gd name="connsiteX71" fmla="*/ 77629 w 1249680"/>
                        <a:gd name="connsiteY71" fmla="*/ 617855 h 1402080"/>
                        <a:gd name="connsiteX72" fmla="*/ 39683 w 1249680"/>
                        <a:gd name="connsiteY72" fmla="*/ 611505 h 1402080"/>
                        <a:gd name="connsiteX73" fmla="*/ 0 w 1249680"/>
                        <a:gd name="connsiteY7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89813 w 1249680"/>
                        <a:gd name="connsiteY36" fmla="*/ 1366361 h 1402080"/>
                        <a:gd name="connsiteX37" fmla="*/ 1066800 w 1249680"/>
                        <a:gd name="connsiteY37" fmla="*/ 1402080 h 1402080"/>
                        <a:gd name="connsiteX38" fmla="*/ 1025520 w 1249680"/>
                        <a:gd name="connsiteY38" fmla="*/ 1375886 h 1402080"/>
                        <a:gd name="connsiteX39" fmla="*/ 998220 w 1249680"/>
                        <a:gd name="connsiteY39" fmla="*/ 1356360 h 1402080"/>
                        <a:gd name="connsiteX40" fmla="*/ 877882 w 1249680"/>
                        <a:gd name="connsiteY40" fmla="*/ 1330643 h 1402080"/>
                        <a:gd name="connsiteX41" fmla="*/ 735007 w 1249680"/>
                        <a:gd name="connsiteY41" fmla="*/ 1299686 h 1402080"/>
                        <a:gd name="connsiteX42" fmla="*/ 504026 w 1249680"/>
                        <a:gd name="connsiteY42" fmla="*/ 1252061 h 1402080"/>
                        <a:gd name="connsiteX43" fmla="*/ 134932 w 1249680"/>
                        <a:gd name="connsiteY43" fmla="*/ 1171098 h 1402080"/>
                        <a:gd name="connsiteX44" fmla="*/ 143351 w 1249680"/>
                        <a:gd name="connsiteY44" fmla="*/ 1202532 h 1402080"/>
                        <a:gd name="connsiteX45" fmla="*/ 180975 w 1249680"/>
                        <a:gd name="connsiteY45" fmla="*/ 1200626 h 1402080"/>
                        <a:gd name="connsiteX46" fmla="*/ 163354 w 1249680"/>
                        <a:gd name="connsiteY46" fmla="*/ 1141095 h 1402080"/>
                        <a:gd name="connsiteX47" fmla="*/ 234791 w 1249680"/>
                        <a:gd name="connsiteY47" fmla="*/ 1096804 h 1402080"/>
                        <a:gd name="connsiteX48" fmla="*/ 249232 w 1249680"/>
                        <a:gd name="connsiteY48" fmla="*/ 1180623 h 1402080"/>
                        <a:gd name="connsiteX49" fmla="*/ 277807 w 1249680"/>
                        <a:gd name="connsiteY49" fmla="*/ 1190149 h 1402080"/>
                        <a:gd name="connsiteX50" fmla="*/ 292417 w 1249680"/>
                        <a:gd name="connsiteY50" fmla="*/ 1068705 h 1402080"/>
                        <a:gd name="connsiteX51" fmla="*/ 323051 w 1249680"/>
                        <a:gd name="connsiteY51" fmla="*/ 1078230 h 1402080"/>
                        <a:gd name="connsiteX52" fmla="*/ 294476 w 1249680"/>
                        <a:gd name="connsiteY52" fmla="*/ 944880 h 1402080"/>
                        <a:gd name="connsiteX53" fmla="*/ 258758 w 1249680"/>
                        <a:gd name="connsiteY53" fmla="*/ 961549 h 1402080"/>
                        <a:gd name="connsiteX54" fmla="*/ 149220 w 1249680"/>
                        <a:gd name="connsiteY54" fmla="*/ 909162 h 1402080"/>
                        <a:gd name="connsiteX55" fmla="*/ 158745 w 1249680"/>
                        <a:gd name="connsiteY55" fmla="*/ 882967 h 1402080"/>
                        <a:gd name="connsiteX56" fmla="*/ 130765 w 1249680"/>
                        <a:gd name="connsiteY56" fmla="*/ 864017 h 1402080"/>
                        <a:gd name="connsiteX57" fmla="*/ 108738 w 1249680"/>
                        <a:gd name="connsiteY57" fmla="*/ 897255 h 1402080"/>
                        <a:gd name="connsiteX58" fmla="*/ 111120 w 1249680"/>
                        <a:gd name="connsiteY58" fmla="*/ 840105 h 1402080"/>
                        <a:gd name="connsiteX59" fmla="*/ 92070 w 1249680"/>
                        <a:gd name="connsiteY59" fmla="*/ 835343 h 1402080"/>
                        <a:gd name="connsiteX60" fmla="*/ 80163 w 1249680"/>
                        <a:gd name="connsiteY60" fmla="*/ 906780 h 1402080"/>
                        <a:gd name="connsiteX61" fmla="*/ 58732 w 1249680"/>
                        <a:gd name="connsiteY61" fmla="*/ 911543 h 1402080"/>
                        <a:gd name="connsiteX62" fmla="*/ 70639 w 1249680"/>
                        <a:gd name="connsiteY62" fmla="*/ 825817 h 1402080"/>
                        <a:gd name="connsiteX63" fmla="*/ 122872 w 1249680"/>
                        <a:gd name="connsiteY63" fmla="*/ 819626 h 1402080"/>
                        <a:gd name="connsiteX64" fmla="*/ 125407 w 1249680"/>
                        <a:gd name="connsiteY64" fmla="*/ 799623 h 1402080"/>
                        <a:gd name="connsiteX65" fmla="*/ 78581 w 1249680"/>
                        <a:gd name="connsiteY65" fmla="*/ 799624 h 1402080"/>
                        <a:gd name="connsiteX66" fmla="*/ 82867 w 1249680"/>
                        <a:gd name="connsiteY66" fmla="*/ 761047 h 1402080"/>
                        <a:gd name="connsiteX67" fmla="*/ 142076 w 1249680"/>
                        <a:gd name="connsiteY67" fmla="*/ 742474 h 1402080"/>
                        <a:gd name="connsiteX68" fmla="*/ 130169 w 1249680"/>
                        <a:gd name="connsiteY68" fmla="*/ 716280 h 1402080"/>
                        <a:gd name="connsiteX69" fmla="*/ 48568 w 1249680"/>
                        <a:gd name="connsiteY69" fmla="*/ 756737 h 1402080"/>
                        <a:gd name="connsiteX70" fmla="*/ 29527 w 1249680"/>
                        <a:gd name="connsiteY70" fmla="*/ 718344 h 1402080"/>
                        <a:gd name="connsiteX71" fmla="*/ 104473 w 1249680"/>
                        <a:gd name="connsiteY71" fmla="*/ 693138 h 1402080"/>
                        <a:gd name="connsiteX72" fmla="*/ 77629 w 1249680"/>
                        <a:gd name="connsiteY72" fmla="*/ 617855 h 1402080"/>
                        <a:gd name="connsiteX73" fmla="*/ 39683 w 1249680"/>
                        <a:gd name="connsiteY73" fmla="*/ 611505 h 1402080"/>
                        <a:gd name="connsiteX74" fmla="*/ 0 w 1249680"/>
                        <a:gd name="connsiteY7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44582 w 1249680"/>
                        <a:gd name="connsiteY35" fmla="*/ 1287780 h 1402080"/>
                        <a:gd name="connsiteX36" fmla="*/ 1118388 w 1249680"/>
                        <a:gd name="connsiteY36" fmla="*/ 1328261 h 1402080"/>
                        <a:gd name="connsiteX37" fmla="*/ 1089813 w 1249680"/>
                        <a:gd name="connsiteY37" fmla="*/ 1366361 h 1402080"/>
                        <a:gd name="connsiteX38" fmla="*/ 1066800 w 1249680"/>
                        <a:gd name="connsiteY38" fmla="*/ 1402080 h 1402080"/>
                        <a:gd name="connsiteX39" fmla="*/ 1025520 w 1249680"/>
                        <a:gd name="connsiteY39" fmla="*/ 1375886 h 1402080"/>
                        <a:gd name="connsiteX40" fmla="*/ 998220 w 1249680"/>
                        <a:gd name="connsiteY40" fmla="*/ 1356360 h 1402080"/>
                        <a:gd name="connsiteX41" fmla="*/ 877882 w 1249680"/>
                        <a:gd name="connsiteY41" fmla="*/ 1330643 h 1402080"/>
                        <a:gd name="connsiteX42" fmla="*/ 735007 w 1249680"/>
                        <a:gd name="connsiteY42" fmla="*/ 1299686 h 1402080"/>
                        <a:gd name="connsiteX43" fmla="*/ 504026 w 1249680"/>
                        <a:gd name="connsiteY43" fmla="*/ 1252061 h 1402080"/>
                        <a:gd name="connsiteX44" fmla="*/ 134932 w 1249680"/>
                        <a:gd name="connsiteY44" fmla="*/ 1171098 h 1402080"/>
                        <a:gd name="connsiteX45" fmla="*/ 143351 w 1249680"/>
                        <a:gd name="connsiteY45" fmla="*/ 1202532 h 1402080"/>
                        <a:gd name="connsiteX46" fmla="*/ 180975 w 1249680"/>
                        <a:gd name="connsiteY46" fmla="*/ 1200626 h 1402080"/>
                        <a:gd name="connsiteX47" fmla="*/ 163354 w 1249680"/>
                        <a:gd name="connsiteY47" fmla="*/ 1141095 h 1402080"/>
                        <a:gd name="connsiteX48" fmla="*/ 234791 w 1249680"/>
                        <a:gd name="connsiteY48" fmla="*/ 1096804 h 1402080"/>
                        <a:gd name="connsiteX49" fmla="*/ 249232 w 1249680"/>
                        <a:gd name="connsiteY49" fmla="*/ 1180623 h 1402080"/>
                        <a:gd name="connsiteX50" fmla="*/ 277807 w 1249680"/>
                        <a:gd name="connsiteY50" fmla="*/ 1190149 h 1402080"/>
                        <a:gd name="connsiteX51" fmla="*/ 292417 w 1249680"/>
                        <a:gd name="connsiteY51" fmla="*/ 1068705 h 1402080"/>
                        <a:gd name="connsiteX52" fmla="*/ 323051 w 1249680"/>
                        <a:gd name="connsiteY52" fmla="*/ 1078230 h 1402080"/>
                        <a:gd name="connsiteX53" fmla="*/ 294476 w 1249680"/>
                        <a:gd name="connsiteY53" fmla="*/ 944880 h 1402080"/>
                        <a:gd name="connsiteX54" fmla="*/ 258758 w 1249680"/>
                        <a:gd name="connsiteY54" fmla="*/ 961549 h 1402080"/>
                        <a:gd name="connsiteX55" fmla="*/ 149220 w 1249680"/>
                        <a:gd name="connsiteY55" fmla="*/ 909162 h 1402080"/>
                        <a:gd name="connsiteX56" fmla="*/ 158745 w 1249680"/>
                        <a:gd name="connsiteY56" fmla="*/ 882967 h 1402080"/>
                        <a:gd name="connsiteX57" fmla="*/ 130765 w 1249680"/>
                        <a:gd name="connsiteY57" fmla="*/ 864017 h 1402080"/>
                        <a:gd name="connsiteX58" fmla="*/ 108738 w 1249680"/>
                        <a:gd name="connsiteY58" fmla="*/ 897255 h 1402080"/>
                        <a:gd name="connsiteX59" fmla="*/ 111120 w 1249680"/>
                        <a:gd name="connsiteY59" fmla="*/ 840105 h 1402080"/>
                        <a:gd name="connsiteX60" fmla="*/ 92070 w 1249680"/>
                        <a:gd name="connsiteY60" fmla="*/ 835343 h 1402080"/>
                        <a:gd name="connsiteX61" fmla="*/ 80163 w 1249680"/>
                        <a:gd name="connsiteY61" fmla="*/ 906780 h 1402080"/>
                        <a:gd name="connsiteX62" fmla="*/ 58732 w 1249680"/>
                        <a:gd name="connsiteY62" fmla="*/ 911543 h 1402080"/>
                        <a:gd name="connsiteX63" fmla="*/ 70639 w 1249680"/>
                        <a:gd name="connsiteY63" fmla="*/ 825817 h 1402080"/>
                        <a:gd name="connsiteX64" fmla="*/ 122872 w 1249680"/>
                        <a:gd name="connsiteY64" fmla="*/ 819626 h 1402080"/>
                        <a:gd name="connsiteX65" fmla="*/ 125407 w 1249680"/>
                        <a:gd name="connsiteY65" fmla="*/ 799623 h 1402080"/>
                        <a:gd name="connsiteX66" fmla="*/ 78581 w 1249680"/>
                        <a:gd name="connsiteY66" fmla="*/ 799624 h 1402080"/>
                        <a:gd name="connsiteX67" fmla="*/ 82867 w 1249680"/>
                        <a:gd name="connsiteY67" fmla="*/ 761047 h 1402080"/>
                        <a:gd name="connsiteX68" fmla="*/ 142076 w 1249680"/>
                        <a:gd name="connsiteY68" fmla="*/ 742474 h 1402080"/>
                        <a:gd name="connsiteX69" fmla="*/ 130169 w 1249680"/>
                        <a:gd name="connsiteY69" fmla="*/ 716280 h 1402080"/>
                        <a:gd name="connsiteX70" fmla="*/ 48568 w 1249680"/>
                        <a:gd name="connsiteY70" fmla="*/ 756737 h 1402080"/>
                        <a:gd name="connsiteX71" fmla="*/ 29527 w 1249680"/>
                        <a:gd name="connsiteY71" fmla="*/ 718344 h 1402080"/>
                        <a:gd name="connsiteX72" fmla="*/ 104473 w 1249680"/>
                        <a:gd name="connsiteY72" fmla="*/ 693138 h 1402080"/>
                        <a:gd name="connsiteX73" fmla="*/ 77629 w 1249680"/>
                        <a:gd name="connsiteY73" fmla="*/ 617855 h 1402080"/>
                        <a:gd name="connsiteX74" fmla="*/ 39683 w 1249680"/>
                        <a:gd name="connsiteY74" fmla="*/ 611505 h 1402080"/>
                        <a:gd name="connsiteX75" fmla="*/ 0 w 1249680"/>
                        <a:gd name="connsiteY7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092195 w 1249680"/>
                        <a:gd name="connsiteY34" fmla="*/ 1199674 h 1402080"/>
                        <a:gd name="connsiteX35" fmla="*/ 1165860 w 1249680"/>
                        <a:gd name="connsiteY35" fmla="*/ 1249680 h 1402080"/>
                        <a:gd name="connsiteX36" fmla="*/ 1144582 w 1249680"/>
                        <a:gd name="connsiteY36" fmla="*/ 1287780 h 1402080"/>
                        <a:gd name="connsiteX37" fmla="*/ 1118388 w 1249680"/>
                        <a:gd name="connsiteY37" fmla="*/ 1328261 h 1402080"/>
                        <a:gd name="connsiteX38" fmla="*/ 1089813 w 1249680"/>
                        <a:gd name="connsiteY38" fmla="*/ 1366361 h 1402080"/>
                        <a:gd name="connsiteX39" fmla="*/ 1066800 w 1249680"/>
                        <a:gd name="connsiteY39" fmla="*/ 1402080 h 1402080"/>
                        <a:gd name="connsiteX40" fmla="*/ 1025520 w 1249680"/>
                        <a:gd name="connsiteY40" fmla="*/ 1375886 h 1402080"/>
                        <a:gd name="connsiteX41" fmla="*/ 998220 w 1249680"/>
                        <a:gd name="connsiteY41" fmla="*/ 1356360 h 1402080"/>
                        <a:gd name="connsiteX42" fmla="*/ 877882 w 1249680"/>
                        <a:gd name="connsiteY42" fmla="*/ 1330643 h 1402080"/>
                        <a:gd name="connsiteX43" fmla="*/ 735007 w 1249680"/>
                        <a:gd name="connsiteY43" fmla="*/ 1299686 h 1402080"/>
                        <a:gd name="connsiteX44" fmla="*/ 504026 w 1249680"/>
                        <a:gd name="connsiteY44" fmla="*/ 1252061 h 1402080"/>
                        <a:gd name="connsiteX45" fmla="*/ 134932 w 1249680"/>
                        <a:gd name="connsiteY45" fmla="*/ 1171098 h 1402080"/>
                        <a:gd name="connsiteX46" fmla="*/ 143351 w 1249680"/>
                        <a:gd name="connsiteY46" fmla="*/ 1202532 h 1402080"/>
                        <a:gd name="connsiteX47" fmla="*/ 180975 w 1249680"/>
                        <a:gd name="connsiteY47" fmla="*/ 1200626 h 1402080"/>
                        <a:gd name="connsiteX48" fmla="*/ 163354 w 1249680"/>
                        <a:gd name="connsiteY48" fmla="*/ 1141095 h 1402080"/>
                        <a:gd name="connsiteX49" fmla="*/ 234791 w 1249680"/>
                        <a:gd name="connsiteY49" fmla="*/ 1096804 h 1402080"/>
                        <a:gd name="connsiteX50" fmla="*/ 249232 w 1249680"/>
                        <a:gd name="connsiteY50" fmla="*/ 1180623 h 1402080"/>
                        <a:gd name="connsiteX51" fmla="*/ 277807 w 1249680"/>
                        <a:gd name="connsiteY51" fmla="*/ 1190149 h 1402080"/>
                        <a:gd name="connsiteX52" fmla="*/ 292417 w 1249680"/>
                        <a:gd name="connsiteY52" fmla="*/ 1068705 h 1402080"/>
                        <a:gd name="connsiteX53" fmla="*/ 323051 w 1249680"/>
                        <a:gd name="connsiteY53" fmla="*/ 1078230 h 1402080"/>
                        <a:gd name="connsiteX54" fmla="*/ 294476 w 1249680"/>
                        <a:gd name="connsiteY54" fmla="*/ 944880 h 1402080"/>
                        <a:gd name="connsiteX55" fmla="*/ 258758 w 1249680"/>
                        <a:gd name="connsiteY55" fmla="*/ 961549 h 1402080"/>
                        <a:gd name="connsiteX56" fmla="*/ 149220 w 1249680"/>
                        <a:gd name="connsiteY56" fmla="*/ 909162 h 1402080"/>
                        <a:gd name="connsiteX57" fmla="*/ 158745 w 1249680"/>
                        <a:gd name="connsiteY57" fmla="*/ 882967 h 1402080"/>
                        <a:gd name="connsiteX58" fmla="*/ 130765 w 1249680"/>
                        <a:gd name="connsiteY58" fmla="*/ 864017 h 1402080"/>
                        <a:gd name="connsiteX59" fmla="*/ 108738 w 1249680"/>
                        <a:gd name="connsiteY59" fmla="*/ 897255 h 1402080"/>
                        <a:gd name="connsiteX60" fmla="*/ 111120 w 1249680"/>
                        <a:gd name="connsiteY60" fmla="*/ 840105 h 1402080"/>
                        <a:gd name="connsiteX61" fmla="*/ 92070 w 1249680"/>
                        <a:gd name="connsiteY61" fmla="*/ 835343 h 1402080"/>
                        <a:gd name="connsiteX62" fmla="*/ 80163 w 1249680"/>
                        <a:gd name="connsiteY62" fmla="*/ 906780 h 1402080"/>
                        <a:gd name="connsiteX63" fmla="*/ 58732 w 1249680"/>
                        <a:gd name="connsiteY63" fmla="*/ 911543 h 1402080"/>
                        <a:gd name="connsiteX64" fmla="*/ 70639 w 1249680"/>
                        <a:gd name="connsiteY64" fmla="*/ 825817 h 1402080"/>
                        <a:gd name="connsiteX65" fmla="*/ 122872 w 1249680"/>
                        <a:gd name="connsiteY65" fmla="*/ 819626 h 1402080"/>
                        <a:gd name="connsiteX66" fmla="*/ 125407 w 1249680"/>
                        <a:gd name="connsiteY66" fmla="*/ 799623 h 1402080"/>
                        <a:gd name="connsiteX67" fmla="*/ 78581 w 1249680"/>
                        <a:gd name="connsiteY67" fmla="*/ 799624 h 1402080"/>
                        <a:gd name="connsiteX68" fmla="*/ 82867 w 1249680"/>
                        <a:gd name="connsiteY68" fmla="*/ 761047 h 1402080"/>
                        <a:gd name="connsiteX69" fmla="*/ 142076 w 1249680"/>
                        <a:gd name="connsiteY69" fmla="*/ 742474 h 1402080"/>
                        <a:gd name="connsiteX70" fmla="*/ 130169 w 1249680"/>
                        <a:gd name="connsiteY70" fmla="*/ 716280 h 1402080"/>
                        <a:gd name="connsiteX71" fmla="*/ 48568 w 1249680"/>
                        <a:gd name="connsiteY71" fmla="*/ 756737 h 1402080"/>
                        <a:gd name="connsiteX72" fmla="*/ 29527 w 1249680"/>
                        <a:gd name="connsiteY72" fmla="*/ 718344 h 1402080"/>
                        <a:gd name="connsiteX73" fmla="*/ 104473 w 1249680"/>
                        <a:gd name="connsiteY73" fmla="*/ 693138 h 1402080"/>
                        <a:gd name="connsiteX74" fmla="*/ 77629 w 1249680"/>
                        <a:gd name="connsiteY74" fmla="*/ 617855 h 1402080"/>
                        <a:gd name="connsiteX75" fmla="*/ 39683 w 1249680"/>
                        <a:gd name="connsiteY75" fmla="*/ 611505 h 1402080"/>
                        <a:gd name="connsiteX76" fmla="*/ 0 w 1249680"/>
                        <a:gd name="connsiteY7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504026 w 1249680"/>
                        <a:gd name="connsiteY45" fmla="*/ 125206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66361"/>
                        <a:gd name="connsiteX1" fmla="*/ 259080 w 1249680"/>
                        <a:gd name="connsiteY1" fmla="*/ 381000 h 1366361"/>
                        <a:gd name="connsiteX2" fmla="*/ 266700 w 1249680"/>
                        <a:gd name="connsiteY2" fmla="*/ 266700 h 1366361"/>
                        <a:gd name="connsiteX3" fmla="*/ 358140 w 1249680"/>
                        <a:gd name="connsiteY3" fmla="*/ 259080 h 1366361"/>
                        <a:gd name="connsiteX4" fmla="*/ 388620 w 1249680"/>
                        <a:gd name="connsiteY4" fmla="*/ 266700 h 1366361"/>
                        <a:gd name="connsiteX5" fmla="*/ 449580 w 1249680"/>
                        <a:gd name="connsiteY5" fmla="*/ 266700 h 1366361"/>
                        <a:gd name="connsiteX6" fmla="*/ 533400 w 1249680"/>
                        <a:gd name="connsiteY6" fmla="*/ 144780 h 1366361"/>
                        <a:gd name="connsiteX7" fmla="*/ 655320 w 1249680"/>
                        <a:gd name="connsiteY7" fmla="*/ 167640 h 1366361"/>
                        <a:gd name="connsiteX8" fmla="*/ 830580 w 1249680"/>
                        <a:gd name="connsiteY8" fmla="*/ 114300 h 1366361"/>
                        <a:gd name="connsiteX9" fmla="*/ 822960 w 1249680"/>
                        <a:gd name="connsiteY9" fmla="*/ 45720 h 1366361"/>
                        <a:gd name="connsiteX10" fmla="*/ 906780 w 1249680"/>
                        <a:gd name="connsiteY10" fmla="*/ 0 h 1366361"/>
                        <a:gd name="connsiteX11" fmla="*/ 937260 w 1249680"/>
                        <a:gd name="connsiteY11" fmla="*/ 0 h 1366361"/>
                        <a:gd name="connsiteX12" fmla="*/ 944880 w 1249680"/>
                        <a:gd name="connsiteY12" fmla="*/ 76200 h 1366361"/>
                        <a:gd name="connsiteX13" fmla="*/ 1013460 w 1249680"/>
                        <a:gd name="connsiteY13" fmla="*/ 99060 h 1366361"/>
                        <a:gd name="connsiteX14" fmla="*/ 982980 w 1249680"/>
                        <a:gd name="connsiteY14" fmla="*/ 167640 h 1366361"/>
                        <a:gd name="connsiteX15" fmla="*/ 1005840 w 1249680"/>
                        <a:gd name="connsiteY15" fmla="*/ 190500 h 1366361"/>
                        <a:gd name="connsiteX16" fmla="*/ 967740 w 1249680"/>
                        <a:gd name="connsiteY16" fmla="*/ 297180 h 1366361"/>
                        <a:gd name="connsiteX17" fmla="*/ 975360 w 1249680"/>
                        <a:gd name="connsiteY17" fmla="*/ 320040 h 1366361"/>
                        <a:gd name="connsiteX18" fmla="*/ 1043940 w 1249680"/>
                        <a:gd name="connsiteY18" fmla="*/ 388620 h 1366361"/>
                        <a:gd name="connsiteX19" fmla="*/ 1165860 w 1249680"/>
                        <a:gd name="connsiteY19" fmla="*/ 403860 h 1366361"/>
                        <a:gd name="connsiteX20" fmla="*/ 1173480 w 1249680"/>
                        <a:gd name="connsiteY20" fmla="*/ 441960 h 1366361"/>
                        <a:gd name="connsiteX21" fmla="*/ 1249680 w 1249680"/>
                        <a:gd name="connsiteY21" fmla="*/ 419100 h 1366361"/>
                        <a:gd name="connsiteX22" fmla="*/ 1219200 w 1249680"/>
                        <a:gd name="connsiteY22" fmla="*/ 495300 h 1366361"/>
                        <a:gd name="connsiteX23" fmla="*/ 1135380 w 1249680"/>
                        <a:gd name="connsiteY23" fmla="*/ 586740 h 1366361"/>
                        <a:gd name="connsiteX24" fmla="*/ 1021080 w 1249680"/>
                        <a:gd name="connsiteY24" fmla="*/ 632460 h 1366361"/>
                        <a:gd name="connsiteX25" fmla="*/ 1013460 w 1249680"/>
                        <a:gd name="connsiteY25" fmla="*/ 723900 h 1366361"/>
                        <a:gd name="connsiteX26" fmla="*/ 1005840 w 1249680"/>
                        <a:gd name="connsiteY26" fmla="*/ 769620 h 1366361"/>
                        <a:gd name="connsiteX27" fmla="*/ 975360 w 1249680"/>
                        <a:gd name="connsiteY27" fmla="*/ 807720 h 1366361"/>
                        <a:gd name="connsiteX28" fmla="*/ 1013460 w 1249680"/>
                        <a:gd name="connsiteY28" fmla="*/ 845820 h 1366361"/>
                        <a:gd name="connsiteX29" fmla="*/ 998220 w 1249680"/>
                        <a:gd name="connsiteY29" fmla="*/ 906780 h 1366361"/>
                        <a:gd name="connsiteX30" fmla="*/ 998220 w 1249680"/>
                        <a:gd name="connsiteY30" fmla="*/ 960120 h 1366361"/>
                        <a:gd name="connsiteX31" fmla="*/ 1097280 w 1249680"/>
                        <a:gd name="connsiteY31" fmla="*/ 1051560 h 1366361"/>
                        <a:gd name="connsiteX32" fmla="*/ 1096957 w 1249680"/>
                        <a:gd name="connsiteY32" fmla="*/ 1085374 h 1366361"/>
                        <a:gd name="connsiteX33" fmla="*/ 1089660 w 1249680"/>
                        <a:gd name="connsiteY33" fmla="*/ 1135380 h 1366361"/>
                        <a:gd name="connsiteX34" fmla="*/ 1013460 w 1249680"/>
                        <a:gd name="connsiteY34" fmla="*/ 1143000 h 1366361"/>
                        <a:gd name="connsiteX35" fmla="*/ 1092195 w 1249680"/>
                        <a:gd name="connsiteY35" fmla="*/ 1199674 h 1366361"/>
                        <a:gd name="connsiteX36" fmla="*/ 1165860 w 1249680"/>
                        <a:gd name="connsiteY36" fmla="*/ 1249680 h 1366361"/>
                        <a:gd name="connsiteX37" fmla="*/ 1144582 w 1249680"/>
                        <a:gd name="connsiteY37" fmla="*/ 1287780 h 1366361"/>
                        <a:gd name="connsiteX38" fmla="*/ 1118388 w 1249680"/>
                        <a:gd name="connsiteY38" fmla="*/ 1328261 h 1366361"/>
                        <a:gd name="connsiteX39" fmla="*/ 1089813 w 1249680"/>
                        <a:gd name="connsiteY39" fmla="*/ 1366361 h 1366361"/>
                        <a:gd name="connsiteX40" fmla="*/ 264318 w 1249680"/>
                        <a:gd name="connsiteY40" fmla="*/ 1323499 h 1366361"/>
                        <a:gd name="connsiteX41" fmla="*/ 280189 w 1249680"/>
                        <a:gd name="connsiteY41" fmla="*/ 1304448 h 1366361"/>
                        <a:gd name="connsiteX42" fmla="*/ 219551 w 1249680"/>
                        <a:gd name="connsiteY42" fmla="*/ 1273016 h 1366361"/>
                        <a:gd name="connsiteX43" fmla="*/ 223038 w 1249680"/>
                        <a:gd name="connsiteY43" fmla="*/ 1230630 h 1366361"/>
                        <a:gd name="connsiteX44" fmla="*/ 127788 w 1249680"/>
                        <a:gd name="connsiteY44" fmla="*/ 1223486 h 1366361"/>
                        <a:gd name="connsiteX45" fmla="*/ 123026 w 1249680"/>
                        <a:gd name="connsiteY45" fmla="*/ 1156811 h 1366361"/>
                        <a:gd name="connsiteX46" fmla="*/ 134932 w 1249680"/>
                        <a:gd name="connsiteY46" fmla="*/ 1171098 h 1366361"/>
                        <a:gd name="connsiteX47" fmla="*/ 143351 w 1249680"/>
                        <a:gd name="connsiteY47" fmla="*/ 1202532 h 1366361"/>
                        <a:gd name="connsiteX48" fmla="*/ 180975 w 1249680"/>
                        <a:gd name="connsiteY48" fmla="*/ 1200626 h 1366361"/>
                        <a:gd name="connsiteX49" fmla="*/ 163354 w 1249680"/>
                        <a:gd name="connsiteY49" fmla="*/ 1141095 h 1366361"/>
                        <a:gd name="connsiteX50" fmla="*/ 234791 w 1249680"/>
                        <a:gd name="connsiteY50" fmla="*/ 1096804 h 1366361"/>
                        <a:gd name="connsiteX51" fmla="*/ 249232 w 1249680"/>
                        <a:gd name="connsiteY51" fmla="*/ 1180623 h 1366361"/>
                        <a:gd name="connsiteX52" fmla="*/ 277807 w 1249680"/>
                        <a:gd name="connsiteY52" fmla="*/ 1190149 h 1366361"/>
                        <a:gd name="connsiteX53" fmla="*/ 292417 w 1249680"/>
                        <a:gd name="connsiteY53" fmla="*/ 1068705 h 1366361"/>
                        <a:gd name="connsiteX54" fmla="*/ 323051 w 1249680"/>
                        <a:gd name="connsiteY54" fmla="*/ 1078230 h 1366361"/>
                        <a:gd name="connsiteX55" fmla="*/ 294476 w 1249680"/>
                        <a:gd name="connsiteY55" fmla="*/ 944880 h 1366361"/>
                        <a:gd name="connsiteX56" fmla="*/ 258758 w 1249680"/>
                        <a:gd name="connsiteY56" fmla="*/ 961549 h 1366361"/>
                        <a:gd name="connsiteX57" fmla="*/ 149220 w 1249680"/>
                        <a:gd name="connsiteY57" fmla="*/ 909162 h 1366361"/>
                        <a:gd name="connsiteX58" fmla="*/ 158745 w 1249680"/>
                        <a:gd name="connsiteY58" fmla="*/ 882967 h 1366361"/>
                        <a:gd name="connsiteX59" fmla="*/ 130765 w 1249680"/>
                        <a:gd name="connsiteY59" fmla="*/ 864017 h 1366361"/>
                        <a:gd name="connsiteX60" fmla="*/ 108738 w 1249680"/>
                        <a:gd name="connsiteY60" fmla="*/ 897255 h 1366361"/>
                        <a:gd name="connsiteX61" fmla="*/ 111120 w 1249680"/>
                        <a:gd name="connsiteY61" fmla="*/ 840105 h 1366361"/>
                        <a:gd name="connsiteX62" fmla="*/ 92070 w 1249680"/>
                        <a:gd name="connsiteY62" fmla="*/ 835343 h 1366361"/>
                        <a:gd name="connsiteX63" fmla="*/ 80163 w 1249680"/>
                        <a:gd name="connsiteY63" fmla="*/ 906780 h 1366361"/>
                        <a:gd name="connsiteX64" fmla="*/ 58732 w 1249680"/>
                        <a:gd name="connsiteY64" fmla="*/ 911543 h 1366361"/>
                        <a:gd name="connsiteX65" fmla="*/ 70639 w 1249680"/>
                        <a:gd name="connsiteY65" fmla="*/ 825817 h 1366361"/>
                        <a:gd name="connsiteX66" fmla="*/ 122872 w 1249680"/>
                        <a:gd name="connsiteY66" fmla="*/ 819626 h 1366361"/>
                        <a:gd name="connsiteX67" fmla="*/ 125407 w 1249680"/>
                        <a:gd name="connsiteY67" fmla="*/ 799623 h 1366361"/>
                        <a:gd name="connsiteX68" fmla="*/ 78581 w 1249680"/>
                        <a:gd name="connsiteY68" fmla="*/ 799624 h 1366361"/>
                        <a:gd name="connsiteX69" fmla="*/ 82867 w 1249680"/>
                        <a:gd name="connsiteY69" fmla="*/ 761047 h 1366361"/>
                        <a:gd name="connsiteX70" fmla="*/ 142076 w 1249680"/>
                        <a:gd name="connsiteY70" fmla="*/ 742474 h 1366361"/>
                        <a:gd name="connsiteX71" fmla="*/ 130169 w 1249680"/>
                        <a:gd name="connsiteY71" fmla="*/ 716280 h 1366361"/>
                        <a:gd name="connsiteX72" fmla="*/ 48568 w 1249680"/>
                        <a:gd name="connsiteY72" fmla="*/ 756737 h 1366361"/>
                        <a:gd name="connsiteX73" fmla="*/ 29527 w 1249680"/>
                        <a:gd name="connsiteY73" fmla="*/ 718344 h 1366361"/>
                        <a:gd name="connsiteX74" fmla="*/ 104473 w 1249680"/>
                        <a:gd name="connsiteY74" fmla="*/ 693138 h 1366361"/>
                        <a:gd name="connsiteX75" fmla="*/ 77629 w 1249680"/>
                        <a:gd name="connsiteY75" fmla="*/ 617855 h 1366361"/>
                        <a:gd name="connsiteX76" fmla="*/ 39683 w 1249680"/>
                        <a:gd name="connsiteY76" fmla="*/ 611505 h 1366361"/>
                        <a:gd name="connsiteX77" fmla="*/ 0 w 1249680"/>
                        <a:gd name="connsiteY77" fmla="*/ 541020 h 1366361"/>
                        <a:gd name="connsiteX0" fmla="*/ 0 w 1249680"/>
                        <a:gd name="connsiteY0" fmla="*/ 541020 h 1328261"/>
                        <a:gd name="connsiteX1" fmla="*/ 259080 w 1249680"/>
                        <a:gd name="connsiteY1" fmla="*/ 381000 h 1328261"/>
                        <a:gd name="connsiteX2" fmla="*/ 266700 w 1249680"/>
                        <a:gd name="connsiteY2" fmla="*/ 266700 h 1328261"/>
                        <a:gd name="connsiteX3" fmla="*/ 358140 w 1249680"/>
                        <a:gd name="connsiteY3" fmla="*/ 259080 h 1328261"/>
                        <a:gd name="connsiteX4" fmla="*/ 388620 w 1249680"/>
                        <a:gd name="connsiteY4" fmla="*/ 266700 h 1328261"/>
                        <a:gd name="connsiteX5" fmla="*/ 449580 w 1249680"/>
                        <a:gd name="connsiteY5" fmla="*/ 266700 h 1328261"/>
                        <a:gd name="connsiteX6" fmla="*/ 533400 w 1249680"/>
                        <a:gd name="connsiteY6" fmla="*/ 144780 h 1328261"/>
                        <a:gd name="connsiteX7" fmla="*/ 655320 w 1249680"/>
                        <a:gd name="connsiteY7" fmla="*/ 167640 h 1328261"/>
                        <a:gd name="connsiteX8" fmla="*/ 830580 w 1249680"/>
                        <a:gd name="connsiteY8" fmla="*/ 114300 h 1328261"/>
                        <a:gd name="connsiteX9" fmla="*/ 822960 w 1249680"/>
                        <a:gd name="connsiteY9" fmla="*/ 45720 h 1328261"/>
                        <a:gd name="connsiteX10" fmla="*/ 906780 w 1249680"/>
                        <a:gd name="connsiteY10" fmla="*/ 0 h 1328261"/>
                        <a:gd name="connsiteX11" fmla="*/ 937260 w 1249680"/>
                        <a:gd name="connsiteY11" fmla="*/ 0 h 1328261"/>
                        <a:gd name="connsiteX12" fmla="*/ 944880 w 1249680"/>
                        <a:gd name="connsiteY12" fmla="*/ 76200 h 1328261"/>
                        <a:gd name="connsiteX13" fmla="*/ 1013460 w 1249680"/>
                        <a:gd name="connsiteY13" fmla="*/ 99060 h 1328261"/>
                        <a:gd name="connsiteX14" fmla="*/ 982980 w 1249680"/>
                        <a:gd name="connsiteY14" fmla="*/ 167640 h 1328261"/>
                        <a:gd name="connsiteX15" fmla="*/ 1005840 w 1249680"/>
                        <a:gd name="connsiteY15" fmla="*/ 190500 h 1328261"/>
                        <a:gd name="connsiteX16" fmla="*/ 967740 w 1249680"/>
                        <a:gd name="connsiteY16" fmla="*/ 297180 h 1328261"/>
                        <a:gd name="connsiteX17" fmla="*/ 975360 w 1249680"/>
                        <a:gd name="connsiteY17" fmla="*/ 320040 h 1328261"/>
                        <a:gd name="connsiteX18" fmla="*/ 1043940 w 1249680"/>
                        <a:gd name="connsiteY18" fmla="*/ 388620 h 1328261"/>
                        <a:gd name="connsiteX19" fmla="*/ 1165860 w 1249680"/>
                        <a:gd name="connsiteY19" fmla="*/ 403860 h 1328261"/>
                        <a:gd name="connsiteX20" fmla="*/ 1173480 w 1249680"/>
                        <a:gd name="connsiteY20" fmla="*/ 441960 h 1328261"/>
                        <a:gd name="connsiteX21" fmla="*/ 1249680 w 1249680"/>
                        <a:gd name="connsiteY21" fmla="*/ 419100 h 1328261"/>
                        <a:gd name="connsiteX22" fmla="*/ 1219200 w 1249680"/>
                        <a:gd name="connsiteY22" fmla="*/ 495300 h 1328261"/>
                        <a:gd name="connsiteX23" fmla="*/ 1135380 w 1249680"/>
                        <a:gd name="connsiteY23" fmla="*/ 586740 h 1328261"/>
                        <a:gd name="connsiteX24" fmla="*/ 1021080 w 1249680"/>
                        <a:gd name="connsiteY24" fmla="*/ 632460 h 1328261"/>
                        <a:gd name="connsiteX25" fmla="*/ 1013460 w 1249680"/>
                        <a:gd name="connsiteY25" fmla="*/ 723900 h 1328261"/>
                        <a:gd name="connsiteX26" fmla="*/ 1005840 w 1249680"/>
                        <a:gd name="connsiteY26" fmla="*/ 769620 h 1328261"/>
                        <a:gd name="connsiteX27" fmla="*/ 975360 w 1249680"/>
                        <a:gd name="connsiteY27" fmla="*/ 807720 h 1328261"/>
                        <a:gd name="connsiteX28" fmla="*/ 1013460 w 1249680"/>
                        <a:gd name="connsiteY28" fmla="*/ 845820 h 1328261"/>
                        <a:gd name="connsiteX29" fmla="*/ 998220 w 1249680"/>
                        <a:gd name="connsiteY29" fmla="*/ 906780 h 1328261"/>
                        <a:gd name="connsiteX30" fmla="*/ 998220 w 1249680"/>
                        <a:gd name="connsiteY30" fmla="*/ 960120 h 1328261"/>
                        <a:gd name="connsiteX31" fmla="*/ 1097280 w 1249680"/>
                        <a:gd name="connsiteY31" fmla="*/ 1051560 h 1328261"/>
                        <a:gd name="connsiteX32" fmla="*/ 1096957 w 1249680"/>
                        <a:gd name="connsiteY32" fmla="*/ 1085374 h 1328261"/>
                        <a:gd name="connsiteX33" fmla="*/ 1089660 w 1249680"/>
                        <a:gd name="connsiteY33" fmla="*/ 1135380 h 1328261"/>
                        <a:gd name="connsiteX34" fmla="*/ 1013460 w 1249680"/>
                        <a:gd name="connsiteY34" fmla="*/ 1143000 h 1328261"/>
                        <a:gd name="connsiteX35" fmla="*/ 1092195 w 1249680"/>
                        <a:gd name="connsiteY35" fmla="*/ 1199674 h 1328261"/>
                        <a:gd name="connsiteX36" fmla="*/ 1165860 w 1249680"/>
                        <a:gd name="connsiteY36" fmla="*/ 1249680 h 1328261"/>
                        <a:gd name="connsiteX37" fmla="*/ 1144582 w 1249680"/>
                        <a:gd name="connsiteY37" fmla="*/ 1287780 h 1328261"/>
                        <a:gd name="connsiteX38" fmla="*/ 1118388 w 1249680"/>
                        <a:gd name="connsiteY38" fmla="*/ 1328261 h 1328261"/>
                        <a:gd name="connsiteX39" fmla="*/ 184938 w 1249680"/>
                        <a:gd name="connsiteY39" fmla="*/ 1299686 h 1328261"/>
                        <a:gd name="connsiteX40" fmla="*/ 264318 w 1249680"/>
                        <a:gd name="connsiteY40" fmla="*/ 1323499 h 1328261"/>
                        <a:gd name="connsiteX41" fmla="*/ 280189 w 1249680"/>
                        <a:gd name="connsiteY41" fmla="*/ 1304448 h 1328261"/>
                        <a:gd name="connsiteX42" fmla="*/ 219551 w 1249680"/>
                        <a:gd name="connsiteY42" fmla="*/ 1273016 h 1328261"/>
                        <a:gd name="connsiteX43" fmla="*/ 223038 w 1249680"/>
                        <a:gd name="connsiteY43" fmla="*/ 1230630 h 1328261"/>
                        <a:gd name="connsiteX44" fmla="*/ 127788 w 1249680"/>
                        <a:gd name="connsiteY44" fmla="*/ 1223486 h 1328261"/>
                        <a:gd name="connsiteX45" fmla="*/ 123026 w 1249680"/>
                        <a:gd name="connsiteY45" fmla="*/ 1156811 h 1328261"/>
                        <a:gd name="connsiteX46" fmla="*/ 134932 w 1249680"/>
                        <a:gd name="connsiteY46" fmla="*/ 1171098 h 1328261"/>
                        <a:gd name="connsiteX47" fmla="*/ 143351 w 1249680"/>
                        <a:gd name="connsiteY47" fmla="*/ 1202532 h 1328261"/>
                        <a:gd name="connsiteX48" fmla="*/ 180975 w 1249680"/>
                        <a:gd name="connsiteY48" fmla="*/ 1200626 h 1328261"/>
                        <a:gd name="connsiteX49" fmla="*/ 163354 w 1249680"/>
                        <a:gd name="connsiteY49" fmla="*/ 1141095 h 1328261"/>
                        <a:gd name="connsiteX50" fmla="*/ 234791 w 1249680"/>
                        <a:gd name="connsiteY50" fmla="*/ 1096804 h 1328261"/>
                        <a:gd name="connsiteX51" fmla="*/ 249232 w 1249680"/>
                        <a:gd name="connsiteY51" fmla="*/ 1180623 h 1328261"/>
                        <a:gd name="connsiteX52" fmla="*/ 277807 w 1249680"/>
                        <a:gd name="connsiteY52" fmla="*/ 1190149 h 1328261"/>
                        <a:gd name="connsiteX53" fmla="*/ 292417 w 1249680"/>
                        <a:gd name="connsiteY53" fmla="*/ 1068705 h 1328261"/>
                        <a:gd name="connsiteX54" fmla="*/ 323051 w 1249680"/>
                        <a:gd name="connsiteY54" fmla="*/ 1078230 h 1328261"/>
                        <a:gd name="connsiteX55" fmla="*/ 294476 w 1249680"/>
                        <a:gd name="connsiteY55" fmla="*/ 944880 h 1328261"/>
                        <a:gd name="connsiteX56" fmla="*/ 258758 w 1249680"/>
                        <a:gd name="connsiteY56" fmla="*/ 961549 h 1328261"/>
                        <a:gd name="connsiteX57" fmla="*/ 149220 w 1249680"/>
                        <a:gd name="connsiteY57" fmla="*/ 909162 h 1328261"/>
                        <a:gd name="connsiteX58" fmla="*/ 158745 w 1249680"/>
                        <a:gd name="connsiteY58" fmla="*/ 882967 h 1328261"/>
                        <a:gd name="connsiteX59" fmla="*/ 130765 w 1249680"/>
                        <a:gd name="connsiteY59" fmla="*/ 864017 h 1328261"/>
                        <a:gd name="connsiteX60" fmla="*/ 108738 w 1249680"/>
                        <a:gd name="connsiteY60" fmla="*/ 897255 h 1328261"/>
                        <a:gd name="connsiteX61" fmla="*/ 111120 w 1249680"/>
                        <a:gd name="connsiteY61" fmla="*/ 840105 h 1328261"/>
                        <a:gd name="connsiteX62" fmla="*/ 92070 w 1249680"/>
                        <a:gd name="connsiteY62" fmla="*/ 835343 h 1328261"/>
                        <a:gd name="connsiteX63" fmla="*/ 80163 w 1249680"/>
                        <a:gd name="connsiteY63" fmla="*/ 906780 h 1328261"/>
                        <a:gd name="connsiteX64" fmla="*/ 58732 w 1249680"/>
                        <a:gd name="connsiteY64" fmla="*/ 911543 h 1328261"/>
                        <a:gd name="connsiteX65" fmla="*/ 70639 w 1249680"/>
                        <a:gd name="connsiteY65" fmla="*/ 825817 h 1328261"/>
                        <a:gd name="connsiteX66" fmla="*/ 122872 w 1249680"/>
                        <a:gd name="connsiteY66" fmla="*/ 819626 h 1328261"/>
                        <a:gd name="connsiteX67" fmla="*/ 125407 w 1249680"/>
                        <a:gd name="connsiteY67" fmla="*/ 799623 h 1328261"/>
                        <a:gd name="connsiteX68" fmla="*/ 78581 w 1249680"/>
                        <a:gd name="connsiteY68" fmla="*/ 799624 h 1328261"/>
                        <a:gd name="connsiteX69" fmla="*/ 82867 w 1249680"/>
                        <a:gd name="connsiteY69" fmla="*/ 761047 h 1328261"/>
                        <a:gd name="connsiteX70" fmla="*/ 142076 w 1249680"/>
                        <a:gd name="connsiteY70" fmla="*/ 742474 h 1328261"/>
                        <a:gd name="connsiteX71" fmla="*/ 130169 w 1249680"/>
                        <a:gd name="connsiteY71" fmla="*/ 716280 h 1328261"/>
                        <a:gd name="connsiteX72" fmla="*/ 48568 w 1249680"/>
                        <a:gd name="connsiteY72" fmla="*/ 756737 h 1328261"/>
                        <a:gd name="connsiteX73" fmla="*/ 29527 w 1249680"/>
                        <a:gd name="connsiteY73" fmla="*/ 718344 h 1328261"/>
                        <a:gd name="connsiteX74" fmla="*/ 104473 w 1249680"/>
                        <a:gd name="connsiteY74" fmla="*/ 693138 h 1328261"/>
                        <a:gd name="connsiteX75" fmla="*/ 77629 w 1249680"/>
                        <a:gd name="connsiteY75" fmla="*/ 617855 h 1328261"/>
                        <a:gd name="connsiteX76" fmla="*/ 39683 w 1249680"/>
                        <a:gd name="connsiteY76" fmla="*/ 611505 h 1328261"/>
                        <a:gd name="connsiteX77" fmla="*/ 0 w 1249680"/>
                        <a:gd name="connsiteY77" fmla="*/ 541020 h 1328261"/>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144582 w 1249680"/>
                        <a:gd name="connsiteY37" fmla="*/ 128778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23026 w 1249680"/>
                        <a:gd name="connsiteY37" fmla="*/ 126873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40366"/>
                        <a:gd name="connsiteX1" fmla="*/ 259080 w 1249680"/>
                        <a:gd name="connsiteY1" fmla="*/ 381000 h 1340366"/>
                        <a:gd name="connsiteX2" fmla="*/ 266700 w 1249680"/>
                        <a:gd name="connsiteY2" fmla="*/ 266700 h 1340366"/>
                        <a:gd name="connsiteX3" fmla="*/ 358140 w 1249680"/>
                        <a:gd name="connsiteY3" fmla="*/ 259080 h 1340366"/>
                        <a:gd name="connsiteX4" fmla="*/ 388620 w 1249680"/>
                        <a:gd name="connsiteY4" fmla="*/ 266700 h 1340366"/>
                        <a:gd name="connsiteX5" fmla="*/ 449580 w 1249680"/>
                        <a:gd name="connsiteY5" fmla="*/ 266700 h 1340366"/>
                        <a:gd name="connsiteX6" fmla="*/ 533400 w 1249680"/>
                        <a:gd name="connsiteY6" fmla="*/ 144780 h 1340366"/>
                        <a:gd name="connsiteX7" fmla="*/ 655320 w 1249680"/>
                        <a:gd name="connsiteY7" fmla="*/ 167640 h 1340366"/>
                        <a:gd name="connsiteX8" fmla="*/ 830580 w 1249680"/>
                        <a:gd name="connsiteY8" fmla="*/ 114300 h 1340366"/>
                        <a:gd name="connsiteX9" fmla="*/ 822960 w 1249680"/>
                        <a:gd name="connsiteY9" fmla="*/ 45720 h 1340366"/>
                        <a:gd name="connsiteX10" fmla="*/ 906780 w 1249680"/>
                        <a:gd name="connsiteY10" fmla="*/ 0 h 1340366"/>
                        <a:gd name="connsiteX11" fmla="*/ 937260 w 1249680"/>
                        <a:gd name="connsiteY11" fmla="*/ 0 h 1340366"/>
                        <a:gd name="connsiteX12" fmla="*/ 944880 w 1249680"/>
                        <a:gd name="connsiteY12" fmla="*/ 76200 h 1340366"/>
                        <a:gd name="connsiteX13" fmla="*/ 1013460 w 1249680"/>
                        <a:gd name="connsiteY13" fmla="*/ 99060 h 1340366"/>
                        <a:gd name="connsiteX14" fmla="*/ 982980 w 1249680"/>
                        <a:gd name="connsiteY14" fmla="*/ 167640 h 1340366"/>
                        <a:gd name="connsiteX15" fmla="*/ 1005840 w 1249680"/>
                        <a:gd name="connsiteY15" fmla="*/ 190500 h 1340366"/>
                        <a:gd name="connsiteX16" fmla="*/ 967740 w 1249680"/>
                        <a:gd name="connsiteY16" fmla="*/ 297180 h 1340366"/>
                        <a:gd name="connsiteX17" fmla="*/ 975360 w 1249680"/>
                        <a:gd name="connsiteY17" fmla="*/ 320040 h 1340366"/>
                        <a:gd name="connsiteX18" fmla="*/ 1043940 w 1249680"/>
                        <a:gd name="connsiteY18" fmla="*/ 388620 h 1340366"/>
                        <a:gd name="connsiteX19" fmla="*/ 1165860 w 1249680"/>
                        <a:gd name="connsiteY19" fmla="*/ 403860 h 1340366"/>
                        <a:gd name="connsiteX20" fmla="*/ 1173480 w 1249680"/>
                        <a:gd name="connsiteY20" fmla="*/ 441960 h 1340366"/>
                        <a:gd name="connsiteX21" fmla="*/ 1249680 w 1249680"/>
                        <a:gd name="connsiteY21" fmla="*/ 419100 h 1340366"/>
                        <a:gd name="connsiteX22" fmla="*/ 1219200 w 1249680"/>
                        <a:gd name="connsiteY22" fmla="*/ 495300 h 1340366"/>
                        <a:gd name="connsiteX23" fmla="*/ 1135380 w 1249680"/>
                        <a:gd name="connsiteY23" fmla="*/ 586740 h 1340366"/>
                        <a:gd name="connsiteX24" fmla="*/ 1021080 w 1249680"/>
                        <a:gd name="connsiteY24" fmla="*/ 632460 h 1340366"/>
                        <a:gd name="connsiteX25" fmla="*/ 1013460 w 1249680"/>
                        <a:gd name="connsiteY25" fmla="*/ 723900 h 1340366"/>
                        <a:gd name="connsiteX26" fmla="*/ 1005840 w 1249680"/>
                        <a:gd name="connsiteY26" fmla="*/ 769620 h 1340366"/>
                        <a:gd name="connsiteX27" fmla="*/ 975360 w 1249680"/>
                        <a:gd name="connsiteY27" fmla="*/ 807720 h 1340366"/>
                        <a:gd name="connsiteX28" fmla="*/ 1013460 w 1249680"/>
                        <a:gd name="connsiteY28" fmla="*/ 845820 h 1340366"/>
                        <a:gd name="connsiteX29" fmla="*/ 998220 w 1249680"/>
                        <a:gd name="connsiteY29" fmla="*/ 906780 h 1340366"/>
                        <a:gd name="connsiteX30" fmla="*/ 998220 w 1249680"/>
                        <a:gd name="connsiteY30" fmla="*/ 960120 h 1340366"/>
                        <a:gd name="connsiteX31" fmla="*/ 1097280 w 1249680"/>
                        <a:gd name="connsiteY31" fmla="*/ 1051560 h 1340366"/>
                        <a:gd name="connsiteX32" fmla="*/ 1096957 w 1249680"/>
                        <a:gd name="connsiteY32" fmla="*/ 1085374 h 1340366"/>
                        <a:gd name="connsiteX33" fmla="*/ 1089660 w 1249680"/>
                        <a:gd name="connsiteY33" fmla="*/ 1135380 h 1340366"/>
                        <a:gd name="connsiteX34" fmla="*/ 1013460 w 1249680"/>
                        <a:gd name="connsiteY34" fmla="*/ 1143000 h 1340366"/>
                        <a:gd name="connsiteX35" fmla="*/ 1092195 w 1249680"/>
                        <a:gd name="connsiteY35" fmla="*/ 1199674 h 1340366"/>
                        <a:gd name="connsiteX36" fmla="*/ 1165860 w 1249680"/>
                        <a:gd name="connsiteY36" fmla="*/ 1249680 h 1340366"/>
                        <a:gd name="connsiteX37" fmla="*/ 935628 w 1249680"/>
                        <a:gd name="connsiteY37" fmla="*/ 1340366 h 1340366"/>
                        <a:gd name="connsiteX38" fmla="*/ 196844 w 1249680"/>
                        <a:gd name="connsiteY38" fmla="*/ 1283018 h 1340366"/>
                        <a:gd name="connsiteX39" fmla="*/ 184938 w 1249680"/>
                        <a:gd name="connsiteY39" fmla="*/ 1299686 h 1340366"/>
                        <a:gd name="connsiteX40" fmla="*/ 264318 w 1249680"/>
                        <a:gd name="connsiteY40" fmla="*/ 1323499 h 1340366"/>
                        <a:gd name="connsiteX41" fmla="*/ 280189 w 1249680"/>
                        <a:gd name="connsiteY41" fmla="*/ 1304448 h 1340366"/>
                        <a:gd name="connsiteX42" fmla="*/ 219551 w 1249680"/>
                        <a:gd name="connsiteY42" fmla="*/ 1273016 h 1340366"/>
                        <a:gd name="connsiteX43" fmla="*/ 223038 w 1249680"/>
                        <a:gd name="connsiteY43" fmla="*/ 1230630 h 1340366"/>
                        <a:gd name="connsiteX44" fmla="*/ 127788 w 1249680"/>
                        <a:gd name="connsiteY44" fmla="*/ 1223486 h 1340366"/>
                        <a:gd name="connsiteX45" fmla="*/ 123026 w 1249680"/>
                        <a:gd name="connsiteY45" fmla="*/ 1156811 h 1340366"/>
                        <a:gd name="connsiteX46" fmla="*/ 134932 w 1249680"/>
                        <a:gd name="connsiteY46" fmla="*/ 1171098 h 1340366"/>
                        <a:gd name="connsiteX47" fmla="*/ 143351 w 1249680"/>
                        <a:gd name="connsiteY47" fmla="*/ 1202532 h 1340366"/>
                        <a:gd name="connsiteX48" fmla="*/ 180975 w 1249680"/>
                        <a:gd name="connsiteY48" fmla="*/ 1200626 h 1340366"/>
                        <a:gd name="connsiteX49" fmla="*/ 163354 w 1249680"/>
                        <a:gd name="connsiteY49" fmla="*/ 1141095 h 1340366"/>
                        <a:gd name="connsiteX50" fmla="*/ 234791 w 1249680"/>
                        <a:gd name="connsiteY50" fmla="*/ 1096804 h 1340366"/>
                        <a:gd name="connsiteX51" fmla="*/ 249232 w 1249680"/>
                        <a:gd name="connsiteY51" fmla="*/ 1180623 h 1340366"/>
                        <a:gd name="connsiteX52" fmla="*/ 277807 w 1249680"/>
                        <a:gd name="connsiteY52" fmla="*/ 1190149 h 1340366"/>
                        <a:gd name="connsiteX53" fmla="*/ 292417 w 1249680"/>
                        <a:gd name="connsiteY53" fmla="*/ 1068705 h 1340366"/>
                        <a:gd name="connsiteX54" fmla="*/ 323051 w 1249680"/>
                        <a:gd name="connsiteY54" fmla="*/ 1078230 h 1340366"/>
                        <a:gd name="connsiteX55" fmla="*/ 294476 w 1249680"/>
                        <a:gd name="connsiteY55" fmla="*/ 944880 h 1340366"/>
                        <a:gd name="connsiteX56" fmla="*/ 258758 w 1249680"/>
                        <a:gd name="connsiteY56" fmla="*/ 961549 h 1340366"/>
                        <a:gd name="connsiteX57" fmla="*/ 149220 w 1249680"/>
                        <a:gd name="connsiteY57" fmla="*/ 909162 h 1340366"/>
                        <a:gd name="connsiteX58" fmla="*/ 158745 w 1249680"/>
                        <a:gd name="connsiteY58" fmla="*/ 882967 h 1340366"/>
                        <a:gd name="connsiteX59" fmla="*/ 130765 w 1249680"/>
                        <a:gd name="connsiteY59" fmla="*/ 864017 h 1340366"/>
                        <a:gd name="connsiteX60" fmla="*/ 108738 w 1249680"/>
                        <a:gd name="connsiteY60" fmla="*/ 897255 h 1340366"/>
                        <a:gd name="connsiteX61" fmla="*/ 111120 w 1249680"/>
                        <a:gd name="connsiteY61" fmla="*/ 840105 h 1340366"/>
                        <a:gd name="connsiteX62" fmla="*/ 92070 w 1249680"/>
                        <a:gd name="connsiteY62" fmla="*/ 835343 h 1340366"/>
                        <a:gd name="connsiteX63" fmla="*/ 80163 w 1249680"/>
                        <a:gd name="connsiteY63" fmla="*/ 906780 h 1340366"/>
                        <a:gd name="connsiteX64" fmla="*/ 58732 w 1249680"/>
                        <a:gd name="connsiteY64" fmla="*/ 911543 h 1340366"/>
                        <a:gd name="connsiteX65" fmla="*/ 70639 w 1249680"/>
                        <a:gd name="connsiteY65" fmla="*/ 825817 h 1340366"/>
                        <a:gd name="connsiteX66" fmla="*/ 122872 w 1249680"/>
                        <a:gd name="connsiteY66" fmla="*/ 819626 h 1340366"/>
                        <a:gd name="connsiteX67" fmla="*/ 125407 w 1249680"/>
                        <a:gd name="connsiteY67" fmla="*/ 799623 h 1340366"/>
                        <a:gd name="connsiteX68" fmla="*/ 78581 w 1249680"/>
                        <a:gd name="connsiteY68" fmla="*/ 799624 h 1340366"/>
                        <a:gd name="connsiteX69" fmla="*/ 82867 w 1249680"/>
                        <a:gd name="connsiteY69" fmla="*/ 761047 h 1340366"/>
                        <a:gd name="connsiteX70" fmla="*/ 142076 w 1249680"/>
                        <a:gd name="connsiteY70" fmla="*/ 742474 h 1340366"/>
                        <a:gd name="connsiteX71" fmla="*/ 130169 w 1249680"/>
                        <a:gd name="connsiteY71" fmla="*/ 716280 h 1340366"/>
                        <a:gd name="connsiteX72" fmla="*/ 48568 w 1249680"/>
                        <a:gd name="connsiteY72" fmla="*/ 756737 h 1340366"/>
                        <a:gd name="connsiteX73" fmla="*/ 29527 w 1249680"/>
                        <a:gd name="connsiteY73" fmla="*/ 718344 h 1340366"/>
                        <a:gd name="connsiteX74" fmla="*/ 104473 w 1249680"/>
                        <a:gd name="connsiteY74" fmla="*/ 693138 h 1340366"/>
                        <a:gd name="connsiteX75" fmla="*/ 77629 w 1249680"/>
                        <a:gd name="connsiteY75" fmla="*/ 617855 h 1340366"/>
                        <a:gd name="connsiteX76" fmla="*/ 39683 w 1249680"/>
                        <a:gd name="connsiteY76" fmla="*/ 611505 h 1340366"/>
                        <a:gd name="connsiteX77" fmla="*/ 0 w 1249680"/>
                        <a:gd name="connsiteY77" fmla="*/ 541020 h 1340366"/>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184938 w 1249680"/>
                        <a:gd name="connsiteY39" fmla="*/ 1299686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391001 w 1249680"/>
                        <a:gd name="connsiteY42" fmla="*/ 1287303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42548"/>
                        <a:gd name="connsiteX1" fmla="*/ 259080 w 1249680"/>
                        <a:gd name="connsiteY1" fmla="*/ 381000 h 1342548"/>
                        <a:gd name="connsiteX2" fmla="*/ 266700 w 1249680"/>
                        <a:gd name="connsiteY2" fmla="*/ 266700 h 1342548"/>
                        <a:gd name="connsiteX3" fmla="*/ 358140 w 1249680"/>
                        <a:gd name="connsiteY3" fmla="*/ 259080 h 1342548"/>
                        <a:gd name="connsiteX4" fmla="*/ 388620 w 1249680"/>
                        <a:gd name="connsiteY4" fmla="*/ 266700 h 1342548"/>
                        <a:gd name="connsiteX5" fmla="*/ 449580 w 1249680"/>
                        <a:gd name="connsiteY5" fmla="*/ 266700 h 1342548"/>
                        <a:gd name="connsiteX6" fmla="*/ 533400 w 1249680"/>
                        <a:gd name="connsiteY6" fmla="*/ 144780 h 1342548"/>
                        <a:gd name="connsiteX7" fmla="*/ 655320 w 1249680"/>
                        <a:gd name="connsiteY7" fmla="*/ 167640 h 1342548"/>
                        <a:gd name="connsiteX8" fmla="*/ 830580 w 1249680"/>
                        <a:gd name="connsiteY8" fmla="*/ 114300 h 1342548"/>
                        <a:gd name="connsiteX9" fmla="*/ 822960 w 1249680"/>
                        <a:gd name="connsiteY9" fmla="*/ 45720 h 1342548"/>
                        <a:gd name="connsiteX10" fmla="*/ 906780 w 1249680"/>
                        <a:gd name="connsiteY10" fmla="*/ 0 h 1342548"/>
                        <a:gd name="connsiteX11" fmla="*/ 937260 w 1249680"/>
                        <a:gd name="connsiteY11" fmla="*/ 0 h 1342548"/>
                        <a:gd name="connsiteX12" fmla="*/ 944880 w 1249680"/>
                        <a:gd name="connsiteY12" fmla="*/ 76200 h 1342548"/>
                        <a:gd name="connsiteX13" fmla="*/ 1013460 w 1249680"/>
                        <a:gd name="connsiteY13" fmla="*/ 99060 h 1342548"/>
                        <a:gd name="connsiteX14" fmla="*/ 982980 w 1249680"/>
                        <a:gd name="connsiteY14" fmla="*/ 167640 h 1342548"/>
                        <a:gd name="connsiteX15" fmla="*/ 1005840 w 1249680"/>
                        <a:gd name="connsiteY15" fmla="*/ 190500 h 1342548"/>
                        <a:gd name="connsiteX16" fmla="*/ 967740 w 1249680"/>
                        <a:gd name="connsiteY16" fmla="*/ 297180 h 1342548"/>
                        <a:gd name="connsiteX17" fmla="*/ 975360 w 1249680"/>
                        <a:gd name="connsiteY17" fmla="*/ 320040 h 1342548"/>
                        <a:gd name="connsiteX18" fmla="*/ 1043940 w 1249680"/>
                        <a:gd name="connsiteY18" fmla="*/ 388620 h 1342548"/>
                        <a:gd name="connsiteX19" fmla="*/ 1165860 w 1249680"/>
                        <a:gd name="connsiteY19" fmla="*/ 403860 h 1342548"/>
                        <a:gd name="connsiteX20" fmla="*/ 1173480 w 1249680"/>
                        <a:gd name="connsiteY20" fmla="*/ 441960 h 1342548"/>
                        <a:gd name="connsiteX21" fmla="*/ 1249680 w 1249680"/>
                        <a:gd name="connsiteY21" fmla="*/ 419100 h 1342548"/>
                        <a:gd name="connsiteX22" fmla="*/ 1219200 w 1249680"/>
                        <a:gd name="connsiteY22" fmla="*/ 495300 h 1342548"/>
                        <a:gd name="connsiteX23" fmla="*/ 1135380 w 1249680"/>
                        <a:gd name="connsiteY23" fmla="*/ 586740 h 1342548"/>
                        <a:gd name="connsiteX24" fmla="*/ 1021080 w 1249680"/>
                        <a:gd name="connsiteY24" fmla="*/ 632460 h 1342548"/>
                        <a:gd name="connsiteX25" fmla="*/ 1013460 w 1249680"/>
                        <a:gd name="connsiteY25" fmla="*/ 723900 h 1342548"/>
                        <a:gd name="connsiteX26" fmla="*/ 1005840 w 1249680"/>
                        <a:gd name="connsiteY26" fmla="*/ 769620 h 1342548"/>
                        <a:gd name="connsiteX27" fmla="*/ 975360 w 1249680"/>
                        <a:gd name="connsiteY27" fmla="*/ 807720 h 1342548"/>
                        <a:gd name="connsiteX28" fmla="*/ 1013460 w 1249680"/>
                        <a:gd name="connsiteY28" fmla="*/ 845820 h 1342548"/>
                        <a:gd name="connsiteX29" fmla="*/ 998220 w 1249680"/>
                        <a:gd name="connsiteY29" fmla="*/ 906780 h 1342548"/>
                        <a:gd name="connsiteX30" fmla="*/ 998220 w 1249680"/>
                        <a:gd name="connsiteY30" fmla="*/ 960120 h 1342548"/>
                        <a:gd name="connsiteX31" fmla="*/ 1097280 w 1249680"/>
                        <a:gd name="connsiteY31" fmla="*/ 1051560 h 1342548"/>
                        <a:gd name="connsiteX32" fmla="*/ 1096957 w 1249680"/>
                        <a:gd name="connsiteY32" fmla="*/ 1085374 h 1342548"/>
                        <a:gd name="connsiteX33" fmla="*/ 1089660 w 1249680"/>
                        <a:gd name="connsiteY33" fmla="*/ 1135380 h 1342548"/>
                        <a:gd name="connsiteX34" fmla="*/ 1013460 w 1249680"/>
                        <a:gd name="connsiteY34" fmla="*/ 1143000 h 1342548"/>
                        <a:gd name="connsiteX35" fmla="*/ 1092195 w 1249680"/>
                        <a:gd name="connsiteY35" fmla="*/ 1199674 h 1342548"/>
                        <a:gd name="connsiteX36" fmla="*/ 1165860 w 1249680"/>
                        <a:gd name="connsiteY36" fmla="*/ 1249680 h 1342548"/>
                        <a:gd name="connsiteX37" fmla="*/ 935628 w 1249680"/>
                        <a:gd name="connsiteY37" fmla="*/ 1340366 h 1342548"/>
                        <a:gd name="connsiteX38" fmla="*/ 931187 w 1249680"/>
                        <a:gd name="connsiteY38" fmla="*/ 1326252 h 1342548"/>
                        <a:gd name="connsiteX39" fmla="*/ 534982 w 1249680"/>
                        <a:gd name="connsiteY39" fmla="*/ 1342548 h 1342548"/>
                        <a:gd name="connsiteX40" fmla="*/ 264318 w 1249680"/>
                        <a:gd name="connsiteY40" fmla="*/ 1323499 h 1342548"/>
                        <a:gd name="connsiteX41" fmla="*/ 280189 w 1249680"/>
                        <a:gd name="connsiteY41" fmla="*/ 1304448 h 1342548"/>
                        <a:gd name="connsiteX42" fmla="*/ 391001 w 1249680"/>
                        <a:gd name="connsiteY42" fmla="*/ 1287303 h 1342548"/>
                        <a:gd name="connsiteX43" fmla="*/ 223038 w 1249680"/>
                        <a:gd name="connsiteY43" fmla="*/ 1230630 h 1342548"/>
                        <a:gd name="connsiteX44" fmla="*/ 127788 w 1249680"/>
                        <a:gd name="connsiteY44" fmla="*/ 1223486 h 1342548"/>
                        <a:gd name="connsiteX45" fmla="*/ 123026 w 1249680"/>
                        <a:gd name="connsiteY45" fmla="*/ 1156811 h 1342548"/>
                        <a:gd name="connsiteX46" fmla="*/ 134932 w 1249680"/>
                        <a:gd name="connsiteY46" fmla="*/ 1171098 h 1342548"/>
                        <a:gd name="connsiteX47" fmla="*/ 143351 w 1249680"/>
                        <a:gd name="connsiteY47" fmla="*/ 1202532 h 1342548"/>
                        <a:gd name="connsiteX48" fmla="*/ 180975 w 1249680"/>
                        <a:gd name="connsiteY48" fmla="*/ 1200626 h 1342548"/>
                        <a:gd name="connsiteX49" fmla="*/ 163354 w 1249680"/>
                        <a:gd name="connsiteY49" fmla="*/ 1141095 h 1342548"/>
                        <a:gd name="connsiteX50" fmla="*/ 234791 w 1249680"/>
                        <a:gd name="connsiteY50" fmla="*/ 1096804 h 1342548"/>
                        <a:gd name="connsiteX51" fmla="*/ 249232 w 1249680"/>
                        <a:gd name="connsiteY51" fmla="*/ 1180623 h 1342548"/>
                        <a:gd name="connsiteX52" fmla="*/ 277807 w 1249680"/>
                        <a:gd name="connsiteY52" fmla="*/ 1190149 h 1342548"/>
                        <a:gd name="connsiteX53" fmla="*/ 292417 w 1249680"/>
                        <a:gd name="connsiteY53" fmla="*/ 1068705 h 1342548"/>
                        <a:gd name="connsiteX54" fmla="*/ 323051 w 1249680"/>
                        <a:gd name="connsiteY54" fmla="*/ 1078230 h 1342548"/>
                        <a:gd name="connsiteX55" fmla="*/ 294476 w 1249680"/>
                        <a:gd name="connsiteY55" fmla="*/ 944880 h 1342548"/>
                        <a:gd name="connsiteX56" fmla="*/ 258758 w 1249680"/>
                        <a:gd name="connsiteY56" fmla="*/ 961549 h 1342548"/>
                        <a:gd name="connsiteX57" fmla="*/ 149220 w 1249680"/>
                        <a:gd name="connsiteY57" fmla="*/ 909162 h 1342548"/>
                        <a:gd name="connsiteX58" fmla="*/ 158745 w 1249680"/>
                        <a:gd name="connsiteY58" fmla="*/ 882967 h 1342548"/>
                        <a:gd name="connsiteX59" fmla="*/ 130765 w 1249680"/>
                        <a:gd name="connsiteY59" fmla="*/ 864017 h 1342548"/>
                        <a:gd name="connsiteX60" fmla="*/ 108738 w 1249680"/>
                        <a:gd name="connsiteY60" fmla="*/ 897255 h 1342548"/>
                        <a:gd name="connsiteX61" fmla="*/ 111120 w 1249680"/>
                        <a:gd name="connsiteY61" fmla="*/ 840105 h 1342548"/>
                        <a:gd name="connsiteX62" fmla="*/ 92070 w 1249680"/>
                        <a:gd name="connsiteY62" fmla="*/ 835343 h 1342548"/>
                        <a:gd name="connsiteX63" fmla="*/ 80163 w 1249680"/>
                        <a:gd name="connsiteY63" fmla="*/ 906780 h 1342548"/>
                        <a:gd name="connsiteX64" fmla="*/ 58732 w 1249680"/>
                        <a:gd name="connsiteY64" fmla="*/ 911543 h 1342548"/>
                        <a:gd name="connsiteX65" fmla="*/ 70639 w 1249680"/>
                        <a:gd name="connsiteY65" fmla="*/ 825817 h 1342548"/>
                        <a:gd name="connsiteX66" fmla="*/ 122872 w 1249680"/>
                        <a:gd name="connsiteY66" fmla="*/ 819626 h 1342548"/>
                        <a:gd name="connsiteX67" fmla="*/ 125407 w 1249680"/>
                        <a:gd name="connsiteY67" fmla="*/ 799623 h 1342548"/>
                        <a:gd name="connsiteX68" fmla="*/ 78581 w 1249680"/>
                        <a:gd name="connsiteY68" fmla="*/ 799624 h 1342548"/>
                        <a:gd name="connsiteX69" fmla="*/ 82867 w 1249680"/>
                        <a:gd name="connsiteY69" fmla="*/ 761047 h 1342548"/>
                        <a:gd name="connsiteX70" fmla="*/ 142076 w 1249680"/>
                        <a:gd name="connsiteY70" fmla="*/ 742474 h 1342548"/>
                        <a:gd name="connsiteX71" fmla="*/ 130169 w 1249680"/>
                        <a:gd name="connsiteY71" fmla="*/ 716280 h 1342548"/>
                        <a:gd name="connsiteX72" fmla="*/ 48568 w 1249680"/>
                        <a:gd name="connsiteY72" fmla="*/ 756737 h 1342548"/>
                        <a:gd name="connsiteX73" fmla="*/ 29527 w 1249680"/>
                        <a:gd name="connsiteY73" fmla="*/ 718344 h 1342548"/>
                        <a:gd name="connsiteX74" fmla="*/ 104473 w 1249680"/>
                        <a:gd name="connsiteY74" fmla="*/ 693138 h 1342548"/>
                        <a:gd name="connsiteX75" fmla="*/ 77629 w 1249680"/>
                        <a:gd name="connsiteY75" fmla="*/ 617855 h 1342548"/>
                        <a:gd name="connsiteX76" fmla="*/ 39683 w 1249680"/>
                        <a:gd name="connsiteY76" fmla="*/ 611505 h 1342548"/>
                        <a:gd name="connsiteX77" fmla="*/ 0 w 1249680"/>
                        <a:gd name="connsiteY77" fmla="*/ 541020 h 1342548"/>
                        <a:gd name="connsiteX0" fmla="*/ 0 w 1249680"/>
                        <a:gd name="connsiteY0" fmla="*/ 541020 h 1398260"/>
                        <a:gd name="connsiteX1" fmla="*/ 259080 w 1249680"/>
                        <a:gd name="connsiteY1" fmla="*/ 381000 h 1398260"/>
                        <a:gd name="connsiteX2" fmla="*/ 266700 w 1249680"/>
                        <a:gd name="connsiteY2" fmla="*/ 266700 h 1398260"/>
                        <a:gd name="connsiteX3" fmla="*/ 358140 w 1249680"/>
                        <a:gd name="connsiteY3" fmla="*/ 259080 h 1398260"/>
                        <a:gd name="connsiteX4" fmla="*/ 388620 w 1249680"/>
                        <a:gd name="connsiteY4" fmla="*/ 266700 h 1398260"/>
                        <a:gd name="connsiteX5" fmla="*/ 449580 w 1249680"/>
                        <a:gd name="connsiteY5" fmla="*/ 266700 h 1398260"/>
                        <a:gd name="connsiteX6" fmla="*/ 533400 w 1249680"/>
                        <a:gd name="connsiteY6" fmla="*/ 144780 h 1398260"/>
                        <a:gd name="connsiteX7" fmla="*/ 655320 w 1249680"/>
                        <a:gd name="connsiteY7" fmla="*/ 167640 h 1398260"/>
                        <a:gd name="connsiteX8" fmla="*/ 830580 w 1249680"/>
                        <a:gd name="connsiteY8" fmla="*/ 114300 h 1398260"/>
                        <a:gd name="connsiteX9" fmla="*/ 822960 w 1249680"/>
                        <a:gd name="connsiteY9" fmla="*/ 45720 h 1398260"/>
                        <a:gd name="connsiteX10" fmla="*/ 906780 w 1249680"/>
                        <a:gd name="connsiteY10" fmla="*/ 0 h 1398260"/>
                        <a:gd name="connsiteX11" fmla="*/ 937260 w 1249680"/>
                        <a:gd name="connsiteY11" fmla="*/ 0 h 1398260"/>
                        <a:gd name="connsiteX12" fmla="*/ 944880 w 1249680"/>
                        <a:gd name="connsiteY12" fmla="*/ 76200 h 1398260"/>
                        <a:gd name="connsiteX13" fmla="*/ 1013460 w 1249680"/>
                        <a:gd name="connsiteY13" fmla="*/ 99060 h 1398260"/>
                        <a:gd name="connsiteX14" fmla="*/ 982980 w 1249680"/>
                        <a:gd name="connsiteY14" fmla="*/ 167640 h 1398260"/>
                        <a:gd name="connsiteX15" fmla="*/ 1005840 w 1249680"/>
                        <a:gd name="connsiteY15" fmla="*/ 190500 h 1398260"/>
                        <a:gd name="connsiteX16" fmla="*/ 967740 w 1249680"/>
                        <a:gd name="connsiteY16" fmla="*/ 297180 h 1398260"/>
                        <a:gd name="connsiteX17" fmla="*/ 975360 w 1249680"/>
                        <a:gd name="connsiteY17" fmla="*/ 320040 h 1398260"/>
                        <a:gd name="connsiteX18" fmla="*/ 1043940 w 1249680"/>
                        <a:gd name="connsiteY18" fmla="*/ 388620 h 1398260"/>
                        <a:gd name="connsiteX19" fmla="*/ 1165860 w 1249680"/>
                        <a:gd name="connsiteY19" fmla="*/ 403860 h 1398260"/>
                        <a:gd name="connsiteX20" fmla="*/ 1173480 w 1249680"/>
                        <a:gd name="connsiteY20" fmla="*/ 441960 h 1398260"/>
                        <a:gd name="connsiteX21" fmla="*/ 1249680 w 1249680"/>
                        <a:gd name="connsiteY21" fmla="*/ 419100 h 1398260"/>
                        <a:gd name="connsiteX22" fmla="*/ 1219200 w 1249680"/>
                        <a:gd name="connsiteY22" fmla="*/ 495300 h 1398260"/>
                        <a:gd name="connsiteX23" fmla="*/ 1135380 w 1249680"/>
                        <a:gd name="connsiteY23" fmla="*/ 586740 h 1398260"/>
                        <a:gd name="connsiteX24" fmla="*/ 1021080 w 1249680"/>
                        <a:gd name="connsiteY24" fmla="*/ 632460 h 1398260"/>
                        <a:gd name="connsiteX25" fmla="*/ 1013460 w 1249680"/>
                        <a:gd name="connsiteY25" fmla="*/ 723900 h 1398260"/>
                        <a:gd name="connsiteX26" fmla="*/ 1005840 w 1249680"/>
                        <a:gd name="connsiteY26" fmla="*/ 769620 h 1398260"/>
                        <a:gd name="connsiteX27" fmla="*/ 975360 w 1249680"/>
                        <a:gd name="connsiteY27" fmla="*/ 807720 h 1398260"/>
                        <a:gd name="connsiteX28" fmla="*/ 1013460 w 1249680"/>
                        <a:gd name="connsiteY28" fmla="*/ 845820 h 1398260"/>
                        <a:gd name="connsiteX29" fmla="*/ 998220 w 1249680"/>
                        <a:gd name="connsiteY29" fmla="*/ 906780 h 1398260"/>
                        <a:gd name="connsiteX30" fmla="*/ 998220 w 1249680"/>
                        <a:gd name="connsiteY30" fmla="*/ 960120 h 1398260"/>
                        <a:gd name="connsiteX31" fmla="*/ 1097280 w 1249680"/>
                        <a:gd name="connsiteY31" fmla="*/ 1051560 h 1398260"/>
                        <a:gd name="connsiteX32" fmla="*/ 1096957 w 1249680"/>
                        <a:gd name="connsiteY32" fmla="*/ 1085374 h 1398260"/>
                        <a:gd name="connsiteX33" fmla="*/ 1089660 w 1249680"/>
                        <a:gd name="connsiteY33" fmla="*/ 1135380 h 1398260"/>
                        <a:gd name="connsiteX34" fmla="*/ 1013460 w 1249680"/>
                        <a:gd name="connsiteY34" fmla="*/ 1143000 h 1398260"/>
                        <a:gd name="connsiteX35" fmla="*/ 1092195 w 1249680"/>
                        <a:gd name="connsiteY35" fmla="*/ 1199674 h 1398260"/>
                        <a:gd name="connsiteX36" fmla="*/ 1165860 w 1249680"/>
                        <a:gd name="connsiteY36" fmla="*/ 1249680 h 1398260"/>
                        <a:gd name="connsiteX37" fmla="*/ 935628 w 1249680"/>
                        <a:gd name="connsiteY37" fmla="*/ 1340366 h 1398260"/>
                        <a:gd name="connsiteX38" fmla="*/ 931187 w 1249680"/>
                        <a:gd name="connsiteY38" fmla="*/ 1326252 h 1398260"/>
                        <a:gd name="connsiteX39" fmla="*/ 787171 w 1249680"/>
                        <a:gd name="connsiteY39" fmla="*/ 1398260 h 1398260"/>
                        <a:gd name="connsiteX40" fmla="*/ 264318 w 1249680"/>
                        <a:gd name="connsiteY40" fmla="*/ 1323499 h 1398260"/>
                        <a:gd name="connsiteX41" fmla="*/ 280189 w 1249680"/>
                        <a:gd name="connsiteY41" fmla="*/ 1304448 h 1398260"/>
                        <a:gd name="connsiteX42" fmla="*/ 391001 w 1249680"/>
                        <a:gd name="connsiteY42" fmla="*/ 1287303 h 1398260"/>
                        <a:gd name="connsiteX43" fmla="*/ 223038 w 1249680"/>
                        <a:gd name="connsiteY43" fmla="*/ 1230630 h 1398260"/>
                        <a:gd name="connsiteX44" fmla="*/ 127788 w 1249680"/>
                        <a:gd name="connsiteY44" fmla="*/ 1223486 h 1398260"/>
                        <a:gd name="connsiteX45" fmla="*/ 123026 w 1249680"/>
                        <a:gd name="connsiteY45" fmla="*/ 1156811 h 1398260"/>
                        <a:gd name="connsiteX46" fmla="*/ 134932 w 1249680"/>
                        <a:gd name="connsiteY46" fmla="*/ 1171098 h 1398260"/>
                        <a:gd name="connsiteX47" fmla="*/ 143351 w 1249680"/>
                        <a:gd name="connsiteY47" fmla="*/ 1202532 h 1398260"/>
                        <a:gd name="connsiteX48" fmla="*/ 180975 w 1249680"/>
                        <a:gd name="connsiteY48" fmla="*/ 1200626 h 1398260"/>
                        <a:gd name="connsiteX49" fmla="*/ 163354 w 1249680"/>
                        <a:gd name="connsiteY49" fmla="*/ 1141095 h 1398260"/>
                        <a:gd name="connsiteX50" fmla="*/ 234791 w 1249680"/>
                        <a:gd name="connsiteY50" fmla="*/ 1096804 h 1398260"/>
                        <a:gd name="connsiteX51" fmla="*/ 249232 w 1249680"/>
                        <a:gd name="connsiteY51" fmla="*/ 1180623 h 1398260"/>
                        <a:gd name="connsiteX52" fmla="*/ 277807 w 1249680"/>
                        <a:gd name="connsiteY52" fmla="*/ 1190149 h 1398260"/>
                        <a:gd name="connsiteX53" fmla="*/ 292417 w 1249680"/>
                        <a:gd name="connsiteY53" fmla="*/ 1068705 h 1398260"/>
                        <a:gd name="connsiteX54" fmla="*/ 323051 w 1249680"/>
                        <a:gd name="connsiteY54" fmla="*/ 1078230 h 1398260"/>
                        <a:gd name="connsiteX55" fmla="*/ 294476 w 1249680"/>
                        <a:gd name="connsiteY55" fmla="*/ 944880 h 1398260"/>
                        <a:gd name="connsiteX56" fmla="*/ 258758 w 1249680"/>
                        <a:gd name="connsiteY56" fmla="*/ 961549 h 1398260"/>
                        <a:gd name="connsiteX57" fmla="*/ 149220 w 1249680"/>
                        <a:gd name="connsiteY57" fmla="*/ 909162 h 1398260"/>
                        <a:gd name="connsiteX58" fmla="*/ 158745 w 1249680"/>
                        <a:gd name="connsiteY58" fmla="*/ 882967 h 1398260"/>
                        <a:gd name="connsiteX59" fmla="*/ 130765 w 1249680"/>
                        <a:gd name="connsiteY59" fmla="*/ 864017 h 1398260"/>
                        <a:gd name="connsiteX60" fmla="*/ 108738 w 1249680"/>
                        <a:gd name="connsiteY60" fmla="*/ 897255 h 1398260"/>
                        <a:gd name="connsiteX61" fmla="*/ 111120 w 1249680"/>
                        <a:gd name="connsiteY61" fmla="*/ 840105 h 1398260"/>
                        <a:gd name="connsiteX62" fmla="*/ 92070 w 1249680"/>
                        <a:gd name="connsiteY62" fmla="*/ 835343 h 1398260"/>
                        <a:gd name="connsiteX63" fmla="*/ 80163 w 1249680"/>
                        <a:gd name="connsiteY63" fmla="*/ 906780 h 1398260"/>
                        <a:gd name="connsiteX64" fmla="*/ 58732 w 1249680"/>
                        <a:gd name="connsiteY64" fmla="*/ 911543 h 1398260"/>
                        <a:gd name="connsiteX65" fmla="*/ 70639 w 1249680"/>
                        <a:gd name="connsiteY65" fmla="*/ 825817 h 1398260"/>
                        <a:gd name="connsiteX66" fmla="*/ 122872 w 1249680"/>
                        <a:gd name="connsiteY66" fmla="*/ 819626 h 1398260"/>
                        <a:gd name="connsiteX67" fmla="*/ 125407 w 1249680"/>
                        <a:gd name="connsiteY67" fmla="*/ 799623 h 1398260"/>
                        <a:gd name="connsiteX68" fmla="*/ 78581 w 1249680"/>
                        <a:gd name="connsiteY68" fmla="*/ 799624 h 1398260"/>
                        <a:gd name="connsiteX69" fmla="*/ 82867 w 1249680"/>
                        <a:gd name="connsiteY69" fmla="*/ 761047 h 1398260"/>
                        <a:gd name="connsiteX70" fmla="*/ 142076 w 1249680"/>
                        <a:gd name="connsiteY70" fmla="*/ 742474 h 1398260"/>
                        <a:gd name="connsiteX71" fmla="*/ 130169 w 1249680"/>
                        <a:gd name="connsiteY71" fmla="*/ 716280 h 1398260"/>
                        <a:gd name="connsiteX72" fmla="*/ 48568 w 1249680"/>
                        <a:gd name="connsiteY72" fmla="*/ 756737 h 1398260"/>
                        <a:gd name="connsiteX73" fmla="*/ 29527 w 1249680"/>
                        <a:gd name="connsiteY73" fmla="*/ 718344 h 1398260"/>
                        <a:gd name="connsiteX74" fmla="*/ 104473 w 1249680"/>
                        <a:gd name="connsiteY74" fmla="*/ 693138 h 1398260"/>
                        <a:gd name="connsiteX75" fmla="*/ 77629 w 1249680"/>
                        <a:gd name="connsiteY75" fmla="*/ 617855 h 1398260"/>
                        <a:gd name="connsiteX76" fmla="*/ 39683 w 1249680"/>
                        <a:gd name="connsiteY76" fmla="*/ 611505 h 1398260"/>
                        <a:gd name="connsiteX77" fmla="*/ 0 w 1249680"/>
                        <a:gd name="connsiteY77" fmla="*/ 541020 h 1398260"/>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280189 w 1249680"/>
                        <a:gd name="connsiteY41" fmla="*/ 1304448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16007 w 1249680"/>
                        <a:gd name="connsiteY31" fmla="*/ 1223486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993933 w 1249680"/>
                        <a:gd name="connsiteY26" fmla="*/ 891063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8851 w 1249680"/>
                        <a:gd name="connsiteY26" fmla="*/ 771049 h 1411233"/>
                        <a:gd name="connsiteX27" fmla="*/ 993933 w 1249680"/>
                        <a:gd name="connsiteY27" fmla="*/ 891063 h 1411233"/>
                        <a:gd name="connsiteX28" fmla="*/ 1049179 w 1249680"/>
                        <a:gd name="connsiteY28" fmla="*/ 1024414 h 1411233"/>
                        <a:gd name="connsiteX29" fmla="*/ 1092041 w 1249680"/>
                        <a:gd name="connsiteY29" fmla="*/ 1055370 h 1411233"/>
                        <a:gd name="connsiteX30" fmla="*/ 1093470 w 1249680"/>
                        <a:gd name="connsiteY30" fmla="*/ 1161574 h 1411233"/>
                        <a:gd name="connsiteX31" fmla="*/ 1010127 w 1249680"/>
                        <a:gd name="connsiteY31" fmla="*/ 1155382 h 1411233"/>
                        <a:gd name="connsiteX32" fmla="*/ 1137439 w 1249680"/>
                        <a:gd name="connsiteY32" fmla="*/ 1211579 h 1411233"/>
                        <a:gd name="connsiteX33" fmla="*/ 1171098 w 1249680"/>
                        <a:gd name="connsiteY33" fmla="*/ 1251586 h 1411233"/>
                        <a:gd name="connsiteX34" fmla="*/ 1113626 w 1249680"/>
                        <a:gd name="connsiteY34" fmla="*/ 1373505 h 1411233"/>
                        <a:gd name="connsiteX35" fmla="*/ 1082516 w 1249680"/>
                        <a:gd name="connsiteY35" fmla="*/ 1361598 h 1411233"/>
                        <a:gd name="connsiteX36" fmla="*/ 1063466 w 1249680"/>
                        <a:gd name="connsiteY36" fmla="*/ 1390650 h 1411233"/>
                        <a:gd name="connsiteX37" fmla="*/ 1044570 w 1249680"/>
                        <a:gd name="connsiteY37" fmla="*/ 1359218 h 1411233"/>
                        <a:gd name="connsiteX38" fmla="*/ 918210 w 1249680"/>
                        <a:gd name="connsiteY38" fmla="*/ 1344930 h 1411233"/>
                        <a:gd name="connsiteX39" fmla="*/ 876097 w 1249680"/>
                        <a:gd name="connsiteY39" fmla="*/ 1307028 h 1411233"/>
                        <a:gd name="connsiteX40" fmla="*/ 821650 w 1249680"/>
                        <a:gd name="connsiteY40" fmla="*/ 1340540 h 1411233"/>
                        <a:gd name="connsiteX41" fmla="*/ 749071 w 1249680"/>
                        <a:gd name="connsiteY41" fmla="*/ 1357779 h 1411233"/>
                        <a:gd name="connsiteX42" fmla="*/ 623341 w 1249680"/>
                        <a:gd name="connsiteY42" fmla="*/ 1411233 h 1411233"/>
                        <a:gd name="connsiteX43" fmla="*/ 596895 w 1249680"/>
                        <a:gd name="connsiteY43" fmla="*/ 1375886 h 1411233"/>
                        <a:gd name="connsiteX44" fmla="*/ 391001 w 1249680"/>
                        <a:gd name="connsiteY44" fmla="*/ 1287303 h 1411233"/>
                        <a:gd name="connsiteX45" fmla="*/ 223038 w 1249680"/>
                        <a:gd name="connsiteY45" fmla="*/ 1230630 h 1411233"/>
                        <a:gd name="connsiteX46" fmla="*/ 127788 w 1249680"/>
                        <a:gd name="connsiteY46" fmla="*/ 1223486 h 1411233"/>
                        <a:gd name="connsiteX47" fmla="*/ 123026 w 1249680"/>
                        <a:gd name="connsiteY47" fmla="*/ 1156811 h 1411233"/>
                        <a:gd name="connsiteX48" fmla="*/ 134932 w 1249680"/>
                        <a:gd name="connsiteY48" fmla="*/ 1171098 h 1411233"/>
                        <a:gd name="connsiteX49" fmla="*/ 143351 w 1249680"/>
                        <a:gd name="connsiteY49" fmla="*/ 1202532 h 1411233"/>
                        <a:gd name="connsiteX50" fmla="*/ 180975 w 1249680"/>
                        <a:gd name="connsiteY50" fmla="*/ 1200626 h 1411233"/>
                        <a:gd name="connsiteX51" fmla="*/ 163354 w 1249680"/>
                        <a:gd name="connsiteY51" fmla="*/ 1141095 h 1411233"/>
                        <a:gd name="connsiteX52" fmla="*/ 234791 w 1249680"/>
                        <a:gd name="connsiteY52" fmla="*/ 1096804 h 1411233"/>
                        <a:gd name="connsiteX53" fmla="*/ 249232 w 1249680"/>
                        <a:gd name="connsiteY53" fmla="*/ 1180623 h 1411233"/>
                        <a:gd name="connsiteX54" fmla="*/ 277807 w 1249680"/>
                        <a:gd name="connsiteY54" fmla="*/ 1190149 h 1411233"/>
                        <a:gd name="connsiteX55" fmla="*/ 292417 w 1249680"/>
                        <a:gd name="connsiteY55" fmla="*/ 1068705 h 1411233"/>
                        <a:gd name="connsiteX56" fmla="*/ 323051 w 1249680"/>
                        <a:gd name="connsiteY56" fmla="*/ 1078230 h 1411233"/>
                        <a:gd name="connsiteX57" fmla="*/ 294476 w 1249680"/>
                        <a:gd name="connsiteY57" fmla="*/ 944880 h 1411233"/>
                        <a:gd name="connsiteX58" fmla="*/ 258758 w 1249680"/>
                        <a:gd name="connsiteY58" fmla="*/ 961549 h 1411233"/>
                        <a:gd name="connsiteX59" fmla="*/ 149220 w 1249680"/>
                        <a:gd name="connsiteY59" fmla="*/ 909162 h 1411233"/>
                        <a:gd name="connsiteX60" fmla="*/ 158745 w 1249680"/>
                        <a:gd name="connsiteY60" fmla="*/ 882967 h 1411233"/>
                        <a:gd name="connsiteX61" fmla="*/ 130765 w 1249680"/>
                        <a:gd name="connsiteY61" fmla="*/ 864017 h 1411233"/>
                        <a:gd name="connsiteX62" fmla="*/ 108738 w 1249680"/>
                        <a:gd name="connsiteY62" fmla="*/ 897255 h 1411233"/>
                        <a:gd name="connsiteX63" fmla="*/ 111120 w 1249680"/>
                        <a:gd name="connsiteY63" fmla="*/ 840105 h 1411233"/>
                        <a:gd name="connsiteX64" fmla="*/ 92070 w 1249680"/>
                        <a:gd name="connsiteY64" fmla="*/ 835343 h 1411233"/>
                        <a:gd name="connsiteX65" fmla="*/ 80163 w 1249680"/>
                        <a:gd name="connsiteY65" fmla="*/ 906780 h 1411233"/>
                        <a:gd name="connsiteX66" fmla="*/ 58732 w 1249680"/>
                        <a:gd name="connsiteY66" fmla="*/ 911543 h 1411233"/>
                        <a:gd name="connsiteX67" fmla="*/ 70639 w 1249680"/>
                        <a:gd name="connsiteY67" fmla="*/ 825817 h 1411233"/>
                        <a:gd name="connsiteX68" fmla="*/ 122872 w 1249680"/>
                        <a:gd name="connsiteY68" fmla="*/ 819626 h 1411233"/>
                        <a:gd name="connsiteX69" fmla="*/ 125407 w 1249680"/>
                        <a:gd name="connsiteY69" fmla="*/ 799623 h 1411233"/>
                        <a:gd name="connsiteX70" fmla="*/ 78581 w 1249680"/>
                        <a:gd name="connsiteY70" fmla="*/ 799624 h 1411233"/>
                        <a:gd name="connsiteX71" fmla="*/ 82867 w 1249680"/>
                        <a:gd name="connsiteY71" fmla="*/ 761047 h 1411233"/>
                        <a:gd name="connsiteX72" fmla="*/ 142076 w 1249680"/>
                        <a:gd name="connsiteY72" fmla="*/ 742474 h 1411233"/>
                        <a:gd name="connsiteX73" fmla="*/ 130169 w 1249680"/>
                        <a:gd name="connsiteY73" fmla="*/ 716280 h 1411233"/>
                        <a:gd name="connsiteX74" fmla="*/ 48568 w 1249680"/>
                        <a:gd name="connsiteY74" fmla="*/ 756737 h 1411233"/>
                        <a:gd name="connsiteX75" fmla="*/ 29527 w 1249680"/>
                        <a:gd name="connsiteY75" fmla="*/ 718344 h 1411233"/>
                        <a:gd name="connsiteX76" fmla="*/ 104473 w 1249680"/>
                        <a:gd name="connsiteY76" fmla="*/ 693138 h 1411233"/>
                        <a:gd name="connsiteX77" fmla="*/ 77629 w 1249680"/>
                        <a:gd name="connsiteY77" fmla="*/ 617855 h 1411233"/>
                        <a:gd name="connsiteX78" fmla="*/ 39683 w 1249680"/>
                        <a:gd name="connsiteY78" fmla="*/ 611505 h 1411233"/>
                        <a:gd name="connsiteX79" fmla="*/ 0 w 1249680"/>
                        <a:gd name="connsiteY7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49179 w 1249680"/>
                        <a:gd name="connsiteY29" fmla="*/ 1024414 h 1411233"/>
                        <a:gd name="connsiteX30" fmla="*/ 1092041 w 1249680"/>
                        <a:gd name="connsiteY30" fmla="*/ 1055370 h 1411233"/>
                        <a:gd name="connsiteX31" fmla="*/ 1093470 w 1249680"/>
                        <a:gd name="connsiteY31" fmla="*/ 1161574 h 1411233"/>
                        <a:gd name="connsiteX32" fmla="*/ 1010127 w 1249680"/>
                        <a:gd name="connsiteY32" fmla="*/ 1155382 h 1411233"/>
                        <a:gd name="connsiteX33" fmla="*/ 1137439 w 1249680"/>
                        <a:gd name="connsiteY33" fmla="*/ 1211579 h 1411233"/>
                        <a:gd name="connsiteX34" fmla="*/ 1171098 w 1249680"/>
                        <a:gd name="connsiteY34" fmla="*/ 1251586 h 1411233"/>
                        <a:gd name="connsiteX35" fmla="*/ 1113626 w 1249680"/>
                        <a:gd name="connsiteY35" fmla="*/ 1373505 h 1411233"/>
                        <a:gd name="connsiteX36" fmla="*/ 1082516 w 1249680"/>
                        <a:gd name="connsiteY36" fmla="*/ 1361598 h 1411233"/>
                        <a:gd name="connsiteX37" fmla="*/ 1063466 w 1249680"/>
                        <a:gd name="connsiteY37" fmla="*/ 1390650 h 1411233"/>
                        <a:gd name="connsiteX38" fmla="*/ 1044570 w 1249680"/>
                        <a:gd name="connsiteY38" fmla="*/ 1359218 h 1411233"/>
                        <a:gd name="connsiteX39" fmla="*/ 918210 w 1249680"/>
                        <a:gd name="connsiteY39" fmla="*/ 1344930 h 1411233"/>
                        <a:gd name="connsiteX40" fmla="*/ 876097 w 1249680"/>
                        <a:gd name="connsiteY40" fmla="*/ 1307028 h 1411233"/>
                        <a:gd name="connsiteX41" fmla="*/ 821650 w 1249680"/>
                        <a:gd name="connsiteY41" fmla="*/ 1340540 h 1411233"/>
                        <a:gd name="connsiteX42" fmla="*/ 749071 w 1249680"/>
                        <a:gd name="connsiteY42" fmla="*/ 1357779 h 1411233"/>
                        <a:gd name="connsiteX43" fmla="*/ 623341 w 1249680"/>
                        <a:gd name="connsiteY43" fmla="*/ 1411233 h 1411233"/>
                        <a:gd name="connsiteX44" fmla="*/ 596895 w 1249680"/>
                        <a:gd name="connsiteY44" fmla="*/ 1375886 h 1411233"/>
                        <a:gd name="connsiteX45" fmla="*/ 391001 w 1249680"/>
                        <a:gd name="connsiteY45" fmla="*/ 1287303 h 1411233"/>
                        <a:gd name="connsiteX46" fmla="*/ 223038 w 1249680"/>
                        <a:gd name="connsiteY46" fmla="*/ 1230630 h 1411233"/>
                        <a:gd name="connsiteX47" fmla="*/ 127788 w 1249680"/>
                        <a:gd name="connsiteY47" fmla="*/ 1223486 h 1411233"/>
                        <a:gd name="connsiteX48" fmla="*/ 123026 w 1249680"/>
                        <a:gd name="connsiteY48" fmla="*/ 1156811 h 1411233"/>
                        <a:gd name="connsiteX49" fmla="*/ 134932 w 1249680"/>
                        <a:gd name="connsiteY49" fmla="*/ 1171098 h 1411233"/>
                        <a:gd name="connsiteX50" fmla="*/ 143351 w 1249680"/>
                        <a:gd name="connsiteY50" fmla="*/ 1202532 h 1411233"/>
                        <a:gd name="connsiteX51" fmla="*/ 180975 w 1249680"/>
                        <a:gd name="connsiteY51" fmla="*/ 1200626 h 1411233"/>
                        <a:gd name="connsiteX52" fmla="*/ 163354 w 1249680"/>
                        <a:gd name="connsiteY52" fmla="*/ 1141095 h 1411233"/>
                        <a:gd name="connsiteX53" fmla="*/ 234791 w 1249680"/>
                        <a:gd name="connsiteY53" fmla="*/ 1096804 h 1411233"/>
                        <a:gd name="connsiteX54" fmla="*/ 249232 w 1249680"/>
                        <a:gd name="connsiteY54" fmla="*/ 1180623 h 1411233"/>
                        <a:gd name="connsiteX55" fmla="*/ 277807 w 1249680"/>
                        <a:gd name="connsiteY55" fmla="*/ 1190149 h 1411233"/>
                        <a:gd name="connsiteX56" fmla="*/ 292417 w 1249680"/>
                        <a:gd name="connsiteY56" fmla="*/ 1068705 h 1411233"/>
                        <a:gd name="connsiteX57" fmla="*/ 323051 w 1249680"/>
                        <a:gd name="connsiteY57" fmla="*/ 1078230 h 1411233"/>
                        <a:gd name="connsiteX58" fmla="*/ 294476 w 1249680"/>
                        <a:gd name="connsiteY58" fmla="*/ 944880 h 1411233"/>
                        <a:gd name="connsiteX59" fmla="*/ 258758 w 1249680"/>
                        <a:gd name="connsiteY59" fmla="*/ 961549 h 1411233"/>
                        <a:gd name="connsiteX60" fmla="*/ 149220 w 1249680"/>
                        <a:gd name="connsiteY60" fmla="*/ 909162 h 1411233"/>
                        <a:gd name="connsiteX61" fmla="*/ 158745 w 1249680"/>
                        <a:gd name="connsiteY61" fmla="*/ 882967 h 1411233"/>
                        <a:gd name="connsiteX62" fmla="*/ 130765 w 1249680"/>
                        <a:gd name="connsiteY62" fmla="*/ 864017 h 1411233"/>
                        <a:gd name="connsiteX63" fmla="*/ 108738 w 1249680"/>
                        <a:gd name="connsiteY63" fmla="*/ 897255 h 1411233"/>
                        <a:gd name="connsiteX64" fmla="*/ 111120 w 1249680"/>
                        <a:gd name="connsiteY64" fmla="*/ 840105 h 1411233"/>
                        <a:gd name="connsiteX65" fmla="*/ 92070 w 1249680"/>
                        <a:gd name="connsiteY65" fmla="*/ 835343 h 1411233"/>
                        <a:gd name="connsiteX66" fmla="*/ 80163 w 1249680"/>
                        <a:gd name="connsiteY66" fmla="*/ 906780 h 1411233"/>
                        <a:gd name="connsiteX67" fmla="*/ 58732 w 1249680"/>
                        <a:gd name="connsiteY67" fmla="*/ 911543 h 1411233"/>
                        <a:gd name="connsiteX68" fmla="*/ 70639 w 1249680"/>
                        <a:gd name="connsiteY68" fmla="*/ 825817 h 1411233"/>
                        <a:gd name="connsiteX69" fmla="*/ 122872 w 1249680"/>
                        <a:gd name="connsiteY69" fmla="*/ 819626 h 1411233"/>
                        <a:gd name="connsiteX70" fmla="*/ 125407 w 1249680"/>
                        <a:gd name="connsiteY70" fmla="*/ 799623 h 1411233"/>
                        <a:gd name="connsiteX71" fmla="*/ 78581 w 1249680"/>
                        <a:gd name="connsiteY71" fmla="*/ 799624 h 1411233"/>
                        <a:gd name="connsiteX72" fmla="*/ 82867 w 1249680"/>
                        <a:gd name="connsiteY72" fmla="*/ 761047 h 1411233"/>
                        <a:gd name="connsiteX73" fmla="*/ 142076 w 1249680"/>
                        <a:gd name="connsiteY73" fmla="*/ 742474 h 1411233"/>
                        <a:gd name="connsiteX74" fmla="*/ 130169 w 1249680"/>
                        <a:gd name="connsiteY74" fmla="*/ 716280 h 1411233"/>
                        <a:gd name="connsiteX75" fmla="*/ 48568 w 1249680"/>
                        <a:gd name="connsiteY75" fmla="*/ 756737 h 1411233"/>
                        <a:gd name="connsiteX76" fmla="*/ 29527 w 1249680"/>
                        <a:gd name="connsiteY76" fmla="*/ 718344 h 1411233"/>
                        <a:gd name="connsiteX77" fmla="*/ 104473 w 1249680"/>
                        <a:gd name="connsiteY77" fmla="*/ 693138 h 1411233"/>
                        <a:gd name="connsiteX78" fmla="*/ 77629 w 1249680"/>
                        <a:gd name="connsiteY78" fmla="*/ 617855 h 1411233"/>
                        <a:gd name="connsiteX79" fmla="*/ 39683 w 1249680"/>
                        <a:gd name="connsiteY79" fmla="*/ 611505 h 1411233"/>
                        <a:gd name="connsiteX80" fmla="*/ 0 w 1249680"/>
                        <a:gd name="connsiteY8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18376 w 1249680"/>
                        <a:gd name="connsiteY29" fmla="*/ 947261 h 1411233"/>
                        <a:gd name="connsiteX30" fmla="*/ 1049179 w 1249680"/>
                        <a:gd name="connsiteY30" fmla="*/ 1024414 h 1411233"/>
                        <a:gd name="connsiteX31" fmla="*/ 1092041 w 1249680"/>
                        <a:gd name="connsiteY31" fmla="*/ 1055370 h 1411233"/>
                        <a:gd name="connsiteX32" fmla="*/ 1093470 w 1249680"/>
                        <a:gd name="connsiteY32" fmla="*/ 1161574 h 1411233"/>
                        <a:gd name="connsiteX33" fmla="*/ 1010127 w 1249680"/>
                        <a:gd name="connsiteY33" fmla="*/ 1155382 h 1411233"/>
                        <a:gd name="connsiteX34" fmla="*/ 1137439 w 1249680"/>
                        <a:gd name="connsiteY34" fmla="*/ 1211579 h 1411233"/>
                        <a:gd name="connsiteX35" fmla="*/ 1171098 w 1249680"/>
                        <a:gd name="connsiteY35" fmla="*/ 1251586 h 1411233"/>
                        <a:gd name="connsiteX36" fmla="*/ 1113626 w 1249680"/>
                        <a:gd name="connsiteY36" fmla="*/ 1373505 h 1411233"/>
                        <a:gd name="connsiteX37" fmla="*/ 1082516 w 1249680"/>
                        <a:gd name="connsiteY37" fmla="*/ 1361598 h 1411233"/>
                        <a:gd name="connsiteX38" fmla="*/ 1063466 w 1249680"/>
                        <a:gd name="connsiteY38" fmla="*/ 1390650 h 1411233"/>
                        <a:gd name="connsiteX39" fmla="*/ 1044570 w 1249680"/>
                        <a:gd name="connsiteY39" fmla="*/ 1359218 h 1411233"/>
                        <a:gd name="connsiteX40" fmla="*/ 918210 w 1249680"/>
                        <a:gd name="connsiteY40" fmla="*/ 1344930 h 1411233"/>
                        <a:gd name="connsiteX41" fmla="*/ 876097 w 1249680"/>
                        <a:gd name="connsiteY41" fmla="*/ 1307028 h 1411233"/>
                        <a:gd name="connsiteX42" fmla="*/ 821650 w 1249680"/>
                        <a:gd name="connsiteY42" fmla="*/ 1340540 h 1411233"/>
                        <a:gd name="connsiteX43" fmla="*/ 749071 w 1249680"/>
                        <a:gd name="connsiteY43" fmla="*/ 1357779 h 1411233"/>
                        <a:gd name="connsiteX44" fmla="*/ 623341 w 1249680"/>
                        <a:gd name="connsiteY44" fmla="*/ 1411233 h 1411233"/>
                        <a:gd name="connsiteX45" fmla="*/ 596895 w 1249680"/>
                        <a:gd name="connsiteY45" fmla="*/ 1375886 h 1411233"/>
                        <a:gd name="connsiteX46" fmla="*/ 391001 w 1249680"/>
                        <a:gd name="connsiteY46" fmla="*/ 1287303 h 1411233"/>
                        <a:gd name="connsiteX47" fmla="*/ 223038 w 1249680"/>
                        <a:gd name="connsiteY47" fmla="*/ 1230630 h 1411233"/>
                        <a:gd name="connsiteX48" fmla="*/ 127788 w 1249680"/>
                        <a:gd name="connsiteY48" fmla="*/ 1223486 h 1411233"/>
                        <a:gd name="connsiteX49" fmla="*/ 123026 w 1249680"/>
                        <a:gd name="connsiteY49" fmla="*/ 1156811 h 1411233"/>
                        <a:gd name="connsiteX50" fmla="*/ 134932 w 1249680"/>
                        <a:gd name="connsiteY50" fmla="*/ 1171098 h 1411233"/>
                        <a:gd name="connsiteX51" fmla="*/ 143351 w 1249680"/>
                        <a:gd name="connsiteY51" fmla="*/ 1202532 h 1411233"/>
                        <a:gd name="connsiteX52" fmla="*/ 180975 w 1249680"/>
                        <a:gd name="connsiteY52" fmla="*/ 1200626 h 1411233"/>
                        <a:gd name="connsiteX53" fmla="*/ 163354 w 1249680"/>
                        <a:gd name="connsiteY53" fmla="*/ 1141095 h 1411233"/>
                        <a:gd name="connsiteX54" fmla="*/ 234791 w 1249680"/>
                        <a:gd name="connsiteY54" fmla="*/ 1096804 h 1411233"/>
                        <a:gd name="connsiteX55" fmla="*/ 249232 w 1249680"/>
                        <a:gd name="connsiteY55" fmla="*/ 1180623 h 1411233"/>
                        <a:gd name="connsiteX56" fmla="*/ 277807 w 1249680"/>
                        <a:gd name="connsiteY56" fmla="*/ 1190149 h 1411233"/>
                        <a:gd name="connsiteX57" fmla="*/ 292417 w 1249680"/>
                        <a:gd name="connsiteY57" fmla="*/ 1068705 h 1411233"/>
                        <a:gd name="connsiteX58" fmla="*/ 323051 w 1249680"/>
                        <a:gd name="connsiteY58" fmla="*/ 1078230 h 1411233"/>
                        <a:gd name="connsiteX59" fmla="*/ 294476 w 1249680"/>
                        <a:gd name="connsiteY59" fmla="*/ 944880 h 1411233"/>
                        <a:gd name="connsiteX60" fmla="*/ 258758 w 1249680"/>
                        <a:gd name="connsiteY60" fmla="*/ 961549 h 1411233"/>
                        <a:gd name="connsiteX61" fmla="*/ 149220 w 1249680"/>
                        <a:gd name="connsiteY61" fmla="*/ 909162 h 1411233"/>
                        <a:gd name="connsiteX62" fmla="*/ 158745 w 1249680"/>
                        <a:gd name="connsiteY62" fmla="*/ 882967 h 1411233"/>
                        <a:gd name="connsiteX63" fmla="*/ 130765 w 1249680"/>
                        <a:gd name="connsiteY63" fmla="*/ 864017 h 1411233"/>
                        <a:gd name="connsiteX64" fmla="*/ 108738 w 1249680"/>
                        <a:gd name="connsiteY64" fmla="*/ 897255 h 1411233"/>
                        <a:gd name="connsiteX65" fmla="*/ 111120 w 1249680"/>
                        <a:gd name="connsiteY65" fmla="*/ 840105 h 1411233"/>
                        <a:gd name="connsiteX66" fmla="*/ 92070 w 1249680"/>
                        <a:gd name="connsiteY66" fmla="*/ 835343 h 1411233"/>
                        <a:gd name="connsiteX67" fmla="*/ 80163 w 1249680"/>
                        <a:gd name="connsiteY67" fmla="*/ 906780 h 1411233"/>
                        <a:gd name="connsiteX68" fmla="*/ 58732 w 1249680"/>
                        <a:gd name="connsiteY68" fmla="*/ 911543 h 1411233"/>
                        <a:gd name="connsiteX69" fmla="*/ 70639 w 1249680"/>
                        <a:gd name="connsiteY69" fmla="*/ 825817 h 1411233"/>
                        <a:gd name="connsiteX70" fmla="*/ 122872 w 1249680"/>
                        <a:gd name="connsiteY70" fmla="*/ 819626 h 1411233"/>
                        <a:gd name="connsiteX71" fmla="*/ 125407 w 1249680"/>
                        <a:gd name="connsiteY71" fmla="*/ 799623 h 1411233"/>
                        <a:gd name="connsiteX72" fmla="*/ 78581 w 1249680"/>
                        <a:gd name="connsiteY72" fmla="*/ 799624 h 1411233"/>
                        <a:gd name="connsiteX73" fmla="*/ 82867 w 1249680"/>
                        <a:gd name="connsiteY73" fmla="*/ 761047 h 1411233"/>
                        <a:gd name="connsiteX74" fmla="*/ 142076 w 1249680"/>
                        <a:gd name="connsiteY74" fmla="*/ 742474 h 1411233"/>
                        <a:gd name="connsiteX75" fmla="*/ 130169 w 1249680"/>
                        <a:gd name="connsiteY75" fmla="*/ 716280 h 1411233"/>
                        <a:gd name="connsiteX76" fmla="*/ 48568 w 1249680"/>
                        <a:gd name="connsiteY76" fmla="*/ 756737 h 1411233"/>
                        <a:gd name="connsiteX77" fmla="*/ 29527 w 1249680"/>
                        <a:gd name="connsiteY77" fmla="*/ 718344 h 1411233"/>
                        <a:gd name="connsiteX78" fmla="*/ 104473 w 1249680"/>
                        <a:gd name="connsiteY78" fmla="*/ 693138 h 1411233"/>
                        <a:gd name="connsiteX79" fmla="*/ 77629 w 1249680"/>
                        <a:gd name="connsiteY79" fmla="*/ 617855 h 1411233"/>
                        <a:gd name="connsiteX80" fmla="*/ 39683 w 1249680"/>
                        <a:gd name="connsiteY80" fmla="*/ 611505 h 1411233"/>
                        <a:gd name="connsiteX81" fmla="*/ 0 w 1249680"/>
                        <a:gd name="connsiteY81"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08851 w 1249680"/>
                        <a:gd name="connsiteY28" fmla="*/ 7710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134428 w 1249680"/>
                        <a:gd name="connsiteY18" fmla="*/ 400526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23138 w 1249680"/>
                        <a:gd name="connsiteY18" fmla="*/ 349568 h 1411233"/>
                        <a:gd name="connsiteX19" fmla="*/ 1134428 w 1249680"/>
                        <a:gd name="connsiteY19" fmla="*/ 400526 h 1411233"/>
                        <a:gd name="connsiteX20" fmla="*/ 1158716 w 1249680"/>
                        <a:gd name="connsiteY20" fmla="*/ 368142 h 1411233"/>
                        <a:gd name="connsiteX21" fmla="*/ 1173480 w 1249680"/>
                        <a:gd name="connsiteY21" fmla="*/ 441960 h 1411233"/>
                        <a:gd name="connsiteX22" fmla="*/ 1249680 w 1249680"/>
                        <a:gd name="connsiteY22" fmla="*/ 419100 h 1411233"/>
                        <a:gd name="connsiteX23" fmla="*/ 1216819 w 1249680"/>
                        <a:gd name="connsiteY23" fmla="*/ 481012 h 1411233"/>
                        <a:gd name="connsiteX24" fmla="*/ 1159193 w 1249680"/>
                        <a:gd name="connsiteY24" fmla="*/ 536734 h 1411233"/>
                        <a:gd name="connsiteX25" fmla="*/ 1094577 w 1249680"/>
                        <a:gd name="connsiteY25" fmla="*/ 621031 h 1411233"/>
                        <a:gd name="connsiteX26" fmla="*/ 1025843 w 1249680"/>
                        <a:gd name="connsiteY26" fmla="*/ 632460 h 1411233"/>
                        <a:gd name="connsiteX27" fmla="*/ 1023139 w 1249680"/>
                        <a:gd name="connsiteY27" fmla="*/ 754380 h 1411233"/>
                        <a:gd name="connsiteX28" fmla="*/ 980122 w 1249680"/>
                        <a:gd name="connsiteY28" fmla="*/ 807244 h 1411233"/>
                        <a:gd name="connsiteX29" fmla="*/ 1015995 w 1249680"/>
                        <a:gd name="connsiteY29" fmla="*/ 847249 h 1411233"/>
                        <a:gd name="connsiteX30" fmla="*/ 993933 w 1249680"/>
                        <a:gd name="connsiteY30" fmla="*/ 891063 h 1411233"/>
                        <a:gd name="connsiteX31" fmla="*/ 1018376 w 1249680"/>
                        <a:gd name="connsiteY31" fmla="*/ 947261 h 1411233"/>
                        <a:gd name="connsiteX32" fmla="*/ 1049179 w 1249680"/>
                        <a:gd name="connsiteY32" fmla="*/ 1024414 h 1411233"/>
                        <a:gd name="connsiteX33" fmla="*/ 1092041 w 1249680"/>
                        <a:gd name="connsiteY33" fmla="*/ 1055370 h 1411233"/>
                        <a:gd name="connsiteX34" fmla="*/ 1093470 w 1249680"/>
                        <a:gd name="connsiteY34" fmla="*/ 1161574 h 1411233"/>
                        <a:gd name="connsiteX35" fmla="*/ 1010127 w 1249680"/>
                        <a:gd name="connsiteY35" fmla="*/ 1155382 h 1411233"/>
                        <a:gd name="connsiteX36" fmla="*/ 1137439 w 1249680"/>
                        <a:gd name="connsiteY36" fmla="*/ 1211579 h 1411233"/>
                        <a:gd name="connsiteX37" fmla="*/ 1171098 w 1249680"/>
                        <a:gd name="connsiteY37" fmla="*/ 1251586 h 1411233"/>
                        <a:gd name="connsiteX38" fmla="*/ 1113626 w 1249680"/>
                        <a:gd name="connsiteY38" fmla="*/ 1373505 h 1411233"/>
                        <a:gd name="connsiteX39" fmla="*/ 1082516 w 1249680"/>
                        <a:gd name="connsiteY39" fmla="*/ 1361598 h 1411233"/>
                        <a:gd name="connsiteX40" fmla="*/ 1063466 w 1249680"/>
                        <a:gd name="connsiteY40" fmla="*/ 1390650 h 1411233"/>
                        <a:gd name="connsiteX41" fmla="*/ 1044570 w 1249680"/>
                        <a:gd name="connsiteY41" fmla="*/ 1359218 h 1411233"/>
                        <a:gd name="connsiteX42" fmla="*/ 918210 w 1249680"/>
                        <a:gd name="connsiteY42" fmla="*/ 1344930 h 1411233"/>
                        <a:gd name="connsiteX43" fmla="*/ 876097 w 1249680"/>
                        <a:gd name="connsiteY43" fmla="*/ 1307028 h 1411233"/>
                        <a:gd name="connsiteX44" fmla="*/ 821650 w 1249680"/>
                        <a:gd name="connsiteY44" fmla="*/ 1340540 h 1411233"/>
                        <a:gd name="connsiteX45" fmla="*/ 749071 w 1249680"/>
                        <a:gd name="connsiteY45" fmla="*/ 1357779 h 1411233"/>
                        <a:gd name="connsiteX46" fmla="*/ 623341 w 1249680"/>
                        <a:gd name="connsiteY46" fmla="*/ 1411233 h 1411233"/>
                        <a:gd name="connsiteX47" fmla="*/ 596895 w 1249680"/>
                        <a:gd name="connsiteY47" fmla="*/ 1375886 h 1411233"/>
                        <a:gd name="connsiteX48" fmla="*/ 391001 w 1249680"/>
                        <a:gd name="connsiteY48" fmla="*/ 1287303 h 1411233"/>
                        <a:gd name="connsiteX49" fmla="*/ 223038 w 1249680"/>
                        <a:gd name="connsiteY49" fmla="*/ 1230630 h 1411233"/>
                        <a:gd name="connsiteX50" fmla="*/ 127788 w 1249680"/>
                        <a:gd name="connsiteY50" fmla="*/ 1223486 h 1411233"/>
                        <a:gd name="connsiteX51" fmla="*/ 123026 w 1249680"/>
                        <a:gd name="connsiteY51" fmla="*/ 1156811 h 1411233"/>
                        <a:gd name="connsiteX52" fmla="*/ 134932 w 1249680"/>
                        <a:gd name="connsiteY52" fmla="*/ 1171098 h 1411233"/>
                        <a:gd name="connsiteX53" fmla="*/ 143351 w 1249680"/>
                        <a:gd name="connsiteY53" fmla="*/ 1202532 h 1411233"/>
                        <a:gd name="connsiteX54" fmla="*/ 180975 w 1249680"/>
                        <a:gd name="connsiteY54" fmla="*/ 1200626 h 1411233"/>
                        <a:gd name="connsiteX55" fmla="*/ 163354 w 1249680"/>
                        <a:gd name="connsiteY55" fmla="*/ 1141095 h 1411233"/>
                        <a:gd name="connsiteX56" fmla="*/ 234791 w 1249680"/>
                        <a:gd name="connsiteY56" fmla="*/ 1096804 h 1411233"/>
                        <a:gd name="connsiteX57" fmla="*/ 249232 w 1249680"/>
                        <a:gd name="connsiteY57" fmla="*/ 1180623 h 1411233"/>
                        <a:gd name="connsiteX58" fmla="*/ 277807 w 1249680"/>
                        <a:gd name="connsiteY58" fmla="*/ 1190149 h 1411233"/>
                        <a:gd name="connsiteX59" fmla="*/ 292417 w 1249680"/>
                        <a:gd name="connsiteY59" fmla="*/ 1068705 h 1411233"/>
                        <a:gd name="connsiteX60" fmla="*/ 323051 w 1249680"/>
                        <a:gd name="connsiteY60" fmla="*/ 1078230 h 1411233"/>
                        <a:gd name="connsiteX61" fmla="*/ 294476 w 1249680"/>
                        <a:gd name="connsiteY61" fmla="*/ 944880 h 1411233"/>
                        <a:gd name="connsiteX62" fmla="*/ 258758 w 1249680"/>
                        <a:gd name="connsiteY62" fmla="*/ 961549 h 1411233"/>
                        <a:gd name="connsiteX63" fmla="*/ 149220 w 1249680"/>
                        <a:gd name="connsiteY63" fmla="*/ 909162 h 1411233"/>
                        <a:gd name="connsiteX64" fmla="*/ 158745 w 1249680"/>
                        <a:gd name="connsiteY64" fmla="*/ 882967 h 1411233"/>
                        <a:gd name="connsiteX65" fmla="*/ 130765 w 1249680"/>
                        <a:gd name="connsiteY65" fmla="*/ 864017 h 1411233"/>
                        <a:gd name="connsiteX66" fmla="*/ 108738 w 1249680"/>
                        <a:gd name="connsiteY66" fmla="*/ 897255 h 1411233"/>
                        <a:gd name="connsiteX67" fmla="*/ 111120 w 1249680"/>
                        <a:gd name="connsiteY67" fmla="*/ 840105 h 1411233"/>
                        <a:gd name="connsiteX68" fmla="*/ 92070 w 1249680"/>
                        <a:gd name="connsiteY68" fmla="*/ 835343 h 1411233"/>
                        <a:gd name="connsiteX69" fmla="*/ 80163 w 1249680"/>
                        <a:gd name="connsiteY69" fmla="*/ 906780 h 1411233"/>
                        <a:gd name="connsiteX70" fmla="*/ 58732 w 1249680"/>
                        <a:gd name="connsiteY70" fmla="*/ 911543 h 1411233"/>
                        <a:gd name="connsiteX71" fmla="*/ 70639 w 1249680"/>
                        <a:gd name="connsiteY71" fmla="*/ 825817 h 1411233"/>
                        <a:gd name="connsiteX72" fmla="*/ 122872 w 1249680"/>
                        <a:gd name="connsiteY72" fmla="*/ 819626 h 1411233"/>
                        <a:gd name="connsiteX73" fmla="*/ 125407 w 1249680"/>
                        <a:gd name="connsiteY73" fmla="*/ 799623 h 1411233"/>
                        <a:gd name="connsiteX74" fmla="*/ 78581 w 1249680"/>
                        <a:gd name="connsiteY74" fmla="*/ 799624 h 1411233"/>
                        <a:gd name="connsiteX75" fmla="*/ 82867 w 1249680"/>
                        <a:gd name="connsiteY75" fmla="*/ 761047 h 1411233"/>
                        <a:gd name="connsiteX76" fmla="*/ 142076 w 1249680"/>
                        <a:gd name="connsiteY76" fmla="*/ 742474 h 1411233"/>
                        <a:gd name="connsiteX77" fmla="*/ 130169 w 1249680"/>
                        <a:gd name="connsiteY77" fmla="*/ 716280 h 1411233"/>
                        <a:gd name="connsiteX78" fmla="*/ 48568 w 1249680"/>
                        <a:gd name="connsiteY78" fmla="*/ 756737 h 1411233"/>
                        <a:gd name="connsiteX79" fmla="*/ 29527 w 1249680"/>
                        <a:gd name="connsiteY79" fmla="*/ 718344 h 1411233"/>
                        <a:gd name="connsiteX80" fmla="*/ 104473 w 1249680"/>
                        <a:gd name="connsiteY80" fmla="*/ 693138 h 1411233"/>
                        <a:gd name="connsiteX81" fmla="*/ 77629 w 1249680"/>
                        <a:gd name="connsiteY81" fmla="*/ 617855 h 1411233"/>
                        <a:gd name="connsiteX82" fmla="*/ 39683 w 1249680"/>
                        <a:gd name="connsiteY82" fmla="*/ 611505 h 1411233"/>
                        <a:gd name="connsiteX83" fmla="*/ 0 w 1249680"/>
                        <a:gd name="connsiteY83"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134428 w 1249680"/>
                        <a:gd name="connsiteY20" fmla="*/ 400526 h 1411233"/>
                        <a:gd name="connsiteX21" fmla="*/ 1158716 w 1249680"/>
                        <a:gd name="connsiteY21" fmla="*/ 368142 h 1411233"/>
                        <a:gd name="connsiteX22" fmla="*/ 1173480 w 1249680"/>
                        <a:gd name="connsiteY22" fmla="*/ 441960 h 1411233"/>
                        <a:gd name="connsiteX23" fmla="*/ 1249680 w 1249680"/>
                        <a:gd name="connsiteY23" fmla="*/ 419100 h 1411233"/>
                        <a:gd name="connsiteX24" fmla="*/ 1216819 w 1249680"/>
                        <a:gd name="connsiteY24" fmla="*/ 481012 h 1411233"/>
                        <a:gd name="connsiteX25" fmla="*/ 1159193 w 1249680"/>
                        <a:gd name="connsiteY25" fmla="*/ 536734 h 1411233"/>
                        <a:gd name="connsiteX26" fmla="*/ 1094577 w 1249680"/>
                        <a:gd name="connsiteY26" fmla="*/ 621031 h 1411233"/>
                        <a:gd name="connsiteX27" fmla="*/ 1025843 w 1249680"/>
                        <a:gd name="connsiteY27" fmla="*/ 632460 h 1411233"/>
                        <a:gd name="connsiteX28" fmla="*/ 1023139 w 1249680"/>
                        <a:gd name="connsiteY28" fmla="*/ 754380 h 1411233"/>
                        <a:gd name="connsiteX29" fmla="*/ 980122 w 1249680"/>
                        <a:gd name="connsiteY29" fmla="*/ 807244 h 1411233"/>
                        <a:gd name="connsiteX30" fmla="*/ 1015995 w 1249680"/>
                        <a:gd name="connsiteY30" fmla="*/ 847249 h 1411233"/>
                        <a:gd name="connsiteX31" fmla="*/ 993933 w 1249680"/>
                        <a:gd name="connsiteY31" fmla="*/ 891063 h 1411233"/>
                        <a:gd name="connsiteX32" fmla="*/ 1018376 w 1249680"/>
                        <a:gd name="connsiteY32" fmla="*/ 947261 h 1411233"/>
                        <a:gd name="connsiteX33" fmla="*/ 1049179 w 1249680"/>
                        <a:gd name="connsiteY33" fmla="*/ 1024414 h 1411233"/>
                        <a:gd name="connsiteX34" fmla="*/ 1092041 w 1249680"/>
                        <a:gd name="connsiteY34" fmla="*/ 1055370 h 1411233"/>
                        <a:gd name="connsiteX35" fmla="*/ 1093470 w 1249680"/>
                        <a:gd name="connsiteY35" fmla="*/ 1161574 h 1411233"/>
                        <a:gd name="connsiteX36" fmla="*/ 1010127 w 1249680"/>
                        <a:gd name="connsiteY36" fmla="*/ 1155382 h 1411233"/>
                        <a:gd name="connsiteX37" fmla="*/ 1137439 w 1249680"/>
                        <a:gd name="connsiteY37" fmla="*/ 1211579 h 1411233"/>
                        <a:gd name="connsiteX38" fmla="*/ 1171098 w 1249680"/>
                        <a:gd name="connsiteY38" fmla="*/ 1251586 h 1411233"/>
                        <a:gd name="connsiteX39" fmla="*/ 1113626 w 1249680"/>
                        <a:gd name="connsiteY39" fmla="*/ 1373505 h 1411233"/>
                        <a:gd name="connsiteX40" fmla="*/ 1082516 w 1249680"/>
                        <a:gd name="connsiteY40" fmla="*/ 1361598 h 1411233"/>
                        <a:gd name="connsiteX41" fmla="*/ 1063466 w 1249680"/>
                        <a:gd name="connsiteY41" fmla="*/ 1390650 h 1411233"/>
                        <a:gd name="connsiteX42" fmla="*/ 1044570 w 1249680"/>
                        <a:gd name="connsiteY42" fmla="*/ 1359218 h 1411233"/>
                        <a:gd name="connsiteX43" fmla="*/ 918210 w 1249680"/>
                        <a:gd name="connsiteY43" fmla="*/ 1344930 h 1411233"/>
                        <a:gd name="connsiteX44" fmla="*/ 876097 w 1249680"/>
                        <a:gd name="connsiteY44" fmla="*/ 1307028 h 1411233"/>
                        <a:gd name="connsiteX45" fmla="*/ 821650 w 1249680"/>
                        <a:gd name="connsiteY45" fmla="*/ 1340540 h 1411233"/>
                        <a:gd name="connsiteX46" fmla="*/ 749071 w 1249680"/>
                        <a:gd name="connsiteY46" fmla="*/ 1357779 h 1411233"/>
                        <a:gd name="connsiteX47" fmla="*/ 623341 w 1249680"/>
                        <a:gd name="connsiteY47" fmla="*/ 1411233 h 1411233"/>
                        <a:gd name="connsiteX48" fmla="*/ 596895 w 1249680"/>
                        <a:gd name="connsiteY48" fmla="*/ 1375886 h 1411233"/>
                        <a:gd name="connsiteX49" fmla="*/ 391001 w 1249680"/>
                        <a:gd name="connsiteY49" fmla="*/ 1287303 h 1411233"/>
                        <a:gd name="connsiteX50" fmla="*/ 223038 w 1249680"/>
                        <a:gd name="connsiteY50" fmla="*/ 1230630 h 1411233"/>
                        <a:gd name="connsiteX51" fmla="*/ 127788 w 1249680"/>
                        <a:gd name="connsiteY51" fmla="*/ 1223486 h 1411233"/>
                        <a:gd name="connsiteX52" fmla="*/ 123026 w 1249680"/>
                        <a:gd name="connsiteY52" fmla="*/ 1156811 h 1411233"/>
                        <a:gd name="connsiteX53" fmla="*/ 134932 w 1249680"/>
                        <a:gd name="connsiteY53" fmla="*/ 1171098 h 1411233"/>
                        <a:gd name="connsiteX54" fmla="*/ 143351 w 1249680"/>
                        <a:gd name="connsiteY54" fmla="*/ 1202532 h 1411233"/>
                        <a:gd name="connsiteX55" fmla="*/ 180975 w 1249680"/>
                        <a:gd name="connsiteY55" fmla="*/ 1200626 h 1411233"/>
                        <a:gd name="connsiteX56" fmla="*/ 163354 w 1249680"/>
                        <a:gd name="connsiteY56" fmla="*/ 1141095 h 1411233"/>
                        <a:gd name="connsiteX57" fmla="*/ 234791 w 1249680"/>
                        <a:gd name="connsiteY57" fmla="*/ 1096804 h 1411233"/>
                        <a:gd name="connsiteX58" fmla="*/ 249232 w 1249680"/>
                        <a:gd name="connsiteY58" fmla="*/ 1180623 h 1411233"/>
                        <a:gd name="connsiteX59" fmla="*/ 277807 w 1249680"/>
                        <a:gd name="connsiteY59" fmla="*/ 1190149 h 1411233"/>
                        <a:gd name="connsiteX60" fmla="*/ 292417 w 1249680"/>
                        <a:gd name="connsiteY60" fmla="*/ 1068705 h 1411233"/>
                        <a:gd name="connsiteX61" fmla="*/ 323051 w 1249680"/>
                        <a:gd name="connsiteY61" fmla="*/ 1078230 h 1411233"/>
                        <a:gd name="connsiteX62" fmla="*/ 294476 w 1249680"/>
                        <a:gd name="connsiteY62" fmla="*/ 944880 h 1411233"/>
                        <a:gd name="connsiteX63" fmla="*/ 258758 w 1249680"/>
                        <a:gd name="connsiteY63" fmla="*/ 961549 h 1411233"/>
                        <a:gd name="connsiteX64" fmla="*/ 149220 w 1249680"/>
                        <a:gd name="connsiteY64" fmla="*/ 909162 h 1411233"/>
                        <a:gd name="connsiteX65" fmla="*/ 158745 w 1249680"/>
                        <a:gd name="connsiteY65" fmla="*/ 882967 h 1411233"/>
                        <a:gd name="connsiteX66" fmla="*/ 130765 w 1249680"/>
                        <a:gd name="connsiteY66" fmla="*/ 864017 h 1411233"/>
                        <a:gd name="connsiteX67" fmla="*/ 108738 w 1249680"/>
                        <a:gd name="connsiteY67" fmla="*/ 897255 h 1411233"/>
                        <a:gd name="connsiteX68" fmla="*/ 111120 w 1249680"/>
                        <a:gd name="connsiteY68" fmla="*/ 840105 h 1411233"/>
                        <a:gd name="connsiteX69" fmla="*/ 92070 w 1249680"/>
                        <a:gd name="connsiteY69" fmla="*/ 835343 h 1411233"/>
                        <a:gd name="connsiteX70" fmla="*/ 80163 w 1249680"/>
                        <a:gd name="connsiteY70" fmla="*/ 906780 h 1411233"/>
                        <a:gd name="connsiteX71" fmla="*/ 58732 w 1249680"/>
                        <a:gd name="connsiteY71" fmla="*/ 911543 h 1411233"/>
                        <a:gd name="connsiteX72" fmla="*/ 70639 w 1249680"/>
                        <a:gd name="connsiteY72" fmla="*/ 825817 h 1411233"/>
                        <a:gd name="connsiteX73" fmla="*/ 122872 w 1249680"/>
                        <a:gd name="connsiteY73" fmla="*/ 819626 h 1411233"/>
                        <a:gd name="connsiteX74" fmla="*/ 125407 w 1249680"/>
                        <a:gd name="connsiteY74" fmla="*/ 799623 h 1411233"/>
                        <a:gd name="connsiteX75" fmla="*/ 78581 w 1249680"/>
                        <a:gd name="connsiteY75" fmla="*/ 799624 h 1411233"/>
                        <a:gd name="connsiteX76" fmla="*/ 82867 w 1249680"/>
                        <a:gd name="connsiteY76" fmla="*/ 761047 h 1411233"/>
                        <a:gd name="connsiteX77" fmla="*/ 142076 w 1249680"/>
                        <a:gd name="connsiteY77" fmla="*/ 742474 h 1411233"/>
                        <a:gd name="connsiteX78" fmla="*/ 130169 w 1249680"/>
                        <a:gd name="connsiteY78" fmla="*/ 716280 h 1411233"/>
                        <a:gd name="connsiteX79" fmla="*/ 48568 w 1249680"/>
                        <a:gd name="connsiteY79" fmla="*/ 756737 h 1411233"/>
                        <a:gd name="connsiteX80" fmla="*/ 29527 w 1249680"/>
                        <a:gd name="connsiteY80" fmla="*/ 718344 h 1411233"/>
                        <a:gd name="connsiteX81" fmla="*/ 104473 w 1249680"/>
                        <a:gd name="connsiteY81" fmla="*/ 693138 h 1411233"/>
                        <a:gd name="connsiteX82" fmla="*/ 77629 w 1249680"/>
                        <a:gd name="connsiteY82" fmla="*/ 617855 h 1411233"/>
                        <a:gd name="connsiteX83" fmla="*/ 39683 w 1249680"/>
                        <a:gd name="connsiteY83" fmla="*/ 611505 h 1411233"/>
                        <a:gd name="connsiteX84" fmla="*/ 0 w 1249680"/>
                        <a:gd name="connsiteY84"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288 w 1249680"/>
                        <a:gd name="connsiteY20" fmla="*/ 378143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47211 w 1249680"/>
                        <a:gd name="connsiteY21" fmla="*/ 390148 h 1411233"/>
                        <a:gd name="connsiteX22" fmla="*/ 1134428 w 1249680"/>
                        <a:gd name="connsiteY22" fmla="*/ 400526 h 1411233"/>
                        <a:gd name="connsiteX23" fmla="*/ 1158716 w 1249680"/>
                        <a:gd name="connsiteY23" fmla="*/ 368142 h 1411233"/>
                        <a:gd name="connsiteX24" fmla="*/ 1173480 w 1249680"/>
                        <a:gd name="connsiteY24" fmla="*/ 441960 h 1411233"/>
                        <a:gd name="connsiteX25" fmla="*/ 1249680 w 1249680"/>
                        <a:gd name="connsiteY25" fmla="*/ 419100 h 1411233"/>
                        <a:gd name="connsiteX26" fmla="*/ 1216819 w 1249680"/>
                        <a:gd name="connsiteY26" fmla="*/ 481012 h 1411233"/>
                        <a:gd name="connsiteX27" fmla="*/ 1159193 w 1249680"/>
                        <a:gd name="connsiteY27" fmla="*/ 536734 h 1411233"/>
                        <a:gd name="connsiteX28" fmla="*/ 1094577 w 1249680"/>
                        <a:gd name="connsiteY28" fmla="*/ 621031 h 1411233"/>
                        <a:gd name="connsiteX29" fmla="*/ 1025843 w 1249680"/>
                        <a:gd name="connsiteY29" fmla="*/ 632460 h 1411233"/>
                        <a:gd name="connsiteX30" fmla="*/ 1023139 w 1249680"/>
                        <a:gd name="connsiteY30" fmla="*/ 754380 h 1411233"/>
                        <a:gd name="connsiteX31" fmla="*/ 980122 w 1249680"/>
                        <a:gd name="connsiteY31" fmla="*/ 807244 h 1411233"/>
                        <a:gd name="connsiteX32" fmla="*/ 1015995 w 1249680"/>
                        <a:gd name="connsiteY32" fmla="*/ 847249 h 1411233"/>
                        <a:gd name="connsiteX33" fmla="*/ 993933 w 1249680"/>
                        <a:gd name="connsiteY33" fmla="*/ 891063 h 1411233"/>
                        <a:gd name="connsiteX34" fmla="*/ 1018376 w 1249680"/>
                        <a:gd name="connsiteY34" fmla="*/ 947261 h 1411233"/>
                        <a:gd name="connsiteX35" fmla="*/ 1049179 w 1249680"/>
                        <a:gd name="connsiteY35" fmla="*/ 1024414 h 1411233"/>
                        <a:gd name="connsiteX36" fmla="*/ 1092041 w 1249680"/>
                        <a:gd name="connsiteY36" fmla="*/ 1055370 h 1411233"/>
                        <a:gd name="connsiteX37" fmla="*/ 1093470 w 1249680"/>
                        <a:gd name="connsiteY37" fmla="*/ 1161574 h 1411233"/>
                        <a:gd name="connsiteX38" fmla="*/ 1010127 w 1249680"/>
                        <a:gd name="connsiteY38" fmla="*/ 1155382 h 1411233"/>
                        <a:gd name="connsiteX39" fmla="*/ 1137439 w 1249680"/>
                        <a:gd name="connsiteY39" fmla="*/ 1211579 h 1411233"/>
                        <a:gd name="connsiteX40" fmla="*/ 1171098 w 1249680"/>
                        <a:gd name="connsiteY40" fmla="*/ 1251586 h 1411233"/>
                        <a:gd name="connsiteX41" fmla="*/ 1113626 w 1249680"/>
                        <a:gd name="connsiteY41" fmla="*/ 1373505 h 1411233"/>
                        <a:gd name="connsiteX42" fmla="*/ 1082516 w 1249680"/>
                        <a:gd name="connsiteY42" fmla="*/ 1361598 h 1411233"/>
                        <a:gd name="connsiteX43" fmla="*/ 1063466 w 1249680"/>
                        <a:gd name="connsiteY43" fmla="*/ 1390650 h 1411233"/>
                        <a:gd name="connsiteX44" fmla="*/ 1044570 w 1249680"/>
                        <a:gd name="connsiteY44" fmla="*/ 1359218 h 1411233"/>
                        <a:gd name="connsiteX45" fmla="*/ 918210 w 1249680"/>
                        <a:gd name="connsiteY45" fmla="*/ 1344930 h 1411233"/>
                        <a:gd name="connsiteX46" fmla="*/ 876097 w 1249680"/>
                        <a:gd name="connsiteY46" fmla="*/ 1307028 h 1411233"/>
                        <a:gd name="connsiteX47" fmla="*/ 821650 w 1249680"/>
                        <a:gd name="connsiteY47" fmla="*/ 1340540 h 1411233"/>
                        <a:gd name="connsiteX48" fmla="*/ 749071 w 1249680"/>
                        <a:gd name="connsiteY48" fmla="*/ 1357779 h 1411233"/>
                        <a:gd name="connsiteX49" fmla="*/ 623341 w 1249680"/>
                        <a:gd name="connsiteY49" fmla="*/ 1411233 h 1411233"/>
                        <a:gd name="connsiteX50" fmla="*/ 596895 w 1249680"/>
                        <a:gd name="connsiteY50" fmla="*/ 1375886 h 1411233"/>
                        <a:gd name="connsiteX51" fmla="*/ 391001 w 1249680"/>
                        <a:gd name="connsiteY51" fmla="*/ 1287303 h 1411233"/>
                        <a:gd name="connsiteX52" fmla="*/ 223038 w 1249680"/>
                        <a:gd name="connsiteY52" fmla="*/ 1230630 h 1411233"/>
                        <a:gd name="connsiteX53" fmla="*/ 127788 w 1249680"/>
                        <a:gd name="connsiteY53" fmla="*/ 1223486 h 1411233"/>
                        <a:gd name="connsiteX54" fmla="*/ 123026 w 1249680"/>
                        <a:gd name="connsiteY54" fmla="*/ 1156811 h 1411233"/>
                        <a:gd name="connsiteX55" fmla="*/ 134932 w 1249680"/>
                        <a:gd name="connsiteY55" fmla="*/ 1171098 h 1411233"/>
                        <a:gd name="connsiteX56" fmla="*/ 143351 w 1249680"/>
                        <a:gd name="connsiteY56" fmla="*/ 1202532 h 1411233"/>
                        <a:gd name="connsiteX57" fmla="*/ 180975 w 1249680"/>
                        <a:gd name="connsiteY57" fmla="*/ 1200626 h 1411233"/>
                        <a:gd name="connsiteX58" fmla="*/ 163354 w 1249680"/>
                        <a:gd name="connsiteY58" fmla="*/ 1141095 h 1411233"/>
                        <a:gd name="connsiteX59" fmla="*/ 234791 w 1249680"/>
                        <a:gd name="connsiteY59" fmla="*/ 1096804 h 1411233"/>
                        <a:gd name="connsiteX60" fmla="*/ 249232 w 1249680"/>
                        <a:gd name="connsiteY60" fmla="*/ 1180623 h 1411233"/>
                        <a:gd name="connsiteX61" fmla="*/ 277807 w 1249680"/>
                        <a:gd name="connsiteY61" fmla="*/ 1190149 h 1411233"/>
                        <a:gd name="connsiteX62" fmla="*/ 292417 w 1249680"/>
                        <a:gd name="connsiteY62" fmla="*/ 1068705 h 1411233"/>
                        <a:gd name="connsiteX63" fmla="*/ 323051 w 1249680"/>
                        <a:gd name="connsiteY63" fmla="*/ 1078230 h 1411233"/>
                        <a:gd name="connsiteX64" fmla="*/ 294476 w 1249680"/>
                        <a:gd name="connsiteY64" fmla="*/ 944880 h 1411233"/>
                        <a:gd name="connsiteX65" fmla="*/ 258758 w 1249680"/>
                        <a:gd name="connsiteY65" fmla="*/ 961549 h 1411233"/>
                        <a:gd name="connsiteX66" fmla="*/ 149220 w 1249680"/>
                        <a:gd name="connsiteY66" fmla="*/ 909162 h 1411233"/>
                        <a:gd name="connsiteX67" fmla="*/ 158745 w 1249680"/>
                        <a:gd name="connsiteY67" fmla="*/ 882967 h 1411233"/>
                        <a:gd name="connsiteX68" fmla="*/ 130765 w 1249680"/>
                        <a:gd name="connsiteY68" fmla="*/ 864017 h 1411233"/>
                        <a:gd name="connsiteX69" fmla="*/ 108738 w 1249680"/>
                        <a:gd name="connsiteY69" fmla="*/ 897255 h 1411233"/>
                        <a:gd name="connsiteX70" fmla="*/ 111120 w 1249680"/>
                        <a:gd name="connsiteY70" fmla="*/ 840105 h 1411233"/>
                        <a:gd name="connsiteX71" fmla="*/ 92070 w 1249680"/>
                        <a:gd name="connsiteY71" fmla="*/ 835343 h 1411233"/>
                        <a:gd name="connsiteX72" fmla="*/ 80163 w 1249680"/>
                        <a:gd name="connsiteY72" fmla="*/ 906780 h 1411233"/>
                        <a:gd name="connsiteX73" fmla="*/ 58732 w 1249680"/>
                        <a:gd name="connsiteY73" fmla="*/ 911543 h 1411233"/>
                        <a:gd name="connsiteX74" fmla="*/ 70639 w 1249680"/>
                        <a:gd name="connsiteY74" fmla="*/ 825817 h 1411233"/>
                        <a:gd name="connsiteX75" fmla="*/ 122872 w 1249680"/>
                        <a:gd name="connsiteY75" fmla="*/ 819626 h 1411233"/>
                        <a:gd name="connsiteX76" fmla="*/ 125407 w 1249680"/>
                        <a:gd name="connsiteY76" fmla="*/ 799623 h 1411233"/>
                        <a:gd name="connsiteX77" fmla="*/ 78581 w 1249680"/>
                        <a:gd name="connsiteY77" fmla="*/ 799624 h 1411233"/>
                        <a:gd name="connsiteX78" fmla="*/ 82867 w 1249680"/>
                        <a:gd name="connsiteY78" fmla="*/ 761047 h 1411233"/>
                        <a:gd name="connsiteX79" fmla="*/ 142076 w 1249680"/>
                        <a:gd name="connsiteY79" fmla="*/ 742474 h 1411233"/>
                        <a:gd name="connsiteX80" fmla="*/ 130169 w 1249680"/>
                        <a:gd name="connsiteY80" fmla="*/ 716280 h 1411233"/>
                        <a:gd name="connsiteX81" fmla="*/ 48568 w 1249680"/>
                        <a:gd name="connsiteY81" fmla="*/ 756737 h 1411233"/>
                        <a:gd name="connsiteX82" fmla="*/ 29527 w 1249680"/>
                        <a:gd name="connsiteY82" fmla="*/ 718344 h 1411233"/>
                        <a:gd name="connsiteX83" fmla="*/ 104473 w 1249680"/>
                        <a:gd name="connsiteY83" fmla="*/ 693138 h 1411233"/>
                        <a:gd name="connsiteX84" fmla="*/ 77629 w 1249680"/>
                        <a:gd name="connsiteY84" fmla="*/ 617855 h 1411233"/>
                        <a:gd name="connsiteX85" fmla="*/ 39683 w 1249680"/>
                        <a:gd name="connsiteY85" fmla="*/ 611505 h 1411233"/>
                        <a:gd name="connsiteX86" fmla="*/ 0 w 1249680"/>
                        <a:gd name="connsiteY86"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1720 w 1249680"/>
                        <a:gd name="connsiteY21" fmla="*/ 437674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8674 w 1249680"/>
                        <a:gd name="connsiteY8" fmla="*/ 61913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20720 w 1249680"/>
                        <a:gd name="connsiteY8" fmla="*/ 125730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5970 w 1249680"/>
                        <a:gd name="connsiteY8" fmla="*/ 113824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04051 w 1249680"/>
                        <a:gd name="connsiteY8" fmla="*/ 151924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69139 w 1249680"/>
                        <a:gd name="connsiteY8" fmla="*/ 151155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87370 w 1249680"/>
                        <a:gd name="connsiteY7" fmla="*/ 154305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80987 w 1249680"/>
                        <a:gd name="connsiteY2" fmla="*/ 271462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23014 w 1233011"/>
                        <a:gd name="connsiteY89" fmla="*/ 611505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34920 w 1233011"/>
                        <a:gd name="connsiteY89" fmla="*/ 604361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804981 w 1233011"/>
                        <a:gd name="connsiteY52" fmla="*/ 134054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61126 w 1233011"/>
                        <a:gd name="connsiteY71" fmla="*/ 923449 h 1411233"/>
                        <a:gd name="connsiteX72" fmla="*/ 132551 w 1233011"/>
                        <a:gd name="connsiteY72" fmla="*/ 909162 h 1411233"/>
                        <a:gd name="connsiteX73" fmla="*/ 142076 w 1233011"/>
                        <a:gd name="connsiteY73" fmla="*/ 882967 h 1411233"/>
                        <a:gd name="connsiteX74" fmla="*/ 114096 w 1233011"/>
                        <a:gd name="connsiteY74" fmla="*/ 864017 h 1411233"/>
                        <a:gd name="connsiteX75" fmla="*/ 92069 w 1233011"/>
                        <a:gd name="connsiteY75" fmla="*/ 897255 h 1411233"/>
                        <a:gd name="connsiteX76" fmla="*/ 94451 w 1233011"/>
                        <a:gd name="connsiteY76" fmla="*/ 840105 h 1411233"/>
                        <a:gd name="connsiteX77" fmla="*/ 75401 w 1233011"/>
                        <a:gd name="connsiteY77" fmla="*/ 835343 h 1411233"/>
                        <a:gd name="connsiteX78" fmla="*/ 63494 w 1233011"/>
                        <a:gd name="connsiteY78" fmla="*/ 906780 h 1411233"/>
                        <a:gd name="connsiteX79" fmla="*/ 42063 w 1233011"/>
                        <a:gd name="connsiteY79" fmla="*/ 911543 h 1411233"/>
                        <a:gd name="connsiteX80" fmla="*/ 53970 w 1233011"/>
                        <a:gd name="connsiteY80" fmla="*/ 825817 h 1411233"/>
                        <a:gd name="connsiteX81" fmla="*/ 106203 w 1233011"/>
                        <a:gd name="connsiteY81" fmla="*/ 819626 h 1411233"/>
                        <a:gd name="connsiteX82" fmla="*/ 108738 w 1233011"/>
                        <a:gd name="connsiteY82" fmla="*/ 799623 h 1411233"/>
                        <a:gd name="connsiteX83" fmla="*/ 61912 w 1233011"/>
                        <a:gd name="connsiteY83" fmla="*/ 799624 h 1411233"/>
                        <a:gd name="connsiteX84" fmla="*/ 66198 w 1233011"/>
                        <a:gd name="connsiteY84" fmla="*/ 761047 h 1411233"/>
                        <a:gd name="connsiteX85" fmla="*/ 125407 w 1233011"/>
                        <a:gd name="connsiteY85" fmla="*/ 742474 h 1411233"/>
                        <a:gd name="connsiteX86" fmla="*/ 113500 w 1233011"/>
                        <a:gd name="connsiteY86" fmla="*/ 716280 h 1411233"/>
                        <a:gd name="connsiteX87" fmla="*/ 31899 w 1233011"/>
                        <a:gd name="connsiteY87" fmla="*/ 756737 h 1411233"/>
                        <a:gd name="connsiteX88" fmla="*/ 12858 w 1233011"/>
                        <a:gd name="connsiteY88" fmla="*/ 718344 h 1411233"/>
                        <a:gd name="connsiteX89" fmla="*/ 87804 w 1233011"/>
                        <a:gd name="connsiteY89" fmla="*/ 693138 h 1411233"/>
                        <a:gd name="connsiteX90" fmla="*/ 60960 w 1233011"/>
                        <a:gd name="connsiteY90" fmla="*/ 617855 h 1411233"/>
                        <a:gd name="connsiteX91" fmla="*/ 34920 w 1233011"/>
                        <a:gd name="connsiteY91" fmla="*/ 604361 h 1411233"/>
                        <a:gd name="connsiteX92" fmla="*/ 0 w 1233011"/>
                        <a:gd name="connsiteY92"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61126 w 1233011"/>
                        <a:gd name="connsiteY72" fmla="*/ 923449 h 1411233"/>
                        <a:gd name="connsiteX73" fmla="*/ 132551 w 1233011"/>
                        <a:gd name="connsiteY73" fmla="*/ 909162 h 1411233"/>
                        <a:gd name="connsiteX74" fmla="*/ 142076 w 1233011"/>
                        <a:gd name="connsiteY74" fmla="*/ 882967 h 1411233"/>
                        <a:gd name="connsiteX75" fmla="*/ 114096 w 1233011"/>
                        <a:gd name="connsiteY75" fmla="*/ 864017 h 1411233"/>
                        <a:gd name="connsiteX76" fmla="*/ 92069 w 1233011"/>
                        <a:gd name="connsiteY76" fmla="*/ 897255 h 1411233"/>
                        <a:gd name="connsiteX77" fmla="*/ 94451 w 1233011"/>
                        <a:gd name="connsiteY77" fmla="*/ 840105 h 1411233"/>
                        <a:gd name="connsiteX78" fmla="*/ 75401 w 1233011"/>
                        <a:gd name="connsiteY78" fmla="*/ 835343 h 1411233"/>
                        <a:gd name="connsiteX79" fmla="*/ 63494 w 1233011"/>
                        <a:gd name="connsiteY79" fmla="*/ 906780 h 1411233"/>
                        <a:gd name="connsiteX80" fmla="*/ 42063 w 1233011"/>
                        <a:gd name="connsiteY80" fmla="*/ 911543 h 1411233"/>
                        <a:gd name="connsiteX81" fmla="*/ 53970 w 1233011"/>
                        <a:gd name="connsiteY81" fmla="*/ 825817 h 1411233"/>
                        <a:gd name="connsiteX82" fmla="*/ 106203 w 1233011"/>
                        <a:gd name="connsiteY82" fmla="*/ 819626 h 1411233"/>
                        <a:gd name="connsiteX83" fmla="*/ 108738 w 1233011"/>
                        <a:gd name="connsiteY83" fmla="*/ 799623 h 1411233"/>
                        <a:gd name="connsiteX84" fmla="*/ 61912 w 1233011"/>
                        <a:gd name="connsiteY84" fmla="*/ 799624 h 1411233"/>
                        <a:gd name="connsiteX85" fmla="*/ 66198 w 1233011"/>
                        <a:gd name="connsiteY85" fmla="*/ 761047 h 1411233"/>
                        <a:gd name="connsiteX86" fmla="*/ 125407 w 1233011"/>
                        <a:gd name="connsiteY86" fmla="*/ 742474 h 1411233"/>
                        <a:gd name="connsiteX87" fmla="*/ 113500 w 1233011"/>
                        <a:gd name="connsiteY87" fmla="*/ 716280 h 1411233"/>
                        <a:gd name="connsiteX88" fmla="*/ 31899 w 1233011"/>
                        <a:gd name="connsiteY88" fmla="*/ 756737 h 1411233"/>
                        <a:gd name="connsiteX89" fmla="*/ 12858 w 1233011"/>
                        <a:gd name="connsiteY89" fmla="*/ 718344 h 1411233"/>
                        <a:gd name="connsiteX90" fmla="*/ 87804 w 1233011"/>
                        <a:gd name="connsiteY90" fmla="*/ 693138 h 1411233"/>
                        <a:gd name="connsiteX91" fmla="*/ 60960 w 1233011"/>
                        <a:gd name="connsiteY91" fmla="*/ 617855 h 1411233"/>
                        <a:gd name="connsiteX92" fmla="*/ 34920 w 1233011"/>
                        <a:gd name="connsiteY92" fmla="*/ 604361 h 1411233"/>
                        <a:gd name="connsiteX93" fmla="*/ 0 w 1233011"/>
                        <a:gd name="connsiteY93"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77794 w 1233011"/>
                        <a:gd name="connsiteY72" fmla="*/ 932974 h 1411233"/>
                        <a:gd name="connsiteX73" fmla="*/ 161126 w 1233011"/>
                        <a:gd name="connsiteY73" fmla="*/ 923449 h 1411233"/>
                        <a:gd name="connsiteX74" fmla="*/ 132551 w 1233011"/>
                        <a:gd name="connsiteY74" fmla="*/ 909162 h 1411233"/>
                        <a:gd name="connsiteX75" fmla="*/ 142076 w 1233011"/>
                        <a:gd name="connsiteY75" fmla="*/ 882967 h 1411233"/>
                        <a:gd name="connsiteX76" fmla="*/ 114096 w 1233011"/>
                        <a:gd name="connsiteY76" fmla="*/ 864017 h 1411233"/>
                        <a:gd name="connsiteX77" fmla="*/ 92069 w 1233011"/>
                        <a:gd name="connsiteY77" fmla="*/ 897255 h 1411233"/>
                        <a:gd name="connsiteX78" fmla="*/ 94451 w 1233011"/>
                        <a:gd name="connsiteY78" fmla="*/ 840105 h 1411233"/>
                        <a:gd name="connsiteX79" fmla="*/ 75401 w 1233011"/>
                        <a:gd name="connsiteY79" fmla="*/ 835343 h 1411233"/>
                        <a:gd name="connsiteX80" fmla="*/ 63494 w 1233011"/>
                        <a:gd name="connsiteY80" fmla="*/ 906780 h 1411233"/>
                        <a:gd name="connsiteX81" fmla="*/ 42063 w 1233011"/>
                        <a:gd name="connsiteY81" fmla="*/ 911543 h 1411233"/>
                        <a:gd name="connsiteX82" fmla="*/ 53970 w 1233011"/>
                        <a:gd name="connsiteY82" fmla="*/ 825817 h 1411233"/>
                        <a:gd name="connsiteX83" fmla="*/ 106203 w 1233011"/>
                        <a:gd name="connsiteY83" fmla="*/ 819626 h 1411233"/>
                        <a:gd name="connsiteX84" fmla="*/ 108738 w 1233011"/>
                        <a:gd name="connsiteY84" fmla="*/ 799623 h 1411233"/>
                        <a:gd name="connsiteX85" fmla="*/ 61912 w 1233011"/>
                        <a:gd name="connsiteY85" fmla="*/ 799624 h 1411233"/>
                        <a:gd name="connsiteX86" fmla="*/ 66198 w 1233011"/>
                        <a:gd name="connsiteY86" fmla="*/ 761047 h 1411233"/>
                        <a:gd name="connsiteX87" fmla="*/ 125407 w 1233011"/>
                        <a:gd name="connsiteY87" fmla="*/ 742474 h 1411233"/>
                        <a:gd name="connsiteX88" fmla="*/ 113500 w 1233011"/>
                        <a:gd name="connsiteY88" fmla="*/ 716280 h 1411233"/>
                        <a:gd name="connsiteX89" fmla="*/ 31899 w 1233011"/>
                        <a:gd name="connsiteY89" fmla="*/ 756737 h 1411233"/>
                        <a:gd name="connsiteX90" fmla="*/ 12858 w 1233011"/>
                        <a:gd name="connsiteY90" fmla="*/ 718344 h 1411233"/>
                        <a:gd name="connsiteX91" fmla="*/ 87804 w 1233011"/>
                        <a:gd name="connsiteY91" fmla="*/ 693138 h 1411233"/>
                        <a:gd name="connsiteX92" fmla="*/ 60960 w 1233011"/>
                        <a:gd name="connsiteY92" fmla="*/ 617855 h 1411233"/>
                        <a:gd name="connsiteX93" fmla="*/ 34920 w 1233011"/>
                        <a:gd name="connsiteY93" fmla="*/ 604361 h 1411233"/>
                        <a:gd name="connsiteX94" fmla="*/ 0 w 1233011"/>
                        <a:gd name="connsiteY94"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177794 w 1233011"/>
                        <a:gd name="connsiteY73" fmla="*/ 932974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30505 w 1233011"/>
                        <a:gd name="connsiteY67" fmla="*/ 959168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0505 w 1233011"/>
                        <a:gd name="connsiteY68" fmla="*/ 959168 h 1411233"/>
                        <a:gd name="connsiteX69" fmla="*/ 249232 w 1233011"/>
                        <a:gd name="connsiteY69" fmla="*/ 944880 h 1411233"/>
                        <a:gd name="connsiteX70" fmla="*/ 242088 w 1233011"/>
                        <a:gd name="connsiteY70" fmla="*/ 921068 h 1411233"/>
                        <a:gd name="connsiteX71" fmla="*/ 208750 w 1233011"/>
                        <a:gd name="connsiteY71" fmla="*/ 947261 h 1411233"/>
                        <a:gd name="connsiteX72" fmla="*/ 180177 w 1233011"/>
                        <a:gd name="connsiteY72" fmla="*/ 935355 h 1411233"/>
                        <a:gd name="connsiteX73" fmla="*/ 220657 w 1233011"/>
                        <a:gd name="connsiteY73" fmla="*/ 918686 h 1411233"/>
                        <a:gd name="connsiteX74" fmla="*/ 208750 w 1233011"/>
                        <a:gd name="connsiteY74" fmla="*/ 899636 h 1411233"/>
                        <a:gd name="connsiteX75" fmla="*/ 161126 w 1233011"/>
                        <a:gd name="connsiteY75" fmla="*/ 923449 h 1411233"/>
                        <a:gd name="connsiteX76" fmla="*/ 132551 w 1233011"/>
                        <a:gd name="connsiteY76" fmla="*/ 909162 h 1411233"/>
                        <a:gd name="connsiteX77" fmla="*/ 142076 w 1233011"/>
                        <a:gd name="connsiteY77" fmla="*/ 882967 h 1411233"/>
                        <a:gd name="connsiteX78" fmla="*/ 114096 w 1233011"/>
                        <a:gd name="connsiteY78" fmla="*/ 864017 h 1411233"/>
                        <a:gd name="connsiteX79" fmla="*/ 92069 w 1233011"/>
                        <a:gd name="connsiteY79" fmla="*/ 897255 h 1411233"/>
                        <a:gd name="connsiteX80" fmla="*/ 94451 w 1233011"/>
                        <a:gd name="connsiteY80" fmla="*/ 840105 h 1411233"/>
                        <a:gd name="connsiteX81" fmla="*/ 75401 w 1233011"/>
                        <a:gd name="connsiteY81" fmla="*/ 835343 h 1411233"/>
                        <a:gd name="connsiteX82" fmla="*/ 63494 w 1233011"/>
                        <a:gd name="connsiteY82" fmla="*/ 906780 h 1411233"/>
                        <a:gd name="connsiteX83" fmla="*/ 42063 w 1233011"/>
                        <a:gd name="connsiteY83" fmla="*/ 911543 h 1411233"/>
                        <a:gd name="connsiteX84" fmla="*/ 53970 w 1233011"/>
                        <a:gd name="connsiteY84" fmla="*/ 825817 h 1411233"/>
                        <a:gd name="connsiteX85" fmla="*/ 106203 w 1233011"/>
                        <a:gd name="connsiteY85" fmla="*/ 819626 h 1411233"/>
                        <a:gd name="connsiteX86" fmla="*/ 108738 w 1233011"/>
                        <a:gd name="connsiteY86" fmla="*/ 799623 h 1411233"/>
                        <a:gd name="connsiteX87" fmla="*/ 61912 w 1233011"/>
                        <a:gd name="connsiteY87" fmla="*/ 799624 h 1411233"/>
                        <a:gd name="connsiteX88" fmla="*/ 66198 w 1233011"/>
                        <a:gd name="connsiteY88" fmla="*/ 761047 h 1411233"/>
                        <a:gd name="connsiteX89" fmla="*/ 125407 w 1233011"/>
                        <a:gd name="connsiteY89" fmla="*/ 742474 h 1411233"/>
                        <a:gd name="connsiteX90" fmla="*/ 113500 w 1233011"/>
                        <a:gd name="connsiteY90" fmla="*/ 716280 h 1411233"/>
                        <a:gd name="connsiteX91" fmla="*/ 31899 w 1233011"/>
                        <a:gd name="connsiteY91" fmla="*/ 756737 h 1411233"/>
                        <a:gd name="connsiteX92" fmla="*/ 12858 w 1233011"/>
                        <a:gd name="connsiteY92" fmla="*/ 718344 h 1411233"/>
                        <a:gd name="connsiteX93" fmla="*/ 87804 w 1233011"/>
                        <a:gd name="connsiteY93" fmla="*/ 693138 h 1411233"/>
                        <a:gd name="connsiteX94" fmla="*/ 60960 w 1233011"/>
                        <a:gd name="connsiteY94" fmla="*/ 617855 h 1411233"/>
                        <a:gd name="connsiteX95" fmla="*/ 34920 w 1233011"/>
                        <a:gd name="connsiteY95" fmla="*/ 604361 h 1411233"/>
                        <a:gd name="connsiteX96" fmla="*/ 0 w 1233011"/>
                        <a:gd name="connsiteY96"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7326 w 1233011"/>
                        <a:gd name="connsiteY68" fmla="*/ 997268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304000 w 1233011"/>
                        <a:gd name="connsiteY67" fmla="*/ 1073468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426 w 1233011"/>
                        <a:gd name="connsiteY67" fmla="*/ 1154430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77782 w 1233011"/>
                        <a:gd name="connsiteY81" fmla="*/ 894874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233011" h="1411233">
                          <a:moveTo>
                            <a:pt x="0" y="543401"/>
                          </a:moveTo>
                          <a:lnTo>
                            <a:pt x="242411" y="381000"/>
                          </a:lnTo>
                          <a:lnTo>
                            <a:pt x="264318" y="271462"/>
                          </a:lnTo>
                          <a:lnTo>
                            <a:pt x="348615" y="268605"/>
                          </a:lnTo>
                          <a:lnTo>
                            <a:pt x="386238" y="290512"/>
                          </a:lnTo>
                          <a:lnTo>
                            <a:pt x="461486" y="250031"/>
                          </a:lnTo>
                          <a:lnTo>
                            <a:pt x="516731" y="128111"/>
                          </a:lnTo>
                          <a:lnTo>
                            <a:pt x="577845" y="140018"/>
                          </a:lnTo>
                          <a:lnTo>
                            <a:pt x="638651" y="167640"/>
                          </a:lnTo>
                          <a:lnTo>
                            <a:pt x="752470" y="151155"/>
                          </a:lnTo>
                          <a:lnTo>
                            <a:pt x="799301" y="113824"/>
                          </a:lnTo>
                          <a:lnTo>
                            <a:pt x="802005" y="61913"/>
                          </a:lnTo>
                          <a:lnTo>
                            <a:pt x="837247" y="50482"/>
                          </a:lnTo>
                          <a:lnTo>
                            <a:pt x="868680" y="0"/>
                          </a:lnTo>
                          <a:lnTo>
                            <a:pt x="920591" y="0"/>
                          </a:lnTo>
                          <a:lnTo>
                            <a:pt x="916305" y="59531"/>
                          </a:lnTo>
                          <a:lnTo>
                            <a:pt x="996791" y="99060"/>
                          </a:lnTo>
                          <a:lnTo>
                            <a:pt x="954405" y="177165"/>
                          </a:lnTo>
                          <a:lnTo>
                            <a:pt x="984408" y="197644"/>
                          </a:lnTo>
                          <a:lnTo>
                            <a:pt x="951700" y="249555"/>
                          </a:lnTo>
                          <a:cubicBezTo>
                            <a:pt x="951490" y="265430"/>
                            <a:pt x="951281" y="281305"/>
                            <a:pt x="951071" y="297180"/>
                          </a:cubicBezTo>
                          <a:lnTo>
                            <a:pt x="958691" y="320040"/>
                          </a:lnTo>
                          <a:lnTo>
                            <a:pt x="1006469" y="349568"/>
                          </a:lnTo>
                          <a:lnTo>
                            <a:pt x="1063942" y="461388"/>
                          </a:lnTo>
                          <a:lnTo>
                            <a:pt x="1090136" y="403667"/>
                          </a:lnTo>
                          <a:lnTo>
                            <a:pt x="1130542" y="390148"/>
                          </a:lnTo>
                          <a:lnTo>
                            <a:pt x="1117759" y="400526"/>
                          </a:lnTo>
                          <a:lnTo>
                            <a:pt x="1142047" y="368142"/>
                          </a:lnTo>
                          <a:lnTo>
                            <a:pt x="1156811" y="441960"/>
                          </a:lnTo>
                          <a:lnTo>
                            <a:pt x="1233011" y="419100"/>
                          </a:lnTo>
                          <a:lnTo>
                            <a:pt x="1200150" y="481012"/>
                          </a:lnTo>
                          <a:lnTo>
                            <a:pt x="1142524" y="536734"/>
                          </a:lnTo>
                          <a:lnTo>
                            <a:pt x="1077908" y="621031"/>
                          </a:lnTo>
                          <a:lnTo>
                            <a:pt x="1009174" y="632460"/>
                          </a:lnTo>
                          <a:cubicBezTo>
                            <a:pt x="1009860" y="673100"/>
                            <a:pt x="1005784" y="713740"/>
                            <a:pt x="1006470" y="754380"/>
                          </a:cubicBezTo>
                          <a:lnTo>
                            <a:pt x="963453" y="807244"/>
                          </a:lnTo>
                          <a:lnTo>
                            <a:pt x="999326" y="847249"/>
                          </a:lnTo>
                          <a:lnTo>
                            <a:pt x="977264" y="891063"/>
                          </a:lnTo>
                          <a:lnTo>
                            <a:pt x="1001707" y="947261"/>
                          </a:lnTo>
                          <a:lnTo>
                            <a:pt x="1032510" y="1024414"/>
                          </a:lnTo>
                          <a:lnTo>
                            <a:pt x="1075372" y="1055370"/>
                          </a:lnTo>
                          <a:cubicBezTo>
                            <a:pt x="1075848" y="1090771"/>
                            <a:pt x="1076325" y="1126173"/>
                            <a:pt x="1076801" y="1161574"/>
                          </a:cubicBezTo>
                          <a:lnTo>
                            <a:pt x="993458" y="1155382"/>
                          </a:lnTo>
                          <a:lnTo>
                            <a:pt x="1120770" y="1211579"/>
                          </a:lnTo>
                          <a:lnTo>
                            <a:pt x="1154429" y="1251586"/>
                          </a:lnTo>
                          <a:cubicBezTo>
                            <a:pt x="1154321" y="1262857"/>
                            <a:pt x="1097065" y="1362234"/>
                            <a:pt x="1096957" y="1373505"/>
                          </a:cubicBezTo>
                          <a:lnTo>
                            <a:pt x="1065847" y="1361598"/>
                          </a:lnTo>
                          <a:lnTo>
                            <a:pt x="1046797" y="1390650"/>
                          </a:lnTo>
                          <a:lnTo>
                            <a:pt x="1027901" y="1359218"/>
                          </a:lnTo>
                          <a:lnTo>
                            <a:pt x="901541" y="1344930"/>
                          </a:lnTo>
                          <a:lnTo>
                            <a:pt x="859428" y="1307028"/>
                          </a:lnTo>
                          <a:lnTo>
                            <a:pt x="818351" y="1321118"/>
                          </a:lnTo>
                          <a:lnTo>
                            <a:pt x="788313" y="1359590"/>
                          </a:lnTo>
                          <a:lnTo>
                            <a:pt x="732402" y="1357779"/>
                          </a:lnTo>
                          <a:lnTo>
                            <a:pt x="606672" y="1411233"/>
                          </a:lnTo>
                          <a:lnTo>
                            <a:pt x="580226" y="1375886"/>
                          </a:lnTo>
                          <a:lnTo>
                            <a:pt x="374332" y="1287303"/>
                          </a:lnTo>
                          <a:lnTo>
                            <a:pt x="206369" y="1230630"/>
                          </a:lnTo>
                          <a:lnTo>
                            <a:pt x="111119" y="1223486"/>
                          </a:lnTo>
                          <a:lnTo>
                            <a:pt x="106357" y="1156811"/>
                          </a:lnTo>
                          <a:lnTo>
                            <a:pt x="118263" y="1171098"/>
                          </a:lnTo>
                          <a:lnTo>
                            <a:pt x="126682" y="1202532"/>
                          </a:lnTo>
                          <a:lnTo>
                            <a:pt x="164306" y="1200626"/>
                          </a:lnTo>
                          <a:lnTo>
                            <a:pt x="146685" y="1141095"/>
                          </a:lnTo>
                          <a:lnTo>
                            <a:pt x="218122" y="1096804"/>
                          </a:lnTo>
                          <a:lnTo>
                            <a:pt x="232563" y="1180623"/>
                          </a:lnTo>
                          <a:lnTo>
                            <a:pt x="261138" y="1190149"/>
                          </a:lnTo>
                          <a:lnTo>
                            <a:pt x="277262" y="1048043"/>
                          </a:lnTo>
                          <a:lnTo>
                            <a:pt x="304000" y="1073468"/>
                          </a:lnTo>
                          <a:lnTo>
                            <a:pt x="284406" y="949172"/>
                          </a:lnTo>
                          <a:lnTo>
                            <a:pt x="230505" y="959168"/>
                          </a:lnTo>
                          <a:lnTo>
                            <a:pt x="249232" y="944880"/>
                          </a:lnTo>
                          <a:lnTo>
                            <a:pt x="242088" y="921068"/>
                          </a:lnTo>
                          <a:lnTo>
                            <a:pt x="208750" y="947261"/>
                          </a:lnTo>
                          <a:lnTo>
                            <a:pt x="180177" y="935355"/>
                          </a:lnTo>
                          <a:lnTo>
                            <a:pt x="206369" y="925830"/>
                          </a:lnTo>
                          <a:cubicBezTo>
                            <a:pt x="202400" y="919480"/>
                            <a:pt x="204384" y="909558"/>
                            <a:pt x="196844" y="909161"/>
                          </a:cubicBezTo>
                          <a:cubicBezTo>
                            <a:pt x="189304" y="908764"/>
                            <a:pt x="177001" y="915511"/>
                            <a:pt x="161126" y="923449"/>
                          </a:cubicBezTo>
                          <a:lnTo>
                            <a:pt x="132551" y="909162"/>
                          </a:lnTo>
                          <a:lnTo>
                            <a:pt x="142076" y="882967"/>
                          </a:lnTo>
                          <a:lnTo>
                            <a:pt x="114096" y="864017"/>
                          </a:lnTo>
                          <a:lnTo>
                            <a:pt x="77782" y="894874"/>
                          </a:lnTo>
                          <a:lnTo>
                            <a:pt x="94451" y="840105"/>
                          </a:lnTo>
                          <a:lnTo>
                            <a:pt x="75401" y="835343"/>
                          </a:lnTo>
                          <a:lnTo>
                            <a:pt x="63494" y="906780"/>
                          </a:lnTo>
                          <a:lnTo>
                            <a:pt x="42063" y="911543"/>
                          </a:lnTo>
                          <a:lnTo>
                            <a:pt x="53970" y="825817"/>
                          </a:lnTo>
                          <a:lnTo>
                            <a:pt x="106203" y="819626"/>
                          </a:lnTo>
                          <a:lnTo>
                            <a:pt x="108738" y="799623"/>
                          </a:lnTo>
                          <a:lnTo>
                            <a:pt x="61912" y="799624"/>
                          </a:lnTo>
                          <a:lnTo>
                            <a:pt x="66198" y="761047"/>
                          </a:lnTo>
                          <a:lnTo>
                            <a:pt x="125407" y="742474"/>
                          </a:lnTo>
                          <a:lnTo>
                            <a:pt x="113500" y="716280"/>
                          </a:lnTo>
                          <a:lnTo>
                            <a:pt x="15230" y="751975"/>
                          </a:lnTo>
                          <a:lnTo>
                            <a:pt x="12858" y="718344"/>
                          </a:lnTo>
                          <a:lnTo>
                            <a:pt x="87804" y="693138"/>
                          </a:lnTo>
                          <a:lnTo>
                            <a:pt x="60960" y="617855"/>
                          </a:lnTo>
                          <a:lnTo>
                            <a:pt x="34920" y="604361"/>
                          </a:lnTo>
                          <a:lnTo>
                            <a:pt x="0" y="543401"/>
                          </a:lnTo>
                          <a:close/>
                        </a:path>
                      </a:pathLst>
                    </a:custGeom>
                    <a:solidFill>
                      <a:srgbClr val="FF0000">
                        <a:alpha val="25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grpSp>
              <p:sp>
                <p:nvSpPr>
                  <p:cNvPr id="100" name="円/楕円 99"/>
                  <p:cNvSpPr/>
                  <p:nvPr/>
                </p:nvSpPr>
                <p:spPr>
                  <a:xfrm>
                    <a:off x="6855304" y="1773257"/>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1" name="円/楕円 100"/>
                  <p:cNvSpPr/>
                  <p:nvPr/>
                </p:nvSpPr>
                <p:spPr>
                  <a:xfrm>
                    <a:off x="7373213" y="1957459"/>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3" name="円/楕円 102"/>
                  <p:cNvSpPr/>
                  <p:nvPr/>
                </p:nvSpPr>
                <p:spPr>
                  <a:xfrm>
                    <a:off x="7468696" y="2523798"/>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5" name="円/楕円 104"/>
                  <p:cNvSpPr/>
                  <p:nvPr/>
                </p:nvSpPr>
                <p:spPr>
                  <a:xfrm>
                    <a:off x="7113592" y="4941453"/>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6" name="円/楕円 105"/>
                  <p:cNvSpPr/>
                  <p:nvPr/>
                </p:nvSpPr>
                <p:spPr>
                  <a:xfrm>
                    <a:off x="5508104" y="5301208"/>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7" name="円/楕円 106"/>
                  <p:cNvSpPr/>
                  <p:nvPr/>
                </p:nvSpPr>
                <p:spPr>
                  <a:xfrm>
                    <a:off x="5849476" y="5486732"/>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09" name="線吹き出し 1 108"/>
                  <p:cNvSpPr/>
                  <p:nvPr/>
                </p:nvSpPr>
                <p:spPr>
                  <a:xfrm>
                    <a:off x="7053728" y="5391394"/>
                    <a:ext cx="1820655" cy="280411"/>
                  </a:xfrm>
                  <a:prstGeom prst="callout1">
                    <a:avLst>
                      <a:gd name="adj1" fmla="val 1023"/>
                      <a:gd name="adj2" fmla="val 13849"/>
                      <a:gd name="adj3" fmla="val -95738"/>
                      <a:gd name="adj4" fmla="val 9798"/>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1292" dirty="0"/>
                      <a:t>９．泉北ニュータウン</a:t>
                    </a:r>
                    <a:r>
                      <a:rPr lang="en-US" altLang="ja-JP" sz="1292" dirty="0"/>
                      <a:t/>
                    </a:r>
                    <a:br>
                      <a:rPr lang="en-US" altLang="ja-JP" sz="1292" dirty="0"/>
                    </a:br>
                    <a:r>
                      <a:rPr lang="ja-JP" altLang="en-US" sz="1292" dirty="0">
                        <a:latin typeface="+mn-ea"/>
                      </a:rPr>
                      <a:t>（</a:t>
                    </a:r>
                    <a:r>
                      <a:rPr lang="en-US" altLang="ja-JP" sz="1292" dirty="0" smtClean="0"/>
                      <a:t>P.75</a:t>
                    </a:r>
                    <a:r>
                      <a:rPr lang="ja-JP" altLang="en-US" sz="1292" dirty="0" smtClean="0">
                        <a:latin typeface="+mn-ea"/>
                      </a:rPr>
                      <a:t>）</a:t>
                    </a:r>
                    <a:endParaRPr lang="en-US" altLang="ja-JP" sz="1292" dirty="0"/>
                  </a:p>
                </p:txBody>
              </p:sp>
              <p:grpSp>
                <p:nvGrpSpPr>
                  <p:cNvPr id="9" name="グループ化 110"/>
                  <p:cNvGrpSpPr/>
                  <p:nvPr/>
                </p:nvGrpSpPr>
                <p:grpSpPr>
                  <a:xfrm>
                    <a:off x="6797149" y="929948"/>
                    <a:ext cx="2129077" cy="1027511"/>
                    <a:chOff x="6797149" y="929948"/>
                    <a:chExt cx="2129077" cy="1027511"/>
                  </a:xfrm>
                </p:grpSpPr>
                <p:sp>
                  <p:nvSpPr>
                    <p:cNvPr id="112" name="線吹き出し 1 111"/>
                    <p:cNvSpPr/>
                    <p:nvPr/>
                  </p:nvSpPr>
                  <p:spPr>
                    <a:xfrm>
                      <a:off x="6797149" y="929948"/>
                      <a:ext cx="2129077" cy="280411"/>
                    </a:xfrm>
                    <a:prstGeom prst="callout1">
                      <a:avLst>
                        <a:gd name="adj1" fmla="val 97832"/>
                        <a:gd name="adj2" fmla="val 36983"/>
                        <a:gd name="adj3" fmla="val 303046"/>
                        <a:gd name="adj4" fmla="val 10242"/>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en-US" altLang="ja-JP" sz="1292" dirty="0">
                          <a:latin typeface="ＭＳ Ｐゴシック" panose="020B0600070205080204" pitchFamily="50" charset="-128"/>
                          <a:ea typeface="ＭＳ Ｐゴシック" panose="020B0600070205080204" pitchFamily="50" charset="-128"/>
                        </a:rPr>
                        <a:t>11</a:t>
                      </a:r>
                      <a:r>
                        <a:rPr lang="ja-JP" altLang="en-US" sz="1292" dirty="0" err="1">
                          <a:latin typeface="ＭＳ Ｐゴシック" panose="020B0600070205080204" pitchFamily="50" charset="-128"/>
                          <a:ea typeface="ＭＳ Ｐゴシック" panose="020B0600070205080204" pitchFamily="50" charset="-128"/>
                        </a:rPr>
                        <a:t>．</a:t>
                      </a:r>
                      <a:r>
                        <a:rPr lang="ja-JP" altLang="en-US" sz="1292" dirty="0">
                          <a:latin typeface="ＭＳ Ｐゴシック" panose="020B0600070205080204" pitchFamily="50" charset="-128"/>
                          <a:ea typeface="ＭＳ Ｐゴシック" panose="020B0600070205080204" pitchFamily="50" charset="-128"/>
                        </a:rPr>
                        <a:t>箕面森町・彩都</a:t>
                      </a:r>
                      <a:r>
                        <a:rPr lang="ja-JP" altLang="en-US" sz="1292" dirty="0">
                          <a:latin typeface="+mn-ea"/>
                        </a:rPr>
                        <a:t>（</a:t>
                      </a:r>
                      <a:r>
                        <a:rPr lang="en-US" altLang="ja-JP" sz="1292" dirty="0" smtClean="0"/>
                        <a:t>P.90</a:t>
                      </a:r>
                      <a:r>
                        <a:rPr lang="ja-JP" altLang="en-US" sz="1292" dirty="0" smtClean="0">
                          <a:latin typeface="+mn-ea"/>
                        </a:rPr>
                        <a:t>）</a:t>
                      </a:r>
                      <a:endParaRPr lang="ja-JP" altLang="en-US" sz="1292" dirty="0">
                        <a:latin typeface="ＭＳ Ｐゴシック" panose="020B0600070205080204" pitchFamily="50" charset="-128"/>
                        <a:ea typeface="ＭＳ Ｐゴシック" panose="020B0600070205080204" pitchFamily="50" charset="-128"/>
                      </a:endParaRPr>
                    </a:p>
                  </p:txBody>
                </p:sp>
                <p:cxnSp>
                  <p:nvCxnSpPr>
                    <p:cNvPr id="113" name="直線矢印コネクタ 112"/>
                    <p:cNvCxnSpPr>
                      <a:endCxn id="101" idx="0"/>
                    </p:cNvCxnSpPr>
                    <p:nvPr/>
                  </p:nvCxnSpPr>
                  <p:spPr>
                    <a:xfrm flipH="1">
                      <a:off x="7453430" y="1210359"/>
                      <a:ext cx="119682" cy="747100"/>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grpSp>
            <p:cxnSp>
              <p:nvCxnSpPr>
                <p:cNvPr id="98" name="直線矢印コネクタ 97"/>
                <p:cNvCxnSpPr/>
                <p:nvPr/>
              </p:nvCxnSpPr>
              <p:spPr>
                <a:xfrm flipH="1" flipV="1">
                  <a:off x="7174840" y="2427797"/>
                  <a:ext cx="484113" cy="510754"/>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sp>
              <p:nvSpPr>
                <p:cNvPr id="92" name="フリーフォーム 91"/>
                <p:cNvSpPr/>
                <p:nvPr/>
              </p:nvSpPr>
              <p:spPr>
                <a:xfrm>
                  <a:off x="6048375" y="3488531"/>
                  <a:ext cx="147638" cy="109538"/>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38" h="109538">
                      <a:moveTo>
                        <a:pt x="92869" y="0"/>
                      </a:moveTo>
                      <a:lnTo>
                        <a:pt x="11906" y="38100"/>
                      </a:lnTo>
                      <a:lnTo>
                        <a:pt x="0" y="83344"/>
                      </a:lnTo>
                      <a:lnTo>
                        <a:pt x="128588" y="109538"/>
                      </a:lnTo>
                      <a:lnTo>
                        <a:pt x="147638" y="38100"/>
                      </a:lnTo>
                      <a:lnTo>
                        <a:pt x="92869"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3" name="フリーフォーム 92"/>
                <p:cNvSpPr/>
                <p:nvPr/>
              </p:nvSpPr>
              <p:spPr>
                <a:xfrm>
                  <a:off x="6127551" y="3891062"/>
                  <a:ext cx="135732" cy="76200"/>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2" h="76200">
                      <a:moveTo>
                        <a:pt x="135732" y="9525"/>
                      </a:moveTo>
                      <a:lnTo>
                        <a:pt x="0" y="0"/>
                      </a:lnTo>
                      <a:lnTo>
                        <a:pt x="19051" y="71437"/>
                      </a:lnTo>
                      <a:lnTo>
                        <a:pt x="126207" y="76200"/>
                      </a:lnTo>
                      <a:lnTo>
                        <a:pt x="135732" y="9525"/>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4" name="フリーフォーム 93"/>
                <p:cNvSpPr/>
                <p:nvPr/>
              </p:nvSpPr>
              <p:spPr>
                <a:xfrm>
                  <a:off x="6119812" y="3718942"/>
                  <a:ext cx="278035" cy="162495"/>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 name="connsiteX0" fmla="*/ 119063 w 126207"/>
                    <a:gd name="connsiteY0" fmla="*/ 0 h 92869"/>
                    <a:gd name="connsiteX1" fmla="*/ 0 w 126207"/>
                    <a:gd name="connsiteY1" fmla="*/ 16669 h 92869"/>
                    <a:gd name="connsiteX2" fmla="*/ 19051 w 126207"/>
                    <a:gd name="connsiteY2" fmla="*/ 88106 h 92869"/>
                    <a:gd name="connsiteX3" fmla="*/ 126207 w 126207"/>
                    <a:gd name="connsiteY3" fmla="*/ 92869 h 92869"/>
                    <a:gd name="connsiteX4" fmla="*/ 119063 w 126207"/>
                    <a:gd name="connsiteY4" fmla="*/ 0 h 92869"/>
                    <a:gd name="connsiteX0" fmla="*/ 100012 w 107156"/>
                    <a:gd name="connsiteY0" fmla="*/ 14287 h 107156"/>
                    <a:gd name="connsiteX1" fmla="*/ 52387 w 107156"/>
                    <a:gd name="connsiteY1" fmla="*/ 0 h 107156"/>
                    <a:gd name="connsiteX2" fmla="*/ 0 w 107156"/>
                    <a:gd name="connsiteY2" fmla="*/ 102393 h 107156"/>
                    <a:gd name="connsiteX3" fmla="*/ 107156 w 107156"/>
                    <a:gd name="connsiteY3" fmla="*/ 107156 h 107156"/>
                    <a:gd name="connsiteX4" fmla="*/ 100012 w 107156"/>
                    <a:gd name="connsiteY4" fmla="*/ 14287 h 107156"/>
                    <a:gd name="connsiteX0" fmla="*/ 100012 w 107156"/>
                    <a:gd name="connsiteY0" fmla="*/ 14287 h 107156"/>
                    <a:gd name="connsiteX1" fmla="*/ 52387 w 107156"/>
                    <a:gd name="connsiteY1" fmla="*/ 0 h 107156"/>
                    <a:gd name="connsiteX2" fmla="*/ 14857 w 107156"/>
                    <a:gd name="connsiteY2" fmla="*/ 67247 h 107156"/>
                    <a:gd name="connsiteX3" fmla="*/ 0 w 107156"/>
                    <a:gd name="connsiteY3" fmla="*/ 102393 h 107156"/>
                    <a:gd name="connsiteX4" fmla="*/ 107156 w 107156"/>
                    <a:gd name="connsiteY4" fmla="*/ 107156 h 107156"/>
                    <a:gd name="connsiteX5" fmla="*/ 100012 w 107156"/>
                    <a:gd name="connsiteY5" fmla="*/ 14287 h 107156"/>
                    <a:gd name="connsiteX0" fmla="*/ 100012 w 107156"/>
                    <a:gd name="connsiteY0" fmla="*/ 14287 h 107728"/>
                    <a:gd name="connsiteX1" fmla="*/ 52387 w 107156"/>
                    <a:gd name="connsiteY1" fmla="*/ 0 h 107728"/>
                    <a:gd name="connsiteX2" fmla="*/ 14857 w 107156"/>
                    <a:gd name="connsiteY2" fmla="*/ 67247 h 107728"/>
                    <a:gd name="connsiteX3" fmla="*/ 0 w 107156"/>
                    <a:gd name="connsiteY3" fmla="*/ 102393 h 107728"/>
                    <a:gd name="connsiteX4" fmla="*/ 31526 w 107156"/>
                    <a:gd name="connsiteY4" fmla="*/ 107728 h 107728"/>
                    <a:gd name="connsiteX5" fmla="*/ 107156 w 107156"/>
                    <a:gd name="connsiteY5" fmla="*/ 107156 h 107728"/>
                    <a:gd name="connsiteX6" fmla="*/ 100012 w 107156"/>
                    <a:gd name="connsiteY6" fmla="*/ 14287 h 107728"/>
                    <a:gd name="connsiteX0" fmla="*/ 100012 w 107156"/>
                    <a:gd name="connsiteY0" fmla="*/ 14287 h 110109"/>
                    <a:gd name="connsiteX1" fmla="*/ 52387 w 107156"/>
                    <a:gd name="connsiteY1" fmla="*/ 0 h 110109"/>
                    <a:gd name="connsiteX2" fmla="*/ 14857 w 107156"/>
                    <a:gd name="connsiteY2" fmla="*/ 67247 h 110109"/>
                    <a:gd name="connsiteX3" fmla="*/ 0 w 107156"/>
                    <a:gd name="connsiteY3" fmla="*/ 102393 h 110109"/>
                    <a:gd name="connsiteX4" fmla="*/ 31526 w 107156"/>
                    <a:gd name="connsiteY4" fmla="*/ 107728 h 110109"/>
                    <a:gd name="connsiteX5" fmla="*/ 83914 w 107156"/>
                    <a:gd name="connsiteY5" fmla="*/ 110109 h 110109"/>
                    <a:gd name="connsiteX6" fmla="*/ 107156 w 107156"/>
                    <a:gd name="connsiteY6" fmla="*/ 107156 h 110109"/>
                    <a:gd name="connsiteX7" fmla="*/ 100012 w 107156"/>
                    <a:gd name="connsiteY7" fmla="*/ 14287 h 110109"/>
                    <a:gd name="connsiteX0" fmla="*/ 123255 w 130399"/>
                    <a:gd name="connsiteY0" fmla="*/ 14287 h 110109"/>
                    <a:gd name="connsiteX1" fmla="*/ 75630 w 130399"/>
                    <a:gd name="connsiteY1" fmla="*/ 0 h 110109"/>
                    <a:gd name="connsiteX2" fmla="*/ 0 w 130399"/>
                    <a:gd name="connsiteY2" fmla="*/ 14859 h 110109"/>
                    <a:gd name="connsiteX3" fmla="*/ 23243 w 130399"/>
                    <a:gd name="connsiteY3" fmla="*/ 102393 h 110109"/>
                    <a:gd name="connsiteX4" fmla="*/ 54769 w 130399"/>
                    <a:gd name="connsiteY4" fmla="*/ 107728 h 110109"/>
                    <a:gd name="connsiteX5" fmla="*/ 107157 w 130399"/>
                    <a:gd name="connsiteY5" fmla="*/ 110109 h 110109"/>
                    <a:gd name="connsiteX6" fmla="*/ 130399 w 130399"/>
                    <a:gd name="connsiteY6" fmla="*/ 107156 h 110109"/>
                    <a:gd name="connsiteX7" fmla="*/ 123255 w 130399"/>
                    <a:gd name="connsiteY7" fmla="*/ 14287 h 110109"/>
                    <a:gd name="connsiteX0" fmla="*/ 200024 w 207168"/>
                    <a:gd name="connsiteY0" fmla="*/ 14287 h 110109"/>
                    <a:gd name="connsiteX1" fmla="*/ 152399 w 207168"/>
                    <a:gd name="connsiteY1" fmla="*/ 0 h 110109"/>
                    <a:gd name="connsiteX2" fmla="*/ 76769 w 207168"/>
                    <a:gd name="connsiteY2" fmla="*/ 14859 h 110109"/>
                    <a:gd name="connsiteX3" fmla="*/ 0 w 207168"/>
                    <a:gd name="connsiteY3" fmla="*/ 2381 h 110109"/>
                    <a:gd name="connsiteX4" fmla="*/ 131538 w 207168"/>
                    <a:gd name="connsiteY4" fmla="*/ 107728 h 110109"/>
                    <a:gd name="connsiteX5" fmla="*/ 183926 w 207168"/>
                    <a:gd name="connsiteY5" fmla="*/ 110109 h 110109"/>
                    <a:gd name="connsiteX6" fmla="*/ 207168 w 207168"/>
                    <a:gd name="connsiteY6" fmla="*/ 107156 h 110109"/>
                    <a:gd name="connsiteX7" fmla="*/ 200024 w 207168"/>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245269 w 268511"/>
                    <a:gd name="connsiteY5" fmla="*/ 110109 h 110109"/>
                    <a:gd name="connsiteX6" fmla="*/ 268511 w 268511"/>
                    <a:gd name="connsiteY6" fmla="*/ 107156 h 110109"/>
                    <a:gd name="connsiteX7" fmla="*/ 261367 w 268511"/>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45269 w 268511"/>
                    <a:gd name="connsiteY6" fmla="*/ 110109 h 110109"/>
                    <a:gd name="connsiteX7" fmla="*/ 268511 w 268511"/>
                    <a:gd name="connsiteY7" fmla="*/ 107156 h 110109"/>
                    <a:gd name="connsiteX8" fmla="*/ 261367 w 268511"/>
                    <a:gd name="connsiteY8"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02408 w 268511"/>
                    <a:gd name="connsiteY6" fmla="*/ 105347 h 110109"/>
                    <a:gd name="connsiteX7" fmla="*/ 245269 w 268511"/>
                    <a:gd name="connsiteY7" fmla="*/ 110109 h 110109"/>
                    <a:gd name="connsiteX8" fmla="*/ 268511 w 268511"/>
                    <a:gd name="connsiteY8" fmla="*/ 107156 h 110109"/>
                    <a:gd name="connsiteX9" fmla="*/ 261367 w 26851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204788 w 270891"/>
                    <a:gd name="connsiteY6" fmla="*/ 105347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95251 w 270891"/>
                    <a:gd name="connsiteY6" fmla="*/ 50579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3747 w 270891"/>
                    <a:gd name="connsiteY10"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9082 w 270891"/>
                    <a:gd name="connsiteY10" fmla="*/ 72009 h 110109"/>
                    <a:gd name="connsiteX11" fmla="*/ 263747 w 270891"/>
                    <a:gd name="connsiteY11"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247649 w 270891"/>
                    <a:gd name="connsiteY9" fmla="*/ 110109 h 110109"/>
                    <a:gd name="connsiteX10" fmla="*/ 270891 w 270891"/>
                    <a:gd name="connsiteY10" fmla="*/ 107156 h 110109"/>
                    <a:gd name="connsiteX11" fmla="*/ 269082 w 270891"/>
                    <a:gd name="connsiteY11" fmla="*/ 72009 h 110109"/>
                    <a:gd name="connsiteX12" fmla="*/ 263747 w 270891"/>
                    <a:gd name="connsiteY12"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14300 w 270891"/>
                    <a:gd name="connsiteY7" fmla="*/ 38672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22610 w 270891"/>
                    <a:gd name="connsiteY7" fmla="*/ 2391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11919 w 270891"/>
                    <a:gd name="connsiteY8" fmla="*/ 67247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4872"/>
                    <a:gd name="connsiteX1" fmla="*/ 216122 w 270891"/>
                    <a:gd name="connsiteY1" fmla="*/ 0 h 114872"/>
                    <a:gd name="connsiteX2" fmla="*/ 152398 w 270891"/>
                    <a:gd name="connsiteY2" fmla="*/ 10096 h 114872"/>
                    <a:gd name="connsiteX3" fmla="*/ 63723 w 270891"/>
                    <a:gd name="connsiteY3" fmla="*/ 2381 h 114872"/>
                    <a:gd name="connsiteX4" fmla="*/ 2380 w 270891"/>
                    <a:gd name="connsiteY4" fmla="*/ 45815 h 114872"/>
                    <a:gd name="connsiteX5" fmla="*/ 0 w 270891"/>
                    <a:gd name="connsiteY5" fmla="*/ 91059 h 114872"/>
                    <a:gd name="connsiteX6" fmla="*/ 47626 w 270891"/>
                    <a:gd name="connsiteY6" fmla="*/ 93441 h 114872"/>
                    <a:gd name="connsiteX7" fmla="*/ 103560 w 270891"/>
                    <a:gd name="connsiteY7" fmla="*/ 45344 h 114872"/>
                    <a:gd name="connsiteX8" fmla="*/ 111919 w 270891"/>
                    <a:gd name="connsiteY8" fmla="*/ 67247 h 114872"/>
                    <a:gd name="connsiteX9" fmla="*/ 61913 w 270891"/>
                    <a:gd name="connsiteY9" fmla="*/ 114872 h 114872"/>
                    <a:gd name="connsiteX10" fmla="*/ 247649 w 270891"/>
                    <a:gd name="connsiteY10" fmla="*/ 110109 h 114872"/>
                    <a:gd name="connsiteX11" fmla="*/ 270891 w 270891"/>
                    <a:gd name="connsiteY11" fmla="*/ 107156 h 114872"/>
                    <a:gd name="connsiteX12" fmla="*/ 269082 w 270891"/>
                    <a:gd name="connsiteY12" fmla="*/ 72009 h 114872"/>
                    <a:gd name="connsiteX13" fmla="*/ 263747 w 270891"/>
                    <a:gd name="connsiteY13" fmla="*/ 14287 h 114872"/>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270891 w 270891"/>
                    <a:gd name="connsiteY11" fmla="*/ 107156 h 133921"/>
                    <a:gd name="connsiteX12" fmla="*/ 269082 w 270891"/>
                    <a:gd name="connsiteY12" fmla="*/ 72009 h 133921"/>
                    <a:gd name="connsiteX13" fmla="*/ 263747 w 270891"/>
                    <a:gd name="connsiteY13"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70891 w 270891"/>
                    <a:gd name="connsiteY12" fmla="*/ 107156 h 133921"/>
                    <a:gd name="connsiteX13" fmla="*/ 269082 w 270891"/>
                    <a:gd name="connsiteY13" fmla="*/ 72009 h 133921"/>
                    <a:gd name="connsiteX14" fmla="*/ 263747 w 270891"/>
                    <a:gd name="connsiteY14"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40495 w 270891"/>
                    <a:gd name="connsiteY11" fmla="*/ 133921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62495"/>
                    <a:gd name="connsiteX1" fmla="*/ 216122 w 270891"/>
                    <a:gd name="connsiteY1" fmla="*/ 0 h 162495"/>
                    <a:gd name="connsiteX2" fmla="*/ 152398 w 270891"/>
                    <a:gd name="connsiteY2" fmla="*/ 10096 h 162495"/>
                    <a:gd name="connsiteX3" fmla="*/ 63723 w 270891"/>
                    <a:gd name="connsiteY3" fmla="*/ 2381 h 162495"/>
                    <a:gd name="connsiteX4" fmla="*/ 2380 w 270891"/>
                    <a:gd name="connsiteY4" fmla="*/ 45815 h 162495"/>
                    <a:gd name="connsiteX5" fmla="*/ 0 w 270891"/>
                    <a:gd name="connsiteY5" fmla="*/ 91059 h 162495"/>
                    <a:gd name="connsiteX6" fmla="*/ 47626 w 270891"/>
                    <a:gd name="connsiteY6" fmla="*/ 93441 h 162495"/>
                    <a:gd name="connsiteX7" fmla="*/ 103560 w 270891"/>
                    <a:gd name="connsiteY7" fmla="*/ 45344 h 162495"/>
                    <a:gd name="connsiteX8" fmla="*/ 111919 w 270891"/>
                    <a:gd name="connsiteY8" fmla="*/ 67247 h 162495"/>
                    <a:gd name="connsiteX9" fmla="*/ 61913 w 270891"/>
                    <a:gd name="connsiteY9" fmla="*/ 114872 h 162495"/>
                    <a:gd name="connsiteX10" fmla="*/ 80961 w 270891"/>
                    <a:gd name="connsiteY10" fmla="*/ 133921 h 162495"/>
                    <a:gd name="connsiteX11" fmla="*/ 140495 w 270891"/>
                    <a:gd name="connsiteY11" fmla="*/ 133921 h 162495"/>
                    <a:gd name="connsiteX12" fmla="*/ 164307 w 270891"/>
                    <a:gd name="connsiteY12" fmla="*/ 162495 h 162495"/>
                    <a:gd name="connsiteX13" fmla="*/ 270891 w 270891"/>
                    <a:gd name="connsiteY13" fmla="*/ 107156 h 162495"/>
                    <a:gd name="connsiteX14" fmla="*/ 269082 w 270891"/>
                    <a:gd name="connsiteY14" fmla="*/ 72009 h 162495"/>
                    <a:gd name="connsiteX15" fmla="*/ 263747 w 270891"/>
                    <a:gd name="connsiteY15" fmla="*/ 14287 h 162495"/>
                    <a:gd name="connsiteX0" fmla="*/ 263747 w 278035"/>
                    <a:gd name="connsiteY0" fmla="*/ 14287 h 162495"/>
                    <a:gd name="connsiteX1" fmla="*/ 216122 w 278035"/>
                    <a:gd name="connsiteY1" fmla="*/ 0 h 162495"/>
                    <a:gd name="connsiteX2" fmla="*/ 152398 w 278035"/>
                    <a:gd name="connsiteY2" fmla="*/ 10096 h 162495"/>
                    <a:gd name="connsiteX3" fmla="*/ 63723 w 278035"/>
                    <a:gd name="connsiteY3" fmla="*/ 2381 h 162495"/>
                    <a:gd name="connsiteX4" fmla="*/ 2380 w 278035"/>
                    <a:gd name="connsiteY4" fmla="*/ 45815 h 162495"/>
                    <a:gd name="connsiteX5" fmla="*/ 0 w 278035"/>
                    <a:gd name="connsiteY5" fmla="*/ 91059 h 162495"/>
                    <a:gd name="connsiteX6" fmla="*/ 47626 w 278035"/>
                    <a:gd name="connsiteY6" fmla="*/ 93441 h 162495"/>
                    <a:gd name="connsiteX7" fmla="*/ 103560 w 278035"/>
                    <a:gd name="connsiteY7" fmla="*/ 45344 h 162495"/>
                    <a:gd name="connsiteX8" fmla="*/ 111919 w 278035"/>
                    <a:gd name="connsiteY8" fmla="*/ 67247 h 162495"/>
                    <a:gd name="connsiteX9" fmla="*/ 61913 w 278035"/>
                    <a:gd name="connsiteY9" fmla="*/ 114872 h 162495"/>
                    <a:gd name="connsiteX10" fmla="*/ 80961 w 278035"/>
                    <a:gd name="connsiteY10" fmla="*/ 133921 h 162495"/>
                    <a:gd name="connsiteX11" fmla="*/ 140495 w 278035"/>
                    <a:gd name="connsiteY11" fmla="*/ 133921 h 162495"/>
                    <a:gd name="connsiteX12" fmla="*/ 164307 w 278035"/>
                    <a:gd name="connsiteY12" fmla="*/ 162495 h 162495"/>
                    <a:gd name="connsiteX13" fmla="*/ 278035 w 278035"/>
                    <a:gd name="connsiteY13" fmla="*/ 111918 h 162495"/>
                    <a:gd name="connsiteX14" fmla="*/ 269082 w 278035"/>
                    <a:gd name="connsiteY14" fmla="*/ 72009 h 162495"/>
                    <a:gd name="connsiteX15" fmla="*/ 263747 w 278035"/>
                    <a:gd name="connsiteY15" fmla="*/ 14287 h 16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5" h="162495">
                      <a:moveTo>
                        <a:pt x="263747" y="14287"/>
                      </a:moveTo>
                      <a:lnTo>
                        <a:pt x="216122" y="0"/>
                      </a:lnTo>
                      <a:lnTo>
                        <a:pt x="152398" y="10096"/>
                      </a:lnTo>
                      <a:lnTo>
                        <a:pt x="63723" y="2381"/>
                      </a:lnTo>
                      <a:lnTo>
                        <a:pt x="2380" y="45815"/>
                      </a:lnTo>
                      <a:lnTo>
                        <a:pt x="0" y="91059"/>
                      </a:lnTo>
                      <a:lnTo>
                        <a:pt x="47626" y="93441"/>
                      </a:lnTo>
                      <a:lnTo>
                        <a:pt x="103560" y="45344"/>
                      </a:lnTo>
                      <a:lnTo>
                        <a:pt x="111919" y="67247"/>
                      </a:lnTo>
                      <a:lnTo>
                        <a:pt x="61913" y="114872"/>
                      </a:lnTo>
                      <a:lnTo>
                        <a:pt x="80961" y="133921"/>
                      </a:lnTo>
                      <a:lnTo>
                        <a:pt x="140495" y="133921"/>
                      </a:lnTo>
                      <a:lnTo>
                        <a:pt x="164307" y="162495"/>
                      </a:lnTo>
                      <a:lnTo>
                        <a:pt x="278035" y="111918"/>
                      </a:lnTo>
                      <a:lnTo>
                        <a:pt x="269082" y="72009"/>
                      </a:lnTo>
                      <a:lnTo>
                        <a:pt x="263747" y="14287"/>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5" name="フリーフォーム 94"/>
                <p:cNvSpPr/>
                <p:nvPr/>
              </p:nvSpPr>
              <p:spPr>
                <a:xfrm>
                  <a:off x="5940152" y="358816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6" name="フリーフォーム 95"/>
                <p:cNvSpPr/>
                <p:nvPr/>
              </p:nvSpPr>
              <p:spPr>
                <a:xfrm>
                  <a:off x="5939799" y="359321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86" name="正方形/長方形 85"/>
              <p:cNvSpPr/>
              <p:nvPr/>
            </p:nvSpPr>
            <p:spPr>
              <a:xfrm>
                <a:off x="1810593" y="5243704"/>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7" name="正方形/長方形 86"/>
              <p:cNvSpPr/>
              <p:nvPr/>
            </p:nvSpPr>
            <p:spPr>
              <a:xfrm>
                <a:off x="1435805" y="5373447"/>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8" name="正方形/長方形 87"/>
              <p:cNvSpPr/>
              <p:nvPr/>
            </p:nvSpPr>
            <p:spPr>
              <a:xfrm>
                <a:off x="1356604" y="5530790"/>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9" name="正方形/長方形 88"/>
              <p:cNvSpPr/>
              <p:nvPr/>
            </p:nvSpPr>
            <p:spPr>
              <a:xfrm>
                <a:off x="1269324" y="5303009"/>
                <a:ext cx="674650" cy="329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646"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関西国際</a:t>
                </a:r>
                <a:r>
                  <a:rPr lang="en-US" altLang="ja-JP" sz="646"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646"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646"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空港</a:t>
                </a:r>
                <a:endParaRPr lang="ja-JP" altLang="en-US" sz="1662" dirty="0"/>
              </a:p>
            </p:txBody>
          </p:sp>
        </p:grpSp>
        <p:cxnSp>
          <p:nvCxnSpPr>
            <p:cNvPr id="63" name="直線矢印コネクタ 62"/>
            <p:cNvCxnSpPr>
              <a:stCxn id="117" idx="0"/>
              <a:endCxn id="107" idx="2"/>
            </p:cNvCxnSpPr>
            <p:nvPr/>
          </p:nvCxnSpPr>
          <p:spPr>
            <a:xfrm flipV="1">
              <a:off x="1172585" y="5645498"/>
              <a:ext cx="899164" cy="309013"/>
            </a:xfrm>
            <a:prstGeom prst="straightConnector1">
              <a:avLst/>
            </a:prstGeom>
            <a:ln w="12700">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sp>
        <p:nvSpPr>
          <p:cNvPr id="6" name="正方形/長方形 5"/>
          <p:cNvSpPr/>
          <p:nvPr/>
        </p:nvSpPr>
        <p:spPr>
          <a:xfrm rot="20929491">
            <a:off x="6734125" y="2369557"/>
            <a:ext cx="3645024" cy="854545"/>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0" name="Rectangle 2"/>
          <p:cNvSpPr txBox="1">
            <a:spLocks noChangeArrowheads="1"/>
          </p:cNvSpPr>
          <p:nvPr/>
        </p:nvSpPr>
        <p:spPr bwMode="auto">
          <a:xfrm>
            <a:off x="1524000" y="263771"/>
            <a:ext cx="9144000" cy="376718"/>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84395" tIns="42198" rIns="84395" bIns="42198" numCol="1" anchor="ctr" anchorCtr="0" compatLnSpc="1">
            <a:prstTxWarp prst="textNoShape">
              <a:avLst/>
            </a:prstTxWarp>
          </a:bodyPr>
          <a:lstStyle/>
          <a:p>
            <a:r>
              <a:rPr lang="ja-JP" altLang="en-US" sz="1846" b="1" dirty="0">
                <a:solidFill>
                  <a:schemeClr val="bg1"/>
                </a:solidFill>
                <a:latin typeface="ＭＳ ゴシック" pitchFamily="49" charset="-128"/>
                <a:ea typeface="ＭＳ ゴシック" pitchFamily="49" charset="-128"/>
              </a:rPr>
              <a:t>エリア編　マップ</a:t>
            </a:r>
            <a:endParaRPr lang="en-US" altLang="ja-JP" sz="1846" b="1" dirty="0">
              <a:solidFill>
                <a:schemeClr val="bg1"/>
              </a:solidFill>
              <a:latin typeface="ＭＳ ゴシック" pitchFamily="49" charset="-128"/>
              <a:ea typeface="ＭＳ ゴシック" pitchFamily="49" charset="-128"/>
            </a:endParaRPr>
          </a:p>
        </p:txBody>
      </p:sp>
      <p:sp>
        <p:nvSpPr>
          <p:cNvPr id="117" name="線吹き出し 1 116"/>
          <p:cNvSpPr/>
          <p:nvPr/>
        </p:nvSpPr>
        <p:spPr>
          <a:xfrm>
            <a:off x="4299822" y="5515538"/>
            <a:ext cx="1700611" cy="598220"/>
          </a:xfrm>
          <a:prstGeom prst="callout1">
            <a:avLst>
              <a:gd name="adj1" fmla="val 50942"/>
              <a:gd name="adj2" fmla="val 101127"/>
              <a:gd name="adj3" fmla="val -12956"/>
              <a:gd name="adj4" fmla="val 127132"/>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1292" dirty="0"/>
              <a:t>８．関西国際空港・</a:t>
            </a:r>
            <a:r>
              <a:rPr lang="en-US" altLang="ja-JP" sz="1292" dirty="0"/>
              <a:t/>
            </a:r>
            <a:br>
              <a:rPr lang="en-US" altLang="ja-JP" sz="1292" dirty="0"/>
            </a:br>
            <a:r>
              <a:rPr lang="ja-JP" altLang="en-US" sz="1292" dirty="0"/>
              <a:t>りんくうタウン周辺</a:t>
            </a:r>
            <a:r>
              <a:rPr lang="en-US" altLang="ja-JP" sz="1292" dirty="0"/>
              <a:t/>
            </a:r>
            <a:br>
              <a:rPr lang="en-US" altLang="ja-JP" sz="1292" dirty="0"/>
            </a:br>
            <a:r>
              <a:rPr lang="ja-JP" altLang="en-US" sz="1292" dirty="0">
                <a:latin typeface="+mn-ea"/>
              </a:rPr>
              <a:t> （</a:t>
            </a:r>
            <a:r>
              <a:rPr lang="en-US" altLang="ja-JP" sz="1292" dirty="0" smtClean="0"/>
              <a:t>P.67</a:t>
            </a:r>
            <a:r>
              <a:rPr lang="ja-JP" altLang="en-US" sz="1292" dirty="0" smtClean="0">
                <a:latin typeface="+mn-ea"/>
              </a:rPr>
              <a:t>）</a:t>
            </a:r>
            <a:endParaRPr lang="ja-JP" altLang="en-US" sz="1292" dirty="0"/>
          </a:p>
        </p:txBody>
      </p:sp>
      <p:sp>
        <p:nvSpPr>
          <p:cNvPr id="60" name="フリーフォーム 59"/>
          <p:cNvSpPr/>
          <p:nvPr/>
        </p:nvSpPr>
        <p:spPr>
          <a:xfrm>
            <a:off x="7795298" y="1925515"/>
            <a:ext cx="1928813" cy="474786"/>
          </a:xfrm>
          <a:custGeom>
            <a:avLst/>
            <a:gdLst>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19188 w 1955007"/>
              <a:gd name="connsiteY27" fmla="*/ 19050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38238 w 1955007"/>
              <a:gd name="connsiteY27" fmla="*/ 7144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7282 w 1955007"/>
              <a:gd name="connsiteY26" fmla="*/ 11906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4900 w 1955007"/>
              <a:gd name="connsiteY26" fmla="*/ 2381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1100 w 1955007"/>
              <a:gd name="connsiteY30" fmla="*/ 90486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16807 w 1955007"/>
              <a:gd name="connsiteY26" fmla="*/ 2380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09650 w 1955007"/>
              <a:gd name="connsiteY23" fmla="*/ 28574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88157 w 1955007"/>
              <a:gd name="connsiteY7" fmla="*/ 302418 h 566736"/>
              <a:gd name="connsiteX8" fmla="*/ 545307 w 1955007"/>
              <a:gd name="connsiteY8" fmla="*/ 311943 h 566736"/>
              <a:gd name="connsiteX9" fmla="*/ 566738 w 1955007"/>
              <a:gd name="connsiteY9" fmla="*/ 311943 h 566736"/>
              <a:gd name="connsiteX10" fmla="*/ 592932 w 1955007"/>
              <a:gd name="connsiteY10" fmla="*/ 316705 h 566736"/>
              <a:gd name="connsiteX11" fmla="*/ 595313 w 1955007"/>
              <a:gd name="connsiteY11" fmla="*/ 316705 h 566736"/>
              <a:gd name="connsiteX12" fmla="*/ 621507 w 1955007"/>
              <a:gd name="connsiteY12" fmla="*/ 319086 h 566736"/>
              <a:gd name="connsiteX13" fmla="*/ 657225 w 1955007"/>
              <a:gd name="connsiteY13" fmla="*/ 321468 h 566736"/>
              <a:gd name="connsiteX14" fmla="*/ 678657 w 1955007"/>
              <a:gd name="connsiteY14" fmla="*/ 319086 h 566736"/>
              <a:gd name="connsiteX15" fmla="*/ 714375 w 1955007"/>
              <a:gd name="connsiteY15" fmla="*/ 307180 h 566736"/>
              <a:gd name="connsiteX16" fmla="*/ 747713 w 1955007"/>
              <a:gd name="connsiteY16" fmla="*/ 290511 h 566736"/>
              <a:gd name="connsiteX17" fmla="*/ 809625 w 1955007"/>
              <a:gd name="connsiteY17" fmla="*/ 228599 h 566736"/>
              <a:gd name="connsiteX18" fmla="*/ 857250 w 1955007"/>
              <a:gd name="connsiteY18" fmla="*/ 178593 h 566736"/>
              <a:gd name="connsiteX19" fmla="*/ 933450 w 1955007"/>
              <a:gd name="connsiteY19" fmla="*/ 92867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302418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4375 w 1955007"/>
              <a:gd name="connsiteY17" fmla="*/ 307180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66775 w 1955007"/>
              <a:gd name="connsiteY20" fmla="*/ 147637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1994 w 1955007"/>
              <a:gd name="connsiteY16" fmla="*/ 273842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704850 w 1955007"/>
              <a:gd name="connsiteY14" fmla="*/ 278604 h 566736"/>
              <a:gd name="connsiteX15" fmla="*/ 738188 w 1955007"/>
              <a:gd name="connsiteY15" fmla="*/ 252410 h 566736"/>
              <a:gd name="connsiteX16" fmla="*/ 762001 w 1955007"/>
              <a:gd name="connsiteY16" fmla="*/ 228598 h 566736"/>
              <a:gd name="connsiteX17" fmla="*/ 800100 w 1955007"/>
              <a:gd name="connsiteY17" fmla="*/ 197643 h 566736"/>
              <a:gd name="connsiteX18" fmla="*/ 869156 w 1955007"/>
              <a:gd name="connsiteY18" fmla="*/ 138112 h 566736"/>
              <a:gd name="connsiteX19" fmla="*/ 933450 w 1955007"/>
              <a:gd name="connsiteY19" fmla="*/ 80960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16807 w 1955007"/>
              <a:gd name="connsiteY25" fmla="*/ 28574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71563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16818 w 1955007"/>
              <a:gd name="connsiteY29" fmla="*/ 127020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6344 w 1955007"/>
              <a:gd name="connsiteY29" fmla="*/ 141307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3963 w 1955007"/>
              <a:gd name="connsiteY29" fmla="*/ 148451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9650 w 1955007"/>
              <a:gd name="connsiteY22" fmla="*/ 9525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4888 w 1955007"/>
              <a:gd name="connsiteY22" fmla="*/ 21431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6807 w 1955007"/>
              <a:gd name="connsiteY25" fmla="*/ 7073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223963 w 1955007"/>
              <a:gd name="connsiteY28" fmla="*/ 133279 h 545235"/>
              <a:gd name="connsiteX29" fmla="*/ 1243013 w 1955007"/>
              <a:gd name="connsiteY29" fmla="*/ 161854 h 545235"/>
              <a:gd name="connsiteX30" fmla="*/ 1273969 w 1955007"/>
              <a:gd name="connsiteY30" fmla="*/ 209479 h 545235"/>
              <a:gd name="connsiteX31" fmla="*/ 1302544 w 1955007"/>
              <a:gd name="connsiteY31" fmla="*/ 257104 h 545235"/>
              <a:gd name="connsiteX32" fmla="*/ 1321594 w 1955007"/>
              <a:gd name="connsiteY32" fmla="*/ 280917 h 545235"/>
              <a:gd name="connsiteX33" fmla="*/ 1350169 w 1955007"/>
              <a:gd name="connsiteY33" fmla="*/ 319017 h 545235"/>
              <a:gd name="connsiteX34" fmla="*/ 1440657 w 1955007"/>
              <a:gd name="connsiteY34" fmla="*/ 404742 h 545235"/>
              <a:gd name="connsiteX35" fmla="*/ 1476375 w 1955007"/>
              <a:gd name="connsiteY35" fmla="*/ 423792 h 545235"/>
              <a:gd name="connsiteX36" fmla="*/ 1554957 w 1955007"/>
              <a:gd name="connsiteY36" fmla="*/ 445223 h 545235"/>
              <a:gd name="connsiteX37" fmla="*/ 1657350 w 1955007"/>
              <a:gd name="connsiteY37" fmla="*/ 492848 h 545235"/>
              <a:gd name="connsiteX38" fmla="*/ 1719263 w 1955007"/>
              <a:gd name="connsiteY38" fmla="*/ 507135 h 545235"/>
              <a:gd name="connsiteX39" fmla="*/ 1809750 w 1955007"/>
              <a:gd name="connsiteY39" fmla="*/ 538092 h 545235"/>
              <a:gd name="connsiteX40" fmla="*/ 1864519 w 1955007"/>
              <a:gd name="connsiteY40" fmla="*/ 545235 h 545235"/>
              <a:gd name="connsiteX41" fmla="*/ 1874044 w 1955007"/>
              <a:gd name="connsiteY41" fmla="*/ 540473 h 545235"/>
              <a:gd name="connsiteX42" fmla="*/ 1928813 w 1955007"/>
              <a:gd name="connsiteY42" fmla="*/ 542854 h 545235"/>
              <a:gd name="connsiteX43" fmla="*/ 1955007 w 1955007"/>
              <a:gd name="connsiteY43" fmla="*/ 545235 h 545235"/>
              <a:gd name="connsiteX0" fmla="*/ 0 w 1955007"/>
              <a:gd name="connsiteY0" fmla="*/ 307995 h 536595"/>
              <a:gd name="connsiteX1" fmla="*/ 83344 w 1955007"/>
              <a:gd name="connsiteY1" fmla="*/ 310377 h 536595"/>
              <a:gd name="connsiteX2" fmla="*/ 123825 w 1955007"/>
              <a:gd name="connsiteY2" fmla="*/ 310377 h 536595"/>
              <a:gd name="connsiteX3" fmla="*/ 209550 w 1955007"/>
              <a:gd name="connsiteY3" fmla="*/ 305614 h 536595"/>
              <a:gd name="connsiteX4" fmla="*/ 290513 w 1955007"/>
              <a:gd name="connsiteY4" fmla="*/ 291327 h 536595"/>
              <a:gd name="connsiteX5" fmla="*/ 366713 w 1955007"/>
              <a:gd name="connsiteY5" fmla="*/ 272277 h 536595"/>
              <a:gd name="connsiteX6" fmla="*/ 402432 w 1955007"/>
              <a:gd name="connsiteY6" fmla="*/ 262752 h 536595"/>
              <a:gd name="connsiteX7" fmla="*/ 445294 w 1955007"/>
              <a:gd name="connsiteY7" fmla="*/ 262752 h 536595"/>
              <a:gd name="connsiteX8" fmla="*/ 488157 w 1955007"/>
              <a:gd name="connsiteY8" fmla="*/ 272277 h 536595"/>
              <a:gd name="connsiteX9" fmla="*/ 545307 w 1955007"/>
              <a:gd name="connsiteY9" fmla="*/ 281802 h 536595"/>
              <a:gd name="connsiteX10" fmla="*/ 566738 w 1955007"/>
              <a:gd name="connsiteY10" fmla="*/ 281802 h 536595"/>
              <a:gd name="connsiteX11" fmla="*/ 592932 w 1955007"/>
              <a:gd name="connsiteY11" fmla="*/ 286564 h 536595"/>
              <a:gd name="connsiteX12" fmla="*/ 595313 w 1955007"/>
              <a:gd name="connsiteY12" fmla="*/ 286564 h 536595"/>
              <a:gd name="connsiteX13" fmla="*/ 633412 w 1955007"/>
              <a:gd name="connsiteY13" fmla="*/ 277040 h 536595"/>
              <a:gd name="connsiteX14" fmla="*/ 683419 w 1955007"/>
              <a:gd name="connsiteY14" fmla="*/ 248464 h 536595"/>
              <a:gd name="connsiteX15" fmla="*/ 704850 w 1955007"/>
              <a:gd name="connsiteY15" fmla="*/ 227032 h 536595"/>
              <a:gd name="connsiteX16" fmla="*/ 742951 w 1955007"/>
              <a:gd name="connsiteY16" fmla="*/ 198456 h 536595"/>
              <a:gd name="connsiteX17" fmla="*/ 769144 w 1955007"/>
              <a:gd name="connsiteY17" fmla="*/ 179407 h 536595"/>
              <a:gd name="connsiteX18" fmla="*/ 831056 w 1955007"/>
              <a:gd name="connsiteY18" fmla="*/ 122258 h 536595"/>
              <a:gd name="connsiteX19" fmla="*/ 876299 w 1955007"/>
              <a:gd name="connsiteY19" fmla="*/ 77014 h 536595"/>
              <a:gd name="connsiteX20" fmla="*/ 933450 w 1955007"/>
              <a:gd name="connsiteY20" fmla="*/ 36532 h 536595"/>
              <a:gd name="connsiteX21" fmla="*/ 962026 w 1955007"/>
              <a:gd name="connsiteY21" fmla="*/ 19865 h 536595"/>
              <a:gd name="connsiteX22" fmla="*/ 1004888 w 1955007"/>
              <a:gd name="connsiteY22" fmla="*/ 5577 h 536595"/>
              <a:gd name="connsiteX23" fmla="*/ 1057276 w 1955007"/>
              <a:gd name="connsiteY23" fmla="*/ 3196 h 536595"/>
              <a:gd name="connsiteX24" fmla="*/ 1095375 w 1955007"/>
              <a:gd name="connsiteY24" fmla="*/ 7958 h 536595"/>
              <a:gd name="connsiteX25" fmla="*/ 1119188 w 1955007"/>
              <a:gd name="connsiteY25" fmla="*/ 22246 h 536595"/>
              <a:gd name="connsiteX26" fmla="*/ 1150144 w 1955007"/>
              <a:gd name="connsiteY26" fmla="*/ 55582 h 536595"/>
              <a:gd name="connsiteX27" fmla="*/ 1190625 w 1955007"/>
              <a:gd name="connsiteY27" fmla="*/ 93684 h 536595"/>
              <a:gd name="connsiteX28" fmla="*/ 1223963 w 1955007"/>
              <a:gd name="connsiteY28" fmla="*/ 124639 h 536595"/>
              <a:gd name="connsiteX29" fmla="*/ 1243013 w 1955007"/>
              <a:gd name="connsiteY29" fmla="*/ 153214 h 536595"/>
              <a:gd name="connsiteX30" fmla="*/ 1273969 w 1955007"/>
              <a:gd name="connsiteY30" fmla="*/ 200839 h 536595"/>
              <a:gd name="connsiteX31" fmla="*/ 1302544 w 1955007"/>
              <a:gd name="connsiteY31" fmla="*/ 248464 h 536595"/>
              <a:gd name="connsiteX32" fmla="*/ 1321594 w 1955007"/>
              <a:gd name="connsiteY32" fmla="*/ 272277 h 536595"/>
              <a:gd name="connsiteX33" fmla="*/ 1350169 w 1955007"/>
              <a:gd name="connsiteY33" fmla="*/ 310377 h 536595"/>
              <a:gd name="connsiteX34" fmla="*/ 1440657 w 1955007"/>
              <a:gd name="connsiteY34" fmla="*/ 396102 h 536595"/>
              <a:gd name="connsiteX35" fmla="*/ 1476375 w 1955007"/>
              <a:gd name="connsiteY35" fmla="*/ 415152 h 536595"/>
              <a:gd name="connsiteX36" fmla="*/ 1554957 w 1955007"/>
              <a:gd name="connsiteY36" fmla="*/ 436583 h 536595"/>
              <a:gd name="connsiteX37" fmla="*/ 1657350 w 1955007"/>
              <a:gd name="connsiteY37" fmla="*/ 484208 h 536595"/>
              <a:gd name="connsiteX38" fmla="*/ 1719263 w 1955007"/>
              <a:gd name="connsiteY38" fmla="*/ 498495 h 536595"/>
              <a:gd name="connsiteX39" fmla="*/ 1809750 w 1955007"/>
              <a:gd name="connsiteY39" fmla="*/ 529452 h 536595"/>
              <a:gd name="connsiteX40" fmla="*/ 1864519 w 1955007"/>
              <a:gd name="connsiteY40" fmla="*/ 536595 h 536595"/>
              <a:gd name="connsiteX41" fmla="*/ 1874044 w 1955007"/>
              <a:gd name="connsiteY41" fmla="*/ 531833 h 536595"/>
              <a:gd name="connsiteX42" fmla="*/ 1928813 w 1955007"/>
              <a:gd name="connsiteY42" fmla="*/ 534214 h 536595"/>
              <a:gd name="connsiteX43" fmla="*/ 1955007 w 1955007"/>
              <a:gd name="connsiteY43" fmla="*/ 536595 h 536595"/>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19188 w 1955007"/>
              <a:gd name="connsiteY25" fmla="*/ 21361 h 535710"/>
              <a:gd name="connsiteX26" fmla="*/ 1150144 w 1955007"/>
              <a:gd name="connsiteY26" fmla="*/ 54697 h 535710"/>
              <a:gd name="connsiteX27" fmla="*/ 1190625 w 1955007"/>
              <a:gd name="connsiteY27" fmla="*/ 92799 h 535710"/>
              <a:gd name="connsiteX28" fmla="*/ 1223963 w 1955007"/>
              <a:gd name="connsiteY28" fmla="*/ 123754 h 535710"/>
              <a:gd name="connsiteX29" fmla="*/ 1243013 w 1955007"/>
              <a:gd name="connsiteY29" fmla="*/ 152329 h 535710"/>
              <a:gd name="connsiteX30" fmla="*/ 1273969 w 1955007"/>
              <a:gd name="connsiteY30" fmla="*/ 199954 h 535710"/>
              <a:gd name="connsiteX31" fmla="*/ 1302544 w 1955007"/>
              <a:gd name="connsiteY31" fmla="*/ 247579 h 535710"/>
              <a:gd name="connsiteX32" fmla="*/ 1321594 w 1955007"/>
              <a:gd name="connsiteY32" fmla="*/ 271392 h 535710"/>
              <a:gd name="connsiteX33" fmla="*/ 1350169 w 1955007"/>
              <a:gd name="connsiteY33" fmla="*/ 309492 h 535710"/>
              <a:gd name="connsiteX34" fmla="*/ 1440657 w 1955007"/>
              <a:gd name="connsiteY34" fmla="*/ 395217 h 535710"/>
              <a:gd name="connsiteX35" fmla="*/ 1476375 w 1955007"/>
              <a:gd name="connsiteY35" fmla="*/ 414267 h 535710"/>
              <a:gd name="connsiteX36" fmla="*/ 1554957 w 1955007"/>
              <a:gd name="connsiteY36" fmla="*/ 435698 h 535710"/>
              <a:gd name="connsiteX37" fmla="*/ 1657350 w 1955007"/>
              <a:gd name="connsiteY37" fmla="*/ 483323 h 535710"/>
              <a:gd name="connsiteX38" fmla="*/ 1719263 w 1955007"/>
              <a:gd name="connsiteY38" fmla="*/ 497610 h 535710"/>
              <a:gd name="connsiteX39" fmla="*/ 1809750 w 1955007"/>
              <a:gd name="connsiteY39" fmla="*/ 528567 h 535710"/>
              <a:gd name="connsiteX40" fmla="*/ 1864519 w 1955007"/>
              <a:gd name="connsiteY40" fmla="*/ 535710 h 535710"/>
              <a:gd name="connsiteX41" fmla="*/ 1874044 w 1955007"/>
              <a:gd name="connsiteY41" fmla="*/ 530948 h 535710"/>
              <a:gd name="connsiteX42" fmla="*/ 1928813 w 1955007"/>
              <a:gd name="connsiteY42" fmla="*/ 533329 h 535710"/>
              <a:gd name="connsiteX43" fmla="*/ 1955007 w 1955007"/>
              <a:gd name="connsiteY43"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0144 w 1955007"/>
              <a:gd name="connsiteY25" fmla="*/ 54697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7288 w 1955007"/>
              <a:gd name="connsiteY25" fmla="*/ 52316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8333 h 536933"/>
              <a:gd name="connsiteX1" fmla="*/ 83344 w 1955007"/>
              <a:gd name="connsiteY1" fmla="*/ 310715 h 536933"/>
              <a:gd name="connsiteX2" fmla="*/ 123825 w 1955007"/>
              <a:gd name="connsiteY2" fmla="*/ 310715 h 536933"/>
              <a:gd name="connsiteX3" fmla="*/ 209550 w 1955007"/>
              <a:gd name="connsiteY3" fmla="*/ 305952 h 536933"/>
              <a:gd name="connsiteX4" fmla="*/ 290513 w 1955007"/>
              <a:gd name="connsiteY4" fmla="*/ 291665 h 536933"/>
              <a:gd name="connsiteX5" fmla="*/ 366713 w 1955007"/>
              <a:gd name="connsiteY5" fmla="*/ 272615 h 536933"/>
              <a:gd name="connsiteX6" fmla="*/ 402432 w 1955007"/>
              <a:gd name="connsiteY6" fmla="*/ 263090 h 536933"/>
              <a:gd name="connsiteX7" fmla="*/ 445294 w 1955007"/>
              <a:gd name="connsiteY7" fmla="*/ 263090 h 536933"/>
              <a:gd name="connsiteX8" fmla="*/ 488157 w 1955007"/>
              <a:gd name="connsiteY8" fmla="*/ 272615 h 536933"/>
              <a:gd name="connsiteX9" fmla="*/ 545307 w 1955007"/>
              <a:gd name="connsiteY9" fmla="*/ 282140 h 536933"/>
              <a:gd name="connsiteX10" fmla="*/ 566738 w 1955007"/>
              <a:gd name="connsiteY10" fmla="*/ 282140 h 536933"/>
              <a:gd name="connsiteX11" fmla="*/ 592932 w 1955007"/>
              <a:gd name="connsiteY11" fmla="*/ 286902 h 536933"/>
              <a:gd name="connsiteX12" fmla="*/ 595313 w 1955007"/>
              <a:gd name="connsiteY12" fmla="*/ 286902 h 536933"/>
              <a:gd name="connsiteX13" fmla="*/ 633412 w 1955007"/>
              <a:gd name="connsiteY13" fmla="*/ 277378 h 536933"/>
              <a:gd name="connsiteX14" fmla="*/ 683419 w 1955007"/>
              <a:gd name="connsiteY14" fmla="*/ 248802 h 536933"/>
              <a:gd name="connsiteX15" fmla="*/ 704850 w 1955007"/>
              <a:gd name="connsiteY15" fmla="*/ 227370 h 536933"/>
              <a:gd name="connsiteX16" fmla="*/ 742951 w 1955007"/>
              <a:gd name="connsiteY16" fmla="*/ 198794 h 536933"/>
              <a:gd name="connsiteX17" fmla="*/ 769144 w 1955007"/>
              <a:gd name="connsiteY17" fmla="*/ 179745 h 536933"/>
              <a:gd name="connsiteX18" fmla="*/ 831056 w 1955007"/>
              <a:gd name="connsiteY18" fmla="*/ 122596 h 536933"/>
              <a:gd name="connsiteX19" fmla="*/ 876299 w 1955007"/>
              <a:gd name="connsiteY19" fmla="*/ 77352 h 536933"/>
              <a:gd name="connsiteX20" fmla="*/ 933450 w 1955007"/>
              <a:gd name="connsiteY20" fmla="*/ 36870 h 536933"/>
              <a:gd name="connsiteX21" fmla="*/ 962026 w 1955007"/>
              <a:gd name="connsiteY21" fmla="*/ 20203 h 536933"/>
              <a:gd name="connsiteX22" fmla="*/ 1004888 w 1955007"/>
              <a:gd name="connsiteY22" fmla="*/ 5915 h 536933"/>
              <a:gd name="connsiteX23" fmla="*/ 1057276 w 1955007"/>
              <a:gd name="connsiteY23" fmla="*/ 3534 h 536933"/>
              <a:gd name="connsiteX24" fmla="*/ 1109662 w 1955007"/>
              <a:gd name="connsiteY24" fmla="*/ 5915 h 536933"/>
              <a:gd name="connsiteX25" fmla="*/ 1157288 w 1955007"/>
              <a:gd name="connsiteY25" fmla="*/ 53539 h 536933"/>
              <a:gd name="connsiteX26" fmla="*/ 1190625 w 1955007"/>
              <a:gd name="connsiteY26" fmla="*/ 94022 h 536933"/>
              <a:gd name="connsiteX27" fmla="*/ 1223963 w 1955007"/>
              <a:gd name="connsiteY27" fmla="*/ 124977 h 536933"/>
              <a:gd name="connsiteX28" fmla="*/ 1243013 w 1955007"/>
              <a:gd name="connsiteY28" fmla="*/ 153552 h 536933"/>
              <a:gd name="connsiteX29" fmla="*/ 1273969 w 1955007"/>
              <a:gd name="connsiteY29" fmla="*/ 201177 h 536933"/>
              <a:gd name="connsiteX30" fmla="*/ 1302544 w 1955007"/>
              <a:gd name="connsiteY30" fmla="*/ 248802 h 536933"/>
              <a:gd name="connsiteX31" fmla="*/ 1321594 w 1955007"/>
              <a:gd name="connsiteY31" fmla="*/ 272615 h 536933"/>
              <a:gd name="connsiteX32" fmla="*/ 1350169 w 1955007"/>
              <a:gd name="connsiteY32" fmla="*/ 310715 h 536933"/>
              <a:gd name="connsiteX33" fmla="*/ 1440657 w 1955007"/>
              <a:gd name="connsiteY33" fmla="*/ 396440 h 536933"/>
              <a:gd name="connsiteX34" fmla="*/ 1476375 w 1955007"/>
              <a:gd name="connsiteY34" fmla="*/ 415490 h 536933"/>
              <a:gd name="connsiteX35" fmla="*/ 1554957 w 1955007"/>
              <a:gd name="connsiteY35" fmla="*/ 436921 h 536933"/>
              <a:gd name="connsiteX36" fmla="*/ 1657350 w 1955007"/>
              <a:gd name="connsiteY36" fmla="*/ 484546 h 536933"/>
              <a:gd name="connsiteX37" fmla="*/ 1719263 w 1955007"/>
              <a:gd name="connsiteY37" fmla="*/ 498833 h 536933"/>
              <a:gd name="connsiteX38" fmla="*/ 1809750 w 1955007"/>
              <a:gd name="connsiteY38" fmla="*/ 529790 h 536933"/>
              <a:gd name="connsiteX39" fmla="*/ 1864519 w 1955007"/>
              <a:gd name="connsiteY39" fmla="*/ 536933 h 536933"/>
              <a:gd name="connsiteX40" fmla="*/ 1874044 w 1955007"/>
              <a:gd name="connsiteY40" fmla="*/ 532171 h 536933"/>
              <a:gd name="connsiteX41" fmla="*/ 1928813 w 1955007"/>
              <a:gd name="connsiteY41" fmla="*/ 534552 h 536933"/>
              <a:gd name="connsiteX42" fmla="*/ 1955007 w 1955007"/>
              <a:gd name="connsiteY42" fmla="*/ 536933 h 536933"/>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23963 w 1955007"/>
              <a:gd name="connsiteY27" fmla="*/ 124125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28788 w 1955007"/>
              <a:gd name="connsiteY37" fmla="*/ 517031 h 536081"/>
              <a:gd name="connsiteX38" fmla="*/ 1719263 w 1955007"/>
              <a:gd name="connsiteY38" fmla="*/ 497981 h 536081"/>
              <a:gd name="connsiteX39" fmla="*/ 1809750 w 1955007"/>
              <a:gd name="connsiteY39" fmla="*/ 528938 h 536081"/>
              <a:gd name="connsiteX40" fmla="*/ 1864519 w 1955007"/>
              <a:gd name="connsiteY40" fmla="*/ 536081 h 536081"/>
              <a:gd name="connsiteX41" fmla="*/ 1874044 w 1955007"/>
              <a:gd name="connsiteY41" fmla="*/ 531319 h 536081"/>
              <a:gd name="connsiteX42" fmla="*/ 1928813 w 1955007"/>
              <a:gd name="connsiteY42" fmla="*/ 533700 h 536081"/>
              <a:gd name="connsiteX43" fmla="*/ 1955007 w 1955007"/>
              <a:gd name="connsiteY43" fmla="*/ 536081 h 536081"/>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719263 w 1955007"/>
              <a:gd name="connsiteY38" fmla="*/ 504603 h 542703"/>
              <a:gd name="connsiteX39" fmla="*/ 1809750 w 1955007"/>
              <a:gd name="connsiteY39" fmla="*/ 535560 h 542703"/>
              <a:gd name="connsiteX40" fmla="*/ 1864519 w 1955007"/>
              <a:gd name="connsiteY40" fmla="*/ 542703 h 542703"/>
              <a:gd name="connsiteX41" fmla="*/ 1874044 w 1955007"/>
              <a:gd name="connsiteY41" fmla="*/ 537941 h 542703"/>
              <a:gd name="connsiteX42" fmla="*/ 1928813 w 1955007"/>
              <a:gd name="connsiteY42" fmla="*/ 540322 h 542703"/>
              <a:gd name="connsiteX43" fmla="*/ 1955007 w 1955007"/>
              <a:gd name="connsiteY43"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9841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90625 w 1955007"/>
              <a:gd name="connsiteY26" fmla="*/ 100547 h 543458"/>
              <a:gd name="connsiteX27" fmla="*/ 1216819 w 1955007"/>
              <a:gd name="connsiteY27" fmla="*/ 136264 h 543458"/>
              <a:gd name="connsiteX28" fmla="*/ 1250156 w 1955007"/>
              <a:gd name="connsiteY28" fmla="*/ 171983 h 543458"/>
              <a:gd name="connsiteX29" fmla="*/ 1273969 w 1955007"/>
              <a:gd name="connsiteY29" fmla="*/ 207702 h 543458"/>
              <a:gd name="connsiteX30" fmla="*/ 1302544 w 1955007"/>
              <a:gd name="connsiteY30" fmla="*/ 255327 h 543458"/>
              <a:gd name="connsiteX31" fmla="*/ 1321594 w 1955007"/>
              <a:gd name="connsiteY31" fmla="*/ 279140 h 543458"/>
              <a:gd name="connsiteX32" fmla="*/ 1350169 w 1955007"/>
              <a:gd name="connsiteY32" fmla="*/ 317240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93032 w 1955007"/>
              <a:gd name="connsiteY33" fmla="*/ 300571 h 543458"/>
              <a:gd name="connsiteX34" fmla="*/ 1350169 w 1955007"/>
              <a:gd name="connsiteY34" fmla="*/ 317240 h 543458"/>
              <a:gd name="connsiteX35" fmla="*/ 1440657 w 1955007"/>
              <a:gd name="connsiteY35" fmla="*/ 402965 h 543458"/>
              <a:gd name="connsiteX36" fmla="*/ 1476375 w 1955007"/>
              <a:gd name="connsiteY36" fmla="*/ 422015 h 543458"/>
              <a:gd name="connsiteX37" fmla="*/ 1552576 w 1955007"/>
              <a:gd name="connsiteY37" fmla="*/ 455352 h 543458"/>
              <a:gd name="connsiteX38" fmla="*/ 1657350 w 1955007"/>
              <a:gd name="connsiteY38" fmla="*/ 500596 h 543458"/>
              <a:gd name="connsiteX39" fmla="*/ 1728788 w 1955007"/>
              <a:gd name="connsiteY39" fmla="*/ 524408 h 543458"/>
              <a:gd name="connsiteX40" fmla="*/ 1809750 w 1955007"/>
              <a:gd name="connsiteY40" fmla="*/ 536315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64483 w 1955007"/>
              <a:gd name="connsiteY35" fmla="*/ 450590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12502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31552 h 543458"/>
              <a:gd name="connsiteX43" fmla="*/ 1955007 w 1955007"/>
              <a:gd name="connsiteY43" fmla="*/ 543458 h 543458"/>
              <a:gd name="connsiteX0" fmla="*/ 0 w 1928813"/>
              <a:gd name="connsiteY0" fmla="*/ 314858 h 531552"/>
              <a:gd name="connsiteX1" fmla="*/ 83344 w 1928813"/>
              <a:gd name="connsiteY1" fmla="*/ 317240 h 531552"/>
              <a:gd name="connsiteX2" fmla="*/ 123825 w 1928813"/>
              <a:gd name="connsiteY2" fmla="*/ 317240 h 531552"/>
              <a:gd name="connsiteX3" fmla="*/ 209550 w 1928813"/>
              <a:gd name="connsiteY3" fmla="*/ 312477 h 531552"/>
              <a:gd name="connsiteX4" fmla="*/ 290513 w 1928813"/>
              <a:gd name="connsiteY4" fmla="*/ 298190 h 531552"/>
              <a:gd name="connsiteX5" fmla="*/ 366713 w 1928813"/>
              <a:gd name="connsiteY5" fmla="*/ 279140 h 531552"/>
              <a:gd name="connsiteX6" fmla="*/ 402432 w 1928813"/>
              <a:gd name="connsiteY6" fmla="*/ 269615 h 531552"/>
              <a:gd name="connsiteX7" fmla="*/ 445294 w 1928813"/>
              <a:gd name="connsiteY7" fmla="*/ 269615 h 531552"/>
              <a:gd name="connsiteX8" fmla="*/ 488157 w 1928813"/>
              <a:gd name="connsiteY8" fmla="*/ 279140 h 531552"/>
              <a:gd name="connsiteX9" fmla="*/ 545307 w 1928813"/>
              <a:gd name="connsiteY9" fmla="*/ 288665 h 531552"/>
              <a:gd name="connsiteX10" fmla="*/ 566738 w 1928813"/>
              <a:gd name="connsiteY10" fmla="*/ 288665 h 531552"/>
              <a:gd name="connsiteX11" fmla="*/ 592932 w 1928813"/>
              <a:gd name="connsiteY11" fmla="*/ 293427 h 531552"/>
              <a:gd name="connsiteX12" fmla="*/ 595313 w 1928813"/>
              <a:gd name="connsiteY12" fmla="*/ 293427 h 531552"/>
              <a:gd name="connsiteX13" fmla="*/ 633412 w 1928813"/>
              <a:gd name="connsiteY13" fmla="*/ 283903 h 531552"/>
              <a:gd name="connsiteX14" fmla="*/ 683419 w 1928813"/>
              <a:gd name="connsiteY14" fmla="*/ 255327 h 531552"/>
              <a:gd name="connsiteX15" fmla="*/ 704850 w 1928813"/>
              <a:gd name="connsiteY15" fmla="*/ 233895 h 531552"/>
              <a:gd name="connsiteX16" fmla="*/ 742951 w 1928813"/>
              <a:gd name="connsiteY16" fmla="*/ 205319 h 531552"/>
              <a:gd name="connsiteX17" fmla="*/ 769144 w 1928813"/>
              <a:gd name="connsiteY17" fmla="*/ 186270 h 531552"/>
              <a:gd name="connsiteX18" fmla="*/ 831056 w 1928813"/>
              <a:gd name="connsiteY18" fmla="*/ 129121 h 531552"/>
              <a:gd name="connsiteX19" fmla="*/ 876299 w 1928813"/>
              <a:gd name="connsiteY19" fmla="*/ 83877 h 531552"/>
              <a:gd name="connsiteX20" fmla="*/ 933450 w 1928813"/>
              <a:gd name="connsiteY20" fmla="*/ 43395 h 531552"/>
              <a:gd name="connsiteX21" fmla="*/ 962026 w 1928813"/>
              <a:gd name="connsiteY21" fmla="*/ 26728 h 531552"/>
              <a:gd name="connsiteX22" fmla="*/ 1004888 w 1928813"/>
              <a:gd name="connsiteY22" fmla="*/ 12440 h 531552"/>
              <a:gd name="connsiteX23" fmla="*/ 1057276 w 1928813"/>
              <a:gd name="connsiteY23" fmla="*/ 2915 h 531552"/>
              <a:gd name="connsiteX24" fmla="*/ 1116805 w 1928813"/>
              <a:gd name="connsiteY24" fmla="*/ 10059 h 531552"/>
              <a:gd name="connsiteX25" fmla="*/ 1150144 w 1928813"/>
              <a:gd name="connsiteY25" fmla="*/ 33871 h 531552"/>
              <a:gd name="connsiteX26" fmla="*/ 1173957 w 1928813"/>
              <a:gd name="connsiteY26" fmla="*/ 55302 h 531552"/>
              <a:gd name="connsiteX27" fmla="*/ 1207294 w 1928813"/>
              <a:gd name="connsiteY27" fmla="*/ 100547 h 531552"/>
              <a:gd name="connsiteX28" fmla="*/ 1247775 w 1928813"/>
              <a:gd name="connsiteY28" fmla="*/ 138646 h 531552"/>
              <a:gd name="connsiteX29" fmla="*/ 1281113 w 1928813"/>
              <a:gd name="connsiteY29" fmla="*/ 176745 h 531552"/>
              <a:gd name="connsiteX30" fmla="*/ 1312069 w 1928813"/>
              <a:gd name="connsiteY30" fmla="*/ 217227 h 531552"/>
              <a:gd name="connsiteX31" fmla="*/ 1364457 w 1928813"/>
              <a:gd name="connsiteY31" fmla="*/ 283901 h 531552"/>
              <a:gd name="connsiteX32" fmla="*/ 1393032 w 1928813"/>
              <a:gd name="connsiteY32" fmla="*/ 329146 h 531552"/>
              <a:gd name="connsiteX33" fmla="*/ 1428750 w 1928813"/>
              <a:gd name="connsiteY33" fmla="*/ 360102 h 531552"/>
              <a:gd name="connsiteX34" fmla="*/ 1471613 w 1928813"/>
              <a:gd name="connsiteY34" fmla="*/ 388678 h 531552"/>
              <a:gd name="connsiteX35" fmla="*/ 1516856 w 1928813"/>
              <a:gd name="connsiteY35" fmla="*/ 422015 h 531552"/>
              <a:gd name="connsiteX36" fmla="*/ 1564483 w 1928813"/>
              <a:gd name="connsiteY36" fmla="*/ 450590 h 531552"/>
              <a:gd name="connsiteX37" fmla="*/ 1635919 w 1928813"/>
              <a:gd name="connsiteY37" fmla="*/ 476784 h 531552"/>
              <a:gd name="connsiteX38" fmla="*/ 1674019 w 1928813"/>
              <a:gd name="connsiteY38" fmla="*/ 493453 h 531552"/>
              <a:gd name="connsiteX39" fmla="*/ 1743075 w 1928813"/>
              <a:gd name="connsiteY39" fmla="*/ 512502 h 531552"/>
              <a:gd name="connsiteX40" fmla="*/ 1812131 w 1928813"/>
              <a:gd name="connsiteY40" fmla="*/ 524408 h 531552"/>
              <a:gd name="connsiteX41" fmla="*/ 1864519 w 1928813"/>
              <a:gd name="connsiteY41" fmla="*/ 526789 h 531552"/>
              <a:gd name="connsiteX42" fmla="*/ 1928813 w 1928813"/>
              <a:gd name="connsiteY42" fmla="*/ 531552 h 53155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7469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28725 w 1928813"/>
              <a:gd name="connsiteY29" fmla="*/ 109862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33488 w 1928813"/>
              <a:gd name="connsiteY29" fmla="*/ 100337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83495 w 1928813"/>
              <a:gd name="connsiteY29" fmla="*/ 145580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26330 w 1928813"/>
              <a:gd name="connsiteY25" fmla="*/ 14612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6330 w 1928813"/>
              <a:gd name="connsiteY25" fmla="*/ 16858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66902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26394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24012 w 1928813"/>
              <a:gd name="connsiteY38" fmla="*/ 478821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09887 h 526581"/>
              <a:gd name="connsiteX1" fmla="*/ 83344 w 1928813"/>
              <a:gd name="connsiteY1" fmla="*/ 312269 h 526581"/>
              <a:gd name="connsiteX2" fmla="*/ 123825 w 1928813"/>
              <a:gd name="connsiteY2" fmla="*/ 312269 h 526581"/>
              <a:gd name="connsiteX3" fmla="*/ 209550 w 1928813"/>
              <a:gd name="connsiteY3" fmla="*/ 307506 h 526581"/>
              <a:gd name="connsiteX4" fmla="*/ 290513 w 1928813"/>
              <a:gd name="connsiteY4" fmla="*/ 293219 h 526581"/>
              <a:gd name="connsiteX5" fmla="*/ 366713 w 1928813"/>
              <a:gd name="connsiteY5" fmla="*/ 274169 h 526581"/>
              <a:gd name="connsiteX6" fmla="*/ 402432 w 1928813"/>
              <a:gd name="connsiteY6" fmla="*/ 264644 h 526581"/>
              <a:gd name="connsiteX7" fmla="*/ 445294 w 1928813"/>
              <a:gd name="connsiteY7" fmla="*/ 264644 h 526581"/>
              <a:gd name="connsiteX8" fmla="*/ 488157 w 1928813"/>
              <a:gd name="connsiteY8" fmla="*/ 274169 h 526581"/>
              <a:gd name="connsiteX9" fmla="*/ 545307 w 1928813"/>
              <a:gd name="connsiteY9" fmla="*/ 283694 h 526581"/>
              <a:gd name="connsiteX10" fmla="*/ 566738 w 1928813"/>
              <a:gd name="connsiteY10" fmla="*/ 283694 h 526581"/>
              <a:gd name="connsiteX11" fmla="*/ 592932 w 1928813"/>
              <a:gd name="connsiteY11" fmla="*/ 288456 h 526581"/>
              <a:gd name="connsiteX12" fmla="*/ 595313 w 1928813"/>
              <a:gd name="connsiteY12" fmla="*/ 288456 h 526581"/>
              <a:gd name="connsiteX13" fmla="*/ 633412 w 1928813"/>
              <a:gd name="connsiteY13" fmla="*/ 278932 h 526581"/>
              <a:gd name="connsiteX14" fmla="*/ 683419 w 1928813"/>
              <a:gd name="connsiteY14" fmla="*/ 250356 h 526581"/>
              <a:gd name="connsiteX15" fmla="*/ 704850 w 1928813"/>
              <a:gd name="connsiteY15" fmla="*/ 228924 h 526581"/>
              <a:gd name="connsiteX16" fmla="*/ 742951 w 1928813"/>
              <a:gd name="connsiteY16" fmla="*/ 200348 h 526581"/>
              <a:gd name="connsiteX17" fmla="*/ 769144 w 1928813"/>
              <a:gd name="connsiteY17" fmla="*/ 181299 h 526581"/>
              <a:gd name="connsiteX18" fmla="*/ 831056 w 1928813"/>
              <a:gd name="connsiteY18" fmla="*/ 124150 h 526581"/>
              <a:gd name="connsiteX19" fmla="*/ 876299 w 1928813"/>
              <a:gd name="connsiteY19" fmla="*/ 78906 h 526581"/>
              <a:gd name="connsiteX20" fmla="*/ 933450 w 1928813"/>
              <a:gd name="connsiteY20" fmla="*/ 38424 h 526581"/>
              <a:gd name="connsiteX21" fmla="*/ 962026 w 1928813"/>
              <a:gd name="connsiteY21" fmla="*/ 21757 h 526581"/>
              <a:gd name="connsiteX22" fmla="*/ 1004888 w 1928813"/>
              <a:gd name="connsiteY22" fmla="*/ 7469 h 526581"/>
              <a:gd name="connsiteX23" fmla="*/ 1050132 w 1928813"/>
              <a:gd name="connsiteY23" fmla="*/ 2705 h 526581"/>
              <a:gd name="connsiteX24" fmla="*/ 1090613 w 1928813"/>
              <a:gd name="connsiteY24" fmla="*/ 325 h 526581"/>
              <a:gd name="connsiteX25" fmla="*/ 1128711 w 1928813"/>
              <a:gd name="connsiteY25" fmla="*/ 19375 h 526581"/>
              <a:gd name="connsiteX26" fmla="*/ 1162049 w 1928813"/>
              <a:gd name="connsiteY26" fmla="*/ 43188 h 526581"/>
              <a:gd name="connsiteX27" fmla="*/ 1188244 w 1928813"/>
              <a:gd name="connsiteY27" fmla="*/ 69381 h 526581"/>
              <a:gd name="connsiteX28" fmla="*/ 1231106 w 1928813"/>
              <a:gd name="connsiteY28" fmla="*/ 107482 h 526581"/>
              <a:gd name="connsiteX29" fmla="*/ 1259681 w 1928813"/>
              <a:gd name="connsiteY29" fmla="*/ 145581 h 526581"/>
              <a:gd name="connsiteX30" fmla="*/ 1281113 w 1928813"/>
              <a:gd name="connsiteY30" fmla="*/ 171774 h 526581"/>
              <a:gd name="connsiteX31" fmla="*/ 1312069 w 1928813"/>
              <a:gd name="connsiteY31" fmla="*/ 212256 h 526581"/>
              <a:gd name="connsiteX32" fmla="*/ 1364457 w 1928813"/>
              <a:gd name="connsiteY32" fmla="*/ 278930 h 526581"/>
              <a:gd name="connsiteX33" fmla="*/ 1402557 w 1928813"/>
              <a:gd name="connsiteY33" fmla="*/ 324175 h 526581"/>
              <a:gd name="connsiteX34" fmla="*/ 1426369 w 1928813"/>
              <a:gd name="connsiteY34" fmla="*/ 355131 h 526581"/>
              <a:gd name="connsiteX35" fmla="*/ 1469232 w 1928813"/>
              <a:gd name="connsiteY35" fmla="*/ 390851 h 526581"/>
              <a:gd name="connsiteX36" fmla="*/ 1516856 w 1928813"/>
              <a:gd name="connsiteY36" fmla="*/ 417044 h 526581"/>
              <a:gd name="connsiteX37" fmla="*/ 1557339 w 1928813"/>
              <a:gd name="connsiteY37" fmla="*/ 445619 h 526581"/>
              <a:gd name="connsiteX38" fmla="*/ 1624012 w 1928813"/>
              <a:gd name="connsiteY38" fmla="*/ 474194 h 526581"/>
              <a:gd name="connsiteX39" fmla="*/ 1674019 w 1928813"/>
              <a:gd name="connsiteY39" fmla="*/ 488482 h 526581"/>
              <a:gd name="connsiteX40" fmla="*/ 1743075 w 1928813"/>
              <a:gd name="connsiteY40" fmla="*/ 507531 h 526581"/>
              <a:gd name="connsiteX41" fmla="*/ 1812131 w 1928813"/>
              <a:gd name="connsiteY41" fmla="*/ 519437 h 526581"/>
              <a:gd name="connsiteX42" fmla="*/ 1864519 w 1928813"/>
              <a:gd name="connsiteY42" fmla="*/ 521818 h 526581"/>
              <a:gd name="connsiteX43" fmla="*/ 1928813 w 1928813"/>
              <a:gd name="connsiteY43" fmla="*/ 526581 h 526581"/>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31056 w 1928813"/>
              <a:gd name="connsiteY18" fmla="*/ 121635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73932 w 1928813"/>
              <a:gd name="connsiteY21" fmla="*/ 21623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092995 w 1928813"/>
              <a:gd name="connsiteY24" fmla="*/ 2404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102520 w 1928813"/>
              <a:gd name="connsiteY24" fmla="*/ 16692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2967 w 1928813"/>
              <a:gd name="connsiteY19" fmla="*/ 72148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183482 w 1928813"/>
              <a:gd name="connsiteY28" fmla="*/ 60241 h 522204"/>
              <a:gd name="connsiteX29" fmla="*/ 1231106 w 1928813"/>
              <a:gd name="connsiteY29" fmla="*/ 103105 h 522204"/>
              <a:gd name="connsiteX30" fmla="*/ 1259681 w 1928813"/>
              <a:gd name="connsiteY30" fmla="*/ 141204 h 522204"/>
              <a:gd name="connsiteX31" fmla="*/ 1281113 w 1928813"/>
              <a:gd name="connsiteY31" fmla="*/ 167397 h 522204"/>
              <a:gd name="connsiteX32" fmla="*/ 1312069 w 1928813"/>
              <a:gd name="connsiteY32" fmla="*/ 207879 h 522204"/>
              <a:gd name="connsiteX33" fmla="*/ 1364457 w 1928813"/>
              <a:gd name="connsiteY33" fmla="*/ 274553 h 522204"/>
              <a:gd name="connsiteX34" fmla="*/ 1402557 w 1928813"/>
              <a:gd name="connsiteY34" fmla="*/ 319798 h 522204"/>
              <a:gd name="connsiteX35" fmla="*/ 1426369 w 1928813"/>
              <a:gd name="connsiteY35" fmla="*/ 350754 h 522204"/>
              <a:gd name="connsiteX36" fmla="*/ 1469232 w 1928813"/>
              <a:gd name="connsiteY36" fmla="*/ 386474 h 522204"/>
              <a:gd name="connsiteX37" fmla="*/ 1516856 w 1928813"/>
              <a:gd name="connsiteY37" fmla="*/ 412667 h 522204"/>
              <a:gd name="connsiteX38" fmla="*/ 1557339 w 1928813"/>
              <a:gd name="connsiteY38" fmla="*/ 441242 h 522204"/>
              <a:gd name="connsiteX39" fmla="*/ 1624012 w 1928813"/>
              <a:gd name="connsiteY39" fmla="*/ 469817 h 522204"/>
              <a:gd name="connsiteX40" fmla="*/ 1674019 w 1928813"/>
              <a:gd name="connsiteY40" fmla="*/ 484105 h 522204"/>
              <a:gd name="connsiteX41" fmla="*/ 1743075 w 1928813"/>
              <a:gd name="connsiteY41" fmla="*/ 503154 h 522204"/>
              <a:gd name="connsiteX42" fmla="*/ 1812131 w 1928813"/>
              <a:gd name="connsiteY42" fmla="*/ 515060 h 522204"/>
              <a:gd name="connsiteX43" fmla="*/ 1864519 w 1928813"/>
              <a:gd name="connsiteY43" fmla="*/ 517441 h 522204"/>
              <a:gd name="connsiteX44" fmla="*/ 1928813 w 1928813"/>
              <a:gd name="connsiteY44"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88244 w 1928813"/>
              <a:gd name="connsiteY26" fmla="*/ 65004 h 522204"/>
              <a:gd name="connsiteX27" fmla="*/ 1183482 w 1928813"/>
              <a:gd name="connsiteY27" fmla="*/ 60241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02520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4913 w 1928813"/>
              <a:gd name="connsiteY27" fmla="*/ 71492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7295 w 1928813"/>
              <a:gd name="connsiteY27" fmla="*/ 8101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66 h 523960"/>
              <a:gd name="connsiteX1" fmla="*/ 83344 w 1928813"/>
              <a:gd name="connsiteY1" fmla="*/ 309648 h 523960"/>
              <a:gd name="connsiteX2" fmla="*/ 123825 w 1928813"/>
              <a:gd name="connsiteY2" fmla="*/ 309648 h 523960"/>
              <a:gd name="connsiteX3" fmla="*/ 209550 w 1928813"/>
              <a:gd name="connsiteY3" fmla="*/ 304885 h 523960"/>
              <a:gd name="connsiteX4" fmla="*/ 290513 w 1928813"/>
              <a:gd name="connsiteY4" fmla="*/ 290598 h 523960"/>
              <a:gd name="connsiteX5" fmla="*/ 366713 w 1928813"/>
              <a:gd name="connsiteY5" fmla="*/ 271548 h 523960"/>
              <a:gd name="connsiteX6" fmla="*/ 402432 w 1928813"/>
              <a:gd name="connsiteY6" fmla="*/ 262023 h 523960"/>
              <a:gd name="connsiteX7" fmla="*/ 445294 w 1928813"/>
              <a:gd name="connsiteY7" fmla="*/ 262023 h 523960"/>
              <a:gd name="connsiteX8" fmla="*/ 488157 w 1928813"/>
              <a:gd name="connsiteY8" fmla="*/ 271548 h 523960"/>
              <a:gd name="connsiteX9" fmla="*/ 545307 w 1928813"/>
              <a:gd name="connsiteY9" fmla="*/ 281073 h 523960"/>
              <a:gd name="connsiteX10" fmla="*/ 566738 w 1928813"/>
              <a:gd name="connsiteY10" fmla="*/ 281073 h 523960"/>
              <a:gd name="connsiteX11" fmla="*/ 592932 w 1928813"/>
              <a:gd name="connsiteY11" fmla="*/ 285835 h 523960"/>
              <a:gd name="connsiteX12" fmla="*/ 595313 w 1928813"/>
              <a:gd name="connsiteY12" fmla="*/ 285835 h 523960"/>
              <a:gd name="connsiteX13" fmla="*/ 633412 w 1928813"/>
              <a:gd name="connsiteY13" fmla="*/ 276311 h 523960"/>
              <a:gd name="connsiteX14" fmla="*/ 683419 w 1928813"/>
              <a:gd name="connsiteY14" fmla="*/ 247735 h 523960"/>
              <a:gd name="connsiteX15" fmla="*/ 704850 w 1928813"/>
              <a:gd name="connsiteY15" fmla="*/ 226303 h 523960"/>
              <a:gd name="connsiteX16" fmla="*/ 742951 w 1928813"/>
              <a:gd name="connsiteY16" fmla="*/ 197727 h 523960"/>
              <a:gd name="connsiteX17" fmla="*/ 769144 w 1928813"/>
              <a:gd name="connsiteY17" fmla="*/ 178678 h 523960"/>
              <a:gd name="connsiteX18" fmla="*/ 842962 w 1928813"/>
              <a:gd name="connsiteY18" fmla="*/ 126291 h 523960"/>
              <a:gd name="connsiteX19" fmla="*/ 897730 w 1928813"/>
              <a:gd name="connsiteY19" fmla="*/ 81048 h 523960"/>
              <a:gd name="connsiteX20" fmla="*/ 940593 w 1928813"/>
              <a:gd name="connsiteY20" fmla="*/ 40566 h 523960"/>
              <a:gd name="connsiteX21" fmla="*/ 973932 w 1928813"/>
              <a:gd name="connsiteY21" fmla="*/ 21517 h 523960"/>
              <a:gd name="connsiteX22" fmla="*/ 1004888 w 1928813"/>
              <a:gd name="connsiteY22" fmla="*/ 4848 h 523960"/>
              <a:gd name="connsiteX23" fmla="*/ 1064419 w 1928813"/>
              <a:gd name="connsiteY23" fmla="*/ 83 h 523960"/>
              <a:gd name="connsiteX24" fmla="*/ 1121570 w 1928813"/>
              <a:gd name="connsiteY24" fmla="*/ 11993 h 523960"/>
              <a:gd name="connsiteX25" fmla="*/ 1152524 w 1928813"/>
              <a:gd name="connsiteY25" fmla="*/ 38185 h 523960"/>
              <a:gd name="connsiteX26" fmla="*/ 1188244 w 1928813"/>
              <a:gd name="connsiteY26" fmla="*/ 66760 h 523960"/>
              <a:gd name="connsiteX27" fmla="*/ 1207295 w 1928813"/>
              <a:gd name="connsiteY27" fmla="*/ 81047 h 523960"/>
              <a:gd name="connsiteX28" fmla="*/ 1231106 w 1928813"/>
              <a:gd name="connsiteY28" fmla="*/ 104861 h 523960"/>
              <a:gd name="connsiteX29" fmla="*/ 1259681 w 1928813"/>
              <a:gd name="connsiteY29" fmla="*/ 142960 h 523960"/>
              <a:gd name="connsiteX30" fmla="*/ 1281113 w 1928813"/>
              <a:gd name="connsiteY30" fmla="*/ 169153 h 523960"/>
              <a:gd name="connsiteX31" fmla="*/ 1312069 w 1928813"/>
              <a:gd name="connsiteY31" fmla="*/ 209635 h 523960"/>
              <a:gd name="connsiteX32" fmla="*/ 1364457 w 1928813"/>
              <a:gd name="connsiteY32" fmla="*/ 276309 h 523960"/>
              <a:gd name="connsiteX33" fmla="*/ 1402557 w 1928813"/>
              <a:gd name="connsiteY33" fmla="*/ 321554 h 523960"/>
              <a:gd name="connsiteX34" fmla="*/ 1426369 w 1928813"/>
              <a:gd name="connsiteY34" fmla="*/ 352510 h 523960"/>
              <a:gd name="connsiteX35" fmla="*/ 1469232 w 1928813"/>
              <a:gd name="connsiteY35" fmla="*/ 388230 h 523960"/>
              <a:gd name="connsiteX36" fmla="*/ 1516856 w 1928813"/>
              <a:gd name="connsiteY36" fmla="*/ 414423 h 523960"/>
              <a:gd name="connsiteX37" fmla="*/ 1557339 w 1928813"/>
              <a:gd name="connsiteY37" fmla="*/ 442998 h 523960"/>
              <a:gd name="connsiteX38" fmla="*/ 1624012 w 1928813"/>
              <a:gd name="connsiteY38" fmla="*/ 471573 h 523960"/>
              <a:gd name="connsiteX39" fmla="*/ 1674019 w 1928813"/>
              <a:gd name="connsiteY39" fmla="*/ 485861 h 523960"/>
              <a:gd name="connsiteX40" fmla="*/ 1743075 w 1928813"/>
              <a:gd name="connsiteY40" fmla="*/ 504910 h 523960"/>
              <a:gd name="connsiteX41" fmla="*/ 1812131 w 1928813"/>
              <a:gd name="connsiteY41" fmla="*/ 516816 h 523960"/>
              <a:gd name="connsiteX42" fmla="*/ 1864519 w 1928813"/>
              <a:gd name="connsiteY42" fmla="*/ 519197 h 523960"/>
              <a:gd name="connsiteX43" fmla="*/ 1928813 w 1928813"/>
              <a:gd name="connsiteY43" fmla="*/ 523960 h 523960"/>
              <a:gd name="connsiteX0" fmla="*/ 0 w 1928813"/>
              <a:gd name="connsiteY0" fmla="*/ 307183 h 523877"/>
              <a:gd name="connsiteX1" fmla="*/ 83344 w 1928813"/>
              <a:gd name="connsiteY1" fmla="*/ 309565 h 523877"/>
              <a:gd name="connsiteX2" fmla="*/ 123825 w 1928813"/>
              <a:gd name="connsiteY2" fmla="*/ 309565 h 523877"/>
              <a:gd name="connsiteX3" fmla="*/ 209550 w 1928813"/>
              <a:gd name="connsiteY3" fmla="*/ 304802 h 523877"/>
              <a:gd name="connsiteX4" fmla="*/ 290513 w 1928813"/>
              <a:gd name="connsiteY4" fmla="*/ 290515 h 523877"/>
              <a:gd name="connsiteX5" fmla="*/ 366713 w 1928813"/>
              <a:gd name="connsiteY5" fmla="*/ 271465 h 523877"/>
              <a:gd name="connsiteX6" fmla="*/ 402432 w 1928813"/>
              <a:gd name="connsiteY6" fmla="*/ 261940 h 523877"/>
              <a:gd name="connsiteX7" fmla="*/ 445294 w 1928813"/>
              <a:gd name="connsiteY7" fmla="*/ 261940 h 523877"/>
              <a:gd name="connsiteX8" fmla="*/ 488157 w 1928813"/>
              <a:gd name="connsiteY8" fmla="*/ 271465 h 523877"/>
              <a:gd name="connsiteX9" fmla="*/ 545307 w 1928813"/>
              <a:gd name="connsiteY9" fmla="*/ 280990 h 523877"/>
              <a:gd name="connsiteX10" fmla="*/ 566738 w 1928813"/>
              <a:gd name="connsiteY10" fmla="*/ 280990 h 523877"/>
              <a:gd name="connsiteX11" fmla="*/ 592932 w 1928813"/>
              <a:gd name="connsiteY11" fmla="*/ 285752 h 523877"/>
              <a:gd name="connsiteX12" fmla="*/ 595313 w 1928813"/>
              <a:gd name="connsiteY12" fmla="*/ 285752 h 523877"/>
              <a:gd name="connsiteX13" fmla="*/ 633412 w 1928813"/>
              <a:gd name="connsiteY13" fmla="*/ 276228 h 523877"/>
              <a:gd name="connsiteX14" fmla="*/ 683419 w 1928813"/>
              <a:gd name="connsiteY14" fmla="*/ 247652 h 523877"/>
              <a:gd name="connsiteX15" fmla="*/ 704850 w 1928813"/>
              <a:gd name="connsiteY15" fmla="*/ 226220 h 523877"/>
              <a:gd name="connsiteX16" fmla="*/ 742951 w 1928813"/>
              <a:gd name="connsiteY16" fmla="*/ 197644 h 523877"/>
              <a:gd name="connsiteX17" fmla="*/ 769144 w 1928813"/>
              <a:gd name="connsiteY17" fmla="*/ 178595 h 523877"/>
              <a:gd name="connsiteX18" fmla="*/ 842962 w 1928813"/>
              <a:gd name="connsiteY18" fmla="*/ 126208 h 523877"/>
              <a:gd name="connsiteX19" fmla="*/ 897730 w 1928813"/>
              <a:gd name="connsiteY19" fmla="*/ 80965 h 523877"/>
              <a:gd name="connsiteX20" fmla="*/ 940593 w 1928813"/>
              <a:gd name="connsiteY20" fmla="*/ 40483 h 523877"/>
              <a:gd name="connsiteX21" fmla="*/ 973932 w 1928813"/>
              <a:gd name="connsiteY21" fmla="*/ 21434 h 523877"/>
              <a:gd name="connsiteX22" fmla="*/ 1004888 w 1928813"/>
              <a:gd name="connsiteY22" fmla="*/ 4765 h 523877"/>
              <a:gd name="connsiteX23" fmla="*/ 1064419 w 1928813"/>
              <a:gd name="connsiteY23" fmla="*/ 0 h 523877"/>
              <a:gd name="connsiteX24" fmla="*/ 1092994 w 1928813"/>
              <a:gd name="connsiteY24" fmla="*/ 7145 h 523877"/>
              <a:gd name="connsiteX25" fmla="*/ 1121570 w 1928813"/>
              <a:gd name="connsiteY25" fmla="*/ 11910 h 523877"/>
              <a:gd name="connsiteX26" fmla="*/ 1152524 w 1928813"/>
              <a:gd name="connsiteY26" fmla="*/ 38102 h 523877"/>
              <a:gd name="connsiteX27" fmla="*/ 1188244 w 1928813"/>
              <a:gd name="connsiteY27" fmla="*/ 66677 h 523877"/>
              <a:gd name="connsiteX28" fmla="*/ 1207295 w 1928813"/>
              <a:gd name="connsiteY28" fmla="*/ 80964 h 523877"/>
              <a:gd name="connsiteX29" fmla="*/ 1231106 w 1928813"/>
              <a:gd name="connsiteY29" fmla="*/ 104778 h 523877"/>
              <a:gd name="connsiteX30" fmla="*/ 1259681 w 1928813"/>
              <a:gd name="connsiteY30" fmla="*/ 142877 h 523877"/>
              <a:gd name="connsiteX31" fmla="*/ 1281113 w 1928813"/>
              <a:gd name="connsiteY31" fmla="*/ 169070 h 523877"/>
              <a:gd name="connsiteX32" fmla="*/ 1312069 w 1928813"/>
              <a:gd name="connsiteY32" fmla="*/ 209552 h 523877"/>
              <a:gd name="connsiteX33" fmla="*/ 1364457 w 1928813"/>
              <a:gd name="connsiteY33" fmla="*/ 276226 h 523877"/>
              <a:gd name="connsiteX34" fmla="*/ 1402557 w 1928813"/>
              <a:gd name="connsiteY34" fmla="*/ 321471 h 523877"/>
              <a:gd name="connsiteX35" fmla="*/ 1426369 w 1928813"/>
              <a:gd name="connsiteY35" fmla="*/ 352427 h 523877"/>
              <a:gd name="connsiteX36" fmla="*/ 1469232 w 1928813"/>
              <a:gd name="connsiteY36" fmla="*/ 388147 h 523877"/>
              <a:gd name="connsiteX37" fmla="*/ 1516856 w 1928813"/>
              <a:gd name="connsiteY37" fmla="*/ 414340 h 523877"/>
              <a:gd name="connsiteX38" fmla="*/ 1557339 w 1928813"/>
              <a:gd name="connsiteY38" fmla="*/ 442915 h 523877"/>
              <a:gd name="connsiteX39" fmla="*/ 1624012 w 1928813"/>
              <a:gd name="connsiteY39" fmla="*/ 471490 h 523877"/>
              <a:gd name="connsiteX40" fmla="*/ 1674019 w 1928813"/>
              <a:gd name="connsiteY40" fmla="*/ 485778 h 523877"/>
              <a:gd name="connsiteX41" fmla="*/ 1743075 w 1928813"/>
              <a:gd name="connsiteY41" fmla="*/ 504827 h 523877"/>
              <a:gd name="connsiteX42" fmla="*/ 1812131 w 1928813"/>
              <a:gd name="connsiteY42" fmla="*/ 516733 h 523877"/>
              <a:gd name="connsiteX43" fmla="*/ 1864519 w 1928813"/>
              <a:gd name="connsiteY43" fmla="*/ 519114 h 523877"/>
              <a:gd name="connsiteX44" fmla="*/ 1928813 w 1928813"/>
              <a:gd name="connsiteY44" fmla="*/ 523877 h 523877"/>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11907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9668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09712 w 1928813"/>
              <a:gd name="connsiteY37" fmla="*/ 423864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4988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16894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50118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6333 w 1928813"/>
              <a:gd name="connsiteY24" fmla="*/ 9528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8714 w 1928813"/>
              <a:gd name="connsiteY24" fmla="*/ 26197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66812 w 1928813"/>
              <a:gd name="connsiteY24" fmla="*/ 39198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42999 w 1928813"/>
              <a:gd name="connsiteY24" fmla="*/ 32054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9213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77309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5313 w 1928813"/>
              <a:gd name="connsiteY11" fmla="*/ 277323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7694 w 1928813"/>
              <a:gd name="connsiteY11" fmla="*/ 289229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45307 w 1928813"/>
              <a:gd name="connsiteY9" fmla="*/ 282084 h 515448"/>
              <a:gd name="connsiteX10" fmla="*/ 597694 w 1928813"/>
              <a:gd name="connsiteY10" fmla="*/ 301136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611982 w 1928813"/>
              <a:gd name="connsiteY9" fmla="*/ 296373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0550 w 1928813"/>
              <a:gd name="connsiteY9" fmla="*/ 308279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78657 w 1928813"/>
              <a:gd name="connsiteY10" fmla="*/ 232079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40607 w 1928813"/>
              <a:gd name="connsiteY15" fmla="*/ 1096 h 515448"/>
              <a:gd name="connsiteX16" fmla="*/ 1090613 w 1928813"/>
              <a:gd name="connsiteY16" fmla="*/ 3478 h 515448"/>
              <a:gd name="connsiteX17" fmla="*/ 1135855 w 1928813"/>
              <a:gd name="connsiteY17" fmla="*/ 17767 h 515448"/>
              <a:gd name="connsiteX18" fmla="*/ 1169194 w 1928813"/>
              <a:gd name="connsiteY18" fmla="*/ 39195 h 515448"/>
              <a:gd name="connsiteX19" fmla="*/ 1188244 w 1928813"/>
              <a:gd name="connsiteY19" fmla="*/ 58248 h 515448"/>
              <a:gd name="connsiteX20" fmla="*/ 1207295 w 1928813"/>
              <a:gd name="connsiteY20" fmla="*/ 82060 h 515448"/>
              <a:gd name="connsiteX21" fmla="*/ 1231106 w 1928813"/>
              <a:gd name="connsiteY21" fmla="*/ 108255 h 515448"/>
              <a:gd name="connsiteX22" fmla="*/ 1257300 w 1928813"/>
              <a:gd name="connsiteY22" fmla="*/ 141592 h 515448"/>
              <a:gd name="connsiteX23" fmla="*/ 1281113 w 1928813"/>
              <a:gd name="connsiteY23" fmla="*/ 177309 h 515448"/>
              <a:gd name="connsiteX24" fmla="*/ 1312069 w 1928813"/>
              <a:gd name="connsiteY24" fmla="*/ 215411 h 515448"/>
              <a:gd name="connsiteX25" fmla="*/ 1357313 w 1928813"/>
              <a:gd name="connsiteY25" fmla="*/ 272559 h 515448"/>
              <a:gd name="connsiteX26" fmla="*/ 1395413 w 1928813"/>
              <a:gd name="connsiteY26" fmla="*/ 313042 h 515448"/>
              <a:gd name="connsiteX27" fmla="*/ 1426369 w 1928813"/>
              <a:gd name="connsiteY27" fmla="*/ 343998 h 515448"/>
              <a:gd name="connsiteX28" fmla="*/ 1469232 w 1928813"/>
              <a:gd name="connsiteY28" fmla="*/ 379718 h 515448"/>
              <a:gd name="connsiteX29" fmla="*/ 1509712 w 1928813"/>
              <a:gd name="connsiteY29" fmla="*/ 410673 h 515448"/>
              <a:gd name="connsiteX30" fmla="*/ 1557339 w 1928813"/>
              <a:gd name="connsiteY30" fmla="*/ 434486 h 515448"/>
              <a:gd name="connsiteX31" fmla="*/ 1624012 w 1928813"/>
              <a:gd name="connsiteY31" fmla="*/ 463061 h 515448"/>
              <a:gd name="connsiteX32" fmla="*/ 1674019 w 1928813"/>
              <a:gd name="connsiteY32" fmla="*/ 477349 h 515448"/>
              <a:gd name="connsiteX33" fmla="*/ 1743075 w 1928813"/>
              <a:gd name="connsiteY33" fmla="*/ 496398 h 515448"/>
              <a:gd name="connsiteX34" fmla="*/ 1812131 w 1928813"/>
              <a:gd name="connsiteY34" fmla="*/ 508304 h 515448"/>
              <a:gd name="connsiteX35" fmla="*/ 1864519 w 1928813"/>
              <a:gd name="connsiteY35" fmla="*/ 510685 h 515448"/>
              <a:gd name="connsiteX36" fmla="*/ 1928813 w 1928813"/>
              <a:gd name="connsiteY36" fmla="*/ 515448 h 515448"/>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31106 w 1928813"/>
              <a:gd name="connsiteY19" fmla="*/ 107453 h 514646"/>
              <a:gd name="connsiteX20" fmla="*/ 1257300 w 1928813"/>
              <a:gd name="connsiteY20" fmla="*/ 140790 h 514646"/>
              <a:gd name="connsiteX21" fmla="*/ 1281113 w 1928813"/>
              <a:gd name="connsiteY21" fmla="*/ 176507 h 514646"/>
              <a:gd name="connsiteX22" fmla="*/ 1312069 w 1928813"/>
              <a:gd name="connsiteY22" fmla="*/ 214609 h 514646"/>
              <a:gd name="connsiteX23" fmla="*/ 1357313 w 1928813"/>
              <a:gd name="connsiteY23" fmla="*/ 271757 h 514646"/>
              <a:gd name="connsiteX24" fmla="*/ 1395413 w 1928813"/>
              <a:gd name="connsiteY24" fmla="*/ 312240 h 514646"/>
              <a:gd name="connsiteX25" fmla="*/ 1426369 w 1928813"/>
              <a:gd name="connsiteY25" fmla="*/ 343196 h 514646"/>
              <a:gd name="connsiteX26" fmla="*/ 1469232 w 1928813"/>
              <a:gd name="connsiteY26" fmla="*/ 378916 h 514646"/>
              <a:gd name="connsiteX27" fmla="*/ 1509712 w 1928813"/>
              <a:gd name="connsiteY27" fmla="*/ 409871 h 514646"/>
              <a:gd name="connsiteX28" fmla="*/ 1557339 w 1928813"/>
              <a:gd name="connsiteY28" fmla="*/ 433684 h 514646"/>
              <a:gd name="connsiteX29" fmla="*/ 1624012 w 1928813"/>
              <a:gd name="connsiteY29" fmla="*/ 462259 h 514646"/>
              <a:gd name="connsiteX30" fmla="*/ 1674019 w 1928813"/>
              <a:gd name="connsiteY30" fmla="*/ 476547 h 514646"/>
              <a:gd name="connsiteX31" fmla="*/ 1743075 w 1928813"/>
              <a:gd name="connsiteY31" fmla="*/ 495596 h 514646"/>
              <a:gd name="connsiteX32" fmla="*/ 1812131 w 1928813"/>
              <a:gd name="connsiteY32" fmla="*/ 507502 h 514646"/>
              <a:gd name="connsiteX33" fmla="*/ 1864519 w 1928813"/>
              <a:gd name="connsiteY33" fmla="*/ 509883 h 514646"/>
              <a:gd name="connsiteX34" fmla="*/ 1928813 w 1928813"/>
              <a:gd name="connsiteY34"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57300 w 1928813"/>
              <a:gd name="connsiteY19" fmla="*/ 140790 h 514646"/>
              <a:gd name="connsiteX20" fmla="*/ 1281113 w 1928813"/>
              <a:gd name="connsiteY20" fmla="*/ 176507 h 514646"/>
              <a:gd name="connsiteX21" fmla="*/ 1312069 w 1928813"/>
              <a:gd name="connsiteY21" fmla="*/ 214609 h 514646"/>
              <a:gd name="connsiteX22" fmla="*/ 1357313 w 1928813"/>
              <a:gd name="connsiteY22" fmla="*/ 271757 h 514646"/>
              <a:gd name="connsiteX23" fmla="*/ 1395413 w 1928813"/>
              <a:gd name="connsiteY23" fmla="*/ 312240 h 514646"/>
              <a:gd name="connsiteX24" fmla="*/ 1426369 w 1928813"/>
              <a:gd name="connsiteY24" fmla="*/ 343196 h 514646"/>
              <a:gd name="connsiteX25" fmla="*/ 1469232 w 1928813"/>
              <a:gd name="connsiteY25" fmla="*/ 378916 h 514646"/>
              <a:gd name="connsiteX26" fmla="*/ 1509712 w 1928813"/>
              <a:gd name="connsiteY26" fmla="*/ 409871 h 514646"/>
              <a:gd name="connsiteX27" fmla="*/ 1557339 w 1928813"/>
              <a:gd name="connsiteY27" fmla="*/ 433684 h 514646"/>
              <a:gd name="connsiteX28" fmla="*/ 1624012 w 1928813"/>
              <a:gd name="connsiteY28" fmla="*/ 462259 h 514646"/>
              <a:gd name="connsiteX29" fmla="*/ 1674019 w 1928813"/>
              <a:gd name="connsiteY29" fmla="*/ 476547 h 514646"/>
              <a:gd name="connsiteX30" fmla="*/ 1743075 w 1928813"/>
              <a:gd name="connsiteY30" fmla="*/ 495596 h 514646"/>
              <a:gd name="connsiteX31" fmla="*/ 1812131 w 1928813"/>
              <a:gd name="connsiteY31" fmla="*/ 507502 h 514646"/>
              <a:gd name="connsiteX32" fmla="*/ 1864519 w 1928813"/>
              <a:gd name="connsiteY32" fmla="*/ 509883 h 514646"/>
              <a:gd name="connsiteX33" fmla="*/ 1928813 w 1928813"/>
              <a:gd name="connsiteY33"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207295 w 1928813"/>
              <a:gd name="connsiteY17" fmla="*/ 81258 h 514646"/>
              <a:gd name="connsiteX18" fmla="*/ 1257300 w 1928813"/>
              <a:gd name="connsiteY18" fmla="*/ 140790 h 514646"/>
              <a:gd name="connsiteX19" fmla="*/ 1281113 w 1928813"/>
              <a:gd name="connsiteY19" fmla="*/ 176507 h 514646"/>
              <a:gd name="connsiteX20" fmla="*/ 1312069 w 1928813"/>
              <a:gd name="connsiteY20" fmla="*/ 214609 h 514646"/>
              <a:gd name="connsiteX21" fmla="*/ 1357313 w 1928813"/>
              <a:gd name="connsiteY21" fmla="*/ 271757 h 514646"/>
              <a:gd name="connsiteX22" fmla="*/ 1395413 w 1928813"/>
              <a:gd name="connsiteY22" fmla="*/ 312240 h 514646"/>
              <a:gd name="connsiteX23" fmla="*/ 1426369 w 1928813"/>
              <a:gd name="connsiteY23" fmla="*/ 343196 h 514646"/>
              <a:gd name="connsiteX24" fmla="*/ 1469232 w 1928813"/>
              <a:gd name="connsiteY24" fmla="*/ 378916 h 514646"/>
              <a:gd name="connsiteX25" fmla="*/ 1509712 w 1928813"/>
              <a:gd name="connsiteY25" fmla="*/ 409871 h 514646"/>
              <a:gd name="connsiteX26" fmla="*/ 1557339 w 1928813"/>
              <a:gd name="connsiteY26" fmla="*/ 433684 h 514646"/>
              <a:gd name="connsiteX27" fmla="*/ 1624012 w 1928813"/>
              <a:gd name="connsiteY27" fmla="*/ 462259 h 514646"/>
              <a:gd name="connsiteX28" fmla="*/ 1674019 w 1928813"/>
              <a:gd name="connsiteY28" fmla="*/ 476547 h 514646"/>
              <a:gd name="connsiteX29" fmla="*/ 1743075 w 1928813"/>
              <a:gd name="connsiteY29" fmla="*/ 495596 h 514646"/>
              <a:gd name="connsiteX30" fmla="*/ 1812131 w 1928813"/>
              <a:gd name="connsiteY30" fmla="*/ 507502 h 514646"/>
              <a:gd name="connsiteX31" fmla="*/ 1864519 w 1928813"/>
              <a:gd name="connsiteY31" fmla="*/ 509883 h 514646"/>
              <a:gd name="connsiteX32" fmla="*/ 1928813 w 1928813"/>
              <a:gd name="connsiteY32" fmla="*/ 514646 h 514646"/>
              <a:gd name="connsiteX0" fmla="*/ 0 w 1928813"/>
              <a:gd name="connsiteY0" fmla="*/ 299163 h 515857"/>
              <a:gd name="connsiteX1" fmla="*/ 83344 w 1928813"/>
              <a:gd name="connsiteY1" fmla="*/ 301545 h 515857"/>
              <a:gd name="connsiteX2" fmla="*/ 123825 w 1928813"/>
              <a:gd name="connsiteY2" fmla="*/ 301545 h 515857"/>
              <a:gd name="connsiteX3" fmla="*/ 209550 w 1928813"/>
              <a:gd name="connsiteY3" fmla="*/ 296782 h 515857"/>
              <a:gd name="connsiteX4" fmla="*/ 290513 w 1928813"/>
              <a:gd name="connsiteY4" fmla="*/ 282495 h 515857"/>
              <a:gd name="connsiteX5" fmla="*/ 366713 w 1928813"/>
              <a:gd name="connsiteY5" fmla="*/ 263445 h 515857"/>
              <a:gd name="connsiteX6" fmla="*/ 402432 w 1928813"/>
              <a:gd name="connsiteY6" fmla="*/ 253920 h 515857"/>
              <a:gd name="connsiteX7" fmla="*/ 469106 w 1928813"/>
              <a:gd name="connsiteY7" fmla="*/ 253920 h 515857"/>
              <a:gd name="connsiteX8" fmla="*/ 519113 w 1928813"/>
              <a:gd name="connsiteY8" fmla="*/ 277732 h 515857"/>
              <a:gd name="connsiteX9" fmla="*/ 583406 w 1928813"/>
              <a:gd name="connsiteY9" fmla="*/ 294400 h 515857"/>
              <a:gd name="connsiteX10" fmla="*/ 685801 w 1928813"/>
              <a:gd name="connsiteY10" fmla="*/ 239632 h 515857"/>
              <a:gd name="connsiteX11" fmla="*/ 781051 w 1928813"/>
              <a:gd name="connsiteY11" fmla="*/ 170574 h 515857"/>
              <a:gd name="connsiteX12" fmla="*/ 842962 w 1928813"/>
              <a:gd name="connsiteY12" fmla="*/ 118188 h 515857"/>
              <a:gd name="connsiteX13" fmla="*/ 897730 w 1928813"/>
              <a:gd name="connsiteY13" fmla="*/ 72945 h 515857"/>
              <a:gd name="connsiteX14" fmla="*/ 950118 w 1928813"/>
              <a:gd name="connsiteY14" fmla="*/ 32463 h 515857"/>
              <a:gd name="connsiteX15" fmla="*/ 1040607 w 1928813"/>
              <a:gd name="connsiteY15" fmla="*/ 1505 h 515857"/>
              <a:gd name="connsiteX16" fmla="*/ 1135855 w 1928813"/>
              <a:gd name="connsiteY16" fmla="*/ 18176 h 515857"/>
              <a:gd name="connsiteX17" fmla="*/ 1207295 w 1928813"/>
              <a:gd name="connsiteY17" fmla="*/ 82469 h 515857"/>
              <a:gd name="connsiteX18" fmla="*/ 1257300 w 1928813"/>
              <a:gd name="connsiteY18" fmla="*/ 142001 h 515857"/>
              <a:gd name="connsiteX19" fmla="*/ 1281113 w 1928813"/>
              <a:gd name="connsiteY19" fmla="*/ 177718 h 515857"/>
              <a:gd name="connsiteX20" fmla="*/ 1312069 w 1928813"/>
              <a:gd name="connsiteY20" fmla="*/ 215820 h 515857"/>
              <a:gd name="connsiteX21" fmla="*/ 1357313 w 1928813"/>
              <a:gd name="connsiteY21" fmla="*/ 272968 h 515857"/>
              <a:gd name="connsiteX22" fmla="*/ 1395413 w 1928813"/>
              <a:gd name="connsiteY22" fmla="*/ 313451 h 515857"/>
              <a:gd name="connsiteX23" fmla="*/ 1426369 w 1928813"/>
              <a:gd name="connsiteY23" fmla="*/ 344407 h 515857"/>
              <a:gd name="connsiteX24" fmla="*/ 1469232 w 1928813"/>
              <a:gd name="connsiteY24" fmla="*/ 380127 h 515857"/>
              <a:gd name="connsiteX25" fmla="*/ 1509712 w 1928813"/>
              <a:gd name="connsiteY25" fmla="*/ 411082 h 515857"/>
              <a:gd name="connsiteX26" fmla="*/ 1557339 w 1928813"/>
              <a:gd name="connsiteY26" fmla="*/ 434895 h 515857"/>
              <a:gd name="connsiteX27" fmla="*/ 1624012 w 1928813"/>
              <a:gd name="connsiteY27" fmla="*/ 463470 h 515857"/>
              <a:gd name="connsiteX28" fmla="*/ 1674019 w 1928813"/>
              <a:gd name="connsiteY28" fmla="*/ 477758 h 515857"/>
              <a:gd name="connsiteX29" fmla="*/ 1743075 w 1928813"/>
              <a:gd name="connsiteY29" fmla="*/ 496807 h 515857"/>
              <a:gd name="connsiteX30" fmla="*/ 1812131 w 1928813"/>
              <a:gd name="connsiteY30" fmla="*/ 508713 h 515857"/>
              <a:gd name="connsiteX31" fmla="*/ 1864519 w 1928813"/>
              <a:gd name="connsiteY31" fmla="*/ 511094 h 515857"/>
              <a:gd name="connsiteX32" fmla="*/ 1928813 w 1928813"/>
              <a:gd name="connsiteY32" fmla="*/ 515857 h 515857"/>
              <a:gd name="connsiteX0" fmla="*/ 0 w 1928813"/>
              <a:gd name="connsiteY0" fmla="*/ 297673 h 514367"/>
              <a:gd name="connsiteX1" fmla="*/ 83344 w 1928813"/>
              <a:gd name="connsiteY1" fmla="*/ 300055 h 514367"/>
              <a:gd name="connsiteX2" fmla="*/ 123825 w 1928813"/>
              <a:gd name="connsiteY2" fmla="*/ 300055 h 514367"/>
              <a:gd name="connsiteX3" fmla="*/ 209550 w 1928813"/>
              <a:gd name="connsiteY3" fmla="*/ 295292 h 514367"/>
              <a:gd name="connsiteX4" fmla="*/ 290513 w 1928813"/>
              <a:gd name="connsiteY4" fmla="*/ 281005 h 514367"/>
              <a:gd name="connsiteX5" fmla="*/ 366713 w 1928813"/>
              <a:gd name="connsiteY5" fmla="*/ 261955 h 514367"/>
              <a:gd name="connsiteX6" fmla="*/ 402432 w 1928813"/>
              <a:gd name="connsiteY6" fmla="*/ 252430 h 514367"/>
              <a:gd name="connsiteX7" fmla="*/ 469106 w 1928813"/>
              <a:gd name="connsiteY7" fmla="*/ 252430 h 514367"/>
              <a:gd name="connsiteX8" fmla="*/ 519113 w 1928813"/>
              <a:gd name="connsiteY8" fmla="*/ 276242 h 514367"/>
              <a:gd name="connsiteX9" fmla="*/ 583406 w 1928813"/>
              <a:gd name="connsiteY9" fmla="*/ 292910 h 514367"/>
              <a:gd name="connsiteX10" fmla="*/ 685801 w 1928813"/>
              <a:gd name="connsiteY10" fmla="*/ 238142 h 514367"/>
              <a:gd name="connsiteX11" fmla="*/ 781051 w 1928813"/>
              <a:gd name="connsiteY11" fmla="*/ 169084 h 514367"/>
              <a:gd name="connsiteX12" fmla="*/ 842962 w 1928813"/>
              <a:gd name="connsiteY12" fmla="*/ 116698 h 514367"/>
              <a:gd name="connsiteX13" fmla="*/ 897730 w 1928813"/>
              <a:gd name="connsiteY13" fmla="*/ 71455 h 514367"/>
              <a:gd name="connsiteX14" fmla="*/ 950118 w 1928813"/>
              <a:gd name="connsiteY14" fmla="*/ 30973 h 514367"/>
              <a:gd name="connsiteX15" fmla="*/ 1040607 w 1928813"/>
              <a:gd name="connsiteY15" fmla="*/ 15 h 514367"/>
              <a:gd name="connsiteX16" fmla="*/ 1154905 w 1928813"/>
              <a:gd name="connsiteY16" fmla="*/ 28592 h 514367"/>
              <a:gd name="connsiteX17" fmla="*/ 1207295 w 1928813"/>
              <a:gd name="connsiteY17" fmla="*/ 80979 h 514367"/>
              <a:gd name="connsiteX18" fmla="*/ 1257300 w 1928813"/>
              <a:gd name="connsiteY18" fmla="*/ 140511 h 514367"/>
              <a:gd name="connsiteX19" fmla="*/ 1281113 w 1928813"/>
              <a:gd name="connsiteY19" fmla="*/ 176228 h 514367"/>
              <a:gd name="connsiteX20" fmla="*/ 1312069 w 1928813"/>
              <a:gd name="connsiteY20" fmla="*/ 214330 h 514367"/>
              <a:gd name="connsiteX21" fmla="*/ 1357313 w 1928813"/>
              <a:gd name="connsiteY21" fmla="*/ 271478 h 514367"/>
              <a:gd name="connsiteX22" fmla="*/ 1395413 w 1928813"/>
              <a:gd name="connsiteY22" fmla="*/ 311961 h 514367"/>
              <a:gd name="connsiteX23" fmla="*/ 1426369 w 1928813"/>
              <a:gd name="connsiteY23" fmla="*/ 342917 h 514367"/>
              <a:gd name="connsiteX24" fmla="*/ 1469232 w 1928813"/>
              <a:gd name="connsiteY24" fmla="*/ 378637 h 514367"/>
              <a:gd name="connsiteX25" fmla="*/ 1509712 w 1928813"/>
              <a:gd name="connsiteY25" fmla="*/ 409592 h 514367"/>
              <a:gd name="connsiteX26" fmla="*/ 1557339 w 1928813"/>
              <a:gd name="connsiteY26" fmla="*/ 433405 h 514367"/>
              <a:gd name="connsiteX27" fmla="*/ 1624012 w 1928813"/>
              <a:gd name="connsiteY27" fmla="*/ 461980 h 514367"/>
              <a:gd name="connsiteX28" fmla="*/ 1674019 w 1928813"/>
              <a:gd name="connsiteY28" fmla="*/ 476268 h 514367"/>
              <a:gd name="connsiteX29" fmla="*/ 1743075 w 1928813"/>
              <a:gd name="connsiteY29" fmla="*/ 495317 h 514367"/>
              <a:gd name="connsiteX30" fmla="*/ 1812131 w 1928813"/>
              <a:gd name="connsiteY30" fmla="*/ 507223 h 514367"/>
              <a:gd name="connsiteX31" fmla="*/ 1864519 w 1928813"/>
              <a:gd name="connsiteY31" fmla="*/ 509604 h 514367"/>
              <a:gd name="connsiteX32" fmla="*/ 1928813 w 1928813"/>
              <a:gd name="connsiteY32" fmla="*/ 514367 h 514367"/>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07295 w 1928813"/>
              <a:gd name="connsiteY17" fmla="*/ 80987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81113 w 1928813"/>
              <a:gd name="connsiteY18" fmla="*/ 176236 h 514375"/>
              <a:gd name="connsiteX19" fmla="*/ 1312069 w 1928813"/>
              <a:gd name="connsiteY19" fmla="*/ 214338 h 514375"/>
              <a:gd name="connsiteX20" fmla="*/ 1357313 w 1928813"/>
              <a:gd name="connsiteY20" fmla="*/ 271486 h 514375"/>
              <a:gd name="connsiteX21" fmla="*/ 1395413 w 1928813"/>
              <a:gd name="connsiteY21" fmla="*/ 311969 h 514375"/>
              <a:gd name="connsiteX22" fmla="*/ 1426369 w 1928813"/>
              <a:gd name="connsiteY22" fmla="*/ 342925 h 514375"/>
              <a:gd name="connsiteX23" fmla="*/ 1469232 w 1928813"/>
              <a:gd name="connsiteY23" fmla="*/ 378645 h 514375"/>
              <a:gd name="connsiteX24" fmla="*/ 1509712 w 1928813"/>
              <a:gd name="connsiteY24" fmla="*/ 409600 h 514375"/>
              <a:gd name="connsiteX25" fmla="*/ 1557339 w 1928813"/>
              <a:gd name="connsiteY25" fmla="*/ 433413 h 514375"/>
              <a:gd name="connsiteX26" fmla="*/ 1624012 w 1928813"/>
              <a:gd name="connsiteY26" fmla="*/ 461988 h 514375"/>
              <a:gd name="connsiteX27" fmla="*/ 1674019 w 1928813"/>
              <a:gd name="connsiteY27" fmla="*/ 476276 h 514375"/>
              <a:gd name="connsiteX28" fmla="*/ 1743075 w 1928813"/>
              <a:gd name="connsiteY28" fmla="*/ 495325 h 514375"/>
              <a:gd name="connsiteX29" fmla="*/ 1812131 w 1928813"/>
              <a:gd name="connsiteY29" fmla="*/ 507231 h 514375"/>
              <a:gd name="connsiteX30" fmla="*/ 1864519 w 1928813"/>
              <a:gd name="connsiteY30" fmla="*/ 509612 h 514375"/>
              <a:gd name="connsiteX31" fmla="*/ 1928813 w 1928813"/>
              <a:gd name="connsiteY31" fmla="*/ 514375 h 514375"/>
              <a:gd name="connsiteX0" fmla="*/ 0 w 1928813"/>
              <a:gd name="connsiteY0" fmla="*/ 297744 h 514438"/>
              <a:gd name="connsiteX1" fmla="*/ 83344 w 1928813"/>
              <a:gd name="connsiteY1" fmla="*/ 300126 h 514438"/>
              <a:gd name="connsiteX2" fmla="*/ 123825 w 1928813"/>
              <a:gd name="connsiteY2" fmla="*/ 300126 h 514438"/>
              <a:gd name="connsiteX3" fmla="*/ 209550 w 1928813"/>
              <a:gd name="connsiteY3" fmla="*/ 295363 h 514438"/>
              <a:gd name="connsiteX4" fmla="*/ 290513 w 1928813"/>
              <a:gd name="connsiteY4" fmla="*/ 281076 h 514438"/>
              <a:gd name="connsiteX5" fmla="*/ 366713 w 1928813"/>
              <a:gd name="connsiteY5" fmla="*/ 262026 h 514438"/>
              <a:gd name="connsiteX6" fmla="*/ 402432 w 1928813"/>
              <a:gd name="connsiteY6" fmla="*/ 252501 h 514438"/>
              <a:gd name="connsiteX7" fmla="*/ 469106 w 1928813"/>
              <a:gd name="connsiteY7" fmla="*/ 252501 h 514438"/>
              <a:gd name="connsiteX8" fmla="*/ 519113 w 1928813"/>
              <a:gd name="connsiteY8" fmla="*/ 276313 h 514438"/>
              <a:gd name="connsiteX9" fmla="*/ 583406 w 1928813"/>
              <a:gd name="connsiteY9" fmla="*/ 292981 h 514438"/>
              <a:gd name="connsiteX10" fmla="*/ 685801 w 1928813"/>
              <a:gd name="connsiteY10" fmla="*/ 238213 h 514438"/>
              <a:gd name="connsiteX11" fmla="*/ 781051 w 1928813"/>
              <a:gd name="connsiteY11" fmla="*/ 169155 h 514438"/>
              <a:gd name="connsiteX12" fmla="*/ 842962 w 1928813"/>
              <a:gd name="connsiteY12" fmla="*/ 116769 h 514438"/>
              <a:gd name="connsiteX13" fmla="*/ 897730 w 1928813"/>
              <a:gd name="connsiteY13" fmla="*/ 71526 h 514438"/>
              <a:gd name="connsiteX14" fmla="*/ 950118 w 1928813"/>
              <a:gd name="connsiteY14" fmla="*/ 31044 h 514438"/>
              <a:gd name="connsiteX15" fmla="*/ 1040607 w 1928813"/>
              <a:gd name="connsiteY15" fmla="*/ 86 h 514438"/>
              <a:gd name="connsiteX16" fmla="*/ 1145380 w 1928813"/>
              <a:gd name="connsiteY16" fmla="*/ 40569 h 514438"/>
              <a:gd name="connsiteX17" fmla="*/ 1219201 w 1928813"/>
              <a:gd name="connsiteY17" fmla="*/ 102481 h 514438"/>
              <a:gd name="connsiteX18" fmla="*/ 1281113 w 1928813"/>
              <a:gd name="connsiteY18" fmla="*/ 176299 h 514438"/>
              <a:gd name="connsiteX19" fmla="*/ 1312069 w 1928813"/>
              <a:gd name="connsiteY19" fmla="*/ 214401 h 514438"/>
              <a:gd name="connsiteX20" fmla="*/ 1357313 w 1928813"/>
              <a:gd name="connsiteY20" fmla="*/ 271549 h 514438"/>
              <a:gd name="connsiteX21" fmla="*/ 1395413 w 1928813"/>
              <a:gd name="connsiteY21" fmla="*/ 312032 h 514438"/>
              <a:gd name="connsiteX22" fmla="*/ 1426369 w 1928813"/>
              <a:gd name="connsiteY22" fmla="*/ 342988 h 514438"/>
              <a:gd name="connsiteX23" fmla="*/ 1469232 w 1928813"/>
              <a:gd name="connsiteY23" fmla="*/ 378708 h 514438"/>
              <a:gd name="connsiteX24" fmla="*/ 1509712 w 1928813"/>
              <a:gd name="connsiteY24" fmla="*/ 409663 h 514438"/>
              <a:gd name="connsiteX25" fmla="*/ 1557339 w 1928813"/>
              <a:gd name="connsiteY25" fmla="*/ 433476 h 514438"/>
              <a:gd name="connsiteX26" fmla="*/ 1624012 w 1928813"/>
              <a:gd name="connsiteY26" fmla="*/ 462051 h 514438"/>
              <a:gd name="connsiteX27" fmla="*/ 1674019 w 1928813"/>
              <a:gd name="connsiteY27" fmla="*/ 476339 h 514438"/>
              <a:gd name="connsiteX28" fmla="*/ 1743075 w 1928813"/>
              <a:gd name="connsiteY28" fmla="*/ 495388 h 514438"/>
              <a:gd name="connsiteX29" fmla="*/ 1812131 w 1928813"/>
              <a:gd name="connsiteY29" fmla="*/ 507294 h 514438"/>
              <a:gd name="connsiteX30" fmla="*/ 1864519 w 1928813"/>
              <a:gd name="connsiteY30" fmla="*/ 509675 h 514438"/>
              <a:gd name="connsiteX31" fmla="*/ 1928813 w 1928813"/>
              <a:gd name="connsiteY31" fmla="*/ 514438 h 514438"/>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69106 w 1928813"/>
              <a:gd name="connsiteY7" fmla="*/ 252415 h 514352"/>
              <a:gd name="connsiteX8" fmla="*/ 519113 w 1928813"/>
              <a:gd name="connsiteY8" fmla="*/ 276227 h 514352"/>
              <a:gd name="connsiteX9" fmla="*/ 583406 w 1928813"/>
              <a:gd name="connsiteY9" fmla="*/ 292895 h 514352"/>
              <a:gd name="connsiteX10" fmla="*/ 685801 w 1928813"/>
              <a:gd name="connsiteY10" fmla="*/ 238127 h 514352"/>
              <a:gd name="connsiteX11" fmla="*/ 781051 w 1928813"/>
              <a:gd name="connsiteY11" fmla="*/ 169069 h 514352"/>
              <a:gd name="connsiteX12" fmla="*/ 842962 w 1928813"/>
              <a:gd name="connsiteY12" fmla="*/ 116683 h 514352"/>
              <a:gd name="connsiteX13" fmla="*/ 897730 w 1928813"/>
              <a:gd name="connsiteY13" fmla="*/ 71440 h 514352"/>
              <a:gd name="connsiteX14" fmla="*/ 950118 w 1928813"/>
              <a:gd name="connsiteY14" fmla="*/ 30958 h 514352"/>
              <a:gd name="connsiteX15" fmla="*/ 1040607 w 1928813"/>
              <a:gd name="connsiteY15" fmla="*/ 0 h 514352"/>
              <a:gd name="connsiteX16" fmla="*/ 1145380 w 1928813"/>
              <a:gd name="connsiteY16" fmla="*/ 30958 h 514352"/>
              <a:gd name="connsiteX17" fmla="*/ 1219201 w 1928813"/>
              <a:gd name="connsiteY17" fmla="*/ 102395 h 514352"/>
              <a:gd name="connsiteX18" fmla="*/ 1281113 w 1928813"/>
              <a:gd name="connsiteY18" fmla="*/ 176213 h 514352"/>
              <a:gd name="connsiteX19" fmla="*/ 1312069 w 1928813"/>
              <a:gd name="connsiteY19" fmla="*/ 214315 h 514352"/>
              <a:gd name="connsiteX20" fmla="*/ 1357313 w 1928813"/>
              <a:gd name="connsiteY20" fmla="*/ 271463 h 514352"/>
              <a:gd name="connsiteX21" fmla="*/ 1395413 w 1928813"/>
              <a:gd name="connsiteY21" fmla="*/ 311946 h 514352"/>
              <a:gd name="connsiteX22" fmla="*/ 1426369 w 1928813"/>
              <a:gd name="connsiteY22" fmla="*/ 342902 h 514352"/>
              <a:gd name="connsiteX23" fmla="*/ 1469232 w 1928813"/>
              <a:gd name="connsiteY23" fmla="*/ 378622 h 514352"/>
              <a:gd name="connsiteX24" fmla="*/ 1509712 w 1928813"/>
              <a:gd name="connsiteY24" fmla="*/ 409577 h 514352"/>
              <a:gd name="connsiteX25" fmla="*/ 1557339 w 1928813"/>
              <a:gd name="connsiteY25" fmla="*/ 433390 h 514352"/>
              <a:gd name="connsiteX26" fmla="*/ 1624012 w 1928813"/>
              <a:gd name="connsiteY26" fmla="*/ 461965 h 514352"/>
              <a:gd name="connsiteX27" fmla="*/ 1674019 w 1928813"/>
              <a:gd name="connsiteY27" fmla="*/ 476253 h 514352"/>
              <a:gd name="connsiteX28" fmla="*/ 1743075 w 1928813"/>
              <a:gd name="connsiteY28" fmla="*/ 495302 h 514352"/>
              <a:gd name="connsiteX29" fmla="*/ 1812131 w 1928813"/>
              <a:gd name="connsiteY29" fmla="*/ 507208 h 514352"/>
              <a:gd name="connsiteX30" fmla="*/ 1864519 w 1928813"/>
              <a:gd name="connsiteY30" fmla="*/ 509589 h 514352"/>
              <a:gd name="connsiteX31" fmla="*/ 1928813 w 1928813"/>
              <a:gd name="connsiteY31" fmla="*/ 514352 h 5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8813" h="514352">
                <a:moveTo>
                  <a:pt x="0" y="297658"/>
                </a:moveTo>
                <a:lnTo>
                  <a:pt x="83344" y="300040"/>
                </a:lnTo>
                <a:lnTo>
                  <a:pt x="123825" y="300040"/>
                </a:lnTo>
                <a:lnTo>
                  <a:pt x="209550" y="295277"/>
                </a:lnTo>
                <a:lnTo>
                  <a:pt x="290513" y="280990"/>
                </a:lnTo>
                <a:lnTo>
                  <a:pt x="366713" y="261940"/>
                </a:lnTo>
                <a:lnTo>
                  <a:pt x="402432" y="252415"/>
                </a:lnTo>
                <a:cubicBezTo>
                  <a:pt x="419497" y="250828"/>
                  <a:pt x="449659" y="248446"/>
                  <a:pt x="469106" y="252415"/>
                </a:cubicBezTo>
                <a:cubicBezTo>
                  <a:pt x="488553" y="256384"/>
                  <a:pt x="500063" y="269480"/>
                  <a:pt x="519113" y="276227"/>
                </a:cubicBezTo>
                <a:cubicBezTo>
                  <a:pt x="538163" y="282974"/>
                  <a:pt x="555625" y="299245"/>
                  <a:pt x="583406" y="292895"/>
                </a:cubicBezTo>
                <a:cubicBezTo>
                  <a:pt x="611187" y="286545"/>
                  <a:pt x="652860" y="258765"/>
                  <a:pt x="685801" y="238127"/>
                </a:cubicBezTo>
                <a:cubicBezTo>
                  <a:pt x="718742" y="217489"/>
                  <a:pt x="769542" y="178197"/>
                  <a:pt x="781051" y="169069"/>
                </a:cubicBezTo>
                <a:lnTo>
                  <a:pt x="842962" y="116683"/>
                </a:lnTo>
                <a:lnTo>
                  <a:pt x="897730" y="71440"/>
                </a:lnTo>
                <a:lnTo>
                  <a:pt x="950118" y="30958"/>
                </a:lnTo>
                <a:cubicBezTo>
                  <a:pt x="973931" y="19051"/>
                  <a:pt x="1008063" y="0"/>
                  <a:pt x="1040607" y="0"/>
                </a:cubicBezTo>
                <a:cubicBezTo>
                  <a:pt x="1073151" y="0"/>
                  <a:pt x="1115614" y="13892"/>
                  <a:pt x="1145380" y="30958"/>
                </a:cubicBezTo>
                <a:cubicBezTo>
                  <a:pt x="1175146" y="48024"/>
                  <a:pt x="1197769" y="80170"/>
                  <a:pt x="1219201" y="102395"/>
                </a:cubicBezTo>
                <a:lnTo>
                  <a:pt x="1281113" y="176213"/>
                </a:lnTo>
                <a:lnTo>
                  <a:pt x="1312069" y="214315"/>
                </a:lnTo>
                <a:lnTo>
                  <a:pt x="1357313" y="271463"/>
                </a:lnTo>
                <a:lnTo>
                  <a:pt x="1395413" y="311946"/>
                </a:lnTo>
                <a:lnTo>
                  <a:pt x="1426369" y="342902"/>
                </a:lnTo>
                <a:lnTo>
                  <a:pt x="1469232" y="378622"/>
                </a:lnTo>
                <a:lnTo>
                  <a:pt x="1509712" y="409577"/>
                </a:lnTo>
                <a:lnTo>
                  <a:pt x="1557339" y="433390"/>
                </a:lnTo>
                <a:lnTo>
                  <a:pt x="1624012" y="461965"/>
                </a:lnTo>
                <a:cubicBezTo>
                  <a:pt x="1643459" y="469109"/>
                  <a:pt x="1656160" y="470300"/>
                  <a:pt x="1674019" y="476253"/>
                </a:cubicBezTo>
                <a:cubicBezTo>
                  <a:pt x="1690688" y="481809"/>
                  <a:pt x="1718866" y="490937"/>
                  <a:pt x="1743075" y="495302"/>
                </a:cubicBezTo>
                <a:lnTo>
                  <a:pt x="1812131" y="507208"/>
                </a:lnTo>
                <a:lnTo>
                  <a:pt x="1864519" y="509589"/>
                </a:lnTo>
                <a:lnTo>
                  <a:pt x="1928813" y="514352"/>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26" name="フリーフォーム 125"/>
          <p:cNvSpPr/>
          <p:nvPr/>
        </p:nvSpPr>
        <p:spPr>
          <a:xfrm>
            <a:off x="7833947" y="1960400"/>
            <a:ext cx="1643063" cy="1206745"/>
          </a:xfrm>
          <a:custGeom>
            <a:avLst/>
            <a:gdLst>
              <a:gd name="connsiteX0" fmla="*/ 1652588 w 1652588"/>
              <a:gd name="connsiteY0" fmla="*/ 0 h 1414462"/>
              <a:gd name="connsiteX1" fmla="*/ 1624013 w 1652588"/>
              <a:gd name="connsiteY1" fmla="*/ 123825 h 1414462"/>
              <a:gd name="connsiteX2" fmla="*/ 1609725 w 1652588"/>
              <a:gd name="connsiteY2" fmla="*/ 166687 h 1414462"/>
              <a:gd name="connsiteX3" fmla="*/ 1566863 w 1652588"/>
              <a:gd name="connsiteY3" fmla="*/ 204787 h 1414462"/>
              <a:gd name="connsiteX4" fmla="*/ 1533525 w 1652588"/>
              <a:gd name="connsiteY4" fmla="*/ 223837 h 1414462"/>
              <a:gd name="connsiteX5" fmla="*/ 1476375 w 1652588"/>
              <a:gd name="connsiteY5" fmla="*/ 280987 h 1414462"/>
              <a:gd name="connsiteX6" fmla="*/ 1423988 w 1652588"/>
              <a:gd name="connsiteY6" fmla="*/ 333375 h 1414462"/>
              <a:gd name="connsiteX7" fmla="*/ 1395413 w 1652588"/>
              <a:gd name="connsiteY7" fmla="*/ 381000 h 1414462"/>
              <a:gd name="connsiteX8" fmla="*/ 1347788 w 1652588"/>
              <a:gd name="connsiteY8" fmla="*/ 438150 h 1414462"/>
              <a:gd name="connsiteX9" fmla="*/ 1295400 w 1652588"/>
              <a:gd name="connsiteY9" fmla="*/ 461962 h 1414462"/>
              <a:gd name="connsiteX10" fmla="*/ 1266825 w 1652588"/>
              <a:gd name="connsiteY10" fmla="*/ 461962 h 1414462"/>
              <a:gd name="connsiteX11" fmla="*/ 1247775 w 1652588"/>
              <a:gd name="connsiteY11" fmla="*/ 457200 h 1414462"/>
              <a:gd name="connsiteX12" fmla="*/ 1243013 w 1652588"/>
              <a:gd name="connsiteY12" fmla="*/ 438150 h 1414462"/>
              <a:gd name="connsiteX13" fmla="*/ 1204913 w 1652588"/>
              <a:gd name="connsiteY13" fmla="*/ 428625 h 1414462"/>
              <a:gd name="connsiteX14" fmla="*/ 1181100 w 1652588"/>
              <a:gd name="connsiteY14" fmla="*/ 423862 h 1414462"/>
              <a:gd name="connsiteX15" fmla="*/ 1181100 w 1652588"/>
              <a:gd name="connsiteY15" fmla="*/ 423862 h 1414462"/>
              <a:gd name="connsiteX16" fmla="*/ 1057275 w 1652588"/>
              <a:gd name="connsiteY16" fmla="*/ 452437 h 1414462"/>
              <a:gd name="connsiteX17" fmla="*/ 1014413 w 1652588"/>
              <a:gd name="connsiteY17" fmla="*/ 461962 h 1414462"/>
              <a:gd name="connsiteX18" fmla="*/ 966788 w 1652588"/>
              <a:gd name="connsiteY18" fmla="*/ 481012 h 1414462"/>
              <a:gd name="connsiteX19" fmla="*/ 952500 w 1652588"/>
              <a:gd name="connsiteY19" fmla="*/ 504825 h 1414462"/>
              <a:gd name="connsiteX20" fmla="*/ 952500 w 1652588"/>
              <a:gd name="connsiteY20" fmla="*/ 533400 h 1414462"/>
              <a:gd name="connsiteX21" fmla="*/ 847725 w 1652588"/>
              <a:gd name="connsiteY21" fmla="*/ 600075 h 1414462"/>
              <a:gd name="connsiteX22" fmla="*/ 809625 w 1652588"/>
              <a:gd name="connsiteY22" fmla="*/ 681037 h 1414462"/>
              <a:gd name="connsiteX23" fmla="*/ 700088 w 1652588"/>
              <a:gd name="connsiteY23" fmla="*/ 809625 h 1414462"/>
              <a:gd name="connsiteX24" fmla="*/ 681038 w 1652588"/>
              <a:gd name="connsiteY24" fmla="*/ 890587 h 1414462"/>
              <a:gd name="connsiteX25" fmla="*/ 628650 w 1652588"/>
              <a:gd name="connsiteY25" fmla="*/ 976312 h 1414462"/>
              <a:gd name="connsiteX26" fmla="*/ 604838 w 1652588"/>
              <a:gd name="connsiteY26" fmla="*/ 1019175 h 1414462"/>
              <a:gd name="connsiteX27" fmla="*/ 542925 w 1652588"/>
              <a:gd name="connsiteY27" fmla="*/ 1095375 h 1414462"/>
              <a:gd name="connsiteX28" fmla="*/ 509588 w 1652588"/>
              <a:gd name="connsiteY28" fmla="*/ 1157287 h 1414462"/>
              <a:gd name="connsiteX29" fmla="*/ 471488 w 1652588"/>
              <a:gd name="connsiteY29" fmla="*/ 1200150 h 1414462"/>
              <a:gd name="connsiteX30" fmla="*/ 442913 w 1652588"/>
              <a:gd name="connsiteY30" fmla="*/ 1233487 h 1414462"/>
              <a:gd name="connsiteX31" fmla="*/ 333375 w 1652588"/>
              <a:gd name="connsiteY31" fmla="*/ 1252537 h 1414462"/>
              <a:gd name="connsiteX32" fmla="*/ 228600 w 1652588"/>
              <a:gd name="connsiteY32" fmla="*/ 1262062 h 1414462"/>
              <a:gd name="connsiteX33" fmla="*/ 157163 w 1652588"/>
              <a:gd name="connsiteY33" fmla="*/ 1295400 h 1414462"/>
              <a:gd name="connsiteX34" fmla="*/ 114300 w 1652588"/>
              <a:gd name="connsiteY34" fmla="*/ 1328737 h 1414462"/>
              <a:gd name="connsiteX35" fmla="*/ 114300 w 1652588"/>
              <a:gd name="connsiteY35" fmla="*/ 1328737 h 1414462"/>
              <a:gd name="connsiteX36" fmla="*/ 71438 w 1652588"/>
              <a:gd name="connsiteY36" fmla="*/ 1381125 h 1414462"/>
              <a:gd name="connsiteX37" fmla="*/ 19050 w 1652588"/>
              <a:gd name="connsiteY37" fmla="*/ 1404937 h 1414462"/>
              <a:gd name="connsiteX38" fmla="*/ 0 w 1652588"/>
              <a:gd name="connsiteY38" fmla="*/ 1414462 h 1414462"/>
              <a:gd name="connsiteX0" fmla="*/ 1631157 w 1631157"/>
              <a:gd name="connsiteY0" fmla="*/ 0 h 1321594"/>
              <a:gd name="connsiteX1" fmla="*/ 1624013 w 1631157"/>
              <a:gd name="connsiteY1" fmla="*/ 30957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69057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16682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57163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04913 w 1643063"/>
              <a:gd name="connsiteY12" fmla="*/ 321470 h 1307307"/>
              <a:gd name="connsiteX13" fmla="*/ 1181100 w 1643063"/>
              <a:gd name="connsiteY13" fmla="*/ 316707 h 1307307"/>
              <a:gd name="connsiteX14" fmla="*/ 1181100 w 1643063"/>
              <a:gd name="connsiteY14" fmla="*/ 316707 h 1307307"/>
              <a:gd name="connsiteX15" fmla="*/ 1057275 w 1643063"/>
              <a:gd name="connsiteY15" fmla="*/ 345282 h 1307307"/>
              <a:gd name="connsiteX16" fmla="*/ 1014413 w 1643063"/>
              <a:gd name="connsiteY16" fmla="*/ 354807 h 1307307"/>
              <a:gd name="connsiteX17" fmla="*/ 966788 w 1643063"/>
              <a:gd name="connsiteY17" fmla="*/ 373857 h 1307307"/>
              <a:gd name="connsiteX18" fmla="*/ 952500 w 1643063"/>
              <a:gd name="connsiteY18" fmla="*/ 397670 h 1307307"/>
              <a:gd name="connsiteX19" fmla="*/ 952500 w 1643063"/>
              <a:gd name="connsiteY19" fmla="*/ 426245 h 1307307"/>
              <a:gd name="connsiteX20" fmla="*/ 847725 w 1643063"/>
              <a:gd name="connsiteY20" fmla="*/ 492920 h 1307307"/>
              <a:gd name="connsiteX21" fmla="*/ 809625 w 1643063"/>
              <a:gd name="connsiteY21" fmla="*/ 573882 h 1307307"/>
              <a:gd name="connsiteX22" fmla="*/ 700088 w 1643063"/>
              <a:gd name="connsiteY22" fmla="*/ 702470 h 1307307"/>
              <a:gd name="connsiteX23" fmla="*/ 681038 w 1643063"/>
              <a:gd name="connsiteY23" fmla="*/ 783432 h 1307307"/>
              <a:gd name="connsiteX24" fmla="*/ 628650 w 1643063"/>
              <a:gd name="connsiteY24" fmla="*/ 869157 h 1307307"/>
              <a:gd name="connsiteX25" fmla="*/ 604838 w 1643063"/>
              <a:gd name="connsiteY25" fmla="*/ 912020 h 1307307"/>
              <a:gd name="connsiteX26" fmla="*/ 542925 w 1643063"/>
              <a:gd name="connsiteY26" fmla="*/ 988220 h 1307307"/>
              <a:gd name="connsiteX27" fmla="*/ 509588 w 1643063"/>
              <a:gd name="connsiteY27" fmla="*/ 1050132 h 1307307"/>
              <a:gd name="connsiteX28" fmla="*/ 471488 w 1643063"/>
              <a:gd name="connsiteY28" fmla="*/ 1092995 h 1307307"/>
              <a:gd name="connsiteX29" fmla="*/ 442913 w 1643063"/>
              <a:gd name="connsiteY29" fmla="*/ 1126332 h 1307307"/>
              <a:gd name="connsiteX30" fmla="*/ 333375 w 1643063"/>
              <a:gd name="connsiteY30" fmla="*/ 1145382 h 1307307"/>
              <a:gd name="connsiteX31" fmla="*/ 228600 w 1643063"/>
              <a:gd name="connsiteY31" fmla="*/ 1154907 h 1307307"/>
              <a:gd name="connsiteX32" fmla="*/ 157163 w 1643063"/>
              <a:gd name="connsiteY32" fmla="*/ 1188245 h 1307307"/>
              <a:gd name="connsiteX33" fmla="*/ 114300 w 1643063"/>
              <a:gd name="connsiteY33" fmla="*/ 1221582 h 1307307"/>
              <a:gd name="connsiteX34" fmla="*/ 114300 w 1643063"/>
              <a:gd name="connsiteY34" fmla="*/ 1221582 h 1307307"/>
              <a:gd name="connsiteX35" fmla="*/ 71438 w 1643063"/>
              <a:gd name="connsiteY35" fmla="*/ 1273970 h 1307307"/>
              <a:gd name="connsiteX36" fmla="*/ 19050 w 1643063"/>
              <a:gd name="connsiteY36" fmla="*/ 1297782 h 1307307"/>
              <a:gd name="connsiteX37" fmla="*/ 0 w 1643063"/>
              <a:gd name="connsiteY3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88282 w 1643063"/>
              <a:gd name="connsiteY4" fmla="*/ 140494 h 1307307"/>
              <a:gd name="connsiteX5" fmla="*/ 1462088 w 1643063"/>
              <a:gd name="connsiteY5" fmla="*/ 176213 h 1307307"/>
              <a:gd name="connsiteX6" fmla="*/ 1433514 w 1643063"/>
              <a:gd name="connsiteY6" fmla="*/ 211932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04913 w 1643063"/>
              <a:gd name="connsiteY11" fmla="*/ 321470 h 1307307"/>
              <a:gd name="connsiteX12" fmla="*/ 1181100 w 1643063"/>
              <a:gd name="connsiteY12" fmla="*/ 316707 h 1307307"/>
              <a:gd name="connsiteX13" fmla="*/ 1181100 w 1643063"/>
              <a:gd name="connsiteY13" fmla="*/ 316707 h 1307307"/>
              <a:gd name="connsiteX14" fmla="*/ 1057275 w 1643063"/>
              <a:gd name="connsiteY14" fmla="*/ 345282 h 1307307"/>
              <a:gd name="connsiteX15" fmla="*/ 1014413 w 1643063"/>
              <a:gd name="connsiteY15" fmla="*/ 354807 h 1307307"/>
              <a:gd name="connsiteX16" fmla="*/ 966788 w 1643063"/>
              <a:gd name="connsiteY16" fmla="*/ 373857 h 1307307"/>
              <a:gd name="connsiteX17" fmla="*/ 952500 w 1643063"/>
              <a:gd name="connsiteY17" fmla="*/ 397670 h 1307307"/>
              <a:gd name="connsiteX18" fmla="*/ 952500 w 1643063"/>
              <a:gd name="connsiteY18" fmla="*/ 426245 h 1307307"/>
              <a:gd name="connsiteX19" fmla="*/ 847725 w 1643063"/>
              <a:gd name="connsiteY19" fmla="*/ 492920 h 1307307"/>
              <a:gd name="connsiteX20" fmla="*/ 809625 w 1643063"/>
              <a:gd name="connsiteY20" fmla="*/ 573882 h 1307307"/>
              <a:gd name="connsiteX21" fmla="*/ 700088 w 1643063"/>
              <a:gd name="connsiteY21" fmla="*/ 702470 h 1307307"/>
              <a:gd name="connsiteX22" fmla="*/ 681038 w 1643063"/>
              <a:gd name="connsiteY22" fmla="*/ 783432 h 1307307"/>
              <a:gd name="connsiteX23" fmla="*/ 628650 w 1643063"/>
              <a:gd name="connsiteY23" fmla="*/ 869157 h 1307307"/>
              <a:gd name="connsiteX24" fmla="*/ 604838 w 1643063"/>
              <a:gd name="connsiteY24" fmla="*/ 912020 h 1307307"/>
              <a:gd name="connsiteX25" fmla="*/ 542925 w 1643063"/>
              <a:gd name="connsiteY25" fmla="*/ 988220 h 1307307"/>
              <a:gd name="connsiteX26" fmla="*/ 509588 w 1643063"/>
              <a:gd name="connsiteY26" fmla="*/ 1050132 h 1307307"/>
              <a:gd name="connsiteX27" fmla="*/ 471488 w 1643063"/>
              <a:gd name="connsiteY27" fmla="*/ 1092995 h 1307307"/>
              <a:gd name="connsiteX28" fmla="*/ 442913 w 1643063"/>
              <a:gd name="connsiteY28" fmla="*/ 1126332 h 1307307"/>
              <a:gd name="connsiteX29" fmla="*/ 333375 w 1643063"/>
              <a:gd name="connsiteY29" fmla="*/ 1145382 h 1307307"/>
              <a:gd name="connsiteX30" fmla="*/ 228600 w 1643063"/>
              <a:gd name="connsiteY30" fmla="*/ 1154907 h 1307307"/>
              <a:gd name="connsiteX31" fmla="*/ 157163 w 1643063"/>
              <a:gd name="connsiteY31" fmla="*/ 1188245 h 1307307"/>
              <a:gd name="connsiteX32" fmla="*/ 114300 w 1643063"/>
              <a:gd name="connsiteY32" fmla="*/ 1221582 h 1307307"/>
              <a:gd name="connsiteX33" fmla="*/ 114300 w 1643063"/>
              <a:gd name="connsiteY33" fmla="*/ 1221582 h 1307307"/>
              <a:gd name="connsiteX34" fmla="*/ 71438 w 1643063"/>
              <a:gd name="connsiteY34" fmla="*/ 1273970 h 1307307"/>
              <a:gd name="connsiteX35" fmla="*/ 19050 w 1643063"/>
              <a:gd name="connsiteY35" fmla="*/ 1297782 h 1307307"/>
              <a:gd name="connsiteX36" fmla="*/ 0 w 1643063"/>
              <a:gd name="connsiteY3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47788 w 1643063"/>
              <a:gd name="connsiteY6" fmla="*/ 330995 h 1307307"/>
              <a:gd name="connsiteX7" fmla="*/ 1295400 w 1643063"/>
              <a:gd name="connsiteY7" fmla="*/ 354807 h 1307307"/>
              <a:gd name="connsiteX8" fmla="*/ 1266825 w 1643063"/>
              <a:gd name="connsiteY8" fmla="*/ 354807 h 1307307"/>
              <a:gd name="connsiteX9" fmla="*/ 1204913 w 1643063"/>
              <a:gd name="connsiteY9" fmla="*/ 321470 h 1307307"/>
              <a:gd name="connsiteX10" fmla="*/ 1181100 w 1643063"/>
              <a:gd name="connsiteY10" fmla="*/ 316707 h 1307307"/>
              <a:gd name="connsiteX11" fmla="*/ 1181100 w 1643063"/>
              <a:gd name="connsiteY11" fmla="*/ 316707 h 1307307"/>
              <a:gd name="connsiteX12" fmla="*/ 1057275 w 1643063"/>
              <a:gd name="connsiteY12" fmla="*/ 345282 h 1307307"/>
              <a:gd name="connsiteX13" fmla="*/ 1014413 w 1643063"/>
              <a:gd name="connsiteY13" fmla="*/ 354807 h 1307307"/>
              <a:gd name="connsiteX14" fmla="*/ 966788 w 1643063"/>
              <a:gd name="connsiteY14" fmla="*/ 373857 h 1307307"/>
              <a:gd name="connsiteX15" fmla="*/ 952500 w 1643063"/>
              <a:gd name="connsiteY15" fmla="*/ 397670 h 1307307"/>
              <a:gd name="connsiteX16" fmla="*/ 952500 w 1643063"/>
              <a:gd name="connsiteY16" fmla="*/ 426245 h 1307307"/>
              <a:gd name="connsiteX17" fmla="*/ 847725 w 1643063"/>
              <a:gd name="connsiteY17" fmla="*/ 492920 h 1307307"/>
              <a:gd name="connsiteX18" fmla="*/ 809625 w 1643063"/>
              <a:gd name="connsiteY18" fmla="*/ 573882 h 1307307"/>
              <a:gd name="connsiteX19" fmla="*/ 700088 w 1643063"/>
              <a:gd name="connsiteY19" fmla="*/ 702470 h 1307307"/>
              <a:gd name="connsiteX20" fmla="*/ 681038 w 1643063"/>
              <a:gd name="connsiteY20" fmla="*/ 783432 h 1307307"/>
              <a:gd name="connsiteX21" fmla="*/ 628650 w 1643063"/>
              <a:gd name="connsiteY21" fmla="*/ 869157 h 1307307"/>
              <a:gd name="connsiteX22" fmla="*/ 604838 w 1643063"/>
              <a:gd name="connsiteY22" fmla="*/ 912020 h 1307307"/>
              <a:gd name="connsiteX23" fmla="*/ 542925 w 1643063"/>
              <a:gd name="connsiteY23" fmla="*/ 988220 h 1307307"/>
              <a:gd name="connsiteX24" fmla="*/ 509588 w 1643063"/>
              <a:gd name="connsiteY24" fmla="*/ 1050132 h 1307307"/>
              <a:gd name="connsiteX25" fmla="*/ 471488 w 1643063"/>
              <a:gd name="connsiteY25" fmla="*/ 1092995 h 1307307"/>
              <a:gd name="connsiteX26" fmla="*/ 442913 w 1643063"/>
              <a:gd name="connsiteY26" fmla="*/ 1126332 h 1307307"/>
              <a:gd name="connsiteX27" fmla="*/ 333375 w 1643063"/>
              <a:gd name="connsiteY27" fmla="*/ 1145382 h 1307307"/>
              <a:gd name="connsiteX28" fmla="*/ 228600 w 1643063"/>
              <a:gd name="connsiteY28" fmla="*/ 1154907 h 1307307"/>
              <a:gd name="connsiteX29" fmla="*/ 157163 w 1643063"/>
              <a:gd name="connsiteY29" fmla="*/ 1188245 h 1307307"/>
              <a:gd name="connsiteX30" fmla="*/ 114300 w 1643063"/>
              <a:gd name="connsiteY30" fmla="*/ 1221582 h 1307307"/>
              <a:gd name="connsiteX31" fmla="*/ 114300 w 1643063"/>
              <a:gd name="connsiteY31" fmla="*/ 1221582 h 1307307"/>
              <a:gd name="connsiteX32" fmla="*/ 71438 w 1643063"/>
              <a:gd name="connsiteY32" fmla="*/ 1273970 h 1307307"/>
              <a:gd name="connsiteX33" fmla="*/ 19050 w 1643063"/>
              <a:gd name="connsiteY33" fmla="*/ 1297782 h 1307307"/>
              <a:gd name="connsiteX34" fmla="*/ 0 w 1643063"/>
              <a:gd name="connsiteY34"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66825 w 1643063"/>
              <a:gd name="connsiteY7" fmla="*/ 354807 h 1307307"/>
              <a:gd name="connsiteX8" fmla="*/ 1204913 w 1643063"/>
              <a:gd name="connsiteY8" fmla="*/ 321470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66788 w 1643063"/>
              <a:gd name="connsiteY13" fmla="*/ 373857 h 1307307"/>
              <a:gd name="connsiteX14" fmla="*/ 952500 w 1643063"/>
              <a:gd name="connsiteY14" fmla="*/ 397670 h 1307307"/>
              <a:gd name="connsiteX15" fmla="*/ 952500 w 1643063"/>
              <a:gd name="connsiteY15" fmla="*/ 426245 h 1307307"/>
              <a:gd name="connsiteX16" fmla="*/ 847725 w 1643063"/>
              <a:gd name="connsiteY16" fmla="*/ 492920 h 1307307"/>
              <a:gd name="connsiteX17" fmla="*/ 809625 w 1643063"/>
              <a:gd name="connsiteY17" fmla="*/ 573882 h 1307307"/>
              <a:gd name="connsiteX18" fmla="*/ 700088 w 1643063"/>
              <a:gd name="connsiteY18" fmla="*/ 702470 h 1307307"/>
              <a:gd name="connsiteX19" fmla="*/ 681038 w 1643063"/>
              <a:gd name="connsiteY19" fmla="*/ 783432 h 1307307"/>
              <a:gd name="connsiteX20" fmla="*/ 628650 w 1643063"/>
              <a:gd name="connsiteY20" fmla="*/ 869157 h 1307307"/>
              <a:gd name="connsiteX21" fmla="*/ 604838 w 1643063"/>
              <a:gd name="connsiteY21" fmla="*/ 912020 h 1307307"/>
              <a:gd name="connsiteX22" fmla="*/ 542925 w 1643063"/>
              <a:gd name="connsiteY22" fmla="*/ 988220 h 1307307"/>
              <a:gd name="connsiteX23" fmla="*/ 509588 w 1643063"/>
              <a:gd name="connsiteY23" fmla="*/ 1050132 h 1307307"/>
              <a:gd name="connsiteX24" fmla="*/ 471488 w 1643063"/>
              <a:gd name="connsiteY24" fmla="*/ 1092995 h 1307307"/>
              <a:gd name="connsiteX25" fmla="*/ 442913 w 1643063"/>
              <a:gd name="connsiteY25" fmla="*/ 1126332 h 1307307"/>
              <a:gd name="connsiteX26" fmla="*/ 333375 w 1643063"/>
              <a:gd name="connsiteY26" fmla="*/ 1145382 h 1307307"/>
              <a:gd name="connsiteX27" fmla="*/ 228600 w 1643063"/>
              <a:gd name="connsiteY27" fmla="*/ 1154907 h 1307307"/>
              <a:gd name="connsiteX28" fmla="*/ 157163 w 1643063"/>
              <a:gd name="connsiteY28" fmla="*/ 1188245 h 1307307"/>
              <a:gd name="connsiteX29" fmla="*/ 114300 w 1643063"/>
              <a:gd name="connsiteY29" fmla="*/ 1221582 h 1307307"/>
              <a:gd name="connsiteX30" fmla="*/ 114300 w 1643063"/>
              <a:gd name="connsiteY30" fmla="*/ 1221582 h 1307307"/>
              <a:gd name="connsiteX31" fmla="*/ 71438 w 1643063"/>
              <a:gd name="connsiteY31" fmla="*/ 1273970 h 1307307"/>
              <a:gd name="connsiteX32" fmla="*/ 19050 w 1643063"/>
              <a:gd name="connsiteY32" fmla="*/ 1297782 h 1307307"/>
              <a:gd name="connsiteX33" fmla="*/ 0 w 1643063"/>
              <a:gd name="connsiteY33"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3499 w 1643063"/>
              <a:gd name="connsiteY6" fmla="*/ 345282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39767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35757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47763 w 1643063"/>
              <a:gd name="connsiteY10" fmla="*/ 314326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4920 w 1643063"/>
              <a:gd name="connsiteY7" fmla="*/ 338138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2 w 1643063"/>
              <a:gd name="connsiteY7" fmla="*/ 335756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1100 w 1643063"/>
              <a:gd name="connsiteY8" fmla="*/ 316707 h 1307307"/>
              <a:gd name="connsiteX9" fmla="*/ 1114426 w 1643063"/>
              <a:gd name="connsiteY9" fmla="*/ 309564 h 1307307"/>
              <a:gd name="connsiteX10" fmla="*/ 1054893 w 1643063"/>
              <a:gd name="connsiteY10" fmla="*/ 338138 h 1307307"/>
              <a:gd name="connsiteX11" fmla="*/ 1014413 w 1643063"/>
              <a:gd name="connsiteY11" fmla="*/ 378620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54893 w 1643063"/>
              <a:gd name="connsiteY9" fmla="*/ 338138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952500 w 1643063"/>
              <a:gd name="connsiteY10" fmla="*/ 426245 h 1307307"/>
              <a:gd name="connsiteX11" fmla="*/ 847725 w 1643063"/>
              <a:gd name="connsiteY11" fmla="*/ 492920 h 1307307"/>
              <a:gd name="connsiteX12" fmla="*/ 809625 w 1643063"/>
              <a:gd name="connsiteY12" fmla="*/ 573882 h 1307307"/>
              <a:gd name="connsiteX13" fmla="*/ 700088 w 1643063"/>
              <a:gd name="connsiteY13" fmla="*/ 702470 h 1307307"/>
              <a:gd name="connsiteX14" fmla="*/ 681038 w 1643063"/>
              <a:gd name="connsiteY14" fmla="*/ 783432 h 1307307"/>
              <a:gd name="connsiteX15" fmla="*/ 628650 w 1643063"/>
              <a:gd name="connsiteY15" fmla="*/ 869157 h 1307307"/>
              <a:gd name="connsiteX16" fmla="*/ 604838 w 1643063"/>
              <a:gd name="connsiteY16" fmla="*/ 912020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26332 h 1307307"/>
              <a:gd name="connsiteX21" fmla="*/ 333375 w 1643063"/>
              <a:gd name="connsiteY21" fmla="*/ 1145382 h 1307307"/>
              <a:gd name="connsiteX22" fmla="*/ 228600 w 1643063"/>
              <a:gd name="connsiteY22" fmla="*/ 1154907 h 1307307"/>
              <a:gd name="connsiteX23" fmla="*/ 157163 w 1643063"/>
              <a:gd name="connsiteY23" fmla="*/ 1188245 h 1307307"/>
              <a:gd name="connsiteX24" fmla="*/ 114300 w 1643063"/>
              <a:gd name="connsiteY24" fmla="*/ 1221582 h 1307307"/>
              <a:gd name="connsiteX25" fmla="*/ 114300 w 1643063"/>
              <a:gd name="connsiteY25" fmla="*/ 1221582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81050 w 1643063"/>
              <a:gd name="connsiteY13" fmla="*/ 566738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5294 w 1643063"/>
              <a:gd name="connsiteY21" fmla="*/ 1107282 h 1307307"/>
              <a:gd name="connsiteX22" fmla="*/ 330993 w 1643063"/>
              <a:gd name="connsiteY22" fmla="*/ 1152526 h 1307307"/>
              <a:gd name="connsiteX23" fmla="*/ 200025 w 1643063"/>
              <a:gd name="connsiteY23" fmla="*/ 1159669 h 1307307"/>
              <a:gd name="connsiteX24" fmla="*/ 133350 w 1643063"/>
              <a:gd name="connsiteY24" fmla="*/ 1214438 h 1307307"/>
              <a:gd name="connsiteX25" fmla="*/ 71438 w 1643063"/>
              <a:gd name="connsiteY25" fmla="*/ 1273970 h 1307307"/>
              <a:gd name="connsiteX26" fmla="*/ 19050 w 1643063"/>
              <a:gd name="connsiteY26" fmla="*/ 1297782 h 1307307"/>
              <a:gd name="connsiteX27" fmla="*/ 0 w 1643063"/>
              <a:gd name="connsiteY2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73969 w 1643063"/>
              <a:gd name="connsiteY7" fmla="*/ 340519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43063" h="1307307">
                <a:moveTo>
                  <a:pt x="1643063" y="0"/>
                </a:moveTo>
                <a:cubicBezTo>
                  <a:pt x="1636713" y="18257"/>
                  <a:pt x="1630363" y="42070"/>
                  <a:pt x="1624013" y="54770"/>
                </a:cubicBezTo>
                <a:cubicBezTo>
                  <a:pt x="1617663" y="67470"/>
                  <a:pt x="1622029" y="68660"/>
                  <a:pt x="1604963" y="76200"/>
                </a:cubicBezTo>
                <a:cubicBezTo>
                  <a:pt x="1587897" y="83740"/>
                  <a:pt x="1545431" y="83344"/>
                  <a:pt x="1521619" y="100013"/>
                </a:cubicBezTo>
                <a:cubicBezTo>
                  <a:pt x="1497807" y="116682"/>
                  <a:pt x="1476772" y="157560"/>
                  <a:pt x="1462088" y="176213"/>
                </a:cubicBezTo>
                <a:cubicBezTo>
                  <a:pt x="1441054" y="205185"/>
                  <a:pt x="1414463" y="248048"/>
                  <a:pt x="1395413" y="273845"/>
                </a:cubicBezTo>
                <a:cubicBezTo>
                  <a:pt x="1376363" y="294482"/>
                  <a:pt x="1351360" y="324645"/>
                  <a:pt x="1331119" y="335757"/>
                </a:cubicBezTo>
                <a:cubicBezTo>
                  <a:pt x="1310878" y="346869"/>
                  <a:pt x="1295797" y="343694"/>
                  <a:pt x="1273969" y="340519"/>
                </a:cubicBezTo>
                <a:lnTo>
                  <a:pt x="1202531" y="314326"/>
                </a:lnTo>
                <a:cubicBezTo>
                  <a:pt x="1185069" y="311548"/>
                  <a:pt x="1147764" y="303610"/>
                  <a:pt x="1121570" y="307182"/>
                </a:cubicBezTo>
                <a:cubicBezTo>
                  <a:pt x="1095376" y="310754"/>
                  <a:pt x="1073943" y="317103"/>
                  <a:pt x="1045368" y="335756"/>
                </a:cubicBezTo>
                <a:cubicBezTo>
                  <a:pt x="1016793" y="354409"/>
                  <a:pt x="983059" y="392907"/>
                  <a:pt x="950119" y="419101"/>
                </a:cubicBezTo>
                <a:lnTo>
                  <a:pt x="869156" y="492920"/>
                </a:lnTo>
                <a:cubicBezTo>
                  <a:pt x="842962" y="518717"/>
                  <a:pt x="819150" y="536972"/>
                  <a:pt x="792956" y="573881"/>
                </a:cubicBezTo>
                <a:cubicBezTo>
                  <a:pt x="766762" y="610790"/>
                  <a:pt x="731837" y="681832"/>
                  <a:pt x="711994" y="714376"/>
                </a:cubicBezTo>
                <a:cubicBezTo>
                  <a:pt x="699294" y="732632"/>
                  <a:pt x="672704" y="758032"/>
                  <a:pt x="657226" y="790576"/>
                </a:cubicBezTo>
                <a:cubicBezTo>
                  <a:pt x="641748" y="823120"/>
                  <a:pt x="644525" y="890588"/>
                  <a:pt x="619125" y="909638"/>
                </a:cubicBezTo>
                <a:lnTo>
                  <a:pt x="542925" y="966789"/>
                </a:lnTo>
                <a:cubicBezTo>
                  <a:pt x="517525" y="985839"/>
                  <a:pt x="519511" y="1004094"/>
                  <a:pt x="502445" y="1023938"/>
                </a:cubicBezTo>
                <a:cubicBezTo>
                  <a:pt x="485379" y="1043782"/>
                  <a:pt x="481012" y="1063626"/>
                  <a:pt x="440531" y="1085851"/>
                </a:cubicBezTo>
                <a:cubicBezTo>
                  <a:pt x="400050" y="1108076"/>
                  <a:pt x="380999" y="1139826"/>
                  <a:pt x="340518" y="1145382"/>
                </a:cubicBezTo>
                <a:cubicBezTo>
                  <a:pt x="300037" y="1150938"/>
                  <a:pt x="234553" y="1148160"/>
                  <a:pt x="200025" y="1159669"/>
                </a:cubicBezTo>
                <a:cubicBezTo>
                  <a:pt x="165497" y="1171178"/>
                  <a:pt x="154781" y="1195388"/>
                  <a:pt x="133350" y="1214438"/>
                </a:cubicBezTo>
                <a:cubicBezTo>
                  <a:pt x="111919" y="1233488"/>
                  <a:pt x="90488" y="1260079"/>
                  <a:pt x="71438" y="1273970"/>
                </a:cubicBezTo>
                <a:lnTo>
                  <a:pt x="19050" y="1297782"/>
                </a:lnTo>
                <a:lnTo>
                  <a:pt x="0" y="1307307"/>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27" name="フリーフォーム 126"/>
          <p:cNvSpPr/>
          <p:nvPr/>
        </p:nvSpPr>
        <p:spPr>
          <a:xfrm>
            <a:off x="7871132" y="2004647"/>
            <a:ext cx="1583531" cy="1260094"/>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254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28" name="円/楕円 127"/>
          <p:cNvSpPr/>
          <p:nvPr/>
        </p:nvSpPr>
        <p:spPr>
          <a:xfrm>
            <a:off x="8489175" y="2564421"/>
            <a:ext cx="160432" cy="136084"/>
          </a:xfrm>
          <a:prstGeom prst="ellipse">
            <a:avLst/>
          </a:prstGeom>
          <a:solidFill>
            <a:schemeClr val="bg1">
              <a:alpha val="65000"/>
            </a:schemeClr>
          </a:solid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sp>
        <p:nvSpPr>
          <p:cNvPr id="130" name="線吹き出し 1 129"/>
          <p:cNvSpPr/>
          <p:nvPr/>
        </p:nvSpPr>
        <p:spPr>
          <a:xfrm>
            <a:off x="9342374" y="1501402"/>
            <a:ext cx="721167" cy="164970"/>
          </a:xfrm>
          <a:prstGeom prst="callout1">
            <a:avLst>
              <a:gd name="adj1" fmla="val 50838"/>
              <a:gd name="adj2" fmla="val 2109"/>
              <a:gd name="adj3" fmla="val 247490"/>
              <a:gd name="adj4" fmla="val -61489"/>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646" b="1" dirty="0"/>
              <a:t>新名神高速道路</a:t>
            </a:r>
          </a:p>
        </p:txBody>
      </p:sp>
      <p:sp>
        <p:nvSpPr>
          <p:cNvPr id="131" name="線吹き出し 1 130"/>
          <p:cNvSpPr/>
          <p:nvPr/>
        </p:nvSpPr>
        <p:spPr>
          <a:xfrm>
            <a:off x="7843484" y="2335727"/>
            <a:ext cx="650396" cy="164970"/>
          </a:xfrm>
          <a:prstGeom prst="callout1">
            <a:avLst>
              <a:gd name="adj1" fmla="val 50838"/>
              <a:gd name="adj2" fmla="val 93640"/>
              <a:gd name="adj3" fmla="val 74277"/>
              <a:gd name="adj4" fmla="val 125958"/>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646" b="1" dirty="0"/>
              <a:t>名神高速道路</a:t>
            </a:r>
          </a:p>
        </p:txBody>
      </p:sp>
      <p:sp>
        <p:nvSpPr>
          <p:cNvPr id="132" name="線吹き出し 1 131"/>
          <p:cNvSpPr/>
          <p:nvPr/>
        </p:nvSpPr>
        <p:spPr>
          <a:xfrm>
            <a:off x="9470949" y="2537746"/>
            <a:ext cx="386754" cy="164970"/>
          </a:xfrm>
          <a:prstGeom prst="callout1">
            <a:avLst>
              <a:gd name="adj1" fmla="val 50838"/>
              <a:gd name="adj2" fmla="val 2109"/>
              <a:gd name="adj3" fmla="val 20980"/>
              <a:gd name="adj4" fmla="val -93579"/>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646" b="1" dirty="0"/>
              <a:t>新幹線</a:t>
            </a:r>
          </a:p>
        </p:txBody>
      </p:sp>
      <p:sp>
        <p:nvSpPr>
          <p:cNvPr id="85" name="フリーフォーム 84"/>
          <p:cNvSpPr/>
          <p:nvPr/>
        </p:nvSpPr>
        <p:spPr>
          <a:xfrm>
            <a:off x="7871864" y="2008471"/>
            <a:ext cx="1583531" cy="1260094"/>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19050" cmpd="sng">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65" name="Picture 2" descr="③位置図（100709）"/>
          <p:cNvPicPr>
            <a:picLocks noChangeAspect="1" noChangeArrowheads="1"/>
          </p:cNvPicPr>
          <p:nvPr/>
        </p:nvPicPr>
        <p:blipFill>
          <a:blip r:embed="rId3" cstate="email"/>
          <a:srcRect/>
          <a:stretch>
            <a:fillRect/>
          </a:stretch>
        </p:blipFill>
        <p:spPr bwMode="auto">
          <a:xfrm>
            <a:off x="1901512" y="1235526"/>
            <a:ext cx="3888563" cy="3783646"/>
          </a:xfrm>
          <a:prstGeom prst="rect">
            <a:avLst/>
          </a:prstGeom>
          <a:noFill/>
          <a:ln w="9525">
            <a:noFill/>
            <a:miter lim="800000"/>
            <a:headEnd/>
            <a:tailEnd/>
          </a:ln>
        </p:spPr>
      </p:pic>
      <p:sp>
        <p:nvSpPr>
          <p:cNvPr id="66" name="フリーフォーム 65"/>
          <p:cNvSpPr/>
          <p:nvPr/>
        </p:nvSpPr>
        <p:spPr>
          <a:xfrm>
            <a:off x="3881946" y="2419721"/>
            <a:ext cx="288464" cy="355703"/>
          </a:xfrm>
          <a:custGeom>
            <a:avLst/>
            <a:gdLst>
              <a:gd name="connsiteX0" fmla="*/ 968721 w 3268301"/>
              <a:gd name="connsiteY0" fmla="*/ 149383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68721 w 3268301"/>
              <a:gd name="connsiteY6" fmla="*/ 149383 h 1810693"/>
              <a:gd name="connsiteX0" fmla="*/ 989171 w 3268301"/>
              <a:gd name="connsiteY0" fmla="*/ 165077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89171 w 3268301"/>
              <a:gd name="connsiteY6" fmla="*/ 165077 h 1810693"/>
              <a:gd name="connsiteX0" fmla="*/ 792088 w 3071218"/>
              <a:gd name="connsiteY0" fmla="*/ 165077 h 2325317"/>
              <a:gd name="connsiteX1" fmla="*/ 2188505 w 3071218"/>
              <a:gd name="connsiteY1" fmla="*/ 0 h 2325317"/>
              <a:gd name="connsiteX2" fmla="*/ 3025951 w 3071218"/>
              <a:gd name="connsiteY2" fmla="*/ 1484769 h 2325317"/>
              <a:gd name="connsiteX3" fmla="*/ 3071218 w 3071218"/>
              <a:gd name="connsiteY3" fmla="*/ 1797113 h 2325317"/>
              <a:gd name="connsiteX4" fmla="*/ 2718133 w 3071218"/>
              <a:gd name="connsiteY4" fmla="*/ 1810693 h 2325317"/>
              <a:gd name="connsiteX5" fmla="*/ 0 w 3071218"/>
              <a:gd name="connsiteY5" fmla="*/ 2325317 h 2325317"/>
              <a:gd name="connsiteX6" fmla="*/ 792088 w 3071218"/>
              <a:gd name="connsiteY6" fmla="*/ 165077 h 2325317"/>
              <a:gd name="connsiteX0" fmla="*/ 792088 w 3071218"/>
              <a:gd name="connsiteY0" fmla="*/ 165077 h 4197525"/>
              <a:gd name="connsiteX1" fmla="*/ 2188505 w 3071218"/>
              <a:gd name="connsiteY1" fmla="*/ 0 h 4197525"/>
              <a:gd name="connsiteX2" fmla="*/ 3025951 w 3071218"/>
              <a:gd name="connsiteY2" fmla="*/ 1484769 h 4197525"/>
              <a:gd name="connsiteX3" fmla="*/ 3071218 w 3071218"/>
              <a:gd name="connsiteY3" fmla="*/ 1797113 h 4197525"/>
              <a:gd name="connsiteX4" fmla="*/ 2718133 w 3071218"/>
              <a:gd name="connsiteY4" fmla="*/ 1810693 h 4197525"/>
              <a:gd name="connsiteX5" fmla="*/ 936103 w 3071218"/>
              <a:gd name="connsiteY5" fmla="*/ 4197525 h 4197525"/>
              <a:gd name="connsiteX6" fmla="*/ 0 w 3071218"/>
              <a:gd name="connsiteY6" fmla="*/ 2325317 h 4197525"/>
              <a:gd name="connsiteX7" fmla="*/ 792088 w 3071218"/>
              <a:gd name="connsiteY7" fmla="*/ 165077 h 4197525"/>
              <a:gd name="connsiteX0" fmla="*/ 792088 w 3096343"/>
              <a:gd name="connsiteY0" fmla="*/ 165077 h 4485557"/>
              <a:gd name="connsiteX1" fmla="*/ 2188505 w 3096343"/>
              <a:gd name="connsiteY1" fmla="*/ 0 h 4485557"/>
              <a:gd name="connsiteX2" fmla="*/ 3025951 w 3096343"/>
              <a:gd name="connsiteY2" fmla="*/ 1484769 h 4485557"/>
              <a:gd name="connsiteX3" fmla="*/ 3071218 w 3096343"/>
              <a:gd name="connsiteY3" fmla="*/ 1797113 h 4485557"/>
              <a:gd name="connsiteX4" fmla="*/ 2718133 w 3096343"/>
              <a:gd name="connsiteY4" fmla="*/ 1810693 h 4485557"/>
              <a:gd name="connsiteX5" fmla="*/ 3096343 w 3096343"/>
              <a:gd name="connsiteY5" fmla="*/ 4485557 h 4485557"/>
              <a:gd name="connsiteX6" fmla="*/ 936103 w 3096343"/>
              <a:gd name="connsiteY6" fmla="*/ 4197525 h 4485557"/>
              <a:gd name="connsiteX7" fmla="*/ 0 w 3096343"/>
              <a:gd name="connsiteY7" fmla="*/ 2325317 h 4485557"/>
              <a:gd name="connsiteX8" fmla="*/ 792088 w 3096343"/>
              <a:gd name="connsiteY8" fmla="*/ 165077 h 4485557"/>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296144 w 3456384"/>
              <a:gd name="connsiteY6" fmla="*/ 4197525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683939 w 3456384"/>
              <a:gd name="connsiteY6" fmla="*/ 4703276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827576"/>
              <a:gd name="connsiteY0" fmla="*/ 165077 h 5421661"/>
              <a:gd name="connsiteX1" fmla="*/ 2548546 w 3827576"/>
              <a:gd name="connsiteY1" fmla="*/ 0 h 5421661"/>
              <a:gd name="connsiteX2" fmla="*/ 3385992 w 3827576"/>
              <a:gd name="connsiteY2" fmla="*/ 1484769 h 5421661"/>
              <a:gd name="connsiteX3" fmla="*/ 3431259 w 3827576"/>
              <a:gd name="connsiteY3" fmla="*/ 1797113 h 5421661"/>
              <a:gd name="connsiteX4" fmla="*/ 3078174 w 3827576"/>
              <a:gd name="connsiteY4" fmla="*/ 1810693 h 5421661"/>
              <a:gd name="connsiteX5" fmla="*/ 3827576 w 3827576"/>
              <a:gd name="connsiteY5" fmla="*/ 4811482 h 5421661"/>
              <a:gd name="connsiteX6" fmla="*/ 1683939 w 3827576"/>
              <a:gd name="connsiteY6" fmla="*/ 4703276 h 5421661"/>
              <a:gd name="connsiteX7" fmla="*/ 0 w 3827576"/>
              <a:gd name="connsiteY7" fmla="*/ 5421661 h 5421661"/>
              <a:gd name="connsiteX8" fmla="*/ 360041 w 3827576"/>
              <a:gd name="connsiteY8" fmla="*/ 2325317 h 5421661"/>
              <a:gd name="connsiteX9" fmla="*/ 1152129 w 3827576"/>
              <a:gd name="connsiteY9"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599963 w 4067498"/>
              <a:gd name="connsiteY9" fmla="*/ 2325317 h 5421661"/>
              <a:gd name="connsiteX10" fmla="*/ 1392051 w 4067498"/>
              <a:gd name="connsiteY10"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636581 w 4067498"/>
              <a:gd name="connsiteY5" fmla="*/ 3418358 h 5421661"/>
              <a:gd name="connsiteX6" fmla="*/ 4067498 w 4067498"/>
              <a:gd name="connsiteY6" fmla="*/ 4811482 h 5421661"/>
              <a:gd name="connsiteX7" fmla="*/ 1923861 w 4067498"/>
              <a:gd name="connsiteY7" fmla="*/ 4703276 h 5421661"/>
              <a:gd name="connsiteX8" fmla="*/ 239922 w 4067498"/>
              <a:gd name="connsiteY8" fmla="*/ 5421661 h 5421661"/>
              <a:gd name="connsiteX9" fmla="*/ 0 w 4067498"/>
              <a:gd name="connsiteY9" fmla="*/ 4576527 h 5421661"/>
              <a:gd name="connsiteX10" fmla="*/ 67056 w 4067498"/>
              <a:gd name="connsiteY10" fmla="*/ 4245252 h 5421661"/>
              <a:gd name="connsiteX11" fmla="*/ 599963 w 4067498"/>
              <a:gd name="connsiteY11" fmla="*/ 2325317 h 5421661"/>
              <a:gd name="connsiteX12" fmla="*/ 1392051 w 4067498"/>
              <a:gd name="connsiteY12"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36581 w 4067498"/>
              <a:gd name="connsiteY6" fmla="*/ 3418358 h 5421661"/>
              <a:gd name="connsiteX7" fmla="*/ 4067498 w 4067498"/>
              <a:gd name="connsiteY7" fmla="*/ 4811482 h 5421661"/>
              <a:gd name="connsiteX8" fmla="*/ 1923861 w 4067498"/>
              <a:gd name="connsiteY8" fmla="*/ 4703276 h 5421661"/>
              <a:gd name="connsiteX9" fmla="*/ 239922 w 4067498"/>
              <a:gd name="connsiteY9" fmla="*/ 5421661 h 5421661"/>
              <a:gd name="connsiteX10" fmla="*/ 0 w 4067498"/>
              <a:gd name="connsiteY10" fmla="*/ 4576527 h 5421661"/>
              <a:gd name="connsiteX11" fmla="*/ 67056 w 4067498"/>
              <a:gd name="connsiteY11" fmla="*/ 4245252 h 5421661"/>
              <a:gd name="connsiteX12" fmla="*/ 599963 w 4067498"/>
              <a:gd name="connsiteY12" fmla="*/ 2325317 h 5421661"/>
              <a:gd name="connsiteX13" fmla="*/ 1392051 w 4067498"/>
              <a:gd name="connsiteY13"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36581 w 4067498"/>
              <a:gd name="connsiteY7" fmla="*/ 3418358 h 5421661"/>
              <a:gd name="connsiteX8" fmla="*/ 4067498 w 4067498"/>
              <a:gd name="connsiteY8" fmla="*/ 4811482 h 5421661"/>
              <a:gd name="connsiteX9" fmla="*/ 1923861 w 4067498"/>
              <a:gd name="connsiteY9" fmla="*/ 4703276 h 5421661"/>
              <a:gd name="connsiteX10" fmla="*/ 239922 w 4067498"/>
              <a:gd name="connsiteY10" fmla="*/ 5421661 h 5421661"/>
              <a:gd name="connsiteX11" fmla="*/ 0 w 4067498"/>
              <a:gd name="connsiteY11" fmla="*/ 4576527 h 5421661"/>
              <a:gd name="connsiteX12" fmla="*/ 67056 w 4067498"/>
              <a:gd name="connsiteY12" fmla="*/ 4245252 h 5421661"/>
              <a:gd name="connsiteX13" fmla="*/ 599963 w 4067498"/>
              <a:gd name="connsiteY13" fmla="*/ 2325317 h 5421661"/>
              <a:gd name="connsiteX14" fmla="*/ 1392051 w 4067498"/>
              <a:gd name="connsiteY14"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9219 w 4067498"/>
              <a:gd name="connsiteY2" fmla="*/ 686114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219219 w 4067498"/>
              <a:gd name="connsiteY3" fmla="*/ 686114 h 5421661"/>
              <a:gd name="connsiteX4" fmla="*/ 3373967 w 4067498"/>
              <a:gd name="connsiteY4" fmla="*/ 1144244 h 5421661"/>
              <a:gd name="connsiteX5" fmla="*/ 3526262 w 4067498"/>
              <a:gd name="connsiteY5" fmla="*/ 1723171 h 5421661"/>
              <a:gd name="connsiteX6" fmla="*/ 3716803 w 4067498"/>
              <a:gd name="connsiteY6" fmla="*/ 2509654 h 5421661"/>
              <a:gd name="connsiteX7" fmla="*/ 3646054 w 4067498"/>
              <a:gd name="connsiteY7" fmla="*/ 2992846 h 5421661"/>
              <a:gd name="connsiteX8" fmla="*/ 3623001 w 4067498"/>
              <a:gd name="connsiteY8" fmla="*/ 3329922 h 5421661"/>
              <a:gd name="connsiteX9" fmla="*/ 3636581 w 4067498"/>
              <a:gd name="connsiteY9" fmla="*/ 3418358 h 5421661"/>
              <a:gd name="connsiteX10" fmla="*/ 4067498 w 4067498"/>
              <a:gd name="connsiteY10" fmla="*/ 4811482 h 5421661"/>
              <a:gd name="connsiteX11" fmla="*/ 1923861 w 4067498"/>
              <a:gd name="connsiteY11" fmla="*/ 4703276 h 5421661"/>
              <a:gd name="connsiteX12" fmla="*/ 239922 w 4067498"/>
              <a:gd name="connsiteY12" fmla="*/ 5421661 h 5421661"/>
              <a:gd name="connsiteX13" fmla="*/ 0 w 4067498"/>
              <a:gd name="connsiteY13" fmla="*/ 4576527 h 5421661"/>
              <a:gd name="connsiteX14" fmla="*/ 67056 w 4067498"/>
              <a:gd name="connsiteY14" fmla="*/ 4245252 h 5421661"/>
              <a:gd name="connsiteX15" fmla="*/ 599963 w 4067498"/>
              <a:gd name="connsiteY15" fmla="*/ 2325317 h 5421661"/>
              <a:gd name="connsiteX16" fmla="*/ 1392051 w 4067498"/>
              <a:gd name="connsiteY16"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035274 w 4067498"/>
              <a:gd name="connsiteY3" fmla="*/ 397917 h 5421661"/>
              <a:gd name="connsiteX4" fmla="*/ 3219219 w 4067498"/>
              <a:gd name="connsiteY4" fmla="*/ 686114 h 5421661"/>
              <a:gd name="connsiteX5" fmla="*/ 3373967 w 4067498"/>
              <a:gd name="connsiteY5" fmla="*/ 1144244 h 5421661"/>
              <a:gd name="connsiteX6" fmla="*/ 3526262 w 4067498"/>
              <a:gd name="connsiteY6" fmla="*/ 1723171 h 5421661"/>
              <a:gd name="connsiteX7" fmla="*/ 3716803 w 4067498"/>
              <a:gd name="connsiteY7" fmla="*/ 2509654 h 5421661"/>
              <a:gd name="connsiteX8" fmla="*/ 3646054 w 4067498"/>
              <a:gd name="connsiteY8" fmla="*/ 2992846 h 5421661"/>
              <a:gd name="connsiteX9" fmla="*/ 3623001 w 4067498"/>
              <a:gd name="connsiteY9" fmla="*/ 3329922 h 5421661"/>
              <a:gd name="connsiteX10" fmla="*/ 3636581 w 4067498"/>
              <a:gd name="connsiteY10" fmla="*/ 3418358 h 5421661"/>
              <a:gd name="connsiteX11" fmla="*/ 4067498 w 4067498"/>
              <a:gd name="connsiteY11" fmla="*/ 4811482 h 5421661"/>
              <a:gd name="connsiteX12" fmla="*/ 1923861 w 4067498"/>
              <a:gd name="connsiteY12" fmla="*/ 4703276 h 5421661"/>
              <a:gd name="connsiteX13" fmla="*/ 239922 w 4067498"/>
              <a:gd name="connsiteY13" fmla="*/ 5421661 h 5421661"/>
              <a:gd name="connsiteX14" fmla="*/ 0 w 4067498"/>
              <a:gd name="connsiteY14" fmla="*/ 4576527 h 5421661"/>
              <a:gd name="connsiteX15" fmla="*/ 67056 w 4067498"/>
              <a:gd name="connsiteY15" fmla="*/ 4245252 h 5421661"/>
              <a:gd name="connsiteX16" fmla="*/ 599963 w 4067498"/>
              <a:gd name="connsiteY16" fmla="*/ 2325317 h 5421661"/>
              <a:gd name="connsiteX17" fmla="*/ 1392051 w 4067498"/>
              <a:gd name="connsiteY17" fmla="*/ 165077 h 542166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392051 w 4067498"/>
              <a:gd name="connsiteY17" fmla="*/ 145397 h 540198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2051 w 4067498"/>
              <a:gd name="connsiteY18" fmla="*/ 145397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8761 w 4067498"/>
              <a:gd name="connsiteY18"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599963 w 4067498"/>
              <a:gd name="connsiteY17" fmla="*/ 2305637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244439 w 4067498"/>
              <a:gd name="connsiteY16" fmla="*/ 3724274 h 5401981"/>
              <a:gd name="connsiteX17" fmla="*/ 435401 w 4067498"/>
              <a:gd name="connsiteY17" fmla="*/ 3059593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3481413 w 4067498"/>
              <a:gd name="connsiteY12" fmla="*/ 4789824 h 5401981"/>
              <a:gd name="connsiteX13" fmla="*/ 1923861 w 4067498"/>
              <a:gd name="connsiteY13" fmla="*/ 4683596 h 5401981"/>
              <a:gd name="connsiteX14" fmla="*/ 239922 w 4067498"/>
              <a:gd name="connsiteY14" fmla="*/ 5401981 h 5401981"/>
              <a:gd name="connsiteX15" fmla="*/ 0 w 4067498"/>
              <a:gd name="connsiteY15" fmla="*/ 4556847 h 5401981"/>
              <a:gd name="connsiteX16" fmla="*/ 67056 w 4067498"/>
              <a:gd name="connsiteY16" fmla="*/ 4225572 h 5401981"/>
              <a:gd name="connsiteX17" fmla="*/ 244439 w 4067498"/>
              <a:gd name="connsiteY17" fmla="*/ 3724274 h 5401981"/>
              <a:gd name="connsiteX18" fmla="*/ 435401 w 4067498"/>
              <a:gd name="connsiteY18" fmla="*/ 3059593 h 5401981"/>
              <a:gd name="connsiteX19" fmla="*/ 663416 w 4067498"/>
              <a:gd name="connsiteY19" fmla="*/ 2175951 h 5401981"/>
              <a:gd name="connsiteX20" fmla="*/ 1151134 w 4067498"/>
              <a:gd name="connsiteY20" fmla="*/ 605413 h 5401981"/>
              <a:gd name="connsiteX21" fmla="*/ 1398761 w 4067498"/>
              <a:gd name="connsiteY21" fmla="*/ 156863 h 5401981"/>
              <a:gd name="connsiteX0" fmla="*/ 1398761 w 4067498"/>
              <a:gd name="connsiteY0" fmla="*/ 199995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398761 w 4067498"/>
              <a:gd name="connsiteY21" fmla="*/ 199995 h 5445113"/>
              <a:gd name="connsiteX0" fmla="*/ 1402226 w 4067498"/>
              <a:gd name="connsiteY0" fmla="*/ 170806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369270 w 4067498"/>
              <a:gd name="connsiteY12" fmla="*/ 4815703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23861 w 4076124"/>
              <a:gd name="connsiteY13" fmla="*/ 47267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84246 w 4076124"/>
              <a:gd name="connsiteY13" fmla="*/ 4718101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63737 w 4076124"/>
              <a:gd name="connsiteY13" fmla="*/ 46985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6124" h="5445113">
                <a:moveTo>
                  <a:pt x="1402226" y="170806"/>
                </a:moveTo>
                <a:lnTo>
                  <a:pt x="2612596" y="0"/>
                </a:lnTo>
                <a:lnTo>
                  <a:pt x="2864141" y="202557"/>
                </a:lnTo>
                <a:lnTo>
                  <a:pt x="3035274" y="421369"/>
                </a:lnTo>
                <a:lnTo>
                  <a:pt x="3219219" y="709566"/>
                </a:lnTo>
                <a:lnTo>
                  <a:pt x="3373967" y="1167696"/>
                </a:lnTo>
                <a:lnTo>
                  <a:pt x="3526262" y="1746623"/>
                </a:lnTo>
                <a:lnTo>
                  <a:pt x="3716803" y="2533106"/>
                </a:lnTo>
                <a:lnTo>
                  <a:pt x="3646054" y="3016298"/>
                </a:lnTo>
                <a:lnTo>
                  <a:pt x="3623001" y="3353374"/>
                </a:lnTo>
                <a:cubicBezTo>
                  <a:pt x="3622030" y="3385286"/>
                  <a:pt x="3637552" y="3409898"/>
                  <a:pt x="3636581" y="3441810"/>
                </a:cubicBezTo>
                <a:lnTo>
                  <a:pt x="4076124" y="4826308"/>
                </a:lnTo>
                <a:lnTo>
                  <a:pt x="3369270" y="4815703"/>
                </a:lnTo>
                <a:lnTo>
                  <a:pt x="1963737" y="4698528"/>
                </a:lnTo>
                <a:lnTo>
                  <a:pt x="239922" y="5445113"/>
                </a:lnTo>
                <a:lnTo>
                  <a:pt x="0" y="4599979"/>
                </a:lnTo>
                <a:lnTo>
                  <a:pt x="67056" y="4268704"/>
                </a:lnTo>
                <a:cubicBezTo>
                  <a:pt x="107042" y="4117059"/>
                  <a:pt x="183048" y="3961736"/>
                  <a:pt x="244439" y="3767406"/>
                </a:cubicBezTo>
                <a:cubicBezTo>
                  <a:pt x="305830" y="3573076"/>
                  <a:pt x="365572" y="3360779"/>
                  <a:pt x="435401" y="3102725"/>
                </a:cubicBezTo>
                <a:cubicBezTo>
                  <a:pt x="505230" y="2844671"/>
                  <a:pt x="544127" y="2628113"/>
                  <a:pt x="663416" y="2219083"/>
                </a:cubicBezTo>
                <a:lnTo>
                  <a:pt x="1151134" y="648545"/>
                </a:lnTo>
                <a:lnTo>
                  <a:pt x="1402226" y="170806"/>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67" name="フリーフォーム 66"/>
          <p:cNvSpPr/>
          <p:nvPr/>
        </p:nvSpPr>
        <p:spPr>
          <a:xfrm>
            <a:off x="3748220" y="2777786"/>
            <a:ext cx="562161" cy="188496"/>
          </a:xfrm>
          <a:custGeom>
            <a:avLst/>
            <a:gdLst>
              <a:gd name="connsiteX0" fmla="*/ 718019 w 718019"/>
              <a:gd name="connsiteY0" fmla="*/ 101259 h 260819"/>
              <a:gd name="connsiteX1" fmla="*/ 718019 w 718019"/>
              <a:gd name="connsiteY1" fmla="*/ 101259 h 260819"/>
              <a:gd name="connsiteX2" fmla="*/ 613691 w 718019"/>
              <a:gd name="connsiteY2" fmla="*/ 58301 h 260819"/>
              <a:gd name="connsiteX3" fmla="*/ 524706 w 718019"/>
              <a:gd name="connsiteY3" fmla="*/ 12274 h 260819"/>
              <a:gd name="connsiteX4" fmla="*/ 487884 w 718019"/>
              <a:gd name="connsiteY4" fmla="*/ 0 h 260819"/>
              <a:gd name="connsiteX5" fmla="*/ 343667 w 718019"/>
              <a:gd name="connsiteY5" fmla="*/ 3068 h 260819"/>
              <a:gd name="connsiteX6" fmla="*/ 193313 w 718019"/>
              <a:gd name="connsiteY6" fmla="*/ 33753 h 260819"/>
              <a:gd name="connsiteX7" fmla="*/ 131943 w 718019"/>
              <a:gd name="connsiteY7" fmla="*/ 76711 h 260819"/>
              <a:gd name="connsiteX8" fmla="*/ 49095 w 718019"/>
              <a:gd name="connsiteY8" fmla="*/ 190244 h 260819"/>
              <a:gd name="connsiteX9" fmla="*/ 0 w 718019"/>
              <a:gd name="connsiteY9" fmla="*/ 260819 h 260819"/>
              <a:gd name="connsiteX10" fmla="*/ 131943 w 718019"/>
              <a:gd name="connsiteY10" fmla="*/ 184107 h 260819"/>
              <a:gd name="connsiteX11" fmla="*/ 263887 w 718019"/>
              <a:gd name="connsiteY11" fmla="*/ 104327 h 260819"/>
              <a:gd name="connsiteX12" fmla="*/ 306845 w 718019"/>
              <a:gd name="connsiteY12" fmla="*/ 52164 h 260819"/>
              <a:gd name="connsiteX13" fmla="*/ 432652 w 718019"/>
              <a:gd name="connsiteY13" fmla="*/ 42958 h 260819"/>
              <a:gd name="connsiteX14" fmla="*/ 543117 w 718019"/>
              <a:gd name="connsiteY14" fmla="*/ 58301 h 260819"/>
              <a:gd name="connsiteX15" fmla="*/ 613691 w 718019"/>
              <a:gd name="connsiteY15" fmla="*/ 88985 h 260819"/>
              <a:gd name="connsiteX16" fmla="*/ 665855 w 718019"/>
              <a:gd name="connsiteY16" fmla="*/ 101259 h 260819"/>
              <a:gd name="connsiteX17" fmla="*/ 718019 w 718019"/>
              <a:gd name="connsiteY17" fmla="*/ 101259 h 2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8019" h="260819">
                <a:moveTo>
                  <a:pt x="718019" y="101259"/>
                </a:moveTo>
                <a:lnTo>
                  <a:pt x="718019" y="101259"/>
                </a:lnTo>
                <a:lnTo>
                  <a:pt x="613691" y="58301"/>
                </a:lnTo>
                <a:lnTo>
                  <a:pt x="524706" y="12274"/>
                </a:lnTo>
                <a:lnTo>
                  <a:pt x="487884" y="0"/>
                </a:lnTo>
                <a:lnTo>
                  <a:pt x="343667" y="3068"/>
                </a:lnTo>
                <a:lnTo>
                  <a:pt x="193313" y="33753"/>
                </a:lnTo>
                <a:lnTo>
                  <a:pt x="131943" y="76711"/>
                </a:lnTo>
                <a:lnTo>
                  <a:pt x="49095" y="190244"/>
                </a:lnTo>
                <a:lnTo>
                  <a:pt x="0" y="260819"/>
                </a:lnTo>
                <a:lnTo>
                  <a:pt x="131943" y="184107"/>
                </a:lnTo>
                <a:lnTo>
                  <a:pt x="263887" y="104327"/>
                </a:lnTo>
                <a:lnTo>
                  <a:pt x="306845" y="52164"/>
                </a:lnTo>
                <a:lnTo>
                  <a:pt x="432652" y="42958"/>
                </a:lnTo>
                <a:lnTo>
                  <a:pt x="543117" y="58301"/>
                </a:lnTo>
                <a:lnTo>
                  <a:pt x="613691" y="88985"/>
                </a:lnTo>
                <a:lnTo>
                  <a:pt x="665855" y="101259"/>
                </a:lnTo>
                <a:lnTo>
                  <a:pt x="718019" y="101259"/>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68" name="フリーフォーム 67"/>
          <p:cNvSpPr/>
          <p:nvPr/>
        </p:nvSpPr>
        <p:spPr>
          <a:xfrm>
            <a:off x="4091761" y="2662471"/>
            <a:ext cx="26426" cy="674149"/>
          </a:xfrm>
          <a:custGeom>
            <a:avLst/>
            <a:gdLst>
              <a:gd name="connsiteX0" fmla="*/ 0 w 33753"/>
              <a:gd name="connsiteY0" fmla="*/ 0 h 932811"/>
              <a:gd name="connsiteX1" fmla="*/ 30685 w 33753"/>
              <a:gd name="connsiteY1" fmla="*/ 119670 h 932811"/>
              <a:gd name="connsiteX2" fmla="*/ 33753 w 33753"/>
              <a:gd name="connsiteY2" fmla="*/ 932811 h 932811"/>
              <a:gd name="connsiteX3" fmla="*/ 33753 w 33753"/>
              <a:gd name="connsiteY3" fmla="*/ 932811 h 932811"/>
            </a:gdLst>
            <a:ahLst/>
            <a:cxnLst>
              <a:cxn ang="0">
                <a:pos x="connsiteX0" y="connsiteY0"/>
              </a:cxn>
              <a:cxn ang="0">
                <a:pos x="connsiteX1" y="connsiteY1"/>
              </a:cxn>
              <a:cxn ang="0">
                <a:pos x="connsiteX2" y="connsiteY2"/>
              </a:cxn>
              <a:cxn ang="0">
                <a:pos x="connsiteX3" y="connsiteY3"/>
              </a:cxn>
            </a:cxnLst>
            <a:rect l="l" t="t" r="r" b="b"/>
            <a:pathLst>
              <a:path w="33753" h="932811">
                <a:moveTo>
                  <a:pt x="0" y="0"/>
                </a:moveTo>
                <a:lnTo>
                  <a:pt x="30685" y="119670"/>
                </a:lnTo>
                <a:cubicBezTo>
                  <a:pt x="31708" y="390717"/>
                  <a:pt x="32730" y="661764"/>
                  <a:pt x="33753" y="932811"/>
                </a:cubicBezTo>
                <a:lnTo>
                  <a:pt x="33753" y="93281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62" dirty="0"/>
          </a:p>
        </p:txBody>
      </p:sp>
      <p:sp>
        <p:nvSpPr>
          <p:cNvPr id="69" name="フリーフォーム 68"/>
          <p:cNvSpPr/>
          <p:nvPr/>
        </p:nvSpPr>
        <p:spPr>
          <a:xfrm>
            <a:off x="4030685" y="3105550"/>
            <a:ext cx="159697" cy="282618"/>
          </a:xfrm>
          <a:custGeom>
            <a:avLst/>
            <a:gdLst>
              <a:gd name="connsiteX0" fmla="*/ 1163782 w 3182587"/>
              <a:gd name="connsiteY0" fmla="*/ 11875 h 5735782"/>
              <a:gd name="connsiteX1" fmla="*/ 1175658 w 3182587"/>
              <a:gd name="connsiteY1" fmla="*/ 807522 h 5735782"/>
              <a:gd name="connsiteX2" fmla="*/ 249382 w 3182587"/>
              <a:gd name="connsiteY2" fmla="*/ 795647 h 5735782"/>
              <a:gd name="connsiteX3" fmla="*/ 0 w 3182587"/>
              <a:gd name="connsiteY3" fmla="*/ 3479470 h 5735782"/>
              <a:gd name="connsiteX4" fmla="*/ 1294411 w 3182587"/>
              <a:gd name="connsiteY4" fmla="*/ 5735782 h 5735782"/>
              <a:gd name="connsiteX5" fmla="*/ 1923803 w 3182587"/>
              <a:gd name="connsiteY5" fmla="*/ 5498275 h 5735782"/>
              <a:gd name="connsiteX6" fmla="*/ 2054432 w 3182587"/>
              <a:gd name="connsiteY6" fmla="*/ 5676405 h 5735782"/>
              <a:gd name="connsiteX7" fmla="*/ 3063834 w 3182587"/>
              <a:gd name="connsiteY7" fmla="*/ 5712031 h 5735782"/>
              <a:gd name="connsiteX8" fmla="*/ 3182587 w 3182587"/>
              <a:gd name="connsiteY8" fmla="*/ 819397 h 5735782"/>
              <a:gd name="connsiteX9" fmla="*/ 2125683 w 3182587"/>
              <a:gd name="connsiteY9" fmla="*/ 807522 h 5735782"/>
              <a:gd name="connsiteX10" fmla="*/ 2137559 w 3182587"/>
              <a:gd name="connsiteY10" fmla="*/ 0 h 5735782"/>
              <a:gd name="connsiteX11" fmla="*/ 1163782 w 3182587"/>
              <a:gd name="connsiteY11" fmla="*/ 11875 h 5735782"/>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923803 w 3182587"/>
              <a:gd name="connsiteY5" fmla="*/ 5498275 h 5712031"/>
              <a:gd name="connsiteX6" fmla="*/ 2054432 w 3182587"/>
              <a:gd name="connsiteY6" fmla="*/ 5676405 h 5712031"/>
              <a:gd name="connsiteX7" fmla="*/ 3063834 w 3182587"/>
              <a:gd name="connsiteY7" fmla="*/ 5712031 h 5712031"/>
              <a:gd name="connsiteX8" fmla="*/ 3182587 w 3182587"/>
              <a:gd name="connsiteY8" fmla="*/ 819397 h 5712031"/>
              <a:gd name="connsiteX9" fmla="*/ 2125683 w 3182587"/>
              <a:gd name="connsiteY9" fmla="*/ 807522 h 5712031"/>
              <a:gd name="connsiteX10" fmla="*/ 2137559 w 3182587"/>
              <a:gd name="connsiteY10" fmla="*/ 0 h 5712031"/>
              <a:gd name="connsiteX11" fmla="*/ 1163782 w 3182587"/>
              <a:gd name="connsiteY11"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43793 w 3182587"/>
              <a:gd name="connsiteY5" fmla="*/ 5557653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781299 w 3182587"/>
              <a:gd name="connsiteY6" fmla="*/ 5462650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0165 w 3182587"/>
              <a:gd name="connsiteY6" fmla="*/ 5601631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3048 w 3182587"/>
              <a:gd name="connsiteY6" fmla="*/ 5549851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900053 w 3182587"/>
              <a:gd name="connsiteY7" fmla="*/ 5403272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852552 w 3182587"/>
              <a:gd name="connsiteY7" fmla="*/ 5427023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49382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3751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203232 w 3182587"/>
              <a:gd name="connsiteY11" fmla="*/ 1062986 h 5985163"/>
              <a:gd name="connsiteX12" fmla="*/ 2137559 w 3182587"/>
              <a:gd name="connsiteY12" fmla="*/ 23751 h 5985163"/>
              <a:gd name="connsiteX13" fmla="*/ 1140031 w 3182587"/>
              <a:gd name="connsiteY13" fmla="*/ 0 h 5985163"/>
              <a:gd name="connsiteX0" fmla="*/ 1140031 w 3182587"/>
              <a:gd name="connsiteY0" fmla="*/ 161497 h 6146660"/>
              <a:gd name="connsiteX1" fmla="*/ 1175658 w 3182587"/>
              <a:gd name="connsiteY1" fmla="*/ 1218401 h 6146660"/>
              <a:gd name="connsiteX2" fmla="*/ 249382 w 3182587"/>
              <a:gd name="connsiteY2" fmla="*/ 1206526 h 6146660"/>
              <a:gd name="connsiteX3" fmla="*/ 0 w 3182587"/>
              <a:gd name="connsiteY3" fmla="*/ 3890349 h 6146660"/>
              <a:gd name="connsiteX4" fmla="*/ 1229821 w 3182587"/>
              <a:gd name="connsiteY4" fmla="*/ 6033992 h 6146660"/>
              <a:gd name="connsiteX5" fmla="*/ 1571182 w 3182587"/>
              <a:gd name="connsiteY5" fmla="*/ 5869251 h 6146660"/>
              <a:gd name="connsiteX6" fmla="*/ 1643048 w 3182587"/>
              <a:gd name="connsiteY6" fmla="*/ 5960730 h 6146660"/>
              <a:gd name="connsiteX7" fmla="*/ 1852552 w 3182587"/>
              <a:gd name="connsiteY7" fmla="*/ 5837902 h 6146660"/>
              <a:gd name="connsiteX8" fmla="*/ 1971304 w 3182587"/>
              <a:gd name="connsiteY8" fmla="*/ 6146660 h 6146660"/>
              <a:gd name="connsiteX9" fmla="*/ 3063834 w 3182587"/>
              <a:gd name="connsiteY9" fmla="*/ 6122910 h 6146660"/>
              <a:gd name="connsiteX10" fmla="*/ 3182587 w 3182587"/>
              <a:gd name="connsiteY10" fmla="*/ 1230276 h 6146660"/>
              <a:gd name="connsiteX11" fmla="*/ 2203232 w 3182587"/>
              <a:gd name="connsiteY11" fmla="*/ 1224483 h 6146660"/>
              <a:gd name="connsiteX12" fmla="*/ 2216951 w 3182587"/>
              <a:gd name="connsiteY12" fmla="*/ 0 h 6146660"/>
              <a:gd name="connsiteX13" fmla="*/ 1140031 w 3182587"/>
              <a:gd name="connsiteY13" fmla="*/ 161497 h 6146660"/>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16951 w 3182587"/>
              <a:gd name="connsiteY12" fmla="*/ 63449 h 6210109"/>
              <a:gd name="connsiteX13" fmla="*/ 1245888 w 3182587"/>
              <a:gd name="connsiteY13" fmla="*/ 0 h 6210109"/>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380558 h 6210109"/>
              <a:gd name="connsiteX12" fmla="*/ 2203718 w 3182587"/>
              <a:gd name="connsiteY12" fmla="*/ 36984 h 6210109"/>
              <a:gd name="connsiteX13" fmla="*/ 1245888 w 3182587"/>
              <a:gd name="connsiteY13" fmla="*/ 0 h 6210109"/>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852552 w 3182587"/>
              <a:gd name="connsiteY7" fmla="*/ 5901351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918711 w 3182587"/>
              <a:gd name="connsiteY7" fmla="*/ 5888120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19425 w 3156124"/>
              <a:gd name="connsiteY0" fmla="*/ 0 h 6196877"/>
              <a:gd name="connsiteX1" fmla="*/ 1215356 w 3156124"/>
              <a:gd name="connsiteY1" fmla="*/ 1400938 h 6196877"/>
              <a:gd name="connsiteX2" fmla="*/ 156758 w 3156124"/>
              <a:gd name="connsiteY2" fmla="*/ 1389064 h 6196877"/>
              <a:gd name="connsiteX3" fmla="*/ 0 w 3156124"/>
              <a:gd name="connsiteY3" fmla="*/ 3914102 h 6196877"/>
              <a:gd name="connsiteX4" fmla="*/ 1203358 w 3156124"/>
              <a:gd name="connsiteY4" fmla="*/ 6097441 h 6196877"/>
              <a:gd name="connsiteX5" fmla="*/ 1544719 w 3156124"/>
              <a:gd name="connsiteY5" fmla="*/ 5932700 h 6196877"/>
              <a:gd name="connsiteX6" fmla="*/ 1616585 w 3156124"/>
              <a:gd name="connsiteY6" fmla="*/ 6024179 h 6196877"/>
              <a:gd name="connsiteX7" fmla="*/ 1892248 w 3156124"/>
              <a:gd name="connsiteY7" fmla="*/ 5888120 h 6196877"/>
              <a:gd name="connsiteX8" fmla="*/ 2024233 w 3156124"/>
              <a:gd name="connsiteY8" fmla="*/ 6196877 h 6196877"/>
              <a:gd name="connsiteX9" fmla="*/ 3037371 w 3156124"/>
              <a:gd name="connsiteY9" fmla="*/ 6186359 h 6196877"/>
              <a:gd name="connsiteX10" fmla="*/ 3156124 w 3156124"/>
              <a:gd name="connsiteY10" fmla="*/ 1373118 h 6196877"/>
              <a:gd name="connsiteX11" fmla="*/ 2176769 w 3156124"/>
              <a:gd name="connsiteY11" fmla="*/ 1380558 h 6196877"/>
              <a:gd name="connsiteX12" fmla="*/ 2177255 w 3156124"/>
              <a:gd name="connsiteY12" fmla="*/ 36984 h 6196877"/>
              <a:gd name="connsiteX13" fmla="*/ 1219425 w 3156124"/>
              <a:gd name="connsiteY13"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1281550 w 3234316"/>
              <a:gd name="connsiteY4" fmla="*/ 6097441 h 6196877"/>
              <a:gd name="connsiteX5" fmla="*/ 1622911 w 3234316"/>
              <a:gd name="connsiteY5" fmla="*/ 5932700 h 6196877"/>
              <a:gd name="connsiteX6" fmla="*/ 1694777 w 3234316"/>
              <a:gd name="connsiteY6" fmla="*/ 6024179 h 6196877"/>
              <a:gd name="connsiteX7" fmla="*/ 1970440 w 3234316"/>
              <a:gd name="connsiteY7" fmla="*/ 5888120 h 6196877"/>
              <a:gd name="connsiteX8" fmla="*/ 2102425 w 3234316"/>
              <a:gd name="connsiteY8" fmla="*/ 6196877 h 6196877"/>
              <a:gd name="connsiteX9" fmla="*/ 3115563 w 3234316"/>
              <a:gd name="connsiteY9" fmla="*/ 6186359 h 6196877"/>
              <a:gd name="connsiteX10" fmla="*/ 3234316 w 3234316"/>
              <a:gd name="connsiteY10" fmla="*/ 1373118 h 6196877"/>
              <a:gd name="connsiteX11" fmla="*/ 2254961 w 3234316"/>
              <a:gd name="connsiteY11" fmla="*/ 1380558 h 6196877"/>
              <a:gd name="connsiteX12" fmla="*/ 2255447 w 3234316"/>
              <a:gd name="connsiteY12" fmla="*/ 36984 h 6196877"/>
              <a:gd name="connsiteX13" fmla="*/ 1297617 w 3234316"/>
              <a:gd name="connsiteY13" fmla="*/ 0 h 6196877"/>
              <a:gd name="connsiteX0" fmla="*/ 1298693 w 3235392"/>
              <a:gd name="connsiteY0" fmla="*/ 0 h 6196877"/>
              <a:gd name="connsiteX1" fmla="*/ 1294624 w 3235392"/>
              <a:gd name="connsiteY1" fmla="*/ 1400938 h 6196877"/>
              <a:gd name="connsiteX2" fmla="*/ 236026 w 3235392"/>
              <a:gd name="connsiteY2" fmla="*/ 1389064 h 6196877"/>
              <a:gd name="connsiteX3" fmla="*/ 1076 w 3235392"/>
              <a:gd name="connsiteY3" fmla="*/ 3723241 h 6196877"/>
              <a:gd name="connsiteX4" fmla="*/ 0 w 3235392"/>
              <a:gd name="connsiteY4" fmla="*/ 3724142 h 6196877"/>
              <a:gd name="connsiteX5" fmla="*/ 1282626 w 3235392"/>
              <a:gd name="connsiteY5" fmla="*/ 6097441 h 6196877"/>
              <a:gd name="connsiteX6" fmla="*/ 1623987 w 3235392"/>
              <a:gd name="connsiteY6" fmla="*/ 5932700 h 6196877"/>
              <a:gd name="connsiteX7" fmla="*/ 1695853 w 3235392"/>
              <a:gd name="connsiteY7" fmla="*/ 6024179 h 6196877"/>
              <a:gd name="connsiteX8" fmla="*/ 1971516 w 3235392"/>
              <a:gd name="connsiteY8" fmla="*/ 5888120 h 6196877"/>
              <a:gd name="connsiteX9" fmla="*/ 2103501 w 3235392"/>
              <a:gd name="connsiteY9" fmla="*/ 6196877 h 6196877"/>
              <a:gd name="connsiteX10" fmla="*/ 3116639 w 3235392"/>
              <a:gd name="connsiteY10" fmla="*/ 6186359 h 6196877"/>
              <a:gd name="connsiteX11" fmla="*/ 3235392 w 3235392"/>
              <a:gd name="connsiteY11" fmla="*/ 1373118 h 6196877"/>
              <a:gd name="connsiteX12" fmla="*/ 2256037 w 3235392"/>
              <a:gd name="connsiteY12" fmla="*/ 1380558 h 6196877"/>
              <a:gd name="connsiteX13" fmla="*/ 2256523 w 3235392"/>
              <a:gd name="connsiteY13" fmla="*/ 36984 h 6196877"/>
              <a:gd name="connsiteX14" fmla="*/ 1298693 w 3235392"/>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51729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0237 w 3234316"/>
              <a:gd name="connsiteY4" fmla="*/ 3971069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9458 w 3234316"/>
              <a:gd name="connsiteY4" fmla="*/ 3906526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57948 w 3234316"/>
              <a:gd name="connsiteY4" fmla="*/ 390007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55906 w 3232274"/>
              <a:gd name="connsiteY4" fmla="*/ 390007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34586 w 3232274"/>
              <a:gd name="connsiteY4" fmla="*/ 393128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2274" h="6196877">
                <a:moveTo>
                  <a:pt x="1295575" y="0"/>
                </a:moveTo>
                <a:cubicBezTo>
                  <a:pt x="1294219" y="466979"/>
                  <a:pt x="1292862" y="933959"/>
                  <a:pt x="1291506" y="1400938"/>
                </a:cubicBezTo>
                <a:lnTo>
                  <a:pt x="232908" y="1389064"/>
                </a:lnTo>
                <a:lnTo>
                  <a:pt x="0" y="3657005"/>
                </a:lnTo>
                <a:lnTo>
                  <a:pt x="134586" y="3931285"/>
                </a:lnTo>
                <a:lnTo>
                  <a:pt x="1333443" y="6082084"/>
                </a:lnTo>
                <a:lnTo>
                  <a:pt x="1620869" y="5932700"/>
                </a:lnTo>
                <a:lnTo>
                  <a:pt x="1692735" y="6024179"/>
                </a:lnTo>
                <a:lnTo>
                  <a:pt x="1968398" y="5888120"/>
                </a:lnTo>
                <a:lnTo>
                  <a:pt x="2100383" y="6196877"/>
                </a:lnTo>
                <a:lnTo>
                  <a:pt x="3113521" y="6186359"/>
                </a:lnTo>
                <a:lnTo>
                  <a:pt x="3232274" y="1373118"/>
                </a:lnTo>
                <a:lnTo>
                  <a:pt x="2252919" y="1380558"/>
                </a:lnTo>
                <a:lnTo>
                  <a:pt x="2253405" y="36984"/>
                </a:lnTo>
                <a:lnTo>
                  <a:pt x="1295575" y="0"/>
                </a:lnTo>
                <a:close/>
              </a:path>
            </a:pathLst>
          </a:cu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015" dirty="0">
              <a:solidFill>
                <a:schemeClr val="tx1"/>
              </a:solidFill>
            </a:endParaRPr>
          </a:p>
        </p:txBody>
      </p:sp>
      <p:grpSp>
        <p:nvGrpSpPr>
          <p:cNvPr id="10" name="グループ化 13"/>
          <p:cNvGrpSpPr/>
          <p:nvPr/>
        </p:nvGrpSpPr>
        <p:grpSpPr>
          <a:xfrm>
            <a:off x="4433116" y="2737611"/>
            <a:ext cx="332793" cy="327102"/>
            <a:chOff x="4818010" y="981560"/>
            <a:chExt cx="4887557" cy="5204302"/>
          </a:xfrm>
          <a:noFill/>
        </p:grpSpPr>
        <p:sp>
          <p:nvSpPr>
            <p:cNvPr id="81" name="フリーフォーム 9"/>
            <p:cNvSpPr/>
            <p:nvPr/>
          </p:nvSpPr>
          <p:spPr>
            <a:xfrm>
              <a:off x="4818010" y="2533239"/>
              <a:ext cx="3350408" cy="2878664"/>
            </a:xfrm>
            <a:custGeom>
              <a:avLst/>
              <a:gdLst>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27200 w 2743200"/>
                <a:gd name="connsiteY4" fmla="*/ 2278743 h 2293257"/>
                <a:gd name="connsiteX5" fmla="*/ 1451429 w 2743200"/>
                <a:gd name="connsiteY5" fmla="*/ 2220686 h 2293257"/>
                <a:gd name="connsiteX6" fmla="*/ 696686 w 2743200"/>
                <a:gd name="connsiteY6" fmla="*/ 2162629 h 2293257"/>
                <a:gd name="connsiteX7" fmla="*/ 290286 w 2743200"/>
                <a:gd name="connsiteY7" fmla="*/ 1872343 h 2293257"/>
                <a:gd name="connsiteX8" fmla="*/ 0 w 2743200"/>
                <a:gd name="connsiteY8" fmla="*/ 725714 h 2293257"/>
                <a:gd name="connsiteX9" fmla="*/ 333829 w 2743200"/>
                <a:gd name="connsiteY9" fmla="*/ 449943 h 2293257"/>
                <a:gd name="connsiteX10" fmla="*/ 522515 w 2743200"/>
                <a:gd name="connsiteY10" fmla="*/ 449943 h 2293257"/>
                <a:gd name="connsiteX11" fmla="*/ 551543 w 2743200"/>
                <a:gd name="connsiteY11" fmla="*/ 348343 h 2293257"/>
                <a:gd name="connsiteX12" fmla="*/ 653143 w 2743200"/>
                <a:gd name="connsiteY12" fmla="*/ 304800 h 2293257"/>
                <a:gd name="connsiteX13" fmla="*/ 711200 w 2743200"/>
                <a:gd name="connsiteY13" fmla="*/ 217714 h 2293257"/>
                <a:gd name="connsiteX14" fmla="*/ 711200 w 2743200"/>
                <a:gd name="connsiteY14" fmla="*/ 130629 h 2293257"/>
                <a:gd name="connsiteX15" fmla="*/ 1059543 w 2743200"/>
                <a:gd name="connsiteY15" fmla="*/ 0 h 2293257"/>
                <a:gd name="connsiteX16" fmla="*/ 1262743 w 2743200"/>
                <a:gd name="connsiteY16" fmla="*/ 29029 h 2293257"/>
                <a:gd name="connsiteX17" fmla="*/ 1553029 w 2743200"/>
                <a:gd name="connsiteY17" fmla="*/ 203200 h 2293257"/>
                <a:gd name="connsiteX18" fmla="*/ 1843315 w 2743200"/>
                <a:gd name="connsiteY18" fmla="*/ 174172 h 2293257"/>
                <a:gd name="connsiteX19" fmla="*/ 2438400 w 2743200"/>
                <a:gd name="connsiteY19" fmla="*/ 406400 h 2293257"/>
                <a:gd name="connsiteX20" fmla="*/ 2743200 w 2743200"/>
                <a:gd name="connsiteY20"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41421 w 2743200"/>
                <a:gd name="connsiteY4" fmla="*/ 2132519 h 2293257"/>
                <a:gd name="connsiteX5" fmla="*/ 1727200 w 2743200"/>
                <a:gd name="connsiteY5" fmla="*/ 2278743 h 2293257"/>
                <a:gd name="connsiteX6" fmla="*/ 1451429 w 2743200"/>
                <a:gd name="connsiteY6" fmla="*/ 2220686 h 2293257"/>
                <a:gd name="connsiteX7" fmla="*/ 696686 w 2743200"/>
                <a:gd name="connsiteY7" fmla="*/ 2162629 h 2293257"/>
                <a:gd name="connsiteX8" fmla="*/ 290286 w 2743200"/>
                <a:gd name="connsiteY8" fmla="*/ 1872343 h 2293257"/>
                <a:gd name="connsiteX9" fmla="*/ 0 w 2743200"/>
                <a:gd name="connsiteY9" fmla="*/ 725714 h 2293257"/>
                <a:gd name="connsiteX10" fmla="*/ 333829 w 2743200"/>
                <a:gd name="connsiteY10" fmla="*/ 449943 h 2293257"/>
                <a:gd name="connsiteX11" fmla="*/ 522515 w 2743200"/>
                <a:gd name="connsiteY11" fmla="*/ 449943 h 2293257"/>
                <a:gd name="connsiteX12" fmla="*/ 551543 w 2743200"/>
                <a:gd name="connsiteY12" fmla="*/ 348343 h 2293257"/>
                <a:gd name="connsiteX13" fmla="*/ 653143 w 2743200"/>
                <a:gd name="connsiteY13" fmla="*/ 304800 h 2293257"/>
                <a:gd name="connsiteX14" fmla="*/ 711200 w 2743200"/>
                <a:gd name="connsiteY14" fmla="*/ 217714 h 2293257"/>
                <a:gd name="connsiteX15" fmla="*/ 711200 w 2743200"/>
                <a:gd name="connsiteY15" fmla="*/ 130629 h 2293257"/>
                <a:gd name="connsiteX16" fmla="*/ 1059543 w 2743200"/>
                <a:gd name="connsiteY16" fmla="*/ 0 h 2293257"/>
                <a:gd name="connsiteX17" fmla="*/ 1262743 w 2743200"/>
                <a:gd name="connsiteY17" fmla="*/ 29029 h 2293257"/>
                <a:gd name="connsiteX18" fmla="*/ 1553029 w 2743200"/>
                <a:gd name="connsiteY18" fmla="*/ 203200 h 2293257"/>
                <a:gd name="connsiteX19" fmla="*/ 1843315 w 2743200"/>
                <a:gd name="connsiteY19" fmla="*/ 174172 h 2293257"/>
                <a:gd name="connsiteX20" fmla="*/ 2438400 w 2743200"/>
                <a:gd name="connsiteY20" fmla="*/ 406400 h 2293257"/>
                <a:gd name="connsiteX21" fmla="*/ 2743200 w 2743200"/>
                <a:gd name="connsiteY21"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132519 h 2293257"/>
                <a:gd name="connsiteX5" fmla="*/ 1741421 w 2743200"/>
                <a:gd name="connsiteY5" fmla="*/ 2132519 h 2293257"/>
                <a:gd name="connsiteX6" fmla="*/ 1727200 w 2743200"/>
                <a:gd name="connsiteY6" fmla="*/ 2278743 h 2293257"/>
                <a:gd name="connsiteX7" fmla="*/ 1451429 w 2743200"/>
                <a:gd name="connsiteY7" fmla="*/ 2220686 h 2293257"/>
                <a:gd name="connsiteX8" fmla="*/ 696686 w 2743200"/>
                <a:gd name="connsiteY8" fmla="*/ 2162629 h 2293257"/>
                <a:gd name="connsiteX9" fmla="*/ 290286 w 2743200"/>
                <a:gd name="connsiteY9" fmla="*/ 1872343 h 2293257"/>
                <a:gd name="connsiteX10" fmla="*/ 0 w 2743200"/>
                <a:gd name="connsiteY10" fmla="*/ 725714 h 2293257"/>
                <a:gd name="connsiteX11" fmla="*/ 333829 w 2743200"/>
                <a:gd name="connsiteY11" fmla="*/ 449943 h 2293257"/>
                <a:gd name="connsiteX12" fmla="*/ 522515 w 2743200"/>
                <a:gd name="connsiteY12" fmla="*/ 449943 h 2293257"/>
                <a:gd name="connsiteX13" fmla="*/ 551543 w 2743200"/>
                <a:gd name="connsiteY13" fmla="*/ 348343 h 2293257"/>
                <a:gd name="connsiteX14" fmla="*/ 653143 w 2743200"/>
                <a:gd name="connsiteY14" fmla="*/ 304800 h 2293257"/>
                <a:gd name="connsiteX15" fmla="*/ 711200 w 2743200"/>
                <a:gd name="connsiteY15" fmla="*/ 217714 h 2293257"/>
                <a:gd name="connsiteX16" fmla="*/ 711200 w 2743200"/>
                <a:gd name="connsiteY16" fmla="*/ 130629 h 2293257"/>
                <a:gd name="connsiteX17" fmla="*/ 1059543 w 2743200"/>
                <a:gd name="connsiteY17" fmla="*/ 0 h 2293257"/>
                <a:gd name="connsiteX18" fmla="*/ 1262743 w 2743200"/>
                <a:gd name="connsiteY18" fmla="*/ 29029 h 2293257"/>
                <a:gd name="connsiteX19" fmla="*/ 1553029 w 2743200"/>
                <a:gd name="connsiteY19" fmla="*/ 203200 h 2293257"/>
                <a:gd name="connsiteX20" fmla="*/ 1843315 w 2743200"/>
                <a:gd name="connsiteY20" fmla="*/ 174172 h 2293257"/>
                <a:gd name="connsiteX21" fmla="*/ 2438400 w 2743200"/>
                <a:gd name="connsiteY21" fmla="*/ 406400 h 2293257"/>
                <a:gd name="connsiteX22" fmla="*/ 2743200 w 2743200"/>
                <a:gd name="connsiteY22"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204527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41421 w 2743200"/>
                <a:gd name="connsiteY7" fmla="*/ 2276535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34743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8104 w 2657475"/>
                <a:gd name="connsiteY12" fmla="*/ 449943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46315 w 2657475"/>
                <a:gd name="connsiteY13" fmla="*/ 521380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30439 h 2302782"/>
                <a:gd name="connsiteX1" fmla="*/ 2599418 w 2657475"/>
                <a:gd name="connsiteY1" fmla="*/ 865868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57475 w 2657475"/>
                <a:gd name="connsiteY0" fmla="*/ 430439 h 2302782"/>
                <a:gd name="connsiteX1" fmla="*/ 2591800 w 2657475"/>
                <a:gd name="connsiteY1" fmla="*/ 1133932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63808 w 2663808"/>
                <a:gd name="connsiteY0" fmla="*/ 485860 h 2302782"/>
                <a:gd name="connsiteX1" fmla="*/ 2591800 w 2663808"/>
                <a:gd name="connsiteY1" fmla="*/ 1133932 h 2302782"/>
                <a:gd name="connsiteX2" fmla="*/ 2541361 w 2663808"/>
                <a:gd name="connsiteY2" fmla="*/ 2244725 h 2302782"/>
                <a:gd name="connsiteX3" fmla="*/ 2512333 w 2663808"/>
                <a:gd name="connsiteY3" fmla="*/ 2302782 h 2302782"/>
                <a:gd name="connsiteX4" fmla="*/ 1909820 w 2663808"/>
                <a:gd name="connsiteY4" fmla="*/ 2286060 h 2302782"/>
                <a:gd name="connsiteX5" fmla="*/ 1895533 w 2663808"/>
                <a:gd name="connsiteY5" fmla="*/ 2170620 h 2302782"/>
                <a:gd name="connsiteX6" fmla="*/ 1689033 w 2663808"/>
                <a:gd name="connsiteY6" fmla="*/ 2184906 h 2302782"/>
                <a:gd name="connsiteX7" fmla="*/ 1684792 w 2663808"/>
                <a:gd name="connsiteY7" fmla="*/ 2267631 h 2302782"/>
                <a:gd name="connsiteX8" fmla="*/ 1432379 w 2663808"/>
                <a:gd name="connsiteY8" fmla="*/ 2196874 h 2302782"/>
                <a:gd name="connsiteX9" fmla="*/ 577624 w 2663808"/>
                <a:gd name="connsiteY9" fmla="*/ 2105479 h 2302782"/>
                <a:gd name="connsiteX10" fmla="*/ 261711 w 2663808"/>
                <a:gd name="connsiteY10" fmla="*/ 1881868 h 2302782"/>
                <a:gd name="connsiteX11" fmla="*/ 0 w 2663808"/>
                <a:gd name="connsiteY11" fmla="*/ 801914 h 2302782"/>
                <a:gd name="connsiteX12" fmla="*/ 243342 w 2663808"/>
                <a:gd name="connsiteY12" fmla="*/ 559481 h 2302782"/>
                <a:gd name="connsiteX13" fmla="*/ 446315 w 2663808"/>
                <a:gd name="connsiteY13" fmla="*/ 530905 h 2302782"/>
                <a:gd name="connsiteX14" fmla="*/ 465818 w 2663808"/>
                <a:gd name="connsiteY14" fmla="*/ 357868 h 2302782"/>
                <a:gd name="connsiteX15" fmla="*/ 567418 w 2663808"/>
                <a:gd name="connsiteY15" fmla="*/ 314325 h 2302782"/>
                <a:gd name="connsiteX16" fmla="*/ 625475 w 2663808"/>
                <a:gd name="connsiteY16" fmla="*/ 227239 h 2302782"/>
                <a:gd name="connsiteX17" fmla="*/ 625475 w 2663808"/>
                <a:gd name="connsiteY17" fmla="*/ 140154 h 2302782"/>
                <a:gd name="connsiteX18" fmla="*/ 1011918 w 2663808"/>
                <a:gd name="connsiteY18" fmla="*/ 0 h 2302782"/>
                <a:gd name="connsiteX19" fmla="*/ 1177018 w 2663808"/>
                <a:gd name="connsiteY19" fmla="*/ 38554 h 2302782"/>
                <a:gd name="connsiteX20" fmla="*/ 1467304 w 2663808"/>
                <a:gd name="connsiteY20" fmla="*/ 212725 h 2302782"/>
                <a:gd name="connsiteX21" fmla="*/ 1757590 w 2663808"/>
                <a:gd name="connsiteY21" fmla="*/ 183697 h 2302782"/>
                <a:gd name="connsiteX22" fmla="*/ 2352675 w 2663808"/>
                <a:gd name="connsiteY22" fmla="*/ 415925 h 2302782"/>
                <a:gd name="connsiteX23" fmla="*/ 2663808 w 2663808"/>
                <a:gd name="connsiteY23" fmla="*/ 485860 h 2302782"/>
                <a:gd name="connsiteX0" fmla="*/ 2663807 w 2663807"/>
                <a:gd name="connsiteY0" fmla="*/ 485860 h 2302782"/>
                <a:gd name="connsiteX1" fmla="*/ 2591800 w 2663807"/>
                <a:gd name="connsiteY1" fmla="*/ 1133932 h 2302782"/>
                <a:gd name="connsiteX2" fmla="*/ 2541361 w 2663807"/>
                <a:gd name="connsiteY2" fmla="*/ 2244725 h 2302782"/>
                <a:gd name="connsiteX3" fmla="*/ 2512333 w 2663807"/>
                <a:gd name="connsiteY3" fmla="*/ 2302782 h 2302782"/>
                <a:gd name="connsiteX4" fmla="*/ 1909820 w 2663807"/>
                <a:gd name="connsiteY4" fmla="*/ 2286060 h 2302782"/>
                <a:gd name="connsiteX5" fmla="*/ 1895533 w 2663807"/>
                <a:gd name="connsiteY5" fmla="*/ 2170620 h 2302782"/>
                <a:gd name="connsiteX6" fmla="*/ 1689033 w 2663807"/>
                <a:gd name="connsiteY6" fmla="*/ 2184906 h 2302782"/>
                <a:gd name="connsiteX7" fmla="*/ 1684792 w 2663807"/>
                <a:gd name="connsiteY7" fmla="*/ 2267631 h 2302782"/>
                <a:gd name="connsiteX8" fmla="*/ 1432379 w 2663807"/>
                <a:gd name="connsiteY8" fmla="*/ 2196874 h 2302782"/>
                <a:gd name="connsiteX9" fmla="*/ 577624 w 2663807"/>
                <a:gd name="connsiteY9" fmla="*/ 2105479 h 2302782"/>
                <a:gd name="connsiteX10" fmla="*/ 261711 w 2663807"/>
                <a:gd name="connsiteY10" fmla="*/ 1881868 h 2302782"/>
                <a:gd name="connsiteX11" fmla="*/ 0 w 2663807"/>
                <a:gd name="connsiteY11" fmla="*/ 801914 h 2302782"/>
                <a:gd name="connsiteX12" fmla="*/ 243342 w 2663807"/>
                <a:gd name="connsiteY12" fmla="*/ 559481 h 2302782"/>
                <a:gd name="connsiteX13" fmla="*/ 446315 w 2663807"/>
                <a:gd name="connsiteY13" fmla="*/ 530905 h 2302782"/>
                <a:gd name="connsiteX14" fmla="*/ 465818 w 2663807"/>
                <a:gd name="connsiteY14" fmla="*/ 357868 h 2302782"/>
                <a:gd name="connsiteX15" fmla="*/ 567418 w 2663807"/>
                <a:gd name="connsiteY15" fmla="*/ 314325 h 2302782"/>
                <a:gd name="connsiteX16" fmla="*/ 625475 w 2663807"/>
                <a:gd name="connsiteY16" fmla="*/ 227239 h 2302782"/>
                <a:gd name="connsiteX17" fmla="*/ 625475 w 2663807"/>
                <a:gd name="connsiteY17" fmla="*/ 140154 h 2302782"/>
                <a:gd name="connsiteX18" fmla="*/ 1011918 w 2663807"/>
                <a:gd name="connsiteY18" fmla="*/ 0 h 2302782"/>
                <a:gd name="connsiteX19" fmla="*/ 1177018 w 2663807"/>
                <a:gd name="connsiteY19" fmla="*/ 38554 h 2302782"/>
                <a:gd name="connsiteX20" fmla="*/ 1467304 w 2663807"/>
                <a:gd name="connsiteY20" fmla="*/ 212725 h 2302782"/>
                <a:gd name="connsiteX21" fmla="*/ 1757590 w 2663807"/>
                <a:gd name="connsiteY21" fmla="*/ 183697 h 2302782"/>
                <a:gd name="connsiteX22" fmla="*/ 2352675 w 2663807"/>
                <a:gd name="connsiteY22" fmla="*/ 415925 h 2302782"/>
                <a:gd name="connsiteX23" fmla="*/ 2663807 w 2663807"/>
                <a:gd name="connsiteY23" fmla="*/ 485860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689033 w 2680153"/>
                <a:gd name="connsiteY6" fmla="*/ 2184906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445419 w 2680153"/>
                <a:gd name="connsiteY2" fmla="*/ 2144017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512333 w 2680153"/>
                <a:gd name="connsiteY2" fmla="*/ 2302782 h 2302782"/>
                <a:gd name="connsiteX3" fmla="*/ 1909820 w 2680153"/>
                <a:gd name="connsiteY3" fmla="*/ 2286060 h 2302782"/>
                <a:gd name="connsiteX4" fmla="*/ 1895533 w 2680153"/>
                <a:gd name="connsiteY4" fmla="*/ 2170620 h 2302782"/>
                <a:gd name="connsiteX5" fmla="*/ 1780041 w 2680153"/>
                <a:gd name="connsiteY5" fmla="*/ 2167047 h 2302782"/>
                <a:gd name="connsiteX6" fmla="*/ 1760942 w 2680153"/>
                <a:gd name="connsiteY6" fmla="*/ 2283110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80153" h="2302782">
                  <a:moveTo>
                    <a:pt x="2680153" y="457881"/>
                  </a:moveTo>
                  <a:lnTo>
                    <a:pt x="2591800" y="1133932"/>
                  </a:lnTo>
                  <a:lnTo>
                    <a:pt x="2512333" y="2302782"/>
                  </a:lnTo>
                  <a:lnTo>
                    <a:pt x="1909820" y="2286060"/>
                  </a:lnTo>
                  <a:lnTo>
                    <a:pt x="1895533" y="2170620"/>
                  </a:lnTo>
                  <a:lnTo>
                    <a:pt x="1780041" y="2167047"/>
                  </a:lnTo>
                  <a:cubicBezTo>
                    <a:pt x="1755236" y="2178453"/>
                    <a:pt x="1777610" y="2265552"/>
                    <a:pt x="1760942" y="2283110"/>
                  </a:cubicBezTo>
                  <a:cubicBezTo>
                    <a:pt x="1744274" y="2300668"/>
                    <a:pt x="1732417" y="2279423"/>
                    <a:pt x="1680030" y="2272393"/>
                  </a:cubicBezTo>
                  <a:lnTo>
                    <a:pt x="1432379" y="2196874"/>
                  </a:lnTo>
                  <a:lnTo>
                    <a:pt x="577624" y="2105479"/>
                  </a:lnTo>
                  <a:lnTo>
                    <a:pt x="261711" y="1881868"/>
                  </a:lnTo>
                  <a:lnTo>
                    <a:pt x="0" y="801914"/>
                  </a:lnTo>
                  <a:lnTo>
                    <a:pt x="243342" y="559481"/>
                  </a:lnTo>
                  <a:lnTo>
                    <a:pt x="446315" y="530905"/>
                  </a:lnTo>
                  <a:lnTo>
                    <a:pt x="465818" y="357868"/>
                  </a:lnTo>
                  <a:lnTo>
                    <a:pt x="567418" y="314325"/>
                  </a:lnTo>
                  <a:lnTo>
                    <a:pt x="625475" y="227239"/>
                  </a:lnTo>
                  <a:lnTo>
                    <a:pt x="625475" y="140154"/>
                  </a:lnTo>
                  <a:lnTo>
                    <a:pt x="1011918" y="0"/>
                  </a:lnTo>
                  <a:lnTo>
                    <a:pt x="1177018" y="38554"/>
                  </a:lnTo>
                  <a:lnTo>
                    <a:pt x="1467304" y="212725"/>
                  </a:lnTo>
                  <a:lnTo>
                    <a:pt x="1757590" y="183697"/>
                  </a:lnTo>
                  <a:lnTo>
                    <a:pt x="2352675" y="415925"/>
                  </a:lnTo>
                  <a:lnTo>
                    <a:pt x="2680153" y="457881"/>
                  </a:lnTo>
                  <a:close/>
                </a:path>
              </a:pathLst>
            </a:custGeom>
            <a:grpFill/>
            <a:ln w="19050">
              <a:solidFill>
                <a:srgbClr val="FF0000"/>
              </a:solidFill>
            </a:ln>
          </p:spPr>
          <p:style>
            <a:lnRef idx="2">
              <a:schemeClr val="accent6"/>
            </a:lnRef>
            <a:fillRef idx="1">
              <a:schemeClr val="lt1"/>
            </a:fillRef>
            <a:effectRef idx="0">
              <a:schemeClr val="accent6"/>
            </a:effectRef>
            <a:fontRef idx="minor">
              <a:schemeClr val="dk1"/>
            </a:fontRef>
          </p:style>
          <p:txBody>
            <a:bodyPr lIns="84375" tIns="42187" rIns="84375" bIns="42187" rtlCol="0" anchor="ctr"/>
            <a:lstStyle/>
            <a:p>
              <a:pPr algn="ctr"/>
              <a:endParaRPr lang="ja-JP" altLang="en-US" sz="1662" dirty="0"/>
            </a:p>
          </p:txBody>
        </p:sp>
        <p:sp>
          <p:nvSpPr>
            <p:cNvPr id="82" name="Freeform 3"/>
            <p:cNvSpPr>
              <a:spLocks/>
            </p:cNvSpPr>
            <p:nvPr/>
          </p:nvSpPr>
          <p:spPr bwMode="auto">
            <a:xfrm>
              <a:off x="8055009" y="3143075"/>
              <a:ext cx="1650558" cy="3042787"/>
            </a:xfrm>
            <a:custGeom>
              <a:avLst/>
              <a:gdLst>
                <a:gd name="T0" fmla="*/ 417590 w 3420"/>
                <a:gd name="T1" fmla="*/ 0 h 6542"/>
                <a:gd name="T2" fmla="*/ 0 w 3420"/>
                <a:gd name="T3" fmla="*/ 3947368 h 6542"/>
                <a:gd name="T4" fmla="*/ 234630 w 3420"/>
                <a:gd name="T5" fmla="*/ 3947368 h 6542"/>
                <a:gd name="T6" fmla="*/ 237171 w 3420"/>
                <a:gd name="T7" fmla="*/ 4017989 h 6542"/>
                <a:gd name="T8" fmla="*/ 470106 w 3420"/>
                <a:gd name="T9" fmla="*/ 4033591 h 6542"/>
                <a:gd name="T10" fmla="*/ 447236 w 3420"/>
                <a:gd name="T11" fmla="*/ 4505765 h 6542"/>
                <a:gd name="T12" fmla="*/ 470106 w 3420"/>
                <a:gd name="T13" fmla="*/ 4775109 h 6542"/>
                <a:gd name="T14" fmla="*/ 514999 w 3420"/>
                <a:gd name="T15" fmla="*/ 5124928 h 6542"/>
                <a:gd name="T16" fmla="*/ 635279 w 3420"/>
                <a:gd name="T17" fmla="*/ 5372100 h 6542"/>
                <a:gd name="T18" fmla="*/ 940212 w 3420"/>
                <a:gd name="T19" fmla="*/ 5369636 h 6542"/>
                <a:gd name="T20" fmla="*/ 952918 w 3420"/>
                <a:gd name="T21" fmla="*/ 4957409 h 6542"/>
                <a:gd name="T22" fmla="*/ 1200253 w 3420"/>
                <a:gd name="T23" fmla="*/ 5006679 h 6542"/>
                <a:gd name="T24" fmla="*/ 1372202 w 3420"/>
                <a:gd name="T25" fmla="*/ 3990069 h 6542"/>
                <a:gd name="T26" fmla="*/ 1498410 w 3420"/>
                <a:gd name="T27" fmla="*/ 3989248 h 6542"/>
                <a:gd name="T28" fmla="*/ 1677135 w 3420"/>
                <a:gd name="T29" fmla="*/ 3448097 h 6542"/>
                <a:gd name="T30" fmla="*/ 1677135 w 3420"/>
                <a:gd name="T31" fmla="*/ 2721360 h 6542"/>
                <a:gd name="T32" fmla="*/ 2350530 w 3420"/>
                <a:gd name="T33" fmla="*/ 2733678 h 6542"/>
                <a:gd name="T34" fmla="*/ 2388647 w 3420"/>
                <a:gd name="T35" fmla="*/ 2358403 h 6542"/>
                <a:gd name="T36" fmla="*/ 2775744 w 3420"/>
                <a:gd name="T37" fmla="*/ 1804112 h 6542"/>
                <a:gd name="T38" fmla="*/ 2788449 w 3420"/>
                <a:gd name="T39" fmla="*/ 1637415 h 6542"/>
                <a:gd name="T40" fmla="*/ 2795225 w 3420"/>
                <a:gd name="T41" fmla="*/ 1459221 h 6542"/>
                <a:gd name="T42" fmla="*/ 2807931 w 3420"/>
                <a:gd name="T43" fmla="*/ 1341793 h 6542"/>
                <a:gd name="T44" fmla="*/ 2851977 w 3420"/>
                <a:gd name="T45" fmla="*/ 1193982 h 6542"/>
                <a:gd name="T46" fmla="*/ 2839271 w 3420"/>
                <a:gd name="T47" fmla="*/ 1065059 h 6542"/>
                <a:gd name="T48" fmla="*/ 2795225 w 3420"/>
                <a:gd name="T49" fmla="*/ 898361 h 6542"/>
                <a:gd name="T50" fmla="*/ 2769814 w 3420"/>
                <a:gd name="T51" fmla="*/ 787503 h 6542"/>
                <a:gd name="T52" fmla="*/ 2763038 w 3420"/>
                <a:gd name="T53" fmla="*/ 707849 h 6542"/>
                <a:gd name="T54" fmla="*/ 2757109 w 3420"/>
                <a:gd name="T55" fmla="*/ 652010 h 6542"/>
                <a:gd name="T56" fmla="*/ 2782520 w 3420"/>
                <a:gd name="T57" fmla="*/ 590422 h 6542"/>
                <a:gd name="T58" fmla="*/ 2833342 w 3420"/>
                <a:gd name="T59" fmla="*/ 486133 h 6542"/>
                <a:gd name="T60" fmla="*/ 2896870 w 3420"/>
                <a:gd name="T61" fmla="*/ 313687 h 6542"/>
                <a:gd name="T62" fmla="*/ 2763038 w 3420"/>
                <a:gd name="T63" fmla="*/ 239782 h 6542"/>
                <a:gd name="T64" fmla="*/ 2635982 w 3420"/>
                <a:gd name="T65" fmla="*/ 202829 h 6542"/>
                <a:gd name="T66" fmla="*/ 2464881 w 3420"/>
                <a:gd name="T67" fmla="*/ 183942 h 6542"/>
                <a:gd name="T68" fmla="*/ 2140465 w 3420"/>
                <a:gd name="T69" fmla="*/ 141241 h 6542"/>
                <a:gd name="T70" fmla="*/ 1677135 w 3420"/>
                <a:gd name="T71" fmla="*/ 85402 h 6542"/>
                <a:gd name="T72" fmla="*/ 889390 w 3420"/>
                <a:gd name="T73" fmla="*/ 30383 h 6542"/>
                <a:gd name="T74" fmla="*/ 417590 w 3420"/>
                <a:gd name="T75" fmla="*/ 0 h 65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173 w 10000"/>
                <a:gd name="connsiteY13" fmla="*/ 7426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706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066 w 10000"/>
                <a:gd name="connsiteY9" fmla="*/ 9917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9942"/>
                <a:gd name="connsiteX1" fmla="*/ 0 w 10000"/>
                <a:gd name="connsiteY1" fmla="*/ 7348 h 9942"/>
                <a:gd name="connsiteX2" fmla="*/ 810 w 10000"/>
                <a:gd name="connsiteY2" fmla="*/ 7348 h 9942"/>
                <a:gd name="connsiteX3" fmla="*/ 819 w 10000"/>
                <a:gd name="connsiteY3" fmla="*/ 7479 h 9942"/>
                <a:gd name="connsiteX4" fmla="*/ 1623 w 10000"/>
                <a:gd name="connsiteY4" fmla="*/ 7508 h 9942"/>
                <a:gd name="connsiteX5" fmla="*/ 1544 w 10000"/>
                <a:gd name="connsiteY5" fmla="*/ 8387 h 9942"/>
                <a:gd name="connsiteX6" fmla="*/ 1623 w 10000"/>
                <a:gd name="connsiteY6" fmla="*/ 8889 h 9942"/>
                <a:gd name="connsiteX7" fmla="*/ 1778 w 10000"/>
                <a:gd name="connsiteY7" fmla="*/ 9540 h 9942"/>
                <a:gd name="connsiteX8" fmla="*/ 2013 w 10000"/>
                <a:gd name="connsiteY8" fmla="*/ 9942 h 9942"/>
                <a:gd name="connsiteX9" fmla="*/ 3066 w 10000"/>
                <a:gd name="connsiteY9" fmla="*/ 9917 h 9942"/>
                <a:gd name="connsiteX10" fmla="*/ 3272 w 10000"/>
                <a:gd name="connsiteY10" fmla="*/ 9412 h 9942"/>
                <a:gd name="connsiteX11" fmla="*/ 4143 w 10000"/>
                <a:gd name="connsiteY11" fmla="*/ 9320 h 9942"/>
                <a:gd name="connsiteX12" fmla="*/ 4362 w 10000"/>
                <a:gd name="connsiteY12" fmla="*/ 7560 h 9942"/>
                <a:gd name="connsiteX13" fmla="*/ 5245 w 10000"/>
                <a:gd name="connsiteY13" fmla="*/ 7543 h 9942"/>
                <a:gd name="connsiteX14" fmla="*/ 5789 w 10000"/>
                <a:gd name="connsiteY14" fmla="*/ 6419 h 9942"/>
                <a:gd name="connsiteX15" fmla="*/ 5789 w 10000"/>
                <a:gd name="connsiteY15" fmla="*/ 5066 h 9942"/>
                <a:gd name="connsiteX16" fmla="*/ 8114 w 10000"/>
                <a:gd name="connsiteY16" fmla="*/ 5089 h 9942"/>
                <a:gd name="connsiteX17" fmla="*/ 8246 w 10000"/>
                <a:gd name="connsiteY17" fmla="*/ 4390 h 9942"/>
                <a:gd name="connsiteX18" fmla="*/ 9582 w 10000"/>
                <a:gd name="connsiteY18" fmla="*/ 3358 h 9942"/>
                <a:gd name="connsiteX19" fmla="*/ 9626 w 10000"/>
                <a:gd name="connsiteY19" fmla="*/ 3048 h 9942"/>
                <a:gd name="connsiteX20" fmla="*/ 9649 w 10000"/>
                <a:gd name="connsiteY20" fmla="*/ 2716 h 9942"/>
                <a:gd name="connsiteX21" fmla="*/ 9693 w 10000"/>
                <a:gd name="connsiteY21" fmla="*/ 2498 h 9942"/>
                <a:gd name="connsiteX22" fmla="*/ 9845 w 10000"/>
                <a:gd name="connsiteY22" fmla="*/ 2223 h 9942"/>
                <a:gd name="connsiteX23" fmla="*/ 9801 w 10000"/>
                <a:gd name="connsiteY23" fmla="*/ 1983 h 9942"/>
                <a:gd name="connsiteX24" fmla="*/ 9649 w 10000"/>
                <a:gd name="connsiteY24" fmla="*/ 1672 h 9942"/>
                <a:gd name="connsiteX25" fmla="*/ 9561 w 10000"/>
                <a:gd name="connsiteY25" fmla="*/ 1466 h 9942"/>
                <a:gd name="connsiteX26" fmla="*/ 9538 w 10000"/>
                <a:gd name="connsiteY26" fmla="*/ 1318 h 9942"/>
                <a:gd name="connsiteX27" fmla="*/ 9518 w 10000"/>
                <a:gd name="connsiteY27" fmla="*/ 1214 h 9942"/>
                <a:gd name="connsiteX28" fmla="*/ 9605 w 10000"/>
                <a:gd name="connsiteY28" fmla="*/ 1099 h 9942"/>
                <a:gd name="connsiteX29" fmla="*/ 9781 w 10000"/>
                <a:gd name="connsiteY29" fmla="*/ 905 h 9942"/>
                <a:gd name="connsiteX30" fmla="*/ 10000 w 10000"/>
                <a:gd name="connsiteY30" fmla="*/ 584 h 9942"/>
                <a:gd name="connsiteX31" fmla="*/ 9538 w 10000"/>
                <a:gd name="connsiteY31" fmla="*/ 446 h 9942"/>
                <a:gd name="connsiteX32" fmla="*/ 9099 w 10000"/>
                <a:gd name="connsiteY32" fmla="*/ 378 h 9942"/>
                <a:gd name="connsiteX33" fmla="*/ 8509 w 10000"/>
                <a:gd name="connsiteY33" fmla="*/ 342 h 9942"/>
                <a:gd name="connsiteX34" fmla="*/ 7389 w 10000"/>
                <a:gd name="connsiteY34" fmla="*/ 263 h 9942"/>
                <a:gd name="connsiteX35" fmla="*/ 5789 w 10000"/>
                <a:gd name="connsiteY35" fmla="*/ 159 h 9942"/>
                <a:gd name="connsiteX36" fmla="*/ 3070 w 10000"/>
                <a:gd name="connsiteY36" fmla="*/ 57 h 9942"/>
                <a:gd name="connsiteX37" fmla="*/ 1442 w 10000"/>
                <a:gd name="connsiteY37" fmla="*/ 0 h 9942"/>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272 w 10000"/>
                <a:gd name="connsiteY10" fmla="*/ 9467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416 w 10000"/>
                <a:gd name="connsiteY10" fmla="*/ 9310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632 w 10000"/>
                <a:gd name="connsiteY10" fmla="*/ 9545 h 10000"/>
                <a:gd name="connsiteX11" fmla="*/ 3416 w 10000"/>
                <a:gd name="connsiteY11" fmla="*/ 9310 h 10000"/>
                <a:gd name="connsiteX12" fmla="*/ 4097 w 10000"/>
                <a:gd name="connsiteY12" fmla="*/ 9355 h 10000"/>
                <a:gd name="connsiteX13" fmla="*/ 4362 w 10000"/>
                <a:gd name="connsiteY13" fmla="*/ 7604 h 10000"/>
                <a:gd name="connsiteX14" fmla="*/ 5245 w 10000"/>
                <a:gd name="connsiteY14" fmla="*/ 7587 h 10000"/>
                <a:gd name="connsiteX15" fmla="*/ 5789 w 10000"/>
                <a:gd name="connsiteY15" fmla="*/ 6456 h 10000"/>
                <a:gd name="connsiteX16" fmla="*/ 5789 w 10000"/>
                <a:gd name="connsiteY16" fmla="*/ 5096 h 10000"/>
                <a:gd name="connsiteX17" fmla="*/ 8114 w 10000"/>
                <a:gd name="connsiteY17" fmla="*/ 5119 h 10000"/>
                <a:gd name="connsiteX18" fmla="*/ 8246 w 10000"/>
                <a:gd name="connsiteY18" fmla="*/ 4416 h 10000"/>
                <a:gd name="connsiteX19" fmla="*/ 9582 w 10000"/>
                <a:gd name="connsiteY19" fmla="*/ 3378 h 10000"/>
                <a:gd name="connsiteX20" fmla="*/ 9626 w 10000"/>
                <a:gd name="connsiteY20" fmla="*/ 3066 h 10000"/>
                <a:gd name="connsiteX21" fmla="*/ 9649 w 10000"/>
                <a:gd name="connsiteY21" fmla="*/ 2732 h 10000"/>
                <a:gd name="connsiteX22" fmla="*/ 9693 w 10000"/>
                <a:gd name="connsiteY22" fmla="*/ 2513 h 10000"/>
                <a:gd name="connsiteX23" fmla="*/ 9845 w 10000"/>
                <a:gd name="connsiteY23" fmla="*/ 2236 h 10000"/>
                <a:gd name="connsiteX24" fmla="*/ 9801 w 10000"/>
                <a:gd name="connsiteY24" fmla="*/ 1995 h 10000"/>
                <a:gd name="connsiteX25" fmla="*/ 9649 w 10000"/>
                <a:gd name="connsiteY25" fmla="*/ 1682 h 10000"/>
                <a:gd name="connsiteX26" fmla="*/ 9561 w 10000"/>
                <a:gd name="connsiteY26" fmla="*/ 1475 h 10000"/>
                <a:gd name="connsiteX27" fmla="*/ 9538 w 10000"/>
                <a:gd name="connsiteY27" fmla="*/ 1326 h 10000"/>
                <a:gd name="connsiteX28" fmla="*/ 9518 w 10000"/>
                <a:gd name="connsiteY28" fmla="*/ 1221 h 10000"/>
                <a:gd name="connsiteX29" fmla="*/ 9605 w 10000"/>
                <a:gd name="connsiteY29" fmla="*/ 1105 h 10000"/>
                <a:gd name="connsiteX30" fmla="*/ 9781 w 10000"/>
                <a:gd name="connsiteY30" fmla="*/ 910 h 10000"/>
                <a:gd name="connsiteX31" fmla="*/ 10000 w 10000"/>
                <a:gd name="connsiteY31" fmla="*/ 587 h 10000"/>
                <a:gd name="connsiteX32" fmla="*/ 9538 w 10000"/>
                <a:gd name="connsiteY32" fmla="*/ 449 h 10000"/>
                <a:gd name="connsiteX33" fmla="*/ 9099 w 10000"/>
                <a:gd name="connsiteY33" fmla="*/ 380 h 10000"/>
                <a:gd name="connsiteX34" fmla="*/ 8509 w 10000"/>
                <a:gd name="connsiteY34" fmla="*/ 344 h 10000"/>
                <a:gd name="connsiteX35" fmla="*/ 7389 w 10000"/>
                <a:gd name="connsiteY35" fmla="*/ 265 h 10000"/>
                <a:gd name="connsiteX36" fmla="*/ 5789 w 10000"/>
                <a:gd name="connsiteY36" fmla="*/ 160 h 10000"/>
                <a:gd name="connsiteX37" fmla="*/ 3070 w 10000"/>
                <a:gd name="connsiteY37" fmla="*/ 57 h 10000"/>
                <a:gd name="connsiteX38" fmla="*/ 1442 w 10000"/>
                <a:gd name="connsiteY38"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157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00" h="10000">
                  <a:moveTo>
                    <a:pt x="1442" y="0"/>
                  </a:moveTo>
                  <a:lnTo>
                    <a:pt x="0" y="7391"/>
                  </a:lnTo>
                  <a:lnTo>
                    <a:pt x="810" y="7391"/>
                  </a:lnTo>
                  <a:cubicBezTo>
                    <a:pt x="813" y="7435"/>
                    <a:pt x="816" y="7478"/>
                    <a:pt x="819" y="7523"/>
                  </a:cubicBezTo>
                  <a:lnTo>
                    <a:pt x="1623" y="7552"/>
                  </a:lnTo>
                  <a:cubicBezTo>
                    <a:pt x="1597" y="7847"/>
                    <a:pt x="1570" y="8141"/>
                    <a:pt x="1544" y="8436"/>
                  </a:cubicBezTo>
                  <a:cubicBezTo>
                    <a:pt x="1570" y="8604"/>
                    <a:pt x="1597" y="8773"/>
                    <a:pt x="1623" y="8941"/>
                  </a:cubicBezTo>
                  <a:cubicBezTo>
                    <a:pt x="1675" y="9159"/>
                    <a:pt x="1726" y="9377"/>
                    <a:pt x="1778" y="9596"/>
                  </a:cubicBezTo>
                  <a:cubicBezTo>
                    <a:pt x="1856" y="9731"/>
                    <a:pt x="2079" y="9865"/>
                    <a:pt x="2157" y="10000"/>
                  </a:cubicBezTo>
                  <a:lnTo>
                    <a:pt x="2850" y="9975"/>
                  </a:lnTo>
                  <a:cubicBezTo>
                    <a:pt x="3072" y="9942"/>
                    <a:pt x="3069" y="9562"/>
                    <a:pt x="3163" y="9467"/>
                  </a:cubicBezTo>
                  <a:cubicBezTo>
                    <a:pt x="3257" y="9373"/>
                    <a:pt x="3374" y="9434"/>
                    <a:pt x="3416" y="9408"/>
                  </a:cubicBezTo>
                  <a:cubicBezTo>
                    <a:pt x="3458" y="9382"/>
                    <a:pt x="3278" y="9365"/>
                    <a:pt x="3416" y="9310"/>
                  </a:cubicBezTo>
                  <a:lnTo>
                    <a:pt x="4097" y="9355"/>
                  </a:lnTo>
                  <a:cubicBezTo>
                    <a:pt x="4185" y="8771"/>
                    <a:pt x="4274" y="8188"/>
                    <a:pt x="4362" y="7604"/>
                  </a:cubicBezTo>
                  <a:lnTo>
                    <a:pt x="5245" y="7587"/>
                  </a:lnTo>
                  <a:lnTo>
                    <a:pt x="5789" y="6456"/>
                  </a:lnTo>
                  <a:lnTo>
                    <a:pt x="5789" y="5096"/>
                  </a:lnTo>
                  <a:lnTo>
                    <a:pt x="8114" y="5119"/>
                  </a:lnTo>
                  <a:lnTo>
                    <a:pt x="8246" y="4416"/>
                  </a:lnTo>
                  <a:lnTo>
                    <a:pt x="9582" y="3378"/>
                  </a:lnTo>
                  <a:cubicBezTo>
                    <a:pt x="9597" y="3274"/>
                    <a:pt x="9611" y="3169"/>
                    <a:pt x="9626" y="3066"/>
                  </a:cubicBezTo>
                  <a:cubicBezTo>
                    <a:pt x="9634" y="2954"/>
                    <a:pt x="9641" y="2843"/>
                    <a:pt x="9649" y="2732"/>
                  </a:cubicBezTo>
                  <a:cubicBezTo>
                    <a:pt x="9664" y="2658"/>
                    <a:pt x="9678" y="2586"/>
                    <a:pt x="9693" y="2513"/>
                  </a:cubicBezTo>
                  <a:cubicBezTo>
                    <a:pt x="9744" y="2421"/>
                    <a:pt x="9794" y="2328"/>
                    <a:pt x="9845" y="2236"/>
                  </a:cubicBezTo>
                  <a:cubicBezTo>
                    <a:pt x="9830" y="2156"/>
                    <a:pt x="9816" y="2075"/>
                    <a:pt x="9801" y="1995"/>
                  </a:cubicBezTo>
                  <a:cubicBezTo>
                    <a:pt x="9750" y="1891"/>
                    <a:pt x="9700" y="1786"/>
                    <a:pt x="9649" y="1682"/>
                  </a:cubicBezTo>
                  <a:cubicBezTo>
                    <a:pt x="9620" y="1612"/>
                    <a:pt x="9590" y="1544"/>
                    <a:pt x="9561" y="1475"/>
                  </a:cubicBezTo>
                  <a:cubicBezTo>
                    <a:pt x="9553" y="1425"/>
                    <a:pt x="9546" y="1375"/>
                    <a:pt x="9538" y="1326"/>
                  </a:cubicBezTo>
                  <a:cubicBezTo>
                    <a:pt x="9531" y="1290"/>
                    <a:pt x="9525" y="1256"/>
                    <a:pt x="9518" y="1221"/>
                  </a:cubicBezTo>
                  <a:cubicBezTo>
                    <a:pt x="9547" y="1183"/>
                    <a:pt x="9576" y="1144"/>
                    <a:pt x="9605" y="1105"/>
                  </a:cubicBezTo>
                  <a:lnTo>
                    <a:pt x="9781" y="910"/>
                  </a:lnTo>
                  <a:lnTo>
                    <a:pt x="10000" y="587"/>
                  </a:lnTo>
                  <a:lnTo>
                    <a:pt x="9538" y="449"/>
                  </a:lnTo>
                  <a:lnTo>
                    <a:pt x="9099" y="380"/>
                  </a:lnTo>
                  <a:lnTo>
                    <a:pt x="8509" y="344"/>
                  </a:lnTo>
                  <a:lnTo>
                    <a:pt x="7389" y="265"/>
                  </a:lnTo>
                  <a:lnTo>
                    <a:pt x="5789" y="160"/>
                  </a:lnTo>
                  <a:lnTo>
                    <a:pt x="3070" y="57"/>
                  </a:lnTo>
                  <a:lnTo>
                    <a:pt x="1442" y="0"/>
                  </a:lnTo>
                  <a:close/>
                </a:path>
              </a:pathLst>
            </a:custGeom>
            <a:grpFill/>
            <a:ln w="19050">
              <a:solidFill>
                <a:srgbClr val="FF0000"/>
              </a:solidFill>
              <a:round/>
              <a:headEnd/>
              <a:tailEnd/>
            </a:ln>
          </p:spPr>
          <p:txBody>
            <a:bodyPr vert="horz" wrap="square" lIns="84375" tIns="42187" rIns="84375" bIns="42187" numCol="1" anchor="t" anchorCtr="0" compatLnSpc="1">
              <a:prstTxWarp prst="textNoShape">
                <a:avLst/>
              </a:prstTxWarp>
            </a:bodyPr>
            <a:lstStyle/>
            <a:p>
              <a:endParaRPr lang="ja-JP" altLang="en-US" sz="1662" dirty="0"/>
            </a:p>
          </p:txBody>
        </p:sp>
        <p:sp>
          <p:nvSpPr>
            <p:cNvPr id="83" name="フリーフォーム 82"/>
            <p:cNvSpPr/>
            <p:nvPr/>
          </p:nvSpPr>
          <p:spPr>
            <a:xfrm>
              <a:off x="6697878" y="981560"/>
              <a:ext cx="1504507" cy="963406"/>
            </a:xfrm>
            <a:custGeom>
              <a:avLst/>
              <a:gdLst>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47775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92780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433169"/>
                <a:gd name="connsiteY0" fmla="*/ 819150 h 921544"/>
                <a:gd name="connsiteX1" fmla="*/ 0 w 1433169"/>
                <a:gd name="connsiteY1" fmla="*/ 819150 h 921544"/>
                <a:gd name="connsiteX2" fmla="*/ 145256 w 1433169"/>
                <a:gd name="connsiteY2" fmla="*/ 921544 h 921544"/>
                <a:gd name="connsiteX3" fmla="*/ 1433169 w 1433169"/>
                <a:gd name="connsiteY3" fmla="*/ 379859 h 921544"/>
                <a:gd name="connsiteX4" fmla="*/ 1292780 w 1433169"/>
                <a:gd name="connsiteY4" fmla="*/ 0 h 921544"/>
                <a:gd name="connsiteX5" fmla="*/ 1040606 w 1433169"/>
                <a:gd name="connsiteY5" fmla="*/ 85725 h 921544"/>
                <a:gd name="connsiteX6" fmla="*/ 914400 w 1433169"/>
                <a:gd name="connsiteY6" fmla="*/ 104775 h 921544"/>
                <a:gd name="connsiteX7" fmla="*/ 504825 w 1433169"/>
                <a:gd name="connsiteY7" fmla="*/ 500063 h 921544"/>
                <a:gd name="connsiteX8" fmla="*/ 280987 w 1433169"/>
                <a:gd name="connsiteY8" fmla="*/ 666750 h 921544"/>
                <a:gd name="connsiteX9" fmla="*/ 59531 w 1433169"/>
                <a:gd name="connsiteY9" fmla="*/ 757238 h 921544"/>
                <a:gd name="connsiteX10" fmla="*/ 0 w 1433169"/>
                <a:gd name="connsiteY10" fmla="*/ 819150 h 92154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40606 w 1433169"/>
                <a:gd name="connsiteY5" fmla="*/ 819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300997 w 1433169"/>
                <a:gd name="connsiteY8" fmla="*/ 646013 h 917724"/>
                <a:gd name="connsiteX9" fmla="*/ 59531 w 1433169"/>
                <a:gd name="connsiteY9" fmla="*/ 753418 h 917724"/>
                <a:gd name="connsiteX10" fmla="*/ 0 w 1433169"/>
                <a:gd name="connsiteY10" fmla="*/ 815330 h 9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169" h="917724">
                  <a:moveTo>
                    <a:pt x="0" y="815330"/>
                  </a:moveTo>
                  <a:lnTo>
                    <a:pt x="0" y="815330"/>
                  </a:lnTo>
                  <a:lnTo>
                    <a:pt x="145256" y="917724"/>
                  </a:lnTo>
                  <a:lnTo>
                    <a:pt x="1433169" y="376039"/>
                  </a:lnTo>
                  <a:lnTo>
                    <a:pt x="1306169" y="0"/>
                  </a:lnTo>
                  <a:lnTo>
                    <a:pt x="1054062" y="78805"/>
                  </a:lnTo>
                  <a:lnTo>
                    <a:pt x="902478" y="75630"/>
                  </a:lnTo>
                  <a:lnTo>
                    <a:pt x="493019" y="472971"/>
                  </a:lnTo>
                  <a:lnTo>
                    <a:pt x="300997" y="646013"/>
                  </a:lnTo>
                  <a:lnTo>
                    <a:pt x="59531" y="753418"/>
                  </a:lnTo>
                  <a:lnTo>
                    <a:pt x="0" y="815330"/>
                  </a:lnTo>
                  <a:close/>
                </a:path>
              </a:pathLst>
            </a:custGeom>
            <a:grp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62" dirty="0"/>
            </a:p>
          </p:txBody>
        </p:sp>
        <p:sp>
          <p:nvSpPr>
            <p:cNvPr id="84" name="フリーフォーム 83"/>
            <p:cNvSpPr/>
            <p:nvPr/>
          </p:nvSpPr>
          <p:spPr>
            <a:xfrm>
              <a:off x="6319870" y="1537217"/>
              <a:ext cx="2119450" cy="1433378"/>
            </a:xfrm>
            <a:custGeom>
              <a:avLst/>
              <a:gdLst>
                <a:gd name="connsiteX0" fmla="*/ 1553029 w 1756229"/>
                <a:gd name="connsiteY0" fmla="*/ 0 h 1146628"/>
                <a:gd name="connsiteX1" fmla="*/ 957943 w 1756229"/>
                <a:gd name="connsiteY1" fmla="*/ 174171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53029 w 1756229"/>
                <a:gd name="connsiteY0" fmla="*/ 0 h 1146628"/>
                <a:gd name="connsiteX1" fmla="*/ 982734 w 1756229"/>
                <a:gd name="connsiteY1" fmla="*/ 223529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06399 w 1709599"/>
                <a:gd name="connsiteY0" fmla="*/ 0 h 1146628"/>
                <a:gd name="connsiteX1" fmla="*/ 936104 w 1709599"/>
                <a:gd name="connsiteY1" fmla="*/ 223529 h 1146628"/>
                <a:gd name="connsiteX2" fmla="*/ 0 w 1709599"/>
                <a:gd name="connsiteY2" fmla="*/ 727585 h 1146628"/>
                <a:gd name="connsiteX3" fmla="*/ 287199 w 1709599"/>
                <a:gd name="connsiteY3" fmla="*/ 885371 h 1146628"/>
                <a:gd name="connsiteX4" fmla="*/ 562970 w 1709599"/>
                <a:gd name="connsiteY4" fmla="*/ 870857 h 1146628"/>
                <a:gd name="connsiteX5" fmla="*/ 1085485 w 1709599"/>
                <a:gd name="connsiteY5" fmla="*/ 1103086 h 1146628"/>
                <a:gd name="connsiteX6" fmla="*/ 1607999 w 1709599"/>
                <a:gd name="connsiteY6" fmla="*/ 1146628 h 1146628"/>
                <a:gd name="connsiteX7" fmla="*/ 1709599 w 1709599"/>
                <a:gd name="connsiteY7" fmla="*/ 478971 h 1146628"/>
                <a:gd name="connsiteX8" fmla="*/ 1506399 w 1709599"/>
                <a:gd name="connsiteY8" fmla="*/ 0 h 1146628"/>
                <a:gd name="connsiteX0" fmla="*/ 1526268 w 1729468"/>
                <a:gd name="connsiteY0" fmla="*/ 0 h 1146628"/>
                <a:gd name="connsiteX1" fmla="*/ 955973 w 1729468"/>
                <a:gd name="connsiteY1" fmla="*/ 223529 h 1146628"/>
                <a:gd name="connsiteX2" fmla="*/ 0 w 1729468"/>
                <a:gd name="connsiteY2" fmla="*/ 751795 h 1146628"/>
                <a:gd name="connsiteX3" fmla="*/ 307068 w 1729468"/>
                <a:gd name="connsiteY3" fmla="*/ 885371 h 1146628"/>
                <a:gd name="connsiteX4" fmla="*/ 582839 w 1729468"/>
                <a:gd name="connsiteY4" fmla="*/ 870857 h 1146628"/>
                <a:gd name="connsiteX5" fmla="*/ 1105354 w 1729468"/>
                <a:gd name="connsiteY5" fmla="*/ 1103086 h 1146628"/>
                <a:gd name="connsiteX6" fmla="*/ 1627868 w 1729468"/>
                <a:gd name="connsiteY6" fmla="*/ 1146628 h 1146628"/>
                <a:gd name="connsiteX7" fmla="*/ 1729468 w 1729468"/>
                <a:gd name="connsiteY7" fmla="*/ 478971 h 1146628"/>
                <a:gd name="connsiteX8" fmla="*/ 1526268 w 1729468"/>
                <a:gd name="connsiteY8" fmla="*/ 0 h 1146628"/>
                <a:gd name="connsiteX0" fmla="*/ 1526268 w 1729468"/>
                <a:gd name="connsiteY0" fmla="*/ 0 h 1165678"/>
                <a:gd name="connsiteX1" fmla="*/ 955973 w 1729468"/>
                <a:gd name="connsiteY1" fmla="*/ 223529 h 1165678"/>
                <a:gd name="connsiteX2" fmla="*/ 0 w 1729468"/>
                <a:gd name="connsiteY2" fmla="*/ 751795 h 1165678"/>
                <a:gd name="connsiteX3" fmla="*/ 307068 w 1729468"/>
                <a:gd name="connsiteY3" fmla="*/ 885371 h 1165678"/>
                <a:gd name="connsiteX4" fmla="*/ 582839 w 1729468"/>
                <a:gd name="connsiteY4" fmla="*/ 870857 h 1165678"/>
                <a:gd name="connsiteX5" fmla="*/ 1105354 w 1729468"/>
                <a:gd name="connsiteY5" fmla="*/ 1103086 h 1165678"/>
                <a:gd name="connsiteX6" fmla="*/ 1585006 w 1729468"/>
                <a:gd name="connsiteY6" fmla="*/ 1165678 h 1165678"/>
                <a:gd name="connsiteX7" fmla="*/ 1729468 w 1729468"/>
                <a:gd name="connsiteY7" fmla="*/ 478971 h 1165678"/>
                <a:gd name="connsiteX8" fmla="*/ 1526268 w 1729468"/>
                <a:gd name="connsiteY8" fmla="*/ 0 h 1165678"/>
                <a:gd name="connsiteX0" fmla="*/ 1526268 w 1672318"/>
                <a:gd name="connsiteY0" fmla="*/ 0 h 1165678"/>
                <a:gd name="connsiteX1" fmla="*/ 955973 w 1672318"/>
                <a:gd name="connsiteY1" fmla="*/ 223529 h 1165678"/>
                <a:gd name="connsiteX2" fmla="*/ 0 w 1672318"/>
                <a:gd name="connsiteY2" fmla="*/ 751795 h 1165678"/>
                <a:gd name="connsiteX3" fmla="*/ 307068 w 1672318"/>
                <a:gd name="connsiteY3" fmla="*/ 885371 h 1165678"/>
                <a:gd name="connsiteX4" fmla="*/ 582839 w 1672318"/>
                <a:gd name="connsiteY4" fmla="*/ 870857 h 1165678"/>
                <a:gd name="connsiteX5" fmla="*/ 1105354 w 1672318"/>
                <a:gd name="connsiteY5" fmla="*/ 1103086 h 1165678"/>
                <a:gd name="connsiteX6" fmla="*/ 1585006 w 1672318"/>
                <a:gd name="connsiteY6" fmla="*/ 1165678 h 1165678"/>
                <a:gd name="connsiteX7" fmla="*/ 1672318 w 1672318"/>
                <a:gd name="connsiteY7" fmla="*/ 388483 h 1165678"/>
                <a:gd name="connsiteX8" fmla="*/ 1526268 w 1672318"/>
                <a:gd name="connsiteY8" fmla="*/ 0 h 1165678"/>
                <a:gd name="connsiteX0" fmla="*/ 1526268 w 1695450"/>
                <a:gd name="connsiteY0" fmla="*/ 0 h 1165678"/>
                <a:gd name="connsiteX1" fmla="*/ 955973 w 1695450"/>
                <a:gd name="connsiteY1" fmla="*/ 223529 h 1165678"/>
                <a:gd name="connsiteX2" fmla="*/ 0 w 1695450"/>
                <a:gd name="connsiteY2" fmla="*/ 751795 h 1165678"/>
                <a:gd name="connsiteX3" fmla="*/ 307068 w 1695450"/>
                <a:gd name="connsiteY3" fmla="*/ 885371 h 1165678"/>
                <a:gd name="connsiteX4" fmla="*/ 582839 w 1695450"/>
                <a:gd name="connsiteY4" fmla="*/ 870857 h 1165678"/>
                <a:gd name="connsiteX5" fmla="*/ 1105354 w 1695450"/>
                <a:gd name="connsiteY5" fmla="*/ 1103086 h 1165678"/>
                <a:gd name="connsiteX6" fmla="*/ 1585006 w 1695450"/>
                <a:gd name="connsiteY6" fmla="*/ 1165678 h 1165678"/>
                <a:gd name="connsiteX7" fmla="*/ 1695450 w 1695450"/>
                <a:gd name="connsiteY7" fmla="*/ 551770 h 1165678"/>
                <a:gd name="connsiteX8" fmla="*/ 1672318 w 1695450"/>
                <a:gd name="connsiteY8" fmla="*/ 388483 h 1165678"/>
                <a:gd name="connsiteX9" fmla="*/ 1526268 w 1695450"/>
                <a:gd name="connsiteY9" fmla="*/ 0 h 1165678"/>
                <a:gd name="connsiteX0" fmla="*/ 1550080 w 1695450"/>
                <a:gd name="connsiteY0" fmla="*/ 0 h 1146628"/>
                <a:gd name="connsiteX1" fmla="*/ 955973 w 1695450"/>
                <a:gd name="connsiteY1" fmla="*/ 204479 h 1146628"/>
                <a:gd name="connsiteX2" fmla="*/ 0 w 1695450"/>
                <a:gd name="connsiteY2" fmla="*/ 732745 h 1146628"/>
                <a:gd name="connsiteX3" fmla="*/ 307068 w 1695450"/>
                <a:gd name="connsiteY3" fmla="*/ 866321 h 1146628"/>
                <a:gd name="connsiteX4" fmla="*/ 582839 w 1695450"/>
                <a:gd name="connsiteY4" fmla="*/ 851807 h 1146628"/>
                <a:gd name="connsiteX5" fmla="*/ 1105354 w 1695450"/>
                <a:gd name="connsiteY5" fmla="*/ 1084036 h 1146628"/>
                <a:gd name="connsiteX6" fmla="*/ 1585006 w 1695450"/>
                <a:gd name="connsiteY6" fmla="*/ 1146628 h 1146628"/>
                <a:gd name="connsiteX7" fmla="*/ 1695450 w 1695450"/>
                <a:gd name="connsiteY7" fmla="*/ 532720 h 1146628"/>
                <a:gd name="connsiteX8" fmla="*/ 1672318 w 1695450"/>
                <a:gd name="connsiteY8" fmla="*/ 369433 h 1146628"/>
                <a:gd name="connsiteX9" fmla="*/ 1550080 w 1695450"/>
                <a:gd name="connsiteY9" fmla="*/ 0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5450" h="1146628">
                  <a:moveTo>
                    <a:pt x="1550080" y="0"/>
                  </a:moveTo>
                  <a:lnTo>
                    <a:pt x="955973" y="204479"/>
                  </a:lnTo>
                  <a:lnTo>
                    <a:pt x="0" y="732745"/>
                  </a:lnTo>
                  <a:lnTo>
                    <a:pt x="307068" y="866321"/>
                  </a:lnTo>
                  <a:lnTo>
                    <a:pt x="582839" y="851807"/>
                  </a:lnTo>
                  <a:lnTo>
                    <a:pt x="1105354" y="1084036"/>
                  </a:lnTo>
                  <a:lnTo>
                    <a:pt x="1585006" y="1146628"/>
                  </a:lnTo>
                  <a:lnTo>
                    <a:pt x="1695450" y="532720"/>
                  </a:lnTo>
                  <a:lnTo>
                    <a:pt x="1672318" y="369433"/>
                  </a:lnTo>
                  <a:lnTo>
                    <a:pt x="1550080" y="0"/>
                  </a:lnTo>
                  <a:close/>
                </a:path>
              </a:pathLst>
            </a:custGeom>
            <a:grpFill/>
            <a:ln w="19050">
              <a:solidFill>
                <a:srgbClr val="FF0000"/>
              </a:solidFill>
            </a:ln>
          </p:spPr>
          <p:style>
            <a:lnRef idx="2">
              <a:schemeClr val="accent6"/>
            </a:lnRef>
            <a:fillRef idx="1">
              <a:schemeClr val="lt1"/>
            </a:fillRef>
            <a:effectRef idx="0">
              <a:schemeClr val="accent6"/>
            </a:effectRef>
            <a:fontRef idx="minor">
              <a:schemeClr val="dk1"/>
            </a:fontRef>
          </p:style>
          <p:txBody>
            <a:bodyPr lIns="84375" tIns="42187" rIns="84375" bIns="42187" rtlCol="0" anchor="ctr"/>
            <a:lstStyle/>
            <a:p>
              <a:pPr algn="ctr"/>
              <a:endParaRPr lang="ja-JP" altLang="en-US" sz="1662" dirty="0"/>
            </a:p>
          </p:txBody>
        </p:sp>
      </p:grpSp>
      <p:sp>
        <p:nvSpPr>
          <p:cNvPr id="72" name="角丸四角形 71"/>
          <p:cNvSpPr/>
          <p:nvPr/>
        </p:nvSpPr>
        <p:spPr>
          <a:xfrm>
            <a:off x="1847529" y="3155167"/>
            <a:ext cx="1427894" cy="125995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73" name="線吹き出し 1 72"/>
          <p:cNvSpPr/>
          <p:nvPr/>
        </p:nvSpPr>
        <p:spPr>
          <a:xfrm>
            <a:off x="2495600" y="1966685"/>
            <a:ext cx="1296144" cy="328766"/>
          </a:xfrm>
          <a:prstGeom prst="callout1">
            <a:avLst>
              <a:gd name="adj1" fmla="val 38399"/>
              <a:gd name="adj2" fmla="val 98967"/>
              <a:gd name="adj3" fmla="val 182151"/>
              <a:gd name="adj4" fmla="val 114168"/>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１．大阪駅周辺</a:t>
            </a:r>
            <a:endParaRPr lang="en-US" altLang="ja-JP" sz="1292" dirty="0"/>
          </a:p>
          <a:p>
            <a:r>
              <a:rPr lang="ja-JP" altLang="en-US" sz="1292" dirty="0"/>
              <a:t>　　（</a:t>
            </a:r>
            <a:r>
              <a:rPr lang="en-US" altLang="ja-JP" sz="1292" dirty="0" smtClean="0"/>
              <a:t>P.5</a:t>
            </a:r>
            <a:r>
              <a:rPr lang="ja-JP" altLang="en-US" sz="1292" dirty="0" smtClean="0"/>
              <a:t>）</a:t>
            </a:r>
            <a:endParaRPr lang="ja-JP" altLang="en-US" sz="1292" dirty="0"/>
          </a:p>
        </p:txBody>
      </p:sp>
      <p:sp>
        <p:nvSpPr>
          <p:cNvPr id="74" name="線吹き出し 1 73"/>
          <p:cNvSpPr/>
          <p:nvPr/>
        </p:nvSpPr>
        <p:spPr>
          <a:xfrm>
            <a:off x="2567608" y="2365498"/>
            <a:ext cx="936104" cy="332345"/>
          </a:xfrm>
          <a:prstGeom prst="callout1">
            <a:avLst>
              <a:gd name="adj1" fmla="val 25571"/>
              <a:gd name="adj2" fmla="val 92765"/>
              <a:gd name="adj3" fmla="val 141422"/>
              <a:gd name="adj4" fmla="val 126741"/>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２．中之島</a:t>
            </a:r>
            <a:endParaRPr lang="en-US" altLang="ja-JP" sz="1292" dirty="0"/>
          </a:p>
          <a:p>
            <a:r>
              <a:rPr lang="ja-JP" altLang="en-US" sz="1292" dirty="0"/>
              <a:t>　（</a:t>
            </a:r>
            <a:r>
              <a:rPr lang="en-US" altLang="ja-JP" sz="1292" dirty="0" smtClean="0"/>
              <a:t>P.14</a:t>
            </a:r>
            <a:r>
              <a:rPr lang="ja-JP" altLang="en-US" sz="1292" dirty="0" smtClean="0"/>
              <a:t>）</a:t>
            </a:r>
            <a:endParaRPr lang="ja-JP" altLang="en-US" sz="1292" dirty="0"/>
          </a:p>
        </p:txBody>
      </p:sp>
      <p:sp>
        <p:nvSpPr>
          <p:cNvPr id="75" name="線吹き出し 1 74"/>
          <p:cNvSpPr/>
          <p:nvPr/>
        </p:nvSpPr>
        <p:spPr>
          <a:xfrm>
            <a:off x="2423593" y="2764312"/>
            <a:ext cx="936104" cy="332345"/>
          </a:xfrm>
          <a:prstGeom prst="callout1">
            <a:avLst>
              <a:gd name="adj1" fmla="val 32562"/>
              <a:gd name="adj2" fmla="val 102765"/>
              <a:gd name="adj3" fmla="val 141258"/>
              <a:gd name="adj4" fmla="val 168503"/>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３．御堂筋</a:t>
            </a:r>
            <a:endParaRPr lang="en-US" altLang="ja-JP" sz="1292" dirty="0"/>
          </a:p>
          <a:p>
            <a:r>
              <a:rPr lang="ja-JP" altLang="en-US" sz="1292" dirty="0"/>
              <a:t>　（</a:t>
            </a:r>
            <a:r>
              <a:rPr lang="en-US" altLang="ja-JP" sz="1292" dirty="0"/>
              <a:t>P.23</a:t>
            </a:r>
            <a:r>
              <a:rPr lang="ja-JP" altLang="en-US" sz="1108" dirty="0"/>
              <a:t>）</a:t>
            </a:r>
          </a:p>
        </p:txBody>
      </p:sp>
      <p:sp>
        <p:nvSpPr>
          <p:cNvPr id="76" name="線吹き出し 1 75"/>
          <p:cNvSpPr/>
          <p:nvPr/>
        </p:nvSpPr>
        <p:spPr>
          <a:xfrm>
            <a:off x="4439816" y="3296063"/>
            <a:ext cx="1156870" cy="345783"/>
          </a:xfrm>
          <a:prstGeom prst="callout1">
            <a:avLst>
              <a:gd name="adj1" fmla="val 9542"/>
              <a:gd name="adj2" fmla="val -2726"/>
              <a:gd name="adj3" fmla="val -4800"/>
              <a:gd name="adj4" fmla="val -22529"/>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４．難波周辺</a:t>
            </a:r>
            <a:endParaRPr lang="en-US" altLang="ja-JP" sz="1292" dirty="0"/>
          </a:p>
          <a:p>
            <a:r>
              <a:rPr lang="ja-JP" altLang="en-US" sz="1292" dirty="0"/>
              <a:t>　　（</a:t>
            </a:r>
            <a:r>
              <a:rPr lang="en-US" altLang="ja-JP" sz="1292" dirty="0" smtClean="0"/>
              <a:t>P.31</a:t>
            </a:r>
            <a:r>
              <a:rPr lang="ja-JP" altLang="en-US" sz="1292" dirty="0" smtClean="0"/>
              <a:t>）</a:t>
            </a:r>
            <a:endParaRPr lang="ja-JP" altLang="en-US" sz="1292" dirty="0"/>
          </a:p>
        </p:txBody>
      </p:sp>
      <p:sp>
        <p:nvSpPr>
          <p:cNvPr id="77" name="線吹き出し 1 76"/>
          <p:cNvSpPr/>
          <p:nvPr/>
        </p:nvSpPr>
        <p:spPr>
          <a:xfrm>
            <a:off x="4438494" y="1767278"/>
            <a:ext cx="2377586" cy="567369"/>
          </a:xfrm>
          <a:prstGeom prst="callout1">
            <a:avLst>
              <a:gd name="adj1" fmla="val 108691"/>
              <a:gd name="adj2" fmla="val 9324"/>
              <a:gd name="adj3" fmla="val 198156"/>
              <a:gd name="adj4" fmla="val 9790"/>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ja-JP" altLang="en-US" sz="1292" dirty="0"/>
              <a:t>５．大阪城公園、森之宮、</a:t>
            </a:r>
            <a:r>
              <a:rPr lang="en-US" altLang="ja-JP" sz="1292" dirty="0"/>
              <a:t/>
            </a:r>
            <a:br>
              <a:rPr lang="en-US" altLang="ja-JP" sz="1292" dirty="0"/>
            </a:br>
            <a:r>
              <a:rPr lang="ja-JP" altLang="en-US" sz="1292" dirty="0">
                <a:latin typeface="+mn-ea"/>
              </a:rPr>
              <a:t>京橋・大阪ビジネスパーク</a:t>
            </a:r>
            <a:r>
              <a:rPr lang="en-US" altLang="ja-JP" sz="1292" b="1" dirty="0">
                <a:latin typeface="+mn-ea"/>
              </a:rPr>
              <a:t/>
            </a:r>
            <a:br>
              <a:rPr lang="en-US" altLang="ja-JP" sz="1292" b="1" dirty="0">
                <a:latin typeface="+mn-ea"/>
              </a:rPr>
            </a:br>
            <a:r>
              <a:rPr lang="ja-JP" altLang="en-US" sz="1292" dirty="0">
                <a:latin typeface="+mn-ea"/>
              </a:rPr>
              <a:t>（</a:t>
            </a:r>
            <a:r>
              <a:rPr lang="en-US" altLang="ja-JP" sz="1292" dirty="0" smtClean="0"/>
              <a:t>P.40</a:t>
            </a:r>
            <a:r>
              <a:rPr lang="ja-JP" altLang="en-US" sz="1292" dirty="0" smtClean="0">
                <a:latin typeface="+mn-ea"/>
              </a:rPr>
              <a:t>）</a:t>
            </a:r>
            <a:endParaRPr lang="en-US" altLang="ja-JP" sz="1292" dirty="0">
              <a:latin typeface="+mn-ea"/>
            </a:endParaRPr>
          </a:p>
        </p:txBody>
      </p:sp>
      <p:sp>
        <p:nvSpPr>
          <p:cNvPr id="78" name="線吹き出し 1 77"/>
          <p:cNvSpPr/>
          <p:nvPr/>
        </p:nvSpPr>
        <p:spPr>
          <a:xfrm>
            <a:off x="2183397" y="4606826"/>
            <a:ext cx="1125738" cy="417428"/>
          </a:xfrm>
          <a:prstGeom prst="callout1">
            <a:avLst>
              <a:gd name="adj1" fmla="val -1510"/>
              <a:gd name="adj2" fmla="val 12934"/>
              <a:gd name="adj3" fmla="val -47517"/>
              <a:gd name="adj4" fmla="val 19432"/>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６</a:t>
            </a:r>
            <a:r>
              <a:rPr lang="ja-JP" altLang="en-US" sz="1292" dirty="0" smtClean="0"/>
              <a:t>．</a:t>
            </a:r>
            <a:r>
              <a:rPr lang="ja-JP" altLang="en-US" sz="1292" dirty="0"/>
              <a:t>夢</a:t>
            </a:r>
            <a:r>
              <a:rPr lang="ja-JP" altLang="en-US" sz="1292" dirty="0" smtClean="0"/>
              <a:t>洲</a:t>
            </a:r>
            <a:r>
              <a:rPr lang="ja-JP" altLang="en-US" sz="1292" dirty="0"/>
              <a:t>等</a:t>
            </a:r>
            <a:endParaRPr lang="en-US" altLang="ja-JP" sz="1292" dirty="0"/>
          </a:p>
          <a:p>
            <a:r>
              <a:rPr lang="ja-JP" altLang="en-US" sz="1292" dirty="0"/>
              <a:t>　　（</a:t>
            </a:r>
            <a:r>
              <a:rPr lang="en-US" altLang="ja-JP" sz="1292" dirty="0" smtClean="0"/>
              <a:t>P.49</a:t>
            </a:r>
            <a:r>
              <a:rPr lang="ja-JP" altLang="en-US" sz="1108" dirty="0" smtClean="0"/>
              <a:t>）</a:t>
            </a:r>
            <a:endParaRPr lang="ja-JP" altLang="en-US" sz="1108" dirty="0"/>
          </a:p>
        </p:txBody>
      </p:sp>
      <p:sp>
        <p:nvSpPr>
          <p:cNvPr id="79" name="線吹き出し 1 78"/>
          <p:cNvSpPr/>
          <p:nvPr/>
        </p:nvSpPr>
        <p:spPr>
          <a:xfrm>
            <a:off x="4151784" y="4027220"/>
            <a:ext cx="1360078" cy="398814"/>
          </a:xfrm>
          <a:prstGeom prst="callout1">
            <a:avLst>
              <a:gd name="adj1" fmla="val -18783"/>
              <a:gd name="adj2" fmla="val 8198"/>
              <a:gd name="adj3" fmla="val -89676"/>
              <a:gd name="adj4" fmla="val 6832"/>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r>
              <a:rPr lang="ja-JP" altLang="en-US" sz="1292" dirty="0"/>
              <a:t>７．天王寺公園（</a:t>
            </a:r>
            <a:r>
              <a:rPr lang="en-US" altLang="ja-JP" sz="1292" dirty="0" smtClean="0"/>
              <a:t>P.57</a:t>
            </a:r>
            <a:r>
              <a:rPr lang="ja-JP" altLang="en-US" sz="1292" dirty="0" smtClean="0"/>
              <a:t>）</a:t>
            </a:r>
            <a:endParaRPr lang="ja-JP" altLang="en-US" sz="1292" dirty="0"/>
          </a:p>
        </p:txBody>
      </p:sp>
      <p:sp>
        <p:nvSpPr>
          <p:cNvPr id="80" name="フリーフォーム 79"/>
          <p:cNvSpPr/>
          <p:nvPr/>
        </p:nvSpPr>
        <p:spPr bwMode="auto">
          <a:xfrm>
            <a:off x="4212986" y="3513972"/>
            <a:ext cx="184697" cy="180543"/>
          </a:xfrm>
          <a:custGeom>
            <a:avLst/>
            <a:gdLst>
              <a:gd name="connsiteX0" fmla="*/ 747423 w 3236181"/>
              <a:gd name="connsiteY0" fmla="*/ 0 h 3427013"/>
              <a:gd name="connsiteX1" fmla="*/ 715618 w 3236181"/>
              <a:gd name="connsiteY1" fmla="*/ 222637 h 3427013"/>
              <a:gd name="connsiteX2" fmla="*/ 588397 w 3236181"/>
              <a:gd name="connsiteY2" fmla="*/ 779228 h 3427013"/>
              <a:gd name="connsiteX3" fmla="*/ 214686 w 3236181"/>
              <a:gd name="connsiteY3" fmla="*/ 2051437 h 3427013"/>
              <a:gd name="connsiteX4" fmla="*/ 0 w 3236181"/>
              <a:gd name="connsiteY4" fmla="*/ 2759103 h 3427013"/>
              <a:gd name="connsiteX5" fmla="*/ 270345 w 3236181"/>
              <a:gd name="connsiteY5" fmla="*/ 2830665 h 3427013"/>
              <a:gd name="connsiteX6" fmla="*/ 492981 w 3236181"/>
              <a:gd name="connsiteY6" fmla="*/ 2854519 h 3427013"/>
              <a:gd name="connsiteX7" fmla="*/ 2608028 w 3236181"/>
              <a:gd name="connsiteY7" fmla="*/ 3427013 h 3427013"/>
              <a:gd name="connsiteX8" fmla="*/ 2894275 w 3236181"/>
              <a:gd name="connsiteY8" fmla="*/ 3379305 h 3427013"/>
              <a:gd name="connsiteX9" fmla="*/ 2997642 w 3236181"/>
              <a:gd name="connsiteY9" fmla="*/ 3307743 h 3427013"/>
              <a:gd name="connsiteX10" fmla="*/ 3045350 w 3236181"/>
              <a:gd name="connsiteY10" fmla="*/ 2997642 h 3427013"/>
              <a:gd name="connsiteX11" fmla="*/ 2528515 w 3236181"/>
              <a:gd name="connsiteY11" fmla="*/ 2854519 h 3427013"/>
              <a:gd name="connsiteX12" fmla="*/ 2703444 w 3236181"/>
              <a:gd name="connsiteY12" fmla="*/ 2115047 h 3427013"/>
              <a:gd name="connsiteX13" fmla="*/ 2282025 w 3236181"/>
              <a:gd name="connsiteY13" fmla="*/ 2027583 h 3427013"/>
              <a:gd name="connsiteX14" fmla="*/ 2385392 w 3236181"/>
              <a:gd name="connsiteY14" fmla="*/ 1701580 h 3427013"/>
              <a:gd name="connsiteX15" fmla="*/ 2456953 w 3236181"/>
              <a:gd name="connsiteY15" fmla="*/ 1685677 h 3427013"/>
              <a:gd name="connsiteX16" fmla="*/ 2576223 w 3236181"/>
              <a:gd name="connsiteY16" fmla="*/ 1693628 h 3427013"/>
              <a:gd name="connsiteX17" fmla="*/ 2663687 w 3236181"/>
              <a:gd name="connsiteY17" fmla="*/ 1733385 h 3427013"/>
              <a:gd name="connsiteX18" fmla="*/ 2671639 w 3236181"/>
              <a:gd name="connsiteY18" fmla="*/ 1741336 h 3427013"/>
              <a:gd name="connsiteX19" fmla="*/ 2822713 w 3236181"/>
              <a:gd name="connsiteY19" fmla="*/ 1773141 h 3427013"/>
              <a:gd name="connsiteX20" fmla="*/ 2926080 w 3236181"/>
              <a:gd name="connsiteY20" fmla="*/ 1733385 h 3427013"/>
              <a:gd name="connsiteX21" fmla="*/ 2941983 w 3236181"/>
              <a:gd name="connsiteY21" fmla="*/ 1518700 h 3427013"/>
              <a:gd name="connsiteX22" fmla="*/ 2830665 w 3236181"/>
              <a:gd name="connsiteY22" fmla="*/ 1494846 h 3427013"/>
              <a:gd name="connsiteX23" fmla="*/ 2886324 w 3236181"/>
              <a:gd name="connsiteY23" fmla="*/ 1184745 h 3427013"/>
              <a:gd name="connsiteX24" fmla="*/ 3236181 w 3236181"/>
              <a:gd name="connsiteY24" fmla="*/ 1216550 h 3427013"/>
              <a:gd name="connsiteX25" fmla="*/ 3204376 w 3236181"/>
              <a:gd name="connsiteY25" fmla="*/ 1009816 h 3427013"/>
              <a:gd name="connsiteX26" fmla="*/ 2926080 w 3236181"/>
              <a:gd name="connsiteY26" fmla="*/ 993913 h 3427013"/>
              <a:gd name="connsiteX27" fmla="*/ 2767054 w 3236181"/>
              <a:gd name="connsiteY27" fmla="*/ 914400 h 3427013"/>
              <a:gd name="connsiteX28" fmla="*/ 2162755 w 3236181"/>
              <a:gd name="connsiteY28" fmla="*/ 858741 h 3427013"/>
              <a:gd name="connsiteX29" fmla="*/ 2146853 w 3236181"/>
              <a:gd name="connsiteY29" fmla="*/ 826936 h 3427013"/>
              <a:gd name="connsiteX30" fmla="*/ 2059388 w 3236181"/>
              <a:gd name="connsiteY30" fmla="*/ 850790 h 3427013"/>
              <a:gd name="connsiteX31" fmla="*/ 1995778 w 3236181"/>
              <a:gd name="connsiteY31" fmla="*/ 1033670 h 3427013"/>
              <a:gd name="connsiteX32" fmla="*/ 1987826 w 3236181"/>
              <a:gd name="connsiteY32" fmla="*/ 1065475 h 3427013"/>
              <a:gd name="connsiteX33" fmla="*/ 1948070 w 3236181"/>
              <a:gd name="connsiteY33" fmla="*/ 1089329 h 3427013"/>
              <a:gd name="connsiteX34" fmla="*/ 1804946 w 3236181"/>
              <a:gd name="connsiteY34" fmla="*/ 1113183 h 3427013"/>
              <a:gd name="connsiteX35" fmla="*/ 1598213 w 3236181"/>
              <a:gd name="connsiteY35" fmla="*/ 1240404 h 3427013"/>
              <a:gd name="connsiteX36" fmla="*/ 1518700 w 3236181"/>
              <a:gd name="connsiteY36" fmla="*/ 1248355 h 3427013"/>
              <a:gd name="connsiteX37" fmla="*/ 1447138 w 3236181"/>
              <a:gd name="connsiteY37" fmla="*/ 1160891 h 3427013"/>
              <a:gd name="connsiteX38" fmla="*/ 1423284 w 3236181"/>
              <a:gd name="connsiteY38" fmla="*/ 1129086 h 3427013"/>
              <a:gd name="connsiteX39" fmla="*/ 1407381 w 3236181"/>
              <a:gd name="connsiteY39" fmla="*/ 1121134 h 3427013"/>
              <a:gd name="connsiteX40" fmla="*/ 1407381 w 3236181"/>
              <a:gd name="connsiteY40" fmla="*/ 818985 h 3427013"/>
              <a:gd name="connsiteX41" fmla="*/ 1375576 w 3236181"/>
              <a:gd name="connsiteY41" fmla="*/ 667910 h 3427013"/>
              <a:gd name="connsiteX42" fmla="*/ 1327868 w 3236181"/>
              <a:gd name="connsiteY42" fmla="*/ 667910 h 3427013"/>
              <a:gd name="connsiteX43" fmla="*/ 1463040 w 3236181"/>
              <a:gd name="connsiteY43" fmla="*/ 166978 h 3427013"/>
              <a:gd name="connsiteX44" fmla="*/ 1423284 w 3236181"/>
              <a:gd name="connsiteY44" fmla="*/ 166978 h 3427013"/>
              <a:gd name="connsiteX45" fmla="*/ 1463040 w 3236181"/>
              <a:gd name="connsiteY45" fmla="*/ 87465 h 3427013"/>
              <a:gd name="connsiteX46" fmla="*/ 747423 w 3236181"/>
              <a:gd name="connsiteY46" fmla="*/ 0 h 34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36181" h="3427013">
                <a:moveTo>
                  <a:pt x="747423" y="0"/>
                </a:moveTo>
                <a:lnTo>
                  <a:pt x="715618" y="222637"/>
                </a:lnTo>
                <a:lnTo>
                  <a:pt x="588397" y="779228"/>
                </a:lnTo>
                <a:lnTo>
                  <a:pt x="214686" y="2051437"/>
                </a:lnTo>
                <a:lnTo>
                  <a:pt x="0" y="2759103"/>
                </a:lnTo>
                <a:lnTo>
                  <a:pt x="270345" y="2830665"/>
                </a:lnTo>
                <a:lnTo>
                  <a:pt x="492981" y="2854519"/>
                </a:lnTo>
                <a:lnTo>
                  <a:pt x="2608028" y="3427013"/>
                </a:lnTo>
                <a:lnTo>
                  <a:pt x="2894275" y="3379305"/>
                </a:lnTo>
                <a:lnTo>
                  <a:pt x="2997642" y="3307743"/>
                </a:lnTo>
                <a:lnTo>
                  <a:pt x="3045350" y="2997642"/>
                </a:lnTo>
                <a:lnTo>
                  <a:pt x="2528515" y="2854519"/>
                </a:lnTo>
                <a:lnTo>
                  <a:pt x="2703444" y="2115047"/>
                </a:lnTo>
                <a:lnTo>
                  <a:pt x="2282025" y="2027583"/>
                </a:lnTo>
                <a:lnTo>
                  <a:pt x="2385392" y="1701580"/>
                </a:lnTo>
                <a:lnTo>
                  <a:pt x="2456953" y="1685677"/>
                </a:lnTo>
                <a:lnTo>
                  <a:pt x="2576223" y="1693628"/>
                </a:lnTo>
                <a:lnTo>
                  <a:pt x="2663687" y="1733385"/>
                </a:lnTo>
                <a:lnTo>
                  <a:pt x="2671639" y="1741336"/>
                </a:lnTo>
                <a:lnTo>
                  <a:pt x="2822713" y="1773141"/>
                </a:lnTo>
                <a:lnTo>
                  <a:pt x="2926080" y="1733385"/>
                </a:lnTo>
                <a:lnTo>
                  <a:pt x="2941983" y="1518700"/>
                </a:lnTo>
                <a:lnTo>
                  <a:pt x="2830665" y="1494846"/>
                </a:lnTo>
                <a:lnTo>
                  <a:pt x="2886324" y="1184745"/>
                </a:lnTo>
                <a:lnTo>
                  <a:pt x="3236181" y="1216550"/>
                </a:lnTo>
                <a:lnTo>
                  <a:pt x="3204376" y="1009816"/>
                </a:lnTo>
                <a:lnTo>
                  <a:pt x="2926080" y="993913"/>
                </a:lnTo>
                <a:lnTo>
                  <a:pt x="2767054" y="914400"/>
                </a:lnTo>
                <a:lnTo>
                  <a:pt x="2162755" y="858741"/>
                </a:lnTo>
                <a:lnTo>
                  <a:pt x="2146853" y="826936"/>
                </a:lnTo>
                <a:lnTo>
                  <a:pt x="2059388" y="850790"/>
                </a:lnTo>
                <a:lnTo>
                  <a:pt x="1995778" y="1033670"/>
                </a:lnTo>
                <a:lnTo>
                  <a:pt x="1987826" y="1065475"/>
                </a:lnTo>
                <a:lnTo>
                  <a:pt x="1948070" y="1089329"/>
                </a:lnTo>
                <a:lnTo>
                  <a:pt x="1804946" y="1113183"/>
                </a:lnTo>
                <a:lnTo>
                  <a:pt x="1598213" y="1240404"/>
                </a:lnTo>
                <a:lnTo>
                  <a:pt x="1518700" y="1248355"/>
                </a:lnTo>
                <a:lnTo>
                  <a:pt x="1447138" y="1160891"/>
                </a:lnTo>
                <a:lnTo>
                  <a:pt x="1423284" y="1129086"/>
                </a:lnTo>
                <a:lnTo>
                  <a:pt x="1407381" y="1121134"/>
                </a:lnTo>
                <a:lnTo>
                  <a:pt x="1407381" y="818985"/>
                </a:lnTo>
                <a:lnTo>
                  <a:pt x="1375576" y="667910"/>
                </a:lnTo>
                <a:lnTo>
                  <a:pt x="1327868" y="667910"/>
                </a:lnTo>
                <a:lnTo>
                  <a:pt x="1463040" y="166978"/>
                </a:lnTo>
                <a:lnTo>
                  <a:pt x="1423284" y="166978"/>
                </a:lnTo>
                <a:lnTo>
                  <a:pt x="1463040" y="87465"/>
                </a:lnTo>
                <a:lnTo>
                  <a:pt x="747423" y="0"/>
                </a:lnTo>
                <a:close/>
              </a:path>
            </a:pathLst>
          </a:custGeom>
          <a:noFill/>
          <a:ln w="19050"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algn="ctr" defTabSz="844083" fontAlgn="base">
              <a:spcBef>
                <a:spcPct val="0"/>
              </a:spcBef>
              <a:spcAft>
                <a:spcPct val="0"/>
              </a:spcAft>
            </a:pPr>
            <a:endParaRPr lang="ja-JP" altLang="en-US" sz="1662" dirty="0">
              <a:latin typeface="Arial" charset="0"/>
              <a:ea typeface="ＭＳ ゴシック" pitchFamily="49" charset="-128"/>
            </a:endParaRPr>
          </a:p>
        </p:txBody>
      </p:sp>
      <p:sp>
        <p:nvSpPr>
          <p:cNvPr id="4" name="テキスト ボックス 3"/>
          <p:cNvSpPr txBox="1"/>
          <p:nvPr/>
        </p:nvSpPr>
        <p:spPr>
          <a:xfrm rot="20839413">
            <a:off x="10055040" y="2205700"/>
            <a:ext cx="326693" cy="452504"/>
          </a:xfrm>
          <a:prstGeom prst="rect">
            <a:avLst/>
          </a:prstGeom>
          <a:noFill/>
        </p:spPr>
        <p:txBody>
          <a:bodyPr vert="eaVert" wrap="square" rtlCol="0">
            <a:spAutoFit/>
          </a:bodyPr>
          <a:lstStyle/>
          <a:p>
            <a:r>
              <a:rPr lang="ja-JP" altLang="en-US" sz="923" dirty="0">
                <a:solidFill>
                  <a:schemeClr val="accent6">
                    <a:lumMod val="75000"/>
                  </a:schemeClr>
                </a:solidFill>
              </a:rPr>
              <a:t>国土軸</a:t>
            </a:r>
          </a:p>
        </p:txBody>
      </p:sp>
      <p:sp>
        <p:nvSpPr>
          <p:cNvPr id="102" name="線吹き出し 1 101"/>
          <p:cNvSpPr/>
          <p:nvPr/>
        </p:nvSpPr>
        <p:spPr>
          <a:xfrm>
            <a:off x="8992553" y="2781582"/>
            <a:ext cx="1865057" cy="600279"/>
          </a:xfrm>
          <a:prstGeom prst="callout1">
            <a:avLst>
              <a:gd name="adj1" fmla="val 49842"/>
              <a:gd name="adj2" fmla="val 7078"/>
              <a:gd name="adj3" fmla="val 7132"/>
              <a:gd name="adj4" fmla="val -16124"/>
            </a:avLst>
          </a:prstGeom>
          <a:solidFill>
            <a:schemeClr val="bg1">
              <a:alpha val="4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indent="-246191"/>
            <a:r>
              <a:rPr lang="en-US" altLang="ja-JP" sz="1292" dirty="0">
                <a:latin typeface="ＭＳ Ｐゴシック" panose="020B0600070205080204" pitchFamily="50" charset="-128"/>
                <a:ea typeface="ＭＳ Ｐゴシック" panose="020B0600070205080204" pitchFamily="50" charset="-128"/>
              </a:rPr>
              <a:t>10</a:t>
            </a:r>
            <a:r>
              <a:rPr lang="ja-JP" altLang="en-US" sz="1292" dirty="0" err="1">
                <a:latin typeface="ＭＳ Ｐゴシック" panose="020B0600070205080204" pitchFamily="50" charset="-128"/>
                <a:ea typeface="ＭＳ Ｐゴシック" panose="020B0600070205080204" pitchFamily="50" charset="-128"/>
              </a:rPr>
              <a:t>．</a:t>
            </a:r>
            <a:r>
              <a:rPr lang="ja-JP" altLang="en-US" sz="1292" dirty="0">
                <a:latin typeface="ＭＳ Ｐゴシック" panose="020B0600070205080204" pitchFamily="50" charset="-128"/>
                <a:ea typeface="ＭＳ Ｐゴシック" panose="020B0600070205080204" pitchFamily="50" charset="-128"/>
              </a:rPr>
              <a:t>万博記念公園周辺・</a:t>
            </a:r>
            <a:r>
              <a:rPr lang="en-US" altLang="ja-JP" sz="1292" dirty="0">
                <a:latin typeface="ＭＳ Ｐゴシック" panose="020B0600070205080204" pitchFamily="50" charset="-128"/>
                <a:ea typeface="ＭＳ Ｐゴシック" panose="020B0600070205080204" pitchFamily="50" charset="-128"/>
              </a:rPr>
              <a:t/>
            </a:r>
            <a:br>
              <a:rPr lang="en-US" altLang="ja-JP" sz="1292" dirty="0">
                <a:latin typeface="ＭＳ Ｐゴシック" panose="020B0600070205080204" pitchFamily="50" charset="-128"/>
                <a:ea typeface="ＭＳ Ｐゴシック" panose="020B0600070205080204" pitchFamily="50" charset="-128"/>
              </a:rPr>
            </a:br>
            <a:r>
              <a:rPr lang="ja-JP" altLang="en-US" sz="1292" dirty="0">
                <a:latin typeface="ＭＳ Ｐゴシック" panose="020B0600070205080204" pitchFamily="50" charset="-128"/>
                <a:ea typeface="ＭＳ Ｐゴシック" panose="020B0600070205080204" pitchFamily="50" charset="-128"/>
              </a:rPr>
              <a:t>健</a:t>
            </a:r>
            <a:r>
              <a:rPr lang="ja-JP" altLang="en-US" sz="1292" dirty="0" smtClean="0">
                <a:latin typeface="ＭＳ Ｐゴシック" panose="020B0600070205080204" pitchFamily="50" charset="-128"/>
                <a:ea typeface="ＭＳ Ｐゴシック" panose="020B0600070205080204" pitchFamily="50" charset="-128"/>
              </a:rPr>
              <a:t>都</a:t>
            </a:r>
            <a:r>
              <a:rPr lang="en-US" altLang="ja-JP" sz="1292" dirty="0">
                <a:latin typeface="ＭＳ Ｐゴシック" panose="020B0600070205080204" pitchFamily="50" charset="-128"/>
                <a:ea typeface="ＭＳ Ｐゴシック" panose="020B0600070205080204" pitchFamily="50" charset="-128"/>
              </a:rPr>
              <a:t/>
            </a:r>
            <a:br>
              <a:rPr lang="en-US" altLang="ja-JP" sz="1292" dirty="0">
                <a:latin typeface="ＭＳ Ｐゴシック" panose="020B0600070205080204" pitchFamily="50" charset="-128"/>
                <a:ea typeface="ＭＳ Ｐゴシック" panose="020B0600070205080204" pitchFamily="50" charset="-128"/>
              </a:rPr>
            </a:br>
            <a:r>
              <a:rPr lang="ja-JP" altLang="en-US" sz="1108" dirty="0">
                <a:latin typeface="+mn-ea"/>
              </a:rPr>
              <a:t> （</a:t>
            </a:r>
            <a:r>
              <a:rPr lang="en-US" altLang="ja-JP" sz="1108" dirty="0" smtClean="0"/>
              <a:t>P.82</a:t>
            </a:r>
            <a:r>
              <a:rPr lang="ja-JP" altLang="en-US" sz="1108" dirty="0" smtClean="0">
                <a:latin typeface="+mn-ea"/>
              </a:rPr>
              <a:t>）</a:t>
            </a:r>
            <a:endParaRPr lang="ja-JP" altLang="en-US" sz="1108" dirty="0">
              <a:latin typeface="ＭＳ Ｐゴシック" panose="020B0600070205080204" pitchFamily="50" charset="-128"/>
              <a:ea typeface="ＭＳ Ｐゴシック" panose="020B0600070205080204" pitchFamily="50" charset="-128"/>
            </a:endParaRPr>
          </a:p>
        </p:txBody>
      </p:sp>
      <p:sp>
        <p:nvSpPr>
          <p:cNvPr id="118" name="ストライプ矢印 117"/>
          <p:cNvSpPr/>
          <p:nvPr/>
        </p:nvSpPr>
        <p:spPr>
          <a:xfrm rot="10800000">
            <a:off x="5529560" y="3163125"/>
            <a:ext cx="1247651" cy="664689"/>
          </a:xfrm>
          <a:prstGeom prst="stripedRightArrow">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1" name="スライド番号プレースホルダ 70"/>
          <p:cNvSpPr>
            <a:spLocks noGrp="1"/>
          </p:cNvSpPr>
          <p:nvPr>
            <p:ph type="sldNum" sz="quarter" idx="12"/>
          </p:nvPr>
        </p:nvSpPr>
        <p:spPr/>
        <p:txBody>
          <a:bodyPr/>
          <a:lstStyle/>
          <a:p>
            <a:fld id="{37EF5067-3AB7-4642-9103-42CBD40CC6D9}" type="slidenum">
              <a:rPr kumimoji="1" lang="ja-JP" altLang="en-US" smtClean="0"/>
              <a:pPr/>
              <a:t>4</a:t>
            </a:fld>
            <a:endParaRPr kumimoji="1" lang="ja-JP" altLang="en-US" dirty="0"/>
          </a:p>
        </p:txBody>
      </p:sp>
    </p:spTree>
    <p:extLst>
      <p:ext uri="{BB962C8B-B14F-4D97-AF65-F5344CB8AC3E}">
        <p14:creationId xmlns:p14="http://schemas.microsoft.com/office/powerpoint/2010/main" val="2536601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508000"/>
            <a:ext cx="9652000" cy="62357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80396" y="529576"/>
            <a:ext cx="9654305" cy="6694140"/>
          </a:xfrm>
          <a:prstGeom prst="rect">
            <a:avLst/>
          </a:prstGeom>
          <a:noFill/>
          <a:ln w="9525">
            <a:noFill/>
            <a:miter lim="800000"/>
            <a:headEnd/>
            <a:tailEnd/>
          </a:ln>
          <a:effectLst/>
        </p:spPr>
        <p:txBody>
          <a:bodyPr vert="horz" wrap="square" lIns="54000" tIns="45720" rIns="54000" bIns="45720" numCol="1" anchor="t" anchorCtr="0" compatLnSpc="1">
            <a:prstTxWarp prst="textNoShape">
              <a:avLst/>
            </a:prstTxWarp>
            <a:spAutoFit/>
          </a:bodyPr>
          <a:lstStyle/>
          <a:p>
            <a:pPr>
              <a:lnSpc>
                <a:spcPct val="150000"/>
              </a:lnSpc>
            </a:pPr>
            <a:r>
              <a:rPr lang="ja-JP" altLang="ja-JP" sz="1600" b="1" dirty="0"/>
              <a:t>１．エリア</a:t>
            </a:r>
            <a:r>
              <a:rPr lang="ja-JP" altLang="ja-JP" sz="1600" b="1" dirty="0" smtClean="0"/>
              <a:t>の</a:t>
            </a:r>
            <a:r>
              <a:rPr lang="ja-JP" altLang="en-US" sz="1600" b="1" dirty="0" smtClean="0"/>
              <a:t>状況</a:t>
            </a:r>
            <a:endParaRPr lang="en-US" altLang="ja-JP" sz="1600" b="1" dirty="0" smtClean="0"/>
          </a:p>
          <a:p>
            <a:pPr>
              <a:lnSpc>
                <a:spcPct val="150000"/>
              </a:lnSpc>
            </a:pPr>
            <a:r>
              <a:rPr lang="ja-JP" altLang="en-US" sz="1200" spc="-100" dirty="0">
                <a:latin typeface="ＭＳ Ｐ明朝" pitchFamily="18" charset="-128"/>
                <a:ea typeface="ＭＳ Ｐ明朝" pitchFamily="18" charset="-128"/>
              </a:rPr>
              <a:t>　</a:t>
            </a:r>
            <a:r>
              <a:rPr lang="ja-JP" altLang="en-US" sz="1400" spc="-100" dirty="0">
                <a:latin typeface="ＭＳ Ｐ明朝" pitchFamily="18" charset="-128"/>
                <a:ea typeface="ＭＳ Ｐ明朝" pitchFamily="18" charset="-128"/>
              </a:rPr>
              <a:t>・</a:t>
            </a:r>
            <a:r>
              <a:rPr lang="ja-JP" altLang="ja-JP" sz="1400" spc="-100" dirty="0">
                <a:latin typeface="ＭＳ Ｐ明朝" pitchFamily="18" charset="-128"/>
                <a:ea typeface="ＭＳ Ｐ明朝" pitchFamily="18" charset="-128"/>
              </a:rPr>
              <a:t>大阪城公園を</a:t>
            </a:r>
            <a:r>
              <a:rPr lang="ja-JP" altLang="en-US" sz="1400" spc="-100" dirty="0">
                <a:latin typeface="ＭＳ Ｐ明朝" pitchFamily="18" charset="-128"/>
                <a:ea typeface="ＭＳ Ｐ明朝" pitchFamily="18" charset="-128"/>
              </a:rPr>
              <a:t>中心</a:t>
            </a:r>
            <a:r>
              <a:rPr lang="ja-JP" altLang="ja-JP" sz="1400" spc="-100" dirty="0">
                <a:latin typeface="ＭＳ Ｐ明朝" pitchFamily="18" charset="-128"/>
                <a:ea typeface="ＭＳ Ｐ明朝" pitchFamily="18" charset="-128"/>
              </a:rPr>
              <a:t>に、東側</a:t>
            </a:r>
            <a:r>
              <a:rPr lang="ja-JP" altLang="en-US" sz="1400" spc="-100" dirty="0">
                <a:latin typeface="ＭＳ Ｐ明朝" pitchFamily="18" charset="-128"/>
                <a:ea typeface="ＭＳ Ｐ明朝" pitchFamily="18" charset="-128"/>
              </a:rPr>
              <a:t>には</a:t>
            </a:r>
            <a:r>
              <a:rPr lang="ja-JP" altLang="ja-JP" sz="1400" spc="-100" dirty="0">
                <a:latin typeface="ＭＳ Ｐ明朝" pitchFamily="18" charset="-128"/>
                <a:ea typeface="ＭＳ Ｐ明朝" pitchFamily="18" charset="-128"/>
              </a:rPr>
              <a:t>森之宮、北側</a:t>
            </a:r>
            <a:r>
              <a:rPr lang="ja-JP" altLang="en-US" sz="1400" spc="-100" dirty="0">
                <a:latin typeface="ＭＳ Ｐ明朝" pitchFamily="18" charset="-128"/>
                <a:ea typeface="ＭＳ Ｐ明朝" pitchFamily="18" charset="-128"/>
              </a:rPr>
              <a:t>には</a:t>
            </a:r>
            <a:r>
              <a:rPr lang="ja-JP" altLang="ja-JP" sz="1400" spc="-100" dirty="0">
                <a:latin typeface="ＭＳ Ｐ明朝" pitchFamily="18" charset="-128"/>
                <a:ea typeface="ＭＳ Ｐ明朝" pitchFamily="18" charset="-128"/>
              </a:rPr>
              <a:t>京橋・</a:t>
            </a:r>
            <a:r>
              <a:rPr lang="ja-JP" altLang="en-US" sz="1400" spc="-100" dirty="0">
                <a:latin typeface="ＭＳ Ｐ明朝" pitchFamily="18" charset="-128"/>
                <a:ea typeface="ＭＳ Ｐ明朝" pitchFamily="18" charset="-128"/>
              </a:rPr>
              <a:t>大阪ビジネスパーク</a:t>
            </a:r>
            <a:r>
              <a:rPr lang="ja-JP" altLang="ja-JP" sz="1400" spc="-100" dirty="0">
                <a:latin typeface="ＭＳ Ｐ明朝" pitchFamily="18" charset="-128"/>
                <a:ea typeface="ＭＳ Ｐ明朝" pitchFamily="18" charset="-128"/>
              </a:rPr>
              <a:t>地区</a:t>
            </a:r>
            <a:r>
              <a:rPr lang="ja-JP" altLang="en-US" sz="1400" spc="-100" dirty="0">
                <a:latin typeface="ＭＳ Ｐ明朝" pitchFamily="18" charset="-128"/>
                <a:ea typeface="ＭＳ Ｐ明朝" pitchFamily="18" charset="-128"/>
              </a:rPr>
              <a:t>が近接しており</a:t>
            </a:r>
            <a:r>
              <a:rPr lang="ja-JP" altLang="ja-JP" sz="1400" spc="-1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大阪第</a:t>
            </a:r>
            <a:r>
              <a:rPr lang="en-US" altLang="ja-JP" sz="1400" spc="-100" dirty="0">
                <a:latin typeface="ＭＳ Ｐ明朝" pitchFamily="18" charset="-128"/>
                <a:ea typeface="ＭＳ Ｐ明朝" pitchFamily="18" charset="-128"/>
              </a:rPr>
              <a:t>4</a:t>
            </a:r>
            <a:r>
              <a:rPr lang="ja-JP" altLang="en-US" sz="1400" spc="-100" dirty="0">
                <a:latin typeface="ＭＳ Ｐ明朝" pitchFamily="18" charset="-128"/>
                <a:ea typeface="ＭＳ Ｐ明朝" pitchFamily="18" charset="-128"/>
              </a:rPr>
              <a:t>の利用者数を誇る京橋駅を有している</a:t>
            </a:r>
            <a:r>
              <a:rPr lang="ja-JP" altLang="ja-JP" sz="1400" spc="-100" dirty="0">
                <a:latin typeface="ＭＳ Ｐ明朝" pitchFamily="18" charset="-128"/>
                <a:ea typeface="ＭＳ Ｐ明朝" pitchFamily="18" charset="-128"/>
              </a:rPr>
              <a:t>。</a:t>
            </a:r>
          </a:p>
          <a:p>
            <a:pPr marL="1295400" indent="-1209675">
              <a:lnSpc>
                <a:spcPct val="150000"/>
              </a:lnSpc>
              <a:tabLst>
                <a:tab pos="1285875" algn="l"/>
              </a:tabLst>
            </a:pPr>
            <a:r>
              <a:rPr lang="ja-JP" altLang="ja-JP" sz="1400" b="1" spc="-100" dirty="0">
                <a:latin typeface="ＭＳ Ｐゴシック" pitchFamily="50" charset="-128"/>
                <a:ea typeface="ＭＳ Ｐゴシック" pitchFamily="50" charset="-128"/>
              </a:rPr>
              <a:t>①大阪城公園</a:t>
            </a:r>
            <a:r>
              <a:rPr lang="ja-JP" altLang="ja-JP" sz="1400" b="1" spc="-100" dirty="0"/>
              <a:t>・・・ </a:t>
            </a:r>
            <a:r>
              <a:rPr lang="ja-JP" altLang="ja-JP" sz="1400" spc="-100" dirty="0">
                <a:latin typeface="ＭＳ Ｐ明朝" pitchFamily="18" charset="-128"/>
                <a:ea typeface="ＭＳ Ｐ明朝" pitchFamily="18" charset="-128"/>
              </a:rPr>
              <a:t>大阪を代表する観光拠点であり、</a:t>
            </a:r>
            <a:r>
              <a:rPr lang="ja-JP" altLang="en-US" sz="1400" spc="-100" dirty="0">
                <a:latin typeface="ＭＳ Ｐ明朝" pitchFamily="18" charset="-128"/>
                <a:ea typeface="ＭＳ Ｐ明朝" pitchFamily="18" charset="-128"/>
              </a:rPr>
              <a:t>天守閣は</a:t>
            </a:r>
            <a:r>
              <a:rPr lang="ja-JP" altLang="ja-JP" sz="1400" spc="-100" dirty="0">
                <a:latin typeface="ＭＳ Ｐ明朝" pitchFamily="18" charset="-128"/>
                <a:ea typeface="ＭＳ Ｐ明朝" pitchFamily="18" charset="-128"/>
              </a:rPr>
              <a:t>年間</a:t>
            </a:r>
            <a:r>
              <a:rPr lang="en-US" altLang="ja-JP" sz="1400" spc="-100" dirty="0">
                <a:latin typeface="ＭＳ Ｐ明朝" pitchFamily="18" charset="-128"/>
                <a:ea typeface="ＭＳ Ｐ明朝" pitchFamily="18" charset="-128"/>
              </a:rPr>
              <a:t>150</a:t>
            </a:r>
            <a:r>
              <a:rPr lang="ja-JP" altLang="ja-JP" sz="1400" spc="-100" dirty="0">
                <a:latin typeface="ＭＳ Ｐ明朝" pitchFamily="18" charset="-128"/>
                <a:ea typeface="ＭＳ Ｐ明朝" pitchFamily="18" charset="-128"/>
              </a:rPr>
              <a:t>万人の集客を誇る（全国城郭のうち第</a:t>
            </a:r>
            <a:r>
              <a:rPr lang="en-US" altLang="ja-JP" sz="1400" spc="-100" dirty="0">
                <a:latin typeface="ＭＳ Ｐ明朝" pitchFamily="18" charset="-128"/>
                <a:ea typeface="ＭＳ Ｐ明朝" pitchFamily="18" charset="-128"/>
              </a:rPr>
              <a:t>5</a:t>
            </a:r>
            <a:r>
              <a:rPr lang="ja-JP" altLang="ja-JP" sz="1400" spc="-100" dirty="0">
                <a:latin typeface="ＭＳ Ｐ明朝" pitchFamily="18" charset="-128"/>
                <a:ea typeface="ＭＳ Ｐ明朝" pitchFamily="18" charset="-128"/>
              </a:rPr>
              <a:t>位</a:t>
            </a:r>
            <a:r>
              <a:rPr lang="en-US" altLang="ja-JP" sz="1400" spc="-100" dirty="0">
                <a:latin typeface="ＭＳ Ｐ明朝" pitchFamily="18" charset="-128"/>
                <a:ea typeface="ＭＳ Ｐ明朝" pitchFamily="18" charset="-128"/>
              </a:rPr>
              <a:t>【2013</a:t>
            </a:r>
            <a:r>
              <a:rPr lang="ja-JP" altLang="en-US" sz="1400" spc="-100" dirty="0">
                <a:latin typeface="ＭＳ Ｐ明朝" pitchFamily="18" charset="-128"/>
                <a:ea typeface="ＭＳ Ｐ明朝" pitchFamily="18" charset="-128"/>
              </a:rPr>
              <a:t>年度実績</a:t>
            </a:r>
            <a:r>
              <a:rPr lang="en-US" altLang="ja-JP" sz="1400" spc="-100" dirty="0">
                <a:latin typeface="ＭＳ Ｐ明朝" pitchFamily="18" charset="-128"/>
                <a:ea typeface="ＭＳ Ｐ明朝" pitchFamily="18" charset="-128"/>
              </a:rPr>
              <a:t>】 </a:t>
            </a:r>
            <a:r>
              <a:rPr lang="ja-JP" altLang="ja-JP" sz="1400" spc="-1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a:t>
            </a:r>
            <a:endParaRPr lang="ja-JP" altLang="ja-JP" sz="1400" spc="-100" dirty="0">
              <a:latin typeface="ＭＳ Ｐ明朝" pitchFamily="18" charset="-128"/>
              <a:ea typeface="ＭＳ Ｐ明朝" pitchFamily="18" charset="-128"/>
            </a:endParaRPr>
          </a:p>
          <a:p>
            <a:pPr marL="1295400" indent="-1209675">
              <a:lnSpc>
                <a:spcPct val="150000"/>
              </a:lnSpc>
              <a:tabLst>
                <a:tab pos="1285875" algn="l"/>
              </a:tabLst>
            </a:pPr>
            <a:r>
              <a:rPr lang="ja-JP" altLang="ja-JP" sz="1400" b="1" spc="-100" dirty="0">
                <a:latin typeface="ＭＳ Ｐゴシック" pitchFamily="50" charset="-128"/>
                <a:ea typeface="ＭＳ Ｐゴシック" pitchFamily="50" charset="-128"/>
              </a:rPr>
              <a:t>②森之宮</a:t>
            </a:r>
            <a:r>
              <a:rPr lang="en-US" altLang="ja-JP" sz="1400" b="1" spc="-100" dirty="0">
                <a:latin typeface="ＭＳ Ｐゴシック" pitchFamily="50" charset="-128"/>
                <a:ea typeface="ＭＳ Ｐゴシック" pitchFamily="50" charset="-128"/>
              </a:rPr>
              <a:t>     </a:t>
            </a:r>
            <a:r>
              <a:rPr lang="ja-JP" altLang="en-US" sz="1400" b="1" spc="-100" dirty="0">
                <a:latin typeface="ＭＳ Ｐゴシック" pitchFamily="50" charset="-128"/>
                <a:ea typeface="ＭＳ Ｐゴシック" pitchFamily="50" charset="-128"/>
              </a:rPr>
              <a:t>　</a:t>
            </a:r>
            <a:r>
              <a:rPr lang="ja-JP" altLang="ja-JP" sz="1400" b="1" spc="-100" dirty="0"/>
              <a:t>・・・ </a:t>
            </a:r>
            <a:r>
              <a:rPr lang="ja-JP" altLang="en-US" sz="1400" spc="-100" dirty="0">
                <a:latin typeface="ＭＳ Ｐ明朝" pitchFamily="18" charset="-128"/>
                <a:ea typeface="ＭＳ Ｐ明朝" pitchFamily="18" charset="-128"/>
              </a:rPr>
              <a:t>大阪城公園に近接し、</a:t>
            </a:r>
            <a:r>
              <a:rPr lang="en-US" altLang="ja-JP" sz="1400" spc="-100" dirty="0">
                <a:latin typeface="ＭＳ Ｐ明朝" pitchFamily="18" charset="-128"/>
                <a:ea typeface="ＭＳ Ｐ明朝" pitchFamily="18" charset="-128"/>
              </a:rPr>
              <a:t>JR</a:t>
            </a:r>
            <a:r>
              <a:rPr lang="ja-JP" altLang="en-US" sz="1400" spc="-100" dirty="0">
                <a:latin typeface="ＭＳ Ｐ明朝" pitchFamily="18" charset="-128"/>
                <a:ea typeface="ＭＳ Ｐ明朝" pitchFamily="18" charset="-128"/>
              </a:rPr>
              <a:t>環状線</a:t>
            </a:r>
            <a:r>
              <a:rPr lang="ja-JP" altLang="en-US" sz="1400" spc="-100" dirty="0" smtClean="0">
                <a:latin typeface="ＭＳ Ｐ明朝" pitchFamily="18" charset="-128"/>
                <a:ea typeface="ＭＳ Ｐ明朝" pitchFamily="18" charset="-128"/>
              </a:rPr>
              <a:t>、</a:t>
            </a:r>
            <a:r>
              <a:rPr lang="en-US" altLang="ja-JP" sz="1400" spc="-100" dirty="0" smtClean="0">
                <a:latin typeface="ＭＳ Ｐ明朝" pitchFamily="18" charset="-128"/>
                <a:ea typeface="ＭＳ Ｐ明朝" pitchFamily="18" charset="-128"/>
              </a:rPr>
              <a:t>Osaka Metro</a:t>
            </a:r>
            <a:r>
              <a:rPr lang="ja-JP" altLang="en-US" sz="1400" spc="-100" dirty="0" err="1" smtClean="0">
                <a:latin typeface="ＭＳ Ｐ明朝" pitchFamily="18" charset="-128"/>
                <a:ea typeface="ＭＳ Ｐ明朝" pitchFamily="18" charset="-128"/>
              </a:rPr>
              <a:t>が</a:t>
            </a:r>
            <a:r>
              <a:rPr lang="ja-JP" altLang="en-US" sz="1400" spc="-100" dirty="0" err="1">
                <a:latin typeface="ＭＳ Ｐ明朝" pitchFamily="18" charset="-128"/>
                <a:ea typeface="ＭＳ Ｐ明朝" pitchFamily="18" charset="-128"/>
              </a:rPr>
              <a:t>交</a:t>
            </a:r>
            <a:r>
              <a:rPr lang="ja-JP" altLang="en-US" sz="1400" spc="-100" dirty="0">
                <a:latin typeface="ＭＳ Ｐ明朝" pitchFamily="18" charset="-128"/>
                <a:ea typeface="ＭＳ Ｐ明朝" pitchFamily="18" charset="-128"/>
              </a:rPr>
              <a:t>差し交通至便な立地であり、</a:t>
            </a:r>
            <a:r>
              <a:rPr lang="en-US" altLang="ja-JP" sz="1400" spc="-100" dirty="0">
                <a:latin typeface="ＭＳ Ｐ明朝" pitchFamily="18" charset="-128"/>
                <a:ea typeface="ＭＳ Ｐ明朝" pitchFamily="18" charset="-128"/>
              </a:rPr>
              <a:t>UR</a:t>
            </a:r>
            <a:r>
              <a:rPr lang="ja-JP" altLang="en-US" sz="1400" spc="-100" dirty="0">
                <a:latin typeface="ＭＳ Ｐ明朝" pitchFamily="18" charset="-128"/>
                <a:ea typeface="ＭＳ Ｐ明朝" pitchFamily="18" charset="-128"/>
              </a:rPr>
              <a:t>団地などが立地している。</a:t>
            </a:r>
            <a:endParaRPr lang="ja-JP" altLang="ja-JP" sz="1400" spc="-100" dirty="0">
              <a:latin typeface="ＭＳ Ｐ明朝" pitchFamily="18" charset="-128"/>
              <a:ea typeface="ＭＳ Ｐ明朝" pitchFamily="18" charset="-128"/>
            </a:endParaRPr>
          </a:p>
          <a:p>
            <a:pPr marL="1257300" indent="-1171575">
              <a:lnSpc>
                <a:spcPct val="150000"/>
              </a:lnSpc>
              <a:tabLst>
                <a:tab pos="1162050" algn="l"/>
              </a:tabLst>
            </a:pPr>
            <a:r>
              <a:rPr lang="ja-JP" altLang="ja-JP" sz="1400" b="1" spc="-100" dirty="0">
                <a:latin typeface="ＭＳ Ｐゴシック" pitchFamily="50" charset="-128"/>
                <a:ea typeface="ＭＳ Ｐゴシック" pitchFamily="50" charset="-128"/>
              </a:rPr>
              <a:t>③京橋・</a:t>
            </a:r>
            <a:r>
              <a:rPr lang="ja-JP" altLang="en-US" sz="1400" b="1" spc="-100" dirty="0">
                <a:latin typeface="ＭＳ Ｐゴシック" pitchFamily="50" charset="-128"/>
                <a:ea typeface="ＭＳ Ｐゴシック" pitchFamily="50" charset="-128"/>
              </a:rPr>
              <a:t>大阪ビジネスパーク</a:t>
            </a:r>
            <a:r>
              <a:rPr lang="ja-JP" altLang="ja-JP" sz="1400" b="1" spc="-100" dirty="0"/>
              <a:t>・・</a:t>
            </a:r>
            <a:r>
              <a:rPr lang="ja-JP" altLang="ja-JP" sz="1400" b="1" spc="-100" dirty="0" smtClean="0"/>
              <a:t>・</a:t>
            </a:r>
            <a:r>
              <a:rPr lang="ja-JP" altLang="en-US" sz="1400" spc="-100" dirty="0">
                <a:latin typeface="ＭＳ Ｐ明朝" pitchFamily="18" charset="-128"/>
                <a:ea typeface="ＭＳ Ｐ明朝" pitchFamily="18" charset="-128"/>
              </a:rPr>
              <a:t>京橋駅は</a:t>
            </a:r>
            <a:r>
              <a:rPr lang="en-US" altLang="ja-JP" sz="1400" spc="-100" dirty="0">
                <a:latin typeface="ＭＳ Ｐ明朝" pitchFamily="18" charset="-128"/>
                <a:ea typeface="ＭＳ Ｐ明朝" pitchFamily="18" charset="-128"/>
              </a:rPr>
              <a:t>4</a:t>
            </a:r>
            <a:r>
              <a:rPr lang="ja-JP" altLang="en-US" sz="1400" spc="-100" dirty="0">
                <a:latin typeface="ＭＳ Ｐ明朝" pitchFamily="18" charset="-128"/>
                <a:ea typeface="ＭＳ Ｐ明朝" pitchFamily="18" charset="-128"/>
              </a:rPr>
              <a:t>本の鉄道路線（</a:t>
            </a:r>
            <a:r>
              <a:rPr lang="ja-JP" altLang="ja-JP" sz="1400" dirty="0">
                <a:latin typeface="ＭＳ Ｐ明朝" pitchFamily="18" charset="-128"/>
                <a:ea typeface="ＭＳ Ｐ明朝" pitchFamily="18" charset="-128"/>
              </a:rPr>
              <a:t>ＪＲ環状線、</a:t>
            </a:r>
            <a:r>
              <a:rPr lang="en-US" altLang="ja-JP" sz="1400" dirty="0">
                <a:latin typeface="ＭＳ Ｐ明朝" pitchFamily="18" charset="-128"/>
                <a:ea typeface="ＭＳ Ｐ明朝" pitchFamily="18" charset="-128"/>
              </a:rPr>
              <a:t>JR</a:t>
            </a:r>
            <a:r>
              <a:rPr lang="ja-JP" altLang="ja-JP" sz="1400" dirty="0">
                <a:latin typeface="ＭＳ Ｐ明朝" pitchFamily="18" charset="-128"/>
                <a:ea typeface="ＭＳ Ｐ明朝" pitchFamily="18" charset="-128"/>
              </a:rPr>
              <a:t>東西線</a:t>
            </a:r>
            <a:r>
              <a:rPr lang="ja-JP" altLang="ja-JP" sz="1400" dirty="0" smtClean="0">
                <a:latin typeface="ＭＳ Ｐ明朝" pitchFamily="18" charset="-128"/>
                <a:ea typeface="ＭＳ Ｐ明朝" pitchFamily="18" charset="-128"/>
              </a:rPr>
              <a:t>、</a:t>
            </a:r>
            <a:r>
              <a:rPr lang="en-US" altLang="ja-JP" sz="1400" dirty="0" smtClean="0">
                <a:latin typeface="ＭＳ Ｐ明朝" pitchFamily="18" charset="-128"/>
                <a:ea typeface="ＭＳ Ｐ明朝" pitchFamily="18" charset="-128"/>
              </a:rPr>
              <a:t>Osaka Metro</a:t>
            </a:r>
            <a:r>
              <a:rPr lang="ja-JP" altLang="ja-JP" sz="1400" dirty="0" err="1" smtClean="0">
                <a:latin typeface="ＭＳ Ｐ明朝" pitchFamily="18" charset="-128"/>
                <a:ea typeface="ＭＳ Ｐ明朝" pitchFamily="18" charset="-128"/>
              </a:rPr>
              <a:t>、</a:t>
            </a:r>
            <a:r>
              <a:rPr lang="ja-JP" altLang="ja-JP" sz="1400" dirty="0">
                <a:latin typeface="ＭＳ Ｐ明朝" pitchFamily="18" charset="-128"/>
                <a:ea typeface="ＭＳ Ｐ明朝" pitchFamily="18" charset="-128"/>
              </a:rPr>
              <a:t>京阪本線</a:t>
            </a:r>
            <a:r>
              <a:rPr lang="ja-JP" altLang="en-US" sz="14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が乗り入れている</a:t>
            </a:r>
            <a:r>
              <a:rPr lang="ja-JP" altLang="ja-JP" sz="1400" spc="-100" dirty="0">
                <a:latin typeface="ＭＳ Ｐ明朝" pitchFamily="18" charset="-128"/>
                <a:ea typeface="ＭＳ Ｐ明朝" pitchFamily="18" charset="-128"/>
              </a:rPr>
              <a:t>ターミナル</a:t>
            </a:r>
            <a:r>
              <a:rPr lang="ja-JP" altLang="en-US" sz="1400" spc="-100" dirty="0">
                <a:latin typeface="ＭＳ Ｐ明朝" pitchFamily="18" charset="-128"/>
                <a:ea typeface="ＭＳ Ｐ明朝" pitchFamily="18" charset="-128"/>
              </a:rPr>
              <a:t>であり</a:t>
            </a:r>
            <a:r>
              <a:rPr lang="ja-JP" altLang="ja-JP" sz="1400" spc="-100" dirty="0">
                <a:latin typeface="ＭＳ Ｐ明朝" pitchFamily="18" charset="-128"/>
                <a:ea typeface="ＭＳ Ｐ明朝" pitchFamily="18" charset="-128"/>
              </a:rPr>
              <a:t>、</a:t>
            </a:r>
            <a:r>
              <a:rPr lang="ja-JP" altLang="en-US" sz="1400" spc="-100" dirty="0" smtClean="0">
                <a:latin typeface="ＭＳ Ｐ明朝" pitchFamily="18" charset="-128"/>
                <a:ea typeface="ＭＳ Ｐ明朝" pitchFamily="18" charset="-128"/>
              </a:rPr>
              <a:t>大阪</a:t>
            </a:r>
            <a:r>
              <a:rPr lang="ja-JP" altLang="en-US" sz="1400" spc="-100" dirty="0">
                <a:latin typeface="ＭＳ Ｐ明朝" pitchFamily="18" charset="-128"/>
                <a:ea typeface="ＭＳ Ｐ明朝" pitchFamily="18" charset="-128"/>
              </a:rPr>
              <a:t>ビジネスパーク</a:t>
            </a:r>
            <a:r>
              <a:rPr lang="ja-JP" altLang="ja-JP" sz="1400" spc="-100" dirty="0">
                <a:latin typeface="ＭＳ Ｐ明朝" pitchFamily="18" charset="-128"/>
                <a:ea typeface="ＭＳ Ｐ明朝" pitchFamily="18" charset="-128"/>
              </a:rPr>
              <a:t>は大阪を代表する</a:t>
            </a:r>
            <a:r>
              <a:rPr lang="ja-JP" altLang="en-US" sz="1400" spc="-100" dirty="0">
                <a:latin typeface="ＭＳ Ｐ明朝" pitchFamily="18" charset="-128"/>
                <a:ea typeface="ＭＳ Ｐ明朝" pitchFamily="18" charset="-128"/>
              </a:rPr>
              <a:t>文化・情報・国際化の</a:t>
            </a:r>
            <a:r>
              <a:rPr lang="ja-JP" altLang="ja-JP" sz="1400" spc="-100" dirty="0">
                <a:latin typeface="ＭＳ Ｐ明朝" pitchFamily="18" charset="-128"/>
                <a:ea typeface="ＭＳ Ｐ明朝" pitchFamily="18" charset="-128"/>
              </a:rPr>
              <a:t>拠点</a:t>
            </a:r>
            <a:r>
              <a:rPr lang="ja-JP" altLang="en-US" sz="1400" spc="-100" dirty="0">
                <a:latin typeface="ＭＳ Ｐ明朝" pitchFamily="18" charset="-128"/>
                <a:ea typeface="ＭＳ Ｐ明朝" pitchFamily="18" charset="-128"/>
              </a:rPr>
              <a:t>である</a:t>
            </a:r>
            <a:r>
              <a:rPr lang="ja-JP" altLang="en-US" sz="1400" spc="-100" dirty="0" smtClean="0">
                <a:latin typeface="ＭＳ Ｐ明朝" pitchFamily="18" charset="-128"/>
                <a:ea typeface="ＭＳ Ｐ明朝" pitchFamily="18" charset="-128"/>
              </a:rPr>
              <a:t>。</a:t>
            </a:r>
            <a:endParaRPr lang="en-US" altLang="ja-JP" sz="1400" spc="-100" dirty="0" smtClean="0">
              <a:latin typeface="ＭＳ Ｐ明朝" pitchFamily="18" charset="-128"/>
              <a:ea typeface="ＭＳ Ｐ明朝" pitchFamily="18" charset="-128"/>
            </a:endParaRPr>
          </a:p>
          <a:p>
            <a:pPr marL="1257300" indent="-1171575">
              <a:lnSpc>
                <a:spcPct val="150000"/>
              </a:lnSpc>
              <a:tabLst>
                <a:tab pos="1162050" algn="l"/>
              </a:tabLst>
            </a:pPr>
            <a:endParaRPr lang="en-US" altLang="ja-JP" sz="1400" spc="-100" dirty="0" smtClean="0">
              <a:latin typeface="ＭＳ Ｐ明朝" pitchFamily="18" charset="-128"/>
              <a:ea typeface="ＭＳ Ｐ明朝" pitchFamily="18" charset="-128"/>
            </a:endParaRPr>
          </a:p>
          <a:p>
            <a:pPr>
              <a:lnSpc>
                <a:spcPct val="150000"/>
              </a:lnSpc>
            </a:pPr>
            <a:r>
              <a:rPr lang="ja-JP" altLang="ja-JP" sz="1600" b="1" dirty="0"/>
              <a:t>２．エリアの課題</a:t>
            </a:r>
            <a:endParaRPr lang="ja-JP" altLang="ja-JP" sz="1600" dirty="0"/>
          </a:p>
          <a:p>
            <a:pPr marL="1260475" indent="-1174750">
              <a:lnSpc>
                <a:spcPct val="150000"/>
              </a:lnSpc>
              <a:tabLst>
                <a:tab pos="1260475" algn="l"/>
              </a:tabLst>
            </a:pPr>
            <a:r>
              <a:rPr lang="ja-JP" altLang="ja-JP" sz="1400" b="1" spc="-100" dirty="0"/>
              <a:t>①大阪城公園・・・</a:t>
            </a:r>
            <a:r>
              <a:rPr lang="ja-JP" altLang="en-US" sz="1400" spc="-100" dirty="0">
                <a:latin typeface="ＭＳ Ｐ明朝" pitchFamily="18" charset="-128"/>
                <a:ea typeface="ＭＳ Ｐ明朝" pitchFamily="18" charset="-128"/>
              </a:rPr>
              <a:t>都心の貴重な緑のオアシスであり、重要文化財などを有する歴史公園として、国内外から多くの観光客が訪れているが、そのポテンシャルを十分に</a:t>
            </a:r>
            <a:r>
              <a:rPr lang="ja-JP" altLang="ja-JP" sz="1400" spc="-100" dirty="0">
                <a:latin typeface="ＭＳ Ｐ明朝" pitchFamily="18" charset="-128"/>
                <a:ea typeface="ＭＳ Ｐ明朝" pitchFamily="18" charset="-128"/>
              </a:rPr>
              <a:t>活かしきれていない</a:t>
            </a:r>
            <a:r>
              <a:rPr lang="ja-JP" altLang="en-US" sz="1400" spc="-100" dirty="0">
                <a:latin typeface="ＭＳ Ｐ明朝" pitchFamily="18" charset="-128"/>
                <a:ea typeface="ＭＳ Ｐ明朝" pitchFamily="18" charset="-128"/>
              </a:rPr>
              <a:t>。</a:t>
            </a:r>
            <a:endParaRPr lang="ja-JP" altLang="ja-JP" sz="1400" spc="-100" dirty="0">
              <a:latin typeface="ＭＳ Ｐ明朝" pitchFamily="18" charset="-128"/>
              <a:ea typeface="ＭＳ Ｐ明朝" pitchFamily="18" charset="-128"/>
            </a:endParaRPr>
          </a:p>
          <a:p>
            <a:pPr marL="1257300" indent="-1171575">
              <a:lnSpc>
                <a:spcPct val="150000"/>
              </a:lnSpc>
              <a:tabLst>
                <a:tab pos="1257300" algn="l"/>
              </a:tabLst>
            </a:pPr>
            <a:r>
              <a:rPr lang="ja-JP" altLang="ja-JP" sz="1400" b="1" spc="-100" dirty="0"/>
              <a:t>②森之宮</a:t>
            </a:r>
            <a:r>
              <a:rPr lang="ja-JP" altLang="en-US" sz="1400" b="1" spc="-100" dirty="0"/>
              <a:t>　　　</a:t>
            </a:r>
            <a:r>
              <a:rPr lang="ja-JP" altLang="ja-JP" sz="1400" b="1" spc="-100" dirty="0"/>
              <a:t>・・</a:t>
            </a:r>
            <a:r>
              <a:rPr lang="ja-JP" altLang="ja-JP" sz="1400" b="1" spc="-100" dirty="0" smtClean="0"/>
              <a:t>・</a:t>
            </a:r>
            <a:r>
              <a:rPr lang="ja-JP" altLang="en-US" sz="1400" spc="-100" dirty="0" smtClean="0">
                <a:latin typeface="ＭＳ Ｐ明朝" pitchFamily="18" charset="-128"/>
                <a:ea typeface="ＭＳ Ｐ明朝" pitchFamily="18" charset="-128"/>
              </a:rPr>
              <a:t>良好</a:t>
            </a:r>
            <a:r>
              <a:rPr lang="ja-JP" altLang="en-US" sz="1400" spc="-100" dirty="0">
                <a:latin typeface="ＭＳ Ｐ明朝" pitchFamily="18" charset="-128"/>
                <a:ea typeface="ＭＳ Ｐ明朝" pitchFamily="18" charset="-128"/>
              </a:rPr>
              <a:t>な交通至便性および、大阪城公園と一体となった、大阪を代表する観光拠点となり得るポテンシャルを有しているが、未利用の公有地や地域を分断する鉄道施設等の存在により、高度な都市的利用は低調で、地区ポテンシャルが活かされていない。</a:t>
            </a:r>
            <a:endParaRPr lang="en-US" altLang="ja-JP" sz="1400" spc="-100" dirty="0">
              <a:latin typeface="ＭＳ Ｐ明朝" pitchFamily="18" charset="-128"/>
              <a:ea typeface="ＭＳ Ｐ明朝" pitchFamily="18" charset="-128"/>
            </a:endParaRPr>
          </a:p>
          <a:p>
            <a:pPr marL="1257300" indent="-1171575">
              <a:lnSpc>
                <a:spcPct val="150000"/>
              </a:lnSpc>
              <a:tabLst>
                <a:tab pos="1257300" algn="l"/>
              </a:tabLst>
            </a:pPr>
            <a:r>
              <a:rPr lang="ja-JP" altLang="ja-JP" sz="1400" b="1" spc="-100" dirty="0" smtClean="0"/>
              <a:t>③</a:t>
            </a:r>
            <a:r>
              <a:rPr lang="ja-JP" altLang="ja-JP" sz="1400" b="1" spc="-100" dirty="0"/>
              <a:t>京橋</a:t>
            </a:r>
            <a:r>
              <a:rPr lang="ja-JP" altLang="en-US" sz="1400" b="1" spc="-100" dirty="0"/>
              <a:t>・大阪ビジネスパーク</a:t>
            </a:r>
            <a:r>
              <a:rPr lang="ja-JP" altLang="ja-JP" sz="1400" b="1" spc="-100" dirty="0"/>
              <a:t>・・・</a:t>
            </a:r>
            <a:r>
              <a:rPr lang="ja-JP" altLang="en-US" sz="1400" spc="-100" dirty="0">
                <a:latin typeface="ＭＳ Ｐ明朝" pitchFamily="18" charset="-128"/>
                <a:ea typeface="ＭＳ Ｐ明朝" pitchFamily="18" charset="-128"/>
              </a:rPr>
              <a:t>京橋駅は</a:t>
            </a:r>
            <a:r>
              <a:rPr lang="ja-JP" altLang="ja-JP" sz="1400" dirty="0">
                <a:latin typeface="ＭＳ Ｐ明朝" pitchFamily="18" charset="-128"/>
                <a:ea typeface="ＭＳ Ｐ明朝" pitchFamily="18" charset="-128"/>
              </a:rPr>
              <a:t>約</a:t>
            </a:r>
            <a:r>
              <a:rPr lang="en-US" altLang="ja-JP" sz="1400" dirty="0">
                <a:latin typeface="ＭＳ Ｐ明朝" pitchFamily="18" charset="-128"/>
                <a:ea typeface="ＭＳ Ｐ明朝" pitchFamily="18" charset="-128"/>
              </a:rPr>
              <a:t>50</a:t>
            </a:r>
            <a:r>
              <a:rPr lang="ja-JP" altLang="ja-JP" sz="1400" dirty="0">
                <a:latin typeface="ＭＳ Ｐ明朝" pitchFamily="18" charset="-128"/>
                <a:ea typeface="ＭＳ Ｐ明朝" pitchFamily="18" charset="-128"/>
              </a:rPr>
              <a:t>万人</a:t>
            </a:r>
            <a:r>
              <a:rPr lang="en-US" altLang="ja-JP" sz="1400" dirty="0">
                <a:latin typeface="ＭＳ Ｐ明朝" pitchFamily="18" charset="-128"/>
                <a:ea typeface="ＭＳ Ｐ明朝" pitchFamily="18" charset="-128"/>
              </a:rPr>
              <a:t>/</a:t>
            </a:r>
            <a:r>
              <a:rPr lang="ja-JP" altLang="ja-JP" sz="1400" dirty="0">
                <a:latin typeface="ＭＳ Ｐ明朝" pitchFamily="18" charset="-128"/>
                <a:ea typeface="ＭＳ Ｐ明朝" pitchFamily="18" charset="-128"/>
              </a:rPr>
              <a:t>日と</a:t>
            </a:r>
            <a:r>
              <a:rPr lang="ja-JP" altLang="en-US" sz="1400" spc="-100" dirty="0">
                <a:latin typeface="ＭＳ Ｐ明朝" pitchFamily="18" charset="-128"/>
                <a:ea typeface="ＭＳ Ｐ明朝" pitchFamily="18" charset="-128"/>
              </a:rPr>
              <a:t>大阪第</a:t>
            </a:r>
            <a:r>
              <a:rPr lang="en-US" altLang="ja-JP" sz="1400" spc="-100" dirty="0">
                <a:latin typeface="ＭＳ Ｐ明朝" pitchFamily="18" charset="-128"/>
                <a:ea typeface="ＭＳ Ｐ明朝" pitchFamily="18" charset="-128"/>
              </a:rPr>
              <a:t>4</a:t>
            </a:r>
            <a:r>
              <a:rPr lang="ja-JP" altLang="en-US" sz="1400" spc="-100" dirty="0">
                <a:latin typeface="ＭＳ Ｐ明朝" pitchFamily="18" charset="-128"/>
                <a:ea typeface="ＭＳ Ｐ明朝" pitchFamily="18" charset="-128"/>
              </a:rPr>
              <a:t>の乗降客数がある</a:t>
            </a:r>
            <a:r>
              <a:rPr lang="ja-JP" altLang="en-US" sz="1400" spc="-100" dirty="0" smtClean="0">
                <a:latin typeface="ＭＳ Ｐ明朝" pitchFamily="18" charset="-128"/>
                <a:ea typeface="ＭＳ Ｐ明朝" pitchFamily="18" charset="-128"/>
              </a:rPr>
              <a:t>ターミナル</a:t>
            </a:r>
            <a:r>
              <a:rPr lang="ja-JP" altLang="en-US" sz="1400" spc="-100" dirty="0">
                <a:latin typeface="ＭＳ Ｐ明朝" pitchFamily="18" charset="-128"/>
                <a:ea typeface="ＭＳ Ｐ明朝" pitchFamily="18" charset="-128"/>
              </a:rPr>
              <a:t>であるが、そのポテンシャルを十分に活かしきれていない</a:t>
            </a:r>
            <a:r>
              <a:rPr lang="ja-JP" altLang="en-US" sz="1400" spc="-100" dirty="0" smtClean="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ターミナルに乗り入れる鉄道路線（</a:t>
            </a:r>
            <a:r>
              <a:rPr lang="ja-JP" altLang="ja-JP" sz="1400" dirty="0">
                <a:latin typeface="ＭＳ Ｐ明朝" pitchFamily="18" charset="-128"/>
                <a:ea typeface="ＭＳ Ｐ明朝" pitchFamily="18" charset="-128"/>
              </a:rPr>
              <a:t>ＪＲ環状線、</a:t>
            </a:r>
            <a:r>
              <a:rPr lang="en-US" altLang="ja-JP" sz="1400" dirty="0">
                <a:latin typeface="ＭＳ Ｐ明朝" pitchFamily="18" charset="-128"/>
                <a:ea typeface="ＭＳ Ｐ明朝" pitchFamily="18" charset="-128"/>
              </a:rPr>
              <a:t>JR</a:t>
            </a:r>
            <a:r>
              <a:rPr lang="ja-JP" altLang="ja-JP" sz="1400" dirty="0">
                <a:latin typeface="ＭＳ Ｐ明朝" pitchFamily="18" charset="-128"/>
                <a:ea typeface="ＭＳ Ｐ明朝" pitchFamily="18" charset="-128"/>
              </a:rPr>
              <a:t>東西線</a:t>
            </a:r>
            <a:r>
              <a:rPr lang="ja-JP" altLang="ja-JP" sz="1400" dirty="0" smtClean="0">
                <a:latin typeface="ＭＳ Ｐ明朝" pitchFamily="18" charset="-128"/>
                <a:ea typeface="ＭＳ Ｐ明朝" pitchFamily="18" charset="-128"/>
              </a:rPr>
              <a:t>、</a:t>
            </a:r>
            <a:r>
              <a:rPr lang="en-US" altLang="ja-JP" sz="1400" dirty="0" smtClean="0">
                <a:latin typeface="ＭＳ Ｐ明朝" pitchFamily="18" charset="-128"/>
                <a:ea typeface="ＭＳ Ｐ明朝" pitchFamily="18" charset="-128"/>
              </a:rPr>
              <a:t>Osaka Metro</a:t>
            </a:r>
            <a:r>
              <a:rPr lang="ja-JP" altLang="ja-JP" sz="1400" dirty="0" err="1" smtClean="0">
                <a:latin typeface="ＭＳ Ｐ明朝" pitchFamily="18" charset="-128"/>
                <a:ea typeface="ＭＳ Ｐ明朝" pitchFamily="18" charset="-128"/>
              </a:rPr>
              <a:t>、</a:t>
            </a:r>
            <a:r>
              <a:rPr lang="ja-JP" altLang="ja-JP" sz="1400" dirty="0">
                <a:latin typeface="ＭＳ Ｐ明朝" pitchFamily="18" charset="-128"/>
                <a:ea typeface="ＭＳ Ｐ明朝" pitchFamily="18" charset="-128"/>
              </a:rPr>
              <a:t>京阪本線</a:t>
            </a:r>
            <a:r>
              <a:rPr lang="ja-JP" altLang="en-US" sz="14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相互間の乗換えや大阪ビジネスパークへの動線には多くの上下移動を伴い、また、歩行者動線も交錯している。</a:t>
            </a:r>
            <a:endParaRPr lang="en-US" altLang="ja-JP" sz="1400" spc="-100" dirty="0">
              <a:latin typeface="ＭＳ Ｐ明朝" pitchFamily="18" charset="-128"/>
              <a:ea typeface="ＭＳ Ｐ明朝" pitchFamily="18" charset="-128"/>
            </a:endParaRPr>
          </a:p>
          <a:p>
            <a:pPr marL="1257300" indent="-1171575">
              <a:lnSpc>
                <a:spcPct val="150000"/>
              </a:lnSpc>
              <a:tabLst>
                <a:tab pos="1162050" algn="l"/>
              </a:tabLst>
            </a:pPr>
            <a:r>
              <a:rPr lang="ja-JP" altLang="en-US" sz="1400" spc="-100" dirty="0">
                <a:latin typeface="ＭＳ Ｐ明朝" pitchFamily="18" charset="-128"/>
                <a:ea typeface="ＭＳ Ｐ明朝" pitchFamily="18" charset="-128"/>
              </a:rPr>
              <a:t>　　　　　　　　　　　　大阪ビジネスパークはまちび</a:t>
            </a:r>
            <a:r>
              <a:rPr lang="ja-JP" altLang="en-US" sz="1400" spc="-100" dirty="0" err="1">
                <a:latin typeface="ＭＳ Ｐ明朝" pitchFamily="18" charset="-128"/>
                <a:ea typeface="ＭＳ Ｐ明朝" pitchFamily="18" charset="-128"/>
              </a:rPr>
              <a:t>らき</a:t>
            </a:r>
            <a:r>
              <a:rPr lang="ja-JP" altLang="en-US" sz="1400" spc="-100" dirty="0">
                <a:latin typeface="ＭＳ Ｐ明朝" pitchFamily="18" charset="-128"/>
                <a:ea typeface="ＭＳ Ｐ明朝" pitchFamily="18" charset="-128"/>
              </a:rPr>
              <a:t>から約</a:t>
            </a:r>
            <a:r>
              <a:rPr lang="en-US" altLang="ja-JP" sz="1400" spc="-100" dirty="0">
                <a:latin typeface="ＭＳ Ｐ明朝" pitchFamily="18" charset="-128"/>
                <a:ea typeface="ＭＳ Ｐ明朝" pitchFamily="18" charset="-128"/>
              </a:rPr>
              <a:t>30</a:t>
            </a:r>
            <a:r>
              <a:rPr lang="ja-JP" altLang="en-US" sz="1400" spc="-100" dirty="0">
                <a:latin typeface="ＭＳ Ｐ明朝" pitchFamily="18" charset="-128"/>
                <a:ea typeface="ＭＳ Ｐ明朝" pitchFamily="18" charset="-128"/>
              </a:rPr>
              <a:t>年経過し、今後大規模な改修・更新時期を迎えるにあたり、他の拠点開発と区別化できるコンセプトが必要となっている。</a:t>
            </a:r>
            <a:endParaRPr lang="ja-JP" altLang="ja-JP" sz="1400" spc="-100" dirty="0">
              <a:latin typeface="ＭＳ Ｐ明朝" pitchFamily="18" charset="-128"/>
              <a:ea typeface="ＭＳ Ｐ明朝" pitchFamily="18" charset="-128"/>
            </a:endParaRPr>
          </a:p>
          <a:p>
            <a:pPr marL="1257300" indent="-1171575">
              <a:lnSpc>
                <a:spcPct val="150000"/>
              </a:lnSpc>
              <a:tabLst>
                <a:tab pos="1162050" algn="l"/>
              </a:tabLst>
            </a:pPr>
            <a:endParaRPr lang="ja-JP" altLang="ja-JP" sz="1600" dirty="0">
              <a:latin typeface="ＭＳ Ｐ明朝" pitchFamily="18" charset="-128"/>
              <a:ea typeface="ＭＳ Ｐ明朝" pitchFamily="18" charset="-128"/>
            </a:endParaRP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40</a:t>
            </a:fld>
            <a:endParaRPr kumimoji="1" lang="ja-JP" altLang="en-US" dirty="0"/>
          </a:p>
        </p:txBody>
      </p:sp>
    </p:spTree>
    <p:extLst>
      <p:ext uri="{BB962C8B-B14F-4D97-AF65-F5344CB8AC3E}">
        <p14:creationId xmlns:p14="http://schemas.microsoft.com/office/powerpoint/2010/main" val="2894203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508000"/>
            <a:ext cx="9652000" cy="62357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80396" y="529576"/>
            <a:ext cx="9654305" cy="5678478"/>
          </a:xfrm>
          <a:prstGeom prst="rect">
            <a:avLst/>
          </a:prstGeom>
          <a:noFill/>
          <a:ln w="9525">
            <a:noFill/>
            <a:miter lim="800000"/>
            <a:headEnd/>
            <a:tailEnd/>
          </a:ln>
          <a:effectLst/>
        </p:spPr>
        <p:txBody>
          <a:bodyPr vert="horz" wrap="square" lIns="54000" tIns="45720" rIns="54000" bIns="45720" numCol="1" anchor="t" anchorCtr="0" compatLnSpc="1">
            <a:prstTxWarp prst="textNoShape">
              <a:avLst/>
            </a:prstTxWarp>
            <a:spAutoFit/>
          </a:bodyPr>
          <a:lstStyle/>
          <a:p>
            <a:pPr>
              <a:lnSpc>
                <a:spcPct val="150000"/>
              </a:lnSpc>
            </a:pPr>
            <a:r>
              <a:rPr lang="ja-JP" altLang="ja-JP" sz="1600" b="1" dirty="0" smtClean="0"/>
              <a:t>３．</a:t>
            </a:r>
            <a:r>
              <a:rPr lang="ja-JP" altLang="en-US" sz="1600" b="1" dirty="0" smtClean="0"/>
              <a:t>取組内容、</a:t>
            </a:r>
            <a:r>
              <a:rPr lang="ja-JP" altLang="ja-JP" sz="1600" b="1" dirty="0" smtClean="0"/>
              <a:t>近年</a:t>
            </a:r>
            <a:r>
              <a:rPr lang="ja-JP" altLang="ja-JP" sz="1600" b="1" dirty="0"/>
              <a:t>の動向</a:t>
            </a:r>
            <a:endParaRPr lang="ja-JP" altLang="ja-JP" sz="1600" dirty="0"/>
          </a:p>
          <a:p>
            <a:pPr marL="1257300" indent="-1171575">
              <a:lnSpc>
                <a:spcPct val="150000"/>
              </a:lnSpc>
              <a:tabLst>
                <a:tab pos="1257300" algn="l"/>
                <a:tab pos="1343025" algn="l"/>
              </a:tabLst>
            </a:pPr>
            <a:r>
              <a:rPr lang="ja-JP" altLang="ja-JP" sz="1400" b="1" spc="-100" dirty="0"/>
              <a:t>①大阪城公園・・</a:t>
            </a:r>
            <a:r>
              <a:rPr lang="ja-JP" altLang="ja-JP" sz="1400" b="1" spc="-100" dirty="0" smtClean="0"/>
              <a:t>・</a:t>
            </a:r>
            <a:r>
              <a:rPr lang="en-US" altLang="ja-JP" sz="1400" spc="-100" dirty="0" smtClean="0">
                <a:latin typeface="ＭＳ Ｐ明朝" panose="02020600040205080304" pitchFamily="18" charset="-128"/>
                <a:ea typeface="ＭＳ Ｐ明朝" panose="02020600040205080304" pitchFamily="18" charset="-128"/>
              </a:rPr>
              <a:t>2015</a:t>
            </a:r>
            <a:r>
              <a:rPr lang="ja-JP" altLang="en-US" sz="1400" spc="-100" dirty="0" smtClean="0">
                <a:latin typeface="ＭＳ Ｐ明朝" panose="02020600040205080304" pitchFamily="18" charset="-128"/>
                <a:ea typeface="ＭＳ Ｐ明朝" panose="02020600040205080304" pitchFamily="18" charset="-128"/>
              </a:rPr>
              <a:t>年</a:t>
            </a:r>
            <a:r>
              <a:rPr lang="en-US" altLang="ja-JP" sz="1400" spc="-100" dirty="0" smtClean="0">
                <a:latin typeface="ＭＳ Ｐ明朝" panose="02020600040205080304" pitchFamily="18" charset="-128"/>
                <a:ea typeface="ＭＳ Ｐ明朝" panose="02020600040205080304" pitchFamily="18" charset="-128"/>
              </a:rPr>
              <a:t>4</a:t>
            </a:r>
            <a:r>
              <a:rPr lang="ja-JP" altLang="en-US" sz="1400" spc="-100" dirty="0" smtClean="0">
                <a:latin typeface="ＭＳ Ｐ明朝" panose="02020600040205080304" pitchFamily="18" charset="-128"/>
                <a:ea typeface="ＭＳ Ｐ明朝" panose="02020600040205080304" pitchFamily="18" charset="-128"/>
              </a:rPr>
              <a:t>月より、パークマネジメント</a:t>
            </a:r>
            <a:r>
              <a:rPr lang="ja-JP" altLang="en-US" sz="1400" spc="-100" dirty="0">
                <a:latin typeface="ＭＳ Ｐ明朝" pitchFamily="18" charset="-128"/>
                <a:ea typeface="ＭＳ Ｐ明朝" pitchFamily="18" charset="-128"/>
              </a:rPr>
              <a:t>事業</a:t>
            </a:r>
            <a:r>
              <a:rPr lang="en-US" altLang="ja-JP" sz="1400" spc="-100" dirty="0">
                <a:latin typeface="ＭＳ Ｐ明朝" pitchFamily="18" charset="-128"/>
                <a:ea typeface="ＭＳ Ｐ明朝" pitchFamily="18" charset="-128"/>
              </a:rPr>
              <a:t>(PMO)</a:t>
            </a:r>
            <a:r>
              <a:rPr lang="ja-JP" altLang="en-US" sz="1400" spc="-100" dirty="0">
                <a:latin typeface="ＭＳ Ｐ明朝" pitchFamily="18" charset="-128"/>
                <a:ea typeface="ＭＳ Ｐ明朝" pitchFamily="18" charset="-128"/>
              </a:rPr>
              <a:t>による</a:t>
            </a:r>
            <a:r>
              <a:rPr lang="ja-JP" altLang="ja-JP" sz="1400" spc="-100" dirty="0">
                <a:latin typeface="ＭＳ Ｐ明朝" pitchFamily="18" charset="-128"/>
                <a:ea typeface="ＭＳ Ｐ明朝" pitchFamily="18" charset="-128"/>
              </a:rPr>
              <a:t>飲食店やショップの充実</a:t>
            </a:r>
            <a:r>
              <a:rPr lang="ja-JP" altLang="ja-JP" sz="1400" spc="-100" dirty="0" smtClean="0">
                <a:latin typeface="ＭＳ Ｐ明朝" pitchFamily="18" charset="-128"/>
                <a:ea typeface="ＭＳ Ｐ明朝" pitchFamily="18" charset="-128"/>
              </a:rPr>
              <a:t>、駅前</a:t>
            </a:r>
            <a:r>
              <a:rPr lang="ja-JP" altLang="ja-JP" sz="1400" spc="-100" dirty="0">
                <a:latin typeface="ＭＳ Ｐ明朝" pitchFamily="18" charset="-128"/>
                <a:ea typeface="ＭＳ Ｐ明朝" pitchFamily="18" charset="-128"/>
              </a:rPr>
              <a:t>エリアの整備</a:t>
            </a:r>
            <a:r>
              <a:rPr lang="ja-JP" altLang="ja-JP" sz="1400" spc="-100" dirty="0" smtClean="0">
                <a:latin typeface="ＭＳ Ｐ明朝" pitchFamily="18" charset="-128"/>
                <a:ea typeface="ＭＳ Ｐ明朝" pitchFamily="18" charset="-128"/>
              </a:rPr>
              <a:t>、</a:t>
            </a:r>
            <a:r>
              <a:rPr lang="ja-JP" altLang="en-US" sz="1400" spc="-100" dirty="0" smtClean="0">
                <a:latin typeface="ＭＳ Ｐ明朝" pitchFamily="18" charset="-128"/>
                <a:ea typeface="ＭＳ Ｐ明朝" pitchFamily="18" charset="-128"/>
              </a:rPr>
              <a:t>園内周遊システム</a:t>
            </a:r>
            <a:r>
              <a:rPr lang="ja-JP" altLang="ja-JP" sz="1400" spc="-100" dirty="0" smtClean="0">
                <a:latin typeface="ＭＳ Ｐ明朝" pitchFamily="18" charset="-128"/>
                <a:ea typeface="ＭＳ Ｐ明朝" pitchFamily="18" charset="-128"/>
              </a:rPr>
              <a:t>に</a:t>
            </a:r>
            <a:r>
              <a:rPr lang="ja-JP" altLang="ja-JP" sz="1400" spc="-100" dirty="0">
                <a:latin typeface="ＭＳ Ｐ明朝" pitchFamily="18" charset="-128"/>
                <a:ea typeface="ＭＳ Ｐ明朝" pitchFamily="18" charset="-128"/>
              </a:rPr>
              <a:t>よる回遊性の向上</a:t>
            </a:r>
            <a:r>
              <a:rPr lang="ja-JP" altLang="ja-JP" sz="1400" spc="-100" dirty="0" smtClean="0">
                <a:latin typeface="ＭＳ Ｐ明朝" pitchFamily="18" charset="-128"/>
                <a:ea typeface="ＭＳ Ｐ明朝" pitchFamily="18" charset="-128"/>
              </a:rPr>
              <a:t>など</a:t>
            </a:r>
            <a:r>
              <a:rPr lang="ja-JP" altLang="en-US" sz="1400" spc="-100" dirty="0" smtClean="0">
                <a:latin typeface="ＭＳ Ｐ明朝" pitchFamily="18" charset="-128"/>
                <a:ea typeface="ＭＳ Ｐ明朝" pitchFamily="18" charset="-128"/>
              </a:rPr>
              <a:t>の取組みを実施。</a:t>
            </a:r>
            <a:endParaRPr lang="ja-JP" altLang="ja-JP" sz="1400" spc="-100" dirty="0" smtClean="0">
              <a:latin typeface="ＭＳ Ｐ明朝" pitchFamily="18" charset="-128"/>
              <a:ea typeface="ＭＳ Ｐ明朝" pitchFamily="18" charset="-128"/>
            </a:endParaRPr>
          </a:p>
          <a:p>
            <a:pPr marL="1257300" indent="-1171575">
              <a:lnSpc>
                <a:spcPct val="150000"/>
              </a:lnSpc>
              <a:tabLst>
                <a:tab pos="1285875" algn="l"/>
              </a:tabLst>
            </a:pPr>
            <a:r>
              <a:rPr lang="ja-JP" altLang="ja-JP" sz="1400" b="1" spc="-100" dirty="0" smtClean="0"/>
              <a:t>②森之宮</a:t>
            </a:r>
            <a:r>
              <a:rPr lang="ja-JP" altLang="en-US" sz="1400" b="1" spc="-100" dirty="0" smtClean="0"/>
              <a:t>　　　</a:t>
            </a:r>
            <a:r>
              <a:rPr lang="ja-JP" altLang="ja-JP" sz="1400" b="1" spc="-100" dirty="0" smtClean="0"/>
              <a:t>・・・</a:t>
            </a:r>
            <a:r>
              <a:rPr lang="ja-JP" altLang="en-US" sz="1400" spc="-100" dirty="0">
                <a:latin typeface="ＭＳ Ｐ明朝" pitchFamily="18" charset="-128"/>
                <a:ea typeface="ＭＳ Ｐ明朝" pitchFamily="18" charset="-128"/>
              </a:rPr>
              <a:t>もと森之宮工場（ごみ焼却工場）跡地や、もと焼却工場建替計画用地、府立成人病センター跡地</a:t>
            </a:r>
            <a:r>
              <a:rPr lang="ja-JP" altLang="en-US" sz="1400" spc="-100" dirty="0" smtClean="0">
                <a:latin typeface="ＭＳ Ｐ明朝" pitchFamily="18" charset="-128"/>
                <a:ea typeface="ＭＳ Ｐ明朝" pitchFamily="18" charset="-128"/>
              </a:rPr>
              <a:t>、</a:t>
            </a:r>
            <a:r>
              <a:rPr lang="en-US" altLang="ja-JP" sz="1400" spc="-100" dirty="0" smtClean="0">
                <a:latin typeface="ＭＳ Ｐ明朝" pitchFamily="18" charset="-128"/>
                <a:ea typeface="ＭＳ Ｐ明朝" pitchFamily="18" charset="-128"/>
              </a:rPr>
              <a:t>Osaka </a:t>
            </a:r>
            <a:r>
              <a:rPr lang="en-US" altLang="ja-JP" sz="1400" spc="-100" dirty="0">
                <a:latin typeface="ＭＳ Ｐ明朝" pitchFamily="18" charset="-128"/>
                <a:ea typeface="ＭＳ Ｐ明朝" pitchFamily="18" charset="-128"/>
              </a:rPr>
              <a:t>Metro</a:t>
            </a:r>
            <a:r>
              <a:rPr lang="ja-JP" altLang="en-US" sz="1400" spc="-100" dirty="0" smtClean="0">
                <a:latin typeface="ＭＳ Ｐ明朝" pitchFamily="18" charset="-128"/>
                <a:ea typeface="ＭＳ Ｐ明朝" pitchFamily="18" charset="-128"/>
              </a:rPr>
              <a:t>検車場</a:t>
            </a:r>
            <a:r>
              <a:rPr lang="ja-JP" altLang="en-US" sz="1400" spc="-100" dirty="0">
                <a:latin typeface="ＭＳ Ｐ明朝" pitchFamily="18" charset="-128"/>
                <a:ea typeface="ＭＳ Ｐ明朝" pitchFamily="18" charset="-128"/>
              </a:rPr>
              <a:t>用地などを含めた範囲を対象とした「大阪城東部地区」のまちづくりの方向性（素案</a:t>
            </a:r>
            <a:r>
              <a:rPr lang="ja-JP" altLang="en-US" sz="1400" spc="-100" dirty="0" smtClean="0">
                <a:latin typeface="ＭＳ Ｐ明朝" pitchFamily="18" charset="-128"/>
                <a:ea typeface="ＭＳ Ｐ明朝" pitchFamily="18" charset="-128"/>
              </a:rPr>
              <a:t>）を</a:t>
            </a:r>
            <a:r>
              <a:rPr lang="en-US" altLang="ja-JP" sz="1400" spc="-100" dirty="0" smtClean="0">
                <a:latin typeface="ＭＳ Ｐ明朝" pitchFamily="18" charset="-128"/>
                <a:ea typeface="ＭＳ Ｐ明朝" pitchFamily="18" charset="-128"/>
              </a:rPr>
              <a:t>2016</a:t>
            </a:r>
            <a:r>
              <a:rPr lang="ja-JP" altLang="en-US" sz="1400" spc="-100" dirty="0" smtClean="0">
                <a:latin typeface="ＭＳ Ｐ明朝" pitchFamily="18" charset="-128"/>
                <a:ea typeface="ＭＳ Ｐ明朝" pitchFamily="18" charset="-128"/>
              </a:rPr>
              <a:t>年</a:t>
            </a:r>
            <a:r>
              <a:rPr lang="en-US" altLang="ja-JP" sz="1400" spc="-100" dirty="0" smtClean="0">
                <a:latin typeface="ＭＳ Ｐ明朝" pitchFamily="18" charset="-128"/>
                <a:ea typeface="ＭＳ Ｐ明朝" pitchFamily="18" charset="-128"/>
              </a:rPr>
              <a:t>7</a:t>
            </a:r>
            <a:r>
              <a:rPr lang="ja-JP" altLang="en-US" sz="1400" spc="-100" dirty="0" smtClean="0">
                <a:latin typeface="ＭＳ Ｐ明朝" pitchFamily="18" charset="-128"/>
                <a:ea typeface="ＭＳ Ｐ明朝" pitchFamily="18" charset="-128"/>
              </a:rPr>
              <a:t>月</a:t>
            </a:r>
            <a:r>
              <a:rPr lang="ja-JP" altLang="en-US" sz="1400" spc="-100" dirty="0">
                <a:latin typeface="ＭＳ Ｐ明朝" pitchFamily="18" charset="-128"/>
                <a:ea typeface="ＭＳ Ｐ明朝" pitchFamily="18" charset="-128"/>
              </a:rPr>
              <a:t>に</a:t>
            </a:r>
            <a:r>
              <a:rPr lang="ja-JP" altLang="en-US" sz="1400" spc="-100" dirty="0" smtClean="0">
                <a:latin typeface="ＭＳ Ｐ明朝" pitchFamily="18" charset="-128"/>
                <a:ea typeface="ＭＳ Ｐ明朝" pitchFamily="18" charset="-128"/>
              </a:rPr>
              <a:t>とりまとめた</a:t>
            </a:r>
            <a:r>
              <a:rPr lang="ja-JP" altLang="en-US" sz="1400" spc="-100" dirty="0">
                <a:latin typeface="ＭＳ Ｐ明朝" pitchFamily="18" charset="-128"/>
                <a:ea typeface="ＭＳ Ｐ明朝" pitchFamily="18" charset="-128"/>
              </a:rPr>
              <a:t>。府立成人病センター跡地等のまちづくり</a:t>
            </a:r>
            <a:r>
              <a:rPr lang="ja-JP" altLang="en-US" sz="1400" spc="-100" dirty="0" smtClean="0">
                <a:latin typeface="ＭＳ Ｐ明朝" pitchFamily="18" charset="-128"/>
                <a:ea typeface="ＭＳ Ｐ明朝" pitchFamily="18" charset="-128"/>
              </a:rPr>
              <a:t>方針を</a:t>
            </a:r>
            <a:r>
              <a:rPr lang="en-US" altLang="ja-JP" sz="1400" spc="-100" dirty="0" smtClean="0">
                <a:latin typeface="ＭＳ Ｐ明朝" pitchFamily="18" charset="-128"/>
                <a:ea typeface="ＭＳ Ｐ明朝" pitchFamily="18" charset="-128"/>
              </a:rPr>
              <a:t>2014</a:t>
            </a:r>
            <a:r>
              <a:rPr lang="ja-JP" altLang="en-US" sz="1400" spc="-100" dirty="0">
                <a:latin typeface="ＭＳ Ｐ明朝" pitchFamily="18" charset="-128"/>
                <a:ea typeface="ＭＳ Ｐ明朝" pitchFamily="18" charset="-128"/>
              </a:rPr>
              <a:t>年</a:t>
            </a:r>
            <a:r>
              <a:rPr lang="en-US" altLang="ja-JP" sz="1400" spc="-100" dirty="0">
                <a:latin typeface="ＭＳ Ｐ明朝" pitchFamily="18" charset="-128"/>
                <a:ea typeface="ＭＳ Ｐ明朝" pitchFamily="18" charset="-128"/>
              </a:rPr>
              <a:t>12</a:t>
            </a:r>
            <a:r>
              <a:rPr lang="ja-JP" altLang="en-US" sz="1400" spc="-100" dirty="0">
                <a:latin typeface="ＭＳ Ｐ明朝" pitchFamily="18" charset="-128"/>
                <a:ea typeface="ＭＳ Ｐ明朝" pitchFamily="18" charset="-128"/>
              </a:rPr>
              <a:t>月に</a:t>
            </a:r>
            <a:r>
              <a:rPr lang="ja-JP" altLang="en-US" sz="1400" spc="-100" dirty="0" smtClean="0">
                <a:latin typeface="ＭＳ Ｐ明朝" pitchFamily="18" charset="-128"/>
                <a:ea typeface="ＭＳ Ｐ明朝" pitchFamily="18" charset="-128"/>
              </a:rPr>
              <a:t>公表した</a:t>
            </a:r>
            <a:r>
              <a:rPr lang="ja-JP" altLang="en-US" sz="1400" spc="-100" dirty="0">
                <a:latin typeface="ＭＳ Ｐ明朝" pitchFamily="18" charset="-128"/>
                <a:ea typeface="ＭＳ Ｐ明朝" pitchFamily="18" charset="-128"/>
              </a:rPr>
              <a:t>。 </a:t>
            </a:r>
            <a:endParaRPr lang="en-US" altLang="ja-JP" sz="1400" spc="-100" dirty="0" smtClean="0">
              <a:latin typeface="ＭＳ Ｐ明朝" pitchFamily="18" charset="-128"/>
              <a:ea typeface="ＭＳ Ｐ明朝" pitchFamily="18" charset="-128"/>
            </a:endParaRPr>
          </a:p>
          <a:p>
            <a:pPr marL="1257300" indent="-1171575">
              <a:lnSpc>
                <a:spcPct val="150000"/>
              </a:lnSpc>
              <a:tabLst>
                <a:tab pos="1285875" algn="l"/>
              </a:tabLst>
            </a:pPr>
            <a:r>
              <a:rPr lang="ja-JP" altLang="ja-JP" sz="1400" b="1" spc="-100" dirty="0" smtClean="0"/>
              <a:t>③京橋</a:t>
            </a:r>
            <a:r>
              <a:rPr lang="ja-JP" altLang="en-US" sz="1400" b="1" spc="-100" dirty="0" smtClean="0"/>
              <a:t>・大阪ビジネスパーク</a:t>
            </a:r>
            <a:r>
              <a:rPr lang="ja-JP" altLang="ja-JP" sz="1400" b="1" spc="-100" dirty="0" smtClean="0"/>
              <a:t>・・・</a:t>
            </a:r>
            <a:r>
              <a:rPr lang="ja-JP" altLang="en-US" sz="1400" spc="-100" dirty="0" smtClean="0">
                <a:latin typeface="ＭＳ Ｐ明朝" pitchFamily="18" charset="-128"/>
                <a:ea typeface="ＭＳ Ｐ明朝" pitchFamily="18" charset="-128"/>
              </a:rPr>
              <a:t>京橋駅周辺では</a:t>
            </a:r>
            <a:r>
              <a:rPr lang="en-US" altLang="ja-JP" sz="1400" spc="-100" dirty="0" smtClean="0">
                <a:latin typeface="ＭＳ Ｐ明朝" pitchFamily="18" charset="-128"/>
                <a:ea typeface="ＭＳ Ｐ明朝" pitchFamily="18" charset="-128"/>
              </a:rPr>
              <a:t>2017</a:t>
            </a:r>
            <a:r>
              <a:rPr lang="ja-JP" altLang="en-US" sz="1400" spc="-100" dirty="0" smtClean="0">
                <a:latin typeface="ＭＳ Ｐ明朝" pitchFamily="18" charset="-128"/>
                <a:ea typeface="ＭＳ Ｐ明朝" pitchFamily="18" charset="-128"/>
              </a:rPr>
              <a:t>年</a:t>
            </a:r>
            <a:r>
              <a:rPr lang="en-US" altLang="ja-JP" sz="1400" spc="-100" dirty="0" smtClean="0">
                <a:latin typeface="ＭＳ Ｐ明朝" pitchFamily="18" charset="-128"/>
                <a:ea typeface="ＭＳ Ｐ明朝" pitchFamily="18" charset="-128"/>
              </a:rPr>
              <a:t>8</a:t>
            </a:r>
            <a:r>
              <a:rPr lang="ja-JP" altLang="en-US" sz="1400" spc="-100" dirty="0" smtClean="0">
                <a:latin typeface="ＭＳ Ｐ明朝" pitchFamily="18" charset="-128"/>
                <a:ea typeface="ＭＳ Ｐ明朝" pitchFamily="18" charset="-128"/>
              </a:rPr>
              <a:t>月に都市再生緊急整備地域に指定されている。大阪ビジネスパークにおいて、地権者企業がエリアの再生をめざし、防災・低炭素・スマートコミュニティをテーマとした取組みを実施している</a:t>
            </a:r>
            <a:r>
              <a:rPr lang="ja-JP" altLang="ja-JP" sz="1400" spc="-100" dirty="0" smtClean="0">
                <a:latin typeface="ＭＳ Ｐ明朝" pitchFamily="18" charset="-128"/>
                <a:ea typeface="ＭＳ Ｐ明朝" pitchFamily="18" charset="-128"/>
              </a:rPr>
              <a:t>。</a:t>
            </a:r>
          </a:p>
          <a:p>
            <a:pPr>
              <a:lnSpc>
                <a:spcPct val="150000"/>
              </a:lnSpc>
            </a:pPr>
            <a:r>
              <a:rPr lang="en-US" altLang="ja-JP" sz="600" b="1" dirty="0"/>
              <a:t> </a:t>
            </a:r>
            <a:r>
              <a:rPr lang="ja-JP" altLang="ja-JP" sz="1600" b="1" dirty="0" smtClean="0"/>
              <a:t>４</a:t>
            </a:r>
            <a:r>
              <a:rPr lang="ja-JP" altLang="ja-JP" sz="1600" b="1" dirty="0"/>
              <a:t>．将来像</a:t>
            </a:r>
            <a:endParaRPr lang="ja-JP" altLang="ja-JP" sz="1600" dirty="0"/>
          </a:p>
          <a:p>
            <a:pPr marL="1295400" indent="-1295400">
              <a:lnSpc>
                <a:spcPct val="150000"/>
              </a:lnSpc>
              <a:tabLst>
                <a:tab pos="1295400" algn="l"/>
              </a:tabLst>
            </a:pPr>
            <a:r>
              <a:rPr lang="ja-JP" altLang="en-US" sz="1400" spc="-100" dirty="0">
                <a:latin typeface="ＭＳ Ｐ明朝" pitchFamily="18" charset="-128"/>
                <a:ea typeface="ＭＳ Ｐ明朝" pitchFamily="18" charset="-128"/>
              </a:rPr>
              <a:t>・以下の</a:t>
            </a:r>
            <a:r>
              <a:rPr lang="ja-JP" altLang="ja-JP" sz="1400" spc="-100" dirty="0">
                <a:latin typeface="ＭＳ Ｐ明朝" pitchFamily="18" charset="-128"/>
                <a:ea typeface="ＭＳ Ｐ明朝" pitchFamily="18" charset="-128"/>
              </a:rPr>
              <a:t>取り組みに</a:t>
            </a:r>
            <a:r>
              <a:rPr lang="ja-JP" altLang="en-US" sz="1400" spc="-100" dirty="0">
                <a:latin typeface="ＭＳ Ｐ明朝" pitchFamily="18" charset="-128"/>
                <a:ea typeface="ＭＳ Ｐ明朝" pitchFamily="18" charset="-128"/>
              </a:rPr>
              <a:t>より</a:t>
            </a:r>
            <a:r>
              <a:rPr lang="ja-JP" altLang="ja-JP" sz="1400" spc="-1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各地区のまちづくりにみがきをかけ</a:t>
            </a:r>
            <a:r>
              <a:rPr lang="ja-JP" altLang="ja-JP" sz="1400" spc="-100" dirty="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ソフト・ハードの相互連携を図り、エリア全体で</a:t>
            </a:r>
            <a:r>
              <a:rPr lang="ja-JP" altLang="ja-JP" sz="1400" spc="-100" dirty="0">
                <a:latin typeface="ＭＳ Ｐ明朝" pitchFamily="18" charset="-128"/>
                <a:ea typeface="ＭＳ Ｐ明朝" pitchFamily="18" charset="-128"/>
              </a:rPr>
              <a:t>大阪</a:t>
            </a:r>
            <a:r>
              <a:rPr lang="ja-JP" altLang="en-US" sz="1400" spc="-100" dirty="0">
                <a:latin typeface="ＭＳ Ｐ明朝" pitchFamily="18" charset="-128"/>
                <a:ea typeface="ＭＳ Ｐ明朝" pitchFamily="18" charset="-128"/>
              </a:rPr>
              <a:t>都心の</a:t>
            </a:r>
            <a:r>
              <a:rPr lang="ja-JP" altLang="ja-JP" sz="1400" spc="-100" dirty="0">
                <a:latin typeface="ＭＳ Ｐ明朝" pitchFamily="18" charset="-128"/>
                <a:ea typeface="ＭＳ Ｐ明朝" pitchFamily="18" charset="-128"/>
              </a:rPr>
              <a:t>東部</a:t>
            </a:r>
            <a:r>
              <a:rPr lang="ja-JP" altLang="en-US" sz="1400" spc="-100" dirty="0">
                <a:latin typeface="ＭＳ Ｐ明朝" pitchFamily="18" charset="-128"/>
                <a:ea typeface="ＭＳ Ｐ明朝" pitchFamily="18" charset="-128"/>
              </a:rPr>
              <a:t>エリア</a:t>
            </a:r>
            <a:r>
              <a:rPr lang="ja-JP" altLang="ja-JP" sz="1400" spc="-100" dirty="0">
                <a:latin typeface="ＭＳ Ｐ明朝" pitchFamily="18" charset="-128"/>
                <a:ea typeface="ＭＳ Ｐ明朝" pitchFamily="18" charset="-128"/>
              </a:rPr>
              <a:t>の</a:t>
            </a:r>
            <a:r>
              <a:rPr lang="ja-JP" altLang="en-US" sz="1400" spc="-100" dirty="0">
                <a:latin typeface="ＭＳ Ｐ明朝" pitchFamily="18" charset="-128"/>
                <a:ea typeface="ＭＳ Ｐ明朝" pitchFamily="18" charset="-128"/>
              </a:rPr>
              <a:t>中心</a:t>
            </a:r>
            <a:r>
              <a:rPr lang="ja-JP" altLang="ja-JP" sz="1400" spc="-100" dirty="0">
                <a:latin typeface="ＭＳ Ｐ明朝" pitchFamily="18" charset="-128"/>
                <a:ea typeface="ＭＳ Ｐ明朝" pitchFamily="18" charset="-128"/>
              </a:rPr>
              <a:t>拠点を</a:t>
            </a:r>
            <a:r>
              <a:rPr lang="ja-JP" altLang="en-US" sz="1400" spc="-100" dirty="0">
                <a:latin typeface="ＭＳ Ｐ明朝" pitchFamily="18" charset="-128"/>
                <a:ea typeface="ＭＳ Ｐ明朝" pitchFamily="18" charset="-128"/>
              </a:rPr>
              <a:t>めざ</a:t>
            </a:r>
            <a:r>
              <a:rPr lang="ja-JP" altLang="ja-JP" sz="1400" spc="-100" dirty="0">
                <a:latin typeface="ＭＳ Ｐ明朝" pitchFamily="18" charset="-128"/>
                <a:ea typeface="ＭＳ Ｐ明朝" pitchFamily="18" charset="-128"/>
              </a:rPr>
              <a:t>す</a:t>
            </a:r>
            <a:r>
              <a:rPr lang="ja-JP" altLang="en-US" sz="1400" spc="-100" dirty="0">
                <a:latin typeface="ＭＳ Ｐ明朝" pitchFamily="18" charset="-128"/>
                <a:ea typeface="ＭＳ Ｐ明朝" pitchFamily="18" charset="-128"/>
              </a:rPr>
              <a:t>。</a:t>
            </a:r>
            <a:endParaRPr lang="en-US" altLang="ja-JP" sz="1400" spc="-100" dirty="0"/>
          </a:p>
          <a:p>
            <a:pPr marL="1295400" indent="-1209675">
              <a:lnSpc>
                <a:spcPct val="150000"/>
              </a:lnSpc>
              <a:tabLst>
                <a:tab pos="1285875" algn="l"/>
              </a:tabLst>
            </a:pPr>
            <a:r>
              <a:rPr lang="ja-JP" altLang="ja-JP" sz="1400" b="1" spc="-100" dirty="0" smtClean="0"/>
              <a:t>①大阪城公園・・・</a:t>
            </a:r>
            <a:r>
              <a:rPr lang="ja-JP" altLang="en-US" sz="1400" spc="-100" dirty="0" smtClean="0">
                <a:latin typeface="ＭＳ Ｐ明朝" pitchFamily="18" charset="-128"/>
                <a:ea typeface="ＭＳ Ｐ明朝" pitchFamily="18" charset="-128"/>
              </a:rPr>
              <a:t>パークマネジメント</a:t>
            </a:r>
            <a:r>
              <a:rPr lang="ja-JP" altLang="en-US" sz="1400" spc="-100" dirty="0">
                <a:latin typeface="ＭＳ Ｐ明朝" pitchFamily="18" charset="-128"/>
                <a:ea typeface="ＭＳ Ｐ明朝" pitchFamily="18" charset="-128"/>
              </a:rPr>
              <a:t>事業</a:t>
            </a:r>
            <a:r>
              <a:rPr lang="en-US" altLang="ja-JP" sz="1400" spc="-100" dirty="0">
                <a:latin typeface="ＭＳ Ｐ明朝" pitchFamily="18" charset="-128"/>
                <a:ea typeface="ＭＳ Ｐ明朝" pitchFamily="18" charset="-128"/>
              </a:rPr>
              <a:t>(PMO)</a:t>
            </a:r>
            <a:r>
              <a:rPr lang="ja-JP" altLang="ja-JP" sz="1400" spc="-100" dirty="0">
                <a:latin typeface="ＭＳ Ｐ明朝" pitchFamily="18" charset="-128"/>
                <a:ea typeface="ＭＳ Ｐ明朝" pitchFamily="18" charset="-128"/>
              </a:rPr>
              <a:t>導入による更なる魅力</a:t>
            </a:r>
            <a:r>
              <a:rPr lang="ja-JP" altLang="ja-JP" sz="1400" spc="-100" dirty="0" smtClean="0">
                <a:latin typeface="ＭＳ Ｐ明朝" pitchFamily="18" charset="-128"/>
                <a:ea typeface="ＭＳ Ｐ明朝" pitchFamily="18" charset="-128"/>
              </a:rPr>
              <a:t>向上</a:t>
            </a:r>
            <a:r>
              <a:rPr lang="ja-JP" altLang="en-US" sz="1400" spc="-100" dirty="0" smtClean="0">
                <a:latin typeface="ＭＳ Ｐ明朝" pitchFamily="18" charset="-128"/>
                <a:ea typeface="ＭＳ Ｐ明朝" pitchFamily="18" charset="-128"/>
              </a:rPr>
              <a:t>を</a:t>
            </a:r>
            <a:r>
              <a:rPr lang="ja-JP" altLang="en-US" sz="1400" spc="-100" dirty="0">
                <a:latin typeface="ＭＳ Ｐ明朝" pitchFamily="18" charset="-128"/>
                <a:ea typeface="ＭＳ Ｐ明朝" pitchFamily="18" charset="-128"/>
              </a:rPr>
              <a:t>図る</a:t>
            </a:r>
            <a:r>
              <a:rPr lang="ja-JP" altLang="en-US" sz="1400" spc="-100" dirty="0" smtClean="0">
                <a:latin typeface="ＭＳ Ｐ明朝" pitchFamily="18" charset="-128"/>
                <a:ea typeface="ＭＳ Ｐ明朝" pitchFamily="18" charset="-128"/>
              </a:rPr>
              <a:t>。</a:t>
            </a:r>
            <a:endParaRPr lang="en-US" altLang="ja-JP" sz="1400" spc="-100" dirty="0" smtClean="0">
              <a:latin typeface="ＭＳ Ｐ明朝" pitchFamily="18" charset="-128"/>
              <a:ea typeface="ＭＳ Ｐ明朝" pitchFamily="18" charset="-128"/>
            </a:endParaRPr>
          </a:p>
          <a:p>
            <a:pPr marL="1295400" indent="-1209675">
              <a:lnSpc>
                <a:spcPct val="150000"/>
              </a:lnSpc>
              <a:tabLst>
                <a:tab pos="1285875" algn="l"/>
              </a:tabLst>
            </a:pPr>
            <a:r>
              <a:rPr lang="ja-JP" altLang="ja-JP" sz="1400" b="1" spc="-100" dirty="0" smtClean="0"/>
              <a:t>②</a:t>
            </a:r>
            <a:r>
              <a:rPr lang="ja-JP" altLang="ja-JP" sz="1400" b="1" spc="-100" dirty="0"/>
              <a:t>森之宮</a:t>
            </a:r>
            <a:r>
              <a:rPr lang="ja-JP" altLang="en-US" sz="1400" b="1" spc="-100" dirty="0"/>
              <a:t>　　　</a:t>
            </a:r>
            <a:r>
              <a:rPr lang="ja-JP" altLang="ja-JP" sz="1400" b="1" spc="-100" dirty="0"/>
              <a:t>・・</a:t>
            </a:r>
            <a:r>
              <a:rPr lang="ja-JP" altLang="ja-JP" sz="1400" b="1" spc="-100" dirty="0" smtClean="0"/>
              <a:t>・</a:t>
            </a:r>
            <a:r>
              <a:rPr lang="ja-JP" altLang="en-US" sz="1400" spc="-100" dirty="0" smtClean="0">
                <a:latin typeface="ＭＳ Ｐ明朝" pitchFamily="18" charset="-128"/>
                <a:ea typeface="ＭＳ Ｐ明朝" pitchFamily="18" charset="-128"/>
              </a:rPr>
              <a:t>低</a:t>
            </a:r>
            <a:r>
              <a:rPr lang="ja-JP" altLang="en-US" sz="1400" spc="-100" dirty="0">
                <a:latin typeface="ＭＳ Ｐ明朝" pitchFamily="18" charset="-128"/>
                <a:ea typeface="ＭＳ Ｐ明朝" pitchFamily="18" charset="-128"/>
              </a:rPr>
              <a:t>・未利用地の</a:t>
            </a:r>
            <a:r>
              <a:rPr lang="ja-JP" altLang="en-US" sz="1400" spc="-100" dirty="0" smtClean="0">
                <a:latin typeface="ＭＳ Ｐ明朝" pitchFamily="18" charset="-128"/>
                <a:ea typeface="ＭＳ Ｐ明朝" pitchFamily="18" charset="-128"/>
              </a:rPr>
              <a:t>開発などによる</a:t>
            </a:r>
            <a:r>
              <a:rPr lang="ja-JP" altLang="en-US" sz="1400" spc="-100" dirty="0">
                <a:latin typeface="ＭＳ Ｐ明朝" pitchFamily="18" charset="-128"/>
                <a:ea typeface="ＭＳ Ｐ明朝" pitchFamily="18" charset="-128"/>
              </a:rPr>
              <a:t>まちづくりを進め</a:t>
            </a:r>
            <a:r>
              <a:rPr lang="ja-JP" altLang="en-US" sz="1400" spc="-100" dirty="0" smtClean="0">
                <a:latin typeface="ＭＳ Ｐ明朝" pitchFamily="18" charset="-128"/>
                <a:ea typeface="ＭＳ Ｐ明朝" pitchFamily="18" charset="-128"/>
              </a:rPr>
              <a:t>、</a:t>
            </a:r>
            <a:r>
              <a:rPr lang="ja-JP" altLang="en-US" sz="1400" spc="-100" dirty="0">
                <a:latin typeface="ＭＳ Ｐ明朝" pitchFamily="18" charset="-128"/>
                <a:ea typeface="ＭＳ Ｐ明朝" pitchFamily="18" charset="-128"/>
              </a:rPr>
              <a:t>観光集客・健康医療・人材育成・居住機能の集積により、多世代・多様な人が集い、交流をはぐくむまちをめざす。</a:t>
            </a:r>
            <a:endParaRPr lang="ja-JP" altLang="ja-JP" sz="1400" spc="-100" dirty="0">
              <a:latin typeface="ＭＳ Ｐ明朝" pitchFamily="18" charset="-128"/>
              <a:ea typeface="ＭＳ Ｐ明朝" pitchFamily="18" charset="-128"/>
            </a:endParaRPr>
          </a:p>
          <a:p>
            <a:pPr marL="1295400" indent="-1209675">
              <a:lnSpc>
                <a:spcPct val="150000"/>
              </a:lnSpc>
              <a:tabLst>
                <a:tab pos="1285875" algn="l"/>
              </a:tabLst>
            </a:pPr>
            <a:r>
              <a:rPr lang="ja-JP" altLang="ja-JP" sz="1400" b="1" spc="-100" dirty="0" smtClean="0"/>
              <a:t>③</a:t>
            </a:r>
            <a:r>
              <a:rPr lang="ja-JP" altLang="ja-JP" sz="1400" b="1" spc="-100" dirty="0"/>
              <a:t>京橋</a:t>
            </a:r>
            <a:r>
              <a:rPr lang="ja-JP" altLang="en-US" sz="1400" b="1" spc="-100" dirty="0"/>
              <a:t>・大阪ビジネスパーク</a:t>
            </a:r>
            <a:r>
              <a:rPr lang="ja-JP" altLang="ja-JP" sz="1400" b="1" spc="-100" dirty="0"/>
              <a:t>・・</a:t>
            </a:r>
            <a:r>
              <a:rPr lang="ja-JP" altLang="ja-JP" sz="1400" b="1" spc="-100" dirty="0" smtClean="0"/>
              <a:t>・</a:t>
            </a:r>
            <a:r>
              <a:rPr lang="ja-JP" altLang="en-US" sz="1400" dirty="0">
                <a:latin typeface="ＭＳ Ｐ明朝" panose="02020600040205080304" pitchFamily="18" charset="-128"/>
                <a:ea typeface="ＭＳ Ｐ明朝" panose="02020600040205080304" pitchFamily="18" charset="-128"/>
              </a:rPr>
              <a:t>京橋駅周辺では、国際観光拠点である大阪城公園に隣接した交通ターミナルとして、観光客など来訪者の誘致や滞在を図り、関西広域の観光資源を繋ぐハブ拠点を形成するとともに</a:t>
            </a:r>
            <a:r>
              <a:rPr lang="ja-JP" altLang="en-US" sz="1400" spc="-100" dirty="0" smtClean="0">
                <a:latin typeface="ＭＳ Ｐ明朝" pitchFamily="18" charset="-128"/>
                <a:ea typeface="ＭＳ Ｐ明朝" pitchFamily="18" charset="-128"/>
              </a:rPr>
              <a:t>大阪</a:t>
            </a:r>
            <a:r>
              <a:rPr lang="ja-JP" altLang="en-US" sz="1400" spc="-100" dirty="0">
                <a:latin typeface="ＭＳ Ｐ明朝" pitchFamily="18" charset="-128"/>
                <a:ea typeface="ＭＳ Ｐ明朝" pitchFamily="18" charset="-128"/>
              </a:rPr>
              <a:t>ビジネスパークを災害時などリスク発生時の業務継続性に強い街として再生し、国際的なビジネス拠点をめざす。</a:t>
            </a:r>
            <a:endParaRPr lang="ja-JP" altLang="ja-JP" sz="1400" spc="-100" dirty="0">
              <a:latin typeface="ＭＳ Ｐ明朝" pitchFamily="18" charset="-128"/>
              <a:ea typeface="ＭＳ Ｐ明朝" pitchFamily="18" charset="-128"/>
            </a:endParaRP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41</a:t>
            </a:fld>
            <a:endParaRPr kumimoji="1" lang="ja-JP" altLang="en-US" dirty="0"/>
          </a:p>
        </p:txBody>
      </p:sp>
    </p:spTree>
    <p:extLst>
      <p:ext uri="{BB962C8B-B14F-4D97-AF65-F5344CB8AC3E}">
        <p14:creationId xmlns:p14="http://schemas.microsoft.com/office/powerpoint/2010/main" val="1417364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415480" y="861294"/>
          <a:ext cx="9415832" cy="4853100"/>
        </p:xfrm>
        <a:graphic>
          <a:graphicData uri="http://schemas.openxmlformats.org/drawingml/2006/table">
            <a:tbl>
              <a:tblPr firstRow="1" bandRow="1">
                <a:tableStyleId>{5940675A-B579-460E-94D1-54222C63F5DA}</a:tableStyleId>
              </a:tblPr>
              <a:tblGrid>
                <a:gridCol w="703481">
                  <a:extLst>
                    <a:ext uri="{9D8B030D-6E8A-4147-A177-3AD203B41FA5}">
                      <a16:colId xmlns:a16="http://schemas.microsoft.com/office/drawing/2014/main" val="20000"/>
                    </a:ext>
                  </a:extLst>
                </a:gridCol>
                <a:gridCol w="208243">
                  <a:extLst>
                    <a:ext uri="{9D8B030D-6E8A-4147-A177-3AD203B41FA5}">
                      <a16:colId xmlns:a16="http://schemas.microsoft.com/office/drawing/2014/main" val="20001"/>
                    </a:ext>
                  </a:extLst>
                </a:gridCol>
                <a:gridCol w="1446092">
                  <a:extLst>
                    <a:ext uri="{9D8B030D-6E8A-4147-A177-3AD203B41FA5}">
                      <a16:colId xmlns:a16="http://schemas.microsoft.com/office/drawing/2014/main" val="20002"/>
                    </a:ext>
                  </a:extLst>
                </a:gridCol>
                <a:gridCol w="588168">
                  <a:extLst>
                    <a:ext uri="{9D8B030D-6E8A-4147-A177-3AD203B41FA5}">
                      <a16:colId xmlns:a16="http://schemas.microsoft.com/office/drawing/2014/main" val="20003"/>
                    </a:ext>
                  </a:extLst>
                </a:gridCol>
                <a:gridCol w="588168">
                  <a:extLst>
                    <a:ext uri="{9D8B030D-6E8A-4147-A177-3AD203B41FA5}">
                      <a16:colId xmlns:a16="http://schemas.microsoft.com/office/drawing/2014/main" val="20004"/>
                    </a:ext>
                  </a:extLst>
                </a:gridCol>
                <a:gridCol w="588168">
                  <a:extLst>
                    <a:ext uri="{9D8B030D-6E8A-4147-A177-3AD203B41FA5}">
                      <a16:colId xmlns:a16="http://schemas.microsoft.com/office/drawing/2014/main" val="20005"/>
                    </a:ext>
                  </a:extLst>
                </a:gridCol>
                <a:gridCol w="588168">
                  <a:extLst>
                    <a:ext uri="{9D8B030D-6E8A-4147-A177-3AD203B41FA5}">
                      <a16:colId xmlns:a16="http://schemas.microsoft.com/office/drawing/2014/main" val="20006"/>
                    </a:ext>
                  </a:extLst>
                </a:gridCol>
                <a:gridCol w="588168">
                  <a:extLst>
                    <a:ext uri="{9D8B030D-6E8A-4147-A177-3AD203B41FA5}">
                      <a16:colId xmlns:a16="http://schemas.microsoft.com/office/drawing/2014/main" val="20007"/>
                    </a:ext>
                  </a:extLst>
                </a:gridCol>
                <a:gridCol w="588168">
                  <a:extLst>
                    <a:ext uri="{9D8B030D-6E8A-4147-A177-3AD203B41FA5}">
                      <a16:colId xmlns:a16="http://schemas.microsoft.com/office/drawing/2014/main" val="20008"/>
                    </a:ext>
                  </a:extLst>
                </a:gridCol>
                <a:gridCol w="588168">
                  <a:extLst>
                    <a:ext uri="{9D8B030D-6E8A-4147-A177-3AD203B41FA5}">
                      <a16:colId xmlns:a16="http://schemas.microsoft.com/office/drawing/2014/main" val="20009"/>
                    </a:ext>
                  </a:extLst>
                </a:gridCol>
                <a:gridCol w="588168">
                  <a:extLst>
                    <a:ext uri="{9D8B030D-6E8A-4147-A177-3AD203B41FA5}">
                      <a16:colId xmlns:a16="http://schemas.microsoft.com/office/drawing/2014/main" val="20010"/>
                    </a:ext>
                  </a:extLst>
                </a:gridCol>
                <a:gridCol w="588168">
                  <a:extLst>
                    <a:ext uri="{9D8B030D-6E8A-4147-A177-3AD203B41FA5}">
                      <a16:colId xmlns:a16="http://schemas.microsoft.com/office/drawing/2014/main" val="20011"/>
                    </a:ext>
                  </a:extLst>
                </a:gridCol>
                <a:gridCol w="588168">
                  <a:extLst>
                    <a:ext uri="{9D8B030D-6E8A-4147-A177-3AD203B41FA5}">
                      <a16:colId xmlns:a16="http://schemas.microsoft.com/office/drawing/2014/main" val="20012"/>
                    </a:ext>
                  </a:extLst>
                </a:gridCol>
                <a:gridCol w="588168">
                  <a:extLst>
                    <a:ext uri="{9D8B030D-6E8A-4147-A177-3AD203B41FA5}">
                      <a16:colId xmlns:a16="http://schemas.microsoft.com/office/drawing/2014/main" val="20013"/>
                    </a:ext>
                  </a:extLst>
                </a:gridCol>
                <a:gridCol w="588168">
                  <a:extLst>
                    <a:ext uri="{9D8B030D-6E8A-4147-A177-3AD203B41FA5}">
                      <a16:colId xmlns:a16="http://schemas.microsoft.com/office/drawing/2014/main" val="20014"/>
                    </a:ext>
                  </a:extLst>
                </a:gridCol>
              </a:tblGrid>
              <a:tr h="568749">
                <a:tc gridSpan="3">
                  <a:txBody>
                    <a:bodyPr/>
                    <a:lstStyle/>
                    <a:p>
                      <a:pPr algn="r"/>
                      <a:r>
                        <a:rPr kumimoji="1" lang="ja-JP" altLang="en-US" sz="1000" b="0" dirty="0" smtClean="0">
                          <a:solidFill>
                            <a:schemeClr val="tx1"/>
                          </a:solidFill>
                        </a:rPr>
                        <a:t>年度</a:t>
                      </a:r>
                      <a:endParaRPr kumimoji="1" lang="ja-JP" altLang="en-US" sz="1000" b="0" dirty="0">
                        <a:solidFill>
                          <a:schemeClr val="tx1"/>
                        </a:solidFill>
                      </a:endParaRPr>
                    </a:p>
                  </a:txBody>
                  <a:tcPr marL="45720" marR="45720" anchor="ctr">
                    <a:solidFill>
                      <a:schemeClr val="bg1">
                        <a:alpha val="75000"/>
                      </a:schemeClr>
                    </a:solidFill>
                  </a:tcPr>
                </a:tc>
                <a:tc hMerge="1">
                  <a:txBody>
                    <a:bodyPr/>
                    <a:lstStyle/>
                    <a:p>
                      <a:pPr algn="l"/>
                      <a:endParaRPr kumimoji="1" lang="ja-JP" altLang="en-US" sz="800" dirty="0"/>
                    </a:p>
                  </a:txBody>
                  <a:tcPr marL="45720" marR="45720" anchor="ctr">
                    <a:solidFill>
                      <a:schemeClr val="bg1">
                        <a:alpha val="75000"/>
                      </a:schemeClr>
                    </a:solidFill>
                  </a:tcPr>
                </a:tc>
                <a:tc hMerge="1">
                  <a:txBody>
                    <a:bodyPr/>
                    <a:lstStyle/>
                    <a:p>
                      <a:pPr algn="l"/>
                      <a:endParaRPr kumimoji="1" lang="ja-JP" altLang="en-US" sz="800" dirty="0"/>
                    </a:p>
                  </a:txBody>
                  <a:tcPr marL="45720" marR="45720" anchor="ctr">
                    <a:solidFill>
                      <a:schemeClr val="bg1">
                        <a:alpha val="75000"/>
                      </a:schemeClr>
                    </a:solidFill>
                  </a:tcPr>
                </a:tc>
                <a:tc>
                  <a:txBody>
                    <a:bodyPr/>
                    <a:lstStyle/>
                    <a:p>
                      <a:pPr algn="ctr"/>
                      <a:r>
                        <a:rPr kumimoji="1" lang="en-US" altLang="ja-JP" sz="1000" dirty="0" smtClean="0"/>
                        <a:t>2014</a:t>
                      </a:r>
                    </a:p>
                    <a:p>
                      <a:pPr algn="ctr"/>
                      <a:r>
                        <a:rPr kumimoji="1" lang="en-US" altLang="ja-JP" sz="1000" dirty="0" smtClean="0"/>
                        <a:t>(H26)</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2015</a:t>
                      </a:r>
                    </a:p>
                    <a:p>
                      <a:pPr algn="ctr"/>
                      <a:r>
                        <a:rPr kumimoji="1" lang="en-US" altLang="ja-JP" sz="1000" dirty="0" smtClean="0"/>
                        <a:t>(H27)</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2016</a:t>
                      </a:r>
                    </a:p>
                    <a:p>
                      <a:pPr algn="ctr"/>
                      <a:r>
                        <a:rPr kumimoji="1" lang="en-US" altLang="ja-JP" sz="1000" dirty="0" smtClean="0"/>
                        <a:t>(H28)</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2017</a:t>
                      </a:r>
                    </a:p>
                    <a:p>
                      <a:pPr algn="ctr"/>
                      <a:r>
                        <a:rPr kumimoji="1" lang="en-US" altLang="ja-JP" sz="1000" dirty="0" smtClean="0"/>
                        <a:t>(H29)</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2018</a:t>
                      </a:r>
                    </a:p>
                    <a:p>
                      <a:pPr algn="ctr"/>
                      <a:r>
                        <a:rPr kumimoji="1" lang="en-US" altLang="ja-JP" sz="1000" dirty="0" smtClean="0"/>
                        <a:t>(H30)</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2019</a:t>
                      </a:r>
                    </a:p>
                    <a:p>
                      <a:pPr algn="ctr"/>
                      <a:r>
                        <a:rPr kumimoji="1" lang="en-US" altLang="ja-JP" sz="1000" dirty="0" smtClean="0"/>
                        <a:t>(H31)</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2020</a:t>
                      </a:r>
                    </a:p>
                    <a:p>
                      <a:pPr algn="ctr"/>
                      <a:r>
                        <a:rPr kumimoji="1" lang="en-US" altLang="ja-JP" sz="1000" dirty="0" smtClean="0"/>
                        <a:t>(H32)</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2021</a:t>
                      </a:r>
                    </a:p>
                    <a:p>
                      <a:pPr algn="ctr"/>
                      <a:r>
                        <a:rPr kumimoji="1" lang="en-US" altLang="ja-JP" sz="1000" dirty="0" smtClean="0"/>
                        <a:t>(H33)</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2022</a:t>
                      </a:r>
                    </a:p>
                    <a:p>
                      <a:pPr algn="ctr"/>
                      <a:r>
                        <a:rPr kumimoji="1" lang="en-US" altLang="ja-JP" sz="1000" dirty="0" smtClean="0"/>
                        <a:t>(H34)</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2023</a:t>
                      </a:r>
                    </a:p>
                    <a:p>
                      <a:pPr algn="ctr"/>
                      <a:r>
                        <a:rPr kumimoji="1" lang="en-US" altLang="ja-JP" sz="1000" dirty="0" smtClean="0"/>
                        <a:t>(H35)</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2024</a:t>
                      </a:r>
                    </a:p>
                    <a:p>
                      <a:pPr algn="ctr"/>
                      <a:r>
                        <a:rPr kumimoji="1" lang="en-US" altLang="ja-JP" sz="1000" dirty="0" smtClean="0"/>
                        <a:t>(H36)</a:t>
                      </a:r>
                      <a:endParaRPr kumimoji="1" lang="ja-JP" altLang="en-US" sz="1000" dirty="0"/>
                    </a:p>
                  </a:txBody>
                  <a:tcPr marL="45720" marR="45720" anchor="ctr">
                    <a:solidFill>
                      <a:schemeClr val="bg1">
                        <a:alpha val="75000"/>
                      </a:schemeClr>
                    </a:solidFill>
                  </a:tcPr>
                </a:tc>
                <a:tc>
                  <a:txBody>
                    <a:bodyPr/>
                    <a:lstStyle/>
                    <a:p>
                      <a:pPr algn="ctr"/>
                      <a:r>
                        <a:rPr kumimoji="1" lang="en-US" altLang="ja-JP" sz="1000" dirty="0" smtClean="0"/>
                        <a:t>2025</a:t>
                      </a:r>
                    </a:p>
                    <a:p>
                      <a:pPr algn="ctr"/>
                      <a:r>
                        <a:rPr kumimoji="1" lang="en-US" altLang="ja-JP" sz="1000" dirty="0" smtClean="0"/>
                        <a:t>(H37)</a:t>
                      </a:r>
                      <a:endParaRPr kumimoji="1" lang="ja-JP" altLang="en-US" sz="1000" dirty="0"/>
                    </a:p>
                  </a:txBody>
                  <a:tcPr marL="45720" marR="45720" anchor="ctr">
                    <a:solidFill>
                      <a:schemeClr val="bg1">
                        <a:alpha val="75000"/>
                      </a:schemeClr>
                    </a:solidFill>
                  </a:tcPr>
                </a:tc>
                <a:extLst>
                  <a:ext uri="{0D108BD9-81ED-4DB2-BD59-A6C34878D82A}">
                    <a16:rowId xmlns:a16="http://schemas.microsoft.com/office/drawing/2014/main" val="10000"/>
                  </a:ext>
                </a:extLst>
              </a:tr>
              <a:tr h="785338">
                <a:tc>
                  <a:txBody>
                    <a:bodyPr/>
                    <a:lstStyle/>
                    <a:p>
                      <a:pPr algn="ctr"/>
                      <a:r>
                        <a:rPr kumimoji="1" lang="ja-JP" altLang="en-US" sz="1000" dirty="0" smtClean="0"/>
                        <a:t>大阪城公園</a:t>
                      </a:r>
                      <a:endParaRPr kumimoji="1" lang="ja-JP" altLang="en-US" sz="1000" dirty="0"/>
                    </a:p>
                  </a:txBody>
                  <a:tcPr anchor="ctr">
                    <a:solidFill>
                      <a:schemeClr val="bg1">
                        <a:alpha val="75000"/>
                      </a:schemeClr>
                    </a:solidFill>
                  </a:tcPr>
                </a:tc>
                <a:tc gridSpan="2">
                  <a:txBody>
                    <a:bodyPr/>
                    <a:lstStyle/>
                    <a:p>
                      <a:pPr algn="l"/>
                      <a:r>
                        <a:rPr kumimoji="1" lang="ja-JP" altLang="en-US" sz="1000" dirty="0" smtClean="0"/>
                        <a:t>①民間事業者による</a:t>
                      </a:r>
                      <a:r>
                        <a:rPr kumimoji="1" lang="en-US" altLang="ja-JP" sz="1000" dirty="0" smtClean="0"/>
                        <a:t>PMO</a:t>
                      </a:r>
                      <a:r>
                        <a:rPr kumimoji="1" lang="ja-JP" altLang="en-US" sz="1000" dirty="0" smtClean="0"/>
                        <a:t>事業</a:t>
                      </a:r>
                      <a:endParaRPr kumimoji="1" lang="ja-JP" altLang="en-US" sz="1000" dirty="0"/>
                    </a:p>
                  </a:txBody>
                  <a:tcPr anchor="ctr">
                    <a:solidFill>
                      <a:schemeClr val="bg1">
                        <a:alpha val="75000"/>
                      </a:schemeClr>
                    </a:solidFill>
                  </a:tcPr>
                </a:tc>
                <a:tc hMerge="1">
                  <a:txBody>
                    <a:bodyPr/>
                    <a:lstStyle/>
                    <a:p>
                      <a:pPr algn="l"/>
                      <a:endParaRPr kumimoji="1" lang="ja-JP" altLang="en-US" sz="800" dirty="0"/>
                    </a:p>
                  </a:txBody>
                  <a:tcPr anchor="ct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extLst>
                  <a:ext uri="{0D108BD9-81ED-4DB2-BD59-A6C34878D82A}">
                    <a16:rowId xmlns:a16="http://schemas.microsoft.com/office/drawing/2014/main" val="10001"/>
                  </a:ext>
                </a:extLst>
              </a:tr>
              <a:tr h="558797">
                <a:tc>
                  <a:txBody>
                    <a:bodyPr/>
                    <a:lstStyle/>
                    <a:p>
                      <a:pPr algn="ctr"/>
                      <a:r>
                        <a:rPr kumimoji="1" lang="ja-JP" altLang="en-US" sz="1000" dirty="0" smtClean="0"/>
                        <a:t>森之宮</a:t>
                      </a:r>
                      <a:endParaRPr kumimoji="1" lang="ja-JP" altLang="en-US" sz="1000" dirty="0"/>
                    </a:p>
                  </a:txBody>
                  <a:tcPr anchor="ctr">
                    <a:solidFill>
                      <a:schemeClr val="bg1">
                        <a:alpha val="75000"/>
                      </a:schemeClr>
                    </a:solidFill>
                  </a:tcPr>
                </a:tc>
                <a:tc gridSpan="2">
                  <a:txBody>
                    <a:bodyPr/>
                    <a:lstStyle/>
                    <a:p>
                      <a:pPr algn="l"/>
                      <a:r>
                        <a:rPr kumimoji="1" lang="ja-JP" altLang="en-US" sz="1000" dirty="0" smtClean="0"/>
                        <a:t>②関係者によるまちづくり検討</a:t>
                      </a:r>
                      <a:endParaRPr kumimoji="1" lang="en-US" altLang="ja-JP" sz="1000" dirty="0" smtClean="0"/>
                    </a:p>
                  </a:txBody>
                  <a:tcPr anchor="ctr">
                    <a:solidFill>
                      <a:schemeClr val="bg1">
                        <a:alpha val="75000"/>
                      </a:schemeClr>
                    </a:solidFill>
                  </a:tcPr>
                </a:tc>
                <a:tc hMerge="1">
                  <a:txBody>
                    <a:bodyPr/>
                    <a:lstStyle/>
                    <a:p>
                      <a:pPr algn="l"/>
                      <a:endParaRPr kumimoji="1" lang="ja-JP" altLang="en-US" sz="800" dirty="0"/>
                    </a:p>
                  </a:txBody>
                  <a:tcPr anchor="ct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extLst>
                  <a:ext uri="{0D108BD9-81ED-4DB2-BD59-A6C34878D82A}">
                    <a16:rowId xmlns:a16="http://schemas.microsoft.com/office/drawing/2014/main" val="10002"/>
                  </a:ext>
                </a:extLst>
              </a:tr>
              <a:tr h="570880">
                <a:tc>
                  <a:txBody>
                    <a:bodyPr/>
                    <a:lstStyle/>
                    <a:p>
                      <a:pPr algn="ctr"/>
                      <a:r>
                        <a:rPr kumimoji="1" lang="ja-JP" altLang="en-US" sz="1000" dirty="0" smtClean="0"/>
                        <a:t>京橋</a:t>
                      </a:r>
                      <a:endParaRPr kumimoji="1" lang="ja-JP" altLang="en-US" sz="1000" dirty="0"/>
                    </a:p>
                  </a:txBody>
                  <a:tcPr anchor="ctr">
                    <a:solidFill>
                      <a:schemeClr val="bg1">
                        <a:alpha val="75000"/>
                      </a:schemeClr>
                    </a:solidFill>
                  </a:tcPr>
                </a:tc>
                <a:tc gridSpan="2">
                  <a:txBody>
                    <a:bodyPr/>
                    <a:lstStyle/>
                    <a:p>
                      <a:pPr algn="l"/>
                      <a:r>
                        <a:rPr kumimoji="1" lang="ja-JP" altLang="en-US" sz="1000" b="0" u="none" dirty="0" smtClean="0">
                          <a:solidFill>
                            <a:schemeClr val="tx1"/>
                          </a:solidFill>
                        </a:rPr>
                        <a:t>③民間の都市開発事業を通じたまちづくりの誘導</a:t>
                      </a:r>
                      <a:endParaRPr kumimoji="1" lang="en-US" altLang="ja-JP" sz="1000" b="0" u="none" strike="sngStrike" dirty="0" smtClean="0">
                        <a:solidFill>
                          <a:schemeClr val="tx1"/>
                        </a:solidFill>
                      </a:endParaRPr>
                    </a:p>
                  </a:txBody>
                  <a:tcPr anchor="ctr">
                    <a:solidFill>
                      <a:schemeClr val="bg1">
                        <a:alpha val="75000"/>
                      </a:schemeClr>
                    </a:solidFill>
                  </a:tcPr>
                </a:tc>
                <a:tc hMerge="1">
                  <a:txBody>
                    <a:bodyPr/>
                    <a:lstStyle/>
                    <a:p>
                      <a:pPr algn="l"/>
                      <a:endParaRPr kumimoji="1" lang="ja-JP" altLang="en-US" sz="800" dirty="0"/>
                    </a:p>
                  </a:txBody>
                  <a:tcPr anchor="ct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extLst>
                  <a:ext uri="{0D108BD9-81ED-4DB2-BD59-A6C34878D82A}">
                    <a16:rowId xmlns:a16="http://schemas.microsoft.com/office/drawing/2014/main" val="10003"/>
                  </a:ext>
                </a:extLst>
              </a:tr>
              <a:tr h="645917">
                <a:tc rowSpan="4">
                  <a:txBody>
                    <a:bodyPr/>
                    <a:lstStyle/>
                    <a:p>
                      <a:pPr algn="ctr"/>
                      <a:r>
                        <a:rPr kumimoji="1" lang="ja-JP" altLang="en-US" sz="1000" dirty="0" smtClean="0"/>
                        <a:t>大阪ビジネスパーク</a:t>
                      </a:r>
                      <a:endParaRPr kumimoji="1" lang="ja-JP" altLang="en-US" sz="1000" dirty="0"/>
                    </a:p>
                  </a:txBody>
                  <a:tcPr marL="45720" marR="45720" anchor="ctr">
                    <a:solidFill>
                      <a:schemeClr val="bg1">
                        <a:alpha val="75000"/>
                      </a:schemeClr>
                    </a:solidFill>
                  </a:tcPr>
                </a:tc>
                <a:tc rowSpan="4">
                  <a:txBody>
                    <a:bodyPr/>
                    <a:lstStyle/>
                    <a:p>
                      <a:pPr algn="l"/>
                      <a:r>
                        <a:rPr kumimoji="1" lang="ja-JP" altLang="en-US" sz="1000" dirty="0" smtClean="0"/>
                        <a:t>③</a:t>
                      </a:r>
                      <a:endParaRPr kumimoji="1" lang="ja-JP" altLang="en-US" sz="1000" dirty="0"/>
                    </a:p>
                  </a:txBody>
                  <a:tcPr marL="45720" marR="45720" anchor="ctr">
                    <a:solidFill>
                      <a:schemeClr val="bg1">
                        <a:alpha val="75000"/>
                      </a:schemeClr>
                    </a:solidFill>
                  </a:tcPr>
                </a:tc>
                <a:tc>
                  <a:txBody>
                    <a:bodyPr/>
                    <a:lstStyle/>
                    <a:p>
                      <a:pPr algn="l"/>
                      <a:r>
                        <a:rPr kumimoji="1" lang="ja-JP" altLang="en-US" sz="1000" dirty="0" smtClean="0"/>
                        <a:t>土地利用方針の見直し</a:t>
                      </a:r>
                      <a:endParaRPr kumimoji="1" lang="ja-JP" altLang="en-US" sz="1000" dirty="0"/>
                    </a:p>
                  </a:txBody>
                  <a:tcPr anchor="ct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extLst>
                  <a:ext uri="{0D108BD9-81ED-4DB2-BD59-A6C34878D82A}">
                    <a16:rowId xmlns:a16="http://schemas.microsoft.com/office/drawing/2014/main" val="10004"/>
                  </a:ext>
                </a:extLst>
              </a:tr>
              <a:tr h="609600">
                <a:tc vMerge="1">
                  <a:txBody>
                    <a:bodyPr/>
                    <a:lstStyle/>
                    <a:p>
                      <a:pPr algn="ctr"/>
                      <a:endParaRPr kumimoji="1" lang="ja-JP" altLang="en-US" sz="800" dirty="0"/>
                    </a:p>
                  </a:txBody>
                  <a:tcPr anchor="ctr">
                    <a:solidFill>
                      <a:schemeClr val="bg1">
                        <a:alpha val="75000"/>
                      </a:schemeClr>
                    </a:solidFill>
                  </a:tcPr>
                </a:tc>
                <a:tc vMerge="1">
                  <a:txBody>
                    <a:bodyPr/>
                    <a:lstStyle/>
                    <a:p>
                      <a:pPr algn="l"/>
                      <a:endParaRPr kumimoji="1" lang="ja-JP" altLang="en-US" sz="800" dirty="0"/>
                    </a:p>
                  </a:txBody>
                  <a:tcPr anchor="ctr">
                    <a:solidFill>
                      <a:schemeClr val="bg1">
                        <a:alpha val="75000"/>
                      </a:schemeClr>
                    </a:solidFill>
                  </a:tcPr>
                </a:tc>
                <a:tc rowSpan="2">
                  <a:txBody>
                    <a:bodyPr/>
                    <a:lstStyle/>
                    <a:p>
                      <a:pPr algn="l"/>
                      <a:r>
                        <a:rPr kumimoji="1" lang="ja-JP" altLang="en-US" sz="1000" dirty="0" smtClean="0"/>
                        <a:t>エリアマネジメント本格実施</a:t>
                      </a:r>
                      <a:endParaRPr kumimoji="1" lang="ja-JP" altLang="en-US" sz="1000" dirty="0"/>
                    </a:p>
                  </a:txBody>
                  <a:tcPr anchor="ct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extLst>
                  <a:ext uri="{0D108BD9-81ED-4DB2-BD59-A6C34878D82A}">
                    <a16:rowId xmlns:a16="http://schemas.microsoft.com/office/drawing/2014/main" val="10005"/>
                  </a:ext>
                </a:extLst>
              </a:tr>
              <a:tr h="555022">
                <a:tc vMerge="1">
                  <a:txBody>
                    <a:bodyPr/>
                    <a:lstStyle/>
                    <a:p>
                      <a:endParaRPr kumimoji="1" lang="ja-JP" altLang="en-US"/>
                    </a:p>
                  </a:txBody>
                  <a:tcPr/>
                </a:tc>
                <a:tc vMerge="1">
                  <a:txBody>
                    <a:bodyPr/>
                    <a:lstStyle/>
                    <a:p>
                      <a:endParaRPr kumimoji="1" lang="ja-JP" altLang="en-US"/>
                    </a:p>
                  </a:txBody>
                  <a:tcPr/>
                </a:tc>
                <a:tc vMerge="1">
                  <a:txBody>
                    <a:bodyPr/>
                    <a:lstStyle/>
                    <a:p>
                      <a:pPr algn="l"/>
                      <a:endParaRPr kumimoji="1" lang="ja-JP" altLang="en-US" sz="800" dirty="0"/>
                    </a:p>
                  </a:txBody>
                  <a:tcPr anchor="ct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extLst>
                  <a:ext uri="{0D108BD9-81ED-4DB2-BD59-A6C34878D82A}">
                    <a16:rowId xmlns:a16="http://schemas.microsoft.com/office/drawing/2014/main" val="10006"/>
                  </a:ext>
                </a:extLst>
              </a:tr>
              <a:tr h="558797">
                <a:tc vMerge="1">
                  <a:txBody>
                    <a:bodyPr/>
                    <a:lstStyle/>
                    <a:p>
                      <a:pPr algn="ctr"/>
                      <a:endParaRPr kumimoji="1" lang="ja-JP" altLang="en-US" sz="800" dirty="0"/>
                    </a:p>
                  </a:txBody>
                  <a:tcPr anchor="ctr">
                    <a:solidFill>
                      <a:schemeClr val="bg1">
                        <a:alpha val="75000"/>
                      </a:schemeClr>
                    </a:solidFill>
                  </a:tcPr>
                </a:tc>
                <a:tc vMerge="1">
                  <a:txBody>
                    <a:bodyPr/>
                    <a:lstStyle/>
                    <a:p>
                      <a:pPr algn="l"/>
                      <a:endParaRPr kumimoji="1" lang="ja-JP" altLang="en-US" sz="800" dirty="0"/>
                    </a:p>
                  </a:txBody>
                  <a:tcPr anchor="ctr">
                    <a:solidFill>
                      <a:schemeClr val="bg1">
                        <a:alpha val="75000"/>
                      </a:schemeClr>
                    </a:solidFill>
                  </a:tcPr>
                </a:tc>
                <a:tc>
                  <a:txBody>
                    <a:bodyPr/>
                    <a:lstStyle/>
                    <a:p>
                      <a:pPr algn="l"/>
                      <a:r>
                        <a:rPr kumimoji="1" lang="ja-JP" altLang="en-US" sz="1000" dirty="0" smtClean="0"/>
                        <a:t>読売テレビ新社屋</a:t>
                      </a:r>
                      <a:endParaRPr kumimoji="1" lang="ja-JP" altLang="en-US" sz="1000" dirty="0"/>
                    </a:p>
                  </a:txBody>
                  <a:tcPr anchor="ct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tc>
                  <a:txBody>
                    <a:bodyPr/>
                    <a:lstStyle/>
                    <a:p>
                      <a:endParaRPr kumimoji="1" lang="ja-JP" altLang="en-US" sz="1000" dirty="0"/>
                    </a:p>
                  </a:txBody>
                  <a:tcPr>
                    <a:solidFill>
                      <a:schemeClr val="bg1">
                        <a:alpha val="75000"/>
                      </a:schemeClr>
                    </a:solidFill>
                  </a:tcPr>
                </a:tc>
                <a:extLst>
                  <a:ext uri="{0D108BD9-81ED-4DB2-BD59-A6C34878D82A}">
                    <a16:rowId xmlns:a16="http://schemas.microsoft.com/office/drawing/2014/main" val="10007"/>
                  </a:ext>
                </a:extLst>
              </a:tr>
            </a:tbl>
          </a:graphicData>
        </a:graphic>
      </p:graphicFrame>
      <p:sp>
        <p:nvSpPr>
          <p:cNvPr id="5"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endParaRPr lang="en-US" altLang="ja-JP" sz="1400" b="1" dirty="0">
              <a:solidFill>
                <a:schemeClr val="bg1"/>
              </a:solidFill>
              <a:latin typeface="ＭＳ ゴシック" pitchFamily="49" charset="-128"/>
              <a:ea typeface="ＭＳ ゴシック" pitchFamily="49" charset="-128"/>
            </a:endParaRPr>
          </a:p>
        </p:txBody>
      </p:sp>
      <p:sp>
        <p:nvSpPr>
          <p:cNvPr id="10" name="角丸四角形 9"/>
          <p:cNvSpPr/>
          <p:nvPr/>
        </p:nvSpPr>
        <p:spPr>
          <a:xfrm>
            <a:off x="1431032" y="6141418"/>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1" name="テキスト ボックス 10"/>
          <p:cNvSpPr txBox="1"/>
          <p:nvPr/>
        </p:nvSpPr>
        <p:spPr>
          <a:xfrm>
            <a:off x="1379110" y="5852438"/>
            <a:ext cx="6697667"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大阪城公園、森之宮、京橋・大阪ビジネスパーク</a:t>
            </a:r>
            <a:r>
              <a:rPr lang="en-US" altLang="ja-JP" sz="1600" dirty="0"/>
              <a:t>』</a:t>
            </a:r>
            <a:r>
              <a:rPr lang="ja-JP" altLang="en-US" sz="1600" dirty="0"/>
              <a:t>エリアの担当部局一覧</a:t>
            </a:r>
            <a:endParaRPr lang="en-US" altLang="ja-JP" sz="1600" dirty="0"/>
          </a:p>
        </p:txBody>
      </p:sp>
      <p:sp>
        <p:nvSpPr>
          <p:cNvPr id="12" name="テキスト ボックス 11"/>
          <p:cNvSpPr txBox="1"/>
          <p:nvPr/>
        </p:nvSpPr>
        <p:spPr>
          <a:xfrm>
            <a:off x="1595134" y="6180922"/>
            <a:ext cx="5346335" cy="523220"/>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・大阪市：都市計画局、経済</a:t>
            </a:r>
            <a:r>
              <a:rPr lang="ja-JP" altLang="en-US" sz="1400" dirty="0" smtClean="0">
                <a:latin typeface="ＭＳ Ｐ明朝" pitchFamily="18" charset="-128"/>
                <a:ea typeface="ＭＳ Ｐ明朝" pitchFamily="18" charset="-128"/>
              </a:rPr>
              <a:t>戦略局</a:t>
            </a:r>
            <a:r>
              <a:rPr lang="ja-JP" altLang="en-US" sz="1400" dirty="0">
                <a:latin typeface="ＭＳ Ｐ明朝" pitchFamily="18" charset="-128"/>
                <a:ea typeface="ＭＳ Ｐ明朝" pitchFamily="18" charset="-128"/>
              </a:rPr>
              <a:t>、</a:t>
            </a:r>
            <a:r>
              <a:rPr lang="ja-JP" altLang="en-US" sz="1400" dirty="0" smtClean="0">
                <a:latin typeface="ＭＳ Ｐ明朝" pitchFamily="18" charset="-128"/>
                <a:ea typeface="ＭＳ Ｐ明朝" pitchFamily="18" charset="-128"/>
              </a:rPr>
              <a:t>建設局、環境局、城東区役所</a:t>
            </a:r>
            <a:endParaRPr lang="en-US" altLang="ja-JP" sz="1400" dirty="0">
              <a:latin typeface="ＭＳ Ｐ明朝" pitchFamily="18" charset="-128"/>
              <a:ea typeface="ＭＳ Ｐ明朝" pitchFamily="18" charset="-128"/>
            </a:endParaRPr>
          </a:p>
          <a:p>
            <a:pPr lvl="0"/>
            <a:r>
              <a:rPr lang="ja-JP" altLang="en-US" sz="1400" dirty="0">
                <a:latin typeface="ＭＳ Ｐ明朝" pitchFamily="18" charset="-128"/>
                <a:ea typeface="ＭＳ Ｐ明朝" pitchFamily="18" charset="-128"/>
              </a:rPr>
              <a:t>・大阪府：住宅まちづくり部</a:t>
            </a:r>
            <a:endParaRPr lang="en-US" altLang="ja-JP" sz="1400" dirty="0">
              <a:latin typeface="ＭＳ Ｐ明朝" pitchFamily="18" charset="-128"/>
              <a:ea typeface="ＭＳ Ｐ明朝" pitchFamily="18" charset="-128"/>
            </a:endParaRPr>
          </a:p>
        </p:txBody>
      </p:sp>
      <p:sp>
        <p:nvSpPr>
          <p:cNvPr id="13" name="スライド番号プレースホルダ 12"/>
          <p:cNvSpPr>
            <a:spLocks noGrp="1"/>
          </p:cNvSpPr>
          <p:nvPr>
            <p:ph type="sldNum" sz="quarter" idx="12"/>
          </p:nvPr>
        </p:nvSpPr>
        <p:spPr/>
        <p:txBody>
          <a:bodyPr/>
          <a:lstStyle/>
          <a:p>
            <a:fld id="{37EF5067-3AB7-4642-9103-42CBD40CC6D9}" type="slidenum">
              <a:rPr kumimoji="1" lang="ja-JP" altLang="en-US" smtClean="0"/>
              <a:pPr/>
              <a:t>42</a:t>
            </a:fld>
            <a:endParaRPr kumimoji="1" lang="ja-JP" altLang="en-US" dirty="0"/>
          </a:p>
        </p:txBody>
      </p:sp>
      <p:cxnSp>
        <p:nvCxnSpPr>
          <p:cNvPr id="14" name="直線矢印コネクタ 13"/>
          <p:cNvCxnSpPr/>
          <p:nvPr/>
        </p:nvCxnSpPr>
        <p:spPr>
          <a:xfrm>
            <a:off x="3766835" y="1724025"/>
            <a:ext cx="540000" cy="0"/>
          </a:xfrm>
          <a:prstGeom prst="straightConnector1">
            <a:avLst/>
          </a:prstGeom>
          <a:ln w="25400">
            <a:solidFill>
              <a:srgbClr val="0000CC"/>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3766835" y="2583302"/>
            <a:ext cx="1401950" cy="7498"/>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3766835" y="3019425"/>
            <a:ext cx="1152000" cy="0"/>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4378835" y="1724025"/>
            <a:ext cx="6444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5168784" y="2583302"/>
            <a:ext cx="5652000" cy="0"/>
          </a:xfrm>
          <a:prstGeom prst="straightConnector1">
            <a:avLst/>
          </a:prstGeom>
          <a:ln w="25400">
            <a:solidFill>
              <a:srgbClr val="0000CC"/>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4949912" y="3028950"/>
            <a:ext cx="5868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4099310" y="3565525"/>
            <a:ext cx="6732000"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4306835" y="4273550"/>
            <a:ext cx="6516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3766835" y="4273550"/>
            <a:ext cx="504000" cy="0"/>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3784835" y="4913448"/>
            <a:ext cx="874890" cy="0"/>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4680941" y="4913448"/>
            <a:ext cx="6156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4148266" y="5464175"/>
            <a:ext cx="2808000" cy="0"/>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7006835" y="5464175"/>
            <a:ext cx="3816000" cy="0"/>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746672" y="1522692"/>
            <a:ext cx="56938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事業者</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公募</a:t>
            </a:r>
            <a:r>
              <a:rPr lang="ja-JP" altLang="en-US" sz="1000" dirty="0">
                <a:latin typeface="ＭＳ Ｐ明朝" panose="02020600040205080304" pitchFamily="18" charset="-128"/>
                <a:ea typeface="ＭＳ Ｐ明朝" panose="02020600040205080304" pitchFamily="18" charset="-128"/>
              </a:rPr>
              <a:t>等</a:t>
            </a:r>
            <a:endParaRPr kumimoji="1" lang="ja-JP" altLang="en-US" sz="1000" dirty="0">
              <a:latin typeface="ＭＳ Ｐ明朝" panose="02020600040205080304" pitchFamily="18" charset="-128"/>
              <a:ea typeface="ＭＳ Ｐ明朝" panose="02020600040205080304" pitchFamily="18" charset="-128"/>
            </a:endParaRPr>
          </a:p>
        </p:txBody>
      </p:sp>
      <p:sp>
        <p:nvSpPr>
          <p:cNvPr id="31" name="テキスト ボックス 30"/>
          <p:cNvSpPr txBox="1"/>
          <p:nvPr/>
        </p:nvSpPr>
        <p:spPr>
          <a:xfrm>
            <a:off x="4253373" y="1394048"/>
            <a:ext cx="2501006" cy="230832"/>
          </a:xfrm>
          <a:prstGeom prst="rect">
            <a:avLst/>
          </a:prstGeom>
          <a:noFill/>
        </p:spPr>
        <p:txBody>
          <a:bodyPr wrap="none" rtlCol="0">
            <a:spAutoFit/>
          </a:bodyPr>
          <a:lstStyle/>
          <a:p>
            <a:r>
              <a:rPr lang="ja-JP" altLang="en-US" sz="900" dirty="0" smtClean="0">
                <a:solidFill>
                  <a:srgbClr val="0000CC"/>
                </a:solidFill>
                <a:latin typeface="ＭＳ Ｐ明朝" panose="02020600040205080304" pitchFamily="18" charset="-128"/>
                <a:ea typeface="ＭＳ Ｐ明朝" panose="02020600040205080304" pitchFamily="18" charset="-128"/>
              </a:rPr>
              <a:t>民間</a:t>
            </a:r>
            <a:r>
              <a:rPr lang="ja-JP" altLang="en-US" sz="900" dirty="0">
                <a:solidFill>
                  <a:srgbClr val="0000CC"/>
                </a:solidFill>
                <a:latin typeface="ＭＳ Ｐ明朝" panose="02020600040205080304" pitchFamily="18" charset="-128"/>
                <a:ea typeface="ＭＳ Ｐ明朝" panose="02020600040205080304" pitchFamily="18" charset="-128"/>
              </a:rPr>
              <a:t>事業者</a:t>
            </a:r>
            <a:r>
              <a:rPr lang="ja-JP" altLang="en-US" sz="900" dirty="0" smtClean="0">
                <a:solidFill>
                  <a:srgbClr val="0000CC"/>
                </a:solidFill>
                <a:latin typeface="ＭＳ Ｐ明朝" panose="02020600040205080304" pitchFamily="18" charset="-128"/>
                <a:ea typeface="ＭＳ Ｐ明朝" panose="02020600040205080304" pitchFamily="18" charset="-128"/>
              </a:rPr>
              <a:t>によるパークマネジメント事業が開始</a:t>
            </a:r>
            <a:endParaRPr kumimoji="1" lang="en-US" altLang="ja-JP" sz="900" dirty="0" smtClean="0">
              <a:solidFill>
                <a:srgbClr val="0000CC"/>
              </a:solidFill>
              <a:latin typeface="ＭＳ Ｐ明朝" panose="02020600040205080304" pitchFamily="18" charset="-128"/>
              <a:ea typeface="ＭＳ Ｐ明朝" panose="02020600040205080304" pitchFamily="18" charset="-128"/>
            </a:endParaRPr>
          </a:p>
        </p:txBody>
      </p:sp>
      <p:sp>
        <p:nvSpPr>
          <p:cNvPr id="34" name="テキスト ボックス 33"/>
          <p:cNvSpPr txBox="1"/>
          <p:nvPr/>
        </p:nvSpPr>
        <p:spPr>
          <a:xfrm>
            <a:off x="7149378" y="2350711"/>
            <a:ext cx="1309974"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具体化に向けた検討</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36" name="テキスト ボックス 35"/>
          <p:cNvSpPr txBox="1"/>
          <p:nvPr/>
        </p:nvSpPr>
        <p:spPr>
          <a:xfrm>
            <a:off x="3976116" y="2797880"/>
            <a:ext cx="889987"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調査・検討等</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8" name="テキスト ボックス 37"/>
          <p:cNvSpPr txBox="1"/>
          <p:nvPr/>
        </p:nvSpPr>
        <p:spPr>
          <a:xfrm>
            <a:off x="3833448" y="3613864"/>
            <a:ext cx="1175322"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建築協定の見直し</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9" name="テキスト ボックス 38"/>
          <p:cNvSpPr txBox="1"/>
          <p:nvPr/>
        </p:nvSpPr>
        <p:spPr>
          <a:xfrm>
            <a:off x="4894940" y="3583103"/>
            <a:ext cx="3937985" cy="400110"/>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・教育施設、医療施設、ビジネスサポート機能としての居住施設（国際的ビジネス拠点にふさわしい賃貸レジデンスに限る。）の導入が可能に</a:t>
            </a:r>
            <a:endParaRPr lang="en-US" altLang="ja-JP" sz="1000" dirty="0" smtClean="0">
              <a:latin typeface="ＭＳ Ｐ明朝" panose="02020600040205080304" pitchFamily="18" charset="-128"/>
              <a:ea typeface="ＭＳ Ｐ明朝" panose="02020600040205080304" pitchFamily="18" charset="-128"/>
            </a:endParaRPr>
          </a:p>
        </p:txBody>
      </p:sp>
      <p:sp>
        <p:nvSpPr>
          <p:cNvPr id="40" name="テキスト ボックス 39"/>
          <p:cNvSpPr txBox="1"/>
          <p:nvPr/>
        </p:nvSpPr>
        <p:spPr>
          <a:xfrm>
            <a:off x="3865277" y="3980615"/>
            <a:ext cx="2325518"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都市再生緊急整備協議会設立</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41" name="テキスト ボックス 40"/>
          <p:cNvSpPr txBox="1"/>
          <p:nvPr/>
        </p:nvSpPr>
        <p:spPr>
          <a:xfrm>
            <a:off x="3862081" y="4305649"/>
            <a:ext cx="1914902"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都市再生安全</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確保計画</a:t>
            </a:r>
            <a:r>
              <a:rPr kumimoji="1" lang="ja-JP" altLang="en-US" sz="1000" i="1" u="sng" dirty="0">
                <a:solidFill>
                  <a:srgbClr val="0000CC"/>
                </a:solidFill>
                <a:latin typeface="ＭＳ Ｐ明朝" panose="02020600040205080304" pitchFamily="18" charset="-128"/>
                <a:ea typeface="ＭＳ Ｐ明朝" panose="02020600040205080304" pitchFamily="18" charset="-128"/>
              </a:rPr>
              <a:t>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42" name="テキスト ボックス 41"/>
          <p:cNvSpPr txBox="1"/>
          <p:nvPr/>
        </p:nvSpPr>
        <p:spPr>
          <a:xfrm>
            <a:off x="4222280" y="4609207"/>
            <a:ext cx="825867"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法人格取得</a:t>
            </a:r>
            <a:endParaRPr kumimoji="1" lang="en-US" altLang="ja-JP" sz="1000" strike="sngStrike" dirty="0" smtClean="0">
              <a:latin typeface="ＭＳ Ｐ明朝" panose="02020600040205080304" pitchFamily="18" charset="-128"/>
              <a:ea typeface="ＭＳ Ｐ明朝" panose="02020600040205080304" pitchFamily="18" charset="-128"/>
            </a:endParaRPr>
          </a:p>
        </p:txBody>
      </p:sp>
      <p:sp>
        <p:nvSpPr>
          <p:cNvPr id="43" name="テキスト ボックス 42"/>
          <p:cNvSpPr txBox="1"/>
          <p:nvPr/>
        </p:nvSpPr>
        <p:spPr>
          <a:xfrm>
            <a:off x="5537142" y="4683102"/>
            <a:ext cx="2064989"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エリアマネジメント活動を検討・実施</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44" name="テキスト ボックス 43"/>
          <p:cNvSpPr txBox="1"/>
          <p:nvPr/>
        </p:nvSpPr>
        <p:spPr>
          <a:xfrm>
            <a:off x="3891565" y="5238936"/>
            <a:ext cx="954107"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整備計画公表</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5" name="テキスト ボックス 44"/>
          <p:cNvSpPr txBox="1"/>
          <p:nvPr/>
        </p:nvSpPr>
        <p:spPr>
          <a:xfrm>
            <a:off x="5537142" y="5254073"/>
            <a:ext cx="947695"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新社屋の整備</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7227037" y="5251547"/>
            <a:ext cx="1319592" cy="246221"/>
          </a:xfrm>
          <a:prstGeom prst="rect">
            <a:avLst/>
          </a:prstGeom>
          <a:noFill/>
        </p:spPr>
        <p:txBody>
          <a:bodyPr wrap="non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新社屋にて放送開始</a:t>
            </a:r>
            <a:endParaRPr kumimoji="1" lang="en-US" altLang="ja-JP" sz="1000" dirty="0" smtClean="0">
              <a:solidFill>
                <a:srgbClr val="FF0000"/>
              </a:solidFill>
              <a:latin typeface="ＭＳ Ｐ明朝" panose="02020600040205080304" pitchFamily="18" charset="-128"/>
              <a:ea typeface="ＭＳ Ｐ明朝" panose="02020600040205080304" pitchFamily="18" charset="-128"/>
            </a:endParaRPr>
          </a:p>
        </p:txBody>
      </p:sp>
      <p:sp>
        <p:nvSpPr>
          <p:cNvPr id="49" name="テキスト ボックス 48"/>
          <p:cNvSpPr txBox="1"/>
          <p:nvPr/>
        </p:nvSpPr>
        <p:spPr>
          <a:xfrm>
            <a:off x="5739060" y="1821654"/>
            <a:ext cx="1976190" cy="369332"/>
          </a:xfrm>
          <a:prstGeom prst="rect">
            <a:avLst/>
          </a:prstGeom>
          <a:noFill/>
        </p:spPr>
        <p:txBody>
          <a:bodyPr wrap="square" rtlCol="0">
            <a:spAutoFit/>
          </a:bodyPr>
          <a:lstStyle/>
          <a:p>
            <a:r>
              <a:rPr lang="en-US" altLang="ja-JP" sz="900" dirty="0">
                <a:solidFill>
                  <a:srgbClr val="0000CC"/>
                </a:solidFill>
                <a:latin typeface="ＭＳ Ｐ明朝" panose="02020600040205080304" pitchFamily="18" charset="-128"/>
                <a:ea typeface="ＭＳ Ｐ明朝" panose="02020600040205080304" pitchFamily="18" charset="-128"/>
              </a:rPr>
              <a:t>JO-TERRACE</a:t>
            </a:r>
            <a:r>
              <a:rPr lang="ja-JP" altLang="en-US" sz="900" dirty="0">
                <a:solidFill>
                  <a:srgbClr val="0000CC"/>
                </a:solidFill>
                <a:latin typeface="ＭＳ Ｐ明朝" panose="02020600040205080304" pitchFamily="18" charset="-128"/>
                <a:ea typeface="ＭＳ Ｐ明朝" panose="02020600040205080304" pitchFamily="18" charset="-128"/>
              </a:rPr>
              <a:t>　</a:t>
            </a:r>
            <a:r>
              <a:rPr lang="en-US" altLang="ja-JP" sz="900" dirty="0" smtClean="0">
                <a:solidFill>
                  <a:srgbClr val="0000CC"/>
                </a:solidFill>
                <a:latin typeface="ＭＳ Ｐ明朝" panose="02020600040205080304" pitchFamily="18" charset="-128"/>
                <a:ea typeface="ＭＳ Ｐ明朝" panose="02020600040205080304" pitchFamily="18" charset="-128"/>
              </a:rPr>
              <a:t>OSAKA</a:t>
            </a:r>
            <a:r>
              <a:rPr lang="ja-JP" altLang="en-US" sz="900" dirty="0">
                <a:solidFill>
                  <a:srgbClr val="0000CC"/>
                </a:solidFill>
                <a:latin typeface="ＭＳ Ｐ明朝" panose="02020600040205080304" pitchFamily="18" charset="-128"/>
                <a:ea typeface="ＭＳ Ｐ明朝" panose="02020600040205080304" pitchFamily="18" charset="-128"/>
              </a:rPr>
              <a:t>オープン</a:t>
            </a:r>
            <a:endParaRPr lang="en-US" altLang="ja-JP" sz="900" dirty="0" smtClean="0">
              <a:solidFill>
                <a:srgbClr val="0000CC"/>
              </a:solidFill>
              <a:latin typeface="ＭＳ Ｐ明朝" panose="02020600040205080304" pitchFamily="18" charset="-128"/>
              <a:ea typeface="ＭＳ Ｐ明朝" panose="02020600040205080304" pitchFamily="18" charset="-128"/>
            </a:endParaRPr>
          </a:p>
          <a:p>
            <a:r>
              <a:rPr lang="en-US" altLang="ja-JP" sz="900" dirty="0">
                <a:solidFill>
                  <a:srgbClr val="0000CC"/>
                </a:solidFill>
                <a:latin typeface="ＭＳ Ｐ明朝" panose="02020600040205080304" pitchFamily="18" charset="-128"/>
                <a:ea typeface="ＭＳ Ｐ明朝" panose="02020600040205080304" pitchFamily="18" charset="-128"/>
              </a:rPr>
              <a:t>MIRAIZA</a:t>
            </a:r>
            <a:r>
              <a:rPr lang="ja-JP" altLang="en-US" sz="900" dirty="0">
                <a:solidFill>
                  <a:srgbClr val="0000CC"/>
                </a:solidFill>
                <a:latin typeface="ＭＳ Ｐ明朝" panose="02020600040205080304" pitchFamily="18" charset="-128"/>
                <a:ea typeface="ＭＳ Ｐ明朝" panose="02020600040205080304" pitchFamily="18" charset="-128"/>
              </a:rPr>
              <a:t>　</a:t>
            </a:r>
            <a:r>
              <a:rPr lang="en-US" altLang="ja-JP" sz="900" dirty="0" smtClean="0">
                <a:solidFill>
                  <a:srgbClr val="0000CC"/>
                </a:solidFill>
                <a:latin typeface="ＭＳ Ｐ明朝" panose="02020600040205080304" pitchFamily="18" charset="-128"/>
                <a:ea typeface="ＭＳ Ｐ明朝" panose="02020600040205080304" pitchFamily="18" charset="-128"/>
              </a:rPr>
              <a:t>OSAKA-JO</a:t>
            </a:r>
            <a:r>
              <a:rPr lang="ja-JP" altLang="en-US" sz="900" dirty="0" smtClean="0">
                <a:solidFill>
                  <a:srgbClr val="0000CC"/>
                </a:solidFill>
                <a:latin typeface="ＭＳ Ｐ明朝" panose="02020600040205080304" pitchFamily="18" charset="-128"/>
                <a:ea typeface="ＭＳ Ｐ明朝" panose="02020600040205080304" pitchFamily="18" charset="-128"/>
              </a:rPr>
              <a:t>オープン</a:t>
            </a:r>
            <a:endParaRPr lang="en-US" altLang="ja-JP" sz="900" dirty="0">
              <a:solidFill>
                <a:srgbClr val="0000CC"/>
              </a:solidFill>
              <a:latin typeface="ＭＳ Ｐ明朝" panose="02020600040205080304" pitchFamily="18" charset="-128"/>
              <a:ea typeface="ＭＳ Ｐ明朝" panose="02020600040205080304" pitchFamily="18" charset="-128"/>
            </a:endParaRPr>
          </a:p>
        </p:txBody>
      </p:sp>
      <p:sp>
        <p:nvSpPr>
          <p:cNvPr id="50" name="円/楕円 49"/>
          <p:cNvSpPr/>
          <p:nvPr/>
        </p:nvSpPr>
        <p:spPr>
          <a:xfrm>
            <a:off x="5781360" y="1667284"/>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51" name="円/楕円 50"/>
          <p:cNvSpPr/>
          <p:nvPr/>
        </p:nvSpPr>
        <p:spPr>
          <a:xfrm>
            <a:off x="4927044" y="1665898"/>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680941" y="1795337"/>
            <a:ext cx="1831222" cy="438582"/>
          </a:xfrm>
          <a:prstGeom prst="rect">
            <a:avLst/>
          </a:prstGeom>
          <a:noFill/>
        </p:spPr>
        <p:txBody>
          <a:bodyPr wrap="square" rtlCol="0">
            <a:spAutoFit/>
          </a:bodyPr>
          <a:lstStyle/>
          <a:p>
            <a:pPr>
              <a:lnSpc>
                <a:spcPts val="900"/>
              </a:lnSpc>
            </a:pPr>
            <a:r>
              <a:rPr lang="ja-JP" altLang="en-US" sz="900" dirty="0" smtClean="0">
                <a:solidFill>
                  <a:srgbClr val="0000CC"/>
                </a:solidFill>
                <a:latin typeface="ＭＳ Ｐ明朝" panose="02020600040205080304" pitchFamily="18" charset="-128"/>
                <a:ea typeface="ＭＳ Ｐ明朝" panose="02020600040205080304" pitchFamily="18" charset="-128"/>
              </a:rPr>
              <a:t>大阪迎賓館</a:t>
            </a:r>
            <a:endParaRPr lang="en-US" altLang="ja-JP" sz="900" dirty="0" smtClean="0">
              <a:solidFill>
                <a:srgbClr val="0000CC"/>
              </a:solidFill>
              <a:latin typeface="ＭＳ Ｐ明朝" panose="02020600040205080304" pitchFamily="18" charset="-128"/>
              <a:ea typeface="ＭＳ Ｐ明朝" panose="02020600040205080304" pitchFamily="18" charset="-128"/>
            </a:endParaRPr>
          </a:p>
          <a:p>
            <a:pPr>
              <a:lnSpc>
                <a:spcPts val="900"/>
              </a:lnSpc>
            </a:pPr>
            <a:r>
              <a:rPr lang="ja-JP" altLang="en-US" sz="900" dirty="0" smtClean="0">
                <a:solidFill>
                  <a:srgbClr val="0000CC"/>
                </a:solidFill>
                <a:latin typeface="ＭＳ Ｐ明朝" panose="02020600040205080304" pitchFamily="18" charset="-128"/>
                <a:ea typeface="ＭＳ Ｐ明朝" panose="02020600040205080304" pitchFamily="18" charset="-128"/>
              </a:rPr>
              <a:t>リニューアルオープン</a:t>
            </a:r>
            <a:endParaRPr lang="en-US" altLang="ja-JP" sz="900" dirty="0" smtClean="0">
              <a:solidFill>
                <a:srgbClr val="0000CC"/>
              </a:solidFill>
              <a:latin typeface="ＭＳ Ｐ明朝" panose="02020600040205080304" pitchFamily="18" charset="-128"/>
              <a:ea typeface="ＭＳ Ｐ明朝" panose="02020600040205080304" pitchFamily="18" charset="-128"/>
            </a:endParaRPr>
          </a:p>
          <a:p>
            <a:pPr>
              <a:lnSpc>
                <a:spcPts val="900"/>
              </a:lnSpc>
            </a:pPr>
            <a:r>
              <a:rPr lang="ja-JP" altLang="en-US" sz="900" dirty="0">
                <a:solidFill>
                  <a:srgbClr val="0000CC"/>
                </a:solidFill>
                <a:latin typeface="ＭＳ Ｐ明朝" panose="02020600040205080304" pitchFamily="18" charset="-128"/>
                <a:ea typeface="ＭＳ Ｐ明朝" panose="02020600040205080304" pitchFamily="18" charset="-128"/>
              </a:rPr>
              <a:t>（</a:t>
            </a:r>
            <a:r>
              <a:rPr lang="en-US" altLang="ja-JP" sz="900" dirty="0" smtClean="0">
                <a:solidFill>
                  <a:srgbClr val="0000CC"/>
                </a:solidFill>
                <a:latin typeface="ＭＳ Ｐ明朝" panose="02020600040205080304" pitchFamily="18" charset="-128"/>
                <a:ea typeface="ＭＳ Ｐ明朝" panose="02020600040205080304" pitchFamily="18" charset="-128"/>
              </a:rPr>
              <a:t>2016.5</a:t>
            </a:r>
            <a:r>
              <a:rPr lang="ja-JP" altLang="en-US" sz="900" dirty="0">
                <a:solidFill>
                  <a:srgbClr val="0000CC"/>
                </a:solidFill>
                <a:latin typeface="ＭＳ Ｐ明朝" panose="02020600040205080304" pitchFamily="18" charset="-128"/>
                <a:ea typeface="ＭＳ Ｐ明朝" panose="02020600040205080304" pitchFamily="18" charset="-128"/>
              </a:rPr>
              <a:t>～</a:t>
            </a:r>
            <a:r>
              <a:rPr lang="ja-JP" altLang="en-US" sz="900" dirty="0" smtClean="0">
                <a:solidFill>
                  <a:srgbClr val="0000CC"/>
                </a:solidFill>
                <a:latin typeface="ＭＳ Ｐ明朝" panose="02020600040205080304" pitchFamily="18" charset="-128"/>
                <a:ea typeface="ＭＳ Ｐ明朝" panose="02020600040205080304" pitchFamily="18" charset="-128"/>
              </a:rPr>
              <a:t>）</a:t>
            </a:r>
            <a:endParaRPr lang="ja-JP" altLang="en-US" sz="900" dirty="0">
              <a:solidFill>
                <a:srgbClr val="0000CC"/>
              </a:solidFill>
              <a:latin typeface="ＭＳ Ｐ明朝" panose="02020600040205080304" pitchFamily="18" charset="-128"/>
              <a:ea typeface="ＭＳ Ｐ明朝" panose="02020600040205080304" pitchFamily="18" charset="-128"/>
            </a:endParaRPr>
          </a:p>
        </p:txBody>
      </p:sp>
      <p:sp>
        <p:nvSpPr>
          <p:cNvPr id="54" name="テキスト ボックス 53"/>
          <p:cNvSpPr txBox="1"/>
          <p:nvPr/>
        </p:nvSpPr>
        <p:spPr>
          <a:xfrm>
            <a:off x="5255866" y="1503663"/>
            <a:ext cx="3202333" cy="230832"/>
          </a:xfrm>
          <a:prstGeom prst="rect">
            <a:avLst/>
          </a:prstGeom>
          <a:noFill/>
        </p:spPr>
        <p:txBody>
          <a:bodyPr wrap="square" rtlCol="0">
            <a:spAutoFit/>
          </a:bodyPr>
          <a:lstStyle/>
          <a:p>
            <a:r>
              <a:rPr lang="ja-JP" altLang="en-US" sz="900" dirty="0">
                <a:solidFill>
                  <a:srgbClr val="0000CC"/>
                </a:solidFill>
                <a:latin typeface="ＭＳ Ｐ明朝" panose="02020600040205080304" pitchFamily="18" charset="-128"/>
                <a:ea typeface="ＭＳ Ｐ明朝" panose="02020600040205080304" pitchFamily="18" charset="-128"/>
              </a:rPr>
              <a:t>園内の</a:t>
            </a:r>
            <a:r>
              <a:rPr lang="ja-JP" altLang="en-US" sz="900" dirty="0" smtClean="0">
                <a:solidFill>
                  <a:srgbClr val="0000CC"/>
                </a:solidFill>
                <a:latin typeface="ＭＳ Ｐ明朝" panose="02020600040205080304" pitchFamily="18" charset="-128"/>
                <a:ea typeface="ＭＳ Ｐ明朝" panose="02020600040205080304" pitchFamily="18" charset="-128"/>
              </a:rPr>
              <a:t>巡回ロードトレイン、エレクトリックカー運行開始</a:t>
            </a:r>
            <a:endParaRPr lang="en-US" altLang="ja-JP" sz="900" dirty="0">
              <a:solidFill>
                <a:srgbClr val="0000CC"/>
              </a:solidFill>
              <a:latin typeface="ＭＳ Ｐ明朝" panose="02020600040205080304" pitchFamily="18" charset="-128"/>
              <a:ea typeface="ＭＳ Ｐ明朝" panose="02020600040205080304" pitchFamily="18" charset="-128"/>
            </a:endParaRPr>
          </a:p>
        </p:txBody>
      </p:sp>
      <p:sp>
        <p:nvSpPr>
          <p:cNvPr id="55" name="円/楕円 54"/>
          <p:cNvSpPr/>
          <p:nvPr/>
        </p:nvSpPr>
        <p:spPr>
          <a:xfrm>
            <a:off x="5168785" y="1665648"/>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矢印コネクタ 55"/>
          <p:cNvCxnSpPr/>
          <p:nvPr/>
        </p:nvCxnSpPr>
        <p:spPr>
          <a:xfrm flipV="1">
            <a:off x="3765104" y="5464175"/>
            <a:ext cx="334206" cy="0"/>
          </a:xfrm>
          <a:prstGeom prst="straightConnector1">
            <a:avLst/>
          </a:prstGeom>
          <a:ln w="25400">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32" name="円/楕円 31"/>
          <p:cNvSpPr/>
          <p:nvPr/>
        </p:nvSpPr>
        <p:spPr>
          <a:xfrm>
            <a:off x="5216325" y="5410175"/>
            <a:ext cx="108000" cy="108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5040599" y="5193090"/>
            <a:ext cx="441146"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着工</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67" name="テキスト ボックス 66"/>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68" name="グループ化 67"/>
          <p:cNvGrpSpPr/>
          <p:nvPr/>
        </p:nvGrpSpPr>
        <p:grpSpPr>
          <a:xfrm>
            <a:off x="4882148" y="409610"/>
            <a:ext cx="7279465" cy="516139"/>
            <a:chOff x="4882148" y="409610"/>
            <a:chExt cx="7279465" cy="516139"/>
          </a:xfrm>
        </p:grpSpPr>
        <p:cxnSp>
          <p:nvCxnSpPr>
            <p:cNvPr id="69" name="直線コネクタ 68"/>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71" name="直線コネクタ 70"/>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73" name="直線コネクタ 72"/>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75" name="テキスト ボックス 74"/>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76" name="テキスト ボックス 75"/>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77" name="角丸四角形 76"/>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テキスト ボックス 59"/>
          <p:cNvSpPr txBox="1"/>
          <p:nvPr/>
        </p:nvSpPr>
        <p:spPr>
          <a:xfrm>
            <a:off x="3714137" y="2150415"/>
            <a:ext cx="1541729" cy="400110"/>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府立成人病センター跡地等のまちづくり方針公表</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61" name="円/楕円 60"/>
          <p:cNvSpPr/>
          <p:nvPr/>
        </p:nvSpPr>
        <p:spPr>
          <a:xfrm>
            <a:off x="4123041" y="2518406"/>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58" name="円/楕円 57"/>
          <p:cNvSpPr/>
          <p:nvPr/>
        </p:nvSpPr>
        <p:spPr>
          <a:xfrm>
            <a:off x="5776983" y="2952362"/>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5648755" y="3063413"/>
            <a:ext cx="1909497" cy="246221"/>
          </a:xfrm>
          <a:prstGeom prst="rect">
            <a:avLst/>
          </a:prstGeom>
        </p:spPr>
        <p:txBody>
          <a:bodyPr wrap="none">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都市再生緊急整備地域に</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指定</a:t>
            </a:r>
            <a:endParaRPr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62" name="円/楕円 61"/>
          <p:cNvSpPr/>
          <p:nvPr/>
        </p:nvSpPr>
        <p:spPr>
          <a:xfrm>
            <a:off x="4411931" y="2514546"/>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65" name="円/楕円 64"/>
          <p:cNvSpPr/>
          <p:nvPr/>
        </p:nvSpPr>
        <p:spPr>
          <a:xfrm>
            <a:off x="6784660" y="1679984"/>
            <a:ext cx="14400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66" name="テキスト ボックス 65"/>
          <p:cNvSpPr txBox="1"/>
          <p:nvPr/>
        </p:nvSpPr>
        <p:spPr>
          <a:xfrm>
            <a:off x="6877860" y="1682795"/>
            <a:ext cx="3202333" cy="230832"/>
          </a:xfrm>
          <a:prstGeom prst="rect">
            <a:avLst/>
          </a:prstGeom>
          <a:noFill/>
        </p:spPr>
        <p:txBody>
          <a:bodyPr wrap="square" rtlCol="0">
            <a:spAutoFit/>
          </a:bodyPr>
          <a:lstStyle/>
          <a:p>
            <a:r>
              <a:rPr lang="en-US" altLang="ja-JP" sz="900" dirty="0" smtClean="0">
                <a:solidFill>
                  <a:srgbClr val="FF0000"/>
                </a:solidFill>
                <a:latin typeface="ＭＳ Ｐ明朝" panose="02020600040205080304" pitchFamily="18" charset="-128"/>
                <a:ea typeface="ＭＳ Ｐ明朝" panose="02020600040205080304" pitchFamily="18" charset="-128"/>
              </a:rPr>
              <a:t>COOL </a:t>
            </a:r>
            <a:r>
              <a:rPr lang="en-US" altLang="ja-JP" sz="900" dirty="0">
                <a:solidFill>
                  <a:srgbClr val="FF0000"/>
                </a:solidFill>
                <a:latin typeface="ＭＳ Ｐ明朝" panose="02020600040205080304" pitchFamily="18" charset="-128"/>
                <a:ea typeface="ＭＳ Ｐ明朝" panose="02020600040205080304" pitchFamily="18" charset="-128"/>
              </a:rPr>
              <a:t>JAPAN PARK </a:t>
            </a:r>
            <a:r>
              <a:rPr lang="en-US" altLang="ja-JP" sz="900" dirty="0" smtClean="0">
                <a:solidFill>
                  <a:srgbClr val="FF0000"/>
                </a:solidFill>
                <a:latin typeface="ＭＳ Ｐ明朝" panose="02020600040205080304" pitchFamily="18" charset="-128"/>
                <a:ea typeface="ＭＳ Ｐ明朝" panose="02020600040205080304" pitchFamily="18" charset="-128"/>
              </a:rPr>
              <a:t>OSAKA</a:t>
            </a:r>
            <a:r>
              <a:rPr lang="ja-JP" altLang="en-US" sz="900" dirty="0" smtClean="0">
                <a:solidFill>
                  <a:srgbClr val="FF0000"/>
                </a:solidFill>
                <a:latin typeface="ＭＳ Ｐ明朝" panose="02020600040205080304" pitchFamily="18" charset="-128"/>
                <a:ea typeface="ＭＳ Ｐ明朝" panose="02020600040205080304" pitchFamily="18" charset="-128"/>
              </a:rPr>
              <a:t>オープン</a:t>
            </a:r>
            <a:endParaRPr lang="en-US" altLang="ja-JP" sz="900" dirty="0">
              <a:solidFill>
                <a:srgbClr val="FF0000"/>
              </a:solidFill>
              <a:latin typeface="ＭＳ Ｐ明朝" panose="02020600040205080304" pitchFamily="18" charset="-128"/>
              <a:ea typeface="ＭＳ Ｐ明朝" panose="02020600040205080304" pitchFamily="18" charset="-128"/>
            </a:endParaRPr>
          </a:p>
        </p:txBody>
      </p:sp>
      <p:sp>
        <p:nvSpPr>
          <p:cNvPr id="63" name="テキスト ボックス 62"/>
          <p:cNvSpPr txBox="1"/>
          <p:nvPr/>
        </p:nvSpPr>
        <p:spPr>
          <a:xfrm>
            <a:off x="5141596" y="2175137"/>
            <a:ext cx="2135465" cy="400110"/>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大阪城東部地区の</a:t>
            </a:r>
            <a:endParaRPr lang="en-US" altLang="ja-JP" sz="1000" i="1" u="sng" dirty="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まちづくり</a:t>
            </a:r>
            <a:r>
              <a:rPr lang="ja-JP" altLang="en-US" sz="1000" i="1" u="sng" dirty="0">
                <a:solidFill>
                  <a:srgbClr val="0000CC"/>
                </a:solidFill>
                <a:latin typeface="ＭＳ Ｐ明朝" panose="02020600040205080304" pitchFamily="18" charset="-128"/>
                <a:ea typeface="ＭＳ Ｐ明朝" panose="02020600040205080304" pitchFamily="18" charset="-128"/>
              </a:rPr>
              <a:t>の方向性（素案）とりまとめ</a:t>
            </a:r>
          </a:p>
        </p:txBody>
      </p:sp>
      <p:sp>
        <p:nvSpPr>
          <p:cNvPr id="64" name="テキスト ボックス 63"/>
          <p:cNvSpPr txBox="1"/>
          <p:nvPr/>
        </p:nvSpPr>
        <p:spPr>
          <a:xfrm>
            <a:off x="6067772" y="2665195"/>
            <a:ext cx="1861407" cy="400110"/>
          </a:xfrm>
          <a:prstGeom prst="rect">
            <a:avLst/>
          </a:prstGeom>
          <a:noFill/>
        </p:spPr>
        <p:txBody>
          <a:bodyPr wrap="none" rtlCol="0">
            <a:spAutoFit/>
          </a:bodyPr>
          <a:lstStyle/>
          <a:p>
            <a:r>
              <a:rPr lang="ja-JP" altLang="en-US" sz="1000" dirty="0">
                <a:solidFill>
                  <a:srgbClr val="FF0000"/>
                </a:solidFill>
                <a:latin typeface="ＭＳ Ｐ明朝" panose="02020600040205080304" pitchFamily="18" charset="-128"/>
                <a:ea typeface="ＭＳ Ｐ明朝" panose="02020600040205080304" pitchFamily="18" charset="-128"/>
              </a:rPr>
              <a:t>まちづくりの将来ビジョンを検討</a:t>
            </a:r>
            <a:endParaRPr lang="en-US" altLang="ja-JP" sz="1000" dirty="0">
              <a:solidFill>
                <a:srgbClr val="FF0000"/>
              </a:solidFill>
              <a:latin typeface="ＭＳ Ｐ明朝" panose="02020600040205080304" pitchFamily="18" charset="-128"/>
              <a:ea typeface="ＭＳ Ｐ明朝" panose="02020600040205080304" pitchFamily="18" charset="-128"/>
            </a:endParaRPr>
          </a:p>
          <a:p>
            <a:r>
              <a:rPr lang="ja-JP" altLang="en-US" sz="1000" dirty="0">
                <a:solidFill>
                  <a:srgbClr val="FF0000"/>
                </a:solidFill>
                <a:latin typeface="ＭＳ Ｐ明朝" panose="02020600040205080304" pitchFamily="18" charset="-128"/>
                <a:ea typeface="ＭＳ Ｐ明朝" panose="02020600040205080304" pitchFamily="18" charset="-128"/>
              </a:rPr>
              <a:t>民間の都市開発事業の</a:t>
            </a:r>
            <a:r>
              <a:rPr lang="ja-JP" altLang="en-US" sz="1000" dirty="0" smtClean="0">
                <a:solidFill>
                  <a:srgbClr val="FF0000"/>
                </a:solidFill>
                <a:latin typeface="ＭＳ Ｐ明朝" panose="02020600040205080304" pitchFamily="18" charset="-128"/>
                <a:ea typeface="ＭＳ Ｐ明朝" panose="02020600040205080304" pitchFamily="18" charset="-128"/>
              </a:rPr>
              <a:t>誘導</a:t>
            </a:r>
            <a:endParaRPr kumimoji="1" lang="en-US" altLang="ja-JP" sz="1000" strike="sngStrike" dirty="0" smtClean="0">
              <a:solidFill>
                <a:srgbClr val="FF0000"/>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077092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endParaRPr lang="en-US" altLang="ja-JP" sz="1400" b="1" dirty="0">
              <a:solidFill>
                <a:schemeClr val="bg1"/>
              </a:solidFill>
              <a:latin typeface="ＭＳ ゴシック" pitchFamily="49" charset="-128"/>
              <a:ea typeface="ＭＳ ゴシック" pitchFamily="49" charset="-128"/>
            </a:endParaRPr>
          </a:p>
        </p:txBody>
      </p:sp>
      <p:sp>
        <p:nvSpPr>
          <p:cNvPr id="5" name="テキスト ボックス 4"/>
          <p:cNvSpPr txBox="1"/>
          <p:nvPr/>
        </p:nvSpPr>
        <p:spPr>
          <a:xfrm>
            <a:off x="1200150" y="620688"/>
            <a:ext cx="4636770" cy="5947752"/>
          </a:xfrm>
          <a:prstGeom prst="rect">
            <a:avLst/>
          </a:prstGeom>
          <a:noFill/>
          <a:ln w="12700">
            <a:solidFill>
              <a:schemeClr val="tx1"/>
            </a:solidFill>
            <a:prstDash val="sysDash"/>
          </a:ln>
        </p:spPr>
        <p:txBody>
          <a:bodyPr wrap="square" lIns="36000" tIns="36000" rIns="36000" bIns="0" rtlCol="0">
            <a:normAutofit/>
          </a:bodyPr>
          <a:lstStyle/>
          <a:p>
            <a:r>
              <a:rPr lang="en-US" altLang="ja-JP" sz="1100" dirty="0">
                <a:latin typeface="+mn-ea"/>
              </a:rPr>
              <a:t>【</a:t>
            </a:r>
            <a:r>
              <a:rPr lang="ja-JP" altLang="en-US" sz="1100" dirty="0">
                <a:latin typeface="+mn-ea"/>
              </a:rPr>
              <a:t>地区の位置付け</a:t>
            </a:r>
            <a:r>
              <a:rPr lang="en-US" altLang="ja-JP" sz="1100" dirty="0">
                <a:latin typeface="+mn-ea"/>
              </a:rPr>
              <a:t>】</a:t>
            </a:r>
            <a:endParaRPr lang="ja-JP" altLang="ja-JP" sz="1100" dirty="0">
              <a:latin typeface="+mn-ea"/>
            </a:endParaRPr>
          </a:p>
          <a:p>
            <a:pPr marL="180975" indent="-180975"/>
            <a:r>
              <a:rPr lang="ja-JP" altLang="en-US" sz="1100" dirty="0">
                <a:latin typeface="ＭＳ Ｐ明朝" pitchFamily="18" charset="-128"/>
                <a:ea typeface="ＭＳ Ｐ明朝" pitchFamily="18" charset="-128"/>
              </a:rPr>
              <a:t>　・本地区は</a:t>
            </a:r>
            <a:r>
              <a:rPr lang="ja-JP" altLang="en-US" sz="1100" dirty="0" smtClean="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約</a:t>
            </a:r>
            <a:r>
              <a:rPr lang="en-US" altLang="ja-JP" sz="1100" dirty="0">
                <a:latin typeface="ＭＳ Ｐ明朝" pitchFamily="18" charset="-128"/>
                <a:ea typeface="ＭＳ Ｐ明朝" pitchFamily="18" charset="-128"/>
              </a:rPr>
              <a:t>50</a:t>
            </a:r>
            <a:r>
              <a:rPr lang="ja-JP" altLang="ja-JP" sz="1100" dirty="0">
                <a:latin typeface="ＭＳ Ｐ明朝" pitchFamily="18" charset="-128"/>
                <a:ea typeface="ＭＳ Ｐ明朝" pitchFamily="18" charset="-128"/>
              </a:rPr>
              <a:t>万人</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日と</a:t>
            </a:r>
            <a:r>
              <a:rPr lang="ja-JP" altLang="en-US" sz="1100" dirty="0" smtClean="0">
                <a:latin typeface="ＭＳ Ｐ明朝" pitchFamily="18" charset="-128"/>
                <a:ea typeface="ＭＳ Ｐ明朝" pitchFamily="18" charset="-128"/>
              </a:rPr>
              <a:t>大阪</a:t>
            </a:r>
            <a:r>
              <a:rPr lang="ja-JP" altLang="en-US" sz="1100" dirty="0">
                <a:latin typeface="ＭＳ Ｐ明朝" pitchFamily="18" charset="-128"/>
                <a:ea typeface="ＭＳ Ｐ明朝" pitchFamily="18" charset="-128"/>
              </a:rPr>
              <a:t>第４の乗降客を誇るターミナルである京橋駅を擁し、周辺には大阪を代表する文化・情報・国際化の拠点である大阪ビジネスパーク（</a:t>
            </a:r>
            <a:r>
              <a:rPr lang="en-US" altLang="ja-JP" sz="1100" dirty="0">
                <a:latin typeface="ＭＳ Ｐ明朝" pitchFamily="18" charset="-128"/>
                <a:ea typeface="ＭＳ Ｐ明朝" pitchFamily="18" charset="-128"/>
              </a:rPr>
              <a:t>OBP</a:t>
            </a:r>
            <a:r>
              <a:rPr lang="ja-JP" altLang="en-US" sz="1100" dirty="0">
                <a:latin typeface="ＭＳ Ｐ明朝" pitchFamily="18" charset="-128"/>
                <a:ea typeface="ＭＳ Ｐ明朝" pitchFamily="18" charset="-128"/>
              </a:rPr>
              <a:t>）や観光拠点である大阪城公園</a:t>
            </a:r>
            <a:r>
              <a:rPr lang="ja-JP" altLang="en-US" sz="1100" dirty="0" smtClean="0">
                <a:latin typeface="ＭＳ Ｐ明朝" pitchFamily="18" charset="-128"/>
                <a:ea typeface="ＭＳ Ｐ明朝" pitchFamily="18" charset="-128"/>
              </a:rPr>
              <a:t>、低</a:t>
            </a:r>
            <a:r>
              <a:rPr lang="ja-JP" altLang="en-US" sz="1100" b="1" dirty="0">
                <a:latin typeface="ＭＳ Ｐ明朝" pitchFamily="18" charset="-128"/>
                <a:ea typeface="ＭＳ Ｐ明朝" pitchFamily="18" charset="-128"/>
              </a:rPr>
              <a:t>・</a:t>
            </a:r>
            <a:r>
              <a:rPr lang="ja-JP" altLang="en-US" sz="1100" dirty="0" smtClean="0">
                <a:latin typeface="ＭＳ Ｐ明朝" pitchFamily="18" charset="-128"/>
                <a:ea typeface="ＭＳ Ｐ明朝" pitchFamily="18" charset="-128"/>
              </a:rPr>
              <a:t>未利用地</a:t>
            </a:r>
            <a:r>
              <a:rPr lang="ja-JP" altLang="en-US" sz="1100" dirty="0">
                <a:latin typeface="ＭＳ Ｐ明朝" pitchFamily="18" charset="-128"/>
                <a:ea typeface="ＭＳ Ｐ明朝" pitchFamily="18" charset="-128"/>
              </a:rPr>
              <a:t>と築約</a:t>
            </a:r>
            <a:r>
              <a:rPr lang="en-US" altLang="ja-JP" sz="1100" dirty="0">
                <a:latin typeface="ＭＳ Ｐ明朝" pitchFamily="18" charset="-128"/>
                <a:ea typeface="ＭＳ Ｐ明朝" pitchFamily="18" charset="-128"/>
              </a:rPr>
              <a:t>40</a:t>
            </a:r>
            <a:r>
              <a:rPr lang="ja-JP" altLang="en-US" sz="1100" dirty="0" smtClean="0">
                <a:latin typeface="ＭＳ Ｐ明朝" pitchFamily="18" charset="-128"/>
                <a:ea typeface="ＭＳ Ｐ明朝" pitchFamily="18" charset="-128"/>
              </a:rPr>
              <a:t>年</a:t>
            </a:r>
            <a:r>
              <a:rPr lang="ja-JP" altLang="en-US" sz="1100" dirty="0">
                <a:latin typeface="ＭＳ Ｐ明朝" pitchFamily="18" charset="-128"/>
                <a:ea typeface="ＭＳ Ｐ明朝" pitchFamily="18" charset="-128"/>
              </a:rPr>
              <a:t>以上</a:t>
            </a:r>
            <a:r>
              <a:rPr lang="ja-JP" altLang="en-US" sz="1100" dirty="0" smtClean="0">
                <a:latin typeface="ＭＳ Ｐ明朝" pitchFamily="18" charset="-128"/>
                <a:ea typeface="ＭＳ Ｐ明朝" pitchFamily="18" charset="-128"/>
              </a:rPr>
              <a:t>を</a:t>
            </a:r>
            <a:r>
              <a:rPr lang="ja-JP" altLang="en-US" sz="1100" dirty="0">
                <a:latin typeface="ＭＳ Ｐ明朝" pitchFamily="18" charset="-128"/>
                <a:ea typeface="ＭＳ Ｐ明朝" pitchFamily="18" charset="-128"/>
              </a:rPr>
              <a:t>経過するＵＲ団地などが立地する森之宮が近接し、大阪都心の東部エリアの拠点として、高いポテンシャルを有している。</a:t>
            </a:r>
            <a:endParaRPr lang="en-US" altLang="ja-JP" sz="1100" dirty="0">
              <a:latin typeface="ＭＳ Ｐ明朝" pitchFamily="18" charset="-128"/>
              <a:ea typeface="ＭＳ Ｐ明朝" pitchFamily="18" charset="-128"/>
            </a:endParaRPr>
          </a:p>
          <a:p>
            <a:r>
              <a:rPr lang="en-US" altLang="ja-JP" sz="1100" dirty="0">
                <a:latin typeface="ＭＳ Ｐゴシック" pitchFamily="50" charset="-128"/>
                <a:ea typeface="ＭＳ Ｐゴシック" pitchFamily="50" charset="-128"/>
              </a:rPr>
              <a:t>【</a:t>
            </a:r>
            <a:r>
              <a:rPr lang="ja-JP" altLang="en-US" sz="1100" dirty="0">
                <a:latin typeface="ＭＳ Ｐゴシック" pitchFamily="50" charset="-128"/>
                <a:ea typeface="ＭＳ Ｐゴシック" pitchFamily="50" charset="-128"/>
              </a:rPr>
              <a:t>エリア全体の課題</a:t>
            </a:r>
            <a:r>
              <a:rPr lang="en-US" altLang="ja-JP" sz="1100" dirty="0">
                <a:latin typeface="ＭＳ Ｐゴシック" pitchFamily="50" charset="-128"/>
                <a:ea typeface="ＭＳ Ｐゴシック" pitchFamily="50" charset="-128"/>
              </a:rPr>
              <a:t>】</a:t>
            </a:r>
          </a:p>
          <a:p>
            <a:pPr marL="180975" indent="-180975"/>
            <a:r>
              <a:rPr lang="ja-JP" altLang="en-US" sz="1100" dirty="0">
                <a:latin typeface="ＭＳ Ｐ明朝" pitchFamily="18" charset="-128"/>
                <a:ea typeface="ＭＳ Ｐ明朝" pitchFamily="18" charset="-128"/>
              </a:rPr>
              <a:t>　・各エリアでそれぞれのまちづくりが進められてきたが、ソフト・ハードの相互連携が課題である。</a:t>
            </a:r>
            <a:endParaRPr lang="en-US" altLang="ja-JP" sz="1100" dirty="0">
              <a:latin typeface="ＭＳ Ｐ明朝" pitchFamily="18" charset="-128"/>
              <a:ea typeface="ＭＳ Ｐ明朝" pitchFamily="18" charset="-128"/>
            </a:endParaRPr>
          </a:p>
          <a:p>
            <a:pPr marL="180975" indent="-180975"/>
            <a:r>
              <a:rPr lang="ja-JP" altLang="en-US" sz="1100" dirty="0">
                <a:latin typeface="ＭＳ Ｐ明朝" pitchFamily="18" charset="-128"/>
                <a:ea typeface="ＭＳ Ｐ明朝" pitchFamily="18" charset="-128"/>
              </a:rPr>
              <a:t>　・今後、観光拠点や災害時などリスク発生時の業務継続性に強いビジネス拠点などそれぞれの地区の特徴を活かしたまちづくりを進め魅力の向上を図るとともに、各地区間の回遊性を向上するなど、各地区のまちづくりにみがきをかけソフト・ハードの相互連携を図り、エリア全体で業務・商業・観光機能が集積した大阪都心の東部エリアの中心拠点としていく必要がある。</a:t>
            </a:r>
            <a:endParaRPr lang="en-US" altLang="ja-JP" sz="1100" dirty="0">
              <a:latin typeface="ＭＳ Ｐ明朝" pitchFamily="18" charset="-128"/>
              <a:ea typeface="ＭＳ Ｐ明朝" pitchFamily="18" charset="-128"/>
            </a:endParaRPr>
          </a:p>
          <a:p>
            <a:r>
              <a:rPr lang="en-US" altLang="ja-JP" sz="1100" dirty="0">
                <a:latin typeface="+mn-ea"/>
              </a:rPr>
              <a:t>【</a:t>
            </a:r>
            <a:r>
              <a:rPr lang="ja-JP" altLang="en-US" sz="1100" dirty="0">
                <a:latin typeface="+mn-ea"/>
              </a:rPr>
              <a:t>地区の現状</a:t>
            </a:r>
            <a:r>
              <a:rPr lang="en-US" altLang="ja-JP" sz="1100" dirty="0">
                <a:latin typeface="+mn-ea"/>
              </a:rPr>
              <a:t>】</a:t>
            </a:r>
          </a:p>
          <a:p>
            <a:pPr indent="47625"/>
            <a:r>
              <a:rPr lang="ja-JP" altLang="en-US" sz="1100" dirty="0">
                <a:latin typeface="+mn-ea"/>
              </a:rPr>
              <a:t>①</a:t>
            </a:r>
            <a:r>
              <a:rPr lang="ja-JP" altLang="ja-JP" sz="1100" dirty="0">
                <a:latin typeface="+mn-ea"/>
              </a:rPr>
              <a:t>大阪城公園</a:t>
            </a:r>
            <a:endParaRPr lang="en-US" altLang="ja-JP" sz="1100" dirty="0">
              <a:latin typeface="+mn-ea"/>
            </a:endParaRPr>
          </a:p>
          <a:p>
            <a:pPr marL="266700" indent="-123825"/>
            <a:r>
              <a:rPr lang="ja-JP" altLang="en-US" sz="1100" dirty="0">
                <a:latin typeface="ＭＳ Ｐ明朝" pitchFamily="18" charset="-128"/>
                <a:ea typeface="ＭＳ Ｐ明朝" pitchFamily="18" charset="-128"/>
              </a:rPr>
              <a:t>１</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年間</a:t>
            </a:r>
            <a:r>
              <a:rPr lang="en-US" altLang="ja-JP" sz="1100" dirty="0">
                <a:latin typeface="ＭＳ Ｐ明朝" pitchFamily="18" charset="-128"/>
                <a:ea typeface="ＭＳ Ｐ明朝" pitchFamily="18" charset="-128"/>
              </a:rPr>
              <a:t>850</a:t>
            </a:r>
            <a:r>
              <a:rPr lang="ja-JP" altLang="ja-JP" sz="1100" dirty="0">
                <a:latin typeface="ＭＳ Ｐ明朝" pitchFamily="18" charset="-128"/>
                <a:ea typeface="ＭＳ Ｐ明朝" pitchFamily="18" charset="-128"/>
              </a:rPr>
              <a:t>万人の来訪者を誇る。</a:t>
            </a:r>
          </a:p>
          <a:p>
            <a:pPr marL="266700" indent="-123825"/>
            <a:r>
              <a:rPr lang="ja-JP" altLang="en-US" sz="1100" dirty="0">
                <a:latin typeface="ＭＳ Ｐ明朝" pitchFamily="18" charset="-128"/>
                <a:ea typeface="ＭＳ Ｐ明朝" pitchFamily="18" charset="-128"/>
              </a:rPr>
              <a:t>２</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総面積約</a:t>
            </a:r>
            <a:r>
              <a:rPr lang="en-US" altLang="ja-JP" sz="1100" dirty="0">
                <a:latin typeface="ＭＳ Ｐ明朝" pitchFamily="18" charset="-128"/>
                <a:ea typeface="ＭＳ Ｐ明朝" pitchFamily="18" charset="-128"/>
              </a:rPr>
              <a:t>106ha</a:t>
            </a:r>
            <a:r>
              <a:rPr lang="ja-JP" altLang="en-US" sz="1100" dirty="0" err="1">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３</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天守閣をはじめとする歴史建造物</a:t>
            </a:r>
            <a:r>
              <a:rPr lang="ja-JP" altLang="en-US" sz="1100" dirty="0">
                <a:latin typeface="ＭＳ Ｐ明朝" pitchFamily="18" charset="-128"/>
                <a:ea typeface="ＭＳ Ｐ明朝" pitchFamily="18" charset="-128"/>
              </a:rPr>
              <a:t>が有り</a:t>
            </a:r>
            <a:r>
              <a:rPr lang="ja-JP" altLang="ja-JP" sz="1100" dirty="0">
                <a:latin typeface="ＭＳ Ｐ明朝" pitchFamily="18" charset="-128"/>
                <a:ea typeface="ＭＳ Ｐ明朝" pitchFamily="18" charset="-128"/>
              </a:rPr>
              <a:t>、四季折々の花を楽しめるスポットが充実</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indent="47625"/>
            <a:r>
              <a:rPr lang="ja-JP" altLang="en-US" sz="1100" dirty="0">
                <a:latin typeface="+mn-ea"/>
              </a:rPr>
              <a:t>②</a:t>
            </a:r>
            <a:r>
              <a:rPr lang="ja-JP" altLang="ja-JP" sz="1100" dirty="0">
                <a:latin typeface="+mn-ea"/>
              </a:rPr>
              <a:t>森之宮</a:t>
            </a:r>
            <a:endParaRPr lang="en-US" altLang="ja-JP" sz="1100" dirty="0">
              <a:latin typeface="+mn-ea"/>
            </a:endParaRPr>
          </a:p>
          <a:p>
            <a:pPr marL="266700" indent="-123825"/>
            <a:r>
              <a:rPr lang="ja-JP" altLang="en-US" sz="1100" dirty="0">
                <a:latin typeface="ＭＳ Ｐ明朝" pitchFamily="18" charset="-128"/>
                <a:ea typeface="ＭＳ Ｐ明朝" pitchFamily="18" charset="-128"/>
              </a:rPr>
              <a:t>１</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大阪城公園に隣接した立地、Ｊ</a:t>
            </a:r>
            <a:r>
              <a:rPr lang="en-US" altLang="ja-JP" sz="1100" dirty="0">
                <a:latin typeface="ＭＳ Ｐ明朝" pitchFamily="18" charset="-128"/>
                <a:ea typeface="ＭＳ Ｐ明朝" pitchFamily="18" charset="-128"/>
              </a:rPr>
              <a:t>R</a:t>
            </a:r>
            <a:r>
              <a:rPr lang="ja-JP" altLang="ja-JP" sz="1100" dirty="0">
                <a:latin typeface="ＭＳ Ｐ明朝" pitchFamily="18" charset="-128"/>
                <a:ea typeface="ＭＳ Ｐ明朝" pitchFamily="18" charset="-128"/>
              </a:rPr>
              <a:t>環状線</a:t>
            </a:r>
            <a:r>
              <a:rPr lang="ja-JP" altLang="ja-JP"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Osaka Metro</a:t>
            </a:r>
            <a:r>
              <a:rPr lang="ja-JP" altLang="ja-JP" sz="1100" dirty="0" err="1" smtClean="0">
                <a:latin typeface="ＭＳ Ｐ明朝" pitchFamily="18" charset="-128"/>
                <a:ea typeface="ＭＳ Ｐ明朝" pitchFamily="18" charset="-128"/>
              </a:rPr>
              <a:t>が</a:t>
            </a:r>
            <a:r>
              <a:rPr lang="ja-JP" altLang="ja-JP" sz="1100" dirty="0" err="1">
                <a:latin typeface="ＭＳ Ｐ明朝" pitchFamily="18" charset="-128"/>
                <a:ea typeface="ＭＳ Ｐ明朝" pitchFamily="18" charset="-128"/>
              </a:rPr>
              <a:t>交</a:t>
            </a:r>
            <a:r>
              <a:rPr lang="ja-JP" altLang="ja-JP" sz="1100" dirty="0">
                <a:latin typeface="ＭＳ Ｐ明朝" pitchFamily="18" charset="-128"/>
                <a:ea typeface="ＭＳ Ｐ明朝" pitchFamily="18" charset="-128"/>
              </a:rPr>
              <a:t>差し、交通至便な立地</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２</a:t>
            </a:r>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築後約</a:t>
            </a:r>
            <a:r>
              <a:rPr lang="en-US" altLang="ja-JP" sz="1100" dirty="0">
                <a:latin typeface="ＭＳ Ｐ明朝" pitchFamily="18" charset="-128"/>
                <a:ea typeface="ＭＳ Ｐ明朝" pitchFamily="18" charset="-128"/>
              </a:rPr>
              <a:t>40</a:t>
            </a:r>
            <a:r>
              <a:rPr lang="ja-JP" altLang="en-US" sz="1100" dirty="0" smtClean="0">
                <a:latin typeface="ＭＳ Ｐ明朝" pitchFamily="18" charset="-128"/>
                <a:ea typeface="ＭＳ Ｐ明朝" pitchFamily="18" charset="-128"/>
              </a:rPr>
              <a:t>年</a:t>
            </a:r>
            <a:r>
              <a:rPr lang="ja-JP" altLang="en-US" sz="1100" dirty="0">
                <a:latin typeface="ＭＳ Ｐ明朝" pitchFamily="18" charset="-128"/>
                <a:ea typeface="ＭＳ Ｐ明朝" pitchFamily="18" charset="-128"/>
              </a:rPr>
              <a:t>以上</a:t>
            </a:r>
            <a:r>
              <a:rPr lang="ja-JP" altLang="en-US" sz="1100" dirty="0" smtClean="0">
                <a:latin typeface="ＭＳ Ｐ明朝" pitchFamily="18" charset="-128"/>
                <a:ea typeface="ＭＳ Ｐ明朝" pitchFamily="18" charset="-128"/>
              </a:rPr>
              <a:t>を</a:t>
            </a:r>
            <a:r>
              <a:rPr lang="ja-JP" altLang="en-US" sz="1100" dirty="0">
                <a:latin typeface="ＭＳ Ｐ明朝" pitchFamily="18" charset="-128"/>
                <a:ea typeface="ＭＳ Ｐ明朝" pitchFamily="18" charset="-128"/>
              </a:rPr>
              <a:t>経過する</a:t>
            </a:r>
            <a:r>
              <a:rPr lang="ja-JP" altLang="ja-JP" sz="1100" dirty="0">
                <a:latin typeface="ＭＳ Ｐ明朝" pitchFamily="18" charset="-128"/>
                <a:ea typeface="ＭＳ Ｐ明朝" pitchFamily="18" charset="-128"/>
              </a:rPr>
              <a:t>ＵＲの</a:t>
            </a:r>
            <a:r>
              <a:rPr lang="ja-JP" altLang="ja-JP" sz="1100" dirty="0" smtClean="0">
                <a:latin typeface="ＭＳ Ｐ明朝" pitchFamily="18" charset="-128"/>
                <a:ea typeface="ＭＳ Ｐ明朝" pitchFamily="18" charset="-128"/>
              </a:rPr>
              <a:t>団地</a:t>
            </a:r>
            <a:r>
              <a:rPr lang="ja-JP" altLang="en-US" sz="1100" dirty="0" smtClean="0">
                <a:latin typeface="ＭＳ Ｐ明朝" pitchFamily="18" charset="-128"/>
                <a:ea typeface="ＭＳ Ｐ明朝" pitchFamily="18" charset="-128"/>
              </a:rPr>
              <a:t>など</a:t>
            </a:r>
            <a:r>
              <a:rPr lang="ja-JP" altLang="en-US" sz="1100" dirty="0">
                <a:latin typeface="ＭＳ Ｐ明朝" pitchFamily="18" charset="-128"/>
                <a:ea typeface="ＭＳ Ｐ明朝" pitchFamily="18" charset="-128"/>
              </a:rPr>
              <a:t>が立地。</a:t>
            </a:r>
            <a:endParaRPr lang="ja-JP" altLang="ja-JP" sz="1100" dirty="0">
              <a:latin typeface="ＭＳ Ｐ明朝" pitchFamily="18" charset="-128"/>
              <a:ea typeface="ＭＳ Ｐ明朝" pitchFamily="18" charset="-128"/>
            </a:endParaRPr>
          </a:p>
          <a:p>
            <a:pPr indent="47625"/>
            <a:r>
              <a:rPr lang="ja-JP" altLang="en-US" sz="1100" dirty="0">
                <a:latin typeface="+mn-ea"/>
              </a:rPr>
              <a:t>③京橋・大阪ビジネスパーク（</a:t>
            </a:r>
            <a:r>
              <a:rPr lang="en-US" altLang="ja-JP" sz="1100" dirty="0">
                <a:latin typeface="+mn-ea"/>
              </a:rPr>
              <a:t>OBP)</a:t>
            </a:r>
          </a:p>
          <a:p>
            <a:r>
              <a:rPr lang="ja-JP" altLang="en-US" sz="1100" dirty="0">
                <a:latin typeface="+mn-ea"/>
              </a:rPr>
              <a:t>　○京橋</a:t>
            </a:r>
            <a:endParaRPr lang="ja-JP" altLang="ja-JP" sz="1100" dirty="0">
              <a:latin typeface="+mn-ea"/>
            </a:endParaRPr>
          </a:p>
          <a:p>
            <a:pPr marL="266700" indent="-123825"/>
            <a:r>
              <a:rPr lang="ja-JP" altLang="en-US" sz="1100" dirty="0">
                <a:latin typeface="ＭＳ Ｐ明朝" pitchFamily="18" charset="-128"/>
                <a:ea typeface="ＭＳ Ｐ明朝" pitchFamily="18" charset="-128"/>
              </a:rPr>
              <a:t>１</a:t>
            </a:r>
            <a:r>
              <a:rPr lang="en-US" altLang="ja-JP" sz="1100" dirty="0" smtClean="0">
                <a:latin typeface="ＭＳ Ｐ明朝" pitchFamily="18" charset="-128"/>
                <a:ea typeface="ＭＳ Ｐ明朝" pitchFamily="18" charset="-128"/>
              </a:rPr>
              <a:t>.</a:t>
            </a:r>
            <a:r>
              <a:rPr lang="ja-JP" altLang="en-US" sz="1100" spc="-100" dirty="0">
                <a:latin typeface="ＭＳ Ｐ明朝" pitchFamily="18" charset="-128"/>
                <a:ea typeface="ＭＳ Ｐ明朝" pitchFamily="18" charset="-128"/>
              </a:rPr>
              <a:t>京橋駅は</a:t>
            </a:r>
            <a:r>
              <a:rPr lang="en-US" altLang="ja-JP" sz="1100" spc="-100" dirty="0">
                <a:latin typeface="ＭＳ Ｐ明朝" pitchFamily="18" charset="-128"/>
                <a:ea typeface="ＭＳ Ｐ明朝" pitchFamily="18" charset="-128"/>
              </a:rPr>
              <a:t>4</a:t>
            </a:r>
            <a:r>
              <a:rPr lang="ja-JP" altLang="en-US" sz="1100" spc="-100" dirty="0">
                <a:latin typeface="ＭＳ Ｐ明朝" pitchFamily="18" charset="-128"/>
                <a:ea typeface="ＭＳ Ｐ明朝" pitchFamily="18" charset="-128"/>
              </a:rPr>
              <a:t>本の鉄道路線（</a:t>
            </a:r>
            <a:r>
              <a:rPr lang="ja-JP" altLang="ja-JP" sz="1100" dirty="0">
                <a:latin typeface="ＭＳ Ｐ明朝" pitchFamily="18" charset="-128"/>
                <a:ea typeface="ＭＳ Ｐ明朝" pitchFamily="18" charset="-128"/>
              </a:rPr>
              <a:t>ＪＲ環状線、</a:t>
            </a:r>
            <a:r>
              <a:rPr lang="en-US" altLang="ja-JP" sz="1100" dirty="0">
                <a:latin typeface="ＭＳ Ｐ明朝" pitchFamily="18" charset="-128"/>
                <a:ea typeface="ＭＳ Ｐ明朝" pitchFamily="18" charset="-128"/>
              </a:rPr>
              <a:t>JR</a:t>
            </a:r>
            <a:r>
              <a:rPr lang="ja-JP" altLang="ja-JP" sz="1100" dirty="0">
                <a:latin typeface="ＭＳ Ｐ明朝" pitchFamily="18" charset="-128"/>
                <a:ea typeface="ＭＳ Ｐ明朝" pitchFamily="18" charset="-128"/>
              </a:rPr>
              <a:t>東西線</a:t>
            </a:r>
            <a:r>
              <a:rPr lang="ja-JP" altLang="ja-JP"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Osaka Metro</a:t>
            </a:r>
            <a:r>
              <a:rPr lang="ja-JP" altLang="ja-JP" sz="1100" dirty="0" err="1" smtClean="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京阪本線</a:t>
            </a:r>
            <a:r>
              <a:rPr lang="ja-JP" altLang="en-US" sz="1100" dirty="0">
                <a:latin typeface="ＭＳ Ｐ明朝" pitchFamily="18" charset="-128"/>
                <a:ea typeface="ＭＳ Ｐ明朝" pitchFamily="18" charset="-128"/>
              </a:rPr>
              <a:t>）</a:t>
            </a:r>
            <a:r>
              <a:rPr lang="ja-JP" altLang="en-US" sz="1100" spc="-100" dirty="0">
                <a:latin typeface="ＭＳ Ｐ明朝" pitchFamily="18" charset="-128"/>
                <a:ea typeface="ＭＳ Ｐ明朝" pitchFamily="18" charset="-128"/>
              </a:rPr>
              <a:t>が乗り入れている</a:t>
            </a:r>
            <a:r>
              <a:rPr lang="ja-JP" altLang="ja-JP" sz="1100" dirty="0" smtClean="0">
                <a:latin typeface="ＭＳ Ｐ明朝" pitchFamily="18" charset="-128"/>
                <a:ea typeface="ＭＳ Ｐ明朝" pitchFamily="18" charset="-128"/>
              </a:rPr>
              <a:t>交通</a:t>
            </a:r>
            <a:r>
              <a:rPr lang="ja-JP" altLang="ja-JP" sz="1100" dirty="0">
                <a:latin typeface="ＭＳ Ｐ明朝" pitchFamily="18" charset="-128"/>
                <a:ea typeface="ＭＳ Ｐ明朝" pitchFamily="18" charset="-128"/>
              </a:rPr>
              <a:t>至便な立地</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r>
              <a:rPr lang="ja-JP" altLang="en-US" sz="1100" dirty="0">
                <a:latin typeface="+mn-ea"/>
              </a:rPr>
              <a:t>　○大阪ビジネスパーク（</a:t>
            </a:r>
            <a:r>
              <a:rPr lang="en-US" altLang="ja-JP" sz="1100" dirty="0">
                <a:latin typeface="+mn-ea"/>
              </a:rPr>
              <a:t>OBP</a:t>
            </a:r>
            <a:r>
              <a:rPr lang="ja-JP" altLang="en-US" sz="1100" dirty="0">
                <a:latin typeface="+mn-ea"/>
              </a:rPr>
              <a:t>）</a:t>
            </a:r>
            <a:endParaRPr lang="ja-JP" altLang="ja-JP" sz="1100" dirty="0">
              <a:latin typeface="+mn-ea"/>
            </a:endParaRPr>
          </a:p>
          <a:p>
            <a:pPr marL="266700" indent="-123825"/>
            <a:r>
              <a:rPr lang="ja-JP" altLang="en-US" sz="1100" dirty="0">
                <a:latin typeface="ＭＳ Ｐ明朝" pitchFamily="18" charset="-128"/>
                <a:ea typeface="ＭＳ Ｐ明朝" pitchFamily="18" charset="-128"/>
              </a:rPr>
              <a:t>１</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水と緑に囲まれた豊かな自然環境。</a:t>
            </a:r>
          </a:p>
          <a:p>
            <a:pPr marL="266700" indent="-123825"/>
            <a:r>
              <a:rPr lang="ja-JP" altLang="en-US" sz="1100" dirty="0">
                <a:latin typeface="ＭＳ Ｐ明朝" pitchFamily="18" charset="-128"/>
                <a:ea typeface="ＭＳ Ｐ明朝" pitchFamily="18" charset="-128"/>
              </a:rPr>
              <a:t>２</a:t>
            </a:r>
            <a:r>
              <a:rPr lang="en-US" altLang="ja-JP" sz="1100" dirty="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１９８６年に</a:t>
            </a:r>
            <a:r>
              <a:rPr lang="ja-JP" altLang="en-US" sz="1100" dirty="0" err="1">
                <a:latin typeface="ＭＳ Ｐ明朝" pitchFamily="18" charset="-128"/>
                <a:ea typeface="ＭＳ Ｐ明朝" pitchFamily="18" charset="-128"/>
              </a:rPr>
              <a:t>ま</a:t>
            </a:r>
            <a:r>
              <a:rPr lang="ja-JP" altLang="en-US" sz="1100" dirty="0">
                <a:latin typeface="ＭＳ Ｐ明朝" pitchFamily="18" charset="-128"/>
                <a:ea typeface="ＭＳ Ｐ明朝" pitchFamily="18" charset="-128"/>
              </a:rPr>
              <a:t>ちび</a:t>
            </a:r>
            <a:r>
              <a:rPr lang="ja-JP" altLang="en-US" sz="1100" dirty="0" err="1">
                <a:latin typeface="ＭＳ Ｐ明朝" pitchFamily="18" charset="-128"/>
                <a:ea typeface="ＭＳ Ｐ明朝" pitchFamily="18" charset="-128"/>
              </a:rPr>
              <a:t>らきが</a:t>
            </a:r>
            <a:r>
              <a:rPr lang="ja-JP" altLang="en-US" sz="1100" dirty="0">
                <a:latin typeface="ＭＳ Ｐ明朝" pitchFamily="18" charset="-128"/>
                <a:ea typeface="ＭＳ Ｐ明朝" pitchFamily="18" charset="-128"/>
              </a:rPr>
              <a:t>行われ、</a:t>
            </a:r>
            <a:r>
              <a:rPr lang="ja-JP" altLang="ja-JP" sz="1100" dirty="0">
                <a:latin typeface="ＭＳ Ｐ明朝" pitchFamily="18" charset="-128"/>
                <a:ea typeface="ＭＳ Ｐ明朝" pitchFamily="18" charset="-128"/>
              </a:rPr>
              <a:t>情報関連企業が多数立地し、情報産業や、情報受発信施設が数多くそろっている</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３</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地権者企業による</a:t>
            </a:r>
            <a:r>
              <a:rPr lang="ja-JP" altLang="en-US" sz="1100" dirty="0">
                <a:latin typeface="ＭＳ Ｐ明朝" pitchFamily="18" charset="-128"/>
                <a:ea typeface="ＭＳ Ｐ明朝" pitchFamily="18" charset="-128"/>
              </a:rPr>
              <a:t>エリアマネジメント</a:t>
            </a:r>
            <a:r>
              <a:rPr lang="ja-JP" altLang="ja-JP" sz="1100" dirty="0">
                <a:latin typeface="ＭＳ Ｐ明朝" pitchFamily="18" charset="-128"/>
                <a:ea typeface="ＭＳ Ｐ明朝" pitchFamily="18" charset="-128"/>
              </a:rPr>
              <a:t>の先駆け</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４</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文化を創造するイベント関連施設としてさまざまな規模の ホールが集中</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a:p>
            <a:pPr marL="266700" indent="-123825"/>
            <a:r>
              <a:rPr lang="ja-JP" altLang="en-US" sz="1100" dirty="0">
                <a:latin typeface="ＭＳ Ｐ明朝" pitchFamily="18" charset="-128"/>
                <a:ea typeface="ＭＳ Ｐ明朝" pitchFamily="18" charset="-128"/>
              </a:rPr>
              <a:t>５</a:t>
            </a:r>
            <a:r>
              <a:rPr lang="en-US" altLang="ja-JP"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商業スペースやホテルなどが設けられ、 都市機能が凝縮された複合都市</a:t>
            </a:r>
            <a:r>
              <a:rPr lang="ja-JP" altLang="en-US" sz="1100" dirty="0">
                <a:latin typeface="ＭＳ Ｐ明朝" pitchFamily="18" charset="-128"/>
                <a:ea typeface="ＭＳ Ｐ明朝" pitchFamily="18" charset="-128"/>
              </a:rPr>
              <a:t>。</a:t>
            </a:r>
            <a:endParaRPr lang="ja-JP" altLang="ja-JP" sz="1100" dirty="0">
              <a:latin typeface="ＭＳ Ｐ明朝" pitchFamily="18" charset="-128"/>
              <a:ea typeface="ＭＳ Ｐ明朝" pitchFamily="18" charset="-128"/>
            </a:endParaRPr>
          </a:p>
        </p:txBody>
      </p:sp>
      <p:pic>
        <p:nvPicPr>
          <p:cNvPr id="6" name="Picture 2" descr="C:\Users\i9353862\Desktop\森之宮02.jpg"/>
          <p:cNvPicPr>
            <a:picLocks noChangeAspect="1" noChangeArrowheads="1"/>
          </p:cNvPicPr>
          <p:nvPr/>
        </p:nvPicPr>
        <p:blipFill>
          <a:blip r:embed="rId2" cstate="email"/>
          <a:srcRect l="11123" t="4251" r="11455" b="32000"/>
          <a:stretch>
            <a:fillRect/>
          </a:stretch>
        </p:blipFill>
        <p:spPr bwMode="auto">
          <a:xfrm>
            <a:off x="5880023" y="622627"/>
            <a:ext cx="5083993" cy="5920686"/>
          </a:xfrm>
          <a:prstGeom prst="rect">
            <a:avLst/>
          </a:prstGeom>
          <a:noFill/>
          <a:ln w="12700" cmpd="sng">
            <a:solidFill>
              <a:schemeClr val="tx1"/>
            </a:solidFill>
            <a:prstDash val="sysDash"/>
          </a:ln>
        </p:spPr>
      </p:pic>
      <p:sp>
        <p:nvSpPr>
          <p:cNvPr id="8" name="フリーフォーム 7"/>
          <p:cNvSpPr/>
          <p:nvPr/>
        </p:nvSpPr>
        <p:spPr>
          <a:xfrm>
            <a:off x="5961010" y="2533239"/>
            <a:ext cx="3350408" cy="2878664"/>
          </a:xfrm>
          <a:custGeom>
            <a:avLst/>
            <a:gdLst>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27200 w 2743200"/>
              <a:gd name="connsiteY4" fmla="*/ 2278743 h 2293257"/>
              <a:gd name="connsiteX5" fmla="*/ 1451429 w 2743200"/>
              <a:gd name="connsiteY5" fmla="*/ 2220686 h 2293257"/>
              <a:gd name="connsiteX6" fmla="*/ 696686 w 2743200"/>
              <a:gd name="connsiteY6" fmla="*/ 2162629 h 2293257"/>
              <a:gd name="connsiteX7" fmla="*/ 290286 w 2743200"/>
              <a:gd name="connsiteY7" fmla="*/ 1872343 h 2293257"/>
              <a:gd name="connsiteX8" fmla="*/ 0 w 2743200"/>
              <a:gd name="connsiteY8" fmla="*/ 725714 h 2293257"/>
              <a:gd name="connsiteX9" fmla="*/ 333829 w 2743200"/>
              <a:gd name="connsiteY9" fmla="*/ 449943 h 2293257"/>
              <a:gd name="connsiteX10" fmla="*/ 522515 w 2743200"/>
              <a:gd name="connsiteY10" fmla="*/ 449943 h 2293257"/>
              <a:gd name="connsiteX11" fmla="*/ 551543 w 2743200"/>
              <a:gd name="connsiteY11" fmla="*/ 348343 h 2293257"/>
              <a:gd name="connsiteX12" fmla="*/ 653143 w 2743200"/>
              <a:gd name="connsiteY12" fmla="*/ 304800 h 2293257"/>
              <a:gd name="connsiteX13" fmla="*/ 711200 w 2743200"/>
              <a:gd name="connsiteY13" fmla="*/ 217714 h 2293257"/>
              <a:gd name="connsiteX14" fmla="*/ 711200 w 2743200"/>
              <a:gd name="connsiteY14" fmla="*/ 130629 h 2293257"/>
              <a:gd name="connsiteX15" fmla="*/ 1059543 w 2743200"/>
              <a:gd name="connsiteY15" fmla="*/ 0 h 2293257"/>
              <a:gd name="connsiteX16" fmla="*/ 1262743 w 2743200"/>
              <a:gd name="connsiteY16" fmla="*/ 29029 h 2293257"/>
              <a:gd name="connsiteX17" fmla="*/ 1553029 w 2743200"/>
              <a:gd name="connsiteY17" fmla="*/ 203200 h 2293257"/>
              <a:gd name="connsiteX18" fmla="*/ 1843315 w 2743200"/>
              <a:gd name="connsiteY18" fmla="*/ 174172 h 2293257"/>
              <a:gd name="connsiteX19" fmla="*/ 2438400 w 2743200"/>
              <a:gd name="connsiteY19" fmla="*/ 406400 h 2293257"/>
              <a:gd name="connsiteX20" fmla="*/ 2743200 w 2743200"/>
              <a:gd name="connsiteY20"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41421 w 2743200"/>
              <a:gd name="connsiteY4" fmla="*/ 2132519 h 2293257"/>
              <a:gd name="connsiteX5" fmla="*/ 1727200 w 2743200"/>
              <a:gd name="connsiteY5" fmla="*/ 2278743 h 2293257"/>
              <a:gd name="connsiteX6" fmla="*/ 1451429 w 2743200"/>
              <a:gd name="connsiteY6" fmla="*/ 2220686 h 2293257"/>
              <a:gd name="connsiteX7" fmla="*/ 696686 w 2743200"/>
              <a:gd name="connsiteY7" fmla="*/ 2162629 h 2293257"/>
              <a:gd name="connsiteX8" fmla="*/ 290286 w 2743200"/>
              <a:gd name="connsiteY8" fmla="*/ 1872343 h 2293257"/>
              <a:gd name="connsiteX9" fmla="*/ 0 w 2743200"/>
              <a:gd name="connsiteY9" fmla="*/ 725714 h 2293257"/>
              <a:gd name="connsiteX10" fmla="*/ 333829 w 2743200"/>
              <a:gd name="connsiteY10" fmla="*/ 449943 h 2293257"/>
              <a:gd name="connsiteX11" fmla="*/ 522515 w 2743200"/>
              <a:gd name="connsiteY11" fmla="*/ 449943 h 2293257"/>
              <a:gd name="connsiteX12" fmla="*/ 551543 w 2743200"/>
              <a:gd name="connsiteY12" fmla="*/ 348343 h 2293257"/>
              <a:gd name="connsiteX13" fmla="*/ 653143 w 2743200"/>
              <a:gd name="connsiteY13" fmla="*/ 304800 h 2293257"/>
              <a:gd name="connsiteX14" fmla="*/ 711200 w 2743200"/>
              <a:gd name="connsiteY14" fmla="*/ 217714 h 2293257"/>
              <a:gd name="connsiteX15" fmla="*/ 711200 w 2743200"/>
              <a:gd name="connsiteY15" fmla="*/ 130629 h 2293257"/>
              <a:gd name="connsiteX16" fmla="*/ 1059543 w 2743200"/>
              <a:gd name="connsiteY16" fmla="*/ 0 h 2293257"/>
              <a:gd name="connsiteX17" fmla="*/ 1262743 w 2743200"/>
              <a:gd name="connsiteY17" fmla="*/ 29029 h 2293257"/>
              <a:gd name="connsiteX18" fmla="*/ 1553029 w 2743200"/>
              <a:gd name="connsiteY18" fmla="*/ 203200 h 2293257"/>
              <a:gd name="connsiteX19" fmla="*/ 1843315 w 2743200"/>
              <a:gd name="connsiteY19" fmla="*/ 174172 h 2293257"/>
              <a:gd name="connsiteX20" fmla="*/ 2438400 w 2743200"/>
              <a:gd name="connsiteY20" fmla="*/ 406400 h 2293257"/>
              <a:gd name="connsiteX21" fmla="*/ 2743200 w 2743200"/>
              <a:gd name="connsiteY21"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132519 h 2293257"/>
              <a:gd name="connsiteX5" fmla="*/ 1741421 w 2743200"/>
              <a:gd name="connsiteY5" fmla="*/ 2132519 h 2293257"/>
              <a:gd name="connsiteX6" fmla="*/ 1727200 w 2743200"/>
              <a:gd name="connsiteY6" fmla="*/ 2278743 h 2293257"/>
              <a:gd name="connsiteX7" fmla="*/ 1451429 w 2743200"/>
              <a:gd name="connsiteY7" fmla="*/ 2220686 h 2293257"/>
              <a:gd name="connsiteX8" fmla="*/ 696686 w 2743200"/>
              <a:gd name="connsiteY8" fmla="*/ 2162629 h 2293257"/>
              <a:gd name="connsiteX9" fmla="*/ 290286 w 2743200"/>
              <a:gd name="connsiteY9" fmla="*/ 1872343 h 2293257"/>
              <a:gd name="connsiteX10" fmla="*/ 0 w 2743200"/>
              <a:gd name="connsiteY10" fmla="*/ 725714 h 2293257"/>
              <a:gd name="connsiteX11" fmla="*/ 333829 w 2743200"/>
              <a:gd name="connsiteY11" fmla="*/ 449943 h 2293257"/>
              <a:gd name="connsiteX12" fmla="*/ 522515 w 2743200"/>
              <a:gd name="connsiteY12" fmla="*/ 449943 h 2293257"/>
              <a:gd name="connsiteX13" fmla="*/ 551543 w 2743200"/>
              <a:gd name="connsiteY13" fmla="*/ 348343 h 2293257"/>
              <a:gd name="connsiteX14" fmla="*/ 653143 w 2743200"/>
              <a:gd name="connsiteY14" fmla="*/ 304800 h 2293257"/>
              <a:gd name="connsiteX15" fmla="*/ 711200 w 2743200"/>
              <a:gd name="connsiteY15" fmla="*/ 217714 h 2293257"/>
              <a:gd name="connsiteX16" fmla="*/ 711200 w 2743200"/>
              <a:gd name="connsiteY16" fmla="*/ 130629 h 2293257"/>
              <a:gd name="connsiteX17" fmla="*/ 1059543 w 2743200"/>
              <a:gd name="connsiteY17" fmla="*/ 0 h 2293257"/>
              <a:gd name="connsiteX18" fmla="*/ 1262743 w 2743200"/>
              <a:gd name="connsiteY18" fmla="*/ 29029 h 2293257"/>
              <a:gd name="connsiteX19" fmla="*/ 1553029 w 2743200"/>
              <a:gd name="connsiteY19" fmla="*/ 203200 h 2293257"/>
              <a:gd name="connsiteX20" fmla="*/ 1843315 w 2743200"/>
              <a:gd name="connsiteY20" fmla="*/ 174172 h 2293257"/>
              <a:gd name="connsiteX21" fmla="*/ 2438400 w 2743200"/>
              <a:gd name="connsiteY21" fmla="*/ 406400 h 2293257"/>
              <a:gd name="connsiteX22" fmla="*/ 2743200 w 2743200"/>
              <a:gd name="connsiteY22"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204527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41421 w 2743200"/>
              <a:gd name="connsiteY7" fmla="*/ 2276535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34743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8104 w 2657475"/>
              <a:gd name="connsiteY12" fmla="*/ 449943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46315 w 2657475"/>
              <a:gd name="connsiteY13" fmla="*/ 521380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30439 h 2302782"/>
              <a:gd name="connsiteX1" fmla="*/ 2599418 w 2657475"/>
              <a:gd name="connsiteY1" fmla="*/ 865868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57475 w 2657475"/>
              <a:gd name="connsiteY0" fmla="*/ 430439 h 2302782"/>
              <a:gd name="connsiteX1" fmla="*/ 2591800 w 2657475"/>
              <a:gd name="connsiteY1" fmla="*/ 1133932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63808 w 2663808"/>
              <a:gd name="connsiteY0" fmla="*/ 485860 h 2302782"/>
              <a:gd name="connsiteX1" fmla="*/ 2591800 w 2663808"/>
              <a:gd name="connsiteY1" fmla="*/ 1133932 h 2302782"/>
              <a:gd name="connsiteX2" fmla="*/ 2541361 w 2663808"/>
              <a:gd name="connsiteY2" fmla="*/ 2244725 h 2302782"/>
              <a:gd name="connsiteX3" fmla="*/ 2512333 w 2663808"/>
              <a:gd name="connsiteY3" fmla="*/ 2302782 h 2302782"/>
              <a:gd name="connsiteX4" fmla="*/ 1909820 w 2663808"/>
              <a:gd name="connsiteY4" fmla="*/ 2286060 h 2302782"/>
              <a:gd name="connsiteX5" fmla="*/ 1895533 w 2663808"/>
              <a:gd name="connsiteY5" fmla="*/ 2170620 h 2302782"/>
              <a:gd name="connsiteX6" fmla="*/ 1689033 w 2663808"/>
              <a:gd name="connsiteY6" fmla="*/ 2184906 h 2302782"/>
              <a:gd name="connsiteX7" fmla="*/ 1684792 w 2663808"/>
              <a:gd name="connsiteY7" fmla="*/ 2267631 h 2302782"/>
              <a:gd name="connsiteX8" fmla="*/ 1432379 w 2663808"/>
              <a:gd name="connsiteY8" fmla="*/ 2196874 h 2302782"/>
              <a:gd name="connsiteX9" fmla="*/ 577624 w 2663808"/>
              <a:gd name="connsiteY9" fmla="*/ 2105479 h 2302782"/>
              <a:gd name="connsiteX10" fmla="*/ 261711 w 2663808"/>
              <a:gd name="connsiteY10" fmla="*/ 1881868 h 2302782"/>
              <a:gd name="connsiteX11" fmla="*/ 0 w 2663808"/>
              <a:gd name="connsiteY11" fmla="*/ 801914 h 2302782"/>
              <a:gd name="connsiteX12" fmla="*/ 243342 w 2663808"/>
              <a:gd name="connsiteY12" fmla="*/ 559481 h 2302782"/>
              <a:gd name="connsiteX13" fmla="*/ 446315 w 2663808"/>
              <a:gd name="connsiteY13" fmla="*/ 530905 h 2302782"/>
              <a:gd name="connsiteX14" fmla="*/ 465818 w 2663808"/>
              <a:gd name="connsiteY14" fmla="*/ 357868 h 2302782"/>
              <a:gd name="connsiteX15" fmla="*/ 567418 w 2663808"/>
              <a:gd name="connsiteY15" fmla="*/ 314325 h 2302782"/>
              <a:gd name="connsiteX16" fmla="*/ 625475 w 2663808"/>
              <a:gd name="connsiteY16" fmla="*/ 227239 h 2302782"/>
              <a:gd name="connsiteX17" fmla="*/ 625475 w 2663808"/>
              <a:gd name="connsiteY17" fmla="*/ 140154 h 2302782"/>
              <a:gd name="connsiteX18" fmla="*/ 1011918 w 2663808"/>
              <a:gd name="connsiteY18" fmla="*/ 0 h 2302782"/>
              <a:gd name="connsiteX19" fmla="*/ 1177018 w 2663808"/>
              <a:gd name="connsiteY19" fmla="*/ 38554 h 2302782"/>
              <a:gd name="connsiteX20" fmla="*/ 1467304 w 2663808"/>
              <a:gd name="connsiteY20" fmla="*/ 212725 h 2302782"/>
              <a:gd name="connsiteX21" fmla="*/ 1757590 w 2663808"/>
              <a:gd name="connsiteY21" fmla="*/ 183697 h 2302782"/>
              <a:gd name="connsiteX22" fmla="*/ 2352675 w 2663808"/>
              <a:gd name="connsiteY22" fmla="*/ 415925 h 2302782"/>
              <a:gd name="connsiteX23" fmla="*/ 2663808 w 2663808"/>
              <a:gd name="connsiteY23" fmla="*/ 485860 h 2302782"/>
              <a:gd name="connsiteX0" fmla="*/ 2663807 w 2663807"/>
              <a:gd name="connsiteY0" fmla="*/ 485860 h 2302782"/>
              <a:gd name="connsiteX1" fmla="*/ 2591800 w 2663807"/>
              <a:gd name="connsiteY1" fmla="*/ 1133932 h 2302782"/>
              <a:gd name="connsiteX2" fmla="*/ 2541361 w 2663807"/>
              <a:gd name="connsiteY2" fmla="*/ 2244725 h 2302782"/>
              <a:gd name="connsiteX3" fmla="*/ 2512333 w 2663807"/>
              <a:gd name="connsiteY3" fmla="*/ 2302782 h 2302782"/>
              <a:gd name="connsiteX4" fmla="*/ 1909820 w 2663807"/>
              <a:gd name="connsiteY4" fmla="*/ 2286060 h 2302782"/>
              <a:gd name="connsiteX5" fmla="*/ 1895533 w 2663807"/>
              <a:gd name="connsiteY5" fmla="*/ 2170620 h 2302782"/>
              <a:gd name="connsiteX6" fmla="*/ 1689033 w 2663807"/>
              <a:gd name="connsiteY6" fmla="*/ 2184906 h 2302782"/>
              <a:gd name="connsiteX7" fmla="*/ 1684792 w 2663807"/>
              <a:gd name="connsiteY7" fmla="*/ 2267631 h 2302782"/>
              <a:gd name="connsiteX8" fmla="*/ 1432379 w 2663807"/>
              <a:gd name="connsiteY8" fmla="*/ 2196874 h 2302782"/>
              <a:gd name="connsiteX9" fmla="*/ 577624 w 2663807"/>
              <a:gd name="connsiteY9" fmla="*/ 2105479 h 2302782"/>
              <a:gd name="connsiteX10" fmla="*/ 261711 w 2663807"/>
              <a:gd name="connsiteY10" fmla="*/ 1881868 h 2302782"/>
              <a:gd name="connsiteX11" fmla="*/ 0 w 2663807"/>
              <a:gd name="connsiteY11" fmla="*/ 801914 h 2302782"/>
              <a:gd name="connsiteX12" fmla="*/ 243342 w 2663807"/>
              <a:gd name="connsiteY12" fmla="*/ 559481 h 2302782"/>
              <a:gd name="connsiteX13" fmla="*/ 446315 w 2663807"/>
              <a:gd name="connsiteY13" fmla="*/ 530905 h 2302782"/>
              <a:gd name="connsiteX14" fmla="*/ 465818 w 2663807"/>
              <a:gd name="connsiteY14" fmla="*/ 357868 h 2302782"/>
              <a:gd name="connsiteX15" fmla="*/ 567418 w 2663807"/>
              <a:gd name="connsiteY15" fmla="*/ 314325 h 2302782"/>
              <a:gd name="connsiteX16" fmla="*/ 625475 w 2663807"/>
              <a:gd name="connsiteY16" fmla="*/ 227239 h 2302782"/>
              <a:gd name="connsiteX17" fmla="*/ 625475 w 2663807"/>
              <a:gd name="connsiteY17" fmla="*/ 140154 h 2302782"/>
              <a:gd name="connsiteX18" fmla="*/ 1011918 w 2663807"/>
              <a:gd name="connsiteY18" fmla="*/ 0 h 2302782"/>
              <a:gd name="connsiteX19" fmla="*/ 1177018 w 2663807"/>
              <a:gd name="connsiteY19" fmla="*/ 38554 h 2302782"/>
              <a:gd name="connsiteX20" fmla="*/ 1467304 w 2663807"/>
              <a:gd name="connsiteY20" fmla="*/ 212725 h 2302782"/>
              <a:gd name="connsiteX21" fmla="*/ 1757590 w 2663807"/>
              <a:gd name="connsiteY21" fmla="*/ 183697 h 2302782"/>
              <a:gd name="connsiteX22" fmla="*/ 2352675 w 2663807"/>
              <a:gd name="connsiteY22" fmla="*/ 415925 h 2302782"/>
              <a:gd name="connsiteX23" fmla="*/ 2663807 w 2663807"/>
              <a:gd name="connsiteY23" fmla="*/ 485860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689033 w 2680153"/>
              <a:gd name="connsiteY6" fmla="*/ 2184906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445419 w 2680153"/>
              <a:gd name="connsiteY2" fmla="*/ 2144017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512333 w 2680153"/>
              <a:gd name="connsiteY2" fmla="*/ 2302782 h 2302782"/>
              <a:gd name="connsiteX3" fmla="*/ 1909820 w 2680153"/>
              <a:gd name="connsiteY3" fmla="*/ 2286060 h 2302782"/>
              <a:gd name="connsiteX4" fmla="*/ 1895533 w 2680153"/>
              <a:gd name="connsiteY4" fmla="*/ 2170620 h 2302782"/>
              <a:gd name="connsiteX5" fmla="*/ 1780041 w 2680153"/>
              <a:gd name="connsiteY5" fmla="*/ 2167047 h 2302782"/>
              <a:gd name="connsiteX6" fmla="*/ 1760942 w 2680153"/>
              <a:gd name="connsiteY6" fmla="*/ 2283110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80153" h="2302782">
                <a:moveTo>
                  <a:pt x="2680153" y="457881"/>
                </a:moveTo>
                <a:lnTo>
                  <a:pt x="2591800" y="1133932"/>
                </a:lnTo>
                <a:lnTo>
                  <a:pt x="2512333" y="2302782"/>
                </a:lnTo>
                <a:lnTo>
                  <a:pt x="1909820" y="2286060"/>
                </a:lnTo>
                <a:lnTo>
                  <a:pt x="1895533" y="2170620"/>
                </a:lnTo>
                <a:lnTo>
                  <a:pt x="1780041" y="2167047"/>
                </a:lnTo>
                <a:cubicBezTo>
                  <a:pt x="1755236" y="2178453"/>
                  <a:pt x="1777610" y="2265552"/>
                  <a:pt x="1760942" y="2283110"/>
                </a:cubicBezTo>
                <a:cubicBezTo>
                  <a:pt x="1744274" y="2300668"/>
                  <a:pt x="1732417" y="2279423"/>
                  <a:pt x="1680030" y="2272393"/>
                </a:cubicBezTo>
                <a:lnTo>
                  <a:pt x="1432379" y="2196874"/>
                </a:lnTo>
                <a:lnTo>
                  <a:pt x="577624" y="2105479"/>
                </a:lnTo>
                <a:lnTo>
                  <a:pt x="261711" y="1881868"/>
                </a:lnTo>
                <a:lnTo>
                  <a:pt x="0" y="801914"/>
                </a:lnTo>
                <a:lnTo>
                  <a:pt x="243342" y="559481"/>
                </a:lnTo>
                <a:lnTo>
                  <a:pt x="446315" y="530905"/>
                </a:lnTo>
                <a:lnTo>
                  <a:pt x="465818" y="357868"/>
                </a:lnTo>
                <a:lnTo>
                  <a:pt x="567418" y="314325"/>
                </a:lnTo>
                <a:lnTo>
                  <a:pt x="625475" y="227239"/>
                </a:lnTo>
                <a:lnTo>
                  <a:pt x="625475" y="140154"/>
                </a:lnTo>
                <a:lnTo>
                  <a:pt x="1011918" y="0"/>
                </a:lnTo>
                <a:lnTo>
                  <a:pt x="1177018" y="38554"/>
                </a:lnTo>
                <a:lnTo>
                  <a:pt x="1467304" y="212725"/>
                </a:lnTo>
                <a:lnTo>
                  <a:pt x="1757590" y="183697"/>
                </a:lnTo>
                <a:lnTo>
                  <a:pt x="2352675" y="415925"/>
                </a:lnTo>
                <a:lnTo>
                  <a:pt x="2680153" y="457881"/>
                </a:lnTo>
                <a:close/>
              </a:path>
            </a:pathLst>
          </a:custGeom>
          <a:solidFill>
            <a:srgbClr val="92D050">
              <a:alpha val="20000"/>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06" tIns="45703" rIns="91406" bIns="45703" rtlCol="0" anchor="ctr"/>
          <a:lstStyle/>
          <a:p>
            <a:pPr algn="ctr"/>
            <a:endParaRPr lang="ja-JP" altLang="en-US"/>
          </a:p>
        </p:txBody>
      </p:sp>
      <p:sp>
        <p:nvSpPr>
          <p:cNvPr id="9" name="テキスト ボックス 8"/>
          <p:cNvSpPr txBox="1"/>
          <p:nvPr/>
        </p:nvSpPr>
        <p:spPr>
          <a:xfrm>
            <a:off x="6698677" y="3825220"/>
            <a:ext cx="1610118" cy="184666"/>
          </a:xfrm>
          <a:prstGeom prst="rect">
            <a:avLst/>
          </a:prstGeom>
          <a:noFill/>
          <a:ln w="12700">
            <a:solidFill>
              <a:schemeClr val="tx1"/>
            </a:solidFill>
          </a:ln>
        </p:spPr>
        <p:txBody>
          <a:bodyPr wrap="square" lIns="0" tIns="0" rIns="0" bIns="0" rtlCol="0" anchor="ctr" anchorCtr="0">
            <a:spAutoFit/>
          </a:bodyPr>
          <a:lstStyle/>
          <a:p>
            <a:pPr algn="ctr"/>
            <a:r>
              <a:rPr lang="ja-JP" altLang="en-US" sz="1200" b="1" dirty="0"/>
              <a:t>①大阪城公園</a:t>
            </a:r>
          </a:p>
        </p:txBody>
      </p:sp>
      <p:sp>
        <p:nvSpPr>
          <p:cNvPr id="10" name="Freeform 3"/>
          <p:cNvSpPr>
            <a:spLocks/>
          </p:cNvSpPr>
          <p:nvPr/>
        </p:nvSpPr>
        <p:spPr bwMode="auto">
          <a:xfrm>
            <a:off x="9198009" y="3143078"/>
            <a:ext cx="1650558" cy="3042787"/>
          </a:xfrm>
          <a:custGeom>
            <a:avLst/>
            <a:gdLst>
              <a:gd name="T0" fmla="*/ 417590 w 3420"/>
              <a:gd name="T1" fmla="*/ 0 h 6542"/>
              <a:gd name="T2" fmla="*/ 0 w 3420"/>
              <a:gd name="T3" fmla="*/ 3947368 h 6542"/>
              <a:gd name="T4" fmla="*/ 234630 w 3420"/>
              <a:gd name="T5" fmla="*/ 3947368 h 6542"/>
              <a:gd name="T6" fmla="*/ 237171 w 3420"/>
              <a:gd name="T7" fmla="*/ 4017989 h 6542"/>
              <a:gd name="T8" fmla="*/ 470106 w 3420"/>
              <a:gd name="T9" fmla="*/ 4033591 h 6542"/>
              <a:gd name="T10" fmla="*/ 447236 w 3420"/>
              <a:gd name="T11" fmla="*/ 4505765 h 6542"/>
              <a:gd name="T12" fmla="*/ 470106 w 3420"/>
              <a:gd name="T13" fmla="*/ 4775109 h 6542"/>
              <a:gd name="T14" fmla="*/ 514999 w 3420"/>
              <a:gd name="T15" fmla="*/ 5124928 h 6542"/>
              <a:gd name="T16" fmla="*/ 635279 w 3420"/>
              <a:gd name="T17" fmla="*/ 5372100 h 6542"/>
              <a:gd name="T18" fmla="*/ 940212 w 3420"/>
              <a:gd name="T19" fmla="*/ 5369636 h 6542"/>
              <a:gd name="T20" fmla="*/ 952918 w 3420"/>
              <a:gd name="T21" fmla="*/ 4957409 h 6542"/>
              <a:gd name="T22" fmla="*/ 1200253 w 3420"/>
              <a:gd name="T23" fmla="*/ 5006679 h 6542"/>
              <a:gd name="T24" fmla="*/ 1372202 w 3420"/>
              <a:gd name="T25" fmla="*/ 3990069 h 6542"/>
              <a:gd name="T26" fmla="*/ 1498410 w 3420"/>
              <a:gd name="T27" fmla="*/ 3989248 h 6542"/>
              <a:gd name="T28" fmla="*/ 1677135 w 3420"/>
              <a:gd name="T29" fmla="*/ 3448097 h 6542"/>
              <a:gd name="T30" fmla="*/ 1677135 w 3420"/>
              <a:gd name="T31" fmla="*/ 2721360 h 6542"/>
              <a:gd name="T32" fmla="*/ 2350530 w 3420"/>
              <a:gd name="T33" fmla="*/ 2733678 h 6542"/>
              <a:gd name="T34" fmla="*/ 2388647 w 3420"/>
              <a:gd name="T35" fmla="*/ 2358403 h 6542"/>
              <a:gd name="T36" fmla="*/ 2775744 w 3420"/>
              <a:gd name="T37" fmla="*/ 1804112 h 6542"/>
              <a:gd name="T38" fmla="*/ 2788449 w 3420"/>
              <a:gd name="T39" fmla="*/ 1637415 h 6542"/>
              <a:gd name="T40" fmla="*/ 2795225 w 3420"/>
              <a:gd name="T41" fmla="*/ 1459221 h 6542"/>
              <a:gd name="T42" fmla="*/ 2807931 w 3420"/>
              <a:gd name="T43" fmla="*/ 1341793 h 6542"/>
              <a:gd name="T44" fmla="*/ 2851977 w 3420"/>
              <a:gd name="T45" fmla="*/ 1193982 h 6542"/>
              <a:gd name="T46" fmla="*/ 2839271 w 3420"/>
              <a:gd name="T47" fmla="*/ 1065059 h 6542"/>
              <a:gd name="T48" fmla="*/ 2795225 w 3420"/>
              <a:gd name="T49" fmla="*/ 898361 h 6542"/>
              <a:gd name="T50" fmla="*/ 2769814 w 3420"/>
              <a:gd name="T51" fmla="*/ 787503 h 6542"/>
              <a:gd name="T52" fmla="*/ 2763038 w 3420"/>
              <a:gd name="T53" fmla="*/ 707849 h 6542"/>
              <a:gd name="T54" fmla="*/ 2757109 w 3420"/>
              <a:gd name="T55" fmla="*/ 652010 h 6542"/>
              <a:gd name="T56" fmla="*/ 2782520 w 3420"/>
              <a:gd name="T57" fmla="*/ 590422 h 6542"/>
              <a:gd name="T58" fmla="*/ 2833342 w 3420"/>
              <a:gd name="T59" fmla="*/ 486133 h 6542"/>
              <a:gd name="T60" fmla="*/ 2896870 w 3420"/>
              <a:gd name="T61" fmla="*/ 313687 h 6542"/>
              <a:gd name="T62" fmla="*/ 2763038 w 3420"/>
              <a:gd name="T63" fmla="*/ 239782 h 6542"/>
              <a:gd name="T64" fmla="*/ 2635982 w 3420"/>
              <a:gd name="T65" fmla="*/ 202829 h 6542"/>
              <a:gd name="T66" fmla="*/ 2464881 w 3420"/>
              <a:gd name="T67" fmla="*/ 183942 h 6542"/>
              <a:gd name="T68" fmla="*/ 2140465 w 3420"/>
              <a:gd name="T69" fmla="*/ 141241 h 6542"/>
              <a:gd name="T70" fmla="*/ 1677135 w 3420"/>
              <a:gd name="T71" fmla="*/ 85402 h 6542"/>
              <a:gd name="T72" fmla="*/ 889390 w 3420"/>
              <a:gd name="T73" fmla="*/ 30383 h 6542"/>
              <a:gd name="T74" fmla="*/ 417590 w 3420"/>
              <a:gd name="T75" fmla="*/ 0 h 65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173 w 10000"/>
              <a:gd name="connsiteY13" fmla="*/ 7426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706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066 w 10000"/>
              <a:gd name="connsiteY9" fmla="*/ 9917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9942"/>
              <a:gd name="connsiteX1" fmla="*/ 0 w 10000"/>
              <a:gd name="connsiteY1" fmla="*/ 7348 h 9942"/>
              <a:gd name="connsiteX2" fmla="*/ 810 w 10000"/>
              <a:gd name="connsiteY2" fmla="*/ 7348 h 9942"/>
              <a:gd name="connsiteX3" fmla="*/ 819 w 10000"/>
              <a:gd name="connsiteY3" fmla="*/ 7479 h 9942"/>
              <a:gd name="connsiteX4" fmla="*/ 1623 w 10000"/>
              <a:gd name="connsiteY4" fmla="*/ 7508 h 9942"/>
              <a:gd name="connsiteX5" fmla="*/ 1544 w 10000"/>
              <a:gd name="connsiteY5" fmla="*/ 8387 h 9942"/>
              <a:gd name="connsiteX6" fmla="*/ 1623 w 10000"/>
              <a:gd name="connsiteY6" fmla="*/ 8889 h 9942"/>
              <a:gd name="connsiteX7" fmla="*/ 1778 w 10000"/>
              <a:gd name="connsiteY7" fmla="*/ 9540 h 9942"/>
              <a:gd name="connsiteX8" fmla="*/ 2013 w 10000"/>
              <a:gd name="connsiteY8" fmla="*/ 9942 h 9942"/>
              <a:gd name="connsiteX9" fmla="*/ 3066 w 10000"/>
              <a:gd name="connsiteY9" fmla="*/ 9917 h 9942"/>
              <a:gd name="connsiteX10" fmla="*/ 3272 w 10000"/>
              <a:gd name="connsiteY10" fmla="*/ 9412 h 9942"/>
              <a:gd name="connsiteX11" fmla="*/ 4143 w 10000"/>
              <a:gd name="connsiteY11" fmla="*/ 9320 h 9942"/>
              <a:gd name="connsiteX12" fmla="*/ 4362 w 10000"/>
              <a:gd name="connsiteY12" fmla="*/ 7560 h 9942"/>
              <a:gd name="connsiteX13" fmla="*/ 5245 w 10000"/>
              <a:gd name="connsiteY13" fmla="*/ 7543 h 9942"/>
              <a:gd name="connsiteX14" fmla="*/ 5789 w 10000"/>
              <a:gd name="connsiteY14" fmla="*/ 6419 h 9942"/>
              <a:gd name="connsiteX15" fmla="*/ 5789 w 10000"/>
              <a:gd name="connsiteY15" fmla="*/ 5066 h 9942"/>
              <a:gd name="connsiteX16" fmla="*/ 8114 w 10000"/>
              <a:gd name="connsiteY16" fmla="*/ 5089 h 9942"/>
              <a:gd name="connsiteX17" fmla="*/ 8246 w 10000"/>
              <a:gd name="connsiteY17" fmla="*/ 4390 h 9942"/>
              <a:gd name="connsiteX18" fmla="*/ 9582 w 10000"/>
              <a:gd name="connsiteY18" fmla="*/ 3358 h 9942"/>
              <a:gd name="connsiteX19" fmla="*/ 9626 w 10000"/>
              <a:gd name="connsiteY19" fmla="*/ 3048 h 9942"/>
              <a:gd name="connsiteX20" fmla="*/ 9649 w 10000"/>
              <a:gd name="connsiteY20" fmla="*/ 2716 h 9942"/>
              <a:gd name="connsiteX21" fmla="*/ 9693 w 10000"/>
              <a:gd name="connsiteY21" fmla="*/ 2498 h 9942"/>
              <a:gd name="connsiteX22" fmla="*/ 9845 w 10000"/>
              <a:gd name="connsiteY22" fmla="*/ 2223 h 9942"/>
              <a:gd name="connsiteX23" fmla="*/ 9801 w 10000"/>
              <a:gd name="connsiteY23" fmla="*/ 1983 h 9942"/>
              <a:gd name="connsiteX24" fmla="*/ 9649 w 10000"/>
              <a:gd name="connsiteY24" fmla="*/ 1672 h 9942"/>
              <a:gd name="connsiteX25" fmla="*/ 9561 w 10000"/>
              <a:gd name="connsiteY25" fmla="*/ 1466 h 9942"/>
              <a:gd name="connsiteX26" fmla="*/ 9538 w 10000"/>
              <a:gd name="connsiteY26" fmla="*/ 1318 h 9942"/>
              <a:gd name="connsiteX27" fmla="*/ 9518 w 10000"/>
              <a:gd name="connsiteY27" fmla="*/ 1214 h 9942"/>
              <a:gd name="connsiteX28" fmla="*/ 9605 w 10000"/>
              <a:gd name="connsiteY28" fmla="*/ 1099 h 9942"/>
              <a:gd name="connsiteX29" fmla="*/ 9781 w 10000"/>
              <a:gd name="connsiteY29" fmla="*/ 905 h 9942"/>
              <a:gd name="connsiteX30" fmla="*/ 10000 w 10000"/>
              <a:gd name="connsiteY30" fmla="*/ 584 h 9942"/>
              <a:gd name="connsiteX31" fmla="*/ 9538 w 10000"/>
              <a:gd name="connsiteY31" fmla="*/ 446 h 9942"/>
              <a:gd name="connsiteX32" fmla="*/ 9099 w 10000"/>
              <a:gd name="connsiteY32" fmla="*/ 378 h 9942"/>
              <a:gd name="connsiteX33" fmla="*/ 8509 w 10000"/>
              <a:gd name="connsiteY33" fmla="*/ 342 h 9942"/>
              <a:gd name="connsiteX34" fmla="*/ 7389 w 10000"/>
              <a:gd name="connsiteY34" fmla="*/ 263 h 9942"/>
              <a:gd name="connsiteX35" fmla="*/ 5789 w 10000"/>
              <a:gd name="connsiteY35" fmla="*/ 159 h 9942"/>
              <a:gd name="connsiteX36" fmla="*/ 3070 w 10000"/>
              <a:gd name="connsiteY36" fmla="*/ 57 h 9942"/>
              <a:gd name="connsiteX37" fmla="*/ 1442 w 10000"/>
              <a:gd name="connsiteY37" fmla="*/ 0 h 9942"/>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272 w 10000"/>
              <a:gd name="connsiteY10" fmla="*/ 9467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416 w 10000"/>
              <a:gd name="connsiteY10" fmla="*/ 9310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632 w 10000"/>
              <a:gd name="connsiteY10" fmla="*/ 9545 h 10000"/>
              <a:gd name="connsiteX11" fmla="*/ 3416 w 10000"/>
              <a:gd name="connsiteY11" fmla="*/ 9310 h 10000"/>
              <a:gd name="connsiteX12" fmla="*/ 4097 w 10000"/>
              <a:gd name="connsiteY12" fmla="*/ 9355 h 10000"/>
              <a:gd name="connsiteX13" fmla="*/ 4362 w 10000"/>
              <a:gd name="connsiteY13" fmla="*/ 7604 h 10000"/>
              <a:gd name="connsiteX14" fmla="*/ 5245 w 10000"/>
              <a:gd name="connsiteY14" fmla="*/ 7587 h 10000"/>
              <a:gd name="connsiteX15" fmla="*/ 5789 w 10000"/>
              <a:gd name="connsiteY15" fmla="*/ 6456 h 10000"/>
              <a:gd name="connsiteX16" fmla="*/ 5789 w 10000"/>
              <a:gd name="connsiteY16" fmla="*/ 5096 h 10000"/>
              <a:gd name="connsiteX17" fmla="*/ 8114 w 10000"/>
              <a:gd name="connsiteY17" fmla="*/ 5119 h 10000"/>
              <a:gd name="connsiteX18" fmla="*/ 8246 w 10000"/>
              <a:gd name="connsiteY18" fmla="*/ 4416 h 10000"/>
              <a:gd name="connsiteX19" fmla="*/ 9582 w 10000"/>
              <a:gd name="connsiteY19" fmla="*/ 3378 h 10000"/>
              <a:gd name="connsiteX20" fmla="*/ 9626 w 10000"/>
              <a:gd name="connsiteY20" fmla="*/ 3066 h 10000"/>
              <a:gd name="connsiteX21" fmla="*/ 9649 w 10000"/>
              <a:gd name="connsiteY21" fmla="*/ 2732 h 10000"/>
              <a:gd name="connsiteX22" fmla="*/ 9693 w 10000"/>
              <a:gd name="connsiteY22" fmla="*/ 2513 h 10000"/>
              <a:gd name="connsiteX23" fmla="*/ 9845 w 10000"/>
              <a:gd name="connsiteY23" fmla="*/ 2236 h 10000"/>
              <a:gd name="connsiteX24" fmla="*/ 9801 w 10000"/>
              <a:gd name="connsiteY24" fmla="*/ 1995 h 10000"/>
              <a:gd name="connsiteX25" fmla="*/ 9649 w 10000"/>
              <a:gd name="connsiteY25" fmla="*/ 1682 h 10000"/>
              <a:gd name="connsiteX26" fmla="*/ 9561 w 10000"/>
              <a:gd name="connsiteY26" fmla="*/ 1475 h 10000"/>
              <a:gd name="connsiteX27" fmla="*/ 9538 w 10000"/>
              <a:gd name="connsiteY27" fmla="*/ 1326 h 10000"/>
              <a:gd name="connsiteX28" fmla="*/ 9518 w 10000"/>
              <a:gd name="connsiteY28" fmla="*/ 1221 h 10000"/>
              <a:gd name="connsiteX29" fmla="*/ 9605 w 10000"/>
              <a:gd name="connsiteY29" fmla="*/ 1105 h 10000"/>
              <a:gd name="connsiteX30" fmla="*/ 9781 w 10000"/>
              <a:gd name="connsiteY30" fmla="*/ 910 h 10000"/>
              <a:gd name="connsiteX31" fmla="*/ 10000 w 10000"/>
              <a:gd name="connsiteY31" fmla="*/ 587 h 10000"/>
              <a:gd name="connsiteX32" fmla="*/ 9538 w 10000"/>
              <a:gd name="connsiteY32" fmla="*/ 449 h 10000"/>
              <a:gd name="connsiteX33" fmla="*/ 9099 w 10000"/>
              <a:gd name="connsiteY33" fmla="*/ 380 h 10000"/>
              <a:gd name="connsiteX34" fmla="*/ 8509 w 10000"/>
              <a:gd name="connsiteY34" fmla="*/ 344 h 10000"/>
              <a:gd name="connsiteX35" fmla="*/ 7389 w 10000"/>
              <a:gd name="connsiteY35" fmla="*/ 265 h 10000"/>
              <a:gd name="connsiteX36" fmla="*/ 5789 w 10000"/>
              <a:gd name="connsiteY36" fmla="*/ 160 h 10000"/>
              <a:gd name="connsiteX37" fmla="*/ 3070 w 10000"/>
              <a:gd name="connsiteY37" fmla="*/ 57 h 10000"/>
              <a:gd name="connsiteX38" fmla="*/ 1442 w 10000"/>
              <a:gd name="connsiteY38"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157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00" h="10000">
                <a:moveTo>
                  <a:pt x="1442" y="0"/>
                </a:moveTo>
                <a:lnTo>
                  <a:pt x="0" y="7391"/>
                </a:lnTo>
                <a:lnTo>
                  <a:pt x="810" y="7391"/>
                </a:lnTo>
                <a:cubicBezTo>
                  <a:pt x="813" y="7435"/>
                  <a:pt x="816" y="7478"/>
                  <a:pt x="819" y="7523"/>
                </a:cubicBezTo>
                <a:lnTo>
                  <a:pt x="1623" y="7552"/>
                </a:lnTo>
                <a:cubicBezTo>
                  <a:pt x="1597" y="7847"/>
                  <a:pt x="1570" y="8141"/>
                  <a:pt x="1544" y="8436"/>
                </a:cubicBezTo>
                <a:cubicBezTo>
                  <a:pt x="1570" y="8604"/>
                  <a:pt x="1597" y="8773"/>
                  <a:pt x="1623" y="8941"/>
                </a:cubicBezTo>
                <a:cubicBezTo>
                  <a:pt x="1675" y="9159"/>
                  <a:pt x="1726" y="9377"/>
                  <a:pt x="1778" y="9596"/>
                </a:cubicBezTo>
                <a:cubicBezTo>
                  <a:pt x="1856" y="9731"/>
                  <a:pt x="2079" y="9865"/>
                  <a:pt x="2157" y="10000"/>
                </a:cubicBezTo>
                <a:lnTo>
                  <a:pt x="2850" y="9975"/>
                </a:lnTo>
                <a:cubicBezTo>
                  <a:pt x="3072" y="9942"/>
                  <a:pt x="3069" y="9562"/>
                  <a:pt x="3163" y="9467"/>
                </a:cubicBezTo>
                <a:cubicBezTo>
                  <a:pt x="3257" y="9373"/>
                  <a:pt x="3374" y="9434"/>
                  <a:pt x="3416" y="9408"/>
                </a:cubicBezTo>
                <a:cubicBezTo>
                  <a:pt x="3458" y="9382"/>
                  <a:pt x="3278" y="9365"/>
                  <a:pt x="3416" y="9310"/>
                </a:cubicBezTo>
                <a:lnTo>
                  <a:pt x="4097" y="9355"/>
                </a:lnTo>
                <a:cubicBezTo>
                  <a:pt x="4185" y="8771"/>
                  <a:pt x="4274" y="8188"/>
                  <a:pt x="4362" y="7604"/>
                </a:cubicBezTo>
                <a:lnTo>
                  <a:pt x="5245" y="7587"/>
                </a:lnTo>
                <a:lnTo>
                  <a:pt x="5789" y="6456"/>
                </a:lnTo>
                <a:lnTo>
                  <a:pt x="5789" y="5096"/>
                </a:lnTo>
                <a:lnTo>
                  <a:pt x="8114" y="5119"/>
                </a:lnTo>
                <a:lnTo>
                  <a:pt x="8246" y="4416"/>
                </a:lnTo>
                <a:lnTo>
                  <a:pt x="9582" y="3378"/>
                </a:lnTo>
                <a:cubicBezTo>
                  <a:pt x="9597" y="3274"/>
                  <a:pt x="9611" y="3169"/>
                  <a:pt x="9626" y="3066"/>
                </a:cubicBezTo>
                <a:cubicBezTo>
                  <a:pt x="9634" y="2954"/>
                  <a:pt x="9641" y="2843"/>
                  <a:pt x="9649" y="2732"/>
                </a:cubicBezTo>
                <a:cubicBezTo>
                  <a:pt x="9664" y="2658"/>
                  <a:pt x="9678" y="2586"/>
                  <a:pt x="9693" y="2513"/>
                </a:cubicBezTo>
                <a:cubicBezTo>
                  <a:pt x="9744" y="2421"/>
                  <a:pt x="9794" y="2328"/>
                  <a:pt x="9845" y="2236"/>
                </a:cubicBezTo>
                <a:cubicBezTo>
                  <a:pt x="9830" y="2156"/>
                  <a:pt x="9816" y="2075"/>
                  <a:pt x="9801" y="1995"/>
                </a:cubicBezTo>
                <a:cubicBezTo>
                  <a:pt x="9750" y="1891"/>
                  <a:pt x="9700" y="1786"/>
                  <a:pt x="9649" y="1682"/>
                </a:cubicBezTo>
                <a:cubicBezTo>
                  <a:pt x="9620" y="1612"/>
                  <a:pt x="9590" y="1544"/>
                  <a:pt x="9561" y="1475"/>
                </a:cubicBezTo>
                <a:cubicBezTo>
                  <a:pt x="9553" y="1425"/>
                  <a:pt x="9546" y="1375"/>
                  <a:pt x="9538" y="1326"/>
                </a:cubicBezTo>
                <a:cubicBezTo>
                  <a:pt x="9531" y="1290"/>
                  <a:pt x="9525" y="1256"/>
                  <a:pt x="9518" y="1221"/>
                </a:cubicBezTo>
                <a:cubicBezTo>
                  <a:pt x="9547" y="1183"/>
                  <a:pt x="9576" y="1144"/>
                  <a:pt x="9605" y="1105"/>
                </a:cubicBezTo>
                <a:lnTo>
                  <a:pt x="9781" y="910"/>
                </a:lnTo>
                <a:lnTo>
                  <a:pt x="10000" y="587"/>
                </a:lnTo>
                <a:lnTo>
                  <a:pt x="9538" y="449"/>
                </a:lnTo>
                <a:lnTo>
                  <a:pt x="9099" y="380"/>
                </a:lnTo>
                <a:lnTo>
                  <a:pt x="8509" y="344"/>
                </a:lnTo>
                <a:lnTo>
                  <a:pt x="7389" y="265"/>
                </a:lnTo>
                <a:lnTo>
                  <a:pt x="5789" y="160"/>
                </a:lnTo>
                <a:lnTo>
                  <a:pt x="3070" y="57"/>
                </a:lnTo>
                <a:lnTo>
                  <a:pt x="1442" y="0"/>
                </a:lnTo>
                <a:close/>
              </a:path>
            </a:pathLst>
          </a:custGeom>
          <a:solidFill>
            <a:srgbClr val="FF0000">
              <a:alpha val="20000"/>
            </a:srgbClr>
          </a:solidFill>
          <a:ln w="25400">
            <a:solidFill>
              <a:schemeClr val="tx1"/>
            </a:solidFill>
            <a:round/>
            <a:headEnd/>
            <a:tailEnd/>
          </a:ln>
        </p:spPr>
        <p:txBody>
          <a:bodyPr vert="horz" wrap="square" lIns="91406" tIns="45703" rIns="91406" bIns="45703" numCol="1" anchor="t" anchorCtr="0" compatLnSpc="1">
            <a:prstTxWarp prst="textNoShape">
              <a:avLst/>
            </a:prstTxWarp>
          </a:bodyPr>
          <a:lstStyle/>
          <a:p>
            <a:endParaRPr lang="ja-JP" altLang="en-US"/>
          </a:p>
        </p:txBody>
      </p:sp>
      <p:sp>
        <p:nvSpPr>
          <p:cNvPr id="11" name="フリーフォーム 10"/>
          <p:cNvSpPr/>
          <p:nvPr/>
        </p:nvSpPr>
        <p:spPr>
          <a:xfrm>
            <a:off x="7840885" y="981560"/>
            <a:ext cx="1504507" cy="963406"/>
          </a:xfrm>
          <a:custGeom>
            <a:avLst/>
            <a:gdLst>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47775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92780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433169"/>
              <a:gd name="connsiteY0" fmla="*/ 819150 h 921544"/>
              <a:gd name="connsiteX1" fmla="*/ 0 w 1433169"/>
              <a:gd name="connsiteY1" fmla="*/ 819150 h 921544"/>
              <a:gd name="connsiteX2" fmla="*/ 145256 w 1433169"/>
              <a:gd name="connsiteY2" fmla="*/ 921544 h 921544"/>
              <a:gd name="connsiteX3" fmla="*/ 1433169 w 1433169"/>
              <a:gd name="connsiteY3" fmla="*/ 379859 h 921544"/>
              <a:gd name="connsiteX4" fmla="*/ 1292780 w 1433169"/>
              <a:gd name="connsiteY4" fmla="*/ 0 h 921544"/>
              <a:gd name="connsiteX5" fmla="*/ 1040606 w 1433169"/>
              <a:gd name="connsiteY5" fmla="*/ 85725 h 921544"/>
              <a:gd name="connsiteX6" fmla="*/ 914400 w 1433169"/>
              <a:gd name="connsiteY6" fmla="*/ 104775 h 921544"/>
              <a:gd name="connsiteX7" fmla="*/ 504825 w 1433169"/>
              <a:gd name="connsiteY7" fmla="*/ 500063 h 921544"/>
              <a:gd name="connsiteX8" fmla="*/ 280987 w 1433169"/>
              <a:gd name="connsiteY8" fmla="*/ 666750 h 921544"/>
              <a:gd name="connsiteX9" fmla="*/ 59531 w 1433169"/>
              <a:gd name="connsiteY9" fmla="*/ 757238 h 921544"/>
              <a:gd name="connsiteX10" fmla="*/ 0 w 1433169"/>
              <a:gd name="connsiteY10" fmla="*/ 819150 h 92154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40606 w 1433169"/>
              <a:gd name="connsiteY5" fmla="*/ 819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300997 w 1433169"/>
              <a:gd name="connsiteY8" fmla="*/ 646013 h 917724"/>
              <a:gd name="connsiteX9" fmla="*/ 59531 w 1433169"/>
              <a:gd name="connsiteY9" fmla="*/ 753418 h 917724"/>
              <a:gd name="connsiteX10" fmla="*/ 0 w 1433169"/>
              <a:gd name="connsiteY10" fmla="*/ 815330 h 9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169" h="917724">
                <a:moveTo>
                  <a:pt x="0" y="815330"/>
                </a:moveTo>
                <a:lnTo>
                  <a:pt x="0" y="815330"/>
                </a:lnTo>
                <a:lnTo>
                  <a:pt x="145256" y="917724"/>
                </a:lnTo>
                <a:lnTo>
                  <a:pt x="1433169" y="376039"/>
                </a:lnTo>
                <a:lnTo>
                  <a:pt x="1306169" y="0"/>
                </a:lnTo>
                <a:lnTo>
                  <a:pt x="1054062" y="78805"/>
                </a:lnTo>
                <a:lnTo>
                  <a:pt x="902478" y="75630"/>
                </a:lnTo>
                <a:lnTo>
                  <a:pt x="493019" y="472971"/>
                </a:lnTo>
                <a:lnTo>
                  <a:pt x="300997" y="646013"/>
                </a:lnTo>
                <a:lnTo>
                  <a:pt x="59531" y="753418"/>
                </a:lnTo>
                <a:lnTo>
                  <a:pt x="0" y="815330"/>
                </a:lnTo>
                <a:close/>
              </a:path>
            </a:pathLst>
          </a:custGeom>
          <a:solidFill>
            <a:srgbClr val="FFFF00">
              <a:alpha val="20000"/>
            </a:srgbClr>
          </a:solidFill>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2" name="フリーフォーム 11"/>
          <p:cNvSpPr/>
          <p:nvPr/>
        </p:nvSpPr>
        <p:spPr>
          <a:xfrm>
            <a:off x="7902191" y="645027"/>
            <a:ext cx="1139628" cy="5883042"/>
          </a:xfrm>
          <a:custGeom>
            <a:avLst/>
            <a:gdLst>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54087"/>
              <a:gd name="connsiteY0" fmla="*/ 4819650 h 4819650"/>
              <a:gd name="connsiteX1" fmla="*/ 923925 w 954087"/>
              <a:gd name="connsiteY1" fmla="*/ 4076700 h 4819650"/>
              <a:gd name="connsiteX2" fmla="*/ 628650 w 954087"/>
              <a:gd name="connsiteY2" fmla="*/ 2276475 h 4819650"/>
              <a:gd name="connsiteX3" fmla="*/ 0 w 954087"/>
              <a:gd name="connsiteY3" fmla="*/ 1038225 h 4819650"/>
              <a:gd name="connsiteX4" fmla="*/ 476250 w 954087"/>
              <a:gd name="connsiteY4" fmla="*/ 0 h 4819650"/>
              <a:gd name="connsiteX0" fmla="*/ 835025 w 979487"/>
              <a:gd name="connsiteY0" fmla="*/ 4819650 h 4819650"/>
              <a:gd name="connsiteX1" fmla="*/ 949325 w 979487"/>
              <a:gd name="connsiteY1" fmla="*/ 4076700 h 4819650"/>
              <a:gd name="connsiteX2" fmla="*/ 654050 w 979487"/>
              <a:gd name="connsiteY2" fmla="*/ 2276475 h 4819650"/>
              <a:gd name="connsiteX3" fmla="*/ 25400 w 979487"/>
              <a:gd name="connsiteY3" fmla="*/ 1038225 h 4819650"/>
              <a:gd name="connsiteX4" fmla="*/ 501650 w 979487"/>
              <a:gd name="connsiteY4" fmla="*/ 0 h 4819650"/>
              <a:gd name="connsiteX0" fmla="*/ 862070 w 1006532"/>
              <a:gd name="connsiteY0" fmla="*/ 5538564 h 5538564"/>
              <a:gd name="connsiteX1" fmla="*/ 976370 w 1006532"/>
              <a:gd name="connsiteY1" fmla="*/ 4795614 h 5538564"/>
              <a:gd name="connsiteX2" fmla="*/ 681095 w 1006532"/>
              <a:gd name="connsiteY2" fmla="*/ 2995389 h 5538564"/>
              <a:gd name="connsiteX3" fmla="*/ 52445 w 1006532"/>
              <a:gd name="connsiteY3" fmla="*/ 1757139 h 5538564"/>
              <a:gd name="connsiteX4" fmla="*/ 995767 w 1006532"/>
              <a:gd name="connsiteY4" fmla="*/ 0 h 5538564"/>
              <a:gd name="connsiteX0" fmla="*/ 1018088 w 2087889"/>
              <a:gd name="connsiteY0" fmla="*/ 5754588 h 5754588"/>
              <a:gd name="connsiteX1" fmla="*/ 1132388 w 2087889"/>
              <a:gd name="connsiteY1" fmla="*/ 5011638 h 5754588"/>
              <a:gd name="connsiteX2" fmla="*/ 837113 w 2087889"/>
              <a:gd name="connsiteY2" fmla="*/ 3211413 h 5754588"/>
              <a:gd name="connsiteX3" fmla="*/ 208463 w 2087889"/>
              <a:gd name="connsiteY3" fmla="*/ 1973163 h 5754588"/>
              <a:gd name="connsiteX4" fmla="*/ 2087889 w 2087889"/>
              <a:gd name="connsiteY4" fmla="*/ 0 h 5754588"/>
              <a:gd name="connsiteX0" fmla="*/ 850069 w 1919870"/>
              <a:gd name="connsiteY0" fmla="*/ 5795416 h 5795416"/>
              <a:gd name="connsiteX1" fmla="*/ 964369 w 1919870"/>
              <a:gd name="connsiteY1" fmla="*/ 5052466 h 5795416"/>
              <a:gd name="connsiteX2" fmla="*/ 669094 w 1919870"/>
              <a:gd name="connsiteY2" fmla="*/ 3252241 h 5795416"/>
              <a:gd name="connsiteX3" fmla="*/ 40444 w 1919870"/>
              <a:gd name="connsiteY3" fmla="*/ 2013991 h 5795416"/>
              <a:gd name="connsiteX4" fmla="*/ 911758 w 1919870"/>
              <a:gd name="connsiteY4" fmla="*/ 328860 h 5795416"/>
              <a:gd name="connsiteX5" fmla="*/ 1919870 w 1919870"/>
              <a:gd name="connsiteY5" fmla="*/ 40828 h 5795416"/>
              <a:gd name="connsiteX0" fmla="*/ 889195 w 1958996"/>
              <a:gd name="connsiteY0" fmla="*/ 5754588 h 5754588"/>
              <a:gd name="connsiteX1" fmla="*/ 1003495 w 1958996"/>
              <a:gd name="connsiteY1" fmla="*/ 5011638 h 5754588"/>
              <a:gd name="connsiteX2" fmla="*/ 708220 w 1958996"/>
              <a:gd name="connsiteY2" fmla="*/ 3211413 h 5754588"/>
              <a:gd name="connsiteX3" fmla="*/ 79570 w 1958996"/>
              <a:gd name="connsiteY3" fmla="*/ 1973163 h 5754588"/>
              <a:gd name="connsiteX4" fmla="*/ 230803 w 1958996"/>
              <a:gd name="connsiteY4" fmla="*/ 1224136 h 5754588"/>
              <a:gd name="connsiteX5" fmla="*/ 950884 w 1958996"/>
              <a:gd name="connsiteY5" fmla="*/ 288032 h 5754588"/>
              <a:gd name="connsiteX6" fmla="*/ 1958996 w 1958996"/>
              <a:gd name="connsiteY6" fmla="*/ 0 h 5754588"/>
              <a:gd name="connsiteX0" fmla="*/ 1091643 w 2161444"/>
              <a:gd name="connsiteY0" fmla="*/ 5754588 h 5754588"/>
              <a:gd name="connsiteX1" fmla="*/ 1205943 w 2161444"/>
              <a:gd name="connsiteY1" fmla="*/ 5011638 h 5754588"/>
              <a:gd name="connsiteX2" fmla="*/ 910668 w 2161444"/>
              <a:gd name="connsiteY2" fmla="*/ 3211413 h 5754588"/>
              <a:gd name="connsiteX3" fmla="*/ 282018 w 2161444"/>
              <a:gd name="connsiteY3" fmla="*/ 1973163 h 5754588"/>
              <a:gd name="connsiteX4" fmla="*/ 145219 w 2161444"/>
              <a:gd name="connsiteY4" fmla="*/ 1008112 h 5754588"/>
              <a:gd name="connsiteX5" fmla="*/ 1153332 w 2161444"/>
              <a:gd name="connsiteY5" fmla="*/ 288032 h 5754588"/>
              <a:gd name="connsiteX6" fmla="*/ 2161444 w 2161444"/>
              <a:gd name="connsiteY6" fmla="*/ 0 h 5754588"/>
              <a:gd name="connsiteX0" fmla="*/ 1055639 w 2125440"/>
              <a:gd name="connsiteY0" fmla="*/ 5754588 h 5754588"/>
              <a:gd name="connsiteX1" fmla="*/ 1169939 w 2125440"/>
              <a:gd name="connsiteY1" fmla="*/ 5011638 h 5754588"/>
              <a:gd name="connsiteX2" fmla="*/ 874664 w 2125440"/>
              <a:gd name="connsiteY2" fmla="*/ 3211413 h 5754588"/>
              <a:gd name="connsiteX3" fmla="*/ 246014 w 2125440"/>
              <a:gd name="connsiteY3" fmla="*/ 1973163 h 5754588"/>
              <a:gd name="connsiteX4" fmla="*/ 109215 w 2125440"/>
              <a:gd name="connsiteY4" fmla="*/ 1008112 h 5754588"/>
              <a:gd name="connsiteX5" fmla="*/ 901303 w 2125440"/>
              <a:gd name="connsiteY5" fmla="*/ 288032 h 5754588"/>
              <a:gd name="connsiteX6" fmla="*/ 2125440 w 2125440"/>
              <a:gd name="connsiteY6" fmla="*/ 0 h 5754588"/>
              <a:gd name="connsiteX0" fmla="*/ 1055639 w 2125440"/>
              <a:gd name="connsiteY0" fmla="*/ 5754588 h 5754588"/>
              <a:gd name="connsiteX1" fmla="*/ 1169939 w 2125440"/>
              <a:gd name="connsiteY1" fmla="*/ 5011638 h 5754588"/>
              <a:gd name="connsiteX2" fmla="*/ 874664 w 2125440"/>
              <a:gd name="connsiteY2" fmla="*/ 3211413 h 5754588"/>
              <a:gd name="connsiteX3" fmla="*/ 246014 w 2125440"/>
              <a:gd name="connsiteY3" fmla="*/ 1973163 h 5754588"/>
              <a:gd name="connsiteX4" fmla="*/ 109215 w 2125440"/>
              <a:gd name="connsiteY4" fmla="*/ 1008112 h 5754588"/>
              <a:gd name="connsiteX5" fmla="*/ 901303 w 2125440"/>
              <a:gd name="connsiteY5" fmla="*/ 288032 h 5754588"/>
              <a:gd name="connsiteX6" fmla="*/ 2125440 w 2125440"/>
              <a:gd name="connsiteY6" fmla="*/ 0 h 5754588"/>
              <a:gd name="connsiteX0" fmla="*/ 1055639 w 2125439"/>
              <a:gd name="connsiteY0" fmla="*/ 5754588 h 5754588"/>
              <a:gd name="connsiteX1" fmla="*/ 1169939 w 2125439"/>
              <a:gd name="connsiteY1" fmla="*/ 5011638 h 5754588"/>
              <a:gd name="connsiteX2" fmla="*/ 874664 w 2125439"/>
              <a:gd name="connsiteY2" fmla="*/ 3211413 h 5754588"/>
              <a:gd name="connsiteX3" fmla="*/ 246014 w 2125439"/>
              <a:gd name="connsiteY3" fmla="*/ 1973163 h 5754588"/>
              <a:gd name="connsiteX4" fmla="*/ 109215 w 2125439"/>
              <a:gd name="connsiteY4" fmla="*/ 1008112 h 5754588"/>
              <a:gd name="connsiteX5" fmla="*/ 901303 w 2125439"/>
              <a:gd name="connsiteY5" fmla="*/ 288032 h 5754588"/>
              <a:gd name="connsiteX6" fmla="*/ 2125439 w 2125439"/>
              <a:gd name="connsiteY6" fmla="*/ 0 h 5754588"/>
              <a:gd name="connsiteX0" fmla="*/ 1055638 w 2125438"/>
              <a:gd name="connsiteY0" fmla="*/ 5754588 h 5754588"/>
              <a:gd name="connsiteX1" fmla="*/ 1169938 w 2125438"/>
              <a:gd name="connsiteY1" fmla="*/ 5011638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21262 w 2125438"/>
              <a:gd name="connsiteY0" fmla="*/ 5954964 h 5954964"/>
              <a:gd name="connsiteX1" fmla="*/ 1117326 w 2125438"/>
              <a:gd name="connsiteY1" fmla="*/ 5256584 h 5954964"/>
              <a:gd name="connsiteX2" fmla="*/ 874663 w 2125438"/>
              <a:gd name="connsiteY2" fmla="*/ 3211413 h 5954964"/>
              <a:gd name="connsiteX3" fmla="*/ 246013 w 2125438"/>
              <a:gd name="connsiteY3" fmla="*/ 1973163 h 5954964"/>
              <a:gd name="connsiteX4" fmla="*/ 109215 w 2125438"/>
              <a:gd name="connsiteY4" fmla="*/ 1152128 h 5954964"/>
              <a:gd name="connsiteX5" fmla="*/ 901302 w 2125438"/>
              <a:gd name="connsiteY5" fmla="*/ 288032 h 5954964"/>
              <a:gd name="connsiteX6" fmla="*/ 2125438 w 2125438"/>
              <a:gd name="connsiteY6" fmla="*/ 0 h 5954964"/>
              <a:gd name="connsiteX0" fmla="*/ 1021262 w 1117327"/>
              <a:gd name="connsiteY0" fmla="*/ 5666931 h 5666931"/>
              <a:gd name="connsiteX1" fmla="*/ 1117326 w 1117327"/>
              <a:gd name="connsiteY1" fmla="*/ 4968551 h 5666931"/>
              <a:gd name="connsiteX2" fmla="*/ 874663 w 1117327"/>
              <a:gd name="connsiteY2" fmla="*/ 2923380 h 5666931"/>
              <a:gd name="connsiteX3" fmla="*/ 246013 w 1117327"/>
              <a:gd name="connsiteY3" fmla="*/ 1685130 h 5666931"/>
              <a:gd name="connsiteX4" fmla="*/ 109215 w 1117327"/>
              <a:gd name="connsiteY4" fmla="*/ 864095 h 5666931"/>
              <a:gd name="connsiteX5" fmla="*/ 901302 w 1117327"/>
              <a:gd name="connsiteY5" fmla="*/ -1 h 5666931"/>
              <a:gd name="connsiteX0" fmla="*/ 1002679 w 1098742"/>
              <a:gd name="connsiteY0" fmla="*/ 5581944 h 5581944"/>
              <a:gd name="connsiteX1" fmla="*/ 1098743 w 1098742"/>
              <a:gd name="connsiteY1" fmla="*/ 4883564 h 5581944"/>
              <a:gd name="connsiteX2" fmla="*/ 856080 w 1098742"/>
              <a:gd name="connsiteY2" fmla="*/ 2838393 h 5581944"/>
              <a:gd name="connsiteX3" fmla="*/ 227430 w 1098742"/>
              <a:gd name="connsiteY3" fmla="*/ 1600143 h 5581944"/>
              <a:gd name="connsiteX4" fmla="*/ 90632 w 1098742"/>
              <a:gd name="connsiteY4" fmla="*/ 779108 h 5581944"/>
              <a:gd name="connsiteX5" fmla="*/ 771216 w 1098742"/>
              <a:gd name="connsiteY5" fmla="*/ 0 h 558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742" h="5581944">
                <a:moveTo>
                  <a:pt x="1002679" y="5581944"/>
                </a:moveTo>
                <a:cubicBezTo>
                  <a:pt x="1040779" y="5334294"/>
                  <a:pt x="1065059" y="5277413"/>
                  <a:pt x="1098743" y="4883564"/>
                </a:cubicBezTo>
                <a:cubicBezTo>
                  <a:pt x="1068581" y="4459702"/>
                  <a:pt x="1001299" y="3385630"/>
                  <a:pt x="856080" y="2838393"/>
                </a:cubicBezTo>
                <a:cubicBezTo>
                  <a:pt x="710861" y="2291156"/>
                  <a:pt x="355005" y="1943357"/>
                  <a:pt x="227430" y="1600143"/>
                </a:cubicBezTo>
                <a:cubicBezTo>
                  <a:pt x="99855" y="1256929"/>
                  <a:pt x="1" y="1045798"/>
                  <a:pt x="90632" y="779108"/>
                </a:cubicBezTo>
                <a:cubicBezTo>
                  <a:pt x="181263" y="512418"/>
                  <a:pt x="435179" y="168019"/>
                  <a:pt x="771216" y="0"/>
                </a:cubicBezTo>
              </a:path>
            </a:pathLst>
          </a:custGeom>
          <a:ln w="38100">
            <a:solidFill>
              <a:srgbClr val="00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3" name="正方形/長方形 12"/>
          <p:cNvSpPr/>
          <p:nvPr/>
        </p:nvSpPr>
        <p:spPr>
          <a:xfrm rot="18742223">
            <a:off x="8074639" y="915509"/>
            <a:ext cx="524804" cy="10826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p:cNvSpPr/>
          <p:nvPr/>
        </p:nvSpPr>
        <p:spPr>
          <a:xfrm rot="14771757">
            <a:off x="7958139" y="2306780"/>
            <a:ext cx="408444" cy="10826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rot="15999336">
            <a:off x="8778440" y="5123481"/>
            <a:ext cx="444901" cy="10826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フリーフォーム 15"/>
          <p:cNvSpPr/>
          <p:nvPr/>
        </p:nvSpPr>
        <p:spPr>
          <a:xfrm>
            <a:off x="5852460" y="5458806"/>
            <a:ext cx="5098597" cy="90234"/>
          </a:xfrm>
          <a:custGeom>
            <a:avLst/>
            <a:gdLst>
              <a:gd name="connsiteX0" fmla="*/ 0 w 6619875"/>
              <a:gd name="connsiteY0" fmla="*/ 0 h 238125"/>
              <a:gd name="connsiteX1" fmla="*/ 1524000 w 6619875"/>
              <a:gd name="connsiteY1" fmla="*/ 114300 h 238125"/>
              <a:gd name="connsiteX2" fmla="*/ 4333875 w 6619875"/>
              <a:gd name="connsiteY2" fmla="*/ 57150 h 238125"/>
              <a:gd name="connsiteX3" fmla="*/ 5819775 w 6619875"/>
              <a:gd name="connsiteY3" fmla="*/ 95250 h 238125"/>
              <a:gd name="connsiteX4" fmla="*/ 6600825 w 6619875"/>
              <a:gd name="connsiteY4" fmla="*/ 228600 h 238125"/>
              <a:gd name="connsiteX5" fmla="*/ 6619875 w 6619875"/>
              <a:gd name="connsiteY5" fmla="*/ 238125 h 238125"/>
              <a:gd name="connsiteX0" fmla="*/ 0 w 6619875"/>
              <a:gd name="connsiteY0" fmla="*/ 0 h 238125"/>
              <a:gd name="connsiteX1" fmla="*/ 1524000 w 6619875"/>
              <a:gd name="connsiteY1" fmla="*/ 114300 h 238125"/>
              <a:gd name="connsiteX2" fmla="*/ 4333875 w 6619875"/>
              <a:gd name="connsiteY2" fmla="*/ 57150 h 238125"/>
              <a:gd name="connsiteX3" fmla="*/ 5819775 w 6619875"/>
              <a:gd name="connsiteY3" fmla="*/ 95250 h 238125"/>
              <a:gd name="connsiteX4" fmla="*/ 6600825 w 6619875"/>
              <a:gd name="connsiteY4" fmla="*/ 228600 h 238125"/>
              <a:gd name="connsiteX5" fmla="*/ 6619875 w 6619875"/>
              <a:gd name="connsiteY5" fmla="*/ 238125 h 238125"/>
              <a:gd name="connsiteX0" fmla="*/ 0 w 6619875"/>
              <a:gd name="connsiteY0" fmla="*/ 0 h 238125"/>
              <a:gd name="connsiteX1" fmla="*/ 1553840 w 6619875"/>
              <a:gd name="connsiteY1" fmla="*/ 85378 h 238125"/>
              <a:gd name="connsiteX2" fmla="*/ 4333875 w 6619875"/>
              <a:gd name="connsiteY2" fmla="*/ 57150 h 238125"/>
              <a:gd name="connsiteX3" fmla="*/ 5819775 w 6619875"/>
              <a:gd name="connsiteY3" fmla="*/ 95250 h 238125"/>
              <a:gd name="connsiteX4" fmla="*/ 6600825 w 6619875"/>
              <a:gd name="connsiteY4" fmla="*/ 228600 h 238125"/>
              <a:gd name="connsiteX5" fmla="*/ 6619875 w 6619875"/>
              <a:gd name="connsiteY5" fmla="*/ 238125 h 238125"/>
              <a:gd name="connsiteX0" fmla="*/ 0 w 6634708"/>
              <a:gd name="connsiteY0" fmla="*/ 0 h 248444"/>
              <a:gd name="connsiteX1" fmla="*/ 1568673 w 6634708"/>
              <a:gd name="connsiteY1" fmla="*/ 95697 h 248444"/>
              <a:gd name="connsiteX2" fmla="*/ 4348708 w 6634708"/>
              <a:gd name="connsiteY2" fmla="*/ 67469 h 248444"/>
              <a:gd name="connsiteX3" fmla="*/ 5834608 w 6634708"/>
              <a:gd name="connsiteY3" fmla="*/ 105569 h 248444"/>
              <a:gd name="connsiteX4" fmla="*/ 6615658 w 6634708"/>
              <a:gd name="connsiteY4" fmla="*/ 238919 h 248444"/>
              <a:gd name="connsiteX5" fmla="*/ 6634708 w 6634708"/>
              <a:gd name="connsiteY5" fmla="*/ 248444 h 248444"/>
              <a:gd name="connsiteX0" fmla="*/ 0 w 6634708"/>
              <a:gd name="connsiteY0" fmla="*/ 0 h 248444"/>
              <a:gd name="connsiteX1" fmla="*/ 1568673 w 6634708"/>
              <a:gd name="connsiteY1" fmla="*/ 95697 h 248444"/>
              <a:gd name="connsiteX2" fmla="*/ 3020938 w 6634708"/>
              <a:gd name="connsiteY2" fmla="*/ 43880 h 248444"/>
              <a:gd name="connsiteX3" fmla="*/ 4348708 w 6634708"/>
              <a:gd name="connsiteY3" fmla="*/ 67469 h 248444"/>
              <a:gd name="connsiteX4" fmla="*/ 5834608 w 6634708"/>
              <a:gd name="connsiteY4" fmla="*/ 105569 h 248444"/>
              <a:gd name="connsiteX5" fmla="*/ 6615658 w 6634708"/>
              <a:gd name="connsiteY5" fmla="*/ 238919 h 248444"/>
              <a:gd name="connsiteX6" fmla="*/ 6634708 w 6634708"/>
              <a:gd name="connsiteY6" fmla="*/ 248444 h 248444"/>
              <a:gd name="connsiteX0" fmla="*/ 0 w 6634708"/>
              <a:gd name="connsiteY0" fmla="*/ 0 h 248444"/>
              <a:gd name="connsiteX1" fmla="*/ 1568673 w 6634708"/>
              <a:gd name="connsiteY1" fmla="*/ 95697 h 248444"/>
              <a:gd name="connsiteX2" fmla="*/ 3020938 w 6634708"/>
              <a:gd name="connsiteY2" fmla="*/ 43880 h 248444"/>
              <a:gd name="connsiteX3" fmla="*/ 4370586 w 6634708"/>
              <a:gd name="connsiteY3" fmla="*/ 43880 h 248444"/>
              <a:gd name="connsiteX4" fmla="*/ 5834608 w 6634708"/>
              <a:gd name="connsiteY4" fmla="*/ 105569 h 248444"/>
              <a:gd name="connsiteX5" fmla="*/ 6615658 w 6634708"/>
              <a:gd name="connsiteY5" fmla="*/ 238919 h 248444"/>
              <a:gd name="connsiteX6" fmla="*/ 6634708 w 6634708"/>
              <a:gd name="connsiteY6" fmla="*/ 248444 h 248444"/>
              <a:gd name="connsiteX0" fmla="*/ 0 w 6634708"/>
              <a:gd name="connsiteY0" fmla="*/ 0 h 248444"/>
              <a:gd name="connsiteX1" fmla="*/ 1568673 w 6634708"/>
              <a:gd name="connsiteY1" fmla="*/ 95697 h 248444"/>
              <a:gd name="connsiteX2" fmla="*/ 3020938 w 6634708"/>
              <a:gd name="connsiteY2" fmla="*/ 43880 h 248444"/>
              <a:gd name="connsiteX3" fmla="*/ 4370586 w 6634708"/>
              <a:gd name="connsiteY3" fmla="*/ 43880 h 248444"/>
              <a:gd name="connsiteX4" fmla="*/ 5472608 w 6634708"/>
              <a:gd name="connsiteY4" fmla="*/ 72008 h 248444"/>
              <a:gd name="connsiteX5" fmla="*/ 6615658 w 6634708"/>
              <a:gd name="connsiteY5" fmla="*/ 238919 h 248444"/>
              <a:gd name="connsiteX6" fmla="*/ 6634708 w 6634708"/>
              <a:gd name="connsiteY6" fmla="*/ 248444 h 248444"/>
              <a:gd name="connsiteX0" fmla="*/ 0 w 6634708"/>
              <a:gd name="connsiteY0" fmla="*/ 0 h 248444"/>
              <a:gd name="connsiteX1" fmla="*/ 1568673 w 6634708"/>
              <a:gd name="connsiteY1" fmla="*/ 95697 h 248444"/>
              <a:gd name="connsiteX2" fmla="*/ 3020938 w 6634708"/>
              <a:gd name="connsiteY2" fmla="*/ 43880 h 248444"/>
              <a:gd name="connsiteX3" fmla="*/ 4370586 w 6634708"/>
              <a:gd name="connsiteY3" fmla="*/ 43880 h 248444"/>
              <a:gd name="connsiteX4" fmla="*/ 5472608 w 6634708"/>
              <a:gd name="connsiteY4" fmla="*/ 72008 h 248444"/>
              <a:gd name="connsiteX5" fmla="*/ 6615658 w 6634708"/>
              <a:gd name="connsiteY5" fmla="*/ 238919 h 248444"/>
              <a:gd name="connsiteX6" fmla="*/ 6634708 w 6634708"/>
              <a:gd name="connsiteY6" fmla="*/ 248444 h 248444"/>
              <a:gd name="connsiteX0" fmla="*/ 0 w 6418684"/>
              <a:gd name="connsiteY0" fmla="*/ 0 h 248444"/>
              <a:gd name="connsiteX1" fmla="*/ 1352649 w 6418684"/>
              <a:gd name="connsiteY1" fmla="*/ 95697 h 248444"/>
              <a:gd name="connsiteX2" fmla="*/ 2804914 w 6418684"/>
              <a:gd name="connsiteY2" fmla="*/ 43880 h 248444"/>
              <a:gd name="connsiteX3" fmla="*/ 4154562 w 6418684"/>
              <a:gd name="connsiteY3" fmla="*/ 43880 h 248444"/>
              <a:gd name="connsiteX4" fmla="*/ 5256584 w 6418684"/>
              <a:gd name="connsiteY4" fmla="*/ 72008 h 248444"/>
              <a:gd name="connsiteX5" fmla="*/ 6399634 w 6418684"/>
              <a:gd name="connsiteY5" fmla="*/ 238919 h 248444"/>
              <a:gd name="connsiteX6" fmla="*/ 6418684 w 6418684"/>
              <a:gd name="connsiteY6" fmla="*/ 248444 h 248444"/>
              <a:gd name="connsiteX0" fmla="*/ 0 w 5598308"/>
              <a:gd name="connsiteY0" fmla="*/ 23097 h 204564"/>
              <a:gd name="connsiteX1" fmla="*/ 532273 w 5598308"/>
              <a:gd name="connsiteY1" fmla="*/ 51817 h 204564"/>
              <a:gd name="connsiteX2" fmla="*/ 1984538 w 5598308"/>
              <a:gd name="connsiteY2" fmla="*/ 0 h 204564"/>
              <a:gd name="connsiteX3" fmla="*/ 3334186 w 5598308"/>
              <a:gd name="connsiteY3" fmla="*/ 0 h 204564"/>
              <a:gd name="connsiteX4" fmla="*/ 4436208 w 5598308"/>
              <a:gd name="connsiteY4" fmla="*/ 28128 h 204564"/>
              <a:gd name="connsiteX5" fmla="*/ 5579258 w 5598308"/>
              <a:gd name="connsiteY5" fmla="*/ 195039 h 204564"/>
              <a:gd name="connsiteX6" fmla="*/ 5598308 w 5598308"/>
              <a:gd name="connsiteY6" fmla="*/ 204564 h 204564"/>
              <a:gd name="connsiteX0" fmla="*/ 0 w 5579259"/>
              <a:gd name="connsiteY0" fmla="*/ 23097 h 195039"/>
              <a:gd name="connsiteX1" fmla="*/ 532273 w 5579259"/>
              <a:gd name="connsiteY1" fmla="*/ 51817 h 195039"/>
              <a:gd name="connsiteX2" fmla="*/ 1984538 w 5579259"/>
              <a:gd name="connsiteY2" fmla="*/ 0 h 195039"/>
              <a:gd name="connsiteX3" fmla="*/ 3334186 w 5579259"/>
              <a:gd name="connsiteY3" fmla="*/ 0 h 195039"/>
              <a:gd name="connsiteX4" fmla="*/ 4436208 w 5579259"/>
              <a:gd name="connsiteY4" fmla="*/ 28128 h 195039"/>
              <a:gd name="connsiteX5" fmla="*/ 5579258 w 5579259"/>
              <a:gd name="connsiteY5" fmla="*/ 195039 h 195039"/>
              <a:gd name="connsiteX0" fmla="*/ 0 w 5194164"/>
              <a:gd name="connsiteY0" fmla="*/ 23097 h 134992"/>
              <a:gd name="connsiteX1" fmla="*/ 532273 w 5194164"/>
              <a:gd name="connsiteY1" fmla="*/ 51817 h 134992"/>
              <a:gd name="connsiteX2" fmla="*/ 1984538 w 5194164"/>
              <a:gd name="connsiteY2" fmla="*/ 0 h 134992"/>
              <a:gd name="connsiteX3" fmla="*/ 3334186 w 5194164"/>
              <a:gd name="connsiteY3" fmla="*/ 0 h 134992"/>
              <a:gd name="connsiteX4" fmla="*/ 4436208 w 5194164"/>
              <a:gd name="connsiteY4" fmla="*/ 28128 h 134992"/>
              <a:gd name="connsiteX5" fmla="*/ 5194164 w 5194164"/>
              <a:gd name="connsiteY5" fmla="*/ 134992 h 134992"/>
              <a:gd name="connsiteX0" fmla="*/ 0 w 5052804"/>
              <a:gd name="connsiteY0" fmla="*/ 23097 h 85616"/>
              <a:gd name="connsiteX1" fmla="*/ 532273 w 5052804"/>
              <a:gd name="connsiteY1" fmla="*/ 51817 h 85616"/>
              <a:gd name="connsiteX2" fmla="*/ 1984538 w 5052804"/>
              <a:gd name="connsiteY2" fmla="*/ 0 h 85616"/>
              <a:gd name="connsiteX3" fmla="*/ 3334186 w 5052804"/>
              <a:gd name="connsiteY3" fmla="*/ 0 h 85616"/>
              <a:gd name="connsiteX4" fmla="*/ 4436208 w 5052804"/>
              <a:gd name="connsiteY4" fmla="*/ 28128 h 85616"/>
              <a:gd name="connsiteX5" fmla="*/ 5052804 w 5052804"/>
              <a:gd name="connsiteY5" fmla="*/ 85616 h 85616"/>
              <a:gd name="connsiteX0" fmla="*/ 0 w 4915677"/>
              <a:gd name="connsiteY0" fmla="*/ 44091 h 85616"/>
              <a:gd name="connsiteX1" fmla="*/ 395146 w 4915677"/>
              <a:gd name="connsiteY1" fmla="*/ 51817 h 85616"/>
              <a:gd name="connsiteX2" fmla="*/ 1847411 w 4915677"/>
              <a:gd name="connsiteY2" fmla="*/ 0 h 85616"/>
              <a:gd name="connsiteX3" fmla="*/ 3197059 w 4915677"/>
              <a:gd name="connsiteY3" fmla="*/ 0 h 85616"/>
              <a:gd name="connsiteX4" fmla="*/ 4299081 w 4915677"/>
              <a:gd name="connsiteY4" fmla="*/ 28128 h 85616"/>
              <a:gd name="connsiteX5" fmla="*/ 4915677 w 4915677"/>
              <a:gd name="connsiteY5" fmla="*/ 85616 h 8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5677" h="85616">
                <a:moveTo>
                  <a:pt x="0" y="44091"/>
                </a:moveTo>
                <a:lnTo>
                  <a:pt x="395146" y="51817"/>
                </a:lnTo>
                <a:lnTo>
                  <a:pt x="1847411" y="0"/>
                </a:lnTo>
                <a:lnTo>
                  <a:pt x="3197059" y="0"/>
                </a:lnTo>
                <a:lnTo>
                  <a:pt x="4299081" y="28128"/>
                </a:lnTo>
                <a:cubicBezTo>
                  <a:pt x="4751908" y="32618"/>
                  <a:pt x="4534660" y="29979"/>
                  <a:pt x="4915677" y="85616"/>
                </a:cubicBezTo>
              </a:path>
            </a:pathLst>
          </a:custGeom>
          <a:ln w="381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7" name="フリーフォーム 16"/>
          <p:cNvSpPr/>
          <p:nvPr/>
        </p:nvSpPr>
        <p:spPr>
          <a:xfrm>
            <a:off x="6112844" y="895936"/>
            <a:ext cx="2972731" cy="1032075"/>
          </a:xfrm>
          <a:custGeom>
            <a:avLst/>
            <a:gdLst>
              <a:gd name="connsiteX0" fmla="*/ 0 w 2600325"/>
              <a:gd name="connsiteY0" fmla="*/ 19050 h 885825"/>
              <a:gd name="connsiteX1" fmla="*/ 885825 w 2600325"/>
              <a:gd name="connsiteY1" fmla="*/ 114300 h 885825"/>
              <a:gd name="connsiteX2" fmla="*/ 1181100 w 2600325"/>
              <a:gd name="connsiteY2" fmla="*/ 0 h 885825"/>
              <a:gd name="connsiteX3" fmla="*/ 1419225 w 2600325"/>
              <a:gd name="connsiteY3" fmla="*/ 57150 h 885825"/>
              <a:gd name="connsiteX4" fmla="*/ 2324100 w 2600325"/>
              <a:gd name="connsiteY4" fmla="*/ 800100 h 885825"/>
              <a:gd name="connsiteX5" fmla="*/ 2600325 w 2600325"/>
              <a:gd name="connsiteY5" fmla="*/ 885825 h 885825"/>
              <a:gd name="connsiteX0" fmla="*/ 0 w 2947020"/>
              <a:gd name="connsiteY0" fmla="*/ 19050 h 2110358"/>
              <a:gd name="connsiteX1" fmla="*/ 885825 w 2947020"/>
              <a:gd name="connsiteY1" fmla="*/ 114300 h 2110358"/>
              <a:gd name="connsiteX2" fmla="*/ 1181100 w 2947020"/>
              <a:gd name="connsiteY2" fmla="*/ 0 h 2110358"/>
              <a:gd name="connsiteX3" fmla="*/ 1419225 w 2947020"/>
              <a:gd name="connsiteY3" fmla="*/ 57150 h 2110358"/>
              <a:gd name="connsiteX4" fmla="*/ 2324100 w 2947020"/>
              <a:gd name="connsiteY4" fmla="*/ 800100 h 2110358"/>
              <a:gd name="connsiteX5" fmla="*/ 2947020 w 2947020"/>
              <a:gd name="connsiteY5" fmla="*/ 2110358 h 2110358"/>
              <a:gd name="connsiteX0" fmla="*/ 0 w 2875011"/>
              <a:gd name="connsiteY0" fmla="*/ 19050 h 1030237"/>
              <a:gd name="connsiteX1" fmla="*/ 885825 w 2875011"/>
              <a:gd name="connsiteY1" fmla="*/ 114300 h 1030237"/>
              <a:gd name="connsiteX2" fmla="*/ 1181100 w 2875011"/>
              <a:gd name="connsiteY2" fmla="*/ 0 h 1030237"/>
              <a:gd name="connsiteX3" fmla="*/ 1419225 w 2875011"/>
              <a:gd name="connsiteY3" fmla="*/ 57150 h 1030237"/>
              <a:gd name="connsiteX4" fmla="*/ 2324100 w 2875011"/>
              <a:gd name="connsiteY4" fmla="*/ 800100 h 1030237"/>
              <a:gd name="connsiteX5" fmla="*/ 2875011 w 2875011"/>
              <a:gd name="connsiteY5" fmla="*/ 1030237 h 1030237"/>
              <a:gd name="connsiteX0" fmla="*/ 0 w 4531196"/>
              <a:gd name="connsiteY0" fmla="*/ 19050 h 800100"/>
              <a:gd name="connsiteX1" fmla="*/ 885825 w 4531196"/>
              <a:gd name="connsiteY1" fmla="*/ 114300 h 800100"/>
              <a:gd name="connsiteX2" fmla="*/ 1181100 w 4531196"/>
              <a:gd name="connsiteY2" fmla="*/ 0 h 800100"/>
              <a:gd name="connsiteX3" fmla="*/ 1419225 w 4531196"/>
              <a:gd name="connsiteY3" fmla="*/ 57150 h 800100"/>
              <a:gd name="connsiteX4" fmla="*/ 2324100 w 4531196"/>
              <a:gd name="connsiteY4" fmla="*/ 800100 h 800100"/>
              <a:gd name="connsiteX5" fmla="*/ 4531196 w 4531196"/>
              <a:gd name="connsiteY5" fmla="*/ 526182 h 800100"/>
              <a:gd name="connsiteX0" fmla="*/ 0 w 4531196"/>
              <a:gd name="connsiteY0" fmla="*/ 19050 h 886222"/>
              <a:gd name="connsiteX1" fmla="*/ 885825 w 4531196"/>
              <a:gd name="connsiteY1" fmla="*/ 114300 h 886222"/>
              <a:gd name="connsiteX2" fmla="*/ 1181100 w 4531196"/>
              <a:gd name="connsiteY2" fmla="*/ 0 h 886222"/>
              <a:gd name="connsiteX3" fmla="*/ 1419225 w 4531196"/>
              <a:gd name="connsiteY3" fmla="*/ 57150 h 886222"/>
              <a:gd name="connsiteX4" fmla="*/ 2298947 w 4531196"/>
              <a:gd name="connsiteY4" fmla="*/ 886222 h 886222"/>
              <a:gd name="connsiteX5" fmla="*/ 4531196 w 4531196"/>
              <a:gd name="connsiteY5" fmla="*/ 526182 h 886222"/>
              <a:gd name="connsiteX0" fmla="*/ 0 w 4531196"/>
              <a:gd name="connsiteY0" fmla="*/ 19050 h 958230"/>
              <a:gd name="connsiteX1" fmla="*/ 885825 w 4531196"/>
              <a:gd name="connsiteY1" fmla="*/ 114300 h 958230"/>
              <a:gd name="connsiteX2" fmla="*/ 1181100 w 4531196"/>
              <a:gd name="connsiteY2" fmla="*/ 0 h 958230"/>
              <a:gd name="connsiteX3" fmla="*/ 1419225 w 4531196"/>
              <a:gd name="connsiteY3" fmla="*/ 57150 h 958230"/>
              <a:gd name="connsiteX4" fmla="*/ 2298947 w 4531196"/>
              <a:gd name="connsiteY4" fmla="*/ 886222 h 958230"/>
              <a:gd name="connsiteX5" fmla="*/ 2803003 w 4531196"/>
              <a:gd name="connsiteY5" fmla="*/ 958230 h 958230"/>
              <a:gd name="connsiteX6" fmla="*/ 4531196 w 4531196"/>
              <a:gd name="connsiteY6" fmla="*/ 526182 h 958230"/>
              <a:gd name="connsiteX0" fmla="*/ 0 w 4531196"/>
              <a:gd name="connsiteY0" fmla="*/ 19050 h 958230"/>
              <a:gd name="connsiteX1" fmla="*/ 885825 w 4531196"/>
              <a:gd name="connsiteY1" fmla="*/ 114300 h 958230"/>
              <a:gd name="connsiteX2" fmla="*/ 1181100 w 4531196"/>
              <a:gd name="connsiteY2" fmla="*/ 0 h 958230"/>
              <a:gd name="connsiteX3" fmla="*/ 1419225 w 4531196"/>
              <a:gd name="connsiteY3" fmla="*/ 57150 h 958230"/>
              <a:gd name="connsiteX4" fmla="*/ 2298947 w 4531196"/>
              <a:gd name="connsiteY4" fmla="*/ 886222 h 958230"/>
              <a:gd name="connsiteX5" fmla="*/ 2803003 w 4531196"/>
              <a:gd name="connsiteY5" fmla="*/ 958230 h 958230"/>
              <a:gd name="connsiteX6" fmla="*/ 3091035 w 4531196"/>
              <a:gd name="connsiteY6" fmla="*/ 958230 h 958230"/>
              <a:gd name="connsiteX7" fmla="*/ 4531196 w 4531196"/>
              <a:gd name="connsiteY7" fmla="*/ 526182 h 958230"/>
              <a:gd name="connsiteX0" fmla="*/ 0 w 3595091"/>
              <a:gd name="connsiteY0" fmla="*/ 19050 h 958230"/>
              <a:gd name="connsiteX1" fmla="*/ 885825 w 3595091"/>
              <a:gd name="connsiteY1" fmla="*/ 114300 h 958230"/>
              <a:gd name="connsiteX2" fmla="*/ 1181100 w 3595091"/>
              <a:gd name="connsiteY2" fmla="*/ 0 h 958230"/>
              <a:gd name="connsiteX3" fmla="*/ 1419225 w 3595091"/>
              <a:gd name="connsiteY3" fmla="*/ 57150 h 958230"/>
              <a:gd name="connsiteX4" fmla="*/ 2298947 w 3595091"/>
              <a:gd name="connsiteY4" fmla="*/ 886222 h 958230"/>
              <a:gd name="connsiteX5" fmla="*/ 2803003 w 3595091"/>
              <a:gd name="connsiteY5" fmla="*/ 958230 h 958230"/>
              <a:gd name="connsiteX6" fmla="*/ 3091035 w 3595091"/>
              <a:gd name="connsiteY6" fmla="*/ 958230 h 958230"/>
              <a:gd name="connsiteX7" fmla="*/ 3595091 w 3595091"/>
              <a:gd name="connsiteY7" fmla="*/ 814214 h 958230"/>
              <a:gd name="connsiteX0" fmla="*/ 0 w 3595092"/>
              <a:gd name="connsiteY0" fmla="*/ 19050 h 958230"/>
              <a:gd name="connsiteX1" fmla="*/ 885825 w 3595092"/>
              <a:gd name="connsiteY1" fmla="*/ 114300 h 958230"/>
              <a:gd name="connsiteX2" fmla="*/ 1181100 w 3595092"/>
              <a:gd name="connsiteY2" fmla="*/ 0 h 958230"/>
              <a:gd name="connsiteX3" fmla="*/ 1419225 w 3595092"/>
              <a:gd name="connsiteY3" fmla="*/ 57150 h 958230"/>
              <a:gd name="connsiteX4" fmla="*/ 2298947 w 3595092"/>
              <a:gd name="connsiteY4" fmla="*/ 886222 h 958230"/>
              <a:gd name="connsiteX5" fmla="*/ 2803003 w 3595092"/>
              <a:gd name="connsiteY5" fmla="*/ 958230 h 958230"/>
              <a:gd name="connsiteX6" fmla="*/ 3091035 w 3595092"/>
              <a:gd name="connsiteY6" fmla="*/ 958230 h 958230"/>
              <a:gd name="connsiteX7" fmla="*/ 3595092 w 3595092"/>
              <a:gd name="connsiteY7" fmla="*/ 742206 h 958230"/>
              <a:gd name="connsiteX0" fmla="*/ 0 w 3667099"/>
              <a:gd name="connsiteY0" fmla="*/ 19050 h 958230"/>
              <a:gd name="connsiteX1" fmla="*/ 885825 w 3667099"/>
              <a:gd name="connsiteY1" fmla="*/ 114300 h 958230"/>
              <a:gd name="connsiteX2" fmla="*/ 1181100 w 3667099"/>
              <a:gd name="connsiteY2" fmla="*/ 0 h 958230"/>
              <a:gd name="connsiteX3" fmla="*/ 1419225 w 3667099"/>
              <a:gd name="connsiteY3" fmla="*/ 57150 h 958230"/>
              <a:gd name="connsiteX4" fmla="*/ 2298947 w 3667099"/>
              <a:gd name="connsiteY4" fmla="*/ 886222 h 958230"/>
              <a:gd name="connsiteX5" fmla="*/ 2803003 w 3667099"/>
              <a:gd name="connsiteY5" fmla="*/ 958230 h 958230"/>
              <a:gd name="connsiteX6" fmla="*/ 3091035 w 3667099"/>
              <a:gd name="connsiteY6" fmla="*/ 958230 h 958230"/>
              <a:gd name="connsiteX7" fmla="*/ 3667099 w 3667099"/>
              <a:gd name="connsiteY7" fmla="*/ 742206 h 958230"/>
              <a:gd name="connsiteX0" fmla="*/ 0 w 3669505"/>
              <a:gd name="connsiteY0" fmla="*/ 19050 h 958230"/>
              <a:gd name="connsiteX1" fmla="*/ 885825 w 3669505"/>
              <a:gd name="connsiteY1" fmla="*/ 114300 h 958230"/>
              <a:gd name="connsiteX2" fmla="*/ 1181100 w 3669505"/>
              <a:gd name="connsiteY2" fmla="*/ 0 h 958230"/>
              <a:gd name="connsiteX3" fmla="*/ 1419225 w 3669505"/>
              <a:gd name="connsiteY3" fmla="*/ 57150 h 958230"/>
              <a:gd name="connsiteX4" fmla="*/ 2298947 w 3669505"/>
              <a:gd name="connsiteY4" fmla="*/ 886222 h 958230"/>
              <a:gd name="connsiteX5" fmla="*/ 2803003 w 3669505"/>
              <a:gd name="connsiteY5" fmla="*/ 958230 h 958230"/>
              <a:gd name="connsiteX6" fmla="*/ 3091035 w 3669505"/>
              <a:gd name="connsiteY6" fmla="*/ 958230 h 958230"/>
              <a:gd name="connsiteX7" fmla="*/ 3669505 w 3669505"/>
              <a:gd name="connsiteY7" fmla="*/ 721519 h 958230"/>
              <a:gd name="connsiteX0" fmla="*/ 0 w 3669505"/>
              <a:gd name="connsiteY0" fmla="*/ 19050 h 958230"/>
              <a:gd name="connsiteX1" fmla="*/ 885825 w 3669505"/>
              <a:gd name="connsiteY1" fmla="*/ 114300 h 958230"/>
              <a:gd name="connsiteX2" fmla="*/ 1181100 w 3669505"/>
              <a:gd name="connsiteY2" fmla="*/ 0 h 958230"/>
              <a:gd name="connsiteX3" fmla="*/ 1419225 w 3669505"/>
              <a:gd name="connsiteY3" fmla="*/ 57150 h 958230"/>
              <a:gd name="connsiteX4" fmla="*/ 2298947 w 3669505"/>
              <a:gd name="connsiteY4" fmla="*/ 886222 h 958230"/>
              <a:gd name="connsiteX5" fmla="*/ 2803003 w 3669505"/>
              <a:gd name="connsiteY5" fmla="*/ 958230 h 958230"/>
              <a:gd name="connsiteX6" fmla="*/ 3091035 w 3669505"/>
              <a:gd name="connsiteY6" fmla="*/ 958230 h 958230"/>
              <a:gd name="connsiteX7" fmla="*/ 3669505 w 3669505"/>
              <a:gd name="connsiteY7" fmla="*/ 721519 h 958230"/>
              <a:gd name="connsiteX0" fmla="*/ 0 w 3669505"/>
              <a:gd name="connsiteY0" fmla="*/ 109604 h 1048784"/>
              <a:gd name="connsiteX1" fmla="*/ 885825 w 3669505"/>
              <a:gd name="connsiteY1" fmla="*/ 204854 h 1048784"/>
              <a:gd name="connsiteX2" fmla="*/ 1181100 w 3669505"/>
              <a:gd name="connsiteY2" fmla="*/ 90554 h 1048784"/>
              <a:gd name="connsiteX3" fmla="*/ 1419225 w 3669505"/>
              <a:gd name="connsiteY3" fmla="*/ 147704 h 1048784"/>
              <a:gd name="connsiteX4" fmla="*/ 2298947 w 3669505"/>
              <a:gd name="connsiteY4" fmla="*/ 976776 h 1048784"/>
              <a:gd name="connsiteX5" fmla="*/ 2803003 w 3669505"/>
              <a:gd name="connsiteY5" fmla="*/ 1048784 h 1048784"/>
              <a:gd name="connsiteX6" fmla="*/ 3091035 w 3669505"/>
              <a:gd name="connsiteY6" fmla="*/ 1048784 h 1048784"/>
              <a:gd name="connsiteX7" fmla="*/ 3669505 w 3669505"/>
              <a:gd name="connsiteY7" fmla="*/ 812073 h 1048784"/>
              <a:gd name="connsiteX0" fmla="*/ 0 w 3669505"/>
              <a:gd name="connsiteY0" fmla="*/ 109604 h 1048784"/>
              <a:gd name="connsiteX1" fmla="*/ 885825 w 3669505"/>
              <a:gd name="connsiteY1" fmla="*/ 204854 h 1048784"/>
              <a:gd name="connsiteX2" fmla="*/ 1181100 w 3669505"/>
              <a:gd name="connsiteY2" fmla="*/ 90554 h 1048784"/>
              <a:gd name="connsiteX3" fmla="*/ 1419225 w 3669505"/>
              <a:gd name="connsiteY3" fmla="*/ 147704 h 1048784"/>
              <a:gd name="connsiteX4" fmla="*/ 2298947 w 3669505"/>
              <a:gd name="connsiteY4" fmla="*/ 976776 h 1048784"/>
              <a:gd name="connsiteX5" fmla="*/ 2803003 w 3669505"/>
              <a:gd name="connsiteY5" fmla="*/ 1048784 h 1048784"/>
              <a:gd name="connsiteX6" fmla="*/ 3091035 w 3669505"/>
              <a:gd name="connsiteY6" fmla="*/ 1048784 h 1048784"/>
              <a:gd name="connsiteX7" fmla="*/ 3669505 w 3669505"/>
              <a:gd name="connsiteY7" fmla="*/ 812073 h 1048784"/>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2803003 w 3669505"/>
              <a:gd name="connsiteY5" fmla="*/ 1048784 h 1126956"/>
              <a:gd name="connsiteX6" fmla="*/ 3091035 w 3669505"/>
              <a:gd name="connsiteY6" fmla="*/ 1048784 h 1126956"/>
              <a:gd name="connsiteX7" fmla="*/ 3669505 w 3669505"/>
              <a:gd name="connsiteY7" fmla="*/ 812073 h 1126956"/>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2803003 w 3669505"/>
              <a:gd name="connsiteY5" fmla="*/ 1048784 h 1126956"/>
              <a:gd name="connsiteX6" fmla="*/ 3091035 w 3669505"/>
              <a:gd name="connsiteY6" fmla="*/ 1048784 h 1126956"/>
              <a:gd name="connsiteX7" fmla="*/ 3669505 w 3669505"/>
              <a:gd name="connsiteY7" fmla="*/ 812073 h 1126956"/>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3091035 w 3669505"/>
              <a:gd name="connsiteY5" fmla="*/ 1048784 h 1126956"/>
              <a:gd name="connsiteX6" fmla="*/ 3669505 w 3669505"/>
              <a:gd name="connsiteY6" fmla="*/ 812073 h 1126956"/>
              <a:gd name="connsiteX0" fmla="*/ 0 w 3669505"/>
              <a:gd name="connsiteY0" fmla="*/ 90554 h 1107906"/>
              <a:gd name="connsiteX1" fmla="*/ 885825 w 3669505"/>
              <a:gd name="connsiteY1" fmla="*/ 185804 h 1107906"/>
              <a:gd name="connsiteX2" fmla="*/ 1419225 w 3669505"/>
              <a:gd name="connsiteY2" fmla="*/ 128654 h 1107906"/>
              <a:gd name="connsiteX3" fmla="*/ 2298947 w 3669505"/>
              <a:gd name="connsiteY3" fmla="*/ 957726 h 1107906"/>
              <a:gd name="connsiteX4" fmla="*/ 3091035 w 3669505"/>
              <a:gd name="connsiteY4" fmla="*/ 1029734 h 1107906"/>
              <a:gd name="connsiteX5" fmla="*/ 3669505 w 3669505"/>
              <a:gd name="connsiteY5" fmla="*/ 793023 h 1107906"/>
              <a:gd name="connsiteX0" fmla="*/ 0 w 3669505"/>
              <a:gd name="connsiteY0" fmla="*/ 93915 h 1111267"/>
              <a:gd name="connsiteX1" fmla="*/ 786779 w 3669505"/>
              <a:gd name="connsiteY1" fmla="*/ 168999 h 1111267"/>
              <a:gd name="connsiteX2" fmla="*/ 1419225 w 3669505"/>
              <a:gd name="connsiteY2" fmla="*/ 132015 h 1111267"/>
              <a:gd name="connsiteX3" fmla="*/ 2298947 w 3669505"/>
              <a:gd name="connsiteY3" fmla="*/ 961087 h 1111267"/>
              <a:gd name="connsiteX4" fmla="*/ 3091035 w 3669505"/>
              <a:gd name="connsiteY4" fmla="*/ 1033095 h 1111267"/>
              <a:gd name="connsiteX5" fmla="*/ 3669505 w 3669505"/>
              <a:gd name="connsiteY5" fmla="*/ 796384 h 1111267"/>
              <a:gd name="connsiteX0" fmla="*/ 0 w 3669505"/>
              <a:gd name="connsiteY0" fmla="*/ 93915 h 1111268"/>
              <a:gd name="connsiteX1" fmla="*/ 786779 w 3669505"/>
              <a:gd name="connsiteY1" fmla="*/ 168999 h 1111268"/>
              <a:gd name="connsiteX2" fmla="*/ 1419225 w 3669505"/>
              <a:gd name="connsiteY2" fmla="*/ 132015 h 1111268"/>
              <a:gd name="connsiteX3" fmla="*/ 2370955 w 3669505"/>
              <a:gd name="connsiteY3" fmla="*/ 961088 h 1111268"/>
              <a:gd name="connsiteX4" fmla="*/ 3091035 w 3669505"/>
              <a:gd name="connsiteY4" fmla="*/ 1033095 h 1111268"/>
              <a:gd name="connsiteX5" fmla="*/ 3669505 w 3669505"/>
              <a:gd name="connsiteY5" fmla="*/ 796384 h 1111268"/>
              <a:gd name="connsiteX0" fmla="*/ 0 w 3669505"/>
              <a:gd name="connsiteY0" fmla="*/ 93915 h 1111268"/>
              <a:gd name="connsiteX1" fmla="*/ 786779 w 3669505"/>
              <a:gd name="connsiteY1" fmla="*/ 168999 h 1111268"/>
              <a:gd name="connsiteX2" fmla="*/ 1419225 w 3669505"/>
              <a:gd name="connsiteY2" fmla="*/ 132015 h 1111268"/>
              <a:gd name="connsiteX3" fmla="*/ 2370955 w 3669505"/>
              <a:gd name="connsiteY3" fmla="*/ 961088 h 1111268"/>
              <a:gd name="connsiteX4" fmla="*/ 3163043 w 3669505"/>
              <a:gd name="connsiteY4" fmla="*/ 1033095 h 1111268"/>
              <a:gd name="connsiteX5" fmla="*/ 3669505 w 3669505"/>
              <a:gd name="connsiteY5" fmla="*/ 796384 h 1111268"/>
              <a:gd name="connsiteX0" fmla="*/ 0 w 3530798"/>
              <a:gd name="connsiteY0" fmla="*/ 96991 h 1111268"/>
              <a:gd name="connsiteX1" fmla="*/ 648072 w 3530798"/>
              <a:gd name="connsiteY1" fmla="*/ 168999 h 1111268"/>
              <a:gd name="connsiteX2" fmla="*/ 1280518 w 3530798"/>
              <a:gd name="connsiteY2" fmla="*/ 132015 h 1111268"/>
              <a:gd name="connsiteX3" fmla="*/ 2232248 w 3530798"/>
              <a:gd name="connsiteY3" fmla="*/ 961088 h 1111268"/>
              <a:gd name="connsiteX4" fmla="*/ 3024336 w 3530798"/>
              <a:gd name="connsiteY4" fmla="*/ 1033095 h 1111268"/>
              <a:gd name="connsiteX5" fmla="*/ 3530798 w 3530798"/>
              <a:gd name="connsiteY5" fmla="*/ 796384 h 1111268"/>
              <a:gd name="connsiteX0" fmla="*/ 0 w 3612429"/>
              <a:gd name="connsiteY0" fmla="*/ 96991 h 1111268"/>
              <a:gd name="connsiteX1" fmla="*/ 648072 w 3612429"/>
              <a:gd name="connsiteY1" fmla="*/ 168999 h 1111268"/>
              <a:gd name="connsiteX2" fmla="*/ 1280518 w 3612429"/>
              <a:gd name="connsiteY2" fmla="*/ 132015 h 1111268"/>
              <a:gd name="connsiteX3" fmla="*/ 2232248 w 3612429"/>
              <a:gd name="connsiteY3" fmla="*/ 961088 h 1111268"/>
              <a:gd name="connsiteX4" fmla="*/ 3024336 w 3612429"/>
              <a:gd name="connsiteY4" fmla="*/ 1033095 h 1111268"/>
              <a:gd name="connsiteX5" fmla="*/ 3530798 w 3612429"/>
              <a:gd name="connsiteY5" fmla="*/ 796384 h 1111268"/>
              <a:gd name="connsiteX6" fmla="*/ 3514125 w 3612429"/>
              <a:gd name="connsiteY6" fmla="*/ 803846 h 1111268"/>
              <a:gd name="connsiteX0" fmla="*/ 0 w 4146597"/>
              <a:gd name="connsiteY0" fmla="*/ 96991 h 1111268"/>
              <a:gd name="connsiteX1" fmla="*/ 648072 w 4146597"/>
              <a:gd name="connsiteY1" fmla="*/ 168999 h 1111268"/>
              <a:gd name="connsiteX2" fmla="*/ 1280518 w 4146597"/>
              <a:gd name="connsiteY2" fmla="*/ 132015 h 1111268"/>
              <a:gd name="connsiteX3" fmla="*/ 2232248 w 4146597"/>
              <a:gd name="connsiteY3" fmla="*/ 961088 h 1111268"/>
              <a:gd name="connsiteX4" fmla="*/ 3024336 w 4146597"/>
              <a:gd name="connsiteY4" fmla="*/ 1033095 h 1111268"/>
              <a:gd name="connsiteX5" fmla="*/ 3530798 w 4146597"/>
              <a:gd name="connsiteY5" fmla="*/ 796384 h 1111268"/>
              <a:gd name="connsiteX6" fmla="*/ 4143123 w 4146597"/>
              <a:gd name="connsiteY6" fmla="*/ 498190 h 1111268"/>
              <a:gd name="connsiteX0" fmla="*/ 1 w 3498526"/>
              <a:gd name="connsiteY0" fmla="*/ 168999 h 1111268"/>
              <a:gd name="connsiteX1" fmla="*/ 632447 w 3498526"/>
              <a:gd name="connsiteY1" fmla="*/ 132015 h 1111268"/>
              <a:gd name="connsiteX2" fmla="*/ 1584177 w 3498526"/>
              <a:gd name="connsiteY2" fmla="*/ 961088 h 1111268"/>
              <a:gd name="connsiteX3" fmla="*/ 2376265 w 3498526"/>
              <a:gd name="connsiteY3" fmla="*/ 1033095 h 1111268"/>
              <a:gd name="connsiteX4" fmla="*/ 2882727 w 3498526"/>
              <a:gd name="connsiteY4" fmla="*/ 796384 h 1111268"/>
              <a:gd name="connsiteX5" fmla="*/ 3495052 w 3498526"/>
              <a:gd name="connsiteY5" fmla="*/ 498190 h 1111268"/>
              <a:gd name="connsiteX0" fmla="*/ 0 w 2866079"/>
              <a:gd name="connsiteY0" fmla="*/ 0 h 979253"/>
              <a:gd name="connsiteX1" fmla="*/ 951730 w 2866079"/>
              <a:gd name="connsiteY1" fmla="*/ 829073 h 979253"/>
              <a:gd name="connsiteX2" fmla="*/ 1743818 w 2866079"/>
              <a:gd name="connsiteY2" fmla="*/ 901080 h 979253"/>
              <a:gd name="connsiteX3" fmla="*/ 2250280 w 2866079"/>
              <a:gd name="connsiteY3" fmla="*/ 664369 h 979253"/>
              <a:gd name="connsiteX4" fmla="*/ 2862605 w 2866079"/>
              <a:gd name="connsiteY4" fmla="*/ 366175 h 97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079" h="979253">
                <a:moveTo>
                  <a:pt x="0" y="0"/>
                </a:moveTo>
                <a:cubicBezTo>
                  <a:pt x="264029" y="132015"/>
                  <a:pt x="661094" y="678893"/>
                  <a:pt x="951730" y="829073"/>
                </a:cubicBezTo>
                <a:cubicBezTo>
                  <a:pt x="1242366" y="979253"/>
                  <a:pt x="1515392" y="928530"/>
                  <a:pt x="1743818" y="901080"/>
                </a:cubicBezTo>
                <a:lnTo>
                  <a:pt x="2250280" y="664369"/>
                </a:lnTo>
                <a:cubicBezTo>
                  <a:pt x="2331911" y="626161"/>
                  <a:pt x="2866079" y="364621"/>
                  <a:pt x="2862605" y="366175"/>
                </a:cubicBezTo>
              </a:path>
            </a:pathLst>
          </a:custGeom>
          <a:ln w="38100">
            <a:solidFill>
              <a:srgbClr val="FF00F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8" name="フリーフォーム 17"/>
          <p:cNvSpPr/>
          <p:nvPr/>
        </p:nvSpPr>
        <p:spPr>
          <a:xfrm>
            <a:off x="9032313" y="749225"/>
            <a:ext cx="1858495" cy="556453"/>
          </a:xfrm>
          <a:custGeom>
            <a:avLst/>
            <a:gdLst>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673894"/>
              <a:gd name="connsiteY0" fmla="*/ 219075 h 219075"/>
              <a:gd name="connsiteX1" fmla="*/ 466725 w 673894"/>
              <a:gd name="connsiteY1" fmla="*/ 73819 h 219075"/>
              <a:gd name="connsiteX2" fmla="*/ 673894 w 673894"/>
              <a:gd name="connsiteY2" fmla="*/ 0 h 219075"/>
              <a:gd name="connsiteX0" fmla="*/ 0 w 1320261"/>
              <a:gd name="connsiteY0" fmla="*/ 262102 h 262102"/>
              <a:gd name="connsiteX1" fmla="*/ 466725 w 1320261"/>
              <a:gd name="connsiteY1" fmla="*/ 116846 h 262102"/>
              <a:gd name="connsiteX2" fmla="*/ 1320261 w 1320261"/>
              <a:gd name="connsiteY2" fmla="*/ 0 h 262102"/>
              <a:gd name="connsiteX0" fmla="*/ 0 w 1320261"/>
              <a:gd name="connsiteY0" fmla="*/ 321784 h 321784"/>
              <a:gd name="connsiteX1" fmla="*/ 466725 w 1320261"/>
              <a:gd name="connsiteY1" fmla="*/ 176528 h 321784"/>
              <a:gd name="connsiteX2" fmla="*/ 995442 w 1320261"/>
              <a:gd name="connsiteY2" fmla="*/ 0 h 321784"/>
              <a:gd name="connsiteX3" fmla="*/ 1320261 w 1320261"/>
              <a:gd name="connsiteY3" fmla="*/ 59682 h 321784"/>
              <a:gd name="connsiteX0" fmla="*/ 0 w 1320261"/>
              <a:gd name="connsiteY0" fmla="*/ 321784 h 321784"/>
              <a:gd name="connsiteX1" fmla="*/ 466725 w 1320261"/>
              <a:gd name="connsiteY1" fmla="*/ 176528 h 321784"/>
              <a:gd name="connsiteX2" fmla="*/ 995442 w 1320261"/>
              <a:gd name="connsiteY2" fmla="*/ 0 h 321784"/>
              <a:gd name="connsiteX3" fmla="*/ 1185466 w 1320261"/>
              <a:gd name="connsiteY3" fmla="*/ 3552 h 321784"/>
              <a:gd name="connsiteX4" fmla="*/ 1320261 w 1320261"/>
              <a:gd name="connsiteY4" fmla="*/ 59682 h 321784"/>
              <a:gd name="connsiteX0" fmla="*/ 0 w 1320261"/>
              <a:gd name="connsiteY0" fmla="*/ 321784 h 321784"/>
              <a:gd name="connsiteX1" fmla="*/ 466725 w 1320261"/>
              <a:gd name="connsiteY1" fmla="*/ 176528 h 321784"/>
              <a:gd name="connsiteX2" fmla="*/ 995442 w 1320261"/>
              <a:gd name="connsiteY2" fmla="*/ 0 h 321784"/>
              <a:gd name="connsiteX3" fmla="*/ 1185466 w 1320261"/>
              <a:gd name="connsiteY3" fmla="*/ 3552 h 321784"/>
              <a:gd name="connsiteX4" fmla="*/ 1320261 w 1320261"/>
              <a:gd name="connsiteY4" fmla="*/ 59682 h 321784"/>
              <a:gd name="connsiteX0" fmla="*/ 0 w 1320261"/>
              <a:gd name="connsiteY0" fmla="*/ 350613 h 350613"/>
              <a:gd name="connsiteX1" fmla="*/ 466725 w 1320261"/>
              <a:gd name="connsiteY1" fmla="*/ 205357 h 350613"/>
              <a:gd name="connsiteX2" fmla="*/ 995442 w 1320261"/>
              <a:gd name="connsiteY2" fmla="*/ 28829 h 350613"/>
              <a:gd name="connsiteX3" fmla="*/ 1185466 w 1320261"/>
              <a:gd name="connsiteY3" fmla="*/ 32381 h 350613"/>
              <a:gd name="connsiteX4" fmla="*/ 1320261 w 1320261"/>
              <a:gd name="connsiteY4" fmla="*/ 88511 h 350613"/>
              <a:gd name="connsiteX0" fmla="*/ 0 w 1320261"/>
              <a:gd name="connsiteY0" fmla="*/ 350613 h 350613"/>
              <a:gd name="connsiteX1" fmla="*/ 466725 w 1320261"/>
              <a:gd name="connsiteY1" fmla="*/ 205357 h 350613"/>
              <a:gd name="connsiteX2" fmla="*/ 995442 w 1320261"/>
              <a:gd name="connsiteY2" fmla="*/ 28829 h 350613"/>
              <a:gd name="connsiteX3" fmla="*/ 1185466 w 1320261"/>
              <a:gd name="connsiteY3" fmla="*/ 32381 h 350613"/>
              <a:gd name="connsiteX4" fmla="*/ 1320261 w 1320261"/>
              <a:gd name="connsiteY4" fmla="*/ 88511 h 350613"/>
              <a:gd name="connsiteX0" fmla="*/ 0 w 1321782"/>
              <a:gd name="connsiteY0" fmla="*/ 350613 h 350613"/>
              <a:gd name="connsiteX1" fmla="*/ 466725 w 1321782"/>
              <a:gd name="connsiteY1" fmla="*/ 205357 h 350613"/>
              <a:gd name="connsiteX2" fmla="*/ 995442 w 1321782"/>
              <a:gd name="connsiteY2" fmla="*/ 28829 h 350613"/>
              <a:gd name="connsiteX3" fmla="*/ 1185466 w 1321782"/>
              <a:gd name="connsiteY3" fmla="*/ 32381 h 350613"/>
              <a:gd name="connsiteX4" fmla="*/ 1321782 w 1321782"/>
              <a:gd name="connsiteY4" fmla="*/ 77616 h 350613"/>
              <a:gd name="connsiteX0" fmla="*/ 0 w 1321782"/>
              <a:gd name="connsiteY0" fmla="*/ 351365 h 351365"/>
              <a:gd name="connsiteX1" fmla="*/ 466725 w 1321782"/>
              <a:gd name="connsiteY1" fmla="*/ 206109 h 351365"/>
              <a:gd name="connsiteX2" fmla="*/ 995442 w 1321782"/>
              <a:gd name="connsiteY2" fmla="*/ 29581 h 351365"/>
              <a:gd name="connsiteX3" fmla="*/ 1186987 w 1321782"/>
              <a:gd name="connsiteY3" fmla="*/ 28622 h 351365"/>
              <a:gd name="connsiteX4" fmla="*/ 1321782 w 1321782"/>
              <a:gd name="connsiteY4" fmla="*/ 78368 h 351365"/>
              <a:gd name="connsiteX0" fmla="*/ 0 w 1186987"/>
              <a:gd name="connsiteY0" fmla="*/ 351365 h 351365"/>
              <a:gd name="connsiteX1" fmla="*/ 466725 w 1186987"/>
              <a:gd name="connsiteY1" fmla="*/ 206109 h 351365"/>
              <a:gd name="connsiteX2" fmla="*/ 995442 w 1186987"/>
              <a:gd name="connsiteY2" fmla="*/ 29581 h 351365"/>
              <a:gd name="connsiteX3" fmla="*/ 1186987 w 1186987"/>
              <a:gd name="connsiteY3" fmla="*/ 28622 h 351365"/>
            </a:gdLst>
            <a:ahLst/>
            <a:cxnLst>
              <a:cxn ang="0">
                <a:pos x="connsiteX0" y="connsiteY0"/>
              </a:cxn>
              <a:cxn ang="0">
                <a:pos x="connsiteX1" y="connsiteY1"/>
              </a:cxn>
              <a:cxn ang="0">
                <a:pos x="connsiteX2" y="connsiteY2"/>
              </a:cxn>
              <a:cxn ang="0">
                <a:pos x="connsiteX3" y="connsiteY3"/>
              </a:cxn>
            </a:cxnLst>
            <a:rect l="l" t="t" r="r" b="b"/>
            <a:pathLst>
              <a:path w="1186987" h="351365">
                <a:moveTo>
                  <a:pt x="0" y="351365"/>
                </a:moveTo>
                <a:cubicBezTo>
                  <a:pt x="142478" y="293024"/>
                  <a:pt x="354409" y="242621"/>
                  <a:pt x="466725" y="206109"/>
                </a:cubicBezTo>
                <a:cubicBezTo>
                  <a:pt x="632632" y="152478"/>
                  <a:pt x="875398" y="59162"/>
                  <a:pt x="995442" y="29581"/>
                </a:cubicBezTo>
                <a:cubicBezTo>
                  <a:pt x="1115486" y="0"/>
                  <a:pt x="1132597" y="20491"/>
                  <a:pt x="1186987" y="28622"/>
                </a:cubicBezTo>
              </a:path>
            </a:pathLst>
          </a:custGeom>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9" name="正方形/長方形 18"/>
          <p:cNvSpPr/>
          <p:nvPr/>
        </p:nvSpPr>
        <p:spPr>
          <a:xfrm rot="20410299">
            <a:off x="8882557" y="1198392"/>
            <a:ext cx="560942" cy="146071"/>
          </a:xfrm>
          <a:prstGeom prst="rect">
            <a:avLst/>
          </a:prstGeom>
          <a:solidFill>
            <a:srgbClr val="FF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フリーフォーム 19"/>
          <p:cNvSpPr/>
          <p:nvPr/>
        </p:nvSpPr>
        <p:spPr>
          <a:xfrm>
            <a:off x="6384033" y="623878"/>
            <a:ext cx="3287005" cy="1797010"/>
          </a:xfrm>
          <a:custGeom>
            <a:avLst/>
            <a:gdLst>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01733"/>
              <a:gd name="connsiteY0" fmla="*/ 471784 h 471784"/>
              <a:gd name="connsiteX1" fmla="*/ 388144 w 1001733"/>
              <a:gd name="connsiteY1" fmla="*/ 266996 h 471784"/>
              <a:gd name="connsiteX2" fmla="*/ 854869 w 1001733"/>
              <a:gd name="connsiteY2" fmla="*/ 121740 h 471784"/>
              <a:gd name="connsiteX3" fmla="*/ 1001733 w 1001733"/>
              <a:gd name="connsiteY3" fmla="*/ 0 h 471784"/>
              <a:gd name="connsiteX0" fmla="*/ 1638843 w 2640576"/>
              <a:gd name="connsiteY0" fmla="*/ 471784 h 1519687"/>
              <a:gd name="connsiteX1" fmla="*/ 64691 w 2640576"/>
              <a:gd name="connsiteY1" fmla="*/ 1485556 h 1519687"/>
              <a:gd name="connsiteX2" fmla="*/ 2026987 w 2640576"/>
              <a:gd name="connsiteY2" fmla="*/ 266996 h 1519687"/>
              <a:gd name="connsiteX3" fmla="*/ 2493712 w 2640576"/>
              <a:gd name="connsiteY3" fmla="*/ 121740 h 1519687"/>
              <a:gd name="connsiteX4" fmla="*/ 2640576 w 2640576"/>
              <a:gd name="connsiteY4" fmla="*/ 0 h 1519687"/>
              <a:gd name="connsiteX0" fmla="*/ 1574152 w 2575885"/>
              <a:gd name="connsiteY0" fmla="*/ 471784 h 1485556"/>
              <a:gd name="connsiteX1" fmla="*/ 954032 w 2575885"/>
              <a:gd name="connsiteY1" fmla="*/ 910502 h 1485556"/>
              <a:gd name="connsiteX2" fmla="*/ 0 w 2575885"/>
              <a:gd name="connsiteY2" fmla="*/ 1485556 h 1485556"/>
              <a:gd name="connsiteX3" fmla="*/ 1962296 w 2575885"/>
              <a:gd name="connsiteY3" fmla="*/ 266996 h 1485556"/>
              <a:gd name="connsiteX4" fmla="*/ 2429021 w 2575885"/>
              <a:gd name="connsiteY4" fmla="*/ 121740 h 1485556"/>
              <a:gd name="connsiteX5" fmla="*/ 2575885 w 2575885"/>
              <a:gd name="connsiteY5" fmla="*/ 0 h 1485556"/>
              <a:gd name="connsiteX0" fmla="*/ 1621852 w 2623585"/>
              <a:gd name="connsiteY0" fmla="*/ 471784 h 1485555"/>
              <a:gd name="connsiteX1" fmla="*/ 1001732 w 2623585"/>
              <a:gd name="connsiteY1" fmla="*/ 910502 h 1485555"/>
              <a:gd name="connsiteX2" fmla="*/ 0 w 2623585"/>
              <a:gd name="connsiteY2" fmla="*/ 1485555 h 1485555"/>
              <a:gd name="connsiteX3" fmla="*/ 2009996 w 2623585"/>
              <a:gd name="connsiteY3" fmla="*/ 266996 h 1485555"/>
              <a:gd name="connsiteX4" fmla="*/ 2476721 w 2623585"/>
              <a:gd name="connsiteY4" fmla="*/ 121740 h 1485555"/>
              <a:gd name="connsiteX5" fmla="*/ 2623585 w 2623585"/>
              <a:gd name="connsiteY5" fmla="*/ 0 h 1485555"/>
              <a:gd name="connsiteX0" fmla="*/ 1001732 w 2623585"/>
              <a:gd name="connsiteY0" fmla="*/ 910502 h 1485555"/>
              <a:gd name="connsiteX1" fmla="*/ 0 w 2623585"/>
              <a:gd name="connsiteY1" fmla="*/ 1485555 h 1485555"/>
              <a:gd name="connsiteX2" fmla="*/ 2009996 w 2623585"/>
              <a:gd name="connsiteY2" fmla="*/ 266996 h 1485555"/>
              <a:gd name="connsiteX3" fmla="*/ 2476721 w 2623585"/>
              <a:gd name="connsiteY3" fmla="*/ 121740 h 1485555"/>
              <a:gd name="connsiteX4" fmla="*/ 2623585 w 2623585"/>
              <a:gd name="connsiteY4" fmla="*/ 0 h 1485555"/>
              <a:gd name="connsiteX0" fmla="*/ 0 w 2671287"/>
              <a:gd name="connsiteY0" fmla="*/ 1485556 h 1485556"/>
              <a:gd name="connsiteX1" fmla="*/ 47702 w 2671287"/>
              <a:gd name="connsiteY1" fmla="*/ 1485555 h 1485556"/>
              <a:gd name="connsiteX2" fmla="*/ 2057698 w 2671287"/>
              <a:gd name="connsiteY2" fmla="*/ 266996 h 1485556"/>
              <a:gd name="connsiteX3" fmla="*/ 2524423 w 2671287"/>
              <a:gd name="connsiteY3" fmla="*/ 121740 h 1485556"/>
              <a:gd name="connsiteX4" fmla="*/ 2671287 w 2671287"/>
              <a:gd name="connsiteY4" fmla="*/ 0 h 1485556"/>
              <a:gd name="connsiteX0" fmla="*/ 0 w 2671287"/>
              <a:gd name="connsiteY0" fmla="*/ 1485556 h 1485556"/>
              <a:gd name="connsiteX1" fmla="*/ 1049435 w 2671287"/>
              <a:gd name="connsiteY1" fmla="*/ 910501 h 1485556"/>
              <a:gd name="connsiteX2" fmla="*/ 2057698 w 2671287"/>
              <a:gd name="connsiteY2" fmla="*/ 266996 h 1485556"/>
              <a:gd name="connsiteX3" fmla="*/ 2524423 w 2671287"/>
              <a:gd name="connsiteY3" fmla="*/ 121740 h 1485556"/>
              <a:gd name="connsiteX4" fmla="*/ 2671287 w 2671287"/>
              <a:gd name="connsiteY4" fmla="*/ 0 h 1485556"/>
              <a:gd name="connsiteX0" fmla="*/ 0 w 2575883"/>
              <a:gd name="connsiteY0" fmla="*/ 1437634 h 1437634"/>
              <a:gd name="connsiteX1" fmla="*/ 954031 w 2575883"/>
              <a:gd name="connsiteY1" fmla="*/ 910501 h 1437634"/>
              <a:gd name="connsiteX2" fmla="*/ 1962294 w 2575883"/>
              <a:gd name="connsiteY2" fmla="*/ 266996 h 1437634"/>
              <a:gd name="connsiteX3" fmla="*/ 2429019 w 2575883"/>
              <a:gd name="connsiteY3" fmla="*/ 121740 h 1437634"/>
              <a:gd name="connsiteX4" fmla="*/ 2575883 w 2575883"/>
              <a:gd name="connsiteY4" fmla="*/ 0 h 1437634"/>
              <a:gd name="connsiteX0" fmla="*/ 0 w 2575883"/>
              <a:gd name="connsiteY0" fmla="*/ 1437634 h 1437634"/>
              <a:gd name="connsiteX1" fmla="*/ 434868 w 2575883"/>
              <a:gd name="connsiteY1" fmla="*/ 1185846 h 1437634"/>
              <a:gd name="connsiteX2" fmla="*/ 954031 w 2575883"/>
              <a:gd name="connsiteY2" fmla="*/ 910501 h 1437634"/>
              <a:gd name="connsiteX3" fmla="*/ 1962294 w 2575883"/>
              <a:gd name="connsiteY3" fmla="*/ 266996 h 1437634"/>
              <a:gd name="connsiteX4" fmla="*/ 2429019 w 2575883"/>
              <a:gd name="connsiteY4" fmla="*/ 121740 h 1437634"/>
              <a:gd name="connsiteX5" fmla="*/ 2575883 w 2575883"/>
              <a:gd name="connsiteY5" fmla="*/ 0 h 1437634"/>
              <a:gd name="connsiteX0" fmla="*/ 0 w 2575883"/>
              <a:gd name="connsiteY0" fmla="*/ 1485556 h 1485556"/>
              <a:gd name="connsiteX1" fmla="*/ 434868 w 2575883"/>
              <a:gd name="connsiteY1" fmla="*/ 1185846 h 1485556"/>
              <a:gd name="connsiteX2" fmla="*/ 954031 w 2575883"/>
              <a:gd name="connsiteY2" fmla="*/ 910501 h 1485556"/>
              <a:gd name="connsiteX3" fmla="*/ 1962294 w 2575883"/>
              <a:gd name="connsiteY3" fmla="*/ 266996 h 1485556"/>
              <a:gd name="connsiteX4" fmla="*/ 2429019 w 2575883"/>
              <a:gd name="connsiteY4" fmla="*/ 121740 h 1485556"/>
              <a:gd name="connsiteX5" fmla="*/ 2575883 w 2575883"/>
              <a:gd name="connsiteY5" fmla="*/ 0 h 1485556"/>
              <a:gd name="connsiteX0" fmla="*/ 0 w 2589686"/>
              <a:gd name="connsiteY0" fmla="*/ 1456057 h 1456057"/>
              <a:gd name="connsiteX1" fmla="*/ 448671 w 2589686"/>
              <a:gd name="connsiteY1" fmla="*/ 1185846 h 1456057"/>
              <a:gd name="connsiteX2" fmla="*/ 967834 w 2589686"/>
              <a:gd name="connsiteY2" fmla="*/ 910501 h 1456057"/>
              <a:gd name="connsiteX3" fmla="*/ 1976097 w 2589686"/>
              <a:gd name="connsiteY3" fmla="*/ 266996 h 1456057"/>
              <a:gd name="connsiteX4" fmla="*/ 2442822 w 2589686"/>
              <a:gd name="connsiteY4" fmla="*/ 121740 h 1456057"/>
              <a:gd name="connsiteX5" fmla="*/ 2589686 w 2589686"/>
              <a:gd name="connsiteY5" fmla="*/ 0 h 1456057"/>
              <a:gd name="connsiteX0" fmla="*/ 0 w 3434511"/>
              <a:gd name="connsiteY0" fmla="*/ 1581397 h 1581397"/>
              <a:gd name="connsiteX1" fmla="*/ 1293496 w 3434511"/>
              <a:gd name="connsiteY1" fmla="*/ 1185846 h 1581397"/>
              <a:gd name="connsiteX2" fmla="*/ 1812659 w 3434511"/>
              <a:gd name="connsiteY2" fmla="*/ 910501 h 1581397"/>
              <a:gd name="connsiteX3" fmla="*/ 2820922 w 3434511"/>
              <a:gd name="connsiteY3" fmla="*/ 266996 h 1581397"/>
              <a:gd name="connsiteX4" fmla="*/ 3287647 w 3434511"/>
              <a:gd name="connsiteY4" fmla="*/ 121740 h 1581397"/>
              <a:gd name="connsiteX5" fmla="*/ 3434511 w 3434511"/>
              <a:gd name="connsiteY5" fmla="*/ 0 h 1581397"/>
              <a:gd name="connsiteX0" fmla="*/ 0 w 3434511"/>
              <a:gd name="connsiteY0" fmla="*/ 1581397 h 1581398"/>
              <a:gd name="connsiteX1" fmla="*/ 620120 w 3434511"/>
              <a:gd name="connsiteY1" fmla="*/ 1581398 h 1581398"/>
              <a:gd name="connsiteX2" fmla="*/ 1293496 w 3434511"/>
              <a:gd name="connsiteY2" fmla="*/ 1185846 h 1581398"/>
              <a:gd name="connsiteX3" fmla="*/ 1812659 w 3434511"/>
              <a:gd name="connsiteY3" fmla="*/ 910501 h 1581398"/>
              <a:gd name="connsiteX4" fmla="*/ 2820922 w 3434511"/>
              <a:gd name="connsiteY4" fmla="*/ 266996 h 1581398"/>
              <a:gd name="connsiteX5" fmla="*/ 3287647 w 3434511"/>
              <a:gd name="connsiteY5" fmla="*/ 121740 h 1581398"/>
              <a:gd name="connsiteX6" fmla="*/ 3434511 w 3434511"/>
              <a:gd name="connsiteY6" fmla="*/ 0 h 1581398"/>
              <a:gd name="connsiteX0" fmla="*/ 0 w 3434511"/>
              <a:gd name="connsiteY0" fmla="*/ 1581397 h 1581398"/>
              <a:gd name="connsiteX1" fmla="*/ 620120 w 3434511"/>
              <a:gd name="connsiteY1" fmla="*/ 1581398 h 1581398"/>
              <a:gd name="connsiteX2" fmla="*/ 938963 w 3434511"/>
              <a:gd name="connsiteY2" fmla="*/ 1429430 h 1581398"/>
              <a:gd name="connsiteX3" fmla="*/ 1293496 w 3434511"/>
              <a:gd name="connsiteY3" fmla="*/ 1185846 h 1581398"/>
              <a:gd name="connsiteX4" fmla="*/ 1812659 w 3434511"/>
              <a:gd name="connsiteY4" fmla="*/ 910501 h 1581398"/>
              <a:gd name="connsiteX5" fmla="*/ 2820922 w 3434511"/>
              <a:gd name="connsiteY5" fmla="*/ 266996 h 1581398"/>
              <a:gd name="connsiteX6" fmla="*/ 3287647 w 3434511"/>
              <a:gd name="connsiteY6" fmla="*/ 121740 h 1581398"/>
              <a:gd name="connsiteX7" fmla="*/ 3434511 w 3434511"/>
              <a:gd name="connsiteY7" fmla="*/ 0 h 1581398"/>
              <a:gd name="connsiteX0" fmla="*/ 0 w 3434511"/>
              <a:gd name="connsiteY0" fmla="*/ 1581397 h 1581398"/>
              <a:gd name="connsiteX1" fmla="*/ 620120 w 3434511"/>
              <a:gd name="connsiteY1" fmla="*/ 1581398 h 1581398"/>
              <a:gd name="connsiteX2" fmla="*/ 922301 w 3434511"/>
              <a:gd name="connsiteY2" fmla="*/ 1399255 h 1581398"/>
              <a:gd name="connsiteX3" fmla="*/ 1293496 w 3434511"/>
              <a:gd name="connsiteY3" fmla="*/ 1185846 h 1581398"/>
              <a:gd name="connsiteX4" fmla="*/ 1812659 w 3434511"/>
              <a:gd name="connsiteY4" fmla="*/ 910501 h 1581398"/>
              <a:gd name="connsiteX5" fmla="*/ 2820922 w 3434511"/>
              <a:gd name="connsiteY5" fmla="*/ 266996 h 1581398"/>
              <a:gd name="connsiteX6" fmla="*/ 3287647 w 3434511"/>
              <a:gd name="connsiteY6" fmla="*/ 121740 h 1581398"/>
              <a:gd name="connsiteX7" fmla="*/ 3434511 w 3434511"/>
              <a:gd name="connsiteY7" fmla="*/ 0 h 1581398"/>
              <a:gd name="connsiteX0" fmla="*/ 0 w 3434511"/>
              <a:gd name="connsiteY0" fmla="*/ 1581397 h 1581397"/>
              <a:gd name="connsiteX1" fmla="*/ 472546 w 3434511"/>
              <a:gd name="connsiteY1" fmla="*/ 1578608 h 1581397"/>
              <a:gd name="connsiteX2" fmla="*/ 922301 w 3434511"/>
              <a:gd name="connsiteY2" fmla="*/ 1399255 h 1581397"/>
              <a:gd name="connsiteX3" fmla="*/ 1293496 w 3434511"/>
              <a:gd name="connsiteY3" fmla="*/ 1185846 h 1581397"/>
              <a:gd name="connsiteX4" fmla="*/ 1812659 w 3434511"/>
              <a:gd name="connsiteY4" fmla="*/ 910501 h 1581397"/>
              <a:gd name="connsiteX5" fmla="*/ 2820922 w 3434511"/>
              <a:gd name="connsiteY5" fmla="*/ 266996 h 1581397"/>
              <a:gd name="connsiteX6" fmla="*/ 3287647 w 3434511"/>
              <a:gd name="connsiteY6" fmla="*/ 121740 h 1581397"/>
              <a:gd name="connsiteX7" fmla="*/ 3434511 w 3434511"/>
              <a:gd name="connsiteY7" fmla="*/ 0 h 1581397"/>
              <a:gd name="connsiteX0" fmla="*/ 0 w 3434511"/>
              <a:gd name="connsiteY0" fmla="*/ 1581397 h 1581397"/>
              <a:gd name="connsiteX1" fmla="*/ 472546 w 3434511"/>
              <a:gd name="connsiteY1" fmla="*/ 1578608 h 1581397"/>
              <a:gd name="connsiteX2" fmla="*/ 938618 w 3434511"/>
              <a:gd name="connsiteY2" fmla="*/ 1421226 h 1581397"/>
              <a:gd name="connsiteX3" fmla="*/ 1293496 w 3434511"/>
              <a:gd name="connsiteY3" fmla="*/ 1185846 h 1581397"/>
              <a:gd name="connsiteX4" fmla="*/ 1812659 w 3434511"/>
              <a:gd name="connsiteY4" fmla="*/ 910501 h 1581397"/>
              <a:gd name="connsiteX5" fmla="*/ 2820922 w 3434511"/>
              <a:gd name="connsiteY5" fmla="*/ 266996 h 1581397"/>
              <a:gd name="connsiteX6" fmla="*/ 3287647 w 3434511"/>
              <a:gd name="connsiteY6" fmla="*/ 121740 h 1581397"/>
              <a:gd name="connsiteX7" fmla="*/ 3434511 w 3434511"/>
              <a:gd name="connsiteY7" fmla="*/ 0 h 1581397"/>
              <a:gd name="connsiteX0" fmla="*/ 0 w 3434511"/>
              <a:gd name="connsiteY0" fmla="*/ 1581397 h 1581397"/>
              <a:gd name="connsiteX1" fmla="*/ 472546 w 3434511"/>
              <a:gd name="connsiteY1" fmla="*/ 1578608 h 1581397"/>
              <a:gd name="connsiteX2" fmla="*/ 938618 w 3434511"/>
              <a:gd name="connsiteY2" fmla="*/ 1421226 h 1581397"/>
              <a:gd name="connsiteX3" fmla="*/ 1114800 w 3434511"/>
              <a:gd name="connsiteY3" fmla="*/ 1280169 h 1581397"/>
              <a:gd name="connsiteX4" fmla="*/ 1293496 w 3434511"/>
              <a:gd name="connsiteY4" fmla="*/ 1185846 h 1581397"/>
              <a:gd name="connsiteX5" fmla="*/ 1812659 w 3434511"/>
              <a:gd name="connsiteY5" fmla="*/ 910501 h 1581397"/>
              <a:gd name="connsiteX6" fmla="*/ 2820922 w 3434511"/>
              <a:gd name="connsiteY6" fmla="*/ 266996 h 1581397"/>
              <a:gd name="connsiteX7" fmla="*/ 3287647 w 3434511"/>
              <a:gd name="connsiteY7" fmla="*/ 121740 h 1581397"/>
              <a:gd name="connsiteX8" fmla="*/ 3434511 w 3434511"/>
              <a:gd name="connsiteY8" fmla="*/ 0 h 1581397"/>
              <a:gd name="connsiteX0" fmla="*/ 0 w 3434511"/>
              <a:gd name="connsiteY0" fmla="*/ 1581397 h 1581397"/>
              <a:gd name="connsiteX1" fmla="*/ 472546 w 3434511"/>
              <a:gd name="connsiteY1" fmla="*/ 1578608 h 1581397"/>
              <a:gd name="connsiteX2" fmla="*/ 667822 w 3434511"/>
              <a:gd name="connsiteY2" fmla="*/ 1533477 h 1581397"/>
              <a:gd name="connsiteX3" fmla="*/ 938618 w 3434511"/>
              <a:gd name="connsiteY3" fmla="*/ 1421226 h 1581397"/>
              <a:gd name="connsiteX4" fmla="*/ 1114800 w 3434511"/>
              <a:gd name="connsiteY4" fmla="*/ 1280169 h 1581397"/>
              <a:gd name="connsiteX5" fmla="*/ 1293496 w 3434511"/>
              <a:gd name="connsiteY5" fmla="*/ 1185846 h 1581397"/>
              <a:gd name="connsiteX6" fmla="*/ 1812659 w 3434511"/>
              <a:gd name="connsiteY6" fmla="*/ 910501 h 1581397"/>
              <a:gd name="connsiteX7" fmla="*/ 2820922 w 3434511"/>
              <a:gd name="connsiteY7" fmla="*/ 266996 h 1581397"/>
              <a:gd name="connsiteX8" fmla="*/ 3287647 w 3434511"/>
              <a:gd name="connsiteY8" fmla="*/ 121740 h 1581397"/>
              <a:gd name="connsiteX9" fmla="*/ 3434511 w 3434511"/>
              <a:gd name="connsiteY9" fmla="*/ 0 h 1581397"/>
              <a:gd name="connsiteX0" fmla="*/ 0 w 3434511"/>
              <a:gd name="connsiteY0" fmla="*/ 1581397 h 1588496"/>
              <a:gd name="connsiteX1" fmla="*/ 227712 w 3434511"/>
              <a:gd name="connsiteY1" fmla="*/ 1588496 h 1588496"/>
              <a:gd name="connsiteX2" fmla="*/ 472546 w 3434511"/>
              <a:gd name="connsiteY2" fmla="*/ 1578608 h 1588496"/>
              <a:gd name="connsiteX3" fmla="*/ 667822 w 3434511"/>
              <a:gd name="connsiteY3" fmla="*/ 1533477 h 1588496"/>
              <a:gd name="connsiteX4" fmla="*/ 938618 w 3434511"/>
              <a:gd name="connsiteY4" fmla="*/ 1421226 h 1588496"/>
              <a:gd name="connsiteX5" fmla="*/ 1114800 w 3434511"/>
              <a:gd name="connsiteY5" fmla="*/ 1280169 h 1588496"/>
              <a:gd name="connsiteX6" fmla="*/ 1293496 w 3434511"/>
              <a:gd name="connsiteY6" fmla="*/ 1185846 h 1588496"/>
              <a:gd name="connsiteX7" fmla="*/ 1812659 w 3434511"/>
              <a:gd name="connsiteY7" fmla="*/ 910501 h 1588496"/>
              <a:gd name="connsiteX8" fmla="*/ 2820922 w 3434511"/>
              <a:gd name="connsiteY8" fmla="*/ 266996 h 1588496"/>
              <a:gd name="connsiteX9" fmla="*/ 3287647 w 3434511"/>
              <a:gd name="connsiteY9" fmla="*/ 121740 h 1588496"/>
              <a:gd name="connsiteX10" fmla="*/ 3434511 w 3434511"/>
              <a:gd name="connsiteY10" fmla="*/ 0 h 1588496"/>
              <a:gd name="connsiteX0" fmla="*/ 0 w 3291406"/>
              <a:gd name="connsiteY0" fmla="*/ 1581398 h 1588496"/>
              <a:gd name="connsiteX1" fmla="*/ 84607 w 3291406"/>
              <a:gd name="connsiteY1" fmla="*/ 1588496 h 1588496"/>
              <a:gd name="connsiteX2" fmla="*/ 329441 w 3291406"/>
              <a:gd name="connsiteY2" fmla="*/ 1578608 h 1588496"/>
              <a:gd name="connsiteX3" fmla="*/ 524717 w 3291406"/>
              <a:gd name="connsiteY3" fmla="*/ 1533477 h 1588496"/>
              <a:gd name="connsiteX4" fmla="*/ 795513 w 3291406"/>
              <a:gd name="connsiteY4" fmla="*/ 1421226 h 1588496"/>
              <a:gd name="connsiteX5" fmla="*/ 971695 w 3291406"/>
              <a:gd name="connsiteY5" fmla="*/ 1280169 h 1588496"/>
              <a:gd name="connsiteX6" fmla="*/ 1150391 w 3291406"/>
              <a:gd name="connsiteY6" fmla="*/ 1185846 h 1588496"/>
              <a:gd name="connsiteX7" fmla="*/ 1669554 w 3291406"/>
              <a:gd name="connsiteY7" fmla="*/ 910501 h 1588496"/>
              <a:gd name="connsiteX8" fmla="*/ 2677817 w 3291406"/>
              <a:gd name="connsiteY8" fmla="*/ 266996 h 1588496"/>
              <a:gd name="connsiteX9" fmla="*/ 3144542 w 3291406"/>
              <a:gd name="connsiteY9" fmla="*/ 121740 h 1588496"/>
              <a:gd name="connsiteX10" fmla="*/ 3291406 w 3291406"/>
              <a:gd name="connsiteY10" fmla="*/ 0 h 1588496"/>
              <a:gd name="connsiteX0" fmla="*/ 0 w 3206799"/>
              <a:gd name="connsiteY0" fmla="*/ 1588496 h 1588496"/>
              <a:gd name="connsiteX1" fmla="*/ 244834 w 3206799"/>
              <a:gd name="connsiteY1" fmla="*/ 1578608 h 1588496"/>
              <a:gd name="connsiteX2" fmla="*/ 440110 w 3206799"/>
              <a:gd name="connsiteY2" fmla="*/ 1533477 h 1588496"/>
              <a:gd name="connsiteX3" fmla="*/ 710906 w 3206799"/>
              <a:gd name="connsiteY3" fmla="*/ 1421226 h 1588496"/>
              <a:gd name="connsiteX4" fmla="*/ 887088 w 3206799"/>
              <a:gd name="connsiteY4" fmla="*/ 1280169 h 1588496"/>
              <a:gd name="connsiteX5" fmla="*/ 1065784 w 3206799"/>
              <a:gd name="connsiteY5" fmla="*/ 1185846 h 1588496"/>
              <a:gd name="connsiteX6" fmla="*/ 1584947 w 3206799"/>
              <a:gd name="connsiteY6" fmla="*/ 910501 h 1588496"/>
              <a:gd name="connsiteX7" fmla="*/ 2593210 w 3206799"/>
              <a:gd name="connsiteY7" fmla="*/ 266996 h 1588496"/>
              <a:gd name="connsiteX8" fmla="*/ 3059935 w 3206799"/>
              <a:gd name="connsiteY8" fmla="*/ 121740 h 1588496"/>
              <a:gd name="connsiteX9" fmla="*/ 3206799 w 3206799"/>
              <a:gd name="connsiteY9" fmla="*/ 0 h 1588496"/>
              <a:gd name="connsiteX0" fmla="*/ 0 w 2961965"/>
              <a:gd name="connsiteY0" fmla="*/ 1578608 h 1578608"/>
              <a:gd name="connsiteX1" fmla="*/ 195276 w 2961965"/>
              <a:gd name="connsiteY1" fmla="*/ 1533477 h 1578608"/>
              <a:gd name="connsiteX2" fmla="*/ 466072 w 2961965"/>
              <a:gd name="connsiteY2" fmla="*/ 1421226 h 1578608"/>
              <a:gd name="connsiteX3" fmla="*/ 642254 w 2961965"/>
              <a:gd name="connsiteY3" fmla="*/ 1280169 h 1578608"/>
              <a:gd name="connsiteX4" fmla="*/ 820950 w 2961965"/>
              <a:gd name="connsiteY4" fmla="*/ 1185846 h 1578608"/>
              <a:gd name="connsiteX5" fmla="*/ 1340113 w 2961965"/>
              <a:gd name="connsiteY5" fmla="*/ 910501 h 1578608"/>
              <a:gd name="connsiteX6" fmla="*/ 2348376 w 2961965"/>
              <a:gd name="connsiteY6" fmla="*/ 266996 h 1578608"/>
              <a:gd name="connsiteX7" fmla="*/ 2815101 w 2961965"/>
              <a:gd name="connsiteY7" fmla="*/ 121740 h 1578608"/>
              <a:gd name="connsiteX8" fmla="*/ 2961965 w 2961965"/>
              <a:gd name="connsiteY8" fmla="*/ 0 h 1578608"/>
              <a:gd name="connsiteX0" fmla="*/ 0 w 2766689"/>
              <a:gd name="connsiteY0" fmla="*/ 1533477 h 1533477"/>
              <a:gd name="connsiteX1" fmla="*/ 270796 w 2766689"/>
              <a:gd name="connsiteY1" fmla="*/ 1421226 h 1533477"/>
              <a:gd name="connsiteX2" fmla="*/ 446978 w 2766689"/>
              <a:gd name="connsiteY2" fmla="*/ 1280169 h 1533477"/>
              <a:gd name="connsiteX3" fmla="*/ 625674 w 2766689"/>
              <a:gd name="connsiteY3" fmla="*/ 1185846 h 1533477"/>
              <a:gd name="connsiteX4" fmla="*/ 1144837 w 2766689"/>
              <a:gd name="connsiteY4" fmla="*/ 910501 h 1533477"/>
              <a:gd name="connsiteX5" fmla="*/ 2153100 w 2766689"/>
              <a:gd name="connsiteY5" fmla="*/ 266996 h 1533477"/>
              <a:gd name="connsiteX6" fmla="*/ 2619825 w 2766689"/>
              <a:gd name="connsiteY6" fmla="*/ 121740 h 1533477"/>
              <a:gd name="connsiteX7" fmla="*/ 2766689 w 2766689"/>
              <a:gd name="connsiteY7" fmla="*/ 0 h 1533477"/>
              <a:gd name="connsiteX0" fmla="*/ 0 w 2749762"/>
              <a:gd name="connsiteY0" fmla="*/ 1527574 h 1527574"/>
              <a:gd name="connsiteX1" fmla="*/ 253869 w 2749762"/>
              <a:gd name="connsiteY1" fmla="*/ 1421226 h 1527574"/>
              <a:gd name="connsiteX2" fmla="*/ 430051 w 2749762"/>
              <a:gd name="connsiteY2" fmla="*/ 1280169 h 1527574"/>
              <a:gd name="connsiteX3" fmla="*/ 608747 w 2749762"/>
              <a:gd name="connsiteY3" fmla="*/ 1185846 h 1527574"/>
              <a:gd name="connsiteX4" fmla="*/ 1127910 w 2749762"/>
              <a:gd name="connsiteY4" fmla="*/ 910501 h 1527574"/>
              <a:gd name="connsiteX5" fmla="*/ 2136173 w 2749762"/>
              <a:gd name="connsiteY5" fmla="*/ 266996 h 1527574"/>
              <a:gd name="connsiteX6" fmla="*/ 2602898 w 2749762"/>
              <a:gd name="connsiteY6" fmla="*/ 121740 h 1527574"/>
              <a:gd name="connsiteX7" fmla="*/ 2749762 w 2749762"/>
              <a:gd name="connsiteY7" fmla="*/ 0 h 1527574"/>
              <a:gd name="connsiteX0" fmla="*/ 0 w 2749762"/>
              <a:gd name="connsiteY0" fmla="*/ 1527574 h 1541105"/>
              <a:gd name="connsiteX1" fmla="*/ 19539 w 2749762"/>
              <a:gd name="connsiteY1" fmla="*/ 1541105 h 1541105"/>
              <a:gd name="connsiteX2" fmla="*/ 253869 w 2749762"/>
              <a:gd name="connsiteY2" fmla="*/ 1421226 h 1541105"/>
              <a:gd name="connsiteX3" fmla="*/ 430051 w 2749762"/>
              <a:gd name="connsiteY3" fmla="*/ 1280169 h 1541105"/>
              <a:gd name="connsiteX4" fmla="*/ 608747 w 2749762"/>
              <a:gd name="connsiteY4" fmla="*/ 1185846 h 1541105"/>
              <a:gd name="connsiteX5" fmla="*/ 1127910 w 2749762"/>
              <a:gd name="connsiteY5" fmla="*/ 910501 h 1541105"/>
              <a:gd name="connsiteX6" fmla="*/ 2136173 w 2749762"/>
              <a:gd name="connsiteY6" fmla="*/ 266996 h 1541105"/>
              <a:gd name="connsiteX7" fmla="*/ 2602898 w 2749762"/>
              <a:gd name="connsiteY7" fmla="*/ 121740 h 1541105"/>
              <a:gd name="connsiteX8" fmla="*/ 2749762 w 2749762"/>
              <a:gd name="connsiteY8" fmla="*/ 0 h 1541105"/>
              <a:gd name="connsiteX0" fmla="*/ 0 w 2602898"/>
              <a:gd name="connsiteY0" fmla="*/ 1405834 h 1419365"/>
              <a:gd name="connsiteX1" fmla="*/ 19539 w 2602898"/>
              <a:gd name="connsiteY1" fmla="*/ 1419365 h 1419365"/>
              <a:gd name="connsiteX2" fmla="*/ 253869 w 2602898"/>
              <a:gd name="connsiteY2" fmla="*/ 1299486 h 1419365"/>
              <a:gd name="connsiteX3" fmla="*/ 430051 w 2602898"/>
              <a:gd name="connsiteY3" fmla="*/ 1158429 h 1419365"/>
              <a:gd name="connsiteX4" fmla="*/ 608747 w 2602898"/>
              <a:gd name="connsiteY4" fmla="*/ 1064106 h 1419365"/>
              <a:gd name="connsiteX5" fmla="*/ 1127910 w 2602898"/>
              <a:gd name="connsiteY5" fmla="*/ 788761 h 1419365"/>
              <a:gd name="connsiteX6" fmla="*/ 2136173 w 2602898"/>
              <a:gd name="connsiteY6" fmla="*/ 145256 h 1419365"/>
              <a:gd name="connsiteX7" fmla="*/ 2602898 w 2602898"/>
              <a:gd name="connsiteY7" fmla="*/ 0 h 1419365"/>
              <a:gd name="connsiteX0" fmla="*/ 0 w 2491134"/>
              <a:gd name="connsiteY0" fmla="*/ 1389318 h 1402849"/>
              <a:gd name="connsiteX1" fmla="*/ 19539 w 2491134"/>
              <a:gd name="connsiteY1" fmla="*/ 1402849 h 1402849"/>
              <a:gd name="connsiteX2" fmla="*/ 253869 w 2491134"/>
              <a:gd name="connsiteY2" fmla="*/ 1282970 h 1402849"/>
              <a:gd name="connsiteX3" fmla="*/ 430051 w 2491134"/>
              <a:gd name="connsiteY3" fmla="*/ 1141913 h 1402849"/>
              <a:gd name="connsiteX4" fmla="*/ 608747 w 2491134"/>
              <a:gd name="connsiteY4" fmla="*/ 1047590 h 1402849"/>
              <a:gd name="connsiteX5" fmla="*/ 1127910 w 2491134"/>
              <a:gd name="connsiteY5" fmla="*/ 772245 h 1402849"/>
              <a:gd name="connsiteX6" fmla="*/ 2136173 w 2491134"/>
              <a:gd name="connsiteY6" fmla="*/ 128740 h 1402849"/>
              <a:gd name="connsiteX7" fmla="*/ 2491134 w 2491134"/>
              <a:gd name="connsiteY7" fmla="*/ 0 h 1402849"/>
              <a:gd name="connsiteX0" fmla="*/ 0 w 2491134"/>
              <a:gd name="connsiteY0" fmla="*/ 1389318 h 1402849"/>
              <a:gd name="connsiteX1" fmla="*/ 19539 w 2491134"/>
              <a:gd name="connsiteY1" fmla="*/ 1402849 h 1402849"/>
              <a:gd name="connsiteX2" fmla="*/ 253869 w 2491134"/>
              <a:gd name="connsiteY2" fmla="*/ 1282970 h 1402849"/>
              <a:gd name="connsiteX3" fmla="*/ 430051 w 2491134"/>
              <a:gd name="connsiteY3" fmla="*/ 1141913 h 1402849"/>
              <a:gd name="connsiteX4" fmla="*/ 608747 w 2491134"/>
              <a:gd name="connsiteY4" fmla="*/ 1047590 h 1402849"/>
              <a:gd name="connsiteX5" fmla="*/ 1127910 w 2491134"/>
              <a:gd name="connsiteY5" fmla="*/ 772245 h 1402849"/>
              <a:gd name="connsiteX6" fmla="*/ 2136173 w 2491134"/>
              <a:gd name="connsiteY6" fmla="*/ 128740 h 1402849"/>
              <a:gd name="connsiteX7" fmla="*/ 2491134 w 2491134"/>
              <a:gd name="connsiteY7" fmla="*/ 0 h 1402849"/>
              <a:gd name="connsiteX0" fmla="*/ 0 w 2531510"/>
              <a:gd name="connsiteY0" fmla="*/ 1388528 h 1402059"/>
              <a:gd name="connsiteX1" fmla="*/ 19539 w 2531510"/>
              <a:gd name="connsiteY1" fmla="*/ 1402059 h 1402059"/>
              <a:gd name="connsiteX2" fmla="*/ 253869 w 2531510"/>
              <a:gd name="connsiteY2" fmla="*/ 1282180 h 1402059"/>
              <a:gd name="connsiteX3" fmla="*/ 430051 w 2531510"/>
              <a:gd name="connsiteY3" fmla="*/ 1141123 h 1402059"/>
              <a:gd name="connsiteX4" fmla="*/ 608747 w 2531510"/>
              <a:gd name="connsiteY4" fmla="*/ 1046800 h 1402059"/>
              <a:gd name="connsiteX5" fmla="*/ 1127910 w 2531510"/>
              <a:gd name="connsiteY5" fmla="*/ 771455 h 1402059"/>
              <a:gd name="connsiteX6" fmla="*/ 2136173 w 2531510"/>
              <a:gd name="connsiteY6" fmla="*/ 127950 h 1402059"/>
              <a:gd name="connsiteX7" fmla="*/ 2531510 w 2531510"/>
              <a:gd name="connsiteY7" fmla="*/ 3756 h 1402059"/>
              <a:gd name="connsiteX0" fmla="*/ 0 w 2531510"/>
              <a:gd name="connsiteY0" fmla="*/ 1388528 h 1388528"/>
              <a:gd name="connsiteX1" fmla="*/ 253869 w 2531510"/>
              <a:gd name="connsiteY1" fmla="*/ 1282180 h 1388528"/>
              <a:gd name="connsiteX2" fmla="*/ 430051 w 2531510"/>
              <a:gd name="connsiteY2" fmla="*/ 1141123 h 1388528"/>
              <a:gd name="connsiteX3" fmla="*/ 608747 w 2531510"/>
              <a:gd name="connsiteY3" fmla="*/ 1046800 h 1388528"/>
              <a:gd name="connsiteX4" fmla="*/ 1127910 w 2531510"/>
              <a:gd name="connsiteY4" fmla="*/ 771455 h 1388528"/>
              <a:gd name="connsiteX5" fmla="*/ 2136173 w 2531510"/>
              <a:gd name="connsiteY5" fmla="*/ 127950 h 1388528"/>
              <a:gd name="connsiteX6" fmla="*/ 2531510 w 2531510"/>
              <a:gd name="connsiteY6" fmla="*/ 3756 h 1388528"/>
              <a:gd name="connsiteX0" fmla="*/ 0 w 2440670"/>
              <a:gd name="connsiteY0" fmla="*/ 1359333 h 1359333"/>
              <a:gd name="connsiteX1" fmla="*/ 163029 w 2440670"/>
              <a:gd name="connsiteY1" fmla="*/ 1282180 h 1359333"/>
              <a:gd name="connsiteX2" fmla="*/ 339211 w 2440670"/>
              <a:gd name="connsiteY2" fmla="*/ 1141123 h 1359333"/>
              <a:gd name="connsiteX3" fmla="*/ 517907 w 2440670"/>
              <a:gd name="connsiteY3" fmla="*/ 1046800 h 1359333"/>
              <a:gd name="connsiteX4" fmla="*/ 1037070 w 2440670"/>
              <a:gd name="connsiteY4" fmla="*/ 771455 h 1359333"/>
              <a:gd name="connsiteX5" fmla="*/ 2045333 w 2440670"/>
              <a:gd name="connsiteY5" fmla="*/ 127950 h 1359333"/>
              <a:gd name="connsiteX6" fmla="*/ 2440670 w 2440670"/>
              <a:gd name="connsiteY6" fmla="*/ 3756 h 1359333"/>
              <a:gd name="connsiteX0" fmla="*/ 0 w 2390545"/>
              <a:gd name="connsiteY0" fmla="*/ 1335510 h 1335510"/>
              <a:gd name="connsiteX1" fmla="*/ 112904 w 2390545"/>
              <a:gd name="connsiteY1" fmla="*/ 1282180 h 1335510"/>
              <a:gd name="connsiteX2" fmla="*/ 289086 w 2390545"/>
              <a:gd name="connsiteY2" fmla="*/ 1141123 h 1335510"/>
              <a:gd name="connsiteX3" fmla="*/ 467782 w 2390545"/>
              <a:gd name="connsiteY3" fmla="*/ 1046800 h 1335510"/>
              <a:gd name="connsiteX4" fmla="*/ 986945 w 2390545"/>
              <a:gd name="connsiteY4" fmla="*/ 771455 h 1335510"/>
              <a:gd name="connsiteX5" fmla="*/ 1995208 w 2390545"/>
              <a:gd name="connsiteY5" fmla="*/ 127950 h 1335510"/>
              <a:gd name="connsiteX6" fmla="*/ 2390545 w 2390545"/>
              <a:gd name="connsiteY6" fmla="*/ 3756 h 1335510"/>
              <a:gd name="connsiteX0" fmla="*/ 0 w 2390466"/>
              <a:gd name="connsiteY0" fmla="*/ 1349136 h 1349136"/>
              <a:gd name="connsiteX1" fmla="*/ 112825 w 2390466"/>
              <a:gd name="connsiteY1" fmla="*/ 1282180 h 1349136"/>
              <a:gd name="connsiteX2" fmla="*/ 289007 w 2390466"/>
              <a:gd name="connsiteY2" fmla="*/ 1141123 h 1349136"/>
              <a:gd name="connsiteX3" fmla="*/ 467703 w 2390466"/>
              <a:gd name="connsiteY3" fmla="*/ 1046800 h 1349136"/>
              <a:gd name="connsiteX4" fmla="*/ 986866 w 2390466"/>
              <a:gd name="connsiteY4" fmla="*/ 771455 h 1349136"/>
              <a:gd name="connsiteX5" fmla="*/ 1995129 w 2390466"/>
              <a:gd name="connsiteY5" fmla="*/ 127950 h 1349136"/>
              <a:gd name="connsiteX6" fmla="*/ 2390466 w 2390466"/>
              <a:gd name="connsiteY6" fmla="*/ 3756 h 1349136"/>
              <a:gd name="connsiteX0" fmla="*/ 0 w 2390466"/>
              <a:gd name="connsiteY0" fmla="*/ 1349136 h 1349136"/>
              <a:gd name="connsiteX1" fmla="*/ 289007 w 2390466"/>
              <a:gd name="connsiteY1" fmla="*/ 1141123 h 1349136"/>
              <a:gd name="connsiteX2" fmla="*/ 467703 w 2390466"/>
              <a:gd name="connsiteY2" fmla="*/ 1046800 h 1349136"/>
              <a:gd name="connsiteX3" fmla="*/ 986866 w 2390466"/>
              <a:gd name="connsiteY3" fmla="*/ 771455 h 1349136"/>
              <a:gd name="connsiteX4" fmla="*/ 1995129 w 2390466"/>
              <a:gd name="connsiteY4" fmla="*/ 127950 h 1349136"/>
              <a:gd name="connsiteX5" fmla="*/ 2390466 w 2390466"/>
              <a:gd name="connsiteY5" fmla="*/ 3756 h 1349136"/>
              <a:gd name="connsiteX0" fmla="*/ 0 w 2390466"/>
              <a:gd name="connsiteY0" fmla="*/ 1349136 h 1349136"/>
              <a:gd name="connsiteX1" fmla="*/ 467703 w 2390466"/>
              <a:gd name="connsiteY1" fmla="*/ 1046800 h 1349136"/>
              <a:gd name="connsiteX2" fmla="*/ 986866 w 2390466"/>
              <a:gd name="connsiteY2" fmla="*/ 771455 h 1349136"/>
              <a:gd name="connsiteX3" fmla="*/ 1995129 w 2390466"/>
              <a:gd name="connsiteY3" fmla="*/ 127950 h 1349136"/>
              <a:gd name="connsiteX4" fmla="*/ 2390466 w 2390466"/>
              <a:gd name="connsiteY4" fmla="*/ 3756 h 1349136"/>
              <a:gd name="connsiteX0" fmla="*/ 0 w 2099349"/>
              <a:gd name="connsiteY0" fmla="*/ 1134700 h 1134700"/>
              <a:gd name="connsiteX1" fmla="*/ 176586 w 2099349"/>
              <a:gd name="connsiteY1" fmla="*/ 1046800 h 1134700"/>
              <a:gd name="connsiteX2" fmla="*/ 695749 w 2099349"/>
              <a:gd name="connsiteY2" fmla="*/ 771455 h 1134700"/>
              <a:gd name="connsiteX3" fmla="*/ 1704012 w 2099349"/>
              <a:gd name="connsiteY3" fmla="*/ 127950 h 1134700"/>
              <a:gd name="connsiteX4" fmla="*/ 2099349 w 2099349"/>
              <a:gd name="connsiteY4" fmla="*/ 3756 h 113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349" h="1134700">
                <a:moveTo>
                  <a:pt x="0" y="1134700"/>
                </a:moveTo>
                <a:lnTo>
                  <a:pt x="176586" y="1046800"/>
                </a:lnTo>
                <a:lnTo>
                  <a:pt x="695749" y="771455"/>
                </a:lnTo>
                <a:cubicBezTo>
                  <a:pt x="863793" y="664204"/>
                  <a:pt x="1470079" y="255900"/>
                  <a:pt x="1704012" y="127950"/>
                </a:cubicBezTo>
                <a:cubicBezTo>
                  <a:pt x="1937945" y="0"/>
                  <a:pt x="1987033" y="40268"/>
                  <a:pt x="2099349" y="3756"/>
                </a:cubicBezTo>
              </a:path>
            </a:pathLst>
          </a:custGeom>
          <a:ln w="38100">
            <a:solidFill>
              <a:srgbClr val="FF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 name="正方形/長方形 20"/>
          <p:cNvSpPr/>
          <p:nvPr/>
        </p:nvSpPr>
        <p:spPr>
          <a:xfrm rot="15939691">
            <a:off x="8999213" y="5659676"/>
            <a:ext cx="444901" cy="108267"/>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正方形/長方形 21"/>
          <p:cNvSpPr/>
          <p:nvPr/>
        </p:nvSpPr>
        <p:spPr>
          <a:xfrm rot="19698702">
            <a:off x="8615313" y="889906"/>
            <a:ext cx="463405" cy="146071"/>
          </a:xfrm>
          <a:prstGeom prst="rect">
            <a:avLst/>
          </a:prstGeom>
          <a:solidFill>
            <a:srgbClr val="FF9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フリーフォーム 22"/>
          <p:cNvSpPr/>
          <p:nvPr/>
        </p:nvSpPr>
        <p:spPr>
          <a:xfrm>
            <a:off x="9074373" y="620689"/>
            <a:ext cx="488820" cy="5926985"/>
          </a:xfrm>
          <a:custGeom>
            <a:avLst/>
            <a:gdLst>
              <a:gd name="connsiteX0" fmla="*/ 0 w 914400"/>
              <a:gd name="connsiteY0" fmla="*/ 0 h 4324350"/>
              <a:gd name="connsiteX1" fmla="*/ 266700 w 914400"/>
              <a:gd name="connsiteY1" fmla="*/ 209550 h 4324350"/>
              <a:gd name="connsiteX2" fmla="*/ 533400 w 914400"/>
              <a:gd name="connsiteY2" fmla="*/ 857250 h 4324350"/>
              <a:gd name="connsiteX3" fmla="*/ 914400 w 914400"/>
              <a:gd name="connsiteY3" fmla="*/ 2028825 h 4324350"/>
              <a:gd name="connsiteX4" fmla="*/ 714375 w 914400"/>
              <a:gd name="connsiteY4" fmla="*/ 2886075 h 4324350"/>
              <a:gd name="connsiteX5" fmla="*/ 542925 w 914400"/>
              <a:gd name="connsiteY5" fmla="*/ 4324350 h 4324350"/>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92038 w 914400"/>
              <a:gd name="connsiteY5"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92038 w 914400"/>
              <a:gd name="connsiteY6"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20030 w 914400"/>
              <a:gd name="connsiteY6" fmla="*/ 5330155 h 5978227"/>
              <a:gd name="connsiteX7" fmla="*/ 592038 w 91440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89795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78681"/>
              <a:gd name="connsiteY0" fmla="*/ 0 h 5978227"/>
              <a:gd name="connsiteX1" fmla="*/ 266700 w 878681"/>
              <a:gd name="connsiteY1" fmla="*/ 209550 h 5978227"/>
              <a:gd name="connsiteX2" fmla="*/ 533400 w 878681"/>
              <a:gd name="connsiteY2" fmla="*/ 857250 h 5978227"/>
              <a:gd name="connsiteX3" fmla="*/ 878681 w 878681"/>
              <a:gd name="connsiteY3" fmla="*/ 2016919 h 5978227"/>
              <a:gd name="connsiteX4" fmla="*/ 714375 w 878681"/>
              <a:gd name="connsiteY4" fmla="*/ 2886075 h 5978227"/>
              <a:gd name="connsiteX5" fmla="*/ 520030 w 878681"/>
              <a:gd name="connsiteY5" fmla="*/ 4754091 h 5978227"/>
              <a:gd name="connsiteX6" fmla="*/ 520030 w 878681"/>
              <a:gd name="connsiteY6" fmla="*/ 5330155 h 5978227"/>
              <a:gd name="connsiteX7" fmla="*/ 592038 w 878681"/>
              <a:gd name="connsiteY7" fmla="*/ 5978227 h 5978227"/>
              <a:gd name="connsiteX0" fmla="*/ 0 w 878681"/>
              <a:gd name="connsiteY0" fmla="*/ 0 h 6166051"/>
              <a:gd name="connsiteX1" fmla="*/ 266700 w 878681"/>
              <a:gd name="connsiteY1" fmla="*/ 209550 h 6166051"/>
              <a:gd name="connsiteX2" fmla="*/ 533400 w 878681"/>
              <a:gd name="connsiteY2" fmla="*/ 857250 h 6166051"/>
              <a:gd name="connsiteX3" fmla="*/ 878681 w 878681"/>
              <a:gd name="connsiteY3" fmla="*/ 2016919 h 6166051"/>
              <a:gd name="connsiteX4" fmla="*/ 714375 w 878681"/>
              <a:gd name="connsiteY4" fmla="*/ 2886075 h 6166051"/>
              <a:gd name="connsiteX5" fmla="*/ 520030 w 878681"/>
              <a:gd name="connsiteY5" fmla="*/ 4754091 h 6166051"/>
              <a:gd name="connsiteX6" fmla="*/ 520030 w 878681"/>
              <a:gd name="connsiteY6" fmla="*/ 5330155 h 6166051"/>
              <a:gd name="connsiteX7" fmla="*/ 606387 w 878681"/>
              <a:gd name="connsiteY7" fmla="*/ 6166051 h 6166051"/>
              <a:gd name="connsiteX0" fmla="*/ 0 w 878681"/>
              <a:gd name="connsiteY0" fmla="*/ 0 h 6166051"/>
              <a:gd name="connsiteX1" fmla="*/ 266700 w 878681"/>
              <a:gd name="connsiteY1" fmla="*/ 209550 h 6166051"/>
              <a:gd name="connsiteX2" fmla="*/ 533400 w 878681"/>
              <a:gd name="connsiteY2" fmla="*/ 857250 h 6166051"/>
              <a:gd name="connsiteX3" fmla="*/ 878681 w 878681"/>
              <a:gd name="connsiteY3" fmla="*/ 2016919 h 6166051"/>
              <a:gd name="connsiteX4" fmla="*/ 714375 w 878681"/>
              <a:gd name="connsiteY4" fmla="*/ 2886075 h 6166051"/>
              <a:gd name="connsiteX5" fmla="*/ 520030 w 878681"/>
              <a:gd name="connsiteY5" fmla="*/ 4754091 h 6166051"/>
              <a:gd name="connsiteX6" fmla="*/ 520030 w 878681"/>
              <a:gd name="connsiteY6" fmla="*/ 5330155 h 6166051"/>
              <a:gd name="connsiteX7" fmla="*/ 614901 w 878681"/>
              <a:gd name="connsiteY7" fmla="*/ 5802040 h 6166051"/>
              <a:gd name="connsiteX8" fmla="*/ 606387 w 878681"/>
              <a:gd name="connsiteY8" fmla="*/ 6166051 h 6166051"/>
              <a:gd name="connsiteX0" fmla="*/ 0 w 611981"/>
              <a:gd name="connsiteY0" fmla="*/ 0 h 5956501"/>
              <a:gd name="connsiteX1" fmla="*/ 266700 w 611981"/>
              <a:gd name="connsiteY1" fmla="*/ 647700 h 5956501"/>
              <a:gd name="connsiteX2" fmla="*/ 611981 w 611981"/>
              <a:gd name="connsiteY2" fmla="*/ 1807369 h 5956501"/>
              <a:gd name="connsiteX3" fmla="*/ 447675 w 611981"/>
              <a:gd name="connsiteY3" fmla="*/ 2676525 h 5956501"/>
              <a:gd name="connsiteX4" fmla="*/ 253330 w 611981"/>
              <a:gd name="connsiteY4" fmla="*/ 4544541 h 5956501"/>
              <a:gd name="connsiteX5" fmla="*/ 253330 w 611981"/>
              <a:gd name="connsiteY5" fmla="*/ 5120605 h 5956501"/>
              <a:gd name="connsiteX6" fmla="*/ 348201 w 611981"/>
              <a:gd name="connsiteY6" fmla="*/ 5592490 h 5956501"/>
              <a:gd name="connsiteX7" fmla="*/ 339687 w 611981"/>
              <a:gd name="connsiteY7" fmla="*/ 5956501 h 5956501"/>
              <a:gd name="connsiteX0" fmla="*/ 0 w 458527"/>
              <a:gd name="connsiteY0" fmla="*/ 0 h 5571666"/>
              <a:gd name="connsiteX1" fmla="*/ 113246 w 458527"/>
              <a:gd name="connsiteY1" fmla="*/ 262865 h 5571666"/>
              <a:gd name="connsiteX2" fmla="*/ 458527 w 458527"/>
              <a:gd name="connsiteY2" fmla="*/ 1422534 h 5571666"/>
              <a:gd name="connsiteX3" fmla="*/ 294221 w 458527"/>
              <a:gd name="connsiteY3" fmla="*/ 2291690 h 5571666"/>
              <a:gd name="connsiteX4" fmla="*/ 99876 w 458527"/>
              <a:gd name="connsiteY4" fmla="*/ 4159706 h 5571666"/>
              <a:gd name="connsiteX5" fmla="*/ 99876 w 458527"/>
              <a:gd name="connsiteY5" fmla="*/ 4735770 h 5571666"/>
              <a:gd name="connsiteX6" fmla="*/ 194747 w 458527"/>
              <a:gd name="connsiteY6" fmla="*/ 5207655 h 5571666"/>
              <a:gd name="connsiteX7" fmla="*/ 186233 w 458527"/>
              <a:gd name="connsiteY7" fmla="*/ 5571666 h 5571666"/>
              <a:gd name="connsiteX0" fmla="*/ 0 w 471282"/>
              <a:gd name="connsiteY0" fmla="*/ 0 h 5600835"/>
              <a:gd name="connsiteX1" fmla="*/ 126001 w 471282"/>
              <a:gd name="connsiteY1" fmla="*/ 292034 h 5600835"/>
              <a:gd name="connsiteX2" fmla="*/ 471282 w 471282"/>
              <a:gd name="connsiteY2" fmla="*/ 1451703 h 5600835"/>
              <a:gd name="connsiteX3" fmla="*/ 306976 w 471282"/>
              <a:gd name="connsiteY3" fmla="*/ 2320859 h 5600835"/>
              <a:gd name="connsiteX4" fmla="*/ 112631 w 471282"/>
              <a:gd name="connsiteY4" fmla="*/ 4188875 h 5600835"/>
              <a:gd name="connsiteX5" fmla="*/ 112631 w 471282"/>
              <a:gd name="connsiteY5" fmla="*/ 4764939 h 5600835"/>
              <a:gd name="connsiteX6" fmla="*/ 207502 w 471282"/>
              <a:gd name="connsiteY6" fmla="*/ 5236824 h 5600835"/>
              <a:gd name="connsiteX7" fmla="*/ 198988 w 471282"/>
              <a:gd name="connsiteY7" fmla="*/ 5600835 h 560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82" h="5600835">
                <a:moveTo>
                  <a:pt x="0" y="0"/>
                </a:moveTo>
                <a:lnTo>
                  <a:pt x="126001" y="292034"/>
                </a:lnTo>
                <a:lnTo>
                  <a:pt x="471282" y="1451703"/>
                </a:lnTo>
                <a:lnTo>
                  <a:pt x="306976" y="2320859"/>
                </a:lnTo>
                <a:lnTo>
                  <a:pt x="112631" y="4188875"/>
                </a:lnTo>
                <a:lnTo>
                  <a:pt x="112631" y="4764939"/>
                </a:lnTo>
                <a:lnTo>
                  <a:pt x="207502" y="5236824"/>
                </a:lnTo>
                <a:lnTo>
                  <a:pt x="198988" y="5600835"/>
                </a:lnTo>
              </a:path>
            </a:pathLst>
          </a:custGeom>
          <a:ln w="50800" cmpd="dbl">
            <a:solidFill>
              <a:srgbClr val="FF99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 name="正方形/長方形 23"/>
          <p:cNvSpPr/>
          <p:nvPr/>
        </p:nvSpPr>
        <p:spPr>
          <a:xfrm rot="15099558">
            <a:off x="8931165" y="987290"/>
            <a:ext cx="601737" cy="140200"/>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テキスト ボックス 24"/>
          <p:cNvSpPr txBox="1"/>
          <p:nvPr/>
        </p:nvSpPr>
        <p:spPr>
          <a:xfrm rot="404797">
            <a:off x="9176203" y="3226889"/>
            <a:ext cx="92333" cy="643821"/>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a:t>大阪城公園駅</a:t>
            </a:r>
          </a:p>
        </p:txBody>
      </p:sp>
      <p:sp>
        <p:nvSpPr>
          <p:cNvPr id="26" name="正方形/長方形 25"/>
          <p:cNvSpPr/>
          <p:nvPr/>
        </p:nvSpPr>
        <p:spPr>
          <a:xfrm rot="16586262">
            <a:off x="8926305" y="3502014"/>
            <a:ext cx="828536" cy="115001"/>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p:cNvSpPr/>
          <p:nvPr/>
        </p:nvSpPr>
        <p:spPr>
          <a:xfrm>
            <a:off x="8743114" y="5412552"/>
            <a:ext cx="437839" cy="110012"/>
          </a:xfrm>
          <a:prstGeom prst="rect">
            <a:avLst/>
          </a:prstGeom>
          <a:solidFill>
            <a:srgbClr val="33CC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p:cNvSpPr txBox="1"/>
          <p:nvPr/>
        </p:nvSpPr>
        <p:spPr>
          <a:xfrm>
            <a:off x="9060594" y="5260852"/>
            <a:ext cx="92333" cy="460639"/>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a:t>森ノ宮駅</a:t>
            </a:r>
          </a:p>
        </p:txBody>
      </p:sp>
      <p:sp>
        <p:nvSpPr>
          <p:cNvPr id="29" name="テキスト ボックス 28"/>
          <p:cNvSpPr txBox="1"/>
          <p:nvPr/>
        </p:nvSpPr>
        <p:spPr>
          <a:xfrm>
            <a:off x="7797042" y="1069850"/>
            <a:ext cx="2250396" cy="292353"/>
          </a:xfrm>
          <a:prstGeom prst="rect">
            <a:avLst/>
          </a:prstGeom>
          <a:noFill/>
          <a:ln w="12700">
            <a:noFill/>
          </a:ln>
        </p:spPr>
        <p:txBody>
          <a:bodyPr wrap="square" lIns="91406" tIns="45703" rIns="91406" bIns="45703" rtlCol="0">
            <a:spAutoFit/>
          </a:bodyPr>
          <a:lstStyle/>
          <a:p>
            <a:pPr algn="ctr"/>
            <a:r>
              <a:rPr lang="ja-JP" altLang="en-US" sz="1300" b="1" dirty="0"/>
              <a:t>京橋</a:t>
            </a:r>
          </a:p>
        </p:txBody>
      </p:sp>
      <p:pic>
        <p:nvPicPr>
          <p:cNvPr id="33" name="Picture 3"/>
          <p:cNvPicPr>
            <a:picLocks noChangeAspect="1" noChangeArrowheads="1"/>
          </p:cNvPicPr>
          <p:nvPr/>
        </p:nvPicPr>
        <p:blipFill>
          <a:blip r:embed="rId3" cstate="email"/>
          <a:srcRect/>
          <a:stretch>
            <a:fillRect/>
          </a:stretch>
        </p:blipFill>
        <p:spPr bwMode="auto">
          <a:xfrm>
            <a:off x="5885997" y="630038"/>
            <a:ext cx="1580846" cy="1826087"/>
          </a:xfrm>
          <a:prstGeom prst="rect">
            <a:avLst/>
          </a:prstGeom>
          <a:noFill/>
          <a:ln w="9525">
            <a:noFill/>
            <a:miter lim="800000"/>
            <a:headEnd/>
            <a:tailEnd/>
          </a:ln>
        </p:spPr>
      </p:pic>
      <p:sp>
        <p:nvSpPr>
          <p:cNvPr id="34" name="角丸四角形 33"/>
          <p:cNvSpPr/>
          <p:nvPr/>
        </p:nvSpPr>
        <p:spPr>
          <a:xfrm>
            <a:off x="6932060" y="1518945"/>
            <a:ext cx="138769" cy="156547"/>
          </a:xfrm>
          <a:prstGeom prst="roundRect">
            <a:avLst>
              <a:gd name="adj" fmla="val 4999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テキスト ボックス 34"/>
          <p:cNvSpPr txBox="1"/>
          <p:nvPr/>
        </p:nvSpPr>
        <p:spPr>
          <a:xfrm>
            <a:off x="5918566" y="2045800"/>
            <a:ext cx="1560491" cy="369332"/>
          </a:xfrm>
          <a:prstGeom prst="rect">
            <a:avLst/>
          </a:prstGeom>
          <a:noFill/>
        </p:spPr>
        <p:txBody>
          <a:bodyPr wrap="square" tIns="0" bIns="0" rtlCol="0" anchor="ctr" anchorCtr="0">
            <a:spAutoFit/>
          </a:bodyPr>
          <a:lstStyle/>
          <a:p>
            <a:r>
              <a:rPr lang="ja-JP" altLang="en-US" sz="1200" dirty="0"/>
              <a:t>大阪城公園、</a:t>
            </a:r>
            <a:endParaRPr lang="en-US" altLang="ja-JP" sz="1200" dirty="0"/>
          </a:p>
          <a:p>
            <a:r>
              <a:rPr lang="ja-JP" altLang="en-US" sz="1200" dirty="0"/>
              <a:t>森之宮、京橋・</a:t>
            </a:r>
            <a:r>
              <a:rPr lang="en-US" altLang="ja-JP" sz="1200" dirty="0"/>
              <a:t>OBP</a:t>
            </a:r>
          </a:p>
        </p:txBody>
      </p:sp>
      <p:cxnSp>
        <p:nvCxnSpPr>
          <p:cNvPr id="36" name="直線矢印コネクタ 35"/>
          <p:cNvCxnSpPr/>
          <p:nvPr/>
        </p:nvCxnSpPr>
        <p:spPr>
          <a:xfrm flipV="1">
            <a:off x="6618596" y="1635968"/>
            <a:ext cx="300034" cy="3000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925715" y="630685"/>
            <a:ext cx="817257" cy="215444"/>
          </a:xfrm>
          <a:prstGeom prst="rect">
            <a:avLst/>
          </a:prstGeom>
          <a:solidFill>
            <a:schemeClr val="bg1"/>
          </a:solidFill>
        </p:spPr>
        <p:txBody>
          <a:bodyPr wrap="square" lIns="0" tIns="0" rIns="0" bIns="0" rtlCol="0">
            <a:spAutoFit/>
          </a:bodyPr>
          <a:lstStyle/>
          <a:p>
            <a:endParaRPr lang="ja-JP" altLang="en-US" sz="1400" dirty="0">
              <a:latin typeface="Meiryo UI" pitchFamily="50" charset="-128"/>
              <a:ea typeface="Meiryo UI" pitchFamily="50" charset="-128"/>
              <a:cs typeface="Meiryo UI" pitchFamily="50" charset="-128"/>
            </a:endParaRPr>
          </a:p>
        </p:txBody>
      </p:sp>
      <p:sp>
        <p:nvSpPr>
          <p:cNvPr id="37" name="フリーフォーム 36"/>
          <p:cNvSpPr/>
          <p:nvPr/>
        </p:nvSpPr>
        <p:spPr>
          <a:xfrm>
            <a:off x="7462870" y="1537217"/>
            <a:ext cx="2119450" cy="1433378"/>
          </a:xfrm>
          <a:custGeom>
            <a:avLst/>
            <a:gdLst>
              <a:gd name="connsiteX0" fmla="*/ 1553029 w 1756229"/>
              <a:gd name="connsiteY0" fmla="*/ 0 h 1146628"/>
              <a:gd name="connsiteX1" fmla="*/ 957943 w 1756229"/>
              <a:gd name="connsiteY1" fmla="*/ 174171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53029 w 1756229"/>
              <a:gd name="connsiteY0" fmla="*/ 0 h 1146628"/>
              <a:gd name="connsiteX1" fmla="*/ 982734 w 1756229"/>
              <a:gd name="connsiteY1" fmla="*/ 223529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06399 w 1709599"/>
              <a:gd name="connsiteY0" fmla="*/ 0 h 1146628"/>
              <a:gd name="connsiteX1" fmla="*/ 936104 w 1709599"/>
              <a:gd name="connsiteY1" fmla="*/ 223529 h 1146628"/>
              <a:gd name="connsiteX2" fmla="*/ 0 w 1709599"/>
              <a:gd name="connsiteY2" fmla="*/ 727585 h 1146628"/>
              <a:gd name="connsiteX3" fmla="*/ 287199 w 1709599"/>
              <a:gd name="connsiteY3" fmla="*/ 885371 h 1146628"/>
              <a:gd name="connsiteX4" fmla="*/ 562970 w 1709599"/>
              <a:gd name="connsiteY4" fmla="*/ 870857 h 1146628"/>
              <a:gd name="connsiteX5" fmla="*/ 1085485 w 1709599"/>
              <a:gd name="connsiteY5" fmla="*/ 1103086 h 1146628"/>
              <a:gd name="connsiteX6" fmla="*/ 1607999 w 1709599"/>
              <a:gd name="connsiteY6" fmla="*/ 1146628 h 1146628"/>
              <a:gd name="connsiteX7" fmla="*/ 1709599 w 1709599"/>
              <a:gd name="connsiteY7" fmla="*/ 478971 h 1146628"/>
              <a:gd name="connsiteX8" fmla="*/ 1506399 w 1709599"/>
              <a:gd name="connsiteY8" fmla="*/ 0 h 1146628"/>
              <a:gd name="connsiteX0" fmla="*/ 1526268 w 1729468"/>
              <a:gd name="connsiteY0" fmla="*/ 0 h 1146628"/>
              <a:gd name="connsiteX1" fmla="*/ 955973 w 1729468"/>
              <a:gd name="connsiteY1" fmla="*/ 223529 h 1146628"/>
              <a:gd name="connsiteX2" fmla="*/ 0 w 1729468"/>
              <a:gd name="connsiteY2" fmla="*/ 751795 h 1146628"/>
              <a:gd name="connsiteX3" fmla="*/ 307068 w 1729468"/>
              <a:gd name="connsiteY3" fmla="*/ 885371 h 1146628"/>
              <a:gd name="connsiteX4" fmla="*/ 582839 w 1729468"/>
              <a:gd name="connsiteY4" fmla="*/ 870857 h 1146628"/>
              <a:gd name="connsiteX5" fmla="*/ 1105354 w 1729468"/>
              <a:gd name="connsiteY5" fmla="*/ 1103086 h 1146628"/>
              <a:gd name="connsiteX6" fmla="*/ 1627868 w 1729468"/>
              <a:gd name="connsiteY6" fmla="*/ 1146628 h 1146628"/>
              <a:gd name="connsiteX7" fmla="*/ 1729468 w 1729468"/>
              <a:gd name="connsiteY7" fmla="*/ 478971 h 1146628"/>
              <a:gd name="connsiteX8" fmla="*/ 1526268 w 1729468"/>
              <a:gd name="connsiteY8" fmla="*/ 0 h 1146628"/>
              <a:gd name="connsiteX0" fmla="*/ 1526268 w 1729468"/>
              <a:gd name="connsiteY0" fmla="*/ 0 h 1165678"/>
              <a:gd name="connsiteX1" fmla="*/ 955973 w 1729468"/>
              <a:gd name="connsiteY1" fmla="*/ 223529 h 1165678"/>
              <a:gd name="connsiteX2" fmla="*/ 0 w 1729468"/>
              <a:gd name="connsiteY2" fmla="*/ 751795 h 1165678"/>
              <a:gd name="connsiteX3" fmla="*/ 307068 w 1729468"/>
              <a:gd name="connsiteY3" fmla="*/ 885371 h 1165678"/>
              <a:gd name="connsiteX4" fmla="*/ 582839 w 1729468"/>
              <a:gd name="connsiteY4" fmla="*/ 870857 h 1165678"/>
              <a:gd name="connsiteX5" fmla="*/ 1105354 w 1729468"/>
              <a:gd name="connsiteY5" fmla="*/ 1103086 h 1165678"/>
              <a:gd name="connsiteX6" fmla="*/ 1585006 w 1729468"/>
              <a:gd name="connsiteY6" fmla="*/ 1165678 h 1165678"/>
              <a:gd name="connsiteX7" fmla="*/ 1729468 w 1729468"/>
              <a:gd name="connsiteY7" fmla="*/ 478971 h 1165678"/>
              <a:gd name="connsiteX8" fmla="*/ 1526268 w 1729468"/>
              <a:gd name="connsiteY8" fmla="*/ 0 h 1165678"/>
              <a:gd name="connsiteX0" fmla="*/ 1526268 w 1672318"/>
              <a:gd name="connsiteY0" fmla="*/ 0 h 1165678"/>
              <a:gd name="connsiteX1" fmla="*/ 955973 w 1672318"/>
              <a:gd name="connsiteY1" fmla="*/ 223529 h 1165678"/>
              <a:gd name="connsiteX2" fmla="*/ 0 w 1672318"/>
              <a:gd name="connsiteY2" fmla="*/ 751795 h 1165678"/>
              <a:gd name="connsiteX3" fmla="*/ 307068 w 1672318"/>
              <a:gd name="connsiteY3" fmla="*/ 885371 h 1165678"/>
              <a:gd name="connsiteX4" fmla="*/ 582839 w 1672318"/>
              <a:gd name="connsiteY4" fmla="*/ 870857 h 1165678"/>
              <a:gd name="connsiteX5" fmla="*/ 1105354 w 1672318"/>
              <a:gd name="connsiteY5" fmla="*/ 1103086 h 1165678"/>
              <a:gd name="connsiteX6" fmla="*/ 1585006 w 1672318"/>
              <a:gd name="connsiteY6" fmla="*/ 1165678 h 1165678"/>
              <a:gd name="connsiteX7" fmla="*/ 1672318 w 1672318"/>
              <a:gd name="connsiteY7" fmla="*/ 388483 h 1165678"/>
              <a:gd name="connsiteX8" fmla="*/ 1526268 w 1672318"/>
              <a:gd name="connsiteY8" fmla="*/ 0 h 1165678"/>
              <a:gd name="connsiteX0" fmla="*/ 1526268 w 1695450"/>
              <a:gd name="connsiteY0" fmla="*/ 0 h 1165678"/>
              <a:gd name="connsiteX1" fmla="*/ 955973 w 1695450"/>
              <a:gd name="connsiteY1" fmla="*/ 223529 h 1165678"/>
              <a:gd name="connsiteX2" fmla="*/ 0 w 1695450"/>
              <a:gd name="connsiteY2" fmla="*/ 751795 h 1165678"/>
              <a:gd name="connsiteX3" fmla="*/ 307068 w 1695450"/>
              <a:gd name="connsiteY3" fmla="*/ 885371 h 1165678"/>
              <a:gd name="connsiteX4" fmla="*/ 582839 w 1695450"/>
              <a:gd name="connsiteY4" fmla="*/ 870857 h 1165678"/>
              <a:gd name="connsiteX5" fmla="*/ 1105354 w 1695450"/>
              <a:gd name="connsiteY5" fmla="*/ 1103086 h 1165678"/>
              <a:gd name="connsiteX6" fmla="*/ 1585006 w 1695450"/>
              <a:gd name="connsiteY6" fmla="*/ 1165678 h 1165678"/>
              <a:gd name="connsiteX7" fmla="*/ 1695450 w 1695450"/>
              <a:gd name="connsiteY7" fmla="*/ 551770 h 1165678"/>
              <a:gd name="connsiteX8" fmla="*/ 1672318 w 1695450"/>
              <a:gd name="connsiteY8" fmla="*/ 388483 h 1165678"/>
              <a:gd name="connsiteX9" fmla="*/ 1526268 w 1695450"/>
              <a:gd name="connsiteY9" fmla="*/ 0 h 1165678"/>
              <a:gd name="connsiteX0" fmla="*/ 1550080 w 1695450"/>
              <a:gd name="connsiteY0" fmla="*/ 0 h 1146628"/>
              <a:gd name="connsiteX1" fmla="*/ 955973 w 1695450"/>
              <a:gd name="connsiteY1" fmla="*/ 204479 h 1146628"/>
              <a:gd name="connsiteX2" fmla="*/ 0 w 1695450"/>
              <a:gd name="connsiteY2" fmla="*/ 732745 h 1146628"/>
              <a:gd name="connsiteX3" fmla="*/ 307068 w 1695450"/>
              <a:gd name="connsiteY3" fmla="*/ 866321 h 1146628"/>
              <a:gd name="connsiteX4" fmla="*/ 582839 w 1695450"/>
              <a:gd name="connsiteY4" fmla="*/ 851807 h 1146628"/>
              <a:gd name="connsiteX5" fmla="*/ 1105354 w 1695450"/>
              <a:gd name="connsiteY5" fmla="*/ 1084036 h 1146628"/>
              <a:gd name="connsiteX6" fmla="*/ 1585006 w 1695450"/>
              <a:gd name="connsiteY6" fmla="*/ 1146628 h 1146628"/>
              <a:gd name="connsiteX7" fmla="*/ 1695450 w 1695450"/>
              <a:gd name="connsiteY7" fmla="*/ 532720 h 1146628"/>
              <a:gd name="connsiteX8" fmla="*/ 1672318 w 1695450"/>
              <a:gd name="connsiteY8" fmla="*/ 369433 h 1146628"/>
              <a:gd name="connsiteX9" fmla="*/ 1550080 w 1695450"/>
              <a:gd name="connsiteY9" fmla="*/ 0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5450" h="1146628">
                <a:moveTo>
                  <a:pt x="1550080" y="0"/>
                </a:moveTo>
                <a:lnTo>
                  <a:pt x="955973" y="204479"/>
                </a:lnTo>
                <a:lnTo>
                  <a:pt x="0" y="732745"/>
                </a:lnTo>
                <a:lnTo>
                  <a:pt x="307068" y="866321"/>
                </a:lnTo>
                <a:lnTo>
                  <a:pt x="582839" y="851807"/>
                </a:lnTo>
                <a:lnTo>
                  <a:pt x="1105354" y="1084036"/>
                </a:lnTo>
                <a:lnTo>
                  <a:pt x="1585006" y="1146628"/>
                </a:lnTo>
                <a:lnTo>
                  <a:pt x="1695450" y="532720"/>
                </a:lnTo>
                <a:lnTo>
                  <a:pt x="1672318" y="369433"/>
                </a:lnTo>
                <a:lnTo>
                  <a:pt x="1550080" y="0"/>
                </a:lnTo>
                <a:close/>
              </a:path>
            </a:pathLst>
          </a:custGeom>
          <a:solidFill>
            <a:srgbClr val="DCE6F2">
              <a:alpha val="40000"/>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06" tIns="45703" rIns="91406" bIns="45703" rtlCol="0" anchor="ctr"/>
          <a:lstStyle/>
          <a:p>
            <a:pPr algn="ctr"/>
            <a:endParaRPr lang="ja-JP" altLang="en-US"/>
          </a:p>
        </p:txBody>
      </p:sp>
      <p:sp>
        <p:nvSpPr>
          <p:cNvPr id="38" name="テキスト ボックス 37"/>
          <p:cNvSpPr txBox="1"/>
          <p:nvPr/>
        </p:nvSpPr>
        <p:spPr>
          <a:xfrm rot="20117767">
            <a:off x="8003068" y="1917987"/>
            <a:ext cx="92333" cy="1039026"/>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a:t>大阪ビジネスパーク駅</a:t>
            </a:r>
          </a:p>
        </p:txBody>
      </p:sp>
      <p:sp>
        <p:nvSpPr>
          <p:cNvPr id="39" name="テキスト ボックス 38"/>
          <p:cNvSpPr txBox="1"/>
          <p:nvPr/>
        </p:nvSpPr>
        <p:spPr>
          <a:xfrm>
            <a:off x="8807776" y="984013"/>
            <a:ext cx="401179" cy="92333"/>
          </a:xfrm>
          <a:prstGeom prst="rect">
            <a:avLst/>
          </a:prstGeom>
          <a:solidFill>
            <a:schemeClr val="bg1"/>
          </a:solidFill>
          <a:ln>
            <a:noFill/>
            <a:prstDash val="sysDash"/>
          </a:ln>
        </p:spPr>
        <p:txBody>
          <a:bodyPr wrap="square" lIns="0" tIns="0" rIns="0" bIns="0" rtlCol="0" anchor="ctr" anchorCtr="1">
            <a:spAutoFit/>
          </a:bodyPr>
          <a:lstStyle/>
          <a:p>
            <a:r>
              <a:rPr lang="ja-JP" altLang="en-US" sz="600" dirty="0"/>
              <a:t>京橋駅</a:t>
            </a:r>
          </a:p>
        </p:txBody>
      </p:sp>
      <p:sp>
        <p:nvSpPr>
          <p:cNvPr id="40" name="上下矢印 39"/>
          <p:cNvSpPr/>
          <p:nvPr/>
        </p:nvSpPr>
        <p:spPr>
          <a:xfrm>
            <a:off x="8567924" y="1370223"/>
            <a:ext cx="630111" cy="574742"/>
          </a:xfrm>
          <a:prstGeom prst="upDownArrow">
            <a:avLst>
              <a:gd name="adj1" fmla="val 50000"/>
              <a:gd name="adj2" fmla="val 2717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上下矢印 40"/>
          <p:cNvSpPr/>
          <p:nvPr/>
        </p:nvSpPr>
        <p:spPr>
          <a:xfrm rot="1454348">
            <a:off x="8478124" y="2656871"/>
            <a:ext cx="630111" cy="574742"/>
          </a:xfrm>
          <a:prstGeom prst="upDownArrow">
            <a:avLst>
              <a:gd name="adj1" fmla="val 50000"/>
              <a:gd name="adj2" fmla="val 2717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フリーフォーム 41"/>
          <p:cNvSpPr/>
          <p:nvPr/>
        </p:nvSpPr>
        <p:spPr>
          <a:xfrm>
            <a:off x="9103080" y="655968"/>
            <a:ext cx="462361" cy="5891707"/>
          </a:xfrm>
          <a:custGeom>
            <a:avLst/>
            <a:gdLst>
              <a:gd name="connsiteX0" fmla="*/ 0 w 914400"/>
              <a:gd name="connsiteY0" fmla="*/ 0 h 4324350"/>
              <a:gd name="connsiteX1" fmla="*/ 266700 w 914400"/>
              <a:gd name="connsiteY1" fmla="*/ 209550 h 4324350"/>
              <a:gd name="connsiteX2" fmla="*/ 533400 w 914400"/>
              <a:gd name="connsiteY2" fmla="*/ 857250 h 4324350"/>
              <a:gd name="connsiteX3" fmla="*/ 914400 w 914400"/>
              <a:gd name="connsiteY3" fmla="*/ 2028825 h 4324350"/>
              <a:gd name="connsiteX4" fmla="*/ 714375 w 914400"/>
              <a:gd name="connsiteY4" fmla="*/ 2886075 h 4324350"/>
              <a:gd name="connsiteX5" fmla="*/ 542925 w 914400"/>
              <a:gd name="connsiteY5" fmla="*/ 4324350 h 4324350"/>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92038 w 914400"/>
              <a:gd name="connsiteY5"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92038 w 914400"/>
              <a:gd name="connsiteY6"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20030 w 914400"/>
              <a:gd name="connsiteY6" fmla="*/ 5330155 h 5978227"/>
              <a:gd name="connsiteX7" fmla="*/ 592038 w 91440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89795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78681"/>
              <a:gd name="connsiteY0" fmla="*/ 0 h 5978227"/>
              <a:gd name="connsiteX1" fmla="*/ 266700 w 878681"/>
              <a:gd name="connsiteY1" fmla="*/ 209550 h 5978227"/>
              <a:gd name="connsiteX2" fmla="*/ 533400 w 878681"/>
              <a:gd name="connsiteY2" fmla="*/ 857250 h 5978227"/>
              <a:gd name="connsiteX3" fmla="*/ 878681 w 878681"/>
              <a:gd name="connsiteY3" fmla="*/ 2016919 h 5978227"/>
              <a:gd name="connsiteX4" fmla="*/ 714375 w 878681"/>
              <a:gd name="connsiteY4" fmla="*/ 2886075 h 5978227"/>
              <a:gd name="connsiteX5" fmla="*/ 520030 w 878681"/>
              <a:gd name="connsiteY5" fmla="*/ 4754091 h 5978227"/>
              <a:gd name="connsiteX6" fmla="*/ 520030 w 878681"/>
              <a:gd name="connsiteY6" fmla="*/ 5330155 h 5978227"/>
              <a:gd name="connsiteX7" fmla="*/ 592038 w 878681"/>
              <a:gd name="connsiteY7" fmla="*/ 5978227 h 5978227"/>
              <a:gd name="connsiteX0" fmla="*/ 0 w 878681"/>
              <a:gd name="connsiteY0" fmla="*/ 0 h 6166051"/>
              <a:gd name="connsiteX1" fmla="*/ 266700 w 878681"/>
              <a:gd name="connsiteY1" fmla="*/ 209550 h 6166051"/>
              <a:gd name="connsiteX2" fmla="*/ 533400 w 878681"/>
              <a:gd name="connsiteY2" fmla="*/ 857250 h 6166051"/>
              <a:gd name="connsiteX3" fmla="*/ 878681 w 878681"/>
              <a:gd name="connsiteY3" fmla="*/ 2016919 h 6166051"/>
              <a:gd name="connsiteX4" fmla="*/ 714375 w 878681"/>
              <a:gd name="connsiteY4" fmla="*/ 2886075 h 6166051"/>
              <a:gd name="connsiteX5" fmla="*/ 520030 w 878681"/>
              <a:gd name="connsiteY5" fmla="*/ 4754091 h 6166051"/>
              <a:gd name="connsiteX6" fmla="*/ 520030 w 878681"/>
              <a:gd name="connsiteY6" fmla="*/ 5330155 h 6166051"/>
              <a:gd name="connsiteX7" fmla="*/ 606387 w 878681"/>
              <a:gd name="connsiteY7" fmla="*/ 6166051 h 6166051"/>
              <a:gd name="connsiteX0" fmla="*/ 0 w 878681"/>
              <a:gd name="connsiteY0" fmla="*/ 0 h 6166051"/>
              <a:gd name="connsiteX1" fmla="*/ 266700 w 878681"/>
              <a:gd name="connsiteY1" fmla="*/ 209550 h 6166051"/>
              <a:gd name="connsiteX2" fmla="*/ 533400 w 878681"/>
              <a:gd name="connsiteY2" fmla="*/ 857250 h 6166051"/>
              <a:gd name="connsiteX3" fmla="*/ 878681 w 878681"/>
              <a:gd name="connsiteY3" fmla="*/ 2016919 h 6166051"/>
              <a:gd name="connsiteX4" fmla="*/ 714375 w 878681"/>
              <a:gd name="connsiteY4" fmla="*/ 2886075 h 6166051"/>
              <a:gd name="connsiteX5" fmla="*/ 520030 w 878681"/>
              <a:gd name="connsiteY5" fmla="*/ 4754091 h 6166051"/>
              <a:gd name="connsiteX6" fmla="*/ 520030 w 878681"/>
              <a:gd name="connsiteY6" fmla="*/ 5330155 h 6166051"/>
              <a:gd name="connsiteX7" fmla="*/ 614901 w 878681"/>
              <a:gd name="connsiteY7" fmla="*/ 5802040 h 6166051"/>
              <a:gd name="connsiteX8" fmla="*/ 606387 w 878681"/>
              <a:gd name="connsiteY8" fmla="*/ 6166051 h 6166051"/>
              <a:gd name="connsiteX0" fmla="*/ 0 w 611981"/>
              <a:gd name="connsiteY0" fmla="*/ 0 h 5956501"/>
              <a:gd name="connsiteX1" fmla="*/ 266700 w 611981"/>
              <a:gd name="connsiteY1" fmla="*/ 647700 h 5956501"/>
              <a:gd name="connsiteX2" fmla="*/ 611981 w 611981"/>
              <a:gd name="connsiteY2" fmla="*/ 1807369 h 5956501"/>
              <a:gd name="connsiteX3" fmla="*/ 447675 w 611981"/>
              <a:gd name="connsiteY3" fmla="*/ 2676525 h 5956501"/>
              <a:gd name="connsiteX4" fmla="*/ 253330 w 611981"/>
              <a:gd name="connsiteY4" fmla="*/ 4544541 h 5956501"/>
              <a:gd name="connsiteX5" fmla="*/ 253330 w 611981"/>
              <a:gd name="connsiteY5" fmla="*/ 5120605 h 5956501"/>
              <a:gd name="connsiteX6" fmla="*/ 348201 w 611981"/>
              <a:gd name="connsiteY6" fmla="*/ 5592490 h 5956501"/>
              <a:gd name="connsiteX7" fmla="*/ 339687 w 611981"/>
              <a:gd name="connsiteY7" fmla="*/ 5956501 h 5956501"/>
              <a:gd name="connsiteX0" fmla="*/ 0 w 445773"/>
              <a:gd name="connsiteY0" fmla="*/ 0 h 5567499"/>
              <a:gd name="connsiteX1" fmla="*/ 100492 w 445773"/>
              <a:gd name="connsiteY1" fmla="*/ 258698 h 5567499"/>
              <a:gd name="connsiteX2" fmla="*/ 445773 w 445773"/>
              <a:gd name="connsiteY2" fmla="*/ 1418367 h 5567499"/>
              <a:gd name="connsiteX3" fmla="*/ 281467 w 445773"/>
              <a:gd name="connsiteY3" fmla="*/ 2287523 h 5567499"/>
              <a:gd name="connsiteX4" fmla="*/ 87122 w 445773"/>
              <a:gd name="connsiteY4" fmla="*/ 4155539 h 5567499"/>
              <a:gd name="connsiteX5" fmla="*/ 87122 w 445773"/>
              <a:gd name="connsiteY5" fmla="*/ 4731603 h 5567499"/>
              <a:gd name="connsiteX6" fmla="*/ 181993 w 445773"/>
              <a:gd name="connsiteY6" fmla="*/ 5203488 h 5567499"/>
              <a:gd name="connsiteX7" fmla="*/ 173479 w 445773"/>
              <a:gd name="connsiteY7" fmla="*/ 5567499 h 5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3" h="5567499">
                <a:moveTo>
                  <a:pt x="0" y="0"/>
                </a:moveTo>
                <a:lnTo>
                  <a:pt x="100492" y="258698"/>
                </a:lnTo>
                <a:lnTo>
                  <a:pt x="445773" y="1418367"/>
                </a:lnTo>
                <a:lnTo>
                  <a:pt x="281467" y="2287523"/>
                </a:lnTo>
                <a:lnTo>
                  <a:pt x="87122" y="4155539"/>
                </a:lnTo>
                <a:lnTo>
                  <a:pt x="87122" y="4731603"/>
                </a:lnTo>
                <a:lnTo>
                  <a:pt x="181993" y="5203488"/>
                </a:lnTo>
                <a:lnTo>
                  <a:pt x="173479" y="5567499"/>
                </a:lnTo>
              </a:path>
            </a:pathLst>
          </a:custGeom>
          <a:ln w="50800" cmpd="sng">
            <a:solidFill>
              <a:srgbClr val="FF99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3" name="テキスト ボックス 42"/>
          <p:cNvSpPr txBox="1"/>
          <p:nvPr/>
        </p:nvSpPr>
        <p:spPr>
          <a:xfrm>
            <a:off x="9222732" y="1601571"/>
            <a:ext cx="1525259" cy="369332"/>
          </a:xfrm>
          <a:prstGeom prst="rect">
            <a:avLst/>
          </a:prstGeom>
          <a:noFill/>
          <a:ln w="12700">
            <a:solidFill>
              <a:schemeClr val="tx1"/>
            </a:solidFill>
          </a:ln>
        </p:spPr>
        <p:txBody>
          <a:bodyPr wrap="square" lIns="0" tIns="0" rIns="0" bIns="0" rtlCol="0" anchor="t" anchorCtr="0">
            <a:spAutoFit/>
          </a:bodyPr>
          <a:lstStyle/>
          <a:p>
            <a:pPr marL="180975" indent="-180975"/>
            <a:r>
              <a:rPr lang="ja-JP" altLang="en-US" sz="1200" b="1" dirty="0"/>
              <a:t>③京橋・　大阪ビジネスパーク（ＯＢＰ）</a:t>
            </a:r>
          </a:p>
        </p:txBody>
      </p:sp>
      <p:sp>
        <p:nvSpPr>
          <p:cNvPr id="44" name="テキスト ボックス 43"/>
          <p:cNvSpPr txBox="1"/>
          <p:nvPr/>
        </p:nvSpPr>
        <p:spPr>
          <a:xfrm>
            <a:off x="7752192" y="2060848"/>
            <a:ext cx="2250396" cy="492408"/>
          </a:xfrm>
          <a:prstGeom prst="rect">
            <a:avLst/>
          </a:prstGeom>
          <a:noFill/>
          <a:ln w="12700">
            <a:noFill/>
          </a:ln>
        </p:spPr>
        <p:txBody>
          <a:bodyPr wrap="square" lIns="91406" tIns="45703" rIns="91406" bIns="45703" rtlCol="0">
            <a:spAutoFit/>
          </a:bodyPr>
          <a:lstStyle/>
          <a:p>
            <a:pPr algn="ctr"/>
            <a:r>
              <a:rPr lang="ja-JP" altLang="en-US" sz="1300" b="1" dirty="0"/>
              <a:t>大阪ビジネスパーク</a:t>
            </a:r>
            <a:endParaRPr lang="en-US" altLang="ja-JP" sz="1300" b="1" dirty="0"/>
          </a:p>
          <a:p>
            <a:pPr algn="ctr"/>
            <a:r>
              <a:rPr lang="ja-JP" altLang="en-US" sz="1300" b="1" dirty="0"/>
              <a:t>（</a:t>
            </a:r>
            <a:r>
              <a:rPr lang="en-US" altLang="ja-JP" sz="1300" b="1" dirty="0"/>
              <a:t>OBP)</a:t>
            </a:r>
            <a:endParaRPr lang="ja-JP" altLang="en-US" sz="1300" b="1" dirty="0"/>
          </a:p>
        </p:txBody>
      </p:sp>
      <p:sp>
        <p:nvSpPr>
          <p:cNvPr id="45" name="上下矢印 44"/>
          <p:cNvSpPr/>
          <p:nvPr/>
        </p:nvSpPr>
        <p:spPr>
          <a:xfrm rot="5793873">
            <a:off x="8915505" y="4261898"/>
            <a:ext cx="630111" cy="574742"/>
          </a:xfrm>
          <a:prstGeom prst="upDownArrow">
            <a:avLst>
              <a:gd name="adj1" fmla="val 50000"/>
              <a:gd name="adj2" fmla="val 2717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テキスト ボックス 27"/>
          <p:cNvSpPr txBox="1"/>
          <p:nvPr/>
        </p:nvSpPr>
        <p:spPr>
          <a:xfrm>
            <a:off x="9392999" y="4042882"/>
            <a:ext cx="1214935" cy="184666"/>
          </a:xfrm>
          <a:prstGeom prst="rect">
            <a:avLst/>
          </a:prstGeom>
          <a:noFill/>
          <a:ln w="12700">
            <a:solidFill>
              <a:schemeClr val="tx1"/>
            </a:solidFill>
          </a:ln>
        </p:spPr>
        <p:txBody>
          <a:bodyPr wrap="square" lIns="0" tIns="0" rIns="0" bIns="0" rtlCol="0" anchor="ctr" anchorCtr="0">
            <a:spAutoFit/>
          </a:bodyPr>
          <a:lstStyle/>
          <a:p>
            <a:pPr algn="ctr"/>
            <a:r>
              <a:rPr lang="ja-JP" altLang="en-US" sz="1200" b="1" dirty="0"/>
              <a:t>②森之宮</a:t>
            </a:r>
          </a:p>
        </p:txBody>
      </p:sp>
      <p:sp>
        <p:nvSpPr>
          <p:cNvPr id="48" name="スライド番号プレースホルダ 47"/>
          <p:cNvSpPr>
            <a:spLocks noGrp="1"/>
          </p:cNvSpPr>
          <p:nvPr>
            <p:ph type="sldNum" sz="quarter" idx="12"/>
          </p:nvPr>
        </p:nvSpPr>
        <p:spPr/>
        <p:txBody>
          <a:bodyPr/>
          <a:lstStyle/>
          <a:p>
            <a:fld id="{37EF5067-3AB7-4642-9103-42CBD40CC6D9}" type="slidenum">
              <a:rPr kumimoji="1" lang="ja-JP" altLang="en-US" smtClean="0"/>
              <a:pPr/>
              <a:t>43</a:t>
            </a:fld>
            <a:endParaRPr kumimoji="1" lang="ja-JP" altLang="en-US" dirty="0"/>
          </a:p>
        </p:txBody>
      </p:sp>
    </p:spTree>
    <p:extLst>
      <p:ext uri="{BB962C8B-B14F-4D97-AF65-F5344CB8AC3E}">
        <p14:creationId xmlns:p14="http://schemas.microsoft.com/office/powerpoint/2010/main" val="38944217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71464" y="486920"/>
            <a:ext cx="9649072" cy="6329519"/>
          </a:xfrm>
          <a:prstGeom prst="rect">
            <a:avLst/>
          </a:prstGeom>
          <a:noFill/>
          <a:ln>
            <a:noFill/>
            <a:prstDash val="sysDash"/>
          </a:ln>
        </p:spPr>
        <p:txBody>
          <a:bodyPr wrap="square" rtlCol="0">
            <a:noAutofit/>
          </a:bodyPr>
          <a:lstStyle/>
          <a:p>
            <a:r>
              <a:rPr lang="ja-JP" altLang="en-US" sz="1400" dirty="0"/>
              <a:t>○課題と取組み</a:t>
            </a:r>
            <a:endParaRPr lang="en-US" altLang="ja-JP" sz="1400" dirty="0"/>
          </a:p>
        </p:txBody>
      </p:sp>
      <p:graphicFrame>
        <p:nvGraphicFramePr>
          <p:cNvPr id="10" name="表 9"/>
          <p:cNvGraphicFramePr>
            <a:graphicFrameLocks noGrp="1"/>
          </p:cNvGraphicFramePr>
          <p:nvPr>
            <p:extLst/>
          </p:nvPr>
        </p:nvGraphicFramePr>
        <p:xfrm>
          <a:off x="1343472" y="1002944"/>
          <a:ext cx="9505062" cy="120192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gridCol w="4032454">
                  <a:extLst>
                    <a:ext uri="{9D8B030D-6E8A-4147-A177-3AD203B41FA5}">
                      <a16:colId xmlns:a16="http://schemas.microsoft.com/office/drawing/2014/main" val="20003"/>
                    </a:ext>
                  </a:extLst>
                </a:gridCol>
              </a:tblGrid>
              <a:tr h="277088">
                <a:tc>
                  <a:txBody>
                    <a:bodyPr/>
                    <a:lstStyle/>
                    <a:p>
                      <a:pPr algn="ct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事項</a:t>
                      </a: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75040">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j-ea"/>
                          <a:ea typeface="+mj-ea"/>
                        </a:rPr>
                        <a:t>施設の活用</a:t>
                      </a:r>
                      <a:endParaRPr kumimoji="1" lang="en-US" altLang="ja-JP" sz="1200" b="0" dirty="0" smtClean="0">
                        <a:solidFill>
                          <a:schemeClr val="tx1"/>
                        </a:solidFill>
                        <a:latin typeface="+mj-ea"/>
                        <a:ea typeface="+mj-ea"/>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nSpc>
                          <a:spcPct val="100000"/>
                        </a:lnSpc>
                      </a:pPr>
                      <a:r>
                        <a:rPr lang="ja-JP" altLang="en-US" sz="1200" b="0" dirty="0" smtClean="0">
                          <a:solidFill>
                            <a:schemeClr val="tx1"/>
                          </a:solidFill>
                          <a:latin typeface="ＭＳ Ｐ明朝" pitchFamily="18" charset="-128"/>
                          <a:ea typeface="ＭＳ Ｐ明朝" pitchFamily="18" charset="-128"/>
                        </a:rPr>
                        <a:t>○世界的な歴史観光拠点への再整備</a:t>
                      </a:r>
                      <a:endParaRPr kumimoji="1" lang="en-US" altLang="ja-JP" sz="1200" b="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5250" indent="-95250">
                        <a:lnSpc>
                          <a:spcPct val="100000"/>
                        </a:lnSpc>
                      </a:pPr>
                      <a:r>
                        <a:rPr lang="ja-JP" altLang="en-US" sz="1200" dirty="0" smtClean="0">
                          <a:latin typeface="ＭＳ Ｐ明朝" pitchFamily="18" charset="-128"/>
                          <a:ea typeface="ＭＳ Ｐ明朝" pitchFamily="18" charset="-128"/>
                        </a:rPr>
                        <a:t>・水と緑豊かな都心オアシスであるとともに、歴史的文化的資産が集積しているが、そのポテンシャルを十分に活かしきれていない。</a:t>
                      </a:r>
                      <a:endParaRPr lang="en-US" altLang="ja-JP" sz="1200" dirty="0" smtClean="0">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l" defTabSz="9577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n-ea"/>
                          <a:ea typeface="+mn-ea"/>
                        </a:rPr>
                        <a:t>①大阪城公園の世界的な歴史観光拠点への再整備</a:t>
                      </a:r>
                      <a:endParaRPr lang="en-US" altLang="ja-JP" sz="1200" b="0" dirty="0" smtClean="0">
                        <a:solidFill>
                          <a:schemeClr val="tx1"/>
                        </a:solidFill>
                        <a:latin typeface="+mn-ea"/>
                        <a:ea typeface="+mn-ea"/>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　・民間事業者によるパークマネジメント事業により、世界的な歴史観光拠点とする。（</a:t>
                      </a:r>
                      <a:r>
                        <a:rPr kumimoji="1" lang="en-US" altLang="ja-JP" sz="1200" b="0" dirty="0" smtClean="0">
                          <a:solidFill>
                            <a:schemeClr val="tx1"/>
                          </a:solidFill>
                          <a:latin typeface="ＭＳ Ｐ明朝" pitchFamily="18" charset="-128"/>
                          <a:ea typeface="ＭＳ Ｐ明朝" pitchFamily="18" charset="-128"/>
                        </a:rPr>
                        <a:t>2015</a:t>
                      </a:r>
                      <a:r>
                        <a:rPr kumimoji="1" lang="ja-JP" altLang="en-US" sz="1200" b="0" dirty="0" smtClean="0">
                          <a:solidFill>
                            <a:schemeClr val="tx1"/>
                          </a:solidFill>
                          <a:latin typeface="ＭＳ Ｐ明朝" pitchFamily="18" charset="-128"/>
                          <a:ea typeface="ＭＳ Ｐ明朝" pitchFamily="18" charset="-128"/>
                        </a:rPr>
                        <a:t>年４月～）</a:t>
                      </a:r>
                      <a:endParaRPr lang="ja-JP" altLang="en-US" sz="1200" b="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3" name="テキスト ボックス 12"/>
          <p:cNvSpPr txBox="1"/>
          <p:nvPr/>
        </p:nvSpPr>
        <p:spPr>
          <a:xfrm>
            <a:off x="1343472" y="836712"/>
            <a:ext cx="1656184" cy="166712"/>
          </a:xfrm>
          <a:prstGeom prst="rect">
            <a:avLst/>
          </a:prstGeom>
          <a:noFill/>
          <a:ln>
            <a:noFill/>
            <a:prstDash val="sysDash"/>
          </a:ln>
        </p:spPr>
        <p:txBody>
          <a:bodyPr wrap="square" lIns="0" tIns="0" bIns="0" rtlCol="0" anchor="b" anchorCtr="0">
            <a:spAutoFit/>
          </a:bodyPr>
          <a:lstStyle/>
          <a:p>
            <a:pPr>
              <a:lnSpc>
                <a:spcPts val="1300"/>
              </a:lnSpc>
            </a:pPr>
            <a:r>
              <a:rPr lang="ja-JP" altLang="en-US" sz="1200" dirty="0"/>
              <a:t>■大阪城公園</a:t>
            </a:r>
          </a:p>
        </p:txBody>
      </p:sp>
      <p:sp>
        <p:nvSpPr>
          <p:cNvPr id="11" name="テキスト ボックス 10"/>
          <p:cNvSpPr txBox="1"/>
          <p:nvPr/>
        </p:nvSpPr>
        <p:spPr>
          <a:xfrm>
            <a:off x="1343472" y="2272770"/>
            <a:ext cx="1656184" cy="166712"/>
          </a:xfrm>
          <a:prstGeom prst="rect">
            <a:avLst/>
          </a:prstGeom>
          <a:noFill/>
          <a:ln>
            <a:noFill/>
            <a:prstDash val="sysDash"/>
          </a:ln>
        </p:spPr>
        <p:txBody>
          <a:bodyPr wrap="square" lIns="0" tIns="0" bIns="0" rtlCol="0" anchor="b" anchorCtr="0">
            <a:spAutoFit/>
          </a:bodyPr>
          <a:lstStyle/>
          <a:p>
            <a:pPr>
              <a:lnSpc>
                <a:spcPts val="1300"/>
              </a:lnSpc>
            </a:pPr>
            <a:r>
              <a:rPr lang="ja-JP" altLang="en-US" sz="1200" dirty="0"/>
              <a:t>■森之宮</a:t>
            </a:r>
          </a:p>
        </p:txBody>
      </p:sp>
      <p:graphicFrame>
        <p:nvGraphicFramePr>
          <p:cNvPr id="12" name="表 11"/>
          <p:cNvGraphicFramePr>
            <a:graphicFrameLocks noGrp="1"/>
          </p:cNvGraphicFramePr>
          <p:nvPr>
            <p:extLst/>
          </p:nvPr>
        </p:nvGraphicFramePr>
        <p:xfrm>
          <a:off x="1343472" y="2455498"/>
          <a:ext cx="9505062" cy="156816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gridCol w="4032454">
                  <a:extLst>
                    <a:ext uri="{9D8B030D-6E8A-4147-A177-3AD203B41FA5}">
                      <a16:colId xmlns:a16="http://schemas.microsoft.com/office/drawing/2014/main" val="20003"/>
                    </a:ext>
                  </a:extLst>
                </a:gridCol>
              </a:tblGrid>
              <a:tr h="216024">
                <a:tc>
                  <a:txBody>
                    <a:bodyPr/>
                    <a:lstStyle/>
                    <a:p>
                      <a:pPr algn="ct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事項</a:t>
                      </a: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smtClean="0">
                          <a:solidFill>
                            <a:schemeClr val="tx1"/>
                          </a:solidFill>
                        </a:rPr>
                        <a:t>課題</a:t>
                      </a: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smtClean="0">
                          <a:solidFill>
                            <a:schemeClr val="tx1"/>
                          </a:solidFill>
                        </a:rPr>
                        <a:t>取組み</a:t>
                      </a:r>
                      <a:endParaRPr kumimoji="1" lang="ja-JP" altLang="en-US" sz="1200" b="0"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8074">
                <a:tc>
                  <a:txBody>
                    <a:bodyPr/>
                    <a:lstStyle/>
                    <a:p>
                      <a:pPr>
                        <a:lnSpc>
                          <a:spcPct val="100000"/>
                        </a:lnSpc>
                      </a:pPr>
                      <a:r>
                        <a:rPr kumimoji="1" lang="ja-JP" altLang="en-US" sz="1200" b="0" dirty="0" smtClean="0">
                          <a:solidFill>
                            <a:schemeClr val="tx1"/>
                          </a:solidFill>
                          <a:latin typeface="+mj-ea"/>
                          <a:ea typeface="+mj-ea"/>
                        </a:rPr>
                        <a:t>土地利用</a:t>
                      </a:r>
                      <a:endParaRPr kumimoji="1" lang="en-US" altLang="ja-JP" sz="1200" b="0" dirty="0" smtClean="0">
                        <a:solidFill>
                          <a:schemeClr val="tx1"/>
                        </a:solidFill>
                        <a:latin typeface="+mj-ea"/>
                        <a:ea typeface="+mj-ea"/>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indent="-180975">
                        <a:lnSpc>
                          <a:spcPct val="100000"/>
                        </a:lnSpc>
                      </a:pPr>
                      <a:r>
                        <a:rPr kumimoji="1" lang="ja-JP" altLang="en-US" sz="1200" b="0" dirty="0" smtClean="0">
                          <a:solidFill>
                            <a:schemeClr val="tx1"/>
                          </a:solidFill>
                          <a:latin typeface="ＭＳ Ｐ明朝" pitchFamily="18" charset="-128"/>
                          <a:ea typeface="ＭＳ Ｐ明朝" pitchFamily="18" charset="-128"/>
                        </a:rPr>
                        <a:t>○未利用地等の活用</a:t>
                      </a:r>
                      <a:endParaRPr kumimoji="1" lang="en-US" altLang="ja-JP" sz="1200" b="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5250" indent="-95250">
                        <a:lnSpc>
                          <a:spcPct val="100000"/>
                        </a:lnSpc>
                      </a:pPr>
                      <a:r>
                        <a:rPr lang="ja-JP" altLang="en-US" sz="1200" dirty="0" smtClean="0">
                          <a:solidFill>
                            <a:schemeClr val="tx1"/>
                          </a:solidFill>
                          <a:latin typeface="ＭＳ Ｐ明朝" pitchFamily="18" charset="-128"/>
                          <a:ea typeface="ＭＳ Ｐ明朝" pitchFamily="18" charset="-128"/>
                        </a:rPr>
                        <a:t>・</a:t>
                      </a:r>
                      <a:r>
                        <a:rPr lang="ja-JP" altLang="en-US" sz="1200" b="0" u="none" strike="noStrike" baseline="0" dirty="0" smtClean="0">
                          <a:solidFill>
                            <a:schemeClr val="tx1"/>
                          </a:solidFill>
                          <a:latin typeface="ＭＳ Ｐ明朝" pitchFamily="18" charset="-128"/>
                          <a:ea typeface="ＭＳ Ｐ明朝" pitchFamily="18" charset="-128"/>
                        </a:rPr>
                        <a:t>良好な</a:t>
                      </a:r>
                      <a:r>
                        <a:rPr lang="ja-JP" altLang="en-US" sz="1200" b="0" u="none" dirty="0" smtClean="0">
                          <a:solidFill>
                            <a:schemeClr val="tx1"/>
                          </a:solidFill>
                          <a:latin typeface="ＭＳ Ｐ明朝" pitchFamily="18" charset="-128"/>
                          <a:ea typeface="ＭＳ Ｐ明朝" pitchFamily="18" charset="-128"/>
                        </a:rPr>
                        <a:t>交通至便性および、大阪城公園と一体となった、大阪を代表する観光拠点となり得るポテンシャルを有しているが</a:t>
                      </a:r>
                      <a:r>
                        <a:rPr lang="ja-JP" altLang="en-US" sz="1200" b="0" dirty="0" smtClean="0">
                          <a:solidFill>
                            <a:schemeClr val="tx1"/>
                          </a:solidFill>
                          <a:latin typeface="ＭＳ Ｐ明朝" pitchFamily="18" charset="-128"/>
                          <a:ea typeface="ＭＳ Ｐ明朝" pitchFamily="18" charset="-128"/>
                        </a:rPr>
                        <a:t>、未利用の公有地、地域を分断する鉄道施設等の存在により、高度な都市的利用は低調で、地区ポテンシャルが活かされていない。</a:t>
                      </a:r>
                      <a:endParaRPr lang="en-US" altLang="ja-JP" sz="1200" b="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l" defTabSz="9577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rPr>
                        <a:t>②森之宮のまちづくり</a:t>
                      </a: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ＭＳ Ｐ明朝" pitchFamily="18" charset="-128"/>
                          <a:ea typeface="ＭＳ Ｐ明朝" pitchFamily="18" charset="-128"/>
                        </a:rPr>
                        <a:t>　・</a:t>
                      </a:r>
                      <a:r>
                        <a:rPr lang="ja-JP" altLang="en-US" sz="1200" b="0" spc="-100" dirty="0" smtClean="0">
                          <a:solidFill>
                            <a:schemeClr val="tx1"/>
                          </a:solidFill>
                          <a:latin typeface="ＭＳ Ｐ明朝" pitchFamily="18" charset="-128"/>
                          <a:ea typeface="ＭＳ Ｐ明朝" pitchFamily="18" charset="-128"/>
                        </a:rPr>
                        <a:t>観光集客・健康医療・人材育成・居住機能の集積によ</a:t>
                      </a:r>
                      <a:r>
                        <a:rPr lang="ja-JP" altLang="en-US" sz="1200" b="0" strike="noStrike" spc="-100" baseline="0" dirty="0" smtClean="0">
                          <a:solidFill>
                            <a:schemeClr val="tx1"/>
                          </a:solidFill>
                          <a:latin typeface="ＭＳ Ｐ明朝" pitchFamily="18" charset="-128"/>
                          <a:ea typeface="ＭＳ Ｐ明朝" pitchFamily="18" charset="-128"/>
                        </a:rPr>
                        <a:t>る</a:t>
                      </a:r>
                      <a:r>
                        <a:rPr lang="ja-JP" altLang="en-US" sz="1200" b="0" spc="-100" dirty="0" smtClean="0">
                          <a:solidFill>
                            <a:schemeClr val="tx1"/>
                          </a:solidFill>
                          <a:latin typeface="ＭＳ Ｐ明朝" pitchFamily="18" charset="-128"/>
                          <a:ea typeface="ＭＳ Ｐ明朝" pitchFamily="18" charset="-128"/>
                        </a:rPr>
                        <a:t>、多世代・多様な人が集い、交流をはぐくむまちづくり</a:t>
                      </a:r>
                      <a:r>
                        <a:rPr lang="ja-JP" altLang="en-US" sz="1200" b="0" spc="-100" baseline="0" dirty="0" smtClean="0">
                          <a:solidFill>
                            <a:schemeClr val="tx1"/>
                          </a:solidFill>
                          <a:latin typeface="ＭＳ Ｐ明朝" pitchFamily="18" charset="-128"/>
                          <a:ea typeface="ＭＳ Ｐ明朝" pitchFamily="18" charset="-128"/>
                        </a:rPr>
                        <a:t>に向け、</a:t>
                      </a:r>
                      <a:r>
                        <a:rPr lang="ja-JP" altLang="en-US" sz="1200" b="0" u="none" spc="-100" baseline="0" dirty="0" smtClean="0">
                          <a:solidFill>
                            <a:schemeClr val="tx1"/>
                          </a:solidFill>
                          <a:latin typeface="ＭＳ Ｐ明朝" pitchFamily="18" charset="-128"/>
                          <a:ea typeface="ＭＳ Ｐ明朝" pitchFamily="18" charset="-128"/>
                        </a:rPr>
                        <a:t>低・未利用地の開発などについて検討を進める</a:t>
                      </a:r>
                      <a:r>
                        <a:rPr lang="ja-JP" altLang="en-US" sz="1200" b="0" spc="-100" dirty="0" smtClean="0">
                          <a:solidFill>
                            <a:schemeClr val="tx1"/>
                          </a:solidFill>
                          <a:latin typeface="ＭＳ Ｐ明朝" pitchFamily="18" charset="-128"/>
                          <a:ea typeface="ＭＳ Ｐ明朝" pitchFamily="18" charset="-128"/>
                        </a:rPr>
                        <a:t>。</a:t>
                      </a:r>
                      <a:endParaRPr lang="ja-JP" altLang="ja-JP" sz="1200" b="0" spc="-100"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テキスト ボックス 13"/>
          <p:cNvSpPr txBox="1"/>
          <p:nvPr/>
        </p:nvSpPr>
        <p:spPr>
          <a:xfrm>
            <a:off x="1343472" y="4114845"/>
            <a:ext cx="2808312" cy="166712"/>
          </a:xfrm>
          <a:prstGeom prst="rect">
            <a:avLst/>
          </a:prstGeom>
          <a:noFill/>
          <a:ln>
            <a:noFill/>
            <a:prstDash val="sysDash"/>
          </a:ln>
        </p:spPr>
        <p:txBody>
          <a:bodyPr wrap="square" lIns="0" tIns="0" bIns="0" rtlCol="0" anchor="b" anchorCtr="0">
            <a:spAutoFit/>
          </a:bodyPr>
          <a:lstStyle/>
          <a:p>
            <a:pPr>
              <a:lnSpc>
                <a:spcPts val="1300"/>
              </a:lnSpc>
            </a:pPr>
            <a:r>
              <a:rPr lang="ja-JP" altLang="en-US" sz="1200" dirty="0">
                <a:latin typeface="+mn-ea"/>
              </a:rPr>
              <a:t>■京橋・大阪ビジネスパーク（ＯＢＰ）</a:t>
            </a:r>
          </a:p>
        </p:txBody>
      </p:sp>
      <p:graphicFrame>
        <p:nvGraphicFramePr>
          <p:cNvPr id="15" name="表 14"/>
          <p:cNvGraphicFramePr>
            <a:graphicFrameLocks noGrp="1"/>
          </p:cNvGraphicFramePr>
          <p:nvPr>
            <p:extLst/>
          </p:nvPr>
        </p:nvGraphicFramePr>
        <p:xfrm>
          <a:off x="1343518" y="4353565"/>
          <a:ext cx="9505057" cy="2482560"/>
        </p:xfrm>
        <a:graphic>
          <a:graphicData uri="http://schemas.openxmlformats.org/drawingml/2006/table">
            <a:tbl>
              <a:tblPr firstRow="1" bandRow="1">
                <a:tableStyleId>{5C22544A-7EE6-4342-B048-85BDC9FD1C3A}</a:tableStyleId>
              </a:tblPr>
              <a:tblGrid>
                <a:gridCol w="936105">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gridCol w="4032448">
                  <a:extLst>
                    <a:ext uri="{9D8B030D-6E8A-4147-A177-3AD203B41FA5}">
                      <a16:colId xmlns:a16="http://schemas.microsoft.com/office/drawing/2014/main" val="20003"/>
                    </a:ext>
                  </a:extLst>
                </a:gridCol>
              </a:tblGrid>
              <a:tr h="216024">
                <a:tc>
                  <a:txBody>
                    <a:bodyPr/>
                    <a:lstStyle/>
                    <a:p>
                      <a:pPr algn="ctr"/>
                      <a:endParaRPr kumimoji="1" lang="ja-JP" altLang="en-US" sz="1200" b="0" u="none"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rPr>
                        <a:t>事項</a:t>
                      </a: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u="none" dirty="0" smtClean="0">
                          <a:solidFill>
                            <a:schemeClr val="tx1"/>
                          </a:solidFill>
                        </a:rPr>
                        <a:t>課題</a:t>
                      </a:r>
                      <a:endParaRPr kumimoji="1" lang="ja-JP" altLang="en-US" sz="1200" b="0" u="none"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u="none" dirty="0" smtClean="0">
                          <a:solidFill>
                            <a:schemeClr val="tx1"/>
                          </a:solidFill>
                        </a:rPr>
                        <a:t>取組み</a:t>
                      </a:r>
                      <a:endParaRPr kumimoji="1" lang="ja-JP" altLang="en-US" sz="1200" b="0" u="none" dirty="0">
                        <a:solidFill>
                          <a:schemeClr val="tx1"/>
                        </a:solidFill>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24555">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latin typeface="+mj-ea"/>
                          <a:ea typeface="+mj-ea"/>
                        </a:rPr>
                        <a:t>土地利用</a:t>
                      </a:r>
                      <a:endParaRPr kumimoji="1" lang="en-US" altLang="ja-JP" sz="1200" b="0" u="none" dirty="0" smtClean="0">
                        <a:solidFill>
                          <a:schemeClr val="tx1"/>
                        </a:solidFill>
                        <a:latin typeface="+mj-ea"/>
                        <a:ea typeface="+mj-ea"/>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marR="0" indent="-180975" algn="l" defTabSz="957700" rtl="0" eaLnBrk="1" fontAlgn="auto" latinLnBrk="0" hangingPunct="1">
                        <a:lnSpc>
                          <a:spcPct val="100000"/>
                        </a:lnSpc>
                        <a:spcBef>
                          <a:spcPts val="0"/>
                        </a:spcBef>
                        <a:spcAft>
                          <a:spcPts val="0"/>
                        </a:spcAft>
                        <a:buClrTx/>
                        <a:buSzTx/>
                        <a:buFontTx/>
                        <a:buNone/>
                        <a:tabLst/>
                        <a:defRPr/>
                      </a:pPr>
                      <a:r>
                        <a:rPr lang="ja-JP" altLang="en-US" sz="1200" u="none" dirty="0" smtClean="0">
                          <a:solidFill>
                            <a:schemeClr val="tx1"/>
                          </a:solidFill>
                          <a:latin typeface="ＭＳ Ｐ明朝" pitchFamily="18" charset="-128"/>
                          <a:ea typeface="ＭＳ Ｐ明朝" pitchFamily="18" charset="-128"/>
                        </a:rPr>
                        <a:t>○市街地・鉄道ターミナルの更新</a:t>
                      </a:r>
                      <a:endParaRPr lang="en-US" altLang="ja-JP" sz="1200" u="none"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5250" marR="0" lvl="0" indent="-95250" algn="l" defTabSz="957700" rtl="0" eaLnBrk="1" fontAlgn="auto" latinLnBrk="0" hangingPunct="1">
                        <a:lnSpc>
                          <a:spcPct val="100000"/>
                        </a:lnSpc>
                        <a:spcBef>
                          <a:spcPts val="0"/>
                        </a:spcBef>
                        <a:spcAft>
                          <a:spcPts val="0"/>
                        </a:spcAft>
                        <a:buClrTx/>
                        <a:buSzTx/>
                        <a:buFontTx/>
                        <a:buNone/>
                        <a:tabLst/>
                        <a:defRPr/>
                      </a:pPr>
                      <a:r>
                        <a:rPr lang="ja-JP" altLang="en-US" sz="1200" b="0" spc="-100" dirty="0" smtClean="0">
                          <a:solidFill>
                            <a:schemeClr val="tx1"/>
                          </a:solidFill>
                          <a:latin typeface="ＭＳ Ｐ明朝" pitchFamily="18" charset="-128"/>
                          <a:ea typeface="ＭＳ Ｐ明朝" pitchFamily="18" charset="-128"/>
                        </a:rPr>
                        <a:t>・大阪第</a:t>
                      </a:r>
                      <a:r>
                        <a:rPr lang="en-US" altLang="ja-JP" sz="1200" b="0" spc="-100" dirty="0" smtClean="0">
                          <a:solidFill>
                            <a:schemeClr val="tx1"/>
                          </a:solidFill>
                          <a:latin typeface="ＭＳ Ｐ明朝" pitchFamily="18" charset="-128"/>
                          <a:ea typeface="ＭＳ Ｐ明朝" pitchFamily="18" charset="-128"/>
                        </a:rPr>
                        <a:t>4</a:t>
                      </a:r>
                      <a:r>
                        <a:rPr lang="ja-JP" altLang="en-US" sz="1200" b="0" spc="-100" dirty="0" smtClean="0">
                          <a:solidFill>
                            <a:schemeClr val="tx1"/>
                          </a:solidFill>
                          <a:latin typeface="ＭＳ Ｐ明朝" pitchFamily="18" charset="-128"/>
                          <a:ea typeface="ＭＳ Ｐ明朝" pitchFamily="18" charset="-128"/>
                        </a:rPr>
                        <a:t>の乗降客数があるターミナルであるが、そのポテンシャルを十分に活かしきれていない。</a:t>
                      </a:r>
                      <a:endParaRPr kumimoji="1" lang="en-US" altLang="ja-JP" sz="1200" b="0" u="none" kern="1200" dirty="0" smtClean="0">
                        <a:solidFill>
                          <a:schemeClr val="tx1"/>
                        </a:solidFill>
                        <a:latin typeface="ＭＳ Ｐ明朝" pitchFamily="18" charset="-128"/>
                        <a:ea typeface="ＭＳ Ｐ明朝" pitchFamily="18" charset="-128"/>
                        <a:cs typeface="+mn-cs"/>
                      </a:endParaRPr>
                    </a:p>
                    <a:p>
                      <a:pPr marL="95250" marR="0" lvl="0" indent="-95250" algn="l" defTabSz="957700" rtl="0" eaLnBrk="1" fontAlgn="auto" latinLnBrk="0" hangingPunct="1">
                        <a:lnSpc>
                          <a:spcPct val="100000"/>
                        </a:lnSpc>
                        <a:spcBef>
                          <a:spcPts val="0"/>
                        </a:spcBef>
                        <a:spcAft>
                          <a:spcPts val="0"/>
                        </a:spcAft>
                        <a:buClrTx/>
                        <a:buSzTx/>
                        <a:buFontTx/>
                        <a:buNone/>
                        <a:tabLst/>
                        <a:defRPr/>
                      </a:pPr>
                      <a:r>
                        <a:rPr kumimoji="1" lang="ja-JP" altLang="en-US" sz="1200" u="none" kern="1200" dirty="0" smtClean="0">
                          <a:solidFill>
                            <a:schemeClr val="tx1"/>
                          </a:solidFill>
                          <a:latin typeface="ＭＳ Ｐ明朝" pitchFamily="18" charset="-128"/>
                          <a:ea typeface="ＭＳ Ｐ明朝" pitchFamily="18" charset="-128"/>
                          <a:cs typeface="+mn-cs"/>
                        </a:rPr>
                        <a:t>・</a:t>
                      </a:r>
                      <a:r>
                        <a:rPr lang="ja-JP" altLang="en-US" sz="1200" u="none" spc="-100" dirty="0" smtClean="0">
                          <a:solidFill>
                            <a:schemeClr val="tx1"/>
                          </a:solidFill>
                          <a:latin typeface="ＭＳ Ｐ明朝" pitchFamily="18" charset="-128"/>
                          <a:ea typeface="ＭＳ Ｐ明朝" pitchFamily="18" charset="-128"/>
                        </a:rPr>
                        <a:t>ターミナルに乗り入れる鉄道路線（</a:t>
                      </a:r>
                      <a:r>
                        <a:rPr lang="ja-JP" altLang="ja-JP" sz="1200" u="none" dirty="0" smtClean="0">
                          <a:solidFill>
                            <a:schemeClr val="tx1"/>
                          </a:solidFill>
                          <a:latin typeface="ＭＳ Ｐ明朝" pitchFamily="18" charset="-128"/>
                          <a:ea typeface="ＭＳ Ｐ明朝" pitchFamily="18" charset="-128"/>
                        </a:rPr>
                        <a:t>ＪＲ環状線、</a:t>
                      </a:r>
                      <a:r>
                        <a:rPr lang="en-US" altLang="ja-JP" sz="1200" u="none" dirty="0" smtClean="0">
                          <a:solidFill>
                            <a:schemeClr val="tx1"/>
                          </a:solidFill>
                          <a:latin typeface="ＭＳ Ｐ明朝" pitchFamily="18" charset="-128"/>
                          <a:ea typeface="ＭＳ Ｐ明朝" pitchFamily="18" charset="-128"/>
                        </a:rPr>
                        <a:t>JR</a:t>
                      </a:r>
                      <a:r>
                        <a:rPr lang="ja-JP" altLang="ja-JP" sz="1200" u="none" dirty="0" smtClean="0">
                          <a:solidFill>
                            <a:schemeClr val="tx1"/>
                          </a:solidFill>
                          <a:latin typeface="ＭＳ Ｐ明朝" pitchFamily="18" charset="-128"/>
                          <a:ea typeface="ＭＳ Ｐ明朝" pitchFamily="18" charset="-128"/>
                        </a:rPr>
                        <a:t>東西線、</a:t>
                      </a:r>
                      <a:r>
                        <a:rPr lang="en-US" altLang="ja-JP" sz="1200" u="none" dirty="0" smtClean="0">
                          <a:solidFill>
                            <a:schemeClr val="tx1"/>
                          </a:solidFill>
                          <a:latin typeface="ＭＳ Ｐ明朝" pitchFamily="18" charset="-128"/>
                          <a:ea typeface="ＭＳ Ｐ明朝" pitchFamily="18" charset="-128"/>
                        </a:rPr>
                        <a:t>Osaka</a:t>
                      </a:r>
                      <a:r>
                        <a:rPr lang="en-US" altLang="ja-JP" sz="1200" u="none" baseline="0" dirty="0" smtClean="0">
                          <a:solidFill>
                            <a:schemeClr val="tx1"/>
                          </a:solidFill>
                          <a:latin typeface="ＭＳ Ｐ明朝" pitchFamily="18" charset="-128"/>
                          <a:ea typeface="ＭＳ Ｐ明朝" pitchFamily="18" charset="-128"/>
                        </a:rPr>
                        <a:t> Metro</a:t>
                      </a:r>
                      <a:r>
                        <a:rPr lang="ja-JP" altLang="ja-JP" sz="1200" u="none" dirty="0" err="1" smtClean="0">
                          <a:solidFill>
                            <a:schemeClr val="tx1"/>
                          </a:solidFill>
                          <a:latin typeface="ＭＳ Ｐ明朝" pitchFamily="18" charset="-128"/>
                          <a:ea typeface="ＭＳ Ｐ明朝" pitchFamily="18" charset="-128"/>
                        </a:rPr>
                        <a:t>、</a:t>
                      </a:r>
                      <a:r>
                        <a:rPr lang="ja-JP" altLang="ja-JP" sz="1200" u="none" dirty="0" smtClean="0">
                          <a:solidFill>
                            <a:schemeClr val="tx1"/>
                          </a:solidFill>
                          <a:latin typeface="ＭＳ Ｐ明朝" pitchFamily="18" charset="-128"/>
                          <a:ea typeface="ＭＳ Ｐ明朝" pitchFamily="18" charset="-128"/>
                        </a:rPr>
                        <a:t>京阪本線</a:t>
                      </a:r>
                      <a:r>
                        <a:rPr lang="ja-JP" altLang="en-US" sz="1200" u="none" dirty="0" smtClean="0">
                          <a:solidFill>
                            <a:schemeClr val="tx1"/>
                          </a:solidFill>
                          <a:latin typeface="ＭＳ Ｐ明朝" pitchFamily="18" charset="-128"/>
                          <a:ea typeface="ＭＳ Ｐ明朝" pitchFamily="18" charset="-128"/>
                        </a:rPr>
                        <a:t>）</a:t>
                      </a:r>
                      <a:r>
                        <a:rPr lang="ja-JP" altLang="en-US" sz="1200" u="none" spc="-100" dirty="0" smtClean="0">
                          <a:solidFill>
                            <a:schemeClr val="tx1"/>
                          </a:solidFill>
                          <a:latin typeface="ＭＳ Ｐ明朝" pitchFamily="18" charset="-128"/>
                          <a:ea typeface="ＭＳ Ｐ明朝" pitchFamily="18" charset="-128"/>
                        </a:rPr>
                        <a:t>相互間の乗換えや大阪ビジネスパークへの動線には多くの上下移動を伴い、また、歩行者動線も交錯している。</a:t>
                      </a:r>
                      <a:endParaRPr lang="en-US" altLang="ja-JP" sz="1200" u="none" spc="-100" dirty="0" smtClean="0">
                        <a:solidFill>
                          <a:schemeClr val="tx1"/>
                        </a:solidFill>
                        <a:latin typeface="ＭＳ Ｐ明朝" pitchFamily="18" charset="-128"/>
                        <a:ea typeface="ＭＳ Ｐ明朝" pitchFamily="18" charset="-128"/>
                      </a:endParaRPr>
                    </a:p>
                    <a:p>
                      <a:pPr marL="95250" marR="0" indent="-95250" algn="l" defTabSz="957700" rtl="0" eaLnBrk="1" fontAlgn="auto" latinLnBrk="0" hangingPunct="1">
                        <a:lnSpc>
                          <a:spcPct val="100000"/>
                        </a:lnSpc>
                        <a:spcBef>
                          <a:spcPts val="0"/>
                        </a:spcBef>
                        <a:spcAft>
                          <a:spcPts val="0"/>
                        </a:spcAft>
                        <a:buClrTx/>
                        <a:buSzTx/>
                        <a:buFontTx/>
                        <a:buNone/>
                        <a:tabLst/>
                        <a:defRPr/>
                      </a:pPr>
                      <a:r>
                        <a:rPr kumimoji="1" lang="ja-JP" altLang="en-US" sz="1200" u="none" kern="1200" dirty="0" smtClean="0">
                          <a:solidFill>
                            <a:schemeClr val="tx1"/>
                          </a:solidFill>
                          <a:latin typeface="ＭＳ Ｐ明朝" pitchFamily="18" charset="-128"/>
                          <a:ea typeface="ＭＳ Ｐ明朝" pitchFamily="18" charset="-128"/>
                          <a:cs typeface="+mn-cs"/>
                        </a:rPr>
                        <a:t>・大阪ビジネスパークはまちび</a:t>
                      </a:r>
                      <a:r>
                        <a:rPr kumimoji="1" lang="ja-JP" altLang="en-US" sz="1200" u="none" kern="1200" dirty="0" err="1" smtClean="0">
                          <a:solidFill>
                            <a:schemeClr val="tx1"/>
                          </a:solidFill>
                          <a:latin typeface="ＭＳ Ｐ明朝" pitchFamily="18" charset="-128"/>
                          <a:ea typeface="ＭＳ Ｐ明朝" pitchFamily="18" charset="-128"/>
                          <a:cs typeface="+mn-cs"/>
                        </a:rPr>
                        <a:t>らき</a:t>
                      </a:r>
                      <a:r>
                        <a:rPr kumimoji="1" lang="ja-JP" altLang="en-US" sz="1200" u="none" kern="1200" dirty="0" smtClean="0">
                          <a:solidFill>
                            <a:schemeClr val="tx1"/>
                          </a:solidFill>
                          <a:latin typeface="ＭＳ Ｐ明朝" pitchFamily="18" charset="-128"/>
                          <a:ea typeface="ＭＳ Ｐ明朝" pitchFamily="18" charset="-128"/>
                          <a:cs typeface="+mn-cs"/>
                        </a:rPr>
                        <a:t>から約</a:t>
                      </a:r>
                      <a:r>
                        <a:rPr kumimoji="1" lang="en-US" altLang="ja-JP" sz="1200" u="none" kern="1200" dirty="0" smtClean="0">
                          <a:solidFill>
                            <a:schemeClr val="tx1"/>
                          </a:solidFill>
                          <a:latin typeface="ＭＳ Ｐ明朝" pitchFamily="18" charset="-128"/>
                          <a:ea typeface="ＭＳ Ｐ明朝" pitchFamily="18" charset="-128"/>
                          <a:cs typeface="+mn-cs"/>
                        </a:rPr>
                        <a:t>30</a:t>
                      </a:r>
                      <a:r>
                        <a:rPr kumimoji="1" lang="ja-JP" altLang="en-US" sz="1200" u="none" kern="1200" dirty="0" smtClean="0">
                          <a:solidFill>
                            <a:schemeClr val="tx1"/>
                          </a:solidFill>
                          <a:latin typeface="ＭＳ Ｐ明朝" pitchFamily="18" charset="-128"/>
                          <a:ea typeface="ＭＳ Ｐ明朝" pitchFamily="18" charset="-128"/>
                          <a:cs typeface="+mn-cs"/>
                        </a:rPr>
                        <a:t>年経過し、今後大規模な改修・更新時期を迎えるにあたり、他の拠点開発と区別化できるコンセプトが必要となっている。</a:t>
                      </a:r>
                      <a:endParaRPr kumimoji="1" lang="en-US" altLang="ja-JP" sz="1200" u="none" kern="1200" dirty="0" smtClean="0">
                        <a:solidFill>
                          <a:schemeClr val="tx1"/>
                        </a:solidFill>
                        <a:latin typeface="ＭＳ Ｐ明朝" pitchFamily="18" charset="-128"/>
                        <a:ea typeface="ＭＳ Ｐ明朝" pitchFamily="18" charset="-128"/>
                        <a:cs typeface="+mn-cs"/>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5250" marR="0" indent="-95250" algn="l" defTabSz="957700" rtl="0" eaLnBrk="1" fontAlgn="auto" latinLnBrk="0" hangingPunct="1">
                        <a:lnSpc>
                          <a:spcPct val="100000"/>
                        </a:lnSpc>
                        <a:spcBef>
                          <a:spcPts val="0"/>
                        </a:spcBef>
                        <a:spcAft>
                          <a:spcPts val="0"/>
                        </a:spcAft>
                        <a:buClrTx/>
                        <a:buSzTx/>
                        <a:buFontTx/>
                        <a:buNone/>
                        <a:tabLst/>
                        <a:defRPr/>
                      </a:pPr>
                      <a:r>
                        <a:rPr lang="ja-JP" altLang="en-US" sz="1200" b="0" u="none" dirty="0" smtClean="0">
                          <a:solidFill>
                            <a:schemeClr val="tx1"/>
                          </a:solidFill>
                          <a:latin typeface="+mn-ea"/>
                          <a:ea typeface="+mn-ea"/>
                        </a:rPr>
                        <a:t>③京橋駅周辺の機能の向上と、</a:t>
                      </a:r>
                      <a:r>
                        <a:rPr lang="en-US" altLang="ja-JP" sz="1200" b="0" u="none" dirty="0" smtClean="0">
                          <a:solidFill>
                            <a:schemeClr val="tx1"/>
                          </a:solidFill>
                          <a:latin typeface="+mn-ea"/>
                          <a:ea typeface="+mn-ea"/>
                        </a:rPr>
                        <a:t>OBP</a:t>
                      </a:r>
                      <a:r>
                        <a:rPr kumimoji="1" lang="ja-JP" altLang="en-US" sz="1200" u="none" kern="1200" dirty="0" smtClean="0">
                          <a:solidFill>
                            <a:schemeClr val="tx1"/>
                          </a:solidFill>
                          <a:latin typeface="+mn-ea"/>
                          <a:ea typeface="+mn-ea"/>
                          <a:cs typeface="+mn-cs"/>
                        </a:rPr>
                        <a:t>の再生</a:t>
                      </a:r>
                      <a:endParaRPr lang="en-US" altLang="ja-JP" sz="1200" u="none" dirty="0" smtClean="0">
                        <a:solidFill>
                          <a:schemeClr val="tx1"/>
                        </a:solidFill>
                        <a:latin typeface="+mn-ea"/>
                        <a:ea typeface="+mn-ea"/>
                      </a:endParaRPr>
                    </a:p>
                    <a:p>
                      <a:pPr marL="88900" marR="0" indent="-88900" algn="l" defTabSz="957700"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latin typeface="ＭＳ Ｐ明朝" pitchFamily="18" charset="-128"/>
                          <a:ea typeface="ＭＳ Ｐ明朝" pitchFamily="18" charset="-128"/>
                        </a:rPr>
                        <a:t>　</a:t>
                      </a:r>
                      <a:r>
                        <a:rPr lang="ja-JP" altLang="en-US" sz="1200" u="none" dirty="0" smtClean="0">
                          <a:solidFill>
                            <a:schemeClr val="tx1"/>
                          </a:solidFill>
                          <a:latin typeface="ＭＳ Ｐ明朝" pitchFamily="18" charset="-128"/>
                          <a:ea typeface="ＭＳ Ｐ明朝" pitchFamily="18" charset="-128"/>
                        </a:rPr>
                        <a:t>・</a:t>
                      </a:r>
                      <a:r>
                        <a:rPr lang="ja-JP" altLang="en-US" sz="1200" b="0" u="none" strike="noStrike" dirty="0" smtClean="0">
                          <a:solidFill>
                            <a:schemeClr val="tx1"/>
                          </a:solidFill>
                          <a:latin typeface="ＭＳ Ｐ明朝" pitchFamily="18" charset="-128"/>
                          <a:ea typeface="ＭＳ Ｐ明朝" pitchFamily="18" charset="-128"/>
                        </a:rPr>
                        <a:t>民間の都市開発事業を通じて、</a:t>
                      </a:r>
                      <a:r>
                        <a:rPr lang="ja-JP" altLang="en-US" sz="1200" u="none" dirty="0" smtClean="0">
                          <a:solidFill>
                            <a:schemeClr val="tx1"/>
                          </a:solidFill>
                          <a:latin typeface="ＭＳ Ｐ明朝" pitchFamily="18" charset="-128"/>
                          <a:ea typeface="ＭＳ Ｐ明朝" pitchFamily="18" charset="-128"/>
                        </a:rPr>
                        <a:t>ターミナル駅にふさわしい基幹商業機能のさらなる強化や高質な宿泊機能の導入等による駅前のポテンシャルの向上を図る。</a:t>
                      </a:r>
                      <a:endParaRPr lang="en-US" altLang="ja-JP" sz="1200" u="none" dirty="0" smtClean="0">
                        <a:solidFill>
                          <a:schemeClr val="tx1"/>
                        </a:solidFill>
                        <a:latin typeface="ＭＳ Ｐ明朝" pitchFamily="18" charset="-128"/>
                        <a:ea typeface="ＭＳ Ｐ明朝" pitchFamily="18" charset="-128"/>
                      </a:endParaRPr>
                    </a:p>
                    <a:p>
                      <a:pPr marL="88900" marR="0" indent="-88900" algn="l" defTabSz="957700" rtl="0" eaLnBrk="1" fontAlgn="auto" latinLnBrk="0" hangingPunct="1">
                        <a:lnSpc>
                          <a:spcPct val="100000"/>
                        </a:lnSpc>
                        <a:spcBef>
                          <a:spcPts val="0"/>
                        </a:spcBef>
                        <a:spcAft>
                          <a:spcPts val="0"/>
                        </a:spcAft>
                        <a:buClrTx/>
                        <a:buSzTx/>
                        <a:buFontTx/>
                        <a:buNone/>
                        <a:tabLst/>
                        <a:defRPr/>
                      </a:pPr>
                      <a:r>
                        <a:rPr lang="ja-JP" altLang="en-US" sz="1200" u="none" dirty="0" smtClean="0">
                          <a:solidFill>
                            <a:schemeClr val="tx1"/>
                          </a:solidFill>
                          <a:latin typeface="ＭＳ Ｐ明朝" pitchFamily="18" charset="-128"/>
                          <a:ea typeface="ＭＳ Ｐ明朝" pitchFamily="18" charset="-128"/>
                        </a:rPr>
                        <a:t>　・交通結節点としての機能整備と駅間や大阪ビジネスパークとの安全で快適な歩行者ネットワークの形成、国際観光拠点としてのターミナル駅の機能拡充を図る。</a:t>
                      </a:r>
                      <a:endParaRPr lang="en-US" altLang="ja-JP" sz="1200" u="none" dirty="0" smtClean="0">
                        <a:solidFill>
                          <a:schemeClr val="tx1"/>
                        </a:solidFill>
                        <a:latin typeface="ＭＳ Ｐ明朝" pitchFamily="18" charset="-128"/>
                        <a:ea typeface="ＭＳ Ｐ明朝" pitchFamily="18" charset="-128"/>
                      </a:endParaRPr>
                    </a:p>
                    <a:p>
                      <a:pPr marL="177800" marR="0" indent="-177800" algn="l" defTabSz="957700"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latin typeface="ＭＳ Ｐ明朝" pitchFamily="18" charset="-128"/>
                          <a:ea typeface="ＭＳ Ｐ明朝" pitchFamily="18" charset="-128"/>
                        </a:rPr>
                        <a:t>　・</a:t>
                      </a:r>
                      <a:r>
                        <a:rPr kumimoji="1" lang="ja-JP" altLang="en-US" sz="1200" u="none" kern="1200" dirty="0" smtClean="0">
                          <a:solidFill>
                            <a:schemeClr val="tx1"/>
                          </a:solidFill>
                          <a:latin typeface="ＭＳ Ｐ明朝" pitchFamily="18" charset="-128"/>
                          <a:ea typeface="ＭＳ Ｐ明朝" pitchFamily="18" charset="-128"/>
                          <a:cs typeface="+mn-cs"/>
                        </a:rPr>
                        <a:t>大阪ビジネスパークを</a:t>
                      </a:r>
                      <a:r>
                        <a:rPr lang="ja-JP" altLang="en-US" sz="1200" b="0" u="none" dirty="0" smtClean="0">
                          <a:solidFill>
                            <a:schemeClr val="tx1"/>
                          </a:solidFill>
                          <a:latin typeface="ＭＳ Ｐ明朝" pitchFamily="18" charset="-128"/>
                          <a:ea typeface="ＭＳ Ｐ明朝" pitchFamily="18" charset="-128"/>
                        </a:rPr>
                        <a:t>災害時などリスク発生時の業務継続性</a:t>
                      </a:r>
                      <a:r>
                        <a:rPr kumimoji="1" lang="ja-JP" altLang="en-US" sz="1200" u="none" kern="1200" dirty="0" smtClean="0">
                          <a:solidFill>
                            <a:schemeClr val="tx1"/>
                          </a:solidFill>
                          <a:latin typeface="ＭＳ Ｐ明朝" pitchFamily="18" charset="-128"/>
                          <a:ea typeface="ＭＳ Ｐ明朝" pitchFamily="18" charset="-128"/>
                          <a:cs typeface="+mn-cs"/>
                        </a:rPr>
                        <a:t>に強い街として再生し、国際的なビジネス拠点をめざす。</a:t>
                      </a:r>
                      <a:endParaRPr lang="en-US" altLang="ja-JP" sz="1200" u="none" dirty="0" smtClean="0">
                        <a:solidFill>
                          <a:schemeClr val="tx1"/>
                        </a:solidFill>
                        <a:latin typeface="ＭＳ Ｐ明朝" pitchFamily="18" charset="-128"/>
                        <a:ea typeface="ＭＳ Ｐ明朝" pitchFamily="18" charset="-128"/>
                      </a:endParaRPr>
                    </a:p>
                  </a:txBody>
                  <a:tcPr marL="72001" marR="72001"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５．大阪城公園、森之宮、京橋･大阪ビジネスパーク</a:t>
            </a:r>
            <a:endParaRPr lang="en-US" altLang="ja-JP" sz="1400" b="1" dirty="0">
              <a:solidFill>
                <a:schemeClr val="bg1"/>
              </a:solidFill>
              <a:latin typeface="ＭＳ ゴシック" pitchFamily="49" charset="-128"/>
              <a:ea typeface="ＭＳ ゴシック" pitchFamily="49" charset="-128"/>
            </a:endParaRPr>
          </a:p>
        </p:txBody>
      </p:sp>
      <p:sp>
        <p:nvSpPr>
          <p:cNvPr id="18" name="スライド番号プレースホルダ 17"/>
          <p:cNvSpPr>
            <a:spLocks noGrp="1"/>
          </p:cNvSpPr>
          <p:nvPr>
            <p:ph type="sldNum" sz="quarter" idx="12"/>
          </p:nvPr>
        </p:nvSpPr>
        <p:spPr/>
        <p:txBody>
          <a:bodyPr/>
          <a:lstStyle/>
          <a:p>
            <a:fld id="{37EF5067-3AB7-4642-9103-42CBD40CC6D9}" type="slidenum">
              <a:rPr kumimoji="1" lang="ja-JP" altLang="en-US" smtClean="0"/>
              <a:pPr/>
              <a:t>44</a:t>
            </a:fld>
            <a:endParaRPr kumimoji="1" lang="ja-JP" altLang="en-US" dirty="0"/>
          </a:p>
        </p:txBody>
      </p:sp>
    </p:spTree>
    <p:extLst>
      <p:ext uri="{BB962C8B-B14F-4D97-AF65-F5344CB8AC3E}">
        <p14:creationId xmlns:p14="http://schemas.microsoft.com/office/powerpoint/2010/main" val="7674386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1600" b="1" dirty="0">
                <a:solidFill>
                  <a:schemeClr val="bg1"/>
                </a:solidFill>
                <a:latin typeface="ＭＳ ゴシック" pitchFamily="49" charset="-128"/>
                <a:ea typeface="ＭＳ ゴシック" pitchFamily="49" charset="-128"/>
              </a:rPr>
              <a:t>５．大阪城公園、森之宮、京橋･大阪ビジネスパーク　①大阪城</a:t>
            </a:r>
            <a:r>
              <a:rPr lang="ja-JP" altLang="en-US" sz="1600" b="1" dirty="0">
                <a:solidFill>
                  <a:schemeClr val="bg1"/>
                </a:solidFill>
                <a:latin typeface="+mn-ea"/>
              </a:rPr>
              <a:t>の世界的な歴史観光拠点への再整備</a:t>
            </a:r>
            <a:endParaRPr lang="en-US" altLang="ja-JP" sz="16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307475" y="1712687"/>
            <a:ext cx="9741524" cy="1988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rtlCol="0" anchor="t" anchorCtr="0"/>
          <a:lstStyle/>
          <a:p>
            <a:endParaRPr lang="en-US" altLang="ja-JP" sz="1200" dirty="0">
              <a:solidFill>
                <a:schemeClr val="tx1"/>
              </a:solidFill>
              <a:latin typeface="+mn-ea"/>
              <a:cs typeface="Meiryo UI" pitchFamily="50" charset="-128"/>
            </a:endParaRPr>
          </a:p>
        </p:txBody>
      </p:sp>
      <p:sp>
        <p:nvSpPr>
          <p:cNvPr id="18" name="正方形/長方形 17"/>
          <p:cNvSpPr/>
          <p:nvPr/>
        </p:nvSpPr>
        <p:spPr>
          <a:xfrm>
            <a:off x="1313471" y="1693620"/>
            <a:ext cx="1728191"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取組前</a:t>
            </a:r>
            <a:endParaRPr lang="ja-JP" altLang="en-US" sz="1400" b="1" dirty="0"/>
          </a:p>
        </p:txBody>
      </p:sp>
      <p:sp>
        <p:nvSpPr>
          <p:cNvPr id="20" name="右矢印 19"/>
          <p:cNvSpPr/>
          <p:nvPr/>
        </p:nvSpPr>
        <p:spPr>
          <a:xfrm rot="5400000">
            <a:off x="6070225" y="3548453"/>
            <a:ext cx="216024"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正方形/長方形 25"/>
          <p:cNvSpPr/>
          <p:nvPr/>
        </p:nvSpPr>
        <p:spPr>
          <a:xfrm>
            <a:off x="1307476" y="4061222"/>
            <a:ext cx="9741524" cy="22089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24000" rIns="36000" rtlCol="0" anchor="t" anchorCtr="0"/>
          <a:lstStyle/>
          <a:p>
            <a:pPr marL="84138" indent="-84138"/>
            <a:r>
              <a:rPr lang="en-US" altLang="ja-JP" sz="1200" dirty="0">
                <a:solidFill>
                  <a:schemeClr val="tx1"/>
                </a:solidFill>
                <a:latin typeface="+mn-ea"/>
              </a:rPr>
              <a:t>【</a:t>
            </a:r>
            <a:r>
              <a:rPr lang="ja-JP" altLang="en-US" sz="1200" dirty="0">
                <a:solidFill>
                  <a:schemeClr val="tx1"/>
                </a:solidFill>
                <a:latin typeface="+mn-ea"/>
              </a:rPr>
              <a:t>取り組みの方向性</a:t>
            </a:r>
            <a:r>
              <a:rPr lang="en-US" altLang="ja-JP" sz="1200" dirty="0">
                <a:solidFill>
                  <a:schemeClr val="tx1"/>
                </a:solidFill>
                <a:latin typeface="+mn-ea"/>
              </a:rPr>
              <a:t>】</a:t>
            </a:r>
          </a:p>
          <a:p>
            <a:pPr marL="84138" indent="-84138"/>
            <a:r>
              <a:rPr lang="ja-JP" altLang="en-US" sz="1200" dirty="0">
                <a:solidFill>
                  <a:schemeClr val="tx1"/>
                </a:solidFill>
                <a:latin typeface="ＭＳ Ｐ明朝" panose="02020600040205080304" pitchFamily="18" charset="-128"/>
                <a:ea typeface="ＭＳ Ｐ明朝" panose="02020600040205080304" pitchFamily="18" charset="-128"/>
              </a:rPr>
              <a:t>・民間活力（資金）の導入により、既存施設の改修・改築や、魅力的な賑わい施設を整備し、観光客や公園利用者が満足できる公園としていく。</a:t>
            </a:r>
          </a:p>
          <a:p>
            <a:pPr marL="84138" indent="-84138"/>
            <a:r>
              <a:rPr lang="ja-JP" altLang="en-US" sz="1200" dirty="0">
                <a:solidFill>
                  <a:schemeClr val="tx1"/>
                </a:solidFill>
                <a:latin typeface="ＭＳ Ｐ明朝" panose="02020600040205080304" pitchFamily="18" charset="-128"/>
                <a:ea typeface="ＭＳ Ｐ明朝" panose="02020600040205080304" pitchFamily="18" charset="-128"/>
              </a:rPr>
              <a:t>・ＰＭＯ事業者の事業実施により収益を生み出し、その収益を公園全体の管理へ還元し、市が支出する業務代行料に依らない、独立した管理運営を行う。</a:t>
            </a:r>
          </a:p>
          <a:p>
            <a:pPr marL="84138" indent="-84138"/>
            <a:r>
              <a:rPr lang="ja-JP" altLang="en-US" sz="1200" dirty="0">
                <a:solidFill>
                  <a:schemeClr val="tx1"/>
                </a:solidFill>
                <a:latin typeface="ＭＳ Ｐ明朝" panose="02020600040205080304" pitchFamily="18" charset="-128"/>
                <a:ea typeface="ＭＳ Ｐ明朝" panose="02020600040205080304" pitchFamily="18" charset="-128"/>
              </a:rPr>
              <a:t>・収益の一部を市への納付金として還元させる。</a:t>
            </a:r>
          </a:p>
          <a:p>
            <a:pPr marL="84138" indent="-84138"/>
            <a:endParaRPr lang="en-US" altLang="ja-JP" sz="1200" dirty="0" smtClean="0">
              <a:solidFill>
                <a:schemeClr val="tx1"/>
              </a:solidFill>
              <a:latin typeface="ＭＳ Ｐ明朝" panose="02020600040205080304" pitchFamily="18" charset="-128"/>
              <a:ea typeface="ＭＳ Ｐ明朝" panose="02020600040205080304" pitchFamily="18" charset="-128"/>
            </a:endParaRPr>
          </a:p>
          <a:p>
            <a:r>
              <a:rPr lang="ja-JP" altLang="en-US" sz="1200" dirty="0">
                <a:solidFill>
                  <a:schemeClr val="tx1"/>
                </a:solidFill>
                <a:latin typeface="+mj-ea"/>
              </a:rPr>
              <a:t>＜ＰＭＯ事業の概要＞</a:t>
            </a:r>
            <a:endParaRPr lang="en-US" altLang="ja-JP" sz="1200" dirty="0">
              <a:solidFill>
                <a:schemeClr val="tx1"/>
              </a:solidFill>
              <a:latin typeface="+mj-ea"/>
            </a:endParaRPr>
          </a:p>
          <a:p>
            <a:r>
              <a:rPr lang="ja-JP" altLang="en-US" sz="1200" dirty="0">
                <a:solidFill>
                  <a:schemeClr val="tx1"/>
                </a:solidFill>
                <a:latin typeface="ＭＳ Ｐ明朝" panose="02020600040205080304" pitchFamily="18" charset="-128"/>
                <a:ea typeface="ＭＳ Ｐ明朝" panose="02020600040205080304" pitchFamily="18" charset="-128"/>
              </a:rPr>
              <a:t>　公園や公園施設の管理を、指定管理者として管理運営しながら、新たな魅力を創出する事業や新たな公園施設の設置なども行い、その収益を公園全体の維持管理やさらなる魅力向上に還元していく。</a:t>
            </a:r>
            <a:endParaRPr lang="en-US" altLang="ja-JP" sz="1200" dirty="0">
              <a:solidFill>
                <a:schemeClr val="tx1"/>
              </a:solidFill>
              <a:latin typeface="ＭＳ Ｐ明朝" pitchFamily="18" charset="-128"/>
              <a:ea typeface="ＭＳ Ｐ明朝" pitchFamily="18" charset="-128"/>
            </a:endParaRPr>
          </a:p>
          <a:p>
            <a:r>
              <a:rPr lang="ja-JP" altLang="en-US" sz="1200" dirty="0">
                <a:solidFill>
                  <a:schemeClr val="tx1"/>
                </a:solidFill>
                <a:latin typeface="ＭＳ Ｐ明朝" panose="02020600040205080304" pitchFamily="18" charset="-128"/>
                <a:ea typeface="ＭＳ Ｐ明朝" panose="02020600040205080304" pitchFamily="18" charset="-128"/>
              </a:rPr>
              <a:t>　・管理対象施設　　大阪城公園（一般園地）、西の丸庭園、大阪城天守閣</a:t>
            </a:r>
            <a:r>
              <a:rPr lang="ja-JP" altLang="en-US" sz="1200" dirty="0" smtClean="0">
                <a:solidFill>
                  <a:schemeClr val="tx1"/>
                </a:solidFill>
                <a:latin typeface="ＭＳ Ｐ明朝" panose="02020600040205080304" pitchFamily="18" charset="-128"/>
                <a:ea typeface="ＭＳ Ｐ明朝" panose="02020600040205080304" pitchFamily="18" charset="-128"/>
              </a:rPr>
              <a:t>など</a:t>
            </a:r>
            <a:endParaRPr lang="en-US" altLang="ja-JP" sz="1200" dirty="0" smtClean="0">
              <a:solidFill>
                <a:schemeClr val="tx1"/>
              </a:solidFill>
              <a:latin typeface="ＭＳ Ｐ明朝" panose="02020600040205080304" pitchFamily="18" charset="-128"/>
              <a:ea typeface="ＭＳ Ｐ明朝" panose="02020600040205080304" pitchFamily="18" charset="-128"/>
            </a:endParaRPr>
          </a:p>
          <a:p>
            <a:r>
              <a:rPr lang="ja-JP" altLang="en-US" sz="1200" dirty="0">
                <a:solidFill>
                  <a:schemeClr val="tx1"/>
                </a:solidFill>
                <a:latin typeface="ＭＳ Ｐ明朝" panose="02020600040205080304" pitchFamily="18" charset="-128"/>
                <a:ea typeface="ＭＳ Ｐ明朝" panose="02020600040205080304" pitchFamily="18" charset="-128"/>
              </a:rPr>
              <a:t>　・指定期間　　　　　</a:t>
            </a:r>
            <a:r>
              <a:rPr lang="en-US" altLang="ja-JP" sz="1200" dirty="0">
                <a:solidFill>
                  <a:schemeClr val="tx1"/>
                </a:solidFill>
                <a:latin typeface="ＭＳ Ｐ明朝" pitchFamily="18" charset="-128"/>
                <a:ea typeface="ＭＳ Ｐ明朝" pitchFamily="18" charset="-128"/>
              </a:rPr>
              <a:t>2015</a:t>
            </a:r>
            <a:r>
              <a:rPr lang="ja-JP" altLang="en-US" sz="1200" dirty="0">
                <a:solidFill>
                  <a:schemeClr val="tx1"/>
                </a:solidFill>
                <a:latin typeface="ＭＳ Ｐ明朝" panose="02020600040205080304" pitchFamily="18" charset="-128"/>
                <a:ea typeface="ＭＳ Ｐ明朝" panose="02020600040205080304" pitchFamily="18" charset="-128"/>
              </a:rPr>
              <a:t>年</a:t>
            </a:r>
            <a:r>
              <a:rPr lang="en-US" altLang="ja-JP" sz="1200" dirty="0">
                <a:solidFill>
                  <a:schemeClr val="tx1"/>
                </a:solidFill>
                <a:latin typeface="ＭＳ Ｐ明朝" pitchFamily="18" charset="-128"/>
                <a:ea typeface="ＭＳ Ｐ明朝" pitchFamily="18" charset="-128"/>
              </a:rPr>
              <a:t>4</a:t>
            </a:r>
            <a:r>
              <a:rPr lang="ja-JP" altLang="en-US" sz="1200" dirty="0">
                <a:solidFill>
                  <a:schemeClr val="tx1"/>
                </a:solidFill>
                <a:latin typeface="ＭＳ Ｐ明朝" panose="02020600040205080304" pitchFamily="18" charset="-128"/>
                <a:ea typeface="ＭＳ Ｐ明朝" panose="02020600040205080304" pitchFamily="18" charset="-128"/>
              </a:rPr>
              <a:t>月から</a:t>
            </a:r>
            <a:r>
              <a:rPr lang="en-US" altLang="ja-JP" sz="1200" dirty="0">
                <a:solidFill>
                  <a:schemeClr val="tx1"/>
                </a:solidFill>
                <a:latin typeface="ＭＳ Ｐ明朝" pitchFamily="18" charset="-128"/>
                <a:ea typeface="ＭＳ Ｐ明朝" pitchFamily="18" charset="-128"/>
              </a:rPr>
              <a:t>20</a:t>
            </a:r>
            <a:r>
              <a:rPr lang="ja-JP" altLang="en-US" sz="1200" dirty="0">
                <a:solidFill>
                  <a:schemeClr val="tx1"/>
                </a:solidFill>
                <a:latin typeface="ＭＳ Ｐ明朝" panose="02020600040205080304" pitchFamily="18" charset="-128"/>
                <a:ea typeface="ＭＳ Ｐ明朝" panose="02020600040205080304" pitchFamily="18" charset="-128"/>
              </a:rPr>
              <a:t>年間</a:t>
            </a:r>
          </a:p>
        </p:txBody>
      </p:sp>
      <p:sp>
        <p:nvSpPr>
          <p:cNvPr id="22" name="正方形/長方形 21"/>
          <p:cNvSpPr/>
          <p:nvPr/>
        </p:nvSpPr>
        <p:spPr>
          <a:xfrm>
            <a:off x="1307475" y="4061222"/>
            <a:ext cx="2454127"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b="1" dirty="0" smtClean="0"/>
              <a:t>取組後</a:t>
            </a:r>
            <a:endParaRPr lang="ja-JP" altLang="en-US" sz="1400" b="1" dirty="0"/>
          </a:p>
        </p:txBody>
      </p:sp>
      <p:sp>
        <p:nvSpPr>
          <p:cNvPr id="25" name="スライド番号プレースホルダ 24"/>
          <p:cNvSpPr>
            <a:spLocks noGrp="1"/>
          </p:cNvSpPr>
          <p:nvPr>
            <p:ph type="sldNum" sz="quarter" idx="12"/>
          </p:nvPr>
        </p:nvSpPr>
        <p:spPr/>
        <p:txBody>
          <a:bodyPr/>
          <a:lstStyle/>
          <a:p>
            <a:fld id="{37EF5067-3AB7-4642-9103-42CBD40CC6D9}" type="slidenum">
              <a:rPr kumimoji="1" lang="ja-JP" altLang="en-US" smtClean="0"/>
              <a:pPr/>
              <a:t>45</a:t>
            </a:fld>
            <a:endParaRPr kumimoji="1" lang="ja-JP" altLang="en-US" dirty="0"/>
          </a:p>
        </p:txBody>
      </p:sp>
      <p:sp>
        <p:nvSpPr>
          <p:cNvPr id="21" name="正方形/長方形 20"/>
          <p:cNvSpPr/>
          <p:nvPr/>
        </p:nvSpPr>
        <p:spPr>
          <a:xfrm>
            <a:off x="1390196" y="1712331"/>
            <a:ext cx="7220404" cy="20077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rtlCol="0" anchor="t" anchorCtr="0"/>
          <a:lstStyle/>
          <a:p>
            <a:pPr marL="84138" indent="-84138"/>
            <a:r>
              <a:rPr lang="ja-JP" altLang="en-US" sz="1200" dirty="0">
                <a:solidFill>
                  <a:schemeClr val="tx1"/>
                </a:solidFill>
                <a:latin typeface="ＭＳ Ｐ明朝" pitchFamily="18" charset="-128"/>
                <a:ea typeface="ＭＳ Ｐ明朝" pitchFamily="18" charset="-128"/>
                <a:cs typeface="Meiryo UI" pitchFamily="50" charset="-128"/>
              </a:rPr>
              <a:t>・国内外から多くの来訪者がある観光拠点。</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・都心の中にあって、貴重な緑のオアシスとしての都市公園。</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・特別史跡として、重要文化財などを有する歴史公園。</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・多くの観光客が集まる観光地としては、そのポテンシャルを活かしきれていない。</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・多くの観光客を受け入れるだけの観光拠点として、サービス施設やにぎわい施設、移動補助などが十分でない。</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・天守閣入館者数</a:t>
            </a:r>
            <a:endParaRPr lang="en-US" altLang="ja-JP" sz="1200" dirty="0">
              <a:solidFill>
                <a:schemeClr val="tx1"/>
              </a:solidFill>
              <a:latin typeface="ＭＳ Ｐ明朝" pitchFamily="18" charset="-128"/>
              <a:ea typeface="ＭＳ Ｐ明朝" pitchFamily="18" charset="-128"/>
              <a:cs typeface="Meiryo UI" pitchFamily="50" charset="-128"/>
            </a:endParaRPr>
          </a:p>
          <a:p>
            <a:pPr marL="84138" indent="-84138"/>
            <a:r>
              <a:rPr lang="ja-JP" altLang="en-US" sz="1200" dirty="0">
                <a:solidFill>
                  <a:schemeClr val="tx1"/>
                </a:solidFill>
                <a:latin typeface="ＭＳ Ｐ明朝" pitchFamily="18" charset="-128"/>
                <a:ea typeface="ＭＳ Ｐ明朝" pitchFamily="18" charset="-128"/>
                <a:cs typeface="Meiryo UI" pitchFamily="50" charset="-128"/>
              </a:rPr>
              <a:t>　</a:t>
            </a:r>
            <a:r>
              <a:rPr lang="en-US" altLang="ja-JP" sz="1200" dirty="0">
                <a:solidFill>
                  <a:schemeClr val="tx1"/>
                </a:solidFill>
                <a:latin typeface="ＭＳ Ｐ明朝" pitchFamily="18" charset="-128"/>
                <a:ea typeface="ＭＳ Ｐ明朝" pitchFamily="18" charset="-128"/>
                <a:cs typeface="Meiryo UI" pitchFamily="50" charset="-128"/>
              </a:rPr>
              <a:t>2013</a:t>
            </a:r>
            <a:r>
              <a:rPr lang="ja-JP" altLang="en-US" sz="1200" dirty="0">
                <a:solidFill>
                  <a:schemeClr val="tx1"/>
                </a:solidFill>
                <a:latin typeface="ＭＳ Ｐ明朝" pitchFamily="18" charset="-128"/>
                <a:ea typeface="ＭＳ Ｐ明朝" pitchFamily="18" charset="-128"/>
                <a:cs typeface="Meiryo UI" pitchFamily="50" charset="-128"/>
              </a:rPr>
              <a:t>年度実績　約</a:t>
            </a:r>
            <a:r>
              <a:rPr lang="en-US" altLang="ja-JP" sz="1200" dirty="0">
                <a:solidFill>
                  <a:schemeClr val="tx1"/>
                </a:solidFill>
                <a:latin typeface="ＭＳ Ｐ明朝" pitchFamily="18" charset="-128"/>
                <a:ea typeface="ＭＳ Ｐ明朝" pitchFamily="18" charset="-128"/>
                <a:cs typeface="Meiryo UI" pitchFamily="50" charset="-128"/>
              </a:rPr>
              <a:t>155</a:t>
            </a:r>
            <a:r>
              <a:rPr lang="ja-JP" altLang="en-US" sz="1200" dirty="0">
                <a:solidFill>
                  <a:schemeClr val="tx1"/>
                </a:solidFill>
                <a:latin typeface="ＭＳ Ｐ明朝" pitchFamily="18" charset="-128"/>
                <a:ea typeface="ＭＳ Ｐ明朝" pitchFamily="18" charset="-128"/>
                <a:cs typeface="Meiryo UI" pitchFamily="50" charset="-128"/>
              </a:rPr>
              <a:t>万人</a:t>
            </a:r>
            <a:endParaRPr lang="en-US" altLang="ja-JP" sz="1200" dirty="0">
              <a:solidFill>
                <a:schemeClr val="tx1"/>
              </a:solidFill>
              <a:latin typeface="ＭＳ Ｐ明朝" pitchFamily="18" charset="-128"/>
              <a:ea typeface="ＭＳ Ｐ明朝" pitchFamily="18" charset="-128"/>
              <a:cs typeface="Meiryo UI" pitchFamily="50" charset="-128"/>
            </a:endParaRPr>
          </a:p>
          <a:p>
            <a:endParaRPr lang="en-US" altLang="ja-JP" sz="1200" dirty="0">
              <a:solidFill>
                <a:schemeClr val="tx1"/>
              </a:solidFill>
              <a:latin typeface="+mn-ea"/>
              <a:cs typeface="Meiryo UI" pitchFamily="50" charset="-128"/>
            </a:endParaRPr>
          </a:p>
        </p:txBody>
      </p:sp>
      <p:sp>
        <p:nvSpPr>
          <p:cNvPr id="28" name="角丸四角形 27"/>
          <p:cNvSpPr/>
          <p:nvPr/>
        </p:nvSpPr>
        <p:spPr>
          <a:xfrm>
            <a:off x="1257300" y="540296"/>
            <a:ext cx="9663236" cy="108012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600" dirty="0">
                <a:solidFill>
                  <a:schemeClr val="tx1"/>
                </a:solidFill>
                <a:latin typeface="+mn-ea"/>
              </a:rPr>
              <a:t>＜めざす姿＞</a:t>
            </a:r>
            <a:endParaRPr lang="en-US" altLang="ja-JP" sz="1600" dirty="0">
              <a:solidFill>
                <a:schemeClr val="tx1"/>
              </a:solidFill>
              <a:latin typeface="+mn-ea"/>
            </a:endParaRPr>
          </a:p>
          <a:p>
            <a:pPr marL="88900" indent="-88900"/>
            <a:r>
              <a:rPr lang="ja-JP" altLang="en-US" sz="1600" dirty="0">
                <a:solidFill>
                  <a:schemeClr val="tx1"/>
                </a:solidFill>
                <a:latin typeface="ＭＳ Ｐ明朝" pitchFamily="18" charset="-128"/>
                <a:ea typeface="ＭＳ Ｐ明朝" pitchFamily="18" charset="-128"/>
              </a:rPr>
              <a:t>・</a:t>
            </a:r>
            <a:r>
              <a:rPr lang="ja-JP" altLang="ja-JP" sz="1600" dirty="0">
                <a:solidFill>
                  <a:schemeClr val="tx1"/>
                </a:solidFill>
                <a:latin typeface="ＭＳ Ｐ明朝" pitchFamily="18" charset="-128"/>
                <a:ea typeface="ＭＳ Ｐ明朝" pitchFamily="18" charset="-128"/>
              </a:rPr>
              <a:t>民間事業者によるパークマネジメント</a:t>
            </a:r>
            <a:r>
              <a:rPr lang="ja-JP" altLang="en-US" sz="1600" dirty="0">
                <a:solidFill>
                  <a:schemeClr val="tx1"/>
                </a:solidFill>
                <a:latin typeface="ＭＳ Ｐ明朝" pitchFamily="18" charset="-128"/>
                <a:ea typeface="ＭＳ Ｐ明朝" pitchFamily="18" charset="-128"/>
              </a:rPr>
              <a:t>事業がはじまり</a:t>
            </a:r>
            <a:r>
              <a:rPr lang="ja-JP" altLang="ja-JP" sz="1600" dirty="0">
                <a:solidFill>
                  <a:schemeClr val="tx1"/>
                </a:solidFill>
                <a:latin typeface="ＭＳ Ｐ明朝" pitchFamily="18" charset="-128"/>
                <a:ea typeface="ＭＳ Ｐ明朝" pitchFamily="18" charset="-128"/>
              </a:rPr>
              <a:t>（</a:t>
            </a:r>
            <a:r>
              <a:rPr lang="en-US" altLang="ja-JP" sz="1600" dirty="0">
                <a:solidFill>
                  <a:schemeClr val="tx1"/>
                </a:solidFill>
                <a:latin typeface="ＭＳ Ｐ明朝" pitchFamily="18" charset="-128"/>
                <a:ea typeface="ＭＳ Ｐ明朝" pitchFamily="18" charset="-128"/>
              </a:rPr>
              <a:t>2015</a:t>
            </a:r>
            <a:r>
              <a:rPr lang="ja-JP" altLang="ja-JP" sz="1600" dirty="0">
                <a:solidFill>
                  <a:schemeClr val="tx1"/>
                </a:solidFill>
                <a:latin typeface="ＭＳ Ｐ明朝" pitchFamily="18" charset="-128"/>
                <a:ea typeface="ＭＳ Ｐ明朝" pitchFamily="18" charset="-128"/>
              </a:rPr>
              <a:t>年</a:t>
            </a:r>
            <a:r>
              <a:rPr lang="en-US" altLang="ja-JP" sz="1600" dirty="0">
                <a:solidFill>
                  <a:schemeClr val="tx1"/>
                </a:solidFill>
                <a:latin typeface="ＭＳ Ｐ明朝" pitchFamily="18" charset="-128"/>
                <a:ea typeface="ＭＳ Ｐ明朝" pitchFamily="18" charset="-128"/>
              </a:rPr>
              <a:t>4</a:t>
            </a:r>
            <a:r>
              <a:rPr lang="ja-JP" altLang="ja-JP" sz="1600" dirty="0">
                <a:solidFill>
                  <a:schemeClr val="tx1"/>
                </a:solidFill>
                <a:latin typeface="ＭＳ Ｐ明朝" pitchFamily="18" charset="-128"/>
                <a:ea typeface="ＭＳ Ｐ明朝" pitchFamily="18" charset="-128"/>
              </a:rPr>
              <a:t>月</a:t>
            </a:r>
            <a:r>
              <a:rPr lang="ja-JP" altLang="en-US" sz="1600" dirty="0">
                <a:solidFill>
                  <a:schemeClr val="tx1"/>
                </a:solidFill>
                <a:latin typeface="ＭＳ Ｐ明朝" pitchFamily="18" charset="-128"/>
                <a:ea typeface="ＭＳ Ｐ明朝" pitchFamily="18" charset="-128"/>
              </a:rPr>
              <a:t>～）、世界的な歴史観光拠点へ。</a:t>
            </a:r>
            <a:endParaRPr lang="en-US" altLang="ja-JP" sz="1600" dirty="0">
              <a:solidFill>
                <a:schemeClr val="tx1"/>
              </a:solidFill>
              <a:latin typeface="ＭＳ Ｐ明朝" pitchFamily="18" charset="-128"/>
              <a:ea typeface="ＭＳ Ｐ明朝" pitchFamily="18" charset="-128"/>
            </a:endParaRPr>
          </a:p>
          <a:p>
            <a:pPr marL="88900" indent="-88900"/>
            <a:r>
              <a:rPr lang="ja-JP" altLang="en-US" sz="1600" dirty="0" smtClean="0">
                <a:solidFill>
                  <a:schemeClr val="tx1"/>
                </a:solidFill>
                <a:latin typeface="ＭＳ Ｐ明朝" pitchFamily="18" charset="-128"/>
                <a:ea typeface="ＭＳ Ｐ明朝" pitchFamily="18" charset="-128"/>
              </a:rPr>
              <a:t>・様々な魅力ある事業により収益をあげ、公園や施設の管理に還元し、さらに事業収支の中から納付金を納める。</a:t>
            </a:r>
            <a:endParaRPr lang="en-US" altLang="ja-JP" sz="1600" dirty="0" smtClean="0">
              <a:solidFill>
                <a:schemeClr val="tx1"/>
              </a:solidFill>
              <a:latin typeface="ＭＳ Ｐ明朝" pitchFamily="18" charset="-128"/>
              <a:ea typeface="ＭＳ Ｐ明朝" pitchFamily="18" charset="-128"/>
            </a:endParaRPr>
          </a:p>
          <a:p>
            <a:pPr marL="88900" indent="-88900"/>
            <a:r>
              <a:rPr lang="ja-JP" altLang="en-US" sz="1600" dirty="0" smtClean="0">
                <a:solidFill>
                  <a:schemeClr val="tx1"/>
                </a:solidFill>
                <a:latin typeface="ＭＳ Ｐ明朝" pitchFamily="18" charset="-128"/>
                <a:ea typeface="ＭＳ Ｐ明朝" pitchFamily="18" charset="-128"/>
              </a:rPr>
              <a:t> （約</a:t>
            </a:r>
            <a:r>
              <a:rPr lang="en-US" altLang="ja-JP" sz="1600" dirty="0" smtClean="0">
                <a:solidFill>
                  <a:schemeClr val="tx1"/>
                </a:solidFill>
                <a:latin typeface="ＭＳ Ｐ明朝" pitchFamily="18" charset="-128"/>
                <a:ea typeface="ＭＳ Ｐ明朝" pitchFamily="18" charset="-128"/>
              </a:rPr>
              <a:t>2.5</a:t>
            </a:r>
            <a:r>
              <a:rPr lang="ja-JP" altLang="en-US" sz="1600" dirty="0" smtClean="0">
                <a:solidFill>
                  <a:schemeClr val="tx1"/>
                </a:solidFill>
                <a:latin typeface="ＭＳ Ｐ明朝" pitchFamily="18" charset="-128"/>
                <a:ea typeface="ＭＳ Ｐ明朝" pitchFamily="18" charset="-128"/>
              </a:rPr>
              <a:t>億円）</a:t>
            </a:r>
            <a:endParaRPr lang="en-US" altLang="ja-JP" sz="1600" dirty="0">
              <a:solidFill>
                <a:schemeClr val="tx1"/>
              </a:solidFill>
              <a:latin typeface="ＭＳ Ｐ明朝" pitchFamily="18" charset="-128"/>
              <a:ea typeface="ＭＳ Ｐ明朝" pitchFamily="18" charset="-128"/>
            </a:endParaRPr>
          </a:p>
        </p:txBody>
      </p:sp>
      <p:pic>
        <p:nvPicPr>
          <p:cNvPr id="2" name="図 1"/>
          <p:cNvPicPr>
            <a:picLocks noChangeAspect="1"/>
          </p:cNvPicPr>
          <p:nvPr/>
        </p:nvPicPr>
        <p:blipFill>
          <a:blip r:embed="rId2"/>
          <a:stretch>
            <a:fillRect/>
          </a:stretch>
        </p:blipFill>
        <p:spPr>
          <a:xfrm>
            <a:off x="8275079" y="1470565"/>
            <a:ext cx="2773920" cy="1981372"/>
          </a:xfrm>
          <a:prstGeom prst="rect">
            <a:avLst/>
          </a:prstGeom>
        </p:spPr>
      </p:pic>
    </p:spTree>
    <p:extLst>
      <p:ext uri="{BB962C8B-B14F-4D97-AF65-F5344CB8AC3E}">
        <p14:creationId xmlns:p14="http://schemas.microsoft.com/office/powerpoint/2010/main" val="2681225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1600" b="1" dirty="0">
                <a:solidFill>
                  <a:schemeClr val="bg1"/>
                </a:solidFill>
                <a:latin typeface="ＭＳ ゴシック" pitchFamily="49" charset="-128"/>
                <a:ea typeface="ＭＳ ゴシック" pitchFamily="49" charset="-128"/>
              </a:rPr>
              <a:t>５．大阪城公園、森之宮、京橋･大阪ビジネスパーク　①大阪城公園</a:t>
            </a:r>
            <a:r>
              <a:rPr lang="ja-JP" altLang="en-US" sz="1600" b="1" dirty="0">
                <a:solidFill>
                  <a:schemeClr val="bg1"/>
                </a:solidFill>
                <a:latin typeface="+mn-ea"/>
              </a:rPr>
              <a:t>の世界的な歴史観光拠点への再整備</a:t>
            </a:r>
            <a:endParaRPr lang="en-US" altLang="ja-JP" sz="1600" b="1" dirty="0">
              <a:solidFill>
                <a:schemeClr val="bg1"/>
              </a:solidFill>
              <a:latin typeface="ＭＳ ゴシック" pitchFamily="49" charset="-128"/>
              <a:ea typeface="ＭＳ ゴシック" pitchFamily="49" charset="-128"/>
            </a:endParaRPr>
          </a:p>
        </p:txBody>
      </p:sp>
      <p:sp>
        <p:nvSpPr>
          <p:cNvPr id="45" name="テキスト ボックス 24"/>
          <p:cNvSpPr txBox="1">
            <a:spLocks noChangeArrowheads="1"/>
          </p:cNvSpPr>
          <p:nvPr/>
        </p:nvSpPr>
        <p:spPr bwMode="auto">
          <a:xfrm>
            <a:off x="7076332" y="4667642"/>
            <a:ext cx="3839094" cy="1753349"/>
          </a:xfrm>
          <a:prstGeom prst="rect">
            <a:avLst/>
          </a:prstGeom>
          <a:noFill/>
          <a:ln w="9525">
            <a:solidFill>
              <a:schemeClr val="accent1"/>
            </a:solidFill>
            <a:miter lim="800000"/>
            <a:headEnd/>
            <a:tailEnd/>
          </a:ln>
        </p:spPr>
        <p:txBody>
          <a:bodyPr wrap="square" lIns="27000" tIns="27000" rIns="27000" bIns="540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89000" indent="-342900"/>
            <a:r>
              <a:rPr lang="ja-JP" altLang="en-US" sz="1200" dirty="0" smtClean="0">
                <a:latin typeface="+mn-ea"/>
                <a:cs typeface="Meiryo UI" pitchFamily="50" charset="-128"/>
              </a:rPr>
              <a:t>＜大阪市のメリット＞</a:t>
            </a:r>
            <a:endParaRPr lang="en-US" altLang="ja-JP" sz="1200" dirty="0" smtClean="0">
              <a:latin typeface="+mn-ea"/>
              <a:cs typeface="Meiryo UI" pitchFamily="50" charset="-128"/>
            </a:endParaRPr>
          </a:p>
          <a:p>
            <a:pPr marL="88900" indent="-88900"/>
            <a:r>
              <a:rPr lang="ja-JP" altLang="en-US" sz="1200" dirty="0" smtClean="0">
                <a:latin typeface="ＭＳ Ｐ明朝" panose="02020600040205080304" pitchFamily="18" charset="-128"/>
                <a:ea typeface="ＭＳ Ｐ明朝" panose="02020600040205080304" pitchFamily="18" charset="-128"/>
                <a:cs typeface="Meiryo UI" pitchFamily="50" charset="-128"/>
              </a:rPr>
              <a:t>・魅力</a:t>
            </a:r>
            <a:r>
              <a:rPr lang="ja-JP" altLang="en-US" sz="1200" dirty="0">
                <a:latin typeface="ＭＳ Ｐ明朝" panose="02020600040205080304" pitchFamily="18" charset="-128"/>
                <a:ea typeface="ＭＳ Ｐ明朝" panose="02020600040205080304" pitchFamily="18" charset="-128"/>
                <a:cs typeface="Meiryo UI" pitchFamily="50" charset="-128"/>
              </a:rPr>
              <a:t>向上</a:t>
            </a:r>
            <a:r>
              <a:rPr lang="ja-JP" altLang="en-US" sz="1200" dirty="0" smtClean="0">
                <a:latin typeface="ＭＳ Ｐ明朝" panose="02020600040205080304" pitchFamily="18" charset="-128"/>
                <a:ea typeface="ＭＳ Ｐ明朝" panose="02020600040205080304" pitchFamily="18" charset="-128"/>
                <a:cs typeface="Meiryo UI" pitchFamily="50" charset="-128"/>
              </a:rPr>
              <a:t>事業実施</a:t>
            </a:r>
            <a:r>
              <a:rPr lang="ja-JP" altLang="en-US" sz="1200" dirty="0">
                <a:latin typeface="ＭＳ Ｐ明朝" panose="02020600040205080304" pitchFamily="18" charset="-128"/>
                <a:ea typeface="ＭＳ Ｐ明朝" panose="02020600040205080304" pitchFamily="18" charset="-128"/>
                <a:cs typeface="Meiryo UI" pitchFamily="50" charset="-128"/>
              </a:rPr>
              <a:t>などによる収益</a:t>
            </a:r>
            <a:r>
              <a:rPr lang="ja-JP" altLang="en-US" sz="1200" dirty="0" smtClean="0">
                <a:latin typeface="ＭＳ Ｐ明朝" panose="02020600040205080304" pitchFamily="18" charset="-128"/>
                <a:ea typeface="ＭＳ Ｐ明朝" panose="02020600040205080304" pitchFamily="18" charset="-128"/>
                <a:cs typeface="Meiryo UI" pitchFamily="50" charset="-128"/>
              </a:rPr>
              <a:t>を大阪市</a:t>
            </a:r>
            <a:r>
              <a:rPr lang="ja-JP" altLang="en-US" sz="1200" dirty="0">
                <a:latin typeface="ＭＳ Ｐ明朝" panose="02020600040205080304" pitchFamily="18" charset="-128"/>
                <a:ea typeface="ＭＳ Ｐ明朝" panose="02020600040205080304" pitchFamily="18" charset="-128"/>
                <a:cs typeface="Meiryo UI" pitchFamily="50" charset="-128"/>
              </a:rPr>
              <a:t>へ納付金として</a:t>
            </a:r>
            <a:r>
              <a:rPr lang="ja-JP" altLang="en-US" sz="1200" dirty="0" smtClean="0">
                <a:latin typeface="ＭＳ Ｐ明朝" panose="02020600040205080304" pitchFamily="18" charset="-128"/>
                <a:ea typeface="ＭＳ Ｐ明朝" panose="02020600040205080304" pitchFamily="18" charset="-128"/>
                <a:cs typeface="Meiryo UI" pitchFamily="50" charset="-128"/>
              </a:rPr>
              <a:t>還元</a:t>
            </a:r>
            <a:endParaRPr lang="en-US" altLang="ja-JP" sz="1200" dirty="0">
              <a:latin typeface="ＭＳ Ｐ明朝" panose="02020600040205080304" pitchFamily="18" charset="-128"/>
              <a:ea typeface="ＭＳ Ｐ明朝" panose="02020600040205080304" pitchFamily="18" charset="-128"/>
              <a:cs typeface="Meiryo UI" pitchFamily="50" charset="-128"/>
            </a:endParaRPr>
          </a:p>
          <a:p>
            <a:pPr marL="162000" indent="-342900">
              <a:lnSpc>
                <a:spcPts val="375"/>
              </a:lnSpc>
            </a:pPr>
            <a:endParaRPr lang="en-US" altLang="ja-JP" sz="1200" dirty="0">
              <a:latin typeface="ＭＳ Ｐ明朝" panose="02020600040205080304" pitchFamily="18" charset="-128"/>
              <a:ea typeface="ＭＳ Ｐ明朝" panose="02020600040205080304" pitchFamily="18" charset="-128"/>
              <a:cs typeface="Meiryo UI" pitchFamily="50" charset="-128"/>
            </a:endParaRPr>
          </a:p>
          <a:p>
            <a:pPr marL="189000" indent="-342900"/>
            <a:r>
              <a:rPr lang="ja-JP" altLang="en-US" sz="1200" dirty="0" smtClean="0">
                <a:latin typeface="ＭＳ Ｐ明朝" panose="02020600040205080304" pitchFamily="18" charset="-128"/>
                <a:ea typeface="ＭＳ Ｐ明朝" panose="02020600040205080304" pitchFamily="18" charset="-128"/>
                <a:cs typeface="Meiryo UI" pitchFamily="50" charset="-128"/>
              </a:rPr>
              <a:t>・大阪市</a:t>
            </a:r>
            <a:r>
              <a:rPr lang="ja-JP" altLang="en-US" sz="1200" dirty="0">
                <a:latin typeface="ＭＳ Ｐ明朝" panose="02020600040205080304" pitchFamily="18" charset="-128"/>
                <a:ea typeface="ＭＳ Ｐ明朝" panose="02020600040205080304" pitchFamily="18" charset="-128"/>
                <a:cs typeface="Meiryo UI" pitchFamily="50" charset="-128"/>
              </a:rPr>
              <a:t>から事業者へ業務</a:t>
            </a:r>
            <a:r>
              <a:rPr lang="ja-JP" altLang="en-US" sz="1200" dirty="0" smtClean="0">
                <a:latin typeface="ＭＳ Ｐ明朝" panose="02020600040205080304" pitchFamily="18" charset="-128"/>
                <a:ea typeface="ＭＳ Ｐ明朝" panose="02020600040205080304" pitchFamily="18" charset="-128"/>
                <a:cs typeface="Meiryo UI" pitchFamily="50" charset="-128"/>
              </a:rPr>
              <a:t>代行料の支出なし</a:t>
            </a:r>
            <a:endParaRPr lang="en-US" altLang="ja-JP" sz="1200" dirty="0" smtClean="0">
              <a:latin typeface="ＭＳ Ｐ明朝" panose="02020600040205080304" pitchFamily="18" charset="-128"/>
              <a:ea typeface="ＭＳ Ｐ明朝" panose="02020600040205080304" pitchFamily="18" charset="-128"/>
              <a:cs typeface="Meiryo UI" pitchFamily="50" charset="-128"/>
            </a:endParaRPr>
          </a:p>
          <a:p>
            <a:pPr marL="189000" indent="-342900"/>
            <a:endParaRPr lang="en-US" altLang="ja-JP" sz="1200" dirty="0" smtClean="0">
              <a:latin typeface="ＭＳ Ｐ明朝" panose="02020600040205080304" pitchFamily="18" charset="-128"/>
              <a:ea typeface="ＭＳ Ｐ明朝" panose="02020600040205080304" pitchFamily="18" charset="-128"/>
              <a:cs typeface="Meiryo UI" pitchFamily="50" charset="-128"/>
            </a:endParaRPr>
          </a:p>
          <a:p>
            <a:pPr marL="189000" indent="-342900"/>
            <a:r>
              <a:rPr lang="ja-JP" altLang="en-US" sz="1200" dirty="0" smtClean="0">
                <a:latin typeface="+mn-ea"/>
                <a:cs typeface="Meiryo UI" pitchFamily="50" charset="-128"/>
              </a:rPr>
              <a:t>＜</a:t>
            </a:r>
            <a:r>
              <a:rPr lang="en-US" altLang="ja-JP" sz="1200" dirty="0" smtClean="0">
                <a:latin typeface="+mn-ea"/>
                <a:cs typeface="Meiryo UI" pitchFamily="50" charset="-128"/>
              </a:rPr>
              <a:t>PMO</a:t>
            </a:r>
            <a:r>
              <a:rPr lang="ja-JP" altLang="en-US" sz="1200" dirty="0" smtClean="0">
                <a:latin typeface="+mn-ea"/>
                <a:cs typeface="Meiryo UI" pitchFamily="50" charset="-128"/>
              </a:rPr>
              <a:t>事業者のメリット＞</a:t>
            </a:r>
            <a:endParaRPr lang="en-US" altLang="ja-JP" sz="1200" dirty="0" smtClean="0">
              <a:latin typeface="+mn-ea"/>
              <a:cs typeface="Meiryo UI" pitchFamily="50" charset="-128"/>
            </a:endParaRPr>
          </a:p>
          <a:p>
            <a:pPr marL="88900" indent="-88900"/>
            <a:r>
              <a:rPr lang="ja-JP" altLang="en-US" sz="1200" dirty="0" smtClean="0">
                <a:latin typeface="ＭＳ Ｐ明朝" panose="02020600040205080304" pitchFamily="18" charset="-128"/>
                <a:ea typeface="ＭＳ Ｐ明朝" panose="02020600040205080304" pitchFamily="18" charset="-128"/>
                <a:cs typeface="Meiryo UI" pitchFamily="50" charset="-128"/>
              </a:rPr>
              <a:t>・公園内の既存施設の改修や新たな施設整備が可能→質</a:t>
            </a:r>
            <a:r>
              <a:rPr lang="ja-JP" altLang="en-US" sz="1200" dirty="0">
                <a:latin typeface="ＭＳ Ｐ明朝" panose="02020600040205080304" pitchFamily="18" charset="-128"/>
                <a:ea typeface="ＭＳ Ｐ明朝" panose="02020600040205080304" pitchFamily="18" charset="-128"/>
                <a:cs typeface="Meiryo UI" pitchFamily="50" charset="-128"/>
              </a:rPr>
              <a:t>の高いサービスを</a:t>
            </a:r>
            <a:r>
              <a:rPr lang="ja-JP" altLang="en-US" sz="1200" dirty="0" smtClean="0">
                <a:latin typeface="ＭＳ Ｐ明朝" panose="02020600040205080304" pitchFamily="18" charset="-128"/>
                <a:ea typeface="ＭＳ Ｐ明朝" panose="02020600040205080304" pitchFamily="18" charset="-128"/>
                <a:cs typeface="Meiryo UI" pitchFamily="50" charset="-128"/>
              </a:rPr>
              <a:t>提供→利用者の増加→収益の増加</a:t>
            </a:r>
            <a:endParaRPr lang="en-US" altLang="ja-JP" sz="1200" dirty="0">
              <a:latin typeface="ＭＳ Ｐ明朝" panose="02020600040205080304" pitchFamily="18" charset="-128"/>
              <a:ea typeface="ＭＳ Ｐ明朝" panose="02020600040205080304" pitchFamily="18" charset="-128"/>
              <a:cs typeface="Meiryo UI" pitchFamily="50" charset="-128"/>
            </a:endParaRPr>
          </a:p>
        </p:txBody>
      </p:sp>
      <p:sp>
        <p:nvSpPr>
          <p:cNvPr id="83" name="正方形/長方形 82"/>
          <p:cNvSpPr/>
          <p:nvPr/>
        </p:nvSpPr>
        <p:spPr>
          <a:xfrm>
            <a:off x="1127360" y="594122"/>
            <a:ext cx="2454127"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b="1" dirty="0" smtClean="0"/>
              <a:t>取組後</a:t>
            </a:r>
            <a:endParaRPr lang="ja-JP" altLang="en-US" sz="1400" b="1" dirty="0"/>
          </a:p>
        </p:txBody>
      </p:sp>
      <p:sp>
        <p:nvSpPr>
          <p:cNvPr id="17" name="正方形/長方形 16"/>
          <p:cNvSpPr/>
          <p:nvPr/>
        </p:nvSpPr>
        <p:spPr>
          <a:xfrm>
            <a:off x="1121159" y="594122"/>
            <a:ext cx="9927841" cy="612735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31"/>
          <p:cNvSpPr txBox="1"/>
          <p:nvPr/>
        </p:nvSpPr>
        <p:spPr>
          <a:xfrm>
            <a:off x="9334797" y="2072570"/>
            <a:ext cx="1580629" cy="235810"/>
          </a:xfrm>
          <a:prstGeom prst="rect">
            <a:avLst/>
          </a:prstGeom>
          <a:solidFill>
            <a:schemeClr val="accent1">
              <a:lumMod val="20000"/>
              <a:lumOff val="80000"/>
            </a:schemeClr>
          </a:solidFill>
          <a:ln w="15875">
            <a:solidFill>
              <a:schemeClr val="tx1"/>
            </a:solidFill>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ja-JP" altLang="en-US" sz="900" b="1" dirty="0" smtClean="0">
                <a:solidFill>
                  <a:schemeClr val="tx2">
                    <a:lumMod val="75000"/>
                  </a:schemeClr>
                </a:solidFill>
                <a:latin typeface="+mn-ea"/>
              </a:rPr>
              <a:t>大阪城天守閣入館者推移</a:t>
            </a:r>
            <a:endParaRPr lang="en-US" altLang="ja-JP" sz="900" b="1" dirty="0">
              <a:solidFill>
                <a:schemeClr val="tx2">
                  <a:lumMod val="75000"/>
                </a:schemeClr>
              </a:solidFill>
              <a:latin typeface="+mn-ea"/>
            </a:endParaRPr>
          </a:p>
        </p:txBody>
      </p:sp>
      <p:sp>
        <p:nvSpPr>
          <p:cNvPr id="87" name="正方形/長方形 86"/>
          <p:cNvSpPr/>
          <p:nvPr/>
        </p:nvSpPr>
        <p:spPr>
          <a:xfrm>
            <a:off x="1158662" y="952861"/>
            <a:ext cx="8563832" cy="1200329"/>
          </a:xfrm>
          <a:prstGeom prst="rect">
            <a:avLst/>
          </a:prstGeom>
        </p:spPr>
        <p:txBody>
          <a:bodyPr wrap="square">
            <a:spAutoFit/>
          </a:bodyPr>
          <a:lstStyle/>
          <a:p>
            <a:r>
              <a:rPr lang="ja-JP" altLang="en-US" sz="1200" dirty="0">
                <a:latin typeface="+mn-ea"/>
              </a:rPr>
              <a:t>◆大阪城公園パークマネジメント事業導入後の状況</a:t>
            </a:r>
          </a:p>
          <a:p>
            <a:r>
              <a:rPr lang="ja-JP" altLang="en-US" sz="1200" dirty="0" smtClean="0">
                <a:latin typeface="ＭＳ Ｐ明朝" panose="02020600040205080304" pitchFamily="18" charset="-128"/>
                <a:ea typeface="ＭＳ Ｐ明朝" panose="02020600040205080304" pitchFamily="18" charset="-128"/>
              </a:rPr>
              <a:t>　・既存</a:t>
            </a:r>
            <a:r>
              <a:rPr lang="ja-JP" altLang="en-US" sz="1200" dirty="0">
                <a:latin typeface="ＭＳ Ｐ明朝" panose="02020600040205080304" pitchFamily="18" charset="-128"/>
                <a:ea typeface="ＭＳ Ｐ明朝" panose="02020600040205080304" pitchFamily="18" charset="-128"/>
              </a:rPr>
              <a:t>施設</a:t>
            </a:r>
            <a:r>
              <a:rPr lang="ja-JP" altLang="en-US" sz="1200" dirty="0" smtClean="0">
                <a:latin typeface="ＭＳ Ｐ明朝" panose="02020600040205080304" pitchFamily="18" charset="-128"/>
                <a:ea typeface="ＭＳ Ｐ明朝" panose="02020600040205080304" pitchFamily="18" charset="-128"/>
              </a:rPr>
              <a:t>の改修（</a:t>
            </a:r>
            <a:r>
              <a:rPr lang="en-US" altLang="ja-JP" sz="1200" dirty="0" smtClean="0">
                <a:latin typeface="ＭＳ Ｐ明朝" panose="02020600040205080304" pitchFamily="18" charset="-128"/>
                <a:ea typeface="ＭＳ Ｐ明朝" panose="02020600040205080304" pitchFamily="18" charset="-128"/>
              </a:rPr>
              <a:t>2016.5</a:t>
            </a:r>
            <a:r>
              <a:rPr lang="ja-JP" altLang="en-US" sz="1200" dirty="0" smtClean="0">
                <a:latin typeface="ＭＳ Ｐ明朝" panose="02020600040205080304" pitchFamily="18" charset="-128"/>
                <a:ea typeface="ＭＳ Ｐ明朝" panose="02020600040205080304" pitchFamily="18" charset="-128"/>
              </a:rPr>
              <a:t>迎賓館リニューアル</a:t>
            </a:r>
            <a:r>
              <a:rPr lang="ja-JP" altLang="en-US" sz="1200" dirty="0">
                <a:latin typeface="ＭＳ Ｐ明朝" panose="02020600040205080304" pitchFamily="18" charset="-128"/>
                <a:ea typeface="ＭＳ Ｐ明朝" panose="02020600040205080304" pitchFamily="18" charset="-128"/>
              </a:rPr>
              <a:t>、</a:t>
            </a:r>
            <a:r>
              <a:rPr lang="en-US" altLang="ja-JP" sz="1200" dirty="0" smtClean="0">
                <a:latin typeface="ＭＳ Ｐ明朝" panose="02020600040205080304" pitchFamily="18" charset="-128"/>
                <a:ea typeface="ＭＳ Ｐ明朝" panose="02020600040205080304" pitchFamily="18" charset="-128"/>
              </a:rPr>
              <a:t>2017.10</a:t>
            </a:r>
            <a:r>
              <a:rPr lang="ja-JP" altLang="en-US" sz="1200" dirty="0" smtClean="0">
                <a:latin typeface="ＭＳ Ｐ明朝" panose="02020600040205080304" pitchFamily="18" charset="-128"/>
                <a:ea typeface="ＭＳ Ｐ明朝" panose="02020600040205080304" pitchFamily="18" charset="-128"/>
              </a:rPr>
              <a:t>旧博物館リニューアル）</a:t>
            </a:r>
            <a:endParaRPr lang="en-US" altLang="ja-JP" sz="1200" dirty="0" smtClean="0">
              <a:latin typeface="ＭＳ Ｐ明朝" panose="02020600040205080304" pitchFamily="18" charset="-128"/>
              <a:ea typeface="ＭＳ Ｐ明朝" panose="02020600040205080304" pitchFamily="18" charset="-128"/>
            </a:endParaRPr>
          </a:p>
          <a:p>
            <a:r>
              <a:rPr lang="ja-JP" altLang="en-US" sz="1200" dirty="0" smtClean="0">
                <a:latin typeface="ＭＳ Ｐ明朝" panose="02020600040205080304" pitchFamily="18" charset="-128"/>
                <a:ea typeface="ＭＳ Ｐ明朝" panose="02020600040205080304" pitchFamily="18" charset="-128"/>
              </a:rPr>
              <a:t>　・新たな施設整備（</a:t>
            </a:r>
            <a:r>
              <a:rPr lang="en-US" altLang="ja-JP" sz="1200" dirty="0" smtClean="0">
                <a:latin typeface="ＭＳ Ｐ明朝" panose="02020600040205080304" pitchFamily="18" charset="-128"/>
                <a:ea typeface="ＭＳ Ｐ明朝" panose="02020600040205080304" pitchFamily="18" charset="-128"/>
              </a:rPr>
              <a:t>2017.6 JO-TERRACE OSAKA</a:t>
            </a:r>
            <a:r>
              <a:rPr lang="ja-JP" altLang="en-US" sz="1200" dirty="0" smtClean="0">
                <a:latin typeface="ＭＳ Ｐ明朝" panose="02020600040205080304" pitchFamily="18" charset="-128"/>
                <a:ea typeface="ＭＳ Ｐ明朝" panose="02020600040205080304" pitchFamily="18" charset="-128"/>
              </a:rPr>
              <a:t>オープン、</a:t>
            </a:r>
            <a:r>
              <a:rPr lang="en-US" altLang="ja-JP" sz="1200" dirty="0" smtClean="0">
                <a:latin typeface="ＭＳ Ｐ明朝" panose="02020600040205080304" pitchFamily="18" charset="-128"/>
                <a:ea typeface="ＭＳ Ｐ明朝" panose="02020600040205080304" pitchFamily="18" charset="-128"/>
              </a:rPr>
              <a:t>2018.4</a:t>
            </a:r>
            <a:r>
              <a:rPr lang="ja-JP" altLang="en-US" sz="1200" dirty="0" smtClean="0">
                <a:latin typeface="ＭＳ Ｐ明朝" panose="02020600040205080304" pitchFamily="18" charset="-128"/>
                <a:ea typeface="ＭＳ Ｐ明朝" panose="02020600040205080304" pitchFamily="18" charset="-128"/>
              </a:rPr>
              <a:t>森之宮噴水エリアにおいてカフェ等オープン）</a:t>
            </a:r>
            <a:endParaRPr lang="en-US" altLang="ja-JP" sz="1200" dirty="0" smtClean="0">
              <a:latin typeface="ＭＳ Ｐ明朝" panose="02020600040205080304" pitchFamily="18" charset="-128"/>
              <a:ea typeface="ＭＳ Ｐ明朝" panose="02020600040205080304" pitchFamily="18" charset="-128"/>
            </a:endParaRPr>
          </a:p>
          <a:p>
            <a:r>
              <a:rPr lang="ja-JP" altLang="en-US" sz="1200" dirty="0" smtClean="0">
                <a:latin typeface="ＭＳ Ｐ明朝" panose="02020600040205080304" pitchFamily="18" charset="-128"/>
                <a:ea typeface="ＭＳ Ｐ明朝" panose="02020600040205080304" pitchFamily="18" charset="-128"/>
              </a:rPr>
              <a:t>　・新たな園内交通、移動補助（</a:t>
            </a:r>
            <a:r>
              <a:rPr lang="en-US" altLang="ja-JP" sz="1200" dirty="0" smtClean="0">
                <a:latin typeface="ＭＳ Ｐ明朝" panose="02020600040205080304" pitchFamily="18" charset="-128"/>
                <a:ea typeface="ＭＳ Ｐ明朝" panose="02020600040205080304" pitchFamily="18" charset="-128"/>
              </a:rPr>
              <a:t>2016.7</a:t>
            </a:r>
            <a:r>
              <a:rPr lang="ja-JP" altLang="en-US" sz="1200" dirty="0" smtClean="0">
                <a:latin typeface="ＭＳ Ｐ明朝" panose="02020600040205080304" pitchFamily="18" charset="-128"/>
                <a:ea typeface="ＭＳ Ｐ明朝" panose="02020600040205080304" pitchFamily="18" charset="-128"/>
              </a:rPr>
              <a:t>ロードトレイン、エレクトリックカー運行開始）</a:t>
            </a:r>
            <a:endParaRPr lang="en-US" altLang="ja-JP" sz="1200" dirty="0" smtClean="0">
              <a:latin typeface="ＭＳ Ｐ明朝" panose="02020600040205080304" pitchFamily="18" charset="-128"/>
              <a:ea typeface="ＭＳ Ｐ明朝" panose="02020600040205080304" pitchFamily="18" charset="-128"/>
            </a:endParaRPr>
          </a:p>
          <a:p>
            <a:r>
              <a:rPr lang="ja-JP" altLang="en-US" sz="1200" dirty="0" smtClean="0">
                <a:latin typeface="ＭＳ Ｐ明朝" panose="02020600040205080304" pitchFamily="18" charset="-128"/>
                <a:ea typeface="ＭＳ Ｐ明朝" panose="02020600040205080304" pitchFamily="18" charset="-128"/>
              </a:rPr>
              <a:t>　・大阪城天守閣入館者数</a:t>
            </a:r>
            <a:r>
              <a:rPr lang="ja-JP" altLang="en-US" sz="1200" dirty="0">
                <a:latin typeface="ＭＳ Ｐ明朝" panose="02020600040205080304" pitchFamily="18" charset="-128"/>
                <a:ea typeface="ＭＳ Ｐ明朝" panose="02020600040205080304" pitchFamily="18" charset="-128"/>
              </a:rPr>
              <a:t>　</a:t>
            </a:r>
            <a:r>
              <a:rPr lang="en-US" altLang="ja-JP" sz="1200" dirty="0">
                <a:latin typeface="ＭＳ Ｐ明朝" panose="02020600040205080304" pitchFamily="18" charset="-128"/>
                <a:ea typeface="ＭＳ Ｐ明朝" panose="02020600040205080304" pitchFamily="18" charset="-128"/>
              </a:rPr>
              <a:t>184</a:t>
            </a:r>
            <a:r>
              <a:rPr lang="ja-JP" altLang="en-US" sz="1200" dirty="0">
                <a:latin typeface="ＭＳ Ｐ明朝" panose="02020600040205080304" pitchFamily="18" charset="-128"/>
                <a:ea typeface="ＭＳ Ｐ明朝" panose="02020600040205080304" pitchFamily="18" charset="-128"/>
              </a:rPr>
              <a:t>万人</a:t>
            </a:r>
            <a:r>
              <a:rPr lang="en-US" altLang="ja-JP" sz="1200" dirty="0" smtClean="0">
                <a:latin typeface="ＭＳ Ｐ明朝" panose="02020600040205080304" pitchFamily="18" charset="-128"/>
                <a:ea typeface="ＭＳ Ｐ明朝" panose="02020600040205080304" pitchFamily="18" charset="-128"/>
              </a:rPr>
              <a:t>(2014</a:t>
            </a:r>
            <a:r>
              <a:rPr lang="ja-JP" altLang="en-US" sz="1200" dirty="0" smtClean="0">
                <a:latin typeface="ＭＳ Ｐ明朝" panose="02020600040205080304" pitchFamily="18" charset="-128"/>
                <a:ea typeface="ＭＳ Ｐ明朝" panose="02020600040205080304" pitchFamily="18" charset="-128"/>
              </a:rPr>
              <a:t>年度</a:t>
            </a:r>
            <a:r>
              <a:rPr lang="en-US" altLang="ja-JP" sz="1200" dirty="0">
                <a:latin typeface="ＭＳ Ｐ明朝" panose="02020600040205080304" pitchFamily="18" charset="-128"/>
                <a:ea typeface="ＭＳ Ｐ明朝" panose="02020600040205080304" pitchFamily="18" charset="-128"/>
              </a:rPr>
              <a:t>) → 275</a:t>
            </a:r>
            <a:r>
              <a:rPr lang="ja-JP" altLang="en-US" sz="1200" dirty="0">
                <a:latin typeface="ＭＳ Ｐ明朝" panose="02020600040205080304" pitchFamily="18" charset="-128"/>
                <a:ea typeface="ＭＳ Ｐ明朝" panose="02020600040205080304" pitchFamily="18" charset="-128"/>
              </a:rPr>
              <a:t>万人</a:t>
            </a:r>
            <a:r>
              <a:rPr lang="en-US" altLang="ja-JP" sz="1200" dirty="0" smtClean="0">
                <a:latin typeface="ＭＳ Ｐ明朝" panose="02020600040205080304" pitchFamily="18" charset="-128"/>
                <a:ea typeface="ＭＳ Ｐ明朝" panose="02020600040205080304" pitchFamily="18" charset="-128"/>
              </a:rPr>
              <a:t>(2017</a:t>
            </a:r>
            <a:r>
              <a:rPr lang="ja-JP" altLang="en-US" sz="1200" dirty="0" smtClean="0">
                <a:latin typeface="ＭＳ Ｐ明朝" panose="02020600040205080304" pitchFamily="18" charset="-128"/>
                <a:ea typeface="ＭＳ Ｐ明朝" panose="02020600040205080304" pitchFamily="18" charset="-128"/>
              </a:rPr>
              <a:t>年度</a:t>
            </a:r>
            <a:r>
              <a:rPr lang="en-US" altLang="ja-JP" sz="1200" dirty="0" smtClean="0">
                <a:latin typeface="ＭＳ Ｐ明朝" panose="02020600040205080304" pitchFamily="18" charset="-128"/>
                <a:ea typeface="ＭＳ Ｐ明朝" panose="02020600040205080304" pitchFamily="18" charset="-128"/>
              </a:rPr>
              <a:t>)</a:t>
            </a:r>
            <a:r>
              <a:rPr lang="ja-JP" altLang="en-US" sz="1200" dirty="0">
                <a:latin typeface="ＭＳ Ｐ明朝" panose="02020600040205080304" pitchFamily="18" charset="-128"/>
                <a:ea typeface="ＭＳ Ｐ明朝" panose="02020600040205080304" pitchFamily="18" charset="-128"/>
              </a:rPr>
              <a:t>　</a:t>
            </a:r>
            <a:r>
              <a:rPr lang="en-US" altLang="ja-JP" sz="1200" dirty="0" smtClean="0">
                <a:latin typeface="+mj-ea"/>
                <a:ea typeface="+mj-ea"/>
              </a:rPr>
              <a:t>3</a:t>
            </a:r>
            <a:r>
              <a:rPr lang="ja-JP" altLang="en-US" sz="1200" dirty="0" smtClean="0">
                <a:latin typeface="+mj-ea"/>
                <a:ea typeface="+mj-ea"/>
              </a:rPr>
              <a:t>年度連続過去最高を更新</a:t>
            </a:r>
            <a:endParaRPr lang="en-US" altLang="ja-JP" sz="1200" dirty="0">
              <a:latin typeface="+mj-ea"/>
              <a:ea typeface="+mj-ea"/>
            </a:endParaRPr>
          </a:p>
          <a:p>
            <a:r>
              <a:rPr lang="ja-JP" altLang="en-US" sz="1200" dirty="0" smtClean="0">
                <a:latin typeface="ＭＳ Ｐ明朝" panose="02020600040205080304" pitchFamily="18" charset="-128"/>
                <a:ea typeface="ＭＳ Ｐ明朝" panose="02020600040205080304" pitchFamily="18" charset="-128"/>
              </a:rPr>
              <a:t>　・</a:t>
            </a:r>
            <a:r>
              <a:rPr lang="ja-JP" altLang="en-US" sz="1200" dirty="0">
                <a:latin typeface="ＭＳ Ｐ明朝" panose="02020600040205080304" pitchFamily="18" charset="-128"/>
                <a:ea typeface="ＭＳ Ｐ明朝" panose="02020600040205080304" pitchFamily="18" charset="-128"/>
              </a:rPr>
              <a:t>大阪市の</a:t>
            </a:r>
            <a:r>
              <a:rPr lang="ja-JP" altLang="en-US" sz="1200" dirty="0" smtClean="0">
                <a:latin typeface="ＭＳ Ｐ明朝" panose="02020600040205080304" pitchFamily="18" charset="-128"/>
                <a:ea typeface="ＭＳ Ｐ明朝" panose="02020600040205080304" pitchFamily="18" charset="-128"/>
              </a:rPr>
              <a:t>収支　　　</a:t>
            </a:r>
            <a:r>
              <a:rPr lang="ja-JP" altLang="en-US" sz="1200" dirty="0">
                <a:latin typeface="ＭＳ Ｐ明朝" panose="02020600040205080304" pitchFamily="18" charset="-128"/>
                <a:ea typeface="ＭＳ Ｐ明朝" panose="02020600040205080304" pitchFamily="18" charset="-128"/>
              </a:rPr>
              <a:t>　　　 </a:t>
            </a:r>
            <a:r>
              <a:rPr lang="ja-JP" altLang="en-US" sz="1200" dirty="0" smtClean="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4</a:t>
            </a:r>
            <a:r>
              <a:rPr lang="ja-JP" altLang="en-US" sz="1200" dirty="0" smtClean="0">
                <a:latin typeface="ＭＳ Ｐ明朝" panose="02020600040205080304" pitchFamily="18" charset="-128"/>
                <a:ea typeface="ＭＳ Ｐ明朝" panose="02020600040205080304" pitchFamily="18" charset="-128"/>
              </a:rPr>
              <a:t>千万円</a:t>
            </a:r>
            <a:r>
              <a:rPr lang="en-US" altLang="ja-JP" sz="1200" dirty="0" smtClean="0">
                <a:latin typeface="ＭＳ Ｐ明朝" panose="02020600040205080304" pitchFamily="18" charset="-128"/>
                <a:ea typeface="ＭＳ Ｐ明朝" panose="02020600040205080304" pitchFamily="18" charset="-128"/>
              </a:rPr>
              <a:t>(2014</a:t>
            </a:r>
            <a:r>
              <a:rPr lang="ja-JP" altLang="en-US" sz="1200" dirty="0" smtClean="0">
                <a:latin typeface="ＭＳ Ｐ明朝" panose="02020600040205080304" pitchFamily="18" charset="-128"/>
                <a:ea typeface="ＭＳ Ｐ明朝" panose="02020600040205080304" pitchFamily="18" charset="-128"/>
              </a:rPr>
              <a:t>年度</a:t>
            </a:r>
            <a:r>
              <a:rPr lang="en-US" altLang="ja-JP" sz="1200" dirty="0">
                <a:latin typeface="ＭＳ Ｐ明朝" panose="02020600040205080304" pitchFamily="18" charset="-128"/>
                <a:ea typeface="ＭＳ Ｐ明朝" panose="02020600040205080304" pitchFamily="18" charset="-128"/>
              </a:rPr>
              <a:t>) → </a:t>
            </a:r>
            <a:r>
              <a:rPr lang="en-US" altLang="ja-JP" sz="1200" dirty="0" smtClean="0">
                <a:latin typeface="ＭＳ Ｐ明朝" panose="02020600040205080304" pitchFamily="18" charset="-128"/>
                <a:ea typeface="ＭＳ Ｐ明朝" panose="02020600040205080304" pitchFamily="18" charset="-128"/>
              </a:rPr>
              <a:t>1</a:t>
            </a:r>
            <a:r>
              <a:rPr lang="ja-JP" altLang="en-US" sz="1200" dirty="0" smtClean="0">
                <a:latin typeface="ＭＳ Ｐ明朝" panose="02020600040205080304" pitchFamily="18" charset="-128"/>
                <a:ea typeface="ＭＳ Ｐ明朝" panose="02020600040205080304" pitchFamily="18" charset="-128"/>
              </a:rPr>
              <a:t>億</a:t>
            </a:r>
            <a:r>
              <a:rPr lang="en-US" altLang="ja-JP" sz="1200" dirty="0" smtClean="0">
                <a:latin typeface="ＭＳ Ｐ明朝" panose="02020600040205080304" pitchFamily="18" charset="-128"/>
                <a:ea typeface="ＭＳ Ｐ明朝" panose="02020600040205080304" pitchFamily="18" charset="-128"/>
              </a:rPr>
              <a:t>8</a:t>
            </a:r>
            <a:r>
              <a:rPr lang="ja-JP" altLang="en-US" sz="1200" dirty="0" smtClean="0">
                <a:latin typeface="ＭＳ Ｐ明朝" panose="02020600040205080304" pitchFamily="18" charset="-128"/>
                <a:ea typeface="ＭＳ Ｐ明朝" panose="02020600040205080304" pitchFamily="18" charset="-128"/>
              </a:rPr>
              <a:t>千万円</a:t>
            </a:r>
            <a:r>
              <a:rPr lang="en-US" altLang="ja-JP" sz="1200" dirty="0" smtClean="0">
                <a:latin typeface="ＭＳ Ｐ明朝" panose="02020600040205080304" pitchFamily="18" charset="-128"/>
                <a:ea typeface="ＭＳ Ｐ明朝" panose="02020600040205080304" pitchFamily="18" charset="-128"/>
              </a:rPr>
              <a:t>(2017</a:t>
            </a:r>
            <a:r>
              <a:rPr lang="ja-JP" altLang="en-US" sz="1200" dirty="0" smtClean="0">
                <a:latin typeface="ＭＳ Ｐ明朝" panose="02020600040205080304" pitchFamily="18" charset="-128"/>
                <a:ea typeface="ＭＳ Ｐ明朝" panose="02020600040205080304" pitchFamily="18" charset="-128"/>
              </a:rPr>
              <a:t>年度</a:t>
            </a:r>
            <a:r>
              <a:rPr lang="en-US" altLang="ja-JP" sz="1200" dirty="0" smtClean="0">
                <a:latin typeface="ＭＳ Ｐ明朝" panose="02020600040205080304" pitchFamily="18" charset="-128"/>
                <a:ea typeface="ＭＳ Ｐ明朝" panose="02020600040205080304" pitchFamily="18" charset="-128"/>
              </a:rPr>
              <a:t>)</a:t>
            </a:r>
            <a:r>
              <a:rPr lang="ja-JP" altLang="en-US" sz="1200" dirty="0" smtClean="0">
                <a:latin typeface="ＭＳ Ｐ明朝" panose="02020600040205080304" pitchFamily="18" charset="-128"/>
                <a:ea typeface="ＭＳ Ｐ明朝" panose="02020600040205080304" pitchFamily="18" charset="-128"/>
              </a:rPr>
              <a:t>　</a:t>
            </a:r>
            <a:endParaRPr lang="en-US" altLang="ja-JP" sz="1200" dirty="0">
              <a:latin typeface="ＭＳ Ｐ明朝" panose="02020600040205080304" pitchFamily="18" charset="-128"/>
              <a:ea typeface="ＭＳ Ｐ明朝" panose="02020600040205080304" pitchFamily="18" charset="-128"/>
            </a:endParaRPr>
          </a:p>
        </p:txBody>
      </p:sp>
      <p:sp>
        <p:nvSpPr>
          <p:cNvPr id="88" name="正方形/長方形 87"/>
          <p:cNvSpPr/>
          <p:nvPr/>
        </p:nvSpPr>
        <p:spPr>
          <a:xfrm>
            <a:off x="6612771" y="2210720"/>
            <a:ext cx="2412000" cy="2012331"/>
          </a:xfrm>
          <a:prstGeom prst="rect">
            <a:avLst/>
          </a:prstGeom>
          <a:noFill/>
          <a:ln w="15875">
            <a:solidFill>
              <a:schemeClr val="accent1"/>
            </a:solidFill>
          </a:ln>
        </p:spPr>
        <p:style>
          <a:lnRef idx="2">
            <a:schemeClr val="accent6"/>
          </a:lnRef>
          <a:fillRef idx="1">
            <a:schemeClr val="lt1"/>
          </a:fillRef>
          <a:effectRef idx="0">
            <a:schemeClr val="accent6"/>
          </a:effectRef>
          <a:fontRef idx="minor">
            <a:schemeClr val="dk1"/>
          </a:fontRef>
        </p:style>
        <p:txBody>
          <a:bodyPr wrap="square" lIns="27000" tIns="27000" rIns="27000" bIns="2700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lang="ja-JP" altLang="en-US" sz="675" dirty="0">
              <a:latin typeface="+mn-ea"/>
            </a:endParaRPr>
          </a:p>
        </p:txBody>
      </p:sp>
      <p:sp>
        <p:nvSpPr>
          <p:cNvPr id="89" name="テキスト ボックス 31"/>
          <p:cNvSpPr txBox="1"/>
          <p:nvPr/>
        </p:nvSpPr>
        <p:spPr>
          <a:xfrm>
            <a:off x="6731937" y="2074753"/>
            <a:ext cx="2128816" cy="220965"/>
          </a:xfrm>
          <a:prstGeom prst="rect">
            <a:avLst/>
          </a:prstGeom>
          <a:solidFill>
            <a:schemeClr val="accent1">
              <a:lumMod val="20000"/>
              <a:lumOff val="80000"/>
            </a:schemeClr>
          </a:solidFill>
          <a:ln w="15875">
            <a:solidFill>
              <a:schemeClr val="tx1"/>
            </a:solidFill>
          </a:ln>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900" b="1" dirty="0">
                <a:solidFill>
                  <a:schemeClr val="tx2">
                    <a:lumMod val="75000"/>
                  </a:schemeClr>
                </a:solidFill>
                <a:latin typeface="+mn-ea"/>
              </a:rPr>
              <a:t>PMO</a:t>
            </a:r>
            <a:r>
              <a:rPr lang="ja-JP" altLang="en-US" sz="900" b="1" dirty="0">
                <a:solidFill>
                  <a:schemeClr val="tx2">
                    <a:lumMod val="75000"/>
                  </a:schemeClr>
                </a:solidFill>
                <a:latin typeface="+mn-ea"/>
              </a:rPr>
              <a:t>事業における大阪市</a:t>
            </a:r>
            <a:r>
              <a:rPr lang="ja-JP" altLang="en-US" sz="900" b="1" dirty="0" smtClean="0">
                <a:solidFill>
                  <a:schemeClr val="tx2">
                    <a:lumMod val="75000"/>
                  </a:schemeClr>
                </a:solidFill>
                <a:latin typeface="+mn-ea"/>
              </a:rPr>
              <a:t>の収支</a:t>
            </a:r>
            <a:endParaRPr lang="en-US" altLang="ja-JP" sz="900" b="1" dirty="0">
              <a:solidFill>
                <a:srgbClr val="00B050"/>
              </a:solidFill>
              <a:latin typeface="+mn-ea"/>
            </a:endParaRPr>
          </a:p>
        </p:txBody>
      </p:sp>
      <p:sp>
        <p:nvSpPr>
          <p:cNvPr id="90" name="下矢印 89"/>
          <p:cNvSpPr/>
          <p:nvPr/>
        </p:nvSpPr>
        <p:spPr>
          <a:xfrm>
            <a:off x="7516747" y="3509525"/>
            <a:ext cx="643571" cy="15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mn-ea"/>
            </a:endParaRPr>
          </a:p>
        </p:txBody>
      </p:sp>
      <p:graphicFrame>
        <p:nvGraphicFramePr>
          <p:cNvPr id="91" name="表 90"/>
          <p:cNvGraphicFramePr>
            <a:graphicFrameLocks noGrp="1"/>
          </p:cNvGraphicFramePr>
          <p:nvPr>
            <p:extLst/>
          </p:nvPr>
        </p:nvGraphicFramePr>
        <p:xfrm>
          <a:off x="6813687" y="3724626"/>
          <a:ext cx="1980000" cy="426037"/>
        </p:xfrm>
        <a:graphic>
          <a:graphicData uri="http://schemas.openxmlformats.org/drawingml/2006/table">
            <a:tbl>
              <a:tblPr firstRow="1" bandRow="1">
                <a:tableStyleId>{5C22544A-7EE6-4342-B048-85BDC9FD1C3A}</a:tableStyleId>
              </a:tblPr>
              <a:tblGrid>
                <a:gridCol w="1240214">
                  <a:extLst>
                    <a:ext uri="{9D8B030D-6E8A-4147-A177-3AD203B41FA5}">
                      <a16:colId xmlns:a16="http://schemas.microsoft.com/office/drawing/2014/main" val="20000"/>
                    </a:ext>
                  </a:extLst>
                </a:gridCol>
                <a:gridCol w="739786">
                  <a:extLst>
                    <a:ext uri="{9D8B030D-6E8A-4147-A177-3AD203B41FA5}">
                      <a16:colId xmlns:a16="http://schemas.microsoft.com/office/drawing/2014/main" val="20001"/>
                    </a:ext>
                  </a:extLst>
                </a:gridCol>
              </a:tblGrid>
              <a:tr h="132178">
                <a:tc>
                  <a:txBody>
                    <a:bodyPr/>
                    <a:lstStyle/>
                    <a:p>
                      <a:pPr algn="ctr"/>
                      <a:r>
                        <a:rPr kumimoji="1" lang="en-US" altLang="ja-JP" sz="800" dirty="0" smtClean="0">
                          <a:latin typeface="+mn-ea"/>
                          <a:ea typeface="+mn-ea"/>
                        </a:rPr>
                        <a:t>2017</a:t>
                      </a:r>
                      <a:r>
                        <a:rPr kumimoji="1" lang="ja-JP" altLang="en-US" sz="800" dirty="0" smtClean="0">
                          <a:latin typeface="+mn-ea"/>
                          <a:ea typeface="+mn-ea"/>
                        </a:rPr>
                        <a:t>年度（実績）</a:t>
                      </a:r>
                      <a:endParaRPr kumimoji="1" lang="ja-JP" altLang="en-US" sz="800" dirty="0">
                        <a:latin typeface="+mn-ea"/>
                        <a:ea typeface="+mn-ea"/>
                      </a:endParaRPr>
                    </a:p>
                  </a:txBody>
                  <a:tcPr marL="74295" marR="74295" marT="34290" marB="34290" anchor="ctr"/>
                </a:tc>
                <a:tc>
                  <a:txBody>
                    <a:bodyPr/>
                    <a:lstStyle/>
                    <a:p>
                      <a:pPr algn="ctr"/>
                      <a:r>
                        <a:rPr kumimoji="1" lang="ja-JP" altLang="en-US" sz="900" dirty="0" smtClean="0">
                          <a:solidFill>
                            <a:schemeClr val="bg1"/>
                          </a:solidFill>
                          <a:latin typeface="+mn-ea"/>
                          <a:ea typeface="+mn-ea"/>
                        </a:rPr>
                        <a:t>収支</a:t>
                      </a:r>
                      <a:endParaRPr kumimoji="1" lang="ja-JP" altLang="en-US" sz="900" dirty="0">
                        <a:solidFill>
                          <a:schemeClr val="bg1"/>
                        </a:solidFill>
                        <a:latin typeface="+mn-ea"/>
                        <a:ea typeface="+mn-ea"/>
                      </a:endParaRPr>
                    </a:p>
                  </a:txBody>
                  <a:tcPr marL="74295" marR="74295" marT="34290" marB="34290" anchor="ctr"/>
                </a:tc>
                <a:extLst>
                  <a:ext uri="{0D108BD9-81ED-4DB2-BD59-A6C34878D82A}">
                    <a16:rowId xmlns:a16="http://schemas.microsoft.com/office/drawing/2014/main" val="10000"/>
                  </a:ext>
                </a:extLst>
              </a:tr>
              <a:tr h="220297">
                <a:tc>
                  <a:txBody>
                    <a:bodyPr/>
                    <a:lstStyle/>
                    <a:p>
                      <a:r>
                        <a:rPr kumimoji="1" lang="ja-JP" altLang="en-US" sz="900" dirty="0" smtClean="0">
                          <a:solidFill>
                            <a:schemeClr val="tx1"/>
                          </a:solidFill>
                          <a:latin typeface="+mn-ea"/>
                          <a:ea typeface="+mn-ea"/>
                        </a:rPr>
                        <a:t>施設全体</a:t>
                      </a:r>
                      <a:endParaRPr kumimoji="1" lang="ja-JP" altLang="en-US" sz="900" dirty="0">
                        <a:solidFill>
                          <a:schemeClr val="tx1"/>
                        </a:solidFill>
                        <a:latin typeface="+mn-ea"/>
                        <a:ea typeface="+mn-ea"/>
                      </a:endParaRPr>
                    </a:p>
                  </a:txBody>
                  <a:tcPr marL="74295" marR="74295" marT="34290" marB="34290" anchor="ctr"/>
                </a:tc>
                <a:tc>
                  <a:txBody>
                    <a:bodyPr/>
                    <a:lstStyle/>
                    <a:p>
                      <a:pPr algn="r"/>
                      <a:r>
                        <a:rPr kumimoji="1" lang="en-US" altLang="ja-JP" sz="900" baseline="0" dirty="0" smtClean="0">
                          <a:solidFill>
                            <a:schemeClr val="tx1"/>
                          </a:solidFill>
                          <a:latin typeface="+mn-ea"/>
                          <a:ea typeface="+mn-ea"/>
                        </a:rPr>
                        <a:t>179,000</a:t>
                      </a:r>
                    </a:p>
                  </a:txBody>
                  <a:tcPr marL="29250" marR="29250" marT="34290" marB="34290" anchor="ctr"/>
                </a:tc>
                <a:extLst>
                  <a:ext uri="{0D108BD9-81ED-4DB2-BD59-A6C34878D82A}">
                    <a16:rowId xmlns:a16="http://schemas.microsoft.com/office/drawing/2014/main" val="10001"/>
                  </a:ext>
                </a:extLst>
              </a:tr>
            </a:tbl>
          </a:graphicData>
        </a:graphic>
      </p:graphicFrame>
      <p:sp>
        <p:nvSpPr>
          <p:cNvPr id="92" name="正方形/長方形 91"/>
          <p:cNvSpPr/>
          <p:nvPr/>
        </p:nvSpPr>
        <p:spPr>
          <a:xfrm>
            <a:off x="7911740" y="2272418"/>
            <a:ext cx="643571"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chemeClr val="tx1"/>
                </a:solidFill>
                <a:latin typeface="+mn-ea"/>
              </a:rPr>
              <a:t>単位：千円</a:t>
            </a:r>
          </a:p>
        </p:txBody>
      </p:sp>
      <p:graphicFrame>
        <p:nvGraphicFramePr>
          <p:cNvPr id="96" name="表 95"/>
          <p:cNvGraphicFramePr>
            <a:graphicFrameLocks noGrp="1"/>
          </p:cNvGraphicFramePr>
          <p:nvPr>
            <p:extLst/>
          </p:nvPr>
        </p:nvGraphicFramePr>
        <p:xfrm>
          <a:off x="6789947" y="2496528"/>
          <a:ext cx="1980000" cy="1012995"/>
        </p:xfrm>
        <a:graphic>
          <a:graphicData uri="http://schemas.openxmlformats.org/drawingml/2006/table">
            <a:tbl>
              <a:tblPr firstRow="1" bandRow="1">
                <a:tableStyleId>{5C22544A-7EE6-4342-B048-85BDC9FD1C3A}</a:tableStyleId>
              </a:tblPr>
              <a:tblGrid>
                <a:gridCol w="1240216">
                  <a:extLst>
                    <a:ext uri="{9D8B030D-6E8A-4147-A177-3AD203B41FA5}">
                      <a16:colId xmlns:a16="http://schemas.microsoft.com/office/drawing/2014/main" val="20000"/>
                    </a:ext>
                  </a:extLst>
                </a:gridCol>
                <a:gridCol w="739784">
                  <a:extLst>
                    <a:ext uri="{9D8B030D-6E8A-4147-A177-3AD203B41FA5}">
                      <a16:colId xmlns:a16="http://schemas.microsoft.com/office/drawing/2014/main" val="20001"/>
                    </a:ext>
                  </a:extLst>
                </a:gridCol>
              </a:tblGrid>
              <a:tr h="202599">
                <a:tc>
                  <a:txBody>
                    <a:bodyPr/>
                    <a:lstStyle/>
                    <a:p>
                      <a:pPr algn="ctr"/>
                      <a:r>
                        <a:rPr kumimoji="1" lang="en-US" altLang="ja-JP" sz="800" dirty="0" smtClean="0">
                          <a:solidFill>
                            <a:schemeClr val="bg1"/>
                          </a:solidFill>
                          <a:latin typeface="+mn-ea"/>
                          <a:ea typeface="+mn-ea"/>
                        </a:rPr>
                        <a:t>2014</a:t>
                      </a:r>
                      <a:r>
                        <a:rPr kumimoji="1" lang="ja-JP" altLang="en-US" sz="800" dirty="0" smtClean="0">
                          <a:solidFill>
                            <a:schemeClr val="bg1"/>
                          </a:solidFill>
                          <a:latin typeface="+mn-ea"/>
                          <a:ea typeface="+mn-ea"/>
                        </a:rPr>
                        <a:t>年度実績</a:t>
                      </a:r>
                      <a:endParaRPr kumimoji="1" lang="ja-JP" altLang="en-US" sz="800" dirty="0">
                        <a:solidFill>
                          <a:schemeClr val="bg1"/>
                        </a:solidFill>
                        <a:latin typeface="+mn-ea"/>
                        <a:ea typeface="+mn-ea"/>
                      </a:endParaRPr>
                    </a:p>
                  </a:txBody>
                  <a:tcPr marL="74295" marR="74295" marT="34290" marB="34290" anchor="ctr"/>
                </a:tc>
                <a:tc>
                  <a:txBody>
                    <a:bodyPr/>
                    <a:lstStyle/>
                    <a:p>
                      <a:pPr algn="ctr"/>
                      <a:r>
                        <a:rPr kumimoji="1" lang="ja-JP" altLang="en-US" sz="800" dirty="0" smtClean="0">
                          <a:solidFill>
                            <a:schemeClr val="bg1"/>
                          </a:solidFill>
                          <a:latin typeface="+mn-ea"/>
                          <a:ea typeface="+mn-ea"/>
                        </a:rPr>
                        <a:t>収支</a:t>
                      </a:r>
                      <a:endParaRPr kumimoji="1" lang="ja-JP" altLang="en-US" sz="800" dirty="0">
                        <a:solidFill>
                          <a:schemeClr val="bg1"/>
                        </a:solidFill>
                        <a:latin typeface="+mn-ea"/>
                        <a:ea typeface="+mn-ea"/>
                      </a:endParaRPr>
                    </a:p>
                  </a:txBody>
                  <a:tcPr marL="74295" marR="74295" marT="34290" marB="34290" anchor="ctr"/>
                </a:tc>
                <a:extLst>
                  <a:ext uri="{0D108BD9-81ED-4DB2-BD59-A6C34878D82A}">
                    <a16:rowId xmlns:a16="http://schemas.microsoft.com/office/drawing/2014/main" val="10000"/>
                  </a:ext>
                </a:extLst>
              </a:tr>
              <a:tr h="202599">
                <a:tc>
                  <a:txBody>
                    <a:bodyPr/>
                    <a:lstStyle/>
                    <a:p>
                      <a:r>
                        <a:rPr kumimoji="1" lang="ja-JP" altLang="en-US" sz="800" dirty="0" smtClean="0">
                          <a:solidFill>
                            <a:schemeClr val="tx1"/>
                          </a:solidFill>
                          <a:latin typeface="+mn-ea"/>
                          <a:ea typeface="+mn-ea"/>
                        </a:rPr>
                        <a:t>公園管理（直営）</a:t>
                      </a:r>
                      <a:endParaRPr kumimoji="1" lang="ja-JP" altLang="en-US" sz="800" dirty="0">
                        <a:solidFill>
                          <a:schemeClr val="tx1"/>
                        </a:solidFill>
                        <a:latin typeface="+mn-ea"/>
                        <a:ea typeface="+mn-ea"/>
                      </a:endParaRPr>
                    </a:p>
                  </a:txBody>
                  <a:tcPr marL="74295" marR="74295" marT="34290" marB="34290" anchor="ctr"/>
                </a:tc>
                <a:tc>
                  <a:txBody>
                    <a:bodyPr/>
                    <a:lstStyle/>
                    <a:p>
                      <a:pPr algn="r"/>
                      <a:r>
                        <a:rPr kumimoji="1" lang="ja-JP" altLang="en-US" sz="800" baseline="0" dirty="0" smtClean="0">
                          <a:solidFill>
                            <a:schemeClr val="tx1"/>
                          </a:solidFill>
                          <a:latin typeface="+mn-ea"/>
                          <a:ea typeface="+mn-ea"/>
                        </a:rPr>
                        <a:t>▲</a:t>
                      </a:r>
                      <a:r>
                        <a:rPr kumimoji="1" lang="en-US" altLang="ja-JP" sz="800" baseline="0" dirty="0" smtClean="0">
                          <a:solidFill>
                            <a:schemeClr val="tx1"/>
                          </a:solidFill>
                          <a:latin typeface="+mn-ea"/>
                          <a:ea typeface="+mn-ea"/>
                        </a:rPr>
                        <a:t>162,000</a:t>
                      </a:r>
                      <a:endParaRPr kumimoji="1" lang="ja-JP" altLang="en-US" sz="800" baseline="0" dirty="0">
                        <a:solidFill>
                          <a:schemeClr val="tx1"/>
                        </a:solidFill>
                        <a:latin typeface="+mn-ea"/>
                        <a:ea typeface="+mn-ea"/>
                      </a:endParaRPr>
                    </a:p>
                  </a:txBody>
                  <a:tcPr marL="74295" marR="74295" marT="34290" marB="34290" anchor="ctr"/>
                </a:tc>
                <a:extLst>
                  <a:ext uri="{0D108BD9-81ED-4DB2-BD59-A6C34878D82A}">
                    <a16:rowId xmlns:a16="http://schemas.microsoft.com/office/drawing/2014/main" val="10001"/>
                  </a:ext>
                </a:extLst>
              </a:tr>
              <a:tr h="202599">
                <a:tc>
                  <a:txBody>
                    <a:bodyPr/>
                    <a:lstStyle/>
                    <a:p>
                      <a:r>
                        <a:rPr kumimoji="1" lang="ja-JP" altLang="en-US" sz="800" dirty="0" smtClean="0">
                          <a:solidFill>
                            <a:schemeClr val="tx1"/>
                          </a:solidFill>
                          <a:latin typeface="+mn-ea"/>
                          <a:ea typeface="+mn-ea"/>
                        </a:rPr>
                        <a:t>天守閣（納付金）</a:t>
                      </a:r>
                      <a:endParaRPr kumimoji="1" lang="ja-JP" altLang="en-US" sz="800" dirty="0">
                        <a:solidFill>
                          <a:schemeClr val="tx1"/>
                        </a:solidFill>
                        <a:latin typeface="+mn-ea"/>
                        <a:ea typeface="+mn-ea"/>
                      </a:endParaRPr>
                    </a:p>
                  </a:txBody>
                  <a:tcPr marL="74295" marR="74295" marT="34290" marB="34290" anchor="ctr"/>
                </a:tc>
                <a:tc>
                  <a:txBody>
                    <a:bodyPr/>
                    <a:lstStyle/>
                    <a:p>
                      <a:pPr algn="r"/>
                      <a:r>
                        <a:rPr kumimoji="1" lang="en-US" altLang="ja-JP" sz="800" baseline="0" dirty="0" smtClean="0">
                          <a:solidFill>
                            <a:schemeClr val="tx1"/>
                          </a:solidFill>
                          <a:latin typeface="+mn-ea"/>
                          <a:ea typeface="+mn-ea"/>
                        </a:rPr>
                        <a:t>145,000</a:t>
                      </a:r>
                      <a:endParaRPr kumimoji="1" lang="ja-JP" altLang="en-US" sz="800" baseline="0" dirty="0">
                        <a:solidFill>
                          <a:schemeClr val="tx1"/>
                        </a:solidFill>
                        <a:latin typeface="+mn-ea"/>
                        <a:ea typeface="+mn-ea"/>
                      </a:endParaRPr>
                    </a:p>
                  </a:txBody>
                  <a:tcPr marL="74295" marR="74295" marT="34290" marB="34290" anchor="ctr"/>
                </a:tc>
                <a:extLst>
                  <a:ext uri="{0D108BD9-81ED-4DB2-BD59-A6C34878D82A}">
                    <a16:rowId xmlns:a16="http://schemas.microsoft.com/office/drawing/2014/main" val="10002"/>
                  </a:ext>
                </a:extLst>
              </a:tr>
              <a:tr h="202599">
                <a:tc>
                  <a:txBody>
                    <a:bodyPr/>
                    <a:lstStyle/>
                    <a:p>
                      <a:r>
                        <a:rPr kumimoji="1" lang="ja-JP" altLang="en-US" sz="800" dirty="0" smtClean="0">
                          <a:solidFill>
                            <a:schemeClr val="tx1"/>
                          </a:solidFill>
                          <a:latin typeface="+mn-ea"/>
                          <a:ea typeface="+mn-ea"/>
                        </a:rPr>
                        <a:t>音楽堂（直営）</a:t>
                      </a:r>
                      <a:endParaRPr kumimoji="1" lang="ja-JP" altLang="en-US" sz="800" dirty="0">
                        <a:solidFill>
                          <a:schemeClr val="tx1"/>
                        </a:solidFill>
                        <a:latin typeface="+mn-ea"/>
                        <a:ea typeface="+mn-ea"/>
                      </a:endParaRPr>
                    </a:p>
                  </a:txBody>
                  <a:tcPr marL="74295" marR="74295" marT="34290" marB="34290" anchor="ctr">
                    <a:lnB w="12700" cap="flat" cmpd="sng" algn="ctr">
                      <a:solidFill>
                        <a:schemeClr val="bg1"/>
                      </a:solidFill>
                      <a:prstDash val="solid"/>
                      <a:round/>
                      <a:headEnd type="none" w="med" len="med"/>
                      <a:tailEnd type="none" w="med" len="med"/>
                    </a:lnB>
                  </a:tcPr>
                </a:tc>
                <a:tc>
                  <a:txBody>
                    <a:bodyPr/>
                    <a:lstStyle/>
                    <a:p>
                      <a:pPr algn="r"/>
                      <a:r>
                        <a:rPr kumimoji="1" lang="ja-JP" altLang="en-US" sz="800" baseline="0" dirty="0" smtClean="0">
                          <a:solidFill>
                            <a:schemeClr val="tx1"/>
                          </a:solidFill>
                          <a:latin typeface="+mn-ea"/>
                          <a:ea typeface="+mn-ea"/>
                        </a:rPr>
                        <a:t>▲</a:t>
                      </a:r>
                      <a:r>
                        <a:rPr kumimoji="1" lang="en-US" altLang="ja-JP" sz="800" baseline="0" dirty="0" smtClean="0">
                          <a:solidFill>
                            <a:schemeClr val="tx1"/>
                          </a:solidFill>
                          <a:latin typeface="+mn-ea"/>
                          <a:ea typeface="+mn-ea"/>
                        </a:rPr>
                        <a:t>23,000</a:t>
                      </a:r>
                      <a:endParaRPr kumimoji="1" lang="ja-JP" altLang="en-US" sz="800" baseline="0" dirty="0">
                        <a:solidFill>
                          <a:schemeClr val="tx1"/>
                        </a:solidFill>
                        <a:latin typeface="+mn-ea"/>
                        <a:ea typeface="+mn-ea"/>
                      </a:endParaRPr>
                    </a:p>
                  </a:txBody>
                  <a:tcPr marL="74295" marR="74295" marT="34290" marB="3429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02599">
                <a:tc>
                  <a:txBody>
                    <a:bodyPr/>
                    <a:lstStyle/>
                    <a:p>
                      <a:r>
                        <a:rPr kumimoji="1" lang="ja-JP" altLang="en-US" sz="800" dirty="0" smtClean="0">
                          <a:solidFill>
                            <a:schemeClr val="tx1"/>
                          </a:solidFill>
                          <a:latin typeface="+mn-ea"/>
                          <a:ea typeface="+mn-ea"/>
                        </a:rPr>
                        <a:t>合計</a:t>
                      </a:r>
                      <a:endParaRPr kumimoji="1" lang="ja-JP" altLang="en-US" sz="800" dirty="0">
                        <a:solidFill>
                          <a:schemeClr val="tx1"/>
                        </a:solidFill>
                        <a:latin typeface="+mn-ea"/>
                        <a:ea typeface="+mn-ea"/>
                      </a:endParaRPr>
                    </a:p>
                  </a:txBody>
                  <a:tcPr marL="74295" marR="74295" marT="34290" marB="34290" anchor="ctr">
                    <a:lnT w="12700" cap="flat" cmpd="sng" algn="ctr">
                      <a:solidFill>
                        <a:schemeClr val="bg1"/>
                      </a:solidFill>
                      <a:prstDash val="solid"/>
                      <a:round/>
                      <a:headEnd type="none" w="med" len="med"/>
                      <a:tailEnd type="none" w="med" len="med"/>
                    </a:lnT>
                  </a:tcPr>
                </a:tc>
                <a:tc>
                  <a:txBody>
                    <a:bodyPr/>
                    <a:lstStyle/>
                    <a:p>
                      <a:pPr algn="r"/>
                      <a:r>
                        <a:rPr kumimoji="1" lang="ja-JP" altLang="en-US" sz="800" baseline="0" dirty="0" smtClean="0">
                          <a:solidFill>
                            <a:schemeClr val="tx1"/>
                          </a:solidFill>
                          <a:latin typeface="+mn-ea"/>
                          <a:ea typeface="+mn-ea"/>
                        </a:rPr>
                        <a:t>▲</a:t>
                      </a:r>
                      <a:r>
                        <a:rPr kumimoji="1" lang="en-US" altLang="ja-JP" sz="800" baseline="0" dirty="0" smtClean="0">
                          <a:solidFill>
                            <a:schemeClr val="tx1"/>
                          </a:solidFill>
                          <a:latin typeface="+mn-ea"/>
                          <a:ea typeface="+mn-ea"/>
                        </a:rPr>
                        <a:t>40,000</a:t>
                      </a:r>
                      <a:endParaRPr kumimoji="1" lang="ja-JP" altLang="en-US" sz="800" baseline="0" dirty="0">
                        <a:solidFill>
                          <a:schemeClr val="tx1"/>
                        </a:solidFill>
                        <a:latin typeface="+mn-ea"/>
                        <a:ea typeface="+mn-ea"/>
                      </a:endParaRPr>
                    </a:p>
                  </a:txBody>
                  <a:tcPr marL="74295" marR="74295" marT="34290" marB="3429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104" name="AutoShape 94"/>
          <p:cNvSpPr>
            <a:spLocks noChangeArrowheads="1"/>
          </p:cNvSpPr>
          <p:nvPr/>
        </p:nvSpPr>
        <p:spPr bwMode="auto">
          <a:xfrm>
            <a:off x="1134872" y="5199708"/>
            <a:ext cx="1734899" cy="189399"/>
          </a:xfrm>
          <a:prstGeom prst="roundRect">
            <a:avLst>
              <a:gd name="adj" fmla="val 46667"/>
            </a:avLst>
          </a:prstGeom>
          <a:solidFill>
            <a:schemeClr val="bg1"/>
          </a:solidFill>
          <a:ln w="9525">
            <a:solidFill>
              <a:schemeClr val="tx2"/>
            </a:solidFill>
            <a:round/>
            <a:headEnd/>
            <a:tailEnd/>
          </a:ln>
        </p:spPr>
        <p:txBody>
          <a:bodyPr wrap="square" lIns="27000" tIns="0" rIns="27000" bIns="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900" dirty="0">
                <a:solidFill>
                  <a:schemeClr val="tx2"/>
                </a:solidFill>
                <a:latin typeface="+mn-ea"/>
                <a:cs typeface="Meiryo UI" pitchFamily="50" charset="-128"/>
              </a:rPr>
              <a:t>新たな園内交通、移動補助</a:t>
            </a:r>
            <a:endParaRPr lang="en-US" altLang="ja-JP" sz="900" dirty="0">
              <a:latin typeface="+mn-ea"/>
              <a:cs typeface="Meiryo UI" pitchFamily="50" charset="-128"/>
            </a:endParaRPr>
          </a:p>
        </p:txBody>
      </p:sp>
      <p:sp>
        <p:nvSpPr>
          <p:cNvPr id="105" name="AutoShape 95"/>
          <p:cNvSpPr>
            <a:spLocks noChangeArrowheads="1"/>
          </p:cNvSpPr>
          <p:nvPr/>
        </p:nvSpPr>
        <p:spPr bwMode="auto">
          <a:xfrm>
            <a:off x="1257278" y="2211839"/>
            <a:ext cx="1462663" cy="189399"/>
          </a:xfrm>
          <a:prstGeom prst="roundRect">
            <a:avLst>
              <a:gd name="adj" fmla="val 46667"/>
            </a:avLst>
          </a:prstGeom>
          <a:solidFill>
            <a:schemeClr val="bg1"/>
          </a:solidFill>
          <a:ln w="9525">
            <a:solidFill>
              <a:schemeClr val="tx2"/>
            </a:solidFill>
            <a:round/>
            <a:headEnd/>
            <a:tailEnd/>
          </a:ln>
        </p:spPr>
        <p:txBody>
          <a:bodyPr wrap="square" lIns="27000" tIns="0" rIns="27000" bIns="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900" dirty="0">
                <a:solidFill>
                  <a:schemeClr val="tx2"/>
                </a:solidFill>
                <a:latin typeface="+mn-ea"/>
                <a:cs typeface="Meiryo UI" panose="020B0604030504040204" pitchFamily="50" charset="-128"/>
              </a:rPr>
              <a:t>既存施設の活用事業</a:t>
            </a:r>
          </a:p>
        </p:txBody>
      </p:sp>
      <p:sp>
        <p:nvSpPr>
          <p:cNvPr id="106" name="テキスト ボックス 24"/>
          <p:cNvSpPr txBox="1">
            <a:spLocks noChangeArrowheads="1"/>
          </p:cNvSpPr>
          <p:nvPr/>
        </p:nvSpPr>
        <p:spPr bwMode="auto">
          <a:xfrm>
            <a:off x="1129965" y="6462911"/>
            <a:ext cx="1221608" cy="177638"/>
          </a:xfrm>
          <a:prstGeom prst="rect">
            <a:avLst/>
          </a:prstGeom>
          <a:noFill/>
          <a:ln w="9525">
            <a:noFill/>
            <a:miter lim="800000"/>
            <a:headEnd/>
            <a:tailEnd/>
          </a:ln>
        </p:spPr>
        <p:txBody>
          <a:bodyPr wrap="square" lIns="27000" tIns="27000" rIns="2700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66675" indent="-66675"/>
            <a:r>
              <a:rPr lang="ja-JP" altLang="en-US" sz="800" dirty="0" smtClean="0">
                <a:latin typeface="+mn-ea"/>
                <a:cs typeface="Meiryo UI" pitchFamily="50" charset="-128"/>
              </a:rPr>
              <a:t>ロードトレイン（</a:t>
            </a:r>
            <a:r>
              <a:rPr lang="en-US" altLang="ja-JP" sz="800" dirty="0" smtClean="0">
                <a:latin typeface="+mn-ea"/>
                <a:cs typeface="Meiryo UI" pitchFamily="50" charset="-128"/>
              </a:rPr>
              <a:t>2016.7</a:t>
            </a:r>
            <a:r>
              <a:rPr lang="ja-JP" altLang="en-US" sz="800" dirty="0" smtClean="0">
                <a:latin typeface="+mn-ea"/>
                <a:cs typeface="Meiryo UI" pitchFamily="50" charset="-128"/>
              </a:rPr>
              <a:t>～）</a:t>
            </a:r>
            <a:endParaRPr lang="en-US" altLang="ja-JP" sz="800" dirty="0">
              <a:latin typeface="+mn-ea"/>
              <a:cs typeface="Meiryo UI" pitchFamily="50" charset="-128"/>
            </a:endParaRPr>
          </a:p>
        </p:txBody>
      </p:sp>
      <p:pic>
        <p:nvPicPr>
          <p:cNvPr id="107" name="Picture 2" descr="C:\Users\i9353862\Desktop\森之宮0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123" t="20387" r="26800" b="37893"/>
          <a:stretch/>
        </p:blipFill>
        <p:spPr bwMode="auto">
          <a:xfrm>
            <a:off x="3120254" y="2287694"/>
            <a:ext cx="3145395" cy="2989943"/>
          </a:xfrm>
          <a:prstGeom prst="rect">
            <a:avLst/>
          </a:prstGeom>
          <a:noFill/>
          <a:ln w="12700" cmpd="sng">
            <a:noFill/>
            <a:prstDash val="sysDash"/>
          </a:ln>
        </p:spPr>
      </p:pic>
      <p:sp>
        <p:nvSpPr>
          <p:cNvPr id="108" name="正方形/長方形 107"/>
          <p:cNvSpPr/>
          <p:nvPr/>
        </p:nvSpPr>
        <p:spPr>
          <a:xfrm rot="14771757">
            <a:off x="4756295" y="2433193"/>
            <a:ext cx="315166" cy="83542"/>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n-ea"/>
            </a:endParaRPr>
          </a:p>
        </p:txBody>
      </p:sp>
      <p:sp>
        <p:nvSpPr>
          <p:cNvPr id="109" name="正方形/長方形 108"/>
          <p:cNvSpPr/>
          <p:nvPr/>
        </p:nvSpPr>
        <p:spPr>
          <a:xfrm rot="15939691">
            <a:off x="5559615" y="5020376"/>
            <a:ext cx="343297" cy="83542"/>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n-ea"/>
            </a:endParaRPr>
          </a:p>
        </p:txBody>
      </p:sp>
      <p:sp>
        <p:nvSpPr>
          <p:cNvPr id="110" name="テキスト ボックス 109"/>
          <p:cNvSpPr txBox="1"/>
          <p:nvPr/>
        </p:nvSpPr>
        <p:spPr>
          <a:xfrm rot="404797">
            <a:off x="5685643" y="3143175"/>
            <a:ext cx="92333" cy="496789"/>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smtClean="0">
                <a:solidFill>
                  <a:prstClr val="black"/>
                </a:solidFill>
                <a:latin typeface="+mn-ea"/>
              </a:rPr>
              <a:t>大阪城公園駅</a:t>
            </a:r>
          </a:p>
        </p:txBody>
      </p:sp>
      <p:sp>
        <p:nvSpPr>
          <p:cNvPr id="111" name="正方形/長方形 110"/>
          <p:cNvSpPr/>
          <p:nvPr/>
        </p:nvSpPr>
        <p:spPr>
          <a:xfrm rot="16586262">
            <a:off x="5503357" y="3355467"/>
            <a:ext cx="639320" cy="88738"/>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n-ea"/>
            </a:endParaRPr>
          </a:p>
        </p:txBody>
      </p:sp>
      <p:sp>
        <p:nvSpPr>
          <p:cNvPr id="112" name="正方形/長方形 111"/>
          <p:cNvSpPr/>
          <p:nvPr/>
        </p:nvSpPr>
        <p:spPr>
          <a:xfrm>
            <a:off x="5362001" y="4829689"/>
            <a:ext cx="337848" cy="84888"/>
          </a:xfrm>
          <a:prstGeom prst="rect">
            <a:avLst/>
          </a:prstGeom>
          <a:solidFill>
            <a:srgbClr val="33CC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n-ea"/>
            </a:endParaRPr>
          </a:p>
        </p:txBody>
      </p:sp>
      <p:sp>
        <p:nvSpPr>
          <p:cNvPr id="113" name="テキスト ボックス 112"/>
          <p:cNvSpPr txBox="1"/>
          <p:nvPr/>
        </p:nvSpPr>
        <p:spPr>
          <a:xfrm>
            <a:off x="5596436" y="4712635"/>
            <a:ext cx="92333" cy="355441"/>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smtClean="0">
                <a:solidFill>
                  <a:prstClr val="black"/>
                </a:solidFill>
                <a:latin typeface="+mn-ea"/>
              </a:rPr>
              <a:t>森ノ宮駅</a:t>
            </a:r>
          </a:p>
        </p:txBody>
      </p:sp>
      <p:sp>
        <p:nvSpPr>
          <p:cNvPr id="114" name="テキスト ボックス 113"/>
          <p:cNvSpPr txBox="1"/>
          <p:nvPr/>
        </p:nvSpPr>
        <p:spPr>
          <a:xfrm rot="20117767">
            <a:off x="4780420" y="2133191"/>
            <a:ext cx="92333" cy="801740"/>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600" dirty="0" smtClean="0">
                <a:solidFill>
                  <a:prstClr val="black"/>
                </a:solidFill>
                <a:latin typeface="+mn-ea"/>
              </a:rPr>
              <a:t>大阪ビジネスパーク駅</a:t>
            </a:r>
          </a:p>
        </p:txBody>
      </p:sp>
      <p:sp>
        <p:nvSpPr>
          <p:cNvPr id="115" name="円/楕円 114"/>
          <p:cNvSpPr/>
          <p:nvPr/>
        </p:nvSpPr>
        <p:spPr>
          <a:xfrm rot="2045277">
            <a:off x="5252738" y="4466320"/>
            <a:ext cx="223672" cy="1784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6" name="正方形/長方形 115"/>
          <p:cNvSpPr/>
          <p:nvPr/>
        </p:nvSpPr>
        <p:spPr>
          <a:xfrm>
            <a:off x="5644625" y="3868418"/>
            <a:ext cx="64004" cy="443681"/>
          </a:xfrm>
          <a:prstGeom prst="rect">
            <a:avLst/>
          </a:prstGeom>
          <a:ln>
            <a:noFill/>
          </a:ln>
          <a:scene3d>
            <a:camera prst="orthographicFront">
              <a:rot lat="0" lon="300000" rev="2130000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7" name="フリーフォーム 116"/>
          <p:cNvSpPr/>
          <p:nvPr/>
        </p:nvSpPr>
        <p:spPr>
          <a:xfrm>
            <a:off x="5419674" y="3167941"/>
            <a:ext cx="245035" cy="227106"/>
          </a:xfrm>
          <a:custGeom>
            <a:avLst/>
            <a:gdLst>
              <a:gd name="connsiteX0" fmla="*/ 0 w 245035"/>
              <a:gd name="connsiteY0" fmla="*/ 23906 h 227106"/>
              <a:gd name="connsiteX1" fmla="*/ 131482 w 245035"/>
              <a:gd name="connsiteY1" fmla="*/ 0 h 227106"/>
              <a:gd name="connsiteX2" fmla="*/ 245035 w 245035"/>
              <a:gd name="connsiteY2" fmla="*/ 59765 h 227106"/>
              <a:gd name="connsiteX3" fmla="*/ 239059 w 245035"/>
              <a:gd name="connsiteY3" fmla="*/ 185271 h 227106"/>
              <a:gd name="connsiteX4" fmla="*/ 131482 w 245035"/>
              <a:gd name="connsiteY4" fmla="*/ 227106 h 227106"/>
              <a:gd name="connsiteX5" fmla="*/ 0 w 245035"/>
              <a:gd name="connsiteY5" fmla="*/ 23906 h 22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35" h="227106">
                <a:moveTo>
                  <a:pt x="0" y="23906"/>
                </a:moveTo>
                <a:lnTo>
                  <a:pt x="131482" y="0"/>
                </a:lnTo>
                <a:lnTo>
                  <a:pt x="245035" y="59765"/>
                </a:lnTo>
                <a:lnTo>
                  <a:pt x="239059" y="185271"/>
                </a:lnTo>
                <a:lnTo>
                  <a:pt x="131482" y="227106"/>
                </a:lnTo>
                <a:lnTo>
                  <a:pt x="0" y="239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8" name="正方形/長方形 117"/>
          <p:cNvSpPr/>
          <p:nvPr/>
        </p:nvSpPr>
        <p:spPr>
          <a:xfrm>
            <a:off x="4358997" y="3692922"/>
            <a:ext cx="97941" cy="45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9" name="テキスト ボックス 118"/>
          <p:cNvSpPr txBox="1"/>
          <p:nvPr/>
        </p:nvSpPr>
        <p:spPr>
          <a:xfrm>
            <a:off x="3294172" y="2345056"/>
            <a:ext cx="1242410" cy="215444"/>
          </a:xfrm>
          <a:prstGeom prst="rect">
            <a:avLst/>
          </a:prstGeom>
          <a:noFill/>
          <a:ln w="12700">
            <a:solidFill>
              <a:schemeClr val="tx1"/>
            </a:solidFill>
          </a:ln>
        </p:spPr>
        <p:txBody>
          <a:bodyPr wrap="square" lIns="0" tIns="0" rIns="0" bIns="0" rtlCol="0" anchor="ctr" anchorCtr="0">
            <a:spAutoFit/>
          </a:bodyPr>
          <a:lstStyle/>
          <a:p>
            <a:pPr algn="ctr"/>
            <a:r>
              <a:rPr lang="ja-JP" altLang="en-US" sz="1400" b="1" dirty="0" smtClean="0">
                <a:solidFill>
                  <a:prstClr val="black"/>
                </a:solidFill>
                <a:latin typeface="+mn-ea"/>
              </a:rPr>
              <a:t>大阪城公園</a:t>
            </a:r>
            <a:endParaRPr lang="ja-JP" altLang="en-US" sz="1400" b="1" dirty="0">
              <a:solidFill>
                <a:prstClr val="black"/>
              </a:solidFill>
              <a:latin typeface="+mn-ea"/>
            </a:endParaRPr>
          </a:p>
        </p:txBody>
      </p:sp>
      <p:sp>
        <p:nvSpPr>
          <p:cNvPr id="120" name="正方形/長方形 119"/>
          <p:cNvSpPr/>
          <p:nvPr/>
        </p:nvSpPr>
        <p:spPr>
          <a:xfrm>
            <a:off x="4369629" y="3763271"/>
            <a:ext cx="45719" cy="196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1" name="フリーフォーム 120"/>
          <p:cNvSpPr/>
          <p:nvPr/>
        </p:nvSpPr>
        <p:spPr>
          <a:xfrm>
            <a:off x="3643553" y="3336124"/>
            <a:ext cx="73819" cy="52388"/>
          </a:xfrm>
          <a:custGeom>
            <a:avLst/>
            <a:gdLst>
              <a:gd name="connsiteX0" fmla="*/ 7144 w 95250"/>
              <a:gd name="connsiteY0" fmla="*/ 71438 h 71438"/>
              <a:gd name="connsiteX1" fmla="*/ 0 w 95250"/>
              <a:gd name="connsiteY1" fmla="*/ 11907 h 71438"/>
              <a:gd name="connsiteX2" fmla="*/ 83344 w 95250"/>
              <a:gd name="connsiteY2" fmla="*/ 0 h 71438"/>
              <a:gd name="connsiteX3" fmla="*/ 95250 w 95250"/>
              <a:gd name="connsiteY3" fmla="*/ 54769 h 71438"/>
              <a:gd name="connsiteX4" fmla="*/ 7144 w 95250"/>
              <a:gd name="connsiteY4" fmla="*/ 71438 h 71438"/>
              <a:gd name="connsiteX0" fmla="*/ 21431 w 95250"/>
              <a:gd name="connsiteY0" fmla="*/ 54769 h 54769"/>
              <a:gd name="connsiteX1" fmla="*/ 0 w 95250"/>
              <a:gd name="connsiteY1" fmla="*/ 11907 h 54769"/>
              <a:gd name="connsiteX2" fmla="*/ 83344 w 95250"/>
              <a:gd name="connsiteY2" fmla="*/ 0 h 54769"/>
              <a:gd name="connsiteX3" fmla="*/ 95250 w 95250"/>
              <a:gd name="connsiteY3" fmla="*/ 54769 h 54769"/>
              <a:gd name="connsiteX4" fmla="*/ 21431 w 95250"/>
              <a:gd name="connsiteY4" fmla="*/ 54769 h 54769"/>
              <a:gd name="connsiteX0" fmla="*/ 21431 w 95250"/>
              <a:gd name="connsiteY0" fmla="*/ 54769 h 54769"/>
              <a:gd name="connsiteX1" fmla="*/ 0 w 95250"/>
              <a:gd name="connsiteY1" fmla="*/ 11907 h 54769"/>
              <a:gd name="connsiteX2" fmla="*/ 83344 w 95250"/>
              <a:gd name="connsiteY2" fmla="*/ 0 h 54769"/>
              <a:gd name="connsiteX3" fmla="*/ 95250 w 95250"/>
              <a:gd name="connsiteY3" fmla="*/ 47625 h 54769"/>
              <a:gd name="connsiteX4" fmla="*/ 21431 w 95250"/>
              <a:gd name="connsiteY4" fmla="*/ 54769 h 54769"/>
              <a:gd name="connsiteX0" fmla="*/ 0 w 73819"/>
              <a:gd name="connsiteY0" fmla="*/ 54769 h 54769"/>
              <a:gd name="connsiteX1" fmla="*/ 0 w 73819"/>
              <a:gd name="connsiteY1" fmla="*/ 11907 h 54769"/>
              <a:gd name="connsiteX2" fmla="*/ 61913 w 73819"/>
              <a:gd name="connsiteY2" fmla="*/ 0 h 54769"/>
              <a:gd name="connsiteX3" fmla="*/ 73819 w 73819"/>
              <a:gd name="connsiteY3" fmla="*/ 47625 h 54769"/>
              <a:gd name="connsiteX4" fmla="*/ 0 w 73819"/>
              <a:gd name="connsiteY4" fmla="*/ 54769 h 54769"/>
              <a:gd name="connsiteX0" fmla="*/ 0 w 73819"/>
              <a:gd name="connsiteY0" fmla="*/ 45244 h 45244"/>
              <a:gd name="connsiteX1" fmla="*/ 0 w 73819"/>
              <a:gd name="connsiteY1" fmla="*/ 2382 h 45244"/>
              <a:gd name="connsiteX2" fmla="*/ 61913 w 73819"/>
              <a:gd name="connsiteY2" fmla="*/ 0 h 45244"/>
              <a:gd name="connsiteX3" fmla="*/ 73819 w 73819"/>
              <a:gd name="connsiteY3" fmla="*/ 38100 h 45244"/>
              <a:gd name="connsiteX4" fmla="*/ 0 w 73819"/>
              <a:gd name="connsiteY4" fmla="*/ 45244 h 45244"/>
              <a:gd name="connsiteX0" fmla="*/ 0 w 73819"/>
              <a:gd name="connsiteY0" fmla="*/ 52388 h 52388"/>
              <a:gd name="connsiteX1" fmla="*/ 0 w 73819"/>
              <a:gd name="connsiteY1" fmla="*/ 9526 h 52388"/>
              <a:gd name="connsiteX2" fmla="*/ 61913 w 73819"/>
              <a:gd name="connsiteY2" fmla="*/ 0 h 52388"/>
              <a:gd name="connsiteX3" fmla="*/ 73819 w 73819"/>
              <a:gd name="connsiteY3" fmla="*/ 45244 h 52388"/>
              <a:gd name="connsiteX4" fmla="*/ 0 w 73819"/>
              <a:gd name="connsiteY4" fmla="*/ 52388 h 52388"/>
              <a:gd name="connsiteX0" fmla="*/ 0 w 73819"/>
              <a:gd name="connsiteY0" fmla="*/ 52388 h 52388"/>
              <a:gd name="connsiteX1" fmla="*/ 0 w 73819"/>
              <a:gd name="connsiteY1" fmla="*/ 9526 h 52388"/>
              <a:gd name="connsiteX2" fmla="*/ 61913 w 73819"/>
              <a:gd name="connsiteY2" fmla="*/ 0 h 52388"/>
              <a:gd name="connsiteX3" fmla="*/ 73819 w 73819"/>
              <a:gd name="connsiteY3" fmla="*/ 40482 h 52388"/>
              <a:gd name="connsiteX4" fmla="*/ 0 w 73819"/>
              <a:gd name="connsiteY4" fmla="*/ 52388 h 5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9" h="52388">
                <a:moveTo>
                  <a:pt x="0" y="52388"/>
                </a:moveTo>
                <a:lnTo>
                  <a:pt x="0" y="9526"/>
                </a:lnTo>
                <a:lnTo>
                  <a:pt x="61913" y="0"/>
                </a:lnTo>
                <a:lnTo>
                  <a:pt x="73819" y="40482"/>
                </a:lnTo>
                <a:lnTo>
                  <a:pt x="0" y="523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22" name="Picture 5" descr="X:\ユーザ作業用フォルダ\大阪城魅力担当\12　PMO\05 募集\10 申請受付\02_提案書データ（Ｄ社）\迎賓館①.jpg"/>
          <p:cNvPicPr>
            <a:picLocks noChangeAspect="1" noChangeArrowheads="1"/>
          </p:cNvPicPr>
          <p:nvPr/>
        </p:nvPicPr>
        <p:blipFill>
          <a:blip r:embed="rId4" cstate="email"/>
          <a:srcRect/>
          <a:stretch>
            <a:fillRect/>
          </a:stretch>
        </p:blipFill>
        <p:spPr bwMode="auto">
          <a:xfrm>
            <a:off x="1256203" y="2433581"/>
            <a:ext cx="1620000" cy="1139649"/>
          </a:xfrm>
          <a:prstGeom prst="rect">
            <a:avLst/>
          </a:prstGeom>
          <a:noFill/>
          <a:ln>
            <a:noFill/>
          </a:ln>
        </p:spPr>
      </p:pic>
      <p:sp>
        <p:nvSpPr>
          <p:cNvPr id="123" name="角丸四角形 122"/>
          <p:cNvSpPr/>
          <p:nvPr/>
        </p:nvSpPr>
        <p:spPr>
          <a:xfrm>
            <a:off x="2049354" y="2417253"/>
            <a:ext cx="814064" cy="181521"/>
          </a:xfrm>
          <a:prstGeom prst="round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latin typeface="+mn-ea"/>
              </a:rPr>
              <a:t>大阪迎賓館</a:t>
            </a:r>
          </a:p>
        </p:txBody>
      </p:sp>
      <p:sp>
        <p:nvSpPr>
          <p:cNvPr id="124" name="テキスト ボックス 24"/>
          <p:cNvSpPr txBox="1">
            <a:spLocks noChangeArrowheads="1"/>
          </p:cNvSpPr>
          <p:nvPr/>
        </p:nvSpPr>
        <p:spPr bwMode="auto">
          <a:xfrm>
            <a:off x="1204371" y="3566583"/>
            <a:ext cx="1998071" cy="177638"/>
          </a:xfrm>
          <a:prstGeom prst="rect">
            <a:avLst/>
          </a:prstGeom>
          <a:solidFill>
            <a:schemeClr val="bg1">
              <a:alpha val="53000"/>
            </a:schemeClr>
          </a:solidFill>
          <a:ln w="9525">
            <a:noFill/>
            <a:miter lim="800000"/>
            <a:headEnd/>
            <a:tailEnd/>
          </a:ln>
        </p:spPr>
        <p:txBody>
          <a:bodyPr wrap="square" lIns="0" tIns="27000" rIns="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dirty="0" smtClean="0">
                <a:latin typeface="+mn-ea"/>
                <a:cs typeface="Meiryo UI" pitchFamily="50" charset="-128"/>
              </a:rPr>
              <a:t>予約制レストランにリニューアル</a:t>
            </a:r>
            <a:r>
              <a:rPr lang="ja-JP" altLang="en-US" sz="800" dirty="0">
                <a:latin typeface="+mn-ea"/>
                <a:cs typeface="Meiryo UI" pitchFamily="50" charset="-128"/>
              </a:rPr>
              <a:t>（</a:t>
            </a:r>
            <a:r>
              <a:rPr lang="en-US" altLang="ja-JP" sz="800" dirty="0" smtClean="0">
                <a:latin typeface="+mn-ea"/>
                <a:cs typeface="Meiryo UI" pitchFamily="50" charset="-128"/>
              </a:rPr>
              <a:t>2016.5</a:t>
            </a:r>
            <a:r>
              <a:rPr lang="ja-JP" altLang="en-US" sz="800" dirty="0" smtClean="0">
                <a:latin typeface="+mn-ea"/>
                <a:cs typeface="Meiryo UI" pitchFamily="50" charset="-128"/>
              </a:rPr>
              <a:t>）</a:t>
            </a:r>
            <a:endParaRPr lang="en-US" altLang="ja-JP" sz="800" dirty="0">
              <a:latin typeface="+mn-ea"/>
              <a:cs typeface="Meiryo UI" pitchFamily="50" charset="-128"/>
            </a:endParaRPr>
          </a:p>
        </p:txBody>
      </p:sp>
      <p:pic>
        <p:nvPicPr>
          <p:cNvPr id="125" name="図 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082" y="3811952"/>
            <a:ext cx="1620000" cy="1078598"/>
          </a:xfrm>
          <a:prstGeom prst="rect">
            <a:avLst/>
          </a:prstGeom>
        </p:spPr>
      </p:pic>
      <p:sp>
        <p:nvSpPr>
          <p:cNvPr id="126" name="角丸四角形 125"/>
          <p:cNvSpPr/>
          <p:nvPr/>
        </p:nvSpPr>
        <p:spPr>
          <a:xfrm>
            <a:off x="1870010" y="3792079"/>
            <a:ext cx="1010458" cy="179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latin typeface="+mn-ea"/>
              </a:rPr>
              <a:t>もと博物館</a:t>
            </a:r>
          </a:p>
        </p:txBody>
      </p:sp>
      <p:cxnSp>
        <p:nvCxnSpPr>
          <p:cNvPr id="127" name="直線コネクタ 126"/>
          <p:cNvCxnSpPr>
            <a:stCxn id="122" idx="3"/>
            <a:endCxn id="121" idx="3"/>
          </p:cNvCxnSpPr>
          <p:nvPr/>
        </p:nvCxnSpPr>
        <p:spPr>
          <a:xfrm>
            <a:off x="2876203" y="3003406"/>
            <a:ext cx="841169" cy="373200"/>
          </a:xfrm>
          <a:prstGeom prst="line">
            <a:avLst/>
          </a:prstGeom>
        </p:spPr>
        <p:style>
          <a:lnRef idx="1">
            <a:schemeClr val="accent1"/>
          </a:lnRef>
          <a:fillRef idx="0">
            <a:schemeClr val="accent1"/>
          </a:fillRef>
          <a:effectRef idx="0">
            <a:schemeClr val="accent1"/>
          </a:effectRef>
          <a:fontRef idx="minor">
            <a:schemeClr val="tx1"/>
          </a:fontRef>
        </p:style>
      </p:cxnSp>
      <p:sp>
        <p:nvSpPr>
          <p:cNvPr id="128" name="テキスト ボックス 24"/>
          <p:cNvSpPr txBox="1">
            <a:spLocks noChangeArrowheads="1"/>
          </p:cNvSpPr>
          <p:nvPr/>
        </p:nvSpPr>
        <p:spPr bwMode="auto">
          <a:xfrm>
            <a:off x="1203700" y="4883174"/>
            <a:ext cx="1922152" cy="300749"/>
          </a:xfrm>
          <a:prstGeom prst="rect">
            <a:avLst/>
          </a:prstGeom>
          <a:noFill/>
          <a:ln w="9525">
            <a:noFill/>
            <a:miter lim="800000"/>
            <a:headEnd/>
            <a:tailEnd/>
          </a:ln>
        </p:spPr>
        <p:txBody>
          <a:bodyPr wrap="square" lIns="0" tIns="27000" rIns="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smtClean="0">
                <a:latin typeface="+mn-ea"/>
                <a:cs typeface="Meiryo UI" pitchFamily="50" charset="-128"/>
              </a:rPr>
              <a:t>MIRAIZA</a:t>
            </a:r>
            <a:r>
              <a:rPr lang="ja-JP" altLang="en-US" sz="800" dirty="0">
                <a:latin typeface="+mn-ea"/>
                <a:cs typeface="Meiryo UI" pitchFamily="50" charset="-128"/>
              </a:rPr>
              <a:t>　</a:t>
            </a:r>
            <a:r>
              <a:rPr lang="en-US" altLang="ja-JP" sz="800" dirty="0" smtClean="0">
                <a:latin typeface="+mn-ea"/>
                <a:cs typeface="Meiryo UI" pitchFamily="50" charset="-128"/>
              </a:rPr>
              <a:t>OSAKA-JO</a:t>
            </a:r>
            <a:r>
              <a:rPr lang="ja-JP" altLang="en-US" sz="800" dirty="0">
                <a:latin typeface="+mn-ea"/>
              </a:rPr>
              <a:t>（</a:t>
            </a:r>
            <a:r>
              <a:rPr lang="ja-JP" altLang="en-US" sz="800" dirty="0" smtClean="0">
                <a:latin typeface="+mn-ea"/>
              </a:rPr>
              <a:t>物販</a:t>
            </a:r>
            <a:r>
              <a:rPr lang="ja-JP" altLang="en-US" sz="800" dirty="0">
                <a:latin typeface="+mn-ea"/>
              </a:rPr>
              <a:t>、レストラン等の</a:t>
            </a:r>
            <a:r>
              <a:rPr lang="ja-JP" altLang="en-US" sz="800" dirty="0" smtClean="0">
                <a:latin typeface="+mn-ea"/>
              </a:rPr>
              <a:t>大型利便施設）にリニューアル</a:t>
            </a:r>
            <a:r>
              <a:rPr lang="ja-JP" altLang="en-US" sz="800" dirty="0" smtClean="0">
                <a:latin typeface="+mn-ea"/>
                <a:cs typeface="Meiryo UI" pitchFamily="50" charset="-128"/>
              </a:rPr>
              <a:t>（</a:t>
            </a:r>
            <a:r>
              <a:rPr lang="en-US" altLang="ja-JP" sz="800" dirty="0" smtClean="0">
                <a:latin typeface="+mn-ea"/>
                <a:cs typeface="Meiryo UI" pitchFamily="50" charset="-128"/>
              </a:rPr>
              <a:t>2017.10</a:t>
            </a:r>
            <a:r>
              <a:rPr lang="ja-JP" altLang="en-US" sz="800" dirty="0" smtClean="0">
                <a:latin typeface="+mn-ea"/>
                <a:cs typeface="Meiryo UI" pitchFamily="50" charset="-128"/>
              </a:rPr>
              <a:t>）</a:t>
            </a:r>
            <a:endParaRPr lang="en-US" altLang="ja-JP" sz="800" dirty="0">
              <a:latin typeface="+mn-ea"/>
              <a:cs typeface="Meiryo UI" pitchFamily="50" charset="-128"/>
            </a:endParaRPr>
          </a:p>
        </p:txBody>
      </p:sp>
      <p:grpSp>
        <p:nvGrpSpPr>
          <p:cNvPr id="129" name="グループ化 128"/>
          <p:cNvGrpSpPr/>
          <p:nvPr/>
        </p:nvGrpSpPr>
        <p:grpSpPr>
          <a:xfrm>
            <a:off x="5016904" y="5538693"/>
            <a:ext cx="2392265" cy="1182782"/>
            <a:chOff x="5219569" y="5557728"/>
            <a:chExt cx="2392265" cy="1182782"/>
          </a:xfrm>
        </p:grpSpPr>
        <p:pic>
          <p:nvPicPr>
            <p:cNvPr id="130" name="図 129"/>
            <p:cNvPicPr>
              <a:picLocks noChangeAspect="1"/>
            </p:cNvPicPr>
            <p:nvPr/>
          </p:nvPicPr>
          <p:blipFill rotWithShape="1">
            <a:blip r:embed="rId6" cstate="print">
              <a:extLst>
                <a:ext uri="{28A0092B-C50C-407E-A947-70E740481C1C}">
                  <a14:useLocalDpi xmlns:a14="http://schemas.microsoft.com/office/drawing/2010/main" val="0"/>
                </a:ext>
              </a:extLst>
            </a:blip>
            <a:srcRect l="2515" t="25059" r="4538"/>
            <a:stretch/>
          </p:blipFill>
          <p:spPr>
            <a:xfrm>
              <a:off x="5250907" y="5574705"/>
              <a:ext cx="1620000" cy="901958"/>
            </a:xfrm>
            <a:prstGeom prst="rect">
              <a:avLst/>
            </a:prstGeom>
          </p:spPr>
        </p:pic>
        <p:sp>
          <p:nvSpPr>
            <p:cNvPr id="131" name="テキスト ボックス 24"/>
            <p:cNvSpPr txBox="1">
              <a:spLocks noChangeArrowheads="1"/>
            </p:cNvSpPr>
            <p:nvPr/>
          </p:nvSpPr>
          <p:spPr bwMode="auto">
            <a:xfrm>
              <a:off x="5219569" y="6439761"/>
              <a:ext cx="2392265" cy="300749"/>
            </a:xfrm>
            <a:prstGeom prst="rect">
              <a:avLst/>
            </a:prstGeom>
            <a:noFill/>
            <a:ln w="9525">
              <a:noFill/>
              <a:miter lim="800000"/>
              <a:headEnd/>
              <a:tailEnd/>
            </a:ln>
          </p:spPr>
          <p:txBody>
            <a:bodyPr wrap="square" lIns="27000" tIns="27000" rIns="2700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smtClean="0">
                  <a:latin typeface="+mn-ea"/>
                  <a:cs typeface="Meiryo UI" pitchFamily="50" charset="-128"/>
                </a:rPr>
                <a:t>JO-TERRACE</a:t>
              </a:r>
              <a:r>
                <a:rPr lang="ja-JP" altLang="en-US" sz="800" dirty="0">
                  <a:latin typeface="+mn-ea"/>
                  <a:cs typeface="Meiryo UI" pitchFamily="50" charset="-128"/>
                </a:rPr>
                <a:t>　</a:t>
              </a:r>
              <a:r>
                <a:rPr lang="en-US" altLang="ja-JP" sz="800" dirty="0" smtClean="0">
                  <a:latin typeface="+mn-ea"/>
                  <a:cs typeface="Meiryo UI" pitchFamily="50" charset="-128"/>
                </a:rPr>
                <a:t>OSAKA</a:t>
              </a:r>
              <a:r>
                <a:rPr lang="ja-JP" altLang="en-US" sz="800" dirty="0" smtClean="0">
                  <a:latin typeface="+mn-ea"/>
                  <a:cs typeface="Meiryo UI" pitchFamily="50" charset="-128"/>
                </a:rPr>
                <a:t>（</a:t>
              </a:r>
              <a:r>
                <a:rPr lang="ja-JP" altLang="en-US" sz="800" dirty="0" smtClean="0">
                  <a:latin typeface="+mn-ea"/>
                </a:rPr>
                <a:t>物販</a:t>
              </a:r>
              <a:r>
                <a:rPr lang="ja-JP" altLang="en-US" sz="800" dirty="0">
                  <a:latin typeface="+mn-ea"/>
                </a:rPr>
                <a:t>・飲食</a:t>
              </a:r>
              <a:r>
                <a:rPr lang="ja-JP" altLang="en-US" sz="800" dirty="0" smtClean="0">
                  <a:latin typeface="+mn-ea"/>
                </a:rPr>
                <a:t>施設）</a:t>
              </a:r>
              <a:endParaRPr lang="en-US" altLang="ja-JP" sz="800" dirty="0" smtClean="0">
                <a:latin typeface="+mn-ea"/>
              </a:endParaRPr>
            </a:p>
            <a:p>
              <a:r>
                <a:rPr lang="ja-JP" altLang="en-US" sz="800" dirty="0" smtClean="0">
                  <a:latin typeface="+mn-ea"/>
                </a:rPr>
                <a:t>オープン</a:t>
              </a:r>
              <a:r>
                <a:rPr lang="ja-JP" altLang="en-US" sz="800" dirty="0" smtClean="0">
                  <a:latin typeface="+mn-ea"/>
                  <a:cs typeface="Meiryo UI" pitchFamily="50" charset="-128"/>
                </a:rPr>
                <a:t>（</a:t>
              </a:r>
              <a:r>
                <a:rPr lang="en-US" altLang="ja-JP" sz="800" dirty="0" smtClean="0">
                  <a:latin typeface="+mn-ea"/>
                  <a:cs typeface="Meiryo UI" pitchFamily="50" charset="-128"/>
                </a:rPr>
                <a:t>2017.6</a:t>
              </a:r>
              <a:r>
                <a:rPr lang="ja-JP" altLang="en-US" sz="800" dirty="0" smtClean="0">
                  <a:latin typeface="+mn-ea"/>
                  <a:cs typeface="Meiryo UI" pitchFamily="50" charset="-128"/>
                </a:rPr>
                <a:t>）</a:t>
              </a:r>
              <a:endParaRPr lang="en-US" altLang="ja-JP" sz="800" dirty="0">
                <a:latin typeface="+mn-ea"/>
                <a:cs typeface="Meiryo UI" pitchFamily="50" charset="-128"/>
              </a:endParaRPr>
            </a:p>
          </p:txBody>
        </p:sp>
        <p:sp>
          <p:nvSpPr>
            <p:cNvPr id="132" name="角丸四角形 131"/>
            <p:cNvSpPr/>
            <p:nvPr/>
          </p:nvSpPr>
          <p:spPr>
            <a:xfrm>
              <a:off x="5635116" y="5557728"/>
              <a:ext cx="1201226" cy="218642"/>
            </a:xfrm>
            <a:prstGeom prst="round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latin typeface="+mn-ea"/>
                </a:rPr>
                <a:t>大阪城公園駅前エリア</a:t>
              </a:r>
            </a:p>
          </p:txBody>
        </p:sp>
      </p:grpSp>
      <p:cxnSp>
        <p:nvCxnSpPr>
          <p:cNvPr id="133" name="直線コネクタ 132"/>
          <p:cNvCxnSpPr>
            <a:stCxn id="126" idx="3"/>
            <a:endCxn id="120" idx="3"/>
          </p:cNvCxnSpPr>
          <p:nvPr/>
        </p:nvCxnSpPr>
        <p:spPr>
          <a:xfrm flipV="1">
            <a:off x="2880468" y="3861518"/>
            <a:ext cx="1534880" cy="20237"/>
          </a:xfrm>
          <a:prstGeom prst="line">
            <a:avLst/>
          </a:prstGeom>
        </p:spPr>
        <p:style>
          <a:lnRef idx="1">
            <a:schemeClr val="accent1"/>
          </a:lnRef>
          <a:fillRef idx="0">
            <a:schemeClr val="accent1"/>
          </a:fillRef>
          <a:effectRef idx="0">
            <a:schemeClr val="accent1"/>
          </a:effectRef>
          <a:fontRef idx="minor">
            <a:schemeClr val="tx1"/>
          </a:fontRef>
        </p:style>
      </p:cxnSp>
      <p:grpSp>
        <p:nvGrpSpPr>
          <p:cNvPr id="134" name="グループ化 133"/>
          <p:cNvGrpSpPr/>
          <p:nvPr/>
        </p:nvGrpSpPr>
        <p:grpSpPr>
          <a:xfrm>
            <a:off x="2340802" y="5484120"/>
            <a:ext cx="2679319" cy="1196038"/>
            <a:chOff x="2507470" y="5519272"/>
            <a:chExt cx="2679319" cy="1196038"/>
          </a:xfrm>
        </p:grpSpPr>
        <p:pic>
          <p:nvPicPr>
            <p:cNvPr id="135" name="図 1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7470" y="5519272"/>
              <a:ext cx="2679319" cy="1070864"/>
            </a:xfrm>
            <a:prstGeom prst="rect">
              <a:avLst/>
            </a:prstGeom>
          </p:spPr>
        </p:pic>
        <p:sp>
          <p:nvSpPr>
            <p:cNvPr id="136" name="テキスト ボックス 24"/>
            <p:cNvSpPr txBox="1">
              <a:spLocks noChangeArrowheads="1"/>
            </p:cNvSpPr>
            <p:nvPr/>
          </p:nvSpPr>
          <p:spPr bwMode="auto">
            <a:xfrm>
              <a:off x="2753127" y="6537672"/>
              <a:ext cx="2385266" cy="177638"/>
            </a:xfrm>
            <a:prstGeom prst="rect">
              <a:avLst/>
            </a:prstGeom>
            <a:noFill/>
            <a:ln w="9525">
              <a:noFill/>
              <a:miter lim="800000"/>
              <a:headEnd/>
              <a:tailEnd/>
            </a:ln>
          </p:spPr>
          <p:txBody>
            <a:bodyPr wrap="square" lIns="27000" tIns="27000" rIns="2700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dirty="0" smtClean="0">
                  <a:latin typeface="+mn-ea"/>
                  <a:cs typeface="Meiryo UI" pitchFamily="50" charset="-128"/>
                </a:rPr>
                <a:t>カフェ、ベーカリー等オープン（</a:t>
              </a:r>
              <a:r>
                <a:rPr lang="en-US" altLang="ja-JP" sz="800" dirty="0" smtClean="0">
                  <a:latin typeface="+mn-ea"/>
                  <a:cs typeface="Meiryo UI" pitchFamily="50" charset="-128"/>
                </a:rPr>
                <a:t>2018.4,5</a:t>
              </a:r>
              <a:r>
                <a:rPr lang="ja-JP" altLang="en-US" sz="800" dirty="0" smtClean="0">
                  <a:latin typeface="+mn-ea"/>
                  <a:cs typeface="Meiryo UI" pitchFamily="50" charset="-128"/>
                </a:rPr>
                <a:t>）</a:t>
              </a:r>
              <a:endParaRPr lang="ja-JP" altLang="en-US" sz="800" dirty="0">
                <a:latin typeface="+mn-ea"/>
                <a:cs typeface="Meiryo UI" pitchFamily="50" charset="-128"/>
              </a:endParaRPr>
            </a:p>
          </p:txBody>
        </p:sp>
        <p:sp>
          <p:nvSpPr>
            <p:cNvPr id="137" name="角丸四角形 136"/>
            <p:cNvSpPr/>
            <p:nvPr/>
          </p:nvSpPr>
          <p:spPr>
            <a:xfrm>
              <a:off x="4115192" y="5579797"/>
              <a:ext cx="965189" cy="211326"/>
            </a:xfrm>
            <a:prstGeom prst="round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latin typeface="+mn-ea"/>
                </a:rPr>
                <a:t>森ノ宮噴水エリア</a:t>
              </a:r>
            </a:p>
          </p:txBody>
        </p:sp>
      </p:grpSp>
      <p:cxnSp>
        <p:nvCxnSpPr>
          <p:cNvPr id="138" name="直線コネクタ 137"/>
          <p:cNvCxnSpPr>
            <a:stCxn id="115" idx="4"/>
            <a:endCxn id="135" idx="0"/>
          </p:cNvCxnSpPr>
          <p:nvPr/>
        </p:nvCxnSpPr>
        <p:spPr>
          <a:xfrm flipH="1">
            <a:off x="3680462" y="4629415"/>
            <a:ext cx="1634112" cy="8547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直線コネクタ 138"/>
          <p:cNvCxnSpPr>
            <a:stCxn id="130" idx="1"/>
            <a:endCxn id="117" idx="2"/>
          </p:cNvCxnSpPr>
          <p:nvPr/>
        </p:nvCxnSpPr>
        <p:spPr>
          <a:xfrm flipV="1">
            <a:off x="5048242" y="3227706"/>
            <a:ext cx="616467" cy="2778943"/>
          </a:xfrm>
          <a:prstGeom prst="line">
            <a:avLst/>
          </a:prstGeom>
        </p:spPr>
        <p:style>
          <a:lnRef idx="1">
            <a:schemeClr val="accent1"/>
          </a:lnRef>
          <a:fillRef idx="0">
            <a:schemeClr val="accent1"/>
          </a:fillRef>
          <a:effectRef idx="0">
            <a:schemeClr val="accent1"/>
          </a:effectRef>
          <a:fontRef idx="minor">
            <a:schemeClr val="tx1"/>
          </a:fontRef>
        </p:style>
      </p:cxnSp>
      <p:pic>
        <p:nvPicPr>
          <p:cNvPr id="140" name="図 1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7807" y="6038744"/>
            <a:ext cx="708231" cy="432000"/>
          </a:xfrm>
          <a:prstGeom prst="rect">
            <a:avLst/>
          </a:prstGeom>
        </p:spPr>
      </p:pic>
      <p:pic>
        <p:nvPicPr>
          <p:cNvPr id="141" name="図 1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0340" y="5435714"/>
            <a:ext cx="710181" cy="432000"/>
          </a:xfrm>
          <a:prstGeom prst="rect">
            <a:avLst/>
          </a:prstGeom>
        </p:spPr>
      </p:pic>
      <p:sp>
        <p:nvSpPr>
          <p:cNvPr id="142" name="フリーフォーム 141"/>
          <p:cNvSpPr/>
          <p:nvPr/>
        </p:nvSpPr>
        <p:spPr>
          <a:xfrm>
            <a:off x="3359383" y="3874629"/>
            <a:ext cx="731846" cy="524066"/>
          </a:xfrm>
          <a:custGeom>
            <a:avLst/>
            <a:gdLst>
              <a:gd name="connsiteX0" fmla="*/ 742950 w 742950"/>
              <a:gd name="connsiteY0" fmla="*/ 238125 h 542925"/>
              <a:gd name="connsiteX1" fmla="*/ 561975 w 742950"/>
              <a:gd name="connsiteY1" fmla="*/ 238125 h 542925"/>
              <a:gd name="connsiteX2" fmla="*/ 561975 w 742950"/>
              <a:gd name="connsiteY2" fmla="*/ 142875 h 542925"/>
              <a:gd name="connsiteX3" fmla="*/ 133350 w 742950"/>
              <a:gd name="connsiteY3" fmla="*/ 180975 h 542925"/>
              <a:gd name="connsiteX4" fmla="*/ 104775 w 742950"/>
              <a:gd name="connsiteY4" fmla="*/ 0 h 542925"/>
              <a:gd name="connsiteX5" fmla="*/ 0 w 742950"/>
              <a:gd name="connsiteY5" fmla="*/ 28575 h 542925"/>
              <a:gd name="connsiteX6" fmla="*/ 104775 w 742950"/>
              <a:gd name="connsiteY6" fmla="*/ 133350 h 542925"/>
              <a:gd name="connsiteX7" fmla="*/ 142875 w 742950"/>
              <a:gd name="connsiteY7" fmla="*/ 371475 h 542925"/>
              <a:gd name="connsiteX8" fmla="*/ 200025 w 742950"/>
              <a:gd name="connsiteY8" fmla="*/ 438150 h 542925"/>
              <a:gd name="connsiteX9" fmla="*/ 200025 w 742950"/>
              <a:gd name="connsiteY9" fmla="*/ 542925 h 542925"/>
              <a:gd name="connsiteX10" fmla="*/ 152400 w 742950"/>
              <a:gd name="connsiteY10" fmla="*/ 523875 h 542925"/>
              <a:gd name="connsiteX11" fmla="*/ 123825 w 742950"/>
              <a:gd name="connsiteY11" fmla="*/ 447675 h 542925"/>
              <a:gd name="connsiteX12" fmla="*/ 161925 w 742950"/>
              <a:gd name="connsiteY12" fmla="*/ 352425 h 542925"/>
              <a:gd name="connsiteX13" fmla="*/ 133350 w 742950"/>
              <a:gd name="connsiteY13" fmla="*/ 209550 h 542925"/>
              <a:gd name="connsiteX0" fmla="*/ 742950 w 742950"/>
              <a:gd name="connsiteY0" fmla="*/ 238125 h 555625"/>
              <a:gd name="connsiteX1" fmla="*/ 561975 w 742950"/>
              <a:gd name="connsiteY1" fmla="*/ 238125 h 555625"/>
              <a:gd name="connsiteX2" fmla="*/ 561975 w 742950"/>
              <a:gd name="connsiteY2" fmla="*/ 142875 h 555625"/>
              <a:gd name="connsiteX3" fmla="*/ 133350 w 742950"/>
              <a:gd name="connsiteY3" fmla="*/ 180975 h 555625"/>
              <a:gd name="connsiteX4" fmla="*/ 104775 w 742950"/>
              <a:gd name="connsiteY4" fmla="*/ 0 h 555625"/>
              <a:gd name="connsiteX5" fmla="*/ 0 w 742950"/>
              <a:gd name="connsiteY5" fmla="*/ 28575 h 555625"/>
              <a:gd name="connsiteX6" fmla="*/ 104775 w 742950"/>
              <a:gd name="connsiteY6" fmla="*/ 133350 h 555625"/>
              <a:gd name="connsiteX7" fmla="*/ 142875 w 742950"/>
              <a:gd name="connsiteY7" fmla="*/ 371475 h 555625"/>
              <a:gd name="connsiteX8" fmla="*/ 200025 w 742950"/>
              <a:gd name="connsiteY8" fmla="*/ 438150 h 555625"/>
              <a:gd name="connsiteX9" fmla="*/ 200025 w 742950"/>
              <a:gd name="connsiteY9" fmla="*/ 542925 h 555625"/>
              <a:gd name="connsiteX10" fmla="*/ 133350 w 742950"/>
              <a:gd name="connsiteY10" fmla="*/ 555625 h 555625"/>
              <a:gd name="connsiteX11" fmla="*/ 123825 w 742950"/>
              <a:gd name="connsiteY11" fmla="*/ 447675 h 555625"/>
              <a:gd name="connsiteX12" fmla="*/ 161925 w 742950"/>
              <a:gd name="connsiteY12" fmla="*/ 352425 h 555625"/>
              <a:gd name="connsiteX13" fmla="*/ 133350 w 742950"/>
              <a:gd name="connsiteY13" fmla="*/ 209550 h 555625"/>
              <a:gd name="connsiteX0" fmla="*/ 742950 w 742950"/>
              <a:gd name="connsiteY0" fmla="*/ 238125 h 555625"/>
              <a:gd name="connsiteX1" fmla="*/ 561975 w 742950"/>
              <a:gd name="connsiteY1" fmla="*/ 238125 h 555625"/>
              <a:gd name="connsiteX2" fmla="*/ 561975 w 742950"/>
              <a:gd name="connsiteY2" fmla="*/ 142875 h 555625"/>
              <a:gd name="connsiteX3" fmla="*/ 133350 w 742950"/>
              <a:gd name="connsiteY3" fmla="*/ 180975 h 555625"/>
              <a:gd name="connsiteX4" fmla="*/ 104775 w 742950"/>
              <a:gd name="connsiteY4" fmla="*/ 0 h 555625"/>
              <a:gd name="connsiteX5" fmla="*/ 0 w 742950"/>
              <a:gd name="connsiteY5" fmla="*/ 28575 h 555625"/>
              <a:gd name="connsiteX6" fmla="*/ 104775 w 742950"/>
              <a:gd name="connsiteY6" fmla="*/ 133350 h 555625"/>
              <a:gd name="connsiteX7" fmla="*/ 142875 w 742950"/>
              <a:gd name="connsiteY7" fmla="*/ 371475 h 555625"/>
              <a:gd name="connsiteX8" fmla="*/ 200025 w 742950"/>
              <a:gd name="connsiteY8" fmla="*/ 438150 h 555625"/>
              <a:gd name="connsiteX9" fmla="*/ 200025 w 742950"/>
              <a:gd name="connsiteY9" fmla="*/ 542925 h 555625"/>
              <a:gd name="connsiteX10" fmla="*/ 133350 w 742950"/>
              <a:gd name="connsiteY10" fmla="*/ 555625 h 555625"/>
              <a:gd name="connsiteX11" fmla="*/ 104775 w 742950"/>
              <a:gd name="connsiteY11" fmla="*/ 409575 h 555625"/>
              <a:gd name="connsiteX12" fmla="*/ 161925 w 742950"/>
              <a:gd name="connsiteY12" fmla="*/ 352425 h 555625"/>
              <a:gd name="connsiteX13" fmla="*/ 133350 w 742950"/>
              <a:gd name="connsiteY13" fmla="*/ 209550 h 555625"/>
              <a:gd name="connsiteX0" fmla="*/ 742950 w 742950"/>
              <a:gd name="connsiteY0" fmla="*/ 238125 h 555625"/>
              <a:gd name="connsiteX1" fmla="*/ 561975 w 742950"/>
              <a:gd name="connsiteY1" fmla="*/ 238125 h 555625"/>
              <a:gd name="connsiteX2" fmla="*/ 561975 w 742950"/>
              <a:gd name="connsiteY2" fmla="*/ 142875 h 555625"/>
              <a:gd name="connsiteX3" fmla="*/ 133350 w 742950"/>
              <a:gd name="connsiteY3" fmla="*/ 180975 h 555625"/>
              <a:gd name="connsiteX4" fmla="*/ 104775 w 742950"/>
              <a:gd name="connsiteY4" fmla="*/ 0 h 555625"/>
              <a:gd name="connsiteX5" fmla="*/ 0 w 742950"/>
              <a:gd name="connsiteY5" fmla="*/ 28575 h 555625"/>
              <a:gd name="connsiteX6" fmla="*/ 104775 w 742950"/>
              <a:gd name="connsiteY6" fmla="*/ 133350 h 555625"/>
              <a:gd name="connsiteX7" fmla="*/ 142875 w 742950"/>
              <a:gd name="connsiteY7" fmla="*/ 371475 h 555625"/>
              <a:gd name="connsiteX8" fmla="*/ 206375 w 742950"/>
              <a:gd name="connsiteY8" fmla="*/ 400050 h 555625"/>
              <a:gd name="connsiteX9" fmla="*/ 200025 w 742950"/>
              <a:gd name="connsiteY9" fmla="*/ 542925 h 555625"/>
              <a:gd name="connsiteX10" fmla="*/ 133350 w 742950"/>
              <a:gd name="connsiteY10" fmla="*/ 555625 h 555625"/>
              <a:gd name="connsiteX11" fmla="*/ 104775 w 742950"/>
              <a:gd name="connsiteY11" fmla="*/ 409575 h 555625"/>
              <a:gd name="connsiteX12" fmla="*/ 161925 w 742950"/>
              <a:gd name="connsiteY12" fmla="*/ 352425 h 555625"/>
              <a:gd name="connsiteX13" fmla="*/ 133350 w 742950"/>
              <a:gd name="connsiteY13" fmla="*/ 209550 h 555625"/>
              <a:gd name="connsiteX0" fmla="*/ 742978 w 742978"/>
              <a:gd name="connsiteY0" fmla="*/ 257175 h 574675"/>
              <a:gd name="connsiteX1" fmla="*/ 562003 w 742978"/>
              <a:gd name="connsiteY1" fmla="*/ 257175 h 574675"/>
              <a:gd name="connsiteX2" fmla="*/ 562003 w 742978"/>
              <a:gd name="connsiteY2" fmla="*/ 161925 h 574675"/>
              <a:gd name="connsiteX3" fmla="*/ 133378 w 742978"/>
              <a:gd name="connsiteY3" fmla="*/ 200025 h 574675"/>
              <a:gd name="connsiteX4" fmla="*/ 95278 w 742978"/>
              <a:gd name="connsiteY4" fmla="*/ 0 h 574675"/>
              <a:gd name="connsiteX5" fmla="*/ 28 w 742978"/>
              <a:gd name="connsiteY5" fmla="*/ 47625 h 574675"/>
              <a:gd name="connsiteX6" fmla="*/ 104803 w 742978"/>
              <a:gd name="connsiteY6" fmla="*/ 152400 h 574675"/>
              <a:gd name="connsiteX7" fmla="*/ 142903 w 742978"/>
              <a:gd name="connsiteY7" fmla="*/ 390525 h 574675"/>
              <a:gd name="connsiteX8" fmla="*/ 206403 w 742978"/>
              <a:gd name="connsiteY8" fmla="*/ 419100 h 574675"/>
              <a:gd name="connsiteX9" fmla="*/ 200053 w 742978"/>
              <a:gd name="connsiteY9" fmla="*/ 561975 h 574675"/>
              <a:gd name="connsiteX10" fmla="*/ 133378 w 742978"/>
              <a:gd name="connsiteY10" fmla="*/ 574675 h 574675"/>
              <a:gd name="connsiteX11" fmla="*/ 104803 w 742978"/>
              <a:gd name="connsiteY11" fmla="*/ 428625 h 574675"/>
              <a:gd name="connsiteX12" fmla="*/ 161953 w 742978"/>
              <a:gd name="connsiteY12" fmla="*/ 371475 h 574675"/>
              <a:gd name="connsiteX13" fmla="*/ 133378 w 742978"/>
              <a:gd name="connsiteY13" fmla="*/ 228600 h 574675"/>
              <a:gd name="connsiteX0" fmla="*/ 733459 w 733459"/>
              <a:gd name="connsiteY0" fmla="*/ 257175 h 574675"/>
              <a:gd name="connsiteX1" fmla="*/ 552484 w 733459"/>
              <a:gd name="connsiteY1" fmla="*/ 257175 h 574675"/>
              <a:gd name="connsiteX2" fmla="*/ 552484 w 733459"/>
              <a:gd name="connsiteY2" fmla="*/ 161925 h 574675"/>
              <a:gd name="connsiteX3" fmla="*/ 123859 w 733459"/>
              <a:gd name="connsiteY3" fmla="*/ 200025 h 574675"/>
              <a:gd name="connsiteX4" fmla="*/ 85759 w 733459"/>
              <a:gd name="connsiteY4" fmla="*/ 0 h 574675"/>
              <a:gd name="connsiteX5" fmla="*/ 34 w 733459"/>
              <a:gd name="connsiteY5" fmla="*/ 28575 h 574675"/>
              <a:gd name="connsiteX6" fmla="*/ 95284 w 733459"/>
              <a:gd name="connsiteY6" fmla="*/ 152400 h 574675"/>
              <a:gd name="connsiteX7" fmla="*/ 133384 w 733459"/>
              <a:gd name="connsiteY7" fmla="*/ 390525 h 574675"/>
              <a:gd name="connsiteX8" fmla="*/ 196884 w 733459"/>
              <a:gd name="connsiteY8" fmla="*/ 419100 h 574675"/>
              <a:gd name="connsiteX9" fmla="*/ 190534 w 733459"/>
              <a:gd name="connsiteY9" fmla="*/ 561975 h 574675"/>
              <a:gd name="connsiteX10" fmla="*/ 123859 w 733459"/>
              <a:gd name="connsiteY10" fmla="*/ 574675 h 574675"/>
              <a:gd name="connsiteX11" fmla="*/ 95284 w 733459"/>
              <a:gd name="connsiteY11" fmla="*/ 428625 h 574675"/>
              <a:gd name="connsiteX12" fmla="*/ 152434 w 733459"/>
              <a:gd name="connsiteY12" fmla="*/ 371475 h 574675"/>
              <a:gd name="connsiteX13" fmla="*/ 123859 w 733459"/>
              <a:gd name="connsiteY13" fmla="*/ 228600 h 574675"/>
              <a:gd name="connsiteX0" fmla="*/ 736053 w 736053"/>
              <a:gd name="connsiteY0" fmla="*/ 257175 h 574675"/>
              <a:gd name="connsiteX1" fmla="*/ 555078 w 736053"/>
              <a:gd name="connsiteY1" fmla="*/ 257175 h 574675"/>
              <a:gd name="connsiteX2" fmla="*/ 555078 w 736053"/>
              <a:gd name="connsiteY2" fmla="*/ 161925 h 574675"/>
              <a:gd name="connsiteX3" fmla="*/ 126453 w 736053"/>
              <a:gd name="connsiteY3" fmla="*/ 200025 h 574675"/>
              <a:gd name="connsiteX4" fmla="*/ 88353 w 736053"/>
              <a:gd name="connsiteY4" fmla="*/ 0 h 574675"/>
              <a:gd name="connsiteX5" fmla="*/ 2628 w 736053"/>
              <a:gd name="connsiteY5" fmla="*/ 28575 h 574675"/>
              <a:gd name="connsiteX6" fmla="*/ 28822 w 736053"/>
              <a:gd name="connsiteY6" fmla="*/ 128588 h 574675"/>
              <a:gd name="connsiteX7" fmla="*/ 97878 w 736053"/>
              <a:gd name="connsiteY7" fmla="*/ 152400 h 574675"/>
              <a:gd name="connsiteX8" fmla="*/ 135978 w 736053"/>
              <a:gd name="connsiteY8" fmla="*/ 390525 h 574675"/>
              <a:gd name="connsiteX9" fmla="*/ 199478 w 736053"/>
              <a:gd name="connsiteY9" fmla="*/ 419100 h 574675"/>
              <a:gd name="connsiteX10" fmla="*/ 193128 w 736053"/>
              <a:gd name="connsiteY10" fmla="*/ 561975 h 574675"/>
              <a:gd name="connsiteX11" fmla="*/ 126453 w 736053"/>
              <a:gd name="connsiteY11" fmla="*/ 574675 h 574675"/>
              <a:gd name="connsiteX12" fmla="*/ 97878 w 736053"/>
              <a:gd name="connsiteY12" fmla="*/ 428625 h 574675"/>
              <a:gd name="connsiteX13" fmla="*/ 155028 w 736053"/>
              <a:gd name="connsiteY13" fmla="*/ 371475 h 574675"/>
              <a:gd name="connsiteX14" fmla="*/ 126453 w 736053"/>
              <a:gd name="connsiteY14" fmla="*/ 228600 h 574675"/>
              <a:gd name="connsiteX0" fmla="*/ 736053 w 736053"/>
              <a:gd name="connsiteY0" fmla="*/ 257175 h 574675"/>
              <a:gd name="connsiteX1" fmla="*/ 555078 w 736053"/>
              <a:gd name="connsiteY1" fmla="*/ 257175 h 574675"/>
              <a:gd name="connsiteX2" fmla="*/ 555078 w 736053"/>
              <a:gd name="connsiteY2" fmla="*/ 161925 h 574675"/>
              <a:gd name="connsiteX3" fmla="*/ 126453 w 736053"/>
              <a:gd name="connsiteY3" fmla="*/ 200025 h 574675"/>
              <a:gd name="connsiteX4" fmla="*/ 88353 w 736053"/>
              <a:gd name="connsiteY4" fmla="*/ 0 h 574675"/>
              <a:gd name="connsiteX5" fmla="*/ 2628 w 736053"/>
              <a:gd name="connsiteY5" fmla="*/ 28575 h 574675"/>
              <a:gd name="connsiteX6" fmla="*/ 28822 w 736053"/>
              <a:gd name="connsiteY6" fmla="*/ 128588 h 574675"/>
              <a:gd name="connsiteX7" fmla="*/ 97878 w 736053"/>
              <a:gd name="connsiteY7" fmla="*/ 152400 h 574675"/>
              <a:gd name="connsiteX8" fmla="*/ 135978 w 736053"/>
              <a:gd name="connsiteY8" fmla="*/ 390525 h 574675"/>
              <a:gd name="connsiteX9" fmla="*/ 199478 w 736053"/>
              <a:gd name="connsiteY9" fmla="*/ 419100 h 574675"/>
              <a:gd name="connsiteX10" fmla="*/ 193128 w 736053"/>
              <a:gd name="connsiteY10" fmla="*/ 561975 h 574675"/>
              <a:gd name="connsiteX11" fmla="*/ 126453 w 736053"/>
              <a:gd name="connsiteY11" fmla="*/ 574675 h 574675"/>
              <a:gd name="connsiteX12" fmla="*/ 97878 w 736053"/>
              <a:gd name="connsiteY12" fmla="*/ 428625 h 574675"/>
              <a:gd name="connsiteX13" fmla="*/ 155028 w 736053"/>
              <a:gd name="connsiteY13"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47922 w 736053"/>
              <a:gd name="connsiteY3" fmla="*/ 119063 h 574675"/>
              <a:gd name="connsiteX4" fmla="*/ 126453 w 736053"/>
              <a:gd name="connsiteY4" fmla="*/ 200025 h 574675"/>
              <a:gd name="connsiteX5" fmla="*/ 88353 w 736053"/>
              <a:gd name="connsiteY5" fmla="*/ 0 h 574675"/>
              <a:gd name="connsiteX6" fmla="*/ 2628 w 736053"/>
              <a:gd name="connsiteY6" fmla="*/ 28575 h 574675"/>
              <a:gd name="connsiteX7" fmla="*/ 28822 w 736053"/>
              <a:gd name="connsiteY7" fmla="*/ 128588 h 574675"/>
              <a:gd name="connsiteX8" fmla="*/ 97878 w 736053"/>
              <a:gd name="connsiteY8" fmla="*/ 152400 h 574675"/>
              <a:gd name="connsiteX9" fmla="*/ 135978 w 736053"/>
              <a:gd name="connsiteY9" fmla="*/ 390525 h 574675"/>
              <a:gd name="connsiteX10" fmla="*/ 199478 w 736053"/>
              <a:gd name="connsiteY10" fmla="*/ 419100 h 574675"/>
              <a:gd name="connsiteX11" fmla="*/ 193128 w 736053"/>
              <a:gd name="connsiteY11" fmla="*/ 561975 h 574675"/>
              <a:gd name="connsiteX12" fmla="*/ 126453 w 736053"/>
              <a:gd name="connsiteY12" fmla="*/ 574675 h 574675"/>
              <a:gd name="connsiteX13" fmla="*/ 97878 w 736053"/>
              <a:gd name="connsiteY13" fmla="*/ 428625 h 574675"/>
              <a:gd name="connsiteX14" fmla="*/ 155028 w 736053"/>
              <a:gd name="connsiteY14"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09822 w 736053"/>
              <a:gd name="connsiteY3" fmla="*/ 96838 h 574675"/>
              <a:gd name="connsiteX4" fmla="*/ 126453 w 736053"/>
              <a:gd name="connsiteY4" fmla="*/ 200025 h 574675"/>
              <a:gd name="connsiteX5" fmla="*/ 88353 w 736053"/>
              <a:gd name="connsiteY5" fmla="*/ 0 h 574675"/>
              <a:gd name="connsiteX6" fmla="*/ 2628 w 736053"/>
              <a:gd name="connsiteY6" fmla="*/ 28575 h 574675"/>
              <a:gd name="connsiteX7" fmla="*/ 28822 w 736053"/>
              <a:gd name="connsiteY7" fmla="*/ 128588 h 574675"/>
              <a:gd name="connsiteX8" fmla="*/ 97878 w 736053"/>
              <a:gd name="connsiteY8" fmla="*/ 152400 h 574675"/>
              <a:gd name="connsiteX9" fmla="*/ 135978 w 736053"/>
              <a:gd name="connsiteY9" fmla="*/ 390525 h 574675"/>
              <a:gd name="connsiteX10" fmla="*/ 199478 w 736053"/>
              <a:gd name="connsiteY10" fmla="*/ 419100 h 574675"/>
              <a:gd name="connsiteX11" fmla="*/ 193128 w 736053"/>
              <a:gd name="connsiteY11" fmla="*/ 561975 h 574675"/>
              <a:gd name="connsiteX12" fmla="*/ 126453 w 736053"/>
              <a:gd name="connsiteY12" fmla="*/ 574675 h 574675"/>
              <a:gd name="connsiteX13" fmla="*/ 97878 w 736053"/>
              <a:gd name="connsiteY13" fmla="*/ 428625 h 574675"/>
              <a:gd name="connsiteX14" fmla="*/ 155028 w 736053"/>
              <a:gd name="connsiteY14"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09822 w 736053"/>
              <a:gd name="connsiteY3" fmla="*/ 96838 h 574675"/>
              <a:gd name="connsiteX4" fmla="*/ 386803 w 736053"/>
              <a:gd name="connsiteY4" fmla="*/ 152400 h 574675"/>
              <a:gd name="connsiteX5" fmla="*/ 126453 w 736053"/>
              <a:gd name="connsiteY5" fmla="*/ 200025 h 574675"/>
              <a:gd name="connsiteX6" fmla="*/ 88353 w 736053"/>
              <a:gd name="connsiteY6" fmla="*/ 0 h 574675"/>
              <a:gd name="connsiteX7" fmla="*/ 2628 w 736053"/>
              <a:gd name="connsiteY7" fmla="*/ 28575 h 574675"/>
              <a:gd name="connsiteX8" fmla="*/ 28822 w 736053"/>
              <a:gd name="connsiteY8" fmla="*/ 128588 h 574675"/>
              <a:gd name="connsiteX9" fmla="*/ 97878 w 736053"/>
              <a:gd name="connsiteY9" fmla="*/ 152400 h 574675"/>
              <a:gd name="connsiteX10" fmla="*/ 135978 w 736053"/>
              <a:gd name="connsiteY10" fmla="*/ 390525 h 574675"/>
              <a:gd name="connsiteX11" fmla="*/ 199478 w 736053"/>
              <a:gd name="connsiteY11" fmla="*/ 419100 h 574675"/>
              <a:gd name="connsiteX12" fmla="*/ 193128 w 736053"/>
              <a:gd name="connsiteY12" fmla="*/ 561975 h 574675"/>
              <a:gd name="connsiteX13" fmla="*/ 126453 w 736053"/>
              <a:gd name="connsiteY13" fmla="*/ 574675 h 574675"/>
              <a:gd name="connsiteX14" fmla="*/ 97878 w 736053"/>
              <a:gd name="connsiteY14" fmla="*/ 428625 h 574675"/>
              <a:gd name="connsiteX15" fmla="*/ 155028 w 736053"/>
              <a:gd name="connsiteY15"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09822 w 736053"/>
              <a:gd name="connsiteY3" fmla="*/ 96838 h 574675"/>
              <a:gd name="connsiteX4" fmla="*/ 386803 w 736053"/>
              <a:gd name="connsiteY4" fmla="*/ 152400 h 574675"/>
              <a:gd name="connsiteX5" fmla="*/ 342353 w 736053"/>
              <a:gd name="connsiteY5" fmla="*/ 190500 h 574675"/>
              <a:gd name="connsiteX6" fmla="*/ 126453 w 736053"/>
              <a:gd name="connsiteY6" fmla="*/ 200025 h 574675"/>
              <a:gd name="connsiteX7" fmla="*/ 88353 w 736053"/>
              <a:gd name="connsiteY7" fmla="*/ 0 h 574675"/>
              <a:gd name="connsiteX8" fmla="*/ 2628 w 736053"/>
              <a:gd name="connsiteY8" fmla="*/ 28575 h 574675"/>
              <a:gd name="connsiteX9" fmla="*/ 28822 w 736053"/>
              <a:gd name="connsiteY9" fmla="*/ 128588 h 574675"/>
              <a:gd name="connsiteX10" fmla="*/ 97878 w 736053"/>
              <a:gd name="connsiteY10" fmla="*/ 152400 h 574675"/>
              <a:gd name="connsiteX11" fmla="*/ 135978 w 736053"/>
              <a:gd name="connsiteY11" fmla="*/ 390525 h 574675"/>
              <a:gd name="connsiteX12" fmla="*/ 199478 w 736053"/>
              <a:gd name="connsiteY12" fmla="*/ 419100 h 574675"/>
              <a:gd name="connsiteX13" fmla="*/ 193128 w 736053"/>
              <a:gd name="connsiteY13" fmla="*/ 561975 h 574675"/>
              <a:gd name="connsiteX14" fmla="*/ 126453 w 736053"/>
              <a:gd name="connsiteY14" fmla="*/ 574675 h 574675"/>
              <a:gd name="connsiteX15" fmla="*/ 97878 w 736053"/>
              <a:gd name="connsiteY15" fmla="*/ 428625 h 574675"/>
              <a:gd name="connsiteX16" fmla="*/ 155028 w 736053"/>
              <a:gd name="connsiteY16" fmla="*/ 371475 h 574675"/>
              <a:gd name="connsiteX0" fmla="*/ 736053 w 736053"/>
              <a:gd name="connsiteY0" fmla="*/ 257175 h 574675"/>
              <a:gd name="connsiteX1" fmla="*/ 555078 w 736053"/>
              <a:gd name="connsiteY1" fmla="*/ 257175 h 574675"/>
              <a:gd name="connsiteX2" fmla="*/ 555078 w 736053"/>
              <a:gd name="connsiteY2" fmla="*/ 161925 h 574675"/>
              <a:gd name="connsiteX3" fmla="*/ 409822 w 736053"/>
              <a:gd name="connsiteY3" fmla="*/ 96838 h 574675"/>
              <a:gd name="connsiteX4" fmla="*/ 389978 w 736053"/>
              <a:gd name="connsiteY4" fmla="*/ 158750 h 574675"/>
              <a:gd name="connsiteX5" fmla="*/ 342353 w 736053"/>
              <a:gd name="connsiteY5" fmla="*/ 190500 h 574675"/>
              <a:gd name="connsiteX6" fmla="*/ 126453 w 736053"/>
              <a:gd name="connsiteY6" fmla="*/ 200025 h 574675"/>
              <a:gd name="connsiteX7" fmla="*/ 88353 w 736053"/>
              <a:gd name="connsiteY7" fmla="*/ 0 h 574675"/>
              <a:gd name="connsiteX8" fmla="*/ 2628 w 736053"/>
              <a:gd name="connsiteY8" fmla="*/ 28575 h 574675"/>
              <a:gd name="connsiteX9" fmla="*/ 28822 w 736053"/>
              <a:gd name="connsiteY9" fmla="*/ 128588 h 574675"/>
              <a:gd name="connsiteX10" fmla="*/ 97878 w 736053"/>
              <a:gd name="connsiteY10" fmla="*/ 152400 h 574675"/>
              <a:gd name="connsiteX11" fmla="*/ 135978 w 736053"/>
              <a:gd name="connsiteY11" fmla="*/ 390525 h 574675"/>
              <a:gd name="connsiteX12" fmla="*/ 199478 w 736053"/>
              <a:gd name="connsiteY12" fmla="*/ 419100 h 574675"/>
              <a:gd name="connsiteX13" fmla="*/ 193128 w 736053"/>
              <a:gd name="connsiteY13" fmla="*/ 561975 h 574675"/>
              <a:gd name="connsiteX14" fmla="*/ 126453 w 736053"/>
              <a:gd name="connsiteY14" fmla="*/ 574675 h 574675"/>
              <a:gd name="connsiteX15" fmla="*/ 97878 w 736053"/>
              <a:gd name="connsiteY15" fmla="*/ 428625 h 574675"/>
              <a:gd name="connsiteX16" fmla="*/ 155028 w 736053"/>
              <a:gd name="connsiteY16" fmla="*/ 371475 h 574675"/>
              <a:gd name="connsiteX0" fmla="*/ 736053 w 736053"/>
              <a:gd name="connsiteY0" fmla="*/ 232461 h 549961"/>
              <a:gd name="connsiteX1" fmla="*/ 555078 w 736053"/>
              <a:gd name="connsiteY1" fmla="*/ 232461 h 549961"/>
              <a:gd name="connsiteX2" fmla="*/ 555078 w 736053"/>
              <a:gd name="connsiteY2" fmla="*/ 137211 h 549961"/>
              <a:gd name="connsiteX3" fmla="*/ 409822 w 736053"/>
              <a:gd name="connsiteY3" fmla="*/ 72124 h 549961"/>
              <a:gd name="connsiteX4" fmla="*/ 389978 w 736053"/>
              <a:gd name="connsiteY4" fmla="*/ 134036 h 549961"/>
              <a:gd name="connsiteX5" fmla="*/ 342353 w 736053"/>
              <a:gd name="connsiteY5" fmla="*/ 165786 h 549961"/>
              <a:gd name="connsiteX6" fmla="*/ 126453 w 736053"/>
              <a:gd name="connsiteY6" fmla="*/ 175311 h 549961"/>
              <a:gd name="connsiteX7" fmla="*/ 88353 w 736053"/>
              <a:gd name="connsiteY7" fmla="*/ 10211 h 549961"/>
              <a:gd name="connsiteX8" fmla="*/ 2628 w 736053"/>
              <a:gd name="connsiteY8" fmla="*/ 3861 h 549961"/>
              <a:gd name="connsiteX9" fmla="*/ 28822 w 736053"/>
              <a:gd name="connsiteY9" fmla="*/ 103874 h 549961"/>
              <a:gd name="connsiteX10" fmla="*/ 97878 w 736053"/>
              <a:gd name="connsiteY10" fmla="*/ 127686 h 549961"/>
              <a:gd name="connsiteX11" fmla="*/ 135978 w 736053"/>
              <a:gd name="connsiteY11" fmla="*/ 365811 h 549961"/>
              <a:gd name="connsiteX12" fmla="*/ 199478 w 736053"/>
              <a:gd name="connsiteY12" fmla="*/ 394386 h 549961"/>
              <a:gd name="connsiteX13" fmla="*/ 193128 w 736053"/>
              <a:gd name="connsiteY13" fmla="*/ 537261 h 549961"/>
              <a:gd name="connsiteX14" fmla="*/ 126453 w 736053"/>
              <a:gd name="connsiteY14" fmla="*/ 549961 h 549961"/>
              <a:gd name="connsiteX15" fmla="*/ 97878 w 736053"/>
              <a:gd name="connsiteY15" fmla="*/ 403911 h 549961"/>
              <a:gd name="connsiteX16" fmla="*/ 155028 w 736053"/>
              <a:gd name="connsiteY16" fmla="*/ 346761 h 549961"/>
              <a:gd name="connsiteX0" fmla="*/ 736053 w 736053"/>
              <a:gd name="connsiteY0" fmla="*/ 222250 h 539750"/>
              <a:gd name="connsiteX1" fmla="*/ 555078 w 736053"/>
              <a:gd name="connsiteY1" fmla="*/ 222250 h 539750"/>
              <a:gd name="connsiteX2" fmla="*/ 555078 w 736053"/>
              <a:gd name="connsiteY2" fmla="*/ 127000 h 539750"/>
              <a:gd name="connsiteX3" fmla="*/ 409822 w 736053"/>
              <a:gd name="connsiteY3" fmla="*/ 61913 h 539750"/>
              <a:gd name="connsiteX4" fmla="*/ 389978 w 736053"/>
              <a:gd name="connsiteY4" fmla="*/ 123825 h 539750"/>
              <a:gd name="connsiteX5" fmla="*/ 342353 w 736053"/>
              <a:gd name="connsiteY5" fmla="*/ 155575 h 539750"/>
              <a:gd name="connsiteX6" fmla="*/ 126453 w 736053"/>
              <a:gd name="connsiteY6" fmla="*/ 165100 h 539750"/>
              <a:gd name="connsiteX7" fmla="*/ 88353 w 736053"/>
              <a:gd name="connsiteY7" fmla="*/ 0 h 539750"/>
              <a:gd name="connsiteX8" fmla="*/ 2628 w 736053"/>
              <a:gd name="connsiteY8" fmla="*/ 25400 h 539750"/>
              <a:gd name="connsiteX9" fmla="*/ 28822 w 736053"/>
              <a:gd name="connsiteY9" fmla="*/ 93663 h 539750"/>
              <a:gd name="connsiteX10" fmla="*/ 97878 w 736053"/>
              <a:gd name="connsiteY10" fmla="*/ 117475 h 539750"/>
              <a:gd name="connsiteX11" fmla="*/ 135978 w 736053"/>
              <a:gd name="connsiteY11" fmla="*/ 355600 h 539750"/>
              <a:gd name="connsiteX12" fmla="*/ 199478 w 736053"/>
              <a:gd name="connsiteY12" fmla="*/ 384175 h 539750"/>
              <a:gd name="connsiteX13" fmla="*/ 193128 w 736053"/>
              <a:gd name="connsiteY13" fmla="*/ 527050 h 539750"/>
              <a:gd name="connsiteX14" fmla="*/ 126453 w 736053"/>
              <a:gd name="connsiteY14" fmla="*/ 539750 h 539750"/>
              <a:gd name="connsiteX15" fmla="*/ 97878 w 736053"/>
              <a:gd name="connsiteY15" fmla="*/ 393700 h 539750"/>
              <a:gd name="connsiteX16" fmla="*/ 155028 w 736053"/>
              <a:gd name="connsiteY16" fmla="*/ 336550 h 539750"/>
              <a:gd name="connsiteX0" fmla="*/ 734670 w 734670"/>
              <a:gd name="connsiteY0" fmla="*/ 222250 h 539750"/>
              <a:gd name="connsiteX1" fmla="*/ 553695 w 734670"/>
              <a:gd name="connsiteY1" fmla="*/ 222250 h 539750"/>
              <a:gd name="connsiteX2" fmla="*/ 553695 w 734670"/>
              <a:gd name="connsiteY2" fmla="*/ 127000 h 539750"/>
              <a:gd name="connsiteX3" fmla="*/ 408439 w 734670"/>
              <a:gd name="connsiteY3" fmla="*/ 61913 h 539750"/>
              <a:gd name="connsiteX4" fmla="*/ 388595 w 734670"/>
              <a:gd name="connsiteY4" fmla="*/ 123825 h 539750"/>
              <a:gd name="connsiteX5" fmla="*/ 340970 w 734670"/>
              <a:gd name="connsiteY5" fmla="*/ 155575 h 539750"/>
              <a:gd name="connsiteX6" fmla="*/ 125070 w 734670"/>
              <a:gd name="connsiteY6" fmla="*/ 165100 h 539750"/>
              <a:gd name="connsiteX7" fmla="*/ 86970 w 734670"/>
              <a:gd name="connsiteY7" fmla="*/ 0 h 539750"/>
              <a:gd name="connsiteX8" fmla="*/ 1245 w 734670"/>
              <a:gd name="connsiteY8" fmla="*/ 25400 h 539750"/>
              <a:gd name="connsiteX9" fmla="*/ 40139 w 734670"/>
              <a:gd name="connsiteY9" fmla="*/ 77788 h 539750"/>
              <a:gd name="connsiteX10" fmla="*/ 96495 w 734670"/>
              <a:gd name="connsiteY10" fmla="*/ 117475 h 539750"/>
              <a:gd name="connsiteX11" fmla="*/ 134595 w 734670"/>
              <a:gd name="connsiteY11" fmla="*/ 355600 h 539750"/>
              <a:gd name="connsiteX12" fmla="*/ 198095 w 734670"/>
              <a:gd name="connsiteY12" fmla="*/ 384175 h 539750"/>
              <a:gd name="connsiteX13" fmla="*/ 191745 w 734670"/>
              <a:gd name="connsiteY13" fmla="*/ 527050 h 539750"/>
              <a:gd name="connsiteX14" fmla="*/ 125070 w 734670"/>
              <a:gd name="connsiteY14" fmla="*/ 539750 h 539750"/>
              <a:gd name="connsiteX15" fmla="*/ 96495 w 734670"/>
              <a:gd name="connsiteY15" fmla="*/ 393700 h 539750"/>
              <a:gd name="connsiteX16" fmla="*/ 153645 w 734670"/>
              <a:gd name="connsiteY16" fmla="*/ 336550 h 539750"/>
              <a:gd name="connsiteX0" fmla="*/ 734908 w 734908"/>
              <a:gd name="connsiteY0" fmla="*/ 222250 h 539750"/>
              <a:gd name="connsiteX1" fmla="*/ 553933 w 734908"/>
              <a:gd name="connsiteY1" fmla="*/ 222250 h 539750"/>
              <a:gd name="connsiteX2" fmla="*/ 553933 w 734908"/>
              <a:gd name="connsiteY2" fmla="*/ 127000 h 539750"/>
              <a:gd name="connsiteX3" fmla="*/ 408677 w 734908"/>
              <a:gd name="connsiteY3" fmla="*/ 61913 h 539750"/>
              <a:gd name="connsiteX4" fmla="*/ 388833 w 734908"/>
              <a:gd name="connsiteY4" fmla="*/ 123825 h 539750"/>
              <a:gd name="connsiteX5" fmla="*/ 341208 w 734908"/>
              <a:gd name="connsiteY5" fmla="*/ 155575 h 539750"/>
              <a:gd name="connsiteX6" fmla="*/ 125308 w 734908"/>
              <a:gd name="connsiteY6" fmla="*/ 165100 h 539750"/>
              <a:gd name="connsiteX7" fmla="*/ 87208 w 734908"/>
              <a:gd name="connsiteY7" fmla="*/ 0 h 539750"/>
              <a:gd name="connsiteX8" fmla="*/ 1483 w 734908"/>
              <a:gd name="connsiteY8" fmla="*/ 25400 h 539750"/>
              <a:gd name="connsiteX9" fmla="*/ 40377 w 734908"/>
              <a:gd name="connsiteY9" fmla="*/ 77788 h 539750"/>
              <a:gd name="connsiteX10" fmla="*/ 134833 w 734908"/>
              <a:gd name="connsiteY10" fmla="*/ 355600 h 539750"/>
              <a:gd name="connsiteX11" fmla="*/ 198333 w 734908"/>
              <a:gd name="connsiteY11" fmla="*/ 384175 h 539750"/>
              <a:gd name="connsiteX12" fmla="*/ 191983 w 734908"/>
              <a:gd name="connsiteY12" fmla="*/ 527050 h 539750"/>
              <a:gd name="connsiteX13" fmla="*/ 125308 w 734908"/>
              <a:gd name="connsiteY13" fmla="*/ 539750 h 539750"/>
              <a:gd name="connsiteX14" fmla="*/ 96733 w 734908"/>
              <a:gd name="connsiteY14" fmla="*/ 393700 h 539750"/>
              <a:gd name="connsiteX15" fmla="*/ 153883 w 734908"/>
              <a:gd name="connsiteY15" fmla="*/ 336550 h 539750"/>
              <a:gd name="connsiteX0" fmla="*/ 732646 w 732646"/>
              <a:gd name="connsiteY0" fmla="*/ 222250 h 539750"/>
              <a:gd name="connsiteX1" fmla="*/ 551671 w 732646"/>
              <a:gd name="connsiteY1" fmla="*/ 222250 h 539750"/>
              <a:gd name="connsiteX2" fmla="*/ 551671 w 732646"/>
              <a:gd name="connsiteY2" fmla="*/ 127000 h 539750"/>
              <a:gd name="connsiteX3" fmla="*/ 406415 w 732646"/>
              <a:gd name="connsiteY3" fmla="*/ 61913 h 539750"/>
              <a:gd name="connsiteX4" fmla="*/ 386571 w 732646"/>
              <a:gd name="connsiteY4" fmla="*/ 123825 h 539750"/>
              <a:gd name="connsiteX5" fmla="*/ 338946 w 732646"/>
              <a:gd name="connsiteY5" fmla="*/ 155575 h 539750"/>
              <a:gd name="connsiteX6" fmla="*/ 123046 w 732646"/>
              <a:gd name="connsiteY6" fmla="*/ 165100 h 539750"/>
              <a:gd name="connsiteX7" fmla="*/ 84946 w 732646"/>
              <a:gd name="connsiteY7" fmla="*/ 0 h 539750"/>
              <a:gd name="connsiteX8" fmla="*/ 1602 w 732646"/>
              <a:gd name="connsiteY8" fmla="*/ 42069 h 539750"/>
              <a:gd name="connsiteX9" fmla="*/ 38115 w 732646"/>
              <a:gd name="connsiteY9" fmla="*/ 77788 h 539750"/>
              <a:gd name="connsiteX10" fmla="*/ 132571 w 732646"/>
              <a:gd name="connsiteY10" fmla="*/ 355600 h 539750"/>
              <a:gd name="connsiteX11" fmla="*/ 196071 w 732646"/>
              <a:gd name="connsiteY11" fmla="*/ 384175 h 539750"/>
              <a:gd name="connsiteX12" fmla="*/ 189721 w 732646"/>
              <a:gd name="connsiteY12" fmla="*/ 527050 h 539750"/>
              <a:gd name="connsiteX13" fmla="*/ 123046 w 732646"/>
              <a:gd name="connsiteY13" fmla="*/ 539750 h 539750"/>
              <a:gd name="connsiteX14" fmla="*/ 94471 w 732646"/>
              <a:gd name="connsiteY14" fmla="*/ 393700 h 539750"/>
              <a:gd name="connsiteX15" fmla="*/ 151621 w 732646"/>
              <a:gd name="connsiteY15" fmla="*/ 336550 h 539750"/>
              <a:gd name="connsiteX0" fmla="*/ 731189 w 731189"/>
              <a:gd name="connsiteY0" fmla="*/ 234122 h 551622"/>
              <a:gd name="connsiteX1" fmla="*/ 550214 w 731189"/>
              <a:gd name="connsiteY1" fmla="*/ 234122 h 551622"/>
              <a:gd name="connsiteX2" fmla="*/ 550214 w 731189"/>
              <a:gd name="connsiteY2" fmla="*/ 138872 h 551622"/>
              <a:gd name="connsiteX3" fmla="*/ 404958 w 731189"/>
              <a:gd name="connsiteY3" fmla="*/ 73785 h 551622"/>
              <a:gd name="connsiteX4" fmla="*/ 385114 w 731189"/>
              <a:gd name="connsiteY4" fmla="*/ 135697 h 551622"/>
              <a:gd name="connsiteX5" fmla="*/ 337489 w 731189"/>
              <a:gd name="connsiteY5" fmla="*/ 167447 h 551622"/>
              <a:gd name="connsiteX6" fmla="*/ 121589 w 731189"/>
              <a:gd name="connsiteY6" fmla="*/ 176972 h 551622"/>
              <a:gd name="connsiteX7" fmla="*/ 83489 w 731189"/>
              <a:gd name="connsiteY7" fmla="*/ 11872 h 551622"/>
              <a:gd name="connsiteX8" fmla="*/ 47769 w 731189"/>
              <a:gd name="connsiteY8" fmla="*/ 15046 h 551622"/>
              <a:gd name="connsiteX9" fmla="*/ 145 w 731189"/>
              <a:gd name="connsiteY9" fmla="*/ 53941 h 551622"/>
              <a:gd name="connsiteX10" fmla="*/ 36658 w 731189"/>
              <a:gd name="connsiteY10" fmla="*/ 89660 h 551622"/>
              <a:gd name="connsiteX11" fmla="*/ 131114 w 731189"/>
              <a:gd name="connsiteY11" fmla="*/ 367472 h 551622"/>
              <a:gd name="connsiteX12" fmla="*/ 194614 w 731189"/>
              <a:gd name="connsiteY12" fmla="*/ 396047 h 551622"/>
              <a:gd name="connsiteX13" fmla="*/ 188264 w 731189"/>
              <a:gd name="connsiteY13" fmla="*/ 538922 h 551622"/>
              <a:gd name="connsiteX14" fmla="*/ 121589 w 731189"/>
              <a:gd name="connsiteY14" fmla="*/ 551622 h 551622"/>
              <a:gd name="connsiteX15" fmla="*/ 93014 w 731189"/>
              <a:gd name="connsiteY15" fmla="*/ 405572 h 551622"/>
              <a:gd name="connsiteX16" fmla="*/ 150164 w 731189"/>
              <a:gd name="connsiteY16"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37315 w 731846"/>
              <a:gd name="connsiteY11" fmla="*/ 89660 h 551622"/>
              <a:gd name="connsiteX12" fmla="*/ 131771 w 731846"/>
              <a:gd name="connsiteY12" fmla="*/ 367472 h 551622"/>
              <a:gd name="connsiteX13" fmla="*/ 195271 w 731846"/>
              <a:gd name="connsiteY13" fmla="*/ 396047 h 551622"/>
              <a:gd name="connsiteX14" fmla="*/ 188921 w 731846"/>
              <a:gd name="connsiteY14" fmla="*/ 538922 h 551622"/>
              <a:gd name="connsiteX15" fmla="*/ 122246 w 731846"/>
              <a:gd name="connsiteY15" fmla="*/ 551622 h 551622"/>
              <a:gd name="connsiteX16" fmla="*/ 93671 w 731846"/>
              <a:gd name="connsiteY16" fmla="*/ 405572 h 551622"/>
              <a:gd name="connsiteX17" fmla="*/ 150821 w 731846"/>
              <a:gd name="connsiteY17"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31771 w 731846"/>
              <a:gd name="connsiteY12" fmla="*/ 367472 h 551622"/>
              <a:gd name="connsiteX13" fmla="*/ 195271 w 731846"/>
              <a:gd name="connsiteY13" fmla="*/ 396047 h 551622"/>
              <a:gd name="connsiteX14" fmla="*/ 188921 w 731846"/>
              <a:gd name="connsiteY14" fmla="*/ 538922 h 551622"/>
              <a:gd name="connsiteX15" fmla="*/ 122246 w 731846"/>
              <a:gd name="connsiteY15" fmla="*/ 551622 h 551622"/>
              <a:gd name="connsiteX16" fmla="*/ 93671 w 731846"/>
              <a:gd name="connsiteY16" fmla="*/ 405572 h 551622"/>
              <a:gd name="connsiteX17" fmla="*/ 150821 w 731846"/>
              <a:gd name="connsiteY17"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43676 w 731846"/>
              <a:gd name="connsiteY12" fmla="*/ 222215 h 551622"/>
              <a:gd name="connsiteX13" fmla="*/ 131771 w 731846"/>
              <a:gd name="connsiteY13" fmla="*/ 367472 h 551622"/>
              <a:gd name="connsiteX14" fmla="*/ 195271 w 731846"/>
              <a:gd name="connsiteY14" fmla="*/ 396047 h 551622"/>
              <a:gd name="connsiteX15" fmla="*/ 188921 w 731846"/>
              <a:gd name="connsiteY15" fmla="*/ 538922 h 551622"/>
              <a:gd name="connsiteX16" fmla="*/ 122246 w 731846"/>
              <a:gd name="connsiteY16" fmla="*/ 551622 h 551622"/>
              <a:gd name="connsiteX17" fmla="*/ 93671 w 731846"/>
              <a:gd name="connsiteY17" fmla="*/ 405572 h 551622"/>
              <a:gd name="connsiteX18" fmla="*/ 150821 w 731846"/>
              <a:gd name="connsiteY18"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43676 w 731846"/>
              <a:gd name="connsiteY12" fmla="*/ 222215 h 551622"/>
              <a:gd name="connsiteX13" fmla="*/ 157965 w 731846"/>
              <a:gd name="connsiteY13" fmla="*/ 522254 h 551622"/>
              <a:gd name="connsiteX14" fmla="*/ 195271 w 731846"/>
              <a:gd name="connsiteY14" fmla="*/ 396047 h 551622"/>
              <a:gd name="connsiteX15" fmla="*/ 188921 w 731846"/>
              <a:gd name="connsiteY15" fmla="*/ 538922 h 551622"/>
              <a:gd name="connsiteX16" fmla="*/ 122246 w 731846"/>
              <a:gd name="connsiteY16" fmla="*/ 551622 h 551622"/>
              <a:gd name="connsiteX17" fmla="*/ 93671 w 731846"/>
              <a:gd name="connsiteY17" fmla="*/ 405572 h 551622"/>
              <a:gd name="connsiteX18" fmla="*/ 150821 w 731846"/>
              <a:gd name="connsiteY18"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43676 w 731846"/>
              <a:gd name="connsiteY12" fmla="*/ 222215 h 551622"/>
              <a:gd name="connsiteX13" fmla="*/ 157965 w 731846"/>
              <a:gd name="connsiteY13" fmla="*/ 522254 h 551622"/>
              <a:gd name="connsiteX14" fmla="*/ 200034 w 731846"/>
              <a:gd name="connsiteY14" fmla="*/ 503203 h 551622"/>
              <a:gd name="connsiteX15" fmla="*/ 188921 w 731846"/>
              <a:gd name="connsiteY15" fmla="*/ 538922 h 551622"/>
              <a:gd name="connsiteX16" fmla="*/ 122246 w 731846"/>
              <a:gd name="connsiteY16" fmla="*/ 551622 h 551622"/>
              <a:gd name="connsiteX17" fmla="*/ 93671 w 731846"/>
              <a:gd name="connsiteY17" fmla="*/ 405572 h 551622"/>
              <a:gd name="connsiteX18" fmla="*/ 150821 w 731846"/>
              <a:gd name="connsiteY18" fmla="*/ 348422 h 551622"/>
              <a:gd name="connsiteX0" fmla="*/ 731846 w 731846"/>
              <a:gd name="connsiteY0" fmla="*/ 234122 h 551622"/>
              <a:gd name="connsiteX1" fmla="*/ 550871 w 731846"/>
              <a:gd name="connsiteY1" fmla="*/ 234122 h 551622"/>
              <a:gd name="connsiteX2" fmla="*/ 550871 w 731846"/>
              <a:gd name="connsiteY2" fmla="*/ 138872 h 551622"/>
              <a:gd name="connsiteX3" fmla="*/ 405615 w 731846"/>
              <a:gd name="connsiteY3" fmla="*/ 73785 h 551622"/>
              <a:gd name="connsiteX4" fmla="*/ 385771 w 731846"/>
              <a:gd name="connsiteY4" fmla="*/ 135697 h 551622"/>
              <a:gd name="connsiteX5" fmla="*/ 338146 w 731846"/>
              <a:gd name="connsiteY5" fmla="*/ 167447 h 551622"/>
              <a:gd name="connsiteX6" fmla="*/ 122246 w 731846"/>
              <a:gd name="connsiteY6" fmla="*/ 176972 h 551622"/>
              <a:gd name="connsiteX7" fmla="*/ 84146 w 731846"/>
              <a:gd name="connsiteY7" fmla="*/ 11872 h 551622"/>
              <a:gd name="connsiteX8" fmla="*/ 48426 w 731846"/>
              <a:gd name="connsiteY8" fmla="*/ 15046 h 551622"/>
              <a:gd name="connsiteX9" fmla="*/ 802 w 731846"/>
              <a:gd name="connsiteY9" fmla="*/ 53941 h 551622"/>
              <a:gd name="connsiteX10" fmla="*/ 19851 w 731846"/>
              <a:gd name="connsiteY10" fmla="*/ 79340 h 551622"/>
              <a:gd name="connsiteX11" fmla="*/ 101608 w 731846"/>
              <a:gd name="connsiteY11" fmla="*/ 142047 h 551622"/>
              <a:gd name="connsiteX12" fmla="*/ 143676 w 731846"/>
              <a:gd name="connsiteY12" fmla="*/ 222215 h 551622"/>
              <a:gd name="connsiteX13" fmla="*/ 157965 w 731846"/>
              <a:gd name="connsiteY13" fmla="*/ 522254 h 551622"/>
              <a:gd name="connsiteX14" fmla="*/ 200034 w 731846"/>
              <a:gd name="connsiteY14" fmla="*/ 503203 h 551622"/>
              <a:gd name="connsiteX15" fmla="*/ 212733 w 731846"/>
              <a:gd name="connsiteY15" fmla="*/ 477009 h 551622"/>
              <a:gd name="connsiteX16" fmla="*/ 122246 w 731846"/>
              <a:gd name="connsiteY16" fmla="*/ 551622 h 551622"/>
              <a:gd name="connsiteX17" fmla="*/ 93671 w 731846"/>
              <a:gd name="connsiteY17" fmla="*/ 405572 h 551622"/>
              <a:gd name="connsiteX18" fmla="*/ 150821 w 731846"/>
              <a:gd name="connsiteY18" fmla="*/ 348422 h 551622"/>
              <a:gd name="connsiteX0" fmla="*/ 731846 w 731846"/>
              <a:gd name="connsiteY0" fmla="*/ 234122 h 522254"/>
              <a:gd name="connsiteX1" fmla="*/ 550871 w 731846"/>
              <a:gd name="connsiteY1" fmla="*/ 234122 h 522254"/>
              <a:gd name="connsiteX2" fmla="*/ 550871 w 731846"/>
              <a:gd name="connsiteY2" fmla="*/ 138872 h 522254"/>
              <a:gd name="connsiteX3" fmla="*/ 405615 w 731846"/>
              <a:gd name="connsiteY3" fmla="*/ 73785 h 522254"/>
              <a:gd name="connsiteX4" fmla="*/ 385771 w 731846"/>
              <a:gd name="connsiteY4" fmla="*/ 135697 h 522254"/>
              <a:gd name="connsiteX5" fmla="*/ 338146 w 731846"/>
              <a:gd name="connsiteY5" fmla="*/ 167447 h 522254"/>
              <a:gd name="connsiteX6" fmla="*/ 122246 w 731846"/>
              <a:gd name="connsiteY6" fmla="*/ 176972 h 522254"/>
              <a:gd name="connsiteX7" fmla="*/ 84146 w 731846"/>
              <a:gd name="connsiteY7" fmla="*/ 11872 h 522254"/>
              <a:gd name="connsiteX8" fmla="*/ 48426 w 731846"/>
              <a:gd name="connsiteY8" fmla="*/ 15046 h 522254"/>
              <a:gd name="connsiteX9" fmla="*/ 802 w 731846"/>
              <a:gd name="connsiteY9" fmla="*/ 53941 h 522254"/>
              <a:gd name="connsiteX10" fmla="*/ 19851 w 731846"/>
              <a:gd name="connsiteY10" fmla="*/ 79340 h 522254"/>
              <a:gd name="connsiteX11" fmla="*/ 101608 w 731846"/>
              <a:gd name="connsiteY11" fmla="*/ 142047 h 522254"/>
              <a:gd name="connsiteX12" fmla="*/ 143676 w 731846"/>
              <a:gd name="connsiteY12" fmla="*/ 222215 h 522254"/>
              <a:gd name="connsiteX13" fmla="*/ 157965 w 731846"/>
              <a:gd name="connsiteY13" fmla="*/ 522254 h 522254"/>
              <a:gd name="connsiteX14" fmla="*/ 200034 w 731846"/>
              <a:gd name="connsiteY14" fmla="*/ 503203 h 522254"/>
              <a:gd name="connsiteX15" fmla="*/ 212733 w 731846"/>
              <a:gd name="connsiteY15" fmla="*/ 477009 h 522254"/>
              <a:gd name="connsiteX16" fmla="*/ 200828 w 731846"/>
              <a:gd name="connsiteY16" fmla="*/ 403984 h 522254"/>
              <a:gd name="connsiteX17" fmla="*/ 93671 w 731846"/>
              <a:gd name="connsiteY17" fmla="*/ 405572 h 522254"/>
              <a:gd name="connsiteX18" fmla="*/ 150821 w 731846"/>
              <a:gd name="connsiteY18" fmla="*/ 348422 h 522254"/>
              <a:gd name="connsiteX0" fmla="*/ 731846 w 731846"/>
              <a:gd name="connsiteY0" fmla="*/ 234122 h 522254"/>
              <a:gd name="connsiteX1" fmla="*/ 550871 w 731846"/>
              <a:gd name="connsiteY1" fmla="*/ 234122 h 522254"/>
              <a:gd name="connsiteX2" fmla="*/ 550871 w 731846"/>
              <a:gd name="connsiteY2" fmla="*/ 138872 h 522254"/>
              <a:gd name="connsiteX3" fmla="*/ 405615 w 731846"/>
              <a:gd name="connsiteY3" fmla="*/ 73785 h 522254"/>
              <a:gd name="connsiteX4" fmla="*/ 385771 w 731846"/>
              <a:gd name="connsiteY4" fmla="*/ 135697 h 522254"/>
              <a:gd name="connsiteX5" fmla="*/ 338146 w 731846"/>
              <a:gd name="connsiteY5" fmla="*/ 167447 h 522254"/>
              <a:gd name="connsiteX6" fmla="*/ 122246 w 731846"/>
              <a:gd name="connsiteY6" fmla="*/ 176972 h 522254"/>
              <a:gd name="connsiteX7" fmla="*/ 84146 w 731846"/>
              <a:gd name="connsiteY7" fmla="*/ 11872 h 522254"/>
              <a:gd name="connsiteX8" fmla="*/ 48426 w 731846"/>
              <a:gd name="connsiteY8" fmla="*/ 15046 h 522254"/>
              <a:gd name="connsiteX9" fmla="*/ 802 w 731846"/>
              <a:gd name="connsiteY9" fmla="*/ 53941 h 522254"/>
              <a:gd name="connsiteX10" fmla="*/ 19851 w 731846"/>
              <a:gd name="connsiteY10" fmla="*/ 79340 h 522254"/>
              <a:gd name="connsiteX11" fmla="*/ 101608 w 731846"/>
              <a:gd name="connsiteY11" fmla="*/ 142047 h 522254"/>
              <a:gd name="connsiteX12" fmla="*/ 143676 w 731846"/>
              <a:gd name="connsiteY12" fmla="*/ 222215 h 522254"/>
              <a:gd name="connsiteX13" fmla="*/ 157965 w 731846"/>
              <a:gd name="connsiteY13" fmla="*/ 522254 h 522254"/>
              <a:gd name="connsiteX14" fmla="*/ 200034 w 731846"/>
              <a:gd name="connsiteY14" fmla="*/ 503203 h 522254"/>
              <a:gd name="connsiteX15" fmla="*/ 212733 w 731846"/>
              <a:gd name="connsiteY15" fmla="*/ 477009 h 522254"/>
              <a:gd name="connsiteX16" fmla="*/ 200828 w 731846"/>
              <a:gd name="connsiteY16" fmla="*/ 403984 h 522254"/>
              <a:gd name="connsiteX17" fmla="*/ 177015 w 731846"/>
              <a:gd name="connsiteY17" fmla="*/ 386522 h 522254"/>
              <a:gd name="connsiteX18" fmla="*/ 150821 w 731846"/>
              <a:gd name="connsiteY18" fmla="*/ 348422 h 522254"/>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57965 w 731846"/>
              <a:gd name="connsiteY14" fmla="*/ 522254 h 524066"/>
              <a:gd name="connsiteX15" fmla="*/ 200034 w 731846"/>
              <a:gd name="connsiteY15" fmla="*/ 503203 h 524066"/>
              <a:gd name="connsiteX16" fmla="*/ 212733 w 731846"/>
              <a:gd name="connsiteY16" fmla="*/ 477009 h 524066"/>
              <a:gd name="connsiteX17" fmla="*/ 200828 w 731846"/>
              <a:gd name="connsiteY17" fmla="*/ 403984 h 524066"/>
              <a:gd name="connsiteX18" fmla="*/ 177015 w 731846"/>
              <a:gd name="connsiteY18" fmla="*/ 386522 h 524066"/>
              <a:gd name="connsiteX19" fmla="*/ 150821 w 731846"/>
              <a:gd name="connsiteY19" fmla="*/ 348422 h 524066"/>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0034 w 731846"/>
              <a:gd name="connsiteY15" fmla="*/ 503203 h 524066"/>
              <a:gd name="connsiteX16" fmla="*/ 212733 w 731846"/>
              <a:gd name="connsiteY16" fmla="*/ 477009 h 524066"/>
              <a:gd name="connsiteX17" fmla="*/ 200828 w 731846"/>
              <a:gd name="connsiteY17" fmla="*/ 403984 h 524066"/>
              <a:gd name="connsiteX18" fmla="*/ 177015 w 731846"/>
              <a:gd name="connsiteY18" fmla="*/ 386522 h 524066"/>
              <a:gd name="connsiteX19" fmla="*/ 150821 w 731846"/>
              <a:gd name="connsiteY19" fmla="*/ 348422 h 524066"/>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00828 w 731846"/>
              <a:gd name="connsiteY17" fmla="*/ 403984 h 524066"/>
              <a:gd name="connsiteX18" fmla="*/ 177015 w 731846"/>
              <a:gd name="connsiteY18" fmla="*/ 386522 h 524066"/>
              <a:gd name="connsiteX19" fmla="*/ 150821 w 731846"/>
              <a:gd name="connsiteY19" fmla="*/ 348422 h 524066"/>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77015 w 731846"/>
              <a:gd name="connsiteY18" fmla="*/ 386522 h 524066"/>
              <a:gd name="connsiteX19" fmla="*/ 150821 w 731846"/>
              <a:gd name="connsiteY19" fmla="*/ 348422 h 524066"/>
              <a:gd name="connsiteX0" fmla="*/ 731846 w 731846"/>
              <a:gd name="connsiteY0" fmla="*/ 234122 h 524066"/>
              <a:gd name="connsiteX1" fmla="*/ 550871 w 731846"/>
              <a:gd name="connsiteY1" fmla="*/ 234122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3259 w 731846"/>
              <a:gd name="connsiteY1" fmla="*/ 226978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50871 w 731846"/>
              <a:gd name="connsiteY2" fmla="*/ 138872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41346 w 731846"/>
              <a:gd name="connsiteY2" fmla="*/ 146016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41346 w 731846"/>
              <a:gd name="connsiteY2" fmla="*/ 146016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 name="connsiteX0" fmla="*/ 731846 w 731846"/>
              <a:gd name="connsiteY0" fmla="*/ 234122 h 524066"/>
              <a:gd name="connsiteX1" fmla="*/ 605641 w 731846"/>
              <a:gd name="connsiteY1" fmla="*/ 226978 h 524066"/>
              <a:gd name="connsiteX2" fmla="*/ 548489 w 731846"/>
              <a:gd name="connsiteY2" fmla="*/ 138873 h 524066"/>
              <a:gd name="connsiteX3" fmla="*/ 405615 w 731846"/>
              <a:gd name="connsiteY3" fmla="*/ 73785 h 524066"/>
              <a:gd name="connsiteX4" fmla="*/ 385771 w 731846"/>
              <a:gd name="connsiteY4" fmla="*/ 135697 h 524066"/>
              <a:gd name="connsiteX5" fmla="*/ 338146 w 731846"/>
              <a:gd name="connsiteY5" fmla="*/ 167447 h 524066"/>
              <a:gd name="connsiteX6" fmla="*/ 122246 w 731846"/>
              <a:gd name="connsiteY6" fmla="*/ 176972 h 524066"/>
              <a:gd name="connsiteX7" fmla="*/ 84146 w 731846"/>
              <a:gd name="connsiteY7" fmla="*/ 11872 h 524066"/>
              <a:gd name="connsiteX8" fmla="*/ 48426 w 731846"/>
              <a:gd name="connsiteY8" fmla="*/ 15046 h 524066"/>
              <a:gd name="connsiteX9" fmla="*/ 802 w 731846"/>
              <a:gd name="connsiteY9" fmla="*/ 53941 h 524066"/>
              <a:gd name="connsiteX10" fmla="*/ 19851 w 731846"/>
              <a:gd name="connsiteY10" fmla="*/ 79340 h 524066"/>
              <a:gd name="connsiteX11" fmla="*/ 101608 w 731846"/>
              <a:gd name="connsiteY11" fmla="*/ 142047 h 524066"/>
              <a:gd name="connsiteX12" fmla="*/ 143676 w 731846"/>
              <a:gd name="connsiteY12" fmla="*/ 222215 h 524066"/>
              <a:gd name="connsiteX13" fmla="*/ 148439 w 731846"/>
              <a:gd name="connsiteY13" fmla="*/ 488915 h 524066"/>
              <a:gd name="connsiteX14" fmla="*/ 174633 w 731846"/>
              <a:gd name="connsiteY14" fmla="*/ 522254 h 524066"/>
              <a:gd name="connsiteX15" fmla="*/ 207178 w 731846"/>
              <a:gd name="connsiteY15" fmla="*/ 510347 h 524066"/>
              <a:gd name="connsiteX16" fmla="*/ 212733 w 731846"/>
              <a:gd name="connsiteY16" fmla="*/ 477009 h 524066"/>
              <a:gd name="connsiteX17" fmla="*/ 210353 w 731846"/>
              <a:gd name="connsiteY17" fmla="*/ 415890 h 524066"/>
              <a:gd name="connsiteX18" fmla="*/ 157965 w 731846"/>
              <a:gd name="connsiteY18" fmla="*/ 400809 h 524066"/>
              <a:gd name="connsiteX19" fmla="*/ 150821 w 731846"/>
              <a:gd name="connsiteY19" fmla="*/ 348422 h 5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1846" h="524066">
                <a:moveTo>
                  <a:pt x="731846" y="234122"/>
                </a:moveTo>
                <a:lnTo>
                  <a:pt x="605641" y="226978"/>
                </a:lnTo>
                <a:cubicBezTo>
                  <a:pt x="589766" y="173797"/>
                  <a:pt x="583415" y="158717"/>
                  <a:pt x="548489" y="138873"/>
                </a:cubicBezTo>
                <a:cubicBezTo>
                  <a:pt x="511977" y="142048"/>
                  <a:pt x="442127" y="70610"/>
                  <a:pt x="405615" y="73785"/>
                </a:cubicBezTo>
                <a:cubicBezTo>
                  <a:pt x="384184" y="82781"/>
                  <a:pt x="407202" y="126701"/>
                  <a:pt x="385771" y="135697"/>
                </a:cubicBezTo>
                <a:cubicBezTo>
                  <a:pt x="365663" y="139930"/>
                  <a:pt x="358254" y="163214"/>
                  <a:pt x="338146" y="167447"/>
                </a:cubicBezTo>
                <a:lnTo>
                  <a:pt x="122246" y="176972"/>
                </a:lnTo>
                <a:lnTo>
                  <a:pt x="84146" y="11872"/>
                </a:lnTo>
                <a:cubicBezTo>
                  <a:pt x="71843" y="-13131"/>
                  <a:pt x="62317" y="8035"/>
                  <a:pt x="48426" y="15046"/>
                </a:cubicBezTo>
                <a:cubicBezTo>
                  <a:pt x="34535" y="22057"/>
                  <a:pt x="5564" y="43225"/>
                  <a:pt x="802" y="53941"/>
                </a:cubicBezTo>
                <a:cubicBezTo>
                  <a:pt x="-3960" y="64657"/>
                  <a:pt x="13766" y="73387"/>
                  <a:pt x="19851" y="79340"/>
                </a:cubicBezTo>
                <a:cubicBezTo>
                  <a:pt x="25936" y="85293"/>
                  <a:pt x="86924" y="118631"/>
                  <a:pt x="101608" y="142047"/>
                </a:cubicBezTo>
                <a:cubicBezTo>
                  <a:pt x="116292" y="165463"/>
                  <a:pt x="136268" y="164007"/>
                  <a:pt x="143676" y="222215"/>
                </a:cubicBezTo>
                <a:cubicBezTo>
                  <a:pt x="151084" y="280423"/>
                  <a:pt x="146058" y="438909"/>
                  <a:pt x="148439" y="488915"/>
                </a:cubicBezTo>
                <a:cubicBezTo>
                  <a:pt x="150820" y="538921"/>
                  <a:pt x="165637" y="520270"/>
                  <a:pt x="174633" y="522254"/>
                </a:cubicBezTo>
                <a:lnTo>
                  <a:pt x="207178" y="510347"/>
                </a:lnTo>
                <a:lnTo>
                  <a:pt x="212733" y="477009"/>
                </a:lnTo>
                <a:cubicBezTo>
                  <a:pt x="211940" y="456636"/>
                  <a:pt x="211146" y="436263"/>
                  <a:pt x="210353" y="415890"/>
                </a:cubicBezTo>
                <a:lnTo>
                  <a:pt x="157965" y="400809"/>
                </a:lnTo>
                <a:lnTo>
                  <a:pt x="150821" y="348422"/>
                </a:ln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43" name="フリーフォーム 142"/>
          <p:cNvSpPr/>
          <p:nvPr/>
        </p:nvSpPr>
        <p:spPr>
          <a:xfrm>
            <a:off x="3621303" y="2683652"/>
            <a:ext cx="1961232" cy="1921763"/>
          </a:xfrm>
          <a:custGeom>
            <a:avLst/>
            <a:gdLst>
              <a:gd name="connsiteX0" fmla="*/ 2071687 w 2209800"/>
              <a:gd name="connsiteY0" fmla="*/ 1847850 h 1847850"/>
              <a:gd name="connsiteX1" fmla="*/ 2185987 w 2209800"/>
              <a:gd name="connsiteY1" fmla="*/ 1628775 h 1847850"/>
              <a:gd name="connsiteX2" fmla="*/ 2209800 w 2209800"/>
              <a:gd name="connsiteY2" fmla="*/ 1343025 h 1847850"/>
              <a:gd name="connsiteX3" fmla="*/ 2076450 w 2209800"/>
              <a:gd name="connsiteY3" fmla="*/ 1100138 h 1847850"/>
              <a:gd name="connsiteX4" fmla="*/ 1538287 w 2209800"/>
              <a:gd name="connsiteY4" fmla="*/ 738188 h 1847850"/>
              <a:gd name="connsiteX5" fmla="*/ 1085850 w 2209800"/>
              <a:gd name="connsiteY5" fmla="*/ 266700 h 1847850"/>
              <a:gd name="connsiteX6" fmla="*/ 752475 w 2209800"/>
              <a:gd name="connsiteY6" fmla="*/ 33338 h 1847850"/>
              <a:gd name="connsiteX7" fmla="*/ 466725 w 2209800"/>
              <a:gd name="connsiteY7" fmla="*/ 0 h 1847850"/>
              <a:gd name="connsiteX8" fmla="*/ 295275 w 2209800"/>
              <a:gd name="connsiteY8" fmla="*/ 95250 h 1847850"/>
              <a:gd name="connsiteX9" fmla="*/ 123825 w 2209800"/>
              <a:gd name="connsiteY9" fmla="*/ 247650 h 1847850"/>
              <a:gd name="connsiteX10" fmla="*/ 57150 w 2209800"/>
              <a:gd name="connsiteY10" fmla="*/ 314325 h 1847850"/>
              <a:gd name="connsiteX11" fmla="*/ 0 w 2209800"/>
              <a:gd name="connsiteY11" fmla="*/ 338138 h 1847850"/>
              <a:gd name="connsiteX12" fmla="*/ 9525 w 2209800"/>
              <a:gd name="connsiteY12" fmla="*/ 442913 h 1847850"/>
              <a:gd name="connsiteX13" fmla="*/ 61912 w 2209800"/>
              <a:gd name="connsiteY13" fmla="*/ 504825 h 1847850"/>
              <a:gd name="connsiteX14" fmla="*/ 228600 w 2209800"/>
              <a:gd name="connsiteY14" fmla="*/ 557213 h 1847850"/>
              <a:gd name="connsiteX15" fmla="*/ 295275 w 2209800"/>
              <a:gd name="connsiteY15" fmla="*/ 681038 h 1847850"/>
              <a:gd name="connsiteX16" fmla="*/ 385762 w 2209800"/>
              <a:gd name="connsiteY16" fmla="*/ 681038 h 1847850"/>
              <a:gd name="connsiteX17" fmla="*/ 542925 w 2209800"/>
              <a:gd name="connsiteY17" fmla="*/ 552450 h 1847850"/>
              <a:gd name="connsiteX18" fmla="*/ 657225 w 2209800"/>
              <a:gd name="connsiteY18" fmla="*/ 423863 h 1847850"/>
              <a:gd name="connsiteX19" fmla="*/ 781050 w 2209800"/>
              <a:gd name="connsiteY19" fmla="*/ 409575 h 1847850"/>
              <a:gd name="connsiteX20" fmla="*/ 857250 w 2209800"/>
              <a:gd name="connsiteY20" fmla="*/ 404813 h 1847850"/>
              <a:gd name="connsiteX21" fmla="*/ 1052512 w 2209800"/>
              <a:gd name="connsiteY21" fmla="*/ 519113 h 1847850"/>
              <a:gd name="connsiteX22" fmla="*/ 1128712 w 2209800"/>
              <a:gd name="connsiteY22" fmla="*/ 661988 h 1847850"/>
              <a:gd name="connsiteX23" fmla="*/ 1085850 w 2209800"/>
              <a:gd name="connsiteY23" fmla="*/ 1366838 h 1847850"/>
              <a:gd name="connsiteX24" fmla="*/ 1000125 w 2209800"/>
              <a:gd name="connsiteY24" fmla="*/ 1519238 h 1847850"/>
              <a:gd name="connsiteX25" fmla="*/ 1033462 w 2209800"/>
              <a:gd name="connsiteY25" fmla="*/ 1562100 h 1847850"/>
              <a:gd name="connsiteX26" fmla="*/ 1062037 w 2209800"/>
              <a:gd name="connsiteY26" fmla="*/ 1528763 h 1847850"/>
              <a:gd name="connsiteX27" fmla="*/ 1057275 w 2209800"/>
              <a:gd name="connsiteY27" fmla="*/ 1447800 h 1847850"/>
              <a:gd name="connsiteX28" fmla="*/ 1057275 w 2209800"/>
              <a:gd name="connsiteY28" fmla="*/ 1447800 h 1847850"/>
              <a:gd name="connsiteX0" fmla="*/ 2005012 w 2209800"/>
              <a:gd name="connsiteY0" fmla="*/ 1943100 h 1943100"/>
              <a:gd name="connsiteX1" fmla="*/ 2185987 w 2209800"/>
              <a:gd name="connsiteY1" fmla="*/ 1628775 h 1943100"/>
              <a:gd name="connsiteX2" fmla="*/ 2209800 w 2209800"/>
              <a:gd name="connsiteY2" fmla="*/ 1343025 h 1943100"/>
              <a:gd name="connsiteX3" fmla="*/ 2076450 w 2209800"/>
              <a:gd name="connsiteY3" fmla="*/ 1100138 h 1943100"/>
              <a:gd name="connsiteX4" fmla="*/ 1538287 w 2209800"/>
              <a:gd name="connsiteY4" fmla="*/ 738188 h 1943100"/>
              <a:gd name="connsiteX5" fmla="*/ 1085850 w 2209800"/>
              <a:gd name="connsiteY5" fmla="*/ 266700 h 1943100"/>
              <a:gd name="connsiteX6" fmla="*/ 752475 w 2209800"/>
              <a:gd name="connsiteY6" fmla="*/ 33338 h 1943100"/>
              <a:gd name="connsiteX7" fmla="*/ 466725 w 2209800"/>
              <a:gd name="connsiteY7" fmla="*/ 0 h 1943100"/>
              <a:gd name="connsiteX8" fmla="*/ 295275 w 2209800"/>
              <a:gd name="connsiteY8" fmla="*/ 95250 h 1943100"/>
              <a:gd name="connsiteX9" fmla="*/ 123825 w 2209800"/>
              <a:gd name="connsiteY9" fmla="*/ 247650 h 1943100"/>
              <a:gd name="connsiteX10" fmla="*/ 57150 w 2209800"/>
              <a:gd name="connsiteY10" fmla="*/ 314325 h 1943100"/>
              <a:gd name="connsiteX11" fmla="*/ 0 w 2209800"/>
              <a:gd name="connsiteY11" fmla="*/ 338138 h 1943100"/>
              <a:gd name="connsiteX12" fmla="*/ 9525 w 2209800"/>
              <a:gd name="connsiteY12" fmla="*/ 442913 h 1943100"/>
              <a:gd name="connsiteX13" fmla="*/ 61912 w 2209800"/>
              <a:gd name="connsiteY13" fmla="*/ 504825 h 1943100"/>
              <a:gd name="connsiteX14" fmla="*/ 228600 w 2209800"/>
              <a:gd name="connsiteY14" fmla="*/ 557213 h 1943100"/>
              <a:gd name="connsiteX15" fmla="*/ 295275 w 2209800"/>
              <a:gd name="connsiteY15" fmla="*/ 681038 h 1943100"/>
              <a:gd name="connsiteX16" fmla="*/ 385762 w 2209800"/>
              <a:gd name="connsiteY16" fmla="*/ 681038 h 1943100"/>
              <a:gd name="connsiteX17" fmla="*/ 542925 w 2209800"/>
              <a:gd name="connsiteY17" fmla="*/ 552450 h 1943100"/>
              <a:gd name="connsiteX18" fmla="*/ 657225 w 2209800"/>
              <a:gd name="connsiteY18" fmla="*/ 423863 h 1943100"/>
              <a:gd name="connsiteX19" fmla="*/ 781050 w 2209800"/>
              <a:gd name="connsiteY19" fmla="*/ 409575 h 1943100"/>
              <a:gd name="connsiteX20" fmla="*/ 857250 w 2209800"/>
              <a:gd name="connsiteY20" fmla="*/ 404813 h 1943100"/>
              <a:gd name="connsiteX21" fmla="*/ 1052512 w 2209800"/>
              <a:gd name="connsiteY21" fmla="*/ 519113 h 1943100"/>
              <a:gd name="connsiteX22" fmla="*/ 1128712 w 2209800"/>
              <a:gd name="connsiteY22" fmla="*/ 661988 h 1943100"/>
              <a:gd name="connsiteX23" fmla="*/ 1085850 w 2209800"/>
              <a:gd name="connsiteY23" fmla="*/ 1366838 h 1943100"/>
              <a:gd name="connsiteX24" fmla="*/ 1000125 w 2209800"/>
              <a:gd name="connsiteY24" fmla="*/ 1519238 h 1943100"/>
              <a:gd name="connsiteX25" fmla="*/ 1033462 w 2209800"/>
              <a:gd name="connsiteY25" fmla="*/ 1562100 h 1943100"/>
              <a:gd name="connsiteX26" fmla="*/ 1062037 w 2209800"/>
              <a:gd name="connsiteY26" fmla="*/ 1528763 h 1943100"/>
              <a:gd name="connsiteX27" fmla="*/ 1057275 w 2209800"/>
              <a:gd name="connsiteY27" fmla="*/ 1447800 h 1943100"/>
              <a:gd name="connsiteX28" fmla="*/ 1057275 w 2209800"/>
              <a:gd name="connsiteY28" fmla="*/ 1447800 h 1943100"/>
              <a:gd name="connsiteX0" fmla="*/ 2005012 w 2209800"/>
              <a:gd name="connsiteY0" fmla="*/ 1943100 h 1943100"/>
              <a:gd name="connsiteX1" fmla="*/ 2081212 w 2209800"/>
              <a:gd name="connsiteY1" fmla="*/ 1905000 h 1943100"/>
              <a:gd name="connsiteX2" fmla="*/ 2185987 w 2209800"/>
              <a:gd name="connsiteY2" fmla="*/ 1628775 h 1943100"/>
              <a:gd name="connsiteX3" fmla="*/ 2209800 w 2209800"/>
              <a:gd name="connsiteY3" fmla="*/ 1343025 h 1943100"/>
              <a:gd name="connsiteX4" fmla="*/ 2076450 w 2209800"/>
              <a:gd name="connsiteY4" fmla="*/ 1100138 h 1943100"/>
              <a:gd name="connsiteX5" fmla="*/ 1538287 w 2209800"/>
              <a:gd name="connsiteY5" fmla="*/ 738188 h 1943100"/>
              <a:gd name="connsiteX6" fmla="*/ 1085850 w 2209800"/>
              <a:gd name="connsiteY6" fmla="*/ 266700 h 1943100"/>
              <a:gd name="connsiteX7" fmla="*/ 752475 w 2209800"/>
              <a:gd name="connsiteY7" fmla="*/ 33338 h 1943100"/>
              <a:gd name="connsiteX8" fmla="*/ 466725 w 2209800"/>
              <a:gd name="connsiteY8" fmla="*/ 0 h 1943100"/>
              <a:gd name="connsiteX9" fmla="*/ 295275 w 2209800"/>
              <a:gd name="connsiteY9" fmla="*/ 95250 h 1943100"/>
              <a:gd name="connsiteX10" fmla="*/ 123825 w 2209800"/>
              <a:gd name="connsiteY10" fmla="*/ 247650 h 1943100"/>
              <a:gd name="connsiteX11" fmla="*/ 57150 w 2209800"/>
              <a:gd name="connsiteY11" fmla="*/ 314325 h 1943100"/>
              <a:gd name="connsiteX12" fmla="*/ 0 w 2209800"/>
              <a:gd name="connsiteY12" fmla="*/ 338138 h 1943100"/>
              <a:gd name="connsiteX13" fmla="*/ 9525 w 2209800"/>
              <a:gd name="connsiteY13" fmla="*/ 442913 h 1943100"/>
              <a:gd name="connsiteX14" fmla="*/ 61912 w 2209800"/>
              <a:gd name="connsiteY14" fmla="*/ 504825 h 1943100"/>
              <a:gd name="connsiteX15" fmla="*/ 228600 w 2209800"/>
              <a:gd name="connsiteY15" fmla="*/ 557213 h 1943100"/>
              <a:gd name="connsiteX16" fmla="*/ 295275 w 2209800"/>
              <a:gd name="connsiteY16" fmla="*/ 681038 h 1943100"/>
              <a:gd name="connsiteX17" fmla="*/ 385762 w 2209800"/>
              <a:gd name="connsiteY17" fmla="*/ 681038 h 1943100"/>
              <a:gd name="connsiteX18" fmla="*/ 542925 w 2209800"/>
              <a:gd name="connsiteY18" fmla="*/ 552450 h 1943100"/>
              <a:gd name="connsiteX19" fmla="*/ 657225 w 2209800"/>
              <a:gd name="connsiteY19" fmla="*/ 423863 h 1943100"/>
              <a:gd name="connsiteX20" fmla="*/ 781050 w 2209800"/>
              <a:gd name="connsiteY20" fmla="*/ 409575 h 1943100"/>
              <a:gd name="connsiteX21" fmla="*/ 857250 w 2209800"/>
              <a:gd name="connsiteY21" fmla="*/ 404813 h 1943100"/>
              <a:gd name="connsiteX22" fmla="*/ 1052512 w 2209800"/>
              <a:gd name="connsiteY22" fmla="*/ 519113 h 1943100"/>
              <a:gd name="connsiteX23" fmla="*/ 1128712 w 2209800"/>
              <a:gd name="connsiteY23" fmla="*/ 661988 h 1943100"/>
              <a:gd name="connsiteX24" fmla="*/ 1085850 w 2209800"/>
              <a:gd name="connsiteY24" fmla="*/ 1366838 h 1943100"/>
              <a:gd name="connsiteX25" fmla="*/ 1000125 w 2209800"/>
              <a:gd name="connsiteY25" fmla="*/ 1519238 h 1943100"/>
              <a:gd name="connsiteX26" fmla="*/ 1033462 w 2209800"/>
              <a:gd name="connsiteY26" fmla="*/ 1562100 h 1943100"/>
              <a:gd name="connsiteX27" fmla="*/ 1062037 w 2209800"/>
              <a:gd name="connsiteY27" fmla="*/ 1528763 h 1943100"/>
              <a:gd name="connsiteX28" fmla="*/ 1057275 w 2209800"/>
              <a:gd name="connsiteY28" fmla="*/ 1447800 h 1943100"/>
              <a:gd name="connsiteX29" fmla="*/ 1057275 w 2209800"/>
              <a:gd name="connsiteY29" fmla="*/ 1447800 h 1943100"/>
              <a:gd name="connsiteX0" fmla="*/ 2005012 w 2209800"/>
              <a:gd name="connsiteY0" fmla="*/ 1943100 h 1943100"/>
              <a:gd name="connsiteX1" fmla="*/ 2081212 w 2209800"/>
              <a:gd name="connsiteY1" fmla="*/ 1905000 h 1943100"/>
              <a:gd name="connsiteX2" fmla="*/ 2076450 w 2209800"/>
              <a:gd name="connsiteY2" fmla="*/ 1838325 h 1943100"/>
              <a:gd name="connsiteX3" fmla="*/ 2185987 w 2209800"/>
              <a:gd name="connsiteY3" fmla="*/ 1628775 h 1943100"/>
              <a:gd name="connsiteX4" fmla="*/ 2209800 w 2209800"/>
              <a:gd name="connsiteY4" fmla="*/ 1343025 h 1943100"/>
              <a:gd name="connsiteX5" fmla="*/ 2076450 w 2209800"/>
              <a:gd name="connsiteY5" fmla="*/ 1100138 h 1943100"/>
              <a:gd name="connsiteX6" fmla="*/ 1538287 w 2209800"/>
              <a:gd name="connsiteY6" fmla="*/ 738188 h 1943100"/>
              <a:gd name="connsiteX7" fmla="*/ 1085850 w 2209800"/>
              <a:gd name="connsiteY7" fmla="*/ 266700 h 1943100"/>
              <a:gd name="connsiteX8" fmla="*/ 752475 w 2209800"/>
              <a:gd name="connsiteY8" fmla="*/ 33338 h 1943100"/>
              <a:gd name="connsiteX9" fmla="*/ 466725 w 2209800"/>
              <a:gd name="connsiteY9" fmla="*/ 0 h 1943100"/>
              <a:gd name="connsiteX10" fmla="*/ 295275 w 2209800"/>
              <a:gd name="connsiteY10" fmla="*/ 95250 h 1943100"/>
              <a:gd name="connsiteX11" fmla="*/ 123825 w 2209800"/>
              <a:gd name="connsiteY11" fmla="*/ 247650 h 1943100"/>
              <a:gd name="connsiteX12" fmla="*/ 57150 w 2209800"/>
              <a:gd name="connsiteY12" fmla="*/ 314325 h 1943100"/>
              <a:gd name="connsiteX13" fmla="*/ 0 w 2209800"/>
              <a:gd name="connsiteY13" fmla="*/ 338138 h 1943100"/>
              <a:gd name="connsiteX14" fmla="*/ 9525 w 2209800"/>
              <a:gd name="connsiteY14" fmla="*/ 442913 h 1943100"/>
              <a:gd name="connsiteX15" fmla="*/ 61912 w 2209800"/>
              <a:gd name="connsiteY15" fmla="*/ 504825 h 1943100"/>
              <a:gd name="connsiteX16" fmla="*/ 228600 w 2209800"/>
              <a:gd name="connsiteY16" fmla="*/ 557213 h 1943100"/>
              <a:gd name="connsiteX17" fmla="*/ 295275 w 2209800"/>
              <a:gd name="connsiteY17" fmla="*/ 681038 h 1943100"/>
              <a:gd name="connsiteX18" fmla="*/ 385762 w 2209800"/>
              <a:gd name="connsiteY18" fmla="*/ 681038 h 1943100"/>
              <a:gd name="connsiteX19" fmla="*/ 542925 w 2209800"/>
              <a:gd name="connsiteY19" fmla="*/ 552450 h 1943100"/>
              <a:gd name="connsiteX20" fmla="*/ 657225 w 2209800"/>
              <a:gd name="connsiteY20" fmla="*/ 423863 h 1943100"/>
              <a:gd name="connsiteX21" fmla="*/ 781050 w 2209800"/>
              <a:gd name="connsiteY21" fmla="*/ 409575 h 1943100"/>
              <a:gd name="connsiteX22" fmla="*/ 857250 w 2209800"/>
              <a:gd name="connsiteY22" fmla="*/ 404813 h 1943100"/>
              <a:gd name="connsiteX23" fmla="*/ 1052512 w 2209800"/>
              <a:gd name="connsiteY23" fmla="*/ 519113 h 1943100"/>
              <a:gd name="connsiteX24" fmla="*/ 1128712 w 2209800"/>
              <a:gd name="connsiteY24" fmla="*/ 661988 h 1943100"/>
              <a:gd name="connsiteX25" fmla="*/ 1085850 w 2209800"/>
              <a:gd name="connsiteY25" fmla="*/ 1366838 h 1943100"/>
              <a:gd name="connsiteX26" fmla="*/ 1000125 w 2209800"/>
              <a:gd name="connsiteY26" fmla="*/ 1519238 h 1943100"/>
              <a:gd name="connsiteX27" fmla="*/ 1033462 w 2209800"/>
              <a:gd name="connsiteY27" fmla="*/ 1562100 h 1943100"/>
              <a:gd name="connsiteX28" fmla="*/ 1062037 w 2209800"/>
              <a:gd name="connsiteY28" fmla="*/ 1528763 h 1943100"/>
              <a:gd name="connsiteX29" fmla="*/ 1057275 w 2209800"/>
              <a:gd name="connsiteY29" fmla="*/ 1447800 h 1943100"/>
              <a:gd name="connsiteX30" fmla="*/ 1057275 w 2209800"/>
              <a:gd name="connsiteY30" fmla="*/ 1447800 h 1943100"/>
              <a:gd name="connsiteX0" fmla="*/ 1943100 w 2209800"/>
              <a:gd name="connsiteY0" fmla="*/ 1847850 h 1907533"/>
              <a:gd name="connsiteX1" fmla="*/ 2081212 w 2209800"/>
              <a:gd name="connsiteY1" fmla="*/ 1905000 h 1907533"/>
              <a:gd name="connsiteX2" fmla="*/ 2076450 w 2209800"/>
              <a:gd name="connsiteY2" fmla="*/ 1838325 h 1907533"/>
              <a:gd name="connsiteX3" fmla="*/ 2185987 w 2209800"/>
              <a:gd name="connsiteY3" fmla="*/ 1628775 h 1907533"/>
              <a:gd name="connsiteX4" fmla="*/ 2209800 w 2209800"/>
              <a:gd name="connsiteY4" fmla="*/ 1343025 h 1907533"/>
              <a:gd name="connsiteX5" fmla="*/ 2076450 w 2209800"/>
              <a:gd name="connsiteY5" fmla="*/ 1100138 h 1907533"/>
              <a:gd name="connsiteX6" fmla="*/ 1538287 w 2209800"/>
              <a:gd name="connsiteY6" fmla="*/ 738188 h 1907533"/>
              <a:gd name="connsiteX7" fmla="*/ 1085850 w 2209800"/>
              <a:gd name="connsiteY7" fmla="*/ 266700 h 1907533"/>
              <a:gd name="connsiteX8" fmla="*/ 752475 w 2209800"/>
              <a:gd name="connsiteY8" fmla="*/ 33338 h 1907533"/>
              <a:gd name="connsiteX9" fmla="*/ 466725 w 2209800"/>
              <a:gd name="connsiteY9" fmla="*/ 0 h 1907533"/>
              <a:gd name="connsiteX10" fmla="*/ 295275 w 2209800"/>
              <a:gd name="connsiteY10" fmla="*/ 95250 h 1907533"/>
              <a:gd name="connsiteX11" fmla="*/ 123825 w 2209800"/>
              <a:gd name="connsiteY11" fmla="*/ 247650 h 1907533"/>
              <a:gd name="connsiteX12" fmla="*/ 57150 w 2209800"/>
              <a:gd name="connsiteY12" fmla="*/ 314325 h 1907533"/>
              <a:gd name="connsiteX13" fmla="*/ 0 w 2209800"/>
              <a:gd name="connsiteY13" fmla="*/ 338138 h 1907533"/>
              <a:gd name="connsiteX14" fmla="*/ 9525 w 2209800"/>
              <a:gd name="connsiteY14" fmla="*/ 442913 h 1907533"/>
              <a:gd name="connsiteX15" fmla="*/ 61912 w 2209800"/>
              <a:gd name="connsiteY15" fmla="*/ 504825 h 1907533"/>
              <a:gd name="connsiteX16" fmla="*/ 228600 w 2209800"/>
              <a:gd name="connsiteY16" fmla="*/ 557213 h 1907533"/>
              <a:gd name="connsiteX17" fmla="*/ 295275 w 2209800"/>
              <a:gd name="connsiteY17" fmla="*/ 681038 h 1907533"/>
              <a:gd name="connsiteX18" fmla="*/ 385762 w 2209800"/>
              <a:gd name="connsiteY18" fmla="*/ 681038 h 1907533"/>
              <a:gd name="connsiteX19" fmla="*/ 542925 w 2209800"/>
              <a:gd name="connsiteY19" fmla="*/ 552450 h 1907533"/>
              <a:gd name="connsiteX20" fmla="*/ 657225 w 2209800"/>
              <a:gd name="connsiteY20" fmla="*/ 423863 h 1907533"/>
              <a:gd name="connsiteX21" fmla="*/ 781050 w 2209800"/>
              <a:gd name="connsiteY21" fmla="*/ 409575 h 1907533"/>
              <a:gd name="connsiteX22" fmla="*/ 857250 w 2209800"/>
              <a:gd name="connsiteY22" fmla="*/ 404813 h 1907533"/>
              <a:gd name="connsiteX23" fmla="*/ 1052512 w 2209800"/>
              <a:gd name="connsiteY23" fmla="*/ 519113 h 1907533"/>
              <a:gd name="connsiteX24" fmla="*/ 1128712 w 2209800"/>
              <a:gd name="connsiteY24" fmla="*/ 661988 h 1907533"/>
              <a:gd name="connsiteX25" fmla="*/ 1085850 w 2209800"/>
              <a:gd name="connsiteY25" fmla="*/ 1366838 h 1907533"/>
              <a:gd name="connsiteX26" fmla="*/ 1000125 w 2209800"/>
              <a:gd name="connsiteY26" fmla="*/ 1519238 h 1907533"/>
              <a:gd name="connsiteX27" fmla="*/ 1033462 w 2209800"/>
              <a:gd name="connsiteY27" fmla="*/ 1562100 h 1907533"/>
              <a:gd name="connsiteX28" fmla="*/ 1062037 w 2209800"/>
              <a:gd name="connsiteY28" fmla="*/ 1528763 h 1907533"/>
              <a:gd name="connsiteX29" fmla="*/ 1057275 w 2209800"/>
              <a:gd name="connsiteY29" fmla="*/ 1447800 h 1907533"/>
              <a:gd name="connsiteX30" fmla="*/ 1057275 w 2209800"/>
              <a:gd name="connsiteY30" fmla="*/ 1447800 h 1907533"/>
              <a:gd name="connsiteX0" fmla="*/ 2043112 w 2209800"/>
              <a:gd name="connsiteY0" fmla="*/ 1828800 h 1907150"/>
              <a:gd name="connsiteX1" fmla="*/ 2081212 w 2209800"/>
              <a:gd name="connsiteY1" fmla="*/ 1905000 h 1907150"/>
              <a:gd name="connsiteX2" fmla="*/ 2076450 w 2209800"/>
              <a:gd name="connsiteY2" fmla="*/ 1838325 h 1907150"/>
              <a:gd name="connsiteX3" fmla="*/ 2185987 w 2209800"/>
              <a:gd name="connsiteY3" fmla="*/ 1628775 h 1907150"/>
              <a:gd name="connsiteX4" fmla="*/ 2209800 w 2209800"/>
              <a:gd name="connsiteY4" fmla="*/ 1343025 h 1907150"/>
              <a:gd name="connsiteX5" fmla="*/ 2076450 w 2209800"/>
              <a:gd name="connsiteY5" fmla="*/ 1100138 h 1907150"/>
              <a:gd name="connsiteX6" fmla="*/ 1538287 w 2209800"/>
              <a:gd name="connsiteY6" fmla="*/ 738188 h 1907150"/>
              <a:gd name="connsiteX7" fmla="*/ 1085850 w 2209800"/>
              <a:gd name="connsiteY7" fmla="*/ 266700 h 1907150"/>
              <a:gd name="connsiteX8" fmla="*/ 752475 w 2209800"/>
              <a:gd name="connsiteY8" fmla="*/ 33338 h 1907150"/>
              <a:gd name="connsiteX9" fmla="*/ 466725 w 2209800"/>
              <a:gd name="connsiteY9" fmla="*/ 0 h 1907150"/>
              <a:gd name="connsiteX10" fmla="*/ 295275 w 2209800"/>
              <a:gd name="connsiteY10" fmla="*/ 95250 h 1907150"/>
              <a:gd name="connsiteX11" fmla="*/ 123825 w 2209800"/>
              <a:gd name="connsiteY11" fmla="*/ 247650 h 1907150"/>
              <a:gd name="connsiteX12" fmla="*/ 57150 w 2209800"/>
              <a:gd name="connsiteY12" fmla="*/ 314325 h 1907150"/>
              <a:gd name="connsiteX13" fmla="*/ 0 w 2209800"/>
              <a:gd name="connsiteY13" fmla="*/ 338138 h 1907150"/>
              <a:gd name="connsiteX14" fmla="*/ 9525 w 2209800"/>
              <a:gd name="connsiteY14" fmla="*/ 442913 h 1907150"/>
              <a:gd name="connsiteX15" fmla="*/ 61912 w 2209800"/>
              <a:gd name="connsiteY15" fmla="*/ 504825 h 1907150"/>
              <a:gd name="connsiteX16" fmla="*/ 228600 w 2209800"/>
              <a:gd name="connsiteY16" fmla="*/ 557213 h 1907150"/>
              <a:gd name="connsiteX17" fmla="*/ 295275 w 2209800"/>
              <a:gd name="connsiteY17" fmla="*/ 681038 h 1907150"/>
              <a:gd name="connsiteX18" fmla="*/ 385762 w 2209800"/>
              <a:gd name="connsiteY18" fmla="*/ 681038 h 1907150"/>
              <a:gd name="connsiteX19" fmla="*/ 542925 w 2209800"/>
              <a:gd name="connsiteY19" fmla="*/ 552450 h 1907150"/>
              <a:gd name="connsiteX20" fmla="*/ 657225 w 2209800"/>
              <a:gd name="connsiteY20" fmla="*/ 423863 h 1907150"/>
              <a:gd name="connsiteX21" fmla="*/ 781050 w 2209800"/>
              <a:gd name="connsiteY21" fmla="*/ 409575 h 1907150"/>
              <a:gd name="connsiteX22" fmla="*/ 857250 w 2209800"/>
              <a:gd name="connsiteY22" fmla="*/ 404813 h 1907150"/>
              <a:gd name="connsiteX23" fmla="*/ 1052512 w 2209800"/>
              <a:gd name="connsiteY23" fmla="*/ 519113 h 1907150"/>
              <a:gd name="connsiteX24" fmla="*/ 1128712 w 2209800"/>
              <a:gd name="connsiteY24" fmla="*/ 661988 h 1907150"/>
              <a:gd name="connsiteX25" fmla="*/ 1085850 w 2209800"/>
              <a:gd name="connsiteY25" fmla="*/ 1366838 h 1907150"/>
              <a:gd name="connsiteX26" fmla="*/ 1000125 w 2209800"/>
              <a:gd name="connsiteY26" fmla="*/ 1519238 h 1907150"/>
              <a:gd name="connsiteX27" fmla="*/ 1033462 w 2209800"/>
              <a:gd name="connsiteY27" fmla="*/ 1562100 h 1907150"/>
              <a:gd name="connsiteX28" fmla="*/ 1062037 w 2209800"/>
              <a:gd name="connsiteY28" fmla="*/ 1528763 h 1907150"/>
              <a:gd name="connsiteX29" fmla="*/ 1057275 w 2209800"/>
              <a:gd name="connsiteY29" fmla="*/ 1447800 h 1907150"/>
              <a:gd name="connsiteX30" fmla="*/ 1057275 w 2209800"/>
              <a:gd name="connsiteY30" fmla="*/ 1447800 h 1907150"/>
              <a:gd name="connsiteX0" fmla="*/ 1938337 w 2209800"/>
              <a:gd name="connsiteY0" fmla="*/ 1876425 h 1908461"/>
              <a:gd name="connsiteX1" fmla="*/ 2081212 w 2209800"/>
              <a:gd name="connsiteY1" fmla="*/ 1905000 h 1908461"/>
              <a:gd name="connsiteX2" fmla="*/ 2076450 w 2209800"/>
              <a:gd name="connsiteY2" fmla="*/ 1838325 h 1908461"/>
              <a:gd name="connsiteX3" fmla="*/ 2185987 w 2209800"/>
              <a:gd name="connsiteY3" fmla="*/ 1628775 h 1908461"/>
              <a:gd name="connsiteX4" fmla="*/ 2209800 w 2209800"/>
              <a:gd name="connsiteY4" fmla="*/ 1343025 h 1908461"/>
              <a:gd name="connsiteX5" fmla="*/ 2076450 w 2209800"/>
              <a:gd name="connsiteY5" fmla="*/ 1100138 h 1908461"/>
              <a:gd name="connsiteX6" fmla="*/ 1538287 w 2209800"/>
              <a:gd name="connsiteY6" fmla="*/ 738188 h 1908461"/>
              <a:gd name="connsiteX7" fmla="*/ 1085850 w 2209800"/>
              <a:gd name="connsiteY7" fmla="*/ 266700 h 1908461"/>
              <a:gd name="connsiteX8" fmla="*/ 752475 w 2209800"/>
              <a:gd name="connsiteY8" fmla="*/ 33338 h 1908461"/>
              <a:gd name="connsiteX9" fmla="*/ 466725 w 2209800"/>
              <a:gd name="connsiteY9" fmla="*/ 0 h 1908461"/>
              <a:gd name="connsiteX10" fmla="*/ 295275 w 2209800"/>
              <a:gd name="connsiteY10" fmla="*/ 95250 h 1908461"/>
              <a:gd name="connsiteX11" fmla="*/ 123825 w 2209800"/>
              <a:gd name="connsiteY11" fmla="*/ 247650 h 1908461"/>
              <a:gd name="connsiteX12" fmla="*/ 57150 w 2209800"/>
              <a:gd name="connsiteY12" fmla="*/ 314325 h 1908461"/>
              <a:gd name="connsiteX13" fmla="*/ 0 w 2209800"/>
              <a:gd name="connsiteY13" fmla="*/ 338138 h 1908461"/>
              <a:gd name="connsiteX14" fmla="*/ 9525 w 2209800"/>
              <a:gd name="connsiteY14" fmla="*/ 442913 h 1908461"/>
              <a:gd name="connsiteX15" fmla="*/ 61912 w 2209800"/>
              <a:gd name="connsiteY15" fmla="*/ 504825 h 1908461"/>
              <a:gd name="connsiteX16" fmla="*/ 228600 w 2209800"/>
              <a:gd name="connsiteY16" fmla="*/ 557213 h 1908461"/>
              <a:gd name="connsiteX17" fmla="*/ 295275 w 2209800"/>
              <a:gd name="connsiteY17" fmla="*/ 681038 h 1908461"/>
              <a:gd name="connsiteX18" fmla="*/ 385762 w 2209800"/>
              <a:gd name="connsiteY18" fmla="*/ 681038 h 1908461"/>
              <a:gd name="connsiteX19" fmla="*/ 542925 w 2209800"/>
              <a:gd name="connsiteY19" fmla="*/ 552450 h 1908461"/>
              <a:gd name="connsiteX20" fmla="*/ 657225 w 2209800"/>
              <a:gd name="connsiteY20" fmla="*/ 423863 h 1908461"/>
              <a:gd name="connsiteX21" fmla="*/ 781050 w 2209800"/>
              <a:gd name="connsiteY21" fmla="*/ 409575 h 1908461"/>
              <a:gd name="connsiteX22" fmla="*/ 857250 w 2209800"/>
              <a:gd name="connsiteY22" fmla="*/ 404813 h 1908461"/>
              <a:gd name="connsiteX23" fmla="*/ 1052512 w 2209800"/>
              <a:gd name="connsiteY23" fmla="*/ 519113 h 1908461"/>
              <a:gd name="connsiteX24" fmla="*/ 1128712 w 2209800"/>
              <a:gd name="connsiteY24" fmla="*/ 661988 h 1908461"/>
              <a:gd name="connsiteX25" fmla="*/ 1085850 w 2209800"/>
              <a:gd name="connsiteY25" fmla="*/ 1366838 h 1908461"/>
              <a:gd name="connsiteX26" fmla="*/ 1000125 w 2209800"/>
              <a:gd name="connsiteY26" fmla="*/ 1519238 h 1908461"/>
              <a:gd name="connsiteX27" fmla="*/ 1033462 w 2209800"/>
              <a:gd name="connsiteY27" fmla="*/ 1562100 h 1908461"/>
              <a:gd name="connsiteX28" fmla="*/ 1062037 w 2209800"/>
              <a:gd name="connsiteY28" fmla="*/ 1528763 h 1908461"/>
              <a:gd name="connsiteX29" fmla="*/ 1057275 w 2209800"/>
              <a:gd name="connsiteY29" fmla="*/ 1447800 h 1908461"/>
              <a:gd name="connsiteX30" fmla="*/ 1057275 w 2209800"/>
              <a:gd name="connsiteY30" fmla="*/ 1447800 h 1908461"/>
              <a:gd name="connsiteX0" fmla="*/ 1938337 w 2209800"/>
              <a:gd name="connsiteY0" fmla="*/ 1876425 h 1929518"/>
              <a:gd name="connsiteX1" fmla="*/ 2009775 w 2209800"/>
              <a:gd name="connsiteY1" fmla="*/ 1928814 h 1929518"/>
              <a:gd name="connsiteX2" fmla="*/ 2081212 w 2209800"/>
              <a:gd name="connsiteY2" fmla="*/ 1905000 h 1929518"/>
              <a:gd name="connsiteX3" fmla="*/ 2076450 w 2209800"/>
              <a:gd name="connsiteY3" fmla="*/ 1838325 h 1929518"/>
              <a:gd name="connsiteX4" fmla="*/ 2185987 w 2209800"/>
              <a:gd name="connsiteY4" fmla="*/ 1628775 h 1929518"/>
              <a:gd name="connsiteX5" fmla="*/ 2209800 w 2209800"/>
              <a:gd name="connsiteY5" fmla="*/ 1343025 h 1929518"/>
              <a:gd name="connsiteX6" fmla="*/ 2076450 w 2209800"/>
              <a:gd name="connsiteY6" fmla="*/ 1100138 h 1929518"/>
              <a:gd name="connsiteX7" fmla="*/ 1538287 w 2209800"/>
              <a:gd name="connsiteY7" fmla="*/ 738188 h 1929518"/>
              <a:gd name="connsiteX8" fmla="*/ 1085850 w 2209800"/>
              <a:gd name="connsiteY8" fmla="*/ 266700 h 1929518"/>
              <a:gd name="connsiteX9" fmla="*/ 752475 w 2209800"/>
              <a:gd name="connsiteY9" fmla="*/ 33338 h 1929518"/>
              <a:gd name="connsiteX10" fmla="*/ 466725 w 2209800"/>
              <a:gd name="connsiteY10" fmla="*/ 0 h 1929518"/>
              <a:gd name="connsiteX11" fmla="*/ 295275 w 2209800"/>
              <a:gd name="connsiteY11" fmla="*/ 95250 h 1929518"/>
              <a:gd name="connsiteX12" fmla="*/ 123825 w 2209800"/>
              <a:gd name="connsiteY12" fmla="*/ 247650 h 1929518"/>
              <a:gd name="connsiteX13" fmla="*/ 57150 w 2209800"/>
              <a:gd name="connsiteY13" fmla="*/ 314325 h 1929518"/>
              <a:gd name="connsiteX14" fmla="*/ 0 w 2209800"/>
              <a:gd name="connsiteY14" fmla="*/ 338138 h 1929518"/>
              <a:gd name="connsiteX15" fmla="*/ 9525 w 2209800"/>
              <a:gd name="connsiteY15" fmla="*/ 442913 h 1929518"/>
              <a:gd name="connsiteX16" fmla="*/ 61912 w 2209800"/>
              <a:gd name="connsiteY16" fmla="*/ 504825 h 1929518"/>
              <a:gd name="connsiteX17" fmla="*/ 228600 w 2209800"/>
              <a:gd name="connsiteY17" fmla="*/ 557213 h 1929518"/>
              <a:gd name="connsiteX18" fmla="*/ 295275 w 2209800"/>
              <a:gd name="connsiteY18" fmla="*/ 681038 h 1929518"/>
              <a:gd name="connsiteX19" fmla="*/ 385762 w 2209800"/>
              <a:gd name="connsiteY19" fmla="*/ 681038 h 1929518"/>
              <a:gd name="connsiteX20" fmla="*/ 542925 w 2209800"/>
              <a:gd name="connsiteY20" fmla="*/ 552450 h 1929518"/>
              <a:gd name="connsiteX21" fmla="*/ 657225 w 2209800"/>
              <a:gd name="connsiteY21" fmla="*/ 423863 h 1929518"/>
              <a:gd name="connsiteX22" fmla="*/ 781050 w 2209800"/>
              <a:gd name="connsiteY22" fmla="*/ 409575 h 1929518"/>
              <a:gd name="connsiteX23" fmla="*/ 857250 w 2209800"/>
              <a:gd name="connsiteY23" fmla="*/ 404813 h 1929518"/>
              <a:gd name="connsiteX24" fmla="*/ 1052512 w 2209800"/>
              <a:gd name="connsiteY24" fmla="*/ 519113 h 1929518"/>
              <a:gd name="connsiteX25" fmla="*/ 1128712 w 2209800"/>
              <a:gd name="connsiteY25" fmla="*/ 661988 h 1929518"/>
              <a:gd name="connsiteX26" fmla="*/ 1085850 w 2209800"/>
              <a:gd name="connsiteY26" fmla="*/ 1366838 h 1929518"/>
              <a:gd name="connsiteX27" fmla="*/ 1000125 w 2209800"/>
              <a:gd name="connsiteY27" fmla="*/ 1519238 h 1929518"/>
              <a:gd name="connsiteX28" fmla="*/ 1033462 w 2209800"/>
              <a:gd name="connsiteY28" fmla="*/ 1562100 h 1929518"/>
              <a:gd name="connsiteX29" fmla="*/ 1062037 w 2209800"/>
              <a:gd name="connsiteY29" fmla="*/ 1528763 h 1929518"/>
              <a:gd name="connsiteX30" fmla="*/ 1057275 w 2209800"/>
              <a:gd name="connsiteY30" fmla="*/ 1447800 h 1929518"/>
              <a:gd name="connsiteX31" fmla="*/ 1057275 w 2209800"/>
              <a:gd name="connsiteY31" fmla="*/ 1447800 h 1929518"/>
              <a:gd name="connsiteX0" fmla="*/ 2005012 w 2209800"/>
              <a:gd name="connsiteY0" fmla="*/ 1800225 h 1929518"/>
              <a:gd name="connsiteX1" fmla="*/ 2009775 w 2209800"/>
              <a:gd name="connsiteY1" fmla="*/ 1928814 h 1929518"/>
              <a:gd name="connsiteX2" fmla="*/ 2081212 w 2209800"/>
              <a:gd name="connsiteY2" fmla="*/ 1905000 h 1929518"/>
              <a:gd name="connsiteX3" fmla="*/ 2076450 w 2209800"/>
              <a:gd name="connsiteY3" fmla="*/ 1838325 h 1929518"/>
              <a:gd name="connsiteX4" fmla="*/ 2185987 w 2209800"/>
              <a:gd name="connsiteY4" fmla="*/ 1628775 h 1929518"/>
              <a:gd name="connsiteX5" fmla="*/ 2209800 w 2209800"/>
              <a:gd name="connsiteY5" fmla="*/ 1343025 h 1929518"/>
              <a:gd name="connsiteX6" fmla="*/ 2076450 w 2209800"/>
              <a:gd name="connsiteY6" fmla="*/ 1100138 h 1929518"/>
              <a:gd name="connsiteX7" fmla="*/ 1538287 w 2209800"/>
              <a:gd name="connsiteY7" fmla="*/ 738188 h 1929518"/>
              <a:gd name="connsiteX8" fmla="*/ 1085850 w 2209800"/>
              <a:gd name="connsiteY8" fmla="*/ 266700 h 1929518"/>
              <a:gd name="connsiteX9" fmla="*/ 752475 w 2209800"/>
              <a:gd name="connsiteY9" fmla="*/ 33338 h 1929518"/>
              <a:gd name="connsiteX10" fmla="*/ 466725 w 2209800"/>
              <a:gd name="connsiteY10" fmla="*/ 0 h 1929518"/>
              <a:gd name="connsiteX11" fmla="*/ 295275 w 2209800"/>
              <a:gd name="connsiteY11" fmla="*/ 95250 h 1929518"/>
              <a:gd name="connsiteX12" fmla="*/ 123825 w 2209800"/>
              <a:gd name="connsiteY12" fmla="*/ 247650 h 1929518"/>
              <a:gd name="connsiteX13" fmla="*/ 57150 w 2209800"/>
              <a:gd name="connsiteY13" fmla="*/ 314325 h 1929518"/>
              <a:gd name="connsiteX14" fmla="*/ 0 w 2209800"/>
              <a:gd name="connsiteY14" fmla="*/ 338138 h 1929518"/>
              <a:gd name="connsiteX15" fmla="*/ 9525 w 2209800"/>
              <a:gd name="connsiteY15" fmla="*/ 442913 h 1929518"/>
              <a:gd name="connsiteX16" fmla="*/ 61912 w 2209800"/>
              <a:gd name="connsiteY16" fmla="*/ 504825 h 1929518"/>
              <a:gd name="connsiteX17" fmla="*/ 228600 w 2209800"/>
              <a:gd name="connsiteY17" fmla="*/ 557213 h 1929518"/>
              <a:gd name="connsiteX18" fmla="*/ 295275 w 2209800"/>
              <a:gd name="connsiteY18" fmla="*/ 681038 h 1929518"/>
              <a:gd name="connsiteX19" fmla="*/ 385762 w 2209800"/>
              <a:gd name="connsiteY19" fmla="*/ 681038 h 1929518"/>
              <a:gd name="connsiteX20" fmla="*/ 542925 w 2209800"/>
              <a:gd name="connsiteY20" fmla="*/ 552450 h 1929518"/>
              <a:gd name="connsiteX21" fmla="*/ 657225 w 2209800"/>
              <a:gd name="connsiteY21" fmla="*/ 423863 h 1929518"/>
              <a:gd name="connsiteX22" fmla="*/ 781050 w 2209800"/>
              <a:gd name="connsiteY22" fmla="*/ 409575 h 1929518"/>
              <a:gd name="connsiteX23" fmla="*/ 857250 w 2209800"/>
              <a:gd name="connsiteY23" fmla="*/ 404813 h 1929518"/>
              <a:gd name="connsiteX24" fmla="*/ 1052512 w 2209800"/>
              <a:gd name="connsiteY24" fmla="*/ 519113 h 1929518"/>
              <a:gd name="connsiteX25" fmla="*/ 1128712 w 2209800"/>
              <a:gd name="connsiteY25" fmla="*/ 661988 h 1929518"/>
              <a:gd name="connsiteX26" fmla="*/ 1085850 w 2209800"/>
              <a:gd name="connsiteY26" fmla="*/ 1366838 h 1929518"/>
              <a:gd name="connsiteX27" fmla="*/ 1000125 w 2209800"/>
              <a:gd name="connsiteY27" fmla="*/ 1519238 h 1929518"/>
              <a:gd name="connsiteX28" fmla="*/ 1033462 w 2209800"/>
              <a:gd name="connsiteY28" fmla="*/ 1562100 h 1929518"/>
              <a:gd name="connsiteX29" fmla="*/ 1062037 w 2209800"/>
              <a:gd name="connsiteY29" fmla="*/ 1528763 h 1929518"/>
              <a:gd name="connsiteX30" fmla="*/ 1057275 w 2209800"/>
              <a:gd name="connsiteY30" fmla="*/ 1447800 h 1929518"/>
              <a:gd name="connsiteX31" fmla="*/ 1057275 w 2209800"/>
              <a:gd name="connsiteY31" fmla="*/ 1447800 h 1929518"/>
              <a:gd name="connsiteX0" fmla="*/ 2005012 w 2209800"/>
              <a:gd name="connsiteY0" fmla="*/ 1800225 h 1929519"/>
              <a:gd name="connsiteX1" fmla="*/ 1976437 w 2209800"/>
              <a:gd name="connsiteY1" fmla="*/ 1895475 h 1929519"/>
              <a:gd name="connsiteX2" fmla="*/ 2009775 w 2209800"/>
              <a:gd name="connsiteY2" fmla="*/ 1928814 h 1929519"/>
              <a:gd name="connsiteX3" fmla="*/ 2081212 w 2209800"/>
              <a:gd name="connsiteY3" fmla="*/ 1905000 h 1929519"/>
              <a:gd name="connsiteX4" fmla="*/ 2076450 w 2209800"/>
              <a:gd name="connsiteY4" fmla="*/ 1838325 h 1929519"/>
              <a:gd name="connsiteX5" fmla="*/ 2185987 w 2209800"/>
              <a:gd name="connsiteY5" fmla="*/ 1628775 h 1929519"/>
              <a:gd name="connsiteX6" fmla="*/ 2209800 w 2209800"/>
              <a:gd name="connsiteY6" fmla="*/ 1343025 h 1929519"/>
              <a:gd name="connsiteX7" fmla="*/ 2076450 w 2209800"/>
              <a:gd name="connsiteY7" fmla="*/ 1100138 h 1929519"/>
              <a:gd name="connsiteX8" fmla="*/ 1538287 w 2209800"/>
              <a:gd name="connsiteY8" fmla="*/ 738188 h 1929519"/>
              <a:gd name="connsiteX9" fmla="*/ 1085850 w 2209800"/>
              <a:gd name="connsiteY9" fmla="*/ 266700 h 1929519"/>
              <a:gd name="connsiteX10" fmla="*/ 752475 w 2209800"/>
              <a:gd name="connsiteY10" fmla="*/ 33338 h 1929519"/>
              <a:gd name="connsiteX11" fmla="*/ 466725 w 2209800"/>
              <a:gd name="connsiteY11" fmla="*/ 0 h 1929519"/>
              <a:gd name="connsiteX12" fmla="*/ 295275 w 2209800"/>
              <a:gd name="connsiteY12" fmla="*/ 95250 h 1929519"/>
              <a:gd name="connsiteX13" fmla="*/ 123825 w 2209800"/>
              <a:gd name="connsiteY13" fmla="*/ 247650 h 1929519"/>
              <a:gd name="connsiteX14" fmla="*/ 57150 w 2209800"/>
              <a:gd name="connsiteY14" fmla="*/ 314325 h 1929519"/>
              <a:gd name="connsiteX15" fmla="*/ 0 w 2209800"/>
              <a:gd name="connsiteY15" fmla="*/ 338138 h 1929519"/>
              <a:gd name="connsiteX16" fmla="*/ 9525 w 2209800"/>
              <a:gd name="connsiteY16" fmla="*/ 442913 h 1929519"/>
              <a:gd name="connsiteX17" fmla="*/ 61912 w 2209800"/>
              <a:gd name="connsiteY17" fmla="*/ 504825 h 1929519"/>
              <a:gd name="connsiteX18" fmla="*/ 228600 w 2209800"/>
              <a:gd name="connsiteY18" fmla="*/ 557213 h 1929519"/>
              <a:gd name="connsiteX19" fmla="*/ 295275 w 2209800"/>
              <a:gd name="connsiteY19" fmla="*/ 681038 h 1929519"/>
              <a:gd name="connsiteX20" fmla="*/ 385762 w 2209800"/>
              <a:gd name="connsiteY20" fmla="*/ 681038 h 1929519"/>
              <a:gd name="connsiteX21" fmla="*/ 542925 w 2209800"/>
              <a:gd name="connsiteY21" fmla="*/ 552450 h 1929519"/>
              <a:gd name="connsiteX22" fmla="*/ 657225 w 2209800"/>
              <a:gd name="connsiteY22" fmla="*/ 423863 h 1929519"/>
              <a:gd name="connsiteX23" fmla="*/ 781050 w 2209800"/>
              <a:gd name="connsiteY23" fmla="*/ 409575 h 1929519"/>
              <a:gd name="connsiteX24" fmla="*/ 857250 w 2209800"/>
              <a:gd name="connsiteY24" fmla="*/ 404813 h 1929519"/>
              <a:gd name="connsiteX25" fmla="*/ 1052512 w 2209800"/>
              <a:gd name="connsiteY25" fmla="*/ 519113 h 1929519"/>
              <a:gd name="connsiteX26" fmla="*/ 1128712 w 2209800"/>
              <a:gd name="connsiteY26" fmla="*/ 661988 h 1929519"/>
              <a:gd name="connsiteX27" fmla="*/ 1085850 w 2209800"/>
              <a:gd name="connsiteY27" fmla="*/ 1366838 h 1929519"/>
              <a:gd name="connsiteX28" fmla="*/ 1000125 w 2209800"/>
              <a:gd name="connsiteY28" fmla="*/ 1519238 h 1929519"/>
              <a:gd name="connsiteX29" fmla="*/ 1033462 w 2209800"/>
              <a:gd name="connsiteY29" fmla="*/ 1562100 h 1929519"/>
              <a:gd name="connsiteX30" fmla="*/ 1062037 w 2209800"/>
              <a:gd name="connsiteY30" fmla="*/ 1528763 h 1929519"/>
              <a:gd name="connsiteX31" fmla="*/ 1057275 w 2209800"/>
              <a:gd name="connsiteY31" fmla="*/ 1447800 h 1929519"/>
              <a:gd name="connsiteX32" fmla="*/ 1057275 w 2209800"/>
              <a:gd name="connsiteY32" fmla="*/ 1447800 h 1929519"/>
              <a:gd name="connsiteX0" fmla="*/ 2062162 w 2209800"/>
              <a:gd name="connsiteY0" fmla="*/ 1833563 h 1929519"/>
              <a:gd name="connsiteX1" fmla="*/ 1976437 w 2209800"/>
              <a:gd name="connsiteY1" fmla="*/ 1895475 h 1929519"/>
              <a:gd name="connsiteX2" fmla="*/ 2009775 w 2209800"/>
              <a:gd name="connsiteY2" fmla="*/ 1928814 h 1929519"/>
              <a:gd name="connsiteX3" fmla="*/ 2081212 w 2209800"/>
              <a:gd name="connsiteY3" fmla="*/ 1905000 h 1929519"/>
              <a:gd name="connsiteX4" fmla="*/ 2076450 w 2209800"/>
              <a:gd name="connsiteY4" fmla="*/ 1838325 h 1929519"/>
              <a:gd name="connsiteX5" fmla="*/ 2185987 w 2209800"/>
              <a:gd name="connsiteY5" fmla="*/ 1628775 h 1929519"/>
              <a:gd name="connsiteX6" fmla="*/ 2209800 w 2209800"/>
              <a:gd name="connsiteY6" fmla="*/ 1343025 h 1929519"/>
              <a:gd name="connsiteX7" fmla="*/ 2076450 w 2209800"/>
              <a:gd name="connsiteY7" fmla="*/ 1100138 h 1929519"/>
              <a:gd name="connsiteX8" fmla="*/ 1538287 w 2209800"/>
              <a:gd name="connsiteY8" fmla="*/ 738188 h 1929519"/>
              <a:gd name="connsiteX9" fmla="*/ 1085850 w 2209800"/>
              <a:gd name="connsiteY9" fmla="*/ 266700 h 1929519"/>
              <a:gd name="connsiteX10" fmla="*/ 752475 w 2209800"/>
              <a:gd name="connsiteY10" fmla="*/ 33338 h 1929519"/>
              <a:gd name="connsiteX11" fmla="*/ 466725 w 2209800"/>
              <a:gd name="connsiteY11" fmla="*/ 0 h 1929519"/>
              <a:gd name="connsiteX12" fmla="*/ 295275 w 2209800"/>
              <a:gd name="connsiteY12" fmla="*/ 95250 h 1929519"/>
              <a:gd name="connsiteX13" fmla="*/ 123825 w 2209800"/>
              <a:gd name="connsiteY13" fmla="*/ 247650 h 1929519"/>
              <a:gd name="connsiteX14" fmla="*/ 57150 w 2209800"/>
              <a:gd name="connsiteY14" fmla="*/ 314325 h 1929519"/>
              <a:gd name="connsiteX15" fmla="*/ 0 w 2209800"/>
              <a:gd name="connsiteY15" fmla="*/ 338138 h 1929519"/>
              <a:gd name="connsiteX16" fmla="*/ 9525 w 2209800"/>
              <a:gd name="connsiteY16" fmla="*/ 442913 h 1929519"/>
              <a:gd name="connsiteX17" fmla="*/ 61912 w 2209800"/>
              <a:gd name="connsiteY17" fmla="*/ 504825 h 1929519"/>
              <a:gd name="connsiteX18" fmla="*/ 228600 w 2209800"/>
              <a:gd name="connsiteY18" fmla="*/ 557213 h 1929519"/>
              <a:gd name="connsiteX19" fmla="*/ 295275 w 2209800"/>
              <a:gd name="connsiteY19" fmla="*/ 681038 h 1929519"/>
              <a:gd name="connsiteX20" fmla="*/ 385762 w 2209800"/>
              <a:gd name="connsiteY20" fmla="*/ 681038 h 1929519"/>
              <a:gd name="connsiteX21" fmla="*/ 542925 w 2209800"/>
              <a:gd name="connsiteY21" fmla="*/ 552450 h 1929519"/>
              <a:gd name="connsiteX22" fmla="*/ 657225 w 2209800"/>
              <a:gd name="connsiteY22" fmla="*/ 423863 h 1929519"/>
              <a:gd name="connsiteX23" fmla="*/ 781050 w 2209800"/>
              <a:gd name="connsiteY23" fmla="*/ 409575 h 1929519"/>
              <a:gd name="connsiteX24" fmla="*/ 857250 w 2209800"/>
              <a:gd name="connsiteY24" fmla="*/ 404813 h 1929519"/>
              <a:gd name="connsiteX25" fmla="*/ 1052512 w 2209800"/>
              <a:gd name="connsiteY25" fmla="*/ 519113 h 1929519"/>
              <a:gd name="connsiteX26" fmla="*/ 1128712 w 2209800"/>
              <a:gd name="connsiteY26" fmla="*/ 661988 h 1929519"/>
              <a:gd name="connsiteX27" fmla="*/ 1085850 w 2209800"/>
              <a:gd name="connsiteY27" fmla="*/ 1366838 h 1929519"/>
              <a:gd name="connsiteX28" fmla="*/ 1000125 w 2209800"/>
              <a:gd name="connsiteY28" fmla="*/ 1519238 h 1929519"/>
              <a:gd name="connsiteX29" fmla="*/ 1033462 w 2209800"/>
              <a:gd name="connsiteY29" fmla="*/ 1562100 h 1929519"/>
              <a:gd name="connsiteX30" fmla="*/ 1062037 w 2209800"/>
              <a:gd name="connsiteY30" fmla="*/ 1528763 h 1929519"/>
              <a:gd name="connsiteX31" fmla="*/ 1057275 w 2209800"/>
              <a:gd name="connsiteY31" fmla="*/ 1447800 h 1929519"/>
              <a:gd name="connsiteX32" fmla="*/ 1057275 w 2209800"/>
              <a:gd name="connsiteY32" fmla="*/ 1447800 h 1929519"/>
              <a:gd name="connsiteX0" fmla="*/ 2062162 w 2209800"/>
              <a:gd name="connsiteY0" fmla="*/ 1833563 h 1929519"/>
              <a:gd name="connsiteX1" fmla="*/ 2005012 w 2209800"/>
              <a:gd name="connsiteY1" fmla="*/ 1838325 h 1929519"/>
              <a:gd name="connsiteX2" fmla="*/ 1976437 w 2209800"/>
              <a:gd name="connsiteY2" fmla="*/ 1895475 h 1929519"/>
              <a:gd name="connsiteX3" fmla="*/ 2009775 w 2209800"/>
              <a:gd name="connsiteY3" fmla="*/ 1928814 h 1929519"/>
              <a:gd name="connsiteX4" fmla="*/ 2081212 w 2209800"/>
              <a:gd name="connsiteY4" fmla="*/ 1905000 h 1929519"/>
              <a:gd name="connsiteX5" fmla="*/ 2076450 w 2209800"/>
              <a:gd name="connsiteY5" fmla="*/ 1838325 h 1929519"/>
              <a:gd name="connsiteX6" fmla="*/ 2185987 w 2209800"/>
              <a:gd name="connsiteY6" fmla="*/ 1628775 h 1929519"/>
              <a:gd name="connsiteX7" fmla="*/ 2209800 w 2209800"/>
              <a:gd name="connsiteY7" fmla="*/ 1343025 h 1929519"/>
              <a:gd name="connsiteX8" fmla="*/ 2076450 w 2209800"/>
              <a:gd name="connsiteY8" fmla="*/ 1100138 h 1929519"/>
              <a:gd name="connsiteX9" fmla="*/ 1538287 w 2209800"/>
              <a:gd name="connsiteY9" fmla="*/ 738188 h 1929519"/>
              <a:gd name="connsiteX10" fmla="*/ 1085850 w 2209800"/>
              <a:gd name="connsiteY10" fmla="*/ 266700 h 1929519"/>
              <a:gd name="connsiteX11" fmla="*/ 752475 w 2209800"/>
              <a:gd name="connsiteY11" fmla="*/ 33338 h 1929519"/>
              <a:gd name="connsiteX12" fmla="*/ 466725 w 2209800"/>
              <a:gd name="connsiteY12" fmla="*/ 0 h 1929519"/>
              <a:gd name="connsiteX13" fmla="*/ 295275 w 2209800"/>
              <a:gd name="connsiteY13" fmla="*/ 95250 h 1929519"/>
              <a:gd name="connsiteX14" fmla="*/ 123825 w 2209800"/>
              <a:gd name="connsiteY14" fmla="*/ 247650 h 1929519"/>
              <a:gd name="connsiteX15" fmla="*/ 57150 w 2209800"/>
              <a:gd name="connsiteY15" fmla="*/ 314325 h 1929519"/>
              <a:gd name="connsiteX16" fmla="*/ 0 w 2209800"/>
              <a:gd name="connsiteY16" fmla="*/ 338138 h 1929519"/>
              <a:gd name="connsiteX17" fmla="*/ 9525 w 2209800"/>
              <a:gd name="connsiteY17" fmla="*/ 442913 h 1929519"/>
              <a:gd name="connsiteX18" fmla="*/ 61912 w 2209800"/>
              <a:gd name="connsiteY18" fmla="*/ 504825 h 1929519"/>
              <a:gd name="connsiteX19" fmla="*/ 228600 w 2209800"/>
              <a:gd name="connsiteY19" fmla="*/ 557213 h 1929519"/>
              <a:gd name="connsiteX20" fmla="*/ 295275 w 2209800"/>
              <a:gd name="connsiteY20" fmla="*/ 681038 h 1929519"/>
              <a:gd name="connsiteX21" fmla="*/ 385762 w 2209800"/>
              <a:gd name="connsiteY21" fmla="*/ 681038 h 1929519"/>
              <a:gd name="connsiteX22" fmla="*/ 542925 w 2209800"/>
              <a:gd name="connsiteY22" fmla="*/ 552450 h 1929519"/>
              <a:gd name="connsiteX23" fmla="*/ 657225 w 2209800"/>
              <a:gd name="connsiteY23" fmla="*/ 423863 h 1929519"/>
              <a:gd name="connsiteX24" fmla="*/ 781050 w 2209800"/>
              <a:gd name="connsiteY24" fmla="*/ 409575 h 1929519"/>
              <a:gd name="connsiteX25" fmla="*/ 857250 w 2209800"/>
              <a:gd name="connsiteY25" fmla="*/ 404813 h 1929519"/>
              <a:gd name="connsiteX26" fmla="*/ 1052512 w 2209800"/>
              <a:gd name="connsiteY26" fmla="*/ 519113 h 1929519"/>
              <a:gd name="connsiteX27" fmla="*/ 1128712 w 2209800"/>
              <a:gd name="connsiteY27" fmla="*/ 661988 h 1929519"/>
              <a:gd name="connsiteX28" fmla="*/ 1085850 w 2209800"/>
              <a:gd name="connsiteY28" fmla="*/ 1366838 h 1929519"/>
              <a:gd name="connsiteX29" fmla="*/ 1000125 w 2209800"/>
              <a:gd name="connsiteY29" fmla="*/ 1519238 h 1929519"/>
              <a:gd name="connsiteX30" fmla="*/ 1033462 w 2209800"/>
              <a:gd name="connsiteY30" fmla="*/ 1562100 h 1929519"/>
              <a:gd name="connsiteX31" fmla="*/ 1062037 w 2209800"/>
              <a:gd name="connsiteY31" fmla="*/ 1528763 h 1929519"/>
              <a:gd name="connsiteX32" fmla="*/ 1057275 w 2209800"/>
              <a:gd name="connsiteY32" fmla="*/ 1447800 h 1929519"/>
              <a:gd name="connsiteX33" fmla="*/ 1057275 w 2209800"/>
              <a:gd name="connsiteY33" fmla="*/ 1447800 h 1929519"/>
              <a:gd name="connsiteX0" fmla="*/ 2062162 w 2190750"/>
              <a:gd name="connsiteY0" fmla="*/ 1833563 h 1929519"/>
              <a:gd name="connsiteX1" fmla="*/ 2005012 w 2190750"/>
              <a:gd name="connsiteY1" fmla="*/ 1838325 h 1929519"/>
              <a:gd name="connsiteX2" fmla="*/ 1976437 w 2190750"/>
              <a:gd name="connsiteY2" fmla="*/ 1895475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85987 w 2190750"/>
              <a:gd name="connsiteY6" fmla="*/ 1628775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29519"/>
              <a:gd name="connsiteX1" fmla="*/ 2005012 w 2190750"/>
              <a:gd name="connsiteY1" fmla="*/ 1838325 h 1929519"/>
              <a:gd name="connsiteX2" fmla="*/ 1976437 w 2190750"/>
              <a:gd name="connsiteY2" fmla="*/ 1895475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63762 w 2190750"/>
              <a:gd name="connsiteY6" fmla="*/ 1631950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29519"/>
              <a:gd name="connsiteX1" fmla="*/ 2005012 w 2190750"/>
              <a:gd name="connsiteY1" fmla="*/ 1838325 h 1929519"/>
              <a:gd name="connsiteX2" fmla="*/ 1976437 w 2190750"/>
              <a:gd name="connsiteY2" fmla="*/ 1895475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63762 w 2190750"/>
              <a:gd name="connsiteY6" fmla="*/ 1631950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29519"/>
              <a:gd name="connsiteX1" fmla="*/ 1973262 w 2190750"/>
              <a:gd name="connsiteY1" fmla="*/ 1838325 h 1929519"/>
              <a:gd name="connsiteX2" fmla="*/ 1976437 w 2190750"/>
              <a:gd name="connsiteY2" fmla="*/ 1895475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63762 w 2190750"/>
              <a:gd name="connsiteY6" fmla="*/ 1631950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29519"/>
              <a:gd name="connsiteX1" fmla="*/ 1973262 w 2190750"/>
              <a:gd name="connsiteY1" fmla="*/ 1838325 h 1929519"/>
              <a:gd name="connsiteX2" fmla="*/ 1941512 w 2190750"/>
              <a:gd name="connsiteY2" fmla="*/ 1892300 h 1929519"/>
              <a:gd name="connsiteX3" fmla="*/ 2009775 w 2190750"/>
              <a:gd name="connsiteY3" fmla="*/ 1928814 h 1929519"/>
              <a:gd name="connsiteX4" fmla="*/ 2081212 w 2190750"/>
              <a:gd name="connsiteY4" fmla="*/ 1905000 h 1929519"/>
              <a:gd name="connsiteX5" fmla="*/ 2076450 w 2190750"/>
              <a:gd name="connsiteY5" fmla="*/ 1838325 h 1929519"/>
              <a:gd name="connsiteX6" fmla="*/ 2163762 w 2190750"/>
              <a:gd name="connsiteY6" fmla="*/ 1631950 h 1929519"/>
              <a:gd name="connsiteX7" fmla="*/ 2190750 w 2190750"/>
              <a:gd name="connsiteY7" fmla="*/ 1349375 h 1929519"/>
              <a:gd name="connsiteX8" fmla="*/ 2076450 w 2190750"/>
              <a:gd name="connsiteY8" fmla="*/ 1100138 h 1929519"/>
              <a:gd name="connsiteX9" fmla="*/ 1538287 w 2190750"/>
              <a:gd name="connsiteY9" fmla="*/ 738188 h 1929519"/>
              <a:gd name="connsiteX10" fmla="*/ 1085850 w 2190750"/>
              <a:gd name="connsiteY10" fmla="*/ 266700 h 1929519"/>
              <a:gd name="connsiteX11" fmla="*/ 752475 w 2190750"/>
              <a:gd name="connsiteY11" fmla="*/ 33338 h 1929519"/>
              <a:gd name="connsiteX12" fmla="*/ 466725 w 2190750"/>
              <a:gd name="connsiteY12" fmla="*/ 0 h 1929519"/>
              <a:gd name="connsiteX13" fmla="*/ 295275 w 2190750"/>
              <a:gd name="connsiteY13" fmla="*/ 95250 h 1929519"/>
              <a:gd name="connsiteX14" fmla="*/ 123825 w 2190750"/>
              <a:gd name="connsiteY14" fmla="*/ 247650 h 1929519"/>
              <a:gd name="connsiteX15" fmla="*/ 57150 w 2190750"/>
              <a:gd name="connsiteY15" fmla="*/ 314325 h 1929519"/>
              <a:gd name="connsiteX16" fmla="*/ 0 w 2190750"/>
              <a:gd name="connsiteY16" fmla="*/ 338138 h 1929519"/>
              <a:gd name="connsiteX17" fmla="*/ 9525 w 2190750"/>
              <a:gd name="connsiteY17" fmla="*/ 442913 h 1929519"/>
              <a:gd name="connsiteX18" fmla="*/ 61912 w 2190750"/>
              <a:gd name="connsiteY18" fmla="*/ 504825 h 1929519"/>
              <a:gd name="connsiteX19" fmla="*/ 228600 w 2190750"/>
              <a:gd name="connsiteY19" fmla="*/ 557213 h 1929519"/>
              <a:gd name="connsiteX20" fmla="*/ 295275 w 2190750"/>
              <a:gd name="connsiteY20" fmla="*/ 681038 h 1929519"/>
              <a:gd name="connsiteX21" fmla="*/ 385762 w 2190750"/>
              <a:gd name="connsiteY21" fmla="*/ 681038 h 1929519"/>
              <a:gd name="connsiteX22" fmla="*/ 542925 w 2190750"/>
              <a:gd name="connsiteY22" fmla="*/ 552450 h 1929519"/>
              <a:gd name="connsiteX23" fmla="*/ 657225 w 2190750"/>
              <a:gd name="connsiteY23" fmla="*/ 423863 h 1929519"/>
              <a:gd name="connsiteX24" fmla="*/ 781050 w 2190750"/>
              <a:gd name="connsiteY24" fmla="*/ 409575 h 1929519"/>
              <a:gd name="connsiteX25" fmla="*/ 857250 w 2190750"/>
              <a:gd name="connsiteY25" fmla="*/ 404813 h 1929519"/>
              <a:gd name="connsiteX26" fmla="*/ 1052512 w 2190750"/>
              <a:gd name="connsiteY26" fmla="*/ 519113 h 1929519"/>
              <a:gd name="connsiteX27" fmla="*/ 1128712 w 2190750"/>
              <a:gd name="connsiteY27" fmla="*/ 661988 h 1929519"/>
              <a:gd name="connsiteX28" fmla="*/ 1085850 w 2190750"/>
              <a:gd name="connsiteY28" fmla="*/ 1366838 h 1929519"/>
              <a:gd name="connsiteX29" fmla="*/ 1000125 w 2190750"/>
              <a:gd name="connsiteY29" fmla="*/ 1519238 h 1929519"/>
              <a:gd name="connsiteX30" fmla="*/ 1033462 w 2190750"/>
              <a:gd name="connsiteY30" fmla="*/ 1562100 h 1929519"/>
              <a:gd name="connsiteX31" fmla="*/ 1062037 w 2190750"/>
              <a:gd name="connsiteY31" fmla="*/ 1528763 h 1929519"/>
              <a:gd name="connsiteX32" fmla="*/ 1057275 w 2190750"/>
              <a:gd name="connsiteY32" fmla="*/ 1447800 h 1929519"/>
              <a:gd name="connsiteX33" fmla="*/ 1057275 w 2190750"/>
              <a:gd name="connsiteY33" fmla="*/ 1447800 h 1929519"/>
              <a:gd name="connsiteX0" fmla="*/ 2062162 w 2190750"/>
              <a:gd name="connsiteY0" fmla="*/ 1833563 h 1941977"/>
              <a:gd name="connsiteX1" fmla="*/ 1973262 w 2190750"/>
              <a:gd name="connsiteY1" fmla="*/ 1838325 h 1941977"/>
              <a:gd name="connsiteX2" fmla="*/ 1941512 w 2190750"/>
              <a:gd name="connsiteY2" fmla="*/ 1892300 h 1941977"/>
              <a:gd name="connsiteX3" fmla="*/ 1997075 w 2190750"/>
              <a:gd name="connsiteY3" fmla="*/ 1941514 h 1941977"/>
              <a:gd name="connsiteX4" fmla="*/ 2081212 w 2190750"/>
              <a:gd name="connsiteY4" fmla="*/ 1905000 h 1941977"/>
              <a:gd name="connsiteX5" fmla="*/ 2076450 w 2190750"/>
              <a:gd name="connsiteY5" fmla="*/ 1838325 h 1941977"/>
              <a:gd name="connsiteX6" fmla="*/ 2163762 w 2190750"/>
              <a:gd name="connsiteY6" fmla="*/ 1631950 h 1941977"/>
              <a:gd name="connsiteX7" fmla="*/ 2190750 w 2190750"/>
              <a:gd name="connsiteY7" fmla="*/ 1349375 h 1941977"/>
              <a:gd name="connsiteX8" fmla="*/ 2076450 w 2190750"/>
              <a:gd name="connsiteY8" fmla="*/ 1100138 h 1941977"/>
              <a:gd name="connsiteX9" fmla="*/ 1538287 w 2190750"/>
              <a:gd name="connsiteY9" fmla="*/ 738188 h 1941977"/>
              <a:gd name="connsiteX10" fmla="*/ 1085850 w 2190750"/>
              <a:gd name="connsiteY10" fmla="*/ 266700 h 1941977"/>
              <a:gd name="connsiteX11" fmla="*/ 752475 w 2190750"/>
              <a:gd name="connsiteY11" fmla="*/ 33338 h 1941977"/>
              <a:gd name="connsiteX12" fmla="*/ 466725 w 2190750"/>
              <a:gd name="connsiteY12" fmla="*/ 0 h 1941977"/>
              <a:gd name="connsiteX13" fmla="*/ 295275 w 2190750"/>
              <a:gd name="connsiteY13" fmla="*/ 95250 h 1941977"/>
              <a:gd name="connsiteX14" fmla="*/ 123825 w 2190750"/>
              <a:gd name="connsiteY14" fmla="*/ 247650 h 1941977"/>
              <a:gd name="connsiteX15" fmla="*/ 57150 w 2190750"/>
              <a:gd name="connsiteY15" fmla="*/ 314325 h 1941977"/>
              <a:gd name="connsiteX16" fmla="*/ 0 w 2190750"/>
              <a:gd name="connsiteY16" fmla="*/ 338138 h 1941977"/>
              <a:gd name="connsiteX17" fmla="*/ 9525 w 2190750"/>
              <a:gd name="connsiteY17" fmla="*/ 442913 h 1941977"/>
              <a:gd name="connsiteX18" fmla="*/ 61912 w 2190750"/>
              <a:gd name="connsiteY18" fmla="*/ 504825 h 1941977"/>
              <a:gd name="connsiteX19" fmla="*/ 228600 w 2190750"/>
              <a:gd name="connsiteY19" fmla="*/ 557213 h 1941977"/>
              <a:gd name="connsiteX20" fmla="*/ 295275 w 2190750"/>
              <a:gd name="connsiteY20" fmla="*/ 681038 h 1941977"/>
              <a:gd name="connsiteX21" fmla="*/ 385762 w 2190750"/>
              <a:gd name="connsiteY21" fmla="*/ 681038 h 1941977"/>
              <a:gd name="connsiteX22" fmla="*/ 542925 w 2190750"/>
              <a:gd name="connsiteY22" fmla="*/ 552450 h 1941977"/>
              <a:gd name="connsiteX23" fmla="*/ 657225 w 2190750"/>
              <a:gd name="connsiteY23" fmla="*/ 423863 h 1941977"/>
              <a:gd name="connsiteX24" fmla="*/ 781050 w 2190750"/>
              <a:gd name="connsiteY24" fmla="*/ 409575 h 1941977"/>
              <a:gd name="connsiteX25" fmla="*/ 857250 w 2190750"/>
              <a:gd name="connsiteY25" fmla="*/ 404813 h 1941977"/>
              <a:gd name="connsiteX26" fmla="*/ 1052512 w 2190750"/>
              <a:gd name="connsiteY26" fmla="*/ 519113 h 1941977"/>
              <a:gd name="connsiteX27" fmla="*/ 1128712 w 2190750"/>
              <a:gd name="connsiteY27" fmla="*/ 661988 h 1941977"/>
              <a:gd name="connsiteX28" fmla="*/ 1085850 w 2190750"/>
              <a:gd name="connsiteY28" fmla="*/ 1366838 h 1941977"/>
              <a:gd name="connsiteX29" fmla="*/ 1000125 w 2190750"/>
              <a:gd name="connsiteY29" fmla="*/ 1519238 h 1941977"/>
              <a:gd name="connsiteX30" fmla="*/ 1033462 w 2190750"/>
              <a:gd name="connsiteY30" fmla="*/ 1562100 h 1941977"/>
              <a:gd name="connsiteX31" fmla="*/ 1062037 w 2190750"/>
              <a:gd name="connsiteY31" fmla="*/ 1528763 h 1941977"/>
              <a:gd name="connsiteX32" fmla="*/ 1057275 w 2190750"/>
              <a:gd name="connsiteY32" fmla="*/ 1447800 h 1941977"/>
              <a:gd name="connsiteX33" fmla="*/ 1057275 w 2190750"/>
              <a:gd name="connsiteY33" fmla="*/ 1447800 h 1941977"/>
              <a:gd name="connsiteX0" fmla="*/ 2062162 w 2190750"/>
              <a:gd name="connsiteY0" fmla="*/ 1833563 h 1941882"/>
              <a:gd name="connsiteX1" fmla="*/ 1973262 w 2190750"/>
              <a:gd name="connsiteY1" fmla="*/ 1838325 h 1941882"/>
              <a:gd name="connsiteX2" fmla="*/ 1941512 w 2190750"/>
              <a:gd name="connsiteY2" fmla="*/ 1892300 h 1941882"/>
              <a:gd name="connsiteX3" fmla="*/ 1997075 w 2190750"/>
              <a:gd name="connsiteY3" fmla="*/ 1941514 h 1941882"/>
              <a:gd name="connsiteX4" fmla="*/ 2055812 w 2190750"/>
              <a:gd name="connsiteY4" fmla="*/ 1895475 h 1941882"/>
              <a:gd name="connsiteX5" fmla="*/ 2076450 w 2190750"/>
              <a:gd name="connsiteY5" fmla="*/ 1838325 h 1941882"/>
              <a:gd name="connsiteX6" fmla="*/ 2163762 w 2190750"/>
              <a:gd name="connsiteY6" fmla="*/ 1631950 h 1941882"/>
              <a:gd name="connsiteX7" fmla="*/ 2190750 w 2190750"/>
              <a:gd name="connsiteY7" fmla="*/ 1349375 h 1941882"/>
              <a:gd name="connsiteX8" fmla="*/ 2076450 w 2190750"/>
              <a:gd name="connsiteY8" fmla="*/ 1100138 h 1941882"/>
              <a:gd name="connsiteX9" fmla="*/ 1538287 w 2190750"/>
              <a:gd name="connsiteY9" fmla="*/ 738188 h 1941882"/>
              <a:gd name="connsiteX10" fmla="*/ 1085850 w 2190750"/>
              <a:gd name="connsiteY10" fmla="*/ 266700 h 1941882"/>
              <a:gd name="connsiteX11" fmla="*/ 752475 w 2190750"/>
              <a:gd name="connsiteY11" fmla="*/ 33338 h 1941882"/>
              <a:gd name="connsiteX12" fmla="*/ 466725 w 2190750"/>
              <a:gd name="connsiteY12" fmla="*/ 0 h 1941882"/>
              <a:gd name="connsiteX13" fmla="*/ 295275 w 2190750"/>
              <a:gd name="connsiteY13" fmla="*/ 95250 h 1941882"/>
              <a:gd name="connsiteX14" fmla="*/ 123825 w 2190750"/>
              <a:gd name="connsiteY14" fmla="*/ 247650 h 1941882"/>
              <a:gd name="connsiteX15" fmla="*/ 57150 w 2190750"/>
              <a:gd name="connsiteY15" fmla="*/ 314325 h 1941882"/>
              <a:gd name="connsiteX16" fmla="*/ 0 w 2190750"/>
              <a:gd name="connsiteY16" fmla="*/ 338138 h 1941882"/>
              <a:gd name="connsiteX17" fmla="*/ 9525 w 2190750"/>
              <a:gd name="connsiteY17" fmla="*/ 442913 h 1941882"/>
              <a:gd name="connsiteX18" fmla="*/ 61912 w 2190750"/>
              <a:gd name="connsiteY18" fmla="*/ 504825 h 1941882"/>
              <a:gd name="connsiteX19" fmla="*/ 228600 w 2190750"/>
              <a:gd name="connsiteY19" fmla="*/ 557213 h 1941882"/>
              <a:gd name="connsiteX20" fmla="*/ 295275 w 2190750"/>
              <a:gd name="connsiteY20" fmla="*/ 681038 h 1941882"/>
              <a:gd name="connsiteX21" fmla="*/ 385762 w 2190750"/>
              <a:gd name="connsiteY21" fmla="*/ 681038 h 1941882"/>
              <a:gd name="connsiteX22" fmla="*/ 542925 w 2190750"/>
              <a:gd name="connsiteY22" fmla="*/ 552450 h 1941882"/>
              <a:gd name="connsiteX23" fmla="*/ 657225 w 2190750"/>
              <a:gd name="connsiteY23" fmla="*/ 423863 h 1941882"/>
              <a:gd name="connsiteX24" fmla="*/ 781050 w 2190750"/>
              <a:gd name="connsiteY24" fmla="*/ 409575 h 1941882"/>
              <a:gd name="connsiteX25" fmla="*/ 857250 w 2190750"/>
              <a:gd name="connsiteY25" fmla="*/ 404813 h 1941882"/>
              <a:gd name="connsiteX26" fmla="*/ 1052512 w 2190750"/>
              <a:gd name="connsiteY26" fmla="*/ 519113 h 1941882"/>
              <a:gd name="connsiteX27" fmla="*/ 1128712 w 2190750"/>
              <a:gd name="connsiteY27" fmla="*/ 661988 h 1941882"/>
              <a:gd name="connsiteX28" fmla="*/ 1085850 w 2190750"/>
              <a:gd name="connsiteY28" fmla="*/ 1366838 h 1941882"/>
              <a:gd name="connsiteX29" fmla="*/ 1000125 w 2190750"/>
              <a:gd name="connsiteY29" fmla="*/ 1519238 h 1941882"/>
              <a:gd name="connsiteX30" fmla="*/ 1033462 w 2190750"/>
              <a:gd name="connsiteY30" fmla="*/ 1562100 h 1941882"/>
              <a:gd name="connsiteX31" fmla="*/ 1062037 w 2190750"/>
              <a:gd name="connsiteY31" fmla="*/ 1528763 h 1941882"/>
              <a:gd name="connsiteX32" fmla="*/ 1057275 w 2190750"/>
              <a:gd name="connsiteY32" fmla="*/ 1447800 h 1941882"/>
              <a:gd name="connsiteX33" fmla="*/ 1057275 w 2190750"/>
              <a:gd name="connsiteY33" fmla="*/ 1447800 h 1941882"/>
              <a:gd name="connsiteX0" fmla="*/ 2062162 w 2190750"/>
              <a:gd name="connsiteY0" fmla="*/ 1833563 h 1941882"/>
              <a:gd name="connsiteX1" fmla="*/ 1951037 w 2190750"/>
              <a:gd name="connsiteY1" fmla="*/ 1838325 h 1941882"/>
              <a:gd name="connsiteX2" fmla="*/ 1941512 w 2190750"/>
              <a:gd name="connsiteY2" fmla="*/ 1892300 h 1941882"/>
              <a:gd name="connsiteX3" fmla="*/ 1997075 w 2190750"/>
              <a:gd name="connsiteY3" fmla="*/ 1941514 h 1941882"/>
              <a:gd name="connsiteX4" fmla="*/ 2055812 w 2190750"/>
              <a:gd name="connsiteY4" fmla="*/ 1895475 h 1941882"/>
              <a:gd name="connsiteX5" fmla="*/ 2076450 w 2190750"/>
              <a:gd name="connsiteY5" fmla="*/ 1838325 h 1941882"/>
              <a:gd name="connsiteX6" fmla="*/ 2163762 w 2190750"/>
              <a:gd name="connsiteY6" fmla="*/ 1631950 h 1941882"/>
              <a:gd name="connsiteX7" fmla="*/ 2190750 w 2190750"/>
              <a:gd name="connsiteY7" fmla="*/ 1349375 h 1941882"/>
              <a:gd name="connsiteX8" fmla="*/ 2076450 w 2190750"/>
              <a:gd name="connsiteY8" fmla="*/ 1100138 h 1941882"/>
              <a:gd name="connsiteX9" fmla="*/ 1538287 w 2190750"/>
              <a:gd name="connsiteY9" fmla="*/ 738188 h 1941882"/>
              <a:gd name="connsiteX10" fmla="*/ 1085850 w 2190750"/>
              <a:gd name="connsiteY10" fmla="*/ 266700 h 1941882"/>
              <a:gd name="connsiteX11" fmla="*/ 752475 w 2190750"/>
              <a:gd name="connsiteY11" fmla="*/ 33338 h 1941882"/>
              <a:gd name="connsiteX12" fmla="*/ 466725 w 2190750"/>
              <a:gd name="connsiteY12" fmla="*/ 0 h 1941882"/>
              <a:gd name="connsiteX13" fmla="*/ 295275 w 2190750"/>
              <a:gd name="connsiteY13" fmla="*/ 95250 h 1941882"/>
              <a:gd name="connsiteX14" fmla="*/ 123825 w 2190750"/>
              <a:gd name="connsiteY14" fmla="*/ 247650 h 1941882"/>
              <a:gd name="connsiteX15" fmla="*/ 57150 w 2190750"/>
              <a:gd name="connsiteY15" fmla="*/ 314325 h 1941882"/>
              <a:gd name="connsiteX16" fmla="*/ 0 w 2190750"/>
              <a:gd name="connsiteY16" fmla="*/ 338138 h 1941882"/>
              <a:gd name="connsiteX17" fmla="*/ 9525 w 2190750"/>
              <a:gd name="connsiteY17" fmla="*/ 442913 h 1941882"/>
              <a:gd name="connsiteX18" fmla="*/ 61912 w 2190750"/>
              <a:gd name="connsiteY18" fmla="*/ 504825 h 1941882"/>
              <a:gd name="connsiteX19" fmla="*/ 228600 w 2190750"/>
              <a:gd name="connsiteY19" fmla="*/ 557213 h 1941882"/>
              <a:gd name="connsiteX20" fmla="*/ 295275 w 2190750"/>
              <a:gd name="connsiteY20" fmla="*/ 681038 h 1941882"/>
              <a:gd name="connsiteX21" fmla="*/ 385762 w 2190750"/>
              <a:gd name="connsiteY21" fmla="*/ 681038 h 1941882"/>
              <a:gd name="connsiteX22" fmla="*/ 542925 w 2190750"/>
              <a:gd name="connsiteY22" fmla="*/ 552450 h 1941882"/>
              <a:gd name="connsiteX23" fmla="*/ 657225 w 2190750"/>
              <a:gd name="connsiteY23" fmla="*/ 423863 h 1941882"/>
              <a:gd name="connsiteX24" fmla="*/ 781050 w 2190750"/>
              <a:gd name="connsiteY24" fmla="*/ 409575 h 1941882"/>
              <a:gd name="connsiteX25" fmla="*/ 857250 w 2190750"/>
              <a:gd name="connsiteY25" fmla="*/ 404813 h 1941882"/>
              <a:gd name="connsiteX26" fmla="*/ 1052512 w 2190750"/>
              <a:gd name="connsiteY26" fmla="*/ 519113 h 1941882"/>
              <a:gd name="connsiteX27" fmla="*/ 1128712 w 2190750"/>
              <a:gd name="connsiteY27" fmla="*/ 661988 h 1941882"/>
              <a:gd name="connsiteX28" fmla="*/ 1085850 w 2190750"/>
              <a:gd name="connsiteY28" fmla="*/ 1366838 h 1941882"/>
              <a:gd name="connsiteX29" fmla="*/ 1000125 w 2190750"/>
              <a:gd name="connsiteY29" fmla="*/ 1519238 h 1941882"/>
              <a:gd name="connsiteX30" fmla="*/ 1033462 w 2190750"/>
              <a:gd name="connsiteY30" fmla="*/ 1562100 h 1941882"/>
              <a:gd name="connsiteX31" fmla="*/ 1062037 w 2190750"/>
              <a:gd name="connsiteY31" fmla="*/ 1528763 h 1941882"/>
              <a:gd name="connsiteX32" fmla="*/ 1057275 w 2190750"/>
              <a:gd name="connsiteY32" fmla="*/ 1447800 h 1941882"/>
              <a:gd name="connsiteX33" fmla="*/ 1057275 w 2190750"/>
              <a:gd name="connsiteY33" fmla="*/ 1447800 h 1941882"/>
              <a:gd name="connsiteX0" fmla="*/ 2062162 w 2190750"/>
              <a:gd name="connsiteY0" fmla="*/ 1833563 h 1941882"/>
              <a:gd name="connsiteX1" fmla="*/ 1951037 w 2190750"/>
              <a:gd name="connsiteY1" fmla="*/ 1838325 h 1941882"/>
              <a:gd name="connsiteX2" fmla="*/ 1931987 w 2190750"/>
              <a:gd name="connsiteY2" fmla="*/ 1892300 h 1941882"/>
              <a:gd name="connsiteX3" fmla="*/ 1997075 w 2190750"/>
              <a:gd name="connsiteY3" fmla="*/ 1941514 h 1941882"/>
              <a:gd name="connsiteX4" fmla="*/ 2055812 w 2190750"/>
              <a:gd name="connsiteY4" fmla="*/ 1895475 h 1941882"/>
              <a:gd name="connsiteX5" fmla="*/ 2076450 w 2190750"/>
              <a:gd name="connsiteY5" fmla="*/ 1838325 h 1941882"/>
              <a:gd name="connsiteX6" fmla="*/ 2163762 w 2190750"/>
              <a:gd name="connsiteY6" fmla="*/ 1631950 h 1941882"/>
              <a:gd name="connsiteX7" fmla="*/ 2190750 w 2190750"/>
              <a:gd name="connsiteY7" fmla="*/ 1349375 h 1941882"/>
              <a:gd name="connsiteX8" fmla="*/ 2076450 w 2190750"/>
              <a:gd name="connsiteY8" fmla="*/ 1100138 h 1941882"/>
              <a:gd name="connsiteX9" fmla="*/ 1538287 w 2190750"/>
              <a:gd name="connsiteY9" fmla="*/ 738188 h 1941882"/>
              <a:gd name="connsiteX10" fmla="*/ 1085850 w 2190750"/>
              <a:gd name="connsiteY10" fmla="*/ 266700 h 1941882"/>
              <a:gd name="connsiteX11" fmla="*/ 752475 w 2190750"/>
              <a:gd name="connsiteY11" fmla="*/ 33338 h 1941882"/>
              <a:gd name="connsiteX12" fmla="*/ 466725 w 2190750"/>
              <a:gd name="connsiteY12" fmla="*/ 0 h 1941882"/>
              <a:gd name="connsiteX13" fmla="*/ 295275 w 2190750"/>
              <a:gd name="connsiteY13" fmla="*/ 95250 h 1941882"/>
              <a:gd name="connsiteX14" fmla="*/ 123825 w 2190750"/>
              <a:gd name="connsiteY14" fmla="*/ 247650 h 1941882"/>
              <a:gd name="connsiteX15" fmla="*/ 57150 w 2190750"/>
              <a:gd name="connsiteY15" fmla="*/ 314325 h 1941882"/>
              <a:gd name="connsiteX16" fmla="*/ 0 w 2190750"/>
              <a:gd name="connsiteY16" fmla="*/ 338138 h 1941882"/>
              <a:gd name="connsiteX17" fmla="*/ 9525 w 2190750"/>
              <a:gd name="connsiteY17" fmla="*/ 442913 h 1941882"/>
              <a:gd name="connsiteX18" fmla="*/ 61912 w 2190750"/>
              <a:gd name="connsiteY18" fmla="*/ 504825 h 1941882"/>
              <a:gd name="connsiteX19" fmla="*/ 228600 w 2190750"/>
              <a:gd name="connsiteY19" fmla="*/ 557213 h 1941882"/>
              <a:gd name="connsiteX20" fmla="*/ 295275 w 2190750"/>
              <a:gd name="connsiteY20" fmla="*/ 681038 h 1941882"/>
              <a:gd name="connsiteX21" fmla="*/ 385762 w 2190750"/>
              <a:gd name="connsiteY21" fmla="*/ 681038 h 1941882"/>
              <a:gd name="connsiteX22" fmla="*/ 542925 w 2190750"/>
              <a:gd name="connsiteY22" fmla="*/ 552450 h 1941882"/>
              <a:gd name="connsiteX23" fmla="*/ 657225 w 2190750"/>
              <a:gd name="connsiteY23" fmla="*/ 423863 h 1941882"/>
              <a:gd name="connsiteX24" fmla="*/ 781050 w 2190750"/>
              <a:gd name="connsiteY24" fmla="*/ 409575 h 1941882"/>
              <a:gd name="connsiteX25" fmla="*/ 857250 w 2190750"/>
              <a:gd name="connsiteY25" fmla="*/ 404813 h 1941882"/>
              <a:gd name="connsiteX26" fmla="*/ 1052512 w 2190750"/>
              <a:gd name="connsiteY26" fmla="*/ 519113 h 1941882"/>
              <a:gd name="connsiteX27" fmla="*/ 1128712 w 2190750"/>
              <a:gd name="connsiteY27" fmla="*/ 661988 h 1941882"/>
              <a:gd name="connsiteX28" fmla="*/ 1085850 w 2190750"/>
              <a:gd name="connsiteY28" fmla="*/ 1366838 h 1941882"/>
              <a:gd name="connsiteX29" fmla="*/ 1000125 w 2190750"/>
              <a:gd name="connsiteY29" fmla="*/ 1519238 h 1941882"/>
              <a:gd name="connsiteX30" fmla="*/ 1033462 w 2190750"/>
              <a:gd name="connsiteY30" fmla="*/ 1562100 h 1941882"/>
              <a:gd name="connsiteX31" fmla="*/ 1062037 w 2190750"/>
              <a:gd name="connsiteY31" fmla="*/ 1528763 h 1941882"/>
              <a:gd name="connsiteX32" fmla="*/ 1057275 w 2190750"/>
              <a:gd name="connsiteY32" fmla="*/ 1447800 h 1941882"/>
              <a:gd name="connsiteX33" fmla="*/ 1057275 w 2190750"/>
              <a:gd name="connsiteY33" fmla="*/ 1447800 h 1941882"/>
              <a:gd name="connsiteX0" fmla="*/ 2062162 w 2190750"/>
              <a:gd name="connsiteY0" fmla="*/ 1833563 h 1923088"/>
              <a:gd name="connsiteX1" fmla="*/ 1951037 w 2190750"/>
              <a:gd name="connsiteY1" fmla="*/ 1838325 h 1923088"/>
              <a:gd name="connsiteX2" fmla="*/ 1931987 w 2190750"/>
              <a:gd name="connsiteY2" fmla="*/ 1892300 h 1923088"/>
              <a:gd name="connsiteX3" fmla="*/ 1974850 w 2190750"/>
              <a:gd name="connsiteY3" fmla="*/ 1922464 h 1923088"/>
              <a:gd name="connsiteX4" fmla="*/ 2055812 w 2190750"/>
              <a:gd name="connsiteY4" fmla="*/ 1895475 h 1923088"/>
              <a:gd name="connsiteX5" fmla="*/ 2076450 w 2190750"/>
              <a:gd name="connsiteY5" fmla="*/ 1838325 h 1923088"/>
              <a:gd name="connsiteX6" fmla="*/ 2163762 w 2190750"/>
              <a:gd name="connsiteY6" fmla="*/ 1631950 h 1923088"/>
              <a:gd name="connsiteX7" fmla="*/ 2190750 w 2190750"/>
              <a:gd name="connsiteY7" fmla="*/ 1349375 h 1923088"/>
              <a:gd name="connsiteX8" fmla="*/ 2076450 w 2190750"/>
              <a:gd name="connsiteY8" fmla="*/ 1100138 h 1923088"/>
              <a:gd name="connsiteX9" fmla="*/ 1538287 w 2190750"/>
              <a:gd name="connsiteY9" fmla="*/ 738188 h 1923088"/>
              <a:gd name="connsiteX10" fmla="*/ 1085850 w 2190750"/>
              <a:gd name="connsiteY10" fmla="*/ 266700 h 1923088"/>
              <a:gd name="connsiteX11" fmla="*/ 752475 w 2190750"/>
              <a:gd name="connsiteY11" fmla="*/ 33338 h 1923088"/>
              <a:gd name="connsiteX12" fmla="*/ 466725 w 2190750"/>
              <a:gd name="connsiteY12" fmla="*/ 0 h 1923088"/>
              <a:gd name="connsiteX13" fmla="*/ 295275 w 2190750"/>
              <a:gd name="connsiteY13" fmla="*/ 95250 h 1923088"/>
              <a:gd name="connsiteX14" fmla="*/ 123825 w 2190750"/>
              <a:gd name="connsiteY14" fmla="*/ 247650 h 1923088"/>
              <a:gd name="connsiteX15" fmla="*/ 57150 w 2190750"/>
              <a:gd name="connsiteY15" fmla="*/ 314325 h 1923088"/>
              <a:gd name="connsiteX16" fmla="*/ 0 w 2190750"/>
              <a:gd name="connsiteY16" fmla="*/ 338138 h 1923088"/>
              <a:gd name="connsiteX17" fmla="*/ 9525 w 2190750"/>
              <a:gd name="connsiteY17" fmla="*/ 442913 h 1923088"/>
              <a:gd name="connsiteX18" fmla="*/ 61912 w 2190750"/>
              <a:gd name="connsiteY18" fmla="*/ 504825 h 1923088"/>
              <a:gd name="connsiteX19" fmla="*/ 228600 w 2190750"/>
              <a:gd name="connsiteY19" fmla="*/ 557213 h 1923088"/>
              <a:gd name="connsiteX20" fmla="*/ 295275 w 2190750"/>
              <a:gd name="connsiteY20" fmla="*/ 681038 h 1923088"/>
              <a:gd name="connsiteX21" fmla="*/ 385762 w 2190750"/>
              <a:gd name="connsiteY21" fmla="*/ 681038 h 1923088"/>
              <a:gd name="connsiteX22" fmla="*/ 542925 w 2190750"/>
              <a:gd name="connsiteY22" fmla="*/ 552450 h 1923088"/>
              <a:gd name="connsiteX23" fmla="*/ 657225 w 2190750"/>
              <a:gd name="connsiteY23" fmla="*/ 423863 h 1923088"/>
              <a:gd name="connsiteX24" fmla="*/ 781050 w 2190750"/>
              <a:gd name="connsiteY24" fmla="*/ 409575 h 1923088"/>
              <a:gd name="connsiteX25" fmla="*/ 857250 w 2190750"/>
              <a:gd name="connsiteY25" fmla="*/ 404813 h 1923088"/>
              <a:gd name="connsiteX26" fmla="*/ 1052512 w 2190750"/>
              <a:gd name="connsiteY26" fmla="*/ 519113 h 1923088"/>
              <a:gd name="connsiteX27" fmla="*/ 1128712 w 2190750"/>
              <a:gd name="connsiteY27" fmla="*/ 661988 h 1923088"/>
              <a:gd name="connsiteX28" fmla="*/ 1085850 w 2190750"/>
              <a:gd name="connsiteY28" fmla="*/ 1366838 h 1923088"/>
              <a:gd name="connsiteX29" fmla="*/ 1000125 w 2190750"/>
              <a:gd name="connsiteY29" fmla="*/ 1519238 h 1923088"/>
              <a:gd name="connsiteX30" fmla="*/ 1033462 w 2190750"/>
              <a:gd name="connsiteY30" fmla="*/ 1562100 h 1923088"/>
              <a:gd name="connsiteX31" fmla="*/ 1062037 w 2190750"/>
              <a:gd name="connsiteY31" fmla="*/ 1528763 h 1923088"/>
              <a:gd name="connsiteX32" fmla="*/ 1057275 w 2190750"/>
              <a:gd name="connsiteY32" fmla="*/ 1447800 h 1923088"/>
              <a:gd name="connsiteX33" fmla="*/ 1057275 w 2190750"/>
              <a:gd name="connsiteY33" fmla="*/ 1447800 h 1923088"/>
              <a:gd name="connsiteX0" fmla="*/ 2062162 w 2190750"/>
              <a:gd name="connsiteY0" fmla="*/ 1833563 h 1922927"/>
              <a:gd name="connsiteX1" fmla="*/ 1951037 w 2190750"/>
              <a:gd name="connsiteY1" fmla="*/ 1838325 h 1922927"/>
              <a:gd name="connsiteX2" fmla="*/ 1931987 w 2190750"/>
              <a:gd name="connsiteY2" fmla="*/ 1892300 h 1922927"/>
              <a:gd name="connsiteX3" fmla="*/ 1974850 w 2190750"/>
              <a:gd name="connsiteY3" fmla="*/ 1922464 h 1922927"/>
              <a:gd name="connsiteX4" fmla="*/ 2043112 w 2190750"/>
              <a:gd name="connsiteY4" fmla="*/ 1885950 h 1922927"/>
              <a:gd name="connsiteX5" fmla="*/ 2076450 w 2190750"/>
              <a:gd name="connsiteY5" fmla="*/ 1838325 h 1922927"/>
              <a:gd name="connsiteX6" fmla="*/ 2163762 w 2190750"/>
              <a:gd name="connsiteY6" fmla="*/ 1631950 h 1922927"/>
              <a:gd name="connsiteX7" fmla="*/ 2190750 w 2190750"/>
              <a:gd name="connsiteY7" fmla="*/ 1349375 h 1922927"/>
              <a:gd name="connsiteX8" fmla="*/ 2076450 w 2190750"/>
              <a:gd name="connsiteY8" fmla="*/ 1100138 h 1922927"/>
              <a:gd name="connsiteX9" fmla="*/ 1538287 w 2190750"/>
              <a:gd name="connsiteY9" fmla="*/ 738188 h 1922927"/>
              <a:gd name="connsiteX10" fmla="*/ 1085850 w 2190750"/>
              <a:gd name="connsiteY10" fmla="*/ 266700 h 1922927"/>
              <a:gd name="connsiteX11" fmla="*/ 752475 w 2190750"/>
              <a:gd name="connsiteY11" fmla="*/ 33338 h 1922927"/>
              <a:gd name="connsiteX12" fmla="*/ 466725 w 2190750"/>
              <a:gd name="connsiteY12" fmla="*/ 0 h 1922927"/>
              <a:gd name="connsiteX13" fmla="*/ 295275 w 2190750"/>
              <a:gd name="connsiteY13" fmla="*/ 95250 h 1922927"/>
              <a:gd name="connsiteX14" fmla="*/ 123825 w 2190750"/>
              <a:gd name="connsiteY14" fmla="*/ 247650 h 1922927"/>
              <a:gd name="connsiteX15" fmla="*/ 57150 w 2190750"/>
              <a:gd name="connsiteY15" fmla="*/ 314325 h 1922927"/>
              <a:gd name="connsiteX16" fmla="*/ 0 w 2190750"/>
              <a:gd name="connsiteY16" fmla="*/ 338138 h 1922927"/>
              <a:gd name="connsiteX17" fmla="*/ 9525 w 2190750"/>
              <a:gd name="connsiteY17" fmla="*/ 442913 h 1922927"/>
              <a:gd name="connsiteX18" fmla="*/ 61912 w 2190750"/>
              <a:gd name="connsiteY18" fmla="*/ 504825 h 1922927"/>
              <a:gd name="connsiteX19" fmla="*/ 228600 w 2190750"/>
              <a:gd name="connsiteY19" fmla="*/ 557213 h 1922927"/>
              <a:gd name="connsiteX20" fmla="*/ 295275 w 2190750"/>
              <a:gd name="connsiteY20" fmla="*/ 681038 h 1922927"/>
              <a:gd name="connsiteX21" fmla="*/ 385762 w 2190750"/>
              <a:gd name="connsiteY21" fmla="*/ 681038 h 1922927"/>
              <a:gd name="connsiteX22" fmla="*/ 542925 w 2190750"/>
              <a:gd name="connsiteY22" fmla="*/ 552450 h 1922927"/>
              <a:gd name="connsiteX23" fmla="*/ 657225 w 2190750"/>
              <a:gd name="connsiteY23" fmla="*/ 423863 h 1922927"/>
              <a:gd name="connsiteX24" fmla="*/ 781050 w 2190750"/>
              <a:gd name="connsiteY24" fmla="*/ 409575 h 1922927"/>
              <a:gd name="connsiteX25" fmla="*/ 857250 w 2190750"/>
              <a:gd name="connsiteY25" fmla="*/ 404813 h 1922927"/>
              <a:gd name="connsiteX26" fmla="*/ 1052512 w 2190750"/>
              <a:gd name="connsiteY26" fmla="*/ 519113 h 1922927"/>
              <a:gd name="connsiteX27" fmla="*/ 1128712 w 2190750"/>
              <a:gd name="connsiteY27" fmla="*/ 661988 h 1922927"/>
              <a:gd name="connsiteX28" fmla="*/ 1085850 w 2190750"/>
              <a:gd name="connsiteY28" fmla="*/ 1366838 h 1922927"/>
              <a:gd name="connsiteX29" fmla="*/ 1000125 w 2190750"/>
              <a:gd name="connsiteY29" fmla="*/ 1519238 h 1922927"/>
              <a:gd name="connsiteX30" fmla="*/ 1033462 w 2190750"/>
              <a:gd name="connsiteY30" fmla="*/ 1562100 h 1922927"/>
              <a:gd name="connsiteX31" fmla="*/ 1062037 w 2190750"/>
              <a:gd name="connsiteY31" fmla="*/ 1528763 h 1922927"/>
              <a:gd name="connsiteX32" fmla="*/ 1057275 w 2190750"/>
              <a:gd name="connsiteY32" fmla="*/ 1447800 h 1922927"/>
              <a:gd name="connsiteX33" fmla="*/ 1057275 w 2190750"/>
              <a:gd name="connsiteY33" fmla="*/ 1447800 h 1922927"/>
              <a:gd name="connsiteX0" fmla="*/ 2062162 w 2190750"/>
              <a:gd name="connsiteY0" fmla="*/ 1833563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76450 w 2190750"/>
              <a:gd name="connsiteY6" fmla="*/ 1838325 h 1922927"/>
              <a:gd name="connsiteX7" fmla="*/ 2163762 w 2190750"/>
              <a:gd name="connsiteY7" fmla="*/ 1631950 h 1922927"/>
              <a:gd name="connsiteX8" fmla="*/ 2190750 w 2190750"/>
              <a:gd name="connsiteY8" fmla="*/ 1349375 h 1922927"/>
              <a:gd name="connsiteX9" fmla="*/ 2076450 w 2190750"/>
              <a:gd name="connsiteY9" fmla="*/ 1100138 h 1922927"/>
              <a:gd name="connsiteX10" fmla="*/ 1538287 w 2190750"/>
              <a:gd name="connsiteY10" fmla="*/ 738188 h 1922927"/>
              <a:gd name="connsiteX11" fmla="*/ 1085850 w 2190750"/>
              <a:gd name="connsiteY11" fmla="*/ 266700 h 1922927"/>
              <a:gd name="connsiteX12" fmla="*/ 752475 w 2190750"/>
              <a:gd name="connsiteY12" fmla="*/ 33338 h 1922927"/>
              <a:gd name="connsiteX13" fmla="*/ 466725 w 2190750"/>
              <a:gd name="connsiteY13" fmla="*/ 0 h 1922927"/>
              <a:gd name="connsiteX14" fmla="*/ 295275 w 2190750"/>
              <a:gd name="connsiteY14" fmla="*/ 95250 h 1922927"/>
              <a:gd name="connsiteX15" fmla="*/ 123825 w 2190750"/>
              <a:gd name="connsiteY15" fmla="*/ 247650 h 1922927"/>
              <a:gd name="connsiteX16" fmla="*/ 57150 w 2190750"/>
              <a:gd name="connsiteY16" fmla="*/ 314325 h 1922927"/>
              <a:gd name="connsiteX17" fmla="*/ 0 w 2190750"/>
              <a:gd name="connsiteY17" fmla="*/ 338138 h 1922927"/>
              <a:gd name="connsiteX18" fmla="*/ 9525 w 2190750"/>
              <a:gd name="connsiteY18" fmla="*/ 442913 h 1922927"/>
              <a:gd name="connsiteX19" fmla="*/ 61912 w 2190750"/>
              <a:gd name="connsiteY19" fmla="*/ 504825 h 1922927"/>
              <a:gd name="connsiteX20" fmla="*/ 228600 w 2190750"/>
              <a:gd name="connsiteY20" fmla="*/ 557213 h 1922927"/>
              <a:gd name="connsiteX21" fmla="*/ 295275 w 2190750"/>
              <a:gd name="connsiteY21" fmla="*/ 681038 h 1922927"/>
              <a:gd name="connsiteX22" fmla="*/ 385762 w 2190750"/>
              <a:gd name="connsiteY22" fmla="*/ 681038 h 1922927"/>
              <a:gd name="connsiteX23" fmla="*/ 542925 w 2190750"/>
              <a:gd name="connsiteY23" fmla="*/ 552450 h 1922927"/>
              <a:gd name="connsiteX24" fmla="*/ 657225 w 2190750"/>
              <a:gd name="connsiteY24" fmla="*/ 423863 h 1922927"/>
              <a:gd name="connsiteX25" fmla="*/ 781050 w 2190750"/>
              <a:gd name="connsiteY25" fmla="*/ 409575 h 1922927"/>
              <a:gd name="connsiteX26" fmla="*/ 857250 w 2190750"/>
              <a:gd name="connsiteY26" fmla="*/ 404813 h 1922927"/>
              <a:gd name="connsiteX27" fmla="*/ 1052512 w 2190750"/>
              <a:gd name="connsiteY27" fmla="*/ 519113 h 1922927"/>
              <a:gd name="connsiteX28" fmla="*/ 1128712 w 2190750"/>
              <a:gd name="connsiteY28" fmla="*/ 661988 h 1922927"/>
              <a:gd name="connsiteX29" fmla="*/ 1085850 w 2190750"/>
              <a:gd name="connsiteY29" fmla="*/ 1366838 h 1922927"/>
              <a:gd name="connsiteX30" fmla="*/ 1000125 w 2190750"/>
              <a:gd name="connsiteY30" fmla="*/ 1519238 h 1922927"/>
              <a:gd name="connsiteX31" fmla="*/ 1033462 w 2190750"/>
              <a:gd name="connsiteY31" fmla="*/ 1562100 h 1922927"/>
              <a:gd name="connsiteX32" fmla="*/ 1062037 w 2190750"/>
              <a:gd name="connsiteY32" fmla="*/ 1528763 h 1922927"/>
              <a:gd name="connsiteX33" fmla="*/ 1057275 w 2190750"/>
              <a:gd name="connsiteY33" fmla="*/ 1447800 h 1922927"/>
              <a:gd name="connsiteX34" fmla="*/ 1057275 w 2190750"/>
              <a:gd name="connsiteY34" fmla="*/ 1447800 h 1922927"/>
              <a:gd name="connsiteX0" fmla="*/ 2062162 w 2190750"/>
              <a:gd name="connsiteY0" fmla="*/ 1833563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41525 w 2190750"/>
              <a:gd name="connsiteY6" fmla="*/ 1838325 h 1922927"/>
              <a:gd name="connsiteX7" fmla="*/ 2163762 w 2190750"/>
              <a:gd name="connsiteY7" fmla="*/ 1631950 h 1922927"/>
              <a:gd name="connsiteX8" fmla="*/ 2190750 w 2190750"/>
              <a:gd name="connsiteY8" fmla="*/ 1349375 h 1922927"/>
              <a:gd name="connsiteX9" fmla="*/ 2076450 w 2190750"/>
              <a:gd name="connsiteY9" fmla="*/ 1100138 h 1922927"/>
              <a:gd name="connsiteX10" fmla="*/ 1538287 w 2190750"/>
              <a:gd name="connsiteY10" fmla="*/ 738188 h 1922927"/>
              <a:gd name="connsiteX11" fmla="*/ 1085850 w 2190750"/>
              <a:gd name="connsiteY11" fmla="*/ 266700 h 1922927"/>
              <a:gd name="connsiteX12" fmla="*/ 752475 w 2190750"/>
              <a:gd name="connsiteY12" fmla="*/ 33338 h 1922927"/>
              <a:gd name="connsiteX13" fmla="*/ 466725 w 2190750"/>
              <a:gd name="connsiteY13" fmla="*/ 0 h 1922927"/>
              <a:gd name="connsiteX14" fmla="*/ 295275 w 2190750"/>
              <a:gd name="connsiteY14" fmla="*/ 95250 h 1922927"/>
              <a:gd name="connsiteX15" fmla="*/ 123825 w 2190750"/>
              <a:gd name="connsiteY15" fmla="*/ 247650 h 1922927"/>
              <a:gd name="connsiteX16" fmla="*/ 57150 w 2190750"/>
              <a:gd name="connsiteY16" fmla="*/ 314325 h 1922927"/>
              <a:gd name="connsiteX17" fmla="*/ 0 w 2190750"/>
              <a:gd name="connsiteY17" fmla="*/ 338138 h 1922927"/>
              <a:gd name="connsiteX18" fmla="*/ 9525 w 2190750"/>
              <a:gd name="connsiteY18" fmla="*/ 442913 h 1922927"/>
              <a:gd name="connsiteX19" fmla="*/ 61912 w 2190750"/>
              <a:gd name="connsiteY19" fmla="*/ 504825 h 1922927"/>
              <a:gd name="connsiteX20" fmla="*/ 228600 w 2190750"/>
              <a:gd name="connsiteY20" fmla="*/ 557213 h 1922927"/>
              <a:gd name="connsiteX21" fmla="*/ 295275 w 2190750"/>
              <a:gd name="connsiteY21" fmla="*/ 681038 h 1922927"/>
              <a:gd name="connsiteX22" fmla="*/ 385762 w 2190750"/>
              <a:gd name="connsiteY22" fmla="*/ 681038 h 1922927"/>
              <a:gd name="connsiteX23" fmla="*/ 542925 w 2190750"/>
              <a:gd name="connsiteY23" fmla="*/ 552450 h 1922927"/>
              <a:gd name="connsiteX24" fmla="*/ 657225 w 2190750"/>
              <a:gd name="connsiteY24" fmla="*/ 423863 h 1922927"/>
              <a:gd name="connsiteX25" fmla="*/ 781050 w 2190750"/>
              <a:gd name="connsiteY25" fmla="*/ 409575 h 1922927"/>
              <a:gd name="connsiteX26" fmla="*/ 857250 w 2190750"/>
              <a:gd name="connsiteY26" fmla="*/ 404813 h 1922927"/>
              <a:gd name="connsiteX27" fmla="*/ 1052512 w 2190750"/>
              <a:gd name="connsiteY27" fmla="*/ 519113 h 1922927"/>
              <a:gd name="connsiteX28" fmla="*/ 1128712 w 2190750"/>
              <a:gd name="connsiteY28" fmla="*/ 661988 h 1922927"/>
              <a:gd name="connsiteX29" fmla="*/ 1085850 w 2190750"/>
              <a:gd name="connsiteY29" fmla="*/ 1366838 h 1922927"/>
              <a:gd name="connsiteX30" fmla="*/ 1000125 w 2190750"/>
              <a:gd name="connsiteY30" fmla="*/ 1519238 h 1922927"/>
              <a:gd name="connsiteX31" fmla="*/ 1033462 w 2190750"/>
              <a:gd name="connsiteY31" fmla="*/ 1562100 h 1922927"/>
              <a:gd name="connsiteX32" fmla="*/ 1062037 w 2190750"/>
              <a:gd name="connsiteY32" fmla="*/ 1528763 h 1922927"/>
              <a:gd name="connsiteX33" fmla="*/ 1057275 w 2190750"/>
              <a:gd name="connsiteY33" fmla="*/ 1447800 h 1922927"/>
              <a:gd name="connsiteX34" fmla="*/ 1057275 w 2190750"/>
              <a:gd name="connsiteY34" fmla="*/ 1447800 h 1922927"/>
              <a:gd name="connsiteX0" fmla="*/ 2027237 w 2190750"/>
              <a:gd name="connsiteY0" fmla="*/ 1830388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41525 w 2190750"/>
              <a:gd name="connsiteY6" fmla="*/ 1838325 h 1922927"/>
              <a:gd name="connsiteX7" fmla="*/ 2163762 w 2190750"/>
              <a:gd name="connsiteY7" fmla="*/ 1631950 h 1922927"/>
              <a:gd name="connsiteX8" fmla="*/ 2190750 w 2190750"/>
              <a:gd name="connsiteY8" fmla="*/ 1349375 h 1922927"/>
              <a:gd name="connsiteX9" fmla="*/ 2076450 w 2190750"/>
              <a:gd name="connsiteY9" fmla="*/ 1100138 h 1922927"/>
              <a:gd name="connsiteX10" fmla="*/ 1538287 w 2190750"/>
              <a:gd name="connsiteY10" fmla="*/ 738188 h 1922927"/>
              <a:gd name="connsiteX11" fmla="*/ 1085850 w 2190750"/>
              <a:gd name="connsiteY11" fmla="*/ 266700 h 1922927"/>
              <a:gd name="connsiteX12" fmla="*/ 752475 w 2190750"/>
              <a:gd name="connsiteY12" fmla="*/ 33338 h 1922927"/>
              <a:gd name="connsiteX13" fmla="*/ 466725 w 2190750"/>
              <a:gd name="connsiteY13" fmla="*/ 0 h 1922927"/>
              <a:gd name="connsiteX14" fmla="*/ 295275 w 2190750"/>
              <a:gd name="connsiteY14" fmla="*/ 95250 h 1922927"/>
              <a:gd name="connsiteX15" fmla="*/ 123825 w 2190750"/>
              <a:gd name="connsiteY15" fmla="*/ 247650 h 1922927"/>
              <a:gd name="connsiteX16" fmla="*/ 57150 w 2190750"/>
              <a:gd name="connsiteY16" fmla="*/ 314325 h 1922927"/>
              <a:gd name="connsiteX17" fmla="*/ 0 w 2190750"/>
              <a:gd name="connsiteY17" fmla="*/ 338138 h 1922927"/>
              <a:gd name="connsiteX18" fmla="*/ 9525 w 2190750"/>
              <a:gd name="connsiteY18" fmla="*/ 442913 h 1922927"/>
              <a:gd name="connsiteX19" fmla="*/ 61912 w 2190750"/>
              <a:gd name="connsiteY19" fmla="*/ 504825 h 1922927"/>
              <a:gd name="connsiteX20" fmla="*/ 228600 w 2190750"/>
              <a:gd name="connsiteY20" fmla="*/ 557213 h 1922927"/>
              <a:gd name="connsiteX21" fmla="*/ 295275 w 2190750"/>
              <a:gd name="connsiteY21" fmla="*/ 681038 h 1922927"/>
              <a:gd name="connsiteX22" fmla="*/ 385762 w 2190750"/>
              <a:gd name="connsiteY22" fmla="*/ 681038 h 1922927"/>
              <a:gd name="connsiteX23" fmla="*/ 542925 w 2190750"/>
              <a:gd name="connsiteY23" fmla="*/ 552450 h 1922927"/>
              <a:gd name="connsiteX24" fmla="*/ 657225 w 2190750"/>
              <a:gd name="connsiteY24" fmla="*/ 423863 h 1922927"/>
              <a:gd name="connsiteX25" fmla="*/ 781050 w 2190750"/>
              <a:gd name="connsiteY25" fmla="*/ 409575 h 1922927"/>
              <a:gd name="connsiteX26" fmla="*/ 857250 w 2190750"/>
              <a:gd name="connsiteY26" fmla="*/ 404813 h 1922927"/>
              <a:gd name="connsiteX27" fmla="*/ 1052512 w 2190750"/>
              <a:gd name="connsiteY27" fmla="*/ 519113 h 1922927"/>
              <a:gd name="connsiteX28" fmla="*/ 1128712 w 2190750"/>
              <a:gd name="connsiteY28" fmla="*/ 661988 h 1922927"/>
              <a:gd name="connsiteX29" fmla="*/ 1085850 w 2190750"/>
              <a:gd name="connsiteY29" fmla="*/ 1366838 h 1922927"/>
              <a:gd name="connsiteX30" fmla="*/ 1000125 w 2190750"/>
              <a:gd name="connsiteY30" fmla="*/ 1519238 h 1922927"/>
              <a:gd name="connsiteX31" fmla="*/ 1033462 w 2190750"/>
              <a:gd name="connsiteY31" fmla="*/ 1562100 h 1922927"/>
              <a:gd name="connsiteX32" fmla="*/ 1062037 w 2190750"/>
              <a:gd name="connsiteY32" fmla="*/ 1528763 h 1922927"/>
              <a:gd name="connsiteX33" fmla="*/ 1057275 w 2190750"/>
              <a:gd name="connsiteY33" fmla="*/ 1447800 h 1922927"/>
              <a:gd name="connsiteX34" fmla="*/ 1057275 w 2190750"/>
              <a:gd name="connsiteY34" fmla="*/ 1447800 h 1922927"/>
              <a:gd name="connsiteX0" fmla="*/ 2027237 w 2190750"/>
              <a:gd name="connsiteY0" fmla="*/ 1830388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35175 w 2190750"/>
              <a:gd name="connsiteY6" fmla="*/ 1831975 h 1922927"/>
              <a:gd name="connsiteX7" fmla="*/ 2163762 w 2190750"/>
              <a:gd name="connsiteY7" fmla="*/ 1631950 h 1922927"/>
              <a:gd name="connsiteX8" fmla="*/ 2190750 w 2190750"/>
              <a:gd name="connsiteY8" fmla="*/ 1349375 h 1922927"/>
              <a:gd name="connsiteX9" fmla="*/ 2076450 w 2190750"/>
              <a:gd name="connsiteY9" fmla="*/ 1100138 h 1922927"/>
              <a:gd name="connsiteX10" fmla="*/ 1538287 w 2190750"/>
              <a:gd name="connsiteY10" fmla="*/ 738188 h 1922927"/>
              <a:gd name="connsiteX11" fmla="*/ 1085850 w 2190750"/>
              <a:gd name="connsiteY11" fmla="*/ 266700 h 1922927"/>
              <a:gd name="connsiteX12" fmla="*/ 752475 w 2190750"/>
              <a:gd name="connsiteY12" fmla="*/ 33338 h 1922927"/>
              <a:gd name="connsiteX13" fmla="*/ 466725 w 2190750"/>
              <a:gd name="connsiteY13" fmla="*/ 0 h 1922927"/>
              <a:gd name="connsiteX14" fmla="*/ 295275 w 2190750"/>
              <a:gd name="connsiteY14" fmla="*/ 95250 h 1922927"/>
              <a:gd name="connsiteX15" fmla="*/ 123825 w 2190750"/>
              <a:gd name="connsiteY15" fmla="*/ 247650 h 1922927"/>
              <a:gd name="connsiteX16" fmla="*/ 57150 w 2190750"/>
              <a:gd name="connsiteY16" fmla="*/ 314325 h 1922927"/>
              <a:gd name="connsiteX17" fmla="*/ 0 w 2190750"/>
              <a:gd name="connsiteY17" fmla="*/ 338138 h 1922927"/>
              <a:gd name="connsiteX18" fmla="*/ 9525 w 2190750"/>
              <a:gd name="connsiteY18" fmla="*/ 442913 h 1922927"/>
              <a:gd name="connsiteX19" fmla="*/ 61912 w 2190750"/>
              <a:gd name="connsiteY19" fmla="*/ 504825 h 1922927"/>
              <a:gd name="connsiteX20" fmla="*/ 228600 w 2190750"/>
              <a:gd name="connsiteY20" fmla="*/ 557213 h 1922927"/>
              <a:gd name="connsiteX21" fmla="*/ 295275 w 2190750"/>
              <a:gd name="connsiteY21" fmla="*/ 681038 h 1922927"/>
              <a:gd name="connsiteX22" fmla="*/ 385762 w 2190750"/>
              <a:gd name="connsiteY22" fmla="*/ 681038 h 1922927"/>
              <a:gd name="connsiteX23" fmla="*/ 542925 w 2190750"/>
              <a:gd name="connsiteY23" fmla="*/ 552450 h 1922927"/>
              <a:gd name="connsiteX24" fmla="*/ 657225 w 2190750"/>
              <a:gd name="connsiteY24" fmla="*/ 423863 h 1922927"/>
              <a:gd name="connsiteX25" fmla="*/ 781050 w 2190750"/>
              <a:gd name="connsiteY25" fmla="*/ 409575 h 1922927"/>
              <a:gd name="connsiteX26" fmla="*/ 857250 w 2190750"/>
              <a:gd name="connsiteY26" fmla="*/ 404813 h 1922927"/>
              <a:gd name="connsiteX27" fmla="*/ 1052512 w 2190750"/>
              <a:gd name="connsiteY27" fmla="*/ 519113 h 1922927"/>
              <a:gd name="connsiteX28" fmla="*/ 1128712 w 2190750"/>
              <a:gd name="connsiteY28" fmla="*/ 661988 h 1922927"/>
              <a:gd name="connsiteX29" fmla="*/ 1085850 w 2190750"/>
              <a:gd name="connsiteY29" fmla="*/ 1366838 h 1922927"/>
              <a:gd name="connsiteX30" fmla="*/ 1000125 w 2190750"/>
              <a:gd name="connsiteY30" fmla="*/ 1519238 h 1922927"/>
              <a:gd name="connsiteX31" fmla="*/ 1033462 w 2190750"/>
              <a:gd name="connsiteY31" fmla="*/ 1562100 h 1922927"/>
              <a:gd name="connsiteX32" fmla="*/ 1062037 w 2190750"/>
              <a:gd name="connsiteY32" fmla="*/ 1528763 h 1922927"/>
              <a:gd name="connsiteX33" fmla="*/ 1057275 w 2190750"/>
              <a:gd name="connsiteY33" fmla="*/ 1447800 h 1922927"/>
              <a:gd name="connsiteX34" fmla="*/ 1057275 w 2190750"/>
              <a:gd name="connsiteY34" fmla="*/ 1447800 h 1922927"/>
              <a:gd name="connsiteX0" fmla="*/ 2027237 w 2190750"/>
              <a:gd name="connsiteY0" fmla="*/ 1830388 h 1922927"/>
              <a:gd name="connsiteX1" fmla="*/ 1984401 w 2190750"/>
              <a:gd name="connsiteY1" fmla="*/ 1829486 h 1922927"/>
              <a:gd name="connsiteX2" fmla="*/ 1951037 w 2190750"/>
              <a:gd name="connsiteY2" fmla="*/ 1838325 h 1922927"/>
              <a:gd name="connsiteX3" fmla="*/ 1931987 w 2190750"/>
              <a:gd name="connsiteY3" fmla="*/ 1892300 h 1922927"/>
              <a:gd name="connsiteX4" fmla="*/ 1974850 w 2190750"/>
              <a:gd name="connsiteY4" fmla="*/ 1922464 h 1922927"/>
              <a:gd name="connsiteX5" fmla="*/ 2043112 w 2190750"/>
              <a:gd name="connsiteY5" fmla="*/ 1885950 h 1922927"/>
              <a:gd name="connsiteX6" fmla="*/ 2035175 w 2190750"/>
              <a:gd name="connsiteY6" fmla="*/ 1831975 h 1922927"/>
              <a:gd name="connsiteX7" fmla="*/ 2105051 w 2190750"/>
              <a:gd name="connsiteY7" fmla="*/ 1746936 h 1922927"/>
              <a:gd name="connsiteX8" fmla="*/ 2163762 w 2190750"/>
              <a:gd name="connsiteY8" fmla="*/ 1631950 h 1922927"/>
              <a:gd name="connsiteX9" fmla="*/ 2190750 w 2190750"/>
              <a:gd name="connsiteY9" fmla="*/ 1349375 h 1922927"/>
              <a:gd name="connsiteX10" fmla="*/ 2076450 w 2190750"/>
              <a:gd name="connsiteY10" fmla="*/ 1100138 h 1922927"/>
              <a:gd name="connsiteX11" fmla="*/ 1538287 w 2190750"/>
              <a:gd name="connsiteY11" fmla="*/ 738188 h 1922927"/>
              <a:gd name="connsiteX12" fmla="*/ 1085850 w 2190750"/>
              <a:gd name="connsiteY12" fmla="*/ 266700 h 1922927"/>
              <a:gd name="connsiteX13" fmla="*/ 752475 w 2190750"/>
              <a:gd name="connsiteY13" fmla="*/ 33338 h 1922927"/>
              <a:gd name="connsiteX14" fmla="*/ 466725 w 2190750"/>
              <a:gd name="connsiteY14" fmla="*/ 0 h 1922927"/>
              <a:gd name="connsiteX15" fmla="*/ 295275 w 2190750"/>
              <a:gd name="connsiteY15" fmla="*/ 95250 h 1922927"/>
              <a:gd name="connsiteX16" fmla="*/ 123825 w 2190750"/>
              <a:gd name="connsiteY16" fmla="*/ 247650 h 1922927"/>
              <a:gd name="connsiteX17" fmla="*/ 57150 w 2190750"/>
              <a:gd name="connsiteY17" fmla="*/ 314325 h 1922927"/>
              <a:gd name="connsiteX18" fmla="*/ 0 w 2190750"/>
              <a:gd name="connsiteY18" fmla="*/ 338138 h 1922927"/>
              <a:gd name="connsiteX19" fmla="*/ 9525 w 2190750"/>
              <a:gd name="connsiteY19" fmla="*/ 442913 h 1922927"/>
              <a:gd name="connsiteX20" fmla="*/ 61912 w 2190750"/>
              <a:gd name="connsiteY20" fmla="*/ 504825 h 1922927"/>
              <a:gd name="connsiteX21" fmla="*/ 228600 w 2190750"/>
              <a:gd name="connsiteY21" fmla="*/ 557213 h 1922927"/>
              <a:gd name="connsiteX22" fmla="*/ 295275 w 2190750"/>
              <a:gd name="connsiteY22" fmla="*/ 681038 h 1922927"/>
              <a:gd name="connsiteX23" fmla="*/ 385762 w 2190750"/>
              <a:gd name="connsiteY23" fmla="*/ 681038 h 1922927"/>
              <a:gd name="connsiteX24" fmla="*/ 542925 w 2190750"/>
              <a:gd name="connsiteY24" fmla="*/ 552450 h 1922927"/>
              <a:gd name="connsiteX25" fmla="*/ 657225 w 2190750"/>
              <a:gd name="connsiteY25" fmla="*/ 423863 h 1922927"/>
              <a:gd name="connsiteX26" fmla="*/ 781050 w 2190750"/>
              <a:gd name="connsiteY26" fmla="*/ 409575 h 1922927"/>
              <a:gd name="connsiteX27" fmla="*/ 857250 w 2190750"/>
              <a:gd name="connsiteY27" fmla="*/ 404813 h 1922927"/>
              <a:gd name="connsiteX28" fmla="*/ 1052512 w 2190750"/>
              <a:gd name="connsiteY28" fmla="*/ 519113 h 1922927"/>
              <a:gd name="connsiteX29" fmla="*/ 1128712 w 2190750"/>
              <a:gd name="connsiteY29" fmla="*/ 661988 h 1922927"/>
              <a:gd name="connsiteX30" fmla="*/ 1085850 w 2190750"/>
              <a:gd name="connsiteY30" fmla="*/ 1366838 h 1922927"/>
              <a:gd name="connsiteX31" fmla="*/ 1000125 w 2190750"/>
              <a:gd name="connsiteY31" fmla="*/ 1519238 h 1922927"/>
              <a:gd name="connsiteX32" fmla="*/ 1033462 w 2190750"/>
              <a:gd name="connsiteY32" fmla="*/ 1562100 h 1922927"/>
              <a:gd name="connsiteX33" fmla="*/ 1062037 w 2190750"/>
              <a:gd name="connsiteY33" fmla="*/ 1528763 h 1922927"/>
              <a:gd name="connsiteX34" fmla="*/ 1057275 w 2190750"/>
              <a:gd name="connsiteY34" fmla="*/ 1447800 h 1922927"/>
              <a:gd name="connsiteX35" fmla="*/ 1057275 w 2190750"/>
              <a:gd name="connsiteY35" fmla="*/ 1447800 h 1922927"/>
              <a:gd name="connsiteX0" fmla="*/ 2027237 w 2203930"/>
              <a:gd name="connsiteY0" fmla="*/ 1830388 h 1922927"/>
              <a:gd name="connsiteX1" fmla="*/ 1984401 w 2203930"/>
              <a:gd name="connsiteY1" fmla="*/ 1829486 h 1922927"/>
              <a:gd name="connsiteX2" fmla="*/ 1951037 w 2203930"/>
              <a:gd name="connsiteY2" fmla="*/ 1838325 h 1922927"/>
              <a:gd name="connsiteX3" fmla="*/ 1931987 w 2203930"/>
              <a:gd name="connsiteY3" fmla="*/ 1892300 h 1922927"/>
              <a:gd name="connsiteX4" fmla="*/ 1974850 w 2203930"/>
              <a:gd name="connsiteY4" fmla="*/ 1922464 h 1922927"/>
              <a:gd name="connsiteX5" fmla="*/ 2043112 w 2203930"/>
              <a:gd name="connsiteY5" fmla="*/ 1885950 h 1922927"/>
              <a:gd name="connsiteX6" fmla="*/ 2035175 w 2203930"/>
              <a:gd name="connsiteY6" fmla="*/ 1831975 h 1922927"/>
              <a:gd name="connsiteX7" fmla="*/ 2105051 w 2203930"/>
              <a:gd name="connsiteY7" fmla="*/ 1746936 h 1922927"/>
              <a:gd name="connsiteX8" fmla="*/ 2163762 w 2203930"/>
              <a:gd name="connsiteY8" fmla="*/ 1631950 h 1922927"/>
              <a:gd name="connsiteX9" fmla="*/ 2200301 w 2203930"/>
              <a:gd name="connsiteY9" fmla="*/ 1486586 h 1922927"/>
              <a:gd name="connsiteX10" fmla="*/ 2190750 w 2203930"/>
              <a:gd name="connsiteY10" fmla="*/ 1349375 h 1922927"/>
              <a:gd name="connsiteX11" fmla="*/ 2076450 w 2203930"/>
              <a:gd name="connsiteY11" fmla="*/ 1100138 h 1922927"/>
              <a:gd name="connsiteX12" fmla="*/ 1538287 w 2203930"/>
              <a:gd name="connsiteY12" fmla="*/ 738188 h 1922927"/>
              <a:gd name="connsiteX13" fmla="*/ 1085850 w 2203930"/>
              <a:gd name="connsiteY13" fmla="*/ 266700 h 1922927"/>
              <a:gd name="connsiteX14" fmla="*/ 752475 w 2203930"/>
              <a:gd name="connsiteY14" fmla="*/ 33338 h 1922927"/>
              <a:gd name="connsiteX15" fmla="*/ 466725 w 2203930"/>
              <a:gd name="connsiteY15" fmla="*/ 0 h 1922927"/>
              <a:gd name="connsiteX16" fmla="*/ 295275 w 2203930"/>
              <a:gd name="connsiteY16" fmla="*/ 95250 h 1922927"/>
              <a:gd name="connsiteX17" fmla="*/ 123825 w 2203930"/>
              <a:gd name="connsiteY17" fmla="*/ 247650 h 1922927"/>
              <a:gd name="connsiteX18" fmla="*/ 57150 w 2203930"/>
              <a:gd name="connsiteY18" fmla="*/ 314325 h 1922927"/>
              <a:gd name="connsiteX19" fmla="*/ 0 w 2203930"/>
              <a:gd name="connsiteY19" fmla="*/ 338138 h 1922927"/>
              <a:gd name="connsiteX20" fmla="*/ 9525 w 2203930"/>
              <a:gd name="connsiteY20" fmla="*/ 442913 h 1922927"/>
              <a:gd name="connsiteX21" fmla="*/ 61912 w 2203930"/>
              <a:gd name="connsiteY21" fmla="*/ 504825 h 1922927"/>
              <a:gd name="connsiteX22" fmla="*/ 228600 w 2203930"/>
              <a:gd name="connsiteY22" fmla="*/ 557213 h 1922927"/>
              <a:gd name="connsiteX23" fmla="*/ 295275 w 2203930"/>
              <a:gd name="connsiteY23" fmla="*/ 681038 h 1922927"/>
              <a:gd name="connsiteX24" fmla="*/ 385762 w 2203930"/>
              <a:gd name="connsiteY24" fmla="*/ 681038 h 1922927"/>
              <a:gd name="connsiteX25" fmla="*/ 542925 w 2203930"/>
              <a:gd name="connsiteY25" fmla="*/ 552450 h 1922927"/>
              <a:gd name="connsiteX26" fmla="*/ 657225 w 2203930"/>
              <a:gd name="connsiteY26" fmla="*/ 423863 h 1922927"/>
              <a:gd name="connsiteX27" fmla="*/ 781050 w 2203930"/>
              <a:gd name="connsiteY27" fmla="*/ 409575 h 1922927"/>
              <a:gd name="connsiteX28" fmla="*/ 857250 w 2203930"/>
              <a:gd name="connsiteY28" fmla="*/ 404813 h 1922927"/>
              <a:gd name="connsiteX29" fmla="*/ 1052512 w 2203930"/>
              <a:gd name="connsiteY29" fmla="*/ 519113 h 1922927"/>
              <a:gd name="connsiteX30" fmla="*/ 1128712 w 2203930"/>
              <a:gd name="connsiteY30" fmla="*/ 661988 h 1922927"/>
              <a:gd name="connsiteX31" fmla="*/ 1085850 w 2203930"/>
              <a:gd name="connsiteY31" fmla="*/ 1366838 h 1922927"/>
              <a:gd name="connsiteX32" fmla="*/ 1000125 w 2203930"/>
              <a:gd name="connsiteY32" fmla="*/ 1519238 h 1922927"/>
              <a:gd name="connsiteX33" fmla="*/ 1033462 w 2203930"/>
              <a:gd name="connsiteY33" fmla="*/ 1562100 h 1922927"/>
              <a:gd name="connsiteX34" fmla="*/ 1062037 w 2203930"/>
              <a:gd name="connsiteY34" fmla="*/ 1528763 h 1922927"/>
              <a:gd name="connsiteX35" fmla="*/ 1057275 w 2203930"/>
              <a:gd name="connsiteY35" fmla="*/ 1447800 h 1922927"/>
              <a:gd name="connsiteX36" fmla="*/ 1057275 w 2203930"/>
              <a:gd name="connsiteY36"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76450 w 2202532"/>
              <a:gd name="connsiteY12" fmla="*/ 1100138 h 1922927"/>
              <a:gd name="connsiteX13" fmla="*/ 1538287 w 2202532"/>
              <a:gd name="connsiteY13" fmla="*/ 738188 h 1922927"/>
              <a:gd name="connsiteX14" fmla="*/ 1085850 w 2202532"/>
              <a:gd name="connsiteY14" fmla="*/ 266700 h 1922927"/>
              <a:gd name="connsiteX15" fmla="*/ 752475 w 2202532"/>
              <a:gd name="connsiteY15" fmla="*/ 33338 h 1922927"/>
              <a:gd name="connsiteX16" fmla="*/ 466725 w 2202532"/>
              <a:gd name="connsiteY16" fmla="*/ 0 h 1922927"/>
              <a:gd name="connsiteX17" fmla="*/ 295275 w 2202532"/>
              <a:gd name="connsiteY17" fmla="*/ 95250 h 1922927"/>
              <a:gd name="connsiteX18" fmla="*/ 123825 w 2202532"/>
              <a:gd name="connsiteY18" fmla="*/ 247650 h 1922927"/>
              <a:gd name="connsiteX19" fmla="*/ 57150 w 2202532"/>
              <a:gd name="connsiteY19" fmla="*/ 314325 h 1922927"/>
              <a:gd name="connsiteX20" fmla="*/ 0 w 2202532"/>
              <a:gd name="connsiteY20" fmla="*/ 338138 h 1922927"/>
              <a:gd name="connsiteX21" fmla="*/ 9525 w 2202532"/>
              <a:gd name="connsiteY21" fmla="*/ 442913 h 1922927"/>
              <a:gd name="connsiteX22" fmla="*/ 61912 w 2202532"/>
              <a:gd name="connsiteY22" fmla="*/ 504825 h 1922927"/>
              <a:gd name="connsiteX23" fmla="*/ 228600 w 2202532"/>
              <a:gd name="connsiteY23" fmla="*/ 557213 h 1922927"/>
              <a:gd name="connsiteX24" fmla="*/ 295275 w 2202532"/>
              <a:gd name="connsiteY24" fmla="*/ 681038 h 1922927"/>
              <a:gd name="connsiteX25" fmla="*/ 385762 w 2202532"/>
              <a:gd name="connsiteY25" fmla="*/ 681038 h 1922927"/>
              <a:gd name="connsiteX26" fmla="*/ 542925 w 2202532"/>
              <a:gd name="connsiteY26" fmla="*/ 552450 h 1922927"/>
              <a:gd name="connsiteX27" fmla="*/ 657225 w 2202532"/>
              <a:gd name="connsiteY27" fmla="*/ 423863 h 1922927"/>
              <a:gd name="connsiteX28" fmla="*/ 781050 w 2202532"/>
              <a:gd name="connsiteY28" fmla="*/ 409575 h 1922927"/>
              <a:gd name="connsiteX29" fmla="*/ 857250 w 2202532"/>
              <a:gd name="connsiteY29" fmla="*/ 404813 h 1922927"/>
              <a:gd name="connsiteX30" fmla="*/ 1052512 w 2202532"/>
              <a:gd name="connsiteY30" fmla="*/ 519113 h 1922927"/>
              <a:gd name="connsiteX31" fmla="*/ 1128712 w 2202532"/>
              <a:gd name="connsiteY31" fmla="*/ 661988 h 1922927"/>
              <a:gd name="connsiteX32" fmla="*/ 1085850 w 2202532"/>
              <a:gd name="connsiteY32" fmla="*/ 1366838 h 1922927"/>
              <a:gd name="connsiteX33" fmla="*/ 1000125 w 2202532"/>
              <a:gd name="connsiteY33" fmla="*/ 1519238 h 1922927"/>
              <a:gd name="connsiteX34" fmla="*/ 1033462 w 2202532"/>
              <a:gd name="connsiteY34" fmla="*/ 1562100 h 1922927"/>
              <a:gd name="connsiteX35" fmla="*/ 1062037 w 2202532"/>
              <a:gd name="connsiteY35" fmla="*/ 1528763 h 1922927"/>
              <a:gd name="connsiteX36" fmla="*/ 1057275 w 2202532"/>
              <a:gd name="connsiteY36" fmla="*/ 1447800 h 1922927"/>
              <a:gd name="connsiteX37" fmla="*/ 1057275 w 2202532"/>
              <a:gd name="connsiteY37"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538287 w 2202532"/>
              <a:gd name="connsiteY13" fmla="*/ 738188 h 1922927"/>
              <a:gd name="connsiteX14" fmla="*/ 1085850 w 2202532"/>
              <a:gd name="connsiteY14" fmla="*/ 266700 h 1922927"/>
              <a:gd name="connsiteX15" fmla="*/ 752475 w 2202532"/>
              <a:gd name="connsiteY15" fmla="*/ 33338 h 1922927"/>
              <a:gd name="connsiteX16" fmla="*/ 466725 w 2202532"/>
              <a:gd name="connsiteY16" fmla="*/ 0 h 1922927"/>
              <a:gd name="connsiteX17" fmla="*/ 295275 w 2202532"/>
              <a:gd name="connsiteY17" fmla="*/ 95250 h 1922927"/>
              <a:gd name="connsiteX18" fmla="*/ 123825 w 2202532"/>
              <a:gd name="connsiteY18" fmla="*/ 247650 h 1922927"/>
              <a:gd name="connsiteX19" fmla="*/ 57150 w 2202532"/>
              <a:gd name="connsiteY19" fmla="*/ 314325 h 1922927"/>
              <a:gd name="connsiteX20" fmla="*/ 0 w 2202532"/>
              <a:gd name="connsiteY20" fmla="*/ 338138 h 1922927"/>
              <a:gd name="connsiteX21" fmla="*/ 9525 w 2202532"/>
              <a:gd name="connsiteY21" fmla="*/ 442913 h 1922927"/>
              <a:gd name="connsiteX22" fmla="*/ 61912 w 2202532"/>
              <a:gd name="connsiteY22" fmla="*/ 504825 h 1922927"/>
              <a:gd name="connsiteX23" fmla="*/ 228600 w 2202532"/>
              <a:gd name="connsiteY23" fmla="*/ 557213 h 1922927"/>
              <a:gd name="connsiteX24" fmla="*/ 295275 w 2202532"/>
              <a:gd name="connsiteY24" fmla="*/ 681038 h 1922927"/>
              <a:gd name="connsiteX25" fmla="*/ 385762 w 2202532"/>
              <a:gd name="connsiteY25" fmla="*/ 681038 h 1922927"/>
              <a:gd name="connsiteX26" fmla="*/ 542925 w 2202532"/>
              <a:gd name="connsiteY26" fmla="*/ 552450 h 1922927"/>
              <a:gd name="connsiteX27" fmla="*/ 657225 w 2202532"/>
              <a:gd name="connsiteY27" fmla="*/ 423863 h 1922927"/>
              <a:gd name="connsiteX28" fmla="*/ 781050 w 2202532"/>
              <a:gd name="connsiteY28" fmla="*/ 409575 h 1922927"/>
              <a:gd name="connsiteX29" fmla="*/ 857250 w 2202532"/>
              <a:gd name="connsiteY29" fmla="*/ 404813 h 1922927"/>
              <a:gd name="connsiteX30" fmla="*/ 1052512 w 2202532"/>
              <a:gd name="connsiteY30" fmla="*/ 519113 h 1922927"/>
              <a:gd name="connsiteX31" fmla="*/ 1128712 w 2202532"/>
              <a:gd name="connsiteY31" fmla="*/ 661988 h 1922927"/>
              <a:gd name="connsiteX32" fmla="*/ 1085850 w 2202532"/>
              <a:gd name="connsiteY32" fmla="*/ 1366838 h 1922927"/>
              <a:gd name="connsiteX33" fmla="*/ 1000125 w 2202532"/>
              <a:gd name="connsiteY33" fmla="*/ 1519238 h 1922927"/>
              <a:gd name="connsiteX34" fmla="*/ 1033462 w 2202532"/>
              <a:gd name="connsiteY34" fmla="*/ 1562100 h 1922927"/>
              <a:gd name="connsiteX35" fmla="*/ 1062037 w 2202532"/>
              <a:gd name="connsiteY35" fmla="*/ 1528763 h 1922927"/>
              <a:gd name="connsiteX36" fmla="*/ 1057275 w 2202532"/>
              <a:gd name="connsiteY36" fmla="*/ 1447800 h 1922927"/>
              <a:gd name="connsiteX37" fmla="*/ 1057275 w 2202532"/>
              <a:gd name="connsiteY37"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573212 w 2202532"/>
              <a:gd name="connsiteY13" fmla="*/ 693738 h 1922927"/>
              <a:gd name="connsiteX14" fmla="*/ 1085850 w 2202532"/>
              <a:gd name="connsiteY14" fmla="*/ 266700 h 1922927"/>
              <a:gd name="connsiteX15" fmla="*/ 752475 w 2202532"/>
              <a:gd name="connsiteY15" fmla="*/ 33338 h 1922927"/>
              <a:gd name="connsiteX16" fmla="*/ 466725 w 2202532"/>
              <a:gd name="connsiteY16" fmla="*/ 0 h 1922927"/>
              <a:gd name="connsiteX17" fmla="*/ 295275 w 2202532"/>
              <a:gd name="connsiteY17" fmla="*/ 95250 h 1922927"/>
              <a:gd name="connsiteX18" fmla="*/ 123825 w 2202532"/>
              <a:gd name="connsiteY18" fmla="*/ 247650 h 1922927"/>
              <a:gd name="connsiteX19" fmla="*/ 57150 w 2202532"/>
              <a:gd name="connsiteY19" fmla="*/ 314325 h 1922927"/>
              <a:gd name="connsiteX20" fmla="*/ 0 w 2202532"/>
              <a:gd name="connsiteY20" fmla="*/ 338138 h 1922927"/>
              <a:gd name="connsiteX21" fmla="*/ 9525 w 2202532"/>
              <a:gd name="connsiteY21" fmla="*/ 442913 h 1922927"/>
              <a:gd name="connsiteX22" fmla="*/ 61912 w 2202532"/>
              <a:gd name="connsiteY22" fmla="*/ 504825 h 1922927"/>
              <a:gd name="connsiteX23" fmla="*/ 228600 w 2202532"/>
              <a:gd name="connsiteY23" fmla="*/ 557213 h 1922927"/>
              <a:gd name="connsiteX24" fmla="*/ 295275 w 2202532"/>
              <a:gd name="connsiteY24" fmla="*/ 681038 h 1922927"/>
              <a:gd name="connsiteX25" fmla="*/ 385762 w 2202532"/>
              <a:gd name="connsiteY25" fmla="*/ 681038 h 1922927"/>
              <a:gd name="connsiteX26" fmla="*/ 542925 w 2202532"/>
              <a:gd name="connsiteY26" fmla="*/ 552450 h 1922927"/>
              <a:gd name="connsiteX27" fmla="*/ 657225 w 2202532"/>
              <a:gd name="connsiteY27" fmla="*/ 423863 h 1922927"/>
              <a:gd name="connsiteX28" fmla="*/ 781050 w 2202532"/>
              <a:gd name="connsiteY28" fmla="*/ 409575 h 1922927"/>
              <a:gd name="connsiteX29" fmla="*/ 857250 w 2202532"/>
              <a:gd name="connsiteY29" fmla="*/ 404813 h 1922927"/>
              <a:gd name="connsiteX30" fmla="*/ 1052512 w 2202532"/>
              <a:gd name="connsiteY30" fmla="*/ 519113 h 1922927"/>
              <a:gd name="connsiteX31" fmla="*/ 1128712 w 2202532"/>
              <a:gd name="connsiteY31" fmla="*/ 661988 h 1922927"/>
              <a:gd name="connsiteX32" fmla="*/ 1085850 w 2202532"/>
              <a:gd name="connsiteY32" fmla="*/ 1366838 h 1922927"/>
              <a:gd name="connsiteX33" fmla="*/ 1000125 w 2202532"/>
              <a:gd name="connsiteY33" fmla="*/ 1519238 h 1922927"/>
              <a:gd name="connsiteX34" fmla="*/ 1033462 w 2202532"/>
              <a:gd name="connsiteY34" fmla="*/ 1562100 h 1922927"/>
              <a:gd name="connsiteX35" fmla="*/ 1062037 w 2202532"/>
              <a:gd name="connsiteY35" fmla="*/ 1528763 h 1922927"/>
              <a:gd name="connsiteX36" fmla="*/ 1057275 w 2202532"/>
              <a:gd name="connsiteY36" fmla="*/ 1447800 h 1922927"/>
              <a:gd name="connsiteX37" fmla="*/ 1057275 w 2202532"/>
              <a:gd name="connsiteY37"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819301 w 2202532"/>
              <a:gd name="connsiteY13" fmla="*/ 896036 h 1922927"/>
              <a:gd name="connsiteX14" fmla="*/ 1573212 w 2202532"/>
              <a:gd name="connsiteY14" fmla="*/ 693738 h 1922927"/>
              <a:gd name="connsiteX15" fmla="*/ 1085850 w 2202532"/>
              <a:gd name="connsiteY15" fmla="*/ 266700 h 1922927"/>
              <a:gd name="connsiteX16" fmla="*/ 752475 w 2202532"/>
              <a:gd name="connsiteY16" fmla="*/ 33338 h 1922927"/>
              <a:gd name="connsiteX17" fmla="*/ 466725 w 2202532"/>
              <a:gd name="connsiteY17" fmla="*/ 0 h 1922927"/>
              <a:gd name="connsiteX18" fmla="*/ 295275 w 2202532"/>
              <a:gd name="connsiteY18" fmla="*/ 95250 h 1922927"/>
              <a:gd name="connsiteX19" fmla="*/ 123825 w 2202532"/>
              <a:gd name="connsiteY19" fmla="*/ 247650 h 1922927"/>
              <a:gd name="connsiteX20" fmla="*/ 57150 w 2202532"/>
              <a:gd name="connsiteY20" fmla="*/ 314325 h 1922927"/>
              <a:gd name="connsiteX21" fmla="*/ 0 w 2202532"/>
              <a:gd name="connsiteY21" fmla="*/ 338138 h 1922927"/>
              <a:gd name="connsiteX22" fmla="*/ 9525 w 2202532"/>
              <a:gd name="connsiteY22" fmla="*/ 442913 h 1922927"/>
              <a:gd name="connsiteX23" fmla="*/ 61912 w 2202532"/>
              <a:gd name="connsiteY23" fmla="*/ 504825 h 1922927"/>
              <a:gd name="connsiteX24" fmla="*/ 228600 w 2202532"/>
              <a:gd name="connsiteY24" fmla="*/ 557213 h 1922927"/>
              <a:gd name="connsiteX25" fmla="*/ 295275 w 2202532"/>
              <a:gd name="connsiteY25" fmla="*/ 681038 h 1922927"/>
              <a:gd name="connsiteX26" fmla="*/ 385762 w 2202532"/>
              <a:gd name="connsiteY26" fmla="*/ 681038 h 1922927"/>
              <a:gd name="connsiteX27" fmla="*/ 542925 w 2202532"/>
              <a:gd name="connsiteY27" fmla="*/ 552450 h 1922927"/>
              <a:gd name="connsiteX28" fmla="*/ 657225 w 2202532"/>
              <a:gd name="connsiteY28" fmla="*/ 423863 h 1922927"/>
              <a:gd name="connsiteX29" fmla="*/ 781050 w 2202532"/>
              <a:gd name="connsiteY29" fmla="*/ 409575 h 1922927"/>
              <a:gd name="connsiteX30" fmla="*/ 857250 w 2202532"/>
              <a:gd name="connsiteY30" fmla="*/ 404813 h 1922927"/>
              <a:gd name="connsiteX31" fmla="*/ 1052512 w 2202532"/>
              <a:gd name="connsiteY31" fmla="*/ 519113 h 1922927"/>
              <a:gd name="connsiteX32" fmla="*/ 1128712 w 2202532"/>
              <a:gd name="connsiteY32" fmla="*/ 661988 h 1922927"/>
              <a:gd name="connsiteX33" fmla="*/ 1085850 w 2202532"/>
              <a:gd name="connsiteY33" fmla="*/ 1366838 h 1922927"/>
              <a:gd name="connsiteX34" fmla="*/ 1000125 w 2202532"/>
              <a:gd name="connsiteY34" fmla="*/ 1519238 h 1922927"/>
              <a:gd name="connsiteX35" fmla="*/ 1033462 w 2202532"/>
              <a:gd name="connsiteY35" fmla="*/ 1562100 h 1922927"/>
              <a:gd name="connsiteX36" fmla="*/ 1062037 w 2202532"/>
              <a:gd name="connsiteY36" fmla="*/ 1528763 h 1922927"/>
              <a:gd name="connsiteX37" fmla="*/ 1057275 w 2202532"/>
              <a:gd name="connsiteY37" fmla="*/ 1447800 h 1922927"/>
              <a:gd name="connsiteX38" fmla="*/ 1057275 w 2202532"/>
              <a:gd name="connsiteY38"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085850 w 2202532"/>
              <a:gd name="connsiteY16" fmla="*/ 266700 h 1922927"/>
              <a:gd name="connsiteX17" fmla="*/ 752475 w 2202532"/>
              <a:gd name="connsiteY17" fmla="*/ 3333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58875 w 2202532"/>
              <a:gd name="connsiteY16" fmla="*/ 177800 h 1922927"/>
              <a:gd name="connsiteX17" fmla="*/ 752475 w 2202532"/>
              <a:gd name="connsiteY17" fmla="*/ 3333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39825 w 2202532"/>
              <a:gd name="connsiteY16" fmla="*/ 184150 h 1922927"/>
              <a:gd name="connsiteX17" fmla="*/ 752475 w 2202532"/>
              <a:gd name="connsiteY17" fmla="*/ 3333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752475 w 2202532"/>
              <a:gd name="connsiteY17" fmla="*/ 3333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971576 w 2202532"/>
              <a:gd name="connsiteY17" fmla="*/ 70536 h 1922927"/>
              <a:gd name="connsiteX18" fmla="*/ 752475 w 2202532"/>
              <a:gd name="connsiteY18" fmla="*/ 33338 h 1922927"/>
              <a:gd name="connsiteX19" fmla="*/ 466725 w 2202532"/>
              <a:gd name="connsiteY19" fmla="*/ 0 h 1922927"/>
              <a:gd name="connsiteX20" fmla="*/ 295275 w 2202532"/>
              <a:gd name="connsiteY20" fmla="*/ 95250 h 1922927"/>
              <a:gd name="connsiteX21" fmla="*/ 123825 w 2202532"/>
              <a:gd name="connsiteY21" fmla="*/ 247650 h 1922927"/>
              <a:gd name="connsiteX22" fmla="*/ 57150 w 2202532"/>
              <a:gd name="connsiteY22" fmla="*/ 314325 h 1922927"/>
              <a:gd name="connsiteX23" fmla="*/ 0 w 2202532"/>
              <a:gd name="connsiteY23" fmla="*/ 338138 h 1922927"/>
              <a:gd name="connsiteX24" fmla="*/ 9525 w 2202532"/>
              <a:gd name="connsiteY24" fmla="*/ 442913 h 1922927"/>
              <a:gd name="connsiteX25" fmla="*/ 61912 w 2202532"/>
              <a:gd name="connsiteY25" fmla="*/ 504825 h 1922927"/>
              <a:gd name="connsiteX26" fmla="*/ 228600 w 2202532"/>
              <a:gd name="connsiteY26" fmla="*/ 557213 h 1922927"/>
              <a:gd name="connsiteX27" fmla="*/ 295275 w 2202532"/>
              <a:gd name="connsiteY27" fmla="*/ 681038 h 1922927"/>
              <a:gd name="connsiteX28" fmla="*/ 385762 w 2202532"/>
              <a:gd name="connsiteY28" fmla="*/ 681038 h 1922927"/>
              <a:gd name="connsiteX29" fmla="*/ 542925 w 2202532"/>
              <a:gd name="connsiteY29" fmla="*/ 552450 h 1922927"/>
              <a:gd name="connsiteX30" fmla="*/ 657225 w 2202532"/>
              <a:gd name="connsiteY30" fmla="*/ 423863 h 1922927"/>
              <a:gd name="connsiteX31" fmla="*/ 781050 w 2202532"/>
              <a:gd name="connsiteY31" fmla="*/ 409575 h 1922927"/>
              <a:gd name="connsiteX32" fmla="*/ 857250 w 2202532"/>
              <a:gd name="connsiteY32" fmla="*/ 404813 h 1922927"/>
              <a:gd name="connsiteX33" fmla="*/ 1052512 w 2202532"/>
              <a:gd name="connsiteY33" fmla="*/ 519113 h 1922927"/>
              <a:gd name="connsiteX34" fmla="*/ 1128712 w 2202532"/>
              <a:gd name="connsiteY34" fmla="*/ 661988 h 1922927"/>
              <a:gd name="connsiteX35" fmla="*/ 1085850 w 2202532"/>
              <a:gd name="connsiteY35" fmla="*/ 1366838 h 1922927"/>
              <a:gd name="connsiteX36" fmla="*/ 1000125 w 2202532"/>
              <a:gd name="connsiteY36" fmla="*/ 1519238 h 1922927"/>
              <a:gd name="connsiteX37" fmla="*/ 1033462 w 2202532"/>
              <a:gd name="connsiteY37" fmla="*/ 1562100 h 1922927"/>
              <a:gd name="connsiteX38" fmla="*/ 1062037 w 2202532"/>
              <a:gd name="connsiteY38" fmla="*/ 1528763 h 1922927"/>
              <a:gd name="connsiteX39" fmla="*/ 1057275 w 2202532"/>
              <a:gd name="connsiteY39" fmla="*/ 1447800 h 1922927"/>
              <a:gd name="connsiteX40" fmla="*/ 1057275 w 2202532"/>
              <a:gd name="connsiteY40"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971576 w 2202532"/>
              <a:gd name="connsiteY17" fmla="*/ 70536 h 1922927"/>
              <a:gd name="connsiteX18" fmla="*/ 752475 w 2202532"/>
              <a:gd name="connsiteY18" fmla="*/ 17463 h 1922927"/>
              <a:gd name="connsiteX19" fmla="*/ 466725 w 2202532"/>
              <a:gd name="connsiteY19" fmla="*/ 0 h 1922927"/>
              <a:gd name="connsiteX20" fmla="*/ 295275 w 2202532"/>
              <a:gd name="connsiteY20" fmla="*/ 95250 h 1922927"/>
              <a:gd name="connsiteX21" fmla="*/ 123825 w 2202532"/>
              <a:gd name="connsiteY21" fmla="*/ 247650 h 1922927"/>
              <a:gd name="connsiteX22" fmla="*/ 57150 w 2202532"/>
              <a:gd name="connsiteY22" fmla="*/ 314325 h 1922927"/>
              <a:gd name="connsiteX23" fmla="*/ 0 w 2202532"/>
              <a:gd name="connsiteY23" fmla="*/ 338138 h 1922927"/>
              <a:gd name="connsiteX24" fmla="*/ 9525 w 2202532"/>
              <a:gd name="connsiteY24" fmla="*/ 442913 h 1922927"/>
              <a:gd name="connsiteX25" fmla="*/ 61912 w 2202532"/>
              <a:gd name="connsiteY25" fmla="*/ 504825 h 1922927"/>
              <a:gd name="connsiteX26" fmla="*/ 228600 w 2202532"/>
              <a:gd name="connsiteY26" fmla="*/ 557213 h 1922927"/>
              <a:gd name="connsiteX27" fmla="*/ 295275 w 2202532"/>
              <a:gd name="connsiteY27" fmla="*/ 681038 h 1922927"/>
              <a:gd name="connsiteX28" fmla="*/ 385762 w 2202532"/>
              <a:gd name="connsiteY28" fmla="*/ 681038 h 1922927"/>
              <a:gd name="connsiteX29" fmla="*/ 542925 w 2202532"/>
              <a:gd name="connsiteY29" fmla="*/ 552450 h 1922927"/>
              <a:gd name="connsiteX30" fmla="*/ 657225 w 2202532"/>
              <a:gd name="connsiteY30" fmla="*/ 423863 h 1922927"/>
              <a:gd name="connsiteX31" fmla="*/ 781050 w 2202532"/>
              <a:gd name="connsiteY31" fmla="*/ 409575 h 1922927"/>
              <a:gd name="connsiteX32" fmla="*/ 857250 w 2202532"/>
              <a:gd name="connsiteY32" fmla="*/ 404813 h 1922927"/>
              <a:gd name="connsiteX33" fmla="*/ 1052512 w 2202532"/>
              <a:gd name="connsiteY33" fmla="*/ 519113 h 1922927"/>
              <a:gd name="connsiteX34" fmla="*/ 1128712 w 2202532"/>
              <a:gd name="connsiteY34" fmla="*/ 661988 h 1922927"/>
              <a:gd name="connsiteX35" fmla="*/ 1085850 w 2202532"/>
              <a:gd name="connsiteY35" fmla="*/ 1366838 h 1922927"/>
              <a:gd name="connsiteX36" fmla="*/ 1000125 w 2202532"/>
              <a:gd name="connsiteY36" fmla="*/ 1519238 h 1922927"/>
              <a:gd name="connsiteX37" fmla="*/ 1033462 w 2202532"/>
              <a:gd name="connsiteY37" fmla="*/ 1562100 h 1922927"/>
              <a:gd name="connsiteX38" fmla="*/ 1062037 w 2202532"/>
              <a:gd name="connsiteY38" fmla="*/ 1528763 h 1922927"/>
              <a:gd name="connsiteX39" fmla="*/ 1057275 w 2202532"/>
              <a:gd name="connsiteY39" fmla="*/ 1447800 h 1922927"/>
              <a:gd name="connsiteX40" fmla="*/ 1057275 w 2202532"/>
              <a:gd name="connsiteY40"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752475 w 2202532"/>
              <a:gd name="connsiteY17" fmla="*/ 17463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30388 h 1922927"/>
              <a:gd name="connsiteX1" fmla="*/ 1984401 w 2202532"/>
              <a:gd name="connsiteY1" fmla="*/ 1829486 h 1922927"/>
              <a:gd name="connsiteX2" fmla="*/ 1951037 w 2202532"/>
              <a:gd name="connsiteY2" fmla="*/ 1838325 h 1922927"/>
              <a:gd name="connsiteX3" fmla="*/ 1931987 w 2202532"/>
              <a:gd name="connsiteY3" fmla="*/ 1892300 h 1922927"/>
              <a:gd name="connsiteX4" fmla="*/ 1974850 w 2202532"/>
              <a:gd name="connsiteY4" fmla="*/ 1922464 h 1922927"/>
              <a:gd name="connsiteX5" fmla="*/ 2043112 w 2202532"/>
              <a:gd name="connsiteY5" fmla="*/ 1885950 h 1922927"/>
              <a:gd name="connsiteX6" fmla="*/ 2035175 w 2202532"/>
              <a:gd name="connsiteY6" fmla="*/ 1831975 h 1922927"/>
              <a:gd name="connsiteX7" fmla="*/ 2105051 w 2202532"/>
              <a:gd name="connsiteY7" fmla="*/ 1746936 h 1922927"/>
              <a:gd name="connsiteX8" fmla="*/ 2163762 w 2202532"/>
              <a:gd name="connsiteY8" fmla="*/ 1631950 h 1922927"/>
              <a:gd name="connsiteX9" fmla="*/ 2200301 w 2202532"/>
              <a:gd name="connsiteY9" fmla="*/ 1486586 h 1922927"/>
              <a:gd name="connsiteX10" fmla="*/ 2190750 w 2202532"/>
              <a:gd name="connsiteY10" fmla="*/ 1349375 h 1922927"/>
              <a:gd name="connsiteX11" fmla="*/ 2146326 w 2202532"/>
              <a:gd name="connsiteY11" fmla="*/ 1223061 h 1922927"/>
              <a:gd name="connsiteX12" fmla="*/ 2060575 w 2202532"/>
              <a:gd name="connsiteY12" fmla="*/ 1100138 h 1922927"/>
              <a:gd name="connsiteX13" fmla="*/ 1965351 w 2202532"/>
              <a:gd name="connsiteY13" fmla="*/ 1003986 h 1922927"/>
              <a:gd name="connsiteX14" fmla="*/ 1819301 w 2202532"/>
              <a:gd name="connsiteY14" fmla="*/ 896036 h 1922927"/>
              <a:gd name="connsiteX15" fmla="*/ 1573212 w 2202532"/>
              <a:gd name="connsiteY15" fmla="*/ 693738 h 1922927"/>
              <a:gd name="connsiteX16" fmla="*/ 1149350 w 2202532"/>
              <a:gd name="connsiteY16" fmla="*/ 177800 h 1922927"/>
              <a:gd name="connsiteX17" fmla="*/ 752475 w 2202532"/>
              <a:gd name="connsiteY17" fmla="*/ 1588 h 1922927"/>
              <a:gd name="connsiteX18" fmla="*/ 466725 w 2202532"/>
              <a:gd name="connsiteY18" fmla="*/ 0 h 1922927"/>
              <a:gd name="connsiteX19" fmla="*/ 295275 w 2202532"/>
              <a:gd name="connsiteY19" fmla="*/ 95250 h 1922927"/>
              <a:gd name="connsiteX20" fmla="*/ 123825 w 2202532"/>
              <a:gd name="connsiteY20" fmla="*/ 247650 h 1922927"/>
              <a:gd name="connsiteX21" fmla="*/ 57150 w 2202532"/>
              <a:gd name="connsiteY21" fmla="*/ 314325 h 1922927"/>
              <a:gd name="connsiteX22" fmla="*/ 0 w 2202532"/>
              <a:gd name="connsiteY22" fmla="*/ 338138 h 1922927"/>
              <a:gd name="connsiteX23" fmla="*/ 9525 w 2202532"/>
              <a:gd name="connsiteY23" fmla="*/ 442913 h 1922927"/>
              <a:gd name="connsiteX24" fmla="*/ 61912 w 2202532"/>
              <a:gd name="connsiteY24" fmla="*/ 504825 h 1922927"/>
              <a:gd name="connsiteX25" fmla="*/ 228600 w 2202532"/>
              <a:gd name="connsiteY25" fmla="*/ 557213 h 1922927"/>
              <a:gd name="connsiteX26" fmla="*/ 295275 w 2202532"/>
              <a:gd name="connsiteY26" fmla="*/ 681038 h 1922927"/>
              <a:gd name="connsiteX27" fmla="*/ 385762 w 2202532"/>
              <a:gd name="connsiteY27" fmla="*/ 681038 h 1922927"/>
              <a:gd name="connsiteX28" fmla="*/ 542925 w 2202532"/>
              <a:gd name="connsiteY28" fmla="*/ 552450 h 1922927"/>
              <a:gd name="connsiteX29" fmla="*/ 657225 w 2202532"/>
              <a:gd name="connsiteY29" fmla="*/ 423863 h 1922927"/>
              <a:gd name="connsiteX30" fmla="*/ 781050 w 2202532"/>
              <a:gd name="connsiteY30" fmla="*/ 409575 h 1922927"/>
              <a:gd name="connsiteX31" fmla="*/ 857250 w 2202532"/>
              <a:gd name="connsiteY31" fmla="*/ 404813 h 1922927"/>
              <a:gd name="connsiteX32" fmla="*/ 1052512 w 2202532"/>
              <a:gd name="connsiteY32" fmla="*/ 519113 h 1922927"/>
              <a:gd name="connsiteX33" fmla="*/ 1128712 w 2202532"/>
              <a:gd name="connsiteY33" fmla="*/ 661988 h 1922927"/>
              <a:gd name="connsiteX34" fmla="*/ 1085850 w 2202532"/>
              <a:gd name="connsiteY34" fmla="*/ 1366838 h 1922927"/>
              <a:gd name="connsiteX35" fmla="*/ 1000125 w 2202532"/>
              <a:gd name="connsiteY35" fmla="*/ 1519238 h 1922927"/>
              <a:gd name="connsiteX36" fmla="*/ 1033462 w 2202532"/>
              <a:gd name="connsiteY36" fmla="*/ 1562100 h 1922927"/>
              <a:gd name="connsiteX37" fmla="*/ 1062037 w 2202532"/>
              <a:gd name="connsiteY37" fmla="*/ 1528763 h 1922927"/>
              <a:gd name="connsiteX38" fmla="*/ 1057275 w 2202532"/>
              <a:gd name="connsiteY38" fmla="*/ 1447800 h 1922927"/>
              <a:gd name="connsiteX39" fmla="*/ 1057275 w 2202532"/>
              <a:gd name="connsiteY39" fmla="*/ 1447800 h 1922927"/>
              <a:gd name="connsiteX0" fmla="*/ 2027237 w 2202532"/>
              <a:gd name="connsiteY0" fmla="*/ 1828800 h 1921339"/>
              <a:gd name="connsiteX1" fmla="*/ 1984401 w 2202532"/>
              <a:gd name="connsiteY1" fmla="*/ 1827898 h 1921339"/>
              <a:gd name="connsiteX2" fmla="*/ 1951037 w 2202532"/>
              <a:gd name="connsiteY2" fmla="*/ 1836737 h 1921339"/>
              <a:gd name="connsiteX3" fmla="*/ 1931987 w 2202532"/>
              <a:gd name="connsiteY3" fmla="*/ 1890712 h 1921339"/>
              <a:gd name="connsiteX4" fmla="*/ 1974850 w 2202532"/>
              <a:gd name="connsiteY4" fmla="*/ 1920876 h 1921339"/>
              <a:gd name="connsiteX5" fmla="*/ 2043112 w 2202532"/>
              <a:gd name="connsiteY5" fmla="*/ 1884362 h 1921339"/>
              <a:gd name="connsiteX6" fmla="*/ 2035175 w 2202532"/>
              <a:gd name="connsiteY6" fmla="*/ 1830387 h 1921339"/>
              <a:gd name="connsiteX7" fmla="*/ 2105051 w 2202532"/>
              <a:gd name="connsiteY7" fmla="*/ 1745348 h 1921339"/>
              <a:gd name="connsiteX8" fmla="*/ 2163762 w 2202532"/>
              <a:gd name="connsiteY8" fmla="*/ 1630362 h 1921339"/>
              <a:gd name="connsiteX9" fmla="*/ 2200301 w 2202532"/>
              <a:gd name="connsiteY9" fmla="*/ 1484998 h 1921339"/>
              <a:gd name="connsiteX10" fmla="*/ 2190750 w 2202532"/>
              <a:gd name="connsiteY10" fmla="*/ 1347787 h 1921339"/>
              <a:gd name="connsiteX11" fmla="*/ 2146326 w 2202532"/>
              <a:gd name="connsiteY11" fmla="*/ 1221473 h 1921339"/>
              <a:gd name="connsiteX12" fmla="*/ 2060575 w 2202532"/>
              <a:gd name="connsiteY12" fmla="*/ 1098550 h 1921339"/>
              <a:gd name="connsiteX13" fmla="*/ 1965351 w 2202532"/>
              <a:gd name="connsiteY13" fmla="*/ 1002398 h 1921339"/>
              <a:gd name="connsiteX14" fmla="*/ 1819301 w 2202532"/>
              <a:gd name="connsiteY14" fmla="*/ 894448 h 1921339"/>
              <a:gd name="connsiteX15" fmla="*/ 1573212 w 2202532"/>
              <a:gd name="connsiteY15" fmla="*/ 692150 h 1921339"/>
              <a:gd name="connsiteX16" fmla="*/ 1149350 w 2202532"/>
              <a:gd name="connsiteY16" fmla="*/ 176212 h 1921339"/>
              <a:gd name="connsiteX17" fmla="*/ 752475 w 2202532"/>
              <a:gd name="connsiteY17" fmla="*/ 0 h 1921339"/>
              <a:gd name="connsiteX18" fmla="*/ 466725 w 2202532"/>
              <a:gd name="connsiteY18" fmla="*/ 103187 h 1921339"/>
              <a:gd name="connsiteX19" fmla="*/ 295275 w 2202532"/>
              <a:gd name="connsiteY19" fmla="*/ 93662 h 1921339"/>
              <a:gd name="connsiteX20" fmla="*/ 123825 w 2202532"/>
              <a:gd name="connsiteY20" fmla="*/ 246062 h 1921339"/>
              <a:gd name="connsiteX21" fmla="*/ 57150 w 2202532"/>
              <a:gd name="connsiteY21" fmla="*/ 312737 h 1921339"/>
              <a:gd name="connsiteX22" fmla="*/ 0 w 2202532"/>
              <a:gd name="connsiteY22" fmla="*/ 336550 h 1921339"/>
              <a:gd name="connsiteX23" fmla="*/ 9525 w 2202532"/>
              <a:gd name="connsiteY23" fmla="*/ 441325 h 1921339"/>
              <a:gd name="connsiteX24" fmla="*/ 61912 w 2202532"/>
              <a:gd name="connsiteY24" fmla="*/ 503237 h 1921339"/>
              <a:gd name="connsiteX25" fmla="*/ 228600 w 2202532"/>
              <a:gd name="connsiteY25" fmla="*/ 555625 h 1921339"/>
              <a:gd name="connsiteX26" fmla="*/ 295275 w 2202532"/>
              <a:gd name="connsiteY26" fmla="*/ 679450 h 1921339"/>
              <a:gd name="connsiteX27" fmla="*/ 385762 w 2202532"/>
              <a:gd name="connsiteY27" fmla="*/ 679450 h 1921339"/>
              <a:gd name="connsiteX28" fmla="*/ 542925 w 2202532"/>
              <a:gd name="connsiteY28" fmla="*/ 550862 h 1921339"/>
              <a:gd name="connsiteX29" fmla="*/ 657225 w 2202532"/>
              <a:gd name="connsiteY29" fmla="*/ 422275 h 1921339"/>
              <a:gd name="connsiteX30" fmla="*/ 781050 w 2202532"/>
              <a:gd name="connsiteY30" fmla="*/ 407987 h 1921339"/>
              <a:gd name="connsiteX31" fmla="*/ 857250 w 2202532"/>
              <a:gd name="connsiteY31" fmla="*/ 403225 h 1921339"/>
              <a:gd name="connsiteX32" fmla="*/ 1052512 w 2202532"/>
              <a:gd name="connsiteY32" fmla="*/ 517525 h 1921339"/>
              <a:gd name="connsiteX33" fmla="*/ 1128712 w 2202532"/>
              <a:gd name="connsiteY33" fmla="*/ 660400 h 1921339"/>
              <a:gd name="connsiteX34" fmla="*/ 1085850 w 2202532"/>
              <a:gd name="connsiteY34" fmla="*/ 1365250 h 1921339"/>
              <a:gd name="connsiteX35" fmla="*/ 1000125 w 2202532"/>
              <a:gd name="connsiteY35" fmla="*/ 1517650 h 1921339"/>
              <a:gd name="connsiteX36" fmla="*/ 1033462 w 2202532"/>
              <a:gd name="connsiteY36" fmla="*/ 1560512 h 1921339"/>
              <a:gd name="connsiteX37" fmla="*/ 1062037 w 2202532"/>
              <a:gd name="connsiteY37" fmla="*/ 1527175 h 1921339"/>
              <a:gd name="connsiteX38" fmla="*/ 1057275 w 2202532"/>
              <a:gd name="connsiteY38" fmla="*/ 1446212 h 1921339"/>
              <a:gd name="connsiteX39" fmla="*/ 1057275 w 2202532"/>
              <a:gd name="connsiteY39" fmla="*/ 1446212 h 1921339"/>
              <a:gd name="connsiteX0" fmla="*/ 2027237 w 2202532"/>
              <a:gd name="connsiteY0" fmla="*/ 1828800 h 1921339"/>
              <a:gd name="connsiteX1" fmla="*/ 1984401 w 2202532"/>
              <a:gd name="connsiteY1" fmla="*/ 1827898 h 1921339"/>
              <a:gd name="connsiteX2" fmla="*/ 1951037 w 2202532"/>
              <a:gd name="connsiteY2" fmla="*/ 1836737 h 1921339"/>
              <a:gd name="connsiteX3" fmla="*/ 1931987 w 2202532"/>
              <a:gd name="connsiteY3" fmla="*/ 1890712 h 1921339"/>
              <a:gd name="connsiteX4" fmla="*/ 1974850 w 2202532"/>
              <a:gd name="connsiteY4" fmla="*/ 1920876 h 1921339"/>
              <a:gd name="connsiteX5" fmla="*/ 2043112 w 2202532"/>
              <a:gd name="connsiteY5" fmla="*/ 1884362 h 1921339"/>
              <a:gd name="connsiteX6" fmla="*/ 2035175 w 2202532"/>
              <a:gd name="connsiteY6" fmla="*/ 1830387 h 1921339"/>
              <a:gd name="connsiteX7" fmla="*/ 2105051 w 2202532"/>
              <a:gd name="connsiteY7" fmla="*/ 1745348 h 1921339"/>
              <a:gd name="connsiteX8" fmla="*/ 2163762 w 2202532"/>
              <a:gd name="connsiteY8" fmla="*/ 1630362 h 1921339"/>
              <a:gd name="connsiteX9" fmla="*/ 2200301 w 2202532"/>
              <a:gd name="connsiteY9" fmla="*/ 1484998 h 1921339"/>
              <a:gd name="connsiteX10" fmla="*/ 2190750 w 2202532"/>
              <a:gd name="connsiteY10" fmla="*/ 1347787 h 1921339"/>
              <a:gd name="connsiteX11" fmla="*/ 2146326 w 2202532"/>
              <a:gd name="connsiteY11" fmla="*/ 1221473 h 1921339"/>
              <a:gd name="connsiteX12" fmla="*/ 2060575 w 2202532"/>
              <a:gd name="connsiteY12" fmla="*/ 1098550 h 1921339"/>
              <a:gd name="connsiteX13" fmla="*/ 1965351 w 2202532"/>
              <a:gd name="connsiteY13" fmla="*/ 1002398 h 1921339"/>
              <a:gd name="connsiteX14" fmla="*/ 1819301 w 2202532"/>
              <a:gd name="connsiteY14" fmla="*/ 894448 h 1921339"/>
              <a:gd name="connsiteX15" fmla="*/ 1573212 w 2202532"/>
              <a:gd name="connsiteY15" fmla="*/ 692150 h 1921339"/>
              <a:gd name="connsiteX16" fmla="*/ 1149350 w 2202532"/>
              <a:gd name="connsiteY16" fmla="*/ 176212 h 1921339"/>
              <a:gd name="connsiteX17" fmla="*/ 752475 w 2202532"/>
              <a:gd name="connsiteY17" fmla="*/ 0 h 1921339"/>
              <a:gd name="connsiteX18" fmla="*/ 466725 w 2202532"/>
              <a:gd name="connsiteY18" fmla="*/ 103187 h 1921339"/>
              <a:gd name="connsiteX19" fmla="*/ 295275 w 2202532"/>
              <a:gd name="connsiteY19" fmla="*/ 93662 h 1921339"/>
              <a:gd name="connsiteX20" fmla="*/ 123825 w 2202532"/>
              <a:gd name="connsiteY20" fmla="*/ 246062 h 1921339"/>
              <a:gd name="connsiteX21" fmla="*/ 57150 w 2202532"/>
              <a:gd name="connsiteY21" fmla="*/ 312737 h 1921339"/>
              <a:gd name="connsiteX22" fmla="*/ 0 w 2202532"/>
              <a:gd name="connsiteY22" fmla="*/ 336550 h 1921339"/>
              <a:gd name="connsiteX23" fmla="*/ 9525 w 2202532"/>
              <a:gd name="connsiteY23" fmla="*/ 441325 h 1921339"/>
              <a:gd name="connsiteX24" fmla="*/ 61912 w 2202532"/>
              <a:gd name="connsiteY24" fmla="*/ 503237 h 1921339"/>
              <a:gd name="connsiteX25" fmla="*/ 228600 w 2202532"/>
              <a:gd name="connsiteY25" fmla="*/ 555625 h 1921339"/>
              <a:gd name="connsiteX26" fmla="*/ 295275 w 2202532"/>
              <a:gd name="connsiteY26" fmla="*/ 679450 h 1921339"/>
              <a:gd name="connsiteX27" fmla="*/ 385762 w 2202532"/>
              <a:gd name="connsiteY27" fmla="*/ 679450 h 1921339"/>
              <a:gd name="connsiteX28" fmla="*/ 542925 w 2202532"/>
              <a:gd name="connsiteY28" fmla="*/ 550862 h 1921339"/>
              <a:gd name="connsiteX29" fmla="*/ 657225 w 2202532"/>
              <a:gd name="connsiteY29" fmla="*/ 422275 h 1921339"/>
              <a:gd name="connsiteX30" fmla="*/ 781050 w 2202532"/>
              <a:gd name="connsiteY30" fmla="*/ 407987 h 1921339"/>
              <a:gd name="connsiteX31" fmla="*/ 857250 w 2202532"/>
              <a:gd name="connsiteY31" fmla="*/ 403225 h 1921339"/>
              <a:gd name="connsiteX32" fmla="*/ 1052512 w 2202532"/>
              <a:gd name="connsiteY32" fmla="*/ 517525 h 1921339"/>
              <a:gd name="connsiteX33" fmla="*/ 1128712 w 2202532"/>
              <a:gd name="connsiteY33" fmla="*/ 660400 h 1921339"/>
              <a:gd name="connsiteX34" fmla="*/ 1085850 w 2202532"/>
              <a:gd name="connsiteY34" fmla="*/ 1365250 h 1921339"/>
              <a:gd name="connsiteX35" fmla="*/ 1000125 w 2202532"/>
              <a:gd name="connsiteY35" fmla="*/ 1517650 h 1921339"/>
              <a:gd name="connsiteX36" fmla="*/ 1033462 w 2202532"/>
              <a:gd name="connsiteY36" fmla="*/ 1560512 h 1921339"/>
              <a:gd name="connsiteX37" fmla="*/ 1062037 w 2202532"/>
              <a:gd name="connsiteY37" fmla="*/ 1527175 h 1921339"/>
              <a:gd name="connsiteX38" fmla="*/ 1057275 w 2202532"/>
              <a:gd name="connsiteY38" fmla="*/ 1446212 h 1921339"/>
              <a:gd name="connsiteX39" fmla="*/ 1057275 w 2202532"/>
              <a:gd name="connsiteY39" fmla="*/ 1446212 h 1921339"/>
              <a:gd name="connsiteX0" fmla="*/ 2027237 w 2202532"/>
              <a:gd name="connsiteY0" fmla="*/ 1836457 h 1928996"/>
              <a:gd name="connsiteX1" fmla="*/ 1984401 w 2202532"/>
              <a:gd name="connsiteY1" fmla="*/ 1835555 h 1928996"/>
              <a:gd name="connsiteX2" fmla="*/ 1951037 w 2202532"/>
              <a:gd name="connsiteY2" fmla="*/ 1844394 h 1928996"/>
              <a:gd name="connsiteX3" fmla="*/ 1931987 w 2202532"/>
              <a:gd name="connsiteY3" fmla="*/ 1898369 h 1928996"/>
              <a:gd name="connsiteX4" fmla="*/ 1974850 w 2202532"/>
              <a:gd name="connsiteY4" fmla="*/ 1928533 h 1928996"/>
              <a:gd name="connsiteX5" fmla="*/ 2043112 w 2202532"/>
              <a:gd name="connsiteY5" fmla="*/ 1892019 h 1928996"/>
              <a:gd name="connsiteX6" fmla="*/ 2035175 w 2202532"/>
              <a:gd name="connsiteY6" fmla="*/ 1838044 h 1928996"/>
              <a:gd name="connsiteX7" fmla="*/ 2105051 w 2202532"/>
              <a:gd name="connsiteY7" fmla="*/ 1753005 h 1928996"/>
              <a:gd name="connsiteX8" fmla="*/ 2163762 w 2202532"/>
              <a:gd name="connsiteY8" fmla="*/ 1638019 h 1928996"/>
              <a:gd name="connsiteX9" fmla="*/ 2200301 w 2202532"/>
              <a:gd name="connsiteY9" fmla="*/ 1492655 h 1928996"/>
              <a:gd name="connsiteX10" fmla="*/ 2190750 w 2202532"/>
              <a:gd name="connsiteY10" fmla="*/ 1355444 h 1928996"/>
              <a:gd name="connsiteX11" fmla="*/ 2146326 w 2202532"/>
              <a:gd name="connsiteY11" fmla="*/ 1229130 h 1928996"/>
              <a:gd name="connsiteX12" fmla="*/ 2060575 w 2202532"/>
              <a:gd name="connsiteY12" fmla="*/ 1106207 h 1928996"/>
              <a:gd name="connsiteX13" fmla="*/ 1965351 w 2202532"/>
              <a:gd name="connsiteY13" fmla="*/ 1010055 h 1928996"/>
              <a:gd name="connsiteX14" fmla="*/ 1819301 w 2202532"/>
              <a:gd name="connsiteY14" fmla="*/ 902105 h 1928996"/>
              <a:gd name="connsiteX15" fmla="*/ 1573212 w 2202532"/>
              <a:gd name="connsiteY15" fmla="*/ 699807 h 1928996"/>
              <a:gd name="connsiteX16" fmla="*/ 1149350 w 2202532"/>
              <a:gd name="connsiteY16" fmla="*/ 183869 h 1928996"/>
              <a:gd name="connsiteX17" fmla="*/ 752475 w 2202532"/>
              <a:gd name="connsiteY17" fmla="*/ 7657 h 1928996"/>
              <a:gd name="connsiteX18" fmla="*/ 587401 w 2202532"/>
              <a:gd name="connsiteY18" fmla="*/ 35330 h 1928996"/>
              <a:gd name="connsiteX19" fmla="*/ 466725 w 2202532"/>
              <a:gd name="connsiteY19" fmla="*/ 110844 h 1928996"/>
              <a:gd name="connsiteX20" fmla="*/ 295275 w 2202532"/>
              <a:gd name="connsiteY20" fmla="*/ 101319 h 1928996"/>
              <a:gd name="connsiteX21" fmla="*/ 123825 w 2202532"/>
              <a:gd name="connsiteY21" fmla="*/ 253719 h 1928996"/>
              <a:gd name="connsiteX22" fmla="*/ 57150 w 2202532"/>
              <a:gd name="connsiteY22" fmla="*/ 320394 h 1928996"/>
              <a:gd name="connsiteX23" fmla="*/ 0 w 2202532"/>
              <a:gd name="connsiteY23" fmla="*/ 344207 h 1928996"/>
              <a:gd name="connsiteX24" fmla="*/ 9525 w 2202532"/>
              <a:gd name="connsiteY24" fmla="*/ 448982 h 1928996"/>
              <a:gd name="connsiteX25" fmla="*/ 61912 w 2202532"/>
              <a:gd name="connsiteY25" fmla="*/ 510894 h 1928996"/>
              <a:gd name="connsiteX26" fmla="*/ 228600 w 2202532"/>
              <a:gd name="connsiteY26" fmla="*/ 563282 h 1928996"/>
              <a:gd name="connsiteX27" fmla="*/ 295275 w 2202532"/>
              <a:gd name="connsiteY27" fmla="*/ 687107 h 1928996"/>
              <a:gd name="connsiteX28" fmla="*/ 385762 w 2202532"/>
              <a:gd name="connsiteY28" fmla="*/ 687107 h 1928996"/>
              <a:gd name="connsiteX29" fmla="*/ 542925 w 2202532"/>
              <a:gd name="connsiteY29" fmla="*/ 558519 h 1928996"/>
              <a:gd name="connsiteX30" fmla="*/ 657225 w 2202532"/>
              <a:gd name="connsiteY30" fmla="*/ 429932 h 1928996"/>
              <a:gd name="connsiteX31" fmla="*/ 781050 w 2202532"/>
              <a:gd name="connsiteY31" fmla="*/ 415644 h 1928996"/>
              <a:gd name="connsiteX32" fmla="*/ 857250 w 2202532"/>
              <a:gd name="connsiteY32" fmla="*/ 410882 h 1928996"/>
              <a:gd name="connsiteX33" fmla="*/ 1052512 w 2202532"/>
              <a:gd name="connsiteY33" fmla="*/ 525182 h 1928996"/>
              <a:gd name="connsiteX34" fmla="*/ 1128712 w 2202532"/>
              <a:gd name="connsiteY34" fmla="*/ 668057 h 1928996"/>
              <a:gd name="connsiteX35" fmla="*/ 1085850 w 2202532"/>
              <a:gd name="connsiteY35" fmla="*/ 1372907 h 1928996"/>
              <a:gd name="connsiteX36" fmla="*/ 1000125 w 2202532"/>
              <a:gd name="connsiteY36" fmla="*/ 1525307 h 1928996"/>
              <a:gd name="connsiteX37" fmla="*/ 1033462 w 2202532"/>
              <a:gd name="connsiteY37" fmla="*/ 1568169 h 1928996"/>
              <a:gd name="connsiteX38" fmla="*/ 1062037 w 2202532"/>
              <a:gd name="connsiteY38" fmla="*/ 1534832 h 1928996"/>
              <a:gd name="connsiteX39" fmla="*/ 1057275 w 2202532"/>
              <a:gd name="connsiteY39" fmla="*/ 1453869 h 1928996"/>
              <a:gd name="connsiteX40" fmla="*/ 1057275 w 2202532"/>
              <a:gd name="connsiteY40" fmla="*/ 1453869 h 1928996"/>
              <a:gd name="connsiteX0" fmla="*/ 2027237 w 2202532"/>
              <a:gd name="connsiteY0" fmla="*/ 1836457 h 1928996"/>
              <a:gd name="connsiteX1" fmla="*/ 1984401 w 2202532"/>
              <a:gd name="connsiteY1" fmla="*/ 1835555 h 1928996"/>
              <a:gd name="connsiteX2" fmla="*/ 1951037 w 2202532"/>
              <a:gd name="connsiteY2" fmla="*/ 1844394 h 1928996"/>
              <a:gd name="connsiteX3" fmla="*/ 1931987 w 2202532"/>
              <a:gd name="connsiteY3" fmla="*/ 1898369 h 1928996"/>
              <a:gd name="connsiteX4" fmla="*/ 1974850 w 2202532"/>
              <a:gd name="connsiteY4" fmla="*/ 1928533 h 1928996"/>
              <a:gd name="connsiteX5" fmla="*/ 2043112 w 2202532"/>
              <a:gd name="connsiteY5" fmla="*/ 1892019 h 1928996"/>
              <a:gd name="connsiteX6" fmla="*/ 2035175 w 2202532"/>
              <a:gd name="connsiteY6" fmla="*/ 1838044 h 1928996"/>
              <a:gd name="connsiteX7" fmla="*/ 2105051 w 2202532"/>
              <a:gd name="connsiteY7" fmla="*/ 1753005 h 1928996"/>
              <a:gd name="connsiteX8" fmla="*/ 2163762 w 2202532"/>
              <a:gd name="connsiteY8" fmla="*/ 1638019 h 1928996"/>
              <a:gd name="connsiteX9" fmla="*/ 2200301 w 2202532"/>
              <a:gd name="connsiteY9" fmla="*/ 1492655 h 1928996"/>
              <a:gd name="connsiteX10" fmla="*/ 2190750 w 2202532"/>
              <a:gd name="connsiteY10" fmla="*/ 1355444 h 1928996"/>
              <a:gd name="connsiteX11" fmla="*/ 2146326 w 2202532"/>
              <a:gd name="connsiteY11" fmla="*/ 1229130 h 1928996"/>
              <a:gd name="connsiteX12" fmla="*/ 2060575 w 2202532"/>
              <a:gd name="connsiteY12" fmla="*/ 1106207 h 1928996"/>
              <a:gd name="connsiteX13" fmla="*/ 1965351 w 2202532"/>
              <a:gd name="connsiteY13" fmla="*/ 1010055 h 1928996"/>
              <a:gd name="connsiteX14" fmla="*/ 1819301 w 2202532"/>
              <a:gd name="connsiteY14" fmla="*/ 902105 h 1928996"/>
              <a:gd name="connsiteX15" fmla="*/ 1573212 w 2202532"/>
              <a:gd name="connsiteY15" fmla="*/ 699807 h 1928996"/>
              <a:gd name="connsiteX16" fmla="*/ 1149350 w 2202532"/>
              <a:gd name="connsiteY16" fmla="*/ 183869 h 1928996"/>
              <a:gd name="connsiteX17" fmla="*/ 752475 w 2202532"/>
              <a:gd name="connsiteY17" fmla="*/ 7657 h 1928996"/>
              <a:gd name="connsiteX18" fmla="*/ 587401 w 2202532"/>
              <a:gd name="connsiteY18" fmla="*/ 35330 h 1928996"/>
              <a:gd name="connsiteX19" fmla="*/ 466725 w 2202532"/>
              <a:gd name="connsiteY19" fmla="*/ 110844 h 1928996"/>
              <a:gd name="connsiteX20" fmla="*/ 352425 w 2202532"/>
              <a:gd name="connsiteY20" fmla="*/ 187044 h 1928996"/>
              <a:gd name="connsiteX21" fmla="*/ 123825 w 2202532"/>
              <a:gd name="connsiteY21" fmla="*/ 253719 h 1928996"/>
              <a:gd name="connsiteX22" fmla="*/ 57150 w 2202532"/>
              <a:gd name="connsiteY22" fmla="*/ 320394 h 1928996"/>
              <a:gd name="connsiteX23" fmla="*/ 0 w 2202532"/>
              <a:gd name="connsiteY23" fmla="*/ 344207 h 1928996"/>
              <a:gd name="connsiteX24" fmla="*/ 9525 w 2202532"/>
              <a:gd name="connsiteY24" fmla="*/ 448982 h 1928996"/>
              <a:gd name="connsiteX25" fmla="*/ 61912 w 2202532"/>
              <a:gd name="connsiteY25" fmla="*/ 510894 h 1928996"/>
              <a:gd name="connsiteX26" fmla="*/ 228600 w 2202532"/>
              <a:gd name="connsiteY26" fmla="*/ 563282 h 1928996"/>
              <a:gd name="connsiteX27" fmla="*/ 295275 w 2202532"/>
              <a:gd name="connsiteY27" fmla="*/ 687107 h 1928996"/>
              <a:gd name="connsiteX28" fmla="*/ 385762 w 2202532"/>
              <a:gd name="connsiteY28" fmla="*/ 687107 h 1928996"/>
              <a:gd name="connsiteX29" fmla="*/ 542925 w 2202532"/>
              <a:gd name="connsiteY29" fmla="*/ 558519 h 1928996"/>
              <a:gd name="connsiteX30" fmla="*/ 657225 w 2202532"/>
              <a:gd name="connsiteY30" fmla="*/ 429932 h 1928996"/>
              <a:gd name="connsiteX31" fmla="*/ 781050 w 2202532"/>
              <a:gd name="connsiteY31" fmla="*/ 415644 h 1928996"/>
              <a:gd name="connsiteX32" fmla="*/ 857250 w 2202532"/>
              <a:gd name="connsiteY32" fmla="*/ 410882 h 1928996"/>
              <a:gd name="connsiteX33" fmla="*/ 1052512 w 2202532"/>
              <a:gd name="connsiteY33" fmla="*/ 525182 h 1928996"/>
              <a:gd name="connsiteX34" fmla="*/ 1128712 w 2202532"/>
              <a:gd name="connsiteY34" fmla="*/ 668057 h 1928996"/>
              <a:gd name="connsiteX35" fmla="*/ 1085850 w 2202532"/>
              <a:gd name="connsiteY35" fmla="*/ 1372907 h 1928996"/>
              <a:gd name="connsiteX36" fmla="*/ 1000125 w 2202532"/>
              <a:gd name="connsiteY36" fmla="*/ 1525307 h 1928996"/>
              <a:gd name="connsiteX37" fmla="*/ 1033462 w 2202532"/>
              <a:gd name="connsiteY37" fmla="*/ 1568169 h 1928996"/>
              <a:gd name="connsiteX38" fmla="*/ 1062037 w 2202532"/>
              <a:gd name="connsiteY38" fmla="*/ 1534832 h 1928996"/>
              <a:gd name="connsiteX39" fmla="*/ 1057275 w 2202532"/>
              <a:gd name="connsiteY39" fmla="*/ 1453869 h 1928996"/>
              <a:gd name="connsiteX40" fmla="*/ 1057275 w 2202532"/>
              <a:gd name="connsiteY40" fmla="*/ 1453869 h 1928996"/>
              <a:gd name="connsiteX0" fmla="*/ 2027237 w 2202532"/>
              <a:gd name="connsiteY0" fmla="*/ 1838458 h 1930997"/>
              <a:gd name="connsiteX1" fmla="*/ 1984401 w 2202532"/>
              <a:gd name="connsiteY1" fmla="*/ 1837556 h 1930997"/>
              <a:gd name="connsiteX2" fmla="*/ 1951037 w 2202532"/>
              <a:gd name="connsiteY2" fmla="*/ 1846395 h 1930997"/>
              <a:gd name="connsiteX3" fmla="*/ 1931987 w 2202532"/>
              <a:gd name="connsiteY3" fmla="*/ 1900370 h 1930997"/>
              <a:gd name="connsiteX4" fmla="*/ 1974850 w 2202532"/>
              <a:gd name="connsiteY4" fmla="*/ 1930534 h 1930997"/>
              <a:gd name="connsiteX5" fmla="*/ 2043112 w 2202532"/>
              <a:gd name="connsiteY5" fmla="*/ 1894020 h 1930997"/>
              <a:gd name="connsiteX6" fmla="*/ 2035175 w 2202532"/>
              <a:gd name="connsiteY6" fmla="*/ 1840045 h 1930997"/>
              <a:gd name="connsiteX7" fmla="*/ 2105051 w 2202532"/>
              <a:gd name="connsiteY7" fmla="*/ 1755006 h 1930997"/>
              <a:gd name="connsiteX8" fmla="*/ 2163762 w 2202532"/>
              <a:gd name="connsiteY8" fmla="*/ 1640020 h 1930997"/>
              <a:gd name="connsiteX9" fmla="*/ 2200301 w 2202532"/>
              <a:gd name="connsiteY9" fmla="*/ 1494656 h 1930997"/>
              <a:gd name="connsiteX10" fmla="*/ 2190750 w 2202532"/>
              <a:gd name="connsiteY10" fmla="*/ 1357445 h 1930997"/>
              <a:gd name="connsiteX11" fmla="*/ 2146326 w 2202532"/>
              <a:gd name="connsiteY11" fmla="*/ 1231131 h 1930997"/>
              <a:gd name="connsiteX12" fmla="*/ 2060575 w 2202532"/>
              <a:gd name="connsiteY12" fmla="*/ 1108208 h 1930997"/>
              <a:gd name="connsiteX13" fmla="*/ 1965351 w 2202532"/>
              <a:gd name="connsiteY13" fmla="*/ 1012056 h 1930997"/>
              <a:gd name="connsiteX14" fmla="*/ 1819301 w 2202532"/>
              <a:gd name="connsiteY14" fmla="*/ 904106 h 1930997"/>
              <a:gd name="connsiteX15" fmla="*/ 1573212 w 2202532"/>
              <a:gd name="connsiteY15" fmla="*/ 701808 h 1930997"/>
              <a:gd name="connsiteX16" fmla="*/ 1149350 w 2202532"/>
              <a:gd name="connsiteY16" fmla="*/ 185870 h 1930997"/>
              <a:gd name="connsiteX17" fmla="*/ 752475 w 2202532"/>
              <a:gd name="connsiteY17" fmla="*/ 9658 h 1930997"/>
              <a:gd name="connsiteX18" fmla="*/ 587401 w 2202532"/>
              <a:gd name="connsiteY18" fmla="*/ 37331 h 1930997"/>
              <a:gd name="connsiteX19" fmla="*/ 352425 w 2202532"/>
              <a:gd name="connsiteY19" fmla="*/ 189045 h 1930997"/>
              <a:gd name="connsiteX20" fmla="*/ 123825 w 2202532"/>
              <a:gd name="connsiteY20" fmla="*/ 255720 h 1930997"/>
              <a:gd name="connsiteX21" fmla="*/ 57150 w 2202532"/>
              <a:gd name="connsiteY21" fmla="*/ 322395 h 1930997"/>
              <a:gd name="connsiteX22" fmla="*/ 0 w 2202532"/>
              <a:gd name="connsiteY22" fmla="*/ 346208 h 1930997"/>
              <a:gd name="connsiteX23" fmla="*/ 9525 w 2202532"/>
              <a:gd name="connsiteY23" fmla="*/ 450983 h 1930997"/>
              <a:gd name="connsiteX24" fmla="*/ 61912 w 2202532"/>
              <a:gd name="connsiteY24" fmla="*/ 512895 h 1930997"/>
              <a:gd name="connsiteX25" fmla="*/ 228600 w 2202532"/>
              <a:gd name="connsiteY25" fmla="*/ 565283 h 1930997"/>
              <a:gd name="connsiteX26" fmla="*/ 295275 w 2202532"/>
              <a:gd name="connsiteY26" fmla="*/ 689108 h 1930997"/>
              <a:gd name="connsiteX27" fmla="*/ 385762 w 2202532"/>
              <a:gd name="connsiteY27" fmla="*/ 689108 h 1930997"/>
              <a:gd name="connsiteX28" fmla="*/ 542925 w 2202532"/>
              <a:gd name="connsiteY28" fmla="*/ 560520 h 1930997"/>
              <a:gd name="connsiteX29" fmla="*/ 657225 w 2202532"/>
              <a:gd name="connsiteY29" fmla="*/ 431933 h 1930997"/>
              <a:gd name="connsiteX30" fmla="*/ 781050 w 2202532"/>
              <a:gd name="connsiteY30" fmla="*/ 417645 h 1930997"/>
              <a:gd name="connsiteX31" fmla="*/ 857250 w 2202532"/>
              <a:gd name="connsiteY31" fmla="*/ 412883 h 1930997"/>
              <a:gd name="connsiteX32" fmla="*/ 1052512 w 2202532"/>
              <a:gd name="connsiteY32" fmla="*/ 527183 h 1930997"/>
              <a:gd name="connsiteX33" fmla="*/ 1128712 w 2202532"/>
              <a:gd name="connsiteY33" fmla="*/ 670058 h 1930997"/>
              <a:gd name="connsiteX34" fmla="*/ 1085850 w 2202532"/>
              <a:gd name="connsiteY34" fmla="*/ 1374908 h 1930997"/>
              <a:gd name="connsiteX35" fmla="*/ 1000125 w 2202532"/>
              <a:gd name="connsiteY35" fmla="*/ 1527308 h 1930997"/>
              <a:gd name="connsiteX36" fmla="*/ 1033462 w 2202532"/>
              <a:gd name="connsiteY36" fmla="*/ 1570170 h 1930997"/>
              <a:gd name="connsiteX37" fmla="*/ 1062037 w 2202532"/>
              <a:gd name="connsiteY37" fmla="*/ 1536833 h 1930997"/>
              <a:gd name="connsiteX38" fmla="*/ 1057275 w 2202532"/>
              <a:gd name="connsiteY38" fmla="*/ 1455870 h 1930997"/>
              <a:gd name="connsiteX39" fmla="*/ 1057275 w 2202532"/>
              <a:gd name="connsiteY39" fmla="*/ 1455870 h 1930997"/>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149350 w 2202532"/>
              <a:gd name="connsiteY16" fmla="*/ 176636 h 1921763"/>
              <a:gd name="connsiteX17" fmla="*/ 835025 w 2202532"/>
              <a:gd name="connsiteY17" fmla="*/ 13124 h 1921763"/>
              <a:gd name="connsiteX18" fmla="*/ 587401 w 2202532"/>
              <a:gd name="connsiteY18" fmla="*/ 28097 h 1921763"/>
              <a:gd name="connsiteX19" fmla="*/ 352425 w 2202532"/>
              <a:gd name="connsiteY19" fmla="*/ 179811 h 1921763"/>
              <a:gd name="connsiteX20" fmla="*/ 123825 w 2202532"/>
              <a:gd name="connsiteY20" fmla="*/ 246486 h 1921763"/>
              <a:gd name="connsiteX21" fmla="*/ 57150 w 2202532"/>
              <a:gd name="connsiteY21" fmla="*/ 313161 h 1921763"/>
              <a:gd name="connsiteX22" fmla="*/ 0 w 2202532"/>
              <a:gd name="connsiteY22" fmla="*/ 336974 h 1921763"/>
              <a:gd name="connsiteX23" fmla="*/ 9525 w 2202532"/>
              <a:gd name="connsiteY23" fmla="*/ 441749 h 1921763"/>
              <a:gd name="connsiteX24" fmla="*/ 61912 w 2202532"/>
              <a:gd name="connsiteY24" fmla="*/ 503661 h 1921763"/>
              <a:gd name="connsiteX25" fmla="*/ 228600 w 2202532"/>
              <a:gd name="connsiteY25" fmla="*/ 556049 h 1921763"/>
              <a:gd name="connsiteX26" fmla="*/ 295275 w 2202532"/>
              <a:gd name="connsiteY26" fmla="*/ 679874 h 1921763"/>
              <a:gd name="connsiteX27" fmla="*/ 385762 w 2202532"/>
              <a:gd name="connsiteY27" fmla="*/ 679874 h 1921763"/>
              <a:gd name="connsiteX28" fmla="*/ 542925 w 2202532"/>
              <a:gd name="connsiteY28" fmla="*/ 551286 h 1921763"/>
              <a:gd name="connsiteX29" fmla="*/ 657225 w 2202532"/>
              <a:gd name="connsiteY29" fmla="*/ 422699 h 1921763"/>
              <a:gd name="connsiteX30" fmla="*/ 781050 w 2202532"/>
              <a:gd name="connsiteY30" fmla="*/ 408411 h 1921763"/>
              <a:gd name="connsiteX31" fmla="*/ 857250 w 2202532"/>
              <a:gd name="connsiteY31" fmla="*/ 403649 h 1921763"/>
              <a:gd name="connsiteX32" fmla="*/ 1052512 w 2202532"/>
              <a:gd name="connsiteY32" fmla="*/ 517949 h 1921763"/>
              <a:gd name="connsiteX33" fmla="*/ 1128712 w 2202532"/>
              <a:gd name="connsiteY33" fmla="*/ 660824 h 1921763"/>
              <a:gd name="connsiteX34" fmla="*/ 1085850 w 2202532"/>
              <a:gd name="connsiteY34" fmla="*/ 1365674 h 1921763"/>
              <a:gd name="connsiteX35" fmla="*/ 1000125 w 2202532"/>
              <a:gd name="connsiteY35" fmla="*/ 1518074 h 1921763"/>
              <a:gd name="connsiteX36" fmla="*/ 1033462 w 2202532"/>
              <a:gd name="connsiteY36" fmla="*/ 1560936 h 1921763"/>
              <a:gd name="connsiteX37" fmla="*/ 1062037 w 2202532"/>
              <a:gd name="connsiteY37" fmla="*/ 1527599 h 1921763"/>
              <a:gd name="connsiteX38" fmla="*/ 1057275 w 2202532"/>
              <a:gd name="connsiteY38" fmla="*/ 1446636 h 1921763"/>
              <a:gd name="connsiteX39" fmla="*/ 1057275 w 2202532"/>
              <a:gd name="connsiteY39"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123950 w 2202532"/>
              <a:gd name="connsiteY16" fmla="*/ 173461 h 1921763"/>
              <a:gd name="connsiteX17" fmla="*/ 835025 w 2202532"/>
              <a:gd name="connsiteY17" fmla="*/ 13124 h 1921763"/>
              <a:gd name="connsiteX18" fmla="*/ 587401 w 2202532"/>
              <a:gd name="connsiteY18" fmla="*/ 28097 h 1921763"/>
              <a:gd name="connsiteX19" fmla="*/ 352425 w 2202532"/>
              <a:gd name="connsiteY19" fmla="*/ 179811 h 1921763"/>
              <a:gd name="connsiteX20" fmla="*/ 123825 w 2202532"/>
              <a:gd name="connsiteY20" fmla="*/ 246486 h 1921763"/>
              <a:gd name="connsiteX21" fmla="*/ 57150 w 2202532"/>
              <a:gd name="connsiteY21" fmla="*/ 313161 h 1921763"/>
              <a:gd name="connsiteX22" fmla="*/ 0 w 2202532"/>
              <a:gd name="connsiteY22" fmla="*/ 336974 h 1921763"/>
              <a:gd name="connsiteX23" fmla="*/ 9525 w 2202532"/>
              <a:gd name="connsiteY23" fmla="*/ 441749 h 1921763"/>
              <a:gd name="connsiteX24" fmla="*/ 61912 w 2202532"/>
              <a:gd name="connsiteY24" fmla="*/ 503661 h 1921763"/>
              <a:gd name="connsiteX25" fmla="*/ 228600 w 2202532"/>
              <a:gd name="connsiteY25" fmla="*/ 556049 h 1921763"/>
              <a:gd name="connsiteX26" fmla="*/ 295275 w 2202532"/>
              <a:gd name="connsiteY26" fmla="*/ 679874 h 1921763"/>
              <a:gd name="connsiteX27" fmla="*/ 385762 w 2202532"/>
              <a:gd name="connsiteY27" fmla="*/ 679874 h 1921763"/>
              <a:gd name="connsiteX28" fmla="*/ 542925 w 2202532"/>
              <a:gd name="connsiteY28" fmla="*/ 551286 h 1921763"/>
              <a:gd name="connsiteX29" fmla="*/ 657225 w 2202532"/>
              <a:gd name="connsiteY29" fmla="*/ 422699 h 1921763"/>
              <a:gd name="connsiteX30" fmla="*/ 781050 w 2202532"/>
              <a:gd name="connsiteY30" fmla="*/ 408411 h 1921763"/>
              <a:gd name="connsiteX31" fmla="*/ 857250 w 2202532"/>
              <a:gd name="connsiteY31" fmla="*/ 403649 h 1921763"/>
              <a:gd name="connsiteX32" fmla="*/ 1052512 w 2202532"/>
              <a:gd name="connsiteY32" fmla="*/ 517949 h 1921763"/>
              <a:gd name="connsiteX33" fmla="*/ 1128712 w 2202532"/>
              <a:gd name="connsiteY33" fmla="*/ 660824 h 1921763"/>
              <a:gd name="connsiteX34" fmla="*/ 1085850 w 2202532"/>
              <a:gd name="connsiteY34" fmla="*/ 1365674 h 1921763"/>
              <a:gd name="connsiteX35" fmla="*/ 1000125 w 2202532"/>
              <a:gd name="connsiteY35" fmla="*/ 1518074 h 1921763"/>
              <a:gd name="connsiteX36" fmla="*/ 1033462 w 2202532"/>
              <a:gd name="connsiteY36" fmla="*/ 1560936 h 1921763"/>
              <a:gd name="connsiteX37" fmla="*/ 1062037 w 2202532"/>
              <a:gd name="connsiteY37" fmla="*/ 1527599 h 1921763"/>
              <a:gd name="connsiteX38" fmla="*/ 1057275 w 2202532"/>
              <a:gd name="connsiteY38" fmla="*/ 1446636 h 1921763"/>
              <a:gd name="connsiteX39" fmla="*/ 1057275 w 2202532"/>
              <a:gd name="connsiteY39"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279551 w 2202532"/>
              <a:gd name="connsiteY16" fmla="*/ 320198 h 1921763"/>
              <a:gd name="connsiteX17" fmla="*/ 1123950 w 2202532"/>
              <a:gd name="connsiteY17" fmla="*/ 173461 h 1921763"/>
              <a:gd name="connsiteX18" fmla="*/ 835025 w 2202532"/>
              <a:gd name="connsiteY18" fmla="*/ 13124 h 1921763"/>
              <a:gd name="connsiteX19" fmla="*/ 587401 w 2202532"/>
              <a:gd name="connsiteY19" fmla="*/ 28097 h 1921763"/>
              <a:gd name="connsiteX20" fmla="*/ 352425 w 2202532"/>
              <a:gd name="connsiteY20" fmla="*/ 179811 h 1921763"/>
              <a:gd name="connsiteX21" fmla="*/ 123825 w 2202532"/>
              <a:gd name="connsiteY21" fmla="*/ 246486 h 1921763"/>
              <a:gd name="connsiteX22" fmla="*/ 57150 w 2202532"/>
              <a:gd name="connsiteY22" fmla="*/ 313161 h 1921763"/>
              <a:gd name="connsiteX23" fmla="*/ 0 w 2202532"/>
              <a:gd name="connsiteY23" fmla="*/ 336974 h 1921763"/>
              <a:gd name="connsiteX24" fmla="*/ 9525 w 2202532"/>
              <a:gd name="connsiteY24" fmla="*/ 441749 h 1921763"/>
              <a:gd name="connsiteX25" fmla="*/ 61912 w 2202532"/>
              <a:gd name="connsiteY25" fmla="*/ 503661 h 1921763"/>
              <a:gd name="connsiteX26" fmla="*/ 228600 w 2202532"/>
              <a:gd name="connsiteY26" fmla="*/ 556049 h 1921763"/>
              <a:gd name="connsiteX27" fmla="*/ 295275 w 2202532"/>
              <a:gd name="connsiteY27" fmla="*/ 679874 h 1921763"/>
              <a:gd name="connsiteX28" fmla="*/ 385762 w 2202532"/>
              <a:gd name="connsiteY28" fmla="*/ 679874 h 1921763"/>
              <a:gd name="connsiteX29" fmla="*/ 542925 w 2202532"/>
              <a:gd name="connsiteY29" fmla="*/ 551286 h 1921763"/>
              <a:gd name="connsiteX30" fmla="*/ 657225 w 2202532"/>
              <a:gd name="connsiteY30" fmla="*/ 422699 h 1921763"/>
              <a:gd name="connsiteX31" fmla="*/ 781050 w 2202532"/>
              <a:gd name="connsiteY31" fmla="*/ 408411 h 1921763"/>
              <a:gd name="connsiteX32" fmla="*/ 857250 w 2202532"/>
              <a:gd name="connsiteY32" fmla="*/ 403649 h 1921763"/>
              <a:gd name="connsiteX33" fmla="*/ 1052512 w 2202532"/>
              <a:gd name="connsiteY33" fmla="*/ 517949 h 1921763"/>
              <a:gd name="connsiteX34" fmla="*/ 1128712 w 2202532"/>
              <a:gd name="connsiteY34" fmla="*/ 660824 h 1921763"/>
              <a:gd name="connsiteX35" fmla="*/ 1085850 w 2202532"/>
              <a:gd name="connsiteY35" fmla="*/ 1365674 h 1921763"/>
              <a:gd name="connsiteX36" fmla="*/ 1000125 w 2202532"/>
              <a:gd name="connsiteY36" fmla="*/ 1518074 h 1921763"/>
              <a:gd name="connsiteX37" fmla="*/ 1033462 w 2202532"/>
              <a:gd name="connsiteY37" fmla="*/ 1560936 h 1921763"/>
              <a:gd name="connsiteX38" fmla="*/ 1062037 w 2202532"/>
              <a:gd name="connsiteY38" fmla="*/ 1527599 h 1921763"/>
              <a:gd name="connsiteX39" fmla="*/ 1057275 w 2202532"/>
              <a:gd name="connsiteY39" fmla="*/ 1446636 h 1921763"/>
              <a:gd name="connsiteX40" fmla="*/ 1057275 w 2202532"/>
              <a:gd name="connsiteY40"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279551 w 2202532"/>
              <a:gd name="connsiteY16" fmla="*/ 320198 h 1921763"/>
              <a:gd name="connsiteX17" fmla="*/ 1123950 w 2202532"/>
              <a:gd name="connsiteY17" fmla="*/ 173461 h 1921763"/>
              <a:gd name="connsiteX18" fmla="*/ 835025 w 2202532"/>
              <a:gd name="connsiteY18" fmla="*/ 13124 h 1921763"/>
              <a:gd name="connsiteX19" fmla="*/ 587401 w 2202532"/>
              <a:gd name="connsiteY19" fmla="*/ 28097 h 1921763"/>
              <a:gd name="connsiteX20" fmla="*/ 352425 w 2202532"/>
              <a:gd name="connsiteY20" fmla="*/ 179811 h 1921763"/>
              <a:gd name="connsiteX21" fmla="*/ 308001 w 2202532"/>
              <a:gd name="connsiteY21" fmla="*/ 240823 h 1921763"/>
              <a:gd name="connsiteX22" fmla="*/ 123825 w 2202532"/>
              <a:gd name="connsiteY22" fmla="*/ 246486 h 1921763"/>
              <a:gd name="connsiteX23" fmla="*/ 57150 w 2202532"/>
              <a:gd name="connsiteY23" fmla="*/ 313161 h 1921763"/>
              <a:gd name="connsiteX24" fmla="*/ 0 w 2202532"/>
              <a:gd name="connsiteY24" fmla="*/ 336974 h 1921763"/>
              <a:gd name="connsiteX25" fmla="*/ 9525 w 2202532"/>
              <a:gd name="connsiteY25" fmla="*/ 441749 h 1921763"/>
              <a:gd name="connsiteX26" fmla="*/ 61912 w 2202532"/>
              <a:gd name="connsiteY26" fmla="*/ 503661 h 1921763"/>
              <a:gd name="connsiteX27" fmla="*/ 228600 w 2202532"/>
              <a:gd name="connsiteY27" fmla="*/ 556049 h 1921763"/>
              <a:gd name="connsiteX28" fmla="*/ 295275 w 2202532"/>
              <a:gd name="connsiteY28" fmla="*/ 679874 h 1921763"/>
              <a:gd name="connsiteX29" fmla="*/ 385762 w 2202532"/>
              <a:gd name="connsiteY29" fmla="*/ 679874 h 1921763"/>
              <a:gd name="connsiteX30" fmla="*/ 542925 w 2202532"/>
              <a:gd name="connsiteY30" fmla="*/ 551286 h 1921763"/>
              <a:gd name="connsiteX31" fmla="*/ 657225 w 2202532"/>
              <a:gd name="connsiteY31" fmla="*/ 422699 h 1921763"/>
              <a:gd name="connsiteX32" fmla="*/ 781050 w 2202532"/>
              <a:gd name="connsiteY32" fmla="*/ 408411 h 1921763"/>
              <a:gd name="connsiteX33" fmla="*/ 857250 w 2202532"/>
              <a:gd name="connsiteY33" fmla="*/ 403649 h 1921763"/>
              <a:gd name="connsiteX34" fmla="*/ 1052512 w 2202532"/>
              <a:gd name="connsiteY34" fmla="*/ 517949 h 1921763"/>
              <a:gd name="connsiteX35" fmla="*/ 1128712 w 2202532"/>
              <a:gd name="connsiteY35" fmla="*/ 660824 h 1921763"/>
              <a:gd name="connsiteX36" fmla="*/ 1085850 w 2202532"/>
              <a:gd name="connsiteY36" fmla="*/ 1365674 h 1921763"/>
              <a:gd name="connsiteX37" fmla="*/ 1000125 w 2202532"/>
              <a:gd name="connsiteY37" fmla="*/ 1518074 h 1921763"/>
              <a:gd name="connsiteX38" fmla="*/ 1033462 w 2202532"/>
              <a:gd name="connsiteY38" fmla="*/ 1560936 h 1921763"/>
              <a:gd name="connsiteX39" fmla="*/ 1062037 w 2202532"/>
              <a:gd name="connsiteY39" fmla="*/ 1527599 h 1921763"/>
              <a:gd name="connsiteX40" fmla="*/ 1057275 w 2202532"/>
              <a:gd name="connsiteY40" fmla="*/ 1446636 h 1921763"/>
              <a:gd name="connsiteX41" fmla="*/ 1057275 w 2202532"/>
              <a:gd name="connsiteY41"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279551 w 2202532"/>
              <a:gd name="connsiteY16" fmla="*/ 320198 h 1921763"/>
              <a:gd name="connsiteX17" fmla="*/ 1123950 w 2202532"/>
              <a:gd name="connsiteY17" fmla="*/ 173461 h 1921763"/>
              <a:gd name="connsiteX18" fmla="*/ 835025 w 2202532"/>
              <a:gd name="connsiteY18" fmla="*/ 13124 h 1921763"/>
              <a:gd name="connsiteX19" fmla="*/ 587401 w 2202532"/>
              <a:gd name="connsiteY19" fmla="*/ 28097 h 1921763"/>
              <a:gd name="connsiteX20" fmla="*/ 352425 w 2202532"/>
              <a:gd name="connsiteY20" fmla="*/ 179811 h 1921763"/>
              <a:gd name="connsiteX21" fmla="*/ 308001 w 2202532"/>
              <a:gd name="connsiteY21" fmla="*/ 240823 h 1921763"/>
              <a:gd name="connsiteX22" fmla="*/ 241300 w 2202532"/>
              <a:gd name="connsiteY22" fmla="*/ 249661 h 1921763"/>
              <a:gd name="connsiteX23" fmla="*/ 57150 w 2202532"/>
              <a:gd name="connsiteY23" fmla="*/ 313161 h 1921763"/>
              <a:gd name="connsiteX24" fmla="*/ 0 w 2202532"/>
              <a:gd name="connsiteY24" fmla="*/ 336974 h 1921763"/>
              <a:gd name="connsiteX25" fmla="*/ 9525 w 2202532"/>
              <a:gd name="connsiteY25" fmla="*/ 441749 h 1921763"/>
              <a:gd name="connsiteX26" fmla="*/ 61912 w 2202532"/>
              <a:gd name="connsiteY26" fmla="*/ 503661 h 1921763"/>
              <a:gd name="connsiteX27" fmla="*/ 228600 w 2202532"/>
              <a:gd name="connsiteY27" fmla="*/ 556049 h 1921763"/>
              <a:gd name="connsiteX28" fmla="*/ 295275 w 2202532"/>
              <a:gd name="connsiteY28" fmla="*/ 679874 h 1921763"/>
              <a:gd name="connsiteX29" fmla="*/ 385762 w 2202532"/>
              <a:gd name="connsiteY29" fmla="*/ 679874 h 1921763"/>
              <a:gd name="connsiteX30" fmla="*/ 542925 w 2202532"/>
              <a:gd name="connsiteY30" fmla="*/ 551286 h 1921763"/>
              <a:gd name="connsiteX31" fmla="*/ 657225 w 2202532"/>
              <a:gd name="connsiteY31" fmla="*/ 422699 h 1921763"/>
              <a:gd name="connsiteX32" fmla="*/ 781050 w 2202532"/>
              <a:gd name="connsiteY32" fmla="*/ 408411 h 1921763"/>
              <a:gd name="connsiteX33" fmla="*/ 857250 w 2202532"/>
              <a:gd name="connsiteY33" fmla="*/ 403649 h 1921763"/>
              <a:gd name="connsiteX34" fmla="*/ 1052512 w 2202532"/>
              <a:gd name="connsiteY34" fmla="*/ 517949 h 1921763"/>
              <a:gd name="connsiteX35" fmla="*/ 1128712 w 2202532"/>
              <a:gd name="connsiteY35" fmla="*/ 660824 h 1921763"/>
              <a:gd name="connsiteX36" fmla="*/ 1085850 w 2202532"/>
              <a:gd name="connsiteY36" fmla="*/ 1365674 h 1921763"/>
              <a:gd name="connsiteX37" fmla="*/ 1000125 w 2202532"/>
              <a:gd name="connsiteY37" fmla="*/ 1518074 h 1921763"/>
              <a:gd name="connsiteX38" fmla="*/ 1033462 w 2202532"/>
              <a:gd name="connsiteY38" fmla="*/ 1560936 h 1921763"/>
              <a:gd name="connsiteX39" fmla="*/ 1062037 w 2202532"/>
              <a:gd name="connsiteY39" fmla="*/ 1527599 h 1921763"/>
              <a:gd name="connsiteX40" fmla="*/ 1057275 w 2202532"/>
              <a:gd name="connsiteY40" fmla="*/ 1446636 h 1921763"/>
              <a:gd name="connsiteX41" fmla="*/ 1057275 w 2202532"/>
              <a:gd name="connsiteY41" fmla="*/ 1446636 h 1921763"/>
              <a:gd name="connsiteX0" fmla="*/ 2027237 w 2202532"/>
              <a:gd name="connsiteY0" fmla="*/ 1829224 h 1921763"/>
              <a:gd name="connsiteX1" fmla="*/ 1984401 w 2202532"/>
              <a:gd name="connsiteY1" fmla="*/ 1828322 h 1921763"/>
              <a:gd name="connsiteX2" fmla="*/ 1951037 w 2202532"/>
              <a:gd name="connsiteY2" fmla="*/ 1837161 h 1921763"/>
              <a:gd name="connsiteX3" fmla="*/ 1931987 w 2202532"/>
              <a:gd name="connsiteY3" fmla="*/ 1891136 h 1921763"/>
              <a:gd name="connsiteX4" fmla="*/ 1974850 w 2202532"/>
              <a:gd name="connsiteY4" fmla="*/ 1921300 h 1921763"/>
              <a:gd name="connsiteX5" fmla="*/ 2043112 w 2202532"/>
              <a:gd name="connsiteY5" fmla="*/ 1884786 h 1921763"/>
              <a:gd name="connsiteX6" fmla="*/ 2035175 w 2202532"/>
              <a:gd name="connsiteY6" fmla="*/ 1830811 h 1921763"/>
              <a:gd name="connsiteX7" fmla="*/ 2105051 w 2202532"/>
              <a:gd name="connsiteY7" fmla="*/ 1745772 h 1921763"/>
              <a:gd name="connsiteX8" fmla="*/ 2163762 w 2202532"/>
              <a:gd name="connsiteY8" fmla="*/ 1630786 h 1921763"/>
              <a:gd name="connsiteX9" fmla="*/ 2200301 w 2202532"/>
              <a:gd name="connsiteY9" fmla="*/ 1485422 h 1921763"/>
              <a:gd name="connsiteX10" fmla="*/ 2190750 w 2202532"/>
              <a:gd name="connsiteY10" fmla="*/ 1348211 h 1921763"/>
              <a:gd name="connsiteX11" fmla="*/ 2146326 w 2202532"/>
              <a:gd name="connsiteY11" fmla="*/ 1221897 h 1921763"/>
              <a:gd name="connsiteX12" fmla="*/ 2060575 w 2202532"/>
              <a:gd name="connsiteY12" fmla="*/ 1098974 h 1921763"/>
              <a:gd name="connsiteX13" fmla="*/ 1965351 w 2202532"/>
              <a:gd name="connsiteY13" fmla="*/ 1002822 h 1921763"/>
              <a:gd name="connsiteX14" fmla="*/ 1819301 w 2202532"/>
              <a:gd name="connsiteY14" fmla="*/ 894872 h 1921763"/>
              <a:gd name="connsiteX15" fmla="*/ 1573212 w 2202532"/>
              <a:gd name="connsiteY15" fmla="*/ 692574 h 1921763"/>
              <a:gd name="connsiteX16" fmla="*/ 1279551 w 2202532"/>
              <a:gd name="connsiteY16" fmla="*/ 320198 h 1921763"/>
              <a:gd name="connsiteX17" fmla="*/ 1123950 w 2202532"/>
              <a:gd name="connsiteY17" fmla="*/ 173461 h 1921763"/>
              <a:gd name="connsiteX18" fmla="*/ 835025 w 2202532"/>
              <a:gd name="connsiteY18" fmla="*/ 13124 h 1921763"/>
              <a:gd name="connsiteX19" fmla="*/ 587401 w 2202532"/>
              <a:gd name="connsiteY19" fmla="*/ 28097 h 1921763"/>
              <a:gd name="connsiteX20" fmla="*/ 352425 w 2202532"/>
              <a:gd name="connsiteY20" fmla="*/ 179811 h 1921763"/>
              <a:gd name="connsiteX21" fmla="*/ 308001 w 2202532"/>
              <a:gd name="connsiteY21" fmla="*/ 240823 h 1921763"/>
              <a:gd name="connsiteX22" fmla="*/ 241300 w 2202532"/>
              <a:gd name="connsiteY22" fmla="*/ 249661 h 1921763"/>
              <a:gd name="connsiteX23" fmla="*/ 254000 w 2202532"/>
              <a:gd name="connsiteY23" fmla="*/ 363961 h 1921763"/>
              <a:gd name="connsiteX24" fmla="*/ 0 w 2202532"/>
              <a:gd name="connsiteY24" fmla="*/ 336974 h 1921763"/>
              <a:gd name="connsiteX25" fmla="*/ 9525 w 2202532"/>
              <a:gd name="connsiteY25" fmla="*/ 441749 h 1921763"/>
              <a:gd name="connsiteX26" fmla="*/ 61912 w 2202532"/>
              <a:gd name="connsiteY26" fmla="*/ 503661 h 1921763"/>
              <a:gd name="connsiteX27" fmla="*/ 228600 w 2202532"/>
              <a:gd name="connsiteY27" fmla="*/ 556049 h 1921763"/>
              <a:gd name="connsiteX28" fmla="*/ 295275 w 2202532"/>
              <a:gd name="connsiteY28" fmla="*/ 679874 h 1921763"/>
              <a:gd name="connsiteX29" fmla="*/ 385762 w 2202532"/>
              <a:gd name="connsiteY29" fmla="*/ 679874 h 1921763"/>
              <a:gd name="connsiteX30" fmla="*/ 542925 w 2202532"/>
              <a:gd name="connsiteY30" fmla="*/ 551286 h 1921763"/>
              <a:gd name="connsiteX31" fmla="*/ 657225 w 2202532"/>
              <a:gd name="connsiteY31" fmla="*/ 422699 h 1921763"/>
              <a:gd name="connsiteX32" fmla="*/ 781050 w 2202532"/>
              <a:gd name="connsiteY32" fmla="*/ 408411 h 1921763"/>
              <a:gd name="connsiteX33" fmla="*/ 857250 w 2202532"/>
              <a:gd name="connsiteY33" fmla="*/ 403649 h 1921763"/>
              <a:gd name="connsiteX34" fmla="*/ 1052512 w 2202532"/>
              <a:gd name="connsiteY34" fmla="*/ 517949 h 1921763"/>
              <a:gd name="connsiteX35" fmla="*/ 1128712 w 2202532"/>
              <a:gd name="connsiteY35" fmla="*/ 660824 h 1921763"/>
              <a:gd name="connsiteX36" fmla="*/ 1085850 w 2202532"/>
              <a:gd name="connsiteY36" fmla="*/ 1365674 h 1921763"/>
              <a:gd name="connsiteX37" fmla="*/ 1000125 w 2202532"/>
              <a:gd name="connsiteY37" fmla="*/ 1518074 h 1921763"/>
              <a:gd name="connsiteX38" fmla="*/ 1033462 w 2202532"/>
              <a:gd name="connsiteY38" fmla="*/ 1560936 h 1921763"/>
              <a:gd name="connsiteX39" fmla="*/ 1062037 w 2202532"/>
              <a:gd name="connsiteY39" fmla="*/ 1527599 h 1921763"/>
              <a:gd name="connsiteX40" fmla="*/ 1057275 w 2202532"/>
              <a:gd name="connsiteY40" fmla="*/ 1446636 h 1921763"/>
              <a:gd name="connsiteX41" fmla="*/ 1057275 w 2202532"/>
              <a:gd name="connsiteY41" fmla="*/ 1446636 h 1921763"/>
              <a:gd name="connsiteX0" fmla="*/ 2017712 w 2193007"/>
              <a:gd name="connsiteY0" fmla="*/ 1829224 h 1921763"/>
              <a:gd name="connsiteX1" fmla="*/ 1974876 w 2193007"/>
              <a:gd name="connsiteY1" fmla="*/ 1828322 h 1921763"/>
              <a:gd name="connsiteX2" fmla="*/ 1941512 w 2193007"/>
              <a:gd name="connsiteY2" fmla="*/ 1837161 h 1921763"/>
              <a:gd name="connsiteX3" fmla="*/ 1922462 w 2193007"/>
              <a:gd name="connsiteY3" fmla="*/ 1891136 h 1921763"/>
              <a:gd name="connsiteX4" fmla="*/ 1965325 w 2193007"/>
              <a:gd name="connsiteY4" fmla="*/ 1921300 h 1921763"/>
              <a:gd name="connsiteX5" fmla="*/ 2033587 w 2193007"/>
              <a:gd name="connsiteY5" fmla="*/ 1884786 h 1921763"/>
              <a:gd name="connsiteX6" fmla="*/ 2025650 w 2193007"/>
              <a:gd name="connsiteY6" fmla="*/ 1830811 h 1921763"/>
              <a:gd name="connsiteX7" fmla="*/ 2095526 w 2193007"/>
              <a:gd name="connsiteY7" fmla="*/ 1745772 h 1921763"/>
              <a:gd name="connsiteX8" fmla="*/ 2154237 w 2193007"/>
              <a:gd name="connsiteY8" fmla="*/ 1630786 h 1921763"/>
              <a:gd name="connsiteX9" fmla="*/ 2190776 w 2193007"/>
              <a:gd name="connsiteY9" fmla="*/ 1485422 h 1921763"/>
              <a:gd name="connsiteX10" fmla="*/ 2181225 w 2193007"/>
              <a:gd name="connsiteY10" fmla="*/ 1348211 h 1921763"/>
              <a:gd name="connsiteX11" fmla="*/ 2136801 w 2193007"/>
              <a:gd name="connsiteY11" fmla="*/ 1221897 h 1921763"/>
              <a:gd name="connsiteX12" fmla="*/ 2051050 w 2193007"/>
              <a:gd name="connsiteY12" fmla="*/ 1098974 h 1921763"/>
              <a:gd name="connsiteX13" fmla="*/ 1955826 w 2193007"/>
              <a:gd name="connsiteY13" fmla="*/ 1002822 h 1921763"/>
              <a:gd name="connsiteX14" fmla="*/ 1809776 w 2193007"/>
              <a:gd name="connsiteY14" fmla="*/ 894872 h 1921763"/>
              <a:gd name="connsiteX15" fmla="*/ 1563687 w 2193007"/>
              <a:gd name="connsiteY15" fmla="*/ 692574 h 1921763"/>
              <a:gd name="connsiteX16" fmla="*/ 1270026 w 2193007"/>
              <a:gd name="connsiteY16" fmla="*/ 320198 h 1921763"/>
              <a:gd name="connsiteX17" fmla="*/ 1114425 w 2193007"/>
              <a:gd name="connsiteY17" fmla="*/ 173461 h 1921763"/>
              <a:gd name="connsiteX18" fmla="*/ 825500 w 2193007"/>
              <a:gd name="connsiteY18" fmla="*/ 13124 h 1921763"/>
              <a:gd name="connsiteX19" fmla="*/ 577876 w 2193007"/>
              <a:gd name="connsiteY19" fmla="*/ 28097 h 1921763"/>
              <a:gd name="connsiteX20" fmla="*/ 342900 w 2193007"/>
              <a:gd name="connsiteY20" fmla="*/ 179811 h 1921763"/>
              <a:gd name="connsiteX21" fmla="*/ 298476 w 2193007"/>
              <a:gd name="connsiteY21" fmla="*/ 240823 h 1921763"/>
              <a:gd name="connsiteX22" fmla="*/ 231775 w 2193007"/>
              <a:gd name="connsiteY22" fmla="*/ 249661 h 1921763"/>
              <a:gd name="connsiteX23" fmla="*/ 244475 w 2193007"/>
              <a:gd name="connsiteY23" fmla="*/ 363961 h 1921763"/>
              <a:gd name="connsiteX24" fmla="*/ 0 w 2193007"/>
              <a:gd name="connsiteY24" fmla="*/ 441749 h 1921763"/>
              <a:gd name="connsiteX25" fmla="*/ 52387 w 2193007"/>
              <a:gd name="connsiteY25" fmla="*/ 503661 h 1921763"/>
              <a:gd name="connsiteX26" fmla="*/ 219075 w 2193007"/>
              <a:gd name="connsiteY26" fmla="*/ 556049 h 1921763"/>
              <a:gd name="connsiteX27" fmla="*/ 285750 w 2193007"/>
              <a:gd name="connsiteY27" fmla="*/ 679874 h 1921763"/>
              <a:gd name="connsiteX28" fmla="*/ 376237 w 2193007"/>
              <a:gd name="connsiteY28" fmla="*/ 679874 h 1921763"/>
              <a:gd name="connsiteX29" fmla="*/ 533400 w 2193007"/>
              <a:gd name="connsiteY29" fmla="*/ 551286 h 1921763"/>
              <a:gd name="connsiteX30" fmla="*/ 647700 w 2193007"/>
              <a:gd name="connsiteY30" fmla="*/ 422699 h 1921763"/>
              <a:gd name="connsiteX31" fmla="*/ 771525 w 2193007"/>
              <a:gd name="connsiteY31" fmla="*/ 408411 h 1921763"/>
              <a:gd name="connsiteX32" fmla="*/ 847725 w 2193007"/>
              <a:gd name="connsiteY32" fmla="*/ 403649 h 1921763"/>
              <a:gd name="connsiteX33" fmla="*/ 1042987 w 2193007"/>
              <a:gd name="connsiteY33" fmla="*/ 517949 h 1921763"/>
              <a:gd name="connsiteX34" fmla="*/ 1119187 w 2193007"/>
              <a:gd name="connsiteY34" fmla="*/ 660824 h 1921763"/>
              <a:gd name="connsiteX35" fmla="*/ 1076325 w 2193007"/>
              <a:gd name="connsiteY35" fmla="*/ 1365674 h 1921763"/>
              <a:gd name="connsiteX36" fmla="*/ 990600 w 2193007"/>
              <a:gd name="connsiteY36" fmla="*/ 1518074 h 1921763"/>
              <a:gd name="connsiteX37" fmla="*/ 1023937 w 2193007"/>
              <a:gd name="connsiteY37" fmla="*/ 1560936 h 1921763"/>
              <a:gd name="connsiteX38" fmla="*/ 1052512 w 2193007"/>
              <a:gd name="connsiteY38" fmla="*/ 1527599 h 1921763"/>
              <a:gd name="connsiteX39" fmla="*/ 1047750 w 2193007"/>
              <a:gd name="connsiteY39" fmla="*/ 1446636 h 1921763"/>
              <a:gd name="connsiteX40" fmla="*/ 1047750 w 2193007"/>
              <a:gd name="connsiteY40" fmla="*/ 1446636 h 1921763"/>
              <a:gd name="connsiteX0" fmla="*/ 1965325 w 2140620"/>
              <a:gd name="connsiteY0" fmla="*/ 1829224 h 1921763"/>
              <a:gd name="connsiteX1" fmla="*/ 1922489 w 2140620"/>
              <a:gd name="connsiteY1" fmla="*/ 1828322 h 1921763"/>
              <a:gd name="connsiteX2" fmla="*/ 1889125 w 2140620"/>
              <a:gd name="connsiteY2" fmla="*/ 1837161 h 1921763"/>
              <a:gd name="connsiteX3" fmla="*/ 1870075 w 2140620"/>
              <a:gd name="connsiteY3" fmla="*/ 1891136 h 1921763"/>
              <a:gd name="connsiteX4" fmla="*/ 1912938 w 2140620"/>
              <a:gd name="connsiteY4" fmla="*/ 1921300 h 1921763"/>
              <a:gd name="connsiteX5" fmla="*/ 1981200 w 2140620"/>
              <a:gd name="connsiteY5" fmla="*/ 1884786 h 1921763"/>
              <a:gd name="connsiteX6" fmla="*/ 1973263 w 2140620"/>
              <a:gd name="connsiteY6" fmla="*/ 1830811 h 1921763"/>
              <a:gd name="connsiteX7" fmla="*/ 2043139 w 2140620"/>
              <a:gd name="connsiteY7" fmla="*/ 1745772 h 1921763"/>
              <a:gd name="connsiteX8" fmla="*/ 2101850 w 2140620"/>
              <a:gd name="connsiteY8" fmla="*/ 1630786 h 1921763"/>
              <a:gd name="connsiteX9" fmla="*/ 2138389 w 2140620"/>
              <a:gd name="connsiteY9" fmla="*/ 1485422 h 1921763"/>
              <a:gd name="connsiteX10" fmla="*/ 2128838 w 2140620"/>
              <a:gd name="connsiteY10" fmla="*/ 1348211 h 1921763"/>
              <a:gd name="connsiteX11" fmla="*/ 2084414 w 2140620"/>
              <a:gd name="connsiteY11" fmla="*/ 1221897 h 1921763"/>
              <a:gd name="connsiteX12" fmla="*/ 1998663 w 2140620"/>
              <a:gd name="connsiteY12" fmla="*/ 1098974 h 1921763"/>
              <a:gd name="connsiteX13" fmla="*/ 1903439 w 2140620"/>
              <a:gd name="connsiteY13" fmla="*/ 1002822 h 1921763"/>
              <a:gd name="connsiteX14" fmla="*/ 1757389 w 2140620"/>
              <a:gd name="connsiteY14" fmla="*/ 894872 h 1921763"/>
              <a:gd name="connsiteX15" fmla="*/ 1511300 w 2140620"/>
              <a:gd name="connsiteY15" fmla="*/ 692574 h 1921763"/>
              <a:gd name="connsiteX16" fmla="*/ 1217639 w 2140620"/>
              <a:gd name="connsiteY16" fmla="*/ 320198 h 1921763"/>
              <a:gd name="connsiteX17" fmla="*/ 1062038 w 2140620"/>
              <a:gd name="connsiteY17" fmla="*/ 173461 h 1921763"/>
              <a:gd name="connsiteX18" fmla="*/ 773113 w 2140620"/>
              <a:gd name="connsiteY18" fmla="*/ 13124 h 1921763"/>
              <a:gd name="connsiteX19" fmla="*/ 525489 w 2140620"/>
              <a:gd name="connsiteY19" fmla="*/ 28097 h 1921763"/>
              <a:gd name="connsiteX20" fmla="*/ 290513 w 2140620"/>
              <a:gd name="connsiteY20" fmla="*/ 179811 h 1921763"/>
              <a:gd name="connsiteX21" fmla="*/ 246089 w 2140620"/>
              <a:gd name="connsiteY21" fmla="*/ 240823 h 1921763"/>
              <a:gd name="connsiteX22" fmla="*/ 179388 w 2140620"/>
              <a:gd name="connsiteY22" fmla="*/ 249661 h 1921763"/>
              <a:gd name="connsiteX23" fmla="*/ 192088 w 2140620"/>
              <a:gd name="connsiteY23" fmla="*/ 363961 h 1921763"/>
              <a:gd name="connsiteX24" fmla="*/ 0 w 2140620"/>
              <a:gd name="connsiteY24" fmla="*/ 503661 h 1921763"/>
              <a:gd name="connsiteX25" fmla="*/ 166688 w 2140620"/>
              <a:gd name="connsiteY25" fmla="*/ 556049 h 1921763"/>
              <a:gd name="connsiteX26" fmla="*/ 233363 w 2140620"/>
              <a:gd name="connsiteY26" fmla="*/ 679874 h 1921763"/>
              <a:gd name="connsiteX27" fmla="*/ 323850 w 2140620"/>
              <a:gd name="connsiteY27" fmla="*/ 679874 h 1921763"/>
              <a:gd name="connsiteX28" fmla="*/ 481013 w 2140620"/>
              <a:gd name="connsiteY28" fmla="*/ 551286 h 1921763"/>
              <a:gd name="connsiteX29" fmla="*/ 595313 w 2140620"/>
              <a:gd name="connsiteY29" fmla="*/ 422699 h 1921763"/>
              <a:gd name="connsiteX30" fmla="*/ 719138 w 2140620"/>
              <a:gd name="connsiteY30" fmla="*/ 408411 h 1921763"/>
              <a:gd name="connsiteX31" fmla="*/ 795338 w 2140620"/>
              <a:gd name="connsiteY31" fmla="*/ 403649 h 1921763"/>
              <a:gd name="connsiteX32" fmla="*/ 990600 w 2140620"/>
              <a:gd name="connsiteY32" fmla="*/ 517949 h 1921763"/>
              <a:gd name="connsiteX33" fmla="*/ 1066800 w 2140620"/>
              <a:gd name="connsiteY33" fmla="*/ 660824 h 1921763"/>
              <a:gd name="connsiteX34" fmla="*/ 1023938 w 2140620"/>
              <a:gd name="connsiteY34" fmla="*/ 1365674 h 1921763"/>
              <a:gd name="connsiteX35" fmla="*/ 938213 w 2140620"/>
              <a:gd name="connsiteY35" fmla="*/ 1518074 h 1921763"/>
              <a:gd name="connsiteX36" fmla="*/ 971550 w 2140620"/>
              <a:gd name="connsiteY36" fmla="*/ 1560936 h 1921763"/>
              <a:gd name="connsiteX37" fmla="*/ 1000125 w 2140620"/>
              <a:gd name="connsiteY37" fmla="*/ 1527599 h 1921763"/>
              <a:gd name="connsiteX38" fmla="*/ 995363 w 2140620"/>
              <a:gd name="connsiteY38" fmla="*/ 1446636 h 1921763"/>
              <a:gd name="connsiteX39" fmla="*/ 995363 w 2140620"/>
              <a:gd name="connsiteY39" fmla="*/ 1446636 h 1921763"/>
              <a:gd name="connsiteX0" fmla="*/ 1798637 w 1973932"/>
              <a:gd name="connsiteY0" fmla="*/ 1829224 h 1921763"/>
              <a:gd name="connsiteX1" fmla="*/ 1755801 w 1973932"/>
              <a:gd name="connsiteY1" fmla="*/ 1828322 h 1921763"/>
              <a:gd name="connsiteX2" fmla="*/ 1722437 w 1973932"/>
              <a:gd name="connsiteY2" fmla="*/ 1837161 h 1921763"/>
              <a:gd name="connsiteX3" fmla="*/ 1703387 w 1973932"/>
              <a:gd name="connsiteY3" fmla="*/ 1891136 h 1921763"/>
              <a:gd name="connsiteX4" fmla="*/ 1746250 w 1973932"/>
              <a:gd name="connsiteY4" fmla="*/ 1921300 h 1921763"/>
              <a:gd name="connsiteX5" fmla="*/ 1814512 w 1973932"/>
              <a:gd name="connsiteY5" fmla="*/ 1884786 h 1921763"/>
              <a:gd name="connsiteX6" fmla="*/ 1806575 w 1973932"/>
              <a:gd name="connsiteY6" fmla="*/ 1830811 h 1921763"/>
              <a:gd name="connsiteX7" fmla="*/ 1876451 w 1973932"/>
              <a:gd name="connsiteY7" fmla="*/ 1745772 h 1921763"/>
              <a:gd name="connsiteX8" fmla="*/ 1935162 w 1973932"/>
              <a:gd name="connsiteY8" fmla="*/ 1630786 h 1921763"/>
              <a:gd name="connsiteX9" fmla="*/ 1971701 w 1973932"/>
              <a:gd name="connsiteY9" fmla="*/ 1485422 h 1921763"/>
              <a:gd name="connsiteX10" fmla="*/ 1962150 w 1973932"/>
              <a:gd name="connsiteY10" fmla="*/ 1348211 h 1921763"/>
              <a:gd name="connsiteX11" fmla="*/ 1917726 w 1973932"/>
              <a:gd name="connsiteY11" fmla="*/ 1221897 h 1921763"/>
              <a:gd name="connsiteX12" fmla="*/ 1831975 w 1973932"/>
              <a:gd name="connsiteY12" fmla="*/ 1098974 h 1921763"/>
              <a:gd name="connsiteX13" fmla="*/ 1736751 w 1973932"/>
              <a:gd name="connsiteY13" fmla="*/ 1002822 h 1921763"/>
              <a:gd name="connsiteX14" fmla="*/ 1590701 w 1973932"/>
              <a:gd name="connsiteY14" fmla="*/ 894872 h 1921763"/>
              <a:gd name="connsiteX15" fmla="*/ 1344612 w 1973932"/>
              <a:gd name="connsiteY15" fmla="*/ 692574 h 1921763"/>
              <a:gd name="connsiteX16" fmla="*/ 1050951 w 1973932"/>
              <a:gd name="connsiteY16" fmla="*/ 320198 h 1921763"/>
              <a:gd name="connsiteX17" fmla="*/ 895350 w 1973932"/>
              <a:gd name="connsiteY17" fmla="*/ 173461 h 1921763"/>
              <a:gd name="connsiteX18" fmla="*/ 606425 w 1973932"/>
              <a:gd name="connsiteY18" fmla="*/ 13124 h 1921763"/>
              <a:gd name="connsiteX19" fmla="*/ 358801 w 1973932"/>
              <a:gd name="connsiteY19" fmla="*/ 28097 h 1921763"/>
              <a:gd name="connsiteX20" fmla="*/ 123825 w 1973932"/>
              <a:gd name="connsiteY20" fmla="*/ 179811 h 1921763"/>
              <a:gd name="connsiteX21" fmla="*/ 79401 w 1973932"/>
              <a:gd name="connsiteY21" fmla="*/ 240823 h 1921763"/>
              <a:gd name="connsiteX22" fmla="*/ 12700 w 1973932"/>
              <a:gd name="connsiteY22" fmla="*/ 249661 h 1921763"/>
              <a:gd name="connsiteX23" fmla="*/ 25400 w 1973932"/>
              <a:gd name="connsiteY23" fmla="*/ 363961 h 1921763"/>
              <a:gd name="connsiteX24" fmla="*/ 131762 w 1973932"/>
              <a:gd name="connsiteY24" fmla="*/ 430636 h 1921763"/>
              <a:gd name="connsiteX25" fmla="*/ 0 w 1973932"/>
              <a:gd name="connsiteY25" fmla="*/ 556049 h 1921763"/>
              <a:gd name="connsiteX26" fmla="*/ 66675 w 1973932"/>
              <a:gd name="connsiteY26" fmla="*/ 679874 h 1921763"/>
              <a:gd name="connsiteX27" fmla="*/ 157162 w 1973932"/>
              <a:gd name="connsiteY27" fmla="*/ 679874 h 1921763"/>
              <a:gd name="connsiteX28" fmla="*/ 314325 w 1973932"/>
              <a:gd name="connsiteY28" fmla="*/ 551286 h 1921763"/>
              <a:gd name="connsiteX29" fmla="*/ 428625 w 1973932"/>
              <a:gd name="connsiteY29" fmla="*/ 422699 h 1921763"/>
              <a:gd name="connsiteX30" fmla="*/ 552450 w 1973932"/>
              <a:gd name="connsiteY30" fmla="*/ 408411 h 1921763"/>
              <a:gd name="connsiteX31" fmla="*/ 628650 w 1973932"/>
              <a:gd name="connsiteY31" fmla="*/ 403649 h 1921763"/>
              <a:gd name="connsiteX32" fmla="*/ 823912 w 1973932"/>
              <a:gd name="connsiteY32" fmla="*/ 517949 h 1921763"/>
              <a:gd name="connsiteX33" fmla="*/ 900112 w 1973932"/>
              <a:gd name="connsiteY33" fmla="*/ 660824 h 1921763"/>
              <a:gd name="connsiteX34" fmla="*/ 857250 w 1973932"/>
              <a:gd name="connsiteY34" fmla="*/ 1365674 h 1921763"/>
              <a:gd name="connsiteX35" fmla="*/ 771525 w 1973932"/>
              <a:gd name="connsiteY35" fmla="*/ 1518074 h 1921763"/>
              <a:gd name="connsiteX36" fmla="*/ 804862 w 1973932"/>
              <a:gd name="connsiteY36" fmla="*/ 1560936 h 1921763"/>
              <a:gd name="connsiteX37" fmla="*/ 833437 w 1973932"/>
              <a:gd name="connsiteY37" fmla="*/ 1527599 h 1921763"/>
              <a:gd name="connsiteX38" fmla="*/ 828675 w 1973932"/>
              <a:gd name="connsiteY38" fmla="*/ 1446636 h 1921763"/>
              <a:gd name="connsiteX39" fmla="*/ 828675 w 19739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53975 w 1961232"/>
              <a:gd name="connsiteY26" fmla="*/ 679874 h 1921763"/>
              <a:gd name="connsiteX27" fmla="*/ 144462 w 1961232"/>
              <a:gd name="connsiteY27" fmla="*/ 679874 h 1921763"/>
              <a:gd name="connsiteX28" fmla="*/ 301625 w 1961232"/>
              <a:gd name="connsiteY28" fmla="*/ 551286 h 1921763"/>
              <a:gd name="connsiteX29" fmla="*/ 415925 w 1961232"/>
              <a:gd name="connsiteY29" fmla="*/ 422699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144462 w 1961232"/>
              <a:gd name="connsiteY27" fmla="*/ 679874 h 1921763"/>
              <a:gd name="connsiteX28" fmla="*/ 301625 w 1961232"/>
              <a:gd name="connsiteY28" fmla="*/ 551286 h 1921763"/>
              <a:gd name="connsiteX29" fmla="*/ 415925 w 1961232"/>
              <a:gd name="connsiteY29" fmla="*/ 422699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01625 w 1961232"/>
              <a:gd name="connsiteY28" fmla="*/ 551286 h 1921763"/>
              <a:gd name="connsiteX29" fmla="*/ 415925 w 1961232"/>
              <a:gd name="connsiteY29" fmla="*/ 422699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15925 w 1961232"/>
              <a:gd name="connsiteY29" fmla="*/ 422699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15950 w 1961232"/>
              <a:gd name="connsiteY31" fmla="*/ 40364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811212 w 1961232"/>
              <a:gd name="connsiteY32" fmla="*/ 517949 h 1921763"/>
              <a:gd name="connsiteX33" fmla="*/ 887412 w 1961232"/>
              <a:gd name="connsiteY33" fmla="*/ 660824 h 1921763"/>
              <a:gd name="connsiteX34" fmla="*/ 844550 w 1961232"/>
              <a:gd name="connsiteY34" fmla="*/ 1365674 h 1921763"/>
              <a:gd name="connsiteX35" fmla="*/ 758825 w 1961232"/>
              <a:gd name="connsiteY35" fmla="*/ 1518074 h 1921763"/>
              <a:gd name="connsiteX36" fmla="*/ 792162 w 1961232"/>
              <a:gd name="connsiteY36" fmla="*/ 1560936 h 1921763"/>
              <a:gd name="connsiteX37" fmla="*/ 820737 w 1961232"/>
              <a:gd name="connsiteY37" fmla="*/ 1527599 h 1921763"/>
              <a:gd name="connsiteX38" fmla="*/ 815975 w 1961232"/>
              <a:gd name="connsiteY38" fmla="*/ 1446636 h 1921763"/>
              <a:gd name="connsiteX39" fmla="*/ 815975 w 1961232"/>
              <a:gd name="connsiteY39"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3925 w 1961232"/>
              <a:gd name="connsiteY32" fmla="*/ 415448 h 1921763"/>
              <a:gd name="connsiteX33" fmla="*/ 811212 w 1961232"/>
              <a:gd name="connsiteY33" fmla="*/ 517949 h 1921763"/>
              <a:gd name="connsiteX34" fmla="*/ 887412 w 1961232"/>
              <a:gd name="connsiteY34" fmla="*/ 660824 h 1921763"/>
              <a:gd name="connsiteX35" fmla="*/ 844550 w 1961232"/>
              <a:gd name="connsiteY35" fmla="*/ 1365674 h 1921763"/>
              <a:gd name="connsiteX36" fmla="*/ 758825 w 1961232"/>
              <a:gd name="connsiteY36" fmla="*/ 1518074 h 1921763"/>
              <a:gd name="connsiteX37" fmla="*/ 792162 w 1961232"/>
              <a:gd name="connsiteY37" fmla="*/ 1560936 h 1921763"/>
              <a:gd name="connsiteX38" fmla="*/ 820737 w 1961232"/>
              <a:gd name="connsiteY38" fmla="*/ 1527599 h 1921763"/>
              <a:gd name="connsiteX39" fmla="*/ 815975 w 1961232"/>
              <a:gd name="connsiteY39" fmla="*/ 1446636 h 1921763"/>
              <a:gd name="connsiteX40" fmla="*/ 815975 w 1961232"/>
              <a:gd name="connsiteY40"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3925 w 1961232"/>
              <a:gd name="connsiteY32" fmla="*/ 415448 h 1921763"/>
              <a:gd name="connsiteX33" fmla="*/ 909637 w 1961232"/>
              <a:gd name="connsiteY33" fmla="*/ 536999 h 1921763"/>
              <a:gd name="connsiteX34" fmla="*/ 887412 w 1961232"/>
              <a:gd name="connsiteY34" fmla="*/ 660824 h 1921763"/>
              <a:gd name="connsiteX35" fmla="*/ 844550 w 1961232"/>
              <a:gd name="connsiteY35" fmla="*/ 1365674 h 1921763"/>
              <a:gd name="connsiteX36" fmla="*/ 758825 w 1961232"/>
              <a:gd name="connsiteY36" fmla="*/ 1518074 h 1921763"/>
              <a:gd name="connsiteX37" fmla="*/ 792162 w 1961232"/>
              <a:gd name="connsiteY37" fmla="*/ 1560936 h 1921763"/>
              <a:gd name="connsiteX38" fmla="*/ 820737 w 1961232"/>
              <a:gd name="connsiteY38" fmla="*/ 1527599 h 1921763"/>
              <a:gd name="connsiteX39" fmla="*/ 815975 w 1961232"/>
              <a:gd name="connsiteY39" fmla="*/ 1446636 h 1921763"/>
              <a:gd name="connsiteX40" fmla="*/ 815975 w 1961232"/>
              <a:gd name="connsiteY40"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3925 w 1961232"/>
              <a:gd name="connsiteY32" fmla="*/ 415448 h 1921763"/>
              <a:gd name="connsiteX33" fmla="*/ 909637 w 1961232"/>
              <a:gd name="connsiteY33" fmla="*/ 536999 h 1921763"/>
              <a:gd name="connsiteX34" fmla="*/ 985837 w 1961232"/>
              <a:gd name="connsiteY34" fmla="*/ 597324 h 1921763"/>
              <a:gd name="connsiteX35" fmla="*/ 844550 w 1961232"/>
              <a:gd name="connsiteY35" fmla="*/ 1365674 h 1921763"/>
              <a:gd name="connsiteX36" fmla="*/ 758825 w 1961232"/>
              <a:gd name="connsiteY36" fmla="*/ 1518074 h 1921763"/>
              <a:gd name="connsiteX37" fmla="*/ 792162 w 1961232"/>
              <a:gd name="connsiteY37" fmla="*/ 1560936 h 1921763"/>
              <a:gd name="connsiteX38" fmla="*/ 820737 w 1961232"/>
              <a:gd name="connsiteY38" fmla="*/ 1527599 h 1921763"/>
              <a:gd name="connsiteX39" fmla="*/ 815975 w 1961232"/>
              <a:gd name="connsiteY39" fmla="*/ 1446636 h 1921763"/>
              <a:gd name="connsiteX40" fmla="*/ 815975 w 1961232"/>
              <a:gd name="connsiteY40"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3925 w 1961232"/>
              <a:gd name="connsiteY32" fmla="*/ 415448 h 1921763"/>
              <a:gd name="connsiteX33" fmla="*/ 909637 w 1961232"/>
              <a:gd name="connsiteY33" fmla="*/ 536999 h 1921763"/>
              <a:gd name="connsiteX34" fmla="*/ 985837 w 1961232"/>
              <a:gd name="connsiteY34" fmla="*/ 597324 h 1921763"/>
              <a:gd name="connsiteX35" fmla="*/ 1003325 w 1961232"/>
              <a:gd name="connsiteY35" fmla="*/ 666273 h 1921763"/>
              <a:gd name="connsiteX36" fmla="*/ 844550 w 1961232"/>
              <a:gd name="connsiteY36" fmla="*/ 1365674 h 1921763"/>
              <a:gd name="connsiteX37" fmla="*/ 758825 w 1961232"/>
              <a:gd name="connsiteY37" fmla="*/ 1518074 h 1921763"/>
              <a:gd name="connsiteX38" fmla="*/ 792162 w 1961232"/>
              <a:gd name="connsiteY38" fmla="*/ 1560936 h 1921763"/>
              <a:gd name="connsiteX39" fmla="*/ 820737 w 1961232"/>
              <a:gd name="connsiteY39" fmla="*/ 1527599 h 1921763"/>
              <a:gd name="connsiteX40" fmla="*/ 815975 w 1961232"/>
              <a:gd name="connsiteY40" fmla="*/ 1446636 h 1921763"/>
              <a:gd name="connsiteX41" fmla="*/ 815975 w 1961232"/>
              <a:gd name="connsiteY41"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723925 w 1961232"/>
              <a:gd name="connsiteY33" fmla="*/ 415448 h 1921763"/>
              <a:gd name="connsiteX34" fmla="*/ 909637 w 1961232"/>
              <a:gd name="connsiteY34" fmla="*/ 536999 h 1921763"/>
              <a:gd name="connsiteX35" fmla="*/ 985837 w 1961232"/>
              <a:gd name="connsiteY35" fmla="*/ 597324 h 1921763"/>
              <a:gd name="connsiteX36" fmla="*/ 1003325 w 1961232"/>
              <a:gd name="connsiteY36" fmla="*/ 666273 h 1921763"/>
              <a:gd name="connsiteX37" fmla="*/ 844550 w 1961232"/>
              <a:gd name="connsiteY37" fmla="*/ 1365674 h 1921763"/>
              <a:gd name="connsiteX38" fmla="*/ 758825 w 1961232"/>
              <a:gd name="connsiteY38" fmla="*/ 1518074 h 1921763"/>
              <a:gd name="connsiteX39" fmla="*/ 792162 w 1961232"/>
              <a:gd name="connsiteY39" fmla="*/ 1560936 h 1921763"/>
              <a:gd name="connsiteX40" fmla="*/ 820737 w 1961232"/>
              <a:gd name="connsiteY40" fmla="*/ 1527599 h 1921763"/>
              <a:gd name="connsiteX41" fmla="*/ 815975 w 1961232"/>
              <a:gd name="connsiteY41" fmla="*/ 1446636 h 1921763"/>
              <a:gd name="connsiteX42" fmla="*/ 815975 w 1961232"/>
              <a:gd name="connsiteY42"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09637 w 1961232"/>
              <a:gd name="connsiteY33" fmla="*/ 536999 h 1921763"/>
              <a:gd name="connsiteX34" fmla="*/ 985837 w 1961232"/>
              <a:gd name="connsiteY34" fmla="*/ 597324 h 1921763"/>
              <a:gd name="connsiteX35" fmla="*/ 1003325 w 1961232"/>
              <a:gd name="connsiteY35" fmla="*/ 666273 h 1921763"/>
              <a:gd name="connsiteX36" fmla="*/ 844550 w 1961232"/>
              <a:gd name="connsiteY36" fmla="*/ 1365674 h 1921763"/>
              <a:gd name="connsiteX37" fmla="*/ 758825 w 1961232"/>
              <a:gd name="connsiteY37" fmla="*/ 1518074 h 1921763"/>
              <a:gd name="connsiteX38" fmla="*/ 792162 w 1961232"/>
              <a:gd name="connsiteY38" fmla="*/ 1560936 h 1921763"/>
              <a:gd name="connsiteX39" fmla="*/ 820737 w 1961232"/>
              <a:gd name="connsiteY39" fmla="*/ 1527599 h 1921763"/>
              <a:gd name="connsiteX40" fmla="*/ 815975 w 1961232"/>
              <a:gd name="connsiteY40" fmla="*/ 1446636 h 1921763"/>
              <a:gd name="connsiteX41" fmla="*/ 815975 w 1961232"/>
              <a:gd name="connsiteY41"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985837 w 1961232"/>
              <a:gd name="connsiteY34" fmla="*/ 597324 h 1921763"/>
              <a:gd name="connsiteX35" fmla="*/ 1003325 w 1961232"/>
              <a:gd name="connsiteY35" fmla="*/ 666273 h 1921763"/>
              <a:gd name="connsiteX36" fmla="*/ 844550 w 1961232"/>
              <a:gd name="connsiteY36" fmla="*/ 1365674 h 1921763"/>
              <a:gd name="connsiteX37" fmla="*/ 758825 w 1961232"/>
              <a:gd name="connsiteY37" fmla="*/ 1518074 h 1921763"/>
              <a:gd name="connsiteX38" fmla="*/ 792162 w 1961232"/>
              <a:gd name="connsiteY38" fmla="*/ 1560936 h 1921763"/>
              <a:gd name="connsiteX39" fmla="*/ 820737 w 1961232"/>
              <a:gd name="connsiteY39" fmla="*/ 1527599 h 1921763"/>
              <a:gd name="connsiteX40" fmla="*/ 815975 w 1961232"/>
              <a:gd name="connsiteY40" fmla="*/ 1446636 h 1921763"/>
              <a:gd name="connsiteX41" fmla="*/ 815975 w 1961232"/>
              <a:gd name="connsiteY41"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3325 w 1961232"/>
              <a:gd name="connsiteY34" fmla="*/ 666273 h 1921763"/>
              <a:gd name="connsiteX35" fmla="*/ 844550 w 1961232"/>
              <a:gd name="connsiteY35" fmla="*/ 1365674 h 1921763"/>
              <a:gd name="connsiteX36" fmla="*/ 758825 w 1961232"/>
              <a:gd name="connsiteY36" fmla="*/ 1518074 h 1921763"/>
              <a:gd name="connsiteX37" fmla="*/ 792162 w 1961232"/>
              <a:gd name="connsiteY37" fmla="*/ 1560936 h 1921763"/>
              <a:gd name="connsiteX38" fmla="*/ 820737 w 1961232"/>
              <a:gd name="connsiteY38" fmla="*/ 1527599 h 1921763"/>
              <a:gd name="connsiteX39" fmla="*/ 815975 w 1961232"/>
              <a:gd name="connsiteY39" fmla="*/ 1446636 h 1921763"/>
              <a:gd name="connsiteX40" fmla="*/ 815975 w 1961232"/>
              <a:gd name="connsiteY40"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844550 w 1961232"/>
              <a:gd name="connsiteY36" fmla="*/ 1365674 h 1921763"/>
              <a:gd name="connsiteX37" fmla="*/ 758825 w 1961232"/>
              <a:gd name="connsiteY37" fmla="*/ 1518074 h 1921763"/>
              <a:gd name="connsiteX38" fmla="*/ 792162 w 1961232"/>
              <a:gd name="connsiteY38" fmla="*/ 1560936 h 1921763"/>
              <a:gd name="connsiteX39" fmla="*/ 820737 w 1961232"/>
              <a:gd name="connsiteY39" fmla="*/ 1527599 h 1921763"/>
              <a:gd name="connsiteX40" fmla="*/ 815975 w 1961232"/>
              <a:gd name="connsiteY40" fmla="*/ 1446636 h 1921763"/>
              <a:gd name="connsiteX41" fmla="*/ 815975 w 1961232"/>
              <a:gd name="connsiteY41"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844550 w 1961232"/>
              <a:gd name="connsiteY37" fmla="*/ 1365674 h 1921763"/>
              <a:gd name="connsiteX38" fmla="*/ 758825 w 1961232"/>
              <a:gd name="connsiteY38" fmla="*/ 1518074 h 1921763"/>
              <a:gd name="connsiteX39" fmla="*/ 792162 w 1961232"/>
              <a:gd name="connsiteY39" fmla="*/ 1560936 h 1921763"/>
              <a:gd name="connsiteX40" fmla="*/ 820737 w 1961232"/>
              <a:gd name="connsiteY40" fmla="*/ 1527599 h 1921763"/>
              <a:gd name="connsiteX41" fmla="*/ 815975 w 1961232"/>
              <a:gd name="connsiteY41" fmla="*/ 1446636 h 1921763"/>
              <a:gd name="connsiteX42" fmla="*/ 815975 w 1961232"/>
              <a:gd name="connsiteY42"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758825 w 1961232"/>
              <a:gd name="connsiteY39" fmla="*/ 1518074 h 1921763"/>
              <a:gd name="connsiteX40" fmla="*/ 792162 w 1961232"/>
              <a:gd name="connsiteY40" fmla="*/ 1560936 h 1921763"/>
              <a:gd name="connsiteX41" fmla="*/ 820737 w 1961232"/>
              <a:gd name="connsiteY41" fmla="*/ 1527599 h 1921763"/>
              <a:gd name="connsiteX42" fmla="*/ 815975 w 1961232"/>
              <a:gd name="connsiteY42" fmla="*/ 1446636 h 1921763"/>
              <a:gd name="connsiteX43" fmla="*/ 815975 w 1961232"/>
              <a:gd name="connsiteY43"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792162 w 1961232"/>
              <a:gd name="connsiteY40" fmla="*/ 1560936 h 1921763"/>
              <a:gd name="connsiteX41" fmla="*/ 820737 w 1961232"/>
              <a:gd name="connsiteY41" fmla="*/ 1527599 h 1921763"/>
              <a:gd name="connsiteX42" fmla="*/ 815975 w 1961232"/>
              <a:gd name="connsiteY42" fmla="*/ 1446636 h 1921763"/>
              <a:gd name="connsiteX43" fmla="*/ 815975 w 1961232"/>
              <a:gd name="connsiteY43"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792162 w 1961232"/>
              <a:gd name="connsiteY40" fmla="*/ 1560936 h 1921763"/>
              <a:gd name="connsiteX41" fmla="*/ 887412 w 1961232"/>
              <a:gd name="connsiteY41" fmla="*/ 1467274 h 1921763"/>
              <a:gd name="connsiteX42" fmla="*/ 815975 w 1961232"/>
              <a:gd name="connsiteY42" fmla="*/ 1446636 h 1921763"/>
              <a:gd name="connsiteX43" fmla="*/ 815975 w 1961232"/>
              <a:gd name="connsiteY43"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792162 w 1961232"/>
              <a:gd name="connsiteY40" fmla="*/ 1560936 h 1921763"/>
              <a:gd name="connsiteX41" fmla="*/ 887412 w 1961232"/>
              <a:gd name="connsiteY41" fmla="*/ 1467274 h 1921763"/>
              <a:gd name="connsiteX42" fmla="*/ 815975 w 1961232"/>
              <a:gd name="connsiteY42" fmla="*/ 1446636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792162 w 1961232"/>
              <a:gd name="connsiteY40" fmla="*/ 1560936 h 1921763"/>
              <a:gd name="connsiteX41" fmla="*/ 887412 w 1961232"/>
              <a:gd name="connsiteY41" fmla="*/ 1467274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87412 w 1961232"/>
              <a:gd name="connsiteY41" fmla="*/ 1467274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68362 w 1961232"/>
              <a:gd name="connsiteY41" fmla="*/ 1379167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74738 w 1961232"/>
              <a:gd name="connsiteY41" fmla="*/ 1456054 h 1921763"/>
              <a:gd name="connsiteX42" fmla="*/ 868362 w 1961232"/>
              <a:gd name="connsiteY42" fmla="*/ 1379167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74738 w 1961232"/>
              <a:gd name="connsiteY41" fmla="*/ 1456054 h 1921763"/>
              <a:gd name="connsiteX42" fmla="*/ 844550 w 1961232"/>
              <a:gd name="connsiteY42" fmla="*/ 1400599 h 1921763"/>
              <a:gd name="connsiteX0" fmla="*/ 1785937 w 1961232"/>
              <a:gd name="connsiteY0" fmla="*/ 1829224 h 1921763"/>
              <a:gd name="connsiteX1" fmla="*/ 1743101 w 1961232"/>
              <a:gd name="connsiteY1" fmla="*/ 1828322 h 1921763"/>
              <a:gd name="connsiteX2" fmla="*/ 1709737 w 1961232"/>
              <a:gd name="connsiteY2" fmla="*/ 1837161 h 1921763"/>
              <a:gd name="connsiteX3" fmla="*/ 1690687 w 1961232"/>
              <a:gd name="connsiteY3" fmla="*/ 1891136 h 1921763"/>
              <a:gd name="connsiteX4" fmla="*/ 1733550 w 1961232"/>
              <a:gd name="connsiteY4" fmla="*/ 1921300 h 1921763"/>
              <a:gd name="connsiteX5" fmla="*/ 1801812 w 1961232"/>
              <a:gd name="connsiteY5" fmla="*/ 1884786 h 1921763"/>
              <a:gd name="connsiteX6" fmla="*/ 1793875 w 1961232"/>
              <a:gd name="connsiteY6" fmla="*/ 1830811 h 1921763"/>
              <a:gd name="connsiteX7" fmla="*/ 1863751 w 1961232"/>
              <a:gd name="connsiteY7" fmla="*/ 1745772 h 1921763"/>
              <a:gd name="connsiteX8" fmla="*/ 1922462 w 1961232"/>
              <a:gd name="connsiteY8" fmla="*/ 1630786 h 1921763"/>
              <a:gd name="connsiteX9" fmla="*/ 1959001 w 1961232"/>
              <a:gd name="connsiteY9" fmla="*/ 1485422 h 1921763"/>
              <a:gd name="connsiteX10" fmla="*/ 1949450 w 1961232"/>
              <a:gd name="connsiteY10" fmla="*/ 1348211 h 1921763"/>
              <a:gd name="connsiteX11" fmla="*/ 1905026 w 1961232"/>
              <a:gd name="connsiteY11" fmla="*/ 1221897 h 1921763"/>
              <a:gd name="connsiteX12" fmla="*/ 1819275 w 1961232"/>
              <a:gd name="connsiteY12" fmla="*/ 1098974 h 1921763"/>
              <a:gd name="connsiteX13" fmla="*/ 1724051 w 1961232"/>
              <a:gd name="connsiteY13" fmla="*/ 1002822 h 1921763"/>
              <a:gd name="connsiteX14" fmla="*/ 1578001 w 1961232"/>
              <a:gd name="connsiteY14" fmla="*/ 894872 h 1921763"/>
              <a:gd name="connsiteX15" fmla="*/ 1331912 w 1961232"/>
              <a:gd name="connsiteY15" fmla="*/ 692574 h 1921763"/>
              <a:gd name="connsiteX16" fmla="*/ 1038251 w 1961232"/>
              <a:gd name="connsiteY16" fmla="*/ 320198 h 1921763"/>
              <a:gd name="connsiteX17" fmla="*/ 882650 w 1961232"/>
              <a:gd name="connsiteY17" fmla="*/ 173461 h 1921763"/>
              <a:gd name="connsiteX18" fmla="*/ 593725 w 1961232"/>
              <a:gd name="connsiteY18" fmla="*/ 13124 h 1921763"/>
              <a:gd name="connsiteX19" fmla="*/ 346101 w 1961232"/>
              <a:gd name="connsiteY19" fmla="*/ 28097 h 1921763"/>
              <a:gd name="connsiteX20" fmla="*/ 111125 w 1961232"/>
              <a:gd name="connsiteY20" fmla="*/ 179811 h 1921763"/>
              <a:gd name="connsiteX21" fmla="*/ 66701 w 1961232"/>
              <a:gd name="connsiteY21" fmla="*/ 240823 h 1921763"/>
              <a:gd name="connsiteX22" fmla="*/ 0 w 1961232"/>
              <a:gd name="connsiteY22" fmla="*/ 249661 h 1921763"/>
              <a:gd name="connsiteX23" fmla="*/ 12700 w 1961232"/>
              <a:gd name="connsiteY23" fmla="*/ 363961 h 1921763"/>
              <a:gd name="connsiteX24" fmla="*/ 119062 w 1961232"/>
              <a:gd name="connsiteY24" fmla="*/ 430636 h 1921763"/>
              <a:gd name="connsiteX25" fmla="*/ 190500 w 1961232"/>
              <a:gd name="connsiteY25" fmla="*/ 470324 h 1921763"/>
              <a:gd name="connsiteX26" fmla="*/ 196850 w 1961232"/>
              <a:gd name="connsiteY26" fmla="*/ 562399 h 1921763"/>
              <a:gd name="connsiteX27" fmla="*/ 300037 w 1961232"/>
              <a:gd name="connsiteY27" fmla="*/ 606849 h 1921763"/>
              <a:gd name="connsiteX28" fmla="*/ 387350 w 1961232"/>
              <a:gd name="connsiteY28" fmla="*/ 560811 h 1921763"/>
              <a:gd name="connsiteX29" fmla="*/ 469900 w 1961232"/>
              <a:gd name="connsiteY29" fmla="*/ 463974 h 1921763"/>
              <a:gd name="connsiteX30" fmla="*/ 539750 w 1961232"/>
              <a:gd name="connsiteY30" fmla="*/ 408411 h 1921763"/>
              <a:gd name="connsiteX31" fmla="*/ 625475 w 1961232"/>
              <a:gd name="connsiteY31" fmla="*/ 384599 h 1921763"/>
              <a:gd name="connsiteX32" fmla="*/ 727100 w 1961232"/>
              <a:gd name="connsiteY32" fmla="*/ 364648 h 1921763"/>
              <a:gd name="connsiteX33" fmla="*/ 957262 w 1961232"/>
              <a:gd name="connsiteY33" fmla="*/ 511599 h 1921763"/>
              <a:gd name="connsiteX34" fmla="*/ 1000150 w 1961232"/>
              <a:gd name="connsiteY34" fmla="*/ 593248 h 1921763"/>
              <a:gd name="connsiteX35" fmla="*/ 1003325 w 1961232"/>
              <a:gd name="connsiteY35" fmla="*/ 666273 h 1921763"/>
              <a:gd name="connsiteX36" fmla="*/ 955700 w 1961232"/>
              <a:gd name="connsiteY36" fmla="*/ 993298 h 1921763"/>
              <a:gd name="connsiteX37" fmla="*/ 914425 w 1961232"/>
              <a:gd name="connsiteY37" fmla="*/ 1310798 h 1921763"/>
              <a:gd name="connsiteX38" fmla="*/ 844550 w 1961232"/>
              <a:gd name="connsiteY38" fmla="*/ 1365674 h 1921763"/>
              <a:gd name="connsiteX39" fmla="*/ 809625 w 1961232"/>
              <a:gd name="connsiteY39" fmla="*/ 1454574 h 1921763"/>
              <a:gd name="connsiteX40" fmla="*/ 837406 w 1961232"/>
              <a:gd name="connsiteY40" fmla="*/ 1494261 h 1921763"/>
              <a:gd name="connsiteX41" fmla="*/ 874738 w 1961232"/>
              <a:gd name="connsiteY41" fmla="*/ 1456054 h 1921763"/>
              <a:gd name="connsiteX42" fmla="*/ 844550 w 1961232"/>
              <a:gd name="connsiteY42" fmla="*/ 1400599 h 19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61232" h="1921763">
                <a:moveTo>
                  <a:pt x="1785937" y="1829224"/>
                </a:moveTo>
                <a:cubicBezTo>
                  <a:pt x="1777210" y="1828545"/>
                  <a:pt x="1761622" y="1827528"/>
                  <a:pt x="1743101" y="1828322"/>
                </a:cubicBezTo>
                <a:cubicBezTo>
                  <a:pt x="1724580" y="1829116"/>
                  <a:pt x="1722706" y="1826692"/>
                  <a:pt x="1709737" y="1837161"/>
                </a:cubicBezTo>
                <a:cubicBezTo>
                  <a:pt x="1696768" y="1847630"/>
                  <a:pt x="1691481" y="1880817"/>
                  <a:pt x="1690687" y="1891136"/>
                </a:cubicBezTo>
                <a:cubicBezTo>
                  <a:pt x="1689893" y="1901455"/>
                  <a:pt x="1719262" y="1916537"/>
                  <a:pt x="1733550" y="1921300"/>
                </a:cubicBezTo>
                <a:cubicBezTo>
                  <a:pt x="1747838" y="1926063"/>
                  <a:pt x="1791493" y="1892724"/>
                  <a:pt x="1801812" y="1884786"/>
                </a:cubicBezTo>
                <a:cubicBezTo>
                  <a:pt x="1809750" y="1864149"/>
                  <a:pt x="1785937" y="1851448"/>
                  <a:pt x="1793875" y="1830811"/>
                </a:cubicBezTo>
                <a:cubicBezTo>
                  <a:pt x="1799965" y="1806584"/>
                  <a:pt x="1842320" y="1779109"/>
                  <a:pt x="1863751" y="1745772"/>
                </a:cubicBezTo>
                <a:cubicBezTo>
                  <a:pt x="1885182" y="1712435"/>
                  <a:pt x="1909762" y="1674178"/>
                  <a:pt x="1922462" y="1630786"/>
                </a:cubicBezTo>
                <a:cubicBezTo>
                  <a:pt x="1935162" y="1587394"/>
                  <a:pt x="1954503" y="1532518"/>
                  <a:pt x="1959001" y="1485422"/>
                </a:cubicBezTo>
                <a:cubicBezTo>
                  <a:pt x="1963499" y="1438326"/>
                  <a:pt x="1961621" y="1391073"/>
                  <a:pt x="1949450" y="1348211"/>
                </a:cubicBezTo>
                <a:cubicBezTo>
                  <a:pt x="1928292" y="1308223"/>
                  <a:pt x="1926184" y="1261885"/>
                  <a:pt x="1905026" y="1221897"/>
                </a:cubicBezTo>
                <a:lnTo>
                  <a:pt x="1819275" y="1098974"/>
                </a:lnTo>
                <a:cubicBezTo>
                  <a:pt x="1786467" y="1062991"/>
                  <a:pt x="1764263" y="1036839"/>
                  <a:pt x="1724051" y="1002822"/>
                </a:cubicBezTo>
                <a:cubicBezTo>
                  <a:pt x="1683839" y="968805"/>
                  <a:pt x="1640712" y="947109"/>
                  <a:pt x="1578001" y="894872"/>
                </a:cubicBezTo>
                <a:lnTo>
                  <a:pt x="1331912" y="692574"/>
                </a:lnTo>
                <a:cubicBezTo>
                  <a:pt x="1225558" y="567390"/>
                  <a:pt x="1144605" y="445382"/>
                  <a:pt x="1038251" y="320198"/>
                </a:cubicBezTo>
                <a:lnTo>
                  <a:pt x="882650" y="173461"/>
                </a:lnTo>
                <a:cubicBezTo>
                  <a:pt x="745861" y="60749"/>
                  <a:pt x="707496" y="42757"/>
                  <a:pt x="593725" y="13124"/>
                </a:cubicBezTo>
                <a:cubicBezTo>
                  <a:pt x="504300" y="-9516"/>
                  <a:pt x="412776" y="-1801"/>
                  <a:pt x="346101" y="28097"/>
                </a:cubicBezTo>
                <a:cubicBezTo>
                  <a:pt x="279426" y="57995"/>
                  <a:pt x="168275" y="150707"/>
                  <a:pt x="111125" y="179811"/>
                </a:cubicBezTo>
                <a:cubicBezTo>
                  <a:pt x="75150" y="187448"/>
                  <a:pt x="102676" y="233186"/>
                  <a:pt x="66701" y="240823"/>
                </a:cubicBezTo>
                <a:lnTo>
                  <a:pt x="0" y="249661"/>
                </a:lnTo>
                <a:lnTo>
                  <a:pt x="12700" y="363961"/>
                </a:lnTo>
                <a:lnTo>
                  <a:pt x="119062" y="430636"/>
                </a:lnTo>
                <a:lnTo>
                  <a:pt x="190500" y="470324"/>
                </a:lnTo>
                <a:lnTo>
                  <a:pt x="196850" y="562399"/>
                </a:lnTo>
                <a:lnTo>
                  <a:pt x="300037" y="606849"/>
                </a:lnTo>
                <a:cubicBezTo>
                  <a:pt x="300566" y="588328"/>
                  <a:pt x="386821" y="579332"/>
                  <a:pt x="387350" y="560811"/>
                </a:cubicBezTo>
                <a:lnTo>
                  <a:pt x="469900" y="463974"/>
                </a:lnTo>
                <a:lnTo>
                  <a:pt x="539750" y="408411"/>
                </a:lnTo>
                <a:lnTo>
                  <a:pt x="625475" y="384599"/>
                </a:lnTo>
                <a:cubicBezTo>
                  <a:pt x="648233" y="383126"/>
                  <a:pt x="679740" y="339248"/>
                  <a:pt x="727100" y="364648"/>
                </a:cubicBezTo>
                <a:cubicBezTo>
                  <a:pt x="774460" y="390048"/>
                  <a:pt x="915987" y="473499"/>
                  <a:pt x="957262" y="511599"/>
                </a:cubicBezTo>
                <a:cubicBezTo>
                  <a:pt x="963091" y="538815"/>
                  <a:pt x="994321" y="566032"/>
                  <a:pt x="1000150" y="593248"/>
                </a:cubicBezTo>
                <a:lnTo>
                  <a:pt x="1003325" y="666273"/>
                </a:lnTo>
                <a:cubicBezTo>
                  <a:pt x="982158" y="759406"/>
                  <a:pt x="976867" y="900165"/>
                  <a:pt x="955700" y="993298"/>
                </a:cubicBezTo>
                <a:cubicBezTo>
                  <a:pt x="930300" y="1076906"/>
                  <a:pt x="939825" y="1227190"/>
                  <a:pt x="914425" y="1310798"/>
                </a:cubicBezTo>
                <a:lnTo>
                  <a:pt x="844550" y="1365674"/>
                </a:lnTo>
                <a:lnTo>
                  <a:pt x="809625" y="1454574"/>
                </a:lnTo>
                <a:lnTo>
                  <a:pt x="837406" y="1494261"/>
                </a:lnTo>
                <a:cubicBezTo>
                  <a:pt x="843500" y="1477557"/>
                  <a:pt x="868644" y="1472758"/>
                  <a:pt x="874738" y="1456054"/>
                </a:cubicBezTo>
                <a:cubicBezTo>
                  <a:pt x="864675" y="1437569"/>
                  <a:pt x="873663" y="1407177"/>
                  <a:pt x="844550" y="1400599"/>
                </a:cubicBezTo>
              </a:path>
            </a:pathLst>
          </a:cu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44" name="テキスト ボックス 24"/>
          <p:cNvSpPr txBox="1">
            <a:spLocks noChangeArrowheads="1"/>
          </p:cNvSpPr>
          <p:nvPr/>
        </p:nvSpPr>
        <p:spPr bwMode="auto">
          <a:xfrm>
            <a:off x="1121159" y="5868589"/>
            <a:ext cx="1416536" cy="177638"/>
          </a:xfrm>
          <a:prstGeom prst="rect">
            <a:avLst/>
          </a:prstGeom>
          <a:noFill/>
          <a:ln w="9525">
            <a:noFill/>
            <a:miter lim="800000"/>
            <a:headEnd/>
            <a:tailEnd/>
          </a:ln>
        </p:spPr>
        <p:txBody>
          <a:bodyPr wrap="square" lIns="27000" tIns="27000" rIns="27000" bIns="2700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66675" indent="-66675"/>
            <a:r>
              <a:rPr lang="ja-JP" altLang="en-US" sz="800" dirty="0" smtClean="0">
                <a:latin typeface="+mn-ea"/>
                <a:cs typeface="Meiryo UI" pitchFamily="50" charset="-128"/>
              </a:rPr>
              <a:t>エレクトリックカー（</a:t>
            </a:r>
            <a:r>
              <a:rPr lang="en-US" altLang="ja-JP" sz="800" dirty="0" smtClean="0">
                <a:latin typeface="+mn-ea"/>
                <a:cs typeface="Meiryo UI" pitchFamily="50" charset="-128"/>
              </a:rPr>
              <a:t>2016.7</a:t>
            </a:r>
            <a:r>
              <a:rPr lang="ja-JP" altLang="en-US" sz="800" dirty="0" smtClean="0">
                <a:latin typeface="+mn-ea"/>
                <a:cs typeface="Meiryo UI" pitchFamily="50" charset="-128"/>
              </a:rPr>
              <a:t>～）</a:t>
            </a:r>
            <a:endParaRPr lang="en-US" altLang="ja-JP" sz="800" dirty="0">
              <a:latin typeface="+mn-ea"/>
              <a:cs typeface="Meiryo UI" pitchFamily="50" charset="-128"/>
            </a:endParaRPr>
          </a:p>
        </p:txBody>
      </p:sp>
      <p:cxnSp>
        <p:nvCxnSpPr>
          <p:cNvPr id="145" name="直線コネクタ 144"/>
          <p:cNvCxnSpPr>
            <a:stCxn id="141" idx="3"/>
            <a:endCxn id="142" idx="19"/>
          </p:cNvCxnSpPr>
          <p:nvPr/>
        </p:nvCxnSpPr>
        <p:spPr>
          <a:xfrm flipV="1">
            <a:off x="2070521" y="4223051"/>
            <a:ext cx="1439683" cy="14286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a:stCxn id="140" idx="3"/>
            <a:endCxn id="143" idx="40"/>
          </p:cNvCxnSpPr>
          <p:nvPr/>
        </p:nvCxnSpPr>
        <p:spPr>
          <a:xfrm flipV="1">
            <a:off x="2076038" y="4177913"/>
            <a:ext cx="2382671" cy="207683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7" name="AutoShape 96"/>
          <p:cNvSpPr>
            <a:spLocks noChangeArrowheads="1"/>
          </p:cNvSpPr>
          <p:nvPr/>
        </p:nvSpPr>
        <p:spPr bwMode="auto">
          <a:xfrm>
            <a:off x="4130289" y="5343944"/>
            <a:ext cx="1462663" cy="189399"/>
          </a:xfrm>
          <a:prstGeom prst="roundRect">
            <a:avLst>
              <a:gd name="adj" fmla="val 46667"/>
            </a:avLst>
          </a:prstGeom>
          <a:solidFill>
            <a:schemeClr val="bg1"/>
          </a:solidFill>
          <a:ln w="9525">
            <a:solidFill>
              <a:schemeClr val="tx2"/>
            </a:solidFill>
            <a:round/>
            <a:headEnd/>
            <a:tailEnd/>
          </a:ln>
        </p:spPr>
        <p:txBody>
          <a:bodyPr wrap="square" lIns="27000" tIns="0" rIns="27000" bIns="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900" dirty="0">
                <a:solidFill>
                  <a:schemeClr val="tx2"/>
                </a:solidFill>
                <a:latin typeface="+mn-ea"/>
                <a:cs typeface="Meiryo UI" pitchFamily="50" charset="-128"/>
              </a:rPr>
              <a:t>新たな施設整備事業</a:t>
            </a:r>
          </a:p>
        </p:txBody>
      </p:sp>
      <p:sp>
        <p:nvSpPr>
          <p:cNvPr id="148" name="フリーフォーム 147"/>
          <p:cNvSpPr/>
          <p:nvPr/>
        </p:nvSpPr>
        <p:spPr>
          <a:xfrm>
            <a:off x="4091229" y="4109900"/>
            <a:ext cx="331516" cy="21858"/>
          </a:xfrm>
          <a:custGeom>
            <a:avLst/>
            <a:gdLst>
              <a:gd name="connsiteX0" fmla="*/ 0 w 331516"/>
              <a:gd name="connsiteY0" fmla="*/ 0 h 21858"/>
              <a:gd name="connsiteX1" fmla="*/ 327873 w 331516"/>
              <a:gd name="connsiteY1" fmla="*/ 18215 h 21858"/>
              <a:gd name="connsiteX2" fmla="*/ 331516 w 331516"/>
              <a:gd name="connsiteY2" fmla="*/ 21858 h 21858"/>
            </a:gdLst>
            <a:ahLst/>
            <a:cxnLst>
              <a:cxn ang="0">
                <a:pos x="connsiteX0" y="connsiteY0"/>
              </a:cxn>
              <a:cxn ang="0">
                <a:pos x="connsiteX1" y="connsiteY1"/>
              </a:cxn>
              <a:cxn ang="0">
                <a:pos x="connsiteX2" y="connsiteY2"/>
              </a:cxn>
            </a:cxnLst>
            <a:rect l="l" t="t" r="r" b="b"/>
            <a:pathLst>
              <a:path w="331516" h="21858">
                <a:moveTo>
                  <a:pt x="0" y="0"/>
                </a:moveTo>
                <a:lnTo>
                  <a:pt x="327873" y="18215"/>
                </a:lnTo>
                <a:lnTo>
                  <a:pt x="331516" y="21858"/>
                </a:ln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49" name="フリーフォーム 148"/>
          <p:cNvSpPr/>
          <p:nvPr/>
        </p:nvSpPr>
        <p:spPr>
          <a:xfrm>
            <a:off x="5449970" y="3267796"/>
            <a:ext cx="178508" cy="520953"/>
          </a:xfrm>
          <a:custGeom>
            <a:avLst/>
            <a:gdLst>
              <a:gd name="connsiteX0" fmla="*/ 0 w 178508"/>
              <a:gd name="connsiteY0" fmla="*/ 520953 h 520953"/>
              <a:gd name="connsiteX1" fmla="*/ 0 w 178508"/>
              <a:gd name="connsiteY1" fmla="*/ 520953 h 520953"/>
              <a:gd name="connsiteX2" fmla="*/ 116577 w 178508"/>
              <a:gd name="connsiteY2" fmla="*/ 495452 h 520953"/>
              <a:gd name="connsiteX3" fmla="*/ 156650 w 178508"/>
              <a:gd name="connsiteY3" fmla="*/ 393447 h 520953"/>
              <a:gd name="connsiteX4" fmla="*/ 156650 w 178508"/>
              <a:gd name="connsiteY4" fmla="*/ 265941 h 520953"/>
              <a:gd name="connsiteX5" fmla="*/ 98361 w 178508"/>
              <a:gd name="connsiteY5" fmla="*/ 47359 h 520953"/>
              <a:gd name="connsiteX6" fmla="*/ 127506 w 178508"/>
              <a:gd name="connsiteY6" fmla="*/ 0 h 520953"/>
              <a:gd name="connsiteX7" fmla="*/ 178508 w 178508"/>
              <a:gd name="connsiteY7" fmla="*/ 21858 h 520953"/>
              <a:gd name="connsiteX8" fmla="*/ 163936 w 178508"/>
              <a:gd name="connsiteY8" fmla="*/ 72861 h 520953"/>
              <a:gd name="connsiteX9" fmla="*/ 116577 w 178508"/>
              <a:gd name="connsiteY9" fmla="*/ 83790 h 52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508" h="520953">
                <a:moveTo>
                  <a:pt x="0" y="520953"/>
                </a:moveTo>
                <a:lnTo>
                  <a:pt x="0" y="520953"/>
                </a:lnTo>
                <a:lnTo>
                  <a:pt x="116577" y="495452"/>
                </a:lnTo>
                <a:lnTo>
                  <a:pt x="156650" y="393447"/>
                </a:lnTo>
                <a:lnTo>
                  <a:pt x="156650" y="265941"/>
                </a:lnTo>
                <a:lnTo>
                  <a:pt x="98361" y="47359"/>
                </a:lnTo>
                <a:lnTo>
                  <a:pt x="127506" y="0"/>
                </a:lnTo>
                <a:lnTo>
                  <a:pt x="178508" y="21858"/>
                </a:lnTo>
                <a:lnTo>
                  <a:pt x="163936" y="72861"/>
                </a:lnTo>
                <a:lnTo>
                  <a:pt x="116577" y="83790"/>
                </a:lnTo>
              </a:path>
            </a:pathLst>
          </a:cu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pic>
        <p:nvPicPr>
          <p:cNvPr id="3" name="図 2"/>
          <p:cNvPicPr>
            <a:picLocks noChangeAspect="1"/>
          </p:cNvPicPr>
          <p:nvPr/>
        </p:nvPicPr>
        <p:blipFill>
          <a:blip r:embed="rId10"/>
          <a:stretch>
            <a:fillRect/>
          </a:stretch>
        </p:blipFill>
        <p:spPr>
          <a:xfrm>
            <a:off x="9091347" y="2192596"/>
            <a:ext cx="1877731" cy="1963082"/>
          </a:xfrm>
          <a:prstGeom prst="rect">
            <a:avLst/>
          </a:prstGeom>
        </p:spPr>
      </p:pic>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46</a:t>
            </a:fld>
            <a:endParaRPr lang="ja-JP" altLang="en-US"/>
          </a:p>
        </p:txBody>
      </p:sp>
    </p:spTree>
    <p:extLst>
      <p:ext uri="{BB962C8B-B14F-4D97-AF65-F5344CB8AC3E}">
        <p14:creationId xmlns:p14="http://schemas.microsoft.com/office/powerpoint/2010/main" val="40803232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1600" b="1" dirty="0">
                <a:solidFill>
                  <a:schemeClr val="bg1"/>
                </a:solidFill>
                <a:latin typeface="ＭＳ ゴシック" pitchFamily="49" charset="-128"/>
                <a:ea typeface="ＭＳ ゴシック" pitchFamily="49" charset="-128"/>
              </a:rPr>
              <a:t>５．大阪城公園、森之宮、京橋･大阪ビジネスパーク　②森之宮のまちづくり</a:t>
            </a:r>
            <a:endParaRPr lang="en-US" altLang="ja-JP" sz="1600" b="1" dirty="0">
              <a:solidFill>
                <a:schemeClr val="bg1"/>
              </a:solidFill>
              <a:latin typeface="ＭＳ ゴシック" pitchFamily="49" charset="-128"/>
              <a:ea typeface="ＭＳ ゴシック" pitchFamily="49" charset="-128"/>
            </a:endParaRPr>
          </a:p>
        </p:txBody>
      </p:sp>
      <p:sp>
        <p:nvSpPr>
          <p:cNvPr id="16" name="角丸四角形 15"/>
          <p:cNvSpPr/>
          <p:nvPr/>
        </p:nvSpPr>
        <p:spPr>
          <a:xfrm>
            <a:off x="1343518" y="590021"/>
            <a:ext cx="9505057" cy="1326815"/>
          </a:xfrm>
          <a:prstGeom prst="roundRect">
            <a:avLst>
              <a:gd name="adj" fmla="val 829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ja-JP" altLang="en-US" sz="1600" dirty="0">
                <a:solidFill>
                  <a:schemeClr val="tx1"/>
                </a:solidFill>
                <a:latin typeface="+mn-ea"/>
              </a:rPr>
              <a:t>＜めざす姿＞</a:t>
            </a:r>
            <a:endParaRPr lang="en-US" altLang="ja-JP" sz="1600" dirty="0">
              <a:solidFill>
                <a:schemeClr val="tx1"/>
              </a:solidFill>
              <a:latin typeface="+mn-ea"/>
            </a:endParaRPr>
          </a:p>
          <a:p>
            <a:pPr marL="273050" indent="-273050"/>
            <a:r>
              <a:rPr lang="ja-JP" altLang="en-US" sz="1600" dirty="0">
                <a:solidFill>
                  <a:schemeClr val="tx1"/>
                </a:solidFill>
                <a:latin typeface="ＭＳ Ｐ明朝" pitchFamily="18" charset="-128"/>
                <a:ea typeface="ＭＳ Ｐ明朝" pitchFamily="18" charset="-128"/>
              </a:rPr>
              <a:t>　 </a:t>
            </a:r>
            <a:r>
              <a:rPr lang="ja-JP" altLang="en-US" sz="1600" dirty="0" smtClean="0">
                <a:solidFill>
                  <a:schemeClr val="tx1"/>
                </a:solidFill>
                <a:latin typeface="ＭＳ Ｐ明朝" pitchFamily="18" charset="-128"/>
                <a:ea typeface="ＭＳ Ｐ明朝" pitchFamily="18" charset="-128"/>
              </a:rPr>
              <a:t>・低</a:t>
            </a:r>
            <a:r>
              <a:rPr lang="ja-JP" altLang="en-US" sz="1600" dirty="0">
                <a:solidFill>
                  <a:schemeClr val="tx1"/>
                </a:solidFill>
                <a:latin typeface="ＭＳ Ｐ明朝" pitchFamily="18" charset="-128"/>
                <a:ea typeface="ＭＳ Ｐ明朝" pitchFamily="18" charset="-128"/>
              </a:rPr>
              <a:t>・未利用地の開発などによるまちづくりを進め</a:t>
            </a:r>
            <a:r>
              <a:rPr lang="ja-JP" altLang="en-US" sz="1600" dirty="0" smtClean="0">
                <a:solidFill>
                  <a:schemeClr val="tx1"/>
                </a:solidFill>
                <a:latin typeface="ＭＳ Ｐ明朝" pitchFamily="18" charset="-128"/>
                <a:ea typeface="ＭＳ Ｐ明朝" pitchFamily="18" charset="-128"/>
              </a:rPr>
              <a:t>、観光集客・健康医療・人材育成・居住機能の集積により多世代・多様な人が集い、交流をはぐくむまちをめざす。</a:t>
            </a:r>
            <a:endParaRPr lang="en-US" altLang="ja-JP" sz="1600" dirty="0" smtClean="0">
              <a:solidFill>
                <a:schemeClr val="tx1"/>
              </a:solidFill>
              <a:latin typeface="ＭＳ Ｐ明朝" pitchFamily="18" charset="-128"/>
              <a:ea typeface="ＭＳ Ｐ明朝" pitchFamily="18" charset="-128"/>
            </a:endParaRPr>
          </a:p>
          <a:p>
            <a:pPr marL="273050" indent="-273050"/>
            <a:r>
              <a:rPr lang="ja-JP" altLang="en-US" sz="1600" dirty="0" smtClean="0">
                <a:solidFill>
                  <a:schemeClr val="tx1"/>
                </a:solidFill>
                <a:latin typeface="ＭＳ Ｐ明朝" pitchFamily="18" charset="-128"/>
                <a:ea typeface="ＭＳ Ｐ明朝" pitchFamily="18" charset="-128"/>
              </a:rPr>
              <a:t> 　・成人病センター跡地等に、多彩な人材が集まる大学等の高等教育・研究機関や、健康・医療・介護の関連産業などの立地、子育て世帯や高齢者等が健康的に住み続けられるまちへ。</a:t>
            </a:r>
            <a:endParaRPr lang="en-US" altLang="ja-JP" sz="1600" dirty="0">
              <a:solidFill>
                <a:schemeClr val="tx1"/>
              </a:solidFill>
              <a:latin typeface="ＭＳ Ｐ明朝" pitchFamily="18" charset="-128"/>
              <a:ea typeface="ＭＳ Ｐ明朝" pitchFamily="18" charset="-128"/>
            </a:endParaRPr>
          </a:p>
        </p:txBody>
      </p:sp>
      <p:sp>
        <p:nvSpPr>
          <p:cNvPr id="17" name="右矢印 16"/>
          <p:cNvSpPr/>
          <p:nvPr/>
        </p:nvSpPr>
        <p:spPr>
          <a:xfrm>
            <a:off x="4446416" y="4019801"/>
            <a:ext cx="316632"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4857302" y="2200092"/>
            <a:ext cx="2811511" cy="424847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324000" rtlCol="0" anchor="t" anchorCtr="0">
            <a:noAutofit/>
          </a:bodyPr>
          <a:lstStyle/>
          <a:p>
            <a:pPr marL="88900" indent="-88900"/>
            <a:r>
              <a:rPr lang="ja-JP" altLang="en-US" sz="1400" dirty="0" smtClean="0">
                <a:solidFill>
                  <a:schemeClr val="tx1"/>
                </a:solidFill>
                <a:latin typeface="ＭＳ Ｐ明朝" pitchFamily="18" charset="-128"/>
                <a:ea typeface="ＭＳ Ｐ明朝" pitchFamily="18" charset="-128"/>
              </a:rPr>
              <a:t>・「観光</a:t>
            </a:r>
            <a:r>
              <a:rPr lang="ja-JP" altLang="en-US" sz="1400" dirty="0">
                <a:solidFill>
                  <a:schemeClr val="tx1"/>
                </a:solidFill>
                <a:latin typeface="ＭＳ Ｐ明朝" pitchFamily="18" charset="-128"/>
                <a:ea typeface="ＭＳ Ｐ明朝" pitchFamily="18" charset="-128"/>
              </a:rPr>
              <a:t>集客・健康医療・人材育成・居住機能の集積により多世代・多様な人が集い、交流をはぐくむ</a:t>
            </a:r>
            <a:r>
              <a:rPr lang="ja-JP" altLang="en-US" sz="1400" dirty="0" smtClean="0">
                <a:solidFill>
                  <a:schemeClr val="tx1"/>
                </a:solidFill>
                <a:latin typeface="ＭＳ Ｐ明朝" pitchFamily="18" charset="-128"/>
                <a:ea typeface="ＭＳ Ｐ明朝" pitchFamily="18" charset="-128"/>
              </a:rPr>
              <a:t>まち」</a:t>
            </a:r>
            <a:endParaRPr lang="en-US" altLang="ja-JP" sz="1400" dirty="0" smtClean="0">
              <a:solidFill>
                <a:schemeClr val="tx1"/>
              </a:solidFill>
              <a:latin typeface="ＭＳ Ｐ明朝" pitchFamily="18" charset="-128"/>
              <a:ea typeface="ＭＳ Ｐ明朝" pitchFamily="18" charset="-128"/>
            </a:endParaRPr>
          </a:p>
          <a:p>
            <a:pPr marL="88900" indent="-88900"/>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導入機能のイメージ：</a:t>
            </a:r>
            <a:endParaRPr lang="en-US" altLang="ja-JP" sz="1400" dirty="0">
              <a:solidFill>
                <a:schemeClr val="tx1"/>
              </a:solidFill>
              <a:latin typeface="ＭＳ Ｐ明朝" pitchFamily="18" charset="-128"/>
              <a:ea typeface="ＭＳ Ｐ明朝" pitchFamily="18" charset="-128"/>
            </a:endParaRPr>
          </a:p>
          <a:p>
            <a:pPr marL="88900" indent="-88900"/>
            <a:r>
              <a:rPr lang="ja-JP" altLang="en-US" sz="1400" i="1" dirty="0">
                <a:solidFill>
                  <a:schemeClr val="tx1"/>
                </a:solidFill>
                <a:latin typeface="ＭＳ Ｐ明朝" pitchFamily="18" charset="-128"/>
                <a:ea typeface="ＭＳ Ｐ明朝" pitchFamily="18" charset="-128"/>
              </a:rPr>
              <a:t>　○観光・集客機能</a:t>
            </a:r>
            <a:endParaRPr lang="en-US" altLang="ja-JP" sz="1400" i="1" dirty="0">
              <a:solidFill>
                <a:schemeClr val="tx1"/>
              </a:solidFill>
              <a:latin typeface="ＭＳ Ｐ明朝" pitchFamily="18" charset="-128"/>
              <a:ea typeface="ＭＳ Ｐ明朝" pitchFamily="18" charset="-128"/>
            </a:endParaRPr>
          </a:p>
          <a:p>
            <a:pPr marL="88900" indent="-88900"/>
            <a:r>
              <a:rPr lang="ja-JP" altLang="en-US" sz="1400" i="1" dirty="0">
                <a:solidFill>
                  <a:schemeClr val="tx1"/>
                </a:solidFill>
                <a:latin typeface="ＭＳ Ｐ明朝" pitchFamily="18" charset="-128"/>
                <a:ea typeface="ＭＳ Ｐ明朝" pitchFamily="18" charset="-128"/>
              </a:rPr>
              <a:t>　○高等教育・研究、健康医療等</a:t>
            </a:r>
            <a:endParaRPr lang="en-US" altLang="ja-JP" sz="1400" i="1" dirty="0">
              <a:solidFill>
                <a:schemeClr val="tx1"/>
              </a:solidFill>
              <a:latin typeface="ＭＳ Ｐ明朝" pitchFamily="18" charset="-128"/>
              <a:ea typeface="ＭＳ Ｐ明朝" pitchFamily="18" charset="-128"/>
            </a:endParaRPr>
          </a:p>
          <a:p>
            <a:pPr marL="88900" indent="-88900"/>
            <a:r>
              <a:rPr lang="ja-JP" altLang="en-US" sz="1400" i="1" dirty="0">
                <a:solidFill>
                  <a:schemeClr val="tx1"/>
                </a:solidFill>
                <a:latin typeface="ＭＳ Ｐ明朝" pitchFamily="18" charset="-128"/>
                <a:ea typeface="ＭＳ Ｐ明朝" pitchFamily="18" charset="-128"/>
              </a:rPr>
              <a:t>　　産業機能</a:t>
            </a:r>
            <a:r>
              <a:rPr lang="ja-JP" altLang="en-US" sz="1400" dirty="0">
                <a:solidFill>
                  <a:schemeClr val="tx1"/>
                </a:solidFill>
                <a:latin typeface="ＭＳ Ｐ明朝" pitchFamily="18" charset="-128"/>
                <a:ea typeface="ＭＳ Ｐ明朝" pitchFamily="18" charset="-128"/>
              </a:rPr>
              <a:t>　</a:t>
            </a:r>
            <a:endParaRPr lang="en-US" altLang="ja-JP" sz="1400" dirty="0">
              <a:solidFill>
                <a:schemeClr val="tx1"/>
              </a:solidFill>
              <a:latin typeface="ＭＳ Ｐ明朝" pitchFamily="18" charset="-128"/>
              <a:ea typeface="ＭＳ Ｐ明朝" pitchFamily="18" charset="-128"/>
            </a:endParaRPr>
          </a:p>
          <a:p>
            <a:pPr marL="88900" indent="-88900"/>
            <a:r>
              <a:rPr lang="ja-JP" altLang="en-US" sz="1400" dirty="0">
                <a:solidFill>
                  <a:schemeClr val="tx1"/>
                </a:solidFill>
                <a:latin typeface="ＭＳ Ｐ明朝" pitchFamily="18" charset="-128"/>
                <a:ea typeface="ＭＳ Ｐ明朝" pitchFamily="18" charset="-128"/>
              </a:rPr>
              <a:t>　○</a:t>
            </a:r>
            <a:r>
              <a:rPr lang="ja-JP" altLang="en-US" sz="1400" i="1" dirty="0">
                <a:solidFill>
                  <a:schemeClr val="tx1"/>
                </a:solidFill>
                <a:latin typeface="ＭＳ Ｐ明朝" pitchFamily="18" charset="-128"/>
                <a:ea typeface="ＭＳ Ｐ明朝" pitchFamily="18" charset="-128"/>
              </a:rPr>
              <a:t>多世代居住機能　など</a:t>
            </a:r>
            <a:r>
              <a:rPr lang="ja-JP" altLang="en-US" sz="1400" dirty="0">
                <a:solidFill>
                  <a:schemeClr val="tx1"/>
                </a:solidFill>
                <a:latin typeface="ＭＳ Ｐ明朝" pitchFamily="18" charset="-128"/>
                <a:ea typeface="ＭＳ Ｐ明朝" pitchFamily="18" charset="-128"/>
              </a:rPr>
              <a:t>）</a:t>
            </a:r>
            <a:endParaRPr lang="en-US" altLang="ja-JP" sz="1400" dirty="0">
              <a:solidFill>
                <a:schemeClr val="tx1"/>
              </a:solidFill>
              <a:latin typeface="ＭＳ Ｐ明朝" pitchFamily="18" charset="-128"/>
              <a:ea typeface="ＭＳ Ｐ明朝" pitchFamily="18" charset="-128"/>
            </a:endParaRPr>
          </a:p>
          <a:p>
            <a:pPr marL="88900" indent="-88900"/>
            <a:r>
              <a:rPr lang="ja-JP" altLang="en-US" sz="1400" dirty="0" smtClean="0">
                <a:solidFill>
                  <a:schemeClr val="tx1"/>
                </a:solidFill>
                <a:latin typeface="ＭＳ Ｐ明朝" pitchFamily="18" charset="-128"/>
                <a:ea typeface="ＭＳ Ｐ明朝" pitchFamily="18" charset="-128"/>
              </a:rPr>
              <a:t>（</a:t>
            </a:r>
            <a:r>
              <a:rPr lang="en-US" altLang="ja-JP" sz="1400" dirty="0">
                <a:solidFill>
                  <a:schemeClr val="tx1"/>
                </a:solidFill>
                <a:latin typeface="ＭＳ Ｐ明朝" pitchFamily="18" charset="-128"/>
                <a:ea typeface="ＭＳ Ｐ明朝" pitchFamily="18" charset="-128"/>
              </a:rPr>
              <a:t>2016</a:t>
            </a:r>
            <a:r>
              <a:rPr lang="ja-JP" altLang="en-US" sz="1400" dirty="0" smtClean="0">
                <a:solidFill>
                  <a:schemeClr val="tx1"/>
                </a:solidFill>
                <a:latin typeface="ＭＳ Ｐ明朝" pitchFamily="18" charset="-128"/>
                <a:ea typeface="ＭＳ Ｐ明朝" pitchFamily="18" charset="-128"/>
              </a:rPr>
              <a:t>年</a:t>
            </a:r>
            <a:r>
              <a:rPr lang="en-US" altLang="ja-JP" sz="1400" dirty="0" smtClean="0">
                <a:solidFill>
                  <a:schemeClr val="tx1"/>
                </a:solidFill>
                <a:latin typeface="ＭＳ Ｐ明朝" pitchFamily="18" charset="-128"/>
                <a:ea typeface="ＭＳ Ｐ明朝" pitchFamily="18" charset="-128"/>
              </a:rPr>
              <a:t>7</a:t>
            </a:r>
            <a:r>
              <a:rPr lang="ja-JP" altLang="en-US" sz="1400" dirty="0" smtClean="0">
                <a:solidFill>
                  <a:schemeClr val="tx1"/>
                </a:solidFill>
                <a:latin typeface="ＭＳ Ｐ明朝" pitchFamily="18" charset="-128"/>
                <a:ea typeface="ＭＳ Ｐ明朝" pitchFamily="18" charset="-128"/>
              </a:rPr>
              <a:t>月</a:t>
            </a:r>
            <a:r>
              <a:rPr lang="ja-JP" altLang="en-US" sz="1400" dirty="0">
                <a:solidFill>
                  <a:schemeClr val="tx1"/>
                </a:solidFill>
                <a:latin typeface="ＭＳ Ｐ明朝" pitchFamily="18" charset="-128"/>
                <a:ea typeface="ＭＳ Ｐ明朝" pitchFamily="18" charset="-128"/>
              </a:rPr>
              <a:t>とりまとめの「大阪城東部</a:t>
            </a:r>
            <a:r>
              <a:rPr lang="ja-JP" altLang="en-US" sz="1400" dirty="0" smtClean="0">
                <a:solidFill>
                  <a:schemeClr val="tx1"/>
                </a:solidFill>
                <a:latin typeface="ＭＳ Ｐ明朝" pitchFamily="18" charset="-128"/>
                <a:ea typeface="ＭＳ Ｐ明朝" pitchFamily="18" charset="-128"/>
              </a:rPr>
              <a:t>地区の</a:t>
            </a:r>
            <a:r>
              <a:rPr lang="ja-JP" altLang="en-US" sz="1400" dirty="0">
                <a:solidFill>
                  <a:schemeClr val="tx1"/>
                </a:solidFill>
                <a:latin typeface="ＭＳ Ｐ明朝" pitchFamily="18" charset="-128"/>
                <a:ea typeface="ＭＳ Ｐ明朝" pitchFamily="18" charset="-128"/>
              </a:rPr>
              <a:t>まちづくりの方向性（素案</a:t>
            </a:r>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 」</a:t>
            </a:r>
            <a:r>
              <a:rPr lang="ja-JP" altLang="en-US" sz="1400" dirty="0" smtClean="0">
                <a:solidFill>
                  <a:schemeClr val="tx1"/>
                </a:solidFill>
                <a:latin typeface="ＭＳ Ｐ明朝" pitchFamily="18" charset="-128"/>
                <a:ea typeface="ＭＳ Ｐ明朝" pitchFamily="18" charset="-128"/>
              </a:rPr>
              <a:t>より</a:t>
            </a:r>
            <a:r>
              <a:rPr lang="ja-JP" altLang="en-US" sz="1400" dirty="0">
                <a:solidFill>
                  <a:schemeClr val="tx1"/>
                </a:solidFill>
                <a:latin typeface="ＭＳ Ｐ明朝" pitchFamily="18" charset="-128"/>
                <a:ea typeface="ＭＳ Ｐ明朝" pitchFamily="18" charset="-128"/>
              </a:rPr>
              <a:t>）</a:t>
            </a:r>
          </a:p>
          <a:p>
            <a:pPr marL="88900" indent="-88900"/>
            <a:r>
              <a:rPr lang="ja-JP" altLang="en-US" sz="1400" dirty="0" smtClean="0">
                <a:solidFill>
                  <a:schemeClr val="tx1"/>
                </a:solidFill>
                <a:latin typeface="ＭＳ Ｐ明朝" pitchFamily="18" charset="-128"/>
                <a:ea typeface="ＭＳ Ｐ明朝" pitchFamily="18" charset="-128"/>
              </a:rPr>
              <a:t>・成人病</a:t>
            </a:r>
            <a:r>
              <a:rPr lang="ja-JP" altLang="en-US" sz="1400" dirty="0">
                <a:solidFill>
                  <a:schemeClr val="tx1"/>
                </a:solidFill>
                <a:latin typeface="ＭＳ Ｐ明朝" pitchFamily="18" charset="-128"/>
                <a:ea typeface="ＭＳ Ｐ明朝" pitchFamily="18" charset="-128"/>
              </a:rPr>
              <a:t>センター跡地等は、「多世代が</a:t>
            </a:r>
            <a:r>
              <a:rPr lang="ja-JP" altLang="en-US" sz="1400" dirty="0" smtClean="0">
                <a:solidFill>
                  <a:schemeClr val="tx1"/>
                </a:solidFill>
                <a:latin typeface="ＭＳ Ｐ明朝" pitchFamily="18" charset="-128"/>
                <a:ea typeface="ＭＳ Ｐ明朝" pitchFamily="18" charset="-128"/>
              </a:rPr>
              <a:t>交流する</a:t>
            </a:r>
            <a:r>
              <a:rPr lang="ja-JP" altLang="en-US" sz="1400" dirty="0">
                <a:solidFill>
                  <a:schemeClr val="tx1"/>
                </a:solidFill>
                <a:latin typeface="ＭＳ Ｐ明朝" pitchFamily="18" charset="-128"/>
                <a:ea typeface="ＭＳ Ｐ明朝" pitchFamily="18" charset="-128"/>
              </a:rPr>
              <a:t>、学びと健康とにぎわいのまち」（</a:t>
            </a:r>
            <a:r>
              <a:rPr lang="en-US" altLang="ja-JP" sz="1400" dirty="0" smtClean="0">
                <a:solidFill>
                  <a:schemeClr val="tx1"/>
                </a:solidFill>
                <a:latin typeface="ＭＳ Ｐ明朝" pitchFamily="18" charset="-128"/>
                <a:ea typeface="ＭＳ Ｐ明朝" pitchFamily="18" charset="-128"/>
              </a:rPr>
              <a:t>2014</a:t>
            </a:r>
            <a:r>
              <a:rPr lang="ja-JP" altLang="en-US" sz="1400" dirty="0" smtClean="0">
                <a:solidFill>
                  <a:schemeClr val="tx1"/>
                </a:solidFill>
                <a:latin typeface="ＭＳ Ｐ明朝" pitchFamily="18" charset="-128"/>
                <a:ea typeface="ＭＳ Ｐ明朝" pitchFamily="18" charset="-128"/>
              </a:rPr>
              <a:t>年</a:t>
            </a:r>
            <a:r>
              <a:rPr lang="en-US" altLang="ja-JP" sz="1400" dirty="0" smtClean="0">
                <a:solidFill>
                  <a:schemeClr val="tx1"/>
                </a:solidFill>
                <a:latin typeface="ＭＳ Ｐ明朝" pitchFamily="18" charset="-128"/>
                <a:ea typeface="ＭＳ Ｐ明朝" pitchFamily="18" charset="-128"/>
              </a:rPr>
              <a:t>12</a:t>
            </a:r>
            <a:r>
              <a:rPr lang="ja-JP" altLang="en-US" sz="1400" dirty="0" smtClean="0">
                <a:solidFill>
                  <a:schemeClr val="tx1"/>
                </a:solidFill>
                <a:latin typeface="ＭＳ Ｐ明朝" pitchFamily="18" charset="-128"/>
                <a:ea typeface="ＭＳ Ｐ明朝" pitchFamily="18" charset="-128"/>
              </a:rPr>
              <a:t>月策定の「府立成人病センター跡地等のまちづくり方針」より）</a:t>
            </a:r>
            <a:endParaRPr lang="ja-JP" altLang="en-US" sz="1400" dirty="0">
              <a:solidFill>
                <a:schemeClr val="tx1"/>
              </a:solidFill>
              <a:latin typeface="ＭＳ Ｐ明朝" pitchFamily="18" charset="-128"/>
              <a:ea typeface="ＭＳ Ｐ明朝" pitchFamily="18" charset="-128"/>
            </a:endParaRPr>
          </a:p>
        </p:txBody>
      </p:sp>
      <p:sp>
        <p:nvSpPr>
          <p:cNvPr id="69" name="正方形/長方形 68"/>
          <p:cNvSpPr/>
          <p:nvPr/>
        </p:nvSpPr>
        <p:spPr>
          <a:xfrm>
            <a:off x="4857256" y="2200177"/>
            <a:ext cx="1728192" cy="288031"/>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600" b="1" dirty="0" smtClean="0"/>
              <a:t>将来像</a:t>
            </a:r>
            <a:endParaRPr lang="ja-JP" altLang="en-US" sz="1600" b="1" dirty="0"/>
          </a:p>
        </p:txBody>
      </p:sp>
      <p:sp>
        <p:nvSpPr>
          <p:cNvPr id="62" name="スライド番号プレースホルダ 61"/>
          <p:cNvSpPr>
            <a:spLocks noGrp="1"/>
          </p:cNvSpPr>
          <p:nvPr>
            <p:ph type="sldNum" sz="quarter" idx="12"/>
          </p:nvPr>
        </p:nvSpPr>
        <p:spPr/>
        <p:txBody>
          <a:bodyPr/>
          <a:lstStyle/>
          <a:p>
            <a:fld id="{37EF5067-3AB7-4642-9103-42CBD40CC6D9}" type="slidenum">
              <a:rPr kumimoji="1" lang="ja-JP" altLang="en-US" smtClean="0"/>
              <a:pPr/>
              <a:t>47</a:t>
            </a:fld>
            <a:endParaRPr kumimoji="1" lang="ja-JP" altLang="en-US" dirty="0"/>
          </a:p>
        </p:txBody>
      </p:sp>
      <p:pic>
        <p:nvPicPr>
          <p:cNvPr id="59" name="図 58"/>
          <p:cNvPicPr>
            <a:picLocks noChangeAspect="1"/>
          </p:cNvPicPr>
          <p:nvPr/>
        </p:nvPicPr>
        <p:blipFill rotWithShape="1">
          <a:blip r:embed="rId2"/>
          <a:srcRect l="24881" t="18820" r="48333" b="11515"/>
          <a:stretch/>
        </p:blipFill>
        <p:spPr>
          <a:xfrm>
            <a:off x="7943186" y="2317008"/>
            <a:ext cx="2892689" cy="4229791"/>
          </a:xfrm>
          <a:prstGeom prst="rect">
            <a:avLst/>
          </a:prstGeom>
          <a:ln>
            <a:solidFill>
              <a:srgbClr val="FF0000"/>
            </a:solidFill>
          </a:ln>
        </p:spPr>
      </p:pic>
      <p:sp>
        <p:nvSpPr>
          <p:cNvPr id="15" name="正方形/長方形 14"/>
          <p:cNvSpPr/>
          <p:nvPr/>
        </p:nvSpPr>
        <p:spPr>
          <a:xfrm>
            <a:off x="1343472" y="2200092"/>
            <a:ext cx="2808312" cy="41764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324000" rtlCol="0" anchor="t" anchorCtr="0">
            <a:noAutofit/>
          </a:bodyPr>
          <a:lstStyle/>
          <a:p>
            <a:pPr marL="88900" indent="-85725"/>
            <a:r>
              <a:rPr lang="ja-JP" altLang="en-US" sz="1400" dirty="0">
                <a:solidFill>
                  <a:schemeClr val="tx1"/>
                </a:solidFill>
                <a:latin typeface="ＭＳ Ｐ明朝" pitchFamily="18" charset="-128"/>
                <a:ea typeface="ＭＳ Ｐ明朝" pitchFamily="18" charset="-128"/>
              </a:rPr>
              <a:t>・大阪都心部に隣接し、交通至便な立地であり、大阪を代表する観光拠点である大阪城公園に近接するなど</a:t>
            </a:r>
            <a:r>
              <a:rPr lang="ja-JP" altLang="en-US" sz="1400" dirty="0" smtClean="0">
                <a:solidFill>
                  <a:schemeClr val="tx1"/>
                </a:solidFill>
                <a:latin typeface="ＭＳ Ｐ明朝" pitchFamily="18" charset="-128"/>
                <a:ea typeface="ＭＳ Ｐ明朝" pitchFamily="18" charset="-128"/>
              </a:rPr>
              <a:t>、地区ポテンシャル</a:t>
            </a:r>
            <a:r>
              <a:rPr lang="ja-JP" altLang="en-US" sz="1400" dirty="0">
                <a:solidFill>
                  <a:schemeClr val="tx1"/>
                </a:solidFill>
                <a:latin typeface="ＭＳ Ｐ明朝" pitchFamily="18" charset="-128"/>
                <a:ea typeface="ＭＳ Ｐ明朝" pitchFamily="18" charset="-128"/>
              </a:rPr>
              <a:t>の高いエリア。 </a:t>
            </a:r>
            <a:endParaRPr lang="en-US" altLang="ja-JP" sz="1400" dirty="0">
              <a:solidFill>
                <a:schemeClr val="tx1"/>
              </a:solidFill>
              <a:latin typeface="ＭＳ Ｐ明朝" pitchFamily="18" charset="-128"/>
              <a:ea typeface="ＭＳ Ｐ明朝" pitchFamily="18" charset="-128"/>
            </a:endParaRPr>
          </a:p>
          <a:p>
            <a:pPr marL="88900" indent="-85725"/>
            <a:r>
              <a:rPr lang="ja-JP" altLang="en-US" sz="1400" dirty="0">
                <a:solidFill>
                  <a:schemeClr val="tx1"/>
                </a:solidFill>
                <a:latin typeface="ＭＳ Ｐ明朝" pitchFamily="18" charset="-128"/>
                <a:ea typeface="ＭＳ Ｐ明朝" pitchFamily="18" charset="-128"/>
              </a:rPr>
              <a:t>・一方</a:t>
            </a:r>
            <a:r>
              <a:rPr lang="ja-JP" altLang="en-US" sz="1400" dirty="0" smtClean="0">
                <a:solidFill>
                  <a:schemeClr val="tx1"/>
                </a:solidFill>
                <a:latin typeface="ＭＳ Ｐ明朝" pitchFamily="18" charset="-128"/>
                <a:ea typeface="ＭＳ Ｐ明朝" pitchFamily="18" charset="-128"/>
              </a:rPr>
              <a:t>、もと</a:t>
            </a:r>
            <a:r>
              <a:rPr lang="ja-JP" altLang="en-US" sz="1400" dirty="0">
                <a:solidFill>
                  <a:schemeClr val="tx1"/>
                </a:solidFill>
                <a:latin typeface="ＭＳ Ｐ明朝" pitchFamily="18" charset="-128"/>
                <a:ea typeface="ＭＳ Ｐ明朝" pitchFamily="18" charset="-128"/>
              </a:rPr>
              <a:t>森之宮工場（ごみ焼却工場</a:t>
            </a:r>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もと焼却工場建替計画</a:t>
            </a:r>
            <a:r>
              <a:rPr lang="ja-JP" altLang="en-US" sz="1400" dirty="0" smtClean="0">
                <a:solidFill>
                  <a:schemeClr val="tx1"/>
                </a:solidFill>
                <a:latin typeface="ＭＳ Ｐ明朝" pitchFamily="18" charset="-128"/>
                <a:ea typeface="ＭＳ Ｐ明朝" pitchFamily="18" charset="-128"/>
              </a:rPr>
              <a:t>用地</a:t>
            </a:r>
            <a:r>
              <a:rPr lang="ja-JP" altLang="en-US" sz="1400" dirty="0">
                <a:solidFill>
                  <a:schemeClr val="tx1"/>
                </a:solidFill>
                <a:latin typeface="ＭＳ Ｐ明朝" pitchFamily="18" charset="-128"/>
                <a:ea typeface="ＭＳ Ｐ明朝" pitchFamily="18" charset="-128"/>
              </a:rPr>
              <a:t>、府立成人病センター跡地</a:t>
            </a:r>
            <a:r>
              <a:rPr lang="ja-JP" altLang="en-US" sz="1400" dirty="0" smtClean="0">
                <a:solidFill>
                  <a:schemeClr val="tx1"/>
                </a:solidFill>
                <a:latin typeface="ＭＳ Ｐ明朝" pitchFamily="18" charset="-128"/>
                <a:ea typeface="ＭＳ Ｐ明朝" pitchFamily="18" charset="-128"/>
              </a:rPr>
              <a:t>など未利用</a:t>
            </a:r>
            <a:r>
              <a:rPr lang="ja-JP" altLang="en-US" sz="1400" dirty="0">
                <a:solidFill>
                  <a:schemeClr val="tx1"/>
                </a:solidFill>
                <a:latin typeface="ＭＳ Ｐ明朝" pitchFamily="18" charset="-128"/>
                <a:ea typeface="ＭＳ Ｐ明朝" pitchFamily="18" charset="-128"/>
              </a:rPr>
              <a:t>の公</a:t>
            </a:r>
            <a:r>
              <a:rPr lang="ja-JP" altLang="en-US" sz="1400" dirty="0" smtClean="0">
                <a:solidFill>
                  <a:schemeClr val="tx1"/>
                </a:solidFill>
                <a:latin typeface="ＭＳ Ｐ明朝" pitchFamily="18" charset="-128"/>
                <a:ea typeface="ＭＳ Ｐ明朝" pitchFamily="18" charset="-128"/>
              </a:rPr>
              <a:t>有地や</a:t>
            </a:r>
            <a:r>
              <a:rPr lang="ja-JP" altLang="en-US" sz="1400" dirty="0">
                <a:solidFill>
                  <a:schemeClr val="tx1"/>
                </a:solidFill>
                <a:latin typeface="ＭＳ Ｐ明朝" pitchFamily="18" charset="-128"/>
                <a:ea typeface="ＭＳ Ｐ明朝" pitchFamily="18" charset="-128"/>
              </a:rPr>
              <a:t>、地区を分断している</a:t>
            </a:r>
            <a:r>
              <a:rPr lang="en-US" altLang="ja-JP" sz="1400" dirty="0">
                <a:solidFill>
                  <a:schemeClr val="tx1"/>
                </a:solidFill>
                <a:latin typeface="ＭＳ Ｐ明朝" pitchFamily="18" charset="-128"/>
                <a:ea typeface="ＭＳ Ｐ明朝" pitchFamily="18" charset="-128"/>
              </a:rPr>
              <a:t>JR</a:t>
            </a:r>
            <a:r>
              <a:rPr lang="ja-JP" altLang="en-US" sz="1400" dirty="0">
                <a:solidFill>
                  <a:schemeClr val="tx1"/>
                </a:solidFill>
                <a:latin typeface="ＭＳ Ｐ明朝" pitchFamily="18" charset="-128"/>
                <a:ea typeface="ＭＳ Ｐ明朝" pitchFamily="18" charset="-128"/>
              </a:rPr>
              <a:t>森ノ宮電車区や</a:t>
            </a:r>
            <a:r>
              <a:rPr lang="en-US" altLang="ja-JP" sz="1400" dirty="0">
                <a:solidFill>
                  <a:schemeClr val="tx1"/>
                </a:solidFill>
                <a:latin typeface="ＭＳ Ｐ明朝" pitchFamily="18" charset="-128"/>
                <a:ea typeface="ＭＳ Ｐ明朝" pitchFamily="18" charset="-128"/>
              </a:rPr>
              <a:t>Osaka </a:t>
            </a:r>
            <a:r>
              <a:rPr lang="en-US" altLang="ja-JP" sz="1400" dirty="0" smtClean="0">
                <a:solidFill>
                  <a:schemeClr val="tx1"/>
                </a:solidFill>
                <a:latin typeface="ＭＳ Ｐ明朝" pitchFamily="18" charset="-128"/>
                <a:ea typeface="ＭＳ Ｐ明朝" pitchFamily="18" charset="-128"/>
              </a:rPr>
              <a:t>Metro</a:t>
            </a:r>
            <a:r>
              <a:rPr lang="ja-JP" altLang="en-US" sz="1400" dirty="0" smtClean="0">
                <a:solidFill>
                  <a:schemeClr val="tx1"/>
                </a:solidFill>
                <a:latin typeface="ＭＳ Ｐ明朝" pitchFamily="18" charset="-128"/>
                <a:ea typeface="ＭＳ Ｐ明朝" pitchFamily="18" charset="-128"/>
              </a:rPr>
              <a:t>検車場</a:t>
            </a:r>
            <a:r>
              <a:rPr lang="ja-JP" altLang="en-US" sz="1400" dirty="0">
                <a:solidFill>
                  <a:schemeClr val="tx1"/>
                </a:solidFill>
                <a:latin typeface="ＭＳ Ｐ明朝" pitchFamily="18" charset="-128"/>
                <a:ea typeface="ＭＳ Ｐ明朝" pitchFamily="18" charset="-128"/>
              </a:rPr>
              <a:t>が</a:t>
            </a:r>
            <a:r>
              <a:rPr lang="ja-JP" altLang="en-US" sz="1400" dirty="0" smtClean="0">
                <a:solidFill>
                  <a:schemeClr val="tx1"/>
                </a:solidFill>
                <a:latin typeface="ＭＳ Ｐ明朝" pitchFamily="18" charset="-128"/>
                <a:ea typeface="ＭＳ Ｐ明朝" pitchFamily="18" charset="-128"/>
              </a:rPr>
              <a:t>存在</a:t>
            </a:r>
            <a:r>
              <a:rPr lang="ja-JP" altLang="en-US" sz="1400" dirty="0">
                <a:solidFill>
                  <a:schemeClr val="tx1"/>
                </a:solidFill>
                <a:latin typeface="ＭＳ Ｐ明朝" pitchFamily="18" charset="-128"/>
                <a:ea typeface="ＭＳ Ｐ明朝" pitchFamily="18" charset="-128"/>
              </a:rPr>
              <a:t>している。</a:t>
            </a:r>
          </a:p>
        </p:txBody>
      </p:sp>
      <p:sp>
        <p:nvSpPr>
          <p:cNvPr id="19" name="正方形/長方形 18"/>
          <p:cNvSpPr/>
          <p:nvPr/>
        </p:nvSpPr>
        <p:spPr>
          <a:xfrm>
            <a:off x="1343472" y="2200177"/>
            <a:ext cx="1728192" cy="288031"/>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600" b="1" dirty="0" smtClean="0"/>
              <a:t>取組前</a:t>
            </a:r>
            <a:endParaRPr lang="ja-JP" altLang="en-US" sz="1600" b="1" dirty="0"/>
          </a:p>
        </p:txBody>
      </p:sp>
      <p:sp>
        <p:nvSpPr>
          <p:cNvPr id="5" name="正方形/長方形 4"/>
          <p:cNvSpPr/>
          <p:nvPr/>
        </p:nvSpPr>
        <p:spPr>
          <a:xfrm>
            <a:off x="7740531" y="1942277"/>
            <a:ext cx="3400825" cy="400110"/>
          </a:xfrm>
          <a:prstGeom prst="rect">
            <a:avLst/>
          </a:prstGeom>
        </p:spPr>
        <p:txBody>
          <a:bodyPr wrap="square">
            <a:spAutoFit/>
          </a:bodyPr>
          <a:lstStyle/>
          <a:p>
            <a:r>
              <a:rPr lang="ja-JP" altLang="en-US" sz="1000" dirty="0"/>
              <a:t>将来像（イメージ）</a:t>
            </a:r>
            <a:endParaRPr lang="en-US" altLang="ja-JP" sz="1000" dirty="0"/>
          </a:p>
          <a:p>
            <a:r>
              <a:rPr lang="ja-JP" altLang="en-US" sz="1000" dirty="0"/>
              <a:t>（「大阪城東部地区」のまちづくりの方向性（素案）より抜粋）</a:t>
            </a:r>
          </a:p>
        </p:txBody>
      </p:sp>
    </p:spTree>
    <p:extLst>
      <p:ext uri="{BB962C8B-B14F-4D97-AF65-F5344CB8AC3E}">
        <p14:creationId xmlns:p14="http://schemas.microsoft.com/office/powerpoint/2010/main" val="40687480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143000" y="0"/>
            <a:ext cx="9906000" cy="451272"/>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1600" b="1" dirty="0">
                <a:solidFill>
                  <a:schemeClr val="bg1"/>
                </a:solidFill>
                <a:latin typeface="ＭＳ ゴシック" pitchFamily="49" charset="-128"/>
                <a:ea typeface="ＭＳ ゴシック" pitchFamily="49" charset="-128"/>
              </a:rPr>
              <a:t>５．大阪城公園、森之宮、京橋･大阪ビジネスパーク　③</a:t>
            </a:r>
            <a:r>
              <a:rPr lang="ja-JP" altLang="en-US" sz="1600" b="1" dirty="0">
                <a:solidFill>
                  <a:schemeClr val="bg1"/>
                </a:solidFill>
                <a:latin typeface="+mn-ea"/>
              </a:rPr>
              <a:t>京橋駅周辺の歩行者ﾈｯﾄﾜｰｸの向上と、</a:t>
            </a:r>
            <a:r>
              <a:rPr lang="en-US" altLang="ja-JP" sz="1600" b="1" dirty="0">
                <a:solidFill>
                  <a:schemeClr val="bg1"/>
                </a:solidFill>
                <a:latin typeface="+mn-ea"/>
              </a:rPr>
              <a:t>OBP</a:t>
            </a:r>
            <a:r>
              <a:rPr lang="ja-JP" altLang="en-US" sz="1600" b="1" dirty="0">
                <a:solidFill>
                  <a:schemeClr val="bg1"/>
                </a:solidFill>
                <a:latin typeface="+mn-ea"/>
              </a:rPr>
              <a:t>の再生</a:t>
            </a:r>
            <a:endParaRPr lang="en-US" altLang="ja-JP" sz="1600" b="1" dirty="0">
              <a:solidFill>
                <a:schemeClr val="bg1"/>
              </a:solidFill>
              <a:latin typeface="ＭＳ ゴシック" pitchFamily="49" charset="-128"/>
              <a:ea typeface="ＭＳ ゴシック" pitchFamily="49" charset="-128"/>
            </a:endParaRPr>
          </a:p>
        </p:txBody>
      </p:sp>
      <p:sp>
        <p:nvSpPr>
          <p:cNvPr id="7" name="角丸四角形 6"/>
          <p:cNvSpPr/>
          <p:nvPr/>
        </p:nvSpPr>
        <p:spPr>
          <a:xfrm>
            <a:off x="1271511" y="503678"/>
            <a:ext cx="9649071" cy="909101"/>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noAutofit/>
          </a:bodyPr>
          <a:lstStyle/>
          <a:p>
            <a:r>
              <a:rPr lang="ja-JP" altLang="en-US" sz="1600" dirty="0">
                <a:solidFill>
                  <a:schemeClr val="tx1"/>
                </a:solidFill>
                <a:latin typeface="+mn-ea"/>
              </a:rPr>
              <a:t>＜めざす姿＞</a:t>
            </a:r>
            <a:endParaRPr lang="en-US" altLang="ja-JP" sz="1600" dirty="0">
              <a:solidFill>
                <a:schemeClr val="tx1"/>
              </a:solidFill>
              <a:latin typeface="+mn-ea"/>
            </a:endParaRPr>
          </a:p>
          <a:p>
            <a:pPr marL="88900" indent="-88900">
              <a:lnSpc>
                <a:spcPts val="1800"/>
              </a:lnSpc>
              <a:defRPr/>
            </a:pPr>
            <a:r>
              <a:rPr lang="ja-JP" altLang="en-US" sz="1600" dirty="0" smtClean="0">
                <a:solidFill>
                  <a:schemeClr val="tx1"/>
                </a:solidFill>
                <a:latin typeface="ＭＳ Ｐ明朝" pitchFamily="18" charset="-128"/>
                <a:ea typeface="ＭＳ Ｐ明朝" pitchFamily="18" charset="-128"/>
              </a:rPr>
              <a:t>・</a:t>
            </a:r>
            <a:r>
              <a:rPr lang="ja-JP" altLang="en-US" sz="1600" dirty="0">
                <a:solidFill>
                  <a:schemeClr val="tx1"/>
                </a:solidFill>
                <a:latin typeface="ＭＳ Ｐ明朝" panose="02020600040205080304" pitchFamily="18" charset="-128"/>
                <a:ea typeface="ＭＳ Ｐ明朝" panose="02020600040205080304" pitchFamily="18" charset="-128"/>
              </a:rPr>
              <a:t>京橋駅周辺では、国際観光拠点である大阪城公園に隣接した交通ターミナルとして、観光客など来訪者の誘致や滞在を図り、関西広域の観光資源を繋ぐハブ拠点を形成するととも</a:t>
            </a:r>
            <a:r>
              <a:rPr lang="ja-JP" altLang="en-US" sz="1600" dirty="0" smtClean="0">
                <a:solidFill>
                  <a:schemeClr val="tx1"/>
                </a:solidFill>
                <a:latin typeface="ＭＳ Ｐ明朝" pitchFamily="18" charset="-128"/>
                <a:ea typeface="ＭＳ Ｐ明朝" pitchFamily="18" charset="-128"/>
              </a:rPr>
              <a:t>に大阪</a:t>
            </a:r>
            <a:r>
              <a:rPr lang="ja-JP" altLang="en-US" sz="1600" dirty="0">
                <a:solidFill>
                  <a:schemeClr val="tx1"/>
                </a:solidFill>
                <a:latin typeface="ＭＳ Ｐ明朝" pitchFamily="18" charset="-128"/>
                <a:ea typeface="ＭＳ Ｐ明朝" pitchFamily="18" charset="-128"/>
              </a:rPr>
              <a:t>ビジネスパーク（</a:t>
            </a:r>
            <a:r>
              <a:rPr lang="en-US" altLang="ja-JP" sz="1600" dirty="0">
                <a:solidFill>
                  <a:schemeClr val="tx1"/>
                </a:solidFill>
                <a:latin typeface="ＭＳ Ｐ明朝" pitchFamily="18" charset="-128"/>
                <a:ea typeface="ＭＳ Ｐ明朝" pitchFamily="18" charset="-128"/>
              </a:rPr>
              <a:t>OBP</a:t>
            </a:r>
            <a:r>
              <a:rPr lang="ja-JP" altLang="en-US" sz="1600" dirty="0">
                <a:solidFill>
                  <a:schemeClr val="tx1"/>
                </a:solidFill>
                <a:latin typeface="ＭＳ Ｐ明朝" pitchFamily="18" charset="-128"/>
                <a:ea typeface="ＭＳ Ｐ明朝" pitchFamily="18" charset="-128"/>
              </a:rPr>
              <a:t>）を災害時などリスク発生時の業務継続性に強い街として再生し、国際的なビジネス拠点をめざす。</a:t>
            </a:r>
            <a:endParaRPr lang="en-US" altLang="ja-JP" sz="1600" dirty="0">
              <a:solidFill>
                <a:schemeClr val="tx1"/>
              </a:solidFill>
              <a:latin typeface="ＭＳ Ｐ明朝" pitchFamily="18" charset="-128"/>
              <a:ea typeface="ＭＳ Ｐ明朝" pitchFamily="18" charset="-128"/>
            </a:endParaRPr>
          </a:p>
        </p:txBody>
      </p:sp>
      <p:sp>
        <p:nvSpPr>
          <p:cNvPr id="307" name="正方形/長方形 306"/>
          <p:cNvSpPr/>
          <p:nvPr/>
        </p:nvSpPr>
        <p:spPr>
          <a:xfrm>
            <a:off x="4583832" y="1595626"/>
            <a:ext cx="2664296" cy="49297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24000" rIns="72000" bIns="0" rtlCol="0" anchor="t" anchorCtr="0"/>
          <a:lstStyle/>
          <a:p>
            <a:pPr marL="87313" indent="-87313"/>
            <a:r>
              <a:rPr lang="en-US" altLang="ja-JP" sz="1200" dirty="0">
                <a:solidFill>
                  <a:schemeClr val="tx1"/>
                </a:solidFill>
                <a:latin typeface="+mn-ea"/>
              </a:rPr>
              <a:t>【</a:t>
            </a:r>
            <a:r>
              <a:rPr lang="ja-JP" altLang="en-US" sz="1200" dirty="0">
                <a:solidFill>
                  <a:schemeClr val="tx1"/>
                </a:solidFill>
                <a:latin typeface="+mn-ea"/>
              </a:rPr>
              <a:t>京橋</a:t>
            </a:r>
            <a:r>
              <a:rPr lang="en-US" altLang="ja-JP" sz="1200" dirty="0">
                <a:solidFill>
                  <a:schemeClr val="tx1"/>
                </a:solidFill>
                <a:latin typeface="+mn-ea"/>
              </a:rPr>
              <a:t>】</a:t>
            </a:r>
          </a:p>
          <a:p>
            <a:pPr marL="87313" indent="-87313"/>
            <a:r>
              <a:rPr lang="ja-JP" altLang="en-US" sz="1200" dirty="0">
                <a:solidFill>
                  <a:schemeClr val="tx1"/>
                </a:solidFill>
                <a:latin typeface="ＭＳ Ｐ明朝" pitchFamily="18" charset="-128"/>
                <a:ea typeface="ＭＳ Ｐ明朝" pitchFamily="18" charset="-128"/>
              </a:rPr>
              <a:t>・ターミナル駅にふさわしい基幹商業機能のさらなる強化</a:t>
            </a:r>
            <a:r>
              <a:rPr lang="ja-JP" altLang="en-US" sz="1200" dirty="0" smtClean="0">
                <a:solidFill>
                  <a:schemeClr val="tx1"/>
                </a:solidFill>
                <a:latin typeface="ＭＳ Ｐ明朝" pitchFamily="18" charset="-128"/>
                <a:ea typeface="ＭＳ Ｐ明朝" pitchFamily="18" charset="-128"/>
              </a:rPr>
              <a:t>や高質な</a:t>
            </a:r>
            <a:r>
              <a:rPr lang="ja-JP" altLang="en-US" sz="1200" dirty="0">
                <a:solidFill>
                  <a:schemeClr val="tx1"/>
                </a:solidFill>
                <a:latin typeface="ＭＳ Ｐ明朝" pitchFamily="18" charset="-128"/>
                <a:ea typeface="ＭＳ Ｐ明朝" pitchFamily="18" charset="-128"/>
              </a:rPr>
              <a:t>宿泊機能の導入等による駅前のポテンシャルの向上を図る。</a:t>
            </a:r>
          </a:p>
          <a:p>
            <a:pPr marL="87313" indent="-87313"/>
            <a:r>
              <a:rPr lang="ja-JP" altLang="en-US" sz="1200" dirty="0" smtClean="0">
                <a:solidFill>
                  <a:schemeClr val="tx1"/>
                </a:solidFill>
                <a:latin typeface="ＭＳ Ｐ明朝" pitchFamily="18" charset="-128"/>
                <a:ea typeface="ＭＳ Ｐ明朝" pitchFamily="18" charset="-128"/>
              </a:rPr>
              <a:t>・交通</a:t>
            </a:r>
            <a:r>
              <a:rPr lang="ja-JP" altLang="en-US" sz="1200" dirty="0">
                <a:solidFill>
                  <a:schemeClr val="tx1"/>
                </a:solidFill>
                <a:latin typeface="ＭＳ Ｐ明朝" pitchFamily="18" charset="-128"/>
                <a:ea typeface="ＭＳ Ｐ明朝" pitchFamily="18" charset="-128"/>
              </a:rPr>
              <a:t>結節点としての機能整備と駅間や大阪ビジネスパークとの安全で快適な歩行者</a:t>
            </a:r>
            <a:r>
              <a:rPr lang="ja-JP" altLang="en-US" sz="1200" dirty="0" smtClean="0">
                <a:solidFill>
                  <a:schemeClr val="tx1"/>
                </a:solidFill>
                <a:latin typeface="ＭＳ Ｐ明朝" pitchFamily="18" charset="-128"/>
                <a:ea typeface="ＭＳ Ｐ明朝" pitchFamily="18" charset="-128"/>
              </a:rPr>
              <a:t>ネットワークの形成と</a:t>
            </a:r>
            <a:r>
              <a:rPr lang="ja-JP" altLang="en-US" sz="1200" dirty="0">
                <a:solidFill>
                  <a:schemeClr val="tx1"/>
                </a:solidFill>
                <a:latin typeface="ＭＳ Ｐ明朝" pitchFamily="18" charset="-128"/>
                <a:ea typeface="ＭＳ Ｐ明朝" pitchFamily="18" charset="-128"/>
              </a:rPr>
              <a:t>ともに、国際観光拠点としてのターミナル駅の機能拡充を図る</a:t>
            </a:r>
            <a:r>
              <a:rPr lang="ja-JP" altLang="en-US"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8900" indent="-88900">
              <a:lnSpc>
                <a:spcPct val="150000"/>
              </a:lnSpc>
            </a:pPr>
            <a:r>
              <a:rPr lang="en-US" altLang="ja-JP" sz="1200" dirty="0" smtClean="0">
                <a:solidFill>
                  <a:schemeClr val="tx1"/>
                </a:solidFill>
                <a:latin typeface="+mn-ea"/>
              </a:rPr>
              <a:t>【</a:t>
            </a:r>
            <a:r>
              <a:rPr lang="ja-JP" altLang="en-US" sz="1200" dirty="0">
                <a:solidFill>
                  <a:schemeClr val="tx1"/>
                </a:solidFill>
                <a:latin typeface="+mn-ea"/>
              </a:rPr>
              <a:t>大阪ビジネスパーク</a:t>
            </a:r>
            <a:r>
              <a:rPr lang="en-US" altLang="ja-JP" sz="1200" dirty="0">
                <a:solidFill>
                  <a:schemeClr val="tx1"/>
                </a:solidFill>
                <a:latin typeface="+mn-ea"/>
              </a:rPr>
              <a:t>】</a:t>
            </a:r>
          </a:p>
          <a:p>
            <a:pPr marL="87313" indent="-87313"/>
            <a:r>
              <a:rPr lang="ja-JP" altLang="en-US" sz="1200" dirty="0">
                <a:solidFill>
                  <a:schemeClr val="tx1"/>
                </a:solidFill>
                <a:latin typeface="ＭＳ Ｐ明朝" pitchFamily="18" charset="-128"/>
                <a:ea typeface="ＭＳ Ｐ明朝" pitchFamily="18" charset="-128"/>
              </a:rPr>
              <a:t>・建物の大規模な改修・更新を迎えるにあたり、災害時などリスク発生時の業務継続性に強く、エリア全体の防災性や環境に配慮したまちとする。</a:t>
            </a:r>
            <a:endParaRPr lang="en-US" altLang="ja-JP" sz="1200" dirty="0">
              <a:solidFill>
                <a:schemeClr val="tx1"/>
              </a:solidFill>
              <a:latin typeface="ＭＳ Ｐ明朝" pitchFamily="18" charset="-128"/>
              <a:ea typeface="ＭＳ Ｐ明朝" pitchFamily="18" charset="-128"/>
            </a:endParaRPr>
          </a:p>
          <a:p>
            <a:pPr marL="87313" indent="-87313"/>
            <a:r>
              <a:rPr lang="ja-JP" altLang="en-US" sz="1200" dirty="0">
                <a:solidFill>
                  <a:schemeClr val="tx1"/>
                </a:solidFill>
                <a:latin typeface="ＭＳ Ｐ明朝" pitchFamily="18" charset="-128"/>
                <a:ea typeface="ＭＳ Ｐ明朝" pitchFamily="18" charset="-128"/>
              </a:rPr>
              <a:t>・公開空地等と一体となるようパークアベュー*の活用を図るなど、歩行者空間を整備。</a:t>
            </a:r>
            <a:endParaRPr lang="en-US" altLang="ja-JP" sz="1200" dirty="0">
              <a:solidFill>
                <a:schemeClr val="tx1"/>
              </a:solidFill>
              <a:latin typeface="ＭＳ Ｐ明朝" pitchFamily="18" charset="-128"/>
              <a:ea typeface="ＭＳ Ｐ明朝" pitchFamily="18" charset="-128"/>
            </a:endParaRPr>
          </a:p>
          <a:p>
            <a:pPr marL="87313" indent="-87313"/>
            <a:endParaRPr lang="en-US" altLang="ja-JP" sz="1400" dirty="0">
              <a:solidFill>
                <a:schemeClr val="tx1"/>
              </a:solidFill>
              <a:latin typeface="ＭＳ Ｐ明朝" pitchFamily="18" charset="-128"/>
              <a:ea typeface="ＭＳ Ｐ明朝" pitchFamily="18" charset="-128"/>
            </a:endParaRPr>
          </a:p>
          <a:p>
            <a:pPr marL="87313" indent="-87313"/>
            <a:r>
              <a:rPr lang="ja-JP" altLang="en-US" sz="1000" dirty="0">
                <a:solidFill>
                  <a:schemeClr val="tx1"/>
                </a:solidFill>
                <a:latin typeface="ＭＳ Ｐ明朝" pitchFamily="18" charset="-128"/>
                <a:ea typeface="ＭＳ Ｐ明朝" pitchFamily="18" charset="-128"/>
              </a:rPr>
              <a:t>　＊地区内の南北方向の道路の愛称</a:t>
            </a:r>
            <a:endParaRPr lang="en-US" altLang="ja-JP" sz="1000" dirty="0">
              <a:solidFill>
                <a:schemeClr val="tx1"/>
              </a:solidFill>
              <a:latin typeface="ＭＳ Ｐ明朝" pitchFamily="18" charset="-128"/>
              <a:ea typeface="ＭＳ Ｐ明朝" pitchFamily="18" charset="-128"/>
            </a:endParaRPr>
          </a:p>
        </p:txBody>
      </p:sp>
      <p:sp>
        <p:nvSpPr>
          <p:cNvPr id="308" name="正方形/長方形 307"/>
          <p:cNvSpPr/>
          <p:nvPr/>
        </p:nvSpPr>
        <p:spPr>
          <a:xfrm>
            <a:off x="4583868" y="1595626"/>
            <a:ext cx="1728191"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将来像</a:t>
            </a:r>
            <a:endParaRPr lang="ja-JP" altLang="en-US" sz="1600" b="1" dirty="0"/>
          </a:p>
        </p:txBody>
      </p:sp>
      <p:sp>
        <p:nvSpPr>
          <p:cNvPr id="309" name="右矢印 308"/>
          <p:cNvSpPr/>
          <p:nvPr/>
        </p:nvSpPr>
        <p:spPr>
          <a:xfrm>
            <a:off x="4330700" y="3463050"/>
            <a:ext cx="228748" cy="648072"/>
          </a:xfrm>
          <a:prstGeom prst="rightArrow">
            <a:avLst>
              <a:gd name="adj1" fmla="val 50000"/>
              <a:gd name="adj2" fmla="val 6405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03" name="図 202" descr="大阪城周辺.jpg"/>
          <p:cNvPicPr>
            <a:picLocks noChangeAspect="1"/>
          </p:cNvPicPr>
          <p:nvPr/>
        </p:nvPicPr>
        <p:blipFill>
          <a:blip r:embed="rId3" cstate="email"/>
          <a:srcRect l="42418" t="5657" r="37061" b="54639"/>
          <a:stretch>
            <a:fillRect/>
          </a:stretch>
        </p:blipFill>
        <p:spPr>
          <a:xfrm>
            <a:off x="7308854" y="1595626"/>
            <a:ext cx="3599768" cy="4929718"/>
          </a:xfrm>
          <a:prstGeom prst="rect">
            <a:avLst/>
          </a:prstGeom>
          <a:ln w="12700">
            <a:solidFill>
              <a:schemeClr val="tx1"/>
            </a:solidFill>
          </a:ln>
        </p:spPr>
      </p:pic>
      <p:sp>
        <p:nvSpPr>
          <p:cNvPr id="207" name="フリーフォーム 206"/>
          <p:cNvSpPr/>
          <p:nvPr/>
        </p:nvSpPr>
        <p:spPr>
          <a:xfrm>
            <a:off x="7336683" y="3826904"/>
            <a:ext cx="3321437" cy="2366918"/>
          </a:xfrm>
          <a:custGeom>
            <a:avLst/>
            <a:gdLst>
              <a:gd name="connsiteX0" fmla="*/ 1553029 w 1756229"/>
              <a:gd name="connsiteY0" fmla="*/ 0 h 1146628"/>
              <a:gd name="connsiteX1" fmla="*/ 957943 w 1756229"/>
              <a:gd name="connsiteY1" fmla="*/ 174171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53029 w 1756229"/>
              <a:gd name="connsiteY0" fmla="*/ 0 h 1146628"/>
              <a:gd name="connsiteX1" fmla="*/ 982734 w 1756229"/>
              <a:gd name="connsiteY1" fmla="*/ 223529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06399 w 1709599"/>
              <a:gd name="connsiteY0" fmla="*/ 0 h 1146628"/>
              <a:gd name="connsiteX1" fmla="*/ 936104 w 1709599"/>
              <a:gd name="connsiteY1" fmla="*/ 223529 h 1146628"/>
              <a:gd name="connsiteX2" fmla="*/ 0 w 1709599"/>
              <a:gd name="connsiteY2" fmla="*/ 727585 h 1146628"/>
              <a:gd name="connsiteX3" fmla="*/ 287199 w 1709599"/>
              <a:gd name="connsiteY3" fmla="*/ 885371 h 1146628"/>
              <a:gd name="connsiteX4" fmla="*/ 562970 w 1709599"/>
              <a:gd name="connsiteY4" fmla="*/ 870857 h 1146628"/>
              <a:gd name="connsiteX5" fmla="*/ 1085485 w 1709599"/>
              <a:gd name="connsiteY5" fmla="*/ 1103086 h 1146628"/>
              <a:gd name="connsiteX6" fmla="*/ 1607999 w 1709599"/>
              <a:gd name="connsiteY6" fmla="*/ 1146628 h 1146628"/>
              <a:gd name="connsiteX7" fmla="*/ 1709599 w 1709599"/>
              <a:gd name="connsiteY7" fmla="*/ 478971 h 1146628"/>
              <a:gd name="connsiteX8" fmla="*/ 1506399 w 1709599"/>
              <a:gd name="connsiteY8" fmla="*/ 0 h 1146628"/>
              <a:gd name="connsiteX0" fmla="*/ 1526268 w 1729468"/>
              <a:gd name="connsiteY0" fmla="*/ 0 h 1146628"/>
              <a:gd name="connsiteX1" fmla="*/ 955973 w 1729468"/>
              <a:gd name="connsiteY1" fmla="*/ 223529 h 1146628"/>
              <a:gd name="connsiteX2" fmla="*/ 0 w 1729468"/>
              <a:gd name="connsiteY2" fmla="*/ 751795 h 1146628"/>
              <a:gd name="connsiteX3" fmla="*/ 307068 w 1729468"/>
              <a:gd name="connsiteY3" fmla="*/ 885371 h 1146628"/>
              <a:gd name="connsiteX4" fmla="*/ 582839 w 1729468"/>
              <a:gd name="connsiteY4" fmla="*/ 870857 h 1146628"/>
              <a:gd name="connsiteX5" fmla="*/ 1105354 w 1729468"/>
              <a:gd name="connsiteY5" fmla="*/ 1103086 h 1146628"/>
              <a:gd name="connsiteX6" fmla="*/ 1627868 w 1729468"/>
              <a:gd name="connsiteY6" fmla="*/ 1146628 h 1146628"/>
              <a:gd name="connsiteX7" fmla="*/ 1729468 w 1729468"/>
              <a:gd name="connsiteY7" fmla="*/ 478971 h 1146628"/>
              <a:gd name="connsiteX8" fmla="*/ 1526268 w 1729468"/>
              <a:gd name="connsiteY8" fmla="*/ 0 h 1146628"/>
              <a:gd name="connsiteX0" fmla="*/ 1526268 w 1729468"/>
              <a:gd name="connsiteY0" fmla="*/ 0 h 1165678"/>
              <a:gd name="connsiteX1" fmla="*/ 955973 w 1729468"/>
              <a:gd name="connsiteY1" fmla="*/ 223529 h 1165678"/>
              <a:gd name="connsiteX2" fmla="*/ 0 w 1729468"/>
              <a:gd name="connsiteY2" fmla="*/ 751795 h 1165678"/>
              <a:gd name="connsiteX3" fmla="*/ 307068 w 1729468"/>
              <a:gd name="connsiteY3" fmla="*/ 885371 h 1165678"/>
              <a:gd name="connsiteX4" fmla="*/ 582839 w 1729468"/>
              <a:gd name="connsiteY4" fmla="*/ 870857 h 1165678"/>
              <a:gd name="connsiteX5" fmla="*/ 1105354 w 1729468"/>
              <a:gd name="connsiteY5" fmla="*/ 1103086 h 1165678"/>
              <a:gd name="connsiteX6" fmla="*/ 1585006 w 1729468"/>
              <a:gd name="connsiteY6" fmla="*/ 1165678 h 1165678"/>
              <a:gd name="connsiteX7" fmla="*/ 1729468 w 1729468"/>
              <a:gd name="connsiteY7" fmla="*/ 478971 h 1165678"/>
              <a:gd name="connsiteX8" fmla="*/ 1526268 w 1729468"/>
              <a:gd name="connsiteY8" fmla="*/ 0 h 1165678"/>
              <a:gd name="connsiteX0" fmla="*/ 1526268 w 1672318"/>
              <a:gd name="connsiteY0" fmla="*/ 0 h 1165678"/>
              <a:gd name="connsiteX1" fmla="*/ 955973 w 1672318"/>
              <a:gd name="connsiteY1" fmla="*/ 223529 h 1165678"/>
              <a:gd name="connsiteX2" fmla="*/ 0 w 1672318"/>
              <a:gd name="connsiteY2" fmla="*/ 751795 h 1165678"/>
              <a:gd name="connsiteX3" fmla="*/ 307068 w 1672318"/>
              <a:gd name="connsiteY3" fmla="*/ 885371 h 1165678"/>
              <a:gd name="connsiteX4" fmla="*/ 582839 w 1672318"/>
              <a:gd name="connsiteY4" fmla="*/ 870857 h 1165678"/>
              <a:gd name="connsiteX5" fmla="*/ 1105354 w 1672318"/>
              <a:gd name="connsiteY5" fmla="*/ 1103086 h 1165678"/>
              <a:gd name="connsiteX6" fmla="*/ 1585006 w 1672318"/>
              <a:gd name="connsiteY6" fmla="*/ 1165678 h 1165678"/>
              <a:gd name="connsiteX7" fmla="*/ 1672318 w 1672318"/>
              <a:gd name="connsiteY7" fmla="*/ 388483 h 1165678"/>
              <a:gd name="connsiteX8" fmla="*/ 1526268 w 1672318"/>
              <a:gd name="connsiteY8" fmla="*/ 0 h 1165678"/>
              <a:gd name="connsiteX0" fmla="*/ 1526268 w 1695450"/>
              <a:gd name="connsiteY0" fmla="*/ 0 h 1165678"/>
              <a:gd name="connsiteX1" fmla="*/ 955973 w 1695450"/>
              <a:gd name="connsiteY1" fmla="*/ 223529 h 1165678"/>
              <a:gd name="connsiteX2" fmla="*/ 0 w 1695450"/>
              <a:gd name="connsiteY2" fmla="*/ 751795 h 1165678"/>
              <a:gd name="connsiteX3" fmla="*/ 307068 w 1695450"/>
              <a:gd name="connsiteY3" fmla="*/ 885371 h 1165678"/>
              <a:gd name="connsiteX4" fmla="*/ 582839 w 1695450"/>
              <a:gd name="connsiteY4" fmla="*/ 870857 h 1165678"/>
              <a:gd name="connsiteX5" fmla="*/ 1105354 w 1695450"/>
              <a:gd name="connsiteY5" fmla="*/ 1103086 h 1165678"/>
              <a:gd name="connsiteX6" fmla="*/ 1585006 w 1695450"/>
              <a:gd name="connsiteY6" fmla="*/ 1165678 h 1165678"/>
              <a:gd name="connsiteX7" fmla="*/ 1695450 w 1695450"/>
              <a:gd name="connsiteY7" fmla="*/ 551770 h 1165678"/>
              <a:gd name="connsiteX8" fmla="*/ 1672318 w 1695450"/>
              <a:gd name="connsiteY8" fmla="*/ 388483 h 1165678"/>
              <a:gd name="connsiteX9" fmla="*/ 1526268 w 1695450"/>
              <a:gd name="connsiteY9" fmla="*/ 0 h 1165678"/>
              <a:gd name="connsiteX0" fmla="*/ 1550080 w 1695450"/>
              <a:gd name="connsiteY0" fmla="*/ 0 h 1146628"/>
              <a:gd name="connsiteX1" fmla="*/ 955973 w 1695450"/>
              <a:gd name="connsiteY1" fmla="*/ 204479 h 1146628"/>
              <a:gd name="connsiteX2" fmla="*/ 0 w 1695450"/>
              <a:gd name="connsiteY2" fmla="*/ 732745 h 1146628"/>
              <a:gd name="connsiteX3" fmla="*/ 307068 w 1695450"/>
              <a:gd name="connsiteY3" fmla="*/ 866321 h 1146628"/>
              <a:gd name="connsiteX4" fmla="*/ 582839 w 1695450"/>
              <a:gd name="connsiteY4" fmla="*/ 851807 h 1146628"/>
              <a:gd name="connsiteX5" fmla="*/ 1105354 w 1695450"/>
              <a:gd name="connsiteY5" fmla="*/ 1084036 h 1146628"/>
              <a:gd name="connsiteX6" fmla="*/ 1585006 w 1695450"/>
              <a:gd name="connsiteY6" fmla="*/ 1146628 h 1146628"/>
              <a:gd name="connsiteX7" fmla="*/ 1695450 w 1695450"/>
              <a:gd name="connsiteY7" fmla="*/ 532720 h 1146628"/>
              <a:gd name="connsiteX8" fmla="*/ 1672318 w 1695450"/>
              <a:gd name="connsiteY8" fmla="*/ 369433 h 1146628"/>
              <a:gd name="connsiteX9" fmla="*/ 1550080 w 1695450"/>
              <a:gd name="connsiteY9" fmla="*/ 0 h 1146628"/>
              <a:gd name="connsiteX0" fmla="*/ 1463666 w 1609036"/>
              <a:gd name="connsiteY0" fmla="*/ 0 h 1146628"/>
              <a:gd name="connsiteX1" fmla="*/ 869559 w 1609036"/>
              <a:gd name="connsiteY1" fmla="*/ 204479 h 1146628"/>
              <a:gd name="connsiteX2" fmla="*/ 0 w 1609036"/>
              <a:gd name="connsiteY2" fmla="*/ 698201 h 1146628"/>
              <a:gd name="connsiteX3" fmla="*/ 220654 w 1609036"/>
              <a:gd name="connsiteY3" fmla="*/ 866321 h 1146628"/>
              <a:gd name="connsiteX4" fmla="*/ 496425 w 1609036"/>
              <a:gd name="connsiteY4" fmla="*/ 851807 h 1146628"/>
              <a:gd name="connsiteX5" fmla="*/ 1018940 w 1609036"/>
              <a:gd name="connsiteY5" fmla="*/ 1084036 h 1146628"/>
              <a:gd name="connsiteX6" fmla="*/ 1498592 w 1609036"/>
              <a:gd name="connsiteY6" fmla="*/ 1146628 h 1146628"/>
              <a:gd name="connsiteX7" fmla="*/ 1609036 w 1609036"/>
              <a:gd name="connsiteY7" fmla="*/ 532720 h 1146628"/>
              <a:gd name="connsiteX8" fmla="*/ 1585904 w 1609036"/>
              <a:gd name="connsiteY8" fmla="*/ 369433 h 1146628"/>
              <a:gd name="connsiteX9" fmla="*/ 1463666 w 1609036"/>
              <a:gd name="connsiteY9" fmla="*/ 0 h 1146628"/>
              <a:gd name="connsiteX0" fmla="*/ 1463666 w 1609036"/>
              <a:gd name="connsiteY0" fmla="*/ 0 h 1146628"/>
              <a:gd name="connsiteX1" fmla="*/ 869559 w 1609036"/>
              <a:gd name="connsiteY1" fmla="*/ 204479 h 1146628"/>
              <a:gd name="connsiteX2" fmla="*/ 0 w 1609036"/>
              <a:gd name="connsiteY2" fmla="*/ 698201 h 1146628"/>
              <a:gd name="connsiteX3" fmla="*/ 264864 w 1609036"/>
              <a:gd name="connsiteY3" fmla="*/ 867067 h 1146628"/>
              <a:gd name="connsiteX4" fmla="*/ 496425 w 1609036"/>
              <a:gd name="connsiteY4" fmla="*/ 851807 h 1146628"/>
              <a:gd name="connsiteX5" fmla="*/ 1018940 w 1609036"/>
              <a:gd name="connsiteY5" fmla="*/ 1084036 h 1146628"/>
              <a:gd name="connsiteX6" fmla="*/ 1498592 w 1609036"/>
              <a:gd name="connsiteY6" fmla="*/ 1146628 h 1146628"/>
              <a:gd name="connsiteX7" fmla="*/ 1609036 w 1609036"/>
              <a:gd name="connsiteY7" fmla="*/ 532720 h 1146628"/>
              <a:gd name="connsiteX8" fmla="*/ 1585904 w 1609036"/>
              <a:gd name="connsiteY8" fmla="*/ 369433 h 1146628"/>
              <a:gd name="connsiteX9" fmla="*/ 1463666 w 1609036"/>
              <a:gd name="connsiteY9" fmla="*/ 0 h 1146628"/>
              <a:gd name="connsiteX0" fmla="*/ 1463666 w 1609036"/>
              <a:gd name="connsiteY0" fmla="*/ 0 h 1146628"/>
              <a:gd name="connsiteX1" fmla="*/ 869559 w 1609036"/>
              <a:gd name="connsiteY1" fmla="*/ 204479 h 1146628"/>
              <a:gd name="connsiteX2" fmla="*/ 0 w 1609036"/>
              <a:gd name="connsiteY2" fmla="*/ 698201 h 1146628"/>
              <a:gd name="connsiteX3" fmla="*/ 264864 w 1609036"/>
              <a:gd name="connsiteY3" fmla="*/ 867067 h 1146628"/>
              <a:gd name="connsiteX4" fmla="*/ 496425 w 1609036"/>
              <a:gd name="connsiteY4" fmla="*/ 851807 h 1146628"/>
              <a:gd name="connsiteX5" fmla="*/ 1051125 w 1609036"/>
              <a:gd name="connsiteY5" fmla="*/ 1036946 h 1146628"/>
              <a:gd name="connsiteX6" fmla="*/ 1498592 w 1609036"/>
              <a:gd name="connsiteY6" fmla="*/ 1146628 h 1146628"/>
              <a:gd name="connsiteX7" fmla="*/ 1609036 w 1609036"/>
              <a:gd name="connsiteY7" fmla="*/ 532720 h 1146628"/>
              <a:gd name="connsiteX8" fmla="*/ 1585904 w 1609036"/>
              <a:gd name="connsiteY8" fmla="*/ 369433 h 1146628"/>
              <a:gd name="connsiteX9" fmla="*/ 1463666 w 1609036"/>
              <a:gd name="connsiteY9" fmla="*/ 0 h 1146628"/>
              <a:gd name="connsiteX0" fmla="*/ 1463666 w 1609036"/>
              <a:gd name="connsiteY0" fmla="*/ 0 h 1146628"/>
              <a:gd name="connsiteX1" fmla="*/ 869559 w 1609036"/>
              <a:gd name="connsiteY1" fmla="*/ 204479 h 1146628"/>
              <a:gd name="connsiteX2" fmla="*/ 0 w 1609036"/>
              <a:gd name="connsiteY2" fmla="*/ 698201 h 1146628"/>
              <a:gd name="connsiteX3" fmla="*/ 264864 w 1609036"/>
              <a:gd name="connsiteY3" fmla="*/ 867067 h 1146628"/>
              <a:gd name="connsiteX4" fmla="*/ 548955 w 1609036"/>
              <a:gd name="connsiteY4" fmla="*/ 849804 h 1146628"/>
              <a:gd name="connsiteX5" fmla="*/ 1051125 w 1609036"/>
              <a:gd name="connsiteY5" fmla="*/ 1036946 h 1146628"/>
              <a:gd name="connsiteX6" fmla="*/ 1498592 w 1609036"/>
              <a:gd name="connsiteY6" fmla="*/ 1146628 h 1146628"/>
              <a:gd name="connsiteX7" fmla="*/ 1609036 w 1609036"/>
              <a:gd name="connsiteY7" fmla="*/ 532720 h 1146628"/>
              <a:gd name="connsiteX8" fmla="*/ 1585904 w 1609036"/>
              <a:gd name="connsiteY8" fmla="*/ 369433 h 1146628"/>
              <a:gd name="connsiteX9" fmla="*/ 1463666 w 1609036"/>
              <a:gd name="connsiteY9" fmla="*/ 0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036" h="1146628">
                <a:moveTo>
                  <a:pt x="1463666" y="0"/>
                </a:moveTo>
                <a:lnTo>
                  <a:pt x="869559" y="204479"/>
                </a:lnTo>
                <a:lnTo>
                  <a:pt x="0" y="698201"/>
                </a:lnTo>
                <a:lnTo>
                  <a:pt x="264864" y="867067"/>
                </a:lnTo>
                <a:lnTo>
                  <a:pt x="548955" y="849804"/>
                </a:lnTo>
                <a:lnTo>
                  <a:pt x="1051125" y="1036946"/>
                </a:lnTo>
                <a:lnTo>
                  <a:pt x="1498592" y="1146628"/>
                </a:lnTo>
                <a:lnTo>
                  <a:pt x="1609036" y="532720"/>
                </a:lnTo>
                <a:lnTo>
                  <a:pt x="1585904" y="369433"/>
                </a:lnTo>
                <a:lnTo>
                  <a:pt x="1463666" y="0"/>
                </a:lnTo>
                <a:close/>
              </a:path>
            </a:pathLst>
          </a:cu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lIns="91406" tIns="45703" rIns="91406" bIns="45703" rtlCol="0" anchor="ctr"/>
          <a:lstStyle/>
          <a:p>
            <a:pPr algn="ctr"/>
            <a:endParaRPr lang="ja-JP" altLang="en-US"/>
          </a:p>
        </p:txBody>
      </p:sp>
      <p:sp>
        <p:nvSpPr>
          <p:cNvPr id="209" name="フリーフォーム 208"/>
          <p:cNvSpPr/>
          <p:nvPr/>
        </p:nvSpPr>
        <p:spPr>
          <a:xfrm>
            <a:off x="8078263" y="1915561"/>
            <a:ext cx="2804960" cy="4476979"/>
          </a:xfrm>
          <a:custGeom>
            <a:avLst/>
            <a:gdLst>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23925"/>
              <a:gd name="connsiteY0" fmla="*/ 4819650 h 4819650"/>
              <a:gd name="connsiteX1" fmla="*/ 923925 w 923925"/>
              <a:gd name="connsiteY1" fmla="*/ 4076700 h 4819650"/>
              <a:gd name="connsiteX2" fmla="*/ 628650 w 923925"/>
              <a:gd name="connsiteY2" fmla="*/ 2276475 h 4819650"/>
              <a:gd name="connsiteX3" fmla="*/ 0 w 923925"/>
              <a:gd name="connsiteY3" fmla="*/ 1038225 h 4819650"/>
              <a:gd name="connsiteX4" fmla="*/ 476250 w 923925"/>
              <a:gd name="connsiteY4" fmla="*/ 0 h 4819650"/>
              <a:gd name="connsiteX0" fmla="*/ 809625 w 954087"/>
              <a:gd name="connsiteY0" fmla="*/ 4819650 h 4819650"/>
              <a:gd name="connsiteX1" fmla="*/ 923925 w 954087"/>
              <a:gd name="connsiteY1" fmla="*/ 4076700 h 4819650"/>
              <a:gd name="connsiteX2" fmla="*/ 628650 w 954087"/>
              <a:gd name="connsiteY2" fmla="*/ 2276475 h 4819650"/>
              <a:gd name="connsiteX3" fmla="*/ 0 w 954087"/>
              <a:gd name="connsiteY3" fmla="*/ 1038225 h 4819650"/>
              <a:gd name="connsiteX4" fmla="*/ 476250 w 954087"/>
              <a:gd name="connsiteY4" fmla="*/ 0 h 4819650"/>
              <a:gd name="connsiteX0" fmla="*/ 835025 w 979487"/>
              <a:gd name="connsiteY0" fmla="*/ 4819650 h 4819650"/>
              <a:gd name="connsiteX1" fmla="*/ 949325 w 979487"/>
              <a:gd name="connsiteY1" fmla="*/ 4076700 h 4819650"/>
              <a:gd name="connsiteX2" fmla="*/ 654050 w 979487"/>
              <a:gd name="connsiteY2" fmla="*/ 2276475 h 4819650"/>
              <a:gd name="connsiteX3" fmla="*/ 25400 w 979487"/>
              <a:gd name="connsiteY3" fmla="*/ 1038225 h 4819650"/>
              <a:gd name="connsiteX4" fmla="*/ 501650 w 979487"/>
              <a:gd name="connsiteY4" fmla="*/ 0 h 4819650"/>
              <a:gd name="connsiteX0" fmla="*/ 862070 w 1006532"/>
              <a:gd name="connsiteY0" fmla="*/ 5538564 h 5538564"/>
              <a:gd name="connsiteX1" fmla="*/ 976370 w 1006532"/>
              <a:gd name="connsiteY1" fmla="*/ 4795614 h 5538564"/>
              <a:gd name="connsiteX2" fmla="*/ 681095 w 1006532"/>
              <a:gd name="connsiteY2" fmla="*/ 2995389 h 5538564"/>
              <a:gd name="connsiteX3" fmla="*/ 52445 w 1006532"/>
              <a:gd name="connsiteY3" fmla="*/ 1757139 h 5538564"/>
              <a:gd name="connsiteX4" fmla="*/ 995767 w 1006532"/>
              <a:gd name="connsiteY4" fmla="*/ 0 h 5538564"/>
              <a:gd name="connsiteX0" fmla="*/ 1018088 w 2087889"/>
              <a:gd name="connsiteY0" fmla="*/ 5754588 h 5754588"/>
              <a:gd name="connsiteX1" fmla="*/ 1132388 w 2087889"/>
              <a:gd name="connsiteY1" fmla="*/ 5011638 h 5754588"/>
              <a:gd name="connsiteX2" fmla="*/ 837113 w 2087889"/>
              <a:gd name="connsiteY2" fmla="*/ 3211413 h 5754588"/>
              <a:gd name="connsiteX3" fmla="*/ 208463 w 2087889"/>
              <a:gd name="connsiteY3" fmla="*/ 1973163 h 5754588"/>
              <a:gd name="connsiteX4" fmla="*/ 2087889 w 2087889"/>
              <a:gd name="connsiteY4" fmla="*/ 0 h 5754588"/>
              <a:gd name="connsiteX0" fmla="*/ 850069 w 1919870"/>
              <a:gd name="connsiteY0" fmla="*/ 5795416 h 5795416"/>
              <a:gd name="connsiteX1" fmla="*/ 964369 w 1919870"/>
              <a:gd name="connsiteY1" fmla="*/ 5052466 h 5795416"/>
              <a:gd name="connsiteX2" fmla="*/ 669094 w 1919870"/>
              <a:gd name="connsiteY2" fmla="*/ 3252241 h 5795416"/>
              <a:gd name="connsiteX3" fmla="*/ 40444 w 1919870"/>
              <a:gd name="connsiteY3" fmla="*/ 2013991 h 5795416"/>
              <a:gd name="connsiteX4" fmla="*/ 911758 w 1919870"/>
              <a:gd name="connsiteY4" fmla="*/ 328860 h 5795416"/>
              <a:gd name="connsiteX5" fmla="*/ 1919870 w 1919870"/>
              <a:gd name="connsiteY5" fmla="*/ 40828 h 5795416"/>
              <a:gd name="connsiteX0" fmla="*/ 889195 w 1958996"/>
              <a:gd name="connsiteY0" fmla="*/ 5754588 h 5754588"/>
              <a:gd name="connsiteX1" fmla="*/ 1003495 w 1958996"/>
              <a:gd name="connsiteY1" fmla="*/ 5011638 h 5754588"/>
              <a:gd name="connsiteX2" fmla="*/ 708220 w 1958996"/>
              <a:gd name="connsiteY2" fmla="*/ 3211413 h 5754588"/>
              <a:gd name="connsiteX3" fmla="*/ 79570 w 1958996"/>
              <a:gd name="connsiteY3" fmla="*/ 1973163 h 5754588"/>
              <a:gd name="connsiteX4" fmla="*/ 230803 w 1958996"/>
              <a:gd name="connsiteY4" fmla="*/ 1224136 h 5754588"/>
              <a:gd name="connsiteX5" fmla="*/ 950884 w 1958996"/>
              <a:gd name="connsiteY5" fmla="*/ 288032 h 5754588"/>
              <a:gd name="connsiteX6" fmla="*/ 1958996 w 1958996"/>
              <a:gd name="connsiteY6" fmla="*/ 0 h 5754588"/>
              <a:gd name="connsiteX0" fmla="*/ 1091643 w 2161444"/>
              <a:gd name="connsiteY0" fmla="*/ 5754588 h 5754588"/>
              <a:gd name="connsiteX1" fmla="*/ 1205943 w 2161444"/>
              <a:gd name="connsiteY1" fmla="*/ 5011638 h 5754588"/>
              <a:gd name="connsiteX2" fmla="*/ 910668 w 2161444"/>
              <a:gd name="connsiteY2" fmla="*/ 3211413 h 5754588"/>
              <a:gd name="connsiteX3" fmla="*/ 282018 w 2161444"/>
              <a:gd name="connsiteY3" fmla="*/ 1973163 h 5754588"/>
              <a:gd name="connsiteX4" fmla="*/ 145219 w 2161444"/>
              <a:gd name="connsiteY4" fmla="*/ 1008112 h 5754588"/>
              <a:gd name="connsiteX5" fmla="*/ 1153332 w 2161444"/>
              <a:gd name="connsiteY5" fmla="*/ 288032 h 5754588"/>
              <a:gd name="connsiteX6" fmla="*/ 2161444 w 2161444"/>
              <a:gd name="connsiteY6" fmla="*/ 0 h 5754588"/>
              <a:gd name="connsiteX0" fmla="*/ 1055639 w 2125440"/>
              <a:gd name="connsiteY0" fmla="*/ 5754588 h 5754588"/>
              <a:gd name="connsiteX1" fmla="*/ 1169939 w 2125440"/>
              <a:gd name="connsiteY1" fmla="*/ 5011638 h 5754588"/>
              <a:gd name="connsiteX2" fmla="*/ 874664 w 2125440"/>
              <a:gd name="connsiteY2" fmla="*/ 3211413 h 5754588"/>
              <a:gd name="connsiteX3" fmla="*/ 246014 w 2125440"/>
              <a:gd name="connsiteY3" fmla="*/ 1973163 h 5754588"/>
              <a:gd name="connsiteX4" fmla="*/ 109215 w 2125440"/>
              <a:gd name="connsiteY4" fmla="*/ 1008112 h 5754588"/>
              <a:gd name="connsiteX5" fmla="*/ 901303 w 2125440"/>
              <a:gd name="connsiteY5" fmla="*/ 288032 h 5754588"/>
              <a:gd name="connsiteX6" fmla="*/ 2125440 w 2125440"/>
              <a:gd name="connsiteY6" fmla="*/ 0 h 5754588"/>
              <a:gd name="connsiteX0" fmla="*/ 1055639 w 2125440"/>
              <a:gd name="connsiteY0" fmla="*/ 5754588 h 5754588"/>
              <a:gd name="connsiteX1" fmla="*/ 1169939 w 2125440"/>
              <a:gd name="connsiteY1" fmla="*/ 5011638 h 5754588"/>
              <a:gd name="connsiteX2" fmla="*/ 874664 w 2125440"/>
              <a:gd name="connsiteY2" fmla="*/ 3211413 h 5754588"/>
              <a:gd name="connsiteX3" fmla="*/ 246014 w 2125440"/>
              <a:gd name="connsiteY3" fmla="*/ 1973163 h 5754588"/>
              <a:gd name="connsiteX4" fmla="*/ 109215 w 2125440"/>
              <a:gd name="connsiteY4" fmla="*/ 1008112 h 5754588"/>
              <a:gd name="connsiteX5" fmla="*/ 901303 w 2125440"/>
              <a:gd name="connsiteY5" fmla="*/ 288032 h 5754588"/>
              <a:gd name="connsiteX6" fmla="*/ 2125440 w 2125440"/>
              <a:gd name="connsiteY6" fmla="*/ 0 h 5754588"/>
              <a:gd name="connsiteX0" fmla="*/ 1055639 w 2125439"/>
              <a:gd name="connsiteY0" fmla="*/ 5754588 h 5754588"/>
              <a:gd name="connsiteX1" fmla="*/ 1169939 w 2125439"/>
              <a:gd name="connsiteY1" fmla="*/ 5011638 h 5754588"/>
              <a:gd name="connsiteX2" fmla="*/ 874664 w 2125439"/>
              <a:gd name="connsiteY2" fmla="*/ 3211413 h 5754588"/>
              <a:gd name="connsiteX3" fmla="*/ 246014 w 2125439"/>
              <a:gd name="connsiteY3" fmla="*/ 1973163 h 5754588"/>
              <a:gd name="connsiteX4" fmla="*/ 109215 w 2125439"/>
              <a:gd name="connsiteY4" fmla="*/ 1008112 h 5754588"/>
              <a:gd name="connsiteX5" fmla="*/ 901303 w 2125439"/>
              <a:gd name="connsiteY5" fmla="*/ 288032 h 5754588"/>
              <a:gd name="connsiteX6" fmla="*/ 2125439 w 2125439"/>
              <a:gd name="connsiteY6" fmla="*/ 0 h 5754588"/>
              <a:gd name="connsiteX0" fmla="*/ 1055638 w 2125438"/>
              <a:gd name="connsiteY0" fmla="*/ 5754588 h 5754588"/>
              <a:gd name="connsiteX1" fmla="*/ 1169938 w 2125438"/>
              <a:gd name="connsiteY1" fmla="*/ 5011638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055638 w 2125438"/>
              <a:gd name="connsiteY0" fmla="*/ 5754588 h 5754588"/>
              <a:gd name="connsiteX1" fmla="*/ 1117326 w 2125438"/>
              <a:gd name="connsiteY1" fmla="*/ 5256584 h 5754588"/>
              <a:gd name="connsiteX2" fmla="*/ 874663 w 2125438"/>
              <a:gd name="connsiteY2" fmla="*/ 3211413 h 5754588"/>
              <a:gd name="connsiteX3" fmla="*/ 246013 w 2125438"/>
              <a:gd name="connsiteY3" fmla="*/ 1973163 h 5754588"/>
              <a:gd name="connsiteX4" fmla="*/ 109215 w 2125438"/>
              <a:gd name="connsiteY4" fmla="*/ 1152128 h 5754588"/>
              <a:gd name="connsiteX5" fmla="*/ 901302 w 2125438"/>
              <a:gd name="connsiteY5" fmla="*/ 288032 h 5754588"/>
              <a:gd name="connsiteX6" fmla="*/ 2125438 w 2125438"/>
              <a:gd name="connsiteY6" fmla="*/ 0 h 5754588"/>
              <a:gd name="connsiteX0" fmla="*/ 1117326 w 2125438"/>
              <a:gd name="connsiteY0" fmla="*/ 5256584 h 5256584"/>
              <a:gd name="connsiteX1" fmla="*/ 874663 w 2125438"/>
              <a:gd name="connsiteY1" fmla="*/ 3211413 h 5256584"/>
              <a:gd name="connsiteX2" fmla="*/ 246013 w 2125438"/>
              <a:gd name="connsiteY2" fmla="*/ 1973163 h 5256584"/>
              <a:gd name="connsiteX3" fmla="*/ 109215 w 2125438"/>
              <a:gd name="connsiteY3" fmla="*/ 1152128 h 5256584"/>
              <a:gd name="connsiteX4" fmla="*/ 901302 w 2125438"/>
              <a:gd name="connsiteY4" fmla="*/ 288032 h 5256584"/>
              <a:gd name="connsiteX5" fmla="*/ 2125438 w 2125438"/>
              <a:gd name="connsiteY5" fmla="*/ 0 h 5256584"/>
              <a:gd name="connsiteX0" fmla="*/ 874663 w 2125438"/>
              <a:gd name="connsiteY0" fmla="*/ 3211413 h 3211413"/>
              <a:gd name="connsiteX1" fmla="*/ 246013 w 2125438"/>
              <a:gd name="connsiteY1" fmla="*/ 1973163 h 3211413"/>
              <a:gd name="connsiteX2" fmla="*/ 109215 w 2125438"/>
              <a:gd name="connsiteY2" fmla="*/ 1152128 h 3211413"/>
              <a:gd name="connsiteX3" fmla="*/ 901302 w 2125438"/>
              <a:gd name="connsiteY3" fmla="*/ 288032 h 3211413"/>
              <a:gd name="connsiteX4" fmla="*/ 2125438 w 2125438"/>
              <a:gd name="connsiteY4" fmla="*/ 0 h 3211413"/>
              <a:gd name="connsiteX0" fmla="*/ 874663 w 2125438"/>
              <a:gd name="connsiteY0" fmla="*/ 3211413 h 3211413"/>
              <a:gd name="connsiteX1" fmla="*/ 246013 w 2125438"/>
              <a:gd name="connsiteY1" fmla="*/ 1973163 h 3211413"/>
              <a:gd name="connsiteX2" fmla="*/ 109215 w 2125438"/>
              <a:gd name="connsiteY2" fmla="*/ 1152128 h 3211413"/>
              <a:gd name="connsiteX3" fmla="*/ 901302 w 2125438"/>
              <a:gd name="connsiteY3" fmla="*/ 288032 h 3211413"/>
              <a:gd name="connsiteX4" fmla="*/ 2125438 w 2125438"/>
              <a:gd name="connsiteY4" fmla="*/ 0 h 3211413"/>
              <a:gd name="connsiteX0" fmla="*/ 618992 w 2125438"/>
              <a:gd name="connsiteY0" fmla="*/ 2743270 h 2743270"/>
              <a:gd name="connsiteX1" fmla="*/ 246013 w 2125438"/>
              <a:gd name="connsiteY1" fmla="*/ 1973163 h 2743270"/>
              <a:gd name="connsiteX2" fmla="*/ 109215 w 2125438"/>
              <a:gd name="connsiteY2" fmla="*/ 1152128 h 2743270"/>
              <a:gd name="connsiteX3" fmla="*/ 901302 w 2125438"/>
              <a:gd name="connsiteY3" fmla="*/ 288032 h 2743270"/>
              <a:gd name="connsiteX4" fmla="*/ 2125438 w 2125438"/>
              <a:gd name="connsiteY4" fmla="*/ 0 h 2743270"/>
              <a:gd name="connsiteX0" fmla="*/ 618992 w 1777728"/>
              <a:gd name="connsiteY0" fmla="*/ 2658543 h 2658543"/>
              <a:gd name="connsiteX1" fmla="*/ 246013 w 1777728"/>
              <a:gd name="connsiteY1" fmla="*/ 1888436 h 2658543"/>
              <a:gd name="connsiteX2" fmla="*/ 109215 w 1777728"/>
              <a:gd name="connsiteY2" fmla="*/ 1067401 h 2658543"/>
              <a:gd name="connsiteX3" fmla="*/ 901302 w 1777728"/>
              <a:gd name="connsiteY3" fmla="*/ 203305 h 2658543"/>
              <a:gd name="connsiteX4" fmla="*/ 1777728 w 1777728"/>
              <a:gd name="connsiteY4" fmla="*/ 0 h 2658543"/>
              <a:gd name="connsiteX0" fmla="*/ 618992 w 1777533"/>
              <a:gd name="connsiteY0" fmla="*/ 2659250 h 2659250"/>
              <a:gd name="connsiteX1" fmla="*/ 246013 w 1777533"/>
              <a:gd name="connsiteY1" fmla="*/ 1889143 h 2659250"/>
              <a:gd name="connsiteX2" fmla="*/ 109215 w 1777533"/>
              <a:gd name="connsiteY2" fmla="*/ 1068108 h 2659250"/>
              <a:gd name="connsiteX3" fmla="*/ 901302 w 1777533"/>
              <a:gd name="connsiteY3" fmla="*/ 204012 h 2659250"/>
              <a:gd name="connsiteX4" fmla="*/ 1777533 w 1777533"/>
              <a:gd name="connsiteY4" fmla="*/ 0 h 2659250"/>
              <a:gd name="connsiteX0" fmla="*/ 618992 w 1658117"/>
              <a:gd name="connsiteY0" fmla="*/ 2646510 h 2646510"/>
              <a:gd name="connsiteX1" fmla="*/ 246013 w 1658117"/>
              <a:gd name="connsiteY1" fmla="*/ 1876403 h 2646510"/>
              <a:gd name="connsiteX2" fmla="*/ 109215 w 1658117"/>
              <a:gd name="connsiteY2" fmla="*/ 1055368 h 2646510"/>
              <a:gd name="connsiteX3" fmla="*/ 901302 w 1658117"/>
              <a:gd name="connsiteY3" fmla="*/ 191272 h 2646510"/>
              <a:gd name="connsiteX4" fmla="*/ 1658117 w 1658117"/>
              <a:gd name="connsiteY4" fmla="*/ 0 h 264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117" h="2646510">
                <a:moveTo>
                  <a:pt x="618992" y="2646510"/>
                </a:moveTo>
                <a:cubicBezTo>
                  <a:pt x="344914" y="2094862"/>
                  <a:pt x="330976" y="2141593"/>
                  <a:pt x="246013" y="1876403"/>
                </a:cubicBezTo>
                <a:cubicBezTo>
                  <a:pt x="161050" y="1611213"/>
                  <a:pt x="0" y="1336223"/>
                  <a:pt x="109215" y="1055368"/>
                </a:cubicBezTo>
                <a:cubicBezTo>
                  <a:pt x="218430" y="774513"/>
                  <a:pt x="565265" y="359291"/>
                  <a:pt x="901302" y="191272"/>
                </a:cubicBezTo>
                <a:lnTo>
                  <a:pt x="1658117" y="0"/>
                </a:lnTo>
              </a:path>
            </a:pathLst>
          </a:custGeom>
          <a:ln w="38100">
            <a:solidFill>
              <a:srgbClr val="00FF00"/>
            </a:solidFill>
            <a:prstDash val="dash"/>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0" name="正方形/長方形 209"/>
          <p:cNvSpPr/>
          <p:nvPr/>
        </p:nvSpPr>
        <p:spPr>
          <a:xfrm rot="18742223">
            <a:off x="8397750" y="2815675"/>
            <a:ext cx="842350" cy="17657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4" name="フリーフォーム 213"/>
          <p:cNvSpPr/>
          <p:nvPr/>
        </p:nvSpPr>
        <p:spPr>
          <a:xfrm>
            <a:off x="9696043" y="1595626"/>
            <a:ext cx="1122735" cy="4929718"/>
          </a:xfrm>
          <a:custGeom>
            <a:avLst/>
            <a:gdLst>
              <a:gd name="connsiteX0" fmla="*/ 0 w 914400"/>
              <a:gd name="connsiteY0" fmla="*/ 0 h 4324350"/>
              <a:gd name="connsiteX1" fmla="*/ 266700 w 914400"/>
              <a:gd name="connsiteY1" fmla="*/ 209550 h 4324350"/>
              <a:gd name="connsiteX2" fmla="*/ 533400 w 914400"/>
              <a:gd name="connsiteY2" fmla="*/ 857250 h 4324350"/>
              <a:gd name="connsiteX3" fmla="*/ 914400 w 914400"/>
              <a:gd name="connsiteY3" fmla="*/ 2028825 h 4324350"/>
              <a:gd name="connsiteX4" fmla="*/ 714375 w 914400"/>
              <a:gd name="connsiteY4" fmla="*/ 2886075 h 4324350"/>
              <a:gd name="connsiteX5" fmla="*/ 542925 w 914400"/>
              <a:gd name="connsiteY5" fmla="*/ 4324350 h 4324350"/>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92038 w 914400"/>
              <a:gd name="connsiteY5"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92038 w 914400"/>
              <a:gd name="connsiteY6"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20030 w 914400"/>
              <a:gd name="connsiteY6" fmla="*/ 5330155 h 5978227"/>
              <a:gd name="connsiteX7" fmla="*/ 592038 w 91440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89795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78681"/>
              <a:gd name="connsiteY0" fmla="*/ 0 h 5978227"/>
              <a:gd name="connsiteX1" fmla="*/ 266700 w 878681"/>
              <a:gd name="connsiteY1" fmla="*/ 209550 h 5978227"/>
              <a:gd name="connsiteX2" fmla="*/ 533400 w 878681"/>
              <a:gd name="connsiteY2" fmla="*/ 857250 h 5978227"/>
              <a:gd name="connsiteX3" fmla="*/ 878681 w 878681"/>
              <a:gd name="connsiteY3" fmla="*/ 2016919 h 5978227"/>
              <a:gd name="connsiteX4" fmla="*/ 714375 w 878681"/>
              <a:gd name="connsiteY4" fmla="*/ 2886075 h 5978227"/>
              <a:gd name="connsiteX5" fmla="*/ 520030 w 878681"/>
              <a:gd name="connsiteY5" fmla="*/ 4754091 h 5978227"/>
              <a:gd name="connsiteX6" fmla="*/ 520030 w 878681"/>
              <a:gd name="connsiteY6" fmla="*/ 5330155 h 5978227"/>
              <a:gd name="connsiteX7" fmla="*/ 592038 w 878681"/>
              <a:gd name="connsiteY7" fmla="*/ 5978227 h 5978227"/>
              <a:gd name="connsiteX0" fmla="*/ 0 w 878681"/>
              <a:gd name="connsiteY0" fmla="*/ 0 h 5330155"/>
              <a:gd name="connsiteX1" fmla="*/ 266700 w 878681"/>
              <a:gd name="connsiteY1" fmla="*/ 209550 h 5330155"/>
              <a:gd name="connsiteX2" fmla="*/ 533400 w 878681"/>
              <a:gd name="connsiteY2" fmla="*/ 857250 h 5330155"/>
              <a:gd name="connsiteX3" fmla="*/ 878681 w 878681"/>
              <a:gd name="connsiteY3" fmla="*/ 2016919 h 5330155"/>
              <a:gd name="connsiteX4" fmla="*/ 714375 w 878681"/>
              <a:gd name="connsiteY4" fmla="*/ 2886075 h 5330155"/>
              <a:gd name="connsiteX5" fmla="*/ 520030 w 878681"/>
              <a:gd name="connsiteY5" fmla="*/ 4754091 h 5330155"/>
              <a:gd name="connsiteX6" fmla="*/ 520030 w 878681"/>
              <a:gd name="connsiteY6" fmla="*/ 5330155 h 5330155"/>
              <a:gd name="connsiteX0" fmla="*/ 0 w 878681"/>
              <a:gd name="connsiteY0" fmla="*/ 0 h 4754091"/>
              <a:gd name="connsiteX1" fmla="*/ 266700 w 878681"/>
              <a:gd name="connsiteY1" fmla="*/ 209550 h 4754091"/>
              <a:gd name="connsiteX2" fmla="*/ 533400 w 878681"/>
              <a:gd name="connsiteY2" fmla="*/ 857250 h 4754091"/>
              <a:gd name="connsiteX3" fmla="*/ 878681 w 878681"/>
              <a:gd name="connsiteY3" fmla="*/ 2016919 h 4754091"/>
              <a:gd name="connsiteX4" fmla="*/ 714375 w 878681"/>
              <a:gd name="connsiteY4" fmla="*/ 2886075 h 4754091"/>
              <a:gd name="connsiteX5" fmla="*/ 520030 w 878681"/>
              <a:gd name="connsiteY5" fmla="*/ 4754091 h 4754091"/>
              <a:gd name="connsiteX0" fmla="*/ 0 w 878681"/>
              <a:gd name="connsiteY0" fmla="*/ 0 h 2886075"/>
              <a:gd name="connsiteX1" fmla="*/ 266700 w 878681"/>
              <a:gd name="connsiteY1" fmla="*/ 209550 h 2886075"/>
              <a:gd name="connsiteX2" fmla="*/ 533400 w 878681"/>
              <a:gd name="connsiteY2" fmla="*/ 857250 h 2886075"/>
              <a:gd name="connsiteX3" fmla="*/ 878681 w 878681"/>
              <a:gd name="connsiteY3" fmla="*/ 2016919 h 2886075"/>
              <a:gd name="connsiteX4" fmla="*/ 714375 w 878681"/>
              <a:gd name="connsiteY4" fmla="*/ 2886075 h 2886075"/>
              <a:gd name="connsiteX0" fmla="*/ 0 w 611981"/>
              <a:gd name="connsiteY0" fmla="*/ 0 h 2676525"/>
              <a:gd name="connsiteX1" fmla="*/ 266700 w 611981"/>
              <a:gd name="connsiteY1" fmla="*/ 647700 h 2676525"/>
              <a:gd name="connsiteX2" fmla="*/ 611981 w 611981"/>
              <a:gd name="connsiteY2" fmla="*/ 1807369 h 2676525"/>
              <a:gd name="connsiteX3" fmla="*/ 447675 w 611981"/>
              <a:gd name="connsiteY3" fmla="*/ 2676525 h 2676525"/>
              <a:gd name="connsiteX0" fmla="*/ 0 w 611981"/>
              <a:gd name="connsiteY0" fmla="*/ 0 h 2787401"/>
              <a:gd name="connsiteX1" fmla="*/ 266700 w 611981"/>
              <a:gd name="connsiteY1" fmla="*/ 647700 h 2787401"/>
              <a:gd name="connsiteX2" fmla="*/ 611981 w 611981"/>
              <a:gd name="connsiteY2" fmla="*/ 1807369 h 2787401"/>
              <a:gd name="connsiteX3" fmla="*/ 425554 w 611981"/>
              <a:gd name="connsiteY3" fmla="*/ 2787401 h 2787401"/>
              <a:gd name="connsiteX0" fmla="*/ 0 w 645988"/>
              <a:gd name="connsiteY0" fmla="*/ 0 h 2865693"/>
              <a:gd name="connsiteX1" fmla="*/ 300707 w 645988"/>
              <a:gd name="connsiteY1" fmla="*/ 725992 h 2865693"/>
              <a:gd name="connsiteX2" fmla="*/ 645988 w 645988"/>
              <a:gd name="connsiteY2" fmla="*/ 1885661 h 2865693"/>
              <a:gd name="connsiteX3" fmla="*/ 459561 w 645988"/>
              <a:gd name="connsiteY3" fmla="*/ 2865693 h 2865693"/>
              <a:gd name="connsiteX0" fmla="*/ 0 w 635027"/>
              <a:gd name="connsiteY0" fmla="*/ 0 h 2857184"/>
              <a:gd name="connsiteX1" fmla="*/ 289746 w 635027"/>
              <a:gd name="connsiteY1" fmla="*/ 717483 h 2857184"/>
              <a:gd name="connsiteX2" fmla="*/ 635027 w 635027"/>
              <a:gd name="connsiteY2" fmla="*/ 1877152 h 2857184"/>
              <a:gd name="connsiteX3" fmla="*/ 448600 w 635027"/>
              <a:gd name="connsiteY3" fmla="*/ 2857184 h 2857184"/>
              <a:gd name="connsiteX0" fmla="*/ 0 w 641558"/>
              <a:gd name="connsiteY0" fmla="*/ 0 h 2839929"/>
              <a:gd name="connsiteX1" fmla="*/ 296277 w 641558"/>
              <a:gd name="connsiteY1" fmla="*/ 700228 h 2839929"/>
              <a:gd name="connsiteX2" fmla="*/ 641558 w 641558"/>
              <a:gd name="connsiteY2" fmla="*/ 1859897 h 2839929"/>
              <a:gd name="connsiteX3" fmla="*/ 455131 w 641558"/>
              <a:gd name="connsiteY3" fmla="*/ 2839929 h 2839929"/>
              <a:gd name="connsiteX0" fmla="*/ 0 w 628775"/>
              <a:gd name="connsiteY0" fmla="*/ 0 h 2801538"/>
              <a:gd name="connsiteX1" fmla="*/ 283494 w 628775"/>
              <a:gd name="connsiteY1" fmla="*/ 661837 h 2801538"/>
              <a:gd name="connsiteX2" fmla="*/ 628775 w 628775"/>
              <a:gd name="connsiteY2" fmla="*/ 1821506 h 2801538"/>
              <a:gd name="connsiteX3" fmla="*/ 442348 w 628775"/>
              <a:gd name="connsiteY3" fmla="*/ 2801538 h 2801538"/>
              <a:gd name="connsiteX0" fmla="*/ 0 w 628775"/>
              <a:gd name="connsiteY0" fmla="*/ 0 h 2779338"/>
              <a:gd name="connsiteX1" fmla="*/ 283494 w 628775"/>
              <a:gd name="connsiteY1" fmla="*/ 661837 h 2779338"/>
              <a:gd name="connsiteX2" fmla="*/ 628775 w 628775"/>
              <a:gd name="connsiteY2" fmla="*/ 1821506 h 2779338"/>
              <a:gd name="connsiteX3" fmla="*/ 442255 w 628775"/>
              <a:gd name="connsiteY3" fmla="*/ 2779338 h 2779338"/>
              <a:gd name="connsiteX0" fmla="*/ 0 w 628775"/>
              <a:gd name="connsiteY0" fmla="*/ 0 h 2843955"/>
              <a:gd name="connsiteX1" fmla="*/ 283494 w 628775"/>
              <a:gd name="connsiteY1" fmla="*/ 661837 h 2843955"/>
              <a:gd name="connsiteX2" fmla="*/ 628775 w 628775"/>
              <a:gd name="connsiteY2" fmla="*/ 1821506 h 2843955"/>
              <a:gd name="connsiteX3" fmla="*/ 433556 w 628775"/>
              <a:gd name="connsiteY3" fmla="*/ 2843955 h 2843955"/>
              <a:gd name="connsiteX0" fmla="*/ 0 w 663691"/>
              <a:gd name="connsiteY0" fmla="*/ 0 h 2914142"/>
              <a:gd name="connsiteX1" fmla="*/ 318410 w 663691"/>
              <a:gd name="connsiteY1" fmla="*/ 732024 h 2914142"/>
              <a:gd name="connsiteX2" fmla="*/ 663691 w 663691"/>
              <a:gd name="connsiteY2" fmla="*/ 1891693 h 2914142"/>
              <a:gd name="connsiteX3" fmla="*/ 468472 w 663691"/>
              <a:gd name="connsiteY3" fmla="*/ 2914142 h 2914142"/>
            </a:gdLst>
            <a:ahLst/>
            <a:cxnLst>
              <a:cxn ang="0">
                <a:pos x="connsiteX0" y="connsiteY0"/>
              </a:cxn>
              <a:cxn ang="0">
                <a:pos x="connsiteX1" y="connsiteY1"/>
              </a:cxn>
              <a:cxn ang="0">
                <a:pos x="connsiteX2" y="connsiteY2"/>
              </a:cxn>
              <a:cxn ang="0">
                <a:pos x="connsiteX3" y="connsiteY3"/>
              </a:cxn>
            </a:cxnLst>
            <a:rect l="l" t="t" r="r" b="b"/>
            <a:pathLst>
              <a:path w="663691" h="2914142">
                <a:moveTo>
                  <a:pt x="0" y="0"/>
                </a:moveTo>
                <a:lnTo>
                  <a:pt x="318410" y="732024"/>
                </a:lnTo>
                <a:lnTo>
                  <a:pt x="663691" y="1891693"/>
                </a:lnTo>
                <a:lnTo>
                  <a:pt x="468472" y="2914142"/>
                </a:lnTo>
              </a:path>
            </a:pathLst>
          </a:custGeom>
          <a:ln w="50800" cmpd="dbl">
            <a:solidFill>
              <a:srgbClr val="FF99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5" name="フリーフォーム 214"/>
          <p:cNvSpPr/>
          <p:nvPr/>
        </p:nvSpPr>
        <p:spPr>
          <a:xfrm>
            <a:off x="9696043" y="1595627"/>
            <a:ext cx="1122733" cy="4929719"/>
          </a:xfrm>
          <a:custGeom>
            <a:avLst/>
            <a:gdLst>
              <a:gd name="connsiteX0" fmla="*/ 0 w 914400"/>
              <a:gd name="connsiteY0" fmla="*/ 0 h 4324350"/>
              <a:gd name="connsiteX1" fmla="*/ 266700 w 914400"/>
              <a:gd name="connsiteY1" fmla="*/ 209550 h 4324350"/>
              <a:gd name="connsiteX2" fmla="*/ 533400 w 914400"/>
              <a:gd name="connsiteY2" fmla="*/ 857250 h 4324350"/>
              <a:gd name="connsiteX3" fmla="*/ 914400 w 914400"/>
              <a:gd name="connsiteY3" fmla="*/ 2028825 h 4324350"/>
              <a:gd name="connsiteX4" fmla="*/ 714375 w 914400"/>
              <a:gd name="connsiteY4" fmla="*/ 2886075 h 4324350"/>
              <a:gd name="connsiteX5" fmla="*/ 542925 w 914400"/>
              <a:gd name="connsiteY5" fmla="*/ 4324350 h 4324350"/>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92038 w 914400"/>
              <a:gd name="connsiteY5"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92038 w 914400"/>
              <a:gd name="connsiteY6" fmla="*/ 5978227 h 5978227"/>
              <a:gd name="connsiteX0" fmla="*/ 0 w 914400"/>
              <a:gd name="connsiteY0" fmla="*/ 0 h 5978227"/>
              <a:gd name="connsiteX1" fmla="*/ 266700 w 914400"/>
              <a:gd name="connsiteY1" fmla="*/ 209550 h 5978227"/>
              <a:gd name="connsiteX2" fmla="*/ 533400 w 914400"/>
              <a:gd name="connsiteY2" fmla="*/ 857250 h 5978227"/>
              <a:gd name="connsiteX3" fmla="*/ 914400 w 914400"/>
              <a:gd name="connsiteY3" fmla="*/ 2028825 h 5978227"/>
              <a:gd name="connsiteX4" fmla="*/ 714375 w 914400"/>
              <a:gd name="connsiteY4" fmla="*/ 2886075 h 5978227"/>
              <a:gd name="connsiteX5" fmla="*/ 520030 w 914400"/>
              <a:gd name="connsiteY5" fmla="*/ 4754091 h 5978227"/>
              <a:gd name="connsiteX6" fmla="*/ 520030 w 914400"/>
              <a:gd name="connsiteY6" fmla="*/ 5330155 h 5978227"/>
              <a:gd name="connsiteX7" fmla="*/ 592038 w 91440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17787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80070"/>
              <a:gd name="connsiteY0" fmla="*/ 0 h 5978227"/>
              <a:gd name="connsiteX1" fmla="*/ 266700 w 880070"/>
              <a:gd name="connsiteY1" fmla="*/ 209550 h 5978227"/>
              <a:gd name="connsiteX2" fmla="*/ 533400 w 880070"/>
              <a:gd name="connsiteY2" fmla="*/ 857250 h 5978227"/>
              <a:gd name="connsiteX3" fmla="*/ 880070 w 880070"/>
              <a:gd name="connsiteY3" fmla="*/ 2089795 h 5978227"/>
              <a:gd name="connsiteX4" fmla="*/ 714375 w 880070"/>
              <a:gd name="connsiteY4" fmla="*/ 2886075 h 5978227"/>
              <a:gd name="connsiteX5" fmla="*/ 520030 w 880070"/>
              <a:gd name="connsiteY5" fmla="*/ 4754091 h 5978227"/>
              <a:gd name="connsiteX6" fmla="*/ 520030 w 880070"/>
              <a:gd name="connsiteY6" fmla="*/ 5330155 h 5978227"/>
              <a:gd name="connsiteX7" fmla="*/ 592038 w 880070"/>
              <a:gd name="connsiteY7" fmla="*/ 5978227 h 5978227"/>
              <a:gd name="connsiteX0" fmla="*/ 0 w 878681"/>
              <a:gd name="connsiteY0" fmla="*/ 0 h 5978227"/>
              <a:gd name="connsiteX1" fmla="*/ 266700 w 878681"/>
              <a:gd name="connsiteY1" fmla="*/ 209550 h 5978227"/>
              <a:gd name="connsiteX2" fmla="*/ 533400 w 878681"/>
              <a:gd name="connsiteY2" fmla="*/ 857250 h 5978227"/>
              <a:gd name="connsiteX3" fmla="*/ 878681 w 878681"/>
              <a:gd name="connsiteY3" fmla="*/ 2016919 h 5978227"/>
              <a:gd name="connsiteX4" fmla="*/ 714375 w 878681"/>
              <a:gd name="connsiteY4" fmla="*/ 2886075 h 5978227"/>
              <a:gd name="connsiteX5" fmla="*/ 520030 w 878681"/>
              <a:gd name="connsiteY5" fmla="*/ 4754091 h 5978227"/>
              <a:gd name="connsiteX6" fmla="*/ 520030 w 878681"/>
              <a:gd name="connsiteY6" fmla="*/ 5330155 h 5978227"/>
              <a:gd name="connsiteX7" fmla="*/ 592038 w 878681"/>
              <a:gd name="connsiteY7" fmla="*/ 5978227 h 5978227"/>
              <a:gd name="connsiteX0" fmla="*/ 0 w 878681"/>
              <a:gd name="connsiteY0" fmla="*/ 0 h 5330155"/>
              <a:gd name="connsiteX1" fmla="*/ 266700 w 878681"/>
              <a:gd name="connsiteY1" fmla="*/ 209550 h 5330155"/>
              <a:gd name="connsiteX2" fmla="*/ 533400 w 878681"/>
              <a:gd name="connsiteY2" fmla="*/ 857250 h 5330155"/>
              <a:gd name="connsiteX3" fmla="*/ 878681 w 878681"/>
              <a:gd name="connsiteY3" fmla="*/ 2016919 h 5330155"/>
              <a:gd name="connsiteX4" fmla="*/ 714375 w 878681"/>
              <a:gd name="connsiteY4" fmla="*/ 2886075 h 5330155"/>
              <a:gd name="connsiteX5" fmla="*/ 520030 w 878681"/>
              <a:gd name="connsiteY5" fmla="*/ 4754091 h 5330155"/>
              <a:gd name="connsiteX6" fmla="*/ 520030 w 878681"/>
              <a:gd name="connsiteY6" fmla="*/ 5330155 h 5330155"/>
              <a:gd name="connsiteX0" fmla="*/ 0 w 878681"/>
              <a:gd name="connsiteY0" fmla="*/ 0 h 4754091"/>
              <a:gd name="connsiteX1" fmla="*/ 266700 w 878681"/>
              <a:gd name="connsiteY1" fmla="*/ 209550 h 4754091"/>
              <a:gd name="connsiteX2" fmla="*/ 533400 w 878681"/>
              <a:gd name="connsiteY2" fmla="*/ 857250 h 4754091"/>
              <a:gd name="connsiteX3" fmla="*/ 878681 w 878681"/>
              <a:gd name="connsiteY3" fmla="*/ 2016919 h 4754091"/>
              <a:gd name="connsiteX4" fmla="*/ 714375 w 878681"/>
              <a:gd name="connsiteY4" fmla="*/ 2886075 h 4754091"/>
              <a:gd name="connsiteX5" fmla="*/ 520030 w 878681"/>
              <a:gd name="connsiteY5" fmla="*/ 4754091 h 4754091"/>
              <a:gd name="connsiteX0" fmla="*/ 0 w 878681"/>
              <a:gd name="connsiteY0" fmla="*/ 0 h 2886075"/>
              <a:gd name="connsiteX1" fmla="*/ 266700 w 878681"/>
              <a:gd name="connsiteY1" fmla="*/ 209550 h 2886075"/>
              <a:gd name="connsiteX2" fmla="*/ 533400 w 878681"/>
              <a:gd name="connsiteY2" fmla="*/ 857250 h 2886075"/>
              <a:gd name="connsiteX3" fmla="*/ 878681 w 878681"/>
              <a:gd name="connsiteY3" fmla="*/ 2016919 h 2886075"/>
              <a:gd name="connsiteX4" fmla="*/ 714375 w 878681"/>
              <a:gd name="connsiteY4" fmla="*/ 2886075 h 2886075"/>
              <a:gd name="connsiteX0" fmla="*/ 0 w 611981"/>
              <a:gd name="connsiteY0" fmla="*/ 0 h 2676525"/>
              <a:gd name="connsiteX1" fmla="*/ 266700 w 611981"/>
              <a:gd name="connsiteY1" fmla="*/ 647700 h 2676525"/>
              <a:gd name="connsiteX2" fmla="*/ 611981 w 611981"/>
              <a:gd name="connsiteY2" fmla="*/ 1807369 h 2676525"/>
              <a:gd name="connsiteX3" fmla="*/ 447675 w 611981"/>
              <a:gd name="connsiteY3" fmla="*/ 2676525 h 2676525"/>
              <a:gd name="connsiteX0" fmla="*/ 0 w 642344"/>
              <a:gd name="connsiteY0" fmla="*/ 0 h 2751173"/>
              <a:gd name="connsiteX1" fmla="*/ 297063 w 642344"/>
              <a:gd name="connsiteY1" fmla="*/ 722348 h 2751173"/>
              <a:gd name="connsiteX2" fmla="*/ 642344 w 642344"/>
              <a:gd name="connsiteY2" fmla="*/ 1882017 h 2751173"/>
              <a:gd name="connsiteX3" fmla="*/ 478038 w 642344"/>
              <a:gd name="connsiteY3" fmla="*/ 2751173 h 2751173"/>
              <a:gd name="connsiteX0" fmla="*/ 0 w 642344"/>
              <a:gd name="connsiteY0" fmla="*/ 0 h 2872981"/>
              <a:gd name="connsiteX1" fmla="*/ 297063 w 642344"/>
              <a:gd name="connsiteY1" fmla="*/ 722348 h 2872981"/>
              <a:gd name="connsiteX2" fmla="*/ 642344 w 642344"/>
              <a:gd name="connsiteY2" fmla="*/ 1882017 h 2872981"/>
              <a:gd name="connsiteX3" fmla="*/ 455917 w 642344"/>
              <a:gd name="connsiteY3" fmla="*/ 2872981 h 2872981"/>
              <a:gd name="connsiteX0" fmla="*/ 0 w 635756"/>
              <a:gd name="connsiteY0" fmla="*/ 0 h 2814402"/>
              <a:gd name="connsiteX1" fmla="*/ 290475 w 635756"/>
              <a:gd name="connsiteY1" fmla="*/ 663769 h 2814402"/>
              <a:gd name="connsiteX2" fmla="*/ 635756 w 635756"/>
              <a:gd name="connsiteY2" fmla="*/ 1823438 h 2814402"/>
              <a:gd name="connsiteX3" fmla="*/ 449329 w 635756"/>
              <a:gd name="connsiteY3" fmla="*/ 2814402 h 2814402"/>
              <a:gd name="connsiteX0" fmla="*/ 0 w 624795"/>
              <a:gd name="connsiteY0" fmla="*/ 0 h 2825352"/>
              <a:gd name="connsiteX1" fmla="*/ 279514 w 624795"/>
              <a:gd name="connsiteY1" fmla="*/ 674719 h 2825352"/>
              <a:gd name="connsiteX2" fmla="*/ 624795 w 624795"/>
              <a:gd name="connsiteY2" fmla="*/ 1834388 h 2825352"/>
              <a:gd name="connsiteX3" fmla="*/ 438368 w 624795"/>
              <a:gd name="connsiteY3" fmla="*/ 2825352 h 2825352"/>
              <a:gd name="connsiteX0" fmla="*/ 0 w 613834"/>
              <a:gd name="connsiteY0" fmla="*/ 0 h 2802776"/>
              <a:gd name="connsiteX1" fmla="*/ 268553 w 613834"/>
              <a:gd name="connsiteY1" fmla="*/ 652143 h 2802776"/>
              <a:gd name="connsiteX2" fmla="*/ 613834 w 613834"/>
              <a:gd name="connsiteY2" fmla="*/ 1811812 h 2802776"/>
              <a:gd name="connsiteX3" fmla="*/ 427407 w 613834"/>
              <a:gd name="connsiteY3" fmla="*/ 2802776 h 2802776"/>
              <a:gd name="connsiteX0" fmla="*/ 0 w 610161"/>
              <a:gd name="connsiteY0" fmla="*/ 0 h 2798420"/>
              <a:gd name="connsiteX1" fmla="*/ 264880 w 610161"/>
              <a:gd name="connsiteY1" fmla="*/ 647787 h 2798420"/>
              <a:gd name="connsiteX2" fmla="*/ 610161 w 610161"/>
              <a:gd name="connsiteY2" fmla="*/ 1807456 h 2798420"/>
              <a:gd name="connsiteX3" fmla="*/ 423734 w 610161"/>
              <a:gd name="connsiteY3" fmla="*/ 2798420 h 2798420"/>
              <a:gd name="connsiteX0" fmla="*/ 0 w 604666"/>
              <a:gd name="connsiteY0" fmla="*/ 0 h 2792242"/>
              <a:gd name="connsiteX1" fmla="*/ 259385 w 604666"/>
              <a:gd name="connsiteY1" fmla="*/ 641609 h 2792242"/>
              <a:gd name="connsiteX2" fmla="*/ 604666 w 604666"/>
              <a:gd name="connsiteY2" fmla="*/ 1801278 h 2792242"/>
              <a:gd name="connsiteX3" fmla="*/ 418239 w 604666"/>
              <a:gd name="connsiteY3" fmla="*/ 2792242 h 2792242"/>
              <a:gd name="connsiteX0" fmla="*/ 0 w 625918"/>
              <a:gd name="connsiteY0" fmla="*/ 0 h 2818278"/>
              <a:gd name="connsiteX1" fmla="*/ 280637 w 625918"/>
              <a:gd name="connsiteY1" fmla="*/ 667645 h 2818278"/>
              <a:gd name="connsiteX2" fmla="*/ 625918 w 625918"/>
              <a:gd name="connsiteY2" fmla="*/ 1827314 h 2818278"/>
              <a:gd name="connsiteX3" fmla="*/ 439491 w 625918"/>
              <a:gd name="connsiteY3" fmla="*/ 2818278 h 2818278"/>
              <a:gd name="connsiteX0" fmla="*/ 0 w 625918"/>
              <a:gd name="connsiteY0" fmla="*/ 0 h 2784074"/>
              <a:gd name="connsiteX1" fmla="*/ 280637 w 625918"/>
              <a:gd name="connsiteY1" fmla="*/ 667645 h 2784074"/>
              <a:gd name="connsiteX2" fmla="*/ 625918 w 625918"/>
              <a:gd name="connsiteY2" fmla="*/ 1827314 h 2784074"/>
              <a:gd name="connsiteX3" fmla="*/ 445029 w 625918"/>
              <a:gd name="connsiteY3" fmla="*/ 2784074 h 2784074"/>
              <a:gd name="connsiteX0" fmla="*/ 0 w 663690"/>
              <a:gd name="connsiteY0" fmla="*/ 0 h 2848452"/>
              <a:gd name="connsiteX1" fmla="*/ 318409 w 663690"/>
              <a:gd name="connsiteY1" fmla="*/ 732023 h 2848452"/>
              <a:gd name="connsiteX2" fmla="*/ 663690 w 663690"/>
              <a:gd name="connsiteY2" fmla="*/ 1891692 h 2848452"/>
              <a:gd name="connsiteX3" fmla="*/ 482801 w 663690"/>
              <a:gd name="connsiteY3" fmla="*/ 2848452 h 2848452"/>
              <a:gd name="connsiteX0" fmla="*/ 0 w 663690"/>
              <a:gd name="connsiteY0" fmla="*/ 0 h 2914143"/>
              <a:gd name="connsiteX1" fmla="*/ 318409 w 663690"/>
              <a:gd name="connsiteY1" fmla="*/ 732023 h 2914143"/>
              <a:gd name="connsiteX2" fmla="*/ 663690 w 663690"/>
              <a:gd name="connsiteY2" fmla="*/ 1891692 h 2914143"/>
              <a:gd name="connsiteX3" fmla="*/ 468472 w 663690"/>
              <a:gd name="connsiteY3" fmla="*/ 2914143 h 2914143"/>
            </a:gdLst>
            <a:ahLst/>
            <a:cxnLst>
              <a:cxn ang="0">
                <a:pos x="connsiteX0" y="connsiteY0"/>
              </a:cxn>
              <a:cxn ang="0">
                <a:pos x="connsiteX1" y="connsiteY1"/>
              </a:cxn>
              <a:cxn ang="0">
                <a:pos x="connsiteX2" y="connsiteY2"/>
              </a:cxn>
              <a:cxn ang="0">
                <a:pos x="connsiteX3" y="connsiteY3"/>
              </a:cxn>
            </a:cxnLst>
            <a:rect l="l" t="t" r="r" b="b"/>
            <a:pathLst>
              <a:path w="663690" h="2914143">
                <a:moveTo>
                  <a:pt x="0" y="0"/>
                </a:moveTo>
                <a:lnTo>
                  <a:pt x="318409" y="732023"/>
                </a:lnTo>
                <a:lnTo>
                  <a:pt x="663690" y="1891692"/>
                </a:lnTo>
                <a:lnTo>
                  <a:pt x="468472" y="2914143"/>
                </a:lnTo>
              </a:path>
            </a:pathLst>
          </a:custGeom>
          <a:ln w="38100" cmpd="sng">
            <a:solidFill>
              <a:srgbClr val="FF99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6" name="フリーフォーム 215"/>
          <p:cNvSpPr/>
          <p:nvPr/>
        </p:nvSpPr>
        <p:spPr>
          <a:xfrm>
            <a:off x="7316255" y="3402434"/>
            <a:ext cx="2723469" cy="980487"/>
          </a:xfrm>
          <a:custGeom>
            <a:avLst/>
            <a:gdLst>
              <a:gd name="connsiteX0" fmla="*/ 0 w 2600325"/>
              <a:gd name="connsiteY0" fmla="*/ 19050 h 885825"/>
              <a:gd name="connsiteX1" fmla="*/ 885825 w 2600325"/>
              <a:gd name="connsiteY1" fmla="*/ 114300 h 885825"/>
              <a:gd name="connsiteX2" fmla="*/ 1181100 w 2600325"/>
              <a:gd name="connsiteY2" fmla="*/ 0 h 885825"/>
              <a:gd name="connsiteX3" fmla="*/ 1419225 w 2600325"/>
              <a:gd name="connsiteY3" fmla="*/ 57150 h 885825"/>
              <a:gd name="connsiteX4" fmla="*/ 2324100 w 2600325"/>
              <a:gd name="connsiteY4" fmla="*/ 800100 h 885825"/>
              <a:gd name="connsiteX5" fmla="*/ 2600325 w 2600325"/>
              <a:gd name="connsiteY5" fmla="*/ 885825 h 885825"/>
              <a:gd name="connsiteX0" fmla="*/ 0 w 2947020"/>
              <a:gd name="connsiteY0" fmla="*/ 19050 h 2110358"/>
              <a:gd name="connsiteX1" fmla="*/ 885825 w 2947020"/>
              <a:gd name="connsiteY1" fmla="*/ 114300 h 2110358"/>
              <a:gd name="connsiteX2" fmla="*/ 1181100 w 2947020"/>
              <a:gd name="connsiteY2" fmla="*/ 0 h 2110358"/>
              <a:gd name="connsiteX3" fmla="*/ 1419225 w 2947020"/>
              <a:gd name="connsiteY3" fmla="*/ 57150 h 2110358"/>
              <a:gd name="connsiteX4" fmla="*/ 2324100 w 2947020"/>
              <a:gd name="connsiteY4" fmla="*/ 800100 h 2110358"/>
              <a:gd name="connsiteX5" fmla="*/ 2947020 w 2947020"/>
              <a:gd name="connsiteY5" fmla="*/ 2110358 h 2110358"/>
              <a:gd name="connsiteX0" fmla="*/ 0 w 2875011"/>
              <a:gd name="connsiteY0" fmla="*/ 19050 h 1030237"/>
              <a:gd name="connsiteX1" fmla="*/ 885825 w 2875011"/>
              <a:gd name="connsiteY1" fmla="*/ 114300 h 1030237"/>
              <a:gd name="connsiteX2" fmla="*/ 1181100 w 2875011"/>
              <a:gd name="connsiteY2" fmla="*/ 0 h 1030237"/>
              <a:gd name="connsiteX3" fmla="*/ 1419225 w 2875011"/>
              <a:gd name="connsiteY3" fmla="*/ 57150 h 1030237"/>
              <a:gd name="connsiteX4" fmla="*/ 2324100 w 2875011"/>
              <a:gd name="connsiteY4" fmla="*/ 800100 h 1030237"/>
              <a:gd name="connsiteX5" fmla="*/ 2875011 w 2875011"/>
              <a:gd name="connsiteY5" fmla="*/ 1030237 h 1030237"/>
              <a:gd name="connsiteX0" fmla="*/ 0 w 4531196"/>
              <a:gd name="connsiteY0" fmla="*/ 19050 h 800100"/>
              <a:gd name="connsiteX1" fmla="*/ 885825 w 4531196"/>
              <a:gd name="connsiteY1" fmla="*/ 114300 h 800100"/>
              <a:gd name="connsiteX2" fmla="*/ 1181100 w 4531196"/>
              <a:gd name="connsiteY2" fmla="*/ 0 h 800100"/>
              <a:gd name="connsiteX3" fmla="*/ 1419225 w 4531196"/>
              <a:gd name="connsiteY3" fmla="*/ 57150 h 800100"/>
              <a:gd name="connsiteX4" fmla="*/ 2324100 w 4531196"/>
              <a:gd name="connsiteY4" fmla="*/ 800100 h 800100"/>
              <a:gd name="connsiteX5" fmla="*/ 4531196 w 4531196"/>
              <a:gd name="connsiteY5" fmla="*/ 526182 h 800100"/>
              <a:gd name="connsiteX0" fmla="*/ 0 w 4531196"/>
              <a:gd name="connsiteY0" fmla="*/ 19050 h 886222"/>
              <a:gd name="connsiteX1" fmla="*/ 885825 w 4531196"/>
              <a:gd name="connsiteY1" fmla="*/ 114300 h 886222"/>
              <a:gd name="connsiteX2" fmla="*/ 1181100 w 4531196"/>
              <a:gd name="connsiteY2" fmla="*/ 0 h 886222"/>
              <a:gd name="connsiteX3" fmla="*/ 1419225 w 4531196"/>
              <a:gd name="connsiteY3" fmla="*/ 57150 h 886222"/>
              <a:gd name="connsiteX4" fmla="*/ 2298947 w 4531196"/>
              <a:gd name="connsiteY4" fmla="*/ 886222 h 886222"/>
              <a:gd name="connsiteX5" fmla="*/ 4531196 w 4531196"/>
              <a:gd name="connsiteY5" fmla="*/ 526182 h 886222"/>
              <a:gd name="connsiteX0" fmla="*/ 0 w 4531196"/>
              <a:gd name="connsiteY0" fmla="*/ 19050 h 958230"/>
              <a:gd name="connsiteX1" fmla="*/ 885825 w 4531196"/>
              <a:gd name="connsiteY1" fmla="*/ 114300 h 958230"/>
              <a:gd name="connsiteX2" fmla="*/ 1181100 w 4531196"/>
              <a:gd name="connsiteY2" fmla="*/ 0 h 958230"/>
              <a:gd name="connsiteX3" fmla="*/ 1419225 w 4531196"/>
              <a:gd name="connsiteY3" fmla="*/ 57150 h 958230"/>
              <a:gd name="connsiteX4" fmla="*/ 2298947 w 4531196"/>
              <a:gd name="connsiteY4" fmla="*/ 886222 h 958230"/>
              <a:gd name="connsiteX5" fmla="*/ 2803003 w 4531196"/>
              <a:gd name="connsiteY5" fmla="*/ 958230 h 958230"/>
              <a:gd name="connsiteX6" fmla="*/ 4531196 w 4531196"/>
              <a:gd name="connsiteY6" fmla="*/ 526182 h 958230"/>
              <a:gd name="connsiteX0" fmla="*/ 0 w 4531196"/>
              <a:gd name="connsiteY0" fmla="*/ 19050 h 958230"/>
              <a:gd name="connsiteX1" fmla="*/ 885825 w 4531196"/>
              <a:gd name="connsiteY1" fmla="*/ 114300 h 958230"/>
              <a:gd name="connsiteX2" fmla="*/ 1181100 w 4531196"/>
              <a:gd name="connsiteY2" fmla="*/ 0 h 958230"/>
              <a:gd name="connsiteX3" fmla="*/ 1419225 w 4531196"/>
              <a:gd name="connsiteY3" fmla="*/ 57150 h 958230"/>
              <a:gd name="connsiteX4" fmla="*/ 2298947 w 4531196"/>
              <a:gd name="connsiteY4" fmla="*/ 886222 h 958230"/>
              <a:gd name="connsiteX5" fmla="*/ 2803003 w 4531196"/>
              <a:gd name="connsiteY5" fmla="*/ 958230 h 958230"/>
              <a:gd name="connsiteX6" fmla="*/ 3091035 w 4531196"/>
              <a:gd name="connsiteY6" fmla="*/ 958230 h 958230"/>
              <a:gd name="connsiteX7" fmla="*/ 4531196 w 4531196"/>
              <a:gd name="connsiteY7" fmla="*/ 526182 h 958230"/>
              <a:gd name="connsiteX0" fmla="*/ 0 w 3595091"/>
              <a:gd name="connsiteY0" fmla="*/ 19050 h 958230"/>
              <a:gd name="connsiteX1" fmla="*/ 885825 w 3595091"/>
              <a:gd name="connsiteY1" fmla="*/ 114300 h 958230"/>
              <a:gd name="connsiteX2" fmla="*/ 1181100 w 3595091"/>
              <a:gd name="connsiteY2" fmla="*/ 0 h 958230"/>
              <a:gd name="connsiteX3" fmla="*/ 1419225 w 3595091"/>
              <a:gd name="connsiteY3" fmla="*/ 57150 h 958230"/>
              <a:gd name="connsiteX4" fmla="*/ 2298947 w 3595091"/>
              <a:gd name="connsiteY4" fmla="*/ 886222 h 958230"/>
              <a:gd name="connsiteX5" fmla="*/ 2803003 w 3595091"/>
              <a:gd name="connsiteY5" fmla="*/ 958230 h 958230"/>
              <a:gd name="connsiteX6" fmla="*/ 3091035 w 3595091"/>
              <a:gd name="connsiteY6" fmla="*/ 958230 h 958230"/>
              <a:gd name="connsiteX7" fmla="*/ 3595091 w 3595091"/>
              <a:gd name="connsiteY7" fmla="*/ 814214 h 958230"/>
              <a:gd name="connsiteX0" fmla="*/ 0 w 3595092"/>
              <a:gd name="connsiteY0" fmla="*/ 19050 h 958230"/>
              <a:gd name="connsiteX1" fmla="*/ 885825 w 3595092"/>
              <a:gd name="connsiteY1" fmla="*/ 114300 h 958230"/>
              <a:gd name="connsiteX2" fmla="*/ 1181100 w 3595092"/>
              <a:gd name="connsiteY2" fmla="*/ 0 h 958230"/>
              <a:gd name="connsiteX3" fmla="*/ 1419225 w 3595092"/>
              <a:gd name="connsiteY3" fmla="*/ 57150 h 958230"/>
              <a:gd name="connsiteX4" fmla="*/ 2298947 w 3595092"/>
              <a:gd name="connsiteY4" fmla="*/ 886222 h 958230"/>
              <a:gd name="connsiteX5" fmla="*/ 2803003 w 3595092"/>
              <a:gd name="connsiteY5" fmla="*/ 958230 h 958230"/>
              <a:gd name="connsiteX6" fmla="*/ 3091035 w 3595092"/>
              <a:gd name="connsiteY6" fmla="*/ 958230 h 958230"/>
              <a:gd name="connsiteX7" fmla="*/ 3595092 w 3595092"/>
              <a:gd name="connsiteY7" fmla="*/ 742206 h 958230"/>
              <a:gd name="connsiteX0" fmla="*/ 0 w 3667099"/>
              <a:gd name="connsiteY0" fmla="*/ 19050 h 958230"/>
              <a:gd name="connsiteX1" fmla="*/ 885825 w 3667099"/>
              <a:gd name="connsiteY1" fmla="*/ 114300 h 958230"/>
              <a:gd name="connsiteX2" fmla="*/ 1181100 w 3667099"/>
              <a:gd name="connsiteY2" fmla="*/ 0 h 958230"/>
              <a:gd name="connsiteX3" fmla="*/ 1419225 w 3667099"/>
              <a:gd name="connsiteY3" fmla="*/ 57150 h 958230"/>
              <a:gd name="connsiteX4" fmla="*/ 2298947 w 3667099"/>
              <a:gd name="connsiteY4" fmla="*/ 886222 h 958230"/>
              <a:gd name="connsiteX5" fmla="*/ 2803003 w 3667099"/>
              <a:gd name="connsiteY5" fmla="*/ 958230 h 958230"/>
              <a:gd name="connsiteX6" fmla="*/ 3091035 w 3667099"/>
              <a:gd name="connsiteY6" fmla="*/ 958230 h 958230"/>
              <a:gd name="connsiteX7" fmla="*/ 3667099 w 3667099"/>
              <a:gd name="connsiteY7" fmla="*/ 742206 h 958230"/>
              <a:gd name="connsiteX0" fmla="*/ 0 w 3669505"/>
              <a:gd name="connsiteY0" fmla="*/ 19050 h 958230"/>
              <a:gd name="connsiteX1" fmla="*/ 885825 w 3669505"/>
              <a:gd name="connsiteY1" fmla="*/ 114300 h 958230"/>
              <a:gd name="connsiteX2" fmla="*/ 1181100 w 3669505"/>
              <a:gd name="connsiteY2" fmla="*/ 0 h 958230"/>
              <a:gd name="connsiteX3" fmla="*/ 1419225 w 3669505"/>
              <a:gd name="connsiteY3" fmla="*/ 57150 h 958230"/>
              <a:gd name="connsiteX4" fmla="*/ 2298947 w 3669505"/>
              <a:gd name="connsiteY4" fmla="*/ 886222 h 958230"/>
              <a:gd name="connsiteX5" fmla="*/ 2803003 w 3669505"/>
              <a:gd name="connsiteY5" fmla="*/ 958230 h 958230"/>
              <a:gd name="connsiteX6" fmla="*/ 3091035 w 3669505"/>
              <a:gd name="connsiteY6" fmla="*/ 958230 h 958230"/>
              <a:gd name="connsiteX7" fmla="*/ 3669505 w 3669505"/>
              <a:gd name="connsiteY7" fmla="*/ 721519 h 958230"/>
              <a:gd name="connsiteX0" fmla="*/ 0 w 3669505"/>
              <a:gd name="connsiteY0" fmla="*/ 19050 h 958230"/>
              <a:gd name="connsiteX1" fmla="*/ 885825 w 3669505"/>
              <a:gd name="connsiteY1" fmla="*/ 114300 h 958230"/>
              <a:gd name="connsiteX2" fmla="*/ 1181100 w 3669505"/>
              <a:gd name="connsiteY2" fmla="*/ 0 h 958230"/>
              <a:gd name="connsiteX3" fmla="*/ 1419225 w 3669505"/>
              <a:gd name="connsiteY3" fmla="*/ 57150 h 958230"/>
              <a:gd name="connsiteX4" fmla="*/ 2298947 w 3669505"/>
              <a:gd name="connsiteY4" fmla="*/ 886222 h 958230"/>
              <a:gd name="connsiteX5" fmla="*/ 2803003 w 3669505"/>
              <a:gd name="connsiteY5" fmla="*/ 958230 h 958230"/>
              <a:gd name="connsiteX6" fmla="*/ 3091035 w 3669505"/>
              <a:gd name="connsiteY6" fmla="*/ 958230 h 958230"/>
              <a:gd name="connsiteX7" fmla="*/ 3669505 w 3669505"/>
              <a:gd name="connsiteY7" fmla="*/ 721519 h 958230"/>
              <a:gd name="connsiteX0" fmla="*/ 0 w 3669505"/>
              <a:gd name="connsiteY0" fmla="*/ 109604 h 1048784"/>
              <a:gd name="connsiteX1" fmla="*/ 885825 w 3669505"/>
              <a:gd name="connsiteY1" fmla="*/ 204854 h 1048784"/>
              <a:gd name="connsiteX2" fmla="*/ 1181100 w 3669505"/>
              <a:gd name="connsiteY2" fmla="*/ 90554 h 1048784"/>
              <a:gd name="connsiteX3" fmla="*/ 1419225 w 3669505"/>
              <a:gd name="connsiteY3" fmla="*/ 147704 h 1048784"/>
              <a:gd name="connsiteX4" fmla="*/ 2298947 w 3669505"/>
              <a:gd name="connsiteY4" fmla="*/ 976776 h 1048784"/>
              <a:gd name="connsiteX5" fmla="*/ 2803003 w 3669505"/>
              <a:gd name="connsiteY5" fmla="*/ 1048784 h 1048784"/>
              <a:gd name="connsiteX6" fmla="*/ 3091035 w 3669505"/>
              <a:gd name="connsiteY6" fmla="*/ 1048784 h 1048784"/>
              <a:gd name="connsiteX7" fmla="*/ 3669505 w 3669505"/>
              <a:gd name="connsiteY7" fmla="*/ 812073 h 1048784"/>
              <a:gd name="connsiteX0" fmla="*/ 0 w 3669505"/>
              <a:gd name="connsiteY0" fmla="*/ 109604 h 1048784"/>
              <a:gd name="connsiteX1" fmla="*/ 885825 w 3669505"/>
              <a:gd name="connsiteY1" fmla="*/ 204854 h 1048784"/>
              <a:gd name="connsiteX2" fmla="*/ 1181100 w 3669505"/>
              <a:gd name="connsiteY2" fmla="*/ 90554 h 1048784"/>
              <a:gd name="connsiteX3" fmla="*/ 1419225 w 3669505"/>
              <a:gd name="connsiteY3" fmla="*/ 147704 h 1048784"/>
              <a:gd name="connsiteX4" fmla="*/ 2298947 w 3669505"/>
              <a:gd name="connsiteY4" fmla="*/ 976776 h 1048784"/>
              <a:gd name="connsiteX5" fmla="*/ 2803003 w 3669505"/>
              <a:gd name="connsiteY5" fmla="*/ 1048784 h 1048784"/>
              <a:gd name="connsiteX6" fmla="*/ 3091035 w 3669505"/>
              <a:gd name="connsiteY6" fmla="*/ 1048784 h 1048784"/>
              <a:gd name="connsiteX7" fmla="*/ 3669505 w 3669505"/>
              <a:gd name="connsiteY7" fmla="*/ 812073 h 1048784"/>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2803003 w 3669505"/>
              <a:gd name="connsiteY5" fmla="*/ 1048784 h 1126956"/>
              <a:gd name="connsiteX6" fmla="*/ 3091035 w 3669505"/>
              <a:gd name="connsiteY6" fmla="*/ 1048784 h 1126956"/>
              <a:gd name="connsiteX7" fmla="*/ 3669505 w 3669505"/>
              <a:gd name="connsiteY7" fmla="*/ 812073 h 1126956"/>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2803003 w 3669505"/>
              <a:gd name="connsiteY5" fmla="*/ 1048784 h 1126956"/>
              <a:gd name="connsiteX6" fmla="*/ 3091035 w 3669505"/>
              <a:gd name="connsiteY6" fmla="*/ 1048784 h 1126956"/>
              <a:gd name="connsiteX7" fmla="*/ 3669505 w 3669505"/>
              <a:gd name="connsiteY7" fmla="*/ 812073 h 1126956"/>
              <a:gd name="connsiteX0" fmla="*/ 0 w 3669505"/>
              <a:gd name="connsiteY0" fmla="*/ 109604 h 1126956"/>
              <a:gd name="connsiteX1" fmla="*/ 885825 w 3669505"/>
              <a:gd name="connsiteY1" fmla="*/ 204854 h 1126956"/>
              <a:gd name="connsiteX2" fmla="*/ 1181100 w 3669505"/>
              <a:gd name="connsiteY2" fmla="*/ 90554 h 1126956"/>
              <a:gd name="connsiteX3" fmla="*/ 1419225 w 3669505"/>
              <a:gd name="connsiteY3" fmla="*/ 147704 h 1126956"/>
              <a:gd name="connsiteX4" fmla="*/ 2298947 w 3669505"/>
              <a:gd name="connsiteY4" fmla="*/ 976776 h 1126956"/>
              <a:gd name="connsiteX5" fmla="*/ 3091035 w 3669505"/>
              <a:gd name="connsiteY5" fmla="*/ 1048784 h 1126956"/>
              <a:gd name="connsiteX6" fmla="*/ 3669505 w 3669505"/>
              <a:gd name="connsiteY6" fmla="*/ 812073 h 1126956"/>
              <a:gd name="connsiteX0" fmla="*/ 0 w 3669505"/>
              <a:gd name="connsiteY0" fmla="*/ 90554 h 1107906"/>
              <a:gd name="connsiteX1" fmla="*/ 885825 w 3669505"/>
              <a:gd name="connsiteY1" fmla="*/ 185804 h 1107906"/>
              <a:gd name="connsiteX2" fmla="*/ 1419225 w 3669505"/>
              <a:gd name="connsiteY2" fmla="*/ 128654 h 1107906"/>
              <a:gd name="connsiteX3" fmla="*/ 2298947 w 3669505"/>
              <a:gd name="connsiteY3" fmla="*/ 957726 h 1107906"/>
              <a:gd name="connsiteX4" fmla="*/ 3091035 w 3669505"/>
              <a:gd name="connsiteY4" fmla="*/ 1029734 h 1107906"/>
              <a:gd name="connsiteX5" fmla="*/ 3669505 w 3669505"/>
              <a:gd name="connsiteY5" fmla="*/ 793023 h 1107906"/>
              <a:gd name="connsiteX0" fmla="*/ 0 w 3669505"/>
              <a:gd name="connsiteY0" fmla="*/ 93915 h 1111267"/>
              <a:gd name="connsiteX1" fmla="*/ 786779 w 3669505"/>
              <a:gd name="connsiteY1" fmla="*/ 168999 h 1111267"/>
              <a:gd name="connsiteX2" fmla="*/ 1419225 w 3669505"/>
              <a:gd name="connsiteY2" fmla="*/ 132015 h 1111267"/>
              <a:gd name="connsiteX3" fmla="*/ 2298947 w 3669505"/>
              <a:gd name="connsiteY3" fmla="*/ 961087 h 1111267"/>
              <a:gd name="connsiteX4" fmla="*/ 3091035 w 3669505"/>
              <a:gd name="connsiteY4" fmla="*/ 1033095 h 1111267"/>
              <a:gd name="connsiteX5" fmla="*/ 3669505 w 3669505"/>
              <a:gd name="connsiteY5" fmla="*/ 796384 h 1111267"/>
              <a:gd name="connsiteX0" fmla="*/ 0 w 3669505"/>
              <a:gd name="connsiteY0" fmla="*/ 93915 h 1111268"/>
              <a:gd name="connsiteX1" fmla="*/ 786779 w 3669505"/>
              <a:gd name="connsiteY1" fmla="*/ 168999 h 1111268"/>
              <a:gd name="connsiteX2" fmla="*/ 1419225 w 3669505"/>
              <a:gd name="connsiteY2" fmla="*/ 132015 h 1111268"/>
              <a:gd name="connsiteX3" fmla="*/ 2370955 w 3669505"/>
              <a:gd name="connsiteY3" fmla="*/ 961088 h 1111268"/>
              <a:gd name="connsiteX4" fmla="*/ 3091035 w 3669505"/>
              <a:gd name="connsiteY4" fmla="*/ 1033095 h 1111268"/>
              <a:gd name="connsiteX5" fmla="*/ 3669505 w 3669505"/>
              <a:gd name="connsiteY5" fmla="*/ 796384 h 1111268"/>
              <a:gd name="connsiteX0" fmla="*/ 0 w 3669505"/>
              <a:gd name="connsiteY0" fmla="*/ 93915 h 1111268"/>
              <a:gd name="connsiteX1" fmla="*/ 786779 w 3669505"/>
              <a:gd name="connsiteY1" fmla="*/ 168999 h 1111268"/>
              <a:gd name="connsiteX2" fmla="*/ 1419225 w 3669505"/>
              <a:gd name="connsiteY2" fmla="*/ 132015 h 1111268"/>
              <a:gd name="connsiteX3" fmla="*/ 2370955 w 3669505"/>
              <a:gd name="connsiteY3" fmla="*/ 961088 h 1111268"/>
              <a:gd name="connsiteX4" fmla="*/ 3163043 w 3669505"/>
              <a:gd name="connsiteY4" fmla="*/ 1033095 h 1111268"/>
              <a:gd name="connsiteX5" fmla="*/ 3669505 w 3669505"/>
              <a:gd name="connsiteY5" fmla="*/ 796384 h 1111268"/>
              <a:gd name="connsiteX0" fmla="*/ 0 w 3530798"/>
              <a:gd name="connsiteY0" fmla="*/ 96991 h 1111268"/>
              <a:gd name="connsiteX1" fmla="*/ 648072 w 3530798"/>
              <a:gd name="connsiteY1" fmla="*/ 168999 h 1111268"/>
              <a:gd name="connsiteX2" fmla="*/ 1280518 w 3530798"/>
              <a:gd name="connsiteY2" fmla="*/ 132015 h 1111268"/>
              <a:gd name="connsiteX3" fmla="*/ 2232248 w 3530798"/>
              <a:gd name="connsiteY3" fmla="*/ 961088 h 1111268"/>
              <a:gd name="connsiteX4" fmla="*/ 3024336 w 3530798"/>
              <a:gd name="connsiteY4" fmla="*/ 1033095 h 1111268"/>
              <a:gd name="connsiteX5" fmla="*/ 3530798 w 3530798"/>
              <a:gd name="connsiteY5" fmla="*/ 796384 h 1111268"/>
              <a:gd name="connsiteX0" fmla="*/ 0 w 3612429"/>
              <a:gd name="connsiteY0" fmla="*/ 96991 h 1111268"/>
              <a:gd name="connsiteX1" fmla="*/ 648072 w 3612429"/>
              <a:gd name="connsiteY1" fmla="*/ 168999 h 1111268"/>
              <a:gd name="connsiteX2" fmla="*/ 1280518 w 3612429"/>
              <a:gd name="connsiteY2" fmla="*/ 132015 h 1111268"/>
              <a:gd name="connsiteX3" fmla="*/ 2232248 w 3612429"/>
              <a:gd name="connsiteY3" fmla="*/ 961088 h 1111268"/>
              <a:gd name="connsiteX4" fmla="*/ 3024336 w 3612429"/>
              <a:gd name="connsiteY4" fmla="*/ 1033095 h 1111268"/>
              <a:gd name="connsiteX5" fmla="*/ 3530798 w 3612429"/>
              <a:gd name="connsiteY5" fmla="*/ 796384 h 1111268"/>
              <a:gd name="connsiteX6" fmla="*/ 3514125 w 3612429"/>
              <a:gd name="connsiteY6" fmla="*/ 803846 h 1111268"/>
              <a:gd name="connsiteX0" fmla="*/ 0 w 4146597"/>
              <a:gd name="connsiteY0" fmla="*/ 96991 h 1111268"/>
              <a:gd name="connsiteX1" fmla="*/ 648072 w 4146597"/>
              <a:gd name="connsiteY1" fmla="*/ 168999 h 1111268"/>
              <a:gd name="connsiteX2" fmla="*/ 1280518 w 4146597"/>
              <a:gd name="connsiteY2" fmla="*/ 132015 h 1111268"/>
              <a:gd name="connsiteX3" fmla="*/ 2232248 w 4146597"/>
              <a:gd name="connsiteY3" fmla="*/ 961088 h 1111268"/>
              <a:gd name="connsiteX4" fmla="*/ 3024336 w 4146597"/>
              <a:gd name="connsiteY4" fmla="*/ 1033095 h 1111268"/>
              <a:gd name="connsiteX5" fmla="*/ 3530798 w 4146597"/>
              <a:gd name="connsiteY5" fmla="*/ 796384 h 1111268"/>
              <a:gd name="connsiteX6" fmla="*/ 4143123 w 4146597"/>
              <a:gd name="connsiteY6" fmla="*/ 498190 h 1111268"/>
              <a:gd name="connsiteX0" fmla="*/ 0 w 3498525"/>
              <a:gd name="connsiteY0" fmla="*/ 168999 h 1111268"/>
              <a:gd name="connsiteX1" fmla="*/ 632446 w 3498525"/>
              <a:gd name="connsiteY1" fmla="*/ 132015 h 1111268"/>
              <a:gd name="connsiteX2" fmla="*/ 1584176 w 3498525"/>
              <a:gd name="connsiteY2" fmla="*/ 961088 h 1111268"/>
              <a:gd name="connsiteX3" fmla="*/ 2376264 w 3498525"/>
              <a:gd name="connsiteY3" fmla="*/ 1033095 h 1111268"/>
              <a:gd name="connsiteX4" fmla="*/ 2882726 w 3498525"/>
              <a:gd name="connsiteY4" fmla="*/ 796384 h 1111268"/>
              <a:gd name="connsiteX5" fmla="*/ 3495051 w 3498525"/>
              <a:gd name="connsiteY5" fmla="*/ 498190 h 1111268"/>
              <a:gd name="connsiteX0" fmla="*/ 0 w 2866079"/>
              <a:gd name="connsiteY0" fmla="*/ 0 h 979253"/>
              <a:gd name="connsiteX1" fmla="*/ 951730 w 2866079"/>
              <a:gd name="connsiteY1" fmla="*/ 829073 h 979253"/>
              <a:gd name="connsiteX2" fmla="*/ 1743818 w 2866079"/>
              <a:gd name="connsiteY2" fmla="*/ 901080 h 979253"/>
              <a:gd name="connsiteX3" fmla="*/ 2250280 w 2866079"/>
              <a:gd name="connsiteY3" fmla="*/ 664369 h 979253"/>
              <a:gd name="connsiteX4" fmla="*/ 2862605 w 2866079"/>
              <a:gd name="connsiteY4" fmla="*/ 366175 h 979253"/>
              <a:gd name="connsiteX0" fmla="*/ 0 w 1914349"/>
              <a:gd name="connsiteY0" fmla="*/ 464452 h 614632"/>
              <a:gd name="connsiteX1" fmla="*/ 792088 w 1914349"/>
              <a:gd name="connsiteY1" fmla="*/ 536459 h 614632"/>
              <a:gd name="connsiteX2" fmla="*/ 1298550 w 1914349"/>
              <a:gd name="connsiteY2" fmla="*/ 299748 h 614632"/>
              <a:gd name="connsiteX3" fmla="*/ 1910875 w 1914349"/>
              <a:gd name="connsiteY3" fmla="*/ 1554 h 614632"/>
              <a:gd name="connsiteX0" fmla="*/ 0 w 1497201"/>
              <a:gd name="connsiteY0" fmla="*/ 590053 h 740233"/>
              <a:gd name="connsiteX1" fmla="*/ 374940 w 1497201"/>
              <a:gd name="connsiteY1" fmla="*/ 536459 h 740233"/>
              <a:gd name="connsiteX2" fmla="*/ 881402 w 1497201"/>
              <a:gd name="connsiteY2" fmla="*/ 299748 h 740233"/>
              <a:gd name="connsiteX3" fmla="*/ 1493727 w 1497201"/>
              <a:gd name="connsiteY3" fmla="*/ 1554 h 740233"/>
              <a:gd name="connsiteX0" fmla="*/ 0 w 1497201"/>
              <a:gd name="connsiteY0" fmla="*/ 590053 h 590053"/>
              <a:gd name="connsiteX1" fmla="*/ 374940 w 1497201"/>
              <a:gd name="connsiteY1" fmla="*/ 536459 h 590053"/>
              <a:gd name="connsiteX2" fmla="*/ 881402 w 1497201"/>
              <a:gd name="connsiteY2" fmla="*/ 299748 h 590053"/>
              <a:gd name="connsiteX3" fmla="*/ 1493727 w 1497201"/>
              <a:gd name="connsiteY3" fmla="*/ 1554 h 590053"/>
              <a:gd name="connsiteX0" fmla="*/ 0 w 1717984"/>
              <a:gd name="connsiteY0" fmla="*/ 590053 h 590053"/>
              <a:gd name="connsiteX1" fmla="*/ 595723 w 1717984"/>
              <a:gd name="connsiteY1" fmla="*/ 536459 h 590053"/>
              <a:gd name="connsiteX2" fmla="*/ 1102185 w 1717984"/>
              <a:gd name="connsiteY2" fmla="*/ 299748 h 590053"/>
              <a:gd name="connsiteX3" fmla="*/ 1714510 w 1717984"/>
              <a:gd name="connsiteY3" fmla="*/ 1554 h 590053"/>
              <a:gd name="connsiteX0" fmla="*/ 0 w 1628713"/>
              <a:gd name="connsiteY0" fmla="*/ 583357 h 583357"/>
              <a:gd name="connsiteX1" fmla="*/ 506452 w 1628713"/>
              <a:gd name="connsiteY1" fmla="*/ 536459 h 583357"/>
              <a:gd name="connsiteX2" fmla="*/ 1012914 w 1628713"/>
              <a:gd name="connsiteY2" fmla="*/ 299748 h 583357"/>
              <a:gd name="connsiteX3" fmla="*/ 1625239 w 1628713"/>
              <a:gd name="connsiteY3" fmla="*/ 1554 h 583357"/>
              <a:gd name="connsiteX0" fmla="*/ 0 w 1609944"/>
              <a:gd name="connsiteY0" fmla="*/ 579603 h 579603"/>
              <a:gd name="connsiteX1" fmla="*/ 487683 w 1609944"/>
              <a:gd name="connsiteY1" fmla="*/ 536459 h 579603"/>
              <a:gd name="connsiteX2" fmla="*/ 994145 w 1609944"/>
              <a:gd name="connsiteY2" fmla="*/ 299748 h 579603"/>
              <a:gd name="connsiteX3" fmla="*/ 1606470 w 1609944"/>
              <a:gd name="connsiteY3" fmla="*/ 1554 h 579603"/>
            </a:gdLst>
            <a:ahLst/>
            <a:cxnLst>
              <a:cxn ang="0">
                <a:pos x="connsiteX0" y="connsiteY0"/>
              </a:cxn>
              <a:cxn ang="0">
                <a:pos x="connsiteX1" y="connsiteY1"/>
              </a:cxn>
              <a:cxn ang="0">
                <a:pos x="connsiteX2" y="connsiteY2"/>
              </a:cxn>
              <a:cxn ang="0">
                <a:pos x="connsiteX3" y="connsiteY3"/>
              </a:cxn>
            </a:cxnLst>
            <a:rect l="l" t="t" r="r" b="b"/>
            <a:pathLst>
              <a:path w="1609944" h="579603">
                <a:moveTo>
                  <a:pt x="0" y="579603"/>
                </a:moveTo>
                <a:cubicBezTo>
                  <a:pt x="367755" y="533388"/>
                  <a:pt x="259257" y="563909"/>
                  <a:pt x="487683" y="536459"/>
                </a:cubicBezTo>
                <a:lnTo>
                  <a:pt x="994145" y="299748"/>
                </a:lnTo>
                <a:cubicBezTo>
                  <a:pt x="1075776" y="261540"/>
                  <a:pt x="1609944" y="0"/>
                  <a:pt x="1606470" y="1554"/>
                </a:cubicBezTo>
              </a:path>
            </a:pathLst>
          </a:custGeom>
          <a:ln w="38100">
            <a:solidFill>
              <a:srgbClr val="FF00FF"/>
            </a:solidFill>
            <a:prstDash val="dash"/>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7" name="フリーフォーム 216"/>
          <p:cNvSpPr/>
          <p:nvPr/>
        </p:nvSpPr>
        <p:spPr>
          <a:xfrm>
            <a:off x="9952883" y="3112984"/>
            <a:ext cx="951113" cy="292074"/>
          </a:xfrm>
          <a:custGeom>
            <a:avLst/>
            <a:gdLst>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673894"/>
              <a:gd name="connsiteY0" fmla="*/ 219075 h 219075"/>
              <a:gd name="connsiteX1" fmla="*/ 466725 w 673894"/>
              <a:gd name="connsiteY1" fmla="*/ 73819 h 219075"/>
              <a:gd name="connsiteX2" fmla="*/ 673894 w 673894"/>
              <a:gd name="connsiteY2" fmla="*/ 0 h 219075"/>
              <a:gd name="connsiteX0" fmla="*/ 0 w 466725"/>
              <a:gd name="connsiteY0" fmla="*/ 145256 h 145256"/>
              <a:gd name="connsiteX1" fmla="*/ 466725 w 466725"/>
              <a:gd name="connsiteY1" fmla="*/ 0 h 145256"/>
              <a:gd name="connsiteX0" fmla="*/ 0 w 456389"/>
              <a:gd name="connsiteY0" fmla="*/ 141721 h 141721"/>
              <a:gd name="connsiteX1" fmla="*/ 456389 w 456389"/>
              <a:gd name="connsiteY1" fmla="*/ 0 h 141721"/>
              <a:gd name="connsiteX0" fmla="*/ 0 w 372454"/>
              <a:gd name="connsiteY0" fmla="*/ 114902 h 114902"/>
              <a:gd name="connsiteX1" fmla="*/ 372454 w 372454"/>
              <a:gd name="connsiteY1" fmla="*/ 0 h 114902"/>
            </a:gdLst>
            <a:ahLst/>
            <a:cxnLst>
              <a:cxn ang="0">
                <a:pos x="connsiteX0" y="connsiteY0"/>
              </a:cxn>
              <a:cxn ang="0">
                <a:pos x="connsiteX1" y="connsiteY1"/>
              </a:cxn>
            </a:cxnLst>
            <a:rect l="l" t="t" r="r" b="b"/>
            <a:pathLst>
              <a:path w="372454" h="114902">
                <a:moveTo>
                  <a:pt x="0" y="114902"/>
                </a:moveTo>
                <a:cubicBezTo>
                  <a:pt x="142478" y="56561"/>
                  <a:pt x="260138" y="36512"/>
                  <a:pt x="372454" y="0"/>
                </a:cubicBezTo>
              </a:path>
            </a:pathLst>
          </a:custGeom>
          <a:ln w="38100">
            <a:solidFill>
              <a:srgbClr val="FF00FF"/>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8" name="正方形/長方形 217"/>
          <p:cNvSpPr/>
          <p:nvPr/>
        </p:nvSpPr>
        <p:spPr>
          <a:xfrm rot="20410299">
            <a:off x="9708643" y="3271033"/>
            <a:ext cx="914874" cy="234455"/>
          </a:xfrm>
          <a:prstGeom prst="rect">
            <a:avLst/>
          </a:prstGeom>
          <a:solidFill>
            <a:srgbClr val="FF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9" name="フリーフォーム 218"/>
          <p:cNvSpPr/>
          <p:nvPr/>
        </p:nvSpPr>
        <p:spPr>
          <a:xfrm>
            <a:off x="7311371" y="2335528"/>
            <a:ext cx="3596184" cy="2046624"/>
          </a:xfrm>
          <a:custGeom>
            <a:avLst/>
            <a:gdLst>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62038"/>
              <a:gd name="connsiteY0" fmla="*/ 423863 h 423863"/>
              <a:gd name="connsiteX1" fmla="*/ 388144 w 1062038"/>
              <a:gd name="connsiteY1" fmla="*/ 219075 h 423863"/>
              <a:gd name="connsiteX2" fmla="*/ 854869 w 1062038"/>
              <a:gd name="connsiteY2" fmla="*/ 73819 h 423863"/>
              <a:gd name="connsiteX3" fmla="*/ 1062038 w 1062038"/>
              <a:gd name="connsiteY3" fmla="*/ 0 h 423863"/>
              <a:gd name="connsiteX0" fmla="*/ 0 w 1001733"/>
              <a:gd name="connsiteY0" fmla="*/ 471784 h 471784"/>
              <a:gd name="connsiteX1" fmla="*/ 388144 w 1001733"/>
              <a:gd name="connsiteY1" fmla="*/ 266996 h 471784"/>
              <a:gd name="connsiteX2" fmla="*/ 854869 w 1001733"/>
              <a:gd name="connsiteY2" fmla="*/ 121740 h 471784"/>
              <a:gd name="connsiteX3" fmla="*/ 1001733 w 1001733"/>
              <a:gd name="connsiteY3" fmla="*/ 0 h 471784"/>
              <a:gd name="connsiteX0" fmla="*/ 1638843 w 2640576"/>
              <a:gd name="connsiteY0" fmla="*/ 471784 h 1519687"/>
              <a:gd name="connsiteX1" fmla="*/ 64691 w 2640576"/>
              <a:gd name="connsiteY1" fmla="*/ 1485556 h 1519687"/>
              <a:gd name="connsiteX2" fmla="*/ 2026987 w 2640576"/>
              <a:gd name="connsiteY2" fmla="*/ 266996 h 1519687"/>
              <a:gd name="connsiteX3" fmla="*/ 2493712 w 2640576"/>
              <a:gd name="connsiteY3" fmla="*/ 121740 h 1519687"/>
              <a:gd name="connsiteX4" fmla="*/ 2640576 w 2640576"/>
              <a:gd name="connsiteY4" fmla="*/ 0 h 1519687"/>
              <a:gd name="connsiteX0" fmla="*/ 1574152 w 2575885"/>
              <a:gd name="connsiteY0" fmla="*/ 471784 h 1485556"/>
              <a:gd name="connsiteX1" fmla="*/ 954032 w 2575885"/>
              <a:gd name="connsiteY1" fmla="*/ 910502 h 1485556"/>
              <a:gd name="connsiteX2" fmla="*/ 0 w 2575885"/>
              <a:gd name="connsiteY2" fmla="*/ 1485556 h 1485556"/>
              <a:gd name="connsiteX3" fmla="*/ 1962296 w 2575885"/>
              <a:gd name="connsiteY3" fmla="*/ 266996 h 1485556"/>
              <a:gd name="connsiteX4" fmla="*/ 2429021 w 2575885"/>
              <a:gd name="connsiteY4" fmla="*/ 121740 h 1485556"/>
              <a:gd name="connsiteX5" fmla="*/ 2575885 w 2575885"/>
              <a:gd name="connsiteY5" fmla="*/ 0 h 1485556"/>
              <a:gd name="connsiteX0" fmla="*/ 1621852 w 2623585"/>
              <a:gd name="connsiteY0" fmla="*/ 471784 h 1485555"/>
              <a:gd name="connsiteX1" fmla="*/ 1001732 w 2623585"/>
              <a:gd name="connsiteY1" fmla="*/ 910502 h 1485555"/>
              <a:gd name="connsiteX2" fmla="*/ 0 w 2623585"/>
              <a:gd name="connsiteY2" fmla="*/ 1485555 h 1485555"/>
              <a:gd name="connsiteX3" fmla="*/ 2009996 w 2623585"/>
              <a:gd name="connsiteY3" fmla="*/ 266996 h 1485555"/>
              <a:gd name="connsiteX4" fmla="*/ 2476721 w 2623585"/>
              <a:gd name="connsiteY4" fmla="*/ 121740 h 1485555"/>
              <a:gd name="connsiteX5" fmla="*/ 2623585 w 2623585"/>
              <a:gd name="connsiteY5" fmla="*/ 0 h 1485555"/>
              <a:gd name="connsiteX0" fmla="*/ 1001732 w 2623585"/>
              <a:gd name="connsiteY0" fmla="*/ 910502 h 1485555"/>
              <a:gd name="connsiteX1" fmla="*/ 0 w 2623585"/>
              <a:gd name="connsiteY1" fmla="*/ 1485555 h 1485555"/>
              <a:gd name="connsiteX2" fmla="*/ 2009996 w 2623585"/>
              <a:gd name="connsiteY2" fmla="*/ 266996 h 1485555"/>
              <a:gd name="connsiteX3" fmla="*/ 2476721 w 2623585"/>
              <a:gd name="connsiteY3" fmla="*/ 121740 h 1485555"/>
              <a:gd name="connsiteX4" fmla="*/ 2623585 w 2623585"/>
              <a:gd name="connsiteY4" fmla="*/ 0 h 1485555"/>
              <a:gd name="connsiteX0" fmla="*/ 0 w 2671287"/>
              <a:gd name="connsiteY0" fmla="*/ 1485556 h 1485556"/>
              <a:gd name="connsiteX1" fmla="*/ 47702 w 2671287"/>
              <a:gd name="connsiteY1" fmla="*/ 1485555 h 1485556"/>
              <a:gd name="connsiteX2" fmla="*/ 2057698 w 2671287"/>
              <a:gd name="connsiteY2" fmla="*/ 266996 h 1485556"/>
              <a:gd name="connsiteX3" fmla="*/ 2524423 w 2671287"/>
              <a:gd name="connsiteY3" fmla="*/ 121740 h 1485556"/>
              <a:gd name="connsiteX4" fmla="*/ 2671287 w 2671287"/>
              <a:gd name="connsiteY4" fmla="*/ 0 h 1485556"/>
              <a:gd name="connsiteX0" fmla="*/ 0 w 2671287"/>
              <a:gd name="connsiteY0" fmla="*/ 1485556 h 1485556"/>
              <a:gd name="connsiteX1" fmla="*/ 1049435 w 2671287"/>
              <a:gd name="connsiteY1" fmla="*/ 910501 h 1485556"/>
              <a:gd name="connsiteX2" fmla="*/ 2057698 w 2671287"/>
              <a:gd name="connsiteY2" fmla="*/ 266996 h 1485556"/>
              <a:gd name="connsiteX3" fmla="*/ 2524423 w 2671287"/>
              <a:gd name="connsiteY3" fmla="*/ 121740 h 1485556"/>
              <a:gd name="connsiteX4" fmla="*/ 2671287 w 2671287"/>
              <a:gd name="connsiteY4" fmla="*/ 0 h 1485556"/>
              <a:gd name="connsiteX0" fmla="*/ 0 w 2575883"/>
              <a:gd name="connsiteY0" fmla="*/ 1437634 h 1437634"/>
              <a:gd name="connsiteX1" fmla="*/ 954031 w 2575883"/>
              <a:gd name="connsiteY1" fmla="*/ 910501 h 1437634"/>
              <a:gd name="connsiteX2" fmla="*/ 1962294 w 2575883"/>
              <a:gd name="connsiteY2" fmla="*/ 266996 h 1437634"/>
              <a:gd name="connsiteX3" fmla="*/ 2429019 w 2575883"/>
              <a:gd name="connsiteY3" fmla="*/ 121740 h 1437634"/>
              <a:gd name="connsiteX4" fmla="*/ 2575883 w 2575883"/>
              <a:gd name="connsiteY4" fmla="*/ 0 h 1437634"/>
              <a:gd name="connsiteX0" fmla="*/ 0 w 2575883"/>
              <a:gd name="connsiteY0" fmla="*/ 1437634 h 1437634"/>
              <a:gd name="connsiteX1" fmla="*/ 434868 w 2575883"/>
              <a:gd name="connsiteY1" fmla="*/ 1185846 h 1437634"/>
              <a:gd name="connsiteX2" fmla="*/ 954031 w 2575883"/>
              <a:gd name="connsiteY2" fmla="*/ 910501 h 1437634"/>
              <a:gd name="connsiteX3" fmla="*/ 1962294 w 2575883"/>
              <a:gd name="connsiteY3" fmla="*/ 266996 h 1437634"/>
              <a:gd name="connsiteX4" fmla="*/ 2429019 w 2575883"/>
              <a:gd name="connsiteY4" fmla="*/ 121740 h 1437634"/>
              <a:gd name="connsiteX5" fmla="*/ 2575883 w 2575883"/>
              <a:gd name="connsiteY5" fmla="*/ 0 h 1437634"/>
              <a:gd name="connsiteX0" fmla="*/ 0 w 2575883"/>
              <a:gd name="connsiteY0" fmla="*/ 1485556 h 1485556"/>
              <a:gd name="connsiteX1" fmla="*/ 434868 w 2575883"/>
              <a:gd name="connsiteY1" fmla="*/ 1185846 h 1485556"/>
              <a:gd name="connsiteX2" fmla="*/ 954031 w 2575883"/>
              <a:gd name="connsiteY2" fmla="*/ 910501 h 1485556"/>
              <a:gd name="connsiteX3" fmla="*/ 1962294 w 2575883"/>
              <a:gd name="connsiteY3" fmla="*/ 266996 h 1485556"/>
              <a:gd name="connsiteX4" fmla="*/ 2429019 w 2575883"/>
              <a:gd name="connsiteY4" fmla="*/ 121740 h 1485556"/>
              <a:gd name="connsiteX5" fmla="*/ 2575883 w 2575883"/>
              <a:gd name="connsiteY5" fmla="*/ 0 h 1485556"/>
              <a:gd name="connsiteX0" fmla="*/ 0 w 2589686"/>
              <a:gd name="connsiteY0" fmla="*/ 1456057 h 1456057"/>
              <a:gd name="connsiteX1" fmla="*/ 448671 w 2589686"/>
              <a:gd name="connsiteY1" fmla="*/ 1185846 h 1456057"/>
              <a:gd name="connsiteX2" fmla="*/ 967834 w 2589686"/>
              <a:gd name="connsiteY2" fmla="*/ 910501 h 1456057"/>
              <a:gd name="connsiteX3" fmla="*/ 1976097 w 2589686"/>
              <a:gd name="connsiteY3" fmla="*/ 266996 h 1456057"/>
              <a:gd name="connsiteX4" fmla="*/ 2442822 w 2589686"/>
              <a:gd name="connsiteY4" fmla="*/ 121740 h 1456057"/>
              <a:gd name="connsiteX5" fmla="*/ 2589686 w 2589686"/>
              <a:gd name="connsiteY5" fmla="*/ 0 h 1456057"/>
              <a:gd name="connsiteX0" fmla="*/ 0 w 3434511"/>
              <a:gd name="connsiteY0" fmla="*/ 1581397 h 1581397"/>
              <a:gd name="connsiteX1" fmla="*/ 1293496 w 3434511"/>
              <a:gd name="connsiteY1" fmla="*/ 1185846 h 1581397"/>
              <a:gd name="connsiteX2" fmla="*/ 1812659 w 3434511"/>
              <a:gd name="connsiteY2" fmla="*/ 910501 h 1581397"/>
              <a:gd name="connsiteX3" fmla="*/ 2820922 w 3434511"/>
              <a:gd name="connsiteY3" fmla="*/ 266996 h 1581397"/>
              <a:gd name="connsiteX4" fmla="*/ 3287647 w 3434511"/>
              <a:gd name="connsiteY4" fmla="*/ 121740 h 1581397"/>
              <a:gd name="connsiteX5" fmla="*/ 3434511 w 3434511"/>
              <a:gd name="connsiteY5" fmla="*/ 0 h 1581397"/>
              <a:gd name="connsiteX0" fmla="*/ 0 w 3434511"/>
              <a:gd name="connsiteY0" fmla="*/ 1581397 h 1581398"/>
              <a:gd name="connsiteX1" fmla="*/ 620120 w 3434511"/>
              <a:gd name="connsiteY1" fmla="*/ 1581398 h 1581398"/>
              <a:gd name="connsiteX2" fmla="*/ 1293496 w 3434511"/>
              <a:gd name="connsiteY2" fmla="*/ 1185846 h 1581398"/>
              <a:gd name="connsiteX3" fmla="*/ 1812659 w 3434511"/>
              <a:gd name="connsiteY3" fmla="*/ 910501 h 1581398"/>
              <a:gd name="connsiteX4" fmla="*/ 2820922 w 3434511"/>
              <a:gd name="connsiteY4" fmla="*/ 266996 h 1581398"/>
              <a:gd name="connsiteX5" fmla="*/ 3287647 w 3434511"/>
              <a:gd name="connsiteY5" fmla="*/ 121740 h 1581398"/>
              <a:gd name="connsiteX6" fmla="*/ 3434511 w 3434511"/>
              <a:gd name="connsiteY6" fmla="*/ 0 h 1581398"/>
              <a:gd name="connsiteX0" fmla="*/ 0 w 3434511"/>
              <a:gd name="connsiteY0" fmla="*/ 1581397 h 1581398"/>
              <a:gd name="connsiteX1" fmla="*/ 620120 w 3434511"/>
              <a:gd name="connsiteY1" fmla="*/ 1581398 h 1581398"/>
              <a:gd name="connsiteX2" fmla="*/ 938963 w 3434511"/>
              <a:gd name="connsiteY2" fmla="*/ 1429430 h 1581398"/>
              <a:gd name="connsiteX3" fmla="*/ 1293496 w 3434511"/>
              <a:gd name="connsiteY3" fmla="*/ 1185846 h 1581398"/>
              <a:gd name="connsiteX4" fmla="*/ 1812659 w 3434511"/>
              <a:gd name="connsiteY4" fmla="*/ 910501 h 1581398"/>
              <a:gd name="connsiteX5" fmla="*/ 2820922 w 3434511"/>
              <a:gd name="connsiteY5" fmla="*/ 266996 h 1581398"/>
              <a:gd name="connsiteX6" fmla="*/ 3287647 w 3434511"/>
              <a:gd name="connsiteY6" fmla="*/ 121740 h 1581398"/>
              <a:gd name="connsiteX7" fmla="*/ 3434511 w 3434511"/>
              <a:gd name="connsiteY7" fmla="*/ 0 h 1581398"/>
              <a:gd name="connsiteX0" fmla="*/ 0 w 3434511"/>
              <a:gd name="connsiteY0" fmla="*/ 1581397 h 1581398"/>
              <a:gd name="connsiteX1" fmla="*/ 620120 w 3434511"/>
              <a:gd name="connsiteY1" fmla="*/ 1581398 h 1581398"/>
              <a:gd name="connsiteX2" fmla="*/ 922301 w 3434511"/>
              <a:gd name="connsiteY2" fmla="*/ 1399255 h 1581398"/>
              <a:gd name="connsiteX3" fmla="*/ 1293496 w 3434511"/>
              <a:gd name="connsiteY3" fmla="*/ 1185846 h 1581398"/>
              <a:gd name="connsiteX4" fmla="*/ 1812659 w 3434511"/>
              <a:gd name="connsiteY4" fmla="*/ 910501 h 1581398"/>
              <a:gd name="connsiteX5" fmla="*/ 2820922 w 3434511"/>
              <a:gd name="connsiteY5" fmla="*/ 266996 h 1581398"/>
              <a:gd name="connsiteX6" fmla="*/ 3287647 w 3434511"/>
              <a:gd name="connsiteY6" fmla="*/ 121740 h 1581398"/>
              <a:gd name="connsiteX7" fmla="*/ 3434511 w 3434511"/>
              <a:gd name="connsiteY7" fmla="*/ 0 h 1581398"/>
              <a:gd name="connsiteX0" fmla="*/ 0 w 3434511"/>
              <a:gd name="connsiteY0" fmla="*/ 1581397 h 1581397"/>
              <a:gd name="connsiteX1" fmla="*/ 472546 w 3434511"/>
              <a:gd name="connsiteY1" fmla="*/ 1578608 h 1581397"/>
              <a:gd name="connsiteX2" fmla="*/ 922301 w 3434511"/>
              <a:gd name="connsiteY2" fmla="*/ 1399255 h 1581397"/>
              <a:gd name="connsiteX3" fmla="*/ 1293496 w 3434511"/>
              <a:gd name="connsiteY3" fmla="*/ 1185846 h 1581397"/>
              <a:gd name="connsiteX4" fmla="*/ 1812659 w 3434511"/>
              <a:gd name="connsiteY4" fmla="*/ 910501 h 1581397"/>
              <a:gd name="connsiteX5" fmla="*/ 2820922 w 3434511"/>
              <a:gd name="connsiteY5" fmla="*/ 266996 h 1581397"/>
              <a:gd name="connsiteX6" fmla="*/ 3287647 w 3434511"/>
              <a:gd name="connsiteY6" fmla="*/ 121740 h 1581397"/>
              <a:gd name="connsiteX7" fmla="*/ 3434511 w 3434511"/>
              <a:gd name="connsiteY7" fmla="*/ 0 h 1581397"/>
              <a:gd name="connsiteX0" fmla="*/ 0 w 3434511"/>
              <a:gd name="connsiteY0" fmla="*/ 1581397 h 1581397"/>
              <a:gd name="connsiteX1" fmla="*/ 472546 w 3434511"/>
              <a:gd name="connsiteY1" fmla="*/ 1578608 h 1581397"/>
              <a:gd name="connsiteX2" fmla="*/ 938618 w 3434511"/>
              <a:gd name="connsiteY2" fmla="*/ 1421226 h 1581397"/>
              <a:gd name="connsiteX3" fmla="*/ 1293496 w 3434511"/>
              <a:gd name="connsiteY3" fmla="*/ 1185846 h 1581397"/>
              <a:gd name="connsiteX4" fmla="*/ 1812659 w 3434511"/>
              <a:gd name="connsiteY4" fmla="*/ 910501 h 1581397"/>
              <a:gd name="connsiteX5" fmla="*/ 2820922 w 3434511"/>
              <a:gd name="connsiteY5" fmla="*/ 266996 h 1581397"/>
              <a:gd name="connsiteX6" fmla="*/ 3287647 w 3434511"/>
              <a:gd name="connsiteY6" fmla="*/ 121740 h 1581397"/>
              <a:gd name="connsiteX7" fmla="*/ 3434511 w 3434511"/>
              <a:gd name="connsiteY7" fmla="*/ 0 h 1581397"/>
              <a:gd name="connsiteX0" fmla="*/ 0 w 3434511"/>
              <a:gd name="connsiteY0" fmla="*/ 1581397 h 1581397"/>
              <a:gd name="connsiteX1" fmla="*/ 472546 w 3434511"/>
              <a:gd name="connsiteY1" fmla="*/ 1578608 h 1581397"/>
              <a:gd name="connsiteX2" fmla="*/ 938618 w 3434511"/>
              <a:gd name="connsiteY2" fmla="*/ 1421226 h 1581397"/>
              <a:gd name="connsiteX3" fmla="*/ 1114800 w 3434511"/>
              <a:gd name="connsiteY3" fmla="*/ 1280169 h 1581397"/>
              <a:gd name="connsiteX4" fmla="*/ 1293496 w 3434511"/>
              <a:gd name="connsiteY4" fmla="*/ 1185846 h 1581397"/>
              <a:gd name="connsiteX5" fmla="*/ 1812659 w 3434511"/>
              <a:gd name="connsiteY5" fmla="*/ 910501 h 1581397"/>
              <a:gd name="connsiteX6" fmla="*/ 2820922 w 3434511"/>
              <a:gd name="connsiteY6" fmla="*/ 266996 h 1581397"/>
              <a:gd name="connsiteX7" fmla="*/ 3287647 w 3434511"/>
              <a:gd name="connsiteY7" fmla="*/ 121740 h 1581397"/>
              <a:gd name="connsiteX8" fmla="*/ 3434511 w 3434511"/>
              <a:gd name="connsiteY8" fmla="*/ 0 h 1581397"/>
              <a:gd name="connsiteX0" fmla="*/ 0 w 3434511"/>
              <a:gd name="connsiteY0" fmla="*/ 1581397 h 1581397"/>
              <a:gd name="connsiteX1" fmla="*/ 472546 w 3434511"/>
              <a:gd name="connsiteY1" fmla="*/ 1578608 h 1581397"/>
              <a:gd name="connsiteX2" fmla="*/ 667822 w 3434511"/>
              <a:gd name="connsiteY2" fmla="*/ 1533477 h 1581397"/>
              <a:gd name="connsiteX3" fmla="*/ 938618 w 3434511"/>
              <a:gd name="connsiteY3" fmla="*/ 1421226 h 1581397"/>
              <a:gd name="connsiteX4" fmla="*/ 1114800 w 3434511"/>
              <a:gd name="connsiteY4" fmla="*/ 1280169 h 1581397"/>
              <a:gd name="connsiteX5" fmla="*/ 1293496 w 3434511"/>
              <a:gd name="connsiteY5" fmla="*/ 1185846 h 1581397"/>
              <a:gd name="connsiteX6" fmla="*/ 1812659 w 3434511"/>
              <a:gd name="connsiteY6" fmla="*/ 910501 h 1581397"/>
              <a:gd name="connsiteX7" fmla="*/ 2820922 w 3434511"/>
              <a:gd name="connsiteY7" fmla="*/ 266996 h 1581397"/>
              <a:gd name="connsiteX8" fmla="*/ 3287647 w 3434511"/>
              <a:gd name="connsiteY8" fmla="*/ 121740 h 1581397"/>
              <a:gd name="connsiteX9" fmla="*/ 3434511 w 3434511"/>
              <a:gd name="connsiteY9" fmla="*/ 0 h 1581397"/>
              <a:gd name="connsiteX0" fmla="*/ 0 w 3434511"/>
              <a:gd name="connsiteY0" fmla="*/ 1581397 h 1588496"/>
              <a:gd name="connsiteX1" fmla="*/ 227712 w 3434511"/>
              <a:gd name="connsiteY1" fmla="*/ 1588496 h 1588496"/>
              <a:gd name="connsiteX2" fmla="*/ 472546 w 3434511"/>
              <a:gd name="connsiteY2" fmla="*/ 1578608 h 1588496"/>
              <a:gd name="connsiteX3" fmla="*/ 667822 w 3434511"/>
              <a:gd name="connsiteY3" fmla="*/ 1533477 h 1588496"/>
              <a:gd name="connsiteX4" fmla="*/ 938618 w 3434511"/>
              <a:gd name="connsiteY4" fmla="*/ 1421226 h 1588496"/>
              <a:gd name="connsiteX5" fmla="*/ 1114800 w 3434511"/>
              <a:gd name="connsiteY5" fmla="*/ 1280169 h 1588496"/>
              <a:gd name="connsiteX6" fmla="*/ 1293496 w 3434511"/>
              <a:gd name="connsiteY6" fmla="*/ 1185846 h 1588496"/>
              <a:gd name="connsiteX7" fmla="*/ 1812659 w 3434511"/>
              <a:gd name="connsiteY7" fmla="*/ 910501 h 1588496"/>
              <a:gd name="connsiteX8" fmla="*/ 2820922 w 3434511"/>
              <a:gd name="connsiteY8" fmla="*/ 266996 h 1588496"/>
              <a:gd name="connsiteX9" fmla="*/ 3287647 w 3434511"/>
              <a:gd name="connsiteY9" fmla="*/ 121740 h 1588496"/>
              <a:gd name="connsiteX10" fmla="*/ 3434511 w 3434511"/>
              <a:gd name="connsiteY10" fmla="*/ 0 h 1588496"/>
              <a:gd name="connsiteX0" fmla="*/ 0 w 3291406"/>
              <a:gd name="connsiteY0" fmla="*/ 1581398 h 1588496"/>
              <a:gd name="connsiteX1" fmla="*/ 84607 w 3291406"/>
              <a:gd name="connsiteY1" fmla="*/ 1588496 h 1588496"/>
              <a:gd name="connsiteX2" fmla="*/ 329441 w 3291406"/>
              <a:gd name="connsiteY2" fmla="*/ 1578608 h 1588496"/>
              <a:gd name="connsiteX3" fmla="*/ 524717 w 3291406"/>
              <a:gd name="connsiteY3" fmla="*/ 1533477 h 1588496"/>
              <a:gd name="connsiteX4" fmla="*/ 795513 w 3291406"/>
              <a:gd name="connsiteY4" fmla="*/ 1421226 h 1588496"/>
              <a:gd name="connsiteX5" fmla="*/ 971695 w 3291406"/>
              <a:gd name="connsiteY5" fmla="*/ 1280169 h 1588496"/>
              <a:gd name="connsiteX6" fmla="*/ 1150391 w 3291406"/>
              <a:gd name="connsiteY6" fmla="*/ 1185846 h 1588496"/>
              <a:gd name="connsiteX7" fmla="*/ 1669554 w 3291406"/>
              <a:gd name="connsiteY7" fmla="*/ 910501 h 1588496"/>
              <a:gd name="connsiteX8" fmla="*/ 2677817 w 3291406"/>
              <a:gd name="connsiteY8" fmla="*/ 266996 h 1588496"/>
              <a:gd name="connsiteX9" fmla="*/ 3144542 w 3291406"/>
              <a:gd name="connsiteY9" fmla="*/ 121740 h 1588496"/>
              <a:gd name="connsiteX10" fmla="*/ 3291406 w 3291406"/>
              <a:gd name="connsiteY10" fmla="*/ 0 h 1588496"/>
              <a:gd name="connsiteX0" fmla="*/ 0 w 3206799"/>
              <a:gd name="connsiteY0" fmla="*/ 1588496 h 1588496"/>
              <a:gd name="connsiteX1" fmla="*/ 244834 w 3206799"/>
              <a:gd name="connsiteY1" fmla="*/ 1578608 h 1588496"/>
              <a:gd name="connsiteX2" fmla="*/ 440110 w 3206799"/>
              <a:gd name="connsiteY2" fmla="*/ 1533477 h 1588496"/>
              <a:gd name="connsiteX3" fmla="*/ 710906 w 3206799"/>
              <a:gd name="connsiteY3" fmla="*/ 1421226 h 1588496"/>
              <a:gd name="connsiteX4" fmla="*/ 887088 w 3206799"/>
              <a:gd name="connsiteY4" fmla="*/ 1280169 h 1588496"/>
              <a:gd name="connsiteX5" fmla="*/ 1065784 w 3206799"/>
              <a:gd name="connsiteY5" fmla="*/ 1185846 h 1588496"/>
              <a:gd name="connsiteX6" fmla="*/ 1584947 w 3206799"/>
              <a:gd name="connsiteY6" fmla="*/ 910501 h 1588496"/>
              <a:gd name="connsiteX7" fmla="*/ 2593210 w 3206799"/>
              <a:gd name="connsiteY7" fmla="*/ 266996 h 1588496"/>
              <a:gd name="connsiteX8" fmla="*/ 3059935 w 3206799"/>
              <a:gd name="connsiteY8" fmla="*/ 121740 h 1588496"/>
              <a:gd name="connsiteX9" fmla="*/ 3206799 w 3206799"/>
              <a:gd name="connsiteY9" fmla="*/ 0 h 1588496"/>
              <a:gd name="connsiteX0" fmla="*/ 0 w 2961965"/>
              <a:gd name="connsiteY0" fmla="*/ 1578608 h 1578608"/>
              <a:gd name="connsiteX1" fmla="*/ 195276 w 2961965"/>
              <a:gd name="connsiteY1" fmla="*/ 1533477 h 1578608"/>
              <a:gd name="connsiteX2" fmla="*/ 466072 w 2961965"/>
              <a:gd name="connsiteY2" fmla="*/ 1421226 h 1578608"/>
              <a:gd name="connsiteX3" fmla="*/ 642254 w 2961965"/>
              <a:gd name="connsiteY3" fmla="*/ 1280169 h 1578608"/>
              <a:gd name="connsiteX4" fmla="*/ 820950 w 2961965"/>
              <a:gd name="connsiteY4" fmla="*/ 1185846 h 1578608"/>
              <a:gd name="connsiteX5" fmla="*/ 1340113 w 2961965"/>
              <a:gd name="connsiteY5" fmla="*/ 910501 h 1578608"/>
              <a:gd name="connsiteX6" fmla="*/ 2348376 w 2961965"/>
              <a:gd name="connsiteY6" fmla="*/ 266996 h 1578608"/>
              <a:gd name="connsiteX7" fmla="*/ 2815101 w 2961965"/>
              <a:gd name="connsiteY7" fmla="*/ 121740 h 1578608"/>
              <a:gd name="connsiteX8" fmla="*/ 2961965 w 2961965"/>
              <a:gd name="connsiteY8" fmla="*/ 0 h 1578608"/>
              <a:gd name="connsiteX0" fmla="*/ 0 w 2766689"/>
              <a:gd name="connsiteY0" fmla="*/ 1533477 h 1533477"/>
              <a:gd name="connsiteX1" fmla="*/ 270796 w 2766689"/>
              <a:gd name="connsiteY1" fmla="*/ 1421226 h 1533477"/>
              <a:gd name="connsiteX2" fmla="*/ 446978 w 2766689"/>
              <a:gd name="connsiteY2" fmla="*/ 1280169 h 1533477"/>
              <a:gd name="connsiteX3" fmla="*/ 625674 w 2766689"/>
              <a:gd name="connsiteY3" fmla="*/ 1185846 h 1533477"/>
              <a:gd name="connsiteX4" fmla="*/ 1144837 w 2766689"/>
              <a:gd name="connsiteY4" fmla="*/ 910501 h 1533477"/>
              <a:gd name="connsiteX5" fmla="*/ 2153100 w 2766689"/>
              <a:gd name="connsiteY5" fmla="*/ 266996 h 1533477"/>
              <a:gd name="connsiteX6" fmla="*/ 2619825 w 2766689"/>
              <a:gd name="connsiteY6" fmla="*/ 121740 h 1533477"/>
              <a:gd name="connsiteX7" fmla="*/ 2766689 w 2766689"/>
              <a:gd name="connsiteY7" fmla="*/ 0 h 1533477"/>
              <a:gd name="connsiteX0" fmla="*/ 0 w 2495893"/>
              <a:gd name="connsiteY0" fmla="*/ 1421226 h 1421226"/>
              <a:gd name="connsiteX1" fmla="*/ 176182 w 2495893"/>
              <a:gd name="connsiteY1" fmla="*/ 1280169 h 1421226"/>
              <a:gd name="connsiteX2" fmla="*/ 354878 w 2495893"/>
              <a:gd name="connsiteY2" fmla="*/ 1185846 h 1421226"/>
              <a:gd name="connsiteX3" fmla="*/ 874041 w 2495893"/>
              <a:gd name="connsiteY3" fmla="*/ 910501 h 1421226"/>
              <a:gd name="connsiteX4" fmla="*/ 1882304 w 2495893"/>
              <a:gd name="connsiteY4" fmla="*/ 266996 h 1421226"/>
              <a:gd name="connsiteX5" fmla="*/ 2349029 w 2495893"/>
              <a:gd name="connsiteY5" fmla="*/ 121740 h 1421226"/>
              <a:gd name="connsiteX6" fmla="*/ 2495893 w 2495893"/>
              <a:gd name="connsiteY6" fmla="*/ 0 h 1421226"/>
              <a:gd name="connsiteX0" fmla="*/ 0 w 2319711"/>
              <a:gd name="connsiteY0" fmla="*/ 1280169 h 1280169"/>
              <a:gd name="connsiteX1" fmla="*/ 178696 w 2319711"/>
              <a:gd name="connsiteY1" fmla="*/ 1185846 h 1280169"/>
              <a:gd name="connsiteX2" fmla="*/ 697859 w 2319711"/>
              <a:gd name="connsiteY2" fmla="*/ 910501 h 1280169"/>
              <a:gd name="connsiteX3" fmla="*/ 1706122 w 2319711"/>
              <a:gd name="connsiteY3" fmla="*/ 266996 h 1280169"/>
              <a:gd name="connsiteX4" fmla="*/ 2172847 w 2319711"/>
              <a:gd name="connsiteY4" fmla="*/ 121740 h 1280169"/>
              <a:gd name="connsiteX5" fmla="*/ 2319711 w 2319711"/>
              <a:gd name="connsiteY5" fmla="*/ 0 h 1280169"/>
              <a:gd name="connsiteX0" fmla="*/ 0 w 2141015"/>
              <a:gd name="connsiteY0" fmla="*/ 1185846 h 1185846"/>
              <a:gd name="connsiteX1" fmla="*/ 519163 w 2141015"/>
              <a:gd name="connsiteY1" fmla="*/ 910501 h 1185846"/>
              <a:gd name="connsiteX2" fmla="*/ 1527426 w 2141015"/>
              <a:gd name="connsiteY2" fmla="*/ 266996 h 1185846"/>
              <a:gd name="connsiteX3" fmla="*/ 1994151 w 2141015"/>
              <a:gd name="connsiteY3" fmla="*/ 121740 h 1185846"/>
              <a:gd name="connsiteX4" fmla="*/ 2141015 w 2141015"/>
              <a:gd name="connsiteY4" fmla="*/ 0 h 1185846"/>
              <a:gd name="connsiteX0" fmla="*/ 0 w 1621852"/>
              <a:gd name="connsiteY0" fmla="*/ 910501 h 910501"/>
              <a:gd name="connsiteX1" fmla="*/ 1008263 w 1621852"/>
              <a:gd name="connsiteY1" fmla="*/ 266996 h 910501"/>
              <a:gd name="connsiteX2" fmla="*/ 1474988 w 1621852"/>
              <a:gd name="connsiteY2" fmla="*/ 121740 h 910501"/>
              <a:gd name="connsiteX3" fmla="*/ 1621852 w 1621852"/>
              <a:gd name="connsiteY3" fmla="*/ 0 h 910501"/>
              <a:gd name="connsiteX0" fmla="*/ 0 w 1572058"/>
              <a:gd name="connsiteY0" fmla="*/ 883541 h 883541"/>
              <a:gd name="connsiteX1" fmla="*/ 958469 w 1572058"/>
              <a:gd name="connsiteY1" fmla="*/ 266996 h 883541"/>
              <a:gd name="connsiteX2" fmla="*/ 1425194 w 1572058"/>
              <a:gd name="connsiteY2" fmla="*/ 121740 h 883541"/>
              <a:gd name="connsiteX3" fmla="*/ 1572058 w 1572058"/>
              <a:gd name="connsiteY3" fmla="*/ 0 h 883541"/>
              <a:gd name="connsiteX0" fmla="*/ 0 w 1730281"/>
              <a:gd name="connsiteY0" fmla="*/ 946166 h 946166"/>
              <a:gd name="connsiteX1" fmla="*/ 1116692 w 1730281"/>
              <a:gd name="connsiteY1" fmla="*/ 266996 h 946166"/>
              <a:gd name="connsiteX2" fmla="*/ 1583417 w 1730281"/>
              <a:gd name="connsiteY2" fmla="*/ 121740 h 946166"/>
              <a:gd name="connsiteX3" fmla="*/ 1730281 w 1730281"/>
              <a:gd name="connsiteY3" fmla="*/ 0 h 946166"/>
              <a:gd name="connsiteX0" fmla="*/ 22039 w 1752320"/>
              <a:gd name="connsiteY0" fmla="*/ 946166 h 998270"/>
              <a:gd name="connsiteX1" fmla="*/ 186115 w 1752320"/>
              <a:gd name="connsiteY1" fmla="*/ 885075 h 998270"/>
              <a:gd name="connsiteX2" fmla="*/ 1138731 w 1752320"/>
              <a:gd name="connsiteY2" fmla="*/ 266996 h 998270"/>
              <a:gd name="connsiteX3" fmla="*/ 1605456 w 1752320"/>
              <a:gd name="connsiteY3" fmla="*/ 121740 h 998270"/>
              <a:gd name="connsiteX4" fmla="*/ 1752320 w 1752320"/>
              <a:gd name="connsiteY4" fmla="*/ 0 h 998270"/>
              <a:gd name="connsiteX0" fmla="*/ 22039 w 1752320"/>
              <a:gd name="connsiteY0" fmla="*/ 995143 h 1006433"/>
              <a:gd name="connsiteX1" fmla="*/ 186115 w 1752320"/>
              <a:gd name="connsiteY1" fmla="*/ 885075 h 1006433"/>
              <a:gd name="connsiteX2" fmla="*/ 1138731 w 1752320"/>
              <a:gd name="connsiteY2" fmla="*/ 266996 h 1006433"/>
              <a:gd name="connsiteX3" fmla="*/ 1605456 w 1752320"/>
              <a:gd name="connsiteY3" fmla="*/ 121740 h 1006433"/>
              <a:gd name="connsiteX4" fmla="*/ 1752320 w 1752320"/>
              <a:gd name="connsiteY4" fmla="*/ 0 h 1006433"/>
              <a:gd name="connsiteX0" fmla="*/ 22977 w 1752133"/>
              <a:gd name="connsiteY0" fmla="*/ 969566 h 1002170"/>
              <a:gd name="connsiteX1" fmla="*/ 185928 w 1752133"/>
              <a:gd name="connsiteY1" fmla="*/ 885075 h 1002170"/>
              <a:gd name="connsiteX2" fmla="*/ 1138544 w 1752133"/>
              <a:gd name="connsiteY2" fmla="*/ 266996 h 1002170"/>
              <a:gd name="connsiteX3" fmla="*/ 1605269 w 1752133"/>
              <a:gd name="connsiteY3" fmla="*/ 121740 h 1002170"/>
              <a:gd name="connsiteX4" fmla="*/ 1752133 w 1752133"/>
              <a:gd name="connsiteY4" fmla="*/ 0 h 1002170"/>
              <a:gd name="connsiteX0" fmla="*/ 22977 w 1790944"/>
              <a:gd name="connsiteY0" fmla="*/ 991701 h 1024305"/>
              <a:gd name="connsiteX1" fmla="*/ 185928 w 1790944"/>
              <a:gd name="connsiteY1" fmla="*/ 907210 h 1024305"/>
              <a:gd name="connsiteX2" fmla="*/ 1138544 w 1790944"/>
              <a:gd name="connsiteY2" fmla="*/ 289131 h 1024305"/>
              <a:gd name="connsiteX3" fmla="*/ 1605269 w 1790944"/>
              <a:gd name="connsiteY3" fmla="*/ 143875 h 1024305"/>
              <a:gd name="connsiteX4" fmla="*/ 1790944 w 1790944"/>
              <a:gd name="connsiteY4" fmla="*/ 0 h 1024305"/>
              <a:gd name="connsiteX0" fmla="*/ 22977 w 1605269"/>
              <a:gd name="connsiteY0" fmla="*/ 847826 h 880430"/>
              <a:gd name="connsiteX1" fmla="*/ 185928 w 1605269"/>
              <a:gd name="connsiteY1" fmla="*/ 763335 h 880430"/>
              <a:gd name="connsiteX2" fmla="*/ 1138544 w 1605269"/>
              <a:gd name="connsiteY2" fmla="*/ 145256 h 880430"/>
              <a:gd name="connsiteX3" fmla="*/ 1605269 w 1605269"/>
              <a:gd name="connsiteY3" fmla="*/ 0 h 880430"/>
              <a:gd name="connsiteX0" fmla="*/ 22977 w 1581307"/>
              <a:gd name="connsiteY0" fmla="*/ 843270 h 875874"/>
              <a:gd name="connsiteX1" fmla="*/ 185928 w 1581307"/>
              <a:gd name="connsiteY1" fmla="*/ 758779 h 875874"/>
              <a:gd name="connsiteX2" fmla="*/ 1138544 w 1581307"/>
              <a:gd name="connsiteY2" fmla="*/ 140700 h 875874"/>
              <a:gd name="connsiteX3" fmla="*/ 1581307 w 1581307"/>
              <a:gd name="connsiteY3" fmla="*/ 0 h 875874"/>
              <a:gd name="connsiteX0" fmla="*/ 0 w 1395379"/>
              <a:gd name="connsiteY0" fmla="*/ 758779 h 758779"/>
              <a:gd name="connsiteX1" fmla="*/ 952616 w 1395379"/>
              <a:gd name="connsiteY1" fmla="*/ 140700 h 758779"/>
              <a:gd name="connsiteX2" fmla="*/ 1395379 w 1395379"/>
              <a:gd name="connsiteY2" fmla="*/ 0 h 758779"/>
              <a:gd name="connsiteX0" fmla="*/ 0 w 1499330"/>
              <a:gd name="connsiteY0" fmla="*/ 824958 h 824958"/>
              <a:gd name="connsiteX1" fmla="*/ 1056567 w 1499330"/>
              <a:gd name="connsiteY1" fmla="*/ 140700 h 824958"/>
              <a:gd name="connsiteX2" fmla="*/ 1499330 w 1499330"/>
              <a:gd name="connsiteY2" fmla="*/ 0 h 824958"/>
              <a:gd name="connsiteX0" fmla="*/ 0 w 1417809"/>
              <a:gd name="connsiteY0" fmla="*/ 819545 h 819545"/>
              <a:gd name="connsiteX1" fmla="*/ 1056567 w 1417809"/>
              <a:gd name="connsiteY1" fmla="*/ 135287 h 819545"/>
              <a:gd name="connsiteX2" fmla="*/ 1417809 w 1417809"/>
              <a:gd name="connsiteY2" fmla="*/ 7821 h 819545"/>
              <a:gd name="connsiteX0" fmla="*/ 0 w 1408257"/>
              <a:gd name="connsiteY0" fmla="*/ 805144 h 805144"/>
              <a:gd name="connsiteX1" fmla="*/ 1047015 w 1408257"/>
              <a:gd name="connsiteY1" fmla="*/ 133230 h 805144"/>
              <a:gd name="connsiteX2" fmla="*/ 1408257 w 1408257"/>
              <a:gd name="connsiteY2" fmla="*/ 5764 h 805144"/>
            </a:gdLst>
            <a:ahLst/>
            <a:cxnLst>
              <a:cxn ang="0">
                <a:pos x="connsiteX0" y="connsiteY0"/>
              </a:cxn>
              <a:cxn ang="0">
                <a:pos x="connsiteX1" y="connsiteY1"/>
              </a:cxn>
              <a:cxn ang="0">
                <a:pos x="connsiteX2" y="connsiteY2"/>
              </a:cxn>
            </a:cxnLst>
            <a:rect l="l" t="t" r="r" b="b"/>
            <a:pathLst>
              <a:path w="1408257" h="805144">
                <a:moveTo>
                  <a:pt x="0" y="805144"/>
                </a:moveTo>
                <a:cubicBezTo>
                  <a:pt x="185928" y="688049"/>
                  <a:pt x="812306" y="266460"/>
                  <a:pt x="1047015" y="133230"/>
                </a:cubicBezTo>
                <a:cubicBezTo>
                  <a:pt x="1281724" y="0"/>
                  <a:pt x="1295941" y="42276"/>
                  <a:pt x="1408257" y="5764"/>
                </a:cubicBezTo>
              </a:path>
            </a:pathLst>
          </a:custGeom>
          <a:ln w="38100">
            <a:solidFill>
              <a:srgbClr val="FF99FF"/>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20" name="正方形/長方形 219"/>
          <p:cNvSpPr/>
          <p:nvPr/>
        </p:nvSpPr>
        <p:spPr>
          <a:xfrm rot="15099558">
            <a:off x="9795633" y="2930473"/>
            <a:ext cx="965832" cy="228659"/>
          </a:xfrm>
          <a:prstGeom prst="rect">
            <a:avLst/>
          </a:prstGeom>
          <a:solidFill>
            <a:srgbClr val="FF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6" name="フリーフォーム 235"/>
          <p:cNvSpPr/>
          <p:nvPr/>
        </p:nvSpPr>
        <p:spPr>
          <a:xfrm>
            <a:off x="8316972" y="5154622"/>
            <a:ext cx="1147031" cy="382737"/>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60040"/>
              <a:gd name="connsiteY0" fmla="*/ 259557 h 259557"/>
              <a:gd name="connsiteX1" fmla="*/ 0 w 360040"/>
              <a:gd name="connsiteY1" fmla="*/ 150019 h 259557"/>
              <a:gd name="connsiteX2" fmla="*/ 54769 w 360040"/>
              <a:gd name="connsiteY2" fmla="*/ 135732 h 259557"/>
              <a:gd name="connsiteX3" fmla="*/ 33337 w 360040"/>
              <a:gd name="connsiteY3" fmla="*/ 80963 h 259557"/>
              <a:gd name="connsiteX4" fmla="*/ 307181 w 360040"/>
              <a:gd name="connsiteY4" fmla="*/ 0 h 259557"/>
              <a:gd name="connsiteX5" fmla="*/ 360040 w 360040"/>
              <a:gd name="connsiteY5" fmla="*/ 216024 h 259557"/>
              <a:gd name="connsiteX6" fmla="*/ 33337 w 360040"/>
              <a:gd name="connsiteY6" fmla="*/ 259557 h 259557"/>
              <a:gd name="connsiteX0" fmla="*/ 33337 w 360040"/>
              <a:gd name="connsiteY0" fmla="*/ 259557 h 259557"/>
              <a:gd name="connsiteX1" fmla="*/ 0 w 360040"/>
              <a:gd name="connsiteY1" fmla="*/ 150019 h 259557"/>
              <a:gd name="connsiteX2" fmla="*/ 33337 w 360040"/>
              <a:gd name="connsiteY2" fmla="*/ 80963 h 259557"/>
              <a:gd name="connsiteX3" fmla="*/ 307181 w 360040"/>
              <a:gd name="connsiteY3" fmla="*/ 0 h 259557"/>
              <a:gd name="connsiteX4" fmla="*/ 360040 w 360040"/>
              <a:gd name="connsiteY4" fmla="*/ 216024 h 259557"/>
              <a:gd name="connsiteX5" fmla="*/ 33337 w 360040"/>
              <a:gd name="connsiteY5" fmla="*/ 259557 h 259557"/>
              <a:gd name="connsiteX0" fmla="*/ 33337 w 360040"/>
              <a:gd name="connsiteY0" fmla="*/ 259557 h 259557"/>
              <a:gd name="connsiteX1" fmla="*/ 0 w 360040"/>
              <a:gd name="connsiteY1" fmla="*/ 150019 h 259557"/>
              <a:gd name="connsiteX2" fmla="*/ 307181 w 360040"/>
              <a:gd name="connsiteY2" fmla="*/ 0 h 259557"/>
              <a:gd name="connsiteX3" fmla="*/ 360040 w 360040"/>
              <a:gd name="connsiteY3" fmla="*/ 216024 h 259557"/>
              <a:gd name="connsiteX4" fmla="*/ 33337 w 360040"/>
              <a:gd name="connsiteY4" fmla="*/ 259557 h 259557"/>
              <a:gd name="connsiteX0" fmla="*/ 2256 w 328959"/>
              <a:gd name="connsiteY0" fmla="*/ 259557 h 259557"/>
              <a:gd name="connsiteX1" fmla="*/ 0 w 328959"/>
              <a:gd name="connsiteY1" fmla="*/ 122858 h 259557"/>
              <a:gd name="connsiteX2" fmla="*/ 276100 w 328959"/>
              <a:gd name="connsiteY2" fmla="*/ 0 h 259557"/>
              <a:gd name="connsiteX3" fmla="*/ 328959 w 328959"/>
              <a:gd name="connsiteY3" fmla="*/ 216024 h 259557"/>
              <a:gd name="connsiteX4" fmla="*/ 2256 w 328959"/>
              <a:gd name="connsiteY4" fmla="*/ 259557 h 259557"/>
              <a:gd name="connsiteX0" fmla="*/ 2256 w 328959"/>
              <a:gd name="connsiteY0" fmla="*/ 156990 h 156990"/>
              <a:gd name="connsiteX1" fmla="*/ 0 w 328959"/>
              <a:gd name="connsiteY1" fmla="*/ 20291 h 156990"/>
              <a:gd name="connsiteX2" fmla="*/ 240605 w 328959"/>
              <a:gd name="connsiteY2" fmla="*/ 0 h 156990"/>
              <a:gd name="connsiteX3" fmla="*/ 328959 w 328959"/>
              <a:gd name="connsiteY3" fmla="*/ 113457 h 156990"/>
              <a:gd name="connsiteX4" fmla="*/ 2256 w 328959"/>
              <a:gd name="connsiteY4" fmla="*/ 156990 h 156990"/>
              <a:gd name="connsiteX0" fmla="*/ 2256 w 240605"/>
              <a:gd name="connsiteY0" fmla="*/ 156990 h 156990"/>
              <a:gd name="connsiteX1" fmla="*/ 0 w 240605"/>
              <a:gd name="connsiteY1" fmla="*/ 20291 h 156990"/>
              <a:gd name="connsiteX2" fmla="*/ 240605 w 240605"/>
              <a:gd name="connsiteY2" fmla="*/ 0 h 156990"/>
              <a:gd name="connsiteX3" fmla="*/ 238125 w 240605"/>
              <a:gd name="connsiteY3" fmla="*/ 133350 h 156990"/>
              <a:gd name="connsiteX4" fmla="*/ 2256 w 240605"/>
              <a:gd name="connsiteY4" fmla="*/ 156990 h 156990"/>
              <a:gd name="connsiteX0" fmla="*/ 2256 w 238952"/>
              <a:gd name="connsiteY0" fmla="*/ 157387 h 157387"/>
              <a:gd name="connsiteX1" fmla="*/ 0 w 238952"/>
              <a:gd name="connsiteY1" fmla="*/ 20688 h 157387"/>
              <a:gd name="connsiteX2" fmla="*/ 217016 w 238952"/>
              <a:gd name="connsiteY2" fmla="*/ 0 h 157387"/>
              <a:gd name="connsiteX3" fmla="*/ 238125 w 238952"/>
              <a:gd name="connsiteY3" fmla="*/ 133747 h 157387"/>
              <a:gd name="connsiteX4" fmla="*/ 2256 w 238952"/>
              <a:gd name="connsiteY4" fmla="*/ 157387 h 157387"/>
              <a:gd name="connsiteX0" fmla="*/ 2256 w 238125"/>
              <a:gd name="connsiteY0" fmla="*/ 157387 h 157387"/>
              <a:gd name="connsiteX1" fmla="*/ 0 w 238125"/>
              <a:gd name="connsiteY1" fmla="*/ 20688 h 157387"/>
              <a:gd name="connsiteX2" fmla="*/ 217016 w 238125"/>
              <a:gd name="connsiteY2" fmla="*/ 0 h 157387"/>
              <a:gd name="connsiteX3" fmla="*/ 238125 w 238125"/>
              <a:gd name="connsiteY3" fmla="*/ 133747 h 157387"/>
              <a:gd name="connsiteX4" fmla="*/ 2256 w 238125"/>
              <a:gd name="connsiteY4" fmla="*/ 157387 h 157387"/>
              <a:gd name="connsiteX0" fmla="*/ 2256 w 219299"/>
              <a:gd name="connsiteY0" fmla="*/ 157387 h 157387"/>
              <a:gd name="connsiteX1" fmla="*/ 0 w 219299"/>
              <a:gd name="connsiteY1" fmla="*/ 20688 h 157387"/>
              <a:gd name="connsiteX2" fmla="*/ 217016 w 219299"/>
              <a:gd name="connsiteY2" fmla="*/ 0 h 157387"/>
              <a:gd name="connsiteX3" fmla="*/ 219299 w 219299"/>
              <a:gd name="connsiteY3" fmla="*/ 141734 h 157387"/>
              <a:gd name="connsiteX4" fmla="*/ 2256 w 219299"/>
              <a:gd name="connsiteY4" fmla="*/ 157387 h 157387"/>
              <a:gd name="connsiteX0" fmla="*/ 8954 w 219299"/>
              <a:gd name="connsiteY0" fmla="*/ 145754 h 145754"/>
              <a:gd name="connsiteX1" fmla="*/ 0 w 219299"/>
              <a:gd name="connsiteY1" fmla="*/ 20688 h 145754"/>
              <a:gd name="connsiteX2" fmla="*/ 217016 w 219299"/>
              <a:gd name="connsiteY2" fmla="*/ 0 h 145754"/>
              <a:gd name="connsiteX3" fmla="*/ 219299 w 219299"/>
              <a:gd name="connsiteY3" fmla="*/ 141734 h 145754"/>
              <a:gd name="connsiteX4" fmla="*/ 8954 w 219299"/>
              <a:gd name="connsiteY4" fmla="*/ 145754 h 145754"/>
              <a:gd name="connsiteX0" fmla="*/ 8954 w 224061"/>
              <a:gd name="connsiteY0" fmla="*/ 145754 h 145754"/>
              <a:gd name="connsiteX1" fmla="*/ 0 w 224061"/>
              <a:gd name="connsiteY1" fmla="*/ 20688 h 145754"/>
              <a:gd name="connsiteX2" fmla="*/ 217016 w 224061"/>
              <a:gd name="connsiteY2" fmla="*/ 0 h 145754"/>
              <a:gd name="connsiteX3" fmla="*/ 224061 w 224061"/>
              <a:gd name="connsiteY3" fmla="*/ 134591 h 145754"/>
              <a:gd name="connsiteX4" fmla="*/ 8954 w 224061"/>
              <a:gd name="connsiteY4" fmla="*/ 145754 h 145754"/>
              <a:gd name="connsiteX0" fmla="*/ 8954 w 476597"/>
              <a:gd name="connsiteY0" fmla="*/ 126902 h 126902"/>
              <a:gd name="connsiteX1" fmla="*/ 0 w 476597"/>
              <a:gd name="connsiteY1" fmla="*/ 1836 h 126902"/>
              <a:gd name="connsiteX2" fmla="*/ 476597 w 476597"/>
              <a:gd name="connsiteY2" fmla="*/ 0 h 126902"/>
              <a:gd name="connsiteX3" fmla="*/ 224061 w 476597"/>
              <a:gd name="connsiteY3" fmla="*/ 115739 h 126902"/>
              <a:gd name="connsiteX4" fmla="*/ 8954 w 476597"/>
              <a:gd name="connsiteY4" fmla="*/ 126902 h 126902"/>
              <a:gd name="connsiteX0" fmla="*/ 8954 w 476597"/>
              <a:gd name="connsiteY0" fmla="*/ 126902 h 126902"/>
              <a:gd name="connsiteX1" fmla="*/ 0 w 476597"/>
              <a:gd name="connsiteY1" fmla="*/ 1836 h 126902"/>
              <a:gd name="connsiteX2" fmla="*/ 476597 w 476597"/>
              <a:gd name="connsiteY2" fmla="*/ 0 h 126902"/>
              <a:gd name="connsiteX3" fmla="*/ 476499 w 476597"/>
              <a:gd name="connsiteY3" fmla="*/ 100112 h 126902"/>
              <a:gd name="connsiteX4" fmla="*/ 8954 w 476597"/>
              <a:gd name="connsiteY4" fmla="*/ 126902 h 126902"/>
              <a:gd name="connsiteX0" fmla="*/ 29741 w 476597"/>
              <a:gd name="connsiteY0" fmla="*/ 130325 h 130325"/>
              <a:gd name="connsiteX1" fmla="*/ 0 w 476597"/>
              <a:gd name="connsiteY1" fmla="*/ 1836 h 130325"/>
              <a:gd name="connsiteX2" fmla="*/ 476597 w 476597"/>
              <a:gd name="connsiteY2" fmla="*/ 0 h 130325"/>
              <a:gd name="connsiteX3" fmla="*/ 476499 w 476597"/>
              <a:gd name="connsiteY3" fmla="*/ 100112 h 130325"/>
              <a:gd name="connsiteX4" fmla="*/ 29741 w 476597"/>
              <a:gd name="connsiteY4" fmla="*/ 130325 h 130325"/>
              <a:gd name="connsiteX0" fmla="*/ 8954 w 455810"/>
              <a:gd name="connsiteY0" fmla="*/ 130325 h 130325"/>
              <a:gd name="connsiteX1" fmla="*/ 0 w 455810"/>
              <a:gd name="connsiteY1" fmla="*/ 27831 h 130325"/>
              <a:gd name="connsiteX2" fmla="*/ 455810 w 455810"/>
              <a:gd name="connsiteY2" fmla="*/ 0 h 130325"/>
              <a:gd name="connsiteX3" fmla="*/ 455712 w 455810"/>
              <a:gd name="connsiteY3" fmla="*/ 100112 h 130325"/>
              <a:gd name="connsiteX4" fmla="*/ 8954 w 455810"/>
              <a:gd name="connsiteY4" fmla="*/ 130325 h 130325"/>
              <a:gd name="connsiteX0" fmla="*/ 0 w 446856"/>
              <a:gd name="connsiteY0" fmla="*/ 130325 h 130325"/>
              <a:gd name="connsiteX1" fmla="*/ 3895 w 446856"/>
              <a:gd name="connsiteY1" fmla="*/ 4837 h 130325"/>
              <a:gd name="connsiteX2" fmla="*/ 446856 w 446856"/>
              <a:gd name="connsiteY2" fmla="*/ 0 h 130325"/>
              <a:gd name="connsiteX3" fmla="*/ 446758 w 446856"/>
              <a:gd name="connsiteY3" fmla="*/ 100112 h 130325"/>
              <a:gd name="connsiteX4" fmla="*/ 0 w 446856"/>
              <a:gd name="connsiteY4" fmla="*/ 130325 h 130325"/>
              <a:gd name="connsiteX0" fmla="*/ 0 w 446856"/>
              <a:gd name="connsiteY0" fmla="*/ 130325 h 130325"/>
              <a:gd name="connsiteX1" fmla="*/ 4044 w 446856"/>
              <a:gd name="connsiteY1" fmla="*/ 15751 h 130325"/>
              <a:gd name="connsiteX2" fmla="*/ 446856 w 446856"/>
              <a:gd name="connsiteY2" fmla="*/ 0 h 130325"/>
              <a:gd name="connsiteX3" fmla="*/ 446758 w 446856"/>
              <a:gd name="connsiteY3" fmla="*/ 100112 h 130325"/>
              <a:gd name="connsiteX4" fmla="*/ 0 w 446856"/>
              <a:gd name="connsiteY4" fmla="*/ 130325 h 130325"/>
              <a:gd name="connsiteX0" fmla="*/ 11831 w 442812"/>
              <a:gd name="connsiteY0" fmla="*/ 111275 h 111275"/>
              <a:gd name="connsiteX1" fmla="*/ 0 w 442812"/>
              <a:gd name="connsiteY1" fmla="*/ 15751 h 111275"/>
              <a:gd name="connsiteX2" fmla="*/ 442812 w 442812"/>
              <a:gd name="connsiteY2" fmla="*/ 0 h 111275"/>
              <a:gd name="connsiteX3" fmla="*/ 442714 w 442812"/>
              <a:gd name="connsiteY3" fmla="*/ 100112 h 111275"/>
              <a:gd name="connsiteX4" fmla="*/ 11831 w 442812"/>
              <a:gd name="connsiteY4" fmla="*/ 111275 h 111275"/>
              <a:gd name="connsiteX0" fmla="*/ 40406 w 442812"/>
              <a:gd name="connsiteY0" fmla="*/ 111275 h 111275"/>
              <a:gd name="connsiteX1" fmla="*/ 0 w 442812"/>
              <a:gd name="connsiteY1" fmla="*/ 15751 h 111275"/>
              <a:gd name="connsiteX2" fmla="*/ 442812 w 442812"/>
              <a:gd name="connsiteY2" fmla="*/ 0 h 111275"/>
              <a:gd name="connsiteX3" fmla="*/ 442714 w 442812"/>
              <a:gd name="connsiteY3" fmla="*/ 100112 h 111275"/>
              <a:gd name="connsiteX4" fmla="*/ 40406 w 442812"/>
              <a:gd name="connsiteY4" fmla="*/ 111275 h 111275"/>
              <a:gd name="connsiteX0" fmla="*/ 40406 w 456950"/>
              <a:gd name="connsiteY0" fmla="*/ 134909 h 134909"/>
              <a:gd name="connsiteX1" fmla="*/ 0 w 456950"/>
              <a:gd name="connsiteY1" fmla="*/ 39385 h 134909"/>
              <a:gd name="connsiteX2" fmla="*/ 456950 w 456950"/>
              <a:gd name="connsiteY2" fmla="*/ 0 h 134909"/>
              <a:gd name="connsiteX3" fmla="*/ 442714 w 456950"/>
              <a:gd name="connsiteY3" fmla="*/ 123746 h 134909"/>
              <a:gd name="connsiteX4" fmla="*/ 40406 w 456950"/>
              <a:gd name="connsiteY4" fmla="*/ 134909 h 134909"/>
              <a:gd name="connsiteX0" fmla="*/ 40406 w 533108"/>
              <a:gd name="connsiteY0" fmla="*/ 141954 h 141954"/>
              <a:gd name="connsiteX1" fmla="*/ 0 w 533108"/>
              <a:gd name="connsiteY1" fmla="*/ 46430 h 141954"/>
              <a:gd name="connsiteX2" fmla="*/ 456950 w 533108"/>
              <a:gd name="connsiteY2" fmla="*/ 7045 h 141954"/>
              <a:gd name="connsiteX3" fmla="*/ 472434 w 533108"/>
              <a:gd name="connsiteY3" fmla="*/ 20624 h 141954"/>
              <a:gd name="connsiteX4" fmla="*/ 442714 w 533108"/>
              <a:gd name="connsiteY4" fmla="*/ 130791 h 141954"/>
              <a:gd name="connsiteX5" fmla="*/ 40406 w 533108"/>
              <a:gd name="connsiteY5" fmla="*/ 141954 h 141954"/>
              <a:gd name="connsiteX0" fmla="*/ 40406 w 512138"/>
              <a:gd name="connsiteY0" fmla="*/ 134909 h 134909"/>
              <a:gd name="connsiteX1" fmla="*/ 0 w 512138"/>
              <a:gd name="connsiteY1" fmla="*/ 39385 h 134909"/>
              <a:gd name="connsiteX2" fmla="*/ 456950 w 512138"/>
              <a:gd name="connsiteY2" fmla="*/ 0 h 134909"/>
              <a:gd name="connsiteX3" fmla="*/ 472434 w 512138"/>
              <a:gd name="connsiteY3" fmla="*/ 13579 h 134909"/>
              <a:gd name="connsiteX4" fmla="*/ 442714 w 512138"/>
              <a:gd name="connsiteY4" fmla="*/ 123746 h 134909"/>
              <a:gd name="connsiteX5" fmla="*/ 40406 w 512138"/>
              <a:gd name="connsiteY5" fmla="*/ 134909 h 134909"/>
              <a:gd name="connsiteX0" fmla="*/ 40406 w 472434"/>
              <a:gd name="connsiteY0" fmla="*/ 134909 h 134909"/>
              <a:gd name="connsiteX1" fmla="*/ 0 w 472434"/>
              <a:gd name="connsiteY1" fmla="*/ 39385 h 134909"/>
              <a:gd name="connsiteX2" fmla="*/ 456950 w 472434"/>
              <a:gd name="connsiteY2" fmla="*/ 0 h 134909"/>
              <a:gd name="connsiteX3" fmla="*/ 472434 w 472434"/>
              <a:gd name="connsiteY3" fmla="*/ 13579 h 134909"/>
              <a:gd name="connsiteX4" fmla="*/ 442714 w 472434"/>
              <a:gd name="connsiteY4" fmla="*/ 123746 h 134909"/>
              <a:gd name="connsiteX5" fmla="*/ 40406 w 472434"/>
              <a:gd name="connsiteY5" fmla="*/ 134909 h 134909"/>
              <a:gd name="connsiteX0" fmla="*/ 40406 w 472973"/>
              <a:gd name="connsiteY0" fmla="*/ 134909 h 139411"/>
              <a:gd name="connsiteX1" fmla="*/ 0 w 472973"/>
              <a:gd name="connsiteY1" fmla="*/ 39385 h 139411"/>
              <a:gd name="connsiteX2" fmla="*/ 456950 w 472973"/>
              <a:gd name="connsiteY2" fmla="*/ 0 h 139411"/>
              <a:gd name="connsiteX3" fmla="*/ 472434 w 472973"/>
              <a:gd name="connsiteY3" fmla="*/ 13579 h 139411"/>
              <a:gd name="connsiteX4" fmla="*/ 472973 w 472973"/>
              <a:gd name="connsiteY4" fmla="*/ 139411 h 139411"/>
              <a:gd name="connsiteX5" fmla="*/ 40406 w 472973"/>
              <a:gd name="connsiteY5" fmla="*/ 134909 h 139411"/>
              <a:gd name="connsiteX0" fmla="*/ 36151 w 472973"/>
              <a:gd name="connsiteY0" fmla="*/ 147524 h 147524"/>
              <a:gd name="connsiteX1" fmla="*/ 0 w 472973"/>
              <a:gd name="connsiteY1" fmla="*/ 39385 h 147524"/>
              <a:gd name="connsiteX2" fmla="*/ 456950 w 472973"/>
              <a:gd name="connsiteY2" fmla="*/ 0 h 147524"/>
              <a:gd name="connsiteX3" fmla="*/ 472434 w 472973"/>
              <a:gd name="connsiteY3" fmla="*/ 13579 h 147524"/>
              <a:gd name="connsiteX4" fmla="*/ 472973 w 472973"/>
              <a:gd name="connsiteY4" fmla="*/ 139411 h 147524"/>
              <a:gd name="connsiteX5" fmla="*/ 36151 w 472973"/>
              <a:gd name="connsiteY5" fmla="*/ 147524 h 147524"/>
              <a:gd name="connsiteX0" fmla="*/ 36151 w 472973"/>
              <a:gd name="connsiteY0" fmla="*/ 147524 h 226250"/>
              <a:gd name="connsiteX1" fmla="*/ 37999 w 472973"/>
              <a:gd name="connsiteY1" fmla="*/ 226250 h 226250"/>
              <a:gd name="connsiteX2" fmla="*/ 0 w 472973"/>
              <a:gd name="connsiteY2" fmla="*/ 39385 h 226250"/>
              <a:gd name="connsiteX3" fmla="*/ 456950 w 472973"/>
              <a:gd name="connsiteY3" fmla="*/ 0 h 226250"/>
              <a:gd name="connsiteX4" fmla="*/ 472434 w 472973"/>
              <a:gd name="connsiteY4" fmla="*/ 13579 h 226250"/>
              <a:gd name="connsiteX5" fmla="*/ 472973 w 472973"/>
              <a:gd name="connsiteY5" fmla="*/ 139411 h 226250"/>
              <a:gd name="connsiteX6" fmla="*/ 36151 w 472973"/>
              <a:gd name="connsiteY6" fmla="*/ 147524 h 226250"/>
              <a:gd name="connsiteX0" fmla="*/ 238877 w 675699"/>
              <a:gd name="connsiteY0" fmla="*/ 147524 h 226250"/>
              <a:gd name="connsiteX1" fmla="*/ 240725 w 675699"/>
              <a:gd name="connsiteY1" fmla="*/ 226250 h 226250"/>
              <a:gd name="connsiteX2" fmla="*/ 0 w 675699"/>
              <a:gd name="connsiteY2" fmla="*/ 187912 h 226250"/>
              <a:gd name="connsiteX3" fmla="*/ 202726 w 675699"/>
              <a:gd name="connsiteY3" fmla="*/ 39385 h 226250"/>
              <a:gd name="connsiteX4" fmla="*/ 659676 w 675699"/>
              <a:gd name="connsiteY4" fmla="*/ 0 h 226250"/>
              <a:gd name="connsiteX5" fmla="*/ 675160 w 675699"/>
              <a:gd name="connsiteY5" fmla="*/ 13579 h 226250"/>
              <a:gd name="connsiteX6" fmla="*/ 675699 w 675699"/>
              <a:gd name="connsiteY6" fmla="*/ 139411 h 226250"/>
              <a:gd name="connsiteX7" fmla="*/ 238877 w 675699"/>
              <a:gd name="connsiteY7" fmla="*/ 147524 h 226250"/>
              <a:gd name="connsiteX0" fmla="*/ 241231 w 678053"/>
              <a:gd name="connsiteY0" fmla="*/ 147524 h 226250"/>
              <a:gd name="connsiteX1" fmla="*/ 243079 w 678053"/>
              <a:gd name="connsiteY1" fmla="*/ 226250 h 226250"/>
              <a:gd name="connsiteX2" fmla="*/ 0 w 678053"/>
              <a:gd name="connsiteY2" fmla="*/ 201675 h 226250"/>
              <a:gd name="connsiteX3" fmla="*/ 2354 w 678053"/>
              <a:gd name="connsiteY3" fmla="*/ 187912 h 226250"/>
              <a:gd name="connsiteX4" fmla="*/ 205080 w 678053"/>
              <a:gd name="connsiteY4" fmla="*/ 39385 h 226250"/>
              <a:gd name="connsiteX5" fmla="*/ 662030 w 678053"/>
              <a:gd name="connsiteY5" fmla="*/ 0 h 226250"/>
              <a:gd name="connsiteX6" fmla="*/ 677514 w 678053"/>
              <a:gd name="connsiteY6" fmla="*/ 13579 h 226250"/>
              <a:gd name="connsiteX7" fmla="*/ 678053 w 678053"/>
              <a:gd name="connsiteY7" fmla="*/ 139411 h 226250"/>
              <a:gd name="connsiteX8" fmla="*/ 241231 w 678053"/>
              <a:gd name="connsiteY8" fmla="*/ 147524 h 226250"/>
              <a:gd name="connsiteX0" fmla="*/ 241231 w 678053"/>
              <a:gd name="connsiteY0" fmla="*/ 147524 h 226250"/>
              <a:gd name="connsiteX1" fmla="*/ 243079 w 678053"/>
              <a:gd name="connsiteY1" fmla="*/ 226250 h 226250"/>
              <a:gd name="connsiteX2" fmla="*/ 0 w 678053"/>
              <a:gd name="connsiteY2" fmla="*/ 201675 h 226250"/>
              <a:gd name="connsiteX3" fmla="*/ 2354 w 678053"/>
              <a:gd name="connsiteY3" fmla="*/ 187912 h 226250"/>
              <a:gd name="connsiteX4" fmla="*/ 211618 w 678053"/>
              <a:gd name="connsiteY4" fmla="*/ 19425 h 226250"/>
              <a:gd name="connsiteX5" fmla="*/ 662030 w 678053"/>
              <a:gd name="connsiteY5" fmla="*/ 0 h 226250"/>
              <a:gd name="connsiteX6" fmla="*/ 677514 w 678053"/>
              <a:gd name="connsiteY6" fmla="*/ 13579 h 226250"/>
              <a:gd name="connsiteX7" fmla="*/ 678053 w 678053"/>
              <a:gd name="connsiteY7" fmla="*/ 139411 h 226250"/>
              <a:gd name="connsiteX8" fmla="*/ 241231 w 678053"/>
              <a:gd name="connsiteY8" fmla="*/ 147524 h 22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053" h="226250">
                <a:moveTo>
                  <a:pt x="241231" y="147524"/>
                </a:moveTo>
                <a:lnTo>
                  <a:pt x="243079" y="226250"/>
                </a:lnTo>
                <a:lnTo>
                  <a:pt x="0" y="201675"/>
                </a:lnTo>
                <a:lnTo>
                  <a:pt x="2354" y="187912"/>
                </a:lnTo>
                <a:lnTo>
                  <a:pt x="211618" y="19425"/>
                </a:lnTo>
                <a:lnTo>
                  <a:pt x="662030" y="0"/>
                </a:lnTo>
                <a:lnTo>
                  <a:pt x="677514" y="13579"/>
                </a:lnTo>
                <a:cubicBezTo>
                  <a:pt x="677694" y="55523"/>
                  <a:pt x="677873" y="97467"/>
                  <a:pt x="678053" y="139411"/>
                </a:cubicBezTo>
                <a:lnTo>
                  <a:pt x="241231" y="147524"/>
                </a:lnTo>
                <a:close/>
              </a:path>
            </a:pathLst>
          </a:custGeom>
          <a:solidFill>
            <a:srgbClr val="00B0F0">
              <a:alpha val="75000"/>
            </a:srgbClr>
          </a:solidFill>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37" name="フリーフォーム 236"/>
          <p:cNvSpPr/>
          <p:nvPr/>
        </p:nvSpPr>
        <p:spPr>
          <a:xfrm rot="906788">
            <a:off x="8705472" y="5310382"/>
            <a:ext cx="843651" cy="430955"/>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78519"/>
              <a:gd name="connsiteY0" fmla="*/ 185243 h 246859"/>
              <a:gd name="connsiteX1" fmla="*/ 4257 w 478519"/>
              <a:gd name="connsiteY1" fmla="*/ 129355 h 246859"/>
              <a:gd name="connsiteX2" fmla="*/ 399315 w 478519"/>
              <a:gd name="connsiteY2" fmla="*/ 0 h 246859"/>
              <a:gd name="connsiteX3" fmla="*/ 478519 w 478519"/>
              <a:gd name="connsiteY3" fmla="*/ 246859 h 246859"/>
              <a:gd name="connsiteX4" fmla="*/ 0 w 478519"/>
              <a:gd name="connsiteY4" fmla="*/ 185243 h 246859"/>
              <a:gd name="connsiteX0" fmla="*/ 15445 w 493964"/>
              <a:gd name="connsiteY0" fmla="*/ 185243 h 246859"/>
              <a:gd name="connsiteX1" fmla="*/ 0 w 493964"/>
              <a:gd name="connsiteY1" fmla="*/ 117544 h 246859"/>
              <a:gd name="connsiteX2" fmla="*/ 414760 w 493964"/>
              <a:gd name="connsiteY2" fmla="*/ 0 h 246859"/>
              <a:gd name="connsiteX3" fmla="*/ 493964 w 493964"/>
              <a:gd name="connsiteY3" fmla="*/ 246859 h 246859"/>
              <a:gd name="connsiteX4" fmla="*/ 15445 w 493964"/>
              <a:gd name="connsiteY4" fmla="*/ 185243 h 246859"/>
              <a:gd name="connsiteX0" fmla="*/ 15445 w 493964"/>
              <a:gd name="connsiteY0" fmla="*/ 193138 h 254754"/>
              <a:gd name="connsiteX1" fmla="*/ 0 w 493964"/>
              <a:gd name="connsiteY1" fmla="*/ 125439 h 254754"/>
              <a:gd name="connsiteX2" fmla="*/ 417002 w 493964"/>
              <a:gd name="connsiteY2" fmla="*/ 0 h 254754"/>
              <a:gd name="connsiteX3" fmla="*/ 493964 w 493964"/>
              <a:gd name="connsiteY3" fmla="*/ 254754 h 254754"/>
              <a:gd name="connsiteX4" fmla="*/ 15445 w 493964"/>
              <a:gd name="connsiteY4" fmla="*/ 193138 h 254754"/>
              <a:gd name="connsiteX0" fmla="*/ 20195 w 498714"/>
              <a:gd name="connsiteY0" fmla="*/ 193138 h 254754"/>
              <a:gd name="connsiteX1" fmla="*/ 0 w 498714"/>
              <a:gd name="connsiteY1" fmla="*/ 124170 h 254754"/>
              <a:gd name="connsiteX2" fmla="*/ 421752 w 498714"/>
              <a:gd name="connsiteY2" fmla="*/ 0 h 254754"/>
              <a:gd name="connsiteX3" fmla="*/ 498714 w 498714"/>
              <a:gd name="connsiteY3" fmla="*/ 254754 h 254754"/>
              <a:gd name="connsiteX4" fmla="*/ 20195 w 498714"/>
              <a:gd name="connsiteY4" fmla="*/ 193138 h 254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714" h="254754">
                <a:moveTo>
                  <a:pt x="20195" y="193138"/>
                </a:moveTo>
                <a:lnTo>
                  <a:pt x="0" y="124170"/>
                </a:lnTo>
                <a:lnTo>
                  <a:pt x="421752" y="0"/>
                </a:lnTo>
                <a:lnTo>
                  <a:pt x="498714" y="254754"/>
                </a:lnTo>
                <a:lnTo>
                  <a:pt x="20195" y="193138"/>
                </a:lnTo>
                <a:close/>
              </a:path>
            </a:pathLst>
          </a:custGeom>
          <a:solidFill>
            <a:srgbClr val="00B0F0">
              <a:alpha val="24000"/>
            </a:srgbClr>
          </a:solidFill>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39" name="フリーフォーム 238"/>
          <p:cNvSpPr/>
          <p:nvPr/>
        </p:nvSpPr>
        <p:spPr>
          <a:xfrm rot="906788">
            <a:off x="8450257" y="4166252"/>
            <a:ext cx="999385" cy="992051"/>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46986 w 444877"/>
              <a:gd name="connsiteY0" fmla="*/ 351251 h 450067"/>
              <a:gd name="connsiteX1" fmla="*/ 0 w 444877"/>
              <a:gd name="connsiteY1" fmla="*/ 220797 h 450067"/>
              <a:gd name="connsiteX2" fmla="*/ 304683 w 444877"/>
              <a:gd name="connsiteY2" fmla="*/ 0 h 450067"/>
              <a:gd name="connsiteX3" fmla="*/ 444877 w 444877"/>
              <a:gd name="connsiteY3" fmla="*/ 413398 h 450067"/>
              <a:gd name="connsiteX4" fmla="*/ 275510 w 444877"/>
              <a:gd name="connsiteY4" fmla="*/ 450067 h 450067"/>
              <a:gd name="connsiteX5" fmla="*/ 228475 w 444877"/>
              <a:gd name="connsiteY5" fmla="*/ 313705 h 450067"/>
              <a:gd name="connsiteX6" fmla="*/ 46986 w 444877"/>
              <a:gd name="connsiteY6" fmla="*/ 351251 h 450067"/>
              <a:gd name="connsiteX0" fmla="*/ 219262 w 617153"/>
              <a:gd name="connsiteY0" fmla="*/ 351251 h 450067"/>
              <a:gd name="connsiteX1" fmla="*/ 0 w 617153"/>
              <a:gd name="connsiteY1" fmla="*/ 328915 h 450067"/>
              <a:gd name="connsiteX2" fmla="*/ 476959 w 617153"/>
              <a:gd name="connsiteY2" fmla="*/ 0 h 450067"/>
              <a:gd name="connsiteX3" fmla="*/ 617153 w 617153"/>
              <a:gd name="connsiteY3" fmla="*/ 413398 h 450067"/>
              <a:gd name="connsiteX4" fmla="*/ 447786 w 617153"/>
              <a:gd name="connsiteY4" fmla="*/ 450067 h 450067"/>
              <a:gd name="connsiteX5" fmla="*/ 400751 w 617153"/>
              <a:gd name="connsiteY5" fmla="*/ 313705 h 450067"/>
              <a:gd name="connsiteX6" fmla="*/ 219262 w 617153"/>
              <a:gd name="connsiteY6" fmla="*/ 351251 h 450067"/>
              <a:gd name="connsiteX0" fmla="*/ 90097 w 617153"/>
              <a:gd name="connsiteY0" fmla="*/ 392434 h 450067"/>
              <a:gd name="connsiteX1" fmla="*/ 0 w 617153"/>
              <a:gd name="connsiteY1" fmla="*/ 328915 h 450067"/>
              <a:gd name="connsiteX2" fmla="*/ 476959 w 617153"/>
              <a:gd name="connsiteY2" fmla="*/ 0 h 450067"/>
              <a:gd name="connsiteX3" fmla="*/ 617153 w 617153"/>
              <a:gd name="connsiteY3" fmla="*/ 413398 h 450067"/>
              <a:gd name="connsiteX4" fmla="*/ 447786 w 617153"/>
              <a:gd name="connsiteY4" fmla="*/ 450067 h 450067"/>
              <a:gd name="connsiteX5" fmla="*/ 400751 w 617153"/>
              <a:gd name="connsiteY5" fmla="*/ 313705 h 450067"/>
              <a:gd name="connsiteX6" fmla="*/ 90097 w 617153"/>
              <a:gd name="connsiteY6" fmla="*/ 392434 h 450067"/>
              <a:gd name="connsiteX0" fmla="*/ 161763 w 688819"/>
              <a:gd name="connsiteY0" fmla="*/ 392434 h 533627"/>
              <a:gd name="connsiteX1" fmla="*/ 71666 w 688819"/>
              <a:gd name="connsiteY1" fmla="*/ 328915 h 533627"/>
              <a:gd name="connsiteX2" fmla="*/ 548625 w 688819"/>
              <a:gd name="connsiteY2" fmla="*/ 0 h 533627"/>
              <a:gd name="connsiteX3" fmla="*/ 688819 w 688819"/>
              <a:gd name="connsiteY3" fmla="*/ 413398 h 533627"/>
              <a:gd name="connsiteX4" fmla="*/ 519452 w 688819"/>
              <a:gd name="connsiteY4" fmla="*/ 450067 h 533627"/>
              <a:gd name="connsiteX5" fmla="*/ 472417 w 688819"/>
              <a:gd name="connsiteY5" fmla="*/ 313705 h 533627"/>
              <a:gd name="connsiteX6" fmla="*/ 0 w 688819"/>
              <a:gd name="connsiteY6" fmla="*/ 533627 h 533627"/>
              <a:gd name="connsiteX7" fmla="*/ 161763 w 688819"/>
              <a:gd name="connsiteY7" fmla="*/ 392434 h 533627"/>
              <a:gd name="connsiteX0" fmla="*/ 161763 w 688819"/>
              <a:gd name="connsiteY0" fmla="*/ 392434 h 578466"/>
              <a:gd name="connsiteX1" fmla="*/ 71666 w 688819"/>
              <a:gd name="connsiteY1" fmla="*/ 328915 h 578466"/>
              <a:gd name="connsiteX2" fmla="*/ 548625 w 688819"/>
              <a:gd name="connsiteY2" fmla="*/ 0 h 578466"/>
              <a:gd name="connsiteX3" fmla="*/ 688819 w 688819"/>
              <a:gd name="connsiteY3" fmla="*/ 413398 h 578466"/>
              <a:gd name="connsiteX4" fmla="*/ 519452 w 688819"/>
              <a:gd name="connsiteY4" fmla="*/ 450067 h 578466"/>
              <a:gd name="connsiteX5" fmla="*/ 472417 w 688819"/>
              <a:gd name="connsiteY5" fmla="*/ 313705 h 578466"/>
              <a:gd name="connsiteX6" fmla="*/ 69447 w 688819"/>
              <a:gd name="connsiteY6" fmla="*/ 578466 h 578466"/>
              <a:gd name="connsiteX7" fmla="*/ 0 w 688819"/>
              <a:gd name="connsiteY7" fmla="*/ 533627 h 578466"/>
              <a:gd name="connsiteX8" fmla="*/ 161763 w 688819"/>
              <a:gd name="connsiteY8" fmla="*/ 392434 h 578466"/>
              <a:gd name="connsiteX0" fmla="*/ 161763 w 688819"/>
              <a:gd name="connsiteY0" fmla="*/ 392434 h 586440"/>
              <a:gd name="connsiteX1" fmla="*/ 71666 w 688819"/>
              <a:gd name="connsiteY1" fmla="*/ 328915 h 586440"/>
              <a:gd name="connsiteX2" fmla="*/ 548625 w 688819"/>
              <a:gd name="connsiteY2" fmla="*/ 0 h 586440"/>
              <a:gd name="connsiteX3" fmla="*/ 688819 w 688819"/>
              <a:gd name="connsiteY3" fmla="*/ 413398 h 586440"/>
              <a:gd name="connsiteX4" fmla="*/ 519452 w 688819"/>
              <a:gd name="connsiteY4" fmla="*/ 450067 h 586440"/>
              <a:gd name="connsiteX5" fmla="*/ 472417 w 688819"/>
              <a:gd name="connsiteY5" fmla="*/ 313705 h 586440"/>
              <a:gd name="connsiteX6" fmla="*/ 106849 w 688819"/>
              <a:gd name="connsiteY6" fmla="*/ 586440 h 586440"/>
              <a:gd name="connsiteX7" fmla="*/ 69447 w 688819"/>
              <a:gd name="connsiteY7" fmla="*/ 578466 h 586440"/>
              <a:gd name="connsiteX8" fmla="*/ 0 w 688819"/>
              <a:gd name="connsiteY8" fmla="*/ 533627 h 586440"/>
              <a:gd name="connsiteX9" fmla="*/ 161763 w 688819"/>
              <a:gd name="connsiteY9" fmla="*/ 392434 h 586440"/>
              <a:gd name="connsiteX0" fmla="*/ 161763 w 688819"/>
              <a:gd name="connsiteY0" fmla="*/ 392434 h 586440"/>
              <a:gd name="connsiteX1" fmla="*/ 71666 w 688819"/>
              <a:gd name="connsiteY1" fmla="*/ 328915 h 586440"/>
              <a:gd name="connsiteX2" fmla="*/ 548625 w 688819"/>
              <a:gd name="connsiteY2" fmla="*/ 0 h 586440"/>
              <a:gd name="connsiteX3" fmla="*/ 688819 w 688819"/>
              <a:gd name="connsiteY3" fmla="*/ 413398 h 586440"/>
              <a:gd name="connsiteX4" fmla="*/ 519452 w 688819"/>
              <a:gd name="connsiteY4" fmla="*/ 450067 h 586440"/>
              <a:gd name="connsiteX5" fmla="*/ 440908 w 688819"/>
              <a:gd name="connsiteY5" fmla="*/ 495683 h 586440"/>
              <a:gd name="connsiteX6" fmla="*/ 106849 w 688819"/>
              <a:gd name="connsiteY6" fmla="*/ 586440 h 586440"/>
              <a:gd name="connsiteX7" fmla="*/ 69447 w 688819"/>
              <a:gd name="connsiteY7" fmla="*/ 578466 h 586440"/>
              <a:gd name="connsiteX8" fmla="*/ 0 w 688819"/>
              <a:gd name="connsiteY8" fmla="*/ 533627 h 586440"/>
              <a:gd name="connsiteX9" fmla="*/ 161763 w 688819"/>
              <a:gd name="connsiteY9" fmla="*/ 392434 h 586440"/>
              <a:gd name="connsiteX0" fmla="*/ 161763 w 704015"/>
              <a:gd name="connsiteY0" fmla="*/ 392434 h 586440"/>
              <a:gd name="connsiteX1" fmla="*/ 71666 w 704015"/>
              <a:gd name="connsiteY1" fmla="*/ 328915 h 586440"/>
              <a:gd name="connsiteX2" fmla="*/ 548625 w 704015"/>
              <a:gd name="connsiteY2" fmla="*/ 0 h 586440"/>
              <a:gd name="connsiteX3" fmla="*/ 704015 w 704015"/>
              <a:gd name="connsiteY3" fmla="*/ 423245 h 586440"/>
              <a:gd name="connsiteX4" fmla="*/ 519452 w 704015"/>
              <a:gd name="connsiteY4" fmla="*/ 450067 h 586440"/>
              <a:gd name="connsiteX5" fmla="*/ 440908 w 704015"/>
              <a:gd name="connsiteY5" fmla="*/ 495683 h 586440"/>
              <a:gd name="connsiteX6" fmla="*/ 106849 w 704015"/>
              <a:gd name="connsiteY6" fmla="*/ 586440 h 586440"/>
              <a:gd name="connsiteX7" fmla="*/ 69447 w 704015"/>
              <a:gd name="connsiteY7" fmla="*/ 578466 h 586440"/>
              <a:gd name="connsiteX8" fmla="*/ 0 w 704015"/>
              <a:gd name="connsiteY8" fmla="*/ 533627 h 586440"/>
              <a:gd name="connsiteX9" fmla="*/ 161763 w 704015"/>
              <a:gd name="connsiteY9" fmla="*/ 392434 h 586440"/>
              <a:gd name="connsiteX0" fmla="*/ 161763 w 701575"/>
              <a:gd name="connsiteY0" fmla="*/ 392434 h 586440"/>
              <a:gd name="connsiteX1" fmla="*/ 71666 w 701575"/>
              <a:gd name="connsiteY1" fmla="*/ 328915 h 586440"/>
              <a:gd name="connsiteX2" fmla="*/ 548625 w 701575"/>
              <a:gd name="connsiteY2" fmla="*/ 0 h 586440"/>
              <a:gd name="connsiteX3" fmla="*/ 701575 w 701575"/>
              <a:gd name="connsiteY3" fmla="*/ 402559 h 586440"/>
              <a:gd name="connsiteX4" fmla="*/ 519452 w 701575"/>
              <a:gd name="connsiteY4" fmla="*/ 450067 h 586440"/>
              <a:gd name="connsiteX5" fmla="*/ 440908 w 701575"/>
              <a:gd name="connsiteY5" fmla="*/ 495683 h 586440"/>
              <a:gd name="connsiteX6" fmla="*/ 106849 w 701575"/>
              <a:gd name="connsiteY6" fmla="*/ 586440 h 586440"/>
              <a:gd name="connsiteX7" fmla="*/ 69447 w 701575"/>
              <a:gd name="connsiteY7" fmla="*/ 578466 h 586440"/>
              <a:gd name="connsiteX8" fmla="*/ 0 w 701575"/>
              <a:gd name="connsiteY8" fmla="*/ 533627 h 586440"/>
              <a:gd name="connsiteX9" fmla="*/ 161763 w 701575"/>
              <a:gd name="connsiteY9" fmla="*/ 392434 h 586440"/>
              <a:gd name="connsiteX0" fmla="*/ 161763 w 701575"/>
              <a:gd name="connsiteY0" fmla="*/ 392434 h 586440"/>
              <a:gd name="connsiteX1" fmla="*/ 71666 w 701575"/>
              <a:gd name="connsiteY1" fmla="*/ 328915 h 586440"/>
              <a:gd name="connsiteX2" fmla="*/ 548625 w 701575"/>
              <a:gd name="connsiteY2" fmla="*/ 0 h 586440"/>
              <a:gd name="connsiteX3" fmla="*/ 701575 w 701575"/>
              <a:gd name="connsiteY3" fmla="*/ 402559 h 586440"/>
              <a:gd name="connsiteX4" fmla="*/ 677299 w 701575"/>
              <a:gd name="connsiteY4" fmla="*/ 434993 h 586440"/>
              <a:gd name="connsiteX5" fmla="*/ 440908 w 701575"/>
              <a:gd name="connsiteY5" fmla="*/ 495683 h 586440"/>
              <a:gd name="connsiteX6" fmla="*/ 106849 w 701575"/>
              <a:gd name="connsiteY6" fmla="*/ 586440 h 586440"/>
              <a:gd name="connsiteX7" fmla="*/ 69447 w 701575"/>
              <a:gd name="connsiteY7" fmla="*/ 578466 h 586440"/>
              <a:gd name="connsiteX8" fmla="*/ 0 w 701575"/>
              <a:gd name="connsiteY8" fmla="*/ 533627 h 586440"/>
              <a:gd name="connsiteX9" fmla="*/ 161763 w 701575"/>
              <a:gd name="connsiteY9" fmla="*/ 392434 h 586440"/>
              <a:gd name="connsiteX0" fmla="*/ 161763 w 701575"/>
              <a:gd name="connsiteY0" fmla="*/ 392434 h 586440"/>
              <a:gd name="connsiteX1" fmla="*/ 71666 w 701575"/>
              <a:gd name="connsiteY1" fmla="*/ 328915 h 586440"/>
              <a:gd name="connsiteX2" fmla="*/ 548625 w 701575"/>
              <a:gd name="connsiteY2" fmla="*/ 0 h 586440"/>
              <a:gd name="connsiteX3" fmla="*/ 701575 w 701575"/>
              <a:gd name="connsiteY3" fmla="*/ 402559 h 586440"/>
              <a:gd name="connsiteX4" fmla="*/ 677299 w 701575"/>
              <a:gd name="connsiteY4" fmla="*/ 434993 h 586440"/>
              <a:gd name="connsiteX5" fmla="*/ 106849 w 701575"/>
              <a:gd name="connsiteY5" fmla="*/ 586440 h 586440"/>
              <a:gd name="connsiteX6" fmla="*/ 69447 w 701575"/>
              <a:gd name="connsiteY6" fmla="*/ 578466 h 586440"/>
              <a:gd name="connsiteX7" fmla="*/ 0 w 701575"/>
              <a:gd name="connsiteY7" fmla="*/ 533627 h 586440"/>
              <a:gd name="connsiteX8" fmla="*/ 161763 w 701575"/>
              <a:gd name="connsiteY8" fmla="*/ 392434 h 586440"/>
              <a:gd name="connsiteX0" fmla="*/ 0 w 793731"/>
              <a:gd name="connsiteY0" fmla="*/ 459728 h 586440"/>
              <a:gd name="connsiteX1" fmla="*/ 163822 w 793731"/>
              <a:gd name="connsiteY1" fmla="*/ 328915 h 586440"/>
              <a:gd name="connsiteX2" fmla="*/ 640781 w 793731"/>
              <a:gd name="connsiteY2" fmla="*/ 0 h 586440"/>
              <a:gd name="connsiteX3" fmla="*/ 793731 w 793731"/>
              <a:gd name="connsiteY3" fmla="*/ 402559 h 586440"/>
              <a:gd name="connsiteX4" fmla="*/ 769455 w 793731"/>
              <a:gd name="connsiteY4" fmla="*/ 434993 h 586440"/>
              <a:gd name="connsiteX5" fmla="*/ 199005 w 793731"/>
              <a:gd name="connsiteY5" fmla="*/ 586440 h 586440"/>
              <a:gd name="connsiteX6" fmla="*/ 161603 w 793731"/>
              <a:gd name="connsiteY6" fmla="*/ 578466 h 586440"/>
              <a:gd name="connsiteX7" fmla="*/ 92156 w 793731"/>
              <a:gd name="connsiteY7" fmla="*/ 533627 h 586440"/>
              <a:gd name="connsiteX8" fmla="*/ 0 w 793731"/>
              <a:gd name="connsiteY8" fmla="*/ 459728 h 586440"/>
              <a:gd name="connsiteX0" fmla="*/ 0 w 793731"/>
              <a:gd name="connsiteY0" fmla="*/ 459728 h 586440"/>
              <a:gd name="connsiteX1" fmla="*/ 640781 w 793731"/>
              <a:gd name="connsiteY1" fmla="*/ 0 h 586440"/>
              <a:gd name="connsiteX2" fmla="*/ 793731 w 793731"/>
              <a:gd name="connsiteY2" fmla="*/ 402559 h 586440"/>
              <a:gd name="connsiteX3" fmla="*/ 769455 w 793731"/>
              <a:gd name="connsiteY3" fmla="*/ 434993 h 586440"/>
              <a:gd name="connsiteX4" fmla="*/ 199005 w 793731"/>
              <a:gd name="connsiteY4" fmla="*/ 586440 h 586440"/>
              <a:gd name="connsiteX5" fmla="*/ 161603 w 793731"/>
              <a:gd name="connsiteY5" fmla="*/ 578466 h 586440"/>
              <a:gd name="connsiteX6" fmla="*/ 92156 w 793731"/>
              <a:gd name="connsiteY6" fmla="*/ 533627 h 586440"/>
              <a:gd name="connsiteX7" fmla="*/ 0 w 793731"/>
              <a:gd name="connsiteY7" fmla="*/ 459728 h 58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731" h="586440">
                <a:moveTo>
                  <a:pt x="0" y="459728"/>
                </a:moveTo>
                <a:lnTo>
                  <a:pt x="640781" y="0"/>
                </a:lnTo>
                <a:lnTo>
                  <a:pt x="793731" y="402559"/>
                </a:lnTo>
                <a:lnTo>
                  <a:pt x="769455" y="434993"/>
                </a:lnTo>
                <a:lnTo>
                  <a:pt x="199005" y="586440"/>
                </a:lnTo>
                <a:lnTo>
                  <a:pt x="161603" y="578466"/>
                </a:lnTo>
                <a:lnTo>
                  <a:pt x="92156" y="533627"/>
                </a:lnTo>
                <a:lnTo>
                  <a:pt x="0" y="459728"/>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0" name="フリーフォーム 239"/>
          <p:cNvSpPr/>
          <p:nvPr/>
        </p:nvSpPr>
        <p:spPr>
          <a:xfrm rot="906788">
            <a:off x="9959212" y="3902899"/>
            <a:ext cx="561851" cy="448382"/>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15683 w 474262"/>
              <a:gd name="connsiteY0" fmla="*/ 159667 h 219393"/>
              <a:gd name="connsiteX1" fmla="*/ 0 w 474262"/>
              <a:gd name="connsiteY1" fmla="*/ 101889 h 219393"/>
              <a:gd name="connsiteX2" fmla="*/ 351013 w 474262"/>
              <a:gd name="connsiteY2" fmla="*/ 0 h 219393"/>
              <a:gd name="connsiteX3" fmla="*/ 474262 w 474262"/>
              <a:gd name="connsiteY3" fmla="*/ 219393 h 219393"/>
              <a:gd name="connsiteX4" fmla="*/ 15683 w 474262"/>
              <a:gd name="connsiteY4" fmla="*/ 159667 h 219393"/>
              <a:gd name="connsiteX0" fmla="*/ 15683 w 438902"/>
              <a:gd name="connsiteY0" fmla="*/ 159667 h 159667"/>
              <a:gd name="connsiteX1" fmla="*/ 0 w 438902"/>
              <a:gd name="connsiteY1" fmla="*/ 101889 h 159667"/>
              <a:gd name="connsiteX2" fmla="*/ 351013 w 438902"/>
              <a:gd name="connsiteY2" fmla="*/ 0 h 159667"/>
              <a:gd name="connsiteX3" fmla="*/ 438902 w 438902"/>
              <a:gd name="connsiteY3" fmla="*/ 123754 h 159667"/>
              <a:gd name="connsiteX4" fmla="*/ 15683 w 438902"/>
              <a:gd name="connsiteY4" fmla="*/ 159667 h 159667"/>
              <a:gd name="connsiteX0" fmla="*/ 258079 w 438902"/>
              <a:gd name="connsiteY0" fmla="*/ 175189 h 175189"/>
              <a:gd name="connsiteX1" fmla="*/ 0 w 438902"/>
              <a:gd name="connsiteY1" fmla="*/ 101889 h 175189"/>
              <a:gd name="connsiteX2" fmla="*/ 351013 w 438902"/>
              <a:gd name="connsiteY2" fmla="*/ 0 h 175189"/>
              <a:gd name="connsiteX3" fmla="*/ 438902 w 438902"/>
              <a:gd name="connsiteY3" fmla="*/ 123754 h 175189"/>
              <a:gd name="connsiteX4" fmla="*/ 258079 w 438902"/>
              <a:gd name="connsiteY4" fmla="*/ 175189 h 175189"/>
              <a:gd name="connsiteX0" fmla="*/ 67586 w 248409"/>
              <a:gd name="connsiteY0" fmla="*/ 175189 h 175189"/>
              <a:gd name="connsiteX1" fmla="*/ 0 w 248409"/>
              <a:gd name="connsiteY1" fmla="*/ 53090 h 175189"/>
              <a:gd name="connsiteX2" fmla="*/ 160520 w 248409"/>
              <a:gd name="connsiteY2" fmla="*/ 0 h 175189"/>
              <a:gd name="connsiteX3" fmla="*/ 248409 w 248409"/>
              <a:gd name="connsiteY3" fmla="*/ 123754 h 175189"/>
              <a:gd name="connsiteX4" fmla="*/ 67586 w 248409"/>
              <a:gd name="connsiteY4" fmla="*/ 175189 h 175189"/>
              <a:gd name="connsiteX0" fmla="*/ 42298 w 248409"/>
              <a:gd name="connsiteY0" fmla="*/ 182018 h 182018"/>
              <a:gd name="connsiteX1" fmla="*/ 0 w 248409"/>
              <a:gd name="connsiteY1" fmla="*/ 53090 h 182018"/>
              <a:gd name="connsiteX2" fmla="*/ 160520 w 248409"/>
              <a:gd name="connsiteY2" fmla="*/ 0 h 182018"/>
              <a:gd name="connsiteX3" fmla="*/ 248409 w 248409"/>
              <a:gd name="connsiteY3" fmla="*/ 123754 h 182018"/>
              <a:gd name="connsiteX4" fmla="*/ 42298 w 248409"/>
              <a:gd name="connsiteY4" fmla="*/ 182018 h 182018"/>
              <a:gd name="connsiteX0" fmla="*/ 39483 w 245594"/>
              <a:gd name="connsiteY0" fmla="*/ 182018 h 182018"/>
              <a:gd name="connsiteX1" fmla="*/ 0 w 245594"/>
              <a:gd name="connsiteY1" fmla="*/ 64843 h 182018"/>
              <a:gd name="connsiteX2" fmla="*/ 157705 w 245594"/>
              <a:gd name="connsiteY2" fmla="*/ 0 h 182018"/>
              <a:gd name="connsiteX3" fmla="*/ 245594 w 245594"/>
              <a:gd name="connsiteY3" fmla="*/ 123754 h 182018"/>
              <a:gd name="connsiteX4" fmla="*/ 39483 w 245594"/>
              <a:gd name="connsiteY4" fmla="*/ 182018 h 182018"/>
              <a:gd name="connsiteX0" fmla="*/ 0 w 296913"/>
              <a:gd name="connsiteY0" fmla="*/ 216868 h 216868"/>
              <a:gd name="connsiteX1" fmla="*/ 51319 w 296913"/>
              <a:gd name="connsiteY1" fmla="*/ 64843 h 216868"/>
              <a:gd name="connsiteX2" fmla="*/ 209024 w 296913"/>
              <a:gd name="connsiteY2" fmla="*/ 0 h 216868"/>
              <a:gd name="connsiteX3" fmla="*/ 296913 w 296913"/>
              <a:gd name="connsiteY3" fmla="*/ 123754 h 216868"/>
              <a:gd name="connsiteX4" fmla="*/ 0 w 296913"/>
              <a:gd name="connsiteY4" fmla="*/ 216868 h 216868"/>
              <a:gd name="connsiteX0" fmla="*/ 29157 w 326070"/>
              <a:gd name="connsiteY0" fmla="*/ 216868 h 216868"/>
              <a:gd name="connsiteX1" fmla="*/ 0 w 326070"/>
              <a:gd name="connsiteY1" fmla="*/ 106991 h 216868"/>
              <a:gd name="connsiteX2" fmla="*/ 238181 w 326070"/>
              <a:gd name="connsiteY2" fmla="*/ 0 h 216868"/>
              <a:gd name="connsiteX3" fmla="*/ 326070 w 326070"/>
              <a:gd name="connsiteY3" fmla="*/ 123754 h 216868"/>
              <a:gd name="connsiteX4" fmla="*/ 29157 w 326070"/>
              <a:gd name="connsiteY4" fmla="*/ 216868 h 216868"/>
              <a:gd name="connsiteX0" fmla="*/ 31874 w 326070"/>
              <a:gd name="connsiteY0" fmla="*/ 216134 h 216134"/>
              <a:gd name="connsiteX1" fmla="*/ 0 w 326070"/>
              <a:gd name="connsiteY1" fmla="*/ 106991 h 216134"/>
              <a:gd name="connsiteX2" fmla="*/ 238181 w 326070"/>
              <a:gd name="connsiteY2" fmla="*/ 0 h 216134"/>
              <a:gd name="connsiteX3" fmla="*/ 326070 w 326070"/>
              <a:gd name="connsiteY3" fmla="*/ 123754 h 216134"/>
              <a:gd name="connsiteX4" fmla="*/ 31874 w 326070"/>
              <a:gd name="connsiteY4" fmla="*/ 216134 h 216134"/>
              <a:gd name="connsiteX0" fmla="*/ 31874 w 326070"/>
              <a:gd name="connsiteY0" fmla="*/ 265056 h 265056"/>
              <a:gd name="connsiteX1" fmla="*/ 0 w 326070"/>
              <a:gd name="connsiteY1" fmla="*/ 155913 h 265056"/>
              <a:gd name="connsiteX2" fmla="*/ 224969 w 326070"/>
              <a:gd name="connsiteY2" fmla="*/ 0 h 265056"/>
              <a:gd name="connsiteX3" fmla="*/ 326070 w 326070"/>
              <a:gd name="connsiteY3" fmla="*/ 172676 h 265056"/>
              <a:gd name="connsiteX4" fmla="*/ 31874 w 326070"/>
              <a:gd name="connsiteY4" fmla="*/ 265056 h 265056"/>
              <a:gd name="connsiteX0" fmla="*/ 31874 w 332131"/>
              <a:gd name="connsiteY0" fmla="*/ 265056 h 265056"/>
              <a:gd name="connsiteX1" fmla="*/ 0 w 332131"/>
              <a:gd name="connsiteY1" fmla="*/ 155913 h 265056"/>
              <a:gd name="connsiteX2" fmla="*/ 224969 w 332131"/>
              <a:gd name="connsiteY2" fmla="*/ 0 h 265056"/>
              <a:gd name="connsiteX3" fmla="*/ 332131 w 332131"/>
              <a:gd name="connsiteY3" fmla="*/ 168123 h 265056"/>
              <a:gd name="connsiteX4" fmla="*/ 31874 w 332131"/>
              <a:gd name="connsiteY4" fmla="*/ 265056 h 26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131" h="265056">
                <a:moveTo>
                  <a:pt x="31874" y="265056"/>
                </a:moveTo>
                <a:lnTo>
                  <a:pt x="0" y="155913"/>
                </a:lnTo>
                <a:lnTo>
                  <a:pt x="224969" y="0"/>
                </a:lnTo>
                <a:lnTo>
                  <a:pt x="332131" y="168123"/>
                </a:lnTo>
                <a:lnTo>
                  <a:pt x="31874" y="265056"/>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2" name="フリーフォーム 241"/>
          <p:cNvSpPr/>
          <p:nvPr/>
        </p:nvSpPr>
        <p:spPr>
          <a:xfrm rot="906788">
            <a:off x="9489860" y="4516493"/>
            <a:ext cx="538146" cy="544949"/>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74214 w 234424"/>
              <a:gd name="connsiteY0" fmla="*/ 271451 h 271451"/>
              <a:gd name="connsiteX1" fmla="*/ 0 w 234424"/>
              <a:gd name="connsiteY1" fmla="*/ 43444 h 271451"/>
              <a:gd name="connsiteX2" fmla="*/ 149017 w 234424"/>
              <a:gd name="connsiteY2" fmla="*/ 0 h 271451"/>
              <a:gd name="connsiteX3" fmla="*/ 234424 w 234424"/>
              <a:gd name="connsiteY3" fmla="*/ 234655 h 271451"/>
              <a:gd name="connsiteX4" fmla="*/ 74214 w 234424"/>
              <a:gd name="connsiteY4" fmla="*/ 271451 h 271451"/>
              <a:gd name="connsiteX0" fmla="*/ 74214 w 234424"/>
              <a:gd name="connsiteY0" fmla="*/ 271451 h 281597"/>
              <a:gd name="connsiteX1" fmla="*/ 0 w 234424"/>
              <a:gd name="connsiteY1" fmla="*/ 43444 h 281597"/>
              <a:gd name="connsiteX2" fmla="*/ 149017 w 234424"/>
              <a:gd name="connsiteY2" fmla="*/ 0 h 281597"/>
              <a:gd name="connsiteX3" fmla="*/ 234424 w 234424"/>
              <a:gd name="connsiteY3" fmla="*/ 234655 h 281597"/>
              <a:gd name="connsiteX4" fmla="*/ 105169 w 234424"/>
              <a:gd name="connsiteY4" fmla="*/ 281597 h 281597"/>
              <a:gd name="connsiteX5" fmla="*/ 74214 w 234424"/>
              <a:gd name="connsiteY5" fmla="*/ 271451 h 281597"/>
              <a:gd name="connsiteX0" fmla="*/ 74214 w 236723"/>
              <a:gd name="connsiteY0" fmla="*/ 271451 h 281597"/>
              <a:gd name="connsiteX1" fmla="*/ 0 w 236723"/>
              <a:gd name="connsiteY1" fmla="*/ 43444 h 281597"/>
              <a:gd name="connsiteX2" fmla="*/ 149017 w 236723"/>
              <a:gd name="connsiteY2" fmla="*/ 0 h 281597"/>
              <a:gd name="connsiteX3" fmla="*/ 236723 w 236723"/>
              <a:gd name="connsiteY3" fmla="*/ 241450 h 281597"/>
              <a:gd name="connsiteX4" fmla="*/ 105169 w 236723"/>
              <a:gd name="connsiteY4" fmla="*/ 281597 h 281597"/>
              <a:gd name="connsiteX5" fmla="*/ 74214 w 236723"/>
              <a:gd name="connsiteY5" fmla="*/ 271451 h 281597"/>
              <a:gd name="connsiteX0" fmla="*/ 74214 w 308238"/>
              <a:gd name="connsiteY0" fmla="*/ 311995 h 322141"/>
              <a:gd name="connsiteX1" fmla="*/ 0 w 308238"/>
              <a:gd name="connsiteY1" fmla="*/ 83988 h 322141"/>
              <a:gd name="connsiteX2" fmla="*/ 308238 w 308238"/>
              <a:gd name="connsiteY2" fmla="*/ 0 h 322141"/>
              <a:gd name="connsiteX3" fmla="*/ 236723 w 308238"/>
              <a:gd name="connsiteY3" fmla="*/ 281994 h 322141"/>
              <a:gd name="connsiteX4" fmla="*/ 105169 w 308238"/>
              <a:gd name="connsiteY4" fmla="*/ 322141 h 322141"/>
              <a:gd name="connsiteX5" fmla="*/ 74214 w 308238"/>
              <a:gd name="connsiteY5" fmla="*/ 311995 h 322141"/>
              <a:gd name="connsiteX0" fmla="*/ 74214 w 398509"/>
              <a:gd name="connsiteY0" fmla="*/ 311995 h 322141"/>
              <a:gd name="connsiteX1" fmla="*/ 0 w 398509"/>
              <a:gd name="connsiteY1" fmla="*/ 83988 h 322141"/>
              <a:gd name="connsiteX2" fmla="*/ 308238 w 398509"/>
              <a:gd name="connsiteY2" fmla="*/ 0 h 322141"/>
              <a:gd name="connsiteX3" fmla="*/ 398509 w 398509"/>
              <a:gd name="connsiteY3" fmla="*/ 239824 h 322141"/>
              <a:gd name="connsiteX4" fmla="*/ 105169 w 398509"/>
              <a:gd name="connsiteY4" fmla="*/ 322141 h 322141"/>
              <a:gd name="connsiteX5" fmla="*/ 74214 w 398509"/>
              <a:gd name="connsiteY5" fmla="*/ 311995 h 32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509" h="322141">
                <a:moveTo>
                  <a:pt x="74214" y="311995"/>
                </a:moveTo>
                <a:lnTo>
                  <a:pt x="0" y="83988"/>
                </a:lnTo>
                <a:lnTo>
                  <a:pt x="308238" y="0"/>
                </a:lnTo>
                <a:lnTo>
                  <a:pt x="398509" y="239824"/>
                </a:lnTo>
                <a:lnTo>
                  <a:pt x="105169" y="322141"/>
                </a:lnTo>
                <a:lnTo>
                  <a:pt x="74214" y="311995"/>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3" name="フリーフォーム 242"/>
          <p:cNvSpPr/>
          <p:nvPr/>
        </p:nvSpPr>
        <p:spPr>
          <a:xfrm>
            <a:off x="9971596" y="4597956"/>
            <a:ext cx="666978" cy="387514"/>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338065"/>
              <a:gd name="connsiteY0" fmla="*/ 298660 h 298660"/>
              <a:gd name="connsiteX1" fmla="*/ 0 w 338065"/>
              <a:gd name="connsiteY1" fmla="*/ 72317 h 298660"/>
              <a:gd name="connsiteX2" fmla="*/ 338065 w 338065"/>
              <a:gd name="connsiteY2" fmla="*/ 0 h 298660"/>
              <a:gd name="connsiteX3" fmla="*/ 234424 w 338065"/>
              <a:gd name="connsiteY3" fmla="*/ 263528 h 298660"/>
              <a:gd name="connsiteX4" fmla="*/ 88697 w 338065"/>
              <a:gd name="connsiteY4" fmla="*/ 298660 h 298660"/>
              <a:gd name="connsiteX0" fmla="*/ 154757 w 404125"/>
              <a:gd name="connsiteY0" fmla="*/ 298660 h 298660"/>
              <a:gd name="connsiteX1" fmla="*/ 0 w 404125"/>
              <a:gd name="connsiteY1" fmla="*/ 21443 h 298660"/>
              <a:gd name="connsiteX2" fmla="*/ 404125 w 404125"/>
              <a:gd name="connsiteY2" fmla="*/ 0 h 298660"/>
              <a:gd name="connsiteX3" fmla="*/ 300484 w 404125"/>
              <a:gd name="connsiteY3" fmla="*/ 263528 h 298660"/>
              <a:gd name="connsiteX4" fmla="*/ 154757 w 404125"/>
              <a:gd name="connsiteY4" fmla="*/ 298660 h 298660"/>
              <a:gd name="connsiteX0" fmla="*/ 0 w 408616"/>
              <a:gd name="connsiteY0" fmla="*/ 186543 h 263528"/>
              <a:gd name="connsiteX1" fmla="*/ 4491 w 408616"/>
              <a:gd name="connsiteY1" fmla="*/ 21443 h 263528"/>
              <a:gd name="connsiteX2" fmla="*/ 408616 w 408616"/>
              <a:gd name="connsiteY2" fmla="*/ 0 h 263528"/>
              <a:gd name="connsiteX3" fmla="*/ 304975 w 408616"/>
              <a:gd name="connsiteY3" fmla="*/ 263528 h 263528"/>
              <a:gd name="connsiteX4" fmla="*/ 0 w 408616"/>
              <a:gd name="connsiteY4" fmla="*/ 186543 h 263528"/>
              <a:gd name="connsiteX0" fmla="*/ 0 w 436631"/>
              <a:gd name="connsiteY0" fmla="*/ 186543 h 186543"/>
              <a:gd name="connsiteX1" fmla="*/ 4491 w 436631"/>
              <a:gd name="connsiteY1" fmla="*/ 21443 h 186543"/>
              <a:gd name="connsiteX2" fmla="*/ 408616 w 436631"/>
              <a:gd name="connsiteY2" fmla="*/ 0 h 186543"/>
              <a:gd name="connsiteX3" fmla="*/ 436631 w 436631"/>
              <a:gd name="connsiteY3" fmla="*/ 177605 h 186543"/>
              <a:gd name="connsiteX4" fmla="*/ 0 w 436631"/>
              <a:gd name="connsiteY4" fmla="*/ 186543 h 186543"/>
              <a:gd name="connsiteX0" fmla="*/ 57279 w 493910"/>
              <a:gd name="connsiteY0" fmla="*/ 208326 h 208326"/>
              <a:gd name="connsiteX1" fmla="*/ 0 w 493910"/>
              <a:gd name="connsiteY1" fmla="*/ 0 h 208326"/>
              <a:gd name="connsiteX2" fmla="*/ 465895 w 493910"/>
              <a:gd name="connsiteY2" fmla="*/ 21783 h 208326"/>
              <a:gd name="connsiteX3" fmla="*/ 493910 w 493910"/>
              <a:gd name="connsiteY3" fmla="*/ 199388 h 208326"/>
              <a:gd name="connsiteX4" fmla="*/ 57279 w 493910"/>
              <a:gd name="connsiteY4" fmla="*/ 208326 h 208326"/>
              <a:gd name="connsiteX0" fmla="*/ 57279 w 493910"/>
              <a:gd name="connsiteY0" fmla="*/ 223165 h 223165"/>
              <a:gd name="connsiteX1" fmla="*/ 0 w 493910"/>
              <a:gd name="connsiteY1" fmla="*/ 14839 h 223165"/>
              <a:gd name="connsiteX2" fmla="*/ 471184 w 493910"/>
              <a:gd name="connsiteY2" fmla="*/ 0 h 223165"/>
              <a:gd name="connsiteX3" fmla="*/ 493910 w 493910"/>
              <a:gd name="connsiteY3" fmla="*/ 214227 h 223165"/>
              <a:gd name="connsiteX4" fmla="*/ 57279 w 493910"/>
              <a:gd name="connsiteY4" fmla="*/ 223165 h 223165"/>
              <a:gd name="connsiteX0" fmla="*/ 57279 w 493910"/>
              <a:gd name="connsiteY0" fmla="*/ 223165 h 223165"/>
              <a:gd name="connsiteX1" fmla="*/ 0 w 493910"/>
              <a:gd name="connsiteY1" fmla="*/ 10617 h 223165"/>
              <a:gd name="connsiteX2" fmla="*/ 471184 w 493910"/>
              <a:gd name="connsiteY2" fmla="*/ 0 h 223165"/>
              <a:gd name="connsiteX3" fmla="*/ 493910 w 493910"/>
              <a:gd name="connsiteY3" fmla="*/ 214227 h 223165"/>
              <a:gd name="connsiteX4" fmla="*/ 57279 w 493910"/>
              <a:gd name="connsiteY4" fmla="*/ 223165 h 223165"/>
              <a:gd name="connsiteX0" fmla="*/ 0 w 500355"/>
              <a:gd name="connsiteY0" fmla="*/ 226258 h 226258"/>
              <a:gd name="connsiteX1" fmla="*/ 6445 w 500355"/>
              <a:gd name="connsiteY1" fmla="*/ 10617 h 226258"/>
              <a:gd name="connsiteX2" fmla="*/ 477629 w 500355"/>
              <a:gd name="connsiteY2" fmla="*/ 0 h 226258"/>
              <a:gd name="connsiteX3" fmla="*/ 500355 w 500355"/>
              <a:gd name="connsiteY3" fmla="*/ 214227 h 226258"/>
              <a:gd name="connsiteX4" fmla="*/ 0 w 500355"/>
              <a:gd name="connsiteY4" fmla="*/ 226258 h 226258"/>
              <a:gd name="connsiteX0" fmla="*/ 6090 w 493910"/>
              <a:gd name="connsiteY0" fmla="*/ 229074 h 229074"/>
              <a:gd name="connsiteX1" fmla="*/ 0 w 493910"/>
              <a:gd name="connsiteY1" fmla="*/ 10617 h 229074"/>
              <a:gd name="connsiteX2" fmla="*/ 471184 w 493910"/>
              <a:gd name="connsiteY2" fmla="*/ 0 h 229074"/>
              <a:gd name="connsiteX3" fmla="*/ 493910 w 493910"/>
              <a:gd name="connsiteY3" fmla="*/ 214227 h 229074"/>
              <a:gd name="connsiteX4" fmla="*/ 6090 w 493910"/>
              <a:gd name="connsiteY4" fmla="*/ 229074 h 22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10" h="229074">
                <a:moveTo>
                  <a:pt x="6090" y="229074"/>
                </a:moveTo>
                <a:lnTo>
                  <a:pt x="0" y="10617"/>
                </a:lnTo>
                <a:lnTo>
                  <a:pt x="471184" y="0"/>
                </a:lnTo>
                <a:lnTo>
                  <a:pt x="493910" y="214227"/>
                </a:lnTo>
                <a:lnTo>
                  <a:pt x="6090" y="229074"/>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4" name="フリーフォーム 243"/>
          <p:cNvSpPr/>
          <p:nvPr/>
        </p:nvSpPr>
        <p:spPr>
          <a:xfrm>
            <a:off x="9963152" y="4255065"/>
            <a:ext cx="642937" cy="361819"/>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338065"/>
              <a:gd name="connsiteY0" fmla="*/ 298660 h 298660"/>
              <a:gd name="connsiteX1" fmla="*/ 0 w 338065"/>
              <a:gd name="connsiteY1" fmla="*/ 72317 h 298660"/>
              <a:gd name="connsiteX2" fmla="*/ 338065 w 338065"/>
              <a:gd name="connsiteY2" fmla="*/ 0 h 298660"/>
              <a:gd name="connsiteX3" fmla="*/ 234424 w 338065"/>
              <a:gd name="connsiteY3" fmla="*/ 263528 h 298660"/>
              <a:gd name="connsiteX4" fmla="*/ 88697 w 338065"/>
              <a:gd name="connsiteY4" fmla="*/ 298660 h 298660"/>
              <a:gd name="connsiteX0" fmla="*/ 154757 w 404125"/>
              <a:gd name="connsiteY0" fmla="*/ 298660 h 298660"/>
              <a:gd name="connsiteX1" fmla="*/ 0 w 404125"/>
              <a:gd name="connsiteY1" fmla="*/ 21443 h 298660"/>
              <a:gd name="connsiteX2" fmla="*/ 404125 w 404125"/>
              <a:gd name="connsiteY2" fmla="*/ 0 h 298660"/>
              <a:gd name="connsiteX3" fmla="*/ 300484 w 404125"/>
              <a:gd name="connsiteY3" fmla="*/ 263528 h 298660"/>
              <a:gd name="connsiteX4" fmla="*/ 154757 w 404125"/>
              <a:gd name="connsiteY4" fmla="*/ 298660 h 298660"/>
              <a:gd name="connsiteX0" fmla="*/ 0 w 408616"/>
              <a:gd name="connsiteY0" fmla="*/ 186543 h 263528"/>
              <a:gd name="connsiteX1" fmla="*/ 4491 w 408616"/>
              <a:gd name="connsiteY1" fmla="*/ 21443 h 263528"/>
              <a:gd name="connsiteX2" fmla="*/ 408616 w 408616"/>
              <a:gd name="connsiteY2" fmla="*/ 0 h 263528"/>
              <a:gd name="connsiteX3" fmla="*/ 304975 w 408616"/>
              <a:gd name="connsiteY3" fmla="*/ 263528 h 263528"/>
              <a:gd name="connsiteX4" fmla="*/ 0 w 408616"/>
              <a:gd name="connsiteY4" fmla="*/ 186543 h 263528"/>
              <a:gd name="connsiteX0" fmla="*/ 0 w 436631"/>
              <a:gd name="connsiteY0" fmla="*/ 186543 h 186543"/>
              <a:gd name="connsiteX1" fmla="*/ 4491 w 436631"/>
              <a:gd name="connsiteY1" fmla="*/ 21443 h 186543"/>
              <a:gd name="connsiteX2" fmla="*/ 408616 w 436631"/>
              <a:gd name="connsiteY2" fmla="*/ 0 h 186543"/>
              <a:gd name="connsiteX3" fmla="*/ 436631 w 436631"/>
              <a:gd name="connsiteY3" fmla="*/ 177605 h 186543"/>
              <a:gd name="connsiteX4" fmla="*/ 0 w 436631"/>
              <a:gd name="connsiteY4" fmla="*/ 186543 h 186543"/>
              <a:gd name="connsiteX0" fmla="*/ 112126 w 432140"/>
              <a:gd name="connsiteY0" fmla="*/ 136239 h 177605"/>
              <a:gd name="connsiteX1" fmla="*/ 0 w 432140"/>
              <a:gd name="connsiteY1" fmla="*/ 21443 h 177605"/>
              <a:gd name="connsiteX2" fmla="*/ 404125 w 432140"/>
              <a:gd name="connsiteY2" fmla="*/ 0 h 177605"/>
              <a:gd name="connsiteX3" fmla="*/ 432140 w 432140"/>
              <a:gd name="connsiteY3" fmla="*/ 177605 h 177605"/>
              <a:gd name="connsiteX4" fmla="*/ 112126 w 432140"/>
              <a:gd name="connsiteY4" fmla="*/ 136239 h 177605"/>
              <a:gd name="connsiteX0" fmla="*/ 13407 w 333421"/>
              <a:gd name="connsiteY0" fmla="*/ 137195 h 178561"/>
              <a:gd name="connsiteX1" fmla="*/ 0 w 333421"/>
              <a:gd name="connsiteY1" fmla="*/ 0 h 178561"/>
              <a:gd name="connsiteX2" fmla="*/ 305406 w 333421"/>
              <a:gd name="connsiteY2" fmla="*/ 956 h 178561"/>
              <a:gd name="connsiteX3" fmla="*/ 333421 w 333421"/>
              <a:gd name="connsiteY3" fmla="*/ 178561 h 178561"/>
              <a:gd name="connsiteX4" fmla="*/ 13407 w 333421"/>
              <a:gd name="connsiteY4" fmla="*/ 137195 h 178561"/>
              <a:gd name="connsiteX0" fmla="*/ 13407 w 333421"/>
              <a:gd name="connsiteY0" fmla="*/ 139588 h 180954"/>
              <a:gd name="connsiteX1" fmla="*/ 0 w 333421"/>
              <a:gd name="connsiteY1" fmla="*/ 2393 h 180954"/>
              <a:gd name="connsiteX2" fmla="*/ 284216 w 333421"/>
              <a:gd name="connsiteY2" fmla="*/ 0 h 180954"/>
              <a:gd name="connsiteX3" fmla="*/ 333421 w 333421"/>
              <a:gd name="connsiteY3" fmla="*/ 180954 h 180954"/>
              <a:gd name="connsiteX4" fmla="*/ 13407 w 333421"/>
              <a:gd name="connsiteY4" fmla="*/ 139588 h 180954"/>
              <a:gd name="connsiteX0" fmla="*/ 13407 w 333110"/>
              <a:gd name="connsiteY0" fmla="*/ 139588 h 140746"/>
              <a:gd name="connsiteX1" fmla="*/ 0 w 333110"/>
              <a:gd name="connsiteY1" fmla="*/ 2393 h 140746"/>
              <a:gd name="connsiteX2" fmla="*/ 284216 w 333110"/>
              <a:gd name="connsiteY2" fmla="*/ 0 h 140746"/>
              <a:gd name="connsiteX3" fmla="*/ 333110 w 333110"/>
              <a:gd name="connsiteY3" fmla="*/ 140746 h 140746"/>
              <a:gd name="connsiteX4" fmla="*/ 13407 w 333110"/>
              <a:gd name="connsiteY4" fmla="*/ 139588 h 140746"/>
              <a:gd name="connsiteX0" fmla="*/ 120495 w 440198"/>
              <a:gd name="connsiteY0" fmla="*/ 152585 h 153743"/>
              <a:gd name="connsiteX1" fmla="*/ 0 w 440198"/>
              <a:gd name="connsiteY1" fmla="*/ 0 h 153743"/>
              <a:gd name="connsiteX2" fmla="*/ 391304 w 440198"/>
              <a:gd name="connsiteY2" fmla="*/ 12997 h 153743"/>
              <a:gd name="connsiteX3" fmla="*/ 440198 w 440198"/>
              <a:gd name="connsiteY3" fmla="*/ 153743 h 153743"/>
              <a:gd name="connsiteX4" fmla="*/ 120495 w 440198"/>
              <a:gd name="connsiteY4" fmla="*/ 152585 h 153743"/>
              <a:gd name="connsiteX0" fmla="*/ 120495 w 440198"/>
              <a:gd name="connsiteY0" fmla="*/ 168726 h 169884"/>
              <a:gd name="connsiteX1" fmla="*/ 0 w 440198"/>
              <a:gd name="connsiteY1" fmla="*/ 16141 h 169884"/>
              <a:gd name="connsiteX2" fmla="*/ 397274 w 440198"/>
              <a:gd name="connsiteY2" fmla="*/ 0 h 169884"/>
              <a:gd name="connsiteX3" fmla="*/ 440198 w 440198"/>
              <a:gd name="connsiteY3" fmla="*/ 169884 h 169884"/>
              <a:gd name="connsiteX4" fmla="*/ 120495 w 440198"/>
              <a:gd name="connsiteY4" fmla="*/ 168726 h 169884"/>
              <a:gd name="connsiteX0" fmla="*/ 6905 w 440198"/>
              <a:gd name="connsiteY0" fmla="*/ 213883 h 213883"/>
              <a:gd name="connsiteX1" fmla="*/ 0 w 440198"/>
              <a:gd name="connsiteY1" fmla="*/ 16141 h 213883"/>
              <a:gd name="connsiteX2" fmla="*/ 397274 w 440198"/>
              <a:gd name="connsiteY2" fmla="*/ 0 h 213883"/>
              <a:gd name="connsiteX3" fmla="*/ 440198 w 440198"/>
              <a:gd name="connsiteY3" fmla="*/ 169884 h 213883"/>
              <a:gd name="connsiteX4" fmla="*/ 6905 w 440198"/>
              <a:gd name="connsiteY4" fmla="*/ 213883 h 213883"/>
              <a:gd name="connsiteX0" fmla="*/ 6905 w 476110"/>
              <a:gd name="connsiteY0" fmla="*/ 213883 h 213883"/>
              <a:gd name="connsiteX1" fmla="*/ 0 w 476110"/>
              <a:gd name="connsiteY1" fmla="*/ 16141 h 213883"/>
              <a:gd name="connsiteX2" fmla="*/ 397274 w 476110"/>
              <a:gd name="connsiteY2" fmla="*/ 0 h 213883"/>
              <a:gd name="connsiteX3" fmla="*/ 476110 w 476110"/>
              <a:gd name="connsiteY3" fmla="*/ 204107 h 213883"/>
              <a:gd name="connsiteX4" fmla="*/ 6905 w 476110"/>
              <a:gd name="connsiteY4" fmla="*/ 213883 h 21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10" h="213883">
                <a:moveTo>
                  <a:pt x="6905" y="213883"/>
                </a:moveTo>
                <a:lnTo>
                  <a:pt x="0" y="16141"/>
                </a:lnTo>
                <a:lnTo>
                  <a:pt x="397274" y="0"/>
                </a:lnTo>
                <a:lnTo>
                  <a:pt x="476110" y="204107"/>
                </a:lnTo>
                <a:lnTo>
                  <a:pt x="6905" y="213883"/>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49" name="フリーフォーム 248"/>
          <p:cNvSpPr/>
          <p:nvPr/>
        </p:nvSpPr>
        <p:spPr>
          <a:xfrm>
            <a:off x="9564234" y="5116521"/>
            <a:ext cx="1056142" cy="979961"/>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275299"/>
              <a:gd name="connsiteY0" fmla="*/ 226343 h 226343"/>
              <a:gd name="connsiteX1" fmla="*/ 0 w 275299"/>
              <a:gd name="connsiteY1" fmla="*/ 0 h 226343"/>
              <a:gd name="connsiteX2" fmla="*/ 275299 w 275299"/>
              <a:gd name="connsiteY2" fmla="*/ 12367 h 226343"/>
              <a:gd name="connsiteX3" fmla="*/ 234424 w 275299"/>
              <a:gd name="connsiteY3" fmla="*/ 191211 h 226343"/>
              <a:gd name="connsiteX4" fmla="*/ 88697 w 275299"/>
              <a:gd name="connsiteY4" fmla="*/ 226343 h 226343"/>
              <a:gd name="connsiteX0" fmla="*/ 88697 w 282433"/>
              <a:gd name="connsiteY0" fmla="*/ 226343 h 268552"/>
              <a:gd name="connsiteX1" fmla="*/ 0 w 282433"/>
              <a:gd name="connsiteY1" fmla="*/ 0 h 268552"/>
              <a:gd name="connsiteX2" fmla="*/ 275299 w 282433"/>
              <a:gd name="connsiteY2" fmla="*/ 12367 h 268552"/>
              <a:gd name="connsiteX3" fmla="*/ 282433 w 282433"/>
              <a:gd name="connsiteY3" fmla="*/ 268552 h 268552"/>
              <a:gd name="connsiteX4" fmla="*/ 88697 w 282433"/>
              <a:gd name="connsiteY4" fmla="*/ 226343 h 268552"/>
              <a:gd name="connsiteX0" fmla="*/ 84440 w 282433"/>
              <a:gd name="connsiteY0" fmla="*/ 248915 h 268552"/>
              <a:gd name="connsiteX1" fmla="*/ 0 w 282433"/>
              <a:gd name="connsiteY1" fmla="*/ 0 h 268552"/>
              <a:gd name="connsiteX2" fmla="*/ 275299 w 282433"/>
              <a:gd name="connsiteY2" fmla="*/ 12367 h 268552"/>
              <a:gd name="connsiteX3" fmla="*/ 282433 w 282433"/>
              <a:gd name="connsiteY3" fmla="*/ 268552 h 268552"/>
              <a:gd name="connsiteX4" fmla="*/ 84440 w 282433"/>
              <a:gd name="connsiteY4" fmla="*/ 248915 h 268552"/>
              <a:gd name="connsiteX0" fmla="*/ 129744 w 327737"/>
              <a:gd name="connsiteY0" fmla="*/ 236548 h 256185"/>
              <a:gd name="connsiteX1" fmla="*/ 0 w 327737"/>
              <a:gd name="connsiteY1" fmla="*/ 7154 h 256185"/>
              <a:gd name="connsiteX2" fmla="*/ 320603 w 327737"/>
              <a:gd name="connsiteY2" fmla="*/ 0 h 256185"/>
              <a:gd name="connsiteX3" fmla="*/ 327737 w 327737"/>
              <a:gd name="connsiteY3" fmla="*/ 256185 h 256185"/>
              <a:gd name="connsiteX4" fmla="*/ 129744 w 327737"/>
              <a:gd name="connsiteY4" fmla="*/ 236548 h 256185"/>
              <a:gd name="connsiteX0" fmla="*/ 129744 w 327737"/>
              <a:gd name="connsiteY0" fmla="*/ 236548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5" fmla="*/ 129744 w 327737"/>
              <a:gd name="connsiteY5" fmla="*/ 236548 h 256185"/>
              <a:gd name="connsiteX0" fmla="*/ 129744 w 327737"/>
              <a:gd name="connsiteY0" fmla="*/ 236548 h 256185"/>
              <a:gd name="connsiteX1" fmla="*/ 0 w 327737"/>
              <a:gd name="connsiteY1" fmla="*/ 7154 h 256185"/>
              <a:gd name="connsiteX2" fmla="*/ 320603 w 327737"/>
              <a:gd name="connsiteY2" fmla="*/ 0 h 256185"/>
              <a:gd name="connsiteX3" fmla="*/ 327737 w 327737"/>
              <a:gd name="connsiteY3" fmla="*/ 256185 h 256185"/>
              <a:gd name="connsiteX4" fmla="*/ 129744 w 327737"/>
              <a:gd name="connsiteY4" fmla="*/ 236548 h 256185"/>
              <a:gd name="connsiteX0" fmla="*/ 0 w 336485"/>
              <a:gd name="connsiteY0" fmla="*/ 165582 h 256185"/>
              <a:gd name="connsiteX1" fmla="*/ 8748 w 336485"/>
              <a:gd name="connsiteY1" fmla="*/ 7154 h 256185"/>
              <a:gd name="connsiteX2" fmla="*/ 329351 w 336485"/>
              <a:gd name="connsiteY2" fmla="*/ 0 h 256185"/>
              <a:gd name="connsiteX3" fmla="*/ 336485 w 336485"/>
              <a:gd name="connsiteY3" fmla="*/ 256185 h 256185"/>
              <a:gd name="connsiteX4" fmla="*/ 0 w 336485"/>
              <a:gd name="connsiteY4" fmla="*/ 165582 h 256185"/>
              <a:gd name="connsiteX0" fmla="*/ 0 w 449405"/>
              <a:gd name="connsiteY0" fmla="*/ 165582 h 165582"/>
              <a:gd name="connsiteX1" fmla="*/ 8748 w 449405"/>
              <a:gd name="connsiteY1" fmla="*/ 7154 h 165582"/>
              <a:gd name="connsiteX2" fmla="*/ 329351 w 449405"/>
              <a:gd name="connsiteY2" fmla="*/ 0 h 165582"/>
              <a:gd name="connsiteX3" fmla="*/ 449405 w 449405"/>
              <a:gd name="connsiteY3" fmla="*/ 160836 h 165582"/>
              <a:gd name="connsiteX4" fmla="*/ 0 w 449405"/>
              <a:gd name="connsiteY4" fmla="*/ 165582 h 165582"/>
              <a:gd name="connsiteX0" fmla="*/ 0 w 449405"/>
              <a:gd name="connsiteY0" fmla="*/ 158428 h 158428"/>
              <a:gd name="connsiteX1" fmla="*/ 8748 w 449405"/>
              <a:gd name="connsiteY1" fmla="*/ 0 h 158428"/>
              <a:gd name="connsiteX2" fmla="*/ 439288 w 449405"/>
              <a:gd name="connsiteY2" fmla="*/ 2173 h 158428"/>
              <a:gd name="connsiteX3" fmla="*/ 449405 w 449405"/>
              <a:gd name="connsiteY3" fmla="*/ 153682 h 158428"/>
              <a:gd name="connsiteX4" fmla="*/ 0 w 449405"/>
              <a:gd name="connsiteY4" fmla="*/ 158428 h 158428"/>
              <a:gd name="connsiteX0" fmla="*/ 6725 w 456130"/>
              <a:gd name="connsiteY0" fmla="*/ 156255 h 156255"/>
              <a:gd name="connsiteX1" fmla="*/ 0 w 456130"/>
              <a:gd name="connsiteY1" fmla="*/ 7154 h 156255"/>
              <a:gd name="connsiteX2" fmla="*/ 446013 w 456130"/>
              <a:gd name="connsiteY2" fmla="*/ 0 h 156255"/>
              <a:gd name="connsiteX3" fmla="*/ 456130 w 456130"/>
              <a:gd name="connsiteY3" fmla="*/ 151509 h 156255"/>
              <a:gd name="connsiteX4" fmla="*/ 6725 w 456130"/>
              <a:gd name="connsiteY4" fmla="*/ 156255 h 156255"/>
              <a:gd name="connsiteX0" fmla="*/ 0 w 449405"/>
              <a:gd name="connsiteY0" fmla="*/ 156255 h 156255"/>
              <a:gd name="connsiteX1" fmla="*/ 7631 w 449405"/>
              <a:gd name="connsiteY1" fmla="*/ 4574 h 156255"/>
              <a:gd name="connsiteX2" fmla="*/ 439288 w 449405"/>
              <a:gd name="connsiteY2" fmla="*/ 0 h 156255"/>
              <a:gd name="connsiteX3" fmla="*/ 449405 w 449405"/>
              <a:gd name="connsiteY3" fmla="*/ 151509 h 156255"/>
              <a:gd name="connsiteX4" fmla="*/ 0 w 449405"/>
              <a:gd name="connsiteY4" fmla="*/ 156255 h 156255"/>
              <a:gd name="connsiteX0" fmla="*/ 2926 w 452331"/>
              <a:gd name="connsiteY0" fmla="*/ 156255 h 156255"/>
              <a:gd name="connsiteX1" fmla="*/ 0 w 452331"/>
              <a:gd name="connsiteY1" fmla="*/ 9526 h 156255"/>
              <a:gd name="connsiteX2" fmla="*/ 442214 w 452331"/>
              <a:gd name="connsiteY2" fmla="*/ 0 h 156255"/>
              <a:gd name="connsiteX3" fmla="*/ 452331 w 452331"/>
              <a:gd name="connsiteY3" fmla="*/ 151509 h 156255"/>
              <a:gd name="connsiteX4" fmla="*/ 2926 w 452331"/>
              <a:gd name="connsiteY4" fmla="*/ 156255 h 156255"/>
              <a:gd name="connsiteX0" fmla="*/ 2926 w 749692"/>
              <a:gd name="connsiteY0" fmla="*/ 164733 h 164733"/>
              <a:gd name="connsiteX1" fmla="*/ 0 w 749692"/>
              <a:gd name="connsiteY1" fmla="*/ 18004 h 164733"/>
              <a:gd name="connsiteX2" fmla="*/ 749692 w 749692"/>
              <a:gd name="connsiteY2" fmla="*/ 0 h 164733"/>
              <a:gd name="connsiteX3" fmla="*/ 452331 w 749692"/>
              <a:gd name="connsiteY3" fmla="*/ 159987 h 164733"/>
              <a:gd name="connsiteX4" fmla="*/ 2926 w 749692"/>
              <a:gd name="connsiteY4" fmla="*/ 164733 h 164733"/>
              <a:gd name="connsiteX0" fmla="*/ 2926 w 749692"/>
              <a:gd name="connsiteY0" fmla="*/ 164733 h 608730"/>
              <a:gd name="connsiteX1" fmla="*/ 0 w 749692"/>
              <a:gd name="connsiteY1" fmla="*/ 18004 h 608730"/>
              <a:gd name="connsiteX2" fmla="*/ 749692 w 749692"/>
              <a:gd name="connsiteY2" fmla="*/ 0 h 608730"/>
              <a:gd name="connsiteX3" fmla="*/ 614111 w 749692"/>
              <a:gd name="connsiteY3" fmla="*/ 608730 h 608730"/>
              <a:gd name="connsiteX4" fmla="*/ 2926 w 749692"/>
              <a:gd name="connsiteY4" fmla="*/ 164733 h 608730"/>
              <a:gd name="connsiteX0" fmla="*/ 975 w 769105"/>
              <a:gd name="connsiteY0" fmla="*/ 425860 h 608730"/>
              <a:gd name="connsiteX1" fmla="*/ 19413 w 769105"/>
              <a:gd name="connsiteY1" fmla="*/ 18004 h 608730"/>
              <a:gd name="connsiteX2" fmla="*/ 769105 w 769105"/>
              <a:gd name="connsiteY2" fmla="*/ 0 h 608730"/>
              <a:gd name="connsiteX3" fmla="*/ 633524 w 769105"/>
              <a:gd name="connsiteY3" fmla="*/ 608730 h 608730"/>
              <a:gd name="connsiteX4" fmla="*/ 975 w 769105"/>
              <a:gd name="connsiteY4" fmla="*/ 425860 h 608730"/>
              <a:gd name="connsiteX0" fmla="*/ 975 w 769105"/>
              <a:gd name="connsiteY0" fmla="*/ 427266 h 610136"/>
              <a:gd name="connsiteX1" fmla="*/ 24499 w 769105"/>
              <a:gd name="connsiteY1" fmla="*/ 0 h 610136"/>
              <a:gd name="connsiteX2" fmla="*/ 769105 w 769105"/>
              <a:gd name="connsiteY2" fmla="*/ 1406 h 610136"/>
              <a:gd name="connsiteX3" fmla="*/ 633524 w 769105"/>
              <a:gd name="connsiteY3" fmla="*/ 610136 h 610136"/>
              <a:gd name="connsiteX4" fmla="*/ 975 w 769105"/>
              <a:gd name="connsiteY4" fmla="*/ 427266 h 610136"/>
              <a:gd name="connsiteX0" fmla="*/ 101798 w 869928"/>
              <a:gd name="connsiteY0" fmla="*/ 427266 h 610136"/>
              <a:gd name="connsiteX1" fmla="*/ 123560 w 869928"/>
              <a:gd name="connsiteY1" fmla="*/ 73196 h 610136"/>
              <a:gd name="connsiteX2" fmla="*/ 125322 w 869928"/>
              <a:gd name="connsiteY2" fmla="*/ 0 h 610136"/>
              <a:gd name="connsiteX3" fmla="*/ 869928 w 869928"/>
              <a:gd name="connsiteY3" fmla="*/ 1406 h 610136"/>
              <a:gd name="connsiteX4" fmla="*/ 734347 w 869928"/>
              <a:gd name="connsiteY4" fmla="*/ 610136 h 610136"/>
              <a:gd name="connsiteX5" fmla="*/ 101798 w 869928"/>
              <a:gd name="connsiteY5" fmla="*/ 427266 h 610136"/>
              <a:gd name="connsiteX0" fmla="*/ 101798 w 869928"/>
              <a:gd name="connsiteY0" fmla="*/ 427266 h 610136"/>
              <a:gd name="connsiteX1" fmla="*/ 123560 w 869928"/>
              <a:gd name="connsiteY1" fmla="*/ 73196 h 610136"/>
              <a:gd name="connsiteX2" fmla="*/ 125322 w 869928"/>
              <a:gd name="connsiteY2" fmla="*/ 0 h 610136"/>
              <a:gd name="connsiteX3" fmla="*/ 869928 w 869928"/>
              <a:gd name="connsiteY3" fmla="*/ 1406 h 610136"/>
              <a:gd name="connsiteX4" fmla="*/ 734347 w 869928"/>
              <a:gd name="connsiteY4" fmla="*/ 610136 h 610136"/>
              <a:gd name="connsiteX5" fmla="*/ 101798 w 869928"/>
              <a:gd name="connsiteY5" fmla="*/ 427266 h 610136"/>
              <a:gd name="connsiteX0" fmla="*/ 101798 w 869928"/>
              <a:gd name="connsiteY0" fmla="*/ 429526 h 612396"/>
              <a:gd name="connsiteX1" fmla="*/ 103960 w 869928"/>
              <a:gd name="connsiteY1" fmla="*/ 24399 h 612396"/>
              <a:gd name="connsiteX2" fmla="*/ 125322 w 869928"/>
              <a:gd name="connsiteY2" fmla="*/ 2260 h 612396"/>
              <a:gd name="connsiteX3" fmla="*/ 869928 w 869928"/>
              <a:gd name="connsiteY3" fmla="*/ 3666 h 612396"/>
              <a:gd name="connsiteX4" fmla="*/ 734347 w 869928"/>
              <a:gd name="connsiteY4" fmla="*/ 612396 h 612396"/>
              <a:gd name="connsiteX5" fmla="*/ 101798 w 869928"/>
              <a:gd name="connsiteY5" fmla="*/ 429526 h 612396"/>
              <a:gd name="connsiteX0" fmla="*/ 0 w 768130"/>
              <a:gd name="connsiteY0" fmla="*/ 429526 h 612396"/>
              <a:gd name="connsiteX1" fmla="*/ 2162 w 768130"/>
              <a:gd name="connsiteY1" fmla="*/ 24399 h 612396"/>
              <a:gd name="connsiteX2" fmla="*/ 23524 w 768130"/>
              <a:gd name="connsiteY2" fmla="*/ 2260 h 612396"/>
              <a:gd name="connsiteX3" fmla="*/ 768130 w 768130"/>
              <a:gd name="connsiteY3" fmla="*/ 3666 h 612396"/>
              <a:gd name="connsiteX4" fmla="*/ 632549 w 768130"/>
              <a:gd name="connsiteY4" fmla="*/ 612396 h 612396"/>
              <a:gd name="connsiteX5" fmla="*/ 0 w 768130"/>
              <a:gd name="connsiteY5" fmla="*/ 429526 h 612396"/>
              <a:gd name="connsiteX0" fmla="*/ 0 w 768130"/>
              <a:gd name="connsiteY0" fmla="*/ 427266 h 610136"/>
              <a:gd name="connsiteX1" fmla="*/ 2162 w 768130"/>
              <a:gd name="connsiteY1" fmla="*/ 22139 h 610136"/>
              <a:gd name="connsiteX2" fmla="*/ 23524 w 768130"/>
              <a:gd name="connsiteY2" fmla="*/ 0 h 610136"/>
              <a:gd name="connsiteX3" fmla="*/ 768130 w 768130"/>
              <a:gd name="connsiteY3" fmla="*/ 1406 h 610136"/>
              <a:gd name="connsiteX4" fmla="*/ 632549 w 768130"/>
              <a:gd name="connsiteY4" fmla="*/ 610136 h 610136"/>
              <a:gd name="connsiteX5" fmla="*/ 0 w 768130"/>
              <a:gd name="connsiteY5" fmla="*/ 427266 h 610136"/>
              <a:gd name="connsiteX0" fmla="*/ 34807 w 766689"/>
              <a:gd name="connsiteY0" fmla="*/ 403212 h 610136"/>
              <a:gd name="connsiteX1" fmla="*/ 721 w 766689"/>
              <a:gd name="connsiteY1" fmla="*/ 22139 h 610136"/>
              <a:gd name="connsiteX2" fmla="*/ 22083 w 766689"/>
              <a:gd name="connsiteY2" fmla="*/ 0 h 610136"/>
              <a:gd name="connsiteX3" fmla="*/ 766689 w 766689"/>
              <a:gd name="connsiteY3" fmla="*/ 1406 h 610136"/>
              <a:gd name="connsiteX4" fmla="*/ 631108 w 766689"/>
              <a:gd name="connsiteY4" fmla="*/ 610136 h 610136"/>
              <a:gd name="connsiteX5" fmla="*/ 34807 w 766689"/>
              <a:gd name="connsiteY5" fmla="*/ 403212 h 610136"/>
              <a:gd name="connsiteX0" fmla="*/ 7978 w 766689"/>
              <a:gd name="connsiteY0" fmla="*/ 430738 h 610136"/>
              <a:gd name="connsiteX1" fmla="*/ 721 w 766689"/>
              <a:gd name="connsiteY1" fmla="*/ 22139 h 610136"/>
              <a:gd name="connsiteX2" fmla="*/ 22083 w 766689"/>
              <a:gd name="connsiteY2" fmla="*/ 0 h 610136"/>
              <a:gd name="connsiteX3" fmla="*/ 766689 w 766689"/>
              <a:gd name="connsiteY3" fmla="*/ 1406 h 610136"/>
              <a:gd name="connsiteX4" fmla="*/ 631108 w 766689"/>
              <a:gd name="connsiteY4" fmla="*/ 610136 h 610136"/>
              <a:gd name="connsiteX5" fmla="*/ 7978 w 766689"/>
              <a:gd name="connsiteY5" fmla="*/ 430738 h 610136"/>
              <a:gd name="connsiteX0" fmla="*/ 7978 w 766689"/>
              <a:gd name="connsiteY0" fmla="*/ 430738 h 492675"/>
              <a:gd name="connsiteX1" fmla="*/ 721 w 766689"/>
              <a:gd name="connsiteY1" fmla="*/ 22139 h 492675"/>
              <a:gd name="connsiteX2" fmla="*/ 22083 w 766689"/>
              <a:gd name="connsiteY2" fmla="*/ 0 h 492675"/>
              <a:gd name="connsiteX3" fmla="*/ 766689 w 766689"/>
              <a:gd name="connsiteY3" fmla="*/ 1406 h 492675"/>
              <a:gd name="connsiteX4" fmla="*/ 238979 w 766689"/>
              <a:gd name="connsiteY4" fmla="*/ 492675 h 492675"/>
              <a:gd name="connsiteX5" fmla="*/ 7978 w 766689"/>
              <a:gd name="connsiteY5" fmla="*/ 430738 h 492675"/>
              <a:gd name="connsiteX0" fmla="*/ 7978 w 766689"/>
              <a:gd name="connsiteY0" fmla="*/ 430738 h 552544"/>
              <a:gd name="connsiteX1" fmla="*/ 721 w 766689"/>
              <a:gd name="connsiteY1" fmla="*/ 22139 h 552544"/>
              <a:gd name="connsiteX2" fmla="*/ 22083 w 766689"/>
              <a:gd name="connsiteY2" fmla="*/ 0 h 552544"/>
              <a:gd name="connsiteX3" fmla="*/ 766689 w 766689"/>
              <a:gd name="connsiteY3" fmla="*/ 1406 h 552544"/>
              <a:gd name="connsiteX4" fmla="*/ 648688 w 766689"/>
              <a:gd name="connsiteY4" fmla="*/ 552544 h 552544"/>
              <a:gd name="connsiteX5" fmla="*/ 238979 w 766689"/>
              <a:gd name="connsiteY5" fmla="*/ 492675 h 552544"/>
              <a:gd name="connsiteX6" fmla="*/ 7978 w 766689"/>
              <a:gd name="connsiteY6" fmla="*/ 430738 h 552544"/>
              <a:gd name="connsiteX0" fmla="*/ 7978 w 782097"/>
              <a:gd name="connsiteY0" fmla="*/ 457486 h 579292"/>
              <a:gd name="connsiteX1" fmla="*/ 721 w 782097"/>
              <a:gd name="connsiteY1" fmla="*/ 48887 h 579292"/>
              <a:gd name="connsiteX2" fmla="*/ 22083 w 782097"/>
              <a:gd name="connsiteY2" fmla="*/ 26748 h 579292"/>
              <a:gd name="connsiteX3" fmla="*/ 782097 w 782097"/>
              <a:gd name="connsiteY3" fmla="*/ 0 h 579292"/>
              <a:gd name="connsiteX4" fmla="*/ 648688 w 782097"/>
              <a:gd name="connsiteY4" fmla="*/ 579292 h 579292"/>
              <a:gd name="connsiteX5" fmla="*/ 238979 w 782097"/>
              <a:gd name="connsiteY5" fmla="*/ 519423 h 579292"/>
              <a:gd name="connsiteX6" fmla="*/ 7978 w 782097"/>
              <a:gd name="connsiteY6" fmla="*/ 457486 h 57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097" h="579292">
                <a:moveTo>
                  <a:pt x="7978" y="457486"/>
                </a:moveTo>
                <a:cubicBezTo>
                  <a:pt x="8699" y="322444"/>
                  <a:pt x="0" y="183929"/>
                  <a:pt x="721" y="48887"/>
                </a:cubicBezTo>
                <a:lnTo>
                  <a:pt x="22083" y="26748"/>
                </a:lnTo>
                <a:lnTo>
                  <a:pt x="782097" y="0"/>
                </a:lnTo>
                <a:lnTo>
                  <a:pt x="648688" y="579292"/>
                </a:lnTo>
                <a:lnTo>
                  <a:pt x="238979" y="519423"/>
                </a:lnTo>
                <a:lnTo>
                  <a:pt x="7978" y="457486"/>
                </a:lnTo>
                <a:close/>
              </a:path>
            </a:pathLst>
          </a:custGeom>
          <a:solidFill>
            <a:srgbClr val="00B0F0">
              <a:alpha val="85000"/>
            </a:srgbClr>
          </a:solidFill>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72" name="フリーフォーム 271"/>
          <p:cNvSpPr/>
          <p:nvPr/>
        </p:nvSpPr>
        <p:spPr>
          <a:xfrm rot="900000">
            <a:off x="9520187" y="4049946"/>
            <a:ext cx="499735" cy="580002"/>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46986 w 444877"/>
              <a:gd name="connsiteY0" fmla="*/ 172976 h 271792"/>
              <a:gd name="connsiteX1" fmla="*/ 0 w 444877"/>
              <a:gd name="connsiteY1" fmla="*/ 42522 h 271792"/>
              <a:gd name="connsiteX2" fmla="*/ 314162 w 444877"/>
              <a:gd name="connsiteY2" fmla="*/ 0 h 271792"/>
              <a:gd name="connsiteX3" fmla="*/ 444877 w 444877"/>
              <a:gd name="connsiteY3" fmla="*/ 235123 h 271792"/>
              <a:gd name="connsiteX4" fmla="*/ 275510 w 444877"/>
              <a:gd name="connsiteY4" fmla="*/ 271792 h 271792"/>
              <a:gd name="connsiteX5" fmla="*/ 228475 w 444877"/>
              <a:gd name="connsiteY5" fmla="*/ 135430 h 271792"/>
              <a:gd name="connsiteX6" fmla="*/ 46986 w 444877"/>
              <a:gd name="connsiteY6" fmla="*/ 172976 h 271792"/>
              <a:gd name="connsiteX0" fmla="*/ 0 w 397891"/>
              <a:gd name="connsiteY0" fmla="*/ 172976 h 271792"/>
              <a:gd name="connsiteX1" fmla="*/ 30630 w 397891"/>
              <a:gd name="connsiteY1" fmla="*/ 61666 h 271792"/>
              <a:gd name="connsiteX2" fmla="*/ 267176 w 397891"/>
              <a:gd name="connsiteY2" fmla="*/ 0 h 271792"/>
              <a:gd name="connsiteX3" fmla="*/ 397891 w 397891"/>
              <a:gd name="connsiteY3" fmla="*/ 235123 h 271792"/>
              <a:gd name="connsiteX4" fmla="*/ 228524 w 397891"/>
              <a:gd name="connsiteY4" fmla="*/ 271792 h 271792"/>
              <a:gd name="connsiteX5" fmla="*/ 181489 w 397891"/>
              <a:gd name="connsiteY5" fmla="*/ 135430 h 271792"/>
              <a:gd name="connsiteX6" fmla="*/ 0 w 397891"/>
              <a:gd name="connsiteY6" fmla="*/ 172976 h 271792"/>
              <a:gd name="connsiteX0" fmla="*/ 29668 w 367261"/>
              <a:gd name="connsiteY0" fmla="*/ 165060 h 271792"/>
              <a:gd name="connsiteX1" fmla="*/ 0 w 367261"/>
              <a:gd name="connsiteY1" fmla="*/ 61666 h 271792"/>
              <a:gd name="connsiteX2" fmla="*/ 236546 w 367261"/>
              <a:gd name="connsiteY2" fmla="*/ 0 h 271792"/>
              <a:gd name="connsiteX3" fmla="*/ 367261 w 367261"/>
              <a:gd name="connsiteY3" fmla="*/ 235123 h 271792"/>
              <a:gd name="connsiteX4" fmla="*/ 197894 w 367261"/>
              <a:gd name="connsiteY4" fmla="*/ 271792 h 271792"/>
              <a:gd name="connsiteX5" fmla="*/ 150859 w 367261"/>
              <a:gd name="connsiteY5" fmla="*/ 135430 h 271792"/>
              <a:gd name="connsiteX6" fmla="*/ 29668 w 367261"/>
              <a:gd name="connsiteY6" fmla="*/ 165060 h 271792"/>
              <a:gd name="connsiteX0" fmla="*/ 29668 w 367261"/>
              <a:gd name="connsiteY0" fmla="*/ 165060 h 235123"/>
              <a:gd name="connsiteX1" fmla="*/ 0 w 367261"/>
              <a:gd name="connsiteY1" fmla="*/ 61666 h 235123"/>
              <a:gd name="connsiteX2" fmla="*/ 236546 w 367261"/>
              <a:gd name="connsiteY2" fmla="*/ 0 h 235123"/>
              <a:gd name="connsiteX3" fmla="*/ 367261 w 367261"/>
              <a:gd name="connsiteY3" fmla="*/ 235123 h 235123"/>
              <a:gd name="connsiteX4" fmla="*/ 150859 w 367261"/>
              <a:gd name="connsiteY4" fmla="*/ 135430 h 235123"/>
              <a:gd name="connsiteX5" fmla="*/ 29668 w 367261"/>
              <a:gd name="connsiteY5" fmla="*/ 165060 h 235123"/>
              <a:gd name="connsiteX0" fmla="*/ 29668 w 367261"/>
              <a:gd name="connsiteY0" fmla="*/ 165060 h 235123"/>
              <a:gd name="connsiteX1" fmla="*/ 0 w 367261"/>
              <a:gd name="connsiteY1" fmla="*/ 61666 h 235123"/>
              <a:gd name="connsiteX2" fmla="*/ 236546 w 367261"/>
              <a:gd name="connsiteY2" fmla="*/ 0 h 235123"/>
              <a:gd name="connsiteX3" fmla="*/ 367261 w 367261"/>
              <a:gd name="connsiteY3" fmla="*/ 235123 h 235123"/>
              <a:gd name="connsiteX4" fmla="*/ 29668 w 367261"/>
              <a:gd name="connsiteY4" fmla="*/ 165060 h 235123"/>
              <a:gd name="connsiteX0" fmla="*/ 29668 w 278217"/>
              <a:gd name="connsiteY0" fmla="*/ 165060 h 165060"/>
              <a:gd name="connsiteX1" fmla="*/ 0 w 278217"/>
              <a:gd name="connsiteY1" fmla="*/ 61666 h 165060"/>
              <a:gd name="connsiteX2" fmla="*/ 236546 w 278217"/>
              <a:gd name="connsiteY2" fmla="*/ 0 h 165060"/>
              <a:gd name="connsiteX3" fmla="*/ 278217 w 278217"/>
              <a:gd name="connsiteY3" fmla="*/ 110055 h 165060"/>
              <a:gd name="connsiteX4" fmla="*/ 29668 w 278217"/>
              <a:gd name="connsiteY4" fmla="*/ 165060 h 165060"/>
              <a:gd name="connsiteX0" fmla="*/ 40022 w 278217"/>
              <a:gd name="connsiteY0" fmla="*/ 167827 h 167827"/>
              <a:gd name="connsiteX1" fmla="*/ 0 w 278217"/>
              <a:gd name="connsiteY1" fmla="*/ 61666 h 167827"/>
              <a:gd name="connsiteX2" fmla="*/ 236546 w 278217"/>
              <a:gd name="connsiteY2" fmla="*/ 0 h 167827"/>
              <a:gd name="connsiteX3" fmla="*/ 278217 w 278217"/>
              <a:gd name="connsiteY3" fmla="*/ 110055 h 167827"/>
              <a:gd name="connsiteX4" fmla="*/ 40022 w 278217"/>
              <a:gd name="connsiteY4" fmla="*/ 167827 h 167827"/>
              <a:gd name="connsiteX0" fmla="*/ 69969 w 278217"/>
              <a:gd name="connsiteY0" fmla="*/ 231139 h 231139"/>
              <a:gd name="connsiteX1" fmla="*/ 0 w 278217"/>
              <a:gd name="connsiteY1" fmla="*/ 61666 h 231139"/>
              <a:gd name="connsiteX2" fmla="*/ 236546 w 278217"/>
              <a:gd name="connsiteY2" fmla="*/ 0 h 231139"/>
              <a:gd name="connsiteX3" fmla="*/ 278217 w 278217"/>
              <a:gd name="connsiteY3" fmla="*/ 110055 h 231139"/>
              <a:gd name="connsiteX4" fmla="*/ 69969 w 278217"/>
              <a:gd name="connsiteY4" fmla="*/ 231139 h 231139"/>
              <a:gd name="connsiteX0" fmla="*/ 69969 w 351468"/>
              <a:gd name="connsiteY0" fmla="*/ 231139 h 231139"/>
              <a:gd name="connsiteX1" fmla="*/ 0 w 351468"/>
              <a:gd name="connsiteY1" fmla="*/ 61666 h 231139"/>
              <a:gd name="connsiteX2" fmla="*/ 236546 w 351468"/>
              <a:gd name="connsiteY2" fmla="*/ 0 h 231139"/>
              <a:gd name="connsiteX3" fmla="*/ 351468 w 351468"/>
              <a:gd name="connsiteY3" fmla="*/ 158275 h 231139"/>
              <a:gd name="connsiteX4" fmla="*/ 69969 w 351468"/>
              <a:gd name="connsiteY4" fmla="*/ 231139 h 231139"/>
              <a:gd name="connsiteX0" fmla="*/ 69969 w 351468"/>
              <a:gd name="connsiteY0" fmla="*/ 340942 h 340942"/>
              <a:gd name="connsiteX1" fmla="*/ 0 w 351468"/>
              <a:gd name="connsiteY1" fmla="*/ 171469 h 340942"/>
              <a:gd name="connsiteX2" fmla="*/ 253105 w 351468"/>
              <a:gd name="connsiteY2" fmla="*/ 0 h 340942"/>
              <a:gd name="connsiteX3" fmla="*/ 351468 w 351468"/>
              <a:gd name="connsiteY3" fmla="*/ 268078 h 340942"/>
              <a:gd name="connsiteX4" fmla="*/ 69969 w 351468"/>
              <a:gd name="connsiteY4" fmla="*/ 340942 h 340942"/>
              <a:gd name="connsiteX0" fmla="*/ 88565 w 370064"/>
              <a:gd name="connsiteY0" fmla="*/ 340942 h 340942"/>
              <a:gd name="connsiteX1" fmla="*/ 0 w 370064"/>
              <a:gd name="connsiteY1" fmla="*/ 139110 h 340942"/>
              <a:gd name="connsiteX2" fmla="*/ 271701 w 370064"/>
              <a:gd name="connsiteY2" fmla="*/ 0 h 340942"/>
              <a:gd name="connsiteX3" fmla="*/ 370064 w 370064"/>
              <a:gd name="connsiteY3" fmla="*/ 268078 h 340942"/>
              <a:gd name="connsiteX4" fmla="*/ 88565 w 370064"/>
              <a:gd name="connsiteY4" fmla="*/ 340942 h 340942"/>
              <a:gd name="connsiteX0" fmla="*/ 72779 w 370064"/>
              <a:gd name="connsiteY0" fmla="*/ 342861 h 342861"/>
              <a:gd name="connsiteX1" fmla="*/ 0 w 370064"/>
              <a:gd name="connsiteY1" fmla="*/ 139110 h 342861"/>
              <a:gd name="connsiteX2" fmla="*/ 271701 w 370064"/>
              <a:gd name="connsiteY2" fmla="*/ 0 h 342861"/>
              <a:gd name="connsiteX3" fmla="*/ 370064 w 370064"/>
              <a:gd name="connsiteY3" fmla="*/ 268078 h 342861"/>
              <a:gd name="connsiteX4" fmla="*/ 72779 w 370064"/>
              <a:gd name="connsiteY4" fmla="*/ 342861 h 3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64" h="342861">
                <a:moveTo>
                  <a:pt x="72779" y="342861"/>
                </a:moveTo>
                <a:lnTo>
                  <a:pt x="0" y="139110"/>
                </a:lnTo>
                <a:lnTo>
                  <a:pt x="271701" y="0"/>
                </a:lnTo>
                <a:lnTo>
                  <a:pt x="370064" y="268078"/>
                </a:lnTo>
                <a:lnTo>
                  <a:pt x="72779" y="342861"/>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83" name="フリーフォーム 282"/>
          <p:cNvSpPr/>
          <p:nvPr/>
        </p:nvSpPr>
        <p:spPr>
          <a:xfrm>
            <a:off x="7946042" y="2890139"/>
            <a:ext cx="2416673" cy="1593277"/>
          </a:xfrm>
          <a:custGeom>
            <a:avLst/>
            <a:gdLst>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47775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793" h="921544">
                <a:moveTo>
                  <a:pt x="0" y="819150"/>
                </a:moveTo>
                <a:lnTo>
                  <a:pt x="0" y="819150"/>
                </a:lnTo>
                <a:lnTo>
                  <a:pt x="145256" y="921544"/>
                </a:lnTo>
                <a:lnTo>
                  <a:pt x="1397793" y="407194"/>
                </a:lnTo>
                <a:lnTo>
                  <a:pt x="1247775" y="0"/>
                </a:lnTo>
                <a:lnTo>
                  <a:pt x="1040606" y="85725"/>
                </a:lnTo>
                <a:lnTo>
                  <a:pt x="914400" y="104775"/>
                </a:lnTo>
                <a:lnTo>
                  <a:pt x="504825" y="500063"/>
                </a:lnTo>
                <a:lnTo>
                  <a:pt x="280987" y="666750"/>
                </a:lnTo>
                <a:lnTo>
                  <a:pt x="59531" y="757238"/>
                </a:lnTo>
                <a:lnTo>
                  <a:pt x="0" y="819150"/>
                </a:lnTo>
                <a:close/>
              </a:path>
            </a:pathLst>
          </a:cu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84" name="正方形/長方形 283"/>
          <p:cNvSpPr/>
          <p:nvPr/>
        </p:nvSpPr>
        <p:spPr>
          <a:xfrm rot="19698702">
            <a:off x="9272813" y="2776017"/>
            <a:ext cx="755793" cy="234455"/>
          </a:xfrm>
          <a:prstGeom prst="rect">
            <a:avLst/>
          </a:prstGeom>
          <a:solidFill>
            <a:srgbClr val="FF99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9" name="フリーフォーム 288"/>
          <p:cNvSpPr/>
          <p:nvPr/>
        </p:nvSpPr>
        <p:spPr>
          <a:xfrm>
            <a:off x="7915524" y="4883075"/>
            <a:ext cx="568872" cy="580608"/>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275299"/>
              <a:gd name="connsiteY0" fmla="*/ 226343 h 226343"/>
              <a:gd name="connsiteX1" fmla="*/ 0 w 275299"/>
              <a:gd name="connsiteY1" fmla="*/ 0 h 226343"/>
              <a:gd name="connsiteX2" fmla="*/ 275299 w 275299"/>
              <a:gd name="connsiteY2" fmla="*/ 12367 h 226343"/>
              <a:gd name="connsiteX3" fmla="*/ 234424 w 275299"/>
              <a:gd name="connsiteY3" fmla="*/ 191211 h 226343"/>
              <a:gd name="connsiteX4" fmla="*/ 88697 w 275299"/>
              <a:gd name="connsiteY4" fmla="*/ 226343 h 226343"/>
              <a:gd name="connsiteX0" fmla="*/ 88697 w 282433"/>
              <a:gd name="connsiteY0" fmla="*/ 226343 h 268552"/>
              <a:gd name="connsiteX1" fmla="*/ 0 w 282433"/>
              <a:gd name="connsiteY1" fmla="*/ 0 h 268552"/>
              <a:gd name="connsiteX2" fmla="*/ 275299 w 282433"/>
              <a:gd name="connsiteY2" fmla="*/ 12367 h 268552"/>
              <a:gd name="connsiteX3" fmla="*/ 282433 w 282433"/>
              <a:gd name="connsiteY3" fmla="*/ 268552 h 268552"/>
              <a:gd name="connsiteX4" fmla="*/ 88697 w 282433"/>
              <a:gd name="connsiteY4" fmla="*/ 226343 h 268552"/>
              <a:gd name="connsiteX0" fmla="*/ 84440 w 282433"/>
              <a:gd name="connsiteY0" fmla="*/ 248915 h 268552"/>
              <a:gd name="connsiteX1" fmla="*/ 0 w 282433"/>
              <a:gd name="connsiteY1" fmla="*/ 0 h 268552"/>
              <a:gd name="connsiteX2" fmla="*/ 275299 w 282433"/>
              <a:gd name="connsiteY2" fmla="*/ 12367 h 268552"/>
              <a:gd name="connsiteX3" fmla="*/ 282433 w 282433"/>
              <a:gd name="connsiteY3" fmla="*/ 268552 h 268552"/>
              <a:gd name="connsiteX4" fmla="*/ 84440 w 282433"/>
              <a:gd name="connsiteY4" fmla="*/ 248915 h 268552"/>
              <a:gd name="connsiteX0" fmla="*/ 129744 w 327737"/>
              <a:gd name="connsiteY0" fmla="*/ 236548 h 256185"/>
              <a:gd name="connsiteX1" fmla="*/ 0 w 327737"/>
              <a:gd name="connsiteY1" fmla="*/ 7154 h 256185"/>
              <a:gd name="connsiteX2" fmla="*/ 320603 w 327737"/>
              <a:gd name="connsiteY2" fmla="*/ 0 h 256185"/>
              <a:gd name="connsiteX3" fmla="*/ 327737 w 327737"/>
              <a:gd name="connsiteY3" fmla="*/ 256185 h 256185"/>
              <a:gd name="connsiteX4" fmla="*/ 129744 w 327737"/>
              <a:gd name="connsiteY4" fmla="*/ 236548 h 256185"/>
              <a:gd name="connsiteX0" fmla="*/ 129744 w 327737"/>
              <a:gd name="connsiteY0" fmla="*/ 236548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5" fmla="*/ 129744 w 327737"/>
              <a:gd name="connsiteY5" fmla="*/ 236548 h 256185"/>
              <a:gd name="connsiteX0" fmla="*/ 327737 w 327737"/>
              <a:gd name="connsiteY0" fmla="*/ 256185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0" fmla="*/ 141051 w 320603"/>
              <a:gd name="connsiteY0" fmla="*/ 137023 h 154100"/>
              <a:gd name="connsiteX1" fmla="*/ 13691 w 320603"/>
              <a:gd name="connsiteY1" fmla="*/ 154100 h 154100"/>
              <a:gd name="connsiteX2" fmla="*/ 0 w 320603"/>
              <a:gd name="connsiteY2" fmla="*/ 7154 h 154100"/>
              <a:gd name="connsiteX3" fmla="*/ 320603 w 320603"/>
              <a:gd name="connsiteY3" fmla="*/ 0 h 154100"/>
              <a:gd name="connsiteX4" fmla="*/ 141051 w 320603"/>
              <a:gd name="connsiteY4" fmla="*/ 137023 h 154100"/>
              <a:gd name="connsiteX0" fmla="*/ 147122 w 326674"/>
              <a:gd name="connsiteY0" fmla="*/ 137023 h 147998"/>
              <a:gd name="connsiteX1" fmla="*/ 0 w 326674"/>
              <a:gd name="connsiteY1" fmla="*/ 147998 h 147998"/>
              <a:gd name="connsiteX2" fmla="*/ 6071 w 326674"/>
              <a:gd name="connsiteY2" fmla="*/ 7154 h 147998"/>
              <a:gd name="connsiteX3" fmla="*/ 326674 w 326674"/>
              <a:gd name="connsiteY3" fmla="*/ 0 h 147998"/>
              <a:gd name="connsiteX4" fmla="*/ 147122 w 326674"/>
              <a:gd name="connsiteY4" fmla="*/ 137023 h 147998"/>
              <a:gd name="connsiteX0" fmla="*/ 147122 w 147122"/>
              <a:gd name="connsiteY0" fmla="*/ 129869 h 140844"/>
              <a:gd name="connsiteX1" fmla="*/ 0 w 147122"/>
              <a:gd name="connsiteY1" fmla="*/ 140844 h 140844"/>
              <a:gd name="connsiteX2" fmla="*/ 6071 w 147122"/>
              <a:gd name="connsiteY2" fmla="*/ 0 h 140844"/>
              <a:gd name="connsiteX3" fmla="*/ 142970 w 147122"/>
              <a:gd name="connsiteY3" fmla="*/ 2173 h 140844"/>
              <a:gd name="connsiteX4" fmla="*/ 147122 w 147122"/>
              <a:gd name="connsiteY4" fmla="*/ 129869 h 140844"/>
              <a:gd name="connsiteX0" fmla="*/ 147122 w 147122"/>
              <a:gd name="connsiteY0" fmla="*/ 129869 h 140844"/>
              <a:gd name="connsiteX1" fmla="*/ 0 w 147122"/>
              <a:gd name="connsiteY1" fmla="*/ 140844 h 140844"/>
              <a:gd name="connsiteX2" fmla="*/ 106 w 147122"/>
              <a:gd name="connsiteY2" fmla="*/ 0 h 140844"/>
              <a:gd name="connsiteX3" fmla="*/ 142970 w 147122"/>
              <a:gd name="connsiteY3" fmla="*/ 2173 h 140844"/>
              <a:gd name="connsiteX4" fmla="*/ 147122 w 147122"/>
              <a:gd name="connsiteY4" fmla="*/ 129869 h 140844"/>
              <a:gd name="connsiteX0" fmla="*/ 147051 w 147051"/>
              <a:gd name="connsiteY0" fmla="*/ 129869 h 139505"/>
              <a:gd name="connsiteX1" fmla="*/ 1048 w 147051"/>
              <a:gd name="connsiteY1" fmla="*/ 139505 h 139505"/>
              <a:gd name="connsiteX2" fmla="*/ 35 w 147051"/>
              <a:gd name="connsiteY2" fmla="*/ 0 h 139505"/>
              <a:gd name="connsiteX3" fmla="*/ 142899 w 147051"/>
              <a:gd name="connsiteY3" fmla="*/ 2173 h 139505"/>
              <a:gd name="connsiteX4" fmla="*/ 147051 w 147051"/>
              <a:gd name="connsiteY4" fmla="*/ 129869 h 139505"/>
              <a:gd name="connsiteX0" fmla="*/ 150034 w 150034"/>
              <a:gd name="connsiteY0" fmla="*/ 132250 h 139505"/>
              <a:gd name="connsiteX1" fmla="*/ 1048 w 150034"/>
              <a:gd name="connsiteY1" fmla="*/ 139505 h 139505"/>
              <a:gd name="connsiteX2" fmla="*/ 35 w 150034"/>
              <a:gd name="connsiteY2" fmla="*/ 0 h 139505"/>
              <a:gd name="connsiteX3" fmla="*/ 142899 w 150034"/>
              <a:gd name="connsiteY3" fmla="*/ 2173 h 139505"/>
              <a:gd name="connsiteX4" fmla="*/ 150034 w 150034"/>
              <a:gd name="connsiteY4" fmla="*/ 132250 h 139505"/>
              <a:gd name="connsiteX0" fmla="*/ 150034 w 150034"/>
              <a:gd name="connsiteY0" fmla="*/ 132250 h 135784"/>
              <a:gd name="connsiteX1" fmla="*/ 8134 w 150034"/>
              <a:gd name="connsiteY1" fmla="*/ 135784 h 135784"/>
              <a:gd name="connsiteX2" fmla="*/ 35 w 150034"/>
              <a:gd name="connsiteY2" fmla="*/ 0 h 135784"/>
              <a:gd name="connsiteX3" fmla="*/ 142899 w 150034"/>
              <a:gd name="connsiteY3" fmla="*/ 2173 h 135784"/>
              <a:gd name="connsiteX4" fmla="*/ 150034 w 150034"/>
              <a:gd name="connsiteY4" fmla="*/ 132250 h 135784"/>
              <a:gd name="connsiteX0" fmla="*/ 150034 w 154832"/>
              <a:gd name="connsiteY0" fmla="*/ 132459 h 135993"/>
              <a:gd name="connsiteX1" fmla="*/ 8134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4832 w 154832"/>
              <a:gd name="connsiteY0" fmla="*/ 135993 h 135993"/>
              <a:gd name="connsiteX1" fmla="*/ 0 w 154832"/>
              <a:gd name="connsiteY1" fmla="*/ 135993 h 135993"/>
              <a:gd name="connsiteX2" fmla="*/ 35 w 154832"/>
              <a:gd name="connsiteY2" fmla="*/ 209 h 135993"/>
              <a:gd name="connsiteX3" fmla="*/ 154832 w 154832"/>
              <a:gd name="connsiteY3" fmla="*/ 0 h 135993"/>
              <a:gd name="connsiteX4" fmla="*/ 154832 w 154832"/>
              <a:gd name="connsiteY4" fmla="*/ 135993 h 135993"/>
              <a:gd name="connsiteX0" fmla="*/ 154832 w 154832"/>
              <a:gd name="connsiteY0" fmla="*/ 135993 h 403712"/>
              <a:gd name="connsiteX1" fmla="*/ 35055 w 154832"/>
              <a:gd name="connsiteY1" fmla="*/ 403712 h 403712"/>
              <a:gd name="connsiteX2" fmla="*/ 35 w 154832"/>
              <a:gd name="connsiteY2" fmla="*/ 209 h 403712"/>
              <a:gd name="connsiteX3" fmla="*/ 154832 w 154832"/>
              <a:gd name="connsiteY3" fmla="*/ 0 h 403712"/>
              <a:gd name="connsiteX4" fmla="*/ 154832 w 154832"/>
              <a:gd name="connsiteY4" fmla="*/ 135993 h 403712"/>
              <a:gd name="connsiteX0" fmla="*/ 154832 w 154832"/>
              <a:gd name="connsiteY0" fmla="*/ 135993 h 403712"/>
              <a:gd name="connsiteX1" fmla="*/ 67771 w 154832"/>
              <a:gd name="connsiteY1" fmla="*/ 394686 h 403712"/>
              <a:gd name="connsiteX2" fmla="*/ 35055 w 154832"/>
              <a:gd name="connsiteY2" fmla="*/ 403712 h 403712"/>
              <a:gd name="connsiteX3" fmla="*/ 35 w 154832"/>
              <a:gd name="connsiteY3" fmla="*/ 209 h 403712"/>
              <a:gd name="connsiteX4" fmla="*/ 154832 w 154832"/>
              <a:gd name="connsiteY4" fmla="*/ 0 h 403712"/>
              <a:gd name="connsiteX5" fmla="*/ 154832 w 154832"/>
              <a:gd name="connsiteY5" fmla="*/ 135993 h 403712"/>
              <a:gd name="connsiteX0" fmla="*/ 154832 w 154832"/>
              <a:gd name="connsiteY0" fmla="*/ 135993 h 394686"/>
              <a:gd name="connsiteX1" fmla="*/ 67771 w 154832"/>
              <a:gd name="connsiteY1" fmla="*/ 394686 h 394686"/>
              <a:gd name="connsiteX2" fmla="*/ 35055 w 154832"/>
              <a:gd name="connsiteY2" fmla="*/ 393945 h 394686"/>
              <a:gd name="connsiteX3" fmla="*/ 35 w 154832"/>
              <a:gd name="connsiteY3" fmla="*/ 209 h 394686"/>
              <a:gd name="connsiteX4" fmla="*/ 154832 w 154832"/>
              <a:gd name="connsiteY4" fmla="*/ 0 h 394686"/>
              <a:gd name="connsiteX5" fmla="*/ 154832 w 154832"/>
              <a:gd name="connsiteY5" fmla="*/ 135993 h 394686"/>
              <a:gd name="connsiteX0" fmla="*/ 154832 w 154832"/>
              <a:gd name="connsiteY0" fmla="*/ 135993 h 393945"/>
              <a:gd name="connsiteX1" fmla="*/ 68833 w 154832"/>
              <a:gd name="connsiteY1" fmla="*/ 387361 h 393945"/>
              <a:gd name="connsiteX2" fmla="*/ 35055 w 154832"/>
              <a:gd name="connsiteY2" fmla="*/ 393945 h 393945"/>
              <a:gd name="connsiteX3" fmla="*/ 35 w 154832"/>
              <a:gd name="connsiteY3" fmla="*/ 209 h 393945"/>
              <a:gd name="connsiteX4" fmla="*/ 154832 w 154832"/>
              <a:gd name="connsiteY4" fmla="*/ 0 h 393945"/>
              <a:gd name="connsiteX5" fmla="*/ 154832 w 154832"/>
              <a:gd name="connsiteY5" fmla="*/ 135993 h 393945"/>
              <a:gd name="connsiteX0" fmla="*/ 208129 w 208129"/>
              <a:gd name="connsiteY0" fmla="*/ 137571 h 393945"/>
              <a:gd name="connsiteX1" fmla="*/ 68833 w 208129"/>
              <a:gd name="connsiteY1" fmla="*/ 387361 h 393945"/>
              <a:gd name="connsiteX2" fmla="*/ 35055 w 208129"/>
              <a:gd name="connsiteY2" fmla="*/ 393945 h 393945"/>
              <a:gd name="connsiteX3" fmla="*/ 35 w 208129"/>
              <a:gd name="connsiteY3" fmla="*/ 209 h 393945"/>
              <a:gd name="connsiteX4" fmla="*/ 154832 w 208129"/>
              <a:gd name="connsiteY4" fmla="*/ 0 h 393945"/>
              <a:gd name="connsiteX5" fmla="*/ 208129 w 208129"/>
              <a:gd name="connsiteY5" fmla="*/ 137571 h 393945"/>
              <a:gd name="connsiteX0" fmla="*/ 208129 w 208129"/>
              <a:gd name="connsiteY0" fmla="*/ 338965 h 595339"/>
              <a:gd name="connsiteX1" fmla="*/ 68833 w 208129"/>
              <a:gd name="connsiteY1" fmla="*/ 588755 h 595339"/>
              <a:gd name="connsiteX2" fmla="*/ 35055 w 208129"/>
              <a:gd name="connsiteY2" fmla="*/ 595339 h 595339"/>
              <a:gd name="connsiteX3" fmla="*/ 35 w 208129"/>
              <a:gd name="connsiteY3" fmla="*/ 201603 h 595339"/>
              <a:gd name="connsiteX4" fmla="*/ 120654 w 208129"/>
              <a:gd name="connsiteY4" fmla="*/ 0 h 595339"/>
              <a:gd name="connsiteX5" fmla="*/ 208129 w 208129"/>
              <a:gd name="connsiteY5" fmla="*/ 338965 h 595339"/>
              <a:gd name="connsiteX0" fmla="*/ 225102 w 225102"/>
              <a:gd name="connsiteY0" fmla="*/ 338965 h 595339"/>
              <a:gd name="connsiteX1" fmla="*/ 85806 w 225102"/>
              <a:gd name="connsiteY1" fmla="*/ 588755 h 595339"/>
              <a:gd name="connsiteX2" fmla="*/ 52028 w 225102"/>
              <a:gd name="connsiteY2" fmla="*/ 595339 h 595339"/>
              <a:gd name="connsiteX3" fmla="*/ 35 w 225102"/>
              <a:gd name="connsiteY3" fmla="*/ 188292 h 595339"/>
              <a:gd name="connsiteX4" fmla="*/ 137627 w 225102"/>
              <a:gd name="connsiteY4" fmla="*/ 0 h 595339"/>
              <a:gd name="connsiteX5" fmla="*/ 225102 w 225102"/>
              <a:gd name="connsiteY5" fmla="*/ 338965 h 595339"/>
              <a:gd name="connsiteX0" fmla="*/ 244997 w 244997"/>
              <a:gd name="connsiteY0" fmla="*/ 338965 h 595339"/>
              <a:gd name="connsiteX1" fmla="*/ 105701 w 244997"/>
              <a:gd name="connsiteY1" fmla="*/ 588755 h 595339"/>
              <a:gd name="connsiteX2" fmla="*/ 71923 w 244997"/>
              <a:gd name="connsiteY2" fmla="*/ 595339 h 595339"/>
              <a:gd name="connsiteX3" fmla="*/ 19895 w 244997"/>
              <a:gd name="connsiteY3" fmla="*/ 356560 h 595339"/>
              <a:gd name="connsiteX4" fmla="*/ 19930 w 244997"/>
              <a:gd name="connsiteY4" fmla="*/ 188292 h 595339"/>
              <a:gd name="connsiteX5" fmla="*/ 157522 w 244997"/>
              <a:gd name="connsiteY5" fmla="*/ 0 h 595339"/>
              <a:gd name="connsiteX6" fmla="*/ 244997 w 244997"/>
              <a:gd name="connsiteY6"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253662 w 253662"/>
              <a:gd name="connsiteY6" fmla="*/ 338965 h 59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662" h="595339">
                <a:moveTo>
                  <a:pt x="253662" y="338965"/>
                </a:moveTo>
                <a:lnTo>
                  <a:pt x="114366" y="588755"/>
                </a:lnTo>
                <a:lnTo>
                  <a:pt x="80588" y="595339"/>
                </a:lnTo>
                <a:cubicBezTo>
                  <a:pt x="69295" y="556220"/>
                  <a:pt x="17330" y="400772"/>
                  <a:pt x="8665" y="332931"/>
                </a:cubicBezTo>
                <a:cubicBezTo>
                  <a:pt x="0" y="265090"/>
                  <a:pt x="8665" y="247299"/>
                  <a:pt x="28595" y="188292"/>
                </a:cubicBezTo>
                <a:lnTo>
                  <a:pt x="166187" y="0"/>
                </a:lnTo>
                <a:lnTo>
                  <a:pt x="253662" y="338965"/>
                </a:lnTo>
                <a:close/>
              </a:path>
            </a:pathLst>
          </a:custGeom>
          <a:solidFill>
            <a:srgbClr val="00B0F0">
              <a:alpha val="75000"/>
            </a:srgbClr>
          </a:solidFill>
          <a:ln w="12700" cmpd="sng">
            <a:solidFill>
              <a:schemeClr val="tx1">
                <a:alpha val="96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90" name="テキスト ボックス 289"/>
          <p:cNvSpPr txBox="1"/>
          <p:nvPr/>
        </p:nvSpPr>
        <p:spPr>
          <a:xfrm rot="20117767">
            <a:off x="8336929" y="4642633"/>
            <a:ext cx="169277" cy="1430561"/>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1100" dirty="0"/>
              <a:t>大阪ビジネスパーク駅</a:t>
            </a:r>
          </a:p>
        </p:txBody>
      </p:sp>
      <p:sp>
        <p:nvSpPr>
          <p:cNvPr id="298" name="テキスト ボックス 297"/>
          <p:cNvSpPr txBox="1"/>
          <p:nvPr/>
        </p:nvSpPr>
        <p:spPr>
          <a:xfrm rot="20497431">
            <a:off x="10371578" y="2515438"/>
            <a:ext cx="169277" cy="756243"/>
          </a:xfrm>
          <a:prstGeom prst="rect">
            <a:avLst/>
          </a:prstGeom>
          <a:solidFill>
            <a:schemeClr val="bg1"/>
          </a:solidFill>
          <a:ln>
            <a:noFill/>
            <a:prstDash val="sysDash"/>
          </a:ln>
        </p:spPr>
        <p:txBody>
          <a:bodyPr vert="eaVert" wrap="square" lIns="0" tIns="0" rIns="0" bIns="0" rtlCol="0" anchor="ctr" anchorCtr="1">
            <a:spAutoFit/>
          </a:bodyPr>
          <a:lstStyle/>
          <a:p>
            <a:r>
              <a:rPr lang="ja-JP" altLang="en-US" sz="1100" dirty="0"/>
              <a:t>ＪＲ京橋駅</a:t>
            </a:r>
          </a:p>
        </p:txBody>
      </p:sp>
      <p:sp>
        <p:nvSpPr>
          <p:cNvPr id="295" name="上下矢印 294"/>
          <p:cNvSpPr/>
          <p:nvPr/>
        </p:nvSpPr>
        <p:spPr>
          <a:xfrm rot="5239871">
            <a:off x="9339932" y="4366224"/>
            <a:ext cx="210121" cy="563589"/>
          </a:xfrm>
          <a:prstGeom prst="upDownArrow">
            <a:avLst>
              <a:gd name="adj1" fmla="val 50000"/>
              <a:gd name="adj2" fmla="val 27172"/>
            </a:avLst>
          </a:prstGeom>
          <a:solidFill>
            <a:schemeClr val="accent6">
              <a:lumMod val="60000"/>
              <a:lumOff val="40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7" name="上下矢印 296"/>
          <p:cNvSpPr/>
          <p:nvPr/>
        </p:nvSpPr>
        <p:spPr>
          <a:xfrm rot="5239871">
            <a:off x="9360585" y="5178667"/>
            <a:ext cx="210121" cy="563589"/>
          </a:xfrm>
          <a:prstGeom prst="upDownArrow">
            <a:avLst>
              <a:gd name="adj1" fmla="val 50000"/>
              <a:gd name="adj2" fmla="val 27172"/>
            </a:avLst>
          </a:prstGeom>
          <a:solidFill>
            <a:schemeClr val="accent6">
              <a:lumMod val="60000"/>
              <a:lumOff val="40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9" name="テキスト ボックス 298"/>
          <p:cNvSpPr txBox="1"/>
          <p:nvPr/>
        </p:nvSpPr>
        <p:spPr>
          <a:xfrm rot="19790256">
            <a:off x="9179514" y="2610392"/>
            <a:ext cx="718840" cy="169277"/>
          </a:xfrm>
          <a:prstGeom prst="rect">
            <a:avLst/>
          </a:prstGeom>
          <a:solidFill>
            <a:schemeClr val="bg1"/>
          </a:solidFill>
          <a:ln>
            <a:noFill/>
            <a:prstDash val="sysDash"/>
          </a:ln>
        </p:spPr>
        <p:txBody>
          <a:bodyPr vert="horz" wrap="square" lIns="0" tIns="0" rIns="0" bIns="0" rtlCol="0" anchor="ctr" anchorCtr="1">
            <a:spAutoFit/>
          </a:bodyPr>
          <a:lstStyle/>
          <a:p>
            <a:r>
              <a:rPr lang="ja-JP" altLang="en-US" sz="1100" dirty="0"/>
              <a:t>京阪京橋駅</a:t>
            </a:r>
          </a:p>
        </p:txBody>
      </p:sp>
      <p:sp>
        <p:nvSpPr>
          <p:cNvPr id="300" name="テキスト ボックス 299"/>
          <p:cNvSpPr txBox="1"/>
          <p:nvPr/>
        </p:nvSpPr>
        <p:spPr>
          <a:xfrm rot="18713420">
            <a:off x="8245053" y="2565923"/>
            <a:ext cx="939130" cy="338554"/>
          </a:xfrm>
          <a:prstGeom prst="rect">
            <a:avLst/>
          </a:prstGeom>
          <a:solidFill>
            <a:schemeClr val="bg1"/>
          </a:solidFill>
          <a:ln>
            <a:noFill/>
            <a:prstDash val="sysDash"/>
          </a:ln>
        </p:spPr>
        <p:txBody>
          <a:bodyPr vert="horz" wrap="square" lIns="0" tIns="0" rIns="0" bIns="0" rtlCol="0" anchor="ctr" anchorCtr="1">
            <a:spAutoFit/>
          </a:bodyPr>
          <a:lstStyle/>
          <a:p>
            <a:r>
              <a:rPr lang="en-US" altLang="ja-JP" sz="1100" dirty="0" smtClean="0"/>
              <a:t>Osaka Metro </a:t>
            </a:r>
          </a:p>
          <a:p>
            <a:r>
              <a:rPr lang="ja-JP" altLang="en-US" sz="1100" dirty="0" smtClean="0"/>
              <a:t>京橋駅</a:t>
            </a:r>
            <a:endParaRPr lang="ja-JP" altLang="en-US" sz="1100" dirty="0"/>
          </a:p>
        </p:txBody>
      </p:sp>
      <p:sp>
        <p:nvSpPr>
          <p:cNvPr id="301" name="テキスト ボックス 300"/>
          <p:cNvSpPr txBox="1"/>
          <p:nvPr/>
        </p:nvSpPr>
        <p:spPr>
          <a:xfrm rot="20388707">
            <a:off x="9600615" y="3506283"/>
            <a:ext cx="1321548" cy="173705"/>
          </a:xfrm>
          <a:prstGeom prst="rect">
            <a:avLst/>
          </a:prstGeom>
          <a:solidFill>
            <a:schemeClr val="bg1"/>
          </a:solidFill>
          <a:ln>
            <a:noFill/>
            <a:prstDash val="sysDash"/>
          </a:ln>
        </p:spPr>
        <p:txBody>
          <a:bodyPr vert="horz" wrap="square" lIns="0" tIns="0" rIns="0" bIns="0" rtlCol="0" anchor="ctr" anchorCtr="1">
            <a:spAutoFit/>
          </a:bodyPr>
          <a:lstStyle/>
          <a:p>
            <a:r>
              <a:rPr lang="ja-JP" altLang="en-US" sz="1100" dirty="0"/>
              <a:t>東西線・学研都市線</a:t>
            </a:r>
          </a:p>
        </p:txBody>
      </p:sp>
      <p:sp>
        <p:nvSpPr>
          <p:cNvPr id="292" name="上下矢印 291"/>
          <p:cNvSpPr/>
          <p:nvPr/>
        </p:nvSpPr>
        <p:spPr>
          <a:xfrm rot="21428865">
            <a:off x="9232533" y="4132857"/>
            <a:ext cx="441761" cy="1824340"/>
          </a:xfrm>
          <a:prstGeom prst="upDownArrow">
            <a:avLst>
              <a:gd name="adj1" fmla="val 50000"/>
              <a:gd name="adj2" fmla="val 27172"/>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200" dirty="0">
                <a:solidFill>
                  <a:schemeClr val="tx1"/>
                </a:solidFill>
              </a:rPr>
              <a:t>パークアベニューの活用</a:t>
            </a:r>
          </a:p>
        </p:txBody>
      </p:sp>
      <p:sp>
        <p:nvSpPr>
          <p:cNvPr id="211" name="正方形/長方形 210"/>
          <p:cNvSpPr/>
          <p:nvPr/>
        </p:nvSpPr>
        <p:spPr>
          <a:xfrm rot="14771757">
            <a:off x="8179463" y="5062757"/>
            <a:ext cx="655582" cy="176577"/>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フリーフォーム 58"/>
          <p:cNvSpPr/>
          <p:nvPr/>
        </p:nvSpPr>
        <p:spPr>
          <a:xfrm>
            <a:off x="7399057" y="5033178"/>
            <a:ext cx="639155" cy="548411"/>
          </a:xfrm>
          <a:custGeom>
            <a:avLst/>
            <a:gdLst>
              <a:gd name="connsiteX0" fmla="*/ 33337 w 352425"/>
              <a:gd name="connsiteY0" fmla="*/ 259557 h 259557"/>
              <a:gd name="connsiteX1" fmla="*/ 0 w 352425"/>
              <a:gd name="connsiteY1" fmla="*/ 150019 h 259557"/>
              <a:gd name="connsiteX2" fmla="*/ 54769 w 352425"/>
              <a:gd name="connsiteY2" fmla="*/ 135732 h 259557"/>
              <a:gd name="connsiteX3" fmla="*/ 33337 w 352425"/>
              <a:gd name="connsiteY3" fmla="*/ 80963 h 259557"/>
              <a:gd name="connsiteX4" fmla="*/ 307181 w 352425"/>
              <a:gd name="connsiteY4" fmla="*/ 0 h 259557"/>
              <a:gd name="connsiteX5" fmla="*/ 352425 w 352425"/>
              <a:gd name="connsiteY5" fmla="*/ 157163 h 259557"/>
              <a:gd name="connsiteX6" fmla="*/ 33337 w 352425"/>
              <a:gd name="connsiteY6" fmla="*/ 259557 h 259557"/>
              <a:gd name="connsiteX0" fmla="*/ 33337 w 352425"/>
              <a:gd name="connsiteY0" fmla="*/ 259557 h 259557"/>
              <a:gd name="connsiteX1" fmla="*/ 0 w 352425"/>
              <a:gd name="connsiteY1" fmla="*/ 150019 h 259557"/>
              <a:gd name="connsiteX2" fmla="*/ 33337 w 352425"/>
              <a:gd name="connsiteY2" fmla="*/ 80963 h 259557"/>
              <a:gd name="connsiteX3" fmla="*/ 307181 w 352425"/>
              <a:gd name="connsiteY3" fmla="*/ 0 h 259557"/>
              <a:gd name="connsiteX4" fmla="*/ 352425 w 352425"/>
              <a:gd name="connsiteY4" fmla="*/ 157163 h 259557"/>
              <a:gd name="connsiteX5" fmla="*/ 33337 w 352425"/>
              <a:gd name="connsiteY5" fmla="*/ 259557 h 259557"/>
              <a:gd name="connsiteX0" fmla="*/ 33337 w 352425"/>
              <a:gd name="connsiteY0" fmla="*/ 259557 h 259557"/>
              <a:gd name="connsiteX1" fmla="*/ 0 w 352425"/>
              <a:gd name="connsiteY1" fmla="*/ 150019 h 259557"/>
              <a:gd name="connsiteX2" fmla="*/ 307181 w 352425"/>
              <a:gd name="connsiteY2" fmla="*/ 0 h 259557"/>
              <a:gd name="connsiteX3" fmla="*/ 352425 w 352425"/>
              <a:gd name="connsiteY3" fmla="*/ 157163 h 259557"/>
              <a:gd name="connsiteX4" fmla="*/ 33337 w 352425"/>
              <a:gd name="connsiteY4" fmla="*/ 259557 h 259557"/>
              <a:gd name="connsiteX0" fmla="*/ 134829 w 453917"/>
              <a:gd name="connsiteY0" fmla="*/ 259557 h 259557"/>
              <a:gd name="connsiteX1" fmla="*/ 0 w 453917"/>
              <a:gd name="connsiteY1" fmla="*/ 91588 h 259557"/>
              <a:gd name="connsiteX2" fmla="*/ 408673 w 453917"/>
              <a:gd name="connsiteY2" fmla="*/ 0 h 259557"/>
              <a:gd name="connsiteX3" fmla="*/ 453917 w 453917"/>
              <a:gd name="connsiteY3" fmla="*/ 157163 h 259557"/>
              <a:gd name="connsiteX4" fmla="*/ 134829 w 453917"/>
              <a:gd name="connsiteY4" fmla="*/ 259557 h 259557"/>
              <a:gd name="connsiteX0" fmla="*/ 134829 w 453917"/>
              <a:gd name="connsiteY0" fmla="*/ 292997 h 292997"/>
              <a:gd name="connsiteX1" fmla="*/ 0 w 453917"/>
              <a:gd name="connsiteY1" fmla="*/ 125028 h 292997"/>
              <a:gd name="connsiteX2" fmla="*/ 397305 w 453917"/>
              <a:gd name="connsiteY2" fmla="*/ 0 h 292997"/>
              <a:gd name="connsiteX3" fmla="*/ 453917 w 453917"/>
              <a:gd name="connsiteY3" fmla="*/ 190603 h 292997"/>
              <a:gd name="connsiteX4" fmla="*/ 134829 w 453917"/>
              <a:gd name="connsiteY4" fmla="*/ 292997 h 292997"/>
              <a:gd name="connsiteX0" fmla="*/ 134829 w 487154"/>
              <a:gd name="connsiteY0" fmla="*/ 292997 h 292997"/>
              <a:gd name="connsiteX1" fmla="*/ 0 w 487154"/>
              <a:gd name="connsiteY1" fmla="*/ 125028 h 292997"/>
              <a:gd name="connsiteX2" fmla="*/ 397305 w 487154"/>
              <a:gd name="connsiteY2" fmla="*/ 0 h 292997"/>
              <a:gd name="connsiteX3" fmla="*/ 487154 w 487154"/>
              <a:gd name="connsiteY3" fmla="*/ 240130 h 292997"/>
              <a:gd name="connsiteX4" fmla="*/ 134829 w 487154"/>
              <a:gd name="connsiteY4" fmla="*/ 292997 h 292997"/>
              <a:gd name="connsiteX0" fmla="*/ 28575 w 487154"/>
              <a:gd name="connsiteY0" fmla="*/ 180404 h 240130"/>
              <a:gd name="connsiteX1" fmla="*/ 0 w 487154"/>
              <a:gd name="connsiteY1" fmla="*/ 125028 h 240130"/>
              <a:gd name="connsiteX2" fmla="*/ 397305 w 487154"/>
              <a:gd name="connsiteY2" fmla="*/ 0 h 240130"/>
              <a:gd name="connsiteX3" fmla="*/ 487154 w 487154"/>
              <a:gd name="connsiteY3" fmla="*/ 240130 h 240130"/>
              <a:gd name="connsiteX4" fmla="*/ 28575 w 487154"/>
              <a:gd name="connsiteY4" fmla="*/ 180404 h 240130"/>
              <a:gd name="connsiteX0" fmla="*/ 15683 w 474262"/>
              <a:gd name="connsiteY0" fmla="*/ 180404 h 240130"/>
              <a:gd name="connsiteX1" fmla="*/ 0 w 474262"/>
              <a:gd name="connsiteY1" fmla="*/ 122626 h 240130"/>
              <a:gd name="connsiteX2" fmla="*/ 384413 w 474262"/>
              <a:gd name="connsiteY2" fmla="*/ 0 h 240130"/>
              <a:gd name="connsiteX3" fmla="*/ 474262 w 474262"/>
              <a:gd name="connsiteY3" fmla="*/ 240130 h 240130"/>
              <a:gd name="connsiteX4" fmla="*/ 15683 w 474262"/>
              <a:gd name="connsiteY4" fmla="*/ 180404 h 240130"/>
              <a:gd name="connsiteX0" fmla="*/ 15683 w 474262"/>
              <a:gd name="connsiteY0" fmla="*/ 187133 h 246859"/>
              <a:gd name="connsiteX1" fmla="*/ 0 w 474262"/>
              <a:gd name="connsiteY1" fmla="*/ 129355 h 246859"/>
              <a:gd name="connsiteX2" fmla="*/ 395058 w 474262"/>
              <a:gd name="connsiteY2" fmla="*/ 0 h 246859"/>
              <a:gd name="connsiteX3" fmla="*/ 474262 w 474262"/>
              <a:gd name="connsiteY3" fmla="*/ 246859 h 246859"/>
              <a:gd name="connsiteX4" fmla="*/ 15683 w 474262"/>
              <a:gd name="connsiteY4" fmla="*/ 187133 h 246859"/>
              <a:gd name="connsiteX0" fmla="*/ 0 w 458579"/>
              <a:gd name="connsiteY0" fmla="*/ 187133 h 246859"/>
              <a:gd name="connsiteX1" fmla="*/ 7838 w 458579"/>
              <a:gd name="connsiteY1" fmla="*/ 118267 h 246859"/>
              <a:gd name="connsiteX2" fmla="*/ 379375 w 458579"/>
              <a:gd name="connsiteY2" fmla="*/ 0 h 246859"/>
              <a:gd name="connsiteX3" fmla="*/ 458579 w 458579"/>
              <a:gd name="connsiteY3" fmla="*/ 246859 h 246859"/>
              <a:gd name="connsiteX4" fmla="*/ 0 w 458579"/>
              <a:gd name="connsiteY4" fmla="*/ 187133 h 246859"/>
              <a:gd name="connsiteX0" fmla="*/ 83447 w 450741"/>
              <a:gd name="connsiteY0" fmla="*/ 226343 h 246859"/>
              <a:gd name="connsiteX1" fmla="*/ 0 w 450741"/>
              <a:gd name="connsiteY1" fmla="*/ 118267 h 246859"/>
              <a:gd name="connsiteX2" fmla="*/ 371537 w 450741"/>
              <a:gd name="connsiteY2" fmla="*/ 0 h 246859"/>
              <a:gd name="connsiteX3" fmla="*/ 450741 w 450741"/>
              <a:gd name="connsiteY3" fmla="*/ 246859 h 246859"/>
              <a:gd name="connsiteX4" fmla="*/ 83447 w 450741"/>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46986 w 414280"/>
              <a:gd name="connsiteY4" fmla="*/ 226343 h 246859"/>
              <a:gd name="connsiteX0" fmla="*/ 46986 w 414280"/>
              <a:gd name="connsiteY0" fmla="*/ 226343 h 246859"/>
              <a:gd name="connsiteX1" fmla="*/ 0 w 414280"/>
              <a:gd name="connsiteY1" fmla="*/ 95889 h 246859"/>
              <a:gd name="connsiteX2" fmla="*/ 335076 w 414280"/>
              <a:gd name="connsiteY2" fmla="*/ 0 h 246859"/>
              <a:gd name="connsiteX3" fmla="*/ 414280 w 414280"/>
              <a:gd name="connsiteY3" fmla="*/ 246859 h 246859"/>
              <a:gd name="connsiteX4" fmla="*/ 198120 w 414280"/>
              <a:gd name="connsiteY4" fmla="*/ 190407 h 246859"/>
              <a:gd name="connsiteX5" fmla="*/ 46986 w 414280"/>
              <a:gd name="connsiteY5" fmla="*/ 226343 h 246859"/>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198120 w 414280"/>
              <a:gd name="connsiteY5" fmla="*/ 190407 h 296438"/>
              <a:gd name="connsiteX6" fmla="*/ 46986 w 414280"/>
              <a:gd name="connsiteY6" fmla="*/ 226343 h 296438"/>
              <a:gd name="connsiteX0" fmla="*/ 46986 w 414280"/>
              <a:gd name="connsiteY0" fmla="*/ 226343 h 296438"/>
              <a:gd name="connsiteX1" fmla="*/ 0 w 414280"/>
              <a:gd name="connsiteY1" fmla="*/ 95889 h 296438"/>
              <a:gd name="connsiteX2" fmla="*/ 335076 w 414280"/>
              <a:gd name="connsiteY2" fmla="*/ 0 h 296438"/>
              <a:gd name="connsiteX3" fmla="*/ 414280 w 414280"/>
              <a:gd name="connsiteY3" fmla="*/ 246859 h 296438"/>
              <a:gd name="connsiteX4" fmla="*/ 301230 w 414280"/>
              <a:gd name="connsiteY4" fmla="*/ 296438 h 296438"/>
              <a:gd name="connsiteX5" fmla="*/ 228475 w 414280"/>
              <a:gd name="connsiteY5" fmla="*/ 188797 h 296438"/>
              <a:gd name="connsiteX6" fmla="*/ 46986 w 414280"/>
              <a:gd name="connsiteY6" fmla="*/ 226343 h 296438"/>
              <a:gd name="connsiteX0" fmla="*/ 46986 w 414280"/>
              <a:gd name="connsiteY0" fmla="*/ 226343 h 325159"/>
              <a:gd name="connsiteX1" fmla="*/ 0 w 414280"/>
              <a:gd name="connsiteY1" fmla="*/ 95889 h 325159"/>
              <a:gd name="connsiteX2" fmla="*/ 335076 w 414280"/>
              <a:gd name="connsiteY2" fmla="*/ 0 h 325159"/>
              <a:gd name="connsiteX3" fmla="*/ 414280 w 414280"/>
              <a:gd name="connsiteY3" fmla="*/ 246859 h 325159"/>
              <a:gd name="connsiteX4" fmla="*/ 275510 w 414280"/>
              <a:gd name="connsiteY4" fmla="*/ 325159 h 325159"/>
              <a:gd name="connsiteX5" fmla="*/ 228475 w 414280"/>
              <a:gd name="connsiteY5" fmla="*/ 188797 h 325159"/>
              <a:gd name="connsiteX6" fmla="*/ 46986 w 414280"/>
              <a:gd name="connsiteY6" fmla="*/ 226343 h 325159"/>
              <a:gd name="connsiteX0" fmla="*/ 46986 w 451143"/>
              <a:gd name="connsiteY0" fmla="*/ 226343 h 325159"/>
              <a:gd name="connsiteX1" fmla="*/ 0 w 451143"/>
              <a:gd name="connsiteY1" fmla="*/ 95889 h 325159"/>
              <a:gd name="connsiteX2" fmla="*/ 335076 w 451143"/>
              <a:gd name="connsiteY2" fmla="*/ 0 h 325159"/>
              <a:gd name="connsiteX3" fmla="*/ 451143 w 451143"/>
              <a:gd name="connsiteY3" fmla="*/ 289220 h 325159"/>
              <a:gd name="connsiteX4" fmla="*/ 275510 w 451143"/>
              <a:gd name="connsiteY4" fmla="*/ 325159 h 325159"/>
              <a:gd name="connsiteX5" fmla="*/ 228475 w 451143"/>
              <a:gd name="connsiteY5" fmla="*/ 188797 h 325159"/>
              <a:gd name="connsiteX6" fmla="*/ 46986 w 451143"/>
              <a:gd name="connsiteY6" fmla="*/ 226343 h 325159"/>
              <a:gd name="connsiteX0" fmla="*/ 46986 w 444877"/>
              <a:gd name="connsiteY0" fmla="*/ 226343 h 325159"/>
              <a:gd name="connsiteX1" fmla="*/ 0 w 444877"/>
              <a:gd name="connsiteY1" fmla="*/ 95889 h 325159"/>
              <a:gd name="connsiteX2" fmla="*/ 335076 w 444877"/>
              <a:gd name="connsiteY2" fmla="*/ 0 h 325159"/>
              <a:gd name="connsiteX3" fmla="*/ 444877 w 444877"/>
              <a:gd name="connsiteY3" fmla="*/ 288490 h 325159"/>
              <a:gd name="connsiteX4" fmla="*/ 275510 w 444877"/>
              <a:gd name="connsiteY4" fmla="*/ 325159 h 325159"/>
              <a:gd name="connsiteX5" fmla="*/ 228475 w 444877"/>
              <a:gd name="connsiteY5" fmla="*/ 188797 h 325159"/>
              <a:gd name="connsiteX6" fmla="*/ 46986 w 444877"/>
              <a:gd name="connsiteY6" fmla="*/ 226343 h 325159"/>
              <a:gd name="connsiteX0" fmla="*/ 0 w 397891"/>
              <a:gd name="connsiteY0" fmla="*/ 226343 h 325159"/>
              <a:gd name="connsiteX1" fmla="*/ 5868 w 397891"/>
              <a:gd name="connsiteY1" fmla="*/ 87243 h 325159"/>
              <a:gd name="connsiteX2" fmla="*/ 288090 w 397891"/>
              <a:gd name="connsiteY2" fmla="*/ 0 h 325159"/>
              <a:gd name="connsiteX3" fmla="*/ 397891 w 397891"/>
              <a:gd name="connsiteY3" fmla="*/ 288490 h 325159"/>
              <a:gd name="connsiteX4" fmla="*/ 228524 w 397891"/>
              <a:gd name="connsiteY4" fmla="*/ 325159 h 325159"/>
              <a:gd name="connsiteX5" fmla="*/ 181489 w 397891"/>
              <a:gd name="connsiteY5" fmla="*/ 188797 h 325159"/>
              <a:gd name="connsiteX6" fmla="*/ 0 w 397891"/>
              <a:gd name="connsiteY6" fmla="*/ 226343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175621 w 392023"/>
              <a:gd name="connsiteY5" fmla="*/ 188797 h 325159"/>
              <a:gd name="connsiteX6" fmla="*/ 88697 w 392023"/>
              <a:gd name="connsiteY6" fmla="*/ 313586 h 325159"/>
              <a:gd name="connsiteX0" fmla="*/ 88697 w 392023"/>
              <a:gd name="connsiteY0" fmla="*/ 313586 h 325159"/>
              <a:gd name="connsiteX1" fmla="*/ 0 w 392023"/>
              <a:gd name="connsiteY1" fmla="*/ 87243 h 325159"/>
              <a:gd name="connsiteX2" fmla="*/ 282222 w 392023"/>
              <a:gd name="connsiteY2" fmla="*/ 0 h 325159"/>
              <a:gd name="connsiteX3" fmla="*/ 392023 w 392023"/>
              <a:gd name="connsiteY3" fmla="*/ 288490 h 325159"/>
              <a:gd name="connsiteX4" fmla="*/ 222656 w 392023"/>
              <a:gd name="connsiteY4" fmla="*/ 325159 h 325159"/>
              <a:gd name="connsiteX5" fmla="*/ 88697 w 392023"/>
              <a:gd name="connsiteY5" fmla="*/ 313586 h 325159"/>
              <a:gd name="connsiteX0" fmla="*/ 88697 w 392023"/>
              <a:gd name="connsiteY0" fmla="*/ 313586 h 313586"/>
              <a:gd name="connsiteX1" fmla="*/ 0 w 392023"/>
              <a:gd name="connsiteY1" fmla="*/ 87243 h 313586"/>
              <a:gd name="connsiteX2" fmla="*/ 282222 w 392023"/>
              <a:gd name="connsiteY2" fmla="*/ 0 h 313586"/>
              <a:gd name="connsiteX3" fmla="*/ 392023 w 392023"/>
              <a:gd name="connsiteY3" fmla="*/ 288490 h 313586"/>
              <a:gd name="connsiteX4" fmla="*/ 88697 w 392023"/>
              <a:gd name="connsiteY4" fmla="*/ 313586 h 313586"/>
              <a:gd name="connsiteX0" fmla="*/ 88697 w 282222"/>
              <a:gd name="connsiteY0" fmla="*/ 313586 h 313586"/>
              <a:gd name="connsiteX1" fmla="*/ 0 w 282222"/>
              <a:gd name="connsiteY1" fmla="*/ 87243 h 313586"/>
              <a:gd name="connsiteX2" fmla="*/ 282222 w 282222"/>
              <a:gd name="connsiteY2" fmla="*/ 0 h 313586"/>
              <a:gd name="connsiteX3" fmla="*/ 234424 w 282222"/>
              <a:gd name="connsiteY3" fmla="*/ 278454 h 313586"/>
              <a:gd name="connsiteX4" fmla="*/ 88697 w 282222"/>
              <a:gd name="connsiteY4" fmla="*/ 313586 h 313586"/>
              <a:gd name="connsiteX0" fmla="*/ 88697 w 234424"/>
              <a:gd name="connsiteY0" fmla="*/ 269787 h 269787"/>
              <a:gd name="connsiteX1" fmla="*/ 0 w 234424"/>
              <a:gd name="connsiteY1" fmla="*/ 43444 h 269787"/>
              <a:gd name="connsiteX2" fmla="*/ 149017 w 234424"/>
              <a:gd name="connsiteY2" fmla="*/ 0 h 269787"/>
              <a:gd name="connsiteX3" fmla="*/ 234424 w 234424"/>
              <a:gd name="connsiteY3" fmla="*/ 234655 h 269787"/>
              <a:gd name="connsiteX4" fmla="*/ 88697 w 234424"/>
              <a:gd name="connsiteY4" fmla="*/ 269787 h 269787"/>
              <a:gd name="connsiteX0" fmla="*/ 88697 w 275299"/>
              <a:gd name="connsiteY0" fmla="*/ 226343 h 226343"/>
              <a:gd name="connsiteX1" fmla="*/ 0 w 275299"/>
              <a:gd name="connsiteY1" fmla="*/ 0 h 226343"/>
              <a:gd name="connsiteX2" fmla="*/ 275299 w 275299"/>
              <a:gd name="connsiteY2" fmla="*/ 12367 h 226343"/>
              <a:gd name="connsiteX3" fmla="*/ 234424 w 275299"/>
              <a:gd name="connsiteY3" fmla="*/ 191211 h 226343"/>
              <a:gd name="connsiteX4" fmla="*/ 88697 w 275299"/>
              <a:gd name="connsiteY4" fmla="*/ 226343 h 226343"/>
              <a:gd name="connsiteX0" fmla="*/ 88697 w 282433"/>
              <a:gd name="connsiteY0" fmla="*/ 226343 h 268552"/>
              <a:gd name="connsiteX1" fmla="*/ 0 w 282433"/>
              <a:gd name="connsiteY1" fmla="*/ 0 h 268552"/>
              <a:gd name="connsiteX2" fmla="*/ 275299 w 282433"/>
              <a:gd name="connsiteY2" fmla="*/ 12367 h 268552"/>
              <a:gd name="connsiteX3" fmla="*/ 282433 w 282433"/>
              <a:gd name="connsiteY3" fmla="*/ 268552 h 268552"/>
              <a:gd name="connsiteX4" fmla="*/ 88697 w 282433"/>
              <a:gd name="connsiteY4" fmla="*/ 226343 h 268552"/>
              <a:gd name="connsiteX0" fmla="*/ 84440 w 282433"/>
              <a:gd name="connsiteY0" fmla="*/ 248915 h 268552"/>
              <a:gd name="connsiteX1" fmla="*/ 0 w 282433"/>
              <a:gd name="connsiteY1" fmla="*/ 0 h 268552"/>
              <a:gd name="connsiteX2" fmla="*/ 275299 w 282433"/>
              <a:gd name="connsiteY2" fmla="*/ 12367 h 268552"/>
              <a:gd name="connsiteX3" fmla="*/ 282433 w 282433"/>
              <a:gd name="connsiteY3" fmla="*/ 268552 h 268552"/>
              <a:gd name="connsiteX4" fmla="*/ 84440 w 282433"/>
              <a:gd name="connsiteY4" fmla="*/ 248915 h 268552"/>
              <a:gd name="connsiteX0" fmla="*/ 129744 w 327737"/>
              <a:gd name="connsiteY0" fmla="*/ 236548 h 256185"/>
              <a:gd name="connsiteX1" fmla="*/ 0 w 327737"/>
              <a:gd name="connsiteY1" fmla="*/ 7154 h 256185"/>
              <a:gd name="connsiteX2" fmla="*/ 320603 w 327737"/>
              <a:gd name="connsiteY2" fmla="*/ 0 h 256185"/>
              <a:gd name="connsiteX3" fmla="*/ 327737 w 327737"/>
              <a:gd name="connsiteY3" fmla="*/ 256185 h 256185"/>
              <a:gd name="connsiteX4" fmla="*/ 129744 w 327737"/>
              <a:gd name="connsiteY4" fmla="*/ 236548 h 256185"/>
              <a:gd name="connsiteX0" fmla="*/ 129744 w 327737"/>
              <a:gd name="connsiteY0" fmla="*/ 236548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5" fmla="*/ 129744 w 327737"/>
              <a:gd name="connsiteY5" fmla="*/ 236548 h 256185"/>
              <a:gd name="connsiteX0" fmla="*/ 327737 w 327737"/>
              <a:gd name="connsiteY0" fmla="*/ 256185 h 256185"/>
              <a:gd name="connsiteX1" fmla="*/ 13691 w 327737"/>
              <a:gd name="connsiteY1" fmla="*/ 154100 h 256185"/>
              <a:gd name="connsiteX2" fmla="*/ 0 w 327737"/>
              <a:gd name="connsiteY2" fmla="*/ 7154 h 256185"/>
              <a:gd name="connsiteX3" fmla="*/ 320603 w 327737"/>
              <a:gd name="connsiteY3" fmla="*/ 0 h 256185"/>
              <a:gd name="connsiteX4" fmla="*/ 327737 w 327737"/>
              <a:gd name="connsiteY4" fmla="*/ 256185 h 256185"/>
              <a:gd name="connsiteX0" fmla="*/ 141051 w 320603"/>
              <a:gd name="connsiteY0" fmla="*/ 137023 h 154100"/>
              <a:gd name="connsiteX1" fmla="*/ 13691 w 320603"/>
              <a:gd name="connsiteY1" fmla="*/ 154100 h 154100"/>
              <a:gd name="connsiteX2" fmla="*/ 0 w 320603"/>
              <a:gd name="connsiteY2" fmla="*/ 7154 h 154100"/>
              <a:gd name="connsiteX3" fmla="*/ 320603 w 320603"/>
              <a:gd name="connsiteY3" fmla="*/ 0 h 154100"/>
              <a:gd name="connsiteX4" fmla="*/ 141051 w 320603"/>
              <a:gd name="connsiteY4" fmla="*/ 137023 h 154100"/>
              <a:gd name="connsiteX0" fmla="*/ 147122 w 326674"/>
              <a:gd name="connsiteY0" fmla="*/ 137023 h 147998"/>
              <a:gd name="connsiteX1" fmla="*/ 0 w 326674"/>
              <a:gd name="connsiteY1" fmla="*/ 147998 h 147998"/>
              <a:gd name="connsiteX2" fmla="*/ 6071 w 326674"/>
              <a:gd name="connsiteY2" fmla="*/ 7154 h 147998"/>
              <a:gd name="connsiteX3" fmla="*/ 326674 w 326674"/>
              <a:gd name="connsiteY3" fmla="*/ 0 h 147998"/>
              <a:gd name="connsiteX4" fmla="*/ 147122 w 326674"/>
              <a:gd name="connsiteY4" fmla="*/ 137023 h 147998"/>
              <a:gd name="connsiteX0" fmla="*/ 147122 w 147122"/>
              <a:gd name="connsiteY0" fmla="*/ 129869 h 140844"/>
              <a:gd name="connsiteX1" fmla="*/ 0 w 147122"/>
              <a:gd name="connsiteY1" fmla="*/ 140844 h 140844"/>
              <a:gd name="connsiteX2" fmla="*/ 6071 w 147122"/>
              <a:gd name="connsiteY2" fmla="*/ 0 h 140844"/>
              <a:gd name="connsiteX3" fmla="*/ 142970 w 147122"/>
              <a:gd name="connsiteY3" fmla="*/ 2173 h 140844"/>
              <a:gd name="connsiteX4" fmla="*/ 147122 w 147122"/>
              <a:gd name="connsiteY4" fmla="*/ 129869 h 140844"/>
              <a:gd name="connsiteX0" fmla="*/ 147122 w 147122"/>
              <a:gd name="connsiteY0" fmla="*/ 129869 h 140844"/>
              <a:gd name="connsiteX1" fmla="*/ 0 w 147122"/>
              <a:gd name="connsiteY1" fmla="*/ 140844 h 140844"/>
              <a:gd name="connsiteX2" fmla="*/ 106 w 147122"/>
              <a:gd name="connsiteY2" fmla="*/ 0 h 140844"/>
              <a:gd name="connsiteX3" fmla="*/ 142970 w 147122"/>
              <a:gd name="connsiteY3" fmla="*/ 2173 h 140844"/>
              <a:gd name="connsiteX4" fmla="*/ 147122 w 147122"/>
              <a:gd name="connsiteY4" fmla="*/ 129869 h 140844"/>
              <a:gd name="connsiteX0" fmla="*/ 147051 w 147051"/>
              <a:gd name="connsiteY0" fmla="*/ 129869 h 139505"/>
              <a:gd name="connsiteX1" fmla="*/ 1048 w 147051"/>
              <a:gd name="connsiteY1" fmla="*/ 139505 h 139505"/>
              <a:gd name="connsiteX2" fmla="*/ 35 w 147051"/>
              <a:gd name="connsiteY2" fmla="*/ 0 h 139505"/>
              <a:gd name="connsiteX3" fmla="*/ 142899 w 147051"/>
              <a:gd name="connsiteY3" fmla="*/ 2173 h 139505"/>
              <a:gd name="connsiteX4" fmla="*/ 147051 w 147051"/>
              <a:gd name="connsiteY4" fmla="*/ 129869 h 139505"/>
              <a:gd name="connsiteX0" fmla="*/ 150034 w 150034"/>
              <a:gd name="connsiteY0" fmla="*/ 132250 h 139505"/>
              <a:gd name="connsiteX1" fmla="*/ 1048 w 150034"/>
              <a:gd name="connsiteY1" fmla="*/ 139505 h 139505"/>
              <a:gd name="connsiteX2" fmla="*/ 35 w 150034"/>
              <a:gd name="connsiteY2" fmla="*/ 0 h 139505"/>
              <a:gd name="connsiteX3" fmla="*/ 142899 w 150034"/>
              <a:gd name="connsiteY3" fmla="*/ 2173 h 139505"/>
              <a:gd name="connsiteX4" fmla="*/ 150034 w 150034"/>
              <a:gd name="connsiteY4" fmla="*/ 132250 h 139505"/>
              <a:gd name="connsiteX0" fmla="*/ 150034 w 150034"/>
              <a:gd name="connsiteY0" fmla="*/ 132250 h 135784"/>
              <a:gd name="connsiteX1" fmla="*/ 8134 w 150034"/>
              <a:gd name="connsiteY1" fmla="*/ 135784 h 135784"/>
              <a:gd name="connsiteX2" fmla="*/ 35 w 150034"/>
              <a:gd name="connsiteY2" fmla="*/ 0 h 135784"/>
              <a:gd name="connsiteX3" fmla="*/ 142899 w 150034"/>
              <a:gd name="connsiteY3" fmla="*/ 2173 h 135784"/>
              <a:gd name="connsiteX4" fmla="*/ 150034 w 150034"/>
              <a:gd name="connsiteY4" fmla="*/ 132250 h 135784"/>
              <a:gd name="connsiteX0" fmla="*/ 150034 w 154832"/>
              <a:gd name="connsiteY0" fmla="*/ 132459 h 135993"/>
              <a:gd name="connsiteX1" fmla="*/ 8134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0034 w 154832"/>
              <a:gd name="connsiteY0" fmla="*/ 132459 h 135993"/>
              <a:gd name="connsiteX1" fmla="*/ 0 w 154832"/>
              <a:gd name="connsiteY1" fmla="*/ 135993 h 135993"/>
              <a:gd name="connsiteX2" fmla="*/ 35 w 154832"/>
              <a:gd name="connsiteY2" fmla="*/ 209 h 135993"/>
              <a:gd name="connsiteX3" fmla="*/ 154832 w 154832"/>
              <a:gd name="connsiteY3" fmla="*/ 0 h 135993"/>
              <a:gd name="connsiteX4" fmla="*/ 150034 w 154832"/>
              <a:gd name="connsiteY4" fmla="*/ 132459 h 135993"/>
              <a:gd name="connsiteX0" fmla="*/ 154832 w 154832"/>
              <a:gd name="connsiteY0" fmla="*/ 135993 h 135993"/>
              <a:gd name="connsiteX1" fmla="*/ 0 w 154832"/>
              <a:gd name="connsiteY1" fmla="*/ 135993 h 135993"/>
              <a:gd name="connsiteX2" fmla="*/ 35 w 154832"/>
              <a:gd name="connsiteY2" fmla="*/ 209 h 135993"/>
              <a:gd name="connsiteX3" fmla="*/ 154832 w 154832"/>
              <a:gd name="connsiteY3" fmla="*/ 0 h 135993"/>
              <a:gd name="connsiteX4" fmla="*/ 154832 w 154832"/>
              <a:gd name="connsiteY4" fmla="*/ 135993 h 135993"/>
              <a:gd name="connsiteX0" fmla="*/ 154832 w 154832"/>
              <a:gd name="connsiteY0" fmla="*/ 135993 h 403712"/>
              <a:gd name="connsiteX1" fmla="*/ 35055 w 154832"/>
              <a:gd name="connsiteY1" fmla="*/ 403712 h 403712"/>
              <a:gd name="connsiteX2" fmla="*/ 35 w 154832"/>
              <a:gd name="connsiteY2" fmla="*/ 209 h 403712"/>
              <a:gd name="connsiteX3" fmla="*/ 154832 w 154832"/>
              <a:gd name="connsiteY3" fmla="*/ 0 h 403712"/>
              <a:gd name="connsiteX4" fmla="*/ 154832 w 154832"/>
              <a:gd name="connsiteY4" fmla="*/ 135993 h 403712"/>
              <a:gd name="connsiteX0" fmla="*/ 154832 w 154832"/>
              <a:gd name="connsiteY0" fmla="*/ 135993 h 403712"/>
              <a:gd name="connsiteX1" fmla="*/ 67771 w 154832"/>
              <a:gd name="connsiteY1" fmla="*/ 394686 h 403712"/>
              <a:gd name="connsiteX2" fmla="*/ 35055 w 154832"/>
              <a:gd name="connsiteY2" fmla="*/ 403712 h 403712"/>
              <a:gd name="connsiteX3" fmla="*/ 35 w 154832"/>
              <a:gd name="connsiteY3" fmla="*/ 209 h 403712"/>
              <a:gd name="connsiteX4" fmla="*/ 154832 w 154832"/>
              <a:gd name="connsiteY4" fmla="*/ 0 h 403712"/>
              <a:gd name="connsiteX5" fmla="*/ 154832 w 154832"/>
              <a:gd name="connsiteY5" fmla="*/ 135993 h 403712"/>
              <a:gd name="connsiteX0" fmla="*/ 154832 w 154832"/>
              <a:gd name="connsiteY0" fmla="*/ 135993 h 394686"/>
              <a:gd name="connsiteX1" fmla="*/ 67771 w 154832"/>
              <a:gd name="connsiteY1" fmla="*/ 394686 h 394686"/>
              <a:gd name="connsiteX2" fmla="*/ 35055 w 154832"/>
              <a:gd name="connsiteY2" fmla="*/ 393945 h 394686"/>
              <a:gd name="connsiteX3" fmla="*/ 35 w 154832"/>
              <a:gd name="connsiteY3" fmla="*/ 209 h 394686"/>
              <a:gd name="connsiteX4" fmla="*/ 154832 w 154832"/>
              <a:gd name="connsiteY4" fmla="*/ 0 h 394686"/>
              <a:gd name="connsiteX5" fmla="*/ 154832 w 154832"/>
              <a:gd name="connsiteY5" fmla="*/ 135993 h 394686"/>
              <a:gd name="connsiteX0" fmla="*/ 154832 w 154832"/>
              <a:gd name="connsiteY0" fmla="*/ 135993 h 393945"/>
              <a:gd name="connsiteX1" fmla="*/ 68833 w 154832"/>
              <a:gd name="connsiteY1" fmla="*/ 387361 h 393945"/>
              <a:gd name="connsiteX2" fmla="*/ 35055 w 154832"/>
              <a:gd name="connsiteY2" fmla="*/ 393945 h 393945"/>
              <a:gd name="connsiteX3" fmla="*/ 35 w 154832"/>
              <a:gd name="connsiteY3" fmla="*/ 209 h 393945"/>
              <a:gd name="connsiteX4" fmla="*/ 154832 w 154832"/>
              <a:gd name="connsiteY4" fmla="*/ 0 h 393945"/>
              <a:gd name="connsiteX5" fmla="*/ 154832 w 154832"/>
              <a:gd name="connsiteY5" fmla="*/ 135993 h 393945"/>
              <a:gd name="connsiteX0" fmla="*/ 208129 w 208129"/>
              <a:gd name="connsiteY0" fmla="*/ 137571 h 393945"/>
              <a:gd name="connsiteX1" fmla="*/ 68833 w 208129"/>
              <a:gd name="connsiteY1" fmla="*/ 387361 h 393945"/>
              <a:gd name="connsiteX2" fmla="*/ 35055 w 208129"/>
              <a:gd name="connsiteY2" fmla="*/ 393945 h 393945"/>
              <a:gd name="connsiteX3" fmla="*/ 35 w 208129"/>
              <a:gd name="connsiteY3" fmla="*/ 209 h 393945"/>
              <a:gd name="connsiteX4" fmla="*/ 154832 w 208129"/>
              <a:gd name="connsiteY4" fmla="*/ 0 h 393945"/>
              <a:gd name="connsiteX5" fmla="*/ 208129 w 208129"/>
              <a:gd name="connsiteY5" fmla="*/ 137571 h 393945"/>
              <a:gd name="connsiteX0" fmla="*/ 208129 w 208129"/>
              <a:gd name="connsiteY0" fmla="*/ 338965 h 595339"/>
              <a:gd name="connsiteX1" fmla="*/ 68833 w 208129"/>
              <a:gd name="connsiteY1" fmla="*/ 588755 h 595339"/>
              <a:gd name="connsiteX2" fmla="*/ 35055 w 208129"/>
              <a:gd name="connsiteY2" fmla="*/ 595339 h 595339"/>
              <a:gd name="connsiteX3" fmla="*/ 35 w 208129"/>
              <a:gd name="connsiteY3" fmla="*/ 201603 h 595339"/>
              <a:gd name="connsiteX4" fmla="*/ 120654 w 208129"/>
              <a:gd name="connsiteY4" fmla="*/ 0 h 595339"/>
              <a:gd name="connsiteX5" fmla="*/ 208129 w 208129"/>
              <a:gd name="connsiteY5" fmla="*/ 338965 h 595339"/>
              <a:gd name="connsiteX0" fmla="*/ 225102 w 225102"/>
              <a:gd name="connsiteY0" fmla="*/ 338965 h 595339"/>
              <a:gd name="connsiteX1" fmla="*/ 85806 w 225102"/>
              <a:gd name="connsiteY1" fmla="*/ 588755 h 595339"/>
              <a:gd name="connsiteX2" fmla="*/ 52028 w 225102"/>
              <a:gd name="connsiteY2" fmla="*/ 595339 h 595339"/>
              <a:gd name="connsiteX3" fmla="*/ 35 w 225102"/>
              <a:gd name="connsiteY3" fmla="*/ 188292 h 595339"/>
              <a:gd name="connsiteX4" fmla="*/ 137627 w 225102"/>
              <a:gd name="connsiteY4" fmla="*/ 0 h 595339"/>
              <a:gd name="connsiteX5" fmla="*/ 225102 w 225102"/>
              <a:gd name="connsiteY5" fmla="*/ 338965 h 595339"/>
              <a:gd name="connsiteX0" fmla="*/ 244997 w 244997"/>
              <a:gd name="connsiteY0" fmla="*/ 338965 h 595339"/>
              <a:gd name="connsiteX1" fmla="*/ 105701 w 244997"/>
              <a:gd name="connsiteY1" fmla="*/ 588755 h 595339"/>
              <a:gd name="connsiteX2" fmla="*/ 71923 w 244997"/>
              <a:gd name="connsiteY2" fmla="*/ 595339 h 595339"/>
              <a:gd name="connsiteX3" fmla="*/ 19895 w 244997"/>
              <a:gd name="connsiteY3" fmla="*/ 356560 h 595339"/>
              <a:gd name="connsiteX4" fmla="*/ 19930 w 244997"/>
              <a:gd name="connsiteY4" fmla="*/ 188292 h 595339"/>
              <a:gd name="connsiteX5" fmla="*/ 157522 w 244997"/>
              <a:gd name="connsiteY5" fmla="*/ 0 h 595339"/>
              <a:gd name="connsiteX6" fmla="*/ 244997 w 244997"/>
              <a:gd name="connsiteY6"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253662 w 253662"/>
              <a:gd name="connsiteY6"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173270 w 253662"/>
              <a:gd name="connsiteY6" fmla="*/ 57253 h 595339"/>
              <a:gd name="connsiteX7" fmla="*/ 253662 w 253662"/>
              <a:gd name="connsiteY7"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173270 w 253662"/>
              <a:gd name="connsiteY6" fmla="*/ 57253 h 595339"/>
              <a:gd name="connsiteX7" fmla="*/ 173485 w 253662"/>
              <a:gd name="connsiteY7" fmla="*/ 148078 h 595339"/>
              <a:gd name="connsiteX8" fmla="*/ 253662 w 253662"/>
              <a:gd name="connsiteY8"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180703 w 253662"/>
              <a:gd name="connsiteY6" fmla="*/ 27954 h 595339"/>
              <a:gd name="connsiteX7" fmla="*/ 173485 w 253662"/>
              <a:gd name="connsiteY7" fmla="*/ 148078 h 595339"/>
              <a:gd name="connsiteX8" fmla="*/ 253662 w 253662"/>
              <a:gd name="connsiteY8" fmla="*/ 338965 h 595339"/>
              <a:gd name="connsiteX0" fmla="*/ 253662 w 253662"/>
              <a:gd name="connsiteY0" fmla="*/ 338965 h 595339"/>
              <a:gd name="connsiteX1" fmla="*/ 114366 w 253662"/>
              <a:gd name="connsiteY1" fmla="*/ 588755 h 595339"/>
              <a:gd name="connsiteX2" fmla="*/ 80588 w 253662"/>
              <a:gd name="connsiteY2" fmla="*/ 595339 h 595339"/>
              <a:gd name="connsiteX3" fmla="*/ 8665 w 253662"/>
              <a:gd name="connsiteY3" fmla="*/ 332931 h 595339"/>
              <a:gd name="connsiteX4" fmla="*/ 28595 w 253662"/>
              <a:gd name="connsiteY4" fmla="*/ 188292 h 595339"/>
              <a:gd name="connsiteX5" fmla="*/ 166187 w 253662"/>
              <a:gd name="connsiteY5" fmla="*/ 0 h 595339"/>
              <a:gd name="connsiteX6" fmla="*/ 180703 w 253662"/>
              <a:gd name="connsiteY6" fmla="*/ 27954 h 595339"/>
              <a:gd name="connsiteX7" fmla="*/ 172318 w 253662"/>
              <a:gd name="connsiteY7" fmla="*/ 70809 h 595339"/>
              <a:gd name="connsiteX8" fmla="*/ 173485 w 253662"/>
              <a:gd name="connsiteY8" fmla="*/ 148078 h 595339"/>
              <a:gd name="connsiteX9" fmla="*/ 253662 w 253662"/>
              <a:gd name="connsiteY9" fmla="*/ 338965 h 595339"/>
              <a:gd name="connsiteX0" fmla="*/ 253662 w 253662"/>
              <a:gd name="connsiteY0" fmla="*/ 341406 h 597780"/>
              <a:gd name="connsiteX1" fmla="*/ 114366 w 253662"/>
              <a:gd name="connsiteY1" fmla="*/ 591196 h 597780"/>
              <a:gd name="connsiteX2" fmla="*/ 80588 w 253662"/>
              <a:gd name="connsiteY2" fmla="*/ 597780 h 597780"/>
              <a:gd name="connsiteX3" fmla="*/ 8665 w 253662"/>
              <a:gd name="connsiteY3" fmla="*/ 335372 h 597780"/>
              <a:gd name="connsiteX4" fmla="*/ 28595 w 253662"/>
              <a:gd name="connsiteY4" fmla="*/ 190733 h 597780"/>
              <a:gd name="connsiteX5" fmla="*/ 173619 w 253662"/>
              <a:gd name="connsiteY5" fmla="*/ 0 h 597780"/>
              <a:gd name="connsiteX6" fmla="*/ 180703 w 253662"/>
              <a:gd name="connsiteY6" fmla="*/ 30395 h 597780"/>
              <a:gd name="connsiteX7" fmla="*/ 172318 w 253662"/>
              <a:gd name="connsiteY7" fmla="*/ 73250 h 597780"/>
              <a:gd name="connsiteX8" fmla="*/ 173485 w 253662"/>
              <a:gd name="connsiteY8" fmla="*/ 150519 h 597780"/>
              <a:gd name="connsiteX9" fmla="*/ 253662 w 253662"/>
              <a:gd name="connsiteY9" fmla="*/ 341406 h 597780"/>
              <a:gd name="connsiteX0" fmla="*/ 249415 w 249415"/>
              <a:gd name="connsiteY0" fmla="*/ 465932 h 597780"/>
              <a:gd name="connsiteX1" fmla="*/ 114366 w 249415"/>
              <a:gd name="connsiteY1" fmla="*/ 591196 h 597780"/>
              <a:gd name="connsiteX2" fmla="*/ 80588 w 249415"/>
              <a:gd name="connsiteY2" fmla="*/ 597780 h 597780"/>
              <a:gd name="connsiteX3" fmla="*/ 8665 w 249415"/>
              <a:gd name="connsiteY3" fmla="*/ 335372 h 597780"/>
              <a:gd name="connsiteX4" fmla="*/ 28595 w 249415"/>
              <a:gd name="connsiteY4" fmla="*/ 190733 h 597780"/>
              <a:gd name="connsiteX5" fmla="*/ 173619 w 249415"/>
              <a:gd name="connsiteY5" fmla="*/ 0 h 597780"/>
              <a:gd name="connsiteX6" fmla="*/ 180703 w 249415"/>
              <a:gd name="connsiteY6" fmla="*/ 30395 h 597780"/>
              <a:gd name="connsiteX7" fmla="*/ 172318 w 249415"/>
              <a:gd name="connsiteY7" fmla="*/ 73250 h 597780"/>
              <a:gd name="connsiteX8" fmla="*/ 173485 w 249415"/>
              <a:gd name="connsiteY8" fmla="*/ 150519 h 597780"/>
              <a:gd name="connsiteX9" fmla="*/ 249415 w 249415"/>
              <a:gd name="connsiteY9" fmla="*/ 465932 h 597780"/>
              <a:gd name="connsiteX0" fmla="*/ 249415 w 249415"/>
              <a:gd name="connsiteY0" fmla="*/ 465932 h 597780"/>
              <a:gd name="connsiteX1" fmla="*/ 165853 w 249415"/>
              <a:gd name="connsiteY1" fmla="*/ 562325 h 597780"/>
              <a:gd name="connsiteX2" fmla="*/ 80588 w 249415"/>
              <a:gd name="connsiteY2" fmla="*/ 597780 h 597780"/>
              <a:gd name="connsiteX3" fmla="*/ 8665 w 249415"/>
              <a:gd name="connsiteY3" fmla="*/ 335372 h 597780"/>
              <a:gd name="connsiteX4" fmla="*/ 28595 w 249415"/>
              <a:gd name="connsiteY4" fmla="*/ 190733 h 597780"/>
              <a:gd name="connsiteX5" fmla="*/ 173619 w 249415"/>
              <a:gd name="connsiteY5" fmla="*/ 0 h 597780"/>
              <a:gd name="connsiteX6" fmla="*/ 180703 w 249415"/>
              <a:gd name="connsiteY6" fmla="*/ 30395 h 597780"/>
              <a:gd name="connsiteX7" fmla="*/ 172318 w 249415"/>
              <a:gd name="connsiteY7" fmla="*/ 73250 h 597780"/>
              <a:gd name="connsiteX8" fmla="*/ 173485 w 249415"/>
              <a:gd name="connsiteY8" fmla="*/ 150519 h 597780"/>
              <a:gd name="connsiteX9" fmla="*/ 249415 w 249415"/>
              <a:gd name="connsiteY9" fmla="*/ 465932 h 597780"/>
              <a:gd name="connsiteX0" fmla="*/ 256858 w 256858"/>
              <a:gd name="connsiteY0" fmla="*/ 465932 h 562325"/>
              <a:gd name="connsiteX1" fmla="*/ 173296 w 256858"/>
              <a:gd name="connsiteY1" fmla="*/ 562325 h 562325"/>
              <a:gd name="connsiteX2" fmla="*/ 11293 w 256858"/>
              <a:gd name="connsiteY2" fmla="*/ 332067 h 562325"/>
              <a:gd name="connsiteX3" fmla="*/ 16108 w 256858"/>
              <a:gd name="connsiteY3" fmla="*/ 335372 h 562325"/>
              <a:gd name="connsiteX4" fmla="*/ 36038 w 256858"/>
              <a:gd name="connsiteY4" fmla="*/ 190733 h 562325"/>
              <a:gd name="connsiteX5" fmla="*/ 181062 w 256858"/>
              <a:gd name="connsiteY5" fmla="*/ 0 h 562325"/>
              <a:gd name="connsiteX6" fmla="*/ 188146 w 256858"/>
              <a:gd name="connsiteY6" fmla="*/ 30395 h 562325"/>
              <a:gd name="connsiteX7" fmla="*/ 179761 w 256858"/>
              <a:gd name="connsiteY7" fmla="*/ 73250 h 562325"/>
              <a:gd name="connsiteX8" fmla="*/ 180928 w 256858"/>
              <a:gd name="connsiteY8" fmla="*/ 150519 h 562325"/>
              <a:gd name="connsiteX9" fmla="*/ 256858 w 256858"/>
              <a:gd name="connsiteY9" fmla="*/ 465932 h 562325"/>
              <a:gd name="connsiteX0" fmla="*/ 256858 w 256858"/>
              <a:gd name="connsiteY0" fmla="*/ 465932 h 562325"/>
              <a:gd name="connsiteX1" fmla="*/ 173296 w 256858"/>
              <a:gd name="connsiteY1" fmla="*/ 562325 h 562325"/>
              <a:gd name="connsiteX2" fmla="*/ 11293 w 256858"/>
              <a:gd name="connsiteY2" fmla="*/ 332067 h 562325"/>
              <a:gd name="connsiteX3" fmla="*/ 16108 w 256858"/>
              <a:gd name="connsiteY3" fmla="*/ 335372 h 562325"/>
              <a:gd name="connsiteX4" fmla="*/ 36038 w 256858"/>
              <a:gd name="connsiteY4" fmla="*/ 190733 h 562325"/>
              <a:gd name="connsiteX5" fmla="*/ 181062 w 256858"/>
              <a:gd name="connsiteY5" fmla="*/ 0 h 562325"/>
              <a:gd name="connsiteX6" fmla="*/ 188146 w 256858"/>
              <a:gd name="connsiteY6" fmla="*/ 30395 h 562325"/>
              <a:gd name="connsiteX7" fmla="*/ 179761 w 256858"/>
              <a:gd name="connsiteY7" fmla="*/ 73250 h 562325"/>
              <a:gd name="connsiteX8" fmla="*/ 180928 w 256858"/>
              <a:gd name="connsiteY8" fmla="*/ 150519 h 562325"/>
              <a:gd name="connsiteX9" fmla="*/ 256858 w 256858"/>
              <a:gd name="connsiteY9" fmla="*/ 465932 h 562325"/>
              <a:gd name="connsiteX0" fmla="*/ 285001 w 285001"/>
              <a:gd name="connsiteY0" fmla="*/ 465932 h 562325"/>
              <a:gd name="connsiteX1" fmla="*/ 201439 w 285001"/>
              <a:gd name="connsiteY1" fmla="*/ 562325 h 562325"/>
              <a:gd name="connsiteX2" fmla="*/ 39436 w 285001"/>
              <a:gd name="connsiteY2" fmla="*/ 332067 h 562325"/>
              <a:gd name="connsiteX3" fmla="*/ 4124 w 285001"/>
              <a:gd name="connsiteY3" fmla="*/ 267320 h 562325"/>
              <a:gd name="connsiteX4" fmla="*/ 64181 w 285001"/>
              <a:gd name="connsiteY4" fmla="*/ 190733 h 562325"/>
              <a:gd name="connsiteX5" fmla="*/ 209205 w 285001"/>
              <a:gd name="connsiteY5" fmla="*/ 0 h 562325"/>
              <a:gd name="connsiteX6" fmla="*/ 216289 w 285001"/>
              <a:gd name="connsiteY6" fmla="*/ 30395 h 562325"/>
              <a:gd name="connsiteX7" fmla="*/ 207904 w 285001"/>
              <a:gd name="connsiteY7" fmla="*/ 73250 h 562325"/>
              <a:gd name="connsiteX8" fmla="*/ 209071 w 285001"/>
              <a:gd name="connsiteY8" fmla="*/ 150519 h 562325"/>
              <a:gd name="connsiteX9" fmla="*/ 285001 w 285001"/>
              <a:gd name="connsiteY9" fmla="*/ 465932 h 562325"/>
              <a:gd name="connsiteX0" fmla="*/ 285001 w 285001"/>
              <a:gd name="connsiteY0" fmla="*/ 465932 h 562325"/>
              <a:gd name="connsiteX1" fmla="*/ 201439 w 285001"/>
              <a:gd name="connsiteY1" fmla="*/ 562325 h 562325"/>
              <a:gd name="connsiteX2" fmla="*/ 39436 w 285001"/>
              <a:gd name="connsiteY2" fmla="*/ 332067 h 562325"/>
              <a:gd name="connsiteX3" fmla="*/ 4124 w 285001"/>
              <a:gd name="connsiteY3" fmla="*/ 267320 h 562325"/>
              <a:gd name="connsiteX4" fmla="*/ 64181 w 285001"/>
              <a:gd name="connsiteY4" fmla="*/ 183409 h 562325"/>
              <a:gd name="connsiteX5" fmla="*/ 209205 w 285001"/>
              <a:gd name="connsiteY5" fmla="*/ 0 h 562325"/>
              <a:gd name="connsiteX6" fmla="*/ 216289 w 285001"/>
              <a:gd name="connsiteY6" fmla="*/ 30395 h 562325"/>
              <a:gd name="connsiteX7" fmla="*/ 207904 w 285001"/>
              <a:gd name="connsiteY7" fmla="*/ 73250 h 562325"/>
              <a:gd name="connsiteX8" fmla="*/ 209071 w 285001"/>
              <a:gd name="connsiteY8" fmla="*/ 150519 h 562325"/>
              <a:gd name="connsiteX9" fmla="*/ 285001 w 285001"/>
              <a:gd name="connsiteY9" fmla="*/ 465932 h 5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001" h="562325">
                <a:moveTo>
                  <a:pt x="285001" y="465932"/>
                </a:moveTo>
                <a:lnTo>
                  <a:pt x="201439" y="562325"/>
                </a:lnTo>
                <a:lnTo>
                  <a:pt x="39436" y="332067"/>
                </a:lnTo>
                <a:cubicBezTo>
                  <a:pt x="28143" y="292948"/>
                  <a:pt x="0" y="290876"/>
                  <a:pt x="4124" y="267320"/>
                </a:cubicBezTo>
                <a:lnTo>
                  <a:pt x="64181" y="183409"/>
                </a:lnTo>
                <a:lnTo>
                  <a:pt x="209205" y="0"/>
                </a:lnTo>
                <a:lnTo>
                  <a:pt x="216289" y="30395"/>
                </a:lnTo>
                <a:cubicBezTo>
                  <a:pt x="218019" y="47487"/>
                  <a:pt x="209107" y="53230"/>
                  <a:pt x="207904" y="73250"/>
                </a:cubicBezTo>
                <a:cubicBezTo>
                  <a:pt x="206701" y="93270"/>
                  <a:pt x="196222" y="111117"/>
                  <a:pt x="209071" y="150519"/>
                </a:cubicBezTo>
                <a:lnTo>
                  <a:pt x="285001" y="465932"/>
                </a:lnTo>
                <a:close/>
              </a:path>
            </a:pathLst>
          </a:custGeom>
          <a:solidFill>
            <a:srgbClr val="FF0000">
              <a:alpha val="75000"/>
            </a:srgbClr>
          </a:solidFill>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4" name="テキスト ボックス 63"/>
          <p:cNvSpPr txBox="1"/>
          <p:nvPr/>
        </p:nvSpPr>
        <p:spPr>
          <a:xfrm>
            <a:off x="7571655" y="5169494"/>
            <a:ext cx="396599" cy="307777"/>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弁天</a:t>
            </a:r>
            <a:endParaRPr lang="en-US" altLang="ja-JP" sz="1000" dirty="0">
              <a:latin typeface="Meiryo UI" pitchFamily="50" charset="-128"/>
              <a:ea typeface="Meiryo UI" pitchFamily="50" charset="-128"/>
              <a:cs typeface="Meiryo UI" pitchFamily="50" charset="-128"/>
            </a:endParaRPr>
          </a:p>
          <a:p>
            <a:pPr algn="ctr"/>
            <a:r>
              <a:rPr lang="ja-JP" altLang="en-US" sz="1000" dirty="0">
                <a:latin typeface="Meiryo UI" pitchFamily="50" charset="-128"/>
                <a:ea typeface="Meiryo UI" pitchFamily="50" charset="-128"/>
                <a:cs typeface="Meiryo UI" pitchFamily="50" charset="-128"/>
              </a:rPr>
              <a:t>抽水所</a:t>
            </a:r>
            <a:endParaRPr lang="en-US" altLang="ja-JP" sz="1000" dirty="0">
              <a:latin typeface="Meiryo UI" pitchFamily="50" charset="-128"/>
              <a:ea typeface="Meiryo UI" pitchFamily="50" charset="-128"/>
              <a:cs typeface="Meiryo UI" pitchFamily="50" charset="-128"/>
            </a:endParaRPr>
          </a:p>
        </p:txBody>
      </p:sp>
      <p:graphicFrame>
        <p:nvGraphicFramePr>
          <p:cNvPr id="60" name="表 59"/>
          <p:cNvGraphicFramePr>
            <a:graphicFrameLocks noGrp="1"/>
          </p:cNvGraphicFramePr>
          <p:nvPr/>
        </p:nvGraphicFramePr>
        <p:xfrm>
          <a:off x="7307437" y="1596507"/>
          <a:ext cx="1440000" cy="767073"/>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gridCol w="323956">
                  <a:extLst>
                    <a:ext uri="{9D8B030D-6E8A-4147-A177-3AD203B41FA5}">
                      <a16:colId xmlns:a16="http://schemas.microsoft.com/office/drawing/2014/main" val="20001"/>
                    </a:ext>
                  </a:extLst>
                </a:gridCol>
                <a:gridCol w="323956">
                  <a:extLst>
                    <a:ext uri="{9D8B030D-6E8A-4147-A177-3AD203B41FA5}">
                      <a16:colId xmlns:a16="http://schemas.microsoft.com/office/drawing/2014/main" val="20002"/>
                    </a:ext>
                  </a:extLst>
                </a:gridCol>
              </a:tblGrid>
              <a:tr h="164251">
                <a:tc gridSpan="3">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61" name="表 60"/>
          <p:cNvGraphicFramePr>
            <a:graphicFrameLocks noGrp="1"/>
          </p:cNvGraphicFramePr>
          <p:nvPr/>
        </p:nvGraphicFramePr>
        <p:xfrm>
          <a:off x="7307437" y="1596507"/>
          <a:ext cx="1440000" cy="767073"/>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gridCol w="323956">
                  <a:extLst>
                    <a:ext uri="{9D8B030D-6E8A-4147-A177-3AD203B41FA5}">
                      <a16:colId xmlns:a16="http://schemas.microsoft.com/office/drawing/2014/main" val="20001"/>
                    </a:ext>
                  </a:extLst>
                </a:gridCol>
                <a:gridCol w="323956">
                  <a:extLst>
                    <a:ext uri="{9D8B030D-6E8A-4147-A177-3AD203B41FA5}">
                      <a16:colId xmlns:a16="http://schemas.microsoft.com/office/drawing/2014/main" val="20002"/>
                    </a:ext>
                  </a:extLst>
                </a:gridCol>
              </a:tblGrid>
              <a:tr h="164251">
                <a:tc gridSpan="3">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凡　　例</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済み</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整備</a:t>
                      </a:r>
                      <a:endParaRPr kumimoji="1" lang="en-US" altLang="ja-JP" sz="900" b="0" dirty="0" smtClean="0">
                        <a:solidFill>
                          <a:schemeClr val="tx1"/>
                        </a:solidFill>
                        <a:latin typeface="Meiryo UI" pitchFamily="50" charset="-128"/>
                        <a:ea typeface="Meiryo UI" pitchFamily="50" charset="-128"/>
                        <a:cs typeface="Meiryo UI" pitchFamily="50" charset="-128"/>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予定</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4251">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大阪市</a:t>
                      </a: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75000"/>
                      </a:srgbClr>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endParaRPr kumimoji="1" lang="en-US" altLang="ja-JP"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10002"/>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itchFamily="50" charset="-128"/>
                          <a:ea typeface="Meiryo UI" pitchFamily="50" charset="-128"/>
                          <a:cs typeface="Meiryo UI" pitchFamily="50" charset="-128"/>
                        </a:rPr>
                        <a:t>民間事業者</a:t>
                      </a:r>
                    </a:p>
                  </a:txBody>
                  <a:tcPr marL="0" marR="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70000"/>
                      </a:srgbClr>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latin typeface="Meiryo UI" pitchFamily="50" charset="-128"/>
                        <a:ea typeface="Meiryo UI" pitchFamily="50" charset="-128"/>
                        <a:cs typeface="Meiryo UI" pitchFamily="50" charset="-128"/>
                      </a:endParaRPr>
                    </a:p>
                  </a:txBody>
                  <a:tcPr marL="0" marR="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alpha val="25000"/>
                      </a:srgbClr>
                    </a:solidFill>
                  </a:tcPr>
                </a:tc>
                <a:extLst>
                  <a:ext uri="{0D108BD9-81ED-4DB2-BD59-A6C34878D82A}">
                    <a16:rowId xmlns:a16="http://schemas.microsoft.com/office/drawing/2014/main" val="10003"/>
                  </a:ext>
                </a:extLst>
              </a:tr>
            </a:tbl>
          </a:graphicData>
        </a:graphic>
      </p:graphicFrame>
      <p:sp>
        <p:nvSpPr>
          <p:cNvPr id="55" name="正方形/長方形 54"/>
          <p:cNvSpPr/>
          <p:nvPr/>
        </p:nvSpPr>
        <p:spPr>
          <a:xfrm>
            <a:off x="1271464" y="1595626"/>
            <a:ext cx="3024336" cy="49297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24000" rIns="36000" bIns="0" rtlCol="0" anchor="t" anchorCtr="0"/>
          <a:lstStyle/>
          <a:p>
            <a:pPr marL="88900" indent="-88900"/>
            <a:r>
              <a:rPr lang="en-US" altLang="ja-JP" sz="1200" dirty="0">
                <a:solidFill>
                  <a:schemeClr val="tx1"/>
                </a:solidFill>
                <a:latin typeface="+mn-ea"/>
              </a:rPr>
              <a:t>【</a:t>
            </a:r>
            <a:r>
              <a:rPr lang="ja-JP" altLang="en-US" sz="1200" dirty="0">
                <a:solidFill>
                  <a:schemeClr val="tx1"/>
                </a:solidFill>
                <a:latin typeface="+mn-ea"/>
              </a:rPr>
              <a:t>京橋</a:t>
            </a:r>
            <a:r>
              <a:rPr lang="en-US" altLang="ja-JP" sz="1200" dirty="0">
                <a:solidFill>
                  <a:schemeClr val="tx1"/>
                </a:solidFill>
                <a:latin typeface="+mn-ea"/>
              </a:rPr>
              <a:t>】</a:t>
            </a:r>
          </a:p>
          <a:p>
            <a:pPr marL="88900" indent="-88900"/>
            <a:r>
              <a:rPr lang="ja-JP" altLang="en-US" sz="1200" spc="-100" dirty="0">
                <a:solidFill>
                  <a:schemeClr val="tx1"/>
                </a:solidFill>
                <a:latin typeface="ＭＳ Ｐ明朝" pitchFamily="18" charset="-128"/>
                <a:ea typeface="ＭＳ Ｐ明朝" pitchFamily="18" charset="-128"/>
              </a:rPr>
              <a:t>・大阪第</a:t>
            </a:r>
            <a:r>
              <a:rPr lang="en-US" altLang="ja-JP" sz="1200" spc="-100" dirty="0">
                <a:solidFill>
                  <a:schemeClr val="tx1"/>
                </a:solidFill>
                <a:latin typeface="ＭＳ Ｐ明朝" pitchFamily="18" charset="-128"/>
                <a:ea typeface="ＭＳ Ｐ明朝" pitchFamily="18" charset="-128"/>
              </a:rPr>
              <a:t>4</a:t>
            </a:r>
            <a:r>
              <a:rPr lang="ja-JP" altLang="en-US" sz="1200" spc="-100" dirty="0">
                <a:solidFill>
                  <a:schemeClr val="tx1"/>
                </a:solidFill>
                <a:latin typeface="ＭＳ Ｐ明朝" pitchFamily="18" charset="-128"/>
                <a:ea typeface="ＭＳ Ｐ明朝" pitchFamily="18" charset="-128"/>
              </a:rPr>
              <a:t>の乗降客数があるターミナルであるが、そのポテンシャルを十分に活かしきれていない。</a:t>
            </a:r>
            <a:endParaRPr lang="en-US" altLang="ja-JP" sz="1200" dirty="0">
              <a:solidFill>
                <a:schemeClr val="tx1"/>
              </a:solidFill>
              <a:latin typeface="ＭＳ Ｐ明朝" pitchFamily="18" charset="-128"/>
              <a:ea typeface="ＭＳ Ｐ明朝" pitchFamily="18" charset="-128"/>
            </a:endParaRPr>
          </a:p>
          <a:p>
            <a:pPr marL="88900" indent="-88900"/>
            <a:r>
              <a:rPr lang="ja-JP" altLang="en-US" sz="1200" dirty="0" smtClean="0">
                <a:solidFill>
                  <a:schemeClr val="tx1"/>
                </a:solidFill>
                <a:latin typeface="ＭＳ Ｐ明朝" pitchFamily="18" charset="-128"/>
                <a:ea typeface="ＭＳ Ｐ明朝" pitchFamily="18" charset="-128"/>
              </a:rPr>
              <a:t>・</a:t>
            </a:r>
            <a:r>
              <a:rPr lang="ja-JP" altLang="en-US" sz="1200" spc="-100" dirty="0">
                <a:solidFill>
                  <a:schemeClr val="tx1"/>
                </a:solidFill>
                <a:latin typeface="ＭＳ Ｐ明朝" pitchFamily="18" charset="-128"/>
                <a:ea typeface="ＭＳ Ｐ明朝" pitchFamily="18" charset="-128"/>
              </a:rPr>
              <a:t>ターミナルに乗り入れる鉄道路線（</a:t>
            </a:r>
            <a:r>
              <a:rPr lang="ja-JP" altLang="ja-JP" sz="1200" dirty="0">
                <a:solidFill>
                  <a:schemeClr val="tx1"/>
                </a:solidFill>
                <a:latin typeface="ＭＳ Ｐ明朝" pitchFamily="18" charset="-128"/>
                <a:ea typeface="ＭＳ Ｐ明朝" pitchFamily="18" charset="-128"/>
              </a:rPr>
              <a:t>ＪＲ環状線、</a:t>
            </a:r>
            <a:r>
              <a:rPr lang="en-US" altLang="ja-JP" sz="1200" dirty="0">
                <a:solidFill>
                  <a:schemeClr val="tx1"/>
                </a:solidFill>
                <a:latin typeface="ＭＳ Ｐ明朝" pitchFamily="18" charset="-128"/>
                <a:ea typeface="ＭＳ Ｐ明朝" pitchFamily="18" charset="-128"/>
              </a:rPr>
              <a:t>JR</a:t>
            </a:r>
            <a:r>
              <a:rPr lang="ja-JP" altLang="ja-JP" sz="1200" dirty="0">
                <a:solidFill>
                  <a:schemeClr val="tx1"/>
                </a:solidFill>
                <a:latin typeface="ＭＳ Ｐ明朝" pitchFamily="18" charset="-128"/>
                <a:ea typeface="ＭＳ Ｐ明朝" pitchFamily="18" charset="-128"/>
              </a:rPr>
              <a:t>東西線</a:t>
            </a:r>
            <a:r>
              <a:rPr lang="ja-JP" altLang="ja-JP"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Osaka Metro</a:t>
            </a:r>
            <a:r>
              <a:rPr lang="ja-JP" altLang="ja-JP" sz="1200" dirty="0" err="1" smtClean="0">
                <a:solidFill>
                  <a:schemeClr val="tx1"/>
                </a:solidFill>
                <a:latin typeface="ＭＳ Ｐ明朝" pitchFamily="18" charset="-128"/>
                <a:ea typeface="ＭＳ Ｐ明朝" pitchFamily="18" charset="-128"/>
              </a:rPr>
              <a:t>、</a:t>
            </a:r>
            <a:r>
              <a:rPr lang="ja-JP" altLang="ja-JP" sz="1200" dirty="0">
                <a:solidFill>
                  <a:schemeClr val="tx1"/>
                </a:solidFill>
                <a:latin typeface="ＭＳ Ｐ明朝" pitchFamily="18" charset="-128"/>
                <a:ea typeface="ＭＳ Ｐ明朝" pitchFamily="18" charset="-128"/>
              </a:rPr>
              <a:t>京阪本線</a:t>
            </a:r>
            <a:r>
              <a:rPr lang="ja-JP" altLang="en-US" sz="1200" dirty="0">
                <a:solidFill>
                  <a:schemeClr val="tx1"/>
                </a:solidFill>
                <a:latin typeface="ＭＳ Ｐ明朝" pitchFamily="18" charset="-128"/>
                <a:ea typeface="ＭＳ Ｐ明朝" pitchFamily="18" charset="-128"/>
              </a:rPr>
              <a:t>）</a:t>
            </a:r>
            <a:r>
              <a:rPr lang="ja-JP" altLang="en-US" sz="1200" spc="-100" dirty="0">
                <a:solidFill>
                  <a:schemeClr val="tx1"/>
                </a:solidFill>
                <a:latin typeface="ＭＳ Ｐ明朝" pitchFamily="18" charset="-128"/>
                <a:ea typeface="ＭＳ Ｐ明朝" pitchFamily="18" charset="-128"/>
              </a:rPr>
              <a:t>相互間の乗換えや大阪ビジネスパークへの動線には多くの上下移動を伴い、また、歩行者動線も交錯している。</a:t>
            </a:r>
            <a:endParaRPr lang="en-US" altLang="ja-JP" sz="1200" spc="-100" dirty="0">
              <a:solidFill>
                <a:schemeClr val="tx1"/>
              </a:solidFill>
              <a:latin typeface="ＭＳ Ｐ明朝" pitchFamily="18" charset="-128"/>
              <a:ea typeface="ＭＳ Ｐ明朝" pitchFamily="18" charset="-128"/>
            </a:endParaRPr>
          </a:p>
          <a:p>
            <a:pPr marL="88900" indent="-88900"/>
            <a:endParaRPr lang="en-US" altLang="ja-JP" sz="1200" dirty="0">
              <a:solidFill>
                <a:schemeClr val="tx1"/>
              </a:solidFill>
              <a:latin typeface="+mn-ea"/>
            </a:endParaRPr>
          </a:p>
          <a:p>
            <a:pPr marL="88900" indent="-88900">
              <a:lnSpc>
                <a:spcPct val="150000"/>
              </a:lnSpc>
            </a:pPr>
            <a:r>
              <a:rPr lang="en-US" altLang="ja-JP" sz="1200" dirty="0">
                <a:solidFill>
                  <a:schemeClr val="tx1"/>
                </a:solidFill>
                <a:latin typeface="+mn-ea"/>
              </a:rPr>
              <a:t>【</a:t>
            </a:r>
            <a:r>
              <a:rPr lang="ja-JP" altLang="en-US" sz="1200" dirty="0">
                <a:solidFill>
                  <a:schemeClr val="tx1"/>
                </a:solidFill>
                <a:latin typeface="+mn-ea"/>
              </a:rPr>
              <a:t>大阪ビジネスパーク</a:t>
            </a:r>
            <a:r>
              <a:rPr lang="en-US" altLang="ja-JP" sz="1200" dirty="0">
                <a:solidFill>
                  <a:schemeClr val="tx1"/>
                </a:solidFill>
                <a:latin typeface="+mn-ea"/>
              </a:rPr>
              <a:t>】</a:t>
            </a:r>
          </a:p>
          <a:p>
            <a:pPr marL="87313" indent="-87313"/>
            <a:r>
              <a:rPr lang="ja-JP" altLang="en-US" sz="1200" dirty="0">
                <a:solidFill>
                  <a:schemeClr val="tx1"/>
                </a:solidFill>
                <a:latin typeface="ＭＳ Ｐ明朝" pitchFamily="18" charset="-128"/>
                <a:ea typeface="ＭＳ Ｐ明朝" pitchFamily="18" charset="-128"/>
              </a:rPr>
              <a:t>・大阪ビジネスパークはまちび</a:t>
            </a:r>
            <a:r>
              <a:rPr lang="ja-JP" altLang="en-US" sz="1200" dirty="0" err="1">
                <a:solidFill>
                  <a:schemeClr val="tx1"/>
                </a:solidFill>
                <a:latin typeface="ＭＳ Ｐ明朝" pitchFamily="18" charset="-128"/>
                <a:ea typeface="ＭＳ Ｐ明朝" pitchFamily="18" charset="-128"/>
              </a:rPr>
              <a:t>らき</a:t>
            </a:r>
            <a:r>
              <a:rPr lang="ja-JP" altLang="en-US" sz="1200" dirty="0">
                <a:solidFill>
                  <a:schemeClr val="tx1"/>
                </a:solidFill>
                <a:latin typeface="ＭＳ Ｐ明朝" pitchFamily="18" charset="-128"/>
                <a:ea typeface="ＭＳ Ｐ明朝" pitchFamily="18" charset="-128"/>
              </a:rPr>
              <a:t>から約</a:t>
            </a:r>
            <a:r>
              <a:rPr lang="en-US" altLang="ja-JP" sz="1200" dirty="0">
                <a:solidFill>
                  <a:schemeClr val="tx1"/>
                </a:solidFill>
                <a:latin typeface="ＭＳ Ｐ明朝" pitchFamily="18" charset="-128"/>
                <a:ea typeface="ＭＳ Ｐ明朝" pitchFamily="18" charset="-128"/>
              </a:rPr>
              <a:t>30</a:t>
            </a:r>
            <a:r>
              <a:rPr lang="ja-JP" altLang="en-US" sz="1200" dirty="0">
                <a:solidFill>
                  <a:schemeClr val="tx1"/>
                </a:solidFill>
                <a:latin typeface="ＭＳ Ｐ明朝" pitchFamily="18" charset="-128"/>
                <a:ea typeface="ＭＳ Ｐ明朝" pitchFamily="18" charset="-128"/>
              </a:rPr>
              <a:t>年経過し、今後大規模な改修・更新時期を迎えるにあたり、他の拠点開発と区別化できるコンセプトが必要となっている。</a:t>
            </a:r>
            <a:endParaRPr lang="en-US" altLang="ja-JP" sz="1200" dirty="0">
              <a:solidFill>
                <a:schemeClr val="tx1"/>
              </a:solidFill>
              <a:latin typeface="ＭＳ Ｐ明朝" pitchFamily="18" charset="-128"/>
              <a:ea typeface="ＭＳ Ｐ明朝" pitchFamily="18" charset="-128"/>
            </a:endParaRPr>
          </a:p>
          <a:p>
            <a:pPr marL="87313" indent="-87313"/>
            <a:r>
              <a:rPr lang="ja-JP" altLang="en-US" sz="1200" dirty="0">
                <a:solidFill>
                  <a:schemeClr val="tx1"/>
                </a:solidFill>
                <a:latin typeface="ＭＳ Ｐ明朝" pitchFamily="18" charset="-128"/>
                <a:ea typeface="ＭＳ Ｐ明朝" pitchFamily="18" charset="-128"/>
              </a:rPr>
              <a:t>・地権者企業</a:t>
            </a:r>
            <a:r>
              <a:rPr lang="ja-JP" altLang="en-US" sz="1200" dirty="0" smtClean="0">
                <a:solidFill>
                  <a:schemeClr val="tx1"/>
                </a:solidFill>
                <a:latin typeface="ＭＳ Ｐ明朝" pitchFamily="18" charset="-128"/>
                <a:ea typeface="ＭＳ Ｐ明朝" pitchFamily="18" charset="-128"/>
              </a:rPr>
              <a:t>が防災</a:t>
            </a:r>
            <a:r>
              <a:rPr lang="ja-JP" altLang="en-US" sz="1200" dirty="0">
                <a:solidFill>
                  <a:schemeClr val="tx1"/>
                </a:solidFill>
                <a:latin typeface="ＭＳ Ｐ明朝" pitchFamily="18" charset="-128"/>
                <a:ea typeface="ＭＳ Ｐ明朝" pitchFamily="18" charset="-128"/>
              </a:rPr>
              <a:t>・低炭素・スマートコミュニティをテーマとした取組みを実施している</a:t>
            </a:r>
            <a:r>
              <a:rPr lang="ja-JP" altLang="ja-JP"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7313" indent="-87313"/>
            <a:r>
              <a:rPr lang="ja-JP" altLang="en-US" sz="1200" dirty="0" smtClean="0">
                <a:solidFill>
                  <a:schemeClr val="tx1"/>
                </a:solidFill>
                <a:latin typeface="ＭＳ Ｐ明朝" pitchFamily="18" charset="-128"/>
                <a:ea typeface="ＭＳ Ｐ明朝" pitchFamily="18" charset="-128"/>
              </a:rPr>
              <a:t>・地権者企業からなる大阪</a:t>
            </a:r>
            <a:r>
              <a:rPr lang="ja-JP" altLang="en-US" sz="1200" dirty="0">
                <a:solidFill>
                  <a:schemeClr val="tx1"/>
                </a:solidFill>
                <a:latin typeface="ＭＳ Ｐ明朝" pitchFamily="18" charset="-128"/>
                <a:ea typeface="ＭＳ Ｐ明朝" pitchFamily="18" charset="-128"/>
              </a:rPr>
              <a:t>ビジネスパーク協議会が一般社団法人と</a:t>
            </a:r>
            <a:r>
              <a:rPr lang="ja-JP" altLang="en-US" sz="1200" dirty="0" smtClean="0">
                <a:solidFill>
                  <a:schemeClr val="tx1"/>
                </a:solidFill>
                <a:latin typeface="ＭＳ Ｐ明朝" pitchFamily="18" charset="-128"/>
                <a:ea typeface="ＭＳ Ｐ明朝" pitchFamily="18" charset="-128"/>
              </a:rPr>
              <a:t>して活動を開始し、京橋</a:t>
            </a:r>
            <a:r>
              <a:rPr lang="ja-JP" altLang="en-US" sz="1200" dirty="0">
                <a:solidFill>
                  <a:schemeClr val="tx1"/>
                </a:solidFill>
                <a:latin typeface="ＭＳ Ｐ明朝" pitchFamily="18" charset="-128"/>
                <a:ea typeface="ＭＳ Ｐ明朝" pitchFamily="18" charset="-128"/>
              </a:rPr>
              <a:t>、大阪城公園との回遊性の向上に資する</a:t>
            </a:r>
            <a:r>
              <a:rPr lang="ja-JP" altLang="en-US" sz="1200" dirty="0" smtClean="0">
                <a:solidFill>
                  <a:schemeClr val="tx1"/>
                </a:solidFill>
                <a:latin typeface="ＭＳ Ｐ明朝" pitchFamily="18" charset="-128"/>
                <a:ea typeface="ＭＳ Ｐ明朝" pitchFamily="18" charset="-128"/>
              </a:rPr>
              <a:t>パークアベニューの</a:t>
            </a:r>
            <a:r>
              <a:rPr lang="ja-JP" altLang="en-US" sz="1200" dirty="0">
                <a:solidFill>
                  <a:schemeClr val="tx1"/>
                </a:solidFill>
                <a:latin typeface="ＭＳ Ｐ明朝" pitchFamily="18" charset="-128"/>
                <a:ea typeface="ＭＳ Ｐ明朝" pitchFamily="18" charset="-128"/>
              </a:rPr>
              <a:t>活用（</a:t>
            </a:r>
            <a:r>
              <a:rPr lang="en-US" altLang="ja-JP" sz="1200" dirty="0">
                <a:solidFill>
                  <a:schemeClr val="tx1"/>
                </a:solidFill>
                <a:latin typeface="ＭＳ Ｐ明朝" pitchFamily="18" charset="-128"/>
                <a:ea typeface="ＭＳ Ｐ明朝" pitchFamily="18" charset="-128"/>
              </a:rPr>
              <a:t>2015.10</a:t>
            </a:r>
            <a:r>
              <a:rPr lang="ja-JP" altLang="en-US" sz="1200" dirty="0">
                <a:solidFill>
                  <a:schemeClr val="tx1"/>
                </a:solidFill>
                <a:latin typeface="ＭＳ Ｐ明朝" pitchFamily="18" charset="-128"/>
                <a:ea typeface="ＭＳ Ｐ明朝" pitchFamily="18" charset="-128"/>
              </a:rPr>
              <a:t>に社会実験）など、本格的なエリアマネジメントに向けた検討を開始している</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p:txBody>
      </p:sp>
      <p:sp>
        <p:nvSpPr>
          <p:cNvPr id="56" name="正方形/長方形 55"/>
          <p:cNvSpPr/>
          <p:nvPr/>
        </p:nvSpPr>
        <p:spPr>
          <a:xfrm>
            <a:off x="1271464" y="1595627"/>
            <a:ext cx="1821608" cy="288031"/>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600" b="1" dirty="0" smtClean="0"/>
              <a:t>取組前</a:t>
            </a:r>
            <a:endParaRPr lang="ja-JP" altLang="en-US" sz="1600" b="1" dirty="0"/>
          </a:p>
        </p:txBody>
      </p:sp>
      <p:sp>
        <p:nvSpPr>
          <p:cNvPr id="51" name="環状矢印 50"/>
          <p:cNvSpPr/>
          <p:nvPr/>
        </p:nvSpPr>
        <p:spPr>
          <a:xfrm rot="14567440">
            <a:off x="8871888" y="2280214"/>
            <a:ext cx="1398888" cy="1398888"/>
          </a:xfrm>
          <a:prstGeom prst="circularArrow">
            <a:avLst>
              <a:gd name="adj1" fmla="val 8014"/>
              <a:gd name="adj2" fmla="val 780585"/>
              <a:gd name="adj3" fmla="val 20484621"/>
              <a:gd name="adj4" fmla="val 10800000"/>
              <a:gd name="adj5" fmla="val 7637"/>
            </a:avLst>
          </a:prstGeom>
          <a:solidFill>
            <a:schemeClr val="accent6">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53" name="環状矢印 52"/>
          <p:cNvSpPr/>
          <p:nvPr/>
        </p:nvSpPr>
        <p:spPr>
          <a:xfrm rot="3767440">
            <a:off x="8870998" y="2274353"/>
            <a:ext cx="1398888" cy="1398888"/>
          </a:xfrm>
          <a:prstGeom prst="circularArrow">
            <a:avLst>
              <a:gd name="adj1" fmla="val 8014"/>
              <a:gd name="adj2" fmla="val 780585"/>
              <a:gd name="adj3" fmla="val 20484621"/>
              <a:gd name="adj4" fmla="val 10800000"/>
              <a:gd name="adj5" fmla="val 7637"/>
            </a:avLst>
          </a:prstGeom>
          <a:solidFill>
            <a:schemeClr val="accent6">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94" name="上下矢印 293"/>
          <p:cNvSpPr/>
          <p:nvPr/>
        </p:nvSpPr>
        <p:spPr>
          <a:xfrm rot="1525111">
            <a:off x="9505472" y="2710084"/>
            <a:ext cx="441761" cy="1469681"/>
          </a:xfrm>
          <a:prstGeom prst="upDownArrow">
            <a:avLst>
              <a:gd name="adj1" fmla="val 50000"/>
              <a:gd name="adj2" fmla="val 27172"/>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900" dirty="0">
                <a:solidFill>
                  <a:schemeClr val="tx1"/>
                </a:solidFill>
              </a:rPr>
              <a:t>歩行者ネットワークの強化</a:t>
            </a:r>
          </a:p>
        </p:txBody>
      </p:sp>
      <p:sp>
        <p:nvSpPr>
          <p:cNvPr id="58" name="正方形/長方形 57"/>
          <p:cNvSpPr/>
          <p:nvPr/>
        </p:nvSpPr>
        <p:spPr>
          <a:xfrm>
            <a:off x="8785195" y="1918449"/>
            <a:ext cx="1172116" cy="200055"/>
          </a:xfrm>
          <a:prstGeom prst="rect">
            <a:avLst/>
          </a:prstGeom>
          <a:solidFill>
            <a:schemeClr val="bg1">
              <a:alpha val="75000"/>
            </a:schemeClr>
          </a:solidFill>
          <a:ln w="6350">
            <a:solidFill>
              <a:schemeClr val="tx1"/>
            </a:solidFill>
          </a:ln>
        </p:spPr>
        <p:txBody>
          <a:bodyPr wrap="none" lIns="91440" tIns="45720" rIns="91440" bIns="45720">
            <a:spAutoFit/>
          </a:bodyPr>
          <a:lstStyle/>
          <a:p>
            <a:pPr algn="ctr"/>
            <a:r>
              <a:rPr lang="ja-JP" altLang="en-US" sz="700" dirty="0"/>
              <a:t>鉄道駅相互間の連携強化</a:t>
            </a:r>
            <a:endParaRPr lang="en-US" altLang="ja-JP" sz="700" dirty="0"/>
          </a:p>
        </p:txBody>
      </p:sp>
      <p:cxnSp>
        <p:nvCxnSpPr>
          <p:cNvPr id="65" name="直線コネクタ 64"/>
          <p:cNvCxnSpPr>
            <a:endCxn id="58" idx="2"/>
          </p:cNvCxnSpPr>
          <p:nvPr/>
        </p:nvCxnSpPr>
        <p:spPr>
          <a:xfrm flipH="1" flipV="1">
            <a:off x="9371253" y="2118503"/>
            <a:ext cx="10368" cy="30008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スライド番号プレースホルダ 53"/>
          <p:cNvSpPr>
            <a:spLocks noGrp="1"/>
          </p:cNvSpPr>
          <p:nvPr>
            <p:ph type="sldNum" sz="quarter" idx="12"/>
          </p:nvPr>
        </p:nvSpPr>
        <p:spPr/>
        <p:txBody>
          <a:bodyPr/>
          <a:lstStyle/>
          <a:p>
            <a:fld id="{37EF5067-3AB7-4642-9103-42CBD40CC6D9}" type="slidenum">
              <a:rPr kumimoji="1" lang="ja-JP" altLang="en-US" smtClean="0"/>
              <a:pPr/>
              <a:t>48</a:t>
            </a:fld>
            <a:endParaRPr kumimoji="1" lang="ja-JP" altLang="en-US" dirty="0"/>
          </a:p>
        </p:txBody>
      </p:sp>
      <p:cxnSp>
        <p:nvCxnSpPr>
          <p:cNvPr id="4" name="直線コネクタ 3"/>
          <p:cNvCxnSpPr/>
          <p:nvPr/>
        </p:nvCxnSpPr>
        <p:spPr>
          <a:xfrm flipV="1">
            <a:off x="8411696" y="5578530"/>
            <a:ext cx="679461" cy="42474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4"/>
          <a:stretch>
            <a:fillRect/>
          </a:stretch>
        </p:blipFill>
        <p:spPr>
          <a:xfrm>
            <a:off x="7297668" y="5639855"/>
            <a:ext cx="1120140" cy="838200"/>
          </a:xfrm>
          <a:prstGeom prst="rect">
            <a:avLst/>
          </a:prstGeom>
        </p:spPr>
      </p:pic>
      <p:sp>
        <p:nvSpPr>
          <p:cNvPr id="62" name="テキスト ボックス 61"/>
          <p:cNvSpPr txBox="1"/>
          <p:nvPr/>
        </p:nvSpPr>
        <p:spPr>
          <a:xfrm>
            <a:off x="7272512" y="6359984"/>
            <a:ext cx="1179820" cy="153888"/>
          </a:xfrm>
          <a:prstGeom prst="rect">
            <a:avLst/>
          </a:prstGeom>
          <a:solidFill>
            <a:schemeClr val="bg1">
              <a:alpha val="50000"/>
            </a:schemeClr>
          </a:solidFill>
        </p:spPr>
        <p:txBody>
          <a:bodyPr wrap="square" lIns="0" tIns="0" rIns="0" bIns="0" rtlCol="0">
            <a:spAutoFit/>
          </a:bodyPr>
          <a:lstStyle/>
          <a:p>
            <a:pPr algn="ctr"/>
            <a:r>
              <a:rPr lang="ja-JP" altLang="en-US" sz="1000" dirty="0">
                <a:latin typeface="Meiryo UI" pitchFamily="50" charset="-128"/>
                <a:ea typeface="Meiryo UI" pitchFamily="50" charset="-128"/>
                <a:cs typeface="Meiryo UI" pitchFamily="50" charset="-128"/>
              </a:rPr>
              <a:t>読売</a:t>
            </a:r>
            <a:r>
              <a:rPr lang="ja-JP" altLang="en-US" sz="1000" dirty="0" smtClean="0">
                <a:latin typeface="Meiryo UI" pitchFamily="50" charset="-128"/>
                <a:ea typeface="Meiryo UI" pitchFamily="50" charset="-128"/>
                <a:cs typeface="Meiryo UI" pitchFamily="50" charset="-128"/>
              </a:rPr>
              <a:t>テレビ</a:t>
            </a:r>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予定</a:t>
            </a:r>
            <a:r>
              <a:rPr lang="en-US" altLang="ja-JP" sz="1000" dirty="0">
                <a:latin typeface="Meiryo UI" pitchFamily="50" charset="-128"/>
                <a:ea typeface="Meiryo UI" pitchFamily="50" charset="-128"/>
                <a:cs typeface="Meiryo UI" pitchFamily="50" charset="-128"/>
              </a:rPr>
              <a:t>)</a:t>
            </a:r>
          </a:p>
        </p:txBody>
      </p:sp>
      <p:pic>
        <p:nvPicPr>
          <p:cNvPr id="2" name="図 1"/>
          <p:cNvPicPr>
            <a:picLocks noChangeAspect="1"/>
          </p:cNvPicPr>
          <p:nvPr/>
        </p:nvPicPr>
        <p:blipFill>
          <a:blip r:embed="rId5"/>
          <a:stretch>
            <a:fillRect/>
          </a:stretch>
        </p:blipFill>
        <p:spPr>
          <a:xfrm>
            <a:off x="9746003" y="5578468"/>
            <a:ext cx="1109302" cy="666936"/>
          </a:xfrm>
          <a:prstGeom prst="rect">
            <a:avLst/>
          </a:prstGeom>
        </p:spPr>
      </p:pic>
      <p:sp>
        <p:nvSpPr>
          <p:cNvPr id="57" name="テキスト ボックス 56"/>
          <p:cNvSpPr txBox="1"/>
          <p:nvPr/>
        </p:nvSpPr>
        <p:spPr>
          <a:xfrm>
            <a:off x="9752027" y="5583924"/>
            <a:ext cx="1179820" cy="153888"/>
          </a:xfrm>
          <a:prstGeom prst="rect">
            <a:avLst/>
          </a:prstGeom>
          <a:solidFill>
            <a:schemeClr val="bg1">
              <a:alpha val="50000"/>
            </a:schemeClr>
          </a:solidFill>
        </p:spPr>
        <p:txBody>
          <a:bodyPr wrap="square" lIns="0" tIns="0" rIns="0" bIns="0" rtlCol="0">
            <a:spAutoFit/>
          </a:bodyPr>
          <a:lstStyle/>
          <a:p>
            <a:pPr algn="ctr"/>
            <a:r>
              <a:rPr lang="ja-JP" altLang="en-US" sz="1000" dirty="0" smtClean="0">
                <a:latin typeface="Meiryo UI" pitchFamily="50" charset="-128"/>
                <a:ea typeface="Meiryo UI" pitchFamily="50" charset="-128"/>
                <a:cs typeface="Meiryo UI" pitchFamily="50" charset="-128"/>
              </a:rPr>
              <a:t>社会実験の様子</a:t>
            </a:r>
            <a:endParaRPr lang="en-US" altLang="ja-JP" sz="10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42708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73626" y="508000"/>
            <a:ext cx="9652000" cy="6183085"/>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．夢洲等</a:t>
            </a:r>
            <a:r>
              <a:rPr lang="en-US" altLang="ja-JP"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2050" name="Rectangle 2"/>
          <p:cNvSpPr>
            <a:spLocks noChangeArrowheads="1"/>
          </p:cNvSpPr>
          <p:nvPr/>
        </p:nvSpPr>
        <p:spPr bwMode="auto">
          <a:xfrm>
            <a:off x="1266364" y="447644"/>
            <a:ext cx="9593943" cy="75020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150000"/>
              </a:lnSpc>
            </a:pPr>
            <a:endParaRPr lang="en-US" altLang="ja-JP" sz="800" b="1" dirty="0" smtClean="0"/>
          </a:p>
          <a:p>
            <a:pPr>
              <a:lnSpc>
                <a:spcPct val="150000"/>
              </a:lnSpc>
            </a:pPr>
            <a:r>
              <a:rPr lang="ja-JP" altLang="ja-JP" sz="1600" b="1" dirty="0" smtClean="0"/>
              <a:t>１．エリアの</a:t>
            </a:r>
            <a:r>
              <a:rPr lang="ja-JP" altLang="en-US" sz="1600" b="1" dirty="0" smtClean="0"/>
              <a:t>状況</a:t>
            </a:r>
            <a:endParaRPr lang="ja-JP" altLang="ja-JP" sz="1600" dirty="0" smtClean="0"/>
          </a:p>
          <a:p>
            <a:pPr marL="180975" indent="-180975">
              <a:lnSpc>
                <a:spcPct val="150000"/>
              </a:lnSpc>
            </a:pPr>
            <a:r>
              <a:rPr lang="ja-JP" altLang="en-US" sz="1600" dirty="0">
                <a:latin typeface="ＭＳ Ｐ明朝" pitchFamily="18" charset="-128"/>
                <a:ea typeface="ＭＳ Ｐ明朝" pitchFamily="18" charset="-128"/>
              </a:rPr>
              <a:t>　</a:t>
            </a:r>
            <a:r>
              <a:rPr lang="ja-JP" altLang="en-US" sz="1600" dirty="0" smtClean="0">
                <a:latin typeface="ＭＳ Ｐ明朝" pitchFamily="18" charset="-128"/>
                <a:ea typeface="ＭＳ Ｐ明朝" pitchFamily="18" charset="-128"/>
              </a:rPr>
              <a:t>・</a:t>
            </a:r>
            <a:r>
              <a:rPr lang="ja-JP" altLang="ja-JP" sz="1600" dirty="0" smtClean="0">
                <a:latin typeface="ＭＳ Ｐ明朝" pitchFamily="18" charset="-128"/>
                <a:ea typeface="ＭＳ Ｐ明朝" pitchFamily="18" charset="-128"/>
              </a:rPr>
              <a:t>夢</a:t>
            </a:r>
            <a:r>
              <a:rPr lang="ja-JP" altLang="ja-JP" sz="1600" dirty="0">
                <a:latin typeface="ＭＳ Ｐ明朝" pitchFamily="18" charset="-128"/>
                <a:ea typeface="ＭＳ Ｐ明朝" pitchFamily="18" charset="-128"/>
              </a:rPr>
              <a:t>洲は大阪・関西の物流機能の中心を担</a:t>
            </a:r>
            <a:r>
              <a:rPr lang="ja-JP" altLang="en-US" sz="1600" dirty="0">
                <a:latin typeface="ＭＳ Ｐ明朝" pitchFamily="18" charset="-128"/>
                <a:ea typeface="ＭＳ Ｐ明朝" pitchFamily="18" charset="-128"/>
              </a:rPr>
              <a:t>う</a:t>
            </a:r>
            <a:r>
              <a:rPr lang="ja-JP" altLang="ja-JP" sz="1600" dirty="0">
                <a:latin typeface="ＭＳ Ｐ明朝" pitchFamily="18" charset="-128"/>
                <a:ea typeface="ＭＳ Ｐ明朝" pitchFamily="18" charset="-128"/>
              </a:rPr>
              <a:t>国際コンテナターミナル</a:t>
            </a:r>
            <a:r>
              <a:rPr lang="ja-JP" altLang="en-US" sz="1600" dirty="0">
                <a:latin typeface="ＭＳ Ｐ明朝" pitchFamily="18" charset="-128"/>
                <a:ea typeface="ＭＳ Ｐ明朝" pitchFamily="18" charset="-128"/>
              </a:rPr>
              <a:t>が立地するほか、</a:t>
            </a:r>
            <a:r>
              <a:rPr lang="en-US" altLang="ja-JP" sz="1600" dirty="0">
                <a:latin typeface="ＭＳ Ｐ明朝" pitchFamily="18" charset="-128"/>
                <a:ea typeface="ＭＳ Ｐ明朝" pitchFamily="18" charset="-128"/>
              </a:rPr>
              <a:t>10MW</a:t>
            </a:r>
            <a:r>
              <a:rPr lang="ja-JP" altLang="en-US" sz="1600" dirty="0">
                <a:latin typeface="ＭＳ Ｐ明朝" pitchFamily="18" charset="-128"/>
                <a:ea typeface="ＭＳ Ｐ明朝" pitchFamily="18" charset="-128"/>
              </a:rPr>
              <a:t>の</a:t>
            </a:r>
            <a:r>
              <a:rPr lang="ja-JP" altLang="ja-JP" sz="1600" dirty="0">
                <a:latin typeface="ＭＳ Ｐ明朝" pitchFamily="18" charset="-128"/>
                <a:ea typeface="ＭＳ Ｐ明朝" pitchFamily="18" charset="-128"/>
              </a:rPr>
              <a:t>メガソーラ</a:t>
            </a:r>
            <a:r>
              <a:rPr lang="ja-JP" altLang="en-US" sz="1600" dirty="0">
                <a:latin typeface="ＭＳ Ｐ明朝" pitchFamily="18" charset="-128"/>
                <a:ea typeface="ＭＳ Ｐ明朝" pitchFamily="18" charset="-128"/>
              </a:rPr>
              <a:t>ーが稼働するなど環境・新エネルギーの拠点となっている</a:t>
            </a:r>
            <a:r>
              <a:rPr lang="ja-JP" altLang="ja-JP" sz="1600" dirty="0" smtClean="0">
                <a:latin typeface="ＭＳ Ｐ明朝" pitchFamily="18" charset="-128"/>
                <a:ea typeface="ＭＳ Ｐ明朝" pitchFamily="18" charset="-128"/>
              </a:rPr>
              <a:t>。</a:t>
            </a:r>
            <a:endParaRPr lang="en-US" altLang="ja-JP" sz="1600" dirty="0">
              <a:latin typeface="ＭＳ Ｐ明朝" pitchFamily="18" charset="-128"/>
              <a:ea typeface="ＭＳ Ｐ明朝" pitchFamily="18" charset="-128"/>
            </a:endParaRPr>
          </a:p>
          <a:p>
            <a:pPr marL="180975" indent="-180975">
              <a:lnSpc>
                <a:spcPct val="150000"/>
              </a:lnSpc>
            </a:pPr>
            <a:endParaRPr lang="en-US" altLang="ja-JP" sz="600" dirty="0">
              <a:latin typeface="ＭＳ Ｐ明朝" pitchFamily="18" charset="-128"/>
              <a:ea typeface="ＭＳ Ｐ明朝" pitchFamily="18" charset="-128"/>
            </a:endParaRPr>
          </a:p>
          <a:p>
            <a:pPr>
              <a:lnSpc>
                <a:spcPct val="150000"/>
              </a:lnSpc>
            </a:pPr>
            <a:r>
              <a:rPr lang="ja-JP" altLang="ja-JP" sz="1600" b="1" dirty="0"/>
              <a:t>２．エリアの課題</a:t>
            </a:r>
            <a:endParaRPr lang="ja-JP" altLang="ja-JP" sz="1600" dirty="0"/>
          </a:p>
          <a:p>
            <a:pPr marL="180975" indent="-180975">
              <a:lnSpc>
                <a:spcPct val="150000"/>
              </a:lnSpc>
            </a:pPr>
            <a:r>
              <a:rPr lang="ja-JP" altLang="en-US" sz="1600" dirty="0" smtClean="0">
                <a:latin typeface="ＭＳ Ｐ明朝" pitchFamily="18" charset="-128"/>
                <a:ea typeface="ＭＳ Ｐ明朝" pitchFamily="18" charset="-128"/>
              </a:rPr>
              <a:t>　・</a:t>
            </a:r>
            <a:r>
              <a:rPr lang="ja-JP" altLang="ja-JP" sz="1600" dirty="0" smtClean="0">
                <a:latin typeface="ＭＳ Ｐ明朝" pitchFamily="18" charset="-128"/>
                <a:ea typeface="ＭＳ Ｐ明朝" pitchFamily="18" charset="-128"/>
              </a:rPr>
              <a:t>夢洲</a:t>
            </a:r>
            <a:r>
              <a:rPr lang="ja-JP" altLang="en-US" sz="1600" dirty="0" smtClean="0">
                <a:latin typeface="ＭＳ Ｐ明朝" pitchFamily="18" charset="-128"/>
                <a:ea typeface="ＭＳ Ｐ明朝" pitchFamily="18" charset="-128"/>
              </a:rPr>
              <a:t>においては、</a:t>
            </a:r>
            <a:r>
              <a:rPr lang="ja-JP" altLang="ja-JP" sz="1600" dirty="0" smtClean="0">
                <a:latin typeface="ＭＳ Ｐ明朝" pitchFamily="18" charset="-128"/>
                <a:ea typeface="ＭＳ Ｐ明朝" pitchFamily="18" charset="-128"/>
              </a:rPr>
              <a:t>東部</a:t>
            </a:r>
            <a:r>
              <a:rPr lang="ja-JP" altLang="en-US" sz="1600" dirty="0" smtClean="0">
                <a:latin typeface="ＭＳ Ｐ明朝" pitchFamily="18" charset="-128"/>
                <a:ea typeface="ＭＳ Ｐ明朝" pitchFamily="18" charset="-128"/>
              </a:rPr>
              <a:t>に国際</a:t>
            </a:r>
            <a:r>
              <a:rPr lang="ja-JP" altLang="ja-JP" sz="1600" dirty="0" smtClean="0">
                <a:latin typeface="ＭＳ Ｐ明朝" pitchFamily="18" charset="-128"/>
                <a:ea typeface="ＭＳ Ｐ明朝" pitchFamily="18" charset="-128"/>
              </a:rPr>
              <a:t>コンテナターミナル</a:t>
            </a:r>
            <a:r>
              <a:rPr lang="ja-JP" altLang="en-US" sz="1600" dirty="0" smtClean="0">
                <a:latin typeface="ＭＳ Ｐ明朝" pitchFamily="18" charset="-128"/>
                <a:ea typeface="ＭＳ Ｐ明朝" pitchFamily="18" charset="-128"/>
              </a:rPr>
              <a:t>が稼働しているが、中央部の広大な敷地は現在埋め立て中であり、開発の方向性を定める必要がある。</a:t>
            </a:r>
            <a:endParaRPr lang="en-US" altLang="ja-JP" sz="1600" dirty="0" smtClean="0">
              <a:latin typeface="ＭＳ Ｐ明朝" pitchFamily="18" charset="-128"/>
              <a:ea typeface="ＭＳ Ｐ明朝" pitchFamily="18" charset="-128"/>
            </a:endParaRPr>
          </a:p>
          <a:p>
            <a:pPr marL="180975" indent="-180975">
              <a:lnSpc>
                <a:spcPct val="150000"/>
              </a:lnSpc>
            </a:pPr>
            <a:endParaRPr lang="ja-JP" altLang="ja-JP" sz="500" dirty="0" smtClean="0">
              <a:latin typeface="ＭＳ Ｐ明朝" pitchFamily="18" charset="-128"/>
              <a:ea typeface="ＭＳ Ｐ明朝" pitchFamily="18" charset="-128"/>
            </a:endParaRPr>
          </a:p>
          <a:p>
            <a:pPr>
              <a:lnSpc>
                <a:spcPct val="150000"/>
              </a:lnSpc>
            </a:pPr>
            <a:r>
              <a:rPr lang="ja-JP" altLang="ja-JP" sz="1600" b="1" dirty="0" smtClean="0"/>
              <a:t>３</a:t>
            </a:r>
            <a:r>
              <a:rPr lang="ja-JP" altLang="ja-JP" sz="1600" b="1" dirty="0"/>
              <a:t>．</a:t>
            </a:r>
            <a:r>
              <a:rPr lang="ja-JP" altLang="en-US" sz="1600" b="1" dirty="0"/>
              <a:t>取組内容、</a:t>
            </a:r>
            <a:r>
              <a:rPr lang="ja-JP" altLang="ja-JP" sz="1600" b="1" dirty="0"/>
              <a:t>近年の動向</a:t>
            </a:r>
            <a:endParaRPr lang="ja-JP" altLang="ja-JP" sz="1600" dirty="0"/>
          </a:p>
          <a:p>
            <a:pPr marL="180975" indent="-180975">
              <a:lnSpc>
                <a:spcPct val="150000"/>
              </a:lnSpc>
            </a:pPr>
            <a:r>
              <a:rPr lang="ja-JP" altLang="en-US" sz="1600" dirty="0">
                <a:latin typeface="ＭＳ Ｐ明朝" pitchFamily="18" charset="-128"/>
                <a:ea typeface="ＭＳ Ｐ明朝" pitchFamily="18" charset="-128"/>
              </a:rPr>
              <a:t>　・</a:t>
            </a:r>
            <a:r>
              <a:rPr lang="ja-JP" altLang="ja-JP" sz="1600" dirty="0">
                <a:latin typeface="ＭＳ Ｐ明朝" pitchFamily="18" charset="-128"/>
                <a:ea typeface="ＭＳ Ｐ明朝" pitchFamily="18" charset="-128"/>
              </a:rPr>
              <a:t>関西イノベーション</a:t>
            </a:r>
            <a:r>
              <a:rPr lang="ja-JP" altLang="en-US" sz="1600" dirty="0">
                <a:latin typeface="ＭＳ Ｐ明朝" pitchFamily="18" charset="-128"/>
                <a:ea typeface="ＭＳ Ｐ明朝" pitchFamily="18" charset="-128"/>
              </a:rPr>
              <a:t>国際戦略総合</a:t>
            </a:r>
            <a:r>
              <a:rPr lang="ja-JP" altLang="ja-JP" sz="1600" dirty="0">
                <a:latin typeface="ＭＳ Ｐ明朝" pitchFamily="18" charset="-128"/>
                <a:ea typeface="ＭＳ Ｐ明朝" pitchFamily="18" charset="-128"/>
              </a:rPr>
              <a:t>特区の指定</a:t>
            </a:r>
            <a:r>
              <a:rPr lang="ja-JP" altLang="en-US" sz="1600" dirty="0">
                <a:latin typeface="ＭＳ Ｐ明朝" pitchFamily="18" charset="-128"/>
                <a:ea typeface="ＭＳ Ｐ明朝" pitchFamily="18" charset="-128"/>
              </a:rPr>
              <a:t>とあわせた地方</a:t>
            </a:r>
            <a:r>
              <a:rPr lang="ja-JP" altLang="ja-JP" sz="1600" dirty="0">
                <a:latin typeface="ＭＳ Ｐ明朝" pitchFamily="18" charset="-128"/>
                <a:ea typeface="ＭＳ Ｐ明朝" pitchFamily="18" charset="-128"/>
              </a:rPr>
              <a:t>税</a:t>
            </a:r>
            <a:r>
              <a:rPr lang="en-US" altLang="ja-JP" sz="1600" dirty="0">
                <a:latin typeface="ＭＳ Ｐ明朝" pitchFamily="18" charset="-128"/>
                <a:ea typeface="ＭＳ Ｐ明朝" pitchFamily="18" charset="-128"/>
              </a:rPr>
              <a:t>(</a:t>
            </a:r>
            <a:r>
              <a:rPr lang="ja-JP" altLang="en-US" sz="1600" dirty="0">
                <a:latin typeface="ＭＳ Ｐ明朝" pitchFamily="18" charset="-128"/>
                <a:ea typeface="ＭＳ Ｐ明朝" pitchFamily="18" charset="-128"/>
              </a:rPr>
              <a:t>府・市）の</a:t>
            </a:r>
            <a:r>
              <a:rPr lang="ja-JP" altLang="ja-JP" sz="1600" dirty="0">
                <a:latin typeface="ＭＳ Ｐ明朝" pitchFamily="18" charset="-128"/>
                <a:ea typeface="ＭＳ Ｐ明朝" pitchFamily="18" charset="-128"/>
              </a:rPr>
              <a:t>優遇策により企業誘致に弾みがつくとともに</a:t>
            </a:r>
            <a:r>
              <a:rPr lang="ja-JP" altLang="ja-JP" sz="1600" dirty="0" smtClean="0">
                <a:latin typeface="ＭＳ Ｐ明朝" pitchFamily="18" charset="-128"/>
                <a:ea typeface="ＭＳ Ｐ明朝" pitchFamily="18" charset="-128"/>
              </a:rPr>
              <a:t>、夢</a:t>
            </a:r>
            <a:r>
              <a:rPr lang="ja-JP" altLang="en-US" sz="1600" dirty="0" smtClean="0">
                <a:latin typeface="ＭＳ Ｐ明朝" pitchFamily="18" charset="-128"/>
                <a:ea typeface="ＭＳ Ｐ明朝" pitchFamily="18" charset="-128"/>
              </a:rPr>
              <a:t>洲への</a:t>
            </a:r>
            <a:r>
              <a:rPr lang="ja-JP" altLang="ja-JP" sz="1600" dirty="0" smtClean="0">
                <a:latin typeface="ＭＳ Ｐ明朝" pitchFamily="18" charset="-128"/>
                <a:ea typeface="ＭＳ Ｐ明朝" pitchFamily="18" charset="-128"/>
              </a:rPr>
              <a:t>統合型リゾート</a:t>
            </a:r>
            <a:r>
              <a:rPr lang="ja-JP" altLang="en-US" sz="1600" dirty="0">
                <a:latin typeface="ＭＳ Ｐ明朝" pitchFamily="18" charset="-128"/>
                <a:ea typeface="ＭＳ Ｐ明朝" pitchFamily="18" charset="-128"/>
              </a:rPr>
              <a:t>（</a:t>
            </a:r>
            <a:r>
              <a:rPr lang="en-US" altLang="ja-JP" sz="1600" dirty="0">
                <a:latin typeface="ＭＳ Ｐ明朝" pitchFamily="18" charset="-128"/>
                <a:ea typeface="ＭＳ Ｐ明朝" pitchFamily="18" charset="-128"/>
              </a:rPr>
              <a:t>IR</a:t>
            </a:r>
            <a:r>
              <a:rPr lang="ja-JP" altLang="ja-JP" sz="1600" dirty="0">
                <a:latin typeface="ＭＳ Ｐ明朝" pitchFamily="18" charset="-128"/>
                <a:ea typeface="ＭＳ Ｐ明朝" pitchFamily="18" charset="-128"/>
              </a:rPr>
              <a:t>）</a:t>
            </a:r>
            <a:r>
              <a:rPr lang="ja-JP" altLang="ja-JP" sz="1600" dirty="0" smtClean="0">
                <a:latin typeface="ＭＳ Ｐ明朝" pitchFamily="18" charset="-128"/>
                <a:ea typeface="ＭＳ Ｐ明朝" pitchFamily="18" charset="-128"/>
              </a:rPr>
              <a:t>の</a:t>
            </a:r>
            <a:r>
              <a:rPr lang="ja-JP" altLang="en-US" sz="1600" dirty="0" smtClean="0">
                <a:latin typeface="ＭＳ Ｐ明朝" pitchFamily="18" charset="-128"/>
                <a:ea typeface="ＭＳ Ｐ明朝" pitchFamily="18" charset="-128"/>
              </a:rPr>
              <a:t>誘致を進めるほか、また</a:t>
            </a:r>
            <a:r>
              <a:rPr lang="en-US" altLang="ja-JP" sz="1600" dirty="0" smtClean="0">
                <a:latin typeface="ＭＳ Ｐ明朝" pitchFamily="18" charset="-128"/>
                <a:ea typeface="ＭＳ Ｐ明朝" pitchFamily="18" charset="-128"/>
              </a:rPr>
              <a:t>2025</a:t>
            </a:r>
            <a:r>
              <a:rPr lang="ja-JP" altLang="en-US" sz="1600" dirty="0" smtClean="0">
                <a:latin typeface="ＭＳ Ｐ明朝" pitchFamily="18" charset="-128"/>
                <a:ea typeface="ＭＳ Ｐ明朝" pitchFamily="18" charset="-128"/>
              </a:rPr>
              <a:t>年国際博覧会の開催地が大阪に決定し、</a:t>
            </a:r>
            <a:r>
              <a:rPr lang="ja-JP" altLang="en-US" sz="1600" dirty="0">
                <a:latin typeface="ＭＳ Ｐ明朝" pitchFamily="18" charset="-128"/>
                <a:ea typeface="ＭＳ Ｐ明朝" pitchFamily="18" charset="-128"/>
              </a:rPr>
              <a:t>夢洲</a:t>
            </a:r>
            <a:r>
              <a:rPr lang="ja-JP" altLang="en-US" sz="1600" dirty="0" smtClean="0">
                <a:latin typeface="ＭＳ Ｐ明朝" pitchFamily="18" charset="-128"/>
                <a:ea typeface="ＭＳ Ｐ明朝" pitchFamily="18" charset="-128"/>
              </a:rPr>
              <a:t>がその開催予定地となるな</a:t>
            </a:r>
            <a:r>
              <a:rPr lang="ja-JP" altLang="ja-JP" sz="1600" dirty="0" smtClean="0">
                <a:latin typeface="ＭＳ Ｐ明朝" pitchFamily="18" charset="-128"/>
                <a:ea typeface="ＭＳ Ｐ明朝" pitchFamily="18" charset="-128"/>
              </a:rPr>
              <a:t>ど、新た</a:t>
            </a:r>
            <a:r>
              <a:rPr lang="ja-JP" altLang="ja-JP" sz="1600" dirty="0">
                <a:latin typeface="ＭＳ Ｐ明朝" pitchFamily="18" charset="-128"/>
                <a:ea typeface="ＭＳ Ｐ明朝" pitchFamily="18" charset="-128"/>
              </a:rPr>
              <a:t>な展開が始まっている</a:t>
            </a:r>
            <a:r>
              <a:rPr lang="ja-JP" altLang="ja-JP" sz="1600" dirty="0" smtClean="0">
                <a:latin typeface="ＭＳ Ｐ明朝" pitchFamily="18" charset="-128"/>
                <a:ea typeface="ＭＳ Ｐ明朝" pitchFamily="18" charset="-128"/>
              </a:rPr>
              <a:t>。</a:t>
            </a:r>
            <a:endParaRPr lang="ja-JP" altLang="ja-JP" sz="1600" dirty="0">
              <a:latin typeface="ＭＳ Ｐ明朝" pitchFamily="18" charset="-128"/>
              <a:ea typeface="ＭＳ Ｐ明朝" pitchFamily="18" charset="-128"/>
            </a:endParaRPr>
          </a:p>
          <a:p>
            <a:pPr marL="180975" indent="-180975">
              <a:lnSpc>
                <a:spcPct val="150000"/>
              </a:lnSpc>
            </a:pPr>
            <a:endParaRPr lang="en-US" altLang="ja-JP" sz="500" dirty="0" smtClean="0">
              <a:latin typeface="ＭＳ Ｐ明朝" pitchFamily="18" charset="-128"/>
              <a:ea typeface="ＭＳ Ｐ明朝" pitchFamily="18" charset="-128"/>
            </a:endParaRPr>
          </a:p>
          <a:p>
            <a:pPr>
              <a:lnSpc>
                <a:spcPct val="150000"/>
              </a:lnSpc>
            </a:pPr>
            <a:r>
              <a:rPr lang="ja-JP" altLang="ja-JP" sz="1600" b="1" dirty="0" smtClean="0"/>
              <a:t>４</a:t>
            </a:r>
            <a:r>
              <a:rPr lang="ja-JP" altLang="ja-JP" sz="1600" b="1" dirty="0"/>
              <a:t>．将来像</a:t>
            </a:r>
            <a:endParaRPr lang="ja-JP" altLang="ja-JP" sz="1600" dirty="0"/>
          </a:p>
          <a:p>
            <a:pPr marL="180975" indent="-180975">
              <a:lnSpc>
                <a:spcPct val="150000"/>
              </a:lnSpc>
            </a:pPr>
            <a:r>
              <a:rPr lang="ja-JP" altLang="en-US" sz="1600" dirty="0">
                <a:latin typeface="ＭＳ Ｐ明朝" pitchFamily="18" charset="-128"/>
                <a:ea typeface="ＭＳ Ｐ明朝" pitchFamily="18" charset="-128"/>
              </a:rPr>
              <a:t>　</a:t>
            </a:r>
            <a:r>
              <a:rPr lang="ja-JP" altLang="en-US" sz="1600" dirty="0" smtClean="0">
                <a:latin typeface="ＭＳ Ｐ明朝" pitchFamily="18" charset="-128"/>
                <a:ea typeface="ＭＳ Ｐ明朝" pitchFamily="18" charset="-128"/>
              </a:rPr>
              <a:t>・</a:t>
            </a:r>
            <a:r>
              <a:rPr lang="ja-JP" altLang="ja-JP" sz="1600" dirty="0" smtClean="0">
                <a:latin typeface="ＭＳ Ｐ明朝" pitchFamily="18" charset="-128"/>
                <a:ea typeface="ＭＳ Ｐ明朝" pitchFamily="18" charset="-128"/>
              </a:rPr>
              <a:t>国際</a:t>
            </a:r>
            <a:r>
              <a:rPr lang="ja-JP" altLang="ja-JP" sz="1600" dirty="0">
                <a:latin typeface="ＭＳ Ｐ明朝" pitchFamily="18" charset="-128"/>
                <a:ea typeface="ＭＳ Ｐ明朝" pitchFamily="18" charset="-128"/>
              </a:rPr>
              <a:t>コンテナターミナルとしての物流機能の強化</a:t>
            </a:r>
            <a:r>
              <a:rPr lang="ja-JP" altLang="ja-JP" sz="1600" dirty="0" smtClean="0">
                <a:latin typeface="ＭＳ Ｐ明朝" pitchFamily="18" charset="-128"/>
                <a:ea typeface="ＭＳ Ｐ明朝" pitchFamily="18" charset="-128"/>
              </a:rPr>
              <a:t>、バッテリー</a:t>
            </a:r>
            <a:r>
              <a:rPr lang="ja-JP" altLang="ja-JP" sz="1600" dirty="0">
                <a:latin typeface="ＭＳ Ｐ明朝" pitchFamily="18" charset="-128"/>
                <a:ea typeface="ＭＳ Ｐ明朝" pitchFamily="18" charset="-128"/>
              </a:rPr>
              <a:t>やメガソーラ</a:t>
            </a:r>
            <a:r>
              <a:rPr lang="ja-JP" altLang="en-US" sz="1600" dirty="0">
                <a:latin typeface="ＭＳ Ｐ明朝" pitchFamily="18" charset="-128"/>
                <a:ea typeface="ＭＳ Ｐ明朝" pitchFamily="18" charset="-128"/>
              </a:rPr>
              <a:t>ー</a:t>
            </a:r>
            <a:r>
              <a:rPr lang="ja-JP" altLang="ja-JP" sz="1600" dirty="0">
                <a:latin typeface="ＭＳ Ｐ明朝" pitchFamily="18" charset="-128"/>
                <a:ea typeface="ＭＳ Ｐ明朝" pitchFamily="18" charset="-128"/>
              </a:rPr>
              <a:t>による環境・新エネルギーの拠点</a:t>
            </a:r>
            <a:r>
              <a:rPr lang="ja-JP" altLang="en-US" sz="1600" dirty="0">
                <a:latin typeface="ＭＳ Ｐ明朝" pitchFamily="18" charset="-128"/>
                <a:ea typeface="ＭＳ Ｐ明朝" pitchFamily="18" charset="-128"/>
              </a:rPr>
              <a:t>化など</a:t>
            </a:r>
            <a:r>
              <a:rPr lang="ja-JP" altLang="ja-JP" sz="1600" dirty="0">
                <a:latin typeface="ＭＳ Ｐ明朝" pitchFamily="18" charset="-128"/>
                <a:ea typeface="ＭＳ Ｐ明朝" pitchFamily="18" charset="-128"/>
              </a:rPr>
              <a:t>、その</a:t>
            </a:r>
            <a:r>
              <a:rPr lang="ja-JP" altLang="en-US" sz="1600" dirty="0">
                <a:latin typeface="ＭＳ Ｐ明朝" pitchFamily="18" charset="-128"/>
                <a:ea typeface="ＭＳ Ｐ明朝" pitchFamily="18" charset="-128"/>
              </a:rPr>
              <a:t>立地特性を生かした一体的な整備を進めて</a:t>
            </a:r>
            <a:r>
              <a:rPr lang="ja-JP" altLang="en-US" sz="1600" dirty="0" smtClean="0">
                <a:latin typeface="ＭＳ Ｐ明朝" pitchFamily="18" charset="-128"/>
                <a:ea typeface="ＭＳ Ｐ明朝" pitchFamily="18" charset="-128"/>
              </a:rPr>
              <a:t>いくと</a:t>
            </a:r>
            <a:r>
              <a:rPr lang="ja-JP" altLang="en-US" sz="1600" dirty="0">
                <a:latin typeface="ＭＳ Ｐ明朝" pitchFamily="18" charset="-128"/>
                <a:ea typeface="ＭＳ Ｐ明朝" pitchFamily="18" charset="-128"/>
              </a:rPr>
              <a:t>ともに、夢洲の地勢的な優位性や広大な敷地を活用し、</a:t>
            </a:r>
            <a:r>
              <a:rPr lang="ja-JP" altLang="ja-JP" sz="1600" dirty="0">
                <a:latin typeface="ＭＳ Ｐ明朝" pitchFamily="18" charset="-128"/>
                <a:ea typeface="ＭＳ Ｐ明朝" pitchFamily="18" charset="-128"/>
              </a:rPr>
              <a:t>統合型リゾート</a:t>
            </a:r>
            <a:r>
              <a:rPr lang="ja-JP" altLang="en-US" sz="1600" dirty="0">
                <a:latin typeface="ＭＳ Ｐ明朝" pitchFamily="18" charset="-128"/>
                <a:ea typeface="ＭＳ Ｐ明朝" pitchFamily="18" charset="-128"/>
              </a:rPr>
              <a:t>（</a:t>
            </a:r>
            <a:r>
              <a:rPr lang="en-US" altLang="ja-JP" sz="1600" dirty="0">
                <a:latin typeface="ＭＳ Ｐ明朝" pitchFamily="18" charset="-128"/>
                <a:ea typeface="ＭＳ Ｐ明朝" pitchFamily="18" charset="-128"/>
              </a:rPr>
              <a:t>IR</a:t>
            </a:r>
            <a:r>
              <a:rPr lang="ja-JP" altLang="ja-JP" sz="1600" dirty="0">
                <a:latin typeface="ＭＳ Ｐ明朝" pitchFamily="18" charset="-128"/>
                <a:ea typeface="ＭＳ Ｐ明朝" pitchFamily="18" charset="-128"/>
              </a:rPr>
              <a:t>）の</a:t>
            </a:r>
            <a:r>
              <a:rPr lang="ja-JP" altLang="ja-JP" sz="1600" dirty="0" smtClean="0">
                <a:latin typeface="ＭＳ Ｐ明朝" pitchFamily="18" charset="-128"/>
                <a:ea typeface="ＭＳ Ｐ明朝" pitchFamily="18" charset="-128"/>
              </a:rPr>
              <a:t>誘致</a:t>
            </a:r>
            <a:r>
              <a:rPr lang="ja-JP" altLang="en-US" sz="1600" dirty="0" smtClean="0">
                <a:latin typeface="ＭＳ Ｐ明朝" pitchFamily="18" charset="-128"/>
                <a:ea typeface="ＭＳ Ｐ明朝" pitchFamily="18" charset="-128"/>
              </a:rPr>
              <a:t>を図り</a:t>
            </a:r>
            <a:r>
              <a:rPr lang="ja-JP" altLang="ja-JP" sz="1600" dirty="0" smtClean="0">
                <a:latin typeface="ＭＳ Ｐ明朝" pitchFamily="18" charset="-128"/>
                <a:ea typeface="ＭＳ Ｐ明朝" pitchFamily="18" charset="-128"/>
              </a:rPr>
              <a:t>、</a:t>
            </a:r>
            <a:r>
              <a:rPr lang="ja-JP" altLang="ja-JP" sz="1600" dirty="0">
                <a:latin typeface="ＭＳ Ｐ明朝" pitchFamily="18" charset="-128"/>
                <a:ea typeface="ＭＳ Ｐ明朝" pitchFamily="18" charset="-128"/>
              </a:rPr>
              <a:t>国際的なエンターテイメント等を有する大阪・関西の観光ハブを</a:t>
            </a:r>
            <a:r>
              <a:rPr lang="ja-JP" altLang="en-US" sz="1600" dirty="0">
                <a:latin typeface="ＭＳ Ｐ明朝" pitchFamily="18" charset="-128"/>
                <a:ea typeface="ＭＳ Ｐ明朝" pitchFamily="18" charset="-128"/>
              </a:rPr>
              <a:t>めざ</a:t>
            </a:r>
            <a:r>
              <a:rPr lang="ja-JP" altLang="ja-JP" sz="1600" dirty="0">
                <a:latin typeface="ＭＳ Ｐ明朝" pitchFamily="18" charset="-128"/>
                <a:ea typeface="ＭＳ Ｐ明朝" pitchFamily="18" charset="-128"/>
              </a:rPr>
              <a:t>す。</a:t>
            </a:r>
          </a:p>
          <a:p>
            <a:pPr marL="180975" indent="-180975">
              <a:lnSpc>
                <a:spcPct val="150000"/>
              </a:lnSpc>
            </a:pPr>
            <a:endParaRPr lang="en-US" altLang="ja-JP" sz="1300" dirty="0">
              <a:latin typeface="ＭＳ Ｐ明朝" pitchFamily="18" charset="-128"/>
              <a:ea typeface="ＭＳ Ｐ明朝" pitchFamily="18" charset="-128"/>
            </a:endParaRPr>
          </a:p>
          <a:p>
            <a:pPr>
              <a:lnSpc>
                <a:spcPct val="150000"/>
              </a:lnSpc>
            </a:pPr>
            <a:endParaRPr lang="en-US" altLang="ja-JP" sz="300"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300" b="1" dirty="0">
              <a:latin typeface="ＭＳ Ｐ明朝" pitchFamily="18" charset="-128"/>
              <a:ea typeface="ＭＳ Ｐ明朝" pitchFamily="18" charset="-128"/>
            </a:endParaRPr>
          </a:p>
          <a:p>
            <a:pPr>
              <a:lnSpc>
                <a:spcPct val="150000"/>
              </a:lnSpc>
            </a:pPr>
            <a:endParaRPr lang="en-US" altLang="ja-JP" sz="1400" b="1" dirty="0" smtClean="0"/>
          </a:p>
        </p:txBody>
      </p:sp>
      <p:sp>
        <p:nvSpPr>
          <p:cNvPr id="8" name="スライド番号プレースホルダ 7"/>
          <p:cNvSpPr>
            <a:spLocks noGrp="1"/>
          </p:cNvSpPr>
          <p:nvPr>
            <p:ph type="sldNum" sz="quarter" idx="12"/>
          </p:nvPr>
        </p:nvSpPr>
        <p:spPr/>
        <p:txBody>
          <a:bodyPr/>
          <a:lstStyle/>
          <a:p>
            <a:endParaRPr kumimoji="1" lang="en-US" altLang="ja-JP" dirty="0" smtClean="0"/>
          </a:p>
          <a:p>
            <a:fld id="{37EF5067-3AB7-4642-9103-42CBD40CC6D9}" type="slidenum">
              <a:rPr kumimoji="1" lang="ja-JP" altLang="en-US" smtClean="0"/>
              <a:pPr/>
              <a:t>49</a:t>
            </a:fld>
            <a:endParaRPr kumimoji="1" lang="ja-JP" altLang="en-US" dirty="0"/>
          </a:p>
        </p:txBody>
      </p:sp>
    </p:spTree>
    <p:extLst>
      <p:ext uri="{BB962C8B-B14F-4D97-AF65-F5344CB8AC3E}">
        <p14:creationId xmlns:p14="http://schemas.microsoft.com/office/powerpoint/2010/main" val="183226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558800"/>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１．大阪駅周辺</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19200" y="603986"/>
            <a:ext cx="9740900" cy="60939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r>
              <a:rPr lang="ja-JP" altLang="ja-JP" sz="1400" b="1" dirty="0"/>
              <a:t>１．エリア</a:t>
            </a:r>
            <a:r>
              <a:rPr lang="ja-JP" altLang="en-US" sz="1400" b="1" dirty="0"/>
              <a:t>の現状</a:t>
            </a:r>
            <a:endParaRPr lang="ja-JP" altLang="ja-JP" sz="1400" dirty="0"/>
          </a:p>
          <a:p>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大阪駅周辺はＪＲ、私鉄</a:t>
            </a:r>
            <a:r>
              <a:rPr lang="ja-JP" altLang="ja-JP" sz="1300" dirty="0" smtClean="0">
                <a:latin typeface="ＭＳ Ｐ明朝" pitchFamily="18" charset="-128"/>
                <a:ea typeface="ＭＳ Ｐ明朝" pitchFamily="18" charset="-128"/>
              </a:rPr>
              <a:t>、</a:t>
            </a:r>
            <a:r>
              <a:rPr lang="en-US" altLang="ja-JP" sz="1300" dirty="0" smtClean="0">
                <a:latin typeface="ＭＳ Ｐ明朝" pitchFamily="18" charset="-128"/>
                <a:ea typeface="ＭＳ Ｐ明朝" pitchFamily="18" charset="-128"/>
              </a:rPr>
              <a:t>Osaka Metro</a:t>
            </a:r>
            <a:r>
              <a:rPr lang="ja-JP" altLang="ja-JP" sz="1300" dirty="0" smtClean="0">
                <a:latin typeface="ＭＳ Ｐ明朝" pitchFamily="18" charset="-128"/>
                <a:ea typeface="ＭＳ Ｐ明朝" pitchFamily="18" charset="-128"/>
              </a:rPr>
              <a:t>の</a:t>
            </a:r>
            <a:r>
              <a:rPr lang="ja-JP" altLang="ja-JP" sz="1300" dirty="0">
                <a:latin typeface="ＭＳ Ｐ明朝" pitchFamily="18" charset="-128"/>
                <a:ea typeface="ＭＳ Ｐ明朝" pitchFamily="18" charset="-128"/>
              </a:rPr>
              <a:t>７駅が集中し、１日</a:t>
            </a:r>
            <a:r>
              <a:rPr lang="ja-JP" altLang="ja-JP" sz="1300" dirty="0" smtClean="0">
                <a:latin typeface="ＭＳ Ｐ明朝" pitchFamily="18" charset="-128"/>
                <a:ea typeface="ＭＳ Ｐ明朝" pitchFamily="18" charset="-128"/>
              </a:rPr>
              <a:t>に</a:t>
            </a:r>
            <a:r>
              <a:rPr lang="ja-JP" altLang="en-US" sz="1300" dirty="0" smtClean="0">
                <a:latin typeface="ＭＳ Ｐ明朝" pitchFamily="18" charset="-128"/>
                <a:ea typeface="ＭＳ Ｐ明朝" pitchFamily="18" charset="-128"/>
              </a:rPr>
              <a:t>約</a:t>
            </a:r>
            <a:r>
              <a:rPr lang="en-US" altLang="ja-JP" sz="1300" dirty="0">
                <a:latin typeface="ＭＳ Ｐ明朝" pitchFamily="18" charset="-128"/>
                <a:ea typeface="ＭＳ Ｐ明朝" pitchFamily="18" charset="-128"/>
              </a:rPr>
              <a:t>250</a:t>
            </a:r>
            <a:r>
              <a:rPr lang="ja-JP" altLang="ja-JP" sz="1300" dirty="0">
                <a:latin typeface="ＭＳ Ｐ明朝" pitchFamily="18" charset="-128"/>
                <a:ea typeface="ＭＳ Ｐ明朝" pitchFamily="18" charset="-128"/>
              </a:rPr>
              <a:t>万人</a:t>
            </a:r>
            <a:r>
              <a:rPr lang="ja-JP" altLang="en-US" sz="1300" dirty="0" smtClean="0">
                <a:latin typeface="ＭＳ Ｐ明朝" pitchFamily="18" charset="-128"/>
                <a:ea typeface="ＭＳ Ｐ明朝" pitchFamily="18" charset="-128"/>
              </a:rPr>
              <a:t>の</a:t>
            </a:r>
            <a:r>
              <a:rPr lang="ja-JP" altLang="en-US" sz="1300" dirty="0">
                <a:latin typeface="ＭＳ Ｐ明朝" pitchFamily="18" charset="-128"/>
                <a:ea typeface="ＭＳ Ｐ明朝" pitchFamily="18" charset="-128"/>
              </a:rPr>
              <a:t>乗り降りが</a:t>
            </a:r>
            <a:r>
              <a:rPr lang="ja-JP" altLang="en-US" sz="1300" dirty="0" smtClean="0">
                <a:latin typeface="ＭＳ Ｐ明朝" pitchFamily="18" charset="-128"/>
                <a:ea typeface="ＭＳ Ｐ明朝" pitchFamily="18" charset="-128"/>
              </a:rPr>
              <a:t>ある西日本最大の</a:t>
            </a:r>
            <a:r>
              <a:rPr lang="ja-JP" altLang="ja-JP" sz="1300" dirty="0" smtClean="0">
                <a:latin typeface="ＭＳ Ｐ明朝" pitchFamily="18" charset="-128"/>
                <a:ea typeface="ＭＳ Ｐ明朝" pitchFamily="18" charset="-128"/>
              </a:rPr>
              <a:t>基幹</a:t>
            </a:r>
            <a:r>
              <a:rPr lang="ja-JP" altLang="ja-JP" sz="1300" dirty="0">
                <a:latin typeface="ＭＳ Ｐ明朝" pitchFamily="18" charset="-128"/>
                <a:ea typeface="ＭＳ Ｐ明朝" pitchFamily="18" charset="-128"/>
              </a:rPr>
              <a:t>ターミナル</a:t>
            </a:r>
            <a:r>
              <a:rPr lang="ja-JP" altLang="en-US" sz="1300" dirty="0">
                <a:latin typeface="ＭＳ Ｐ明朝" pitchFamily="18" charset="-128"/>
                <a:ea typeface="ＭＳ Ｐ明朝" pitchFamily="18" charset="-128"/>
              </a:rPr>
              <a:t>。</a:t>
            </a:r>
            <a:endParaRPr lang="ja-JP" altLang="ja-JP" sz="1300" dirty="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関西のビジネス・商業機能の中枢を担う地域で</a:t>
            </a:r>
            <a:r>
              <a:rPr lang="ja-JP" altLang="ja-JP" sz="1300" dirty="0" smtClean="0">
                <a:latin typeface="ＭＳ Ｐ明朝" pitchFamily="18" charset="-128"/>
                <a:ea typeface="ＭＳ Ｐ明朝" pitchFamily="18" charset="-128"/>
              </a:rPr>
              <a:t>あ</a:t>
            </a:r>
            <a:r>
              <a:rPr lang="ja-JP" altLang="en-US" sz="1300" dirty="0" smtClean="0">
                <a:latin typeface="ＭＳ Ｐ明朝" pitchFamily="18" charset="-128"/>
                <a:ea typeface="ＭＳ Ｐ明朝" pitchFamily="18" charset="-128"/>
              </a:rPr>
              <a:t>り</a:t>
            </a:r>
            <a:r>
              <a:rPr lang="ja-JP" altLang="ja-JP" sz="1300" dirty="0" smtClean="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近年も、梅田阪急ビルやグランフロント大阪等の大型オフィスビルが順次完成するとともに、阪急百貨店建替、大丸百貨店増床など百貨店の拡充が相次いでおり、現在も阪神百貨店の建替え工事が進められている</a:t>
            </a:r>
            <a:r>
              <a:rPr lang="ja-JP" altLang="en-US" sz="1300" dirty="0" smtClean="0">
                <a:latin typeface="ＭＳ Ｐ明朝" pitchFamily="18" charset="-128"/>
                <a:ea typeface="ＭＳ Ｐ明朝" pitchFamily="18" charset="-128"/>
              </a:rPr>
              <a:t>。</a:t>
            </a:r>
            <a:endParaRPr lang="en-US" altLang="ja-JP" sz="1300" dirty="0" smtClean="0">
              <a:latin typeface="ＭＳ Ｐ明朝" pitchFamily="18" charset="-128"/>
              <a:ea typeface="ＭＳ Ｐ明朝" pitchFamily="18" charset="-128"/>
            </a:endParaRP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「最後の一等地」と言われる『うめきた』の開発も進んでいる</a:t>
            </a:r>
            <a:r>
              <a:rPr lang="ja-JP" altLang="ja-JP" sz="1300" dirty="0" smtClean="0">
                <a:latin typeface="ＭＳ Ｐ明朝" pitchFamily="18" charset="-128"/>
                <a:ea typeface="ＭＳ Ｐ明朝" pitchFamily="18" charset="-128"/>
              </a:rPr>
              <a:t>。</a:t>
            </a:r>
            <a:endParaRPr lang="en-US" altLang="ja-JP" sz="1300" dirty="0" smtClean="0">
              <a:latin typeface="ＭＳ Ｐ明朝" pitchFamily="18" charset="-128"/>
              <a:ea typeface="ＭＳ Ｐ明朝" pitchFamily="18" charset="-128"/>
            </a:endParaRPr>
          </a:p>
          <a:p>
            <a:pPr marL="180975" indent="-180975"/>
            <a:endParaRPr lang="en-US" altLang="ja-JP" sz="1300" dirty="0">
              <a:latin typeface="ＭＳ Ｐ明朝" pitchFamily="18" charset="-128"/>
              <a:ea typeface="ＭＳ Ｐ明朝" pitchFamily="18" charset="-128"/>
            </a:endParaRPr>
          </a:p>
          <a:p>
            <a:r>
              <a:rPr lang="ja-JP" altLang="ja-JP" sz="1400" b="1" dirty="0"/>
              <a:t>２．エリアの課題</a:t>
            </a:r>
            <a:endParaRPr lang="ja-JP" altLang="ja-JP" sz="1400" dirty="0"/>
          </a:p>
          <a:p>
            <a:pPr marL="180975" indent="-180975"/>
            <a:r>
              <a:rPr lang="ja-JP" altLang="en-US" sz="1300" dirty="0">
                <a:latin typeface="ＭＳ Ｐ明朝" pitchFamily="18" charset="-128"/>
                <a:ea typeface="ＭＳ Ｐ明朝" pitchFamily="18" charset="-128"/>
              </a:rPr>
              <a:t>　・日本を代表する交通ターミナルにもかかわらず、</a:t>
            </a:r>
            <a:r>
              <a:rPr lang="ja-JP" altLang="ja-JP" sz="1300" dirty="0">
                <a:latin typeface="ＭＳ Ｐ明朝" pitchFamily="18" charset="-128"/>
                <a:ea typeface="ＭＳ Ｐ明朝" pitchFamily="18" charset="-128"/>
              </a:rPr>
              <a:t>地下街含め各事業者（地権者）の連携が不十分で</a:t>
            </a:r>
            <a:r>
              <a:rPr lang="ja-JP" altLang="ja-JP" sz="1300" dirty="0" smtClean="0">
                <a:latin typeface="ＭＳ Ｐ明朝" pitchFamily="18" charset="-128"/>
                <a:ea typeface="ＭＳ Ｐ明朝" pitchFamily="18" charset="-128"/>
              </a:rPr>
              <a:t>、交通</a:t>
            </a:r>
            <a:r>
              <a:rPr lang="ja-JP" altLang="ja-JP" sz="1300" dirty="0">
                <a:latin typeface="ＭＳ Ｐ明朝" pitchFamily="18" charset="-128"/>
                <a:ea typeface="ＭＳ Ｐ明朝" pitchFamily="18" charset="-128"/>
              </a:rPr>
              <a:t>機関相互の乗継の悪さや歩行者動線の不便さなど、ターミナルとしての</a:t>
            </a:r>
            <a:r>
              <a:rPr lang="ja-JP" altLang="en-US" sz="1300" dirty="0">
                <a:latin typeface="ＭＳ Ｐ明朝" pitchFamily="18" charset="-128"/>
                <a:ea typeface="ＭＳ Ｐ明朝" pitchFamily="18" charset="-128"/>
              </a:rPr>
              <a:t>課題</a:t>
            </a:r>
            <a:r>
              <a:rPr lang="ja-JP" altLang="ja-JP" sz="1300" dirty="0">
                <a:latin typeface="ＭＳ Ｐ明朝" pitchFamily="18" charset="-128"/>
                <a:ea typeface="ＭＳ Ｐ明朝" pitchFamily="18" charset="-128"/>
              </a:rPr>
              <a:t>を抱えている。</a:t>
            </a: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関西国際空港へ直通</a:t>
            </a:r>
            <a:r>
              <a:rPr lang="ja-JP" altLang="en-US" sz="1300" dirty="0">
                <a:latin typeface="ＭＳ Ｐ明朝" pitchFamily="18" charset="-128"/>
                <a:ea typeface="ＭＳ Ｐ明朝" pitchFamily="18" charset="-128"/>
              </a:rPr>
              <a:t>する特急</a:t>
            </a:r>
            <a:r>
              <a:rPr lang="ja-JP" altLang="ja-JP" sz="1300" dirty="0">
                <a:latin typeface="ＭＳ Ｐ明朝" pitchFamily="18" charset="-128"/>
                <a:ea typeface="ＭＳ Ｐ明朝" pitchFamily="18" charset="-128"/>
              </a:rPr>
              <a:t>電車が無い</a:t>
            </a:r>
            <a:r>
              <a:rPr lang="ja-JP" altLang="en-US" sz="1300" dirty="0">
                <a:latin typeface="ＭＳ Ｐ明朝" pitchFamily="18" charset="-128"/>
                <a:ea typeface="ＭＳ Ｐ明朝" pitchFamily="18" charset="-128"/>
              </a:rPr>
              <a:t>うえに</a:t>
            </a:r>
            <a:r>
              <a:rPr lang="ja-JP" altLang="ja-JP" sz="1300" dirty="0">
                <a:latin typeface="ＭＳ Ｐ明朝" pitchFamily="18" charset="-128"/>
                <a:ea typeface="ＭＳ Ｐ明朝" pitchFamily="18" charset="-128"/>
              </a:rPr>
              <a:t>、所要時間は</a:t>
            </a:r>
            <a:r>
              <a:rPr lang="ja-JP" altLang="en-US" sz="1300" dirty="0">
                <a:latin typeface="ＭＳ Ｐ明朝" pitchFamily="18" charset="-128"/>
                <a:ea typeface="ＭＳ Ｐ明朝" pitchFamily="18" charset="-128"/>
              </a:rPr>
              <a:t>１時間程度</a:t>
            </a:r>
            <a:r>
              <a:rPr lang="ja-JP" altLang="ja-JP" sz="1300" dirty="0">
                <a:latin typeface="ＭＳ Ｐ明朝" pitchFamily="18" charset="-128"/>
                <a:ea typeface="ＭＳ Ｐ明朝" pitchFamily="18" charset="-128"/>
              </a:rPr>
              <a:t>を要する</a:t>
            </a:r>
            <a:r>
              <a:rPr lang="ja-JP" altLang="en-US" sz="1300" dirty="0">
                <a:latin typeface="ＭＳ Ｐ明朝" pitchFamily="18" charset="-128"/>
                <a:ea typeface="ＭＳ Ｐ明朝" pitchFamily="18" charset="-128"/>
              </a:rPr>
              <a:t>など、国際空港へのアクセスは東京（羽田空港）や名古屋（中部国際空港）に劣っている</a:t>
            </a:r>
            <a:r>
              <a:rPr lang="ja-JP" altLang="ja-JP" sz="1300" dirty="0">
                <a:latin typeface="ＭＳ Ｐ明朝" pitchFamily="18" charset="-128"/>
                <a:ea typeface="ＭＳ Ｐ明朝" pitchFamily="18" charset="-128"/>
              </a:rPr>
              <a:t>。</a:t>
            </a: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経済成長期に、集中的に開発された地下</a:t>
            </a:r>
            <a:r>
              <a:rPr lang="ja-JP" altLang="en-US" sz="1300" dirty="0">
                <a:latin typeface="ＭＳ Ｐ明朝" pitchFamily="18" charset="-128"/>
                <a:ea typeface="ＭＳ Ｐ明朝" pitchFamily="18" charset="-128"/>
              </a:rPr>
              <a:t>空間</a:t>
            </a:r>
            <a:r>
              <a:rPr lang="ja-JP" altLang="ja-JP" sz="1300" dirty="0">
                <a:latin typeface="ＭＳ Ｐ明朝" pitchFamily="18" charset="-128"/>
                <a:ea typeface="ＭＳ Ｐ明朝" pitchFamily="18" charset="-128"/>
              </a:rPr>
              <a:t>や駅前ビル</a:t>
            </a:r>
            <a:r>
              <a:rPr lang="ja-JP" altLang="en-US" sz="1300" dirty="0">
                <a:latin typeface="ＭＳ Ｐ明朝" pitchFamily="18" charset="-128"/>
                <a:ea typeface="ＭＳ Ｐ明朝" pitchFamily="18" charset="-128"/>
              </a:rPr>
              <a:t>が</a:t>
            </a:r>
            <a:r>
              <a:rPr lang="ja-JP" altLang="ja-JP" sz="1300" dirty="0">
                <a:latin typeface="ＭＳ Ｐ明朝" pitchFamily="18" charset="-128"/>
                <a:ea typeface="ＭＳ Ｐ明朝" pitchFamily="18" charset="-128"/>
              </a:rPr>
              <a:t>更新期を迎え、地震・津波対策等の安全対策も含めた戦略的な再整備が求められている。</a:t>
            </a:r>
          </a:p>
          <a:p>
            <a:pPr marL="180975" indent="-180975"/>
            <a:r>
              <a:rPr lang="ja-JP" altLang="en-US" sz="1300" dirty="0">
                <a:latin typeface="ＭＳ Ｐ明朝" pitchFamily="18" charset="-128"/>
                <a:ea typeface="ＭＳ Ｐ明朝" pitchFamily="18" charset="-128"/>
              </a:rPr>
              <a:t>　・歩道などの公共空間の地域特性に応じた個性的、魅力的な活用（オープンカフェ等）が十分でない。</a:t>
            </a:r>
            <a:endParaRPr lang="ja-JP" altLang="ja-JP" sz="1300" dirty="0">
              <a:latin typeface="ＭＳ Ｐ明朝" pitchFamily="18" charset="-128"/>
              <a:ea typeface="ＭＳ Ｐ明朝" pitchFamily="18" charset="-128"/>
            </a:endParaRPr>
          </a:p>
          <a:p>
            <a:pPr marL="180975" indent="-180975"/>
            <a:endParaRPr lang="en-US" altLang="ja-JP" sz="1300" dirty="0" smtClean="0">
              <a:latin typeface="ＭＳ Ｐ明朝" pitchFamily="18" charset="-128"/>
              <a:ea typeface="ＭＳ Ｐ明朝" pitchFamily="18" charset="-128"/>
            </a:endParaRPr>
          </a:p>
          <a:p>
            <a:r>
              <a:rPr lang="en-US" altLang="ja-JP" sz="1200" dirty="0"/>
              <a:t> </a:t>
            </a:r>
            <a:r>
              <a:rPr lang="ja-JP" altLang="ja-JP" sz="1400" b="1" dirty="0"/>
              <a:t>３．近年の動向</a:t>
            </a:r>
            <a:endParaRPr lang="ja-JP" altLang="ja-JP" sz="1400" dirty="0"/>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百貨店を始めとする商業系施設のリニューアルや新規参入が相次ぎ、</a:t>
            </a:r>
            <a:r>
              <a:rPr lang="en-US" altLang="ja-JP" sz="1300" dirty="0">
                <a:latin typeface="ＭＳ Ｐ明朝" pitchFamily="18" charset="-128"/>
                <a:ea typeface="ＭＳ Ｐ明朝" pitchFamily="18" charset="-128"/>
              </a:rPr>
              <a:t>2013</a:t>
            </a:r>
            <a:r>
              <a:rPr lang="ja-JP" altLang="ja-JP" sz="1300" dirty="0">
                <a:latin typeface="ＭＳ Ｐ明朝" pitchFamily="18" charset="-128"/>
                <a:ea typeface="ＭＳ Ｐ明朝" pitchFamily="18" charset="-128"/>
              </a:rPr>
              <a:t>年にオープンしたグランフロント大阪では、</a:t>
            </a:r>
            <a:r>
              <a:rPr lang="ja-JP" altLang="en-US" sz="1300" dirty="0" err="1">
                <a:latin typeface="ＭＳ Ｐ明朝" pitchFamily="18" charset="-128"/>
                <a:ea typeface="ＭＳ Ｐ明朝" pitchFamily="18" charset="-128"/>
              </a:rPr>
              <a:t>ま</a:t>
            </a:r>
            <a:r>
              <a:rPr lang="ja-JP" altLang="en-US" sz="1300" dirty="0">
                <a:latin typeface="ＭＳ Ｐ明朝" pitchFamily="18" charset="-128"/>
                <a:ea typeface="ＭＳ Ｐ明朝" pitchFamily="18" charset="-128"/>
              </a:rPr>
              <a:t>ちびらき後</a:t>
            </a:r>
            <a:r>
              <a:rPr lang="en-US" altLang="ja-JP" sz="1300" dirty="0">
                <a:latin typeface="ＭＳ Ｐ明朝" pitchFamily="18" charset="-128"/>
                <a:ea typeface="ＭＳ Ｐ明朝" pitchFamily="18" charset="-128"/>
              </a:rPr>
              <a:t>5</a:t>
            </a:r>
            <a:r>
              <a:rPr lang="ja-JP" altLang="en-US" sz="1300" dirty="0">
                <a:latin typeface="ＭＳ Ｐ明朝" pitchFamily="18" charset="-128"/>
                <a:ea typeface="ＭＳ Ｐ明朝" pitchFamily="18" charset="-128"/>
              </a:rPr>
              <a:t>年間の来場者数が</a:t>
            </a:r>
            <a:r>
              <a:rPr lang="en-US" altLang="ja-JP" sz="1300" dirty="0">
                <a:latin typeface="ＭＳ Ｐ明朝" pitchFamily="18" charset="-128"/>
                <a:ea typeface="ＭＳ Ｐ明朝" pitchFamily="18" charset="-128"/>
              </a:rPr>
              <a:t>2</a:t>
            </a:r>
            <a:r>
              <a:rPr lang="ja-JP" altLang="en-US" sz="1300" dirty="0">
                <a:latin typeface="ＭＳ Ｐ明朝" pitchFamily="18" charset="-128"/>
                <a:ea typeface="ＭＳ Ｐ明朝" pitchFamily="18" charset="-128"/>
              </a:rPr>
              <a:t>億</a:t>
            </a:r>
            <a:r>
              <a:rPr lang="en-US" altLang="ja-JP" sz="1300" dirty="0">
                <a:latin typeface="ＭＳ Ｐ明朝" pitchFamily="18" charset="-128"/>
                <a:ea typeface="ＭＳ Ｐ明朝" pitchFamily="18" charset="-128"/>
              </a:rPr>
              <a:t>6,000</a:t>
            </a:r>
            <a:r>
              <a:rPr lang="ja-JP" altLang="en-US" sz="1300" dirty="0">
                <a:latin typeface="ＭＳ Ｐ明朝" pitchFamily="18" charset="-128"/>
                <a:ea typeface="ＭＳ Ｐ明朝" pitchFamily="18" charset="-128"/>
              </a:rPr>
              <a:t>万人</a:t>
            </a:r>
            <a:r>
              <a:rPr lang="ja-JP" altLang="ja-JP" sz="1300" dirty="0">
                <a:latin typeface="ＭＳ Ｐ明朝" pitchFamily="18" charset="-128"/>
                <a:ea typeface="ＭＳ Ｐ明朝" pitchFamily="18" charset="-128"/>
              </a:rPr>
              <a:t>に達するなど、活況を呈している。</a:t>
            </a:r>
          </a:p>
          <a:p>
            <a:pPr marL="180975" indent="-180975"/>
            <a:r>
              <a:rPr lang="ja-JP" altLang="en-US" sz="1300" dirty="0">
                <a:latin typeface="ＭＳ Ｐ明朝" pitchFamily="18" charset="-128"/>
                <a:ea typeface="ＭＳ Ｐ明朝" pitchFamily="18" charset="-128"/>
              </a:rPr>
              <a:t>　・</a:t>
            </a:r>
            <a:r>
              <a:rPr lang="ja-JP" altLang="ja-JP" sz="1300" dirty="0">
                <a:latin typeface="ＭＳ Ｐ明朝" pitchFamily="18" charset="-128"/>
                <a:ea typeface="ＭＳ Ｐ明朝" pitchFamily="18" charset="-128"/>
              </a:rPr>
              <a:t>これらと連動するように、本社移転を始めとするビジネス系の集積も進み、</a:t>
            </a:r>
            <a:r>
              <a:rPr lang="en-US" altLang="ja-JP" sz="1300" dirty="0">
                <a:latin typeface="ＭＳ Ｐ明朝" pitchFamily="18" charset="-128"/>
                <a:ea typeface="ＭＳ Ｐ明朝" pitchFamily="18" charset="-128"/>
              </a:rPr>
              <a:t>2022</a:t>
            </a:r>
            <a:r>
              <a:rPr lang="ja-JP" altLang="ja-JP" sz="1300" dirty="0" smtClean="0">
                <a:latin typeface="ＭＳ Ｐ明朝" pitchFamily="18" charset="-128"/>
                <a:ea typeface="ＭＳ Ｐ明朝" pitchFamily="18" charset="-128"/>
              </a:rPr>
              <a:t>年</a:t>
            </a:r>
            <a:r>
              <a:rPr lang="ja-JP" altLang="en-US" sz="1300" dirty="0" smtClean="0">
                <a:latin typeface="ＭＳ Ｐ明朝" pitchFamily="18" charset="-128"/>
                <a:ea typeface="ＭＳ Ｐ明朝" pitchFamily="18" charset="-128"/>
              </a:rPr>
              <a:t>度</a:t>
            </a:r>
            <a:r>
              <a:rPr lang="ja-JP" altLang="en-US" sz="1300" dirty="0">
                <a:latin typeface="ＭＳ Ｐ明朝" pitchFamily="18" charset="-128"/>
                <a:ea typeface="ＭＳ Ｐ明朝" pitchFamily="18" charset="-128"/>
              </a:rPr>
              <a:t>末</a:t>
            </a:r>
            <a:r>
              <a:rPr lang="ja-JP" altLang="ja-JP" sz="1300" dirty="0" smtClean="0">
                <a:latin typeface="ＭＳ Ｐ明朝" pitchFamily="18" charset="-128"/>
                <a:ea typeface="ＭＳ Ｐ明朝" pitchFamily="18" charset="-128"/>
              </a:rPr>
              <a:t>に</a:t>
            </a:r>
            <a:r>
              <a:rPr lang="ja-JP" altLang="ja-JP" sz="1300" dirty="0">
                <a:latin typeface="ＭＳ Ｐ明朝" pitchFamily="18" charset="-128"/>
                <a:ea typeface="ＭＳ Ｐ明朝" pitchFamily="18" charset="-128"/>
              </a:rPr>
              <a:t>はうめきたにＪＲ新駅</a:t>
            </a:r>
            <a:r>
              <a:rPr lang="ja-JP" altLang="en-US" sz="1300" dirty="0" smtClean="0">
                <a:latin typeface="ＭＳ Ｐ明朝" pitchFamily="18" charset="-128"/>
                <a:ea typeface="ＭＳ Ｐ明朝" pitchFamily="18" charset="-128"/>
              </a:rPr>
              <a:t>の開業が</a:t>
            </a:r>
            <a:r>
              <a:rPr lang="ja-JP" altLang="en-US" sz="1300" dirty="0">
                <a:latin typeface="ＭＳ Ｐ明朝" pitchFamily="18" charset="-128"/>
                <a:ea typeface="ＭＳ Ｐ明朝" pitchFamily="18" charset="-128"/>
              </a:rPr>
              <a:t>予定</a:t>
            </a:r>
            <a:r>
              <a:rPr lang="ja-JP" altLang="ja-JP" sz="1300" dirty="0">
                <a:latin typeface="ＭＳ Ｐ明朝" pitchFamily="18" charset="-128"/>
                <a:ea typeface="ＭＳ Ｐ明朝" pitchFamily="18" charset="-128"/>
              </a:rPr>
              <a:t>されるなど、大阪駅周辺への期待が</a:t>
            </a:r>
            <a:r>
              <a:rPr lang="ja-JP" altLang="en-US" sz="1300" dirty="0">
                <a:latin typeface="ＭＳ Ｐ明朝" pitchFamily="18" charset="-128"/>
                <a:ea typeface="ＭＳ Ｐ明朝" pitchFamily="18" charset="-128"/>
              </a:rPr>
              <a:t>大きく</a:t>
            </a:r>
            <a:r>
              <a:rPr lang="ja-JP" altLang="ja-JP" sz="1300" dirty="0">
                <a:latin typeface="ＭＳ Ｐ明朝" pitchFamily="18" charset="-128"/>
                <a:ea typeface="ＭＳ Ｐ明朝" pitchFamily="18" charset="-128"/>
              </a:rPr>
              <a:t>高まっている。</a:t>
            </a:r>
          </a:p>
          <a:p>
            <a:pPr marL="180975" indent="-180975"/>
            <a:endParaRPr lang="en-US" altLang="ja-JP" sz="1300" dirty="0" smtClean="0">
              <a:latin typeface="ＭＳ Ｐ明朝" pitchFamily="18" charset="-128"/>
              <a:ea typeface="ＭＳ Ｐ明朝" pitchFamily="18" charset="-128"/>
            </a:endParaRPr>
          </a:p>
          <a:p>
            <a:r>
              <a:rPr lang="ja-JP" altLang="ja-JP" sz="1400" b="1" dirty="0"/>
              <a:t>４．将来像</a:t>
            </a:r>
            <a:endParaRPr lang="ja-JP" altLang="ja-JP" sz="1400" dirty="0"/>
          </a:p>
          <a:p>
            <a:r>
              <a:rPr lang="ja-JP" altLang="en-US" sz="1300" b="1" dirty="0"/>
              <a:t>　</a:t>
            </a:r>
            <a:r>
              <a:rPr lang="ja-JP" altLang="ja-JP" sz="1300" b="1" dirty="0"/>
              <a:t>①うめきた</a:t>
            </a:r>
            <a:r>
              <a:rPr lang="en-US" altLang="ja-JP" sz="1300" b="1" dirty="0"/>
              <a:t>2</a:t>
            </a:r>
            <a:r>
              <a:rPr lang="ja-JP" altLang="ja-JP" sz="1300" b="1" dirty="0"/>
              <a:t>期の開発</a:t>
            </a:r>
            <a:r>
              <a:rPr lang="ja-JP" altLang="ja-JP" sz="1300" dirty="0"/>
              <a:t>・・・</a:t>
            </a:r>
            <a:r>
              <a:rPr lang="ja-JP" altLang="ja-JP" sz="1300" dirty="0">
                <a:latin typeface="ＭＳ Ｐ明朝" pitchFamily="18" charset="-128"/>
                <a:ea typeface="ＭＳ Ｐ明朝" pitchFamily="18" charset="-128"/>
              </a:rPr>
              <a:t>「みどり</a:t>
            </a:r>
            <a:r>
              <a:rPr lang="ja-JP" altLang="en-US" sz="1300" dirty="0">
                <a:latin typeface="ＭＳ Ｐ明朝" pitchFamily="18" charset="-128"/>
                <a:ea typeface="ＭＳ Ｐ明朝" pitchFamily="18" charset="-128"/>
              </a:rPr>
              <a:t>とイノベーションの融合拠点</a:t>
            </a:r>
            <a:r>
              <a:rPr lang="ja-JP" altLang="ja-JP" sz="13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と</a:t>
            </a:r>
            <a:r>
              <a:rPr lang="ja-JP" altLang="ja-JP" sz="1300" dirty="0">
                <a:latin typeface="ＭＳ Ｐ明朝" pitchFamily="18" charset="-128"/>
                <a:ea typeface="ＭＳ Ｐ明朝" pitchFamily="18" charset="-128"/>
              </a:rPr>
              <a:t>して圧倒的な魅力を備え</a:t>
            </a:r>
            <a:r>
              <a:rPr lang="ja-JP" altLang="ja-JP" sz="1300" dirty="0" smtClean="0">
                <a:latin typeface="ＭＳ Ｐ明朝" pitchFamily="18" charset="-128"/>
                <a:ea typeface="ＭＳ Ｐ明朝" pitchFamily="18" charset="-128"/>
              </a:rPr>
              <a:t>、</a:t>
            </a:r>
            <a:r>
              <a:rPr lang="ja-JP" altLang="en-US" sz="1300" dirty="0" smtClean="0">
                <a:latin typeface="ＭＳ Ｐ明朝" pitchFamily="18" charset="-128"/>
                <a:ea typeface="ＭＳ Ｐ明朝" pitchFamily="18" charset="-128"/>
              </a:rPr>
              <a:t>先行</a:t>
            </a:r>
            <a:r>
              <a:rPr lang="ja-JP" altLang="en-US" sz="1300" dirty="0">
                <a:latin typeface="ＭＳ Ｐ明朝" pitchFamily="18" charset="-128"/>
                <a:ea typeface="ＭＳ Ｐ明朝" pitchFamily="18" charset="-128"/>
              </a:rPr>
              <a:t>開発区域</a:t>
            </a:r>
            <a:r>
              <a:rPr lang="ja-JP" altLang="ja-JP" sz="1300" dirty="0" smtClean="0">
                <a:latin typeface="ＭＳ Ｐ明朝" pitchFamily="18" charset="-128"/>
                <a:ea typeface="ＭＳ Ｐ明朝" pitchFamily="18" charset="-128"/>
              </a:rPr>
              <a:t>も</a:t>
            </a:r>
            <a:r>
              <a:rPr lang="ja-JP" altLang="ja-JP" sz="1300" dirty="0">
                <a:latin typeface="ＭＳ Ｐ明朝" pitchFamily="18" charset="-128"/>
                <a:ea typeface="ＭＳ Ｐ明朝" pitchFamily="18" charset="-128"/>
              </a:rPr>
              <a:t>含め『大阪の新しい顔』を</a:t>
            </a:r>
            <a:r>
              <a:rPr lang="ja-JP" altLang="en-US" sz="1300" dirty="0">
                <a:latin typeface="ＭＳ Ｐ明朝" pitchFamily="18" charset="-128"/>
                <a:ea typeface="ＭＳ Ｐ明朝" pitchFamily="18" charset="-128"/>
              </a:rPr>
              <a:t>めざ</a:t>
            </a:r>
            <a:r>
              <a:rPr lang="ja-JP" altLang="ja-JP" sz="1300" dirty="0">
                <a:latin typeface="ＭＳ Ｐ明朝" pitchFamily="18" charset="-128"/>
                <a:ea typeface="ＭＳ Ｐ明朝" pitchFamily="18" charset="-128"/>
              </a:rPr>
              <a:t>す</a:t>
            </a:r>
            <a:r>
              <a:rPr lang="ja-JP" altLang="en-US" sz="1300" dirty="0">
                <a:latin typeface="ＭＳ Ｐ明朝" pitchFamily="18" charset="-128"/>
                <a:ea typeface="ＭＳ Ｐ明朝" pitchFamily="18" charset="-128"/>
              </a:rPr>
              <a:t>。</a:t>
            </a:r>
            <a:endParaRPr lang="ja-JP" altLang="ja-JP" sz="1300" dirty="0">
              <a:latin typeface="ＭＳ Ｐ明朝" pitchFamily="18" charset="-128"/>
              <a:ea typeface="ＭＳ Ｐ明朝" pitchFamily="18" charset="-128"/>
            </a:endParaRPr>
          </a:p>
          <a:p>
            <a:r>
              <a:rPr lang="ja-JP" altLang="en-US" sz="1300" b="1" dirty="0"/>
              <a:t>　</a:t>
            </a:r>
            <a:r>
              <a:rPr lang="ja-JP" altLang="ja-JP" sz="1300" b="1" dirty="0"/>
              <a:t>②関空アクセスの改善・・・</a:t>
            </a:r>
            <a:r>
              <a:rPr lang="ja-JP" altLang="ja-JP" sz="1300" dirty="0">
                <a:latin typeface="ＭＳ Ｐ明朝" pitchFamily="18" charset="-128"/>
                <a:ea typeface="ＭＳ Ｐ明朝" pitchFamily="18" charset="-128"/>
              </a:rPr>
              <a:t>ＪＲ新駅（関空まで</a:t>
            </a:r>
            <a:r>
              <a:rPr lang="ja-JP" altLang="en-US" sz="1300" dirty="0">
                <a:latin typeface="ＭＳ Ｐ明朝" pitchFamily="18" charset="-128"/>
                <a:ea typeface="ＭＳ Ｐ明朝" pitchFamily="18" charset="-128"/>
              </a:rPr>
              <a:t>約</a:t>
            </a:r>
            <a:r>
              <a:rPr lang="en-US" altLang="ja-JP" sz="1300" dirty="0">
                <a:latin typeface="ＭＳ Ｐ明朝" pitchFamily="18" charset="-128"/>
                <a:ea typeface="ＭＳ Ｐ明朝" pitchFamily="18" charset="-128"/>
              </a:rPr>
              <a:t>48</a:t>
            </a:r>
            <a:r>
              <a:rPr lang="ja-JP" altLang="ja-JP" sz="1300" dirty="0">
                <a:latin typeface="ＭＳ Ｐ明朝" pitchFamily="18" charset="-128"/>
                <a:ea typeface="ＭＳ Ｐ明朝" pitchFamily="18" charset="-128"/>
              </a:rPr>
              <a:t>分）やなにわ筋線（関空まで</a:t>
            </a:r>
            <a:r>
              <a:rPr lang="en-US" altLang="ja-JP" sz="1300" dirty="0">
                <a:latin typeface="ＭＳ Ｐ明朝" pitchFamily="18" charset="-128"/>
                <a:ea typeface="ＭＳ Ｐ明朝" pitchFamily="18" charset="-128"/>
              </a:rPr>
              <a:t>40</a:t>
            </a:r>
            <a:r>
              <a:rPr lang="ja-JP" altLang="ja-JP" sz="1300" dirty="0">
                <a:latin typeface="ＭＳ Ｐ明朝" pitchFamily="18" charset="-128"/>
                <a:ea typeface="ＭＳ Ｐ明朝" pitchFamily="18" charset="-128"/>
              </a:rPr>
              <a:t>分</a:t>
            </a:r>
            <a:r>
              <a:rPr lang="ja-JP" altLang="en-US" sz="1300" dirty="0">
                <a:latin typeface="ＭＳ Ｐ明朝" pitchFamily="18" charset="-128"/>
                <a:ea typeface="ＭＳ Ｐ明朝" pitchFamily="18" charset="-128"/>
              </a:rPr>
              <a:t>程度</a:t>
            </a:r>
            <a:r>
              <a:rPr lang="ja-JP" altLang="ja-JP" sz="1300" dirty="0">
                <a:latin typeface="ＭＳ Ｐ明朝" pitchFamily="18" charset="-128"/>
                <a:ea typeface="ＭＳ Ｐ明朝" pitchFamily="18" charset="-128"/>
              </a:rPr>
              <a:t>）の整備により、関空へのアクセスを</a:t>
            </a:r>
            <a:r>
              <a:rPr lang="en-US" altLang="ja-JP" sz="1300" dirty="0">
                <a:latin typeface="ＭＳ Ｐ明朝" pitchFamily="18" charset="-128"/>
                <a:ea typeface="ＭＳ Ｐ明朝" pitchFamily="18" charset="-128"/>
              </a:rPr>
              <a:t>20</a:t>
            </a:r>
            <a:r>
              <a:rPr lang="ja-JP" altLang="ja-JP" sz="1300" dirty="0">
                <a:latin typeface="ＭＳ Ｐ明朝" pitchFamily="18" charset="-128"/>
                <a:ea typeface="ＭＳ Ｐ明朝" pitchFamily="18" charset="-128"/>
              </a:rPr>
              <a:t>分</a:t>
            </a:r>
            <a:r>
              <a:rPr lang="ja-JP" altLang="en-US" sz="1300" dirty="0">
                <a:latin typeface="ＭＳ Ｐ明朝" pitchFamily="18" charset="-128"/>
                <a:ea typeface="ＭＳ Ｐ明朝" pitchFamily="18" charset="-128"/>
              </a:rPr>
              <a:t>程度</a:t>
            </a:r>
            <a:r>
              <a:rPr lang="ja-JP" altLang="ja-JP" sz="1300" dirty="0">
                <a:latin typeface="ＭＳ Ｐ明朝" pitchFamily="18" charset="-128"/>
                <a:ea typeface="ＭＳ Ｐ明朝" pitchFamily="18" charset="-128"/>
              </a:rPr>
              <a:t>短縮。</a:t>
            </a:r>
          </a:p>
          <a:p>
            <a:pPr marL="265113" indent="-265113"/>
            <a:r>
              <a:rPr lang="ja-JP" altLang="ja-JP" sz="1300" dirty="0"/>
              <a:t>　</a:t>
            </a:r>
            <a:r>
              <a:rPr lang="ja-JP" altLang="ja-JP" sz="1300" b="1" dirty="0" smtClean="0"/>
              <a:t>③エリアマネジメント</a:t>
            </a:r>
            <a:r>
              <a:rPr lang="ja-JP" altLang="en-US" sz="1300" b="1" dirty="0"/>
              <a:t>の促進</a:t>
            </a:r>
            <a:r>
              <a:rPr lang="ja-JP" altLang="ja-JP" sz="1300" dirty="0" smtClean="0"/>
              <a:t>・</a:t>
            </a:r>
            <a:r>
              <a:rPr lang="ja-JP" altLang="ja-JP" sz="1300" dirty="0"/>
              <a:t>・・</a:t>
            </a:r>
            <a:r>
              <a:rPr lang="ja-JP" altLang="ja-JP" sz="1300" dirty="0">
                <a:latin typeface="ＭＳ Ｐ明朝" pitchFamily="18" charset="-128"/>
                <a:ea typeface="ＭＳ Ｐ明朝" pitchFamily="18" charset="-128"/>
              </a:rPr>
              <a:t>大阪版ＢＩＤ制度の導入</a:t>
            </a:r>
            <a:r>
              <a:rPr lang="ja-JP" altLang="en-US" sz="1300" dirty="0">
                <a:latin typeface="ＭＳ Ｐ明朝" pitchFamily="18" charset="-128"/>
                <a:ea typeface="ＭＳ Ｐ明朝" pitchFamily="18" charset="-128"/>
              </a:rPr>
              <a:t>などにより</a:t>
            </a:r>
            <a:r>
              <a:rPr lang="ja-JP" altLang="ja-JP" sz="1300" dirty="0" smtClean="0">
                <a:latin typeface="ＭＳ Ｐ明朝" pitchFamily="18" charset="-128"/>
                <a:ea typeface="ＭＳ Ｐ明朝" pitchFamily="18" charset="-128"/>
              </a:rPr>
              <a:t>、各事業</a:t>
            </a:r>
            <a:r>
              <a:rPr lang="ja-JP" altLang="en-US" sz="1300" dirty="0" smtClean="0">
                <a:latin typeface="ＭＳ Ｐ明朝" pitchFamily="18" charset="-128"/>
                <a:ea typeface="ＭＳ Ｐ明朝" pitchFamily="18" charset="-128"/>
              </a:rPr>
              <a:t>者</a:t>
            </a:r>
            <a:r>
              <a:rPr lang="ja-JP" altLang="ja-JP" sz="1300" dirty="0" smtClean="0">
                <a:latin typeface="ＭＳ Ｐ明朝" pitchFamily="18" charset="-128"/>
                <a:ea typeface="ＭＳ Ｐ明朝" pitchFamily="18" charset="-128"/>
              </a:rPr>
              <a:t>が</a:t>
            </a:r>
            <a:r>
              <a:rPr lang="ja-JP" altLang="en-US" sz="1300" dirty="0">
                <a:latin typeface="ＭＳ Ｐ明朝" pitchFamily="18" charset="-128"/>
                <a:ea typeface="ＭＳ Ｐ明朝" pitchFamily="18" charset="-128"/>
              </a:rPr>
              <a:t>連携</a:t>
            </a:r>
            <a:r>
              <a:rPr lang="ja-JP" altLang="en-US" sz="1300" dirty="0" smtClean="0">
                <a:latin typeface="ＭＳ Ｐ明朝" pitchFamily="18" charset="-128"/>
                <a:ea typeface="ＭＳ Ｐ明朝" pitchFamily="18" charset="-128"/>
              </a:rPr>
              <a:t>し</a:t>
            </a:r>
            <a:r>
              <a:rPr lang="ja-JP" altLang="ja-JP" sz="1300" dirty="0" smtClean="0">
                <a:latin typeface="ＭＳ Ｐ明朝" pitchFamily="18" charset="-128"/>
                <a:ea typeface="ＭＳ Ｐ明朝" pitchFamily="18" charset="-128"/>
              </a:rPr>
              <a:t>、</a:t>
            </a:r>
            <a:r>
              <a:rPr lang="ja-JP" altLang="ja-JP" sz="1300" dirty="0">
                <a:latin typeface="ＭＳ Ｐ明朝" pitchFamily="18" charset="-128"/>
                <a:ea typeface="ＭＳ Ｐ明朝" pitchFamily="18" charset="-128"/>
              </a:rPr>
              <a:t>戦略的なエリアマネジメント</a:t>
            </a:r>
            <a:r>
              <a:rPr lang="ja-JP" altLang="ja-JP" sz="1300" dirty="0" smtClean="0">
                <a:latin typeface="ＭＳ Ｐ明朝" pitchFamily="18" charset="-128"/>
                <a:ea typeface="ＭＳ Ｐ明朝" pitchFamily="18" charset="-128"/>
              </a:rPr>
              <a:t>を</a:t>
            </a:r>
            <a:r>
              <a:rPr lang="ja-JP" altLang="en-US" sz="1300" dirty="0" smtClean="0">
                <a:latin typeface="ＭＳ Ｐ明朝" pitchFamily="18" charset="-128"/>
                <a:ea typeface="ＭＳ Ｐ明朝" pitchFamily="18" charset="-128"/>
              </a:rPr>
              <a:t>実践</a:t>
            </a:r>
            <a:r>
              <a:rPr lang="ja-JP" altLang="en-US" sz="1300" b="1" dirty="0" smtClean="0">
                <a:latin typeface="ＭＳ Ｐ明朝" pitchFamily="18" charset="-128"/>
                <a:ea typeface="ＭＳ Ｐ明朝" pitchFamily="18" charset="-128"/>
              </a:rPr>
              <a:t>。</a:t>
            </a:r>
            <a:endParaRPr lang="en-US" altLang="ja-JP" sz="1300" b="1" dirty="0">
              <a:latin typeface="ＭＳ Ｐ明朝" pitchFamily="18" charset="-128"/>
              <a:ea typeface="ＭＳ Ｐ明朝" pitchFamily="18" charset="-128"/>
            </a:endParaRPr>
          </a:p>
          <a:p>
            <a:pPr marL="180975" indent="-180975"/>
            <a:endParaRPr lang="ja-JP" altLang="ja-JP" sz="1050" dirty="0">
              <a:latin typeface="ＭＳ Ｐ明朝" pitchFamily="18" charset="-128"/>
              <a:ea typeface="ＭＳ Ｐ明朝" pitchFamily="18" charset="-128"/>
            </a:endParaRP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5</a:t>
            </a:fld>
            <a:endParaRPr kumimoji="1" lang="ja-JP" altLang="en-US" dirty="0"/>
          </a:p>
        </p:txBody>
      </p:sp>
    </p:spTree>
    <p:extLst>
      <p:ext uri="{BB962C8B-B14F-4D97-AF65-F5344CB8AC3E}">
        <p14:creationId xmlns:p14="http://schemas.microsoft.com/office/powerpoint/2010/main" val="28415802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299194" y="1040886"/>
          <a:ext cx="9749805" cy="4401970"/>
        </p:xfrm>
        <a:graphic>
          <a:graphicData uri="http://schemas.openxmlformats.org/drawingml/2006/table">
            <a:tbl>
              <a:tblPr firstRow="1" bandRow="1">
                <a:tableStyleId>{5940675A-B579-460E-94D1-54222C63F5DA}</a:tableStyleId>
              </a:tblPr>
              <a:tblGrid>
                <a:gridCol w="2068257">
                  <a:extLst>
                    <a:ext uri="{9D8B030D-6E8A-4147-A177-3AD203B41FA5}">
                      <a16:colId xmlns:a16="http://schemas.microsoft.com/office/drawing/2014/main" val="20000"/>
                    </a:ext>
                  </a:extLst>
                </a:gridCol>
                <a:gridCol w="640129">
                  <a:extLst>
                    <a:ext uri="{9D8B030D-6E8A-4147-A177-3AD203B41FA5}">
                      <a16:colId xmlns:a16="http://schemas.microsoft.com/office/drawing/2014/main" val="20001"/>
                    </a:ext>
                  </a:extLst>
                </a:gridCol>
                <a:gridCol w="640129">
                  <a:extLst>
                    <a:ext uri="{9D8B030D-6E8A-4147-A177-3AD203B41FA5}">
                      <a16:colId xmlns:a16="http://schemas.microsoft.com/office/drawing/2014/main" val="20002"/>
                    </a:ext>
                  </a:extLst>
                </a:gridCol>
                <a:gridCol w="640129">
                  <a:extLst>
                    <a:ext uri="{9D8B030D-6E8A-4147-A177-3AD203B41FA5}">
                      <a16:colId xmlns:a16="http://schemas.microsoft.com/office/drawing/2014/main" val="20003"/>
                    </a:ext>
                  </a:extLst>
                </a:gridCol>
                <a:gridCol w="640129">
                  <a:extLst>
                    <a:ext uri="{9D8B030D-6E8A-4147-A177-3AD203B41FA5}">
                      <a16:colId xmlns:a16="http://schemas.microsoft.com/office/drawing/2014/main" val="20004"/>
                    </a:ext>
                  </a:extLst>
                </a:gridCol>
                <a:gridCol w="640129">
                  <a:extLst>
                    <a:ext uri="{9D8B030D-6E8A-4147-A177-3AD203B41FA5}">
                      <a16:colId xmlns:a16="http://schemas.microsoft.com/office/drawing/2014/main" val="20005"/>
                    </a:ext>
                  </a:extLst>
                </a:gridCol>
                <a:gridCol w="640129">
                  <a:extLst>
                    <a:ext uri="{9D8B030D-6E8A-4147-A177-3AD203B41FA5}">
                      <a16:colId xmlns:a16="http://schemas.microsoft.com/office/drawing/2014/main" val="20006"/>
                    </a:ext>
                  </a:extLst>
                </a:gridCol>
                <a:gridCol w="640129">
                  <a:extLst>
                    <a:ext uri="{9D8B030D-6E8A-4147-A177-3AD203B41FA5}">
                      <a16:colId xmlns:a16="http://schemas.microsoft.com/office/drawing/2014/main" val="20007"/>
                    </a:ext>
                  </a:extLst>
                </a:gridCol>
                <a:gridCol w="640129">
                  <a:extLst>
                    <a:ext uri="{9D8B030D-6E8A-4147-A177-3AD203B41FA5}">
                      <a16:colId xmlns:a16="http://schemas.microsoft.com/office/drawing/2014/main" val="20008"/>
                    </a:ext>
                  </a:extLst>
                </a:gridCol>
                <a:gridCol w="640129">
                  <a:extLst>
                    <a:ext uri="{9D8B030D-6E8A-4147-A177-3AD203B41FA5}">
                      <a16:colId xmlns:a16="http://schemas.microsoft.com/office/drawing/2014/main" val="20009"/>
                    </a:ext>
                  </a:extLst>
                </a:gridCol>
                <a:gridCol w="640129">
                  <a:extLst>
                    <a:ext uri="{9D8B030D-6E8A-4147-A177-3AD203B41FA5}">
                      <a16:colId xmlns:a16="http://schemas.microsoft.com/office/drawing/2014/main" val="20010"/>
                    </a:ext>
                  </a:extLst>
                </a:gridCol>
                <a:gridCol w="640129">
                  <a:extLst>
                    <a:ext uri="{9D8B030D-6E8A-4147-A177-3AD203B41FA5}">
                      <a16:colId xmlns:a16="http://schemas.microsoft.com/office/drawing/2014/main" val="20011"/>
                    </a:ext>
                  </a:extLst>
                </a:gridCol>
                <a:gridCol w="640129">
                  <a:extLst>
                    <a:ext uri="{9D8B030D-6E8A-4147-A177-3AD203B41FA5}">
                      <a16:colId xmlns:a16="http://schemas.microsoft.com/office/drawing/2014/main" val="20012"/>
                    </a:ext>
                  </a:extLst>
                </a:gridCol>
              </a:tblGrid>
              <a:tr h="84152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年度</a:t>
                      </a:r>
                      <a:endParaRPr kumimoji="1" lang="en-US" altLang="ja-JP" sz="1200" dirty="0" smtClean="0"/>
                    </a:p>
                  </a:txBody>
                  <a:tcPr anchor="ctr"/>
                </a:tc>
                <a:tc>
                  <a:txBody>
                    <a:bodyPr/>
                    <a:lstStyle/>
                    <a:p>
                      <a:pPr algn="ctr"/>
                      <a:r>
                        <a:rPr kumimoji="1" lang="en-US" altLang="ja-JP" sz="1200" dirty="0" smtClean="0"/>
                        <a:t>2014</a:t>
                      </a:r>
                      <a:r>
                        <a:rPr kumimoji="1" lang="ja-JP" altLang="en-US" sz="1200" dirty="0" smtClean="0"/>
                        <a:t> </a:t>
                      </a:r>
                      <a:r>
                        <a:rPr kumimoji="1" lang="en-US" altLang="ja-JP" sz="1200" dirty="0" smtClean="0"/>
                        <a:t>(H26)</a:t>
                      </a:r>
                      <a:endParaRPr kumimoji="1" lang="ja-JP" altLang="en-US" sz="1200" dirty="0"/>
                    </a:p>
                  </a:txBody>
                  <a:tcPr anchor="ctr"/>
                </a:tc>
                <a:tc>
                  <a:txBody>
                    <a:bodyPr/>
                    <a:lstStyle/>
                    <a:p>
                      <a:pPr algn="ctr"/>
                      <a:r>
                        <a:rPr kumimoji="1" lang="en-US" altLang="ja-JP" sz="1200" dirty="0" smtClean="0"/>
                        <a:t>2015</a:t>
                      </a:r>
                    </a:p>
                    <a:p>
                      <a:pPr algn="ctr"/>
                      <a:r>
                        <a:rPr kumimoji="1" lang="en-US" altLang="ja-JP" sz="1200" dirty="0" smtClean="0"/>
                        <a:t>(H27)</a:t>
                      </a:r>
                      <a:endParaRPr kumimoji="1" lang="ja-JP" altLang="en-US" sz="1200" dirty="0"/>
                    </a:p>
                  </a:txBody>
                  <a:tcPr anchor="ct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tc>
                <a:tc>
                  <a:txBody>
                    <a:bodyPr/>
                    <a:lstStyle/>
                    <a:p>
                      <a:pPr algn="ctr"/>
                      <a:r>
                        <a:rPr kumimoji="1" lang="en-US" altLang="ja-JP" sz="1200" dirty="0" smtClean="0"/>
                        <a:t>2023</a:t>
                      </a:r>
                    </a:p>
                    <a:p>
                      <a:pPr algn="ctr"/>
                      <a:r>
                        <a:rPr kumimoji="1" lang="en-US" altLang="ja-JP" sz="1200" dirty="0" smtClean="0"/>
                        <a:t>(H35)</a:t>
                      </a:r>
                      <a:endParaRPr kumimoji="1" lang="ja-JP" altLang="en-US" sz="1200" dirty="0"/>
                    </a:p>
                  </a:txBody>
                  <a:tcPr anchor="ct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tc>
                <a:extLst>
                  <a:ext uri="{0D108BD9-81ED-4DB2-BD59-A6C34878D82A}">
                    <a16:rowId xmlns:a16="http://schemas.microsoft.com/office/drawing/2014/main" val="10000"/>
                  </a:ext>
                </a:extLst>
              </a:tr>
              <a:tr h="841526">
                <a:tc rowSpan="3">
                  <a:txBody>
                    <a:bodyPr/>
                    <a:lstStyle/>
                    <a:p>
                      <a:r>
                        <a:rPr kumimoji="1" lang="ja-JP" altLang="en-US" sz="1200" dirty="0" smtClean="0"/>
                        <a:t>夢洲まちづくり検討</a:t>
                      </a:r>
                      <a:endParaRPr kumimoji="1" lang="ja-JP" altLang="en-US" sz="1200" dirty="0"/>
                    </a:p>
                  </a:txBody>
                  <a:tcPr anchor="ct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tc>
                  <a:txBody>
                    <a:bodyPr/>
                    <a:lstStyle/>
                    <a:p>
                      <a:endParaRPr kumimoji="1" lang="ja-JP" altLang="en-US" sz="1200"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841526">
                <a:tc vMerge="1">
                  <a:txBody>
                    <a:bodyPr/>
                    <a:lstStyle/>
                    <a:p>
                      <a:endParaRPr kumimoji="1" lang="en-US" altLang="ja-JP" sz="1200" dirty="0" smtClean="0">
                        <a:solidFill>
                          <a:srgbClr val="FF0000"/>
                        </a:solidFill>
                      </a:endParaRP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2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1877392">
                <a:tc vMerge="1">
                  <a:txBody>
                    <a:bodyPr/>
                    <a:lstStyle/>
                    <a:p>
                      <a:endParaRPr kumimoji="1" lang="en-US" altLang="ja-JP" sz="1200" dirty="0" smtClean="0">
                        <a:solidFill>
                          <a:srgbClr val="FF0000"/>
                        </a:solidFill>
                      </a:endParaRPr>
                    </a:p>
                  </a:txBody>
                  <a:tcPr anchor="ct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tc>
                  <a:txBody>
                    <a:bodyPr/>
                    <a:lstStyle/>
                    <a:p>
                      <a:endParaRPr kumimoji="1" lang="ja-JP" altLang="en-US" sz="12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６</a:t>
            </a:r>
            <a:r>
              <a:rPr lang="ja-JP" altLang="en-US" sz="2000" b="1" dirty="0" smtClean="0">
                <a:solidFill>
                  <a:schemeClr val="bg1"/>
                </a:solidFill>
                <a:latin typeface="+mn-ea"/>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mn-ea"/>
            </a:endParaRPr>
          </a:p>
        </p:txBody>
      </p:sp>
      <p:sp>
        <p:nvSpPr>
          <p:cNvPr id="25" name="テキスト ボックス 24"/>
          <p:cNvSpPr txBox="1"/>
          <p:nvPr/>
        </p:nvSpPr>
        <p:spPr>
          <a:xfrm>
            <a:off x="1143052" y="620688"/>
            <a:ext cx="3358612" cy="338554"/>
          </a:xfrm>
          <a:prstGeom prst="rect">
            <a:avLst/>
          </a:prstGeom>
          <a:noFill/>
        </p:spPr>
        <p:txBody>
          <a:bodyPr wrap="none" rtlCol="0">
            <a:spAutoFit/>
          </a:bodyPr>
          <a:lstStyle/>
          <a:p>
            <a:pPr lvl="0"/>
            <a:r>
              <a:rPr lang="ja-JP" altLang="en-US" sz="1600" dirty="0" smtClean="0">
                <a:latin typeface="+mn-ea"/>
              </a:rPr>
              <a:t>○取組状況及び今後のスケジュール</a:t>
            </a:r>
            <a:endParaRPr lang="en-US" altLang="ja-JP" sz="1600" dirty="0">
              <a:latin typeface="+mn-ea"/>
            </a:endParaRPr>
          </a:p>
        </p:txBody>
      </p:sp>
      <p:sp>
        <p:nvSpPr>
          <p:cNvPr id="9" name="角丸四角形 8"/>
          <p:cNvSpPr/>
          <p:nvPr/>
        </p:nvSpPr>
        <p:spPr>
          <a:xfrm>
            <a:off x="1431032" y="6039819"/>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0" name="テキスト ボックス 9"/>
          <p:cNvSpPr txBox="1"/>
          <p:nvPr/>
        </p:nvSpPr>
        <p:spPr>
          <a:xfrm>
            <a:off x="1379110" y="5750839"/>
            <a:ext cx="3169457" cy="338554"/>
          </a:xfrm>
          <a:prstGeom prst="rect">
            <a:avLst/>
          </a:prstGeom>
          <a:noFill/>
        </p:spPr>
        <p:txBody>
          <a:bodyPr wrap="none" rtlCol="0">
            <a:spAutoFit/>
          </a:bodyPr>
          <a:lstStyle/>
          <a:p>
            <a:pPr lvl="0"/>
            <a:r>
              <a:rPr lang="ja-JP" altLang="en-US" sz="1600" dirty="0"/>
              <a:t>○</a:t>
            </a:r>
            <a:r>
              <a:rPr lang="en-US" altLang="ja-JP" sz="1600" dirty="0" smtClean="0"/>
              <a:t>『</a:t>
            </a:r>
            <a:r>
              <a:rPr lang="ja-JP" altLang="en-US" sz="1600" dirty="0" smtClean="0"/>
              <a:t>夢洲等</a:t>
            </a:r>
            <a:r>
              <a:rPr lang="en-US" altLang="ja-JP" sz="1600" dirty="0" smtClean="0"/>
              <a:t>』</a:t>
            </a:r>
            <a:r>
              <a:rPr lang="ja-JP" altLang="en-US" sz="1600" dirty="0"/>
              <a:t>エリアの担当部局一覧</a:t>
            </a:r>
            <a:endParaRPr lang="en-US" altLang="ja-JP" sz="1600" dirty="0"/>
          </a:p>
        </p:txBody>
      </p:sp>
      <p:sp>
        <p:nvSpPr>
          <p:cNvPr id="11" name="テキスト ボックス 10"/>
          <p:cNvSpPr txBox="1"/>
          <p:nvPr/>
        </p:nvSpPr>
        <p:spPr>
          <a:xfrm>
            <a:off x="1595134" y="6079323"/>
            <a:ext cx="5203669" cy="738664"/>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・大阪市：都市計画局、経済戦略局、港湾局、</a:t>
            </a:r>
            <a:r>
              <a:rPr lang="ja-JP" altLang="en-US" sz="1400" dirty="0" smtClean="0">
                <a:latin typeface="ＭＳ Ｐ明朝" pitchFamily="18" charset="-128"/>
                <a:ea typeface="ＭＳ Ｐ明朝" pitchFamily="18" charset="-128"/>
              </a:rPr>
              <a:t>環境局、ＩＲ推進局</a:t>
            </a:r>
            <a:endParaRPr lang="en-US" altLang="ja-JP" sz="1400" dirty="0">
              <a:latin typeface="ＭＳ Ｐ明朝" pitchFamily="18" charset="-128"/>
              <a:ea typeface="ＭＳ Ｐ明朝" pitchFamily="18" charset="-128"/>
            </a:endParaRPr>
          </a:p>
          <a:p>
            <a:r>
              <a:rPr lang="ja-JP" altLang="en-US" sz="1400" dirty="0">
                <a:latin typeface="ＭＳ Ｐ明朝" pitchFamily="18" charset="-128"/>
                <a:ea typeface="ＭＳ Ｐ明朝" pitchFamily="18" charset="-128"/>
              </a:rPr>
              <a:t>・大阪府</a:t>
            </a:r>
            <a:r>
              <a:rPr lang="ja-JP" altLang="en-US" sz="1400" dirty="0" smtClean="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rPr>
              <a:t>政策企画部</a:t>
            </a:r>
            <a:r>
              <a:rPr lang="ja-JP" altLang="en-US" sz="1400" dirty="0" smtClean="0">
                <a:latin typeface="ＭＳ Ｐ明朝" pitchFamily="18" charset="-128"/>
                <a:ea typeface="ＭＳ Ｐ明朝" pitchFamily="18" charset="-128"/>
              </a:rPr>
              <a:t>、住宅</a:t>
            </a:r>
            <a:r>
              <a:rPr lang="ja-JP" altLang="en-US" sz="1400" dirty="0">
                <a:latin typeface="ＭＳ Ｐ明朝" pitchFamily="18" charset="-128"/>
                <a:ea typeface="ＭＳ Ｐ明朝" pitchFamily="18" charset="-128"/>
              </a:rPr>
              <a:t>まちづくり部、商工</a:t>
            </a:r>
            <a:r>
              <a:rPr lang="ja-JP" altLang="en-US" sz="1400" dirty="0" smtClean="0">
                <a:latin typeface="ＭＳ Ｐ明朝" pitchFamily="18" charset="-128"/>
                <a:ea typeface="ＭＳ Ｐ明朝" pitchFamily="18" charset="-128"/>
              </a:rPr>
              <a:t>労働部</a:t>
            </a:r>
            <a:r>
              <a:rPr lang="ja-JP" altLang="en-US" sz="1400" dirty="0">
                <a:latin typeface="ＭＳ Ｐ明朝" pitchFamily="18" charset="-128"/>
                <a:ea typeface="ＭＳ Ｐ明朝" pitchFamily="18" charset="-128"/>
              </a:rPr>
              <a:t>、ＩＲ推進局</a:t>
            </a:r>
            <a:endParaRPr lang="en-US" altLang="ja-JP" sz="1400" strike="sngStrike" dirty="0">
              <a:latin typeface="ＭＳ Ｐ明朝" pitchFamily="18" charset="-128"/>
              <a:ea typeface="ＭＳ Ｐ明朝" pitchFamily="18" charset="-128"/>
            </a:endParaRPr>
          </a:p>
          <a:p>
            <a:pPr lvl="0"/>
            <a:endParaRPr lang="en-US" altLang="ja-JP" sz="1400" strike="sngStrike" dirty="0">
              <a:latin typeface="ＭＳ Ｐ明朝" pitchFamily="18" charset="-128"/>
              <a:ea typeface="ＭＳ Ｐ明朝" pitchFamily="18" charset="-128"/>
            </a:endParaRPr>
          </a:p>
        </p:txBody>
      </p:sp>
      <p:sp>
        <p:nvSpPr>
          <p:cNvPr id="13" name="スライド番号プレースホルダ 12"/>
          <p:cNvSpPr>
            <a:spLocks noGrp="1"/>
          </p:cNvSpPr>
          <p:nvPr>
            <p:ph type="sldNum" sz="quarter" idx="12"/>
          </p:nvPr>
        </p:nvSpPr>
        <p:spPr/>
        <p:txBody>
          <a:bodyPr/>
          <a:lstStyle/>
          <a:p>
            <a:fld id="{37EF5067-3AB7-4642-9103-42CBD40CC6D9}" type="slidenum">
              <a:rPr kumimoji="1" lang="ja-JP" altLang="en-US" smtClean="0"/>
              <a:pPr/>
              <a:t>50</a:t>
            </a:fld>
            <a:endParaRPr kumimoji="1" lang="ja-JP" altLang="en-US" dirty="0"/>
          </a:p>
        </p:txBody>
      </p:sp>
      <p:cxnSp>
        <p:nvCxnSpPr>
          <p:cNvPr id="17" name="直線矢印コネクタ 16"/>
          <p:cNvCxnSpPr/>
          <p:nvPr/>
        </p:nvCxnSpPr>
        <p:spPr>
          <a:xfrm>
            <a:off x="3734172" y="2694646"/>
            <a:ext cx="1836000" cy="0"/>
          </a:xfrm>
          <a:prstGeom prst="straightConnector1">
            <a:avLst/>
          </a:prstGeom>
          <a:ln w="25400">
            <a:prstDash val="sysDot"/>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7306047" y="2694646"/>
            <a:ext cx="1800000" cy="0"/>
          </a:xfrm>
          <a:prstGeom prst="straightConnector1">
            <a:avLst/>
          </a:prstGeom>
          <a:ln w="25400">
            <a:prstDash val="dash"/>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9185461" y="2694646"/>
            <a:ext cx="1836000" cy="0"/>
          </a:xfrm>
          <a:prstGeom prst="straightConnector1">
            <a:avLst/>
          </a:prstGeom>
          <a:ln w="25400">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732908" y="2422052"/>
            <a:ext cx="1212191"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夢洲まちづくり検討</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26" name="テキスト ボックス 25"/>
          <p:cNvSpPr txBox="1"/>
          <p:nvPr/>
        </p:nvSpPr>
        <p:spPr>
          <a:xfrm>
            <a:off x="7416816" y="2418689"/>
            <a:ext cx="1896673" cy="246221"/>
          </a:xfrm>
          <a:prstGeom prst="rect">
            <a:avLst/>
          </a:prstGeom>
          <a:noFill/>
        </p:spPr>
        <p:txBody>
          <a:bodyPr wrap="none" rtlCol="0">
            <a:spAutoFit/>
          </a:bodyPr>
          <a:lstStyle/>
          <a:p>
            <a:r>
              <a:rPr kumimoji="1" lang="ja-JP" altLang="en-US" sz="1000" dirty="0" smtClean="0">
                <a:solidFill>
                  <a:srgbClr val="FF0000"/>
                </a:solidFill>
                <a:latin typeface="ＭＳ Ｐ明朝" panose="02020600040205080304" pitchFamily="18" charset="-128"/>
                <a:ea typeface="ＭＳ Ｐ明朝" panose="02020600040205080304" pitchFamily="18" charset="-128"/>
              </a:rPr>
              <a:t>夢洲が大阪・関西の観光拠点に</a:t>
            </a:r>
            <a:endParaRPr kumimoji="1" lang="en-US" altLang="ja-JP" sz="1000" dirty="0" smtClean="0">
              <a:solidFill>
                <a:srgbClr val="FF0000"/>
              </a:solidFill>
              <a:latin typeface="ＭＳ Ｐ明朝" panose="02020600040205080304" pitchFamily="18" charset="-128"/>
              <a:ea typeface="ＭＳ Ｐ明朝" panose="02020600040205080304" pitchFamily="18" charset="-128"/>
            </a:endParaRPr>
          </a:p>
        </p:txBody>
      </p:sp>
      <p:cxnSp>
        <p:nvCxnSpPr>
          <p:cNvPr id="27" name="直線コネクタ 26"/>
          <p:cNvCxnSpPr/>
          <p:nvPr/>
        </p:nvCxnSpPr>
        <p:spPr>
          <a:xfrm>
            <a:off x="5660951" y="774702"/>
            <a:ext cx="540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6195637" y="651591"/>
            <a:ext cx="441146" cy="246221"/>
          </a:xfrm>
          <a:prstGeom prst="rect">
            <a:avLst/>
          </a:prstGeom>
          <a:noFill/>
        </p:spPr>
        <p:txBody>
          <a:bodyPr wrap="none" rtlCol="0">
            <a:spAutoFit/>
          </a:bodyPr>
          <a:lstStyle/>
          <a:p>
            <a:r>
              <a:rPr lang="ja-JP" altLang="en-US" sz="1000" dirty="0"/>
              <a:t>調査</a:t>
            </a:r>
            <a:endParaRPr kumimoji="1" lang="ja-JP" altLang="en-US" sz="1000" dirty="0"/>
          </a:p>
        </p:txBody>
      </p:sp>
      <p:cxnSp>
        <p:nvCxnSpPr>
          <p:cNvPr id="31" name="直線コネクタ 30"/>
          <p:cNvCxnSpPr/>
          <p:nvPr/>
        </p:nvCxnSpPr>
        <p:spPr>
          <a:xfrm>
            <a:off x="6659988" y="769631"/>
            <a:ext cx="540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7194674" y="646520"/>
            <a:ext cx="441146" cy="246221"/>
          </a:xfrm>
          <a:prstGeom prst="rect">
            <a:avLst/>
          </a:prstGeom>
          <a:noFill/>
        </p:spPr>
        <p:txBody>
          <a:bodyPr wrap="none" rtlCol="0">
            <a:spAutoFit/>
          </a:bodyPr>
          <a:lstStyle/>
          <a:p>
            <a:r>
              <a:rPr lang="ja-JP" altLang="en-US" sz="1000" dirty="0" smtClean="0"/>
              <a:t>実施</a:t>
            </a:r>
            <a:endParaRPr kumimoji="1" lang="ja-JP" altLang="en-US" sz="1000" dirty="0"/>
          </a:p>
        </p:txBody>
      </p:sp>
      <p:cxnSp>
        <p:nvCxnSpPr>
          <p:cNvPr id="33" name="直線コネクタ 32"/>
          <p:cNvCxnSpPr/>
          <p:nvPr/>
        </p:nvCxnSpPr>
        <p:spPr>
          <a:xfrm>
            <a:off x="7659025" y="753187"/>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8193711" y="630076"/>
            <a:ext cx="441146" cy="246221"/>
          </a:xfrm>
          <a:prstGeom prst="rect">
            <a:avLst/>
          </a:prstGeom>
          <a:noFill/>
        </p:spPr>
        <p:txBody>
          <a:bodyPr wrap="none" rtlCol="0">
            <a:spAutoFit/>
          </a:bodyPr>
          <a:lstStyle/>
          <a:p>
            <a:r>
              <a:rPr lang="ja-JP" altLang="en-US" sz="1000" dirty="0" smtClean="0"/>
              <a:t>成果</a:t>
            </a:r>
            <a:endParaRPr kumimoji="1" lang="ja-JP" altLang="en-US" sz="1000" dirty="0"/>
          </a:p>
        </p:txBody>
      </p:sp>
      <p:sp>
        <p:nvSpPr>
          <p:cNvPr id="35" name="テキスト ボックス 34"/>
          <p:cNvSpPr txBox="1"/>
          <p:nvPr/>
        </p:nvSpPr>
        <p:spPr>
          <a:xfrm>
            <a:off x="8710176" y="580235"/>
            <a:ext cx="2242922" cy="400110"/>
          </a:xfrm>
          <a:prstGeom prst="rect">
            <a:avLst/>
          </a:prstGeom>
          <a:noFill/>
        </p:spPr>
        <p:txBody>
          <a:bodyPr wrap="none" rtlCol="0">
            <a:spAutoFit/>
          </a:bodyPr>
          <a:lstStyle/>
          <a:p>
            <a:r>
              <a:rPr lang="ja-JP" altLang="en-US" sz="1000" dirty="0" smtClean="0">
                <a:solidFill>
                  <a:srgbClr val="0000CC"/>
                </a:solidFill>
              </a:rPr>
              <a:t>青字は</a:t>
            </a:r>
            <a:r>
              <a:rPr lang="en-US" altLang="ja-JP" sz="1000" dirty="0" smtClean="0">
                <a:solidFill>
                  <a:srgbClr val="0000CC"/>
                </a:solidFill>
              </a:rPr>
              <a:t>2014</a:t>
            </a:r>
            <a:r>
              <a:rPr lang="ja-JP" altLang="en-US" sz="1000" dirty="0" smtClean="0">
                <a:solidFill>
                  <a:srgbClr val="0000CC"/>
                </a:solidFill>
              </a:rPr>
              <a:t>年以降の実施済みの項目</a:t>
            </a:r>
            <a:endParaRPr lang="en-US" altLang="ja-JP" sz="1000" dirty="0" smtClean="0">
              <a:solidFill>
                <a:srgbClr val="0000CC"/>
              </a:solidFill>
            </a:endParaRPr>
          </a:p>
          <a:p>
            <a:r>
              <a:rPr kumimoji="1" lang="ja-JP" altLang="en-US" sz="1000" dirty="0">
                <a:solidFill>
                  <a:srgbClr val="FF0000"/>
                </a:solidFill>
              </a:rPr>
              <a:t>赤字</a:t>
            </a:r>
            <a:r>
              <a:rPr kumimoji="1" lang="ja-JP" altLang="en-US" sz="1000" dirty="0" smtClean="0">
                <a:solidFill>
                  <a:srgbClr val="FF0000"/>
                </a:solidFill>
              </a:rPr>
              <a:t>は現時点では未実施の項目</a:t>
            </a:r>
            <a:endParaRPr kumimoji="1" lang="ja-JP" altLang="en-US" sz="1000" dirty="0">
              <a:solidFill>
                <a:srgbClr val="FF0000"/>
              </a:solidFill>
            </a:endParaRPr>
          </a:p>
        </p:txBody>
      </p:sp>
      <p:sp>
        <p:nvSpPr>
          <p:cNvPr id="36" name="テキスト ボックス 35"/>
          <p:cNvSpPr txBox="1"/>
          <p:nvPr/>
        </p:nvSpPr>
        <p:spPr>
          <a:xfrm>
            <a:off x="5054117" y="511335"/>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37" name="角丸四角形 36"/>
          <p:cNvSpPr/>
          <p:nvPr/>
        </p:nvSpPr>
        <p:spPr>
          <a:xfrm>
            <a:off x="5054117" y="547041"/>
            <a:ext cx="6015190"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p:cNvCxnSpPr/>
          <p:nvPr/>
        </p:nvCxnSpPr>
        <p:spPr>
          <a:xfrm>
            <a:off x="5618556" y="2694646"/>
            <a:ext cx="1656000" cy="0"/>
          </a:xfrm>
          <a:prstGeom prst="straightConnector1">
            <a:avLst/>
          </a:prstGeom>
          <a:ln w="25400">
            <a:prstDash val="sysDot"/>
            <a:headEnd type="oval" w="lg" len="lg"/>
            <a:tailEnd type="none"/>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464156" y="2422052"/>
            <a:ext cx="1468672"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夢洲まちづくり構想策定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grpSp>
        <p:nvGrpSpPr>
          <p:cNvPr id="3" name="グループ化 2"/>
          <p:cNvGrpSpPr/>
          <p:nvPr/>
        </p:nvGrpSpPr>
        <p:grpSpPr>
          <a:xfrm>
            <a:off x="4752753" y="3770579"/>
            <a:ext cx="6285627" cy="850091"/>
            <a:chOff x="4752753" y="4075379"/>
            <a:chExt cx="6285627" cy="850091"/>
          </a:xfrm>
        </p:grpSpPr>
        <p:sp>
          <p:nvSpPr>
            <p:cNvPr id="41" name="テキスト ボックス 40"/>
            <p:cNvSpPr txBox="1"/>
            <p:nvPr/>
          </p:nvSpPr>
          <p:spPr>
            <a:xfrm>
              <a:off x="4845980" y="4301314"/>
              <a:ext cx="964137"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ＩＲ推進局設置</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cxnSp>
          <p:nvCxnSpPr>
            <p:cNvPr id="42" name="直線矢印コネクタ 41"/>
            <p:cNvCxnSpPr/>
            <p:nvPr/>
          </p:nvCxnSpPr>
          <p:spPr>
            <a:xfrm>
              <a:off x="5354847" y="4602844"/>
              <a:ext cx="288000" cy="0"/>
            </a:xfrm>
            <a:prstGeom prst="straightConnector1">
              <a:avLst/>
            </a:prstGeom>
            <a:ln w="25400">
              <a:solidFill>
                <a:srgbClr val="0000CC"/>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4752753" y="4679249"/>
              <a:ext cx="2220438"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ＩＲ基本構想（案）・中間骨子策定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cxnSp>
          <p:nvCxnSpPr>
            <p:cNvPr id="44" name="直線矢印コネクタ 43"/>
            <p:cNvCxnSpPr/>
            <p:nvPr/>
          </p:nvCxnSpPr>
          <p:spPr>
            <a:xfrm flipV="1">
              <a:off x="5695913" y="4602843"/>
              <a:ext cx="1102890" cy="2"/>
            </a:xfrm>
            <a:prstGeom prst="straightConnector1">
              <a:avLst/>
            </a:prstGeom>
            <a:ln w="25400">
              <a:solidFill>
                <a:srgbClr val="0000CC"/>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578234" y="4075379"/>
              <a:ext cx="1677164" cy="553998"/>
            </a:xfrm>
            <a:prstGeom prst="rect">
              <a:avLst/>
            </a:prstGeom>
            <a:noFill/>
          </p:spPr>
          <p:txBody>
            <a:bodyPr wrap="square" rtlCol="0">
              <a:spAutoFit/>
            </a:bodyPr>
            <a:lstStyle/>
            <a:p>
              <a:r>
                <a:rPr lang="ja-JP" altLang="en-US" sz="1000" dirty="0">
                  <a:solidFill>
                    <a:srgbClr val="FF0000"/>
                  </a:solidFill>
                  <a:latin typeface="ＭＳ Ｐ明朝" panose="02020600040205080304" pitchFamily="18" charset="-128"/>
                  <a:ea typeface="ＭＳ Ｐ明朝" panose="02020600040205080304" pitchFamily="18" charset="-128"/>
                </a:rPr>
                <a:t>事</a:t>
              </a:r>
              <a:r>
                <a:rPr lang="ja-JP" altLang="en-US" sz="1000" dirty="0" smtClean="0">
                  <a:solidFill>
                    <a:srgbClr val="FF0000"/>
                  </a:solidFill>
                  <a:latin typeface="ＭＳ Ｐ明朝" panose="02020600040205080304" pitchFamily="18" charset="-128"/>
                  <a:ea typeface="ＭＳ Ｐ明朝" panose="02020600040205080304" pitchFamily="18" charset="-128"/>
                </a:rPr>
                <a:t>業者公募</a:t>
              </a:r>
              <a:r>
                <a:rPr lang="ja-JP" altLang="en-US" sz="1000" dirty="0">
                  <a:solidFill>
                    <a:srgbClr val="FF0000"/>
                  </a:solidFill>
                  <a:latin typeface="ＭＳ Ｐ明朝" panose="02020600040205080304" pitchFamily="18" charset="-128"/>
                  <a:ea typeface="ＭＳ Ｐ明朝" panose="02020600040205080304" pitchFamily="18" charset="-128"/>
                </a:rPr>
                <a:t>、選定</a:t>
              </a:r>
            </a:p>
            <a:p>
              <a:r>
                <a:rPr lang="ja-JP" altLang="en-US" sz="1000" dirty="0">
                  <a:solidFill>
                    <a:srgbClr val="FF0000"/>
                  </a:solidFill>
                  <a:latin typeface="ＭＳ Ｐ明朝" panose="02020600040205080304" pitchFamily="18" charset="-128"/>
                  <a:ea typeface="ＭＳ Ｐ明朝" panose="02020600040205080304" pitchFamily="18" charset="-128"/>
                </a:rPr>
                <a:t>区域</a:t>
              </a:r>
              <a:r>
                <a:rPr lang="ja-JP" altLang="en-US" sz="1000" dirty="0" smtClean="0">
                  <a:solidFill>
                    <a:srgbClr val="FF0000"/>
                  </a:solidFill>
                  <a:latin typeface="ＭＳ Ｐ明朝" panose="02020600040205080304" pitchFamily="18" charset="-128"/>
                  <a:ea typeface="ＭＳ Ｐ明朝" panose="02020600040205080304" pitchFamily="18" charset="-128"/>
                </a:rPr>
                <a:t>整備計画</a:t>
              </a:r>
              <a:r>
                <a:rPr lang="ja-JP" altLang="en-US" sz="1000" dirty="0">
                  <a:solidFill>
                    <a:srgbClr val="FF0000"/>
                  </a:solidFill>
                  <a:latin typeface="ＭＳ Ｐ明朝" panose="02020600040205080304" pitchFamily="18" charset="-128"/>
                  <a:ea typeface="ＭＳ Ｐ明朝" panose="02020600040205080304" pitchFamily="18" charset="-128"/>
                </a:rPr>
                <a:t>の</a:t>
              </a:r>
              <a:r>
                <a:rPr lang="ja-JP" altLang="en-US" sz="1000" dirty="0" smtClean="0">
                  <a:solidFill>
                    <a:srgbClr val="FF0000"/>
                  </a:solidFill>
                  <a:latin typeface="ＭＳ Ｐ明朝" panose="02020600040205080304" pitchFamily="18" charset="-128"/>
                  <a:ea typeface="ＭＳ Ｐ明朝" panose="02020600040205080304" pitchFamily="18" charset="-128"/>
                </a:rPr>
                <a:t>作成</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r>
                <a:rPr lang="ja-JP" altLang="en-US" sz="1000" dirty="0" smtClean="0">
                  <a:solidFill>
                    <a:srgbClr val="FF0000"/>
                  </a:solidFill>
                  <a:latin typeface="ＭＳ Ｐ明朝" panose="02020600040205080304" pitchFamily="18" charset="-128"/>
                  <a:ea typeface="ＭＳ Ｐ明朝" panose="02020600040205080304" pitchFamily="18" charset="-128"/>
                </a:rPr>
                <a:t>　　 区域</a:t>
              </a:r>
              <a:r>
                <a:rPr lang="ja-JP" altLang="en-US" sz="1000" dirty="0">
                  <a:solidFill>
                    <a:srgbClr val="FF0000"/>
                  </a:solidFill>
                  <a:latin typeface="ＭＳ Ｐ明朝" panose="02020600040205080304" pitchFamily="18" charset="-128"/>
                  <a:ea typeface="ＭＳ Ｐ明朝" panose="02020600040205080304" pitchFamily="18" charset="-128"/>
                </a:rPr>
                <a:t>認定</a:t>
              </a:r>
            </a:p>
          </p:txBody>
        </p:sp>
        <p:cxnSp>
          <p:nvCxnSpPr>
            <p:cNvPr id="49" name="直線矢印コネクタ 48"/>
            <p:cNvCxnSpPr/>
            <p:nvPr/>
          </p:nvCxnSpPr>
          <p:spPr>
            <a:xfrm>
              <a:off x="6798803" y="4602843"/>
              <a:ext cx="3482250" cy="0"/>
            </a:xfrm>
            <a:prstGeom prst="straightConnector1">
              <a:avLst/>
            </a:prstGeom>
            <a:ln w="25400">
              <a:solidFill>
                <a:srgbClr val="FF0000"/>
              </a:solidFill>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10246380" y="4602843"/>
              <a:ext cx="792000" cy="0"/>
            </a:xfrm>
            <a:prstGeom prst="straightConnector1">
              <a:avLst/>
            </a:prstGeom>
            <a:ln w="25400">
              <a:solidFill>
                <a:srgbClr val="FF0000"/>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8487608" y="4360283"/>
              <a:ext cx="527765" cy="246221"/>
            </a:xfrm>
            <a:prstGeom prst="rect">
              <a:avLst/>
            </a:prstGeom>
            <a:noFill/>
          </p:spPr>
          <p:txBody>
            <a:bodyPr wrap="square" rtlCol="0">
              <a:spAutoFit/>
            </a:bodyPr>
            <a:lstStyle/>
            <a:p>
              <a:r>
                <a:rPr lang="ja-JP" altLang="en-US" sz="1000" dirty="0">
                  <a:solidFill>
                    <a:srgbClr val="FF0000"/>
                  </a:solidFill>
                  <a:latin typeface="ＭＳ Ｐ明朝" panose="02020600040205080304" pitchFamily="18" charset="-128"/>
                  <a:ea typeface="ＭＳ Ｐ明朝" panose="02020600040205080304" pitchFamily="18" charset="-128"/>
                </a:rPr>
                <a:t>整備</a:t>
              </a:r>
            </a:p>
          </p:txBody>
        </p:sp>
        <p:sp>
          <p:nvSpPr>
            <p:cNvPr id="55" name="テキスト ボックス 54"/>
            <p:cNvSpPr txBox="1"/>
            <p:nvPr/>
          </p:nvSpPr>
          <p:spPr>
            <a:xfrm>
              <a:off x="10017170" y="4360282"/>
              <a:ext cx="527765"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開業</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grpSp>
      <p:grpSp>
        <p:nvGrpSpPr>
          <p:cNvPr id="5" name="グループ化 4"/>
          <p:cNvGrpSpPr/>
          <p:nvPr/>
        </p:nvGrpSpPr>
        <p:grpSpPr>
          <a:xfrm>
            <a:off x="4862427" y="3234192"/>
            <a:ext cx="6260859" cy="400110"/>
            <a:chOff x="4862427" y="5106534"/>
            <a:chExt cx="6260859" cy="400110"/>
          </a:xfrm>
        </p:grpSpPr>
        <p:sp>
          <p:nvSpPr>
            <p:cNvPr id="56" name="テキスト ボックス 55"/>
            <p:cNvSpPr txBox="1"/>
            <p:nvPr/>
          </p:nvSpPr>
          <p:spPr>
            <a:xfrm>
              <a:off x="4862427" y="5106534"/>
              <a:ext cx="1368000" cy="400110"/>
            </a:xfrm>
            <a:prstGeom prst="rect">
              <a:avLst/>
            </a:prstGeom>
            <a:noFill/>
          </p:spPr>
          <p:txBody>
            <a:bodyPr wrap="square" rtlCol="0">
              <a:spAutoFit/>
            </a:bodyPr>
            <a:lstStyle/>
            <a:p>
              <a:r>
                <a:rPr lang="zh-TW" altLang="en-US" sz="1000" i="1" u="sng" dirty="0">
                  <a:solidFill>
                    <a:srgbClr val="0000CC"/>
                  </a:solidFill>
                  <a:latin typeface="ＭＳ Ｐ明朝" panose="02020600040205080304" pitchFamily="18" charset="-128"/>
                  <a:ea typeface="ＭＳ Ｐ明朝" panose="02020600040205080304" pitchFamily="18" charset="-128"/>
                </a:rPr>
                <a:t>基本構想</a:t>
              </a:r>
              <a:r>
                <a:rPr lang="zh-TW" altLang="en-US" sz="1000" i="1" u="sng" dirty="0" smtClean="0">
                  <a:solidFill>
                    <a:srgbClr val="0000CC"/>
                  </a:solidFill>
                  <a:latin typeface="ＭＳ Ｐ明朝" panose="02020600040205080304" pitchFamily="18" charset="-128"/>
                  <a:ea typeface="ＭＳ Ｐ明朝" panose="02020600040205080304" pitchFamily="18" charset="-128"/>
                </a:rPr>
                <a:t>策定</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（地元）</a:t>
              </a:r>
              <a:endParaRPr lang="en-US" altLang="zh-TW" sz="1000" i="1" u="sng" dirty="0">
                <a:solidFill>
                  <a:srgbClr val="0000CC"/>
                </a:solidFill>
                <a:latin typeface="ＭＳ Ｐ明朝" panose="02020600040205080304" pitchFamily="18" charset="-128"/>
                <a:ea typeface="ＭＳ Ｐ明朝" panose="02020600040205080304" pitchFamily="18" charset="-128"/>
              </a:endParaRPr>
            </a:p>
          </p:txBody>
        </p:sp>
        <p:cxnSp>
          <p:nvCxnSpPr>
            <p:cNvPr id="57" name="直線矢印コネクタ 56"/>
            <p:cNvCxnSpPr/>
            <p:nvPr/>
          </p:nvCxnSpPr>
          <p:spPr>
            <a:xfrm>
              <a:off x="5054117" y="5402358"/>
              <a:ext cx="1512000" cy="0"/>
            </a:xfrm>
            <a:prstGeom prst="straightConnector1">
              <a:avLst/>
            </a:prstGeom>
            <a:ln w="25400">
              <a:solidFill>
                <a:srgbClr val="0000CC"/>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V="1">
              <a:off x="6566117" y="5402358"/>
              <a:ext cx="3924000" cy="0"/>
            </a:xfrm>
            <a:prstGeom prst="straightConnector1">
              <a:avLst/>
            </a:prstGeom>
            <a:ln w="25400">
              <a:solidFill>
                <a:srgbClr val="FF0000"/>
              </a:solidFill>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7566622" y="5166573"/>
              <a:ext cx="1184869"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インフラ整備等</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sp>
          <p:nvSpPr>
            <p:cNvPr id="61" name="テキスト ボックス 60"/>
            <p:cNvSpPr txBox="1"/>
            <p:nvPr/>
          </p:nvSpPr>
          <p:spPr>
            <a:xfrm>
              <a:off x="9380047" y="5178164"/>
              <a:ext cx="1110069"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パビリオン建設</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cxnSp>
          <p:nvCxnSpPr>
            <p:cNvPr id="62" name="直線矢印コネクタ 61"/>
            <p:cNvCxnSpPr/>
            <p:nvPr/>
          </p:nvCxnSpPr>
          <p:spPr>
            <a:xfrm>
              <a:off x="10490117" y="5402358"/>
              <a:ext cx="324000" cy="0"/>
            </a:xfrm>
            <a:prstGeom prst="straightConnector1">
              <a:avLst/>
            </a:prstGeom>
            <a:ln w="25400">
              <a:solidFill>
                <a:srgbClr val="FF0000"/>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10359959" y="5159222"/>
              <a:ext cx="763327"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万博開催</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grpSp>
      <p:sp>
        <p:nvSpPr>
          <p:cNvPr id="8" name="正方形/長方形 7"/>
          <p:cNvSpPr/>
          <p:nvPr/>
        </p:nvSpPr>
        <p:spPr>
          <a:xfrm>
            <a:off x="4528839" y="3301033"/>
            <a:ext cx="492443" cy="276999"/>
          </a:xfrm>
          <a:prstGeom prst="rect">
            <a:avLst/>
          </a:prstGeom>
        </p:spPr>
        <p:txBody>
          <a:bodyPr wrap="none">
            <a:spAutoFit/>
          </a:bodyPr>
          <a:lstStyle/>
          <a:p>
            <a:r>
              <a:rPr lang="ja-JP" altLang="en-US" sz="1200" dirty="0" smtClean="0"/>
              <a:t>万博</a:t>
            </a:r>
            <a:endParaRPr lang="en-US" altLang="ja-JP" sz="1200" dirty="0"/>
          </a:p>
        </p:txBody>
      </p:sp>
      <p:sp>
        <p:nvSpPr>
          <p:cNvPr id="40" name="正方形/長方形 39"/>
          <p:cNvSpPr/>
          <p:nvPr/>
        </p:nvSpPr>
        <p:spPr>
          <a:xfrm>
            <a:off x="4576278" y="3858015"/>
            <a:ext cx="306494" cy="276999"/>
          </a:xfrm>
          <a:prstGeom prst="rect">
            <a:avLst/>
          </a:prstGeom>
        </p:spPr>
        <p:txBody>
          <a:bodyPr wrap="none">
            <a:spAutoFit/>
          </a:bodyPr>
          <a:lstStyle/>
          <a:p>
            <a:r>
              <a:rPr lang="en-US" altLang="ja-JP" sz="1200" dirty="0" smtClean="0"/>
              <a:t>IR</a:t>
            </a:r>
            <a:endParaRPr lang="en-US" altLang="ja-JP" sz="1200" dirty="0"/>
          </a:p>
        </p:txBody>
      </p:sp>
      <p:sp>
        <p:nvSpPr>
          <p:cNvPr id="77" name="円/楕円 76"/>
          <p:cNvSpPr/>
          <p:nvPr/>
        </p:nvSpPr>
        <p:spPr>
          <a:xfrm>
            <a:off x="5380652" y="3471490"/>
            <a:ext cx="108000" cy="10800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CC"/>
              </a:solidFill>
            </a:endParaRPr>
          </a:p>
        </p:txBody>
      </p:sp>
      <p:sp>
        <p:nvSpPr>
          <p:cNvPr id="78" name="テキスト ボックス 77"/>
          <p:cNvSpPr txBox="1"/>
          <p:nvPr/>
        </p:nvSpPr>
        <p:spPr>
          <a:xfrm>
            <a:off x="5293834" y="3576855"/>
            <a:ext cx="1215649"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ビッド・ドシエ提出</a:t>
            </a:r>
            <a:endParaRPr lang="en-US" altLang="zh-TW" sz="1000" i="1" u="sng" dirty="0">
              <a:solidFill>
                <a:srgbClr val="0000CC"/>
              </a:solidFill>
              <a:latin typeface="ＭＳ Ｐ明朝" panose="02020600040205080304" pitchFamily="18" charset="-128"/>
              <a:ea typeface="ＭＳ Ｐ明朝" panose="02020600040205080304" pitchFamily="18" charset="-128"/>
            </a:endParaRPr>
          </a:p>
        </p:txBody>
      </p:sp>
      <p:sp>
        <p:nvSpPr>
          <p:cNvPr id="75" name="円/楕円 74"/>
          <p:cNvSpPr/>
          <p:nvPr/>
        </p:nvSpPr>
        <p:spPr>
          <a:xfrm>
            <a:off x="6253197" y="3471812"/>
            <a:ext cx="108000" cy="10800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80" name="テキスト ボックス 79"/>
          <p:cNvSpPr txBox="1"/>
          <p:nvPr/>
        </p:nvSpPr>
        <p:spPr>
          <a:xfrm>
            <a:off x="6159201" y="3227147"/>
            <a:ext cx="1368000" cy="246221"/>
          </a:xfrm>
          <a:prstGeom prst="rect">
            <a:avLst/>
          </a:prstGeom>
          <a:noFill/>
        </p:spPr>
        <p:txBody>
          <a:bodyPr wrap="squar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開催地決定</a:t>
            </a:r>
            <a:endParaRPr lang="en-US" altLang="zh-TW" sz="1000" i="1" u="sng" dirty="0">
              <a:solidFill>
                <a:srgbClr val="0000CC"/>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5116902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．夢洲等</a:t>
            </a:r>
            <a:endParaRPr lang="en-US" altLang="ja-JP" sz="2000" b="1" dirty="0">
              <a:solidFill>
                <a:schemeClr val="bg1"/>
              </a:solidFill>
              <a:latin typeface="ＭＳ ゴシック" pitchFamily="49" charset="-128"/>
              <a:ea typeface="ＭＳ ゴシック" pitchFamily="49" charset="-128"/>
            </a:endParaRPr>
          </a:p>
        </p:txBody>
      </p:sp>
      <p:grpSp>
        <p:nvGrpSpPr>
          <p:cNvPr id="2" name="グループ化 1"/>
          <p:cNvGrpSpPr/>
          <p:nvPr/>
        </p:nvGrpSpPr>
        <p:grpSpPr>
          <a:xfrm>
            <a:off x="4655840" y="548680"/>
            <a:ext cx="6249145" cy="6108269"/>
            <a:chOff x="4655840" y="548680"/>
            <a:chExt cx="6249145" cy="6108269"/>
          </a:xfrm>
        </p:grpSpPr>
        <p:pic>
          <p:nvPicPr>
            <p:cNvPr id="1026" name="Picture 2"/>
            <p:cNvPicPr>
              <a:picLocks noChangeAspect="1" noChangeArrowheads="1"/>
            </p:cNvPicPr>
            <p:nvPr/>
          </p:nvPicPr>
          <p:blipFill>
            <a:blip r:embed="rId3" cstate="email"/>
            <a:srcRect/>
            <a:stretch>
              <a:fillRect/>
            </a:stretch>
          </p:blipFill>
          <p:spPr bwMode="auto">
            <a:xfrm rot="10800000">
              <a:off x="4655840" y="548684"/>
              <a:ext cx="5904656" cy="6108265"/>
            </a:xfrm>
            <a:prstGeom prst="rect">
              <a:avLst/>
            </a:prstGeom>
            <a:noFill/>
            <a:ln w="9525">
              <a:noFill/>
              <a:miter lim="800000"/>
              <a:headEnd/>
              <a:tailEnd/>
            </a:ln>
          </p:spPr>
        </p:pic>
        <p:pic>
          <p:nvPicPr>
            <p:cNvPr id="1027" name="Picture 3"/>
            <p:cNvPicPr>
              <a:picLocks noChangeAspect="1" noChangeArrowheads="1"/>
            </p:cNvPicPr>
            <p:nvPr/>
          </p:nvPicPr>
          <p:blipFill>
            <a:blip r:embed="rId4" cstate="email"/>
            <a:srcRect/>
            <a:stretch>
              <a:fillRect/>
            </a:stretch>
          </p:blipFill>
          <p:spPr bwMode="auto">
            <a:xfrm>
              <a:off x="8874411" y="548680"/>
              <a:ext cx="2030574" cy="2448272"/>
            </a:xfrm>
            <a:prstGeom prst="rect">
              <a:avLst/>
            </a:prstGeom>
            <a:noFill/>
            <a:ln w="9525">
              <a:noFill/>
              <a:miter lim="800000"/>
              <a:headEnd/>
              <a:tailEnd/>
            </a:ln>
          </p:spPr>
        </p:pic>
        <p:sp>
          <p:nvSpPr>
            <p:cNvPr id="9" name="角丸四角形 8"/>
            <p:cNvSpPr/>
            <p:nvPr/>
          </p:nvSpPr>
          <p:spPr>
            <a:xfrm>
              <a:off x="8849162" y="1935678"/>
              <a:ext cx="720080" cy="7756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テキスト ボックス 9"/>
            <p:cNvSpPr txBox="1"/>
            <p:nvPr/>
          </p:nvSpPr>
          <p:spPr>
            <a:xfrm>
              <a:off x="8832304" y="1268760"/>
              <a:ext cx="936104" cy="253916"/>
            </a:xfrm>
            <a:prstGeom prst="rect">
              <a:avLst/>
            </a:prstGeom>
            <a:noFill/>
          </p:spPr>
          <p:txBody>
            <a:bodyPr wrap="square" rtlCol="0">
              <a:spAutoFit/>
            </a:bodyPr>
            <a:lstStyle/>
            <a:p>
              <a:r>
                <a:rPr lang="ja-JP" altLang="en-US" sz="1050" dirty="0"/>
                <a:t>湾岸部</a:t>
              </a:r>
            </a:p>
          </p:txBody>
        </p:sp>
        <p:cxnSp>
          <p:nvCxnSpPr>
            <p:cNvPr id="12" name="直線矢印コネクタ 11"/>
            <p:cNvCxnSpPr>
              <a:endCxn id="9" idx="0"/>
            </p:cNvCxnSpPr>
            <p:nvPr/>
          </p:nvCxnSpPr>
          <p:spPr>
            <a:xfrm>
              <a:off x="9177303" y="1487218"/>
              <a:ext cx="31898" cy="4484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3" name="テキスト ボックス 12"/>
          <p:cNvSpPr txBox="1"/>
          <p:nvPr/>
        </p:nvSpPr>
        <p:spPr>
          <a:xfrm>
            <a:off x="1271470" y="717030"/>
            <a:ext cx="3168352" cy="5650709"/>
          </a:xfrm>
          <a:prstGeom prst="rect">
            <a:avLst/>
          </a:prstGeom>
          <a:noFill/>
        </p:spPr>
        <p:txBody>
          <a:bodyPr wrap="square" lIns="18000" tIns="18000" rIns="18000" bIns="18000" rtlCol="0">
            <a:spAutoFit/>
          </a:bodyPr>
          <a:lstStyle/>
          <a:p>
            <a:r>
              <a:rPr lang="ja-JP" altLang="en-US" u="sng" dirty="0"/>
              <a:t>概要（１）　～大阪港の現状～</a:t>
            </a:r>
            <a:endParaRPr lang="en-US" altLang="ja-JP" u="sng" dirty="0"/>
          </a:p>
          <a:p>
            <a:endParaRPr lang="en-US" altLang="ja-JP" sz="600" dirty="0"/>
          </a:p>
          <a:p>
            <a:pPr marL="177800" indent="-177800"/>
            <a:endParaRPr lang="en-US" altLang="ja-JP" sz="14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○大阪・関西の経済活動を支える大阪港は、河川港として発展してきたが、増加する物流需要に応え、その中心地を、新たに造成した人工島にシフトさせてきた。</a:t>
            </a:r>
            <a:endParaRPr lang="en-US" altLang="ja-JP" sz="1300" dirty="0">
              <a:latin typeface="ＭＳ Ｐ明朝" pitchFamily="18" charset="-128"/>
              <a:ea typeface="ＭＳ Ｐ明朝" pitchFamily="18" charset="-128"/>
            </a:endParaRPr>
          </a:p>
          <a:p>
            <a:pPr marL="177800" indent="-177800">
              <a:lnSpc>
                <a:spcPts val="1700"/>
              </a:lnSpc>
            </a:pPr>
            <a:endParaRPr lang="en-US" altLang="ja-JP" sz="13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○大阪湾岸部（咲洲、舞洲、夢洲）の土地造成は、都市部の建設残土やごみの焼却灰等を受け入れ進められてきた。その面積は約</a:t>
            </a:r>
            <a:r>
              <a:rPr lang="en-US" altLang="ja-JP" sz="1300" dirty="0">
                <a:latin typeface="ＭＳ Ｐ明朝" pitchFamily="18" charset="-128"/>
                <a:ea typeface="ＭＳ Ｐ明朝" pitchFamily="18" charset="-128"/>
              </a:rPr>
              <a:t>17km</a:t>
            </a:r>
            <a:r>
              <a:rPr lang="en-US" altLang="ja-JP" sz="1300" baseline="30000" dirty="0">
                <a:latin typeface="ＭＳ Ｐ明朝" pitchFamily="18" charset="-128"/>
                <a:ea typeface="ＭＳ Ｐ明朝" pitchFamily="18" charset="-128"/>
              </a:rPr>
              <a:t>2</a:t>
            </a:r>
            <a:r>
              <a:rPr lang="ja-JP" altLang="en-US" sz="1300" dirty="0">
                <a:latin typeface="ＭＳ Ｐ明朝" pitchFamily="18" charset="-128"/>
                <a:ea typeface="ＭＳ Ｐ明朝" pitchFamily="18" charset="-128"/>
              </a:rPr>
              <a:t>におよび、阪神甲子園球場の約</a:t>
            </a:r>
            <a:r>
              <a:rPr lang="en-US" altLang="ja-JP" sz="1300" dirty="0">
                <a:latin typeface="ＭＳ Ｐ明朝" pitchFamily="18" charset="-128"/>
                <a:ea typeface="ＭＳ Ｐ明朝" pitchFamily="18" charset="-128"/>
              </a:rPr>
              <a:t>430</a:t>
            </a:r>
            <a:r>
              <a:rPr lang="ja-JP" altLang="en-US" sz="1300" dirty="0">
                <a:latin typeface="ＭＳ Ｐ明朝" pitchFamily="18" charset="-128"/>
                <a:ea typeface="ＭＳ Ｐ明朝" pitchFamily="18" charset="-128"/>
              </a:rPr>
              <a:t>個分に相当する。</a:t>
            </a:r>
            <a:endParaRPr lang="en-US" altLang="ja-JP" sz="1300" dirty="0">
              <a:latin typeface="ＭＳ Ｐ明朝" pitchFamily="18" charset="-128"/>
              <a:ea typeface="ＭＳ Ｐ明朝" pitchFamily="18" charset="-128"/>
            </a:endParaRPr>
          </a:p>
          <a:p>
            <a:pPr marL="85725" indent="-85725">
              <a:lnSpc>
                <a:spcPts val="1700"/>
              </a:lnSpc>
            </a:pPr>
            <a:endParaRPr lang="en-US" altLang="ja-JP" sz="13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○関西の物流の中心である大阪港は、大阪市が直接管理しており、国際コンテナの取扱量が</a:t>
            </a:r>
            <a:r>
              <a:rPr lang="en-US" altLang="ja-JP" sz="1300" dirty="0">
                <a:latin typeface="ＭＳ Ｐ明朝" pitchFamily="18" charset="-128"/>
                <a:ea typeface="ＭＳ Ｐ明朝" pitchFamily="18" charset="-128"/>
              </a:rPr>
              <a:t>219</a:t>
            </a:r>
            <a:r>
              <a:rPr lang="ja-JP" altLang="en-US" sz="1300" dirty="0">
                <a:latin typeface="ＭＳ Ｐ明朝" pitchFamily="18" charset="-128"/>
                <a:ea typeface="ＭＳ Ｐ明朝" pitchFamily="18" charset="-128"/>
              </a:rPr>
              <a:t>万個</a:t>
            </a:r>
            <a:r>
              <a:rPr lang="en-US" altLang="ja-JP" sz="13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年</a:t>
            </a:r>
            <a:r>
              <a:rPr lang="en-US" altLang="ja-JP" sz="1300" baseline="300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で日本</a:t>
            </a:r>
            <a:r>
              <a:rPr lang="en-US" altLang="ja-JP" sz="1300" dirty="0">
                <a:latin typeface="ＭＳ Ｐ明朝" pitchFamily="18" charset="-128"/>
                <a:ea typeface="ＭＳ Ｐ明朝" pitchFamily="18" charset="-128"/>
              </a:rPr>
              <a:t>4</a:t>
            </a:r>
            <a:r>
              <a:rPr lang="ja-JP" altLang="en-US" sz="1300" dirty="0">
                <a:latin typeface="ＭＳ Ｐ明朝" pitchFamily="18" charset="-128"/>
                <a:ea typeface="ＭＳ Ｐ明朝" pitchFamily="18" charset="-128"/>
              </a:rPr>
              <a:t>位の港である。また、上海港と</a:t>
            </a:r>
            <a:r>
              <a:rPr lang="en-US" altLang="ja-JP" sz="1300" dirty="0">
                <a:latin typeface="ＭＳ Ｐ明朝" pitchFamily="18" charset="-128"/>
                <a:ea typeface="ＭＳ Ｐ明朝" pitchFamily="18" charset="-128"/>
              </a:rPr>
              <a:t>86</a:t>
            </a:r>
            <a:r>
              <a:rPr lang="ja-JP" altLang="en-US" sz="1300" dirty="0">
                <a:latin typeface="ＭＳ Ｐ明朝" pitchFamily="18" charset="-128"/>
                <a:ea typeface="ＭＳ Ｐ明朝" pitchFamily="18" charset="-128"/>
              </a:rPr>
              <a:t>便</a:t>
            </a:r>
            <a:r>
              <a:rPr lang="en-US" altLang="ja-JP" sz="1300" dirty="0">
                <a:latin typeface="ＭＳ Ｐ明朝" pitchFamily="18" charset="-128"/>
                <a:ea typeface="ＭＳ Ｐ明朝" pitchFamily="18" charset="-128"/>
              </a:rPr>
              <a:t>/</a:t>
            </a:r>
            <a:r>
              <a:rPr lang="ja-JP" altLang="en-US" sz="1300" dirty="0">
                <a:latin typeface="ＭＳ Ｐ明朝" pitchFamily="18" charset="-128"/>
                <a:ea typeface="ＭＳ Ｐ明朝" pitchFamily="18" charset="-128"/>
              </a:rPr>
              <a:t>月の運航があるなど、中国・東南アジアと密接な関係をもつ。</a:t>
            </a:r>
            <a:endParaRPr lang="en-US" altLang="ja-JP" sz="13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　　　</a:t>
            </a:r>
            <a:r>
              <a:rPr lang="en-US" altLang="ja-JP" sz="1300" dirty="0">
                <a:latin typeface="ＭＳ Ｐ明朝" pitchFamily="18" charset="-128"/>
                <a:ea typeface="ＭＳ Ｐ明朝" pitchFamily="18" charset="-128"/>
              </a:rPr>
              <a:t>※20</a:t>
            </a:r>
            <a:r>
              <a:rPr lang="ja-JP" altLang="en-US" sz="1300" dirty="0">
                <a:latin typeface="ＭＳ Ｐ明朝" pitchFamily="18" charset="-128"/>
                <a:ea typeface="ＭＳ Ｐ明朝" pitchFamily="18" charset="-128"/>
              </a:rPr>
              <a:t>フィートコンテナ換算</a:t>
            </a:r>
            <a:endParaRPr lang="en-US" altLang="ja-JP" sz="1300" dirty="0">
              <a:latin typeface="ＭＳ Ｐ明朝" pitchFamily="18" charset="-128"/>
              <a:ea typeface="ＭＳ Ｐ明朝" pitchFamily="18" charset="-128"/>
            </a:endParaRPr>
          </a:p>
          <a:p>
            <a:pPr marL="85725" indent="-85725">
              <a:lnSpc>
                <a:spcPts val="1700"/>
              </a:lnSpc>
            </a:pPr>
            <a:endParaRPr lang="en-US" altLang="ja-JP" sz="1300" dirty="0">
              <a:latin typeface="ＭＳ Ｐ明朝" pitchFamily="18" charset="-128"/>
              <a:ea typeface="ＭＳ Ｐ明朝" pitchFamily="18" charset="-128"/>
            </a:endParaRPr>
          </a:p>
          <a:p>
            <a:pPr marL="177800" indent="-177800">
              <a:lnSpc>
                <a:spcPts val="1700"/>
              </a:lnSpc>
            </a:pPr>
            <a:r>
              <a:rPr lang="ja-JP" altLang="en-US" sz="1300" dirty="0">
                <a:latin typeface="ＭＳ Ｐ明朝" pitchFamily="18" charset="-128"/>
                <a:ea typeface="ＭＳ Ｐ明朝" pitchFamily="18" charset="-128"/>
              </a:rPr>
              <a:t>○近年では、国内外資本の巨大な物流倉庫も建ち並び、大阪・関西の経済活動や市民生活を支えている。さらに、企業の立地やスポーツ施設、環境施設の立地など、多目的に活用されている。</a:t>
            </a:r>
          </a:p>
        </p:txBody>
      </p:sp>
      <p:sp>
        <p:nvSpPr>
          <p:cNvPr id="15" name="正方形/長方形 14"/>
          <p:cNvSpPr/>
          <p:nvPr/>
        </p:nvSpPr>
        <p:spPr>
          <a:xfrm>
            <a:off x="1199456" y="476672"/>
            <a:ext cx="3240361" cy="6221840"/>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6" name="正方形/長方形 15"/>
          <p:cNvSpPr/>
          <p:nvPr/>
        </p:nvSpPr>
        <p:spPr>
          <a:xfrm>
            <a:off x="4524520" y="485896"/>
            <a:ext cx="6464275" cy="6223248"/>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7" name="スライド番号プレースホルダ 16"/>
          <p:cNvSpPr>
            <a:spLocks noGrp="1"/>
          </p:cNvSpPr>
          <p:nvPr>
            <p:ph type="sldNum" sz="quarter" idx="12"/>
          </p:nvPr>
        </p:nvSpPr>
        <p:spPr/>
        <p:txBody>
          <a:bodyPr/>
          <a:lstStyle/>
          <a:p>
            <a:fld id="{37EF5067-3AB7-4642-9103-42CBD40CC6D9}" type="slidenum">
              <a:rPr kumimoji="1" lang="ja-JP" altLang="en-US" smtClean="0"/>
              <a:pPr/>
              <a:t>51</a:t>
            </a:fld>
            <a:endParaRPr kumimoji="1" lang="ja-JP" altLang="en-US" dirty="0"/>
          </a:p>
        </p:txBody>
      </p:sp>
    </p:spTree>
    <p:extLst>
      <p:ext uri="{BB962C8B-B14F-4D97-AF65-F5344CB8AC3E}">
        <p14:creationId xmlns:p14="http://schemas.microsoft.com/office/powerpoint/2010/main" val="10547555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ＭＳ ゴシック" pitchFamily="49" charset="-128"/>
              <a:ea typeface="ＭＳ ゴシック" pitchFamily="49" charset="-128"/>
            </a:endParaRPr>
          </a:p>
        </p:txBody>
      </p:sp>
      <p:sp>
        <p:nvSpPr>
          <p:cNvPr id="13" name="テキスト ボックス 12"/>
          <p:cNvSpPr txBox="1"/>
          <p:nvPr/>
        </p:nvSpPr>
        <p:spPr>
          <a:xfrm>
            <a:off x="1199455" y="476676"/>
            <a:ext cx="3677345" cy="369332"/>
          </a:xfrm>
          <a:prstGeom prst="rect">
            <a:avLst/>
          </a:prstGeom>
          <a:noFill/>
        </p:spPr>
        <p:txBody>
          <a:bodyPr wrap="square" rtlCol="0">
            <a:spAutoFit/>
          </a:bodyPr>
          <a:lstStyle/>
          <a:p>
            <a:r>
              <a:rPr lang="ja-JP" altLang="en-US" u="sng" dirty="0" smtClean="0"/>
              <a:t>概要（２）　～夢洲～</a:t>
            </a:r>
            <a:endParaRPr lang="en-US" altLang="ja-JP" u="sng" dirty="0"/>
          </a:p>
        </p:txBody>
      </p:sp>
      <p:sp>
        <p:nvSpPr>
          <p:cNvPr id="23" name="スライド番号プレースホルダ 22"/>
          <p:cNvSpPr>
            <a:spLocks noGrp="1"/>
          </p:cNvSpPr>
          <p:nvPr>
            <p:ph type="sldNum" sz="quarter" idx="12"/>
          </p:nvPr>
        </p:nvSpPr>
        <p:spPr/>
        <p:txBody>
          <a:bodyPr/>
          <a:lstStyle/>
          <a:p>
            <a:fld id="{37EF5067-3AB7-4642-9103-42CBD40CC6D9}" type="slidenum">
              <a:rPr kumimoji="1" lang="ja-JP" altLang="en-US" smtClean="0"/>
              <a:pPr/>
              <a:t>52</a:t>
            </a:fld>
            <a:endParaRPr kumimoji="1" lang="ja-JP" altLang="en-US" dirty="0"/>
          </a:p>
        </p:txBody>
      </p:sp>
      <p:sp>
        <p:nvSpPr>
          <p:cNvPr id="22" name="テキスト ボックス 21"/>
          <p:cNvSpPr txBox="1"/>
          <p:nvPr/>
        </p:nvSpPr>
        <p:spPr>
          <a:xfrm>
            <a:off x="1302840" y="901789"/>
            <a:ext cx="9666557" cy="553998"/>
          </a:xfrm>
          <a:prstGeom prst="rect">
            <a:avLst/>
          </a:prstGeom>
          <a:solidFill>
            <a:schemeClr val="bg1"/>
          </a:solidFill>
        </p:spPr>
        <p:txBody>
          <a:bodyPr wrap="square" rtlCol="0">
            <a:spAutoFit/>
          </a:bodyPr>
          <a:lstStyle/>
          <a:p>
            <a:pPr marL="85725" indent="-85725">
              <a:lnSpc>
                <a:spcPts val="1800"/>
              </a:lnSpc>
            </a:pPr>
            <a:r>
              <a:rPr lang="ja-JP" altLang="en-US" sz="1400" dirty="0">
                <a:latin typeface="ＭＳ Ｐ明朝" pitchFamily="18" charset="-128"/>
                <a:ea typeface="ＭＳ Ｐ明朝" pitchFamily="18" charset="-128"/>
              </a:rPr>
              <a:t>・東側のエリアにおいては、コンテナターミナルを中心とした物流施設が先行的に立地しており</a:t>
            </a:r>
            <a:r>
              <a:rPr lang="ja-JP" altLang="en-US" sz="1400" dirty="0" smtClean="0">
                <a:latin typeface="ＭＳ Ｐ明朝" pitchFamily="18" charset="-128"/>
                <a:ea typeface="ＭＳ Ｐ明朝" pitchFamily="18" charset="-128"/>
              </a:rPr>
              <a:t>、関西</a:t>
            </a:r>
            <a:r>
              <a:rPr lang="ja-JP" altLang="en-US" sz="1400" dirty="0">
                <a:latin typeface="ＭＳ Ｐ明朝" pitchFamily="18" charset="-128"/>
                <a:ea typeface="ＭＳ Ｐ明朝" pitchFamily="18" charset="-128"/>
              </a:rPr>
              <a:t>の経済活動を支えている。</a:t>
            </a:r>
            <a:endParaRPr lang="en-US" altLang="ja-JP" sz="1400" dirty="0">
              <a:latin typeface="ＭＳ Ｐ明朝" pitchFamily="18" charset="-128"/>
              <a:ea typeface="ＭＳ Ｐ明朝" pitchFamily="18" charset="-128"/>
            </a:endParaRPr>
          </a:p>
          <a:p>
            <a:pPr marL="85725" indent="-85725">
              <a:lnSpc>
                <a:spcPts val="1800"/>
              </a:lnSpc>
            </a:pPr>
            <a:r>
              <a:rPr lang="ja-JP" altLang="en-US" sz="1400" dirty="0" smtClean="0">
                <a:latin typeface="ＭＳ Ｐ明朝" pitchFamily="18" charset="-128"/>
                <a:ea typeface="ＭＳ Ｐ明朝" pitchFamily="18" charset="-128"/>
              </a:rPr>
              <a:t>・西側</a:t>
            </a:r>
            <a:r>
              <a:rPr lang="ja-JP" altLang="en-US" sz="1400" dirty="0">
                <a:latin typeface="ＭＳ Ｐ明朝" pitchFamily="18" charset="-128"/>
                <a:ea typeface="ＭＳ Ｐ明朝" pitchFamily="18" charset="-128"/>
              </a:rPr>
              <a:t>には</a:t>
            </a:r>
            <a:r>
              <a:rPr lang="en-US" altLang="ja-JP" sz="1400" dirty="0">
                <a:latin typeface="ＭＳ Ｐ明朝" pitchFamily="18" charset="-128"/>
                <a:ea typeface="ＭＳ Ｐ明朝" pitchFamily="18" charset="-128"/>
              </a:rPr>
              <a:t>10MW</a:t>
            </a:r>
            <a:r>
              <a:rPr lang="ja-JP" altLang="en-US" sz="1400" dirty="0">
                <a:latin typeface="ＭＳ Ｐ明朝" pitchFamily="18" charset="-128"/>
                <a:ea typeface="ＭＳ Ｐ明朝" pitchFamily="18" charset="-128"/>
              </a:rPr>
              <a:t>のメガソーラーが稼働、自然にやさしい電力を生み出している。</a:t>
            </a:r>
          </a:p>
        </p:txBody>
      </p:sp>
      <p:pic>
        <p:nvPicPr>
          <p:cNvPr id="25" name="図 24"/>
          <p:cNvPicPr>
            <a:picLocks noChangeAspect="1"/>
          </p:cNvPicPr>
          <p:nvPr/>
        </p:nvPicPr>
        <p:blipFill rotWithShape="1">
          <a:blip r:embed="rId3"/>
          <a:srcRect l="8932" t="17846" r="50884" b="30267"/>
          <a:stretch/>
        </p:blipFill>
        <p:spPr>
          <a:xfrm>
            <a:off x="1277540" y="2351982"/>
            <a:ext cx="2091099" cy="1518066"/>
          </a:xfrm>
          <a:prstGeom prst="rect">
            <a:avLst/>
          </a:prstGeom>
        </p:spPr>
      </p:pic>
      <p:pic>
        <p:nvPicPr>
          <p:cNvPr id="26" name="図 25"/>
          <p:cNvPicPr>
            <a:picLocks noChangeAspect="1"/>
          </p:cNvPicPr>
          <p:nvPr/>
        </p:nvPicPr>
        <p:blipFill rotWithShape="1">
          <a:blip r:embed="rId4"/>
          <a:srcRect l="25986" t="17723" r="32540" b="30849"/>
          <a:stretch/>
        </p:blipFill>
        <p:spPr>
          <a:xfrm>
            <a:off x="4538634" y="2413591"/>
            <a:ext cx="2158228" cy="1504636"/>
          </a:xfrm>
          <a:prstGeom prst="rect">
            <a:avLst/>
          </a:prstGeom>
        </p:spPr>
      </p:pic>
      <p:pic>
        <p:nvPicPr>
          <p:cNvPr id="28" name="図 27"/>
          <p:cNvPicPr>
            <a:picLocks noChangeAspect="1"/>
          </p:cNvPicPr>
          <p:nvPr/>
        </p:nvPicPr>
        <p:blipFill rotWithShape="1">
          <a:blip r:embed="rId5"/>
          <a:srcRect l="36119" t="32086" r="32434" b="18569"/>
          <a:stretch/>
        </p:blipFill>
        <p:spPr>
          <a:xfrm>
            <a:off x="7866858" y="2274171"/>
            <a:ext cx="1963730" cy="1732432"/>
          </a:xfrm>
          <a:prstGeom prst="rect">
            <a:avLst/>
          </a:prstGeom>
        </p:spPr>
      </p:pic>
      <p:sp>
        <p:nvSpPr>
          <p:cNvPr id="29" name="正方形/長方形 28"/>
          <p:cNvSpPr/>
          <p:nvPr/>
        </p:nvSpPr>
        <p:spPr>
          <a:xfrm>
            <a:off x="1101167" y="2020233"/>
            <a:ext cx="2476960" cy="276999"/>
          </a:xfrm>
          <a:prstGeom prst="rect">
            <a:avLst/>
          </a:prstGeom>
        </p:spPr>
        <p:txBody>
          <a:bodyPr wrap="none">
            <a:spAutoFit/>
          </a:bodyPr>
          <a:lstStyle/>
          <a:p>
            <a:r>
              <a:rPr lang="ja-JP" altLang="en-US" sz="1200" dirty="0"/>
              <a:t>① </a:t>
            </a:r>
            <a:r>
              <a:rPr lang="en-US" altLang="ja-JP" sz="1200" dirty="0"/>
              <a:t>S63 </a:t>
            </a:r>
            <a:r>
              <a:rPr lang="ja-JP" altLang="en-US" sz="1200" dirty="0"/>
              <a:t>「テクノポート大阪」基本計画</a:t>
            </a:r>
          </a:p>
        </p:txBody>
      </p:sp>
      <p:sp>
        <p:nvSpPr>
          <p:cNvPr id="31" name="正方形/長方形 30"/>
          <p:cNvSpPr/>
          <p:nvPr/>
        </p:nvSpPr>
        <p:spPr>
          <a:xfrm>
            <a:off x="4399267" y="2020233"/>
            <a:ext cx="2518638" cy="276999"/>
          </a:xfrm>
          <a:prstGeom prst="rect">
            <a:avLst/>
          </a:prstGeom>
        </p:spPr>
        <p:txBody>
          <a:bodyPr wrap="none">
            <a:spAutoFit/>
          </a:bodyPr>
          <a:lstStyle/>
          <a:p>
            <a:r>
              <a:rPr lang="ja-JP" altLang="en-US" sz="1200" dirty="0"/>
              <a:t>② </a:t>
            </a:r>
            <a:r>
              <a:rPr lang="en-US" altLang="ja-JP" sz="1200" dirty="0"/>
              <a:t>H12 </a:t>
            </a:r>
            <a:r>
              <a:rPr lang="ja-JP" altLang="en-US" sz="1200" dirty="0"/>
              <a:t>「夢洲まちづくり計画（素案）」</a:t>
            </a:r>
          </a:p>
        </p:txBody>
      </p:sp>
      <p:sp>
        <p:nvSpPr>
          <p:cNvPr id="33" name="正方形/長方形 32"/>
          <p:cNvSpPr/>
          <p:nvPr/>
        </p:nvSpPr>
        <p:spPr>
          <a:xfrm>
            <a:off x="7808881" y="2023405"/>
            <a:ext cx="2021707" cy="276999"/>
          </a:xfrm>
          <a:prstGeom prst="rect">
            <a:avLst/>
          </a:prstGeom>
        </p:spPr>
        <p:txBody>
          <a:bodyPr wrap="none">
            <a:spAutoFit/>
          </a:bodyPr>
          <a:lstStyle/>
          <a:p>
            <a:r>
              <a:rPr lang="ja-JP" altLang="en-US" sz="1200" dirty="0"/>
              <a:t>③</a:t>
            </a:r>
            <a:r>
              <a:rPr lang="ja-JP" altLang="en-US" sz="1200" dirty="0" smtClean="0"/>
              <a:t> </a:t>
            </a:r>
            <a:r>
              <a:rPr lang="en-US" altLang="ja-JP" sz="1200" dirty="0"/>
              <a:t>H29</a:t>
            </a:r>
            <a:r>
              <a:rPr lang="ja-JP" altLang="en-US" sz="1200" dirty="0"/>
              <a:t>「夢洲まちづくり構想」</a:t>
            </a:r>
          </a:p>
        </p:txBody>
      </p:sp>
      <p:sp>
        <p:nvSpPr>
          <p:cNvPr id="34" name="正方形/長方形 33"/>
          <p:cNvSpPr/>
          <p:nvPr/>
        </p:nvSpPr>
        <p:spPr>
          <a:xfrm>
            <a:off x="1141399" y="1651934"/>
            <a:ext cx="2169184" cy="307777"/>
          </a:xfrm>
          <a:prstGeom prst="rect">
            <a:avLst/>
          </a:prstGeom>
        </p:spPr>
        <p:txBody>
          <a:bodyPr wrap="none">
            <a:spAutoFit/>
          </a:bodyPr>
          <a:lstStyle/>
          <a:p>
            <a:r>
              <a:rPr lang="ja-JP" altLang="en-US" sz="1400" dirty="0" smtClean="0"/>
              <a:t>＜夢</a:t>
            </a:r>
            <a:r>
              <a:rPr lang="ja-JP" altLang="en-US" sz="1400" dirty="0"/>
              <a:t>洲</a:t>
            </a:r>
            <a:r>
              <a:rPr lang="ja-JP" altLang="en-US" sz="1400" dirty="0" smtClean="0"/>
              <a:t>まちづくりの経緯＞</a:t>
            </a:r>
            <a:endParaRPr lang="en-US" altLang="ja-JP" sz="1400" dirty="0" smtClean="0"/>
          </a:p>
        </p:txBody>
      </p:sp>
      <p:sp>
        <p:nvSpPr>
          <p:cNvPr id="8" name="正方形/長方形 7"/>
          <p:cNvSpPr/>
          <p:nvPr/>
        </p:nvSpPr>
        <p:spPr>
          <a:xfrm>
            <a:off x="1143001" y="476677"/>
            <a:ext cx="9905999" cy="37265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18"/>
          <p:cNvGraphicFramePr>
            <a:graphicFrameLocks noGrp="1"/>
          </p:cNvGraphicFramePr>
          <p:nvPr>
            <p:extLst/>
          </p:nvPr>
        </p:nvGraphicFramePr>
        <p:xfrm>
          <a:off x="1141399" y="4920944"/>
          <a:ext cx="9924777" cy="1249680"/>
        </p:xfrm>
        <a:graphic>
          <a:graphicData uri="http://schemas.openxmlformats.org/drawingml/2006/table">
            <a:tbl>
              <a:tblPr firstRow="1" bandRow="1">
                <a:tableStyleId>{5C22544A-7EE6-4342-B048-85BDC9FD1C3A}</a:tableStyleId>
              </a:tblPr>
              <a:tblGrid>
                <a:gridCol w="3924087">
                  <a:extLst>
                    <a:ext uri="{9D8B030D-6E8A-4147-A177-3AD203B41FA5}">
                      <a16:colId xmlns:a16="http://schemas.microsoft.com/office/drawing/2014/main" val="20001"/>
                    </a:ext>
                  </a:extLst>
                </a:gridCol>
                <a:gridCol w="6000690">
                  <a:extLst>
                    <a:ext uri="{9D8B030D-6E8A-4147-A177-3AD203B41FA5}">
                      <a16:colId xmlns:a16="http://schemas.microsoft.com/office/drawing/2014/main" val="20002"/>
                    </a:ext>
                  </a:extLst>
                </a:gridCol>
              </a:tblGrid>
              <a:tr h="256119">
                <a:tc>
                  <a:txBody>
                    <a:bodyPr/>
                    <a:lstStyle/>
                    <a:p>
                      <a:pPr algn="ctr"/>
                      <a:r>
                        <a:rPr kumimoji="1" lang="ja-JP" altLang="en-US" sz="1400" b="0" dirty="0" smtClean="0">
                          <a:solidFill>
                            <a:schemeClr val="tx1"/>
                          </a:solidFill>
                          <a:latin typeface="+mn-ea"/>
                          <a:ea typeface="+mn-ea"/>
                        </a:rPr>
                        <a:t>課題</a:t>
                      </a:r>
                      <a:endParaRPr kumimoji="1" lang="ja-JP" altLang="en-US" sz="14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smtClean="0">
                          <a:solidFill>
                            <a:schemeClr val="tx1"/>
                          </a:solidFill>
                          <a:latin typeface="+mn-ea"/>
                          <a:ea typeface="+mn-ea"/>
                        </a:rPr>
                        <a:t>取組み</a:t>
                      </a:r>
                      <a:endParaRPr kumimoji="1" lang="ja-JP" altLang="en-US" sz="14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74385">
                <a:tc>
                  <a:txBody>
                    <a:bodyPr/>
                    <a:lstStyle/>
                    <a:p>
                      <a:pPr marL="95250" marR="0" indent="-95250" algn="l" defTabSz="957700" rtl="0" eaLnBrk="1" fontAlgn="auto" latinLnBrk="0" hangingPunct="1">
                        <a:lnSpc>
                          <a:spcPct val="100000"/>
                        </a:lnSpc>
                        <a:spcBef>
                          <a:spcPts val="0"/>
                        </a:spcBef>
                        <a:spcAft>
                          <a:spcPts val="0"/>
                        </a:spcAft>
                        <a:buClrTx/>
                        <a:buSzTx/>
                        <a:buFontTx/>
                        <a:buNone/>
                        <a:tabLst/>
                        <a:defRPr/>
                      </a:pPr>
                      <a:r>
                        <a:rPr kumimoji="1" lang="ja-JP" altLang="en-US" sz="1400" b="0" strike="noStrike" baseline="0" dirty="0" smtClean="0">
                          <a:solidFill>
                            <a:schemeClr val="tx1"/>
                          </a:solidFill>
                          <a:latin typeface="ＭＳ Ｐ明朝" pitchFamily="18" charset="-128"/>
                          <a:ea typeface="ＭＳ Ｐ明朝" pitchFamily="18" charset="-128"/>
                        </a:rPr>
                        <a:t>・東側では国際コンテナターミナルを中心として物流施設が立地しているが、中央部（埋立中区域含む）の広大な敷地の有効活用が望まれている。</a:t>
                      </a:r>
                      <a:endParaRPr kumimoji="1" lang="en-US" altLang="ja-JP" sz="1400" b="0" strike="noStrike" baseline="0" dirty="0" smtClean="0">
                        <a:solidFill>
                          <a:schemeClr val="tx1"/>
                        </a:solidFill>
                        <a:latin typeface="ＭＳ Ｐ明朝" pitchFamily="18" charset="-128"/>
                        <a:ea typeface="ＭＳ Ｐ明朝"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lang="ja-JP" altLang="en-US" sz="1400" strike="noStrike" baseline="0" dirty="0" smtClean="0">
                          <a:solidFill>
                            <a:schemeClr val="tx1"/>
                          </a:solidFill>
                          <a:latin typeface="ＭＳ Ｐ明朝" pitchFamily="18" charset="-128"/>
                          <a:ea typeface="ＭＳ Ｐ明朝" pitchFamily="18" charset="-128"/>
                        </a:rPr>
                        <a:t>・夢洲の広大な埋め立て地において、</a:t>
                      </a:r>
                      <a:r>
                        <a:rPr lang="en-US" altLang="ja-JP" sz="1400" strike="noStrike" baseline="0" dirty="0" smtClean="0">
                          <a:solidFill>
                            <a:schemeClr val="tx1"/>
                          </a:solidFill>
                          <a:latin typeface="ＭＳ Ｐ明朝" pitchFamily="18" charset="-128"/>
                          <a:ea typeface="ＭＳ Ｐ明朝" pitchFamily="18" charset="-128"/>
                        </a:rPr>
                        <a:t>MICE</a:t>
                      </a:r>
                      <a:r>
                        <a:rPr lang="ja-JP" altLang="en-US" sz="1400" strike="noStrike" baseline="0" dirty="0" smtClean="0">
                          <a:solidFill>
                            <a:schemeClr val="tx1"/>
                          </a:solidFill>
                          <a:latin typeface="ＭＳ Ｐ明朝" pitchFamily="18" charset="-128"/>
                          <a:ea typeface="ＭＳ Ｐ明朝" pitchFamily="18" charset="-128"/>
                        </a:rPr>
                        <a:t>機能や国際的なエンターテイメント機能を備えた統合型リゾート（</a:t>
                      </a:r>
                      <a:r>
                        <a:rPr lang="en-US" altLang="ja-JP" sz="1400" strike="noStrike" baseline="0" dirty="0" smtClean="0">
                          <a:solidFill>
                            <a:schemeClr val="tx1"/>
                          </a:solidFill>
                          <a:latin typeface="ＭＳ Ｐ明朝" pitchFamily="18" charset="-128"/>
                          <a:ea typeface="ＭＳ Ｐ明朝" pitchFamily="18" charset="-128"/>
                        </a:rPr>
                        <a:t>IR)</a:t>
                      </a:r>
                      <a:r>
                        <a:rPr lang="ja-JP" altLang="en-US" sz="1400" strike="noStrike" baseline="0" dirty="0" smtClean="0">
                          <a:solidFill>
                            <a:schemeClr val="tx1"/>
                          </a:solidFill>
                          <a:latin typeface="ＭＳ Ｐ明朝" pitchFamily="18" charset="-128"/>
                          <a:ea typeface="ＭＳ Ｐ明朝" pitchFamily="18" charset="-128"/>
                        </a:rPr>
                        <a:t>の誘致、及び</a:t>
                      </a:r>
                      <a:r>
                        <a:rPr lang="ja-JP" altLang="en-US" sz="1400" b="0" strike="noStrike" baseline="0" dirty="0" smtClean="0">
                          <a:solidFill>
                            <a:schemeClr val="tx1"/>
                          </a:solidFill>
                          <a:latin typeface="ＭＳ Ｐ明朝" pitchFamily="18" charset="-128"/>
                          <a:ea typeface="ＭＳ Ｐ明朝" pitchFamily="18" charset="-128"/>
                        </a:rPr>
                        <a:t>ゼロエミッション（脱炭素）の地産地消型エネルギーシステムや</a:t>
                      </a:r>
                      <a:r>
                        <a:rPr lang="en-US" altLang="ja-JP" sz="1400" b="0" strike="noStrike" baseline="0" dirty="0" smtClean="0">
                          <a:solidFill>
                            <a:schemeClr val="tx1"/>
                          </a:solidFill>
                          <a:latin typeface="ＭＳ Ｐ明朝" pitchFamily="18" charset="-128"/>
                          <a:ea typeface="ＭＳ Ｐ明朝" pitchFamily="18" charset="-128"/>
                        </a:rPr>
                        <a:t>ICT</a:t>
                      </a:r>
                      <a:r>
                        <a:rPr lang="ja-JP" altLang="en-US" sz="1400" b="0" strike="noStrike" baseline="0" dirty="0" smtClean="0">
                          <a:solidFill>
                            <a:schemeClr val="tx1"/>
                          </a:solidFill>
                          <a:latin typeface="ＭＳ Ｐ明朝" pitchFamily="18" charset="-128"/>
                          <a:ea typeface="ＭＳ Ｐ明朝" pitchFamily="18" charset="-128"/>
                        </a:rPr>
                        <a:t>インフラ</a:t>
                      </a:r>
                      <a:r>
                        <a:rPr lang="ja-JP" altLang="en-US" sz="1400" strike="noStrike" baseline="0" dirty="0" smtClean="0">
                          <a:solidFill>
                            <a:schemeClr val="tx1"/>
                          </a:solidFill>
                          <a:latin typeface="ＭＳ Ｐ明朝" pitchFamily="18" charset="-128"/>
                          <a:ea typeface="ＭＳ Ｐ明朝" pitchFamily="18" charset="-128"/>
                        </a:rPr>
                        <a:t>について、まちづくりに合わせた段階的な構築を検討する。</a:t>
                      </a:r>
                      <a:endParaRPr kumimoji="1" lang="ja-JP" altLang="en-US" sz="1400" b="0" strike="noStrike" baseline="0" dirty="0">
                        <a:solidFill>
                          <a:schemeClr val="tx1"/>
                        </a:solidFill>
                        <a:latin typeface="ＭＳ Ｐ明朝" pitchFamily="18" charset="-128"/>
                        <a:ea typeface="ＭＳ Ｐ明朝"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0" name="テキスト ボックス 19"/>
          <p:cNvSpPr txBox="1"/>
          <p:nvPr/>
        </p:nvSpPr>
        <p:spPr>
          <a:xfrm>
            <a:off x="1101167" y="4519405"/>
            <a:ext cx="9649072" cy="338554"/>
          </a:xfrm>
          <a:prstGeom prst="rect">
            <a:avLst/>
          </a:prstGeom>
          <a:noFill/>
          <a:ln w="12700">
            <a:noFill/>
            <a:prstDash val="sysDash"/>
          </a:ln>
        </p:spPr>
        <p:txBody>
          <a:bodyPr wrap="square" rtlCol="0">
            <a:spAutoFit/>
          </a:bodyPr>
          <a:lstStyle/>
          <a:p>
            <a:r>
              <a:rPr lang="ja-JP" altLang="en-US" sz="1600" dirty="0"/>
              <a:t>○課題と</a:t>
            </a:r>
            <a:r>
              <a:rPr lang="ja-JP" altLang="en-US" sz="1600" dirty="0" smtClean="0"/>
              <a:t>取組み</a:t>
            </a:r>
            <a:r>
              <a:rPr lang="ja-JP" altLang="en-US" sz="1400" dirty="0"/>
              <a:t>　　</a:t>
            </a:r>
            <a:endParaRPr lang="en-US" altLang="ja-JP" sz="1400" dirty="0"/>
          </a:p>
        </p:txBody>
      </p:sp>
    </p:spTree>
    <p:extLst>
      <p:ext uri="{BB962C8B-B14F-4D97-AF65-F5344CB8AC3E}">
        <p14:creationId xmlns:p14="http://schemas.microsoft.com/office/powerpoint/2010/main" val="3008003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ＭＳ ゴシック" pitchFamily="49" charset="-128"/>
              <a:ea typeface="ＭＳ ゴシック" pitchFamily="49" charset="-128"/>
            </a:endParaRPr>
          </a:p>
        </p:txBody>
      </p:sp>
      <p:sp>
        <p:nvSpPr>
          <p:cNvPr id="42" name="角丸四角形 41"/>
          <p:cNvSpPr/>
          <p:nvPr/>
        </p:nvSpPr>
        <p:spPr>
          <a:xfrm>
            <a:off x="1182757" y="433956"/>
            <a:ext cx="9864853" cy="1082712"/>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a:solidFill>
                <a:schemeClr val="tx1"/>
              </a:solidFill>
              <a:latin typeface="ＭＳ Ｐ明朝" pitchFamily="18" charset="-128"/>
              <a:ea typeface="ＭＳ Ｐ明朝" pitchFamily="18" charset="-128"/>
            </a:endParaRPr>
          </a:p>
        </p:txBody>
      </p:sp>
      <p:sp>
        <p:nvSpPr>
          <p:cNvPr id="46" name="スライド番号プレースホルダ 45"/>
          <p:cNvSpPr>
            <a:spLocks noGrp="1"/>
          </p:cNvSpPr>
          <p:nvPr>
            <p:ph type="sldNum" sz="quarter" idx="12"/>
          </p:nvPr>
        </p:nvSpPr>
        <p:spPr>
          <a:xfrm>
            <a:off x="9310157" y="6506478"/>
            <a:ext cx="2743200" cy="365125"/>
          </a:xfrm>
        </p:spPr>
        <p:txBody>
          <a:bodyPr/>
          <a:lstStyle/>
          <a:p>
            <a:fld id="{37EF5067-3AB7-4642-9103-42CBD40CC6D9}" type="slidenum">
              <a:rPr kumimoji="1" lang="ja-JP" altLang="en-US" smtClean="0"/>
              <a:pPr/>
              <a:t>53</a:t>
            </a:fld>
            <a:endParaRPr kumimoji="1" lang="ja-JP" altLang="en-US" dirty="0"/>
          </a:p>
        </p:txBody>
      </p:sp>
      <p:sp>
        <p:nvSpPr>
          <p:cNvPr id="51" name="正方形/長方形 50"/>
          <p:cNvSpPr/>
          <p:nvPr/>
        </p:nvSpPr>
        <p:spPr>
          <a:xfrm>
            <a:off x="1297958" y="1580165"/>
            <a:ext cx="9626426" cy="6809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dirty="0" smtClean="0">
              <a:solidFill>
                <a:schemeClr val="tx1"/>
              </a:solidFill>
              <a:latin typeface="ＭＳ Ｐ明朝" pitchFamily="18" charset="-128"/>
              <a:ea typeface="ＭＳ Ｐ明朝" pitchFamily="18" charset="-128"/>
            </a:endParaRPr>
          </a:p>
          <a:p>
            <a:r>
              <a:rPr lang="ja-JP" altLang="en-US" sz="1200" dirty="0">
                <a:solidFill>
                  <a:schemeClr val="tx1"/>
                </a:solidFill>
                <a:latin typeface="ＭＳ Ｐ明朝" pitchFamily="18" charset="-128"/>
                <a:ea typeface="ＭＳ Ｐ明朝" pitchFamily="18" charset="-128"/>
              </a:rPr>
              <a:t>東側では国際コンテナターミナルを中心として物流施設が立地しているが、中央部（埋立中区域含む）の広大な敷地の有効活用が望まれている。</a:t>
            </a:r>
          </a:p>
        </p:txBody>
      </p:sp>
      <p:sp>
        <p:nvSpPr>
          <p:cNvPr id="52" name="正方形/長方形 51"/>
          <p:cNvSpPr/>
          <p:nvPr/>
        </p:nvSpPr>
        <p:spPr>
          <a:xfrm>
            <a:off x="1284894" y="1567100"/>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solidFill>
                  <a:schemeClr val="bg1"/>
                </a:solidFill>
              </a:rPr>
              <a:t>取組前</a:t>
            </a:r>
            <a:endParaRPr lang="ja-JP" altLang="en-US" sz="1400" b="1" dirty="0">
              <a:solidFill>
                <a:schemeClr val="bg1"/>
              </a:solidFill>
            </a:endParaRPr>
          </a:p>
        </p:txBody>
      </p:sp>
      <p:sp>
        <p:nvSpPr>
          <p:cNvPr id="53" name="右矢印 52"/>
          <p:cNvSpPr/>
          <p:nvPr/>
        </p:nvSpPr>
        <p:spPr>
          <a:xfrm rot="5400000">
            <a:off x="6070225" y="2102609"/>
            <a:ext cx="216024" cy="648072"/>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正方形/長方形 76"/>
          <p:cNvSpPr/>
          <p:nvPr/>
        </p:nvSpPr>
        <p:spPr>
          <a:xfrm>
            <a:off x="1297958" y="2580830"/>
            <a:ext cx="9626426" cy="42181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00" dirty="0">
              <a:solidFill>
                <a:schemeClr val="tx1"/>
              </a:solidFill>
              <a:latin typeface="ＭＳ Ｐ明朝" pitchFamily="18" charset="-128"/>
              <a:ea typeface="ＭＳ Ｐ明朝" pitchFamily="18" charset="-128"/>
            </a:endParaRPr>
          </a:p>
        </p:txBody>
      </p:sp>
      <p:sp>
        <p:nvSpPr>
          <p:cNvPr id="78" name="正方形/長方形 77"/>
          <p:cNvSpPr/>
          <p:nvPr/>
        </p:nvSpPr>
        <p:spPr>
          <a:xfrm>
            <a:off x="1284894" y="256776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solidFill>
                  <a:schemeClr val="bg1"/>
                </a:solidFill>
              </a:rPr>
              <a:t>取組後～将来像</a:t>
            </a:r>
            <a:endParaRPr lang="ja-JP" altLang="en-US" sz="1400" b="1" dirty="0">
              <a:solidFill>
                <a:schemeClr val="bg1"/>
              </a:solidFill>
            </a:endParaRPr>
          </a:p>
        </p:txBody>
      </p:sp>
      <p:sp>
        <p:nvSpPr>
          <p:cNvPr id="81" name="Rectangle 7"/>
          <p:cNvSpPr>
            <a:spLocks noChangeArrowheads="1"/>
          </p:cNvSpPr>
          <p:nvPr/>
        </p:nvSpPr>
        <p:spPr bwMode="auto">
          <a:xfrm>
            <a:off x="2681755" y="2566831"/>
            <a:ext cx="5320236" cy="404292"/>
          </a:xfrm>
          <a:prstGeom prst="bevel">
            <a:avLst>
              <a:gd name="adj" fmla="val 4283"/>
            </a:avLst>
          </a:prstGeom>
          <a:noFill/>
          <a:ln w="12700">
            <a:noFill/>
          </a:ln>
          <a:effectLst/>
        </p:spPr>
        <p:txBody>
          <a:bodyPr wrap="none" lIns="91428" tIns="72000" rIns="91428" bIns="45713" anchor="ctr"/>
          <a:lstStyle>
            <a:lvl1pPr>
              <a:defRPr kumimoji="1">
                <a:solidFill>
                  <a:schemeClr val="tx1"/>
                </a:solidFill>
                <a:latin typeface="Arial" panose="020B0604020202020204" pitchFamily="34" charset="0"/>
                <a:ea typeface="HGPｺﾞｼｯｸE" panose="020B0900000000000000" pitchFamily="50" charset="-128"/>
              </a:defRPr>
            </a:lvl1pPr>
            <a:lvl2pPr marL="458788">
              <a:defRPr kumimoji="1">
                <a:solidFill>
                  <a:schemeClr val="tx1"/>
                </a:solidFill>
                <a:latin typeface="Arial" panose="020B0604020202020204" pitchFamily="34" charset="0"/>
                <a:ea typeface="HGPｺﾞｼｯｸE" panose="020B0900000000000000" pitchFamily="50" charset="-128"/>
              </a:defRPr>
            </a:lvl2pPr>
            <a:lvl3pPr>
              <a:defRPr kumimoji="1">
                <a:solidFill>
                  <a:schemeClr val="tx1"/>
                </a:solidFill>
                <a:latin typeface="Arial" panose="020B0604020202020204" pitchFamily="34" charset="0"/>
                <a:ea typeface="HGPｺﾞｼｯｸE" panose="020B0900000000000000" pitchFamily="50" charset="-128"/>
              </a:defRPr>
            </a:lvl3pPr>
            <a:lvl4pPr marL="1373188">
              <a:defRPr kumimoji="1">
                <a:solidFill>
                  <a:schemeClr val="tx1"/>
                </a:solidFill>
                <a:latin typeface="Arial" panose="020B0604020202020204" pitchFamily="34" charset="0"/>
                <a:ea typeface="HGPｺﾞｼｯｸE" panose="020B0900000000000000" pitchFamily="50" charset="-128"/>
              </a:defRPr>
            </a:lvl4pPr>
            <a:lvl5pPr>
              <a:defRPr kumimoji="1">
                <a:solidFill>
                  <a:schemeClr val="tx1"/>
                </a:solidFill>
                <a:latin typeface="Arial" panose="020B0604020202020204" pitchFamily="34" charset="0"/>
                <a:ea typeface="HGPｺﾞｼｯｸE" panose="020B0900000000000000" pitchFamily="50" charset="-128"/>
              </a:defRPr>
            </a:lvl5pPr>
            <a:lvl6pPr fontAlgn="base">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fontAlgn="base">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fontAlgn="base">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fontAlgn="base">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r>
              <a:rPr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国際観光拠点「夢洲」のコンセプト：</a:t>
            </a:r>
            <a:r>
              <a:rPr lang="en-US" altLang="ja-JP"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SMART RESORT CITY</a:t>
            </a:r>
            <a:r>
              <a:rPr lang="ja-JP" altLang="en-US" sz="14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（夢と創造に出会える未来都市）</a:t>
            </a:r>
            <a:endParaRPr lang="ja-JP" altLang="ja-JP" sz="14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7" name="正方形/長方形 26"/>
          <p:cNvSpPr/>
          <p:nvPr/>
        </p:nvSpPr>
        <p:spPr>
          <a:xfrm>
            <a:off x="1374982" y="3170029"/>
            <a:ext cx="4627045" cy="3462486"/>
          </a:xfrm>
          <a:prstGeom prst="rect">
            <a:avLst/>
          </a:prstGeom>
        </p:spPr>
        <p:txBody>
          <a:bodyPr wrap="square">
            <a:spAutoFit/>
          </a:bodyPr>
          <a:lstStyle/>
          <a:p>
            <a:r>
              <a:rPr lang="ja-JP" altLang="en-US" sz="1200" b="1" dirty="0"/>
              <a:t>大阪・関西・日本観光の要となる独創性に富む国際的エンターテイメント拠点形成</a:t>
            </a:r>
          </a:p>
          <a:p>
            <a:r>
              <a:rPr lang="ja-JP" altLang="en-US" sz="1200" dirty="0">
                <a:latin typeface="ＭＳ Ｐ明朝" panose="02020600040205080304" pitchFamily="18" charset="-128"/>
                <a:ea typeface="ＭＳ Ｐ明朝" panose="02020600040205080304" pitchFamily="18" charset="-128"/>
              </a:rPr>
              <a:t>　世界中の人が訪れてみたいとあこがれ、質・規模ともに世界水準である日本・関西らしい文化・芸能に関する施設やコンテンツなど、多彩なエンターテイメントを体験できる国際的エンターテイメント拠点を統合型リゾート（</a:t>
            </a:r>
            <a:r>
              <a:rPr lang="en-US" altLang="ja-JP" sz="1200" dirty="0">
                <a:latin typeface="ＭＳ Ｐ明朝" panose="02020600040205080304" pitchFamily="18" charset="-128"/>
                <a:ea typeface="ＭＳ Ｐ明朝" panose="02020600040205080304" pitchFamily="18" charset="-128"/>
              </a:rPr>
              <a:t>IR</a:t>
            </a:r>
            <a:r>
              <a:rPr lang="ja-JP" altLang="en-US" sz="1200" dirty="0">
                <a:latin typeface="ＭＳ Ｐ明朝" panose="02020600040205080304" pitchFamily="18" charset="-128"/>
                <a:ea typeface="ＭＳ Ｐ明朝" panose="02020600040205080304" pitchFamily="18" charset="-128"/>
              </a:rPr>
              <a:t>）を中心として</a:t>
            </a:r>
            <a:r>
              <a:rPr lang="ja-JP" altLang="en-US" sz="1200" dirty="0" smtClean="0">
                <a:latin typeface="ＭＳ Ｐ明朝" panose="02020600040205080304" pitchFamily="18" charset="-128"/>
                <a:ea typeface="ＭＳ Ｐ明朝" panose="02020600040205080304" pitchFamily="18" charset="-128"/>
              </a:rPr>
              <a:t>形成</a:t>
            </a:r>
            <a:endParaRPr lang="en-US" altLang="ja-JP" sz="1200" dirty="0" smtClean="0">
              <a:latin typeface="ＭＳ Ｐ明朝" panose="02020600040205080304" pitchFamily="18" charset="-128"/>
              <a:ea typeface="ＭＳ Ｐ明朝" panose="02020600040205080304" pitchFamily="18" charset="-128"/>
            </a:endParaRPr>
          </a:p>
          <a:p>
            <a:endParaRPr lang="en-US" altLang="ja-JP" sz="500" dirty="0"/>
          </a:p>
          <a:p>
            <a:r>
              <a:rPr lang="ja-JP" altLang="en-US" sz="1200" b="1" dirty="0"/>
              <a:t>新しいビジネスにつながる技術やノウハウを世界第一級</a:t>
            </a:r>
            <a:r>
              <a:rPr lang="ja-JP" altLang="en-US" sz="1200" b="1" dirty="0" smtClean="0"/>
              <a:t>の</a:t>
            </a:r>
            <a:r>
              <a:rPr lang="en-US" altLang="ja-JP" sz="1200" b="1" dirty="0" smtClean="0"/>
              <a:t>MICE</a:t>
            </a:r>
            <a:r>
              <a:rPr lang="ja-JP" altLang="en-US" sz="1200" b="1" dirty="0"/>
              <a:t>拠点を中心</a:t>
            </a:r>
            <a:r>
              <a:rPr lang="ja-JP" altLang="en-US" sz="1200" b="1" dirty="0" smtClean="0"/>
              <a:t>にショーケース化</a:t>
            </a:r>
            <a:r>
              <a:rPr lang="ja-JP" altLang="en-US" sz="1200" b="1" dirty="0"/>
              <a:t>し、国内外に発信</a:t>
            </a:r>
          </a:p>
          <a:p>
            <a:r>
              <a:rPr lang="ja-JP" altLang="en-US" sz="1200" dirty="0">
                <a:latin typeface="ＭＳ Ｐ明朝" panose="02020600040205080304" pitchFamily="18" charset="-128"/>
                <a:ea typeface="ＭＳ Ｐ明朝" panose="02020600040205080304" pitchFamily="18" charset="-128"/>
              </a:rPr>
              <a:t>　統合型リゾート（</a:t>
            </a:r>
            <a:r>
              <a:rPr lang="en-US" altLang="ja-JP" sz="1200" dirty="0">
                <a:latin typeface="ＭＳ Ｐ明朝" panose="02020600040205080304" pitchFamily="18" charset="-128"/>
                <a:ea typeface="ＭＳ Ｐ明朝" panose="02020600040205080304" pitchFamily="18" charset="-128"/>
              </a:rPr>
              <a:t>IR</a:t>
            </a:r>
            <a:r>
              <a:rPr lang="ja-JP" altLang="en-US" sz="1200" dirty="0">
                <a:latin typeface="ＭＳ Ｐ明朝" panose="02020600040205080304" pitchFamily="18" charset="-128"/>
                <a:ea typeface="ＭＳ Ｐ明朝" panose="02020600040205080304" pitchFamily="18" charset="-128"/>
              </a:rPr>
              <a:t>）を核として世界を相手に競争力を持つ</a:t>
            </a:r>
            <a:r>
              <a:rPr lang="en-US" altLang="ja-JP" sz="1200" dirty="0">
                <a:latin typeface="ＭＳ Ｐ明朝" panose="02020600040205080304" pitchFamily="18" charset="-128"/>
                <a:ea typeface="ＭＳ Ｐ明朝" panose="02020600040205080304" pitchFamily="18" charset="-128"/>
              </a:rPr>
              <a:t>MICE</a:t>
            </a:r>
            <a:r>
              <a:rPr lang="ja-JP" altLang="en-US" sz="1200" dirty="0">
                <a:latin typeface="ＭＳ Ｐ明朝" panose="02020600040205080304" pitchFamily="18" charset="-128"/>
                <a:ea typeface="ＭＳ Ｐ明朝" panose="02020600040205080304" pitchFamily="18" charset="-128"/>
              </a:rPr>
              <a:t>拠点を形成し、都市力向上・産業振興に資する大規模展示会や国際会議等への対応力を</a:t>
            </a:r>
            <a:r>
              <a:rPr lang="ja-JP" altLang="en-US" sz="1200" dirty="0" smtClean="0">
                <a:latin typeface="ＭＳ Ｐ明朝" panose="02020600040205080304" pitchFamily="18" charset="-128"/>
                <a:ea typeface="ＭＳ Ｐ明朝" panose="02020600040205080304" pitchFamily="18" charset="-128"/>
              </a:rPr>
              <a:t>強化</a:t>
            </a:r>
            <a:endParaRPr lang="en-US" altLang="ja-JP" sz="1200" dirty="0" smtClean="0">
              <a:latin typeface="ＭＳ Ｐ明朝" panose="02020600040205080304" pitchFamily="18" charset="-128"/>
              <a:ea typeface="ＭＳ Ｐ明朝" panose="02020600040205080304" pitchFamily="18" charset="-128"/>
            </a:endParaRPr>
          </a:p>
          <a:p>
            <a:endParaRPr lang="en-US" altLang="ja-JP" sz="500" dirty="0"/>
          </a:p>
          <a:p>
            <a:r>
              <a:rPr lang="ja-JP" altLang="en-US" sz="1200" b="1" dirty="0"/>
              <a:t>健康で活き活きとした生活をエンジョイできる革新的な技術などの創出と体験</a:t>
            </a:r>
          </a:p>
          <a:p>
            <a:r>
              <a:rPr lang="ja-JP" altLang="en-US" sz="1200" dirty="0">
                <a:latin typeface="ＭＳ Ｐ明朝" panose="02020600040205080304" pitchFamily="18" charset="-128"/>
                <a:ea typeface="ＭＳ Ｐ明朝" panose="02020600040205080304" pitchFamily="18" charset="-128"/>
              </a:rPr>
              <a:t>　様々な旅行形態の創出につながる取組みをはじめ、最先端技術の活用などを図りながら生活の質（</a:t>
            </a:r>
            <a:r>
              <a:rPr lang="en-US" altLang="ja-JP" sz="1200" dirty="0">
                <a:latin typeface="ＭＳ Ｐ明朝" panose="02020600040205080304" pitchFamily="18" charset="-128"/>
                <a:ea typeface="ＭＳ Ｐ明朝" panose="02020600040205080304" pitchFamily="18" charset="-128"/>
              </a:rPr>
              <a:t>QOL</a:t>
            </a:r>
            <a:r>
              <a:rPr lang="ja-JP" altLang="en-US" sz="1200" dirty="0">
                <a:latin typeface="ＭＳ Ｐ明朝" panose="02020600040205080304" pitchFamily="18" charset="-128"/>
                <a:ea typeface="ＭＳ Ｐ明朝" panose="02020600040205080304" pitchFamily="18" charset="-128"/>
              </a:rPr>
              <a:t>：</a:t>
            </a:r>
            <a:r>
              <a:rPr lang="en-US" altLang="ja-JP" sz="1200" dirty="0">
                <a:latin typeface="ＭＳ Ｐ明朝" panose="02020600040205080304" pitchFamily="18" charset="-128"/>
                <a:ea typeface="ＭＳ Ｐ明朝" panose="02020600040205080304" pitchFamily="18" charset="-128"/>
              </a:rPr>
              <a:t>Quality Of Life</a:t>
            </a:r>
            <a:r>
              <a:rPr lang="ja-JP" altLang="en-US" sz="1200" dirty="0">
                <a:latin typeface="ＭＳ Ｐ明朝" panose="02020600040205080304" pitchFamily="18" charset="-128"/>
                <a:ea typeface="ＭＳ Ｐ明朝" panose="02020600040205080304" pitchFamily="18" charset="-128"/>
              </a:rPr>
              <a:t>）を更に高める技術の創出や質の高い空間・サービスを体験できる滞在環境を</a:t>
            </a:r>
            <a:r>
              <a:rPr lang="en-US" altLang="ja-JP" sz="1200" dirty="0">
                <a:latin typeface="ＭＳ Ｐ明朝" panose="02020600040205080304" pitchFamily="18" charset="-128"/>
                <a:ea typeface="ＭＳ Ｐ明朝" panose="02020600040205080304" pitchFamily="18" charset="-128"/>
              </a:rPr>
              <a:t>2025</a:t>
            </a:r>
            <a:r>
              <a:rPr lang="ja-JP" altLang="en-US" sz="1200" dirty="0">
                <a:latin typeface="ＭＳ Ｐ明朝" panose="02020600040205080304" pitchFamily="18" charset="-128"/>
                <a:ea typeface="ＭＳ Ｐ明朝" panose="02020600040205080304" pitchFamily="18" charset="-128"/>
              </a:rPr>
              <a:t>年の万博開催のムーブメントを活かして</a:t>
            </a:r>
            <a:r>
              <a:rPr lang="ja-JP" altLang="en-US" sz="1200" dirty="0" smtClean="0">
                <a:latin typeface="ＭＳ Ｐ明朝" panose="02020600040205080304" pitchFamily="18" charset="-128"/>
                <a:ea typeface="ＭＳ Ｐ明朝" panose="02020600040205080304" pitchFamily="18" charset="-128"/>
              </a:rPr>
              <a:t>推進</a:t>
            </a:r>
            <a:endParaRPr lang="ja-JP" altLang="en-US" sz="1200" dirty="0">
              <a:latin typeface="ＭＳ Ｐ明朝" panose="02020600040205080304" pitchFamily="18" charset="-128"/>
              <a:ea typeface="ＭＳ Ｐ明朝" panose="02020600040205080304" pitchFamily="18" charset="-128"/>
            </a:endParaRPr>
          </a:p>
        </p:txBody>
      </p:sp>
      <p:sp>
        <p:nvSpPr>
          <p:cNvPr id="29" name="正方形/長方形 28"/>
          <p:cNvSpPr/>
          <p:nvPr/>
        </p:nvSpPr>
        <p:spPr>
          <a:xfrm>
            <a:off x="1695480" y="6543125"/>
            <a:ext cx="2412840" cy="276999"/>
          </a:xfrm>
          <a:prstGeom prst="rect">
            <a:avLst/>
          </a:prstGeom>
        </p:spPr>
        <p:txBody>
          <a:bodyPr wrap="none">
            <a:spAutoFit/>
          </a:bodyPr>
          <a:lstStyle/>
          <a:p>
            <a:r>
              <a:rPr lang="ja-JP" altLang="en-US" sz="1200" dirty="0" smtClean="0"/>
              <a:t>「</a:t>
            </a:r>
            <a:r>
              <a:rPr lang="ja-JP" altLang="en-US" sz="1200" dirty="0"/>
              <a:t>夢洲まちづくり構想</a:t>
            </a:r>
            <a:r>
              <a:rPr lang="ja-JP" altLang="en-US" sz="1200" dirty="0" smtClean="0"/>
              <a:t>」（</a:t>
            </a:r>
            <a:r>
              <a:rPr lang="en-US" altLang="ja-JP" sz="1200" dirty="0" smtClean="0"/>
              <a:t>2017.8</a:t>
            </a:r>
            <a:r>
              <a:rPr lang="ja-JP" altLang="en-US" sz="1200" dirty="0" smtClean="0"/>
              <a:t>）より</a:t>
            </a:r>
            <a:endParaRPr lang="ja-JP" altLang="en-US" sz="1200" dirty="0"/>
          </a:p>
        </p:txBody>
      </p:sp>
      <p:sp>
        <p:nvSpPr>
          <p:cNvPr id="224" name="正方形/長方形 223"/>
          <p:cNvSpPr/>
          <p:nvPr/>
        </p:nvSpPr>
        <p:spPr>
          <a:xfrm>
            <a:off x="1314719" y="2953630"/>
            <a:ext cx="2170787" cy="276999"/>
          </a:xfrm>
          <a:prstGeom prst="rect">
            <a:avLst/>
          </a:prstGeom>
        </p:spPr>
        <p:txBody>
          <a:bodyPr wrap="none">
            <a:spAutoFit/>
          </a:bodyPr>
          <a:lstStyle/>
          <a:p>
            <a:r>
              <a:rPr lang="en-US" altLang="ja-JP" sz="1200" dirty="0"/>
              <a:t>【</a:t>
            </a:r>
            <a:r>
              <a:rPr lang="ja-JP" altLang="en-US" sz="1200" dirty="0"/>
              <a:t>拠点形成のための都市機能</a:t>
            </a:r>
            <a:r>
              <a:rPr lang="en-US" altLang="ja-JP" sz="1200" dirty="0"/>
              <a:t>】</a:t>
            </a:r>
            <a:endParaRPr lang="ja-JP" altLang="en-US" sz="1200" dirty="0"/>
          </a:p>
        </p:txBody>
      </p:sp>
      <p:pic>
        <p:nvPicPr>
          <p:cNvPr id="3" name="図 2"/>
          <p:cNvPicPr>
            <a:picLocks noChangeAspect="1"/>
          </p:cNvPicPr>
          <p:nvPr/>
        </p:nvPicPr>
        <p:blipFill rotWithShape="1">
          <a:blip r:embed="rId3"/>
          <a:srcRect l="3760" t="14138" r="1756" b="7514"/>
          <a:stretch/>
        </p:blipFill>
        <p:spPr>
          <a:xfrm>
            <a:off x="6809481" y="3445217"/>
            <a:ext cx="3789498" cy="2750014"/>
          </a:xfrm>
          <a:prstGeom prst="rect">
            <a:avLst/>
          </a:prstGeom>
          <a:ln>
            <a:solidFill>
              <a:schemeClr val="accent1">
                <a:shade val="50000"/>
              </a:schemeClr>
            </a:solidFill>
          </a:ln>
        </p:spPr>
      </p:pic>
      <p:sp>
        <p:nvSpPr>
          <p:cNvPr id="16" name="テキスト ボックス 15"/>
          <p:cNvSpPr txBox="1"/>
          <p:nvPr/>
        </p:nvSpPr>
        <p:spPr>
          <a:xfrm>
            <a:off x="7077452" y="3695264"/>
            <a:ext cx="988048" cy="202618"/>
          </a:xfrm>
          <a:prstGeom prst="rect">
            <a:avLst/>
          </a:prstGeom>
          <a:noFill/>
          <a:ln>
            <a:solidFill>
              <a:schemeClr val="accent1">
                <a:shade val="50000"/>
              </a:schemeClr>
            </a:solidFill>
          </a:ln>
          <a:effectLst>
            <a:outerShdw blurRad="50800" dist="38100" dir="2700000" algn="tl" rotWithShape="0">
              <a:schemeClr val="bg1">
                <a:alpha val="40000"/>
              </a:schemeClr>
            </a:outerShdw>
            <a:softEdge rad="31750"/>
          </a:effectLst>
        </p:spPr>
        <p:txBody>
          <a:bodyPr wrap="none" rtlCol="0">
            <a:spAutoFit/>
          </a:bodyPr>
          <a:lstStyle/>
          <a:p>
            <a:r>
              <a:rPr kumimoji="1" lang="ja-JP" altLang="en-US" sz="900" b="1" dirty="0" smtClean="0">
                <a:solidFill>
                  <a:schemeClr val="accent6">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グリーンテラスゾーン</a:t>
            </a:r>
            <a:endParaRPr kumimoji="1" lang="ja-JP" altLang="en-US" sz="900" b="1" dirty="0">
              <a:solidFill>
                <a:schemeClr val="accent6">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7774325" y="4480298"/>
            <a:ext cx="878297" cy="202618"/>
          </a:xfrm>
          <a:prstGeom prst="rect">
            <a:avLst/>
          </a:prstGeom>
          <a:noFill/>
          <a:ln>
            <a:solidFill>
              <a:schemeClr val="accent1">
                <a:shade val="50000"/>
              </a:schemeClr>
            </a:solidFill>
          </a:ln>
          <a:effectLst>
            <a:outerShdw blurRad="50800" dist="38100" dir="2700000" algn="tl" rotWithShape="0">
              <a:schemeClr val="bg1">
                <a:alpha val="40000"/>
              </a:schemeClr>
            </a:outerShdw>
            <a:softEdge rad="31750"/>
          </a:effectLst>
        </p:spPr>
        <p:txBody>
          <a:bodyPr wrap="none" rtlCol="0">
            <a:spAutoFit/>
          </a:bodyPr>
          <a:lstStyle/>
          <a:p>
            <a:r>
              <a:rPr kumimoji="1" lang="ja-JP" altLang="en-US" sz="900" b="1" dirty="0" smtClean="0">
                <a:solidFill>
                  <a:srgbClr val="FF9933"/>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観光・産業ゾーン</a:t>
            </a:r>
            <a:endParaRPr kumimoji="1" lang="ja-JP" altLang="en-US" sz="900" b="1" dirty="0">
              <a:solidFill>
                <a:srgbClr val="FF9933"/>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9410633" y="4881394"/>
            <a:ext cx="623616" cy="202618"/>
          </a:xfrm>
          <a:prstGeom prst="rect">
            <a:avLst/>
          </a:prstGeom>
          <a:noFill/>
          <a:ln>
            <a:solidFill>
              <a:schemeClr val="accent1">
                <a:shade val="50000"/>
              </a:schemeClr>
            </a:solidFill>
          </a:ln>
          <a:effectLst>
            <a:outerShdw blurRad="50800" dist="38100" dir="2700000" algn="tl" rotWithShape="0">
              <a:schemeClr val="bg1">
                <a:alpha val="40000"/>
              </a:schemeClr>
            </a:outerShdw>
            <a:softEdge rad="31750"/>
          </a:effectLst>
        </p:spPr>
        <p:txBody>
          <a:bodyPr wrap="none" rtlCol="0">
            <a:spAutoFit/>
          </a:bodyPr>
          <a:lstStyle/>
          <a:p>
            <a:r>
              <a:rPr kumimoji="1" lang="ja-JP" altLang="en-US" sz="900" b="1" dirty="0" smtClean="0">
                <a:solidFill>
                  <a:srgbClr val="9900FF"/>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物流ゾーン</a:t>
            </a:r>
            <a:endParaRPr kumimoji="1" lang="ja-JP" altLang="en-US" sz="900" b="1" dirty="0">
              <a:solidFill>
                <a:srgbClr val="9900FF"/>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9079367" y="4372564"/>
            <a:ext cx="878297" cy="202618"/>
          </a:xfrm>
          <a:prstGeom prst="rect">
            <a:avLst/>
          </a:prstGeom>
          <a:noFill/>
          <a:ln>
            <a:solidFill>
              <a:schemeClr val="accent1">
                <a:shade val="50000"/>
              </a:schemeClr>
            </a:solidFill>
          </a:ln>
          <a:effectLst>
            <a:outerShdw blurRad="50800" dist="38100" dir="2700000" algn="tl" rotWithShape="0">
              <a:schemeClr val="bg1">
                <a:alpha val="40000"/>
              </a:schemeClr>
            </a:outerShdw>
            <a:softEdge rad="31750"/>
          </a:effectLst>
        </p:spPr>
        <p:txBody>
          <a:bodyPr wrap="none" rtlCol="0">
            <a:spAutoFit/>
          </a:bodyPr>
          <a:lstStyle/>
          <a:p>
            <a:r>
              <a:rPr kumimoji="1" lang="ja-JP" altLang="en-US" sz="900" b="1" dirty="0" smtClean="0">
                <a:solidFill>
                  <a:schemeClr val="accent5"/>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産業・物流ゾーン</a:t>
            </a:r>
            <a:endParaRPr kumimoji="1" lang="ja-JP" altLang="en-US" sz="900" b="1" dirty="0">
              <a:solidFill>
                <a:schemeClr val="accent5"/>
              </a:solidFill>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p:txBody>
      </p:sp>
      <p:sp>
        <p:nvSpPr>
          <p:cNvPr id="55" name="フリーフォーム 54"/>
          <p:cNvSpPr/>
          <p:nvPr/>
        </p:nvSpPr>
        <p:spPr>
          <a:xfrm>
            <a:off x="6877160" y="3479108"/>
            <a:ext cx="1387277" cy="1676922"/>
          </a:xfrm>
          <a:custGeom>
            <a:avLst/>
            <a:gdLst>
              <a:gd name="connsiteX0" fmla="*/ 174172 w 792480"/>
              <a:gd name="connsiteY0" fmla="*/ 957942 h 957942"/>
              <a:gd name="connsiteX1" fmla="*/ 0 w 792480"/>
              <a:gd name="connsiteY1" fmla="*/ 644434 h 957942"/>
              <a:gd name="connsiteX2" fmla="*/ 426720 w 792480"/>
              <a:gd name="connsiteY2" fmla="*/ 0 h 957942"/>
              <a:gd name="connsiteX3" fmla="*/ 792480 w 792480"/>
              <a:gd name="connsiteY3" fmla="*/ 104502 h 957942"/>
              <a:gd name="connsiteX4" fmla="*/ 174172 w 792480"/>
              <a:gd name="connsiteY4" fmla="*/ 957942 h 957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957942">
                <a:moveTo>
                  <a:pt x="174172" y="957942"/>
                </a:moveTo>
                <a:lnTo>
                  <a:pt x="0" y="644434"/>
                </a:lnTo>
                <a:lnTo>
                  <a:pt x="426720" y="0"/>
                </a:lnTo>
                <a:lnTo>
                  <a:pt x="792480" y="104502"/>
                </a:lnTo>
                <a:lnTo>
                  <a:pt x="174172" y="957942"/>
                </a:lnTo>
                <a:close/>
              </a:path>
            </a:pathLst>
          </a:custGeom>
          <a:noFill/>
          <a:ln w="31750">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フリーフォーム 55"/>
          <p:cNvSpPr/>
          <p:nvPr/>
        </p:nvSpPr>
        <p:spPr>
          <a:xfrm>
            <a:off x="7243036" y="3692534"/>
            <a:ext cx="2423923" cy="2134267"/>
          </a:xfrm>
          <a:custGeom>
            <a:avLst/>
            <a:gdLst>
              <a:gd name="connsiteX0" fmla="*/ 609600 w 1384663"/>
              <a:gd name="connsiteY0" fmla="*/ 0 h 1219200"/>
              <a:gd name="connsiteX1" fmla="*/ 1018903 w 1384663"/>
              <a:gd name="connsiteY1" fmla="*/ 69668 h 1219200"/>
              <a:gd name="connsiteX2" fmla="*/ 1384663 w 1384663"/>
              <a:gd name="connsiteY2" fmla="*/ 191588 h 1219200"/>
              <a:gd name="connsiteX3" fmla="*/ 1210491 w 1384663"/>
              <a:gd name="connsiteY3" fmla="*/ 383177 h 1219200"/>
              <a:gd name="connsiteX4" fmla="*/ 1079863 w 1384663"/>
              <a:gd name="connsiteY4" fmla="*/ 287382 h 1219200"/>
              <a:gd name="connsiteX5" fmla="*/ 931817 w 1384663"/>
              <a:gd name="connsiteY5" fmla="*/ 452845 h 1219200"/>
              <a:gd name="connsiteX6" fmla="*/ 1079863 w 1384663"/>
              <a:gd name="connsiteY6" fmla="*/ 583474 h 1219200"/>
              <a:gd name="connsiteX7" fmla="*/ 548640 w 1384663"/>
              <a:gd name="connsiteY7" fmla="*/ 1219200 h 1219200"/>
              <a:gd name="connsiteX8" fmla="*/ 148046 w 1384663"/>
              <a:gd name="connsiteY8" fmla="*/ 1201782 h 1219200"/>
              <a:gd name="connsiteX9" fmla="*/ 0 w 1384663"/>
              <a:gd name="connsiteY9" fmla="*/ 879565 h 1219200"/>
              <a:gd name="connsiteX10" fmla="*/ 609600 w 1384663"/>
              <a:gd name="connsiteY10"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663" h="1219200">
                <a:moveTo>
                  <a:pt x="609600" y="0"/>
                </a:moveTo>
                <a:lnTo>
                  <a:pt x="1018903" y="69668"/>
                </a:lnTo>
                <a:lnTo>
                  <a:pt x="1384663" y="191588"/>
                </a:lnTo>
                <a:lnTo>
                  <a:pt x="1210491" y="383177"/>
                </a:lnTo>
                <a:lnTo>
                  <a:pt x="1079863" y="287382"/>
                </a:lnTo>
                <a:lnTo>
                  <a:pt x="931817" y="452845"/>
                </a:lnTo>
                <a:lnTo>
                  <a:pt x="1079863" y="583474"/>
                </a:lnTo>
                <a:lnTo>
                  <a:pt x="548640" y="1219200"/>
                </a:lnTo>
                <a:lnTo>
                  <a:pt x="148046" y="1201782"/>
                </a:lnTo>
                <a:lnTo>
                  <a:pt x="0" y="879565"/>
                </a:lnTo>
                <a:lnTo>
                  <a:pt x="609600" y="0"/>
                </a:lnTo>
                <a:close/>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フリーフォーム 57">
            <a:extLst>
              <a:ext uri="{FF2B5EF4-FFF2-40B4-BE49-F238E27FC236}">
                <a16:creationId xmlns:a16="http://schemas.microsoft.com/office/drawing/2014/main" id="{D2CADD2C-09CC-486B-B23C-A12019E0364F}"/>
              </a:ext>
            </a:extLst>
          </p:cNvPr>
          <p:cNvSpPr>
            <a:spLocks noChangeAspect="1"/>
          </p:cNvSpPr>
          <p:nvPr/>
        </p:nvSpPr>
        <p:spPr>
          <a:xfrm>
            <a:off x="6909577" y="3897641"/>
            <a:ext cx="1945034" cy="1970562"/>
          </a:xfrm>
          <a:custGeom>
            <a:avLst/>
            <a:gdLst>
              <a:gd name="connsiteX0" fmla="*/ 0 w 583406"/>
              <a:gd name="connsiteY0" fmla="*/ 202406 h 573881"/>
              <a:gd name="connsiteX1" fmla="*/ 95250 w 583406"/>
              <a:gd name="connsiteY1" fmla="*/ 69056 h 573881"/>
              <a:gd name="connsiteX2" fmla="*/ 140493 w 583406"/>
              <a:gd name="connsiteY2" fmla="*/ 97631 h 573881"/>
              <a:gd name="connsiteX3" fmla="*/ 209550 w 583406"/>
              <a:gd name="connsiteY3" fmla="*/ 0 h 573881"/>
              <a:gd name="connsiteX4" fmla="*/ 347662 w 583406"/>
              <a:gd name="connsiteY4" fmla="*/ 7143 h 573881"/>
              <a:gd name="connsiteX5" fmla="*/ 316706 w 583406"/>
              <a:gd name="connsiteY5" fmla="*/ 54768 h 573881"/>
              <a:gd name="connsiteX6" fmla="*/ 330993 w 583406"/>
              <a:gd name="connsiteY6" fmla="*/ 59531 h 573881"/>
              <a:gd name="connsiteX7" fmla="*/ 228600 w 583406"/>
              <a:gd name="connsiteY7" fmla="*/ 214312 h 573881"/>
              <a:gd name="connsiteX8" fmla="*/ 471487 w 583406"/>
              <a:gd name="connsiteY8" fmla="*/ 269081 h 573881"/>
              <a:gd name="connsiteX9" fmla="*/ 502443 w 583406"/>
              <a:gd name="connsiteY9" fmla="*/ 228600 h 573881"/>
              <a:gd name="connsiteX10" fmla="*/ 573881 w 583406"/>
              <a:gd name="connsiteY10" fmla="*/ 278606 h 573881"/>
              <a:gd name="connsiteX11" fmla="*/ 478631 w 583406"/>
              <a:gd name="connsiteY11" fmla="*/ 388143 h 573881"/>
              <a:gd name="connsiteX12" fmla="*/ 473868 w 583406"/>
              <a:gd name="connsiteY12" fmla="*/ 402431 h 573881"/>
              <a:gd name="connsiteX13" fmla="*/ 473868 w 583406"/>
              <a:gd name="connsiteY13" fmla="*/ 426243 h 573881"/>
              <a:gd name="connsiteX14" fmla="*/ 583406 w 583406"/>
              <a:gd name="connsiteY14" fmla="*/ 526256 h 573881"/>
              <a:gd name="connsiteX15" fmla="*/ 535781 w 583406"/>
              <a:gd name="connsiteY15" fmla="*/ 573881 h 573881"/>
              <a:gd name="connsiteX16" fmla="*/ 180975 w 583406"/>
              <a:gd name="connsiteY16" fmla="*/ 538162 h 573881"/>
              <a:gd name="connsiteX17" fmla="*/ 95250 w 583406"/>
              <a:gd name="connsiteY17" fmla="*/ 404812 h 573881"/>
              <a:gd name="connsiteX18" fmla="*/ 169068 w 583406"/>
              <a:gd name="connsiteY18" fmla="*/ 297656 h 573881"/>
              <a:gd name="connsiteX19" fmla="*/ 97631 w 583406"/>
              <a:gd name="connsiteY19" fmla="*/ 288131 h 573881"/>
              <a:gd name="connsiteX20" fmla="*/ 0 w 583406"/>
              <a:gd name="connsiteY20" fmla="*/ 202406 h 57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406" h="573881">
                <a:moveTo>
                  <a:pt x="0" y="202406"/>
                </a:moveTo>
                <a:lnTo>
                  <a:pt x="95250" y="69056"/>
                </a:lnTo>
                <a:lnTo>
                  <a:pt x="140493" y="97631"/>
                </a:lnTo>
                <a:lnTo>
                  <a:pt x="209550" y="0"/>
                </a:lnTo>
                <a:lnTo>
                  <a:pt x="347662" y="7143"/>
                </a:lnTo>
                <a:lnTo>
                  <a:pt x="316706" y="54768"/>
                </a:lnTo>
                <a:lnTo>
                  <a:pt x="330993" y="59531"/>
                </a:lnTo>
                <a:lnTo>
                  <a:pt x="228600" y="214312"/>
                </a:lnTo>
                <a:lnTo>
                  <a:pt x="471487" y="269081"/>
                </a:lnTo>
                <a:lnTo>
                  <a:pt x="502443" y="228600"/>
                </a:lnTo>
                <a:lnTo>
                  <a:pt x="573881" y="278606"/>
                </a:lnTo>
                <a:lnTo>
                  <a:pt x="478631" y="388143"/>
                </a:lnTo>
                <a:lnTo>
                  <a:pt x="473868" y="402431"/>
                </a:lnTo>
                <a:lnTo>
                  <a:pt x="473868" y="426243"/>
                </a:lnTo>
                <a:lnTo>
                  <a:pt x="583406" y="526256"/>
                </a:lnTo>
                <a:lnTo>
                  <a:pt x="535781" y="573881"/>
                </a:lnTo>
                <a:lnTo>
                  <a:pt x="180975" y="538162"/>
                </a:lnTo>
                <a:lnTo>
                  <a:pt x="95250" y="404812"/>
                </a:lnTo>
                <a:lnTo>
                  <a:pt x="169068" y="297656"/>
                </a:lnTo>
                <a:lnTo>
                  <a:pt x="97631" y="288131"/>
                </a:lnTo>
                <a:lnTo>
                  <a:pt x="0" y="202406"/>
                </a:lnTo>
                <a:close/>
              </a:path>
            </a:pathLst>
          </a:custGeom>
          <a:solidFill>
            <a:schemeClr val="tx2">
              <a:lumMod val="40000"/>
              <a:lumOff val="60000"/>
              <a:alpha val="35000"/>
            </a:schemeClr>
          </a:solidFill>
          <a:ln w="38100" cap="flat" cmpd="sng" algn="ctr">
            <a:solidFill>
              <a:schemeClr val="accent1">
                <a:shade val="50000"/>
              </a:schemeClr>
            </a:solidFill>
            <a:prstDash val="solid"/>
            <a:miter lim="800000"/>
            <a:headEnd type="none"/>
            <a:tailEnd type="none"/>
          </a:ln>
          <a:effectLst/>
        </p:spPr>
        <p:txBody>
          <a:bodyPr rot="0" spcFirstLastPara="0" vert="horz" wrap="none" lIns="91440" tIns="45720" rIns="91440" bIns="45720" numCol="1" spcCol="0" rtlCol="0" fromWordArt="0" anchor="ctr" anchorCtr="0" forceAA="0" compatLnSpc="1">
            <a:prstTxWarp prst="textNoShape">
              <a:avLst/>
            </a:prstTxWarp>
            <a:noAutofit/>
          </a:bodyPr>
          <a:lstStyle/>
          <a:p>
            <a:endParaRPr lang="ja-JP" altLang="en-US"/>
          </a:p>
        </p:txBody>
      </p:sp>
      <p:sp>
        <p:nvSpPr>
          <p:cNvPr id="59" name="正方形/長方形 58"/>
          <p:cNvSpPr/>
          <p:nvPr/>
        </p:nvSpPr>
        <p:spPr>
          <a:xfrm>
            <a:off x="6040838" y="3110172"/>
            <a:ext cx="1120944" cy="1079194"/>
          </a:xfrm>
          <a:prstGeom prst="rect">
            <a:avLst/>
          </a:prstGeom>
          <a:solidFill>
            <a:schemeClr val="bg1"/>
          </a:solidFill>
          <a:ln w="9525">
            <a:solidFill>
              <a:schemeClr val="accent1">
                <a:shade val="50000"/>
              </a:schemeClr>
            </a:solidFill>
            <a:prstDash val="dash"/>
          </a:ln>
        </p:spPr>
        <p:txBody>
          <a:bodyPr wrap="square" lIns="36000" tIns="36000" rIns="36000" bIns="36000" rtlCol="0">
            <a:noAutofit/>
          </a:bodyPr>
          <a:lstStyle/>
          <a:p>
            <a:pPr algn="ct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メガソーラー・</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ＥＶリユース蓄電池</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実証事業</a:t>
            </a:r>
            <a:endPar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0" name="直線矢印コネクタ 59"/>
          <p:cNvCxnSpPr>
            <a:stCxn id="59" idx="3"/>
            <a:endCxn id="55" idx="2"/>
          </p:cNvCxnSpPr>
          <p:nvPr/>
        </p:nvCxnSpPr>
        <p:spPr>
          <a:xfrm flipV="1">
            <a:off x="7161782" y="3479108"/>
            <a:ext cx="462373" cy="170661"/>
          </a:xfrm>
          <a:prstGeom prst="straightConnector1">
            <a:avLst/>
          </a:prstGeom>
          <a:ln>
            <a:solidFill>
              <a:schemeClr val="accent1">
                <a:shade val="50000"/>
              </a:schemeClr>
            </a:solidFill>
            <a:tailEnd type="arrow"/>
          </a:ln>
        </p:spPr>
        <p:style>
          <a:lnRef idx="2">
            <a:schemeClr val="accent2"/>
          </a:lnRef>
          <a:fillRef idx="0">
            <a:schemeClr val="accent2"/>
          </a:fillRef>
          <a:effectRef idx="1">
            <a:schemeClr val="accent2"/>
          </a:effectRef>
          <a:fontRef idx="minor">
            <a:schemeClr val="tx1"/>
          </a:fontRef>
        </p:style>
      </p:cxnSp>
      <p:sp>
        <p:nvSpPr>
          <p:cNvPr id="63" name="テキスト ボックス 62"/>
          <p:cNvSpPr txBox="1"/>
          <p:nvPr/>
        </p:nvSpPr>
        <p:spPr>
          <a:xfrm>
            <a:off x="9100760" y="3198037"/>
            <a:ext cx="935701" cy="288558"/>
          </a:xfrm>
          <a:prstGeom prst="rect">
            <a:avLst/>
          </a:prstGeom>
          <a:solidFill>
            <a:schemeClr val="bg1"/>
          </a:solidFill>
          <a:ln>
            <a:solidFill>
              <a:schemeClr val="accent1">
                <a:shade val="50000"/>
              </a:schemeClr>
            </a:solidFill>
            <a:prstDash val="sysDash"/>
          </a:ln>
        </p:spPr>
        <p:txBody>
          <a:bodyPr wrap="square" lIns="36000" rIns="0" bIns="36000" rtlCol="0">
            <a:spAutoFit/>
          </a:bodyPr>
          <a:lstStyle/>
          <a:p>
            <a:pPr algn="ct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用地</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70ha</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程度</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4" name="直線矢印コネクタ 63"/>
          <p:cNvCxnSpPr>
            <a:stCxn id="63" idx="2"/>
          </p:cNvCxnSpPr>
          <p:nvPr/>
        </p:nvCxnSpPr>
        <p:spPr>
          <a:xfrm flipH="1">
            <a:off x="9100760" y="3486594"/>
            <a:ext cx="467851" cy="239104"/>
          </a:xfrm>
          <a:prstGeom prst="straightConnector1">
            <a:avLst/>
          </a:prstGeom>
          <a:ln>
            <a:solidFill>
              <a:schemeClr val="accent1">
                <a:shade val="50000"/>
              </a:schemeClr>
            </a:solidFill>
            <a:tailEnd type="arrow"/>
          </a:ln>
        </p:spPr>
        <p:style>
          <a:lnRef idx="2">
            <a:schemeClr val="accent2"/>
          </a:lnRef>
          <a:fillRef idx="0">
            <a:schemeClr val="accent2"/>
          </a:fillRef>
          <a:effectRef idx="1">
            <a:schemeClr val="accent2"/>
          </a:effectRef>
          <a:fontRef idx="minor">
            <a:schemeClr val="tx1"/>
          </a:fontRef>
        </p:style>
      </p:cxnSp>
      <p:sp>
        <p:nvSpPr>
          <p:cNvPr id="69" name="テキスト ボックス 68"/>
          <p:cNvSpPr txBox="1"/>
          <p:nvPr/>
        </p:nvSpPr>
        <p:spPr>
          <a:xfrm>
            <a:off x="9551051" y="5269555"/>
            <a:ext cx="1314366" cy="1204111"/>
          </a:xfrm>
          <a:prstGeom prst="rect">
            <a:avLst/>
          </a:prstGeom>
          <a:solidFill>
            <a:schemeClr val="bg1"/>
          </a:solidFill>
          <a:ln>
            <a:solidFill>
              <a:schemeClr val="accent1">
                <a:shade val="50000"/>
              </a:schemeClr>
            </a:solidFill>
          </a:ln>
        </p:spPr>
        <p:txBody>
          <a:bodyPr wrap="square" lIns="36000" rIns="0" bIns="36000" rtlCol="0">
            <a:noAutofit/>
          </a:bodyPr>
          <a:lstStyle/>
          <a:p>
            <a:pPr algn="ct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日本万国博覧会会場</a:t>
            </a:r>
            <a:r>
              <a:rPr lang="ja-JP" altLang="en-US" sz="8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800" b="1" strike="dblStrike"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　約</a:t>
            </a:r>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155ha</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endPar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7" name="直線矢印コネクタ 86"/>
          <p:cNvCxnSpPr>
            <a:stCxn id="69" idx="1"/>
            <a:endCxn id="58" idx="14"/>
          </p:cNvCxnSpPr>
          <p:nvPr/>
        </p:nvCxnSpPr>
        <p:spPr>
          <a:xfrm flipH="1" flipV="1">
            <a:off x="8854611" y="5704671"/>
            <a:ext cx="696440" cy="166940"/>
          </a:xfrm>
          <a:prstGeom prst="straightConnector1">
            <a:avLst/>
          </a:prstGeom>
          <a:ln>
            <a:solidFill>
              <a:srgbClr val="1F4E79"/>
            </a:solidFill>
            <a:tailEnd type="arrow"/>
          </a:ln>
        </p:spPr>
        <p:style>
          <a:lnRef idx="2">
            <a:schemeClr val="accent2"/>
          </a:lnRef>
          <a:fillRef idx="0">
            <a:schemeClr val="accent2"/>
          </a:fillRef>
          <a:effectRef idx="1">
            <a:schemeClr val="accent2"/>
          </a:effectRef>
          <a:fontRef idx="minor">
            <a:schemeClr val="tx1"/>
          </a:fontRef>
        </p:style>
      </p:cxnSp>
      <p:sp>
        <p:nvSpPr>
          <p:cNvPr id="95" name="テキスト ボックス 94"/>
          <p:cNvSpPr txBox="1"/>
          <p:nvPr/>
        </p:nvSpPr>
        <p:spPr>
          <a:xfrm>
            <a:off x="6056627" y="5711624"/>
            <a:ext cx="1145782" cy="565146"/>
          </a:xfrm>
          <a:prstGeom prst="rect">
            <a:avLst/>
          </a:prstGeom>
          <a:solidFill>
            <a:schemeClr val="bg1"/>
          </a:solidFill>
          <a:ln>
            <a:solidFill>
              <a:srgbClr val="FF0000"/>
            </a:solidFill>
            <a:prstDash val="dash"/>
          </a:ln>
        </p:spPr>
        <p:txBody>
          <a:bodyPr wrap="square" lIns="36000" tIns="36000" rIns="36000" bIns="36000" rtlCol="0">
            <a:spAutoFit/>
          </a:bodyPr>
          <a:lstStyle>
            <a:defPPr>
              <a:defRPr lang="ja-JP"/>
            </a:defPPr>
            <a:lvl1pPr>
              <a:defRPr sz="800">
                <a:latin typeface="ＭＳ Ｐ明朝" pitchFamily="18" charset="-128"/>
                <a:ea typeface="ＭＳ Ｐ明朝" pitchFamily="18" charset="-128"/>
              </a:defRPr>
            </a:lvl1pPr>
          </a:lstStyle>
          <a:p>
            <a:r>
              <a:rPr lang="ja-JP" altLang="en-US"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統合型リゾート（</a:t>
            </a:r>
            <a:r>
              <a:rPr lang="en-US" altLang="ja-JP"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）の誘致など、国際観光拠点の形成を推進するエリア 最大</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170ha</a:t>
            </a: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7" name="直線矢印コネクタ 96"/>
          <p:cNvCxnSpPr>
            <a:stCxn id="95" idx="3"/>
            <a:endCxn id="56" idx="8"/>
          </p:cNvCxnSpPr>
          <p:nvPr/>
        </p:nvCxnSpPr>
        <p:spPr>
          <a:xfrm flipV="1">
            <a:off x="7202409" y="5796310"/>
            <a:ext cx="299789" cy="19788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9079" y="3560647"/>
            <a:ext cx="792000" cy="588111"/>
          </a:xfrm>
          <a:prstGeom prst="rect">
            <a:avLst/>
          </a:prstGeom>
        </p:spPr>
      </p:pic>
      <p:pic>
        <p:nvPicPr>
          <p:cNvPr id="36" name="図 3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6959" y="5565929"/>
            <a:ext cx="1080000" cy="709478"/>
          </a:xfrm>
          <a:prstGeom prst="rect">
            <a:avLst/>
          </a:prstGeom>
          <a:noFill/>
          <a:ln>
            <a:noFill/>
          </a:ln>
        </p:spPr>
      </p:pic>
      <p:sp>
        <p:nvSpPr>
          <p:cNvPr id="6" name="テキスト ボックス 5"/>
          <p:cNvSpPr txBox="1"/>
          <p:nvPr/>
        </p:nvSpPr>
        <p:spPr>
          <a:xfrm>
            <a:off x="9711516" y="6245663"/>
            <a:ext cx="1159292" cy="215444"/>
          </a:xfrm>
          <a:prstGeom prst="rect">
            <a:avLst/>
          </a:prstGeom>
          <a:noFill/>
        </p:spPr>
        <p:txBody>
          <a:bodyPr wrap="none" rtlCol="0">
            <a:spAutoFit/>
          </a:bodyPr>
          <a:lstStyle/>
          <a:p>
            <a:r>
              <a:rPr kumimoji="1" lang="ja-JP" altLang="en-US" sz="800" dirty="0" smtClean="0"/>
              <a:t>資料提供：</a:t>
            </a:r>
            <a:r>
              <a:rPr lang="ja-JP" altLang="ja-JP" sz="800" dirty="0"/>
              <a:t>経済産業省</a:t>
            </a:r>
            <a:endParaRPr kumimoji="1" lang="ja-JP" altLang="en-US" sz="800" dirty="0"/>
          </a:p>
        </p:txBody>
      </p:sp>
      <p:sp>
        <p:nvSpPr>
          <p:cNvPr id="8" name="フリーフォーム 7"/>
          <p:cNvSpPr/>
          <p:nvPr/>
        </p:nvSpPr>
        <p:spPr>
          <a:xfrm>
            <a:off x="7727109" y="3736927"/>
            <a:ext cx="1870075" cy="1066800"/>
          </a:xfrm>
          <a:custGeom>
            <a:avLst/>
            <a:gdLst>
              <a:gd name="connsiteX0" fmla="*/ 0 w 1851025"/>
              <a:gd name="connsiteY0" fmla="*/ 866775 h 1082675"/>
              <a:gd name="connsiteX1" fmla="*/ 800100 w 1851025"/>
              <a:gd name="connsiteY1" fmla="*/ 1082675 h 1082675"/>
              <a:gd name="connsiteX2" fmla="*/ 1352550 w 1851025"/>
              <a:gd name="connsiteY2" fmla="*/ 371475 h 1082675"/>
              <a:gd name="connsiteX3" fmla="*/ 1619250 w 1851025"/>
              <a:gd name="connsiteY3" fmla="*/ 561975 h 1082675"/>
              <a:gd name="connsiteX4" fmla="*/ 1851025 w 1851025"/>
              <a:gd name="connsiteY4" fmla="*/ 323850 h 1082675"/>
              <a:gd name="connsiteX5" fmla="*/ 1266825 w 1851025"/>
              <a:gd name="connsiteY5" fmla="*/ 111125 h 1082675"/>
              <a:gd name="connsiteX6" fmla="*/ 590550 w 1851025"/>
              <a:gd name="connsiteY6" fmla="*/ 0 h 1082675"/>
              <a:gd name="connsiteX7" fmla="*/ 0 w 1851025"/>
              <a:gd name="connsiteY7" fmla="*/ 866775 h 1082675"/>
              <a:gd name="connsiteX0" fmla="*/ 0 w 1851025"/>
              <a:gd name="connsiteY0" fmla="*/ 866775 h 1082675"/>
              <a:gd name="connsiteX1" fmla="*/ 800100 w 1851025"/>
              <a:gd name="connsiteY1" fmla="*/ 1082675 h 1082675"/>
              <a:gd name="connsiteX2" fmla="*/ 1381125 w 1851025"/>
              <a:gd name="connsiteY2" fmla="*/ 406400 h 1082675"/>
              <a:gd name="connsiteX3" fmla="*/ 1619250 w 1851025"/>
              <a:gd name="connsiteY3" fmla="*/ 561975 h 1082675"/>
              <a:gd name="connsiteX4" fmla="*/ 1851025 w 1851025"/>
              <a:gd name="connsiteY4" fmla="*/ 323850 h 1082675"/>
              <a:gd name="connsiteX5" fmla="*/ 1266825 w 1851025"/>
              <a:gd name="connsiteY5" fmla="*/ 111125 h 1082675"/>
              <a:gd name="connsiteX6" fmla="*/ 590550 w 1851025"/>
              <a:gd name="connsiteY6" fmla="*/ 0 h 1082675"/>
              <a:gd name="connsiteX7" fmla="*/ 0 w 1851025"/>
              <a:gd name="connsiteY7" fmla="*/ 866775 h 1082675"/>
              <a:gd name="connsiteX0" fmla="*/ 0 w 1851025"/>
              <a:gd name="connsiteY0" fmla="*/ 866775 h 1073150"/>
              <a:gd name="connsiteX1" fmla="*/ 809625 w 1851025"/>
              <a:gd name="connsiteY1" fmla="*/ 1073150 h 1073150"/>
              <a:gd name="connsiteX2" fmla="*/ 1381125 w 1851025"/>
              <a:gd name="connsiteY2" fmla="*/ 406400 h 1073150"/>
              <a:gd name="connsiteX3" fmla="*/ 1619250 w 1851025"/>
              <a:gd name="connsiteY3" fmla="*/ 561975 h 1073150"/>
              <a:gd name="connsiteX4" fmla="*/ 1851025 w 1851025"/>
              <a:gd name="connsiteY4" fmla="*/ 323850 h 1073150"/>
              <a:gd name="connsiteX5" fmla="*/ 1266825 w 1851025"/>
              <a:gd name="connsiteY5" fmla="*/ 111125 h 1073150"/>
              <a:gd name="connsiteX6" fmla="*/ 590550 w 1851025"/>
              <a:gd name="connsiteY6" fmla="*/ 0 h 1073150"/>
              <a:gd name="connsiteX7" fmla="*/ 0 w 1851025"/>
              <a:gd name="connsiteY7" fmla="*/ 866775 h 1073150"/>
              <a:gd name="connsiteX0" fmla="*/ 0 w 1851025"/>
              <a:gd name="connsiteY0" fmla="*/ 866775 h 1069975"/>
              <a:gd name="connsiteX1" fmla="*/ 812800 w 1851025"/>
              <a:gd name="connsiteY1" fmla="*/ 1069975 h 1069975"/>
              <a:gd name="connsiteX2" fmla="*/ 1381125 w 1851025"/>
              <a:gd name="connsiteY2" fmla="*/ 406400 h 1069975"/>
              <a:gd name="connsiteX3" fmla="*/ 1619250 w 1851025"/>
              <a:gd name="connsiteY3" fmla="*/ 561975 h 1069975"/>
              <a:gd name="connsiteX4" fmla="*/ 1851025 w 1851025"/>
              <a:gd name="connsiteY4" fmla="*/ 323850 h 1069975"/>
              <a:gd name="connsiteX5" fmla="*/ 1266825 w 1851025"/>
              <a:gd name="connsiteY5" fmla="*/ 111125 h 1069975"/>
              <a:gd name="connsiteX6" fmla="*/ 590550 w 1851025"/>
              <a:gd name="connsiteY6" fmla="*/ 0 h 1069975"/>
              <a:gd name="connsiteX7" fmla="*/ 0 w 1851025"/>
              <a:gd name="connsiteY7" fmla="*/ 866775 h 1069975"/>
              <a:gd name="connsiteX0" fmla="*/ 0 w 1870075"/>
              <a:gd name="connsiteY0" fmla="*/ 866775 h 1069975"/>
              <a:gd name="connsiteX1" fmla="*/ 812800 w 1870075"/>
              <a:gd name="connsiteY1" fmla="*/ 1069975 h 1069975"/>
              <a:gd name="connsiteX2" fmla="*/ 1381125 w 1870075"/>
              <a:gd name="connsiteY2" fmla="*/ 406400 h 1069975"/>
              <a:gd name="connsiteX3" fmla="*/ 1619250 w 1870075"/>
              <a:gd name="connsiteY3" fmla="*/ 56197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66775 h 1069975"/>
              <a:gd name="connsiteX0" fmla="*/ 0 w 1870075"/>
              <a:gd name="connsiteY0" fmla="*/ 866775 h 1069975"/>
              <a:gd name="connsiteX1" fmla="*/ 812800 w 1870075"/>
              <a:gd name="connsiteY1" fmla="*/ 1069975 h 1069975"/>
              <a:gd name="connsiteX2" fmla="*/ 1381125 w 1870075"/>
              <a:gd name="connsiteY2" fmla="*/ 406400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66775 h 1069975"/>
              <a:gd name="connsiteX0" fmla="*/ 0 w 1870075"/>
              <a:gd name="connsiteY0" fmla="*/ 866775 h 1069975"/>
              <a:gd name="connsiteX1" fmla="*/ 812800 w 1870075"/>
              <a:gd name="connsiteY1" fmla="*/ 1069975 h 1069975"/>
              <a:gd name="connsiteX2" fmla="*/ 1397000 w 1870075"/>
              <a:gd name="connsiteY2" fmla="*/ 406400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66775 h 1069975"/>
              <a:gd name="connsiteX0" fmla="*/ 0 w 1870075"/>
              <a:gd name="connsiteY0" fmla="*/ 866775 h 1069975"/>
              <a:gd name="connsiteX1" fmla="*/ 812800 w 1870075"/>
              <a:gd name="connsiteY1" fmla="*/ 1069975 h 1069975"/>
              <a:gd name="connsiteX2" fmla="*/ 1406525 w 1870075"/>
              <a:gd name="connsiteY2" fmla="*/ 409575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66775 h 1069975"/>
              <a:gd name="connsiteX0" fmla="*/ 0 w 1870075"/>
              <a:gd name="connsiteY0" fmla="*/ 876300 h 1069975"/>
              <a:gd name="connsiteX1" fmla="*/ 812800 w 1870075"/>
              <a:gd name="connsiteY1" fmla="*/ 1069975 h 1069975"/>
              <a:gd name="connsiteX2" fmla="*/ 1406525 w 1870075"/>
              <a:gd name="connsiteY2" fmla="*/ 409575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590550 w 1870075"/>
              <a:gd name="connsiteY6" fmla="*/ 0 h 1069975"/>
              <a:gd name="connsiteX7" fmla="*/ 0 w 1870075"/>
              <a:gd name="connsiteY7" fmla="*/ 876300 h 1069975"/>
              <a:gd name="connsiteX0" fmla="*/ 0 w 1870075"/>
              <a:gd name="connsiteY0" fmla="*/ 866775 h 1060450"/>
              <a:gd name="connsiteX1" fmla="*/ 812800 w 1870075"/>
              <a:gd name="connsiteY1" fmla="*/ 1060450 h 1060450"/>
              <a:gd name="connsiteX2" fmla="*/ 1406525 w 1870075"/>
              <a:gd name="connsiteY2" fmla="*/ 400050 h 1060450"/>
              <a:gd name="connsiteX3" fmla="*/ 1635125 w 1870075"/>
              <a:gd name="connsiteY3" fmla="*/ 571500 h 1060450"/>
              <a:gd name="connsiteX4" fmla="*/ 1870075 w 1870075"/>
              <a:gd name="connsiteY4" fmla="*/ 301625 h 1060450"/>
              <a:gd name="connsiteX5" fmla="*/ 1266825 w 1870075"/>
              <a:gd name="connsiteY5" fmla="*/ 101600 h 1060450"/>
              <a:gd name="connsiteX6" fmla="*/ 596900 w 1870075"/>
              <a:gd name="connsiteY6" fmla="*/ 0 h 1060450"/>
              <a:gd name="connsiteX7" fmla="*/ 0 w 1870075"/>
              <a:gd name="connsiteY7" fmla="*/ 866775 h 1060450"/>
              <a:gd name="connsiteX0" fmla="*/ 0 w 1870075"/>
              <a:gd name="connsiteY0" fmla="*/ 869950 h 1063625"/>
              <a:gd name="connsiteX1" fmla="*/ 812800 w 1870075"/>
              <a:gd name="connsiteY1" fmla="*/ 1063625 h 1063625"/>
              <a:gd name="connsiteX2" fmla="*/ 1406525 w 1870075"/>
              <a:gd name="connsiteY2" fmla="*/ 403225 h 1063625"/>
              <a:gd name="connsiteX3" fmla="*/ 1635125 w 1870075"/>
              <a:gd name="connsiteY3" fmla="*/ 574675 h 1063625"/>
              <a:gd name="connsiteX4" fmla="*/ 1870075 w 1870075"/>
              <a:gd name="connsiteY4" fmla="*/ 304800 h 1063625"/>
              <a:gd name="connsiteX5" fmla="*/ 1266825 w 1870075"/>
              <a:gd name="connsiteY5" fmla="*/ 104775 h 1063625"/>
              <a:gd name="connsiteX6" fmla="*/ 596900 w 1870075"/>
              <a:gd name="connsiteY6" fmla="*/ 0 h 1063625"/>
              <a:gd name="connsiteX7" fmla="*/ 0 w 1870075"/>
              <a:gd name="connsiteY7" fmla="*/ 869950 h 1063625"/>
              <a:gd name="connsiteX0" fmla="*/ 0 w 1870075"/>
              <a:gd name="connsiteY0" fmla="*/ 869950 h 1063625"/>
              <a:gd name="connsiteX1" fmla="*/ 812800 w 1870075"/>
              <a:gd name="connsiteY1" fmla="*/ 1063625 h 1063625"/>
              <a:gd name="connsiteX2" fmla="*/ 1406525 w 1870075"/>
              <a:gd name="connsiteY2" fmla="*/ 403225 h 1063625"/>
              <a:gd name="connsiteX3" fmla="*/ 1635125 w 1870075"/>
              <a:gd name="connsiteY3" fmla="*/ 574675 h 1063625"/>
              <a:gd name="connsiteX4" fmla="*/ 1870075 w 1870075"/>
              <a:gd name="connsiteY4" fmla="*/ 304800 h 1063625"/>
              <a:gd name="connsiteX5" fmla="*/ 1266825 w 1870075"/>
              <a:gd name="connsiteY5" fmla="*/ 104775 h 1063625"/>
              <a:gd name="connsiteX6" fmla="*/ 596900 w 1870075"/>
              <a:gd name="connsiteY6" fmla="*/ 0 h 1063625"/>
              <a:gd name="connsiteX7" fmla="*/ 0 w 1870075"/>
              <a:gd name="connsiteY7" fmla="*/ 869950 h 1063625"/>
              <a:gd name="connsiteX0" fmla="*/ 0 w 1870075"/>
              <a:gd name="connsiteY0" fmla="*/ 876300 h 1069975"/>
              <a:gd name="connsiteX1" fmla="*/ 812800 w 1870075"/>
              <a:gd name="connsiteY1" fmla="*/ 1069975 h 1069975"/>
              <a:gd name="connsiteX2" fmla="*/ 1406525 w 1870075"/>
              <a:gd name="connsiteY2" fmla="*/ 409575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606425 w 1870075"/>
              <a:gd name="connsiteY6" fmla="*/ 0 h 1069975"/>
              <a:gd name="connsiteX7" fmla="*/ 0 w 1870075"/>
              <a:gd name="connsiteY7" fmla="*/ 876300 h 1069975"/>
              <a:gd name="connsiteX0" fmla="*/ 0 w 1870075"/>
              <a:gd name="connsiteY0" fmla="*/ 876300 h 1069975"/>
              <a:gd name="connsiteX1" fmla="*/ 812800 w 1870075"/>
              <a:gd name="connsiteY1" fmla="*/ 1069975 h 1069975"/>
              <a:gd name="connsiteX2" fmla="*/ 1406525 w 1870075"/>
              <a:gd name="connsiteY2" fmla="*/ 409575 h 1069975"/>
              <a:gd name="connsiteX3" fmla="*/ 1635125 w 1870075"/>
              <a:gd name="connsiteY3" fmla="*/ 581025 h 1069975"/>
              <a:gd name="connsiteX4" fmla="*/ 1870075 w 1870075"/>
              <a:gd name="connsiteY4" fmla="*/ 311150 h 1069975"/>
              <a:gd name="connsiteX5" fmla="*/ 1266825 w 1870075"/>
              <a:gd name="connsiteY5" fmla="*/ 111125 h 1069975"/>
              <a:gd name="connsiteX6" fmla="*/ 603250 w 1870075"/>
              <a:gd name="connsiteY6" fmla="*/ 0 h 1069975"/>
              <a:gd name="connsiteX7" fmla="*/ 0 w 1870075"/>
              <a:gd name="connsiteY7" fmla="*/ 876300 h 1069975"/>
              <a:gd name="connsiteX0" fmla="*/ 0 w 1870075"/>
              <a:gd name="connsiteY0" fmla="*/ 873125 h 1066800"/>
              <a:gd name="connsiteX1" fmla="*/ 812800 w 1870075"/>
              <a:gd name="connsiteY1" fmla="*/ 1066800 h 1066800"/>
              <a:gd name="connsiteX2" fmla="*/ 1406525 w 1870075"/>
              <a:gd name="connsiteY2" fmla="*/ 406400 h 1066800"/>
              <a:gd name="connsiteX3" fmla="*/ 1635125 w 1870075"/>
              <a:gd name="connsiteY3" fmla="*/ 577850 h 1066800"/>
              <a:gd name="connsiteX4" fmla="*/ 1870075 w 1870075"/>
              <a:gd name="connsiteY4" fmla="*/ 307975 h 1066800"/>
              <a:gd name="connsiteX5" fmla="*/ 1266825 w 1870075"/>
              <a:gd name="connsiteY5" fmla="*/ 107950 h 1066800"/>
              <a:gd name="connsiteX6" fmla="*/ 603250 w 1870075"/>
              <a:gd name="connsiteY6" fmla="*/ 0 h 1066800"/>
              <a:gd name="connsiteX7" fmla="*/ 0 w 1870075"/>
              <a:gd name="connsiteY7" fmla="*/ 873125 h 1066800"/>
              <a:gd name="connsiteX0" fmla="*/ 0 w 1870075"/>
              <a:gd name="connsiteY0" fmla="*/ 873125 h 1066800"/>
              <a:gd name="connsiteX1" fmla="*/ 812800 w 1870075"/>
              <a:gd name="connsiteY1" fmla="*/ 1066800 h 1066800"/>
              <a:gd name="connsiteX2" fmla="*/ 1406525 w 1870075"/>
              <a:gd name="connsiteY2" fmla="*/ 406400 h 1066800"/>
              <a:gd name="connsiteX3" fmla="*/ 1635125 w 1870075"/>
              <a:gd name="connsiteY3" fmla="*/ 577850 h 1066800"/>
              <a:gd name="connsiteX4" fmla="*/ 1870075 w 1870075"/>
              <a:gd name="connsiteY4" fmla="*/ 307975 h 1066800"/>
              <a:gd name="connsiteX5" fmla="*/ 1266825 w 1870075"/>
              <a:gd name="connsiteY5" fmla="*/ 107950 h 1066800"/>
              <a:gd name="connsiteX6" fmla="*/ 600075 w 1870075"/>
              <a:gd name="connsiteY6" fmla="*/ 0 h 1066800"/>
              <a:gd name="connsiteX7" fmla="*/ 0 w 1870075"/>
              <a:gd name="connsiteY7" fmla="*/ 87312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0075" h="1066800">
                <a:moveTo>
                  <a:pt x="0" y="873125"/>
                </a:moveTo>
                <a:lnTo>
                  <a:pt x="812800" y="1066800"/>
                </a:lnTo>
                <a:lnTo>
                  <a:pt x="1406525" y="406400"/>
                </a:lnTo>
                <a:lnTo>
                  <a:pt x="1635125" y="577850"/>
                </a:lnTo>
                <a:lnTo>
                  <a:pt x="1870075" y="307975"/>
                </a:lnTo>
                <a:lnTo>
                  <a:pt x="1266825" y="107950"/>
                </a:lnTo>
                <a:lnTo>
                  <a:pt x="600075" y="0"/>
                </a:lnTo>
                <a:lnTo>
                  <a:pt x="0" y="873125"/>
                </a:lnTo>
                <a:close/>
              </a:path>
            </a:pathLst>
          </a:custGeom>
          <a:noFill/>
          <a:ln w="44450">
            <a:solidFill>
              <a:srgbClr val="41719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1171428" y="418081"/>
            <a:ext cx="9876183" cy="1119143"/>
          </a:xfrm>
          <a:prstGeom prst="rect">
            <a:avLst/>
          </a:prstGeom>
        </p:spPr>
        <p:txBody>
          <a:bodyPr wrap="square" lIns="36000" tIns="36000" rIns="36000" bIns="36000">
            <a:spAutoFit/>
          </a:bodyPr>
          <a:lstStyle/>
          <a:p>
            <a:r>
              <a:rPr lang="ja-JP" altLang="en-US" sz="1600" dirty="0">
                <a:latin typeface="ＭＳ ゴシック" pitchFamily="49" charset="-128"/>
                <a:ea typeface="ＭＳ ゴシック" pitchFamily="49" charset="-128"/>
              </a:rPr>
              <a:t>＜めざす姿＞</a:t>
            </a:r>
            <a:endParaRPr lang="en-US" altLang="ja-JP" sz="1600" dirty="0">
              <a:latin typeface="ＭＳ ゴシック" pitchFamily="49" charset="-128"/>
              <a:ea typeface="ＭＳ ゴシック" pitchFamily="49" charset="-128"/>
            </a:endParaRPr>
          </a:p>
          <a:p>
            <a:pPr marL="179388" indent="-179388">
              <a:tabLst>
                <a:tab pos="179388" algn="l"/>
              </a:tabLst>
            </a:pPr>
            <a:r>
              <a:rPr lang="ja-JP" altLang="en-US" sz="2000" dirty="0" smtClean="0"/>
              <a:t> </a:t>
            </a:r>
            <a:r>
              <a:rPr lang="ja-JP" altLang="en-US" sz="1600" dirty="0" smtClean="0"/>
              <a:t> ・</a:t>
            </a:r>
            <a:r>
              <a:rPr lang="ja-JP" altLang="en-US" sz="1600" dirty="0" smtClean="0">
                <a:latin typeface="ＭＳ Ｐ明朝" pitchFamily="18" charset="-128"/>
                <a:ea typeface="ＭＳ Ｐ明朝" pitchFamily="18" charset="-128"/>
              </a:rPr>
              <a:t>夢洲の広大な埋め立て地において、</a:t>
            </a:r>
            <a:r>
              <a:rPr lang="en-US" altLang="ja-JP" sz="1600" dirty="0" smtClean="0">
                <a:latin typeface="ＭＳ Ｐ明朝" pitchFamily="18" charset="-128"/>
                <a:ea typeface="ＭＳ Ｐ明朝" pitchFamily="18" charset="-128"/>
              </a:rPr>
              <a:t>MICE</a:t>
            </a:r>
            <a:r>
              <a:rPr lang="ja-JP" altLang="en-US" sz="1600" dirty="0" smtClean="0">
                <a:latin typeface="ＭＳ Ｐ明朝" pitchFamily="18" charset="-128"/>
                <a:ea typeface="ＭＳ Ｐ明朝" pitchFamily="18" charset="-128"/>
              </a:rPr>
              <a:t>機能や国際的なエンターテイメント機能を備えた統合型リゾート（</a:t>
            </a:r>
            <a:r>
              <a:rPr lang="en-US" altLang="ja-JP" sz="1600" dirty="0" smtClean="0">
                <a:latin typeface="ＭＳ Ｐ明朝" pitchFamily="18" charset="-128"/>
                <a:ea typeface="ＭＳ Ｐ明朝" pitchFamily="18" charset="-128"/>
              </a:rPr>
              <a:t>IR)</a:t>
            </a:r>
            <a:r>
              <a:rPr lang="ja-JP" altLang="en-US" sz="1600" dirty="0">
                <a:latin typeface="ＭＳ Ｐ明朝" pitchFamily="18" charset="-128"/>
                <a:ea typeface="ＭＳ Ｐ明朝" pitchFamily="18" charset="-128"/>
              </a:rPr>
              <a:t>の誘致、及びゼロエミッション（脱炭素）の地産地消型エネルギーシステムや</a:t>
            </a:r>
            <a:r>
              <a:rPr lang="en-US" altLang="ja-JP" sz="1600" dirty="0">
                <a:latin typeface="ＭＳ Ｐ明朝" pitchFamily="18" charset="-128"/>
                <a:ea typeface="ＭＳ Ｐ明朝" pitchFamily="18" charset="-128"/>
              </a:rPr>
              <a:t>ICT</a:t>
            </a:r>
            <a:r>
              <a:rPr lang="ja-JP" altLang="en-US" sz="1600" dirty="0">
                <a:latin typeface="ＭＳ Ｐ明朝" pitchFamily="18" charset="-128"/>
                <a:ea typeface="ＭＳ Ｐ明朝" pitchFamily="18" charset="-128"/>
              </a:rPr>
              <a:t>インフラの構築</a:t>
            </a:r>
            <a:r>
              <a:rPr lang="ja-JP" altLang="en-US" sz="1600" dirty="0" smtClean="0">
                <a:latin typeface="ＭＳ Ｐ明朝" pitchFamily="18" charset="-128"/>
                <a:ea typeface="ＭＳ Ｐ明朝" pitchFamily="18" charset="-128"/>
              </a:rPr>
              <a:t>などを通じた国際観光拠点「夢洲」の形成</a:t>
            </a:r>
            <a:endParaRPr lang="ja-JP" altLang="en-US" sz="1000" dirty="0"/>
          </a:p>
        </p:txBody>
      </p:sp>
    </p:spTree>
    <p:extLst>
      <p:ext uri="{BB962C8B-B14F-4D97-AF65-F5344CB8AC3E}">
        <p14:creationId xmlns:p14="http://schemas.microsoft.com/office/powerpoint/2010/main" val="32030451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ＭＳ ゴシック" pitchFamily="49" charset="-128"/>
              <a:ea typeface="ＭＳ ゴシック" pitchFamily="49" charset="-128"/>
            </a:endParaRPr>
          </a:p>
        </p:txBody>
      </p:sp>
      <p:sp>
        <p:nvSpPr>
          <p:cNvPr id="46" name="スライド番号プレースホルダ 45"/>
          <p:cNvSpPr>
            <a:spLocks noGrp="1"/>
          </p:cNvSpPr>
          <p:nvPr>
            <p:ph type="sldNum" sz="quarter" idx="12"/>
          </p:nvPr>
        </p:nvSpPr>
        <p:spPr>
          <a:xfrm>
            <a:off x="9310157" y="6506478"/>
            <a:ext cx="2743200" cy="365125"/>
          </a:xfrm>
        </p:spPr>
        <p:txBody>
          <a:bodyPr/>
          <a:lstStyle/>
          <a:p>
            <a:fld id="{37EF5067-3AB7-4642-9103-42CBD40CC6D9}" type="slidenum">
              <a:rPr kumimoji="1" lang="ja-JP" altLang="en-US" smtClean="0"/>
              <a:pPr/>
              <a:t>54</a:t>
            </a:fld>
            <a:endParaRPr kumimoji="1" lang="ja-JP" altLang="en-US" dirty="0"/>
          </a:p>
        </p:txBody>
      </p:sp>
      <p:pic>
        <p:nvPicPr>
          <p:cNvPr id="5" name="図 4"/>
          <p:cNvPicPr>
            <a:picLocks noChangeAspect="1"/>
          </p:cNvPicPr>
          <p:nvPr/>
        </p:nvPicPr>
        <p:blipFill>
          <a:blip r:embed="rId3"/>
          <a:stretch>
            <a:fillRect/>
          </a:stretch>
        </p:blipFill>
        <p:spPr>
          <a:xfrm>
            <a:off x="2848701" y="2753956"/>
            <a:ext cx="6125639" cy="3724055"/>
          </a:xfrm>
          <a:prstGeom prst="rect">
            <a:avLst/>
          </a:prstGeom>
        </p:spPr>
      </p:pic>
      <p:sp>
        <p:nvSpPr>
          <p:cNvPr id="11" name="正方形/長方形 10"/>
          <p:cNvSpPr/>
          <p:nvPr/>
        </p:nvSpPr>
        <p:spPr>
          <a:xfrm>
            <a:off x="1234302" y="477447"/>
            <a:ext cx="7502769" cy="338554"/>
          </a:xfrm>
          <a:prstGeom prst="rect">
            <a:avLst/>
          </a:prstGeom>
        </p:spPr>
        <p:txBody>
          <a:bodyPr wrap="square">
            <a:spAutoFit/>
          </a:bodyPr>
          <a:lstStyle/>
          <a:p>
            <a:r>
              <a:rPr lang="ja-JP" altLang="en-US" sz="1600" dirty="0"/>
              <a:t>●国際観光拠点の</a:t>
            </a:r>
            <a:r>
              <a:rPr lang="ja-JP" altLang="en-US" sz="1600" dirty="0" smtClean="0"/>
              <a:t>形成などを支える都市</a:t>
            </a:r>
            <a:r>
              <a:rPr lang="ja-JP" altLang="en-US" sz="1600" dirty="0"/>
              <a:t>基盤</a:t>
            </a:r>
          </a:p>
        </p:txBody>
      </p:sp>
      <p:sp>
        <p:nvSpPr>
          <p:cNvPr id="40" name="正方形/長方形 39"/>
          <p:cNvSpPr/>
          <p:nvPr/>
        </p:nvSpPr>
        <p:spPr>
          <a:xfrm>
            <a:off x="1473911" y="753927"/>
            <a:ext cx="9380288" cy="1815882"/>
          </a:xfrm>
          <a:prstGeom prst="rect">
            <a:avLst/>
          </a:prstGeom>
        </p:spPr>
        <p:txBody>
          <a:bodyPr wrap="square">
            <a:spAutoFit/>
          </a:bodyPr>
          <a:lstStyle/>
          <a:p>
            <a:r>
              <a:rPr lang="ja-JP" altLang="en-US" sz="1600" dirty="0" smtClean="0"/>
              <a:t>＜方向性＞</a:t>
            </a:r>
            <a:endParaRPr lang="en-US" altLang="ja-JP" sz="1600" dirty="0" smtClean="0"/>
          </a:p>
          <a:p>
            <a:r>
              <a:rPr lang="ja-JP" altLang="en-US" sz="1600" dirty="0" smtClean="0"/>
              <a:t>○段階的なまちづくりに応じた輸送</a:t>
            </a:r>
            <a:r>
              <a:rPr lang="ja-JP" altLang="en-US" sz="1600" dirty="0"/>
              <a:t>能力を持つ鉄道網の整備による臨海部のアクセス</a:t>
            </a:r>
            <a:r>
              <a:rPr lang="ja-JP" altLang="en-US" sz="1600" dirty="0" smtClean="0"/>
              <a:t>強化</a:t>
            </a:r>
          </a:p>
          <a:p>
            <a:r>
              <a:rPr lang="ja-JP" altLang="en-US" sz="1600" dirty="0" smtClean="0"/>
              <a:t>○魅力</a:t>
            </a:r>
            <a:r>
              <a:rPr lang="ja-JP" altLang="en-US" sz="1600" dirty="0"/>
              <a:t>あるまちへの快適な道路アクセス</a:t>
            </a:r>
          </a:p>
          <a:p>
            <a:r>
              <a:rPr lang="ja-JP" altLang="en-US" sz="1600" dirty="0" smtClean="0">
                <a:latin typeface="ＭＳ Ｐ明朝" panose="02020600040205080304" pitchFamily="18" charset="-128"/>
                <a:ea typeface="ＭＳ Ｐ明朝" panose="02020600040205080304" pitchFamily="18" charset="-128"/>
              </a:rPr>
              <a:t>　・此花</a:t>
            </a:r>
            <a:r>
              <a:rPr lang="ja-JP" altLang="en-US" sz="1600" dirty="0">
                <a:latin typeface="ＭＳ Ｐ明朝" panose="02020600040205080304" pitchFamily="18" charset="-128"/>
                <a:ea typeface="ＭＳ Ｐ明朝" panose="02020600040205080304" pitchFamily="18" charset="-128"/>
              </a:rPr>
              <a:t>大橋や夢舞大橋の車線数を</a:t>
            </a:r>
            <a:r>
              <a:rPr lang="ja-JP" altLang="en-US" sz="1600" dirty="0" smtClean="0">
                <a:latin typeface="ＭＳ Ｐ明朝" panose="02020600040205080304" pitchFamily="18" charset="-128"/>
                <a:ea typeface="ＭＳ Ｐ明朝" panose="02020600040205080304" pitchFamily="18" charset="-128"/>
              </a:rPr>
              <a:t>増やし</a:t>
            </a:r>
            <a:r>
              <a:rPr lang="ja-JP" altLang="en-US" sz="1600" dirty="0">
                <a:latin typeface="ＭＳ Ｐ明朝" panose="02020600040205080304" pitchFamily="18" charset="-128"/>
                <a:ea typeface="ＭＳ Ｐ明朝" panose="02020600040205080304" pitchFamily="18" charset="-128"/>
              </a:rPr>
              <a:t>、現有道路機能を強化する</a:t>
            </a:r>
            <a:r>
              <a:rPr lang="ja-JP" altLang="en-US" sz="1600" dirty="0" smtClean="0">
                <a:latin typeface="ＭＳ Ｐ明朝" panose="02020600040205080304" pitchFamily="18" charset="-128"/>
                <a:ea typeface="ＭＳ Ｐ明朝" panose="02020600040205080304" pitchFamily="18" charset="-128"/>
              </a:rPr>
              <a:t>。</a:t>
            </a:r>
            <a:endParaRPr lang="en-US" altLang="ja-JP" sz="1600" dirty="0" smtClean="0">
              <a:latin typeface="ＭＳ Ｐ明朝" panose="02020600040205080304" pitchFamily="18" charset="-128"/>
              <a:ea typeface="ＭＳ Ｐ明朝" panose="02020600040205080304" pitchFamily="18" charset="-128"/>
            </a:endParaRPr>
          </a:p>
          <a:p>
            <a:r>
              <a:rPr lang="ja-JP" altLang="en-US" sz="1600" dirty="0">
                <a:latin typeface="ＭＳ Ｐ明朝" panose="02020600040205080304" pitchFamily="18" charset="-128"/>
                <a:ea typeface="ＭＳ Ｐ明朝" panose="02020600040205080304" pitchFamily="18" charset="-128"/>
              </a:rPr>
              <a:t>　</a:t>
            </a:r>
            <a:r>
              <a:rPr lang="ja-JP" altLang="en-US" sz="1600" dirty="0" smtClean="0">
                <a:latin typeface="ＭＳ Ｐ明朝" panose="02020600040205080304" pitchFamily="18" charset="-128"/>
                <a:ea typeface="ＭＳ Ｐ明朝" panose="02020600040205080304" pitchFamily="18" charset="-128"/>
              </a:rPr>
              <a:t>・観光</a:t>
            </a:r>
            <a:r>
              <a:rPr lang="ja-JP" altLang="en-US" sz="1600" dirty="0">
                <a:latin typeface="ＭＳ Ｐ明朝" panose="02020600040205080304" pitchFamily="18" charset="-128"/>
                <a:ea typeface="ＭＳ Ｐ明朝" panose="02020600040205080304" pitchFamily="18" charset="-128"/>
              </a:rPr>
              <a:t>ゾーンへの動線は、幹線道路の拡幅、高架道路の整備などにより、物流関連の動</a:t>
            </a:r>
            <a:r>
              <a:rPr lang="ja-JP" altLang="en-US" sz="1600" dirty="0" smtClean="0">
                <a:latin typeface="ＭＳ Ｐ明朝" panose="02020600040205080304" pitchFamily="18" charset="-128"/>
                <a:ea typeface="ＭＳ Ｐ明朝" panose="02020600040205080304" pitchFamily="18" charset="-128"/>
              </a:rPr>
              <a:t>線との分離</a:t>
            </a:r>
            <a:r>
              <a:rPr lang="ja-JP" altLang="en-US" sz="1600" dirty="0">
                <a:latin typeface="ＭＳ Ｐ明朝" panose="02020600040205080304" pitchFamily="18" charset="-128"/>
                <a:ea typeface="ＭＳ Ｐ明朝" panose="02020600040205080304" pitchFamily="18" charset="-128"/>
              </a:rPr>
              <a:t>を図る。</a:t>
            </a:r>
          </a:p>
          <a:p>
            <a:r>
              <a:rPr lang="ja-JP" altLang="en-US" sz="1600" dirty="0" smtClean="0"/>
              <a:t>○多様</a:t>
            </a:r>
            <a:r>
              <a:rPr lang="ja-JP" altLang="en-US" sz="1600" dirty="0"/>
              <a:t>な交通アクセスによる魅力あるまちへのアプローチ</a:t>
            </a:r>
          </a:p>
          <a:p>
            <a:r>
              <a:rPr lang="ja-JP" altLang="en-US" sz="1600" dirty="0">
                <a:latin typeface="ＭＳ Ｐ明朝" panose="02020600040205080304" pitchFamily="18" charset="-128"/>
                <a:ea typeface="ＭＳ Ｐ明朝" panose="02020600040205080304" pitchFamily="18" charset="-128"/>
              </a:rPr>
              <a:t>　・鉄道・道路に加えて、海上アクセスや航空アクセス（ヘリコプター等）など多様なアプローチを</a:t>
            </a:r>
            <a:r>
              <a:rPr lang="ja-JP" altLang="en-US" sz="1600" dirty="0" smtClean="0">
                <a:latin typeface="ＭＳ Ｐ明朝" panose="02020600040205080304" pitchFamily="18" charset="-128"/>
                <a:ea typeface="ＭＳ Ｐ明朝" panose="02020600040205080304" pitchFamily="18" charset="-128"/>
              </a:rPr>
              <a:t>想定する。</a:t>
            </a:r>
            <a:endParaRPr lang="ja-JP" altLang="en-US" sz="1600" dirty="0">
              <a:latin typeface="ＭＳ Ｐ明朝" panose="02020600040205080304" pitchFamily="18" charset="-128"/>
              <a:ea typeface="ＭＳ Ｐ明朝" panose="02020600040205080304" pitchFamily="18" charset="-128"/>
            </a:endParaRPr>
          </a:p>
        </p:txBody>
      </p:sp>
      <p:sp>
        <p:nvSpPr>
          <p:cNvPr id="13" name="テキスト ボックス 12"/>
          <p:cNvSpPr txBox="1"/>
          <p:nvPr/>
        </p:nvSpPr>
        <p:spPr>
          <a:xfrm>
            <a:off x="6164055" y="2972922"/>
            <a:ext cx="800219" cy="276999"/>
          </a:xfrm>
          <a:prstGeom prst="rect">
            <a:avLst/>
          </a:prstGeom>
          <a:solidFill>
            <a:srgbClr val="168B3C"/>
          </a:solid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此花大橋</a:t>
            </a:r>
            <a:endParaRPr kumimoji="1" lang="ja-JP" altLang="en-US" sz="1200"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rot="-3540000">
            <a:off x="4800965" y="3803449"/>
            <a:ext cx="800219" cy="276999"/>
          </a:xfrm>
          <a:prstGeom prst="rect">
            <a:avLst/>
          </a:prstGeom>
          <a:solidFill>
            <a:srgbClr val="168B3C"/>
          </a:solid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夢舞大橋</a:t>
            </a:r>
            <a:endParaRPr kumimoji="1" lang="ja-JP" altLang="en-US" sz="12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918315" y="3855939"/>
            <a:ext cx="1395469" cy="369332"/>
          </a:xfrm>
          <a:prstGeom prst="rect">
            <a:avLst/>
          </a:prstGeom>
          <a:solidFill>
            <a:schemeClr val="bg1">
              <a:alpha val="50000"/>
            </a:schemeClr>
          </a:solidFill>
          <a:ln>
            <a:solidFill>
              <a:schemeClr val="tx1"/>
            </a:solidFill>
          </a:ln>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橋梁の拡幅</a:t>
            </a:r>
            <a:endParaRPr kumimoji="1" lang="ja-JP" altLang="en-US" b="1" dirty="0">
              <a:latin typeface="Meiryo UI" panose="020B0604030504040204" pitchFamily="50" charset="-128"/>
              <a:ea typeface="Meiryo UI" panose="020B0604030504040204" pitchFamily="50" charset="-128"/>
            </a:endParaRPr>
          </a:p>
        </p:txBody>
      </p:sp>
      <p:cxnSp>
        <p:nvCxnSpPr>
          <p:cNvPr id="17" name="直線コネクタ 16"/>
          <p:cNvCxnSpPr>
            <a:stCxn id="14" idx="1"/>
          </p:cNvCxnSpPr>
          <p:nvPr/>
        </p:nvCxnSpPr>
        <p:spPr>
          <a:xfrm flipH="1" flipV="1">
            <a:off x="6637921" y="3436722"/>
            <a:ext cx="280394" cy="603883"/>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14" idx="1"/>
          </p:cNvCxnSpPr>
          <p:nvPr/>
        </p:nvCxnSpPr>
        <p:spPr>
          <a:xfrm flipH="1">
            <a:off x="5459727" y="4040605"/>
            <a:ext cx="1458588" cy="138154"/>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5057618" y="4805201"/>
            <a:ext cx="492443" cy="276999"/>
          </a:xfrm>
          <a:prstGeom prst="rect">
            <a:avLst/>
          </a:prstGeom>
        </p:spPr>
        <p:txBody>
          <a:bodyPr wrap="none">
            <a:spAutoFit/>
          </a:bodyPr>
          <a:lstStyle/>
          <a:p>
            <a:r>
              <a:rPr lang="ja-JP" altLang="en-US" sz="1200" dirty="0" smtClean="0">
                <a:latin typeface="メイリオ,Bold"/>
              </a:rPr>
              <a:t>物流</a:t>
            </a:r>
            <a:endParaRPr lang="ja-JP" altLang="en-US" sz="1200" dirty="0"/>
          </a:p>
        </p:txBody>
      </p:sp>
      <p:sp>
        <p:nvSpPr>
          <p:cNvPr id="21" name="正方形/長方形 20"/>
          <p:cNvSpPr/>
          <p:nvPr/>
        </p:nvSpPr>
        <p:spPr>
          <a:xfrm>
            <a:off x="4184027" y="4279807"/>
            <a:ext cx="492443" cy="276999"/>
          </a:xfrm>
          <a:prstGeom prst="rect">
            <a:avLst/>
          </a:prstGeom>
        </p:spPr>
        <p:txBody>
          <a:bodyPr wrap="none">
            <a:spAutoFit/>
          </a:bodyPr>
          <a:lstStyle/>
          <a:p>
            <a:r>
              <a:rPr lang="ja-JP" altLang="en-US" sz="1200" dirty="0">
                <a:latin typeface="メイリオ,Bold"/>
              </a:rPr>
              <a:t>観光</a:t>
            </a:r>
            <a:endParaRPr lang="ja-JP" altLang="en-US" sz="1200" dirty="0"/>
          </a:p>
        </p:txBody>
      </p:sp>
      <p:sp>
        <p:nvSpPr>
          <p:cNvPr id="24" name="正方形/長方形 23"/>
          <p:cNvSpPr/>
          <p:nvPr/>
        </p:nvSpPr>
        <p:spPr>
          <a:xfrm>
            <a:off x="1143000" y="477447"/>
            <a:ext cx="9906000" cy="627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4336218" y="4924312"/>
            <a:ext cx="1935245" cy="1500367"/>
          </a:xfrm>
          <a:custGeom>
            <a:avLst/>
            <a:gdLst>
              <a:gd name="connsiteX0" fmla="*/ 1981200 w 1981200"/>
              <a:gd name="connsiteY0" fmla="*/ 1047750 h 1428750"/>
              <a:gd name="connsiteX1" fmla="*/ 1352550 w 1981200"/>
              <a:gd name="connsiteY1" fmla="*/ 1428750 h 1428750"/>
              <a:gd name="connsiteX2" fmla="*/ 76200 w 1981200"/>
              <a:gd name="connsiteY2" fmla="*/ 571500 h 1428750"/>
              <a:gd name="connsiteX3" fmla="*/ 0 w 1981200"/>
              <a:gd name="connsiteY3" fmla="*/ 209550 h 1428750"/>
              <a:gd name="connsiteX4" fmla="*/ 114300 w 1981200"/>
              <a:gd name="connsiteY4" fmla="*/ 0 h 1428750"/>
              <a:gd name="connsiteX0" fmla="*/ 1981200 w 1981200"/>
              <a:gd name="connsiteY0" fmla="*/ 1047750 h 1428750"/>
              <a:gd name="connsiteX1" fmla="*/ 1623060 w 1981200"/>
              <a:gd name="connsiteY1" fmla="*/ 1341120 h 1428750"/>
              <a:gd name="connsiteX2" fmla="*/ 1352550 w 1981200"/>
              <a:gd name="connsiteY2" fmla="*/ 1428750 h 1428750"/>
              <a:gd name="connsiteX3" fmla="*/ 76200 w 1981200"/>
              <a:gd name="connsiteY3" fmla="*/ 571500 h 1428750"/>
              <a:gd name="connsiteX4" fmla="*/ 0 w 1981200"/>
              <a:gd name="connsiteY4" fmla="*/ 209550 h 1428750"/>
              <a:gd name="connsiteX5" fmla="*/ 114300 w 1981200"/>
              <a:gd name="connsiteY5" fmla="*/ 0 h 1428750"/>
              <a:gd name="connsiteX0" fmla="*/ 1981200 w 1981200"/>
              <a:gd name="connsiteY0" fmla="*/ 1047750 h 1428750"/>
              <a:gd name="connsiteX1" fmla="*/ 1623060 w 1981200"/>
              <a:gd name="connsiteY1" fmla="*/ 1341120 h 1428750"/>
              <a:gd name="connsiteX2" fmla="*/ 1352550 w 1981200"/>
              <a:gd name="connsiteY2" fmla="*/ 1428750 h 1428750"/>
              <a:gd name="connsiteX3" fmla="*/ 1051560 w 1981200"/>
              <a:gd name="connsiteY3" fmla="*/ 1264920 h 1428750"/>
              <a:gd name="connsiteX4" fmla="*/ 76200 w 1981200"/>
              <a:gd name="connsiteY4" fmla="*/ 571500 h 1428750"/>
              <a:gd name="connsiteX5" fmla="*/ 0 w 1981200"/>
              <a:gd name="connsiteY5" fmla="*/ 209550 h 1428750"/>
              <a:gd name="connsiteX6" fmla="*/ 114300 w 1981200"/>
              <a:gd name="connsiteY6" fmla="*/ 0 h 1428750"/>
              <a:gd name="connsiteX0" fmla="*/ 1981200 w 1981200"/>
              <a:gd name="connsiteY0" fmla="*/ 1047750 h 1341120"/>
              <a:gd name="connsiteX1" fmla="*/ 1623060 w 1981200"/>
              <a:gd name="connsiteY1" fmla="*/ 1341120 h 1341120"/>
              <a:gd name="connsiteX2" fmla="*/ 1051560 w 1981200"/>
              <a:gd name="connsiteY2" fmla="*/ 1264920 h 1341120"/>
              <a:gd name="connsiteX3" fmla="*/ 76200 w 1981200"/>
              <a:gd name="connsiteY3" fmla="*/ 571500 h 1341120"/>
              <a:gd name="connsiteX4" fmla="*/ 0 w 1981200"/>
              <a:gd name="connsiteY4" fmla="*/ 209550 h 1341120"/>
              <a:gd name="connsiteX5" fmla="*/ 114300 w 1981200"/>
              <a:gd name="connsiteY5" fmla="*/ 0 h 1341120"/>
              <a:gd name="connsiteX0" fmla="*/ 1999622 w 1999622"/>
              <a:gd name="connsiteY0" fmla="*/ 1047750 h 1341120"/>
              <a:gd name="connsiteX1" fmla="*/ 1641482 w 1999622"/>
              <a:gd name="connsiteY1" fmla="*/ 1341120 h 1341120"/>
              <a:gd name="connsiteX2" fmla="*/ 1069982 w 1999622"/>
              <a:gd name="connsiteY2" fmla="*/ 1264920 h 1341120"/>
              <a:gd name="connsiteX3" fmla="*/ 94622 w 1999622"/>
              <a:gd name="connsiteY3" fmla="*/ 571500 h 1341120"/>
              <a:gd name="connsiteX4" fmla="*/ 0 w 1999622"/>
              <a:gd name="connsiteY4" fmla="*/ 386083 h 1341120"/>
              <a:gd name="connsiteX5" fmla="*/ 18422 w 1999622"/>
              <a:gd name="connsiteY5" fmla="*/ 209550 h 1341120"/>
              <a:gd name="connsiteX6" fmla="*/ 132722 w 1999622"/>
              <a:gd name="connsiteY6" fmla="*/ 0 h 1341120"/>
              <a:gd name="connsiteX0" fmla="*/ 1999622 w 1999622"/>
              <a:gd name="connsiteY0" fmla="*/ 1047750 h 1385122"/>
              <a:gd name="connsiteX1" fmla="*/ 1641482 w 1999622"/>
              <a:gd name="connsiteY1" fmla="*/ 1341120 h 1385122"/>
              <a:gd name="connsiteX2" fmla="*/ 1402080 w 1999622"/>
              <a:gd name="connsiteY2" fmla="*/ 1384303 h 1385122"/>
              <a:gd name="connsiteX3" fmla="*/ 1069982 w 1999622"/>
              <a:gd name="connsiteY3" fmla="*/ 1264920 h 1385122"/>
              <a:gd name="connsiteX4" fmla="*/ 94622 w 1999622"/>
              <a:gd name="connsiteY4" fmla="*/ 571500 h 1385122"/>
              <a:gd name="connsiteX5" fmla="*/ 0 w 1999622"/>
              <a:gd name="connsiteY5" fmla="*/ 386083 h 1385122"/>
              <a:gd name="connsiteX6" fmla="*/ 18422 w 1999622"/>
              <a:gd name="connsiteY6" fmla="*/ 209550 h 1385122"/>
              <a:gd name="connsiteX7" fmla="*/ 132722 w 1999622"/>
              <a:gd name="connsiteY7" fmla="*/ 0 h 1385122"/>
              <a:gd name="connsiteX0" fmla="*/ 1999622 w 1999622"/>
              <a:gd name="connsiteY0" fmla="*/ 1047750 h 1415342"/>
              <a:gd name="connsiteX1" fmla="*/ 1641482 w 1999622"/>
              <a:gd name="connsiteY1" fmla="*/ 1341120 h 1415342"/>
              <a:gd name="connsiteX2" fmla="*/ 1371600 w 1999622"/>
              <a:gd name="connsiteY2" fmla="*/ 1414783 h 1415342"/>
              <a:gd name="connsiteX3" fmla="*/ 1069982 w 1999622"/>
              <a:gd name="connsiteY3" fmla="*/ 1264920 h 1415342"/>
              <a:gd name="connsiteX4" fmla="*/ 94622 w 1999622"/>
              <a:gd name="connsiteY4" fmla="*/ 571500 h 1415342"/>
              <a:gd name="connsiteX5" fmla="*/ 0 w 1999622"/>
              <a:gd name="connsiteY5" fmla="*/ 386083 h 1415342"/>
              <a:gd name="connsiteX6" fmla="*/ 18422 w 1999622"/>
              <a:gd name="connsiteY6" fmla="*/ 209550 h 1415342"/>
              <a:gd name="connsiteX7" fmla="*/ 132722 w 1999622"/>
              <a:gd name="connsiteY7" fmla="*/ 0 h 1415342"/>
              <a:gd name="connsiteX0" fmla="*/ 1999622 w 1999622"/>
              <a:gd name="connsiteY0" fmla="*/ 1047750 h 1415161"/>
              <a:gd name="connsiteX1" fmla="*/ 1641482 w 1999622"/>
              <a:gd name="connsiteY1" fmla="*/ 1295400 h 1415161"/>
              <a:gd name="connsiteX2" fmla="*/ 1371600 w 1999622"/>
              <a:gd name="connsiteY2" fmla="*/ 1414783 h 1415161"/>
              <a:gd name="connsiteX3" fmla="*/ 1069982 w 1999622"/>
              <a:gd name="connsiteY3" fmla="*/ 1264920 h 1415161"/>
              <a:gd name="connsiteX4" fmla="*/ 94622 w 1999622"/>
              <a:gd name="connsiteY4" fmla="*/ 571500 h 1415161"/>
              <a:gd name="connsiteX5" fmla="*/ 0 w 1999622"/>
              <a:gd name="connsiteY5" fmla="*/ 386083 h 1415161"/>
              <a:gd name="connsiteX6" fmla="*/ 18422 w 1999622"/>
              <a:gd name="connsiteY6" fmla="*/ 209550 h 1415161"/>
              <a:gd name="connsiteX7" fmla="*/ 132722 w 1999622"/>
              <a:gd name="connsiteY7" fmla="*/ 0 h 1415161"/>
              <a:gd name="connsiteX0" fmla="*/ 1999622 w 1999622"/>
              <a:gd name="connsiteY0" fmla="*/ 1047750 h 1414783"/>
              <a:gd name="connsiteX1" fmla="*/ 1371600 w 1999622"/>
              <a:gd name="connsiteY1" fmla="*/ 1414783 h 1414783"/>
              <a:gd name="connsiteX2" fmla="*/ 1069982 w 1999622"/>
              <a:gd name="connsiteY2" fmla="*/ 1264920 h 1414783"/>
              <a:gd name="connsiteX3" fmla="*/ 94622 w 1999622"/>
              <a:gd name="connsiteY3" fmla="*/ 571500 h 1414783"/>
              <a:gd name="connsiteX4" fmla="*/ 0 w 1999622"/>
              <a:gd name="connsiteY4" fmla="*/ 386083 h 1414783"/>
              <a:gd name="connsiteX5" fmla="*/ 18422 w 1999622"/>
              <a:gd name="connsiteY5" fmla="*/ 209550 h 1414783"/>
              <a:gd name="connsiteX6" fmla="*/ 132722 w 1999622"/>
              <a:gd name="connsiteY6" fmla="*/ 0 h 1414783"/>
              <a:gd name="connsiteX0" fmla="*/ 1999622 w 1999622"/>
              <a:gd name="connsiteY0" fmla="*/ 1047750 h 1416483"/>
              <a:gd name="connsiteX1" fmla="*/ 1623060 w 1999622"/>
              <a:gd name="connsiteY1" fmla="*/ 1361444 h 1416483"/>
              <a:gd name="connsiteX2" fmla="*/ 1371600 w 1999622"/>
              <a:gd name="connsiteY2" fmla="*/ 1414783 h 1416483"/>
              <a:gd name="connsiteX3" fmla="*/ 1069982 w 1999622"/>
              <a:gd name="connsiteY3" fmla="*/ 1264920 h 1416483"/>
              <a:gd name="connsiteX4" fmla="*/ 94622 w 1999622"/>
              <a:gd name="connsiteY4" fmla="*/ 571500 h 1416483"/>
              <a:gd name="connsiteX5" fmla="*/ 0 w 1999622"/>
              <a:gd name="connsiteY5" fmla="*/ 386083 h 1416483"/>
              <a:gd name="connsiteX6" fmla="*/ 18422 w 1999622"/>
              <a:gd name="connsiteY6" fmla="*/ 209550 h 1416483"/>
              <a:gd name="connsiteX7" fmla="*/ 132722 w 1999622"/>
              <a:gd name="connsiteY7" fmla="*/ 0 h 1416483"/>
              <a:gd name="connsiteX0" fmla="*/ 1999622 w 1999622"/>
              <a:gd name="connsiteY0" fmla="*/ 1047750 h 1416483"/>
              <a:gd name="connsiteX1" fmla="*/ 1623060 w 1999622"/>
              <a:gd name="connsiteY1" fmla="*/ 1361444 h 1416483"/>
              <a:gd name="connsiteX2" fmla="*/ 1371600 w 1999622"/>
              <a:gd name="connsiteY2" fmla="*/ 1414783 h 1416483"/>
              <a:gd name="connsiteX3" fmla="*/ 1092842 w 1999622"/>
              <a:gd name="connsiteY3" fmla="*/ 1226820 h 1416483"/>
              <a:gd name="connsiteX4" fmla="*/ 94622 w 1999622"/>
              <a:gd name="connsiteY4" fmla="*/ 571500 h 1416483"/>
              <a:gd name="connsiteX5" fmla="*/ 0 w 1999622"/>
              <a:gd name="connsiteY5" fmla="*/ 386083 h 1416483"/>
              <a:gd name="connsiteX6" fmla="*/ 18422 w 1999622"/>
              <a:gd name="connsiteY6" fmla="*/ 209550 h 1416483"/>
              <a:gd name="connsiteX7" fmla="*/ 132722 w 1999622"/>
              <a:gd name="connsiteY7" fmla="*/ 0 h 1416483"/>
              <a:gd name="connsiteX0" fmla="*/ 1999622 w 1999622"/>
              <a:gd name="connsiteY0" fmla="*/ 1047750 h 1416483"/>
              <a:gd name="connsiteX1" fmla="*/ 1623060 w 1999622"/>
              <a:gd name="connsiteY1" fmla="*/ 1361444 h 1416483"/>
              <a:gd name="connsiteX2" fmla="*/ 1371600 w 1999622"/>
              <a:gd name="connsiteY2" fmla="*/ 1414783 h 1416483"/>
              <a:gd name="connsiteX3" fmla="*/ 1092842 w 1999622"/>
              <a:gd name="connsiteY3" fmla="*/ 1226820 h 1416483"/>
              <a:gd name="connsiteX4" fmla="*/ 94622 w 1999622"/>
              <a:gd name="connsiteY4" fmla="*/ 571500 h 1416483"/>
              <a:gd name="connsiteX5" fmla="*/ 0 w 1999622"/>
              <a:gd name="connsiteY5" fmla="*/ 386083 h 1416483"/>
              <a:gd name="connsiteX6" fmla="*/ 18422 w 1999622"/>
              <a:gd name="connsiteY6" fmla="*/ 209550 h 1416483"/>
              <a:gd name="connsiteX7" fmla="*/ 132722 w 1999622"/>
              <a:gd name="connsiteY7" fmla="*/ 0 h 1416483"/>
              <a:gd name="connsiteX0" fmla="*/ 1999622 w 1999622"/>
              <a:gd name="connsiteY0" fmla="*/ 1047750 h 1397283"/>
              <a:gd name="connsiteX1" fmla="*/ 1623060 w 1999622"/>
              <a:gd name="connsiteY1" fmla="*/ 1361444 h 1397283"/>
              <a:gd name="connsiteX2" fmla="*/ 1379220 w 1999622"/>
              <a:gd name="connsiteY2" fmla="*/ 1384303 h 1397283"/>
              <a:gd name="connsiteX3" fmla="*/ 1092842 w 1999622"/>
              <a:gd name="connsiteY3" fmla="*/ 1226820 h 1397283"/>
              <a:gd name="connsiteX4" fmla="*/ 94622 w 1999622"/>
              <a:gd name="connsiteY4" fmla="*/ 571500 h 1397283"/>
              <a:gd name="connsiteX5" fmla="*/ 0 w 1999622"/>
              <a:gd name="connsiteY5" fmla="*/ 386083 h 1397283"/>
              <a:gd name="connsiteX6" fmla="*/ 18422 w 1999622"/>
              <a:gd name="connsiteY6" fmla="*/ 209550 h 1397283"/>
              <a:gd name="connsiteX7" fmla="*/ 132722 w 1999622"/>
              <a:gd name="connsiteY7" fmla="*/ 0 h 1397283"/>
              <a:gd name="connsiteX0" fmla="*/ 1999622 w 1999622"/>
              <a:gd name="connsiteY0" fmla="*/ 1047750 h 1387467"/>
              <a:gd name="connsiteX1" fmla="*/ 1623060 w 1999622"/>
              <a:gd name="connsiteY1" fmla="*/ 1361444 h 1387467"/>
              <a:gd name="connsiteX2" fmla="*/ 1379220 w 1999622"/>
              <a:gd name="connsiteY2" fmla="*/ 1353823 h 1387467"/>
              <a:gd name="connsiteX3" fmla="*/ 1092842 w 1999622"/>
              <a:gd name="connsiteY3" fmla="*/ 1226820 h 1387467"/>
              <a:gd name="connsiteX4" fmla="*/ 94622 w 1999622"/>
              <a:gd name="connsiteY4" fmla="*/ 571500 h 1387467"/>
              <a:gd name="connsiteX5" fmla="*/ 0 w 1999622"/>
              <a:gd name="connsiteY5" fmla="*/ 386083 h 1387467"/>
              <a:gd name="connsiteX6" fmla="*/ 18422 w 1999622"/>
              <a:gd name="connsiteY6" fmla="*/ 209550 h 1387467"/>
              <a:gd name="connsiteX7" fmla="*/ 132722 w 1999622"/>
              <a:gd name="connsiteY7" fmla="*/ 0 h 1387467"/>
              <a:gd name="connsiteX0" fmla="*/ 1999622 w 1999622"/>
              <a:gd name="connsiteY0" fmla="*/ 1047750 h 1355523"/>
              <a:gd name="connsiteX1" fmla="*/ 1607820 w 1999622"/>
              <a:gd name="connsiteY1" fmla="*/ 1300484 h 1355523"/>
              <a:gd name="connsiteX2" fmla="*/ 1379220 w 1999622"/>
              <a:gd name="connsiteY2" fmla="*/ 1353823 h 1355523"/>
              <a:gd name="connsiteX3" fmla="*/ 1092842 w 1999622"/>
              <a:gd name="connsiteY3" fmla="*/ 1226820 h 1355523"/>
              <a:gd name="connsiteX4" fmla="*/ 94622 w 1999622"/>
              <a:gd name="connsiteY4" fmla="*/ 571500 h 1355523"/>
              <a:gd name="connsiteX5" fmla="*/ 0 w 1999622"/>
              <a:gd name="connsiteY5" fmla="*/ 386083 h 1355523"/>
              <a:gd name="connsiteX6" fmla="*/ 18422 w 1999622"/>
              <a:gd name="connsiteY6" fmla="*/ 209550 h 1355523"/>
              <a:gd name="connsiteX7" fmla="*/ 132722 w 1999622"/>
              <a:gd name="connsiteY7" fmla="*/ 0 h 1355523"/>
              <a:gd name="connsiteX0" fmla="*/ 1999622 w 1999622"/>
              <a:gd name="connsiteY0" fmla="*/ 1047750 h 1328439"/>
              <a:gd name="connsiteX1" fmla="*/ 1607820 w 1999622"/>
              <a:gd name="connsiteY1" fmla="*/ 1300484 h 1328439"/>
              <a:gd name="connsiteX2" fmla="*/ 1379220 w 1999622"/>
              <a:gd name="connsiteY2" fmla="*/ 1300483 h 1328439"/>
              <a:gd name="connsiteX3" fmla="*/ 1092842 w 1999622"/>
              <a:gd name="connsiteY3" fmla="*/ 1226820 h 1328439"/>
              <a:gd name="connsiteX4" fmla="*/ 94622 w 1999622"/>
              <a:gd name="connsiteY4" fmla="*/ 571500 h 1328439"/>
              <a:gd name="connsiteX5" fmla="*/ 0 w 1999622"/>
              <a:gd name="connsiteY5" fmla="*/ 386083 h 1328439"/>
              <a:gd name="connsiteX6" fmla="*/ 18422 w 1999622"/>
              <a:gd name="connsiteY6" fmla="*/ 209550 h 1328439"/>
              <a:gd name="connsiteX7" fmla="*/ 132722 w 1999622"/>
              <a:gd name="connsiteY7" fmla="*/ 0 h 1328439"/>
              <a:gd name="connsiteX0" fmla="*/ 1999622 w 1999622"/>
              <a:gd name="connsiteY0" fmla="*/ 1047750 h 1328439"/>
              <a:gd name="connsiteX1" fmla="*/ 1607820 w 1999622"/>
              <a:gd name="connsiteY1" fmla="*/ 1300484 h 1328439"/>
              <a:gd name="connsiteX2" fmla="*/ 1379220 w 1999622"/>
              <a:gd name="connsiteY2" fmla="*/ 1300483 h 1328439"/>
              <a:gd name="connsiteX3" fmla="*/ 1115702 w 1999622"/>
              <a:gd name="connsiteY3" fmla="*/ 1158240 h 1328439"/>
              <a:gd name="connsiteX4" fmla="*/ 94622 w 1999622"/>
              <a:gd name="connsiteY4" fmla="*/ 571500 h 1328439"/>
              <a:gd name="connsiteX5" fmla="*/ 0 w 1999622"/>
              <a:gd name="connsiteY5" fmla="*/ 386083 h 1328439"/>
              <a:gd name="connsiteX6" fmla="*/ 18422 w 1999622"/>
              <a:gd name="connsiteY6" fmla="*/ 209550 h 1328439"/>
              <a:gd name="connsiteX7" fmla="*/ 132722 w 1999622"/>
              <a:gd name="connsiteY7" fmla="*/ 0 h 1328439"/>
              <a:gd name="connsiteX0" fmla="*/ 1999622 w 1999622"/>
              <a:gd name="connsiteY0" fmla="*/ 1047750 h 1328439"/>
              <a:gd name="connsiteX1" fmla="*/ 1607820 w 1999622"/>
              <a:gd name="connsiteY1" fmla="*/ 1300484 h 1328439"/>
              <a:gd name="connsiteX2" fmla="*/ 1379220 w 1999622"/>
              <a:gd name="connsiteY2" fmla="*/ 1300483 h 1328439"/>
              <a:gd name="connsiteX3" fmla="*/ 1115702 w 1999622"/>
              <a:gd name="connsiteY3" fmla="*/ 1158240 h 1328439"/>
              <a:gd name="connsiteX4" fmla="*/ 193682 w 1999622"/>
              <a:gd name="connsiteY4" fmla="*/ 472440 h 1328439"/>
              <a:gd name="connsiteX5" fmla="*/ 0 w 1999622"/>
              <a:gd name="connsiteY5" fmla="*/ 386083 h 1328439"/>
              <a:gd name="connsiteX6" fmla="*/ 18422 w 1999622"/>
              <a:gd name="connsiteY6" fmla="*/ 209550 h 1328439"/>
              <a:gd name="connsiteX7" fmla="*/ 132722 w 1999622"/>
              <a:gd name="connsiteY7" fmla="*/ 0 h 1328439"/>
              <a:gd name="connsiteX0" fmla="*/ 1999622 w 1999622"/>
              <a:gd name="connsiteY0" fmla="*/ 1108710 h 1389399"/>
              <a:gd name="connsiteX1" fmla="*/ 1607820 w 1999622"/>
              <a:gd name="connsiteY1" fmla="*/ 1361444 h 1389399"/>
              <a:gd name="connsiteX2" fmla="*/ 1379220 w 1999622"/>
              <a:gd name="connsiteY2" fmla="*/ 1361443 h 1389399"/>
              <a:gd name="connsiteX3" fmla="*/ 1115702 w 1999622"/>
              <a:gd name="connsiteY3" fmla="*/ 1219200 h 1389399"/>
              <a:gd name="connsiteX4" fmla="*/ 193682 w 1999622"/>
              <a:gd name="connsiteY4" fmla="*/ 533400 h 1389399"/>
              <a:gd name="connsiteX5" fmla="*/ 0 w 1999622"/>
              <a:gd name="connsiteY5" fmla="*/ 447043 h 1389399"/>
              <a:gd name="connsiteX6" fmla="*/ 18422 w 1999622"/>
              <a:gd name="connsiteY6" fmla="*/ 270510 h 1389399"/>
              <a:gd name="connsiteX7" fmla="*/ 269882 w 1999622"/>
              <a:gd name="connsiteY7" fmla="*/ 0 h 1389399"/>
              <a:gd name="connsiteX0" fmla="*/ 1999622 w 1999622"/>
              <a:gd name="connsiteY0" fmla="*/ 1108710 h 1389399"/>
              <a:gd name="connsiteX1" fmla="*/ 1607820 w 1999622"/>
              <a:gd name="connsiteY1" fmla="*/ 1361444 h 1389399"/>
              <a:gd name="connsiteX2" fmla="*/ 1379220 w 1999622"/>
              <a:gd name="connsiteY2" fmla="*/ 1361443 h 1389399"/>
              <a:gd name="connsiteX3" fmla="*/ 1115702 w 1999622"/>
              <a:gd name="connsiteY3" fmla="*/ 1219200 h 1389399"/>
              <a:gd name="connsiteX4" fmla="*/ 193682 w 1999622"/>
              <a:gd name="connsiteY4" fmla="*/ 533400 h 1389399"/>
              <a:gd name="connsiteX5" fmla="*/ 0 w 1999622"/>
              <a:gd name="connsiteY5" fmla="*/ 447043 h 1389399"/>
              <a:gd name="connsiteX6" fmla="*/ 125102 w 1999622"/>
              <a:gd name="connsiteY6" fmla="*/ 262890 h 1389399"/>
              <a:gd name="connsiteX7" fmla="*/ 269882 w 1999622"/>
              <a:gd name="connsiteY7" fmla="*/ 0 h 1389399"/>
              <a:gd name="connsiteX0" fmla="*/ 1874520 w 1874520"/>
              <a:gd name="connsiteY0" fmla="*/ 1108710 h 1389399"/>
              <a:gd name="connsiteX1" fmla="*/ 1482718 w 1874520"/>
              <a:gd name="connsiteY1" fmla="*/ 1361444 h 1389399"/>
              <a:gd name="connsiteX2" fmla="*/ 1254118 w 1874520"/>
              <a:gd name="connsiteY2" fmla="*/ 1361443 h 1389399"/>
              <a:gd name="connsiteX3" fmla="*/ 990600 w 1874520"/>
              <a:gd name="connsiteY3" fmla="*/ 1219200 h 1389399"/>
              <a:gd name="connsiteX4" fmla="*/ 68580 w 1874520"/>
              <a:gd name="connsiteY4" fmla="*/ 533400 h 1389399"/>
              <a:gd name="connsiteX5" fmla="*/ 50158 w 1874520"/>
              <a:gd name="connsiteY5" fmla="*/ 439423 h 1389399"/>
              <a:gd name="connsiteX6" fmla="*/ 0 w 1874520"/>
              <a:gd name="connsiteY6" fmla="*/ 262890 h 1389399"/>
              <a:gd name="connsiteX7" fmla="*/ 144780 w 1874520"/>
              <a:gd name="connsiteY7" fmla="*/ 0 h 1389399"/>
              <a:gd name="connsiteX0" fmla="*/ 1907024 w 1907024"/>
              <a:gd name="connsiteY0" fmla="*/ 1108710 h 1389399"/>
              <a:gd name="connsiteX1" fmla="*/ 1515222 w 1907024"/>
              <a:gd name="connsiteY1" fmla="*/ 1361444 h 1389399"/>
              <a:gd name="connsiteX2" fmla="*/ 1286622 w 1907024"/>
              <a:gd name="connsiteY2" fmla="*/ 1361443 h 1389399"/>
              <a:gd name="connsiteX3" fmla="*/ 1023104 w 1907024"/>
              <a:gd name="connsiteY3" fmla="*/ 1219200 h 1389399"/>
              <a:gd name="connsiteX4" fmla="*/ 101084 w 1907024"/>
              <a:gd name="connsiteY4" fmla="*/ 533400 h 1389399"/>
              <a:gd name="connsiteX5" fmla="*/ 32504 w 1907024"/>
              <a:gd name="connsiteY5" fmla="*/ 262890 h 1389399"/>
              <a:gd name="connsiteX6" fmla="*/ 177284 w 1907024"/>
              <a:gd name="connsiteY6" fmla="*/ 0 h 1389399"/>
              <a:gd name="connsiteX0" fmla="*/ 1897250 w 1897250"/>
              <a:gd name="connsiteY0" fmla="*/ 1108710 h 1389399"/>
              <a:gd name="connsiteX1" fmla="*/ 1505448 w 1897250"/>
              <a:gd name="connsiteY1" fmla="*/ 1361444 h 1389399"/>
              <a:gd name="connsiteX2" fmla="*/ 1276848 w 1897250"/>
              <a:gd name="connsiteY2" fmla="*/ 1361443 h 1389399"/>
              <a:gd name="connsiteX3" fmla="*/ 1013330 w 1897250"/>
              <a:gd name="connsiteY3" fmla="*/ 1219200 h 1389399"/>
              <a:gd name="connsiteX4" fmla="*/ 91310 w 1897250"/>
              <a:gd name="connsiteY4" fmla="*/ 533400 h 1389399"/>
              <a:gd name="connsiteX5" fmla="*/ 45590 w 1897250"/>
              <a:gd name="connsiteY5" fmla="*/ 300990 h 1389399"/>
              <a:gd name="connsiteX6" fmla="*/ 167510 w 1897250"/>
              <a:gd name="connsiteY6" fmla="*/ 0 h 1389399"/>
              <a:gd name="connsiteX0" fmla="*/ 1884165 w 1884165"/>
              <a:gd name="connsiteY0" fmla="*/ 1108710 h 1389399"/>
              <a:gd name="connsiteX1" fmla="*/ 1492363 w 1884165"/>
              <a:gd name="connsiteY1" fmla="*/ 1361444 h 1389399"/>
              <a:gd name="connsiteX2" fmla="*/ 1263763 w 1884165"/>
              <a:gd name="connsiteY2" fmla="*/ 1361443 h 1389399"/>
              <a:gd name="connsiteX3" fmla="*/ 1000245 w 1884165"/>
              <a:gd name="connsiteY3" fmla="*/ 1219200 h 1389399"/>
              <a:gd name="connsiteX4" fmla="*/ 101085 w 1884165"/>
              <a:gd name="connsiteY4" fmla="*/ 533400 h 1389399"/>
              <a:gd name="connsiteX5" fmla="*/ 32505 w 1884165"/>
              <a:gd name="connsiteY5" fmla="*/ 300990 h 1389399"/>
              <a:gd name="connsiteX6" fmla="*/ 154425 w 1884165"/>
              <a:gd name="connsiteY6" fmla="*/ 0 h 1389399"/>
              <a:gd name="connsiteX0" fmla="*/ 1851660 w 1851660"/>
              <a:gd name="connsiteY0" fmla="*/ 1108710 h 1389399"/>
              <a:gd name="connsiteX1" fmla="*/ 1459858 w 1851660"/>
              <a:gd name="connsiteY1" fmla="*/ 1361444 h 1389399"/>
              <a:gd name="connsiteX2" fmla="*/ 1231258 w 1851660"/>
              <a:gd name="connsiteY2" fmla="*/ 1361443 h 1389399"/>
              <a:gd name="connsiteX3" fmla="*/ 967740 w 1851660"/>
              <a:gd name="connsiteY3" fmla="*/ 1219200 h 1389399"/>
              <a:gd name="connsiteX4" fmla="*/ 0 w 1851660"/>
              <a:gd name="connsiteY4" fmla="*/ 300990 h 1389399"/>
              <a:gd name="connsiteX5" fmla="*/ 121920 w 1851660"/>
              <a:gd name="connsiteY5" fmla="*/ 0 h 1389399"/>
              <a:gd name="connsiteX0" fmla="*/ 1851660 w 1851660"/>
              <a:gd name="connsiteY0" fmla="*/ 1108710 h 1389399"/>
              <a:gd name="connsiteX1" fmla="*/ 1459858 w 1851660"/>
              <a:gd name="connsiteY1" fmla="*/ 1361444 h 1389399"/>
              <a:gd name="connsiteX2" fmla="*/ 1231258 w 1851660"/>
              <a:gd name="connsiteY2" fmla="*/ 1361443 h 1389399"/>
              <a:gd name="connsiteX3" fmla="*/ 967740 w 1851660"/>
              <a:gd name="connsiteY3" fmla="*/ 1219200 h 1389399"/>
              <a:gd name="connsiteX4" fmla="*/ 118737 w 1851660"/>
              <a:gd name="connsiteY4" fmla="*/ 561344 h 1389399"/>
              <a:gd name="connsiteX5" fmla="*/ 0 w 1851660"/>
              <a:gd name="connsiteY5" fmla="*/ 300990 h 1389399"/>
              <a:gd name="connsiteX6" fmla="*/ 121920 w 1851660"/>
              <a:gd name="connsiteY6" fmla="*/ 0 h 1389399"/>
              <a:gd name="connsiteX0" fmla="*/ 1851660 w 1851660"/>
              <a:gd name="connsiteY0" fmla="*/ 1108710 h 1389399"/>
              <a:gd name="connsiteX1" fmla="*/ 1459858 w 1851660"/>
              <a:gd name="connsiteY1" fmla="*/ 1361444 h 1389399"/>
              <a:gd name="connsiteX2" fmla="*/ 1231258 w 1851660"/>
              <a:gd name="connsiteY2" fmla="*/ 1361443 h 1389399"/>
              <a:gd name="connsiteX3" fmla="*/ 967740 w 1851660"/>
              <a:gd name="connsiteY3" fmla="*/ 1219200 h 1389399"/>
              <a:gd name="connsiteX4" fmla="*/ 103497 w 1851660"/>
              <a:gd name="connsiteY4" fmla="*/ 530864 h 1389399"/>
              <a:gd name="connsiteX5" fmla="*/ 0 w 1851660"/>
              <a:gd name="connsiteY5" fmla="*/ 300990 h 1389399"/>
              <a:gd name="connsiteX6" fmla="*/ 121920 w 1851660"/>
              <a:gd name="connsiteY6" fmla="*/ 0 h 138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660" h="1389399">
                <a:moveTo>
                  <a:pt x="1851660" y="1108710"/>
                </a:moveTo>
                <a:cubicBezTo>
                  <a:pt x="1787630" y="1148292"/>
                  <a:pt x="1564528" y="1300272"/>
                  <a:pt x="1459858" y="1361444"/>
                </a:cubicBezTo>
                <a:cubicBezTo>
                  <a:pt x="1355188" y="1422616"/>
                  <a:pt x="1322168" y="1364830"/>
                  <a:pt x="1231258" y="1361443"/>
                </a:cubicBezTo>
                <a:lnTo>
                  <a:pt x="967740" y="1219200"/>
                </a:lnTo>
                <a:cubicBezTo>
                  <a:pt x="720299" y="982135"/>
                  <a:pt x="350938" y="767929"/>
                  <a:pt x="103497" y="530864"/>
                </a:cubicBezTo>
                <a:lnTo>
                  <a:pt x="0" y="300990"/>
                </a:lnTo>
                <a:lnTo>
                  <a:pt x="121920" y="0"/>
                </a:lnTo>
              </a:path>
            </a:pathLst>
          </a:custGeom>
          <a:noFill/>
          <a:ln w="88900">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2065444" y="5891235"/>
            <a:ext cx="2611026" cy="646331"/>
          </a:xfrm>
          <a:prstGeom prst="rect">
            <a:avLst/>
          </a:prstGeom>
          <a:solidFill>
            <a:schemeClr val="bg1">
              <a:alpha val="51000"/>
            </a:schemeClr>
          </a:solidFill>
          <a:ln>
            <a:solidFill>
              <a:schemeClr val="tx1"/>
            </a:solidFill>
          </a:ln>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中央線延伸ルート</a:t>
            </a:r>
            <a:r>
              <a:rPr kumimoji="1" lang="en-US" altLang="ja-JP" b="1" dirty="0" smtClean="0">
                <a:latin typeface="Meiryo UI" panose="020B0604030504040204" pitchFamily="50" charset="-128"/>
                <a:ea typeface="Meiryo UI" panose="020B0604030504040204" pitchFamily="50" charset="-128"/>
              </a:rPr>
              <a:t/>
            </a:r>
            <a:br>
              <a:rPr kumimoji="1" lang="en-US" altLang="ja-JP" b="1" dirty="0" smtClean="0">
                <a:latin typeface="Meiryo UI" panose="020B0604030504040204" pitchFamily="50" charset="-128"/>
                <a:ea typeface="Meiryo UI" panose="020B0604030504040204" pitchFamily="50" charset="-128"/>
              </a:rPr>
            </a:br>
            <a:r>
              <a:rPr kumimoji="1" lang="ja-JP" altLang="en-US" b="1" dirty="0" smtClean="0">
                <a:latin typeface="Meiryo UI" panose="020B0604030504040204" pitchFamily="50" charset="-128"/>
                <a:ea typeface="Meiryo UI" panose="020B0604030504040204" pitchFamily="50" charset="-128"/>
              </a:rPr>
              <a:t>（夢洲～コスモスクエア）</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4356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夢洲</a:t>
            </a:r>
            <a:r>
              <a:rPr lang="ja-JP" altLang="en-US" sz="2000" b="1" dirty="0" smtClean="0">
                <a:solidFill>
                  <a:schemeClr val="bg1"/>
                </a:solidFill>
                <a:latin typeface="ＭＳ ゴシック" pitchFamily="49" charset="-128"/>
                <a:ea typeface="ＭＳ ゴシック" pitchFamily="49" charset="-128"/>
              </a:rPr>
              <a:t>等</a:t>
            </a:r>
            <a:endParaRPr lang="en-US" altLang="ja-JP" sz="2000" b="1" strike="sngStrike" dirty="0">
              <a:solidFill>
                <a:schemeClr val="bg1"/>
              </a:solidFill>
              <a:latin typeface="ＭＳ ゴシック" pitchFamily="49" charset="-128"/>
              <a:ea typeface="ＭＳ ゴシック" pitchFamily="49" charset="-128"/>
            </a:endParaRPr>
          </a:p>
        </p:txBody>
      </p:sp>
      <p:sp>
        <p:nvSpPr>
          <p:cNvPr id="46" name="スライド番号プレースホルダ 45"/>
          <p:cNvSpPr>
            <a:spLocks noGrp="1"/>
          </p:cNvSpPr>
          <p:nvPr>
            <p:ph type="sldNum" sz="quarter" idx="12"/>
          </p:nvPr>
        </p:nvSpPr>
        <p:spPr>
          <a:xfrm>
            <a:off x="8109151" y="6356350"/>
            <a:ext cx="2743200" cy="365125"/>
          </a:xfrm>
        </p:spPr>
        <p:txBody>
          <a:bodyPr/>
          <a:lstStyle/>
          <a:p>
            <a:r>
              <a:rPr lang="en-US" altLang="ja-JP" dirty="0"/>
              <a:t>7</a:t>
            </a:r>
            <a:endParaRPr kumimoji="1" lang="ja-JP" altLang="en-US" dirty="0"/>
          </a:p>
        </p:txBody>
      </p:sp>
      <p:sp>
        <p:nvSpPr>
          <p:cNvPr id="40" name="角丸四角形 39"/>
          <p:cNvSpPr/>
          <p:nvPr/>
        </p:nvSpPr>
        <p:spPr>
          <a:xfrm>
            <a:off x="1143000" y="433084"/>
            <a:ext cx="9866242" cy="791145"/>
          </a:xfrm>
          <a:prstGeom prst="roundRect">
            <a:avLst>
              <a:gd name="adj" fmla="val 12653"/>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schemeClr val="tx1"/>
                </a:solidFill>
                <a:latin typeface="Meiryo UI" panose="020B0604030504040204" pitchFamily="50" charset="-128"/>
                <a:ea typeface="Meiryo UI" panose="020B0604030504040204" pitchFamily="50" charset="-128"/>
              </a:rPr>
              <a:t>国際観光拠点「夢洲」の形成に向けて</a:t>
            </a:r>
            <a:endParaRPr lang="en-US" altLang="ja-JP" sz="1600" dirty="0" smtClean="0">
              <a:solidFill>
                <a:schemeClr val="tx1"/>
              </a:solidFill>
              <a:latin typeface="Meiryo UI" panose="020B0604030504040204" pitchFamily="50" charset="-128"/>
              <a:ea typeface="Meiryo UI" panose="020B0604030504040204" pitchFamily="50" charset="-128"/>
            </a:endParaRPr>
          </a:p>
        </p:txBody>
      </p:sp>
      <p:sp>
        <p:nvSpPr>
          <p:cNvPr id="41" name="角丸四角形 40"/>
          <p:cNvSpPr/>
          <p:nvPr/>
        </p:nvSpPr>
        <p:spPr>
          <a:xfrm>
            <a:off x="1358259" y="1216903"/>
            <a:ext cx="9494092" cy="930170"/>
          </a:xfrm>
          <a:prstGeom prst="roundRect">
            <a:avLst>
              <a:gd name="adj" fmla="val 12653"/>
            </a:avLst>
          </a:prstGeom>
          <a:noFill/>
          <a:ln w="3175">
            <a:no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成長の起爆剤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と全世界に大阪の魅力を発信する絶好の機会となる万博について、国、府・経済界と一体となり、積極的な誘致活動を展開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日にフランス共和国・パリで開催された</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BIE</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（博覧会国際事務局）総会において、</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BIE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加盟国の投票により、</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年万博の開催地が大阪・関西に決定。今後、国、府・市、経済界が一体となって開催準備を推進。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203968" y="2258688"/>
            <a:ext cx="5996169" cy="1754326"/>
          </a:xfrm>
          <a:prstGeom prst="rect">
            <a:avLst/>
          </a:prstGeom>
          <a:noFill/>
          <a:ln>
            <a:noFill/>
          </a:ln>
        </p:spPr>
        <p:txBody>
          <a:bodyPr wrap="square" rtlCol="0">
            <a:spAutoFit/>
          </a:bodyPr>
          <a:lstStyle/>
          <a:p>
            <a:pPr marL="85725"/>
            <a:r>
              <a:rPr lang="ja-JP" altLang="en-US" sz="1200" b="1" kern="100" dirty="0" smtClean="0">
                <a:solidFill>
                  <a:prstClr val="black"/>
                </a:solidFill>
                <a:latin typeface="メイリオ" pitchFamily="50" charset="-128"/>
                <a:ea typeface="メイリオ" pitchFamily="50" charset="-128"/>
                <a:cs typeface="Times New Roman"/>
              </a:rPr>
              <a:t>○ テーマ</a:t>
            </a:r>
            <a:endParaRPr lang="en-US" altLang="ja-JP" sz="1200" b="1" kern="100" dirty="0" smtClean="0">
              <a:solidFill>
                <a:prstClr val="black"/>
              </a:solidFill>
              <a:latin typeface="メイリオ" pitchFamily="50" charset="-128"/>
              <a:ea typeface="メイリオ" pitchFamily="50" charset="-128"/>
              <a:cs typeface="Times New Roman"/>
            </a:endParaRPr>
          </a:p>
          <a:p>
            <a:pPr marL="85725"/>
            <a:r>
              <a:rPr lang="ja-JP" altLang="en-US" sz="1200" kern="100" dirty="0" smtClean="0">
                <a:solidFill>
                  <a:prstClr val="black"/>
                </a:solidFill>
                <a:latin typeface="メイリオ" pitchFamily="50" charset="-128"/>
                <a:ea typeface="メイリオ" pitchFamily="50" charset="-128"/>
                <a:cs typeface="Times New Roman"/>
              </a:rPr>
              <a:t>　   いのち輝く未来社会のデザイン</a:t>
            </a:r>
            <a:endParaRPr lang="en-US" altLang="ja-JP" sz="1200" kern="100" dirty="0" smtClean="0">
              <a:solidFill>
                <a:prstClr val="black"/>
              </a:solidFill>
              <a:latin typeface="メイリオ" pitchFamily="50" charset="-128"/>
              <a:ea typeface="メイリオ" pitchFamily="50" charset="-128"/>
              <a:cs typeface="Times New Roman"/>
            </a:endParaRPr>
          </a:p>
          <a:p>
            <a:pPr marL="85725"/>
            <a:r>
              <a:rPr lang="ja-JP" altLang="en-US" sz="1200" kern="100" dirty="0" smtClean="0">
                <a:solidFill>
                  <a:prstClr val="black"/>
                </a:solidFill>
                <a:latin typeface="メイリオ" pitchFamily="50" charset="-128"/>
                <a:ea typeface="メイリオ" pitchFamily="50" charset="-128"/>
                <a:cs typeface="Times New Roman"/>
              </a:rPr>
              <a:t>　      （</a:t>
            </a:r>
            <a:r>
              <a:rPr lang="en-US" altLang="ja-JP" sz="1200" kern="100" dirty="0" smtClean="0">
                <a:solidFill>
                  <a:prstClr val="black"/>
                </a:solidFill>
                <a:latin typeface="メイリオ" pitchFamily="50" charset="-128"/>
                <a:ea typeface="メイリオ" pitchFamily="50" charset="-128"/>
                <a:cs typeface="Times New Roman"/>
              </a:rPr>
              <a:t>Designing Future Society for Our Lives</a:t>
            </a:r>
            <a:r>
              <a:rPr lang="ja-JP" altLang="en-US" sz="1200" kern="100" dirty="0" smtClean="0">
                <a:solidFill>
                  <a:prstClr val="black"/>
                </a:solidFill>
                <a:latin typeface="メイリオ" pitchFamily="50" charset="-128"/>
                <a:ea typeface="メイリオ" pitchFamily="50" charset="-128"/>
                <a:cs typeface="Times New Roman"/>
              </a:rPr>
              <a:t>）</a:t>
            </a:r>
            <a:endParaRPr lang="en-US" altLang="ja-JP" sz="1200" kern="100" dirty="0" smtClean="0">
              <a:solidFill>
                <a:prstClr val="black"/>
              </a:solidFill>
              <a:latin typeface="メイリオ" pitchFamily="50" charset="-128"/>
              <a:ea typeface="メイリオ" pitchFamily="50" charset="-128"/>
              <a:cs typeface="Times New Roman"/>
            </a:endParaRPr>
          </a:p>
          <a:p>
            <a:pPr marL="85725"/>
            <a:r>
              <a:rPr lang="ja-JP" altLang="en-US" sz="1200" b="1" kern="100" dirty="0" smtClean="0">
                <a:solidFill>
                  <a:prstClr val="black"/>
                </a:solidFill>
                <a:latin typeface="メイリオ" pitchFamily="50" charset="-128"/>
                <a:ea typeface="メイリオ" pitchFamily="50" charset="-128"/>
                <a:cs typeface="Times New Roman"/>
              </a:rPr>
              <a:t>○ 開催期間</a:t>
            </a:r>
            <a:endParaRPr lang="en-US" altLang="ja-JP" sz="1200" b="1" kern="100" dirty="0" smtClean="0">
              <a:solidFill>
                <a:prstClr val="black"/>
              </a:solidFill>
              <a:latin typeface="メイリオ" pitchFamily="50" charset="-128"/>
              <a:ea typeface="メイリオ" pitchFamily="50" charset="-128"/>
              <a:cs typeface="Times New Roman"/>
            </a:endParaRPr>
          </a:p>
          <a:p>
            <a:pPr marL="85725"/>
            <a:r>
              <a:rPr lang="ja-JP" altLang="en-US" sz="1200" kern="100" dirty="0" smtClean="0">
                <a:solidFill>
                  <a:prstClr val="black"/>
                </a:solidFill>
                <a:latin typeface="メイリオ" pitchFamily="50" charset="-128"/>
                <a:ea typeface="メイリオ" pitchFamily="50" charset="-128"/>
                <a:cs typeface="Times New Roman"/>
              </a:rPr>
              <a:t>　　</a:t>
            </a:r>
            <a:r>
              <a:rPr lang="en-US" altLang="ja-JP" sz="1200" kern="100" dirty="0" smtClean="0">
                <a:solidFill>
                  <a:prstClr val="black"/>
                </a:solidFill>
                <a:latin typeface="メイリオ" pitchFamily="50" charset="-128"/>
                <a:ea typeface="メイリオ" pitchFamily="50" charset="-128"/>
                <a:cs typeface="Times New Roman"/>
              </a:rPr>
              <a:t>2025</a:t>
            </a:r>
            <a:r>
              <a:rPr lang="ja-JP" altLang="en-US" sz="1200" kern="100" dirty="0" smtClean="0">
                <a:solidFill>
                  <a:prstClr val="black"/>
                </a:solidFill>
                <a:latin typeface="メイリオ" pitchFamily="50" charset="-128"/>
                <a:ea typeface="メイリオ" pitchFamily="50" charset="-128"/>
                <a:cs typeface="Times New Roman"/>
              </a:rPr>
              <a:t>年</a:t>
            </a:r>
            <a:r>
              <a:rPr lang="en-US" altLang="ja-JP" sz="1200" kern="100" dirty="0" smtClean="0">
                <a:solidFill>
                  <a:prstClr val="black"/>
                </a:solidFill>
                <a:latin typeface="メイリオ" pitchFamily="50" charset="-128"/>
                <a:ea typeface="メイリオ" pitchFamily="50" charset="-128"/>
                <a:cs typeface="Times New Roman"/>
              </a:rPr>
              <a:t>5</a:t>
            </a:r>
            <a:r>
              <a:rPr lang="ja-JP" altLang="en-US" sz="1200" kern="100" dirty="0" smtClean="0">
                <a:solidFill>
                  <a:prstClr val="black"/>
                </a:solidFill>
                <a:latin typeface="メイリオ" pitchFamily="50" charset="-128"/>
                <a:ea typeface="メイリオ" pitchFamily="50" charset="-128"/>
                <a:cs typeface="Times New Roman"/>
              </a:rPr>
              <a:t>月</a:t>
            </a:r>
            <a:r>
              <a:rPr lang="en-US" altLang="ja-JP" sz="1200" kern="100" dirty="0" smtClean="0">
                <a:solidFill>
                  <a:prstClr val="black"/>
                </a:solidFill>
                <a:latin typeface="メイリオ" pitchFamily="50" charset="-128"/>
                <a:ea typeface="メイリオ" pitchFamily="50" charset="-128"/>
                <a:cs typeface="Times New Roman"/>
              </a:rPr>
              <a:t>3</a:t>
            </a:r>
            <a:r>
              <a:rPr lang="ja-JP" altLang="en-US" sz="1200" kern="100" dirty="0" smtClean="0">
                <a:solidFill>
                  <a:prstClr val="black"/>
                </a:solidFill>
                <a:latin typeface="メイリオ" pitchFamily="50" charset="-128"/>
                <a:ea typeface="メイリオ" pitchFamily="50" charset="-128"/>
                <a:cs typeface="Times New Roman"/>
              </a:rPr>
              <a:t>日～</a:t>
            </a:r>
            <a:r>
              <a:rPr lang="en-US" altLang="ja-JP" sz="1200" kern="100" dirty="0" smtClean="0">
                <a:solidFill>
                  <a:prstClr val="black"/>
                </a:solidFill>
                <a:latin typeface="メイリオ" pitchFamily="50" charset="-128"/>
                <a:ea typeface="メイリオ" pitchFamily="50" charset="-128"/>
                <a:cs typeface="Times New Roman"/>
              </a:rPr>
              <a:t>11</a:t>
            </a:r>
            <a:r>
              <a:rPr lang="ja-JP" altLang="en-US" sz="1200" kern="100" dirty="0" smtClean="0">
                <a:solidFill>
                  <a:prstClr val="black"/>
                </a:solidFill>
                <a:latin typeface="メイリオ" pitchFamily="50" charset="-128"/>
                <a:ea typeface="メイリオ" pitchFamily="50" charset="-128"/>
                <a:cs typeface="Times New Roman"/>
              </a:rPr>
              <a:t>月</a:t>
            </a:r>
            <a:r>
              <a:rPr lang="en-US" altLang="ja-JP" sz="1200" kern="100" dirty="0" smtClean="0">
                <a:solidFill>
                  <a:prstClr val="black"/>
                </a:solidFill>
                <a:latin typeface="メイリオ" pitchFamily="50" charset="-128"/>
                <a:ea typeface="メイリオ" pitchFamily="50" charset="-128"/>
                <a:cs typeface="Times New Roman"/>
              </a:rPr>
              <a:t>3</a:t>
            </a:r>
            <a:r>
              <a:rPr lang="ja-JP" altLang="en-US" sz="1200" kern="100" dirty="0" smtClean="0">
                <a:solidFill>
                  <a:prstClr val="black"/>
                </a:solidFill>
                <a:latin typeface="メイリオ" pitchFamily="50" charset="-128"/>
                <a:ea typeface="メイリオ" pitchFamily="50" charset="-128"/>
                <a:cs typeface="Times New Roman"/>
              </a:rPr>
              <a:t>日</a:t>
            </a:r>
            <a:endParaRPr lang="en-US" altLang="ja-JP" sz="1200" kern="100" dirty="0">
              <a:solidFill>
                <a:prstClr val="black"/>
              </a:solidFill>
              <a:latin typeface="メイリオ" pitchFamily="50" charset="-128"/>
              <a:ea typeface="メイリオ" pitchFamily="50" charset="-128"/>
              <a:cs typeface="Times New Roman"/>
            </a:endParaRPr>
          </a:p>
          <a:p>
            <a:pPr marL="85725"/>
            <a:r>
              <a:rPr lang="ja-JP" altLang="en-US" sz="1200" b="1" kern="100" dirty="0" smtClean="0">
                <a:solidFill>
                  <a:prstClr val="black"/>
                </a:solidFill>
                <a:latin typeface="メイリオ" pitchFamily="50" charset="-128"/>
                <a:ea typeface="メイリオ" pitchFamily="50" charset="-128"/>
                <a:cs typeface="Times New Roman"/>
              </a:rPr>
              <a:t>○ 開催場所</a:t>
            </a:r>
            <a:r>
              <a:rPr lang="ja-JP" altLang="en-US" sz="1200" kern="100" dirty="0" smtClean="0">
                <a:solidFill>
                  <a:prstClr val="black"/>
                </a:solidFill>
                <a:latin typeface="メイリオ" pitchFamily="50" charset="-128"/>
                <a:ea typeface="メイリオ" pitchFamily="50" charset="-128"/>
                <a:cs typeface="Times New Roman"/>
              </a:rPr>
              <a:t>　</a:t>
            </a:r>
            <a:endParaRPr lang="en-US" altLang="ja-JP" sz="1200" kern="100" dirty="0" smtClean="0">
              <a:solidFill>
                <a:prstClr val="black"/>
              </a:solidFill>
              <a:latin typeface="メイリオ" pitchFamily="50" charset="-128"/>
              <a:ea typeface="メイリオ" pitchFamily="50" charset="-128"/>
              <a:cs typeface="Times New Roman"/>
            </a:endParaRPr>
          </a:p>
          <a:p>
            <a:pPr marL="85725"/>
            <a:r>
              <a:rPr lang="ja-JP" altLang="en-US" sz="1200" kern="100" dirty="0" smtClean="0">
                <a:solidFill>
                  <a:prstClr val="black"/>
                </a:solidFill>
                <a:latin typeface="メイリオ" pitchFamily="50" charset="-128"/>
                <a:ea typeface="メイリオ" pitchFamily="50" charset="-128"/>
                <a:cs typeface="Times New Roman"/>
              </a:rPr>
              <a:t>　　夢洲（大阪市此花区）</a:t>
            </a:r>
            <a:endParaRPr lang="en-US" altLang="ja-JP" sz="1200" kern="100" dirty="0" smtClean="0">
              <a:solidFill>
                <a:prstClr val="black"/>
              </a:solidFill>
              <a:latin typeface="メイリオ" pitchFamily="50" charset="-128"/>
              <a:ea typeface="メイリオ" pitchFamily="50" charset="-128"/>
              <a:cs typeface="Times New Roman"/>
            </a:endParaRPr>
          </a:p>
          <a:p>
            <a:pPr marL="85725"/>
            <a:r>
              <a:rPr lang="ja-JP" altLang="en-US" sz="1200" b="1" kern="100" dirty="0" smtClean="0">
                <a:solidFill>
                  <a:prstClr val="black"/>
                </a:solidFill>
                <a:latin typeface="メイリオ" pitchFamily="50" charset="-128"/>
                <a:ea typeface="メイリオ" pitchFamily="50" charset="-128"/>
                <a:cs typeface="Times New Roman"/>
              </a:rPr>
              <a:t>○ 入場者数</a:t>
            </a:r>
            <a:r>
              <a:rPr lang="ja-JP" altLang="en-US" sz="1200" b="1" kern="100" dirty="0">
                <a:solidFill>
                  <a:prstClr val="black"/>
                </a:solidFill>
                <a:latin typeface="メイリオ" pitchFamily="50" charset="-128"/>
                <a:ea typeface="メイリオ" pitchFamily="50" charset="-128"/>
                <a:cs typeface="Times New Roman"/>
              </a:rPr>
              <a:t>想定規模</a:t>
            </a:r>
            <a:endParaRPr lang="en-US" altLang="ja-JP" sz="1200" b="1" kern="100" dirty="0">
              <a:solidFill>
                <a:prstClr val="black"/>
              </a:solidFill>
              <a:latin typeface="メイリオ" pitchFamily="50" charset="-128"/>
              <a:ea typeface="メイリオ" pitchFamily="50" charset="-128"/>
              <a:cs typeface="Times New Roman"/>
            </a:endParaRPr>
          </a:p>
          <a:p>
            <a:pPr marL="85725"/>
            <a:r>
              <a:rPr lang="ja-JP" altLang="en-US" sz="1200" kern="100" dirty="0">
                <a:solidFill>
                  <a:prstClr val="black"/>
                </a:solidFill>
                <a:latin typeface="メイリオ" pitchFamily="50" charset="-128"/>
                <a:ea typeface="メイリオ" pitchFamily="50" charset="-128"/>
                <a:cs typeface="Times New Roman"/>
              </a:rPr>
              <a:t>　</a:t>
            </a:r>
            <a:r>
              <a:rPr lang="ja-JP" altLang="en-US" sz="1200" kern="100" dirty="0">
                <a:latin typeface="メイリオ" pitchFamily="50" charset="-128"/>
                <a:ea typeface="メイリオ" pitchFamily="50" charset="-128"/>
                <a:cs typeface="Times New Roman"/>
              </a:rPr>
              <a:t> </a:t>
            </a:r>
            <a:r>
              <a:rPr lang="ja-JP" altLang="en-US" sz="1200" kern="100" dirty="0" smtClean="0">
                <a:latin typeface="メイリオ" pitchFamily="50" charset="-128"/>
                <a:ea typeface="メイリオ" pitchFamily="50" charset="-128"/>
                <a:cs typeface="Times New Roman"/>
              </a:rPr>
              <a:t>  約</a:t>
            </a:r>
            <a:r>
              <a:rPr lang="en-US" altLang="ja-JP" sz="1200" kern="100" dirty="0" smtClean="0">
                <a:latin typeface="メイリオ" pitchFamily="50" charset="-128"/>
                <a:ea typeface="メイリオ" pitchFamily="50" charset="-128"/>
                <a:cs typeface="Times New Roman"/>
              </a:rPr>
              <a:t>2,800</a:t>
            </a:r>
            <a:r>
              <a:rPr lang="ja-JP" altLang="en-US" sz="1200" kern="100" dirty="0" smtClean="0">
                <a:solidFill>
                  <a:prstClr val="black"/>
                </a:solidFill>
                <a:latin typeface="メイリオ" pitchFamily="50" charset="-128"/>
                <a:ea typeface="メイリオ" pitchFamily="50" charset="-128"/>
                <a:cs typeface="Times New Roman"/>
              </a:rPr>
              <a:t>万人</a:t>
            </a:r>
            <a:endParaRPr lang="en-US" altLang="ja-JP" sz="1200" strike="dblStrike" kern="100" dirty="0">
              <a:solidFill>
                <a:srgbClr val="FF0000"/>
              </a:solidFill>
              <a:latin typeface="メイリオ" pitchFamily="50" charset="-128"/>
              <a:ea typeface="メイリオ" pitchFamily="50" charset="-128"/>
              <a:cs typeface="Times New Roman"/>
            </a:endParaRPr>
          </a:p>
        </p:txBody>
      </p:sp>
      <p:sp>
        <p:nvSpPr>
          <p:cNvPr id="45" name="正方形/長方形 44"/>
          <p:cNvSpPr/>
          <p:nvPr/>
        </p:nvSpPr>
        <p:spPr>
          <a:xfrm>
            <a:off x="1203968" y="1064640"/>
            <a:ext cx="9725829" cy="298751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正方形/長方形 46"/>
          <p:cNvSpPr/>
          <p:nvPr/>
        </p:nvSpPr>
        <p:spPr>
          <a:xfrm>
            <a:off x="3677680" y="2855384"/>
            <a:ext cx="2720113" cy="1015663"/>
          </a:xfrm>
          <a:prstGeom prst="rect">
            <a:avLst/>
          </a:prstGeom>
          <a:noFill/>
          <a:ln>
            <a:noFill/>
          </a:ln>
        </p:spPr>
        <p:txBody>
          <a:bodyPr wrap="square" rtlCol="0">
            <a:spAutoFit/>
          </a:bodyPr>
          <a:lstStyle/>
          <a:p>
            <a:pPr marL="85725"/>
            <a:r>
              <a:rPr lang="ja-JP" altLang="en-US" sz="1200" b="1" kern="100" dirty="0" smtClean="0">
                <a:latin typeface="メイリオ" pitchFamily="50" charset="-128"/>
                <a:ea typeface="メイリオ" pitchFamily="50" charset="-128"/>
                <a:cs typeface="Times New Roman"/>
              </a:rPr>
              <a:t>○ 全国</a:t>
            </a:r>
            <a:r>
              <a:rPr lang="ja-JP" altLang="en-US" sz="1200" b="1" kern="100" dirty="0">
                <a:latin typeface="メイリオ" pitchFamily="50" charset="-128"/>
                <a:ea typeface="メイリオ" pitchFamily="50" charset="-128"/>
                <a:cs typeface="Times New Roman"/>
              </a:rPr>
              <a:t>への直接的な経済波及効果</a:t>
            </a:r>
            <a:endParaRPr lang="en-US" altLang="ja-JP" sz="1200" b="1" kern="100" dirty="0">
              <a:latin typeface="メイリオ" pitchFamily="50" charset="-128"/>
              <a:ea typeface="メイリオ" pitchFamily="50" charset="-128"/>
              <a:cs typeface="Times New Roman"/>
            </a:endParaRPr>
          </a:p>
          <a:p>
            <a:pPr marL="85725"/>
            <a:r>
              <a:rPr lang="ja-JP" altLang="en-US" sz="1200" kern="100" dirty="0">
                <a:latin typeface="メイリオ" pitchFamily="50" charset="-128"/>
                <a:ea typeface="メイリオ" pitchFamily="50" charset="-128"/>
                <a:cs typeface="Times New Roman"/>
              </a:rPr>
              <a:t>　  </a:t>
            </a:r>
            <a:r>
              <a:rPr lang="ja-JP" altLang="en-US" sz="1200" kern="100" dirty="0" smtClean="0">
                <a:latin typeface="メイリオ" pitchFamily="50" charset="-128"/>
                <a:ea typeface="メイリオ" pitchFamily="50" charset="-128"/>
                <a:cs typeface="Times New Roman"/>
              </a:rPr>
              <a:t> 約</a:t>
            </a:r>
            <a:r>
              <a:rPr lang="en-US" altLang="ja-JP" sz="1200" kern="100" dirty="0" smtClean="0">
                <a:latin typeface="メイリオ" pitchFamily="50" charset="-128"/>
                <a:ea typeface="メイリオ" pitchFamily="50" charset="-128"/>
                <a:cs typeface="Times New Roman"/>
              </a:rPr>
              <a:t>2.0</a:t>
            </a:r>
            <a:r>
              <a:rPr lang="ja-JP" altLang="en-US" sz="1200" kern="100" dirty="0" smtClean="0">
                <a:latin typeface="メイリオ" pitchFamily="50" charset="-128"/>
                <a:ea typeface="メイリオ" pitchFamily="50" charset="-128"/>
                <a:cs typeface="Times New Roman"/>
              </a:rPr>
              <a:t> 兆円</a:t>
            </a:r>
            <a:endParaRPr lang="en-US" altLang="ja-JP" sz="1200" kern="100" dirty="0">
              <a:latin typeface="メイリオ" pitchFamily="50" charset="-128"/>
              <a:ea typeface="メイリオ" pitchFamily="50" charset="-128"/>
              <a:cs typeface="Times New Roman"/>
            </a:endParaRPr>
          </a:p>
          <a:p>
            <a:pPr marL="85725"/>
            <a:r>
              <a:rPr lang="ja-JP" altLang="en-US" sz="1200" b="1" kern="100" dirty="0" smtClean="0">
                <a:latin typeface="メイリオ" pitchFamily="50" charset="-128"/>
                <a:ea typeface="メイリオ" pitchFamily="50" charset="-128"/>
                <a:cs typeface="Times New Roman"/>
              </a:rPr>
              <a:t>○ 主</a:t>
            </a:r>
            <a:r>
              <a:rPr lang="ja-JP" altLang="en-US" sz="1200" b="1" kern="100" dirty="0">
                <a:latin typeface="メイリオ" pitchFamily="50" charset="-128"/>
                <a:ea typeface="メイリオ" pitchFamily="50" charset="-128"/>
                <a:cs typeface="Times New Roman"/>
              </a:rPr>
              <a:t>な開催経費</a:t>
            </a:r>
            <a:endParaRPr lang="en-US" altLang="ja-JP" sz="1200" b="1" kern="100" dirty="0">
              <a:latin typeface="メイリオ" pitchFamily="50" charset="-128"/>
              <a:ea typeface="メイリオ" pitchFamily="50" charset="-128"/>
              <a:cs typeface="Times New Roman"/>
            </a:endParaRPr>
          </a:p>
          <a:p>
            <a:pPr marL="85725"/>
            <a:r>
              <a:rPr lang="ja-JP" altLang="en-US" sz="1200" kern="100" dirty="0">
                <a:latin typeface="メイリオ" pitchFamily="50" charset="-128"/>
                <a:ea typeface="メイリオ" pitchFamily="50" charset="-128"/>
                <a:cs typeface="Times New Roman"/>
              </a:rPr>
              <a:t>　 </a:t>
            </a:r>
            <a:r>
              <a:rPr lang="ja-JP" altLang="en-US" sz="1200" kern="100" dirty="0" smtClean="0">
                <a:latin typeface="メイリオ" pitchFamily="50" charset="-128"/>
                <a:ea typeface="メイリオ" pitchFamily="50" charset="-128"/>
                <a:cs typeface="Times New Roman"/>
              </a:rPr>
              <a:t>  </a:t>
            </a:r>
            <a:r>
              <a:rPr lang="ja-JP" altLang="en-US" sz="1200" kern="100" dirty="0">
                <a:latin typeface="メイリオ" pitchFamily="50" charset="-128"/>
                <a:ea typeface="メイリオ" pitchFamily="50" charset="-128"/>
                <a:cs typeface="Times New Roman"/>
              </a:rPr>
              <a:t>会場建設費　約</a:t>
            </a:r>
            <a:r>
              <a:rPr lang="en-US" altLang="ja-JP" sz="1200" kern="100" dirty="0">
                <a:latin typeface="メイリオ" pitchFamily="50" charset="-128"/>
                <a:ea typeface="メイリオ" pitchFamily="50" charset="-128"/>
                <a:cs typeface="Times New Roman"/>
              </a:rPr>
              <a:t>1,250</a:t>
            </a:r>
            <a:r>
              <a:rPr lang="ja-JP" altLang="en-US" sz="1200" kern="100" dirty="0">
                <a:latin typeface="メイリオ" pitchFamily="50" charset="-128"/>
                <a:ea typeface="メイリオ" pitchFamily="50" charset="-128"/>
                <a:cs typeface="Times New Roman"/>
              </a:rPr>
              <a:t>億円　</a:t>
            </a:r>
            <a:endParaRPr lang="en-US" altLang="ja-JP" sz="1200" kern="100" dirty="0">
              <a:latin typeface="メイリオ" pitchFamily="50" charset="-128"/>
              <a:ea typeface="メイリオ" pitchFamily="50" charset="-128"/>
              <a:cs typeface="Times New Roman"/>
            </a:endParaRPr>
          </a:p>
          <a:p>
            <a:pPr marL="85725"/>
            <a:r>
              <a:rPr lang="ja-JP" altLang="en-US" sz="1200" kern="100" dirty="0">
                <a:latin typeface="メイリオ" pitchFamily="50" charset="-128"/>
                <a:ea typeface="メイリオ" pitchFamily="50" charset="-128"/>
                <a:cs typeface="Times New Roman"/>
              </a:rPr>
              <a:t>　</a:t>
            </a:r>
            <a:r>
              <a:rPr lang="ja-JP" altLang="en-US" sz="1200" kern="100" dirty="0" smtClean="0">
                <a:latin typeface="メイリオ" pitchFamily="50" charset="-128"/>
                <a:ea typeface="メイリオ" pitchFamily="50" charset="-128"/>
                <a:cs typeface="Times New Roman"/>
              </a:rPr>
              <a:t>   事業</a:t>
            </a:r>
            <a:r>
              <a:rPr lang="ja-JP" altLang="en-US" sz="1200" kern="100" dirty="0">
                <a:latin typeface="メイリオ" pitchFamily="50" charset="-128"/>
                <a:ea typeface="メイリオ" pitchFamily="50" charset="-128"/>
                <a:cs typeface="Times New Roman"/>
              </a:rPr>
              <a:t>運営費　</a:t>
            </a:r>
            <a:r>
              <a:rPr lang="ja-JP" altLang="en-US" sz="1200" kern="100" dirty="0" smtClean="0">
                <a:latin typeface="メイリオ" pitchFamily="50" charset="-128"/>
                <a:ea typeface="メイリオ" pitchFamily="50" charset="-128"/>
                <a:cs typeface="Times New Roman"/>
              </a:rPr>
              <a:t>約</a:t>
            </a:r>
            <a:r>
              <a:rPr lang="en-US" altLang="ja-JP" sz="1200" kern="100" dirty="0" smtClean="0">
                <a:latin typeface="メイリオ" pitchFamily="50" charset="-128"/>
                <a:ea typeface="メイリオ" pitchFamily="50" charset="-128"/>
                <a:cs typeface="Times New Roman"/>
              </a:rPr>
              <a:t>820</a:t>
            </a:r>
            <a:r>
              <a:rPr lang="ja-JP" altLang="en-US" sz="1200" kern="100" dirty="0" smtClean="0">
                <a:latin typeface="メイリオ" pitchFamily="50" charset="-128"/>
                <a:ea typeface="メイリオ" pitchFamily="50" charset="-128"/>
                <a:cs typeface="Times New Roman"/>
              </a:rPr>
              <a:t>億円</a:t>
            </a:r>
            <a:endParaRPr lang="en-US" altLang="ja-JP" sz="1200" kern="100" dirty="0">
              <a:latin typeface="メイリオ" pitchFamily="50" charset="-128"/>
              <a:ea typeface="メイリオ" pitchFamily="50" charset="-128"/>
              <a:cs typeface="Times New Roman"/>
            </a:endParaRPr>
          </a:p>
        </p:txBody>
      </p:sp>
      <p:sp>
        <p:nvSpPr>
          <p:cNvPr id="48" name="正方形/長方形 47"/>
          <p:cNvSpPr/>
          <p:nvPr/>
        </p:nvSpPr>
        <p:spPr>
          <a:xfrm>
            <a:off x="1250575" y="2226452"/>
            <a:ext cx="5184460" cy="1776002"/>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4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3242" y="2340087"/>
            <a:ext cx="2268000" cy="151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図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7817" y="2283416"/>
            <a:ext cx="1656000" cy="1653364"/>
          </a:xfrm>
          <a:prstGeom prst="rect">
            <a:avLst/>
          </a:prstGeom>
        </p:spPr>
      </p:pic>
      <p:sp>
        <p:nvSpPr>
          <p:cNvPr id="51" name="正方形/長方形 50"/>
          <p:cNvSpPr/>
          <p:nvPr/>
        </p:nvSpPr>
        <p:spPr>
          <a:xfrm>
            <a:off x="1206395" y="4368990"/>
            <a:ext cx="9723402" cy="2052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額縁 51"/>
          <p:cNvSpPr/>
          <p:nvPr/>
        </p:nvSpPr>
        <p:spPr>
          <a:xfrm>
            <a:off x="1368718" y="4201179"/>
            <a:ext cx="4249127" cy="360000"/>
          </a:xfrm>
          <a:prstGeom prst="bevel">
            <a:avLst>
              <a:gd name="adj" fmla="val 5609"/>
            </a:avLst>
          </a:prstGeom>
          <a:solidFill>
            <a:schemeClr val="bg1"/>
          </a:solidFill>
          <a:ln w="15875">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統合型リゾート（</a:t>
            </a:r>
            <a:r>
              <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）の誘致</a:t>
            </a:r>
            <a:endParaRPr lang="en-US" altLang="ja-JP" sz="1600"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角丸四角形 52"/>
          <p:cNvSpPr/>
          <p:nvPr/>
        </p:nvSpPr>
        <p:spPr>
          <a:xfrm>
            <a:off x="1385191" y="4484586"/>
            <a:ext cx="9467160" cy="746193"/>
          </a:xfrm>
          <a:prstGeom prst="roundRect">
            <a:avLst>
              <a:gd name="adj" fmla="val 12653"/>
            </a:avLst>
          </a:prstGeom>
          <a:noFill/>
          <a:ln w="3175">
            <a:no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夢洲の第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70ha</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において、</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機能や国際的なエンターテイメント機能等を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備えた世界最高水準の統合型</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リゾート（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）を誘致</a:t>
            </a:r>
            <a:endParaRPr lang="en-US" altLang="ja-JP" sz="1400" strike="dbl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フリーフォーム 54"/>
          <p:cNvSpPr/>
          <p:nvPr/>
        </p:nvSpPr>
        <p:spPr bwMode="auto">
          <a:xfrm>
            <a:off x="1797736" y="5325145"/>
            <a:ext cx="3240000" cy="295301"/>
          </a:xfrm>
          <a:custGeom>
            <a:avLst/>
            <a:gdLst>
              <a:gd name="connsiteX0" fmla="*/ 0 w 874126"/>
              <a:gd name="connsiteY0" fmla="*/ 0 h 575507"/>
              <a:gd name="connsiteX1" fmla="*/ 874126 w 874126"/>
              <a:gd name="connsiteY1" fmla="*/ 0 h 575507"/>
              <a:gd name="connsiteX2" fmla="*/ 874126 w 874126"/>
              <a:gd name="connsiteY2" fmla="*/ 575507 h 575507"/>
              <a:gd name="connsiteX3" fmla="*/ 0 w 874126"/>
              <a:gd name="connsiteY3" fmla="*/ 575507 h 575507"/>
              <a:gd name="connsiteX4" fmla="*/ 0 w 874126"/>
              <a:gd name="connsiteY4" fmla="*/ 0 h 57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126" h="575507">
                <a:moveTo>
                  <a:pt x="0" y="0"/>
                </a:moveTo>
                <a:lnTo>
                  <a:pt x="874126" y="0"/>
                </a:lnTo>
                <a:lnTo>
                  <a:pt x="874126" y="575507"/>
                </a:lnTo>
                <a:lnTo>
                  <a:pt x="0" y="575507"/>
                </a:lnTo>
                <a:lnTo>
                  <a:pt x="0" y="0"/>
                </a:lnTo>
                <a:close/>
              </a:path>
            </a:pathLst>
          </a:custGeom>
          <a:solidFill>
            <a:srgbClr val="FF6600"/>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3395" tIns="0" rIns="0" bIns="0" spcCol="1270" anchor="ctr"/>
          <a:lstStyle/>
          <a:p>
            <a:pPr defTabSz="400050">
              <a:lnSpc>
                <a:spcPct val="90000"/>
              </a:lnSpc>
              <a:spcAft>
                <a:spcPct val="35000"/>
              </a:spcAft>
              <a:defRPr/>
            </a:pPr>
            <a:r>
              <a:rPr lang="ja-JP" altLang="en-US" sz="1200" dirty="0">
                <a:solidFill>
                  <a:prstClr val="black">
                    <a:hueOff val="0"/>
                    <a:satOff val="0"/>
                    <a:lumOff val="0"/>
                    <a:alphaOff val="0"/>
                  </a:prstClr>
                </a:solidFill>
              </a:rPr>
              <a:t>運営による経済波及</a:t>
            </a:r>
            <a:r>
              <a:rPr lang="ja-JP" altLang="en-US" sz="1200" dirty="0" smtClean="0">
                <a:solidFill>
                  <a:prstClr val="black">
                    <a:hueOff val="0"/>
                    <a:satOff val="0"/>
                    <a:lumOff val="0"/>
                    <a:alphaOff val="0"/>
                  </a:prstClr>
                </a:solidFill>
              </a:rPr>
              <a:t>効果</a:t>
            </a:r>
            <a:r>
              <a:rPr lang="en-US" altLang="ja-JP" sz="1200" dirty="0" smtClean="0">
                <a:solidFill>
                  <a:prstClr val="black">
                    <a:hueOff val="0"/>
                    <a:satOff val="0"/>
                    <a:lumOff val="0"/>
                    <a:alphaOff val="0"/>
                  </a:prstClr>
                </a:solidFill>
              </a:rPr>
              <a:t>6,900</a:t>
            </a:r>
            <a:r>
              <a:rPr lang="ja-JP" altLang="en-US" sz="1200" dirty="0">
                <a:solidFill>
                  <a:prstClr val="black">
                    <a:hueOff val="0"/>
                    <a:satOff val="0"/>
                    <a:lumOff val="0"/>
                    <a:alphaOff val="0"/>
                  </a:prstClr>
                </a:solidFill>
              </a:rPr>
              <a:t>億円／年</a:t>
            </a:r>
          </a:p>
        </p:txBody>
      </p:sp>
      <p:sp>
        <p:nvSpPr>
          <p:cNvPr id="56" name="角丸四角形 55"/>
          <p:cNvSpPr/>
          <p:nvPr/>
        </p:nvSpPr>
        <p:spPr>
          <a:xfrm>
            <a:off x="1494847" y="6048924"/>
            <a:ext cx="5568474" cy="290991"/>
          </a:xfrm>
          <a:prstGeom prst="roundRect">
            <a:avLst>
              <a:gd name="adj" fmla="val 12653"/>
            </a:avLst>
          </a:prstGeom>
          <a:noFill/>
          <a:ln w="3175">
            <a:no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05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経済波及効果は、</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期（</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70ha</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IR</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を含む国際観光拠点を形成した場合の想定</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7" name="図 30"/>
          <p:cNvPicPr>
            <a:picLocks noChangeAspect="1"/>
          </p:cNvPicPr>
          <p:nvPr/>
        </p:nvPicPr>
        <p:blipFill>
          <a:blip r:embed="rId4">
            <a:extLst>
              <a:ext uri="{28A0092B-C50C-407E-A947-70E740481C1C}">
                <a14:useLocalDpi xmlns:a14="http://schemas.microsoft.com/office/drawing/2010/main" val="0"/>
              </a:ext>
            </a:extLst>
          </a:blip>
          <a:srcRect r="2676" b="11813"/>
          <a:stretch>
            <a:fillRect/>
          </a:stretch>
        </p:blipFill>
        <p:spPr bwMode="auto">
          <a:xfrm>
            <a:off x="7292827" y="4897159"/>
            <a:ext cx="2400829" cy="144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フリーフォーム 53"/>
          <p:cNvGrpSpPr>
            <a:grpSpLocks noChangeAspect="1"/>
          </p:cNvGrpSpPr>
          <p:nvPr/>
        </p:nvGrpSpPr>
        <p:grpSpPr bwMode="auto">
          <a:xfrm>
            <a:off x="7378817" y="5205000"/>
            <a:ext cx="2383631" cy="1176338"/>
            <a:chOff x="4351" y="2158"/>
            <a:chExt cx="1386" cy="684"/>
          </a:xfrm>
        </p:grpSpPr>
        <p:pic>
          <p:nvPicPr>
            <p:cNvPr id="59" name="フリーフォーム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1" y="2158"/>
              <a:ext cx="1386"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43"/>
            <p:cNvSpPr txBox="1">
              <a:spLocks noChangeArrowheads="1"/>
            </p:cNvSpPr>
            <p:nvPr/>
          </p:nvSpPr>
          <p:spPr bwMode="auto">
            <a:xfrm>
              <a:off x="4404" y="2213"/>
              <a:ext cx="1281"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38250">
                <a:defRPr kumimoji="1">
                  <a:solidFill>
                    <a:schemeClr val="tx1"/>
                  </a:solidFill>
                  <a:latin typeface="Arial" panose="020B0604020202020204" pitchFamily="34" charset="0"/>
                  <a:ea typeface="ＭＳ Ｐゴシック" panose="020B0600070205080204" pitchFamily="50" charset="-128"/>
                </a:defRPr>
              </a:lvl1pPr>
              <a:lvl2pPr marL="619125" defTabSz="1238250">
                <a:defRPr kumimoji="1">
                  <a:solidFill>
                    <a:schemeClr val="tx1"/>
                  </a:solidFill>
                  <a:latin typeface="Arial" panose="020B0604020202020204" pitchFamily="34" charset="0"/>
                  <a:ea typeface="ＭＳ Ｐゴシック" panose="020B0600070205080204" pitchFamily="50" charset="-128"/>
                </a:defRPr>
              </a:lvl2pPr>
              <a:lvl3pPr marL="1238250" defTabSz="1238250">
                <a:defRPr kumimoji="1">
                  <a:solidFill>
                    <a:schemeClr val="tx1"/>
                  </a:solidFill>
                  <a:latin typeface="Arial" panose="020B0604020202020204" pitchFamily="34" charset="0"/>
                  <a:ea typeface="ＭＳ Ｐゴシック" panose="020B0600070205080204" pitchFamily="50" charset="-128"/>
                </a:defRPr>
              </a:lvl3pPr>
              <a:lvl4pPr marL="1857375" defTabSz="1238250">
                <a:defRPr kumimoji="1">
                  <a:solidFill>
                    <a:schemeClr val="tx1"/>
                  </a:solidFill>
                  <a:latin typeface="Arial" panose="020B0604020202020204" pitchFamily="34" charset="0"/>
                  <a:ea typeface="ＭＳ Ｐゴシック" panose="020B0600070205080204" pitchFamily="50" charset="-128"/>
                </a:defRPr>
              </a:lvl4pPr>
              <a:lvl5pPr marL="2476500" defTabSz="1238250">
                <a:defRPr kumimoji="1">
                  <a:solidFill>
                    <a:schemeClr val="tx1"/>
                  </a:solidFill>
                  <a:latin typeface="Arial" panose="020B0604020202020204" pitchFamily="34" charset="0"/>
                  <a:ea typeface="ＭＳ Ｐゴシック" panose="020B0600070205080204" pitchFamily="50" charset="-128"/>
                </a:defRPr>
              </a:lvl5pPr>
              <a:lvl6pPr marL="2933700" indent="-187325" defTabSz="12382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390900" indent="-187325" defTabSz="12382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848100" indent="-187325" defTabSz="12382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305300" indent="-187325" defTabSz="123825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sz="2600">
                <a:solidFill>
                  <a:srgbClr val="FFFFFF"/>
                </a:solidFill>
              </a:endParaRPr>
            </a:p>
          </p:txBody>
        </p:sp>
      </p:grpSp>
      <p:sp>
        <p:nvSpPr>
          <p:cNvPr id="61" name="円/楕円 60"/>
          <p:cNvSpPr>
            <a:spLocks noChangeAspect="1"/>
          </p:cNvSpPr>
          <p:nvPr/>
        </p:nvSpPr>
        <p:spPr bwMode="auto">
          <a:xfrm rot="21062235">
            <a:off x="8040936" y="5385579"/>
            <a:ext cx="650081" cy="280326"/>
          </a:xfrm>
          <a:prstGeom prst="ellipse">
            <a:avLst/>
          </a:prstGeom>
          <a:solidFill>
            <a:schemeClr val="accent5">
              <a:lumMod val="60000"/>
              <a:lumOff val="40000"/>
              <a:alpha val="50196"/>
            </a:schemeClr>
          </a:solidFill>
          <a:ln w="19050" cmpd="sng">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17000" bIns="0" anchor="ctr"/>
          <a:lstStyle/>
          <a:p>
            <a:pPr algn="ctr">
              <a:lnSpc>
                <a:spcPts val="1517"/>
              </a:lnSpc>
              <a:defRPr/>
            </a:pPr>
            <a:endParaRPr lang="ja-JP" altLang="en-US" sz="1517"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2" name="グループ化 3"/>
          <p:cNvGrpSpPr>
            <a:grpSpLocks/>
          </p:cNvGrpSpPr>
          <p:nvPr/>
        </p:nvGrpSpPr>
        <p:grpSpPr bwMode="auto">
          <a:xfrm>
            <a:off x="8022427" y="5258312"/>
            <a:ext cx="676788" cy="483457"/>
            <a:chOff x="5832281" y="3620826"/>
            <a:chExt cx="624894" cy="445961"/>
          </a:xfrm>
        </p:grpSpPr>
        <p:sp>
          <p:nvSpPr>
            <p:cNvPr id="63" name="テキスト ボックス 31"/>
            <p:cNvSpPr txBox="1">
              <a:spLocks noChangeArrowheads="1"/>
            </p:cNvSpPr>
            <p:nvPr/>
          </p:nvSpPr>
          <p:spPr bwMode="auto">
            <a:xfrm>
              <a:off x="5904122" y="3620826"/>
              <a:ext cx="485766" cy="32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a:lnSpc>
                  <a:spcPts val="1950"/>
                </a:lnSpc>
                <a:spcBef>
                  <a:spcPct val="0"/>
                </a:spcBef>
                <a:buNone/>
              </a:pPr>
              <a:r>
                <a:rPr lang="en-US" altLang="ja-JP" sz="867">
                  <a:latin typeface="Meiryo UI" panose="020B0604030504040204" pitchFamily="50" charset="-128"/>
                  <a:ea typeface="Meiryo UI" panose="020B0604030504040204" pitchFamily="50" charset="-128"/>
                </a:rPr>
                <a:t>IR</a:t>
              </a:r>
              <a:r>
                <a:rPr lang="ja-JP" altLang="en-US" sz="867">
                  <a:latin typeface="Meiryo UI" panose="020B0604030504040204" pitchFamily="50" charset="-128"/>
                  <a:ea typeface="Meiryo UI" panose="020B0604030504040204" pitchFamily="50" charset="-128"/>
                </a:rPr>
                <a:t>用地</a:t>
              </a:r>
            </a:p>
          </p:txBody>
        </p:sp>
        <p:sp>
          <p:nvSpPr>
            <p:cNvPr id="64" name="テキスト ボックス 31"/>
            <p:cNvSpPr txBox="1">
              <a:spLocks noChangeArrowheads="1"/>
            </p:cNvSpPr>
            <p:nvPr/>
          </p:nvSpPr>
          <p:spPr bwMode="auto">
            <a:xfrm>
              <a:off x="5832281" y="3745028"/>
              <a:ext cx="624894" cy="32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a:lnSpc>
                  <a:spcPts val="1950"/>
                </a:lnSpc>
                <a:spcBef>
                  <a:spcPct val="0"/>
                </a:spcBef>
                <a:buNone/>
              </a:pPr>
              <a:r>
                <a:rPr lang="en-US" altLang="ja-JP" sz="867">
                  <a:latin typeface="Meiryo UI" panose="020B0604030504040204" pitchFamily="50" charset="-128"/>
                  <a:ea typeface="Meiryo UI" panose="020B0604030504040204" pitchFamily="50" charset="-128"/>
                </a:rPr>
                <a:t>70ha</a:t>
              </a:r>
              <a:r>
                <a:rPr lang="ja-JP" altLang="en-US" sz="867">
                  <a:latin typeface="Meiryo UI" panose="020B0604030504040204" pitchFamily="50" charset="-128"/>
                  <a:ea typeface="Meiryo UI" panose="020B0604030504040204" pitchFamily="50" charset="-128"/>
                </a:rPr>
                <a:t>程度</a:t>
              </a:r>
            </a:p>
          </p:txBody>
        </p:sp>
      </p:grpSp>
      <p:sp>
        <p:nvSpPr>
          <p:cNvPr id="65" name="テキスト ボックス 64"/>
          <p:cNvSpPr txBox="1"/>
          <p:nvPr/>
        </p:nvSpPr>
        <p:spPr>
          <a:xfrm>
            <a:off x="9627242" y="3850191"/>
            <a:ext cx="1159292" cy="215444"/>
          </a:xfrm>
          <a:prstGeom prst="rect">
            <a:avLst/>
          </a:prstGeom>
          <a:noFill/>
        </p:spPr>
        <p:txBody>
          <a:bodyPr wrap="none" rtlCol="0">
            <a:spAutoFit/>
          </a:bodyPr>
          <a:lstStyle/>
          <a:p>
            <a:r>
              <a:rPr kumimoji="1" lang="ja-JP" altLang="en-US" sz="800" dirty="0" smtClean="0"/>
              <a:t>資料提供：</a:t>
            </a:r>
            <a:r>
              <a:rPr lang="ja-JP" altLang="ja-JP" sz="800" dirty="0"/>
              <a:t>経済産業省</a:t>
            </a:r>
            <a:endParaRPr kumimoji="1" lang="ja-JP" altLang="en-US" sz="800" dirty="0"/>
          </a:p>
        </p:txBody>
      </p:sp>
      <p:sp>
        <p:nvSpPr>
          <p:cNvPr id="66" name="額縁 65"/>
          <p:cNvSpPr/>
          <p:nvPr/>
        </p:nvSpPr>
        <p:spPr>
          <a:xfrm>
            <a:off x="1385191" y="859464"/>
            <a:ext cx="4270047" cy="360000"/>
          </a:xfrm>
          <a:prstGeom prst="bevel">
            <a:avLst>
              <a:gd name="adj" fmla="val 5609"/>
            </a:avLst>
          </a:prstGeom>
          <a:solidFill>
            <a:schemeClr val="bg1"/>
          </a:solidFill>
          <a:ln w="15875">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年国際博覧会の誘致・開催決定</a:t>
            </a:r>
            <a:endParaRPr lang="en-US" altLang="ja-JP" sz="16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407037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 name="グループ化 219"/>
          <p:cNvGrpSpPr/>
          <p:nvPr/>
        </p:nvGrpSpPr>
        <p:grpSpPr>
          <a:xfrm>
            <a:off x="3357163" y="2994709"/>
            <a:ext cx="5555604" cy="3426669"/>
            <a:chOff x="3550598" y="3065049"/>
            <a:chExt cx="5555604" cy="3426669"/>
          </a:xfrm>
        </p:grpSpPr>
        <p:sp>
          <p:nvSpPr>
            <p:cNvPr id="222" name="正方形/長方形 221"/>
            <p:cNvSpPr/>
            <p:nvPr/>
          </p:nvSpPr>
          <p:spPr>
            <a:xfrm>
              <a:off x="3637829" y="3084230"/>
              <a:ext cx="5306978" cy="2680668"/>
            </a:xfrm>
            <a:prstGeom prst="rect">
              <a:avLst/>
            </a:prstGeom>
            <a:solidFill>
              <a:schemeClr val="bg1">
                <a:lumMod val="85000"/>
              </a:schemeClr>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273" name="Freeform 2"/>
            <p:cNvSpPr>
              <a:spLocks/>
            </p:cNvSpPr>
            <p:nvPr/>
          </p:nvSpPr>
          <p:spPr bwMode="auto">
            <a:xfrm>
              <a:off x="6421737" y="3357205"/>
              <a:ext cx="400887" cy="179265"/>
            </a:xfrm>
            <a:custGeom>
              <a:avLst/>
              <a:gdLst>
                <a:gd name="T0" fmla="*/ 0 w 418"/>
                <a:gd name="T1" fmla="*/ 278095663 h 189"/>
                <a:gd name="T2" fmla="*/ 93180933 w 418"/>
                <a:gd name="T3" fmla="*/ 441680718 h 189"/>
                <a:gd name="T4" fmla="*/ 998712940 w 418"/>
                <a:gd name="T5" fmla="*/ 292116933 h 189"/>
                <a:gd name="T6" fmla="*/ 996323249 w 418"/>
                <a:gd name="T7" fmla="*/ 0 h 189"/>
                <a:gd name="T8" fmla="*/ 351222699 w 418"/>
                <a:gd name="T9" fmla="*/ 126194491 h 189"/>
                <a:gd name="T10" fmla="*/ 0 w 418"/>
                <a:gd name="T11" fmla="*/ 278095663 h 189"/>
                <a:gd name="T12" fmla="*/ 0 60000 65536"/>
                <a:gd name="T13" fmla="*/ 0 60000 65536"/>
                <a:gd name="T14" fmla="*/ 0 60000 65536"/>
                <a:gd name="T15" fmla="*/ 0 60000 65536"/>
                <a:gd name="T16" fmla="*/ 0 60000 65536"/>
                <a:gd name="T17" fmla="*/ 0 60000 65536"/>
                <a:gd name="T18" fmla="*/ 0 w 418"/>
                <a:gd name="T19" fmla="*/ 0 h 189"/>
                <a:gd name="T20" fmla="*/ 418 w 418"/>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418" h="189">
                  <a:moveTo>
                    <a:pt x="0" y="119"/>
                  </a:moveTo>
                  <a:lnTo>
                    <a:pt x="39" y="189"/>
                  </a:lnTo>
                  <a:lnTo>
                    <a:pt x="418" y="125"/>
                  </a:lnTo>
                  <a:lnTo>
                    <a:pt x="417" y="0"/>
                  </a:lnTo>
                  <a:lnTo>
                    <a:pt x="147" y="54"/>
                  </a:lnTo>
                  <a:lnTo>
                    <a:pt x="0" y="11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ja-JP" altLang="en-US"/>
            </a:p>
          </p:txBody>
        </p:sp>
        <p:sp>
          <p:nvSpPr>
            <p:cNvPr id="274" name="Freeform 3"/>
            <p:cNvSpPr>
              <a:spLocks/>
            </p:cNvSpPr>
            <p:nvPr/>
          </p:nvSpPr>
          <p:spPr bwMode="auto">
            <a:xfrm>
              <a:off x="5597310" y="3526625"/>
              <a:ext cx="228515" cy="188130"/>
            </a:xfrm>
            <a:custGeom>
              <a:avLst/>
              <a:gdLst>
                <a:gd name="T0" fmla="*/ 0 w 238"/>
                <a:gd name="T1" fmla="*/ 183406692 h 199"/>
                <a:gd name="T2" fmla="*/ 153260772 w 238"/>
                <a:gd name="T3" fmla="*/ 461997573 h 199"/>
                <a:gd name="T4" fmla="*/ 569936513 w 238"/>
                <a:gd name="T5" fmla="*/ 257696679 h 199"/>
                <a:gd name="T6" fmla="*/ 402307398 w 238"/>
                <a:gd name="T7" fmla="*/ 0 h 199"/>
                <a:gd name="T8" fmla="*/ 0 w 238"/>
                <a:gd name="T9" fmla="*/ 183406692 h 199"/>
                <a:gd name="T10" fmla="*/ 0 60000 65536"/>
                <a:gd name="T11" fmla="*/ 0 60000 65536"/>
                <a:gd name="T12" fmla="*/ 0 60000 65536"/>
                <a:gd name="T13" fmla="*/ 0 60000 65536"/>
                <a:gd name="T14" fmla="*/ 0 60000 65536"/>
                <a:gd name="T15" fmla="*/ 0 w 238"/>
                <a:gd name="T16" fmla="*/ 0 h 199"/>
                <a:gd name="T17" fmla="*/ 238 w 238"/>
                <a:gd name="T18" fmla="*/ 199 h 199"/>
              </a:gdLst>
              <a:ahLst/>
              <a:cxnLst>
                <a:cxn ang="T10">
                  <a:pos x="T0" y="T1"/>
                </a:cxn>
                <a:cxn ang="T11">
                  <a:pos x="T2" y="T3"/>
                </a:cxn>
                <a:cxn ang="T12">
                  <a:pos x="T4" y="T5"/>
                </a:cxn>
                <a:cxn ang="T13">
                  <a:pos x="T6" y="T7"/>
                </a:cxn>
                <a:cxn ang="T14">
                  <a:pos x="T8" y="T9"/>
                </a:cxn>
              </a:cxnLst>
              <a:rect l="T15" t="T16" r="T17" b="T18"/>
              <a:pathLst>
                <a:path w="238" h="199">
                  <a:moveTo>
                    <a:pt x="0" y="79"/>
                  </a:moveTo>
                  <a:lnTo>
                    <a:pt x="64" y="199"/>
                  </a:lnTo>
                  <a:lnTo>
                    <a:pt x="238" y="111"/>
                  </a:lnTo>
                  <a:lnTo>
                    <a:pt x="168" y="0"/>
                  </a:lnTo>
                  <a:lnTo>
                    <a:pt x="0" y="7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ja-JP" altLang="en-US"/>
            </a:p>
          </p:txBody>
        </p:sp>
        <p:sp>
          <p:nvSpPr>
            <p:cNvPr id="275" name="Freeform 4"/>
            <p:cNvSpPr>
              <a:spLocks/>
            </p:cNvSpPr>
            <p:nvPr/>
          </p:nvSpPr>
          <p:spPr bwMode="auto">
            <a:xfrm>
              <a:off x="8104083" y="5023781"/>
              <a:ext cx="173356" cy="236394"/>
            </a:xfrm>
            <a:custGeom>
              <a:avLst/>
              <a:gdLst>
                <a:gd name="T0" fmla="*/ 2409049 w 180"/>
                <a:gd name="T1" fmla="*/ 0 h 250"/>
                <a:gd name="T2" fmla="*/ 0 w 180"/>
                <a:gd name="T3" fmla="*/ 573676272 h 250"/>
                <a:gd name="T4" fmla="*/ 433690889 w 180"/>
                <a:gd name="T5" fmla="*/ 580644000 h 250"/>
                <a:gd name="T6" fmla="*/ 433690889 w 180"/>
                <a:gd name="T7" fmla="*/ 2322576 h 250"/>
                <a:gd name="T8" fmla="*/ 2409049 w 180"/>
                <a:gd name="T9" fmla="*/ 0 h 250"/>
                <a:gd name="T10" fmla="*/ 0 60000 65536"/>
                <a:gd name="T11" fmla="*/ 0 60000 65536"/>
                <a:gd name="T12" fmla="*/ 0 60000 65536"/>
                <a:gd name="T13" fmla="*/ 0 60000 65536"/>
                <a:gd name="T14" fmla="*/ 0 60000 65536"/>
                <a:gd name="T15" fmla="*/ 0 w 180"/>
                <a:gd name="T16" fmla="*/ 0 h 250"/>
                <a:gd name="T17" fmla="*/ 180 w 180"/>
                <a:gd name="T18" fmla="*/ 250 h 250"/>
              </a:gdLst>
              <a:ahLst/>
              <a:cxnLst>
                <a:cxn ang="T10">
                  <a:pos x="T0" y="T1"/>
                </a:cxn>
                <a:cxn ang="T11">
                  <a:pos x="T2" y="T3"/>
                </a:cxn>
                <a:cxn ang="T12">
                  <a:pos x="T4" y="T5"/>
                </a:cxn>
                <a:cxn ang="T13">
                  <a:pos x="T6" y="T7"/>
                </a:cxn>
                <a:cxn ang="T14">
                  <a:pos x="T8" y="T9"/>
                </a:cxn>
              </a:cxnLst>
              <a:rect l="T15" t="T16" r="T17" b="T18"/>
              <a:pathLst>
                <a:path w="180" h="250">
                  <a:moveTo>
                    <a:pt x="1" y="0"/>
                  </a:moveTo>
                  <a:lnTo>
                    <a:pt x="0" y="247"/>
                  </a:lnTo>
                  <a:lnTo>
                    <a:pt x="180" y="250"/>
                  </a:lnTo>
                  <a:lnTo>
                    <a:pt x="180" y="1"/>
                  </a:lnTo>
                  <a:lnTo>
                    <a:pt x="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ja-JP" altLang="en-US"/>
            </a:p>
          </p:txBody>
        </p:sp>
        <p:sp>
          <p:nvSpPr>
            <p:cNvPr id="276" name="Freeform 13"/>
            <p:cNvSpPr>
              <a:spLocks/>
            </p:cNvSpPr>
            <p:nvPr/>
          </p:nvSpPr>
          <p:spPr bwMode="auto">
            <a:xfrm>
              <a:off x="8846758" y="4780495"/>
              <a:ext cx="11820" cy="254616"/>
            </a:xfrm>
            <a:custGeom>
              <a:avLst/>
              <a:gdLst>
                <a:gd name="T0" fmla="*/ 0 w 12"/>
                <a:gd name="T1" fmla="*/ 0 h 510"/>
                <a:gd name="T2" fmla="*/ 30241875 w 12"/>
                <a:gd name="T3" fmla="*/ 1285279688 h 510"/>
                <a:gd name="T4" fmla="*/ 0 60000 65536"/>
                <a:gd name="T5" fmla="*/ 0 60000 65536"/>
                <a:gd name="T6" fmla="*/ 0 w 12"/>
                <a:gd name="T7" fmla="*/ 0 h 510"/>
                <a:gd name="T8" fmla="*/ 12 w 12"/>
                <a:gd name="T9" fmla="*/ 510 h 510"/>
              </a:gdLst>
              <a:ahLst/>
              <a:cxnLst>
                <a:cxn ang="T4">
                  <a:pos x="T0" y="T1"/>
                </a:cxn>
                <a:cxn ang="T5">
                  <a:pos x="T2" y="T3"/>
                </a:cxn>
              </a:cxnLst>
              <a:rect l="T6" t="T7" r="T8" b="T9"/>
              <a:pathLst>
                <a:path w="12" h="510">
                  <a:moveTo>
                    <a:pt x="0" y="0"/>
                  </a:moveTo>
                  <a:lnTo>
                    <a:pt x="12" y="510"/>
                  </a:lnTo>
                </a:path>
              </a:pathLst>
            </a:custGeom>
            <a:noFill/>
            <a:ln w="6350">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ja-JP" altLang="en-US"/>
            </a:p>
          </p:txBody>
        </p:sp>
        <p:sp>
          <p:nvSpPr>
            <p:cNvPr id="277" name="Freeform 15"/>
            <p:cNvSpPr>
              <a:spLocks/>
            </p:cNvSpPr>
            <p:nvPr/>
          </p:nvSpPr>
          <p:spPr bwMode="auto">
            <a:xfrm>
              <a:off x="3663185" y="3224746"/>
              <a:ext cx="5284662" cy="2568811"/>
            </a:xfrm>
            <a:custGeom>
              <a:avLst/>
              <a:gdLst>
                <a:gd name="T0" fmla="*/ 2147483647 w 5762"/>
                <a:gd name="T1" fmla="*/ 2147483647 h 2838"/>
                <a:gd name="T2" fmla="*/ 609879303 w 5762"/>
                <a:gd name="T3" fmla="*/ 2147483647 h 2838"/>
                <a:gd name="T4" fmla="*/ 4387173 w 5762"/>
                <a:gd name="T5" fmla="*/ 2147483647 h 2838"/>
                <a:gd name="T6" fmla="*/ 0 w 5762"/>
                <a:gd name="T7" fmla="*/ 2147483647 h 2838"/>
                <a:gd name="T8" fmla="*/ 1748467796 w 5762"/>
                <a:gd name="T9" fmla="*/ 1851557836 h 2838"/>
                <a:gd name="T10" fmla="*/ 2147483647 w 5762"/>
                <a:gd name="T11" fmla="*/ 1276936590 h 2838"/>
                <a:gd name="T12" fmla="*/ 2147483647 w 5762"/>
                <a:gd name="T13" fmla="*/ 1200319548 h 2838"/>
                <a:gd name="T14" fmla="*/ 2147483647 w 5762"/>
                <a:gd name="T15" fmla="*/ 1021548396 h 2838"/>
                <a:gd name="T16" fmla="*/ 2147483647 w 5762"/>
                <a:gd name="T17" fmla="*/ 842777245 h 2838"/>
                <a:gd name="T18" fmla="*/ 2147483647 w 5762"/>
                <a:gd name="T19" fmla="*/ 919394286 h 2838"/>
                <a:gd name="T20" fmla="*/ 2147483647 w 5762"/>
                <a:gd name="T21" fmla="*/ 798085551 h 2838"/>
                <a:gd name="T22" fmla="*/ 2147483647 w 5762"/>
                <a:gd name="T23" fmla="*/ 791700190 h 2838"/>
                <a:gd name="T24" fmla="*/ 2147483647 w 5762"/>
                <a:gd name="T25" fmla="*/ 740623134 h 2838"/>
                <a:gd name="T26" fmla="*/ 2147483647 w 5762"/>
                <a:gd name="T27" fmla="*/ 651236829 h 2838"/>
                <a:gd name="T28" fmla="*/ 2147483647 w 5762"/>
                <a:gd name="T29" fmla="*/ 759776301 h 2838"/>
                <a:gd name="T30" fmla="*/ 2147483647 w 5762"/>
                <a:gd name="T31" fmla="*/ 587390510 h 2838"/>
                <a:gd name="T32" fmla="*/ 2147483647 w 5762"/>
                <a:gd name="T33" fmla="*/ 408619359 h 2838"/>
                <a:gd name="T34" fmla="*/ 2147483647 w 5762"/>
                <a:gd name="T35" fmla="*/ 0 h 2838"/>
                <a:gd name="T36" fmla="*/ 2147483647 w 5762"/>
                <a:gd name="T37" fmla="*/ 166001888 h 2838"/>
                <a:gd name="T38" fmla="*/ 2147483647 w 5762"/>
                <a:gd name="T39" fmla="*/ 12769264 h 2838"/>
                <a:gd name="T40" fmla="*/ 2147483647 w 5762"/>
                <a:gd name="T41" fmla="*/ 1621708170 h 2838"/>
                <a:gd name="T42" fmla="*/ 2147483647 w 5762"/>
                <a:gd name="T43" fmla="*/ 1619579717 h 2838"/>
                <a:gd name="T44" fmla="*/ 2147483647 w 5762"/>
                <a:gd name="T45" fmla="*/ 2147483647 h 2838"/>
                <a:gd name="T46" fmla="*/ 2147483647 w 5762"/>
                <a:gd name="T47" fmla="*/ 2147483647 h 2838"/>
                <a:gd name="T48" fmla="*/ 2147483647 w 5762"/>
                <a:gd name="T49" fmla="*/ 2147483647 h 2838"/>
                <a:gd name="T50" fmla="*/ 2147483647 w 5762"/>
                <a:gd name="T51" fmla="*/ 2147483647 h 28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62"/>
                <a:gd name="T79" fmla="*/ 0 h 2838"/>
                <a:gd name="T80" fmla="*/ 5762 w 5762"/>
                <a:gd name="T81" fmla="*/ 2838 h 2838"/>
                <a:gd name="connsiteX0" fmla="*/ 3638 w 10000"/>
                <a:gd name="connsiteY0" fmla="*/ 6364 h 10000"/>
                <a:gd name="connsiteX1" fmla="*/ 482 w 10000"/>
                <a:gd name="connsiteY1" fmla="*/ 10000 h 10000"/>
                <a:gd name="connsiteX2" fmla="*/ 3 w 10000"/>
                <a:gd name="connsiteY2" fmla="*/ 9979 h 10000"/>
                <a:gd name="connsiteX3" fmla="*/ 0 w 10000"/>
                <a:gd name="connsiteY3" fmla="*/ 3591 h 10000"/>
                <a:gd name="connsiteX4" fmla="*/ 1383 w 10000"/>
                <a:gd name="connsiteY4" fmla="*/ 3066 h 10000"/>
                <a:gd name="connsiteX5" fmla="*/ 2154 w 10000"/>
                <a:gd name="connsiteY5" fmla="*/ 2114 h 10000"/>
                <a:gd name="connsiteX6" fmla="*/ 2274 w 10000"/>
                <a:gd name="connsiteY6" fmla="*/ 1987 h 10000"/>
                <a:gd name="connsiteX7" fmla="*/ 2482 w 10000"/>
                <a:gd name="connsiteY7" fmla="*/ 1691 h 10000"/>
                <a:gd name="connsiteX8" fmla="*/ 2909 w 10000"/>
                <a:gd name="connsiteY8" fmla="*/ 1395 h 10000"/>
                <a:gd name="connsiteX9" fmla="*/ 3044 w 10000"/>
                <a:gd name="connsiteY9" fmla="*/ 1522 h 10000"/>
                <a:gd name="connsiteX10" fmla="*/ 3278 w 10000"/>
                <a:gd name="connsiteY10" fmla="*/ 1321 h 10000"/>
                <a:gd name="connsiteX11" fmla="*/ 3549 w 10000"/>
                <a:gd name="connsiteY11" fmla="*/ 1311 h 10000"/>
                <a:gd name="connsiteX12" fmla="*/ 3789 w 10000"/>
                <a:gd name="connsiteY12" fmla="*/ 1226 h 10000"/>
                <a:gd name="connsiteX13" fmla="*/ 4023 w 10000"/>
                <a:gd name="connsiteY13" fmla="*/ 1078 h 10000"/>
                <a:gd name="connsiteX14" fmla="*/ 4080 w 10000"/>
                <a:gd name="connsiteY14" fmla="*/ 1258 h 10000"/>
                <a:gd name="connsiteX15" fmla="*/ 4507 w 10000"/>
                <a:gd name="connsiteY15" fmla="*/ 973 h 10000"/>
                <a:gd name="connsiteX16" fmla="*/ 4471 w 10000"/>
                <a:gd name="connsiteY16" fmla="*/ 677 h 10000"/>
                <a:gd name="connsiteX17" fmla="*/ 6220 w 10000"/>
                <a:gd name="connsiteY17" fmla="*/ 0 h 10000"/>
                <a:gd name="connsiteX18" fmla="*/ 6381 w 10000"/>
                <a:gd name="connsiteY18" fmla="*/ 275 h 10000"/>
                <a:gd name="connsiteX19" fmla="*/ 6532 w 10000"/>
                <a:gd name="connsiteY19" fmla="*/ 21 h 10000"/>
                <a:gd name="connsiteX20" fmla="*/ 8802 w 10000"/>
                <a:gd name="connsiteY20" fmla="*/ 2685 h 10000"/>
                <a:gd name="connsiteX21" fmla="*/ 10000 w 10000"/>
                <a:gd name="connsiteY21" fmla="*/ 2681 h 10000"/>
                <a:gd name="connsiteX22" fmla="*/ 9998 w 10000"/>
                <a:gd name="connsiteY22" fmla="*/ 9979 h 10000"/>
                <a:gd name="connsiteX23" fmla="*/ 3169 w 10000"/>
                <a:gd name="connsiteY23" fmla="*/ 10000 h 10000"/>
                <a:gd name="connsiteX24" fmla="*/ 4205 w 10000"/>
                <a:gd name="connsiteY24" fmla="*/ 8654 h 10000"/>
                <a:gd name="connsiteX25" fmla="*/ 3638 w 10000"/>
                <a:gd name="connsiteY25" fmla="*/ 6364 h 10000"/>
                <a:gd name="connsiteX0" fmla="*/ 3638 w 10000"/>
                <a:gd name="connsiteY0" fmla="*/ 6364 h 10025"/>
                <a:gd name="connsiteX1" fmla="*/ 482 w 10000"/>
                <a:gd name="connsiteY1" fmla="*/ 10000 h 10025"/>
                <a:gd name="connsiteX2" fmla="*/ 3 w 10000"/>
                <a:gd name="connsiteY2" fmla="*/ 9979 h 10025"/>
                <a:gd name="connsiteX3" fmla="*/ 0 w 10000"/>
                <a:gd name="connsiteY3" fmla="*/ 3591 h 10025"/>
                <a:gd name="connsiteX4" fmla="*/ 1383 w 10000"/>
                <a:gd name="connsiteY4" fmla="*/ 3066 h 10025"/>
                <a:gd name="connsiteX5" fmla="*/ 2154 w 10000"/>
                <a:gd name="connsiteY5" fmla="*/ 2114 h 10025"/>
                <a:gd name="connsiteX6" fmla="*/ 2274 w 10000"/>
                <a:gd name="connsiteY6" fmla="*/ 1987 h 10025"/>
                <a:gd name="connsiteX7" fmla="*/ 2482 w 10000"/>
                <a:gd name="connsiteY7" fmla="*/ 1691 h 10025"/>
                <a:gd name="connsiteX8" fmla="*/ 2909 w 10000"/>
                <a:gd name="connsiteY8" fmla="*/ 1395 h 10025"/>
                <a:gd name="connsiteX9" fmla="*/ 3044 w 10000"/>
                <a:gd name="connsiteY9" fmla="*/ 1522 h 10025"/>
                <a:gd name="connsiteX10" fmla="*/ 3278 w 10000"/>
                <a:gd name="connsiteY10" fmla="*/ 1321 h 10025"/>
                <a:gd name="connsiteX11" fmla="*/ 3549 w 10000"/>
                <a:gd name="connsiteY11" fmla="*/ 1311 h 10025"/>
                <a:gd name="connsiteX12" fmla="*/ 3789 w 10000"/>
                <a:gd name="connsiteY12" fmla="*/ 1226 h 10025"/>
                <a:gd name="connsiteX13" fmla="*/ 4023 w 10000"/>
                <a:gd name="connsiteY13" fmla="*/ 1078 h 10025"/>
                <a:gd name="connsiteX14" fmla="*/ 4080 w 10000"/>
                <a:gd name="connsiteY14" fmla="*/ 1258 h 10025"/>
                <a:gd name="connsiteX15" fmla="*/ 4507 w 10000"/>
                <a:gd name="connsiteY15" fmla="*/ 973 h 10025"/>
                <a:gd name="connsiteX16" fmla="*/ 4471 w 10000"/>
                <a:gd name="connsiteY16" fmla="*/ 677 h 10025"/>
                <a:gd name="connsiteX17" fmla="*/ 6220 w 10000"/>
                <a:gd name="connsiteY17" fmla="*/ 0 h 10025"/>
                <a:gd name="connsiteX18" fmla="*/ 6381 w 10000"/>
                <a:gd name="connsiteY18" fmla="*/ 275 h 10025"/>
                <a:gd name="connsiteX19" fmla="*/ 6532 w 10000"/>
                <a:gd name="connsiteY19" fmla="*/ 21 h 10025"/>
                <a:gd name="connsiteX20" fmla="*/ 8802 w 10000"/>
                <a:gd name="connsiteY20" fmla="*/ 2685 h 10025"/>
                <a:gd name="connsiteX21" fmla="*/ 10000 w 10000"/>
                <a:gd name="connsiteY21" fmla="*/ 2681 h 10025"/>
                <a:gd name="connsiteX22" fmla="*/ 9998 w 10000"/>
                <a:gd name="connsiteY22" fmla="*/ 9979 h 10025"/>
                <a:gd name="connsiteX23" fmla="*/ 3061 w 10000"/>
                <a:gd name="connsiteY23" fmla="*/ 10025 h 10025"/>
                <a:gd name="connsiteX24" fmla="*/ 4205 w 10000"/>
                <a:gd name="connsiteY24" fmla="*/ 8654 h 10025"/>
                <a:gd name="connsiteX25" fmla="*/ 3638 w 10000"/>
                <a:gd name="connsiteY25" fmla="*/ 6364 h 10025"/>
                <a:gd name="connsiteX0" fmla="*/ 3506 w 10000"/>
                <a:gd name="connsiteY0" fmla="*/ 6413 h 10025"/>
                <a:gd name="connsiteX1" fmla="*/ 482 w 10000"/>
                <a:gd name="connsiteY1" fmla="*/ 10000 h 10025"/>
                <a:gd name="connsiteX2" fmla="*/ 3 w 10000"/>
                <a:gd name="connsiteY2" fmla="*/ 9979 h 10025"/>
                <a:gd name="connsiteX3" fmla="*/ 0 w 10000"/>
                <a:gd name="connsiteY3" fmla="*/ 3591 h 10025"/>
                <a:gd name="connsiteX4" fmla="*/ 1383 w 10000"/>
                <a:gd name="connsiteY4" fmla="*/ 3066 h 10025"/>
                <a:gd name="connsiteX5" fmla="*/ 2154 w 10000"/>
                <a:gd name="connsiteY5" fmla="*/ 2114 h 10025"/>
                <a:gd name="connsiteX6" fmla="*/ 2274 w 10000"/>
                <a:gd name="connsiteY6" fmla="*/ 1987 h 10025"/>
                <a:gd name="connsiteX7" fmla="*/ 2482 w 10000"/>
                <a:gd name="connsiteY7" fmla="*/ 1691 h 10025"/>
                <a:gd name="connsiteX8" fmla="*/ 2909 w 10000"/>
                <a:gd name="connsiteY8" fmla="*/ 1395 h 10025"/>
                <a:gd name="connsiteX9" fmla="*/ 3044 w 10000"/>
                <a:gd name="connsiteY9" fmla="*/ 1522 h 10025"/>
                <a:gd name="connsiteX10" fmla="*/ 3278 w 10000"/>
                <a:gd name="connsiteY10" fmla="*/ 1321 h 10025"/>
                <a:gd name="connsiteX11" fmla="*/ 3549 w 10000"/>
                <a:gd name="connsiteY11" fmla="*/ 1311 h 10025"/>
                <a:gd name="connsiteX12" fmla="*/ 3789 w 10000"/>
                <a:gd name="connsiteY12" fmla="*/ 1226 h 10025"/>
                <a:gd name="connsiteX13" fmla="*/ 4023 w 10000"/>
                <a:gd name="connsiteY13" fmla="*/ 1078 h 10025"/>
                <a:gd name="connsiteX14" fmla="*/ 4080 w 10000"/>
                <a:gd name="connsiteY14" fmla="*/ 1258 h 10025"/>
                <a:gd name="connsiteX15" fmla="*/ 4507 w 10000"/>
                <a:gd name="connsiteY15" fmla="*/ 973 h 10025"/>
                <a:gd name="connsiteX16" fmla="*/ 4471 w 10000"/>
                <a:gd name="connsiteY16" fmla="*/ 677 h 10025"/>
                <a:gd name="connsiteX17" fmla="*/ 6220 w 10000"/>
                <a:gd name="connsiteY17" fmla="*/ 0 h 10025"/>
                <a:gd name="connsiteX18" fmla="*/ 6381 w 10000"/>
                <a:gd name="connsiteY18" fmla="*/ 275 h 10025"/>
                <a:gd name="connsiteX19" fmla="*/ 6532 w 10000"/>
                <a:gd name="connsiteY19" fmla="*/ 21 h 10025"/>
                <a:gd name="connsiteX20" fmla="*/ 8802 w 10000"/>
                <a:gd name="connsiteY20" fmla="*/ 2685 h 10025"/>
                <a:gd name="connsiteX21" fmla="*/ 10000 w 10000"/>
                <a:gd name="connsiteY21" fmla="*/ 2681 h 10025"/>
                <a:gd name="connsiteX22" fmla="*/ 9998 w 10000"/>
                <a:gd name="connsiteY22" fmla="*/ 9979 h 10025"/>
                <a:gd name="connsiteX23" fmla="*/ 3061 w 10000"/>
                <a:gd name="connsiteY23" fmla="*/ 10025 h 10025"/>
                <a:gd name="connsiteX24" fmla="*/ 4205 w 10000"/>
                <a:gd name="connsiteY24" fmla="*/ 8654 h 10025"/>
                <a:gd name="connsiteX25" fmla="*/ 3506 w 10000"/>
                <a:gd name="connsiteY25" fmla="*/ 6413 h 10025"/>
                <a:gd name="connsiteX0" fmla="*/ 3506 w 10000"/>
                <a:gd name="connsiteY0" fmla="*/ 6413 h 10025"/>
                <a:gd name="connsiteX1" fmla="*/ 374 w 10000"/>
                <a:gd name="connsiteY1" fmla="*/ 10000 h 10025"/>
                <a:gd name="connsiteX2" fmla="*/ 3 w 10000"/>
                <a:gd name="connsiteY2" fmla="*/ 9979 h 10025"/>
                <a:gd name="connsiteX3" fmla="*/ 0 w 10000"/>
                <a:gd name="connsiteY3" fmla="*/ 3591 h 10025"/>
                <a:gd name="connsiteX4" fmla="*/ 1383 w 10000"/>
                <a:gd name="connsiteY4" fmla="*/ 3066 h 10025"/>
                <a:gd name="connsiteX5" fmla="*/ 2154 w 10000"/>
                <a:gd name="connsiteY5" fmla="*/ 2114 h 10025"/>
                <a:gd name="connsiteX6" fmla="*/ 2274 w 10000"/>
                <a:gd name="connsiteY6" fmla="*/ 1987 h 10025"/>
                <a:gd name="connsiteX7" fmla="*/ 2482 w 10000"/>
                <a:gd name="connsiteY7" fmla="*/ 1691 h 10025"/>
                <a:gd name="connsiteX8" fmla="*/ 2909 w 10000"/>
                <a:gd name="connsiteY8" fmla="*/ 1395 h 10025"/>
                <a:gd name="connsiteX9" fmla="*/ 3044 w 10000"/>
                <a:gd name="connsiteY9" fmla="*/ 1522 h 10025"/>
                <a:gd name="connsiteX10" fmla="*/ 3278 w 10000"/>
                <a:gd name="connsiteY10" fmla="*/ 1321 h 10025"/>
                <a:gd name="connsiteX11" fmla="*/ 3549 w 10000"/>
                <a:gd name="connsiteY11" fmla="*/ 1311 h 10025"/>
                <a:gd name="connsiteX12" fmla="*/ 3789 w 10000"/>
                <a:gd name="connsiteY12" fmla="*/ 1226 h 10025"/>
                <a:gd name="connsiteX13" fmla="*/ 4023 w 10000"/>
                <a:gd name="connsiteY13" fmla="*/ 1078 h 10025"/>
                <a:gd name="connsiteX14" fmla="*/ 4080 w 10000"/>
                <a:gd name="connsiteY14" fmla="*/ 1258 h 10025"/>
                <a:gd name="connsiteX15" fmla="*/ 4507 w 10000"/>
                <a:gd name="connsiteY15" fmla="*/ 973 h 10025"/>
                <a:gd name="connsiteX16" fmla="*/ 4471 w 10000"/>
                <a:gd name="connsiteY16" fmla="*/ 677 h 10025"/>
                <a:gd name="connsiteX17" fmla="*/ 6220 w 10000"/>
                <a:gd name="connsiteY17" fmla="*/ 0 h 10025"/>
                <a:gd name="connsiteX18" fmla="*/ 6381 w 10000"/>
                <a:gd name="connsiteY18" fmla="*/ 275 h 10025"/>
                <a:gd name="connsiteX19" fmla="*/ 6532 w 10000"/>
                <a:gd name="connsiteY19" fmla="*/ 21 h 10025"/>
                <a:gd name="connsiteX20" fmla="*/ 8802 w 10000"/>
                <a:gd name="connsiteY20" fmla="*/ 2685 h 10025"/>
                <a:gd name="connsiteX21" fmla="*/ 10000 w 10000"/>
                <a:gd name="connsiteY21" fmla="*/ 2681 h 10025"/>
                <a:gd name="connsiteX22" fmla="*/ 9998 w 10000"/>
                <a:gd name="connsiteY22" fmla="*/ 9979 h 10025"/>
                <a:gd name="connsiteX23" fmla="*/ 3061 w 10000"/>
                <a:gd name="connsiteY23" fmla="*/ 10025 h 10025"/>
                <a:gd name="connsiteX24" fmla="*/ 4205 w 10000"/>
                <a:gd name="connsiteY24" fmla="*/ 8654 h 10025"/>
                <a:gd name="connsiteX25" fmla="*/ 3506 w 10000"/>
                <a:gd name="connsiteY25" fmla="*/ 6413 h 10025"/>
                <a:gd name="connsiteX0" fmla="*/ 3506 w 10000"/>
                <a:gd name="connsiteY0" fmla="*/ 6392 h 10004"/>
                <a:gd name="connsiteX1" fmla="*/ 374 w 10000"/>
                <a:gd name="connsiteY1" fmla="*/ 9979 h 10004"/>
                <a:gd name="connsiteX2" fmla="*/ 3 w 10000"/>
                <a:gd name="connsiteY2" fmla="*/ 9958 h 10004"/>
                <a:gd name="connsiteX3" fmla="*/ 0 w 10000"/>
                <a:gd name="connsiteY3" fmla="*/ 3570 h 10004"/>
                <a:gd name="connsiteX4" fmla="*/ 1383 w 10000"/>
                <a:gd name="connsiteY4" fmla="*/ 3045 h 10004"/>
                <a:gd name="connsiteX5" fmla="*/ 2154 w 10000"/>
                <a:gd name="connsiteY5" fmla="*/ 2093 h 10004"/>
                <a:gd name="connsiteX6" fmla="*/ 2274 w 10000"/>
                <a:gd name="connsiteY6" fmla="*/ 1966 h 10004"/>
                <a:gd name="connsiteX7" fmla="*/ 2482 w 10000"/>
                <a:gd name="connsiteY7" fmla="*/ 1670 h 10004"/>
                <a:gd name="connsiteX8" fmla="*/ 2909 w 10000"/>
                <a:gd name="connsiteY8" fmla="*/ 1374 h 10004"/>
                <a:gd name="connsiteX9" fmla="*/ 3044 w 10000"/>
                <a:gd name="connsiteY9" fmla="*/ 1501 h 10004"/>
                <a:gd name="connsiteX10" fmla="*/ 3278 w 10000"/>
                <a:gd name="connsiteY10" fmla="*/ 1300 h 10004"/>
                <a:gd name="connsiteX11" fmla="*/ 3549 w 10000"/>
                <a:gd name="connsiteY11" fmla="*/ 1290 h 10004"/>
                <a:gd name="connsiteX12" fmla="*/ 3789 w 10000"/>
                <a:gd name="connsiteY12" fmla="*/ 1205 h 10004"/>
                <a:gd name="connsiteX13" fmla="*/ 4023 w 10000"/>
                <a:gd name="connsiteY13" fmla="*/ 1057 h 10004"/>
                <a:gd name="connsiteX14" fmla="*/ 4080 w 10000"/>
                <a:gd name="connsiteY14" fmla="*/ 1237 h 10004"/>
                <a:gd name="connsiteX15" fmla="*/ 4507 w 10000"/>
                <a:gd name="connsiteY15" fmla="*/ 952 h 10004"/>
                <a:gd name="connsiteX16" fmla="*/ 4471 w 10000"/>
                <a:gd name="connsiteY16" fmla="*/ 656 h 10004"/>
                <a:gd name="connsiteX17" fmla="*/ 6124 w 10000"/>
                <a:gd name="connsiteY17" fmla="*/ 4 h 10004"/>
                <a:gd name="connsiteX18" fmla="*/ 6381 w 10000"/>
                <a:gd name="connsiteY18" fmla="*/ 254 h 10004"/>
                <a:gd name="connsiteX19" fmla="*/ 6532 w 10000"/>
                <a:gd name="connsiteY19" fmla="*/ 0 h 10004"/>
                <a:gd name="connsiteX20" fmla="*/ 8802 w 10000"/>
                <a:gd name="connsiteY20" fmla="*/ 2664 h 10004"/>
                <a:gd name="connsiteX21" fmla="*/ 10000 w 10000"/>
                <a:gd name="connsiteY21" fmla="*/ 2660 h 10004"/>
                <a:gd name="connsiteX22" fmla="*/ 9998 w 10000"/>
                <a:gd name="connsiteY22" fmla="*/ 9958 h 10004"/>
                <a:gd name="connsiteX23" fmla="*/ 3061 w 10000"/>
                <a:gd name="connsiteY23" fmla="*/ 10004 h 10004"/>
                <a:gd name="connsiteX24" fmla="*/ 4205 w 10000"/>
                <a:gd name="connsiteY24" fmla="*/ 8633 h 10004"/>
                <a:gd name="connsiteX25" fmla="*/ 3506 w 10000"/>
                <a:gd name="connsiteY25" fmla="*/ 6392 h 10004"/>
                <a:gd name="connsiteX0" fmla="*/ 3506 w 10000"/>
                <a:gd name="connsiteY0" fmla="*/ 6392 h 10004"/>
                <a:gd name="connsiteX1" fmla="*/ 374 w 10000"/>
                <a:gd name="connsiteY1" fmla="*/ 9979 h 10004"/>
                <a:gd name="connsiteX2" fmla="*/ 3 w 10000"/>
                <a:gd name="connsiteY2" fmla="*/ 9958 h 10004"/>
                <a:gd name="connsiteX3" fmla="*/ 0 w 10000"/>
                <a:gd name="connsiteY3" fmla="*/ 3570 h 10004"/>
                <a:gd name="connsiteX4" fmla="*/ 1383 w 10000"/>
                <a:gd name="connsiteY4" fmla="*/ 3045 h 10004"/>
                <a:gd name="connsiteX5" fmla="*/ 2154 w 10000"/>
                <a:gd name="connsiteY5" fmla="*/ 2093 h 10004"/>
                <a:gd name="connsiteX6" fmla="*/ 2274 w 10000"/>
                <a:gd name="connsiteY6" fmla="*/ 1966 h 10004"/>
                <a:gd name="connsiteX7" fmla="*/ 2482 w 10000"/>
                <a:gd name="connsiteY7" fmla="*/ 1670 h 10004"/>
                <a:gd name="connsiteX8" fmla="*/ 2909 w 10000"/>
                <a:gd name="connsiteY8" fmla="*/ 1374 h 10004"/>
                <a:gd name="connsiteX9" fmla="*/ 3044 w 10000"/>
                <a:gd name="connsiteY9" fmla="*/ 1501 h 10004"/>
                <a:gd name="connsiteX10" fmla="*/ 3278 w 10000"/>
                <a:gd name="connsiteY10" fmla="*/ 1300 h 10004"/>
                <a:gd name="connsiteX11" fmla="*/ 3549 w 10000"/>
                <a:gd name="connsiteY11" fmla="*/ 1290 h 10004"/>
                <a:gd name="connsiteX12" fmla="*/ 3789 w 10000"/>
                <a:gd name="connsiteY12" fmla="*/ 1205 h 10004"/>
                <a:gd name="connsiteX13" fmla="*/ 4023 w 10000"/>
                <a:gd name="connsiteY13" fmla="*/ 1057 h 10004"/>
                <a:gd name="connsiteX14" fmla="*/ 4080 w 10000"/>
                <a:gd name="connsiteY14" fmla="*/ 1237 h 10004"/>
                <a:gd name="connsiteX15" fmla="*/ 4507 w 10000"/>
                <a:gd name="connsiteY15" fmla="*/ 952 h 10004"/>
                <a:gd name="connsiteX16" fmla="*/ 4471 w 10000"/>
                <a:gd name="connsiteY16" fmla="*/ 656 h 10004"/>
                <a:gd name="connsiteX17" fmla="*/ 6124 w 10000"/>
                <a:gd name="connsiteY17" fmla="*/ 4 h 10004"/>
                <a:gd name="connsiteX18" fmla="*/ 6321 w 10000"/>
                <a:gd name="connsiteY18" fmla="*/ 303 h 10004"/>
                <a:gd name="connsiteX19" fmla="*/ 6532 w 10000"/>
                <a:gd name="connsiteY19" fmla="*/ 0 h 10004"/>
                <a:gd name="connsiteX20" fmla="*/ 8802 w 10000"/>
                <a:gd name="connsiteY20" fmla="*/ 2664 h 10004"/>
                <a:gd name="connsiteX21" fmla="*/ 10000 w 10000"/>
                <a:gd name="connsiteY21" fmla="*/ 2660 h 10004"/>
                <a:gd name="connsiteX22" fmla="*/ 9998 w 10000"/>
                <a:gd name="connsiteY22" fmla="*/ 9958 h 10004"/>
                <a:gd name="connsiteX23" fmla="*/ 3061 w 10000"/>
                <a:gd name="connsiteY23" fmla="*/ 10004 h 10004"/>
                <a:gd name="connsiteX24" fmla="*/ 4205 w 10000"/>
                <a:gd name="connsiteY24" fmla="*/ 8633 h 10004"/>
                <a:gd name="connsiteX25" fmla="*/ 3506 w 10000"/>
                <a:gd name="connsiteY25" fmla="*/ 6392 h 10004"/>
                <a:gd name="connsiteX0" fmla="*/ 3506 w 10000"/>
                <a:gd name="connsiteY0" fmla="*/ 6392 h 10004"/>
                <a:gd name="connsiteX1" fmla="*/ 374 w 10000"/>
                <a:gd name="connsiteY1" fmla="*/ 9979 h 10004"/>
                <a:gd name="connsiteX2" fmla="*/ 3 w 10000"/>
                <a:gd name="connsiteY2" fmla="*/ 9958 h 10004"/>
                <a:gd name="connsiteX3" fmla="*/ 0 w 10000"/>
                <a:gd name="connsiteY3" fmla="*/ 3570 h 10004"/>
                <a:gd name="connsiteX4" fmla="*/ 1383 w 10000"/>
                <a:gd name="connsiteY4" fmla="*/ 3045 h 10004"/>
                <a:gd name="connsiteX5" fmla="*/ 2154 w 10000"/>
                <a:gd name="connsiteY5" fmla="*/ 2093 h 10004"/>
                <a:gd name="connsiteX6" fmla="*/ 2274 w 10000"/>
                <a:gd name="connsiteY6" fmla="*/ 1966 h 10004"/>
                <a:gd name="connsiteX7" fmla="*/ 2482 w 10000"/>
                <a:gd name="connsiteY7" fmla="*/ 1670 h 10004"/>
                <a:gd name="connsiteX8" fmla="*/ 2909 w 10000"/>
                <a:gd name="connsiteY8" fmla="*/ 1374 h 10004"/>
                <a:gd name="connsiteX9" fmla="*/ 3044 w 10000"/>
                <a:gd name="connsiteY9" fmla="*/ 1501 h 10004"/>
                <a:gd name="connsiteX10" fmla="*/ 3278 w 10000"/>
                <a:gd name="connsiteY10" fmla="*/ 1300 h 10004"/>
                <a:gd name="connsiteX11" fmla="*/ 3549 w 10000"/>
                <a:gd name="connsiteY11" fmla="*/ 1290 h 10004"/>
                <a:gd name="connsiteX12" fmla="*/ 3789 w 10000"/>
                <a:gd name="connsiteY12" fmla="*/ 1205 h 10004"/>
                <a:gd name="connsiteX13" fmla="*/ 4023 w 10000"/>
                <a:gd name="connsiteY13" fmla="*/ 1057 h 10004"/>
                <a:gd name="connsiteX14" fmla="*/ 4080 w 10000"/>
                <a:gd name="connsiteY14" fmla="*/ 1237 h 10004"/>
                <a:gd name="connsiteX15" fmla="*/ 4507 w 10000"/>
                <a:gd name="connsiteY15" fmla="*/ 952 h 10004"/>
                <a:gd name="connsiteX16" fmla="*/ 4471 w 10000"/>
                <a:gd name="connsiteY16" fmla="*/ 656 h 10004"/>
                <a:gd name="connsiteX17" fmla="*/ 6124 w 10000"/>
                <a:gd name="connsiteY17" fmla="*/ 4 h 10004"/>
                <a:gd name="connsiteX18" fmla="*/ 6303 w 10000"/>
                <a:gd name="connsiteY18" fmla="*/ 377 h 10004"/>
                <a:gd name="connsiteX19" fmla="*/ 6532 w 10000"/>
                <a:gd name="connsiteY19" fmla="*/ 0 h 10004"/>
                <a:gd name="connsiteX20" fmla="*/ 8802 w 10000"/>
                <a:gd name="connsiteY20" fmla="*/ 2664 h 10004"/>
                <a:gd name="connsiteX21" fmla="*/ 10000 w 10000"/>
                <a:gd name="connsiteY21" fmla="*/ 2660 h 10004"/>
                <a:gd name="connsiteX22" fmla="*/ 9998 w 10000"/>
                <a:gd name="connsiteY22" fmla="*/ 9958 h 10004"/>
                <a:gd name="connsiteX23" fmla="*/ 3061 w 10000"/>
                <a:gd name="connsiteY23" fmla="*/ 10004 h 10004"/>
                <a:gd name="connsiteX24" fmla="*/ 4205 w 10000"/>
                <a:gd name="connsiteY24" fmla="*/ 8633 h 10004"/>
                <a:gd name="connsiteX25" fmla="*/ 3506 w 10000"/>
                <a:gd name="connsiteY25" fmla="*/ 6392 h 10004"/>
                <a:gd name="connsiteX0" fmla="*/ 3506 w 10000"/>
                <a:gd name="connsiteY0" fmla="*/ 6388 h 10000"/>
                <a:gd name="connsiteX1" fmla="*/ 374 w 10000"/>
                <a:gd name="connsiteY1" fmla="*/ 9975 h 10000"/>
                <a:gd name="connsiteX2" fmla="*/ 3 w 10000"/>
                <a:gd name="connsiteY2" fmla="*/ 9954 h 10000"/>
                <a:gd name="connsiteX3" fmla="*/ 0 w 10000"/>
                <a:gd name="connsiteY3" fmla="*/ 3566 h 10000"/>
                <a:gd name="connsiteX4" fmla="*/ 1383 w 10000"/>
                <a:gd name="connsiteY4" fmla="*/ 3041 h 10000"/>
                <a:gd name="connsiteX5" fmla="*/ 2154 w 10000"/>
                <a:gd name="connsiteY5" fmla="*/ 2089 h 10000"/>
                <a:gd name="connsiteX6" fmla="*/ 2274 w 10000"/>
                <a:gd name="connsiteY6" fmla="*/ 1962 h 10000"/>
                <a:gd name="connsiteX7" fmla="*/ 2482 w 10000"/>
                <a:gd name="connsiteY7" fmla="*/ 1666 h 10000"/>
                <a:gd name="connsiteX8" fmla="*/ 2909 w 10000"/>
                <a:gd name="connsiteY8" fmla="*/ 1370 h 10000"/>
                <a:gd name="connsiteX9" fmla="*/ 3044 w 10000"/>
                <a:gd name="connsiteY9" fmla="*/ 1497 h 10000"/>
                <a:gd name="connsiteX10" fmla="*/ 3278 w 10000"/>
                <a:gd name="connsiteY10" fmla="*/ 1296 h 10000"/>
                <a:gd name="connsiteX11" fmla="*/ 3549 w 10000"/>
                <a:gd name="connsiteY11" fmla="*/ 1286 h 10000"/>
                <a:gd name="connsiteX12" fmla="*/ 3789 w 10000"/>
                <a:gd name="connsiteY12" fmla="*/ 1201 h 10000"/>
                <a:gd name="connsiteX13" fmla="*/ 4023 w 10000"/>
                <a:gd name="connsiteY13" fmla="*/ 1053 h 10000"/>
                <a:gd name="connsiteX14" fmla="*/ 4080 w 10000"/>
                <a:gd name="connsiteY14" fmla="*/ 1233 h 10000"/>
                <a:gd name="connsiteX15" fmla="*/ 4507 w 10000"/>
                <a:gd name="connsiteY15" fmla="*/ 948 h 10000"/>
                <a:gd name="connsiteX16" fmla="*/ 4471 w 10000"/>
                <a:gd name="connsiteY16" fmla="*/ 652 h 10000"/>
                <a:gd name="connsiteX17" fmla="*/ 6124 w 10000"/>
                <a:gd name="connsiteY17" fmla="*/ 0 h 10000"/>
                <a:gd name="connsiteX18" fmla="*/ 6303 w 10000"/>
                <a:gd name="connsiteY18" fmla="*/ 373 h 10000"/>
                <a:gd name="connsiteX19" fmla="*/ 6487 w 10000"/>
                <a:gd name="connsiteY19" fmla="*/ 89 h 10000"/>
                <a:gd name="connsiteX20" fmla="*/ 8802 w 10000"/>
                <a:gd name="connsiteY20" fmla="*/ 2660 h 10000"/>
                <a:gd name="connsiteX21" fmla="*/ 10000 w 10000"/>
                <a:gd name="connsiteY21" fmla="*/ 2656 h 10000"/>
                <a:gd name="connsiteX22" fmla="*/ 9998 w 10000"/>
                <a:gd name="connsiteY22" fmla="*/ 9954 h 10000"/>
                <a:gd name="connsiteX23" fmla="*/ 3061 w 10000"/>
                <a:gd name="connsiteY23" fmla="*/ 10000 h 10000"/>
                <a:gd name="connsiteX24" fmla="*/ 4205 w 10000"/>
                <a:gd name="connsiteY24" fmla="*/ 8629 h 10000"/>
                <a:gd name="connsiteX25" fmla="*/ 3506 w 10000"/>
                <a:gd name="connsiteY25" fmla="*/ 6388 h 10000"/>
                <a:gd name="connsiteX0" fmla="*/ 3506 w 10000"/>
                <a:gd name="connsiteY0" fmla="*/ 6388 h 10000"/>
                <a:gd name="connsiteX1" fmla="*/ 374 w 10000"/>
                <a:gd name="connsiteY1" fmla="*/ 9975 h 10000"/>
                <a:gd name="connsiteX2" fmla="*/ 3 w 10000"/>
                <a:gd name="connsiteY2" fmla="*/ 9954 h 10000"/>
                <a:gd name="connsiteX3" fmla="*/ 0 w 10000"/>
                <a:gd name="connsiteY3" fmla="*/ 3566 h 10000"/>
                <a:gd name="connsiteX4" fmla="*/ 1383 w 10000"/>
                <a:gd name="connsiteY4" fmla="*/ 3041 h 10000"/>
                <a:gd name="connsiteX5" fmla="*/ 2154 w 10000"/>
                <a:gd name="connsiteY5" fmla="*/ 2089 h 10000"/>
                <a:gd name="connsiteX6" fmla="*/ 2274 w 10000"/>
                <a:gd name="connsiteY6" fmla="*/ 1962 h 10000"/>
                <a:gd name="connsiteX7" fmla="*/ 2482 w 10000"/>
                <a:gd name="connsiteY7" fmla="*/ 1666 h 10000"/>
                <a:gd name="connsiteX8" fmla="*/ 2909 w 10000"/>
                <a:gd name="connsiteY8" fmla="*/ 1370 h 10000"/>
                <a:gd name="connsiteX9" fmla="*/ 3044 w 10000"/>
                <a:gd name="connsiteY9" fmla="*/ 1497 h 10000"/>
                <a:gd name="connsiteX10" fmla="*/ 3278 w 10000"/>
                <a:gd name="connsiteY10" fmla="*/ 1296 h 10000"/>
                <a:gd name="connsiteX11" fmla="*/ 3549 w 10000"/>
                <a:gd name="connsiteY11" fmla="*/ 1286 h 10000"/>
                <a:gd name="connsiteX12" fmla="*/ 3789 w 10000"/>
                <a:gd name="connsiteY12" fmla="*/ 1201 h 10000"/>
                <a:gd name="connsiteX13" fmla="*/ 4023 w 10000"/>
                <a:gd name="connsiteY13" fmla="*/ 1053 h 10000"/>
                <a:gd name="connsiteX14" fmla="*/ 4080 w 10000"/>
                <a:gd name="connsiteY14" fmla="*/ 1233 h 10000"/>
                <a:gd name="connsiteX15" fmla="*/ 4507 w 10000"/>
                <a:gd name="connsiteY15" fmla="*/ 948 h 10000"/>
                <a:gd name="connsiteX16" fmla="*/ 4471 w 10000"/>
                <a:gd name="connsiteY16" fmla="*/ 652 h 10000"/>
                <a:gd name="connsiteX17" fmla="*/ 6124 w 10000"/>
                <a:gd name="connsiteY17" fmla="*/ 0 h 10000"/>
                <a:gd name="connsiteX18" fmla="*/ 6303 w 10000"/>
                <a:gd name="connsiteY18" fmla="*/ 373 h 10000"/>
                <a:gd name="connsiteX19" fmla="*/ 6487 w 10000"/>
                <a:gd name="connsiteY19" fmla="*/ 89 h 10000"/>
                <a:gd name="connsiteX20" fmla="*/ 8793 w 10000"/>
                <a:gd name="connsiteY20" fmla="*/ 2734 h 10000"/>
                <a:gd name="connsiteX21" fmla="*/ 10000 w 10000"/>
                <a:gd name="connsiteY21" fmla="*/ 2656 h 10000"/>
                <a:gd name="connsiteX22" fmla="*/ 9998 w 10000"/>
                <a:gd name="connsiteY22" fmla="*/ 9954 h 10000"/>
                <a:gd name="connsiteX23" fmla="*/ 3061 w 10000"/>
                <a:gd name="connsiteY23" fmla="*/ 10000 h 10000"/>
                <a:gd name="connsiteX24" fmla="*/ 4205 w 10000"/>
                <a:gd name="connsiteY24" fmla="*/ 8629 h 10000"/>
                <a:gd name="connsiteX25" fmla="*/ 3506 w 10000"/>
                <a:gd name="connsiteY25" fmla="*/ 6388 h 10000"/>
                <a:gd name="connsiteX0" fmla="*/ 3506 w 9998"/>
                <a:gd name="connsiteY0" fmla="*/ 6388 h 10000"/>
                <a:gd name="connsiteX1" fmla="*/ 374 w 9998"/>
                <a:gd name="connsiteY1" fmla="*/ 9975 h 10000"/>
                <a:gd name="connsiteX2" fmla="*/ 3 w 9998"/>
                <a:gd name="connsiteY2" fmla="*/ 9954 h 10000"/>
                <a:gd name="connsiteX3" fmla="*/ 0 w 9998"/>
                <a:gd name="connsiteY3" fmla="*/ 3566 h 10000"/>
                <a:gd name="connsiteX4" fmla="*/ 1383 w 9998"/>
                <a:gd name="connsiteY4" fmla="*/ 3041 h 10000"/>
                <a:gd name="connsiteX5" fmla="*/ 2154 w 9998"/>
                <a:gd name="connsiteY5" fmla="*/ 2089 h 10000"/>
                <a:gd name="connsiteX6" fmla="*/ 2274 w 9998"/>
                <a:gd name="connsiteY6" fmla="*/ 1962 h 10000"/>
                <a:gd name="connsiteX7" fmla="*/ 2482 w 9998"/>
                <a:gd name="connsiteY7" fmla="*/ 1666 h 10000"/>
                <a:gd name="connsiteX8" fmla="*/ 2909 w 9998"/>
                <a:gd name="connsiteY8" fmla="*/ 1370 h 10000"/>
                <a:gd name="connsiteX9" fmla="*/ 3044 w 9998"/>
                <a:gd name="connsiteY9" fmla="*/ 1497 h 10000"/>
                <a:gd name="connsiteX10" fmla="*/ 3278 w 9998"/>
                <a:gd name="connsiteY10" fmla="*/ 1296 h 10000"/>
                <a:gd name="connsiteX11" fmla="*/ 3549 w 9998"/>
                <a:gd name="connsiteY11" fmla="*/ 1286 h 10000"/>
                <a:gd name="connsiteX12" fmla="*/ 3789 w 9998"/>
                <a:gd name="connsiteY12" fmla="*/ 1201 h 10000"/>
                <a:gd name="connsiteX13" fmla="*/ 4023 w 9998"/>
                <a:gd name="connsiteY13" fmla="*/ 1053 h 10000"/>
                <a:gd name="connsiteX14" fmla="*/ 4080 w 9998"/>
                <a:gd name="connsiteY14" fmla="*/ 1233 h 10000"/>
                <a:gd name="connsiteX15" fmla="*/ 4507 w 9998"/>
                <a:gd name="connsiteY15" fmla="*/ 948 h 10000"/>
                <a:gd name="connsiteX16" fmla="*/ 4471 w 9998"/>
                <a:gd name="connsiteY16" fmla="*/ 652 h 10000"/>
                <a:gd name="connsiteX17" fmla="*/ 6124 w 9998"/>
                <a:gd name="connsiteY17" fmla="*/ 0 h 10000"/>
                <a:gd name="connsiteX18" fmla="*/ 6303 w 9998"/>
                <a:gd name="connsiteY18" fmla="*/ 373 h 10000"/>
                <a:gd name="connsiteX19" fmla="*/ 6487 w 9998"/>
                <a:gd name="connsiteY19" fmla="*/ 89 h 10000"/>
                <a:gd name="connsiteX20" fmla="*/ 8793 w 9998"/>
                <a:gd name="connsiteY20" fmla="*/ 2734 h 10000"/>
                <a:gd name="connsiteX21" fmla="*/ 9978 w 9998"/>
                <a:gd name="connsiteY21" fmla="*/ 2749 h 10000"/>
                <a:gd name="connsiteX22" fmla="*/ 9998 w 9998"/>
                <a:gd name="connsiteY22" fmla="*/ 9954 h 10000"/>
                <a:gd name="connsiteX23" fmla="*/ 3061 w 9998"/>
                <a:gd name="connsiteY23" fmla="*/ 10000 h 10000"/>
                <a:gd name="connsiteX24" fmla="*/ 4205 w 9998"/>
                <a:gd name="connsiteY24" fmla="*/ 8629 h 10000"/>
                <a:gd name="connsiteX25" fmla="*/ 3506 w 9998"/>
                <a:gd name="connsiteY25" fmla="*/ 6388 h 10000"/>
                <a:gd name="connsiteX0" fmla="*/ 3507 w 9982"/>
                <a:gd name="connsiteY0" fmla="*/ 6388 h 10000"/>
                <a:gd name="connsiteX1" fmla="*/ 374 w 9982"/>
                <a:gd name="connsiteY1" fmla="*/ 9975 h 10000"/>
                <a:gd name="connsiteX2" fmla="*/ 3 w 9982"/>
                <a:gd name="connsiteY2" fmla="*/ 9954 h 10000"/>
                <a:gd name="connsiteX3" fmla="*/ 0 w 9982"/>
                <a:gd name="connsiteY3" fmla="*/ 3566 h 10000"/>
                <a:gd name="connsiteX4" fmla="*/ 1383 w 9982"/>
                <a:gd name="connsiteY4" fmla="*/ 3041 h 10000"/>
                <a:gd name="connsiteX5" fmla="*/ 2154 w 9982"/>
                <a:gd name="connsiteY5" fmla="*/ 2089 h 10000"/>
                <a:gd name="connsiteX6" fmla="*/ 2274 w 9982"/>
                <a:gd name="connsiteY6" fmla="*/ 1962 h 10000"/>
                <a:gd name="connsiteX7" fmla="*/ 2482 w 9982"/>
                <a:gd name="connsiteY7" fmla="*/ 1666 h 10000"/>
                <a:gd name="connsiteX8" fmla="*/ 2910 w 9982"/>
                <a:gd name="connsiteY8" fmla="*/ 1370 h 10000"/>
                <a:gd name="connsiteX9" fmla="*/ 3045 w 9982"/>
                <a:gd name="connsiteY9" fmla="*/ 1497 h 10000"/>
                <a:gd name="connsiteX10" fmla="*/ 3279 w 9982"/>
                <a:gd name="connsiteY10" fmla="*/ 1296 h 10000"/>
                <a:gd name="connsiteX11" fmla="*/ 3550 w 9982"/>
                <a:gd name="connsiteY11" fmla="*/ 1286 h 10000"/>
                <a:gd name="connsiteX12" fmla="*/ 3790 w 9982"/>
                <a:gd name="connsiteY12" fmla="*/ 1201 h 10000"/>
                <a:gd name="connsiteX13" fmla="*/ 4024 w 9982"/>
                <a:gd name="connsiteY13" fmla="*/ 1053 h 10000"/>
                <a:gd name="connsiteX14" fmla="*/ 4081 w 9982"/>
                <a:gd name="connsiteY14" fmla="*/ 1233 h 10000"/>
                <a:gd name="connsiteX15" fmla="*/ 4508 w 9982"/>
                <a:gd name="connsiteY15" fmla="*/ 948 h 10000"/>
                <a:gd name="connsiteX16" fmla="*/ 4472 w 9982"/>
                <a:gd name="connsiteY16" fmla="*/ 652 h 10000"/>
                <a:gd name="connsiteX17" fmla="*/ 6125 w 9982"/>
                <a:gd name="connsiteY17" fmla="*/ 0 h 10000"/>
                <a:gd name="connsiteX18" fmla="*/ 6304 w 9982"/>
                <a:gd name="connsiteY18" fmla="*/ 373 h 10000"/>
                <a:gd name="connsiteX19" fmla="*/ 6488 w 9982"/>
                <a:gd name="connsiteY19" fmla="*/ 89 h 10000"/>
                <a:gd name="connsiteX20" fmla="*/ 8795 w 9982"/>
                <a:gd name="connsiteY20" fmla="*/ 2734 h 10000"/>
                <a:gd name="connsiteX21" fmla="*/ 9980 w 9982"/>
                <a:gd name="connsiteY21" fmla="*/ 2749 h 10000"/>
                <a:gd name="connsiteX22" fmla="*/ 9982 w 9982"/>
                <a:gd name="connsiteY22" fmla="*/ 9954 h 10000"/>
                <a:gd name="connsiteX23" fmla="*/ 3062 w 9982"/>
                <a:gd name="connsiteY23" fmla="*/ 10000 h 10000"/>
                <a:gd name="connsiteX24" fmla="*/ 4206 w 9982"/>
                <a:gd name="connsiteY24" fmla="*/ 8629 h 10000"/>
                <a:gd name="connsiteX25" fmla="*/ 3507 w 9982"/>
                <a:gd name="connsiteY25" fmla="*/ 63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82" h="10000">
                  <a:moveTo>
                    <a:pt x="3507" y="6388"/>
                  </a:moveTo>
                  <a:lnTo>
                    <a:pt x="374" y="9975"/>
                  </a:lnTo>
                  <a:lnTo>
                    <a:pt x="3" y="9954"/>
                  </a:lnTo>
                  <a:cubicBezTo>
                    <a:pt x="2" y="7825"/>
                    <a:pt x="1" y="5695"/>
                    <a:pt x="0" y="3566"/>
                  </a:cubicBezTo>
                  <a:lnTo>
                    <a:pt x="1383" y="3041"/>
                  </a:lnTo>
                  <a:lnTo>
                    <a:pt x="2154" y="2089"/>
                  </a:lnTo>
                  <a:lnTo>
                    <a:pt x="2274" y="1962"/>
                  </a:lnTo>
                  <a:cubicBezTo>
                    <a:pt x="2343" y="1863"/>
                    <a:pt x="2413" y="1765"/>
                    <a:pt x="2482" y="1666"/>
                  </a:cubicBezTo>
                  <a:lnTo>
                    <a:pt x="2910" y="1370"/>
                  </a:lnTo>
                  <a:lnTo>
                    <a:pt x="3045" y="1497"/>
                  </a:lnTo>
                  <a:lnTo>
                    <a:pt x="3279" y="1296"/>
                  </a:lnTo>
                  <a:lnTo>
                    <a:pt x="3550" y="1286"/>
                  </a:lnTo>
                  <a:lnTo>
                    <a:pt x="3790" y="1201"/>
                  </a:lnTo>
                  <a:lnTo>
                    <a:pt x="4024" y="1053"/>
                  </a:lnTo>
                  <a:lnTo>
                    <a:pt x="4081" y="1233"/>
                  </a:lnTo>
                  <a:lnTo>
                    <a:pt x="4508" y="948"/>
                  </a:lnTo>
                  <a:cubicBezTo>
                    <a:pt x="4496" y="849"/>
                    <a:pt x="4484" y="751"/>
                    <a:pt x="4472" y="652"/>
                  </a:cubicBezTo>
                  <a:lnTo>
                    <a:pt x="6125" y="0"/>
                  </a:lnTo>
                  <a:cubicBezTo>
                    <a:pt x="6185" y="124"/>
                    <a:pt x="6244" y="249"/>
                    <a:pt x="6304" y="373"/>
                  </a:cubicBezTo>
                  <a:cubicBezTo>
                    <a:pt x="6354" y="288"/>
                    <a:pt x="6438" y="174"/>
                    <a:pt x="6488" y="89"/>
                  </a:cubicBezTo>
                  <a:lnTo>
                    <a:pt x="8795" y="2734"/>
                  </a:lnTo>
                  <a:lnTo>
                    <a:pt x="9980" y="2749"/>
                  </a:lnTo>
                  <a:cubicBezTo>
                    <a:pt x="9979" y="5182"/>
                    <a:pt x="9983" y="7521"/>
                    <a:pt x="9982" y="9954"/>
                  </a:cubicBezTo>
                  <a:lnTo>
                    <a:pt x="3062" y="10000"/>
                  </a:lnTo>
                  <a:lnTo>
                    <a:pt x="4206" y="8629"/>
                  </a:lnTo>
                  <a:lnTo>
                    <a:pt x="3507" y="6388"/>
                  </a:lnTo>
                  <a:close/>
                </a:path>
              </a:pathLst>
            </a:custGeom>
            <a:solidFill>
              <a:schemeClr val="bg1">
                <a:lumMod val="65000"/>
              </a:schemeClr>
            </a:solidFill>
            <a:ln w="12700" cap="flat" cmpd="sng">
              <a:noFill/>
              <a:prstDash val="solid"/>
              <a:round/>
              <a:headEnd type="none" w="med" len="med"/>
              <a:tailEnd type="none" w="med" len="med"/>
            </a:ln>
            <a:extLst/>
          </p:spPr>
          <p:txBody>
            <a:bodyPr/>
            <a:lstStyle/>
            <a:p>
              <a:endParaRPr lang="ja-JP" altLang="en-US"/>
            </a:p>
          </p:txBody>
        </p:sp>
        <p:sp>
          <p:nvSpPr>
            <p:cNvPr id="278" name="Freeform 19"/>
            <p:cNvSpPr>
              <a:spLocks/>
            </p:cNvSpPr>
            <p:nvPr/>
          </p:nvSpPr>
          <p:spPr bwMode="auto">
            <a:xfrm>
              <a:off x="6625961" y="3656557"/>
              <a:ext cx="293767" cy="234470"/>
            </a:xfrm>
            <a:custGeom>
              <a:avLst/>
              <a:gdLst>
                <a:gd name="T0" fmla="*/ 0 w 344"/>
                <a:gd name="T1" fmla="*/ 62132361 h 295"/>
                <a:gd name="T2" fmla="*/ 340200512 w 344"/>
                <a:gd name="T3" fmla="*/ 0 h 295"/>
                <a:gd name="T4" fmla="*/ 357646767 w 344"/>
                <a:gd name="T5" fmla="*/ 254958140 h 295"/>
                <a:gd name="T6" fmla="*/ 449238872 w 344"/>
                <a:gd name="T7" fmla="*/ 379222861 h 295"/>
                <a:gd name="T8" fmla="*/ 750186047 w 344"/>
                <a:gd name="T9" fmla="*/ 584903106 h 295"/>
                <a:gd name="T10" fmla="*/ 673859047 w 344"/>
                <a:gd name="T11" fmla="*/ 614897837 h 295"/>
                <a:gd name="T12" fmla="*/ 588808919 w 344"/>
                <a:gd name="T13" fmla="*/ 627753767 h 295"/>
                <a:gd name="T14" fmla="*/ 503758791 w 344"/>
                <a:gd name="T15" fmla="*/ 629895203 h 295"/>
                <a:gd name="T16" fmla="*/ 449238872 w 344"/>
                <a:gd name="T17" fmla="*/ 621325071 h 295"/>
                <a:gd name="T18" fmla="*/ 351104791 w 344"/>
                <a:gd name="T19" fmla="*/ 595616138 h 295"/>
                <a:gd name="T20" fmla="*/ 272596640 w 344"/>
                <a:gd name="T21" fmla="*/ 582760207 h 295"/>
                <a:gd name="T22" fmla="*/ 200630465 w 344"/>
                <a:gd name="T23" fmla="*/ 578475873 h 295"/>
                <a:gd name="T24" fmla="*/ 65422721 w 344"/>
                <a:gd name="T25" fmla="*/ 312804702 h 295"/>
                <a:gd name="T26" fmla="*/ 0 w 344"/>
                <a:gd name="T27" fmla="*/ 62132361 h 2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295"/>
                <a:gd name="T44" fmla="*/ 344 w 344"/>
                <a:gd name="T45" fmla="*/ 295 h 295"/>
                <a:gd name="connsiteX0" fmla="*/ 0 w 10302"/>
                <a:gd name="connsiteY0" fmla="*/ 1250 h 9980"/>
                <a:gd name="connsiteX1" fmla="*/ 4837 w 10302"/>
                <a:gd name="connsiteY1" fmla="*/ 0 h 9980"/>
                <a:gd name="connsiteX2" fmla="*/ 5069 w 10302"/>
                <a:gd name="connsiteY2" fmla="*/ 4034 h 9980"/>
                <a:gd name="connsiteX3" fmla="*/ 6290 w 10302"/>
                <a:gd name="connsiteY3" fmla="*/ 6000 h 9980"/>
                <a:gd name="connsiteX4" fmla="*/ 10302 w 10302"/>
                <a:gd name="connsiteY4" fmla="*/ 9254 h 9980"/>
                <a:gd name="connsiteX5" fmla="*/ 9285 w 10302"/>
                <a:gd name="connsiteY5" fmla="*/ 9729 h 9980"/>
                <a:gd name="connsiteX6" fmla="*/ 8151 w 10302"/>
                <a:gd name="connsiteY6" fmla="*/ 9932 h 9980"/>
                <a:gd name="connsiteX7" fmla="*/ 7017 w 10302"/>
                <a:gd name="connsiteY7" fmla="*/ 9966 h 9980"/>
                <a:gd name="connsiteX8" fmla="*/ 6290 w 10302"/>
                <a:gd name="connsiteY8" fmla="*/ 9831 h 9980"/>
                <a:gd name="connsiteX9" fmla="*/ 4982 w 10302"/>
                <a:gd name="connsiteY9" fmla="*/ 9424 h 9980"/>
                <a:gd name="connsiteX10" fmla="*/ 3936 w 10302"/>
                <a:gd name="connsiteY10" fmla="*/ 9220 h 9980"/>
                <a:gd name="connsiteX11" fmla="*/ 2976 w 10302"/>
                <a:gd name="connsiteY11" fmla="*/ 9153 h 9980"/>
                <a:gd name="connsiteX12" fmla="*/ 1174 w 10302"/>
                <a:gd name="connsiteY12" fmla="*/ 4949 h 9980"/>
                <a:gd name="connsiteX13" fmla="*/ 0 w 10302"/>
                <a:gd name="connsiteY13" fmla="*/ 1250 h 998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821 w 10000"/>
                <a:gd name="connsiteY10" fmla="*/ 9238 h 10000"/>
                <a:gd name="connsiteX11" fmla="*/ 2889 w 10000"/>
                <a:gd name="connsiteY11" fmla="*/ 9171 h 10000"/>
                <a:gd name="connsiteX12" fmla="*/ 847 w 10000"/>
                <a:gd name="connsiteY12" fmla="*/ 5671 h 10000"/>
                <a:gd name="connsiteX13" fmla="*/ 0 w 10000"/>
                <a:gd name="connsiteY13"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821 w 10000"/>
                <a:gd name="connsiteY10" fmla="*/ 9238 h 10000"/>
                <a:gd name="connsiteX11" fmla="*/ 2229 w 10000"/>
                <a:gd name="connsiteY11" fmla="*/ 8548 h 10000"/>
                <a:gd name="connsiteX12" fmla="*/ 847 w 10000"/>
                <a:gd name="connsiteY12" fmla="*/ 5671 h 10000"/>
                <a:gd name="connsiteX13" fmla="*/ 0 w 10000"/>
                <a:gd name="connsiteY13"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821 w 10000"/>
                <a:gd name="connsiteY10" fmla="*/ 9238 h 10000"/>
                <a:gd name="connsiteX11" fmla="*/ 3434 w 10000"/>
                <a:gd name="connsiteY11" fmla="*/ 8678 h 10000"/>
                <a:gd name="connsiteX12" fmla="*/ 2229 w 10000"/>
                <a:gd name="connsiteY12" fmla="*/ 8548 h 10000"/>
                <a:gd name="connsiteX13" fmla="*/ 847 w 10000"/>
                <a:gd name="connsiteY13" fmla="*/ 5671 h 10000"/>
                <a:gd name="connsiteX14" fmla="*/ 0 w 10000"/>
                <a:gd name="connsiteY14"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821 w 10000"/>
                <a:gd name="connsiteY10" fmla="*/ 9238 h 10000"/>
                <a:gd name="connsiteX11" fmla="*/ 3434 w 10000"/>
                <a:gd name="connsiteY11" fmla="*/ 8678 h 10000"/>
                <a:gd name="connsiteX12" fmla="*/ 2229 w 10000"/>
                <a:gd name="connsiteY12" fmla="*/ 8548 h 10000"/>
                <a:gd name="connsiteX13" fmla="*/ 847 w 10000"/>
                <a:gd name="connsiteY13" fmla="*/ 5671 h 10000"/>
                <a:gd name="connsiteX14" fmla="*/ 0 w 10000"/>
                <a:gd name="connsiteY14"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4836 w 10000"/>
                <a:gd name="connsiteY9" fmla="*/ 9443 h 10000"/>
                <a:gd name="connsiteX10" fmla="*/ 3434 w 10000"/>
                <a:gd name="connsiteY10" fmla="*/ 8678 h 10000"/>
                <a:gd name="connsiteX11" fmla="*/ 2229 w 10000"/>
                <a:gd name="connsiteY11" fmla="*/ 8548 h 10000"/>
                <a:gd name="connsiteX12" fmla="*/ 847 w 10000"/>
                <a:gd name="connsiteY12" fmla="*/ 5671 h 10000"/>
                <a:gd name="connsiteX13" fmla="*/ 0 w 10000"/>
                <a:gd name="connsiteY13"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6106 w 10000"/>
                <a:gd name="connsiteY8" fmla="*/ 9851 h 10000"/>
                <a:gd name="connsiteX9" fmla="*/ 3434 w 10000"/>
                <a:gd name="connsiteY9" fmla="*/ 8678 h 10000"/>
                <a:gd name="connsiteX10" fmla="*/ 2229 w 10000"/>
                <a:gd name="connsiteY10" fmla="*/ 8548 h 10000"/>
                <a:gd name="connsiteX11" fmla="*/ 847 w 10000"/>
                <a:gd name="connsiteY11" fmla="*/ 5671 h 10000"/>
                <a:gd name="connsiteX12" fmla="*/ 0 w 10000"/>
                <a:gd name="connsiteY12" fmla="*/ 1253 h 10000"/>
                <a:gd name="connsiteX0" fmla="*/ 0 w 10000"/>
                <a:gd name="connsiteY0" fmla="*/ 1253 h 10000"/>
                <a:gd name="connsiteX1" fmla="*/ 4695 w 10000"/>
                <a:gd name="connsiteY1" fmla="*/ 0 h 10000"/>
                <a:gd name="connsiteX2" fmla="*/ 4920 w 10000"/>
                <a:gd name="connsiteY2" fmla="*/ 4042 h 10000"/>
                <a:gd name="connsiteX3" fmla="*/ 6106 w 10000"/>
                <a:gd name="connsiteY3" fmla="*/ 6012 h 10000"/>
                <a:gd name="connsiteX4" fmla="*/ 10000 w 10000"/>
                <a:gd name="connsiteY4" fmla="*/ 9273 h 10000"/>
                <a:gd name="connsiteX5" fmla="*/ 9013 w 10000"/>
                <a:gd name="connsiteY5" fmla="*/ 9748 h 10000"/>
                <a:gd name="connsiteX6" fmla="*/ 7912 w 10000"/>
                <a:gd name="connsiteY6" fmla="*/ 9952 h 10000"/>
                <a:gd name="connsiteX7" fmla="*/ 6811 w 10000"/>
                <a:gd name="connsiteY7" fmla="*/ 9986 h 10000"/>
                <a:gd name="connsiteX8" fmla="*/ 5813 w 10000"/>
                <a:gd name="connsiteY8" fmla="*/ 9049 h 10000"/>
                <a:gd name="connsiteX9" fmla="*/ 3434 w 10000"/>
                <a:gd name="connsiteY9" fmla="*/ 8678 h 10000"/>
                <a:gd name="connsiteX10" fmla="*/ 2229 w 10000"/>
                <a:gd name="connsiteY10" fmla="*/ 8548 h 10000"/>
                <a:gd name="connsiteX11" fmla="*/ 847 w 10000"/>
                <a:gd name="connsiteY11" fmla="*/ 5671 h 10000"/>
                <a:gd name="connsiteX12" fmla="*/ 0 w 10000"/>
                <a:gd name="connsiteY12" fmla="*/ 1253 h 10000"/>
                <a:gd name="connsiteX0" fmla="*/ 0 w 10000"/>
                <a:gd name="connsiteY0" fmla="*/ 1253 h 9985"/>
                <a:gd name="connsiteX1" fmla="*/ 4695 w 10000"/>
                <a:gd name="connsiteY1" fmla="*/ 0 h 9985"/>
                <a:gd name="connsiteX2" fmla="*/ 4920 w 10000"/>
                <a:gd name="connsiteY2" fmla="*/ 4042 h 9985"/>
                <a:gd name="connsiteX3" fmla="*/ 6106 w 10000"/>
                <a:gd name="connsiteY3" fmla="*/ 6012 h 9985"/>
                <a:gd name="connsiteX4" fmla="*/ 10000 w 10000"/>
                <a:gd name="connsiteY4" fmla="*/ 9273 h 9985"/>
                <a:gd name="connsiteX5" fmla="*/ 9013 w 10000"/>
                <a:gd name="connsiteY5" fmla="*/ 9748 h 9985"/>
                <a:gd name="connsiteX6" fmla="*/ 7912 w 10000"/>
                <a:gd name="connsiteY6" fmla="*/ 9952 h 9985"/>
                <a:gd name="connsiteX7" fmla="*/ 5813 w 10000"/>
                <a:gd name="connsiteY7" fmla="*/ 9049 h 9985"/>
                <a:gd name="connsiteX8" fmla="*/ 3434 w 10000"/>
                <a:gd name="connsiteY8" fmla="*/ 8678 h 9985"/>
                <a:gd name="connsiteX9" fmla="*/ 2229 w 10000"/>
                <a:gd name="connsiteY9" fmla="*/ 8548 h 9985"/>
                <a:gd name="connsiteX10" fmla="*/ 847 w 10000"/>
                <a:gd name="connsiteY10" fmla="*/ 5671 h 9985"/>
                <a:gd name="connsiteX11" fmla="*/ 0 w 10000"/>
                <a:gd name="connsiteY11" fmla="*/ 1253 h 9985"/>
                <a:gd name="connsiteX0" fmla="*/ 0 w 10000"/>
                <a:gd name="connsiteY0" fmla="*/ 1255 h 9763"/>
                <a:gd name="connsiteX1" fmla="*/ 4695 w 10000"/>
                <a:gd name="connsiteY1" fmla="*/ 0 h 9763"/>
                <a:gd name="connsiteX2" fmla="*/ 4920 w 10000"/>
                <a:gd name="connsiteY2" fmla="*/ 4048 h 9763"/>
                <a:gd name="connsiteX3" fmla="*/ 6106 w 10000"/>
                <a:gd name="connsiteY3" fmla="*/ 6021 h 9763"/>
                <a:gd name="connsiteX4" fmla="*/ 10000 w 10000"/>
                <a:gd name="connsiteY4" fmla="*/ 9287 h 9763"/>
                <a:gd name="connsiteX5" fmla="*/ 9013 w 10000"/>
                <a:gd name="connsiteY5" fmla="*/ 9763 h 9763"/>
                <a:gd name="connsiteX6" fmla="*/ 5813 w 10000"/>
                <a:gd name="connsiteY6" fmla="*/ 9063 h 9763"/>
                <a:gd name="connsiteX7" fmla="*/ 3434 w 10000"/>
                <a:gd name="connsiteY7" fmla="*/ 8691 h 9763"/>
                <a:gd name="connsiteX8" fmla="*/ 2229 w 10000"/>
                <a:gd name="connsiteY8" fmla="*/ 8561 h 9763"/>
                <a:gd name="connsiteX9" fmla="*/ 847 w 10000"/>
                <a:gd name="connsiteY9" fmla="*/ 5680 h 9763"/>
                <a:gd name="connsiteX10" fmla="*/ 0 w 10000"/>
                <a:gd name="connsiteY10" fmla="*/ 1255 h 9763"/>
                <a:gd name="connsiteX0" fmla="*/ 0 w 10000"/>
                <a:gd name="connsiteY0" fmla="*/ 1285 h 9635"/>
                <a:gd name="connsiteX1" fmla="*/ 4695 w 10000"/>
                <a:gd name="connsiteY1" fmla="*/ 0 h 9635"/>
                <a:gd name="connsiteX2" fmla="*/ 4920 w 10000"/>
                <a:gd name="connsiteY2" fmla="*/ 4146 h 9635"/>
                <a:gd name="connsiteX3" fmla="*/ 6106 w 10000"/>
                <a:gd name="connsiteY3" fmla="*/ 6167 h 9635"/>
                <a:gd name="connsiteX4" fmla="*/ 10000 w 10000"/>
                <a:gd name="connsiteY4" fmla="*/ 9512 h 9635"/>
                <a:gd name="connsiteX5" fmla="*/ 7913 w 10000"/>
                <a:gd name="connsiteY5" fmla="*/ 9635 h 9635"/>
                <a:gd name="connsiteX6" fmla="*/ 5813 w 10000"/>
                <a:gd name="connsiteY6" fmla="*/ 9283 h 9635"/>
                <a:gd name="connsiteX7" fmla="*/ 3434 w 10000"/>
                <a:gd name="connsiteY7" fmla="*/ 8902 h 9635"/>
                <a:gd name="connsiteX8" fmla="*/ 2229 w 10000"/>
                <a:gd name="connsiteY8" fmla="*/ 8769 h 9635"/>
                <a:gd name="connsiteX9" fmla="*/ 847 w 10000"/>
                <a:gd name="connsiteY9" fmla="*/ 5818 h 9635"/>
                <a:gd name="connsiteX10" fmla="*/ 0 w 10000"/>
                <a:gd name="connsiteY10" fmla="*/ 1285 h 9635"/>
                <a:gd name="connsiteX0" fmla="*/ 0 w 9047"/>
                <a:gd name="connsiteY0" fmla="*/ 1334 h 10000"/>
                <a:gd name="connsiteX1" fmla="*/ 4695 w 9047"/>
                <a:gd name="connsiteY1" fmla="*/ 0 h 10000"/>
                <a:gd name="connsiteX2" fmla="*/ 4920 w 9047"/>
                <a:gd name="connsiteY2" fmla="*/ 4303 h 10000"/>
                <a:gd name="connsiteX3" fmla="*/ 6106 w 9047"/>
                <a:gd name="connsiteY3" fmla="*/ 6401 h 10000"/>
                <a:gd name="connsiteX4" fmla="*/ 9047 w 9047"/>
                <a:gd name="connsiteY4" fmla="*/ 9777 h 10000"/>
                <a:gd name="connsiteX5" fmla="*/ 7913 w 9047"/>
                <a:gd name="connsiteY5" fmla="*/ 10000 h 10000"/>
                <a:gd name="connsiteX6" fmla="*/ 5813 w 9047"/>
                <a:gd name="connsiteY6" fmla="*/ 9635 h 10000"/>
                <a:gd name="connsiteX7" fmla="*/ 3434 w 9047"/>
                <a:gd name="connsiteY7" fmla="*/ 9239 h 10000"/>
                <a:gd name="connsiteX8" fmla="*/ 2229 w 9047"/>
                <a:gd name="connsiteY8" fmla="*/ 9101 h 10000"/>
                <a:gd name="connsiteX9" fmla="*/ 847 w 9047"/>
                <a:gd name="connsiteY9" fmla="*/ 6038 h 10000"/>
                <a:gd name="connsiteX10" fmla="*/ 0 w 9047"/>
                <a:gd name="connsiteY10" fmla="*/ 1334 h 10000"/>
                <a:gd name="connsiteX0" fmla="*/ 0 w 10000"/>
                <a:gd name="connsiteY0" fmla="*/ 1334 h 10000"/>
                <a:gd name="connsiteX1" fmla="*/ 5190 w 10000"/>
                <a:gd name="connsiteY1" fmla="*/ 0 h 10000"/>
                <a:gd name="connsiteX2" fmla="*/ 5438 w 10000"/>
                <a:gd name="connsiteY2" fmla="*/ 4303 h 10000"/>
                <a:gd name="connsiteX3" fmla="*/ 6587 w 10000"/>
                <a:gd name="connsiteY3" fmla="*/ 6875 h 10000"/>
                <a:gd name="connsiteX4" fmla="*/ 10000 w 10000"/>
                <a:gd name="connsiteY4" fmla="*/ 9777 h 10000"/>
                <a:gd name="connsiteX5" fmla="*/ 8747 w 10000"/>
                <a:gd name="connsiteY5" fmla="*/ 10000 h 10000"/>
                <a:gd name="connsiteX6" fmla="*/ 6425 w 10000"/>
                <a:gd name="connsiteY6" fmla="*/ 9635 h 10000"/>
                <a:gd name="connsiteX7" fmla="*/ 3796 w 10000"/>
                <a:gd name="connsiteY7" fmla="*/ 9239 h 10000"/>
                <a:gd name="connsiteX8" fmla="*/ 2464 w 10000"/>
                <a:gd name="connsiteY8" fmla="*/ 9101 h 10000"/>
                <a:gd name="connsiteX9" fmla="*/ 936 w 10000"/>
                <a:gd name="connsiteY9" fmla="*/ 6038 h 10000"/>
                <a:gd name="connsiteX10" fmla="*/ 0 w 10000"/>
                <a:gd name="connsiteY10" fmla="*/ 1334 h 10000"/>
                <a:gd name="connsiteX0" fmla="*/ 0 w 10000"/>
                <a:gd name="connsiteY0" fmla="*/ 1334 h 10000"/>
                <a:gd name="connsiteX1" fmla="*/ 5190 w 10000"/>
                <a:gd name="connsiteY1" fmla="*/ 0 h 10000"/>
                <a:gd name="connsiteX2" fmla="*/ 4952 w 10000"/>
                <a:gd name="connsiteY2" fmla="*/ 4303 h 10000"/>
                <a:gd name="connsiteX3" fmla="*/ 6587 w 10000"/>
                <a:gd name="connsiteY3" fmla="*/ 6875 h 10000"/>
                <a:gd name="connsiteX4" fmla="*/ 10000 w 10000"/>
                <a:gd name="connsiteY4" fmla="*/ 9777 h 10000"/>
                <a:gd name="connsiteX5" fmla="*/ 8747 w 10000"/>
                <a:gd name="connsiteY5" fmla="*/ 10000 h 10000"/>
                <a:gd name="connsiteX6" fmla="*/ 6425 w 10000"/>
                <a:gd name="connsiteY6" fmla="*/ 9635 h 10000"/>
                <a:gd name="connsiteX7" fmla="*/ 3796 w 10000"/>
                <a:gd name="connsiteY7" fmla="*/ 9239 h 10000"/>
                <a:gd name="connsiteX8" fmla="*/ 2464 w 10000"/>
                <a:gd name="connsiteY8" fmla="*/ 9101 h 10000"/>
                <a:gd name="connsiteX9" fmla="*/ 936 w 10000"/>
                <a:gd name="connsiteY9" fmla="*/ 6038 h 10000"/>
                <a:gd name="connsiteX10" fmla="*/ 0 w 10000"/>
                <a:gd name="connsiteY10" fmla="*/ 1334 h 10000"/>
                <a:gd name="connsiteX0" fmla="*/ 0 w 10000"/>
                <a:gd name="connsiteY0" fmla="*/ 860 h 9526"/>
                <a:gd name="connsiteX1" fmla="*/ 5028 w 10000"/>
                <a:gd name="connsiteY1" fmla="*/ 0 h 9526"/>
                <a:gd name="connsiteX2" fmla="*/ 4952 w 10000"/>
                <a:gd name="connsiteY2" fmla="*/ 3829 h 9526"/>
                <a:gd name="connsiteX3" fmla="*/ 6587 w 10000"/>
                <a:gd name="connsiteY3" fmla="*/ 6401 h 9526"/>
                <a:gd name="connsiteX4" fmla="*/ 10000 w 10000"/>
                <a:gd name="connsiteY4" fmla="*/ 9303 h 9526"/>
                <a:gd name="connsiteX5" fmla="*/ 8747 w 10000"/>
                <a:gd name="connsiteY5" fmla="*/ 9526 h 9526"/>
                <a:gd name="connsiteX6" fmla="*/ 6425 w 10000"/>
                <a:gd name="connsiteY6" fmla="*/ 9161 h 9526"/>
                <a:gd name="connsiteX7" fmla="*/ 3796 w 10000"/>
                <a:gd name="connsiteY7" fmla="*/ 8765 h 9526"/>
                <a:gd name="connsiteX8" fmla="*/ 2464 w 10000"/>
                <a:gd name="connsiteY8" fmla="*/ 8627 h 9526"/>
                <a:gd name="connsiteX9" fmla="*/ 936 w 10000"/>
                <a:gd name="connsiteY9" fmla="*/ 5564 h 9526"/>
                <a:gd name="connsiteX10" fmla="*/ 0 w 10000"/>
                <a:gd name="connsiteY10" fmla="*/ 860 h 9526"/>
                <a:gd name="connsiteX0" fmla="*/ 0 w 10000"/>
                <a:gd name="connsiteY0" fmla="*/ 903 h 10000"/>
                <a:gd name="connsiteX1" fmla="*/ 5028 w 10000"/>
                <a:gd name="connsiteY1" fmla="*/ 0 h 10000"/>
                <a:gd name="connsiteX2" fmla="*/ 4952 w 10000"/>
                <a:gd name="connsiteY2" fmla="*/ 4020 h 10000"/>
                <a:gd name="connsiteX3" fmla="*/ 6587 w 10000"/>
                <a:gd name="connsiteY3" fmla="*/ 6720 h 10000"/>
                <a:gd name="connsiteX4" fmla="*/ 10000 w 10000"/>
                <a:gd name="connsiteY4" fmla="*/ 9766 h 10000"/>
                <a:gd name="connsiteX5" fmla="*/ 8747 w 10000"/>
                <a:gd name="connsiteY5" fmla="*/ 10000 h 10000"/>
                <a:gd name="connsiteX6" fmla="*/ 6425 w 10000"/>
                <a:gd name="connsiteY6" fmla="*/ 9617 h 10000"/>
                <a:gd name="connsiteX7" fmla="*/ 3796 w 10000"/>
                <a:gd name="connsiteY7" fmla="*/ 9201 h 10000"/>
                <a:gd name="connsiteX8" fmla="*/ 2464 w 10000"/>
                <a:gd name="connsiteY8" fmla="*/ 9056 h 10000"/>
                <a:gd name="connsiteX9" fmla="*/ 936 w 10000"/>
                <a:gd name="connsiteY9" fmla="*/ 5841 h 10000"/>
                <a:gd name="connsiteX10" fmla="*/ 0 w 10000"/>
                <a:gd name="connsiteY10" fmla="*/ 903 h 10000"/>
                <a:gd name="connsiteX0" fmla="*/ 0 w 10000"/>
                <a:gd name="connsiteY0" fmla="*/ 704 h 9801"/>
                <a:gd name="connsiteX1" fmla="*/ 5028 w 10000"/>
                <a:gd name="connsiteY1" fmla="*/ 0 h 9801"/>
                <a:gd name="connsiteX2" fmla="*/ 4952 w 10000"/>
                <a:gd name="connsiteY2" fmla="*/ 3821 h 9801"/>
                <a:gd name="connsiteX3" fmla="*/ 6587 w 10000"/>
                <a:gd name="connsiteY3" fmla="*/ 6521 h 9801"/>
                <a:gd name="connsiteX4" fmla="*/ 10000 w 10000"/>
                <a:gd name="connsiteY4" fmla="*/ 9567 h 9801"/>
                <a:gd name="connsiteX5" fmla="*/ 8747 w 10000"/>
                <a:gd name="connsiteY5" fmla="*/ 9801 h 9801"/>
                <a:gd name="connsiteX6" fmla="*/ 6425 w 10000"/>
                <a:gd name="connsiteY6" fmla="*/ 9418 h 9801"/>
                <a:gd name="connsiteX7" fmla="*/ 3796 w 10000"/>
                <a:gd name="connsiteY7" fmla="*/ 9002 h 9801"/>
                <a:gd name="connsiteX8" fmla="*/ 2464 w 10000"/>
                <a:gd name="connsiteY8" fmla="*/ 8857 h 9801"/>
                <a:gd name="connsiteX9" fmla="*/ 936 w 10000"/>
                <a:gd name="connsiteY9" fmla="*/ 5642 h 9801"/>
                <a:gd name="connsiteX10" fmla="*/ 0 w 10000"/>
                <a:gd name="connsiteY10" fmla="*/ 704 h 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9801">
                  <a:moveTo>
                    <a:pt x="0" y="704"/>
                  </a:moveTo>
                  <a:lnTo>
                    <a:pt x="5028" y="0"/>
                  </a:lnTo>
                  <a:cubicBezTo>
                    <a:pt x="5110" y="1506"/>
                    <a:pt x="4870" y="2314"/>
                    <a:pt x="4952" y="3821"/>
                  </a:cubicBezTo>
                  <a:cubicBezTo>
                    <a:pt x="5203" y="4922"/>
                    <a:pt x="5651" y="5534"/>
                    <a:pt x="6587" y="6521"/>
                  </a:cubicBezTo>
                  <a:lnTo>
                    <a:pt x="10000" y="9567"/>
                  </a:lnTo>
                  <a:lnTo>
                    <a:pt x="8747" y="9801"/>
                  </a:lnTo>
                  <a:cubicBezTo>
                    <a:pt x="7975" y="9760"/>
                    <a:pt x="7453" y="9617"/>
                    <a:pt x="6425" y="9418"/>
                  </a:cubicBezTo>
                  <a:lnTo>
                    <a:pt x="3796" y="9002"/>
                  </a:lnTo>
                  <a:lnTo>
                    <a:pt x="2464" y="8857"/>
                  </a:lnTo>
                  <a:lnTo>
                    <a:pt x="936" y="5642"/>
                  </a:lnTo>
                  <a:lnTo>
                    <a:pt x="0" y="704"/>
                  </a:lnTo>
                  <a:close/>
                </a:path>
              </a:pathLst>
            </a:custGeom>
            <a:pattFill prst="wdDnDiag">
              <a:fgClr>
                <a:srgbClr val="CC0066"/>
              </a:fgClr>
              <a:bgClr>
                <a:schemeClr val="bg1"/>
              </a:bgClr>
            </a:pattFill>
            <a:ln w="34925">
              <a:solidFill>
                <a:srgbClr val="CC0066"/>
              </a:solidFill>
              <a:prstDash val="solid"/>
            </a:ln>
            <a:extLst/>
          </p:spPr>
          <p:txBody>
            <a:bodyPr/>
            <a:lstStyle/>
            <a:p>
              <a:endParaRPr lang="ja-JP" altLang="en-US"/>
            </a:p>
          </p:txBody>
        </p:sp>
        <p:sp>
          <p:nvSpPr>
            <p:cNvPr id="279" name="Freeform 20"/>
            <p:cNvSpPr>
              <a:spLocks/>
            </p:cNvSpPr>
            <p:nvPr/>
          </p:nvSpPr>
          <p:spPr bwMode="auto">
            <a:xfrm>
              <a:off x="6818180" y="3412380"/>
              <a:ext cx="163179" cy="440165"/>
            </a:xfrm>
            <a:custGeom>
              <a:avLst/>
              <a:gdLst>
                <a:gd name="T0" fmla="*/ 10954445 w 207"/>
                <a:gd name="T1" fmla="*/ 817352268 h 531"/>
                <a:gd name="T2" fmla="*/ 0 w 207"/>
                <a:gd name="T3" fmla="*/ 723696728 h 531"/>
                <a:gd name="T4" fmla="*/ 4381186 w 207"/>
                <a:gd name="T5" fmla="*/ 0 h 531"/>
                <a:gd name="T6" fmla="*/ 427202647 w 207"/>
                <a:gd name="T7" fmla="*/ 219237182 h 531"/>
                <a:gd name="T8" fmla="*/ 394340791 w 207"/>
                <a:gd name="T9" fmla="*/ 270322155 h 531"/>
                <a:gd name="T10" fmla="*/ 348335377 w 207"/>
                <a:gd name="T11" fmla="*/ 270322155 h 531"/>
                <a:gd name="T12" fmla="*/ 328618559 w 207"/>
                <a:gd name="T13" fmla="*/ 308635520 h 531"/>
                <a:gd name="T14" fmla="*/ 313282928 w 207"/>
                <a:gd name="T15" fmla="*/ 353334688 h 531"/>
                <a:gd name="T16" fmla="*/ 352716563 w 207"/>
                <a:gd name="T17" fmla="*/ 510845350 h 531"/>
                <a:gd name="T18" fmla="*/ 400914050 w 207"/>
                <a:gd name="T19" fmla="*/ 647069999 h 531"/>
                <a:gd name="T20" fmla="*/ 438157092 w 207"/>
                <a:gd name="T21" fmla="*/ 804580660 h 531"/>
                <a:gd name="T22" fmla="*/ 451302130 w 207"/>
                <a:gd name="T23" fmla="*/ 934420964 h 531"/>
                <a:gd name="T24" fmla="*/ 453492724 w 207"/>
                <a:gd name="T25" fmla="*/ 1081288619 h 531"/>
                <a:gd name="T26" fmla="*/ 387769012 w 207"/>
                <a:gd name="T27" fmla="*/ 1130244991 h 531"/>
                <a:gd name="T28" fmla="*/ 164309280 w 207"/>
                <a:gd name="T29" fmla="*/ 991891741 h 531"/>
                <a:gd name="T30" fmla="*/ 76678157 w 207"/>
                <a:gd name="T31" fmla="*/ 919520755 h 531"/>
                <a:gd name="T32" fmla="*/ 30671263 w 207"/>
                <a:gd name="T33" fmla="*/ 876950187 h 531"/>
                <a:gd name="T34" fmla="*/ 10954445 w 207"/>
                <a:gd name="T35" fmla="*/ 817352268 h 5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531"/>
                <a:gd name="T56" fmla="*/ 207 w 207"/>
                <a:gd name="T57" fmla="*/ 531 h 531"/>
                <a:gd name="connsiteX0" fmla="*/ 242 w 10000"/>
                <a:gd name="connsiteY0" fmla="*/ 7232 h 9752"/>
                <a:gd name="connsiteX1" fmla="*/ 0 w 10000"/>
                <a:gd name="connsiteY1" fmla="*/ 6403 h 9752"/>
                <a:gd name="connsiteX2" fmla="*/ 97 w 10000"/>
                <a:gd name="connsiteY2" fmla="*/ 0 h 9752"/>
                <a:gd name="connsiteX3" fmla="*/ 9420 w 10000"/>
                <a:gd name="connsiteY3" fmla="*/ 1940 h 9752"/>
                <a:gd name="connsiteX4" fmla="*/ 8696 w 10000"/>
                <a:gd name="connsiteY4" fmla="*/ 2392 h 9752"/>
                <a:gd name="connsiteX5" fmla="*/ 7681 w 10000"/>
                <a:gd name="connsiteY5" fmla="*/ 2392 h 9752"/>
                <a:gd name="connsiteX6" fmla="*/ 7246 w 10000"/>
                <a:gd name="connsiteY6" fmla="*/ 2731 h 9752"/>
                <a:gd name="connsiteX7" fmla="*/ 6908 w 10000"/>
                <a:gd name="connsiteY7" fmla="*/ 3126 h 9752"/>
                <a:gd name="connsiteX8" fmla="*/ 7778 w 10000"/>
                <a:gd name="connsiteY8" fmla="*/ 4520 h 9752"/>
                <a:gd name="connsiteX9" fmla="*/ 8841 w 10000"/>
                <a:gd name="connsiteY9" fmla="*/ 5725 h 9752"/>
                <a:gd name="connsiteX10" fmla="*/ 9662 w 10000"/>
                <a:gd name="connsiteY10" fmla="*/ 7119 h 9752"/>
                <a:gd name="connsiteX11" fmla="*/ 9952 w 10000"/>
                <a:gd name="connsiteY11" fmla="*/ 8267 h 9752"/>
                <a:gd name="connsiteX12" fmla="*/ 10000 w 10000"/>
                <a:gd name="connsiteY12" fmla="*/ 9567 h 9752"/>
                <a:gd name="connsiteX13" fmla="*/ 8426 w 10000"/>
                <a:gd name="connsiteY13" fmla="*/ 9752 h 9752"/>
                <a:gd name="connsiteX14" fmla="*/ 3623 w 10000"/>
                <a:gd name="connsiteY14" fmla="*/ 8776 h 9752"/>
                <a:gd name="connsiteX15" fmla="*/ 1691 w 10000"/>
                <a:gd name="connsiteY15" fmla="*/ 8136 h 9752"/>
                <a:gd name="connsiteX16" fmla="*/ 676 w 10000"/>
                <a:gd name="connsiteY16" fmla="*/ 7759 h 9752"/>
                <a:gd name="connsiteX17" fmla="*/ 242 w 10000"/>
                <a:gd name="connsiteY17" fmla="*/ 7232 h 9752"/>
                <a:gd name="connsiteX0" fmla="*/ 242 w 9952"/>
                <a:gd name="connsiteY0" fmla="*/ 7416 h 10000"/>
                <a:gd name="connsiteX1" fmla="*/ 0 w 9952"/>
                <a:gd name="connsiteY1" fmla="*/ 6566 h 10000"/>
                <a:gd name="connsiteX2" fmla="*/ 97 w 9952"/>
                <a:gd name="connsiteY2" fmla="*/ 0 h 10000"/>
                <a:gd name="connsiteX3" fmla="*/ 9420 w 9952"/>
                <a:gd name="connsiteY3" fmla="*/ 1989 h 10000"/>
                <a:gd name="connsiteX4" fmla="*/ 8696 w 9952"/>
                <a:gd name="connsiteY4" fmla="*/ 2453 h 10000"/>
                <a:gd name="connsiteX5" fmla="*/ 7681 w 9952"/>
                <a:gd name="connsiteY5" fmla="*/ 2453 h 10000"/>
                <a:gd name="connsiteX6" fmla="*/ 7246 w 9952"/>
                <a:gd name="connsiteY6" fmla="*/ 2800 h 10000"/>
                <a:gd name="connsiteX7" fmla="*/ 6908 w 9952"/>
                <a:gd name="connsiteY7" fmla="*/ 3205 h 10000"/>
                <a:gd name="connsiteX8" fmla="*/ 7778 w 9952"/>
                <a:gd name="connsiteY8" fmla="*/ 4635 h 10000"/>
                <a:gd name="connsiteX9" fmla="*/ 8841 w 9952"/>
                <a:gd name="connsiteY9" fmla="*/ 5871 h 10000"/>
                <a:gd name="connsiteX10" fmla="*/ 9662 w 9952"/>
                <a:gd name="connsiteY10" fmla="*/ 7300 h 10000"/>
                <a:gd name="connsiteX11" fmla="*/ 9952 w 9952"/>
                <a:gd name="connsiteY11" fmla="*/ 8477 h 10000"/>
                <a:gd name="connsiteX12" fmla="*/ 8426 w 9952"/>
                <a:gd name="connsiteY12" fmla="*/ 10000 h 10000"/>
                <a:gd name="connsiteX13" fmla="*/ 3623 w 9952"/>
                <a:gd name="connsiteY13" fmla="*/ 8999 h 10000"/>
                <a:gd name="connsiteX14" fmla="*/ 1691 w 9952"/>
                <a:gd name="connsiteY14" fmla="*/ 8343 h 10000"/>
                <a:gd name="connsiteX15" fmla="*/ 676 w 9952"/>
                <a:gd name="connsiteY15" fmla="*/ 7956 h 10000"/>
                <a:gd name="connsiteX16" fmla="*/ 242 w 9952"/>
                <a:gd name="connsiteY16" fmla="*/ 7416 h 10000"/>
                <a:gd name="connsiteX0" fmla="*/ 243 w 9709"/>
                <a:gd name="connsiteY0" fmla="*/ 7416 h 10000"/>
                <a:gd name="connsiteX1" fmla="*/ 0 w 9709"/>
                <a:gd name="connsiteY1" fmla="*/ 6566 h 10000"/>
                <a:gd name="connsiteX2" fmla="*/ 97 w 9709"/>
                <a:gd name="connsiteY2" fmla="*/ 0 h 10000"/>
                <a:gd name="connsiteX3" fmla="*/ 9465 w 9709"/>
                <a:gd name="connsiteY3" fmla="*/ 1989 h 10000"/>
                <a:gd name="connsiteX4" fmla="*/ 8738 w 9709"/>
                <a:gd name="connsiteY4" fmla="*/ 2453 h 10000"/>
                <a:gd name="connsiteX5" fmla="*/ 7718 w 9709"/>
                <a:gd name="connsiteY5" fmla="*/ 2453 h 10000"/>
                <a:gd name="connsiteX6" fmla="*/ 7281 w 9709"/>
                <a:gd name="connsiteY6" fmla="*/ 2800 h 10000"/>
                <a:gd name="connsiteX7" fmla="*/ 6941 w 9709"/>
                <a:gd name="connsiteY7" fmla="*/ 3205 h 10000"/>
                <a:gd name="connsiteX8" fmla="*/ 7816 w 9709"/>
                <a:gd name="connsiteY8" fmla="*/ 4635 h 10000"/>
                <a:gd name="connsiteX9" fmla="*/ 8884 w 9709"/>
                <a:gd name="connsiteY9" fmla="*/ 5871 h 10000"/>
                <a:gd name="connsiteX10" fmla="*/ 9709 w 9709"/>
                <a:gd name="connsiteY10" fmla="*/ 7300 h 10000"/>
                <a:gd name="connsiteX11" fmla="*/ 9119 w 9709"/>
                <a:gd name="connsiteY11" fmla="*/ 7918 h 10000"/>
                <a:gd name="connsiteX12" fmla="*/ 8467 w 9709"/>
                <a:gd name="connsiteY12" fmla="*/ 10000 h 10000"/>
                <a:gd name="connsiteX13" fmla="*/ 3640 w 9709"/>
                <a:gd name="connsiteY13" fmla="*/ 8999 h 10000"/>
                <a:gd name="connsiteX14" fmla="*/ 1699 w 9709"/>
                <a:gd name="connsiteY14" fmla="*/ 8343 h 10000"/>
                <a:gd name="connsiteX15" fmla="*/ 679 w 9709"/>
                <a:gd name="connsiteY15" fmla="*/ 7956 h 10000"/>
                <a:gd name="connsiteX16" fmla="*/ 243 w 9709"/>
                <a:gd name="connsiteY16" fmla="*/ 7416 h 10000"/>
                <a:gd name="connsiteX0" fmla="*/ 250 w 9749"/>
                <a:gd name="connsiteY0" fmla="*/ 7416 h 10000"/>
                <a:gd name="connsiteX1" fmla="*/ 0 w 9749"/>
                <a:gd name="connsiteY1" fmla="*/ 6566 h 10000"/>
                <a:gd name="connsiteX2" fmla="*/ 100 w 9749"/>
                <a:gd name="connsiteY2" fmla="*/ 0 h 10000"/>
                <a:gd name="connsiteX3" fmla="*/ 9749 w 9749"/>
                <a:gd name="connsiteY3" fmla="*/ 1989 h 10000"/>
                <a:gd name="connsiteX4" fmla="*/ 9000 w 9749"/>
                <a:gd name="connsiteY4" fmla="*/ 2453 h 10000"/>
                <a:gd name="connsiteX5" fmla="*/ 7949 w 9749"/>
                <a:gd name="connsiteY5" fmla="*/ 2453 h 10000"/>
                <a:gd name="connsiteX6" fmla="*/ 7499 w 9749"/>
                <a:gd name="connsiteY6" fmla="*/ 2800 h 10000"/>
                <a:gd name="connsiteX7" fmla="*/ 7149 w 9749"/>
                <a:gd name="connsiteY7" fmla="*/ 3205 h 10000"/>
                <a:gd name="connsiteX8" fmla="*/ 8050 w 9749"/>
                <a:gd name="connsiteY8" fmla="*/ 4635 h 10000"/>
                <a:gd name="connsiteX9" fmla="*/ 9150 w 9749"/>
                <a:gd name="connsiteY9" fmla="*/ 5871 h 10000"/>
                <a:gd name="connsiteX10" fmla="*/ 9392 w 9749"/>
                <a:gd name="connsiteY10" fmla="*/ 7918 h 10000"/>
                <a:gd name="connsiteX11" fmla="*/ 8721 w 9749"/>
                <a:gd name="connsiteY11" fmla="*/ 10000 h 10000"/>
                <a:gd name="connsiteX12" fmla="*/ 3749 w 9749"/>
                <a:gd name="connsiteY12" fmla="*/ 8999 h 10000"/>
                <a:gd name="connsiteX13" fmla="*/ 1750 w 9749"/>
                <a:gd name="connsiteY13" fmla="*/ 8343 h 10000"/>
                <a:gd name="connsiteX14" fmla="*/ 699 w 9749"/>
                <a:gd name="connsiteY14" fmla="*/ 7956 h 10000"/>
                <a:gd name="connsiteX15" fmla="*/ 250 w 9749"/>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7333 w 10000"/>
                <a:gd name="connsiteY7" fmla="*/ 3205 h 10000"/>
                <a:gd name="connsiteX8" fmla="*/ 8257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3846 w 10000"/>
                <a:gd name="connsiteY12" fmla="*/ 8999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7333 w 10000"/>
                <a:gd name="connsiteY7" fmla="*/ 3205 h 10000"/>
                <a:gd name="connsiteX8" fmla="*/ 8257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3846 w 10000"/>
                <a:gd name="connsiteY12" fmla="*/ 8999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7333 w 10000"/>
                <a:gd name="connsiteY7" fmla="*/ 3205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3846 w 10000"/>
                <a:gd name="connsiteY12" fmla="*/ 8999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794 w 10000"/>
                <a:gd name="connsiteY7" fmla="*/ 4635 h 10000"/>
                <a:gd name="connsiteX8" fmla="*/ 8721 w 10000"/>
                <a:gd name="connsiteY8" fmla="*/ 5871 h 10000"/>
                <a:gd name="connsiteX9" fmla="*/ 9634 w 10000"/>
                <a:gd name="connsiteY9" fmla="*/ 7918 h 10000"/>
                <a:gd name="connsiteX10" fmla="*/ 8946 w 10000"/>
                <a:gd name="connsiteY10" fmla="*/ 10000 h 10000"/>
                <a:gd name="connsiteX11" fmla="*/ 3846 w 10000"/>
                <a:gd name="connsiteY11" fmla="*/ 8999 h 10000"/>
                <a:gd name="connsiteX12" fmla="*/ 1795 w 10000"/>
                <a:gd name="connsiteY12" fmla="*/ 8343 h 10000"/>
                <a:gd name="connsiteX13" fmla="*/ 717 w 10000"/>
                <a:gd name="connsiteY13" fmla="*/ 7956 h 10000"/>
                <a:gd name="connsiteX14" fmla="*/ 256 w 10000"/>
                <a:gd name="connsiteY14"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3846 w 10000"/>
                <a:gd name="connsiteY12" fmla="*/ 8999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1795 w 10000"/>
                <a:gd name="connsiteY13" fmla="*/ 8343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1795 w 10000"/>
                <a:gd name="connsiteY13" fmla="*/ 8191 h 10000"/>
                <a:gd name="connsiteX14" fmla="*/ 717 w 10000"/>
                <a:gd name="connsiteY14" fmla="*/ 7956 h 10000"/>
                <a:gd name="connsiteX15" fmla="*/ 256 w 10000"/>
                <a:gd name="connsiteY15"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717 w 10000"/>
                <a:gd name="connsiteY13" fmla="*/ 7956 h 10000"/>
                <a:gd name="connsiteX14" fmla="*/ 256 w 10000"/>
                <a:gd name="connsiteY14" fmla="*/ 7416 h 10000"/>
                <a:gd name="connsiteX0" fmla="*/ 256 w 10000"/>
                <a:gd name="connsiteY0" fmla="*/ 7416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983 w 10000"/>
                <a:gd name="connsiteY13" fmla="*/ 7905 h 10000"/>
                <a:gd name="connsiteX14" fmla="*/ 256 w 10000"/>
                <a:gd name="connsiteY14" fmla="*/ 7416 h 10000"/>
                <a:gd name="connsiteX0" fmla="*/ 522 w 10000"/>
                <a:gd name="connsiteY0" fmla="*/ 7314 h 10000"/>
                <a:gd name="connsiteX1" fmla="*/ 0 w 10000"/>
                <a:gd name="connsiteY1" fmla="*/ 6566 h 10000"/>
                <a:gd name="connsiteX2" fmla="*/ 103 w 10000"/>
                <a:gd name="connsiteY2" fmla="*/ 0 h 10000"/>
                <a:gd name="connsiteX3" fmla="*/ 10000 w 10000"/>
                <a:gd name="connsiteY3" fmla="*/ 1989 h 10000"/>
                <a:gd name="connsiteX4" fmla="*/ 9232 w 10000"/>
                <a:gd name="connsiteY4" fmla="*/ 2453 h 10000"/>
                <a:gd name="connsiteX5" fmla="*/ 8154 w 10000"/>
                <a:gd name="connsiteY5" fmla="*/ 2453 h 10000"/>
                <a:gd name="connsiteX6" fmla="*/ 7692 w 10000"/>
                <a:gd name="connsiteY6" fmla="*/ 2800 h 10000"/>
                <a:gd name="connsiteX7" fmla="*/ 6520 w 10000"/>
                <a:gd name="connsiteY7" fmla="*/ 3149 h 10000"/>
                <a:gd name="connsiteX8" fmla="*/ 6794 w 10000"/>
                <a:gd name="connsiteY8" fmla="*/ 4635 h 10000"/>
                <a:gd name="connsiteX9" fmla="*/ 8721 w 10000"/>
                <a:gd name="connsiteY9" fmla="*/ 5871 h 10000"/>
                <a:gd name="connsiteX10" fmla="*/ 9634 w 10000"/>
                <a:gd name="connsiteY10" fmla="*/ 7918 h 10000"/>
                <a:gd name="connsiteX11" fmla="*/ 8946 w 10000"/>
                <a:gd name="connsiteY11" fmla="*/ 10000 h 10000"/>
                <a:gd name="connsiteX12" fmla="*/ 4245 w 10000"/>
                <a:gd name="connsiteY12" fmla="*/ 8897 h 10000"/>
                <a:gd name="connsiteX13" fmla="*/ 983 w 10000"/>
                <a:gd name="connsiteY13" fmla="*/ 7905 h 10000"/>
                <a:gd name="connsiteX14" fmla="*/ 522 w 10000"/>
                <a:gd name="connsiteY14" fmla="*/ 7314 h 10000"/>
                <a:gd name="connsiteX0" fmla="*/ 421 w 9899"/>
                <a:gd name="connsiteY0" fmla="*/ 7314 h 10000"/>
                <a:gd name="connsiteX1" fmla="*/ 431 w 9899"/>
                <a:gd name="connsiteY1" fmla="*/ 6515 h 10000"/>
                <a:gd name="connsiteX2" fmla="*/ 2 w 9899"/>
                <a:gd name="connsiteY2" fmla="*/ 0 h 10000"/>
                <a:gd name="connsiteX3" fmla="*/ 9899 w 9899"/>
                <a:gd name="connsiteY3" fmla="*/ 1989 h 10000"/>
                <a:gd name="connsiteX4" fmla="*/ 9131 w 9899"/>
                <a:gd name="connsiteY4" fmla="*/ 2453 h 10000"/>
                <a:gd name="connsiteX5" fmla="*/ 8053 w 9899"/>
                <a:gd name="connsiteY5" fmla="*/ 2453 h 10000"/>
                <a:gd name="connsiteX6" fmla="*/ 7591 w 9899"/>
                <a:gd name="connsiteY6" fmla="*/ 2800 h 10000"/>
                <a:gd name="connsiteX7" fmla="*/ 6419 w 9899"/>
                <a:gd name="connsiteY7" fmla="*/ 3149 h 10000"/>
                <a:gd name="connsiteX8" fmla="*/ 6693 w 9899"/>
                <a:gd name="connsiteY8" fmla="*/ 4635 h 10000"/>
                <a:gd name="connsiteX9" fmla="*/ 8620 w 9899"/>
                <a:gd name="connsiteY9" fmla="*/ 5871 h 10000"/>
                <a:gd name="connsiteX10" fmla="*/ 9533 w 9899"/>
                <a:gd name="connsiteY10" fmla="*/ 7918 h 10000"/>
                <a:gd name="connsiteX11" fmla="*/ 8845 w 9899"/>
                <a:gd name="connsiteY11" fmla="*/ 10000 h 10000"/>
                <a:gd name="connsiteX12" fmla="*/ 4144 w 9899"/>
                <a:gd name="connsiteY12" fmla="*/ 8897 h 10000"/>
                <a:gd name="connsiteX13" fmla="*/ 882 w 9899"/>
                <a:gd name="connsiteY13" fmla="*/ 7905 h 10000"/>
                <a:gd name="connsiteX14" fmla="*/ 421 w 9899"/>
                <a:gd name="connsiteY14" fmla="*/ 7314 h 10000"/>
                <a:gd name="connsiteX0" fmla="*/ 0 w 9575"/>
                <a:gd name="connsiteY0" fmla="*/ 7060 h 9746"/>
                <a:gd name="connsiteX1" fmla="*/ 10 w 9575"/>
                <a:gd name="connsiteY1" fmla="*/ 6261 h 9746"/>
                <a:gd name="connsiteX2" fmla="*/ 249 w 9575"/>
                <a:gd name="connsiteY2" fmla="*/ 0 h 9746"/>
                <a:gd name="connsiteX3" fmla="*/ 9575 w 9575"/>
                <a:gd name="connsiteY3" fmla="*/ 1735 h 9746"/>
                <a:gd name="connsiteX4" fmla="*/ 8799 w 9575"/>
                <a:gd name="connsiteY4" fmla="*/ 2199 h 9746"/>
                <a:gd name="connsiteX5" fmla="*/ 7710 w 9575"/>
                <a:gd name="connsiteY5" fmla="*/ 2199 h 9746"/>
                <a:gd name="connsiteX6" fmla="*/ 7243 w 9575"/>
                <a:gd name="connsiteY6" fmla="*/ 2546 h 9746"/>
                <a:gd name="connsiteX7" fmla="*/ 6059 w 9575"/>
                <a:gd name="connsiteY7" fmla="*/ 2895 h 9746"/>
                <a:gd name="connsiteX8" fmla="*/ 6336 w 9575"/>
                <a:gd name="connsiteY8" fmla="*/ 4381 h 9746"/>
                <a:gd name="connsiteX9" fmla="*/ 8283 w 9575"/>
                <a:gd name="connsiteY9" fmla="*/ 5617 h 9746"/>
                <a:gd name="connsiteX10" fmla="*/ 9205 w 9575"/>
                <a:gd name="connsiteY10" fmla="*/ 7664 h 9746"/>
                <a:gd name="connsiteX11" fmla="*/ 8510 w 9575"/>
                <a:gd name="connsiteY11" fmla="*/ 9746 h 9746"/>
                <a:gd name="connsiteX12" fmla="*/ 3761 w 9575"/>
                <a:gd name="connsiteY12" fmla="*/ 8643 h 9746"/>
                <a:gd name="connsiteX13" fmla="*/ 466 w 9575"/>
                <a:gd name="connsiteY13" fmla="*/ 7651 h 9746"/>
                <a:gd name="connsiteX14" fmla="*/ 0 w 9575"/>
                <a:gd name="connsiteY14" fmla="*/ 7060 h 9746"/>
                <a:gd name="connsiteX0" fmla="*/ 0 w 10000"/>
                <a:gd name="connsiteY0" fmla="*/ 6879 h 9635"/>
                <a:gd name="connsiteX1" fmla="*/ 10 w 10000"/>
                <a:gd name="connsiteY1" fmla="*/ 6059 h 9635"/>
                <a:gd name="connsiteX2" fmla="*/ 260 w 10000"/>
                <a:gd name="connsiteY2" fmla="*/ 0 h 9635"/>
                <a:gd name="connsiteX3" fmla="*/ 10000 w 10000"/>
                <a:gd name="connsiteY3" fmla="*/ 1415 h 9635"/>
                <a:gd name="connsiteX4" fmla="*/ 9190 w 10000"/>
                <a:gd name="connsiteY4" fmla="*/ 1891 h 9635"/>
                <a:gd name="connsiteX5" fmla="*/ 8052 w 10000"/>
                <a:gd name="connsiteY5" fmla="*/ 1891 h 9635"/>
                <a:gd name="connsiteX6" fmla="*/ 7564 w 10000"/>
                <a:gd name="connsiteY6" fmla="*/ 2247 h 9635"/>
                <a:gd name="connsiteX7" fmla="*/ 6328 w 10000"/>
                <a:gd name="connsiteY7" fmla="*/ 2605 h 9635"/>
                <a:gd name="connsiteX8" fmla="*/ 6617 w 10000"/>
                <a:gd name="connsiteY8" fmla="*/ 4130 h 9635"/>
                <a:gd name="connsiteX9" fmla="*/ 8651 w 10000"/>
                <a:gd name="connsiteY9" fmla="*/ 5398 h 9635"/>
                <a:gd name="connsiteX10" fmla="*/ 9614 w 10000"/>
                <a:gd name="connsiteY10" fmla="*/ 7499 h 9635"/>
                <a:gd name="connsiteX11" fmla="*/ 8888 w 10000"/>
                <a:gd name="connsiteY11" fmla="*/ 9635 h 9635"/>
                <a:gd name="connsiteX12" fmla="*/ 3928 w 10000"/>
                <a:gd name="connsiteY12" fmla="*/ 8503 h 9635"/>
                <a:gd name="connsiteX13" fmla="*/ 487 w 10000"/>
                <a:gd name="connsiteY13" fmla="*/ 7485 h 9635"/>
                <a:gd name="connsiteX14" fmla="*/ 0 w 10000"/>
                <a:gd name="connsiteY14" fmla="*/ 6879 h 9635"/>
                <a:gd name="connsiteX0" fmla="*/ 0 w 9614"/>
                <a:gd name="connsiteY0" fmla="*/ 7140 h 10000"/>
                <a:gd name="connsiteX1" fmla="*/ 10 w 9614"/>
                <a:gd name="connsiteY1" fmla="*/ 6289 h 10000"/>
                <a:gd name="connsiteX2" fmla="*/ 260 w 9614"/>
                <a:gd name="connsiteY2" fmla="*/ 0 h 10000"/>
                <a:gd name="connsiteX3" fmla="*/ 9190 w 9614"/>
                <a:gd name="connsiteY3" fmla="*/ 1963 h 10000"/>
                <a:gd name="connsiteX4" fmla="*/ 8052 w 9614"/>
                <a:gd name="connsiteY4" fmla="*/ 1963 h 10000"/>
                <a:gd name="connsiteX5" fmla="*/ 7564 w 9614"/>
                <a:gd name="connsiteY5" fmla="*/ 2332 h 10000"/>
                <a:gd name="connsiteX6" fmla="*/ 6328 w 9614"/>
                <a:gd name="connsiteY6" fmla="*/ 2704 h 10000"/>
                <a:gd name="connsiteX7" fmla="*/ 6617 w 9614"/>
                <a:gd name="connsiteY7" fmla="*/ 4286 h 10000"/>
                <a:gd name="connsiteX8" fmla="*/ 8651 w 9614"/>
                <a:gd name="connsiteY8" fmla="*/ 5602 h 10000"/>
                <a:gd name="connsiteX9" fmla="*/ 9614 w 9614"/>
                <a:gd name="connsiteY9" fmla="*/ 7783 h 10000"/>
                <a:gd name="connsiteX10" fmla="*/ 8888 w 9614"/>
                <a:gd name="connsiteY10" fmla="*/ 10000 h 10000"/>
                <a:gd name="connsiteX11" fmla="*/ 3928 w 9614"/>
                <a:gd name="connsiteY11" fmla="*/ 8825 h 10000"/>
                <a:gd name="connsiteX12" fmla="*/ 487 w 9614"/>
                <a:gd name="connsiteY12" fmla="*/ 7769 h 10000"/>
                <a:gd name="connsiteX13" fmla="*/ 0 w 9614"/>
                <a:gd name="connsiteY13" fmla="*/ 7140 h 10000"/>
                <a:gd name="connsiteX0" fmla="*/ 0 w 10000"/>
                <a:gd name="connsiteY0" fmla="*/ 7140 h 10000"/>
                <a:gd name="connsiteX1" fmla="*/ 10 w 10000"/>
                <a:gd name="connsiteY1" fmla="*/ 6289 h 10000"/>
                <a:gd name="connsiteX2" fmla="*/ 270 w 10000"/>
                <a:gd name="connsiteY2" fmla="*/ 0 h 10000"/>
                <a:gd name="connsiteX3" fmla="*/ 8375 w 10000"/>
                <a:gd name="connsiteY3" fmla="*/ 1963 h 10000"/>
                <a:gd name="connsiteX4" fmla="*/ 7868 w 10000"/>
                <a:gd name="connsiteY4" fmla="*/ 2332 h 10000"/>
                <a:gd name="connsiteX5" fmla="*/ 6582 w 10000"/>
                <a:gd name="connsiteY5" fmla="*/ 2704 h 10000"/>
                <a:gd name="connsiteX6" fmla="*/ 6883 w 10000"/>
                <a:gd name="connsiteY6" fmla="*/ 4286 h 10000"/>
                <a:gd name="connsiteX7" fmla="*/ 8998 w 10000"/>
                <a:gd name="connsiteY7" fmla="*/ 5602 h 10000"/>
                <a:gd name="connsiteX8" fmla="*/ 10000 w 10000"/>
                <a:gd name="connsiteY8" fmla="*/ 7783 h 10000"/>
                <a:gd name="connsiteX9" fmla="*/ 9245 w 10000"/>
                <a:gd name="connsiteY9" fmla="*/ 10000 h 10000"/>
                <a:gd name="connsiteX10" fmla="*/ 4086 w 10000"/>
                <a:gd name="connsiteY10" fmla="*/ 8825 h 10000"/>
                <a:gd name="connsiteX11" fmla="*/ 507 w 10000"/>
                <a:gd name="connsiteY11" fmla="*/ 7769 h 10000"/>
                <a:gd name="connsiteX12" fmla="*/ 0 w 10000"/>
                <a:gd name="connsiteY12"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7868 w 10000"/>
                <a:gd name="connsiteY4" fmla="*/ 2332 h 10000"/>
                <a:gd name="connsiteX5" fmla="*/ 6582 w 10000"/>
                <a:gd name="connsiteY5" fmla="*/ 2704 h 10000"/>
                <a:gd name="connsiteX6" fmla="*/ 6883 w 10000"/>
                <a:gd name="connsiteY6" fmla="*/ 4286 h 10000"/>
                <a:gd name="connsiteX7" fmla="*/ 8998 w 10000"/>
                <a:gd name="connsiteY7" fmla="*/ 5602 h 10000"/>
                <a:gd name="connsiteX8" fmla="*/ 10000 w 10000"/>
                <a:gd name="connsiteY8" fmla="*/ 7783 h 10000"/>
                <a:gd name="connsiteX9" fmla="*/ 9245 w 10000"/>
                <a:gd name="connsiteY9" fmla="*/ 10000 h 10000"/>
                <a:gd name="connsiteX10" fmla="*/ 4086 w 10000"/>
                <a:gd name="connsiteY10" fmla="*/ 8825 h 10000"/>
                <a:gd name="connsiteX11" fmla="*/ 507 w 10000"/>
                <a:gd name="connsiteY11" fmla="*/ 7769 h 10000"/>
                <a:gd name="connsiteX12" fmla="*/ 0 w 10000"/>
                <a:gd name="connsiteY12"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6582 w 10000"/>
                <a:gd name="connsiteY4" fmla="*/ 2704 h 10000"/>
                <a:gd name="connsiteX5" fmla="*/ 6883 w 10000"/>
                <a:gd name="connsiteY5" fmla="*/ 4286 h 10000"/>
                <a:gd name="connsiteX6" fmla="*/ 8998 w 10000"/>
                <a:gd name="connsiteY6" fmla="*/ 5602 h 10000"/>
                <a:gd name="connsiteX7" fmla="*/ 10000 w 10000"/>
                <a:gd name="connsiteY7" fmla="*/ 7783 h 10000"/>
                <a:gd name="connsiteX8" fmla="*/ 9245 w 10000"/>
                <a:gd name="connsiteY8" fmla="*/ 10000 h 10000"/>
                <a:gd name="connsiteX9" fmla="*/ 4086 w 10000"/>
                <a:gd name="connsiteY9" fmla="*/ 8825 h 10000"/>
                <a:gd name="connsiteX10" fmla="*/ 507 w 10000"/>
                <a:gd name="connsiteY10" fmla="*/ 7769 h 10000"/>
                <a:gd name="connsiteX11" fmla="*/ 0 w 10000"/>
                <a:gd name="connsiteY11"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6582 w 10000"/>
                <a:gd name="connsiteY4" fmla="*/ 2163 h 10000"/>
                <a:gd name="connsiteX5" fmla="*/ 6582 w 10000"/>
                <a:gd name="connsiteY5" fmla="*/ 2704 h 10000"/>
                <a:gd name="connsiteX6" fmla="*/ 6883 w 10000"/>
                <a:gd name="connsiteY6" fmla="*/ 4286 h 10000"/>
                <a:gd name="connsiteX7" fmla="*/ 8998 w 10000"/>
                <a:gd name="connsiteY7" fmla="*/ 5602 h 10000"/>
                <a:gd name="connsiteX8" fmla="*/ 10000 w 10000"/>
                <a:gd name="connsiteY8" fmla="*/ 7783 h 10000"/>
                <a:gd name="connsiteX9" fmla="*/ 9245 w 10000"/>
                <a:gd name="connsiteY9" fmla="*/ 10000 h 10000"/>
                <a:gd name="connsiteX10" fmla="*/ 4086 w 10000"/>
                <a:gd name="connsiteY10" fmla="*/ 8825 h 10000"/>
                <a:gd name="connsiteX11" fmla="*/ 507 w 10000"/>
                <a:gd name="connsiteY11" fmla="*/ 7769 h 10000"/>
                <a:gd name="connsiteX12" fmla="*/ 0 w 10000"/>
                <a:gd name="connsiteY12"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6582 w 10000"/>
                <a:gd name="connsiteY4" fmla="*/ 2704 h 10000"/>
                <a:gd name="connsiteX5" fmla="*/ 6883 w 10000"/>
                <a:gd name="connsiteY5" fmla="*/ 4286 h 10000"/>
                <a:gd name="connsiteX6" fmla="*/ 8998 w 10000"/>
                <a:gd name="connsiteY6" fmla="*/ 5602 h 10000"/>
                <a:gd name="connsiteX7" fmla="*/ 10000 w 10000"/>
                <a:gd name="connsiteY7" fmla="*/ 7783 h 10000"/>
                <a:gd name="connsiteX8" fmla="*/ 9245 w 10000"/>
                <a:gd name="connsiteY8" fmla="*/ 10000 h 10000"/>
                <a:gd name="connsiteX9" fmla="*/ 4086 w 10000"/>
                <a:gd name="connsiteY9" fmla="*/ 8825 h 10000"/>
                <a:gd name="connsiteX10" fmla="*/ 507 w 10000"/>
                <a:gd name="connsiteY10" fmla="*/ 7769 h 10000"/>
                <a:gd name="connsiteX11" fmla="*/ 0 w 10000"/>
                <a:gd name="connsiteY11"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7312 w 10000"/>
                <a:gd name="connsiteY4" fmla="*/ 2001 h 10000"/>
                <a:gd name="connsiteX5" fmla="*/ 6582 w 10000"/>
                <a:gd name="connsiteY5" fmla="*/ 2704 h 10000"/>
                <a:gd name="connsiteX6" fmla="*/ 6883 w 10000"/>
                <a:gd name="connsiteY6" fmla="*/ 4286 h 10000"/>
                <a:gd name="connsiteX7" fmla="*/ 8998 w 10000"/>
                <a:gd name="connsiteY7" fmla="*/ 5602 h 10000"/>
                <a:gd name="connsiteX8" fmla="*/ 10000 w 10000"/>
                <a:gd name="connsiteY8" fmla="*/ 7783 h 10000"/>
                <a:gd name="connsiteX9" fmla="*/ 9245 w 10000"/>
                <a:gd name="connsiteY9" fmla="*/ 10000 h 10000"/>
                <a:gd name="connsiteX10" fmla="*/ 4086 w 10000"/>
                <a:gd name="connsiteY10" fmla="*/ 8825 h 10000"/>
                <a:gd name="connsiteX11" fmla="*/ 507 w 10000"/>
                <a:gd name="connsiteY11" fmla="*/ 7769 h 10000"/>
                <a:gd name="connsiteX12" fmla="*/ 0 w 10000"/>
                <a:gd name="connsiteY12"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84 h 10000"/>
                <a:gd name="connsiteX4" fmla="*/ 7312 w 10000"/>
                <a:gd name="connsiteY4" fmla="*/ 2001 h 10000"/>
                <a:gd name="connsiteX5" fmla="*/ 6582 w 10000"/>
                <a:gd name="connsiteY5" fmla="*/ 2704 h 10000"/>
                <a:gd name="connsiteX6" fmla="*/ 6436 w 10000"/>
                <a:gd name="connsiteY6" fmla="*/ 3245 h 10000"/>
                <a:gd name="connsiteX7" fmla="*/ 6883 w 10000"/>
                <a:gd name="connsiteY7" fmla="*/ 4286 h 10000"/>
                <a:gd name="connsiteX8" fmla="*/ 8998 w 10000"/>
                <a:gd name="connsiteY8" fmla="*/ 5602 h 10000"/>
                <a:gd name="connsiteX9" fmla="*/ 10000 w 10000"/>
                <a:gd name="connsiteY9" fmla="*/ 7783 h 10000"/>
                <a:gd name="connsiteX10" fmla="*/ 9245 w 10000"/>
                <a:gd name="connsiteY10" fmla="*/ 10000 h 10000"/>
                <a:gd name="connsiteX11" fmla="*/ 4086 w 10000"/>
                <a:gd name="connsiteY11" fmla="*/ 8825 h 10000"/>
                <a:gd name="connsiteX12" fmla="*/ 507 w 10000"/>
                <a:gd name="connsiteY12" fmla="*/ 7769 h 10000"/>
                <a:gd name="connsiteX13" fmla="*/ 0 w 10000"/>
                <a:gd name="connsiteY13" fmla="*/ 7140 h 10000"/>
                <a:gd name="connsiteX0" fmla="*/ 0 w 10000"/>
                <a:gd name="connsiteY0" fmla="*/ 7140 h 10000"/>
                <a:gd name="connsiteX1" fmla="*/ 10 w 10000"/>
                <a:gd name="connsiteY1" fmla="*/ 6289 h 10000"/>
                <a:gd name="connsiteX2" fmla="*/ 270 w 10000"/>
                <a:gd name="connsiteY2" fmla="*/ 0 h 10000"/>
                <a:gd name="connsiteX3" fmla="*/ 7791 w 10000"/>
                <a:gd name="connsiteY3" fmla="*/ 1530 h 10000"/>
                <a:gd name="connsiteX4" fmla="*/ 7312 w 10000"/>
                <a:gd name="connsiteY4" fmla="*/ 2001 h 10000"/>
                <a:gd name="connsiteX5" fmla="*/ 6582 w 10000"/>
                <a:gd name="connsiteY5" fmla="*/ 2704 h 10000"/>
                <a:gd name="connsiteX6" fmla="*/ 6436 w 10000"/>
                <a:gd name="connsiteY6" fmla="*/ 3245 h 10000"/>
                <a:gd name="connsiteX7" fmla="*/ 6883 w 10000"/>
                <a:gd name="connsiteY7" fmla="*/ 4286 h 10000"/>
                <a:gd name="connsiteX8" fmla="*/ 8998 w 10000"/>
                <a:gd name="connsiteY8" fmla="*/ 5602 h 10000"/>
                <a:gd name="connsiteX9" fmla="*/ 10000 w 10000"/>
                <a:gd name="connsiteY9" fmla="*/ 7783 h 10000"/>
                <a:gd name="connsiteX10" fmla="*/ 9245 w 10000"/>
                <a:gd name="connsiteY10" fmla="*/ 10000 h 10000"/>
                <a:gd name="connsiteX11" fmla="*/ 4086 w 10000"/>
                <a:gd name="connsiteY11" fmla="*/ 8825 h 10000"/>
                <a:gd name="connsiteX12" fmla="*/ 507 w 10000"/>
                <a:gd name="connsiteY12" fmla="*/ 7769 h 10000"/>
                <a:gd name="connsiteX13" fmla="*/ 0 w 10000"/>
                <a:gd name="connsiteY13" fmla="*/ 71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0" y="7140"/>
                  </a:moveTo>
                  <a:cubicBezTo>
                    <a:pt x="3" y="6856"/>
                    <a:pt x="7" y="6572"/>
                    <a:pt x="10" y="6289"/>
                  </a:cubicBezTo>
                  <a:cubicBezTo>
                    <a:pt x="49" y="3958"/>
                    <a:pt x="234" y="2330"/>
                    <a:pt x="270" y="0"/>
                  </a:cubicBezTo>
                  <a:lnTo>
                    <a:pt x="7791" y="1530"/>
                  </a:lnTo>
                  <a:cubicBezTo>
                    <a:pt x="9013" y="1890"/>
                    <a:pt x="7513" y="1814"/>
                    <a:pt x="7312" y="2001"/>
                  </a:cubicBezTo>
                  <a:cubicBezTo>
                    <a:pt x="7111" y="2188"/>
                    <a:pt x="6655" y="2461"/>
                    <a:pt x="6582" y="2704"/>
                  </a:cubicBezTo>
                  <a:cubicBezTo>
                    <a:pt x="6509" y="2947"/>
                    <a:pt x="6386" y="2981"/>
                    <a:pt x="6436" y="3245"/>
                  </a:cubicBezTo>
                  <a:cubicBezTo>
                    <a:pt x="6486" y="3509"/>
                    <a:pt x="6529" y="3929"/>
                    <a:pt x="6883" y="4286"/>
                  </a:cubicBezTo>
                  <a:lnTo>
                    <a:pt x="8998" y="5602"/>
                  </a:lnTo>
                  <a:cubicBezTo>
                    <a:pt x="9089" y="6329"/>
                    <a:pt x="9908" y="7057"/>
                    <a:pt x="10000" y="7783"/>
                  </a:cubicBezTo>
                  <a:cubicBezTo>
                    <a:pt x="9760" y="8262"/>
                    <a:pt x="10474" y="9908"/>
                    <a:pt x="9245" y="10000"/>
                  </a:cubicBezTo>
                  <a:lnTo>
                    <a:pt x="4086" y="8825"/>
                  </a:lnTo>
                  <a:cubicBezTo>
                    <a:pt x="2893" y="8473"/>
                    <a:pt x="1188" y="8050"/>
                    <a:pt x="507" y="7769"/>
                  </a:cubicBezTo>
                  <a:cubicBezTo>
                    <a:pt x="-175" y="7488"/>
                    <a:pt x="113" y="7387"/>
                    <a:pt x="0" y="7140"/>
                  </a:cubicBezTo>
                  <a:close/>
                </a:path>
              </a:pathLst>
            </a:custGeom>
            <a:solidFill>
              <a:srgbClr val="CC0066"/>
            </a:solidFill>
            <a:ln>
              <a:noFill/>
            </a:ln>
            <a:extLst/>
          </p:spPr>
          <p:txBody>
            <a:bodyPr/>
            <a:lstStyle/>
            <a:p>
              <a:endParaRPr lang="ja-JP" altLang="en-US"/>
            </a:p>
          </p:txBody>
        </p:sp>
        <p:sp>
          <p:nvSpPr>
            <p:cNvPr id="280" name="Freeform 21"/>
            <p:cNvSpPr>
              <a:spLocks/>
            </p:cNvSpPr>
            <p:nvPr/>
          </p:nvSpPr>
          <p:spPr bwMode="auto">
            <a:xfrm>
              <a:off x="6971316" y="3492681"/>
              <a:ext cx="300731" cy="444817"/>
            </a:xfrm>
            <a:custGeom>
              <a:avLst/>
              <a:gdLst>
                <a:gd name="T0" fmla="*/ 137448439 w 345"/>
                <a:gd name="T1" fmla="*/ 684485544 h 524"/>
                <a:gd name="T2" fmla="*/ 78541543 w 345"/>
                <a:gd name="T3" fmla="*/ 415808361 h 524"/>
                <a:gd name="T4" fmla="*/ 28362634 w 345"/>
                <a:gd name="T5" fmla="*/ 243087628 h 524"/>
                <a:gd name="T6" fmla="*/ 6544882 w 345"/>
                <a:gd name="T7" fmla="*/ 211103605 h 524"/>
                <a:gd name="T8" fmla="*/ 15271392 w 345"/>
                <a:gd name="T9" fmla="*/ 151396591 h 524"/>
                <a:gd name="T10" fmla="*/ 41452399 w 345"/>
                <a:gd name="T11" fmla="*/ 93823013 h 524"/>
                <a:gd name="T12" fmla="*/ 52362013 w 345"/>
                <a:gd name="T13" fmla="*/ 70368355 h 524"/>
                <a:gd name="T14" fmla="*/ 0 w 345"/>
                <a:gd name="T15" fmla="*/ 61837530 h 524"/>
                <a:gd name="T16" fmla="*/ 21817752 w 345"/>
                <a:gd name="T17" fmla="*/ 0 h 524"/>
                <a:gd name="T18" fmla="*/ 752695449 w 345"/>
                <a:gd name="T19" fmla="*/ 383822878 h 524"/>
                <a:gd name="T20" fmla="*/ 309804394 w 345"/>
                <a:gd name="T21" fmla="*/ 1117352635 h 524"/>
                <a:gd name="T22" fmla="*/ 85087902 w 345"/>
                <a:gd name="T23" fmla="*/ 972351972 h 524"/>
                <a:gd name="T24" fmla="*/ 130903556 w 345"/>
                <a:gd name="T25" fmla="*/ 901985077 h 524"/>
                <a:gd name="T26" fmla="*/ 137448439 w 345"/>
                <a:gd name="T27" fmla="*/ 799632699 h 524"/>
                <a:gd name="T28" fmla="*/ 139630066 w 345"/>
                <a:gd name="T29" fmla="*/ 746323074 h 524"/>
                <a:gd name="T30" fmla="*/ 137448439 w 345"/>
                <a:gd name="T31" fmla="*/ 684485544 h 5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5"/>
                <a:gd name="T49" fmla="*/ 0 h 524"/>
                <a:gd name="T50" fmla="*/ 345 w 345"/>
                <a:gd name="T51" fmla="*/ 524 h 524"/>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1248 w 10697"/>
                <a:gd name="connsiteY5" fmla="*/ 840 h 10000"/>
                <a:gd name="connsiteX6" fmla="*/ 1393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1248 w 10697"/>
                <a:gd name="connsiteY5" fmla="*/ 840 h 10000"/>
                <a:gd name="connsiteX6" fmla="*/ 754 w 10697"/>
                <a:gd name="connsiteY6" fmla="*/ 669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1248 w 10697"/>
                <a:gd name="connsiteY5" fmla="*/ 840 h 10000"/>
                <a:gd name="connsiteX6" fmla="*/ 870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1016 w 10697"/>
                <a:gd name="connsiteY5" fmla="*/ 995 h 10000"/>
                <a:gd name="connsiteX6" fmla="*/ 870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2932 w 10697"/>
                <a:gd name="connsiteY5" fmla="*/ 840 h 10000"/>
                <a:gd name="connsiteX6" fmla="*/ 870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6126 h 10000"/>
                <a:gd name="connsiteX1" fmla="*/ 1740 w 10697"/>
                <a:gd name="connsiteY1" fmla="*/ 3721 h 10000"/>
                <a:gd name="connsiteX2" fmla="*/ 1074 w 10697"/>
                <a:gd name="connsiteY2" fmla="*/ 2176 h 10000"/>
                <a:gd name="connsiteX3" fmla="*/ 784 w 10697"/>
                <a:gd name="connsiteY3" fmla="*/ 1889 h 10000"/>
                <a:gd name="connsiteX4" fmla="*/ 900 w 10697"/>
                <a:gd name="connsiteY4" fmla="*/ 1355 h 10000"/>
                <a:gd name="connsiteX5" fmla="*/ 958 w 10697"/>
                <a:gd name="connsiteY5" fmla="*/ 763 h 10000"/>
                <a:gd name="connsiteX6" fmla="*/ 870 w 10697"/>
                <a:gd name="connsiteY6" fmla="*/ 630 h 10000"/>
                <a:gd name="connsiteX7" fmla="*/ 0 w 10697"/>
                <a:gd name="connsiteY7" fmla="*/ 437 h 10000"/>
                <a:gd name="connsiteX8" fmla="*/ 987 w 10697"/>
                <a:gd name="connsiteY8" fmla="*/ 0 h 10000"/>
                <a:gd name="connsiteX9" fmla="*/ 10697 w 10697"/>
                <a:gd name="connsiteY9" fmla="*/ 3435 h 10000"/>
                <a:gd name="connsiteX10" fmla="*/ 4813 w 10697"/>
                <a:gd name="connsiteY10" fmla="*/ 10000 h 10000"/>
                <a:gd name="connsiteX11" fmla="*/ 1827 w 10697"/>
                <a:gd name="connsiteY11" fmla="*/ 8702 h 10000"/>
                <a:gd name="connsiteX12" fmla="*/ 2436 w 10697"/>
                <a:gd name="connsiteY12" fmla="*/ 8073 h 10000"/>
                <a:gd name="connsiteX13" fmla="*/ 2523 w 10697"/>
                <a:gd name="connsiteY13" fmla="*/ 7156 h 10000"/>
                <a:gd name="connsiteX14" fmla="*/ 2552 w 10697"/>
                <a:gd name="connsiteY14" fmla="*/ 6679 h 10000"/>
                <a:gd name="connsiteX15" fmla="*/ 2523 w 10697"/>
                <a:gd name="connsiteY15" fmla="*/ 6126 h 10000"/>
                <a:gd name="connsiteX0" fmla="*/ 2523 w 10697"/>
                <a:gd name="connsiteY0" fmla="*/ 5689 h 9563"/>
                <a:gd name="connsiteX1" fmla="*/ 1740 w 10697"/>
                <a:gd name="connsiteY1" fmla="*/ 3284 h 9563"/>
                <a:gd name="connsiteX2" fmla="*/ 1074 w 10697"/>
                <a:gd name="connsiteY2" fmla="*/ 1739 h 9563"/>
                <a:gd name="connsiteX3" fmla="*/ 784 w 10697"/>
                <a:gd name="connsiteY3" fmla="*/ 1452 h 9563"/>
                <a:gd name="connsiteX4" fmla="*/ 900 w 10697"/>
                <a:gd name="connsiteY4" fmla="*/ 918 h 9563"/>
                <a:gd name="connsiteX5" fmla="*/ 958 w 10697"/>
                <a:gd name="connsiteY5" fmla="*/ 326 h 9563"/>
                <a:gd name="connsiteX6" fmla="*/ 870 w 10697"/>
                <a:gd name="connsiteY6" fmla="*/ 193 h 9563"/>
                <a:gd name="connsiteX7" fmla="*/ 0 w 10697"/>
                <a:gd name="connsiteY7" fmla="*/ 0 h 9563"/>
                <a:gd name="connsiteX8" fmla="*/ 10697 w 10697"/>
                <a:gd name="connsiteY8" fmla="*/ 2998 h 9563"/>
                <a:gd name="connsiteX9" fmla="*/ 4813 w 10697"/>
                <a:gd name="connsiteY9" fmla="*/ 9563 h 9563"/>
                <a:gd name="connsiteX10" fmla="*/ 1827 w 10697"/>
                <a:gd name="connsiteY10" fmla="*/ 8265 h 9563"/>
                <a:gd name="connsiteX11" fmla="*/ 2436 w 10697"/>
                <a:gd name="connsiteY11" fmla="*/ 7636 h 9563"/>
                <a:gd name="connsiteX12" fmla="*/ 2523 w 10697"/>
                <a:gd name="connsiteY12" fmla="*/ 6719 h 9563"/>
                <a:gd name="connsiteX13" fmla="*/ 2552 w 10697"/>
                <a:gd name="connsiteY13" fmla="*/ 6242 h 9563"/>
                <a:gd name="connsiteX14" fmla="*/ 2523 w 10697"/>
                <a:gd name="connsiteY14" fmla="*/ 5689 h 9563"/>
                <a:gd name="connsiteX0" fmla="*/ 1626 w 9267"/>
                <a:gd name="connsiteY0" fmla="*/ 5747 h 9798"/>
                <a:gd name="connsiteX1" fmla="*/ 894 w 9267"/>
                <a:gd name="connsiteY1" fmla="*/ 3232 h 9798"/>
                <a:gd name="connsiteX2" fmla="*/ 271 w 9267"/>
                <a:gd name="connsiteY2" fmla="*/ 1616 h 9798"/>
                <a:gd name="connsiteX3" fmla="*/ 0 w 9267"/>
                <a:gd name="connsiteY3" fmla="*/ 1316 h 9798"/>
                <a:gd name="connsiteX4" fmla="*/ 108 w 9267"/>
                <a:gd name="connsiteY4" fmla="*/ 758 h 9798"/>
                <a:gd name="connsiteX5" fmla="*/ 163 w 9267"/>
                <a:gd name="connsiteY5" fmla="*/ 139 h 9798"/>
                <a:gd name="connsiteX6" fmla="*/ 80 w 9267"/>
                <a:gd name="connsiteY6" fmla="*/ 0 h 9798"/>
                <a:gd name="connsiteX7" fmla="*/ 9267 w 9267"/>
                <a:gd name="connsiteY7" fmla="*/ 2933 h 9798"/>
                <a:gd name="connsiteX8" fmla="*/ 3766 w 9267"/>
                <a:gd name="connsiteY8" fmla="*/ 9798 h 9798"/>
                <a:gd name="connsiteX9" fmla="*/ 975 w 9267"/>
                <a:gd name="connsiteY9" fmla="*/ 8441 h 9798"/>
                <a:gd name="connsiteX10" fmla="*/ 1544 w 9267"/>
                <a:gd name="connsiteY10" fmla="*/ 7783 h 9798"/>
                <a:gd name="connsiteX11" fmla="*/ 1626 w 9267"/>
                <a:gd name="connsiteY11" fmla="*/ 6824 h 9798"/>
                <a:gd name="connsiteX12" fmla="*/ 1653 w 9267"/>
                <a:gd name="connsiteY12" fmla="*/ 6325 h 9798"/>
                <a:gd name="connsiteX13" fmla="*/ 1626 w 9267"/>
                <a:gd name="connsiteY13" fmla="*/ 5747 h 9798"/>
                <a:gd name="connsiteX0" fmla="*/ 1755 w 10000"/>
                <a:gd name="connsiteY0" fmla="*/ 6079 h 10214"/>
                <a:gd name="connsiteX1" fmla="*/ 965 w 10000"/>
                <a:gd name="connsiteY1" fmla="*/ 3513 h 10214"/>
                <a:gd name="connsiteX2" fmla="*/ 292 w 10000"/>
                <a:gd name="connsiteY2" fmla="*/ 1863 h 10214"/>
                <a:gd name="connsiteX3" fmla="*/ 0 w 10000"/>
                <a:gd name="connsiteY3" fmla="*/ 1557 h 10214"/>
                <a:gd name="connsiteX4" fmla="*/ 117 w 10000"/>
                <a:gd name="connsiteY4" fmla="*/ 988 h 10214"/>
                <a:gd name="connsiteX5" fmla="*/ 176 w 10000"/>
                <a:gd name="connsiteY5" fmla="*/ 356 h 10214"/>
                <a:gd name="connsiteX6" fmla="*/ 1099 w 10000"/>
                <a:gd name="connsiteY6" fmla="*/ 0 h 10214"/>
                <a:gd name="connsiteX7" fmla="*/ 10000 w 10000"/>
                <a:gd name="connsiteY7" fmla="*/ 3207 h 10214"/>
                <a:gd name="connsiteX8" fmla="*/ 4064 w 10000"/>
                <a:gd name="connsiteY8" fmla="*/ 10214 h 10214"/>
                <a:gd name="connsiteX9" fmla="*/ 1052 w 10000"/>
                <a:gd name="connsiteY9" fmla="*/ 8829 h 10214"/>
                <a:gd name="connsiteX10" fmla="*/ 1666 w 10000"/>
                <a:gd name="connsiteY10" fmla="*/ 8157 h 10214"/>
                <a:gd name="connsiteX11" fmla="*/ 1755 w 10000"/>
                <a:gd name="connsiteY11" fmla="*/ 7179 h 10214"/>
                <a:gd name="connsiteX12" fmla="*/ 1784 w 10000"/>
                <a:gd name="connsiteY12" fmla="*/ 6669 h 10214"/>
                <a:gd name="connsiteX13" fmla="*/ 1755 w 10000"/>
                <a:gd name="connsiteY13" fmla="*/ 6079 h 10214"/>
                <a:gd name="connsiteX0" fmla="*/ 1755 w 9595"/>
                <a:gd name="connsiteY0" fmla="*/ 6079 h 10214"/>
                <a:gd name="connsiteX1" fmla="*/ 965 w 9595"/>
                <a:gd name="connsiteY1" fmla="*/ 3513 h 10214"/>
                <a:gd name="connsiteX2" fmla="*/ 292 w 9595"/>
                <a:gd name="connsiteY2" fmla="*/ 1863 h 10214"/>
                <a:gd name="connsiteX3" fmla="*/ 0 w 9595"/>
                <a:gd name="connsiteY3" fmla="*/ 1557 h 10214"/>
                <a:gd name="connsiteX4" fmla="*/ 117 w 9595"/>
                <a:gd name="connsiteY4" fmla="*/ 988 h 10214"/>
                <a:gd name="connsiteX5" fmla="*/ 176 w 9595"/>
                <a:gd name="connsiteY5" fmla="*/ 356 h 10214"/>
                <a:gd name="connsiteX6" fmla="*/ 1099 w 9595"/>
                <a:gd name="connsiteY6" fmla="*/ 0 h 10214"/>
                <a:gd name="connsiteX7" fmla="*/ 9595 w 9595"/>
                <a:gd name="connsiteY7" fmla="*/ 3778 h 10214"/>
                <a:gd name="connsiteX8" fmla="*/ 4064 w 9595"/>
                <a:gd name="connsiteY8" fmla="*/ 10214 h 10214"/>
                <a:gd name="connsiteX9" fmla="*/ 1052 w 9595"/>
                <a:gd name="connsiteY9" fmla="*/ 8829 h 10214"/>
                <a:gd name="connsiteX10" fmla="*/ 1666 w 9595"/>
                <a:gd name="connsiteY10" fmla="*/ 8157 h 10214"/>
                <a:gd name="connsiteX11" fmla="*/ 1755 w 9595"/>
                <a:gd name="connsiteY11" fmla="*/ 7179 h 10214"/>
                <a:gd name="connsiteX12" fmla="*/ 1784 w 9595"/>
                <a:gd name="connsiteY12" fmla="*/ 6669 h 10214"/>
                <a:gd name="connsiteX13" fmla="*/ 1755 w 9595"/>
                <a:gd name="connsiteY13" fmla="*/ 6079 h 10214"/>
                <a:gd name="connsiteX0" fmla="*/ 1829 w 10000"/>
                <a:gd name="connsiteY0" fmla="*/ 5952 h 10000"/>
                <a:gd name="connsiteX1" fmla="*/ 1006 w 10000"/>
                <a:gd name="connsiteY1" fmla="*/ 3439 h 10000"/>
                <a:gd name="connsiteX2" fmla="*/ 304 w 10000"/>
                <a:gd name="connsiteY2" fmla="*/ 1824 h 10000"/>
                <a:gd name="connsiteX3" fmla="*/ 0 w 10000"/>
                <a:gd name="connsiteY3" fmla="*/ 1524 h 10000"/>
                <a:gd name="connsiteX4" fmla="*/ 122 w 10000"/>
                <a:gd name="connsiteY4" fmla="*/ 967 h 10000"/>
                <a:gd name="connsiteX5" fmla="*/ 183 w 10000"/>
                <a:gd name="connsiteY5" fmla="*/ 349 h 10000"/>
                <a:gd name="connsiteX6" fmla="*/ 1145 w 10000"/>
                <a:gd name="connsiteY6" fmla="*/ 0 h 10000"/>
                <a:gd name="connsiteX7" fmla="*/ 9459 w 10000"/>
                <a:gd name="connsiteY7" fmla="*/ 2931 h 10000"/>
                <a:gd name="connsiteX8" fmla="*/ 10000 w 10000"/>
                <a:gd name="connsiteY8" fmla="*/ 3699 h 10000"/>
                <a:gd name="connsiteX9" fmla="*/ 4236 w 10000"/>
                <a:gd name="connsiteY9" fmla="*/ 10000 h 10000"/>
                <a:gd name="connsiteX10" fmla="*/ 1096 w 10000"/>
                <a:gd name="connsiteY10" fmla="*/ 8644 h 10000"/>
                <a:gd name="connsiteX11" fmla="*/ 1736 w 10000"/>
                <a:gd name="connsiteY11" fmla="*/ 7986 h 10000"/>
                <a:gd name="connsiteX12" fmla="*/ 1829 w 10000"/>
                <a:gd name="connsiteY12" fmla="*/ 7029 h 10000"/>
                <a:gd name="connsiteX13" fmla="*/ 1859 w 10000"/>
                <a:gd name="connsiteY13" fmla="*/ 6529 h 10000"/>
                <a:gd name="connsiteX14" fmla="*/ 1829 w 10000"/>
                <a:gd name="connsiteY14" fmla="*/ 5952 h 10000"/>
                <a:gd name="connsiteX0" fmla="*/ 1829 w 10000"/>
                <a:gd name="connsiteY0" fmla="*/ 5952 h 10000"/>
                <a:gd name="connsiteX1" fmla="*/ 2062 w 10000"/>
                <a:gd name="connsiteY1" fmla="*/ 3649 h 10000"/>
                <a:gd name="connsiteX2" fmla="*/ 304 w 10000"/>
                <a:gd name="connsiteY2" fmla="*/ 1824 h 10000"/>
                <a:gd name="connsiteX3" fmla="*/ 0 w 10000"/>
                <a:gd name="connsiteY3" fmla="*/ 1524 h 10000"/>
                <a:gd name="connsiteX4" fmla="*/ 122 w 10000"/>
                <a:gd name="connsiteY4" fmla="*/ 967 h 10000"/>
                <a:gd name="connsiteX5" fmla="*/ 183 w 10000"/>
                <a:gd name="connsiteY5" fmla="*/ 349 h 10000"/>
                <a:gd name="connsiteX6" fmla="*/ 1145 w 10000"/>
                <a:gd name="connsiteY6" fmla="*/ 0 h 10000"/>
                <a:gd name="connsiteX7" fmla="*/ 9459 w 10000"/>
                <a:gd name="connsiteY7" fmla="*/ 2931 h 10000"/>
                <a:gd name="connsiteX8" fmla="*/ 10000 w 10000"/>
                <a:gd name="connsiteY8" fmla="*/ 3699 h 10000"/>
                <a:gd name="connsiteX9" fmla="*/ 4236 w 10000"/>
                <a:gd name="connsiteY9" fmla="*/ 10000 h 10000"/>
                <a:gd name="connsiteX10" fmla="*/ 1096 w 10000"/>
                <a:gd name="connsiteY10" fmla="*/ 8644 h 10000"/>
                <a:gd name="connsiteX11" fmla="*/ 1736 w 10000"/>
                <a:gd name="connsiteY11" fmla="*/ 7986 h 10000"/>
                <a:gd name="connsiteX12" fmla="*/ 1829 w 10000"/>
                <a:gd name="connsiteY12" fmla="*/ 7029 h 10000"/>
                <a:gd name="connsiteX13" fmla="*/ 1859 w 10000"/>
                <a:gd name="connsiteY13" fmla="*/ 6529 h 10000"/>
                <a:gd name="connsiteX14" fmla="*/ 1829 w 10000"/>
                <a:gd name="connsiteY14" fmla="*/ 5952 h 10000"/>
                <a:gd name="connsiteX0" fmla="*/ 2357 w 10000"/>
                <a:gd name="connsiteY0" fmla="*/ 6092 h 10000"/>
                <a:gd name="connsiteX1" fmla="*/ 2062 w 10000"/>
                <a:gd name="connsiteY1" fmla="*/ 3649 h 10000"/>
                <a:gd name="connsiteX2" fmla="*/ 304 w 10000"/>
                <a:gd name="connsiteY2" fmla="*/ 1824 h 10000"/>
                <a:gd name="connsiteX3" fmla="*/ 0 w 10000"/>
                <a:gd name="connsiteY3" fmla="*/ 1524 h 10000"/>
                <a:gd name="connsiteX4" fmla="*/ 122 w 10000"/>
                <a:gd name="connsiteY4" fmla="*/ 967 h 10000"/>
                <a:gd name="connsiteX5" fmla="*/ 183 w 10000"/>
                <a:gd name="connsiteY5" fmla="*/ 349 h 10000"/>
                <a:gd name="connsiteX6" fmla="*/ 1145 w 10000"/>
                <a:gd name="connsiteY6" fmla="*/ 0 h 10000"/>
                <a:gd name="connsiteX7" fmla="*/ 9459 w 10000"/>
                <a:gd name="connsiteY7" fmla="*/ 2931 h 10000"/>
                <a:gd name="connsiteX8" fmla="*/ 10000 w 10000"/>
                <a:gd name="connsiteY8" fmla="*/ 3699 h 10000"/>
                <a:gd name="connsiteX9" fmla="*/ 4236 w 10000"/>
                <a:gd name="connsiteY9" fmla="*/ 10000 h 10000"/>
                <a:gd name="connsiteX10" fmla="*/ 1096 w 10000"/>
                <a:gd name="connsiteY10" fmla="*/ 8644 h 10000"/>
                <a:gd name="connsiteX11" fmla="*/ 1736 w 10000"/>
                <a:gd name="connsiteY11" fmla="*/ 7986 h 10000"/>
                <a:gd name="connsiteX12" fmla="*/ 1829 w 10000"/>
                <a:gd name="connsiteY12" fmla="*/ 7029 h 10000"/>
                <a:gd name="connsiteX13" fmla="*/ 1859 w 10000"/>
                <a:gd name="connsiteY13" fmla="*/ 6529 h 10000"/>
                <a:gd name="connsiteX14" fmla="*/ 2357 w 10000"/>
                <a:gd name="connsiteY14" fmla="*/ 6092 h 10000"/>
                <a:gd name="connsiteX0" fmla="*/ 2357 w 10000"/>
                <a:gd name="connsiteY0" fmla="*/ 6092 h 9790"/>
                <a:gd name="connsiteX1" fmla="*/ 2062 w 10000"/>
                <a:gd name="connsiteY1" fmla="*/ 3649 h 9790"/>
                <a:gd name="connsiteX2" fmla="*/ 304 w 10000"/>
                <a:gd name="connsiteY2" fmla="*/ 1824 h 9790"/>
                <a:gd name="connsiteX3" fmla="*/ 0 w 10000"/>
                <a:gd name="connsiteY3" fmla="*/ 1524 h 9790"/>
                <a:gd name="connsiteX4" fmla="*/ 122 w 10000"/>
                <a:gd name="connsiteY4" fmla="*/ 967 h 9790"/>
                <a:gd name="connsiteX5" fmla="*/ 183 w 10000"/>
                <a:gd name="connsiteY5" fmla="*/ 349 h 9790"/>
                <a:gd name="connsiteX6" fmla="*/ 1145 w 10000"/>
                <a:gd name="connsiteY6" fmla="*/ 0 h 9790"/>
                <a:gd name="connsiteX7" fmla="*/ 9459 w 10000"/>
                <a:gd name="connsiteY7" fmla="*/ 2931 h 9790"/>
                <a:gd name="connsiteX8" fmla="*/ 10000 w 10000"/>
                <a:gd name="connsiteY8" fmla="*/ 3699 h 9790"/>
                <a:gd name="connsiteX9" fmla="*/ 4447 w 10000"/>
                <a:gd name="connsiteY9" fmla="*/ 9790 h 9790"/>
                <a:gd name="connsiteX10" fmla="*/ 1096 w 10000"/>
                <a:gd name="connsiteY10" fmla="*/ 8644 h 9790"/>
                <a:gd name="connsiteX11" fmla="*/ 1736 w 10000"/>
                <a:gd name="connsiteY11" fmla="*/ 7986 h 9790"/>
                <a:gd name="connsiteX12" fmla="*/ 1829 w 10000"/>
                <a:gd name="connsiteY12" fmla="*/ 7029 h 9790"/>
                <a:gd name="connsiteX13" fmla="*/ 1859 w 10000"/>
                <a:gd name="connsiteY13" fmla="*/ 6529 h 9790"/>
                <a:gd name="connsiteX14" fmla="*/ 2357 w 10000"/>
                <a:gd name="connsiteY14" fmla="*/ 6092 h 9790"/>
                <a:gd name="connsiteX0" fmla="*/ 2357 w 10000"/>
                <a:gd name="connsiteY0" fmla="*/ 6223 h 10000"/>
                <a:gd name="connsiteX1" fmla="*/ 2062 w 10000"/>
                <a:gd name="connsiteY1" fmla="*/ 3727 h 10000"/>
                <a:gd name="connsiteX2" fmla="*/ 304 w 10000"/>
                <a:gd name="connsiteY2" fmla="*/ 1863 h 10000"/>
                <a:gd name="connsiteX3" fmla="*/ 0 w 10000"/>
                <a:gd name="connsiteY3" fmla="*/ 1557 h 10000"/>
                <a:gd name="connsiteX4" fmla="*/ 122 w 10000"/>
                <a:gd name="connsiteY4" fmla="*/ 988 h 10000"/>
                <a:gd name="connsiteX5" fmla="*/ 183 w 10000"/>
                <a:gd name="connsiteY5" fmla="*/ 356 h 10000"/>
                <a:gd name="connsiteX6" fmla="*/ 1145 w 10000"/>
                <a:gd name="connsiteY6" fmla="*/ 0 h 10000"/>
                <a:gd name="connsiteX7" fmla="*/ 9459 w 10000"/>
                <a:gd name="connsiteY7" fmla="*/ 2994 h 10000"/>
                <a:gd name="connsiteX8" fmla="*/ 10000 w 10000"/>
                <a:gd name="connsiteY8" fmla="*/ 3778 h 10000"/>
                <a:gd name="connsiteX9" fmla="*/ 4447 w 10000"/>
                <a:gd name="connsiteY9" fmla="*/ 10000 h 10000"/>
                <a:gd name="connsiteX10" fmla="*/ 1941 w 10000"/>
                <a:gd name="connsiteY10" fmla="*/ 8829 h 10000"/>
                <a:gd name="connsiteX11" fmla="*/ 1736 w 10000"/>
                <a:gd name="connsiteY11" fmla="*/ 8157 h 10000"/>
                <a:gd name="connsiteX12" fmla="*/ 1829 w 10000"/>
                <a:gd name="connsiteY12" fmla="*/ 7180 h 10000"/>
                <a:gd name="connsiteX13" fmla="*/ 1859 w 10000"/>
                <a:gd name="connsiteY13" fmla="*/ 6669 h 10000"/>
                <a:gd name="connsiteX14" fmla="*/ 2357 w 10000"/>
                <a:gd name="connsiteY14" fmla="*/ 62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2357" y="6223"/>
                  </a:moveTo>
                  <a:cubicBezTo>
                    <a:pt x="2435" y="5438"/>
                    <a:pt x="1984" y="4512"/>
                    <a:pt x="2062" y="3727"/>
                  </a:cubicBezTo>
                  <a:lnTo>
                    <a:pt x="304" y="1863"/>
                  </a:lnTo>
                  <a:lnTo>
                    <a:pt x="0" y="1557"/>
                  </a:lnTo>
                  <a:cubicBezTo>
                    <a:pt x="41" y="1367"/>
                    <a:pt x="81" y="1178"/>
                    <a:pt x="122" y="988"/>
                  </a:cubicBezTo>
                  <a:cubicBezTo>
                    <a:pt x="163" y="859"/>
                    <a:pt x="142" y="483"/>
                    <a:pt x="183" y="356"/>
                  </a:cubicBezTo>
                  <a:cubicBezTo>
                    <a:pt x="232" y="281"/>
                    <a:pt x="1095" y="75"/>
                    <a:pt x="1145" y="0"/>
                  </a:cubicBezTo>
                  <a:cubicBezTo>
                    <a:pt x="3670" y="1116"/>
                    <a:pt x="6934" y="1877"/>
                    <a:pt x="9459" y="2994"/>
                  </a:cubicBezTo>
                  <a:lnTo>
                    <a:pt x="10000" y="3778"/>
                  </a:lnTo>
                  <a:lnTo>
                    <a:pt x="4447" y="10000"/>
                  </a:lnTo>
                  <a:lnTo>
                    <a:pt x="1941" y="8829"/>
                  </a:lnTo>
                  <a:cubicBezTo>
                    <a:pt x="1873" y="8605"/>
                    <a:pt x="1804" y="8381"/>
                    <a:pt x="1736" y="8157"/>
                  </a:cubicBezTo>
                  <a:cubicBezTo>
                    <a:pt x="1859" y="7893"/>
                    <a:pt x="1797" y="7424"/>
                    <a:pt x="1829" y="7180"/>
                  </a:cubicBezTo>
                  <a:cubicBezTo>
                    <a:pt x="1859" y="6936"/>
                    <a:pt x="1771" y="6828"/>
                    <a:pt x="1859" y="6669"/>
                  </a:cubicBezTo>
                  <a:cubicBezTo>
                    <a:pt x="1947" y="6510"/>
                    <a:pt x="2357" y="6223"/>
                    <a:pt x="2357" y="6223"/>
                  </a:cubicBezTo>
                  <a:close/>
                </a:path>
              </a:pathLst>
            </a:custGeom>
            <a:solidFill>
              <a:srgbClr val="CC0066"/>
            </a:solidFill>
            <a:ln>
              <a:noFill/>
            </a:ln>
            <a:extLst/>
          </p:spPr>
          <p:txBody>
            <a:bodyPr/>
            <a:lstStyle/>
            <a:p>
              <a:endParaRPr lang="ja-JP" altLang="en-US"/>
            </a:p>
          </p:txBody>
        </p:sp>
        <p:sp>
          <p:nvSpPr>
            <p:cNvPr id="281" name="Freeform 22"/>
            <p:cNvSpPr>
              <a:spLocks/>
            </p:cNvSpPr>
            <p:nvPr/>
          </p:nvSpPr>
          <p:spPr bwMode="auto">
            <a:xfrm>
              <a:off x="8371225" y="4584770"/>
              <a:ext cx="317218" cy="254628"/>
            </a:xfrm>
            <a:custGeom>
              <a:avLst/>
              <a:gdLst>
                <a:gd name="T0" fmla="*/ 0 w 358"/>
                <a:gd name="T1" fmla="*/ 307609351 h 303"/>
                <a:gd name="T2" fmla="*/ 13160836 w 358"/>
                <a:gd name="T3" fmla="*/ 243966790 h 303"/>
                <a:gd name="T4" fmla="*/ 78969460 w 358"/>
                <a:gd name="T5" fmla="*/ 165472114 h 303"/>
                <a:gd name="T6" fmla="*/ 250069217 w 358"/>
                <a:gd name="T7" fmla="*/ 0 h 303"/>
                <a:gd name="T8" fmla="*/ 671236710 w 358"/>
                <a:gd name="T9" fmla="*/ 447624441 h 303"/>
                <a:gd name="T10" fmla="*/ 758980061 w 358"/>
                <a:gd name="T11" fmla="*/ 560061816 h 303"/>
                <a:gd name="T12" fmla="*/ 785303214 w 358"/>
                <a:gd name="T13" fmla="*/ 642797873 h 303"/>
                <a:gd name="T14" fmla="*/ 8773891 w 358"/>
                <a:gd name="T15" fmla="*/ 638555036 h 303"/>
                <a:gd name="T16" fmla="*/ 0 w 358"/>
                <a:gd name="T17" fmla="*/ 307609351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8"/>
                <a:gd name="T28" fmla="*/ 0 h 303"/>
                <a:gd name="T29" fmla="*/ 358 w 358"/>
                <a:gd name="T30" fmla="*/ 303 h 303"/>
                <a:gd name="connsiteX0" fmla="*/ 0 w 10000"/>
                <a:gd name="connsiteY0" fmla="*/ 4785 h 10000"/>
                <a:gd name="connsiteX1" fmla="*/ 168 w 10000"/>
                <a:gd name="connsiteY1" fmla="*/ 3795 h 10000"/>
                <a:gd name="connsiteX2" fmla="*/ 1006 w 10000"/>
                <a:gd name="connsiteY2" fmla="*/ 2574 h 10000"/>
                <a:gd name="connsiteX3" fmla="*/ 3184 w 10000"/>
                <a:gd name="connsiteY3" fmla="*/ 0 h 10000"/>
                <a:gd name="connsiteX4" fmla="*/ 8547 w 10000"/>
                <a:gd name="connsiteY4" fmla="*/ 6964 h 10000"/>
                <a:gd name="connsiteX5" fmla="*/ 9665 w 10000"/>
                <a:gd name="connsiteY5" fmla="*/ 8713 h 10000"/>
                <a:gd name="connsiteX6" fmla="*/ 10000 w 10000"/>
                <a:gd name="connsiteY6" fmla="*/ 10000 h 10000"/>
                <a:gd name="connsiteX7" fmla="*/ 247 w 10000"/>
                <a:gd name="connsiteY7" fmla="*/ 9287 h 10000"/>
                <a:gd name="connsiteX8" fmla="*/ 0 w 10000"/>
                <a:gd name="connsiteY8" fmla="*/ 4785 h 10000"/>
                <a:gd name="connsiteX0" fmla="*/ 0 w 9777"/>
                <a:gd name="connsiteY0" fmla="*/ 4785 h 9299"/>
                <a:gd name="connsiteX1" fmla="*/ 168 w 9777"/>
                <a:gd name="connsiteY1" fmla="*/ 3795 h 9299"/>
                <a:gd name="connsiteX2" fmla="*/ 1006 w 9777"/>
                <a:gd name="connsiteY2" fmla="*/ 2574 h 9299"/>
                <a:gd name="connsiteX3" fmla="*/ 3184 w 9777"/>
                <a:gd name="connsiteY3" fmla="*/ 0 h 9299"/>
                <a:gd name="connsiteX4" fmla="*/ 8547 w 9777"/>
                <a:gd name="connsiteY4" fmla="*/ 6964 h 9299"/>
                <a:gd name="connsiteX5" fmla="*/ 9665 w 9777"/>
                <a:gd name="connsiteY5" fmla="*/ 8713 h 9299"/>
                <a:gd name="connsiteX6" fmla="*/ 9506 w 9777"/>
                <a:gd name="connsiteY6" fmla="*/ 9299 h 9299"/>
                <a:gd name="connsiteX7" fmla="*/ 247 w 9777"/>
                <a:gd name="connsiteY7" fmla="*/ 9287 h 9299"/>
                <a:gd name="connsiteX8" fmla="*/ 0 w 9777"/>
                <a:gd name="connsiteY8" fmla="*/ 4785 h 9299"/>
                <a:gd name="connsiteX0" fmla="*/ 0 w 10000"/>
                <a:gd name="connsiteY0" fmla="*/ 5146 h 10000"/>
                <a:gd name="connsiteX1" fmla="*/ 172 w 10000"/>
                <a:gd name="connsiteY1" fmla="*/ 4081 h 10000"/>
                <a:gd name="connsiteX2" fmla="*/ 1213 w 10000"/>
                <a:gd name="connsiteY2" fmla="*/ 2652 h 10000"/>
                <a:gd name="connsiteX3" fmla="*/ 3257 w 10000"/>
                <a:gd name="connsiteY3" fmla="*/ 0 h 10000"/>
                <a:gd name="connsiteX4" fmla="*/ 8742 w 10000"/>
                <a:gd name="connsiteY4" fmla="*/ 7489 h 10000"/>
                <a:gd name="connsiteX5" fmla="*/ 9885 w 10000"/>
                <a:gd name="connsiteY5" fmla="*/ 9370 h 10000"/>
                <a:gd name="connsiteX6" fmla="*/ 9723 w 10000"/>
                <a:gd name="connsiteY6" fmla="*/ 10000 h 10000"/>
                <a:gd name="connsiteX7" fmla="*/ 253 w 10000"/>
                <a:gd name="connsiteY7" fmla="*/ 9987 h 10000"/>
                <a:gd name="connsiteX8" fmla="*/ 0 w 10000"/>
                <a:gd name="connsiteY8" fmla="*/ 5146 h 10000"/>
                <a:gd name="connsiteX0" fmla="*/ 0 w 10000"/>
                <a:gd name="connsiteY0" fmla="*/ 5146 h 10000"/>
                <a:gd name="connsiteX1" fmla="*/ 402 w 10000"/>
                <a:gd name="connsiteY1" fmla="*/ 4139 h 10000"/>
                <a:gd name="connsiteX2" fmla="*/ 1213 w 10000"/>
                <a:gd name="connsiteY2" fmla="*/ 2652 h 10000"/>
                <a:gd name="connsiteX3" fmla="*/ 3257 w 10000"/>
                <a:gd name="connsiteY3" fmla="*/ 0 h 10000"/>
                <a:gd name="connsiteX4" fmla="*/ 8742 w 10000"/>
                <a:gd name="connsiteY4" fmla="*/ 7489 h 10000"/>
                <a:gd name="connsiteX5" fmla="*/ 9885 w 10000"/>
                <a:gd name="connsiteY5" fmla="*/ 9370 h 10000"/>
                <a:gd name="connsiteX6" fmla="*/ 9723 w 10000"/>
                <a:gd name="connsiteY6" fmla="*/ 10000 h 10000"/>
                <a:gd name="connsiteX7" fmla="*/ 253 w 10000"/>
                <a:gd name="connsiteY7" fmla="*/ 9987 h 10000"/>
                <a:gd name="connsiteX8" fmla="*/ 0 w 10000"/>
                <a:gd name="connsiteY8" fmla="*/ 5146 h 10000"/>
                <a:gd name="connsiteX0" fmla="*/ 61 w 9785"/>
                <a:gd name="connsiteY0" fmla="*/ 5204 h 10000"/>
                <a:gd name="connsiteX1" fmla="*/ 187 w 9785"/>
                <a:gd name="connsiteY1" fmla="*/ 4139 h 10000"/>
                <a:gd name="connsiteX2" fmla="*/ 998 w 9785"/>
                <a:gd name="connsiteY2" fmla="*/ 2652 h 10000"/>
                <a:gd name="connsiteX3" fmla="*/ 3042 w 9785"/>
                <a:gd name="connsiteY3" fmla="*/ 0 h 10000"/>
                <a:gd name="connsiteX4" fmla="*/ 8527 w 9785"/>
                <a:gd name="connsiteY4" fmla="*/ 7489 h 10000"/>
                <a:gd name="connsiteX5" fmla="*/ 9670 w 9785"/>
                <a:gd name="connsiteY5" fmla="*/ 9370 h 10000"/>
                <a:gd name="connsiteX6" fmla="*/ 9508 w 9785"/>
                <a:gd name="connsiteY6" fmla="*/ 10000 h 10000"/>
                <a:gd name="connsiteX7" fmla="*/ 38 w 9785"/>
                <a:gd name="connsiteY7" fmla="*/ 9987 h 10000"/>
                <a:gd name="connsiteX8" fmla="*/ 61 w 9785"/>
                <a:gd name="connsiteY8" fmla="*/ 5204 h 10000"/>
                <a:gd name="connsiteX0" fmla="*/ 250 w 10188"/>
                <a:gd name="connsiteY0" fmla="*/ 5204 h 10000"/>
                <a:gd name="connsiteX1" fmla="*/ 379 w 10188"/>
                <a:gd name="connsiteY1" fmla="*/ 4139 h 10000"/>
                <a:gd name="connsiteX2" fmla="*/ 1208 w 10188"/>
                <a:gd name="connsiteY2" fmla="*/ 2652 h 10000"/>
                <a:gd name="connsiteX3" fmla="*/ 3297 w 10188"/>
                <a:gd name="connsiteY3" fmla="*/ 0 h 10000"/>
                <a:gd name="connsiteX4" fmla="*/ 8902 w 10188"/>
                <a:gd name="connsiteY4" fmla="*/ 7489 h 10000"/>
                <a:gd name="connsiteX5" fmla="*/ 10070 w 10188"/>
                <a:gd name="connsiteY5" fmla="*/ 9370 h 10000"/>
                <a:gd name="connsiteX6" fmla="*/ 9905 w 10188"/>
                <a:gd name="connsiteY6" fmla="*/ 10000 h 10000"/>
                <a:gd name="connsiteX7" fmla="*/ 39 w 10188"/>
                <a:gd name="connsiteY7" fmla="*/ 9987 h 10000"/>
                <a:gd name="connsiteX8" fmla="*/ 250 w 10188"/>
                <a:gd name="connsiteY8" fmla="*/ 5204 h 10000"/>
                <a:gd name="connsiteX0" fmla="*/ 203 w 10188"/>
                <a:gd name="connsiteY0" fmla="*/ 5204 h 10000"/>
                <a:gd name="connsiteX1" fmla="*/ 379 w 10188"/>
                <a:gd name="connsiteY1" fmla="*/ 4139 h 10000"/>
                <a:gd name="connsiteX2" fmla="*/ 1208 w 10188"/>
                <a:gd name="connsiteY2" fmla="*/ 2652 h 10000"/>
                <a:gd name="connsiteX3" fmla="*/ 3297 w 10188"/>
                <a:gd name="connsiteY3" fmla="*/ 0 h 10000"/>
                <a:gd name="connsiteX4" fmla="*/ 8902 w 10188"/>
                <a:gd name="connsiteY4" fmla="*/ 7489 h 10000"/>
                <a:gd name="connsiteX5" fmla="*/ 10070 w 10188"/>
                <a:gd name="connsiteY5" fmla="*/ 9370 h 10000"/>
                <a:gd name="connsiteX6" fmla="*/ 9905 w 10188"/>
                <a:gd name="connsiteY6" fmla="*/ 10000 h 10000"/>
                <a:gd name="connsiteX7" fmla="*/ 39 w 10188"/>
                <a:gd name="connsiteY7" fmla="*/ 9987 h 10000"/>
                <a:gd name="connsiteX8" fmla="*/ 203 w 10188"/>
                <a:gd name="connsiteY8" fmla="*/ 5204 h 10000"/>
                <a:gd name="connsiteX0" fmla="*/ 109 w 10188"/>
                <a:gd name="connsiteY0" fmla="*/ 5610 h 10000"/>
                <a:gd name="connsiteX1" fmla="*/ 379 w 10188"/>
                <a:gd name="connsiteY1" fmla="*/ 4139 h 10000"/>
                <a:gd name="connsiteX2" fmla="*/ 1208 w 10188"/>
                <a:gd name="connsiteY2" fmla="*/ 2652 h 10000"/>
                <a:gd name="connsiteX3" fmla="*/ 3297 w 10188"/>
                <a:gd name="connsiteY3" fmla="*/ 0 h 10000"/>
                <a:gd name="connsiteX4" fmla="*/ 8902 w 10188"/>
                <a:gd name="connsiteY4" fmla="*/ 7489 h 10000"/>
                <a:gd name="connsiteX5" fmla="*/ 10070 w 10188"/>
                <a:gd name="connsiteY5" fmla="*/ 9370 h 10000"/>
                <a:gd name="connsiteX6" fmla="*/ 9905 w 10188"/>
                <a:gd name="connsiteY6" fmla="*/ 10000 h 10000"/>
                <a:gd name="connsiteX7" fmla="*/ 39 w 10188"/>
                <a:gd name="connsiteY7" fmla="*/ 9987 h 10000"/>
                <a:gd name="connsiteX8" fmla="*/ 109 w 10188"/>
                <a:gd name="connsiteY8" fmla="*/ 5610 h 10000"/>
                <a:gd name="connsiteX0" fmla="*/ 0 w 10079"/>
                <a:gd name="connsiteY0" fmla="*/ 5610 h 10000"/>
                <a:gd name="connsiteX1" fmla="*/ 270 w 10079"/>
                <a:gd name="connsiteY1" fmla="*/ 4139 h 10000"/>
                <a:gd name="connsiteX2" fmla="*/ 1099 w 10079"/>
                <a:gd name="connsiteY2" fmla="*/ 2652 h 10000"/>
                <a:gd name="connsiteX3" fmla="*/ 3188 w 10079"/>
                <a:gd name="connsiteY3" fmla="*/ 0 h 10000"/>
                <a:gd name="connsiteX4" fmla="*/ 8793 w 10079"/>
                <a:gd name="connsiteY4" fmla="*/ 7489 h 10000"/>
                <a:gd name="connsiteX5" fmla="*/ 9961 w 10079"/>
                <a:gd name="connsiteY5" fmla="*/ 9370 h 10000"/>
                <a:gd name="connsiteX6" fmla="*/ 9796 w 10079"/>
                <a:gd name="connsiteY6" fmla="*/ 10000 h 10000"/>
                <a:gd name="connsiteX7" fmla="*/ 71 w 10079"/>
                <a:gd name="connsiteY7" fmla="*/ 9987 h 10000"/>
                <a:gd name="connsiteX8" fmla="*/ 0 w 10079"/>
                <a:gd name="connsiteY8" fmla="*/ 561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9" h="10000">
                  <a:moveTo>
                    <a:pt x="0" y="5610"/>
                  </a:moveTo>
                  <a:cubicBezTo>
                    <a:pt x="59" y="5255"/>
                    <a:pt x="212" y="4494"/>
                    <a:pt x="270" y="4139"/>
                  </a:cubicBezTo>
                  <a:lnTo>
                    <a:pt x="1099" y="2652"/>
                  </a:lnTo>
                  <a:lnTo>
                    <a:pt x="3188" y="0"/>
                  </a:lnTo>
                  <a:lnTo>
                    <a:pt x="8793" y="7489"/>
                  </a:lnTo>
                  <a:lnTo>
                    <a:pt x="9961" y="9370"/>
                  </a:lnTo>
                  <a:cubicBezTo>
                    <a:pt x="10079" y="9831"/>
                    <a:pt x="9678" y="9539"/>
                    <a:pt x="9796" y="10000"/>
                  </a:cubicBezTo>
                  <a:lnTo>
                    <a:pt x="71" y="9987"/>
                  </a:lnTo>
                  <a:cubicBezTo>
                    <a:pt x="32" y="8142"/>
                    <a:pt x="39" y="7455"/>
                    <a:pt x="0" y="5610"/>
                  </a:cubicBezTo>
                  <a:close/>
                </a:path>
              </a:pathLst>
            </a:custGeom>
            <a:solidFill>
              <a:srgbClr val="FF0000"/>
            </a:solidFill>
            <a:ln w="28575">
              <a:solidFill>
                <a:srgbClr val="FF0000"/>
              </a:solidFill>
              <a:prstDash val="sysDot"/>
            </a:ln>
            <a:extLst/>
          </p:spPr>
          <p:txBody>
            <a:bodyPr/>
            <a:lstStyle/>
            <a:p>
              <a:endParaRPr lang="ja-JP" altLang="en-US"/>
            </a:p>
          </p:txBody>
        </p:sp>
        <p:sp>
          <p:nvSpPr>
            <p:cNvPr id="282" name="Freeform 24"/>
            <p:cNvSpPr>
              <a:spLocks/>
            </p:cNvSpPr>
            <p:nvPr/>
          </p:nvSpPr>
          <p:spPr bwMode="auto">
            <a:xfrm>
              <a:off x="5713683" y="4237746"/>
              <a:ext cx="109186" cy="105554"/>
            </a:xfrm>
            <a:custGeom>
              <a:avLst/>
              <a:gdLst>
                <a:gd name="T0" fmla="*/ 0 w 112"/>
                <a:gd name="T1" fmla="*/ 51154750 h 112"/>
                <a:gd name="T2" fmla="*/ 149935860 w 112"/>
                <a:gd name="T3" fmla="*/ 0 h 112"/>
                <a:gd name="T4" fmla="*/ 243375089 w 112"/>
                <a:gd name="T5" fmla="*/ 185433962 h 112"/>
                <a:gd name="T6" fmla="*/ 117341877 w 112"/>
                <a:gd name="T7" fmla="*/ 238718760 h 112"/>
                <a:gd name="T8" fmla="*/ 0 w 112"/>
                <a:gd name="T9" fmla="*/ 51154750 h 112"/>
                <a:gd name="T10" fmla="*/ 0 60000 65536"/>
                <a:gd name="T11" fmla="*/ 0 60000 65536"/>
                <a:gd name="T12" fmla="*/ 0 60000 65536"/>
                <a:gd name="T13" fmla="*/ 0 60000 65536"/>
                <a:gd name="T14" fmla="*/ 0 60000 65536"/>
                <a:gd name="T15" fmla="*/ 0 w 112"/>
                <a:gd name="T16" fmla="*/ 0 h 112"/>
                <a:gd name="T17" fmla="*/ 112 w 112"/>
                <a:gd name="T18" fmla="*/ 112 h 112"/>
                <a:gd name="connsiteX0" fmla="*/ 0 w 10000"/>
                <a:gd name="connsiteY0" fmla="*/ 1392 h 9249"/>
                <a:gd name="connsiteX1" fmla="*/ 6347 w 10000"/>
                <a:gd name="connsiteY1" fmla="*/ 0 h 9249"/>
                <a:gd name="connsiteX2" fmla="*/ 10000 w 10000"/>
                <a:gd name="connsiteY2" fmla="*/ 7017 h 9249"/>
                <a:gd name="connsiteX3" fmla="*/ 4821 w 10000"/>
                <a:gd name="connsiteY3" fmla="*/ 9249 h 9249"/>
                <a:gd name="connsiteX4" fmla="*/ 0 w 10000"/>
                <a:gd name="connsiteY4" fmla="*/ 1392 h 9249"/>
                <a:gd name="connsiteX0" fmla="*/ 0 w 9071"/>
                <a:gd name="connsiteY0" fmla="*/ 2114 h 10000"/>
                <a:gd name="connsiteX1" fmla="*/ 5418 w 9071"/>
                <a:gd name="connsiteY1" fmla="*/ 0 h 10000"/>
                <a:gd name="connsiteX2" fmla="*/ 9071 w 9071"/>
                <a:gd name="connsiteY2" fmla="*/ 7587 h 10000"/>
                <a:gd name="connsiteX3" fmla="*/ 3892 w 9071"/>
                <a:gd name="connsiteY3" fmla="*/ 10000 h 10000"/>
                <a:gd name="connsiteX4" fmla="*/ 0 w 9071"/>
                <a:gd name="connsiteY4" fmla="*/ 2114 h 10000"/>
                <a:gd name="connsiteX0" fmla="*/ 0 w 8976"/>
                <a:gd name="connsiteY0" fmla="*/ 2114 h 10000"/>
                <a:gd name="connsiteX1" fmla="*/ 5973 w 8976"/>
                <a:gd name="connsiteY1" fmla="*/ 0 h 10000"/>
                <a:gd name="connsiteX2" fmla="*/ 8976 w 8976"/>
                <a:gd name="connsiteY2" fmla="*/ 7181 h 10000"/>
                <a:gd name="connsiteX3" fmla="*/ 4291 w 8976"/>
                <a:gd name="connsiteY3" fmla="*/ 10000 h 10000"/>
                <a:gd name="connsiteX4" fmla="*/ 0 w 8976"/>
                <a:gd name="connsiteY4" fmla="*/ 2114 h 10000"/>
                <a:gd name="connsiteX0" fmla="*/ 0 w 11124"/>
                <a:gd name="connsiteY0" fmla="*/ 2114 h 10000"/>
                <a:gd name="connsiteX1" fmla="*/ 7778 w 11124"/>
                <a:gd name="connsiteY1" fmla="*/ 0 h 10000"/>
                <a:gd name="connsiteX2" fmla="*/ 11124 w 11124"/>
                <a:gd name="connsiteY2" fmla="*/ 7181 h 10000"/>
                <a:gd name="connsiteX3" fmla="*/ 5905 w 11124"/>
                <a:gd name="connsiteY3" fmla="*/ 10000 h 10000"/>
                <a:gd name="connsiteX4" fmla="*/ 0 w 11124"/>
                <a:gd name="connsiteY4" fmla="*/ 2114 h 10000"/>
                <a:gd name="connsiteX0" fmla="*/ 0 w 13091"/>
                <a:gd name="connsiteY0" fmla="*/ 2114 h 10000"/>
                <a:gd name="connsiteX1" fmla="*/ 7778 w 13091"/>
                <a:gd name="connsiteY1" fmla="*/ 0 h 10000"/>
                <a:gd name="connsiteX2" fmla="*/ 13091 w 13091"/>
                <a:gd name="connsiteY2" fmla="*/ 7930 h 10000"/>
                <a:gd name="connsiteX3" fmla="*/ 5905 w 13091"/>
                <a:gd name="connsiteY3" fmla="*/ 10000 h 10000"/>
                <a:gd name="connsiteX4" fmla="*/ 0 w 13091"/>
                <a:gd name="connsiteY4" fmla="*/ 2114 h 10000"/>
                <a:gd name="connsiteX0" fmla="*/ 0 w 13091"/>
                <a:gd name="connsiteY0" fmla="*/ 2114 h 10749"/>
                <a:gd name="connsiteX1" fmla="*/ 7778 w 13091"/>
                <a:gd name="connsiteY1" fmla="*/ 0 h 10749"/>
                <a:gd name="connsiteX2" fmla="*/ 13091 w 13091"/>
                <a:gd name="connsiteY2" fmla="*/ 7930 h 10749"/>
                <a:gd name="connsiteX3" fmla="*/ 5905 w 13091"/>
                <a:gd name="connsiteY3" fmla="*/ 10749 h 10749"/>
                <a:gd name="connsiteX4" fmla="*/ 0 w 13091"/>
                <a:gd name="connsiteY4" fmla="*/ 2114 h 10749"/>
                <a:gd name="connsiteX0" fmla="*/ 0 w 13091"/>
                <a:gd name="connsiteY0" fmla="*/ 2614 h 11249"/>
                <a:gd name="connsiteX1" fmla="*/ 8621 w 13091"/>
                <a:gd name="connsiteY1" fmla="*/ 0 h 11249"/>
                <a:gd name="connsiteX2" fmla="*/ 13091 w 13091"/>
                <a:gd name="connsiteY2" fmla="*/ 8430 h 11249"/>
                <a:gd name="connsiteX3" fmla="*/ 5905 w 13091"/>
                <a:gd name="connsiteY3" fmla="*/ 11249 h 11249"/>
                <a:gd name="connsiteX4" fmla="*/ 0 w 13091"/>
                <a:gd name="connsiteY4" fmla="*/ 2614 h 11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1" h="11249">
                  <a:moveTo>
                    <a:pt x="0" y="2614"/>
                  </a:moveTo>
                  <a:lnTo>
                    <a:pt x="8621" y="0"/>
                  </a:lnTo>
                  <a:lnTo>
                    <a:pt x="13091" y="8430"/>
                  </a:lnTo>
                  <a:lnTo>
                    <a:pt x="5905" y="11249"/>
                  </a:lnTo>
                  <a:lnTo>
                    <a:pt x="0" y="2614"/>
                  </a:lnTo>
                  <a:close/>
                </a:path>
              </a:pathLst>
            </a:custGeom>
            <a:solidFill>
              <a:srgbClr val="FF0000"/>
            </a:solidFill>
            <a:ln>
              <a:noFill/>
              <a:prstDash val="solid"/>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283" name="Freeform 26"/>
            <p:cNvSpPr>
              <a:spLocks/>
            </p:cNvSpPr>
            <p:nvPr/>
          </p:nvSpPr>
          <p:spPr bwMode="auto">
            <a:xfrm>
              <a:off x="6389408" y="3499041"/>
              <a:ext cx="379861" cy="173767"/>
            </a:xfrm>
            <a:custGeom>
              <a:avLst/>
              <a:gdLst>
                <a:gd name="T0" fmla="*/ 0 w 418"/>
                <a:gd name="T1" fmla="*/ 254183999 h 189"/>
                <a:gd name="T2" fmla="*/ 85121261 w 418"/>
                <a:gd name="T3" fmla="*/ 403705030 h 189"/>
                <a:gd name="T4" fmla="*/ 912328185 w 418"/>
                <a:gd name="T5" fmla="*/ 266999962 h 189"/>
                <a:gd name="T6" fmla="*/ 910146119 w 418"/>
                <a:gd name="T7" fmla="*/ 0 h 189"/>
                <a:gd name="T8" fmla="*/ 320842016 w 418"/>
                <a:gd name="T9" fmla="*/ 115343668 h 189"/>
                <a:gd name="T10" fmla="*/ 0 w 418"/>
                <a:gd name="T11" fmla="*/ 254183999 h 189"/>
                <a:gd name="T12" fmla="*/ 0 60000 65536"/>
                <a:gd name="T13" fmla="*/ 0 60000 65536"/>
                <a:gd name="T14" fmla="*/ 0 60000 65536"/>
                <a:gd name="T15" fmla="*/ 0 60000 65536"/>
                <a:gd name="T16" fmla="*/ 0 60000 65536"/>
                <a:gd name="T17" fmla="*/ 0 60000 65536"/>
                <a:gd name="T18" fmla="*/ 0 w 418"/>
                <a:gd name="T19" fmla="*/ 0 h 189"/>
                <a:gd name="T20" fmla="*/ 418 w 418"/>
                <a:gd name="T21" fmla="*/ 189 h 189"/>
                <a:gd name="connsiteX0" fmla="*/ 0 w 10000"/>
                <a:gd name="connsiteY0" fmla="*/ 6296 h 10139"/>
                <a:gd name="connsiteX1" fmla="*/ 809 w 10000"/>
                <a:gd name="connsiteY1" fmla="*/ 10139 h 10139"/>
                <a:gd name="connsiteX2" fmla="*/ 10000 w 10000"/>
                <a:gd name="connsiteY2" fmla="*/ 6614 h 10139"/>
                <a:gd name="connsiteX3" fmla="*/ 9976 w 10000"/>
                <a:gd name="connsiteY3" fmla="*/ 0 h 10139"/>
                <a:gd name="connsiteX4" fmla="*/ 3517 w 10000"/>
                <a:gd name="connsiteY4" fmla="*/ 2857 h 10139"/>
                <a:gd name="connsiteX5" fmla="*/ 0 w 10000"/>
                <a:gd name="connsiteY5" fmla="*/ 6296 h 10139"/>
                <a:gd name="connsiteX0" fmla="*/ 0 w 10124"/>
                <a:gd name="connsiteY0" fmla="*/ 6296 h 10139"/>
                <a:gd name="connsiteX1" fmla="*/ 933 w 10124"/>
                <a:gd name="connsiteY1" fmla="*/ 10139 h 10139"/>
                <a:gd name="connsiteX2" fmla="*/ 10124 w 10124"/>
                <a:gd name="connsiteY2" fmla="*/ 6614 h 10139"/>
                <a:gd name="connsiteX3" fmla="*/ 10100 w 10124"/>
                <a:gd name="connsiteY3" fmla="*/ 0 h 10139"/>
                <a:gd name="connsiteX4" fmla="*/ 3641 w 10124"/>
                <a:gd name="connsiteY4" fmla="*/ 2857 h 10139"/>
                <a:gd name="connsiteX5" fmla="*/ 0 w 10124"/>
                <a:gd name="connsiteY5" fmla="*/ 6296 h 10139"/>
                <a:gd name="connsiteX0" fmla="*/ 0 w 10100"/>
                <a:gd name="connsiteY0" fmla="*/ 6296 h 10139"/>
                <a:gd name="connsiteX1" fmla="*/ 933 w 10100"/>
                <a:gd name="connsiteY1" fmla="*/ 10139 h 10139"/>
                <a:gd name="connsiteX2" fmla="*/ 10000 w 10100"/>
                <a:gd name="connsiteY2" fmla="*/ 6614 h 10139"/>
                <a:gd name="connsiteX3" fmla="*/ 10100 w 10100"/>
                <a:gd name="connsiteY3" fmla="*/ 0 h 10139"/>
                <a:gd name="connsiteX4" fmla="*/ 3641 w 10100"/>
                <a:gd name="connsiteY4" fmla="*/ 2857 h 10139"/>
                <a:gd name="connsiteX5" fmla="*/ 0 w 10100"/>
                <a:gd name="connsiteY5" fmla="*/ 6296 h 10139"/>
                <a:gd name="connsiteX0" fmla="*/ 0 w 10000"/>
                <a:gd name="connsiteY0" fmla="*/ 6296 h 10139"/>
                <a:gd name="connsiteX1" fmla="*/ 933 w 10000"/>
                <a:gd name="connsiteY1" fmla="*/ 10139 h 10139"/>
                <a:gd name="connsiteX2" fmla="*/ 10000 w 10000"/>
                <a:gd name="connsiteY2" fmla="*/ 6614 h 10139"/>
                <a:gd name="connsiteX3" fmla="*/ 9914 w 10000"/>
                <a:gd name="connsiteY3" fmla="*/ 0 h 10139"/>
                <a:gd name="connsiteX4" fmla="*/ 3641 w 10000"/>
                <a:gd name="connsiteY4" fmla="*/ 2857 h 10139"/>
                <a:gd name="connsiteX5" fmla="*/ 0 w 10000"/>
                <a:gd name="connsiteY5" fmla="*/ 6296 h 10139"/>
                <a:gd name="connsiteX0" fmla="*/ 0 w 9914"/>
                <a:gd name="connsiteY0" fmla="*/ 6296 h 10139"/>
                <a:gd name="connsiteX1" fmla="*/ 933 w 9914"/>
                <a:gd name="connsiteY1" fmla="*/ 10139 h 10139"/>
                <a:gd name="connsiteX2" fmla="*/ 9876 w 9914"/>
                <a:gd name="connsiteY2" fmla="*/ 6614 h 10139"/>
                <a:gd name="connsiteX3" fmla="*/ 9914 w 9914"/>
                <a:gd name="connsiteY3" fmla="*/ 0 h 10139"/>
                <a:gd name="connsiteX4" fmla="*/ 3641 w 9914"/>
                <a:gd name="connsiteY4" fmla="*/ 2857 h 10139"/>
                <a:gd name="connsiteX5" fmla="*/ 0 w 9914"/>
                <a:gd name="connsiteY5" fmla="*/ 6296 h 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 h="10139">
                  <a:moveTo>
                    <a:pt x="0" y="6296"/>
                  </a:moveTo>
                  <a:lnTo>
                    <a:pt x="933" y="10139"/>
                  </a:lnTo>
                  <a:lnTo>
                    <a:pt x="9876" y="6614"/>
                  </a:lnTo>
                  <a:cubicBezTo>
                    <a:pt x="9868" y="4409"/>
                    <a:pt x="9922" y="2205"/>
                    <a:pt x="9914" y="0"/>
                  </a:cubicBezTo>
                  <a:lnTo>
                    <a:pt x="3641" y="2857"/>
                  </a:lnTo>
                  <a:lnTo>
                    <a:pt x="0" y="6296"/>
                  </a:lnTo>
                  <a:close/>
                </a:path>
              </a:pathLst>
            </a:custGeom>
            <a:solidFill>
              <a:schemeClr val="bg1">
                <a:lumMod val="75000"/>
              </a:schemeClr>
            </a:solidFill>
            <a:ln>
              <a:noFill/>
            </a:ln>
            <a:extLst/>
          </p:spPr>
          <p:txBody>
            <a:bodyPr/>
            <a:lstStyle/>
            <a:p>
              <a:endParaRPr lang="ja-JP" altLang="en-US"/>
            </a:p>
          </p:txBody>
        </p:sp>
        <p:sp>
          <p:nvSpPr>
            <p:cNvPr id="284" name="Freeform 27"/>
            <p:cNvSpPr>
              <a:spLocks/>
            </p:cNvSpPr>
            <p:nvPr/>
          </p:nvSpPr>
          <p:spPr bwMode="auto">
            <a:xfrm>
              <a:off x="5579056" y="3672408"/>
              <a:ext cx="218665" cy="180250"/>
            </a:xfrm>
            <a:custGeom>
              <a:avLst/>
              <a:gdLst>
                <a:gd name="T0" fmla="*/ 0 w 238"/>
                <a:gd name="T1" fmla="*/ 168364113 h 199"/>
                <a:gd name="T2" fmla="*/ 140333266 w 238"/>
                <a:gd name="T3" fmla="*/ 424106644 h 199"/>
                <a:gd name="T4" fmla="*/ 521862944 w 238"/>
                <a:gd name="T5" fmla="*/ 236561440 h 199"/>
                <a:gd name="T6" fmla="*/ 368374452 w 238"/>
                <a:gd name="T7" fmla="*/ 0 h 199"/>
                <a:gd name="T8" fmla="*/ 0 w 238"/>
                <a:gd name="T9" fmla="*/ 168364113 h 199"/>
                <a:gd name="T10" fmla="*/ 0 60000 65536"/>
                <a:gd name="T11" fmla="*/ 0 60000 65536"/>
                <a:gd name="T12" fmla="*/ 0 60000 65536"/>
                <a:gd name="T13" fmla="*/ 0 60000 65536"/>
                <a:gd name="T14" fmla="*/ 0 60000 65536"/>
                <a:gd name="T15" fmla="*/ 0 w 238"/>
                <a:gd name="T16" fmla="*/ 0 h 199"/>
                <a:gd name="T17" fmla="*/ 238 w 238"/>
                <a:gd name="T18" fmla="*/ 199 h 199"/>
              </a:gdLst>
              <a:ahLst/>
              <a:cxnLst>
                <a:cxn ang="T10">
                  <a:pos x="T0" y="T1"/>
                </a:cxn>
                <a:cxn ang="T11">
                  <a:pos x="T2" y="T3"/>
                </a:cxn>
                <a:cxn ang="T12">
                  <a:pos x="T4" y="T5"/>
                </a:cxn>
                <a:cxn ang="T13">
                  <a:pos x="T6" y="T7"/>
                </a:cxn>
                <a:cxn ang="T14">
                  <a:pos x="T8" y="T9"/>
                </a:cxn>
              </a:cxnLst>
              <a:rect l="T15" t="T16" r="T17" b="T18"/>
              <a:pathLst>
                <a:path w="238" h="199">
                  <a:moveTo>
                    <a:pt x="0" y="79"/>
                  </a:moveTo>
                  <a:lnTo>
                    <a:pt x="64" y="199"/>
                  </a:lnTo>
                  <a:lnTo>
                    <a:pt x="238" y="111"/>
                  </a:lnTo>
                  <a:lnTo>
                    <a:pt x="168" y="0"/>
                  </a:lnTo>
                  <a:lnTo>
                    <a:pt x="0" y="79"/>
                  </a:lnTo>
                  <a:close/>
                </a:path>
              </a:pathLst>
            </a:custGeom>
            <a:solidFill>
              <a:schemeClr val="bg1">
                <a:lumMod val="75000"/>
              </a:schemeClr>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ja-JP" altLang="en-US"/>
            </a:p>
          </p:txBody>
        </p:sp>
        <p:sp>
          <p:nvSpPr>
            <p:cNvPr id="285" name="Freeform 30"/>
            <p:cNvSpPr>
              <a:spLocks/>
            </p:cNvSpPr>
            <p:nvPr/>
          </p:nvSpPr>
          <p:spPr bwMode="auto">
            <a:xfrm>
              <a:off x="4881230" y="3501011"/>
              <a:ext cx="2138391" cy="661903"/>
            </a:xfrm>
            <a:custGeom>
              <a:avLst/>
              <a:gdLst>
                <a:gd name="T0" fmla="*/ 0 w 2327"/>
                <a:gd name="T1" fmla="*/ 564386819 h 731"/>
                <a:gd name="T2" fmla="*/ 480395768 w 2327"/>
                <a:gd name="T3" fmla="*/ 1194797028 h 731"/>
                <a:gd name="T4" fmla="*/ 816013431 w 2327"/>
                <a:gd name="T5" fmla="*/ 1446109423 h 731"/>
                <a:gd name="T6" fmla="*/ 1142857202 w 2327"/>
                <a:gd name="T7" fmla="*/ 1533429411 h 731"/>
                <a:gd name="T8" fmla="*/ 1498219084 w 2327"/>
                <a:gd name="T9" fmla="*/ 1520651161 h 731"/>
                <a:gd name="T10" fmla="*/ 1893063481 w 2327"/>
                <a:gd name="T11" fmla="*/ 1309804198 h 731"/>
                <a:gd name="T12" fmla="*/ 2147483647 w 2327"/>
                <a:gd name="T13" fmla="*/ 1113866165 h 731"/>
                <a:gd name="T14" fmla="*/ 2147483647 w 2327"/>
                <a:gd name="T15" fmla="*/ 1079789859 h 731"/>
                <a:gd name="T16" fmla="*/ 2147483647 w 2327"/>
                <a:gd name="T17" fmla="*/ 996728315 h 731"/>
                <a:gd name="T18" fmla="*/ 2147483647 w 2327"/>
                <a:gd name="T19" fmla="*/ 926446480 h 731"/>
                <a:gd name="T20" fmla="*/ 2147483647 w 2327"/>
                <a:gd name="T21" fmla="*/ 900889980 h 731"/>
                <a:gd name="T22" fmla="*/ 2147483647 w 2327"/>
                <a:gd name="T23" fmla="*/ 890240952 h 731"/>
                <a:gd name="T24" fmla="*/ 2147483647 w 2327"/>
                <a:gd name="T25" fmla="*/ 794401157 h 731"/>
                <a:gd name="T26" fmla="*/ 2147483647 w 2327"/>
                <a:gd name="T27" fmla="*/ 864684451 h 731"/>
                <a:gd name="T28" fmla="*/ 2147483647 w 2327"/>
                <a:gd name="T29" fmla="*/ 1073400734 h 731"/>
                <a:gd name="T30" fmla="*/ 2147483647 w 2327"/>
                <a:gd name="T31" fmla="*/ 964782689 h 731"/>
                <a:gd name="T32" fmla="*/ 2147483647 w 2327"/>
                <a:gd name="T33" fmla="*/ 947744536 h 731"/>
                <a:gd name="T34" fmla="*/ 2147483647 w 2327"/>
                <a:gd name="T35" fmla="*/ 996728315 h 731"/>
                <a:gd name="T36" fmla="*/ 2147483647 w 2327"/>
                <a:gd name="T37" fmla="*/ 952004439 h 731"/>
                <a:gd name="T38" fmla="*/ 2147483647 w 2327"/>
                <a:gd name="T39" fmla="*/ 800790282 h 731"/>
                <a:gd name="T40" fmla="*/ 2147483647 w 2327"/>
                <a:gd name="T41" fmla="*/ 370579468 h 731"/>
                <a:gd name="T42" fmla="*/ 2147483647 w 2327"/>
                <a:gd name="T43" fmla="*/ 140563669 h 731"/>
                <a:gd name="T44" fmla="*/ 2147483647 w 2327"/>
                <a:gd name="T45" fmla="*/ 0 h 7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27"/>
                <a:gd name="T70" fmla="*/ 0 h 731"/>
                <a:gd name="T71" fmla="*/ 2327 w 2327"/>
                <a:gd name="T72" fmla="*/ 731 h 7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27" h="731">
                  <a:moveTo>
                    <a:pt x="0" y="265"/>
                  </a:moveTo>
                  <a:cubicBezTo>
                    <a:pt x="37" y="314"/>
                    <a:pt x="157" y="492"/>
                    <a:pt x="219" y="561"/>
                  </a:cubicBezTo>
                  <a:cubicBezTo>
                    <a:pt x="281" y="630"/>
                    <a:pt x="322" y="653"/>
                    <a:pt x="372" y="679"/>
                  </a:cubicBezTo>
                  <a:cubicBezTo>
                    <a:pt x="422" y="705"/>
                    <a:pt x="469" y="714"/>
                    <a:pt x="521" y="720"/>
                  </a:cubicBezTo>
                  <a:cubicBezTo>
                    <a:pt x="573" y="726"/>
                    <a:pt x="626" y="731"/>
                    <a:pt x="683" y="714"/>
                  </a:cubicBezTo>
                  <a:cubicBezTo>
                    <a:pt x="740" y="697"/>
                    <a:pt x="809" y="647"/>
                    <a:pt x="863" y="615"/>
                  </a:cubicBezTo>
                  <a:cubicBezTo>
                    <a:pt x="917" y="583"/>
                    <a:pt x="970" y="541"/>
                    <a:pt x="1008" y="523"/>
                  </a:cubicBezTo>
                  <a:cubicBezTo>
                    <a:pt x="1046" y="505"/>
                    <a:pt x="1065" y="516"/>
                    <a:pt x="1091" y="507"/>
                  </a:cubicBezTo>
                  <a:cubicBezTo>
                    <a:pt x="1117" y="498"/>
                    <a:pt x="1144" y="480"/>
                    <a:pt x="1164" y="468"/>
                  </a:cubicBezTo>
                  <a:cubicBezTo>
                    <a:pt x="1184" y="456"/>
                    <a:pt x="1190" y="442"/>
                    <a:pt x="1208" y="435"/>
                  </a:cubicBezTo>
                  <a:cubicBezTo>
                    <a:pt x="1226" y="428"/>
                    <a:pt x="1244" y="426"/>
                    <a:pt x="1274" y="423"/>
                  </a:cubicBezTo>
                  <a:cubicBezTo>
                    <a:pt x="1304" y="420"/>
                    <a:pt x="1348" y="426"/>
                    <a:pt x="1391" y="418"/>
                  </a:cubicBezTo>
                  <a:cubicBezTo>
                    <a:pt x="1434" y="410"/>
                    <a:pt x="1499" y="375"/>
                    <a:pt x="1535" y="373"/>
                  </a:cubicBezTo>
                  <a:cubicBezTo>
                    <a:pt x="1571" y="371"/>
                    <a:pt x="1575" y="384"/>
                    <a:pt x="1607" y="406"/>
                  </a:cubicBezTo>
                  <a:cubicBezTo>
                    <a:pt x="1639" y="428"/>
                    <a:pt x="1677" y="496"/>
                    <a:pt x="1725" y="504"/>
                  </a:cubicBezTo>
                  <a:cubicBezTo>
                    <a:pt x="1773" y="512"/>
                    <a:pt x="1848" y="463"/>
                    <a:pt x="1896" y="453"/>
                  </a:cubicBezTo>
                  <a:cubicBezTo>
                    <a:pt x="1944" y="443"/>
                    <a:pt x="1970" y="443"/>
                    <a:pt x="2015" y="445"/>
                  </a:cubicBezTo>
                  <a:cubicBezTo>
                    <a:pt x="2060" y="447"/>
                    <a:pt x="2126" y="468"/>
                    <a:pt x="2165" y="468"/>
                  </a:cubicBezTo>
                  <a:cubicBezTo>
                    <a:pt x="2204" y="468"/>
                    <a:pt x="2226" y="462"/>
                    <a:pt x="2252" y="447"/>
                  </a:cubicBezTo>
                  <a:cubicBezTo>
                    <a:pt x="2278" y="432"/>
                    <a:pt x="2311" y="421"/>
                    <a:pt x="2319" y="376"/>
                  </a:cubicBezTo>
                  <a:cubicBezTo>
                    <a:pt x="2327" y="331"/>
                    <a:pt x="2310" y="226"/>
                    <a:pt x="2300" y="174"/>
                  </a:cubicBezTo>
                  <a:cubicBezTo>
                    <a:pt x="2290" y="122"/>
                    <a:pt x="2262" y="95"/>
                    <a:pt x="2259" y="66"/>
                  </a:cubicBezTo>
                  <a:cubicBezTo>
                    <a:pt x="2256" y="37"/>
                    <a:pt x="2275" y="14"/>
                    <a:pt x="2279" y="0"/>
                  </a:cubicBezTo>
                </a:path>
              </a:pathLst>
            </a:custGeom>
            <a:noFill/>
            <a:ln w="69850" cap="rnd">
              <a:solidFill>
                <a:srgbClr val="99CCFF"/>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86" name="Freeform 31"/>
            <p:cNvSpPr>
              <a:spLocks/>
            </p:cNvSpPr>
            <p:nvPr/>
          </p:nvSpPr>
          <p:spPr bwMode="auto">
            <a:xfrm>
              <a:off x="5696792" y="3936374"/>
              <a:ext cx="68948" cy="77813"/>
            </a:xfrm>
            <a:custGeom>
              <a:avLst/>
              <a:gdLst>
                <a:gd name="T0" fmla="*/ 0 w 76"/>
                <a:gd name="T1" fmla="*/ 31898396 h 86"/>
                <a:gd name="T2" fmla="*/ 85517998 w 76"/>
                <a:gd name="T3" fmla="*/ 182885695 h 86"/>
                <a:gd name="T4" fmla="*/ 162483758 w 76"/>
                <a:gd name="T5" fmla="*/ 131847386 h 86"/>
                <a:gd name="T6" fmla="*/ 51310507 w 76"/>
                <a:gd name="T7" fmla="*/ 0 h 86"/>
                <a:gd name="T8" fmla="*/ 0 w 76"/>
                <a:gd name="T9" fmla="*/ 31898396 h 86"/>
                <a:gd name="T10" fmla="*/ 0 60000 65536"/>
                <a:gd name="T11" fmla="*/ 0 60000 65536"/>
                <a:gd name="T12" fmla="*/ 0 60000 65536"/>
                <a:gd name="T13" fmla="*/ 0 60000 65536"/>
                <a:gd name="T14" fmla="*/ 0 60000 65536"/>
                <a:gd name="T15" fmla="*/ 0 w 76"/>
                <a:gd name="T16" fmla="*/ 0 h 86"/>
                <a:gd name="T17" fmla="*/ 76 w 76"/>
                <a:gd name="T18" fmla="*/ 86 h 86"/>
              </a:gdLst>
              <a:ahLst/>
              <a:cxnLst>
                <a:cxn ang="T10">
                  <a:pos x="T0" y="T1"/>
                </a:cxn>
                <a:cxn ang="T11">
                  <a:pos x="T2" y="T3"/>
                </a:cxn>
                <a:cxn ang="T12">
                  <a:pos x="T4" y="T5"/>
                </a:cxn>
                <a:cxn ang="T13">
                  <a:pos x="T6" y="T7"/>
                </a:cxn>
                <a:cxn ang="T14">
                  <a:pos x="T8" y="T9"/>
                </a:cxn>
              </a:cxnLst>
              <a:rect l="T15" t="T16" r="T17" b="T18"/>
              <a:pathLst>
                <a:path w="76" h="86">
                  <a:moveTo>
                    <a:pt x="0" y="15"/>
                  </a:moveTo>
                  <a:lnTo>
                    <a:pt x="40" y="86"/>
                  </a:lnTo>
                  <a:lnTo>
                    <a:pt x="76" y="62"/>
                  </a:lnTo>
                  <a:lnTo>
                    <a:pt x="24" y="0"/>
                  </a:lnTo>
                  <a:lnTo>
                    <a:pt x="0" y="15"/>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7" name="Freeform 32"/>
            <p:cNvSpPr>
              <a:spLocks/>
            </p:cNvSpPr>
            <p:nvPr/>
          </p:nvSpPr>
          <p:spPr bwMode="auto">
            <a:xfrm>
              <a:off x="3627818" y="3138545"/>
              <a:ext cx="3249534" cy="1037177"/>
            </a:xfrm>
            <a:custGeom>
              <a:avLst/>
              <a:gdLst>
                <a:gd name="T0" fmla="*/ 0 w 3553"/>
                <a:gd name="T1" fmla="*/ 1729837974 h 1146"/>
                <a:gd name="T2" fmla="*/ 57074468 w 3553"/>
                <a:gd name="T3" fmla="*/ 1761753696 h 1146"/>
                <a:gd name="T4" fmla="*/ 287566602 w 3553"/>
                <a:gd name="T5" fmla="*/ 1766008640 h 1146"/>
                <a:gd name="T6" fmla="*/ 498301505 w 3553"/>
                <a:gd name="T7" fmla="*/ 1697920793 h 1146"/>
                <a:gd name="T8" fmla="*/ 636596193 w 3553"/>
                <a:gd name="T9" fmla="*/ 1602173627 h 1146"/>
                <a:gd name="T10" fmla="*/ 774890881 w 3553"/>
                <a:gd name="T11" fmla="*/ 1440466815 h 1146"/>
                <a:gd name="T12" fmla="*/ 853916840 w 3553"/>
                <a:gd name="T13" fmla="*/ 1283016406 h 1146"/>
                <a:gd name="T14" fmla="*/ 880258332 w 3553"/>
                <a:gd name="T15" fmla="*/ 1206417214 h 1146"/>
                <a:gd name="T16" fmla="*/ 2147483647 w 3553"/>
                <a:gd name="T17" fmla="*/ 0 h 1146"/>
                <a:gd name="T18" fmla="*/ 2147483647 w 3553"/>
                <a:gd name="T19" fmla="*/ 6383144 h 1146"/>
                <a:gd name="T20" fmla="*/ 2147483647 w 3553"/>
                <a:gd name="T21" fmla="*/ 63831444 h 1146"/>
                <a:gd name="T22" fmla="*/ 2147483647 w 3553"/>
                <a:gd name="T23" fmla="*/ 144685579 h 1146"/>
                <a:gd name="T24" fmla="*/ 2147483647 w 3553"/>
                <a:gd name="T25" fmla="*/ 227666457 h 1146"/>
                <a:gd name="T26" fmla="*/ 2147483647 w 3553"/>
                <a:gd name="T27" fmla="*/ 297881046 h 1146"/>
                <a:gd name="T28" fmla="*/ 2147483647 w 3553"/>
                <a:gd name="T29" fmla="*/ 363840691 h 1146"/>
                <a:gd name="T30" fmla="*/ 2147483647 w 3553"/>
                <a:gd name="T31" fmla="*/ 408522702 h 1146"/>
                <a:gd name="T32" fmla="*/ 2147483647 w 3553"/>
                <a:gd name="T33" fmla="*/ 434055280 h 1146"/>
                <a:gd name="T34" fmla="*/ 2147483647 w 3553"/>
                <a:gd name="T35" fmla="*/ 651082190 h 1146"/>
                <a:gd name="T36" fmla="*/ 2147483647 w 3553"/>
                <a:gd name="T37" fmla="*/ 791512826 h 1146"/>
                <a:gd name="T38" fmla="*/ 2147483647 w 3553"/>
                <a:gd name="T39" fmla="*/ 936196947 h 1146"/>
                <a:gd name="T40" fmla="*/ 2147483647 w 3553"/>
                <a:gd name="T41" fmla="*/ 1102160161 h 1146"/>
                <a:gd name="T42" fmla="*/ 2147483647 w 3553"/>
                <a:gd name="T43" fmla="*/ 1193650925 h 1146"/>
                <a:gd name="T44" fmla="*/ 1622223459 w 3553"/>
                <a:gd name="T45" fmla="*/ 1934098596 h 1146"/>
                <a:gd name="T46" fmla="*/ 1602466228 w 3553"/>
                <a:gd name="T47" fmla="*/ 1983035550 h 1146"/>
                <a:gd name="T48" fmla="*/ 1663930698 w 3553"/>
                <a:gd name="T49" fmla="*/ 2080910918 h 1146"/>
                <a:gd name="T50" fmla="*/ 1516856007 w 3553"/>
                <a:gd name="T51" fmla="*/ 2147483647 h 1146"/>
                <a:gd name="T52" fmla="*/ 1009773016 w 3553"/>
                <a:gd name="T53" fmla="*/ 2147483647 h 1146"/>
                <a:gd name="T54" fmla="*/ 588303210 w 3553"/>
                <a:gd name="T55" fmla="*/ 2147483647 h 1146"/>
                <a:gd name="T56" fmla="*/ 4390002 w 3553"/>
                <a:gd name="T57" fmla="*/ 2147483647 h 1146"/>
                <a:gd name="T58" fmla="*/ 0 w 3553"/>
                <a:gd name="T59" fmla="*/ 1729837974 h 1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53"/>
                <a:gd name="T91" fmla="*/ 0 h 1146"/>
                <a:gd name="T92" fmla="*/ 3553 w 3553"/>
                <a:gd name="T93" fmla="*/ 1146 h 1146"/>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21 w 10000"/>
                <a:gd name="connsiteY20" fmla="*/ 4520 h 10000"/>
                <a:gd name="connsiteX21" fmla="*/ 3687 w 10000"/>
                <a:gd name="connsiteY21" fmla="*/ 4895 h 10000"/>
                <a:gd name="connsiteX22" fmla="*/ 2080 w 10000"/>
                <a:gd name="connsiteY22" fmla="*/ 7932 h 10000"/>
                <a:gd name="connsiteX23" fmla="*/ 2055 w 10000"/>
                <a:gd name="connsiteY23" fmla="*/ 8133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21 w 10000"/>
                <a:gd name="connsiteY20" fmla="*/ 4520 h 10000"/>
                <a:gd name="connsiteX21" fmla="*/ 3687 w 10000"/>
                <a:gd name="connsiteY21" fmla="*/ 4895 h 10000"/>
                <a:gd name="connsiteX22" fmla="*/ 2080 w 10000"/>
                <a:gd name="connsiteY22" fmla="*/ 7932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21 w 10000"/>
                <a:gd name="connsiteY20" fmla="*/ 4520 h 10000"/>
                <a:gd name="connsiteX21" fmla="*/ 3687 w 10000"/>
                <a:gd name="connsiteY21" fmla="*/ 4895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21 w 10000"/>
                <a:gd name="connsiteY20" fmla="*/ 4520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40 w 10000"/>
                <a:gd name="connsiteY19" fmla="*/ 3839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12 w 10000"/>
                <a:gd name="connsiteY18" fmla="*/ 3246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70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67 w 10000"/>
                <a:gd name="connsiteY16" fmla="*/ 1780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399 w 10000"/>
                <a:gd name="connsiteY15" fmla="*/ 1675 h 10000"/>
                <a:gd name="connsiteX16" fmla="*/ 6877 w 10000"/>
                <a:gd name="connsiteY16" fmla="*/ 1658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14 w 10000"/>
                <a:gd name="connsiteY14" fmla="*/ 1492 h 10000"/>
                <a:gd name="connsiteX15" fmla="*/ 7409 w 10000"/>
                <a:gd name="connsiteY15" fmla="*/ 1614 h 10000"/>
                <a:gd name="connsiteX16" fmla="*/ 6877 w 10000"/>
                <a:gd name="connsiteY16" fmla="*/ 1658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65 w 10000"/>
                <a:gd name="connsiteY13" fmla="*/ 1222 h 10000"/>
                <a:gd name="connsiteX14" fmla="*/ 7933 w 10000"/>
                <a:gd name="connsiteY14" fmla="*/ 1431 h 10000"/>
                <a:gd name="connsiteX15" fmla="*/ 7409 w 10000"/>
                <a:gd name="connsiteY15" fmla="*/ 1614 h 10000"/>
                <a:gd name="connsiteX16" fmla="*/ 6877 w 10000"/>
                <a:gd name="connsiteY16" fmla="*/ 1658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69 w 10000"/>
                <a:gd name="connsiteY2" fmla="*/ 7243 h 10000"/>
                <a:gd name="connsiteX3" fmla="*/ 639 w 10000"/>
                <a:gd name="connsiteY3" fmla="*/ 6963 h 10000"/>
                <a:gd name="connsiteX4" fmla="*/ 816 w 10000"/>
                <a:gd name="connsiteY4" fmla="*/ 6571 h 10000"/>
                <a:gd name="connsiteX5" fmla="*/ 994 w 10000"/>
                <a:gd name="connsiteY5" fmla="*/ 5908 h 10000"/>
                <a:gd name="connsiteX6" fmla="*/ 1095 w 10000"/>
                <a:gd name="connsiteY6" fmla="*/ 5262 h 10000"/>
                <a:gd name="connsiteX7" fmla="*/ 1129 w 10000"/>
                <a:gd name="connsiteY7" fmla="*/ 4948 h 10000"/>
                <a:gd name="connsiteX8" fmla="*/ 9240 w 10000"/>
                <a:gd name="connsiteY8" fmla="*/ 0 h 10000"/>
                <a:gd name="connsiteX9" fmla="*/ 10000 w 10000"/>
                <a:gd name="connsiteY9" fmla="*/ 26 h 10000"/>
                <a:gd name="connsiteX10" fmla="*/ 9823 w 10000"/>
                <a:gd name="connsiteY10" fmla="*/ 262 h 10000"/>
                <a:gd name="connsiteX11" fmla="*/ 9493 w 10000"/>
                <a:gd name="connsiteY11" fmla="*/ 593 h 10000"/>
                <a:gd name="connsiteX12" fmla="*/ 9040 w 10000"/>
                <a:gd name="connsiteY12" fmla="*/ 934 h 10000"/>
                <a:gd name="connsiteX13" fmla="*/ 8575 w 10000"/>
                <a:gd name="connsiteY13" fmla="*/ 1161 h 10000"/>
                <a:gd name="connsiteX14" fmla="*/ 7933 w 10000"/>
                <a:gd name="connsiteY14" fmla="*/ 1431 h 10000"/>
                <a:gd name="connsiteX15" fmla="*/ 7409 w 10000"/>
                <a:gd name="connsiteY15" fmla="*/ 1614 h 10000"/>
                <a:gd name="connsiteX16" fmla="*/ 6877 w 10000"/>
                <a:gd name="connsiteY16" fmla="*/ 1658 h 10000"/>
                <a:gd name="connsiteX17" fmla="*/ 5972 w 10000"/>
                <a:gd name="connsiteY17" fmla="*/ 2609 h 10000"/>
                <a:gd name="connsiteX18" fmla="*/ 5241 w 10000"/>
                <a:gd name="connsiteY18" fmla="*/ 3154 h 10000"/>
                <a:gd name="connsiteX19" fmla="*/ 4569 w 10000"/>
                <a:gd name="connsiteY19" fmla="*/ 3747 h 10000"/>
                <a:gd name="connsiteX20" fmla="*/ 3999 w 10000"/>
                <a:gd name="connsiteY20" fmla="*/ 4275 h 10000"/>
                <a:gd name="connsiteX21" fmla="*/ 3658 w 10000"/>
                <a:gd name="connsiteY21" fmla="*/ 4650 h 10000"/>
                <a:gd name="connsiteX22" fmla="*/ 2051 w 10000"/>
                <a:gd name="connsiteY22" fmla="*/ 7534 h 10000"/>
                <a:gd name="connsiteX23" fmla="*/ 1851 w 10000"/>
                <a:gd name="connsiteY23" fmla="*/ 7980 h 10000"/>
                <a:gd name="connsiteX24" fmla="*/ 1909 w 10000"/>
                <a:gd name="connsiteY24" fmla="*/ 8779 h 10000"/>
                <a:gd name="connsiteX25" fmla="*/ 1945 w 10000"/>
                <a:gd name="connsiteY25" fmla="*/ 8848 h 10000"/>
                <a:gd name="connsiteX26" fmla="*/ 1295 w 10000"/>
                <a:gd name="connsiteY26" fmla="*/ 9503 h 10000"/>
                <a:gd name="connsiteX27" fmla="*/ 754 w 10000"/>
                <a:gd name="connsiteY27" fmla="*/ 9860 h 10000"/>
                <a:gd name="connsiteX28" fmla="*/ 6 w 10000"/>
                <a:gd name="connsiteY28" fmla="*/ 10000 h 10000"/>
                <a:gd name="connsiteX29" fmla="*/ 0 w 10000"/>
                <a:gd name="connsiteY29" fmla="*/ 7094 h 10000"/>
                <a:gd name="connsiteX0" fmla="*/ 0 w 9949"/>
                <a:gd name="connsiteY0" fmla="*/ 7094 h 10000"/>
                <a:gd name="connsiteX1" fmla="*/ 73 w 9949"/>
                <a:gd name="connsiteY1" fmla="*/ 7225 h 10000"/>
                <a:gd name="connsiteX2" fmla="*/ 369 w 9949"/>
                <a:gd name="connsiteY2" fmla="*/ 7243 h 10000"/>
                <a:gd name="connsiteX3" fmla="*/ 639 w 9949"/>
                <a:gd name="connsiteY3" fmla="*/ 6963 h 10000"/>
                <a:gd name="connsiteX4" fmla="*/ 816 w 9949"/>
                <a:gd name="connsiteY4" fmla="*/ 6571 h 10000"/>
                <a:gd name="connsiteX5" fmla="*/ 994 w 9949"/>
                <a:gd name="connsiteY5" fmla="*/ 5908 h 10000"/>
                <a:gd name="connsiteX6" fmla="*/ 1095 w 9949"/>
                <a:gd name="connsiteY6" fmla="*/ 5262 h 10000"/>
                <a:gd name="connsiteX7" fmla="*/ 1129 w 9949"/>
                <a:gd name="connsiteY7" fmla="*/ 4948 h 10000"/>
                <a:gd name="connsiteX8" fmla="*/ 9240 w 9949"/>
                <a:gd name="connsiteY8" fmla="*/ 0 h 10000"/>
                <a:gd name="connsiteX9" fmla="*/ 9949 w 9949"/>
                <a:gd name="connsiteY9" fmla="*/ 3 h 10000"/>
                <a:gd name="connsiteX10" fmla="*/ 9823 w 9949"/>
                <a:gd name="connsiteY10" fmla="*/ 262 h 10000"/>
                <a:gd name="connsiteX11" fmla="*/ 9493 w 9949"/>
                <a:gd name="connsiteY11" fmla="*/ 593 h 10000"/>
                <a:gd name="connsiteX12" fmla="*/ 9040 w 9949"/>
                <a:gd name="connsiteY12" fmla="*/ 934 h 10000"/>
                <a:gd name="connsiteX13" fmla="*/ 8575 w 9949"/>
                <a:gd name="connsiteY13" fmla="*/ 1161 h 10000"/>
                <a:gd name="connsiteX14" fmla="*/ 7933 w 9949"/>
                <a:gd name="connsiteY14" fmla="*/ 1431 h 10000"/>
                <a:gd name="connsiteX15" fmla="*/ 7409 w 9949"/>
                <a:gd name="connsiteY15" fmla="*/ 1614 h 10000"/>
                <a:gd name="connsiteX16" fmla="*/ 6877 w 9949"/>
                <a:gd name="connsiteY16" fmla="*/ 1658 h 10000"/>
                <a:gd name="connsiteX17" fmla="*/ 5972 w 9949"/>
                <a:gd name="connsiteY17" fmla="*/ 2609 h 10000"/>
                <a:gd name="connsiteX18" fmla="*/ 5241 w 9949"/>
                <a:gd name="connsiteY18" fmla="*/ 3154 h 10000"/>
                <a:gd name="connsiteX19" fmla="*/ 4569 w 9949"/>
                <a:gd name="connsiteY19" fmla="*/ 3747 h 10000"/>
                <a:gd name="connsiteX20" fmla="*/ 3999 w 9949"/>
                <a:gd name="connsiteY20" fmla="*/ 4275 h 10000"/>
                <a:gd name="connsiteX21" fmla="*/ 3658 w 9949"/>
                <a:gd name="connsiteY21" fmla="*/ 4650 h 10000"/>
                <a:gd name="connsiteX22" fmla="*/ 2051 w 9949"/>
                <a:gd name="connsiteY22" fmla="*/ 7534 h 10000"/>
                <a:gd name="connsiteX23" fmla="*/ 1851 w 9949"/>
                <a:gd name="connsiteY23" fmla="*/ 7980 h 10000"/>
                <a:gd name="connsiteX24" fmla="*/ 1909 w 9949"/>
                <a:gd name="connsiteY24" fmla="*/ 8779 h 10000"/>
                <a:gd name="connsiteX25" fmla="*/ 1945 w 9949"/>
                <a:gd name="connsiteY25" fmla="*/ 8848 h 10000"/>
                <a:gd name="connsiteX26" fmla="*/ 1295 w 9949"/>
                <a:gd name="connsiteY26" fmla="*/ 9503 h 10000"/>
                <a:gd name="connsiteX27" fmla="*/ 754 w 9949"/>
                <a:gd name="connsiteY27" fmla="*/ 9860 h 10000"/>
                <a:gd name="connsiteX28" fmla="*/ 6 w 9949"/>
                <a:gd name="connsiteY28" fmla="*/ 10000 h 10000"/>
                <a:gd name="connsiteX29" fmla="*/ 0 w 9949"/>
                <a:gd name="connsiteY29" fmla="*/ 7094 h 10000"/>
                <a:gd name="connsiteX0" fmla="*/ 0 w 10000"/>
                <a:gd name="connsiteY0" fmla="*/ 7094 h 10000"/>
                <a:gd name="connsiteX1" fmla="*/ 73 w 10000"/>
                <a:gd name="connsiteY1" fmla="*/ 7225 h 10000"/>
                <a:gd name="connsiteX2" fmla="*/ 371 w 10000"/>
                <a:gd name="connsiteY2" fmla="*/ 7243 h 10000"/>
                <a:gd name="connsiteX3" fmla="*/ 642 w 10000"/>
                <a:gd name="connsiteY3" fmla="*/ 6963 h 10000"/>
                <a:gd name="connsiteX4" fmla="*/ 820 w 10000"/>
                <a:gd name="connsiteY4" fmla="*/ 6571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93 h 10000"/>
                <a:gd name="connsiteX12" fmla="*/ 9086 w 10000"/>
                <a:gd name="connsiteY12" fmla="*/ 934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642 w 10000"/>
                <a:gd name="connsiteY3" fmla="*/ 6963 h 10000"/>
                <a:gd name="connsiteX4" fmla="*/ 820 w 10000"/>
                <a:gd name="connsiteY4" fmla="*/ 6571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34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642 w 10000"/>
                <a:gd name="connsiteY3" fmla="*/ 6963 h 10000"/>
                <a:gd name="connsiteX4" fmla="*/ 820 w 10000"/>
                <a:gd name="connsiteY4" fmla="*/ 6571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642 w 10000"/>
                <a:gd name="connsiteY3" fmla="*/ 6963 h 10000"/>
                <a:gd name="connsiteX4" fmla="*/ 732 w 10000"/>
                <a:gd name="connsiteY4" fmla="*/ 6295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583 w 10000"/>
                <a:gd name="connsiteY3" fmla="*/ 6871 h 10000"/>
                <a:gd name="connsiteX4" fmla="*/ 732 w 10000"/>
                <a:gd name="connsiteY4" fmla="*/ 6295 h 10000"/>
                <a:gd name="connsiteX5" fmla="*/ 999 w 10000"/>
                <a:gd name="connsiteY5" fmla="*/ 5908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583 w 10000"/>
                <a:gd name="connsiteY3" fmla="*/ 6871 h 10000"/>
                <a:gd name="connsiteX4" fmla="*/ 732 w 10000"/>
                <a:gd name="connsiteY4" fmla="*/ 6295 h 10000"/>
                <a:gd name="connsiteX5" fmla="*/ 808 w 10000"/>
                <a:gd name="connsiteY5" fmla="*/ 5816 h 10000"/>
                <a:gd name="connsiteX6" fmla="*/ 1101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583 w 10000"/>
                <a:gd name="connsiteY3" fmla="*/ 6871 h 10000"/>
                <a:gd name="connsiteX4" fmla="*/ 732 w 10000"/>
                <a:gd name="connsiteY4" fmla="*/ 6295 h 10000"/>
                <a:gd name="connsiteX5" fmla="*/ 808 w 10000"/>
                <a:gd name="connsiteY5" fmla="*/ 5816 h 10000"/>
                <a:gd name="connsiteX6" fmla="*/ 910 w 10000"/>
                <a:gd name="connsiteY6" fmla="*/ 5262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1 w 10000"/>
                <a:gd name="connsiteY2" fmla="*/ 7243 h 10000"/>
                <a:gd name="connsiteX3" fmla="*/ 583 w 10000"/>
                <a:gd name="connsiteY3" fmla="*/ 6871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71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1955 w 10000"/>
                <a:gd name="connsiteY25" fmla="*/ 8848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919 w 10000"/>
                <a:gd name="connsiteY24" fmla="*/ 8779 h 10000"/>
                <a:gd name="connsiteX25" fmla="*/ 2006 w 10000"/>
                <a:gd name="connsiteY25" fmla="*/ 9261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846 w 10000"/>
                <a:gd name="connsiteY24" fmla="*/ 8458 h 10000"/>
                <a:gd name="connsiteX25" fmla="*/ 2006 w 10000"/>
                <a:gd name="connsiteY25" fmla="*/ 9261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846 w 10000"/>
                <a:gd name="connsiteY24" fmla="*/ 8458 h 10000"/>
                <a:gd name="connsiteX25" fmla="*/ 2006 w 10000"/>
                <a:gd name="connsiteY25" fmla="*/ 9261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846 w 10000"/>
                <a:gd name="connsiteY24" fmla="*/ 8458 h 10000"/>
                <a:gd name="connsiteX25" fmla="*/ 2006 w 10000"/>
                <a:gd name="connsiteY25" fmla="*/ 9261 h 10000"/>
                <a:gd name="connsiteX26" fmla="*/ 1302 w 10000"/>
                <a:gd name="connsiteY26" fmla="*/ 9503 h 10000"/>
                <a:gd name="connsiteX27" fmla="*/ 758 w 10000"/>
                <a:gd name="connsiteY27" fmla="*/ 9860 h 10000"/>
                <a:gd name="connsiteX28" fmla="*/ 6 w 10000"/>
                <a:gd name="connsiteY28" fmla="*/ 10000 h 10000"/>
                <a:gd name="connsiteX29" fmla="*/ 0 w 10000"/>
                <a:gd name="connsiteY29" fmla="*/ 7094 h 10000"/>
                <a:gd name="connsiteX0" fmla="*/ 0 w 10000"/>
                <a:gd name="connsiteY0" fmla="*/ 7094 h 10000"/>
                <a:gd name="connsiteX1" fmla="*/ 73 w 10000"/>
                <a:gd name="connsiteY1" fmla="*/ 7225 h 10000"/>
                <a:gd name="connsiteX2" fmla="*/ 378 w 10000"/>
                <a:gd name="connsiteY2" fmla="*/ 7151 h 10000"/>
                <a:gd name="connsiteX3" fmla="*/ 583 w 10000"/>
                <a:gd name="connsiteY3" fmla="*/ 6802 h 10000"/>
                <a:gd name="connsiteX4" fmla="*/ 732 w 10000"/>
                <a:gd name="connsiteY4" fmla="*/ 6295 h 10000"/>
                <a:gd name="connsiteX5" fmla="*/ 808 w 10000"/>
                <a:gd name="connsiteY5" fmla="*/ 5816 h 10000"/>
                <a:gd name="connsiteX6" fmla="*/ 910 w 10000"/>
                <a:gd name="connsiteY6" fmla="*/ 5170 h 10000"/>
                <a:gd name="connsiteX7" fmla="*/ 1135 w 10000"/>
                <a:gd name="connsiteY7" fmla="*/ 4948 h 10000"/>
                <a:gd name="connsiteX8" fmla="*/ 9287 w 10000"/>
                <a:gd name="connsiteY8" fmla="*/ 0 h 10000"/>
                <a:gd name="connsiteX9" fmla="*/ 10000 w 10000"/>
                <a:gd name="connsiteY9" fmla="*/ 3 h 10000"/>
                <a:gd name="connsiteX10" fmla="*/ 9873 w 10000"/>
                <a:gd name="connsiteY10" fmla="*/ 124 h 10000"/>
                <a:gd name="connsiteX11" fmla="*/ 9542 w 10000"/>
                <a:gd name="connsiteY11" fmla="*/ 501 h 10000"/>
                <a:gd name="connsiteX12" fmla="*/ 9086 w 10000"/>
                <a:gd name="connsiteY12" fmla="*/ 911 h 10000"/>
                <a:gd name="connsiteX13" fmla="*/ 8619 w 10000"/>
                <a:gd name="connsiteY13" fmla="*/ 1161 h 10000"/>
                <a:gd name="connsiteX14" fmla="*/ 7974 w 10000"/>
                <a:gd name="connsiteY14" fmla="*/ 1431 h 10000"/>
                <a:gd name="connsiteX15" fmla="*/ 7447 w 10000"/>
                <a:gd name="connsiteY15" fmla="*/ 1614 h 10000"/>
                <a:gd name="connsiteX16" fmla="*/ 6912 w 10000"/>
                <a:gd name="connsiteY16" fmla="*/ 1658 h 10000"/>
                <a:gd name="connsiteX17" fmla="*/ 6003 w 10000"/>
                <a:gd name="connsiteY17" fmla="*/ 2609 h 10000"/>
                <a:gd name="connsiteX18" fmla="*/ 5268 w 10000"/>
                <a:gd name="connsiteY18" fmla="*/ 3154 h 10000"/>
                <a:gd name="connsiteX19" fmla="*/ 4592 w 10000"/>
                <a:gd name="connsiteY19" fmla="*/ 3747 h 10000"/>
                <a:gd name="connsiteX20" fmla="*/ 4019 w 10000"/>
                <a:gd name="connsiteY20" fmla="*/ 4275 h 10000"/>
                <a:gd name="connsiteX21" fmla="*/ 3677 w 10000"/>
                <a:gd name="connsiteY21" fmla="*/ 4650 h 10000"/>
                <a:gd name="connsiteX22" fmla="*/ 2062 w 10000"/>
                <a:gd name="connsiteY22" fmla="*/ 7534 h 10000"/>
                <a:gd name="connsiteX23" fmla="*/ 1860 w 10000"/>
                <a:gd name="connsiteY23" fmla="*/ 7980 h 10000"/>
                <a:gd name="connsiteX24" fmla="*/ 1846 w 10000"/>
                <a:gd name="connsiteY24" fmla="*/ 8458 h 10000"/>
                <a:gd name="connsiteX25" fmla="*/ 2006 w 10000"/>
                <a:gd name="connsiteY25" fmla="*/ 9261 h 10000"/>
                <a:gd name="connsiteX26" fmla="*/ 1302 w 10000"/>
                <a:gd name="connsiteY26" fmla="*/ 9549 h 10000"/>
                <a:gd name="connsiteX27" fmla="*/ 758 w 10000"/>
                <a:gd name="connsiteY27" fmla="*/ 9860 h 10000"/>
                <a:gd name="connsiteX28" fmla="*/ 6 w 10000"/>
                <a:gd name="connsiteY28" fmla="*/ 10000 h 10000"/>
                <a:gd name="connsiteX29" fmla="*/ 0 w 10000"/>
                <a:gd name="connsiteY29" fmla="*/ 709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0" y="7094"/>
                  </a:moveTo>
                  <a:cubicBezTo>
                    <a:pt x="24" y="7138"/>
                    <a:pt x="49" y="7181"/>
                    <a:pt x="73" y="7225"/>
                  </a:cubicBezTo>
                  <a:cubicBezTo>
                    <a:pt x="136" y="7251"/>
                    <a:pt x="293" y="7221"/>
                    <a:pt x="378" y="7151"/>
                  </a:cubicBezTo>
                  <a:cubicBezTo>
                    <a:pt x="463" y="7081"/>
                    <a:pt x="524" y="6945"/>
                    <a:pt x="583" y="6802"/>
                  </a:cubicBezTo>
                  <a:cubicBezTo>
                    <a:pt x="642" y="6659"/>
                    <a:pt x="695" y="6459"/>
                    <a:pt x="732" y="6295"/>
                  </a:cubicBezTo>
                  <a:cubicBezTo>
                    <a:pt x="770" y="6131"/>
                    <a:pt x="778" y="6003"/>
                    <a:pt x="808" y="5816"/>
                  </a:cubicBezTo>
                  <a:cubicBezTo>
                    <a:pt x="838" y="5629"/>
                    <a:pt x="886" y="5327"/>
                    <a:pt x="910" y="5170"/>
                  </a:cubicBezTo>
                  <a:cubicBezTo>
                    <a:pt x="921" y="5065"/>
                    <a:pt x="1124" y="5053"/>
                    <a:pt x="1135" y="4948"/>
                  </a:cubicBezTo>
                  <a:lnTo>
                    <a:pt x="9287" y="0"/>
                  </a:lnTo>
                  <a:lnTo>
                    <a:pt x="10000" y="3"/>
                  </a:lnTo>
                  <a:lnTo>
                    <a:pt x="9873" y="124"/>
                  </a:lnTo>
                  <a:lnTo>
                    <a:pt x="9542" y="501"/>
                  </a:lnTo>
                  <a:lnTo>
                    <a:pt x="9086" y="911"/>
                  </a:lnTo>
                  <a:lnTo>
                    <a:pt x="8619" y="1161"/>
                  </a:lnTo>
                  <a:lnTo>
                    <a:pt x="7974" y="1431"/>
                  </a:lnTo>
                  <a:lnTo>
                    <a:pt x="7447" y="1614"/>
                  </a:lnTo>
                  <a:lnTo>
                    <a:pt x="6912" y="1658"/>
                  </a:lnTo>
                  <a:lnTo>
                    <a:pt x="6003" y="2609"/>
                  </a:lnTo>
                  <a:lnTo>
                    <a:pt x="5268" y="3154"/>
                  </a:lnTo>
                  <a:lnTo>
                    <a:pt x="4592" y="3747"/>
                  </a:lnTo>
                  <a:lnTo>
                    <a:pt x="4019" y="4275"/>
                  </a:lnTo>
                  <a:lnTo>
                    <a:pt x="3677" y="4650"/>
                  </a:lnTo>
                  <a:lnTo>
                    <a:pt x="2062" y="7534"/>
                  </a:lnTo>
                  <a:cubicBezTo>
                    <a:pt x="2053" y="7601"/>
                    <a:pt x="1869" y="7913"/>
                    <a:pt x="1860" y="7980"/>
                  </a:cubicBezTo>
                  <a:cubicBezTo>
                    <a:pt x="1811" y="8195"/>
                    <a:pt x="1837" y="8128"/>
                    <a:pt x="1846" y="8458"/>
                  </a:cubicBezTo>
                  <a:cubicBezTo>
                    <a:pt x="1875" y="8619"/>
                    <a:pt x="1977" y="9100"/>
                    <a:pt x="2006" y="9261"/>
                  </a:cubicBezTo>
                  <a:lnTo>
                    <a:pt x="1302" y="9549"/>
                  </a:lnTo>
                  <a:lnTo>
                    <a:pt x="758" y="9860"/>
                  </a:lnTo>
                  <a:lnTo>
                    <a:pt x="6" y="10000"/>
                  </a:lnTo>
                  <a:cubicBezTo>
                    <a:pt x="4" y="9031"/>
                    <a:pt x="2" y="8063"/>
                    <a:pt x="0" y="7094"/>
                  </a:cubicBezTo>
                  <a:close/>
                </a:path>
              </a:pathLst>
            </a:custGeom>
            <a:solidFill>
              <a:srgbClr val="669900"/>
            </a:solidFill>
            <a:ln>
              <a:noFill/>
            </a:ln>
            <a:extLst/>
          </p:spPr>
          <p:txBody>
            <a:bodyPr/>
            <a:lstStyle/>
            <a:p>
              <a:endParaRPr lang="ja-JP" altLang="en-US"/>
            </a:p>
          </p:txBody>
        </p:sp>
        <p:sp>
          <p:nvSpPr>
            <p:cNvPr id="288" name="Freeform 33"/>
            <p:cNvSpPr>
              <a:spLocks/>
            </p:cNvSpPr>
            <p:nvPr/>
          </p:nvSpPr>
          <p:spPr bwMode="auto">
            <a:xfrm>
              <a:off x="3553143" y="4220163"/>
              <a:ext cx="812285" cy="451851"/>
            </a:xfrm>
            <a:custGeom>
              <a:avLst/>
              <a:gdLst>
                <a:gd name="T0" fmla="*/ 0 w 904"/>
                <a:gd name="T1" fmla="*/ 1036836435 h 538"/>
                <a:gd name="T2" fmla="*/ 1922133396 w 904"/>
                <a:gd name="T3" fmla="*/ 0 h 538"/>
                <a:gd name="T4" fmla="*/ 1985838520 w 904"/>
                <a:gd name="T5" fmla="*/ 98136067 h 538"/>
                <a:gd name="T6" fmla="*/ 4393048 w 904"/>
                <a:gd name="T7" fmla="*/ 1147773366 h 538"/>
                <a:gd name="T8" fmla="*/ 0 w 904"/>
                <a:gd name="T9" fmla="*/ 1036836435 h 538"/>
                <a:gd name="T10" fmla="*/ 0 60000 65536"/>
                <a:gd name="T11" fmla="*/ 0 60000 65536"/>
                <a:gd name="T12" fmla="*/ 0 60000 65536"/>
                <a:gd name="T13" fmla="*/ 0 60000 65536"/>
                <a:gd name="T14" fmla="*/ 0 60000 65536"/>
                <a:gd name="T15" fmla="*/ 0 w 904"/>
                <a:gd name="T16" fmla="*/ 0 h 538"/>
                <a:gd name="T17" fmla="*/ 904 w 904"/>
                <a:gd name="T18" fmla="*/ 538 h 538"/>
                <a:gd name="connsiteX0" fmla="*/ 0 w 10000"/>
                <a:gd name="connsiteY0" fmla="*/ 8545 h 9512"/>
                <a:gd name="connsiteX1" fmla="*/ 9794 w 10000"/>
                <a:gd name="connsiteY1" fmla="*/ 0 h 9512"/>
                <a:gd name="connsiteX2" fmla="*/ 10000 w 10000"/>
                <a:gd name="connsiteY2" fmla="*/ 367 h 9512"/>
                <a:gd name="connsiteX3" fmla="*/ 22 w 10000"/>
                <a:gd name="connsiteY3" fmla="*/ 9512 h 9512"/>
                <a:gd name="connsiteX4" fmla="*/ 0 w 10000"/>
                <a:gd name="connsiteY4" fmla="*/ 8545 h 9512"/>
                <a:gd name="connsiteX0" fmla="*/ 0 w 10000"/>
                <a:gd name="connsiteY0" fmla="*/ 9291 h 10000"/>
                <a:gd name="connsiteX1" fmla="*/ 9794 w 10000"/>
                <a:gd name="connsiteY1" fmla="*/ 0 h 10000"/>
                <a:gd name="connsiteX2" fmla="*/ 10000 w 10000"/>
                <a:gd name="connsiteY2" fmla="*/ 386 h 10000"/>
                <a:gd name="connsiteX3" fmla="*/ 22 w 10000"/>
                <a:gd name="connsiteY3" fmla="*/ 10000 h 10000"/>
                <a:gd name="connsiteX4" fmla="*/ 0 w 10000"/>
                <a:gd name="connsiteY4" fmla="*/ 9291 h 10000"/>
                <a:gd name="connsiteX0" fmla="*/ 0 w 9828"/>
                <a:gd name="connsiteY0" fmla="*/ 9291 h 10000"/>
                <a:gd name="connsiteX1" fmla="*/ 9794 w 9828"/>
                <a:gd name="connsiteY1" fmla="*/ 0 h 10000"/>
                <a:gd name="connsiteX2" fmla="*/ 9828 w 9828"/>
                <a:gd name="connsiteY2" fmla="*/ 591 h 10000"/>
                <a:gd name="connsiteX3" fmla="*/ 22 w 9828"/>
                <a:gd name="connsiteY3" fmla="*/ 10000 h 10000"/>
                <a:gd name="connsiteX4" fmla="*/ 0 w 9828"/>
                <a:gd name="connsiteY4" fmla="*/ 9291 h 10000"/>
                <a:gd name="connsiteX0" fmla="*/ 0 w 10000"/>
                <a:gd name="connsiteY0" fmla="*/ 9034 h 9743"/>
                <a:gd name="connsiteX1" fmla="*/ 9761 w 10000"/>
                <a:gd name="connsiteY1" fmla="*/ 0 h 9743"/>
                <a:gd name="connsiteX2" fmla="*/ 10000 w 10000"/>
                <a:gd name="connsiteY2" fmla="*/ 334 h 9743"/>
                <a:gd name="connsiteX3" fmla="*/ 22 w 10000"/>
                <a:gd name="connsiteY3" fmla="*/ 9743 h 9743"/>
                <a:gd name="connsiteX4" fmla="*/ 0 w 10000"/>
                <a:gd name="connsiteY4" fmla="*/ 9034 h 9743"/>
                <a:gd name="connsiteX0" fmla="*/ 0 w 9942"/>
                <a:gd name="connsiteY0" fmla="*/ 9272 h 10000"/>
                <a:gd name="connsiteX1" fmla="*/ 9761 w 9942"/>
                <a:gd name="connsiteY1" fmla="*/ 0 h 10000"/>
                <a:gd name="connsiteX2" fmla="*/ 9942 w 9942"/>
                <a:gd name="connsiteY2" fmla="*/ 396 h 10000"/>
                <a:gd name="connsiteX3" fmla="*/ 22 w 9942"/>
                <a:gd name="connsiteY3" fmla="*/ 10000 h 10000"/>
                <a:gd name="connsiteX4" fmla="*/ 0 w 9942"/>
                <a:gd name="connsiteY4" fmla="*/ 927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 h="10000">
                  <a:moveTo>
                    <a:pt x="0" y="9272"/>
                  </a:moveTo>
                  <a:lnTo>
                    <a:pt x="9761" y="0"/>
                  </a:lnTo>
                  <a:cubicBezTo>
                    <a:pt x="9832" y="131"/>
                    <a:pt x="9872" y="264"/>
                    <a:pt x="9942" y="396"/>
                  </a:cubicBezTo>
                  <a:lnTo>
                    <a:pt x="22" y="10000"/>
                  </a:lnTo>
                  <a:cubicBezTo>
                    <a:pt x="15" y="9652"/>
                    <a:pt x="7" y="9620"/>
                    <a:pt x="0" y="9272"/>
                  </a:cubicBez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89" name="Freeform 34"/>
            <p:cNvSpPr>
              <a:spLocks/>
            </p:cNvSpPr>
            <p:nvPr/>
          </p:nvSpPr>
          <p:spPr bwMode="auto">
            <a:xfrm>
              <a:off x="4819179" y="4172765"/>
              <a:ext cx="748584" cy="52203"/>
            </a:xfrm>
            <a:custGeom>
              <a:avLst/>
              <a:gdLst>
                <a:gd name="T0" fmla="*/ 0 w 814"/>
                <a:gd name="T1" fmla="*/ 10893527 h 57"/>
                <a:gd name="T2" fmla="*/ 1733335863 w 814"/>
                <a:gd name="T3" fmla="*/ 0 h 57"/>
                <a:gd name="T4" fmla="*/ 1788258292 w 814"/>
                <a:gd name="T5" fmla="*/ 117657476 h 57"/>
                <a:gd name="T6" fmla="*/ 0 w 814"/>
                <a:gd name="T7" fmla="*/ 124193592 h 57"/>
                <a:gd name="T8" fmla="*/ 0 w 814"/>
                <a:gd name="T9" fmla="*/ 10893527 h 57"/>
                <a:gd name="T10" fmla="*/ 0 60000 65536"/>
                <a:gd name="T11" fmla="*/ 0 60000 65536"/>
                <a:gd name="T12" fmla="*/ 0 60000 65536"/>
                <a:gd name="T13" fmla="*/ 0 60000 65536"/>
                <a:gd name="T14" fmla="*/ 0 60000 65536"/>
                <a:gd name="T15" fmla="*/ 0 w 814"/>
                <a:gd name="T16" fmla="*/ 0 h 57"/>
                <a:gd name="T17" fmla="*/ 814 w 814"/>
                <a:gd name="T18" fmla="*/ 57 h 57"/>
              </a:gdLst>
              <a:ahLst/>
              <a:cxnLst>
                <a:cxn ang="T10">
                  <a:pos x="T0" y="T1"/>
                </a:cxn>
                <a:cxn ang="T11">
                  <a:pos x="T2" y="T3"/>
                </a:cxn>
                <a:cxn ang="T12">
                  <a:pos x="T4" y="T5"/>
                </a:cxn>
                <a:cxn ang="T13">
                  <a:pos x="T6" y="T7"/>
                </a:cxn>
                <a:cxn ang="T14">
                  <a:pos x="T8" y="T9"/>
                </a:cxn>
              </a:cxnLst>
              <a:rect l="T15" t="T16" r="T17" b="T18"/>
              <a:pathLst>
                <a:path w="814" h="57">
                  <a:moveTo>
                    <a:pt x="0" y="5"/>
                  </a:moveTo>
                  <a:lnTo>
                    <a:pt x="789" y="0"/>
                  </a:lnTo>
                  <a:lnTo>
                    <a:pt x="814" y="54"/>
                  </a:lnTo>
                  <a:lnTo>
                    <a:pt x="0" y="57"/>
                  </a:lnTo>
                  <a:lnTo>
                    <a:pt x="0" y="5"/>
                  </a:ln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90" name="Freeform 35"/>
            <p:cNvSpPr>
              <a:spLocks/>
            </p:cNvSpPr>
            <p:nvPr/>
          </p:nvSpPr>
          <p:spPr bwMode="auto">
            <a:xfrm>
              <a:off x="6029719" y="4865200"/>
              <a:ext cx="350653" cy="551585"/>
            </a:xfrm>
            <a:custGeom>
              <a:avLst/>
              <a:gdLst>
                <a:gd name="T0" fmla="*/ 0 w 381"/>
                <a:gd name="T1" fmla="*/ 55404115 h 609"/>
                <a:gd name="T2" fmla="*/ 92411667 w 381"/>
                <a:gd name="T3" fmla="*/ 0 h 609"/>
                <a:gd name="T4" fmla="*/ 838305833 w 381"/>
                <a:gd name="T5" fmla="*/ 1244462782 h 609"/>
                <a:gd name="T6" fmla="*/ 732692500 w 381"/>
                <a:gd name="T7" fmla="*/ 1297735632 h 609"/>
                <a:gd name="T8" fmla="*/ 0 w 381"/>
                <a:gd name="T9" fmla="*/ 55404115 h 609"/>
                <a:gd name="T10" fmla="*/ 0 60000 65536"/>
                <a:gd name="T11" fmla="*/ 0 60000 65536"/>
                <a:gd name="T12" fmla="*/ 0 60000 65536"/>
                <a:gd name="T13" fmla="*/ 0 60000 65536"/>
                <a:gd name="T14" fmla="*/ 0 60000 65536"/>
                <a:gd name="T15" fmla="*/ 0 w 381"/>
                <a:gd name="T16" fmla="*/ 0 h 609"/>
                <a:gd name="T17" fmla="*/ 381 w 381"/>
                <a:gd name="T18" fmla="*/ 609 h 609"/>
              </a:gdLst>
              <a:ahLst/>
              <a:cxnLst>
                <a:cxn ang="T10">
                  <a:pos x="T0" y="T1"/>
                </a:cxn>
                <a:cxn ang="T11">
                  <a:pos x="T2" y="T3"/>
                </a:cxn>
                <a:cxn ang="T12">
                  <a:pos x="T4" y="T5"/>
                </a:cxn>
                <a:cxn ang="T13">
                  <a:pos x="T6" y="T7"/>
                </a:cxn>
                <a:cxn ang="T14">
                  <a:pos x="T8" y="T9"/>
                </a:cxn>
              </a:cxnLst>
              <a:rect l="T15" t="T16" r="T17" b="T18"/>
              <a:pathLst>
                <a:path w="381" h="609">
                  <a:moveTo>
                    <a:pt x="0" y="26"/>
                  </a:moveTo>
                  <a:lnTo>
                    <a:pt x="42" y="0"/>
                  </a:lnTo>
                  <a:lnTo>
                    <a:pt x="381" y="584"/>
                  </a:lnTo>
                  <a:lnTo>
                    <a:pt x="333" y="609"/>
                  </a:lnTo>
                  <a:lnTo>
                    <a:pt x="0" y="26"/>
                  </a:ln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91" name="Freeform 36"/>
            <p:cNvSpPr>
              <a:spLocks/>
            </p:cNvSpPr>
            <p:nvPr/>
          </p:nvSpPr>
          <p:spPr bwMode="auto">
            <a:xfrm>
              <a:off x="4447838" y="4171778"/>
              <a:ext cx="313223" cy="44324"/>
            </a:xfrm>
            <a:custGeom>
              <a:avLst/>
              <a:gdLst>
                <a:gd name="T0" fmla="*/ 0 w 341"/>
                <a:gd name="T1" fmla="*/ 2214578 h 48"/>
                <a:gd name="T2" fmla="*/ 740781093 w 341"/>
                <a:gd name="T3" fmla="*/ 0 h 48"/>
                <a:gd name="T4" fmla="*/ 747355662 w 341"/>
                <a:gd name="T5" fmla="*/ 106320580 h 48"/>
                <a:gd name="T6" fmla="*/ 59174076 w 341"/>
                <a:gd name="T7" fmla="*/ 106320580 h 48"/>
                <a:gd name="T8" fmla="*/ 0 w 341"/>
                <a:gd name="T9" fmla="*/ 2214578 h 48"/>
                <a:gd name="T10" fmla="*/ 0 60000 65536"/>
                <a:gd name="T11" fmla="*/ 0 60000 65536"/>
                <a:gd name="T12" fmla="*/ 0 60000 65536"/>
                <a:gd name="T13" fmla="*/ 0 60000 65536"/>
                <a:gd name="T14" fmla="*/ 0 60000 65536"/>
                <a:gd name="T15" fmla="*/ 0 w 341"/>
                <a:gd name="T16" fmla="*/ 0 h 48"/>
                <a:gd name="T17" fmla="*/ 341 w 341"/>
                <a:gd name="T18" fmla="*/ 48 h 48"/>
              </a:gdLst>
              <a:ahLst/>
              <a:cxnLst>
                <a:cxn ang="T10">
                  <a:pos x="T0" y="T1"/>
                </a:cxn>
                <a:cxn ang="T11">
                  <a:pos x="T2" y="T3"/>
                </a:cxn>
                <a:cxn ang="T12">
                  <a:pos x="T4" y="T5"/>
                </a:cxn>
                <a:cxn ang="T13">
                  <a:pos x="T6" y="T7"/>
                </a:cxn>
                <a:cxn ang="T14">
                  <a:pos x="T8" y="T9"/>
                </a:cxn>
              </a:cxnLst>
              <a:rect l="T15" t="T16" r="T17" b="T18"/>
              <a:pathLst>
                <a:path w="341" h="48">
                  <a:moveTo>
                    <a:pt x="0" y="1"/>
                  </a:moveTo>
                  <a:lnTo>
                    <a:pt x="338" y="0"/>
                  </a:lnTo>
                  <a:lnTo>
                    <a:pt x="341" y="48"/>
                  </a:lnTo>
                  <a:lnTo>
                    <a:pt x="27" y="48"/>
                  </a:lnTo>
                  <a:lnTo>
                    <a:pt x="0" y="1"/>
                  </a:ln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92" name="Freeform 37"/>
            <p:cNvSpPr>
              <a:spLocks/>
            </p:cNvSpPr>
            <p:nvPr/>
          </p:nvSpPr>
          <p:spPr bwMode="auto">
            <a:xfrm>
              <a:off x="5669214" y="4257474"/>
              <a:ext cx="377248" cy="585074"/>
            </a:xfrm>
            <a:custGeom>
              <a:avLst/>
              <a:gdLst>
                <a:gd name="T0" fmla="*/ 0 w 410"/>
                <a:gd name="T1" fmla="*/ 31862936 h 647"/>
                <a:gd name="T2" fmla="*/ 103360727 w 410"/>
                <a:gd name="T3" fmla="*/ 0 h 647"/>
                <a:gd name="T4" fmla="*/ 901658069 w 410"/>
                <a:gd name="T5" fmla="*/ 1319117088 h 647"/>
                <a:gd name="T6" fmla="*/ 802695797 w 410"/>
                <a:gd name="T7" fmla="*/ 1374345982 h 647"/>
                <a:gd name="T8" fmla="*/ 0 w 410"/>
                <a:gd name="T9" fmla="*/ 31862936 h 647"/>
                <a:gd name="T10" fmla="*/ 0 60000 65536"/>
                <a:gd name="T11" fmla="*/ 0 60000 65536"/>
                <a:gd name="T12" fmla="*/ 0 60000 65536"/>
                <a:gd name="T13" fmla="*/ 0 60000 65536"/>
                <a:gd name="T14" fmla="*/ 0 60000 65536"/>
                <a:gd name="T15" fmla="*/ 0 w 410"/>
                <a:gd name="T16" fmla="*/ 0 h 647"/>
                <a:gd name="T17" fmla="*/ 410 w 410"/>
                <a:gd name="T18" fmla="*/ 647 h 647"/>
              </a:gdLst>
              <a:ahLst/>
              <a:cxnLst>
                <a:cxn ang="T10">
                  <a:pos x="T0" y="T1"/>
                </a:cxn>
                <a:cxn ang="T11">
                  <a:pos x="T2" y="T3"/>
                </a:cxn>
                <a:cxn ang="T12">
                  <a:pos x="T4" y="T5"/>
                </a:cxn>
                <a:cxn ang="T13">
                  <a:pos x="T6" y="T7"/>
                </a:cxn>
                <a:cxn ang="T14">
                  <a:pos x="T8" y="T9"/>
                </a:cxn>
              </a:cxnLst>
              <a:rect l="T15" t="T16" r="T17" b="T18"/>
              <a:pathLst>
                <a:path w="410" h="647">
                  <a:moveTo>
                    <a:pt x="0" y="15"/>
                  </a:moveTo>
                  <a:lnTo>
                    <a:pt x="47" y="0"/>
                  </a:lnTo>
                  <a:lnTo>
                    <a:pt x="410" y="621"/>
                  </a:lnTo>
                  <a:lnTo>
                    <a:pt x="365" y="647"/>
                  </a:lnTo>
                  <a:lnTo>
                    <a:pt x="0" y="15"/>
                  </a:lnTo>
                  <a:close/>
                </a:path>
              </a:pathLst>
            </a:custGeom>
            <a:solidFill>
              <a:srgbClr val="6699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ja-JP" altLang="en-US"/>
            </a:p>
          </p:txBody>
        </p:sp>
        <p:sp>
          <p:nvSpPr>
            <p:cNvPr id="293" name="Freeform 39"/>
            <p:cNvSpPr>
              <a:spLocks/>
            </p:cNvSpPr>
            <p:nvPr/>
          </p:nvSpPr>
          <p:spPr bwMode="auto">
            <a:xfrm>
              <a:off x="5798248" y="3506926"/>
              <a:ext cx="47279" cy="60083"/>
            </a:xfrm>
            <a:custGeom>
              <a:avLst/>
              <a:gdLst>
                <a:gd name="T0" fmla="*/ 0 w 51"/>
                <a:gd name="T1" fmla="*/ 27985893 h 66"/>
                <a:gd name="T2" fmla="*/ 93760365 w 51"/>
                <a:gd name="T3" fmla="*/ 0 h 66"/>
                <a:gd name="T4" fmla="*/ 113851765 w 51"/>
                <a:gd name="T5" fmla="*/ 105484838 h 66"/>
                <a:gd name="T6" fmla="*/ 8928847 w 51"/>
                <a:gd name="T7" fmla="*/ 142081887 h 66"/>
                <a:gd name="T8" fmla="*/ 0 w 51"/>
                <a:gd name="T9" fmla="*/ 27985893 h 66"/>
                <a:gd name="T10" fmla="*/ 0 60000 65536"/>
                <a:gd name="T11" fmla="*/ 0 60000 65536"/>
                <a:gd name="T12" fmla="*/ 0 60000 65536"/>
                <a:gd name="T13" fmla="*/ 0 60000 65536"/>
                <a:gd name="T14" fmla="*/ 0 60000 65536"/>
                <a:gd name="T15" fmla="*/ 0 w 51"/>
                <a:gd name="T16" fmla="*/ 0 h 66"/>
                <a:gd name="T17" fmla="*/ 51 w 51"/>
                <a:gd name="T18" fmla="*/ 66 h 66"/>
              </a:gdLst>
              <a:ahLst/>
              <a:cxnLst>
                <a:cxn ang="T10">
                  <a:pos x="T0" y="T1"/>
                </a:cxn>
                <a:cxn ang="T11">
                  <a:pos x="T2" y="T3"/>
                </a:cxn>
                <a:cxn ang="T12">
                  <a:pos x="T4" y="T5"/>
                </a:cxn>
                <a:cxn ang="T13">
                  <a:pos x="T6" y="T7"/>
                </a:cxn>
                <a:cxn ang="T14">
                  <a:pos x="T8" y="T9"/>
                </a:cxn>
              </a:cxnLst>
              <a:rect l="T15" t="T16" r="T17" b="T18"/>
              <a:pathLst>
                <a:path w="51" h="66">
                  <a:moveTo>
                    <a:pt x="0" y="13"/>
                  </a:moveTo>
                  <a:lnTo>
                    <a:pt x="42" y="0"/>
                  </a:lnTo>
                  <a:lnTo>
                    <a:pt x="51" y="49"/>
                  </a:lnTo>
                  <a:lnTo>
                    <a:pt x="4" y="66"/>
                  </a:lnTo>
                  <a:lnTo>
                    <a:pt x="0" y="13"/>
                  </a:lnTo>
                  <a:close/>
                </a:path>
              </a:pathLst>
            </a:custGeom>
            <a:solidFill>
              <a:schemeClr val="bg1"/>
            </a:solidFill>
            <a:ln w="12700" cap="flat" cmpd="sng">
              <a:solidFill>
                <a:schemeClr val="bg1"/>
              </a:solidFill>
              <a:prstDash val="solid"/>
              <a:round/>
              <a:headEnd type="none" w="med" len="med"/>
              <a:tailEnd type="none" w="med" len="med"/>
            </a:ln>
          </p:spPr>
          <p:txBody>
            <a:bodyPr/>
            <a:lstStyle/>
            <a:p>
              <a:endParaRPr lang="ja-JP" altLang="en-US"/>
            </a:p>
          </p:txBody>
        </p:sp>
        <p:sp>
          <p:nvSpPr>
            <p:cNvPr id="294" name="Line 40"/>
            <p:cNvSpPr>
              <a:spLocks noChangeShapeType="1"/>
            </p:cNvSpPr>
            <p:nvPr/>
          </p:nvSpPr>
          <p:spPr bwMode="auto">
            <a:xfrm flipV="1">
              <a:off x="3679587" y="4806661"/>
              <a:ext cx="1714850" cy="977094"/>
            </a:xfrm>
            <a:prstGeom prst="line">
              <a:avLst/>
            </a:prstGeom>
            <a:noFill/>
            <a:ln w="1016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5" name="Freeform 41"/>
            <p:cNvSpPr>
              <a:spLocks/>
            </p:cNvSpPr>
            <p:nvPr/>
          </p:nvSpPr>
          <p:spPr bwMode="auto">
            <a:xfrm>
              <a:off x="3550598" y="4233200"/>
              <a:ext cx="2003448" cy="475742"/>
            </a:xfrm>
            <a:custGeom>
              <a:avLst/>
              <a:gdLst>
                <a:gd name="T0" fmla="*/ 0 w 2180"/>
                <a:gd name="T1" fmla="*/ 1117726169 h 526"/>
                <a:gd name="T2" fmla="*/ 2044712870 w 2180"/>
                <a:gd name="T3" fmla="*/ 0 h 526"/>
                <a:gd name="T4" fmla="*/ 2147483647 w 2180"/>
                <a:gd name="T5" fmla="*/ 0 h 526"/>
                <a:gd name="T6" fmla="*/ 0 60000 65536"/>
                <a:gd name="T7" fmla="*/ 0 60000 65536"/>
                <a:gd name="T8" fmla="*/ 0 60000 65536"/>
                <a:gd name="T9" fmla="*/ 0 w 2180"/>
                <a:gd name="T10" fmla="*/ 0 h 526"/>
                <a:gd name="T11" fmla="*/ 2180 w 2180"/>
                <a:gd name="T12" fmla="*/ 526 h 526"/>
              </a:gdLst>
              <a:ahLst/>
              <a:cxnLst>
                <a:cxn ang="T6">
                  <a:pos x="T0" y="T1"/>
                </a:cxn>
                <a:cxn ang="T7">
                  <a:pos x="T2" y="T3"/>
                </a:cxn>
                <a:cxn ang="T8">
                  <a:pos x="T4" y="T5"/>
                </a:cxn>
              </a:cxnLst>
              <a:rect l="T9" t="T10" r="T11" b="T12"/>
              <a:pathLst>
                <a:path w="2180" h="526">
                  <a:moveTo>
                    <a:pt x="0" y="526"/>
                  </a:moveTo>
                  <a:lnTo>
                    <a:pt x="932" y="0"/>
                  </a:lnTo>
                  <a:lnTo>
                    <a:pt x="2180" y="0"/>
                  </a:lnTo>
                </a:path>
              </a:pathLst>
            </a:custGeom>
            <a:noFill/>
            <a:ln w="79375">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96" name="Freeform 42"/>
            <p:cNvSpPr>
              <a:spLocks/>
            </p:cNvSpPr>
            <p:nvPr/>
          </p:nvSpPr>
          <p:spPr bwMode="auto">
            <a:xfrm>
              <a:off x="3563330" y="4243686"/>
              <a:ext cx="1592712" cy="1113020"/>
            </a:xfrm>
            <a:custGeom>
              <a:avLst/>
              <a:gdLst>
                <a:gd name="T0" fmla="*/ 0 w 1733"/>
                <a:gd name="T1" fmla="*/ 2147483647 h 1230"/>
                <a:gd name="T2" fmla="*/ 2147483647 w 1733"/>
                <a:gd name="T3" fmla="*/ 523250003 h 1230"/>
                <a:gd name="T4" fmla="*/ 2147483647 w 1733"/>
                <a:gd name="T5" fmla="*/ 0 h 1230"/>
                <a:gd name="T6" fmla="*/ 0 60000 65536"/>
                <a:gd name="T7" fmla="*/ 0 60000 65536"/>
                <a:gd name="T8" fmla="*/ 0 60000 65536"/>
                <a:gd name="T9" fmla="*/ 0 w 1733"/>
                <a:gd name="T10" fmla="*/ 0 h 1230"/>
                <a:gd name="T11" fmla="*/ 1733 w 1733"/>
                <a:gd name="T12" fmla="*/ 1230 h 1230"/>
              </a:gdLst>
              <a:ahLst/>
              <a:cxnLst>
                <a:cxn ang="T6">
                  <a:pos x="T0" y="T1"/>
                </a:cxn>
                <a:cxn ang="T7">
                  <a:pos x="T2" y="T3"/>
                </a:cxn>
                <a:cxn ang="T8">
                  <a:pos x="T4" y="T5"/>
                </a:cxn>
              </a:cxnLst>
              <a:rect l="T9" t="T10" r="T11" b="T12"/>
              <a:pathLst>
                <a:path w="1733" h="1230">
                  <a:moveTo>
                    <a:pt x="0" y="1230"/>
                  </a:moveTo>
                  <a:lnTo>
                    <a:pt x="1722" y="246"/>
                  </a:lnTo>
                  <a:lnTo>
                    <a:pt x="1733" y="0"/>
                  </a:lnTo>
                </a:path>
              </a:pathLst>
            </a:custGeom>
            <a:noFill/>
            <a:ln w="98425">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97" name="Line 43"/>
            <p:cNvSpPr>
              <a:spLocks noChangeShapeType="1"/>
            </p:cNvSpPr>
            <p:nvPr/>
          </p:nvSpPr>
          <p:spPr bwMode="auto">
            <a:xfrm>
              <a:off x="3619110" y="4707628"/>
              <a:ext cx="248215" cy="431418"/>
            </a:xfrm>
            <a:prstGeom prst="line">
              <a:avLst/>
            </a:prstGeom>
            <a:noFill/>
            <a:ln w="603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8" name="Line 44"/>
            <p:cNvSpPr>
              <a:spLocks noChangeShapeType="1"/>
            </p:cNvSpPr>
            <p:nvPr/>
          </p:nvSpPr>
          <p:spPr bwMode="auto">
            <a:xfrm>
              <a:off x="4109762" y="4422291"/>
              <a:ext cx="462940" cy="803739"/>
            </a:xfrm>
            <a:prstGeom prst="line">
              <a:avLst/>
            </a:prstGeom>
            <a:noFill/>
            <a:ln w="635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9" name="Line 45"/>
            <p:cNvSpPr>
              <a:spLocks noChangeShapeType="1"/>
            </p:cNvSpPr>
            <p:nvPr/>
          </p:nvSpPr>
          <p:spPr bwMode="auto">
            <a:xfrm>
              <a:off x="4797740" y="3706187"/>
              <a:ext cx="0" cy="544690"/>
            </a:xfrm>
            <a:prstGeom prst="line">
              <a:avLst/>
            </a:prstGeom>
            <a:noFill/>
            <a:ln w="9525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0" name="Line 46"/>
            <p:cNvSpPr>
              <a:spLocks noChangeShapeType="1"/>
            </p:cNvSpPr>
            <p:nvPr/>
          </p:nvSpPr>
          <p:spPr bwMode="auto">
            <a:xfrm>
              <a:off x="4274542" y="4010556"/>
              <a:ext cx="154641" cy="26889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1" name="Freeform 47"/>
            <p:cNvSpPr>
              <a:spLocks/>
            </p:cNvSpPr>
            <p:nvPr/>
          </p:nvSpPr>
          <p:spPr bwMode="auto">
            <a:xfrm>
              <a:off x="5144221" y="4479095"/>
              <a:ext cx="1058853" cy="916026"/>
            </a:xfrm>
            <a:custGeom>
              <a:avLst/>
              <a:gdLst>
                <a:gd name="T0" fmla="*/ 0 w 1152"/>
                <a:gd name="T1" fmla="*/ 0 h 1012"/>
                <a:gd name="T2" fmla="*/ 513516653 w 1152"/>
                <a:gd name="T3" fmla="*/ 857703849 h 1012"/>
                <a:gd name="T4" fmla="*/ 980950207 w 1152"/>
                <a:gd name="T5" fmla="*/ 600179991 h 1012"/>
                <a:gd name="T6" fmla="*/ 1924593072 w 1152"/>
                <a:gd name="T7" fmla="*/ 2147483647 h 1012"/>
                <a:gd name="T8" fmla="*/ 2147483647 w 1152"/>
                <a:gd name="T9" fmla="*/ 1845233872 h 1012"/>
                <a:gd name="T10" fmla="*/ 0 60000 65536"/>
                <a:gd name="T11" fmla="*/ 0 60000 65536"/>
                <a:gd name="T12" fmla="*/ 0 60000 65536"/>
                <a:gd name="T13" fmla="*/ 0 60000 65536"/>
                <a:gd name="T14" fmla="*/ 0 60000 65536"/>
                <a:gd name="T15" fmla="*/ 0 w 1152"/>
                <a:gd name="T16" fmla="*/ 0 h 1012"/>
                <a:gd name="T17" fmla="*/ 1152 w 1152"/>
                <a:gd name="T18" fmla="*/ 1012 h 1012"/>
              </a:gdLst>
              <a:ahLst/>
              <a:cxnLst>
                <a:cxn ang="T10">
                  <a:pos x="T0" y="T1"/>
                </a:cxn>
                <a:cxn ang="T11">
                  <a:pos x="T2" y="T3"/>
                </a:cxn>
                <a:cxn ang="T12">
                  <a:pos x="T4" y="T5"/>
                </a:cxn>
                <a:cxn ang="T13">
                  <a:pos x="T6" y="T7"/>
                </a:cxn>
                <a:cxn ang="T14">
                  <a:pos x="T8" y="T9"/>
                </a:cxn>
              </a:cxnLst>
              <a:rect l="T15" t="T16" r="T17" b="T18"/>
              <a:pathLst>
                <a:path w="1152" h="1012">
                  <a:moveTo>
                    <a:pt x="0" y="0"/>
                  </a:moveTo>
                  <a:lnTo>
                    <a:pt x="234" y="403"/>
                  </a:lnTo>
                  <a:lnTo>
                    <a:pt x="447" y="282"/>
                  </a:lnTo>
                  <a:lnTo>
                    <a:pt x="877" y="1012"/>
                  </a:lnTo>
                  <a:lnTo>
                    <a:pt x="1152" y="867"/>
                  </a:lnTo>
                </a:path>
              </a:pathLst>
            </a:custGeom>
            <a:noFill/>
            <a:ln w="76200">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 name="Freeform 48"/>
            <p:cNvSpPr>
              <a:spLocks/>
            </p:cNvSpPr>
            <p:nvPr/>
          </p:nvSpPr>
          <p:spPr bwMode="auto">
            <a:xfrm>
              <a:off x="5237464" y="3589659"/>
              <a:ext cx="1315933" cy="2270365"/>
            </a:xfrm>
            <a:custGeom>
              <a:avLst/>
              <a:gdLst>
                <a:gd name="T0" fmla="*/ 0 w 1433"/>
                <a:gd name="T1" fmla="*/ 0 h 2508"/>
                <a:gd name="T2" fmla="*/ 2147483647 w 1433"/>
                <a:gd name="T3" fmla="*/ 2147483647 h 2508"/>
                <a:gd name="T4" fmla="*/ 0 60000 65536"/>
                <a:gd name="T5" fmla="*/ 0 60000 65536"/>
                <a:gd name="T6" fmla="*/ 0 w 1433"/>
                <a:gd name="T7" fmla="*/ 0 h 2508"/>
                <a:gd name="T8" fmla="*/ 1433 w 1433"/>
                <a:gd name="T9" fmla="*/ 2508 h 2508"/>
              </a:gdLst>
              <a:ahLst/>
              <a:cxnLst>
                <a:cxn ang="T4">
                  <a:pos x="T0" y="T1"/>
                </a:cxn>
                <a:cxn ang="T5">
                  <a:pos x="T2" y="T3"/>
                </a:cxn>
              </a:cxnLst>
              <a:rect l="T6" t="T7" r="T8" b="T9"/>
              <a:pathLst>
                <a:path w="1433" h="2508">
                  <a:moveTo>
                    <a:pt x="0" y="0"/>
                  </a:moveTo>
                  <a:lnTo>
                    <a:pt x="1433" y="2508"/>
                  </a:lnTo>
                </a:path>
              </a:pathLst>
            </a:custGeom>
            <a:noFill/>
            <a:ln w="1016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 name="Freeform 49"/>
            <p:cNvSpPr>
              <a:spLocks/>
            </p:cNvSpPr>
            <p:nvPr/>
          </p:nvSpPr>
          <p:spPr bwMode="auto">
            <a:xfrm>
              <a:off x="5571704" y="4615021"/>
              <a:ext cx="262004" cy="159565"/>
            </a:xfrm>
            <a:custGeom>
              <a:avLst/>
              <a:gdLst>
                <a:gd name="T0" fmla="*/ 0 w 285"/>
                <a:gd name="T1" fmla="*/ 375789663 h 176"/>
                <a:gd name="T2" fmla="*/ 625670792 w 285"/>
                <a:gd name="T3" fmla="*/ 0 h 176"/>
                <a:gd name="T4" fmla="*/ 0 60000 65536"/>
                <a:gd name="T5" fmla="*/ 0 60000 65536"/>
                <a:gd name="T6" fmla="*/ 0 w 285"/>
                <a:gd name="T7" fmla="*/ 0 h 176"/>
                <a:gd name="T8" fmla="*/ 285 w 285"/>
                <a:gd name="T9" fmla="*/ 176 h 176"/>
              </a:gdLst>
              <a:ahLst/>
              <a:cxnLst>
                <a:cxn ang="T4">
                  <a:pos x="T0" y="T1"/>
                </a:cxn>
                <a:cxn ang="T5">
                  <a:pos x="T2" y="T3"/>
                </a:cxn>
              </a:cxnLst>
              <a:rect l="T6" t="T7" r="T8" b="T9"/>
              <a:pathLst>
                <a:path w="285" h="176">
                  <a:moveTo>
                    <a:pt x="0" y="176"/>
                  </a:moveTo>
                  <a:lnTo>
                    <a:pt x="285" y="0"/>
                  </a:lnTo>
                </a:path>
              </a:pathLst>
            </a:custGeom>
            <a:noFill/>
            <a:ln w="508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 name="Freeform 50"/>
            <p:cNvSpPr>
              <a:spLocks/>
            </p:cNvSpPr>
            <p:nvPr/>
          </p:nvSpPr>
          <p:spPr bwMode="auto">
            <a:xfrm>
              <a:off x="4228271" y="3138540"/>
              <a:ext cx="2687927" cy="898621"/>
            </a:xfrm>
            <a:custGeom>
              <a:avLst/>
              <a:gdLst>
                <a:gd name="T0" fmla="*/ 2193909 w 2857"/>
                <a:gd name="T1" fmla="*/ 1929897567 h 986"/>
                <a:gd name="T2" fmla="*/ 1119173794 w 2857"/>
                <a:gd name="T3" fmla="*/ 1261121226 h 986"/>
                <a:gd name="T4" fmla="*/ 1382508108 w 2857"/>
                <a:gd name="T5" fmla="*/ 1125243566 h 986"/>
                <a:gd name="T6" fmla="*/ 1845538547 w 2857"/>
                <a:gd name="T7" fmla="*/ 949026474 h 986"/>
                <a:gd name="T8" fmla="*/ 2147483647 w 2857"/>
                <a:gd name="T9" fmla="*/ 838624509 h 986"/>
                <a:gd name="T10" fmla="*/ 2147483647 w 2857"/>
                <a:gd name="T11" fmla="*/ 781301281 h 986"/>
                <a:gd name="T12" fmla="*/ 2147483647 w 2857"/>
                <a:gd name="T13" fmla="*/ 711238748 h 986"/>
                <a:gd name="T14" fmla="*/ 2147483647 w 2857"/>
                <a:gd name="T15" fmla="*/ 596590834 h 986"/>
                <a:gd name="T16" fmla="*/ 2147483647 w 2857"/>
                <a:gd name="T17" fmla="*/ 532898681 h 986"/>
                <a:gd name="T18" fmla="*/ 2147483647 w 2857"/>
                <a:gd name="T19" fmla="*/ 450096843 h 986"/>
                <a:gd name="T20" fmla="*/ 2147483647 w 2857"/>
                <a:gd name="T21" fmla="*/ 401265513 h 986"/>
                <a:gd name="T22" fmla="*/ 2147483647 w 2857"/>
                <a:gd name="T23" fmla="*/ 373665387 h 986"/>
                <a:gd name="T24" fmla="*/ 2147483647 w 2857"/>
                <a:gd name="T25" fmla="*/ 248402599 h 986"/>
                <a:gd name="T26" fmla="*/ 2147483647 w 2857"/>
                <a:gd name="T27" fmla="*/ 138002092 h 986"/>
                <a:gd name="T28" fmla="*/ 2147483647 w 2857"/>
                <a:gd name="T29" fmla="*/ 0 h 986"/>
                <a:gd name="T30" fmla="*/ 2147483647 w 2857"/>
                <a:gd name="T31" fmla="*/ 605084189 h 986"/>
                <a:gd name="T32" fmla="*/ 2147483647 w 2857"/>
                <a:gd name="T33" fmla="*/ 628438367 h 986"/>
                <a:gd name="T34" fmla="*/ 2147483647 w 2857"/>
                <a:gd name="T35" fmla="*/ 583852986 h 986"/>
                <a:gd name="T36" fmla="*/ 2147483647 w 2857"/>
                <a:gd name="T37" fmla="*/ 630561341 h 986"/>
                <a:gd name="T38" fmla="*/ 2147483647 w 2857"/>
                <a:gd name="T39" fmla="*/ 825886662 h 986"/>
                <a:gd name="T40" fmla="*/ 2147483647 w 2857"/>
                <a:gd name="T41" fmla="*/ 706992798 h 986"/>
                <a:gd name="T42" fmla="*/ 2147483647 w 2857"/>
                <a:gd name="T43" fmla="*/ 656038494 h 986"/>
                <a:gd name="T44" fmla="*/ 2147483647 w 2857"/>
                <a:gd name="T45" fmla="*/ 745207798 h 986"/>
                <a:gd name="T46" fmla="*/ 2147483647 w 2857"/>
                <a:gd name="T47" fmla="*/ 1118873185 h 986"/>
                <a:gd name="T48" fmla="*/ 2147483647 w 2857"/>
                <a:gd name="T49" fmla="*/ 847116408 h 986"/>
                <a:gd name="T50" fmla="*/ 2147483647 w 2857"/>
                <a:gd name="T51" fmla="*/ 1426723445 h 986"/>
                <a:gd name="T52" fmla="*/ 2147483647 w 2857"/>
                <a:gd name="T53" fmla="*/ 1101889388 h 986"/>
                <a:gd name="T54" fmla="*/ 2147483647 w 2857"/>
                <a:gd name="T55" fmla="*/ 991487423 h 986"/>
                <a:gd name="T56" fmla="*/ 2147483647 w 2857"/>
                <a:gd name="T57" fmla="*/ 898070712 h 986"/>
                <a:gd name="T58" fmla="*/ 2147483647 w 2857"/>
                <a:gd name="T59" fmla="*/ 978749576 h 986"/>
                <a:gd name="T60" fmla="*/ 2147483647 w 2857"/>
                <a:gd name="T61" fmla="*/ 1012718626 h 986"/>
                <a:gd name="T62" fmla="*/ 2147483647 w 2857"/>
                <a:gd name="T63" fmla="*/ 1029703880 h 986"/>
                <a:gd name="T64" fmla="*/ 2147483647 w 2857"/>
                <a:gd name="T65" fmla="*/ 1140104388 h 986"/>
                <a:gd name="T66" fmla="*/ 2147483647 w 2857"/>
                <a:gd name="T67" fmla="*/ 1246260404 h 986"/>
                <a:gd name="T68" fmla="*/ 2147483647 w 2857"/>
                <a:gd name="T69" fmla="*/ 1235644074 h 986"/>
                <a:gd name="T70" fmla="*/ 2036457553 w 2857"/>
                <a:gd name="T71" fmla="*/ 1061549956 h 986"/>
                <a:gd name="T72" fmla="*/ 1731427110 w 2857"/>
                <a:gd name="T73" fmla="*/ 1163458566 h 986"/>
                <a:gd name="T74" fmla="*/ 1250840951 w 2857"/>
                <a:gd name="T75" fmla="*/ 1413984140 h 986"/>
                <a:gd name="T76" fmla="*/ 153612177 w 2857"/>
                <a:gd name="T77" fmla="*/ 2070022634 h 986"/>
                <a:gd name="T78" fmla="*/ 0 w 2857"/>
                <a:gd name="T79" fmla="*/ 1993591177 h 9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57"/>
                <a:gd name="T121" fmla="*/ 0 h 986"/>
                <a:gd name="T122" fmla="*/ 2857 w 2857"/>
                <a:gd name="T123" fmla="*/ 986 h 986"/>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521 w 10000"/>
                <a:gd name="connsiteY10" fmla="*/ 4006 h 10000"/>
                <a:gd name="connsiteX11" fmla="*/ 3696 w 10000"/>
                <a:gd name="connsiteY11" fmla="*/ 3864 h 10000"/>
                <a:gd name="connsiteX12" fmla="*/ 3878 w 10000"/>
                <a:gd name="connsiteY12" fmla="*/ 3732 h 10000"/>
                <a:gd name="connsiteX13" fmla="*/ 4120 w 10000"/>
                <a:gd name="connsiteY13" fmla="*/ 3529 h 10000"/>
                <a:gd name="connsiteX14" fmla="*/ 4368 w 10000"/>
                <a:gd name="connsiteY14" fmla="*/ 3398 h 10000"/>
                <a:gd name="connsiteX15" fmla="*/ 4802 w 10000"/>
                <a:gd name="connsiteY15" fmla="*/ 3093 h 10000"/>
                <a:gd name="connsiteX16" fmla="*/ 5075 w 10000"/>
                <a:gd name="connsiteY16" fmla="*/ 2850 h 10000"/>
                <a:gd name="connsiteX17" fmla="*/ 5243 w 10000"/>
                <a:gd name="connsiteY17" fmla="*/ 2698 h 10000"/>
                <a:gd name="connsiteX18" fmla="*/ 5397 w 10000"/>
                <a:gd name="connsiteY18" fmla="*/ 2546 h 10000"/>
                <a:gd name="connsiteX19" fmla="*/ 5548 w 10000"/>
                <a:gd name="connsiteY19" fmla="*/ 2394 h 10000"/>
                <a:gd name="connsiteX20" fmla="*/ 5800 w 10000"/>
                <a:gd name="connsiteY20" fmla="*/ 2150 h 10000"/>
                <a:gd name="connsiteX21" fmla="*/ 6083 w 10000"/>
                <a:gd name="connsiteY21" fmla="*/ 1968 h 10000"/>
                <a:gd name="connsiteX22" fmla="*/ 6353 w 10000"/>
                <a:gd name="connsiteY22" fmla="*/ 1917 h 10000"/>
                <a:gd name="connsiteX23" fmla="*/ 6629 w 10000"/>
                <a:gd name="connsiteY23" fmla="*/ 1886 h 10000"/>
                <a:gd name="connsiteX24" fmla="*/ 7028 w 10000"/>
                <a:gd name="connsiteY24" fmla="*/ 1785 h 10000"/>
                <a:gd name="connsiteX25" fmla="*/ 7991 w 10000"/>
                <a:gd name="connsiteY25" fmla="*/ 1400 h 10000"/>
                <a:gd name="connsiteX26" fmla="*/ 8442 w 10000"/>
                <a:gd name="connsiteY26" fmla="*/ 1187 h 10000"/>
                <a:gd name="connsiteX27" fmla="*/ 8792 w 10000"/>
                <a:gd name="connsiteY27" fmla="*/ 963 h 10000"/>
                <a:gd name="connsiteX28" fmla="*/ 9209 w 10000"/>
                <a:gd name="connsiteY28" fmla="*/ 659 h 10000"/>
                <a:gd name="connsiteX29" fmla="*/ 9597 w 10000"/>
                <a:gd name="connsiteY29" fmla="*/ 304 h 10000"/>
                <a:gd name="connsiteX30" fmla="*/ 9891 w 10000"/>
                <a:gd name="connsiteY30" fmla="*/ 0 h 10000"/>
                <a:gd name="connsiteX31" fmla="*/ 10000 w 10000"/>
                <a:gd name="connsiteY31" fmla="*/ 1024 h 10000"/>
                <a:gd name="connsiteX32" fmla="*/ 6657 w 10000"/>
                <a:gd name="connsiteY32" fmla="*/ 2890 h 10000"/>
                <a:gd name="connsiteX33" fmla="*/ 6678 w 10000"/>
                <a:gd name="connsiteY33" fmla="*/ 3195 h 10000"/>
                <a:gd name="connsiteX34" fmla="*/ 6944 w 10000"/>
                <a:gd name="connsiteY34" fmla="*/ 3002 h 10000"/>
                <a:gd name="connsiteX35" fmla="*/ 7203 w 10000"/>
                <a:gd name="connsiteY35" fmla="*/ 2850 h 10000"/>
                <a:gd name="connsiteX36" fmla="*/ 7333 w 10000"/>
                <a:gd name="connsiteY36" fmla="*/ 2789 h 10000"/>
                <a:gd name="connsiteX37" fmla="*/ 7455 w 10000"/>
                <a:gd name="connsiteY37" fmla="*/ 2860 h 10000"/>
                <a:gd name="connsiteX38" fmla="*/ 7560 w 10000"/>
                <a:gd name="connsiteY38" fmla="*/ 3012 h 10000"/>
                <a:gd name="connsiteX39" fmla="*/ 7627 w 10000"/>
                <a:gd name="connsiteY39" fmla="*/ 3347 h 10000"/>
                <a:gd name="connsiteX40" fmla="*/ 7732 w 10000"/>
                <a:gd name="connsiteY40" fmla="*/ 3945 h 10000"/>
                <a:gd name="connsiteX41" fmla="*/ 7637 w 10000"/>
                <a:gd name="connsiteY41" fmla="*/ 4108 h 10000"/>
                <a:gd name="connsiteX42" fmla="*/ 7511 w 10000"/>
                <a:gd name="connsiteY42" fmla="*/ 3377 h 10000"/>
                <a:gd name="connsiteX43" fmla="*/ 7427 w 10000"/>
                <a:gd name="connsiteY43" fmla="*/ 3195 h 10000"/>
                <a:gd name="connsiteX44" fmla="*/ 7308 w 10000"/>
                <a:gd name="connsiteY44" fmla="*/ 3134 h 10000"/>
                <a:gd name="connsiteX45" fmla="*/ 7182 w 10000"/>
                <a:gd name="connsiteY45" fmla="*/ 3185 h 10000"/>
                <a:gd name="connsiteX46" fmla="*/ 6682 w 10000"/>
                <a:gd name="connsiteY46" fmla="*/ 3560 h 10000"/>
                <a:gd name="connsiteX47" fmla="*/ 6577 w 10000"/>
                <a:gd name="connsiteY47" fmla="*/ 3763 h 10000"/>
                <a:gd name="connsiteX48" fmla="*/ 6825 w 10000"/>
                <a:gd name="connsiteY48" fmla="*/ 5345 h 10000"/>
                <a:gd name="connsiteX49" fmla="*/ 6731 w 10000"/>
                <a:gd name="connsiteY49" fmla="*/ 5527 h 10000"/>
                <a:gd name="connsiteX50" fmla="*/ 6472 w 10000"/>
                <a:gd name="connsiteY50" fmla="*/ 404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521 w 10000"/>
                <a:gd name="connsiteY10" fmla="*/ 4006 h 10000"/>
                <a:gd name="connsiteX11" fmla="*/ 3696 w 10000"/>
                <a:gd name="connsiteY11" fmla="*/ 3864 h 10000"/>
                <a:gd name="connsiteX12" fmla="*/ 3878 w 10000"/>
                <a:gd name="connsiteY12" fmla="*/ 3732 h 10000"/>
                <a:gd name="connsiteX13" fmla="*/ 4120 w 10000"/>
                <a:gd name="connsiteY13" fmla="*/ 3529 h 10000"/>
                <a:gd name="connsiteX14" fmla="*/ 4368 w 10000"/>
                <a:gd name="connsiteY14" fmla="*/ 3398 h 10000"/>
                <a:gd name="connsiteX15" fmla="*/ 4802 w 10000"/>
                <a:gd name="connsiteY15" fmla="*/ 3093 h 10000"/>
                <a:gd name="connsiteX16" fmla="*/ 5075 w 10000"/>
                <a:gd name="connsiteY16" fmla="*/ 2850 h 10000"/>
                <a:gd name="connsiteX17" fmla="*/ 5243 w 10000"/>
                <a:gd name="connsiteY17" fmla="*/ 2698 h 10000"/>
                <a:gd name="connsiteX18" fmla="*/ 5397 w 10000"/>
                <a:gd name="connsiteY18" fmla="*/ 2546 h 10000"/>
                <a:gd name="connsiteX19" fmla="*/ 5548 w 10000"/>
                <a:gd name="connsiteY19" fmla="*/ 2394 h 10000"/>
                <a:gd name="connsiteX20" fmla="*/ 5800 w 10000"/>
                <a:gd name="connsiteY20" fmla="*/ 2150 h 10000"/>
                <a:gd name="connsiteX21" fmla="*/ 6083 w 10000"/>
                <a:gd name="connsiteY21" fmla="*/ 1968 h 10000"/>
                <a:gd name="connsiteX22" fmla="*/ 6353 w 10000"/>
                <a:gd name="connsiteY22" fmla="*/ 1917 h 10000"/>
                <a:gd name="connsiteX23" fmla="*/ 6629 w 10000"/>
                <a:gd name="connsiteY23" fmla="*/ 1886 h 10000"/>
                <a:gd name="connsiteX24" fmla="*/ 7028 w 10000"/>
                <a:gd name="connsiteY24" fmla="*/ 1785 h 10000"/>
                <a:gd name="connsiteX25" fmla="*/ 7991 w 10000"/>
                <a:gd name="connsiteY25" fmla="*/ 1400 h 10000"/>
                <a:gd name="connsiteX26" fmla="*/ 8442 w 10000"/>
                <a:gd name="connsiteY26" fmla="*/ 1187 h 10000"/>
                <a:gd name="connsiteX27" fmla="*/ 8792 w 10000"/>
                <a:gd name="connsiteY27" fmla="*/ 963 h 10000"/>
                <a:gd name="connsiteX28" fmla="*/ 9209 w 10000"/>
                <a:gd name="connsiteY28" fmla="*/ 659 h 10000"/>
                <a:gd name="connsiteX29" fmla="*/ 9597 w 10000"/>
                <a:gd name="connsiteY29" fmla="*/ 304 h 10000"/>
                <a:gd name="connsiteX30" fmla="*/ 9891 w 10000"/>
                <a:gd name="connsiteY30" fmla="*/ 0 h 10000"/>
                <a:gd name="connsiteX31" fmla="*/ 10000 w 10000"/>
                <a:gd name="connsiteY31" fmla="*/ 1024 h 10000"/>
                <a:gd name="connsiteX32" fmla="*/ 6657 w 10000"/>
                <a:gd name="connsiteY32" fmla="*/ 2890 h 10000"/>
                <a:gd name="connsiteX33" fmla="*/ 6678 w 10000"/>
                <a:gd name="connsiteY33" fmla="*/ 3195 h 10000"/>
                <a:gd name="connsiteX34" fmla="*/ 6944 w 10000"/>
                <a:gd name="connsiteY34" fmla="*/ 3002 h 10000"/>
                <a:gd name="connsiteX35" fmla="*/ 7203 w 10000"/>
                <a:gd name="connsiteY35" fmla="*/ 2850 h 10000"/>
                <a:gd name="connsiteX36" fmla="*/ 7333 w 10000"/>
                <a:gd name="connsiteY36" fmla="*/ 2789 h 10000"/>
                <a:gd name="connsiteX37" fmla="*/ 7455 w 10000"/>
                <a:gd name="connsiteY37" fmla="*/ 2860 h 10000"/>
                <a:gd name="connsiteX38" fmla="*/ 7560 w 10000"/>
                <a:gd name="connsiteY38" fmla="*/ 3012 h 10000"/>
                <a:gd name="connsiteX39" fmla="*/ 7627 w 10000"/>
                <a:gd name="connsiteY39" fmla="*/ 3347 h 10000"/>
                <a:gd name="connsiteX40" fmla="*/ 7732 w 10000"/>
                <a:gd name="connsiteY40" fmla="*/ 3945 h 10000"/>
                <a:gd name="connsiteX41" fmla="*/ 7637 w 10000"/>
                <a:gd name="connsiteY41" fmla="*/ 4108 h 10000"/>
                <a:gd name="connsiteX42" fmla="*/ 7511 w 10000"/>
                <a:gd name="connsiteY42" fmla="*/ 3377 h 10000"/>
                <a:gd name="connsiteX43" fmla="*/ 7427 w 10000"/>
                <a:gd name="connsiteY43" fmla="*/ 3195 h 10000"/>
                <a:gd name="connsiteX44" fmla="*/ 7308 w 10000"/>
                <a:gd name="connsiteY44" fmla="*/ 3134 h 10000"/>
                <a:gd name="connsiteX45" fmla="*/ 7182 w 10000"/>
                <a:gd name="connsiteY45" fmla="*/ 3185 h 10000"/>
                <a:gd name="connsiteX46" fmla="*/ 6682 w 10000"/>
                <a:gd name="connsiteY46" fmla="*/ 3560 h 10000"/>
                <a:gd name="connsiteX47" fmla="*/ 6577 w 10000"/>
                <a:gd name="connsiteY47" fmla="*/ 3763 h 10000"/>
                <a:gd name="connsiteX48" fmla="*/ 6825 w 10000"/>
                <a:gd name="connsiteY48" fmla="*/ 5345 h 10000"/>
                <a:gd name="connsiteX49" fmla="*/ 6731 w 10000"/>
                <a:gd name="connsiteY49" fmla="*/ 5527 h 10000"/>
                <a:gd name="connsiteX50" fmla="*/ 6472 w 10000"/>
                <a:gd name="connsiteY50" fmla="*/ 404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77 w 10000"/>
                <a:gd name="connsiteY48" fmla="*/ 3763 h 10000"/>
                <a:gd name="connsiteX49" fmla="*/ 6825 w 10000"/>
                <a:gd name="connsiteY49" fmla="*/ 5345 h 10000"/>
                <a:gd name="connsiteX50" fmla="*/ 6731 w 10000"/>
                <a:gd name="connsiteY50" fmla="*/ 5527 h 10000"/>
                <a:gd name="connsiteX51" fmla="*/ 6472 w 10000"/>
                <a:gd name="connsiteY51" fmla="*/ 404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77 w 10000"/>
                <a:gd name="connsiteY48" fmla="*/ 3763 h 10000"/>
                <a:gd name="connsiteX49" fmla="*/ 6825 w 10000"/>
                <a:gd name="connsiteY49" fmla="*/ 5345 h 10000"/>
                <a:gd name="connsiteX50" fmla="*/ 6658 w 10000"/>
                <a:gd name="connsiteY50" fmla="*/ 5661 h 10000"/>
                <a:gd name="connsiteX51" fmla="*/ 6472 w 10000"/>
                <a:gd name="connsiteY51" fmla="*/ 404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77 w 10000"/>
                <a:gd name="connsiteY48" fmla="*/ 3763 h 10000"/>
                <a:gd name="connsiteX49" fmla="*/ 6789 w 10000"/>
                <a:gd name="connsiteY49" fmla="*/ 5425 h 10000"/>
                <a:gd name="connsiteX50" fmla="*/ 6658 w 10000"/>
                <a:gd name="connsiteY50" fmla="*/ 5661 h 10000"/>
                <a:gd name="connsiteX51" fmla="*/ 6472 w 10000"/>
                <a:gd name="connsiteY51" fmla="*/ 404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789 w 10000"/>
                <a:gd name="connsiteY49" fmla="*/ 5425 h 10000"/>
                <a:gd name="connsiteX50" fmla="*/ 6658 w 10000"/>
                <a:gd name="connsiteY50" fmla="*/ 5661 h 10000"/>
                <a:gd name="connsiteX51" fmla="*/ 6472 w 10000"/>
                <a:gd name="connsiteY51" fmla="*/ 404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789 w 10000"/>
                <a:gd name="connsiteY49" fmla="*/ 5425 h 10000"/>
                <a:gd name="connsiteX50" fmla="*/ 6658 w 10000"/>
                <a:gd name="connsiteY50" fmla="*/ 5661 h 10000"/>
                <a:gd name="connsiteX51" fmla="*/ 6390 w 10000"/>
                <a:gd name="connsiteY51" fmla="*/ 412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637 w 10000"/>
                <a:gd name="connsiteY42" fmla="*/ 4108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816 w 10000"/>
                <a:gd name="connsiteY49" fmla="*/ 5425 h 10000"/>
                <a:gd name="connsiteX50" fmla="*/ 6658 w 10000"/>
                <a:gd name="connsiteY50" fmla="*/ 5661 h 10000"/>
                <a:gd name="connsiteX51" fmla="*/ 6390 w 10000"/>
                <a:gd name="connsiteY51" fmla="*/ 412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511 w 10000"/>
                <a:gd name="connsiteY43" fmla="*/ 3377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816 w 10000"/>
                <a:gd name="connsiteY49" fmla="*/ 5425 h 10000"/>
                <a:gd name="connsiteX50" fmla="*/ 6658 w 10000"/>
                <a:gd name="connsiteY50" fmla="*/ 5661 h 10000"/>
                <a:gd name="connsiteX51" fmla="*/ 6390 w 10000"/>
                <a:gd name="connsiteY51" fmla="*/ 412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427 w 10000"/>
                <a:gd name="connsiteY44" fmla="*/ 3195 h 10000"/>
                <a:gd name="connsiteX45" fmla="*/ 7308 w 10000"/>
                <a:gd name="connsiteY45" fmla="*/ 3134 h 10000"/>
                <a:gd name="connsiteX46" fmla="*/ 7182 w 10000"/>
                <a:gd name="connsiteY46" fmla="*/ 3185 h 10000"/>
                <a:gd name="connsiteX47" fmla="*/ 6682 w 10000"/>
                <a:gd name="connsiteY47" fmla="*/ 3560 h 10000"/>
                <a:gd name="connsiteX48" fmla="*/ 6541 w 10000"/>
                <a:gd name="connsiteY48" fmla="*/ 3763 h 10000"/>
                <a:gd name="connsiteX49" fmla="*/ 6816 w 10000"/>
                <a:gd name="connsiteY49" fmla="*/ 5425 h 10000"/>
                <a:gd name="connsiteX50" fmla="*/ 6658 w 10000"/>
                <a:gd name="connsiteY50" fmla="*/ 5661 h 10000"/>
                <a:gd name="connsiteX51" fmla="*/ 6390 w 10000"/>
                <a:gd name="connsiteY51" fmla="*/ 4127 h 10000"/>
                <a:gd name="connsiteX52" fmla="*/ 5590 w 10000"/>
                <a:gd name="connsiteY52" fmla="*/ 4990 h 10000"/>
                <a:gd name="connsiteX53" fmla="*/ 5922 w 10000"/>
                <a:gd name="connsiteY53" fmla="*/ 6815 h 10000"/>
                <a:gd name="connsiteX54" fmla="*/ 5842 w 10000"/>
                <a:gd name="connsiteY54" fmla="*/ 7049 h 10000"/>
                <a:gd name="connsiteX55" fmla="*/ 5481 w 10000"/>
                <a:gd name="connsiteY55" fmla="*/ 5264 h 10000"/>
                <a:gd name="connsiteX56" fmla="*/ 5450 w 10000"/>
                <a:gd name="connsiteY56" fmla="*/ 5081 h 10000"/>
                <a:gd name="connsiteX57" fmla="*/ 5432 w 10000"/>
                <a:gd name="connsiteY57" fmla="*/ 4736 h 10000"/>
                <a:gd name="connsiteX58" fmla="*/ 5432 w 10000"/>
                <a:gd name="connsiteY58" fmla="*/ 4412 h 10000"/>
                <a:gd name="connsiteX59" fmla="*/ 5443 w 10000"/>
                <a:gd name="connsiteY59" fmla="*/ 4290 h 10000"/>
                <a:gd name="connsiteX60" fmla="*/ 5439 w 10000"/>
                <a:gd name="connsiteY60" fmla="*/ 4199 h 10000"/>
                <a:gd name="connsiteX61" fmla="*/ 5023 w 10000"/>
                <a:gd name="connsiteY61" fmla="*/ 4675 h 10000"/>
                <a:gd name="connsiteX62" fmla="*/ 4851 w 10000"/>
                <a:gd name="connsiteY62" fmla="*/ 4716 h 10000"/>
                <a:gd name="connsiteX63" fmla="*/ 4589 w 10000"/>
                <a:gd name="connsiteY63" fmla="*/ 4838 h 10000"/>
                <a:gd name="connsiteX64" fmla="*/ 4295 w 10000"/>
                <a:gd name="connsiteY64" fmla="*/ 4858 h 10000"/>
                <a:gd name="connsiteX65" fmla="*/ 4106 w 10000"/>
                <a:gd name="connsiteY65" fmla="*/ 4919 h 10000"/>
                <a:gd name="connsiteX66" fmla="*/ 3927 w 10000"/>
                <a:gd name="connsiteY66" fmla="*/ 5142 h 10000"/>
                <a:gd name="connsiteX67" fmla="*/ 3906 w 10000"/>
                <a:gd name="connsiteY67" fmla="*/ 5446 h 10000"/>
                <a:gd name="connsiteX68" fmla="*/ 3899 w 10000"/>
                <a:gd name="connsiteY68" fmla="*/ 5740 h 10000"/>
                <a:gd name="connsiteX69" fmla="*/ 3938 w 10000"/>
                <a:gd name="connsiteY69" fmla="*/ 5953 h 10000"/>
                <a:gd name="connsiteX70" fmla="*/ 3952 w 10000"/>
                <a:gd name="connsiteY70" fmla="*/ 6166 h 10000"/>
                <a:gd name="connsiteX71" fmla="*/ 3696 w 10000"/>
                <a:gd name="connsiteY71" fmla="*/ 5903 h 10000"/>
                <a:gd name="connsiteX72" fmla="*/ 3511 w 10000"/>
                <a:gd name="connsiteY72" fmla="*/ 5284 h 10000"/>
                <a:gd name="connsiteX73" fmla="*/ 3248 w 10000"/>
                <a:gd name="connsiteY73" fmla="*/ 5071 h 10000"/>
                <a:gd name="connsiteX74" fmla="*/ 3035 w 10000"/>
                <a:gd name="connsiteY74" fmla="*/ 5254 h 10000"/>
                <a:gd name="connsiteX75" fmla="*/ 2762 w 10000"/>
                <a:gd name="connsiteY75" fmla="*/ 5558 h 10000"/>
                <a:gd name="connsiteX76" fmla="*/ 2447 w 10000"/>
                <a:gd name="connsiteY76" fmla="*/ 5923 h 10000"/>
                <a:gd name="connsiteX77" fmla="*/ 1995 w 10000"/>
                <a:gd name="connsiteY77" fmla="*/ 6755 h 10000"/>
                <a:gd name="connsiteX78" fmla="*/ 1838 w 10000"/>
                <a:gd name="connsiteY78" fmla="*/ 7018 h 10000"/>
                <a:gd name="connsiteX79" fmla="*/ 245 w 10000"/>
                <a:gd name="connsiteY79" fmla="*/ 9888 h 10000"/>
                <a:gd name="connsiteX80" fmla="*/ 119 w 10000"/>
                <a:gd name="connsiteY80" fmla="*/ 10000 h 10000"/>
                <a:gd name="connsiteX81" fmla="*/ 0 w 10000"/>
                <a:gd name="connsiteY81"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308 w 10000"/>
                <a:gd name="connsiteY44" fmla="*/ 3134 h 10000"/>
                <a:gd name="connsiteX45" fmla="*/ 7182 w 10000"/>
                <a:gd name="connsiteY45" fmla="*/ 3185 h 10000"/>
                <a:gd name="connsiteX46" fmla="*/ 6682 w 10000"/>
                <a:gd name="connsiteY46" fmla="*/ 3560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281 w 10000"/>
                <a:gd name="connsiteY44" fmla="*/ 3348 h 10000"/>
                <a:gd name="connsiteX45" fmla="*/ 7182 w 10000"/>
                <a:gd name="connsiteY45" fmla="*/ 3185 h 10000"/>
                <a:gd name="connsiteX46" fmla="*/ 6682 w 10000"/>
                <a:gd name="connsiteY46" fmla="*/ 3560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281 w 10000"/>
                <a:gd name="connsiteY44" fmla="*/ 3348 h 10000"/>
                <a:gd name="connsiteX45" fmla="*/ 7182 w 10000"/>
                <a:gd name="connsiteY45" fmla="*/ 3238 h 10000"/>
                <a:gd name="connsiteX46" fmla="*/ 6682 w 10000"/>
                <a:gd name="connsiteY46" fmla="*/ 3560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66 w 10000"/>
                <a:gd name="connsiteY43" fmla="*/ 3564 h 10000"/>
                <a:gd name="connsiteX44" fmla="*/ 7281 w 10000"/>
                <a:gd name="connsiteY44" fmla="*/ 3348 h 10000"/>
                <a:gd name="connsiteX45" fmla="*/ 7182 w 10000"/>
                <a:gd name="connsiteY45" fmla="*/ 323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281 w 10000"/>
                <a:gd name="connsiteY43" fmla="*/ 3348 h 10000"/>
                <a:gd name="connsiteX44" fmla="*/ 7182 w 10000"/>
                <a:gd name="connsiteY44" fmla="*/ 3238 h 10000"/>
                <a:gd name="connsiteX45" fmla="*/ 6709 w 10000"/>
                <a:gd name="connsiteY45" fmla="*/ 3667 h 10000"/>
                <a:gd name="connsiteX46" fmla="*/ 6541 w 10000"/>
                <a:gd name="connsiteY46" fmla="*/ 3763 h 10000"/>
                <a:gd name="connsiteX47" fmla="*/ 6816 w 10000"/>
                <a:gd name="connsiteY47" fmla="*/ 5425 h 10000"/>
                <a:gd name="connsiteX48" fmla="*/ 6658 w 10000"/>
                <a:gd name="connsiteY48" fmla="*/ 5661 h 10000"/>
                <a:gd name="connsiteX49" fmla="*/ 6390 w 10000"/>
                <a:gd name="connsiteY49" fmla="*/ 4127 h 10000"/>
                <a:gd name="connsiteX50" fmla="*/ 5590 w 10000"/>
                <a:gd name="connsiteY50" fmla="*/ 4990 h 10000"/>
                <a:gd name="connsiteX51" fmla="*/ 5922 w 10000"/>
                <a:gd name="connsiteY51" fmla="*/ 6815 h 10000"/>
                <a:gd name="connsiteX52" fmla="*/ 5842 w 10000"/>
                <a:gd name="connsiteY52" fmla="*/ 7049 h 10000"/>
                <a:gd name="connsiteX53" fmla="*/ 5481 w 10000"/>
                <a:gd name="connsiteY53" fmla="*/ 5264 h 10000"/>
                <a:gd name="connsiteX54" fmla="*/ 5450 w 10000"/>
                <a:gd name="connsiteY54" fmla="*/ 5081 h 10000"/>
                <a:gd name="connsiteX55" fmla="*/ 5432 w 10000"/>
                <a:gd name="connsiteY55" fmla="*/ 4736 h 10000"/>
                <a:gd name="connsiteX56" fmla="*/ 5432 w 10000"/>
                <a:gd name="connsiteY56" fmla="*/ 4412 h 10000"/>
                <a:gd name="connsiteX57" fmla="*/ 5443 w 10000"/>
                <a:gd name="connsiteY57" fmla="*/ 4290 h 10000"/>
                <a:gd name="connsiteX58" fmla="*/ 5439 w 10000"/>
                <a:gd name="connsiteY58" fmla="*/ 4199 h 10000"/>
                <a:gd name="connsiteX59" fmla="*/ 5023 w 10000"/>
                <a:gd name="connsiteY59" fmla="*/ 4675 h 10000"/>
                <a:gd name="connsiteX60" fmla="*/ 4851 w 10000"/>
                <a:gd name="connsiteY60" fmla="*/ 4716 h 10000"/>
                <a:gd name="connsiteX61" fmla="*/ 4589 w 10000"/>
                <a:gd name="connsiteY61" fmla="*/ 4838 h 10000"/>
                <a:gd name="connsiteX62" fmla="*/ 4295 w 10000"/>
                <a:gd name="connsiteY62" fmla="*/ 4858 h 10000"/>
                <a:gd name="connsiteX63" fmla="*/ 4106 w 10000"/>
                <a:gd name="connsiteY63" fmla="*/ 4919 h 10000"/>
                <a:gd name="connsiteX64" fmla="*/ 3927 w 10000"/>
                <a:gd name="connsiteY64" fmla="*/ 5142 h 10000"/>
                <a:gd name="connsiteX65" fmla="*/ 3906 w 10000"/>
                <a:gd name="connsiteY65" fmla="*/ 5446 h 10000"/>
                <a:gd name="connsiteX66" fmla="*/ 3899 w 10000"/>
                <a:gd name="connsiteY66" fmla="*/ 5740 h 10000"/>
                <a:gd name="connsiteX67" fmla="*/ 3938 w 10000"/>
                <a:gd name="connsiteY67" fmla="*/ 5953 h 10000"/>
                <a:gd name="connsiteX68" fmla="*/ 3952 w 10000"/>
                <a:gd name="connsiteY68" fmla="*/ 6166 h 10000"/>
                <a:gd name="connsiteX69" fmla="*/ 3696 w 10000"/>
                <a:gd name="connsiteY69" fmla="*/ 5903 h 10000"/>
                <a:gd name="connsiteX70" fmla="*/ 3511 w 10000"/>
                <a:gd name="connsiteY70" fmla="*/ 5284 h 10000"/>
                <a:gd name="connsiteX71" fmla="*/ 3248 w 10000"/>
                <a:gd name="connsiteY71" fmla="*/ 5071 h 10000"/>
                <a:gd name="connsiteX72" fmla="*/ 3035 w 10000"/>
                <a:gd name="connsiteY72" fmla="*/ 5254 h 10000"/>
                <a:gd name="connsiteX73" fmla="*/ 2762 w 10000"/>
                <a:gd name="connsiteY73" fmla="*/ 5558 h 10000"/>
                <a:gd name="connsiteX74" fmla="*/ 2447 w 10000"/>
                <a:gd name="connsiteY74" fmla="*/ 5923 h 10000"/>
                <a:gd name="connsiteX75" fmla="*/ 1995 w 10000"/>
                <a:gd name="connsiteY75" fmla="*/ 6755 h 10000"/>
                <a:gd name="connsiteX76" fmla="*/ 1838 w 10000"/>
                <a:gd name="connsiteY76" fmla="*/ 7018 h 10000"/>
                <a:gd name="connsiteX77" fmla="*/ 245 w 10000"/>
                <a:gd name="connsiteY77" fmla="*/ 9888 h 10000"/>
                <a:gd name="connsiteX78" fmla="*/ 119 w 10000"/>
                <a:gd name="connsiteY78" fmla="*/ 10000 h 10000"/>
                <a:gd name="connsiteX79" fmla="*/ 0 w 10000"/>
                <a:gd name="connsiteY79"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23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32 w 10000"/>
                <a:gd name="connsiteY41" fmla="*/ 394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27 w 10000"/>
                <a:gd name="connsiteY40" fmla="*/ 3347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60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55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842 w 10000"/>
                <a:gd name="connsiteY53" fmla="*/ 7049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481 w 10000"/>
                <a:gd name="connsiteY54" fmla="*/ 5264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372 w 10000"/>
                <a:gd name="connsiteY54" fmla="*/ 5478 h 10000"/>
                <a:gd name="connsiteX55" fmla="*/ 5450 w 10000"/>
                <a:gd name="connsiteY55" fmla="*/ 5081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372 w 10000"/>
                <a:gd name="connsiteY54" fmla="*/ 5478 h 10000"/>
                <a:gd name="connsiteX55" fmla="*/ 5323 w 10000"/>
                <a:gd name="connsiteY55" fmla="*/ 4947 h 10000"/>
                <a:gd name="connsiteX56" fmla="*/ 5432 w 10000"/>
                <a:gd name="connsiteY56" fmla="*/ 473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222 w 10000"/>
                <a:gd name="connsiteY2" fmla="*/ 6988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372 w 10000"/>
                <a:gd name="connsiteY54" fmla="*/ 5478 h 10000"/>
                <a:gd name="connsiteX55" fmla="*/ 5323 w 10000"/>
                <a:gd name="connsiteY55" fmla="*/ 4947 h 10000"/>
                <a:gd name="connsiteX56" fmla="*/ 5359 w 10000"/>
                <a:gd name="connsiteY56" fmla="*/ 457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0 w 10000"/>
                <a:gd name="connsiteY0" fmla="*/ 9523 h 10000"/>
                <a:gd name="connsiteX1" fmla="*/ 4 w 10000"/>
                <a:gd name="connsiteY1" fmla="*/ 9219 h 10000"/>
                <a:gd name="connsiteX2" fmla="*/ 1095 w 10000"/>
                <a:gd name="connsiteY2" fmla="*/ 7041 h 10000"/>
                <a:gd name="connsiteX3" fmla="*/ 1785 w 10000"/>
                <a:gd name="connsiteY3" fmla="*/ 6024 h 10000"/>
                <a:gd name="connsiteX4" fmla="*/ 1985 w 10000"/>
                <a:gd name="connsiteY4" fmla="*/ 5710 h 10000"/>
                <a:gd name="connsiteX5" fmla="*/ 2205 w 10000"/>
                <a:gd name="connsiteY5" fmla="*/ 5375 h 10000"/>
                <a:gd name="connsiteX6" fmla="*/ 2468 w 10000"/>
                <a:gd name="connsiteY6" fmla="*/ 5051 h 10000"/>
                <a:gd name="connsiteX7" fmla="*/ 2944 w 10000"/>
                <a:gd name="connsiteY7" fmla="*/ 4533 h 10000"/>
                <a:gd name="connsiteX8" fmla="*/ 3280 w 10000"/>
                <a:gd name="connsiteY8" fmla="*/ 4229 h 10000"/>
                <a:gd name="connsiteX9" fmla="*/ 3298 w 10000"/>
                <a:gd name="connsiteY9" fmla="*/ 4167 h 10000"/>
                <a:gd name="connsiteX10" fmla="*/ 3271 w 10000"/>
                <a:gd name="connsiteY10" fmla="*/ 4300 h 10000"/>
                <a:gd name="connsiteX11" fmla="*/ 3521 w 10000"/>
                <a:gd name="connsiteY11" fmla="*/ 4006 h 10000"/>
                <a:gd name="connsiteX12" fmla="*/ 3696 w 10000"/>
                <a:gd name="connsiteY12" fmla="*/ 3864 h 10000"/>
                <a:gd name="connsiteX13" fmla="*/ 3878 w 10000"/>
                <a:gd name="connsiteY13" fmla="*/ 3732 h 10000"/>
                <a:gd name="connsiteX14" fmla="*/ 4120 w 10000"/>
                <a:gd name="connsiteY14" fmla="*/ 3529 h 10000"/>
                <a:gd name="connsiteX15" fmla="*/ 4368 w 10000"/>
                <a:gd name="connsiteY15" fmla="*/ 3398 h 10000"/>
                <a:gd name="connsiteX16" fmla="*/ 4802 w 10000"/>
                <a:gd name="connsiteY16" fmla="*/ 3093 h 10000"/>
                <a:gd name="connsiteX17" fmla="*/ 5075 w 10000"/>
                <a:gd name="connsiteY17" fmla="*/ 2850 h 10000"/>
                <a:gd name="connsiteX18" fmla="*/ 5243 w 10000"/>
                <a:gd name="connsiteY18" fmla="*/ 2698 h 10000"/>
                <a:gd name="connsiteX19" fmla="*/ 5397 w 10000"/>
                <a:gd name="connsiteY19" fmla="*/ 2546 h 10000"/>
                <a:gd name="connsiteX20" fmla="*/ 5548 w 10000"/>
                <a:gd name="connsiteY20" fmla="*/ 2394 h 10000"/>
                <a:gd name="connsiteX21" fmla="*/ 5800 w 10000"/>
                <a:gd name="connsiteY21" fmla="*/ 2150 h 10000"/>
                <a:gd name="connsiteX22" fmla="*/ 6083 w 10000"/>
                <a:gd name="connsiteY22" fmla="*/ 1968 h 10000"/>
                <a:gd name="connsiteX23" fmla="*/ 6353 w 10000"/>
                <a:gd name="connsiteY23" fmla="*/ 1917 h 10000"/>
                <a:gd name="connsiteX24" fmla="*/ 6629 w 10000"/>
                <a:gd name="connsiteY24" fmla="*/ 1886 h 10000"/>
                <a:gd name="connsiteX25" fmla="*/ 7028 w 10000"/>
                <a:gd name="connsiteY25" fmla="*/ 1785 h 10000"/>
                <a:gd name="connsiteX26" fmla="*/ 7991 w 10000"/>
                <a:gd name="connsiteY26" fmla="*/ 1400 h 10000"/>
                <a:gd name="connsiteX27" fmla="*/ 8442 w 10000"/>
                <a:gd name="connsiteY27" fmla="*/ 1187 h 10000"/>
                <a:gd name="connsiteX28" fmla="*/ 8792 w 10000"/>
                <a:gd name="connsiteY28" fmla="*/ 963 h 10000"/>
                <a:gd name="connsiteX29" fmla="*/ 9209 w 10000"/>
                <a:gd name="connsiteY29" fmla="*/ 659 h 10000"/>
                <a:gd name="connsiteX30" fmla="*/ 9597 w 10000"/>
                <a:gd name="connsiteY30" fmla="*/ 304 h 10000"/>
                <a:gd name="connsiteX31" fmla="*/ 9891 w 10000"/>
                <a:gd name="connsiteY31" fmla="*/ 0 h 10000"/>
                <a:gd name="connsiteX32" fmla="*/ 10000 w 10000"/>
                <a:gd name="connsiteY32" fmla="*/ 1024 h 10000"/>
                <a:gd name="connsiteX33" fmla="*/ 6657 w 10000"/>
                <a:gd name="connsiteY33" fmla="*/ 2890 h 10000"/>
                <a:gd name="connsiteX34" fmla="*/ 6678 w 10000"/>
                <a:gd name="connsiteY34" fmla="*/ 3195 h 10000"/>
                <a:gd name="connsiteX35" fmla="*/ 6944 w 10000"/>
                <a:gd name="connsiteY35" fmla="*/ 3002 h 10000"/>
                <a:gd name="connsiteX36" fmla="*/ 7203 w 10000"/>
                <a:gd name="connsiteY36" fmla="*/ 2850 h 10000"/>
                <a:gd name="connsiteX37" fmla="*/ 7333 w 10000"/>
                <a:gd name="connsiteY37" fmla="*/ 2789 h 10000"/>
                <a:gd name="connsiteX38" fmla="*/ 7428 w 10000"/>
                <a:gd name="connsiteY38" fmla="*/ 2860 h 10000"/>
                <a:gd name="connsiteX39" fmla="*/ 7533 w 10000"/>
                <a:gd name="connsiteY39" fmla="*/ 3012 h 10000"/>
                <a:gd name="connsiteX40" fmla="*/ 7600 w 10000"/>
                <a:gd name="connsiteY40" fmla="*/ 3374 h 10000"/>
                <a:gd name="connsiteX41" fmla="*/ 7705 w 10000"/>
                <a:gd name="connsiteY41" fmla="*/ 4025 h 10000"/>
                <a:gd name="connsiteX42" fmla="*/ 7528 w 10000"/>
                <a:gd name="connsiteY42" fmla="*/ 4242 h 10000"/>
                <a:gd name="connsiteX43" fmla="*/ 7433 w 10000"/>
                <a:gd name="connsiteY43" fmla="*/ 3632 h 10000"/>
                <a:gd name="connsiteX44" fmla="*/ 7281 w 10000"/>
                <a:gd name="connsiteY44" fmla="*/ 3348 h 10000"/>
                <a:gd name="connsiteX45" fmla="*/ 7182 w 10000"/>
                <a:gd name="connsiteY45" fmla="*/ 3318 h 10000"/>
                <a:gd name="connsiteX46" fmla="*/ 6709 w 10000"/>
                <a:gd name="connsiteY46" fmla="*/ 3667 h 10000"/>
                <a:gd name="connsiteX47" fmla="*/ 6541 w 10000"/>
                <a:gd name="connsiteY47" fmla="*/ 3763 h 10000"/>
                <a:gd name="connsiteX48" fmla="*/ 6816 w 10000"/>
                <a:gd name="connsiteY48" fmla="*/ 5425 h 10000"/>
                <a:gd name="connsiteX49" fmla="*/ 6658 w 10000"/>
                <a:gd name="connsiteY49" fmla="*/ 5661 h 10000"/>
                <a:gd name="connsiteX50" fmla="*/ 6390 w 10000"/>
                <a:gd name="connsiteY50" fmla="*/ 4127 h 10000"/>
                <a:gd name="connsiteX51" fmla="*/ 5590 w 10000"/>
                <a:gd name="connsiteY51" fmla="*/ 4990 h 10000"/>
                <a:gd name="connsiteX52" fmla="*/ 5922 w 10000"/>
                <a:gd name="connsiteY52" fmla="*/ 6815 h 10000"/>
                <a:gd name="connsiteX53" fmla="*/ 5706 w 10000"/>
                <a:gd name="connsiteY53" fmla="*/ 7183 h 10000"/>
                <a:gd name="connsiteX54" fmla="*/ 5372 w 10000"/>
                <a:gd name="connsiteY54" fmla="*/ 5478 h 10000"/>
                <a:gd name="connsiteX55" fmla="*/ 5323 w 10000"/>
                <a:gd name="connsiteY55" fmla="*/ 4947 h 10000"/>
                <a:gd name="connsiteX56" fmla="*/ 5359 w 10000"/>
                <a:gd name="connsiteY56" fmla="*/ 4576 h 10000"/>
                <a:gd name="connsiteX57" fmla="*/ 5432 w 10000"/>
                <a:gd name="connsiteY57" fmla="*/ 4412 h 10000"/>
                <a:gd name="connsiteX58" fmla="*/ 5443 w 10000"/>
                <a:gd name="connsiteY58" fmla="*/ 4290 h 10000"/>
                <a:gd name="connsiteX59" fmla="*/ 5439 w 10000"/>
                <a:gd name="connsiteY59" fmla="*/ 4199 h 10000"/>
                <a:gd name="connsiteX60" fmla="*/ 5023 w 10000"/>
                <a:gd name="connsiteY60" fmla="*/ 4675 h 10000"/>
                <a:gd name="connsiteX61" fmla="*/ 4851 w 10000"/>
                <a:gd name="connsiteY61" fmla="*/ 4716 h 10000"/>
                <a:gd name="connsiteX62" fmla="*/ 4589 w 10000"/>
                <a:gd name="connsiteY62" fmla="*/ 4838 h 10000"/>
                <a:gd name="connsiteX63" fmla="*/ 4295 w 10000"/>
                <a:gd name="connsiteY63" fmla="*/ 4858 h 10000"/>
                <a:gd name="connsiteX64" fmla="*/ 4106 w 10000"/>
                <a:gd name="connsiteY64" fmla="*/ 4919 h 10000"/>
                <a:gd name="connsiteX65" fmla="*/ 3927 w 10000"/>
                <a:gd name="connsiteY65" fmla="*/ 5142 h 10000"/>
                <a:gd name="connsiteX66" fmla="*/ 3906 w 10000"/>
                <a:gd name="connsiteY66" fmla="*/ 5446 h 10000"/>
                <a:gd name="connsiteX67" fmla="*/ 3899 w 10000"/>
                <a:gd name="connsiteY67" fmla="*/ 5740 h 10000"/>
                <a:gd name="connsiteX68" fmla="*/ 3938 w 10000"/>
                <a:gd name="connsiteY68" fmla="*/ 5953 h 10000"/>
                <a:gd name="connsiteX69" fmla="*/ 3952 w 10000"/>
                <a:gd name="connsiteY69" fmla="*/ 6166 h 10000"/>
                <a:gd name="connsiteX70" fmla="*/ 3696 w 10000"/>
                <a:gd name="connsiteY70" fmla="*/ 5903 h 10000"/>
                <a:gd name="connsiteX71" fmla="*/ 3511 w 10000"/>
                <a:gd name="connsiteY71" fmla="*/ 5284 h 10000"/>
                <a:gd name="connsiteX72" fmla="*/ 3248 w 10000"/>
                <a:gd name="connsiteY72" fmla="*/ 5071 h 10000"/>
                <a:gd name="connsiteX73" fmla="*/ 3035 w 10000"/>
                <a:gd name="connsiteY73" fmla="*/ 5254 h 10000"/>
                <a:gd name="connsiteX74" fmla="*/ 2762 w 10000"/>
                <a:gd name="connsiteY74" fmla="*/ 5558 h 10000"/>
                <a:gd name="connsiteX75" fmla="*/ 2447 w 10000"/>
                <a:gd name="connsiteY75" fmla="*/ 5923 h 10000"/>
                <a:gd name="connsiteX76" fmla="*/ 1995 w 10000"/>
                <a:gd name="connsiteY76" fmla="*/ 6755 h 10000"/>
                <a:gd name="connsiteX77" fmla="*/ 1838 w 10000"/>
                <a:gd name="connsiteY77" fmla="*/ 7018 h 10000"/>
                <a:gd name="connsiteX78" fmla="*/ 245 w 10000"/>
                <a:gd name="connsiteY78" fmla="*/ 9888 h 10000"/>
                <a:gd name="connsiteX79" fmla="*/ 119 w 10000"/>
                <a:gd name="connsiteY79" fmla="*/ 10000 h 10000"/>
                <a:gd name="connsiteX80" fmla="*/ 0 w 10000"/>
                <a:gd name="connsiteY80" fmla="*/ 9523 h 10000"/>
                <a:gd name="connsiteX0" fmla="*/ 177 w 10177"/>
                <a:gd name="connsiteY0" fmla="*/ 9523 h 10000"/>
                <a:gd name="connsiteX1" fmla="*/ 0 w 10177"/>
                <a:gd name="connsiteY1" fmla="*/ 9326 h 10000"/>
                <a:gd name="connsiteX2" fmla="*/ 1272 w 10177"/>
                <a:gd name="connsiteY2" fmla="*/ 7041 h 10000"/>
                <a:gd name="connsiteX3" fmla="*/ 1962 w 10177"/>
                <a:gd name="connsiteY3" fmla="*/ 6024 h 10000"/>
                <a:gd name="connsiteX4" fmla="*/ 2162 w 10177"/>
                <a:gd name="connsiteY4" fmla="*/ 5710 h 10000"/>
                <a:gd name="connsiteX5" fmla="*/ 2382 w 10177"/>
                <a:gd name="connsiteY5" fmla="*/ 5375 h 10000"/>
                <a:gd name="connsiteX6" fmla="*/ 2645 w 10177"/>
                <a:gd name="connsiteY6" fmla="*/ 5051 h 10000"/>
                <a:gd name="connsiteX7" fmla="*/ 3121 w 10177"/>
                <a:gd name="connsiteY7" fmla="*/ 4533 h 10000"/>
                <a:gd name="connsiteX8" fmla="*/ 3457 w 10177"/>
                <a:gd name="connsiteY8" fmla="*/ 4229 h 10000"/>
                <a:gd name="connsiteX9" fmla="*/ 3475 w 10177"/>
                <a:gd name="connsiteY9" fmla="*/ 4167 h 10000"/>
                <a:gd name="connsiteX10" fmla="*/ 3448 w 10177"/>
                <a:gd name="connsiteY10" fmla="*/ 4300 h 10000"/>
                <a:gd name="connsiteX11" fmla="*/ 3698 w 10177"/>
                <a:gd name="connsiteY11" fmla="*/ 4006 h 10000"/>
                <a:gd name="connsiteX12" fmla="*/ 3873 w 10177"/>
                <a:gd name="connsiteY12" fmla="*/ 3864 h 10000"/>
                <a:gd name="connsiteX13" fmla="*/ 4055 w 10177"/>
                <a:gd name="connsiteY13" fmla="*/ 3732 h 10000"/>
                <a:gd name="connsiteX14" fmla="*/ 4297 w 10177"/>
                <a:gd name="connsiteY14" fmla="*/ 3529 h 10000"/>
                <a:gd name="connsiteX15" fmla="*/ 4545 w 10177"/>
                <a:gd name="connsiteY15" fmla="*/ 3398 h 10000"/>
                <a:gd name="connsiteX16" fmla="*/ 4979 w 10177"/>
                <a:gd name="connsiteY16" fmla="*/ 3093 h 10000"/>
                <a:gd name="connsiteX17" fmla="*/ 5252 w 10177"/>
                <a:gd name="connsiteY17" fmla="*/ 2850 h 10000"/>
                <a:gd name="connsiteX18" fmla="*/ 5420 w 10177"/>
                <a:gd name="connsiteY18" fmla="*/ 2698 h 10000"/>
                <a:gd name="connsiteX19" fmla="*/ 5574 w 10177"/>
                <a:gd name="connsiteY19" fmla="*/ 2546 h 10000"/>
                <a:gd name="connsiteX20" fmla="*/ 5725 w 10177"/>
                <a:gd name="connsiteY20" fmla="*/ 2394 h 10000"/>
                <a:gd name="connsiteX21" fmla="*/ 5977 w 10177"/>
                <a:gd name="connsiteY21" fmla="*/ 2150 h 10000"/>
                <a:gd name="connsiteX22" fmla="*/ 6260 w 10177"/>
                <a:gd name="connsiteY22" fmla="*/ 1968 h 10000"/>
                <a:gd name="connsiteX23" fmla="*/ 6530 w 10177"/>
                <a:gd name="connsiteY23" fmla="*/ 1917 h 10000"/>
                <a:gd name="connsiteX24" fmla="*/ 6806 w 10177"/>
                <a:gd name="connsiteY24" fmla="*/ 1886 h 10000"/>
                <a:gd name="connsiteX25" fmla="*/ 7205 w 10177"/>
                <a:gd name="connsiteY25" fmla="*/ 1785 h 10000"/>
                <a:gd name="connsiteX26" fmla="*/ 8168 w 10177"/>
                <a:gd name="connsiteY26" fmla="*/ 1400 h 10000"/>
                <a:gd name="connsiteX27" fmla="*/ 8619 w 10177"/>
                <a:gd name="connsiteY27" fmla="*/ 1187 h 10000"/>
                <a:gd name="connsiteX28" fmla="*/ 8969 w 10177"/>
                <a:gd name="connsiteY28" fmla="*/ 963 h 10000"/>
                <a:gd name="connsiteX29" fmla="*/ 9386 w 10177"/>
                <a:gd name="connsiteY29" fmla="*/ 659 h 10000"/>
                <a:gd name="connsiteX30" fmla="*/ 9774 w 10177"/>
                <a:gd name="connsiteY30" fmla="*/ 304 h 10000"/>
                <a:gd name="connsiteX31" fmla="*/ 10068 w 10177"/>
                <a:gd name="connsiteY31" fmla="*/ 0 h 10000"/>
                <a:gd name="connsiteX32" fmla="*/ 10177 w 10177"/>
                <a:gd name="connsiteY32" fmla="*/ 1024 h 10000"/>
                <a:gd name="connsiteX33" fmla="*/ 6834 w 10177"/>
                <a:gd name="connsiteY33" fmla="*/ 2890 h 10000"/>
                <a:gd name="connsiteX34" fmla="*/ 6855 w 10177"/>
                <a:gd name="connsiteY34" fmla="*/ 3195 h 10000"/>
                <a:gd name="connsiteX35" fmla="*/ 7121 w 10177"/>
                <a:gd name="connsiteY35" fmla="*/ 3002 h 10000"/>
                <a:gd name="connsiteX36" fmla="*/ 7380 w 10177"/>
                <a:gd name="connsiteY36" fmla="*/ 2850 h 10000"/>
                <a:gd name="connsiteX37" fmla="*/ 7510 w 10177"/>
                <a:gd name="connsiteY37" fmla="*/ 2789 h 10000"/>
                <a:gd name="connsiteX38" fmla="*/ 7605 w 10177"/>
                <a:gd name="connsiteY38" fmla="*/ 2860 h 10000"/>
                <a:gd name="connsiteX39" fmla="*/ 7710 w 10177"/>
                <a:gd name="connsiteY39" fmla="*/ 3012 h 10000"/>
                <a:gd name="connsiteX40" fmla="*/ 7777 w 10177"/>
                <a:gd name="connsiteY40" fmla="*/ 3374 h 10000"/>
                <a:gd name="connsiteX41" fmla="*/ 7882 w 10177"/>
                <a:gd name="connsiteY41" fmla="*/ 4025 h 10000"/>
                <a:gd name="connsiteX42" fmla="*/ 7705 w 10177"/>
                <a:gd name="connsiteY42" fmla="*/ 4242 h 10000"/>
                <a:gd name="connsiteX43" fmla="*/ 7610 w 10177"/>
                <a:gd name="connsiteY43" fmla="*/ 3632 h 10000"/>
                <a:gd name="connsiteX44" fmla="*/ 7458 w 10177"/>
                <a:gd name="connsiteY44" fmla="*/ 3348 h 10000"/>
                <a:gd name="connsiteX45" fmla="*/ 7359 w 10177"/>
                <a:gd name="connsiteY45" fmla="*/ 3318 h 10000"/>
                <a:gd name="connsiteX46" fmla="*/ 6886 w 10177"/>
                <a:gd name="connsiteY46" fmla="*/ 3667 h 10000"/>
                <a:gd name="connsiteX47" fmla="*/ 6718 w 10177"/>
                <a:gd name="connsiteY47" fmla="*/ 3763 h 10000"/>
                <a:gd name="connsiteX48" fmla="*/ 6993 w 10177"/>
                <a:gd name="connsiteY48" fmla="*/ 5425 h 10000"/>
                <a:gd name="connsiteX49" fmla="*/ 6835 w 10177"/>
                <a:gd name="connsiteY49" fmla="*/ 5661 h 10000"/>
                <a:gd name="connsiteX50" fmla="*/ 6567 w 10177"/>
                <a:gd name="connsiteY50" fmla="*/ 4127 h 10000"/>
                <a:gd name="connsiteX51" fmla="*/ 5767 w 10177"/>
                <a:gd name="connsiteY51" fmla="*/ 4990 h 10000"/>
                <a:gd name="connsiteX52" fmla="*/ 6099 w 10177"/>
                <a:gd name="connsiteY52" fmla="*/ 6815 h 10000"/>
                <a:gd name="connsiteX53" fmla="*/ 5883 w 10177"/>
                <a:gd name="connsiteY53" fmla="*/ 7183 h 10000"/>
                <a:gd name="connsiteX54" fmla="*/ 5549 w 10177"/>
                <a:gd name="connsiteY54" fmla="*/ 5478 h 10000"/>
                <a:gd name="connsiteX55" fmla="*/ 5500 w 10177"/>
                <a:gd name="connsiteY55" fmla="*/ 4947 h 10000"/>
                <a:gd name="connsiteX56" fmla="*/ 5536 w 10177"/>
                <a:gd name="connsiteY56" fmla="*/ 4576 h 10000"/>
                <a:gd name="connsiteX57" fmla="*/ 5609 w 10177"/>
                <a:gd name="connsiteY57" fmla="*/ 4412 h 10000"/>
                <a:gd name="connsiteX58" fmla="*/ 5620 w 10177"/>
                <a:gd name="connsiteY58" fmla="*/ 4290 h 10000"/>
                <a:gd name="connsiteX59" fmla="*/ 5616 w 10177"/>
                <a:gd name="connsiteY59" fmla="*/ 4199 h 10000"/>
                <a:gd name="connsiteX60" fmla="*/ 5200 w 10177"/>
                <a:gd name="connsiteY60" fmla="*/ 4675 h 10000"/>
                <a:gd name="connsiteX61" fmla="*/ 5028 w 10177"/>
                <a:gd name="connsiteY61" fmla="*/ 4716 h 10000"/>
                <a:gd name="connsiteX62" fmla="*/ 4766 w 10177"/>
                <a:gd name="connsiteY62" fmla="*/ 4838 h 10000"/>
                <a:gd name="connsiteX63" fmla="*/ 4472 w 10177"/>
                <a:gd name="connsiteY63" fmla="*/ 4858 h 10000"/>
                <a:gd name="connsiteX64" fmla="*/ 4283 w 10177"/>
                <a:gd name="connsiteY64" fmla="*/ 4919 h 10000"/>
                <a:gd name="connsiteX65" fmla="*/ 4104 w 10177"/>
                <a:gd name="connsiteY65" fmla="*/ 5142 h 10000"/>
                <a:gd name="connsiteX66" fmla="*/ 4083 w 10177"/>
                <a:gd name="connsiteY66" fmla="*/ 5446 h 10000"/>
                <a:gd name="connsiteX67" fmla="*/ 4076 w 10177"/>
                <a:gd name="connsiteY67" fmla="*/ 5740 h 10000"/>
                <a:gd name="connsiteX68" fmla="*/ 4115 w 10177"/>
                <a:gd name="connsiteY68" fmla="*/ 5953 h 10000"/>
                <a:gd name="connsiteX69" fmla="*/ 4129 w 10177"/>
                <a:gd name="connsiteY69" fmla="*/ 6166 h 10000"/>
                <a:gd name="connsiteX70" fmla="*/ 3873 w 10177"/>
                <a:gd name="connsiteY70" fmla="*/ 5903 h 10000"/>
                <a:gd name="connsiteX71" fmla="*/ 3688 w 10177"/>
                <a:gd name="connsiteY71" fmla="*/ 5284 h 10000"/>
                <a:gd name="connsiteX72" fmla="*/ 3425 w 10177"/>
                <a:gd name="connsiteY72" fmla="*/ 5071 h 10000"/>
                <a:gd name="connsiteX73" fmla="*/ 3212 w 10177"/>
                <a:gd name="connsiteY73" fmla="*/ 5254 h 10000"/>
                <a:gd name="connsiteX74" fmla="*/ 2939 w 10177"/>
                <a:gd name="connsiteY74" fmla="*/ 5558 h 10000"/>
                <a:gd name="connsiteX75" fmla="*/ 2624 w 10177"/>
                <a:gd name="connsiteY75" fmla="*/ 5923 h 10000"/>
                <a:gd name="connsiteX76" fmla="*/ 2172 w 10177"/>
                <a:gd name="connsiteY76" fmla="*/ 6755 h 10000"/>
                <a:gd name="connsiteX77" fmla="*/ 2015 w 10177"/>
                <a:gd name="connsiteY77" fmla="*/ 7018 h 10000"/>
                <a:gd name="connsiteX78" fmla="*/ 422 w 10177"/>
                <a:gd name="connsiteY78" fmla="*/ 9888 h 10000"/>
                <a:gd name="connsiteX79" fmla="*/ 296 w 10177"/>
                <a:gd name="connsiteY79" fmla="*/ 10000 h 10000"/>
                <a:gd name="connsiteX80" fmla="*/ 177 w 10177"/>
                <a:gd name="connsiteY80" fmla="*/ 9523 h 10000"/>
                <a:gd name="connsiteX0" fmla="*/ 50 w 10177"/>
                <a:gd name="connsiteY0" fmla="*/ 10111 h 10146"/>
                <a:gd name="connsiteX1" fmla="*/ 0 w 10177"/>
                <a:gd name="connsiteY1" fmla="*/ 9326 h 10146"/>
                <a:gd name="connsiteX2" fmla="*/ 1272 w 10177"/>
                <a:gd name="connsiteY2" fmla="*/ 7041 h 10146"/>
                <a:gd name="connsiteX3" fmla="*/ 1962 w 10177"/>
                <a:gd name="connsiteY3" fmla="*/ 6024 h 10146"/>
                <a:gd name="connsiteX4" fmla="*/ 2162 w 10177"/>
                <a:gd name="connsiteY4" fmla="*/ 5710 h 10146"/>
                <a:gd name="connsiteX5" fmla="*/ 2382 w 10177"/>
                <a:gd name="connsiteY5" fmla="*/ 5375 h 10146"/>
                <a:gd name="connsiteX6" fmla="*/ 2645 w 10177"/>
                <a:gd name="connsiteY6" fmla="*/ 5051 h 10146"/>
                <a:gd name="connsiteX7" fmla="*/ 3121 w 10177"/>
                <a:gd name="connsiteY7" fmla="*/ 4533 h 10146"/>
                <a:gd name="connsiteX8" fmla="*/ 3457 w 10177"/>
                <a:gd name="connsiteY8" fmla="*/ 4229 h 10146"/>
                <a:gd name="connsiteX9" fmla="*/ 3475 w 10177"/>
                <a:gd name="connsiteY9" fmla="*/ 4167 h 10146"/>
                <a:gd name="connsiteX10" fmla="*/ 3448 w 10177"/>
                <a:gd name="connsiteY10" fmla="*/ 4300 h 10146"/>
                <a:gd name="connsiteX11" fmla="*/ 3698 w 10177"/>
                <a:gd name="connsiteY11" fmla="*/ 4006 h 10146"/>
                <a:gd name="connsiteX12" fmla="*/ 3873 w 10177"/>
                <a:gd name="connsiteY12" fmla="*/ 3864 h 10146"/>
                <a:gd name="connsiteX13" fmla="*/ 4055 w 10177"/>
                <a:gd name="connsiteY13" fmla="*/ 3732 h 10146"/>
                <a:gd name="connsiteX14" fmla="*/ 4297 w 10177"/>
                <a:gd name="connsiteY14" fmla="*/ 3529 h 10146"/>
                <a:gd name="connsiteX15" fmla="*/ 4545 w 10177"/>
                <a:gd name="connsiteY15" fmla="*/ 3398 h 10146"/>
                <a:gd name="connsiteX16" fmla="*/ 4979 w 10177"/>
                <a:gd name="connsiteY16" fmla="*/ 3093 h 10146"/>
                <a:gd name="connsiteX17" fmla="*/ 5252 w 10177"/>
                <a:gd name="connsiteY17" fmla="*/ 2850 h 10146"/>
                <a:gd name="connsiteX18" fmla="*/ 5420 w 10177"/>
                <a:gd name="connsiteY18" fmla="*/ 2698 h 10146"/>
                <a:gd name="connsiteX19" fmla="*/ 5574 w 10177"/>
                <a:gd name="connsiteY19" fmla="*/ 2546 h 10146"/>
                <a:gd name="connsiteX20" fmla="*/ 5725 w 10177"/>
                <a:gd name="connsiteY20" fmla="*/ 2394 h 10146"/>
                <a:gd name="connsiteX21" fmla="*/ 5977 w 10177"/>
                <a:gd name="connsiteY21" fmla="*/ 2150 h 10146"/>
                <a:gd name="connsiteX22" fmla="*/ 6260 w 10177"/>
                <a:gd name="connsiteY22" fmla="*/ 1968 h 10146"/>
                <a:gd name="connsiteX23" fmla="*/ 6530 w 10177"/>
                <a:gd name="connsiteY23" fmla="*/ 1917 h 10146"/>
                <a:gd name="connsiteX24" fmla="*/ 6806 w 10177"/>
                <a:gd name="connsiteY24" fmla="*/ 1886 h 10146"/>
                <a:gd name="connsiteX25" fmla="*/ 7205 w 10177"/>
                <a:gd name="connsiteY25" fmla="*/ 1785 h 10146"/>
                <a:gd name="connsiteX26" fmla="*/ 8168 w 10177"/>
                <a:gd name="connsiteY26" fmla="*/ 1400 h 10146"/>
                <a:gd name="connsiteX27" fmla="*/ 8619 w 10177"/>
                <a:gd name="connsiteY27" fmla="*/ 1187 h 10146"/>
                <a:gd name="connsiteX28" fmla="*/ 8969 w 10177"/>
                <a:gd name="connsiteY28" fmla="*/ 963 h 10146"/>
                <a:gd name="connsiteX29" fmla="*/ 9386 w 10177"/>
                <a:gd name="connsiteY29" fmla="*/ 659 h 10146"/>
                <a:gd name="connsiteX30" fmla="*/ 9774 w 10177"/>
                <a:gd name="connsiteY30" fmla="*/ 304 h 10146"/>
                <a:gd name="connsiteX31" fmla="*/ 10068 w 10177"/>
                <a:gd name="connsiteY31" fmla="*/ 0 h 10146"/>
                <a:gd name="connsiteX32" fmla="*/ 10177 w 10177"/>
                <a:gd name="connsiteY32" fmla="*/ 1024 h 10146"/>
                <a:gd name="connsiteX33" fmla="*/ 6834 w 10177"/>
                <a:gd name="connsiteY33" fmla="*/ 2890 h 10146"/>
                <a:gd name="connsiteX34" fmla="*/ 6855 w 10177"/>
                <a:gd name="connsiteY34" fmla="*/ 3195 h 10146"/>
                <a:gd name="connsiteX35" fmla="*/ 7121 w 10177"/>
                <a:gd name="connsiteY35" fmla="*/ 3002 h 10146"/>
                <a:gd name="connsiteX36" fmla="*/ 7380 w 10177"/>
                <a:gd name="connsiteY36" fmla="*/ 2850 h 10146"/>
                <a:gd name="connsiteX37" fmla="*/ 7510 w 10177"/>
                <a:gd name="connsiteY37" fmla="*/ 2789 h 10146"/>
                <a:gd name="connsiteX38" fmla="*/ 7605 w 10177"/>
                <a:gd name="connsiteY38" fmla="*/ 2860 h 10146"/>
                <a:gd name="connsiteX39" fmla="*/ 7710 w 10177"/>
                <a:gd name="connsiteY39" fmla="*/ 3012 h 10146"/>
                <a:gd name="connsiteX40" fmla="*/ 7777 w 10177"/>
                <a:gd name="connsiteY40" fmla="*/ 3374 h 10146"/>
                <a:gd name="connsiteX41" fmla="*/ 7882 w 10177"/>
                <a:gd name="connsiteY41" fmla="*/ 4025 h 10146"/>
                <a:gd name="connsiteX42" fmla="*/ 7705 w 10177"/>
                <a:gd name="connsiteY42" fmla="*/ 4242 h 10146"/>
                <a:gd name="connsiteX43" fmla="*/ 7610 w 10177"/>
                <a:gd name="connsiteY43" fmla="*/ 3632 h 10146"/>
                <a:gd name="connsiteX44" fmla="*/ 7458 w 10177"/>
                <a:gd name="connsiteY44" fmla="*/ 3348 h 10146"/>
                <a:gd name="connsiteX45" fmla="*/ 7359 w 10177"/>
                <a:gd name="connsiteY45" fmla="*/ 3318 h 10146"/>
                <a:gd name="connsiteX46" fmla="*/ 6886 w 10177"/>
                <a:gd name="connsiteY46" fmla="*/ 3667 h 10146"/>
                <a:gd name="connsiteX47" fmla="*/ 6718 w 10177"/>
                <a:gd name="connsiteY47" fmla="*/ 3763 h 10146"/>
                <a:gd name="connsiteX48" fmla="*/ 6993 w 10177"/>
                <a:gd name="connsiteY48" fmla="*/ 5425 h 10146"/>
                <a:gd name="connsiteX49" fmla="*/ 6835 w 10177"/>
                <a:gd name="connsiteY49" fmla="*/ 5661 h 10146"/>
                <a:gd name="connsiteX50" fmla="*/ 6567 w 10177"/>
                <a:gd name="connsiteY50" fmla="*/ 4127 h 10146"/>
                <a:gd name="connsiteX51" fmla="*/ 5767 w 10177"/>
                <a:gd name="connsiteY51" fmla="*/ 4990 h 10146"/>
                <a:gd name="connsiteX52" fmla="*/ 6099 w 10177"/>
                <a:gd name="connsiteY52" fmla="*/ 6815 h 10146"/>
                <a:gd name="connsiteX53" fmla="*/ 5883 w 10177"/>
                <a:gd name="connsiteY53" fmla="*/ 7183 h 10146"/>
                <a:gd name="connsiteX54" fmla="*/ 5549 w 10177"/>
                <a:gd name="connsiteY54" fmla="*/ 5478 h 10146"/>
                <a:gd name="connsiteX55" fmla="*/ 5500 w 10177"/>
                <a:gd name="connsiteY55" fmla="*/ 4947 h 10146"/>
                <a:gd name="connsiteX56" fmla="*/ 5536 w 10177"/>
                <a:gd name="connsiteY56" fmla="*/ 4576 h 10146"/>
                <a:gd name="connsiteX57" fmla="*/ 5609 w 10177"/>
                <a:gd name="connsiteY57" fmla="*/ 4412 h 10146"/>
                <a:gd name="connsiteX58" fmla="*/ 5620 w 10177"/>
                <a:gd name="connsiteY58" fmla="*/ 4290 h 10146"/>
                <a:gd name="connsiteX59" fmla="*/ 5616 w 10177"/>
                <a:gd name="connsiteY59" fmla="*/ 4199 h 10146"/>
                <a:gd name="connsiteX60" fmla="*/ 5200 w 10177"/>
                <a:gd name="connsiteY60" fmla="*/ 4675 h 10146"/>
                <a:gd name="connsiteX61" fmla="*/ 5028 w 10177"/>
                <a:gd name="connsiteY61" fmla="*/ 4716 h 10146"/>
                <a:gd name="connsiteX62" fmla="*/ 4766 w 10177"/>
                <a:gd name="connsiteY62" fmla="*/ 4838 h 10146"/>
                <a:gd name="connsiteX63" fmla="*/ 4472 w 10177"/>
                <a:gd name="connsiteY63" fmla="*/ 4858 h 10146"/>
                <a:gd name="connsiteX64" fmla="*/ 4283 w 10177"/>
                <a:gd name="connsiteY64" fmla="*/ 4919 h 10146"/>
                <a:gd name="connsiteX65" fmla="*/ 4104 w 10177"/>
                <a:gd name="connsiteY65" fmla="*/ 5142 h 10146"/>
                <a:gd name="connsiteX66" fmla="*/ 4083 w 10177"/>
                <a:gd name="connsiteY66" fmla="*/ 5446 h 10146"/>
                <a:gd name="connsiteX67" fmla="*/ 4076 w 10177"/>
                <a:gd name="connsiteY67" fmla="*/ 5740 h 10146"/>
                <a:gd name="connsiteX68" fmla="*/ 4115 w 10177"/>
                <a:gd name="connsiteY68" fmla="*/ 5953 h 10146"/>
                <a:gd name="connsiteX69" fmla="*/ 4129 w 10177"/>
                <a:gd name="connsiteY69" fmla="*/ 6166 h 10146"/>
                <a:gd name="connsiteX70" fmla="*/ 3873 w 10177"/>
                <a:gd name="connsiteY70" fmla="*/ 5903 h 10146"/>
                <a:gd name="connsiteX71" fmla="*/ 3688 w 10177"/>
                <a:gd name="connsiteY71" fmla="*/ 5284 h 10146"/>
                <a:gd name="connsiteX72" fmla="*/ 3425 w 10177"/>
                <a:gd name="connsiteY72" fmla="*/ 5071 h 10146"/>
                <a:gd name="connsiteX73" fmla="*/ 3212 w 10177"/>
                <a:gd name="connsiteY73" fmla="*/ 5254 h 10146"/>
                <a:gd name="connsiteX74" fmla="*/ 2939 w 10177"/>
                <a:gd name="connsiteY74" fmla="*/ 5558 h 10146"/>
                <a:gd name="connsiteX75" fmla="*/ 2624 w 10177"/>
                <a:gd name="connsiteY75" fmla="*/ 5923 h 10146"/>
                <a:gd name="connsiteX76" fmla="*/ 2172 w 10177"/>
                <a:gd name="connsiteY76" fmla="*/ 6755 h 10146"/>
                <a:gd name="connsiteX77" fmla="*/ 2015 w 10177"/>
                <a:gd name="connsiteY77" fmla="*/ 7018 h 10146"/>
                <a:gd name="connsiteX78" fmla="*/ 422 w 10177"/>
                <a:gd name="connsiteY78" fmla="*/ 9888 h 10146"/>
                <a:gd name="connsiteX79" fmla="*/ 296 w 10177"/>
                <a:gd name="connsiteY79" fmla="*/ 10000 h 10146"/>
                <a:gd name="connsiteX80" fmla="*/ 50 w 10177"/>
                <a:gd name="connsiteY80" fmla="*/ 10111 h 10146"/>
                <a:gd name="connsiteX0" fmla="*/ 50 w 10177"/>
                <a:gd name="connsiteY0" fmla="*/ 10111 h 10146"/>
                <a:gd name="connsiteX1" fmla="*/ 0 w 10177"/>
                <a:gd name="connsiteY1" fmla="*/ 9326 h 10146"/>
                <a:gd name="connsiteX2" fmla="*/ 183 w 10177"/>
                <a:gd name="connsiteY2" fmla="*/ 8895 h 10146"/>
                <a:gd name="connsiteX3" fmla="*/ 1272 w 10177"/>
                <a:gd name="connsiteY3" fmla="*/ 7041 h 10146"/>
                <a:gd name="connsiteX4" fmla="*/ 1962 w 10177"/>
                <a:gd name="connsiteY4" fmla="*/ 6024 h 10146"/>
                <a:gd name="connsiteX5" fmla="*/ 2162 w 10177"/>
                <a:gd name="connsiteY5" fmla="*/ 5710 h 10146"/>
                <a:gd name="connsiteX6" fmla="*/ 2382 w 10177"/>
                <a:gd name="connsiteY6" fmla="*/ 5375 h 10146"/>
                <a:gd name="connsiteX7" fmla="*/ 2645 w 10177"/>
                <a:gd name="connsiteY7" fmla="*/ 5051 h 10146"/>
                <a:gd name="connsiteX8" fmla="*/ 3121 w 10177"/>
                <a:gd name="connsiteY8" fmla="*/ 4533 h 10146"/>
                <a:gd name="connsiteX9" fmla="*/ 3457 w 10177"/>
                <a:gd name="connsiteY9" fmla="*/ 4229 h 10146"/>
                <a:gd name="connsiteX10" fmla="*/ 3475 w 10177"/>
                <a:gd name="connsiteY10" fmla="*/ 4167 h 10146"/>
                <a:gd name="connsiteX11" fmla="*/ 3448 w 10177"/>
                <a:gd name="connsiteY11" fmla="*/ 4300 h 10146"/>
                <a:gd name="connsiteX12" fmla="*/ 3698 w 10177"/>
                <a:gd name="connsiteY12" fmla="*/ 4006 h 10146"/>
                <a:gd name="connsiteX13" fmla="*/ 3873 w 10177"/>
                <a:gd name="connsiteY13" fmla="*/ 3864 h 10146"/>
                <a:gd name="connsiteX14" fmla="*/ 4055 w 10177"/>
                <a:gd name="connsiteY14" fmla="*/ 3732 h 10146"/>
                <a:gd name="connsiteX15" fmla="*/ 4297 w 10177"/>
                <a:gd name="connsiteY15" fmla="*/ 3529 h 10146"/>
                <a:gd name="connsiteX16" fmla="*/ 4545 w 10177"/>
                <a:gd name="connsiteY16" fmla="*/ 3398 h 10146"/>
                <a:gd name="connsiteX17" fmla="*/ 4979 w 10177"/>
                <a:gd name="connsiteY17" fmla="*/ 3093 h 10146"/>
                <a:gd name="connsiteX18" fmla="*/ 5252 w 10177"/>
                <a:gd name="connsiteY18" fmla="*/ 2850 h 10146"/>
                <a:gd name="connsiteX19" fmla="*/ 5420 w 10177"/>
                <a:gd name="connsiteY19" fmla="*/ 2698 h 10146"/>
                <a:gd name="connsiteX20" fmla="*/ 5574 w 10177"/>
                <a:gd name="connsiteY20" fmla="*/ 2546 h 10146"/>
                <a:gd name="connsiteX21" fmla="*/ 5725 w 10177"/>
                <a:gd name="connsiteY21" fmla="*/ 2394 h 10146"/>
                <a:gd name="connsiteX22" fmla="*/ 5977 w 10177"/>
                <a:gd name="connsiteY22" fmla="*/ 2150 h 10146"/>
                <a:gd name="connsiteX23" fmla="*/ 6260 w 10177"/>
                <a:gd name="connsiteY23" fmla="*/ 1968 h 10146"/>
                <a:gd name="connsiteX24" fmla="*/ 6530 w 10177"/>
                <a:gd name="connsiteY24" fmla="*/ 1917 h 10146"/>
                <a:gd name="connsiteX25" fmla="*/ 6806 w 10177"/>
                <a:gd name="connsiteY25" fmla="*/ 1886 h 10146"/>
                <a:gd name="connsiteX26" fmla="*/ 7205 w 10177"/>
                <a:gd name="connsiteY26" fmla="*/ 1785 h 10146"/>
                <a:gd name="connsiteX27" fmla="*/ 8168 w 10177"/>
                <a:gd name="connsiteY27" fmla="*/ 1400 h 10146"/>
                <a:gd name="connsiteX28" fmla="*/ 8619 w 10177"/>
                <a:gd name="connsiteY28" fmla="*/ 1187 h 10146"/>
                <a:gd name="connsiteX29" fmla="*/ 8969 w 10177"/>
                <a:gd name="connsiteY29" fmla="*/ 963 h 10146"/>
                <a:gd name="connsiteX30" fmla="*/ 9386 w 10177"/>
                <a:gd name="connsiteY30" fmla="*/ 659 h 10146"/>
                <a:gd name="connsiteX31" fmla="*/ 9774 w 10177"/>
                <a:gd name="connsiteY31" fmla="*/ 304 h 10146"/>
                <a:gd name="connsiteX32" fmla="*/ 10068 w 10177"/>
                <a:gd name="connsiteY32" fmla="*/ 0 h 10146"/>
                <a:gd name="connsiteX33" fmla="*/ 10177 w 10177"/>
                <a:gd name="connsiteY33" fmla="*/ 1024 h 10146"/>
                <a:gd name="connsiteX34" fmla="*/ 6834 w 10177"/>
                <a:gd name="connsiteY34" fmla="*/ 2890 h 10146"/>
                <a:gd name="connsiteX35" fmla="*/ 6855 w 10177"/>
                <a:gd name="connsiteY35" fmla="*/ 3195 h 10146"/>
                <a:gd name="connsiteX36" fmla="*/ 7121 w 10177"/>
                <a:gd name="connsiteY36" fmla="*/ 3002 h 10146"/>
                <a:gd name="connsiteX37" fmla="*/ 7380 w 10177"/>
                <a:gd name="connsiteY37" fmla="*/ 2850 h 10146"/>
                <a:gd name="connsiteX38" fmla="*/ 7510 w 10177"/>
                <a:gd name="connsiteY38" fmla="*/ 2789 h 10146"/>
                <a:gd name="connsiteX39" fmla="*/ 7605 w 10177"/>
                <a:gd name="connsiteY39" fmla="*/ 2860 h 10146"/>
                <a:gd name="connsiteX40" fmla="*/ 7710 w 10177"/>
                <a:gd name="connsiteY40" fmla="*/ 3012 h 10146"/>
                <a:gd name="connsiteX41" fmla="*/ 7777 w 10177"/>
                <a:gd name="connsiteY41" fmla="*/ 3374 h 10146"/>
                <a:gd name="connsiteX42" fmla="*/ 7882 w 10177"/>
                <a:gd name="connsiteY42" fmla="*/ 4025 h 10146"/>
                <a:gd name="connsiteX43" fmla="*/ 7705 w 10177"/>
                <a:gd name="connsiteY43" fmla="*/ 4242 h 10146"/>
                <a:gd name="connsiteX44" fmla="*/ 7610 w 10177"/>
                <a:gd name="connsiteY44" fmla="*/ 3632 h 10146"/>
                <a:gd name="connsiteX45" fmla="*/ 7458 w 10177"/>
                <a:gd name="connsiteY45" fmla="*/ 3348 h 10146"/>
                <a:gd name="connsiteX46" fmla="*/ 7359 w 10177"/>
                <a:gd name="connsiteY46" fmla="*/ 3318 h 10146"/>
                <a:gd name="connsiteX47" fmla="*/ 6886 w 10177"/>
                <a:gd name="connsiteY47" fmla="*/ 3667 h 10146"/>
                <a:gd name="connsiteX48" fmla="*/ 6718 w 10177"/>
                <a:gd name="connsiteY48" fmla="*/ 3763 h 10146"/>
                <a:gd name="connsiteX49" fmla="*/ 6993 w 10177"/>
                <a:gd name="connsiteY49" fmla="*/ 5425 h 10146"/>
                <a:gd name="connsiteX50" fmla="*/ 6835 w 10177"/>
                <a:gd name="connsiteY50" fmla="*/ 5661 h 10146"/>
                <a:gd name="connsiteX51" fmla="*/ 6567 w 10177"/>
                <a:gd name="connsiteY51" fmla="*/ 4127 h 10146"/>
                <a:gd name="connsiteX52" fmla="*/ 5767 w 10177"/>
                <a:gd name="connsiteY52" fmla="*/ 4990 h 10146"/>
                <a:gd name="connsiteX53" fmla="*/ 6099 w 10177"/>
                <a:gd name="connsiteY53" fmla="*/ 6815 h 10146"/>
                <a:gd name="connsiteX54" fmla="*/ 5883 w 10177"/>
                <a:gd name="connsiteY54" fmla="*/ 7183 h 10146"/>
                <a:gd name="connsiteX55" fmla="*/ 5549 w 10177"/>
                <a:gd name="connsiteY55" fmla="*/ 5478 h 10146"/>
                <a:gd name="connsiteX56" fmla="*/ 5500 w 10177"/>
                <a:gd name="connsiteY56" fmla="*/ 4947 h 10146"/>
                <a:gd name="connsiteX57" fmla="*/ 5536 w 10177"/>
                <a:gd name="connsiteY57" fmla="*/ 4576 h 10146"/>
                <a:gd name="connsiteX58" fmla="*/ 5609 w 10177"/>
                <a:gd name="connsiteY58" fmla="*/ 4412 h 10146"/>
                <a:gd name="connsiteX59" fmla="*/ 5620 w 10177"/>
                <a:gd name="connsiteY59" fmla="*/ 4290 h 10146"/>
                <a:gd name="connsiteX60" fmla="*/ 5616 w 10177"/>
                <a:gd name="connsiteY60" fmla="*/ 4199 h 10146"/>
                <a:gd name="connsiteX61" fmla="*/ 5200 w 10177"/>
                <a:gd name="connsiteY61" fmla="*/ 4675 h 10146"/>
                <a:gd name="connsiteX62" fmla="*/ 5028 w 10177"/>
                <a:gd name="connsiteY62" fmla="*/ 4716 h 10146"/>
                <a:gd name="connsiteX63" fmla="*/ 4766 w 10177"/>
                <a:gd name="connsiteY63" fmla="*/ 4838 h 10146"/>
                <a:gd name="connsiteX64" fmla="*/ 4472 w 10177"/>
                <a:gd name="connsiteY64" fmla="*/ 4858 h 10146"/>
                <a:gd name="connsiteX65" fmla="*/ 4283 w 10177"/>
                <a:gd name="connsiteY65" fmla="*/ 4919 h 10146"/>
                <a:gd name="connsiteX66" fmla="*/ 4104 w 10177"/>
                <a:gd name="connsiteY66" fmla="*/ 5142 h 10146"/>
                <a:gd name="connsiteX67" fmla="*/ 4083 w 10177"/>
                <a:gd name="connsiteY67" fmla="*/ 5446 h 10146"/>
                <a:gd name="connsiteX68" fmla="*/ 4076 w 10177"/>
                <a:gd name="connsiteY68" fmla="*/ 5740 h 10146"/>
                <a:gd name="connsiteX69" fmla="*/ 4115 w 10177"/>
                <a:gd name="connsiteY69" fmla="*/ 5953 h 10146"/>
                <a:gd name="connsiteX70" fmla="*/ 4129 w 10177"/>
                <a:gd name="connsiteY70" fmla="*/ 6166 h 10146"/>
                <a:gd name="connsiteX71" fmla="*/ 3873 w 10177"/>
                <a:gd name="connsiteY71" fmla="*/ 5903 h 10146"/>
                <a:gd name="connsiteX72" fmla="*/ 3688 w 10177"/>
                <a:gd name="connsiteY72" fmla="*/ 5284 h 10146"/>
                <a:gd name="connsiteX73" fmla="*/ 3425 w 10177"/>
                <a:gd name="connsiteY73" fmla="*/ 5071 h 10146"/>
                <a:gd name="connsiteX74" fmla="*/ 3212 w 10177"/>
                <a:gd name="connsiteY74" fmla="*/ 5254 h 10146"/>
                <a:gd name="connsiteX75" fmla="*/ 2939 w 10177"/>
                <a:gd name="connsiteY75" fmla="*/ 5558 h 10146"/>
                <a:gd name="connsiteX76" fmla="*/ 2624 w 10177"/>
                <a:gd name="connsiteY76" fmla="*/ 5923 h 10146"/>
                <a:gd name="connsiteX77" fmla="*/ 2172 w 10177"/>
                <a:gd name="connsiteY77" fmla="*/ 6755 h 10146"/>
                <a:gd name="connsiteX78" fmla="*/ 2015 w 10177"/>
                <a:gd name="connsiteY78" fmla="*/ 7018 h 10146"/>
                <a:gd name="connsiteX79" fmla="*/ 422 w 10177"/>
                <a:gd name="connsiteY79" fmla="*/ 9888 h 10146"/>
                <a:gd name="connsiteX80" fmla="*/ 296 w 10177"/>
                <a:gd name="connsiteY80" fmla="*/ 10000 h 10146"/>
                <a:gd name="connsiteX81" fmla="*/ 50 w 10177"/>
                <a:gd name="connsiteY81" fmla="*/ 10111 h 10146"/>
                <a:gd name="connsiteX0" fmla="*/ 0 w 10227"/>
                <a:gd name="connsiteY0" fmla="*/ 9710 h 10000"/>
                <a:gd name="connsiteX1" fmla="*/ 50 w 10227"/>
                <a:gd name="connsiteY1" fmla="*/ 9326 h 10000"/>
                <a:gd name="connsiteX2" fmla="*/ 233 w 10227"/>
                <a:gd name="connsiteY2" fmla="*/ 8895 h 10000"/>
                <a:gd name="connsiteX3" fmla="*/ 1322 w 10227"/>
                <a:gd name="connsiteY3" fmla="*/ 7041 h 10000"/>
                <a:gd name="connsiteX4" fmla="*/ 2012 w 10227"/>
                <a:gd name="connsiteY4" fmla="*/ 6024 h 10000"/>
                <a:gd name="connsiteX5" fmla="*/ 2212 w 10227"/>
                <a:gd name="connsiteY5" fmla="*/ 5710 h 10000"/>
                <a:gd name="connsiteX6" fmla="*/ 2432 w 10227"/>
                <a:gd name="connsiteY6" fmla="*/ 5375 h 10000"/>
                <a:gd name="connsiteX7" fmla="*/ 2695 w 10227"/>
                <a:gd name="connsiteY7" fmla="*/ 5051 h 10000"/>
                <a:gd name="connsiteX8" fmla="*/ 3171 w 10227"/>
                <a:gd name="connsiteY8" fmla="*/ 4533 h 10000"/>
                <a:gd name="connsiteX9" fmla="*/ 3507 w 10227"/>
                <a:gd name="connsiteY9" fmla="*/ 4229 h 10000"/>
                <a:gd name="connsiteX10" fmla="*/ 3525 w 10227"/>
                <a:gd name="connsiteY10" fmla="*/ 4167 h 10000"/>
                <a:gd name="connsiteX11" fmla="*/ 3498 w 10227"/>
                <a:gd name="connsiteY11" fmla="*/ 4300 h 10000"/>
                <a:gd name="connsiteX12" fmla="*/ 3748 w 10227"/>
                <a:gd name="connsiteY12" fmla="*/ 4006 h 10000"/>
                <a:gd name="connsiteX13" fmla="*/ 3923 w 10227"/>
                <a:gd name="connsiteY13" fmla="*/ 3864 h 10000"/>
                <a:gd name="connsiteX14" fmla="*/ 4105 w 10227"/>
                <a:gd name="connsiteY14" fmla="*/ 3732 h 10000"/>
                <a:gd name="connsiteX15" fmla="*/ 4347 w 10227"/>
                <a:gd name="connsiteY15" fmla="*/ 3529 h 10000"/>
                <a:gd name="connsiteX16" fmla="*/ 4595 w 10227"/>
                <a:gd name="connsiteY16" fmla="*/ 3398 h 10000"/>
                <a:gd name="connsiteX17" fmla="*/ 5029 w 10227"/>
                <a:gd name="connsiteY17" fmla="*/ 3093 h 10000"/>
                <a:gd name="connsiteX18" fmla="*/ 5302 w 10227"/>
                <a:gd name="connsiteY18" fmla="*/ 2850 h 10000"/>
                <a:gd name="connsiteX19" fmla="*/ 5470 w 10227"/>
                <a:gd name="connsiteY19" fmla="*/ 2698 h 10000"/>
                <a:gd name="connsiteX20" fmla="*/ 5624 w 10227"/>
                <a:gd name="connsiteY20" fmla="*/ 2546 h 10000"/>
                <a:gd name="connsiteX21" fmla="*/ 5775 w 10227"/>
                <a:gd name="connsiteY21" fmla="*/ 2394 h 10000"/>
                <a:gd name="connsiteX22" fmla="*/ 6027 w 10227"/>
                <a:gd name="connsiteY22" fmla="*/ 2150 h 10000"/>
                <a:gd name="connsiteX23" fmla="*/ 6310 w 10227"/>
                <a:gd name="connsiteY23" fmla="*/ 1968 h 10000"/>
                <a:gd name="connsiteX24" fmla="*/ 6580 w 10227"/>
                <a:gd name="connsiteY24" fmla="*/ 1917 h 10000"/>
                <a:gd name="connsiteX25" fmla="*/ 6856 w 10227"/>
                <a:gd name="connsiteY25" fmla="*/ 1886 h 10000"/>
                <a:gd name="connsiteX26" fmla="*/ 7255 w 10227"/>
                <a:gd name="connsiteY26" fmla="*/ 1785 h 10000"/>
                <a:gd name="connsiteX27" fmla="*/ 8218 w 10227"/>
                <a:gd name="connsiteY27" fmla="*/ 1400 h 10000"/>
                <a:gd name="connsiteX28" fmla="*/ 8669 w 10227"/>
                <a:gd name="connsiteY28" fmla="*/ 1187 h 10000"/>
                <a:gd name="connsiteX29" fmla="*/ 9019 w 10227"/>
                <a:gd name="connsiteY29" fmla="*/ 963 h 10000"/>
                <a:gd name="connsiteX30" fmla="*/ 9436 w 10227"/>
                <a:gd name="connsiteY30" fmla="*/ 659 h 10000"/>
                <a:gd name="connsiteX31" fmla="*/ 9824 w 10227"/>
                <a:gd name="connsiteY31" fmla="*/ 304 h 10000"/>
                <a:gd name="connsiteX32" fmla="*/ 10118 w 10227"/>
                <a:gd name="connsiteY32" fmla="*/ 0 h 10000"/>
                <a:gd name="connsiteX33" fmla="*/ 10227 w 10227"/>
                <a:gd name="connsiteY33" fmla="*/ 1024 h 10000"/>
                <a:gd name="connsiteX34" fmla="*/ 6884 w 10227"/>
                <a:gd name="connsiteY34" fmla="*/ 2890 h 10000"/>
                <a:gd name="connsiteX35" fmla="*/ 6905 w 10227"/>
                <a:gd name="connsiteY35" fmla="*/ 3195 h 10000"/>
                <a:gd name="connsiteX36" fmla="*/ 7171 w 10227"/>
                <a:gd name="connsiteY36" fmla="*/ 3002 h 10000"/>
                <a:gd name="connsiteX37" fmla="*/ 7430 w 10227"/>
                <a:gd name="connsiteY37" fmla="*/ 2850 h 10000"/>
                <a:gd name="connsiteX38" fmla="*/ 7560 w 10227"/>
                <a:gd name="connsiteY38" fmla="*/ 2789 h 10000"/>
                <a:gd name="connsiteX39" fmla="*/ 7655 w 10227"/>
                <a:gd name="connsiteY39" fmla="*/ 2860 h 10000"/>
                <a:gd name="connsiteX40" fmla="*/ 7760 w 10227"/>
                <a:gd name="connsiteY40" fmla="*/ 3012 h 10000"/>
                <a:gd name="connsiteX41" fmla="*/ 7827 w 10227"/>
                <a:gd name="connsiteY41" fmla="*/ 3374 h 10000"/>
                <a:gd name="connsiteX42" fmla="*/ 7932 w 10227"/>
                <a:gd name="connsiteY42" fmla="*/ 4025 h 10000"/>
                <a:gd name="connsiteX43" fmla="*/ 7755 w 10227"/>
                <a:gd name="connsiteY43" fmla="*/ 4242 h 10000"/>
                <a:gd name="connsiteX44" fmla="*/ 7660 w 10227"/>
                <a:gd name="connsiteY44" fmla="*/ 3632 h 10000"/>
                <a:gd name="connsiteX45" fmla="*/ 7508 w 10227"/>
                <a:gd name="connsiteY45" fmla="*/ 3348 h 10000"/>
                <a:gd name="connsiteX46" fmla="*/ 7409 w 10227"/>
                <a:gd name="connsiteY46" fmla="*/ 3318 h 10000"/>
                <a:gd name="connsiteX47" fmla="*/ 6936 w 10227"/>
                <a:gd name="connsiteY47" fmla="*/ 3667 h 10000"/>
                <a:gd name="connsiteX48" fmla="*/ 6768 w 10227"/>
                <a:gd name="connsiteY48" fmla="*/ 3763 h 10000"/>
                <a:gd name="connsiteX49" fmla="*/ 7043 w 10227"/>
                <a:gd name="connsiteY49" fmla="*/ 5425 h 10000"/>
                <a:gd name="connsiteX50" fmla="*/ 6885 w 10227"/>
                <a:gd name="connsiteY50" fmla="*/ 5661 h 10000"/>
                <a:gd name="connsiteX51" fmla="*/ 6617 w 10227"/>
                <a:gd name="connsiteY51" fmla="*/ 4127 h 10000"/>
                <a:gd name="connsiteX52" fmla="*/ 5817 w 10227"/>
                <a:gd name="connsiteY52" fmla="*/ 4990 h 10000"/>
                <a:gd name="connsiteX53" fmla="*/ 6149 w 10227"/>
                <a:gd name="connsiteY53" fmla="*/ 6815 h 10000"/>
                <a:gd name="connsiteX54" fmla="*/ 5933 w 10227"/>
                <a:gd name="connsiteY54" fmla="*/ 7183 h 10000"/>
                <a:gd name="connsiteX55" fmla="*/ 5599 w 10227"/>
                <a:gd name="connsiteY55" fmla="*/ 5478 h 10000"/>
                <a:gd name="connsiteX56" fmla="*/ 5550 w 10227"/>
                <a:gd name="connsiteY56" fmla="*/ 4947 h 10000"/>
                <a:gd name="connsiteX57" fmla="*/ 5586 w 10227"/>
                <a:gd name="connsiteY57" fmla="*/ 4576 h 10000"/>
                <a:gd name="connsiteX58" fmla="*/ 5659 w 10227"/>
                <a:gd name="connsiteY58" fmla="*/ 4412 h 10000"/>
                <a:gd name="connsiteX59" fmla="*/ 5670 w 10227"/>
                <a:gd name="connsiteY59" fmla="*/ 4290 h 10000"/>
                <a:gd name="connsiteX60" fmla="*/ 5666 w 10227"/>
                <a:gd name="connsiteY60" fmla="*/ 4199 h 10000"/>
                <a:gd name="connsiteX61" fmla="*/ 5250 w 10227"/>
                <a:gd name="connsiteY61" fmla="*/ 4675 h 10000"/>
                <a:gd name="connsiteX62" fmla="*/ 5078 w 10227"/>
                <a:gd name="connsiteY62" fmla="*/ 4716 h 10000"/>
                <a:gd name="connsiteX63" fmla="*/ 4816 w 10227"/>
                <a:gd name="connsiteY63" fmla="*/ 4838 h 10000"/>
                <a:gd name="connsiteX64" fmla="*/ 4522 w 10227"/>
                <a:gd name="connsiteY64" fmla="*/ 4858 h 10000"/>
                <a:gd name="connsiteX65" fmla="*/ 4333 w 10227"/>
                <a:gd name="connsiteY65" fmla="*/ 4919 h 10000"/>
                <a:gd name="connsiteX66" fmla="*/ 4154 w 10227"/>
                <a:gd name="connsiteY66" fmla="*/ 5142 h 10000"/>
                <a:gd name="connsiteX67" fmla="*/ 4133 w 10227"/>
                <a:gd name="connsiteY67" fmla="*/ 5446 h 10000"/>
                <a:gd name="connsiteX68" fmla="*/ 4126 w 10227"/>
                <a:gd name="connsiteY68" fmla="*/ 5740 h 10000"/>
                <a:gd name="connsiteX69" fmla="*/ 4165 w 10227"/>
                <a:gd name="connsiteY69" fmla="*/ 5953 h 10000"/>
                <a:gd name="connsiteX70" fmla="*/ 4179 w 10227"/>
                <a:gd name="connsiteY70" fmla="*/ 6166 h 10000"/>
                <a:gd name="connsiteX71" fmla="*/ 3923 w 10227"/>
                <a:gd name="connsiteY71" fmla="*/ 5903 h 10000"/>
                <a:gd name="connsiteX72" fmla="*/ 3738 w 10227"/>
                <a:gd name="connsiteY72" fmla="*/ 5284 h 10000"/>
                <a:gd name="connsiteX73" fmla="*/ 3475 w 10227"/>
                <a:gd name="connsiteY73" fmla="*/ 5071 h 10000"/>
                <a:gd name="connsiteX74" fmla="*/ 3262 w 10227"/>
                <a:gd name="connsiteY74" fmla="*/ 5254 h 10000"/>
                <a:gd name="connsiteX75" fmla="*/ 2989 w 10227"/>
                <a:gd name="connsiteY75" fmla="*/ 5558 h 10000"/>
                <a:gd name="connsiteX76" fmla="*/ 2674 w 10227"/>
                <a:gd name="connsiteY76" fmla="*/ 5923 h 10000"/>
                <a:gd name="connsiteX77" fmla="*/ 2222 w 10227"/>
                <a:gd name="connsiteY77" fmla="*/ 6755 h 10000"/>
                <a:gd name="connsiteX78" fmla="*/ 2065 w 10227"/>
                <a:gd name="connsiteY78" fmla="*/ 7018 h 10000"/>
                <a:gd name="connsiteX79" fmla="*/ 472 w 10227"/>
                <a:gd name="connsiteY79" fmla="*/ 9888 h 10000"/>
                <a:gd name="connsiteX80" fmla="*/ 346 w 10227"/>
                <a:gd name="connsiteY80" fmla="*/ 10000 h 10000"/>
                <a:gd name="connsiteX81" fmla="*/ 0 w 10227"/>
                <a:gd name="connsiteY81" fmla="*/ 9710 h 10000"/>
                <a:gd name="connsiteX0" fmla="*/ 0 w 10227"/>
                <a:gd name="connsiteY0" fmla="*/ 9710 h 10081"/>
                <a:gd name="connsiteX1" fmla="*/ 50 w 10227"/>
                <a:gd name="connsiteY1" fmla="*/ 9326 h 10081"/>
                <a:gd name="connsiteX2" fmla="*/ 233 w 10227"/>
                <a:gd name="connsiteY2" fmla="*/ 8895 h 10081"/>
                <a:gd name="connsiteX3" fmla="*/ 1322 w 10227"/>
                <a:gd name="connsiteY3" fmla="*/ 7041 h 10081"/>
                <a:gd name="connsiteX4" fmla="*/ 2012 w 10227"/>
                <a:gd name="connsiteY4" fmla="*/ 6024 h 10081"/>
                <a:gd name="connsiteX5" fmla="*/ 2212 w 10227"/>
                <a:gd name="connsiteY5" fmla="*/ 5710 h 10081"/>
                <a:gd name="connsiteX6" fmla="*/ 2432 w 10227"/>
                <a:gd name="connsiteY6" fmla="*/ 5375 h 10081"/>
                <a:gd name="connsiteX7" fmla="*/ 2695 w 10227"/>
                <a:gd name="connsiteY7" fmla="*/ 5051 h 10081"/>
                <a:gd name="connsiteX8" fmla="*/ 3171 w 10227"/>
                <a:gd name="connsiteY8" fmla="*/ 4533 h 10081"/>
                <a:gd name="connsiteX9" fmla="*/ 3507 w 10227"/>
                <a:gd name="connsiteY9" fmla="*/ 4229 h 10081"/>
                <a:gd name="connsiteX10" fmla="*/ 3525 w 10227"/>
                <a:gd name="connsiteY10" fmla="*/ 4167 h 10081"/>
                <a:gd name="connsiteX11" fmla="*/ 3498 w 10227"/>
                <a:gd name="connsiteY11" fmla="*/ 4300 h 10081"/>
                <a:gd name="connsiteX12" fmla="*/ 3748 w 10227"/>
                <a:gd name="connsiteY12" fmla="*/ 4006 h 10081"/>
                <a:gd name="connsiteX13" fmla="*/ 3923 w 10227"/>
                <a:gd name="connsiteY13" fmla="*/ 3864 h 10081"/>
                <a:gd name="connsiteX14" fmla="*/ 4105 w 10227"/>
                <a:gd name="connsiteY14" fmla="*/ 3732 h 10081"/>
                <a:gd name="connsiteX15" fmla="*/ 4347 w 10227"/>
                <a:gd name="connsiteY15" fmla="*/ 3529 h 10081"/>
                <a:gd name="connsiteX16" fmla="*/ 4595 w 10227"/>
                <a:gd name="connsiteY16" fmla="*/ 3398 h 10081"/>
                <a:gd name="connsiteX17" fmla="*/ 5029 w 10227"/>
                <a:gd name="connsiteY17" fmla="*/ 3093 h 10081"/>
                <a:gd name="connsiteX18" fmla="*/ 5302 w 10227"/>
                <a:gd name="connsiteY18" fmla="*/ 2850 h 10081"/>
                <a:gd name="connsiteX19" fmla="*/ 5470 w 10227"/>
                <a:gd name="connsiteY19" fmla="*/ 2698 h 10081"/>
                <a:gd name="connsiteX20" fmla="*/ 5624 w 10227"/>
                <a:gd name="connsiteY20" fmla="*/ 2546 h 10081"/>
                <a:gd name="connsiteX21" fmla="*/ 5775 w 10227"/>
                <a:gd name="connsiteY21" fmla="*/ 2394 h 10081"/>
                <a:gd name="connsiteX22" fmla="*/ 6027 w 10227"/>
                <a:gd name="connsiteY22" fmla="*/ 2150 h 10081"/>
                <a:gd name="connsiteX23" fmla="*/ 6310 w 10227"/>
                <a:gd name="connsiteY23" fmla="*/ 1968 h 10081"/>
                <a:gd name="connsiteX24" fmla="*/ 6580 w 10227"/>
                <a:gd name="connsiteY24" fmla="*/ 1917 h 10081"/>
                <a:gd name="connsiteX25" fmla="*/ 6856 w 10227"/>
                <a:gd name="connsiteY25" fmla="*/ 1886 h 10081"/>
                <a:gd name="connsiteX26" fmla="*/ 7255 w 10227"/>
                <a:gd name="connsiteY26" fmla="*/ 1785 h 10081"/>
                <a:gd name="connsiteX27" fmla="*/ 8218 w 10227"/>
                <a:gd name="connsiteY27" fmla="*/ 1400 h 10081"/>
                <a:gd name="connsiteX28" fmla="*/ 8669 w 10227"/>
                <a:gd name="connsiteY28" fmla="*/ 1187 h 10081"/>
                <a:gd name="connsiteX29" fmla="*/ 9019 w 10227"/>
                <a:gd name="connsiteY29" fmla="*/ 963 h 10081"/>
                <a:gd name="connsiteX30" fmla="*/ 9436 w 10227"/>
                <a:gd name="connsiteY30" fmla="*/ 659 h 10081"/>
                <a:gd name="connsiteX31" fmla="*/ 9824 w 10227"/>
                <a:gd name="connsiteY31" fmla="*/ 304 h 10081"/>
                <a:gd name="connsiteX32" fmla="*/ 10118 w 10227"/>
                <a:gd name="connsiteY32" fmla="*/ 0 h 10081"/>
                <a:gd name="connsiteX33" fmla="*/ 10227 w 10227"/>
                <a:gd name="connsiteY33" fmla="*/ 1024 h 10081"/>
                <a:gd name="connsiteX34" fmla="*/ 6884 w 10227"/>
                <a:gd name="connsiteY34" fmla="*/ 2890 h 10081"/>
                <a:gd name="connsiteX35" fmla="*/ 6905 w 10227"/>
                <a:gd name="connsiteY35" fmla="*/ 3195 h 10081"/>
                <a:gd name="connsiteX36" fmla="*/ 7171 w 10227"/>
                <a:gd name="connsiteY36" fmla="*/ 3002 h 10081"/>
                <a:gd name="connsiteX37" fmla="*/ 7430 w 10227"/>
                <a:gd name="connsiteY37" fmla="*/ 2850 h 10081"/>
                <a:gd name="connsiteX38" fmla="*/ 7560 w 10227"/>
                <a:gd name="connsiteY38" fmla="*/ 2789 h 10081"/>
                <a:gd name="connsiteX39" fmla="*/ 7655 w 10227"/>
                <a:gd name="connsiteY39" fmla="*/ 2860 h 10081"/>
                <a:gd name="connsiteX40" fmla="*/ 7760 w 10227"/>
                <a:gd name="connsiteY40" fmla="*/ 3012 h 10081"/>
                <a:gd name="connsiteX41" fmla="*/ 7827 w 10227"/>
                <a:gd name="connsiteY41" fmla="*/ 3374 h 10081"/>
                <a:gd name="connsiteX42" fmla="*/ 7932 w 10227"/>
                <a:gd name="connsiteY42" fmla="*/ 4025 h 10081"/>
                <a:gd name="connsiteX43" fmla="*/ 7755 w 10227"/>
                <a:gd name="connsiteY43" fmla="*/ 4242 h 10081"/>
                <a:gd name="connsiteX44" fmla="*/ 7660 w 10227"/>
                <a:gd name="connsiteY44" fmla="*/ 3632 h 10081"/>
                <a:gd name="connsiteX45" fmla="*/ 7508 w 10227"/>
                <a:gd name="connsiteY45" fmla="*/ 3348 h 10081"/>
                <a:gd name="connsiteX46" fmla="*/ 7409 w 10227"/>
                <a:gd name="connsiteY46" fmla="*/ 3318 h 10081"/>
                <a:gd name="connsiteX47" fmla="*/ 6936 w 10227"/>
                <a:gd name="connsiteY47" fmla="*/ 3667 h 10081"/>
                <a:gd name="connsiteX48" fmla="*/ 6768 w 10227"/>
                <a:gd name="connsiteY48" fmla="*/ 3763 h 10081"/>
                <a:gd name="connsiteX49" fmla="*/ 7043 w 10227"/>
                <a:gd name="connsiteY49" fmla="*/ 5425 h 10081"/>
                <a:gd name="connsiteX50" fmla="*/ 6885 w 10227"/>
                <a:gd name="connsiteY50" fmla="*/ 5661 h 10081"/>
                <a:gd name="connsiteX51" fmla="*/ 6617 w 10227"/>
                <a:gd name="connsiteY51" fmla="*/ 4127 h 10081"/>
                <a:gd name="connsiteX52" fmla="*/ 5817 w 10227"/>
                <a:gd name="connsiteY52" fmla="*/ 4990 h 10081"/>
                <a:gd name="connsiteX53" fmla="*/ 6149 w 10227"/>
                <a:gd name="connsiteY53" fmla="*/ 6815 h 10081"/>
                <a:gd name="connsiteX54" fmla="*/ 5933 w 10227"/>
                <a:gd name="connsiteY54" fmla="*/ 7183 h 10081"/>
                <a:gd name="connsiteX55" fmla="*/ 5599 w 10227"/>
                <a:gd name="connsiteY55" fmla="*/ 5478 h 10081"/>
                <a:gd name="connsiteX56" fmla="*/ 5550 w 10227"/>
                <a:gd name="connsiteY56" fmla="*/ 4947 h 10081"/>
                <a:gd name="connsiteX57" fmla="*/ 5586 w 10227"/>
                <a:gd name="connsiteY57" fmla="*/ 4576 h 10081"/>
                <a:gd name="connsiteX58" fmla="*/ 5659 w 10227"/>
                <a:gd name="connsiteY58" fmla="*/ 4412 h 10081"/>
                <a:gd name="connsiteX59" fmla="*/ 5670 w 10227"/>
                <a:gd name="connsiteY59" fmla="*/ 4290 h 10081"/>
                <a:gd name="connsiteX60" fmla="*/ 5666 w 10227"/>
                <a:gd name="connsiteY60" fmla="*/ 4199 h 10081"/>
                <a:gd name="connsiteX61" fmla="*/ 5250 w 10227"/>
                <a:gd name="connsiteY61" fmla="*/ 4675 h 10081"/>
                <a:gd name="connsiteX62" fmla="*/ 5078 w 10227"/>
                <a:gd name="connsiteY62" fmla="*/ 4716 h 10081"/>
                <a:gd name="connsiteX63" fmla="*/ 4816 w 10227"/>
                <a:gd name="connsiteY63" fmla="*/ 4838 h 10081"/>
                <a:gd name="connsiteX64" fmla="*/ 4522 w 10227"/>
                <a:gd name="connsiteY64" fmla="*/ 4858 h 10081"/>
                <a:gd name="connsiteX65" fmla="*/ 4333 w 10227"/>
                <a:gd name="connsiteY65" fmla="*/ 4919 h 10081"/>
                <a:gd name="connsiteX66" fmla="*/ 4154 w 10227"/>
                <a:gd name="connsiteY66" fmla="*/ 5142 h 10081"/>
                <a:gd name="connsiteX67" fmla="*/ 4133 w 10227"/>
                <a:gd name="connsiteY67" fmla="*/ 5446 h 10081"/>
                <a:gd name="connsiteX68" fmla="*/ 4126 w 10227"/>
                <a:gd name="connsiteY68" fmla="*/ 5740 h 10081"/>
                <a:gd name="connsiteX69" fmla="*/ 4165 w 10227"/>
                <a:gd name="connsiteY69" fmla="*/ 5953 h 10081"/>
                <a:gd name="connsiteX70" fmla="*/ 4179 w 10227"/>
                <a:gd name="connsiteY70" fmla="*/ 6166 h 10081"/>
                <a:gd name="connsiteX71" fmla="*/ 3923 w 10227"/>
                <a:gd name="connsiteY71" fmla="*/ 5903 h 10081"/>
                <a:gd name="connsiteX72" fmla="*/ 3738 w 10227"/>
                <a:gd name="connsiteY72" fmla="*/ 5284 h 10081"/>
                <a:gd name="connsiteX73" fmla="*/ 3475 w 10227"/>
                <a:gd name="connsiteY73" fmla="*/ 5071 h 10081"/>
                <a:gd name="connsiteX74" fmla="*/ 3262 w 10227"/>
                <a:gd name="connsiteY74" fmla="*/ 5254 h 10081"/>
                <a:gd name="connsiteX75" fmla="*/ 2989 w 10227"/>
                <a:gd name="connsiteY75" fmla="*/ 5558 h 10081"/>
                <a:gd name="connsiteX76" fmla="*/ 2674 w 10227"/>
                <a:gd name="connsiteY76" fmla="*/ 5923 h 10081"/>
                <a:gd name="connsiteX77" fmla="*/ 2222 w 10227"/>
                <a:gd name="connsiteY77" fmla="*/ 6755 h 10081"/>
                <a:gd name="connsiteX78" fmla="*/ 2065 w 10227"/>
                <a:gd name="connsiteY78" fmla="*/ 7018 h 10081"/>
                <a:gd name="connsiteX79" fmla="*/ 472 w 10227"/>
                <a:gd name="connsiteY79" fmla="*/ 9888 h 10081"/>
                <a:gd name="connsiteX80" fmla="*/ 346 w 10227"/>
                <a:gd name="connsiteY80" fmla="*/ 10000 h 10081"/>
                <a:gd name="connsiteX81" fmla="*/ 97 w 10227"/>
                <a:gd name="connsiteY81" fmla="*/ 10070 h 10081"/>
                <a:gd name="connsiteX82" fmla="*/ 0 w 10227"/>
                <a:gd name="connsiteY82" fmla="*/ 9710 h 10081"/>
                <a:gd name="connsiteX0" fmla="*/ 0 w 10227"/>
                <a:gd name="connsiteY0" fmla="*/ 9710 h 10081"/>
                <a:gd name="connsiteX1" fmla="*/ 50 w 10227"/>
                <a:gd name="connsiteY1" fmla="*/ 9326 h 10081"/>
                <a:gd name="connsiteX2" fmla="*/ 106 w 10227"/>
                <a:gd name="connsiteY2" fmla="*/ 9189 h 10081"/>
                <a:gd name="connsiteX3" fmla="*/ 233 w 10227"/>
                <a:gd name="connsiteY3" fmla="*/ 8895 h 10081"/>
                <a:gd name="connsiteX4" fmla="*/ 1322 w 10227"/>
                <a:gd name="connsiteY4" fmla="*/ 7041 h 10081"/>
                <a:gd name="connsiteX5" fmla="*/ 2012 w 10227"/>
                <a:gd name="connsiteY5" fmla="*/ 6024 h 10081"/>
                <a:gd name="connsiteX6" fmla="*/ 2212 w 10227"/>
                <a:gd name="connsiteY6" fmla="*/ 5710 h 10081"/>
                <a:gd name="connsiteX7" fmla="*/ 2432 w 10227"/>
                <a:gd name="connsiteY7" fmla="*/ 5375 h 10081"/>
                <a:gd name="connsiteX8" fmla="*/ 2695 w 10227"/>
                <a:gd name="connsiteY8" fmla="*/ 5051 h 10081"/>
                <a:gd name="connsiteX9" fmla="*/ 3171 w 10227"/>
                <a:gd name="connsiteY9" fmla="*/ 4533 h 10081"/>
                <a:gd name="connsiteX10" fmla="*/ 3507 w 10227"/>
                <a:gd name="connsiteY10" fmla="*/ 4229 h 10081"/>
                <a:gd name="connsiteX11" fmla="*/ 3525 w 10227"/>
                <a:gd name="connsiteY11" fmla="*/ 4167 h 10081"/>
                <a:gd name="connsiteX12" fmla="*/ 3498 w 10227"/>
                <a:gd name="connsiteY12" fmla="*/ 4300 h 10081"/>
                <a:gd name="connsiteX13" fmla="*/ 3748 w 10227"/>
                <a:gd name="connsiteY13" fmla="*/ 4006 h 10081"/>
                <a:gd name="connsiteX14" fmla="*/ 3923 w 10227"/>
                <a:gd name="connsiteY14" fmla="*/ 3864 h 10081"/>
                <a:gd name="connsiteX15" fmla="*/ 4105 w 10227"/>
                <a:gd name="connsiteY15" fmla="*/ 3732 h 10081"/>
                <a:gd name="connsiteX16" fmla="*/ 4347 w 10227"/>
                <a:gd name="connsiteY16" fmla="*/ 3529 h 10081"/>
                <a:gd name="connsiteX17" fmla="*/ 4595 w 10227"/>
                <a:gd name="connsiteY17" fmla="*/ 3398 h 10081"/>
                <a:gd name="connsiteX18" fmla="*/ 5029 w 10227"/>
                <a:gd name="connsiteY18" fmla="*/ 3093 h 10081"/>
                <a:gd name="connsiteX19" fmla="*/ 5302 w 10227"/>
                <a:gd name="connsiteY19" fmla="*/ 2850 h 10081"/>
                <a:gd name="connsiteX20" fmla="*/ 5470 w 10227"/>
                <a:gd name="connsiteY20" fmla="*/ 2698 h 10081"/>
                <a:gd name="connsiteX21" fmla="*/ 5624 w 10227"/>
                <a:gd name="connsiteY21" fmla="*/ 2546 h 10081"/>
                <a:gd name="connsiteX22" fmla="*/ 5775 w 10227"/>
                <a:gd name="connsiteY22" fmla="*/ 2394 h 10081"/>
                <a:gd name="connsiteX23" fmla="*/ 6027 w 10227"/>
                <a:gd name="connsiteY23" fmla="*/ 2150 h 10081"/>
                <a:gd name="connsiteX24" fmla="*/ 6310 w 10227"/>
                <a:gd name="connsiteY24" fmla="*/ 1968 h 10081"/>
                <a:gd name="connsiteX25" fmla="*/ 6580 w 10227"/>
                <a:gd name="connsiteY25" fmla="*/ 1917 h 10081"/>
                <a:gd name="connsiteX26" fmla="*/ 6856 w 10227"/>
                <a:gd name="connsiteY26" fmla="*/ 1886 h 10081"/>
                <a:gd name="connsiteX27" fmla="*/ 7255 w 10227"/>
                <a:gd name="connsiteY27" fmla="*/ 1785 h 10081"/>
                <a:gd name="connsiteX28" fmla="*/ 8218 w 10227"/>
                <a:gd name="connsiteY28" fmla="*/ 1400 h 10081"/>
                <a:gd name="connsiteX29" fmla="*/ 8669 w 10227"/>
                <a:gd name="connsiteY29" fmla="*/ 1187 h 10081"/>
                <a:gd name="connsiteX30" fmla="*/ 9019 w 10227"/>
                <a:gd name="connsiteY30" fmla="*/ 963 h 10081"/>
                <a:gd name="connsiteX31" fmla="*/ 9436 w 10227"/>
                <a:gd name="connsiteY31" fmla="*/ 659 h 10081"/>
                <a:gd name="connsiteX32" fmla="*/ 9824 w 10227"/>
                <a:gd name="connsiteY32" fmla="*/ 304 h 10081"/>
                <a:gd name="connsiteX33" fmla="*/ 10118 w 10227"/>
                <a:gd name="connsiteY33" fmla="*/ 0 h 10081"/>
                <a:gd name="connsiteX34" fmla="*/ 10227 w 10227"/>
                <a:gd name="connsiteY34" fmla="*/ 1024 h 10081"/>
                <a:gd name="connsiteX35" fmla="*/ 6884 w 10227"/>
                <a:gd name="connsiteY35" fmla="*/ 2890 h 10081"/>
                <a:gd name="connsiteX36" fmla="*/ 6905 w 10227"/>
                <a:gd name="connsiteY36" fmla="*/ 3195 h 10081"/>
                <a:gd name="connsiteX37" fmla="*/ 7171 w 10227"/>
                <a:gd name="connsiteY37" fmla="*/ 3002 h 10081"/>
                <a:gd name="connsiteX38" fmla="*/ 7430 w 10227"/>
                <a:gd name="connsiteY38" fmla="*/ 2850 h 10081"/>
                <a:gd name="connsiteX39" fmla="*/ 7560 w 10227"/>
                <a:gd name="connsiteY39" fmla="*/ 2789 h 10081"/>
                <a:gd name="connsiteX40" fmla="*/ 7655 w 10227"/>
                <a:gd name="connsiteY40" fmla="*/ 2860 h 10081"/>
                <a:gd name="connsiteX41" fmla="*/ 7760 w 10227"/>
                <a:gd name="connsiteY41" fmla="*/ 3012 h 10081"/>
                <a:gd name="connsiteX42" fmla="*/ 7827 w 10227"/>
                <a:gd name="connsiteY42" fmla="*/ 3374 h 10081"/>
                <a:gd name="connsiteX43" fmla="*/ 7932 w 10227"/>
                <a:gd name="connsiteY43" fmla="*/ 4025 h 10081"/>
                <a:gd name="connsiteX44" fmla="*/ 7755 w 10227"/>
                <a:gd name="connsiteY44" fmla="*/ 4242 h 10081"/>
                <a:gd name="connsiteX45" fmla="*/ 7660 w 10227"/>
                <a:gd name="connsiteY45" fmla="*/ 3632 h 10081"/>
                <a:gd name="connsiteX46" fmla="*/ 7508 w 10227"/>
                <a:gd name="connsiteY46" fmla="*/ 3348 h 10081"/>
                <a:gd name="connsiteX47" fmla="*/ 7409 w 10227"/>
                <a:gd name="connsiteY47" fmla="*/ 3318 h 10081"/>
                <a:gd name="connsiteX48" fmla="*/ 6936 w 10227"/>
                <a:gd name="connsiteY48" fmla="*/ 3667 h 10081"/>
                <a:gd name="connsiteX49" fmla="*/ 6768 w 10227"/>
                <a:gd name="connsiteY49" fmla="*/ 3763 h 10081"/>
                <a:gd name="connsiteX50" fmla="*/ 7043 w 10227"/>
                <a:gd name="connsiteY50" fmla="*/ 5425 h 10081"/>
                <a:gd name="connsiteX51" fmla="*/ 6885 w 10227"/>
                <a:gd name="connsiteY51" fmla="*/ 5661 h 10081"/>
                <a:gd name="connsiteX52" fmla="*/ 6617 w 10227"/>
                <a:gd name="connsiteY52" fmla="*/ 4127 h 10081"/>
                <a:gd name="connsiteX53" fmla="*/ 5817 w 10227"/>
                <a:gd name="connsiteY53" fmla="*/ 4990 h 10081"/>
                <a:gd name="connsiteX54" fmla="*/ 6149 w 10227"/>
                <a:gd name="connsiteY54" fmla="*/ 6815 h 10081"/>
                <a:gd name="connsiteX55" fmla="*/ 5933 w 10227"/>
                <a:gd name="connsiteY55" fmla="*/ 7183 h 10081"/>
                <a:gd name="connsiteX56" fmla="*/ 5599 w 10227"/>
                <a:gd name="connsiteY56" fmla="*/ 5478 h 10081"/>
                <a:gd name="connsiteX57" fmla="*/ 5550 w 10227"/>
                <a:gd name="connsiteY57" fmla="*/ 4947 h 10081"/>
                <a:gd name="connsiteX58" fmla="*/ 5586 w 10227"/>
                <a:gd name="connsiteY58" fmla="*/ 4576 h 10081"/>
                <a:gd name="connsiteX59" fmla="*/ 5659 w 10227"/>
                <a:gd name="connsiteY59" fmla="*/ 4412 h 10081"/>
                <a:gd name="connsiteX60" fmla="*/ 5670 w 10227"/>
                <a:gd name="connsiteY60" fmla="*/ 4290 h 10081"/>
                <a:gd name="connsiteX61" fmla="*/ 5666 w 10227"/>
                <a:gd name="connsiteY61" fmla="*/ 4199 h 10081"/>
                <a:gd name="connsiteX62" fmla="*/ 5250 w 10227"/>
                <a:gd name="connsiteY62" fmla="*/ 4675 h 10081"/>
                <a:gd name="connsiteX63" fmla="*/ 5078 w 10227"/>
                <a:gd name="connsiteY63" fmla="*/ 4716 h 10081"/>
                <a:gd name="connsiteX64" fmla="*/ 4816 w 10227"/>
                <a:gd name="connsiteY64" fmla="*/ 4838 h 10081"/>
                <a:gd name="connsiteX65" fmla="*/ 4522 w 10227"/>
                <a:gd name="connsiteY65" fmla="*/ 4858 h 10081"/>
                <a:gd name="connsiteX66" fmla="*/ 4333 w 10227"/>
                <a:gd name="connsiteY66" fmla="*/ 4919 h 10081"/>
                <a:gd name="connsiteX67" fmla="*/ 4154 w 10227"/>
                <a:gd name="connsiteY67" fmla="*/ 5142 h 10081"/>
                <a:gd name="connsiteX68" fmla="*/ 4133 w 10227"/>
                <a:gd name="connsiteY68" fmla="*/ 5446 h 10081"/>
                <a:gd name="connsiteX69" fmla="*/ 4126 w 10227"/>
                <a:gd name="connsiteY69" fmla="*/ 5740 h 10081"/>
                <a:gd name="connsiteX70" fmla="*/ 4165 w 10227"/>
                <a:gd name="connsiteY70" fmla="*/ 5953 h 10081"/>
                <a:gd name="connsiteX71" fmla="*/ 4179 w 10227"/>
                <a:gd name="connsiteY71" fmla="*/ 6166 h 10081"/>
                <a:gd name="connsiteX72" fmla="*/ 3923 w 10227"/>
                <a:gd name="connsiteY72" fmla="*/ 5903 h 10081"/>
                <a:gd name="connsiteX73" fmla="*/ 3738 w 10227"/>
                <a:gd name="connsiteY73" fmla="*/ 5284 h 10081"/>
                <a:gd name="connsiteX74" fmla="*/ 3475 w 10227"/>
                <a:gd name="connsiteY74" fmla="*/ 5071 h 10081"/>
                <a:gd name="connsiteX75" fmla="*/ 3262 w 10227"/>
                <a:gd name="connsiteY75" fmla="*/ 5254 h 10081"/>
                <a:gd name="connsiteX76" fmla="*/ 2989 w 10227"/>
                <a:gd name="connsiteY76" fmla="*/ 5558 h 10081"/>
                <a:gd name="connsiteX77" fmla="*/ 2674 w 10227"/>
                <a:gd name="connsiteY77" fmla="*/ 5923 h 10081"/>
                <a:gd name="connsiteX78" fmla="*/ 2222 w 10227"/>
                <a:gd name="connsiteY78" fmla="*/ 6755 h 10081"/>
                <a:gd name="connsiteX79" fmla="*/ 2065 w 10227"/>
                <a:gd name="connsiteY79" fmla="*/ 7018 h 10081"/>
                <a:gd name="connsiteX80" fmla="*/ 472 w 10227"/>
                <a:gd name="connsiteY80" fmla="*/ 9888 h 10081"/>
                <a:gd name="connsiteX81" fmla="*/ 346 w 10227"/>
                <a:gd name="connsiteY81" fmla="*/ 10000 h 10081"/>
                <a:gd name="connsiteX82" fmla="*/ 97 w 10227"/>
                <a:gd name="connsiteY82" fmla="*/ 10070 h 10081"/>
                <a:gd name="connsiteX83" fmla="*/ 0 w 10227"/>
                <a:gd name="connsiteY83" fmla="*/ 9710 h 10081"/>
                <a:gd name="connsiteX0" fmla="*/ 9 w 10236"/>
                <a:gd name="connsiteY0" fmla="*/ 9710 h 10081"/>
                <a:gd name="connsiteX1" fmla="*/ 7 w 10236"/>
                <a:gd name="connsiteY1" fmla="*/ 9483 h 10081"/>
                <a:gd name="connsiteX2" fmla="*/ 59 w 10236"/>
                <a:gd name="connsiteY2" fmla="*/ 9326 h 10081"/>
                <a:gd name="connsiteX3" fmla="*/ 115 w 10236"/>
                <a:gd name="connsiteY3" fmla="*/ 9189 h 10081"/>
                <a:gd name="connsiteX4" fmla="*/ 242 w 10236"/>
                <a:gd name="connsiteY4" fmla="*/ 8895 h 10081"/>
                <a:gd name="connsiteX5" fmla="*/ 1331 w 10236"/>
                <a:gd name="connsiteY5" fmla="*/ 7041 h 10081"/>
                <a:gd name="connsiteX6" fmla="*/ 2021 w 10236"/>
                <a:gd name="connsiteY6" fmla="*/ 6024 h 10081"/>
                <a:gd name="connsiteX7" fmla="*/ 2221 w 10236"/>
                <a:gd name="connsiteY7" fmla="*/ 5710 h 10081"/>
                <a:gd name="connsiteX8" fmla="*/ 2441 w 10236"/>
                <a:gd name="connsiteY8" fmla="*/ 5375 h 10081"/>
                <a:gd name="connsiteX9" fmla="*/ 2704 w 10236"/>
                <a:gd name="connsiteY9" fmla="*/ 5051 h 10081"/>
                <a:gd name="connsiteX10" fmla="*/ 3180 w 10236"/>
                <a:gd name="connsiteY10" fmla="*/ 4533 h 10081"/>
                <a:gd name="connsiteX11" fmla="*/ 3516 w 10236"/>
                <a:gd name="connsiteY11" fmla="*/ 4229 h 10081"/>
                <a:gd name="connsiteX12" fmla="*/ 3534 w 10236"/>
                <a:gd name="connsiteY12" fmla="*/ 4167 h 10081"/>
                <a:gd name="connsiteX13" fmla="*/ 3507 w 10236"/>
                <a:gd name="connsiteY13" fmla="*/ 4300 h 10081"/>
                <a:gd name="connsiteX14" fmla="*/ 3757 w 10236"/>
                <a:gd name="connsiteY14" fmla="*/ 4006 h 10081"/>
                <a:gd name="connsiteX15" fmla="*/ 3932 w 10236"/>
                <a:gd name="connsiteY15" fmla="*/ 3864 h 10081"/>
                <a:gd name="connsiteX16" fmla="*/ 4114 w 10236"/>
                <a:gd name="connsiteY16" fmla="*/ 3732 h 10081"/>
                <a:gd name="connsiteX17" fmla="*/ 4356 w 10236"/>
                <a:gd name="connsiteY17" fmla="*/ 3529 h 10081"/>
                <a:gd name="connsiteX18" fmla="*/ 4604 w 10236"/>
                <a:gd name="connsiteY18" fmla="*/ 3398 h 10081"/>
                <a:gd name="connsiteX19" fmla="*/ 5038 w 10236"/>
                <a:gd name="connsiteY19" fmla="*/ 3093 h 10081"/>
                <a:gd name="connsiteX20" fmla="*/ 5311 w 10236"/>
                <a:gd name="connsiteY20" fmla="*/ 2850 h 10081"/>
                <a:gd name="connsiteX21" fmla="*/ 5479 w 10236"/>
                <a:gd name="connsiteY21" fmla="*/ 2698 h 10081"/>
                <a:gd name="connsiteX22" fmla="*/ 5633 w 10236"/>
                <a:gd name="connsiteY22" fmla="*/ 2546 h 10081"/>
                <a:gd name="connsiteX23" fmla="*/ 5784 w 10236"/>
                <a:gd name="connsiteY23" fmla="*/ 2394 h 10081"/>
                <a:gd name="connsiteX24" fmla="*/ 6036 w 10236"/>
                <a:gd name="connsiteY24" fmla="*/ 2150 h 10081"/>
                <a:gd name="connsiteX25" fmla="*/ 6319 w 10236"/>
                <a:gd name="connsiteY25" fmla="*/ 1968 h 10081"/>
                <a:gd name="connsiteX26" fmla="*/ 6589 w 10236"/>
                <a:gd name="connsiteY26" fmla="*/ 1917 h 10081"/>
                <a:gd name="connsiteX27" fmla="*/ 6865 w 10236"/>
                <a:gd name="connsiteY27" fmla="*/ 1886 h 10081"/>
                <a:gd name="connsiteX28" fmla="*/ 7264 w 10236"/>
                <a:gd name="connsiteY28" fmla="*/ 1785 h 10081"/>
                <a:gd name="connsiteX29" fmla="*/ 8227 w 10236"/>
                <a:gd name="connsiteY29" fmla="*/ 1400 h 10081"/>
                <a:gd name="connsiteX30" fmla="*/ 8678 w 10236"/>
                <a:gd name="connsiteY30" fmla="*/ 1187 h 10081"/>
                <a:gd name="connsiteX31" fmla="*/ 9028 w 10236"/>
                <a:gd name="connsiteY31" fmla="*/ 963 h 10081"/>
                <a:gd name="connsiteX32" fmla="*/ 9445 w 10236"/>
                <a:gd name="connsiteY32" fmla="*/ 659 h 10081"/>
                <a:gd name="connsiteX33" fmla="*/ 9833 w 10236"/>
                <a:gd name="connsiteY33" fmla="*/ 304 h 10081"/>
                <a:gd name="connsiteX34" fmla="*/ 10127 w 10236"/>
                <a:gd name="connsiteY34" fmla="*/ 0 h 10081"/>
                <a:gd name="connsiteX35" fmla="*/ 10236 w 10236"/>
                <a:gd name="connsiteY35" fmla="*/ 1024 h 10081"/>
                <a:gd name="connsiteX36" fmla="*/ 6893 w 10236"/>
                <a:gd name="connsiteY36" fmla="*/ 2890 h 10081"/>
                <a:gd name="connsiteX37" fmla="*/ 6914 w 10236"/>
                <a:gd name="connsiteY37" fmla="*/ 3195 h 10081"/>
                <a:gd name="connsiteX38" fmla="*/ 7180 w 10236"/>
                <a:gd name="connsiteY38" fmla="*/ 3002 h 10081"/>
                <a:gd name="connsiteX39" fmla="*/ 7439 w 10236"/>
                <a:gd name="connsiteY39" fmla="*/ 2850 h 10081"/>
                <a:gd name="connsiteX40" fmla="*/ 7569 w 10236"/>
                <a:gd name="connsiteY40" fmla="*/ 2789 h 10081"/>
                <a:gd name="connsiteX41" fmla="*/ 7664 w 10236"/>
                <a:gd name="connsiteY41" fmla="*/ 2860 h 10081"/>
                <a:gd name="connsiteX42" fmla="*/ 7769 w 10236"/>
                <a:gd name="connsiteY42" fmla="*/ 3012 h 10081"/>
                <a:gd name="connsiteX43" fmla="*/ 7836 w 10236"/>
                <a:gd name="connsiteY43" fmla="*/ 3374 h 10081"/>
                <a:gd name="connsiteX44" fmla="*/ 7941 w 10236"/>
                <a:gd name="connsiteY44" fmla="*/ 4025 h 10081"/>
                <a:gd name="connsiteX45" fmla="*/ 7764 w 10236"/>
                <a:gd name="connsiteY45" fmla="*/ 4242 h 10081"/>
                <a:gd name="connsiteX46" fmla="*/ 7669 w 10236"/>
                <a:gd name="connsiteY46" fmla="*/ 3632 h 10081"/>
                <a:gd name="connsiteX47" fmla="*/ 7517 w 10236"/>
                <a:gd name="connsiteY47" fmla="*/ 3348 h 10081"/>
                <a:gd name="connsiteX48" fmla="*/ 7418 w 10236"/>
                <a:gd name="connsiteY48" fmla="*/ 3318 h 10081"/>
                <a:gd name="connsiteX49" fmla="*/ 6945 w 10236"/>
                <a:gd name="connsiteY49" fmla="*/ 3667 h 10081"/>
                <a:gd name="connsiteX50" fmla="*/ 6777 w 10236"/>
                <a:gd name="connsiteY50" fmla="*/ 3763 h 10081"/>
                <a:gd name="connsiteX51" fmla="*/ 7052 w 10236"/>
                <a:gd name="connsiteY51" fmla="*/ 5425 h 10081"/>
                <a:gd name="connsiteX52" fmla="*/ 6894 w 10236"/>
                <a:gd name="connsiteY52" fmla="*/ 5661 h 10081"/>
                <a:gd name="connsiteX53" fmla="*/ 6626 w 10236"/>
                <a:gd name="connsiteY53" fmla="*/ 4127 h 10081"/>
                <a:gd name="connsiteX54" fmla="*/ 5826 w 10236"/>
                <a:gd name="connsiteY54" fmla="*/ 4990 h 10081"/>
                <a:gd name="connsiteX55" fmla="*/ 6158 w 10236"/>
                <a:gd name="connsiteY55" fmla="*/ 6815 h 10081"/>
                <a:gd name="connsiteX56" fmla="*/ 5942 w 10236"/>
                <a:gd name="connsiteY56" fmla="*/ 7183 h 10081"/>
                <a:gd name="connsiteX57" fmla="*/ 5608 w 10236"/>
                <a:gd name="connsiteY57" fmla="*/ 5478 h 10081"/>
                <a:gd name="connsiteX58" fmla="*/ 5559 w 10236"/>
                <a:gd name="connsiteY58" fmla="*/ 4947 h 10081"/>
                <a:gd name="connsiteX59" fmla="*/ 5595 w 10236"/>
                <a:gd name="connsiteY59" fmla="*/ 4576 h 10081"/>
                <a:gd name="connsiteX60" fmla="*/ 5668 w 10236"/>
                <a:gd name="connsiteY60" fmla="*/ 4412 h 10081"/>
                <a:gd name="connsiteX61" fmla="*/ 5679 w 10236"/>
                <a:gd name="connsiteY61" fmla="*/ 4290 h 10081"/>
                <a:gd name="connsiteX62" fmla="*/ 5675 w 10236"/>
                <a:gd name="connsiteY62" fmla="*/ 4199 h 10081"/>
                <a:gd name="connsiteX63" fmla="*/ 5259 w 10236"/>
                <a:gd name="connsiteY63" fmla="*/ 4675 h 10081"/>
                <a:gd name="connsiteX64" fmla="*/ 5087 w 10236"/>
                <a:gd name="connsiteY64" fmla="*/ 4716 h 10081"/>
                <a:gd name="connsiteX65" fmla="*/ 4825 w 10236"/>
                <a:gd name="connsiteY65" fmla="*/ 4838 h 10081"/>
                <a:gd name="connsiteX66" fmla="*/ 4531 w 10236"/>
                <a:gd name="connsiteY66" fmla="*/ 4858 h 10081"/>
                <a:gd name="connsiteX67" fmla="*/ 4342 w 10236"/>
                <a:gd name="connsiteY67" fmla="*/ 4919 h 10081"/>
                <a:gd name="connsiteX68" fmla="*/ 4163 w 10236"/>
                <a:gd name="connsiteY68" fmla="*/ 5142 h 10081"/>
                <a:gd name="connsiteX69" fmla="*/ 4142 w 10236"/>
                <a:gd name="connsiteY69" fmla="*/ 5446 h 10081"/>
                <a:gd name="connsiteX70" fmla="*/ 4135 w 10236"/>
                <a:gd name="connsiteY70" fmla="*/ 5740 h 10081"/>
                <a:gd name="connsiteX71" fmla="*/ 4174 w 10236"/>
                <a:gd name="connsiteY71" fmla="*/ 5953 h 10081"/>
                <a:gd name="connsiteX72" fmla="*/ 4188 w 10236"/>
                <a:gd name="connsiteY72" fmla="*/ 6166 h 10081"/>
                <a:gd name="connsiteX73" fmla="*/ 3932 w 10236"/>
                <a:gd name="connsiteY73" fmla="*/ 5903 h 10081"/>
                <a:gd name="connsiteX74" fmla="*/ 3747 w 10236"/>
                <a:gd name="connsiteY74" fmla="*/ 5284 h 10081"/>
                <a:gd name="connsiteX75" fmla="*/ 3484 w 10236"/>
                <a:gd name="connsiteY75" fmla="*/ 5071 h 10081"/>
                <a:gd name="connsiteX76" fmla="*/ 3271 w 10236"/>
                <a:gd name="connsiteY76" fmla="*/ 5254 h 10081"/>
                <a:gd name="connsiteX77" fmla="*/ 2998 w 10236"/>
                <a:gd name="connsiteY77" fmla="*/ 5558 h 10081"/>
                <a:gd name="connsiteX78" fmla="*/ 2683 w 10236"/>
                <a:gd name="connsiteY78" fmla="*/ 5923 h 10081"/>
                <a:gd name="connsiteX79" fmla="*/ 2231 w 10236"/>
                <a:gd name="connsiteY79" fmla="*/ 6755 h 10081"/>
                <a:gd name="connsiteX80" fmla="*/ 2074 w 10236"/>
                <a:gd name="connsiteY80" fmla="*/ 7018 h 10081"/>
                <a:gd name="connsiteX81" fmla="*/ 481 w 10236"/>
                <a:gd name="connsiteY81" fmla="*/ 9888 h 10081"/>
                <a:gd name="connsiteX82" fmla="*/ 355 w 10236"/>
                <a:gd name="connsiteY82" fmla="*/ 10000 h 10081"/>
                <a:gd name="connsiteX83" fmla="*/ 106 w 10236"/>
                <a:gd name="connsiteY83" fmla="*/ 10070 h 10081"/>
                <a:gd name="connsiteX84" fmla="*/ 9 w 10236"/>
                <a:gd name="connsiteY84" fmla="*/ 9710 h 1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236" h="10081">
                  <a:moveTo>
                    <a:pt x="9" y="9710"/>
                  </a:moveTo>
                  <a:cubicBezTo>
                    <a:pt x="-6" y="9612"/>
                    <a:pt x="-1" y="9547"/>
                    <a:pt x="7" y="9483"/>
                  </a:cubicBezTo>
                  <a:cubicBezTo>
                    <a:pt x="15" y="9419"/>
                    <a:pt x="42" y="9375"/>
                    <a:pt x="59" y="9326"/>
                  </a:cubicBezTo>
                  <a:cubicBezTo>
                    <a:pt x="77" y="9244"/>
                    <a:pt x="85" y="9261"/>
                    <a:pt x="115" y="9189"/>
                  </a:cubicBezTo>
                  <a:cubicBezTo>
                    <a:pt x="145" y="9117"/>
                    <a:pt x="39" y="9258"/>
                    <a:pt x="242" y="8895"/>
                  </a:cubicBezTo>
                  <a:lnTo>
                    <a:pt x="1331" y="7041"/>
                  </a:lnTo>
                  <a:cubicBezTo>
                    <a:pt x="1628" y="6513"/>
                    <a:pt x="1895" y="6237"/>
                    <a:pt x="2021" y="6024"/>
                  </a:cubicBezTo>
                  <a:lnTo>
                    <a:pt x="2221" y="5710"/>
                  </a:lnTo>
                  <a:cubicBezTo>
                    <a:pt x="2294" y="5598"/>
                    <a:pt x="2368" y="5487"/>
                    <a:pt x="2441" y="5375"/>
                  </a:cubicBezTo>
                  <a:lnTo>
                    <a:pt x="2704" y="5051"/>
                  </a:lnTo>
                  <a:lnTo>
                    <a:pt x="3180" y="4533"/>
                  </a:lnTo>
                  <a:lnTo>
                    <a:pt x="3516" y="4229"/>
                  </a:lnTo>
                  <a:cubicBezTo>
                    <a:pt x="3555" y="4164"/>
                    <a:pt x="3495" y="4232"/>
                    <a:pt x="3534" y="4167"/>
                  </a:cubicBezTo>
                  <a:cubicBezTo>
                    <a:pt x="3551" y="4143"/>
                    <a:pt x="3470" y="4327"/>
                    <a:pt x="3507" y="4300"/>
                  </a:cubicBezTo>
                  <a:cubicBezTo>
                    <a:pt x="3544" y="4273"/>
                    <a:pt x="3704" y="4043"/>
                    <a:pt x="3757" y="4006"/>
                  </a:cubicBezTo>
                  <a:lnTo>
                    <a:pt x="3932" y="3864"/>
                  </a:lnTo>
                  <a:lnTo>
                    <a:pt x="4114" y="3732"/>
                  </a:lnTo>
                  <a:lnTo>
                    <a:pt x="4356" y="3529"/>
                  </a:lnTo>
                  <a:lnTo>
                    <a:pt x="4604" y="3398"/>
                  </a:lnTo>
                  <a:lnTo>
                    <a:pt x="5038" y="3093"/>
                  </a:lnTo>
                  <a:lnTo>
                    <a:pt x="5311" y="2850"/>
                  </a:lnTo>
                  <a:lnTo>
                    <a:pt x="5479" y="2698"/>
                  </a:lnTo>
                  <a:cubicBezTo>
                    <a:pt x="5530" y="2647"/>
                    <a:pt x="5582" y="2597"/>
                    <a:pt x="5633" y="2546"/>
                  </a:cubicBezTo>
                  <a:cubicBezTo>
                    <a:pt x="5683" y="2495"/>
                    <a:pt x="5734" y="2445"/>
                    <a:pt x="5784" y="2394"/>
                  </a:cubicBezTo>
                  <a:lnTo>
                    <a:pt x="6036" y="2150"/>
                  </a:lnTo>
                  <a:lnTo>
                    <a:pt x="6319" y="1968"/>
                  </a:lnTo>
                  <a:lnTo>
                    <a:pt x="6589" y="1917"/>
                  </a:lnTo>
                  <a:lnTo>
                    <a:pt x="6865" y="1886"/>
                  </a:lnTo>
                  <a:lnTo>
                    <a:pt x="7264" y="1785"/>
                  </a:lnTo>
                  <a:lnTo>
                    <a:pt x="8227" y="1400"/>
                  </a:lnTo>
                  <a:lnTo>
                    <a:pt x="8678" y="1187"/>
                  </a:lnTo>
                  <a:lnTo>
                    <a:pt x="9028" y="963"/>
                  </a:lnTo>
                  <a:lnTo>
                    <a:pt x="9445" y="659"/>
                  </a:lnTo>
                  <a:lnTo>
                    <a:pt x="9833" y="304"/>
                  </a:lnTo>
                  <a:lnTo>
                    <a:pt x="10127" y="0"/>
                  </a:lnTo>
                  <a:cubicBezTo>
                    <a:pt x="10163" y="341"/>
                    <a:pt x="10200" y="683"/>
                    <a:pt x="10236" y="1024"/>
                  </a:cubicBezTo>
                  <a:lnTo>
                    <a:pt x="6893" y="2890"/>
                  </a:lnTo>
                  <a:cubicBezTo>
                    <a:pt x="6900" y="2992"/>
                    <a:pt x="6907" y="3093"/>
                    <a:pt x="6914" y="3195"/>
                  </a:cubicBezTo>
                  <a:lnTo>
                    <a:pt x="7180" y="3002"/>
                  </a:lnTo>
                  <a:lnTo>
                    <a:pt x="7439" y="2850"/>
                  </a:lnTo>
                  <a:lnTo>
                    <a:pt x="7569" y="2789"/>
                  </a:lnTo>
                  <a:lnTo>
                    <a:pt x="7664" y="2860"/>
                  </a:lnTo>
                  <a:cubicBezTo>
                    <a:pt x="7690" y="2911"/>
                    <a:pt x="7743" y="2961"/>
                    <a:pt x="7769" y="3012"/>
                  </a:cubicBezTo>
                  <a:cubicBezTo>
                    <a:pt x="7791" y="3124"/>
                    <a:pt x="7814" y="3262"/>
                    <a:pt x="7836" y="3374"/>
                  </a:cubicBezTo>
                  <a:lnTo>
                    <a:pt x="7941" y="4025"/>
                  </a:lnTo>
                  <a:cubicBezTo>
                    <a:pt x="7909" y="4079"/>
                    <a:pt x="7796" y="4188"/>
                    <a:pt x="7764" y="4242"/>
                  </a:cubicBezTo>
                  <a:cubicBezTo>
                    <a:pt x="7710" y="4217"/>
                    <a:pt x="7710" y="3781"/>
                    <a:pt x="7669" y="3632"/>
                  </a:cubicBezTo>
                  <a:cubicBezTo>
                    <a:pt x="7628" y="3483"/>
                    <a:pt x="7554" y="3441"/>
                    <a:pt x="7517" y="3348"/>
                  </a:cubicBezTo>
                  <a:cubicBezTo>
                    <a:pt x="7484" y="3294"/>
                    <a:pt x="7451" y="3372"/>
                    <a:pt x="7418" y="3318"/>
                  </a:cubicBezTo>
                  <a:lnTo>
                    <a:pt x="6945" y="3667"/>
                  </a:lnTo>
                  <a:lnTo>
                    <a:pt x="6777" y="3763"/>
                  </a:lnTo>
                  <a:cubicBezTo>
                    <a:pt x="6860" y="4290"/>
                    <a:pt x="6969" y="4898"/>
                    <a:pt x="7052" y="5425"/>
                  </a:cubicBezTo>
                  <a:cubicBezTo>
                    <a:pt x="7021" y="5486"/>
                    <a:pt x="6925" y="5600"/>
                    <a:pt x="6894" y="5661"/>
                  </a:cubicBezTo>
                  <a:cubicBezTo>
                    <a:pt x="6805" y="5150"/>
                    <a:pt x="6715" y="4638"/>
                    <a:pt x="6626" y="4127"/>
                  </a:cubicBezTo>
                  <a:lnTo>
                    <a:pt x="5826" y="4990"/>
                  </a:lnTo>
                  <a:cubicBezTo>
                    <a:pt x="5937" y="5598"/>
                    <a:pt x="6047" y="6207"/>
                    <a:pt x="6158" y="6815"/>
                  </a:cubicBezTo>
                  <a:cubicBezTo>
                    <a:pt x="6131" y="6893"/>
                    <a:pt x="5969" y="7105"/>
                    <a:pt x="5942" y="7183"/>
                  </a:cubicBezTo>
                  <a:cubicBezTo>
                    <a:pt x="5822" y="6588"/>
                    <a:pt x="5728" y="6073"/>
                    <a:pt x="5608" y="5478"/>
                  </a:cubicBezTo>
                  <a:cubicBezTo>
                    <a:pt x="5598" y="5417"/>
                    <a:pt x="5569" y="5008"/>
                    <a:pt x="5559" y="4947"/>
                  </a:cubicBezTo>
                  <a:cubicBezTo>
                    <a:pt x="5571" y="4823"/>
                    <a:pt x="5583" y="4700"/>
                    <a:pt x="5595" y="4576"/>
                  </a:cubicBezTo>
                  <a:cubicBezTo>
                    <a:pt x="5619" y="4521"/>
                    <a:pt x="5644" y="4467"/>
                    <a:pt x="5668" y="4412"/>
                  </a:cubicBezTo>
                  <a:cubicBezTo>
                    <a:pt x="5672" y="4371"/>
                    <a:pt x="5675" y="4331"/>
                    <a:pt x="5679" y="4290"/>
                  </a:cubicBezTo>
                  <a:cubicBezTo>
                    <a:pt x="5678" y="4260"/>
                    <a:pt x="5676" y="4229"/>
                    <a:pt x="5675" y="4199"/>
                  </a:cubicBezTo>
                  <a:lnTo>
                    <a:pt x="5259" y="4675"/>
                  </a:lnTo>
                  <a:lnTo>
                    <a:pt x="5087" y="4716"/>
                  </a:lnTo>
                  <a:lnTo>
                    <a:pt x="4825" y="4838"/>
                  </a:lnTo>
                  <a:lnTo>
                    <a:pt x="4531" y="4858"/>
                  </a:lnTo>
                  <a:lnTo>
                    <a:pt x="4342" y="4919"/>
                  </a:lnTo>
                  <a:cubicBezTo>
                    <a:pt x="4282" y="4993"/>
                    <a:pt x="4223" y="5068"/>
                    <a:pt x="4163" y="5142"/>
                  </a:cubicBezTo>
                  <a:cubicBezTo>
                    <a:pt x="4156" y="5243"/>
                    <a:pt x="4149" y="5345"/>
                    <a:pt x="4142" y="5446"/>
                  </a:cubicBezTo>
                  <a:cubicBezTo>
                    <a:pt x="4140" y="5544"/>
                    <a:pt x="4137" y="5642"/>
                    <a:pt x="4135" y="5740"/>
                  </a:cubicBezTo>
                  <a:lnTo>
                    <a:pt x="4174" y="5953"/>
                  </a:lnTo>
                  <a:cubicBezTo>
                    <a:pt x="4179" y="6024"/>
                    <a:pt x="4183" y="6095"/>
                    <a:pt x="4188" y="6166"/>
                  </a:cubicBezTo>
                  <a:lnTo>
                    <a:pt x="3932" y="5903"/>
                  </a:lnTo>
                  <a:cubicBezTo>
                    <a:pt x="3870" y="5697"/>
                    <a:pt x="3809" y="5490"/>
                    <a:pt x="3747" y="5284"/>
                  </a:cubicBezTo>
                  <a:lnTo>
                    <a:pt x="3484" y="5071"/>
                  </a:lnTo>
                  <a:lnTo>
                    <a:pt x="3271" y="5254"/>
                  </a:lnTo>
                  <a:lnTo>
                    <a:pt x="2998" y="5558"/>
                  </a:lnTo>
                  <a:lnTo>
                    <a:pt x="2683" y="5923"/>
                  </a:lnTo>
                  <a:lnTo>
                    <a:pt x="2231" y="6755"/>
                  </a:lnTo>
                  <a:cubicBezTo>
                    <a:pt x="2179" y="6843"/>
                    <a:pt x="2126" y="6930"/>
                    <a:pt x="2074" y="7018"/>
                  </a:cubicBezTo>
                  <a:lnTo>
                    <a:pt x="481" y="9888"/>
                  </a:lnTo>
                  <a:lnTo>
                    <a:pt x="355" y="10000"/>
                  </a:lnTo>
                  <a:cubicBezTo>
                    <a:pt x="303" y="9995"/>
                    <a:pt x="164" y="10118"/>
                    <a:pt x="106" y="10070"/>
                  </a:cubicBezTo>
                  <a:cubicBezTo>
                    <a:pt x="48" y="10022"/>
                    <a:pt x="27" y="9798"/>
                    <a:pt x="9" y="9710"/>
                  </a:cubicBezTo>
                  <a:close/>
                </a:path>
              </a:pathLst>
            </a:custGeom>
            <a:solidFill>
              <a:schemeClr val="bg1"/>
            </a:solidFill>
            <a:ln>
              <a:noFill/>
            </a:ln>
            <a:extLst/>
          </p:spPr>
          <p:txBody>
            <a:bodyPr/>
            <a:lstStyle/>
            <a:p>
              <a:endParaRPr lang="ja-JP" altLang="en-US"/>
            </a:p>
          </p:txBody>
        </p:sp>
        <p:sp>
          <p:nvSpPr>
            <p:cNvPr id="305" name="Freeform 51"/>
            <p:cNvSpPr>
              <a:spLocks/>
            </p:cNvSpPr>
            <p:nvPr/>
          </p:nvSpPr>
          <p:spPr bwMode="auto">
            <a:xfrm>
              <a:off x="5647545" y="5345872"/>
              <a:ext cx="3269148" cy="467863"/>
            </a:xfrm>
            <a:custGeom>
              <a:avLst/>
              <a:gdLst>
                <a:gd name="T0" fmla="*/ 0 w 3558"/>
                <a:gd name="T1" fmla="*/ 1101959318 h 516"/>
                <a:gd name="T2" fmla="*/ 2065766342 w 3558"/>
                <a:gd name="T3" fmla="*/ 0 h 516"/>
                <a:gd name="T4" fmla="*/ 2147483647 w 3558"/>
                <a:gd name="T5" fmla="*/ 0 h 516"/>
                <a:gd name="T6" fmla="*/ 0 60000 65536"/>
                <a:gd name="T7" fmla="*/ 0 60000 65536"/>
                <a:gd name="T8" fmla="*/ 0 60000 65536"/>
                <a:gd name="T9" fmla="*/ 0 w 3558"/>
                <a:gd name="T10" fmla="*/ 0 h 516"/>
                <a:gd name="T11" fmla="*/ 3558 w 3558"/>
                <a:gd name="T12" fmla="*/ 516 h 516"/>
              </a:gdLst>
              <a:ahLst/>
              <a:cxnLst>
                <a:cxn ang="T6">
                  <a:pos x="T0" y="T1"/>
                </a:cxn>
                <a:cxn ang="T7">
                  <a:pos x="T2" y="T3"/>
                </a:cxn>
                <a:cxn ang="T8">
                  <a:pos x="T4" y="T5"/>
                </a:cxn>
              </a:cxnLst>
              <a:rect l="T9" t="T10" r="T11" b="T12"/>
              <a:pathLst>
                <a:path w="3558" h="516">
                  <a:moveTo>
                    <a:pt x="0" y="516"/>
                  </a:moveTo>
                  <a:lnTo>
                    <a:pt x="942" y="0"/>
                  </a:lnTo>
                  <a:lnTo>
                    <a:pt x="3558" y="0"/>
                  </a:lnTo>
                </a:path>
              </a:pathLst>
            </a:custGeom>
            <a:noFill/>
            <a:ln w="1016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 name="Freeform 52"/>
            <p:cNvSpPr>
              <a:spLocks/>
            </p:cNvSpPr>
            <p:nvPr/>
          </p:nvSpPr>
          <p:spPr bwMode="auto">
            <a:xfrm>
              <a:off x="5625875" y="4109729"/>
              <a:ext cx="3135638" cy="1762118"/>
            </a:xfrm>
            <a:custGeom>
              <a:avLst/>
              <a:gdLst>
                <a:gd name="T0" fmla="*/ 0 w 3378"/>
                <a:gd name="T1" fmla="*/ 340436854 h 1947"/>
                <a:gd name="T2" fmla="*/ 986773142 w 3378"/>
                <a:gd name="T3" fmla="*/ 8511359 h 1947"/>
                <a:gd name="T4" fmla="*/ 2147483647 w 3378"/>
                <a:gd name="T5" fmla="*/ 0 h 1947"/>
                <a:gd name="T6" fmla="*/ 2147483647 w 3378"/>
                <a:gd name="T7" fmla="*/ 2128204 h 1947"/>
                <a:gd name="T8" fmla="*/ 2147483647 w 3378"/>
                <a:gd name="T9" fmla="*/ 140429400 h 1947"/>
                <a:gd name="T10" fmla="*/ 2147483647 w 3378"/>
                <a:gd name="T11" fmla="*/ 582996727 h 1947"/>
                <a:gd name="T12" fmla="*/ 2147483647 w 3378"/>
                <a:gd name="T13" fmla="*/ 1506431768 h 1947"/>
                <a:gd name="T14" fmla="*/ 2147483647 w 3378"/>
                <a:gd name="T15" fmla="*/ 2025596949 h 1947"/>
                <a:gd name="T16" fmla="*/ 2147483647 w 3378"/>
                <a:gd name="T17" fmla="*/ 2147483647 h 1947"/>
                <a:gd name="T18" fmla="*/ 2147483647 w 3378"/>
                <a:gd name="T19" fmla="*/ 2147483647 h 19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8"/>
                <a:gd name="T31" fmla="*/ 0 h 1947"/>
                <a:gd name="T32" fmla="*/ 3378 w 3378"/>
                <a:gd name="T33" fmla="*/ 1947 h 1947"/>
                <a:gd name="connsiteX0" fmla="*/ 0 w 10000"/>
                <a:gd name="connsiteY0" fmla="*/ 822 h 10000"/>
                <a:gd name="connsiteX1" fmla="*/ 1332 w 10000"/>
                <a:gd name="connsiteY1" fmla="*/ 21 h 10000"/>
                <a:gd name="connsiteX2" fmla="*/ 7043 w 10000"/>
                <a:gd name="connsiteY2" fmla="*/ 0 h 10000"/>
                <a:gd name="connsiteX3" fmla="*/ 7652 w 10000"/>
                <a:gd name="connsiteY3" fmla="*/ 5 h 10000"/>
                <a:gd name="connsiteX4" fmla="*/ 7984 w 10000"/>
                <a:gd name="connsiteY4" fmla="*/ 339 h 10000"/>
                <a:gd name="connsiteX5" fmla="*/ 8622 w 10000"/>
                <a:gd name="connsiteY5" fmla="*/ 1407 h 10000"/>
                <a:gd name="connsiteX6" fmla="*/ 9734 w 10000"/>
                <a:gd name="connsiteY6" fmla="*/ 3636 h 10000"/>
                <a:gd name="connsiteX7" fmla="*/ 9988 w 10000"/>
                <a:gd name="connsiteY7" fmla="*/ 4890 h 10000"/>
                <a:gd name="connsiteX8" fmla="*/ 10000 w 10000"/>
                <a:gd name="connsiteY8" fmla="*/ 5809 h 10000"/>
                <a:gd name="connsiteX9" fmla="*/ 9997 w 10000"/>
                <a:gd name="connsiteY9" fmla="*/ 10000 h 10000"/>
                <a:gd name="connsiteX0" fmla="*/ 0 w 10000"/>
                <a:gd name="connsiteY0" fmla="*/ 822 h 10000"/>
                <a:gd name="connsiteX1" fmla="*/ 1332 w 10000"/>
                <a:gd name="connsiteY1" fmla="*/ 21 h 10000"/>
                <a:gd name="connsiteX2" fmla="*/ 7043 w 10000"/>
                <a:gd name="connsiteY2" fmla="*/ 0 h 10000"/>
                <a:gd name="connsiteX3" fmla="*/ 7652 w 10000"/>
                <a:gd name="connsiteY3" fmla="*/ 5 h 10000"/>
                <a:gd name="connsiteX4" fmla="*/ 7984 w 10000"/>
                <a:gd name="connsiteY4" fmla="*/ 339 h 10000"/>
                <a:gd name="connsiteX5" fmla="*/ 8622 w 10000"/>
                <a:gd name="connsiteY5" fmla="*/ 1407 h 10000"/>
                <a:gd name="connsiteX6" fmla="*/ 9816 w 10000"/>
                <a:gd name="connsiteY6" fmla="*/ 3636 h 10000"/>
                <a:gd name="connsiteX7" fmla="*/ 9988 w 10000"/>
                <a:gd name="connsiteY7" fmla="*/ 4890 h 10000"/>
                <a:gd name="connsiteX8" fmla="*/ 10000 w 10000"/>
                <a:gd name="connsiteY8" fmla="*/ 5809 h 10000"/>
                <a:gd name="connsiteX9" fmla="*/ 9997 w 10000"/>
                <a:gd name="connsiteY9" fmla="*/ 10000 h 10000"/>
                <a:gd name="connsiteX0" fmla="*/ 0 w 10080"/>
                <a:gd name="connsiteY0" fmla="*/ 822 h 10000"/>
                <a:gd name="connsiteX1" fmla="*/ 1332 w 10080"/>
                <a:gd name="connsiteY1" fmla="*/ 21 h 10000"/>
                <a:gd name="connsiteX2" fmla="*/ 7043 w 10080"/>
                <a:gd name="connsiteY2" fmla="*/ 0 h 10000"/>
                <a:gd name="connsiteX3" fmla="*/ 7652 w 10080"/>
                <a:gd name="connsiteY3" fmla="*/ 5 h 10000"/>
                <a:gd name="connsiteX4" fmla="*/ 7984 w 10080"/>
                <a:gd name="connsiteY4" fmla="*/ 339 h 10000"/>
                <a:gd name="connsiteX5" fmla="*/ 8622 w 10080"/>
                <a:gd name="connsiteY5" fmla="*/ 1407 h 10000"/>
                <a:gd name="connsiteX6" fmla="*/ 9816 w 10080"/>
                <a:gd name="connsiteY6" fmla="*/ 3636 h 10000"/>
                <a:gd name="connsiteX7" fmla="*/ 10080 w 10080"/>
                <a:gd name="connsiteY7" fmla="*/ 4890 h 10000"/>
                <a:gd name="connsiteX8" fmla="*/ 10000 w 10080"/>
                <a:gd name="connsiteY8" fmla="*/ 5809 h 10000"/>
                <a:gd name="connsiteX9" fmla="*/ 9997 w 10080"/>
                <a:gd name="connsiteY9" fmla="*/ 10000 h 10000"/>
                <a:gd name="connsiteX0" fmla="*/ 0 w 10080"/>
                <a:gd name="connsiteY0" fmla="*/ 822 h 10000"/>
                <a:gd name="connsiteX1" fmla="*/ 1332 w 10080"/>
                <a:gd name="connsiteY1" fmla="*/ 21 h 10000"/>
                <a:gd name="connsiteX2" fmla="*/ 7043 w 10080"/>
                <a:gd name="connsiteY2" fmla="*/ 0 h 10000"/>
                <a:gd name="connsiteX3" fmla="*/ 7652 w 10080"/>
                <a:gd name="connsiteY3" fmla="*/ 5 h 10000"/>
                <a:gd name="connsiteX4" fmla="*/ 7984 w 10080"/>
                <a:gd name="connsiteY4" fmla="*/ 339 h 10000"/>
                <a:gd name="connsiteX5" fmla="*/ 8622 w 10080"/>
                <a:gd name="connsiteY5" fmla="*/ 1407 h 10000"/>
                <a:gd name="connsiteX6" fmla="*/ 9816 w 10080"/>
                <a:gd name="connsiteY6" fmla="*/ 3636 h 10000"/>
                <a:gd name="connsiteX7" fmla="*/ 10080 w 10080"/>
                <a:gd name="connsiteY7" fmla="*/ 4890 h 10000"/>
                <a:gd name="connsiteX8" fmla="*/ 10072 w 10080"/>
                <a:gd name="connsiteY8" fmla="*/ 5827 h 10000"/>
                <a:gd name="connsiteX9" fmla="*/ 9997 w 10080"/>
                <a:gd name="connsiteY9" fmla="*/ 10000 h 10000"/>
                <a:gd name="connsiteX0" fmla="*/ 0 w 10103"/>
                <a:gd name="connsiteY0" fmla="*/ 822 h 10000"/>
                <a:gd name="connsiteX1" fmla="*/ 1332 w 10103"/>
                <a:gd name="connsiteY1" fmla="*/ 21 h 10000"/>
                <a:gd name="connsiteX2" fmla="*/ 7043 w 10103"/>
                <a:gd name="connsiteY2" fmla="*/ 0 h 10000"/>
                <a:gd name="connsiteX3" fmla="*/ 7652 w 10103"/>
                <a:gd name="connsiteY3" fmla="*/ 5 h 10000"/>
                <a:gd name="connsiteX4" fmla="*/ 7984 w 10103"/>
                <a:gd name="connsiteY4" fmla="*/ 339 h 10000"/>
                <a:gd name="connsiteX5" fmla="*/ 8622 w 10103"/>
                <a:gd name="connsiteY5" fmla="*/ 1407 h 10000"/>
                <a:gd name="connsiteX6" fmla="*/ 9816 w 10103"/>
                <a:gd name="connsiteY6" fmla="*/ 3636 h 10000"/>
                <a:gd name="connsiteX7" fmla="*/ 10080 w 10103"/>
                <a:gd name="connsiteY7" fmla="*/ 4890 h 10000"/>
                <a:gd name="connsiteX8" fmla="*/ 10103 w 10103"/>
                <a:gd name="connsiteY8" fmla="*/ 5827 h 10000"/>
                <a:gd name="connsiteX9" fmla="*/ 9997 w 10103"/>
                <a:gd name="connsiteY9" fmla="*/ 10000 h 10000"/>
                <a:gd name="connsiteX0" fmla="*/ 0 w 10103"/>
                <a:gd name="connsiteY0" fmla="*/ 822 h 10000"/>
                <a:gd name="connsiteX1" fmla="*/ 1332 w 10103"/>
                <a:gd name="connsiteY1" fmla="*/ 21 h 10000"/>
                <a:gd name="connsiteX2" fmla="*/ 7043 w 10103"/>
                <a:gd name="connsiteY2" fmla="*/ 0 h 10000"/>
                <a:gd name="connsiteX3" fmla="*/ 7652 w 10103"/>
                <a:gd name="connsiteY3" fmla="*/ 5 h 10000"/>
                <a:gd name="connsiteX4" fmla="*/ 7984 w 10103"/>
                <a:gd name="connsiteY4" fmla="*/ 339 h 10000"/>
                <a:gd name="connsiteX5" fmla="*/ 8622 w 10103"/>
                <a:gd name="connsiteY5" fmla="*/ 1407 h 10000"/>
                <a:gd name="connsiteX6" fmla="*/ 9816 w 10103"/>
                <a:gd name="connsiteY6" fmla="*/ 3636 h 10000"/>
                <a:gd name="connsiteX7" fmla="*/ 10080 w 10103"/>
                <a:gd name="connsiteY7" fmla="*/ 4890 h 10000"/>
                <a:gd name="connsiteX8" fmla="*/ 10103 w 10103"/>
                <a:gd name="connsiteY8" fmla="*/ 5827 h 10000"/>
                <a:gd name="connsiteX9" fmla="*/ 10058 w 10103"/>
                <a:gd name="connsiteY9"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03" h="10000">
                  <a:moveTo>
                    <a:pt x="0" y="822"/>
                  </a:moveTo>
                  <a:lnTo>
                    <a:pt x="1332" y="21"/>
                  </a:lnTo>
                  <a:lnTo>
                    <a:pt x="7043" y="0"/>
                  </a:lnTo>
                  <a:lnTo>
                    <a:pt x="7652" y="5"/>
                  </a:lnTo>
                  <a:cubicBezTo>
                    <a:pt x="7809" y="62"/>
                    <a:pt x="7833" y="108"/>
                    <a:pt x="7984" y="339"/>
                  </a:cubicBezTo>
                  <a:lnTo>
                    <a:pt x="8622" y="1407"/>
                  </a:lnTo>
                  <a:cubicBezTo>
                    <a:pt x="9013" y="2150"/>
                    <a:pt x="9425" y="2893"/>
                    <a:pt x="9816" y="3636"/>
                  </a:cubicBezTo>
                  <a:cubicBezTo>
                    <a:pt x="10052" y="4217"/>
                    <a:pt x="10036" y="4530"/>
                    <a:pt x="10080" y="4890"/>
                  </a:cubicBezTo>
                  <a:cubicBezTo>
                    <a:pt x="10084" y="5196"/>
                    <a:pt x="10099" y="5521"/>
                    <a:pt x="10103" y="5827"/>
                  </a:cubicBezTo>
                  <a:cubicBezTo>
                    <a:pt x="10068" y="7218"/>
                    <a:pt x="10093" y="8609"/>
                    <a:pt x="10058" y="10000"/>
                  </a:cubicBezTo>
                </a:path>
              </a:pathLst>
            </a:custGeom>
            <a:noFill/>
            <a:ln w="5397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 name="Freeform 53"/>
            <p:cNvSpPr>
              <a:spLocks/>
            </p:cNvSpPr>
            <p:nvPr/>
          </p:nvSpPr>
          <p:spPr bwMode="auto">
            <a:xfrm>
              <a:off x="6454243" y="5417516"/>
              <a:ext cx="1767054" cy="421569"/>
            </a:xfrm>
            <a:custGeom>
              <a:avLst/>
              <a:gdLst>
                <a:gd name="T0" fmla="*/ 440868900 w 1923"/>
                <a:gd name="T1" fmla="*/ 990670177 h 466"/>
                <a:gd name="T2" fmla="*/ 0 w 1923"/>
                <a:gd name="T3" fmla="*/ 221093905 h 466"/>
                <a:gd name="T4" fmla="*/ 13160221 w 1923"/>
                <a:gd name="T5" fmla="*/ 155190171 h 466"/>
                <a:gd name="T6" fmla="*/ 230305356 w 1923"/>
                <a:gd name="T7" fmla="*/ 23385619 h 466"/>
                <a:gd name="T8" fmla="*/ 2147483647 w 1923"/>
                <a:gd name="T9" fmla="*/ 40392282 h 466"/>
                <a:gd name="T10" fmla="*/ 2147483647 w 1923"/>
                <a:gd name="T11" fmla="*/ 46769780 h 466"/>
                <a:gd name="T12" fmla="*/ 2147483647 w 1923"/>
                <a:gd name="T13" fmla="*/ 150938505 h 466"/>
                <a:gd name="T14" fmla="*/ 2147483647 w 1923"/>
                <a:gd name="T15" fmla="*/ 952403728 h 466"/>
                <a:gd name="T16" fmla="*/ 0 60000 65536"/>
                <a:gd name="T17" fmla="*/ 0 60000 65536"/>
                <a:gd name="T18" fmla="*/ 0 60000 65536"/>
                <a:gd name="T19" fmla="*/ 0 60000 65536"/>
                <a:gd name="T20" fmla="*/ 0 60000 65536"/>
                <a:gd name="T21" fmla="*/ 0 60000 65536"/>
                <a:gd name="T22" fmla="*/ 0 60000 65536"/>
                <a:gd name="T23" fmla="*/ 0 60000 65536"/>
                <a:gd name="T24" fmla="*/ 0 w 1923"/>
                <a:gd name="T25" fmla="*/ 0 h 466"/>
                <a:gd name="T26" fmla="*/ 1923 w 1923"/>
                <a:gd name="T27" fmla="*/ 466 h 4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3" h="466">
                  <a:moveTo>
                    <a:pt x="201" y="466"/>
                  </a:moveTo>
                  <a:lnTo>
                    <a:pt x="0" y="104"/>
                  </a:lnTo>
                  <a:lnTo>
                    <a:pt x="6" y="73"/>
                  </a:lnTo>
                  <a:lnTo>
                    <a:pt x="105" y="11"/>
                  </a:lnTo>
                  <a:lnTo>
                    <a:pt x="1818" y="19"/>
                  </a:lnTo>
                  <a:lnTo>
                    <a:pt x="1872" y="22"/>
                  </a:lnTo>
                  <a:cubicBezTo>
                    <a:pt x="1889" y="31"/>
                    <a:pt x="1910" y="0"/>
                    <a:pt x="1918" y="71"/>
                  </a:cubicBezTo>
                  <a:lnTo>
                    <a:pt x="1923" y="448"/>
                  </a:lnTo>
                </a:path>
              </a:pathLst>
            </a:custGeom>
            <a:noFill/>
            <a:ln w="4762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 name="Line 54"/>
            <p:cNvSpPr>
              <a:spLocks noChangeShapeType="1"/>
            </p:cNvSpPr>
            <p:nvPr/>
          </p:nvSpPr>
          <p:spPr bwMode="auto">
            <a:xfrm flipV="1">
              <a:off x="7649022" y="5362617"/>
              <a:ext cx="0" cy="477712"/>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 name="Freeform 55"/>
            <p:cNvSpPr>
              <a:spLocks/>
            </p:cNvSpPr>
            <p:nvPr/>
          </p:nvSpPr>
          <p:spPr bwMode="auto">
            <a:xfrm>
              <a:off x="8350886" y="4555923"/>
              <a:ext cx="122137" cy="782069"/>
            </a:xfrm>
            <a:custGeom>
              <a:avLst/>
              <a:gdLst>
                <a:gd name="T0" fmla="*/ 8895532 w 132"/>
                <a:gd name="T1" fmla="*/ 1838885678 h 864"/>
                <a:gd name="T2" fmla="*/ 0 w 132"/>
                <a:gd name="T3" fmla="*/ 349047994 h 864"/>
                <a:gd name="T4" fmla="*/ 40030641 w 132"/>
                <a:gd name="T5" fmla="*/ 240502715 h 864"/>
                <a:gd name="T6" fmla="*/ 293560019 w 132"/>
                <a:gd name="T7" fmla="*/ 0 h 864"/>
                <a:gd name="T8" fmla="*/ 0 60000 65536"/>
                <a:gd name="T9" fmla="*/ 0 60000 65536"/>
                <a:gd name="T10" fmla="*/ 0 60000 65536"/>
                <a:gd name="T11" fmla="*/ 0 60000 65536"/>
                <a:gd name="T12" fmla="*/ 0 w 132"/>
                <a:gd name="T13" fmla="*/ 0 h 864"/>
                <a:gd name="T14" fmla="*/ 132 w 132"/>
                <a:gd name="T15" fmla="*/ 864 h 864"/>
              </a:gdLst>
              <a:ahLst/>
              <a:cxnLst>
                <a:cxn ang="T8">
                  <a:pos x="T0" y="T1"/>
                </a:cxn>
                <a:cxn ang="T9">
                  <a:pos x="T2" y="T3"/>
                </a:cxn>
                <a:cxn ang="T10">
                  <a:pos x="T4" y="T5"/>
                </a:cxn>
                <a:cxn ang="T11">
                  <a:pos x="T6" y="T7"/>
                </a:cxn>
              </a:cxnLst>
              <a:rect l="T12" t="T13" r="T14" b="T15"/>
              <a:pathLst>
                <a:path w="132" h="864">
                  <a:moveTo>
                    <a:pt x="4" y="864"/>
                  </a:moveTo>
                  <a:lnTo>
                    <a:pt x="0" y="164"/>
                  </a:lnTo>
                  <a:lnTo>
                    <a:pt x="18" y="113"/>
                  </a:lnTo>
                  <a:lnTo>
                    <a:pt x="132" y="0"/>
                  </a:lnTo>
                </a:path>
              </a:pathLst>
            </a:custGeom>
            <a:noFill/>
            <a:ln w="3175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 name="Line 56"/>
            <p:cNvSpPr>
              <a:spLocks noChangeShapeType="1"/>
            </p:cNvSpPr>
            <p:nvPr/>
          </p:nvSpPr>
          <p:spPr bwMode="auto">
            <a:xfrm>
              <a:off x="7785935" y="5083099"/>
              <a:ext cx="926866" cy="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 name="Line 57"/>
            <p:cNvSpPr>
              <a:spLocks noChangeShapeType="1"/>
            </p:cNvSpPr>
            <p:nvPr/>
          </p:nvSpPr>
          <p:spPr bwMode="auto">
            <a:xfrm>
              <a:off x="7791845" y="4885885"/>
              <a:ext cx="551589" cy="0"/>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 name="Line 58"/>
            <p:cNvSpPr>
              <a:spLocks noChangeShapeType="1"/>
            </p:cNvSpPr>
            <p:nvPr/>
          </p:nvSpPr>
          <p:spPr bwMode="auto">
            <a:xfrm>
              <a:off x="8630065" y="4711544"/>
              <a:ext cx="286630"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 name="Freeform 60"/>
            <p:cNvSpPr>
              <a:spLocks/>
            </p:cNvSpPr>
            <p:nvPr/>
          </p:nvSpPr>
          <p:spPr bwMode="auto">
            <a:xfrm>
              <a:off x="6003124" y="4669200"/>
              <a:ext cx="666831" cy="189434"/>
            </a:xfrm>
            <a:custGeom>
              <a:avLst/>
              <a:gdLst>
                <a:gd name="T0" fmla="*/ 0 w 726"/>
                <a:gd name="T1" fmla="*/ 467420253 h 220"/>
                <a:gd name="T2" fmla="*/ 865622195 w 726"/>
                <a:gd name="T3" fmla="*/ 0 h 220"/>
                <a:gd name="T4" fmla="*/ 1590991211 w 726"/>
                <a:gd name="T5" fmla="*/ 108356082 h 220"/>
                <a:gd name="T6" fmla="*/ 0 60000 65536"/>
                <a:gd name="T7" fmla="*/ 0 60000 65536"/>
                <a:gd name="T8" fmla="*/ 0 60000 65536"/>
                <a:gd name="T9" fmla="*/ 0 w 726"/>
                <a:gd name="T10" fmla="*/ 0 h 220"/>
                <a:gd name="T11" fmla="*/ 726 w 726"/>
                <a:gd name="T12" fmla="*/ 220 h 220"/>
                <a:gd name="connsiteX0" fmla="*/ 0 w 10000"/>
                <a:gd name="connsiteY0" fmla="*/ 9521 h 9521"/>
                <a:gd name="connsiteX1" fmla="*/ 5441 w 10000"/>
                <a:gd name="connsiteY1" fmla="*/ 0 h 9521"/>
                <a:gd name="connsiteX2" fmla="*/ 10000 w 10000"/>
                <a:gd name="connsiteY2" fmla="*/ 1839 h 9521"/>
              </a:gdLst>
              <a:ahLst/>
              <a:cxnLst>
                <a:cxn ang="0">
                  <a:pos x="connsiteX0" y="connsiteY0"/>
                </a:cxn>
                <a:cxn ang="0">
                  <a:pos x="connsiteX1" y="connsiteY1"/>
                </a:cxn>
                <a:cxn ang="0">
                  <a:pos x="connsiteX2" y="connsiteY2"/>
                </a:cxn>
              </a:cxnLst>
              <a:rect l="l" t="t" r="r" b="b"/>
              <a:pathLst>
                <a:path w="10000" h="9521">
                  <a:moveTo>
                    <a:pt x="0" y="9521"/>
                  </a:moveTo>
                  <a:lnTo>
                    <a:pt x="5441" y="0"/>
                  </a:lnTo>
                  <a:cubicBezTo>
                    <a:pt x="6961" y="773"/>
                    <a:pt x="8480" y="1066"/>
                    <a:pt x="10000" y="1839"/>
                  </a:cubicBezTo>
                </a:path>
              </a:pathLst>
            </a:custGeom>
            <a:noFill/>
            <a:ln w="635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4" name="Freeform 61"/>
            <p:cNvSpPr>
              <a:spLocks/>
            </p:cNvSpPr>
            <p:nvPr/>
          </p:nvSpPr>
          <p:spPr bwMode="auto">
            <a:xfrm>
              <a:off x="6325317" y="4113665"/>
              <a:ext cx="695395" cy="1277511"/>
            </a:xfrm>
            <a:custGeom>
              <a:avLst/>
              <a:gdLst>
                <a:gd name="T0" fmla="*/ 145055860 w 756"/>
                <a:gd name="T1" fmla="*/ 2147483647 h 1412"/>
                <a:gd name="T2" fmla="*/ 0 w 756"/>
                <a:gd name="T3" fmla="*/ 2147483647 h 1412"/>
                <a:gd name="T4" fmla="*/ 1661556350 w 756"/>
                <a:gd name="T5" fmla="*/ 0 h 1412"/>
                <a:gd name="T6" fmla="*/ 0 60000 65536"/>
                <a:gd name="T7" fmla="*/ 0 60000 65536"/>
                <a:gd name="T8" fmla="*/ 0 60000 65536"/>
                <a:gd name="T9" fmla="*/ 0 w 756"/>
                <a:gd name="T10" fmla="*/ 0 h 1412"/>
                <a:gd name="T11" fmla="*/ 756 w 756"/>
                <a:gd name="T12" fmla="*/ 1412 h 1412"/>
              </a:gdLst>
              <a:ahLst/>
              <a:cxnLst>
                <a:cxn ang="T6">
                  <a:pos x="T0" y="T1"/>
                </a:cxn>
                <a:cxn ang="T7">
                  <a:pos x="T2" y="T3"/>
                </a:cxn>
                <a:cxn ang="T8">
                  <a:pos x="T4" y="T5"/>
                </a:cxn>
              </a:cxnLst>
              <a:rect l="T9" t="T10" r="T11" b="T12"/>
              <a:pathLst>
                <a:path w="756" h="1412">
                  <a:moveTo>
                    <a:pt x="66" y="1412"/>
                  </a:moveTo>
                  <a:lnTo>
                    <a:pt x="0" y="1287"/>
                  </a:lnTo>
                  <a:lnTo>
                    <a:pt x="756" y="0"/>
                  </a:lnTo>
                </a:path>
              </a:pathLst>
            </a:custGeom>
            <a:noFill/>
            <a:ln w="6667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5" name="Freeform 62"/>
            <p:cNvSpPr>
              <a:spLocks/>
            </p:cNvSpPr>
            <p:nvPr/>
          </p:nvSpPr>
          <p:spPr bwMode="auto">
            <a:xfrm>
              <a:off x="7034314" y="3644742"/>
              <a:ext cx="285644" cy="472788"/>
            </a:xfrm>
            <a:custGeom>
              <a:avLst/>
              <a:gdLst>
                <a:gd name="T0" fmla="*/ 0 w 311"/>
                <a:gd name="T1" fmla="*/ 1110217973 h 523"/>
                <a:gd name="T2" fmla="*/ 681495629 w 311"/>
                <a:gd name="T3" fmla="*/ 0 h 523"/>
                <a:gd name="T4" fmla="*/ 0 60000 65536"/>
                <a:gd name="T5" fmla="*/ 0 60000 65536"/>
                <a:gd name="T6" fmla="*/ 0 w 311"/>
                <a:gd name="T7" fmla="*/ 0 h 523"/>
                <a:gd name="T8" fmla="*/ 311 w 311"/>
                <a:gd name="T9" fmla="*/ 523 h 523"/>
              </a:gdLst>
              <a:ahLst/>
              <a:cxnLst>
                <a:cxn ang="T4">
                  <a:pos x="T0" y="T1"/>
                </a:cxn>
                <a:cxn ang="T5">
                  <a:pos x="T2" y="T3"/>
                </a:cxn>
              </a:cxnLst>
              <a:rect l="T6" t="T7" r="T8" b="T9"/>
              <a:pathLst>
                <a:path w="311" h="523">
                  <a:moveTo>
                    <a:pt x="0" y="523"/>
                  </a:moveTo>
                  <a:lnTo>
                    <a:pt x="311" y="0"/>
                  </a:lnTo>
                </a:path>
              </a:pathLst>
            </a:custGeom>
            <a:noFill/>
            <a:ln w="69850" cap="rnd"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6" name="Freeform 63"/>
            <p:cNvSpPr>
              <a:spLocks/>
            </p:cNvSpPr>
            <p:nvPr/>
          </p:nvSpPr>
          <p:spPr bwMode="auto">
            <a:xfrm>
              <a:off x="6677832" y="4724573"/>
              <a:ext cx="1086433" cy="985"/>
            </a:xfrm>
            <a:custGeom>
              <a:avLst/>
              <a:gdLst>
                <a:gd name="T0" fmla="*/ 0 w 1182"/>
                <a:gd name="T1" fmla="*/ 0 h 1"/>
                <a:gd name="T2" fmla="*/ 2147483647 w 1182"/>
                <a:gd name="T3" fmla="*/ 0 h 1"/>
                <a:gd name="T4" fmla="*/ 0 60000 65536"/>
                <a:gd name="T5" fmla="*/ 0 60000 65536"/>
                <a:gd name="T6" fmla="*/ 0 w 1182"/>
                <a:gd name="T7" fmla="*/ 0 h 1"/>
                <a:gd name="T8" fmla="*/ 1182 w 1182"/>
                <a:gd name="T9" fmla="*/ 1 h 1"/>
              </a:gdLst>
              <a:ahLst/>
              <a:cxnLst>
                <a:cxn ang="T4">
                  <a:pos x="T0" y="T1"/>
                </a:cxn>
                <a:cxn ang="T5">
                  <a:pos x="T2" y="T3"/>
                </a:cxn>
              </a:cxnLst>
              <a:rect l="T6" t="T7" r="T8" b="T9"/>
              <a:pathLst>
                <a:path w="1182" h="1">
                  <a:moveTo>
                    <a:pt x="0" y="0"/>
                  </a:moveTo>
                  <a:lnTo>
                    <a:pt x="1182" y="0"/>
                  </a:lnTo>
                </a:path>
              </a:pathLst>
            </a:custGeom>
            <a:noFill/>
            <a:ln w="635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7" name="Freeform 64"/>
            <p:cNvSpPr>
              <a:spLocks/>
            </p:cNvSpPr>
            <p:nvPr/>
          </p:nvSpPr>
          <p:spPr bwMode="auto">
            <a:xfrm>
              <a:off x="6309000" y="3534751"/>
              <a:ext cx="2000946" cy="879116"/>
            </a:xfrm>
            <a:custGeom>
              <a:avLst/>
              <a:gdLst>
                <a:gd name="T0" fmla="*/ 0 w 2155"/>
                <a:gd name="T1" fmla="*/ 0 h 977"/>
                <a:gd name="T2" fmla="*/ 1255010727 w 2155"/>
                <a:gd name="T3" fmla="*/ 2084743325 h 977"/>
                <a:gd name="T4" fmla="*/ 2147483647 w 2155"/>
                <a:gd name="T5" fmla="*/ 2084743325 h 977"/>
                <a:gd name="T6" fmla="*/ 0 60000 65536"/>
                <a:gd name="T7" fmla="*/ 0 60000 65536"/>
                <a:gd name="T8" fmla="*/ 0 60000 65536"/>
                <a:gd name="T9" fmla="*/ 0 w 2155"/>
                <a:gd name="T10" fmla="*/ 0 h 977"/>
                <a:gd name="T11" fmla="*/ 2155 w 2155"/>
                <a:gd name="T12" fmla="*/ 977 h 977"/>
                <a:gd name="connsiteX0" fmla="*/ 0 w 10128"/>
                <a:gd name="connsiteY0" fmla="*/ 0 h 9928"/>
                <a:gd name="connsiteX1" fmla="*/ 2787 w 10128"/>
                <a:gd name="connsiteY1" fmla="*/ 9928 h 9928"/>
                <a:gd name="connsiteX2" fmla="*/ 10128 w 10128"/>
                <a:gd name="connsiteY2" fmla="*/ 9928 h 9928"/>
                <a:gd name="connsiteX0" fmla="*/ 0 w 9984"/>
                <a:gd name="connsiteY0" fmla="*/ 0 h 10000"/>
                <a:gd name="connsiteX1" fmla="*/ 2736 w 9984"/>
                <a:gd name="connsiteY1" fmla="*/ 10000 h 10000"/>
                <a:gd name="connsiteX2" fmla="*/ 9984 w 9984"/>
                <a:gd name="connsiteY2" fmla="*/ 10000 h 10000"/>
              </a:gdLst>
              <a:ahLst/>
              <a:cxnLst>
                <a:cxn ang="0">
                  <a:pos x="connsiteX0" y="connsiteY0"/>
                </a:cxn>
                <a:cxn ang="0">
                  <a:pos x="connsiteX1" y="connsiteY1"/>
                </a:cxn>
                <a:cxn ang="0">
                  <a:pos x="connsiteX2" y="connsiteY2"/>
                </a:cxn>
              </a:cxnLst>
              <a:rect l="l" t="t" r="r" b="b"/>
              <a:pathLst>
                <a:path w="9984" h="10000">
                  <a:moveTo>
                    <a:pt x="0" y="0"/>
                  </a:moveTo>
                  <a:lnTo>
                    <a:pt x="2736" y="10000"/>
                  </a:lnTo>
                  <a:lnTo>
                    <a:pt x="9984" y="10000"/>
                  </a:lnTo>
                </a:path>
              </a:pathLst>
            </a:custGeom>
            <a:noFill/>
            <a:ln w="381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8" name="Freeform 65"/>
            <p:cNvSpPr>
              <a:spLocks/>
            </p:cNvSpPr>
            <p:nvPr/>
          </p:nvSpPr>
          <p:spPr bwMode="auto">
            <a:xfrm>
              <a:off x="6794063" y="3369029"/>
              <a:ext cx="318149" cy="602804"/>
            </a:xfrm>
            <a:custGeom>
              <a:avLst/>
              <a:gdLst>
                <a:gd name="T0" fmla="*/ 762104041 w 345"/>
                <a:gd name="T1" fmla="*/ 1417281385 h 666"/>
                <a:gd name="T2" fmla="*/ 139166851 w 345"/>
                <a:gd name="T3" fmla="*/ 1027848843 h 666"/>
                <a:gd name="T4" fmla="*/ 0 w 345"/>
                <a:gd name="T5" fmla="*/ 778866544 h 666"/>
                <a:gd name="T6" fmla="*/ 6627276 w 345"/>
                <a:gd name="T7" fmla="*/ 0 h 666"/>
                <a:gd name="T8" fmla="*/ 0 60000 65536"/>
                <a:gd name="T9" fmla="*/ 0 60000 65536"/>
                <a:gd name="T10" fmla="*/ 0 60000 65536"/>
                <a:gd name="T11" fmla="*/ 0 60000 65536"/>
                <a:gd name="T12" fmla="*/ 0 w 345"/>
                <a:gd name="T13" fmla="*/ 0 h 666"/>
                <a:gd name="T14" fmla="*/ 345 w 345"/>
                <a:gd name="T15" fmla="*/ 666 h 666"/>
              </a:gdLst>
              <a:ahLst/>
              <a:cxnLst>
                <a:cxn ang="T8">
                  <a:pos x="T0" y="T1"/>
                </a:cxn>
                <a:cxn ang="T9">
                  <a:pos x="T2" y="T3"/>
                </a:cxn>
                <a:cxn ang="T10">
                  <a:pos x="T4" y="T5"/>
                </a:cxn>
                <a:cxn ang="T11">
                  <a:pos x="T6" y="T7"/>
                </a:cxn>
              </a:cxnLst>
              <a:rect l="T12" t="T13" r="T14" b="T15"/>
              <a:pathLst>
                <a:path w="345" h="666">
                  <a:moveTo>
                    <a:pt x="345" y="666"/>
                  </a:moveTo>
                  <a:lnTo>
                    <a:pt x="63" y="483"/>
                  </a:lnTo>
                  <a:cubicBezTo>
                    <a:pt x="6" y="433"/>
                    <a:pt x="10" y="446"/>
                    <a:pt x="0" y="366"/>
                  </a:cubicBezTo>
                  <a:lnTo>
                    <a:pt x="3" y="0"/>
                  </a:lnTo>
                </a:path>
              </a:pathLst>
            </a:custGeom>
            <a:noFill/>
            <a:ln w="4445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9" name="Freeform 66"/>
            <p:cNvSpPr>
              <a:spLocks/>
            </p:cNvSpPr>
            <p:nvPr/>
          </p:nvSpPr>
          <p:spPr bwMode="auto">
            <a:xfrm>
              <a:off x="6408309" y="3626107"/>
              <a:ext cx="378859" cy="65868"/>
            </a:xfrm>
            <a:custGeom>
              <a:avLst/>
              <a:gdLst>
                <a:gd name="T0" fmla="*/ 0 w 387"/>
                <a:gd name="T1" fmla="*/ 137463068 h 66"/>
                <a:gd name="T2" fmla="*/ 843959302 w 387"/>
                <a:gd name="T3" fmla="*/ 0 h 66"/>
                <a:gd name="T4" fmla="*/ 0 60000 65536"/>
                <a:gd name="T5" fmla="*/ 0 60000 65536"/>
                <a:gd name="T6" fmla="*/ 0 w 387"/>
                <a:gd name="T7" fmla="*/ 0 h 66"/>
                <a:gd name="T8" fmla="*/ 387 w 387"/>
                <a:gd name="T9" fmla="*/ 66 h 66"/>
              </a:gdLst>
              <a:ahLst/>
              <a:cxnLst>
                <a:cxn ang="T4">
                  <a:pos x="T0" y="T1"/>
                </a:cxn>
                <a:cxn ang="T5">
                  <a:pos x="T2" y="T3"/>
                </a:cxn>
              </a:cxnLst>
              <a:rect l="T6" t="T7" r="T8" b="T9"/>
              <a:pathLst>
                <a:path w="387" h="66">
                  <a:moveTo>
                    <a:pt x="0" y="66"/>
                  </a:moveTo>
                  <a:lnTo>
                    <a:pt x="387" y="0"/>
                  </a:lnTo>
                </a:path>
              </a:pathLst>
            </a:custGeom>
            <a:noFill/>
            <a:ln w="3492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0" name="Freeform 67"/>
            <p:cNvSpPr>
              <a:spLocks/>
            </p:cNvSpPr>
            <p:nvPr/>
          </p:nvSpPr>
          <p:spPr bwMode="auto">
            <a:xfrm>
              <a:off x="6071518" y="3659592"/>
              <a:ext cx="595912" cy="1006643"/>
            </a:xfrm>
            <a:custGeom>
              <a:avLst/>
              <a:gdLst>
                <a:gd name="T0" fmla="*/ 0 w 648"/>
                <a:gd name="T1" fmla="*/ 0 h 1112"/>
                <a:gd name="T2" fmla="*/ 1423517332 w 648"/>
                <a:gd name="T3" fmla="*/ 2147483647 h 1112"/>
                <a:gd name="T4" fmla="*/ 0 60000 65536"/>
                <a:gd name="T5" fmla="*/ 0 60000 65536"/>
                <a:gd name="T6" fmla="*/ 0 w 648"/>
                <a:gd name="T7" fmla="*/ 0 h 1112"/>
                <a:gd name="T8" fmla="*/ 648 w 648"/>
                <a:gd name="T9" fmla="*/ 1112 h 1112"/>
              </a:gdLst>
              <a:ahLst/>
              <a:cxnLst>
                <a:cxn ang="T4">
                  <a:pos x="T0" y="T1"/>
                </a:cxn>
                <a:cxn ang="T5">
                  <a:pos x="T2" y="T3"/>
                </a:cxn>
              </a:cxnLst>
              <a:rect l="T6" t="T7" r="T8" b="T9"/>
              <a:pathLst>
                <a:path w="648" h="1112">
                  <a:moveTo>
                    <a:pt x="0" y="0"/>
                  </a:moveTo>
                  <a:lnTo>
                    <a:pt x="648" y="1112"/>
                  </a:lnTo>
                </a:path>
              </a:pathLst>
            </a:custGeom>
            <a:noFill/>
            <a:ln w="50800"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1" name="Freeform 68"/>
            <p:cNvSpPr>
              <a:spLocks/>
            </p:cNvSpPr>
            <p:nvPr/>
          </p:nvSpPr>
          <p:spPr bwMode="auto">
            <a:xfrm>
              <a:off x="5839281" y="3778774"/>
              <a:ext cx="518099" cy="885492"/>
            </a:xfrm>
            <a:custGeom>
              <a:avLst/>
              <a:gdLst>
                <a:gd name="T0" fmla="*/ 0 w 564"/>
                <a:gd name="T1" fmla="*/ 0 h 978"/>
                <a:gd name="T2" fmla="*/ 1236288565 w 564"/>
                <a:gd name="T3" fmla="*/ 2082608767 h 978"/>
                <a:gd name="T4" fmla="*/ 0 60000 65536"/>
                <a:gd name="T5" fmla="*/ 0 60000 65536"/>
                <a:gd name="T6" fmla="*/ 0 w 564"/>
                <a:gd name="T7" fmla="*/ 0 h 978"/>
                <a:gd name="T8" fmla="*/ 564 w 564"/>
                <a:gd name="T9" fmla="*/ 978 h 978"/>
              </a:gdLst>
              <a:ahLst/>
              <a:cxnLst>
                <a:cxn ang="T4">
                  <a:pos x="T0" y="T1"/>
                </a:cxn>
                <a:cxn ang="T5">
                  <a:pos x="T2" y="T3"/>
                </a:cxn>
              </a:cxnLst>
              <a:rect l="T6" t="T7" r="T8" b="T9"/>
              <a:pathLst>
                <a:path w="564" h="978">
                  <a:moveTo>
                    <a:pt x="0" y="0"/>
                  </a:moveTo>
                  <a:lnTo>
                    <a:pt x="564" y="978"/>
                  </a:lnTo>
                </a:path>
              </a:pathLst>
            </a:custGeom>
            <a:noFill/>
            <a:ln w="5397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2" name="Freeform 69"/>
            <p:cNvSpPr>
              <a:spLocks/>
            </p:cNvSpPr>
            <p:nvPr/>
          </p:nvSpPr>
          <p:spPr bwMode="auto">
            <a:xfrm>
              <a:off x="5342200" y="3962969"/>
              <a:ext cx="85694" cy="168431"/>
            </a:xfrm>
            <a:custGeom>
              <a:avLst/>
              <a:gdLst>
                <a:gd name="T0" fmla="*/ 205109686 w 93"/>
                <a:gd name="T1" fmla="*/ 0 h 186"/>
                <a:gd name="T2" fmla="*/ 0 w 93"/>
                <a:gd name="T3" fmla="*/ 95854169 h 186"/>
                <a:gd name="T4" fmla="*/ 152178250 w 93"/>
                <a:gd name="T5" fmla="*/ 396194411 h 186"/>
                <a:gd name="T6" fmla="*/ 0 60000 65536"/>
                <a:gd name="T7" fmla="*/ 0 60000 65536"/>
                <a:gd name="T8" fmla="*/ 0 60000 65536"/>
                <a:gd name="T9" fmla="*/ 0 w 93"/>
                <a:gd name="T10" fmla="*/ 0 h 186"/>
                <a:gd name="T11" fmla="*/ 93 w 93"/>
                <a:gd name="T12" fmla="*/ 186 h 186"/>
              </a:gdLst>
              <a:ahLst/>
              <a:cxnLst>
                <a:cxn ang="T6">
                  <a:pos x="T0" y="T1"/>
                </a:cxn>
                <a:cxn ang="T7">
                  <a:pos x="T2" y="T3"/>
                </a:cxn>
                <a:cxn ang="T8">
                  <a:pos x="T4" y="T5"/>
                </a:cxn>
              </a:cxnLst>
              <a:rect l="T9" t="T10" r="T11" b="T12"/>
              <a:pathLst>
                <a:path w="93" h="186">
                  <a:moveTo>
                    <a:pt x="93" y="0"/>
                  </a:moveTo>
                  <a:lnTo>
                    <a:pt x="0" y="45"/>
                  </a:lnTo>
                  <a:lnTo>
                    <a:pt x="69" y="186"/>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3" name="Freeform 70"/>
            <p:cNvSpPr>
              <a:spLocks/>
            </p:cNvSpPr>
            <p:nvPr/>
          </p:nvSpPr>
          <p:spPr bwMode="auto">
            <a:xfrm>
              <a:off x="5890834" y="3538440"/>
              <a:ext cx="45309" cy="157596"/>
            </a:xfrm>
            <a:custGeom>
              <a:avLst/>
              <a:gdLst>
                <a:gd name="T0" fmla="*/ 0 w 50"/>
                <a:gd name="T1" fmla="*/ 0 h 174"/>
                <a:gd name="T2" fmla="*/ 106653013 w 50"/>
                <a:gd name="T3" fmla="*/ 370781609 h 174"/>
                <a:gd name="T4" fmla="*/ 0 60000 65536"/>
                <a:gd name="T5" fmla="*/ 0 60000 65536"/>
                <a:gd name="T6" fmla="*/ 0 w 50"/>
                <a:gd name="T7" fmla="*/ 0 h 174"/>
                <a:gd name="T8" fmla="*/ 50 w 50"/>
                <a:gd name="T9" fmla="*/ 174 h 174"/>
              </a:gdLst>
              <a:ahLst/>
              <a:cxnLst>
                <a:cxn ang="T4">
                  <a:pos x="T0" y="T1"/>
                </a:cxn>
                <a:cxn ang="T5">
                  <a:pos x="T2" y="T3"/>
                </a:cxn>
              </a:cxnLst>
              <a:rect l="T6" t="T7" r="T8" b="T9"/>
              <a:pathLst>
                <a:path w="50" h="174">
                  <a:moveTo>
                    <a:pt x="0" y="0"/>
                  </a:moveTo>
                  <a:lnTo>
                    <a:pt x="50" y="174"/>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4" name="Freeform 71"/>
            <p:cNvSpPr>
              <a:spLocks/>
            </p:cNvSpPr>
            <p:nvPr/>
          </p:nvSpPr>
          <p:spPr bwMode="auto">
            <a:xfrm>
              <a:off x="6505462" y="3448807"/>
              <a:ext cx="23640" cy="100467"/>
            </a:xfrm>
            <a:custGeom>
              <a:avLst/>
              <a:gdLst>
                <a:gd name="T0" fmla="*/ 0 w 26"/>
                <a:gd name="T1" fmla="*/ 0 h 111"/>
                <a:gd name="T2" fmla="*/ 55831154 w 26"/>
                <a:gd name="T3" fmla="*/ 236213564 h 111"/>
                <a:gd name="T4" fmla="*/ 0 60000 65536"/>
                <a:gd name="T5" fmla="*/ 0 60000 65536"/>
                <a:gd name="T6" fmla="*/ 0 w 26"/>
                <a:gd name="T7" fmla="*/ 0 h 111"/>
                <a:gd name="T8" fmla="*/ 26 w 26"/>
                <a:gd name="T9" fmla="*/ 111 h 111"/>
              </a:gdLst>
              <a:ahLst/>
              <a:cxnLst>
                <a:cxn ang="T4">
                  <a:pos x="T0" y="T1"/>
                </a:cxn>
                <a:cxn ang="T5">
                  <a:pos x="T2" y="T3"/>
                </a:cxn>
              </a:cxnLst>
              <a:rect l="T6" t="T7" r="T8" b="T9"/>
              <a:pathLst>
                <a:path w="26" h="111">
                  <a:moveTo>
                    <a:pt x="0" y="0"/>
                  </a:moveTo>
                  <a:lnTo>
                    <a:pt x="26" y="111"/>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5" name="Freeform 72"/>
            <p:cNvSpPr>
              <a:spLocks/>
            </p:cNvSpPr>
            <p:nvPr/>
          </p:nvSpPr>
          <p:spPr bwMode="auto">
            <a:xfrm>
              <a:off x="4569976" y="4007288"/>
              <a:ext cx="190102" cy="173355"/>
            </a:xfrm>
            <a:custGeom>
              <a:avLst/>
              <a:gdLst>
                <a:gd name="T0" fmla="*/ 453495684 w 207"/>
                <a:gd name="T1" fmla="*/ 0 h 192"/>
                <a:gd name="T2" fmla="*/ 0 w 207"/>
                <a:gd name="T3" fmla="*/ 0 h 192"/>
                <a:gd name="T4" fmla="*/ 0 w 207"/>
                <a:gd name="T5" fmla="*/ 406585208 h 192"/>
                <a:gd name="T6" fmla="*/ 0 60000 65536"/>
                <a:gd name="T7" fmla="*/ 0 60000 65536"/>
                <a:gd name="T8" fmla="*/ 0 60000 65536"/>
                <a:gd name="T9" fmla="*/ 0 w 207"/>
                <a:gd name="T10" fmla="*/ 0 h 192"/>
                <a:gd name="T11" fmla="*/ 207 w 207"/>
                <a:gd name="T12" fmla="*/ 192 h 192"/>
              </a:gdLst>
              <a:ahLst/>
              <a:cxnLst>
                <a:cxn ang="T6">
                  <a:pos x="T0" y="T1"/>
                </a:cxn>
                <a:cxn ang="T7">
                  <a:pos x="T2" y="T3"/>
                </a:cxn>
                <a:cxn ang="T8">
                  <a:pos x="T4" y="T5"/>
                </a:cxn>
              </a:cxnLst>
              <a:rect l="T9" t="T10" r="T11" b="T12"/>
              <a:pathLst>
                <a:path w="207" h="192">
                  <a:moveTo>
                    <a:pt x="207" y="0"/>
                  </a:moveTo>
                  <a:lnTo>
                    <a:pt x="0" y="0"/>
                  </a:lnTo>
                  <a:lnTo>
                    <a:pt x="0" y="192"/>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6" name="Freeform 73"/>
            <p:cNvSpPr>
              <a:spLocks/>
            </p:cNvSpPr>
            <p:nvPr/>
          </p:nvSpPr>
          <p:spPr bwMode="auto">
            <a:xfrm>
              <a:off x="5911518" y="4444152"/>
              <a:ext cx="273339" cy="151164"/>
            </a:xfrm>
            <a:custGeom>
              <a:avLst/>
              <a:gdLst>
                <a:gd name="T0" fmla="*/ 694041348 w 316"/>
                <a:gd name="T1" fmla="*/ 0 h 186"/>
                <a:gd name="T2" fmla="*/ 0 w 316"/>
                <a:gd name="T3" fmla="*/ 396191492 h 186"/>
                <a:gd name="T4" fmla="*/ 0 60000 65536"/>
                <a:gd name="T5" fmla="*/ 0 60000 65536"/>
                <a:gd name="T6" fmla="*/ 0 w 316"/>
                <a:gd name="T7" fmla="*/ 0 h 186"/>
                <a:gd name="T8" fmla="*/ 316 w 316"/>
                <a:gd name="T9" fmla="*/ 186 h 186"/>
              </a:gdLst>
              <a:ahLst/>
              <a:cxnLst>
                <a:cxn ang="T4">
                  <a:pos x="T0" y="T1"/>
                </a:cxn>
                <a:cxn ang="T5">
                  <a:pos x="T2" y="T3"/>
                </a:cxn>
              </a:cxnLst>
              <a:rect l="T6" t="T7" r="T8" b="T9"/>
              <a:pathLst>
                <a:path w="316" h="186">
                  <a:moveTo>
                    <a:pt x="316" y="0"/>
                  </a:moveTo>
                  <a:lnTo>
                    <a:pt x="0" y="186"/>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7" name="Freeform 75"/>
            <p:cNvSpPr>
              <a:spLocks/>
            </p:cNvSpPr>
            <p:nvPr/>
          </p:nvSpPr>
          <p:spPr bwMode="auto">
            <a:xfrm>
              <a:off x="6329760" y="4738941"/>
              <a:ext cx="164913" cy="182646"/>
            </a:xfrm>
            <a:custGeom>
              <a:avLst/>
              <a:gdLst>
                <a:gd name="T0" fmla="*/ 445968827 w 204"/>
                <a:gd name="T1" fmla="*/ 482442655 h 226"/>
                <a:gd name="T2" fmla="*/ 0 w 204"/>
                <a:gd name="T3" fmla="*/ 0 h 226"/>
                <a:gd name="T4" fmla="*/ 0 60000 65536"/>
                <a:gd name="T5" fmla="*/ 0 60000 65536"/>
                <a:gd name="T6" fmla="*/ 0 w 204"/>
                <a:gd name="T7" fmla="*/ 0 h 226"/>
                <a:gd name="T8" fmla="*/ 204 w 204"/>
                <a:gd name="T9" fmla="*/ 226 h 226"/>
                <a:gd name="connsiteX0" fmla="*/ 8812 w 8812"/>
                <a:gd name="connsiteY0" fmla="*/ 8915 h 8915"/>
                <a:gd name="connsiteX1" fmla="*/ 0 w 8812"/>
                <a:gd name="connsiteY1" fmla="*/ 0 h 8915"/>
              </a:gdLst>
              <a:ahLst/>
              <a:cxnLst>
                <a:cxn ang="0">
                  <a:pos x="connsiteX0" y="connsiteY0"/>
                </a:cxn>
                <a:cxn ang="0">
                  <a:pos x="connsiteX1" y="connsiteY1"/>
                </a:cxn>
              </a:cxnLst>
              <a:rect l="l" t="t" r="r" b="b"/>
              <a:pathLst>
                <a:path w="8812" h="8915">
                  <a:moveTo>
                    <a:pt x="8812" y="8915"/>
                  </a:moveTo>
                  <a:cubicBezTo>
                    <a:pt x="5479" y="5582"/>
                    <a:pt x="3333" y="3333"/>
                    <a:pt x="0" y="0"/>
                  </a:cubicBez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8" name="Freeform 76"/>
            <p:cNvSpPr>
              <a:spLocks/>
            </p:cNvSpPr>
            <p:nvPr/>
          </p:nvSpPr>
          <p:spPr bwMode="auto">
            <a:xfrm>
              <a:off x="7809575" y="4674119"/>
              <a:ext cx="507265" cy="985"/>
            </a:xfrm>
            <a:custGeom>
              <a:avLst/>
              <a:gdLst>
                <a:gd name="T0" fmla="*/ 1210883377 w 552"/>
                <a:gd name="T1" fmla="*/ 2521744 h 1"/>
                <a:gd name="T2" fmla="*/ 0 w 552"/>
                <a:gd name="T3" fmla="*/ 0 h 1"/>
                <a:gd name="T4" fmla="*/ 0 60000 65536"/>
                <a:gd name="T5" fmla="*/ 0 60000 65536"/>
                <a:gd name="T6" fmla="*/ 0 w 552"/>
                <a:gd name="T7" fmla="*/ 0 h 1"/>
                <a:gd name="T8" fmla="*/ 552 w 552"/>
                <a:gd name="T9" fmla="*/ 1 h 1"/>
              </a:gdLst>
              <a:ahLst/>
              <a:cxnLst>
                <a:cxn ang="T4">
                  <a:pos x="T0" y="T1"/>
                </a:cxn>
                <a:cxn ang="T5">
                  <a:pos x="T2" y="T3"/>
                </a:cxn>
              </a:cxnLst>
              <a:rect l="T6" t="T7" r="T8" b="T9"/>
              <a:pathLst>
                <a:path w="552" h="1">
                  <a:moveTo>
                    <a:pt x="552" y="1"/>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29" name="Freeform 77"/>
            <p:cNvSpPr>
              <a:spLocks/>
            </p:cNvSpPr>
            <p:nvPr/>
          </p:nvSpPr>
          <p:spPr bwMode="auto">
            <a:xfrm>
              <a:off x="8060639" y="4437724"/>
              <a:ext cx="984" cy="435358"/>
            </a:xfrm>
            <a:custGeom>
              <a:avLst/>
              <a:gdLst>
                <a:gd name="T0" fmla="*/ 2518569 w 1"/>
                <a:gd name="T1" fmla="*/ 1025724595 h 480"/>
                <a:gd name="T2" fmla="*/ 0 w 1"/>
                <a:gd name="T3" fmla="*/ 0 h 480"/>
                <a:gd name="T4" fmla="*/ 0 60000 65536"/>
                <a:gd name="T5" fmla="*/ 0 60000 65536"/>
                <a:gd name="T6" fmla="*/ 0 w 1"/>
                <a:gd name="T7" fmla="*/ 0 h 480"/>
                <a:gd name="T8" fmla="*/ 1 w 1"/>
                <a:gd name="T9" fmla="*/ 480 h 480"/>
              </a:gdLst>
              <a:ahLst/>
              <a:cxnLst>
                <a:cxn ang="T4">
                  <a:pos x="T0" y="T1"/>
                </a:cxn>
                <a:cxn ang="T5">
                  <a:pos x="T2" y="T3"/>
                </a:cxn>
              </a:cxnLst>
              <a:rect l="T6" t="T7" r="T8" b="T9"/>
              <a:pathLst>
                <a:path w="1" h="480">
                  <a:moveTo>
                    <a:pt x="1" y="480"/>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0" name="Freeform 78"/>
            <p:cNvSpPr>
              <a:spLocks/>
            </p:cNvSpPr>
            <p:nvPr/>
          </p:nvSpPr>
          <p:spPr bwMode="auto">
            <a:xfrm>
              <a:off x="7948352" y="4905584"/>
              <a:ext cx="984" cy="158580"/>
            </a:xfrm>
            <a:custGeom>
              <a:avLst/>
              <a:gdLst>
                <a:gd name="T0" fmla="*/ 0 w 1"/>
                <a:gd name="T1" fmla="*/ 373284083 h 175"/>
                <a:gd name="T2" fmla="*/ 0 w 1"/>
                <a:gd name="T3" fmla="*/ 0 h 175"/>
                <a:gd name="T4" fmla="*/ 0 60000 65536"/>
                <a:gd name="T5" fmla="*/ 0 60000 65536"/>
                <a:gd name="T6" fmla="*/ 0 w 1"/>
                <a:gd name="T7" fmla="*/ 0 h 175"/>
                <a:gd name="T8" fmla="*/ 1 w 1"/>
                <a:gd name="T9" fmla="*/ 175 h 175"/>
              </a:gdLst>
              <a:ahLst/>
              <a:cxnLst>
                <a:cxn ang="T4">
                  <a:pos x="T0" y="T1"/>
                </a:cxn>
                <a:cxn ang="T5">
                  <a:pos x="T2" y="T3"/>
                </a:cxn>
              </a:cxnLst>
              <a:rect l="T6" t="T7" r="T8" b="T9"/>
              <a:pathLst>
                <a:path w="1" h="175">
                  <a:moveTo>
                    <a:pt x="0" y="175"/>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1" name="Freeform 79"/>
            <p:cNvSpPr>
              <a:spLocks/>
            </p:cNvSpPr>
            <p:nvPr/>
          </p:nvSpPr>
          <p:spPr bwMode="auto">
            <a:xfrm>
              <a:off x="8078151" y="4906573"/>
              <a:ext cx="985" cy="158581"/>
            </a:xfrm>
            <a:custGeom>
              <a:avLst/>
              <a:gdLst>
                <a:gd name="T0" fmla="*/ 0 w 1"/>
                <a:gd name="T1" fmla="*/ 373287004 h 175"/>
                <a:gd name="T2" fmla="*/ 0 w 1"/>
                <a:gd name="T3" fmla="*/ 0 h 175"/>
                <a:gd name="T4" fmla="*/ 0 60000 65536"/>
                <a:gd name="T5" fmla="*/ 0 60000 65536"/>
                <a:gd name="T6" fmla="*/ 0 w 1"/>
                <a:gd name="T7" fmla="*/ 0 h 175"/>
                <a:gd name="T8" fmla="*/ 1 w 1"/>
                <a:gd name="T9" fmla="*/ 175 h 175"/>
              </a:gdLst>
              <a:ahLst/>
              <a:cxnLst>
                <a:cxn ang="T4">
                  <a:pos x="T0" y="T1"/>
                </a:cxn>
                <a:cxn ang="T5">
                  <a:pos x="T2" y="T3"/>
                </a:cxn>
              </a:cxnLst>
              <a:rect l="T6" t="T7" r="T8" b="T9"/>
              <a:pathLst>
                <a:path w="1" h="175">
                  <a:moveTo>
                    <a:pt x="0" y="175"/>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2" name="Freeform 80"/>
            <p:cNvSpPr>
              <a:spLocks/>
            </p:cNvSpPr>
            <p:nvPr/>
          </p:nvSpPr>
          <p:spPr bwMode="auto">
            <a:xfrm>
              <a:off x="8070596" y="4903614"/>
              <a:ext cx="138883" cy="92587"/>
            </a:xfrm>
            <a:custGeom>
              <a:avLst/>
              <a:gdLst>
                <a:gd name="T0" fmla="*/ 0 w 151"/>
                <a:gd name="T1" fmla="*/ 218314712 h 102"/>
                <a:gd name="T2" fmla="*/ 331810929 w 151"/>
                <a:gd name="T3" fmla="*/ 209753293 h 102"/>
                <a:gd name="T4" fmla="*/ 325218826 w 151"/>
                <a:gd name="T5" fmla="*/ 0 h 102"/>
                <a:gd name="T6" fmla="*/ 0 60000 65536"/>
                <a:gd name="T7" fmla="*/ 0 60000 65536"/>
                <a:gd name="T8" fmla="*/ 0 60000 65536"/>
                <a:gd name="T9" fmla="*/ 0 w 151"/>
                <a:gd name="T10" fmla="*/ 0 h 102"/>
                <a:gd name="T11" fmla="*/ 151 w 151"/>
                <a:gd name="T12" fmla="*/ 102 h 102"/>
              </a:gdLst>
              <a:ahLst/>
              <a:cxnLst>
                <a:cxn ang="T6">
                  <a:pos x="T0" y="T1"/>
                </a:cxn>
                <a:cxn ang="T7">
                  <a:pos x="T2" y="T3"/>
                </a:cxn>
                <a:cxn ang="T8">
                  <a:pos x="T4" y="T5"/>
                </a:cxn>
              </a:cxnLst>
              <a:rect l="T9" t="T10" r="T11" b="T12"/>
              <a:pathLst>
                <a:path w="151" h="102">
                  <a:moveTo>
                    <a:pt x="0" y="102"/>
                  </a:moveTo>
                  <a:lnTo>
                    <a:pt x="151" y="98"/>
                  </a:lnTo>
                  <a:lnTo>
                    <a:pt x="148"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3" name="Freeform 81"/>
            <p:cNvSpPr>
              <a:spLocks/>
            </p:cNvSpPr>
            <p:nvPr/>
          </p:nvSpPr>
          <p:spPr bwMode="auto">
            <a:xfrm>
              <a:off x="8017300" y="5101594"/>
              <a:ext cx="984" cy="219650"/>
            </a:xfrm>
            <a:custGeom>
              <a:avLst/>
              <a:gdLst>
                <a:gd name="T0" fmla="*/ 0 w 1"/>
                <a:gd name="T1" fmla="*/ 517872744 h 242"/>
                <a:gd name="T2" fmla="*/ 0 w 1"/>
                <a:gd name="T3" fmla="*/ 0 h 242"/>
                <a:gd name="T4" fmla="*/ 0 60000 65536"/>
                <a:gd name="T5" fmla="*/ 0 60000 65536"/>
                <a:gd name="T6" fmla="*/ 0 w 1"/>
                <a:gd name="T7" fmla="*/ 0 h 242"/>
                <a:gd name="T8" fmla="*/ 1 w 1"/>
                <a:gd name="T9" fmla="*/ 242 h 242"/>
              </a:gdLst>
              <a:ahLst/>
              <a:cxnLst>
                <a:cxn ang="T4">
                  <a:pos x="T0" y="T1"/>
                </a:cxn>
                <a:cxn ang="T5">
                  <a:pos x="T2" y="T3"/>
                </a:cxn>
              </a:cxnLst>
              <a:rect l="T6" t="T7" r="T8" b="T9"/>
              <a:pathLst>
                <a:path w="1" h="242">
                  <a:moveTo>
                    <a:pt x="0" y="242"/>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4" name="Freeform 82"/>
            <p:cNvSpPr>
              <a:spLocks/>
            </p:cNvSpPr>
            <p:nvPr/>
          </p:nvSpPr>
          <p:spPr bwMode="auto">
            <a:xfrm>
              <a:off x="8185735" y="5101594"/>
              <a:ext cx="985" cy="218664"/>
            </a:xfrm>
            <a:custGeom>
              <a:avLst/>
              <a:gdLst>
                <a:gd name="T0" fmla="*/ 0 w 1"/>
                <a:gd name="T1" fmla="*/ 513237110 h 242"/>
                <a:gd name="T2" fmla="*/ 0 w 1"/>
                <a:gd name="T3" fmla="*/ 0 h 242"/>
                <a:gd name="T4" fmla="*/ 0 60000 65536"/>
                <a:gd name="T5" fmla="*/ 0 60000 65536"/>
                <a:gd name="T6" fmla="*/ 0 w 1"/>
                <a:gd name="T7" fmla="*/ 0 h 242"/>
                <a:gd name="T8" fmla="*/ 1 w 1"/>
                <a:gd name="T9" fmla="*/ 242 h 242"/>
              </a:gdLst>
              <a:ahLst/>
              <a:cxnLst>
                <a:cxn ang="T4">
                  <a:pos x="T0" y="T1"/>
                </a:cxn>
                <a:cxn ang="T5">
                  <a:pos x="T2" y="T3"/>
                </a:cxn>
              </a:cxnLst>
              <a:rect l="T6" t="T7" r="T8" b="T9"/>
              <a:pathLst>
                <a:path w="1" h="242">
                  <a:moveTo>
                    <a:pt x="0" y="242"/>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5" name="Line 83"/>
            <p:cNvSpPr>
              <a:spLocks noChangeShapeType="1"/>
            </p:cNvSpPr>
            <p:nvPr/>
          </p:nvSpPr>
          <p:spPr bwMode="auto">
            <a:xfrm flipH="1">
              <a:off x="6960688" y="4081644"/>
              <a:ext cx="47279" cy="75843"/>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6" name="Line 84"/>
            <p:cNvSpPr>
              <a:spLocks noChangeShapeType="1"/>
            </p:cNvSpPr>
            <p:nvPr/>
          </p:nvSpPr>
          <p:spPr bwMode="auto">
            <a:xfrm flipH="1">
              <a:off x="7051501" y="4076803"/>
              <a:ext cx="46295" cy="7682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7" name="Line 86"/>
            <p:cNvSpPr>
              <a:spLocks noChangeShapeType="1"/>
            </p:cNvSpPr>
            <p:nvPr/>
          </p:nvSpPr>
          <p:spPr bwMode="auto">
            <a:xfrm>
              <a:off x="6623951" y="4073502"/>
              <a:ext cx="44324" cy="7682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38" name="Freeform 87"/>
            <p:cNvSpPr>
              <a:spLocks/>
            </p:cNvSpPr>
            <p:nvPr/>
          </p:nvSpPr>
          <p:spPr bwMode="auto">
            <a:xfrm>
              <a:off x="5567313" y="3668704"/>
              <a:ext cx="157597" cy="178193"/>
            </a:xfrm>
            <a:custGeom>
              <a:avLst/>
              <a:gdLst>
                <a:gd name="T0" fmla="*/ 377286550 w 171"/>
                <a:gd name="T1" fmla="*/ 0 h 210"/>
                <a:gd name="T2" fmla="*/ 0 w 171"/>
                <a:gd name="T3" fmla="*/ 191578580 h 210"/>
                <a:gd name="T4" fmla="*/ 156651158 w 171"/>
                <a:gd name="T5" fmla="*/ 447017174 h 210"/>
                <a:gd name="T6" fmla="*/ 0 60000 65536"/>
                <a:gd name="T7" fmla="*/ 0 60000 65536"/>
                <a:gd name="T8" fmla="*/ 0 60000 65536"/>
                <a:gd name="T9" fmla="*/ 0 w 171"/>
                <a:gd name="T10" fmla="*/ 0 h 210"/>
                <a:gd name="T11" fmla="*/ 171 w 171"/>
                <a:gd name="T12" fmla="*/ 210 h 210"/>
                <a:gd name="connsiteX0" fmla="*/ 10000 w 10000"/>
                <a:gd name="connsiteY0" fmla="*/ 0 h 9749"/>
                <a:gd name="connsiteX1" fmla="*/ 0 w 10000"/>
                <a:gd name="connsiteY1" fmla="*/ 4035 h 9749"/>
                <a:gd name="connsiteX2" fmla="*/ 4152 w 10000"/>
                <a:gd name="connsiteY2" fmla="*/ 9749 h 9749"/>
                <a:gd name="connsiteX0" fmla="*/ 10000 w 10000"/>
                <a:gd name="connsiteY0" fmla="*/ 0 h 9615"/>
                <a:gd name="connsiteX1" fmla="*/ 0 w 10000"/>
                <a:gd name="connsiteY1" fmla="*/ 4139 h 9615"/>
                <a:gd name="connsiteX2" fmla="*/ 3548 w 10000"/>
                <a:gd name="connsiteY2" fmla="*/ 9615 h 9615"/>
              </a:gdLst>
              <a:ahLst/>
              <a:cxnLst>
                <a:cxn ang="0">
                  <a:pos x="connsiteX0" y="connsiteY0"/>
                </a:cxn>
                <a:cxn ang="0">
                  <a:pos x="connsiteX1" y="connsiteY1"/>
                </a:cxn>
                <a:cxn ang="0">
                  <a:pos x="connsiteX2" y="connsiteY2"/>
                </a:cxn>
              </a:cxnLst>
              <a:rect l="l" t="t" r="r" b="b"/>
              <a:pathLst>
                <a:path w="10000" h="9615">
                  <a:moveTo>
                    <a:pt x="10000" y="0"/>
                  </a:moveTo>
                  <a:lnTo>
                    <a:pt x="0" y="4139"/>
                  </a:lnTo>
                  <a:lnTo>
                    <a:pt x="3548" y="9615"/>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9" name="Freeform 89"/>
            <p:cNvSpPr>
              <a:spLocks/>
            </p:cNvSpPr>
            <p:nvPr/>
          </p:nvSpPr>
          <p:spPr bwMode="auto">
            <a:xfrm>
              <a:off x="4817206" y="3997438"/>
              <a:ext cx="231470" cy="10835"/>
            </a:xfrm>
            <a:custGeom>
              <a:avLst/>
              <a:gdLst>
                <a:gd name="T0" fmla="*/ 552282761 w 252"/>
                <a:gd name="T1" fmla="*/ 0 h 12"/>
                <a:gd name="T2" fmla="*/ 460235634 w 252"/>
                <a:gd name="T3" fmla="*/ 25410120 h 12"/>
                <a:gd name="T4" fmla="*/ 0 w 252"/>
                <a:gd name="T5" fmla="*/ 19058318 h 12"/>
                <a:gd name="T6" fmla="*/ 0 60000 65536"/>
                <a:gd name="T7" fmla="*/ 0 60000 65536"/>
                <a:gd name="T8" fmla="*/ 0 60000 65536"/>
                <a:gd name="T9" fmla="*/ 0 w 252"/>
                <a:gd name="T10" fmla="*/ 0 h 12"/>
                <a:gd name="T11" fmla="*/ 252 w 252"/>
                <a:gd name="T12" fmla="*/ 12 h 12"/>
              </a:gdLst>
              <a:ahLst/>
              <a:cxnLst>
                <a:cxn ang="T6">
                  <a:pos x="T0" y="T1"/>
                </a:cxn>
                <a:cxn ang="T7">
                  <a:pos x="T2" y="T3"/>
                </a:cxn>
                <a:cxn ang="T8">
                  <a:pos x="T4" y="T5"/>
                </a:cxn>
              </a:cxnLst>
              <a:rect l="T9" t="T10" r="T11" b="T12"/>
              <a:pathLst>
                <a:path w="252" h="12">
                  <a:moveTo>
                    <a:pt x="252" y="0"/>
                  </a:moveTo>
                  <a:lnTo>
                    <a:pt x="210" y="12"/>
                  </a:lnTo>
                  <a:lnTo>
                    <a:pt x="0" y="9"/>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0" name="Freeform 90"/>
            <p:cNvSpPr>
              <a:spLocks/>
            </p:cNvSpPr>
            <p:nvPr/>
          </p:nvSpPr>
          <p:spPr bwMode="auto">
            <a:xfrm>
              <a:off x="5768500" y="4238623"/>
              <a:ext cx="53189" cy="101453"/>
            </a:xfrm>
            <a:custGeom>
              <a:avLst/>
              <a:gdLst>
                <a:gd name="T0" fmla="*/ 32767642 w 58"/>
                <a:gd name="T1" fmla="*/ 0 h 112"/>
                <a:gd name="T2" fmla="*/ 126703028 w 58"/>
                <a:gd name="T3" fmla="*/ 185433962 h 112"/>
                <a:gd name="T4" fmla="*/ 0 w 58"/>
                <a:gd name="T5" fmla="*/ 238718760 h 112"/>
                <a:gd name="T6" fmla="*/ 0 60000 65536"/>
                <a:gd name="T7" fmla="*/ 0 60000 65536"/>
                <a:gd name="T8" fmla="*/ 0 60000 65536"/>
                <a:gd name="T9" fmla="*/ 0 w 58"/>
                <a:gd name="T10" fmla="*/ 0 h 112"/>
                <a:gd name="T11" fmla="*/ 58 w 58"/>
                <a:gd name="T12" fmla="*/ 112 h 112"/>
              </a:gdLst>
              <a:ahLst/>
              <a:cxnLst>
                <a:cxn ang="T6">
                  <a:pos x="T0" y="T1"/>
                </a:cxn>
                <a:cxn ang="T7">
                  <a:pos x="T2" y="T3"/>
                </a:cxn>
                <a:cxn ang="T8">
                  <a:pos x="T4" y="T5"/>
                </a:cxn>
              </a:cxnLst>
              <a:rect l="T9" t="T10" r="T11" b="T12"/>
              <a:pathLst>
                <a:path w="58" h="112">
                  <a:moveTo>
                    <a:pt x="15" y="0"/>
                  </a:moveTo>
                  <a:lnTo>
                    <a:pt x="58" y="87"/>
                  </a:lnTo>
                  <a:lnTo>
                    <a:pt x="0" y="112"/>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1" name="Freeform 91"/>
            <p:cNvSpPr>
              <a:spLocks/>
            </p:cNvSpPr>
            <p:nvPr/>
          </p:nvSpPr>
          <p:spPr bwMode="auto">
            <a:xfrm>
              <a:off x="7072813" y="4432800"/>
              <a:ext cx="1970" cy="266928"/>
            </a:xfrm>
            <a:custGeom>
              <a:avLst/>
              <a:gdLst>
                <a:gd name="T0" fmla="*/ 3360208 w 3"/>
                <a:gd name="T1" fmla="*/ 0 h 295"/>
                <a:gd name="T2" fmla="*/ 0 w 3"/>
                <a:gd name="T3" fmla="*/ 627397847 h 295"/>
                <a:gd name="T4" fmla="*/ 0 60000 65536"/>
                <a:gd name="T5" fmla="*/ 0 60000 65536"/>
                <a:gd name="T6" fmla="*/ 0 w 3"/>
                <a:gd name="T7" fmla="*/ 0 h 295"/>
                <a:gd name="T8" fmla="*/ 3 w 3"/>
                <a:gd name="T9" fmla="*/ 295 h 295"/>
              </a:gdLst>
              <a:ahLst/>
              <a:cxnLst>
                <a:cxn ang="T4">
                  <a:pos x="T0" y="T1"/>
                </a:cxn>
                <a:cxn ang="T5">
                  <a:pos x="T2" y="T3"/>
                </a:cxn>
              </a:cxnLst>
              <a:rect l="T6" t="T7" r="T8" b="T9"/>
              <a:pathLst>
                <a:path w="3" h="295">
                  <a:moveTo>
                    <a:pt x="3" y="0"/>
                  </a:moveTo>
                  <a:lnTo>
                    <a:pt x="0" y="295"/>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2" name="Freeform 92"/>
            <p:cNvSpPr>
              <a:spLocks/>
            </p:cNvSpPr>
            <p:nvPr/>
          </p:nvSpPr>
          <p:spPr bwMode="auto">
            <a:xfrm>
              <a:off x="8347376" y="4846486"/>
              <a:ext cx="325043" cy="984"/>
            </a:xfrm>
            <a:custGeom>
              <a:avLst/>
              <a:gdLst>
                <a:gd name="T0" fmla="*/ 775268406 w 354"/>
                <a:gd name="T1" fmla="*/ 0 h 1"/>
                <a:gd name="T2" fmla="*/ 0 w 354"/>
                <a:gd name="T3" fmla="*/ 0 h 1"/>
                <a:gd name="T4" fmla="*/ 0 60000 65536"/>
                <a:gd name="T5" fmla="*/ 0 60000 65536"/>
                <a:gd name="T6" fmla="*/ 0 w 354"/>
                <a:gd name="T7" fmla="*/ 0 h 1"/>
                <a:gd name="T8" fmla="*/ 354 w 354"/>
                <a:gd name="T9" fmla="*/ 1 h 1"/>
              </a:gdLst>
              <a:ahLst/>
              <a:cxnLst>
                <a:cxn ang="T4">
                  <a:pos x="T0" y="T1"/>
                </a:cxn>
                <a:cxn ang="T5">
                  <a:pos x="T2" y="T3"/>
                </a:cxn>
              </a:cxnLst>
              <a:rect l="T6" t="T7" r="T8" b="T9"/>
              <a:pathLst>
                <a:path w="354" h="1">
                  <a:moveTo>
                    <a:pt x="354" y="0"/>
                  </a:moveTo>
                  <a:lnTo>
                    <a:pt x="0"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 name="Freeform 93"/>
            <p:cNvSpPr>
              <a:spLocks/>
            </p:cNvSpPr>
            <p:nvPr/>
          </p:nvSpPr>
          <p:spPr bwMode="auto">
            <a:xfrm>
              <a:off x="5257493" y="3408428"/>
              <a:ext cx="1283429" cy="2408261"/>
            </a:xfrm>
            <a:custGeom>
              <a:avLst/>
              <a:gdLst>
                <a:gd name="T0" fmla="*/ 1424919481 w 1396"/>
                <a:gd name="T1" fmla="*/ 0 h 2659"/>
                <a:gd name="T2" fmla="*/ 680623755 w 1396"/>
                <a:gd name="T3" fmla="*/ 161943069 h 2659"/>
                <a:gd name="T4" fmla="*/ 210773473 w 1396"/>
                <a:gd name="T5" fmla="*/ 302576918 h 2659"/>
                <a:gd name="T6" fmla="*/ 21954984 w 1396"/>
                <a:gd name="T7" fmla="*/ 603024081 h 2659"/>
                <a:gd name="T8" fmla="*/ 79040608 w 1396"/>
                <a:gd name="T9" fmla="*/ 997227144 h 2659"/>
                <a:gd name="T10" fmla="*/ 243706690 w 1396"/>
                <a:gd name="T11" fmla="*/ 1291282125 h 2659"/>
                <a:gd name="T12" fmla="*/ 1945267558 w 1396"/>
                <a:gd name="T13" fmla="*/ 2147483647 h 2659"/>
                <a:gd name="T14" fmla="*/ 2147483647 w 1396"/>
                <a:gd name="T15" fmla="*/ 2147483647 h 2659"/>
                <a:gd name="T16" fmla="*/ 2147483647 w 1396"/>
                <a:gd name="T17" fmla="*/ 2147483647 h 2659"/>
                <a:gd name="T18" fmla="*/ 2147483647 w 1396"/>
                <a:gd name="T19" fmla="*/ 2147483647 h 2659"/>
                <a:gd name="T20" fmla="*/ 2147483647 w 1396"/>
                <a:gd name="T21" fmla="*/ 2147483647 h 26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6"/>
                <a:gd name="T34" fmla="*/ 0 h 2659"/>
                <a:gd name="T35" fmla="*/ 1396 w 1396"/>
                <a:gd name="T36" fmla="*/ 2659 h 26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6" h="2659">
                  <a:moveTo>
                    <a:pt x="649" y="0"/>
                  </a:moveTo>
                  <a:lnTo>
                    <a:pt x="310" y="76"/>
                  </a:lnTo>
                  <a:cubicBezTo>
                    <a:pt x="218" y="100"/>
                    <a:pt x="146" y="108"/>
                    <a:pt x="96" y="142"/>
                  </a:cubicBezTo>
                  <a:cubicBezTo>
                    <a:pt x="46" y="176"/>
                    <a:pt x="20" y="229"/>
                    <a:pt x="10" y="283"/>
                  </a:cubicBezTo>
                  <a:cubicBezTo>
                    <a:pt x="0" y="337"/>
                    <a:pt x="19" y="414"/>
                    <a:pt x="36" y="468"/>
                  </a:cubicBezTo>
                  <a:lnTo>
                    <a:pt x="111" y="606"/>
                  </a:lnTo>
                  <a:lnTo>
                    <a:pt x="886" y="1959"/>
                  </a:lnTo>
                  <a:lnTo>
                    <a:pt x="984" y="2110"/>
                  </a:lnTo>
                  <a:cubicBezTo>
                    <a:pt x="1017" y="2151"/>
                    <a:pt x="1052" y="2173"/>
                    <a:pt x="1086" y="2206"/>
                  </a:cubicBezTo>
                  <a:cubicBezTo>
                    <a:pt x="1120" y="2239"/>
                    <a:pt x="1137" y="2231"/>
                    <a:pt x="1189" y="2307"/>
                  </a:cubicBezTo>
                  <a:lnTo>
                    <a:pt x="1396" y="2659"/>
                  </a:lnTo>
                </a:path>
              </a:pathLst>
            </a:custGeom>
            <a:noFill/>
            <a:ln w="38100">
              <a:solidFill>
                <a:srgbClr val="006699"/>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 name="Freeform 94"/>
            <p:cNvSpPr>
              <a:spLocks/>
            </p:cNvSpPr>
            <p:nvPr/>
          </p:nvSpPr>
          <p:spPr bwMode="auto">
            <a:xfrm>
              <a:off x="6006077" y="3128694"/>
              <a:ext cx="1201675" cy="248213"/>
            </a:xfrm>
            <a:custGeom>
              <a:avLst/>
              <a:gdLst>
                <a:gd name="T0" fmla="*/ 0 w 1308"/>
                <a:gd name="T1" fmla="*/ 584087600 h 274"/>
                <a:gd name="T2" fmla="*/ 2147483647 w 1308"/>
                <a:gd name="T3" fmla="*/ 0 h 274"/>
                <a:gd name="T4" fmla="*/ 0 60000 65536"/>
                <a:gd name="T5" fmla="*/ 0 60000 65536"/>
                <a:gd name="T6" fmla="*/ 0 w 1308"/>
                <a:gd name="T7" fmla="*/ 0 h 274"/>
                <a:gd name="T8" fmla="*/ 1308 w 1308"/>
                <a:gd name="T9" fmla="*/ 274 h 274"/>
              </a:gdLst>
              <a:ahLst/>
              <a:cxnLst>
                <a:cxn ang="T4">
                  <a:pos x="T0" y="T1"/>
                </a:cxn>
                <a:cxn ang="T5">
                  <a:pos x="T2" y="T3"/>
                </a:cxn>
              </a:cxnLst>
              <a:rect l="T6" t="T7" r="T8" b="T9"/>
              <a:pathLst>
                <a:path w="1308" h="274">
                  <a:moveTo>
                    <a:pt x="0" y="274"/>
                  </a:moveTo>
                  <a:lnTo>
                    <a:pt x="1308" y="0"/>
                  </a:lnTo>
                </a:path>
              </a:pathLst>
            </a:custGeom>
            <a:noFill/>
            <a:ln w="38100">
              <a:solidFill>
                <a:srgbClr val="3366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 name="Rectangle 95"/>
            <p:cNvSpPr>
              <a:spLocks noChangeArrowheads="1"/>
            </p:cNvSpPr>
            <p:nvPr/>
          </p:nvSpPr>
          <p:spPr bwMode="auto">
            <a:xfrm rot="20896163">
              <a:off x="5831735" y="3357210"/>
              <a:ext cx="189116" cy="72888"/>
            </a:xfrm>
            <a:prstGeom prst="rect">
              <a:avLst/>
            </a:prstGeom>
            <a:solidFill>
              <a:schemeClr val="bg1"/>
            </a:solidFill>
            <a:ln w="19050">
              <a:solidFill>
                <a:srgbClr val="006699"/>
              </a:solidFill>
              <a:miter lim="800000"/>
              <a:headEnd/>
              <a:tailEnd/>
            </a:ln>
          </p:spPr>
          <p:txBody>
            <a:bodyPr wrap="none" anchor="ctr"/>
            <a:lstStyle/>
            <a:p>
              <a:endParaRPr lang="ja-JP" altLang="en-US"/>
            </a:p>
          </p:txBody>
        </p:sp>
        <p:sp>
          <p:nvSpPr>
            <p:cNvPr id="346" name="Rectangle 96"/>
            <p:cNvSpPr>
              <a:spLocks noChangeArrowheads="1"/>
            </p:cNvSpPr>
            <p:nvPr/>
          </p:nvSpPr>
          <p:spPr bwMode="auto">
            <a:xfrm rot="3554104">
              <a:off x="5557911" y="4409159"/>
              <a:ext cx="187145" cy="74858"/>
            </a:xfrm>
            <a:prstGeom prst="rect">
              <a:avLst/>
            </a:prstGeom>
            <a:solidFill>
              <a:schemeClr val="bg1"/>
            </a:solidFill>
            <a:ln w="19050">
              <a:solidFill>
                <a:srgbClr val="006699"/>
              </a:solidFill>
              <a:miter lim="800000"/>
              <a:headEnd/>
              <a:tailEnd/>
            </a:ln>
          </p:spPr>
          <p:txBody>
            <a:bodyPr wrap="none" anchor="ctr"/>
            <a:lstStyle/>
            <a:p>
              <a:endParaRPr lang="ja-JP" altLang="en-US"/>
            </a:p>
          </p:txBody>
        </p:sp>
        <p:sp>
          <p:nvSpPr>
            <p:cNvPr id="347" name="Rectangle 97"/>
            <p:cNvSpPr>
              <a:spLocks noChangeArrowheads="1"/>
            </p:cNvSpPr>
            <p:nvPr/>
          </p:nvSpPr>
          <p:spPr bwMode="auto">
            <a:xfrm rot="3554104">
              <a:off x="6312900" y="5548282"/>
              <a:ext cx="186160" cy="74858"/>
            </a:xfrm>
            <a:prstGeom prst="rect">
              <a:avLst/>
            </a:prstGeom>
            <a:solidFill>
              <a:schemeClr val="bg1"/>
            </a:solidFill>
            <a:ln w="19050">
              <a:solidFill>
                <a:srgbClr val="006699"/>
              </a:solidFill>
              <a:miter lim="800000"/>
              <a:headEnd/>
              <a:tailEnd/>
            </a:ln>
          </p:spPr>
          <p:txBody>
            <a:bodyPr wrap="none" anchor="ctr"/>
            <a:lstStyle/>
            <a:p>
              <a:endParaRPr lang="ja-JP" altLang="en-US"/>
            </a:p>
          </p:txBody>
        </p:sp>
        <p:sp>
          <p:nvSpPr>
            <p:cNvPr id="348" name="Rectangle 98"/>
            <p:cNvSpPr>
              <a:spLocks noChangeArrowheads="1"/>
            </p:cNvSpPr>
            <p:nvPr/>
          </p:nvSpPr>
          <p:spPr bwMode="auto">
            <a:xfrm>
              <a:off x="3712767" y="5792061"/>
              <a:ext cx="5293280" cy="393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grpSp>
          <p:nvGrpSpPr>
            <p:cNvPr id="349" name="Group 99"/>
            <p:cNvGrpSpPr>
              <a:grpSpLocks/>
            </p:cNvGrpSpPr>
            <p:nvPr/>
          </p:nvGrpSpPr>
          <p:grpSpPr bwMode="auto">
            <a:xfrm>
              <a:off x="8626320" y="3489554"/>
              <a:ext cx="253140" cy="380473"/>
              <a:chOff x="5136" y="1290"/>
              <a:chExt cx="276" cy="420"/>
            </a:xfrm>
          </p:grpSpPr>
          <p:sp>
            <p:nvSpPr>
              <p:cNvPr id="417" name="Oval 100"/>
              <p:cNvSpPr>
                <a:spLocks noChangeArrowheads="1"/>
              </p:cNvSpPr>
              <p:nvPr/>
            </p:nvSpPr>
            <p:spPr bwMode="auto">
              <a:xfrm>
                <a:off x="5136" y="1431"/>
                <a:ext cx="276" cy="279"/>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418" name="AutoShape 101"/>
              <p:cNvSpPr>
                <a:spLocks noChangeArrowheads="1"/>
              </p:cNvSpPr>
              <p:nvPr/>
            </p:nvSpPr>
            <p:spPr bwMode="auto">
              <a:xfrm rot="1140000">
                <a:off x="5201" y="1440"/>
                <a:ext cx="151" cy="240"/>
              </a:xfrm>
              <a:prstGeom prst="triangle">
                <a:avLst>
                  <a:gd name="adj" fmla="val 50000"/>
                </a:avLst>
              </a:prstGeom>
              <a:solidFill>
                <a:schemeClr val="tx1"/>
              </a:solidFill>
              <a:ln w="9525">
                <a:solidFill>
                  <a:schemeClr val="bg1"/>
                </a:solidFill>
                <a:miter lim="800000"/>
                <a:headEnd/>
                <a:tailEnd/>
              </a:ln>
            </p:spPr>
            <p:txBody>
              <a:bodyPr wrap="none" anchor="ctr"/>
              <a:lstStyle/>
              <a:p>
                <a:endParaRPr lang="ja-JP" altLang="en-US" dirty="0"/>
              </a:p>
            </p:txBody>
          </p:sp>
          <p:sp>
            <p:nvSpPr>
              <p:cNvPr id="419" name="Text Box 102"/>
              <p:cNvSpPr txBox="1">
                <a:spLocks noChangeArrowheads="1"/>
              </p:cNvSpPr>
              <p:nvPr/>
            </p:nvSpPr>
            <p:spPr bwMode="auto">
              <a:xfrm>
                <a:off x="5263" y="1290"/>
                <a:ext cx="143"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400" b="1" dirty="0">
                    <a:latin typeface="ＭＳ Ｐゴシック" pitchFamily="50" charset="-128"/>
                  </a:rPr>
                  <a:t>N</a:t>
                </a:r>
              </a:p>
            </p:txBody>
          </p:sp>
        </p:grpSp>
        <p:grpSp>
          <p:nvGrpSpPr>
            <p:cNvPr id="350" name="グループ化 219"/>
            <p:cNvGrpSpPr/>
            <p:nvPr/>
          </p:nvGrpSpPr>
          <p:grpSpPr>
            <a:xfrm>
              <a:off x="7633472" y="5475232"/>
              <a:ext cx="1407975" cy="271815"/>
              <a:chOff x="390400" y="4273184"/>
              <a:chExt cx="2042321" cy="394279"/>
            </a:xfrm>
          </p:grpSpPr>
          <p:sp>
            <p:nvSpPr>
              <p:cNvPr id="410" name="Line 104"/>
              <p:cNvSpPr>
                <a:spLocks noChangeShapeType="1"/>
              </p:cNvSpPr>
              <p:nvPr/>
            </p:nvSpPr>
            <p:spPr bwMode="auto">
              <a:xfrm>
                <a:off x="470386" y="4277131"/>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 name="Line 105"/>
              <p:cNvSpPr>
                <a:spLocks noChangeShapeType="1"/>
              </p:cNvSpPr>
              <p:nvPr/>
            </p:nvSpPr>
            <p:spPr bwMode="auto">
              <a:xfrm>
                <a:off x="1326237" y="4281077"/>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 name="Line 106"/>
              <p:cNvSpPr>
                <a:spLocks noChangeShapeType="1"/>
              </p:cNvSpPr>
              <p:nvPr/>
            </p:nvSpPr>
            <p:spPr bwMode="auto">
              <a:xfrm>
                <a:off x="2182088" y="4273184"/>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3" name="Line 107"/>
              <p:cNvSpPr>
                <a:spLocks noChangeShapeType="1"/>
              </p:cNvSpPr>
              <p:nvPr/>
            </p:nvSpPr>
            <p:spPr bwMode="auto">
              <a:xfrm>
                <a:off x="466387" y="4360009"/>
                <a:ext cx="1715701"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4" name="Text Box 108"/>
              <p:cNvSpPr txBox="1">
                <a:spLocks noChangeArrowheads="1"/>
              </p:cNvSpPr>
              <p:nvPr/>
            </p:nvSpPr>
            <p:spPr bwMode="auto">
              <a:xfrm>
                <a:off x="390400" y="4447246"/>
                <a:ext cx="1279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0</a:t>
                </a:r>
              </a:p>
            </p:txBody>
          </p:sp>
          <p:sp>
            <p:nvSpPr>
              <p:cNvPr id="415" name="Text Box 109"/>
              <p:cNvSpPr txBox="1">
                <a:spLocks noChangeArrowheads="1"/>
              </p:cNvSpPr>
              <p:nvPr/>
            </p:nvSpPr>
            <p:spPr bwMode="auto">
              <a:xfrm>
                <a:off x="1107994" y="4393863"/>
                <a:ext cx="509990" cy="26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250</a:t>
                </a:r>
              </a:p>
            </p:txBody>
          </p:sp>
          <p:sp>
            <p:nvSpPr>
              <p:cNvPr id="416" name="Text Box 110"/>
              <p:cNvSpPr txBox="1">
                <a:spLocks noChangeArrowheads="1"/>
              </p:cNvSpPr>
              <p:nvPr/>
            </p:nvSpPr>
            <p:spPr bwMode="auto">
              <a:xfrm>
                <a:off x="1830565" y="4399597"/>
                <a:ext cx="602156" cy="26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500m</a:t>
                </a:r>
              </a:p>
            </p:txBody>
          </p:sp>
        </p:grpSp>
        <p:sp>
          <p:nvSpPr>
            <p:cNvPr id="351" name="Text Box 114"/>
            <p:cNvSpPr txBox="1">
              <a:spLocks noChangeArrowheads="1"/>
            </p:cNvSpPr>
            <p:nvPr/>
          </p:nvSpPr>
          <p:spPr bwMode="auto">
            <a:xfrm>
              <a:off x="3903996" y="3706187"/>
              <a:ext cx="881890" cy="11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700" dirty="0">
                  <a:solidFill>
                    <a:srgbClr val="4D4D4D"/>
                  </a:solidFill>
                </a:rPr>
                <a:t>シーサイドコスモ</a:t>
              </a:r>
            </a:p>
          </p:txBody>
        </p:sp>
        <p:sp>
          <p:nvSpPr>
            <p:cNvPr id="352" name="Text Box 143"/>
            <p:cNvSpPr txBox="1">
              <a:spLocks noChangeArrowheads="1"/>
            </p:cNvSpPr>
            <p:nvPr/>
          </p:nvSpPr>
          <p:spPr bwMode="auto">
            <a:xfrm>
              <a:off x="5935596" y="5545861"/>
              <a:ext cx="4221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700" dirty="0">
                  <a:solidFill>
                    <a:srgbClr val="464646"/>
                  </a:solidFill>
                  <a:latin typeface="ＭＳ Ｐゴシック" pitchFamily="50" charset="-128"/>
                </a:rPr>
                <a:t>中ふ頭駅</a:t>
              </a:r>
            </a:p>
          </p:txBody>
        </p:sp>
        <p:sp>
          <p:nvSpPr>
            <p:cNvPr id="353" name="Text Box 144"/>
            <p:cNvSpPr txBox="1">
              <a:spLocks noChangeArrowheads="1"/>
            </p:cNvSpPr>
            <p:nvPr/>
          </p:nvSpPr>
          <p:spPr bwMode="auto">
            <a:xfrm>
              <a:off x="6547817" y="5539311"/>
              <a:ext cx="68319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600" dirty="0">
                  <a:solidFill>
                    <a:srgbClr val="464646"/>
                  </a:solidFill>
                  <a:latin typeface="ＭＳ Ｐゴシック" pitchFamily="50" charset="-128"/>
                </a:rPr>
                <a:t>至　住之江公園駅</a:t>
              </a:r>
            </a:p>
          </p:txBody>
        </p:sp>
        <p:sp>
          <p:nvSpPr>
            <p:cNvPr id="354" name="Text Box 145"/>
            <p:cNvSpPr txBox="1">
              <a:spLocks noChangeArrowheads="1"/>
            </p:cNvSpPr>
            <p:nvPr/>
          </p:nvSpPr>
          <p:spPr bwMode="auto">
            <a:xfrm>
              <a:off x="7090539" y="3134123"/>
              <a:ext cx="5870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600" dirty="0">
                  <a:solidFill>
                    <a:srgbClr val="464646"/>
                  </a:solidFill>
                </a:rPr>
                <a:t>至　本町駅</a:t>
              </a:r>
            </a:p>
          </p:txBody>
        </p:sp>
        <p:sp>
          <p:nvSpPr>
            <p:cNvPr id="355" name="Freeform 148"/>
            <p:cNvSpPr>
              <a:spLocks/>
            </p:cNvSpPr>
            <p:nvPr/>
          </p:nvSpPr>
          <p:spPr bwMode="auto">
            <a:xfrm>
              <a:off x="3628274" y="4101541"/>
              <a:ext cx="726462" cy="501571"/>
            </a:xfrm>
            <a:custGeom>
              <a:avLst/>
              <a:gdLst>
                <a:gd name="T0" fmla="*/ 0 w 768"/>
                <a:gd name="T1" fmla="*/ 1257696439 h 546"/>
                <a:gd name="T2" fmla="*/ 1772721671 w 768"/>
                <a:gd name="T3" fmla="*/ 276416233 h 546"/>
                <a:gd name="T4" fmla="*/ 1613453352 w 768"/>
                <a:gd name="T5" fmla="*/ 0 h 546"/>
                <a:gd name="T6" fmla="*/ 159268319 w 768"/>
                <a:gd name="T7" fmla="*/ 214223112 h 546"/>
                <a:gd name="T8" fmla="*/ 0 w 768"/>
                <a:gd name="T9" fmla="*/ 1257696439 h 546"/>
                <a:gd name="T10" fmla="*/ 0 60000 65536"/>
                <a:gd name="T11" fmla="*/ 0 60000 65536"/>
                <a:gd name="T12" fmla="*/ 0 60000 65536"/>
                <a:gd name="T13" fmla="*/ 0 60000 65536"/>
                <a:gd name="T14" fmla="*/ 0 60000 65536"/>
                <a:gd name="T15" fmla="*/ 0 w 768"/>
                <a:gd name="T16" fmla="*/ 0 h 546"/>
                <a:gd name="T17" fmla="*/ 768 w 768"/>
                <a:gd name="T18" fmla="*/ 546 h 546"/>
                <a:gd name="connsiteX0" fmla="*/ 0 w 10000"/>
                <a:gd name="connsiteY0" fmla="*/ 10000 h 10000"/>
                <a:gd name="connsiteX1" fmla="*/ 10000 w 10000"/>
                <a:gd name="connsiteY1" fmla="*/ 2198 h 10000"/>
                <a:gd name="connsiteX2" fmla="*/ 9102 w 10000"/>
                <a:gd name="connsiteY2" fmla="*/ 0 h 10000"/>
                <a:gd name="connsiteX3" fmla="*/ 1027 w 10000"/>
                <a:gd name="connsiteY3" fmla="*/ 1975 h 10000"/>
                <a:gd name="connsiteX4" fmla="*/ 0 w 10000"/>
                <a:gd name="connsiteY4" fmla="*/ 10000 h 10000"/>
                <a:gd name="connsiteX0" fmla="*/ 0 w 10000"/>
                <a:gd name="connsiteY0" fmla="*/ 10000 h 10000"/>
                <a:gd name="connsiteX1" fmla="*/ 10000 w 10000"/>
                <a:gd name="connsiteY1" fmla="*/ 2198 h 10000"/>
                <a:gd name="connsiteX2" fmla="*/ 9102 w 10000"/>
                <a:gd name="connsiteY2" fmla="*/ 0 h 10000"/>
                <a:gd name="connsiteX3" fmla="*/ 1091 w 10000"/>
                <a:gd name="connsiteY3" fmla="*/ 1824 h 10000"/>
                <a:gd name="connsiteX4" fmla="*/ 0 w 10000"/>
                <a:gd name="connsiteY4" fmla="*/ 10000 h 10000"/>
                <a:gd name="connsiteX0" fmla="*/ 0 w 10000"/>
                <a:gd name="connsiteY0" fmla="*/ 9879 h 9879"/>
                <a:gd name="connsiteX1" fmla="*/ 10000 w 10000"/>
                <a:gd name="connsiteY1" fmla="*/ 2077 h 9879"/>
                <a:gd name="connsiteX2" fmla="*/ 9188 w 10000"/>
                <a:gd name="connsiteY2" fmla="*/ 0 h 9879"/>
                <a:gd name="connsiteX3" fmla="*/ 1091 w 10000"/>
                <a:gd name="connsiteY3" fmla="*/ 1703 h 9879"/>
                <a:gd name="connsiteX4" fmla="*/ 0 w 10000"/>
                <a:gd name="connsiteY4" fmla="*/ 9879 h 9879"/>
                <a:gd name="connsiteX0" fmla="*/ 0 w 9871"/>
                <a:gd name="connsiteY0" fmla="*/ 9969 h 9969"/>
                <a:gd name="connsiteX1" fmla="*/ 9871 w 9871"/>
                <a:gd name="connsiteY1" fmla="*/ 2102 h 9969"/>
                <a:gd name="connsiteX2" fmla="*/ 9059 w 9871"/>
                <a:gd name="connsiteY2" fmla="*/ 0 h 9969"/>
                <a:gd name="connsiteX3" fmla="*/ 962 w 9871"/>
                <a:gd name="connsiteY3" fmla="*/ 1724 h 9969"/>
                <a:gd name="connsiteX4" fmla="*/ 0 w 9871"/>
                <a:gd name="connsiteY4" fmla="*/ 9969 h 9969"/>
                <a:gd name="connsiteX0" fmla="*/ 0 w 10000"/>
                <a:gd name="connsiteY0" fmla="*/ 10000 h 10000"/>
                <a:gd name="connsiteX1" fmla="*/ 10000 w 10000"/>
                <a:gd name="connsiteY1" fmla="*/ 2109 h 10000"/>
                <a:gd name="connsiteX2" fmla="*/ 9177 w 10000"/>
                <a:gd name="connsiteY2" fmla="*/ 0 h 10000"/>
                <a:gd name="connsiteX3" fmla="*/ 888 w 10000"/>
                <a:gd name="connsiteY3" fmla="*/ 1760 h 10000"/>
                <a:gd name="connsiteX4" fmla="*/ 0 w 10000"/>
                <a:gd name="connsiteY4" fmla="*/ 10000 h 10000"/>
                <a:gd name="connsiteX0" fmla="*/ 0 w 10000"/>
                <a:gd name="connsiteY0" fmla="*/ 10705 h 10705"/>
                <a:gd name="connsiteX1" fmla="*/ 10000 w 10000"/>
                <a:gd name="connsiteY1" fmla="*/ 2814 h 10705"/>
                <a:gd name="connsiteX2" fmla="*/ 8144 w 10000"/>
                <a:gd name="connsiteY2" fmla="*/ 0 h 10705"/>
                <a:gd name="connsiteX3" fmla="*/ 888 w 10000"/>
                <a:gd name="connsiteY3" fmla="*/ 2465 h 10705"/>
                <a:gd name="connsiteX4" fmla="*/ 0 w 10000"/>
                <a:gd name="connsiteY4" fmla="*/ 10705 h 10705"/>
                <a:gd name="connsiteX0" fmla="*/ 0 w 9633"/>
                <a:gd name="connsiteY0" fmla="*/ 10705 h 10705"/>
                <a:gd name="connsiteX1" fmla="*/ 9633 w 9633"/>
                <a:gd name="connsiteY1" fmla="*/ 3613 h 10705"/>
                <a:gd name="connsiteX2" fmla="*/ 8144 w 9633"/>
                <a:gd name="connsiteY2" fmla="*/ 0 h 10705"/>
                <a:gd name="connsiteX3" fmla="*/ 888 w 9633"/>
                <a:gd name="connsiteY3" fmla="*/ 2465 h 10705"/>
                <a:gd name="connsiteX4" fmla="*/ 0 w 9633"/>
                <a:gd name="connsiteY4" fmla="*/ 10705 h 10705"/>
                <a:gd name="connsiteX0" fmla="*/ 0 w 10000"/>
                <a:gd name="connsiteY0" fmla="*/ 9077 h 9077"/>
                <a:gd name="connsiteX1" fmla="*/ 10000 w 10000"/>
                <a:gd name="connsiteY1" fmla="*/ 2452 h 9077"/>
                <a:gd name="connsiteX2" fmla="*/ 8765 w 10000"/>
                <a:gd name="connsiteY2" fmla="*/ 0 h 9077"/>
                <a:gd name="connsiteX3" fmla="*/ 922 w 10000"/>
                <a:gd name="connsiteY3" fmla="*/ 1380 h 9077"/>
                <a:gd name="connsiteX4" fmla="*/ 0 w 10000"/>
                <a:gd name="connsiteY4" fmla="*/ 9077 h 9077"/>
                <a:gd name="connsiteX0" fmla="*/ 0 w 10000"/>
                <a:gd name="connsiteY0" fmla="*/ 10000 h 10000"/>
                <a:gd name="connsiteX1" fmla="*/ 10000 w 10000"/>
                <a:gd name="connsiteY1" fmla="*/ 2701 h 10000"/>
                <a:gd name="connsiteX2" fmla="*/ 8765 w 10000"/>
                <a:gd name="connsiteY2" fmla="*/ 0 h 10000"/>
                <a:gd name="connsiteX3" fmla="*/ 265 w 10000"/>
                <a:gd name="connsiteY3" fmla="*/ 1762 h 10000"/>
                <a:gd name="connsiteX4" fmla="*/ 0 w 10000"/>
                <a:gd name="connsiteY4" fmla="*/ 10000 h 10000"/>
                <a:gd name="connsiteX0" fmla="*/ 0 w 10761"/>
                <a:gd name="connsiteY0" fmla="*/ 10194 h 10194"/>
                <a:gd name="connsiteX1" fmla="*/ 10761 w 10761"/>
                <a:gd name="connsiteY1" fmla="*/ 2701 h 10194"/>
                <a:gd name="connsiteX2" fmla="*/ 9526 w 10761"/>
                <a:gd name="connsiteY2" fmla="*/ 0 h 10194"/>
                <a:gd name="connsiteX3" fmla="*/ 1026 w 10761"/>
                <a:gd name="connsiteY3" fmla="*/ 1762 h 10194"/>
                <a:gd name="connsiteX4" fmla="*/ 0 w 10761"/>
                <a:gd name="connsiteY4" fmla="*/ 10194 h 10194"/>
                <a:gd name="connsiteX0" fmla="*/ 0 w 10553"/>
                <a:gd name="connsiteY0" fmla="*/ 10194 h 10194"/>
                <a:gd name="connsiteX1" fmla="*/ 10553 w 10553"/>
                <a:gd name="connsiteY1" fmla="*/ 2362 h 10194"/>
                <a:gd name="connsiteX2" fmla="*/ 9526 w 10553"/>
                <a:gd name="connsiteY2" fmla="*/ 0 h 10194"/>
                <a:gd name="connsiteX3" fmla="*/ 1026 w 10553"/>
                <a:gd name="connsiteY3" fmla="*/ 1762 h 10194"/>
                <a:gd name="connsiteX4" fmla="*/ 0 w 10553"/>
                <a:gd name="connsiteY4" fmla="*/ 10194 h 1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3" h="10194">
                  <a:moveTo>
                    <a:pt x="0" y="10194"/>
                  </a:moveTo>
                  <a:lnTo>
                    <a:pt x="10553" y="2362"/>
                  </a:lnTo>
                  <a:lnTo>
                    <a:pt x="9526" y="0"/>
                  </a:lnTo>
                  <a:lnTo>
                    <a:pt x="1026" y="1762"/>
                  </a:lnTo>
                  <a:cubicBezTo>
                    <a:pt x="719" y="4589"/>
                    <a:pt x="307" y="7367"/>
                    <a:pt x="0" y="10194"/>
                  </a:cubicBezTo>
                  <a:close/>
                </a:path>
              </a:pathLst>
            </a:custGeom>
            <a:solidFill>
              <a:srgbClr val="FF0000"/>
            </a:solidFill>
            <a:ln w="28575">
              <a:noFill/>
              <a:prstDash val="solid"/>
            </a:ln>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356" name="Text Box 149"/>
            <p:cNvSpPr txBox="1">
              <a:spLocks noChangeArrowheads="1"/>
            </p:cNvSpPr>
            <p:nvPr/>
          </p:nvSpPr>
          <p:spPr bwMode="auto">
            <a:xfrm>
              <a:off x="3724843" y="3956798"/>
              <a:ext cx="634103"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800" dirty="0">
                  <a:latin typeface="ＭＳ Ｐゴシック" pitchFamily="50" charset="-128"/>
                </a:rPr>
                <a:t>(4.0ha)</a:t>
              </a:r>
            </a:p>
          </p:txBody>
        </p:sp>
        <p:sp>
          <p:nvSpPr>
            <p:cNvPr id="357" name="Freeform 151"/>
            <p:cNvSpPr>
              <a:spLocks/>
            </p:cNvSpPr>
            <p:nvPr/>
          </p:nvSpPr>
          <p:spPr bwMode="auto">
            <a:xfrm>
              <a:off x="5763390" y="4155961"/>
              <a:ext cx="424045" cy="433448"/>
            </a:xfrm>
            <a:custGeom>
              <a:avLst/>
              <a:gdLst>
                <a:gd name="T0" fmla="*/ 25474706 w 459"/>
                <a:gd name="T1" fmla="*/ 207161811 h 474"/>
                <a:gd name="T2" fmla="*/ 680854886 w 459"/>
                <a:gd name="T3" fmla="*/ 0 h 474"/>
                <a:gd name="T4" fmla="*/ 1062967865 w 459"/>
                <a:gd name="T5" fmla="*/ 676730098 h 474"/>
                <a:gd name="T6" fmla="*/ 340428204 w 459"/>
                <a:gd name="T7" fmla="*/ 1091053720 h 474"/>
                <a:gd name="T8" fmla="*/ 0 w 459"/>
                <a:gd name="T9" fmla="*/ 483377558 h 474"/>
                <a:gd name="T10" fmla="*/ 136633600 w 459"/>
                <a:gd name="T11" fmla="*/ 423531318 h 474"/>
                <a:gd name="T12" fmla="*/ 25474706 w 459"/>
                <a:gd name="T13" fmla="*/ 207161811 h 474"/>
                <a:gd name="T14" fmla="*/ 0 60000 65536"/>
                <a:gd name="T15" fmla="*/ 0 60000 65536"/>
                <a:gd name="T16" fmla="*/ 0 60000 65536"/>
                <a:gd name="T17" fmla="*/ 0 60000 65536"/>
                <a:gd name="T18" fmla="*/ 0 60000 65536"/>
                <a:gd name="T19" fmla="*/ 0 60000 65536"/>
                <a:gd name="T20" fmla="*/ 0 60000 65536"/>
                <a:gd name="T21" fmla="*/ 0 w 459"/>
                <a:gd name="T22" fmla="*/ 0 h 474"/>
                <a:gd name="T23" fmla="*/ 459 w 459"/>
                <a:gd name="T24" fmla="*/ 474 h 474"/>
                <a:gd name="connsiteX0" fmla="*/ 240 w 10000"/>
                <a:gd name="connsiteY0" fmla="*/ 1899 h 16898"/>
                <a:gd name="connsiteX1" fmla="*/ 6405 w 10000"/>
                <a:gd name="connsiteY1" fmla="*/ 0 h 16898"/>
                <a:gd name="connsiteX2" fmla="*/ 10000 w 10000"/>
                <a:gd name="connsiteY2" fmla="*/ 6203 h 16898"/>
                <a:gd name="connsiteX3" fmla="*/ 3026 w 10000"/>
                <a:gd name="connsiteY3" fmla="*/ 16898 h 16898"/>
                <a:gd name="connsiteX4" fmla="*/ 0 w 10000"/>
                <a:gd name="connsiteY4" fmla="*/ 4430 h 16898"/>
                <a:gd name="connsiteX5" fmla="*/ 1285 w 10000"/>
                <a:gd name="connsiteY5" fmla="*/ 3882 h 16898"/>
                <a:gd name="connsiteX6" fmla="*/ 240 w 10000"/>
                <a:gd name="connsiteY6" fmla="*/ 1899 h 16898"/>
                <a:gd name="connsiteX0" fmla="*/ 240 w 10000"/>
                <a:gd name="connsiteY0" fmla="*/ 1899 h 16898"/>
                <a:gd name="connsiteX1" fmla="*/ 6405 w 10000"/>
                <a:gd name="connsiteY1" fmla="*/ 0 h 16898"/>
                <a:gd name="connsiteX2" fmla="*/ 10000 w 10000"/>
                <a:gd name="connsiteY2" fmla="*/ 11283 h 16898"/>
                <a:gd name="connsiteX3" fmla="*/ 3026 w 10000"/>
                <a:gd name="connsiteY3" fmla="*/ 16898 h 16898"/>
                <a:gd name="connsiteX4" fmla="*/ 0 w 10000"/>
                <a:gd name="connsiteY4" fmla="*/ 4430 h 16898"/>
                <a:gd name="connsiteX5" fmla="*/ 1285 w 10000"/>
                <a:gd name="connsiteY5" fmla="*/ 3882 h 16898"/>
                <a:gd name="connsiteX6" fmla="*/ 240 w 10000"/>
                <a:gd name="connsiteY6" fmla="*/ 1899 h 16898"/>
                <a:gd name="connsiteX0" fmla="*/ 700 w 10460"/>
                <a:gd name="connsiteY0" fmla="*/ 1899 h 16898"/>
                <a:gd name="connsiteX1" fmla="*/ 6865 w 10460"/>
                <a:gd name="connsiteY1" fmla="*/ 0 h 16898"/>
                <a:gd name="connsiteX2" fmla="*/ 10460 w 10460"/>
                <a:gd name="connsiteY2" fmla="*/ 11283 h 16898"/>
                <a:gd name="connsiteX3" fmla="*/ 3486 w 10460"/>
                <a:gd name="connsiteY3" fmla="*/ 16898 h 16898"/>
                <a:gd name="connsiteX4" fmla="*/ 0 w 10460"/>
                <a:gd name="connsiteY4" fmla="*/ 7539 h 16898"/>
                <a:gd name="connsiteX5" fmla="*/ 1745 w 10460"/>
                <a:gd name="connsiteY5" fmla="*/ 3882 h 16898"/>
                <a:gd name="connsiteX6" fmla="*/ 700 w 10460"/>
                <a:gd name="connsiteY6" fmla="*/ 1899 h 16898"/>
                <a:gd name="connsiteX0" fmla="*/ 700 w 10460"/>
                <a:gd name="connsiteY0" fmla="*/ 1899 h 16898"/>
                <a:gd name="connsiteX1" fmla="*/ 6865 w 10460"/>
                <a:gd name="connsiteY1" fmla="*/ 0 h 16898"/>
                <a:gd name="connsiteX2" fmla="*/ 10460 w 10460"/>
                <a:gd name="connsiteY2" fmla="*/ 11283 h 16898"/>
                <a:gd name="connsiteX3" fmla="*/ 3486 w 10460"/>
                <a:gd name="connsiteY3" fmla="*/ 16898 h 16898"/>
                <a:gd name="connsiteX4" fmla="*/ 0 w 10460"/>
                <a:gd name="connsiteY4" fmla="*/ 7539 h 16898"/>
                <a:gd name="connsiteX5" fmla="*/ 2324 w 10460"/>
                <a:gd name="connsiteY5" fmla="*/ 5668 h 16898"/>
                <a:gd name="connsiteX6" fmla="*/ 700 w 10460"/>
                <a:gd name="connsiteY6" fmla="*/ 1899 h 16898"/>
                <a:gd name="connsiteX0" fmla="*/ 1162 w 10460"/>
                <a:gd name="connsiteY0" fmla="*/ 3796 h 16898"/>
                <a:gd name="connsiteX1" fmla="*/ 6865 w 10460"/>
                <a:gd name="connsiteY1" fmla="*/ 0 h 16898"/>
                <a:gd name="connsiteX2" fmla="*/ 10460 w 10460"/>
                <a:gd name="connsiteY2" fmla="*/ 11283 h 16898"/>
                <a:gd name="connsiteX3" fmla="*/ 3486 w 10460"/>
                <a:gd name="connsiteY3" fmla="*/ 16898 h 16898"/>
                <a:gd name="connsiteX4" fmla="*/ 0 w 10460"/>
                <a:gd name="connsiteY4" fmla="*/ 7539 h 16898"/>
                <a:gd name="connsiteX5" fmla="*/ 2324 w 10460"/>
                <a:gd name="connsiteY5" fmla="*/ 5668 h 16898"/>
                <a:gd name="connsiteX6" fmla="*/ 1162 w 10460"/>
                <a:gd name="connsiteY6" fmla="*/ 3796 h 16898"/>
                <a:gd name="connsiteX0" fmla="*/ 1162 w 10460"/>
                <a:gd name="connsiteY0" fmla="*/ 3796 h 16545"/>
                <a:gd name="connsiteX1" fmla="*/ 6865 w 10460"/>
                <a:gd name="connsiteY1" fmla="*/ 0 h 16545"/>
                <a:gd name="connsiteX2" fmla="*/ 10460 w 10460"/>
                <a:gd name="connsiteY2" fmla="*/ 11283 h 16545"/>
                <a:gd name="connsiteX3" fmla="*/ 3596 w 10460"/>
                <a:gd name="connsiteY3" fmla="*/ 16545 h 16545"/>
                <a:gd name="connsiteX4" fmla="*/ 0 w 10460"/>
                <a:gd name="connsiteY4" fmla="*/ 7539 h 16545"/>
                <a:gd name="connsiteX5" fmla="*/ 2324 w 10460"/>
                <a:gd name="connsiteY5" fmla="*/ 5668 h 16545"/>
                <a:gd name="connsiteX6" fmla="*/ 1162 w 10460"/>
                <a:gd name="connsiteY6" fmla="*/ 3796 h 16545"/>
                <a:gd name="connsiteX0" fmla="*/ 1162 w 10460"/>
                <a:gd name="connsiteY0" fmla="*/ 3796 h 16810"/>
                <a:gd name="connsiteX1" fmla="*/ 6865 w 10460"/>
                <a:gd name="connsiteY1" fmla="*/ 0 h 16810"/>
                <a:gd name="connsiteX2" fmla="*/ 10460 w 10460"/>
                <a:gd name="connsiteY2" fmla="*/ 11283 h 16810"/>
                <a:gd name="connsiteX3" fmla="*/ 3761 w 10460"/>
                <a:gd name="connsiteY3" fmla="*/ 16810 h 16810"/>
                <a:gd name="connsiteX4" fmla="*/ 0 w 10460"/>
                <a:gd name="connsiteY4" fmla="*/ 7539 h 16810"/>
                <a:gd name="connsiteX5" fmla="*/ 2324 w 10460"/>
                <a:gd name="connsiteY5" fmla="*/ 5668 h 16810"/>
                <a:gd name="connsiteX6" fmla="*/ 1162 w 10460"/>
                <a:gd name="connsiteY6" fmla="*/ 3796 h 16810"/>
                <a:gd name="connsiteX0" fmla="*/ 1162 w 10570"/>
                <a:gd name="connsiteY0" fmla="*/ 3796 h 16810"/>
                <a:gd name="connsiteX1" fmla="*/ 6865 w 10570"/>
                <a:gd name="connsiteY1" fmla="*/ 0 h 16810"/>
                <a:gd name="connsiteX2" fmla="*/ 10570 w 10570"/>
                <a:gd name="connsiteY2" fmla="*/ 10665 h 16810"/>
                <a:gd name="connsiteX3" fmla="*/ 3761 w 10570"/>
                <a:gd name="connsiteY3" fmla="*/ 16810 h 16810"/>
                <a:gd name="connsiteX4" fmla="*/ 0 w 10570"/>
                <a:gd name="connsiteY4" fmla="*/ 7539 h 16810"/>
                <a:gd name="connsiteX5" fmla="*/ 2324 w 10570"/>
                <a:gd name="connsiteY5" fmla="*/ 5668 h 16810"/>
                <a:gd name="connsiteX6" fmla="*/ 1162 w 10570"/>
                <a:gd name="connsiteY6" fmla="*/ 3796 h 16810"/>
                <a:gd name="connsiteX0" fmla="*/ 1162 w 10570"/>
                <a:gd name="connsiteY0" fmla="*/ 3089 h 16103"/>
                <a:gd name="connsiteX1" fmla="*/ 6810 w 10570"/>
                <a:gd name="connsiteY1" fmla="*/ 0 h 16103"/>
                <a:gd name="connsiteX2" fmla="*/ 10570 w 10570"/>
                <a:gd name="connsiteY2" fmla="*/ 9958 h 16103"/>
                <a:gd name="connsiteX3" fmla="*/ 3761 w 10570"/>
                <a:gd name="connsiteY3" fmla="*/ 16103 h 16103"/>
                <a:gd name="connsiteX4" fmla="*/ 0 w 10570"/>
                <a:gd name="connsiteY4" fmla="*/ 6832 h 16103"/>
                <a:gd name="connsiteX5" fmla="*/ 2324 w 10570"/>
                <a:gd name="connsiteY5" fmla="*/ 4961 h 16103"/>
                <a:gd name="connsiteX6" fmla="*/ 1162 w 10570"/>
                <a:gd name="connsiteY6" fmla="*/ 3089 h 16103"/>
                <a:gd name="connsiteX0" fmla="*/ 1162 w 10570"/>
                <a:gd name="connsiteY0" fmla="*/ 3442 h 16456"/>
                <a:gd name="connsiteX1" fmla="*/ 6810 w 10570"/>
                <a:gd name="connsiteY1" fmla="*/ 0 h 16456"/>
                <a:gd name="connsiteX2" fmla="*/ 10570 w 10570"/>
                <a:gd name="connsiteY2" fmla="*/ 10311 h 16456"/>
                <a:gd name="connsiteX3" fmla="*/ 3761 w 10570"/>
                <a:gd name="connsiteY3" fmla="*/ 16456 h 16456"/>
                <a:gd name="connsiteX4" fmla="*/ 0 w 10570"/>
                <a:gd name="connsiteY4" fmla="*/ 7185 h 16456"/>
                <a:gd name="connsiteX5" fmla="*/ 2324 w 10570"/>
                <a:gd name="connsiteY5" fmla="*/ 5314 h 16456"/>
                <a:gd name="connsiteX6" fmla="*/ 1162 w 10570"/>
                <a:gd name="connsiteY6" fmla="*/ 3442 h 16456"/>
                <a:gd name="connsiteX0" fmla="*/ 833 w 10570"/>
                <a:gd name="connsiteY0" fmla="*/ 3089 h 16456"/>
                <a:gd name="connsiteX1" fmla="*/ 6810 w 10570"/>
                <a:gd name="connsiteY1" fmla="*/ 0 h 16456"/>
                <a:gd name="connsiteX2" fmla="*/ 10570 w 10570"/>
                <a:gd name="connsiteY2" fmla="*/ 10311 h 16456"/>
                <a:gd name="connsiteX3" fmla="*/ 3761 w 10570"/>
                <a:gd name="connsiteY3" fmla="*/ 16456 h 16456"/>
                <a:gd name="connsiteX4" fmla="*/ 0 w 10570"/>
                <a:gd name="connsiteY4" fmla="*/ 7185 h 16456"/>
                <a:gd name="connsiteX5" fmla="*/ 2324 w 10570"/>
                <a:gd name="connsiteY5" fmla="*/ 5314 h 16456"/>
                <a:gd name="connsiteX6" fmla="*/ 833 w 10570"/>
                <a:gd name="connsiteY6" fmla="*/ 3089 h 16456"/>
                <a:gd name="connsiteX0" fmla="*/ 833 w 10570"/>
                <a:gd name="connsiteY0" fmla="*/ 3089 h 16456"/>
                <a:gd name="connsiteX1" fmla="*/ 6810 w 10570"/>
                <a:gd name="connsiteY1" fmla="*/ 0 h 16456"/>
                <a:gd name="connsiteX2" fmla="*/ 10570 w 10570"/>
                <a:gd name="connsiteY2" fmla="*/ 10311 h 16456"/>
                <a:gd name="connsiteX3" fmla="*/ 3761 w 10570"/>
                <a:gd name="connsiteY3" fmla="*/ 16456 h 16456"/>
                <a:gd name="connsiteX4" fmla="*/ 0 w 10570"/>
                <a:gd name="connsiteY4" fmla="*/ 7185 h 16456"/>
                <a:gd name="connsiteX5" fmla="*/ 1830 w 10570"/>
                <a:gd name="connsiteY5" fmla="*/ 6021 h 16456"/>
                <a:gd name="connsiteX6" fmla="*/ 833 w 10570"/>
                <a:gd name="connsiteY6" fmla="*/ 3089 h 16456"/>
                <a:gd name="connsiteX0" fmla="*/ 504 w 10241"/>
                <a:gd name="connsiteY0" fmla="*/ 3089 h 16456"/>
                <a:gd name="connsiteX1" fmla="*/ 6481 w 10241"/>
                <a:gd name="connsiteY1" fmla="*/ 0 h 16456"/>
                <a:gd name="connsiteX2" fmla="*/ 10241 w 10241"/>
                <a:gd name="connsiteY2" fmla="*/ 10311 h 16456"/>
                <a:gd name="connsiteX3" fmla="*/ 3432 w 10241"/>
                <a:gd name="connsiteY3" fmla="*/ 16456 h 16456"/>
                <a:gd name="connsiteX4" fmla="*/ 0 w 10241"/>
                <a:gd name="connsiteY4" fmla="*/ 7185 h 16456"/>
                <a:gd name="connsiteX5" fmla="*/ 1501 w 10241"/>
                <a:gd name="connsiteY5" fmla="*/ 6021 h 16456"/>
                <a:gd name="connsiteX6" fmla="*/ 504 w 10241"/>
                <a:gd name="connsiteY6" fmla="*/ 3089 h 16456"/>
                <a:gd name="connsiteX0" fmla="*/ 504 w 10241"/>
                <a:gd name="connsiteY0" fmla="*/ 3089 h 26053"/>
                <a:gd name="connsiteX1" fmla="*/ 6481 w 10241"/>
                <a:gd name="connsiteY1" fmla="*/ 0 h 26053"/>
                <a:gd name="connsiteX2" fmla="*/ 10241 w 10241"/>
                <a:gd name="connsiteY2" fmla="*/ 10311 h 26053"/>
                <a:gd name="connsiteX3" fmla="*/ 3157 w 10241"/>
                <a:gd name="connsiteY3" fmla="*/ 26053 h 26053"/>
                <a:gd name="connsiteX4" fmla="*/ 0 w 10241"/>
                <a:gd name="connsiteY4" fmla="*/ 7185 h 26053"/>
                <a:gd name="connsiteX5" fmla="*/ 1501 w 10241"/>
                <a:gd name="connsiteY5" fmla="*/ 6021 h 26053"/>
                <a:gd name="connsiteX6" fmla="*/ 504 w 10241"/>
                <a:gd name="connsiteY6" fmla="*/ 3089 h 26053"/>
                <a:gd name="connsiteX0" fmla="*/ 504 w 10131"/>
                <a:gd name="connsiteY0" fmla="*/ 3089 h 26053"/>
                <a:gd name="connsiteX1" fmla="*/ 6481 w 10131"/>
                <a:gd name="connsiteY1" fmla="*/ 0 h 26053"/>
                <a:gd name="connsiteX2" fmla="*/ 10131 w 10131"/>
                <a:gd name="connsiteY2" fmla="*/ 16813 h 26053"/>
                <a:gd name="connsiteX3" fmla="*/ 3157 w 10131"/>
                <a:gd name="connsiteY3" fmla="*/ 26053 h 26053"/>
                <a:gd name="connsiteX4" fmla="*/ 0 w 10131"/>
                <a:gd name="connsiteY4" fmla="*/ 7185 h 26053"/>
                <a:gd name="connsiteX5" fmla="*/ 1501 w 10131"/>
                <a:gd name="connsiteY5" fmla="*/ 6021 h 26053"/>
                <a:gd name="connsiteX6" fmla="*/ 504 w 10131"/>
                <a:gd name="connsiteY6" fmla="*/ 3089 h 26053"/>
                <a:gd name="connsiteX0" fmla="*/ 504 w 10131"/>
                <a:gd name="connsiteY0" fmla="*/ 3089 h 26897"/>
                <a:gd name="connsiteX1" fmla="*/ 6481 w 10131"/>
                <a:gd name="connsiteY1" fmla="*/ 0 h 26897"/>
                <a:gd name="connsiteX2" fmla="*/ 10131 w 10131"/>
                <a:gd name="connsiteY2" fmla="*/ 16813 h 26897"/>
                <a:gd name="connsiteX3" fmla="*/ 3529 w 10131"/>
                <a:gd name="connsiteY3" fmla="*/ 26897 h 26897"/>
                <a:gd name="connsiteX4" fmla="*/ 0 w 10131"/>
                <a:gd name="connsiteY4" fmla="*/ 7185 h 26897"/>
                <a:gd name="connsiteX5" fmla="*/ 1501 w 10131"/>
                <a:gd name="connsiteY5" fmla="*/ 6021 h 26897"/>
                <a:gd name="connsiteX6" fmla="*/ 504 w 10131"/>
                <a:gd name="connsiteY6" fmla="*/ 3089 h 26897"/>
                <a:gd name="connsiteX0" fmla="*/ 239 w 9866"/>
                <a:gd name="connsiteY0" fmla="*/ 3089 h 26897"/>
                <a:gd name="connsiteX1" fmla="*/ 6216 w 9866"/>
                <a:gd name="connsiteY1" fmla="*/ 0 h 26897"/>
                <a:gd name="connsiteX2" fmla="*/ 9866 w 9866"/>
                <a:gd name="connsiteY2" fmla="*/ 16813 h 26897"/>
                <a:gd name="connsiteX3" fmla="*/ 3264 w 9866"/>
                <a:gd name="connsiteY3" fmla="*/ 26897 h 26897"/>
                <a:gd name="connsiteX4" fmla="*/ 0 w 9866"/>
                <a:gd name="connsiteY4" fmla="*/ 11969 h 26897"/>
                <a:gd name="connsiteX5" fmla="*/ 1236 w 9866"/>
                <a:gd name="connsiteY5" fmla="*/ 6021 h 26897"/>
                <a:gd name="connsiteX6" fmla="*/ 239 w 9866"/>
                <a:gd name="connsiteY6" fmla="*/ 3089 h 26897"/>
                <a:gd name="connsiteX0" fmla="*/ 242 w 10000"/>
                <a:gd name="connsiteY0" fmla="*/ 1148 h 10000"/>
                <a:gd name="connsiteX1" fmla="*/ 6300 w 10000"/>
                <a:gd name="connsiteY1" fmla="*/ 0 h 10000"/>
                <a:gd name="connsiteX2" fmla="*/ 10000 w 10000"/>
                <a:gd name="connsiteY2" fmla="*/ 6251 h 10000"/>
                <a:gd name="connsiteX3" fmla="*/ 3308 w 10000"/>
                <a:gd name="connsiteY3" fmla="*/ 10000 h 10000"/>
                <a:gd name="connsiteX4" fmla="*/ 0 w 10000"/>
                <a:gd name="connsiteY4" fmla="*/ 4450 h 10000"/>
                <a:gd name="connsiteX5" fmla="*/ 1737 w 10000"/>
                <a:gd name="connsiteY5" fmla="*/ 3808 h 10000"/>
                <a:gd name="connsiteX6" fmla="*/ 242 w 10000"/>
                <a:gd name="connsiteY6" fmla="*/ 1148 h 10000"/>
                <a:gd name="connsiteX0" fmla="*/ 296 w 10000"/>
                <a:gd name="connsiteY0" fmla="*/ 2142 h 10000"/>
                <a:gd name="connsiteX1" fmla="*/ 6300 w 10000"/>
                <a:gd name="connsiteY1" fmla="*/ 0 h 10000"/>
                <a:gd name="connsiteX2" fmla="*/ 10000 w 10000"/>
                <a:gd name="connsiteY2" fmla="*/ 6251 h 10000"/>
                <a:gd name="connsiteX3" fmla="*/ 3308 w 10000"/>
                <a:gd name="connsiteY3" fmla="*/ 10000 h 10000"/>
                <a:gd name="connsiteX4" fmla="*/ 0 w 10000"/>
                <a:gd name="connsiteY4" fmla="*/ 4450 h 10000"/>
                <a:gd name="connsiteX5" fmla="*/ 1737 w 10000"/>
                <a:gd name="connsiteY5" fmla="*/ 3808 h 10000"/>
                <a:gd name="connsiteX6" fmla="*/ 296 w 10000"/>
                <a:gd name="connsiteY6" fmla="*/ 2142 h 10000"/>
                <a:gd name="connsiteX0" fmla="*/ 135 w 10000"/>
                <a:gd name="connsiteY0" fmla="*/ 1985 h 10000"/>
                <a:gd name="connsiteX1" fmla="*/ 6300 w 10000"/>
                <a:gd name="connsiteY1" fmla="*/ 0 h 10000"/>
                <a:gd name="connsiteX2" fmla="*/ 10000 w 10000"/>
                <a:gd name="connsiteY2" fmla="*/ 6251 h 10000"/>
                <a:gd name="connsiteX3" fmla="*/ 3308 w 10000"/>
                <a:gd name="connsiteY3" fmla="*/ 10000 h 10000"/>
                <a:gd name="connsiteX4" fmla="*/ 0 w 10000"/>
                <a:gd name="connsiteY4" fmla="*/ 4450 h 10000"/>
                <a:gd name="connsiteX5" fmla="*/ 1737 w 10000"/>
                <a:gd name="connsiteY5" fmla="*/ 3808 h 10000"/>
                <a:gd name="connsiteX6" fmla="*/ 135 w 10000"/>
                <a:gd name="connsiteY6" fmla="*/ 1985 h 10000"/>
                <a:gd name="connsiteX0" fmla="*/ 135 w 10000"/>
                <a:gd name="connsiteY0" fmla="*/ 1985 h 10000"/>
                <a:gd name="connsiteX1" fmla="*/ 6300 w 10000"/>
                <a:gd name="connsiteY1" fmla="*/ 0 h 10000"/>
                <a:gd name="connsiteX2" fmla="*/ 10000 w 10000"/>
                <a:gd name="connsiteY2" fmla="*/ 6251 h 10000"/>
                <a:gd name="connsiteX3" fmla="*/ 3308 w 10000"/>
                <a:gd name="connsiteY3" fmla="*/ 10000 h 10000"/>
                <a:gd name="connsiteX4" fmla="*/ 0 w 10000"/>
                <a:gd name="connsiteY4" fmla="*/ 4450 h 10000"/>
                <a:gd name="connsiteX5" fmla="*/ 1199 w 10000"/>
                <a:gd name="connsiteY5" fmla="*/ 3756 h 10000"/>
                <a:gd name="connsiteX6" fmla="*/ 135 w 10000"/>
                <a:gd name="connsiteY6" fmla="*/ 1985 h 10000"/>
                <a:gd name="connsiteX0" fmla="*/ 296 w 10161"/>
                <a:gd name="connsiteY0" fmla="*/ 1985 h 10000"/>
                <a:gd name="connsiteX1" fmla="*/ 6461 w 10161"/>
                <a:gd name="connsiteY1" fmla="*/ 0 h 10000"/>
                <a:gd name="connsiteX2" fmla="*/ 10161 w 10161"/>
                <a:gd name="connsiteY2" fmla="*/ 6251 h 10000"/>
                <a:gd name="connsiteX3" fmla="*/ 3469 w 10161"/>
                <a:gd name="connsiteY3" fmla="*/ 10000 h 10000"/>
                <a:gd name="connsiteX4" fmla="*/ 0 w 10161"/>
                <a:gd name="connsiteY4" fmla="*/ 4241 h 10000"/>
                <a:gd name="connsiteX5" fmla="*/ 1360 w 10161"/>
                <a:gd name="connsiteY5" fmla="*/ 3756 h 10000"/>
                <a:gd name="connsiteX6" fmla="*/ 296 w 10161"/>
                <a:gd name="connsiteY6" fmla="*/ 1985 h 10000"/>
                <a:gd name="connsiteX0" fmla="*/ 350 w 10215"/>
                <a:gd name="connsiteY0" fmla="*/ 1985 h 10000"/>
                <a:gd name="connsiteX1" fmla="*/ 6515 w 10215"/>
                <a:gd name="connsiteY1" fmla="*/ 0 h 10000"/>
                <a:gd name="connsiteX2" fmla="*/ 10215 w 10215"/>
                <a:gd name="connsiteY2" fmla="*/ 6251 h 10000"/>
                <a:gd name="connsiteX3" fmla="*/ 3523 w 10215"/>
                <a:gd name="connsiteY3" fmla="*/ 10000 h 10000"/>
                <a:gd name="connsiteX4" fmla="*/ 0 w 10215"/>
                <a:gd name="connsiteY4" fmla="*/ 4398 h 10000"/>
                <a:gd name="connsiteX5" fmla="*/ 1414 w 10215"/>
                <a:gd name="connsiteY5" fmla="*/ 3756 h 10000"/>
                <a:gd name="connsiteX6" fmla="*/ 350 w 10215"/>
                <a:gd name="connsiteY6" fmla="*/ 1985 h 10000"/>
                <a:gd name="connsiteX0" fmla="*/ 350 w 10215"/>
                <a:gd name="connsiteY0" fmla="*/ 1985 h 10105"/>
                <a:gd name="connsiteX1" fmla="*/ 6515 w 10215"/>
                <a:gd name="connsiteY1" fmla="*/ 0 h 10105"/>
                <a:gd name="connsiteX2" fmla="*/ 10215 w 10215"/>
                <a:gd name="connsiteY2" fmla="*/ 6251 h 10105"/>
                <a:gd name="connsiteX3" fmla="*/ 3631 w 10215"/>
                <a:gd name="connsiteY3" fmla="*/ 10105 h 10105"/>
                <a:gd name="connsiteX4" fmla="*/ 0 w 10215"/>
                <a:gd name="connsiteY4" fmla="*/ 4398 h 10105"/>
                <a:gd name="connsiteX5" fmla="*/ 1414 w 10215"/>
                <a:gd name="connsiteY5" fmla="*/ 3756 h 10105"/>
                <a:gd name="connsiteX6" fmla="*/ 350 w 10215"/>
                <a:gd name="connsiteY6" fmla="*/ 1985 h 10105"/>
                <a:gd name="connsiteX0" fmla="*/ 350 w 10430"/>
                <a:gd name="connsiteY0" fmla="*/ 1985 h 10105"/>
                <a:gd name="connsiteX1" fmla="*/ 6515 w 10430"/>
                <a:gd name="connsiteY1" fmla="*/ 0 h 10105"/>
                <a:gd name="connsiteX2" fmla="*/ 10430 w 10430"/>
                <a:gd name="connsiteY2" fmla="*/ 6408 h 10105"/>
                <a:gd name="connsiteX3" fmla="*/ 3631 w 10430"/>
                <a:gd name="connsiteY3" fmla="*/ 10105 h 10105"/>
                <a:gd name="connsiteX4" fmla="*/ 0 w 10430"/>
                <a:gd name="connsiteY4" fmla="*/ 4398 h 10105"/>
                <a:gd name="connsiteX5" fmla="*/ 1414 w 10430"/>
                <a:gd name="connsiteY5" fmla="*/ 3756 h 10105"/>
                <a:gd name="connsiteX6" fmla="*/ 350 w 10430"/>
                <a:gd name="connsiteY6" fmla="*/ 1985 h 10105"/>
                <a:gd name="connsiteX0" fmla="*/ 350 w 10372"/>
                <a:gd name="connsiteY0" fmla="*/ 1985 h 10105"/>
                <a:gd name="connsiteX1" fmla="*/ 6515 w 10372"/>
                <a:gd name="connsiteY1" fmla="*/ 0 h 10105"/>
                <a:gd name="connsiteX2" fmla="*/ 10372 w 10372"/>
                <a:gd name="connsiteY2" fmla="*/ 6684 h 10105"/>
                <a:gd name="connsiteX3" fmla="*/ 3631 w 10372"/>
                <a:gd name="connsiteY3" fmla="*/ 10105 h 10105"/>
                <a:gd name="connsiteX4" fmla="*/ 0 w 10372"/>
                <a:gd name="connsiteY4" fmla="*/ 4398 h 10105"/>
                <a:gd name="connsiteX5" fmla="*/ 1414 w 10372"/>
                <a:gd name="connsiteY5" fmla="*/ 3756 h 10105"/>
                <a:gd name="connsiteX6" fmla="*/ 350 w 10372"/>
                <a:gd name="connsiteY6" fmla="*/ 1985 h 10105"/>
                <a:gd name="connsiteX0" fmla="*/ 350 w 10372"/>
                <a:gd name="connsiteY0" fmla="*/ 1930 h 10050"/>
                <a:gd name="connsiteX1" fmla="*/ 6340 w 10372"/>
                <a:gd name="connsiteY1" fmla="*/ 0 h 10050"/>
                <a:gd name="connsiteX2" fmla="*/ 10372 w 10372"/>
                <a:gd name="connsiteY2" fmla="*/ 6629 h 10050"/>
                <a:gd name="connsiteX3" fmla="*/ 3631 w 10372"/>
                <a:gd name="connsiteY3" fmla="*/ 10050 h 10050"/>
                <a:gd name="connsiteX4" fmla="*/ 0 w 10372"/>
                <a:gd name="connsiteY4" fmla="*/ 4343 h 10050"/>
                <a:gd name="connsiteX5" fmla="*/ 1414 w 10372"/>
                <a:gd name="connsiteY5" fmla="*/ 3701 h 10050"/>
                <a:gd name="connsiteX6" fmla="*/ 350 w 10372"/>
                <a:gd name="connsiteY6" fmla="*/ 1930 h 10050"/>
                <a:gd name="connsiteX0" fmla="*/ 350 w 10372"/>
                <a:gd name="connsiteY0" fmla="*/ 1930 h 10050"/>
                <a:gd name="connsiteX1" fmla="*/ 6340 w 10372"/>
                <a:gd name="connsiteY1" fmla="*/ 0 h 10050"/>
                <a:gd name="connsiteX2" fmla="*/ 10372 w 10372"/>
                <a:gd name="connsiteY2" fmla="*/ 6629 h 10050"/>
                <a:gd name="connsiteX3" fmla="*/ 3631 w 10372"/>
                <a:gd name="connsiteY3" fmla="*/ 10050 h 10050"/>
                <a:gd name="connsiteX4" fmla="*/ 0 w 10372"/>
                <a:gd name="connsiteY4" fmla="*/ 4343 h 10050"/>
                <a:gd name="connsiteX5" fmla="*/ 1530 w 10372"/>
                <a:gd name="connsiteY5" fmla="*/ 3922 h 10050"/>
                <a:gd name="connsiteX6" fmla="*/ 350 w 10372"/>
                <a:gd name="connsiteY6" fmla="*/ 1930 h 1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 h="10050">
                  <a:moveTo>
                    <a:pt x="350" y="1930"/>
                  </a:moveTo>
                  <a:lnTo>
                    <a:pt x="6340" y="0"/>
                  </a:lnTo>
                  <a:lnTo>
                    <a:pt x="10372" y="6629"/>
                  </a:lnTo>
                  <a:lnTo>
                    <a:pt x="3631" y="10050"/>
                  </a:lnTo>
                  <a:lnTo>
                    <a:pt x="0" y="4343"/>
                  </a:lnTo>
                  <a:lnTo>
                    <a:pt x="1530" y="3922"/>
                  </a:lnTo>
                  <a:lnTo>
                    <a:pt x="350" y="1930"/>
                  </a:lnTo>
                  <a:close/>
                </a:path>
              </a:pathLst>
            </a:custGeom>
            <a:solidFill>
              <a:srgbClr val="FFFF00"/>
            </a:solidFill>
            <a:ln>
              <a:noFill/>
            </a:ln>
            <a:extLst/>
          </p:spPr>
          <p:txBody>
            <a:bodyPr wrap="square">
              <a:spAutoFit/>
            </a:bodyPr>
            <a:lstStyle/>
            <a:p>
              <a:endParaRPr lang="ja-JP" altLang="en-US"/>
            </a:p>
          </p:txBody>
        </p:sp>
        <p:sp>
          <p:nvSpPr>
            <p:cNvPr id="358" name="Freeform 152"/>
            <p:cNvSpPr>
              <a:spLocks/>
            </p:cNvSpPr>
            <p:nvPr/>
          </p:nvSpPr>
          <p:spPr bwMode="auto">
            <a:xfrm>
              <a:off x="6444957" y="4217676"/>
              <a:ext cx="362933" cy="400041"/>
            </a:xfrm>
            <a:custGeom>
              <a:avLst/>
              <a:gdLst>
                <a:gd name="T0" fmla="*/ 0 w 406"/>
                <a:gd name="T1" fmla="*/ 23071297 h 440"/>
                <a:gd name="T2" fmla="*/ 662874467 w 406"/>
                <a:gd name="T3" fmla="*/ 0 h 440"/>
                <a:gd name="T4" fmla="*/ 934468972 w 406"/>
                <a:gd name="T5" fmla="*/ 461441130 h 440"/>
                <a:gd name="T6" fmla="*/ 584618474 w 406"/>
                <a:gd name="T7" fmla="*/ 1015168967 h 440"/>
                <a:gd name="T8" fmla="*/ 0 w 406"/>
                <a:gd name="T9" fmla="*/ 23071297 h 440"/>
                <a:gd name="T10" fmla="*/ 0 60000 65536"/>
                <a:gd name="T11" fmla="*/ 0 60000 65536"/>
                <a:gd name="T12" fmla="*/ 0 60000 65536"/>
                <a:gd name="T13" fmla="*/ 0 60000 65536"/>
                <a:gd name="T14" fmla="*/ 0 60000 65536"/>
                <a:gd name="T15" fmla="*/ 0 w 406"/>
                <a:gd name="T16" fmla="*/ 0 h 440"/>
                <a:gd name="T17" fmla="*/ 406 w 406"/>
                <a:gd name="T18" fmla="*/ 440 h 440"/>
                <a:gd name="connsiteX0" fmla="*/ 0 w 10000"/>
                <a:gd name="connsiteY0" fmla="*/ 227 h 15478"/>
                <a:gd name="connsiteX1" fmla="*/ 7094 w 10000"/>
                <a:gd name="connsiteY1" fmla="*/ 0 h 15478"/>
                <a:gd name="connsiteX2" fmla="*/ 10000 w 10000"/>
                <a:gd name="connsiteY2" fmla="*/ 4545 h 15478"/>
                <a:gd name="connsiteX3" fmla="*/ 6317 w 10000"/>
                <a:gd name="connsiteY3" fmla="*/ 15478 h 15478"/>
                <a:gd name="connsiteX4" fmla="*/ 0 w 10000"/>
                <a:gd name="connsiteY4" fmla="*/ 227 h 15478"/>
                <a:gd name="connsiteX0" fmla="*/ 0 w 10000"/>
                <a:gd name="connsiteY0" fmla="*/ 227 h 15478"/>
                <a:gd name="connsiteX1" fmla="*/ 7094 w 10000"/>
                <a:gd name="connsiteY1" fmla="*/ 0 h 15478"/>
                <a:gd name="connsiteX2" fmla="*/ 10000 w 10000"/>
                <a:gd name="connsiteY2" fmla="*/ 6400 h 15478"/>
                <a:gd name="connsiteX3" fmla="*/ 6317 w 10000"/>
                <a:gd name="connsiteY3" fmla="*/ 15478 h 15478"/>
                <a:gd name="connsiteX4" fmla="*/ 0 w 10000"/>
                <a:gd name="connsiteY4" fmla="*/ 227 h 15478"/>
                <a:gd name="connsiteX0" fmla="*/ 0 w 10000"/>
                <a:gd name="connsiteY0" fmla="*/ 227 h 23753"/>
                <a:gd name="connsiteX1" fmla="*/ 7094 w 10000"/>
                <a:gd name="connsiteY1" fmla="*/ 0 h 23753"/>
                <a:gd name="connsiteX2" fmla="*/ 10000 w 10000"/>
                <a:gd name="connsiteY2" fmla="*/ 6400 h 23753"/>
                <a:gd name="connsiteX3" fmla="*/ 6331 w 10000"/>
                <a:gd name="connsiteY3" fmla="*/ 23753 h 23753"/>
                <a:gd name="connsiteX4" fmla="*/ 0 w 10000"/>
                <a:gd name="connsiteY4" fmla="*/ 227 h 23753"/>
                <a:gd name="connsiteX0" fmla="*/ 0 w 9822"/>
                <a:gd name="connsiteY0" fmla="*/ 227 h 23753"/>
                <a:gd name="connsiteX1" fmla="*/ 7094 w 9822"/>
                <a:gd name="connsiteY1" fmla="*/ 0 h 23753"/>
                <a:gd name="connsiteX2" fmla="*/ 9822 w 9822"/>
                <a:gd name="connsiteY2" fmla="*/ 10767 h 23753"/>
                <a:gd name="connsiteX3" fmla="*/ 6331 w 9822"/>
                <a:gd name="connsiteY3" fmla="*/ 23753 h 23753"/>
                <a:gd name="connsiteX4" fmla="*/ 0 w 9822"/>
                <a:gd name="connsiteY4" fmla="*/ 227 h 23753"/>
                <a:gd name="connsiteX0" fmla="*/ 0 w 10302"/>
                <a:gd name="connsiteY0" fmla="*/ 263 h 10000"/>
                <a:gd name="connsiteX1" fmla="*/ 7525 w 10302"/>
                <a:gd name="connsiteY1" fmla="*/ 0 h 10000"/>
                <a:gd name="connsiteX2" fmla="*/ 10302 w 10302"/>
                <a:gd name="connsiteY2" fmla="*/ 4533 h 10000"/>
                <a:gd name="connsiteX3" fmla="*/ 6748 w 10302"/>
                <a:gd name="connsiteY3" fmla="*/ 10000 h 10000"/>
                <a:gd name="connsiteX4" fmla="*/ 0 w 10302"/>
                <a:gd name="connsiteY4" fmla="*/ 263 h 10000"/>
                <a:gd name="connsiteX0" fmla="*/ 0 w 10302"/>
                <a:gd name="connsiteY0" fmla="*/ 263 h 11127"/>
                <a:gd name="connsiteX1" fmla="*/ 7525 w 10302"/>
                <a:gd name="connsiteY1" fmla="*/ 0 h 11127"/>
                <a:gd name="connsiteX2" fmla="*/ 10302 w 10302"/>
                <a:gd name="connsiteY2" fmla="*/ 4533 h 11127"/>
                <a:gd name="connsiteX3" fmla="*/ 6748 w 10302"/>
                <a:gd name="connsiteY3" fmla="*/ 11127 h 11127"/>
                <a:gd name="connsiteX4" fmla="*/ 0 w 10302"/>
                <a:gd name="connsiteY4" fmla="*/ 263 h 11127"/>
                <a:gd name="connsiteX0" fmla="*/ 0 w 9595"/>
                <a:gd name="connsiteY0" fmla="*/ 1390 h 11127"/>
                <a:gd name="connsiteX1" fmla="*/ 6818 w 9595"/>
                <a:gd name="connsiteY1" fmla="*/ 0 h 11127"/>
                <a:gd name="connsiteX2" fmla="*/ 9595 w 9595"/>
                <a:gd name="connsiteY2" fmla="*/ 4533 h 11127"/>
                <a:gd name="connsiteX3" fmla="*/ 6041 w 9595"/>
                <a:gd name="connsiteY3" fmla="*/ 11127 h 11127"/>
                <a:gd name="connsiteX4" fmla="*/ 0 w 9595"/>
                <a:gd name="connsiteY4" fmla="*/ 1390 h 11127"/>
                <a:gd name="connsiteX0" fmla="*/ 0 w 10000"/>
                <a:gd name="connsiteY0" fmla="*/ 405 h 9156"/>
                <a:gd name="connsiteX1" fmla="*/ 8027 w 10000"/>
                <a:gd name="connsiteY1" fmla="*/ 0 h 9156"/>
                <a:gd name="connsiteX2" fmla="*/ 10000 w 10000"/>
                <a:gd name="connsiteY2" fmla="*/ 3230 h 9156"/>
                <a:gd name="connsiteX3" fmla="*/ 6296 w 10000"/>
                <a:gd name="connsiteY3" fmla="*/ 9156 h 9156"/>
                <a:gd name="connsiteX4" fmla="*/ 0 w 10000"/>
                <a:gd name="connsiteY4" fmla="*/ 405 h 9156"/>
                <a:gd name="connsiteX0" fmla="*/ 0 w 8964"/>
                <a:gd name="connsiteY0" fmla="*/ 926 h 10000"/>
                <a:gd name="connsiteX1" fmla="*/ 6991 w 8964"/>
                <a:gd name="connsiteY1" fmla="*/ 0 h 10000"/>
                <a:gd name="connsiteX2" fmla="*/ 8964 w 8964"/>
                <a:gd name="connsiteY2" fmla="*/ 3528 h 10000"/>
                <a:gd name="connsiteX3" fmla="*/ 5260 w 8964"/>
                <a:gd name="connsiteY3" fmla="*/ 10000 h 10000"/>
                <a:gd name="connsiteX4" fmla="*/ 0 w 8964"/>
                <a:gd name="connsiteY4" fmla="*/ 926 h 10000"/>
                <a:gd name="connsiteX0" fmla="*/ 0 w 10000"/>
                <a:gd name="connsiteY0" fmla="*/ 719 h 9793"/>
                <a:gd name="connsiteX1" fmla="*/ 7491 w 10000"/>
                <a:gd name="connsiteY1" fmla="*/ 0 h 9793"/>
                <a:gd name="connsiteX2" fmla="*/ 10000 w 10000"/>
                <a:gd name="connsiteY2" fmla="*/ 3321 h 9793"/>
                <a:gd name="connsiteX3" fmla="*/ 5868 w 10000"/>
                <a:gd name="connsiteY3" fmla="*/ 9793 h 9793"/>
                <a:gd name="connsiteX4" fmla="*/ 0 w 10000"/>
                <a:gd name="connsiteY4" fmla="*/ 719 h 9793"/>
                <a:gd name="connsiteX0" fmla="*/ 0 w 9846"/>
                <a:gd name="connsiteY0" fmla="*/ 734 h 10000"/>
                <a:gd name="connsiteX1" fmla="*/ 7491 w 9846"/>
                <a:gd name="connsiteY1" fmla="*/ 0 h 10000"/>
                <a:gd name="connsiteX2" fmla="*/ 9846 w 9846"/>
                <a:gd name="connsiteY2" fmla="*/ 3673 h 10000"/>
                <a:gd name="connsiteX3" fmla="*/ 5868 w 9846"/>
                <a:gd name="connsiteY3" fmla="*/ 10000 h 10000"/>
                <a:gd name="connsiteX4" fmla="*/ 0 w 9846"/>
                <a:gd name="connsiteY4" fmla="*/ 734 h 10000"/>
                <a:gd name="connsiteX0" fmla="*/ 0 w 11017"/>
                <a:gd name="connsiteY0" fmla="*/ 0 h 10748"/>
                <a:gd name="connsiteX1" fmla="*/ 8625 w 11017"/>
                <a:gd name="connsiteY1" fmla="*/ 748 h 10748"/>
                <a:gd name="connsiteX2" fmla="*/ 11017 w 11017"/>
                <a:gd name="connsiteY2" fmla="*/ 4421 h 10748"/>
                <a:gd name="connsiteX3" fmla="*/ 6977 w 11017"/>
                <a:gd name="connsiteY3" fmla="*/ 10748 h 10748"/>
                <a:gd name="connsiteX4" fmla="*/ 0 w 11017"/>
                <a:gd name="connsiteY4" fmla="*/ 0 h 10748"/>
                <a:gd name="connsiteX0" fmla="*/ 0 w 11017"/>
                <a:gd name="connsiteY0" fmla="*/ 170 h 10918"/>
                <a:gd name="connsiteX1" fmla="*/ 8077 w 11017"/>
                <a:gd name="connsiteY1" fmla="*/ 0 h 10918"/>
                <a:gd name="connsiteX2" fmla="*/ 11017 w 11017"/>
                <a:gd name="connsiteY2" fmla="*/ 4591 h 10918"/>
                <a:gd name="connsiteX3" fmla="*/ 6977 w 11017"/>
                <a:gd name="connsiteY3" fmla="*/ 10918 h 10918"/>
                <a:gd name="connsiteX4" fmla="*/ 0 w 11017"/>
                <a:gd name="connsiteY4" fmla="*/ 170 h 10918"/>
                <a:gd name="connsiteX0" fmla="*/ 0 w 11095"/>
                <a:gd name="connsiteY0" fmla="*/ 170 h 10918"/>
                <a:gd name="connsiteX1" fmla="*/ 8077 w 11095"/>
                <a:gd name="connsiteY1" fmla="*/ 0 h 10918"/>
                <a:gd name="connsiteX2" fmla="*/ 11095 w 11095"/>
                <a:gd name="connsiteY2" fmla="*/ 4873 h 10918"/>
                <a:gd name="connsiteX3" fmla="*/ 6977 w 11095"/>
                <a:gd name="connsiteY3" fmla="*/ 10918 h 10918"/>
                <a:gd name="connsiteX4" fmla="*/ 0 w 11095"/>
                <a:gd name="connsiteY4" fmla="*/ 170 h 10918"/>
                <a:gd name="connsiteX0" fmla="*/ 0 w 11825"/>
                <a:gd name="connsiteY0" fmla="*/ 170 h 10918"/>
                <a:gd name="connsiteX1" fmla="*/ 8807 w 11825"/>
                <a:gd name="connsiteY1" fmla="*/ 0 h 10918"/>
                <a:gd name="connsiteX2" fmla="*/ 11825 w 11825"/>
                <a:gd name="connsiteY2" fmla="*/ 4873 h 10918"/>
                <a:gd name="connsiteX3" fmla="*/ 7707 w 11825"/>
                <a:gd name="connsiteY3" fmla="*/ 10918 h 10918"/>
                <a:gd name="connsiteX4" fmla="*/ 0 w 11825"/>
                <a:gd name="connsiteY4" fmla="*/ 170 h 10918"/>
                <a:gd name="connsiteX0" fmla="*/ 0 w 11825"/>
                <a:gd name="connsiteY0" fmla="*/ 170 h 11671"/>
                <a:gd name="connsiteX1" fmla="*/ 8807 w 11825"/>
                <a:gd name="connsiteY1" fmla="*/ 0 h 11671"/>
                <a:gd name="connsiteX2" fmla="*/ 11825 w 11825"/>
                <a:gd name="connsiteY2" fmla="*/ 4873 h 11671"/>
                <a:gd name="connsiteX3" fmla="*/ 7603 w 11825"/>
                <a:gd name="connsiteY3" fmla="*/ 11671 h 11671"/>
                <a:gd name="connsiteX4" fmla="*/ 0 w 11825"/>
                <a:gd name="connsiteY4" fmla="*/ 170 h 11671"/>
                <a:gd name="connsiteX0" fmla="*/ 0 w 11929"/>
                <a:gd name="connsiteY0" fmla="*/ 170 h 11671"/>
                <a:gd name="connsiteX1" fmla="*/ 8807 w 11929"/>
                <a:gd name="connsiteY1" fmla="*/ 0 h 11671"/>
                <a:gd name="connsiteX2" fmla="*/ 11929 w 11929"/>
                <a:gd name="connsiteY2" fmla="*/ 4873 h 11671"/>
                <a:gd name="connsiteX3" fmla="*/ 7603 w 11929"/>
                <a:gd name="connsiteY3" fmla="*/ 11671 h 11671"/>
                <a:gd name="connsiteX4" fmla="*/ 0 w 11929"/>
                <a:gd name="connsiteY4" fmla="*/ 170 h 11671"/>
                <a:gd name="connsiteX0" fmla="*/ 0 w 11929"/>
                <a:gd name="connsiteY0" fmla="*/ 358 h 11859"/>
                <a:gd name="connsiteX1" fmla="*/ 8390 w 11929"/>
                <a:gd name="connsiteY1" fmla="*/ 0 h 11859"/>
                <a:gd name="connsiteX2" fmla="*/ 11929 w 11929"/>
                <a:gd name="connsiteY2" fmla="*/ 5061 h 11859"/>
                <a:gd name="connsiteX3" fmla="*/ 7603 w 11929"/>
                <a:gd name="connsiteY3" fmla="*/ 11859 h 11859"/>
                <a:gd name="connsiteX4" fmla="*/ 0 w 11929"/>
                <a:gd name="connsiteY4" fmla="*/ 358 h 1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9" h="11859">
                  <a:moveTo>
                    <a:pt x="0" y="358"/>
                  </a:moveTo>
                  <a:lnTo>
                    <a:pt x="8390" y="0"/>
                  </a:lnTo>
                  <a:lnTo>
                    <a:pt x="11929" y="5061"/>
                  </a:lnTo>
                  <a:lnTo>
                    <a:pt x="7603" y="11859"/>
                  </a:lnTo>
                  <a:lnTo>
                    <a:pt x="0" y="358"/>
                  </a:lnTo>
                  <a:close/>
                </a:path>
              </a:pathLst>
            </a:custGeom>
            <a:solidFill>
              <a:srgbClr val="FFFF00"/>
            </a:solidFill>
            <a:ln>
              <a:noFill/>
            </a:ln>
            <a:extLst/>
          </p:spPr>
          <p:txBody>
            <a:bodyPr wrap="square">
              <a:spAutoFit/>
            </a:bodyPr>
            <a:lstStyle/>
            <a:p>
              <a:endParaRPr lang="ja-JP" altLang="en-US"/>
            </a:p>
          </p:txBody>
        </p:sp>
        <p:sp>
          <p:nvSpPr>
            <p:cNvPr id="359" name="Freeform 153"/>
            <p:cNvSpPr>
              <a:spLocks/>
            </p:cNvSpPr>
            <p:nvPr/>
          </p:nvSpPr>
          <p:spPr bwMode="auto">
            <a:xfrm>
              <a:off x="6096860" y="4149571"/>
              <a:ext cx="351454" cy="318854"/>
            </a:xfrm>
            <a:custGeom>
              <a:avLst/>
              <a:gdLst>
                <a:gd name="T0" fmla="*/ 0 w 400"/>
                <a:gd name="T1" fmla="*/ 4605505 h 340"/>
                <a:gd name="T2" fmla="*/ 637695146 w 400"/>
                <a:gd name="T3" fmla="*/ 0 h 340"/>
                <a:gd name="T4" fmla="*/ 924196480 w 400"/>
                <a:gd name="T5" fmla="*/ 501987947 h 340"/>
                <a:gd name="T6" fmla="*/ 462098240 w 400"/>
                <a:gd name="T7" fmla="*/ 782917705 h 340"/>
                <a:gd name="T8" fmla="*/ 0 w 400"/>
                <a:gd name="T9" fmla="*/ 4605505 h 340"/>
                <a:gd name="T10" fmla="*/ 0 60000 65536"/>
                <a:gd name="T11" fmla="*/ 0 60000 65536"/>
                <a:gd name="T12" fmla="*/ 0 60000 65536"/>
                <a:gd name="T13" fmla="*/ 0 60000 65536"/>
                <a:gd name="T14" fmla="*/ 0 60000 65536"/>
                <a:gd name="T15" fmla="*/ 0 w 400"/>
                <a:gd name="T16" fmla="*/ 0 h 340"/>
                <a:gd name="T17" fmla="*/ 400 w 400"/>
                <a:gd name="T18" fmla="*/ 340 h 340"/>
                <a:gd name="connsiteX0" fmla="*/ 0 w 10000"/>
                <a:gd name="connsiteY0" fmla="*/ 59 h 11944"/>
                <a:gd name="connsiteX1" fmla="*/ 6900 w 10000"/>
                <a:gd name="connsiteY1" fmla="*/ 0 h 11944"/>
                <a:gd name="connsiteX2" fmla="*/ 10000 w 10000"/>
                <a:gd name="connsiteY2" fmla="*/ 6412 h 11944"/>
                <a:gd name="connsiteX3" fmla="*/ 5000 w 10000"/>
                <a:gd name="connsiteY3" fmla="*/ 11944 h 11944"/>
                <a:gd name="connsiteX4" fmla="*/ 0 w 10000"/>
                <a:gd name="connsiteY4" fmla="*/ 59 h 11944"/>
                <a:gd name="connsiteX0" fmla="*/ 0 w 9814"/>
                <a:gd name="connsiteY0" fmla="*/ 59 h 11944"/>
                <a:gd name="connsiteX1" fmla="*/ 6900 w 9814"/>
                <a:gd name="connsiteY1" fmla="*/ 0 h 11944"/>
                <a:gd name="connsiteX2" fmla="*/ 9814 w 9814"/>
                <a:gd name="connsiteY2" fmla="*/ 7737 h 11944"/>
                <a:gd name="connsiteX3" fmla="*/ 5000 w 9814"/>
                <a:gd name="connsiteY3" fmla="*/ 11944 h 11944"/>
                <a:gd name="connsiteX4" fmla="*/ 0 w 9814"/>
                <a:gd name="connsiteY4" fmla="*/ 59 h 11944"/>
                <a:gd name="connsiteX0" fmla="*/ 0 w 10000"/>
                <a:gd name="connsiteY0" fmla="*/ 49 h 11881"/>
                <a:gd name="connsiteX1" fmla="*/ 7031 w 10000"/>
                <a:gd name="connsiteY1" fmla="*/ 0 h 11881"/>
                <a:gd name="connsiteX2" fmla="*/ 10000 w 10000"/>
                <a:gd name="connsiteY2" fmla="*/ 6478 h 11881"/>
                <a:gd name="connsiteX3" fmla="*/ 5156 w 10000"/>
                <a:gd name="connsiteY3" fmla="*/ 11881 h 11881"/>
                <a:gd name="connsiteX4" fmla="*/ 0 w 10000"/>
                <a:gd name="connsiteY4" fmla="*/ 49 h 11881"/>
                <a:gd name="connsiteX0" fmla="*/ 0 w 9939"/>
                <a:gd name="connsiteY0" fmla="*/ 49 h 11881"/>
                <a:gd name="connsiteX1" fmla="*/ 7031 w 9939"/>
                <a:gd name="connsiteY1" fmla="*/ 0 h 11881"/>
                <a:gd name="connsiteX2" fmla="*/ 9939 w 9939"/>
                <a:gd name="connsiteY2" fmla="*/ 7589 h 11881"/>
                <a:gd name="connsiteX3" fmla="*/ 5156 w 9939"/>
                <a:gd name="connsiteY3" fmla="*/ 11881 h 11881"/>
                <a:gd name="connsiteX4" fmla="*/ 0 w 9939"/>
                <a:gd name="connsiteY4" fmla="*/ 49 h 11881"/>
                <a:gd name="connsiteX0" fmla="*/ 0 w 10185"/>
                <a:gd name="connsiteY0" fmla="*/ 41 h 10000"/>
                <a:gd name="connsiteX1" fmla="*/ 7074 w 10185"/>
                <a:gd name="connsiteY1" fmla="*/ 0 h 10000"/>
                <a:gd name="connsiteX2" fmla="*/ 10185 w 10185"/>
                <a:gd name="connsiteY2" fmla="*/ 6388 h 10000"/>
                <a:gd name="connsiteX3" fmla="*/ 5188 w 10185"/>
                <a:gd name="connsiteY3" fmla="*/ 10000 h 10000"/>
                <a:gd name="connsiteX4" fmla="*/ 0 w 10185"/>
                <a:gd name="connsiteY4" fmla="*/ 41 h 10000"/>
                <a:gd name="connsiteX0" fmla="*/ 0 w 10457"/>
                <a:gd name="connsiteY0" fmla="*/ 41 h 10000"/>
                <a:gd name="connsiteX1" fmla="*/ 7074 w 10457"/>
                <a:gd name="connsiteY1" fmla="*/ 0 h 10000"/>
                <a:gd name="connsiteX2" fmla="*/ 10457 w 10457"/>
                <a:gd name="connsiteY2" fmla="*/ 6388 h 10000"/>
                <a:gd name="connsiteX3" fmla="*/ 5188 w 10457"/>
                <a:gd name="connsiteY3" fmla="*/ 10000 h 10000"/>
                <a:gd name="connsiteX4" fmla="*/ 0 w 10457"/>
                <a:gd name="connsiteY4" fmla="*/ 41 h 10000"/>
                <a:gd name="connsiteX0" fmla="*/ 0 w 10457"/>
                <a:gd name="connsiteY0" fmla="*/ 0 h 9959"/>
                <a:gd name="connsiteX1" fmla="*/ 7346 w 10457"/>
                <a:gd name="connsiteY1" fmla="*/ 1019 h 9959"/>
                <a:gd name="connsiteX2" fmla="*/ 10457 w 10457"/>
                <a:gd name="connsiteY2" fmla="*/ 6347 h 9959"/>
                <a:gd name="connsiteX3" fmla="*/ 5188 w 10457"/>
                <a:gd name="connsiteY3" fmla="*/ 9959 h 9959"/>
                <a:gd name="connsiteX4" fmla="*/ 0 w 10457"/>
                <a:gd name="connsiteY4" fmla="*/ 0 h 9959"/>
                <a:gd name="connsiteX0" fmla="*/ 0 w 8828"/>
                <a:gd name="connsiteY0" fmla="*/ 41 h 8977"/>
                <a:gd name="connsiteX1" fmla="*/ 5853 w 8828"/>
                <a:gd name="connsiteY1" fmla="*/ 0 h 8977"/>
                <a:gd name="connsiteX2" fmla="*/ 8828 w 8828"/>
                <a:gd name="connsiteY2" fmla="*/ 5350 h 8977"/>
                <a:gd name="connsiteX3" fmla="*/ 3789 w 8828"/>
                <a:gd name="connsiteY3" fmla="*/ 8977 h 8977"/>
                <a:gd name="connsiteX4" fmla="*/ 0 w 8828"/>
                <a:gd name="connsiteY4" fmla="*/ 41 h 8977"/>
                <a:gd name="connsiteX0" fmla="*/ 0 w 10000"/>
                <a:gd name="connsiteY0" fmla="*/ 46 h 9526"/>
                <a:gd name="connsiteX1" fmla="*/ 6630 w 10000"/>
                <a:gd name="connsiteY1" fmla="*/ 0 h 9526"/>
                <a:gd name="connsiteX2" fmla="*/ 10000 w 10000"/>
                <a:gd name="connsiteY2" fmla="*/ 5960 h 9526"/>
                <a:gd name="connsiteX3" fmla="*/ 4956 w 10000"/>
                <a:gd name="connsiteY3" fmla="*/ 9526 h 9526"/>
                <a:gd name="connsiteX4" fmla="*/ 0 w 10000"/>
                <a:gd name="connsiteY4" fmla="*/ 46 h 9526"/>
                <a:gd name="connsiteX0" fmla="*/ 0 w 10000"/>
                <a:gd name="connsiteY0" fmla="*/ 48 h 10332"/>
                <a:gd name="connsiteX1" fmla="*/ 6630 w 10000"/>
                <a:gd name="connsiteY1" fmla="*/ 0 h 10332"/>
                <a:gd name="connsiteX2" fmla="*/ 10000 w 10000"/>
                <a:gd name="connsiteY2" fmla="*/ 6257 h 10332"/>
                <a:gd name="connsiteX3" fmla="*/ 4169 w 10000"/>
                <a:gd name="connsiteY3" fmla="*/ 10332 h 10332"/>
                <a:gd name="connsiteX4" fmla="*/ 0 w 10000"/>
                <a:gd name="connsiteY4" fmla="*/ 48 h 10332"/>
                <a:gd name="connsiteX0" fmla="*/ 0 w 11475"/>
                <a:gd name="connsiteY0" fmla="*/ 0 h 10948"/>
                <a:gd name="connsiteX1" fmla="*/ 8105 w 11475"/>
                <a:gd name="connsiteY1" fmla="*/ 616 h 10948"/>
                <a:gd name="connsiteX2" fmla="*/ 11475 w 11475"/>
                <a:gd name="connsiteY2" fmla="*/ 6873 h 10948"/>
                <a:gd name="connsiteX3" fmla="*/ 5644 w 11475"/>
                <a:gd name="connsiteY3" fmla="*/ 10948 h 10948"/>
                <a:gd name="connsiteX4" fmla="*/ 0 w 11475"/>
                <a:gd name="connsiteY4" fmla="*/ 0 h 10948"/>
                <a:gd name="connsiteX0" fmla="*/ 0 w 11475"/>
                <a:gd name="connsiteY0" fmla="*/ 158 h 11106"/>
                <a:gd name="connsiteX1" fmla="*/ 7122 w 11475"/>
                <a:gd name="connsiteY1" fmla="*/ 0 h 11106"/>
                <a:gd name="connsiteX2" fmla="*/ 11475 w 11475"/>
                <a:gd name="connsiteY2" fmla="*/ 7031 h 11106"/>
                <a:gd name="connsiteX3" fmla="*/ 5644 w 11475"/>
                <a:gd name="connsiteY3" fmla="*/ 11106 h 11106"/>
                <a:gd name="connsiteX4" fmla="*/ 0 w 11475"/>
                <a:gd name="connsiteY4" fmla="*/ 158 h 11106"/>
                <a:gd name="connsiteX0" fmla="*/ 0 w 11180"/>
                <a:gd name="connsiteY0" fmla="*/ 158 h 11106"/>
                <a:gd name="connsiteX1" fmla="*/ 7122 w 11180"/>
                <a:gd name="connsiteY1" fmla="*/ 0 h 11106"/>
                <a:gd name="connsiteX2" fmla="*/ 11180 w 11180"/>
                <a:gd name="connsiteY2" fmla="*/ 7031 h 11106"/>
                <a:gd name="connsiteX3" fmla="*/ 5644 w 11180"/>
                <a:gd name="connsiteY3" fmla="*/ 11106 h 11106"/>
                <a:gd name="connsiteX4" fmla="*/ 0 w 11180"/>
                <a:gd name="connsiteY4" fmla="*/ 158 h 11106"/>
                <a:gd name="connsiteX0" fmla="*/ 0 w 10885"/>
                <a:gd name="connsiteY0" fmla="*/ 158 h 11106"/>
                <a:gd name="connsiteX1" fmla="*/ 7122 w 10885"/>
                <a:gd name="connsiteY1" fmla="*/ 0 h 11106"/>
                <a:gd name="connsiteX2" fmla="*/ 10885 w 10885"/>
                <a:gd name="connsiteY2" fmla="*/ 7142 h 11106"/>
                <a:gd name="connsiteX3" fmla="*/ 5644 w 10885"/>
                <a:gd name="connsiteY3" fmla="*/ 11106 h 11106"/>
                <a:gd name="connsiteX4" fmla="*/ 0 w 10885"/>
                <a:gd name="connsiteY4" fmla="*/ 158 h 1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 h="11106">
                  <a:moveTo>
                    <a:pt x="0" y="158"/>
                  </a:moveTo>
                  <a:lnTo>
                    <a:pt x="7122" y="0"/>
                  </a:lnTo>
                  <a:lnTo>
                    <a:pt x="10885" y="7142"/>
                  </a:lnTo>
                  <a:lnTo>
                    <a:pt x="5644" y="11106"/>
                  </a:lnTo>
                  <a:lnTo>
                    <a:pt x="0" y="158"/>
                  </a:lnTo>
                  <a:close/>
                </a:path>
              </a:pathLst>
            </a:custGeom>
            <a:solidFill>
              <a:srgbClr val="FFFF00"/>
            </a:solidFill>
            <a:ln>
              <a:noFill/>
            </a:ln>
            <a:extLst/>
          </p:spPr>
          <p:txBody>
            <a:bodyPr wrap="square">
              <a:spAutoFit/>
            </a:bodyPr>
            <a:lstStyle/>
            <a:p>
              <a:endParaRPr lang="ja-JP" altLang="en-US"/>
            </a:p>
          </p:txBody>
        </p:sp>
        <p:sp>
          <p:nvSpPr>
            <p:cNvPr id="360" name="Freeform 154"/>
            <p:cNvSpPr>
              <a:spLocks/>
            </p:cNvSpPr>
            <p:nvPr/>
          </p:nvSpPr>
          <p:spPr bwMode="auto">
            <a:xfrm>
              <a:off x="5612434" y="3973884"/>
              <a:ext cx="379942" cy="235558"/>
            </a:xfrm>
            <a:custGeom>
              <a:avLst/>
              <a:gdLst>
                <a:gd name="T0" fmla="*/ 0 w 442"/>
                <a:gd name="T1" fmla="*/ 423406499 h 270"/>
                <a:gd name="T2" fmla="*/ 298642562 w 442"/>
                <a:gd name="T3" fmla="*/ 234713780 h 270"/>
                <a:gd name="T4" fmla="*/ 450260836 w 442"/>
                <a:gd name="T5" fmla="*/ 128862914 h 270"/>
                <a:gd name="T6" fmla="*/ 578906140 w 442"/>
                <a:gd name="T7" fmla="*/ 55227396 h 270"/>
                <a:gd name="T8" fmla="*/ 716740935 w 442"/>
                <a:gd name="T9" fmla="*/ 41420168 h 270"/>
                <a:gd name="T10" fmla="*/ 836198263 w 442"/>
                <a:gd name="T11" fmla="*/ 0 h 270"/>
                <a:gd name="T12" fmla="*/ 1015383497 w 442"/>
                <a:gd name="T13" fmla="*/ 312951707 h 270"/>
                <a:gd name="T14" fmla="*/ 114861824 w 442"/>
                <a:gd name="T15" fmla="*/ 621302521 h 270"/>
                <a:gd name="T16" fmla="*/ 0 w 442"/>
                <a:gd name="T17" fmla="*/ 423406499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2"/>
                <a:gd name="T28" fmla="*/ 0 h 270"/>
                <a:gd name="T29" fmla="*/ 442 w 442"/>
                <a:gd name="T30" fmla="*/ 270 h 270"/>
                <a:gd name="connsiteX0" fmla="*/ 0 w 10000"/>
                <a:gd name="connsiteY0" fmla="*/ 6815 h 9719"/>
                <a:gd name="connsiteX1" fmla="*/ 2941 w 10000"/>
                <a:gd name="connsiteY1" fmla="*/ 3778 h 9719"/>
                <a:gd name="connsiteX2" fmla="*/ 4434 w 10000"/>
                <a:gd name="connsiteY2" fmla="*/ 2074 h 9719"/>
                <a:gd name="connsiteX3" fmla="*/ 5701 w 10000"/>
                <a:gd name="connsiteY3" fmla="*/ 889 h 9719"/>
                <a:gd name="connsiteX4" fmla="*/ 7059 w 10000"/>
                <a:gd name="connsiteY4" fmla="*/ 667 h 9719"/>
                <a:gd name="connsiteX5" fmla="*/ 8235 w 10000"/>
                <a:gd name="connsiteY5" fmla="*/ 0 h 9719"/>
                <a:gd name="connsiteX6" fmla="*/ 10000 w 10000"/>
                <a:gd name="connsiteY6" fmla="*/ 5037 h 9719"/>
                <a:gd name="connsiteX7" fmla="*/ 1475 w 10000"/>
                <a:gd name="connsiteY7" fmla="*/ 9719 h 9719"/>
                <a:gd name="connsiteX8" fmla="*/ 0 w 10000"/>
                <a:gd name="connsiteY8" fmla="*/ 6815 h 9719"/>
                <a:gd name="connsiteX0" fmla="*/ 0 w 9599"/>
                <a:gd name="connsiteY0" fmla="*/ 7012 h 10000"/>
                <a:gd name="connsiteX1" fmla="*/ 2540 w 9599"/>
                <a:gd name="connsiteY1" fmla="*/ 3887 h 10000"/>
                <a:gd name="connsiteX2" fmla="*/ 4033 w 9599"/>
                <a:gd name="connsiteY2" fmla="*/ 2134 h 10000"/>
                <a:gd name="connsiteX3" fmla="*/ 5300 w 9599"/>
                <a:gd name="connsiteY3" fmla="*/ 915 h 10000"/>
                <a:gd name="connsiteX4" fmla="*/ 6658 w 9599"/>
                <a:gd name="connsiteY4" fmla="*/ 686 h 10000"/>
                <a:gd name="connsiteX5" fmla="*/ 7834 w 9599"/>
                <a:gd name="connsiteY5" fmla="*/ 0 h 10000"/>
                <a:gd name="connsiteX6" fmla="*/ 9599 w 9599"/>
                <a:gd name="connsiteY6" fmla="*/ 5183 h 10000"/>
                <a:gd name="connsiteX7" fmla="*/ 1074 w 9599"/>
                <a:gd name="connsiteY7" fmla="*/ 10000 h 10000"/>
                <a:gd name="connsiteX8" fmla="*/ 0 w 9599"/>
                <a:gd name="connsiteY8" fmla="*/ 7012 h 10000"/>
                <a:gd name="connsiteX0" fmla="*/ 0 w 9940"/>
                <a:gd name="connsiteY0" fmla="*/ 7012 h 10000"/>
                <a:gd name="connsiteX1" fmla="*/ 2586 w 9940"/>
                <a:gd name="connsiteY1" fmla="*/ 3887 h 10000"/>
                <a:gd name="connsiteX2" fmla="*/ 4141 w 9940"/>
                <a:gd name="connsiteY2" fmla="*/ 2134 h 10000"/>
                <a:gd name="connsiteX3" fmla="*/ 5461 w 9940"/>
                <a:gd name="connsiteY3" fmla="*/ 915 h 10000"/>
                <a:gd name="connsiteX4" fmla="*/ 6876 w 9940"/>
                <a:gd name="connsiteY4" fmla="*/ 686 h 10000"/>
                <a:gd name="connsiteX5" fmla="*/ 8101 w 9940"/>
                <a:gd name="connsiteY5" fmla="*/ 0 h 10000"/>
                <a:gd name="connsiteX6" fmla="*/ 9940 w 9940"/>
                <a:gd name="connsiteY6" fmla="*/ 5183 h 10000"/>
                <a:gd name="connsiteX7" fmla="*/ 1059 w 9940"/>
                <a:gd name="connsiteY7" fmla="*/ 10000 h 10000"/>
                <a:gd name="connsiteX8" fmla="*/ 0 w 9940"/>
                <a:gd name="connsiteY8" fmla="*/ 7012 h 10000"/>
                <a:gd name="connsiteX0" fmla="*/ 0 w 10000"/>
                <a:gd name="connsiteY0" fmla="*/ 7012 h 10000"/>
                <a:gd name="connsiteX1" fmla="*/ 2902 w 10000"/>
                <a:gd name="connsiteY1" fmla="*/ 4272 h 10000"/>
                <a:gd name="connsiteX2" fmla="*/ 4166 w 10000"/>
                <a:gd name="connsiteY2" fmla="*/ 2134 h 10000"/>
                <a:gd name="connsiteX3" fmla="*/ 5494 w 10000"/>
                <a:gd name="connsiteY3" fmla="*/ 915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494 w 10000"/>
                <a:gd name="connsiteY3" fmla="*/ 915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1167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1167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6531 h 9519"/>
                <a:gd name="connsiteX1" fmla="*/ 2902 w 10000"/>
                <a:gd name="connsiteY1" fmla="*/ 3791 h 9519"/>
                <a:gd name="connsiteX2" fmla="*/ 4526 w 10000"/>
                <a:gd name="connsiteY2" fmla="*/ 1942 h 9519"/>
                <a:gd name="connsiteX3" fmla="*/ 5674 w 10000"/>
                <a:gd name="connsiteY3" fmla="*/ 723 h 9519"/>
                <a:gd name="connsiteX4" fmla="*/ 6918 w 10000"/>
                <a:gd name="connsiteY4" fmla="*/ 686 h 9519"/>
                <a:gd name="connsiteX5" fmla="*/ 7670 w 10000"/>
                <a:gd name="connsiteY5" fmla="*/ 0 h 9519"/>
                <a:gd name="connsiteX6" fmla="*/ 10000 w 10000"/>
                <a:gd name="connsiteY6" fmla="*/ 4702 h 9519"/>
                <a:gd name="connsiteX7" fmla="*/ 1065 w 10000"/>
                <a:gd name="connsiteY7" fmla="*/ 9519 h 9519"/>
                <a:gd name="connsiteX8" fmla="*/ 0 w 10000"/>
                <a:gd name="connsiteY8" fmla="*/ 6531 h 9519"/>
                <a:gd name="connsiteX0" fmla="*/ 0 w 9580"/>
                <a:gd name="connsiteY0" fmla="*/ 6861 h 10000"/>
                <a:gd name="connsiteX1" fmla="*/ 2902 w 9580"/>
                <a:gd name="connsiteY1" fmla="*/ 3983 h 10000"/>
                <a:gd name="connsiteX2" fmla="*/ 4526 w 9580"/>
                <a:gd name="connsiteY2" fmla="*/ 2040 h 10000"/>
                <a:gd name="connsiteX3" fmla="*/ 5674 w 9580"/>
                <a:gd name="connsiteY3" fmla="*/ 760 h 10000"/>
                <a:gd name="connsiteX4" fmla="*/ 6918 w 9580"/>
                <a:gd name="connsiteY4" fmla="*/ 721 h 10000"/>
                <a:gd name="connsiteX5" fmla="*/ 7670 w 9580"/>
                <a:gd name="connsiteY5" fmla="*/ 0 h 10000"/>
                <a:gd name="connsiteX6" fmla="*/ 9580 w 9580"/>
                <a:gd name="connsiteY6" fmla="*/ 5142 h 10000"/>
                <a:gd name="connsiteX7" fmla="*/ 1065 w 9580"/>
                <a:gd name="connsiteY7" fmla="*/ 10000 h 10000"/>
                <a:gd name="connsiteX8" fmla="*/ 0 w 9580"/>
                <a:gd name="connsiteY8" fmla="*/ 686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0" h="10000">
                  <a:moveTo>
                    <a:pt x="0" y="6861"/>
                  </a:moveTo>
                  <a:lnTo>
                    <a:pt x="2902" y="3983"/>
                  </a:lnTo>
                  <a:lnTo>
                    <a:pt x="4526" y="2040"/>
                  </a:lnTo>
                  <a:lnTo>
                    <a:pt x="5674" y="760"/>
                  </a:lnTo>
                  <a:lnTo>
                    <a:pt x="6918" y="721"/>
                  </a:lnTo>
                  <a:lnTo>
                    <a:pt x="7670" y="0"/>
                  </a:lnTo>
                  <a:lnTo>
                    <a:pt x="9580" y="5142"/>
                  </a:lnTo>
                  <a:lnTo>
                    <a:pt x="1065" y="10000"/>
                  </a:lnTo>
                  <a:lnTo>
                    <a:pt x="0" y="6861"/>
                  </a:lnTo>
                  <a:close/>
                </a:path>
              </a:pathLst>
            </a:custGeom>
            <a:solidFill>
              <a:srgbClr val="CC0066"/>
            </a:solidFill>
            <a:ln>
              <a:noFill/>
            </a:ln>
            <a:extLst/>
          </p:spPr>
          <p:txBody>
            <a:bodyPr>
              <a:spAutoFit/>
            </a:bodyPr>
            <a:lstStyle/>
            <a:p>
              <a:endParaRPr lang="ja-JP" altLang="en-US"/>
            </a:p>
          </p:txBody>
        </p:sp>
        <p:sp>
          <p:nvSpPr>
            <p:cNvPr id="361" name="Freeform 156"/>
            <p:cNvSpPr>
              <a:spLocks/>
            </p:cNvSpPr>
            <p:nvPr/>
          </p:nvSpPr>
          <p:spPr bwMode="auto">
            <a:xfrm>
              <a:off x="5760814" y="3537457"/>
              <a:ext cx="170489" cy="202219"/>
            </a:xfrm>
            <a:custGeom>
              <a:avLst/>
              <a:gdLst>
                <a:gd name="T0" fmla="*/ 0 w 184"/>
                <a:gd name="T1" fmla="*/ 111006294 h 214"/>
                <a:gd name="T2" fmla="*/ 308973883 w 184"/>
                <a:gd name="T3" fmla="*/ 0 h 214"/>
                <a:gd name="T4" fmla="*/ 424262826 w 184"/>
                <a:gd name="T5" fmla="*/ 374649092 h 214"/>
                <a:gd name="T6" fmla="*/ 202908176 w 184"/>
                <a:gd name="T7" fmla="*/ 494906037 h 214"/>
                <a:gd name="T8" fmla="*/ 0 w 184"/>
                <a:gd name="T9" fmla="*/ 111006294 h 214"/>
                <a:gd name="T10" fmla="*/ 0 60000 65536"/>
                <a:gd name="T11" fmla="*/ 0 60000 65536"/>
                <a:gd name="T12" fmla="*/ 0 60000 65536"/>
                <a:gd name="T13" fmla="*/ 0 60000 65536"/>
                <a:gd name="T14" fmla="*/ 0 60000 65536"/>
                <a:gd name="T15" fmla="*/ 0 w 184"/>
                <a:gd name="T16" fmla="*/ 0 h 214"/>
                <a:gd name="T17" fmla="*/ 184 w 184"/>
                <a:gd name="T18" fmla="*/ 214 h 214"/>
                <a:gd name="connsiteX0" fmla="*/ 0 w 10000"/>
                <a:gd name="connsiteY0" fmla="*/ 1713 h 10000"/>
                <a:gd name="connsiteX1" fmla="*/ 7283 w 10000"/>
                <a:gd name="connsiteY1" fmla="*/ 0 h 10000"/>
                <a:gd name="connsiteX2" fmla="*/ 10000 w 10000"/>
                <a:gd name="connsiteY2" fmla="*/ 7570 h 10000"/>
                <a:gd name="connsiteX3" fmla="*/ 4783 w 10000"/>
                <a:gd name="connsiteY3" fmla="*/ 10000 h 10000"/>
                <a:gd name="connsiteX4" fmla="*/ 0 w 10000"/>
                <a:gd name="connsiteY4" fmla="*/ 1713 h 10000"/>
                <a:gd name="connsiteX0" fmla="*/ 0 w 10000"/>
                <a:gd name="connsiteY0" fmla="*/ 1713 h 7614"/>
                <a:gd name="connsiteX1" fmla="*/ 7283 w 10000"/>
                <a:gd name="connsiteY1" fmla="*/ 0 h 7614"/>
                <a:gd name="connsiteX2" fmla="*/ 10000 w 10000"/>
                <a:gd name="connsiteY2" fmla="*/ 7570 h 7614"/>
                <a:gd name="connsiteX3" fmla="*/ 5189 w 10000"/>
                <a:gd name="connsiteY3" fmla="*/ 7614 h 7614"/>
                <a:gd name="connsiteX4" fmla="*/ 0 w 10000"/>
                <a:gd name="connsiteY4" fmla="*/ 1713 h 7614"/>
                <a:gd name="connsiteX0" fmla="*/ 0 w 10541"/>
                <a:gd name="connsiteY0" fmla="*/ 2250 h 10000"/>
                <a:gd name="connsiteX1" fmla="*/ 7283 w 10541"/>
                <a:gd name="connsiteY1" fmla="*/ 0 h 10000"/>
                <a:gd name="connsiteX2" fmla="*/ 10541 w 10541"/>
                <a:gd name="connsiteY2" fmla="*/ 7041 h 10000"/>
                <a:gd name="connsiteX3" fmla="*/ 5189 w 10541"/>
                <a:gd name="connsiteY3" fmla="*/ 10000 h 10000"/>
                <a:gd name="connsiteX4" fmla="*/ 0 w 10541"/>
                <a:gd name="connsiteY4" fmla="*/ 2250 h 10000"/>
                <a:gd name="connsiteX0" fmla="*/ 0 w 10541"/>
                <a:gd name="connsiteY0" fmla="*/ 2250 h 10000"/>
                <a:gd name="connsiteX1" fmla="*/ 7283 w 10541"/>
                <a:gd name="connsiteY1" fmla="*/ 0 h 10000"/>
                <a:gd name="connsiteX2" fmla="*/ 10541 w 10541"/>
                <a:gd name="connsiteY2" fmla="*/ 7041 h 10000"/>
                <a:gd name="connsiteX3" fmla="*/ 4513 w 10541"/>
                <a:gd name="connsiteY3" fmla="*/ 10000 h 10000"/>
                <a:gd name="connsiteX4" fmla="*/ 0 w 10541"/>
                <a:gd name="connsiteY4" fmla="*/ 2250 h 10000"/>
                <a:gd name="connsiteX0" fmla="*/ 0 w 10541"/>
                <a:gd name="connsiteY0" fmla="*/ 2250 h 7243"/>
                <a:gd name="connsiteX1" fmla="*/ 7283 w 10541"/>
                <a:gd name="connsiteY1" fmla="*/ 0 h 7243"/>
                <a:gd name="connsiteX2" fmla="*/ 10541 w 10541"/>
                <a:gd name="connsiteY2" fmla="*/ 7041 h 7243"/>
                <a:gd name="connsiteX3" fmla="*/ 4934 w 10541"/>
                <a:gd name="connsiteY3" fmla="*/ 7243 h 7243"/>
                <a:gd name="connsiteX4" fmla="*/ 0 w 10541"/>
                <a:gd name="connsiteY4" fmla="*/ 2250 h 7243"/>
                <a:gd name="connsiteX0" fmla="*/ 0 w 9876"/>
                <a:gd name="connsiteY0" fmla="*/ 2634 h 10000"/>
                <a:gd name="connsiteX1" fmla="*/ 6785 w 9876"/>
                <a:gd name="connsiteY1" fmla="*/ 0 h 10000"/>
                <a:gd name="connsiteX2" fmla="*/ 9876 w 9876"/>
                <a:gd name="connsiteY2" fmla="*/ 9721 h 10000"/>
                <a:gd name="connsiteX3" fmla="*/ 4557 w 9876"/>
                <a:gd name="connsiteY3" fmla="*/ 10000 h 10000"/>
                <a:gd name="connsiteX4" fmla="*/ 0 w 9876"/>
                <a:gd name="connsiteY4" fmla="*/ 2634 h 10000"/>
                <a:gd name="connsiteX0" fmla="*/ 0 w 9246"/>
                <a:gd name="connsiteY0" fmla="*/ 2634 h 10000"/>
                <a:gd name="connsiteX1" fmla="*/ 6870 w 9246"/>
                <a:gd name="connsiteY1" fmla="*/ 0 h 10000"/>
                <a:gd name="connsiteX2" fmla="*/ 9246 w 9246"/>
                <a:gd name="connsiteY2" fmla="*/ 8305 h 10000"/>
                <a:gd name="connsiteX3" fmla="*/ 4614 w 9246"/>
                <a:gd name="connsiteY3" fmla="*/ 10000 h 10000"/>
                <a:gd name="connsiteX4" fmla="*/ 0 w 9246"/>
                <a:gd name="connsiteY4" fmla="*/ 2634 h 10000"/>
                <a:gd name="connsiteX0" fmla="*/ 0 w 10679"/>
                <a:gd name="connsiteY0" fmla="*/ 2634 h 10000"/>
                <a:gd name="connsiteX1" fmla="*/ 7430 w 10679"/>
                <a:gd name="connsiteY1" fmla="*/ 0 h 10000"/>
                <a:gd name="connsiteX2" fmla="*/ 10679 w 10679"/>
                <a:gd name="connsiteY2" fmla="*/ 7833 h 10000"/>
                <a:gd name="connsiteX3" fmla="*/ 4990 w 10679"/>
                <a:gd name="connsiteY3" fmla="*/ 10000 h 10000"/>
                <a:gd name="connsiteX4" fmla="*/ 0 w 10679"/>
                <a:gd name="connsiteY4" fmla="*/ 2634 h 10000"/>
                <a:gd name="connsiteX0" fmla="*/ 0 w 10679"/>
                <a:gd name="connsiteY0" fmla="*/ 2634 h 10472"/>
                <a:gd name="connsiteX1" fmla="*/ 7430 w 10679"/>
                <a:gd name="connsiteY1" fmla="*/ 0 h 10472"/>
                <a:gd name="connsiteX2" fmla="*/ 10679 w 10679"/>
                <a:gd name="connsiteY2" fmla="*/ 7833 h 10472"/>
                <a:gd name="connsiteX3" fmla="*/ 4990 w 10679"/>
                <a:gd name="connsiteY3" fmla="*/ 10472 h 10472"/>
                <a:gd name="connsiteX4" fmla="*/ 0 w 10679"/>
                <a:gd name="connsiteY4" fmla="*/ 2634 h 10472"/>
                <a:gd name="connsiteX0" fmla="*/ 0 w 11223"/>
                <a:gd name="connsiteY0" fmla="*/ 2634 h 10472"/>
                <a:gd name="connsiteX1" fmla="*/ 7430 w 11223"/>
                <a:gd name="connsiteY1" fmla="*/ 0 h 10472"/>
                <a:gd name="connsiteX2" fmla="*/ 11223 w 11223"/>
                <a:gd name="connsiteY2" fmla="*/ 7715 h 10472"/>
                <a:gd name="connsiteX3" fmla="*/ 4990 w 11223"/>
                <a:gd name="connsiteY3" fmla="*/ 10472 h 10472"/>
                <a:gd name="connsiteX4" fmla="*/ 0 w 11223"/>
                <a:gd name="connsiteY4" fmla="*/ 2634 h 10472"/>
                <a:gd name="connsiteX0" fmla="*/ 0 w 11359"/>
                <a:gd name="connsiteY0" fmla="*/ 2162 h 10472"/>
                <a:gd name="connsiteX1" fmla="*/ 7566 w 11359"/>
                <a:gd name="connsiteY1" fmla="*/ 0 h 10472"/>
                <a:gd name="connsiteX2" fmla="*/ 11359 w 11359"/>
                <a:gd name="connsiteY2" fmla="*/ 7715 h 10472"/>
                <a:gd name="connsiteX3" fmla="*/ 5126 w 11359"/>
                <a:gd name="connsiteY3" fmla="*/ 10472 h 10472"/>
                <a:gd name="connsiteX4" fmla="*/ 0 w 11359"/>
                <a:gd name="connsiteY4" fmla="*/ 2162 h 10472"/>
                <a:gd name="connsiteX0" fmla="*/ 0 w 11359"/>
                <a:gd name="connsiteY0" fmla="*/ 2162 h 8317"/>
                <a:gd name="connsiteX1" fmla="*/ 7566 w 11359"/>
                <a:gd name="connsiteY1" fmla="*/ 0 h 8317"/>
                <a:gd name="connsiteX2" fmla="*/ 11359 w 11359"/>
                <a:gd name="connsiteY2" fmla="*/ 7715 h 8317"/>
                <a:gd name="connsiteX3" fmla="*/ 4270 w 11359"/>
                <a:gd name="connsiteY3" fmla="*/ 8317 h 8317"/>
                <a:gd name="connsiteX4" fmla="*/ 0 w 11359"/>
                <a:gd name="connsiteY4" fmla="*/ 2162 h 8317"/>
                <a:gd name="connsiteX0" fmla="*/ 0 w 8995"/>
                <a:gd name="connsiteY0" fmla="*/ 2599 h 10000"/>
                <a:gd name="connsiteX1" fmla="*/ 6661 w 8995"/>
                <a:gd name="connsiteY1" fmla="*/ 0 h 10000"/>
                <a:gd name="connsiteX2" fmla="*/ 8995 w 8995"/>
                <a:gd name="connsiteY2" fmla="*/ 7510 h 10000"/>
                <a:gd name="connsiteX3" fmla="*/ 3759 w 8995"/>
                <a:gd name="connsiteY3" fmla="*/ 10000 h 10000"/>
                <a:gd name="connsiteX4" fmla="*/ 0 w 8995"/>
                <a:gd name="connsiteY4" fmla="*/ 25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5" h="10000">
                  <a:moveTo>
                    <a:pt x="0" y="2599"/>
                  </a:moveTo>
                  <a:lnTo>
                    <a:pt x="6661" y="0"/>
                  </a:lnTo>
                  <a:lnTo>
                    <a:pt x="8995" y="7510"/>
                  </a:lnTo>
                  <a:lnTo>
                    <a:pt x="3759" y="10000"/>
                  </a:lnTo>
                  <a:lnTo>
                    <a:pt x="0" y="2599"/>
                  </a:lnTo>
                  <a:close/>
                </a:path>
              </a:pathLst>
            </a:custGeom>
            <a:pattFill prst="wdDnDiag">
              <a:fgClr>
                <a:srgbClr val="CC0066"/>
              </a:fgClr>
              <a:bgClr>
                <a:schemeClr val="bg1"/>
              </a:bgClr>
            </a:pattFill>
            <a:ln w="34925">
              <a:solidFill>
                <a:srgbClr val="CC0066"/>
              </a:solidFill>
            </a:ln>
            <a:extLst/>
          </p:spPr>
          <p:txBody>
            <a:bodyPr>
              <a:spAutoFit/>
            </a:bodyPr>
            <a:lstStyle/>
            <a:p>
              <a:endParaRPr lang="ja-JP" altLang="en-US"/>
            </a:p>
          </p:txBody>
        </p:sp>
        <p:sp>
          <p:nvSpPr>
            <p:cNvPr id="362" name="Freeform 157"/>
            <p:cNvSpPr>
              <a:spLocks/>
            </p:cNvSpPr>
            <p:nvPr/>
          </p:nvSpPr>
          <p:spPr bwMode="auto">
            <a:xfrm>
              <a:off x="7805637" y="4138294"/>
              <a:ext cx="474760" cy="263973"/>
            </a:xfrm>
            <a:custGeom>
              <a:avLst/>
              <a:gdLst>
                <a:gd name="T0" fmla="*/ 0 w 504"/>
                <a:gd name="T1" fmla="*/ 0 h 280"/>
                <a:gd name="T2" fmla="*/ 424110389 w 504"/>
                <a:gd name="T3" fmla="*/ 0 h 280"/>
                <a:gd name="T4" fmla="*/ 567015930 w 504"/>
                <a:gd name="T5" fmla="*/ 23088260 h 280"/>
                <a:gd name="T6" fmla="*/ 732972367 w 504"/>
                <a:gd name="T7" fmla="*/ 184701520 h 280"/>
                <a:gd name="T8" fmla="*/ 1161692025 w 504"/>
                <a:gd name="T9" fmla="*/ 641838428 h 280"/>
                <a:gd name="T10" fmla="*/ 4609268 w 504"/>
                <a:gd name="T11" fmla="*/ 646456080 h 280"/>
                <a:gd name="T12" fmla="*/ 0 w 504"/>
                <a:gd name="T13" fmla="*/ 0 h 280"/>
                <a:gd name="T14" fmla="*/ 0 60000 65536"/>
                <a:gd name="T15" fmla="*/ 0 60000 65536"/>
                <a:gd name="T16" fmla="*/ 0 60000 65536"/>
                <a:gd name="T17" fmla="*/ 0 60000 65536"/>
                <a:gd name="T18" fmla="*/ 0 60000 65536"/>
                <a:gd name="T19" fmla="*/ 0 60000 65536"/>
                <a:gd name="T20" fmla="*/ 0 60000 65536"/>
                <a:gd name="T21" fmla="*/ 0 w 504"/>
                <a:gd name="T22" fmla="*/ 0 h 280"/>
                <a:gd name="T23" fmla="*/ 504 w 504"/>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4" h="280">
                  <a:moveTo>
                    <a:pt x="0" y="0"/>
                  </a:moveTo>
                  <a:lnTo>
                    <a:pt x="184" y="0"/>
                  </a:lnTo>
                  <a:lnTo>
                    <a:pt x="246" y="10"/>
                  </a:lnTo>
                  <a:lnTo>
                    <a:pt x="318" y="80"/>
                  </a:lnTo>
                  <a:lnTo>
                    <a:pt x="504" y="278"/>
                  </a:lnTo>
                  <a:lnTo>
                    <a:pt x="2" y="280"/>
                  </a:lnTo>
                  <a:lnTo>
                    <a:pt x="0" y="0"/>
                  </a:lnTo>
                  <a:close/>
                </a:path>
              </a:pathLst>
            </a:custGeom>
            <a:solidFill>
              <a:srgbClr val="FFFF00"/>
            </a:solid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a:spAutoFit/>
            </a:bodyPr>
            <a:lstStyle/>
            <a:p>
              <a:endParaRPr lang="ja-JP" altLang="en-US"/>
            </a:p>
          </p:txBody>
        </p:sp>
        <p:sp>
          <p:nvSpPr>
            <p:cNvPr id="363" name="Freeform 165"/>
            <p:cNvSpPr>
              <a:spLocks/>
            </p:cNvSpPr>
            <p:nvPr/>
          </p:nvSpPr>
          <p:spPr bwMode="auto">
            <a:xfrm>
              <a:off x="3574621" y="3065049"/>
              <a:ext cx="5113211" cy="2379067"/>
            </a:xfrm>
            <a:custGeom>
              <a:avLst/>
              <a:gdLst>
                <a:gd name="T0" fmla="*/ 0 w 5472"/>
                <a:gd name="T1" fmla="*/ 1530751879 h 2456"/>
                <a:gd name="T2" fmla="*/ 2147483647 w 5472"/>
                <a:gd name="T3" fmla="*/ 0 h 2456"/>
                <a:gd name="T4" fmla="*/ 2147483647 w 5472"/>
                <a:gd name="T5" fmla="*/ 442627397 h 2456"/>
                <a:gd name="T6" fmla="*/ 2147483647 w 5472"/>
                <a:gd name="T7" fmla="*/ 313527676 h 2456"/>
                <a:gd name="T8" fmla="*/ 2147483647 w 5472"/>
                <a:gd name="T9" fmla="*/ 1991822527 h 2456"/>
                <a:gd name="T10" fmla="*/ 2147483647 w 5472"/>
                <a:gd name="T11" fmla="*/ 1973379276 h 2456"/>
                <a:gd name="T12" fmla="*/ 2147483647 w 5472"/>
                <a:gd name="T13" fmla="*/ 2147483647 h 2456"/>
                <a:gd name="T14" fmla="*/ 2147483647 w 5472"/>
                <a:gd name="T15" fmla="*/ 2147483647 h 2456"/>
                <a:gd name="T16" fmla="*/ 2147483647 w 5472"/>
                <a:gd name="T17" fmla="*/ 2147483647 h 2456"/>
                <a:gd name="T18" fmla="*/ 2147483647 w 5472"/>
                <a:gd name="T19" fmla="*/ 2147483647 h 2456"/>
                <a:gd name="T20" fmla="*/ 2147483647 w 5472"/>
                <a:gd name="T21" fmla="*/ 2147483647 h 2456"/>
                <a:gd name="T22" fmla="*/ 2147483647 w 5472"/>
                <a:gd name="T23" fmla="*/ 2147483647 h 2456"/>
                <a:gd name="T24" fmla="*/ 2147483647 w 5472"/>
                <a:gd name="T25" fmla="*/ 2147483647 h 2456"/>
                <a:gd name="T26" fmla="*/ 2147483647 w 5472"/>
                <a:gd name="T27" fmla="*/ 2147483647 h 2456"/>
                <a:gd name="T28" fmla="*/ 2147483647 w 5472"/>
                <a:gd name="T29" fmla="*/ 2147483647 h 2456"/>
                <a:gd name="T30" fmla="*/ 2147483647 w 5472"/>
                <a:gd name="T31" fmla="*/ 2147483647 h 2456"/>
                <a:gd name="T32" fmla="*/ 2147483647 w 5472"/>
                <a:gd name="T33" fmla="*/ 2147483647 h 2456"/>
                <a:gd name="T34" fmla="*/ 2147483647 w 5472"/>
                <a:gd name="T35" fmla="*/ 2147483647 h 2456"/>
                <a:gd name="T36" fmla="*/ 2147483647 w 5472"/>
                <a:gd name="T37" fmla="*/ 2147483647 h 2456"/>
                <a:gd name="T38" fmla="*/ 2147483647 w 5472"/>
                <a:gd name="T39" fmla="*/ 2147483647 h 2456"/>
                <a:gd name="T40" fmla="*/ 2147483647 w 5472"/>
                <a:gd name="T41" fmla="*/ 2147483647 h 2456"/>
                <a:gd name="T42" fmla="*/ 258238752 w 5472"/>
                <a:gd name="T43" fmla="*/ 2147483647 h 2456"/>
                <a:gd name="T44" fmla="*/ 461140520 w 5472"/>
                <a:gd name="T45" fmla="*/ 2147483647 h 2456"/>
                <a:gd name="T46" fmla="*/ 184455601 w 5472"/>
                <a:gd name="T47" fmla="*/ 2147483647 h 24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72"/>
                <a:gd name="T73" fmla="*/ 0 h 2456"/>
                <a:gd name="T74" fmla="*/ 5472 w 5472"/>
                <a:gd name="T75" fmla="*/ 2456 h 2456"/>
                <a:gd name="connsiteX0" fmla="*/ 0 w 10012"/>
                <a:gd name="connsiteY0" fmla="*/ 2704 h 10000"/>
                <a:gd name="connsiteX1" fmla="*/ 6316 w 10012"/>
                <a:gd name="connsiteY1" fmla="*/ 0 h 10000"/>
                <a:gd name="connsiteX2" fmla="*/ 6594 w 10012"/>
                <a:gd name="connsiteY2" fmla="*/ 782 h 10000"/>
                <a:gd name="connsiteX3" fmla="*/ 6813 w 10012"/>
                <a:gd name="connsiteY3" fmla="*/ 554 h 10000"/>
                <a:gd name="connsiteX4" fmla="*/ 9181 w 10012"/>
                <a:gd name="connsiteY4" fmla="*/ 3518 h 10000"/>
                <a:gd name="connsiteX5" fmla="*/ 9635 w 10012"/>
                <a:gd name="connsiteY5" fmla="*/ 3485 h 10000"/>
                <a:gd name="connsiteX6" fmla="*/ 9649 w 10012"/>
                <a:gd name="connsiteY6" fmla="*/ 4039 h 10000"/>
                <a:gd name="connsiteX7" fmla="*/ 8816 w 10012"/>
                <a:gd name="connsiteY7" fmla="*/ 4007 h 10000"/>
                <a:gd name="connsiteX8" fmla="*/ 8757 w 10012"/>
                <a:gd name="connsiteY8" fmla="*/ 4463 h 10000"/>
                <a:gd name="connsiteX9" fmla="*/ 9868 w 10012"/>
                <a:gd name="connsiteY9" fmla="*/ 7296 h 10000"/>
                <a:gd name="connsiteX10" fmla="*/ 9956 w 10012"/>
                <a:gd name="connsiteY10" fmla="*/ 7850 h 10000"/>
                <a:gd name="connsiteX11" fmla="*/ 10012 w 10012"/>
                <a:gd name="connsiteY11" fmla="*/ 9849 h 10000"/>
                <a:gd name="connsiteX12" fmla="*/ 5731 w 10012"/>
                <a:gd name="connsiteY12" fmla="*/ 9544 h 10000"/>
                <a:gd name="connsiteX13" fmla="*/ 5409 w 10012"/>
                <a:gd name="connsiteY13" fmla="*/ 9902 h 10000"/>
                <a:gd name="connsiteX14" fmla="*/ 5249 w 10012"/>
                <a:gd name="connsiteY14" fmla="*/ 9316 h 10000"/>
                <a:gd name="connsiteX15" fmla="*/ 4605 w 10012"/>
                <a:gd name="connsiteY15" fmla="*/ 10000 h 10000"/>
                <a:gd name="connsiteX16" fmla="*/ 3830 w 10012"/>
                <a:gd name="connsiteY16" fmla="*/ 7101 h 10000"/>
                <a:gd name="connsiteX17" fmla="*/ 3421 w 10012"/>
                <a:gd name="connsiteY17" fmla="*/ 7329 h 10000"/>
                <a:gd name="connsiteX18" fmla="*/ 3056 w 10012"/>
                <a:gd name="connsiteY18" fmla="*/ 5831 h 10000"/>
                <a:gd name="connsiteX19" fmla="*/ 3099 w 10012"/>
                <a:gd name="connsiteY19" fmla="*/ 4788 h 10000"/>
                <a:gd name="connsiteX20" fmla="*/ 1740 w 10012"/>
                <a:gd name="connsiteY20" fmla="*/ 4788 h 10000"/>
                <a:gd name="connsiteX21" fmla="*/ 205 w 10012"/>
                <a:gd name="connsiteY21" fmla="*/ 6645 h 10000"/>
                <a:gd name="connsiteX22" fmla="*/ 365 w 10012"/>
                <a:gd name="connsiteY22" fmla="*/ 4658 h 10000"/>
                <a:gd name="connsiteX23" fmla="*/ 146 w 10012"/>
                <a:gd name="connsiteY23" fmla="*/ 4723 h 10000"/>
                <a:gd name="connsiteX0" fmla="*/ 0 w 10012"/>
                <a:gd name="connsiteY0" fmla="*/ 2704 h 10000"/>
                <a:gd name="connsiteX1" fmla="*/ 6316 w 10012"/>
                <a:gd name="connsiteY1" fmla="*/ 0 h 10000"/>
                <a:gd name="connsiteX2" fmla="*/ 6594 w 10012"/>
                <a:gd name="connsiteY2" fmla="*/ 782 h 10000"/>
                <a:gd name="connsiteX3" fmla="*/ 6813 w 10012"/>
                <a:gd name="connsiteY3" fmla="*/ 554 h 10000"/>
                <a:gd name="connsiteX4" fmla="*/ 9181 w 10012"/>
                <a:gd name="connsiteY4" fmla="*/ 3518 h 10000"/>
                <a:gd name="connsiteX5" fmla="*/ 9635 w 10012"/>
                <a:gd name="connsiteY5" fmla="*/ 3485 h 10000"/>
                <a:gd name="connsiteX6" fmla="*/ 9649 w 10012"/>
                <a:gd name="connsiteY6" fmla="*/ 4039 h 10000"/>
                <a:gd name="connsiteX7" fmla="*/ 8816 w 10012"/>
                <a:gd name="connsiteY7" fmla="*/ 4007 h 10000"/>
                <a:gd name="connsiteX8" fmla="*/ 8757 w 10012"/>
                <a:gd name="connsiteY8" fmla="*/ 4463 h 10000"/>
                <a:gd name="connsiteX9" fmla="*/ 9868 w 10012"/>
                <a:gd name="connsiteY9" fmla="*/ 7296 h 10000"/>
                <a:gd name="connsiteX10" fmla="*/ 9956 w 10012"/>
                <a:gd name="connsiteY10" fmla="*/ 7850 h 10000"/>
                <a:gd name="connsiteX11" fmla="*/ 10012 w 10012"/>
                <a:gd name="connsiteY11" fmla="*/ 9849 h 10000"/>
                <a:gd name="connsiteX12" fmla="*/ 5803 w 10012"/>
                <a:gd name="connsiteY12" fmla="*/ 9890 h 10000"/>
                <a:gd name="connsiteX13" fmla="*/ 5409 w 10012"/>
                <a:gd name="connsiteY13" fmla="*/ 9902 h 10000"/>
                <a:gd name="connsiteX14" fmla="*/ 5249 w 10012"/>
                <a:gd name="connsiteY14" fmla="*/ 9316 h 10000"/>
                <a:gd name="connsiteX15" fmla="*/ 4605 w 10012"/>
                <a:gd name="connsiteY15" fmla="*/ 10000 h 10000"/>
                <a:gd name="connsiteX16" fmla="*/ 3830 w 10012"/>
                <a:gd name="connsiteY16" fmla="*/ 7101 h 10000"/>
                <a:gd name="connsiteX17" fmla="*/ 3421 w 10012"/>
                <a:gd name="connsiteY17" fmla="*/ 7329 h 10000"/>
                <a:gd name="connsiteX18" fmla="*/ 3056 w 10012"/>
                <a:gd name="connsiteY18" fmla="*/ 5831 h 10000"/>
                <a:gd name="connsiteX19" fmla="*/ 3099 w 10012"/>
                <a:gd name="connsiteY19" fmla="*/ 4788 h 10000"/>
                <a:gd name="connsiteX20" fmla="*/ 1740 w 10012"/>
                <a:gd name="connsiteY20" fmla="*/ 4788 h 10000"/>
                <a:gd name="connsiteX21" fmla="*/ 205 w 10012"/>
                <a:gd name="connsiteY21" fmla="*/ 6645 h 10000"/>
                <a:gd name="connsiteX22" fmla="*/ 365 w 10012"/>
                <a:gd name="connsiteY22" fmla="*/ 4658 h 10000"/>
                <a:gd name="connsiteX23" fmla="*/ 146 w 10012"/>
                <a:gd name="connsiteY23" fmla="*/ 4723 h 10000"/>
                <a:gd name="connsiteX0" fmla="*/ 0 w 10012"/>
                <a:gd name="connsiteY0" fmla="*/ 2704 h 10222"/>
                <a:gd name="connsiteX1" fmla="*/ 6316 w 10012"/>
                <a:gd name="connsiteY1" fmla="*/ 0 h 10222"/>
                <a:gd name="connsiteX2" fmla="*/ 6594 w 10012"/>
                <a:gd name="connsiteY2" fmla="*/ 782 h 10222"/>
                <a:gd name="connsiteX3" fmla="*/ 6813 w 10012"/>
                <a:gd name="connsiteY3" fmla="*/ 554 h 10222"/>
                <a:gd name="connsiteX4" fmla="*/ 9181 w 10012"/>
                <a:gd name="connsiteY4" fmla="*/ 3518 h 10222"/>
                <a:gd name="connsiteX5" fmla="*/ 9635 w 10012"/>
                <a:gd name="connsiteY5" fmla="*/ 3485 h 10222"/>
                <a:gd name="connsiteX6" fmla="*/ 9649 w 10012"/>
                <a:gd name="connsiteY6" fmla="*/ 4039 h 10222"/>
                <a:gd name="connsiteX7" fmla="*/ 8816 w 10012"/>
                <a:gd name="connsiteY7" fmla="*/ 4007 h 10222"/>
                <a:gd name="connsiteX8" fmla="*/ 8757 w 10012"/>
                <a:gd name="connsiteY8" fmla="*/ 4463 h 10222"/>
                <a:gd name="connsiteX9" fmla="*/ 9868 w 10012"/>
                <a:gd name="connsiteY9" fmla="*/ 7296 h 10222"/>
                <a:gd name="connsiteX10" fmla="*/ 9956 w 10012"/>
                <a:gd name="connsiteY10" fmla="*/ 7850 h 10222"/>
                <a:gd name="connsiteX11" fmla="*/ 10012 w 10012"/>
                <a:gd name="connsiteY11" fmla="*/ 9849 h 10222"/>
                <a:gd name="connsiteX12" fmla="*/ 5803 w 10012"/>
                <a:gd name="connsiteY12" fmla="*/ 9890 h 10222"/>
                <a:gd name="connsiteX13" fmla="*/ 5433 w 10012"/>
                <a:gd name="connsiteY13" fmla="*/ 10222 h 10222"/>
                <a:gd name="connsiteX14" fmla="*/ 5249 w 10012"/>
                <a:gd name="connsiteY14" fmla="*/ 9316 h 10222"/>
                <a:gd name="connsiteX15" fmla="*/ 4605 w 10012"/>
                <a:gd name="connsiteY15" fmla="*/ 10000 h 10222"/>
                <a:gd name="connsiteX16" fmla="*/ 3830 w 10012"/>
                <a:gd name="connsiteY16" fmla="*/ 7101 h 10222"/>
                <a:gd name="connsiteX17" fmla="*/ 3421 w 10012"/>
                <a:gd name="connsiteY17" fmla="*/ 7329 h 10222"/>
                <a:gd name="connsiteX18" fmla="*/ 3056 w 10012"/>
                <a:gd name="connsiteY18" fmla="*/ 5831 h 10222"/>
                <a:gd name="connsiteX19" fmla="*/ 3099 w 10012"/>
                <a:gd name="connsiteY19" fmla="*/ 4788 h 10222"/>
                <a:gd name="connsiteX20" fmla="*/ 1740 w 10012"/>
                <a:gd name="connsiteY20" fmla="*/ 4788 h 10222"/>
                <a:gd name="connsiteX21" fmla="*/ 205 w 10012"/>
                <a:gd name="connsiteY21" fmla="*/ 6645 h 10222"/>
                <a:gd name="connsiteX22" fmla="*/ 365 w 10012"/>
                <a:gd name="connsiteY22" fmla="*/ 4658 h 10222"/>
                <a:gd name="connsiteX23" fmla="*/ 146 w 10012"/>
                <a:gd name="connsiteY23" fmla="*/ 4723 h 10222"/>
                <a:gd name="connsiteX0" fmla="*/ 0 w 10012"/>
                <a:gd name="connsiteY0" fmla="*/ 2704 h 10222"/>
                <a:gd name="connsiteX1" fmla="*/ 6316 w 10012"/>
                <a:gd name="connsiteY1" fmla="*/ 0 h 10222"/>
                <a:gd name="connsiteX2" fmla="*/ 6594 w 10012"/>
                <a:gd name="connsiteY2" fmla="*/ 782 h 10222"/>
                <a:gd name="connsiteX3" fmla="*/ 6813 w 10012"/>
                <a:gd name="connsiteY3" fmla="*/ 554 h 10222"/>
                <a:gd name="connsiteX4" fmla="*/ 9181 w 10012"/>
                <a:gd name="connsiteY4" fmla="*/ 3518 h 10222"/>
                <a:gd name="connsiteX5" fmla="*/ 9635 w 10012"/>
                <a:gd name="connsiteY5" fmla="*/ 3485 h 10222"/>
                <a:gd name="connsiteX6" fmla="*/ 9649 w 10012"/>
                <a:gd name="connsiteY6" fmla="*/ 4039 h 10222"/>
                <a:gd name="connsiteX7" fmla="*/ 8816 w 10012"/>
                <a:gd name="connsiteY7" fmla="*/ 4007 h 10222"/>
                <a:gd name="connsiteX8" fmla="*/ 8757 w 10012"/>
                <a:gd name="connsiteY8" fmla="*/ 4463 h 10222"/>
                <a:gd name="connsiteX9" fmla="*/ 9868 w 10012"/>
                <a:gd name="connsiteY9" fmla="*/ 7296 h 10222"/>
                <a:gd name="connsiteX10" fmla="*/ 9956 w 10012"/>
                <a:gd name="connsiteY10" fmla="*/ 7850 h 10222"/>
                <a:gd name="connsiteX11" fmla="*/ 10012 w 10012"/>
                <a:gd name="connsiteY11" fmla="*/ 9849 h 10222"/>
                <a:gd name="connsiteX12" fmla="*/ 5767 w 10012"/>
                <a:gd name="connsiteY12" fmla="*/ 9837 h 10222"/>
                <a:gd name="connsiteX13" fmla="*/ 5433 w 10012"/>
                <a:gd name="connsiteY13" fmla="*/ 10222 h 10222"/>
                <a:gd name="connsiteX14" fmla="*/ 5249 w 10012"/>
                <a:gd name="connsiteY14" fmla="*/ 9316 h 10222"/>
                <a:gd name="connsiteX15" fmla="*/ 4605 w 10012"/>
                <a:gd name="connsiteY15" fmla="*/ 10000 h 10222"/>
                <a:gd name="connsiteX16" fmla="*/ 3830 w 10012"/>
                <a:gd name="connsiteY16" fmla="*/ 7101 h 10222"/>
                <a:gd name="connsiteX17" fmla="*/ 3421 w 10012"/>
                <a:gd name="connsiteY17" fmla="*/ 7329 h 10222"/>
                <a:gd name="connsiteX18" fmla="*/ 3056 w 10012"/>
                <a:gd name="connsiteY18" fmla="*/ 5831 h 10222"/>
                <a:gd name="connsiteX19" fmla="*/ 3099 w 10012"/>
                <a:gd name="connsiteY19" fmla="*/ 4788 h 10222"/>
                <a:gd name="connsiteX20" fmla="*/ 1740 w 10012"/>
                <a:gd name="connsiteY20" fmla="*/ 4788 h 10222"/>
                <a:gd name="connsiteX21" fmla="*/ 205 w 10012"/>
                <a:gd name="connsiteY21" fmla="*/ 6645 h 10222"/>
                <a:gd name="connsiteX22" fmla="*/ 365 w 10012"/>
                <a:gd name="connsiteY22" fmla="*/ 4658 h 10222"/>
                <a:gd name="connsiteX23" fmla="*/ 146 w 10012"/>
                <a:gd name="connsiteY23" fmla="*/ 4723 h 10222"/>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49 w 10012"/>
                <a:gd name="connsiteY14" fmla="*/ 931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205 w 10012"/>
                <a:gd name="connsiteY21" fmla="*/ 6645 h 10115"/>
                <a:gd name="connsiteX22" fmla="*/ 365 w 10012"/>
                <a:gd name="connsiteY22" fmla="*/ 4658 h 10115"/>
                <a:gd name="connsiteX23" fmla="*/ 146 w 10012"/>
                <a:gd name="connsiteY23" fmla="*/ 4723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205 w 10012"/>
                <a:gd name="connsiteY21" fmla="*/ 6645 h 10115"/>
                <a:gd name="connsiteX22" fmla="*/ 365 w 10012"/>
                <a:gd name="connsiteY22" fmla="*/ 4658 h 10115"/>
                <a:gd name="connsiteX23" fmla="*/ 146 w 10012"/>
                <a:gd name="connsiteY23" fmla="*/ 4723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205 w 10012"/>
                <a:gd name="connsiteY21" fmla="*/ 6645 h 10115"/>
                <a:gd name="connsiteX22" fmla="*/ 365 w 10012"/>
                <a:gd name="connsiteY22" fmla="*/ 4658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205 w 10012"/>
                <a:gd name="connsiteY21" fmla="*/ 6645 h 10115"/>
                <a:gd name="connsiteX22" fmla="*/ 328 w 10012"/>
                <a:gd name="connsiteY22" fmla="*/ 4658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80 w 10012"/>
                <a:gd name="connsiteY21" fmla="*/ 6810 h 10115"/>
                <a:gd name="connsiteX22" fmla="*/ 328 w 10012"/>
                <a:gd name="connsiteY22" fmla="*/ 4658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80 w 10012"/>
                <a:gd name="connsiteY21" fmla="*/ 6810 h 10115"/>
                <a:gd name="connsiteX22" fmla="*/ 254 w 10012"/>
                <a:gd name="connsiteY22" fmla="*/ 4713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55 w 10012"/>
                <a:gd name="connsiteY21" fmla="*/ 6782 h 10115"/>
                <a:gd name="connsiteX22" fmla="*/ 254 w 10012"/>
                <a:gd name="connsiteY22" fmla="*/ 4713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55 w 10012"/>
                <a:gd name="connsiteY21" fmla="*/ 6782 h 10115"/>
                <a:gd name="connsiteX22" fmla="*/ 291 w 10012"/>
                <a:gd name="connsiteY22" fmla="*/ 4768 h 10115"/>
                <a:gd name="connsiteX23" fmla="*/ 47 w 10012"/>
                <a:gd name="connsiteY23" fmla="*/ 4806 h 10115"/>
                <a:gd name="connsiteX0" fmla="*/ 0 w 10012"/>
                <a:gd name="connsiteY0" fmla="*/ 2704 h 10115"/>
                <a:gd name="connsiteX1" fmla="*/ 6316 w 10012"/>
                <a:gd name="connsiteY1" fmla="*/ 0 h 10115"/>
                <a:gd name="connsiteX2" fmla="*/ 6594 w 10012"/>
                <a:gd name="connsiteY2" fmla="*/ 782 h 10115"/>
                <a:gd name="connsiteX3" fmla="*/ 6813 w 10012"/>
                <a:gd name="connsiteY3" fmla="*/ 554 h 10115"/>
                <a:gd name="connsiteX4" fmla="*/ 9181 w 10012"/>
                <a:gd name="connsiteY4" fmla="*/ 3518 h 10115"/>
                <a:gd name="connsiteX5" fmla="*/ 9635 w 10012"/>
                <a:gd name="connsiteY5" fmla="*/ 3485 h 10115"/>
                <a:gd name="connsiteX6" fmla="*/ 9649 w 10012"/>
                <a:gd name="connsiteY6" fmla="*/ 4039 h 10115"/>
                <a:gd name="connsiteX7" fmla="*/ 8816 w 10012"/>
                <a:gd name="connsiteY7" fmla="*/ 4007 h 10115"/>
                <a:gd name="connsiteX8" fmla="*/ 8757 w 10012"/>
                <a:gd name="connsiteY8" fmla="*/ 4463 h 10115"/>
                <a:gd name="connsiteX9" fmla="*/ 9868 w 10012"/>
                <a:gd name="connsiteY9" fmla="*/ 7296 h 10115"/>
                <a:gd name="connsiteX10" fmla="*/ 9956 w 10012"/>
                <a:gd name="connsiteY10" fmla="*/ 7850 h 10115"/>
                <a:gd name="connsiteX11" fmla="*/ 10012 w 10012"/>
                <a:gd name="connsiteY11" fmla="*/ 9849 h 10115"/>
                <a:gd name="connsiteX12" fmla="*/ 5767 w 10012"/>
                <a:gd name="connsiteY12" fmla="*/ 9837 h 10115"/>
                <a:gd name="connsiteX13" fmla="*/ 5445 w 10012"/>
                <a:gd name="connsiteY13" fmla="*/ 10115 h 10115"/>
                <a:gd name="connsiteX14" fmla="*/ 5237 w 10012"/>
                <a:gd name="connsiteY14" fmla="*/ 9396 h 10115"/>
                <a:gd name="connsiteX15" fmla="*/ 4605 w 10012"/>
                <a:gd name="connsiteY15" fmla="*/ 10000 h 10115"/>
                <a:gd name="connsiteX16" fmla="*/ 3830 w 10012"/>
                <a:gd name="connsiteY16" fmla="*/ 7101 h 10115"/>
                <a:gd name="connsiteX17" fmla="*/ 3421 w 10012"/>
                <a:gd name="connsiteY17" fmla="*/ 7329 h 10115"/>
                <a:gd name="connsiteX18" fmla="*/ 3056 w 10012"/>
                <a:gd name="connsiteY18" fmla="*/ 5831 h 10115"/>
                <a:gd name="connsiteX19" fmla="*/ 3099 w 10012"/>
                <a:gd name="connsiteY19" fmla="*/ 4788 h 10115"/>
                <a:gd name="connsiteX20" fmla="*/ 1740 w 10012"/>
                <a:gd name="connsiteY20" fmla="*/ 4788 h 10115"/>
                <a:gd name="connsiteX21" fmla="*/ 155 w 10012"/>
                <a:gd name="connsiteY21" fmla="*/ 6782 h 10115"/>
                <a:gd name="connsiteX22" fmla="*/ 291 w 10012"/>
                <a:gd name="connsiteY22" fmla="*/ 4630 h 10115"/>
                <a:gd name="connsiteX23" fmla="*/ 47 w 10012"/>
                <a:gd name="connsiteY23" fmla="*/ 4806 h 10115"/>
                <a:gd name="connsiteX0" fmla="*/ 52 w 9965"/>
                <a:gd name="connsiteY0" fmla="*/ 2704 h 10115"/>
                <a:gd name="connsiteX1" fmla="*/ 6269 w 9965"/>
                <a:gd name="connsiteY1" fmla="*/ 0 h 10115"/>
                <a:gd name="connsiteX2" fmla="*/ 6547 w 9965"/>
                <a:gd name="connsiteY2" fmla="*/ 782 h 10115"/>
                <a:gd name="connsiteX3" fmla="*/ 6766 w 9965"/>
                <a:gd name="connsiteY3" fmla="*/ 554 h 10115"/>
                <a:gd name="connsiteX4" fmla="*/ 9134 w 9965"/>
                <a:gd name="connsiteY4" fmla="*/ 3518 h 10115"/>
                <a:gd name="connsiteX5" fmla="*/ 9588 w 9965"/>
                <a:gd name="connsiteY5" fmla="*/ 3485 h 10115"/>
                <a:gd name="connsiteX6" fmla="*/ 9602 w 9965"/>
                <a:gd name="connsiteY6" fmla="*/ 4039 h 10115"/>
                <a:gd name="connsiteX7" fmla="*/ 8769 w 9965"/>
                <a:gd name="connsiteY7" fmla="*/ 4007 h 10115"/>
                <a:gd name="connsiteX8" fmla="*/ 8710 w 9965"/>
                <a:gd name="connsiteY8" fmla="*/ 4463 h 10115"/>
                <a:gd name="connsiteX9" fmla="*/ 9821 w 9965"/>
                <a:gd name="connsiteY9" fmla="*/ 7296 h 10115"/>
                <a:gd name="connsiteX10" fmla="*/ 9909 w 9965"/>
                <a:gd name="connsiteY10" fmla="*/ 7850 h 10115"/>
                <a:gd name="connsiteX11" fmla="*/ 9965 w 9965"/>
                <a:gd name="connsiteY11" fmla="*/ 9849 h 10115"/>
                <a:gd name="connsiteX12" fmla="*/ 5720 w 9965"/>
                <a:gd name="connsiteY12" fmla="*/ 9837 h 10115"/>
                <a:gd name="connsiteX13" fmla="*/ 5398 w 9965"/>
                <a:gd name="connsiteY13" fmla="*/ 10115 h 10115"/>
                <a:gd name="connsiteX14" fmla="*/ 5190 w 9965"/>
                <a:gd name="connsiteY14" fmla="*/ 9396 h 10115"/>
                <a:gd name="connsiteX15" fmla="*/ 4558 w 9965"/>
                <a:gd name="connsiteY15" fmla="*/ 10000 h 10115"/>
                <a:gd name="connsiteX16" fmla="*/ 3783 w 9965"/>
                <a:gd name="connsiteY16" fmla="*/ 7101 h 10115"/>
                <a:gd name="connsiteX17" fmla="*/ 3374 w 9965"/>
                <a:gd name="connsiteY17" fmla="*/ 7329 h 10115"/>
                <a:gd name="connsiteX18" fmla="*/ 3009 w 9965"/>
                <a:gd name="connsiteY18" fmla="*/ 5831 h 10115"/>
                <a:gd name="connsiteX19" fmla="*/ 3052 w 9965"/>
                <a:gd name="connsiteY19" fmla="*/ 4788 h 10115"/>
                <a:gd name="connsiteX20" fmla="*/ 1693 w 9965"/>
                <a:gd name="connsiteY20" fmla="*/ 4788 h 10115"/>
                <a:gd name="connsiteX21" fmla="*/ 108 w 9965"/>
                <a:gd name="connsiteY21" fmla="*/ 6782 h 10115"/>
                <a:gd name="connsiteX22" fmla="*/ 244 w 9965"/>
                <a:gd name="connsiteY22" fmla="*/ 4630 h 10115"/>
                <a:gd name="connsiteX23" fmla="*/ 0 w 9965"/>
                <a:gd name="connsiteY23" fmla="*/ 4806 h 10115"/>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386 w 10000"/>
                <a:gd name="connsiteY17" fmla="*/ 7246 h 10000"/>
                <a:gd name="connsiteX18" fmla="*/ 3020 w 10000"/>
                <a:gd name="connsiteY18" fmla="*/ 5765 h 10000"/>
                <a:gd name="connsiteX19" fmla="*/ 3063 w 10000"/>
                <a:gd name="connsiteY19" fmla="*/ 4734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386 w 10000"/>
                <a:gd name="connsiteY17" fmla="*/ 7246 h 10000"/>
                <a:gd name="connsiteX18" fmla="*/ 3020 w 10000"/>
                <a:gd name="connsiteY18" fmla="*/ 5765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386 w 10000"/>
                <a:gd name="connsiteY17" fmla="*/ 7246 h 10000"/>
                <a:gd name="connsiteX18" fmla="*/ 2983 w 10000"/>
                <a:gd name="connsiteY18" fmla="*/ 5874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386 w 10000"/>
                <a:gd name="connsiteY17" fmla="*/ 7246 h 10000"/>
                <a:gd name="connsiteX18" fmla="*/ 2958 w 10000"/>
                <a:gd name="connsiteY18" fmla="*/ 5792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208 w 10000"/>
                <a:gd name="connsiteY14" fmla="*/ 9289 h 10000"/>
                <a:gd name="connsiteX15" fmla="*/ 4574 w 10000"/>
                <a:gd name="connsiteY15" fmla="*/ 9886 h 10000"/>
                <a:gd name="connsiteX16" fmla="*/ 3796 w 10000"/>
                <a:gd name="connsiteY16" fmla="*/ 7020 h 10000"/>
                <a:gd name="connsiteX17" fmla="*/ 3411 w 10000"/>
                <a:gd name="connsiteY17" fmla="*/ 7464 h 10000"/>
                <a:gd name="connsiteX18" fmla="*/ 2958 w 10000"/>
                <a:gd name="connsiteY18" fmla="*/ 5792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00"/>
                <a:gd name="connsiteX1" fmla="*/ 6291 w 10000"/>
                <a:gd name="connsiteY1" fmla="*/ 0 h 10000"/>
                <a:gd name="connsiteX2" fmla="*/ 6570 w 10000"/>
                <a:gd name="connsiteY2" fmla="*/ 773 h 10000"/>
                <a:gd name="connsiteX3" fmla="*/ 6790 w 10000"/>
                <a:gd name="connsiteY3" fmla="*/ 548 h 10000"/>
                <a:gd name="connsiteX4" fmla="*/ 9166 w 10000"/>
                <a:gd name="connsiteY4" fmla="*/ 3478 h 10000"/>
                <a:gd name="connsiteX5" fmla="*/ 9622 w 10000"/>
                <a:gd name="connsiteY5" fmla="*/ 3445 h 10000"/>
                <a:gd name="connsiteX6" fmla="*/ 9636 w 10000"/>
                <a:gd name="connsiteY6" fmla="*/ 3993 h 10000"/>
                <a:gd name="connsiteX7" fmla="*/ 8800 w 10000"/>
                <a:gd name="connsiteY7" fmla="*/ 3961 h 10000"/>
                <a:gd name="connsiteX8" fmla="*/ 8741 w 10000"/>
                <a:gd name="connsiteY8" fmla="*/ 4412 h 10000"/>
                <a:gd name="connsiteX9" fmla="*/ 9855 w 10000"/>
                <a:gd name="connsiteY9" fmla="*/ 7213 h 10000"/>
                <a:gd name="connsiteX10" fmla="*/ 9944 w 10000"/>
                <a:gd name="connsiteY10" fmla="*/ 7761 h 10000"/>
                <a:gd name="connsiteX11" fmla="*/ 10000 w 10000"/>
                <a:gd name="connsiteY11" fmla="*/ 9737 h 10000"/>
                <a:gd name="connsiteX12" fmla="*/ 5740 w 10000"/>
                <a:gd name="connsiteY12" fmla="*/ 9725 h 10000"/>
                <a:gd name="connsiteX13" fmla="*/ 5417 w 10000"/>
                <a:gd name="connsiteY13" fmla="*/ 10000 h 10000"/>
                <a:gd name="connsiteX14" fmla="*/ 5109 w 10000"/>
                <a:gd name="connsiteY14" fmla="*/ 9207 h 10000"/>
                <a:gd name="connsiteX15" fmla="*/ 4574 w 10000"/>
                <a:gd name="connsiteY15" fmla="*/ 9886 h 10000"/>
                <a:gd name="connsiteX16" fmla="*/ 3796 w 10000"/>
                <a:gd name="connsiteY16" fmla="*/ 7020 h 10000"/>
                <a:gd name="connsiteX17" fmla="*/ 3411 w 10000"/>
                <a:gd name="connsiteY17" fmla="*/ 7464 h 10000"/>
                <a:gd name="connsiteX18" fmla="*/ 2958 w 10000"/>
                <a:gd name="connsiteY18" fmla="*/ 5792 h 10000"/>
                <a:gd name="connsiteX19" fmla="*/ 2939 w 10000"/>
                <a:gd name="connsiteY19" fmla="*/ 4897 h 10000"/>
                <a:gd name="connsiteX20" fmla="*/ 1649 w 10000"/>
                <a:gd name="connsiteY20" fmla="*/ 4897 h 10000"/>
                <a:gd name="connsiteX21" fmla="*/ 108 w 10000"/>
                <a:gd name="connsiteY21" fmla="*/ 6705 h 10000"/>
                <a:gd name="connsiteX22" fmla="*/ 245 w 10000"/>
                <a:gd name="connsiteY22" fmla="*/ 4577 h 10000"/>
                <a:gd name="connsiteX23" fmla="*/ 0 w 10000"/>
                <a:gd name="connsiteY23" fmla="*/ 4751 h 10000"/>
                <a:gd name="connsiteX0" fmla="*/ 52 w 10000"/>
                <a:gd name="connsiteY0" fmla="*/ 2673 h 10054"/>
                <a:gd name="connsiteX1" fmla="*/ 6291 w 10000"/>
                <a:gd name="connsiteY1" fmla="*/ 0 h 10054"/>
                <a:gd name="connsiteX2" fmla="*/ 6570 w 10000"/>
                <a:gd name="connsiteY2" fmla="*/ 773 h 10054"/>
                <a:gd name="connsiteX3" fmla="*/ 6790 w 10000"/>
                <a:gd name="connsiteY3" fmla="*/ 548 h 10054"/>
                <a:gd name="connsiteX4" fmla="*/ 9166 w 10000"/>
                <a:gd name="connsiteY4" fmla="*/ 3478 h 10054"/>
                <a:gd name="connsiteX5" fmla="*/ 9622 w 10000"/>
                <a:gd name="connsiteY5" fmla="*/ 3445 h 10054"/>
                <a:gd name="connsiteX6" fmla="*/ 9636 w 10000"/>
                <a:gd name="connsiteY6" fmla="*/ 3993 h 10054"/>
                <a:gd name="connsiteX7" fmla="*/ 8800 w 10000"/>
                <a:gd name="connsiteY7" fmla="*/ 3961 h 10054"/>
                <a:gd name="connsiteX8" fmla="*/ 8741 w 10000"/>
                <a:gd name="connsiteY8" fmla="*/ 4412 h 10054"/>
                <a:gd name="connsiteX9" fmla="*/ 9855 w 10000"/>
                <a:gd name="connsiteY9" fmla="*/ 7213 h 10054"/>
                <a:gd name="connsiteX10" fmla="*/ 9944 w 10000"/>
                <a:gd name="connsiteY10" fmla="*/ 7761 h 10054"/>
                <a:gd name="connsiteX11" fmla="*/ 10000 w 10000"/>
                <a:gd name="connsiteY11" fmla="*/ 9737 h 10054"/>
                <a:gd name="connsiteX12" fmla="*/ 5740 w 10000"/>
                <a:gd name="connsiteY12" fmla="*/ 9725 h 10054"/>
                <a:gd name="connsiteX13" fmla="*/ 5343 w 10000"/>
                <a:gd name="connsiteY13" fmla="*/ 10054 h 10054"/>
                <a:gd name="connsiteX14" fmla="*/ 5109 w 10000"/>
                <a:gd name="connsiteY14" fmla="*/ 9207 h 10054"/>
                <a:gd name="connsiteX15" fmla="*/ 4574 w 10000"/>
                <a:gd name="connsiteY15" fmla="*/ 9886 h 10054"/>
                <a:gd name="connsiteX16" fmla="*/ 3796 w 10000"/>
                <a:gd name="connsiteY16" fmla="*/ 7020 h 10054"/>
                <a:gd name="connsiteX17" fmla="*/ 3411 w 10000"/>
                <a:gd name="connsiteY17" fmla="*/ 7464 h 10054"/>
                <a:gd name="connsiteX18" fmla="*/ 2958 w 10000"/>
                <a:gd name="connsiteY18" fmla="*/ 5792 h 10054"/>
                <a:gd name="connsiteX19" fmla="*/ 2939 w 10000"/>
                <a:gd name="connsiteY19" fmla="*/ 4897 h 10054"/>
                <a:gd name="connsiteX20" fmla="*/ 1649 w 10000"/>
                <a:gd name="connsiteY20" fmla="*/ 4897 h 10054"/>
                <a:gd name="connsiteX21" fmla="*/ 108 w 10000"/>
                <a:gd name="connsiteY21" fmla="*/ 6705 h 10054"/>
                <a:gd name="connsiteX22" fmla="*/ 245 w 10000"/>
                <a:gd name="connsiteY22" fmla="*/ 4577 h 10054"/>
                <a:gd name="connsiteX23" fmla="*/ 0 w 10000"/>
                <a:gd name="connsiteY23" fmla="*/ 4751 h 10054"/>
                <a:gd name="connsiteX0" fmla="*/ 52 w 9963"/>
                <a:gd name="connsiteY0" fmla="*/ 2673 h 10054"/>
                <a:gd name="connsiteX1" fmla="*/ 6291 w 9963"/>
                <a:gd name="connsiteY1" fmla="*/ 0 h 10054"/>
                <a:gd name="connsiteX2" fmla="*/ 6570 w 9963"/>
                <a:gd name="connsiteY2" fmla="*/ 773 h 10054"/>
                <a:gd name="connsiteX3" fmla="*/ 6790 w 9963"/>
                <a:gd name="connsiteY3" fmla="*/ 548 h 10054"/>
                <a:gd name="connsiteX4" fmla="*/ 9166 w 9963"/>
                <a:gd name="connsiteY4" fmla="*/ 3478 h 10054"/>
                <a:gd name="connsiteX5" fmla="*/ 9622 w 9963"/>
                <a:gd name="connsiteY5" fmla="*/ 3445 h 10054"/>
                <a:gd name="connsiteX6" fmla="*/ 9636 w 9963"/>
                <a:gd name="connsiteY6" fmla="*/ 3993 h 10054"/>
                <a:gd name="connsiteX7" fmla="*/ 8800 w 9963"/>
                <a:gd name="connsiteY7" fmla="*/ 3961 h 10054"/>
                <a:gd name="connsiteX8" fmla="*/ 8741 w 9963"/>
                <a:gd name="connsiteY8" fmla="*/ 4412 h 10054"/>
                <a:gd name="connsiteX9" fmla="*/ 9855 w 9963"/>
                <a:gd name="connsiteY9" fmla="*/ 7213 h 10054"/>
                <a:gd name="connsiteX10" fmla="*/ 9944 w 9963"/>
                <a:gd name="connsiteY10" fmla="*/ 7761 h 10054"/>
                <a:gd name="connsiteX11" fmla="*/ 9963 w 9963"/>
                <a:gd name="connsiteY11" fmla="*/ 9764 h 10054"/>
                <a:gd name="connsiteX12" fmla="*/ 5740 w 9963"/>
                <a:gd name="connsiteY12" fmla="*/ 9725 h 10054"/>
                <a:gd name="connsiteX13" fmla="*/ 5343 w 9963"/>
                <a:gd name="connsiteY13" fmla="*/ 10054 h 10054"/>
                <a:gd name="connsiteX14" fmla="*/ 5109 w 9963"/>
                <a:gd name="connsiteY14" fmla="*/ 9207 h 10054"/>
                <a:gd name="connsiteX15" fmla="*/ 4574 w 9963"/>
                <a:gd name="connsiteY15" fmla="*/ 9886 h 10054"/>
                <a:gd name="connsiteX16" fmla="*/ 3796 w 9963"/>
                <a:gd name="connsiteY16" fmla="*/ 7020 h 10054"/>
                <a:gd name="connsiteX17" fmla="*/ 3411 w 9963"/>
                <a:gd name="connsiteY17" fmla="*/ 7464 h 10054"/>
                <a:gd name="connsiteX18" fmla="*/ 2958 w 9963"/>
                <a:gd name="connsiteY18" fmla="*/ 5792 h 10054"/>
                <a:gd name="connsiteX19" fmla="*/ 2939 w 9963"/>
                <a:gd name="connsiteY19" fmla="*/ 4897 h 10054"/>
                <a:gd name="connsiteX20" fmla="*/ 1649 w 9963"/>
                <a:gd name="connsiteY20" fmla="*/ 4897 h 10054"/>
                <a:gd name="connsiteX21" fmla="*/ 108 w 9963"/>
                <a:gd name="connsiteY21" fmla="*/ 6705 h 10054"/>
                <a:gd name="connsiteX22" fmla="*/ 245 w 9963"/>
                <a:gd name="connsiteY22" fmla="*/ 4577 h 10054"/>
                <a:gd name="connsiteX23" fmla="*/ 0 w 9963"/>
                <a:gd name="connsiteY23" fmla="*/ 4751 h 10054"/>
                <a:gd name="connsiteX0" fmla="*/ 52 w 9996"/>
                <a:gd name="connsiteY0" fmla="*/ 2659 h 10000"/>
                <a:gd name="connsiteX1" fmla="*/ 6314 w 9996"/>
                <a:gd name="connsiteY1" fmla="*/ 0 h 10000"/>
                <a:gd name="connsiteX2" fmla="*/ 6594 w 9996"/>
                <a:gd name="connsiteY2" fmla="*/ 769 h 10000"/>
                <a:gd name="connsiteX3" fmla="*/ 6815 w 9996"/>
                <a:gd name="connsiteY3" fmla="*/ 545 h 10000"/>
                <a:gd name="connsiteX4" fmla="*/ 9200 w 9996"/>
                <a:gd name="connsiteY4" fmla="*/ 3459 h 10000"/>
                <a:gd name="connsiteX5" fmla="*/ 9658 w 9996"/>
                <a:gd name="connsiteY5" fmla="*/ 3426 h 10000"/>
                <a:gd name="connsiteX6" fmla="*/ 9672 w 9996"/>
                <a:gd name="connsiteY6" fmla="*/ 3972 h 10000"/>
                <a:gd name="connsiteX7" fmla="*/ 8833 w 9996"/>
                <a:gd name="connsiteY7" fmla="*/ 3940 h 10000"/>
                <a:gd name="connsiteX8" fmla="*/ 8773 w 9996"/>
                <a:gd name="connsiteY8" fmla="*/ 4388 h 10000"/>
                <a:gd name="connsiteX9" fmla="*/ 9892 w 9996"/>
                <a:gd name="connsiteY9" fmla="*/ 7174 h 10000"/>
                <a:gd name="connsiteX10" fmla="*/ 9981 w 9996"/>
                <a:gd name="connsiteY10" fmla="*/ 7719 h 10000"/>
                <a:gd name="connsiteX11" fmla="*/ 9975 w 9996"/>
                <a:gd name="connsiteY11" fmla="*/ 9685 h 10000"/>
                <a:gd name="connsiteX12" fmla="*/ 5761 w 9996"/>
                <a:gd name="connsiteY12" fmla="*/ 9673 h 10000"/>
                <a:gd name="connsiteX13" fmla="*/ 5363 w 9996"/>
                <a:gd name="connsiteY13" fmla="*/ 10000 h 10000"/>
                <a:gd name="connsiteX14" fmla="*/ 5128 w 9996"/>
                <a:gd name="connsiteY14" fmla="*/ 9158 h 10000"/>
                <a:gd name="connsiteX15" fmla="*/ 4591 w 9996"/>
                <a:gd name="connsiteY15" fmla="*/ 9833 h 10000"/>
                <a:gd name="connsiteX16" fmla="*/ 3810 w 9996"/>
                <a:gd name="connsiteY16" fmla="*/ 6982 h 10000"/>
                <a:gd name="connsiteX17" fmla="*/ 3424 w 9996"/>
                <a:gd name="connsiteY17" fmla="*/ 7424 h 10000"/>
                <a:gd name="connsiteX18" fmla="*/ 2969 w 9996"/>
                <a:gd name="connsiteY18" fmla="*/ 5761 h 10000"/>
                <a:gd name="connsiteX19" fmla="*/ 2950 w 9996"/>
                <a:gd name="connsiteY19" fmla="*/ 4871 h 10000"/>
                <a:gd name="connsiteX20" fmla="*/ 1655 w 9996"/>
                <a:gd name="connsiteY20" fmla="*/ 4871 h 10000"/>
                <a:gd name="connsiteX21" fmla="*/ 108 w 9996"/>
                <a:gd name="connsiteY21" fmla="*/ 6669 h 10000"/>
                <a:gd name="connsiteX22" fmla="*/ 246 w 9996"/>
                <a:gd name="connsiteY22" fmla="*/ 4552 h 10000"/>
                <a:gd name="connsiteX23" fmla="*/ 0 w 9996"/>
                <a:gd name="connsiteY23" fmla="*/ 4725 h 10000"/>
                <a:gd name="connsiteX0" fmla="*/ 52 w 10000"/>
                <a:gd name="connsiteY0" fmla="*/ 2659 h 10000"/>
                <a:gd name="connsiteX1" fmla="*/ 6317 w 10000"/>
                <a:gd name="connsiteY1" fmla="*/ 0 h 10000"/>
                <a:gd name="connsiteX2" fmla="*/ 6597 w 10000"/>
                <a:gd name="connsiteY2" fmla="*/ 769 h 10000"/>
                <a:gd name="connsiteX3" fmla="*/ 6818 w 10000"/>
                <a:gd name="connsiteY3" fmla="*/ 545 h 10000"/>
                <a:gd name="connsiteX4" fmla="*/ 9204 w 10000"/>
                <a:gd name="connsiteY4" fmla="*/ 3459 h 10000"/>
                <a:gd name="connsiteX5" fmla="*/ 9662 w 10000"/>
                <a:gd name="connsiteY5" fmla="*/ 3426 h 10000"/>
                <a:gd name="connsiteX6" fmla="*/ 9676 w 10000"/>
                <a:gd name="connsiteY6" fmla="*/ 3972 h 10000"/>
                <a:gd name="connsiteX7" fmla="*/ 8837 w 10000"/>
                <a:gd name="connsiteY7" fmla="*/ 3940 h 10000"/>
                <a:gd name="connsiteX8" fmla="*/ 8777 w 10000"/>
                <a:gd name="connsiteY8" fmla="*/ 4388 h 10000"/>
                <a:gd name="connsiteX9" fmla="*/ 9896 w 10000"/>
                <a:gd name="connsiteY9" fmla="*/ 7174 h 10000"/>
                <a:gd name="connsiteX10" fmla="*/ 9985 w 10000"/>
                <a:gd name="connsiteY10" fmla="*/ 7719 h 10000"/>
                <a:gd name="connsiteX11" fmla="*/ 9979 w 10000"/>
                <a:gd name="connsiteY11" fmla="*/ 9685 h 10000"/>
                <a:gd name="connsiteX12" fmla="*/ 5763 w 10000"/>
                <a:gd name="connsiteY12" fmla="*/ 9673 h 10000"/>
                <a:gd name="connsiteX13" fmla="*/ 5365 w 10000"/>
                <a:gd name="connsiteY13" fmla="*/ 10000 h 10000"/>
                <a:gd name="connsiteX14" fmla="*/ 5130 w 10000"/>
                <a:gd name="connsiteY14" fmla="*/ 9158 h 10000"/>
                <a:gd name="connsiteX15" fmla="*/ 4593 w 10000"/>
                <a:gd name="connsiteY15" fmla="*/ 9833 h 10000"/>
                <a:gd name="connsiteX16" fmla="*/ 3812 w 10000"/>
                <a:gd name="connsiteY16" fmla="*/ 6982 h 10000"/>
                <a:gd name="connsiteX17" fmla="*/ 3425 w 10000"/>
                <a:gd name="connsiteY17" fmla="*/ 7424 h 10000"/>
                <a:gd name="connsiteX18" fmla="*/ 2970 w 10000"/>
                <a:gd name="connsiteY18" fmla="*/ 5761 h 10000"/>
                <a:gd name="connsiteX19" fmla="*/ 2951 w 10000"/>
                <a:gd name="connsiteY19" fmla="*/ 4871 h 10000"/>
                <a:gd name="connsiteX20" fmla="*/ 1656 w 10000"/>
                <a:gd name="connsiteY20" fmla="*/ 4871 h 10000"/>
                <a:gd name="connsiteX21" fmla="*/ 67 w 10000"/>
                <a:gd name="connsiteY21" fmla="*/ 6691 h 10000"/>
                <a:gd name="connsiteX22" fmla="*/ 246 w 10000"/>
                <a:gd name="connsiteY22" fmla="*/ 4552 h 10000"/>
                <a:gd name="connsiteX23" fmla="*/ 0 w 10000"/>
                <a:gd name="connsiteY23" fmla="*/ 4725 h 10000"/>
                <a:gd name="connsiteX0" fmla="*/ 52 w 10000"/>
                <a:gd name="connsiteY0" fmla="*/ 2659 h 10000"/>
                <a:gd name="connsiteX1" fmla="*/ 6317 w 10000"/>
                <a:gd name="connsiteY1" fmla="*/ 0 h 10000"/>
                <a:gd name="connsiteX2" fmla="*/ 6597 w 10000"/>
                <a:gd name="connsiteY2" fmla="*/ 769 h 10000"/>
                <a:gd name="connsiteX3" fmla="*/ 6818 w 10000"/>
                <a:gd name="connsiteY3" fmla="*/ 545 h 10000"/>
                <a:gd name="connsiteX4" fmla="*/ 9204 w 10000"/>
                <a:gd name="connsiteY4" fmla="*/ 3459 h 10000"/>
                <a:gd name="connsiteX5" fmla="*/ 9662 w 10000"/>
                <a:gd name="connsiteY5" fmla="*/ 3426 h 10000"/>
                <a:gd name="connsiteX6" fmla="*/ 9676 w 10000"/>
                <a:gd name="connsiteY6" fmla="*/ 3972 h 10000"/>
                <a:gd name="connsiteX7" fmla="*/ 8837 w 10000"/>
                <a:gd name="connsiteY7" fmla="*/ 3940 h 10000"/>
                <a:gd name="connsiteX8" fmla="*/ 8777 w 10000"/>
                <a:gd name="connsiteY8" fmla="*/ 4388 h 10000"/>
                <a:gd name="connsiteX9" fmla="*/ 9896 w 10000"/>
                <a:gd name="connsiteY9" fmla="*/ 7174 h 10000"/>
                <a:gd name="connsiteX10" fmla="*/ 9985 w 10000"/>
                <a:gd name="connsiteY10" fmla="*/ 7719 h 10000"/>
                <a:gd name="connsiteX11" fmla="*/ 9979 w 10000"/>
                <a:gd name="connsiteY11" fmla="*/ 9685 h 10000"/>
                <a:gd name="connsiteX12" fmla="*/ 5763 w 10000"/>
                <a:gd name="connsiteY12" fmla="*/ 9673 h 10000"/>
                <a:gd name="connsiteX13" fmla="*/ 5365 w 10000"/>
                <a:gd name="connsiteY13" fmla="*/ 10000 h 10000"/>
                <a:gd name="connsiteX14" fmla="*/ 5130 w 10000"/>
                <a:gd name="connsiteY14" fmla="*/ 9158 h 10000"/>
                <a:gd name="connsiteX15" fmla="*/ 4593 w 10000"/>
                <a:gd name="connsiteY15" fmla="*/ 9833 h 10000"/>
                <a:gd name="connsiteX16" fmla="*/ 3812 w 10000"/>
                <a:gd name="connsiteY16" fmla="*/ 6982 h 10000"/>
                <a:gd name="connsiteX17" fmla="*/ 3425 w 10000"/>
                <a:gd name="connsiteY17" fmla="*/ 7424 h 10000"/>
                <a:gd name="connsiteX18" fmla="*/ 2970 w 10000"/>
                <a:gd name="connsiteY18" fmla="*/ 5761 h 10000"/>
                <a:gd name="connsiteX19" fmla="*/ 2951 w 10000"/>
                <a:gd name="connsiteY19" fmla="*/ 4871 h 10000"/>
                <a:gd name="connsiteX20" fmla="*/ 1656 w 10000"/>
                <a:gd name="connsiteY20" fmla="*/ 4871 h 10000"/>
                <a:gd name="connsiteX21" fmla="*/ 88 w 10000"/>
                <a:gd name="connsiteY21" fmla="*/ 6713 h 10000"/>
                <a:gd name="connsiteX22" fmla="*/ 246 w 10000"/>
                <a:gd name="connsiteY22" fmla="*/ 4552 h 10000"/>
                <a:gd name="connsiteX23" fmla="*/ 0 w 10000"/>
                <a:gd name="connsiteY23" fmla="*/ 4725 h 10000"/>
                <a:gd name="connsiteX0" fmla="*/ 52 w 10000"/>
                <a:gd name="connsiteY0" fmla="*/ 2659 h 10000"/>
                <a:gd name="connsiteX1" fmla="*/ 6317 w 10000"/>
                <a:gd name="connsiteY1" fmla="*/ 0 h 10000"/>
                <a:gd name="connsiteX2" fmla="*/ 6597 w 10000"/>
                <a:gd name="connsiteY2" fmla="*/ 769 h 10000"/>
                <a:gd name="connsiteX3" fmla="*/ 6818 w 10000"/>
                <a:gd name="connsiteY3" fmla="*/ 545 h 10000"/>
                <a:gd name="connsiteX4" fmla="*/ 9204 w 10000"/>
                <a:gd name="connsiteY4" fmla="*/ 3459 h 10000"/>
                <a:gd name="connsiteX5" fmla="*/ 9662 w 10000"/>
                <a:gd name="connsiteY5" fmla="*/ 3426 h 10000"/>
                <a:gd name="connsiteX6" fmla="*/ 9676 w 10000"/>
                <a:gd name="connsiteY6" fmla="*/ 3972 h 10000"/>
                <a:gd name="connsiteX7" fmla="*/ 8837 w 10000"/>
                <a:gd name="connsiteY7" fmla="*/ 3940 h 10000"/>
                <a:gd name="connsiteX8" fmla="*/ 8777 w 10000"/>
                <a:gd name="connsiteY8" fmla="*/ 4388 h 10000"/>
                <a:gd name="connsiteX9" fmla="*/ 9896 w 10000"/>
                <a:gd name="connsiteY9" fmla="*/ 7174 h 10000"/>
                <a:gd name="connsiteX10" fmla="*/ 9985 w 10000"/>
                <a:gd name="connsiteY10" fmla="*/ 7719 h 10000"/>
                <a:gd name="connsiteX11" fmla="*/ 9979 w 10000"/>
                <a:gd name="connsiteY11" fmla="*/ 9685 h 10000"/>
                <a:gd name="connsiteX12" fmla="*/ 5763 w 10000"/>
                <a:gd name="connsiteY12" fmla="*/ 9673 h 10000"/>
                <a:gd name="connsiteX13" fmla="*/ 5365 w 10000"/>
                <a:gd name="connsiteY13" fmla="*/ 10000 h 10000"/>
                <a:gd name="connsiteX14" fmla="*/ 5068 w 10000"/>
                <a:gd name="connsiteY14" fmla="*/ 9225 h 10000"/>
                <a:gd name="connsiteX15" fmla="*/ 4593 w 10000"/>
                <a:gd name="connsiteY15" fmla="*/ 9833 h 10000"/>
                <a:gd name="connsiteX16" fmla="*/ 3812 w 10000"/>
                <a:gd name="connsiteY16" fmla="*/ 6982 h 10000"/>
                <a:gd name="connsiteX17" fmla="*/ 3425 w 10000"/>
                <a:gd name="connsiteY17" fmla="*/ 7424 h 10000"/>
                <a:gd name="connsiteX18" fmla="*/ 2970 w 10000"/>
                <a:gd name="connsiteY18" fmla="*/ 5761 h 10000"/>
                <a:gd name="connsiteX19" fmla="*/ 2951 w 10000"/>
                <a:gd name="connsiteY19" fmla="*/ 4871 h 10000"/>
                <a:gd name="connsiteX20" fmla="*/ 1656 w 10000"/>
                <a:gd name="connsiteY20" fmla="*/ 4871 h 10000"/>
                <a:gd name="connsiteX21" fmla="*/ 88 w 10000"/>
                <a:gd name="connsiteY21" fmla="*/ 6713 h 10000"/>
                <a:gd name="connsiteX22" fmla="*/ 246 w 10000"/>
                <a:gd name="connsiteY22" fmla="*/ 4552 h 10000"/>
                <a:gd name="connsiteX23" fmla="*/ 0 w 10000"/>
                <a:gd name="connsiteY23" fmla="*/ 4725 h 10000"/>
                <a:gd name="connsiteX0" fmla="*/ 52 w 10000"/>
                <a:gd name="connsiteY0" fmla="*/ 2659 h 10022"/>
                <a:gd name="connsiteX1" fmla="*/ 6317 w 10000"/>
                <a:gd name="connsiteY1" fmla="*/ 0 h 10022"/>
                <a:gd name="connsiteX2" fmla="*/ 6597 w 10000"/>
                <a:gd name="connsiteY2" fmla="*/ 769 h 10022"/>
                <a:gd name="connsiteX3" fmla="*/ 6818 w 10000"/>
                <a:gd name="connsiteY3" fmla="*/ 545 h 10022"/>
                <a:gd name="connsiteX4" fmla="*/ 9204 w 10000"/>
                <a:gd name="connsiteY4" fmla="*/ 3459 h 10022"/>
                <a:gd name="connsiteX5" fmla="*/ 9662 w 10000"/>
                <a:gd name="connsiteY5" fmla="*/ 3426 h 10022"/>
                <a:gd name="connsiteX6" fmla="*/ 9676 w 10000"/>
                <a:gd name="connsiteY6" fmla="*/ 3972 h 10022"/>
                <a:gd name="connsiteX7" fmla="*/ 8837 w 10000"/>
                <a:gd name="connsiteY7" fmla="*/ 3940 h 10022"/>
                <a:gd name="connsiteX8" fmla="*/ 8777 w 10000"/>
                <a:gd name="connsiteY8" fmla="*/ 4388 h 10022"/>
                <a:gd name="connsiteX9" fmla="*/ 9896 w 10000"/>
                <a:gd name="connsiteY9" fmla="*/ 7174 h 10022"/>
                <a:gd name="connsiteX10" fmla="*/ 9985 w 10000"/>
                <a:gd name="connsiteY10" fmla="*/ 7719 h 10022"/>
                <a:gd name="connsiteX11" fmla="*/ 9979 w 10000"/>
                <a:gd name="connsiteY11" fmla="*/ 9685 h 10022"/>
                <a:gd name="connsiteX12" fmla="*/ 5763 w 10000"/>
                <a:gd name="connsiteY12" fmla="*/ 9673 h 10022"/>
                <a:gd name="connsiteX13" fmla="*/ 5314 w 10000"/>
                <a:gd name="connsiteY13" fmla="*/ 10022 h 10022"/>
                <a:gd name="connsiteX14" fmla="*/ 5068 w 10000"/>
                <a:gd name="connsiteY14" fmla="*/ 9225 h 10022"/>
                <a:gd name="connsiteX15" fmla="*/ 4593 w 10000"/>
                <a:gd name="connsiteY15" fmla="*/ 9833 h 10022"/>
                <a:gd name="connsiteX16" fmla="*/ 3812 w 10000"/>
                <a:gd name="connsiteY16" fmla="*/ 6982 h 10022"/>
                <a:gd name="connsiteX17" fmla="*/ 3425 w 10000"/>
                <a:gd name="connsiteY17" fmla="*/ 7424 h 10022"/>
                <a:gd name="connsiteX18" fmla="*/ 2970 w 10000"/>
                <a:gd name="connsiteY18" fmla="*/ 5761 h 10022"/>
                <a:gd name="connsiteX19" fmla="*/ 2951 w 10000"/>
                <a:gd name="connsiteY19" fmla="*/ 4871 h 10022"/>
                <a:gd name="connsiteX20" fmla="*/ 1656 w 10000"/>
                <a:gd name="connsiteY20" fmla="*/ 4871 h 10022"/>
                <a:gd name="connsiteX21" fmla="*/ 88 w 10000"/>
                <a:gd name="connsiteY21" fmla="*/ 6713 h 10022"/>
                <a:gd name="connsiteX22" fmla="*/ 246 w 10000"/>
                <a:gd name="connsiteY22" fmla="*/ 4552 h 10022"/>
                <a:gd name="connsiteX23" fmla="*/ 0 w 10000"/>
                <a:gd name="connsiteY23" fmla="*/ 4725 h 10022"/>
                <a:gd name="connsiteX0" fmla="*/ 52 w 10000"/>
                <a:gd name="connsiteY0" fmla="*/ 2659 h 10022"/>
                <a:gd name="connsiteX1" fmla="*/ 6317 w 10000"/>
                <a:gd name="connsiteY1" fmla="*/ 0 h 10022"/>
                <a:gd name="connsiteX2" fmla="*/ 6597 w 10000"/>
                <a:gd name="connsiteY2" fmla="*/ 769 h 10022"/>
                <a:gd name="connsiteX3" fmla="*/ 6818 w 10000"/>
                <a:gd name="connsiteY3" fmla="*/ 545 h 10022"/>
                <a:gd name="connsiteX4" fmla="*/ 9204 w 10000"/>
                <a:gd name="connsiteY4" fmla="*/ 3459 h 10022"/>
                <a:gd name="connsiteX5" fmla="*/ 9662 w 10000"/>
                <a:gd name="connsiteY5" fmla="*/ 3426 h 10022"/>
                <a:gd name="connsiteX6" fmla="*/ 9676 w 10000"/>
                <a:gd name="connsiteY6" fmla="*/ 3972 h 10022"/>
                <a:gd name="connsiteX7" fmla="*/ 8837 w 10000"/>
                <a:gd name="connsiteY7" fmla="*/ 3940 h 10022"/>
                <a:gd name="connsiteX8" fmla="*/ 8777 w 10000"/>
                <a:gd name="connsiteY8" fmla="*/ 4388 h 10022"/>
                <a:gd name="connsiteX9" fmla="*/ 9896 w 10000"/>
                <a:gd name="connsiteY9" fmla="*/ 7174 h 10022"/>
                <a:gd name="connsiteX10" fmla="*/ 9985 w 10000"/>
                <a:gd name="connsiteY10" fmla="*/ 7719 h 10022"/>
                <a:gd name="connsiteX11" fmla="*/ 9979 w 10000"/>
                <a:gd name="connsiteY11" fmla="*/ 9685 h 10022"/>
                <a:gd name="connsiteX12" fmla="*/ 5763 w 10000"/>
                <a:gd name="connsiteY12" fmla="*/ 9673 h 10022"/>
                <a:gd name="connsiteX13" fmla="*/ 5314 w 10000"/>
                <a:gd name="connsiteY13" fmla="*/ 10022 h 10022"/>
                <a:gd name="connsiteX14" fmla="*/ 5078 w 10000"/>
                <a:gd name="connsiteY14" fmla="*/ 9203 h 10022"/>
                <a:gd name="connsiteX15" fmla="*/ 4593 w 10000"/>
                <a:gd name="connsiteY15" fmla="*/ 9833 h 10022"/>
                <a:gd name="connsiteX16" fmla="*/ 3812 w 10000"/>
                <a:gd name="connsiteY16" fmla="*/ 6982 h 10022"/>
                <a:gd name="connsiteX17" fmla="*/ 3425 w 10000"/>
                <a:gd name="connsiteY17" fmla="*/ 7424 h 10022"/>
                <a:gd name="connsiteX18" fmla="*/ 2970 w 10000"/>
                <a:gd name="connsiteY18" fmla="*/ 5761 h 10022"/>
                <a:gd name="connsiteX19" fmla="*/ 2951 w 10000"/>
                <a:gd name="connsiteY19" fmla="*/ 4871 h 10022"/>
                <a:gd name="connsiteX20" fmla="*/ 1656 w 10000"/>
                <a:gd name="connsiteY20" fmla="*/ 4871 h 10022"/>
                <a:gd name="connsiteX21" fmla="*/ 88 w 10000"/>
                <a:gd name="connsiteY21" fmla="*/ 6713 h 10022"/>
                <a:gd name="connsiteX22" fmla="*/ 246 w 10000"/>
                <a:gd name="connsiteY22" fmla="*/ 4552 h 10022"/>
                <a:gd name="connsiteX23" fmla="*/ 0 w 10000"/>
                <a:gd name="connsiteY23" fmla="*/ 4725 h 10022"/>
                <a:gd name="connsiteX0" fmla="*/ 52 w 10000"/>
                <a:gd name="connsiteY0" fmla="*/ 2659 h 10111"/>
                <a:gd name="connsiteX1" fmla="*/ 6317 w 10000"/>
                <a:gd name="connsiteY1" fmla="*/ 0 h 10111"/>
                <a:gd name="connsiteX2" fmla="*/ 6597 w 10000"/>
                <a:gd name="connsiteY2" fmla="*/ 769 h 10111"/>
                <a:gd name="connsiteX3" fmla="*/ 6818 w 10000"/>
                <a:gd name="connsiteY3" fmla="*/ 545 h 10111"/>
                <a:gd name="connsiteX4" fmla="*/ 9204 w 10000"/>
                <a:gd name="connsiteY4" fmla="*/ 3459 h 10111"/>
                <a:gd name="connsiteX5" fmla="*/ 9662 w 10000"/>
                <a:gd name="connsiteY5" fmla="*/ 3426 h 10111"/>
                <a:gd name="connsiteX6" fmla="*/ 9676 w 10000"/>
                <a:gd name="connsiteY6" fmla="*/ 3972 h 10111"/>
                <a:gd name="connsiteX7" fmla="*/ 8837 w 10000"/>
                <a:gd name="connsiteY7" fmla="*/ 3940 h 10111"/>
                <a:gd name="connsiteX8" fmla="*/ 8777 w 10000"/>
                <a:gd name="connsiteY8" fmla="*/ 4388 h 10111"/>
                <a:gd name="connsiteX9" fmla="*/ 9896 w 10000"/>
                <a:gd name="connsiteY9" fmla="*/ 7174 h 10111"/>
                <a:gd name="connsiteX10" fmla="*/ 9985 w 10000"/>
                <a:gd name="connsiteY10" fmla="*/ 7719 h 10111"/>
                <a:gd name="connsiteX11" fmla="*/ 9979 w 10000"/>
                <a:gd name="connsiteY11" fmla="*/ 9685 h 10111"/>
                <a:gd name="connsiteX12" fmla="*/ 5763 w 10000"/>
                <a:gd name="connsiteY12" fmla="*/ 9673 h 10111"/>
                <a:gd name="connsiteX13" fmla="*/ 5345 w 10000"/>
                <a:gd name="connsiteY13" fmla="*/ 10111 h 10111"/>
                <a:gd name="connsiteX14" fmla="*/ 5078 w 10000"/>
                <a:gd name="connsiteY14" fmla="*/ 9203 h 10111"/>
                <a:gd name="connsiteX15" fmla="*/ 4593 w 10000"/>
                <a:gd name="connsiteY15" fmla="*/ 9833 h 10111"/>
                <a:gd name="connsiteX16" fmla="*/ 3812 w 10000"/>
                <a:gd name="connsiteY16" fmla="*/ 6982 h 10111"/>
                <a:gd name="connsiteX17" fmla="*/ 3425 w 10000"/>
                <a:gd name="connsiteY17" fmla="*/ 7424 h 10111"/>
                <a:gd name="connsiteX18" fmla="*/ 2970 w 10000"/>
                <a:gd name="connsiteY18" fmla="*/ 5761 h 10111"/>
                <a:gd name="connsiteX19" fmla="*/ 2951 w 10000"/>
                <a:gd name="connsiteY19" fmla="*/ 4871 h 10111"/>
                <a:gd name="connsiteX20" fmla="*/ 1656 w 10000"/>
                <a:gd name="connsiteY20" fmla="*/ 4871 h 10111"/>
                <a:gd name="connsiteX21" fmla="*/ 88 w 10000"/>
                <a:gd name="connsiteY21" fmla="*/ 6713 h 10111"/>
                <a:gd name="connsiteX22" fmla="*/ 246 w 10000"/>
                <a:gd name="connsiteY22" fmla="*/ 4552 h 10111"/>
                <a:gd name="connsiteX23" fmla="*/ 0 w 10000"/>
                <a:gd name="connsiteY23" fmla="*/ 4725 h 10111"/>
                <a:gd name="connsiteX0" fmla="*/ 52 w 10000"/>
                <a:gd name="connsiteY0" fmla="*/ 2659 h 10111"/>
                <a:gd name="connsiteX1" fmla="*/ 6317 w 10000"/>
                <a:gd name="connsiteY1" fmla="*/ 0 h 10111"/>
                <a:gd name="connsiteX2" fmla="*/ 6597 w 10000"/>
                <a:gd name="connsiteY2" fmla="*/ 769 h 10111"/>
                <a:gd name="connsiteX3" fmla="*/ 6818 w 10000"/>
                <a:gd name="connsiteY3" fmla="*/ 545 h 10111"/>
                <a:gd name="connsiteX4" fmla="*/ 9204 w 10000"/>
                <a:gd name="connsiteY4" fmla="*/ 3459 h 10111"/>
                <a:gd name="connsiteX5" fmla="*/ 9662 w 10000"/>
                <a:gd name="connsiteY5" fmla="*/ 3426 h 10111"/>
                <a:gd name="connsiteX6" fmla="*/ 9676 w 10000"/>
                <a:gd name="connsiteY6" fmla="*/ 3972 h 10111"/>
                <a:gd name="connsiteX7" fmla="*/ 8837 w 10000"/>
                <a:gd name="connsiteY7" fmla="*/ 3940 h 10111"/>
                <a:gd name="connsiteX8" fmla="*/ 8777 w 10000"/>
                <a:gd name="connsiteY8" fmla="*/ 4388 h 10111"/>
                <a:gd name="connsiteX9" fmla="*/ 9896 w 10000"/>
                <a:gd name="connsiteY9" fmla="*/ 7174 h 10111"/>
                <a:gd name="connsiteX10" fmla="*/ 9985 w 10000"/>
                <a:gd name="connsiteY10" fmla="*/ 7719 h 10111"/>
                <a:gd name="connsiteX11" fmla="*/ 9979 w 10000"/>
                <a:gd name="connsiteY11" fmla="*/ 9685 h 10111"/>
                <a:gd name="connsiteX12" fmla="*/ 5671 w 10000"/>
                <a:gd name="connsiteY12" fmla="*/ 9695 h 10111"/>
                <a:gd name="connsiteX13" fmla="*/ 5345 w 10000"/>
                <a:gd name="connsiteY13" fmla="*/ 10111 h 10111"/>
                <a:gd name="connsiteX14" fmla="*/ 5078 w 10000"/>
                <a:gd name="connsiteY14" fmla="*/ 9203 h 10111"/>
                <a:gd name="connsiteX15" fmla="*/ 4593 w 10000"/>
                <a:gd name="connsiteY15" fmla="*/ 9833 h 10111"/>
                <a:gd name="connsiteX16" fmla="*/ 3812 w 10000"/>
                <a:gd name="connsiteY16" fmla="*/ 6982 h 10111"/>
                <a:gd name="connsiteX17" fmla="*/ 3425 w 10000"/>
                <a:gd name="connsiteY17" fmla="*/ 7424 h 10111"/>
                <a:gd name="connsiteX18" fmla="*/ 2970 w 10000"/>
                <a:gd name="connsiteY18" fmla="*/ 5761 h 10111"/>
                <a:gd name="connsiteX19" fmla="*/ 2951 w 10000"/>
                <a:gd name="connsiteY19" fmla="*/ 4871 h 10111"/>
                <a:gd name="connsiteX20" fmla="*/ 1656 w 10000"/>
                <a:gd name="connsiteY20" fmla="*/ 4871 h 10111"/>
                <a:gd name="connsiteX21" fmla="*/ 88 w 10000"/>
                <a:gd name="connsiteY21" fmla="*/ 6713 h 10111"/>
                <a:gd name="connsiteX22" fmla="*/ 246 w 10000"/>
                <a:gd name="connsiteY22" fmla="*/ 4552 h 10111"/>
                <a:gd name="connsiteX23" fmla="*/ 0 w 10000"/>
                <a:gd name="connsiteY23" fmla="*/ 4725 h 10111"/>
                <a:gd name="connsiteX0" fmla="*/ 52 w 10000"/>
                <a:gd name="connsiteY0" fmla="*/ 2659 h 10111"/>
                <a:gd name="connsiteX1" fmla="*/ 6317 w 10000"/>
                <a:gd name="connsiteY1" fmla="*/ 0 h 10111"/>
                <a:gd name="connsiteX2" fmla="*/ 6597 w 10000"/>
                <a:gd name="connsiteY2" fmla="*/ 769 h 10111"/>
                <a:gd name="connsiteX3" fmla="*/ 6818 w 10000"/>
                <a:gd name="connsiteY3" fmla="*/ 545 h 10111"/>
                <a:gd name="connsiteX4" fmla="*/ 9204 w 10000"/>
                <a:gd name="connsiteY4" fmla="*/ 3459 h 10111"/>
                <a:gd name="connsiteX5" fmla="*/ 9662 w 10000"/>
                <a:gd name="connsiteY5" fmla="*/ 3426 h 10111"/>
                <a:gd name="connsiteX6" fmla="*/ 9676 w 10000"/>
                <a:gd name="connsiteY6" fmla="*/ 3972 h 10111"/>
                <a:gd name="connsiteX7" fmla="*/ 8837 w 10000"/>
                <a:gd name="connsiteY7" fmla="*/ 3940 h 10111"/>
                <a:gd name="connsiteX8" fmla="*/ 8777 w 10000"/>
                <a:gd name="connsiteY8" fmla="*/ 4388 h 10111"/>
                <a:gd name="connsiteX9" fmla="*/ 9896 w 10000"/>
                <a:gd name="connsiteY9" fmla="*/ 7174 h 10111"/>
                <a:gd name="connsiteX10" fmla="*/ 9985 w 10000"/>
                <a:gd name="connsiteY10" fmla="*/ 7719 h 10111"/>
                <a:gd name="connsiteX11" fmla="*/ 9989 w 10000"/>
                <a:gd name="connsiteY11" fmla="*/ 9685 h 10111"/>
                <a:gd name="connsiteX12" fmla="*/ 5671 w 10000"/>
                <a:gd name="connsiteY12" fmla="*/ 9695 h 10111"/>
                <a:gd name="connsiteX13" fmla="*/ 5345 w 10000"/>
                <a:gd name="connsiteY13" fmla="*/ 10111 h 10111"/>
                <a:gd name="connsiteX14" fmla="*/ 5078 w 10000"/>
                <a:gd name="connsiteY14" fmla="*/ 9203 h 10111"/>
                <a:gd name="connsiteX15" fmla="*/ 4593 w 10000"/>
                <a:gd name="connsiteY15" fmla="*/ 9833 h 10111"/>
                <a:gd name="connsiteX16" fmla="*/ 3812 w 10000"/>
                <a:gd name="connsiteY16" fmla="*/ 6982 h 10111"/>
                <a:gd name="connsiteX17" fmla="*/ 3425 w 10000"/>
                <a:gd name="connsiteY17" fmla="*/ 7424 h 10111"/>
                <a:gd name="connsiteX18" fmla="*/ 2970 w 10000"/>
                <a:gd name="connsiteY18" fmla="*/ 5761 h 10111"/>
                <a:gd name="connsiteX19" fmla="*/ 2951 w 10000"/>
                <a:gd name="connsiteY19" fmla="*/ 4871 h 10111"/>
                <a:gd name="connsiteX20" fmla="*/ 1656 w 10000"/>
                <a:gd name="connsiteY20" fmla="*/ 4871 h 10111"/>
                <a:gd name="connsiteX21" fmla="*/ 88 w 10000"/>
                <a:gd name="connsiteY21" fmla="*/ 6713 h 10111"/>
                <a:gd name="connsiteX22" fmla="*/ 246 w 10000"/>
                <a:gd name="connsiteY22" fmla="*/ 4552 h 10111"/>
                <a:gd name="connsiteX23" fmla="*/ 0 w 10000"/>
                <a:gd name="connsiteY23" fmla="*/ 4725 h 10111"/>
                <a:gd name="connsiteX0" fmla="*/ 52 w 9989"/>
                <a:gd name="connsiteY0" fmla="*/ 2659 h 10111"/>
                <a:gd name="connsiteX1" fmla="*/ 6317 w 9989"/>
                <a:gd name="connsiteY1" fmla="*/ 0 h 10111"/>
                <a:gd name="connsiteX2" fmla="*/ 6597 w 9989"/>
                <a:gd name="connsiteY2" fmla="*/ 769 h 10111"/>
                <a:gd name="connsiteX3" fmla="*/ 6818 w 9989"/>
                <a:gd name="connsiteY3" fmla="*/ 545 h 10111"/>
                <a:gd name="connsiteX4" fmla="*/ 9204 w 9989"/>
                <a:gd name="connsiteY4" fmla="*/ 3459 h 10111"/>
                <a:gd name="connsiteX5" fmla="*/ 9662 w 9989"/>
                <a:gd name="connsiteY5" fmla="*/ 3426 h 10111"/>
                <a:gd name="connsiteX6" fmla="*/ 9676 w 9989"/>
                <a:gd name="connsiteY6" fmla="*/ 3972 h 10111"/>
                <a:gd name="connsiteX7" fmla="*/ 8837 w 9989"/>
                <a:gd name="connsiteY7" fmla="*/ 3940 h 10111"/>
                <a:gd name="connsiteX8" fmla="*/ 8777 w 9989"/>
                <a:gd name="connsiteY8" fmla="*/ 4388 h 10111"/>
                <a:gd name="connsiteX9" fmla="*/ 9896 w 9989"/>
                <a:gd name="connsiteY9" fmla="*/ 7174 h 10111"/>
                <a:gd name="connsiteX10" fmla="*/ 9985 w 9989"/>
                <a:gd name="connsiteY10" fmla="*/ 7719 h 10111"/>
                <a:gd name="connsiteX11" fmla="*/ 9989 w 9989"/>
                <a:gd name="connsiteY11" fmla="*/ 9685 h 10111"/>
                <a:gd name="connsiteX12" fmla="*/ 5671 w 9989"/>
                <a:gd name="connsiteY12" fmla="*/ 9695 h 10111"/>
                <a:gd name="connsiteX13" fmla="*/ 5345 w 9989"/>
                <a:gd name="connsiteY13" fmla="*/ 10111 h 10111"/>
                <a:gd name="connsiteX14" fmla="*/ 5078 w 9989"/>
                <a:gd name="connsiteY14" fmla="*/ 9203 h 10111"/>
                <a:gd name="connsiteX15" fmla="*/ 4593 w 9989"/>
                <a:gd name="connsiteY15" fmla="*/ 9833 h 10111"/>
                <a:gd name="connsiteX16" fmla="*/ 3812 w 9989"/>
                <a:gd name="connsiteY16" fmla="*/ 6982 h 10111"/>
                <a:gd name="connsiteX17" fmla="*/ 3425 w 9989"/>
                <a:gd name="connsiteY17" fmla="*/ 7424 h 10111"/>
                <a:gd name="connsiteX18" fmla="*/ 2970 w 9989"/>
                <a:gd name="connsiteY18" fmla="*/ 5761 h 10111"/>
                <a:gd name="connsiteX19" fmla="*/ 2951 w 9989"/>
                <a:gd name="connsiteY19" fmla="*/ 4871 h 10111"/>
                <a:gd name="connsiteX20" fmla="*/ 1656 w 9989"/>
                <a:gd name="connsiteY20" fmla="*/ 4871 h 10111"/>
                <a:gd name="connsiteX21" fmla="*/ 88 w 9989"/>
                <a:gd name="connsiteY21" fmla="*/ 6713 h 10111"/>
                <a:gd name="connsiteX22" fmla="*/ 246 w 9989"/>
                <a:gd name="connsiteY22" fmla="*/ 4552 h 10111"/>
                <a:gd name="connsiteX23" fmla="*/ 0 w 9989"/>
                <a:gd name="connsiteY23" fmla="*/ 4846 h 10111"/>
                <a:gd name="connsiteX0" fmla="*/ 52 w 10000"/>
                <a:gd name="connsiteY0" fmla="*/ 2630 h 10000"/>
                <a:gd name="connsiteX1" fmla="*/ 6324 w 10000"/>
                <a:gd name="connsiteY1" fmla="*/ 0 h 10000"/>
                <a:gd name="connsiteX2" fmla="*/ 6604 w 10000"/>
                <a:gd name="connsiteY2" fmla="*/ 761 h 10000"/>
                <a:gd name="connsiteX3" fmla="*/ 6826 w 10000"/>
                <a:gd name="connsiteY3" fmla="*/ 539 h 10000"/>
                <a:gd name="connsiteX4" fmla="*/ 9214 w 10000"/>
                <a:gd name="connsiteY4" fmla="*/ 3421 h 10000"/>
                <a:gd name="connsiteX5" fmla="*/ 9673 w 10000"/>
                <a:gd name="connsiteY5" fmla="*/ 3388 h 10000"/>
                <a:gd name="connsiteX6" fmla="*/ 9687 w 10000"/>
                <a:gd name="connsiteY6" fmla="*/ 3928 h 10000"/>
                <a:gd name="connsiteX7" fmla="*/ 8847 w 10000"/>
                <a:gd name="connsiteY7" fmla="*/ 3897 h 10000"/>
                <a:gd name="connsiteX8" fmla="*/ 8787 w 10000"/>
                <a:gd name="connsiteY8" fmla="*/ 4340 h 10000"/>
                <a:gd name="connsiteX9" fmla="*/ 9907 w 10000"/>
                <a:gd name="connsiteY9" fmla="*/ 7095 h 10000"/>
                <a:gd name="connsiteX10" fmla="*/ 9996 w 10000"/>
                <a:gd name="connsiteY10" fmla="*/ 7634 h 10000"/>
                <a:gd name="connsiteX11" fmla="*/ 10000 w 10000"/>
                <a:gd name="connsiteY11" fmla="*/ 9579 h 10000"/>
                <a:gd name="connsiteX12" fmla="*/ 5677 w 10000"/>
                <a:gd name="connsiteY12" fmla="*/ 9589 h 10000"/>
                <a:gd name="connsiteX13" fmla="*/ 5351 w 10000"/>
                <a:gd name="connsiteY13" fmla="*/ 10000 h 10000"/>
                <a:gd name="connsiteX14" fmla="*/ 5084 w 10000"/>
                <a:gd name="connsiteY14" fmla="*/ 9102 h 10000"/>
                <a:gd name="connsiteX15" fmla="*/ 4598 w 10000"/>
                <a:gd name="connsiteY15" fmla="*/ 9725 h 10000"/>
                <a:gd name="connsiteX16" fmla="*/ 3816 w 10000"/>
                <a:gd name="connsiteY16" fmla="*/ 6905 h 10000"/>
                <a:gd name="connsiteX17" fmla="*/ 3429 w 10000"/>
                <a:gd name="connsiteY17" fmla="*/ 7342 h 10000"/>
                <a:gd name="connsiteX18" fmla="*/ 2973 w 10000"/>
                <a:gd name="connsiteY18" fmla="*/ 5698 h 10000"/>
                <a:gd name="connsiteX19" fmla="*/ 2954 w 10000"/>
                <a:gd name="connsiteY19" fmla="*/ 4818 h 10000"/>
                <a:gd name="connsiteX20" fmla="*/ 1658 w 10000"/>
                <a:gd name="connsiteY20" fmla="*/ 4818 h 10000"/>
                <a:gd name="connsiteX21" fmla="*/ 88 w 10000"/>
                <a:gd name="connsiteY21" fmla="*/ 6639 h 10000"/>
                <a:gd name="connsiteX22" fmla="*/ 218 w 10000"/>
                <a:gd name="connsiteY22" fmla="*/ 5022 h 10000"/>
                <a:gd name="connsiteX23" fmla="*/ 0 w 10000"/>
                <a:gd name="connsiteY23" fmla="*/ 4793 h 10000"/>
                <a:gd name="connsiteX0" fmla="*/ 52 w 10000"/>
                <a:gd name="connsiteY0" fmla="*/ 2630 h 10000"/>
                <a:gd name="connsiteX1" fmla="*/ 6324 w 10000"/>
                <a:gd name="connsiteY1" fmla="*/ 0 h 10000"/>
                <a:gd name="connsiteX2" fmla="*/ 6604 w 10000"/>
                <a:gd name="connsiteY2" fmla="*/ 761 h 10000"/>
                <a:gd name="connsiteX3" fmla="*/ 6826 w 10000"/>
                <a:gd name="connsiteY3" fmla="*/ 539 h 10000"/>
                <a:gd name="connsiteX4" fmla="*/ 9214 w 10000"/>
                <a:gd name="connsiteY4" fmla="*/ 3421 h 10000"/>
                <a:gd name="connsiteX5" fmla="*/ 9673 w 10000"/>
                <a:gd name="connsiteY5" fmla="*/ 3388 h 10000"/>
                <a:gd name="connsiteX6" fmla="*/ 9687 w 10000"/>
                <a:gd name="connsiteY6" fmla="*/ 3928 h 10000"/>
                <a:gd name="connsiteX7" fmla="*/ 8847 w 10000"/>
                <a:gd name="connsiteY7" fmla="*/ 3897 h 10000"/>
                <a:gd name="connsiteX8" fmla="*/ 8787 w 10000"/>
                <a:gd name="connsiteY8" fmla="*/ 4340 h 10000"/>
                <a:gd name="connsiteX9" fmla="*/ 9907 w 10000"/>
                <a:gd name="connsiteY9" fmla="*/ 7095 h 10000"/>
                <a:gd name="connsiteX10" fmla="*/ 9996 w 10000"/>
                <a:gd name="connsiteY10" fmla="*/ 7634 h 10000"/>
                <a:gd name="connsiteX11" fmla="*/ 10000 w 10000"/>
                <a:gd name="connsiteY11" fmla="*/ 9579 h 10000"/>
                <a:gd name="connsiteX12" fmla="*/ 5677 w 10000"/>
                <a:gd name="connsiteY12" fmla="*/ 9589 h 10000"/>
                <a:gd name="connsiteX13" fmla="*/ 5351 w 10000"/>
                <a:gd name="connsiteY13" fmla="*/ 10000 h 10000"/>
                <a:gd name="connsiteX14" fmla="*/ 5084 w 10000"/>
                <a:gd name="connsiteY14" fmla="*/ 9102 h 10000"/>
                <a:gd name="connsiteX15" fmla="*/ 4598 w 10000"/>
                <a:gd name="connsiteY15" fmla="*/ 9725 h 10000"/>
                <a:gd name="connsiteX16" fmla="*/ 3816 w 10000"/>
                <a:gd name="connsiteY16" fmla="*/ 6905 h 10000"/>
                <a:gd name="connsiteX17" fmla="*/ 3429 w 10000"/>
                <a:gd name="connsiteY17" fmla="*/ 7342 h 10000"/>
                <a:gd name="connsiteX18" fmla="*/ 2973 w 10000"/>
                <a:gd name="connsiteY18" fmla="*/ 5698 h 10000"/>
                <a:gd name="connsiteX19" fmla="*/ 2954 w 10000"/>
                <a:gd name="connsiteY19" fmla="*/ 4818 h 10000"/>
                <a:gd name="connsiteX20" fmla="*/ 1658 w 10000"/>
                <a:gd name="connsiteY20" fmla="*/ 4818 h 10000"/>
                <a:gd name="connsiteX21" fmla="*/ 88 w 10000"/>
                <a:gd name="connsiteY21" fmla="*/ 6639 h 10000"/>
                <a:gd name="connsiteX22" fmla="*/ 213 w 10000"/>
                <a:gd name="connsiteY22" fmla="*/ 4752 h 10000"/>
                <a:gd name="connsiteX23" fmla="*/ 0 w 10000"/>
                <a:gd name="connsiteY23" fmla="*/ 479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59 w 10005"/>
                <a:gd name="connsiteY19" fmla="*/ 4818 h 10000"/>
                <a:gd name="connsiteX20" fmla="*/ 1663 w 10005"/>
                <a:gd name="connsiteY20" fmla="*/ 4818 h 10000"/>
                <a:gd name="connsiteX21" fmla="*/ 93 w 10005"/>
                <a:gd name="connsiteY21" fmla="*/ 663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59 w 10005"/>
                <a:gd name="connsiteY19" fmla="*/ 4818 h 10000"/>
                <a:gd name="connsiteX20" fmla="*/ 1663 w 10005"/>
                <a:gd name="connsiteY20" fmla="*/ 4818 h 10000"/>
                <a:gd name="connsiteX21" fmla="*/ 93 w 10005"/>
                <a:gd name="connsiteY21" fmla="*/ 663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59 w 10005"/>
                <a:gd name="connsiteY19" fmla="*/ 4818 h 10000"/>
                <a:gd name="connsiteX20" fmla="*/ 1663 w 10005"/>
                <a:gd name="connsiteY20" fmla="*/ 4818 h 10000"/>
                <a:gd name="connsiteX21" fmla="*/ 93 w 10005"/>
                <a:gd name="connsiteY21" fmla="*/ 663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59 w 10005"/>
                <a:gd name="connsiteY19" fmla="*/ 4818 h 10000"/>
                <a:gd name="connsiteX20" fmla="*/ 1663 w 10005"/>
                <a:gd name="connsiteY20" fmla="*/ 4818 h 10000"/>
                <a:gd name="connsiteX21" fmla="*/ 56 w 10005"/>
                <a:gd name="connsiteY21" fmla="*/ 664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68 w 10005"/>
                <a:gd name="connsiteY19" fmla="*/ 4878 h 10000"/>
                <a:gd name="connsiteX20" fmla="*/ 1663 w 10005"/>
                <a:gd name="connsiteY20" fmla="*/ 4818 h 10000"/>
                <a:gd name="connsiteX21" fmla="*/ 56 w 10005"/>
                <a:gd name="connsiteY21" fmla="*/ 664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68 w 10005"/>
                <a:gd name="connsiteY19" fmla="*/ 4878 h 10000"/>
                <a:gd name="connsiteX20" fmla="*/ 1663 w 10005"/>
                <a:gd name="connsiteY20" fmla="*/ 5048 h 10000"/>
                <a:gd name="connsiteX21" fmla="*/ 56 w 10005"/>
                <a:gd name="connsiteY21" fmla="*/ 664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2968 w 10005"/>
                <a:gd name="connsiteY19" fmla="*/ 4878 h 10000"/>
                <a:gd name="connsiteX20" fmla="*/ 1654 w 10005"/>
                <a:gd name="connsiteY20" fmla="*/ 4888 h 10000"/>
                <a:gd name="connsiteX21" fmla="*/ 56 w 10005"/>
                <a:gd name="connsiteY21" fmla="*/ 6649 h 10000"/>
                <a:gd name="connsiteX22" fmla="*/ 218 w 10005"/>
                <a:gd name="connsiteY22" fmla="*/ 4752 h 10000"/>
                <a:gd name="connsiteX23" fmla="*/ 0 w 10005"/>
                <a:gd name="connsiteY23" fmla="*/ 4823 h 10000"/>
                <a:gd name="connsiteX0" fmla="*/ 57 w 10005"/>
                <a:gd name="connsiteY0" fmla="*/ 2630 h 10000"/>
                <a:gd name="connsiteX1" fmla="*/ 6329 w 10005"/>
                <a:gd name="connsiteY1" fmla="*/ 0 h 10000"/>
                <a:gd name="connsiteX2" fmla="*/ 6609 w 10005"/>
                <a:gd name="connsiteY2" fmla="*/ 761 h 10000"/>
                <a:gd name="connsiteX3" fmla="*/ 6831 w 10005"/>
                <a:gd name="connsiteY3" fmla="*/ 539 h 10000"/>
                <a:gd name="connsiteX4" fmla="*/ 9219 w 10005"/>
                <a:gd name="connsiteY4" fmla="*/ 3421 h 10000"/>
                <a:gd name="connsiteX5" fmla="*/ 9678 w 10005"/>
                <a:gd name="connsiteY5" fmla="*/ 3388 h 10000"/>
                <a:gd name="connsiteX6" fmla="*/ 9692 w 10005"/>
                <a:gd name="connsiteY6" fmla="*/ 3928 h 10000"/>
                <a:gd name="connsiteX7" fmla="*/ 8852 w 10005"/>
                <a:gd name="connsiteY7" fmla="*/ 3897 h 10000"/>
                <a:gd name="connsiteX8" fmla="*/ 8792 w 10005"/>
                <a:gd name="connsiteY8" fmla="*/ 4340 h 10000"/>
                <a:gd name="connsiteX9" fmla="*/ 9912 w 10005"/>
                <a:gd name="connsiteY9" fmla="*/ 7095 h 10000"/>
                <a:gd name="connsiteX10" fmla="*/ 10001 w 10005"/>
                <a:gd name="connsiteY10" fmla="*/ 7634 h 10000"/>
                <a:gd name="connsiteX11" fmla="*/ 10005 w 10005"/>
                <a:gd name="connsiteY11" fmla="*/ 9579 h 10000"/>
                <a:gd name="connsiteX12" fmla="*/ 5682 w 10005"/>
                <a:gd name="connsiteY12" fmla="*/ 9589 h 10000"/>
                <a:gd name="connsiteX13" fmla="*/ 5356 w 10005"/>
                <a:gd name="connsiteY13" fmla="*/ 10000 h 10000"/>
                <a:gd name="connsiteX14" fmla="*/ 5089 w 10005"/>
                <a:gd name="connsiteY14" fmla="*/ 9102 h 10000"/>
                <a:gd name="connsiteX15" fmla="*/ 4603 w 10005"/>
                <a:gd name="connsiteY15" fmla="*/ 9725 h 10000"/>
                <a:gd name="connsiteX16" fmla="*/ 3821 w 10005"/>
                <a:gd name="connsiteY16" fmla="*/ 6905 h 10000"/>
                <a:gd name="connsiteX17" fmla="*/ 3434 w 10005"/>
                <a:gd name="connsiteY17" fmla="*/ 7342 h 10000"/>
                <a:gd name="connsiteX18" fmla="*/ 2978 w 10005"/>
                <a:gd name="connsiteY18" fmla="*/ 5698 h 10000"/>
                <a:gd name="connsiteX19" fmla="*/ 3005 w 10005"/>
                <a:gd name="connsiteY19" fmla="*/ 4878 h 10000"/>
                <a:gd name="connsiteX20" fmla="*/ 1654 w 10005"/>
                <a:gd name="connsiteY20" fmla="*/ 4888 h 10000"/>
                <a:gd name="connsiteX21" fmla="*/ 56 w 10005"/>
                <a:gd name="connsiteY21" fmla="*/ 6649 h 10000"/>
                <a:gd name="connsiteX22" fmla="*/ 218 w 10005"/>
                <a:gd name="connsiteY22" fmla="*/ 4752 h 10000"/>
                <a:gd name="connsiteX23" fmla="*/ 0 w 10005"/>
                <a:gd name="connsiteY23" fmla="*/ 48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5" h="10000">
                  <a:moveTo>
                    <a:pt x="57" y="2630"/>
                  </a:moveTo>
                  <a:lnTo>
                    <a:pt x="6329" y="0"/>
                  </a:lnTo>
                  <a:cubicBezTo>
                    <a:pt x="6422" y="254"/>
                    <a:pt x="6516" y="507"/>
                    <a:pt x="6609" y="761"/>
                  </a:cubicBezTo>
                  <a:lnTo>
                    <a:pt x="6831" y="539"/>
                  </a:lnTo>
                  <a:lnTo>
                    <a:pt x="9219" y="3421"/>
                  </a:lnTo>
                  <a:lnTo>
                    <a:pt x="9678" y="3388"/>
                  </a:lnTo>
                  <a:cubicBezTo>
                    <a:pt x="9683" y="3569"/>
                    <a:pt x="9687" y="3748"/>
                    <a:pt x="9692" y="3928"/>
                  </a:cubicBezTo>
                  <a:lnTo>
                    <a:pt x="8852" y="3897"/>
                  </a:lnTo>
                  <a:cubicBezTo>
                    <a:pt x="8832" y="4045"/>
                    <a:pt x="8813" y="4192"/>
                    <a:pt x="8792" y="4340"/>
                  </a:cubicBezTo>
                  <a:lnTo>
                    <a:pt x="9912" y="7095"/>
                  </a:lnTo>
                  <a:cubicBezTo>
                    <a:pt x="9942" y="7275"/>
                    <a:pt x="9972" y="7454"/>
                    <a:pt x="10001" y="7634"/>
                  </a:cubicBezTo>
                  <a:cubicBezTo>
                    <a:pt x="10016" y="8204"/>
                    <a:pt x="9990" y="9009"/>
                    <a:pt x="10005" y="9579"/>
                  </a:cubicBezTo>
                  <a:lnTo>
                    <a:pt x="5682" y="9589"/>
                  </a:lnTo>
                  <a:lnTo>
                    <a:pt x="5356" y="10000"/>
                  </a:lnTo>
                  <a:cubicBezTo>
                    <a:pt x="5303" y="9810"/>
                    <a:pt x="5142" y="9292"/>
                    <a:pt x="5089" y="9102"/>
                  </a:cubicBezTo>
                  <a:lnTo>
                    <a:pt x="4603" y="9725"/>
                  </a:lnTo>
                  <a:lnTo>
                    <a:pt x="3821" y="6905"/>
                  </a:lnTo>
                  <a:lnTo>
                    <a:pt x="3434" y="7342"/>
                  </a:lnTo>
                  <a:cubicBezTo>
                    <a:pt x="3310" y="6857"/>
                    <a:pt x="3100" y="6182"/>
                    <a:pt x="2978" y="5698"/>
                  </a:cubicBezTo>
                  <a:cubicBezTo>
                    <a:pt x="2992" y="5360"/>
                    <a:pt x="2991" y="5216"/>
                    <a:pt x="3005" y="4878"/>
                  </a:cubicBezTo>
                  <a:lnTo>
                    <a:pt x="1654" y="4888"/>
                  </a:lnTo>
                  <a:lnTo>
                    <a:pt x="56" y="6649"/>
                  </a:lnTo>
                  <a:cubicBezTo>
                    <a:pt x="111" y="6005"/>
                    <a:pt x="165" y="5397"/>
                    <a:pt x="218" y="4752"/>
                  </a:cubicBezTo>
                  <a:lnTo>
                    <a:pt x="0" y="4823"/>
                  </a:lnTo>
                </a:path>
              </a:pathLst>
            </a:custGeom>
            <a:noFill/>
            <a:ln w="31750" cap="rnd">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4" name="Freeform 167"/>
            <p:cNvSpPr>
              <a:spLocks/>
            </p:cNvSpPr>
            <p:nvPr/>
          </p:nvSpPr>
          <p:spPr bwMode="auto">
            <a:xfrm>
              <a:off x="4883733" y="3599531"/>
              <a:ext cx="333643" cy="161982"/>
            </a:xfrm>
            <a:custGeom>
              <a:avLst/>
              <a:gdLst>
                <a:gd name="T0" fmla="*/ 0 w 378"/>
                <a:gd name="T1" fmla="*/ 276963000 h 186"/>
                <a:gd name="T2" fmla="*/ 138679112 w 378"/>
                <a:gd name="T3" fmla="*/ 170793799 h 186"/>
                <a:gd name="T4" fmla="*/ 614812552 w 378"/>
                <a:gd name="T5" fmla="*/ 0 h 186"/>
                <a:gd name="T6" fmla="*/ 804341279 w 378"/>
                <a:gd name="T7" fmla="*/ 46159994 h 186"/>
                <a:gd name="T8" fmla="*/ 873680835 w 378"/>
                <a:gd name="T9" fmla="*/ 147713802 h 186"/>
                <a:gd name="T10" fmla="*/ 291226438 w 378"/>
                <a:gd name="T11" fmla="*/ 318507602 h 186"/>
                <a:gd name="T12" fmla="*/ 110944201 w 378"/>
                <a:gd name="T13" fmla="*/ 429293713 h 186"/>
                <a:gd name="T14" fmla="*/ 0 w 378"/>
                <a:gd name="T15" fmla="*/ 276963000 h 186"/>
                <a:gd name="T16" fmla="*/ 0 60000 65536"/>
                <a:gd name="T17" fmla="*/ 0 60000 65536"/>
                <a:gd name="T18" fmla="*/ 0 60000 65536"/>
                <a:gd name="T19" fmla="*/ 0 60000 65536"/>
                <a:gd name="T20" fmla="*/ 0 60000 65536"/>
                <a:gd name="T21" fmla="*/ 0 60000 65536"/>
                <a:gd name="T22" fmla="*/ 0 60000 65536"/>
                <a:gd name="T23" fmla="*/ 0 60000 65536"/>
                <a:gd name="T24" fmla="*/ 0 w 378"/>
                <a:gd name="T25" fmla="*/ 0 h 186"/>
                <a:gd name="T26" fmla="*/ 378 w 378"/>
                <a:gd name="T27" fmla="*/ 186 h 186"/>
                <a:gd name="connsiteX0" fmla="*/ 0 w 10000"/>
                <a:gd name="connsiteY0" fmla="*/ 6452 h 10000"/>
                <a:gd name="connsiteX1" fmla="*/ 1892 w 10000"/>
                <a:gd name="connsiteY1" fmla="*/ 4599 h 10000"/>
                <a:gd name="connsiteX2" fmla="*/ 7037 w 10000"/>
                <a:gd name="connsiteY2" fmla="*/ 0 h 10000"/>
                <a:gd name="connsiteX3" fmla="*/ 9206 w 10000"/>
                <a:gd name="connsiteY3" fmla="*/ 1075 h 10000"/>
                <a:gd name="connsiteX4" fmla="*/ 10000 w 10000"/>
                <a:gd name="connsiteY4" fmla="*/ 3441 h 10000"/>
                <a:gd name="connsiteX5" fmla="*/ 3333 w 10000"/>
                <a:gd name="connsiteY5" fmla="*/ 7419 h 10000"/>
                <a:gd name="connsiteX6" fmla="*/ 1270 w 10000"/>
                <a:gd name="connsiteY6" fmla="*/ 10000 h 10000"/>
                <a:gd name="connsiteX7" fmla="*/ 0 w 10000"/>
                <a:gd name="connsiteY7" fmla="*/ 6452 h 10000"/>
                <a:gd name="connsiteX0" fmla="*/ 0 w 9913"/>
                <a:gd name="connsiteY0" fmla="*/ 6984 h 10000"/>
                <a:gd name="connsiteX1" fmla="*/ 1805 w 9913"/>
                <a:gd name="connsiteY1" fmla="*/ 4599 h 10000"/>
                <a:gd name="connsiteX2" fmla="*/ 6950 w 9913"/>
                <a:gd name="connsiteY2" fmla="*/ 0 h 10000"/>
                <a:gd name="connsiteX3" fmla="*/ 9119 w 9913"/>
                <a:gd name="connsiteY3" fmla="*/ 1075 h 10000"/>
                <a:gd name="connsiteX4" fmla="*/ 9913 w 9913"/>
                <a:gd name="connsiteY4" fmla="*/ 3441 h 10000"/>
                <a:gd name="connsiteX5" fmla="*/ 3246 w 9913"/>
                <a:gd name="connsiteY5" fmla="*/ 7419 h 10000"/>
                <a:gd name="connsiteX6" fmla="*/ 1183 w 9913"/>
                <a:gd name="connsiteY6" fmla="*/ 10000 h 10000"/>
                <a:gd name="connsiteX7" fmla="*/ 0 w 9913"/>
                <a:gd name="connsiteY7" fmla="*/ 6984 h 10000"/>
                <a:gd name="connsiteX0" fmla="*/ 0 w 10000"/>
                <a:gd name="connsiteY0" fmla="*/ 6984 h 10000"/>
                <a:gd name="connsiteX1" fmla="*/ 1821 w 10000"/>
                <a:gd name="connsiteY1" fmla="*/ 4599 h 10000"/>
                <a:gd name="connsiteX2" fmla="*/ 4128 w 10000"/>
                <a:gd name="connsiteY2" fmla="*/ 2086 h 10000"/>
                <a:gd name="connsiteX3" fmla="*/ 7011 w 10000"/>
                <a:gd name="connsiteY3" fmla="*/ 0 h 10000"/>
                <a:gd name="connsiteX4" fmla="*/ 9199 w 10000"/>
                <a:gd name="connsiteY4" fmla="*/ 1075 h 10000"/>
                <a:gd name="connsiteX5" fmla="*/ 10000 w 10000"/>
                <a:gd name="connsiteY5" fmla="*/ 3441 h 10000"/>
                <a:gd name="connsiteX6" fmla="*/ 3274 w 10000"/>
                <a:gd name="connsiteY6" fmla="*/ 7419 h 10000"/>
                <a:gd name="connsiteX7" fmla="*/ 1193 w 10000"/>
                <a:gd name="connsiteY7" fmla="*/ 10000 h 10000"/>
                <a:gd name="connsiteX8" fmla="*/ 0 w 10000"/>
                <a:gd name="connsiteY8" fmla="*/ 6984 h 10000"/>
                <a:gd name="connsiteX0" fmla="*/ 0 w 10000"/>
                <a:gd name="connsiteY0" fmla="*/ 6807 h 9823"/>
                <a:gd name="connsiteX1" fmla="*/ 1821 w 10000"/>
                <a:gd name="connsiteY1" fmla="*/ 4422 h 9823"/>
                <a:gd name="connsiteX2" fmla="*/ 4128 w 10000"/>
                <a:gd name="connsiteY2" fmla="*/ 1909 h 9823"/>
                <a:gd name="connsiteX3" fmla="*/ 6791 w 10000"/>
                <a:gd name="connsiteY3" fmla="*/ 0 h 9823"/>
                <a:gd name="connsiteX4" fmla="*/ 9199 w 10000"/>
                <a:gd name="connsiteY4" fmla="*/ 898 h 9823"/>
                <a:gd name="connsiteX5" fmla="*/ 10000 w 10000"/>
                <a:gd name="connsiteY5" fmla="*/ 3264 h 9823"/>
                <a:gd name="connsiteX6" fmla="*/ 3274 w 10000"/>
                <a:gd name="connsiteY6" fmla="*/ 7242 h 9823"/>
                <a:gd name="connsiteX7" fmla="*/ 1193 w 10000"/>
                <a:gd name="connsiteY7" fmla="*/ 9823 h 9823"/>
                <a:gd name="connsiteX8" fmla="*/ 0 w 10000"/>
                <a:gd name="connsiteY8" fmla="*/ 6807 h 9823"/>
                <a:gd name="connsiteX0" fmla="*/ 0 w 9912"/>
                <a:gd name="connsiteY0" fmla="*/ 6930 h 10000"/>
                <a:gd name="connsiteX1" fmla="*/ 1821 w 9912"/>
                <a:gd name="connsiteY1" fmla="*/ 4502 h 10000"/>
                <a:gd name="connsiteX2" fmla="*/ 4128 w 9912"/>
                <a:gd name="connsiteY2" fmla="*/ 1943 h 10000"/>
                <a:gd name="connsiteX3" fmla="*/ 6791 w 9912"/>
                <a:gd name="connsiteY3" fmla="*/ 0 h 10000"/>
                <a:gd name="connsiteX4" fmla="*/ 9199 w 9912"/>
                <a:gd name="connsiteY4" fmla="*/ 914 h 10000"/>
                <a:gd name="connsiteX5" fmla="*/ 9912 w 9912"/>
                <a:gd name="connsiteY5" fmla="*/ 3413 h 10000"/>
                <a:gd name="connsiteX6" fmla="*/ 3274 w 9912"/>
                <a:gd name="connsiteY6" fmla="*/ 7372 h 10000"/>
                <a:gd name="connsiteX7" fmla="*/ 1193 w 9912"/>
                <a:gd name="connsiteY7" fmla="*/ 10000 h 10000"/>
                <a:gd name="connsiteX8" fmla="*/ 0 w 9912"/>
                <a:gd name="connsiteY8" fmla="*/ 6930 h 10000"/>
                <a:gd name="connsiteX0" fmla="*/ 0 w 10000"/>
                <a:gd name="connsiteY0" fmla="*/ 6930 h 9189"/>
                <a:gd name="connsiteX1" fmla="*/ 1837 w 10000"/>
                <a:gd name="connsiteY1" fmla="*/ 4502 h 9189"/>
                <a:gd name="connsiteX2" fmla="*/ 4165 w 10000"/>
                <a:gd name="connsiteY2" fmla="*/ 1943 h 9189"/>
                <a:gd name="connsiteX3" fmla="*/ 6851 w 10000"/>
                <a:gd name="connsiteY3" fmla="*/ 0 h 9189"/>
                <a:gd name="connsiteX4" fmla="*/ 9281 w 10000"/>
                <a:gd name="connsiteY4" fmla="*/ 914 h 9189"/>
                <a:gd name="connsiteX5" fmla="*/ 10000 w 10000"/>
                <a:gd name="connsiteY5" fmla="*/ 3413 h 9189"/>
                <a:gd name="connsiteX6" fmla="*/ 3303 w 10000"/>
                <a:gd name="connsiteY6" fmla="*/ 7372 h 9189"/>
                <a:gd name="connsiteX7" fmla="*/ 1918 w 10000"/>
                <a:gd name="connsiteY7" fmla="*/ 9189 h 9189"/>
                <a:gd name="connsiteX8" fmla="*/ 0 w 10000"/>
                <a:gd name="connsiteY8" fmla="*/ 6930 h 9189"/>
                <a:gd name="connsiteX0" fmla="*/ 0 w 10000"/>
                <a:gd name="connsiteY0" fmla="*/ 6366 h 10000"/>
                <a:gd name="connsiteX1" fmla="*/ 1837 w 10000"/>
                <a:gd name="connsiteY1" fmla="*/ 4899 h 10000"/>
                <a:gd name="connsiteX2" fmla="*/ 4165 w 10000"/>
                <a:gd name="connsiteY2" fmla="*/ 2114 h 10000"/>
                <a:gd name="connsiteX3" fmla="*/ 6851 w 10000"/>
                <a:gd name="connsiteY3" fmla="*/ 0 h 10000"/>
                <a:gd name="connsiteX4" fmla="*/ 9281 w 10000"/>
                <a:gd name="connsiteY4" fmla="*/ 995 h 10000"/>
                <a:gd name="connsiteX5" fmla="*/ 10000 w 10000"/>
                <a:gd name="connsiteY5" fmla="*/ 3714 h 10000"/>
                <a:gd name="connsiteX6" fmla="*/ 3303 w 10000"/>
                <a:gd name="connsiteY6" fmla="*/ 8023 h 10000"/>
                <a:gd name="connsiteX7" fmla="*/ 1918 w 10000"/>
                <a:gd name="connsiteY7" fmla="*/ 10000 h 10000"/>
                <a:gd name="connsiteX8" fmla="*/ 0 w 10000"/>
                <a:gd name="connsiteY8" fmla="*/ 636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6366"/>
                  </a:moveTo>
                  <a:lnTo>
                    <a:pt x="1837" y="4899"/>
                  </a:lnTo>
                  <a:lnTo>
                    <a:pt x="4165" y="2114"/>
                  </a:lnTo>
                  <a:lnTo>
                    <a:pt x="6851" y="0"/>
                  </a:lnTo>
                  <a:lnTo>
                    <a:pt x="9281" y="995"/>
                  </a:lnTo>
                  <a:lnTo>
                    <a:pt x="10000" y="3714"/>
                  </a:lnTo>
                  <a:lnTo>
                    <a:pt x="3303" y="8023"/>
                  </a:lnTo>
                  <a:lnTo>
                    <a:pt x="1918" y="10000"/>
                  </a:lnTo>
                  <a:lnTo>
                    <a:pt x="0" y="6366"/>
                  </a:lnTo>
                  <a:close/>
                </a:path>
              </a:pathLst>
            </a:custGeom>
            <a:solidFill>
              <a:srgbClr val="FF0000"/>
            </a:solidFill>
            <a:ln w="28575">
              <a:noFill/>
              <a:prstDash val="solid"/>
            </a:ln>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365" name="Text Box 170"/>
            <p:cNvSpPr txBox="1">
              <a:spLocks noChangeArrowheads="1"/>
            </p:cNvSpPr>
            <p:nvPr/>
          </p:nvSpPr>
          <p:spPr bwMode="auto">
            <a:xfrm>
              <a:off x="4736310" y="3513882"/>
              <a:ext cx="627285"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(0.8ha)</a:t>
              </a:r>
            </a:p>
          </p:txBody>
        </p:sp>
        <p:sp>
          <p:nvSpPr>
            <p:cNvPr id="366" name="Text Box 175"/>
            <p:cNvSpPr txBox="1">
              <a:spLocks noChangeArrowheads="1"/>
            </p:cNvSpPr>
            <p:nvPr/>
          </p:nvSpPr>
          <p:spPr bwMode="auto">
            <a:xfrm>
              <a:off x="8306004" y="4694796"/>
              <a:ext cx="597989"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(1.1ha)</a:t>
              </a:r>
            </a:p>
          </p:txBody>
        </p:sp>
        <p:sp>
          <p:nvSpPr>
            <p:cNvPr id="367" name="Line 181"/>
            <p:cNvSpPr>
              <a:spLocks noChangeShapeType="1"/>
            </p:cNvSpPr>
            <p:nvPr/>
          </p:nvSpPr>
          <p:spPr bwMode="auto">
            <a:xfrm>
              <a:off x="6290461" y="5793045"/>
              <a:ext cx="11327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90000" tIns="46800" rIns="90000" bIns="46800" anchor="ctr"/>
            <a:lstStyle/>
            <a:p>
              <a:endParaRPr lang="ja-JP" altLang="en-US" sz="2400"/>
            </a:p>
          </p:txBody>
        </p:sp>
        <p:sp>
          <p:nvSpPr>
            <p:cNvPr id="368" name="Text Box 195"/>
            <p:cNvSpPr txBox="1">
              <a:spLocks noChangeArrowheads="1"/>
            </p:cNvSpPr>
            <p:nvPr/>
          </p:nvSpPr>
          <p:spPr bwMode="auto">
            <a:xfrm>
              <a:off x="7539194" y="3341085"/>
              <a:ext cx="8959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700" dirty="0">
                  <a:solidFill>
                    <a:srgbClr val="464646"/>
                  </a:solidFill>
                </a:rPr>
                <a:t>国際フェリーターミナル</a:t>
              </a:r>
            </a:p>
          </p:txBody>
        </p:sp>
        <p:sp>
          <p:nvSpPr>
            <p:cNvPr id="369" name="Freeform 209"/>
            <p:cNvSpPr>
              <a:spLocks/>
            </p:cNvSpPr>
            <p:nvPr/>
          </p:nvSpPr>
          <p:spPr bwMode="auto">
            <a:xfrm>
              <a:off x="6391207" y="3498061"/>
              <a:ext cx="393007" cy="105393"/>
            </a:xfrm>
            <a:custGeom>
              <a:avLst/>
              <a:gdLst>
                <a:gd name="T0" fmla="*/ 0 w 427"/>
                <a:gd name="T1" fmla="*/ 246610588 h 117"/>
                <a:gd name="T2" fmla="*/ 325670189 w 427"/>
                <a:gd name="T3" fmla="*/ 115927868 h 117"/>
                <a:gd name="T4" fmla="*/ 939603657 w 427"/>
                <a:gd name="T5" fmla="*/ 0 h 117"/>
                <a:gd name="T6" fmla="*/ 0 60000 65536"/>
                <a:gd name="T7" fmla="*/ 0 60000 65536"/>
                <a:gd name="T8" fmla="*/ 0 60000 65536"/>
                <a:gd name="T9" fmla="*/ 0 w 427"/>
                <a:gd name="T10" fmla="*/ 0 h 117"/>
                <a:gd name="T11" fmla="*/ 427 w 427"/>
                <a:gd name="T12" fmla="*/ 117 h 117"/>
              </a:gdLst>
              <a:ahLst/>
              <a:cxnLst>
                <a:cxn ang="T6">
                  <a:pos x="T0" y="T1"/>
                </a:cxn>
                <a:cxn ang="T7">
                  <a:pos x="T2" y="T3"/>
                </a:cxn>
                <a:cxn ang="T8">
                  <a:pos x="T4" y="T5"/>
                </a:cxn>
              </a:cxnLst>
              <a:rect l="T9" t="T10" r="T11" b="T12"/>
              <a:pathLst>
                <a:path w="427" h="117">
                  <a:moveTo>
                    <a:pt x="0" y="117"/>
                  </a:moveTo>
                  <a:lnTo>
                    <a:pt x="148" y="55"/>
                  </a:lnTo>
                  <a:lnTo>
                    <a:pt x="427" y="0"/>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0" name="Freeform 210"/>
            <p:cNvSpPr>
              <a:spLocks/>
            </p:cNvSpPr>
            <p:nvPr/>
          </p:nvSpPr>
          <p:spPr bwMode="auto">
            <a:xfrm>
              <a:off x="6560620" y="3542380"/>
              <a:ext cx="15760" cy="103422"/>
            </a:xfrm>
            <a:custGeom>
              <a:avLst/>
              <a:gdLst>
                <a:gd name="T0" fmla="*/ 0 w 17"/>
                <a:gd name="T1" fmla="*/ 0 h 114"/>
                <a:gd name="T2" fmla="*/ 37950588 w 17"/>
                <a:gd name="T3" fmla="*/ 243724175 h 114"/>
                <a:gd name="T4" fmla="*/ 0 60000 65536"/>
                <a:gd name="T5" fmla="*/ 0 60000 65536"/>
                <a:gd name="T6" fmla="*/ 0 w 17"/>
                <a:gd name="T7" fmla="*/ 0 h 114"/>
                <a:gd name="T8" fmla="*/ 17 w 17"/>
                <a:gd name="T9" fmla="*/ 114 h 114"/>
              </a:gdLst>
              <a:ahLst/>
              <a:cxnLst>
                <a:cxn ang="T4">
                  <a:pos x="T0" y="T1"/>
                </a:cxn>
                <a:cxn ang="T5">
                  <a:pos x="T2" y="T3"/>
                </a:cxn>
              </a:cxnLst>
              <a:rect l="T6" t="T7" r="T8" b="T9"/>
              <a:pathLst>
                <a:path w="17" h="114">
                  <a:moveTo>
                    <a:pt x="0" y="0"/>
                  </a:moveTo>
                  <a:lnTo>
                    <a:pt x="17" y="114"/>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1" name="Freeform 213"/>
            <p:cNvSpPr>
              <a:spLocks/>
            </p:cNvSpPr>
            <p:nvPr/>
          </p:nvSpPr>
          <p:spPr bwMode="auto">
            <a:xfrm>
              <a:off x="6617643" y="3676067"/>
              <a:ext cx="83307" cy="198060"/>
            </a:xfrm>
            <a:custGeom>
              <a:avLst/>
              <a:gdLst>
                <a:gd name="T0" fmla="*/ 0 w 94"/>
                <a:gd name="T1" fmla="*/ 0 h 237"/>
                <a:gd name="T2" fmla="*/ 73399713 w 94"/>
                <a:gd name="T3" fmla="*/ 262270821 h 237"/>
                <a:gd name="T4" fmla="*/ 202927668 w 94"/>
                <a:gd name="T5" fmla="*/ 505349813 h 237"/>
                <a:gd name="T6" fmla="*/ 0 60000 65536"/>
                <a:gd name="T7" fmla="*/ 0 60000 65536"/>
                <a:gd name="T8" fmla="*/ 0 60000 65536"/>
                <a:gd name="T9" fmla="*/ 0 w 94"/>
                <a:gd name="T10" fmla="*/ 0 h 237"/>
                <a:gd name="T11" fmla="*/ 94 w 94"/>
                <a:gd name="T12" fmla="*/ 237 h 237"/>
                <a:gd name="connsiteX0" fmla="*/ 0 w 9166"/>
                <a:gd name="connsiteY0" fmla="*/ 0 h 9335"/>
                <a:gd name="connsiteX1" fmla="*/ 2783 w 9166"/>
                <a:gd name="connsiteY1" fmla="*/ 4525 h 9335"/>
                <a:gd name="connsiteX2" fmla="*/ 9166 w 9166"/>
                <a:gd name="connsiteY2" fmla="*/ 9335 h 9335"/>
                <a:gd name="connsiteX0" fmla="*/ 0 w 10606"/>
                <a:gd name="connsiteY0" fmla="*/ 0 h 9881"/>
                <a:gd name="connsiteX1" fmla="*/ 3036 w 10606"/>
                <a:gd name="connsiteY1" fmla="*/ 4847 h 9881"/>
                <a:gd name="connsiteX2" fmla="*/ 10606 w 10606"/>
                <a:gd name="connsiteY2" fmla="*/ 9881 h 9881"/>
              </a:gdLst>
              <a:ahLst/>
              <a:cxnLst>
                <a:cxn ang="0">
                  <a:pos x="connsiteX0" y="connsiteY0"/>
                </a:cxn>
                <a:cxn ang="0">
                  <a:pos x="connsiteX1" y="connsiteY1"/>
                </a:cxn>
                <a:cxn ang="0">
                  <a:pos x="connsiteX2" y="connsiteY2"/>
                </a:cxn>
              </a:cxnLst>
              <a:rect l="l" t="t" r="r" b="b"/>
              <a:pathLst>
                <a:path w="10606" h="9881">
                  <a:moveTo>
                    <a:pt x="0" y="0"/>
                  </a:moveTo>
                  <a:lnTo>
                    <a:pt x="3036" y="4847"/>
                  </a:lnTo>
                  <a:lnTo>
                    <a:pt x="10606" y="9881"/>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2" name="Text Box 119"/>
            <p:cNvSpPr txBox="1">
              <a:spLocks noChangeArrowheads="1"/>
            </p:cNvSpPr>
            <p:nvPr/>
          </p:nvSpPr>
          <p:spPr bwMode="auto">
            <a:xfrm>
              <a:off x="5649514" y="3324359"/>
              <a:ext cx="657215" cy="9233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600" dirty="0">
                  <a:solidFill>
                    <a:srgbClr val="4D4D4D"/>
                  </a:solidFill>
                </a:rPr>
                <a:t>コスモスクエア駅</a:t>
              </a:r>
            </a:p>
          </p:txBody>
        </p:sp>
        <p:sp>
          <p:nvSpPr>
            <p:cNvPr id="373" name="Freeform 74"/>
            <p:cNvSpPr>
              <a:spLocks/>
            </p:cNvSpPr>
            <p:nvPr/>
          </p:nvSpPr>
          <p:spPr bwMode="auto">
            <a:xfrm>
              <a:off x="6276455" y="4359404"/>
              <a:ext cx="180293" cy="113913"/>
            </a:xfrm>
            <a:custGeom>
              <a:avLst/>
              <a:gdLst>
                <a:gd name="T0" fmla="*/ 440638204 w 200"/>
                <a:gd name="T1" fmla="*/ 0 h 122"/>
                <a:gd name="T2" fmla="*/ 0 w 200"/>
                <a:gd name="T3" fmla="*/ 259121639 h 122"/>
                <a:gd name="T4" fmla="*/ 0 60000 65536"/>
                <a:gd name="T5" fmla="*/ 0 60000 65536"/>
                <a:gd name="T6" fmla="*/ 0 w 200"/>
                <a:gd name="T7" fmla="*/ 0 h 122"/>
                <a:gd name="T8" fmla="*/ 200 w 200"/>
                <a:gd name="T9" fmla="*/ 122 h 122"/>
              </a:gdLst>
              <a:ahLst/>
              <a:cxnLst>
                <a:cxn ang="T4">
                  <a:pos x="T0" y="T1"/>
                </a:cxn>
                <a:cxn ang="T5">
                  <a:pos x="T2" y="T3"/>
                </a:cxn>
              </a:cxnLst>
              <a:rect l="T6" t="T7" r="T8" b="T9"/>
              <a:pathLst>
                <a:path w="200" h="122">
                  <a:moveTo>
                    <a:pt x="200" y="0"/>
                  </a:moveTo>
                  <a:lnTo>
                    <a:pt x="0" y="122"/>
                  </a:ln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4" name="フリーフォーム 373"/>
            <p:cNvSpPr/>
            <p:nvPr/>
          </p:nvSpPr>
          <p:spPr bwMode="auto">
            <a:xfrm rot="1333228">
              <a:off x="7255764" y="3744961"/>
              <a:ext cx="593804" cy="247486"/>
            </a:xfrm>
            <a:custGeom>
              <a:avLst/>
              <a:gdLst>
                <a:gd name="connsiteX0" fmla="*/ 0 w 599704"/>
                <a:gd name="connsiteY0" fmla="*/ 0 h 2689761"/>
                <a:gd name="connsiteX1" fmla="*/ 457200 w 599704"/>
                <a:gd name="connsiteY1" fmla="*/ 255320 h 2689761"/>
                <a:gd name="connsiteX2" fmla="*/ 552203 w 599704"/>
                <a:gd name="connsiteY2" fmla="*/ 368136 h 2689761"/>
                <a:gd name="connsiteX3" fmla="*/ 593766 w 599704"/>
                <a:gd name="connsiteY3" fmla="*/ 469076 h 2689761"/>
                <a:gd name="connsiteX4" fmla="*/ 593766 w 599704"/>
                <a:gd name="connsiteY4" fmla="*/ 605642 h 2689761"/>
                <a:gd name="connsiteX5" fmla="*/ 599704 w 599704"/>
                <a:gd name="connsiteY5" fmla="*/ 2689761 h 2689761"/>
                <a:gd name="connsiteX0" fmla="*/ 0 w 469846"/>
                <a:gd name="connsiteY0" fmla="*/ -7 h 4264286"/>
                <a:gd name="connsiteX1" fmla="*/ 327342 w 469846"/>
                <a:gd name="connsiteY1" fmla="*/ 1829845 h 4264286"/>
                <a:gd name="connsiteX2" fmla="*/ 422345 w 469846"/>
                <a:gd name="connsiteY2" fmla="*/ 1942661 h 4264286"/>
                <a:gd name="connsiteX3" fmla="*/ 463908 w 469846"/>
                <a:gd name="connsiteY3" fmla="*/ 2043601 h 4264286"/>
                <a:gd name="connsiteX4" fmla="*/ 463908 w 469846"/>
                <a:gd name="connsiteY4" fmla="*/ 2180167 h 4264286"/>
                <a:gd name="connsiteX5" fmla="*/ 469846 w 469846"/>
                <a:gd name="connsiteY5" fmla="*/ 4264286 h 4264286"/>
                <a:gd name="connsiteX0" fmla="*/ 0 w 469846"/>
                <a:gd name="connsiteY0" fmla="*/ -7 h 4264286"/>
                <a:gd name="connsiteX1" fmla="*/ 318751 w 469846"/>
                <a:gd name="connsiteY1" fmla="*/ 396121 h 4264286"/>
                <a:gd name="connsiteX2" fmla="*/ 422345 w 469846"/>
                <a:gd name="connsiteY2" fmla="*/ 1942661 h 4264286"/>
                <a:gd name="connsiteX3" fmla="*/ 463908 w 469846"/>
                <a:gd name="connsiteY3" fmla="*/ 2043601 h 4264286"/>
                <a:gd name="connsiteX4" fmla="*/ 463908 w 469846"/>
                <a:gd name="connsiteY4" fmla="*/ 2180167 h 4264286"/>
                <a:gd name="connsiteX5" fmla="*/ 469846 w 469846"/>
                <a:gd name="connsiteY5" fmla="*/ 4264286 h 4264286"/>
                <a:gd name="connsiteX0" fmla="*/ 0 w 469846"/>
                <a:gd name="connsiteY0" fmla="*/ -7 h 4264286"/>
                <a:gd name="connsiteX1" fmla="*/ 318751 w 469846"/>
                <a:gd name="connsiteY1" fmla="*/ 396121 h 4264286"/>
                <a:gd name="connsiteX2" fmla="*/ 415460 w 469846"/>
                <a:gd name="connsiteY2" fmla="*/ 1305909 h 4264286"/>
                <a:gd name="connsiteX3" fmla="*/ 463908 w 469846"/>
                <a:gd name="connsiteY3" fmla="*/ 2043601 h 4264286"/>
                <a:gd name="connsiteX4" fmla="*/ 463908 w 469846"/>
                <a:gd name="connsiteY4" fmla="*/ 2180167 h 4264286"/>
                <a:gd name="connsiteX5" fmla="*/ 469846 w 469846"/>
                <a:gd name="connsiteY5" fmla="*/ 4264286 h 4264286"/>
                <a:gd name="connsiteX0" fmla="*/ 0 w 469846"/>
                <a:gd name="connsiteY0" fmla="*/ -7 h 4264286"/>
                <a:gd name="connsiteX1" fmla="*/ 318751 w 469846"/>
                <a:gd name="connsiteY1" fmla="*/ 396121 h 4264286"/>
                <a:gd name="connsiteX2" fmla="*/ 415460 w 469846"/>
                <a:gd name="connsiteY2" fmla="*/ 1305909 h 4264286"/>
                <a:gd name="connsiteX3" fmla="*/ 463908 w 469846"/>
                <a:gd name="connsiteY3" fmla="*/ 2043601 h 4264286"/>
                <a:gd name="connsiteX4" fmla="*/ 469846 w 469846"/>
                <a:gd name="connsiteY4" fmla="*/ 4264286 h 4264286"/>
                <a:gd name="connsiteX0" fmla="*/ 0 w 479337"/>
                <a:gd name="connsiteY0" fmla="*/ -7 h 4183104"/>
                <a:gd name="connsiteX1" fmla="*/ 318751 w 479337"/>
                <a:gd name="connsiteY1" fmla="*/ 396121 h 4183104"/>
                <a:gd name="connsiteX2" fmla="*/ 415460 w 479337"/>
                <a:gd name="connsiteY2" fmla="*/ 1305909 h 4183104"/>
                <a:gd name="connsiteX3" fmla="*/ 463908 w 479337"/>
                <a:gd name="connsiteY3" fmla="*/ 2043601 h 4183104"/>
                <a:gd name="connsiteX4" fmla="*/ 479337 w 479337"/>
                <a:gd name="connsiteY4" fmla="*/ 4183112 h 4183104"/>
                <a:gd name="connsiteX0" fmla="*/ 0 w 479337"/>
                <a:gd name="connsiteY0" fmla="*/ -7 h 4183104"/>
                <a:gd name="connsiteX1" fmla="*/ 318751 w 479337"/>
                <a:gd name="connsiteY1" fmla="*/ 396121 h 4183104"/>
                <a:gd name="connsiteX2" fmla="*/ 415460 w 479337"/>
                <a:gd name="connsiteY2" fmla="*/ 1305909 h 4183104"/>
                <a:gd name="connsiteX3" fmla="*/ 452045 w 479337"/>
                <a:gd name="connsiteY3" fmla="*/ 2145080 h 4183104"/>
                <a:gd name="connsiteX4" fmla="*/ 479337 w 479337"/>
                <a:gd name="connsiteY4" fmla="*/ 4183112 h 4183104"/>
                <a:gd name="connsiteX0" fmla="*/ 0 w 479337"/>
                <a:gd name="connsiteY0" fmla="*/ -7 h 4183104"/>
                <a:gd name="connsiteX1" fmla="*/ 318751 w 479337"/>
                <a:gd name="connsiteY1" fmla="*/ 396121 h 4183104"/>
                <a:gd name="connsiteX2" fmla="*/ 415460 w 479337"/>
                <a:gd name="connsiteY2" fmla="*/ 1305909 h 4183104"/>
                <a:gd name="connsiteX3" fmla="*/ 452045 w 479337"/>
                <a:gd name="connsiteY3" fmla="*/ 2145080 h 4183104"/>
                <a:gd name="connsiteX4" fmla="*/ 479337 w 479337"/>
                <a:gd name="connsiteY4" fmla="*/ 4183112 h 4183104"/>
                <a:gd name="connsiteX0" fmla="*/ 0 w 479337"/>
                <a:gd name="connsiteY0" fmla="*/ -7 h 4183104"/>
                <a:gd name="connsiteX1" fmla="*/ 318751 w 479337"/>
                <a:gd name="connsiteY1" fmla="*/ 396121 h 4183104"/>
                <a:gd name="connsiteX2" fmla="*/ 392067 w 479337"/>
                <a:gd name="connsiteY2" fmla="*/ 1100201 h 4183104"/>
                <a:gd name="connsiteX3" fmla="*/ 452045 w 479337"/>
                <a:gd name="connsiteY3" fmla="*/ 2145080 h 4183104"/>
                <a:gd name="connsiteX4" fmla="*/ 479337 w 479337"/>
                <a:gd name="connsiteY4" fmla="*/ 4183112 h 4183104"/>
                <a:gd name="connsiteX0" fmla="*/ 0 w 479337"/>
                <a:gd name="connsiteY0" fmla="*/ -7 h 4183104"/>
                <a:gd name="connsiteX1" fmla="*/ 294924 w 479337"/>
                <a:gd name="connsiteY1" fmla="*/ 310082 h 4183104"/>
                <a:gd name="connsiteX2" fmla="*/ 392067 w 479337"/>
                <a:gd name="connsiteY2" fmla="*/ 1100201 h 4183104"/>
                <a:gd name="connsiteX3" fmla="*/ 452045 w 479337"/>
                <a:gd name="connsiteY3" fmla="*/ 2145080 h 4183104"/>
                <a:gd name="connsiteX4" fmla="*/ 479337 w 479337"/>
                <a:gd name="connsiteY4" fmla="*/ 4183112 h 4183104"/>
                <a:gd name="connsiteX0" fmla="*/ 0 w 479337"/>
                <a:gd name="connsiteY0" fmla="*/ -7 h 4183104"/>
                <a:gd name="connsiteX1" fmla="*/ 294924 w 479337"/>
                <a:gd name="connsiteY1" fmla="*/ 310082 h 4183104"/>
                <a:gd name="connsiteX2" fmla="*/ 391966 w 479337"/>
                <a:gd name="connsiteY2" fmla="*/ 811213 h 4183104"/>
                <a:gd name="connsiteX3" fmla="*/ 452045 w 479337"/>
                <a:gd name="connsiteY3" fmla="*/ 2145080 h 4183104"/>
                <a:gd name="connsiteX4" fmla="*/ 479337 w 479337"/>
                <a:gd name="connsiteY4" fmla="*/ 4183112 h 4183104"/>
                <a:gd name="connsiteX0" fmla="*/ 0 w 479337"/>
                <a:gd name="connsiteY0" fmla="*/ -7 h 4183104"/>
                <a:gd name="connsiteX1" fmla="*/ 294924 w 479337"/>
                <a:gd name="connsiteY1" fmla="*/ 310082 h 4183104"/>
                <a:gd name="connsiteX2" fmla="*/ 392936 w 479337"/>
                <a:gd name="connsiteY2" fmla="*/ 860893 h 4183104"/>
                <a:gd name="connsiteX3" fmla="*/ 452045 w 479337"/>
                <a:gd name="connsiteY3" fmla="*/ 2145080 h 4183104"/>
                <a:gd name="connsiteX4" fmla="*/ 479337 w 479337"/>
                <a:gd name="connsiteY4" fmla="*/ 4183112 h 4183104"/>
                <a:gd name="connsiteX0" fmla="*/ 0 w 479337"/>
                <a:gd name="connsiteY0" fmla="*/ -7 h 4183104"/>
                <a:gd name="connsiteX1" fmla="*/ 294924 w 479337"/>
                <a:gd name="connsiteY1" fmla="*/ 310082 h 4183104"/>
                <a:gd name="connsiteX2" fmla="*/ 392936 w 479337"/>
                <a:gd name="connsiteY2" fmla="*/ 860893 h 4183104"/>
                <a:gd name="connsiteX3" fmla="*/ 479337 w 479337"/>
                <a:gd name="connsiteY3" fmla="*/ 4183112 h 4183104"/>
                <a:gd name="connsiteX0" fmla="*/ 0 w 479337"/>
                <a:gd name="connsiteY0" fmla="*/ -7 h 4183104"/>
                <a:gd name="connsiteX1" fmla="*/ 294924 w 479337"/>
                <a:gd name="connsiteY1" fmla="*/ 310082 h 4183104"/>
                <a:gd name="connsiteX2" fmla="*/ 414926 w 479337"/>
                <a:gd name="connsiteY2" fmla="*/ 1136541 h 4183104"/>
                <a:gd name="connsiteX3" fmla="*/ 479337 w 479337"/>
                <a:gd name="connsiteY3" fmla="*/ 4183112 h 4183104"/>
                <a:gd name="connsiteX0" fmla="*/ 0 w 479337"/>
                <a:gd name="connsiteY0" fmla="*/ -7 h 4183104"/>
                <a:gd name="connsiteX1" fmla="*/ 294924 w 479337"/>
                <a:gd name="connsiteY1" fmla="*/ 310082 h 4183104"/>
                <a:gd name="connsiteX2" fmla="*/ 414926 w 479337"/>
                <a:gd name="connsiteY2" fmla="*/ 1136541 h 4183104"/>
                <a:gd name="connsiteX3" fmla="*/ 446089 w 479337"/>
                <a:gd name="connsiteY3" fmla="*/ 2384451 h 4183104"/>
                <a:gd name="connsiteX4" fmla="*/ 479337 w 479337"/>
                <a:gd name="connsiteY4" fmla="*/ 4183112 h 418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337" h="4183104">
                  <a:moveTo>
                    <a:pt x="0" y="-7"/>
                  </a:moveTo>
                  <a:lnTo>
                    <a:pt x="294924" y="310082"/>
                  </a:lnTo>
                  <a:lnTo>
                    <a:pt x="414926" y="1136541"/>
                  </a:lnTo>
                  <a:cubicBezTo>
                    <a:pt x="424234" y="1639046"/>
                    <a:pt x="436781" y="1881946"/>
                    <a:pt x="446089" y="2384451"/>
                  </a:cubicBezTo>
                  <a:lnTo>
                    <a:pt x="479337" y="4183112"/>
                  </a:lnTo>
                </a:path>
              </a:pathLst>
            </a:custGeom>
            <a:noFill/>
            <a:ln w="60325" cap="rnd" cmpd="sng" algn="ctr">
              <a:solidFill>
                <a:schemeClr val="bg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75" name="Freeform 18"/>
            <p:cNvSpPr>
              <a:spLocks/>
            </p:cNvSpPr>
            <p:nvPr/>
          </p:nvSpPr>
          <p:spPr bwMode="auto">
            <a:xfrm>
              <a:off x="6395687" y="4137861"/>
              <a:ext cx="308601" cy="84492"/>
            </a:xfrm>
            <a:custGeom>
              <a:avLst/>
              <a:gdLst>
                <a:gd name="T0" fmla="*/ 0 w 345"/>
                <a:gd name="T1" fmla="*/ 6405971 h 88"/>
                <a:gd name="T2" fmla="*/ 669323844 w 345"/>
                <a:gd name="T3" fmla="*/ 0 h 88"/>
                <a:gd name="T4" fmla="*/ 762101069 w 345"/>
                <a:gd name="T5" fmla="*/ 162270949 h 88"/>
                <a:gd name="T6" fmla="*/ 101613079 w 345"/>
                <a:gd name="T7" fmla="*/ 187893370 h 88"/>
                <a:gd name="T8" fmla="*/ 0 w 345"/>
                <a:gd name="T9" fmla="*/ 6405971 h 88"/>
                <a:gd name="T10" fmla="*/ 0 60000 65536"/>
                <a:gd name="T11" fmla="*/ 0 60000 65536"/>
                <a:gd name="T12" fmla="*/ 0 60000 65536"/>
                <a:gd name="T13" fmla="*/ 0 60000 65536"/>
                <a:gd name="T14" fmla="*/ 0 60000 65536"/>
                <a:gd name="T15" fmla="*/ 0 w 345"/>
                <a:gd name="T16" fmla="*/ 0 h 88"/>
                <a:gd name="T17" fmla="*/ 345 w 345"/>
                <a:gd name="T18" fmla="*/ 88 h 88"/>
                <a:gd name="connsiteX0" fmla="*/ 0 w 10000"/>
                <a:gd name="connsiteY0" fmla="*/ 0 h 9659"/>
                <a:gd name="connsiteX1" fmla="*/ 8831 w 10000"/>
                <a:gd name="connsiteY1" fmla="*/ 610 h 9659"/>
                <a:gd name="connsiteX2" fmla="*/ 10000 w 10000"/>
                <a:gd name="connsiteY2" fmla="*/ 8295 h 9659"/>
                <a:gd name="connsiteX3" fmla="*/ 1333 w 10000"/>
                <a:gd name="connsiteY3" fmla="*/ 9659 h 9659"/>
                <a:gd name="connsiteX4" fmla="*/ 0 w 10000"/>
                <a:gd name="connsiteY4" fmla="*/ 0 h 9659"/>
                <a:gd name="connsiteX0" fmla="*/ 0 w 10048"/>
                <a:gd name="connsiteY0" fmla="*/ 0 h 10000"/>
                <a:gd name="connsiteX1" fmla="*/ 8831 w 10048"/>
                <a:gd name="connsiteY1" fmla="*/ 632 h 10000"/>
                <a:gd name="connsiteX2" fmla="*/ 10048 w 10048"/>
                <a:gd name="connsiteY2" fmla="*/ 9375 h 10000"/>
                <a:gd name="connsiteX3" fmla="*/ 1333 w 10048"/>
                <a:gd name="connsiteY3" fmla="*/ 10000 h 10000"/>
                <a:gd name="connsiteX4" fmla="*/ 0 w 10048"/>
                <a:gd name="connsiteY4" fmla="*/ 0 h 10000"/>
                <a:gd name="connsiteX0" fmla="*/ 0 w 9857"/>
                <a:gd name="connsiteY0" fmla="*/ 155 h 9368"/>
                <a:gd name="connsiteX1" fmla="*/ 8640 w 9857"/>
                <a:gd name="connsiteY1" fmla="*/ 0 h 9368"/>
                <a:gd name="connsiteX2" fmla="*/ 9857 w 9857"/>
                <a:gd name="connsiteY2" fmla="*/ 8743 h 9368"/>
                <a:gd name="connsiteX3" fmla="*/ 1142 w 9857"/>
                <a:gd name="connsiteY3" fmla="*/ 9368 h 9368"/>
                <a:gd name="connsiteX4" fmla="*/ 0 w 9857"/>
                <a:gd name="connsiteY4" fmla="*/ 155 h 9368"/>
                <a:gd name="connsiteX0" fmla="*/ 0 w 10000"/>
                <a:gd name="connsiteY0" fmla="*/ 0 h 9835"/>
                <a:gd name="connsiteX1" fmla="*/ 8717 w 10000"/>
                <a:gd name="connsiteY1" fmla="*/ 255 h 9835"/>
                <a:gd name="connsiteX2" fmla="*/ 10000 w 10000"/>
                <a:gd name="connsiteY2" fmla="*/ 9168 h 9835"/>
                <a:gd name="connsiteX3" fmla="*/ 1159 w 10000"/>
                <a:gd name="connsiteY3" fmla="*/ 9835 h 9835"/>
                <a:gd name="connsiteX4" fmla="*/ 0 w 10000"/>
                <a:gd name="connsiteY4" fmla="*/ 0 h 9835"/>
                <a:gd name="connsiteX0" fmla="*/ 0 w 10265"/>
                <a:gd name="connsiteY0" fmla="*/ 2678 h 9741"/>
                <a:gd name="connsiteX1" fmla="*/ 8982 w 10265"/>
                <a:gd name="connsiteY1" fmla="*/ 0 h 9741"/>
                <a:gd name="connsiteX2" fmla="*/ 10265 w 10265"/>
                <a:gd name="connsiteY2" fmla="*/ 9063 h 9741"/>
                <a:gd name="connsiteX3" fmla="*/ 1424 w 10265"/>
                <a:gd name="connsiteY3" fmla="*/ 9741 h 9741"/>
                <a:gd name="connsiteX4" fmla="*/ 0 w 10265"/>
                <a:gd name="connsiteY4" fmla="*/ 2678 h 9741"/>
                <a:gd name="connsiteX0" fmla="*/ 0 w 10000"/>
                <a:gd name="connsiteY0" fmla="*/ 282 h 7533"/>
                <a:gd name="connsiteX1" fmla="*/ 9094 w 10000"/>
                <a:gd name="connsiteY1" fmla="*/ 0 h 7533"/>
                <a:gd name="connsiteX2" fmla="*/ 10000 w 10000"/>
                <a:gd name="connsiteY2" fmla="*/ 6837 h 7533"/>
                <a:gd name="connsiteX3" fmla="*/ 1387 w 10000"/>
                <a:gd name="connsiteY3" fmla="*/ 7533 h 7533"/>
                <a:gd name="connsiteX4" fmla="*/ 0 w 10000"/>
                <a:gd name="connsiteY4" fmla="*/ 282 h 7533"/>
                <a:gd name="connsiteX0" fmla="*/ 0 w 10000"/>
                <a:gd name="connsiteY0" fmla="*/ 1344 h 10970"/>
                <a:gd name="connsiteX1" fmla="*/ 9667 w 10000"/>
                <a:gd name="connsiteY1" fmla="*/ 0 h 10970"/>
                <a:gd name="connsiteX2" fmla="*/ 10000 w 10000"/>
                <a:gd name="connsiteY2" fmla="*/ 10046 h 10970"/>
                <a:gd name="connsiteX3" fmla="*/ 1387 w 10000"/>
                <a:gd name="connsiteY3" fmla="*/ 10970 h 10970"/>
                <a:gd name="connsiteX4" fmla="*/ 0 w 10000"/>
                <a:gd name="connsiteY4" fmla="*/ 1344 h 10970"/>
                <a:gd name="connsiteX0" fmla="*/ 0 w 10917"/>
                <a:gd name="connsiteY0" fmla="*/ 1344 h 11987"/>
                <a:gd name="connsiteX1" fmla="*/ 9667 w 10917"/>
                <a:gd name="connsiteY1" fmla="*/ 0 h 11987"/>
                <a:gd name="connsiteX2" fmla="*/ 10917 w 10917"/>
                <a:gd name="connsiteY2" fmla="*/ 11987 h 11987"/>
                <a:gd name="connsiteX3" fmla="*/ 1387 w 10917"/>
                <a:gd name="connsiteY3" fmla="*/ 10970 h 11987"/>
                <a:gd name="connsiteX4" fmla="*/ 0 w 10917"/>
                <a:gd name="connsiteY4" fmla="*/ 1344 h 11987"/>
                <a:gd name="connsiteX0" fmla="*/ 0 w 10917"/>
                <a:gd name="connsiteY0" fmla="*/ 1344 h 12910"/>
                <a:gd name="connsiteX1" fmla="*/ 9667 w 10917"/>
                <a:gd name="connsiteY1" fmla="*/ 0 h 12910"/>
                <a:gd name="connsiteX2" fmla="*/ 10917 w 10917"/>
                <a:gd name="connsiteY2" fmla="*/ 11987 h 12910"/>
                <a:gd name="connsiteX3" fmla="*/ 1731 w 10917"/>
                <a:gd name="connsiteY3" fmla="*/ 12910 h 12910"/>
                <a:gd name="connsiteX4" fmla="*/ 0 w 10917"/>
                <a:gd name="connsiteY4" fmla="*/ 1344 h 12910"/>
                <a:gd name="connsiteX0" fmla="*/ 0 w 11146"/>
                <a:gd name="connsiteY0" fmla="*/ 1344 h 12910"/>
                <a:gd name="connsiteX1" fmla="*/ 9667 w 11146"/>
                <a:gd name="connsiteY1" fmla="*/ 0 h 12910"/>
                <a:gd name="connsiteX2" fmla="*/ 11146 w 11146"/>
                <a:gd name="connsiteY2" fmla="*/ 11502 h 12910"/>
                <a:gd name="connsiteX3" fmla="*/ 1731 w 11146"/>
                <a:gd name="connsiteY3" fmla="*/ 12910 h 12910"/>
                <a:gd name="connsiteX4" fmla="*/ 0 w 11146"/>
                <a:gd name="connsiteY4" fmla="*/ 1344 h 1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6" h="12910">
                  <a:moveTo>
                    <a:pt x="0" y="1344"/>
                  </a:moveTo>
                  <a:lnTo>
                    <a:pt x="9667" y="0"/>
                  </a:lnTo>
                  <a:lnTo>
                    <a:pt x="11146" y="11502"/>
                  </a:lnTo>
                  <a:lnTo>
                    <a:pt x="1731" y="12910"/>
                  </a:lnTo>
                  <a:lnTo>
                    <a:pt x="0" y="1344"/>
                  </a:lnTo>
                  <a:close/>
                </a:path>
              </a:pathLst>
            </a:custGeom>
            <a:solidFill>
              <a:srgbClr val="FF0000"/>
            </a:solidFill>
            <a:ln w="28575">
              <a:noFill/>
              <a:prstDash val="solid"/>
            </a:ln>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376" name="Text Box 168"/>
            <p:cNvSpPr txBox="1">
              <a:spLocks noChangeArrowheads="1"/>
            </p:cNvSpPr>
            <p:nvPr/>
          </p:nvSpPr>
          <p:spPr bwMode="auto">
            <a:xfrm>
              <a:off x="6308045" y="4191621"/>
              <a:ext cx="549831"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(0.5ha)</a:t>
              </a:r>
            </a:p>
          </p:txBody>
        </p:sp>
        <p:sp>
          <p:nvSpPr>
            <p:cNvPr id="377" name="フリーフォーム 376"/>
            <p:cNvSpPr/>
            <p:nvPr/>
          </p:nvSpPr>
          <p:spPr bwMode="auto">
            <a:xfrm>
              <a:off x="6603279" y="3920534"/>
              <a:ext cx="475907" cy="159140"/>
            </a:xfrm>
            <a:custGeom>
              <a:avLst/>
              <a:gdLst>
                <a:gd name="connsiteX0" fmla="*/ 623455 w 782375"/>
                <a:gd name="connsiteY0" fmla="*/ 0 h 261606"/>
                <a:gd name="connsiteX1" fmla="*/ 567222 w 782375"/>
                <a:gd name="connsiteY1" fmla="*/ 36674 h 261606"/>
                <a:gd name="connsiteX2" fmla="*/ 488984 w 782375"/>
                <a:gd name="connsiteY2" fmla="*/ 53788 h 261606"/>
                <a:gd name="connsiteX3" fmla="*/ 427861 w 782375"/>
                <a:gd name="connsiteY3" fmla="*/ 56233 h 261606"/>
                <a:gd name="connsiteX4" fmla="*/ 354514 w 782375"/>
                <a:gd name="connsiteY4" fmla="*/ 44009 h 261606"/>
                <a:gd name="connsiteX5" fmla="*/ 286056 w 782375"/>
                <a:gd name="connsiteY5" fmla="*/ 29339 h 261606"/>
                <a:gd name="connsiteX6" fmla="*/ 224933 w 782375"/>
                <a:gd name="connsiteY6" fmla="*/ 17114 h 261606"/>
                <a:gd name="connsiteX7" fmla="*/ 146695 w 782375"/>
                <a:gd name="connsiteY7" fmla="*/ 17114 h 261606"/>
                <a:gd name="connsiteX8" fmla="*/ 70903 w 782375"/>
                <a:gd name="connsiteY8" fmla="*/ 26894 h 261606"/>
                <a:gd name="connsiteX9" fmla="*/ 0 w 782375"/>
                <a:gd name="connsiteY9" fmla="*/ 48898 h 261606"/>
                <a:gd name="connsiteX10" fmla="*/ 127136 w 782375"/>
                <a:gd name="connsiteY10" fmla="*/ 261606 h 261606"/>
                <a:gd name="connsiteX11" fmla="*/ 687023 w 782375"/>
                <a:gd name="connsiteY11" fmla="*/ 261606 h 261606"/>
                <a:gd name="connsiteX12" fmla="*/ 782375 w 782375"/>
                <a:gd name="connsiteY12" fmla="*/ 95352 h 261606"/>
                <a:gd name="connsiteX13" fmla="*/ 623455 w 782375"/>
                <a:gd name="connsiteY13" fmla="*/ 0 h 261606"/>
                <a:gd name="connsiteX0" fmla="*/ 613221 w 772141"/>
                <a:gd name="connsiteY0" fmla="*/ 0 h 261606"/>
                <a:gd name="connsiteX1" fmla="*/ 556988 w 772141"/>
                <a:gd name="connsiteY1" fmla="*/ 36674 h 261606"/>
                <a:gd name="connsiteX2" fmla="*/ 478750 w 772141"/>
                <a:gd name="connsiteY2" fmla="*/ 53788 h 261606"/>
                <a:gd name="connsiteX3" fmla="*/ 417627 w 772141"/>
                <a:gd name="connsiteY3" fmla="*/ 56233 h 261606"/>
                <a:gd name="connsiteX4" fmla="*/ 344280 w 772141"/>
                <a:gd name="connsiteY4" fmla="*/ 44009 h 261606"/>
                <a:gd name="connsiteX5" fmla="*/ 275822 w 772141"/>
                <a:gd name="connsiteY5" fmla="*/ 29339 h 261606"/>
                <a:gd name="connsiteX6" fmla="*/ 214699 w 772141"/>
                <a:gd name="connsiteY6" fmla="*/ 17114 h 261606"/>
                <a:gd name="connsiteX7" fmla="*/ 136461 w 772141"/>
                <a:gd name="connsiteY7" fmla="*/ 17114 h 261606"/>
                <a:gd name="connsiteX8" fmla="*/ 60669 w 772141"/>
                <a:gd name="connsiteY8" fmla="*/ 26894 h 261606"/>
                <a:gd name="connsiteX9" fmla="*/ 0 w 772141"/>
                <a:gd name="connsiteY9" fmla="*/ 69367 h 261606"/>
                <a:gd name="connsiteX10" fmla="*/ 116902 w 772141"/>
                <a:gd name="connsiteY10" fmla="*/ 261606 h 261606"/>
                <a:gd name="connsiteX11" fmla="*/ 676789 w 772141"/>
                <a:gd name="connsiteY11" fmla="*/ 261606 h 261606"/>
                <a:gd name="connsiteX12" fmla="*/ 772141 w 772141"/>
                <a:gd name="connsiteY12" fmla="*/ 95352 h 261606"/>
                <a:gd name="connsiteX13" fmla="*/ 613221 w 772141"/>
                <a:gd name="connsiteY13" fmla="*/ 0 h 261606"/>
                <a:gd name="connsiteX0" fmla="*/ 613221 w 772141"/>
                <a:gd name="connsiteY0" fmla="*/ 0 h 261606"/>
                <a:gd name="connsiteX1" fmla="*/ 556988 w 772141"/>
                <a:gd name="connsiteY1" fmla="*/ 36674 h 261606"/>
                <a:gd name="connsiteX2" fmla="*/ 478750 w 772141"/>
                <a:gd name="connsiteY2" fmla="*/ 53788 h 261606"/>
                <a:gd name="connsiteX3" fmla="*/ 417627 w 772141"/>
                <a:gd name="connsiteY3" fmla="*/ 56233 h 261606"/>
                <a:gd name="connsiteX4" fmla="*/ 344280 w 772141"/>
                <a:gd name="connsiteY4" fmla="*/ 44009 h 261606"/>
                <a:gd name="connsiteX5" fmla="*/ 280939 w 772141"/>
                <a:gd name="connsiteY5" fmla="*/ 34457 h 261606"/>
                <a:gd name="connsiteX6" fmla="*/ 214699 w 772141"/>
                <a:gd name="connsiteY6" fmla="*/ 17114 h 261606"/>
                <a:gd name="connsiteX7" fmla="*/ 136461 w 772141"/>
                <a:gd name="connsiteY7" fmla="*/ 17114 h 261606"/>
                <a:gd name="connsiteX8" fmla="*/ 60669 w 772141"/>
                <a:gd name="connsiteY8" fmla="*/ 26894 h 261606"/>
                <a:gd name="connsiteX9" fmla="*/ 0 w 772141"/>
                <a:gd name="connsiteY9" fmla="*/ 69367 h 261606"/>
                <a:gd name="connsiteX10" fmla="*/ 116902 w 772141"/>
                <a:gd name="connsiteY10" fmla="*/ 261606 h 261606"/>
                <a:gd name="connsiteX11" fmla="*/ 676789 w 772141"/>
                <a:gd name="connsiteY11" fmla="*/ 261606 h 261606"/>
                <a:gd name="connsiteX12" fmla="*/ 772141 w 772141"/>
                <a:gd name="connsiteY12" fmla="*/ 95352 h 261606"/>
                <a:gd name="connsiteX13" fmla="*/ 613221 w 772141"/>
                <a:gd name="connsiteY13" fmla="*/ 0 h 261606"/>
                <a:gd name="connsiteX0" fmla="*/ 592753 w 772141"/>
                <a:gd name="connsiteY0" fmla="*/ 0 h 251372"/>
                <a:gd name="connsiteX1" fmla="*/ 556988 w 772141"/>
                <a:gd name="connsiteY1" fmla="*/ 26440 h 251372"/>
                <a:gd name="connsiteX2" fmla="*/ 478750 w 772141"/>
                <a:gd name="connsiteY2" fmla="*/ 43554 h 251372"/>
                <a:gd name="connsiteX3" fmla="*/ 417627 w 772141"/>
                <a:gd name="connsiteY3" fmla="*/ 45999 h 251372"/>
                <a:gd name="connsiteX4" fmla="*/ 344280 w 772141"/>
                <a:gd name="connsiteY4" fmla="*/ 33775 h 251372"/>
                <a:gd name="connsiteX5" fmla="*/ 280939 w 772141"/>
                <a:gd name="connsiteY5" fmla="*/ 24223 h 251372"/>
                <a:gd name="connsiteX6" fmla="*/ 214699 w 772141"/>
                <a:gd name="connsiteY6" fmla="*/ 6880 h 251372"/>
                <a:gd name="connsiteX7" fmla="*/ 136461 w 772141"/>
                <a:gd name="connsiteY7" fmla="*/ 6880 h 251372"/>
                <a:gd name="connsiteX8" fmla="*/ 60669 w 772141"/>
                <a:gd name="connsiteY8" fmla="*/ 16660 h 251372"/>
                <a:gd name="connsiteX9" fmla="*/ 0 w 772141"/>
                <a:gd name="connsiteY9" fmla="*/ 59133 h 251372"/>
                <a:gd name="connsiteX10" fmla="*/ 116902 w 772141"/>
                <a:gd name="connsiteY10" fmla="*/ 251372 h 251372"/>
                <a:gd name="connsiteX11" fmla="*/ 676789 w 772141"/>
                <a:gd name="connsiteY11" fmla="*/ 251372 h 251372"/>
                <a:gd name="connsiteX12" fmla="*/ 772141 w 772141"/>
                <a:gd name="connsiteY12" fmla="*/ 85118 h 251372"/>
                <a:gd name="connsiteX13" fmla="*/ 592753 w 772141"/>
                <a:gd name="connsiteY13" fmla="*/ 0 h 251372"/>
                <a:gd name="connsiteX0" fmla="*/ 592753 w 767024"/>
                <a:gd name="connsiteY0" fmla="*/ 0 h 251372"/>
                <a:gd name="connsiteX1" fmla="*/ 556988 w 767024"/>
                <a:gd name="connsiteY1" fmla="*/ 26440 h 251372"/>
                <a:gd name="connsiteX2" fmla="*/ 478750 w 767024"/>
                <a:gd name="connsiteY2" fmla="*/ 43554 h 251372"/>
                <a:gd name="connsiteX3" fmla="*/ 417627 w 767024"/>
                <a:gd name="connsiteY3" fmla="*/ 45999 h 251372"/>
                <a:gd name="connsiteX4" fmla="*/ 344280 w 767024"/>
                <a:gd name="connsiteY4" fmla="*/ 33775 h 251372"/>
                <a:gd name="connsiteX5" fmla="*/ 280939 w 767024"/>
                <a:gd name="connsiteY5" fmla="*/ 24223 h 251372"/>
                <a:gd name="connsiteX6" fmla="*/ 214699 w 767024"/>
                <a:gd name="connsiteY6" fmla="*/ 6880 h 251372"/>
                <a:gd name="connsiteX7" fmla="*/ 136461 w 767024"/>
                <a:gd name="connsiteY7" fmla="*/ 6880 h 251372"/>
                <a:gd name="connsiteX8" fmla="*/ 60669 w 767024"/>
                <a:gd name="connsiteY8" fmla="*/ 16660 h 251372"/>
                <a:gd name="connsiteX9" fmla="*/ 0 w 767024"/>
                <a:gd name="connsiteY9" fmla="*/ 59133 h 251372"/>
                <a:gd name="connsiteX10" fmla="*/ 116902 w 767024"/>
                <a:gd name="connsiteY10" fmla="*/ 251372 h 251372"/>
                <a:gd name="connsiteX11" fmla="*/ 676789 w 767024"/>
                <a:gd name="connsiteY11" fmla="*/ 251372 h 251372"/>
                <a:gd name="connsiteX12" fmla="*/ 767024 w 767024"/>
                <a:gd name="connsiteY12" fmla="*/ 100470 h 251372"/>
                <a:gd name="connsiteX13" fmla="*/ 592753 w 767024"/>
                <a:gd name="connsiteY13" fmla="*/ 0 h 251372"/>
                <a:gd name="connsiteX0" fmla="*/ 592753 w 767024"/>
                <a:gd name="connsiteY0" fmla="*/ 0 h 256489"/>
                <a:gd name="connsiteX1" fmla="*/ 556988 w 767024"/>
                <a:gd name="connsiteY1" fmla="*/ 26440 h 256489"/>
                <a:gd name="connsiteX2" fmla="*/ 478750 w 767024"/>
                <a:gd name="connsiteY2" fmla="*/ 43554 h 256489"/>
                <a:gd name="connsiteX3" fmla="*/ 417627 w 767024"/>
                <a:gd name="connsiteY3" fmla="*/ 45999 h 256489"/>
                <a:gd name="connsiteX4" fmla="*/ 344280 w 767024"/>
                <a:gd name="connsiteY4" fmla="*/ 33775 h 256489"/>
                <a:gd name="connsiteX5" fmla="*/ 280939 w 767024"/>
                <a:gd name="connsiteY5" fmla="*/ 24223 h 256489"/>
                <a:gd name="connsiteX6" fmla="*/ 214699 w 767024"/>
                <a:gd name="connsiteY6" fmla="*/ 6880 h 256489"/>
                <a:gd name="connsiteX7" fmla="*/ 136461 w 767024"/>
                <a:gd name="connsiteY7" fmla="*/ 6880 h 256489"/>
                <a:gd name="connsiteX8" fmla="*/ 60669 w 767024"/>
                <a:gd name="connsiteY8" fmla="*/ 16660 h 256489"/>
                <a:gd name="connsiteX9" fmla="*/ 0 w 767024"/>
                <a:gd name="connsiteY9" fmla="*/ 59133 h 256489"/>
                <a:gd name="connsiteX10" fmla="*/ 116902 w 767024"/>
                <a:gd name="connsiteY10" fmla="*/ 256489 h 256489"/>
                <a:gd name="connsiteX11" fmla="*/ 676789 w 767024"/>
                <a:gd name="connsiteY11" fmla="*/ 251372 h 256489"/>
                <a:gd name="connsiteX12" fmla="*/ 767024 w 767024"/>
                <a:gd name="connsiteY12" fmla="*/ 100470 h 256489"/>
                <a:gd name="connsiteX13" fmla="*/ 592753 w 767024"/>
                <a:gd name="connsiteY13" fmla="*/ 0 h 256489"/>
                <a:gd name="connsiteX0" fmla="*/ 592753 w 767024"/>
                <a:gd name="connsiteY0" fmla="*/ 0 h 256489"/>
                <a:gd name="connsiteX1" fmla="*/ 556988 w 767024"/>
                <a:gd name="connsiteY1" fmla="*/ 26440 h 256489"/>
                <a:gd name="connsiteX2" fmla="*/ 478750 w 767024"/>
                <a:gd name="connsiteY2" fmla="*/ 43554 h 256489"/>
                <a:gd name="connsiteX3" fmla="*/ 417627 w 767024"/>
                <a:gd name="connsiteY3" fmla="*/ 45999 h 256489"/>
                <a:gd name="connsiteX4" fmla="*/ 344280 w 767024"/>
                <a:gd name="connsiteY4" fmla="*/ 33775 h 256489"/>
                <a:gd name="connsiteX5" fmla="*/ 280939 w 767024"/>
                <a:gd name="connsiteY5" fmla="*/ 24223 h 256489"/>
                <a:gd name="connsiteX6" fmla="*/ 214699 w 767024"/>
                <a:gd name="connsiteY6" fmla="*/ 6880 h 256489"/>
                <a:gd name="connsiteX7" fmla="*/ 136461 w 767024"/>
                <a:gd name="connsiteY7" fmla="*/ 6880 h 256489"/>
                <a:gd name="connsiteX8" fmla="*/ 60669 w 767024"/>
                <a:gd name="connsiteY8" fmla="*/ 16660 h 256489"/>
                <a:gd name="connsiteX9" fmla="*/ 0 w 767024"/>
                <a:gd name="connsiteY9" fmla="*/ 59133 h 256489"/>
                <a:gd name="connsiteX10" fmla="*/ 116902 w 767024"/>
                <a:gd name="connsiteY10" fmla="*/ 256489 h 256489"/>
                <a:gd name="connsiteX11" fmla="*/ 676789 w 767024"/>
                <a:gd name="connsiteY11" fmla="*/ 256489 h 256489"/>
                <a:gd name="connsiteX12" fmla="*/ 767024 w 767024"/>
                <a:gd name="connsiteY12" fmla="*/ 100470 h 256489"/>
                <a:gd name="connsiteX13" fmla="*/ 592753 w 767024"/>
                <a:gd name="connsiteY13" fmla="*/ 0 h 25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024" h="256489">
                  <a:moveTo>
                    <a:pt x="592753" y="0"/>
                  </a:moveTo>
                  <a:lnTo>
                    <a:pt x="556988" y="26440"/>
                  </a:lnTo>
                  <a:lnTo>
                    <a:pt x="478750" y="43554"/>
                  </a:lnTo>
                  <a:lnTo>
                    <a:pt x="417627" y="45999"/>
                  </a:lnTo>
                  <a:lnTo>
                    <a:pt x="344280" y="33775"/>
                  </a:lnTo>
                  <a:lnTo>
                    <a:pt x="280939" y="24223"/>
                  </a:lnTo>
                  <a:lnTo>
                    <a:pt x="214699" y="6880"/>
                  </a:lnTo>
                  <a:lnTo>
                    <a:pt x="136461" y="6880"/>
                  </a:lnTo>
                  <a:lnTo>
                    <a:pt x="60669" y="16660"/>
                  </a:lnTo>
                  <a:lnTo>
                    <a:pt x="0" y="59133"/>
                  </a:lnTo>
                  <a:lnTo>
                    <a:pt x="116902" y="256489"/>
                  </a:lnTo>
                  <a:lnTo>
                    <a:pt x="676789" y="256489"/>
                  </a:lnTo>
                  <a:lnTo>
                    <a:pt x="767024" y="100470"/>
                  </a:lnTo>
                  <a:lnTo>
                    <a:pt x="592753" y="0"/>
                  </a:lnTo>
                  <a:close/>
                </a:path>
              </a:pathLst>
            </a:custGeom>
            <a:solidFill>
              <a:srgbClr val="FF0000"/>
            </a:solidFill>
            <a:ln w="0">
              <a:solidFill>
                <a:srgbClr val="FF0000"/>
              </a:solidFill>
              <a:prstDash val="solid"/>
              <a:headEnd type="none" w="med" len="med"/>
              <a:tailEnd type="stealth" w="med" len="lg"/>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solidFill>
                  <a:schemeClr val="tx1"/>
                </a:solidFill>
                <a:latin typeface="Times New Roman" pitchFamily="18" charset="0"/>
                <a:ea typeface="ＭＳ Ｐゴシック" pitchFamily="50" charset="-128"/>
              </a:endParaRPr>
            </a:p>
          </p:txBody>
        </p:sp>
        <p:sp>
          <p:nvSpPr>
            <p:cNvPr id="379" name="Text Box 171"/>
            <p:cNvSpPr txBox="1">
              <a:spLocks noChangeArrowheads="1"/>
            </p:cNvSpPr>
            <p:nvPr/>
          </p:nvSpPr>
          <p:spPr bwMode="auto">
            <a:xfrm>
              <a:off x="6629194" y="3900360"/>
              <a:ext cx="608774" cy="224549"/>
            </a:xfrm>
            <a:prstGeom prst="rect">
              <a:avLst/>
            </a:prstGeom>
            <a:noFill/>
            <a:ln>
              <a:noFill/>
              <a:prstDash val="sysDo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(1.2ha)</a:t>
              </a:r>
            </a:p>
          </p:txBody>
        </p:sp>
        <p:sp>
          <p:nvSpPr>
            <p:cNvPr id="381" name="フリーフォーム 380"/>
            <p:cNvSpPr/>
            <p:nvPr/>
          </p:nvSpPr>
          <p:spPr bwMode="auto">
            <a:xfrm>
              <a:off x="7099524" y="3856283"/>
              <a:ext cx="644503" cy="229092"/>
            </a:xfrm>
            <a:custGeom>
              <a:avLst/>
              <a:gdLst>
                <a:gd name="connsiteX0" fmla="*/ 1060396 w 1060396"/>
                <a:gd name="connsiteY0" fmla="*/ 376517 h 407253"/>
                <a:gd name="connsiteX1" fmla="*/ 253573 w 1060396"/>
                <a:gd name="connsiteY1" fmla="*/ 0 h 407253"/>
                <a:gd name="connsiteX2" fmla="*/ 0 w 1060396"/>
                <a:gd name="connsiteY2" fmla="*/ 407253 h 407253"/>
                <a:gd name="connsiteX3" fmla="*/ 1060396 w 1060396"/>
                <a:gd name="connsiteY3" fmla="*/ 376517 h 407253"/>
                <a:gd name="connsiteX0" fmla="*/ 1037344 w 1037344"/>
                <a:gd name="connsiteY0" fmla="*/ 376517 h 391885"/>
                <a:gd name="connsiteX1" fmla="*/ 230521 w 1037344"/>
                <a:gd name="connsiteY1" fmla="*/ 0 h 391885"/>
                <a:gd name="connsiteX2" fmla="*/ 0 w 1037344"/>
                <a:gd name="connsiteY2" fmla="*/ 391885 h 391885"/>
                <a:gd name="connsiteX3" fmla="*/ 1037344 w 1037344"/>
                <a:gd name="connsiteY3" fmla="*/ 376517 h 391885"/>
                <a:gd name="connsiteX0" fmla="*/ 1078891 w 1078891"/>
                <a:gd name="connsiteY0" fmla="*/ 376517 h 409198"/>
                <a:gd name="connsiteX1" fmla="*/ 272068 w 1078891"/>
                <a:gd name="connsiteY1" fmla="*/ 0 h 409198"/>
                <a:gd name="connsiteX2" fmla="*/ 0 w 1078891"/>
                <a:gd name="connsiteY2" fmla="*/ 409198 h 409198"/>
                <a:gd name="connsiteX3" fmla="*/ 1078891 w 1078891"/>
                <a:gd name="connsiteY3" fmla="*/ 376517 h 409198"/>
                <a:gd name="connsiteX0" fmla="*/ 1445255 w 1445255"/>
                <a:gd name="connsiteY0" fmla="*/ 416914 h 416914"/>
                <a:gd name="connsiteX1" fmla="*/ 272068 w 1445255"/>
                <a:gd name="connsiteY1" fmla="*/ 0 h 416914"/>
                <a:gd name="connsiteX2" fmla="*/ 0 w 1445255"/>
                <a:gd name="connsiteY2" fmla="*/ 409198 h 416914"/>
                <a:gd name="connsiteX3" fmla="*/ 1445255 w 1445255"/>
                <a:gd name="connsiteY3" fmla="*/ 416914 h 416914"/>
                <a:gd name="connsiteX0" fmla="*/ 1445255 w 1445255"/>
                <a:gd name="connsiteY0" fmla="*/ 572729 h 572729"/>
                <a:gd name="connsiteX1" fmla="*/ 222969 w 1445255"/>
                <a:gd name="connsiteY1" fmla="*/ 0 h 572729"/>
                <a:gd name="connsiteX2" fmla="*/ 0 w 1445255"/>
                <a:gd name="connsiteY2" fmla="*/ 565013 h 572729"/>
                <a:gd name="connsiteX3" fmla="*/ 1445255 w 1445255"/>
                <a:gd name="connsiteY3" fmla="*/ 572729 h 572729"/>
                <a:gd name="connsiteX0" fmla="*/ 1445255 w 1445255"/>
                <a:gd name="connsiteY0" fmla="*/ 572729 h 714651"/>
                <a:gd name="connsiteX1" fmla="*/ 222969 w 1445255"/>
                <a:gd name="connsiteY1" fmla="*/ 0 h 714651"/>
                <a:gd name="connsiteX2" fmla="*/ 0 w 1445255"/>
                <a:gd name="connsiteY2" fmla="*/ 714651 h 714651"/>
                <a:gd name="connsiteX3" fmla="*/ 1445255 w 1445255"/>
                <a:gd name="connsiteY3" fmla="*/ 572729 h 714651"/>
                <a:gd name="connsiteX0" fmla="*/ 1440159 w 1440159"/>
                <a:gd name="connsiteY0" fmla="*/ 714651 h 714651"/>
                <a:gd name="connsiteX1" fmla="*/ 222969 w 1440159"/>
                <a:gd name="connsiteY1" fmla="*/ 0 h 714651"/>
                <a:gd name="connsiteX2" fmla="*/ 0 w 1440159"/>
                <a:gd name="connsiteY2" fmla="*/ 714651 h 714651"/>
                <a:gd name="connsiteX3" fmla="*/ 1440159 w 1440159"/>
                <a:gd name="connsiteY3" fmla="*/ 714651 h 714651"/>
                <a:gd name="connsiteX0" fmla="*/ 1440159 w 1440159"/>
                <a:gd name="connsiteY0" fmla="*/ 877310 h 877310"/>
                <a:gd name="connsiteX1" fmla="*/ 265355 w 1440159"/>
                <a:gd name="connsiteY1" fmla="*/ 0 h 877310"/>
                <a:gd name="connsiteX2" fmla="*/ 0 w 1440159"/>
                <a:gd name="connsiteY2" fmla="*/ 877310 h 877310"/>
                <a:gd name="connsiteX3" fmla="*/ 1440159 w 1440159"/>
                <a:gd name="connsiteY3" fmla="*/ 877310 h 877310"/>
                <a:gd name="connsiteX0" fmla="*/ 1484015 w 1484015"/>
                <a:gd name="connsiteY0" fmla="*/ 877310 h 877310"/>
                <a:gd name="connsiteX1" fmla="*/ 265355 w 1484015"/>
                <a:gd name="connsiteY1" fmla="*/ 0 h 877310"/>
                <a:gd name="connsiteX2" fmla="*/ 0 w 1484015"/>
                <a:gd name="connsiteY2" fmla="*/ 877310 h 877310"/>
                <a:gd name="connsiteX3" fmla="*/ 1484015 w 1484015"/>
                <a:gd name="connsiteY3" fmla="*/ 877310 h 877310"/>
                <a:gd name="connsiteX0" fmla="*/ 1451123 w 1451123"/>
                <a:gd name="connsiteY0" fmla="*/ 877310 h 877310"/>
                <a:gd name="connsiteX1" fmla="*/ 232463 w 1451123"/>
                <a:gd name="connsiteY1" fmla="*/ 0 h 877310"/>
                <a:gd name="connsiteX2" fmla="*/ 0 w 1451123"/>
                <a:gd name="connsiteY2" fmla="*/ 869147 h 877310"/>
                <a:gd name="connsiteX3" fmla="*/ 1451123 w 1451123"/>
                <a:gd name="connsiteY3" fmla="*/ 877310 h 877310"/>
                <a:gd name="connsiteX0" fmla="*/ 1462087 w 1462087"/>
                <a:gd name="connsiteY0" fmla="*/ 877310 h 877310"/>
                <a:gd name="connsiteX1" fmla="*/ 243427 w 1462087"/>
                <a:gd name="connsiteY1" fmla="*/ 0 h 877310"/>
                <a:gd name="connsiteX2" fmla="*/ 0 w 1462087"/>
                <a:gd name="connsiteY2" fmla="*/ 869147 h 877310"/>
                <a:gd name="connsiteX3" fmla="*/ 1462087 w 1462087"/>
                <a:gd name="connsiteY3" fmla="*/ 877310 h 877310"/>
                <a:gd name="connsiteX0" fmla="*/ 1462087 w 1462087"/>
                <a:gd name="connsiteY0" fmla="*/ 999836 h 999836"/>
                <a:gd name="connsiteX1" fmla="*/ 268106 w 1462087"/>
                <a:gd name="connsiteY1" fmla="*/ 0 h 999836"/>
                <a:gd name="connsiteX2" fmla="*/ 0 w 1462087"/>
                <a:gd name="connsiteY2" fmla="*/ 991673 h 999836"/>
                <a:gd name="connsiteX3" fmla="*/ 1462087 w 1462087"/>
                <a:gd name="connsiteY3" fmla="*/ 999836 h 999836"/>
                <a:gd name="connsiteX0" fmla="*/ 1462087 w 1462087"/>
                <a:gd name="connsiteY0" fmla="*/ 1139866 h 1139866"/>
                <a:gd name="connsiteX1" fmla="*/ 309235 w 1462087"/>
                <a:gd name="connsiteY1" fmla="*/ 0 h 1139866"/>
                <a:gd name="connsiteX2" fmla="*/ 0 w 1462087"/>
                <a:gd name="connsiteY2" fmla="*/ 1131703 h 1139866"/>
                <a:gd name="connsiteX3" fmla="*/ 1462087 w 1462087"/>
                <a:gd name="connsiteY3" fmla="*/ 1139866 h 1139866"/>
                <a:gd name="connsiteX0" fmla="*/ 1527894 w 1527894"/>
                <a:gd name="connsiteY0" fmla="*/ 1122362 h 1131701"/>
                <a:gd name="connsiteX1" fmla="*/ 309235 w 1527894"/>
                <a:gd name="connsiteY1" fmla="*/ 0 h 1131701"/>
                <a:gd name="connsiteX2" fmla="*/ 0 w 1527894"/>
                <a:gd name="connsiteY2" fmla="*/ 1131703 h 1131701"/>
                <a:gd name="connsiteX3" fmla="*/ 1527894 w 1527894"/>
                <a:gd name="connsiteY3" fmla="*/ 1122362 h 1131701"/>
                <a:gd name="connsiteX0" fmla="*/ 1620435 w 1620435"/>
                <a:gd name="connsiteY0" fmla="*/ 1253637 h 1253637"/>
                <a:gd name="connsiteX1" fmla="*/ 309235 w 1620435"/>
                <a:gd name="connsiteY1" fmla="*/ 0 h 1253637"/>
                <a:gd name="connsiteX2" fmla="*/ 0 w 1620435"/>
                <a:gd name="connsiteY2" fmla="*/ 1131703 h 1253637"/>
                <a:gd name="connsiteX3" fmla="*/ 1620435 w 1620435"/>
                <a:gd name="connsiteY3" fmla="*/ 1253637 h 1253637"/>
                <a:gd name="connsiteX0" fmla="*/ 1669790 w 1669790"/>
                <a:gd name="connsiteY0" fmla="*/ 1253637 h 1262982"/>
                <a:gd name="connsiteX1" fmla="*/ 358590 w 1669790"/>
                <a:gd name="connsiteY1" fmla="*/ 0 h 1262982"/>
                <a:gd name="connsiteX2" fmla="*/ 0 w 1669790"/>
                <a:gd name="connsiteY2" fmla="*/ 1262982 h 1262982"/>
                <a:gd name="connsiteX3" fmla="*/ 1669790 w 1669790"/>
                <a:gd name="connsiteY3" fmla="*/ 1253637 h 1262982"/>
              </a:gdLst>
              <a:ahLst/>
              <a:cxnLst>
                <a:cxn ang="0">
                  <a:pos x="connsiteX0" y="connsiteY0"/>
                </a:cxn>
                <a:cxn ang="0">
                  <a:pos x="connsiteX1" y="connsiteY1"/>
                </a:cxn>
                <a:cxn ang="0">
                  <a:pos x="connsiteX2" y="connsiteY2"/>
                </a:cxn>
                <a:cxn ang="0">
                  <a:pos x="connsiteX3" y="connsiteY3"/>
                </a:cxn>
              </a:cxnLst>
              <a:rect l="l" t="t" r="r" b="b"/>
              <a:pathLst>
                <a:path w="1669790" h="1262982">
                  <a:moveTo>
                    <a:pt x="1669790" y="1253637"/>
                  </a:moveTo>
                  <a:lnTo>
                    <a:pt x="358590" y="0"/>
                  </a:lnTo>
                  <a:lnTo>
                    <a:pt x="0" y="1262982"/>
                  </a:lnTo>
                  <a:lnTo>
                    <a:pt x="1669790" y="1253637"/>
                  </a:lnTo>
                  <a:close/>
                </a:path>
              </a:pathLst>
            </a:custGeom>
            <a:solidFill>
              <a:srgbClr val="FF0000"/>
            </a:solidFill>
            <a:ln w="28575" cap="flat" cmpd="sng" algn="ctr">
              <a:no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82" name="Text Box 171"/>
            <p:cNvSpPr txBox="1">
              <a:spLocks noChangeArrowheads="1"/>
            </p:cNvSpPr>
            <p:nvPr/>
          </p:nvSpPr>
          <p:spPr bwMode="auto">
            <a:xfrm>
              <a:off x="7138443" y="3914008"/>
              <a:ext cx="562998" cy="215444"/>
            </a:xfrm>
            <a:prstGeom prst="rect">
              <a:avLst/>
            </a:prstGeom>
            <a:noFill/>
            <a:ln>
              <a:noFill/>
              <a:prstDash val="sysDo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a:t>
              </a:r>
              <a:r>
                <a:rPr lang="en-US" altLang="ja-JP" sz="800" dirty="0" smtClean="0">
                  <a:latin typeface="ＭＳ Ｐゴシック" pitchFamily="50" charset="-128"/>
                </a:rPr>
                <a:t>1.2ha</a:t>
              </a:r>
              <a:r>
                <a:rPr lang="en-US" altLang="ja-JP" sz="800" dirty="0">
                  <a:latin typeface="ＭＳ Ｐゴシック" pitchFamily="50" charset="-128"/>
                </a:rPr>
                <a:t>)</a:t>
              </a:r>
            </a:p>
          </p:txBody>
        </p:sp>
        <p:sp>
          <p:nvSpPr>
            <p:cNvPr id="383" name="Freeform 91"/>
            <p:cNvSpPr>
              <a:spLocks/>
            </p:cNvSpPr>
            <p:nvPr/>
          </p:nvSpPr>
          <p:spPr bwMode="auto">
            <a:xfrm flipH="1">
              <a:off x="6505987" y="5090538"/>
              <a:ext cx="72564" cy="198323"/>
            </a:xfrm>
            <a:custGeom>
              <a:avLst/>
              <a:gdLst>
                <a:gd name="T0" fmla="*/ 3360208 w 3"/>
                <a:gd name="T1" fmla="*/ 0 h 295"/>
                <a:gd name="T2" fmla="*/ 0 w 3"/>
                <a:gd name="T3" fmla="*/ 627397847 h 295"/>
                <a:gd name="T4" fmla="*/ 0 60000 65536"/>
                <a:gd name="T5" fmla="*/ 0 60000 65536"/>
                <a:gd name="T6" fmla="*/ 0 w 3"/>
                <a:gd name="T7" fmla="*/ 0 h 295"/>
                <a:gd name="T8" fmla="*/ 3 w 3"/>
                <a:gd name="T9" fmla="*/ 295 h 295"/>
                <a:gd name="connsiteX0" fmla="*/ 11511 w 11511"/>
                <a:gd name="connsiteY0" fmla="*/ 0 h 13160"/>
                <a:gd name="connsiteX1" fmla="*/ 0 w 11511"/>
                <a:gd name="connsiteY1" fmla="*/ 13160 h 13160"/>
              </a:gdLst>
              <a:ahLst/>
              <a:cxnLst>
                <a:cxn ang="0">
                  <a:pos x="connsiteX0" y="connsiteY0"/>
                </a:cxn>
                <a:cxn ang="0">
                  <a:pos x="connsiteX1" y="connsiteY1"/>
                </a:cxn>
              </a:cxnLst>
              <a:rect l="l" t="t" r="r" b="b"/>
              <a:pathLst>
                <a:path w="11511" h="13160">
                  <a:moveTo>
                    <a:pt x="11511" y="0"/>
                  </a:moveTo>
                  <a:cubicBezTo>
                    <a:pt x="8178" y="3333"/>
                    <a:pt x="3333" y="9827"/>
                    <a:pt x="0" y="13160"/>
                  </a:cubicBezTo>
                </a:path>
              </a:pathLst>
            </a:custGeom>
            <a:noFill/>
            <a:ln w="12700">
              <a:solidFill>
                <a:srgbClr val="80808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4" name="Text Box 118"/>
            <p:cNvSpPr txBox="1">
              <a:spLocks noChangeArrowheads="1"/>
            </p:cNvSpPr>
            <p:nvPr/>
          </p:nvSpPr>
          <p:spPr bwMode="auto">
            <a:xfrm>
              <a:off x="5247997" y="4568468"/>
              <a:ext cx="6810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600" dirty="0">
                  <a:solidFill>
                    <a:srgbClr val="4D4D4D"/>
                  </a:solidFill>
                </a:rPr>
                <a:t>トレードセンター前駅</a:t>
              </a:r>
            </a:p>
          </p:txBody>
        </p:sp>
        <p:sp>
          <p:nvSpPr>
            <p:cNvPr id="385" name="フリーフォーム 384"/>
            <p:cNvSpPr/>
            <p:nvPr/>
          </p:nvSpPr>
          <p:spPr bwMode="auto">
            <a:xfrm>
              <a:off x="4843217" y="4012119"/>
              <a:ext cx="616414" cy="163836"/>
            </a:xfrm>
            <a:custGeom>
              <a:avLst/>
              <a:gdLst>
                <a:gd name="connsiteX0" fmla="*/ 1060396 w 1060396"/>
                <a:gd name="connsiteY0" fmla="*/ 376517 h 407253"/>
                <a:gd name="connsiteX1" fmla="*/ 253573 w 1060396"/>
                <a:gd name="connsiteY1" fmla="*/ 0 h 407253"/>
                <a:gd name="connsiteX2" fmla="*/ 0 w 1060396"/>
                <a:gd name="connsiteY2" fmla="*/ 407253 h 407253"/>
                <a:gd name="connsiteX3" fmla="*/ 1060396 w 1060396"/>
                <a:gd name="connsiteY3" fmla="*/ 376517 h 407253"/>
                <a:gd name="connsiteX0" fmla="*/ 1037344 w 1037344"/>
                <a:gd name="connsiteY0" fmla="*/ 376517 h 391885"/>
                <a:gd name="connsiteX1" fmla="*/ 230521 w 1037344"/>
                <a:gd name="connsiteY1" fmla="*/ 0 h 391885"/>
                <a:gd name="connsiteX2" fmla="*/ 0 w 1037344"/>
                <a:gd name="connsiteY2" fmla="*/ 391885 h 391885"/>
                <a:gd name="connsiteX3" fmla="*/ 1037344 w 1037344"/>
                <a:gd name="connsiteY3" fmla="*/ 376517 h 391885"/>
                <a:gd name="connsiteX0" fmla="*/ 1037344 w 1037344"/>
                <a:gd name="connsiteY0" fmla="*/ 304509 h 319877"/>
                <a:gd name="connsiteX1" fmla="*/ 72008 w 1037344"/>
                <a:gd name="connsiteY1" fmla="*/ 0 h 319877"/>
                <a:gd name="connsiteX2" fmla="*/ 0 w 1037344"/>
                <a:gd name="connsiteY2" fmla="*/ 319877 h 319877"/>
                <a:gd name="connsiteX3" fmla="*/ 1037344 w 1037344"/>
                <a:gd name="connsiteY3" fmla="*/ 304509 h 319877"/>
                <a:gd name="connsiteX0" fmla="*/ 1037344 w 1037344"/>
                <a:gd name="connsiteY0" fmla="*/ 304509 h 319877"/>
                <a:gd name="connsiteX1" fmla="*/ 72008 w 1037344"/>
                <a:gd name="connsiteY1" fmla="*/ 0 h 319877"/>
                <a:gd name="connsiteX2" fmla="*/ 0 w 1037344"/>
                <a:gd name="connsiteY2" fmla="*/ 319877 h 319877"/>
                <a:gd name="connsiteX3" fmla="*/ 1037344 w 1037344"/>
                <a:gd name="connsiteY3" fmla="*/ 304509 h 319877"/>
                <a:gd name="connsiteX0" fmla="*/ 1037344 w 1037344"/>
                <a:gd name="connsiteY0" fmla="*/ 232501 h 247869"/>
                <a:gd name="connsiteX1" fmla="*/ 144016 w 1037344"/>
                <a:gd name="connsiteY1" fmla="*/ 0 h 247869"/>
                <a:gd name="connsiteX2" fmla="*/ 0 w 1037344"/>
                <a:gd name="connsiteY2" fmla="*/ 247869 h 247869"/>
                <a:gd name="connsiteX3" fmla="*/ 1037344 w 1037344"/>
                <a:gd name="connsiteY3" fmla="*/ 232501 h 247869"/>
                <a:gd name="connsiteX0" fmla="*/ 1037344 w 1037344"/>
                <a:gd name="connsiteY0" fmla="*/ 304509 h 319877"/>
                <a:gd name="connsiteX1" fmla="*/ 0 w 1037344"/>
                <a:gd name="connsiteY1" fmla="*/ 0 h 319877"/>
                <a:gd name="connsiteX2" fmla="*/ 0 w 1037344"/>
                <a:gd name="connsiteY2" fmla="*/ 319877 h 319877"/>
                <a:gd name="connsiteX3" fmla="*/ 1037344 w 1037344"/>
                <a:gd name="connsiteY3" fmla="*/ 304509 h 319877"/>
                <a:gd name="connsiteX0" fmla="*/ 1037344 w 1114695"/>
                <a:gd name="connsiteY0" fmla="*/ 336401 h 351769"/>
                <a:gd name="connsiteX1" fmla="*/ 432048 w 1114695"/>
                <a:gd name="connsiteY1" fmla="*/ 103900 h 351769"/>
                <a:gd name="connsiteX2" fmla="*/ 0 w 1114695"/>
                <a:gd name="connsiteY2" fmla="*/ 31892 h 351769"/>
                <a:gd name="connsiteX3" fmla="*/ 0 w 1114695"/>
                <a:gd name="connsiteY3" fmla="*/ 351769 h 351769"/>
                <a:gd name="connsiteX4" fmla="*/ 1037344 w 1114695"/>
                <a:gd name="connsiteY4" fmla="*/ 336401 h 351769"/>
                <a:gd name="connsiteX0" fmla="*/ 648072 w 725423"/>
                <a:gd name="connsiteY0" fmla="*/ 319924 h 351769"/>
                <a:gd name="connsiteX1" fmla="*/ 432048 w 725423"/>
                <a:gd name="connsiteY1" fmla="*/ 103900 h 351769"/>
                <a:gd name="connsiteX2" fmla="*/ 0 w 725423"/>
                <a:gd name="connsiteY2" fmla="*/ 31892 h 351769"/>
                <a:gd name="connsiteX3" fmla="*/ 0 w 725423"/>
                <a:gd name="connsiteY3" fmla="*/ 351769 h 351769"/>
                <a:gd name="connsiteX4" fmla="*/ 648072 w 725423"/>
                <a:gd name="connsiteY4" fmla="*/ 319924 h 351769"/>
                <a:gd name="connsiteX0" fmla="*/ 648072 w 648072"/>
                <a:gd name="connsiteY0" fmla="*/ 293339 h 325184"/>
                <a:gd name="connsiteX1" fmla="*/ 0 w 648072"/>
                <a:gd name="connsiteY1" fmla="*/ 5307 h 325184"/>
                <a:gd name="connsiteX2" fmla="*/ 0 w 648072"/>
                <a:gd name="connsiteY2" fmla="*/ 325184 h 325184"/>
                <a:gd name="connsiteX3" fmla="*/ 648072 w 648072"/>
                <a:gd name="connsiteY3" fmla="*/ 293339 h 325184"/>
                <a:gd name="connsiteX0" fmla="*/ 648072 w 709589"/>
                <a:gd name="connsiteY0" fmla="*/ 319924 h 351769"/>
                <a:gd name="connsiteX1" fmla="*/ 369101 w 709589"/>
                <a:gd name="connsiteY1" fmla="*/ 160418 h 351769"/>
                <a:gd name="connsiteX2" fmla="*/ 0 w 709589"/>
                <a:gd name="connsiteY2" fmla="*/ 31892 h 351769"/>
                <a:gd name="connsiteX3" fmla="*/ 0 w 709589"/>
                <a:gd name="connsiteY3" fmla="*/ 351769 h 351769"/>
                <a:gd name="connsiteX4" fmla="*/ 648072 w 709589"/>
                <a:gd name="connsiteY4" fmla="*/ 319924 h 351769"/>
                <a:gd name="connsiteX0" fmla="*/ 648072 w 709589"/>
                <a:gd name="connsiteY0" fmla="*/ 319924 h 351769"/>
                <a:gd name="connsiteX1" fmla="*/ 432048 w 709589"/>
                <a:gd name="connsiteY1" fmla="*/ 103900 h 351769"/>
                <a:gd name="connsiteX2" fmla="*/ 0 w 709589"/>
                <a:gd name="connsiteY2" fmla="*/ 31892 h 351769"/>
                <a:gd name="connsiteX3" fmla="*/ 0 w 709589"/>
                <a:gd name="connsiteY3" fmla="*/ 351769 h 351769"/>
                <a:gd name="connsiteX4" fmla="*/ 648072 w 709589"/>
                <a:gd name="connsiteY4" fmla="*/ 319924 h 351769"/>
                <a:gd name="connsiteX0" fmla="*/ 720080 w 781597"/>
                <a:gd name="connsiteY0" fmla="*/ 319924 h 351769"/>
                <a:gd name="connsiteX1" fmla="*/ 432048 w 781597"/>
                <a:gd name="connsiteY1" fmla="*/ 103900 h 351769"/>
                <a:gd name="connsiteX2" fmla="*/ 0 w 781597"/>
                <a:gd name="connsiteY2" fmla="*/ 31892 h 351769"/>
                <a:gd name="connsiteX3" fmla="*/ 0 w 781597"/>
                <a:gd name="connsiteY3" fmla="*/ 351769 h 351769"/>
                <a:gd name="connsiteX4" fmla="*/ 720080 w 781597"/>
                <a:gd name="connsiteY4" fmla="*/ 319924 h 351769"/>
                <a:gd name="connsiteX0" fmla="*/ 720080 w 781597"/>
                <a:gd name="connsiteY0" fmla="*/ 288032 h 319877"/>
                <a:gd name="connsiteX1" fmla="*/ 432048 w 781597"/>
                <a:gd name="connsiteY1" fmla="*/ 72008 h 319877"/>
                <a:gd name="connsiteX2" fmla="*/ 0 w 781597"/>
                <a:gd name="connsiteY2" fmla="*/ 0 h 319877"/>
                <a:gd name="connsiteX3" fmla="*/ 0 w 781597"/>
                <a:gd name="connsiteY3" fmla="*/ 319877 h 319877"/>
                <a:gd name="connsiteX4" fmla="*/ 720080 w 781597"/>
                <a:gd name="connsiteY4" fmla="*/ 288032 h 319877"/>
                <a:gd name="connsiteX0" fmla="*/ 720080 w 781597"/>
                <a:gd name="connsiteY0" fmla="*/ 288032 h 319877"/>
                <a:gd name="connsiteX1" fmla="*/ 432048 w 781597"/>
                <a:gd name="connsiteY1" fmla="*/ 0 h 319877"/>
                <a:gd name="connsiteX2" fmla="*/ 0 w 781597"/>
                <a:gd name="connsiteY2" fmla="*/ 0 h 319877"/>
                <a:gd name="connsiteX3" fmla="*/ 0 w 781597"/>
                <a:gd name="connsiteY3" fmla="*/ 319877 h 319877"/>
                <a:gd name="connsiteX4" fmla="*/ 720080 w 781597"/>
                <a:gd name="connsiteY4" fmla="*/ 288032 h 319877"/>
                <a:gd name="connsiteX0" fmla="*/ 720080 w 720080"/>
                <a:gd name="connsiteY0" fmla="*/ 288032 h 319877"/>
                <a:gd name="connsiteX1" fmla="*/ 432048 w 720080"/>
                <a:gd name="connsiteY1" fmla="*/ 0 h 319877"/>
                <a:gd name="connsiteX2" fmla="*/ 0 w 720080"/>
                <a:gd name="connsiteY2" fmla="*/ 0 h 319877"/>
                <a:gd name="connsiteX3" fmla="*/ 0 w 720080"/>
                <a:gd name="connsiteY3" fmla="*/ 319877 h 319877"/>
                <a:gd name="connsiteX4" fmla="*/ 720080 w 720080"/>
                <a:gd name="connsiteY4" fmla="*/ 288032 h 319877"/>
                <a:gd name="connsiteX0" fmla="*/ 720080 w 720080"/>
                <a:gd name="connsiteY0" fmla="*/ 288032 h 319877"/>
                <a:gd name="connsiteX1" fmla="*/ 432048 w 720080"/>
                <a:gd name="connsiteY1" fmla="*/ 72008 h 319877"/>
                <a:gd name="connsiteX2" fmla="*/ 0 w 720080"/>
                <a:gd name="connsiteY2" fmla="*/ 0 h 319877"/>
                <a:gd name="connsiteX3" fmla="*/ 0 w 720080"/>
                <a:gd name="connsiteY3" fmla="*/ 319877 h 319877"/>
                <a:gd name="connsiteX4" fmla="*/ 720080 w 720080"/>
                <a:gd name="connsiteY4" fmla="*/ 288032 h 319877"/>
                <a:gd name="connsiteX0" fmla="*/ 720080 w 720080"/>
                <a:gd name="connsiteY0" fmla="*/ 257439 h 289284"/>
                <a:gd name="connsiteX1" fmla="*/ 432048 w 720080"/>
                <a:gd name="connsiteY1" fmla="*/ 41415 h 289284"/>
                <a:gd name="connsiteX2" fmla="*/ 13597 w 720080"/>
                <a:gd name="connsiteY2" fmla="*/ 0 h 289284"/>
                <a:gd name="connsiteX3" fmla="*/ 0 w 720080"/>
                <a:gd name="connsiteY3" fmla="*/ 289284 h 289284"/>
                <a:gd name="connsiteX4" fmla="*/ 720080 w 720080"/>
                <a:gd name="connsiteY4" fmla="*/ 257439 h 289284"/>
                <a:gd name="connsiteX0" fmla="*/ 720080 w 720080"/>
                <a:gd name="connsiteY0" fmla="*/ 260214 h 292059"/>
                <a:gd name="connsiteX1" fmla="*/ 398056 w 720080"/>
                <a:gd name="connsiteY1" fmla="*/ 0 h 292059"/>
                <a:gd name="connsiteX2" fmla="*/ 13597 w 720080"/>
                <a:gd name="connsiteY2" fmla="*/ 2775 h 292059"/>
                <a:gd name="connsiteX3" fmla="*/ 0 w 720080"/>
                <a:gd name="connsiteY3" fmla="*/ 292059 h 292059"/>
                <a:gd name="connsiteX4" fmla="*/ 720080 w 720080"/>
                <a:gd name="connsiteY4" fmla="*/ 260214 h 292059"/>
                <a:gd name="connsiteX0" fmla="*/ 864096 w 864096"/>
                <a:gd name="connsiteY0" fmla="*/ 260214 h 292059"/>
                <a:gd name="connsiteX1" fmla="*/ 398056 w 864096"/>
                <a:gd name="connsiteY1" fmla="*/ 0 h 292059"/>
                <a:gd name="connsiteX2" fmla="*/ 13597 w 864096"/>
                <a:gd name="connsiteY2" fmla="*/ 2775 h 292059"/>
                <a:gd name="connsiteX3" fmla="*/ 0 w 864096"/>
                <a:gd name="connsiteY3" fmla="*/ 292059 h 292059"/>
                <a:gd name="connsiteX4" fmla="*/ 864096 w 864096"/>
                <a:gd name="connsiteY4" fmla="*/ 260214 h 292059"/>
                <a:gd name="connsiteX0" fmla="*/ 864096 w 864096"/>
                <a:gd name="connsiteY0" fmla="*/ 260214 h 292059"/>
                <a:gd name="connsiteX1" fmla="*/ 649782 w 864096"/>
                <a:gd name="connsiteY1" fmla="*/ 135010 h 292059"/>
                <a:gd name="connsiteX2" fmla="*/ 398056 w 864096"/>
                <a:gd name="connsiteY2" fmla="*/ 0 h 292059"/>
                <a:gd name="connsiteX3" fmla="*/ 13597 w 864096"/>
                <a:gd name="connsiteY3" fmla="*/ 2775 h 292059"/>
                <a:gd name="connsiteX4" fmla="*/ 0 w 864096"/>
                <a:gd name="connsiteY4" fmla="*/ 292059 h 292059"/>
                <a:gd name="connsiteX5" fmla="*/ 864096 w 864096"/>
                <a:gd name="connsiteY5" fmla="*/ 260214 h 292059"/>
                <a:gd name="connsiteX0" fmla="*/ 864096 w 864096"/>
                <a:gd name="connsiteY0" fmla="*/ 260214 h 292059"/>
                <a:gd name="connsiteX1" fmla="*/ 648072 w 864096"/>
                <a:gd name="connsiteY1" fmla="*/ 188206 h 292059"/>
                <a:gd name="connsiteX2" fmla="*/ 398056 w 864096"/>
                <a:gd name="connsiteY2" fmla="*/ 0 h 292059"/>
                <a:gd name="connsiteX3" fmla="*/ 13597 w 864096"/>
                <a:gd name="connsiteY3" fmla="*/ 2775 h 292059"/>
                <a:gd name="connsiteX4" fmla="*/ 0 w 864096"/>
                <a:gd name="connsiteY4" fmla="*/ 292059 h 292059"/>
                <a:gd name="connsiteX5" fmla="*/ 864096 w 864096"/>
                <a:gd name="connsiteY5" fmla="*/ 260214 h 292059"/>
                <a:gd name="connsiteX0" fmla="*/ 857498 w 857498"/>
                <a:gd name="connsiteY0" fmla="*/ 260214 h 284547"/>
                <a:gd name="connsiteX1" fmla="*/ 641474 w 857498"/>
                <a:gd name="connsiteY1" fmla="*/ 188206 h 284547"/>
                <a:gd name="connsiteX2" fmla="*/ 391458 w 857498"/>
                <a:gd name="connsiteY2" fmla="*/ 0 h 284547"/>
                <a:gd name="connsiteX3" fmla="*/ 6999 w 857498"/>
                <a:gd name="connsiteY3" fmla="*/ 2775 h 284547"/>
                <a:gd name="connsiteX4" fmla="*/ 0 w 857498"/>
                <a:gd name="connsiteY4" fmla="*/ 284547 h 284547"/>
                <a:gd name="connsiteX5" fmla="*/ 857498 w 857498"/>
                <a:gd name="connsiteY5" fmla="*/ 260214 h 284547"/>
                <a:gd name="connsiteX0" fmla="*/ 850499 w 850499"/>
                <a:gd name="connsiteY0" fmla="*/ 260214 h 307085"/>
                <a:gd name="connsiteX1" fmla="*/ 634475 w 850499"/>
                <a:gd name="connsiteY1" fmla="*/ 188206 h 307085"/>
                <a:gd name="connsiteX2" fmla="*/ 384459 w 850499"/>
                <a:gd name="connsiteY2" fmla="*/ 0 h 307085"/>
                <a:gd name="connsiteX3" fmla="*/ 0 w 850499"/>
                <a:gd name="connsiteY3" fmla="*/ 2775 h 307085"/>
                <a:gd name="connsiteX4" fmla="*/ 12793 w 850499"/>
                <a:gd name="connsiteY4" fmla="*/ 307085 h 307085"/>
                <a:gd name="connsiteX5" fmla="*/ 850499 w 850499"/>
                <a:gd name="connsiteY5" fmla="*/ 260214 h 307085"/>
                <a:gd name="connsiteX0" fmla="*/ 1002239 w 1002239"/>
                <a:gd name="connsiteY0" fmla="*/ 297777 h 307085"/>
                <a:gd name="connsiteX1" fmla="*/ 634475 w 1002239"/>
                <a:gd name="connsiteY1" fmla="*/ 188206 h 307085"/>
                <a:gd name="connsiteX2" fmla="*/ 384459 w 1002239"/>
                <a:gd name="connsiteY2" fmla="*/ 0 h 307085"/>
                <a:gd name="connsiteX3" fmla="*/ 0 w 1002239"/>
                <a:gd name="connsiteY3" fmla="*/ 2775 h 307085"/>
                <a:gd name="connsiteX4" fmla="*/ 12793 w 1002239"/>
                <a:gd name="connsiteY4" fmla="*/ 307085 h 307085"/>
                <a:gd name="connsiteX5" fmla="*/ 1002239 w 1002239"/>
                <a:gd name="connsiteY5" fmla="*/ 297777 h 307085"/>
                <a:gd name="connsiteX0" fmla="*/ 989446 w 989446"/>
                <a:gd name="connsiteY0" fmla="*/ 297777 h 307085"/>
                <a:gd name="connsiteX1" fmla="*/ 621682 w 989446"/>
                <a:gd name="connsiteY1" fmla="*/ 188206 h 307085"/>
                <a:gd name="connsiteX2" fmla="*/ 371666 w 989446"/>
                <a:gd name="connsiteY2" fmla="*/ 0 h 307085"/>
                <a:gd name="connsiteX3" fmla="*/ 13597 w 989446"/>
                <a:gd name="connsiteY3" fmla="*/ 2775 h 307085"/>
                <a:gd name="connsiteX4" fmla="*/ 0 w 989446"/>
                <a:gd name="connsiteY4" fmla="*/ 307085 h 307085"/>
                <a:gd name="connsiteX5" fmla="*/ 989446 w 989446"/>
                <a:gd name="connsiteY5" fmla="*/ 297777 h 307085"/>
                <a:gd name="connsiteX0" fmla="*/ 1008836 w 1008836"/>
                <a:gd name="connsiteY0" fmla="*/ 297777 h 307085"/>
                <a:gd name="connsiteX1" fmla="*/ 641072 w 1008836"/>
                <a:gd name="connsiteY1" fmla="*/ 188206 h 307085"/>
                <a:gd name="connsiteX2" fmla="*/ 391056 w 1008836"/>
                <a:gd name="connsiteY2" fmla="*/ 0 h 307085"/>
                <a:gd name="connsiteX3" fmla="*/ 0 w 1008836"/>
                <a:gd name="connsiteY3" fmla="*/ 2775 h 307085"/>
                <a:gd name="connsiteX4" fmla="*/ 19390 w 1008836"/>
                <a:gd name="connsiteY4" fmla="*/ 307085 h 307085"/>
                <a:gd name="connsiteX5" fmla="*/ 1008836 w 1008836"/>
                <a:gd name="connsiteY5" fmla="*/ 297777 h 307085"/>
                <a:gd name="connsiteX0" fmla="*/ 1008836 w 1008836"/>
                <a:gd name="connsiteY0" fmla="*/ 297777 h 307085"/>
                <a:gd name="connsiteX1" fmla="*/ 614208 w 1008836"/>
                <a:gd name="connsiteY1" fmla="*/ 247943 h 307085"/>
                <a:gd name="connsiteX2" fmla="*/ 391056 w 1008836"/>
                <a:gd name="connsiteY2" fmla="*/ 0 h 307085"/>
                <a:gd name="connsiteX3" fmla="*/ 0 w 1008836"/>
                <a:gd name="connsiteY3" fmla="*/ 2775 h 307085"/>
                <a:gd name="connsiteX4" fmla="*/ 19390 w 1008836"/>
                <a:gd name="connsiteY4" fmla="*/ 307085 h 307085"/>
                <a:gd name="connsiteX5" fmla="*/ 1008836 w 1008836"/>
                <a:gd name="connsiteY5" fmla="*/ 297777 h 307085"/>
                <a:gd name="connsiteX0" fmla="*/ 1008836 w 1008836"/>
                <a:gd name="connsiteY0" fmla="*/ 297777 h 307085"/>
                <a:gd name="connsiteX1" fmla="*/ 614208 w 1008836"/>
                <a:gd name="connsiteY1" fmla="*/ 247943 h 307085"/>
                <a:gd name="connsiteX2" fmla="*/ 391056 w 1008836"/>
                <a:gd name="connsiteY2" fmla="*/ 0 h 307085"/>
                <a:gd name="connsiteX3" fmla="*/ 0 w 1008836"/>
                <a:gd name="connsiteY3" fmla="*/ 2775 h 307085"/>
                <a:gd name="connsiteX4" fmla="*/ 19390 w 1008836"/>
                <a:gd name="connsiteY4" fmla="*/ 307085 h 307085"/>
                <a:gd name="connsiteX5" fmla="*/ 1008836 w 1008836"/>
                <a:gd name="connsiteY5" fmla="*/ 297777 h 307085"/>
                <a:gd name="connsiteX0" fmla="*/ 1008836 w 1008836"/>
                <a:gd name="connsiteY0" fmla="*/ 297777 h 307085"/>
                <a:gd name="connsiteX1" fmla="*/ 614208 w 1008836"/>
                <a:gd name="connsiteY1" fmla="*/ 247943 h 307085"/>
                <a:gd name="connsiteX2" fmla="*/ 356515 w 1008836"/>
                <a:gd name="connsiteY2" fmla="*/ 0 h 307085"/>
                <a:gd name="connsiteX3" fmla="*/ 0 w 1008836"/>
                <a:gd name="connsiteY3" fmla="*/ 2775 h 307085"/>
                <a:gd name="connsiteX4" fmla="*/ 19390 w 1008836"/>
                <a:gd name="connsiteY4" fmla="*/ 307085 h 307085"/>
                <a:gd name="connsiteX5" fmla="*/ 1008836 w 1008836"/>
                <a:gd name="connsiteY5" fmla="*/ 297777 h 307085"/>
                <a:gd name="connsiteX0" fmla="*/ 989446 w 989446"/>
                <a:gd name="connsiteY0" fmla="*/ 297777 h 307085"/>
                <a:gd name="connsiteX1" fmla="*/ 594818 w 989446"/>
                <a:gd name="connsiteY1" fmla="*/ 247943 h 307085"/>
                <a:gd name="connsiteX2" fmla="*/ 337125 w 989446"/>
                <a:gd name="connsiteY2" fmla="*/ 0 h 307085"/>
                <a:gd name="connsiteX3" fmla="*/ 7476 w 989446"/>
                <a:gd name="connsiteY3" fmla="*/ 2775 h 307085"/>
                <a:gd name="connsiteX4" fmla="*/ 0 w 989446"/>
                <a:gd name="connsiteY4" fmla="*/ 307085 h 307085"/>
                <a:gd name="connsiteX5" fmla="*/ 989446 w 989446"/>
                <a:gd name="connsiteY5" fmla="*/ 297777 h 307085"/>
                <a:gd name="connsiteX0" fmla="*/ 981969 w 981969"/>
                <a:gd name="connsiteY0" fmla="*/ 297777 h 307085"/>
                <a:gd name="connsiteX1" fmla="*/ 587341 w 981969"/>
                <a:gd name="connsiteY1" fmla="*/ 247943 h 307085"/>
                <a:gd name="connsiteX2" fmla="*/ 329648 w 981969"/>
                <a:gd name="connsiteY2" fmla="*/ 0 h 307085"/>
                <a:gd name="connsiteX3" fmla="*/ -1 w 981969"/>
                <a:gd name="connsiteY3" fmla="*/ 2775 h 307085"/>
                <a:gd name="connsiteX4" fmla="*/ 198 w 981969"/>
                <a:gd name="connsiteY4" fmla="*/ 307085 h 307085"/>
                <a:gd name="connsiteX5" fmla="*/ 981969 w 981969"/>
                <a:gd name="connsiteY5" fmla="*/ 297777 h 307085"/>
                <a:gd name="connsiteX0" fmla="*/ 981971 w 981971"/>
                <a:gd name="connsiteY0" fmla="*/ 297777 h 307085"/>
                <a:gd name="connsiteX1" fmla="*/ 587343 w 981971"/>
                <a:gd name="connsiteY1" fmla="*/ 247943 h 307085"/>
                <a:gd name="connsiteX2" fmla="*/ 329650 w 981971"/>
                <a:gd name="connsiteY2" fmla="*/ 0 h 307085"/>
                <a:gd name="connsiteX3" fmla="*/ 1 w 981971"/>
                <a:gd name="connsiteY3" fmla="*/ 2775 h 307085"/>
                <a:gd name="connsiteX4" fmla="*/ 4038 w 981971"/>
                <a:gd name="connsiteY4" fmla="*/ 307085 h 307085"/>
                <a:gd name="connsiteX5" fmla="*/ 981971 w 981971"/>
                <a:gd name="connsiteY5" fmla="*/ 297777 h 307085"/>
                <a:gd name="connsiteX0" fmla="*/ 977934 w 977934"/>
                <a:gd name="connsiteY0" fmla="*/ 297777 h 307085"/>
                <a:gd name="connsiteX1" fmla="*/ 583306 w 977934"/>
                <a:gd name="connsiteY1" fmla="*/ 247943 h 307085"/>
                <a:gd name="connsiteX2" fmla="*/ 325613 w 977934"/>
                <a:gd name="connsiteY2" fmla="*/ 0 h 307085"/>
                <a:gd name="connsiteX3" fmla="*/ 3641 w 977934"/>
                <a:gd name="connsiteY3" fmla="*/ 7372 h 307085"/>
                <a:gd name="connsiteX4" fmla="*/ 1 w 977934"/>
                <a:gd name="connsiteY4" fmla="*/ 307085 h 307085"/>
                <a:gd name="connsiteX5" fmla="*/ 977934 w 977934"/>
                <a:gd name="connsiteY5" fmla="*/ 297777 h 307085"/>
                <a:gd name="connsiteX0" fmla="*/ 978131 w 978131"/>
                <a:gd name="connsiteY0" fmla="*/ 297777 h 307085"/>
                <a:gd name="connsiteX1" fmla="*/ 583503 w 978131"/>
                <a:gd name="connsiteY1" fmla="*/ 247943 h 307085"/>
                <a:gd name="connsiteX2" fmla="*/ 325810 w 978131"/>
                <a:gd name="connsiteY2" fmla="*/ 0 h 307085"/>
                <a:gd name="connsiteX3" fmla="*/ 0 w 978131"/>
                <a:gd name="connsiteY3" fmla="*/ 7372 h 307085"/>
                <a:gd name="connsiteX4" fmla="*/ 198 w 978131"/>
                <a:gd name="connsiteY4" fmla="*/ 307085 h 307085"/>
                <a:gd name="connsiteX5" fmla="*/ 978131 w 978131"/>
                <a:gd name="connsiteY5" fmla="*/ 297777 h 307085"/>
                <a:gd name="connsiteX0" fmla="*/ 978131 w 978131"/>
                <a:gd name="connsiteY0" fmla="*/ 297777 h 307085"/>
                <a:gd name="connsiteX1" fmla="*/ 583503 w 978131"/>
                <a:gd name="connsiteY1" fmla="*/ 247943 h 307085"/>
                <a:gd name="connsiteX2" fmla="*/ 283595 w 978131"/>
                <a:gd name="connsiteY2" fmla="*/ 0 h 307085"/>
                <a:gd name="connsiteX3" fmla="*/ 0 w 978131"/>
                <a:gd name="connsiteY3" fmla="*/ 7372 h 307085"/>
                <a:gd name="connsiteX4" fmla="*/ 198 w 978131"/>
                <a:gd name="connsiteY4" fmla="*/ 307085 h 307085"/>
                <a:gd name="connsiteX5" fmla="*/ 978131 w 978131"/>
                <a:gd name="connsiteY5" fmla="*/ 297777 h 307085"/>
                <a:gd name="connsiteX0" fmla="*/ 978131 w 978131"/>
                <a:gd name="connsiteY0" fmla="*/ 297777 h 307085"/>
                <a:gd name="connsiteX1" fmla="*/ 560477 w 978131"/>
                <a:gd name="connsiteY1" fmla="*/ 257132 h 307085"/>
                <a:gd name="connsiteX2" fmla="*/ 283595 w 978131"/>
                <a:gd name="connsiteY2" fmla="*/ 0 h 307085"/>
                <a:gd name="connsiteX3" fmla="*/ 0 w 978131"/>
                <a:gd name="connsiteY3" fmla="*/ 7372 h 307085"/>
                <a:gd name="connsiteX4" fmla="*/ 198 w 978131"/>
                <a:gd name="connsiteY4" fmla="*/ 307085 h 307085"/>
                <a:gd name="connsiteX5" fmla="*/ 978131 w 978131"/>
                <a:gd name="connsiteY5" fmla="*/ 297777 h 307085"/>
                <a:gd name="connsiteX0" fmla="*/ 978131 w 978131"/>
                <a:gd name="connsiteY0" fmla="*/ 297777 h 307085"/>
                <a:gd name="connsiteX1" fmla="*/ 560477 w 978131"/>
                <a:gd name="connsiteY1" fmla="*/ 257132 h 307085"/>
                <a:gd name="connsiteX2" fmla="*/ 283595 w 978131"/>
                <a:gd name="connsiteY2" fmla="*/ 0 h 307085"/>
                <a:gd name="connsiteX3" fmla="*/ 0 w 978131"/>
                <a:gd name="connsiteY3" fmla="*/ 7372 h 307085"/>
                <a:gd name="connsiteX4" fmla="*/ 198 w 978131"/>
                <a:gd name="connsiteY4" fmla="*/ 307085 h 307085"/>
                <a:gd name="connsiteX5" fmla="*/ 978131 w 978131"/>
                <a:gd name="connsiteY5" fmla="*/ 297777 h 307085"/>
                <a:gd name="connsiteX0" fmla="*/ 985806 w 985806"/>
                <a:gd name="connsiteY0" fmla="*/ 316157 h 316157"/>
                <a:gd name="connsiteX1" fmla="*/ 560477 w 985806"/>
                <a:gd name="connsiteY1" fmla="*/ 257132 h 316157"/>
                <a:gd name="connsiteX2" fmla="*/ 283595 w 985806"/>
                <a:gd name="connsiteY2" fmla="*/ 0 h 316157"/>
                <a:gd name="connsiteX3" fmla="*/ 0 w 985806"/>
                <a:gd name="connsiteY3" fmla="*/ 7372 h 316157"/>
                <a:gd name="connsiteX4" fmla="*/ 198 w 985806"/>
                <a:gd name="connsiteY4" fmla="*/ 307085 h 316157"/>
                <a:gd name="connsiteX5" fmla="*/ 985806 w 985806"/>
                <a:gd name="connsiteY5" fmla="*/ 316157 h 316157"/>
                <a:gd name="connsiteX0" fmla="*/ 993481 w 993481"/>
                <a:gd name="connsiteY0" fmla="*/ 316157 h 316157"/>
                <a:gd name="connsiteX1" fmla="*/ 560477 w 993481"/>
                <a:gd name="connsiteY1" fmla="*/ 257132 h 316157"/>
                <a:gd name="connsiteX2" fmla="*/ 283595 w 993481"/>
                <a:gd name="connsiteY2" fmla="*/ 0 h 316157"/>
                <a:gd name="connsiteX3" fmla="*/ 0 w 993481"/>
                <a:gd name="connsiteY3" fmla="*/ 7372 h 316157"/>
                <a:gd name="connsiteX4" fmla="*/ 198 w 993481"/>
                <a:gd name="connsiteY4" fmla="*/ 307085 h 316157"/>
                <a:gd name="connsiteX5" fmla="*/ 993481 w 993481"/>
                <a:gd name="connsiteY5" fmla="*/ 316157 h 316157"/>
                <a:gd name="connsiteX0" fmla="*/ 993481 w 993481"/>
                <a:gd name="connsiteY0" fmla="*/ 316157 h 316157"/>
                <a:gd name="connsiteX1" fmla="*/ 560477 w 993481"/>
                <a:gd name="connsiteY1" fmla="*/ 257132 h 316157"/>
                <a:gd name="connsiteX2" fmla="*/ 283595 w 993481"/>
                <a:gd name="connsiteY2" fmla="*/ 0 h 316157"/>
                <a:gd name="connsiteX3" fmla="*/ 0 w 993481"/>
                <a:gd name="connsiteY3" fmla="*/ 7372 h 316157"/>
                <a:gd name="connsiteX4" fmla="*/ 198 w 993481"/>
                <a:gd name="connsiteY4" fmla="*/ 307085 h 316157"/>
                <a:gd name="connsiteX5" fmla="*/ 993481 w 993481"/>
                <a:gd name="connsiteY5" fmla="*/ 316157 h 316157"/>
                <a:gd name="connsiteX0" fmla="*/ 993481 w 993481"/>
                <a:gd name="connsiteY0" fmla="*/ 316157 h 316157"/>
                <a:gd name="connsiteX1" fmla="*/ 533612 w 993481"/>
                <a:gd name="connsiteY1" fmla="*/ 257133 h 316157"/>
                <a:gd name="connsiteX2" fmla="*/ 283595 w 993481"/>
                <a:gd name="connsiteY2" fmla="*/ 0 h 316157"/>
                <a:gd name="connsiteX3" fmla="*/ 0 w 993481"/>
                <a:gd name="connsiteY3" fmla="*/ 7372 h 316157"/>
                <a:gd name="connsiteX4" fmla="*/ 198 w 993481"/>
                <a:gd name="connsiteY4" fmla="*/ 307085 h 316157"/>
                <a:gd name="connsiteX5" fmla="*/ 993481 w 993481"/>
                <a:gd name="connsiteY5" fmla="*/ 316157 h 316157"/>
                <a:gd name="connsiteX0" fmla="*/ 993481 w 993481"/>
                <a:gd name="connsiteY0" fmla="*/ 316157 h 316157"/>
                <a:gd name="connsiteX1" fmla="*/ 545126 w 993481"/>
                <a:gd name="connsiteY1" fmla="*/ 275513 h 316157"/>
                <a:gd name="connsiteX2" fmla="*/ 283595 w 993481"/>
                <a:gd name="connsiteY2" fmla="*/ 0 h 316157"/>
                <a:gd name="connsiteX3" fmla="*/ 0 w 993481"/>
                <a:gd name="connsiteY3" fmla="*/ 7372 h 316157"/>
                <a:gd name="connsiteX4" fmla="*/ 198 w 993481"/>
                <a:gd name="connsiteY4" fmla="*/ 307085 h 316157"/>
                <a:gd name="connsiteX5" fmla="*/ 993481 w 993481"/>
                <a:gd name="connsiteY5" fmla="*/ 316157 h 31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481" h="316157">
                  <a:moveTo>
                    <a:pt x="993481" y="316157"/>
                  </a:moveTo>
                  <a:cubicBezTo>
                    <a:pt x="854263" y="311800"/>
                    <a:pt x="684344" y="325823"/>
                    <a:pt x="545126" y="275513"/>
                  </a:cubicBezTo>
                  <a:cubicBezTo>
                    <a:pt x="397823" y="169890"/>
                    <a:pt x="357979" y="82648"/>
                    <a:pt x="283595" y="0"/>
                  </a:cubicBezTo>
                  <a:lnTo>
                    <a:pt x="0" y="7372"/>
                  </a:lnTo>
                  <a:cubicBezTo>
                    <a:pt x="66" y="108809"/>
                    <a:pt x="132" y="205648"/>
                    <a:pt x="198" y="307085"/>
                  </a:cubicBezTo>
                  <a:lnTo>
                    <a:pt x="993481" y="316157"/>
                  </a:lnTo>
                  <a:close/>
                </a:path>
              </a:pathLst>
            </a:custGeom>
            <a:pattFill prst="wdDnDiag">
              <a:fgClr>
                <a:srgbClr val="CC0066"/>
              </a:fgClr>
              <a:bgClr>
                <a:schemeClr val="bg1"/>
              </a:bgClr>
            </a:pattFill>
            <a:ln w="34925" cap="flat" cmpd="sng" algn="ctr">
              <a:solidFill>
                <a:srgbClr val="CC0066"/>
              </a:solid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86" name="Freeform 154"/>
            <p:cNvSpPr>
              <a:spLocks/>
            </p:cNvSpPr>
            <p:nvPr/>
          </p:nvSpPr>
          <p:spPr bwMode="auto">
            <a:xfrm>
              <a:off x="6720015" y="4436536"/>
              <a:ext cx="342611" cy="248748"/>
            </a:xfrm>
            <a:custGeom>
              <a:avLst/>
              <a:gdLst>
                <a:gd name="T0" fmla="*/ 0 w 442"/>
                <a:gd name="T1" fmla="*/ 423406499 h 270"/>
                <a:gd name="T2" fmla="*/ 298642562 w 442"/>
                <a:gd name="T3" fmla="*/ 234713780 h 270"/>
                <a:gd name="T4" fmla="*/ 450260836 w 442"/>
                <a:gd name="T5" fmla="*/ 128862914 h 270"/>
                <a:gd name="T6" fmla="*/ 578906140 w 442"/>
                <a:gd name="T7" fmla="*/ 55227396 h 270"/>
                <a:gd name="T8" fmla="*/ 716740935 w 442"/>
                <a:gd name="T9" fmla="*/ 41420168 h 270"/>
                <a:gd name="T10" fmla="*/ 836198263 w 442"/>
                <a:gd name="T11" fmla="*/ 0 h 270"/>
                <a:gd name="T12" fmla="*/ 1015383497 w 442"/>
                <a:gd name="T13" fmla="*/ 312951707 h 270"/>
                <a:gd name="T14" fmla="*/ 114861824 w 442"/>
                <a:gd name="T15" fmla="*/ 621302521 h 270"/>
                <a:gd name="T16" fmla="*/ 0 w 442"/>
                <a:gd name="T17" fmla="*/ 423406499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2"/>
                <a:gd name="T28" fmla="*/ 0 h 270"/>
                <a:gd name="T29" fmla="*/ 442 w 442"/>
                <a:gd name="T30" fmla="*/ 270 h 270"/>
                <a:gd name="connsiteX0" fmla="*/ 0 w 10000"/>
                <a:gd name="connsiteY0" fmla="*/ 6815 h 10549"/>
                <a:gd name="connsiteX1" fmla="*/ 2941 w 10000"/>
                <a:gd name="connsiteY1" fmla="*/ 3778 h 10549"/>
                <a:gd name="connsiteX2" fmla="*/ 4434 w 10000"/>
                <a:gd name="connsiteY2" fmla="*/ 2074 h 10549"/>
                <a:gd name="connsiteX3" fmla="*/ 5701 w 10000"/>
                <a:gd name="connsiteY3" fmla="*/ 889 h 10549"/>
                <a:gd name="connsiteX4" fmla="*/ 7059 w 10000"/>
                <a:gd name="connsiteY4" fmla="*/ 667 h 10549"/>
                <a:gd name="connsiteX5" fmla="*/ 8235 w 10000"/>
                <a:gd name="connsiteY5" fmla="*/ 0 h 10549"/>
                <a:gd name="connsiteX6" fmla="*/ 10000 w 10000"/>
                <a:gd name="connsiteY6" fmla="*/ 5037 h 10549"/>
                <a:gd name="connsiteX7" fmla="*/ 0 w 10000"/>
                <a:gd name="connsiteY7" fmla="*/ 10549 h 10549"/>
                <a:gd name="connsiteX8" fmla="*/ 0 w 10000"/>
                <a:gd name="connsiteY8" fmla="*/ 6815 h 10549"/>
                <a:gd name="connsiteX0" fmla="*/ 0 w 8235"/>
                <a:gd name="connsiteY0" fmla="*/ 6815 h 10549"/>
                <a:gd name="connsiteX1" fmla="*/ 2941 w 8235"/>
                <a:gd name="connsiteY1" fmla="*/ 3778 h 10549"/>
                <a:gd name="connsiteX2" fmla="*/ 4434 w 8235"/>
                <a:gd name="connsiteY2" fmla="*/ 2074 h 10549"/>
                <a:gd name="connsiteX3" fmla="*/ 5701 w 8235"/>
                <a:gd name="connsiteY3" fmla="*/ 889 h 10549"/>
                <a:gd name="connsiteX4" fmla="*/ 7059 w 8235"/>
                <a:gd name="connsiteY4" fmla="*/ 667 h 10549"/>
                <a:gd name="connsiteX5" fmla="*/ 8235 w 8235"/>
                <a:gd name="connsiteY5" fmla="*/ 0 h 10549"/>
                <a:gd name="connsiteX6" fmla="*/ 5374 w 8235"/>
                <a:gd name="connsiteY6" fmla="*/ 10549 h 10549"/>
                <a:gd name="connsiteX7" fmla="*/ 0 w 8235"/>
                <a:gd name="connsiteY7" fmla="*/ 10549 h 10549"/>
                <a:gd name="connsiteX8" fmla="*/ 0 w 8235"/>
                <a:gd name="connsiteY8" fmla="*/ 6815 h 10549"/>
                <a:gd name="connsiteX0" fmla="*/ 5221 w 10000"/>
                <a:gd name="connsiteY0" fmla="*/ 0 h 10000"/>
                <a:gd name="connsiteX1" fmla="*/ 3571 w 10000"/>
                <a:gd name="connsiteY1" fmla="*/ 3581 h 10000"/>
                <a:gd name="connsiteX2" fmla="*/ 5384 w 10000"/>
                <a:gd name="connsiteY2" fmla="*/ 1966 h 10000"/>
                <a:gd name="connsiteX3" fmla="*/ 6923 w 10000"/>
                <a:gd name="connsiteY3" fmla="*/ 843 h 10000"/>
                <a:gd name="connsiteX4" fmla="*/ 8572 w 10000"/>
                <a:gd name="connsiteY4" fmla="*/ 632 h 10000"/>
                <a:gd name="connsiteX5" fmla="*/ 10000 w 10000"/>
                <a:gd name="connsiteY5" fmla="*/ 0 h 10000"/>
                <a:gd name="connsiteX6" fmla="*/ 6526 w 10000"/>
                <a:gd name="connsiteY6" fmla="*/ 10000 h 10000"/>
                <a:gd name="connsiteX7" fmla="*/ 0 w 10000"/>
                <a:gd name="connsiteY7" fmla="*/ 10000 h 10000"/>
                <a:gd name="connsiteX8" fmla="*/ 5221 w 10000"/>
                <a:gd name="connsiteY8" fmla="*/ 0 h 10000"/>
                <a:gd name="connsiteX0" fmla="*/ 5221 w 10000"/>
                <a:gd name="connsiteY0" fmla="*/ 0 h 10000"/>
                <a:gd name="connsiteX1" fmla="*/ 5384 w 10000"/>
                <a:gd name="connsiteY1" fmla="*/ 1966 h 10000"/>
                <a:gd name="connsiteX2" fmla="*/ 6923 w 10000"/>
                <a:gd name="connsiteY2" fmla="*/ 843 h 10000"/>
                <a:gd name="connsiteX3" fmla="*/ 8572 w 10000"/>
                <a:gd name="connsiteY3" fmla="*/ 632 h 10000"/>
                <a:gd name="connsiteX4" fmla="*/ 10000 w 10000"/>
                <a:gd name="connsiteY4" fmla="*/ 0 h 10000"/>
                <a:gd name="connsiteX5" fmla="*/ 6526 w 10000"/>
                <a:gd name="connsiteY5" fmla="*/ 10000 h 10000"/>
                <a:gd name="connsiteX6" fmla="*/ 0 w 10000"/>
                <a:gd name="connsiteY6" fmla="*/ 10000 h 10000"/>
                <a:gd name="connsiteX7" fmla="*/ 5221 w 10000"/>
                <a:gd name="connsiteY7" fmla="*/ 0 h 10000"/>
                <a:gd name="connsiteX0" fmla="*/ 5221 w 10000"/>
                <a:gd name="connsiteY0" fmla="*/ 1526 h 11526"/>
                <a:gd name="connsiteX1" fmla="*/ 6923 w 10000"/>
                <a:gd name="connsiteY1" fmla="*/ 2369 h 11526"/>
                <a:gd name="connsiteX2" fmla="*/ 8572 w 10000"/>
                <a:gd name="connsiteY2" fmla="*/ 2158 h 11526"/>
                <a:gd name="connsiteX3" fmla="*/ 10000 w 10000"/>
                <a:gd name="connsiteY3" fmla="*/ 1526 h 11526"/>
                <a:gd name="connsiteX4" fmla="*/ 6526 w 10000"/>
                <a:gd name="connsiteY4" fmla="*/ 11526 h 11526"/>
                <a:gd name="connsiteX5" fmla="*/ 0 w 10000"/>
                <a:gd name="connsiteY5" fmla="*/ 11526 h 11526"/>
                <a:gd name="connsiteX6" fmla="*/ 5221 w 10000"/>
                <a:gd name="connsiteY6" fmla="*/ 1526 h 11526"/>
                <a:gd name="connsiteX0" fmla="*/ 5221 w 10000"/>
                <a:gd name="connsiteY0" fmla="*/ 1561 h 11561"/>
                <a:gd name="connsiteX1" fmla="*/ 8572 w 10000"/>
                <a:gd name="connsiteY1" fmla="*/ 2193 h 11561"/>
                <a:gd name="connsiteX2" fmla="*/ 10000 w 10000"/>
                <a:gd name="connsiteY2" fmla="*/ 1561 h 11561"/>
                <a:gd name="connsiteX3" fmla="*/ 6526 w 10000"/>
                <a:gd name="connsiteY3" fmla="*/ 11561 h 11561"/>
                <a:gd name="connsiteX4" fmla="*/ 0 w 10000"/>
                <a:gd name="connsiteY4" fmla="*/ 11561 h 11561"/>
                <a:gd name="connsiteX5" fmla="*/ 5221 w 10000"/>
                <a:gd name="connsiteY5" fmla="*/ 1561 h 11561"/>
                <a:gd name="connsiteX0" fmla="*/ 5221 w 10000"/>
                <a:gd name="connsiteY0" fmla="*/ 1667 h 11667"/>
                <a:gd name="connsiteX1" fmla="*/ 10000 w 10000"/>
                <a:gd name="connsiteY1" fmla="*/ 1667 h 11667"/>
                <a:gd name="connsiteX2" fmla="*/ 6526 w 10000"/>
                <a:gd name="connsiteY2" fmla="*/ 11667 h 11667"/>
                <a:gd name="connsiteX3" fmla="*/ 0 w 10000"/>
                <a:gd name="connsiteY3" fmla="*/ 11667 h 11667"/>
                <a:gd name="connsiteX4" fmla="*/ 5221 w 10000"/>
                <a:gd name="connsiteY4" fmla="*/ 1667 h 11667"/>
                <a:gd name="connsiteX0" fmla="*/ 5221 w 7831"/>
                <a:gd name="connsiteY0" fmla="*/ 1667 h 11667"/>
                <a:gd name="connsiteX1" fmla="*/ 7831 w 7831"/>
                <a:gd name="connsiteY1" fmla="*/ 1667 h 11667"/>
                <a:gd name="connsiteX2" fmla="*/ 6526 w 7831"/>
                <a:gd name="connsiteY2" fmla="*/ 11667 h 11667"/>
                <a:gd name="connsiteX3" fmla="*/ 0 w 7831"/>
                <a:gd name="connsiteY3" fmla="*/ 11667 h 11667"/>
                <a:gd name="connsiteX4" fmla="*/ 5221 w 7831"/>
                <a:gd name="connsiteY4" fmla="*/ 1667 h 11667"/>
                <a:gd name="connsiteX0" fmla="*/ 6667 w 10277"/>
                <a:gd name="connsiteY0" fmla="*/ 1429 h 10000"/>
                <a:gd name="connsiteX1" fmla="*/ 10000 w 10277"/>
                <a:gd name="connsiteY1" fmla="*/ 1429 h 10000"/>
                <a:gd name="connsiteX2" fmla="*/ 8334 w 10277"/>
                <a:gd name="connsiteY2" fmla="*/ 10000 h 10000"/>
                <a:gd name="connsiteX3" fmla="*/ 0 w 10277"/>
                <a:gd name="connsiteY3" fmla="*/ 10000 h 10000"/>
                <a:gd name="connsiteX4" fmla="*/ 6667 w 10277"/>
                <a:gd name="connsiteY4" fmla="*/ 1429 h 10000"/>
                <a:gd name="connsiteX0" fmla="*/ 6667 w 10277"/>
                <a:gd name="connsiteY0" fmla="*/ 1429 h 10000"/>
                <a:gd name="connsiteX1" fmla="*/ 10000 w 10277"/>
                <a:gd name="connsiteY1" fmla="*/ 1429 h 10000"/>
                <a:gd name="connsiteX2" fmla="*/ 8334 w 10277"/>
                <a:gd name="connsiteY2" fmla="*/ 10000 h 10000"/>
                <a:gd name="connsiteX3" fmla="*/ 0 w 10277"/>
                <a:gd name="connsiteY3" fmla="*/ 10000 h 10000"/>
                <a:gd name="connsiteX4" fmla="*/ 6667 w 10277"/>
                <a:gd name="connsiteY4" fmla="*/ 1429 h 10000"/>
                <a:gd name="connsiteX0" fmla="*/ 6945 w 10555"/>
                <a:gd name="connsiteY0" fmla="*/ 1429 h 10000"/>
                <a:gd name="connsiteX1" fmla="*/ 10278 w 10555"/>
                <a:gd name="connsiteY1" fmla="*/ 1429 h 10000"/>
                <a:gd name="connsiteX2" fmla="*/ 8612 w 10555"/>
                <a:gd name="connsiteY2" fmla="*/ 10000 h 10000"/>
                <a:gd name="connsiteX3" fmla="*/ 278 w 10555"/>
                <a:gd name="connsiteY3" fmla="*/ 10000 h 10000"/>
                <a:gd name="connsiteX4" fmla="*/ 6945 w 10555"/>
                <a:gd name="connsiteY4" fmla="*/ 1429 h 10000"/>
                <a:gd name="connsiteX0" fmla="*/ 6667 w 10277"/>
                <a:gd name="connsiteY0" fmla="*/ 1429 h 10000"/>
                <a:gd name="connsiteX1" fmla="*/ 10000 w 10277"/>
                <a:gd name="connsiteY1" fmla="*/ 1429 h 10000"/>
                <a:gd name="connsiteX2" fmla="*/ 8334 w 10277"/>
                <a:gd name="connsiteY2" fmla="*/ 10000 h 10000"/>
                <a:gd name="connsiteX3" fmla="*/ 0 w 10277"/>
                <a:gd name="connsiteY3" fmla="*/ 10000 h 10000"/>
                <a:gd name="connsiteX4" fmla="*/ 6667 w 10277"/>
                <a:gd name="connsiteY4" fmla="*/ 1429 h 10000"/>
                <a:gd name="connsiteX0" fmla="*/ 6667 w 10278"/>
                <a:gd name="connsiteY0" fmla="*/ 1429 h 10000"/>
                <a:gd name="connsiteX1" fmla="*/ 10000 w 10278"/>
                <a:gd name="connsiteY1" fmla="*/ 1429 h 10000"/>
                <a:gd name="connsiteX2" fmla="*/ 8334 w 10278"/>
                <a:gd name="connsiteY2" fmla="*/ 10000 h 10000"/>
                <a:gd name="connsiteX3" fmla="*/ 0 w 10278"/>
                <a:gd name="connsiteY3" fmla="*/ 10000 h 10000"/>
                <a:gd name="connsiteX4" fmla="*/ 6667 w 10278"/>
                <a:gd name="connsiteY4" fmla="*/ 1429 h 10000"/>
                <a:gd name="connsiteX0" fmla="*/ 6667 w 10278"/>
                <a:gd name="connsiteY0" fmla="*/ 1429 h 10000"/>
                <a:gd name="connsiteX1" fmla="*/ 10000 w 10278"/>
                <a:gd name="connsiteY1" fmla="*/ 1429 h 10000"/>
                <a:gd name="connsiteX2" fmla="*/ 8334 w 10278"/>
                <a:gd name="connsiteY2" fmla="*/ 10000 h 10000"/>
                <a:gd name="connsiteX3" fmla="*/ 0 w 10278"/>
                <a:gd name="connsiteY3" fmla="*/ 10000 h 10000"/>
                <a:gd name="connsiteX4" fmla="*/ 6667 w 10278"/>
                <a:gd name="connsiteY4" fmla="*/ 1429 h 10000"/>
                <a:gd name="connsiteX0" fmla="*/ 6667 w 10278"/>
                <a:gd name="connsiteY0" fmla="*/ 0 h 8571"/>
                <a:gd name="connsiteX1" fmla="*/ 10000 w 10278"/>
                <a:gd name="connsiteY1" fmla="*/ 0 h 8571"/>
                <a:gd name="connsiteX2" fmla="*/ 8334 w 10278"/>
                <a:gd name="connsiteY2" fmla="*/ 8571 h 8571"/>
                <a:gd name="connsiteX3" fmla="*/ 0 w 10278"/>
                <a:gd name="connsiteY3" fmla="*/ 8571 h 8571"/>
                <a:gd name="connsiteX4" fmla="*/ 6667 w 10278"/>
                <a:gd name="connsiteY4" fmla="*/ 0 h 8571"/>
                <a:gd name="connsiteX0" fmla="*/ 6487 w 10000"/>
                <a:gd name="connsiteY0" fmla="*/ 0 h 10000"/>
                <a:gd name="connsiteX1" fmla="*/ 9730 w 10000"/>
                <a:gd name="connsiteY1" fmla="*/ 0 h 10000"/>
                <a:gd name="connsiteX2" fmla="*/ 8109 w 10000"/>
                <a:gd name="connsiteY2" fmla="*/ 10000 h 10000"/>
                <a:gd name="connsiteX3" fmla="*/ 0 w 10000"/>
                <a:gd name="connsiteY3" fmla="*/ 10000 h 10000"/>
                <a:gd name="connsiteX4" fmla="*/ 6487 w 10000"/>
                <a:gd name="connsiteY4" fmla="*/ 0 h 10000"/>
                <a:gd name="connsiteX0" fmla="*/ 5921 w 10000"/>
                <a:gd name="connsiteY0" fmla="*/ 116 h 10000"/>
                <a:gd name="connsiteX1" fmla="*/ 9730 w 10000"/>
                <a:gd name="connsiteY1" fmla="*/ 0 h 10000"/>
                <a:gd name="connsiteX2" fmla="*/ 8109 w 10000"/>
                <a:gd name="connsiteY2" fmla="*/ 10000 h 10000"/>
                <a:gd name="connsiteX3" fmla="*/ 0 w 10000"/>
                <a:gd name="connsiteY3" fmla="*/ 10000 h 10000"/>
                <a:gd name="connsiteX4" fmla="*/ 5921 w 10000"/>
                <a:gd name="connsiteY4" fmla="*/ 116 h 10000"/>
                <a:gd name="connsiteX0" fmla="*/ 5921 w 10000"/>
                <a:gd name="connsiteY0" fmla="*/ 116 h 10000"/>
                <a:gd name="connsiteX1" fmla="*/ 9730 w 10000"/>
                <a:gd name="connsiteY1" fmla="*/ 0 h 10000"/>
                <a:gd name="connsiteX2" fmla="*/ 8109 w 10000"/>
                <a:gd name="connsiteY2" fmla="*/ 10000 h 10000"/>
                <a:gd name="connsiteX3" fmla="*/ 0 w 10000"/>
                <a:gd name="connsiteY3" fmla="*/ 10000 h 10000"/>
                <a:gd name="connsiteX4" fmla="*/ 5921 w 10000"/>
                <a:gd name="connsiteY4" fmla="*/ 116 h 10000"/>
                <a:gd name="connsiteX0" fmla="*/ 5921 w 9730"/>
                <a:gd name="connsiteY0" fmla="*/ 116 h 10000"/>
                <a:gd name="connsiteX1" fmla="*/ 9730 w 9730"/>
                <a:gd name="connsiteY1" fmla="*/ 0 h 10000"/>
                <a:gd name="connsiteX2" fmla="*/ 8109 w 9730"/>
                <a:gd name="connsiteY2" fmla="*/ 10000 h 10000"/>
                <a:gd name="connsiteX3" fmla="*/ 0 w 9730"/>
                <a:gd name="connsiteY3" fmla="*/ 10000 h 10000"/>
                <a:gd name="connsiteX4" fmla="*/ 5921 w 9730"/>
                <a:gd name="connsiteY4" fmla="*/ 116 h 10000"/>
                <a:gd name="connsiteX0" fmla="*/ 6085 w 10000"/>
                <a:gd name="connsiteY0" fmla="*/ 116 h 10000"/>
                <a:gd name="connsiteX1" fmla="*/ 10000 w 10000"/>
                <a:gd name="connsiteY1" fmla="*/ 0 h 10000"/>
                <a:gd name="connsiteX2" fmla="*/ 9497 w 10000"/>
                <a:gd name="connsiteY2" fmla="*/ 10000 h 10000"/>
                <a:gd name="connsiteX3" fmla="*/ 0 w 10000"/>
                <a:gd name="connsiteY3" fmla="*/ 10000 h 10000"/>
                <a:gd name="connsiteX4" fmla="*/ 6085 w 10000"/>
                <a:gd name="connsiteY4" fmla="*/ 116 h 10000"/>
                <a:gd name="connsiteX0" fmla="*/ 6085 w 9665"/>
                <a:gd name="connsiteY0" fmla="*/ 0 h 9884"/>
                <a:gd name="connsiteX1" fmla="*/ 9651 w 9665"/>
                <a:gd name="connsiteY1" fmla="*/ 233 h 9884"/>
                <a:gd name="connsiteX2" fmla="*/ 9497 w 9665"/>
                <a:gd name="connsiteY2" fmla="*/ 9884 h 9884"/>
                <a:gd name="connsiteX3" fmla="*/ 0 w 9665"/>
                <a:gd name="connsiteY3" fmla="*/ 9884 h 9884"/>
                <a:gd name="connsiteX4" fmla="*/ 6085 w 9665"/>
                <a:gd name="connsiteY4" fmla="*/ 0 h 9884"/>
                <a:gd name="connsiteX0" fmla="*/ 6296 w 10000"/>
                <a:gd name="connsiteY0" fmla="*/ 117 h 10117"/>
                <a:gd name="connsiteX1" fmla="*/ 9986 w 10000"/>
                <a:gd name="connsiteY1" fmla="*/ 0 h 10117"/>
                <a:gd name="connsiteX2" fmla="*/ 9826 w 10000"/>
                <a:gd name="connsiteY2" fmla="*/ 10117 h 10117"/>
                <a:gd name="connsiteX3" fmla="*/ 0 w 10000"/>
                <a:gd name="connsiteY3" fmla="*/ 10117 h 10117"/>
                <a:gd name="connsiteX4" fmla="*/ 6296 w 10000"/>
                <a:gd name="connsiteY4" fmla="*/ 117 h 10117"/>
                <a:gd name="connsiteX0" fmla="*/ 5000 w 9986"/>
                <a:gd name="connsiteY0" fmla="*/ 369 h 10117"/>
                <a:gd name="connsiteX1" fmla="*/ 9986 w 9986"/>
                <a:gd name="connsiteY1" fmla="*/ 0 h 10117"/>
                <a:gd name="connsiteX2" fmla="*/ 9826 w 9986"/>
                <a:gd name="connsiteY2" fmla="*/ 10117 h 10117"/>
                <a:gd name="connsiteX3" fmla="*/ 0 w 9986"/>
                <a:gd name="connsiteY3" fmla="*/ 10117 h 10117"/>
                <a:gd name="connsiteX4" fmla="*/ 5000 w 9986"/>
                <a:gd name="connsiteY4" fmla="*/ 369 h 10117"/>
                <a:gd name="connsiteX0" fmla="*/ 5007 w 10000"/>
                <a:gd name="connsiteY0" fmla="*/ 365 h 10000"/>
                <a:gd name="connsiteX1" fmla="*/ 10000 w 10000"/>
                <a:gd name="connsiteY1" fmla="*/ 0 h 10000"/>
                <a:gd name="connsiteX2" fmla="*/ 9840 w 10000"/>
                <a:gd name="connsiteY2" fmla="*/ 10000 h 10000"/>
                <a:gd name="connsiteX3" fmla="*/ 0 w 10000"/>
                <a:gd name="connsiteY3" fmla="*/ 10000 h 10000"/>
                <a:gd name="connsiteX4" fmla="*/ 5007 w 10000"/>
                <a:gd name="connsiteY4" fmla="*/ 365 h 10000"/>
                <a:gd name="connsiteX0" fmla="*/ 4451 w 10000"/>
                <a:gd name="connsiteY0" fmla="*/ 365 h 10000"/>
                <a:gd name="connsiteX1" fmla="*/ 10000 w 10000"/>
                <a:gd name="connsiteY1" fmla="*/ 0 h 10000"/>
                <a:gd name="connsiteX2" fmla="*/ 9840 w 10000"/>
                <a:gd name="connsiteY2" fmla="*/ 10000 h 10000"/>
                <a:gd name="connsiteX3" fmla="*/ 0 w 10000"/>
                <a:gd name="connsiteY3" fmla="*/ 10000 h 10000"/>
                <a:gd name="connsiteX4" fmla="*/ 4451 w 10000"/>
                <a:gd name="connsiteY4" fmla="*/ 365 h 10000"/>
                <a:gd name="connsiteX0" fmla="*/ 4451 w 10000"/>
                <a:gd name="connsiteY0" fmla="*/ 116 h 9751"/>
                <a:gd name="connsiteX1" fmla="*/ 10000 w 10000"/>
                <a:gd name="connsiteY1" fmla="*/ 0 h 9751"/>
                <a:gd name="connsiteX2" fmla="*/ 9840 w 10000"/>
                <a:gd name="connsiteY2" fmla="*/ 9751 h 9751"/>
                <a:gd name="connsiteX3" fmla="*/ 0 w 10000"/>
                <a:gd name="connsiteY3" fmla="*/ 9751 h 9751"/>
                <a:gd name="connsiteX4" fmla="*/ 4451 w 10000"/>
                <a:gd name="connsiteY4" fmla="*/ 116 h 9751"/>
                <a:gd name="connsiteX0" fmla="*/ 4729 w 10000"/>
                <a:gd name="connsiteY0" fmla="*/ 10 h 10019"/>
                <a:gd name="connsiteX1" fmla="*/ 10000 w 10000"/>
                <a:gd name="connsiteY1" fmla="*/ 19 h 10019"/>
                <a:gd name="connsiteX2" fmla="*/ 9840 w 10000"/>
                <a:gd name="connsiteY2" fmla="*/ 10019 h 10019"/>
                <a:gd name="connsiteX3" fmla="*/ 0 w 10000"/>
                <a:gd name="connsiteY3" fmla="*/ 10019 h 10019"/>
                <a:gd name="connsiteX4" fmla="*/ 4729 w 10000"/>
                <a:gd name="connsiteY4" fmla="*/ 10 h 10019"/>
                <a:gd name="connsiteX0" fmla="*/ 4729 w 10000"/>
                <a:gd name="connsiteY0" fmla="*/ 10 h 10019"/>
                <a:gd name="connsiteX1" fmla="*/ 10000 w 10000"/>
                <a:gd name="connsiteY1" fmla="*/ 19 h 10019"/>
                <a:gd name="connsiteX2" fmla="*/ 9933 w 10000"/>
                <a:gd name="connsiteY2" fmla="*/ 10019 h 10019"/>
                <a:gd name="connsiteX3" fmla="*/ 0 w 10000"/>
                <a:gd name="connsiteY3" fmla="*/ 10019 h 10019"/>
                <a:gd name="connsiteX4" fmla="*/ 4729 w 10000"/>
                <a:gd name="connsiteY4" fmla="*/ 10 h 1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9">
                  <a:moveTo>
                    <a:pt x="4729" y="10"/>
                  </a:moveTo>
                  <a:cubicBezTo>
                    <a:pt x="5961" y="-30"/>
                    <a:pt x="8768" y="59"/>
                    <a:pt x="10000" y="19"/>
                  </a:cubicBezTo>
                  <a:cubicBezTo>
                    <a:pt x="9826" y="3437"/>
                    <a:pt x="10107" y="6601"/>
                    <a:pt x="9933" y="10019"/>
                  </a:cubicBezTo>
                  <a:lnTo>
                    <a:pt x="0" y="10019"/>
                  </a:lnTo>
                  <a:lnTo>
                    <a:pt x="4729" y="10"/>
                  </a:lnTo>
                  <a:close/>
                </a:path>
              </a:pathLst>
            </a:custGeom>
            <a:solidFill>
              <a:srgbClr val="FFFF00"/>
            </a:solidFill>
            <a:ln>
              <a:noFill/>
            </a:ln>
            <a:extLst/>
          </p:spPr>
          <p:txBody>
            <a:bodyPr wrap="square">
              <a:spAutoFit/>
            </a:bodyPr>
            <a:lstStyle/>
            <a:p>
              <a:endParaRPr lang="ja-JP" altLang="en-US"/>
            </a:p>
          </p:txBody>
        </p:sp>
        <p:cxnSp>
          <p:nvCxnSpPr>
            <p:cNvPr id="387" name="直線コネクタ 386"/>
            <p:cNvCxnSpPr/>
            <p:nvPr/>
          </p:nvCxnSpPr>
          <p:spPr>
            <a:xfrm flipV="1">
              <a:off x="5425686" y="3339749"/>
              <a:ext cx="1253370" cy="64854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flipH="1" flipV="1">
              <a:off x="7776598" y="4143569"/>
              <a:ext cx="12150" cy="119343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9" name="直線コネクタ 388"/>
            <p:cNvCxnSpPr/>
            <p:nvPr/>
          </p:nvCxnSpPr>
          <p:spPr>
            <a:xfrm flipH="1" flipV="1">
              <a:off x="6789229" y="3354084"/>
              <a:ext cx="574600" cy="296208"/>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90" name="フリーフォーム 389"/>
            <p:cNvSpPr/>
            <p:nvPr/>
          </p:nvSpPr>
          <p:spPr bwMode="auto">
            <a:xfrm>
              <a:off x="7519913" y="4003995"/>
              <a:ext cx="224712" cy="79143"/>
            </a:xfrm>
            <a:custGeom>
              <a:avLst/>
              <a:gdLst>
                <a:gd name="connsiteX0" fmla="*/ 1060396 w 1060396"/>
                <a:gd name="connsiteY0" fmla="*/ 376517 h 407253"/>
                <a:gd name="connsiteX1" fmla="*/ 253573 w 1060396"/>
                <a:gd name="connsiteY1" fmla="*/ 0 h 407253"/>
                <a:gd name="connsiteX2" fmla="*/ 0 w 1060396"/>
                <a:gd name="connsiteY2" fmla="*/ 407253 h 407253"/>
                <a:gd name="connsiteX3" fmla="*/ 1060396 w 1060396"/>
                <a:gd name="connsiteY3" fmla="*/ 376517 h 407253"/>
                <a:gd name="connsiteX0" fmla="*/ 1037344 w 1037344"/>
                <a:gd name="connsiteY0" fmla="*/ 376517 h 391885"/>
                <a:gd name="connsiteX1" fmla="*/ 230521 w 1037344"/>
                <a:gd name="connsiteY1" fmla="*/ 0 h 391885"/>
                <a:gd name="connsiteX2" fmla="*/ 0 w 1037344"/>
                <a:gd name="connsiteY2" fmla="*/ 391885 h 391885"/>
                <a:gd name="connsiteX3" fmla="*/ 1037344 w 1037344"/>
                <a:gd name="connsiteY3" fmla="*/ 376517 h 391885"/>
                <a:gd name="connsiteX0" fmla="*/ 1078891 w 1078891"/>
                <a:gd name="connsiteY0" fmla="*/ 376517 h 409198"/>
                <a:gd name="connsiteX1" fmla="*/ 272068 w 1078891"/>
                <a:gd name="connsiteY1" fmla="*/ 0 h 409198"/>
                <a:gd name="connsiteX2" fmla="*/ 0 w 1078891"/>
                <a:gd name="connsiteY2" fmla="*/ 409198 h 409198"/>
                <a:gd name="connsiteX3" fmla="*/ 1078891 w 1078891"/>
                <a:gd name="connsiteY3" fmla="*/ 376517 h 409198"/>
                <a:gd name="connsiteX0" fmla="*/ 1445255 w 1445255"/>
                <a:gd name="connsiteY0" fmla="*/ 416914 h 416914"/>
                <a:gd name="connsiteX1" fmla="*/ 272068 w 1445255"/>
                <a:gd name="connsiteY1" fmla="*/ 0 h 416914"/>
                <a:gd name="connsiteX2" fmla="*/ 0 w 1445255"/>
                <a:gd name="connsiteY2" fmla="*/ 409198 h 416914"/>
                <a:gd name="connsiteX3" fmla="*/ 1445255 w 1445255"/>
                <a:gd name="connsiteY3" fmla="*/ 416914 h 416914"/>
                <a:gd name="connsiteX0" fmla="*/ 1445255 w 1445255"/>
                <a:gd name="connsiteY0" fmla="*/ 572729 h 572729"/>
                <a:gd name="connsiteX1" fmla="*/ 222969 w 1445255"/>
                <a:gd name="connsiteY1" fmla="*/ 0 h 572729"/>
                <a:gd name="connsiteX2" fmla="*/ 0 w 1445255"/>
                <a:gd name="connsiteY2" fmla="*/ 565013 h 572729"/>
                <a:gd name="connsiteX3" fmla="*/ 1445255 w 1445255"/>
                <a:gd name="connsiteY3" fmla="*/ 572729 h 572729"/>
                <a:gd name="connsiteX0" fmla="*/ 1445255 w 1445255"/>
                <a:gd name="connsiteY0" fmla="*/ 572729 h 714651"/>
                <a:gd name="connsiteX1" fmla="*/ 222969 w 1445255"/>
                <a:gd name="connsiteY1" fmla="*/ 0 h 714651"/>
                <a:gd name="connsiteX2" fmla="*/ 0 w 1445255"/>
                <a:gd name="connsiteY2" fmla="*/ 714651 h 714651"/>
                <a:gd name="connsiteX3" fmla="*/ 1445255 w 1445255"/>
                <a:gd name="connsiteY3" fmla="*/ 572729 h 714651"/>
                <a:gd name="connsiteX0" fmla="*/ 1440159 w 1440159"/>
                <a:gd name="connsiteY0" fmla="*/ 714651 h 714651"/>
                <a:gd name="connsiteX1" fmla="*/ 222969 w 1440159"/>
                <a:gd name="connsiteY1" fmla="*/ 0 h 714651"/>
                <a:gd name="connsiteX2" fmla="*/ 0 w 1440159"/>
                <a:gd name="connsiteY2" fmla="*/ 714651 h 714651"/>
                <a:gd name="connsiteX3" fmla="*/ 1440159 w 1440159"/>
                <a:gd name="connsiteY3" fmla="*/ 714651 h 714651"/>
                <a:gd name="connsiteX0" fmla="*/ 1440159 w 1440159"/>
                <a:gd name="connsiteY0" fmla="*/ 877310 h 877310"/>
                <a:gd name="connsiteX1" fmla="*/ 265355 w 1440159"/>
                <a:gd name="connsiteY1" fmla="*/ 0 h 877310"/>
                <a:gd name="connsiteX2" fmla="*/ 0 w 1440159"/>
                <a:gd name="connsiteY2" fmla="*/ 877310 h 877310"/>
                <a:gd name="connsiteX3" fmla="*/ 1440159 w 1440159"/>
                <a:gd name="connsiteY3" fmla="*/ 877310 h 877310"/>
                <a:gd name="connsiteX0" fmla="*/ 1484015 w 1484015"/>
                <a:gd name="connsiteY0" fmla="*/ 877310 h 877310"/>
                <a:gd name="connsiteX1" fmla="*/ 265355 w 1484015"/>
                <a:gd name="connsiteY1" fmla="*/ 0 h 877310"/>
                <a:gd name="connsiteX2" fmla="*/ 0 w 1484015"/>
                <a:gd name="connsiteY2" fmla="*/ 877310 h 877310"/>
                <a:gd name="connsiteX3" fmla="*/ 1484015 w 1484015"/>
                <a:gd name="connsiteY3" fmla="*/ 877310 h 877310"/>
                <a:gd name="connsiteX0" fmla="*/ 1451123 w 1451123"/>
                <a:gd name="connsiteY0" fmla="*/ 877310 h 877310"/>
                <a:gd name="connsiteX1" fmla="*/ 232463 w 1451123"/>
                <a:gd name="connsiteY1" fmla="*/ 0 h 877310"/>
                <a:gd name="connsiteX2" fmla="*/ 0 w 1451123"/>
                <a:gd name="connsiteY2" fmla="*/ 869147 h 877310"/>
                <a:gd name="connsiteX3" fmla="*/ 1451123 w 1451123"/>
                <a:gd name="connsiteY3" fmla="*/ 877310 h 877310"/>
                <a:gd name="connsiteX0" fmla="*/ 1462087 w 1462087"/>
                <a:gd name="connsiteY0" fmla="*/ 877310 h 877310"/>
                <a:gd name="connsiteX1" fmla="*/ 243427 w 1462087"/>
                <a:gd name="connsiteY1" fmla="*/ 0 h 877310"/>
                <a:gd name="connsiteX2" fmla="*/ 0 w 1462087"/>
                <a:gd name="connsiteY2" fmla="*/ 869147 h 877310"/>
                <a:gd name="connsiteX3" fmla="*/ 1462087 w 1462087"/>
                <a:gd name="connsiteY3" fmla="*/ 877310 h 877310"/>
                <a:gd name="connsiteX0" fmla="*/ 1462087 w 1462087"/>
                <a:gd name="connsiteY0" fmla="*/ 999836 h 999836"/>
                <a:gd name="connsiteX1" fmla="*/ 268106 w 1462087"/>
                <a:gd name="connsiteY1" fmla="*/ 0 h 999836"/>
                <a:gd name="connsiteX2" fmla="*/ 0 w 1462087"/>
                <a:gd name="connsiteY2" fmla="*/ 991673 h 999836"/>
                <a:gd name="connsiteX3" fmla="*/ 1462087 w 1462087"/>
                <a:gd name="connsiteY3" fmla="*/ 999836 h 999836"/>
                <a:gd name="connsiteX0" fmla="*/ 1462087 w 1462087"/>
                <a:gd name="connsiteY0" fmla="*/ 1139866 h 1139866"/>
                <a:gd name="connsiteX1" fmla="*/ 309235 w 1462087"/>
                <a:gd name="connsiteY1" fmla="*/ 0 h 1139866"/>
                <a:gd name="connsiteX2" fmla="*/ 0 w 1462087"/>
                <a:gd name="connsiteY2" fmla="*/ 1131703 h 1139866"/>
                <a:gd name="connsiteX3" fmla="*/ 1462087 w 1462087"/>
                <a:gd name="connsiteY3" fmla="*/ 1139866 h 1139866"/>
                <a:gd name="connsiteX0" fmla="*/ 1527894 w 1527894"/>
                <a:gd name="connsiteY0" fmla="*/ 1122362 h 1131701"/>
                <a:gd name="connsiteX1" fmla="*/ 309235 w 1527894"/>
                <a:gd name="connsiteY1" fmla="*/ 0 h 1131701"/>
                <a:gd name="connsiteX2" fmla="*/ 0 w 1527894"/>
                <a:gd name="connsiteY2" fmla="*/ 1131703 h 1131701"/>
                <a:gd name="connsiteX3" fmla="*/ 1527894 w 1527894"/>
                <a:gd name="connsiteY3" fmla="*/ 1122362 h 1131701"/>
                <a:gd name="connsiteX0" fmla="*/ 1527894 w 1527894"/>
                <a:gd name="connsiteY0" fmla="*/ 321567 h 330906"/>
                <a:gd name="connsiteX1" fmla="*/ 288112 w 1527894"/>
                <a:gd name="connsiteY1" fmla="*/ 0 h 330906"/>
                <a:gd name="connsiteX2" fmla="*/ 0 w 1527894"/>
                <a:gd name="connsiteY2" fmla="*/ 330908 h 330906"/>
                <a:gd name="connsiteX3" fmla="*/ 1527894 w 1527894"/>
                <a:gd name="connsiteY3" fmla="*/ 321567 h 330906"/>
                <a:gd name="connsiteX0" fmla="*/ 1549005 w 1549005"/>
                <a:gd name="connsiteY0" fmla="*/ 347820 h 347820"/>
                <a:gd name="connsiteX1" fmla="*/ 288112 w 1549005"/>
                <a:gd name="connsiteY1" fmla="*/ 0 h 347820"/>
                <a:gd name="connsiteX2" fmla="*/ 0 w 1549005"/>
                <a:gd name="connsiteY2" fmla="*/ 330908 h 347820"/>
                <a:gd name="connsiteX3" fmla="*/ 1549005 w 1549005"/>
                <a:gd name="connsiteY3" fmla="*/ 347820 h 347820"/>
                <a:gd name="connsiteX0" fmla="*/ 1929035 w 1929035"/>
                <a:gd name="connsiteY0" fmla="*/ 382327 h 382327"/>
                <a:gd name="connsiteX1" fmla="*/ 288112 w 1929035"/>
                <a:gd name="connsiteY1" fmla="*/ 0 h 382327"/>
                <a:gd name="connsiteX2" fmla="*/ 0 w 1929035"/>
                <a:gd name="connsiteY2" fmla="*/ 330908 h 382327"/>
                <a:gd name="connsiteX3" fmla="*/ 1929035 w 1929035"/>
                <a:gd name="connsiteY3" fmla="*/ 382327 h 382327"/>
                <a:gd name="connsiteX0" fmla="*/ 1992376 w 1992376"/>
                <a:gd name="connsiteY0" fmla="*/ 382327 h 382327"/>
                <a:gd name="connsiteX1" fmla="*/ 351453 w 1992376"/>
                <a:gd name="connsiteY1" fmla="*/ 0 h 382327"/>
                <a:gd name="connsiteX2" fmla="*/ 0 w 1992376"/>
                <a:gd name="connsiteY2" fmla="*/ 376921 h 382327"/>
                <a:gd name="connsiteX3" fmla="*/ 1992376 w 1992376"/>
                <a:gd name="connsiteY3" fmla="*/ 382327 h 382327"/>
              </a:gdLst>
              <a:ahLst/>
              <a:cxnLst>
                <a:cxn ang="0">
                  <a:pos x="connsiteX0" y="connsiteY0"/>
                </a:cxn>
                <a:cxn ang="0">
                  <a:pos x="connsiteX1" y="connsiteY1"/>
                </a:cxn>
                <a:cxn ang="0">
                  <a:pos x="connsiteX2" y="connsiteY2"/>
                </a:cxn>
                <a:cxn ang="0">
                  <a:pos x="connsiteX3" y="connsiteY3"/>
                </a:cxn>
              </a:cxnLst>
              <a:rect l="l" t="t" r="r" b="b"/>
              <a:pathLst>
                <a:path w="1992376" h="382327">
                  <a:moveTo>
                    <a:pt x="1992376" y="382327"/>
                  </a:moveTo>
                  <a:lnTo>
                    <a:pt x="351453" y="0"/>
                  </a:lnTo>
                  <a:lnTo>
                    <a:pt x="0" y="376921"/>
                  </a:lnTo>
                  <a:lnTo>
                    <a:pt x="1992376" y="382327"/>
                  </a:lnTo>
                  <a:close/>
                </a:path>
              </a:pathLst>
            </a:custGeom>
            <a:solidFill>
              <a:srgbClr val="CC0066"/>
            </a:solidFill>
            <a:ln w="28575" cap="flat" cmpd="sng" algn="ctr">
              <a:no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91" name="フリーフォーム 390"/>
            <p:cNvSpPr/>
            <p:nvPr/>
          </p:nvSpPr>
          <p:spPr bwMode="auto">
            <a:xfrm>
              <a:off x="7098155" y="4001348"/>
              <a:ext cx="130567" cy="84524"/>
            </a:xfrm>
            <a:custGeom>
              <a:avLst/>
              <a:gdLst>
                <a:gd name="connsiteX0" fmla="*/ 1060396 w 1060396"/>
                <a:gd name="connsiteY0" fmla="*/ 376517 h 407253"/>
                <a:gd name="connsiteX1" fmla="*/ 253573 w 1060396"/>
                <a:gd name="connsiteY1" fmla="*/ 0 h 407253"/>
                <a:gd name="connsiteX2" fmla="*/ 0 w 1060396"/>
                <a:gd name="connsiteY2" fmla="*/ 407253 h 407253"/>
                <a:gd name="connsiteX3" fmla="*/ 1060396 w 1060396"/>
                <a:gd name="connsiteY3" fmla="*/ 376517 h 407253"/>
                <a:gd name="connsiteX0" fmla="*/ 1037344 w 1037344"/>
                <a:gd name="connsiteY0" fmla="*/ 376517 h 391885"/>
                <a:gd name="connsiteX1" fmla="*/ 230521 w 1037344"/>
                <a:gd name="connsiteY1" fmla="*/ 0 h 391885"/>
                <a:gd name="connsiteX2" fmla="*/ 0 w 1037344"/>
                <a:gd name="connsiteY2" fmla="*/ 391885 h 391885"/>
                <a:gd name="connsiteX3" fmla="*/ 1037344 w 1037344"/>
                <a:gd name="connsiteY3" fmla="*/ 376517 h 391885"/>
                <a:gd name="connsiteX0" fmla="*/ 1078891 w 1078891"/>
                <a:gd name="connsiteY0" fmla="*/ 376517 h 409198"/>
                <a:gd name="connsiteX1" fmla="*/ 272068 w 1078891"/>
                <a:gd name="connsiteY1" fmla="*/ 0 h 409198"/>
                <a:gd name="connsiteX2" fmla="*/ 0 w 1078891"/>
                <a:gd name="connsiteY2" fmla="*/ 409198 h 409198"/>
                <a:gd name="connsiteX3" fmla="*/ 1078891 w 1078891"/>
                <a:gd name="connsiteY3" fmla="*/ 376517 h 409198"/>
                <a:gd name="connsiteX0" fmla="*/ 1445255 w 1445255"/>
                <a:gd name="connsiteY0" fmla="*/ 416914 h 416914"/>
                <a:gd name="connsiteX1" fmla="*/ 272068 w 1445255"/>
                <a:gd name="connsiteY1" fmla="*/ 0 h 416914"/>
                <a:gd name="connsiteX2" fmla="*/ 0 w 1445255"/>
                <a:gd name="connsiteY2" fmla="*/ 409198 h 416914"/>
                <a:gd name="connsiteX3" fmla="*/ 1445255 w 1445255"/>
                <a:gd name="connsiteY3" fmla="*/ 416914 h 416914"/>
                <a:gd name="connsiteX0" fmla="*/ 1445255 w 1445255"/>
                <a:gd name="connsiteY0" fmla="*/ 572729 h 572729"/>
                <a:gd name="connsiteX1" fmla="*/ 222969 w 1445255"/>
                <a:gd name="connsiteY1" fmla="*/ 0 h 572729"/>
                <a:gd name="connsiteX2" fmla="*/ 0 w 1445255"/>
                <a:gd name="connsiteY2" fmla="*/ 565013 h 572729"/>
                <a:gd name="connsiteX3" fmla="*/ 1445255 w 1445255"/>
                <a:gd name="connsiteY3" fmla="*/ 572729 h 572729"/>
                <a:gd name="connsiteX0" fmla="*/ 1445255 w 1445255"/>
                <a:gd name="connsiteY0" fmla="*/ 572729 h 714651"/>
                <a:gd name="connsiteX1" fmla="*/ 222969 w 1445255"/>
                <a:gd name="connsiteY1" fmla="*/ 0 h 714651"/>
                <a:gd name="connsiteX2" fmla="*/ 0 w 1445255"/>
                <a:gd name="connsiteY2" fmla="*/ 714651 h 714651"/>
                <a:gd name="connsiteX3" fmla="*/ 1445255 w 1445255"/>
                <a:gd name="connsiteY3" fmla="*/ 572729 h 714651"/>
                <a:gd name="connsiteX0" fmla="*/ 1440159 w 1440159"/>
                <a:gd name="connsiteY0" fmla="*/ 714651 h 714651"/>
                <a:gd name="connsiteX1" fmla="*/ 222969 w 1440159"/>
                <a:gd name="connsiteY1" fmla="*/ 0 h 714651"/>
                <a:gd name="connsiteX2" fmla="*/ 0 w 1440159"/>
                <a:gd name="connsiteY2" fmla="*/ 714651 h 714651"/>
                <a:gd name="connsiteX3" fmla="*/ 1440159 w 1440159"/>
                <a:gd name="connsiteY3" fmla="*/ 714651 h 714651"/>
                <a:gd name="connsiteX0" fmla="*/ 1440159 w 1440159"/>
                <a:gd name="connsiteY0" fmla="*/ 877310 h 877310"/>
                <a:gd name="connsiteX1" fmla="*/ 265355 w 1440159"/>
                <a:gd name="connsiteY1" fmla="*/ 0 h 877310"/>
                <a:gd name="connsiteX2" fmla="*/ 0 w 1440159"/>
                <a:gd name="connsiteY2" fmla="*/ 877310 h 877310"/>
                <a:gd name="connsiteX3" fmla="*/ 1440159 w 1440159"/>
                <a:gd name="connsiteY3" fmla="*/ 877310 h 877310"/>
                <a:gd name="connsiteX0" fmla="*/ 1484015 w 1484015"/>
                <a:gd name="connsiteY0" fmla="*/ 877310 h 877310"/>
                <a:gd name="connsiteX1" fmla="*/ 265355 w 1484015"/>
                <a:gd name="connsiteY1" fmla="*/ 0 h 877310"/>
                <a:gd name="connsiteX2" fmla="*/ 0 w 1484015"/>
                <a:gd name="connsiteY2" fmla="*/ 877310 h 877310"/>
                <a:gd name="connsiteX3" fmla="*/ 1484015 w 1484015"/>
                <a:gd name="connsiteY3" fmla="*/ 877310 h 877310"/>
                <a:gd name="connsiteX0" fmla="*/ 1451123 w 1451123"/>
                <a:gd name="connsiteY0" fmla="*/ 877310 h 877310"/>
                <a:gd name="connsiteX1" fmla="*/ 232463 w 1451123"/>
                <a:gd name="connsiteY1" fmla="*/ 0 h 877310"/>
                <a:gd name="connsiteX2" fmla="*/ 0 w 1451123"/>
                <a:gd name="connsiteY2" fmla="*/ 869147 h 877310"/>
                <a:gd name="connsiteX3" fmla="*/ 1451123 w 1451123"/>
                <a:gd name="connsiteY3" fmla="*/ 877310 h 877310"/>
                <a:gd name="connsiteX0" fmla="*/ 1462087 w 1462087"/>
                <a:gd name="connsiteY0" fmla="*/ 877310 h 877310"/>
                <a:gd name="connsiteX1" fmla="*/ 243427 w 1462087"/>
                <a:gd name="connsiteY1" fmla="*/ 0 h 877310"/>
                <a:gd name="connsiteX2" fmla="*/ 0 w 1462087"/>
                <a:gd name="connsiteY2" fmla="*/ 869147 h 877310"/>
                <a:gd name="connsiteX3" fmla="*/ 1462087 w 1462087"/>
                <a:gd name="connsiteY3" fmla="*/ 877310 h 877310"/>
                <a:gd name="connsiteX0" fmla="*/ 1462087 w 1462087"/>
                <a:gd name="connsiteY0" fmla="*/ 999836 h 999836"/>
                <a:gd name="connsiteX1" fmla="*/ 268106 w 1462087"/>
                <a:gd name="connsiteY1" fmla="*/ 0 h 999836"/>
                <a:gd name="connsiteX2" fmla="*/ 0 w 1462087"/>
                <a:gd name="connsiteY2" fmla="*/ 991673 h 999836"/>
                <a:gd name="connsiteX3" fmla="*/ 1462087 w 1462087"/>
                <a:gd name="connsiteY3" fmla="*/ 999836 h 999836"/>
                <a:gd name="connsiteX0" fmla="*/ 1462087 w 1462087"/>
                <a:gd name="connsiteY0" fmla="*/ 1139866 h 1139866"/>
                <a:gd name="connsiteX1" fmla="*/ 309235 w 1462087"/>
                <a:gd name="connsiteY1" fmla="*/ 0 h 1139866"/>
                <a:gd name="connsiteX2" fmla="*/ 0 w 1462087"/>
                <a:gd name="connsiteY2" fmla="*/ 1131703 h 1139866"/>
                <a:gd name="connsiteX3" fmla="*/ 1462087 w 1462087"/>
                <a:gd name="connsiteY3" fmla="*/ 1139866 h 1139866"/>
                <a:gd name="connsiteX0" fmla="*/ 1527894 w 1527894"/>
                <a:gd name="connsiteY0" fmla="*/ 1122362 h 1131701"/>
                <a:gd name="connsiteX1" fmla="*/ 309235 w 1527894"/>
                <a:gd name="connsiteY1" fmla="*/ 0 h 1131701"/>
                <a:gd name="connsiteX2" fmla="*/ 0 w 1527894"/>
                <a:gd name="connsiteY2" fmla="*/ 1131703 h 1131701"/>
                <a:gd name="connsiteX3" fmla="*/ 1527894 w 1527894"/>
                <a:gd name="connsiteY3" fmla="*/ 1122362 h 1131701"/>
                <a:gd name="connsiteX0" fmla="*/ 1527894 w 1527894"/>
                <a:gd name="connsiteY0" fmla="*/ 308441 h 317780"/>
                <a:gd name="connsiteX1" fmla="*/ 641111 w 1527894"/>
                <a:gd name="connsiteY1" fmla="*/ 0 h 317780"/>
                <a:gd name="connsiteX2" fmla="*/ 0 w 1527894"/>
                <a:gd name="connsiteY2" fmla="*/ 317782 h 317780"/>
                <a:gd name="connsiteX3" fmla="*/ 1527894 w 1527894"/>
                <a:gd name="connsiteY3" fmla="*/ 308441 h 317780"/>
                <a:gd name="connsiteX0" fmla="*/ 1444935 w 1444935"/>
                <a:gd name="connsiteY0" fmla="*/ 321573 h 321573"/>
                <a:gd name="connsiteX1" fmla="*/ 641111 w 1444935"/>
                <a:gd name="connsiteY1" fmla="*/ 0 h 321573"/>
                <a:gd name="connsiteX2" fmla="*/ 0 w 1444935"/>
                <a:gd name="connsiteY2" fmla="*/ 317782 h 321573"/>
                <a:gd name="connsiteX3" fmla="*/ 1444935 w 1444935"/>
                <a:gd name="connsiteY3" fmla="*/ 321573 h 321573"/>
                <a:gd name="connsiteX0" fmla="*/ 1444935 w 1444935"/>
                <a:gd name="connsiteY0" fmla="*/ 308447 h 308447"/>
                <a:gd name="connsiteX1" fmla="*/ 516655 w 1444935"/>
                <a:gd name="connsiteY1" fmla="*/ 0 h 308447"/>
                <a:gd name="connsiteX2" fmla="*/ 0 w 1444935"/>
                <a:gd name="connsiteY2" fmla="*/ 304656 h 308447"/>
                <a:gd name="connsiteX3" fmla="*/ 1444935 w 1444935"/>
                <a:gd name="connsiteY3" fmla="*/ 308447 h 308447"/>
                <a:gd name="connsiteX0" fmla="*/ 1444935 w 1444935"/>
                <a:gd name="connsiteY0" fmla="*/ 465981 h 465981"/>
                <a:gd name="connsiteX1" fmla="*/ 848526 w 1444935"/>
                <a:gd name="connsiteY1" fmla="*/ 0 h 465981"/>
                <a:gd name="connsiteX2" fmla="*/ 0 w 1444935"/>
                <a:gd name="connsiteY2" fmla="*/ 462190 h 465981"/>
                <a:gd name="connsiteX3" fmla="*/ 1444935 w 1444935"/>
                <a:gd name="connsiteY3" fmla="*/ 465981 h 465981"/>
                <a:gd name="connsiteX0" fmla="*/ 2274612 w 2274612"/>
                <a:gd name="connsiteY0" fmla="*/ 465981 h 465981"/>
                <a:gd name="connsiteX1" fmla="*/ 848526 w 2274612"/>
                <a:gd name="connsiteY1" fmla="*/ 0 h 465981"/>
                <a:gd name="connsiteX2" fmla="*/ 0 w 2274612"/>
                <a:gd name="connsiteY2" fmla="*/ 462190 h 465981"/>
                <a:gd name="connsiteX3" fmla="*/ 2274612 w 2274612"/>
                <a:gd name="connsiteY3" fmla="*/ 465981 h 465981"/>
              </a:gdLst>
              <a:ahLst/>
              <a:cxnLst>
                <a:cxn ang="0">
                  <a:pos x="connsiteX0" y="connsiteY0"/>
                </a:cxn>
                <a:cxn ang="0">
                  <a:pos x="connsiteX1" y="connsiteY1"/>
                </a:cxn>
                <a:cxn ang="0">
                  <a:pos x="connsiteX2" y="connsiteY2"/>
                </a:cxn>
                <a:cxn ang="0">
                  <a:pos x="connsiteX3" y="connsiteY3"/>
                </a:cxn>
              </a:cxnLst>
              <a:rect l="l" t="t" r="r" b="b"/>
              <a:pathLst>
                <a:path w="2274612" h="465981">
                  <a:moveTo>
                    <a:pt x="2274612" y="465981"/>
                  </a:moveTo>
                  <a:lnTo>
                    <a:pt x="848526" y="0"/>
                  </a:lnTo>
                  <a:lnTo>
                    <a:pt x="0" y="462190"/>
                  </a:lnTo>
                  <a:lnTo>
                    <a:pt x="2274612" y="465981"/>
                  </a:lnTo>
                  <a:close/>
                </a:path>
              </a:pathLst>
            </a:custGeom>
            <a:solidFill>
              <a:srgbClr val="CC0066"/>
            </a:solidFill>
            <a:ln w="28575" cap="flat" cmpd="sng" algn="ctr">
              <a:solidFill>
                <a:srgbClr val="CC0066"/>
              </a:solid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ja-JP" altLang="en-US" sz="900">
                <a:latin typeface="Times New Roman" pitchFamily="18" charset="0"/>
                <a:ea typeface="ＭＳ Ｐゴシック" pitchFamily="50" charset="-128"/>
              </a:endParaRPr>
            </a:p>
          </p:txBody>
        </p:sp>
        <p:sp>
          <p:nvSpPr>
            <p:cNvPr id="392" name="Line 85"/>
            <p:cNvSpPr>
              <a:spLocks noChangeShapeType="1"/>
            </p:cNvSpPr>
            <p:nvPr/>
          </p:nvSpPr>
          <p:spPr bwMode="auto">
            <a:xfrm>
              <a:off x="6674717" y="4070889"/>
              <a:ext cx="43339" cy="75842"/>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4" name="Freeform 17"/>
            <p:cNvSpPr>
              <a:spLocks/>
            </p:cNvSpPr>
            <p:nvPr/>
          </p:nvSpPr>
          <p:spPr bwMode="auto">
            <a:xfrm>
              <a:off x="5314296" y="3520919"/>
              <a:ext cx="403729" cy="396647"/>
            </a:xfrm>
            <a:custGeom>
              <a:avLst/>
              <a:gdLst>
                <a:gd name="T0" fmla="*/ 59117287 w 486"/>
                <a:gd name="T1" fmla="*/ 402251007 h 469"/>
                <a:gd name="T2" fmla="*/ 19705269 w 486"/>
                <a:gd name="T3" fmla="*/ 327760890 h 469"/>
                <a:gd name="T4" fmla="*/ 0 w 486"/>
                <a:gd name="T5" fmla="*/ 280936864 h 469"/>
                <a:gd name="T6" fmla="*/ 10948358 w 486"/>
                <a:gd name="T7" fmla="*/ 236242794 h 469"/>
                <a:gd name="T8" fmla="*/ 43790473 w 486"/>
                <a:gd name="T9" fmla="*/ 193677221 h 469"/>
                <a:gd name="T10" fmla="*/ 83202491 w 486"/>
                <a:gd name="T11" fmla="*/ 172393705 h 469"/>
                <a:gd name="T12" fmla="*/ 162025047 w 486"/>
                <a:gd name="T13" fmla="*/ 148981692 h 469"/>
                <a:gd name="T14" fmla="*/ 628396398 w 486"/>
                <a:gd name="T15" fmla="*/ 102159125 h 469"/>
                <a:gd name="T16" fmla="*/ 761957785 w 486"/>
                <a:gd name="T17" fmla="*/ 76618614 h 469"/>
                <a:gd name="T18" fmla="*/ 983101598 w 486"/>
                <a:gd name="T19" fmla="*/ 0 h 469"/>
                <a:gd name="T20" fmla="*/ 998428412 w 486"/>
                <a:gd name="T21" fmla="*/ 0 h 469"/>
                <a:gd name="T22" fmla="*/ 959016394 w 486"/>
                <a:gd name="T23" fmla="*/ 46822567 h 469"/>
                <a:gd name="T24" fmla="*/ 969964752 w 486"/>
                <a:gd name="T25" fmla="*/ 108544617 h 469"/>
                <a:gd name="T26" fmla="*/ 978721663 w 486"/>
                <a:gd name="T27" fmla="*/ 153238687 h 469"/>
                <a:gd name="T28" fmla="*/ 1064114121 w 486"/>
                <a:gd name="T29" fmla="*/ 325632393 h 469"/>
                <a:gd name="T30" fmla="*/ 683135229 w 486"/>
                <a:gd name="T31" fmla="*/ 517179657 h 469"/>
                <a:gd name="T32" fmla="*/ 840781820 w 486"/>
                <a:gd name="T33" fmla="*/ 766193436 h 469"/>
                <a:gd name="T34" fmla="*/ 394115738 w 486"/>
                <a:gd name="T35" fmla="*/ 998179234 h 469"/>
                <a:gd name="T36" fmla="*/ 59117287 w 486"/>
                <a:gd name="T37" fmla="*/ 402251007 h 4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6"/>
                <a:gd name="T58" fmla="*/ 0 h 469"/>
                <a:gd name="T59" fmla="*/ 486 w 486"/>
                <a:gd name="T60" fmla="*/ 469 h 469"/>
                <a:gd name="connsiteX0" fmla="*/ 556 w 10000"/>
                <a:gd name="connsiteY0" fmla="*/ 4030 h 10000"/>
                <a:gd name="connsiteX1" fmla="*/ 185 w 10000"/>
                <a:gd name="connsiteY1" fmla="*/ 3284 h 10000"/>
                <a:gd name="connsiteX2" fmla="*/ 0 w 10000"/>
                <a:gd name="connsiteY2" fmla="*/ 2814 h 10000"/>
                <a:gd name="connsiteX3" fmla="*/ 103 w 10000"/>
                <a:gd name="connsiteY3" fmla="*/ 2367 h 10000"/>
                <a:gd name="connsiteX4" fmla="*/ 412 w 10000"/>
                <a:gd name="connsiteY4" fmla="*/ 1940 h 10000"/>
                <a:gd name="connsiteX5" fmla="*/ 782 w 10000"/>
                <a:gd name="connsiteY5" fmla="*/ 1727 h 10000"/>
                <a:gd name="connsiteX6" fmla="*/ 1523 w 10000"/>
                <a:gd name="connsiteY6" fmla="*/ 1493 h 10000"/>
                <a:gd name="connsiteX7" fmla="*/ 5905 w 10000"/>
                <a:gd name="connsiteY7" fmla="*/ 1023 h 10000"/>
                <a:gd name="connsiteX8" fmla="*/ 7160 w 10000"/>
                <a:gd name="connsiteY8" fmla="*/ 768 h 10000"/>
                <a:gd name="connsiteX9" fmla="*/ 9239 w 10000"/>
                <a:gd name="connsiteY9" fmla="*/ 0 h 10000"/>
                <a:gd name="connsiteX10" fmla="*/ 9383 w 10000"/>
                <a:gd name="connsiteY10" fmla="*/ 0 h 10000"/>
                <a:gd name="connsiteX11" fmla="*/ 9012 w 10000"/>
                <a:gd name="connsiteY11" fmla="*/ 469 h 10000"/>
                <a:gd name="connsiteX12" fmla="*/ 9115 w 10000"/>
                <a:gd name="connsiteY12" fmla="*/ 1087 h 10000"/>
                <a:gd name="connsiteX13" fmla="*/ 9198 w 10000"/>
                <a:gd name="connsiteY13" fmla="*/ 1535 h 10000"/>
                <a:gd name="connsiteX14" fmla="*/ 10000 w 10000"/>
                <a:gd name="connsiteY14" fmla="*/ 3262 h 10000"/>
                <a:gd name="connsiteX15" fmla="*/ 6420 w 10000"/>
                <a:gd name="connsiteY15" fmla="*/ 5181 h 10000"/>
                <a:gd name="connsiteX16" fmla="*/ 7483 w 10000"/>
                <a:gd name="connsiteY16" fmla="*/ 7054 h 10000"/>
                <a:gd name="connsiteX17" fmla="*/ 3704 w 10000"/>
                <a:gd name="connsiteY17" fmla="*/ 10000 h 10000"/>
                <a:gd name="connsiteX18" fmla="*/ 556 w 10000"/>
                <a:gd name="connsiteY18" fmla="*/ 4030 h 10000"/>
                <a:gd name="connsiteX0" fmla="*/ 556 w 10000"/>
                <a:gd name="connsiteY0" fmla="*/ 4030 h 9634"/>
                <a:gd name="connsiteX1" fmla="*/ 185 w 10000"/>
                <a:gd name="connsiteY1" fmla="*/ 3284 h 9634"/>
                <a:gd name="connsiteX2" fmla="*/ 0 w 10000"/>
                <a:gd name="connsiteY2" fmla="*/ 2814 h 9634"/>
                <a:gd name="connsiteX3" fmla="*/ 103 w 10000"/>
                <a:gd name="connsiteY3" fmla="*/ 2367 h 9634"/>
                <a:gd name="connsiteX4" fmla="*/ 412 w 10000"/>
                <a:gd name="connsiteY4" fmla="*/ 1940 h 9634"/>
                <a:gd name="connsiteX5" fmla="*/ 782 w 10000"/>
                <a:gd name="connsiteY5" fmla="*/ 1727 h 9634"/>
                <a:gd name="connsiteX6" fmla="*/ 1523 w 10000"/>
                <a:gd name="connsiteY6" fmla="*/ 1493 h 9634"/>
                <a:gd name="connsiteX7" fmla="*/ 5905 w 10000"/>
                <a:gd name="connsiteY7" fmla="*/ 1023 h 9634"/>
                <a:gd name="connsiteX8" fmla="*/ 7160 w 10000"/>
                <a:gd name="connsiteY8" fmla="*/ 768 h 9634"/>
                <a:gd name="connsiteX9" fmla="*/ 9239 w 10000"/>
                <a:gd name="connsiteY9" fmla="*/ 0 h 9634"/>
                <a:gd name="connsiteX10" fmla="*/ 9383 w 10000"/>
                <a:gd name="connsiteY10" fmla="*/ 0 h 9634"/>
                <a:gd name="connsiteX11" fmla="*/ 9012 w 10000"/>
                <a:gd name="connsiteY11" fmla="*/ 469 h 9634"/>
                <a:gd name="connsiteX12" fmla="*/ 9115 w 10000"/>
                <a:gd name="connsiteY12" fmla="*/ 1087 h 9634"/>
                <a:gd name="connsiteX13" fmla="*/ 9198 w 10000"/>
                <a:gd name="connsiteY13" fmla="*/ 1535 h 9634"/>
                <a:gd name="connsiteX14" fmla="*/ 10000 w 10000"/>
                <a:gd name="connsiteY14" fmla="*/ 3262 h 9634"/>
                <a:gd name="connsiteX15" fmla="*/ 6420 w 10000"/>
                <a:gd name="connsiteY15" fmla="*/ 5181 h 9634"/>
                <a:gd name="connsiteX16" fmla="*/ 7483 w 10000"/>
                <a:gd name="connsiteY16" fmla="*/ 7054 h 9634"/>
                <a:gd name="connsiteX17" fmla="*/ 3739 w 10000"/>
                <a:gd name="connsiteY17" fmla="*/ 9634 h 9634"/>
                <a:gd name="connsiteX18" fmla="*/ 556 w 10000"/>
                <a:gd name="connsiteY18" fmla="*/ 4030 h 9634"/>
                <a:gd name="connsiteX0" fmla="*/ 556 w 10000"/>
                <a:gd name="connsiteY0" fmla="*/ 4183 h 9582"/>
                <a:gd name="connsiteX1" fmla="*/ 185 w 10000"/>
                <a:gd name="connsiteY1" fmla="*/ 3409 h 9582"/>
                <a:gd name="connsiteX2" fmla="*/ 0 w 10000"/>
                <a:gd name="connsiteY2" fmla="*/ 2921 h 9582"/>
                <a:gd name="connsiteX3" fmla="*/ 103 w 10000"/>
                <a:gd name="connsiteY3" fmla="*/ 2457 h 9582"/>
                <a:gd name="connsiteX4" fmla="*/ 412 w 10000"/>
                <a:gd name="connsiteY4" fmla="*/ 2014 h 9582"/>
                <a:gd name="connsiteX5" fmla="*/ 782 w 10000"/>
                <a:gd name="connsiteY5" fmla="*/ 1793 h 9582"/>
                <a:gd name="connsiteX6" fmla="*/ 1523 w 10000"/>
                <a:gd name="connsiteY6" fmla="*/ 1550 h 9582"/>
                <a:gd name="connsiteX7" fmla="*/ 5905 w 10000"/>
                <a:gd name="connsiteY7" fmla="*/ 1062 h 9582"/>
                <a:gd name="connsiteX8" fmla="*/ 7160 w 10000"/>
                <a:gd name="connsiteY8" fmla="*/ 797 h 9582"/>
                <a:gd name="connsiteX9" fmla="*/ 9239 w 10000"/>
                <a:gd name="connsiteY9" fmla="*/ 0 h 9582"/>
                <a:gd name="connsiteX10" fmla="*/ 9383 w 10000"/>
                <a:gd name="connsiteY10" fmla="*/ 0 h 9582"/>
                <a:gd name="connsiteX11" fmla="*/ 9012 w 10000"/>
                <a:gd name="connsiteY11" fmla="*/ 487 h 9582"/>
                <a:gd name="connsiteX12" fmla="*/ 9115 w 10000"/>
                <a:gd name="connsiteY12" fmla="*/ 1128 h 9582"/>
                <a:gd name="connsiteX13" fmla="*/ 9198 w 10000"/>
                <a:gd name="connsiteY13" fmla="*/ 1593 h 9582"/>
                <a:gd name="connsiteX14" fmla="*/ 10000 w 10000"/>
                <a:gd name="connsiteY14" fmla="*/ 3386 h 9582"/>
                <a:gd name="connsiteX15" fmla="*/ 6420 w 10000"/>
                <a:gd name="connsiteY15" fmla="*/ 5378 h 9582"/>
                <a:gd name="connsiteX16" fmla="*/ 7483 w 10000"/>
                <a:gd name="connsiteY16" fmla="*/ 7322 h 9582"/>
                <a:gd name="connsiteX17" fmla="*/ 3774 w 10000"/>
                <a:gd name="connsiteY17" fmla="*/ 9582 h 9582"/>
                <a:gd name="connsiteX18" fmla="*/ 556 w 10000"/>
                <a:gd name="connsiteY18" fmla="*/ 4183 h 9582"/>
                <a:gd name="connsiteX0" fmla="*/ 487 w 9931"/>
                <a:gd name="connsiteY0" fmla="*/ 4365 h 10000"/>
                <a:gd name="connsiteX1" fmla="*/ 116 w 9931"/>
                <a:gd name="connsiteY1" fmla="*/ 3558 h 10000"/>
                <a:gd name="connsiteX2" fmla="*/ 105 w 9931"/>
                <a:gd name="connsiteY2" fmla="*/ 3008 h 10000"/>
                <a:gd name="connsiteX3" fmla="*/ 34 w 9931"/>
                <a:gd name="connsiteY3" fmla="*/ 2564 h 10000"/>
                <a:gd name="connsiteX4" fmla="*/ 343 w 9931"/>
                <a:gd name="connsiteY4" fmla="*/ 2102 h 10000"/>
                <a:gd name="connsiteX5" fmla="*/ 713 w 9931"/>
                <a:gd name="connsiteY5" fmla="*/ 1871 h 10000"/>
                <a:gd name="connsiteX6" fmla="*/ 1454 w 9931"/>
                <a:gd name="connsiteY6" fmla="*/ 1618 h 10000"/>
                <a:gd name="connsiteX7" fmla="*/ 5836 w 9931"/>
                <a:gd name="connsiteY7" fmla="*/ 1108 h 10000"/>
                <a:gd name="connsiteX8" fmla="*/ 7091 w 9931"/>
                <a:gd name="connsiteY8" fmla="*/ 832 h 10000"/>
                <a:gd name="connsiteX9" fmla="*/ 9170 w 9931"/>
                <a:gd name="connsiteY9" fmla="*/ 0 h 10000"/>
                <a:gd name="connsiteX10" fmla="*/ 9314 w 9931"/>
                <a:gd name="connsiteY10" fmla="*/ 0 h 10000"/>
                <a:gd name="connsiteX11" fmla="*/ 8943 w 9931"/>
                <a:gd name="connsiteY11" fmla="*/ 508 h 10000"/>
                <a:gd name="connsiteX12" fmla="*/ 9046 w 9931"/>
                <a:gd name="connsiteY12" fmla="*/ 1177 h 10000"/>
                <a:gd name="connsiteX13" fmla="*/ 9129 w 9931"/>
                <a:gd name="connsiteY13" fmla="*/ 1662 h 10000"/>
                <a:gd name="connsiteX14" fmla="*/ 9931 w 9931"/>
                <a:gd name="connsiteY14" fmla="*/ 3534 h 10000"/>
                <a:gd name="connsiteX15" fmla="*/ 6351 w 9931"/>
                <a:gd name="connsiteY15" fmla="*/ 5613 h 10000"/>
                <a:gd name="connsiteX16" fmla="*/ 7414 w 9931"/>
                <a:gd name="connsiteY16" fmla="*/ 7641 h 10000"/>
                <a:gd name="connsiteX17" fmla="*/ 3705 w 9931"/>
                <a:gd name="connsiteY17" fmla="*/ 10000 h 10000"/>
                <a:gd name="connsiteX18" fmla="*/ 487 w 9931"/>
                <a:gd name="connsiteY18" fmla="*/ 4365 h 10000"/>
                <a:gd name="connsiteX0" fmla="*/ 490 w 10000"/>
                <a:gd name="connsiteY0" fmla="*/ 4365 h 10000"/>
                <a:gd name="connsiteX1" fmla="*/ 292 w 10000"/>
                <a:gd name="connsiteY1" fmla="*/ 3558 h 10000"/>
                <a:gd name="connsiteX2" fmla="*/ 106 w 10000"/>
                <a:gd name="connsiteY2" fmla="*/ 3008 h 10000"/>
                <a:gd name="connsiteX3" fmla="*/ 34 w 10000"/>
                <a:gd name="connsiteY3" fmla="*/ 2564 h 10000"/>
                <a:gd name="connsiteX4" fmla="*/ 345 w 10000"/>
                <a:gd name="connsiteY4" fmla="*/ 2102 h 10000"/>
                <a:gd name="connsiteX5" fmla="*/ 718 w 10000"/>
                <a:gd name="connsiteY5" fmla="*/ 1871 h 10000"/>
                <a:gd name="connsiteX6" fmla="*/ 1464 w 10000"/>
                <a:gd name="connsiteY6" fmla="*/ 1618 h 10000"/>
                <a:gd name="connsiteX7" fmla="*/ 5877 w 10000"/>
                <a:gd name="connsiteY7" fmla="*/ 1108 h 10000"/>
                <a:gd name="connsiteX8" fmla="*/ 7140 w 10000"/>
                <a:gd name="connsiteY8" fmla="*/ 832 h 10000"/>
                <a:gd name="connsiteX9" fmla="*/ 9234 w 10000"/>
                <a:gd name="connsiteY9" fmla="*/ 0 h 10000"/>
                <a:gd name="connsiteX10" fmla="*/ 9379 w 10000"/>
                <a:gd name="connsiteY10" fmla="*/ 0 h 10000"/>
                <a:gd name="connsiteX11" fmla="*/ 9005 w 10000"/>
                <a:gd name="connsiteY11" fmla="*/ 508 h 10000"/>
                <a:gd name="connsiteX12" fmla="*/ 9109 w 10000"/>
                <a:gd name="connsiteY12" fmla="*/ 1177 h 10000"/>
                <a:gd name="connsiteX13" fmla="*/ 9192 w 10000"/>
                <a:gd name="connsiteY13" fmla="*/ 1662 h 10000"/>
                <a:gd name="connsiteX14" fmla="*/ 10000 w 10000"/>
                <a:gd name="connsiteY14" fmla="*/ 3534 h 10000"/>
                <a:gd name="connsiteX15" fmla="*/ 6395 w 10000"/>
                <a:gd name="connsiteY15" fmla="*/ 5613 h 10000"/>
                <a:gd name="connsiteX16" fmla="*/ 7466 w 10000"/>
                <a:gd name="connsiteY16" fmla="*/ 7641 h 10000"/>
                <a:gd name="connsiteX17" fmla="*/ 3731 w 10000"/>
                <a:gd name="connsiteY17" fmla="*/ 10000 h 10000"/>
                <a:gd name="connsiteX18" fmla="*/ 490 w 10000"/>
                <a:gd name="connsiteY18" fmla="*/ 4365 h 10000"/>
                <a:gd name="connsiteX0" fmla="*/ 736 w 10000"/>
                <a:gd name="connsiteY0" fmla="*/ 4365 h 10000"/>
                <a:gd name="connsiteX1" fmla="*/ 292 w 10000"/>
                <a:gd name="connsiteY1" fmla="*/ 3558 h 10000"/>
                <a:gd name="connsiteX2" fmla="*/ 106 w 10000"/>
                <a:gd name="connsiteY2" fmla="*/ 3008 h 10000"/>
                <a:gd name="connsiteX3" fmla="*/ 34 w 10000"/>
                <a:gd name="connsiteY3" fmla="*/ 2564 h 10000"/>
                <a:gd name="connsiteX4" fmla="*/ 345 w 10000"/>
                <a:gd name="connsiteY4" fmla="*/ 2102 h 10000"/>
                <a:gd name="connsiteX5" fmla="*/ 718 w 10000"/>
                <a:gd name="connsiteY5" fmla="*/ 1871 h 10000"/>
                <a:gd name="connsiteX6" fmla="*/ 1464 w 10000"/>
                <a:gd name="connsiteY6" fmla="*/ 1618 h 10000"/>
                <a:gd name="connsiteX7" fmla="*/ 5877 w 10000"/>
                <a:gd name="connsiteY7" fmla="*/ 1108 h 10000"/>
                <a:gd name="connsiteX8" fmla="*/ 7140 w 10000"/>
                <a:gd name="connsiteY8" fmla="*/ 832 h 10000"/>
                <a:gd name="connsiteX9" fmla="*/ 9234 w 10000"/>
                <a:gd name="connsiteY9" fmla="*/ 0 h 10000"/>
                <a:gd name="connsiteX10" fmla="*/ 9379 w 10000"/>
                <a:gd name="connsiteY10" fmla="*/ 0 h 10000"/>
                <a:gd name="connsiteX11" fmla="*/ 9005 w 10000"/>
                <a:gd name="connsiteY11" fmla="*/ 508 h 10000"/>
                <a:gd name="connsiteX12" fmla="*/ 9109 w 10000"/>
                <a:gd name="connsiteY12" fmla="*/ 1177 h 10000"/>
                <a:gd name="connsiteX13" fmla="*/ 9192 w 10000"/>
                <a:gd name="connsiteY13" fmla="*/ 1662 h 10000"/>
                <a:gd name="connsiteX14" fmla="*/ 10000 w 10000"/>
                <a:gd name="connsiteY14" fmla="*/ 3534 h 10000"/>
                <a:gd name="connsiteX15" fmla="*/ 6395 w 10000"/>
                <a:gd name="connsiteY15" fmla="*/ 5613 h 10000"/>
                <a:gd name="connsiteX16" fmla="*/ 7466 w 10000"/>
                <a:gd name="connsiteY16" fmla="*/ 7641 h 10000"/>
                <a:gd name="connsiteX17" fmla="*/ 3731 w 10000"/>
                <a:gd name="connsiteY17" fmla="*/ 10000 h 10000"/>
                <a:gd name="connsiteX18" fmla="*/ 736 w 10000"/>
                <a:gd name="connsiteY18" fmla="*/ 4365 h 10000"/>
                <a:gd name="connsiteX0" fmla="*/ 708 w 9972"/>
                <a:gd name="connsiteY0" fmla="*/ 4365 h 10000"/>
                <a:gd name="connsiteX1" fmla="*/ 264 w 9972"/>
                <a:gd name="connsiteY1" fmla="*/ 3558 h 10000"/>
                <a:gd name="connsiteX2" fmla="*/ 78 w 9972"/>
                <a:gd name="connsiteY2" fmla="*/ 3008 h 10000"/>
                <a:gd name="connsiteX3" fmla="*/ 6 w 9972"/>
                <a:gd name="connsiteY3" fmla="*/ 2564 h 10000"/>
                <a:gd name="connsiteX4" fmla="*/ 317 w 9972"/>
                <a:gd name="connsiteY4" fmla="*/ 2102 h 10000"/>
                <a:gd name="connsiteX5" fmla="*/ 690 w 9972"/>
                <a:gd name="connsiteY5" fmla="*/ 1871 h 10000"/>
                <a:gd name="connsiteX6" fmla="*/ 1436 w 9972"/>
                <a:gd name="connsiteY6" fmla="*/ 1618 h 10000"/>
                <a:gd name="connsiteX7" fmla="*/ 5849 w 9972"/>
                <a:gd name="connsiteY7" fmla="*/ 1108 h 10000"/>
                <a:gd name="connsiteX8" fmla="*/ 7112 w 9972"/>
                <a:gd name="connsiteY8" fmla="*/ 832 h 10000"/>
                <a:gd name="connsiteX9" fmla="*/ 9206 w 9972"/>
                <a:gd name="connsiteY9" fmla="*/ 0 h 10000"/>
                <a:gd name="connsiteX10" fmla="*/ 8977 w 9972"/>
                <a:gd name="connsiteY10" fmla="*/ 508 h 10000"/>
                <a:gd name="connsiteX11" fmla="*/ 9081 w 9972"/>
                <a:gd name="connsiteY11" fmla="*/ 1177 h 10000"/>
                <a:gd name="connsiteX12" fmla="*/ 9164 w 9972"/>
                <a:gd name="connsiteY12" fmla="*/ 1662 h 10000"/>
                <a:gd name="connsiteX13" fmla="*/ 9972 w 9972"/>
                <a:gd name="connsiteY13" fmla="*/ 3534 h 10000"/>
                <a:gd name="connsiteX14" fmla="*/ 6367 w 9972"/>
                <a:gd name="connsiteY14" fmla="*/ 5613 h 10000"/>
                <a:gd name="connsiteX15" fmla="*/ 7438 w 9972"/>
                <a:gd name="connsiteY15" fmla="*/ 7641 h 10000"/>
                <a:gd name="connsiteX16" fmla="*/ 3703 w 9972"/>
                <a:gd name="connsiteY16" fmla="*/ 10000 h 10000"/>
                <a:gd name="connsiteX17" fmla="*/ 708 w 9972"/>
                <a:gd name="connsiteY17" fmla="*/ 4365 h 10000"/>
                <a:gd name="connsiteX0" fmla="*/ 710 w 10000"/>
                <a:gd name="connsiteY0" fmla="*/ 4426 h 10061"/>
                <a:gd name="connsiteX1" fmla="*/ 265 w 10000"/>
                <a:gd name="connsiteY1" fmla="*/ 3619 h 10061"/>
                <a:gd name="connsiteX2" fmla="*/ 78 w 10000"/>
                <a:gd name="connsiteY2" fmla="*/ 3069 h 10061"/>
                <a:gd name="connsiteX3" fmla="*/ 6 w 10000"/>
                <a:gd name="connsiteY3" fmla="*/ 2625 h 10061"/>
                <a:gd name="connsiteX4" fmla="*/ 318 w 10000"/>
                <a:gd name="connsiteY4" fmla="*/ 2163 h 10061"/>
                <a:gd name="connsiteX5" fmla="*/ 692 w 10000"/>
                <a:gd name="connsiteY5" fmla="*/ 1932 h 10061"/>
                <a:gd name="connsiteX6" fmla="*/ 1440 w 10000"/>
                <a:gd name="connsiteY6" fmla="*/ 1679 h 10061"/>
                <a:gd name="connsiteX7" fmla="*/ 5865 w 10000"/>
                <a:gd name="connsiteY7" fmla="*/ 1169 h 10061"/>
                <a:gd name="connsiteX8" fmla="*/ 7132 w 10000"/>
                <a:gd name="connsiteY8" fmla="*/ 893 h 10061"/>
                <a:gd name="connsiteX9" fmla="*/ 8963 w 10000"/>
                <a:gd name="connsiteY9" fmla="*/ 0 h 10061"/>
                <a:gd name="connsiteX10" fmla="*/ 9002 w 10000"/>
                <a:gd name="connsiteY10" fmla="*/ 569 h 10061"/>
                <a:gd name="connsiteX11" fmla="*/ 9106 w 10000"/>
                <a:gd name="connsiteY11" fmla="*/ 1238 h 10061"/>
                <a:gd name="connsiteX12" fmla="*/ 9190 w 10000"/>
                <a:gd name="connsiteY12" fmla="*/ 1723 h 10061"/>
                <a:gd name="connsiteX13" fmla="*/ 10000 w 10000"/>
                <a:gd name="connsiteY13" fmla="*/ 3595 h 10061"/>
                <a:gd name="connsiteX14" fmla="*/ 6385 w 10000"/>
                <a:gd name="connsiteY14" fmla="*/ 5674 h 10061"/>
                <a:gd name="connsiteX15" fmla="*/ 7459 w 10000"/>
                <a:gd name="connsiteY15" fmla="*/ 7702 h 10061"/>
                <a:gd name="connsiteX16" fmla="*/ 3713 w 10000"/>
                <a:gd name="connsiteY16" fmla="*/ 10061 h 10061"/>
                <a:gd name="connsiteX17" fmla="*/ 710 w 10000"/>
                <a:gd name="connsiteY17" fmla="*/ 4426 h 10061"/>
                <a:gd name="connsiteX0" fmla="*/ 710 w 9190"/>
                <a:gd name="connsiteY0" fmla="*/ 4426 h 10061"/>
                <a:gd name="connsiteX1" fmla="*/ 265 w 9190"/>
                <a:gd name="connsiteY1" fmla="*/ 3619 h 10061"/>
                <a:gd name="connsiteX2" fmla="*/ 78 w 9190"/>
                <a:gd name="connsiteY2" fmla="*/ 3069 h 10061"/>
                <a:gd name="connsiteX3" fmla="*/ 6 w 9190"/>
                <a:gd name="connsiteY3" fmla="*/ 2625 h 10061"/>
                <a:gd name="connsiteX4" fmla="*/ 318 w 9190"/>
                <a:gd name="connsiteY4" fmla="*/ 2163 h 10061"/>
                <a:gd name="connsiteX5" fmla="*/ 692 w 9190"/>
                <a:gd name="connsiteY5" fmla="*/ 1932 h 10061"/>
                <a:gd name="connsiteX6" fmla="*/ 1440 w 9190"/>
                <a:gd name="connsiteY6" fmla="*/ 1679 h 10061"/>
                <a:gd name="connsiteX7" fmla="*/ 5865 w 9190"/>
                <a:gd name="connsiteY7" fmla="*/ 1169 h 10061"/>
                <a:gd name="connsiteX8" fmla="*/ 7132 w 9190"/>
                <a:gd name="connsiteY8" fmla="*/ 893 h 10061"/>
                <a:gd name="connsiteX9" fmla="*/ 8963 w 9190"/>
                <a:gd name="connsiteY9" fmla="*/ 0 h 10061"/>
                <a:gd name="connsiteX10" fmla="*/ 9002 w 9190"/>
                <a:gd name="connsiteY10" fmla="*/ 569 h 10061"/>
                <a:gd name="connsiteX11" fmla="*/ 9106 w 9190"/>
                <a:gd name="connsiteY11" fmla="*/ 1238 h 10061"/>
                <a:gd name="connsiteX12" fmla="*/ 9190 w 9190"/>
                <a:gd name="connsiteY12" fmla="*/ 1723 h 10061"/>
                <a:gd name="connsiteX13" fmla="*/ 9138 w 9190"/>
                <a:gd name="connsiteY13" fmla="*/ 3838 h 10061"/>
                <a:gd name="connsiteX14" fmla="*/ 6385 w 9190"/>
                <a:gd name="connsiteY14" fmla="*/ 5674 h 10061"/>
                <a:gd name="connsiteX15" fmla="*/ 7459 w 9190"/>
                <a:gd name="connsiteY15" fmla="*/ 7702 h 10061"/>
                <a:gd name="connsiteX16" fmla="*/ 3713 w 9190"/>
                <a:gd name="connsiteY16" fmla="*/ 10061 h 10061"/>
                <a:gd name="connsiteX17" fmla="*/ 710 w 9190"/>
                <a:gd name="connsiteY17" fmla="*/ 4426 h 10061"/>
                <a:gd name="connsiteX0" fmla="*/ 772 w 9999"/>
                <a:gd name="connsiteY0" fmla="*/ 4399 h 10000"/>
                <a:gd name="connsiteX1" fmla="*/ 287 w 9999"/>
                <a:gd name="connsiteY1" fmla="*/ 3597 h 10000"/>
                <a:gd name="connsiteX2" fmla="*/ 84 w 9999"/>
                <a:gd name="connsiteY2" fmla="*/ 3050 h 10000"/>
                <a:gd name="connsiteX3" fmla="*/ 6 w 9999"/>
                <a:gd name="connsiteY3" fmla="*/ 2609 h 10000"/>
                <a:gd name="connsiteX4" fmla="*/ 345 w 9999"/>
                <a:gd name="connsiteY4" fmla="*/ 2150 h 10000"/>
                <a:gd name="connsiteX5" fmla="*/ 752 w 9999"/>
                <a:gd name="connsiteY5" fmla="*/ 1920 h 10000"/>
                <a:gd name="connsiteX6" fmla="*/ 1566 w 9999"/>
                <a:gd name="connsiteY6" fmla="*/ 1669 h 10000"/>
                <a:gd name="connsiteX7" fmla="*/ 6381 w 9999"/>
                <a:gd name="connsiteY7" fmla="*/ 1162 h 10000"/>
                <a:gd name="connsiteX8" fmla="*/ 7760 w 9999"/>
                <a:gd name="connsiteY8" fmla="*/ 888 h 10000"/>
                <a:gd name="connsiteX9" fmla="*/ 9752 w 9999"/>
                <a:gd name="connsiteY9" fmla="*/ 0 h 10000"/>
                <a:gd name="connsiteX10" fmla="*/ 9794 w 9999"/>
                <a:gd name="connsiteY10" fmla="*/ 566 h 10000"/>
                <a:gd name="connsiteX11" fmla="*/ 9908 w 9999"/>
                <a:gd name="connsiteY11" fmla="*/ 1230 h 10000"/>
                <a:gd name="connsiteX12" fmla="*/ 9999 w 9999"/>
                <a:gd name="connsiteY12" fmla="*/ 1713 h 10000"/>
                <a:gd name="connsiteX13" fmla="*/ 9942 w 9999"/>
                <a:gd name="connsiteY13" fmla="*/ 3815 h 10000"/>
                <a:gd name="connsiteX14" fmla="*/ 5950 w 9999"/>
                <a:gd name="connsiteY14" fmla="*/ 5761 h 10000"/>
                <a:gd name="connsiteX15" fmla="*/ 8115 w 9999"/>
                <a:gd name="connsiteY15" fmla="*/ 7655 h 10000"/>
                <a:gd name="connsiteX16" fmla="*/ 4039 w 9999"/>
                <a:gd name="connsiteY16" fmla="*/ 10000 h 10000"/>
                <a:gd name="connsiteX17" fmla="*/ 772 w 9999"/>
                <a:gd name="connsiteY17" fmla="*/ 4399 h 10000"/>
                <a:gd name="connsiteX0" fmla="*/ 772 w 10000"/>
                <a:gd name="connsiteY0" fmla="*/ 4399 h 10000"/>
                <a:gd name="connsiteX1" fmla="*/ 287 w 10000"/>
                <a:gd name="connsiteY1" fmla="*/ 3597 h 10000"/>
                <a:gd name="connsiteX2" fmla="*/ 84 w 10000"/>
                <a:gd name="connsiteY2" fmla="*/ 3050 h 10000"/>
                <a:gd name="connsiteX3" fmla="*/ 6 w 10000"/>
                <a:gd name="connsiteY3" fmla="*/ 2609 h 10000"/>
                <a:gd name="connsiteX4" fmla="*/ 345 w 10000"/>
                <a:gd name="connsiteY4" fmla="*/ 2150 h 10000"/>
                <a:gd name="connsiteX5" fmla="*/ 752 w 10000"/>
                <a:gd name="connsiteY5" fmla="*/ 1920 h 10000"/>
                <a:gd name="connsiteX6" fmla="*/ 1566 w 10000"/>
                <a:gd name="connsiteY6" fmla="*/ 1669 h 10000"/>
                <a:gd name="connsiteX7" fmla="*/ 6382 w 10000"/>
                <a:gd name="connsiteY7" fmla="*/ 1162 h 10000"/>
                <a:gd name="connsiteX8" fmla="*/ 7761 w 10000"/>
                <a:gd name="connsiteY8" fmla="*/ 888 h 10000"/>
                <a:gd name="connsiteX9" fmla="*/ 9753 w 10000"/>
                <a:gd name="connsiteY9" fmla="*/ 0 h 10000"/>
                <a:gd name="connsiteX10" fmla="*/ 9795 w 10000"/>
                <a:gd name="connsiteY10" fmla="*/ 566 h 10000"/>
                <a:gd name="connsiteX11" fmla="*/ 9909 w 10000"/>
                <a:gd name="connsiteY11" fmla="*/ 1230 h 10000"/>
                <a:gd name="connsiteX12" fmla="*/ 10000 w 10000"/>
                <a:gd name="connsiteY12" fmla="*/ 1713 h 10000"/>
                <a:gd name="connsiteX13" fmla="*/ 9943 w 10000"/>
                <a:gd name="connsiteY13" fmla="*/ 3815 h 10000"/>
                <a:gd name="connsiteX14" fmla="*/ 5951 w 10000"/>
                <a:gd name="connsiteY14" fmla="*/ 5761 h 10000"/>
                <a:gd name="connsiteX15" fmla="*/ 7705 w 10000"/>
                <a:gd name="connsiteY15" fmla="*/ 8380 h 10000"/>
                <a:gd name="connsiteX16" fmla="*/ 4039 w 10000"/>
                <a:gd name="connsiteY16" fmla="*/ 10000 h 10000"/>
                <a:gd name="connsiteX17" fmla="*/ 772 w 10000"/>
                <a:gd name="connsiteY17" fmla="*/ 4399 h 10000"/>
                <a:gd name="connsiteX0" fmla="*/ 772 w 10000"/>
                <a:gd name="connsiteY0" fmla="*/ 4399 h 10000"/>
                <a:gd name="connsiteX1" fmla="*/ 287 w 10000"/>
                <a:gd name="connsiteY1" fmla="*/ 3597 h 10000"/>
                <a:gd name="connsiteX2" fmla="*/ 84 w 10000"/>
                <a:gd name="connsiteY2" fmla="*/ 3050 h 10000"/>
                <a:gd name="connsiteX3" fmla="*/ 6 w 10000"/>
                <a:gd name="connsiteY3" fmla="*/ 2609 h 10000"/>
                <a:gd name="connsiteX4" fmla="*/ 345 w 10000"/>
                <a:gd name="connsiteY4" fmla="*/ 2150 h 10000"/>
                <a:gd name="connsiteX5" fmla="*/ 752 w 10000"/>
                <a:gd name="connsiteY5" fmla="*/ 1920 h 10000"/>
                <a:gd name="connsiteX6" fmla="*/ 1566 w 10000"/>
                <a:gd name="connsiteY6" fmla="*/ 1669 h 10000"/>
                <a:gd name="connsiteX7" fmla="*/ 6382 w 10000"/>
                <a:gd name="connsiteY7" fmla="*/ 1162 h 10000"/>
                <a:gd name="connsiteX8" fmla="*/ 7761 w 10000"/>
                <a:gd name="connsiteY8" fmla="*/ 888 h 10000"/>
                <a:gd name="connsiteX9" fmla="*/ 9753 w 10000"/>
                <a:gd name="connsiteY9" fmla="*/ 0 h 10000"/>
                <a:gd name="connsiteX10" fmla="*/ 9795 w 10000"/>
                <a:gd name="connsiteY10" fmla="*/ 566 h 10000"/>
                <a:gd name="connsiteX11" fmla="*/ 9909 w 10000"/>
                <a:gd name="connsiteY11" fmla="*/ 1230 h 10000"/>
                <a:gd name="connsiteX12" fmla="*/ 10000 w 10000"/>
                <a:gd name="connsiteY12" fmla="*/ 1713 h 10000"/>
                <a:gd name="connsiteX13" fmla="*/ 9943 w 10000"/>
                <a:gd name="connsiteY13" fmla="*/ 3815 h 10000"/>
                <a:gd name="connsiteX14" fmla="*/ 6068 w 10000"/>
                <a:gd name="connsiteY14" fmla="*/ 5640 h 10000"/>
                <a:gd name="connsiteX15" fmla="*/ 7705 w 10000"/>
                <a:gd name="connsiteY15" fmla="*/ 8380 h 10000"/>
                <a:gd name="connsiteX16" fmla="*/ 4039 w 10000"/>
                <a:gd name="connsiteY16" fmla="*/ 10000 h 10000"/>
                <a:gd name="connsiteX17" fmla="*/ 772 w 10000"/>
                <a:gd name="connsiteY17" fmla="*/ 4399 h 10000"/>
                <a:gd name="connsiteX0" fmla="*/ 772 w 10000"/>
                <a:gd name="connsiteY0" fmla="*/ 439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920 h 10060"/>
                <a:gd name="connsiteX6" fmla="*/ 1566 w 10000"/>
                <a:gd name="connsiteY6" fmla="*/ 1669 h 10060"/>
                <a:gd name="connsiteX7" fmla="*/ 6382 w 10000"/>
                <a:gd name="connsiteY7" fmla="*/ 1162 h 10060"/>
                <a:gd name="connsiteX8" fmla="*/ 7761 w 10000"/>
                <a:gd name="connsiteY8" fmla="*/ 888 h 10060"/>
                <a:gd name="connsiteX9" fmla="*/ 9753 w 10000"/>
                <a:gd name="connsiteY9" fmla="*/ 0 h 10060"/>
                <a:gd name="connsiteX10" fmla="*/ 9795 w 10000"/>
                <a:gd name="connsiteY10" fmla="*/ 566 h 10060"/>
                <a:gd name="connsiteX11" fmla="*/ 9909 w 10000"/>
                <a:gd name="connsiteY11" fmla="*/ 1230 h 10060"/>
                <a:gd name="connsiteX12" fmla="*/ 10000 w 10000"/>
                <a:gd name="connsiteY12" fmla="*/ 1713 h 10060"/>
                <a:gd name="connsiteX13" fmla="*/ 9943 w 10000"/>
                <a:gd name="connsiteY13" fmla="*/ 3815 h 10060"/>
                <a:gd name="connsiteX14" fmla="*/ 6068 w 10000"/>
                <a:gd name="connsiteY14" fmla="*/ 5640 h 10060"/>
                <a:gd name="connsiteX15" fmla="*/ 7705 w 10000"/>
                <a:gd name="connsiteY15" fmla="*/ 8380 h 10060"/>
                <a:gd name="connsiteX16" fmla="*/ 4215 w 10000"/>
                <a:gd name="connsiteY16" fmla="*/ 10060 h 10060"/>
                <a:gd name="connsiteX17" fmla="*/ 772 w 10000"/>
                <a:gd name="connsiteY17" fmla="*/ 4399 h 10060"/>
                <a:gd name="connsiteX0" fmla="*/ 948 w 10000"/>
                <a:gd name="connsiteY0" fmla="*/ 433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920 h 10060"/>
                <a:gd name="connsiteX6" fmla="*/ 1566 w 10000"/>
                <a:gd name="connsiteY6" fmla="*/ 1669 h 10060"/>
                <a:gd name="connsiteX7" fmla="*/ 6382 w 10000"/>
                <a:gd name="connsiteY7" fmla="*/ 1162 h 10060"/>
                <a:gd name="connsiteX8" fmla="*/ 7761 w 10000"/>
                <a:gd name="connsiteY8" fmla="*/ 888 h 10060"/>
                <a:gd name="connsiteX9" fmla="*/ 9753 w 10000"/>
                <a:gd name="connsiteY9" fmla="*/ 0 h 10060"/>
                <a:gd name="connsiteX10" fmla="*/ 9795 w 10000"/>
                <a:gd name="connsiteY10" fmla="*/ 566 h 10060"/>
                <a:gd name="connsiteX11" fmla="*/ 9909 w 10000"/>
                <a:gd name="connsiteY11" fmla="*/ 1230 h 10060"/>
                <a:gd name="connsiteX12" fmla="*/ 10000 w 10000"/>
                <a:gd name="connsiteY12" fmla="*/ 1713 h 10060"/>
                <a:gd name="connsiteX13" fmla="*/ 9943 w 10000"/>
                <a:gd name="connsiteY13" fmla="*/ 3815 h 10060"/>
                <a:gd name="connsiteX14" fmla="*/ 6068 w 10000"/>
                <a:gd name="connsiteY14" fmla="*/ 5640 h 10060"/>
                <a:gd name="connsiteX15" fmla="*/ 7705 w 10000"/>
                <a:gd name="connsiteY15" fmla="*/ 8380 h 10060"/>
                <a:gd name="connsiteX16" fmla="*/ 4215 w 10000"/>
                <a:gd name="connsiteY16" fmla="*/ 10060 h 10060"/>
                <a:gd name="connsiteX17" fmla="*/ 948 w 10000"/>
                <a:gd name="connsiteY17" fmla="*/ 4339 h 10060"/>
                <a:gd name="connsiteX0" fmla="*/ 948 w 10000"/>
                <a:gd name="connsiteY0" fmla="*/ 433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860 h 10060"/>
                <a:gd name="connsiteX6" fmla="*/ 1566 w 10000"/>
                <a:gd name="connsiteY6" fmla="*/ 1669 h 10060"/>
                <a:gd name="connsiteX7" fmla="*/ 6382 w 10000"/>
                <a:gd name="connsiteY7" fmla="*/ 1162 h 10060"/>
                <a:gd name="connsiteX8" fmla="*/ 7761 w 10000"/>
                <a:gd name="connsiteY8" fmla="*/ 888 h 10060"/>
                <a:gd name="connsiteX9" fmla="*/ 9753 w 10000"/>
                <a:gd name="connsiteY9" fmla="*/ 0 h 10060"/>
                <a:gd name="connsiteX10" fmla="*/ 9795 w 10000"/>
                <a:gd name="connsiteY10" fmla="*/ 566 h 10060"/>
                <a:gd name="connsiteX11" fmla="*/ 9909 w 10000"/>
                <a:gd name="connsiteY11" fmla="*/ 1230 h 10060"/>
                <a:gd name="connsiteX12" fmla="*/ 10000 w 10000"/>
                <a:gd name="connsiteY12" fmla="*/ 1713 h 10060"/>
                <a:gd name="connsiteX13" fmla="*/ 9943 w 10000"/>
                <a:gd name="connsiteY13" fmla="*/ 3815 h 10060"/>
                <a:gd name="connsiteX14" fmla="*/ 6068 w 10000"/>
                <a:gd name="connsiteY14" fmla="*/ 5640 h 10060"/>
                <a:gd name="connsiteX15" fmla="*/ 7705 w 10000"/>
                <a:gd name="connsiteY15" fmla="*/ 8380 h 10060"/>
                <a:gd name="connsiteX16" fmla="*/ 4215 w 10000"/>
                <a:gd name="connsiteY16" fmla="*/ 10060 h 10060"/>
                <a:gd name="connsiteX17" fmla="*/ 948 w 10000"/>
                <a:gd name="connsiteY17" fmla="*/ 4339 h 10060"/>
                <a:gd name="connsiteX0" fmla="*/ 948 w 10000"/>
                <a:gd name="connsiteY0" fmla="*/ 433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860 h 10060"/>
                <a:gd name="connsiteX6" fmla="*/ 1507 w 10000"/>
                <a:gd name="connsiteY6" fmla="*/ 1548 h 10060"/>
                <a:gd name="connsiteX7" fmla="*/ 6382 w 10000"/>
                <a:gd name="connsiteY7" fmla="*/ 1162 h 10060"/>
                <a:gd name="connsiteX8" fmla="*/ 7761 w 10000"/>
                <a:gd name="connsiteY8" fmla="*/ 888 h 10060"/>
                <a:gd name="connsiteX9" fmla="*/ 9753 w 10000"/>
                <a:gd name="connsiteY9" fmla="*/ 0 h 10060"/>
                <a:gd name="connsiteX10" fmla="*/ 9795 w 10000"/>
                <a:gd name="connsiteY10" fmla="*/ 566 h 10060"/>
                <a:gd name="connsiteX11" fmla="*/ 9909 w 10000"/>
                <a:gd name="connsiteY11" fmla="*/ 1230 h 10060"/>
                <a:gd name="connsiteX12" fmla="*/ 10000 w 10000"/>
                <a:gd name="connsiteY12" fmla="*/ 1713 h 10060"/>
                <a:gd name="connsiteX13" fmla="*/ 9943 w 10000"/>
                <a:gd name="connsiteY13" fmla="*/ 3815 h 10060"/>
                <a:gd name="connsiteX14" fmla="*/ 6068 w 10000"/>
                <a:gd name="connsiteY14" fmla="*/ 5640 h 10060"/>
                <a:gd name="connsiteX15" fmla="*/ 7705 w 10000"/>
                <a:gd name="connsiteY15" fmla="*/ 8380 h 10060"/>
                <a:gd name="connsiteX16" fmla="*/ 4215 w 10000"/>
                <a:gd name="connsiteY16" fmla="*/ 10060 h 10060"/>
                <a:gd name="connsiteX17" fmla="*/ 948 w 10000"/>
                <a:gd name="connsiteY17" fmla="*/ 4339 h 10060"/>
                <a:gd name="connsiteX0" fmla="*/ 948 w 10000"/>
                <a:gd name="connsiteY0" fmla="*/ 4339 h 10060"/>
                <a:gd name="connsiteX1" fmla="*/ 287 w 10000"/>
                <a:gd name="connsiteY1" fmla="*/ 3597 h 10060"/>
                <a:gd name="connsiteX2" fmla="*/ 84 w 10000"/>
                <a:gd name="connsiteY2" fmla="*/ 3050 h 10060"/>
                <a:gd name="connsiteX3" fmla="*/ 6 w 10000"/>
                <a:gd name="connsiteY3" fmla="*/ 2609 h 10060"/>
                <a:gd name="connsiteX4" fmla="*/ 345 w 10000"/>
                <a:gd name="connsiteY4" fmla="*/ 2150 h 10060"/>
                <a:gd name="connsiteX5" fmla="*/ 752 w 10000"/>
                <a:gd name="connsiteY5" fmla="*/ 1860 h 10060"/>
                <a:gd name="connsiteX6" fmla="*/ 1507 w 10000"/>
                <a:gd name="connsiteY6" fmla="*/ 1548 h 10060"/>
                <a:gd name="connsiteX7" fmla="*/ 3616 w 10000"/>
                <a:gd name="connsiteY7" fmla="*/ 1594 h 10060"/>
                <a:gd name="connsiteX8" fmla="*/ 6382 w 10000"/>
                <a:gd name="connsiteY8" fmla="*/ 1162 h 10060"/>
                <a:gd name="connsiteX9" fmla="*/ 7761 w 10000"/>
                <a:gd name="connsiteY9" fmla="*/ 888 h 10060"/>
                <a:gd name="connsiteX10" fmla="*/ 9753 w 10000"/>
                <a:gd name="connsiteY10" fmla="*/ 0 h 10060"/>
                <a:gd name="connsiteX11" fmla="*/ 9795 w 10000"/>
                <a:gd name="connsiteY11" fmla="*/ 566 h 10060"/>
                <a:gd name="connsiteX12" fmla="*/ 9909 w 10000"/>
                <a:gd name="connsiteY12" fmla="*/ 1230 h 10060"/>
                <a:gd name="connsiteX13" fmla="*/ 10000 w 10000"/>
                <a:gd name="connsiteY13" fmla="*/ 1713 h 10060"/>
                <a:gd name="connsiteX14" fmla="*/ 9943 w 10000"/>
                <a:gd name="connsiteY14" fmla="*/ 3815 h 10060"/>
                <a:gd name="connsiteX15" fmla="*/ 6068 w 10000"/>
                <a:gd name="connsiteY15" fmla="*/ 5640 h 10060"/>
                <a:gd name="connsiteX16" fmla="*/ 7705 w 10000"/>
                <a:gd name="connsiteY16" fmla="*/ 8380 h 10060"/>
                <a:gd name="connsiteX17" fmla="*/ 4215 w 10000"/>
                <a:gd name="connsiteY17" fmla="*/ 10060 h 10060"/>
                <a:gd name="connsiteX18" fmla="*/ 948 w 10000"/>
                <a:gd name="connsiteY18" fmla="*/ 4339 h 10060"/>
                <a:gd name="connsiteX0" fmla="*/ 948 w 9943"/>
                <a:gd name="connsiteY0" fmla="*/ 4339 h 10060"/>
                <a:gd name="connsiteX1" fmla="*/ 287 w 9943"/>
                <a:gd name="connsiteY1" fmla="*/ 3597 h 10060"/>
                <a:gd name="connsiteX2" fmla="*/ 84 w 9943"/>
                <a:gd name="connsiteY2" fmla="*/ 3050 h 10060"/>
                <a:gd name="connsiteX3" fmla="*/ 6 w 9943"/>
                <a:gd name="connsiteY3" fmla="*/ 2609 h 10060"/>
                <a:gd name="connsiteX4" fmla="*/ 345 w 9943"/>
                <a:gd name="connsiteY4" fmla="*/ 2150 h 10060"/>
                <a:gd name="connsiteX5" fmla="*/ 752 w 9943"/>
                <a:gd name="connsiteY5" fmla="*/ 1860 h 10060"/>
                <a:gd name="connsiteX6" fmla="*/ 1507 w 9943"/>
                <a:gd name="connsiteY6" fmla="*/ 1548 h 10060"/>
                <a:gd name="connsiteX7" fmla="*/ 3616 w 9943"/>
                <a:gd name="connsiteY7" fmla="*/ 1594 h 10060"/>
                <a:gd name="connsiteX8" fmla="*/ 6382 w 9943"/>
                <a:gd name="connsiteY8" fmla="*/ 1162 h 10060"/>
                <a:gd name="connsiteX9" fmla="*/ 7761 w 9943"/>
                <a:gd name="connsiteY9" fmla="*/ 888 h 10060"/>
                <a:gd name="connsiteX10" fmla="*/ 9753 w 9943"/>
                <a:gd name="connsiteY10" fmla="*/ 0 h 10060"/>
                <a:gd name="connsiteX11" fmla="*/ 9795 w 9943"/>
                <a:gd name="connsiteY11" fmla="*/ 566 h 10060"/>
                <a:gd name="connsiteX12" fmla="*/ 9909 w 9943"/>
                <a:gd name="connsiteY12" fmla="*/ 1230 h 10060"/>
                <a:gd name="connsiteX13" fmla="*/ 9296 w 9943"/>
                <a:gd name="connsiteY13" fmla="*/ 2257 h 10060"/>
                <a:gd name="connsiteX14" fmla="*/ 9943 w 9943"/>
                <a:gd name="connsiteY14" fmla="*/ 3815 h 10060"/>
                <a:gd name="connsiteX15" fmla="*/ 6068 w 9943"/>
                <a:gd name="connsiteY15" fmla="*/ 5640 h 10060"/>
                <a:gd name="connsiteX16" fmla="*/ 7705 w 9943"/>
                <a:gd name="connsiteY16" fmla="*/ 8380 h 10060"/>
                <a:gd name="connsiteX17" fmla="*/ 4215 w 9943"/>
                <a:gd name="connsiteY17" fmla="*/ 10060 h 10060"/>
                <a:gd name="connsiteX18" fmla="*/ 948 w 9943"/>
                <a:gd name="connsiteY18" fmla="*/ 4339 h 10060"/>
                <a:gd name="connsiteX0" fmla="*/ 953 w 10000"/>
                <a:gd name="connsiteY0" fmla="*/ 4313 h 10000"/>
                <a:gd name="connsiteX1" fmla="*/ 289 w 10000"/>
                <a:gd name="connsiteY1" fmla="*/ 3576 h 10000"/>
                <a:gd name="connsiteX2" fmla="*/ 84 w 10000"/>
                <a:gd name="connsiteY2" fmla="*/ 3032 h 10000"/>
                <a:gd name="connsiteX3" fmla="*/ 6 w 10000"/>
                <a:gd name="connsiteY3" fmla="*/ 2593 h 10000"/>
                <a:gd name="connsiteX4" fmla="*/ 347 w 10000"/>
                <a:gd name="connsiteY4" fmla="*/ 2137 h 10000"/>
                <a:gd name="connsiteX5" fmla="*/ 756 w 10000"/>
                <a:gd name="connsiteY5" fmla="*/ 1849 h 10000"/>
                <a:gd name="connsiteX6" fmla="*/ 1516 w 10000"/>
                <a:gd name="connsiteY6" fmla="*/ 1539 h 10000"/>
                <a:gd name="connsiteX7" fmla="*/ 3637 w 10000"/>
                <a:gd name="connsiteY7" fmla="*/ 1584 h 10000"/>
                <a:gd name="connsiteX8" fmla="*/ 6419 w 10000"/>
                <a:gd name="connsiteY8" fmla="*/ 1155 h 10000"/>
                <a:gd name="connsiteX9" fmla="*/ 7805 w 10000"/>
                <a:gd name="connsiteY9" fmla="*/ 883 h 10000"/>
                <a:gd name="connsiteX10" fmla="*/ 9809 w 10000"/>
                <a:gd name="connsiteY10" fmla="*/ 0 h 10000"/>
                <a:gd name="connsiteX11" fmla="*/ 9851 w 10000"/>
                <a:gd name="connsiteY11" fmla="*/ 563 h 10000"/>
                <a:gd name="connsiteX12" fmla="*/ 9258 w 10000"/>
                <a:gd name="connsiteY12" fmla="*/ 1223 h 10000"/>
                <a:gd name="connsiteX13" fmla="*/ 9349 w 10000"/>
                <a:gd name="connsiteY13" fmla="*/ 2244 h 10000"/>
                <a:gd name="connsiteX14" fmla="*/ 10000 w 10000"/>
                <a:gd name="connsiteY14" fmla="*/ 3792 h 10000"/>
                <a:gd name="connsiteX15" fmla="*/ 6103 w 10000"/>
                <a:gd name="connsiteY15" fmla="*/ 5606 h 10000"/>
                <a:gd name="connsiteX16" fmla="*/ 7749 w 10000"/>
                <a:gd name="connsiteY16" fmla="*/ 8330 h 10000"/>
                <a:gd name="connsiteX17" fmla="*/ 4239 w 10000"/>
                <a:gd name="connsiteY17" fmla="*/ 10000 h 10000"/>
                <a:gd name="connsiteX18" fmla="*/ 953 w 10000"/>
                <a:gd name="connsiteY18" fmla="*/ 4313 h 10000"/>
                <a:gd name="connsiteX0" fmla="*/ 953 w 10000"/>
                <a:gd name="connsiteY0" fmla="*/ 4313 h 10000"/>
                <a:gd name="connsiteX1" fmla="*/ 289 w 10000"/>
                <a:gd name="connsiteY1" fmla="*/ 3576 h 10000"/>
                <a:gd name="connsiteX2" fmla="*/ 84 w 10000"/>
                <a:gd name="connsiteY2" fmla="*/ 3032 h 10000"/>
                <a:gd name="connsiteX3" fmla="*/ 6 w 10000"/>
                <a:gd name="connsiteY3" fmla="*/ 2593 h 10000"/>
                <a:gd name="connsiteX4" fmla="*/ 347 w 10000"/>
                <a:gd name="connsiteY4" fmla="*/ 2137 h 10000"/>
                <a:gd name="connsiteX5" fmla="*/ 756 w 10000"/>
                <a:gd name="connsiteY5" fmla="*/ 1849 h 10000"/>
                <a:gd name="connsiteX6" fmla="*/ 1516 w 10000"/>
                <a:gd name="connsiteY6" fmla="*/ 1539 h 10000"/>
                <a:gd name="connsiteX7" fmla="*/ 3637 w 10000"/>
                <a:gd name="connsiteY7" fmla="*/ 1584 h 10000"/>
                <a:gd name="connsiteX8" fmla="*/ 6419 w 10000"/>
                <a:gd name="connsiteY8" fmla="*/ 1155 h 10000"/>
                <a:gd name="connsiteX9" fmla="*/ 7805 w 10000"/>
                <a:gd name="connsiteY9" fmla="*/ 883 h 10000"/>
                <a:gd name="connsiteX10" fmla="*/ 9809 w 10000"/>
                <a:gd name="connsiteY10" fmla="*/ 0 h 10000"/>
                <a:gd name="connsiteX11" fmla="*/ 9438 w 10000"/>
                <a:gd name="connsiteY11" fmla="*/ 443 h 10000"/>
                <a:gd name="connsiteX12" fmla="*/ 9258 w 10000"/>
                <a:gd name="connsiteY12" fmla="*/ 1223 h 10000"/>
                <a:gd name="connsiteX13" fmla="*/ 9349 w 10000"/>
                <a:gd name="connsiteY13" fmla="*/ 2244 h 10000"/>
                <a:gd name="connsiteX14" fmla="*/ 10000 w 10000"/>
                <a:gd name="connsiteY14" fmla="*/ 3792 h 10000"/>
                <a:gd name="connsiteX15" fmla="*/ 6103 w 10000"/>
                <a:gd name="connsiteY15" fmla="*/ 5606 h 10000"/>
                <a:gd name="connsiteX16" fmla="*/ 7749 w 10000"/>
                <a:gd name="connsiteY16" fmla="*/ 8330 h 10000"/>
                <a:gd name="connsiteX17" fmla="*/ 4239 w 10000"/>
                <a:gd name="connsiteY17" fmla="*/ 10000 h 10000"/>
                <a:gd name="connsiteX18" fmla="*/ 953 w 10000"/>
                <a:gd name="connsiteY18" fmla="*/ 43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0" h="10000">
                  <a:moveTo>
                    <a:pt x="953" y="4313"/>
                  </a:moveTo>
                  <a:lnTo>
                    <a:pt x="289" y="3576"/>
                  </a:lnTo>
                  <a:cubicBezTo>
                    <a:pt x="220" y="3408"/>
                    <a:pt x="152" y="3200"/>
                    <a:pt x="84" y="3032"/>
                  </a:cubicBezTo>
                  <a:cubicBezTo>
                    <a:pt x="122" y="2873"/>
                    <a:pt x="-31" y="2753"/>
                    <a:pt x="6" y="2593"/>
                  </a:cubicBezTo>
                  <a:lnTo>
                    <a:pt x="347" y="2137"/>
                  </a:lnTo>
                  <a:lnTo>
                    <a:pt x="756" y="1849"/>
                  </a:lnTo>
                  <a:lnTo>
                    <a:pt x="1516" y="1539"/>
                  </a:lnTo>
                  <a:cubicBezTo>
                    <a:pt x="2223" y="1474"/>
                    <a:pt x="2930" y="1649"/>
                    <a:pt x="3637" y="1584"/>
                  </a:cubicBezTo>
                  <a:lnTo>
                    <a:pt x="6419" y="1155"/>
                  </a:lnTo>
                  <a:lnTo>
                    <a:pt x="7805" y="883"/>
                  </a:lnTo>
                  <a:lnTo>
                    <a:pt x="9809" y="0"/>
                  </a:lnTo>
                  <a:cubicBezTo>
                    <a:pt x="9823" y="188"/>
                    <a:pt x="9424" y="255"/>
                    <a:pt x="9438" y="443"/>
                  </a:cubicBezTo>
                  <a:cubicBezTo>
                    <a:pt x="9475" y="663"/>
                    <a:pt x="9221" y="1003"/>
                    <a:pt x="9258" y="1223"/>
                  </a:cubicBezTo>
                  <a:cubicBezTo>
                    <a:pt x="9289" y="1384"/>
                    <a:pt x="9319" y="2085"/>
                    <a:pt x="9349" y="2244"/>
                  </a:cubicBezTo>
                  <a:cubicBezTo>
                    <a:pt x="9331" y="2939"/>
                    <a:pt x="10019" y="3095"/>
                    <a:pt x="10000" y="3792"/>
                  </a:cubicBezTo>
                  <a:lnTo>
                    <a:pt x="6103" y="5606"/>
                  </a:lnTo>
                  <a:lnTo>
                    <a:pt x="7749" y="8330"/>
                  </a:lnTo>
                  <a:lnTo>
                    <a:pt x="4239" y="10000"/>
                  </a:lnTo>
                  <a:lnTo>
                    <a:pt x="953" y="4313"/>
                  </a:lnTo>
                  <a:close/>
                </a:path>
              </a:pathLst>
            </a:custGeom>
            <a:pattFill prst="wdDnDiag">
              <a:fgClr>
                <a:srgbClr val="CC0066"/>
              </a:fgClr>
              <a:bgClr>
                <a:schemeClr val="bg1"/>
              </a:bgClr>
            </a:pattFill>
            <a:ln w="34925">
              <a:solidFill>
                <a:srgbClr val="CC0066"/>
              </a:solidFill>
              <a:prstDash val="solid"/>
            </a:ln>
            <a:extLst/>
          </p:spPr>
          <p:style>
            <a:lnRef idx="2">
              <a:schemeClr val="accent2"/>
            </a:lnRef>
            <a:fillRef idx="1">
              <a:schemeClr val="lt1"/>
            </a:fillRef>
            <a:effectRef idx="0">
              <a:schemeClr val="accent2"/>
            </a:effectRef>
            <a:fontRef idx="minor">
              <a:schemeClr val="dk1"/>
            </a:fontRef>
          </p:style>
          <p:txBody>
            <a:bodyPr/>
            <a:lstStyle/>
            <a:p>
              <a:endParaRPr lang="ja-JP" altLang="en-US"/>
            </a:p>
          </p:txBody>
        </p:sp>
        <p:sp>
          <p:nvSpPr>
            <p:cNvPr id="395" name="Freeform 155"/>
            <p:cNvSpPr>
              <a:spLocks/>
            </p:cNvSpPr>
            <p:nvPr/>
          </p:nvSpPr>
          <p:spPr bwMode="auto">
            <a:xfrm>
              <a:off x="5516119" y="3822236"/>
              <a:ext cx="368283" cy="258925"/>
            </a:xfrm>
            <a:custGeom>
              <a:avLst/>
              <a:gdLst>
                <a:gd name="T0" fmla="*/ 0 w 430"/>
                <a:gd name="T1" fmla="*/ 448764368 h 310"/>
                <a:gd name="T2" fmla="*/ 833454959 w 430"/>
                <a:gd name="T3" fmla="*/ 0 h 310"/>
                <a:gd name="T4" fmla="*/ 990015492 w 430"/>
                <a:gd name="T5" fmla="*/ 305344107 h 310"/>
                <a:gd name="T6" fmla="*/ 888710903 w 430"/>
                <a:gd name="T7" fmla="*/ 346982493 h 310"/>
                <a:gd name="T8" fmla="*/ 768988678 w 430"/>
                <a:gd name="T9" fmla="*/ 356235805 h 310"/>
                <a:gd name="T10" fmla="*/ 607822978 w 430"/>
                <a:gd name="T11" fmla="*/ 434884400 h 310"/>
                <a:gd name="T12" fmla="*/ 557172201 w 430"/>
                <a:gd name="T13" fmla="*/ 360860941 h 310"/>
                <a:gd name="T14" fmla="*/ 492705921 w 430"/>
                <a:gd name="T15" fmla="*/ 388620878 h 310"/>
                <a:gd name="T16" fmla="*/ 543356697 w 430"/>
                <a:gd name="T17" fmla="*/ 490401233 h 310"/>
                <a:gd name="T18" fmla="*/ 161165701 w 430"/>
                <a:gd name="T19" fmla="*/ 717096746 h 310"/>
                <a:gd name="T20" fmla="*/ 0 w 430"/>
                <a:gd name="T21" fmla="*/ 448764368 h 3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0"/>
                <a:gd name="T34" fmla="*/ 0 h 310"/>
                <a:gd name="T35" fmla="*/ 430 w 430"/>
                <a:gd name="T36" fmla="*/ 310 h 310"/>
                <a:gd name="connsiteX0" fmla="*/ 0 w 10091"/>
                <a:gd name="connsiteY0" fmla="*/ 5881 h 10000"/>
                <a:gd name="connsiteX1" fmla="*/ 8510 w 10091"/>
                <a:gd name="connsiteY1" fmla="*/ 0 h 10000"/>
                <a:gd name="connsiteX2" fmla="*/ 10091 w 10091"/>
                <a:gd name="connsiteY2" fmla="*/ 4258 h 10000"/>
                <a:gd name="connsiteX3" fmla="*/ 9068 w 10091"/>
                <a:gd name="connsiteY3" fmla="*/ 4839 h 10000"/>
                <a:gd name="connsiteX4" fmla="*/ 7858 w 10091"/>
                <a:gd name="connsiteY4" fmla="*/ 4968 h 10000"/>
                <a:gd name="connsiteX5" fmla="*/ 6231 w 10091"/>
                <a:gd name="connsiteY5" fmla="*/ 6065 h 10000"/>
                <a:gd name="connsiteX6" fmla="*/ 5719 w 10091"/>
                <a:gd name="connsiteY6" fmla="*/ 5032 h 10000"/>
                <a:gd name="connsiteX7" fmla="*/ 5068 w 10091"/>
                <a:gd name="connsiteY7" fmla="*/ 5419 h 10000"/>
                <a:gd name="connsiteX8" fmla="*/ 5579 w 10091"/>
                <a:gd name="connsiteY8" fmla="*/ 6839 h 10000"/>
                <a:gd name="connsiteX9" fmla="*/ 1719 w 10091"/>
                <a:gd name="connsiteY9" fmla="*/ 10000 h 10000"/>
                <a:gd name="connsiteX10" fmla="*/ 0 w 10091"/>
                <a:gd name="connsiteY10" fmla="*/ 5881 h 10000"/>
                <a:gd name="connsiteX0" fmla="*/ 0 w 10091"/>
                <a:gd name="connsiteY0" fmla="*/ 6132 h 10251"/>
                <a:gd name="connsiteX1" fmla="*/ 8419 w 10091"/>
                <a:gd name="connsiteY1" fmla="*/ 0 h 10251"/>
                <a:gd name="connsiteX2" fmla="*/ 10091 w 10091"/>
                <a:gd name="connsiteY2" fmla="*/ 4509 h 10251"/>
                <a:gd name="connsiteX3" fmla="*/ 9068 w 10091"/>
                <a:gd name="connsiteY3" fmla="*/ 5090 h 10251"/>
                <a:gd name="connsiteX4" fmla="*/ 7858 w 10091"/>
                <a:gd name="connsiteY4" fmla="*/ 5219 h 10251"/>
                <a:gd name="connsiteX5" fmla="*/ 6231 w 10091"/>
                <a:gd name="connsiteY5" fmla="*/ 6316 h 10251"/>
                <a:gd name="connsiteX6" fmla="*/ 5719 w 10091"/>
                <a:gd name="connsiteY6" fmla="*/ 5283 h 10251"/>
                <a:gd name="connsiteX7" fmla="*/ 5068 w 10091"/>
                <a:gd name="connsiteY7" fmla="*/ 5670 h 10251"/>
                <a:gd name="connsiteX8" fmla="*/ 5579 w 10091"/>
                <a:gd name="connsiteY8" fmla="*/ 7090 h 10251"/>
                <a:gd name="connsiteX9" fmla="*/ 1719 w 10091"/>
                <a:gd name="connsiteY9" fmla="*/ 10251 h 10251"/>
                <a:gd name="connsiteX10" fmla="*/ 0 w 10091"/>
                <a:gd name="connsiteY10" fmla="*/ 6132 h 10251"/>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231 w 10091"/>
                <a:gd name="connsiteY5" fmla="*/ 6316 h 10439"/>
                <a:gd name="connsiteX6" fmla="*/ 5719 w 10091"/>
                <a:gd name="connsiteY6" fmla="*/ 5283 h 10439"/>
                <a:gd name="connsiteX7" fmla="*/ 5068 w 10091"/>
                <a:gd name="connsiteY7" fmla="*/ 5670 h 10439"/>
                <a:gd name="connsiteX8" fmla="*/ 5579 w 10091"/>
                <a:gd name="connsiteY8" fmla="*/ 7090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231 w 10091"/>
                <a:gd name="connsiteY5" fmla="*/ 6316 h 10439"/>
                <a:gd name="connsiteX6" fmla="*/ 5719 w 10091"/>
                <a:gd name="connsiteY6" fmla="*/ 5283 h 10439"/>
                <a:gd name="connsiteX7" fmla="*/ 5068 w 10091"/>
                <a:gd name="connsiteY7" fmla="*/ 5670 h 10439"/>
                <a:gd name="connsiteX8" fmla="*/ 5534 w 10091"/>
                <a:gd name="connsiteY8" fmla="*/ 7216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322 w 10091"/>
                <a:gd name="connsiteY5" fmla="*/ 6567 h 10439"/>
                <a:gd name="connsiteX6" fmla="*/ 5719 w 10091"/>
                <a:gd name="connsiteY6" fmla="*/ 5283 h 10439"/>
                <a:gd name="connsiteX7" fmla="*/ 5068 w 10091"/>
                <a:gd name="connsiteY7" fmla="*/ 5670 h 10439"/>
                <a:gd name="connsiteX8" fmla="*/ 5534 w 10091"/>
                <a:gd name="connsiteY8" fmla="*/ 7216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322 w 10091"/>
                <a:gd name="connsiteY5" fmla="*/ 6567 h 10439"/>
                <a:gd name="connsiteX6" fmla="*/ 5719 w 10091"/>
                <a:gd name="connsiteY6" fmla="*/ 5283 h 10439"/>
                <a:gd name="connsiteX7" fmla="*/ 5023 w 10091"/>
                <a:gd name="connsiteY7" fmla="*/ 5607 h 10439"/>
                <a:gd name="connsiteX8" fmla="*/ 5534 w 10091"/>
                <a:gd name="connsiteY8" fmla="*/ 7216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068 w 10091"/>
                <a:gd name="connsiteY3" fmla="*/ 5090 h 10439"/>
                <a:gd name="connsiteX4" fmla="*/ 7858 w 10091"/>
                <a:gd name="connsiteY4" fmla="*/ 5219 h 10439"/>
                <a:gd name="connsiteX5" fmla="*/ 6322 w 10091"/>
                <a:gd name="connsiteY5" fmla="*/ 6567 h 10439"/>
                <a:gd name="connsiteX6" fmla="*/ 5719 w 10091"/>
                <a:gd name="connsiteY6" fmla="*/ 5283 h 10439"/>
                <a:gd name="connsiteX7" fmla="*/ 4932 w 10091"/>
                <a:gd name="connsiteY7" fmla="*/ 5858 h 10439"/>
                <a:gd name="connsiteX8" fmla="*/ 5534 w 10091"/>
                <a:gd name="connsiteY8" fmla="*/ 7216 h 10439"/>
                <a:gd name="connsiteX9" fmla="*/ 1764 w 10091"/>
                <a:gd name="connsiteY9" fmla="*/ 10439 h 10439"/>
                <a:gd name="connsiteX10" fmla="*/ 0 w 10091"/>
                <a:gd name="connsiteY10" fmla="*/ 6132 h 10439"/>
                <a:gd name="connsiteX0" fmla="*/ 0 w 10091"/>
                <a:gd name="connsiteY0" fmla="*/ 6132 h 10439"/>
                <a:gd name="connsiteX1" fmla="*/ 8419 w 10091"/>
                <a:gd name="connsiteY1" fmla="*/ 0 h 10439"/>
                <a:gd name="connsiteX2" fmla="*/ 10091 w 10091"/>
                <a:gd name="connsiteY2" fmla="*/ 4509 h 10439"/>
                <a:gd name="connsiteX3" fmla="*/ 9340 w 10091"/>
                <a:gd name="connsiteY3" fmla="*/ 5027 h 10439"/>
                <a:gd name="connsiteX4" fmla="*/ 7858 w 10091"/>
                <a:gd name="connsiteY4" fmla="*/ 5219 h 10439"/>
                <a:gd name="connsiteX5" fmla="*/ 6322 w 10091"/>
                <a:gd name="connsiteY5" fmla="*/ 6567 h 10439"/>
                <a:gd name="connsiteX6" fmla="*/ 5719 w 10091"/>
                <a:gd name="connsiteY6" fmla="*/ 5283 h 10439"/>
                <a:gd name="connsiteX7" fmla="*/ 4932 w 10091"/>
                <a:gd name="connsiteY7" fmla="*/ 5858 h 10439"/>
                <a:gd name="connsiteX8" fmla="*/ 5534 w 10091"/>
                <a:gd name="connsiteY8" fmla="*/ 7216 h 10439"/>
                <a:gd name="connsiteX9" fmla="*/ 1764 w 10091"/>
                <a:gd name="connsiteY9" fmla="*/ 10439 h 10439"/>
                <a:gd name="connsiteX10" fmla="*/ 0 w 10091"/>
                <a:gd name="connsiteY10" fmla="*/ 6132 h 10439"/>
                <a:gd name="connsiteX0" fmla="*/ 0 w 10136"/>
                <a:gd name="connsiteY0" fmla="*/ 6132 h 10439"/>
                <a:gd name="connsiteX1" fmla="*/ 8419 w 10136"/>
                <a:gd name="connsiteY1" fmla="*/ 0 h 10439"/>
                <a:gd name="connsiteX2" fmla="*/ 10136 w 10136"/>
                <a:gd name="connsiteY2" fmla="*/ 4572 h 10439"/>
                <a:gd name="connsiteX3" fmla="*/ 9340 w 10136"/>
                <a:gd name="connsiteY3" fmla="*/ 5027 h 10439"/>
                <a:gd name="connsiteX4" fmla="*/ 7858 w 10136"/>
                <a:gd name="connsiteY4" fmla="*/ 5219 h 10439"/>
                <a:gd name="connsiteX5" fmla="*/ 6322 w 10136"/>
                <a:gd name="connsiteY5" fmla="*/ 6567 h 10439"/>
                <a:gd name="connsiteX6" fmla="*/ 5719 w 10136"/>
                <a:gd name="connsiteY6" fmla="*/ 5283 h 10439"/>
                <a:gd name="connsiteX7" fmla="*/ 4932 w 10136"/>
                <a:gd name="connsiteY7" fmla="*/ 5858 h 10439"/>
                <a:gd name="connsiteX8" fmla="*/ 5534 w 10136"/>
                <a:gd name="connsiteY8" fmla="*/ 7216 h 10439"/>
                <a:gd name="connsiteX9" fmla="*/ 1764 w 10136"/>
                <a:gd name="connsiteY9" fmla="*/ 10439 h 10439"/>
                <a:gd name="connsiteX10" fmla="*/ 0 w 10136"/>
                <a:gd name="connsiteY10" fmla="*/ 6132 h 10439"/>
                <a:gd name="connsiteX0" fmla="*/ 0 w 10272"/>
                <a:gd name="connsiteY0" fmla="*/ 6132 h 10439"/>
                <a:gd name="connsiteX1" fmla="*/ 8419 w 10272"/>
                <a:gd name="connsiteY1" fmla="*/ 0 h 10439"/>
                <a:gd name="connsiteX2" fmla="*/ 10272 w 10272"/>
                <a:gd name="connsiteY2" fmla="*/ 4760 h 10439"/>
                <a:gd name="connsiteX3" fmla="*/ 9340 w 10272"/>
                <a:gd name="connsiteY3" fmla="*/ 5027 h 10439"/>
                <a:gd name="connsiteX4" fmla="*/ 7858 w 10272"/>
                <a:gd name="connsiteY4" fmla="*/ 5219 h 10439"/>
                <a:gd name="connsiteX5" fmla="*/ 6322 w 10272"/>
                <a:gd name="connsiteY5" fmla="*/ 6567 h 10439"/>
                <a:gd name="connsiteX6" fmla="*/ 5719 w 10272"/>
                <a:gd name="connsiteY6" fmla="*/ 5283 h 10439"/>
                <a:gd name="connsiteX7" fmla="*/ 4932 w 10272"/>
                <a:gd name="connsiteY7" fmla="*/ 5858 h 10439"/>
                <a:gd name="connsiteX8" fmla="*/ 5534 w 10272"/>
                <a:gd name="connsiteY8" fmla="*/ 7216 h 10439"/>
                <a:gd name="connsiteX9" fmla="*/ 1764 w 10272"/>
                <a:gd name="connsiteY9" fmla="*/ 10439 h 10439"/>
                <a:gd name="connsiteX10" fmla="*/ 0 w 10272"/>
                <a:gd name="connsiteY10" fmla="*/ 6132 h 10439"/>
                <a:gd name="connsiteX0" fmla="*/ 0 w 10272"/>
                <a:gd name="connsiteY0" fmla="*/ 6132 h 11546"/>
                <a:gd name="connsiteX1" fmla="*/ 8419 w 10272"/>
                <a:gd name="connsiteY1" fmla="*/ 0 h 11546"/>
                <a:gd name="connsiteX2" fmla="*/ 10272 w 10272"/>
                <a:gd name="connsiteY2" fmla="*/ 4760 h 11546"/>
                <a:gd name="connsiteX3" fmla="*/ 9340 w 10272"/>
                <a:gd name="connsiteY3" fmla="*/ 5027 h 11546"/>
                <a:gd name="connsiteX4" fmla="*/ 7858 w 10272"/>
                <a:gd name="connsiteY4" fmla="*/ 5219 h 11546"/>
                <a:gd name="connsiteX5" fmla="*/ 6322 w 10272"/>
                <a:gd name="connsiteY5" fmla="*/ 6567 h 11546"/>
                <a:gd name="connsiteX6" fmla="*/ 5719 w 10272"/>
                <a:gd name="connsiteY6" fmla="*/ 5283 h 11546"/>
                <a:gd name="connsiteX7" fmla="*/ 4932 w 10272"/>
                <a:gd name="connsiteY7" fmla="*/ 5858 h 11546"/>
                <a:gd name="connsiteX8" fmla="*/ 5534 w 10272"/>
                <a:gd name="connsiteY8" fmla="*/ 7216 h 11546"/>
                <a:gd name="connsiteX9" fmla="*/ 2227 w 10272"/>
                <a:gd name="connsiteY9" fmla="*/ 11546 h 11546"/>
                <a:gd name="connsiteX10" fmla="*/ 0 w 10272"/>
                <a:gd name="connsiteY10" fmla="*/ 6132 h 11546"/>
                <a:gd name="connsiteX0" fmla="*/ 0 w 10272"/>
                <a:gd name="connsiteY0" fmla="*/ 6132 h 11546"/>
                <a:gd name="connsiteX1" fmla="*/ 8419 w 10272"/>
                <a:gd name="connsiteY1" fmla="*/ 0 h 11546"/>
                <a:gd name="connsiteX2" fmla="*/ 10272 w 10272"/>
                <a:gd name="connsiteY2" fmla="*/ 4760 h 11546"/>
                <a:gd name="connsiteX3" fmla="*/ 9340 w 10272"/>
                <a:gd name="connsiteY3" fmla="*/ 5027 h 11546"/>
                <a:gd name="connsiteX4" fmla="*/ 7858 w 10272"/>
                <a:gd name="connsiteY4" fmla="*/ 5219 h 11546"/>
                <a:gd name="connsiteX5" fmla="*/ 6322 w 10272"/>
                <a:gd name="connsiteY5" fmla="*/ 6567 h 11546"/>
                <a:gd name="connsiteX6" fmla="*/ 5719 w 10272"/>
                <a:gd name="connsiteY6" fmla="*/ 5283 h 11546"/>
                <a:gd name="connsiteX7" fmla="*/ 4932 w 10272"/>
                <a:gd name="connsiteY7" fmla="*/ 5858 h 11546"/>
                <a:gd name="connsiteX8" fmla="*/ 5650 w 10272"/>
                <a:gd name="connsiteY8" fmla="*/ 7954 h 11546"/>
                <a:gd name="connsiteX9" fmla="*/ 2227 w 10272"/>
                <a:gd name="connsiteY9" fmla="*/ 11546 h 11546"/>
                <a:gd name="connsiteX10" fmla="*/ 0 w 10272"/>
                <a:gd name="connsiteY10" fmla="*/ 6132 h 11546"/>
                <a:gd name="connsiteX0" fmla="*/ 0 w 10272"/>
                <a:gd name="connsiteY0" fmla="*/ 6132 h 11546"/>
                <a:gd name="connsiteX1" fmla="*/ 8419 w 10272"/>
                <a:gd name="connsiteY1" fmla="*/ 0 h 11546"/>
                <a:gd name="connsiteX2" fmla="*/ 10272 w 10272"/>
                <a:gd name="connsiteY2" fmla="*/ 4760 h 11546"/>
                <a:gd name="connsiteX3" fmla="*/ 9340 w 10272"/>
                <a:gd name="connsiteY3" fmla="*/ 5027 h 11546"/>
                <a:gd name="connsiteX4" fmla="*/ 7858 w 10272"/>
                <a:gd name="connsiteY4" fmla="*/ 5219 h 11546"/>
                <a:gd name="connsiteX5" fmla="*/ 6554 w 10272"/>
                <a:gd name="connsiteY5" fmla="*/ 7028 h 11546"/>
                <a:gd name="connsiteX6" fmla="*/ 5719 w 10272"/>
                <a:gd name="connsiteY6" fmla="*/ 5283 h 11546"/>
                <a:gd name="connsiteX7" fmla="*/ 4932 w 10272"/>
                <a:gd name="connsiteY7" fmla="*/ 5858 h 11546"/>
                <a:gd name="connsiteX8" fmla="*/ 5650 w 10272"/>
                <a:gd name="connsiteY8" fmla="*/ 7954 h 11546"/>
                <a:gd name="connsiteX9" fmla="*/ 2227 w 10272"/>
                <a:gd name="connsiteY9" fmla="*/ 11546 h 11546"/>
                <a:gd name="connsiteX10" fmla="*/ 0 w 10272"/>
                <a:gd name="connsiteY10" fmla="*/ 6132 h 11546"/>
                <a:gd name="connsiteX0" fmla="*/ 0 w 10272"/>
                <a:gd name="connsiteY0" fmla="*/ 6132 h 11546"/>
                <a:gd name="connsiteX1" fmla="*/ 8419 w 10272"/>
                <a:gd name="connsiteY1" fmla="*/ 0 h 11546"/>
                <a:gd name="connsiteX2" fmla="*/ 10272 w 10272"/>
                <a:gd name="connsiteY2" fmla="*/ 4760 h 11546"/>
                <a:gd name="connsiteX3" fmla="*/ 9340 w 10272"/>
                <a:gd name="connsiteY3" fmla="*/ 5027 h 11546"/>
                <a:gd name="connsiteX4" fmla="*/ 7974 w 10272"/>
                <a:gd name="connsiteY4" fmla="*/ 5680 h 11546"/>
                <a:gd name="connsiteX5" fmla="*/ 6554 w 10272"/>
                <a:gd name="connsiteY5" fmla="*/ 7028 h 11546"/>
                <a:gd name="connsiteX6" fmla="*/ 5719 w 10272"/>
                <a:gd name="connsiteY6" fmla="*/ 5283 h 11546"/>
                <a:gd name="connsiteX7" fmla="*/ 4932 w 10272"/>
                <a:gd name="connsiteY7" fmla="*/ 5858 h 11546"/>
                <a:gd name="connsiteX8" fmla="*/ 5650 w 10272"/>
                <a:gd name="connsiteY8" fmla="*/ 7954 h 11546"/>
                <a:gd name="connsiteX9" fmla="*/ 2227 w 10272"/>
                <a:gd name="connsiteY9" fmla="*/ 11546 h 11546"/>
                <a:gd name="connsiteX10" fmla="*/ 0 w 10272"/>
                <a:gd name="connsiteY10" fmla="*/ 6132 h 11546"/>
                <a:gd name="connsiteX0" fmla="*/ 0 w 10446"/>
                <a:gd name="connsiteY0" fmla="*/ 6132 h 11546"/>
                <a:gd name="connsiteX1" fmla="*/ 8419 w 10446"/>
                <a:gd name="connsiteY1" fmla="*/ 0 h 11546"/>
                <a:gd name="connsiteX2" fmla="*/ 10446 w 10446"/>
                <a:gd name="connsiteY2" fmla="*/ 4760 h 11546"/>
                <a:gd name="connsiteX3" fmla="*/ 9340 w 10446"/>
                <a:gd name="connsiteY3" fmla="*/ 5027 h 11546"/>
                <a:gd name="connsiteX4" fmla="*/ 7974 w 10446"/>
                <a:gd name="connsiteY4" fmla="*/ 5680 h 11546"/>
                <a:gd name="connsiteX5" fmla="*/ 6554 w 10446"/>
                <a:gd name="connsiteY5" fmla="*/ 7028 h 11546"/>
                <a:gd name="connsiteX6" fmla="*/ 5719 w 10446"/>
                <a:gd name="connsiteY6" fmla="*/ 5283 h 11546"/>
                <a:gd name="connsiteX7" fmla="*/ 4932 w 10446"/>
                <a:gd name="connsiteY7" fmla="*/ 5858 h 11546"/>
                <a:gd name="connsiteX8" fmla="*/ 5650 w 10446"/>
                <a:gd name="connsiteY8" fmla="*/ 7954 h 11546"/>
                <a:gd name="connsiteX9" fmla="*/ 2227 w 10446"/>
                <a:gd name="connsiteY9" fmla="*/ 11546 h 11546"/>
                <a:gd name="connsiteX10" fmla="*/ 0 w 10446"/>
                <a:gd name="connsiteY10" fmla="*/ 6132 h 11546"/>
                <a:gd name="connsiteX0" fmla="*/ 0 w 10446"/>
                <a:gd name="connsiteY0" fmla="*/ 6593 h 12007"/>
                <a:gd name="connsiteX1" fmla="*/ 8419 w 10446"/>
                <a:gd name="connsiteY1" fmla="*/ 0 h 12007"/>
                <a:gd name="connsiteX2" fmla="*/ 10446 w 10446"/>
                <a:gd name="connsiteY2" fmla="*/ 5221 h 12007"/>
                <a:gd name="connsiteX3" fmla="*/ 9340 w 10446"/>
                <a:gd name="connsiteY3" fmla="*/ 5488 h 12007"/>
                <a:gd name="connsiteX4" fmla="*/ 7974 w 10446"/>
                <a:gd name="connsiteY4" fmla="*/ 6141 h 12007"/>
                <a:gd name="connsiteX5" fmla="*/ 6554 w 10446"/>
                <a:gd name="connsiteY5" fmla="*/ 7489 h 12007"/>
                <a:gd name="connsiteX6" fmla="*/ 5719 w 10446"/>
                <a:gd name="connsiteY6" fmla="*/ 5744 h 12007"/>
                <a:gd name="connsiteX7" fmla="*/ 4932 w 10446"/>
                <a:gd name="connsiteY7" fmla="*/ 6319 h 12007"/>
                <a:gd name="connsiteX8" fmla="*/ 5650 w 10446"/>
                <a:gd name="connsiteY8" fmla="*/ 8415 h 12007"/>
                <a:gd name="connsiteX9" fmla="*/ 2227 w 10446"/>
                <a:gd name="connsiteY9" fmla="*/ 12007 h 12007"/>
                <a:gd name="connsiteX10" fmla="*/ 0 w 10446"/>
                <a:gd name="connsiteY10" fmla="*/ 6593 h 12007"/>
                <a:gd name="connsiteX0" fmla="*/ 0 w 10446"/>
                <a:gd name="connsiteY0" fmla="*/ 8030 h 13444"/>
                <a:gd name="connsiteX1" fmla="*/ 8643 w 10446"/>
                <a:gd name="connsiteY1" fmla="*/ 0 h 13444"/>
                <a:gd name="connsiteX2" fmla="*/ 10446 w 10446"/>
                <a:gd name="connsiteY2" fmla="*/ 6658 h 13444"/>
                <a:gd name="connsiteX3" fmla="*/ 9340 w 10446"/>
                <a:gd name="connsiteY3" fmla="*/ 6925 h 13444"/>
                <a:gd name="connsiteX4" fmla="*/ 7974 w 10446"/>
                <a:gd name="connsiteY4" fmla="*/ 7578 h 13444"/>
                <a:gd name="connsiteX5" fmla="*/ 6554 w 10446"/>
                <a:gd name="connsiteY5" fmla="*/ 8926 h 13444"/>
                <a:gd name="connsiteX6" fmla="*/ 5719 w 10446"/>
                <a:gd name="connsiteY6" fmla="*/ 7181 h 13444"/>
                <a:gd name="connsiteX7" fmla="*/ 4932 w 10446"/>
                <a:gd name="connsiteY7" fmla="*/ 7756 h 13444"/>
                <a:gd name="connsiteX8" fmla="*/ 5650 w 10446"/>
                <a:gd name="connsiteY8" fmla="*/ 9852 h 13444"/>
                <a:gd name="connsiteX9" fmla="*/ 2227 w 10446"/>
                <a:gd name="connsiteY9" fmla="*/ 13444 h 13444"/>
                <a:gd name="connsiteX10" fmla="*/ 0 w 10446"/>
                <a:gd name="connsiteY10" fmla="*/ 8030 h 13444"/>
                <a:gd name="connsiteX0" fmla="*/ 0 w 10670"/>
                <a:gd name="connsiteY0" fmla="*/ 8030 h 13444"/>
                <a:gd name="connsiteX1" fmla="*/ 8643 w 10670"/>
                <a:gd name="connsiteY1" fmla="*/ 0 h 13444"/>
                <a:gd name="connsiteX2" fmla="*/ 10670 w 10670"/>
                <a:gd name="connsiteY2" fmla="*/ 6350 h 13444"/>
                <a:gd name="connsiteX3" fmla="*/ 9340 w 10670"/>
                <a:gd name="connsiteY3" fmla="*/ 6925 h 13444"/>
                <a:gd name="connsiteX4" fmla="*/ 7974 w 10670"/>
                <a:gd name="connsiteY4" fmla="*/ 7578 h 13444"/>
                <a:gd name="connsiteX5" fmla="*/ 6554 w 10670"/>
                <a:gd name="connsiteY5" fmla="*/ 8926 h 13444"/>
                <a:gd name="connsiteX6" fmla="*/ 5719 w 10670"/>
                <a:gd name="connsiteY6" fmla="*/ 7181 h 13444"/>
                <a:gd name="connsiteX7" fmla="*/ 4932 w 10670"/>
                <a:gd name="connsiteY7" fmla="*/ 7756 h 13444"/>
                <a:gd name="connsiteX8" fmla="*/ 5650 w 10670"/>
                <a:gd name="connsiteY8" fmla="*/ 9852 h 13444"/>
                <a:gd name="connsiteX9" fmla="*/ 2227 w 10670"/>
                <a:gd name="connsiteY9" fmla="*/ 13444 h 13444"/>
                <a:gd name="connsiteX10" fmla="*/ 0 w 10670"/>
                <a:gd name="connsiteY10" fmla="*/ 8030 h 13444"/>
                <a:gd name="connsiteX0" fmla="*/ 0 w 10222"/>
                <a:gd name="connsiteY0" fmla="*/ 7722 h 13444"/>
                <a:gd name="connsiteX1" fmla="*/ 8195 w 10222"/>
                <a:gd name="connsiteY1" fmla="*/ 0 h 13444"/>
                <a:gd name="connsiteX2" fmla="*/ 10222 w 10222"/>
                <a:gd name="connsiteY2" fmla="*/ 6350 h 13444"/>
                <a:gd name="connsiteX3" fmla="*/ 8892 w 10222"/>
                <a:gd name="connsiteY3" fmla="*/ 6925 h 13444"/>
                <a:gd name="connsiteX4" fmla="*/ 7526 w 10222"/>
                <a:gd name="connsiteY4" fmla="*/ 7578 h 13444"/>
                <a:gd name="connsiteX5" fmla="*/ 6106 w 10222"/>
                <a:gd name="connsiteY5" fmla="*/ 8926 h 13444"/>
                <a:gd name="connsiteX6" fmla="*/ 5271 w 10222"/>
                <a:gd name="connsiteY6" fmla="*/ 7181 h 13444"/>
                <a:gd name="connsiteX7" fmla="*/ 4484 w 10222"/>
                <a:gd name="connsiteY7" fmla="*/ 7756 h 13444"/>
                <a:gd name="connsiteX8" fmla="*/ 5202 w 10222"/>
                <a:gd name="connsiteY8" fmla="*/ 9852 h 13444"/>
                <a:gd name="connsiteX9" fmla="*/ 1779 w 10222"/>
                <a:gd name="connsiteY9" fmla="*/ 13444 h 13444"/>
                <a:gd name="connsiteX10" fmla="*/ 0 w 10222"/>
                <a:gd name="connsiteY10" fmla="*/ 7722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439 w 10390"/>
                <a:gd name="connsiteY6" fmla="*/ 7181 h 13444"/>
                <a:gd name="connsiteX7" fmla="*/ 4652 w 10390"/>
                <a:gd name="connsiteY7" fmla="*/ 7756 h 13444"/>
                <a:gd name="connsiteX8" fmla="*/ 5370 w 10390"/>
                <a:gd name="connsiteY8" fmla="*/ 9852 h 13444"/>
                <a:gd name="connsiteX9" fmla="*/ 1947 w 10390"/>
                <a:gd name="connsiteY9" fmla="*/ 13444 h 13444"/>
                <a:gd name="connsiteX10" fmla="*/ 0 w 10390"/>
                <a:gd name="connsiteY10" fmla="*/ 7825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439 w 10390"/>
                <a:gd name="connsiteY6" fmla="*/ 7181 h 13444"/>
                <a:gd name="connsiteX7" fmla="*/ 4652 w 10390"/>
                <a:gd name="connsiteY7" fmla="*/ 7756 h 13444"/>
                <a:gd name="connsiteX8" fmla="*/ 5041 w 10390"/>
                <a:gd name="connsiteY8" fmla="*/ 10147 h 13444"/>
                <a:gd name="connsiteX9" fmla="*/ 1947 w 10390"/>
                <a:gd name="connsiteY9" fmla="*/ 13444 h 13444"/>
                <a:gd name="connsiteX10" fmla="*/ 0 w 10390"/>
                <a:gd name="connsiteY10" fmla="*/ 7825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439 w 10390"/>
                <a:gd name="connsiteY6" fmla="*/ 7181 h 13444"/>
                <a:gd name="connsiteX7" fmla="*/ 4406 w 10390"/>
                <a:gd name="connsiteY7" fmla="*/ 7756 h 13444"/>
                <a:gd name="connsiteX8" fmla="*/ 5041 w 10390"/>
                <a:gd name="connsiteY8" fmla="*/ 10147 h 13444"/>
                <a:gd name="connsiteX9" fmla="*/ 1947 w 10390"/>
                <a:gd name="connsiteY9" fmla="*/ 13444 h 13444"/>
                <a:gd name="connsiteX10" fmla="*/ 0 w 10390"/>
                <a:gd name="connsiteY10" fmla="*/ 7825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603 w 10390"/>
                <a:gd name="connsiteY6" fmla="*/ 6445 h 13444"/>
                <a:gd name="connsiteX7" fmla="*/ 4406 w 10390"/>
                <a:gd name="connsiteY7" fmla="*/ 7756 h 13444"/>
                <a:gd name="connsiteX8" fmla="*/ 5041 w 10390"/>
                <a:gd name="connsiteY8" fmla="*/ 10147 h 13444"/>
                <a:gd name="connsiteX9" fmla="*/ 1947 w 10390"/>
                <a:gd name="connsiteY9" fmla="*/ 13444 h 13444"/>
                <a:gd name="connsiteX10" fmla="*/ 0 w 10390"/>
                <a:gd name="connsiteY10" fmla="*/ 7825 h 13444"/>
                <a:gd name="connsiteX0" fmla="*/ 0 w 10390"/>
                <a:gd name="connsiteY0" fmla="*/ 7825 h 13444"/>
                <a:gd name="connsiteX1" fmla="*/ 8363 w 10390"/>
                <a:gd name="connsiteY1" fmla="*/ 0 h 13444"/>
                <a:gd name="connsiteX2" fmla="*/ 10390 w 10390"/>
                <a:gd name="connsiteY2" fmla="*/ 6350 h 13444"/>
                <a:gd name="connsiteX3" fmla="*/ 9060 w 10390"/>
                <a:gd name="connsiteY3" fmla="*/ 6925 h 13444"/>
                <a:gd name="connsiteX4" fmla="*/ 7694 w 10390"/>
                <a:gd name="connsiteY4" fmla="*/ 7578 h 13444"/>
                <a:gd name="connsiteX5" fmla="*/ 6274 w 10390"/>
                <a:gd name="connsiteY5" fmla="*/ 8926 h 13444"/>
                <a:gd name="connsiteX6" fmla="*/ 5603 w 10390"/>
                <a:gd name="connsiteY6" fmla="*/ 6445 h 13444"/>
                <a:gd name="connsiteX7" fmla="*/ 4406 w 10390"/>
                <a:gd name="connsiteY7" fmla="*/ 7756 h 13444"/>
                <a:gd name="connsiteX8" fmla="*/ 5041 w 10390"/>
                <a:gd name="connsiteY8" fmla="*/ 10147 h 13444"/>
                <a:gd name="connsiteX9" fmla="*/ 1947 w 10390"/>
                <a:gd name="connsiteY9" fmla="*/ 13444 h 13444"/>
                <a:gd name="connsiteX10" fmla="*/ 0 w 10390"/>
                <a:gd name="connsiteY10" fmla="*/ 7825 h 13444"/>
                <a:gd name="connsiteX0" fmla="*/ 0 w 9836"/>
                <a:gd name="connsiteY0" fmla="*/ 8488 h 13444"/>
                <a:gd name="connsiteX1" fmla="*/ 7809 w 9836"/>
                <a:gd name="connsiteY1" fmla="*/ 0 h 13444"/>
                <a:gd name="connsiteX2" fmla="*/ 9836 w 9836"/>
                <a:gd name="connsiteY2" fmla="*/ 6350 h 13444"/>
                <a:gd name="connsiteX3" fmla="*/ 8506 w 9836"/>
                <a:gd name="connsiteY3" fmla="*/ 6925 h 13444"/>
                <a:gd name="connsiteX4" fmla="*/ 7140 w 9836"/>
                <a:gd name="connsiteY4" fmla="*/ 7578 h 13444"/>
                <a:gd name="connsiteX5" fmla="*/ 5720 w 9836"/>
                <a:gd name="connsiteY5" fmla="*/ 8926 h 13444"/>
                <a:gd name="connsiteX6" fmla="*/ 5049 w 9836"/>
                <a:gd name="connsiteY6" fmla="*/ 6445 h 13444"/>
                <a:gd name="connsiteX7" fmla="*/ 3852 w 9836"/>
                <a:gd name="connsiteY7" fmla="*/ 7756 h 13444"/>
                <a:gd name="connsiteX8" fmla="*/ 4487 w 9836"/>
                <a:gd name="connsiteY8" fmla="*/ 10147 h 13444"/>
                <a:gd name="connsiteX9" fmla="*/ 1393 w 9836"/>
                <a:gd name="connsiteY9" fmla="*/ 13444 h 13444"/>
                <a:gd name="connsiteX10" fmla="*/ 0 w 9836"/>
                <a:gd name="connsiteY10" fmla="*/ 8488 h 13444"/>
                <a:gd name="connsiteX0" fmla="*/ 0 w 10000"/>
                <a:gd name="connsiteY0" fmla="*/ 5164 h 8850"/>
                <a:gd name="connsiteX1" fmla="*/ 7939 w 10000"/>
                <a:gd name="connsiteY1" fmla="*/ 0 h 8850"/>
                <a:gd name="connsiteX2" fmla="*/ 10000 w 10000"/>
                <a:gd name="connsiteY2" fmla="*/ 3573 h 8850"/>
                <a:gd name="connsiteX3" fmla="*/ 8648 w 10000"/>
                <a:gd name="connsiteY3" fmla="*/ 4001 h 8850"/>
                <a:gd name="connsiteX4" fmla="*/ 7259 w 10000"/>
                <a:gd name="connsiteY4" fmla="*/ 4487 h 8850"/>
                <a:gd name="connsiteX5" fmla="*/ 5815 w 10000"/>
                <a:gd name="connsiteY5" fmla="*/ 5489 h 8850"/>
                <a:gd name="connsiteX6" fmla="*/ 5133 w 10000"/>
                <a:gd name="connsiteY6" fmla="*/ 3644 h 8850"/>
                <a:gd name="connsiteX7" fmla="*/ 3916 w 10000"/>
                <a:gd name="connsiteY7" fmla="*/ 4619 h 8850"/>
                <a:gd name="connsiteX8" fmla="*/ 4562 w 10000"/>
                <a:gd name="connsiteY8" fmla="*/ 6398 h 8850"/>
                <a:gd name="connsiteX9" fmla="*/ 1416 w 10000"/>
                <a:gd name="connsiteY9" fmla="*/ 8850 h 8850"/>
                <a:gd name="connsiteX10" fmla="*/ 0 w 10000"/>
                <a:gd name="connsiteY10" fmla="*/ 5164 h 8850"/>
                <a:gd name="connsiteX0" fmla="*/ 0 w 9687"/>
                <a:gd name="connsiteY0" fmla="*/ 5835 h 10000"/>
                <a:gd name="connsiteX1" fmla="*/ 7939 w 9687"/>
                <a:gd name="connsiteY1" fmla="*/ 0 h 10000"/>
                <a:gd name="connsiteX2" fmla="*/ 9687 w 9687"/>
                <a:gd name="connsiteY2" fmla="*/ 4315 h 10000"/>
                <a:gd name="connsiteX3" fmla="*/ 8648 w 9687"/>
                <a:gd name="connsiteY3" fmla="*/ 4521 h 10000"/>
                <a:gd name="connsiteX4" fmla="*/ 7259 w 9687"/>
                <a:gd name="connsiteY4" fmla="*/ 5070 h 10000"/>
                <a:gd name="connsiteX5" fmla="*/ 5815 w 9687"/>
                <a:gd name="connsiteY5" fmla="*/ 6202 h 10000"/>
                <a:gd name="connsiteX6" fmla="*/ 5133 w 9687"/>
                <a:gd name="connsiteY6" fmla="*/ 4118 h 10000"/>
                <a:gd name="connsiteX7" fmla="*/ 3916 w 9687"/>
                <a:gd name="connsiteY7" fmla="*/ 5219 h 10000"/>
                <a:gd name="connsiteX8" fmla="*/ 4562 w 9687"/>
                <a:gd name="connsiteY8" fmla="*/ 7229 h 10000"/>
                <a:gd name="connsiteX9" fmla="*/ 1416 w 9687"/>
                <a:gd name="connsiteY9" fmla="*/ 10000 h 10000"/>
                <a:gd name="connsiteX10" fmla="*/ 0 w 9687"/>
                <a:gd name="connsiteY10" fmla="*/ 5835 h 10000"/>
                <a:gd name="connsiteX0" fmla="*/ 0 w 10000"/>
                <a:gd name="connsiteY0" fmla="*/ 5835 h 10000"/>
                <a:gd name="connsiteX1" fmla="*/ 8196 w 10000"/>
                <a:gd name="connsiteY1" fmla="*/ 0 h 10000"/>
                <a:gd name="connsiteX2" fmla="*/ 10000 w 10000"/>
                <a:gd name="connsiteY2" fmla="*/ 4315 h 10000"/>
                <a:gd name="connsiteX3" fmla="*/ 8927 w 10000"/>
                <a:gd name="connsiteY3" fmla="*/ 4521 h 10000"/>
                <a:gd name="connsiteX4" fmla="*/ 7494 w 10000"/>
                <a:gd name="connsiteY4" fmla="*/ 5070 h 10000"/>
                <a:gd name="connsiteX5" fmla="*/ 6068 w 10000"/>
                <a:gd name="connsiteY5" fmla="*/ 5831 h 10000"/>
                <a:gd name="connsiteX6" fmla="*/ 5299 w 10000"/>
                <a:gd name="connsiteY6" fmla="*/ 4118 h 10000"/>
                <a:gd name="connsiteX7" fmla="*/ 4043 w 10000"/>
                <a:gd name="connsiteY7" fmla="*/ 5219 h 10000"/>
                <a:gd name="connsiteX8" fmla="*/ 4709 w 10000"/>
                <a:gd name="connsiteY8" fmla="*/ 7229 h 10000"/>
                <a:gd name="connsiteX9" fmla="*/ 1462 w 10000"/>
                <a:gd name="connsiteY9" fmla="*/ 10000 h 10000"/>
                <a:gd name="connsiteX10" fmla="*/ 0 w 10000"/>
                <a:gd name="connsiteY10" fmla="*/ 5835 h 10000"/>
                <a:gd name="connsiteX0" fmla="*/ 0 w 10000"/>
                <a:gd name="connsiteY0" fmla="*/ 5835 h 10000"/>
                <a:gd name="connsiteX1" fmla="*/ 8196 w 10000"/>
                <a:gd name="connsiteY1" fmla="*/ 0 h 10000"/>
                <a:gd name="connsiteX2" fmla="*/ 10000 w 10000"/>
                <a:gd name="connsiteY2" fmla="*/ 4315 h 10000"/>
                <a:gd name="connsiteX3" fmla="*/ 8927 w 10000"/>
                <a:gd name="connsiteY3" fmla="*/ 4521 h 10000"/>
                <a:gd name="connsiteX4" fmla="*/ 7494 w 10000"/>
                <a:gd name="connsiteY4" fmla="*/ 5070 h 10000"/>
                <a:gd name="connsiteX5" fmla="*/ 6068 w 10000"/>
                <a:gd name="connsiteY5" fmla="*/ 5831 h 10000"/>
                <a:gd name="connsiteX6" fmla="*/ 5299 w 10000"/>
                <a:gd name="connsiteY6" fmla="*/ 4118 h 10000"/>
                <a:gd name="connsiteX7" fmla="*/ 4043 w 10000"/>
                <a:gd name="connsiteY7" fmla="*/ 5219 h 10000"/>
                <a:gd name="connsiteX8" fmla="*/ 4709 w 10000"/>
                <a:gd name="connsiteY8" fmla="*/ 7229 h 10000"/>
                <a:gd name="connsiteX9" fmla="*/ 1591 w 10000"/>
                <a:gd name="connsiteY9" fmla="*/ 10000 h 10000"/>
                <a:gd name="connsiteX10" fmla="*/ 0 w 10000"/>
                <a:gd name="connsiteY10" fmla="*/ 5835 h 10000"/>
                <a:gd name="connsiteX0" fmla="*/ 0 w 10000"/>
                <a:gd name="connsiteY0" fmla="*/ 5928 h 10093"/>
                <a:gd name="connsiteX1" fmla="*/ 8067 w 10000"/>
                <a:gd name="connsiteY1" fmla="*/ 0 h 10093"/>
                <a:gd name="connsiteX2" fmla="*/ 10000 w 10000"/>
                <a:gd name="connsiteY2" fmla="*/ 4408 h 10093"/>
                <a:gd name="connsiteX3" fmla="*/ 8927 w 10000"/>
                <a:gd name="connsiteY3" fmla="*/ 4614 h 10093"/>
                <a:gd name="connsiteX4" fmla="*/ 7494 w 10000"/>
                <a:gd name="connsiteY4" fmla="*/ 5163 h 10093"/>
                <a:gd name="connsiteX5" fmla="*/ 6068 w 10000"/>
                <a:gd name="connsiteY5" fmla="*/ 5924 h 10093"/>
                <a:gd name="connsiteX6" fmla="*/ 5299 w 10000"/>
                <a:gd name="connsiteY6" fmla="*/ 4211 h 10093"/>
                <a:gd name="connsiteX7" fmla="*/ 4043 w 10000"/>
                <a:gd name="connsiteY7" fmla="*/ 5312 h 10093"/>
                <a:gd name="connsiteX8" fmla="*/ 4709 w 10000"/>
                <a:gd name="connsiteY8" fmla="*/ 7322 h 10093"/>
                <a:gd name="connsiteX9" fmla="*/ 1591 w 10000"/>
                <a:gd name="connsiteY9" fmla="*/ 10093 h 10093"/>
                <a:gd name="connsiteX10" fmla="*/ 0 w 10000"/>
                <a:gd name="connsiteY10" fmla="*/ 5928 h 1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93">
                  <a:moveTo>
                    <a:pt x="0" y="5928"/>
                  </a:moveTo>
                  <a:lnTo>
                    <a:pt x="8067" y="0"/>
                  </a:lnTo>
                  <a:lnTo>
                    <a:pt x="10000" y="4408"/>
                  </a:lnTo>
                  <a:lnTo>
                    <a:pt x="8927" y="4614"/>
                  </a:lnTo>
                  <a:lnTo>
                    <a:pt x="7494" y="5163"/>
                  </a:lnTo>
                  <a:lnTo>
                    <a:pt x="6068" y="5924"/>
                  </a:lnTo>
                  <a:lnTo>
                    <a:pt x="5299" y="4211"/>
                  </a:lnTo>
                  <a:lnTo>
                    <a:pt x="4043" y="5312"/>
                  </a:lnTo>
                  <a:cubicBezTo>
                    <a:pt x="4179" y="5982"/>
                    <a:pt x="4573" y="6652"/>
                    <a:pt x="4709" y="7322"/>
                  </a:cubicBezTo>
                  <a:lnTo>
                    <a:pt x="1591" y="10093"/>
                  </a:lnTo>
                  <a:lnTo>
                    <a:pt x="0" y="5928"/>
                  </a:lnTo>
                  <a:close/>
                </a:path>
              </a:pathLst>
            </a:custGeom>
            <a:pattFill prst="wdDnDiag">
              <a:fgClr>
                <a:srgbClr val="CC0066"/>
              </a:fgClr>
              <a:bgClr>
                <a:schemeClr val="bg1"/>
              </a:bgClr>
            </a:pattFill>
            <a:ln w="34925">
              <a:solidFill>
                <a:srgbClr val="CC0066"/>
              </a:solidFill>
            </a:ln>
            <a:extLst/>
          </p:spPr>
          <p:txBody>
            <a:bodyPr wrap="square">
              <a:spAutoFit/>
            </a:bodyPr>
            <a:lstStyle/>
            <a:p>
              <a:endParaRPr lang="ja-JP" altLang="en-US"/>
            </a:p>
          </p:txBody>
        </p:sp>
        <p:sp>
          <p:nvSpPr>
            <p:cNvPr id="396" name="Rectangle 98"/>
            <p:cNvSpPr>
              <a:spLocks noChangeArrowheads="1"/>
            </p:cNvSpPr>
            <p:nvPr/>
          </p:nvSpPr>
          <p:spPr bwMode="auto">
            <a:xfrm>
              <a:off x="3712767" y="5792061"/>
              <a:ext cx="5293280" cy="393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sp>
          <p:nvSpPr>
            <p:cNvPr id="397" name="Line 181"/>
            <p:cNvSpPr>
              <a:spLocks noChangeShapeType="1"/>
            </p:cNvSpPr>
            <p:nvPr/>
          </p:nvSpPr>
          <p:spPr bwMode="auto">
            <a:xfrm>
              <a:off x="6290461" y="5793045"/>
              <a:ext cx="11327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90000" tIns="46800" rIns="90000" bIns="46800" anchor="ctr"/>
            <a:lstStyle/>
            <a:p>
              <a:endParaRPr lang="ja-JP" altLang="en-US" sz="2400"/>
            </a:p>
          </p:txBody>
        </p:sp>
        <p:sp>
          <p:nvSpPr>
            <p:cNvPr id="398" name="正方形/長方形 397"/>
            <p:cNvSpPr/>
            <p:nvPr/>
          </p:nvSpPr>
          <p:spPr>
            <a:xfrm>
              <a:off x="3633730" y="5814537"/>
              <a:ext cx="5324706" cy="677181"/>
            </a:xfrm>
            <a:prstGeom prst="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99" name="Rectangle 184"/>
            <p:cNvSpPr>
              <a:spLocks noChangeArrowheads="1"/>
            </p:cNvSpPr>
            <p:nvPr/>
          </p:nvSpPr>
          <p:spPr bwMode="auto">
            <a:xfrm>
              <a:off x="4059227" y="5893212"/>
              <a:ext cx="294528" cy="107778"/>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sp>
          <p:nvSpPr>
            <p:cNvPr id="400" name="Text Box 185"/>
            <p:cNvSpPr txBox="1">
              <a:spLocks noChangeArrowheads="1"/>
            </p:cNvSpPr>
            <p:nvPr/>
          </p:nvSpPr>
          <p:spPr bwMode="auto">
            <a:xfrm>
              <a:off x="4316321" y="5835955"/>
              <a:ext cx="1225677" cy="24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ja-JP" altLang="en-US" dirty="0"/>
                <a:t>施設立地済の区画</a:t>
              </a:r>
            </a:p>
          </p:txBody>
        </p:sp>
        <p:sp>
          <p:nvSpPr>
            <p:cNvPr id="401" name="Rectangle 186"/>
            <p:cNvSpPr>
              <a:spLocks noChangeArrowheads="1"/>
            </p:cNvSpPr>
            <p:nvPr/>
          </p:nvSpPr>
          <p:spPr bwMode="auto">
            <a:xfrm>
              <a:off x="4059227" y="6123486"/>
              <a:ext cx="297854" cy="116763"/>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sp>
          <p:nvSpPr>
            <p:cNvPr id="402" name="Text Box 191"/>
            <p:cNvSpPr txBox="1">
              <a:spLocks noChangeArrowheads="1"/>
            </p:cNvSpPr>
            <p:nvPr/>
          </p:nvSpPr>
          <p:spPr bwMode="auto">
            <a:xfrm>
              <a:off x="5747067" y="6038961"/>
              <a:ext cx="1411633" cy="24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ja-JP" altLang="en-US" dirty="0"/>
                <a:t>未利用地（民間所有地）</a:t>
              </a:r>
            </a:p>
          </p:txBody>
        </p:sp>
        <p:sp>
          <p:nvSpPr>
            <p:cNvPr id="403" name="Rectangle 182"/>
            <p:cNvSpPr>
              <a:spLocks noChangeArrowheads="1"/>
            </p:cNvSpPr>
            <p:nvPr/>
          </p:nvSpPr>
          <p:spPr bwMode="auto">
            <a:xfrm>
              <a:off x="5506362" y="6108311"/>
              <a:ext cx="297854" cy="91821"/>
            </a:xfrm>
            <a:prstGeom prst="rect">
              <a:avLst/>
            </a:prstGeom>
            <a:solidFill>
              <a:srgbClr val="FFFF00"/>
            </a:solidFill>
            <a:ln>
              <a:noFill/>
              <a:prstDash val="sysDot"/>
            </a:ln>
            <a:extLs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none" anchor="ctr"/>
            <a:lstStyle/>
            <a:p>
              <a:endParaRPr lang="ja-JP" altLang="en-US" sz="2400"/>
            </a:p>
          </p:txBody>
        </p:sp>
        <p:sp>
          <p:nvSpPr>
            <p:cNvPr id="404" name="Text Box 192"/>
            <p:cNvSpPr txBox="1">
              <a:spLocks noChangeArrowheads="1"/>
            </p:cNvSpPr>
            <p:nvPr/>
          </p:nvSpPr>
          <p:spPr bwMode="auto">
            <a:xfrm>
              <a:off x="5747067" y="5828497"/>
              <a:ext cx="15471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ja-JP" altLang="en-US" dirty="0" smtClean="0"/>
                <a:t>未利用地（</a:t>
              </a:r>
              <a:r>
                <a:rPr lang="ja-JP" altLang="en-US" dirty="0"/>
                <a:t>市有地）</a:t>
              </a:r>
            </a:p>
          </p:txBody>
        </p:sp>
        <p:sp>
          <p:nvSpPr>
            <p:cNvPr id="405" name="Rectangle 182"/>
            <p:cNvSpPr>
              <a:spLocks noChangeArrowheads="1"/>
            </p:cNvSpPr>
            <p:nvPr/>
          </p:nvSpPr>
          <p:spPr bwMode="auto">
            <a:xfrm>
              <a:off x="5506361" y="5894508"/>
              <a:ext cx="294528" cy="9959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sp>
          <p:nvSpPr>
            <p:cNvPr id="406" name="Text Box 192"/>
            <p:cNvSpPr txBox="1">
              <a:spLocks noChangeArrowheads="1"/>
            </p:cNvSpPr>
            <p:nvPr/>
          </p:nvSpPr>
          <p:spPr bwMode="auto">
            <a:xfrm>
              <a:off x="4313035" y="6067747"/>
              <a:ext cx="127473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dirty="0" smtClean="0"/>
                <a:t>2014</a:t>
              </a:r>
              <a:r>
                <a:rPr lang="ja-JP" altLang="en-US" dirty="0" smtClean="0"/>
                <a:t>以降施設立地済</a:t>
              </a:r>
              <a:endParaRPr lang="ja-JP" altLang="en-US" dirty="0"/>
            </a:p>
          </p:txBody>
        </p:sp>
        <p:sp>
          <p:nvSpPr>
            <p:cNvPr id="407" name="Rectangle 188"/>
            <p:cNvSpPr>
              <a:spLocks noChangeArrowheads="1"/>
            </p:cNvSpPr>
            <p:nvPr/>
          </p:nvSpPr>
          <p:spPr bwMode="auto">
            <a:xfrm>
              <a:off x="7233037" y="5871647"/>
              <a:ext cx="294528" cy="99592"/>
            </a:xfrm>
            <a:prstGeom prst="rect">
              <a:avLst/>
            </a:prstGeom>
            <a:noFill/>
            <a:ln w="317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2400"/>
            </a:p>
          </p:txBody>
        </p:sp>
        <p:sp>
          <p:nvSpPr>
            <p:cNvPr id="408" name="Text Box 187"/>
            <p:cNvSpPr txBox="1">
              <a:spLocks noChangeArrowheads="1"/>
            </p:cNvSpPr>
            <p:nvPr/>
          </p:nvSpPr>
          <p:spPr bwMode="auto">
            <a:xfrm>
              <a:off x="7489284" y="5791036"/>
              <a:ext cx="1616918" cy="38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ja-JP" altLang="en-US" dirty="0"/>
                <a:t>コスモスクエア駅周辺地域</a:t>
              </a:r>
              <a:endParaRPr lang="en-US" altLang="ja-JP" dirty="0"/>
            </a:p>
            <a:p>
              <a:pPr algn="l" eaLnBrk="1" hangingPunct="1"/>
              <a:endParaRPr lang="ja-JP" altLang="en-US" dirty="0"/>
            </a:p>
          </p:txBody>
        </p:sp>
        <p:sp>
          <p:nvSpPr>
            <p:cNvPr id="409" name="Text Box 183"/>
            <p:cNvSpPr txBox="1">
              <a:spLocks noChangeArrowheads="1"/>
            </p:cNvSpPr>
            <p:nvPr/>
          </p:nvSpPr>
          <p:spPr bwMode="auto">
            <a:xfrm>
              <a:off x="3637829" y="5825835"/>
              <a:ext cx="436803" cy="44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ja-JP" altLang="en-US" sz="1100" dirty="0"/>
                <a:t>凡　　例</a:t>
              </a:r>
            </a:p>
          </p:txBody>
        </p:sp>
        <p:sp>
          <p:nvSpPr>
            <p:cNvPr id="393" name="Freeform 25"/>
            <p:cNvSpPr>
              <a:spLocks/>
            </p:cNvSpPr>
            <p:nvPr/>
          </p:nvSpPr>
          <p:spPr bwMode="auto">
            <a:xfrm>
              <a:off x="4344942" y="3767679"/>
              <a:ext cx="405812" cy="400885"/>
            </a:xfrm>
            <a:custGeom>
              <a:avLst/>
              <a:gdLst>
                <a:gd name="T0" fmla="*/ 224359913 w 441"/>
                <a:gd name="T1" fmla="*/ 944484183 h 442"/>
                <a:gd name="T2" fmla="*/ 0 w 441"/>
                <a:gd name="T3" fmla="*/ 591905289 h 442"/>
                <a:gd name="T4" fmla="*/ 26394848 w 441"/>
                <a:gd name="T5" fmla="*/ 540621166 h 442"/>
                <a:gd name="T6" fmla="*/ 917234677 w 441"/>
                <a:gd name="T7" fmla="*/ 21368506 h 442"/>
                <a:gd name="T8" fmla="*/ 963427515 w 441"/>
                <a:gd name="T9" fmla="*/ 0 h 442"/>
                <a:gd name="T10" fmla="*/ 970025856 w 441"/>
                <a:gd name="T11" fmla="*/ 66242662 h 442"/>
                <a:gd name="T12" fmla="*/ 970025856 w 441"/>
                <a:gd name="T13" fmla="*/ 540621166 h 442"/>
                <a:gd name="T14" fmla="*/ 512508241 w 441"/>
                <a:gd name="T15" fmla="*/ 544895452 h 442"/>
                <a:gd name="T16" fmla="*/ 508109347 w 441"/>
                <a:gd name="T17" fmla="*/ 929525644 h 442"/>
                <a:gd name="T18" fmla="*/ 224359913 w 441"/>
                <a:gd name="T19" fmla="*/ 944484183 h 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1"/>
                <a:gd name="T31" fmla="*/ 0 h 442"/>
                <a:gd name="T32" fmla="*/ 441 w 441"/>
                <a:gd name="T33" fmla="*/ 442 h 4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1" h="442">
                  <a:moveTo>
                    <a:pt x="102" y="442"/>
                  </a:moveTo>
                  <a:lnTo>
                    <a:pt x="0" y="277"/>
                  </a:lnTo>
                  <a:lnTo>
                    <a:pt x="12" y="253"/>
                  </a:lnTo>
                  <a:lnTo>
                    <a:pt x="417" y="10"/>
                  </a:lnTo>
                  <a:lnTo>
                    <a:pt x="438" y="0"/>
                  </a:lnTo>
                  <a:lnTo>
                    <a:pt x="441" y="31"/>
                  </a:lnTo>
                  <a:lnTo>
                    <a:pt x="441" y="253"/>
                  </a:lnTo>
                  <a:lnTo>
                    <a:pt x="233" y="255"/>
                  </a:lnTo>
                  <a:lnTo>
                    <a:pt x="231" y="435"/>
                  </a:lnTo>
                  <a:lnTo>
                    <a:pt x="102" y="442"/>
                  </a:lnTo>
                  <a:close/>
                </a:path>
              </a:pathLst>
            </a:custGeom>
            <a:pattFill prst="wdDnDiag">
              <a:fgClr>
                <a:srgbClr val="CC0066"/>
              </a:fgClr>
              <a:bgClr>
                <a:schemeClr val="bg1"/>
              </a:bgClr>
            </a:pattFill>
            <a:ln w="34925">
              <a:solidFill>
                <a:srgbClr val="CC0066"/>
              </a:solidFill>
              <a:prstDash val="solid"/>
            </a:ln>
            <a:extLst/>
          </p:spPr>
          <p:txBody>
            <a:bodyPr/>
            <a:lstStyle/>
            <a:p>
              <a:endParaRPr lang="ja-JP" altLang="en-US"/>
            </a:p>
          </p:txBody>
        </p:sp>
        <p:sp>
          <p:nvSpPr>
            <p:cNvPr id="380" name="Text Box 169"/>
            <p:cNvSpPr txBox="1">
              <a:spLocks noChangeArrowheads="1"/>
            </p:cNvSpPr>
            <p:nvPr/>
          </p:nvSpPr>
          <p:spPr bwMode="auto">
            <a:xfrm>
              <a:off x="5765600" y="4153992"/>
              <a:ext cx="509711" cy="2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eaLnBrk="1" hangingPunct="1"/>
              <a:r>
                <a:rPr lang="en-US" altLang="ja-JP" sz="800" dirty="0">
                  <a:latin typeface="ＭＳ Ｐゴシック" pitchFamily="50" charset="-128"/>
                </a:rPr>
                <a:t>(0.1ha)</a:t>
              </a:r>
            </a:p>
          </p:txBody>
        </p:sp>
      </p:grpSp>
      <p:sp>
        <p:nvSpPr>
          <p:cNvPr id="208" name="角丸四角形 207"/>
          <p:cNvSpPr/>
          <p:nvPr/>
        </p:nvSpPr>
        <p:spPr>
          <a:xfrm>
            <a:off x="1284894" y="443398"/>
            <a:ext cx="9633520" cy="834681"/>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endParaRPr lang="en-US" altLang="ja-JP" sz="1600" dirty="0">
              <a:solidFill>
                <a:schemeClr val="tx1"/>
              </a:solidFill>
              <a:latin typeface="ＭＳ Ｐ明朝" pitchFamily="18" charset="-128"/>
              <a:ea typeface="ＭＳ Ｐ明朝" pitchFamily="18" charset="-128"/>
            </a:endParaRPr>
          </a:p>
        </p:txBody>
      </p:sp>
      <p:sp>
        <p:nvSpPr>
          <p:cNvPr id="230" name="正方形/長方形 229"/>
          <p:cNvSpPr/>
          <p:nvPr/>
        </p:nvSpPr>
        <p:spPr>
          <a:xfrm>
            <a:off x="1343472" y="447082"/>
            <a:ext cx="9505056" cy="1077218"/>
          </a:xfrm>
          <a:prstGeom prst="rect">
            <a:avLst/>
          </a:prstGeom>
        </p:spPr>
        <p:txBody>
          <a:bodyPr wrap="square">
            <a:spAutoFit/>
          </a:bodyPr>
          <a:lstStyle/>
          <a:p>
            <a:r>
              <a:rPr lang="ja-JP" altLang="en-US" sz="1600" dirty="0">
                <a:latin typeface="+mn-ea"/>
              </a:rPr>
              <a:t>＜めざす姿＞</a:t>
            </a:r>
            <a:endParaRPr lang="en-US" altLang="ja-JP" sz="1600" dirty="0">
              <a:latin typeface="+mn-ea"/>
            </a:endParaRPr>
          </a:p>
          <a:p>
            <a:pPr marL="355600" indent="-355600"/>
            <a:r>
              <a:rPr lang="ja-JP" altLang="en-US" sz="1600" dirty="0"/>
              <a:t> </a:t>
            </a:r>
            <a:r>
              <a:rPr lang="ja-JP" altLang="en-US" sz="1600" dirty="0">
                <a:latin typeface="ＭＳ Ｐ明朝" pitchFamily="18" charset="-128"/>
                <a:ea typeface="ＭＳ Ｐ明朝" pitchFamily="18" charset="-128"/>
              </a:rPr>
              <a:t>　</a:t>
            </a:r>
            <a:r>
              <a:rPr lang="ja-JP" altLang="en-US" sz="1600" dirty="0" smtClean="0">
                <a:latin typeface="ＭＳ Ｐ明朝" pitchFamily="18" charset="-128"/>
                <a:ea typeface="ＭＳ Ｐ明朝" pitchFamily="18" charset="-128"/>
              </a:rPr>
              <a:t>・コスモスクエア</a:t>
            </a:r>
            <a:r>
              <a:rPr lang="ja-JP" altLang="en-US" sz="1600" dirty="0">
                <a:latin typeface="ＭＳ Ｐ明朝" pitchFamily="18" charset="-128"/>
                <a:ea typeface="ＭＳ Ｐ明朝" pitchFamily="18" charset="-128"/>
              </a:rPr>
              <a:t>駅周辺地域において</a:t>
            </a:r>
            <a:r>
              <a:rPr lang="ja-JP" altLang="en-US" sz="1600" dirty="0" smtClean="0">
                <a:latin typeface="ＭＳ Ｐ明朝" pitchFamily="18" charset="-128"/>
                <a:ea typeface="ＭＳ Ｐ明朝" pitchFamily="18" charset="-128"/>
              </a:rPr>
              <a:t>、先端</a:t>
            </a:r>
            <a:r>
              <a:rPr lang="ja-JP" altLang="en-US" sz="1600" dirty="0">
                <a:latin typeface="ＭＳ Ｐ明朝" pitchFamily="18" charset="-128"/>
                <a:ea typeface="ＭＳ Ｐ明朝" pitchFamily="18" charset="-128"/>
              </a:rPr>
              <a:t>技術</a:t>
            </a:r>
            <a:r>
              <a:rPr lang="ja-JP" altLang="en-US" sz="1600" dirty="0" smtClean="0">
                <a:latin typeface="ＭＳ Ｐ明朝" pitchFamily="18" charset="-128"/>
                <a:ea typeface="ＭＳ Ｐ明朝" pitchFamily="18" charset="-128"/>
              </a:rPr>
              <a:t>開発等の</a:t>
            </a:r>
            <a:r>
              <a:rPr lang="ja-JP" altLang="en-US" sz="1600" dirty="0">
                <a:latin typeface="ＭＳ Ｐ明朝" pitchFamily="18" charset="-128"/>
                <a:ea typeface="ＭＳ Ｐ明朝" pitchFamily="18" charset="-128"/>
              </a:rPr>
              <a:t>多様で高度な都市機能の集積を図るとともに</a:t>
            </a:r>
            <a:r>
              <a:rPr lang="ja-JP" altLang="en-US" sz="1600" dirty="0" smtClean="0">
                <a:latin typeface="ＭＳ Ｐ明朝" pitchFamily="18" charset="-128"/>
                <a:ea typeface="ＭＳ Ｐ明朝" pitchFamily="18" charset="-128"/>
              </a:rPr>
              <a:t>、</a:t>
            </a:r>
            <a:r>
              <a:rPr lang="ja-JP" altLang="en-US" sz="1600" dirty="0">
                <a:latin typeface="ＭＳ Ｐ明朝" panose="02020600040205080304" pitchFamily="18" charset="-128"/>
                <a:ea typeface="ＭＳ Ｐ明朝" panose="02020600040205080304" pitchFamily="18" charset="-128"/>
              </a:rPr>
              <a:t>臨海部の特性を活かした親水空間を創出し</a:t>
            </a:r>
            <a:r>
              <a:rPr lang="ja-JP" altLang="en-US" sz="1600" dirty="0" smtClean="0">
                <a:latin typeface="ＭＳ Ｐ明朝" panose="02020600040205080304" pitchFamily="18" charset="-128"/>
                <a:ea typeface="ＭＳ Ｐ明朝" panose="02020600040205080304" pitchFamily="18" charset="-128"/>
              </a:rPr>
              <a:t>、快適</a:t>
            </a:r>
            <a:r>
              <a:rPr lang="ja-JP" altLang="en-US" sz="1600" dirty="0">
                <a:latin typeface="ＭＳ Ｐ明朝" panose="02020600040205080304" pitchFamily="18" charset="-128"/>
                <a:ea typeface="ＭＳ Ｐ明朝" panose="02020600040205080304" pitchFamily="18" charset="-128"/>
              </a:rPr>
              <a:t>で魅力ある都市環境を備えたまちづくりを行う。</a:t>
            </a:r>
          </a:p>
          <a:p>
            <a:pPr marL="355600" indent="-355600"/>
            <a:endParaRPr lang="en-US" altLang="ja-JP" sz="1600" dirty="0">
              <a:latin typeface="ＭＳ Ｐ明朝" pitchFamily="18" charset="-128"/>
              <a:ea typeface="ＭＳ Ｐ明朝" pitchFamily="18" charset="-128"/>
            </a:endParaRPr>
          </a:p>
        </p:txBody>
      </p:sp>
      <p:sp>
        <p:nvSpPr>
          <p:cNvPr id="212" name="スライド番号プレースホルダ 210"/>
          <p:cNvSpPr>
            <a:spLocks noGrp="1"/>
          </p:cNvSpPr>
          <p:nvPr>
            <p:ph type="sldNum" sz="quarter" idx="12"/>
          </p:nvPr>
        </p:nvSpPr>
        <p:spPr>
          <a:xfrm>
            <a:off x="8737600" y="6562690"/>
            <a:ext cx="2311400" cy="225055"/>
          </a:xfrm>
        </p:spPr>
        <p:txBody>
          <a:bodyPr/>
          <a:lstStyle/>
          <a:p>
            <a:fld id="{37EF5067-3AB7-4642-9103-42CBD40CC6D9}" type="slidenum">
              <a:rPr kumimoji="1" lang="ja-JP" altLang="en-US" smtClean="0"/>
              <a:pPr/>
              <a:t>56</a:t>
            </a:fld>
            <a:endParaRPr kumimoji="1" lang="ja-JP" altLang="en-US" dirty="0"/>
          </a:p>
        </p:txBody>
      </p:sp>
      <p:sp>
        <p:nvSpPr>
          <p:cNvPr id="223" name="テキスト ボックス 222"/>
          <p:cNvSpPr txBox="1"/>
          <p:nvPr/>
        </p:nvSpPr>
        <p:spPr>
          <a:xfrm>
            <a:off x="4696436" y="2635710"/>
            <a:ext cx="2935833" cy="288704"/>
          </a:xfrm>
          <a:prstGeom prst="rect">
            <a:avLst/>
          </a:prstGeom>
          <a:noFill/>
        </p:spPr>
        <p:txBody>
          <a:bodyPr wrap="none" rtlCol="0">
            <a:spAutoFit/>
          </a:bodyPr>
          <a:lstStyle/>
          <a:p>
            <a:r>
              <a:rPr lang="ja-JP" altLang="en-US" sz="1200" dirty="0"/>
              <a:t>○コスモスクエア駅周辺地域の土地利用</a:t>
            </a:r>
          </a:p>
        </p:txBody>
      </p:sp>
      <p:sp>
        <p:nvSpPr>
          <p:cNvPr id="50" name="Freeform 41"/>
          <p:cNvSpPr>
            <a:spLocks/>
          </p:cNvSpPr>
          <p:nvPr/>
        </p:nvSpPr>
        <p:spPr bwMode="auto">
          <a:xfrm>
            <a:off x="3234068" y="4162860"/>
            <a:ext cx="2003448" cy="475742"/>
          </a:xfrm>
          <a:custGeom>
            <a:avLst/>
            <a:gdLst>
              <a:gd name="T0" fmla="*/ 0 w 2180"/>
              <a:gd name="T1" fmla="*/ 1117726169 h 526"/>
              <a:gd name="T2" fmla="*/ 2044712870 w 2180"/>
              <a:gd name="T3" fmla="*/ 0 h 526"/>
              <a:gd name="T4" fmla="*/ 2147483647 w 2180"/>
              <a:gd name="T5" fmla="*/ 0 h 526"/>
              <a:gd name="T6" fmla="*/ 0 60000 65536"/>
              <a:gd name="T7" fmla="*/ 0 60000 65536"/>
              <a:gd name="T8" fmla="*/ 0 60000 65536"/>
              <a:gd name="T9" fmla="*/ 0 w 2180"/>
              <a:gd name="T10" fmla="*/ 0 h 526"/>
              <a:gd name="T11" fmla="*/ 2180 w 2180"/>
              <a:gd name="T12" fmla="*/ 526 h 526"/>
            </a:gdLst>
            <a:ahLst/>
            <a:cxnLst>
              <a:cxn ang="T6">
                <a:pos x="T0" y="T1"/>
              </a:cxn>
              <a:cxn ang="T7">
                <a:pos x="T2" y="T3"/>
              </a:cxn>
              <a:cxn ang="T8">
                <a:pos x="T4" y="T5"/>
              </a:cxn>
            </a:cxnLst>
            <a:rect l="T9" t="T10" r="T11" b="T12"/>
            <a:pathLst>
              <a:path w="2180" h="526">
                <a:moveTo>
                  <a:pt x="0" y="526"/>
                </a:moveTo>
                <a:lnTo>
                  <a:pt x="932" y="0"/>
                </a:lnTo>
                <a:lnTo>
                  <a:pt x="2180" y="0"/>
                </a:lnTo>
              </a:path>
            </a:pathLst>
          </a:custGeom>
          <a:noFill/>
          <a:ln w="79375">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 name="Freeform 42"/>
          <p:cNvSpPr>
            <a:spLocks/>
          </p:cNvSpPr>
          <p:nvPr/>
        </p:nvSpPr>
        <p:spPr bwMode="auto">
          <a:xfrm>
            <a:off x="3246800" y="4173346"/>
            <a:ext cx="1592712" cy="1113020"/>
          </a:xfrm>
          <a:custGeom>
            <a:avLst/>
            <a:gdLst>
              <a:gd name="T0" fmla="*/ 0 w 1733"/>
              <a:gd name="T1" fmla="*/ 2147483647 h 1230"/>
              <a:gd name="T2" fmla="*/ 2147483647 w 1733"/>
              <a:gd name="T3" fmla="*/ 523250003 h 1230"/>
              <a:gd name="T4" fmla="*/ 2147483647 w 1733"/>
              <a:gd name="T5" fmla="*/ 0 h 1230"/>
              <a:gd name="T6" fmla="*/ 0 60000 65536"/>
              <a:gd name="T7" fmla="*/ 0 60000 65536"/>
              <a:gd name="T8" fmla="*/ 0 60000 65536"/>
              <a:gd name="T9" fmla="*/ 0 w 1733"/>
              <a:gd name="T10" fmla="*/ 0 h 1230"/>
              <a:gd name="T11" fmla="*/ 1733 w 1733"/>
              <a:gd name="T12" fmla="*/ 1230 h 1230"/>
            </a:gdLst>
            <a:ahLst/>
            <a:cxnLst>
              <a:cxn ang="T6">
                <a:pos x="T0" y="T1"/>
              </a:cxn>
              <a:cxn ang="T7">
                <a:pos x="T2" y="T3"/>
              </a:cxn>
              <a:cxn ang="T8">
                <a:pos x="T4" y="T5"/>
              </a:cxn>
            </a:cxnLst>
            <a:rect l="T9" t="T10" r="T11" b="T12"/>
            <a:pathLst>
              <a:path w="1733" h="1230">
                <a:moveTo>
                  <a:pt x="0" y="1230"/>
                </a:moveTo>
                <a:lnTo>
                  <a:pt x="1722" y="246"/>
                </a:lnTo>
                <a:lnTo>
                  <a:pt x="1733" y="0"/>
                </a:lnTo>
              </a:path>
            </a:pathLst>
          </a:custGeom>
          <a:noFill/>
          <a:ln w="98425">
            <a:solidFill>
              <a:schemeClr val="bg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 name="Rectangle 98"/>
          <p:cNvSpPr>
            <a:spLocks noChangeArrowheads="1"/>
          </p:cNvSpPr>
          <p:nvPr/>
        </p:nvSpPr>
        <p:spPr bwMode="auto">
          <a:xfrm>
            <a:off x="3396237" y="5721721"/>
            <a:ext cx="5293280" cy="393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p>
        </p:txBody>
      </p:sp>
      <p:grpSp>
        <p:nvGrpSpPr>
          <p:cNvPr id="3" name="グループ化 219"/>
          <p:cNvGrpSpPr/>
          <p:nvPr/>
        </p:nvGrpSpPr>
        <p:grpSpPr>
          <a:xfrm>
            <a:off x="7316942" y="5404892"/>
            <a:ext cx="1407975" cy="271815"/>
            <a:chOff x="390400" y="4273184"/>
            <a:chExt cx="2042321" cy="394279"/>
          </a:xfrm>
        </p:grpSpPr>
        <p:sp>
          <p:nvSpPr>
            <p:cNvPr id="110" name="Line 104"/>
            <p:cNvSpPr>
              <a:spLocks noChangeShapeType="1"/>
            </p:cNvSpPr>
            <p:nvPr/>
          </p:nvSpPr>
          <p:spPr bwMode="auto">
            <a:xfrm>
              <a:off x="470386" y="4277131"/>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1" name="Line 105"/>
            <p:cNvSpPr>
              <a:spLocks noChangeShapeType="1"/>
            </p:cNvSpPr>
            <p:nvPr/>
          </p:nvSpPr>
          <p:spPr bwMode="auto">
            <a:xfrm>
              <a:off x="1326237" y="4281077"/>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 name="Line 106"/>
            <p:cNvSpPr>
              <a:spLocks noChangeShapeType="1"/>
            </p:cNvSpPr>
            <p:nvPr/>
          </p:nvSpPr>
          <p:spPr bwMode="auto">
            <a:xfrm>
              <a:off x="2182088" y="4273184"/>
              <a:ext cx="0" cy="1894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3" name="Line 107"/>
            <p:cNvSpPr>
              <a:spLocks noChangeShapeType="1"/>
            </p:cNvSpPr>
            <p:nvPr/>
          </p:nvSpPr>
          <p:spPr bwMode="auto">
            <a:xfrm>
              <a:off x="466387" y="4360009"/>
              <a:ext cx="1715701"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 name="Text Box 108"/>
            <p:cNvSpPr txBox="1">
              <a:spLocks noChangeArrowheads="1"/>
            </p:cNvSpPr>
            <p:nvPr/>
          </p:nvSpPr>
          <p:spPr bwMode="auto">
            <a:xfrm>
              <a:off x="390400" y="4447246"/>
              <a:ext cx="1279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0</a:t>
              </a:r>
            </a:p>
          </p:txBody>
        </p:sp>
        <p:sp>
          <p:nvSpPr>
            <p:cNvPr id="115" name="Text Box 109"/>
            <p:cNvSpPr txBox="1">
              <a:spLocks noChangeArrowheads="1"/>
            </p:cNvSpPr>
            <p:nvPr/>
          </p:nvSpPr>
          <p:spPr bwMode="auto">
            <a:xfrm>
              <a:off x="1107994" y="4393863"/>
              <a:ext cx="509990" cy="26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250</a:t>
              </a:r>
            </a:p>
          </p:txBody>
        </p:sp>
        <p:sp>
          <p:nvSpPr>
            <p:cNvPr id="116" name="Text Box 110"/>
            <p:cNvSpPr txBox="1">
              <a:spLocks noChangeArrowheads="1"/>
            </p:cNvSpPr>
            <p:nvPr/>
          </p:nvSpPr>
          <p:spPr bwMode="auto">
            <a:xfrm>
              <a:off x="1830565" y="4399597"/>
              <a:ext cx="602156" cy="26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900">
                  <a:solidFill>
                    <a:schemeClr val="tx1"/>
                  </a:solidFill>
                  <a:latin typeface="Times New Roman" pitchFamily="18" charset="0"/>
                  <a:ea typeface="ＭＳ Ｐゴシック" pitchFamily="50" charset="-128"/>
                </a:defRPr>
              </a:lvl1pPr>
              <a:lvl2pPr marL="742950" indent="-285750" eaLnBrk="0" hangingPunct="0">
                <a:defRPr kumimoji="1" sz="900">
                  <a:solidFill>
                    <a:schemeClr val="tx1"/>
                  </a:solidFill>
                  <a:latin typeface="Times New Roman" pitchFamily="18" charset="0"/>
                  <a:ea typeface="ＭＳ Ｐゴシック" pitchFamily="50" charset="-128"/>
                </a:defRPr>
              </a:lvl2pPr>
              <a:lvl3pPr marL="1143000" indent="-228600" eaLnBrk="0" hangingPunct="0">
                <a:defRPr kumimoji="1" sz="900">
                  <a:solidFill>
                    <a:schemeClr val="tx1"/>
                  </a:solidFill>
                  <a:latin typeface="Times New Roman" pitchFamily="18" charset="0"/>
                  <a:ea typeface="ＭＳ Ｐゴシック" pitchFamily="50" charset="-128"/>
                </a:defRPr>
              </a:lvl3pPr>
              <a:lvl4pPr marL="1600200" indent="-228600" eaLnBrk="0" hangingPunct="0">
                <a:defRPr kumimoji="1" sz="900">
                  <a:solidFill>
                    <a:schemeClr val="tx1"/>
                  </a:solidFill>
                  <a:latin typeface="Times New Roman" pitchFamily="18" charset="0"/>
                  <a:ea typeface="ＭＳ Ｐゴシック" pitchFamily="50" charset="-128"/>
                </a:defRPr>
              </a:lvl4pPr>
              <a:lvl5pPr marL="2057400" indent="-228600" eaLnBrk="0" hangingPunct="0">
                <a:defRPr kumimoji="1" sz="900">
                  <a:solidFill>
                    <a:schemeClr val="tx1"/>
                  </a:solidFill>
                  <a:latin typeface="Times New Roman" pitchFamily="18" charset="0"/>
                  <a:ea typeface="ＭＳ Ｐゴシック" pitchFamily="50" charset="-128"/>
                </a:defRPr>
              </a:lvl5pPr>
              <a:lvl6pPr marL="25146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6pPr>
              <a:lvl7pPr marL="29718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7pPr>
              <a:lvl8pPr marL="34290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8pPr>
              <a:lvl9pPr marL="3886200" indent="-228600" algn="ctr" eaLnBrk="0" fontAlgn="base" hangingPunct="0">
                <a:spcBef>
                  <a:spcPct val="50000"/>
                </a:spcBef>
                <a:spcAft>
                  <a:spcPct val="0"/>
                </a:spcAft>
                <a:defRPr kumimoji="1" sz="900">
                  <a:solidFill>
                    <a:schemeClr val="tx1"/>
                  </a:solidFill>
                  <a:latin typeface="Times New Roman" pitchFamily="18" charset="0"/>
                  <a:ea typeface="ＭＳ Ｐゴシック" pitchFamily="50" charset="-128"/>
                </a:defRPr>
              </a:lvl9pPr>
            </a:lstStyle>
            <a:p>
              <a:pPr algn="l" eaLnBrk="1" hangingPunct="1"/>
              <a:r>
                <a:rPr lang="en-US" altLang="ja-JP" sz="1200" b="1" dirty="0">
                  <a:latin typeface="ＭＳ Ｐゴシック" pitchFamily="50" charset="-128"/>
                </a:rPr>
                <a:t>500m</a:t>
              </a:r>
            </a:p>
          </p:txBody>
        </p:sp>
      </p:grpSp>
      <p:sp>
        <p:nvSpPr>
          <p:cNvPr id="254" name="テキスト ボックス 253"/>
          <p:cNvSpPr txBox="1"/>
          <p:nvPr/>
        </p:nvSpPr>
        <p:spPr>
          <a:xfrm>
            <a:off x="8828163" y="6005279"/>
            <a:ext cx="2035870" cy="738664"/>
          </a:xfrm>
          <a:prstGeom prst="rect">
            <a:avLst/>
          </a:prstGeom>
          <a:solidFill>
            <a:schemeClr val="bg1"/>
          </a:solidFill>
          <a:ln w="19050">
            <a:solidFill>
              <a:schemeClr val="accent5">
                <a:lumMod val="50000"/>
              </a:schemeClr>
            </a:solidFill>
          </a:ln>
        </p:spPr>
        <p:txBody>
          <a:bodyPr wrap="square" rtlCol="0">
            <a:spAutoFit/>
          </a:bodyPr>
          <a:lstStyle/>
          <a:p>
            <a:r>
              <a:rPr lang="ja-JP" altLang="en-US" sz="1050" b="1" dirty="0">
                <a:latin typeface="ＭＳ Ｐゴシック" panose="020B0600070205080204" pitchFamily="50" charset="-128"/>
                <a:ea typeface="ＭＳ Ｐゴシック" panose="020B0600070205080204" pitchFamily="50" charset="-128"/>
              </a:rPr>
              <a:t>旧</a:t>
            </a:r>
            <a:r>
              <a:rPr lang="en-US" altLang="ja-JP" sz="1050" b="1" dirty="0">
                <a:latin typeface="ＭＳ Ｐゴシック" panose="020B0600070205080204" pitchFamily="50" charset="-128"/>
                <a:ea typeface="ＭＳ Ｐゴシック" panose="020B0600070205080204" pitchFamily="50" charset="-128"/>
              </a:rPr>
              <a:t>WTC</a:t>
            </a:r>
            <a:r>
              <a:rPr lang="ja-JP" altLang="en-US" sz="1050" b="1" dirty="0">
                <a:latin typeface="ＭＳ Ｐゴシック" panose="020B0600070205080204" pitchFamily="50" charset="-128"/>
                <a:ea typeface="ＭＳ Ｐゴシック" panose="020B0600070205080204" pitchFamily="50" charset="-128"/>
              </a:rPr>
              <a:t>ビルを市から府に売却、大阪府咲洲庁舎として</a:t>
            </a:r>
            <a:r>
              <a:rPr lang="ja-JP" altLang="en-US" sz="1050" b="1" dirty="0" smtClean="0">
                <a:latin typeface="ＭＳ Ｐゴシック" panose="020B0600070205080204" pitchFamily="50" charset="-128"/>
                <a:ea typeface="ＭＳ Ｐゴシック" panose="020B0600070205080204" pitchFamily="50" charset="-128"/>
              </a:rPr>
              <a:t>活用（</a:t>
            </a:r>
            <a:r>
              <a:rPr lang="en-US" altLang="ja-JP" sz="1050" b="1" dirty="0" smtClean="0">
                <a:latin typeface="ＭＳ Ｐゴシック" panose="020B0600070205080204" pitchFamily="50" charset="-128"/>
                <a:ea typeface="ＭＳ Ｐゴシック" panose="020B0600070205080204" pitchFamily="50" charset="-128"/>
              </a:rPr>
              <a:t>2010</a:t>
            </a:r>
            <a:r>
              <a:rPr lang="ja-JP" altLang="en-US" sz="1050" b="1" dirty="0" smtClean="0">
                <a:latin typeface="ＭＳ Ｐゴシック" panose="020B0600070205080204" pitchFamily="50" charset="-128"/>
                <a:ea typeface="ＭＳ Ｐゴシック" panose="020B0600070205080204" pitchFamily="50" charset="-128"/>
              </a:rPr>
              <a:t>～</a:t>
            </a:r>
            <a:r>
              <a:rPr lang="en-US" altLang="ja-JP" sz="1050" b="1" dirty="0" smtClean="0">
                <a:latin typeface="ＭＳ Ｐゴシック" panose="020B0600070205080204" pitchFamily="50" charset="-128"/>
                <a:ea typeface="ＭＳ Ｐゴシック" panose="020B0600070205080204" pitchFamily="50" charset="-128"/>
              </a:rPr>
              <a:t>)</a:t>
            </a:r>
          </a:p>
          <a:p>
            <a:r>
              <a:rPr lang="ja-JP" altLang="en-US" sz="1050" b="1" dirty="0" smtClean="0">
                <a:latin typeface="ＭＳ Ｐゴシック" panose="020B0600070205080204" pitchFamily="50" charset="-128"/>
                <a:ea typeface="ＭＳ Ｐゴシック" panose="020B0600070205080204" pitchFamily="50" charset="-128"/>
              </a:rPr>
              <a:t>同ビル</a:t>
            </a:r>
            <a:r>
              <a:rPr lang="ja-JP" altLang="en-US" sz="1050" b="1" dirty="0">
                <a:latin typeface="ＭＳ Ｐゴシック" panose="020B0600070205080204" pitchFamily="50" charset="-128"/>
                <a:ea typeface="ＭＳ Ｐゴシック" panose="020B0600070205080204" pitchFamily="50" charset="-128"/>
              </a:rPr>
              <a:t>内</a:t>
            </a:r>
            <a:r>
              <a:rPr lang="ja-JP" altLang="en-US" sz="1050" b="1" dirty="0" smtClean="0">
                <a:latin typeface="ＭＳ Ｐゴシック" panose="020B0600070205080204" pitchFamily="50" charset="-128"/>
                <a:ea typeface="ＭＳ Ｐゴシック" panose="020B0600070205080204" pitchFamily="50" charset="-128"/>
              </a:rPr>
              <a:t>にホテル進出（</a:t>
            </a:r>
            <a:r>
              <a:rPr lang="en-US" altLang="ja-JP" sz="1050" b="1" dirty="0" smtClean="0">
                <a:latin typeface="ＭＳ Ｐゴシック" panose="020B0600070205080204" pitchFamily="50" charset="-128"/>
                <a:ea typeface="ＭＳ Ｐゴシック" panose="020B0600070205080204" pitchFamily="50" charset="-128"/>
              </a:rPr>
              <a:t>2018.8</a:t>
            </a:r>
            <a:r>
              <a:rPr lang="ja-JP" altLang="en-US" sz="1050" b="1" dirty="0" smtClean="0">
                <a:latin typeface="ＭＳ Ｐゴシック" panose="020B0600070205080204" pitchFamily="50" charset="-128"/>
                <a:ea typeface="ＭＳ Ｐゴシック" panose="020B0600070205080204" pitchFamily="50" charset="-128"/>
              </a:rPr>
              <a:t>）</a:t>
            </a:r>
            <a:endParaRPr lang="ja-JP" altLang="en-US" sz="1050" b="1" dirty="0">
              <a:latin typeface="ＭＳ Ｐゴシック" panose="020B0600070205080204" pitchFamily="50" charset="-128"/>
              <a:ea typeface="ＭＳ Ｐゴシック" panose="020B0600070205080204" pitchFamily="50" charset="-128"/>
            </a:endParaRPr>
          </a:p>
        </p:txBody>
      </p:sp>
      <p:cxnSp>
        <p:nvCxnSpPr>
          <p:cNvPr id="256" name="直線矢印コネクタ 255"/>
          <p:cNvCxnSpPr>
            <a:stCxn id="254" idx="1"/>
            <a:endCxn id="420" idx="2"/>
          </p:cNvCxnSpPr>
          <p:nvPr/>
        </p:nvCxnSpPr>
        <p:spPr>
          <a:xfrm flipH="1" flipV="1">
            <a:off x="5983209" y="4588888"/>
            <a:ext cx="2844954" cy="1785723"/>
          </a:xfrm>
          <a:prstGeom prst="straightConnector1">
            <a:avLst/>
          </a:prstGeom>
          <a:ln w="15875">
            <a:solidFill>
              <a:schemeClr val="accent5">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8" name="直線矢印コネクタ 257"/>
          <p:cNvCxnSpPr>
            <a:stCxn id="257" idx="3"/>
          </p:cNvCxnSpPr>
          <p:nvPr/>
        </p:nvCxnSpPr>
        <p:spPr>
          <a:xfrm>
            <a:off x="3337781" y="3710971"/>
            <a:ext cx="894600" cy="203319"/>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61" name="テキスト ボックス 260"/>
          <p:cNvSpPr txBox="1"/>
          <p:nvPr/>
        </p:nvSpPr>
        <p:spPr>
          <a:xfrm>
            <a:off x="8845548" y="2932443"/>
            <a:ext cx="2018485" cy="1525891"/>
          </a:xfrm>
          <a:prstGeom prst="rect">
            <a:avLst/>
          </a:prstGeom>
          <a:solidFill>
            <a:schemeClr val="bg1"/>
          </a:solidFill>
          <a:ln w="12700">
            <a:solidFill>
              <a:srgbClr val="CC0066"/>
            </a:solidFill>
          </a:ln>
        </p:spPr>
        <p:txBody>
          <a:bodyPr wrap="square" rtlCol="0">
            <a:noAutofit/>
          </a:bodyPr>
          <a:lstStyle/>
          <a:p>
            <a:r>
              <a:rPr lang="ja-JP" altLang="en-US" sz="1050" dirty="0">
                <a:latin typeface="ＭＳ Ｐ明朝" pitchFamily="18" charset="-128"/>
                <a:ea typeface="ＭＳ Ｐ明朝" pitchFamily="18" charset="-128"/>
              </a:rPr>
              <a:t>新エネルギー拠点のコアとなる大型蓄電池システム試験・評価</a:t>
            </a:r>
            <a:r>
              <a:rPr lang="ja-JP" altLang="en-US" sz="1050" dirty="0" smtClean="0">
                <a:latin typeface="ＭＳ Ｐ明朝" pitchFamily="18" charset="-128"/>
                <a:ea typeface="ＭＳ Ｐ明朝" pitchFamily="18" charset="-128"/>
              </a:rPr>
              <a:t>施設</a:t>
            </a:r>
            <a:r>
              <a:rPr lang="en-US" altLang="ja-JP" sz="1050" dirty="0">
                <a:latin typeface="ＭＳ Ｐ明朝" pitchFamily="18" charset="-128"/>
                <a:ea typeface="ＭＳ Ｐ明朝" pitchFamily="18" charset="-128"/>
              </a:rPr>
              <a:t>(NLAB)</a:t>
            </a:r>
            <a:r>
              <a:rPr lang="ja-JP" altLang="en-US" sz="1050" dirty="0" smtClean="0">
                <a:latin typeface="ＭＳ Ｐ明朝" pitchFamily="18" charset="-128"/>
                <a:ea typeface="ＭＳ Ｐ明朝" pitchFamily="18" charset="-128"/>
              </a:rPr>
              <a:t>の立地</a:t>
            </a:r>
            <a:r>
              <a:rPr lang="ja-JP" altLang="en-US" sz="1050" dirty="0">
                <a:latin typeface="ＭＳ Ｐ明朝" pitchFamily="18" charset="-128"/>
                <a:ea typeface="ＭＳ Ｐ明朝" pitchFamily="18" charset="-128"/>
              </a:rPr>
              <a:t>　</a:t>
            </a:r>
            <a:r>
              <a:rPr lang="en-US" altLang="ja-JP" sz="1050" b="1" dirty="0" smtClean="0">
                <a:latin typeface="ＭＳ Ｐ明朝" pitchFamily="18" charset="-128"/>
                <a:ea typeface="ＭＳ Ｐ明朝" pitchFamily="18" charset="-128"/>
              </a:rPr>
              <a:t>NITE</a:t>
            </a:r>
            <a:r>
              <a:rPr lang="ja-JP" altLang="en-US" sz="1050" b="1" dirty="0">
                <a:latin typeface="ＭＳ Ｐ明朝" pitchFamily="18" charset="-128"/>
                <a:ea typeface="ＭＳ Ｐ明朝" pitchFamily="18" charset="-128"/>
              </a:rPr>
              <a:t>（製品評価技術基盤機構</a:t>
            </a:r>
            <a:r>
              <a:rPr lang="ja-JP" altLang="en-US" sz="1050" b="1" dirty="0" smtClean="0">
                <a:latin typeface="ＭＳ Ｐ明朝" pitchFamily="18" charset="-128"/>
                <a:ea typeface="ＭＳ Ｐ明朝" pitchFamily="18" charset="-128"/>
              </a:rPr>
              <a:t>）</a:t>
            </a:r>
            <a:r>
              <a:rPr lang="ja-JP" altLang="en-US" sz="1050" dirty="0" smtClean="0">
                <a:latin typeface="ＭＳ Ｐ明朝" pitchFamily="18" charset="-128"/>
                <a:ea typeface="ＭＳ Ｐ明朝" pitchFamily="18" charset="-128"/>
              </a:rPr>
              <a:t>（</a:t>
            </a:r>
            <a:r>
              <a:rPr lang="en-US" altLang="ja-JP" sz="1050" dirty="0" smtClean="0">
                <a:latin typeface="ＭＳ Ｐ明朝" pitchFamily="18" charset="-128"/>
                <a:ea typeface="ＭＳ Ｐ明朝" pitchFamily="18" charset="-128"/>
              </a:rPr>
              <a:t>2016.4</a:t>
            </a:r>
            <a:r>
              <a:rPr lang="ja-JP" altLang="en-US" sz="1050" dirty="0" smtClean="0">
                <a:latin typeface="ＭＳ Ｐ明朝" pitchFamily="18" charset="-128"/>
                <a:ea typeface="ＭＳ Ｐ明朝" pitchFamily="18" charset="-128"/>
              </a:rPr>
              <a:t>）</a:t>
            </a:r>
            <a:endParaRPr lang="ja-JP" altLang="en-US" sz="1050" dirty="0">
              <a:latin typeface="ＭＳ Ｐ明朝" pitchFamily="18" charset="-128"/>
              <a:ea typeface="ＭＳ Ｐ明朝" pitchFamily="18" charset="-128"/>
            </a:endParaRPr>
          </a:p>
        </p:txBody>
      </p:sp>
      <p:sp>
        <p:nvSpPr>
          <p:cNvPr id="227" name="正方形/長方形 226"/>
          <p:cNvSpPr/>
          <p:nvPr/>
        </p:nvSpPr>
        <p:spPr>
          <a:xfrm>
            <a:off x="1297958" y="1402740"/>
            <a:ext cx="9626426" cy="7954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smtClean="0">
              <a:solidFill>
                <a:srgbClr val="FF0000"/>
              </a:solidFill>
              <a:latin typeface="ＭＳ Ｐ明朝" pitchFamily="18" charset="-128"/>
              <a:ea typeface="ＭＳ Ｐ明朝" pitchFamily="18" charset="-128"/>
            </a:endParaRPr>
          </a:p>
          <a:p>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市有地及び民間企業の所有地において十分な活用がされていない。</a:t>
            </a:r>
            <a:endParaRPr lang="en-US" altLang="ja-JP" sz="1200" dirty="0">
              <a:solidFill>
                <a:schemeClr val="tx1"/>
              </a:solidFill>
              <a:latin typeface="ＭＳ Ｐ明朝" pitchFamily="18" charset="-128"/>
              <a:ea typeface="ＭＳ Ｐ明朝" pitchFamily="18" charset="-128"/>
            </a:endParaRPr>
          </a:p>
          <a:p>
            <a:r>
              <a:rPr lang="ja-JP" altLang="en-US" sz="1200" dirty="0" smtClean="0">
                <a:solidFill>
                  <a:schemeClr val="tx1"/>
                </a:solidFill>
                <a:latin typeface="ＭＳ Ｐ明朝" pitchFamily="18" charset="-128"/>
                <a:ea typeface="ＭＳ Ｐ明朝" pitchFamily="18" charset="-128"/>
              </a:rPr>
              <a:t>・個別</a:t>
            </a:r>
            <a:r>
              <a:rPr lang="ja-JP" altLang="en-US" sz="1200" dirty="0">
                <a:solidFill>
                  <a:schemeClr val="tx1"/>
                </a:solidFill>
                <a:latin typeface="ＭＳ Ｐ明朝" pitchFamily="18" charset="-128"/>
                <a:ea typeface="ＭＳ Ｐ明朝" pitchFamily="18" charset="-128"/>
              </a:rPr>
              <a:t>の街区単位で開発が行われてきたため、全体としての統一感に欠ける（パッチワーク的な開発状況）</a:t>
            </a:r>
            <a:r>
              <a:rPr lang="ja-JP" altLang="en-US" sz="1200" dirty="0" smtClean="0">
                <a:solidFill>
                  <a:schemeClr val="tx1"/>
                </a:solidFill>
                <a:latin typeface="ＭＳ Ｐ明朝" pitchFamily="18" charset="-128"/>
                <a:ea typeface="ＭＳ Ｐ明朝" pitchFamily="18" charset="-128"/>
              </a:rPr>
              <a:t>。</a:t>
            </a:r>
            <a:endParaRPr lang="ja-JP" altLang="en-US" sz="1200" dirty="0">
              <a:solidFill>
                <a:schemeClr val="tx1"/>
              </a:solidFill>
              <a:latin typeface="ＭＳ Ｐ明朝" pitchFamily="18" charset="-128"/>
              <a:ea typeface="ＭＳ Ｐ明朝" pitchFamily="18" charset="-128"/>
            </a:endParaRPr>
          </a:p>
        </p:txBody>
      </p:sp>
      <p:sp>
        <p:nvSpPr>
          <p:cNvPr id="255" name="正方形/長方形 254"/>
          <p:cNvSpPr/>
          <p:nvPr/>
        </p:nvSpPr>
        <p:spPr>
          <a:xfrm>
            <a:off x="1284894" y="138967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solidFill>
                  <a:schemeClr val="bg1"/>
                </a:solidFill>
              </a:rPr>
              <a:t>取組前</a:t>
            </a:r>
            <a:endParaRPr lang="ja-JP" altLang="en-US" sz="1400" b="1" dirty="0">
              <a:solidFill>
                <a:schemeClr val="bg1"/>
              </a:solidFill>
            </a:endParaRPr>
          </a:p>
        </p:txBody>
      </p:sp>
      <p:sp>
        <p:nvSpPr>
          <p:cNvPr id="259" name="正方形/長方形 258"/>
          <p:cNvSpPr/>
          <p:nvPr/>
        </p:nvSpPr>
        <p:spPr>
          <a:xfrm>
            <a:off x="1297958" y="2507359"/>
            <a:ext cx="9626426" cy="428038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00" dirty="0">
              <a:solidFill>
                <a:schemeClr val="tx1"/>
              </a:solidFill>
              <a:latin typeface="ＭＳ Ｐ明朝" pitchFamily="18" charset="-128"/>
              <a:ea typeface="ＭＳ Ｐ明朝" pitchFamily="18" charset="-128"/>
            </a:endParaRPr>
          </a:p>
        </p:txBody>
      </p:sp>
      <p:sp>
        <p:nvSpPr>
          <p:cNvPr id="260" name="正方形/長方形 259"/>
          <p:cNvSpPr/>
          <p:nvPr/>
        </p:nvSpPr>
        <p:spPr>
          <a:xfrm>
            <a:off x="1284894" y="2494296"/>
            <a:ext cx="1365000" cy="36004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solidFill>
                  <a:schemeClr val="bg1"/>
                </a:solidFill>
              </a:rPr>
              <a:t>取組後～将来</a:t>
            </a:r>
            <a:endParaRPr lang="ja-JP" altLang="en-US" sz="1400" b="1" dirty="0">
              <a:solidFill>
                <a:schemeClr val="bg1"/>
              </a:solidFill>
            </a:endParaRPr>
          </a:p>
        </p:txBody>
      </p:sp>
      <p:sp>
        <p:nvSpPr>
          <p:cNvPr id="176" name="右矢印 175"/>
          <p:cNvSpPr/>
          <p:nvPr/>
        </p:nvSpPr>
        <p:spPr>
          <a:xfrm rot="5400000">
            <a:off x="6070225" y="2029139"/>
            <a:ext cx="216024"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0" name="直線矢印コネクタ 169"/>
          <p:cNvCxnSpPr>
            <a:endCxn id="395" idx="9"/>
          </p:cNvCxnSpPr>
          <p:nvPr/>
        </p:nvCxnSpPr>
        <p:spPr>
          <a:xfrm flipV="1">
            <a:off x="3165634" y="4010821"/>
            <a:ext cx="2215644" cy="630567"/>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175" name="テキスト ボックス 174"/>
          <p:cNvSpPr txBox="1"/>
          <p:nvPr/>
        </p:nvSpPr>
        <p:spPr>
          <a:xfrm>
            <a:off x="1357512" y="4514430"/>
            <a:ext cx="2001557" cy="253916"/>
          </a:xfrm>
          <a:prstGeom prst="rect">
            <a:avLst/>
          </a:prstGeom>
          <a:solidFill>
            <a:schemeClr val="bg1"/>
          </a:solidFill>
          <a:ln w="12700">
            <a:solidFill>
              <a:srgbClr val="CC0066"/>
            </a:solidFill>
          </a:ln>
        </p:spPr>
        <p:txBody>
          <a:bodyPr wrap="square" rtlCol="0">
            <a:spAutoFit/>
          </a:bodyPr>
          <a:lstStyle/>
          <a:p>
            <a:r>
              <a:rPr lang="ja-JP" altLang="en-US" sz="1050" dirty="0" smtClean="0">
                <a:latin typeface="ＭＳ Ｐ明朝" pitchFamily="18" charset="-128"/>
                <a:ea typeface="ＭＳ Ｐ明朝" pitchFamily="18" charset="-128"/>
              </a:rPr>
              <a:t>森之宮医療大学新棟建設予定</a:t>
            </a:r>
            <a:endParaRPr lang="ja-JP" altLang="en-US" sz="1050" dirty="0">
              <a:latin typeface="ＭＳ Ｐ明朝" pitchFamily="18" charset="-128"/>
              <a:ea typeface="ＭＳ Ｐ明朝" pitchFamily="18" charset="-128"/>
            </a:endParaRPr>
          </a:p>
        </p:txBody>
      </p:sp>
      <p:cxnSp>
        <p:nvCxnSpPr>
          <p:cNvPr id="178" name="直線矢印コネクタ 177"/>
          <p:cNvCxnSpPr>
            <a:endCxn id="360" idx="7"/>
          </p:cNvCxnSpPr>
          <p:nvPr/>
        </p:nvCxnSpPr>
        <p:spPr>
          <a:xfrm flipV="1">
            <a:off x="3124346" y="4139102"/>
            <a:ext cx="2336891" cy="1540458"/>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179" name="テキスト ボックス 178"/>
          <p:cNvSpPr txBox="1"/>
          <p:nvPr/>
        </p:nvSpPr>
        <p:spPr>
          <a:xfrm>
            <a:off x="1369884" y="4810943"/>
            <a:ext cx="1947897" cy="1737233"/>
          </a:xfrm>
          <a:prstGeom prst="rect">
            <a:avLst/>
          </a:prstGeom>
          <a:solidFill>
            <a:schemeClr val="bg1"/>
          </a:solidFill>
          <a:ln w="12700">
            <a:solidFill>
              <a:srgbClr val="CC0066"/>
            </a:solidFill>
          </a:ln>
        </p:spPr>
        <p:txBody>
          <a:bodyPr wrap="square" rtlCol="0">
            <a:noAutofit/>
          </a:bodyPr>
          <a:lstStyle/>
          <a:p>
            <a:r>
              <a:rPr lang="ja-JP" altLang="en-US" sz="1050" dirty="0" smtClean="0">
                <a:latin typeface="ＭＳ Ｐ明朝" pitchFamily="18" charset="-128"/>
                <a:ea typeface="ＭＳ Ｐ明朝" pitchFamily="18" charset="-128"/>
              </a:rPr>
              <a:t>森之宮</a:t>
            </a:r>
            <a:r>
              <a:rPr lang="ja-JP" altLang="en-US" sz="1050" dirty="0">
                <a:latin typeface="ＭＳ Ｐ明朝" pitchFamily="18" charset="-128"/>
                <a:ea typeface="ＭＳ Ｐ明朝" pitchFamily="18" charset="-128"/>
              </a:rPr>
              <a:t>医療大学複合スポーツ施設「グリーンスクエア</a:t>
            </a:r>
            <a:r>
              <a:rPr lang="ja-JP" altLang="en-US" sz="1050" dirty="0" smtClean="0">
                <a:latin typeface="ＭＳ Ｐ明朝" pitchFamily="18" charset="-128"/>
                <a:ea typeface="ＭＳ Ｐ明朝" pitchFamily="18" charset="-128"/>
              </a:rPr>
              <a:t>」完成</a:t>
            </a:r>
            <a:r>
              <a:rPr lang="en-US" altLang="ja-JP" sz="1050" dirty="0" smtClean="0">
                <a:latin typeface="ＭＳ Ｐ明朝" pitchFamily="18" charset="-128"/>
                <a:ea typeface="ＭＳ Ｐ明朝" pitchFamily="18" charset="-128"/>
              </a:rPr>
              <a:t>(2018.1.10)</a:t>
            </a:r>
            <a:endParaRPr lang="ja-JP" altLang="en-US" sz="1050" dirty="0">
              <a:latin typeface="ＭＳ Ｐ明朝" pitchFamily="18" charset="-128"/>
              <a:ea typeface="ＭＳ Ｐ明朝" pitchFamily="18" charset="-128"/>
            </a:endParaRPr>
          </a:p>
        </p:txBody>
      </p:sp>
      <p:pic>
        <p:nvPicPr>
          <p:cNvPr id="29" name="図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052" y="5416244"/>
            <a:ext cx="1584000" cy="1054269"/>
          </a:xfrm>
          <a:prstGeom prst="rect">
            <a:avLst/>
          </a:prstGeom>
        </p:spPr>
      </p:pic>
      <p:cxnSp>
        <p:nvCxnSpPr>
          <p:cNvPr id="262" name="直線矢印コネクタ 261"/>
          <p:cNvCxnSpPr>
            <a:stCxn id="261" idx="1"/>
            <a:endCxn id="280" idx="7"/>
          </p:cNvCxnSpPr>
          <p:nvPr/>
        </p:nvCxnSpPr>
        <p:spPr>
          <a:xfrm flipH="1" flipV="1">
            <a:off x="7062342" y="3555519"/>
            <a:ext cx="1783206" cy="139870"/>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190" name="テキスト ボックス 189"/>
          <p:cNvSpPr txBox="1"/>
          <p:nvPr/>
        </p:nvSpPr>
        <p:spPr>
          <a:xfrm>
            <a:off x="8828163" y="5098441"/>
            <a:ext cx="2018311" cy="415498"/>
          </a:xfrm>
          <a:prstGeom prst="rect">
            <a:avLst/>
          </a:prstGeom>
          <a:solidFill>
            <a:schemeClr val="bg1"/>
          </a:solidFill>
          <a:ln w="12700">
            <a:solidFill>
              <a:srgbClr val="CC0066"/>
            </a:solidFill>
          </a:ln>
        </p:spPr>
        <p:txBody>
          <a:bodyPr wrap="square" rtlCol="0">
            <a:spAutoFit/>
          </a:bodyPr>
          <a:lstStyle/>
          <a:p>
            <a:r>
              <a:rPr lang="ja-JP" altLang="en-US" sz="1050" dirty="0"/>
              <a:t>富山</a:t>
            </a:r>
            <a:r>
              <a:rPr lang="ja-JP" altLang="en-US" sz="1050" dirty="0" smtClean="0"/>
              <a:t>産業：医療機器</a:t>
            </a:r>
            <a:r>
              <a:rPr lang="ja-JP" altLang="en-US" sz="1050" dirty="0"/>
              <a:t>の開発・販売</a:t>
            </a:r>
            <a:r>
              <a:rPr lang="ja-JP" altLang="en-US" sz="1050" dirty="0" smtClean="0"/>
              <a:t>等</a:t>
            </a:r>
            <a:r>
              <a:rPr lang="en-US" altLang="ja-JP" sz="1050" dirty="0" smtClean="0"/>
              <a:t>(2018.7)</a:t>
            </a:r>
            <a:endParaRPr lang="ja-JP" altLang="en-US" sz="1050" dirty="0">
              <a:latin typeface="ＭＳ Ｐ明朝" pitchFamily="18" charset="-128"/>
              <a:ea typeface="ＭＳ Ｐ明朝" pitchFamily="18" charset="-128"/>
            </a:endParaRPr>
          </a:p>
        </p:txBody>
      </p:sp>
      <p:cxnSp>
        <p:nvCxnSpPr>
          <p:cNvPr id="191" name="直線矢印コネクタ 190"/>
          <p:cNvCxnSpPr>
            <a:stCxn id="190" idx="1"/>
          </p:cNvCxnSpPr>
          <p:nvPr/>
        </p:nvCxnSpPr>
        <p:spPr>
          <a:xfrm flipH="1" flipV="1">
            <a:off x="6912192" y="4015533"/>
            <a:ext cx="1915971" cy="1290657"/>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57" name="テキスト ボックス 256"/>
          <p:cNvSpPr txBox="1"/>
          <p:nvPr/>
        </p:nvSpPr>
        <p:spPr>
          <a:xfrm>
            <a:off x="1370506" y="2946143"/>
            <a:ext cx="1967275" cy="1529655"/>
          </a:xfrm>
          <a:prstGeom prst="rect">
            <a:avLst/>
          </a:prstGeom>
          <a:solidFill>
            <a:schemeClr val="bg1"/>
          </a:solidFill>
          <a:ln w="12700">
            <a:solidFill>
              <a:srgbClr val="CC0066"/>
            </a:solidFill>
          </a:ln>
        </p:spPr>
        <p:txBody>
          <a:bodyPr wrap="square" rtlCol="0">
            <a:noAutofit/>
          </a:bodyPr>
          <a:lstStyle/>
          <a:p>
            <a:r>
              <a:rPr lang="ja-JP" altLang="en-US" sz="1050" dirty="0" smtClean="0">
                <a:latin typeface="ＭＳ Ｐ明朝" pitchFamily="18" charset="-128"/>
                <a:ea typeface="ＭＳ Ｐ明朝" pitchFamily="18" charset="-128"/>
              </a:rPr>
              <a:t>コスモスクエア複合</a:t>
            </a:r>
            <a:r>
              <a:rPr lang="ja-JP" altLang="en-US" sz="1050" dirty="0">
                <a:latin typeface="ＭＳ Ｐ明朝" pitchFamily="18" charset="-128"/>
                <a:ea typeface="ＭＳ Ｐ明朝" pitchFamily="18" charset="-128"/>
              </a:rPr>
              <a:t>一体</a:t>
            </a:r>
            <a:r>
              <a:rPr lang="ja-JP" altLang="en-US" sz="1050" dirty="0" smtClean="0">
                <a:latin typeface="ＭＳ Ｐ明朝" pitchFamily="18" charset="-128"/>
                <a:ea typeface="ＭＳ Ｐ明朝" pitchFamily="18" charset="-128"/>
              </a:rPr>
              <a:t>開発の事業予定者</a:t>
            </a:r>
            <a:r>
              <a:rPr lang="ja-JP" altLang="en-US" sz="1050" dirty="0">
                <a:latin typeface="ＭＳ Ｐ明朝" pitchFamily="18" charset="-128"/>
                <a:ea typeface="ＭＳ Ｐ明朝" pitchFamily="18" charset="-128"/>
              </a:rPr>
              <a:t>を</a:t>
            </a:r>
            <a:r>
              <a:rPr lang="ja-JP" altLang="en-US" sz="1050" dirty="0" smtClean="0">
                <a:latin typeface="ＭＳ Ｐ明朝" pitchFamily="18" charset="-128"/>
                <a:ea typeface="ＭＳ Ｐ明朝" pitchFamily="18" charset="-128"/>
              </a:rPr>
              <a:t>決定（</a:t>
            </a:r>
            <a:r>
              <a:rPr lang="en-US" altLang="ja-JP" sz="1050" dirty="0" smtClean="0">
                <a:latin typeface="ＭＳ Ｐ明朝" pitchFamily="18" charset="-128"/>
                <a:ea typeface="ＭＳ Ｐ明朝" pitchFamily="18" charset="-128"/>
              </a:rPr>
              <a:t>2018.1</a:t>
            </a:r>
            <a:r>
              <a:rPr lang="ja-JP" altLang="en-US" sz="1050" dirty="0" smtClean="0">
                <a:latin typeface="ＭＳ Ｐ明朝" pitchFamily="18" charset="-128"/>
                <a:ea typeface="ＭＳ Ｐ明朝" pitchFamily="18" charset="-128"/>
              </a:rPr>
              <a:t>）</a:t>
            </a:r>
            <a:endParaRPr lang="ja-JP" altLang="en-US" sz="1050" dirty="0">
              <a:latin typeface="ＭＳ Ｐ明朝" pitchFamily="18" charset="-128"/>
              <a:ea typeface="ＭＳ Ｐ明朝" pitchFamily="18" charset="-128"/>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721" y="3411944"/>
            <a:ext cx="1800000" cy="1012021"/>
          </a:xfrm>
          <a:prstGeom prst="rect">
            <a:avLst/>
          </a:prstGeom>
          <a:ln>
            <a:solidFill>
              <a:srgbClr val="FF0000"/>
            </a:solidFill>
          </a:ln>
        </p:spPr>
      </p:pic>
      <p:sp>
        <p:nvSpPr>
          <p:cNvPr id="420" name="Freeform 153"/>
          <p:cNvSpPr>
            <a:spLocks/>
          </p:cNvSpPr>
          <p:nvPr/>
        </p:nvSpPr>
        <p:spPr bwMode="auto">
          <a:xfrm>
            <a:off x="5619066" y="4402876"/>
            <a:ext cx="364143" cy="312509"/>
          </a:xfrm>
          <a:custGeom>
            <a:avLst/>
            <a:gdLst>
              <a:gd name="T0" fmla="*/ 0 w 400"/>
              <a:gd name="T1" fmla="*/ 4605505 h 340"/>
              <a:gd name="T2" fmla="*/ 637695146 w 400"/>
              <a:gd name="T3" fmla="*/ 0 h 340"/>
              <a:gd name="T4" fmla="*/ 924196480 w 400"/>
              <a:gd name="T5" fmla="*/ 501987947 h 340"/>
              <a:gd name="T6" fmla="*/ 462098240 w 400"/>
              <a:gd name="T7" fmla="*/ 782917705 h 340"/>
              <a:gd name="T8" fmla="*/ 0 w 400"/>
              <a:gd name="T9" fmla="*/ 4605505 h 340"/>
              <a:gd name="T10" fmla="*/ 0 60000 65536"/>
              <a:gd name="T11" fmla="*/ 0 60000 65536"/>
              <a:gd name="T12" fmla="*/ 0 60000 65536"/>
              <a:gd name="T13" fmla="*/ 0 60000 65536"/>
              <a:gd name="T14" fmla="*/ 0 60000 65536"/>
              <a:gd name="T15" fmla="*/ 0 w 400"/>
              <a:gd name="T16" fmla="*/ 0 h 340"/>
              <a:gd name="T17" fmla="*/ 400 w 400"/>
              <a:gd name="T18" fmla="*/ 340 h 340"/>
              <a:gd name="connsiteX0" fmla="*/ 0 w 10000"/>
              <a:gd name="connsiteY0" fmla="*/ 59 h 11944"/>
              <a:gd name="connsiteX1" fmla="*/ 6900 w 10000"/>
              <a:gd name="connsiteY1" fmla="*/ 0 h 11944"/>
              <a:gd name="connsiteX2" fmla="*/ 10000 w 10000"/>
              <a:gd name="connsiteY2" fmla="*/ 6412 h 11944"/>
              <a:gd name="connsiteX3" fmla="*/ 5000 w 10000"/>
              <a:gd name="connsiteY3" fmla="*/ 11944 h 11944"/>
              <a:gd name="connsiteX4" fmla="*/ 0 w 10000"/>
              <a:gd name="connsiteY4" fmla="*/ 59 h 11944"/>
              <a:gd name="connsiteX0" fmla="*/ 0 w 9814"/>
              <a:gd name="connsiteY0" fmla="*/ 59 h 11944"/>
              <a:gd name="connsiteX1" fmla="*/ 6900 w 9814"/>
              <a:gd name="connsiteY1" fmla="*/ 0 h 11944"/>
              <a:gd name="connsiteX2" fmla="*/ 9814 w 9814"/>
              <a:gd name="connsiteY2" fmla="*/ 7737 h 11944"/>
              <a:gd name="connsiteX3" fmla="*/ 5000 w 9814"/>
              <a:gd name="connsiteY3" fmla="*/ 11944 h 11944"/>
              <a:gd name="connsiteX4" fmla="*/ 0 w 9814"/>
              <a:gd name="connsiteY4" fmla="*/ 59 h 11944"/>
              <a:gd name="connsiteX0" fmla="*/ 0 w 10000"/>
              <a:gd name="connsiteY0" fmla="*/ 49 h 11881"/>
              <a:gd name="connsiteX1" fmla="*/ 7031 w 10000"/>
              <a:gd name="connsiteY1" fmla="*/ 0 h 11881"/>
              <a:gd name="connsiteX2" fmla="*/ 10000 w 10000"/>
              <a:gd name="connsiteY2" fmla="*/ 6478 h 11881"/>
              <a:gd name="connsiteX3" fmla="*/ 5156 w 10000"/>
              <a:gd name="connsiteY3" fmla="*/ 11881 h 11881"/>
              <a:gd name="connsiteX4" fmla="*/ 0 w 10000"/>
              <a:gd name="connsiteY4" fmla="*/ 49 h 11881"/>
              <a:gd name="connsiteX0" fmla="*/ 0 w 9939"/>
              <a:gd name="connsiteY0" fmla="*/ 49 h 11881"/>
              <a:gd name="connsiteX1" fmla="*/ 7031 w 9939"/>
              <a:gd name="connsiteY1" fmla="*/ 0 h 11881"/>
              <a:gd name="connsiteX2" fmla="*/ 9939 w 9939"/>
              <a:gd name="connsiteY2" fmla="*/ 7589 h 11881"/>
              <a:gd name="connsiteX3" fmla="*/ 5156 w 9939"/>
              <a:gd name="connsiteY3" fmla="*/ 11881 h 11881"/>
              <a:gd name="connsiteX4" fmla="*/ 0 w 9939"/>
              <a:gd name="connsiteY4" fmla="*/ 49 h 11881"/>
              <a:gd name="connsiteX0" fmla="*/ 0 w 10185"/>
              <a:gd name="connsiteY0" fmla="*/ 41 h 10000"/>
              <a:gd name="connsiteX1" fmla="*/ 7074 w 10185"/>
              <a:gd name="connsiteY1" fmla="*/ 0 h 10000"/>
              <a:gd name="connsiteX2" fmla="*/ 10185 w 10185"/>
              <a:gd name="connsiteY2" fmla="*/ 6388 h 10000"/>
              <a:gd name="connsiteX3" fmla="*/ 5188 w 10185"/>
              <a:gd name="connsiteY3" fmla="*/ 10000 h 10000"/>
              <a:gd name="connsiteX4" fmla="*/ 0 w 10185"/>
              <a:gd name="connsiteY4" fmla="*/ 41 h 10000"/>
              <a:gd name="connsiteX0" fmla="*/ 0 w 10457"/>
              <a:gd name="connsiteY0" fmla="*/ 41 h 10000"/>
              <a:gd name="connsiteX1" fmla="*/ 7074 w 10457"/>
              <a:gd name="connsiteY1" fmla="*/ 0 h 10000"/>
              <a:gd name="connsiteX2" fmla="*/ 10457 w 10457"/>
              <a:gd name="connsiteY2" fmla="*/ 6388 h 10000"/>
              <a:gd name="connsiteX3" fmla="*/ 5188 w 10457"/>
              <a:gd name="connsiteY3" fmla="*/ 10000 h 10000"/>
              <a:gd name="connsiteX4" fmla="*/ 0 w 10457"/>
              <a:gd name="connsiteY4" fmla="*/ 41 h 10000"/>
              <a:gd name="connsiteX0" fmla="*/ 0 w 10457"/>
              <a:gd name="connsiteY0" fmla="*/ 0 h 9959"/>
              <a:gd name="connsiteX1" fmla="*/ 7346 w 10457"/>
              <a:gd name="connsiteY1" fmla="*/ 1019 h 9959"/>
              <a:gd name="connsiteX2" fmla="*/ 10457 w 10457"/>
              <a:gd name="connsiteY2" fmla="*/ 6347 h 9959"/>
              <a:gd name="connsiteX3" fmla="*/ 5188 w 10457"/>
              <a:gd name="connsiteY3" fmla="*/ 9959 h 9959"/>
              <a:gd name="connsiteX4" fmla="*/ 0 w 10457"/>
              <a:gd name="connsiteY4" fmla="*/ 0 h 9959"/>
              <a:gd name="connsiteX0" fmla="*/ 0 w 8828"/>
              <a:gd name="connsiteY0" fmla="*/ 41 h 8977"/>
              <a:gd name="connsiteX1" fmla="*/ 5853 w 8828"/>
              <a:gd name="connsiteY1" fmla="*/ 0 h 8977"/>
              <a:gd name="connsiteX2" fmla="*/ 8828 w 8828"/>
              <a:gd name="connsiteY2" fmla="*/ 5350 h 8977"/>
              <a:gd name="connsiteX3" fmla="*/ 3789 w 8828"/>
              <a:gd name="connsiteY3" fmla="*/ 8977 h 8977"/>
              <a:gd name="connsiteX4" fmla="*/ 0 w 8828"/>
              <a:gd name="connsiteY4" fmla="*/ 41 h 8977"/>
              <a:gd name="connsiteX0" fmla="*/ 0 w 10000"/>
              <a:gd name="connsiteY0" fmla="*/ 46 h 9526"/>
              <a:gd name="connsiteX1" fmla="*/ 6630 w 10000"/>
              <a:gd name="connsiteY1" fmla="*/ 0 h 9526"/>
              <a:gd name="connsiteX2" fmla="*/ 10000 w 10000"/>
              <a:gd name="connsiteY2" fmla="*/ 5960 h 9526"/>
              <a:gd name="connsiteX3" fmla="*/ 4956 w 10000"/>
              <a:gd name="connsiteY3" fmla="*/ 9526 h 9526"/>
              <a:gd name="connsiteX4" fmla="*/ 0 w 10000"/>
              <a:gd name="connsiteY4" fmla="*/ 46 h 9526"/>
              <a:gd name="connsiteX0" fmla="*/ 0 w 10000"/>
              <a:gd name="connsiteY0" fmla="*/ 48 h 10332"/>
              <a:gd name="connsiteX1" fmla="*/ 6630 w 10000"/>
              <a:gd name="connsiteY1" fmla="*/ 0 h 10332"/>
              <a:gd name="connsiteX2" fmla="*/ 10000 w 10000"/>
              <a:gd name="connsiteY2" fmla="*/ 6257 h 10332"/>
              <a:gd name="connsiteX3" fmla="*/ 4169 w 10000"/>
              <a:gd name="connsiteY3" fmla="*/ 10332 h 10332"/>
              <a:gd name="connsiteX4" fmla="*/ 0 w 10000"/>
              <a:gd name="connsiteY4" fmla="*/ 48 h 10332"/>
              <a:gd name="connsiteX0" fmla="*/ 0 w 11475"/>
              <a:gd name="connsiteY0" fmla="*/ 0 h 10948"/>
              <a:gd name="connsiteX1" fmla="*/ 8105 w 11475"/>
              <a:gd name="connsiteY1" fmla="*/ 616 h 10948"/>
              <a:gd name="connsiteX2" fmla="*/ 11475 w 11475"/>
              <a:gd name="connsiteY2" fmla="*/ 6873 h 10948"/>
              <a:gd name="connsiteX3" fmla="*/ 5644 w 11475"/>
              <a:gd name="connsiteY3" fmla="*/ 10948 h 10948"/>
              <a:gd name="connsiteX4" fmla="*/ 0 w 11475"/>
              <a:gd name="connsiteY4" fmla="*/ 0 h 10948"/>
              <a:gd name="connsiteX0" fmla="*/ 0 w 11475"/>
              <a:gd name="connsiteY0" fmla="*/ 158 h 11106"/>
              <a:gd name="connsiteX1" fmla="*/ 7122 w 11475"/>
              <a:gd name="connsiteY1" fmla="*/ 0 h 11106"/>
              <a:gd name="connsiteX2" fmla="*/ 11475 w 11475"/>
              <a:gd name="connsiteY2" fmla="*/ 7031 h 11106"/>
              <a:gd name="connsiteX3" fmla="*/ 5644 w 11475"/>
              <a:gd name="connsiteY3" fmla="*/ 11106 h 11106"/>
              <a:gd name="connsiteX4" fmla="*/ 0 w 11475"/>
              <a:gd name="connsiteY4" fmla="*/ 158 h 11106"/>
              <a:gd name="connsiteX0" fmla="*/ 0 w 11180"/>
              <a:gd name="connsiteY0" fmla="*/ 158 h 11106"/>
              <a:gd name="connsiteX1" fmla="*/ 7122 w 11180"/>
              <a:gd name="connsiteY1" fmla="*/ 0 h 11106"/>
              <a:gd name="connsiteX2" fmla="*/ 11180 w 11180"/>
              <a:gd name="connsiteY2" fmla="*/ 7031 h 11106"/>
              <a:gd name="connsiteX3" fmla="*/ 5644 w 11180"/>
              <a:gd name="connsiteY3" fmla="*/ 11106 h 11106"/>
              <a:gd name="connsiteX4" fmla="*/ 0 w 11180"/>
              <a:gd name="connsiteY4" fmla="*/ 158 h 11106"/>
              <a:gd name="connsiteX0" fmla="*/ 0 w 10885"/>
              <a:gd name="connsiteY0" fmla="*/ 158 h 11106"/>
              <a:gd name="connsiteX1" fmla="*/ 7122 w 10885"/>
              <a:gd name="connsiteY1" fmla="*/ 0 h 11106"/>
              <a:gd name="connsiteX2" fmla="*/ 10885 w 10885"/>
              <a:gd name="connsiteY2" fmla="*/ 7142 h 11106"/>
              <a:gd name="connsiteX3" fmla="*/ 5644 w 10885"/>
              <a:gd name="connsiteY3" fmla="*/ 11106 h 11106"/>
              <a:gd name="connsiteX4" fmla="*/ 0 w 10885"/>
              <a:gd name="connsiteY4" fmla="*/ 158 h 11106"/>
              <a:gd name="connsiteX0" fmla="*/ 0 w 10885"/>
              <a:gd name="connsiteY0" fmla="*/ 4582 h 15530"/>
              <a:gd name="connsiteX1" fmla="*/ 7712 w 10885"/>
              <a:gd name="connsiteY1" fmla="*/ 0 h 15530"/>
              <a:gd name="connsiteX2" fmla="*/ 10885 w 10885"/>
              <a:gd name="connsiteY2" fmla="*/ 11566 h 15530"/>
              <a:gd name="connsiteX3" fmla="*/ 5644 w 10885"/>
              <a:gd name="connsiteY3" fmla="*/ 15530 h 15530"/>
              <a:gd name="connsiteX4" fmla="*/ 0 w 10885"/>
              <a:gd name="connsiteY4" fmla="*/ 4582 h 15530"/>
              <a:gd name="connsiteX0" fmla="*/ 0 w 10885"/>
              <a:gd name="connsiteY0" fmla="*/ 4582 h 15530"/>
              <a:gd name="connsiteX1" fmla="*/ 7712 w 10885"/>
              <a:gd name="connsiteY1" fmla="*/ 0 h 15530"/>
              <a:gd name="connsiteX2" fmla="*/ 10885 w 10885"/>
              <a:gd name="connsiteY2" fmla="*/ 5373 h 15530"/>
              <a:gd name="connsiteX3" fmla="*/ 5644 w 10885"/>
              <a:gd name="connsiteY3" fmla="*/ 15530 h 15530"/>
              <a:gd name="connsiteX4" fmla="*/ 0 w 10885"/>
              <a:gd name="connsiteY4" fmla="*/ 4582 h 15530"/>
              <a:gd name="connsiteX0" fmla="*/ 0 w 10885"/>
              <a:gd name="connsiteY0" fmla="*/ 4582 h 10885"/>
              <a:gd name="connsiteX1" fmla="*/ 7712 w 10885"/>
              <a:gd name="connsiteY1" fmla="*/ 0 h 10885"/>
              <a:gd name="connsiteX2" fmla="*/ 10885 w 10885"/>
              <a:gd name="connsiteY2" fmla="*/ 5373 h 10885"/>
              <a:gd name="connsiteX3" fmla="*/ 3087 w 10885"/>
              <a:gd name="connsiteY3" fmla="*/ 10885 h 10885"/>
              <a:gd name="connsiteX4" fmla="*/ 0 w 10885"/>
              <a:gd name="connsiteY4" fmla="*/ 4582 h 10885"/>
              <a:gd name="connsiteX0" fmla="*/ 0 w 11278"/>
              <a:gd name="connsiteY0" fmla="*/ 4582 h 10885"/>
              <a:gd name="connsiteX1" fmla="*/ 7712 w 11278"/>
              <a:gd name="connsiteY1" fmla="*/ 0 h 10885"/>
              <a:gd name="connsiteX2" fmla="*/ 11278 w 11278"/>
              <a:gd name="connsiteY2" fmla="*/ 6479 h 10885"/>
              <a:gd name="connsiteX3" fmla="*/ 3087 w 11278"/>
              <a:gd name="connsiteY3" fmla="*/ 10885 h 10885"/>
              <a:gd name="connsiteX4" fmla="*/ 0 w 11278"/>
              <a:gd name="connsiteY4" fmla="*/ 4582 h 10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 h="10885">
                <a:moveTo>
                  <a:pt x="0" y="4582"/>
                </a:moveTo>
                <a:lnTo>
                  <a:pt x="7712" y="0"/>
                </a:lnTo>
                <a:lnTo>
                  <a:pt x="11278" y="6479"/>
                </a:lnTo>
                <a:lnTo>
                  <a:pt x="3087" y="10885"/>
                </a:lnTo>
                <a:lnTo>
                  <a:pt x="0" y="4582"/>
                </a:lnTo>
                <a:close/>
              </a:path>
            </a:pathLst>
          </a:custGeom>
          <a:solidFill>
            <a:schemeClr val="accent5">
              <a:lumMod val="50000"/>
              <a:alpha val="46000"/>
            </a:schemeClr>
          </a:solidFill>
          <a:ln w="38100">
            <a:solidFill>
              <a:schemeClr val="accent5">
                <a:lumMod val="50000"/>
              </a:schemeClr>
            </a:solidFill>
          </a:ln>
          <a:extLst/>
        </p:spPr>
        <p:txBody>
          <a:bodyPr wrap="square">
            <a:spAutoFit/>
          </a:bodyPr>
          <a:lstStyle/>
          <a:p>
            <a:endParaRPr lang="ja-JP" altLang="en-US"/>
          </a:p>
        </p:txBody>
      </p:sp>
      <p:sp>
        <p:nvSpPr>
          <p:cNvPr id="2" name="正方形/長方形 1"/>
          <p:cNvSpPr/>
          <p:nvPr/>
        </p:nvSpPr>
        <p:spPr>
          <a:xfrm>
            <a:off x="4068410" y="6214018"/>
            <a:ext cx="877163" cy="230832"/>
          </a:xfrm>
          <a:prstGeom prst="rect">
            <a:avLst/>
          </a:prstGeom>
        </p:spPr>
        <p:txBody>
          <a:bodyPr wrap="none">
            <a:spAutoFit/>
          </a:bodyPr>
          <a:lstStyle/>
          <a:p>
            <a:r>
              <a:rPr lang="ja-JP" altLang="en-US" sz="900" dirty="0" smtClean="0"/>
              <a:t>建設予定区画</a:t>
            </a:r>
            <a:endParaRPr lang="ja-JP" altLang="en-US" sz="900" dirty="0"/>
          </a:p>
        </p:txBody>
      </p:sp>
      <p:sp>
        <p:nvSpPr>
          <p:cNvPr id="193" name="Rectangle 186"/>
          <p:cNvSpPr>
            <a:spLocks noChangeArrowheads="1"/>
          </p:cNvSpPr>
          <p:nvPr/>
        </p:nvSpPr>
        <p:spPr bwMode="auto">
          <a:xfrm>
            <a:off x="3751044" y="6262118"/>
            <a:ext cx="297854" cy="116763"/>
          </a:xfrm>
          <a:prstGeom prst="rect">
            <a:avLst/>
          </a:prstGeom>
          <a:pattFill prst="wdDnDiag">
            <a:fgClr>
              <a:srgbClr val="CC0066"/>
            </a:fgClr>
            <a:bgClr>
              <a:schemeClr val="bg1"/>
            </a:bgClr>
          </a:pattFill>
          <a:ln w="12700">
            <a:solidFill>
              <a:srgbClr val="CC0066"/>
            </a:solidFill>
          </a:ln>
          <a:extLst/>
        </p:spPr>
        <p:txBody>
          <a:bodyPr wrap="none" anchor="ctr"/>
          <a:lstStyle/>
          <a:p>
            <a:endParaRPr lang="ja-JP" altLang="en-US" sz="2400"/>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7429" y="3620037"/>
            <a:ext cx="1536795" cy="792000"/>
          </a:xfrm>
          <a:prstGeom prst="rect">
            <a:avLst/>
          </a:prstGeom>
        </p:spPr>
      </p:pic>
      <p:sp>
        <p:nvSpPr>
          <p:cNvPr id="196" name="テキスト ボックス 195"/>
          <p:cNvSpPr txBox="1"/>
          <p:nvPr/>
        </p:nvSpPr>
        <p:spPr>
          <a:xfrm>
            <a:off x="8828163" y="5567418"/>
            <a:ext cx="2035870" cy="415498"/>
          </a:xfrm>
          <a:prstGeom prst="rect">
            <a:avLst/>
          </a:prstGeom>
          <a:solidFill>
            <a:schemeClr val="bg1"/>
          </a:solidFill>
          <a:ln w="12700">
            <a:solidFill>
              <a:srgbClr val="CC0066"/>
            </a:solidFill>
          </a:ln>
        </p:spPr>
        <p:txBody>
          <a:bodyPr wrap="square" rtlCol="0">
            <a:spAutoFit/>
          </a:bodyPr>
          <a:lstStyle/>
          <a:p>
            <a:r>
              <a:rPr lang="ja-JP" altLang="en-US" sz="1050" dirty="0"/>
              <a:t>アムテック</a:t>
            </a:r>
            <a:r>
              <a:rPr lang="ja-JP" altLang="en-US" sz="1050" dirty="0" smtClean="0"/>
              <a:t>：医療</a:t>
            </a:r>
            <a:r>
              <a:rPr lang="ja-JP" altLang="en-US" sz="1050" dirty="0"/>
              <a:t>機器洗浄の研究</a:t>
            </a:r>
            <a:r>
              <a:rPr lang="ja-JP" altLang="en-US" sz="1050" dirty="0" smtClean="0"/>
              <a:t>開発</a:t>
            </a:r>
            <a:r>
              <a:rPr lang="en-US" altLang="ja-JP" sz="1050" dirty="0" smtClean="0"/>
              <a:t>(2018.7)</a:t>
            </a:r>
            <a:endParaRPr lang="ja-JP" altLang="en-US" sz="1050" dirty="0"/>
          </a:p>
        </p:txBody>
      </p:sp>
      <p:sp>
        <p:nvSpPr>
          <p:cNvPr id="8" name="正方形/長方形 7"/>
          <p:cNvSpPr/>
          <p:nvPr/>
        </p:nvSpPr>
        <p:spPr>
          <a:xfrm>
            <a:off x="6784326" y="4373812"/>
            <a:ext cx="91310" cy="101986"/>
          </a:xfrm>
          <a:prstGeom prst="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8" name="直線矢印コネクタ 197"/>
          <p:cNvCxnSpPr>
            <a:stCxn id="196" idx="1"/>
            <a:endCxn id="8" idx="3"/>
          </p:cNvCxnSpPr>
          <p:nvPr/>
        </p:nvCxnSpPr>
        <p:spPr>
          <a:xfrm flipH="1" flipV="1">
            <a:off x="6875636" y="4424805"/>
            <a:ext cx="1952527" cy="1392752"/>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01" name="テキスト ボックス 200"/>
          <p:cNvSpPr txBox="1"/>
          <p:nvPr/>
        </p:nvSpPr>
        <p:spPr>
          <a:xfrm>
            <a:off x="8830303" y="4508282"/>
            <a:ext cx="2016171" cy="253916"/>
          </a:xfrm>
          <a:prstGeom prst="rect">
            <a:avLst/>
          </a:prstGeom>
          <a:solidFill>
            <a:schemeClr val="bg1"/>
          </a:solidFill>
          <a:ln w="12700">
            <a:solidFill>
              <a:srgbClr val="CC0066"/>
            </a:solidFill>
          </a:ln>
        </p:spPr>
        <p:txBody>
          <a:bodyPr wrap="square" rtlCol="0">
            <a:spAutoFit/>
          </a:bodyPr>
          <a:lstStyle/>
          <a:p>
            <a:r>
              <a:rPr lang="ja-JP" altLang="en-US" sz="1050" dirty="0" smtClean="0"/>
              <a:t>浜理薬品工業：薬品開発</a:t>
            </a:r>
            <a:endParaRPr lang="ja-JP" altLang="en-US" sz="1050" dirty="0">
              <a:latin typeface="ＭＳ Ｐ明朝" pitchFamily="18" charset="-128"/>
              <a:ea typeface="ＭＳ Ｐ明朝" pitchFamily="18" charset="-128"/>
            </a:endParaRPr>
          </a:p>
        </p:txBody>
      </p:sp>
      <p:sp>
        <p:nvSpPr>
          <p:cNvPr id="13" name="フリーフォーム 12"/>
          <p:cNvSpPr/>
          <p:nvPr/>
        </p:nvSpPr>
        <p:spPr>
          <a:xfrm>
            <a:off x="7011530" y="3797763"/>
            <a:ext cx="159542" cy="133350"/>
          </a:xfrm>
          <a:custGeom>
            <a:avLst/>
            <a:gdLst>
              <a:gd name="connsiteX0" fmla="*/ 28575 w 119062"/>
              <a:gd name="connsiteY0" fmla="*/ 0 h 119062"/>
              <a:gd name="connsiteX1" fmla="*/ 0 w 119062"/>
              <a:gd name="connsiteY1" fmla="*/ 80962 h 119062"/>
              <a:gd name="connsiteX2" fmla="*/ 90487 w 119062"/>
              <a:gd name="connsiteY2" fmla="*/ 119062 h 119062"/>
              <a:gd name="connsiteX3" fmla="*/ 119062 w 119062"/>
              <a:gd name="connsiteY3" fmla="*/ 47625 h 119062"/>
              <a:gd name="connsiteX4" fmla="*/ 28575 w 119062"/>
              <a:gd name="connsiteY4" fmla="*/ 0 h 119062"/>
              <a:gd name="connsiteX0" fmla="*/ 35718 w 126205"/>
              <a:gd name="connsiteY0" fmla="*/ 0 h 119062"/>
              <a:gd name="connsiteX1" fmla="*/ 0 w 126205"/>
              <a:gd name="connsiteY1" fmla="*/ 80962 h 119062"/>
              <a:gd name="connsiteX2" fmla="*/ 97630 w 126205"/>
              <a:gd name="connsiteY2" fmla="*/ 119062 h 119062"/>
              <a:gd name="connsiteX3" fmla="*/ 126205 w 126205"/>
              <a:gd name="connsiteY3" fmla="*/ 47625 h 119062"/>
              <a:gd name="connsiteX4" fmla="*/ 35718 w 126205"/>
              <a:gd name="connsiteY4" fmla="*/ 0 h 119062"/>
              <a:gd name="connsiteX0" fmla="*/ 35718 w 159542"/>
              <a:gd name="connsiteY0" fmla="*/ 0 h 119062"/>
              <a:gd name="connsiteX1" fmla="*/ 0 w 159542"/>
              <a:gd name="connsiteY1" fmla="*/ 80962 h 119062"/>
              <a:gd name="connsiteX2" fmla="*/ 97630 w 159542"/>
              <a:gd name="connsiteY2" fmla="*/ 119062 h 119062"/>
              <a:gd name="connsiteX3" fmla="*/ 159542 w 159542"/>
              <a:gd name="connsiteY3" fmla="*/ 57150 h 119062"/>
              <a:gd name="connsiteX4" fmla="*/ 35718 w 159542"/>
              <a:gd name="connsiteY4" fmla="*/ 0 h 119062"/>
              <a:gd name="connsiteX0" fmla="*/ 35718 w 159542"/>
              <a:gd name="connsiteY0" fmla="*/ 0 h 133350"/>
              <a:gd name="connsiteX1" fmla="*/ 0 w 159542"/>
              <a:gd name="connsiteY1" fmla="*/ 80962 h 133350"/>
              <a:gd name="connsiteX2" fmla="*/ 126205 w 159542"/>
              <a:gd name="connsiteY2" fmla="*/ 133350 h 133350"/>
              <a:gd name="connsiteX3" fmla="*/ 159542 w 159542"/>
              <a:gd name="connsiteY3" fmla="*/ 57150 h 133350"/>
              <a:gd name="connsiteX4" fmla="*/ 35718 w 159542"/>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2" h="133350">
                <a:moveTo>
                  <a:pt x="35718" y="0"/>
                </a:moveTo>
                <a:lnTo>
                  <a:pt x="0" y="80962"/>
                </a:lnTo>
                <a:lnTo>
                  <a:pt x="126205" y="133350"/>
                </a:lnTo>
                <a:lnTo>
                  <a:pt x="159542" y="57150"/>
                </a:lnTo>
                <a:lnTo>
                  <a:pt x="35718" y="0"/>
                </a:lnTo>
                <a:close/>
              </a:path>
            </a:pathLst>
          </a:custGeom>
          <a:pattFill prst="wdDnDiag">
            <a:fgClr>
              <a:srgbClr val="CC0066"/>
            </a:fgClr>
            <a:bgClr>
              <a:schemeClr val="bg1"/>
            </a:bgClr>
          </a:pattFill>
          <a:ln w="34925">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 name="直線矢印コネクタ 202"/>
          <p:cNvCxnSpPr>
            <a:stCxn id="201" idx="1"/>
            <a:endCxn id="13" idx="3"/>
          </p:cNvCxnSpPr>
          <p:nvPr/>
        </p:nvCxnSpPr>
        <p:spPr>
          <a:xfrm flipH="1" flipV="1">
            <a:off x="7171072" y="3854913"/>
            <a:ext cx="1659231" cy="780327"/>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06" name="テキスト ボックス 205"/>
          <p:cNvSpPr txBox="1"/>
          <p:nvPr/>
        </p:nvSpPr>
        <p:spPr>
          <a:xfrm>
            <a:off x="8828370" y="4805692"/>
            <a:ext cx="2018103" cy="253916"/>
          </a:xfrm>
          <a:prstGeom prst="rect">
            <a:avLst/>
          </a:prstGeom>
          <a:solidFill>
            <a:schemeClr val="bg1"/>
          </a:solidFill>
          <a:ln w="12700">
            <a:solidFill>
              <a:srgbClr val="CC0066"/>
            </a:solidFill>
          </a:ln>
        </p:spPr>
        <p:txBody>
          <a:bodyPr wrap="square" rtlCol="0">
            <a:spAutoFit/>
          </a:bodyPr>
          <a:lstStyle/>
          <a:p>
            <a:r>
              <a:rPr lang="ja-JP" altLang="en-US" sz="1050" dirty="0"/>
              <a:t>鴻池組</a:t>
            </a:r>
            <a:r>
              <a:rPr lang="ja-JP" altLang="en-US" sz="1050" dirty="0" smtClean="0"/>
              <a:t>：技術</a:t>
            </a:r>
            <a:r>
              <a:rPr lang="ja-JP" altLang="en-US" sz="1050" dirty="0"/>
              <a:t>研究・社員研修等</a:t>
            </a:r>
            <a:endParaRPr lang="ja-JP" altLang="en-US" sz="1050" dirty="0">
              <a:latin typeface="ＭＳ Ｐ明朝" pitchFamily="18" charset="-128"/>
              <a:ea typeface="ＭＳ Ｐ明朝" pitchFamily="18" charset="-128"/>
            </a:endParaRPr>
          </a:p>
        </p:txBody>
      </p:sp>
      <p:cxnSp>
        <p:nvCxnSpPr>
          <p:cNvPr id="207" name="直線矢印コネクタ 206"/>
          <p:cNvCxnSpPr>
            <a:stCxn id="206" idx="1"/>
            <a:endCxn id="278" idx="2"/>
          </p:cNvCxnSpPr>
          <p:nvPr/>
        </p:nvCxnSpPr>
        <p:spPr>
          <a:xfrm flipH="1" flipV="1">
            <a:off x="6577999" y="3677627"/>
            <a:ext cx="2250371" cy="1255023"/>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cxnSp>
        <p:nvCxnSpPr>
          <p:cNvPr id="224" name="直線矢印コネクタ 223"/>
          <p:cNvCxnSpPr>
            <a:stCxn id="257" idx="3"/>
            <a:endCxn id="385" idx="4"/>
          </p:cNvCxnSpPr>
          <p:nvPr/>
        </p:nvCxnSpPr>
        <p:spPr>
          <a:xfrm>
            <a:off x="3337781" y="3710971"/>
            <a:ext cx="1312124" cy="389943"/>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cxnSp>
        <p:nvCxnSpPr>
          <p:cNvPr id="228" name="直線矢印コネクタ 227"/>
          <p:cNvCxnSpPr>
            <a:stCxn id="257" idx="3"/>
            <a:endCxn id="394" idx="0"/>
          </p:cNvCxnSpPr>
          <p:nvPr/>
        </p:nvCxnSpPr>
        <p:spPr>
          <a:xfrm flipV="1">
            <a:off x="3337781" y="3621653"/>
            <a:ext cx="1821555" cy="89318"/>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cxnSp>
        <p:nvCxnSpPr>
          <p:cNvPr id="232" name="直線矢印コネクタ 231"/>
          <p:cNvCxnSpPr>
            <a:stCxn id="257" idx="3"/>
            <a:endCxn id="361" idx="3"/>
          </p:cNvCxnSpPr>
          <p:nvPr/>
        </p:nvCxnSpPr>
        <p:spPr>
          <a:xfrm flipV="1">
            <a:off x="3337781" y="3669336"/>
            <a:ext cx="2300845" cy="41635"/>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02" name="Freeform 154"/>
          <p:cNvSpPr>
            <a:spLocks/>
          </p:cNvSpPr>
          <p:nvPr/>
        </p:nvSpPr>
        <p:spPr bwMode="auto">
          <a:xfrm>
            <a:off x="5771002" y="3858292"/>
            <a:ext cx="316929" cy="192716"/>
          </a:xfrm>
          <a:custGeom>
            <a:avLst/>
            <a:gdLst>
              <a:gd name="T0" fmla="*/ 0 w 442"/>
              <a:gd name="T1" fmla="*/ 423406499 h 270"/>
              <a:gd name="T2" fmla="*/ 298642562 w 442"/>
              <a:gd name="T3" fmla="*/ 234713780 h 270"/>
              <a:gd name="T4" fmla="*/ 450260836 w 442"/>
              <a:gd name="T5" fmla="*/ 128862914 h 270"/>
              <a:gd name="T6" fmla="*/ 578906140 w 442"/>
              <a:gd name="T7" fmla="*/ 55227396 h 270"/>
              <a:gd name="T8" fmla="*/ 716740935 w 442"/>
              <a:gd name="T9" fmla="*/ 41420168 h 270"/>
              <a:gd name="T10" fmla="*/ 836198263 w 442"/>
              <a:gd name="T11" fmla="*/ 0 h 270"/>
              <a:gd name="T12" fmla="*/ 1015383497 w 442"/>
              <a:gd name="T13" fmla="*/ 312951707 h 270"/>
              <a:gd name="T14" fmla="*/ 114861824 w 442"/>
              <a:gd name="T15" fmla="*/ 621302521 h 270"/>
              <a:gd name="T16" fmla="*/ 0 w 442"/>
              <a:gd name="T17" fmla="*/ 423406499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2"/>
              <a:gd name="T28" fmla="*/ 0 h 270"/>
              <a:gd name="T29" fmla="*/ 442 w 442"/>
              <a:gd name="T30" fmla="*/ 270 h 270"/>
              <a:gd name="connsiteX0" fmla="*/ 0 w 10000"/>
              <a:gd name="connsiteY0" fmla="*/ 6815 h 9719"/>
              <a:gd name="connsiteX1" fmla="*/ 2941 w 10000"/>
              <a:gd name="connsiteY1" fmla="*/ 3778 h 9719"/>
              <a:gd name="connsiteX2" fmla="*/ 4434 w 10000"/>
              <a:gd name="connsiteY2" fmla="*/ 2074 h 9719"/>
              <a:gd name="connsiteX3" fmla="*/ 5701 w 10000"/>
              <a:gd name="connsiteY3" fmla="*/ 889 h 9719"/>
              <a:gd name="connsiteX4" fmla="*/ 7059 w 10000"/>
              <a:gd name="connsiteY4" fmla="*/ 667 h 9719"/>
              <a:gd name="connsiteX5" fmla="*/ 8235 w 10000"/>
              <a:gd name="connsiteY5" fmla="*/ 0 h 9719"/>
              <a:gd name="connsiteX6" fmla="*/ 10000 w 10000"/>
              <a:gd name="connsiteY6" fmla="*/ 5037 h 9719"/>
              <a:gd name="connsiteX7" fmla="*/ 1475 w 10000"/>
              <a:gd name="connsiteY7" fmla="*/ 9719 h 9719"/>
              <a:gd name="connsiteX8" fmla="*/ 0 w 10000"/>
              <a:gd name="connsiteY8" fmla="*/ 6815 h 9719"/>
              <a:gd name="connsiteX0" fmla="*/ 0 w 9599"/>
              <a:gd name="connsiteY0" fmla="*/ 7012 h 10000"/>
              <a:gd name="connsiteX1" fmla="*/ 2540 w 9599"/>
              <a:gd name="connsiteY1" fmla="*/ 3887 h 10000"/>
              <a:gd name="connsiteX2" fmla="*/ 4033 w 9599"/>
              <a:gd name="connsiteY2" fmla="*/ 2134 h 10000"/>
              <a:gd name="connsiteX3" fmla="*/ 5300 w 9599"/>
              <a:gd name="connsiteY3" fmla="*/ 915 h 10000"/>
              <a:gd name="connsiteX4" fmla="*/ 6658 w 9599"/>
              <a:gd name="connsiteY4" fmla="*/ 686 h 10000"/>
              <a:gd name="connsiteX5" fmla="*/ 7834 w 9599"/>
              <a:gd name="connsiteY5" fmla="*/ 0 h 10000"/>
              <a:gd name="connsiteX6" fmla="*/ 9599 w 9599"/>
              <a:gd name="connsiteY6" fmla="*/ 5183 h 10000"/>
              <a:gd name="connsiteX7" fmla="*/ 1074 w 9599"/>
              <a:gd name="connsiteY7" fmla="*/ 10000 h 10000"/>
              <a:gd name="connsiteX8" fmla="*/ 0 w 9599"/>
              <a:gd name="connsiteY8" fmla="*/ 7012 h 10000"/>
              <a:gd name="connsiteX0" fmla="*/ 0 w 9940"/>
              <a:gd name="connsiteY0" fmla="*/ 7012 h 10000"/>
              <a:gd name="connsiteX1" fmla="*/ 2586 w 9940"/>
              <a:gd name="connsiteY1" fmla="*/ 3887 h 10000"/>
              <a:gd name="connsiteX2" fmla="*/ 4141 w 9940"/>
              <a:gd name="connsiteY2" fmla="*/ 2134 h 10000"/>
              <a:gd name="connsiteX3" fmla="*/ 5461 w 9940"/>
              <a:gd name="connsiteY3" fmla="*/ 915 h 10000"/>
              <a:gd name="connsiteX4" fmla="*/ 6876 w 9940"/>
              <a:gd name="connsiteY4" fmla="*/ 686 h 10000"/>
              <a:gd name="connsiteX5" fmla="*/ 8101 w 9940"/>
              <a:gd name="connsiteY5" fmla="*/ 0 h 10000"/>
              <a:gd name="connsiteX6" fmla="*/ 9940 w 9940"/>
              <a:gd name="connsiteY6" fmla="*/ 5183 h 10000"/>
              <a:gd name="connsiteX7" fmla="*/ 1059 w 9940"/>
              <a:gd name="connsiteY7" fmla="*/ 10000 h 10000"/>
              <a:gd name="connsiteX8" fmla="*/ 0 w 9940"/>
              <a:gd name="connsiteY8" fmla="*/ 7012 h 10000"/>
              <a:gd name="connsiteX0" fmla="*/ 0 w 10000"/>
              <a:gd name="connsiteY0" fmla="*/ 7012 h 10000"/>
              <a:gd name="connsiteX1" fmla="*/ 2902 w 10000"/>
              <a:gd name="connsiteY1" fmla="*/ 4272 h 10000"/>
              <a:gd name="connsiteX2" fmla="*/ 4166 w 10000"/>
              <a:gd name="connsiteY2" fmla="*/ 2134 h 10000"/>
              <a:gd name="connsiteX3" fmla="*/ 5494 w 10000"/>
              <a:gd name="connsiteY3" fmla="*/ 915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494 w 10000"/>
              <a:gd name="connsiteY3" fmla="*/ 915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686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1167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7012 h 10000"/>
              <a:gd name="connsiteX1" fmla="*/ 2902 w 10000"/>
              <a:gd name="connsiteY1" fmla="*/ 4272 h 10000"/>
              <a:gd name="connsiteX2" fmla="*/ 4526 w 10000"/>
              <a:gd name="connsiteY2" fmla="*/ 2423 h 10000"/>
              <a:gd name="connsiteX3" fmla="*/ 5674 w 10000"/>
              <a:gd name="connsiteY3" fmla="*/ 1204 h 10000"/>
              <a:gd name="connsiteX4" fmla="*/ 6918 w 10000"/>
              <a:gd name="connsiteY4" fmla="*/ 1167 h 10000"/>
              <a:gd name="connsiteX5" fmla="*/ 8150 w 10000"/>
              <a:gd name="connsiteY5" fmla="*/ 0 h 10000"/>
              <a:gd name="connsiteX6" fmla="*/ 10000 w 10000"/>
              <a:gd name="connsiteY6" fmla="*/ 5183 h 10000"/>
              <a:gd name="connsiteX7" fmla="*/ 1065 w 10000"/>
              <a:gd name="connsiteY7" fmla="*/ 10000 h 10000"/>
              <a:gd name="connsiteX8" fmla="*/ 0 w 10000"/>
              <a:gd name="connsiteY8" fmla="*/ 7012 h 10000"/>
              <a:gd name="connsiteX0" fmla="*/ 0 w 10000"/>
              <a:gd name="connsiteY0" fmla="*/ 6531 h 9519"/>
              <a:gd name="connsiteX1" fmla="*/ 2902 w 10000"/>
              <a:gd name="connsiteY1" fmla="*/ 3791 h 9519"/>
              <a:gd name="connsiteX2" fmla="*/ 4526 w 10000"/>
              <a:gd name="connsiteY2" fmla="*/ 1942 h 9519"/>
              <a:gd name="connsiteX3" fmla="*/ 5674 w 10000"/>
              <a:gd name="connsiteY3" fmla="*/ 723 h 9519"/>
              <a:gd name="connsiteX4" fmla="*/ 6918 w 10000"/>
              <a:gd name="connsiteY4" fmla="*/ 686 h 9519"/>
              <a:gd name="connsiteX5" fmla="*/ 7670 w 10000"/>
              <a:gd name="connsiteY5" fmla="*/ 0 h 9519"/>
              <a:gd name="connsiteX6" fmla="*/ 10000 w 10000"/>
              <a:gd name="connsiteY6" fmla="*/ 4702 h 9519"/>
              <a:gd name="connsiteX7" fmla="*/ 1065 w 10000"/>
              <a:gd name="connsiteY7" fmla="*/ 9519 h 9519"/>
              <a:gd name="connsiteX8" fmla="*/ 0 w 10000"/>
              <a:gd name="connsiteY8" fmla="*/ 6531 h 9519"/>
              <a:gd name="connsiteX0" fmla="*/ 0 w 9580"/>
              <a:gd name="connsiteY0" fmla="*/ 6861 h 10000"/>
              <a:gd name="connsiteX1" fmla="*/ 2902 w 9580"/>
              <a:gd name="connsiteY1" fmla="*/ 3983 h 10000"/>
              <a:gd name="connsiteX2" fmla="*/ 4526 w 9580"/>
              <a:gd name="connsiteY2" fmla="*/ 2040 h 10000"/>
              <a:gd name="connsiteX3" fmla="*/ 5674 w 9580"/>
              <a:gd name="connsiteY3" fmla="*/ 760 h 10000"/>
              <a:gd name="connsiteX4" fmla="*/ 6918 w 9580"/>
              <a:gd name="connsiteY4" fmla="*/ 721 h 10000"/>
              <a:gd name="connsiteX5" fmla="*/ 7670 w 9580"/>
              <a:gd name="connsiteY5" fmla="*/ 0 h 10000"/>
              <a:gd name="connsiteX6" fmla="*/ 9580 w 9580"/>
              <a:gd name="connsiteY6" fmla="*/ 5142 h 10000"/>
              <a:gd name="connsiteX7" fmla="*/ 1065 w 9580"/>
              <a:gd name="connsiteY7" fmla="*/ 10000 h 10000"/>
              <a:gd name="connsiteX8" fmla="*/ 0 w 9580"/>
              <a:gd name="connsiteY8" fmla="*/ 6861 h 10000"/>
              <a:gd name="connsiteX0" fmla="*/ 0 w 8006"/>
              <a:gd name="connsiteY0" fmla="*/ 6861 h 10000"/>
              <a:gd name="connsiteX1" fmla="*/ 3029 w 8006"/>
              <a:gd name="connsiteY1" fmla="*/ 3983 h 10000"/>
              <a:gd name="connsiteX2" fmla="*/ 4724 w 8006"/>
              <a:gd name="connsiteY2" fmla="*/ 2040 h 10000"/>
              <a:gd name="connsiteX3" fmla="*/ 5923 w 8006"/>
              <a:gd name="connsiteY3" fmla="*/ 760 h 10000"/>
              <a:gd name="connsiteX4" fmla="*/ 7221 w 8006"/>
              <a:gd name="connsiteY4" fmla="*/ 721 h 10000"/>
              <a:gd name="connsiteX5" fmla="*/ 8006 w 8006"/>
              <a:gd name="connsiteY5" fmla="*/ 0 h 10000"/>
              <a:gd name="connsiteX6" fmla="*/ 7148 w 8006"/>
              <a:gd name="connsiteY6" fmla="*/ 9925 h 10000"/>
              <a:gd name="connsiteX7" fmla="*/ 1112 w 8006"/>
              <a:gd name="connsiteY7" fmla="*/ 10000 h 10000"/>
              <a:gd name="connsiteX8" fmla="*/ 0 w 8006"/>
              <a:gd name="connsiteY8" fmla="*/ 6861 h 10000"/>
              <a:gd name="connsiteX0" fmla="*/ 0 w 11140"/>
              <a:gd name="connsiteY0" fmla="*/ 4837 h 10000"/>
              <a:gd name="connsiteX1" fmla="*/ 4923 w 11140"/>
              <a:gd name="connsiteY1" fmla="*/ 3983 h 10000"/>
              <a:gd name="connsiteX2" fmla="*/ 7041 w 11140"/>
              <a:gd name="connsiteY2" fmla="*/ 2040 h 10000"/>
              <a:gd name="connsiteX3" fmla="*/ 8538 w 11140"/>
              <a:gd name="connsiteY3" fmla="*/ 760 h 10000"/>
              <a:gd name="connsiteX4" fmla="*/ 10159 w 11140"/>
              <a:gd name="connsiteY4" fmla="*/ 721 h 10000"/>
              <a:gd name="connsiteX5" fmla="*/ 11140 w 11140"/>
              <a:gd name="connsiteY5" fmla="*/ 0 h 10000"/>
              <a:gd name="connsiteX6" fmla="*/ 10068 w 11140"/>
              <a:gd name="connsiteY6" fmla="*/ 9925 h 10000"/>
              <a:gd name="connsiteX7" fmla="*/ 2529 w 11140"/>
              <a:gd name="connsiteY7" fmla="*/ 10000 h 10000"/>
              <a:gd name="connsiteX8" fmla="*/ 0 w 11140"/>
              <a:gd name="connsiteY8" fmla="*/ 4837 h 10000"/>
              <a:gd name="connsiteX0" fmla="*/ 0 w 11228"/>
              <a:gd name="connsiteY0" fmla="*/ 4271 h 10000"/>
              <a:gd name="connsiteX1" fmla="*/ 5011 w 11228"/>
              <a:gd name="connsiteY1" fmla="*/ 3983 h 10000"/>
              <a:gd name="connsiteX2" fmla="*/ 7129 w 11228"/>
              <a:gd name="connsiteY2" fmla="*/ 2040 h 10000"/>
              <a:gd name="connsiteX3" fmla="*/ 8626 w 11228"/>
              <a:gd name="connsiteY3" fmla="*/ 760 h 10000"/>
              <a:gd name="connsiteX4" fmla="*/ 10247 w 11228"/>
              <a:gd name="connsiteY4" fmla="*/ 721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1228"/>
              <a:gd name="connsiteY0" fmla="*/ 4271 h 10000"/>
              <a:gd name="connsiteX1" fmla="*/ 1067 w 11228"/>
              <a:gd name="connsiteY1" fmla="*/ 2851 h 10000"/>
              <a:gd name="connsiteX2" fmla="*/ 7129 w 11228"/>
              <a:gd name="connsiteY2" fmla="*/ 2040 h 10000"/>
              <a:gd name="connsiteX3" fmla="*/ 8626 w 11228"/>
              <a:gd name="connsiteY3" fmla="*/ 760 h 10000"/>
              <a:gd name="connsiteX4" fmla="*/ 10247 w 11228"/>
              <a:gd name="connsiteY4" fmla="*/ 721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1228"/>
              <a:gd name="connsiteY0" fmla="*/ 4271 h 10000"/>
              <a:gd name="connsiteX1" fmla="*/ 1067 w 11228"/>
              <a:gd name="connsiteY1" fmla="*/ 2851 h 10000"/>
              <a:gd name="connsiteX2" fmla="*/ 3098 w 11228"/>
              <a:gd name="connsiteY2" fmla="*/ 5096 h 10000"/>
              <a:gd name="connsiteX3" fmla="*/ 8626 w 11228"/>
              <a:gd name="connsiteY3" fmla="*/ 760 h 10000"/>
              <a:gd name="connsiteX4" fmla="*/ 10247 w 11228"/>
              <a:gd name="connsiteY4" fmla="*/ 721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1228"/>
              <a:gd name="connsiteY0" fmla="*/ 4271 h 10000"/>
              <a:gd name="connsiteX1" fmla="*/ 1067 w 11228"/>
              <a:gd name="connsiteY1" fmla="*/ 2851 h 10000"/>
              <a:gd name="connsiteX2" fmla="*/ 3098 w 11228"/>
              <a:gd name="connsiteY2" fmla="*/ 5096 h 10000"/>
              <a:gd name="connsiteX3" fmla="*/ 5559 w 11228"/>
              <a:gd name="connsiteY3" fmla="*/ 6192 h 10000"/>
              <a:gd name="connsiteX4" fmla="*/ 10247 w 11228"/>
              <a:gd name="connsiteY4" fmla="*/ 721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1228"/>
              <a:gd name="connsiteY0" fmla="*/ 4271 h 10000"/>
              <a:gd name="connsiteX1" fmla="*/ 1067 w 11228"/>
              <a:gd name="connsiteY1" fmla="*/ 2851 h 10000"/>
              <a:gd name="connsiteX2" fmla="*/ 3098 w 11228"/>
              <a:gd name="connsiteY2" fmla="*/ 5096 h 10000"/>
              <a:gd name="connsiteX3" fmla="*/ 5559 w 11228"/>
              <a:gd name="connsiteY3" fmla="*/ 6192 h 10000"/>
              <a:gd name="connsiteX4" fmla="*/ 7180 w 11228"/>
              <a:gd name="connsiteY4" fmla="*/ 6493 h 10000"/>
              <a:gd name="connsiteX5" fmla="*/ 11228 w 11228"/>
              <a:gd name="connsiteY5" fmla="*/ 0 h 10000"/>
              <a:gd name="connsiteX6" fmla="*/ 10156 w 11228"/>
              <a:gd name="connsiteY6" fmla="*/ 9925 h 10000"/>
              <a:gd name="connsiteX7" fmla="*/ 2617 w 11228"/>
              <a:gd name="connsiteY7" fmla="*/ 10000 h 10000"/>
              <a:gd name="connsiteX8" fmla="*/ 0 w 11228"/>
              <a:gd name="connsiteY8" fmla="*/ 4271 h 10000"/>
              <a:gd name="connsiteX0" fmla="*/ 0 w 10156"/>
              <a:gd name="connsiteY0" fmla="*/ 1420 h 7149"/>
              <a:gd name="connsiteX1" fmla="*/ 1067 w 10156"/>
              <a:gd name="connsiteY1" fmla="*/ 0 h 7149"/>
              <a:gd name="connsiteX2" fmla="*/ 3098 w 10156"/>
              <a:gd name="connsiteY2" fmla="*/ 2245 h 7149"/>
              <a:gd name="connsiteX3" fmla="*/ 5559 w 10156"/>
              <a:gd name="connsiteY3" fmla="*/ 3341 h 7149"/>
              <a:gd name="connsiteX4" fmla="*/ 7180 w 10156"/>
              <a:gd name="connsiteY4" fmla="*/ 3642 h 7149"/>
              <a:gd name="connsiteX5" fmla="*/ 7898 w 10156"/>
              <a:gd name="connsiteY5" fmla="*/ 5637 h 7149"/>
              <a:gd name="connsiteX6" fmla="*/ 10156 w 10156"/>
              <a:gd name="connsiteY6" fmla="*/ 7074 h 7149"/>
              <a:gd name="connsiteX7" fmla="*/ 2617 w 10156"/>
              <a:gd name="connsiteY7" fmla="*/ 7149 h 7149"/>
              <a:gd name="connsiteX8" fmla="*/ 0 w 10156"/>
              <a:gd name="connsiteY8" fmla="*/ 1420 h 7149"/>
              <a:gd name="connsiteX0" fmla="*/ 0 w 10000"/>
              <a:gd name="connsiteY0" fmla="*/ 2808 h 10822"/>
              <a:gd name="connsiteX1" fmla="*/ 1051 w 10000"/>
              <a:gd name="connsiteY1" fmla="*/ 822 h 10822"/>
              <a:gd name="connsiteX2" fmla="*/ 3050 w 10000"/>
              <a:gd name="connsiteY2" fmla="*/ 3962 h 10822"/>
              <a:gd name="connsiteX3" fmla="*/ 5474 w 10000"/>
              <a:gd name="connsiteY3" fmla="*/ 5495 h 10822"/>
              <a:gd name="connsiteX4" fmla="*/ 7070 w 10000"/>
              <a:gd name="connsiteY4" fmla="*/ 5916 h 10822"/>
              <a:gd name="connsiteX5" fmla="*/ 6741 w 10000"/>
              <a:gd name="connsiteY5" fmla="*/ 0 h 10822"/>
              <a:gd name="connsiteX6" fmla="*/ 10000 w 10000"/>
              <a:gd name="connsiteY6" fmla="*/ 10717 h 10822"/>
              <a:gd name="connsiteX7" fmla="*/ 2577 w 10000"/>
              <a:gd name="connsiteY7" fmla="*/ 10822 h 10822"/>
              <a:gd name="connsiteX8" fmla="*/ 0 w 10000"/>
              <a:gd name="connsiteY8" fmla="*/ 2808 h 10822"/>
              <a:gd name="connsiteX0" fmla="*/ 0 w 10000"/>
              <a:gd name="connsiteY0" fmla="*/ 2808 h 10822"/>
              <a:gd name="connsiteX1" fmla="*/ 1051 w 10000"/>
              <a:gd name="connsiteY1" fmla="*/ 822 h 10822"/>
              <a:gd name="connsiteX2" fmla="*/ 3050 w 10000"/>
              <a:gd name="connsiteY2" fmla="*/ 3962 h 10822"/>
              <a:gd name="connsiteX3" fmla="*/ 5474 w 10000"/>
              <a:gd name="connsiteY3" fmla="*/ 5495 h 10822"/>
              <a:gd name="connsiteX4" fmla="*/ 5344 w 10000"/>
              <a:gd name="connsiteY4" fmla="*/ 692 h 10822"/>
              <a:gd name="connsiteX5" fmla="*/ 6741 w 10000"/>
              <a:gd name="connsiteY5" fmla="*/ 0 h 10822"/>
              <a:gd name="connsiteX6" fmla="*/ 10000 w 10000"/>
              <a:gd name="connsiteY6" fmla="*/ 10717 h 10822"/>
              <a:gd name="connsiteX7" fmla="*/ 2577 w 10000"/>
              <a:gd name="connsiteY7" fmla="*/ 10822 h 10822"/>
              <a:gd name="connsiteX8" fmla="*/ 0 w 10000"/>
              <a:gd name="connsiteY8" fmla="*/ 2808 h 10822"/>
              <a:gd name="connsiteX0" fmla="*/ 0 w 10000"/>
              <a:gd name="connsiteY0" fmla="*/ 3950 h 11964"/>
              <a:gd name="connsiteX1" fmla="*/ 1051 w 10000"/>
              <a:gd name="connsiteY1" fmla="*/ 1964 h 11964"/>
              <a:gd name="connsiteX2" fmla="*/ 3050 w 10000"/>
              <a:gd name="connsiteY2" fmla="*/ 5104 h 11964"/>
              <a:gd name="connsiteX3" fmla="*/ 5474 w 10000"/>
              <a:gd name="connsiteY3" fmla="*/ 6637 h 11964"/>
              <a:gd name="connsiteX4" fmla="*/ 5344 w 10000"/>
              <a:gd name="connsiteY4" fmla="*/ 1834 h 11964"/>
              <a:gd name="connsiteX5" fmla="*/ 6741 w 10000"/>
              <a:gd name="connsiteY5" fmla="*/ 1142 h 11964"/>
              <a:gd name="connsiteX6" fmla="*/ 10000 w 10000"/>
              <a:gd name="connsiteY6" fmla="*/ 11859 h 11964"/>
              <a:gd name="connsiteX7" fmla="*/ 2577 w 10000"/>
              <a:gd name="connsiteY7" fmla="*/ 11964 h 11964"/>
              <a:gd name="connsiteX8" fmla="*/ 0 w 10000"/>
              <a:gd name="connsiteY8" fmla="*/ 3950 h 11964"/>
              <a:gd name="connsiteX0" fmla="*/ 0 w 10000"/>
              <a:gd name="connsiteY0" fmla="*/ 2808 h 10822"/>
              <a:gd name="connsiteX1" fmla="*/ 1051 w 10000"/>
              <a:gd name="connsiteY1" fmla="*/ 822 h 10822"/>
              <a:gd name="connsiteX2" fmla="*/ 3050 w 10000"/>
              <a:gd name="connsiteY2" fmla="*/ 3962 h 10822"/>
              <a:gd name="connsiteX3" fmla="*/ 5474 w 10000"/>
              <a:gd name="connsiteY3" fmla="*/ 5495 h 10822"/>
              <a:gd name="connsiteX4" fmla="*/ 5344 w 10000"/>
              <a:gd name="connsiteY4" fmla="*/ 692 h 10822"/>
              <a:gd name="connsiteX5" fmla="*/ 6741 w 10000"/>
              <a:gd name="connsiteY5" fmla="*/ 0 h 10822"/>
              <a:gd name="connsiteX6" fmla="*/ 10000 w 10000"/>
              <a:gd name="connsiteY6" fmla="*/ 10717 h 10822"/>
              <a:gd name="connsiteX7" fmla="*/ 2577 w 10000"/>
              <a:gd name="connsiteY7" fmla="*/ 10822 h 10822"/>
              <a:gd name="connsiteX8" fmla="*/ 0 w 10000"/>
              <a:gd name="connsiteY8" fmla="*/ 2808 h 10822"/>
              <a:gd name="connsiteX0" fmla="*/ 0 w 10000"/>
              <a:gd name="connsiteY0" fmla="*/ 2808 h 10822"/>
              <a:gd name="connsiteX1" fmla="*/ 1051 w 10000"/>
              <a:gd name="connsiteY1" fmla="*/ 822 h 10822"/>
              <a:gd name="connsiteX2" fmla="*/ 3050 w 10000"/>
              <a:gd name="connsiteY2" fmla="*/ 3962 h 10822"/>
              <a:gd name="connsiteX3" fmla="*/ 2454 w 10000"/>
              <a:gd name="connsiteY3" fmla="*/ 1062 h 10822"/>
              <a:gd name="connsiteX4" fmla="*/ 5344 w 10000"/>
              <a:gd name="connsiteY4" fmla="*/ 692 h 10822"/>
              <a:gd name="connsiteX5" fmla="*/ 6741 w 10000"/>
              <a:gd name="connsiteY5" fmla="*/ 0 h 10822"/>
              <a:gd name="connsiteX6" fmla="*/ 10000 w 10000"/>
              <a:gd name="connsiteY6" fmla="*/ 10717 h 10822"/>
              <a:gd name="connsiteX7" fmla="*/ 2577 w 10000"/>
              <a:gd name="connsiteY7" fmla="*/ 10822 h 10822"/>
              <a:gd name="connsiteX8" fmla="*/ 0 w 10000"/>
              <a:gd name="connsiteY8" fmla="*/ 2808 h 10822"/>
              <a:gd name="connsiteX0" fmla="*/ 0 w 10000"/>
              <a:gd name="connsiteY0" fmla="*/ 2808 h 10822"/>
              <a:gd name="connsiteX1" fmla="*/ 1051 w 10000"/>
              <a:gd name="connsiteY1" fmla="*/ 822 h 10822"/>
              <a:gd name="connsiteX2" fmla="*/ 2454 w 10000"/>
              <a:gd name="connsiteY2" fmla="*/ 1062 h 10822"/>
              <a:gd name="connsiteX3" fmla="*/ 5344 w 10000"/>
              <a:gd name="connsiteY3" fmla="*/ 692 h 10822"/>
              <a:gd name="connsiteX4" fmla="*/ 6741 w 10000"/>
              <a:gd name="connsiteY4" fmla="*/ 0 h 10822"/>
              <a:gd name="connsiteX5" fmla="*/ 10000 w 10000"/>
              <a:gd name="connsiteY5" fmla="*/ 10717 h 10822"/>
              <a:gd name="connsiteX6" fmla="*/ 2577 w 10000"/>
              <a:gd name="connsiteY6" fmla="*/ 10822 h 10822"/>
              <a:gd name="connsiteX7" fmla="*/ 0 w 10000"/>
              <a:gd name="connsiteY7" fmla="*/ 2808 h 10822"/>
              <a:gd name="connsiteX0" fmla="*/ 0 w 10000"/>
              <a:gd name="connsiteY0" fmla="*/ 2808 h 10822"/>
              <a:gd name="connsiteX1" fmla="*/ 1051 w 10000"/>
              <a:gd name="connsiteY1" fmla="*/ 822 h 10822"/>
              <a:gd name="connsiteX2" fmla="*/ 2454 w 10000"/>
              <a:gd name="connsiteY2" fmla="*/ 1062 h 10822"/>
              <a:gd name="connsiteX3" fmla="*/ 5344 w 10000"/>
              <a:gd name="connsiteY3" fmla="*/ 692 h 10822"/>
              <a:gd name="connsiteX4" fmla="*/ 6741 w 10000"/>
              <a:gd name="connsiteY4" fmla="*/ 0 h 10822"/>
              <a:gd name="connsiteX5" fmla="*/ 10000 w 10000"/>
              <a:gd name="connsiteY5" fmla="*/ 10717 h 10822"/>
              <a:gd name="connsiteX6" fmla="*/ 2577 w 10000"/>
              <a:gd name="connsiteY6" fmla="*/ 10822 h 10822"/>
              <a:gd name="connsiteX7" fmla="*/ 0 w 10000"/>
              <a:gd name="connsiteY7" fmla="*/ 2808 h 10822"/>
              <a:gd name="connsiteX0" fmla="*/ 0 w 10000"/>
              <a:gd name="connsiteY0" fmla="*/ 2808 h 10822"/>
              <a:gd name="connsiteX1" fmla="*/ 1051 w 10000"/>
              <a:gd name="connsiteY1" fmla="*/ 822 h 10822"/>
              <a:gd name="connsiteX2" fmla="*/ 2713 w 10000"/>
              <a:gd name="connsiteY2" fmla="*/ 745 h 10822"/>
              <a:gd name="connsiteX3" fmla="*/ 5344 w 10000"/>
              <a:gd name="connsiteY3" fmla="*/ 692 h 10822"/>
              <a:gd name="connsiteX4" fmla="*/ 6741 w 10000"/>
              <a:gd name="connsiteY4" fmla="*/ 0 h 10822"/>
              <a:gd name="connsiteX5" fmla="*/ 10000 w 10000"/>
              <a:gd name="connsiteY5" fmla="*/ 10717 h 10822"/>
              <a:gd name="connsiteX6" fmla="*/ 2577 w 10000"/>
              <a:gd name="connsiteY6" fmla="*/ 10822 h 10822"/>
              <a:gd name="connsiteX7" fmla="*/ 0 w 10000"/>
              <a:gd name="connsiteY7" fmla="*/ 2808 h 10822"/>
              <a:gd name="connsiteX0" fmla="*/ 46 w 10046"/>
              <a:gd name="connsiteY0" fmla="*/ 2808 h 10822"/>
              <a:gd name="connsiteX1" fmla="*/ 1097 w 10046"/>
              <a:gd name="connsiteY1" fmla="*/ 822 h 10822"/>
              <a:gd name="connsiteX2" fmla="*/ 2759 w 10046"/>
              <a:gd name="connsiteY2" fmla="*/ 745 h 10822"/>
              <a:gd name="connsiteX3" fmla="*/ 5390 w 10046"/>
              <a:gd name="connsiteY3" fmla="*/ 692 h 10822"/>
              <a:gd name="connsiteX4" fmla="*/ 6787 w 10046"/>
              <a:gd name="connsiteY4" fmla="*/ 0 h 10822"/>
              <a:gd name="connsiteX5" fmla="*/ 10046 w 10046"/>
              <a:gd name="connsiteY5" fmla="*/ 10717 h 10822"/>
              <a:gd name="connsiteX6" fmla="*/ 2623 w 10046"/>
              <a:gd name="connsiteY6" fmla="*/ 10822 h 10822"/>
              <a:gd name="connsiteX7" fmla="*/ 46 w 10046"/>
              <a:gd name="connsiteY7" fmla="*/ 2808 h 10822"/>
              <a:gd name="connsiteX0" fmla="*/ 46 w 10046"/>
              <a:gd name="connsiteY0" fmla="*/ 2808 h 10822"/>
              <a:gd name="connsiteX1" fmla="*/ 1097 w 10046"/>
              <a:gd name="connsiteY1" fmla="*/ 822 h 10822"/>
              <a:gd name="connsiteX2" fmla="*/ 2759 w 10046"/>
              <a:gd name="connsiteY2" fmla="*/ 745 h 10822"/>
              <a:gd name="connsiteX3" fmla="*/ 5390 w 10046"/>
              <a:gd name="connsiteY3" fmla="*/ 692 h 10822"/>
              <a:gd name="connsiteX4" fmla="*/ 6787 w 10046"/>
              <a:gd name="connsiteY4" fmla="*/ 0 h 10822"/>
              <a:gd name="connsiteX5" fmla="*/ 10046 w 10046"/>
              <a:gd name="connsiteY5" fmla="*/ 10717 h 10822"/>
              <a:gd name="connsiteX6" fmla="*/ 2623 w 10046"/>
              <a:gd name="connsiteY6" fmla="*/ 10822 h 10822"/>
              <a:gd name="connsiteX7" fmla="*/ 46 w 10046"/>
              <a:gd name="connsiteY7" fmla="*/ 2808 h 10822"/>
              <a:gd name="connsiteX0" fmla="*/ 0 w 10000"/>
              <a:gd name="connsiteY0" fmla="*/ 2808 h 10822"/>
              <a:gd name="connsiteX1" fmla="*/ 1051 w 10000"/>
              <a:gd name="connsiteY1" fmla="*/ 822 h 10822"/>
              <a:gd name="connsiteX2" fmla="*/ 2713 w 10000"/>
              <a:gd name="connsiteY2" fmla="*/ 745 h 10822"/>
              <a:gd name="connsiteX3" fmla="*/ 5344 w 10000"/>
              <a:gd name="connsiteY3" fmla="*/ 692 h 10822"/>
              <a:gd name="connsiteX4" fmla="*/ 6741 w 10000"/>
              <a:gd name="connsiteY4" fmla="*/ 0 h 10822"/>
              <a:gd name="connsiteX5" fmla="*/ 10000 w 10000"/>
              <a:gd name="connsiteY5" fmla="*/ 10717 h 10822"/>
              <a:gd name="connsiteX6" fmla="*/ 2577 w 10000"/>
              <a:gd name="connsiteY6" fmla="*/ 10822 h 10822"/>
              <a:gd name="connsiteX7" fmla="*/ 0 w 10000"/>
              <a:gd name="connsiteY7" fmla="*/ 2808 h 10822"/>
              <a:gd name="connsiteX0" fmla="*/ 0 w 10259"/>
              <a:gd name="connsiteY0" fmla="*/ 3430 h 11444"/>
              <a:gd name="connsiteX1" fmla="*/ 1051 w 10259"/>
              <a:gd name="connsiteY1" fmla="*/ 1444 h 11444"/>
              <a:gd name="connsiteX2" fmla="*/ 2713 w 10259"/>
              <a:gd name="connsiteY2" fmla="*/ 1367 h 11444"/>
              <a:gd name="connsiteX3" fmla="*/ 5344 w 10259"/>
              <a:gd name="connsiteY3" fmla="*/ 1314 h 11444"/>
              <a:gd name="connsiteX4" fmla="*/ 6741 w 10259"/>
              <a:gd name="connsiteY4" fmla="*/ 622 h 11444"/>
              <a:gd name="connsiteX5" fmla="*/ 10259 w 10259"/>
              <a:gd name="connsiteY5" fmla="*/ 11181 h 11444"/>
              <a:gd name="connsiteX6" fmla="*/ 2577 w 10259"/>
              <a:gd name="connsiteY6" fmla="*/ 11444 h 11444"/>
              <a:gd name="connsiteX7" fmla="*/ 0 w 10259"/>
              <a:gd name="connsiteY7" fmla="*/ 3430 h 1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9" h="11444">
                <a:moveTo>
                  <a:pt x="0" y="3430"/>
                </a:moveTo>
                <a:lnTo>
                  <a:pt x="1051" y="1444"/>
                </a:lnTo>
                <a:lnTo>
                  <a:pt x="2713" y="1367"/>
                </a:lnTo>
                <a:lnTo>
                  <a:pt x="5344" y="1314"/>
                </a:lnTo>
                <a:cubicBezTo>
                  <a:pt x="5810" y="1083"/>
                  <a:pt x="5922" y="-1022"/>
                  <a:pt x="6741" y="622"/>
                </a:cubicBezTo>
                <a:cubicBezTo>
                  <a:pt x="7560" y="2266"/>
                  <a:pt x="9086" y="7661"/>
                  <a:pt x="10259" y="11181"/>
                </a:cubicBezTo>
                <a:lnTo>
                  <a:pt x="2577" y="11444"/>
                </a:lnTo>
                <a:lnTo>
                  <a:pt x="0" y="3430"/>
                </a:lnTo>
                <a:close/>
              </a:path>
            </a:pathLst>
          </a:custGeom>
          <a:solidFill>
            <a:srgbClr val="CC0066"/>
          </a:solidFill>
          <a:ln w="38100">
            <a:noFill/>
          </a:ln>
          <a:extLst/>
        </p:spPr>
        <p:txBody>
          <a:bodyPr>
            <a:spAutoFit/>
          </a:bodyPr>
          <a:lstStyle/>
          <a:p>
            <a:endParaRPr lang="ja-JP" altLang="en-US"/>
          </a:p>
        </p:txBody>
      </p:sp>
      <p:sp>
        <p:nvSpPr>
          <p:cNvPr id="204" name="テキスト ボックス 203"/>
          <p:cNvSpPr txBox="1"/>
          <p:nvPr/>
        </p:nvSpPr>
        <p:spPr>
          <a:xfrm>
            <a:off x="1341335" y="6530664"/>
            <a:ext cx="2355129" cy="253916"/>
          </a:xfrm>
          <a:prstGeom prst="rect">
            <a:avLst/>
          </a:prstGeom>
          <a:solidFill>
            <a:schemeClr val="bg1"/>
          </a:solidFill>
          <a:ln w="12700">
            <a:solidFill>
              <a:srgbClr val="CC0066"/>
            </a:solidFill>
          </a:ln>
        </p:spPr>
        <p:txBody>
          <a:bodyPr wrap="square" rtlCol="0">
            <a:spAutoFit/>
          </a:bodyPr>
          <a:lstStyle/>
          <a:p>
            <a:r>
              <a:rPr lang="ja-JP" altLang="en-US" sz="1050" dirty="0" smtClean="0">
                <a:latin typeface="ＭＳ Ｐ明朝" panose="02020600040205080304" pitchFamily="18" charset="-128"/>
                <a:ea typeface="ＭＳ Ｐ明朝" panose="02020600040205080304" pitchFamily="18" charset="-128"/>
              </a:rPr>
              <a:t>森ノ宮医療大学校舎２期完成</a:t>
            </a:r>
            <a:r>
              <a:rPr lang="en-US" altLang="ja-JP" sz="1050" dirty="0" smtClean="0">
                <a:latin typeface="ＭＳ Ｐ明朝" panose="02020600040205080304" pitchFamily="18" charset="-128"/>
                <a:ea typeface="ＭＳ Ｐ明朝" panose="02020600040205080304" pitchFamily="18" charset="-128"/>
              </a:rPr>
              <a:t>(2016.4)</a:t>
            </a:r>
            <a:endParaRPr lang="ja-JP" altLang="en-US" sz="1050" dirty="0">
              <a:latin typeface="ＭＳ Ｐ明朝" panose="02020600040205080304" pitchFamily="18" charset="-128"/>
              <a:ea typeface="ＭＳ Ｐ明朝" panose="02020600040205080304" pitchFamily="18" charset="-128"/>
            </a:endParaRPr>
          </a:p>
        </p:txBody>
      </p:sp>
      <p:cxnSp>
        <p:nvCxnSpPr>
          <p:cNvPr id="205" name="直線矢印コネクタ 204"/>
          <p:cNvCxnSpPr>
            <a:endCxn id="202" idx="6"/>
          </p:cNvCxnSpPr>
          <p:nvPr/>
        </p:nvCxnSpPr>
        <p:spPr>
          <a:xfrm flipV="1">
            <a:off x="3378328" y="4051008"/>
            <a:ext cx="2472285" cy="2409559"/>
          </a:xfrm>
          <a:prstGeom prst="straightConnector1">
            <a:avLst/>
          </a:prstGeom>
          <a:ln w="15875">
            <a:solidFill>
              <a:srgbClr val="CC0066"/>
            </a:solidFill>
            <a:tailEnd type="stealth"/>
          </a:ln>
        </p:spPr>
        <p:style>
          <a:lnRef idx="1">
            <a:schemeClr val="accent1"/>
          </a:lnRef>
          <a:fillRef idx="0">
            <a:schemeClr val="accent1"/>
          </a:fillRef>
          <a:effectRef idx="0">
            <a:schemeClr val="accent1"/>
          </a:effectRef>
          <a:fontRef idx="minor">
            <a:schemeClr val="tx1"/>
          </a:fontRef>
        </p:style>
      </p:cxnSp>
      <p:sp>
        <p:nvSpPr>
          <p:cNvPr id="210" name="Rectangle 2"/>
          <p:cNvSpPr txBox="1">
            <a:spLocks noChangeArrowheads="1"/>
          </p:cNvSpPr>
          <p:nvPr/>
        </p:nvSpPr>
        <p:spPr bwMode="auto">
          <a:xfrm>
            <a:off x="1143000" y="368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６</a:t>
            </a:r>
            <a:r>
              <a:rPr lang="ja-JP" altLang="en-US" sz="2000" b="1" dirty="0" smtClean="0">
                <a:solidFill>
                  <a:schemeClr val="bg1"/>
                </a:solidFill>
                <a:latin typeface="ＭＳ ゴシック" pitchFamily="49" charset="-128"/>
                <a:ea typeface="ＭＳ ゴシック" pitchFamily="49" charset="-128"/>
              </a:rPr>
              <a:t>．夢洲等</a:t>
            </a:r>
            <a:r>
              <a:rPr lang="en-US" altLang="ja-JP" sz="2000" b="1" dirty="0" smtClean="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コスモスクエア駅周辺地域（咲洲）</a:t>
            </a:r>
            <a:r>
              <a:rPr lang="en-US" altLang="ja-JP" sz="2000" b="1" dirty="0">
                <a:solidFill>
                  <a:schemeClr val="bg1"/>
                </a:solidFill>
                <a:latin typeface="ＭＳ ゴシック" pitchFamily="49" charset="-128"/>
                <a:ea typeface="ＭＳ ゴシック" pitchFamily="49" charset="-128"/>
              </a:rPr>
              <a:t>】</a:t>
            </a:r>
          </a:p>
        </p:txBody>
      </p:sp>
    </p:spTree>
    <p:extLst>
      <p:ext uri="{BB962C8B-B14F-4D97-AF65-F5344CB8AC3E}">
        <p14:creationId xmlns:p14="http://schemas.microsoft.com/office/powerpoint/2010/main" val="36444971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1244600" y="558800"/>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6"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総論</a:t>
            </a:r>
            <a:r>
              <a:rPr lang="en-US" altLang="ja-JP" sz="2000" b="1" dirty="0">
                <a:solidFill>
                  <a:schemeClr val="bg1"/>
                </a:solidFill>
                <a:latin typeface="ＭＳ ゴシック" pitchFamily="49" charset="-128"/>
                <a:ea typeface="ＭＳ ゴシック" pitchFamily="49" charset="-128"/>
              </a:rPr>
              <a:t>】</a:t>
            </a:r>
          </a:p>
        </p:txBody>
      </p:sp>
      <p:sp>
        <p:nvSpPr>
          <p:cNvPr id="7" name="テキスト ボックス 6"/>
          <p:cNvSpPr txBox="1"/>
          <p:nvPr/>
        </p:nvSpPr>
        <p:spPr>
          <a:xfrm>
            <a:off x="1343472" y="620689"/>
            <a:ext cx="9505056" cy="5886051"/>
          </a:xfrm>
          <a:prstGeom prst="rect">
            <a:avLst/>
          </a:prstGeom>
          <a:noFill/>
        </p:spPr>
        <p:txBody>
          <a:bodyPr wrap="square" lIns="68406" tIns="34203" rIns="68406" bIns="34203" rtlCol="0">
            <a:spAutoFit/>
          </a:bodyPr>
          <a:lstStyle/>
          <a:p>
            <a:pPr>
              <a:spcBef>
                <a:spcPts val="600"/>
              </a:spcBef>
            </a:pPr>
            <a:r>
              <a:rPr lang="ja-JP" altLang="en-US" sz="1600" b="1" dirty="0"/>
              <a:t>１　エリア</a:t>
            </a:r>
            <a:r>
              <a:rPr lang="ja-JP" altLang="en-US" sz="1600" b="1" dirty="0" smtClean="0"/>
              <a:t>の状況</a:t>
            </a:r>
            <a:endParaRPr lang="en-US" altLang="ja-JP" sz="1600" b="1" dirty="0" smtClean="0"/>
          </a:p>
          <a:p>
            <a:pPr>
              <a:spcBef>
                <a:spcPts val="600"/>
              </a:spcBef>
            </a:pPr>
            <a:r>
              <a:rPr lang="ja-JP" altLang="en-US" sz="1400" dirty="0">
                <a:latin typeface="ＭＳ Ｐ明朝" pitchFamily="18" charset="-128"/>
                <a:ea typeface="ＭＳ Ｐ明朝" pitchFamily="18" charset="-128"/>
              </a:rPr>
              <a:t>　・大阪の南の玄関口という都心に位置しながら、貴重な歴史文化遺産（歴史と文化と自然）を有する上町台地の南にも位置し、動物園・美術館・名勝慶沢園・「大阪冬の陣・夏の陣」の歴史の舞台として知られる茶臼山等の多様な施設構成の公園。</a:t>
            </a:r>
          </a:p>
          <a:p>
            <a:pPr marL="180000" indent="-180000">
              <a:spcBef>
                <a:spcPts val="600"/>
              </a:spcBef>
            </a:pPr>
            <a:r>
              <a:rPr lang="ja-JP" altLang="en-US" sz="1400" dirty="0">
                <a:latin typeface="ＭＳ Ｐ明朝" pitchFamily="18" charset="-128"/>
                <a:ea typeface="ＭＳ Ｐ明朝" pitchFamily="18" charset="-128"/>
              </a:rPr>
              <a:t>　・周辺では、あべのハルカスなどの民間開発によるまちの再生が進み、注目度の高いエリア</a:t>
            </a:r>
            <a:r>
              <a:rPr lang="ja-JP" altLang="en-US" sz="1400" dirty="0" smtClean="0">
                <a:latin typeface="ＭＳ Ｐ明朝" pitchFamily="18" charset="-128"/>
                <a:ea typeface="ＭＳ Ｐ明朝" pitchFamily="18" charset="-128"/>
              </a:rPr>
              <a:t>。</a:t>
            </a:r>
            <a:endParaRPr lang="en-US" altLang="ja-JP" sz="1400" dirty="0" smtClean="0">
              <a:latin typeface="ＭＳ Ｐ明朝" pitchFamily="18" charset="-128"/>
              <a:ea typeface="ＭＳ Ｐ明朝" pitchFamily="18" charset="-128"/>
            </a:endParaRPr>
          </a:p>
          <a:p>
            <a:pPr>
              <a:spcBef>
                <a:spcPts val="1200"/>
              </a:spcBef>
            </a:pPr>
            <a:r>
              <a:rPr lang="ja-JP" altLang="en-US" sz="1600" b="1" dirty="0" smtClean="0"/>
              <a:t>２</a:t>
            </a:r>
            <a:r>
              <a:rPr lang="ja-JP" altLang="en-US" sz="1600" b="1" dirty="0"/>
              <a:t>　エリアの課題</a:t>
            </a:r>
          </a:p>
          <a:p>
            <a:pPr marL="180000" indent="-180000">
              <a:spcBef>
                <a:spcPts val="600"/>
              </a:spcBef>
            </a:pPr>
            <a:r>
              <a:rPr lang="ja-JP" altLang="en-US" sz="1400" dirty="0">
                <a:latin typeface="ＭＳ Ｐ明朝" pitchFamily="18" charset="-128"/>
                <a:ea typeface="ＭＳ Ｐ明朝" pitchFamily="18" charset="-128"/>
              </a:rPr>
              <a:t>　・上町台地に固有の「歴史・文化・自然」を有するポテンシャル、都心型という立地上の優位性、及び園内施設の多様性という強みを活かせておらず、魅力を発信する役割を果たせていない。</a:t>
            </a:r>
          </a:p>
          <a:p>
            <a:pPr marL="180000" indent="-180000">
              <a:spcBef>
                <a:spcPts val="600"/>
              </a:spcBef>
            </a:pPr>
            <a:r>
              <a:rPr lang="ja-JP" altLang="en-US" sz="1400" dirty="0">
                <a:latin typeface="ＭＳ Ｐ明朝" pitchFamily="18" charset="-128"/>
                <a:ea typeface="ＭＳ Ｐ明朝" pitchFamily="18" charset="-128"/>
              </a:rPr>
              <a:t>　・施設の老朽化が深刻でサービス機能やおもてなし力が不足している</a:t>
            </a:r>
            <a:r>
              <a:rPr lang="ja-JP" altLang="en-US" sz="1400" dirty="0" smtClean="0">
                <a:latin typeface="ＭＳ Ｐ明朝" pitchFamily="18" charset="-128"/>
                <a:ea typeface="ＭＳ Ｐ明朝" pitchFamily="18" charset="-128"/>
              </a:rPr>
              <a:t>。</a:t>
            </a:r>
            <a:endParaRPr lang="en-US" altLang="ja-JP" sz="1400" dirty="0" smtClean="0">
              <a:latin typeface="ＭＳ Ｐ明朝" pitchFamily="18" charset="-128"/>
              <a:ea typeface="ＭＳ Ｐ明朝" pitchFamily="18" charset="-128"/>
            </a:endParaRPr>
          </a:p>
          <a:p>
            <a:pPr>
              <a:spcBef>
                <a:spcPts val="1200"/>
              </a:spcBef>
            </a:pPr>
            <a:r>
              <a:rPr lang="ja-JP" altLang="en-US" sz="1600" b="1" dirty="0"/>
              <a:t>３　取組内容、近年の動向</a:t>
            </a:r>
            <a:endParaRPr lang="en-US" altLang="ja-JP" sz="1600" b="1" dirty="0"/>
          </a:p>
          <a:p>
            <a:pPr>
              <a:spcBef>
                <a:spcPts val="1200"/>
              </a:spcBef>
            </a:pPr>
            <a:r>
              <a:rPr lang="ja-JP" altLang="en-US" sz="1400" dirty="0">
                <a:latin typeface="ＭＳ Ｐ明朝" pitchFamily="18" charset="-128"/>
                <a:ea typeface="ＭＳ Ｐ明朝" pitchFamily="18" charset="-128"/>
              </a:rPr>
              <a:t>　・上町台地に固有の「歴史・文化・自然」を掘り起こし、公園を拠点として市民へ発信する。</a:t>
            </a:r>
          </a:p>
          <a:p>
            <a:pPr marL="180000" indent="-180000">
              <a:spcBef>
                <a:spcPts val="600"/>
              </a:spcBef>
            </a:pPr>
            <a:r>
              <a:rPr lang="ja-JP" altLang="en-US" sz="1400" dirty="0">
                <a:latin typeface="ＭＳ Ｐ明朝" pitchFamily="18" charset="-128"/>
                <a:ea typeface="ＭＳ Ｐ明朝" pitchFamily="18" charset="-128"/>
              </a:rPr>
              <a:t>　・民間活力の導入により、新たな飲食施設等の設置やソフト事業（イベント・プロモーション）を展開し、新たな都市魅力を創出し集客力の向上をめざす。</a:t>
            </a:r>
            <a:endParaRPr lang="en-US" altLang="ja-JP" sz="1400" dirty="0">
              <a:latin typeface="ＭＳ Ｐ明朝" pitchFamily="18" charset="-128"/>
              <a:ea typeface="ＭＳ Ｐ明朝" pitchFamily="18" charset="-128"/>
            </a:endParaRPr>
          </a:p>
          <a:p>
            <a:pPr marL="180000" indent="-180000">
              <a:spcBef>
                <a:spcPts val="600"/>
              </a:spcBef>
            </a:pPr>
            <a:r>
              <a:rPr lang="ja-JP" altLang="en-US" sz="1400" dirty="0">
                <a:latin typeface="ＭＳ Ｐ明朝" pitchFamily="18" charset="-128"/>
                <a:ea typeface="ＭＳ Ｐ明朝" pitchFamily="18" charset="-128"/>
              </a:rPr>
              <a:t>　・公園の無料化により、地域に開かれた公園をめざす。</a:t>
            </a:r>
            <a:endParaRPr lang="en-US" altLang="ja-JP" sz="1400" dirty="0">
              <a:latin typeface="ＭＳ Ｐ明朝" pitchFamily="18" charset="-128"/>
              <a:ea typeface="ＭＳ Ｐ明朝" pitchFamily="18" charset="-128"/>
            </a:endParaRPr>
          </a:p>
          <a:p>
            <a:pPr marL="180000" indent="-180000">
              <a:spcBef>
                <a:spcPts val="600"/>
              </a:spcBef>
            </a:pPr>
            <a:r>
              <a:rPr lang="ja-JP" altLang="en-US" sz="1400" dirty="0">
                <a:latin typeface="ＭＳ Ｐ明朝" pitchFamily="18" charset="-128"/>
                <a:ea typeface="ＭＳ Ｐ明朝" pitchFamily="18" charset="-128"/>
              </a:rPr>
              <a:t>　・公園の一体的なマネジメントを実施し、公園全体を見通しての最適な企画や高付加価値サービスを提供する。</a:t>
            </a:r>
            <a:endParaRPr lang="en-US" altLang="ja-JP" sz="1400" dirty="0">
              <a:latin typeface="ＭＳ Ｐ明朝" pitchFamily="18" charset="-128"/>
              <a:ea typeface="ＭＳ Ｐ明朝" pitchFamily="18" charset="-128"/>
            </a:endParaRPr>
          </a:p>
          <a:p>
            <a:pPr marL="180000" indent="-180000"/>
            <a:r>
              <a:rPr lang="ja-JP" altLang="en-US" sz="1400" dirty="0">
                <a:latin typeface="ＭＳ Ｐ明朝" pitchFamily="18" charset="-128"/>
                <a:ea typeface="ＭＳ Ｐ明朝" pitchFamily="18" charset="-128"/>
              </a:rPr>
              <a:t>　　　（例）美術館と名勝の庭を一度に楽しめる高付加価値サービスの提供を検討中</a:t>
            </a:r>
            <a:endParaRPr lang="en-US" altLang="ja-JP" sz="1400" dirty="0">
              <a:latin typeface="ＭＳ Ｐ明朝" pitchFamily="18" charset="-128"/>
              <a:ea typeface="ＭＳ Ｐ明朝" pitchFamily="18" charset="-128"/>
            </a:endParaRPr>
          </a:p>
          <a:p>
            <a:pPr marL="180000" indent="-180000">
              <a:spcBef>
                <a:spcPts val="600"/>
              </a:spcBef>
            </a:pPr>
            <a:r>
              <a:rPr lang="ja-JP" altLang="en-US" sz="1400" dirty="0">
                <a:latin typeface="ＭＳ Ｐ明朝" pitchFamily="18" charset="-128"/>
                <a:ea typeface="ＭＳ Ｐ明朝" pitchFamily="18" charset="-128"/>
              </a:rPr>
              <a:t>　・施設補修・改修やサービス力の向上など、徹底した改善を実践するとともに、大規模改修・施設整備も実施する</a:t>
            </a:r>
            <a:r>
              <a:rPr lang="ja-JP" altLang="en-US" sz="1400" dirty="0" smtClean="0">
                <a:latin typeface="ＭＳ Ｐ明朝" pitchFamily="18" charset="-128"/>
                <a:ea typeface="ＭＳ Ｐ明朝" pitchFamily="18" charset="-128"/>
              </a:rPr>
              <a:t>。</a:t>
            </a:r>
            <a:endParaRPr lang="en-US" altLang="ja-JP" sz="1400" dirty="0" smtClean="0">
              <a:latin typeface="ＭＳ Ｐ明朝" pitchFamily="18" charset="-128"/>
              <a:ea typeface="ＭＳ Ｐ明朝" pitchFamily="18" charset="-128"/>
            </a:endParaRPr>
          </a:p>
          <a:p>
            <a:pPr>
              <a:spcBef>
                <a:spcPts val="1200"/>
              </a:spcBef>
            </a:pPr>
            <a:r>
              <a:rPr lang="ja-JP" altLang="en-US" sz="1600" b="1" dirty="0"/>
              <a:t>４　将来像</a:t>
            </a:r>
          </a:p>
          <a:p>
            <a:pPr marL="180000" indent="-180000">
              <a:spcBef>
                <a:spcPts val="600"/>
              </a:spcBef>
            </a:pPr>
            <a:r>
              <a:rPr lang="ja-JP" altLang="en-US" sz="1400" dirty="0">
                <a:latin typeface="ＭＳ Ｐ明朝" pitchFamily="18" charset="-128"/>
                <a:ea typeface="ＭＳ Ｐ明朝" pitchFamily="18" charset="-128"/>
              </a:rPr>
              <a:t>　・</a:t>
            </a:r>
            <a:r>
              <a:rPr lang="ja-JP" altLang="en-US" sz="1400" dirty="0">
                <a:latin typeface="ＭＳ Ｐ明朝" pitchFamily="18" charset="-128"/>
                <a:ea typeface="ＭＳ Ｐ明朝" pitchFamily="18" charset="-128"/>
                <a:cs typeface="Meiryo UI" pitchFamily="50" charset="-128"/>
              </a:rPr>
              <a:t>歴史と文化と自然が一体となった公園として「天王寺・阿倍野地区」「上町台地」のブランド力を発信する中心施設に</a:t>
            </a:r>
            <a:r>
              <a:rPr lang="ja-JP" altLang="en-US" sz="1400" dirty="0">
                <a:latin typeface="ＭＳ Ｐ明朝" pitchFamily="18" charset="-128"/>
                <a:ea typeface="ＭＳ Ｐ明朝" pitchFamily="18" charset="-128"/>
              </a:rPr>
              <a:t>。</a:t>
            </a:r>
          </a:p>
          <a:p>
            <a:pPr marL="180000" indent="-180000">
              <a:spcBef>
                <a:spcPts val="600"/>
              </a:spcBef>
            </a:pPr>
            <a:r>
              <a:rPr lang="ja-JP" altLang="en-US" sz="1400" dirty="0">
                <a:latin typeface="ＭＳ Ｐ明朝" pitchFamily="18" charset="-128"/>
                <a:ea typeface="ＭＳ Ｐ明朝" pitchFamily="18" charset="-128"/>
              </a:rPr>
              <a:t>　・</a:t>
            </a:r>
            <a:r>
              <a:rPr lang="ja-JP" altLang="en-US" sz="1400" dirty="0">
                <a:latin typeface="ＭＳ Ｐ明朝" pitchFamily="18" charset="-128"/>
                <a:ea typeface="ＭＳ Ｐ明朝" pitchFamily="18" charset="-128"/>
                <a:cs typeface="Meiryo UI" pitchFamily="50" charset="-128"/>
              </a:rPr>
              <a:t>地域とともに新たな魅力を創出し発信し続ける公共空間として、立地特性も活かして、市民から観光客まで、子どもから高齢者まで、３世代が一緒に来園し、憩い・楽しみ・愛し・誇りに思う大阪の南のシンボルに</a:t>
            </a:r>
            <a:r>
              <a:rPr lang="ja-JP" altLang="en-US" sz="1400" dirty="0" smtClean="0">
                <a:latin typeface="ＭＳ Ｐ明朝" pitchFamily="18" charset="-128"/>
                <a:ea typeface="ＭＳ Ｐ明朝" pitchFamily="18" charset="-128"/>
                <a:cs typeface="Meiryo UI" pitchFamily="50" charset="-128"/>
              </a:rPr>
              <a:t>。</a:t>
            </a:r>
            <a:endParaRPr lang="en-US" altLang="ja-JP" sz="1400" dirty="0">
              <a:latin typeface="ＭＳ Ｐ明朝" pitchFamily="18" charset="-128"/>
              <a:ea typeface="ＭＳ Ｐ明朝" pitchFamily="18" charset="-128"/>
            </a:endParaRPr>
          </a:p>
        </p:txBody>
      </p:sp>
      <p:sp>
        <p:nvSpPr>
          <p:cNvPr id="10" name="スライド番号プレースホルダ 9"/>
          <p:cNvSpPr>
            <a:spLocks noGrp="1"/>
          </p:cNvSpPr>
          <p:nvPr>
            <p:ph type="sldNum" sz="quarter" idx="12"/>
          </p:nvPr>
        </p:nvSpPr>
        <p:spPr/>
        <p:txBody>
          <a:bodyPr/>
          <a:lstStyle/>
          <a:p>
            <a:fld id="{37EF5067-3AB7-4642-9103-42CBD40CC6D9}" type="slidenum">
              <a:rPr kumimoji="1" lang="ja-JP" altLang="en-US" smtClean="0"/>
              <a:pPr/>
              <a:t>57</a:t>
            </a:fld>
            <a:endParaRPr kumimoji="1" lang="ja-JP" altLang="en-US" dirty="0"/>
          </a:p>
        </p:txBody>
      </p:sp>
    </p:spTree>
    <p:extLst>
      <p:ext uri="{BB962C8B-B14F-4D97-AF65-F5344CB8AC3E}">
        <p14:creationId xmlns:p14="http://schemas.microsoft.com/office/powerpoint/2010/main" val="32642147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1401324" y="926611"/>
          <a:ext cx="9533373" cy="5050826"/>
        </p:xfrm>
        <a:graphic>
          <a:graphicData uri="http://schemas.openxmlformats.org/drawingml/2006/table">
            <a:tbl>
              <a:tblPr firstRow="1" bandRow="1">
                <a:tableStyleId>{5940675A-B579-460E-94D1-54222C63F5DA}</a:tableStyleId>
              </a:tblPr>
              <a:tblGrid>
                <a:gridCol w="843664">
                  <a:extLst>
                    <a:ext uri="{9D8B030D-6E8A-4147-A177-3AD203B41FA5}">
                      <a16:colId xmlns:a16="http://schemas.microsoft.com/office/drawing/2014/main" val="20000"/>
                    </a:ext>
                  </a:extLst>
                </a:gridCol>
                <a:gridCol w="1160837">
                  <a:extLst>
                    <a:ext uri="{9D8B030D-6E8A-4147-A177-3AD203B41FA5}">
                      <a16:colId xmlns:a16="http://schemas.microsoft.com/office/drawing/2014/main" val="20001"/>
                    </a:ext>
                  </a:extLst>
                </a:gridCol>
                <a:gridCol w="579144">
                  <a:extLst>
                    <a:ext uri="{9D8B030D-6E8A-4147-A177-3AD203B41FA5}">
                      <a16:colId xmlns:a16="http://schemas.microsoft.com/office/drawing/2014/main" val="20002"/>
                    </a:ext>
                  </a:extLst>
                </a:gridCol>
                <a:gridCol w="579144">
                  <a:extLst>
                    <a:ext uri="{9D8B030D-6E8A-4147-A177-3AD203B41FA5}">
                      <a16:colId xmlns:a16="http://schemas.microsoft.com/office/drawing/2014/main" val="20003"/>
                    </a:ext>
                  </a:extLst>
                </a:gridCol>
                <a:gridCol w="579144">
                  <a:extLst>
                    <a:ext uri="{9D8B030D-6E8A-4147-A177-3AD203B41FA5}">
                      <a16:colId xmlns:a16="http://schemas.microsoft.com/office/drawing/2014/main" val="20004"/>
                    </a:ext>
                  </a:extLst>
                </a:gridCol>
                <a:gridCol w="579144">
                  <a:extLst>
                    <a:ext uri="{9D8B030D-6E8A-4147-A177-3AD203B41FA5}">
                      <a16:colId xmlns:a16="http://schemas.microsoft.com/office/drawing/2014/main" val="20005"/>
                    </a:ext>
                  </a:extLst>
                </a:gridCol>
                <a:gridCol w="579144">
                  <a:extLst>
                    <a:ext uri="{9D8B030D-6E8A-4147-A177-3AD203B41FA5}">
                      <a16:colId xmlns:a16="http://schemas.microsoft.com/office/drawing/2014/main" val="20006"/>
                    </a:ext>
                  </a:extLst>
                </a:gridCol>
                <a:gridCol w="579144">
                  <a:extLst>
                    <a:ext uri="{9D8B030D-6E8A-4147-A177-3AD203B41FA5}">
                      <a16:colId xmlns:a16="http://schemas.microsoft.com/office/drawing/2014/main" val="20007"/>
                    </a:ext>
                  </a:extLst>
                </a:gridCol>
                <a:gridCol w="579144">
                  <a:extLst>
                    <a:ext uri="{9D8B030D-6E8A-4147-A177-3AD203B41FA5}">
                      <a16:colId xmlns:a16="http://schemas.microsoft.com/office/drawing/2014/main" val="20008"/>
                    </a:ext>
                  </a:extLst>
                </a:gridCol>
                <a:gridCol w="579144">
                  <a:extLst>
                    <a:ext uri="{9D8B030D-6E8A-4147-A177-3AD203B41FA5}">
                      <a16:colId xmlns:a16="http://schemas.microsoft.com/office/drawing/2014/main" val="20009"/>
                    </a:ext>
                  </a:extLst>
                </a:gridCol>
                <a:gridCol w="579144">
                  <a:extLst>
                    <a:ext uri="{9D8B030D-6E8A-4147-A177-3AD203B41FA5}">
                      <a16:colId xmlns:a16="http://schemas.microsoft.com/office/drawing/2014/main" val="20010"/>
                    </a:ext>
                  </a:extLst>
                </a:gridCol>
                <a:gridCol w="579144">
                  <a:extLst>
                    <a:ext uri="{9D8B030D-6E8A-4147-A177-3AD203B41FA5}">
                      <a16:colId xmlns:a16="http://schemas.microsoft.com/office/drawing/2014/main" val="20011"/>
                    </a:ext>
                  </a:extLst>
                </a:gridCol>
                <a:gridCol w="579144">
                  <a:extLst>
                    <a:ext uri="{9D8B030D-6E8A-4147-A177-3AD203B41FA5}">
                      <a16:colId xmlns:a16="http://schemas.microsoft.com/office/drawing/2014/main" val="20012"/>
                    </a:ext>
                  </a:extLst>
                </a:gridCol>
                <a:gridCol w="579144">
                  <a:extLst>
                    <a:ext uri="{9D8B030D-6E8A-4147-A177-3AD203B41FA5}">
                      <a16:colId xmlns:a16="http://schemas.microsoft.com/office/drawing/2014/main" val="20013"/>
                    </a:ext>
                  </a:extLst>
                </a:gridCol>
                <a:gridCol w="579144">
                  <a:extLst>
                    <a:ext uri="{9D8B030D-6E8A-4147-A177-3AD203B41FA5}">
                      <a16:colId xmlns:a16="http://schemas.microsoft.com/office/drawing/2014/main" val="20014"/>
                    </a:ext>
                  </a:extLst>
                </a:gridCol>
              </a:tblGrid>
              <a:tr h="446551">
                <a:tc>
                  <a:txBody>
                    <a:bodyPr/>
                    <a:lstStyle/>
                    <a:p>
                      <a:pPr algn="r"/>
                      <a:r>
                        <a:rPr kumimoji="1" lang="ja-JP" altLang="en-US" sz="1100" dirty="0" smtClean="0"/>
                        <a:t>年度</a:t>
                      </a:r>
                      <a:endParaRPr kumimoji="1" lang="ja-JP" altLang="en-US" sz="1100" dirty="0"/>
                    </a:p>
                  </a:txBody>
                  <a:tcPr anchor="ctr"/>
                </a:tc>
                <a:tc>
                  <a:txBody>
                    <a:bodyPr/>
                    <a:lstStyle/>
                    <a:p>
                      <a:r>
                        <a:rPr kumimoji="1" lang="en-US" altLang="ja-JP" sz="1100" dirty="0" smtClean="0"/>
                        <a:t>2008</a:t>
                      </a:r>
                      <a:r>
                        <a:rPr kumimoji="1" lang="ja-JP" altLang="en-US" sz="1100" dirty="0" smtClean="0"/>
                        <a:t>～</a:t>
                      </a:r>
                      <a:r>
                        <a:rPr kumimoji="1" lang="en-US" altLang="ja-JP" sz="1100" dirty="0" smtClean="0"/>
                        <a:t>2012</a:t>
                      </a:r>
                    </a:p>
                    <a:p>
                      <a:r>
                        <a:rPr kumimoji="1" lang="ja-JP" altLang="en-US" sz="1100" dirty="0" smtClean="0"/>
                        <a:t> </a:t>
                      </a:r>
                      <a:r>
                        <a:rPr kumimoji="1" lang="en-US" altLang="ja-JP" sz="1100" dirty="0" smtClean="0"/>
                        <a:t>(H20</a:t>
                      </a:r>
                      <a:r>
                        <a:rPr kumimoji="1" lang="ja-JP" altLang="en-US" sz="1100" dirty="0" smtClean="0"/>
                        <a:t>～</a:t>
                      </a:r>
                      <a:r>
                        <a:rPr kumimoji="1" lang="en-US" altLang="ja-JP" sz="1100" dirty="0" smtClean="0"/>
                        <a:t>H24)</a:t>
                      </a:r>
                      <a:endParaRPr kumimoji="1" lang="ja-JP" altLang="en-US" sz="1100" dirty="0"/>
                    </a:p>
                  </a:txBody>
                  <a:tcPr/>
                </a:tc>
                <a:tc>
                  <a:txBody>
                    <a:bodyPr/>
                    <a:lstStyle/>
                    <a:p>
                      <a:r>
                        <a:rPr kumimoji="1" lang="en-US" altLang="ja-JP" sz="1100" dirty="0" smtClean="0"/>
                        <a:t>2013</a:t>
                      </a:r>
                    </a:p>
                    <a:p>
                      <a:r>
                        <a:rPr kumimoji="1" lang="en-US" altLang="ja-JP" sz="1100" dirty="0" smtClean="0"/>
                        <a:t>(H25)</a:t>
                      </a:r>
                      <a:endParaRPr kumimoji="1" lang="ja-JP" altLang="en-US" sz="1100" dirty="0"/>
                    </a:p>
                  </a:txBody>
                  <a:tcPr marL="45720" marR="45720"/>
                </a:tc>
                <a:tc>
                  <a:txBody>
                    <a:bodyPr/>
                    <a:lstStyle/>
                    <a:p>
                      <a:r>
                        <a:rPr kumimoji="1" lang="en-US" altLang="ja-JP" sz="1100" dirty="0" smtClean="0"/>
                        <a:t>2014</a:t>
                      </a:r>
                    </a:p>
                    <a:p>
                      <a:r>
                        <a:rPr kumimoji="1" lang="ja-JP" altLang="en-US" sz="1100" dirty="0" smtClean="0"/>
                        <a:t> </a:t>
                      </a:r>
                      <a:r>
                        <a:rPr kumimoji="1" lang="en-US" altLang="ja-JP" sz="1100" dirty="0" smtClean="0"/>
                        <a:t>(H26)</a:t>
                      </a:r>
                      <a:endParaRPr kumimoji="1" lang="ja-JP" altLang="en-US" sz="1100" dirty="0"/>
                    </a:p>
                  </a:txBody>
                  <a:tcPr marL="45720" marR="45720"/>
                </a:tc>
                <a:tc>
                  <a:txBody>
                    <a:bodyPr/>
                    <a:lstStyle/>
                    <a:p>
                      <a:r>
                        <a:rPr kumimoji="1" lang="en-US" altLang="ja-JP" sz="1100" dirty="0" smtClean="0"/>
                        <a:t>2015</a:t>
                      </a:r>
                    </a:p>
                    <a:p>
                      <a:r>
                        <a:rPr kumimoji="1" lang="en-US" altLang="ja-JP" sz="1100" dirty="0" smtClean="0"/>
                        <a:t>(H27)</a:t>
                      </a:r>
                      <a:endParaRPr kumimoji="1" lang="ja-JP" altLang="en-US" sz="1100" dirty="0"/>
                    </a:p>
                  </a:txBody>
                  <a:tcPr marL="45720" marR="45720"/>
                </a:tc>
                <a:tc>
                  <a:txBody>
                    <a:bodyPr/>
                    <a:lstStyle/>
                    <a:p>
                      <a:r>
                        <a:rPr kumimoji="1" lang="en-US" altLang="ja-JP" sz="1100" dirty="0" smtClean="0"/>
                        <a:t>2016</a:t>
                      </a:r>
                    </a:p>
                    <a:p>
                      <a:r>
                        <a:rPr kumimoji="1" lang="en-US" altLang="ja-JP" sz="1100" dirty="0" smtClean="0"/>
                        <a:t>(H28)</a:t>
                      </a:r>
                      <a:endParaRPr kumimoji="1" lang="ja-JP" altLang="en-US" sz="1100" dirty="0"/>
                    </a:p>
                  </a:txBody>
                  <a:tcPr marL="45720" marR="45720"/>
                </a:tc>
                <a:tc>
                  <a:txBody>
                    <a:bodyPr/>
                    <a:lstStyle/>
                    <a:p>
                      <a:r>
                        <a:rPr kumimoji="1" lang="en-US" altLang="ja-JP" sz="1100" dirty="0" smtClean="0"/>
                        <a:t>2017</a:t>
                      </a:r>
                    </a:p>
                    <a:p>
                      <a:r>
                        <a:rPr kumimoji="1" lang="en-US" altLang="ja-JP" sz="1100" dirty="0" smtClean="0"/>
                        <a:t>(H29)</a:t>
                      </a:r>
                      <a:endParaRPr kumimoji="1" lang="ja-JP" altLang="en-US" sz="1100" dirty="0"/>
                    </a:p>
                  </a:txBody>
                  <a:tcPr marL="45720" marR="45720"/>
                </a:tc>
                <a:tc>
                  <a:txBody>
                    <a:bodyPr/>
                    <a:lstStyle/>
                    <a:p>
                      <a:r>
                        <a:rPr kumimoji="1" lang="en-US" altLang="ja-JP" sz="1100" dirty="0" smtClean="0"/>
                        <a:t>2018</a:t>
                      </a:r>
                    </a:p>
                    <a:p>
                      <a:r>
                        <a:rPr kumimoji="1" lang="en-US" altLang="ja-JP" sz="1100" dirty="0" smtClean="0"/>
                        <a:t>(H30)</a:t>
                      </a:r>
                      <a:endParaRPr kumimoji="1" lang="ja-JP" altLang="en-US" sz="1100" dirty="0"/>
                    </a:p>
                  </a:txBody>
                  <a:tcPr marL="45720" marR="45720"/>
                </a:tc>
                <a:tc>
                  <a:txBody>
                    <a:bodyPr/>
                    <a:lstStyle/>
                    <a:p>
                      <a:r>
                        <a:rPr kumimoji="1" lang="en-US" altLang="ja-JP" sz="1100" dirty="0" smtClean="0"/>
                        <a:t>2019</a:t>
                      </a:r>
                    </a:p>
                    <a:p>
                      <a:r>
                        <a:rPr kumimoji="1" lang="en-US" altLang="ja-JP" sz="1100" dirty="0" smtClean="0"/>
                        <a:t>(H31)</a:t>
                      </a:r>
                      <a:endParaRPr kumimoji="1" lang="ja-JP" altLang="en-US" sz="1100" dirty="0"/>
                    </a:p>
                  </a:txBody>
                  <a:tcPr marL="45720" marR="45720"/>
                </a:tc>
                <a:tc>
                  <a:txBody>
                    <a:bodyPr/>
                    <a:lstStyle/>
                    <a:p>
                      <a:r>
                        <a:rPr kumimoji="1" lang="en-US" altLang="ja-JP" sz="1100" dirty="0" smtClean="0"/>
                        <a:t>2020</a:t>
                      </a:r>
                    </a:p>
                    <a:p>
                      <a:r>
                        <a:rPr kumimoji="1" lang="en-US" altLang="ja-JP" sz="1100" dirty="0" smtClean="0"/>
                        <a:t>(H32)</a:t>
                      </a:r>
                      <a:endParaRPr kumimoji="1" lang="ja-JP" altLang="en-US" sz="1100" dirty="0"/>
                    </a:p>
                  </a:txBody>
                  <a:tcPr marL="45720" marR="45720"/>
                </a:tc>
                <a:tc>
                  <a:txBody>
                    <a:bodyPr/>
                    <a:lstStyle/>
                    <a:p>
                      <a:r>
                        <a:rPr kumimoji="1" lang="en-US" altLang="ja-JP" sz="1100" dirty="0" smtClean="0"/>
                        <a:t>2021</a:t>
                      </a:r>
                    </a:p>
                    <a:p>
                      <a:r>
                        <a:rPr kumimoji="1" lang="en-US" altLang="ja-JP" sz="1100" dirty="0" smtClean="0"/>
                        <a:t>(H33)</a:t>
                      </a:r>
                      <a:endParaRPr kumimoji="1" lang="ja-JP" altLang="en-US" sz="1100" dirty="0"/>
                    </a:p>
                  </a:txBody>
                  <a:tcPr marL="45720" marR="45720"/>
                </a:tc>
                <a:tc>
                  <a:txBody>
                    <a:bodyPr/>
                    <a:lstStyle/>
                    <a:p>
                      <a:r>
                        <a:rPr kumimoji="1" lang="en-US" altLang="ja-JP" sz="1100" dirty="0" smtClean="0"/>
                        <a:t>2022</a:t>
                      </a:r>
                    </a:p>
                    <a:p>
                      <a:r>
                        <a:rPr kumimoji="1" lang="en-US" altLang="ja-JP" sz="1100" dirty="0" smtClean="0"/>
                        <a:t>(H34)</a:t>
                      </a:r>
                      <a:endParaRPr kumimoji="1" lang="ja-JP" altLang="en-US" sz="1100" dirty="0"/>
                    </a:p>
                  </a:txBody>
                  <a:tcPr marL="45720" marR="45720"/>
                </a:tc>
                <a:tc>
                  <a:txBody>
                    <a:bodyPr/>
                    <a:lstStyle/>
                    <a:p>
                      <a:r>
                        <a:rPr kumimoji="1" lang="en-US" altLang="ja-JP" sz="1100" dirty="0" smtClean="0"/>
                        <a:t>2023</a:t>
                      </a:r>
                    </a:p>
                    <a:p>
                      <a:r>
                        <a:rPr kumimoji="1" lang="en-US" altLang="ja-JP" sz="1100" dirty="0" smtClean="0"/>
                        <a:t>(H35)</a:t>
                      </a:r>
                      <a:endParaRPr kumimoji="1" lang="ja-JP" altLang="en-US" sz="1100" dirty="0"/>
                    </a:p>
                  </a:txBody>
                  <a:tcPr marL="45720" marR="45720"/>
                </a:tc>
                <a:tc>
                  <a:txBody>
                    <a:bodyPr/>
                    <a:lstStyle/>
                    <a:p>
                      <a:r>
                        <a:rPr kumimoji="1" lang="en-US" altLang="ja-JP" sz="1100" dirty="0" smtClean="0"/>
                        <a:t>2024</a:t>
                      </a:r>
                    </a:p>
                    <a:p>
                      <a:r>
                        <a:rPr kumimoji="1" lang="en-US" altLang="ja-JP" sz="1100" dirty="0" smtClean="0"/>
                        <a:t>(H36)</a:t>
                      </a:r>
                      <a:endParaRPr kumimoji="1" lang="ja-JP" altLang="en-US" sz="1100" dirty="0"/>
                    </a:p>
                  </a:txBody>
                  <a:tcPr marL="45720" marR="45720"/>
                </a:tc>
                <a:tc>
                  <a:txBody>
                    <a:bodyPr/>
                    <a:lstStyle/>
                    <a:p>
                      <a:r>
                        <a:rPr kumimoji="1" lang="en-US" altLang="ja-JP" sz="1100" dirty="0" smtClean="0"/>
                        <a:t>2025</a:t>
                      </a:r>
                    </a:p>
                    <a:p>
                      <a:r>
                        <a:rPr kumimoji="1" lang="en-US" altLang="ja-JP" sz="1100" dirty="0" smtClean="0"/>
                        <a:t>(H37)</a:t>
                      </a:r>
                      <a:endParaRPr kumimoji="1" lang="ja-JP" altLang="en-US" sz="1100" dirty="0"/>
                    </a:p>
                  </a:txBody>
                  <a:tcPr marL="45720" marR="45720"/>
                </a:tc>
                <a:extLst>
                  <a:ext uri="{0D108BD9-81ED-4DB2-BD59-A6C34878D82A}">
                    <a16:rowId xmlns:a16="http://schemas.microsoft.com/office/drawing/2014/main" val="10000"/>
                  </a:ext>
                </a:extLst>
              </a:tr>
              <a:tr h="1760134">
                <a:tc>
                  <a:txBody>
                    <a:bodyPr/>
                    <a:lstStyle/>
                    <a:p>
                      <a:r>
                        <a:rPr kumimoji="1" lang="ja-JP" altLang="en-US" sz="1100" dirty="0" smtClean="0"/>
                        <a:t>動物園</a:t>
                      </a:r>
                      <a:endParaRPr kumimoji="1" lang="ja-JP" altLang="en-US" sz="1100" dirty="0"/>
                    </a:p>
                  </a:txBody>
                  <a:tcPr anchor="ctr"/>
                </a:tc>
                <a:tc>
                  <a:txBody>
                    <a:bodyPr/>
                    <a:lstStyle/>
                    <a:p>
                      <a:endParaRPr kumimoji="1" lang="ja-JP" altLang="en-US" sz="1100" dirty="0"/>
                    </a:p>
                  </a:txBody>
                  <a:tcPr/>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a:p>
                  </a:txBody>
                  <a:tcPr marL="45720" marR="45720"/>
                </a:tc>
                <a:tc>
                  <a:txBody>
                    <a:bodyPr/>
                    <a:lstStyle/>
                    <a:p>
                      <a:endParaRPr kumimoji="1" lang="ja-JP" altLang="en-US" sz="1100" dirty="0"/>
                    </a:p>
                  </a:txBody>
                  <a:tcPr marL="45720" marR="45720"/>
                </a:tc>
                <a:tc>
                  <a:txBody>
                    <a:bodyPr/>
                    <a:lstStyle/>
                    <a:p>
                      <a:endParaRPr kumimoji="1" lang="ja-JP" altLang="en-US" sz="1100"/>
                    </a:p>
                  </a:txBody>
                  <a:tcPr marL="45720" marR="45720"/>
                </a:tc>
                <a:tc>
                  <a:txBody>
                    <a:bodyPr/>
                    <a:lstStyle/>
                    <a:p>
                      <a:endParaRPr kumimoji="1" lang="ja-JP" altLang="en-US" sz="1100" dirty="0"/>
                    </a:p>
                  </a:txBody>
                  <a:tcPr marL="45720" marR="45720"/>
                </a:tc>
                <a:tc>
                  <a:txBody>
                    <a:bodyPr/>
                    <a:lstStyle/>
                    <a:p>
                      <a:endParaRPr kumimoji="1" lang="ja-JP" altLang="en-US" sz="1100"/>
                    </a:p>
                  </a:txBody>
                  <a:tcPr marL="45720" marR="45720"/>
                </a:tc>
                <a:tc>
                  <a:txBody>
                    <a:bodyPr/>
                    <a:lstStyle/>
                    <a:p>
                      <a:endParaRPr kumimoji="1" lang="ja-JP" altLang="en-US" sz="1100"/>
                    </a:p>
                  </a:txBody>
                  <a:tcPr marL="45720" marR="45720"/>
                </a:tc>
                <a:tc>
                  <a:txBody>
                    <a:bodyPr/>
                    <a:lstStyle/>
                    <a:p>
                      <a:endParaRPr kumimoji="1" lang="ja-JP" altLang="en-US" sz="1100"/>
                    </a:p>
                  </a:txBody>
                  <a:tcPr marL="45720" marR="45720"/>
                </a:tc>
                <a:tc>
                  <a:txBody>
                    <a:bodyPr/>
                    <a:lstStyle/>
                    <a:p>
                      <a:endParaRPr kumimoji="1" lang="ja-JP" altLang="en-US" sz="1100"/>
                    </a:p>
                  </a:txBody>
                  <a:tcPr marL="45720" marR="45720"/>
                </a:tc>
                <a:tc>
                  <a:txBody>
                    <a:bodyPr/>
                    <a:lstStyle/>
                    <a:p>
                      <a:endParaRPr kumimoji="1" lang="ja-JP" altLang="en-US" sz="1100"/>
                    </a:p>
                  </a:txBody>
                  <a:tcPr marL="45720" marR="45720"/>
                </a:tc>
                <a:tc>
                  <a:txBody>
                    <a:bodyPr/>
                    <a:lstStyle/>
                    <a:p>
                      <a:endParaRPr kumimoji="1" lang="ja-JP" altLang="en-US" sz="1100" dirty="0"/>
                    </a:p>
                  </a:txBody>
                  <a:tcPr marL="45720" marR="45720"/>
                </a:tc>
                <a:extLst>
                  <a:ext uri="{0D108BD9-81ED-4DB2-BD59-A6C34878D82A}">
                    <a16:rowId xmlns:a16="http://schemas.microsoft.com/office/drawing/2014/main" val="10001"/>
                  </a:ext>
                </a:extLst>
              </a:tr>
              <a:tr h="1102528">
                <a:tc>
                  <a:txBody>
                    <a:bodyPr/>
                    <a:lstStyle/>
                    <a:p>
                      <a:r>
                        <a:rPr kumimoji="1" lang="ja-JP" altLang="en-US" sz="1100" dirty="0" smtClean="0"/>
                        <a:t>大阪市立美術館</a:t>
                      </a:r>
                      <a:endParaRPr kumimoji="1" lang="en-US" altLang="ja-JP" sz="1100" dirty="0" smtClean="0"/>
                    </a:p>
                  </a:txBody>
                  <a:tcPr anchor="ctr"/>
                </a:tc>
                <a:tc>
                  <a:txBody>
                    <a:bodyPr/>
                    <a:lstStyle/>
                    <a:p>
                      <a:endParaRPr kumimoji="1" lang="ja-JP" altLang="en-US" sz="1100" dirty="0"/>
                    </a:p>
                  </a:txBody>
                  <a:tcPr/>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a:p>
                  </a:txBody>
                  <a:tcPr marL="45720" marR="45720"/>
                </a:tc>
                <a:tc>
                  <a:txBody>
                    <a:bodyPr/>
                    <a:lstStyle/>
                    <a:p>
                      <a:endParaRPr kumimoji="1" lang="ja-JP" altLang="en-US" sz="1100" dirty="0"/>
                    </a:p>
                  </a:txBody>
                  <a:tcPr marL="45720" marR="45720"/>
                </a:tc>
                <a:extLst>
                  <a:ext uri="{0D108BD9-81ED-4DB2-BD59-A6C34878D82A}">
                    <a16:rowId xmlns:a16="http://schemas.microsoft.com/office/drawing/2014/main" val="10002"/>
                  </a:ext>
                </a:extLst>
              </a:tr>
              <a:tr h="645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rPr>
                        <a:t>慶沢園</a:t>
                      </a:r>
                    </a:p>
                  </a:txBody>
                  <a:tcPr anchor="ctr"/>
                </a:tc>
                <a:tc>
                  <a:txBody>
                    <a:bodyPr/>
                    <a:lstStyle/>
                    <a:p>
                      <a:endParaRPr kumimoji="1" lang="ja-JP" altLang="en-US" sz="1100" dirty="0"/>
                    </a:p>
                  </a:txBody>
                  <a:tcPr/>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extLst>
                  <a:ext uri="{0D108BD9-81ED-4DB2-BD59-A6C34878D82A}">
                    <a16:rowId xmlns:a16="http://schemas.microsoft.com/office/drawing/2014/main" val="10003"/>
                  </a:ext>
                </a:extLst>
              </a:tr>
              <a:tr h="1096155">
                <a:tc>
                  <a:txBody>
                    <a:bodyPr/>
                    <a:lstStyle/>
                    <a:p>
                      <a:r>
                        <a:rPr kumimoji="1" lang="ja-JP" altLang="en-US" sz="1100" dirty="0" smtClean="0">
                          <a:solidFill>
                            <a:schemeClr val="tx1"/>
                          </a:solidFill>
                        </a:rPr>
                        <a:t>公園（エントランスエリア・茶臼山北東部）</a:t>
                      </a:r>
                      <a:endParaRPr kumimoji="1" lang="ja-JP" altLang="en-US" sz="1100" dirty="0">
                        <a:solidFill>
                          <a:schemeClr val="tx1"/>
                        </a:solidFill>
                      </a:endParaRPr>
                    </a:p>
                  </a:txBody>
                  <a:tcPr anchor="ctr"/>
                </a:tc>
                <a:tc>
                  <a:txBody>
                    <a:bodyPr/>
                    <a:lstStyle/>
                    <a:p>
                      <a:endParaRPr kumimoji="1" lang="ja-JP" altLang="en-US" sz="1100"/>
                    </a:p>
                  </a:txBody>
                  <a:tcPr/>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tc>
                  <a:txBody>
                    <a:bodyPr/>
                    <a:lstStyle/>
                    <a:p>
                      <a:endParaRPr kumimoji="1" lang="ja-JP" altLang="en-US" sz="1100" dirty="0"/>
                    </a:p>
                  </a:txBody>
                  <a:tcPr marL="45720" marR="45720"/>
                </a:tc>
                <a:extLst>
                  <a:ext uri="{0D108BD9-81ED-4DB2-BD59-A6C34878D82A}">
                    <a16:rowId xmlns:a16="http://schemas.microsoft.com/office/drawing/2014/main" val="10004"/>
                  </a:ext>
                </a:extLst>
              </a:tr>
            </a:tbl>
          </a:graphicData>
        </a:graphic>
      </p:graphicFrame>
      <p:sp>
        <p:nvSpPr>
          <p:cNvPr id="49"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endParaRPr lang="en-US" altLang="ja-JP" sz="2000" b="1" dirty="0">
              <a:solidFill>
                <a:schemeClr val="bg1"/>
              </a:solidFill>
              <a:latin typeface="ＭＳ ゴシック" pitchFamily="49" charset="-128"/>
              <a:ea typeface="ＭＳ ゴシック" pitchFamily="49" charset="-128"/>
            </a:endParaRPr>
          </a:p>
        </p:txBody>
      </p:sp>
      <p:sp>
        <p:nvSpPr>
          <p:cNvPr id="12" name="角丸四角形 11"/>
          <p:cNvSpPr/>
          <p:nvPr/>
        </p:nvSpPr>
        <p:spPr>
          <a:xfrm>
            <a:off x="1431032" y="6455299"/>
            <a:ext cx="9273480" cy="32062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13" name="テキスト ボックス 12"/>
          <p:cNvSpPr txBox="1"/>
          <p:nvPr/>
        </p:nvSpPr>
        <p:spPr>
          <a:xfrm>
            <a:off x="1379109" y="6166319"/>
            <a:ext cx="3579826" cy="338554"/>
          </a:xfrm>
          <a:prstGeom prst="rect">
            <a:avLst/>
          </a:prstGeom>
          <a:noFill/>
        </p:spPr>
        <p:txBody>
          <a:bodyPr wrap="none" rtlCol="0">
            <a:spAutoFit/>
          </a:bodyPr>
          <a:lstStyle/>
          <a:p>
            <a:r>
              <a:rPr lang="ja-JP" altLang="en-US" sz="1600" dirty="0">
                <a:solidFill>
                  <a:prstClr val="black"/>
                </a:solidFill>
              </a:rPr>
              <a:t>○</a:t>
            </a:r>
            <a:r>
              <a:rPr lang="en-US" altLang="ja-JP" sz="1600" dirty="0">
                <a:solidFill>
                  <a:prstClr val="black"/>
                </a:solidFill>
              </a:rPr>
              <a:t>『</a:t>
            </a:r>
            <a:r>
              <a:rPr lang="ja-JP" altLang="en-US" sz="1600" dirty="0">
                <a:solidFill>
                  <a:prstClr val="black"/>
                </a:solidFill>
              </a:rPr>
              <a:t>天王寺公園</a:t>
            </a:r>
            <a:r>
              <a:rPr lang="en-US" altLang="ja-JP" sz="1600" dirty="0">
                <a:solidFill>
                  <a:prstClr val="black"/>
                </a:solidFill>
              </a:rPr>
              <a:t>』</a:t>
            </a:r>
            <a:r>
              <a:rPr lang="ja-JP" altLang="en-US" sz="1600" dirty="0">
                <a:solidFill>
                  <a:prstClr val="black"/>
                </a:solidFill>
              </a:rPr>
              <a:t>エリアの担当部局一覧</a:t>
            </a:r>
            <a:endParaRPr lang="en-US" altLang="ja-JP" sz="1600" dirty="0">
              <a:solidFill>
                <a:prstClr val="black"/>
              </a:solidFill>
            </a:endParaRPr>
          </a:p>
        </p:txBody>
      </p:sp>
      <p:sp>
        <p:nvSpPr>
          <p:cNvPr id="14" name="テキスト ボックス 13"/>
          <p:cNvSpPr txBox="1"/>
          <p:nvPr/>
        </p:nvSpPr>
        <p:spPr>
          <a:xfrm>
            <a:off x="1595134" y="6467094"/>
            <a:ext cx="3653564" cy="307777"/>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a:t>
            </a:r>
            <a:r>
              <a:rPr lang="ja-JP" altLang="en-US" sz="1400" dirty="0" smtClean="0">
                <a:latin typeface="ＭＳ Ｐ明朝" pitchFamily="18" charset="-128"/>
                <a:ea typeface="ＭＳ Ｐ明朝" pitchFamily="18" charset="-128"/>
              </a:rPr>
              <a:t>：建設局、</a:t>
            </a:r>
            <a:r>
              <a:rPr lang="ja-JP" altLang="en-US" sz="1400" dirty="0">
                <a:latin typeface="ＭＳ Ｐ明朝" pitchFamily="18" charset="-128"/>
                <a:ea typeface="ＭＳ Ｐ明朝" pitchFamily="18" charset="-128"/>
              </a:rPr>
              <a:t>経済戦略局、</a:t>
            </a:r>
            <a:r>
              <a:rPr lang="ja-JP" altLang="en-US" sz="1400" dirty="0" smtClean="0">
                <a:latin typeface="ＭＳ Ｐ明朝" pitchFamily="18" charset="-128"/>
                <a:ea typeface="ＭＳ Ｐ明朝" pitchFamily="18" charset="-128"/>
              </a:rPr>
              <a:t>阿倍野区</a:t>
            </a:r>
            <a:r>
              <a:rPr lang="ja-JP" altLang="en-US" sz="1400" dirty="0">
                <a:latin typeface="ＭＳ Ｐ明朝" pitchFamily="18" charset="-128"/>
                <a:ea typeface="ＭＳ Ｐ明朝" pitchFamily="18" charset="-128"/>
              </a:rPr>
              <a:t>役所</a:t>
            </a:r>
            <a:endParaRPr lang="en-US" altLang="ja-JP" sz="1400" dirty="0">
              <a:latin typeface="ＭＳ Ｐ明朝" pitchFamily="18" charset="-128"/>
              <a:ea typeface="ＭＳ Ｐ明朝" pitchFamily="18" charset="-128"/>
            </a:endParaRPr>
          </a:p>
        </p:txBody>
      </p:sp>
      <p:sp>
        <p:nvSpPr>
          <p:cNvPr id="10" name="スライド番号プレースホルダ 9"/>
          <p:cNvSpPr>
            <a:spLocks noGrp="1"/>
          </p:cNvSpPr>
          <p:nvPr>
            <p:ph type="sldNum" sz="quarter" idx="12"/>
          </p:nvPr>
        </p:nvSpPr>
        <p:spPr/>
        <p:txBody>
          <a:bodyPr/>
          <a:lstStyle/>
          <a:p>
            <a:fld id="{37EF5067-3AB7-4642-9103-42CBD40CC6D9}" type="slidenum">
              <a:rPr kumimoji="1" lang="ja-JP" altLang="en-US" smtClean="0"/>
              <a:pPr/>
              <a:t>58</a:t>
            </a:fld>
            <a:endParaRPr kumimoji="1" lang="ja-JP" altLang="en-US" dirty="0"/>
          </a:p>
        </p:txBody>
      </p:sp>
      <p:sp>
        <p:nvSpPr>
          <p:cNvPr id="11" name="円/楕円 10"/>
          <p:cNvSpPr/>
          <p:nvPr/>
        </p:nvSpPr>
        <p:spPr>
          <a:xfrm>
            <a:off x="2873743" y="1731950"/>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a:off x="3540311" y="1789123"/>
            <a:ext cx="360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3941287" y="1789123"/>
            <a:ext cx="576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4598935" y="1804998"/>
            <a:ext cx="504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5170435" y="1804998"/>
            <a:ext cx="5580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740461" y="2698755"/>
            <a:ext cx="288000" cy="0"/>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5073735" y="2698755"/>
            <a:ext cx="5760000" cy="0"/>
          </a:xfrm>
          <a:prstGeom prst="straightConnector1">
            <a:avLst/>
          </a:prstGeom>
          <a:ln w="25400">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766910" y="3659192"/>
            <a:ext cx="3060000" cy="0"/>
          </a:xfrm>
          <a:prstGeom prst="straightConnector1">
            <a:avLst/>
          </a:prstGeom>
          <a:ln w="25400">
            <a:solidFill>
              <a:srgbClr val="FF0000"/>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337787" y="3659192"/>
            <a:ext cx="5364000" cy="0"/>
          </a:xfrm>
          <a:prstGeom prst="straightConnector1">
            <a:avLst/>
          </a:prstGeom>
          <a:ln w="25400">
            <a:prstDash val="sys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157287" y="4503740"/>
            <a:ext cx="360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598935" y="4503740"/>
            <a:ext cx="6192000"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4857000" y="5484811"/>
            <a:ext cx="5940000"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4418935" y="5468936"/>
            <a:ext cx="360000" cy="0"/>
          </a:xfrm>
          <a:prstGeom prst="straightConnector1">
            <a:avLst/>
          </a:prstGeom>
          <a:ln w="25400">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3785346" y="5456236"/>
            <a:ext cx="576000" cy="0"/>
          </a:xfrm>
          <a:prstGeom prst="straightConnector1">
            <a:avLst/>
          </a:prstGeom>
          <a:ln w="25400">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2302369" y="1895419"/>
            <a:ext cx="1243661" cy="707886"/>
          </a:xfrm>
          <a:prstGeom prst="rect">
            <a:avLst/>
          </a:prstGeom>
          <a:noFill/>
        </p:spPr>
        <p:txBody>
          <a:bodyPr wrap="square" rtlCol="0">
            <a:spAutoFit/>
          </a:bodyPr>
          <a:lstStyle/>
          <a:p>
            <a:r>
              <a:rPr lang="en-US" altLang="ja-JP" sz="1000" dirty="0" smtClean="0">
                <a:latin typeface="ＭＳ Ｐ明朝" panose="02020600040205080304" pitchFamily="18" charset="-128"/>
                <a:ea typeface="ＭＳ Ｐ明朝" panose="02020600040205080304" pitchFamily="18" charset="-128"/>
              </a:rPr>
              <a:t>2011</a:t>
            </a:r>
            <a:r>
              <a:rPr lang="ja-JP" altLang="en-US" sz="1000" dirty="0" smtClean="0">
                <a:latin typeface="ＭＳ Ｐ明朝" panose="02020600040205080304" pitchFamily="18" charset="-128"/>
                <a:ea typeface="ＭＳ Ｐ明朝" panose="02020600040205080304" pitchFamily="18" charset="-128"/>
              </a:rPr>
              <a:t>年</a:t>
            </a:r>
            <a:r>
              <a:rPr lang="en-US" altLang="ja-JP" sz="1000" dirty="0" smtClean="0">
                <a:latin typeface="ＭＳ Ｐ明朝" panose="02020600040205080304" pitchFamily="18" charset="-128"/>
                <a:ea typeface="ＭＳ Ｐ明朝" panose="02020600040205080304" pitchFamily="18" charset="-128"/>
              </a:rPr>
              <a:t>(H23)</a:t>
            </a:r>
          </a:p>
          <a:p>
            <a:r>
              <a:rPr kumimoji="1" lang="ja-JP" altLang="en-US" sz="1000" dirty="0">
                <a:latin typeface="ＭＳ Ｐ明朝" panose="02020600040205080304" pitchFamily="18" charset="-128"/>
                <a:ea typeface="ＭＳ Ｐ明朝" panose="02020600040205080304" pitchFamily="18" charset="-128"/>
              </a:rPr>
              <a:t>公園</a:t>
            </a:r>
            <a:r>
              <a:rPr kumimoji="1" lang="ja-JP" altLang="en-US" sz="1000" dirty="0" smtClean="0">
                <a:latin typeface="ＭＳ Ｐ明朝" panose="02020600040205080304" pitchFamily="18" charset="-128"/>
                <a:ea typeface="ＭＳ Ｐ明朝" panose="02020600040205080304" pitchFamily="18" charset="-128"/>
              </a:rPr>
              <a:t>と</a:t>
            </a:r>
            <a:r>
              <a:rPr kumimoji="1" lang="ja-JP" altLang="en-US" sz="1000" dirty="0">
                <a:latin typeface="ＭＳ Ｐ明朝" panose="02020600040205080304" pitchFamily="18" charset="-128"/>
                <a:ea typeface="ＭＳ Ｐ明朝" panose="02020600040205080304" pitchFamily="18" charset="-128"/>
              </a:rPr>
              <a:t>動物</a:t>
            </a:r>
            <a:r>
              <a:rPr kumimoji="1" lang="ja-JP" altLang="en-US" sz="1000" dirty="0" smtClean="0">
                <a:latin typeface="ＭＳ Ｐ明朝" panose="02020600040205080304" pitchFamily="18" charset="-128"/>
                <a:ea typeface="ＭＳ Ｐ明朝" panose="02020600040205080304" pitchFamily="18" charset="-128"/>
              </a:rPr>
              <a:t>園との連絡</a:t>
            </a:r>
            <a:r>
              <a:rPr lang="ja-JP" altLang="en-US" sz="1000" dirty="0" smtClean="0">
                <a:latin typeface="ＭＳ Ｐ明朝" panose="02020600040205080304" pitchFamily="18" charset="-128"/>
                <a:ea typeface="ＭＳ Ｐ明朝" panose="02020600040205080304" pitchFamily="18" charset="-128"/>
              </a:rPr>
              <a:t>ゲート（仮設）開設</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0" name="テキスト ボックス 29"/>
          <p:cNvSpPr txBox="1"/>
          <p:nvPr/>
        </p:nvSpPr>
        <p:spPr>
          <a:xfrm>
            <a:off x="3026932" y="1400270"/>
            <a:ext cx="723275" cy="400110"/>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園路・</a:t>
            </a:r>
            <a:endParaRPr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トイレ改修</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1" name="テキスト ボックス 30"/>
          <p:cNvSpPr txBox="1"/>
          <p:nvPr/>
        </p:nvSpPr>
        <p:spPr>
          <a:xfrm>
            <a:off x="3698367" y="1370354"/>
            <a:ext cx="1500732" cy="400110"/>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食堂・遊戯コーナー撤去</a:t>
            </a:r>
            <a:endParaRPr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観光バス駐車場設置</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2" name="テキスト ボックス 31"/>
          <p:cNvSpPr txBox="1"/>
          <p:nvPr/>
        </p:nvSpPr>
        <p:spPr>
          <a:xfrm>
            <a:off x="4486661" y="1827110"/>
            <a:ext cx="2348720" cy="553998"/>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・ツル舎整備</a:t>
            </a:r>
            <a:endParaRPr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・公園と動物園との連絡ゲート整備・開設</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・イベント広場整備</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3" name="テキスト ボックス 32"/>
          <p:cNvSpPr txBox="1"/>
          <p:nvPr/>
        </p:nvSpPr>
        <p:spPr>
          <a:xfrm>
            <a:off x="5113708" y="1535939"/>
            <a:ext cx="1717137"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老朽化施設の順次整備更新</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4" name="テキスト ボックス 33"/>
          <p:cNvSpPr txBox="1"/>
          <p:nvPr/>
        </p:nvSpPr>
        <p:spPr>
          <a:xfrm>
            <a:off x="4421977" y="2374950"/>
            <a:ext cx="954107" cy="246221"/>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基本構想策定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35" name="テキスト ボックス 34"/>
          <p:cNvSpPr txBox="1"/>
          <p:nvPr/>
        </p:nvSpPr>
        <p:spPr>
          <a:xfrm>
            <a:off x="6640072" y="2734236"/>
            <a:ext cx="2645276" cy="400110"/>
          </a:xfrm>
          <a:prstGeom prst="rect">
            <a:avLst/>
          </a:prstGeom>
          <a:noFill/>
        </p:spPr>
        <p:txBody>
          <a:bodyPr wrap="none" rtlCol="0">
            <a:spAutoFit/>
          </a:bodyPr>
          <a:lstStyle/>
          <a:p>
            <a:r>
              <a:rPr kumimoji="1" lang="en-US" altLang="ja-JP" sz="1000" i="1" u="sng" dirty="0" smtClean="0">
                <a:solidFill>
                  <a:srgbClr val="0000CC"/>
                </a:solidFill>
                <a:latin typeface="ＭＳ Ｐ明朝" panose="02020600040205080304" pitchFamily="18" charset="-128"/>
                <a:ea typeface="ＭＳ Ｐ明朝" panose="02020600040205080304" pitchFamily="18" charset="-128"/>
              </a:rPr>
              <a:t>2016</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年</a:t>
            </a:r>
            <a:r>
              <a:rPr kumimoji="1" lang="en-US" altLang="ja-JP" sz="1000" i="1" u="sng" dirty="0" smtClean="0">
                <a:solidFill>
                  <a:srgbClr val="0000CC"/>
                </a:solidFill>
                <a:latin typeface="ＭＳ Ｐ明朝" panose="02020600040205080304" pitchFamily="18" charset="-128"/>
                <a:ea typeface="ＭＳ Ｐ明朝" panose="02020600040205080304" pitchFamily="18" charset="-128"/>
              </a:rPr>
              <a:t>(H28)4</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月～</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a:p>
            <a:r>
              <a:rPr lang="ja-JP" altLang="en-US" sz="1000" i="1" u="sng" dirty="0" smtClean="0">
                <a:solidFill>
                  <a:srgbClr val="0000CC"/>
                </a:solidFill>
                <a:latin typeface="ＭＳ Ｐ明朝" panose="02020600040205080304" pitchFamily="18" charset="-128"/>
                <a:ea typeface="ＭＳ Ｐ明朝" panose="02020600040205080304" pitchFamily="18" charset="-128"/>
              </a:rPr>
              <a:t>・利用者ニーズに応える展示、サービスの充実</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36" name="テキスト ボックス 35"/>
          <p:cNvSpPr txBox="1"/>
          <p:nvPr/>
        </p:nvSpPr>
        <p:spPr>
          <a:xfrm>
            <a:off x="4970754" y="2721239"/>
            <a:ext cx="1787669" cy="246221"/>
          </a:xfrm>
          <a:prstGeom prst="rect">
            <a:avLst/>
          </a:prstGeom>
          <a:noFill/>
        </p:spPr>
        <p:txBody>
          <a:bodyPr wrap="non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天王寺動物園</a:t>
            </a:r>
            <a:r>
              <a:rPr kumimoji="1" lang="en-US" altLang="ja-JP" sz="1000" i="1" u="sng" dirty="0" smtClean="0">
                <a:solidFill>
                  <a:srgbClr val="0000CC"/>
                </a:solidFill>
                <a:latin typeface="ＭＳ Ｐ明朝" panose="02020600040205080304" pitchFamily="18" charset="-128"/>
                <a:ea typeface="ＭＳ Ｐ明朝" panose="02020600040205080304" pitchFamily="18" charset="-128"/>
              </a:rPr>
              <a:t>101</a:t>
            </a:r>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計画」策定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37" name="テキスト ボックス 36"/>
          <p:cNvSpPr txBox="1"/>
          <p:nvPr/>
        </p:nvSpPr>
        <p:spPr>
          <a:xfrm>
            <a:off x="3900309" y="3721817"/>
            <a:ext cx="1539865" cy="553998"/>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・美術館機能・耐震性・利用者サービス機能などあり方調査を実施</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8" name="テキスト ボックス 37"/>
          <p:cNvSpPr txBox="1"/>
          <p:nvPr/>
        </p:nvSpPr>
        <p:spPr>
          <a:xfrm>
            <a:off x="2988894" y="3201737"/>
            <a:ext cx="1833192" cy="400110"/>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戦略会議において市立美術館と新美術館の併存を決定</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39" name="テキスト ボックス 38"/>
          <p:cNvSpPr txBox="1"/>
          <p:nvPr/>
        </p:nvSpPr>
        <p:spPr>
          <a:xfrm>
            <a:off x="2472926" y="3717024"/>
            <a:ext cx="1312419" cy="553998"/>
          </a:xfrm>
          <a:prstGeom prst="rect">
            <a:avLst/>
          </a:prstGeom>
          <a:noFill/>
        </p:spPr>
        <p:txBody>
          <a:bodyPr wrap="square" rtlCol="0">
            <a:spAutoFit/>
          </a:bodyPr>
          <a:lstStyle/>
          <a:p>
            <a:r>
              <a:rPr lang="ja-JP" altLang="en-US" sz="1000" dirty="0" smtClean="0">
                <a:latin typeface="ＭＳ Ｐ明朝" panose="02020600040205080304" pitchFamily="18" charset="-128"/>
                <a:ea typeface="ＭＳ Ｐ明朝" panose="02020600040205080304" pitchFamily="18" charset="-128"/>
              </a:rPr>
              <a:t>建物や設備の老朽化に伴う改修工事などを</a:t>
            </a:r>
            <a:r>
              <a:rPr kumimoji="1" lang="ja-JP" altLang="en-US" sz="1000" dirty="0" smtClean="0">
                <a:latin typeface="ＭＳ Ｐ明朝" panose="02020600040205080304" pitchFamily="18" charset="-128"/>
                <a:ea typeface="ＭＳ Ｐ明朝" panose="02020600040205080304" pitchFamily="18" charset="-128"/>
              </a:rPr>
              <a:t>継続的に</a:t>
            </a:r>
            <a:r>
              <a:rPr kumimoji="1" lang="ja-JP" altLang="en-US" sz="1000" dirty="0">
                <a:latin typeface="ＭＳ Ｐ明朝" panose="02020600040205080304" pitchFamily="18" charset="-128"/>
                <a:ea typeface="ＭＳ Ｐ明朝" panose="02020600040205080304" pitchFamily="18" charset="-128"/>
              </a:rPr>
              <a:t>実施</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0" name="テキスト ボックス 39"/>
          <p:cNvSpPr txBox="1"/>
          <p:nvPr/>
        </p:nvSpPr>
        <p:spPr>
          <a:xfrm>
            <a:off x="7806570" y="3265174"/>
            <a:ext cx="2995969" cy="400110"/>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大規模改修などにより慶沢園との一体的活用、利用者サービスの向上、美術館機能の向上などをはかる</a:t>
            </a:r>
            <a:endParaRPr kumimoji="1" lang="en-US" altLang="ja-JP" sz="1000" i="1" dirty="0" smtClean="0">
              <a:solidFill>
                <a:srgbClr val="FF0000"/>
              </a:solidFill>
              <a:latin typeface="ＭＳ Ｐ明朝" panose="02020600040205080304" pitchFamily="18" charset="-128"/>
              <a:ea typeface="ＭＳ Ｐ明朝" panose="02020600040205080304" pitchFamily="18" charset="-128"/>
            </a:endParaRPr>
          </a:p>
        </p:txBody>
      </p:sp>
      <p:sp>
        <p:nvSpPr>
          <p:cNvPr id="41" name="テキスト ボックス 40"/>
          <p:cNvSpPr txBox="1"/>
          <p:nvPr/>
        </p:nvSpPr>
        <p:spPr>
          <a:xfrm>
            <a:off x="3941287" y="4246763"/>
            <a:ext cx="3015569" cy="246221"/>
          </a:xfrm>
          <a:prstGeom prst="rect">
            <a:avLst/>
          </a:prstGeom>
          <a:noFill/>
        </p:spPr>
        <p:txBody>
          <a:bodyPr wrap="none" rtlCol="0">
            <a:spAutoFit/>
          </a:bodyPr>
          <a:lstStyle/>
          <a:p>
            <a:r>
              <a:rPr lang="ja-JP" altLang="en-US" sz="1000" dirty="0" smtClean="0">
                <a:latin typeface="ＭＳ Ｐ明朝" panose="02020600040205080304" pitchFamily="18" charset="-128"/>
                <a:ea typeface="ＭＳ Ｐ明朝" panose="02020600040205080304" pitchFamily="18" charset="-128"/>
              </a:rPr>
              <a:t>休憩所、園路、設備等の改修及び樹木の補植を実施</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2" name="テキスト ボックス 41"/>
          <p:cNvSpPr txBox="1"/>
          <p:nvPr/>
        </p:nvSpPr>
        <p:spPr>
          <a:xfrm>
            <a:off x="4786604" y="4498720"/>
            <a:ext cx="5197257"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周辺と調和の取れた庭園として管理を行うとともに、美術館との連携による一体的な</a:t>
            </a:r>
            <a:r>
              <a:rPr lang="ja-JP" altLang="en-US" sz="1000" i="1" dirty="0">
                <a:solidFill>
                  <a:srgbClr val="FF0000"/>
                </a:solidFill>
                <a:latin typeface="ＭＳ Ｐ明朝" panose="02020600040205080304" pitchFamily="18" charset="-128"/>
                <a:ea typeface="ＭＳ Ｐ明朝" panose="02020600040205080304" pitchFamily="18" charset="-128"/>
              </a:rPr>
              <a:t>活用を</a:t>
            </a:r>
            <a:r>
              <a:rPr lang="ja-JP" altLang="en-US" sz="1000" i="1" dirty="0" smtClean="0">
                <a:solidFill>
                  <a:srgbClr val="FF0000"/>
                </a:solidFill>
                <a:latin typeface="ＭＳ Ｐ明朝" panose="02020600040205080304" pitchFamily="18" charset="-128"/>
                <a:ea typeface="ＭＳ Ｐ明朝" panose="02020600040205080304" pitchFamily="18" charset="-128"/>
              </a:rPr>
              <a:t>検討</a:t>
            </a:r>
            <a:endParaRPr lang="en-US" altLang="ja-JP" sz="1000" i="1" dirty="0">
              <a:solidFill>
                <a:srgbClr val="FF0000"/>
              </a:solidFill>
              <a:latin typeface="ＭＳ Ｐ明朝" panose="02020600040205080304" pitchFamily="18" charset="-128"/>
              <a:ea typeface="ＭＳ Ｐ明朝" panose="02020600040205080304" pitchFamily="18" charset="-128"/>
            </a:endParaRPr>
          </a:p>
        </p:txBody>
      </p:sp>
      <p:sp>
        <p:nvSpPr>
          <p:cNvPr id="43" name="テキスト ボックス 42"/>
          <p:cNvSpPr txBox="1"/>
          <p:nvPr/>
        </p:nvSpPr>
        <p:spPr>
          <a:xfrm>
            <a:off x="3828554" y="4538887"/>
            <a:ext cx="697627"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改修工事</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4" name="テキスト ボックス 43"/>
          <p:cNvSpPr txBox="1"/>
          <p:nvPr/>
        </p:nvSpPr>
        <p:spPr>
          <a:xfrm>
            <a:off x="3359493" y="4880848"/>
            <a:ext cx="2207656" cy="246221"/>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＜エントランスエリア</a:t>
            </a:r>
            <a:r>
              <a:rPr lang="ja-JP" altLang="en-US" sz="1000" dirty="0">
                <a:latin typeface="ＭＳ Ｐ明朝" panose="02020600040205080304" pitchFamily="18" charset="-128"/>
                <a:ea typeface="ＭＳ Ｐ明朝" panose="02020600040205080304" pitchFamily="18" charset="-128"/>
              </a:rPr>
              <a:t>・茶臼山北</a:t>
            </a:r>
            <a:r>
              <a:rPr lang="ja-JP" altLang="en-US" sz="1000" dirty="0" smtClean="0">
                <a:latin typeface="ＭＳ Ｐ明朝" panose="02020600040205080304" pitchFamily="18" charset="-128"/>
                <a:ea typeface="ＭＳ Ｐ明朝" panose="02020600040205080304" pitchFamily="18" charset="-128"/>
              </a:rPr>
              <a:t>東部</a:t>
            </a:r>
            <a:r>
              <a:rPr kumimoji="1" lang="ja-JP" altLang="en-US" sz="1000" dirty="0" smtClean="0">
                <a:latin typeface="ＭＳ Ｐ明朝" panose="02020600040205080304" pitchFamily="18" charset="-128"/>
                <a:ea typeface="ＭＳ Ｐ明朝" panose="02020600040205080304" pitchFamily="18" charset="-128"/>
              </a:rPr>
              <a:t>＞</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5" name="テキスト ボックス 44"/>
          <p:cNvSpPr txBox="1"/>
          <p:nvPr/>
        </p:nvSpPr>
        <p:spPr>
          <a:xfrm>
            <a:off x="3602792" y="5026460"/>
            <a:ext cx="69762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事業者</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公募</a:t>
            </a:r>
            <a:r>
              <a:rPr lang="ja-JP" altLang="en-US" sz="1000" dirty="0">
                <a:latin typeface="ＭＳ Ｐ明朝" panose="02020600040205080304" pitchFamily="18" charset="-128"/>
                <a:ea typeface="ＭＳ Ｐ明朝" panose="02020600040205080304" pitchFamily="18" charset="-128"/>
              </a:rPr>
              <a:t>開始</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4264907" y="5018284"/>
            <a:ext cx="569387"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事業者</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決定</a:t>
            </a:r>
            <a:endParaRPr kumimoji="1" lang="en-US" altLang="ja-JP" sz="1000" dirty="0" smtClean="0">
              <a:latin typeface="ＭＳ Ｐ明朝" panose="02020600040205080304" pitchFamily="18" charset="-128"/>
              <a:ea typeface="ＭＳ Ｐ明朝" panose="02020600040205080304" pitchFamily="18" charset="-128"/>
            </a:endParaRPr>
          </a:p>
        </p:txBody>
      </p:sp>
      <p:sp>
        <p:nvSpPr>
          <p:cNvPr id="47" name="テキスト ボックス 46"/>
          <p:cNvSpPr txBox="1"/>
          <p:nvPr/>
        </p:nvSpPr>
        <p:spPr>
          <a:xfrm>
            <a:off x="7384278" y="5035227"/>
            <a:ext cx="3270903" cy="400110"/>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民間事業者に</a:t>
            </a:r>
            <a:r>
              <a:rPr lang="ja-JP" altLang="en-US" sz="1000" i="1" dirty="0">
                <a:solidFill>
                  <a:srgbClr val="FF0000"/>
                </a:solidFill>
                <a:latin typeface="ＭＳ Ｐ明朝" panose="02020600040205080304" pitchFamily="18" charset="-128"/>
                <a:ea typeface="ＭＳ Ｐ明朝" panose="02020600040205080304" pitchFamily="18" charset="-128"/>
              </a:rPr>
              <a:t>より</a:t>
            </a:r>
            <a:r>
              <a:rPr lang="ja-JP" altLang="en-US" sz="1000" i="1" dirty="0" smtClean="0">
                <a:solidFill>
                  <a:srgbClr val="FF0000"/>
                </a:solidFill>
                <a:latin typeface="ＭＳ Ｐ明朝" panose="02020600040205080304" pitchFamily="18" charset="-128"/>
                <a:ea typeface="ＭＳ Ｐ明朝" panose="02020600040205080304" pitchFamily="18" charset="-128"/>
              </a:rPr>
              <a:t>、エントランスエリア</a:t>
            </a:r>
            <a:r>
              <a:rPr lang="ja-JP" altLang="en-US" sz="1000" i="1" dirty="0">
                <a:solidFill>
                  <a:srgbClr val="FF0000"/>
                </a:solidFill>
                <a:latin typeface="ＭＳ Ｐ明朝" panose="02020600040205080304" pitchFamily="18" charset="-128"/>
                <a:ea typeface="ＭＳ Ｐ明朝" panose="02020600040205080304" pitchFamily="18" charset="-128"/>
              </a:rPr>
              <a:t>等</a:t>
            </a:r>
            <a:r>
              <a:rPr lang="ja-JP" altLang="en-US" sz="1000" i="1" dirty="0" smtClean="0">
                <a:solidFill>
                  <a:srgbClr val="FF0000"/>
                </a:solidFill>
                <a:latin typeface="ＭＳ Ｐ明朝" panose="02020600040205080304" pitchFamily="18" charset="-128"/>
                <a:ea typeface="ＭＳ Ｐ明朝" panose="02020600040205080304" pitchFamily="18" charset="-128"/>
              </a:rPr>
              <a:t>の管理運営、イベント開催やプロモーション</a:t>
            </a:r>
            <a:r>
              <a:rPr lang="ja-JP" altLang="en-US" sz="1000" i="1" dirty="0">
                <a:solidFill>
                  <a:srgbClr val="FF0000"/>
                </a:solidFill>
                <a:latin typeface="ＭＳ Ｐ明朝" panose="02020600040205080304" pitchFamily="18" charset="-128"/>
                <a:ea typeface="ＭＳ Ｐ明朝" panose="02020600040205080304" pitchFamily="18" charset="-128"/>
              </a:rPr>
              <a:t>等の賑わい</a:t>
            </a:r>
            <a:r>
              <a:rPr lang="ja-JP" altLang="en-US" sz="1000" i="1" dirty="0" smtClean="0">
                <a:solidFill>
                  <a:srgbClr val="FF0000"/>
                </a:solidFill>
                <a:latin typeface="ＭＳ Ｐ明朝" panose="02020600040205080304" pitchFamily="18" charset="-128"/>
                <a:ea typeface="ＭＳ Ｐ明朝" panose="02020600040205080304" pitchFamily="18" charset="-128"/>
              </a:rPr>
              <a:t>創出を一体的に実施</a:t>
            </a:r>
            <a:endParaRPr kumimoji="1" lang="en-US" altLang="ja-JP" sz="1000" i="1" dirty="0" smtClean="0">
              <a:solidFill>
                <a:srgbClr val="FF0000"/>
              </a:solidFill>
              <a:latin typeface="ＭＳ Ｐ明朝" panose="02020600040205080304" pitchFamily="18" charset="-128"/>
              <a:ea typeface="ＭＳ Ｐ明朝" panose="02020600040205080304" pitchFamily="18" charset="-128"/>
            </a:endParaRPr>
          </a:p>
        </p:txBody>
      </p:sp>
      <p:sp>
        <p:nvSpPr>
          <p:cNvPr id="48" name="テキスト ボックス 47"/>
          <p:cNvSpPr txBox="1"/>
          <p:nvPr/>
        </p:nvSpPr>
        <p:spPr>
          <a:xfrm>
            <a:off x="5057652" y="5532486"/>
            <a:ext cx="5708614" cy="400110"/>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・公園全体で統一された案内サイン設置など公園の一体的マネジメントを実施</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a:t>
            </a:r>
            <a:r>
              <a:rPr lang="en-US" altLang="ja-JP" sz="1000" i="1" spc="-100" dirty="0" smtClean="0">
                <a:solidFill>
                  <a:srgbClr val="FF0000"/>
                </a:solidFill>
                <a:latin typeface="ＭＳ Ｐ明朝" pitchFamily="18" charset="-128"/>
                <a:ea typeface="ＭＳ Ｐ明朝" pitchFamily="18" charset="-128"/>
              </a:rPr>
              <a:t>Osaka </a:t>
            </a:r>
            <a:r>
              <a:rPr lang="en-US" altLang="ja-JP" sz="1000" i="1" spc="-100" dirty="0">
                <a:solidFill>
                  <a:srgbClr val="FF0000"/>
                </a:solidFill>
                <a:latin typeface="ＭＳ Ｐ明朝" pitchFamily="18" charset="-128"/>
                <a:ea typeface="ＭＳ Ｐ明朝" pitchFamily="18" charset="-128"/>
              </a:rPr>
              <a:t>Metro</a:t>
            </a: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動物園前駅のわくわく感の創出をはじめとして、公園を中心としたエリアプロモーションを実施</a:t>
            </a:r>
            <a:endParaRPr kumimoji="1" lang="en-US" altLang="ja-JP" sz="1000" i="1" dirty="0" smtClean="0">
              <a:solidFill>
                <a:srgbClr val="FF0000"/>
              </a:solidFill>
              <a:latin typeface="ＭＳ Ｐ明朝" panose="02020600040205080304" pitchFamily="18" charset="-128"/>
              <a:ea typeface="ＭＳ Ｐ明朝" panose="02020600040205080304" pitchFamily="18" charset="-128"/>
            </a:endParaRPr>
          </a:p>
        </p:txBody>
      </p:sp>
      <p:sp>
        <p:nvSpPr>
          <p:cNvPr id="51" name="円/楕円 50"/>
          <p:cNvSpPr/>
          <p:nvPr/>
        </p:nvSpPr>
        <p:spPr>
          <a:xfrm>
            <a:off x="2780200" y="3588282"/>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5952000" y="262535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58" name="テキスト ボックス 57"/>
          <p:cNvSpPr txBox="1"/>
          <p:nvPr/>
        </p:nvSpPr>
        <p:spPr>
          <a:xfrm>
            <a:off x="5525221" y="2250293"/>
            <a:ext cx="1559376"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天王寺動物園</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ゲートエリア魅力向上事業者決定</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59" name="テキスト ボックス 58"/>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60" name="グループ化 59"/>
          <p:cNvGrpSpPr/>
          <p:nvPr/>
        </p:nvGrpSpPr>
        <p:grpSpPr>
          <a:xfrm>
            <a:off x="4882148" y="409610"/>
            <a:ext cx="7279465" cy="516139"/>
            <a:chOff x="4882148" y="409610"/>
            <a:chExt cx="7279465" cy="516139"/>
          </a:xfrm>
        </p:grpSpPr>
        <p:cxnSp>
          <p:nvCxnSpPr>
            <p:cNvPr id="61" name="直線コネクタ 60"/>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63" name="直線コネクタ 62"/>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65" name="直線コネクタ 64"/>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67" name="テキスト ボックス 66"/>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68" name="テキスト ボックス 67"/>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69" name="角丸四角形 68"/>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円/楕円 69"/>
          <p:cNvSpPr/>
          <p:nvPr/>
        </p:nvSpPr>
        <p:spPr>
          <a:xfrm>
            <a:off x="6044466" y="3582707"/>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6606177" y="3587055"/>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5287795" y="3217548"/>
            <a:ext cx="1074523"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大規模改修基本計画案作成</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73" name="テキスト ボックス 72"/>
          <p:cNvSpPr txBox="1"/>
          <p:nvPr/>
        </p:nvSpPr>
        <p:spPr>
          <a:xfrm>
            <a:off x="6201520" y="3688164"/>
            <a:ext cx="1164480" cy="400110"/>
          </a:xfrm>
          <a:prstGeom prst="rect">
            <a:avLst/>
          </a:prstGeom>
          <a:noFill/>
        </p:spPr>
        <p:txBody>
          <a:bodyPr wrap="squar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大規模改修事業手法検討調査</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77" name="円/楕円 76"/>
          <p:cNvSpPr/>
          <p:nvPr/>
        </p:nvSpPr>
        <p:spPr>
          <a:xfrm>
            <a:off x="3572368" y="3587055"/>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矢印コネクタ 77"/>
          <p:cNvCxnSpPr/>
          <p:nvPr/>
        </p:nvCxnSpPr>
        <p:spPr>
          <a:xfrm flipV="1">
            <a:off x="2264269" y="1789123"/>
            <a:ext cx="1269999" cy="14827"/>
          </a:xfrm>
          <a:prstGeom prst="straightConnector1">
            <a:avLst/>
          </a:prstGeom>
          <a:ln w="25400">
            <a:prstDash val="sysDot"/>
            <a:headEnd type="none" w="lg" len="lg"/>
            <a:tailEnd type="none"/>
          </a:ln>
        </p:spPr>
        <p:style>
          <a:lnRef idx="1">
            <a:schemeClr val="accent1"/>
          </a:lnRef>
          <a:fillRef idx="0">
            <a:schemeClr val="accent1"/>
          </a:fillRef>
          <a:effectRef idx="0">
            <a:schemeClr val="accent1"/>
          </a:effectRef>
          <a:fontRef idx="minor">
            <a:schemeClr val="tx1"/>
          </a:fontRef>
        </p:style>
      </p:cxnSp>
      <p:sp>
        <p:nvSpPr>
          <p:cNvPr id="79" name="円/楕円 78"/>
          <p:cNvSpPr/>
          <p:nvPr/>
        </p:nvSpPr>
        <p:spPr>
          <a:xfrm>
            <a:off x="4156866" y="3572538"/>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p:cNvSpPr txBox="1"/>
          <p:nvPr/>
        </p:nvSpPr>
        <p:spPr>
          <a:xfrm>
            <a:off x="4776995" y="5074051"/>
            <a:ext cx="2339102" cy="246221"/>
          </a:xfrm>
          <a:prstGeom prst="rect">
            <a:avLst/>
          </a:prstGeom>
          <a:noFill/>
        </p:spPr>
        <p:txBody>
          <a:bodyPr wrap="non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エントランスエリア リニューアル オープン</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81" name="円/楕円 80"/>
          <p:cNvSpPr/>
          <p:nvPr/>
        </p:nvSpPr>
        <p:spPr>
          <a:xfrm>
            <a:off x="4987671" y="5421464"/>
            <a:ext cx="144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4929395" y="5226451"/>
            <a:ext cx="2488182" cy="246221"/>
          </a:xfrm>
          <a:prstGeom prst="rect">
            <a:avLst/>
          </a:prstGeom>
          <a:noFill/>
        </p:spPr>
        <p:txBody>
          <a:bodyPr wrap="none" rtlCol="0">
            <a:spAutoFit/>
          </a:bodyPr>
          <a:lstStyle/>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茶臼山北東部エリア リニューアル オープン</a:t>
            </a:r>
            <a:endParaRPr kumimoji="1"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74" name="テキスト ボックス 73"/>
          <p:cNvSpPr txBox="1"/>
          <p:nvPr/>
        </p:nvSpPr>
        <p:spPr>
          <a:xfrm>
            <a:off x="4209100" y="2873246"/>
            <a:ext cx="2351926" cy="246221"/>
          </a:xfrm>
          <a:prstGeom prst="rect">
            <a:avLst/>
          </a:prstGeom>
          <a:noFill/>
        </p:spPr>
        <p:txBody>
          <a:bodyPr wrap="none" rtlCol="0">
            <a:spAutoFit/>
          </a:bodyPr>
          <a:lstStyle/>
          <a:p>
            <a:r>
              <a:rPr lang="ja-JP" altLang="en-US" sz="1000" dirty="0" smtClean="0">
                <a:solidFill>
                  <a:srgbClr val="0000CC"/>
                </a:solidFill>
                <a:latin typeface="ＭＳ Ｐ明朝" panose="02020600040205080304" pitchFamily="18" charset="-128"/>
                <a:ea typeface="ＭＳ Ｐ明朝" panose="02020600040205080304" pitchFamily="18" charset="-128"/>
              </a:rPr>
              <a:t>★</a:t>
            </a:r>
            <a:r>
              <a:rPr kumimoji="1" lang="ja-JP" altLang="en-US" sz="1000" dirty="0" smtClean="0">
                <a:solidFill>
                  <a:srgbClr val="0000CC"/>
                </a:solidFill>
                <a:latin typeface="ＭＳ Ｐ明朝" panose="02020600040205080304" pitchFamily="18" charset="-128"/>
                <a:ea typeface="ＭＳ Ｐ明朝" panose="02020600040205080304" pitchFamily="18" charset="-128"/>
              </a:rPr>
              <a:t>天王寺動物園開園</a:t>
            </a:r>
            <a:r>
              <a:rPr kumimoji="1" lang="en-US" altLang="ja-JP" sz="1000" dirty="0" smtClean="0">
                <a:solidFill>
                  <a:srgbClr val="0000CC"/>
                </a:solidFill>
                <a:latin typeface="ＭＳ Ｐ明朝" panose="02020600040205080304" pitchFamily="18" charset="-128"/>
                <a:ea typeface="ＭＳ Ｐ明朝" panose="02020600040205080304" pitchFamily="18" charset="-128"/>
              </a:rPr>
              <a:t>100</a:t>
            </a:r>
            <a:r>
              <a:rPr kumimoji="1" lang="ja-JP" altLang="en-US" sz="1000" dirty="0" smtClean="0">
                <a:solidFill>
                  <a:srgbClr val="0000CC"/>
                </a:solidFill>
                <a:latin typeface="ＭＳ Ｐ明朝" panose="02020600040205080304" pitchFamily="18" charset="-128"/>
                <a:ea typeface="ＭＳ Ｐ明朝" panose="02020600040205080304" pitchFamily="18" charset="-128"/>
              </a:rPr>
              <a:t>周年</a:t>
            </a:r>
            <a:r>
              <a:rPr kumimoji="1" lang="en-US" altLang="ja-JP" sz="1000" dirty="0" smtClean="0">
                <a:solidFill>
                  <a:srgbClr val="0000CC"/>
                </a:solidFill>
                <a:latin typeface="ＭＳ Ｐ明朝" panose="02020600040205080304" pitchFamily="18" charset="-128"/>
                <a:ea typeface="ＭＳ Ｐ明朝" panose="02020600040205080304" pitchFamily="18" charset="-128"/>
              </a:rPr>
              <a:t>(2015.1.1</a:t>
            </a:r>
            <a:r>
              <a:rPr kumimoji="1" lang="ja-JP" altLang="en-US" sz="1000" dirty="0" smtClean="0">
                <a:solidFill>
                  <a:srgbClr val="0000CC"/>
                </a:solidFill>
                <a:latin typeface="ＭＳ Ｐ明朝" panose="02020600040205080304" pitchFamily="18" charset="-128"/>
                <a:ea typeface="ＭＳ Ｐ明朝" panose="02020600040205080304" pitchFamily="18" charset="-128"/>
              </a:rPr>
              <a:t>）</a:t>
            </a:r>
            <a:endParaRPr kumimoji="1"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7973494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endParaRPr lang="en-US" altLang="ja-JP" sz="2000" b="1" dirty="0">
              <a:solidFill>
                <a:schemeClr val="bg1"/>
              </a:solidFill>
              <a:latin typeface="ＭＳ ゴシック" pitchFamily="49" charset="-128"/>
              <a:ea typeface="ＭＳ ゴシック" pitchFamily="49" charset="-128"/>
            </a:endParaRPr>
          </a:p>
        </p:txBody>
      </p:sp>
      <p:sp>
        <p:nvSpPr>
          <p:cNvPr id="6" name="テキスト ボックス 5"/>
          <p:cNvSpPr txBox="1"/>
          <p:nvPr/>
        </p:nvSpPr>
        <p:spPr>
          <a:xfrm>
            <a:off x="1261584" y="476672"/>
            <a:ext cx="9684000" cy="6192688"/>
          </a:xfrm>
          <a:prstGeom prst="rect">
            <a:avLst/>
          </a:prstGeom>
          <a:noFill/>
          <a:ln>
            <a:solidFill>
              <a:schemeClr val="tx1"/>
            </a:solidFill>
            <a:prstDash val="sysDash"/>
          </a:ln>
        </p:spPr>
        <p:txBody>
          <a:bodyPr wrap="square" rtlCol="0">
            <a:noAutofit/>
          </a:bodyPr>
          <a:lstStyle/>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pSp>
        <p:nvGrpSpPr>
          <p:cNvPr id="2" name="グループ化 14"/>
          <p:cNvGrpSpPr>
            <a:grpSpLocks noChangeAspect="1"/>
          </p:cNvGrpSpPr>
          <p:nvPr/>
        </p:nvGrpSpPr>
        <p:grpSpPr>
          <a:xfrm>
            <a:off x="8688290" y="583513"/>
            <a:ext cx="1974379" cy="2309254"/>
            <a:chOff x="7333954" y="692696"/>
            <a:chExt cx="2248776" cy="2630192"/>
          </a:xfrm>
        </p:grpSpPr>
        <p:grpSp>
          <p:nvGrpSpPr>
            <p:cNvPr id="3" name="グループ化 10"/>
            <p:cNvGrpSpPr/>
            <p:nvPr/>
          </p:nvGrpSpPr>
          <p:grpSpPr>
            <a:xfrm>
              <a:off x="7401273" y="692696"/>
              <a:ext cx="2181457" cy="2630192"/>
              <a:chOff x="7401273" y="692696"/>
              <a:chExt cx="2181457" cy="2630192"/>
            </a:xfrm>
          </p:grpSpPr>
          <p:pic>
            <p:nvPicPr>
              <p:cNvPr id="1027" name="Picture 3"/>
              <p:cNvPicPr>
                <a:picLocks noChangeAspect="1" noChangeArrowheads="1"/>
              </p:cNvPicPr>
              <p:nvPr/>
            </p:nvPicPr>
            <p:blipFill>
              <a:blip r:embed="rId3" cstate="email"/>
              <a:srcRect/>
              <a:stretch>
                <a:fillRect/>
              </a:stretch>
            </p:blipFill>
            <p:spPr bwMode="auto">
              <a:xfrm>
                <a:off x="7401273" y="692696"/>
                <a:ext cx="2181457" cy="2630192"/>
              </a:xfrm>
              <a:prstGeom prst="rect">
                <a:avLst/>
              </a:prstGeom>
              <a:noFill/>
              <a:ln w="9525">
                <a:noFill/>
                <a:miter lim="800000"/>
                <a:headEnd/>
                <a:tailEnd/>
              </a:ln>
            </p:spPr>
          </p:pic>
          <p:sp>
            <p:nvSpPr>
              <p:cNvPr id="9" name="角丸四角形 8"/>
              <p:cNvSpPr/>
              <p:nvPr/>
            </p:nvSpPr>
            <p:spPr>
              <a:xfrm>
                <a:off x="8765614" y="2436128"/>
                <a:ext cx="72008" cy="720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0" name="テキスト ボックス 9"/>
            <p:cNvSpPr txBox="1"/>
            <p:nvPr/>
          </p:nvSpPr>
          <p:spPr>
            <a:xfrm>
              <a:off x="7333954" y="1300118"/>
              <a:ext cx="1066203" cy="289205"/>
            </a:xfrm>
            <a:prstGeom prst="rect">
              <a:avLst/>
            </a:prstGeom>
            <a:noFill/>
          </p:spPr>
          <p:txBody>
            <a:bodyPr wrap="square" rtlCol="0">
              <a:spAutoFit/>
            </a:bodyPr>
            <a:lstStyle/>
            <a:p>
              <a:r>
                <a:rPr lang="ja-JP" altLang="en-US" sz="1050" dirty="0"/>
                <a:t>天王寺公園</a:t>
              </a:r>
            </a:p>
          </p:txBody>
        </p:sp>
        <p:cxnSp>
          <p:nvCxnSpPr>
            <p:cNvPr id="12" name="直線矢印コネクタ 11"/>
            <p:cNvCxnSpPr/>
            <p:nvPr/>
          </p:nvCxnSpPr>
          <p:spPr>
            <a:xfrm>
              <a:off x="7977336" y="1556792"/>
              <a:ext cx="792088" cy="8640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8" name="テキスト ボックス 67"/>
          <p:cNvSpPr txBox="1"/>
          <p:nvPr/>
        </p:nvSpPr>
        <p:spPr>
          <a:xfrm>
            <a:off x="1343472" y="580715"/>
            <a:ext cx="7344816" cy="2790508"/>
          </a:xfrm>
          <a:prstGeom prst="rect">
            <a:avLst/>
          </a:prstGeom>
          <a:noFill/>
        </p:spPr>
        <p:txBody>
          <a:bodyPr wrap="square" rtlCol="0">
            <a:spAutoFit/>
          </a:bodyPr>
          <a:lstStyle/>
          <a:p>
            <a:pPr>
              <a:spcAft>
                <a:spcPts val="600"/>
              </a:spcAft>
            </a:pPr>
            <a:r>
              <a:rPr lang="en-US" altLang="ja-JP" sz="1400" dirty="0">
                <a:latin typeface="+mj-ea"/>
                <a:ea typeface="+mj-ea"/>
              </a:rPr>
              <a:t>【</a:t>
            </a:r>
            <a:r>
              <a:rPr lang="ja-JP" altLang="en-US" sz="1400" dirty="0">
                <a:latin typeface="+mj-ea"/>
                <a:ea typeface="+mj-ea"/>
              </a:rPr>
              <a:t>概要</a:t>
            </a:r>
            <a:r>
              <a:rPr lang="en-US" altLang="ja-JP" sz="1400" dirty="0">
                <a:latin typeface="+mj-ea"/>
                <a:ea typeface="+mj-ea"/>
              </a:rPr>
              <a:t>】</a:t>
            </a:r>
          </a:p>
          <a:p>
            <a:pPr marL="82800" indent="-82800"/>
            <a:r>
              <a:rPr lang="ja-JP" altLang="en-US" sz="1300" dirty="0">
                <a:latin typeface="ＭＳ Ｐ明朝" pitchFamily="18" charset="-128"/>
                <a:ea typeface="ＭＳ Ｐ明朝" pitchFamily="18" charset="-128"/>
              </a:rPr>
              <a:t>・大阪の南の玄関口で大阪第３のターミナル駅に近接する都心型の公園（約</a:t>
            </a:r>
            <a:r>
              <a:rPr lang="en-US" altLang="ja-JP" sz="1300" dirty="0">
                <a:latin typeface="ＭＳ Ｐ明朝" pitchFamily="18" charset="-128"/>
                <a:ea typeface="ＭＳ Ｐ明朝" pitchFamily="18" charset="-128"/>
              </a:rPr>
              <a:t>26ha</a:t>
            </a:r>
            <a:r>
              <a:rPr lang="ja-JP" altLang="en-US" sz="1300" dirty="0">
                <a:latin typeface="ＭＳ Ｐ明朝" pitchFamily="18" charset="-128"/>
                <a:ea typeface="ＭＳ Ｐ明朝" pitchFamily="18" charset="-128"/>
              </a:rPr>
              <a:t>の有料公園）。</a:t>
            </a:r>
            <a:endParaRPr lang="en-US" altLang="ja-JP" sz="1300" dirty="0">
              <a:latin typeface="ＭＳ Ｐ明朝" pitchFamily="18" charset="-128"/>
              <a:ea typeface="ＭＳ Ｐ明朝" pitchFamily="18" charset="-128"/>
            </a:endParaRPr>
          </a:p>
          <a:p>
            <a:pPr>
              <a:spcBef>
                <a:spcPts val="300"/>
              </a:spcBef>
            </a:pPr>
            <a:r>
              <a:rPr lang="ja-JP" altLang="en-US" sz="1000" dirty="0">
                <a:latin typeface="ＭＳ Ｐ明朝" pitchFamily="18" charset="-128"/>
                <a:ea typeface="ＭＳ Ｐ明朝" pitchFamily="18" charset="-128"/>
              </a:rPr>
              <a:t>    　</a:t>
            </a:r>
            <a:r>
              <a:rPr lang="en-US" altLang="ja-JP" sz="1000" spc="-100" dirty="0" smtClean="0">
                <a:latin typeface="ＭＳ Ｐ明朝" pitchFamily="18" charset="-128"/>
                <a:ea typeface="ＭＳ Ｐ明朝" pitchFamily="18" charset="-128"/>
              </a:rPr>
              <a:t>Osaka </a:t>
            </a:r>
            <a:r>
              <a:rPr lang="en-US" altLang="ja-JP" sz="1000" spc="-100" dirty="0">
                <a:latin typeface="ＭＳ Ｐ明朝" pitchFamily="18" charset="-128"/>
                <a:ea typeface="ＭＳ Ｐ明朝" pitchFamily="18" charset="-128"/>
              </a:rPr>
              <a:t>Metro</a:t>
            </a:r>
            <a:r>
              <a:rPr lang="ja-JP" altLang="en-US" sz="1000" dirty="0" smtClean="0">
                <a:latin typeface="ＭＳ Ｐ明朝" pitchFamily="18" charset="-128"/>
                <a:ea typeface="ＭＳ Ｐ明朝" pitchFamily="18" charset="-128"/>
              </a:rPr>
              <a:t>天王寺駅</a:t>
            </a:r>
            <a:r>
              <a:rPr lang="ja-JP" altLang="en-US" sz="1000" dirty="0">
                <a:latin typeface="ＭＳ Ｐ明朝" pitchFamily="18" charset="-128"/>
                <a:ea typeface="ＭＳ Ｐ明朝" pitchFamily="18" charset="-128"/>
              </a:rPr>
              <a:t>（御堂筋線・谷町線）、</a:t>
            </a:r>
            <a:r>
              <a:rPr lang="en-US" altLang="ja-JP" sz="1000" dirty="0">
                <a:latin typeface="ＭＳ Ｐ明朝" pitchFamily="18" charset="-128"/>
                <a:ea typeface="ＭＳ Ｐ明朝" pitchFamily="18" charset="-128"/>
              </a:rPr>
              <a:t>JR</a:t>
            </a:r>
            <a:r>
              <a:rPr lang="ja-JP" altLang="en-US" sz="1000" dirty="0">
                <a:latin typeface="ＭＳ Ｐ明朝" pitchFamily="18" charset="-128"/>
                <a:ea typeface="ＭＳ Ｐ明朝" pitchFamily="18" charset="-128"/>
              </a:rPr>
              <a:t>天王寺駅、近鉄阿部野橋駅</a:t>
            </a:r>
            <a:r>
              <a:rPr lang="ja-JP" altLang="en-US" sz="1000" dirty="0" smtClean="0">
                <a:latin typeface="ＭＳ Ｐ明朝" pitchFamily="18" charset="-128"/>
                <a:ea typeface="ＭＳ Ｐ明朝" pitchFamily="18" charset="-128"/>
              </a:rPr>
              <a:t>、</a:t>
            </a:r>
            <a:r>
              <a:rPr lang="en-US" altLang="ja-JP" sz="1000" spc="-100" dirty="0" smtClean="0">
                <a:latin typeface="ＭＳ Ｐ明朝" pitchFamily="18" charset="-128"/>
                <a:ea typeface="ＭＳ Ｐ明朝" pitchFamily="18" charset="-128"/>
              </a:rPr>
              <a:t>Osaka </a:t>
            </a:r>
            <a:r>
              <a:rPr lang="en-US" altLang="ja-JP" sz="1000" spc="-100" dirty="0">
                <a:latin typeface="ＭＳ Ｐ明朝" pitchFamily="18" charset="-128"/>
                <a:ea typeface="ＭＳ Ｐ明朝" pitchFamily="18" charset="-128"/>
              </a:rPr>
              <a:t>Metro</a:t>
            </a:r>
            <a:r>
              <a:rPr lang="ja-JP" altLang="en-US" sz="1000" dirty="0" smtClean="0">
                <a:latin typeface="ＭＳ Ｐ明朝" pitchFamily="18" charset="-128"/>
                <a:ea typeface="ＭＳ Ｐ明朝" pitchFamily="18" charset="-128"/>
              </a:rPr>
              <a:t>動物園前駅</a:t>
            </a:r>
            <a:r>
              <a:rPr lang="ja-JP" altLang="en-US" sz="1000" dirty="0">
                <a:latin typeface="ＭＳ Ｐ明朝" pitchFamily="18" charset="-128"/>
                <a:ea typeface="ＭＳ Ｐ明朝" pitchFamily="18" charset="-128"/>
              </a:rPr>
              <a:t>（御堂筋線）の</a:t>
            </a:r>
            <a:endParaRPr lang="en-US" altLang="ja-JP" sz="1000" dirty="0">
              <a:latin typeface="ＭＳ Ｐ明朝" pitchFamily="18" charset="-128"/>
              <a:ea typeface="ＭＳ Ｐ明朝" pitchFamily="18" charset="-128"/>
            </a:endParaRPr>
          </a:p>
          <a:p>
            <a:pPr>
              <a:spcBef>
                <a:spcPts val="300"/>
              </a:spcBef>
            </a:pPr>
            <a:r>
              <a:rPr lang="en-US" altLang="ja-JP" sz="1000" dirty="0">
                <a:latin typeface="ＭＳ Ｐ明朝" pitchFamily="18" charset="-128"/>
                <a:ea typeface="ＭＳ Ｐ明朝" pitchFamily="18" charset="-128"/>
              </a:rPr>
              <a:t>    </a:t>
            </a:r>
            <a:r>
              <a:rPr lang="ja-JP" altLang="en-US" sz="1000" dirty="0">
                <a:latin typeface="ＭＳ Ｐ明朝" pitchFamily="18" charset="-128"/>
                <a:ea typeface="ＭＳ Ｐ明朝" pitchFamily="18" charset="-128"/>
              </a:rPr>
              <a:t>　</a:t>
            </a:r>
            <a:r>
              <a:rPr lang="en-US" altLang="ja-JP" sz="1000" dirty="0">
                <a:latin typeface="ＭＳ Ｐ明朝" pitchFamily="18" charset="-128"/>
                <a:ea typeface="ＭＳ Ｐ明朝" pitchFamily="18" charset="-128"/>
              </a:rPr>
              <a:t> </a:t>
            </a:r>
            <a:r>
              <a:rPr lang="ja-JP" altLang="en-US" sz="1000" dirty="0">
                <a:latin typeface="ＭＳ Ｐ明朝" pitchFamily="18" charset="-128"/>
                <a:ea typeface="ＭＳ Ｐ明朝" pitchFamily="18" charset="-128"/>
              </a:rPr>
              <a:t>各最寄駅から約５分のアクセス</a:t>
            </a:r>
            <a:endParaRPr lang="en-US" altLang="ja-JP" sz="1000" dirty="0">
              <a:latin typeface="ＭＳ Ｐ明朝" pitchFamily="18" charset="-128"/>
              <a:ea typeface="ＭＳ Ｐ明朝" pitchFamily="18" charset="-128"/>
            </a:endParaRPr>
          </a:p>
          <a:p>
            <a:pPr marL="82800" indent="-82800">
              <a:spcBef>
                <a:spcPts val="400"/>
              </a:spcBef>
            </a:pPr>
            <a:r>
              <a:rPr lang="ja-JP" altLang="en-US" sz="1300" dirty="0">
                <a:latin typeface="ＭＳ Ｐ明朝" pitchFamily="18" charset="-128"/>
                <a:ea typeface="ＭＳ Ｐ明朝" pitchFamily="18" charset="-128"/>
              </a:rPr>
              <a:t>・大阪市内唯一の動物園、美術館、大阪市指定の名勝である庭園、 「大阪冬の陣・夏の陣」の歴史の舞台として知られる茶臼山を有する、歴史と文化と自然が一体となった都市公園。</a:t>
            </a:r>
            <a:endParaRPr lang="en-US" altLang="ja-JP" sz="1300" dirty="0">
              <a:latin typeface="ＭＳ Ｐ明朝" pitchFamily="18" charset="-128"/>
              <a:ea typeface="ＭＳ Ｐ明朝" pitchFamily="18" charset="-128"/>
            </a:endParaRPr>
          </a:p>
          <a:p>
            <a:pPr marL="82800" indent="-82800">
              <a:spcBef>
                <a:spcPts val="400"/>
              </a:spcBef>
            </a:pPr>
            <a:r>
              <a:rPr lang="ja-JP" altLang="en-US" sz="1300" dirty="0">
                <a:latin typeface="ＭＳ Ｐ明朝" pitchFamily="18" charset="-128"/>
                <a:ea typeface="ＭＳ Ｐ明朝" pitchFamily="18" charset="-128"/>
              </a:rPr>
              <a:t>・貴重な歴史文化遺産を数多く有し、大阪のみどりの骨格を形成する貴重な緑空間でもある上町台地の南に位置し、「天王寺・阿倍野地区」を文化観光拠点としていくための核施設。</a:t>
            </a:r>
            <a:endParaRPr lang="en-US" altLang="ja-JP" sz="1300" dirty="0">
              <a:latin typeface="ＭＳ Ｐ明朝" pitchFamily="18" charset="-128"/>
              <a:ea typeface="ＭＳ Ｐ明朝" pitchFamily="18" charset="-128"/>
            </a:endParaRPr>
          </a:p>
          <a:p>
            <a:pPr marL="82800" indent="-82800">
              <a:spcBef>
                <a:spcPts val="400"/>
              </a:spcBef>
            </a:pPr>
            <a:r>
              <a:rPr lang="ja-JP" altLang="en-US" sz="1300" dirty="0">
                <a:latin typeface="ＭＳ Ｐ明朝" pitchFamily="18" charset="-128"/>
                <a:ea typeface="ＭＳ Ｐ明朝" pitchFamily="18" charset="-128"/>
              </a:rPr>
              <a:t>・周辺では、あべのハルカスなどの民間開発によるまちの再生が顕著。</a:t>
            </a:r>
            <a:endParaRPr lang="en-US" altLang="ja-JP" sz="1300" dirty="0">
              <a:latin typeface="ＭＳ Ｐ明朝" pitchFamily="18" charset="-128"/>
              <a:ea typeface="ＭＳ Ｐ明朝" pitchFamily="18" charset="-128"/>
            </a:endParaRPr>
          </a:p>
          <a:p>
            <a:pPr marL="216000" indent="-180000">
              <a:spcBef>
                <a:spcPts val="400"/>
              </a:spcBef>
            </a:pPr>
            <a:r>
              <a:rPr lang="ja-JP" altLang="en-US" sz="1200" dirty="0">
                <a:latin typeface="ＭＳ Ｐ明朝" pitchFamily="18" charset="-128"/>
                <a:ea typeface="ＭＳ Ｐ明朝" pitchFamily="18" charset="-128"/>
              </a:rPr>
              <a:t>　</a:t>
            </a:r>
            <a:endParaRPr lang="en-US" altLang="ja-JP" sz="1200" dirty="0">
              <a:latin typeface="ＭＳ Ｐ明朝" pitchFamily="18" charset="-128"/>
              <a:ea typeface="ＭＳ Ｐ明朝" pitchFamily="18" charset="-128"/>
            </a:endParaRPr>
          </a:p>
          <a:p>
            <a:endParaRPr lang="en-US" altLang="ja-JP" sz="1400" dirty="0"/>
          </a:p>
          <a:p>
            <a:endParaRPr lang="ja-JP" altLang="en-US" sz="1400" dirty="0"/>
          </a:p>
        </p:txBody>
      </p:sp>
      <p:graphicFrame>
        <p:nvGraphicFramePr>
          <p:cNvPr id="70" name="表 69"/>
          <p:cNvGraphicFramePr>
            <a:graphicFrameLocks noGrp="1"/>
          </p:cNvGraphicFramePr>
          <p:nvPr>
            <p:extLst/>
          </p:nvPr>
        </p:nvGraphicFramePr>
        <p:xfrm>
          <a:off x="5940117" y="2963046"/>
          <a:ext cx="4908412" cy="3634307"/>
        </p:xfrm>
        <a:graphic>
          <a:graphicData uri="http://schemas.openxmlformats.org/drawingml/2006/table">
            <a:tbl>
              <a:tblPr>
                <a:tableStyleId>{EB9631B5-78F2-41C9-869B-9F39066F8104}</a:tableStyleId>
              </a:tblPr>
              <a:tblGrid>
                <a:gridCol w="1007634">
                  <a:extLst>
                    <a:ext uri="{9D8B030D-6E8A-4147-A177-3AD203B41FA5}">
                      <a16:colId xmlns:a16="http://schemas.microsoft.com/office/drawing/2014/main" val="20000"/>
                    </a:ext>
                  </a:extLst>
                </a:gridCol>
                <a:gridCol w="3900778">
                  <a:extLst>
                    <a:ext uri="{9D8B030D-6E8A-4147-A177-3AD203B41FA5}">
                      <a16:colId xmlns:a16="http://schemas.microsoft.com/office/drawing/2014/main" val="20001"/>
                    </a:ext>
                  </a:extLst>
                </a:gridCol>
              </a:tblGrid>
              <a:tr h="463313">
                <a:tc>
                  <a:txBody>
                    <a:bodyPr/>
                    <a:lstStyle/>
                    <a:p>
                      <a:pPr algn="ctr">
                        <a:lnSpc>
                          <a:spcPts val="1300"/>
                        </a:lnSpc>
                      </a:pPr>
                      <a:r>
                        <a:rPr kumimoji="1" lang="ja-JP" altLang="en-US" sz="1100" dirty="0" smtClean="0">
                          <a:solidFill>
                            <a:schemeClr val="tx1"/>
                          </a:solidFill>
                          <a:latin typeface="+mn-lt"/>
                          <a:ea typeface="+mn-ea"/>
                        </a:rPr>
                        <a:t>各施設名</a:t>
                      </a:r>
                      <a:endParaRPr kumimoji="1" lang="en-US" altLang="ja-JP" sz="1100" dirty="0" smtClean="0">
                        <a:solidFill>
                          <a:schemeClr val="tx1"/>
                        </a:solidFill>
                        <a:latin typeface="+mn-lt"/>
                        <a:ea typeface="+mn-ea"/>
                      </a:endParaRPr>
                    </a:p>
                    <a:p>
                      <a:pPr algn="ctr">
                        <a:lnSpc>
                          <a:spcPts val="1300"/>
                        </a:lnSpc>
                      </a:pPr>
                      <a:r>
                        <a:rPr kumimoji="1" lang="ja-JP" altLang="en-US" sz="1100" dirty="0" smtClean="0">
                          <a:solidFill>
                            <a:schemeClr val="tx1"/>
                          </a:solidFill>
                          <a:latin typeface="+mn-lt"/>
                          <a:ea typeface="+mn-ea"/>
                        </a:rPr>
                        <a:t>（管理者）</a:t>
                      </a:r>
                      <a:endParaRPr kumimoji="1" lang="ja-JP" altLang="en-US" sz="1100" dirty="0">
                        <a:solidFill>
                          <a:schemeClr val="tx1"/>
                        </a:solidFill>
                        <a:latin typeface="+mn-lt"/>
                        <a:ea typeface="+mn-ea"/>
                      </a:endParaRPr>
                    </a:p>
                  </a:txBody>
                  <a:tcPr marL="36000"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kumimoji="1" lang="ja-JP" altLang="en-US" sz="1100" dirty="0" smtClean="0">
                          <a:solidFill>
                            <a:schemeClr val="tx1"/>
                          </a:solidFill>
                          <a:latin typeface="+mn-lt"/>
                          <a:ea typeface="+mn-ea"/>
                        </a:rPr>
                        <a:t>管理運営の概要</a:t>
                      </a:r>
                      <a:endParaRPr kumimoji="1" lang="ja-JP" altLang="en-US" sz="1100" dirty="0">
                        <a:solidFill>
                          <a:schemeClr val="tx1"/>
                        </a:solidFill>
                        <a:latin typeface="+mn-lt"/>
                        <a:ea typeface="+mn-ea"/>
                      </a:endParaRPr>
                    </a:p>
                  </a:txBody>
                  <a:tcPr marL="72001"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03238">
                <a:tc>
                  <a:txBody>
                    <a:bodyPr/>
                    <a:lstStyle/>
                    <a:p>
                      <a:pPr algn="ctr">
                        <a:lnSpc>
                          <a:spcPts val="1300"/>
                        </a:lnSpc>
                      </a:pPr>
                      <a:r>
                        <a:rPr kumimoji="1" lang="ja-JP" altLang="en-US" sz="1200" dirty="0" smtClean="0">
                          <a:solidFill>
                            <a:schemeClr val="tx1"/>
                          </a:solidFill>
                          <a:latin typeface="+mn-lt"/>
                          <a:ea typeface="+mn-ea"/>
                        </a:rPr>
                        <a:t>①動物園</a:t>
                      </a:r>
                      <a:endParaRPr kumimoji="1" lang="en-US" altLang="ja-JP" sz="120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（天王寺動物</a:t>
                      </a:r>
                      <a:endParaRPr kumimoji="1" lang="en-US" altLang="ja-JP" sz="105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公園事務所）</a:t>
                      </a:r>
                      <a:endParaRPr kumimoji="1" lang="ja-JP" altLang="en-US" sz="1050" dirty="0">
                        <a:solidFill>
                          <a:schemeClr val="tx1"/>
                        </a:solidFill>
                        <a:latin typeface="+mn-lt"/>
                        <a:ea typeface="+mn-ea"/>
                      </a:endParaRPr>
                    </a:p>
                  </a:txBody>
                  <a:tcPr marL="36000"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・動物の飼育、展示、動物ガイドなど教育・普及事業。</a:t>
                      </a:r>
                    </a:p>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　　　年間入園者数は約</a:t>
                      </a:r>
                      <a:r>
                        <a:rPr kumimoji="1" lang="en-US" altLang="ja-JP" sz="1200" strike="noStrike" baseline="0" dirty="0" smtClean="0">
                          <a:solidFill>
                            <a:schemeClr val="tx1"/>
                          </a:solidFill>
                          <a:latin typeface="ＭＳ Ｐ明朝" pitchFamily="18" charset="-128"/>
                          <a:ea typeface="ＭＳ Ｐ明朝" pitchFamily="18" charset="-128"/>
                        </a:rPr>
                        <a:t>174</a:t>
                      </a:r>
                      <a:r>
                        <a:rPr kumimoji="1" lang="ja-JP" altLang="en-US" sz="1200" dirty="0" smtClean="0">
                          <a:solidFill>
                            <a:schemeClr val="tx1"/>
                          </a:solidFill>
                          <a:latin typeface="ＭＳ Ｐ明朝" pitchFamily="18" charset="-128"/>
                          <a:ea typeface="ＭＳ Ｐ明朝" pitchFamily="18" charset="-128"/>
                        </a:rPr>
                        <a:t>万人</a:t>
                      </a:r>
                    </a:p>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　　　飼育動物は</a:t>
                      </a:r>
                      <a:r>
                        <a:rPr kumimoji="1" lang="en-US" altLang="ja-JP" sz="1200" dirty="0" smtClean="0">
                          <a:solidFill>
                            <a:schemeClr val="tx1"/>
                          </a:solidFill>
                          <a:latin typeface="ＭＳ Ｐ明朝" pitchFamily="18" charset="-128"/>
                          <a:ea typeface="ＭＳ Ｐ明朝" pitchFamily="18" charset="-128"/>
                        </a:rPr>
                        <a:t>200</a:t>
                      </a:r>
                      <a:r>
                        <a:rPr kumimoji="1" lang="ja-JP" altLang="en-US" sz="1200" dirty="0" smtClean="0">
                          <a:solidFill>
                            <a:schemeClr val="tx1"/>
                          </a:solidFill>
                          <a:latin typeface="ＭＳ Ｐ明朝" pitchFamily="18" charset="-128"/>
                          <a:ea typeface="ＭＳ Ｐ明朝" pitchFamily="18" charset="-128"/>
                        </a:rPr>
                        <a:t>種、</a:t>
                      </a:r>
                      <a:r>
                        <a:rPr kumimoji="1" lang="en-US" altLang="ja-JP" sz="1200" dirty="0" smtClean="0">
                          <a:solidFill>
                            <a:schemeClr val="tx1"/>
                          </a:solidFill>
                          <a:latin typeface="ＭＳ Ｐ明朝" pitchFamily="18" charset="-128"/>
                          <a:ea typeface="ＭＳ Ｐ明朝" pitchFamily="18" charset="-128"/>
                        </a:rPr>
                        <a:t>1,000</a:t>
                      </a:r>
                      <a:r>
                        <a:rPr kumimoji="1" lang="ja-JP" altLang="en-US" sz="1200" dirty="0" smtClean="0">
                          <a:solidFill>
                            <a:schemeClr val="tx1"/>
                          </a:solidFill>
                          <a:latin typeface="ＭＳ Ｐ明朝" pitchFamily="18" charset="-128"/>
                          <a:ea typeface="ＭＳ Ｐ明朝" pitchFamily="18" charset="-128"/>
                        </a:rPr>
                        <a:t>点</a:t>
                      </a:r>
                    </a:p>
                    <a:p>
                      <a:pPr marL="82800" indent="-82800" algn="l">
                        <a:lnSpc>
                          <a:spcPts val="1300"/>
                        </a:lnSpc>
                        <a:spcBef>
                          <a:spcPts val="300"/>
                        </a:spcBef>
                      </a:pPr>
                      <a:r>
                        <a:rPr kumimoji="1" lang="ja-JP" altLang="en-US" sz="1200" dirty="0" smtClean="0">
                          <a:solidFill>
                            <a:schemeClr val="tx1"/>
                          </a:solidFill>
                          <a:latin typeface="ＭＳ Ｐ明朝" pitchFamily="18" charset="-128"/>
                          <a:ea typeface="ＭＳ Ｐ明朝" pitchFamily="18" charset="-128"/>
                        </a:rPr>
                        <a:t>・獣舎等園内施設と樹木、花壇の維持管理。</a:t>
                      </a:r>
                      <a:endParaRPr kumimoji="1" lang="ja-JP" altLang="en-US" sz="1200" dirty="0">
                        <a:solidFill>
                          <a:schemeClr val="tx1"/>
                        </a:solidFill>
                        <a:latin typeface="ＭＳ Ｐ明朝" pitchFamily="18" charset="-128"/>
                        <a:ea typeface="ＭＳ Ｐ明朝" pitchFamily="18" charset="-128"/>
                      </a:endParaRPr>
                    </a:p>
                  </a:txBody>
                  <a:tcPr marL="72001"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1659">
                <a:tc>
                  <a:txBody>
                    <a:bodyPr/>
                    <a:lstStyle/>
                    <a:p>
                      <a:pPr algn="ctr">
                        <a:lnSpc>
                          <a:spcPts val="1300"/>
                        </a:lnSpc>
                      </a:pPr>
                      <a:r>
                        <a:rPr kumimoji="1" lang="ja-JP" altLang="en-US" sz="1200" dirty="0" smtClean="0">
                          <a:solidFill>
                            <a:schemeClr val="tx1"/>
                          </a:solidFill>
                          <a:latin typeface="+mn-lt"/>
                          <a:ea typeface="+mn-ea"/>
                        </a:rPr>
                        <a:t>②美術館</a:t>
                      </a:r>
                      <a:endParaRPr kumimoji="1" lang="en-US" altLang="ja-JP" sz="120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（経済戦略局）</a:t>
                      </a:r>
                      <a:endParaRPr kumimoji="1" lang="ja-JP" altLang="en-US" sz="1050" dirty="0">
                        <a:solidFill>
                          <a:schemeClr val="tx1"/>
                        </a:solidFill>
                        <a:latin typeface="+mn-lt"/>
                        <a:ea typeface="+mn-ea"/>
                      </a:endParaRPr>
                    </a:p>
                  </a:txBody>
                  <a:tcPr marL="36000"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・（公財）大阪市博物館協会が指定管理者で運営している。</a:t>
                      </a:r>
                      <a:endParaRPr kumimoji="1" lang="en-US" altLang="ja-JP" sz="1200" dirty="0" smtClean="0">
                        <a:solidFill>
                          <a:schemeClr val="tx1"/>
                        </a:solidFill>
                        <a:latin typeface="ＭＳ Ｐ明朝" pitchFamily="18" charset="-128"/>
                        <a:ea typeface="ＭＳ Ｐ明朝" pitchFamily="18" charset="-128"/>
                      </a:endParaRPr>
                    </a:p>
                    <a:p>
                      <a:pPr marL="82800" marR="0" lvl="0" indent="-8280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ＭＳ Ｐ明朝" pitchFamily="18" charset="-128"/>
                          <a:ea typeface="ＭＳ Ｐ明朝" pitchFamily="18" charset="-128"/>
                        </a:rPr>
                        <a:t>　　（</a:t>
                      </a:r>
                      <a:r>
                        <a:rPr kumimoji="1" lang="en-US" altLang="zh-TW" sz="1200" dirty="0" smtClean="0">
                          <a:solidFill>
                            <a:schemeClr val="tx1"/>
                          </a:solidFill>
                          <a:latin typeface="ＭＳ Ｐ明朝" pitchFamily="18" charset="-128"/>
                          <a:ea typeface="ＭＳ Ｐ明朝" pitchFamily="18" charset="-128"/>
                        </a:rPr>
                        <a:t>2019</a:t>
                      </a:r>
                      <a:r>
                        <a:rPr kumimoji="1" lang="zh-TW" altLang="en-US" sz="1200" dirty="0" smtClean="0">
                          <a:solidFill>
                            <a:schemeClr val="tx1"/>
                          </a:solidFill>
                          <a:latin typeface="ＭＳ Ｐ明朝" pitchFamily="18" charset="-128"/>
                          <a:ea typeface="ＭＳ Ｐ明朝" pitchFamily="18" charset="-128"/>
                        </a:rPr>
                        <a:t>年</a:t>
                      </a:r>
                      <a:r>
                        <a:rPr kumimoji="1" lang="en-US" altLang="zh-TW" sz="1200" dirty="0" smtClean="0">
                          <a:solidFill>
                            <a:schemeClr val="tx1"/>
                          </a:solidFill>
                          <a:latin typeface="ＭＳ Ｐ明朝" pitchFamily="18" charset="-128"/>
                          <a:ea typeface="ＭＳ Ｐ明朝" pitchFamily="18" charset="-128"/>
                        </a:rPr>
                        <a:t>4</a:t>
                      </a:r>
                      <a:r>
                        <a:rPr kumimoji="1" lang="zh-TW" altLang="en-US" sz="1200" dirty="0" smtClean="0">
                          <a:solidFill>
                            <a:schemeClr val="tx1"/>
                          </a:solidFill>
                          <a:latin typeface="ＭＳ Ｐ明朝" pitchFamily="18" charset="-128"/>
                          <a:ea typeface="ＭＳ Ｐ明朝" pitchFamily="18" charset="-128"/>
                        </a:rPr>
                        <a:t>月「地方独立行政法人大阪市博物館機構」</a:t>
                      </a:r>
                      <a:r>
                        <a:rPr kumimoji="1" lang="ja-JP" altLang="en-US" sz="1200" b="0" dirty="0" smtClean="0">
                          <a:solidFill>
                            <a:schemeClr val="tx1"/>
                          </a:solidFill>
                          <a:latin typeface="ＭＳ Ｐ明朝" pitchFamily="18" charset="-128"/>
                          <a:ea typeface="ＭＳ Ｐ明朝" pitchFamily="18" charset="-128"/>
                        </a:rPr>
                        <a:t>を</a:t>
                      </a:r>
                      <a:r>
                        <a:rPr kumimoji="1" lang="zh-TW" altLang="en-US" sz="1200" b="0" dirty="0" smtClean="0">
                          <a:solidFill>
                            <a:schemeClr val="tx1"/>
                          </a:solidFill>
                          <a:latin typeface="ＭＳ Ｐ明朝" pitchFamily="18" charset="-128"/>
                          <a:ea typeface="ＭＳ Ｐ明朝" pitchFamily="18" charset="-128"/>
                        </a:rPr>
                        <a:t>設立</a:t>
                      </a:r>
                      <a:r>
                        <a:rPr kumimoji="1" lang="ja-JP" altLang="en-US" sz="1200" b="0" dirty="0" smtClean="0">
                          <a:solidFill>
                            <a:schemeClr val="tx1"/>
                          </a:solidFill>
                          <a:latin typeface="ＭＳ Ｐ明朝" pitchFamily="18" charset="-128"/>
                          <a:ea typeface="ＭＳ Ｐ明朝" pitchFamily="18" charset="-128"/>
                        </a:rPr>
                        <a:t>し、他の博物館施設を含め一体的に運営予定</a:t>
                      </a:r>
                      <a:r>
                        <a:rPr kumimoji="1" lang="ja-JP" altLang="en-US" sz="1200" dirty="0" smtClean="0">
                          <a:solidFill>
                            <a:schemeClr val="tx1"/>
                          </a:solidFill>
                          <a:latin typeface="ＭＳ Ｐ明朝" pitchFamily="18" charset="-128"/>
                          <a:ea typeface="ＭＳ Ｐ明朝" pitchFamily="18" charset="-128"/>
                        </a:rPr>
                        <a:t>）</a:t>
                      </a:r>
                    </a:p>
                  </a:txBody>
                  <a:tcPr marL="72001"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36097">
                <a:tc>
                  <a:txBody>
                    <a:bodyPr/>
                    <a:lstStyle/>
                    <a:p>
                      <a:pPr algn="ctr">
                        <a:lnSpc>
                          <a:spcPts val="1300"/>
                        </a:lnSpc>
                      </a:pPr>
                      <a:r>
                        <a:rPr kumimoji="1" lang="ja-JP" altLang="en-US" sz="1200" dirty="0" smtClean="0">
                          <a:solidFill>
                            <a:schemeClr val="tx1"/>
                          </a:solidFill>
                          <a:latin typeface="+mn-lt"/>
                          <a:ea typeface="+mn-ea"/>
                        </a:rPr>
                        <a:t>③公園</a:t>
                      </a:r>
                      <a:endParaRPr kumimoji="1" lang="en-US" altLang="ja-JP" sz="120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（天王寺動物</a:t>
                      </a:r>
                      <a:endParaRPr kumimoji="1" lang="en-US" altLang="ja-JP" sz="1050" dirty="0" smtClean="0">
                        <a:solidFill>
                          <a:schemeClr val="tx1"/>
                        </a:solidFill>
                        <a:latin typeface="+mn-lt"/>
                        <a:ea typeface="+mn-ea"/>
                      </a:endParaRPr>
                    </a:p>
                    <a:p>
                      <a:pPr algn="ctr">
                        <a:lnSpc>
                          <a:spcPts val="1300"/>
                        </a:lnSpc>
                      </a:pPr>
                      <a:r>
                        <a:rPr kumimoji="1" lang="ja-JP" altLang="en-US" sz="1050" dirty="0" smtClean="0">
                          <a:solidFill>
                            <a:schemeClr val="tx1"/>
                          </a:solidFill>
                          <a:latin typeface="+mn-lt"/>
                          <a:ea typeface="+mn-ea"/>
                        </a:rPr>
                        <a:t>公園事務所）</a:t>
                      </a:r>
                      <a:endParaRPr kumimoji="1" lang="ja-JP" altLang="en-US" sz="1050" dirty="0">
                        <a:solidFill>
                          <a:schemeClr val="tx1"/>
                        </a:solidFill>
                        <a:latin typeface="+mn-lt"/>
                        <a:ea typeface="+mn-ea"/>
                      </a:endParaRPr>
                    </a:p>
                  </a:txBody>
                  <a:tcPr marL="36000"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300"/>
                        </a:lnSpc>
                      </a:pPr>
                      <a:r>
                        <a:rPr kumimoji="1" lang="en-US" altLang="ja-JP" sz="1200" dirty="0" smtClean="0">
                          <a:solidFill>
                            <a:schemeClr val="tx1"/>
                          </a:solidFill>
                          <a:latin typeface="+mn-lt"/>
                          <a:ea typeface="+mn-ea"/>
                        </a:rPr>
                        <a:t>【</a:t>
                      </a:r>
                      <a:r>
                        <a:rPr kumimoji="1" lang="ja-JP" altLang="en-US" sz="1200" dirty="0" smtClean="0">
                          <a:solidFill>
                            <a:schemeClr val="tx1"/>
                          </a:solidFill>
                          <a:latin typeface="+mn-lt"/>
                          <a:ea typeface="+mn-ea"/>
                        </a:rPr>
                        <a:t>③－１</a:t>
                      </a:r>
                      <a:r>
                        <a:rPr kumimoji="1" lang="ja-JP" altLang="en-US" sz="1200" baseline="0" dirty="0" smtClean="0">
                          <a:solidFill>
                            <a:schemeClr val="tx1"/>
                          </a:solidFill>
                          <a:latin typeface="+mn-lt"/>
                          <a:ea typeface="+mn-ea"/>
                        </a:rPr>
                        <a:t> </a:t>
                      </a:r>
                      <a:r>
                        <a:rPr kumimoji="1" lang="ja-JP" altLang="en-US" sz="1200" dirty="0" smtClean="0">
                          <a:solidFill>
                            <a:schemeClr val="tx1"/>
                          </a:solidFill>
                          <a:latin typeface="+mn-lt"/>
                          <a:ea typeface="+mn-ea"/>
                        </a:rPr>
                        <a:t>慶沢園、③－２ 茶臼山・河底池</a:t>
                      </a:r>
                      <a:r>
                        <a:rPr kumimoji="1" lang="en-US" altLang="ja-JP" sz="1200" dirty="0" smtClean="0">
                          <a:solidFill>
                            <a:schemeClr val="tx1"/>
                          </a:solidFill>
                          <a:latin typeface="+mn-lt"/>
                          <a:ea typeface="+mn-ea"/>
                        </a:rPr>
                        <a:t>】</a:t>
                      </a:r>
                    </a:p>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・清掃、休憩所等の建物点検や樹木の剪定、刈り込みなど維持管理を行っている。</a:t>
                      </a:r>
                      <a:endParaRPr kumimoji="1" lang="en-US" altLang="ja-JP" sz="1200" dirty="0" smtClean="0">
                        <a:solidFill>
                          <a:schemeClr val="tx1"/>
                        </a:solidFill>
                        <a:latin typeface="ＭＳ Ｐ明朝" pitchFamily="18" charset="-128"/>
                        <a:ea typeface="ＭＳ Ｐ明朝" pitchFamily="18" charset="-128"/>
                      </a:endParaRPr>
                    </a:p>
                    <a:p>
                      <a:pPr marL="82800" indent="-82800" algn="l">
                        <a:lnSpc>
                          <a:spcPts val="1300"/>
                        </a:lnSpc>
                        <a:spcBef>
                          <a:spcPts val="300"/>
                        </a:spcBef>
                      </a:pPr>
                      <a:r>
                        <a:rPr kumimoji="1" lang="ja-JP" altLang="en-US" sz="1200" dirty="0" smtClean="0">
                          <a:solidFill>
                            <a:schemeClr val="tx1"/>
                          </a:solidFill>
                          <a:latin typeface="ＭＳ Ｐ明朝" pitchFamily="18" charset="-128"/>
                          <a:ea typeface="ＭＳ Ｐ明朝" pitchFamily="18" charset="-128"/>
                        </a:rPr>
                        <a:t>・慶沢園は、</a:t>
                      </a:r>
                      <a:r>
                        <a:rPr kumimoji="1" lang="en-US" altLang="ja-JP" sz="1200" dirty="0" smtClean="0">
                          <a:solidFill>
                            <a:schemeClr val="tx1"/>
                          </a:solidFill>
                          <a:latin typeface="ＭＳ Ｐ明朝" pitchFamily="18" charset="-128"/>
                          <a:ea typeface="ＭＳ Ｐ明朝" pitchFamily="18" charset="-128"/>
                        </a:rPr>
                        <a:t>2014</a:t>
                      </a:r>
                      <a:r>
                        <a:rPr kumimoji="1" lang="ja-JP" altLang="en-US" sz="1200" dirty="0" smtClean="0">
                          <a:solidFill>
                            <a:schemeClr val="tx1"/>
                          </a:solidFill>
                          <a:latin typeface="ＭＳ Ｐ明朝" pitchFamily="18" charset="-128"/>
                          <a:ea typeface="ＭＳ Ｐ明朝" pitchFamily="18" charset="-128"/>
                        </a:rPr>
                        <a:t>年８月からの改修工事後、</a:t>
                      </a:r>
                      <a:r>
                        <a:rPr kumimoji="1" lang="en-US" altLang="ja-JP" sz="1200" dirty="0" smtClean="0">
                          <a:solidFill>
                            <a:schemeClr val="tx1"/>
                          </a:solidFill>
                          <a:latin typeface="ＭＳ Ｐ明朝" pitchFamily="18" charset="-128"/>
                          <a:ea typeface="ＭＳ Ｐ明朝" pitchFamily="18" charset="-128"/>
                        </a:rPr>
                        <a:t>2015</a:t>
                      </a:r>
                      <a:r>
                        <a:rPr kumimoji="1" lang="ja-JP" altLang="en-US" sz="1200" dirty="0" smtClean="0">
                          <a:solidFill>
                            <a:schemeClr val="tx1"/>
                          </a:solidFill>
                          <a:latin typeface="ＭＳ Ｐ明朝" pitchFamily="18" charset="-128"/>
                          <a:ea typeface="ＭＳ Ｐ明朝" pitchFamily="18" charset="-128"/>
                        </a:rPr>
                        <a:t>年度から有料庭園としてリニューアルオープン。</a:t>
                      </a:r>
                      <a:endParaRPr kumimoji="1" lang="en-US" altLang="ja-JP" sz="1200" dirty="0" smtClean="0">
                        <a:solidFill>
                          <a:schemeClr val="tx1"/>
                        </a:solidFill>
                        <a:latin typeface="ＭＳ Ｐ明朝" pitchFamily="18" charset="-128"/>
                        <a:ea typeface="ＭＳ Ｐ明朝" pitchFamily="18" charset="-128"/>
                      </a:endParaRPr>
                    </a:p>
                    <a:p>
                      <a:pPr algn="l">
                        <a:lnSpc>
                          <a:spcPts val="1300"/>
                        </a:lnSpc>
                        <a:spcBef>
                          <a:spcPts val="600"/>
                        </a:spcBef>
                      </a:pPr>
                      <a:r>
                        <a:rPr kumimoji="1" lang="en-US" altLang="ja-JP" sz="1200" dirty="0" smtClean="0">
                          <a:solidFill>
                            <a:schemeClr val="tx1"/>
                          </a:solidFill>
                          <a:latin typeface="+mn-lt"/>
                          <a:ea typeface="+mn-ea"/>
                        </a:rPr>
                        <a:t>【</a:t>
                      </a:r>
                      <a:r>
                        <a:rPr kumimoji="1" lang="ja-JP" altLang="en-US" sz="1200" dirty="0" smtClean="0">
                          <a:solidFill>
                            <a:schemeClr val="tx1"/>
                          </a:solidFill>
                          <a:latin typeface="+mn-lt"/>
                          <a:ea typeface="+mn-ea"/>
                        </a:rPr>
                        <a:t>③－３ エントランスエリア、③－４ 茶臼山北東部</a:t>
                      </a:r>
                      <a:r>
                        <a:rPr kumimoji="1" lang="ja-JP" altLang="en-US" sz="1200" strike="noStrike" dirty="0" smtClean="0">
                          <a:solidFill>
                            <a:schemeClr val="tx1"/>
                          </a:solidFill>
                          <a:latin typeface="+mn-lt"/>
                          <a:ea typeface="+mn-ea"/>
                        </a:rPr>
                        <a:t>エリア</a:t>
                      </a:r>
                      <a:r>
                        <a:rPr kumimoji="1" lang="en-US" altLang="ja-JP" sz="1200" dirty="0" smtClean="0">
                          <a:solidFill>
                            <a:schemeClr val="tx1"/>
                          </a:solidFill>
                          <a:latin typeface="+mn-lt"/>
                          <a:ea typeface="+mn-ea"/>
                        </a:rPr>
                        <a:t>】</a:t>
                      </a:r>
                    </a:p>
                    <a:p>
                      <a:pPr marL="82800" indent="-82800" algn="l">
                        <a:lnSpc>
                          <a:spcPts val="1300"/>
                        </a:lnSpc>
                      </a:pPr>
                      <a:r>
                        <a:rPr kumimoji="1" lang="ja-JP" altLang="en-US" sz="1200" dirty="0" smtClean="0">
                          <a:solidFill>
                            <a:schemeClr val="tx1"/>
                          </a:solidFill>
                          <a:latin typeface="ＭＳ Ｐ明朝" pitchFamily="18" charset="-128"/>
                          <a:ea typeface="ＭＳ Ｐ明朝" pitchFamily="18" charset="-128"/>
                        </a:rPr>
                        <a:t>・民間事業者による管理運営を実施（</a:t>
                      </a:r>
                      <a:r>
                        <a:rPr kumimoji="1" lang="en-US" altLang="ja-JP" sz="1200" dirty="0" smtClean="0">
                          <a:solidFill>
                            <a:schemeClr val="tx1"/>
                          </a:solidFill>
                          <a:latin typeface="ＭＳ Ｐ明朝" pitchFamily="18" charset="-128"/>
                          <a:ea typeface="ＭＳ Ｐ明朝" pitchFamily="18" charset="-128"/>
                        </a:rPr>
                        <a:t>2015</a:t>
                      </a:r>
                      <a:r>
                        <a:rPr kumimoji="1" lang="ja-JP" altLang="en-US" sz="1200" dirty="0" smtClean="0">
                          <a:solidFill>
                            <a:schemeClr val="tx1"/>
                          </a:solidFill>
                          <a:latin typeface="ＭＳ Ｐ明朝" pitchFamily="18" charset="-128"/>
                          <a:ea typeface="ＭＳ Ｐ明朝" pitchFamily="18" charset="-128"/>
                        </a:rPr>
                        <a:t>年</a:t>
                      </a:r>
                      <a:r>
                        <a:rPr kumimoji="1" lang="en-US" altLang="ja-JP" sz="1200" dirty="0" smtClean="0">
                          <a:solidFill>
                            <a:schemeClr val="tx1"/>
                          </a:solidFill>
                          <a:latin typeface="ＭＳ Ｐ明朝" pitchFamily="18" charset="-128"/>
                          <a:ea typeface="ＭＳ Ｐ明朝" pitchFamily="18" charset="-128"/>
                        </a:rPr>
                        <a:t>10</a:t>
                      </a:r>
                      <a:r>
                        <a:rPr kumimoji="1" lang="ja-JP" altLang="en-US" sz="1200" dirty="0" smtClean="0">
                          <a:solidFill>
                            <a:schemeClr val="tx1"/>
                          </a:solidFill>
                          <a:latin typeface="ＭＳ Ｐ明朝" pitchFamily="18" charset="-128"/>
                          <a:ea typeface="ＭＳ Ｐ明朝" pitchFamily="18" charset="-128"/>
                        </a:rPr>
                        <a:t>月～）。</a:t>
                      </a:r>
                      <a:endParaRPr kumimoji="1" lang="ja-JP" altLang="en-US" sz="1200" dirty="0">
                        <a:solidFill>
                          <a:schemeClr val="tx1"/>
                        </a:solidFill>
                        <a:latin typeface="ＭＳ Ｐ明朝" pitchFamily="18" charset="-128"/>
                        <a:ea typeface="ＭＳ Ｐ明朝" pitchFamily="18" charset="-128"/>
                      </a:endParaRPr>
                    </a:p>
                  </a:txBody>
                  <a:tcPr marL="72001" marR="720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5" name="グループ化 92"/>
          <p:cNvGrpSpPr/>
          <p:nvPr/>
        </p:nvGrpSpPr>
        <p:grpSpPr>
          <a:xfrm>
            <a:off x="1228526" y="2950822"/>
            <a:ext cx="4820844" cy="3678134"/>
            <a:chOff x="85526" y="2950822"/>
            <a:chExt cx="4820844" cy="3678134"/>
          </a:xfrm>
        </p:grpSpPr>
        <p:grpSp>
          <p:nvGrpSpPr>
            <p:cNvPr id="7" name="グループ化 141"/>
            <p:cNvGrpSpPr/>
            <p:nvPr/>
          </p:nvGrpSpPr>
          <p:grpSpPr>
            <a:xfrm>
              <a:off x="85526" y="2957974"/>
              <a:ext cx="4737044" cy="3670982"/>
              <a:chOff x="85520" y="2847602"/>
              <a:chExt cx="4737044" cy="3670982"/>
            </a:xfrm>
          </p:grpSpPr>
          <p:grpSp>
            <p:nvGrpSpPr>
              <p:cNvPr id="8" name="グループ化 58"/>
              <p:cNvGrpSpPr/>
              <p:nvPr/>
            </p:nvGrpSpPr>
            <p:grpSpPr>
              <a:xfrm>
                <a:off x="85520" y="2847602"/>
                <a:ext cx="4737044" cy="3670982"/>
                <a:chOff x="1199980" y="836712"/>
                <a:chExt cx="6767206" cy="5244259"/>
              </a:xfrm>
            </p:grpSpPr>
            <p:grpSp>
              <p:nvGrpSpPr>
                <p:cNvPr id="11" name="グループ化 136"/>
                <p:cNvGrpSpPr/>
                <p:nvPr/>
              </p:nvGrpSpPr>
              <p:grpSpPr>
                <a:xfrm>
                  <a:off x="1331640" y="836712"/>
                  <a:ext cx="6502323" cy="5244259"/>
                  <a:chOff x="1331640" y="836712"/>
                  <a:chExt cx="6502323" cy="5244259"/>
                </a:xfrm>
              </p:grpSpPr>
              <p:grpSp>
                <p:nvGrpSpPr>
                  <p:cNvPr id="13" name="グループ化 126"/>
                  <p:cNvGrpSpPr/>
                  <p:nvPr/>
                </p:nvGrpSpPr>
                <p:grpSpPr>
                  <a:xfrm>
                    <a:off x="1331640" y="836712"/>
                    <a:ext cx="6502323" cy="5244259"/>
                    <a:chOff x="1115616" y="1412776"/>
                    <a:chExt cx="6502323" cy="5244259"/>
                  </a:xfrm>
                </p:grpSpPr>
                <p:grpSp>
                  <p:nvGrpSpPr>
                    <p:cNvPr id="14" name="グループ化 67"/>
                    <p:cNvGrpSpPr>
                      <a:grpSpLocks noChangeAspect="1"/>
                    </p:cNvGrpSpPr>
                    <p:nvPr/>
                  </p:nvGrpSpPr>
                  <p:grpSpPr>
                    <a:xfrm>
                      <a:off x="1115616" y="1412776"/>
                      <a:ext cx="6502323" cy="5244259"/>
                      <a:chOff x="1763688" y="-1219716"/>
                      <a:chExt cx="9289032" cy="7491799"/>
                    </a:xfrm>
                  </p:grpSpPr>
                  <p:pic>
                    <p:nvPicPr>
                      <p:cNvPr id="103" name="ClipboardMapImage" descr="http://gis.ii.city.osaka.jp/gis/DownloadFile.ashx?imgfile=gemimg_1dca9aac-b8a6-4e41-aaa0-4193c1e011bb.png&amp;downloadType=imgfile&amp;isCB=1"/>
                      <p:cNvPicPr/>
                      <p:nvPr/>
                    </p:nvPicPr>
                    <p:blipFill>
                      <a:blip r:embed="rId4" cstate="email"/>
                      <a:srcRect/>
                      <a:stretch>
                        <a:fillRect/>
                      </a:stretch>
                    </p:blipFill>
                    <p:spPr bwMode="auto">
                      <a:xfrm>
                        <a:off x="1763688" y="-1219716"/>
                        <a:ext cx="4967094" cy="1702201"/>
                      </a:xfrm>
                      <a:prstGeom prst="rect">
                        <a:avLst/>
                      </a:prstGeom>
                      <a:noFill/>
                      <a:ln w="9525">
                        <a:noFill/>
                        <a:miter lim="800000"/>
                        <a:headEnd/>
                        <a:tailEnd/>
                      </a:ln>
                    </p:spPr>
                  </p:pic>
                  <p:grpSp>
                    <p:nvGrpSpPr>
                      <p:cNvPr id="15" name="グループ化 34"/>
                      <p:cNvGrpSpPr/>
                      <p:nvPr/>
                    </p:nvGrpSpPr>
                    <p:grpSpPr>
                      <a:xfrm>
                        <a:off x="1763688" y="-1219716"/>
                        <a:ext cx="9289032" cy="7491799"/>
                        <a:chOff x="795685" y="-1339430"/>
                        <a:chExt cx="9289032" cy="7491799"/>
                      </a:xfrm>
                    </p:grpSpPr>
                    <p:pic>
                      <p:nvPicPr>
                        <p:cNvPr id="105" name="ClipboardMapImage" descr="http://gis.ii.city.osaka.jp/gis/DownloadFile.ashx?imgfile=gemimg_011ef336-77b3-4fcc-bf64-379b4fc57bfb.png&amp;downloadType=imgfile&amp;isCB=1"/>
                        <p:cNvPicPr/>
                        <p:nvPr/>
                      </p:nvPicPr>
                      <p:blipFill>
                        <a:blip r:embed="rId5" cstate="email"/>
                        <a:srcRect/>
                        <a:stretch>
                          <a:fillRect/>
                        </a:stretch>
                      </p:blipFill>
                      <p:spPr bwMode="auto">
                        <a:xfrm>
                          <a:off x="5652120" y="-171400"/>
                          <a:ext cx="4432597" cy="1990233"/>
                        </a:xfrm>
                        <a:prstGeom prst="rect">
                          <a:avLst/>
                        </a:prstGeom>
                        <a:noFill/>
                        <a:ln w="9525">
                          <a:noFill/>
                          <a:miter lim="800000"/>
                          <a:headEnd/>
                          <a:tailEnd/>
                        </a:ln>
                      </p:spPr>
                    </p:pic>
                    <p:grpSp>
                      <p:nvGrpSpPr>
                        <p:cNvPr id="16" name="グループ化 31"/>
                        <p:cNvGrpSpPr/>
                        <p:nvPr/>
                      </p:nvGrpSpPr>
                      <p:grpSpPr>
                        <a:xfrm>
                          <a:off x="795685" y="-1339430"/>
                          <a:ext cx="9289032" cy="7491799"/>
                          <a:chOff x="795685" y="-1339430"/>
                          <a:chExt cx="9289032" cy="7491799"/>
                        </a:xfrm>
                      </p:grpSpPr>
                      <p:pic>
                        <p:nvPicPr>
                          <p:cNvPr id="107" name="ClipboardMapImage" descr="http://gis.ii.city.osaka.jp/gis/DownloadFile.ashx?imgfile=gemimg_6db9183b-6a25-4433-ad12-38f32308a714.png&amp;downloadType=imgfile&amp;isCB=1"/>
                          <p:cNvPicPr/>
                          <p:nvPr/>
                        </p:nvPicPr>
                        <p:blipFill>
                          <a:blip r:embed="rId6" cstate="email"/>
                          <a:srcRect/>
                          <a:stretch>
                            <a:fillRect/>
                          </a:stretch>
                        </p:blipFill>
                        <p:spPr bwMode="auto">
                          <a:xfrm>
                            <a:off x="5604414" y="-1339430"/>
                            <a:ext cx="4480303" cy="1742405"/>
                          </a:xfrm>
                          <a:prstGeom prst="rect">
                            <a:avLst/>
                          </a:prstGeom>
                          <a:noFill/>
                          <a:ln w="9525">
                            <a:noFill/>
                            <a:miter lim="800000"/>
                            <a:headEnd/>
                            <a:tailEnd/>
                          </a:ln>
                        </p:spPr>
                      </p:pic>
                      <p:grpSp>
                        <p:nvGrpSpPr>
                          <p:cNvPr id="17" name="グループ化 29"/>
                          <p:cNvGrpSpPr/>
                          <p:nvPr/>
                        </p:nvGrpSpPr>
                        <p:grpSpPr>
                          <a:xfrm>
                            <a:off x="795685" y="-1107504"/>
                            <a:ext cx="9289032" cy="7259873"/>
                            <a:chOff x="795685" y="-1107504"/>
                            <a:chExt cx="9289032" cy="7259873"/>
                          </a:xfrm>
                        </p:grpSpPr>
                        <p:pic>
                          <p:nvPicPr>
                            <p:cNvPr id="110" name="ClipboardMapImage" descr="http://gis.ii.city.osaka.jp/gis/DownloadFile.ashx?imgfile=gemimg_4aee8df4-f8d9-41a3-ba8d-4155eacd308f.png&amp;downloadType=imgfile&amp;isCB=1"/>
                            <p:cNvPicPr/>
                            <p:nvPr/>
                          </p:nvPicPr>
                          <p:blipFill>
                            <a:blip r:embed="rId7" cstate="email"/>
                            <a:srcRect/>
                            <a:stretch>
                              <a:fillRect/>
                            </a:stretch>
                          </p:blipFill>
                          <p:spPr bwMode="auto">
                            <a:xfrm>
                              <a:off x="5716626" y="1117690"/>
                              <a:ext cx="4368091" cy="1990233"/>
                            </a:xfrm>
                            <a:prstGeom prst="rect">
                              <a:avLst/>
                            </a:prstGeom>
                            <a:noFill/>
                            <a:ln w="9525">
                              <a:noFill/>
                              <a:miter lim="800000"/>
                              <a:headEnd/>
                              <a:tailEnd/>
                            </a:ln>
                          </p:spPr>
                        </p:pic>
                        <p:grpSp>
                          <p:nvGrpSpPr>
                            <p:cNvPr id="18" name="グループ化 27"/>
                            <p:cNvGrpSpPr/>
                            <p:nvPr/>
                          </p:nvGrpSpPr>
                          <p:grpSpPr>
                            <a:xfrm>
                              <a:off x="795685" y="-1107504"/>
                              <a:ext cx="9289032" cy="7259873"/>
                              <a:chOff x="795685" y="-1107504"/>
                              <a:chExt cx="9289032" cy="7259873"/>
                            </a:xfrm>
                          </p:grpSpPr>
                          <p:grpSp>
                            <p:nvGrpSpPr>
                              <p:cNvPr id="19" name="グループ化 25"/>
                              <p:cNvGrpSpPr/>
                              <p:nvPr/>
                            </p:nvGrpSpPr>
                            <p:grpSpPr>
                              <a:xfrm>
                                <a:off x="795685" y="-1107504"/>
                                <a:ext cx="9289032" cy="7259873"/>
                                <a:chOff x="795685" y="-1107504"/>
                                <a:chExt cx="9289032" cy="7259873"/>
                              </a:xfrm>
                            </p:grpSpPr>
                            <p:grpSp>
                              <p:nvGrpSpPr>
                                <p:cNvPr id="20" name="グループ化 23"/>
                                <p:cNvGrpSpPr/>
                                <p:nvPr/>
                              </p:nvGrpSpPr>
                              <p:grpSpPr>
                                <a:xfrm>
                                  <a:off x="795685" y="-1107504"/>
                                  <a:ext cx="9289032" cy="7259873"/>
                                  <a:chOff x="795685" y="-1107504"/>
                                  <a:chExt cx="9289032" cy="7259873"/>
                                </a:xfrm>
                              </p:grpSpPr>
                              <p:grpSp>
                                <p:nvGrpSpPr>
                                  <p:cNvPr id="21" name="グループ化 21"/>
                                  <p:cNvGrpSpPr/>
                                  <p:nvPr/>
                                </p:nvGrpSpPr>
                                <p:grpSpPr>
                                  <a:xfrm>
                                    <a:off x="795685" y="-1107504"/>
                                    <a:ext cx="7736755" cy="7259873"/>
                                    <a:chOff x="795685" y="-1107504"/>
                                    <a:chExt cx="7736755" cy="7259873"/>
                                  </a:xfrm>
                                </p:grpSpPr>
                                <p:pic>
                                  <p:nvPicPr>
                                    <p:cNvPr id="117" name="ClipboardMapImage" descr="http://gis.ii.city.osaka.jp/gis/DownloadFile.ashx?imgfile=gemimg_96aeb192-6b87-44fc-b57e-2069fb7d382d.png&amp;downloadType=imgfile&amp;isCB=1"/>
                                    <p:cNvPicPr/>
                                    <p:nvPr/>
                                  </p:nvPicPr>
                                  <p:blipFill>
                                    <a:blip r:embed="rId8" cstate="email"/>
                                    <a:srcRect/>
                                    <a:stretch>
                                      <a:fillRect/>
                                    </a:stretch>
                                  </p:blipFill>
                                  <p:spPr bwMode="auto">
                                    <a:xfrm>
                                      <a:off x="795685" y="4162136"/>
                                      <a:ext cx="4823976" cy="1990233"/>
                                    </a:xfrm>
                                    <a:prstGeom prst="rect">
                                      <a:avLst/>
                                    </a:prstGeom>
                                    <a:noFill/>
                                    <a:ln w="9525">
                                      <a:noFill/>
                                      <a:miter lim="800000"/>
                                      <a:headEnd/>
                                      <a:tailEnd/>
                                    </a:ln>
                                  </p:spPr>
                                </p:pic>
                                <p:grpSp>
                                  <p:nvGrpSpPr>
                                    <p:cNvPr id="22" name="グループ化 19"/>
                                    <p:cNvGrpSpPr/>
                                    <p:nvPr/>
                                  </p:nvGrpSpPr>
                                  <p:grpSpPr>
                                    <a:xfrm>
                                      <a:off x="795685" y="-1107504"/>
                                      <a:ext cx="7736755" cy="7256906"/>
                                      <a:chOff x="795685" y="-1107504"/>
                                      <a:chExt cx="7736755" cy="7256906"/>
                                    </a:xfrm>
                                  </p:grpSpPr>
                                  <p:pic>
                                    <p:nvPicPr>
                                      <p:cNvPr id="119" name="ClipboardMapImage" descr="http://gis.ii.city.osaka.jp/gis/DownloadFile.ashx?imgfile=gemimg_8f98790f-342e-4c12-8194-ca0dc705edae.png&amp;downloadType=imgfile&amp;isCB=1"/>
                                      <p:cNvPicPr/>
                                      <p:nvPr/>
                                    </p:nvPicPr>
                                    <p:blipFill>
                                      <a:blip r:embed="rId9" cstate="email"/>
                                      <a:srcRect/>
                                      <a:stretch>
                                        <a:fillRect/>
                                      </a:stretch>
                                    </p:blipFill>
                                    <p:spPr bwMode="auto">
                                      <a:xfrm>
                                        <a:off x="795685" y="1488532"/>
                                        <a:ext cx="4913257" cy="1990233"/>
                                      </a:xfrm>
                                      <a:prstGeom prst="rect">
                                        <a:avLst/>
                                      </a:prstGeom>
                                      <a:noFill/>
                                      <a:ln w="9525">
                                        <a:noFill/>
                                        <a:miter lim="800000"/>
                                        <a:headEnd/>
                                        <a:tailEnd/>
                                      </a:ln>
                                    </p:spPr>
                                  </p:pic>
                                  <p:grpSp>
                                    <p:nvGrpSpPr>
                                      <p:cNvPr id="23" name="グループ化 17"/>
                                      <p:cNvGrpSpPr/>
                                      <p:nvPr/>
                                    </p:nvGrpSpPr>
                                    <p:grpSpPr>
                                      <a:xfrm>
                                        <a:off x="795685" y="-1107504"/>
                                        <a:ext cx="7736755" cy="7256906"/>
                                        <a:chOff x="795685" y="-1107504"/>
                                        <a:chExt cx="7736755" cy="7256906"/>
                                      </a:xfrm>
                                    </p:grpSpPr>
                                    <p:pic>
                                      <p:nvPicPr>
                                        <p:cNvPr id="121" name="ClipboardMapImage" descr="http://gis.ii.city.osaka.jp/gis/DownloadFile.ashx?imgfile=gemimg_9acbb87a-9a03-4af4-9893-e17e622a9bd3.png&amp;downloadType=imgfile&amp;isCB=1"/>
                                        <p:cNvPicPr/>
                                        <p:nvPr/>
                                      </p:nvPicPr>
                                      <p:blipFill>
                                        <a:blip r:embed="rId10" cstate="email"/>
                                        <a:srcRect/>
                                        <a:stretch>
                                          <a:fillRect/>
                                        </a:stretch>
                                      </p:blipFill>
                                      <p:spPr bwMode="auto">
                                        <a:xfrm>
                                          <a:off x="795685" y="2826684"/>
                                          <a:ext cx="5054647" cy="1990233"/>
                                        </a:xfrm>
                                        <a:prstGeom prst="rect">
                                          <a:avLst/>
                                        </a:prstGeom>
                                        <a:noFill/>
                                        <a:ln w="9525">
                                          <a:noFill/>
                                          <a:miter lim="800000"/>
                                          <a:headEnd/>
                                          <a:tailEnd/>
                                        </a:ln>
                                      </p:spPr>
                                    </p:pic>
                                    <p:grpSp>
                                      <p:nvGrpSpPr>
                                        <p:cNvPr id="24" name="グループ化 15"/>
                                        <p:cNvGrpSpPr/>
                                        <p:nvPr/>
                                      </p:nvGrpSpPr>
                                      <p:grpSpPr>
                                        <a:xfrm>
                                          <a:off x="795685" y="-1107504"/>
                                          <a:ext cx="7736755" cy="7256906"/>
                                          <a:chOff x="795685" y="-1107504"/>
                                          <a:chExt cx="7736755" cy="7256906"/>
                                        </a:xfrm>
                                      </p:grpSpPr>
                                      <p:grpSp>
                                        <p:nvGrpSpPr>
                                          <p:cNvPr id="25" name="グループ化 13"/>
                                          <p:cNvGrpSpPr/>
                                          <p:nvPr/>
                                        </p:nvGrpSpPr>
                                        <p:grpSpPr>
                                          <a:xfrm>
                                            <a:off x="795685" y="-1107504"/>
                                            <a:ext cx="7736755" cy="6797517"/>
                                            <a:chOff x="723677" y="-387424"/>
                                            <a:chExt cx="7736755" cy="6797517"/>
                                          </a:xfrm>
                                        </p:grpSpPr>
                                        <p:grpSp>
                                          <p:nvGrpSpPr>
                                            <p:cNvPr id="26" name="グループ化 10"/>
                                            <p:cNvGrpSpPr/>
                                            <p:nvPr/>
                                          </p:nvGrpSpPr>
                                          <p:grpSpPr>
                                            <a:xfrm>
                                              <a:off x="723677" y="-387424"/>
                                              <a:ext cx="7736755" cy="5277845"/>
                                              <a:chOff x="435645" y="764704"/>
                                              <a:chExt cx="7736755" cy="5277845"/>
                                            </a:xfrm>
                                          </p:grpSpPr>
                                          <p:grpSp>
                                            <p:nvGrpSpPr>
                                              <p:cNvPr id="27" name="グループ化 8"/>
                                              <p:cNvGrpSpPr/>
                                              <p:nvPr/>
                                            </p:nvGrpSpPr>
                                            <p:grpSpPr>
                                              <a:xfrm>
                                                <a:off x="435645" y="764704"/>
                                                <a:ext cx="7736755" cy="3804687"/>
                                                <a:chOff x="435645" y="764704"/>
                                                <a:chExt cx="7736755" cy="3804685"/>
                                              </a:xfrm>
                                            </p:grpSpPr>
                                            <p:grpSp>
                                              <p:nvGrpSpPr>
                                                <p:cNvPr id="28" name="グループ化 6"/>
                                                <p:cNvGrpSpPr/>
                                                <p:nvPr/>
                                              </p:nvGrpSpPr>
                                              <p:grpSpPr>
                                                <a:xfrm>
                                                  <a:off x="435645" y="764704"/>
                                                  <a:ext cx="7736755" cy="3044475"/>
                                                  <a:chOff x="847441" y="1772816"/>
                                                  <a:chExt cx="7736755" cy="3044475"/>
                                                </a:xfrm>
                                              </p:grpSpPr>
                                              <p:pic>
                                                <p:nvPicPr>
                                                  <p:cNvPr id="131" name="ClipboardMapImage" descr="http://gis.ii.city.osaka.jp/gis/DownloadFile.ashx?imgfile=gemimg_965352e6-6340-4622-9fed-558981e5d70b.png&amp;downloadType=imgfile&amp;isCB=1"/>
                                                  <p:cNvPicPr/>
                                                  <p:nvPr/>
                                                </p:nvPicPr>
                                                <p:blipFill>
                                                  <a:blip r:embed="rId11" cstate="email"/>
                                                  <a:srcRect/>
                                                  <a:stretch>
                                                    <a:fillRect/>
                                                  </a:stretch>
                                                </p:blipFill>
                                                <p:spPr bwMode="auto">
                                                  <a:xfrm>
                                                    <a:off x="1835696" y="1772816"/>
                                                    <a:ext cx="5400040" cy="1558185"/>
                                                  </a:xfrm>
                                                  <a:prstGeom prst="rect">
                                                    <a:avLst/>
                                                  </a:prstGeom>
                                                  <a:noFill/>
                                                  <a:ln w="9525">
                                                    <a:noFill/>
                                                    <a:miter lim="800000"/>
                                                    <a:headEnd/>
                                                    <a:tailEnd/>
                                                  </a:ln>
                                                </p:spPr>
                                              </p:pic>
                                              <p:pic>
                                                <p:nvPicPr>
                                                  <p:cNvPr id="132" name="ClipboardMapImage" descr="http://gis.ii.city.osaka.jp/gis/DownloadFile.ashx?imgfile=gemimg_e2ac1940-f7fe-4665-98d4-e31130d36f5e.png&amp;downloadType=imgfile&amp;isCB=1"/>
                                                  <p:cNvPicPr/>
                                                  <p:nvPr/>
                                                </p:nvPicPr>
                                                <p:blipFill>
                                                  <a:blip r:embed="rId12" cstate="email"/>
                                                  <a:srcRect/>
                                                  <a:stretch>
                                                    <a:fillRect/>
                                                  </a:stretch>
                                                </p:blipFill>
                                                <p:spPr bwMode="auto">
                                                  <a:xfrm>
                                                    <a:off x="847441" y="2827058"/>
                                                    <a:ext cx="5287923" cy="1990233"/>
                                                  </a:xfrm>
                                                  <a:prstGeom prst="rect">
                                                    <a:avLst/>
                                                  </a:prstGeom>
                                                  <a:noFill/>
                                                  <a:ln w="9525">
                                                    <a:noFill/>
                                                    <a:miter lim="800000"/>
                                                    <a:headEnd/>
                                                    <a:tailEnd/>
                                                  </a:ln>
                                                </p:spPr>
                                              </p:pic>
                                              <p:pic>
                                                <p:nvPicPr>
                                                  <p:cNvPr id="133" name="ClipboardMapImage" descr="http://gis.ii.city.osaka.jp/gis/DownloadFile.ashx?imgfile=gemimg_13b689e4-d8e9-4d66-93aa-e038c4cf0e88.png&amp;downloadType=imgfile&amp;isCB=1"/>
                                                  <p:cNvPicPr/>
                                                  <p:nvPr/>
                                                </p:nvPicPr>
                                                <p:blipFill>
                                                  <a:blip r:embed="rId13" cstate="email"/>
                                                  <a:srcRect/>
                                                  <a:stretch>
                                                    <a:fillRect/>
                                                  </a:stretch>
                                                </p:blipFill>
                                                <p:spPr bwMode="auto">
                                                  <a:xfrm>
                                                    <a:off x="3635896" y="2276872"/>
                                                    <a:ext cx="4948300" cy="1990233"/>
                                                  </a:xfrm>
                                                  <a:prstGeom prst="rect">
                                                    <a:avLst/>
                                                  </a:prstGeom>
                                                  <a:noFill/>
                                                  <a:ln w="9525">
                                                    <a:noFill/>
                                                    <a:miter lim="800000"/>
                                                    <a:headEnd/>
                                                    <a:tailEnd/>
                                                  </a:ln>
                                                </p:spPr>
                                              </p:pic>
                                            </p:grpSp>
                                            <p:pic>
                                              <p:nvPicPr>
                                                <p:cNvPr id="130" name="ClipboardMapImage" descr="http://gis.ii.city.osaka.jp/gis/DownloadFile.ashx?imgfile=gemimg_55538eea-8ba7-4dcd-8622-09b2743ed841.png&amp;downloadType=imgfile&amp;isCB=1"/>
                                                <p:cNvPicPr/>
                                                <p:nvPr/>
                                              </p:nvPicPr>
                                              <p:blipFill>
                                                <a:blip r:embed="rId14" cstate="email"/>
                                                <a:srcRect/>
                                                <a:stretch>
                                                  <a:fillRect/>
                                                </a:stretch>
                                              </p:blipFill>
                                              <p:spPr bwMode="auto">
                                                <a:xfrm>
                                                  <a:off x="3149092" y="2579156"/>
                                                  <a:ext cx="5023308" cy="1990233"/>
                                                </a:xfrm>
                                                <a:prstGeom prst="rect">
                                                  <a:avLst/>
                                                </a:prstGeom>
                                                <a:noFill/>
                                                <a:ln w="9525">
                                                  <a:noFill/>
                                                  <a:miter lim="800000"/>
                                                  <a:headEnd/>
                                                  <a:tailEnd/>
                                                </a:ln>
                                              </p:spPr>
                                            </p:pic>
                                          </p:grpSp>
                                          <p:pic>
                                            <p:nvPicPr>
                                              <p:cNvPr id="128" name="ClipboardMapImage" descr="http://gis.ii.city.osaka.jp/gis/DownloadFile.ashx?imgfile=gemimg_64b8d3ee-6a5c-4230-9d04-e71a30a830ab.png&amp;downloadType=imgfile&amp;isCB=1"/>
                                              <p:cNvPicPr/>
                                              <p:nvPr/>
                                            </p:nvPicPr>
                                            <p:blipFill>
                                              <a:blip r:embed="rId15" cstate="email"/>
                                              <a:srcRect/>
                                              <a:stretch>
                                                <a:fillRect/>
                                              </a:stretch>
                                            </p:blipFill>
                                            <p:spPr bwMode="auto">
                                              <a:xfrm>
                                                <a:off x="3042206" y="4052316"/>
                                                <a:ext cx="5130194" cy="1990233"/>
                                              </a:xfrm>
                                              <a:prstGeom prst="rect">
                                                <a:avLst/>
                                              </a:prstGeom>
                                              <a:noFill/>
                                              <a:ln w="9525">
                                                <a:noFill/>
                                                <a:miter lim="800000"/>
                                                <a:headEnd/>
                                                <a:tailEnd/>
                                              </a:ln>
                                            </p:spPr>
                                          </p:pic>
                                        </p:grpSp>
                                        <p:pic>
                                          <p:nvPicPr>
                                            <p:cNvPr id="126" name="ClipboardMapImage" descr="http://gis.ii.city.osaka.jp/gis/DownloadFile.ashx?imgfile=gemimg_de3ce784-4224-4d72-acac-58672047dcc5.png&amp;downloadType=imgfile&amp;isCB=1"/>
                                            <p:cNvPicPr/>
                                            <p:nvPr/>
                                          </p:nvPicPr>
                                          <p:blipFill>
                                            <a:blip r:embed="rId16" cstate="email"/>
                                            <a:srcRect/>
                                            <a:stretch>
                                              <a:fillRect/>
                                            </a:stretch>
                                          </p:blipFill>
                                          <p:spPr bwMode="auto">
                                            <a:xfrm>
                                              <a:off x="3347864" y="4419860"/>
                                              <a:ext cx="5112568" cy="1990233"/>
                                            </a:xfrm>
                                            <a:prstGeom prst="rect">
                                              <a:avLst/>
                                            </a:prstGeom>
                                            <a:noFill/>
                                            <a:ln w="9525">
                                              <a:noFill/>
                                              <a:miter lim="800000"/>
                                              <a:headEnd/>
                                              <a:tailEnd/>
                                            </a:ln>
                                          </p:spPr>
                                        </p:pic>
                                      </p:grpSp>
                                      <p:pic>
                                        <p:nvPicPr>
                                          <p:cNvPr id="124" name="ClipboardMapImage" descr="http://gis.ii.city.osaka.jp/gis/DownloadFile.ashx?imgfile=gemimg_73b9863c-4928-411e-9c59-8bb9bd84745b.png&amp;downloadType=imgfile&amp;isCB=1"/>
                                          <p:cNvPicPr/>
                                          <p:nvPr/>
                                        </p:nvPicPr>
                                        <p:blipFill>
                                          <a:blip r:embed="rId17" cstate="email"/>
                                          <a:srcRect/>
                                          <a:stretch>
                                            <a:fillRect/>
                                          </a:stretch>
                                        </p:blipFill>
                                        <p:spPr bwMode="auto">
                                          <a:xfrm>
                                            <a:off x="3445750" y="4491868"/>
                                            <a:ext cx="5086690" cy="1657534"/>
                                          </a:xfrm>
                                          <a:prstGeom prst="rect">
                                            <a:avLst/>
                                          </a:prstGeom>
                                          <a:noFill/>
                                          <a:ln w="9525">
                                            <a:noFill/>
                                            <a:miter lim="800000"/>
                                            <a:headEnd/>
                                            <a:tailEnd/>
                                          </a:ln>
                                        </p:spPr>
                                      </p:pic>
                                    </p:grpSp>
                                  </p:grpSp>
                                </p:grpSp>
                              </p:grpSp>
                              <p:pic>
                                <p:nvPicPr>
                                  <p:cNvPr id="116" name="ClipboardMapImage" descr="http://gis.ii.city.osaka.jp/gis/DownloadFile.ashx?imgfile=gemimg_fb05ac58-dd91-4b01-ade2-9ac500916cb3.png&amp;downloadType=imgfile&amp;isCB=1"/>
                                  <p:cNvPicPr/>
                                  <p:nvPr/>
                                </p:nvPicPr>
                                <p:blipFill>
                                  <a:blip r:embed="rId18" cstate="email"/>
                                  <a:srcRect/>
                                  <a:stretch>
                                    <a:fillRect/>
                                  </a:stretch>
                                </p:blipFill>
                                <p:spPr bwMode="auto">
                                  <a:xfrm>
                                    <a:off x="5729915" y="4918420"/>
                                    <a:ext cx="4354802" cy="1230982"/>
                                  </a:xfrm>
                                  <a:prstGeom prst="rect">
                                    <a:avLst/>
                                  </a:prstGeom>
                                  <a:noFill/>
                                  <a:ln w="9525">
                                    <a:noFill/>
                                    <a:miter lim="800000"/>
                                    <a:headEnd/>
                                    <a:tailEnd/>
                                  </a:ln>
                                </p:spPr>
                              </p:pic>
                            </p:grpSp>
                            <p:pic>
                              <p:nvPicPr>
                                <p:cNvPr id="114" name="ClipboardMapImage" descr="http://gis.ii.city.osaka.jp/gis/DownloadFile.ashx?imgfile=gemimg_2cc7b8f9-552c-4f6a-a73a-14859a392df4.png&amp;downloadType=imgfile&amp;isCB=1"/>
                                <p:cNvPicPr/>
                                <p:nvPr/>
                              </p:nvPicPr>
                              <p:blipFill>
                                <a:blip r:embed="rId19" cstate="email"/>
                                <a:srcRect/>
                                <a:stretch>
                                  <a:fillRect/>
                                </a:stretch>
                              </p:blipFill>
                              <p:spPr bwMode="auto">
                                <a:xfrm>
                                  <a:off x="5835891" y="3797440"/>
                                  <a:ext cx="4248826" cy="1990233"/>
                                </a:xfrm>
                                <a:prstGeom prst="rect">
                                  <a:avLst/>
                                </a:prstGeom>
                                <a:noFill/>
                                <a:ln w="9525">
                                  <a:noFill/>
                                  <a:miter lim="800000"/>
                                  <a:headEnd/>
                                  <a:tailEnd/>
                                </a:ln>
                              </p:spPr>
                            </p:pic>
                          </p:grpSp>
                          <p:pic>
                            <p:nvPicPr>
                              <p:cNvPr id="112" name="ClipboardMapImage" descr="http://gis.ii.city.osaka.jp/gis/DownloadFile.ashx?imgfile=gemimg_3cab98e9-4f14-4199-ad8a-b2d1c00c2715.png&amp;downloadType=imgfile&amp;isCB=1"/>
                              <p:cNvPicPr/>
                              <p:nvPr/>
                            </p:nvPicPr>
                            <p:blipFill>
                              <a:blip r:embed="rId20" cstate="email"/>
                              <a:srcRect/>
                              <a:stretch>
                                <a:fillRect/>
                              </a:stretch>
                            </p:blipFill>
                            <p:spPr bwMode="auto">
                              <a:xfrm>
                                <a:off x="5740479" y="2508798"/>
                                <a:ext cx="4344238" cy="1990233"/>
                              </a:xfrm>
                              <a:prstGeom prst="rect">
                                <a:avLst/>
                              </a:prstGeom>
                              <a:noFill/>
                              <a:ln w="9525">
                                <a:noFill/>
                                <a:miter lim="800000"/>
                                <a:headEnd/>
                                <a:tailEnd/>
                              </a:ln>
                            </p:spPr>
                          </p:pic>
                        </p:grpSp>
                      </p:grpSp>
                    </p:grpSp>
                  </p:grpSp>
                </p:grpSp>
                <p:sp>
                  <p:nvSpPr>
                    <p:cNvPr id="95" name="フリーフォーム 94"/>
                    <p:cNvSpPr/>
                    <p:nvPr/>
                  </p:nvSpPr>
                  <p:spPr>
                    <a:xfrm>
                      <a:off x="1441094" y="1543507"/>
                      <a:ext cx="1887322" cy="2969971"/>
                    </a:xfrm>
                    <a:custGeom>
                      <a:avLst/>
                      <a:gdLst>
                        <a:gd name="connsiteX0" fmla="*/ 731520 w 1887322"/>
                        <a:gd name="connsiteY0" fmla="*/ 0 h 2969971"/>
                        <a:gd name="connsiteX1" fmla="*/ 1887322 w 1887322"/>
                        <a:gd name="connsiteY1" fmla="*/ 285293 h 2969971"/>
                        <a:gd name="connsiteX2" fmla="*/ 1119226 w 1887322"/>
                        <a:gd name="connsiteY2" fmla="*/ 2969971 h 2969971"/>
                        <a:gd name="connsiteX3" fmla="*/ 43892 w 1887322"/>
                        <a:gd name="connsiteY3" fmla="*/ 2626157 h 2969971"/>
                        <a:gd name="connsiteX4" fmla="*/ 0 w 1887322"/>
                        <a:gd name="connsiteY4" fmla="*/ 2538375 h 2969971"/>
                        <a:gd name="connsiteX5" fmla="*/ 731520 w 1887322"/>
                        <a:gd name="connsiteY5" fmla="*/ 0 h 296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322" h="2969971">
                          <a:moveTo>
                            <a:pt x="731520" y="0"/>
                          </a:moveTo>
                          <a:lnTo>
                            <a:pt x="1887322" y="285293"/>
                          </a:lnTo>
                          <a:lnTo>
                            <a:pt x="1119226" y="2969971"/>
                          </a:lnTo>
                          <a:lnTo>
                            <a:pt x="43892" y="2626157"/>
                          </a:lnTo>
                          <a:lnTo>
                            <a:pt x="0" y="2538375"/>
                          </a:lnTo>
                          <a:lnTo>
                            <a:pt x="731520"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96" name="フリーフォーム 95"/>
                    <p:cNvSpPr/>
                    <p:nvPr/>
                  </p:nvSpPr>
                  <p:spPr>
                    <a:xfrm>
                      <a:off x="5511521" y="5958673"/>
                      <a:ext cx="929472" cy="638070"/>
                    </a:xfrm>
                    <a:custGeom>
                      <a:avLst/>
                      <a:gdLst>
                        <a:gd name="connsiteX0" fmla="*/ 120580 w 929472"/>
                        <a:gd name="connsiteY0" fmla="*/ 0 h 638070"/>
                        <a:gd name="connsiteX1" fmla="*/ 929472 w 929472"/>
                        <a:gd name="connsiteY1" fmla="*/ 251208 h 638070"/>
                        <a:gd name="connsiteX2" fmla="*/ 803868 w 929472"/>
                        <a:gd name="connsiteY2" fmla="*/ 638070 h 638070"/>
                        <a:gd name="connsiteX3" fmla="*/ 0 w 929472"/>
                        <a:gd name="connsiteY3" fmla="*/ 432079 h 638070"/>
                        <a:gd name="connsiteX4" fmla="*/ 120580 w 929472"/>
                        <a:gd name="connsiteY4" fmla="*/ 0 h 63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472" h="638070">
                          <a:moveTo>
                            <a:pt x="120580" y="0"/>
                          </a:moveTo>
                          <a:lnTo>
                            <a:pt x="929472" y="251208"/>
                          </a:lnTo>
                          <a:lnTo>
                            <a:pt x="803868" y="638070"/>
                          </a:lnTo>
                          <a:lnTo>
                            <a:pt x="0" y="432079"/>
                          </a:lnTo>
                          <a:lnTo>
                            <a:pt x="120580"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84" name="テキスト ボックス 83"/>
                  <p:cNvSpPr txBox="1"/>
                  <p:nvPr/>
                </p:nvSpPr>
                <p:spPr>
                  <a:xfrm>
                    <a:off x="2207983" y="2142492"/>
                    <a:ext cx="864096" cy="329760"/>
                  </a:xfrm>
                  <a:prstGeom prst="rect">
                    <a:avLst/>
                  </a:prstGeom>
                  <a:noFill/>
                </p:spPr>
                <p:txBody>
                  <a:bodyPr wrap="square" rtlCol="0">
                    <a:spAutoFit/>
                  </a:bodyPr>
                  <a:lstStyle/>
                  <a:p>
                    <a:r>
                      <a:rPr lang="ja-JP" altLang="en-US" sz="900" dirty="0">
                        <a:latin typeface="+mn-ea"/>
                      </a:rPr>
                      <a:t>新世界</a:t>
                    </a:r>
                  </a:p>
                </p:txBody>
              </p:sp>
              <p:pic>
                <p:nvPicPr>
                  <p:cNvPr id="85" name="Picture 2" descr="C:\Users\i9551050\AppData\Local\Microsoft\Windows\Temporary Internet Files\Content.IE5\Z8TAGPVC\MC900046108[1].wmf"/>
                  <p:cNvPicPr>
                    <a:picLocks noChangeAspect="1" noChangeArrowheads="1"/>
                  </p:cNvPicPr>
                  <p:nvPr/>
                </p:nvPicPr>
                <p:blipFill>
                  <a:blip r:embed="rId21" cstate="email"/>
                  <a:srcRect/>
                  <a:stretch>
                    <a:fillRect/>
                  </a:stretch>
                </p:blipFill>
                <p:spPr bwMode="auto">
                  <a:xfrm>
                    <a:off x="1403649" y="1125322"/>
                    <a:ext cx="602590" cy="907998"/>
                  </a:xfrm>
                  <a:prstGeom prst="rect">
                    <a:avLst/>
                  </a:prstGeom>
                  <a:noFill/>
                </p:spPr>
              </p:pic>
              <p:sp>
                <p:nvSpPr>
                  <p:cNvPr id="86" name="テキスト ボックス 85"/>
                  <p:cNvSpPr txBox="1"/>
                  <p:nvPr/>
                </p:nvSpPr>
                <p:spPr>
                  <a:xfrm>
                    <a:off x="5731825" y="5435575"/>
                    <a:ext cx="1368153" cy="527617"/>
                  </a:xfrm>
                  <a:prstGeom prst="rect">
                    <a:avLst/>
                  </a:prstGeom>
                  <a:noFill/>
                </p:spPr>
                <p:txBody>
                  <a:bodyPr wrap="square" rtlCol="0">
                    <a:spAutoFit/>
                  </a:bodyPr>
                  <a:lstStyle/>
                  <a:p>
                    <a:r>
                      <a:rPr lang="ja-JP" altLang="en-US" sz="900" dirty="0">
                        <a:latin typeface="+mn-ea"/>
                      </a:rPr>
                      <a:t>あべの</a:t>
                    </a:r>
                    <a:endParaRPr lang="en-US" altLang="ja-JP" sz="900" dirty="0">
                      <a:latin typeface="+mn-ea"/>
                    </a:endParaRPr>
                  </a:p>
                  <a:p>
                    <a:r>
                      <a:rPr lang="ja-JP" altLang="en-US" sz="900" dirty="0">
                        <a:latin typeface="+mn-ea"/>
                      </a:rPr>
                      <a:t>ハルカス</a:t>
                    </a:r>
                  </a:p>
                </p:txBody>
              </p:sp>
            </p:grpSp>
            <p:sp>
              <p:nvSpPr>
                <p:cNvPr id="79" name="正方形/長方形 78"/>
                <p:cNvSpPr/>
                <p:nvPr/>
              </p:nvSpPr>
              <p:spPr>
                <a:xfrm rot="1020000">
                  <a:off x="4463451" y="3068296"/>
                  <a:ext cx="301804" cy="5914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テキスト ボックス 80"/>
                <p:cNvSpPr txBox="1"/>
                <p:nvPr/>
              </p:nvSpPr>
              <p:spPr>
                <a:xfrm>
                  <a:off x="1199980" y="4077073"/>
                  <a:ext cx="1530246" cy="483648"/>
                </a:xfrm>
                <a:prstGeom prst="rect">
                  <a:avLst/>
                </a:prstGeom>
                <a:noFill/>
              </p:spPr>
              <p:txBody>
                <a:bodyPr wrap="square" rtlCol="0">
                  <a:spAutoFit/>
                </a:bodyPr>
                <a:lstStyle/>
                <a:p>
                  <a:pPr algn="ctr"/>
                  <a:r>
                    <a:rPr lang="en-US" altLang="ja-JP" sz="800" spc="-100" dirty="0" smtClean="0">
                      <a:latin typeface="HGP創英角ｺﾞｼｯｸUB" panose="020B0900000000000000" pitchFamily="50" charset="-128"/>
                      <a:ea typeface="HGP創英角ｺﾞｼｯｸUB" panose="020B0900000000000000" pitchFamily="50" charset="-128"/>
                    </a:rPr>
                    <a:t>Osaka </a:t>
                  </a:r>
                  <a:r>
                    <a:rPr lang="en-US" altLang="ja-JP" sz="800" spc="-100" dirty="0">
                      <a:latin typeface="HGP創英角ｺﾞｼｯｸUB" panose="020B0900000000000000" pitchFamily="50" charset="-128"/>
                      <a:ea typeface="HGP創英角ｺﾞｼｯｸUB" panose="020B0900000000000000" pitchFamily="50" charset="-128"/>
                    </a:rPr>
                    <a:t>Metro</a:t>
                  </a:r>
                  <a:r>
                    <a:rPr lang="ja-JP" altLang="en-US" sz="800" dirty="0" smtClean="0">
                      <a:latin typeface="HGP創英角ｺﾞｼｯｸUB" pitchFamily="50" charset="-128"/>
                      <a:ea typeface="HGP創英角ｺﾞｼｯｸUB" pitchFamily="50" charset="-128"/>
                    </a:rPr>
                    <a:t>御堂筋</a:t>
                  </a:r>
                  <a:r>
                    <a:rPr lang="ja-JP" altLang="en-US" sz="800" dirty="0">
                      <a:latin typeface="HGP創英角ｺﾞｼｯｸUB" pitchFamily="50" charset="-128"/>
                      <a:ea typeface="HGP創英角ｺﾞｼｯｸUB" pitchFamily="50" charset="-128"/>
                    </a:rPr>
                    <a:t>線</a:t>
                  </a:r>
                  <a:endParaRPr lang="en-US" altLang="ja-JP" sz="800" dirty="0">
                    <a:latin typeface="HGP創英角ｺﾞｼｯｸUB" pitchFamily="50" charset="-128"/>
                    <a:ea typeface="HGP創英角ｺﾞｼｯｸUB" pitchFamily="50" charset="-128"/>
                  </a:endParaRPr>
                </a:p>
                <a:p>
                  <a:pPr algn="ctr"/>
                  <a:r>
                    <a:rPr lang="ja-JP" altLang="en-US" sz="800" dirty="0">
                      <a:latin typeface="HGP創英角ｺﾞｼｯｸUB" pitchFamily="50" charset="-128"/>
                      <a:ea typeface="HGP創英角ｺﾞｼｯｸUB" pitchFamily="50" charset="-128"/>
                    </a:rPr>
                    <a:t>動物園前駅</a:t>
                  </a:r>
                </a:p>
              </p:txBody>
            </p:sp>
            <p:sp>
              <p:nvSpPr>
                <p:cNvPr id="82" name="テキスト ボックス 81"/>
                <p:cNvSpPr txBox="1"/>
                <p:nvPr/>
              </p:nvSpPr>
              <p:spPr>
                <a:xfrm>
                  <a:off x="5208620" y="4756331"/>
                  <a:ext cx="2758566" cy="483648"/>
                </a:xfrm>
                <a:prstGeom prst="rect">
                  <a:avLst/>
                </a:prstGeom>
                <a:noFill/>
              </p:spPr>
              <p:txBody>
                <a:bodyPr wrap="square" rtlCol="0">
                  <a:spAutoFit/>
                </a:bodyPr>
                <a:lstStyle/>
                <a:p>
                  <a:r>
                    <a:rPr lang="ja-JP" altLang="en-US" sz="800" dirty="0">
                      <a:latin typeface="HGP創英角ｺﾞｼｯｸUB" pitchFamily="50" charset="-128"/>
                      <a:ea typeface="HGP創英角ｺﾞｼｯｸUB" pitchFamily="50" charset="-128"/>
                    </a:rPr>
                    <a:t>天王寺駅ターミナル、アベノ地下街</a:t>
                  </a:r>
                </a:p>
                <a:p>
                  <a:r>
                    <a:rPr lang="ja-JP" altLang="en-US" sz="800" dirty="0" smtClean="0">
                      <a:latin typeface="HGP創英角ｺﾞｼｯｸUB" pitchFamily="50" charset="-128"/>
                      <a:ea typeface="HGP創英角ｺﾞｼｯｸUB" pitchFamily="50" charset="-128"/>
                    </a:rPr>
                    <a:t>（</a:t>
                  </a:r>
                  <a:r>
                    <a:rPr lang="en-US" altLang="ja-JP" sz="800" spc="-100" dirty="0" smtClean="0">
                      <a:latin typeface="HGP創英角ｺﾞｼｯｸUB" panose="020B0900000000000000" pitchFamily="50" charset="-128"/>
                      <a:ea typeface="HGP創英角ｺﾞｼｯｸUB" panose="020B0900000000000000" pitchFamily="50" charset="-128"/>
                    </a:rPr>
                    <a:t>Osaka </a:t>
                  </a:r>
                  <a:r>
                    <a:rPr lang="en-US" altLang="ja-JP" sz="800" spc="-100" dirty="0">
                      <a:latin typeface="HGP創英角ｺﾞｼｯｸUB" panose="020B0900000000000000" pitchFamily="50" charset="-128"/>
                      <a:ea typeface="HGP創英角ｺﾞｼｯｸUB" panose="020B0900000000000000" pitchFamily="50" charset="-128"/>
                    </a:rPr>
                    <a:t>Metro </a:t>
                  </a:r>
                  <a:r>
                    <a:rPr lang="ja-JP" altLang="en-US" sz="800" dirty="0" smtClean="0">
                      <a:latin typeface="HGP創英角ｺﾞｼｯｸUB" pitchFamily="50" charset="-128"/>
                      <a:ea typeface="HGP創英角ｺﾞｼｯｸUB" pitchFamily="50" charset="-128"/>
                    </a:rPr>
                    <a:t>・</a:t>
                  </a:r>
                  <a:r>
                    <a:rPr lang="en-US" altLang="ja-JP" sz="800" dirty="0">
                      <a:latin typeface="HGP創英角ｺﾞｼｯｸUB" pitchFamily="50" charset="-128"/>
                      <a:ea typeface="HGP創英角ｺﾞｼｯｸUB" pitchFamily="50" charset="-128"/>
                    </a:rPr>
                    <a:t>JR</a:t>
                  </a:r>
                  <a:r>
                    <a:rPr lang="ja-JP" altLang="en-US" sz="800" dirty="0">
                      <a:latin typeface="HGP創英角ｺﾞｼｯｸUB" pitchFamily="50" charset="-128"/>
                      <a:ea typeface="HGP創英角ｺﾞｼｯｸUB" pitchFamily="50" charset="-128"/>
                    </a:rPr>
                    <a:t>・近鉄）</a:t>
                  </a:r>
                </a:p>
              </p:txBody>
            </p:sp>
          </p:grpSp>
          <p:sp>
            <p:nvSpPr>
              <p:cNvPr id="136" name="フリーフォーム 135"/>
              <p:cNvSpPr/>
              <p:nvPr/>
            </p:nvSpPr>
            <p:spPr>
              <a:xfrm>
                <a:off x="2447585" y="4334005"/>
                <a:ext cx="513567" cy="751562"/>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 name="connsiteX0" fmla="*/ 618786 w 710226"/>
                  <a:gd name="connsiteY0" fmla="*/ 263047 h 751562"/>
                  <a:gd name="connsiteX1" fmla="*/ 460958 w 710226"/>
                  <a:gd name="connsiteY1" fmla="*/ 245511 h 751562"/>
                  <a:gd name="connsiteX2" fmla="*/ 453442 w 710226"/>
                  <a:gd name="connsiteY2" fmla="*/ 227974 h 751562"/>
                  <a:gd name="connsiteX3" fmla="*/ 335697 w 710226"/>
                  <a:gd name="connsiteY3" fmla="*/ 212943 h 751562"/>
                  <a:gd name="connsiteX4" fmla="*/ 395822 w 710226"/>
                  <a:gd name="connsiteY4" fmla="*/ 0 h 751562"/>
                  <a:gd name="connsiteX5" fmla="*/ 258036 w 710226"/>
                  <a:gd name="connsiteY5" fmla="*/ 10021 h 751562"/>
                  <a:gd name="connsiteX6" fmla="*/ 255531 w 710226"/>
                  <a:gd name="connsiteY6" fmla="*/ 80167 h 751562"/>
                  <a:gd name="connsiteX7" fmla="*/ 207932 w 710226"/>
                  <a:gd name="connsiteY7" fmla="*/ 117745 h 751562"/>
                  <a:gd name="connsiteX8" fmla="*/ 82672 w 710226"/>
                  <a:gd name="connsiteY8" fmla="*/ 538620 h 751562"/>
                  <a:gd name="connsiteX9" fmla="*/ 0 w 710226"/>
                  <a:gd name="connsiteY9" fmla="*/ 538620 h 751562"/>
                  <a:gd name="connsiteX10" fmla="*/ 2505 w 710226"/>
                  <a:gd name="connsiteY10" fmla="*/ 596239 h 751562"/>
                  <a:gd name="connsiteX11" fmla="*/ 60125 w 710226"/>
                  <a:gd name="connsiteY11" fmla="*/ 668890 h 751562"/>
                  <a:gd name="connsiteX12" fmla="*/ 365760 w 710226"/>
                  <a:gd name="connsiteY12" fmla="*/ 751562 h 751562"/>
                  <a:gd name="connsiteX13" fmla="*/ 453442 w 710226"/>
                  <a:gd name="connsiteY13" fmla="*/ 731520 h 751562"/>
                  <a:gd name="connsiteX14" fmla="*/ 513567 w 710226"/>
                  <a:gd name="connsiteY14" fmla="*/ 746552 h 751562"/>
                  <a:gd name="connsiteX15" fmla="*/ 710226 w 710226"/>
                  <a:gd name="connsiteY15" fmla="*/ 354487 h 751562"/>
                  <a:gd name="connsiteX0" fmla="*/ 618786 w 710226"/>
                  <a:gd name="connsiteY0" fmla="*/ 263047 h 751562"/>
                  <a:gd name="connsiteX1" fmla="*/ 460958 w 710226"/>
                  <a:gd name="connsiteY1" fmla="*/ 245511 h 751562"/>
                  <a:gd name="connsiteX2" fmla="*/ 335697 w 710226"/>
                  <a:gd name="connsiteY2" fmla="*/ 212943 h 751562"/>
                  <a:gd name="connsiteX3" fmla="*/ 395822 w 710226"/>
                  <a:gd name="connsiteY3" fmla="*/ 0 h 751562"/>
                  <a:gd name="connsiteX4" fmla="*/ 258036 w 710226"/>
                  <a:gd name="connsiteY4" fmla="*/ 10021 h 751562"/>
                  <a:gd name="connsiteX5" fmla="*/ 255531 w 710226"/>
                  <a:gd name="connsiteY5" fmla="*/ 80167 h 751562"/>
                  <a:gd name="connsiteX6" fmla="*/ 207932 w 710226"/>
                  <a:gd name="connsiteY6" fmla="*/ 117745 h 751562"/>
                  <a:gd name="connsiteX7" fmla="*/ 82672 w 710226"/>
                  <a:gd name="connsiteY7" fmla="*/ 538620 h 751562"/>
                  <a:gd name="connsiteX8" fmla="*/ 0 w 710226"/>
                  <a:gd name="connsiteY8" fmla="*/ 538620 h 751562"/>
                  <a:gd name="connsiteX9" fmla="*/ 2505 w 710226"/>
                  <a:gd name="connsiteY9" fmla="*/ 596239 h 751562"/>
                  <a:gd name="connsiteX10" fmla="*/ 60125 w 710226"/>
                  <a:gd name="connsiteY10" fmla="*/ 668890 h 751562"/>
                  <a:gd name="connsiteX11" fmla="*/ 365760 w 710226"/>
                  <a:gd name="connsiteY11" fmla="*/ 751562 h 751562"/>
                  <a:gd name="connsiteX12" fmla="*/ 453442 w 710226"/>
                  <a:gd name="connsiteY12" fmla="*/ 731520 h 751562"/>
                  <a:gd name="connsiteX13" fmla="*/ 513567 w 710226"/>
                  <a:gd name="connsiteY13" fmla="*/ 746552 h 751562"/>
                  <a:gd name="connsiteX14" fmla="*/ 710226 w 710226"/>
                  <a:gd name="connsiteY14" fmla="*/ 354487 h 751562"/>
                  <a:gd name="connsiteX0" fmla="*/ 460958 w 710226"/>
                  <a:gd name="connsiteY0" fmla="*/ 245511 h 751562"/>
                  <a:gd name="connsiteX1" fmla="*/ 335697 w 710226"/>
                  <a:gd name="connsiteY1" fmla="*/ 212943 h 751562"/>
                  <a:gd name="connsiteX2" fmla="*/ 395822 w 710226"/>
                  <a:gd name="connsiteY2" fmla="*/ 0 h 751562"/>
                  <a:gd name="connsiteX3" fmla="*/ 258036 w 710226"/>
                  <a:gd name="connsiteY3" fmla="*/ 10021 h 751562"/>
                  <a:gd name="connsiteX4" fmla="*/ 255531 w 710226"/>
                  <a:gd name="connsiteY4" fmla="*/ 80167 h 751562"/>
                  <a:gd name="connsiteX5" fmla="*/ 207932 w 710226"/>
                  <a:gd name="connsiteY5" fmla="*/ 117745 h 751562"/>
                  <a:gd name="connsiteX6" fmla="*/ 82672 w 710226"/>
                  <a:gd name="connsiteY6" fmla="*/ 538620 h 751562"/>
                  <a:gd name="connsiteX7" fmla="*/ 0 w 710226"/>
                  <a:gd name="connsiteY7" fmla="*/ 538620 h 751562"/>
                  <a:gd name="connsiteX8" fmla="*/ 2505 w 710226"/>
                  <a:gd name="connsiteY8" fmla="*/ 596239 h 751562"/>
                  <a:gd name="connsiteX9" fmla="*/ 60125 w 710226"/>
                  <a:gd name="connsiteY9" fmla="*/ 668890 h 751562"/>
                  <a:gd name="connsiteX10" fmla="*/ 365760 w 710226"/>
                  <a:gd name="connsiteY10" fmla="*/ 751562 h 751562"/>
                  <a:gd name="connsiteX11" fmla="*/ 453442 w 710226"/>
                  <a:gd name="connsiteY11" fmla="*/ 731520 h 751562"/>
                  <a:gd name="connsiteX12" fmla="*/ 513567 w 710226"/>
                  <a:gd name="connsiteY12" fmla="*/ 746552 h 751562"/>
                  <a:gd name="connsiteX13" fmla="*/ 710226 w 710226"/>
                  <a:gd name="connsiteY13" fmla="*/ 354487 h 751562"/>
                  <a:gd name="connsiteX0" fmla="*/ 335697 w 710226"/>
                  <a:gd name="connsiteY0" fmla="*/ 212943 h 751562"/>
                  <a:gd name="connsiteX1" fmla="*/ 395822 w 710226"/>
                  <a:gd name="connsiteY1" fmla="*/ 0 h 751562"/>
                  <a:gd name="connsiteX2" fmla="*/ 258036 w 710226"/>
                  <a:gd name="connsiteY2" fmla="*/ 10021 h 751562"/>
                  <a:gd name="connsiteX3" fmla="*/ 255531 w 710226"/>
                  <a:gd name="connsiteY3" fmla="*/ 80167 h 751562"/>
                  <a:gd name="connsiteX4" fmla="*/ 207932 w 710226"/>
                  <a:gd name="connsiteY4" fmla="*/ 117745 h 751562"/>
                  <a:gd name="connsiteX5" fmla="*/ 82672 w 710226"/>
                  <a:gd name="connsiteY5" fmla="*/ 538620 h 751562"/>
                  <a:gd name="connsiteX6" fmla="*/ 0 w 710226"/>
                  <a:gd name="connsiteY6" fmla="*/ 538620 h 751562"/>
                  <a:gd name="connsiteX7" fmla="*/ 2505 w 710226"/>
                  <a:gd name="connsiteY7" fmla="*/ 596239 h 751562"/>
                  <a:gd name="connsiteX8" fmla="*/ 60125 w 710226"/>
                  <a:gd name="connsiteY8" fmla="*/ 668890 h 751562"/>
                  <a:gd name="connsiteX9" fmla="*/ 365760 w 710226"/>
                  <a:gd name="connsiteY9" fmla="*/ 751562 h 751562"/>
                  <a:gd name="connsiteX10" fmla="*/ 453442 w 710226"/>
                  <a:gd name="connsiteY10" fmla="*/ 731520 h 751562"/>
                  <a:gd name="connsiteX11" fmla="*/ 513567 w 710226"/>
                  <a:gd name="connsiteY11" fmla="*/ 746552 h 751562"/>
                  <a:gd name="connsiteX12" fmla="*/ 710226 w 710226"/>
                  <a:gd name="connsiteY12" fmla="*/ 354487 h 751562"/>
                  <a:gd name="connsiteX0" fmla="*/ 395822 w 710226"/>
                  <a:gd name="connsiteY0" fmla="*/ 0 h 751562"/>
                  <a:gd name="connsiteX1" fmla="*/ 258036 w 710226"/>
                  <a:gd name="connsiteY1" fmla="*/ 10021 h 751562"/>
                  <a:gd name="connsiteX2" fmla="*/ 255531 w 710226"/>
                  <a:gd name="connsiteY2" fmla="*/ 80167 h 751562"/>
                  <a:gd name="connsiteX3" fmla="*/ 207932 w 710226"/>
                  <a:gd name="connsiteY3" fmla="*/ 117745 h 751562"/>
                  <a:gd name="connsiteX4" fmla="*/ 82672 w 710226"/>
                  <a:gd name="connsiteY4" fmla="*/ 538620 h 751562"/>
                  <a:gd name="connsiteX5" fmla="*/ 0 w 710226"/>
                  <a:gd name="connsiteY5" fmla="*/ 538620 h 751562"/>
                  <a:gd name="connsiteX6" fmla="*/ 2505 w 710226"/>
                  <a:gd name="connsiteY6" fmla="*/ 596239 h 751562"/>
                  <a:gd name="connsiteX7" fmla="*/ 60125 w 710226"/>
                  <a:gd name="connsiteY7" fmla="*/ 668890 h 751562"/>
                  <a:gd name="connsiteX8" fmla="*/ 365760 w 710226"/>
                  <a:gd name="connsiteY8" fmla="*/ 751562 h 751562"/>
                  <a:gd name="connsiteX9" fmla="*/ 453442 w 710226"/>
                  <a:gd name="connsiteY9" fmla="*/ 731520 h 751562"/>
                  <a:gd name="connsiteX10" fmla="*/ 513567 w 710226"/>
                  <a:gd name="connsiteY10" fmla="*/ 746552 h 751562"/>
                  <a:gd name="connsiteX11" fmla="*/ 710226 w 710226"/>
                  <a:gd name="connsiteY11" fmla="*/ 354487 h 751562"/>
                  <a:gd name="connsiteX0" fmla="*/ 395822 w 513567"/>
                  <a:gd name="connsiteY0" fmla="*/ 0 h 751562"/>
                  <a:gd name="connsiteX1" fmla="*/ 258036 w 513567"/>
                  <a:gd name="connsiteY1" fmla="*/ 10021 h 751562"/>
                  <a:gd name="connsiteX2" fmla="*/ 255531 w 513567"/>
                  <a:gd name="connsiteY2" fmla="*/ 80167 h 751562"/>
                  <a:gd name="connsiteX3" fmla="*/ 207932 w 513567"/>
                  <a:gd name="connsiteY3" fmla="*/ 117745 h 751562"/>
                  <a:gd name="connsiteX4" fmla="*/ 82672 w 513567"/>
                  <a:gd name="connsiteY4" fmla="*/ 538620 h 751562"/>
                  <a:gd name="connsiteX5" fmla="*/ 0 w 513567"/>
                  <a:gd name="connsiteY5" fmla="*/ 538620 h 751562"/>
                  <a:gd name="connsiteX6" fmla="*/ 2505 w 513567"/>
                  <a:gd name="connsiteY6" fmla="*/ 596239 h 751562"/>
                  <a:gd name="connsiteX7" fmla="*/ 60125 w 513567"/>
                  <a:gd name="connsiteY7" fmla="*/ 668890 h 751562"/>
                  <a:gd name="connsiteX8" fmla="*/ 365760 w 513567"/>
                  <a:gd name="connsiteY8" fmla="*/ 751562 h 751562"/>
                  <a:gd name="connsiteX9" fmla="*/ 453442 w 513567"/>
                  <a:gd name="connsiteY9" fmla="*/ 731520 h 751562"/>
                  <a:gd name="connsiteX10" fmla="*/ 513567 w 513567"/>
                  <a:gd name="connsiteY10" fmla="*/ 746552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567" h="751562">
                    <a:moveTo>
                      <a:pt x="395822" y="0"/>
                    </a:moveTo>
                    <a:lnTo>
                      <a:pt x="258036" y="10021"/>
                    </a:lnTo>
                    <a:lnTo>
                      <a:pt x="255531" y="80167"/>
                    </a:lnTo>
                    <a:lnTo>
                      <a:pt x="207932" y="117745"/>
                    </a:lnTo>
                    <a:lnTo>
                      <a:pt x="82672" y="538620"/>
                    </a:lnTo>
                    <a:lnTo>
                      <a:pt x="0" y="538620"/>
                    </a:lnTo>
                    <a:lnTo>
                      <a:pt x="2505" y="596239"/>
                    </a:lnTo>
                    <a:lnTo>
                      <a:pt x="60125" y="668890"/>
                    </a:lnTo>
                    <a:lnTo>
                      <a:pt x="365760" y="751562"/>
                    </a:lnTo>
                    <a:lnTo>
                      <a:pt x="453442" y="731520"/>
                    </a:lnTo>
                    <a:lnTo>
                      <a:pt x="513567" y="746552"/>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7" name="フリーフォーム 136"/>
              <p:cNvSpPr/>
              <p:nvPr/>
            </p:nvSpPr>
            <p:spPr>
              <a:xfrm>
                <a:off x="2042808" y="3998068"/>
                <a:ext cx="282102" cy="928991"/>
              </a:xfrm>
              <a:custGeom>
                <a:avLst/>
                <a:gdLst>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0 w 1108953"/>
                  <a:gd name="connsiteY13" fmla="*/ 1853119 h 2154677"/>
                  <a:gd name="connsiteX14" fmla="*/ 1074906 w 1108953"/>
                  <a:gd name="connsiteY14" fmla="*/ 2154677 h 2154677"/>
                  <a:gd name="connsiteX0" fmla="*/ 1074906 w 1255021"/>
                  <a:gd name="connsiteY0" fmla="*/ 2154677 h 2201824"/>
                  <a:gd name="connsiteX1" fmla="*/ 1108953 w 1255021"/>
                  <a:gd name="connsiteY1" fmla="*/ 2067128 h 2201824"/>
                  <a:gd name="connsiteX2" fmla="*/ 1040859 w 1255021"/>
                  <a:gd name="connsiteY2" fmla="*/ 1950396 h 2201824"/>
                  <a:gd name="connsiteX3" fmla="*/ 1094361 w 1255021"/>
                  <a:gd name="connsiteY3" fmla="*/ 1765570 h 2201824"/>
                  <a:gd name="connsiteX4" fmla="*/ 826851 w 1255021"/>
                  <a:gd name="connsiteY4" fmla="*/ 1682885 h 2201824"/>
                  <a:gd name="connsiteX5" fmla="*/ 812259 w 1255021"/>
                  <a:gd name="connsiteY5" fmla="*/ 1648838 h 2201824"/>
                  <a:gd name="connsiteX6" fmla="*/ 1045723 w 1255021"/>
                  <a:gd name="connsiteY6" fmla="*/ 836579 h 2201824"/>
                  <a:gd name="connsiteX7" fmla="*/ 948447 w 1255021"/>
                  <a:gd name="connsiteY7" fmla="*/ 758758 h 2201824"/>
                  <a:gd name="connsiteX8" fmla="*/ 953310 w 1255021"/>
                  <a:gd name="connsiteY8" fmla="*/ 481519 h 2201824"/>
                  <a:gd name="connsiteX9" fmla="*/ 928991 w 1255021"/>
                  <a:gd name="connsiteY9" fmla="*/ 423153 h 2201824"/>
                  <a:gd name="connsiteX10" fmla="*/ 938719 w 1255021"/>
                  <a:gd name="connsiteY10" fmla="*/ 301558 h 2201824"/>
                  <a:gd name="connsiteX11" fmla="*/ 997085 w 1255021"/>
                  <a:gd name="connsiteY11" fmla="*/ 63230 h 2201824"/>
                  <a:gd name="connsiteX12" fmla="*/ 535021 w 1255021"/>
                  <a:gd name="connsiteY12" fmla="*/ 0 h 2201824"/>
                  <a:gd name="connsiteX13" fmla="*/ 0 w 1255021"/>
                  <a:gd name="connsiteY13" fmla="*/ 1853119 h 2201824"/>
                  <a:gd name="connsiteX14" fmla="*/ 1074906 w 1255021"/>
                  <a:gd name="connsiteY14" fmla="*/ 2154677 h 2201824"/>
                  <a:gd name="connsiteX15" fmla="*/ 1080689 w 1255021"/>
                  <a:gd name="connsiteY15" fmla="*/ 2136002 h 2201824"/>
                  <a:gd name="connsiteX0" fmla="*/ 1074906 w 1255021"/>
                  <a:gd name="connsiteY0" fmla="*/ 2154677 h 2201824"/>
                  <a:gd name="connsiteX1" fmla="*/ 1040859 w 1255021"/>
                  <a:gd name="connsiteY1" fmla="*/ 1950396 h 2201824"/>
                  <a:gd name="connsiteX2" fmla="*/ 1094361 w 1255021"/>
                  <a:gd name="connsiteY2" fmla="*/ 1765570 h 2201824"/>
                  <a:gd name="connsiteX3" fmla="*/ 826851 w 1255021"/>
                  <a:gd name="connsiteY3" fmla="*/ 1682885 h 2201824"/>
                  <a:gd name="connsiteX4" fmla="*/ 812259 w 1255021"/>
                  <a:gd name="connsiteY4" fmla="*/ 1648838 h 2201824"/>
                  <a:gd name="connsiteX5" fmla="*/ 1045723 w 1255021"/>
                  <a:gd name="connsiteY5" fmla="*/ 836579 h 2201824"/>
                  <a:gd name="connsiteX6" fmla="*/ 948447 w 1255021"/>
                  <a:gd name="connsiteY6" fmla="*/ 758758 h 2201824"/>
                  <a:gd name="connsiteX7" fmla="*/ 953310 w 1255021"/>
                  <a:gd name="connsiteY7" fmla="*/ 481519 h 2201824"/>
                  <a:gd name="connsiteX8" fmla="*/ 928991 w 1255021"/>
                  <a:gd name="connsiteY8" fmla="*/ 423153 h 2201824"/>
                  <a:gd name="connsiteX9" fmla="*/ 938719 w 1255021"/>
                  <a:gd name="connsiteY9" fmla="*/ 301558 h 2201824"/>
                  <a:gd name="connsiteX10" fmla="*/ 997085 w 1255021"/>
                  <a:gd name="connsiteY10" fmla="*/ 63230 h 2201824"/>
                  <a:gd name="connsiteX11" fmla="*/ 535021 w 1255021"/>
                  <a:gd name="connsiteY11" fmla="*/ 0 h 2201824"/>
                  <a:gd name="connsiteX12" fmla="*/ 0 w 1255021"/>
                  <a:gd name="connsiteY12" fmla="*/ 1853119 h 2201824"/>
                  <a:gd name="connsiteX13" fmla="*/ 1074906 w 1255021"/>
                  <a:gd name="connsiteY13" fmla="*/ 2154677 h 2201824"/>
                  <a:gd name="connsiteX14" fmla="*/ 1080689 w 1255021"/>
                  <a:gd name="connsiteY14" fmla="*/ 2136002 h 2201824"/>
                  <a:gd name="connsiteX15" fmla="*/ 1074906 w 1255021"/>
                  <a:gd name="connsiteY15"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28991 w 1255021"/>
                  <a:gd name="connsiteY7" fmla="*/ 423153 h 2201824"/>
                  <a:gd name="connsiteX8" fmla="*/ 938719 w 1255021"/>
                  <a:gd name="connsiteY8" fmla="*/ 301558 h 2201824"/>
                  <a:gd name="connsiteX9" fmla="*/ 997085 w 1255021"/>
                  <a:gd name="connsiteY9" fmla="*/ 63230 h 2201824"/>
                  <a:gd name="connsiteX10" fmla="*/ 535021 w 1255021"/>
                  <a:gd name="connsiteY10" fmla="*/ 0 h 2201824"/>
                  <a:gd name="connsiteX11" fmla="*/ 0 w 1255021"/>
                  <a:gd name="connsiteY11" fmla="*/ 1853119 h 2201824"/>
                  <a:gd name="connsiteX12" fmla="*/ 1074906 w 1255021"/>
                  <a:gd name="connsiteY12" fmla="*/ 2154677 h 2201824"/>
                  <a:gd name="connsiteX13" fmla="*/ 1080689 w 1255021"/>
                  <a:gd name="connsiteY13" fmla="*/ 2136002 h 2201824"/>
                  <a:gd name="connsiteX14" fmla="*/ 1074906 w 1255021"/>
                  <a:gd name="connsiteY14"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28991 w 1255021"/>
                  <a:gd name="connsiteY7" fmla="*/ 423153 h 2201824"/>
                  <a:gd name="connsiteX8" fmla="*/ 938719 w 1255021"/>
                  <a:gd name="connsiteY8" fmla="*/ 301558 h 2201824"/>
                  <a:gd name="connsiteX9" fmla="*/ 535021 w 1255021"/>
                  <a:gd name="connsiteY9" fmla="*/ 0 h 2201824"/>
                  <a:gd name="connsiteX10" fmla="*/ 0 w 1255021"/>
                  <a:gd name="connsiteY10" fmla="*/ 1853119 h 2201824"/>
                  <a:gd name="connsiteX11" fmla="*/ 1074906 w 1255021"/>
                  <a:gd name="connsiteY11" fmla="*/ 2154677 h 2201824"/>
                  <a:gd name="connsiteX12" fmla="*/ 1080689 w 1255021"/>
                  <a:gd name="connsiteY12" fmla="*/ 2136002 h 2201824"/>
                  <a:gd name="connsiteX13" fmla="*/ 1074906 w 1255021"/>
                  <a:gd name="connsiteY13"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38719 w 1255021"/>
                  <a:gd name="connsiteY7" fmla="*/ 301558 h 2201824"/>
                  <a:gd name="connsiteX8" fmla="*/ 535021 w 1255021"/>
                  <a:gd name="connsiteY8" fmla="*/ 0 h 2201824"/>
                  <a:gd name="connsiteX9" fmla="*/ 0 w 1255021"/>
                  <a:gd name="connsiteY9" fmla="*/ 1853119 h 2201824"/>
                  <a:gd name="connsiteX10" fmla="*/ 1074906 w 1255021"/>
                  <a:gd name="connsiteY10" fmla="*/ 2154677 h 2201824"/>
                  <a:gd name="connsiteX11" fmla="*/ 1080689 w 1255021"/>
                  <a:gd name="connsiteY11" fmla="*/ 2136002 h 2201824"/>
                  <a:gd name="connsiteX12" fmla="*/ 1074906 w 1255021"/>
                  <a:gd name="connsiteY12"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38719 w 1255021"/>
                  <a:gd name="connsiteY6" fmla="*/ 301558 h 2201824"/>
                  <a:gd name="connsiteX7" fmla="*/ 535021 w 1255021"/>
                  <a:gd name="connsiteY7" fmla="*/ 0 h 2201824"/>
                  <a:gd name="connsiteX8" fmla="*/ 0 w 1255021"/>
                  <a:gd name="connsiteY8" fmla="*/ 1853119 h 2201824"/>
                  <a:gd name="connsiteX9" fmla="*/ 1074906 w 1255021"/>
                  <a:gd name="connsiteY9" fmla="*/ 2154677 h 2201824"/>
                  <a:gd name="connsiteX10" fmla="*/ 1080689 w 1255021"/>
                  <a:gd name="connsiteY10" fmla="*/ 2136002 h 2201824"/>
                  <a:gd name="connsiteX11" fmla="*/ 1074906 w 1255021"/>
                  <a:gd name="connsiteY11"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535021 w 1255021"/>
                  <a:gd name="connsiteY6" fmla="*/ 0 h 2201824"/>
                  <a:gd name="connsiteX7" fmla="*/ 0 w 1255021"/>
                  <a:gd name="connsiteY7" fmla="*/ 1853119 h 2201824"/>
                  <a:gd name="connsiteX8" fmla="*/ 1074906 w 1255021"/>
                  <a:gd name="connsiteY8" fmla="*/ 2154677 h 2201824"/>
                  <a:gd name="connsiteX9" fmla="*/ 1080689 w 1255021"/>
                  <a:gd name="connsiteY9" fmla="*/ 2136002 h 2201824"/>
                  <a:gd name="connsiteX10" fmla="*/ 1074906 w 1255021"/>
                  <a:gd name="connsiteY10" fmla="*/ 2154677 h 2201824"/>
                  <a:gd name="connsiteX0" fmla="*/ 1074906 w 1255021"/>
                  <a:gd name="connsiteY0" fmla="*/ 1395919 h 1443066"/>
                  <a:gd name="connsiteX1" fmla="*/ 1094361 w 1255021"/>
                  <a:gd name="connsiteY1" fmla="*/ 1006812 h 1443066"/>
                  <a:gd name="connsiteX2" fmla="*/ 826851 w 1255021"/>
                  <a:gd name="connsiteY2" fmla="*/ 924127 h 1443066"/>
                  <a:gd name="connsiteX3" fmla="*/ 812259 w 1255021"/>
                  <a:gd name="connsiteY3" fmla="*/ 890080 h 1443066"/>
                  <a:gd name="connsiteX4" fmla="*/ 1045723 w 1255021"/>
                  <a:gd name="connsiteY4" fmla="*/ 77821 h 1443066"/>
                  <a:gd name="connsiteX5" fmla="*/ 948447 w 1255021"/>
                  <a:gd name="connsiteY5" fmla="*/ 0 h 1443066"/>
                  <a:gd name="connsiteX6" fmla="*/ 0 w 1255021"/>
                  <a:gd name="connsiteY6" fmla="*/ 1094361 h 1443066"/>
                  <a:gd name="connsiteX7" fmla="*/ 1074906 w 1255021"/>
                  <a:gd name="connsiteY7" fmla="*/ 1395919 h 1443066"/>
                  <a:gd name="connsiteX8" fmla="*/ 1080689 w 1255021"/>
                  <a:gd name="connsiteY8" fmla="*/ 1377244 h 1443066"/>
                  <a:gd name="connsiteX9" fmla="*/ 1074906 w 1255021"/>
                  <a:gd name="connsiteY9" fmla="*/ 1395919 h 1443066"/>
                  <a:gd name="connsiteX0" fmla="*/ 262647 w 442762"/>
                  <a:gd name="connsiteY0" fmla="*/ 1395919 h 1443066"/>
                  <a:gd name="connsiteX1" fmla="*/ 282102 w 442762"/>
                  <a:gd name="connsiteY1" fmla="*/ 1006812 h 1443066"/>
                  <a:gd name="connsiteX2" fmla="*/ 14592 w 442762"/>
                  <a:gd name="connsiteY2" fmla="*/ 924127 h 1443066"/>
                  <a:gd name="connsiteX3" fmla="*/ 0 w 442762"/>
                  <a:gd name="connsiteY3" fmla="*/ 890080 h 1443066"/>
                  <a:gd name="connsiteX4" fmla="*/ 233464 w 442762"/>
                  <a:gd name="connsiteY4" fmla="*/ 77821 h 1443066"/>
                  <a:gd name="connsiteX5" fmla="*/ 136188 w 442762"/>
                  <a:gd name="connsiteY5" fmla="*/ 0 h 1443066"/>
                  <a:gd name="connsiteX6" fmla="*/ 262647 w 442762"/>
                  <a:gd name="connsiteY6" fmla="*/ 1395919 h 1443066"/>
                  <a:gd name="connsiteX7" fmla="*/ 268430 w 442762"/>
                  <a:gd name="connsiteY7" fmla="*/ 1377244 h 1443066"/>
                  <a:gd name="connsiteX8" fmla="*/ 262647 w 442762"/>
                  <a:gd name="connsiteY8" fmla="*/ 1395919 h 1443066"/>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262647 w 442762"/>
                  <a:gd name="connsiteY0" fmla="*/ 1318098 h 1409538"/>
                  <a:gd name="connsiteX1" fmla="*/ 282102 w 442762"/>
                  <a:gd name="connsiteY1" fmla="*/ 928991 h 1409538"/>
                  <a:gd name="connsiteX2" fmla="*/ 14592 w 442762"/>
                  <a:gd name="connsiteY2" fmla="*/ 846306 h 1409538"/>
                  <a:gd name="connsiteX3" fmla="*/ 0 w 442762"/>
                  <a:gd name="connsiteY3" fmla="*/ 812259 h 1409538"/>
                  <a:gd name="connsiteX4" fmla="*/ 233464 w 442762"/>
                  <a:gd name="connsiteY4" fmla="*/ 0 h 1409538"/>
                  <a:gd name="connsiteX5" fmla="*/ 262647 w 442762"/>
                  <a:gd name="connsiteY5" fmla="*/ 1318098 h 1409538"/>
                  <a:gd name="connsiteX6" fmla="*/ 268430 w 442762"/>
                  <a:gd name="connsiteY6" fmla="*/ 1299423 h 1409538"/>
                  <a:gd name="connsiteX7" fmla="*/ 354087 w 442762"/>
                  <a:gd name="connsiteY7" fmla="*/ 1409538 h 1409538"/>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262647 w 442762"/>
                  <a:gd name="connsiteY0" fmla="*/ 1318098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262647 w 442762"/>
                  <a:gd name="connsiteY0" fmla="*/ 1318098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8" fmla="*/ 409337 w 442762"/>
                  <a:gd name="connsiteY8" fmla="*/ 1068183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0" fmla="*/ 317897 w 317897"/>
                  <a:gd name="connsiteY0" fmla="*/ 976743 h 1318098"/>
                  <a:gd name="connsiteX1" fmla="*/ 282102 w 317897"/>
                  <a:gd name="connsiteY1" fmla="*/ 928991 h 1318098"/>
                  <a:gd name="connsiteX2" fmla="*/ 14592 w 317897"/>
                  <a:gd name="connsiteY2" fmla="*/ 846306 h 1318098"/>
                  <a:gd name="connsiteX3" fmla="*/ 0 w 317897"/>
                  <a:gd name="connsiteY3" fmla="*/ 812259 h 1318098"/>
                  <a:gd name="connsiteX4" fmla="*/ 233464 w 317897"/>
                  <a:gd name="connsiteY4" fmla="*/ 0 h 1318098"/>
                  <a:gd name="connsiteX5" fmla="*/ 262647 w 317897"/>
                  <a:gd name="connsiteY5" fmla="*/ 1318098 h 1318098"/>
                  <a:gd name="connsiteX0" fmla="*/ 317897 w 317897"/>
                  <a:gd name="connsiteY0" fmla="*/ 976743 h 976743"/>
                  <a:gd name="connsiteX1" fmla="*/ 282102 w 317897"/>
                  <a:gd name="connsiteY1" fmla="*/ 928991 h 976743"/>
                  <a:gd name="connsiteX2" fmla="*/ 14592 w 317897"/>
                  <a:gd name="connsiteY2" fmla="*/ 846306 h 976743"/>
                  <a:gd name="connsiteX3" fmla="*/ 0 w 317897"/>
                  <a:gd name="connsiteY3" fmla="*/ 812259 h 976743"/>
                  <a:gd name="connsiteX4" fmla="*/ 233464 w 317897"/>
                  <a:gd name="connsiteY4" fmla="*/ 0 h 976743"/>
                  <a:gd name="connsiteX0" fmla="*/ 317897 w 317898"/>
                  <a:gd name="connsiteY0" fmla="*/ 976743 h 976744"/>
                  <a:gd name="connsiteX1" fmla="*/ 317898 w 317898"/>
                  <a:gd name="connsiteY1" fmla="*/ 976744 h 976744"/>
                  <a:gd name="connsiteX2" fmla="*/ 282102 w 317898"/>
                  <a:gd name="connsiteY2" fmla="*/ 928991 h 976744"/>
                  <a:gd name="connsiteX3" fmla="*/ 14592 w 317898"/>
                  <a:gd name="connsiteY3" fmla="*/ 846306 h 976744"/>
                  <a:gd name="connsiteX4" fmla="*/ 0 w 317898"/>
                  <a:gd name="connsiteY4" fmla="*/ 812259 h 976744"/>
                  <a:gd name="connsiteX5" fmla="*/ 233464 w 317898"/>
                  <a:gd name="connsiteY5" fmla="*/ 0 h 976744"/>
                  <a:gd name="connsiteX0" fmla="*/ 317897 w 317897"/>
                  <a:gd name="connsiteY0" fmla="*/ 976743 h 976743"/>
                  <a:gd name="connsiteX1" fmla="*/ 282102 w 317897"/>
                  <a:gd name="connsiteY1" fmla="*/ 928991 h 976743"/>
                  <a:gd name="connsiteX2" fmla="*/ 14592 w 317897"/>
                  <a:gd name="connsiteY2" fmla="*/ 846306 h 976743"/>
                  <a:gd name="connsiteX3" fmla="*/ 0 w 317897"/>
                  <a:gd name="connsiteY3" fmla="*/ 812259 h 976743"/>
                  <a:gd name="connsiteX4" fmla="*/ 233464 w 317897"/>
                  <a:gd name="connsiteY4" fmla="*/ 0 h 976743"/>
                  <a:gd name="connsiteX0" fmla="*/ 282102 w 282102"/>
                  <a:gd name="connsiteY0" fmla="*/ 928991 h 928991"/>
                  <a:gd name="connsiteX1" fmla="*/ 14592 w 282102"/>
                  <a:gd name="connsiteY1" fmla="*/ 846306 h 928991"/>
                  <a:gd name="connsiteX2" fmla="*/ 0 w 282102"/>
                  <a:gd name="connsiteY2" fmla="*/ 812259 h 928991"/>
                  <a:gd name="connsiteX3" fmla="*/ 233464 w 282102"/>
                  <a:gd name="connsiteY3" fmla="*/ 0 h 928991"/>
                </a:gdLst>
                <a:ahLst/>
                <a:cxnLst>
                  <a:cxn ang="0">
                    <a:pos x="connsiteX0" y="connsiteY0"/>
                  </a:cxn>
                  <a:cxn ang="0">
                    <a:pos x="connsiteX1" y="connsiteY1"/>
                  </a:cxn>
                  <a:cxn ang="0">
                    <a:pos x="connsiteX2" y="connsiteY2"/>
                  </a:cxn>
                  <a:cxn ang="0">
                    <a:pos x="connsiteX3" y="connsiteY3"/>
                  </a:cxn>
                </a:cxnLst>
                <a:rect l="l" t="t" r="r" b="b"/>
                <a:pathLst>
                  <a:path w="282102" h="928991">
                    <a:moveTo>
                      <a:pt x="282102" y="928991"/>
                    </a:moveTo>
                    <a:lnTo>
                      <a:pt x="14592" y="846306"/>
                    </a:lnTo>
                    <a:lnTo>
                      <a:pt x="0" y="812259"/>
                    </a:lnTo>
                    <a:lnTo>
                      <a:pt x="233464" y="0"/>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45" name="フリーフォーム 144"/>
            <p:cNvSpPr/>
            <p:nvPr/>
          </p:nvSpPr>
          <p:spPr>
            <a:xfrm>
              <a:off x="3792242" y="2961160"/>
              <a:ext cx="941070" cy="800100"/>
            </a:xfrm>
            <a:custGeom>
              <a:avLst/>
              <a:gdLst>
                <a:gd name="connsiteX0" fmla="*/ 262890 w 941070"/>
                <a:gd name="connsiteY0" fmla="*/ 0 h 800100"/>
                <a:gd name="connsiteX1" fmla="*/ 262890 w 941070"/>
                <a:gd name="connsiteY1" fmla="*/ 0 h 800100"/>
                <a:gd name="connsiteX2" fmla="*/ 323850 w 941070"/>
                <a:gd name="connsiteY2" fmla="*/ 118110 h 800100"/>
                <a:gd name="connsiteX3" fmla="*/ 327660 w 941070"/>
                <a:gd name="connsiteY3" fmla="*/ 274320 h 800100"/>
                <a:gd name="connsiteX4" fmla="*/ 236220 w 941070"/>
                <a:gd name="connsiteY4" fmla="*/ 278130 h 800100"/>
                <a:gd name="connsiteX5" fmla="*/ 240030 w 941070"/>
                <a:gd name="connsiteY5" fmla="*/ 323850 h 800100"/>
                <a:gd name="connsiteX6" fmla="*/ 0 w 941070"/>
                <a:gd name="connsiteY6" fmla="*/ 331470 h 800100"/>
                <a:gd name="connsiteX7" fmla="*/ 3810 w 941070"/>
                <a:gd name="connsiteY7" fmla="*/ 441960 h 800100"/>
                <a:gd name="connsiteX8" fmla="*/ 777240 w 941070"/>
                <a:gd name="connsiteY8" fmla="*/ 800100 h 800100"/>
                <a:gd name="connsiteX9" fmla="*/ 826770 w 941070"/>
                <a:gd name="connsiteY9" fmla="*/ 659130 h 800100"/>
                <a:gd name="connsiteX10" fmla="*/ 872490 w 941070"/>
                <a:gd name="connsiteY10" fmla="*/ 659130 h 800100"/>
                <a:gd name="connsiteX11" fmla="*/ 941070 w 941070"/>
                <a:gd name="connsiteY11" fmla="*/ 57531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070" h="800100">
                  <a:moveTo>
                    <a:pt x="262890" y="0"/>
                  </a:moveTo>
                  <a:lnTo>
                    <a:pt x="262890" y="0"/>
                  </a:lnTo>
                  <a:lnTo>
                    <a:pt x="323850" y="118110"/>
                  </a:lnTo>
                  <a:lnTo>
                    <a:pt x="327660" y="274320"/>
                  </a:lnTo>
                  <a:lnTo>
                    <a:pt x="236220" y="278130"/>
                  </a:lnTo>
                  <a:lnTo>
                    <a:pt x="240030" y="323850"/>
                  </a:lnTo>
                  <a:lnTo>
                    <a:pt x="0" y="331470"/>
                  </a:lnTo>
                  <a:lnTo>
                    <a:pt x="3810" y="441960"/>
                  </a:lnTo>
                  <a:lnTo>
                    <a:pt x="777240" y="800100"/>
                  </a:lnTo>
                  <a:lnTo>
                    <a:pt x="826770" y="659130"/>
                  </a:lnTo>
                  <a:lnTo>
                    <a:pt x="872490" y="659130"/>
                  </a:lnTo>
                  <a:lnTo>
                    <a:pt x="941070" y="57531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46" name="フリーフォーム 145"/>
            <p:cNvSpPr/>
            <p:nvPr/>
          </p:nvSpPr>
          <p:spPr>
            <a:xfrm>
              <a:off x="3800872" y="2950822"/>
              <a:ext cx="936104" cy="811530"/>
            </a:xfrm>
            <a:custGeom>
              <a:avLst/>
              <a:gdLst>
                <a:gd name="connsiteX0" fmla="*/ 262890 w 944880"/>
                <a:gd name="connsiteY0" fmla="*/ 3810 h 811530"/>
                <a:gd name="connsiteX1" fmla="*/ 327660 w 944880"/>
                <a:gd name="connsiteY1" fmla="*/ 137160 h 811530"/>
                <a:gd name="connsiteX2" fmla="*/ 327660 w 944880"/>
                <a:gd name="connsiteY2" fmla="*/ 285750 h 811530"/>
                <a:gd name="connsiteX3" fmla="*/ 240030 w 944880"/>
                <a:gd name="connsiteY3" fmla="*/ 289560 h 811530"/>
                <a:gd name="connsiteX4" fmla="*/ 240030 w 944880"/>
                <a:gd name="connsiteY4" fmla="*/ 331470 h 811530"/>
                <a:gd name="connsiteX5" fmla="*/ 0 w 944880"/>
                <a:gd name="connsiteY5" fmla="*/ 342900 h 811530"/>
                <a:gd name="connsiteX6" fmla="*/ 7620 w 944880"/>
                <a:gd name="connsiteY6" fmla="*/ 453390 h 811530"/>
                <a:gd name="connsiteX7" fmla="*/ 781050 w 944880"/>
                <a:gd name="connsiteY7" fmla="*/ 811530 h 811530"/>
                <a:gd name="connsiteX8" fmla="*/ 830580 w 944880"/>
                <a:gd name="connsiteY8" fmla="*/ 666750 h 811530"/>
                <a:gd name="connsiteX9" fmla="*/ 876300 w 944880"/>
                <a:gd name="connsiteY9" fmla="*/ 662940 h 811530"/>
                <a:gd name="connsiteX10" fmla="*/ 941070 w 944880"/>
                <a:gd name="connsiteY10" fmla="*/ 586740 h 811530"/>
                <a:gd name="connsiteX11" fmla="*/ 944880 w 944880"/>
                <a:gd name="connsiteY11" fmla="*/ 0 h 811530"/>
                <a:gd name="connsiteX12" fmla="*/ 262890 w 944880"/>
                <a:gd name="connsiteY12" fmla="*/ 3810 h 81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4880" h="811530">
                  <a:moveTo>
                    <a:pt x="262890" y="3810"/>
                  </a:moveTo>
                  <a:lnTo>
                    <a:pt x="327660" y="137160"/>
                  </a:lnTo>
                  <a:lnTo>
                    <a:pt x="327660" y="285750"/>
                  </a:lnTo>
                  <a:lnTo>
                    <a:pt x="240030" y="289560"/>
                  </a:lnTo>
                  <a:lnTo>
                    <a:pt x="240030" y="331470"/>
                  </a:lnTo>
                  <a:lnTo>
                    <a:pt x="0" y="342900"/>
                  </a:lnTo>
                  <a:lnTo>
                    <a:pt x="7620" y="453390"/>
                  </a:lnTo>
                  <a:lnTo>
                    <a:pt x="781050" y="811530"/>
                  </a:lnTo>
                  <a:lnTo>
                    <a:pt x="830580" y="666750"/>
                  </a:lnTo>
                  <a:lnTo>
                    <a:pt x="876300" y="662940"/>
                  </a:lnTo>
                  <a:lnTo>
                    <a:pt x="941070" y="586740"/>
                  </a:lnTo>
                  <a:lnTo>
                    <a:pt x="944880" y="0"/>
                  </a:lnTo>
                  <a:lnTo>
                    <a:pt x="262890" y="381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7" name="フリーフォーム 146"/>
            <p:cNvSpPr/>
            <p:nvPr/>
          </p:nvSpPr>
          <p:spPr>
            <a:xfrm>
              <a:off x="2407672" y="3348600"/>
              <a:ext cx="479145" cy="651053"/>
            </a:xfrm>
            <a:custGeom>
              <a:avLst/>
              <a:gdLst>
                <a:gd name="connsiteX0" fmla="*/ 98755 w 479145"/>
                <a:gd name="connsiteY0" fmla="*/ 0 h 651053"/>
                <a:gd name="connsiteX1" fmla="*/ 21945 w 479145"/>
                <a:gd name="connsiteY1" fmla="*/ 274320 h 651053"/>
                <a:gd name="connsiteX2" fmla="*/ 0 w 479145"/>
                <a:gd name="connsiteY2" fmla="*/ 651053 h 651053"/>
                <a:gd name="connsiteX3" fmla="*/ 164592 w 479145"/>
                <a:gd name="connsiteY3" fmla="*/ 577901 h 651053"/>
                <a:gd name="connsiteX4" fmla="*/ 215798 w 479145"/>
                <a:gd name="connsiteY4" fmla="*/ 442570 h 651053"/>
                <a:gd name="connsiteX5" fmla="*/ 431597 w 479145"/>
                <a:gd name="connsiteY5" fmla="*/ 402336 h 651053"/>
                <a:gd name="connsiteX6" fmla="*/ 479145 w 479145"/>
                <a:gd name="connsiteY6" fmla="*/ 43891 h 651053"/>
                <a:gd name="connsiteX7" fmla="*/ 446227 w 479145"/>
                <a:gd name="connsiteY7" fmla="*/ 18288 h 651053"/>
                <a:gd name="connsiteX8" fmla="*/ 314553 w 479145"/>
                <a:gd name="connsiteY8" fmla="*/ 18288 h 651053"/>
                <a:gd name="connsiteX9" fmla="*/ 98755 w 479145"/>
                <a:gd name="connsiteY9" fmla="*/ 0 h 6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145" h="651053">
                  <a:moveTo>
                    <a:pt x="98755" y="0"/>
                  </a:moveTo>
                  <a:lnTo>
                    <a:pt x="21945" y="274320"/>
                  </a:lnTo>
                  <a:lnTo>
                    <a:pt x="0" y="651053"/>
                  </a:lnTo>
                  <a:lnTo>
                    <a:pt x="164592" y="577901"/>
                  </a:lnTo>
                  <a:lnTo>
                    <a:pt x="215798" y="442570"/>
                  </a:lnTo>
                  <a:lnTo>
                    <a:pt x="431597" y="402336"/>
                  </a:lnTo>
                  <a:lnTo>
                    <a:pt x="479145" y="43891"/>
                  </a:lnTo>
                  <a:lnTo>
                    <a:pt x="446227" y="18288"/>
                  </a:lnTo>
                  <a:lnTo>
                    <a:pt x="314553" y="18288"/>
                  </a:lnTo>
                  <a:lnTo>
                    <a:pt x="98755"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9" name="テキスト ボックス 148"/>
            <p:cNvSpPr txBox="1"/>
            <p:nvPr/>
          </p:nvSpPr>
          <p:spPr>
            <a:xfrm>
              <a:off x="4114283" y="3068960"/>
              <a:ext cx="792087" cy="230832"/>
            </a:xfrm>
            <a:prstGeom prst="rect">
              <a:avLst/>
            </a:prstGeom>
            <a:noFill/>
          </p:spPr>
          <p:txBody>
            <a:bodyPr wrap="square" rtlCol="0">
              <a:spAutoFit/>
            </a:bodyPr>
            <a:lstStyle/>
            <a:p>
              <a:r>
                <a:rPr lang="ja-JP" altLang="en-US" sz="900" dirty="0">
                  <a:latin typeface="+mj-ea"/>
                  <a:ea typeface="+mj-ea"/>
                </a:rPr>
                <a:t>四天王寺</a:t>
              </a:r>
            </a:p>
          </p:txBody>
        </p:sp>
        <p:sp>
          <p:nvSpPr>
            <p:cNvPr id="150" name="テキスト ボックス 149"/>
            <p:cNvSpPr txBox="1"/>
            <p:nvPr/>
          </p:nvSpPr>
          <p:spPr>
            <a:xfrm>
              <a:off x="2396337" y="3429000"/>
              <a:ext cx="719232" cy="230832"/>
            </a:xfrm>
            <a:prstGeom prst="rect">
              <a:avLst/>
            </a:prstGeom>
            <a:noFill/>
          </p:spPr>
          <p:txBody>
            <a:bodyPr wrap="square" rtlCol="0">
              <a:spAutoFit/>
            </a:bodyPr>
            <a:lstStyle/>
            <a:p>
              <a:r>
                <a:rPr lang="ja-JP" altLang="en-US" sz="900" dirty="0">
                  <a:latin typeface="+mn-ea"/>
                </a:rPr>
                <a:t>一心寺</a:t>
              </a:r>
            </a:p>
          </p:txBody>
        </p:sp>
        <p:sp>
          <p:nvSpPr>
            <p:cNvPr id="87" name="フリーフォーム 86"/>
            <p:cNvSpPr/>
            <p:nvPr/>
          </p:nvSpPr>
          <p:spPr>
            <a:xfrm>
              <a:off x="1215899" y="3248409"/>
              <a:ext cx="2232561" cy="2369127"/>
            </a:xfrm>
            <a:custGeom>
              <a:avLst/>
              <a:gdLst>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0 w 2232561"/>
                <a:gd name="connsiteY36" fmla="*/ 1882239 h 2369127"/>
                <a:gd name="connsiteX37" fmla="*/ 540327 w 2232561"/>
                <a:gd name="connsiteY37" fmla="*/ 0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2561" h="2369127">
                  <a:moveTo>
                    <a:pt x="540327" y="0"/>
                  </a:moveTo>
                  <a:lnTo>
                    <a:pt x="1021278" y="53439"/>
                  </a:lnTo>
                  <a:lnTo>
                    <a:pt x="967839" y="332509"/>
                  </a:lnTo>
                  <a:lnTo>
                    <a:pt x="967839" y="433449"/>
                  </a:lnTo>
                  <a:lnTo>
                    <a:pt x="991589" y="492826"/>
                  </a:lnTo>
                  <a:lnTo>
                    <a:pt x="985652" y="765958"/>
                  </a:lnTo>
                  <a:lnTo>
                    <a:pt x="1068779" y="843148"/>
                  </a:lnTo>
                  <a:lnTo>
                    <a:pt x="1110343" y="849086"/>
                  </a:lnTo>
                  <a:lnTo>
                    <a:pt x="1211283" y="760021"/>
                  </a:lnTo>
                  <a:lnTo>
                    <a:pt x="1383475" y="694706"/>
                  </a:lnTo>
                  <a:lnTo>
                    <a:pt x="1436914" y="564078"/>
                  </a:lnTo>
                  <a:lnTo>
                    <a:pt x="1638795" y="516577"/>
                  </a:lnTo>
                  <a:lnTo>
                    <a:pt x="1888176" y="599704"/>
                  </a:lnTo>
                  <a:lnTo>
                    <a:pt x="2036618" y="670956"/>
                  </a:lnTo>
                  <a:lnTo>
                    <a:pt x="2226623" y="676893"/>
                  </a:lnTo>
                  <a:lnTo>
                    <a:pt x="2232561" y="843148"/>
                  </a:lnTo>
                  <a:lnTo>
                    <a:pt x="2006930" y="825335"/>
                  </a:lnTo>
                  <a:lnTo>
                    <a:pt x="1977241" y="985652"/>
                  </a:lnTo>
                  <a:lnTo>
                    <a:pt x="1995054" y="1027216"/>
                  </a:lnTo>
                  <a:lnTo>
                    <a:pt x="2036618" y="1033153"/>
                  </a:lnTo>
                  <a:lnTo>
                    <a:pt x="2030680" y="1169719"/>
                  </a:lnTo>
                  <a:lnTo>
                    <a:pt x="1953491" y="1205345"/>
                  </a:lnTo>
                  <a:lnTo>
                    <a:pt x="1870363" y="1193470"/>
                  </a:lnTo>
                  <a:lnTo>
                    <a:pt x="1816924" y="1145969"/>
                  </a:lnTo>
                  <a:lnTo>
                    <a:pt x="1656608" y="1151906"/>
                  </a:lnTo>
                  <a:lnTo>
                    <a:pt x="1591293" y="1383475"/>
                  </a:lnTo>
                  <a:lnTo>
                    <a:pt x="1692234" y="1395351"/>
                  </a:lnTo>
                  <a:lnTo>
                    <a:pt x="1704109" y="1407226"/>
                  </a:lnTo>
                  <a:lnTo>
                    <a:pt x="1870363" y="1442852"/>
                  </a:lnTo>
                  <a:lnTo>
                    <a:pt x="1763485" y="1959429"/>
                  </a:lnTo>
                  <a:lnTo>
                    <a:pt x="2113808" y="2072244"/>
                  </a:lnTo>
                  <a:lnTo>
                    <a:pt x="2084119" y="2244436"/>
                  </a:lnTo>
                  <a:lnTo>
                    <a:pt x="2000992" y="2321626"/>
                  </a:lnTo>
                  <a:lnTo>
                    <a:pt x="1751610" y="2369127"/>
                  </a:lnTo>
                  <a:lnTo>
                    <a:pt x="1698171" y="2369127"/>
                  </a:lnTo>
                  <a:lnTo>
                    <a:pt x="1698171" y="2369127"/>
                  </a:lnTo>
                  <a:lnTo>
                    <a:pt x="0" y="1882239"/>
                  </a:lnTo>
                  <a:lnTo>
                    <a:pt x="540327" y="0"/>
                  </a:lnTo>
                  <a:close/>
                </a:path>
              </a:pathLst>
            </a:custGeom>
            <a:solidFill>
              <a:srgbClr val="92D05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8" name="フリーフォーム 87"/>
            <p:cNvSpPr/>
            <p:nvPr/>
          </p:nvSpPr>
          <p:spPr>
            <a:xfrm>
              <a:off x="2277742" y="5034222"/>
              <a:ext cx="1025342" cy="567275"/>
            </a:xfrm>
            <a:custGeom>
              <a:avLst/>
              <a:gdLst>
                <a:gd name="connsiteX0" fmla="*/ 73672 w 1464774"/>
                <a:gd name="connsiteY0" fmla="*/ 0 h 810392"/>
                <a:gd name="connsiteX1" fmla="*/ 0 w 1464774"/>
                <a:gd name="connsiteY1" fmla="*/ 264353 h 810392"/>
                <a:gd name="connsiteX2" fmla="*/ 91007 w 1464774"/>
                <a:gd name="connsiteY2" fmla="*/ 416030 h 810392"/>
                <a:gd name="connsiteX3" fmla="*/ 60671 w 1464774"/>
                <a:gd name="connsiteY3" fmla="*/ 515704 h 810392"/>
                <a:gd name="connsiteX4" fmla="*/ 936068 w 1464774"/>
                <a:gd name="connsiteY4" fmla="*/ 767056 h 810392"/>
                <a:gd name="connsiteX5" fmla="*/ 975071 w 1464774"/>
                <a:gd name="connsiteY5" fmla="*/ 810392 h 810392"/>
                <a:gd name="connsiteX6" fmla="*/ 1317429 w 1464774"/>
                <a:gd name="connsiteY6" fmla="*/ 754055 h 810392"/>
                <a:gd name="connsiteX7" fmla="*/ 1434438 w 1464774"/>
                <a:gd name="connsiteY7" fmla="*/ 641380 h 810392"/>
                <a:gd name="connsiteX8" fmla="*/ 1464774 w 1464774"/>
                <a:gd name="connsiteY8" fmla="*/ 498370 h 810392"/>
                <a:gd name="connsiteX9" fmla="*/ 1187420 w 1464774"/>
                <a:gd name="connsiteY9" fmla="*/ 429031 h 810392"/>
                <a:gd name="connsiteX10" fmla="*/ 1139750 w 1464774"/>
                <a:gd name="connsiteY10" fmla="*/ 355359 h 810392"/>
                <a:gd name="connsiteX11" fmla="*/ 1157084 w 1464774"/>
                <a:gd name="connsiteY11" fmla="*/ 303355 h 810392"/>
                <a:gd name="connsiteX12" fmla="*/ 888398 w 1464774"/>
                <a:gd name="connsiteY12" fmla="*/ 221016 h 810392"/>
                <a:gd name="connsiteX13" fmla="*/ 823393 w 1464774"/>
                <a:gd name="connsiteY13" fmla="*/ 242684 h 810392"/>
                <a:gd name="connsiteX14" fmla="*/ 745388 w 1464774"/>
                <a:gd name="connsiteY14" fmla="*/ 260019 h 810392"/>
                <a:gd name="connsiteX15" fmla="*/ 264353 w 1464774"/>
                <a:gd name="connsiteY15" fmla="*/ 125676 h 810392"/>
                <a:gd name="connsiteX16" fmla="*/ 177680 w 1464774"/>
                <a:gd name="connsiteY16" fmla="*/ 26002 h 810392"/>
                <a:gd name="connsiteX17" fmla="*/ 73672 w 1464774"/>
                <a:gd name="connsiteY17" fmla="*/ 0 h 81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4774" h="810392">
                  <a:moveTo>
                    <a:pt x="73672" y="0"/>
                  </a:moveTo>
                  <a:lnTo>
                    <a:pt x="0" y="264353"/>
                  </a:lnTo>
                  <a:lnTo>
                    <a:pt x="91007" y="416030"/>
                  </a:lnTo>
                  <a:lnTo>
                    <a:pt x="60671" y="515704"/>
                  </a:lnTo>
                  <a:lnTo>
                    <a:pt x="936068" y="767056"/>
                  </a:lnTo>
                  <a:lnTo>
                    <a:pt x="975071" y="810392"/>
                  </a:lnTo>
                  <a:lnTo>
                    <a:pt x="1317429" y="754055"/>
                  </a:lnTo>
                  <a:lnTo>
                    <a:pt x="1434438" y="641380"/>
                  </a:lnTo>
                  <a:lnTo>
                    <a:pt x="1464774" y="498370"/>
                  </a:lnTo>
                  <a:lnTo>
                    <a:pt x="1187420" y="429031"/>
                  </a:lnTo>
                  <a:lnTo>
                    <a:pt x="1139750" y="355359"/>
                  </a:lnTo>
                  <a:lnTo>
                    <a:pt x="1157084" y="303355"/>
                  </a:lnTo>
                  <a:lnTo>
                    <a:pt x="888398" y="221016"/>
                  </a:lnTo>
                  <a:lnTo>
                    <a:pt x="823393" y="242684"/>
                  </a:lnTo>
                  <a:lnTo>
                    <a:pt x="745388" y="260019"/>
                  </a:lnTo>
                  <a:lnTo>
                    <a:pt x="264353" y="125676"/>
                  </a:lnTo>
                  <a:lnTo>
                    <a:pt x="177680" y="26002"/>
                  </a:lnTo>
                  <a:lnTo>
                    <a:pt x="73672" y="0"/>
                  </a:lnTo>
                  <a:close/>
                </a:path>
              </a:pathLst>
            </a:custGeom>
            <a:solidFill>
              <a:srgbClr val="00B0F0">
                <a:alpha val="5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0" name="テキスト ボックス 89"/>
            <p:cNvSpPr txBox="1"/>
            <p:nvPr/>
          </p:nvSpPr>
          <p:spPr>
            <a:xfrm>
              <a:off x="1444312" y="4365104"/>
              <a:ext cx="772384" cy="2308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① 動物園</a:t>
              </a:r>
            </a:p>
          </p:txBody>
        </p:sp>
        <p:sp>
          <p:nvSpPr>
            <p:cNvPr id="89" name="フリーフォーム 88"/>
            <p:cNvSpPr/>
            <p:nvPr/>
          </p:nvSpPr>
          <p:spPr>
            <a:xfrm>
              <a:off x="3056182" y="3868397"/>
              <a:ext cx="378606" cy="37631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256233 w 540866"/>
                <a:gd name="connsiteY8" fmla="*/ 95459 h 537586"/>
                <a:gd name="connsiteX9" fmla="*/ 70338 w 540866"/>
                <a:gd name="connsiteY9" fmla="*/ 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866" h="537586">
                  <a:moveTo>
                    <a:pt x="70338" y="0"/>
                  </a:moveTo>
                  <a:lnTo>
                    <a:pt x="40193" y="40193"/>
                  </a:lnTo>
                  <a:lnTo>
                    <a:pt x="0" y="432079"/>
                  </a:lnTo>
                  <a:lnTo>
                    <a:pt x="95459" y="522514"/>
                  </a:lnTo>
                  <a:lnTo>
                    <a:pt x="165798" y="537586"/>
                  </a:lnTo>
                  <a:lnTo>
                    <a:pt x="205991" y="281353"/>
                  </a:lnTo>
                  <a:lnTo>
                    <a:pt x="532562" y="311498"/>
                  </a:lnTo>
                  <a:lnTo>
                    <a:pt x="540866" y="85903"/>
                  </a:lnTo>
                  <a:lnTo>
                    <a:pt x="256233" y="95459"/>
                  </a:lnTo>
                  <a:lnTo>
                    <a:pt x="70338" y="0"/>
                  </a:lnTo>
                  <a:close/>
                </a:path>
              </a:pathLst>
            </a:custGeom>
            <a:solidFill>
              <a:srgbClr val="00B0F0">
                <a:alpha val="51000"/>
              </a:srgb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1" name="テキスト ボックス 90"/>
            <p:cNvSpPr txBox="1"/>
            <p:nvPr/>
          </p:nvSpPr>
          <p:spPr>
            <a:xfrm>
              <a:off x="2284896" y="4018781"/>
              <a:ext cx="936104" cy="3693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③－２</a:t>
              </a:r>
              <a:endParaRPr lang="en-US" altLang="ja-JP" sz="900" dirty="0">
                <a:latin typeface="HGP創英角ｺﾞｼｯｸUB" pitchFamily="50" charset="-128"/>
                <a:ea typeface="HGP創英角ｺﾞｼｯｸUB" pitchFamily="50" charset="-128"/>
              </a:endParaRPr>
            </a:p>
            <a:p>
              <a:pPr algn="ctr"/>
              <a:r>
                <a:rPr lang="ja-JP" altLang="en-US" sz="900" dirty="0">
                  <a:latin typeface="HGP創英角ｺﾞｼｯｸUB" pitchFamily="50" charset="-128"/>
                  <a:ea typeface="HGP創英角ｺﾞｼｯｸUB" pitchFamily="50" charset="-128"/>
                </a:rPr>
                <a:t>茶臼山・河底池</a:t>
              </a:r>
              <a:endParaRPr lang="en-US" altLang="ja-JP" sz="900" dirty="0">
                <a:latin typeface="HGP創英角ｺﾞｼｯｸUB" pitchFamily="50" charset="-128"/>
                <a:ea typeface="HGP創英角ｺﾞｼｯｸUB" pitchFamily="50" charset="-128"/>
              </a:endParaRPr>
            </a:p>
          </p:txBody>
        </p:sp>
        <p:sp>
          <p:nvSpPr>
            <p:cNvPr id="94" name="テキスト ボックス 93"/>
            <p:cNvSpPr txBox="1"/>
            <p:nvPr/>
          </p:nvSpPr>
          <p:spPr>
            <a:xfrm>
              <a:off x="2072680" y="4581128"/>
              <a:ext cx="738664" cy="230832"/>
            </a:xfrm>
            <a:prstGeom prst="rect">
              <a:avLst/>
            </a:prstGeom>
            <a:noFill/>
          </p:spPr>
          <p:txBody>
            <a:bodyPr vert="horz" wrap="square" rtlCol="0">
              <a:spAutoFit/>
            </a:bodyPr>
            <a:lstStyle/>
            <a:p>
              <a:r>
                <a:rPr lang="ja-JP" altLang="en-US" sz="900" dirty="0">
                  <a:latin typeface="HGP創英角ｺﾞｼｯｸUB" pitchFamily="50" charset="-128"/>
                  <a:ea typeface="HGP創英角ｺﾞｼｯｸUB" pitchFamily="50" charset="-128"/>
                </a:rPr>
                <a:t>② 美術館</a:t>
              </a:r>
            </a:p>
          </p:txBody>
        </p:sp>
        <p:sp>
          <p:nvSpPr>
            <p:cNvPr id="97" name="テキスト ボックス 96"/>
            <p:cNvSpPr txBox="1"/>
            <p:nvPr/>
          </p:nvSpPr>
          <p:spPr>
            <a:xfrm>
              <a:off x="2562487" y="4731837"/>
              <a:ext cx="1058517" cy="3693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③－１</a:t>
              </a:r>
              <a:endParaRPr lang="en-US" altLang="ja-JP" sz="900" dirty="0">
                <a:latin typeface="HGP創英角ｺﾞｼｯｸUB" pitchFamily="50" charset="-128"/>
                <a:ea typeface="HGP創英角ｺﾞｼｯｸUB" pitchFamily="50" charset="-128"/>
              </a:endParaRPr>
            </a:p>
            <a:p>
              <a:r>
                <a:rPr lang="ja-JP" altLang="en-US" sz="900" dirty="0">
                  <a:latin typeface="HGP創英角ｺﾞｼｯｸUB" pitchFamily="50" charset="-128"/>
                  <a:ea typeface="HGP創英角ｺﾞｼｯｸUB" pitchFamily="50" charset="-128"/>
                </a:rPr>
                <a:t>慶沢園</a:t>
              </a:r>
            </a:p>
          </p:txBody>
        </p:sp>
        <p:sp>
          <p:nvSpPr>
            <p:cNvPr id="98" name="テキスト ボックス 97"/>
            <p:cNvSpPr txBox="1"/>
            <p:nvPr/>
          </p:nvSpPr>
          <p:spPr>
            <a:xfrm>
              <a:off x="2267992" y="5145453"/>
              <a:ext cx="1152129" cy="323165"/>
            </a:xfrm>
            <a:prstGeom prst="rect">
              <a:avLst/>
            </a:prstGeom>
            <a:noFill/>
          </p:spPr>
          <p:txBody>
            <a:bodyPr wrap="square" rtlCol="0">
              <a:spAutoFit/>
            </a:bodyPr>
            <a:lstStyle/>
            <a:p>
              <a:pPr>
                <a:lnSpc>
                  <a:spcPts val="900"/>
                </a:lnSpc>
              </a:pPr>
              <a:r>
                <a:rPr lang="ja-JP" altLang="en-US" sz="900" dirty="0">
                  <a:latin typeface="HGP創英角ｺﾞｼｯｸUB" pitchFamily="50" charset="-128"/>
                  <a:ea typeface="HGP創英角ｺﾞｼｯｸUB" pitchFamily="50" charset="-128"/>
                </a:rPr>
                <a:t>③－３</a:t>
              </a:r>
              <a:endParaRPr lang="en-US" altLang="ja-JP" sz="900" dirty="0">
                <a:latin typeface="HGP創英角ｺﾞｼｯｸUB" pitchFamily="50" charset="-128"/>
                <a:ea typeface="HGP創英角ｺﾞｼｯｸUB" pitchFamily="50" charset="-128"/>
              </a:endParaRPr>
            </a:p>
            <a:p>
              <a:pPr>
                <a:lnSpc>
                  <a:spcPts val="900"/>
                </a:lnSpc>
              </a:pPr>
              <a:r>
                <a:rPr lang="ja-JP" altLang="en-US" sz="900" dirty="0">
                  <a:latin typeface="HGP創英角ｺﾞｼｯｸUB" pitchFamily="50" charset="-128"/>
                  <a:ea typeface="HGP創英角ｺﾞｼｯｸUB" pitchFamily="50" charset="-128"/>
                </a:rPr>
                <a:t>エントランスエリア</a:t>
              </a:r>
            </a:p>
          </p:txBody>
        </p:sp>
        <p:sp>
          <p:nvSpPr>
            <p:cNvPr id="104" name="テキスト ボックス 103"/>
            <p:cNvSpPr txBox="1"/>
            <p:nvPr/>
          </p:nvSpPr>
          <p:spPr>
            <a:xfrm>
              <a:off x="3021309" y="3923531"/>
              <a:ext cx="1581176" cy="207749"/>
            </a:xfrm>
            <a:prstGeom prst="rect">
              <a:avLst/>
            </a:prstGeom>
            <a:noFill/>
          </p:spPr>
          <p:txBody>
            <a:bodyPr wrap="square" rtlCol="0">
              <a:spAutoFit/>
            </a:bodyPr>
            <a:lstStyle/>
            <a:p>
              <a:pPr>
                <a:lnSpc>
                  <a:spcPts val="900"/>
                </a:lnSpc>
              </a:pPr>
              <a:r>
                <a:rPr lang="ja-JP" altLang="en-US" sz="900" dirty="0">
                  <a:latin typeface="HGP創英角ｺﾞｼｯｸUB" pitchFamily="50" charset="-128"/>
                  <a:ea typeface="HGP創英角ｺﾞｼｯｸUB" pitchFamily="50" charset="-128"/>
                </a:rPr>
                <a:t>③－４ 茶臼山北東部エリア</a:t>
              </a:r>
            </a:p>
          </p:txBody>
        </p:sp>
        <p:sp>
          <p:nvSpPr>
            <p:cNvPr id="75" name="フリーフォーム 74"/>
            <p:cNvSpPr/>
            <p:nvPr/>
          </p:nvSpPr>
          <p:spPr>
            <a:xfrm>
              <a:off x="3062684" y="3865575"/>
              <a:ext cx="116058" cy="37631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256233 w 540866"/>
                <a:gd name="connsiteY8" fmla="*/ 95459 h 537586"/>
                <a:gd name="connsiteX9" fmla="*/ 70338 w 540866"/>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312912 w 540866"/>
                <a:gd name="connsiteY8" fmla="*/ 102869 h 537586"/>
                <a:gd name="connsiteX9" fmla="*/ 70338 w 540866"/>
                <a:gd name="connsiteY9" fmla="*/ 0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32562 w 540866"/>
                <a:gd name="connsiteY7" fmla="*/ 311498 h 537586"/>
                <a:gd name="connsiteX8" fmla="*/ 540866 w 540866"/>
                <a:gd name="connsiteY8" fmla="*/ 85903 h 537586"/>
                <a:gd name="connsiteX9" fmla="*/ 443541 w 540866"/>
                <a:gd name="connsiteY9"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32562 w 540866"/>
                <a:gd name="connsiteY7" fmla="*/ 311498 h 537586"/>
                <a:gd name="connsiteX8" fmla="*/ 540866 w 540866"/>
                <a:gd name="connsiteY8" fmla="*/ 102869 h 537586"/>
                <a:gd name="connsiteX9" fmla="*/ 443541 w 540866"/>
                <a:gd name="connsiteY9"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40866 w 540866"/>
                <a:gd name="connsiteY7" fmla="*/ 102869 h 537586"/>
                <a:gd name="connsiteX8" fmla="*/ 443541 w 540866"/>
                <a:gd name="connsiteY8"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540866 w 540866"/>
                <a:gd name="connsiteY6" fmla="*/ 102869 h 537586"/>
                <a:gd name="connsiteX7" fmla="*/ 443541 w 540866"/>
                <a:gd name="connsiteY7" fmla="*/ 233498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7" fmla="*/ 447560 w 540866"/>
                <a:gd name="connsiteY7" fmla="*/ 243592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0" fmla="*/ 70338 w 443542"/>
                <a:gd name="connsiteY0" fmla="*/ 0 h 537586"/>
                <a:gd name="connsiteX1" fmla="*/ 40193 w 443542"/>
                <a:gd name="connsiteY1" fmla="*/ 40193 h 537586"/>
                <a:gd name="connsiteX2" fmla="*/ 0 w 443542"/>
                <a:gd name="connsiteY2" fmla="*/ 432079 h 537586"/>
                <a:gd name="connsiteX3" fmla="*/ 95459 w 443542"/>
                <a:gd name="connsiteY3" fmla="*/ 522514 h 537586"/>
                <a:gd name="connsiteX4" fmla="*/ 165798 w 443542"/>
                <a:gd name="connsiteY4" fmla="*/ 537586 h 537586"/>
                <a:gd name="connsiteX5" fmla="*/ 443541 w 443542"/>
                <a:gd name="connsiteY5" fmla="*/ 233498 h 537586"/>
                <a:gd name="connsiteX0" fmla="*/ 70338 w 165797"/>
                <a:gd name="connsiteY0" fmla="*/ 0 h 537586"/>
                <a:gd name="connsiteX1" fmla="*/ 40193 w 165797"/>
                <a:gd name="connsiteY1" fmla="*/ 40193 h 537586"/>
                <a:gd name="connsiteX2" fmla="*/ 0 w 165797"/>
                <a:gd name="connsiteY2" fmla="*/ 432079 h 537586"/>
                <a:gd name="connsiteX3" fmla="*/ 95459 w 165797"/>
                <a:gd name="connsiteY3" fmla="*/ 522514 h 537586"/>
                <a:gd name="connsiteX4" fmla="*/ 165798 w 165797"/>
                <a:gd name="connsiteY4" fmla="*/ 537586 h 537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97" h="537586">
                  <a:moveTo>
                    <a:pt x="70338" y="0"/>
                  </a:moveTo>
                  <a:lnTo>
                    <a:pt x="40193" y="40193"/>
                  </a:lnTo>
                  <a:lnTo>
                    <a:pt x="0" y="432079"/>
                  </a:lnTo>
                  <a:lnTo>
                    <a:pt x="95459" y="522514"/>
                  </a:lnTo>
                  <a:lnTo>
                    <a:pt x="165798" y="537586"/>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2" name="直線コネクタ 91"/>
            <p:cNvCxnSpPr/>
            <p:nvPr/>
          </p:nvCxnSpPr>
          <p:spPr>
            <a:xfrm rot="720000">
              <a:off x="2320995" y="5419810"/>
              <a:ext cx="0" cy="36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99" name="テキスト ボックス 98"/>
          <p:cNvSpPr txBox="1"/>
          <p:nvPr/>
        </p:nvSpPr>
        <p:spPr>
          <a:xfrm>
            <a:off x="5842472" y="2703294"/>
            <a:ext cx="2880320" cy="415498"/>
          </a:xfrm>
          <a:prstGeom prst="rect">
            <a:avLst/>
          </a:prstGeom>
          <a:noFill/>
        </p:spPr>
        <p:txBody>
          <a:bodyPr wrap="square" rtlCol="0">
            <a:spAutoFit/>
          </a:bodyPr>
          <a:lstStyle/>
          <a:p>
            <a:pPr marL="216000" indent="-180000"/>
            <a:r>
              <a:rPr lang="ja-JP" altLang="en-US" sz="1050" dirty="0">
                <a:latin typeface="+mn-ea"/>
              </a:rPr>
              <a:t>＜天王寺公園各施設の管理運営＞</a:t>
            </a:r>
          </a:p>
          <a:p>
            <a:pPr marL="216000" indent="-180000"/>
            <a:endParaRPr lang="en-US" altLang="ja-JP" sz="1050" dirty="0"/>
          </a:p>
        </p:txBody>
      </p:sp>
      <p:sp>
        <p:nvSpPr>
          <p:cNvPr id="100" name="テキスト ボックス 99"/>
          <p:cNvSpPr txBox="1"/>
          <p:nvPr/>
        </p:nvSpPr>
        <p:spPr>
          <a:xfrm>
            <a:off x="1203382" y="2697294"/>
            <a:ext cx="2880320" cy="415498"/>
          </a:xfrm>
          <a:prstGeom prst="rect">
            <a:avLst/>
          </a:prstGeom>
          <a:noFill/>
        </p:spPr>
        <p:txBody>
          <a:bodyPr wrap="square" rtlCol="0">
            <a:spAutoFit/>
          </a:bodyPr>
          <a:lstStyle/>
          <a:p>
            <a:pPr marL="216000" indent="-180000"/>
            <a:r>
              <a:rPr lang="ja-JP" altLang="en-US" sz="1050" dirty="0">
                <a:latin typeface="+mn-ea"/>
              </a:rPr>
              <a:t>＜天王寺公園及び周辺地域＞</a:t>
            </a:r>
          </a:p>
          <a:p>
            <a:pPr marL="216000" indent="-180000"/>
            <a:endParaRPr lang="en-US" altLang="ja-JP" sz="1050" dirty="0"/>
          </a:p>
        </p:txBody>
      </p:sp>
      <p:sp>
        <p:nvSpPr>
          <p:cNvPr id="78" name="左大かっこ 77"/>
          <p:cNvSpPr/>
          <p:nvPr/>
        </p:nvSpPr>
        <p:spPr>
          <a:xfrm>
            <a:off x="7214530" y="3721912"/>
            <a:ext cx="36000" cy="288000"/>
          </a:xfrm>
          <a:prstGeom prst="leftBracket">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0" name="左大かっこ 79"/>
          <p:cNvSpPr/>
          <p:nvPr/>
        </p:nvSpPr>
        <p:spPr>
          <a:xfrm>
            <a:off x="1620241" y="1163618"/>
            <a:ext cx="36000" cy="288000"/>
          </a:xfrm>
          <a:prstGeom prst="leftBracket">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93" name="スライド番号プレースホルダ 92"/>
          <p:cNvSpPr>
            <a:spLocks noGrp="1"/>
          </p:cNvSpPr>
          <p:nvPr>
            <p:ph type="sldNum" sz="quarter" idx="12"/>
          </p:nvPr>
        </p:nvSpPr>
        <p:spPr/>
        <p:txBody>
          <a:bodyPr/>
          <a:lstStyle/>
          <a:p>
            <a:fld id="{37EF5067-3AB7-4642-9103-42CBD40CC6D9}" type="slidenum">
              <a:rPr kumimoji="1" lang="ja-JP" altLang="en-US" smtClean="0"/>
              <a:pPr/>
              <a:t>59</a:t>
            </a:fld>
            <a:endParaRPr kumimoji="1" lang="ja-JP" altLang="en-US" dirty="0"/>
          </a:p>
        </p:txBody>
      </p:sp>
      <p:sp>
        <p:nvSpPr>
          <p:cNvPr id="101" name="角丸四角形 100"/>
          <p:cNvSpPr/>
          <p:nvPr/>
        </p:nvSpPr>
        <p:spPr>
          <a:xfrm rot="16920000">
            <a:off x="3091028" y="5536747"/>
            <a:ext cx="1081291" cy="1479691"/>
          </a:xfrm>
          <a:custGeom>
            <a:avLst/>
            <a:gdLst>
              <a:gd name="connsiteX0" fmla="*/ 0 w 995825"/>
              <a:gd name="connsiteY0" fmla="*/ 109613 h 657665"/>
              <a:gd name="connsiteX1" fmla="*/ 109613 w 995825"/>
              <a:gd name="connsiteY1" fmla="*/ 0 h 657665"/>
              <a:gd name="connsiteX2" fmla="*/ 886212 w 995825"/>
              <a:gd name="connsiteY2" fmla="*/ 0 h 657665"/>
              <a:gd name="connsiteX3" fmla="*/ 995825 w 995825"/>
              <a:gd name="connsiteY3" fmla="*/ 109613 h 657665"/>
              <a:gd name="connsiteX4" fmla="*/ 995825 w 995825"/>
              <a:gd name="connsiteY4" fmla="*/ 548052 h 657665"/>
              <a:gd name="connsiteX5" fmla="*/ 886212 w 995825"/>
              <a:gd name="connsiteY5" fmla="*/ 657665 h 657665"/>
              <a:gd name="connsiteX6" fmla="*/ 109613 w 995825"/>
              <a:gd name="connsiteY6" fmla="*/ 657665 h 657665"/>
              <a:gd name="connsiteX7" fmla="*/ 0 w 995825"/>
              <a:gd name="connsiteY7" fmla="*/ 548052 h 657665"/>
              <a:gd name="connsiteX8" fmla="*/ 0 w 995825"/>
              <a:gd name="connsiteY8" fmla="*/ 109613 h 657665"/>
              <a:gd name="connsiteX0" fmla="*/ 0 w 995825"/>
              <a:gd name="connsiteY0" fmla="*/ 128607 h 676659"/>
              <a:gd name="connsiteX1" fmla="*/ 290594 w 995825"/>
              <a:gd name="connsiteY1" fmla="*/ 0 h 676659"/>
              <a:gd name="connsiteX2" fmla="*/ 886212 w 995825"/>
              <a:gd name="connsiteY2" fmla="*/ 18994 h 676659"/>
              <a:gd name="connsiteX3" fmla="*/ 995825 w 995825"/>
              <a:gd name="connsiteY3" fmla="*/ 128607 h 676659"/>
              <a:gd name="connsiteX4" fmla="*/ 995825 w 995825"/>
              <a:gd name="connsiteY4" fmla="*/ 567046 h 676659"/>
              <a:gd name="connsiteX5" fmla="*/ 886212 w 995825"/>
              <a:gd name="connsiteY5" fmla="*/ 676659 h 676659"/>
              <a:gd name="connsiteX6" fmla="*/ 109613 w 995825"/>
              <a:gd name="connsiteY6" fmla="*/ 676659 h 676659"/>
              <a:gd name="connsiteX7" fmla="*/ 0 w 995825"/>
              <a:gd name="connsiteY7" fmla="*/ 567046 h 676659"/>
              <a:gd name="connsiteX8" fmla="*/ 0 w 995825"/>
              <a:gd name="connsiteY8" fmla="*/ 128607 h 676659"/>
              <a:gd name="connsiteX0" fmla="*/ 0 w 995825"/>
              <a:gd name="connsiteY0" fmla="*/ 128607 h 676659"/>
              <a:gd name="connsiteX1" fmla="*/ 290594 w 995825"/>
              <a:gd name="connsiteY1" fmla="*/ 0 h 676659"/>
              <a:gd name="connsiteX2" fmla="*/ 886212 w 995825"/>
              <a:gd name="connsiteY2" fmla="*/ 18994 h 676659"/>
              <a:gd name="connsiteX3" fmla="*/ 995825 w 995825"/>
              <a:gd name="connsiteY3" fmla="*/ 128607 h 676659"/>
              <a:gd name="connsiteX4" fmla="*/ 995825 w 995825"/>
              <a:gd name="connsiteY4" fmla="*/ 567046 h 676659"/>
              <a:gd name="connsiteX5" fmla="*/ 886212 w 995825"/>
              <a:gd name="connsiteY5" fmla="*/ 676659 h 676659"/>
              <a:gd name="connsiteX6" fmla="*/ 410317 w 995825"/>
              <a:gd name="connsiteY6" fmla="*/ 671169 h 676659"/>
              <a:gd name="connsiteX7" fmla="*/ 0 w 995825"/>
              <a:gd name="connsiteY7" fmla="*/ 567046 h 676659"/>
              <a:gd name="connsiteX8" fmla="*/ 0 w 995825"/>
              <a:gd name="connsiteY8" fmla="*/ 128607 h 676659"/>
              <a:gd name="connsiteX0" fmla="*/ 0 w 995825"/>
              <a:gd name="connsiteY0" fmla="*/ 128607 h 676659"/>
              <a:gd name="connsiteX1" fmla="*/ 290594 w 995825"/>
              <a:gd name="connsiteY1" fmla="*/ 0 h 676659"/>
              <a:gd name="connsiteX2" fmla="*/ 886212 w 995825"/>
              <a:gd name="connsiteY2" fmla="*/ 18994 h 676659"/>
              <a:gd name="connsiteX3" fmla="*/ 995825 w 995825"/>
              <a:gd name="connsiteY3" fmla="*/ 128607 h 676659"/>
              <a:gd name="connsiteX4" fmla="*/ 995825 w 995825"/>
              <a:gd name="connsiteY4" fmla="*/ 567046 h 676659"/>
              <a:gd name="connsiteX5" fmla="*/ 886212 w 995825"/>
              <a:gd name="connsiteY5" fmla="*/ 676659 h 676659"/>
              <a:gd name="connsiteX6" fmla="*/ 410317 w 995825"/>
              <a:gd name="connsiteY6" fmla="*/ 671169 h 676659"/>
              <a:gd name="connsiteX7" fmla="*/ 0 w 995825"/>
              <a:gd name="connsiteY7" fmla="*/ 128607 h 676659"/>
              <a:gd name="connsiteX0" fmla="*/ 148444 w 733952"/>
              <a:gd name="connsiteY0" fmla="*/ 671169 h 676659"/>
              <a:gd name="connsiteX1" fmla="*/ 28721 w 733952"/>
              <a:gd name="connsiteY1" fmla="*/ 0 h 676659"/>
              <a:gd name="connsiteX2" fmla="*/ 624339 w 733952"/>
              <a:gd name="connsiteY2" fmla="*/ 18994 h 676659"/>
              <a:gd name="connsiteX3" fmla="*/ 733952 w 733952"/>
              <a:gd name="connsiteY3" fmla="*/ 128607 h 676659"/>
              <a:gd name="connsiteX4" fmla="*/ 733952 w 733952"/>
              <a:gd name="connsiteY4" fmla="*/ 567046 h 676659"/>
              <a:gd name="connsiteX5" fmla="*/ 624339 w 733952"/>
              <a:gd name="connsiteY5" fmla="*/ 676659 h 676659"/>
              <a:gd name="connsiteX6" fmla="*/ 148444 w 733952"/>
              <a:gd name="connsiteY6" fmla="*/ 671169 h 676659"/>
              <a:gd name="connsiteX0" fmla="*/ 986 w 706217"/>
              <a:gd name="connsiteY0" fmla="*/ 0 h 676659"/>
              <a:gd name="connsiteX1" fmla="*/ 596604 w 706217"/>
              <a:gd name="connsiteY1" fmla="*/ 18994 h 676659"/>
              <a:gd name="connsiteX2" fmla="*/ 706217 w 706217"/>
              <a:gd name="connsiteY2" fmla="*/ 128607 h 676659"/>
              <a:gd name="connsiteX3" fmla="*/ 706217 w 706217"/>
              <a:gd name="connsiteY3" fmla="*/ 567046 h 676659"/>
              <a:gd name="connsiteX4" fmla="*/ 596604 w 706217"/>
              <a:gd name="connsiteY4" fmla="*/ 676659 h 676659"/>
              <a:gd name="connsiteX5" fmla="*/ 120709 w 706217"/>
              <a:gd name="connsiteY5" fmla="*/ 671169 h 676659"/>
              <a:gd name="connsiteX6" fmla="*/ 92426 w 706217"/>
              <a:gd name="connsiteY6" fmla="*/ 91440 h 676659"/>
              <a:gd name="connsiteX0" fmla="*/ 0 w 705231"/>
              <a:gd name="connsiteY0" fmla="*/ 0 h 676659"/>
              <a:gd name="connsiteX1" fmla="*/ 595618 w 705231"/>
              <a:gd name="connsiteY1" fmla="*/ 18994 h 676659"/>
              <a:gd name="connsiteX2" fmla="*/ 705231 w 705231"/>
              <a:gd name="connsiteY2" fmla="*/ 128607 h 676659"/>
              <a:gd name="connsiteX3" fmla="*/ 705231 w 705231"/>
              <a:gd name="connsiteY3" fmla="*/ 567046 h 676659"/>
              <a:gd name="connsiteX4" fmla="*/ 595618 w 705231"/>
              <a:gd name="connsiteY4" fmla="*/ 676659 h 676659"/>
              <a:gd name="connsiteX5" fmla="*/ 119723 w 705231"/>
              <a:gd name="connsiteY5" fmla="*/ 671169 h 676659"/>
              <a:gd name="connsiteX0" fmla="*/ 0 w 781012"/>
              <a:gd name="connsiteY0" fmla="*/ 0 h 676659"/>
              <a:gd name="connsiteX1" fmla="*/ 595618 w 781012"/>
              <a:gd name="connsiteY1" fmla="*/ 18994 h 676659"/>
              <a:gd name="connsiteX2" fmla="*/ 781012 w 781012"/>
              <a:gd name="connsiteY2" fmla="*/ 121375 h 676659"/>
              <a:gd name="connsiteX3" fmla="*/ 705231 w 781012"/>
              <a:gd name="connsiteY3" fmla="*/ 567046 h 676659"/>
              <a:gd name="connsiteX4" fmla="*/ 595618 w 781012"/>
              <a:gd name="connsiteY4" fmla="*/ 676659 h 676659"/>
              <a:gd name="connsiteX5" fmla="*/ 119723 w 781012"/>
              <a:gd name="connsiteY5" fmla="*/ 671169 h 676659"/>
              <a:gd name="connsiteX0" fmla="*/ 0 w 781012"/>
              <a:gd name="connsiteY0" fmla="*/ 0 h 676659"/>
              <a:gd name="connsiteX1" fmla="*/ 654247 w 781012"/>
              <a:gd name="connsiteY1" fmla="*/ 18576 h 676659"/>
              <a:gd name="connsiteX2" fmla="*/ 781012 w 781012"/>
              <a:gd name="connsiteY2" fmla="*/ 121375 h 676659"/>
              <a:gd name="connsiteX3" fmla="*/ 705231 w 781012"/>
              <a:gd name="connsiteY3" fmla="*/ 567046 h 676659"/>
              <a:gd name="connsiteX4" fmla="*/ 595618 w 781012"/>
              <a:gd name="connsiteY4" fmla="*/ 676659 h 676659"/>
              <a:gd name="connsiteX5" fmla="*/ 119723 w 781012"/>
              <a:gd name="connsiteY5" fmla="*/ 671169 h 676659"/>
              <a:gd name="connsiteX0" fmla="*/ 0 w 781012"/>
              <a:gd name="connsiteY0" fmla="*/ 0 h 676659"/>
              <a:gd name="connsiteX1" fmla="*/ 654247 w 781012"/>
              <a:gd name="connsiteY1" fmla="*/ 18576 h 676659"/>
              <a:gd name="connsiteX2" fmla="*/ 781012 w 781012"/>
              <a:gd name="connsiteY2" fmla="*/ 121375 h 676659"/>
              <a:gd name="connsiteX3" fmla="*/ 705231 w 781012"/>
              <a:gd name="connsiteY3" fmla="*/ 567046 h 676659"/>
              <a:gd name="connsiteX4" fmla="*/ 595618 w 781012"/>
              <a:gd name="connsiteY4" fmla="*/ 676659 h 676659"/>
              <a:gd name="connsiteX5" fmla="*/ 238574 w 781012"/>
              <a:gd name="connsiteY5" fmla="*/ 674779 h 676659"/>
              <a:gd name="connsiteX0" fmla="*/ 0 w 781019"/>
              <a:gd name="connsiteY0" fmla="*/ 0 h 676659"/>
              <a:gd name="connsiteX1" fmla="*/ 722420 w 781019"/>
              <a:gd name="connsiteY1" fmla="*/ 19278 h 676659"/>
              <a:gd name="connsiteX2" fmla="*/ 781012 w 781019"/>
              <a:gd name="connsiteY2" fmla="*/ 121375 h 676659"/>
              <a:gd name="connsiteX3" fmla="*/ 705231 w 781019"/>
              <a:gd name="connsiteY3" fmla="*/ 567046 h 676659"/>
              <a:gd name="connsiteX4" fmla="*/ 595618 w 781019"/>
              <a:gd name="connsiteY4" fmla="*/ 676659 h 676659"/>
              <a:gd name="connsiteX5" fmla="*/ 238574 w 781019"/>
              <a:gd name="connsiteY5" fmla="*/ 674779 h 676659"/>
              <a:gd name="connsiteX0" fmla="*/ 0 w 870243"/>
              <a:gd name="connsiteY0" fmla="*/ 0 h 676659"/>
              <a:gd name="connsiteX1" fmla="*/ 722420 w 870243"/>
              <a:gd name="connsiteY1" fmla="*/ 19278 h 676659"/>
              <a:gd name="connsiteX2" fmla="*/ 870243 w 870243"/>
              <a:gd name="connsiteY2" fmla="*/ 122521 h 676659"/>
              <a:gd name="connsiteX3" fmla="*/ 705231 w 870243"/>
              <a:gd name="connsiteY3" fmla="*/ 567046 h 676659"/>
              <a:gd name="connsiteX4" fmla="*/ 595618 w 870243"/>
              <a:gd name="connsiteY4" fmla="*/ 676659 h 676659"/>
              <a:gd name="connsiteX5" fmla="*/ 238574 w 870243"/>
              <a:gd name="connsiteY5" fmla="*/ 674779 h 676659"/>
              <a:gd name="connsiteX0" fmla="*/ 0 w 870243"/>
              <a:gd name="connsiteY0" fmla="*/ 0 h 676659"/>
              <a:gd name="connsiteX1" fmla="*/ 722420 w 870243"/>
              <a:gd name="connsiteY1" fmla="*/ 19278 h 676659"/>
              <a:gd name="connsiteX2" fmla="*/ 870243 w 870243"/>
              <a:gd name="connsiteY2" fmla="*/ 122521 h 676659"/>
              <a:gd name="connsiteX3" fmla="*/ 797808 w 870243"/>
              <a:gd name="connsiteY3" fmla="*/ 584820 h 676659"/>
              <a:gd name="connsiteX4" fmla="*/ 595618 w 870243"/>
              <a:gd name="connsiteY4" fmla="*/ 676659 h 676659"/>
              <a:gd name="connsiteX5" fmla="*/ 238574 w 870243"/>
              <a:gd name="connsiteY5" fmla="*/ 674779 h 676659"/>
              <a:gd name="connsiteX0" fmla="*/ 0 w 870243"/>
              <a:gd name="connsiteY0" fmla="*/ 0 h 694676"/>
              <a:gd name="connsiteX1" fmla="*/ 722420 w 870243"/>
              <a:gd name="connsiteY1" fmla="*/ 19278 h 694676"/>
              <a:gd name="connsiteX2" fmla="*/ 870243 w 870243"/>
              <a:gd name="connsiteY2" fmla="*/ 122521 h 694676"/>
              <a:gd name="connsiteX3" fmla="*/ 797808 w 870243"/>
              <a:gd name="connsiteY3" fmla="*/ 584820 h 694676"/>
              <a:gd name="connsiteX4" fmla="*/ 612523 w 870243"/>
              <a:gd name="connsiteY4" fmla="*/ 694676 h 694676"/>
              <a:gd name="connsiteX5" fmla="*/ 238574 w 870243"/>
              <a:gd name="connsiteY5" fmla="*/ 674779 h 694676"/>
              <a:gd name="connsiteX0" fmla="*/ 0 w 870243"/>
              <a:gd name="connsiteY0" fmla="*/ 0 h 694676"/>
              <a:gd name="connsiteX1" fmla="*/ 722420 w 870243"/>
              <a:gd name="connsiteY1" fmla="*/ 19278 h 694676"/>
              <a:gd name="connsiteX2" fmla="*/ 870243 w 870243"/>
              <a:gd name="connsiteY2" fmla="*/ 122521 h 694676"/>
              <a:gd name="connsiteX3" fmla="*/ 797808 w 870243"/>
              <a:gd name="connsiteY3" fmla="*/ 584820 h 694676"/>
              <a:gd name="connsiteX4" fmla="*/ 612523 w 870243"/>
              <a:gd name="connsiteY4" fmla="*/ 694676 h 694676"/>
              <a:gd name="connsiteX5" fmla="*/ 235325 w 870243"/>
              <a:gd name="connsiteY5" fmla="*/ 687588 h 694676"/>
              <a:gd name="connsiteX0" fmla="*/ 0 w 870243"/>
              <a:gd name="connsiteY0" fmla="*/ 0 h 706539"/>
              <a:gd name="connsiteX1" fmla="*/ 722420 w 870243"/>
              <a:gd name="connsiteY1" fmla="*/ 19278 h 706539"/>
              <a:gd name="connsiteX2" fmla="*/ 870243 w 870243"/>
              <a:gd name="connsiteY2" fmla="*/ 122521 h 706539"/>
              <a:gd name="connsiteX3" fmla="*/ 797808 w 870243"/>
              <a:gd name="connsiteY3" fmla="*/ 584820 h 706539"/>
              <a:gd name="connsiteX4" fmla="*/ 616773 w 870243"/>
              <a:gd name="connsiteY4" fmla="*/ 706539 h 706539"/>
              <a:gd name="connsiteX5" fmla="*/ 235325 w 870243"/>
              <a:gd name="connsiteY5" fmla="*/ 687588 h 706539"/>
              <a:gd name="connsiteX0" fmla="*/ 0 w 870243"/>
              <a:gd name="connsiteY0" fmla="*/ 0 h 706539"/>
              <a:gd name="connsiteX1" fmla="*/ 722420 w 870243"/>
              <a:gd name="connsiteY1" fmla="*/ 19278 h 706539"/>
              <a:gd name="connsiteX2" fmla="*/ 870243 w 870243"/>
              <a:gd name="connsiteY2" fmla="*/ 122521 h 706539"/>
              <a:gd name="connsiteX3" fmla="*/ 797808 w 870243"/>
              <a:gd name="connsiteY3" fmla="*/ 584820 h 706539"/>
              <a:gd name="connsiteX4" fmla="*/ 616773 w 870243"/>
              <a:gd name="connsiteY4" fmla="*/ 706539 h 706539"/>
              <a:gd name="connsiteX5" fmla="*/ 232451 w 870243"/>
              <a:gd name="connsiteY5" fmla="*/ 694150 h 70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243" h="706539">
                <a:moveTo>
                  <a:pt x="0" y="0"/>
                </a:moveTo>
                <a:cubicBezTo>
                  <a:pt x="258866" y="0"/>
                  <a:pt x="463554" y="19278"/>
                  <a:pt x="722420" y="19278"/>
                </a:cubicBezTo>
                <a:cubicBezTo>
                  <a:pt x="782958" y="19278"/>
                  <a:pt x="870243" y="61983"/>
                  <a:pt x="870243" y="122521"/>
                </a:cubicBezTo>
                <a:lnTo>
                  <a:pt x="797808" y="584820"/>
                </a:lnTo>
                <a:cubicBezTo>
                  <a:pt x="797808" y="645358"/>
                  <a:pt x="677311" y="706539"/>
                  <a:pt x="616773" y="706539"/>
                </a:cubicBezTo>
                <a:lnTo>
                  <a:pt x="232451" y="694150"/>
                </a:lnTo>
              </a:path>
            </a:pathLst>
          </a:custGeom>
          <a:solidFill>
            <a:schemeClr val="bg1">
              <a:lumMod val="50000"/>
              <a:alpha val="30196"/>
            </a:schemeClr>
          </a:solidFill>
          <a:ln w="381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2" name="テキスト ボックス 101"/>
          <p:cNvSpPr txBox="1"/>
          <p:nvPr/>
        </p:nvSpPr>
        <p:spPr>
          <a:xfrm>
            <a:off x="3215680" y="5950904"/>
            <a:ext cx="957707" cy="230832"/>
          </a:xfrm>
          <a:prstGeom prst="rect">
            <a:avLst/>
          </a:prstGeom>
          <a:noFill/>
        </p:spPr>
        <p:txBody>
          <a:bodyPr wrap="square" rtlCol="0">
            <a:spAutoFit/>
          </a:bodyPr>
          <a:lstStyle/>
          <a:p>
            <a:r>
              <a:rPr lang="ja-JP" altLang="en-US" sz="900" dirty="0" smtClean="0">
                <a:latin typeface="+mn-ea"/>
              </a:rPr>
              <a:t>再開発エリア</a:t>
            </a:r>
            <a:endParaRPr lang="ja-JP" altLang="en-US" sz="900" dirty="0">
              <a:latin typeface="+mn-ea"/>
            </a:endParaRPr>
          </a:p>
        </p:txBody>
      </p:sp>
      <p:sp>
        <p:nvSpPr>
          <p:cNvPr id="106" name="フリーフォーム 105"/>
          <p:cNvSpPr>
            <a:spLocks noChangeAspect="1"/>
          </p:cNvSpPr>
          <p:nvPr/>
        </p:nvSpPr>
        <p:spPr>
          <a:xfrm>
            <a:off x="3646590" y="6236835"/>
            <a:ext cx="627530" cy="432300"/>
          </a:xfrm>
          <a:custGeom>
            <a:avLst/>
            <a:gdLst>
              <a:gd name="connsiteX0" fmla="*/ 52388 w 509588"/>
              <a:gd name="connsiteY0" fmla="*/ 690563 h 795338"/>
              <a:gd name="connsiteX1" fmla="*/ 161925 w 509588"/>
              <a:gd name="connsiteY1" fmla="*/ 223838 h 795338"/>
              <a:gd name="connsiteX2" fmla="*/ 0 w 509588"/>
              <a:gd name="connsiteY2" fmla="*/ 180975 h 795338"/>
              <a:gd name="connsiteX3" fmla="*/ 28575 w 509588"/>
              <a:gd name="connsiteY3" fmla="*/ 14288 h 795338"/>
              <a:gd name="connsiteX4" fmla="*/ 247650 w 509588"/>
              <a:gd name="connsiteY4" fmla="*/ 0 h 795338"/>
              <a:gd name="connsiteX5" fmla="*/ 509588 w 509588"/>
              <a:gd name="connsiteY5" fmla="*/ 61913 h 795338"/>
              <a:gd name="connsiteX6" fmla="*/ 338138 w 509588"/>
              <a:gd name="connsiteY6" fmla="*/ 795338 h 795338"/>
              <a:gd name="connsiteX7" fmla="*/ 52388 w 509588"/>
              <a:gd name="connsiteY7" fmla="*/ 690563 h 795338"/>
              <a:gd name="connsiteX0" fmla="*/ 91236 w 548436"/>
              <a:gd name="connsiteY0" fmla="*/ 690563 h 795338"/>
              <a:gd name="connsiteX1" fmla="*/ 200773 w 548436"/>
              <a:gd name="connsiteY1" fmla="*/ 223838 h 795338"/>
              <a:gd name="connsiteX2" fmla="*/ 0 w 548436"/>
              <a:gd name="connsiteY2" fmla="*/ 180975 h 795338"/>
              <a:gd name="connsiteX3" fmla="*/ 67423 w 548436"/>
              <a:gd name="connsiteY3" fmla="*/ 14288 h 795338"/>
              <a:gd name="connsiteX4" fmla="*/ 286498 w 548436"/>
              <a:gd name="connsiteY4" fmla="*/ 0 h 795338"/>
              <a:gd name="connsiteX5" fmla="*/ 548436 w 548436"/>
              <a:gd name="connsiteY5" fmla="*/ 61913 h 795338"/>
              <a:gd name="connsiteX6" fmla="*/ 376986 w 548436"/>
              <a:gd name="connsiteY6" fmla="*/ 795338 h 795338"/>
              <a:gd name="connsiteX7" fmla="*/ 91236 w 548436"/>
              <a:gd name="connsiteY7" fmla="*/ 690563 h 795338"/>
              <a:gd name="connsiteX0" fmla="*/ 91236 w 548436"/>
              <a:gd name="connsiteY0" fmla="*/ 690563 h 795338"/>
              <a:gd name="connsiteX1" fmla="*/ 200773 w 548436"/>
              <a:gd name="connsiteY1" fmla="*/ 223838 h 795338"/>
              <a:gd name="connsiteX2" fmla="*/ 0 w 548436"/>
              <a:gd name="connsiteY2" fmla="*/ 180975 h 795338"/>
              <a:gd name="connsiteX3" fmla="*/ 50774 w 548436"/>
              <a:gd name="connsiteY3" fmla="*/ 37670 h 795338"/>
              <a:gd name="connsiteX4" fmla="*/ 286498 w 548436"/>
              <a:gd name="connsiteY4" fmla="*/ 0 h 795338"/>
              <a:gd name="connsiteX5" fmla="*/ 548436 w 548436"/>
              <a:gd name="connsiteY5" fmla="*/ 61913 h 795338"/>
              <a:gd name="connsiteX6" fmla="*/ 376986 w 548436"/>
              <a:gd name="connsiteY6" fmla="*/ 795338 h 795338"/>
              <a:gd name="connsiteX7" fmla="*/ 91236 w 548436"/>
              <a:gd name="connsiteY7" fmla="*/ 690563 h 795338"/>
              <a:gd name="connsiteX0" fmla="*/ 91236 w 548436"/>
              <a:gd name="connsiteY0" fmla="*/ 690563 h 690563"/>
              <a:gd name="connsiteX1" fmla="*/ 200773 w 548436"/>
              <a:gd name="connsiteY1" fmla="*/ 223838 h 690563"/>
              <a:gd name="connsiteX2" fmla="*/ 0 w 548436"/>
              <a:gd name="connsiteY2" fmla="*/ 180975 h 690563"/>
              <a:gd name="connsiteX3" fmla="*/ 50774 w 548436"/>
              <a:gd name="connsiteY3" fmla="*/ 37670 h 690563"/>
              <a:gd name="connsiteX4" fmla="*/ 286498 w 548436"/>
              <a:gd name="connsiteY4" fmla="*/ 0 h 690563"/>
              <a:gd name="connsiteX5" fmla="*/ 548436 w 548436"/>
              <a:gd name="connsiteY5" fmla="*/ 61913 h 690563"/>
              <a:gd name="connsiteX6" fmla="*/ 471330 w 548436"/>
              <a:gd name="connsiteY6" fmla="*/ 318356 h 690563"/>
              <a:gd name="connsiteX7" fmla="*/ 91236 w 548436"/>
              <a:gd name="connsiteY7" fmla="*/ 690563 h 690563"/>
              <a:gd name="connsiteX0" fmla="*/ 163382 w 548436"/>
              <a:gd name="connsiteY0" fmla="*/ 330489 h 330489"/>
              <a:gd name="connsiteX1" fmla="*/ 200773 w 548436"/>
              <a:gd name="connsiteY1" fmla="*/ 223838 h 330489"/>
              <a:gd name="connsiteX2" fmla="*/ 0 w 548436"/>
              <a:gd name="connsiteY2" fmla="*/ 180975 h 330489"/>
              <a:gd name="connsiteX3" fmla="*/ 50774 w 548436"/>
              <a:gd name="connsiteY3" fmla="*/ 37670 h 330489"/>
              <a:gd name="connsiteX4" fmla="*/ 286498 w 548436"/>
              <a:gd name="connsiteY4" fmla="*/ 0 h 330489"/>
              <a:gd name="connsiteX5" fmla="*/ 548436 w 548436"/>
              <a:gd name="connsiteY5" fmla="*/ 61913 h 330489"/>
              <a:gd name="connsiteX6" fmla="*/ 471330 w 548436"/>
              <a:gd name="connsiteY6" fmla="*/ 318356 h 330489"/>
              <a:gd name="connsiteX7" fmla="*/ 163382 w 548436"/>
              <a:gd name="connsiteY7" fmla="*/ 330489 h 330489"/>
              <a:gd name="connsiteX0" fmla="*/ 174482 w 548436"/>
              <a:gd name="connsiteY0" fmla="*/ 316460 h 318356"/>
              <a:gd name="connsiteX1" fmla="*/ 200773 w 548436"/>
              <a:gd name="connsiteY1" fmla="*/ 223838 h 318356"/>
              <a:gd name="connsiteX2" fmla="*/ 0 w 548436"/>
              <a:gd name="connsiteY2" fmla="*/ 180975 h 318356"/>
              <a:gd name="connsiteX3" fmla="*/ 50774 w 548436"/>
              <a:gd name="connsiteY3" fmla="*/ 37670 h 318356"/>
              <a:gd name="connsiteX4" fmla="*/ 286498 w 548436"/>
              <a:gd name="connsiteY4" fmla="*/ 0 h 318356"/>
              <a:gd name="connsiteX5" fmla="*/ 548436 w 548436"/>
              <a:gd name="connsiteY5" fmla="*/ 61913 h 318356"/>
              <a:gd name="connsiteX6" fmla="*/ 471330 w 548436"/>
              <a:gd name="connsiteY6" fmla="*/ 318356 h 318356"/>
              <a:gd name="connsiteX7" fmla="*/ 174482 w 548436"/>
              <a:gd name="connsiteY7" fmla="*/ 316460 h 318356"/>
              <a:gd name="connsiteX0" fmla="*/ 174482 w 548436"/>
              <a:gd name="connsiteY0" fmla="*/ 307107 h 318356"/>
              <a:gd name="connsiteX1" fmla="*/ 200773 w 548436"/>
              <a:gd name="connsiteY1" fmla="*/ 223838 h 318356"/>
              <a:gd name="connsiteX2" fmla="*/ 0 w 548436"/>
              <a:gd name="connsiteY2" fmla="*/ 180975 h 318356"/>
              <a:gd name="connsiteX3" fmla="*/ 50774 w 548436"/>
              <a:gd name="connsiteY3" fmla="*/ 37670 h 318356"/>
              <a:gd name="connsiteX4" fmla="*/ 286498 w 548436"/>
              <a:gd name="connsiteY4" fmla="*/ 0 h 318356"/>
              <a:gd name="connsiteX5" fmla="*/ 548436 w 548436"/>
              <a:gd name="connsiteY5" fmla="*/ 61913 h 318356"/>
              <a:gd name="connsiteX6" fmla="*/ 471330 w 548436"/>
              <a:gd name="connsiteY6" fmla="*/ 318356 h 318356"/>
              <a:gd name="connsiteX7" fmla="*/ 174482 w 548436"/>
              <a:gd name="connsiteY7" fmla="*/ 307107 h 3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436" h="318356">
                <a:moveTo>
                  <a:pt x="174482" y="307107"/>
                </a:moveTo>
                <a:lnTo>
                  <a:pt x="200773" y="223838"/>
                </a:lnTo>
                <a:lnTo>
                  <a:pt x="0" y="180975"/>
                </a:lnTo>
                <a:lnTo>
                  <a:pt x="50774" y="37670"/>
                </a:lnTo>
                <a:lnTo>
                  <a:pt x="286498" y="0"/>
                </a:lnTo>
                <a:lnTo>
                  <a:pt x="548436" y="61913"/>
                </a:lnTo>
                <a:lnTo>
                  <a:pt x="471330" y="318356"/>
                </a:lnTo>
                <a:lnTo>
                  <a:pt x="174482" y="307107"/>
                </a:lnTo>
                <a:close/>
              </a:path>
            </a:pathLst>
          </a:custGeom>
          <a:solidFill>
            <a:schemeClr val="bg1">
              <a:lumMod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テキスト ボックス 107"/>
          <p:cNvSpPr txBox="1"/>
          <p:nvPr/>
        </p:nvSpPr>
        <p:spPr>
          <a:xfrm>
            <a:off x="3558579" y="6272519"/>
            <a:ext cx="957707" cy="369332"/>
          </a:xfrm>
          <a:prstGeom prst="rect">
            <a:avLst/>
          </a:prstGeom>
          <a:noFill/>
        </p:spPr>
        <p:txBody>
          <a:bodyPr wrap="square" rtlCol="0">
            <a:spAutoFit/>
          </a:bodyPr>
          <a:lstStyle/>
          <a:p>
            <a:r>
              <a:rPr lang="ja-JP" altLang="en-US" sz="900" dirty="0">
                <a:latin typeface="+mn-ea"/>
              </a:rPr>
              <a:t>あべの</a:t>
            </a:r>
            <a:endParaRPr lang="en-US" altLang="ja-JP" sz="900" dirty="0">
              <a:latin typeface="+mn-ea"/>
            </a:endParaRPr>
          </a:p>
          <a:p>
            <a:r>
              <a:rPr lang="ja-JP" altLang="en-US" sz="900" dirty="0" smtClean="0">
                <a:latin typeface="+mn-ea"/>
              </a:rPr>
              <a:t>キューズタウン</a:t>
            </a:r>
            <a:endParaRPr lang="ja-JP" altLang="en-US" sz="900" dirty="0">
              <a:latin typeface="+mn-ea"/>
            </a:endParaRPr>
          </a:p>
        </p:txBody>
      </p:sp>
    </p:spTree>
    <p:extLst>
      <p:ext uri="{BB962C8B-B14F-4D97-AF65-F5344CB8AC3E}">
        <p14:creationId xmlns:p14="http://schemas.microsoft.com/office/powerpoint/2010/main" val="3623073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nvPr>
        </p:nvGraphicFramePr>
        <p:xfrm>
          <a:off x="1556691" y="879293"/>
          <a:ext cx="9136689" cy="4940882"/>
        </p:xfrm>
        <a:graphic>
          <a:graphicData uri="http://schemas.openxmlformats.org/drawingml/2006/table">
            <a:tbl>
              <a:tblPr firstRow="1" bandRow="1">
                <a:tableStyleId>{5940675A-B579-460E-94D1-54222C63F5DA}</a:tableStyleId>
              </a:tblPr>
              <a:tblGrid>
                <a:gridCol w="1992093">
                  <a:extLst>
                    <a:ext uri="{9D8B030D-6E8A-4147-A177-3AD203B41FA5}">
                      <a16:colId xmlns:a16="http://schemas.microsoft.com/office/drawing/2014/main" val="20000"/>
                    </a:ext>
                  </a:extLst>
                </a:gridCol>
                <a:gridCol w="595383">
                  <a:extLst>
                    <a:ext uri="{9D8B030D-6E8A-4147-A177-3AD203B41FA5}">
                      <a16:colId xmlns:a16="http://schemas.microsoft.com/office/drawing/2014/main" val="20001"/>
                    </a:ext>
                  </a:extLst>
                </a:gridCol>
                <a:gridCol w="595383">
                  <a:extLst>
                    <a:ext uri="{9D8B030D-6E8A-4147-A177-3AD203B41FA5}">
                      <a16:colId xmlns:a16="http://schemas.microsoft.com/office/drawing/2014/main" val="20002"/>
                    </a:ext>
                  </a:extLst>
                </a:gridCol>
                <a:gridCol w="595383">
                  <a:extLst>
                    <a:ext uri="{9D8B030D-6E8A-4147-A177-3AD203B41FA5}">
                      <a16:colId xmlns:a16="http://schemas.microsoft.com/office/drawing/2014/main" val="20003"/>
                    </a:ext>
                  </a:extLst>
                </a:gridCol>
                <a:gridCol w="595383">
                  <a:extLst>
                    <a:ext uri="{9D8B030D-6E8A-4147-A177-3AD203B41FA5}">
                      <a16:colId xmlns:a16="http://schemas.microsoft.com/office/drawing/2014/main" val="20004"/>
                    </a:ext>
                  </a:extLst>
                </a:gridCol>
                <a:gridCol w="595383">
                  <a:extLst>
                    <a:ext uri="{9D8B030D-6E8A-4147-A177-3AD203B41FA5}">
                      <a16:colId xmlns:a16="http://schemas.microsoft.com/office/drawing/2014/main" val="20005"/>
                    </a:ext>
                  </a:extLst>
                </a:gridCol>
                <a:gridCol w="595383">
                  <a:extLst>
                    <a:ext uri="{9D8B030D-6E8A-4147-A177-3AD203B41FA5}">
                      <a16:colId xmlns:a16="http://schemas.microsoft.com/office/drawing/2014/main" val="20006"/>
                    </a:ext>
                  </a:extLst>
                </a:gridCol>
                <a:gridCol w="595383">
                  <a:extLst>
                    <a:ext uri="{9D8B030D-6E8A-4147-A177-3AD203B41FA5}">
                      <a16:colId xmlns:a16="http://schemas.microsoft.com/office/drawing/2014/main" val="20007"/>
                    </a:ext>
                  </a:extLst>
                </a:gridCol>
                <a:gridCol w="595383">
                  <a:extLst>
                    <a:ext uri="{9D8B030D-6E8A-4147-A177-3AD203B41FA5}">
                      <a16:colId xmlns:a16="http://schemas.microsoft.com/office/drawing/2014/main" val="20008"/>
                    </a:ext>
                  </a:extLst>
                </a:gridCol>
                <a:gridCol w="595383">
                  <a:extLst>
                    <a:ext uri="{9D8B030D-6E8A-4147-A177-3AD203B41FA5}">
                      <a16:colId xmlns:a16="http://schemas.microsoft.com/office/drawing/2014/main" val="20009"/>
                    </a:ext>
                  </a:extLst>
                </a:gridCol>
                <a:gridCol w="595383">
                  <a:extLst>
                    <a:ext uri="{9D8B030D-6E8A-4147-A177-3AD203B41FA5}">
                      <a16:colId xmlns:a16="http://schemas.microsoft.com/office/drawing/2014/main" val="20010"/>
                    </a:ext>
                  </a:extLst>
                </a:gridCol>
                <a:gridCol w="595383">
                  <a:extLst>
                    <a:ext uri="{9D8B030D-6E8A-4147-A177-3AD203B41FA5}">
                      <a16:colId xmlns:a16="http://schemas.microsoft.com/office/drawing/2014/main" val="20011"/>
                    </a:ext>
                  </a:extLst>
                </a:gridCol>
                <a:gridCol w="595383">
                  <a:extLst>
                    <a:ext uri="{9D8B030D-6E8A-4147-A177-3AD203B41FA5}">
                      <a16:colId xmlns:a16="http://schemas.microsoft.com/office/drawing/2014/main" val="20012"/>
                    </a:ext>
                  </a:extLst>
                </a:gridCol>
              </a:tblGrid>
              <a:tr h="420737">
                <a:tc>
                  <a:txBody>
                    <a:bodyPr/>
                    <a:lstStyle/>
                    <a:p>
                      <a:pPr algn="r"/>
                      <a:r>
                        <a:rPr kumimoji="1" lang="ja-JP" altLang="en-US" sz="1000" dirty="0" smtClean="0">
                          <a:solidFill>
                            <a:schemeClr val="tx1"/>
                          </a:solidFill>
                        </a:rPr>
                        <a:t>年度</a:t>
                      </a:r>
                      <a:endParaRPr kumimoji="1" lang="ja-JP" altLang="en-US" sz="1000" dirty="0">
                        <a:solidFill>
                          <a:schemeClr val="tx1"/>
                        </a:solidFill>
                      </a:endParaRPr>
                    </a:p>
                  </a:txBody>
                  <a:tcPr anchor="ctr"/>
                </a:tc>
                <a:tc>
                  <a:txBody>
                    <a:bodyPr/>
                    <a:lstStyle/>
                    <a:p>
                      <a:pPr algn="ctr"/>
                      <a:r>
                        <a:rPr kumimoji="1" lang="en-US" altLang="ja-JP" sz="1000" dirty="0" smtClean="0"/>
                        <a:t>2014</a:t>
                      </a:r>
                    </a:p>
                    <a:p>
                      <a:pPr algn="ctr"/>
                      <a:r>
                        <a:rPr kumimoji="1" lang="en-US" altLang="ja-JP" sz="1000" dirty="0" smtClean="0"/>
                        <a:t>(H26)</a:t>
                      </a:r>
                      <a:endParaRPr kumimoji="1" lang="ja-JP" altLang="en-US" sz="1000" dirty="0"/>
                    </a:p>
                  </a:txBody>
                  <a:tcPr anchor="ctr"/>
                </a:tc>
                <a:tc>
                  <a:txBody>
                    <a:bodyPr/>
                    <a:lstStyle/>
                    <a:p>
                      <a:pPr algn="ctr"/>
                      <a:r>
                        <a:rPr kumimoji="1" lang="en-US" altLang="ja-JP" sz="1000" dirty="0" smtClean="0"/>
                        <a:t>2015</a:t>
                      </a:r>
                    </a:p>
                    <a:p>
                      <a:pPr algn="ctr"/>
                      <a:r>
                        <a:rPr kumimoji="1" lang="en-US" altLang="ja-JP" sz="1000" dirty="0" smtClean="0"/>
                        <a:t>(H27)</a:t>
                      </a:r>
                      <a:endParaRPr kumimoji="1" lang="ja-JP" altLang="en-US" sz="1000" dirty="0"/>
                    </a:p>
                  </a:txBody>
                  <a:tcPr anchor="ctr"/>
                </a:tc>
                <a:tc>
                  <a:txBody>
                    <a:bodyPr/>
                    <a:lstStyle/>
                    <a:p>
                      <a:pPr algn="ctr"/>
                      <a:r>
                        <a:rPr kumimoji="1" lang="en-US" altLang="ja-JP" sz="1000" dirty="0" smtClean="0"/>
                        <a:t>2016</a:t>
                      </a:r>
                    </a:p>
                    <a:p>
                      <a:pPr algn="ctr"/>
                      <a:r>
                        <a:rPr kumimoji="1" lang="en-US" altLang="ja-JP" sz="1000" dirty="0" smtClean="0"/>
                        <a:t>(H28)</a:t>
                      </a:r>
                      <a:endParaRPr kumimoji="1" lang="ja-JP" altLang="en-US" sz="1000" dirty="0"/>
                    </a:p>
                  </a:txBody>
                  <a:tcPr anchor="ctr"/>
                </a:tc>
                <a:tc>
                  <a:txBody>
                    <a:bodyPr/>
                    <a:lstStyle/>
                    <a:p>
                      <a:pPr algn="ctr"/>
                      <a:r>
                        <a:rPr kumimoji="1" lang="en-US" altLang="ja-JP" sz="1000" dirty="0" smtClean="0"/>
                        <a:t>2017</a:t>
                      </a:r>
                    </a:p>
                    <a:p>
                      <a:pPr algn="ctr"/>
                      <a:r>
                        <a:rPr kumimoji="1" lang="en-US" altLang="ja-JP" sz="1000" dirty="0" smtClean="0"/>
                        <a:t>(H29)</a:t>
                      </a:r>
                      <a:endParaRPr kumimoji="1" lang="ja-JP" altLang="en-US" sz="1000" dirty="0"/>
                    </a:p>
                  </a:txBody>
                  <a:tcPr anchor="ctr"/>
                </a:tc>
                <a:tc>
                  <a:txBody>
                    <a:bodyPr/>
                    <a:lstStyle/>
                    <a:p>
                      <a:pPr algn="ctr"/>
                      <a:r>
                        <a:rPr kumimoji="1" lang="en-US" altLang="ja-JP" sz="1000" dirty="0" smtClean="0"/>
                        <a:t>2018</a:t>
                      </a:r>
                    </a:p>
                    <a:p>
                      <a:pPr algn="ctr"/>
                      <a:r>
                        <a:rPr kumimoji="1" lang="en-US" altLang="ja-JP" sz="1000" dirty="0" smtClean="0"/>
                        <a:t>(H30)</a:t>
                      </a:r>
                      <a:endParaRPr kumimoji="1" lang="ja-JP" altLang="en-US" sz="1000" dirty="0"/>
                    </a:p>
                  </a:txBody>
                  <a:tcPr anchor="ctr"/>
                </a:tc>
                <a:tc>
                  <a:txBody>
                    <a:bodyPr/>
                    <a:lstStyle/>
                    <a:p>
                      <a:pPr algn="ctr"/>
                      <a:r>
                        <a:rPr kumimoji="1" lang="en-US" altLang="ja-JP" sz="1000" dirty="0" smtClean="0"/>
                        <a:t>2019</a:t>
                      </a:r>
                    </a:p>
                    <a:p>
                      <a:pPr algn="ctr"/>
                      <a:r>
                        <a:rPr kumimoji="1" lang="en-US" altLang="ja-JP" sz="1000" dirty="0" smtClean="0"/>
                        <a:t>(H31)</a:t>
                      </a:r>
                      <a:endParaRPr kumimoji="1" lang="ja-JP" altLang="en-US" sz="1000" dirty="0"/>
                    </a:p>
                  </a:txBody>
                  <a:tcPr anchor="ctr"/>
                </a:tc>
                <a:tc>
                  <a:txBody>
                    <a:bodyPr/>
                    <a:lstStyle/>
                    <a:p>
                      <a:pPr algn="ctr"/>
                      <a:r>
                        <a:rPr kumimoji="1" lang="en-US" altLang="ja-JP" sz="1000" dirty="0" smtClean="0"/>
                        <a:t>2020</a:t>
                      </a:r>
                    </a:p>
                    <a:p>
                      <a:pPr algn="ctr"/>
                      <a:r>
                        <a:rPr kumimoji="1" lang="en-US" altLang="ja-JP" sz="1000" dirty="0" smtClean="0"/>
                        <a:t>(H32)</a:t>
                      </a:r>
                      <a:endParaRPr kumimoji="1" lang="ja-JP" altLang="en-US" sz="1000" dirty="0"/>
                    </a:p>
                  </a:txBody>
                  <a:tcPr anchor="ctr"/>
                </a:tc>
                <a:tc>
                  <a:txBody>
                    <a:bodyPr/>
                    <a:lstStyle/>
                    <a:p>
                      <a:pPr algn="ctr"/>
                      <a:r>
                        <a:rPr kumimoji="1" lang="en-US" altLang="ja-JP" sz="1000" dirty="0" smtClean="0"/>
                        <a:t>2021</a:t>
                      </a:r>
                    </a:p>
                    <a:p>
                      <a:pPr algn="ctr"/>
                      <a:r>
                        <a:rPr kumimoji="1" lang="en-US" altLang="ja-JP" sz="1000" dirty="0" smtClean="0"/>
                        <a:t>(H33)</a:t>
                      </a:r>
                      <a:endParaRPr kumimoji="1" lang="ja-JP" altLang="en-US" sz="1000" dirty="0"/>
                    </a:p>
                  </a:txBody>
                  <a:tcPr anchor="ctr"/>
                </a:tc>
                <a:tc>
                  <a:txBody>
                    <a:bodyPr/>
                    <a:lstStyle/>
                    <a:p>
                      <a:pPr algn="ctr"/>
                      <a:r>
                        <a:rPr kumimoji="1" lang="en-US" altLang="ja-JP" sz="1000" dirty="0" smtClean="0"/>
                        <a:t>2022</a:t>
                      </a:r>
                    </a:p>
                    <a:p>
                      <a:pPr algn="ctr"/>
                      <a:r>
                        <a:rPr kumimoji="1" lang="en-US" altLang="ja-JP" sz="1000" dirty="0" smtClean="0"/>
                        <a:t>(H34)</a:t>
                      </a:r>
                      <a:endParaRPr kumimoji="1" lang="ja-JP" altLang="en-US" sz="1000" dirty="0"/>
                    </a:p>
                  </a:txBody>
                  <a:tcPr anchor="ctr"/>
                </a:tc>
                <a:tc>
                  <a:txBody>
                    <a:bodyPr/>
                    <a:lstStyle/>
                    <a:p>
                      <a:pPr algn="ctr"/>
                      <a:r>
                        <a:rPr kumimoji="1" lang="en-US" altLang="ja-JP" sz="1000" dirty="0" smtClean="0"/>
                        <a:t>2023</a:t>
                      </a:r>
                    </a:p>
                    <a:p>
                      <a:pPr algn="ctr"/>
                      <a:r>
                        <a:rPr kumimoji="1" lang="en-US" altLang="ja-JP" sz="1000" dirty="0" smtClean="0"/>
                        <a:t>(H35)</a:t>
                      </a:r>
                      <a:endParaRPr kumimoji="1" lang="ja-JP" altLang="en-US" sz="1000" dirty="0"/>
                    </a:p>
                  </a:txBody>
                  <a:tcPr anchor="ctr"/>
                </a:tc>
                <a:tc>
                  <a:txBody>
                    <a:bodyPr/>
                    <a:lstStyle/>
                    <a:p>
                      <a:pPr algn="ctr"/>
                      <a:r>
                        <a:rPr kumimoji="1" lang="en-US" altLang="ja-JP" sz="1000" dirty="0" smtClean="0"/>
                        <a:t>2024</a:t>
                      </a:r>
                    </a:p>
                    <a:p>
                      <a:pPr algn="ctr"/>
                      <a:r>
                        <a:rPr kumimoji="1" lang="en-US" altLang="ja-JP" sz="1000" dirty="0" smtClean="0"/>
                        <a:t>(H36)</a:t>
                      </a:r>
                      <a:endParaRPr kumimoji="1" lang="ja-JP" altLang="en-US" sz="1000" dirty="0"/>
                    </a:p>
                  </a:txBody>
                  <a:tcPr anchor="ctr"/>
                </a:tc>
                <a:tc>
                  <a:txBody>
                    <a:bodyPr/>
                    <a:lstStyle/>
                    <a:p>
                      <a:pPr algn="ctr"/>
                      <a:r>
                        <a:rPr kumimoji="1" lang="en-US" altLang="ja-JP" sz="1000" dirty="0" smtClean="0"/>
                        <a:t>2025</a:t>
                      </a:r>
                    </a:p>
                    <a:p>
                      <a:pPr algn="ctr"/>
                      <a:r>
                        <a:rPr kumimoji="1" lang="en-US" altLang="ja-JP" sz="1000" dirty="0" smtClean="0"/>
                        <a:t>(H37)</a:t>
                      </a:r>
                      <a:endParaRPr kumimoji="1" lang="ja-JP" altLang="en-US" sz="1000" dirty="0"/>
                    </a:p>
                  </a:txBody>
                  <a:tcPr anchor="ctr"/>
                </a:tc>
                <a:extLst>
                  <a:ext uri="{0D108BD9-81ED-4DB2-BD59-A6C34878D82A}">
                    <a16:rowId xmlns:a16="http://schemas.microsoft.com/office/drawing/2014/main" val="10000"/>
                  </a:ext>
                </a:extLst>
              </a:tr>
              <a:tr h="1431390">
                <a:tc>
                  <a:txBody>
                    <a:bodyPr/>
                    <a:lstStyle/>
                    <a:p>
                      <a:pPr algn="l"/>
                      <a:r>
                        <a:rPr kumimoji="1" lang="ja-JP" altLang="en-US" sz="1000" dirty="0" smtClean="0"/>
                        <a:t>①うめきたのまちづくり</a:t>
                      </a:r>
                      <a:endParaRPr kumimoji="1" lang="ja-JP" altLang="en-US" sz="1000" dirty="0"/>
                    </a:p>
                  </a:txBody>
                  <a:tcPr anchor="ct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1"/>
                  </a:ext>
                </a:extLst>
              </a:tr>
              <a:tr h="690002">
                <a:tc>
                  <a:txBody>
                    <a:bodyPr/>
                    <a:lstStyle/>
                    <a:p>
                      <a:pPr algn="l"/>
                      <a:r>
                        <a:rPr kumimoji="1" lang="ja-JP" altLang="en-US" sz="1000" dirty="0" smtClean="0"/>
                        <a:t>②エリアマネジメント</a:t>
                      </a:r>
                      <a:endParaRPr kumimoji="1" lang="ja-JP" altLang="en-US" sz="1000" dirty="0"/>
                    </a:p>
                  </a:txBody>
                  <a:tcPr anchor="ct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2"/>
                  </a:ext>
                </a:extLst>
              </a:tr>
              <a:tr h="924675">
                <a:tc>
                  <a:txBody>
                    <a:bodyPr/>
                    <a:lstStyle/>
                    <a:p>
                      <a:pPr algn="l"/>
                      <a:r>
                        <a:rPr kumimoji="1" lang="ja-JP" altLang="en-US" sz="1000" dirty="0" smtClean="0"/>
                        <a:t>③関西国際空港等への鉄道所要時間の短縮・新大阪へのアクセス強化</a:t>
                      </a:r>
                      <a:endParaRPr kumimoji="1" lang="ja-JP" altLang="en-US" sz="1000" dirty="0"/>
                    </a:p>
                  </a:txBody>
                  <a:tcPr anchor="ct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tc>
                  <a:txBody>
                    <a:bodyPr/>
                    <a:lstStyle/>
                    <a:p>
                      <a:endParaRPr kumimoji="1" lang="ja-JP" altLang="en-US" sz="100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a:p>
                  </a:txBody>
                  <a:tcPr/>
                </a:tc>
                <a:extLst>
                  <a:ext uri="{0D108BD9-81ED-4DB2-BD59-A6C34878D82A}">
                    <a16:rowId xmlns:a16="http://schemas.microsoft.com/office/drawing/2014/main" val="10003"/>
                  </a:ext>
                </a:extLst>
              </a:tr>
              <a:tr h="1440003">
                <a:tc>
                  <a:txBody>
                    <a:bodyPr/>
                    <a:lstStyle/>
                    <a:p>
                      <a:pPr algn="l"/>
                      <a:r>
                        <a:rPr kumimoji="1" lang="ja-JP" altLang="en-US" sz="1000" dirty="0" smtClean="0"/>
                        <a:t>④歩行者ネットワークの充実</a:t>
                      </a:r>
                      <a:endParaRPr kumimoji="1" lang="en-US" altLang="ja-JP" sz="1000" dirty="0" smtClean="0"/>
                    </a:p>
                    <a:p>
                      <a:pPr algn="l"/>
                      <a:r>
                        <a:rPr kumimoji="1" lang="ja-JP" altLang="en-US" sz="1000" dirty="0" smtClean="0"/>
                        <a:t>⑤大阪駅の南側駅前広場の再編成</a:t>
                      </a:r>
                      <a:endParaRPr kumimoji="1" lang="ja-JP" altLang="en-US" sz="1000" dirty="0"/>
                    </a:p>
                  </a:txBody>
                  <a:tcPr anchor="ct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10004"/>
                  </a:ext>
                </a:extLst>
              </a:tr>
            </a:tbl>
          </a:graphicData>
        </a:graphic>
      </p:graphicFrame>
      <p:sp>
        <p:nvSpPr>
          <p:cNvPr id="10" name="角丸四角形 9"/>
          <p:cNvSpPr/>
          <p:nvPr/>
        </p:nvSpPr>
        <p:spPr>
          <a:xfrm>
            <a:off x="1431032" y="6093296"/>
            <a:ext cx="9273480" cy="57606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１．大阪駅周辺</a:t>
            </a:r>
            <a:endParaRPr lang="en-US" altLang="ja-JP" sz="2000" b="1" dirty="0">
              <a:solidFill>
                <a:schemeClr val="bg1"/>
              </a:solidFill>
              <a:latin typeface="ＭＳ ゴシック" pitchFamily="49" charset="-128"/>
              <a:ea typeface="ＭＳ ゴシック" pitchFamily="49" charset="-128"/>
            </a:endParaRPr>
          </a:p>
        </p:txBody>
      </p:sp>
      <p:sp>
        <p:nvSpPr>
          <p:cNvPr id="6" name="テキスト ボックス 5"/>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sp>
        <p:nvSpPr>
          <p:cNvPr id="8" name="テキスト ボックス 7"/>
          <p:cNvSpPr txBox="1"/>
          <p:nvPr/>
        </p:nvSpPr>
        <p:spPr>
          <a:xfrm>
            <a:off x="1143000" y="5786100"/>
            <a:ext cx="3579826" cy="338554"/>
          </a:xfrm>
          <a:prstGeom prst="rect">
            <a:avLst/>
          </a:prstGeom>
          <a:noFill/>
        </p:spPr>
        <p:txBody>
          <a:bodyPr wrap="none" rtlCol="0">
            <a:spAutoFit/>
          </a:bodyPr>
          <a:lstStyle/>
          <a:p>
            <a:pPr lvl="0"/>
            <a:r>
              <a:rPr lang="ja-JP" altLang="en-US" sz="1600" dirty="0"/>
              <a:t>○</a:t>
            </a:r>
            <a:r>
              <a:rPr lang="en-US" altLang="ja-JP" sz="1600" dirty="0"/>
              <a:t>『</a:t>
            </a:r>
            <a:r>
              <a:rPr lang="ja-JP" altLang="en-US" sz="1600" dirty="0"/>
              <a:t>大阪駅周辺</a:t>
            </a:r>
            <a:r>
              <a:rPr lang="en-US" altLang="ja-JP" sz="1600" dirty="0"/>
              <a:t>』</a:t>
            </a:r>
            <a:r>
              <a:rPr lang="ja-JP" altLang="en-US" sz="1600" dirty="0"/>
              <a:t>エリアの担当部局一覧</a:t>
            </a:r>
            <a:endParaRPr lang="en-US" altLang="ja-JP" sz="1600" dirty="0"/>
          </a:p>
        </p:txBody>
      </p:sp>
      <p:sp>
        <p:nvSpPr>
          <p:cNvPr id="9" name="テキスト ボックス 8"/>
          <p:cNvSpPr txBox="1"/>
          <p:nvPr/>
        </p:nvSpPr>
        <p:spPr>
          <a:xfrm>
            <a:off x="1478368" y="6107584"/>
            <a:ext cx="4490332" cy="523220"/>
          </a:xfrm>
          <a:prstGeom prst="rect">
            <a:avLst/>
          </a:prstGeom>
          <a:noFill/>
        </p:spPr>
        <p:txBody>
          <a:bodyPr wrap="none" rtlCol="0">
            <a:spAutoFit/>
          </a:bodyPr>
          <a:lstStyle/>
          <a:p>
            <a:pPr lvl="0"/>
            <a:r>
              <a:rPr lang="ja-JP" altLang="en-US" sz="1400" dirty="0">
                <a:latin typeface="ＭＳ Ｐ明朝" pitchFamily="18" charset="-128"/>
                <a:ea typeface="ＭＳ Ｐ明朝" pitchFamily="18" charset="-128"/>
              </a:rPr>
              <a:t>・大阪市：都市計画局、</a:t>
            </a:r>
            <a:r>
              <a:rPr lang="ja-JP" altLang="en-US" sz="1400" dirty="0" smtClean="0">
                <a:latin typeface="ＭＳ Ｐ明朝" pitchFamily="18" charset="-128"/>
                <a:ea typeface="ＭＳ Ｐ明朝" pitchFamily="18" charset="-128"/>
              </a:rPr>
              <a:t>建設局、都市整備局、経済戦略局</a:t>
            </a:r>
            <a:endParaRPr lang="en-US" altLang="ja-JP" sz="1400" dirty="0">
              <a:latin typeface="ＭＳ Ｐ明朝" pitchFamily="18" charset="-128"/>
              <a:ea typeface="ＭＳ Ｐ明朝" pitchFamily="18" charset="-128"/>
            </a:endParaRPr>
          </a:p>
          <a:p>
            <a:pPr lvl="0"/>
            <a:r>
              <a:rPr lang="ja-JP" altLang="en-US" sz="1400" dirty="0">
                <a:latin typeface="ＭＳ Ｐ明朝" pitchFamily="18" charset="-128"/>
                <a:ea typeface="ＭＳ Ｐ明朝" pitchFamily="18" charset="-128"/>
              </a:rPr>
              <a:t>・大阪府：住宅まちづくり部、都市整備部</a:t>
            </a:r>
            <a:endParaRPr lang="en-US" altLang="ja-JP" sz="1400" dirty="0">
              <a:latin typeface="ＭＳ Ｐ明朝" pitchFamily="18" charset="-128"/>
              <a:ea typeface="ＭＳ Ｐ明朝" pitchFamily="18" charset="-128"/>
            </a:endParaRPr>
          </a:p>
        </p:txBody>
      </p:sp>
      <p:sp>
        <p:nvSpPr>
          <p:cNvPr id="12" name="スライド番号プレースホルダ 11"/>
          <p:cNvSpPr>
            <a:spLocks noGrp="1"/>
          </p:cNvSpPr>
          <p:nvPr>
            <p:ph type="sldNum" sz="quarter" idx="12"/>
          </p:nvPr>
        </p:nvSpPr>
        <p:spPr/>
        <p:txBody>
          <a:bodyPr/>
          <a:lstStyle/>
          <a:p>
            <a:fld id="{37EF5067-3AB7-4642-9103-42CBD40CC6D9}" type="slidenum">
              <a:rPr kumimoji="1" lang="ja-JP" altLang="en-US" smtClean="0"/>
              <a:pPr/>
              <a:t>6</a:t>
            </a:fld>
            <a:endParaRPr kumimoji="1" lang="ja-JP" altLang="en-US" dirty="0"/>
          </a:p>
        </p:txBody>
      </p:sp>
      <p:sp>
        <p:nvSpPr>
          <p:cNvPr id="11" name="テキスト ボックス 10"/>
          <p:cNvSpPr txBox="1"/>
          <p:nvPr/>
        </p:nvSpPr>
        <p:spPr>
          <a:xfrm>
            <a:off x="4437238" y="1752144"/>
            <a:ext cx="1004790" cy="400110"/>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地区計画等の都市計画決定</a:t>
            </a:r>
          </a:p>
        </p:txBody>
      </p:sp>
      <p:cxnSp>
        <p:nvCxnSpPr>
          <p:cNvPr id="5" name="直線矢印コネクタ 4"/>
          <p:cNvCxnSpPr/>
          <p:nvPr/>
        </p:nvCxnSpPr>
        <p:spPr>
          <a:xfrm>
            <a:off x="5329277" y="2121383"/>
            <a:ext cx="766723" cy="0"/>
          </a:xfrm>
          <a:prstGeom prst="straightConnector1">
            <a:avLst/>
          </a:prstGeom>
          <a:ln w="28575">
            <a:solidFill>
              <a:srgbClr val="0000CC"/>
            </a:solidFill>
            <a:prstDash val="sysDot"/>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3" name="円/楕円 12"/>
          <p:cNvSpPr/>
          <p:nvPr/>
        </p:nvSpPr>
        <p:spPr>
          <a:xfrm>
            <a:off x="6058602" y="2060564"/>
            <a:ext cx="144000" cy="142875"/>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4" name="テキスト ボックス 13"/>
          <p:cNvSpPr txBox="1"/>
          <p:nvPr/>
        </p:nvSpPr>
        <p:spPr>
          <a:xfrm>
            <a:off x="5247397" y="1836050"/>
            <a:ext cx="1106593" cy="246221"/>
          </a:xfrm>
          <a:prstGeom prst="rect">
            <a:avLst/>
          </a:prstGeom>
          <a:noFill/>
        </p:spPr>
        <p:txBody>
          <a:bodyPr wrap="square" rtlCol="0">
            <a:spAutoFit/>
          </a:bodyPr>
          <a:lstStyle/>
          <a:p>
            <a:r>
              <a:rPr lang="zh-TW" altLang="en-US" sz="1000" i="1" u="sng" dirty="0">
                <a:solidFill>
                  <a:srgbClr val="0000CC"/>
                </a:solidFill>
                <a:latin typeface="ＭＳ Ｐ明朝" panose="02020600040205080304" pitchFamily="18" charset="-128"/>
                <a:ea typeface="ＭＳ Ｐ明朝" panose="02020600040205080304" pitchFamily="18" charset="-128"/>
              </a:rPr>
              <a:t>開発事</a:t>
            </a:r>
            <a:r>
              <a:rPr lang="zh-TW" altLang="en-US" sz="1000" i="1" u="sng" dirty="0" smtClean="0">
                <a:solidFill>
                  <a:srgbClr val="0000CC"/>
                </a:solidFill>
                <a:latin typeface="ＭＳ Ｐ明朝" panose="02020600040205080304" pitchFamily="18" charset="-128"/>
                <a:ea typeface="ＭＳ Ｐ明朝" panose="02020600040205080304" pitchFamily="18" charset="-128"/>
              </a:rPr>
              <a:t>業者</a:t>
            </a:r>
            <a:r>
              <a:rPr lang="ja-JP" altLang="en-US" sz="1000" i="1" u="sng" dirty="0">
                <a:solidFill>
                  <a:srgbClr val="0000CC"/>
                </a:solidFill>
                <a:latin typeface="ＭＳ Ｐ明朝" panose="02020600040205080304" pitchFamily="18" charset="-128"/>
                <a:ea typeface="ＭＳ Ｐ明朝" panose="02020600040205080304" pitchFamily="18" charset="-128"/>
              </a:rPr>
              <a:t>募集</a:t>
            </a:r>
            <a:endParaRPr lang="zh-TW"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16" name="テキスト ボックス 15"/>
          <p:cNvSpPr txBox="1"/>
          <p:nvPr/>
        </p:nvSpPr>
        <p:spPr>
          <a:xfrm>
            <a:off x="6473624" y="3618816"/>
            <a:ext cx="1384081" cy="246221"/>
          </a:xfrm>
          <a:prstGeom prst="rect">
            <a:avLst/>
          </a:prstGeom>
          <a:noFill/>
        </p:spPr>
        <p:txBody>
          <a:bodyPr wrap="squar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なにわ筋線工事着手</a:t>
            </a:r>
            <a:endParaRPr lang="zh-TW"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18" name="テキスト ボックス 17"/>
          <p:cNvSpPr txBox="1"/>
          <p:nvPr/>
        </p:nvSpPr>
        <p:spPr>
          <a:xfrm>
            <a:off x="9739219" y="1415487"/>
            <a:ext cx="1357100" cy="861774"/>
          </a:xfrm>
          <a:prstGeom prst="rect">
            <a:avLst/>
          </a:prstGeom>
          <a:noFill/>
        </p:spPr>
        <p:txBody>
          <a:bodyPr wrap="square" rtlCol="0">
            <a:spAutoFit/>
          </a:bodyPr>
          <a:lstStyle/>
          <a:p>
            <a:pPr>
              <a:defRPr/>
            </a:pPr>
            <a:r>
              <a:rPr lang="ja-JP" altLang="en-US" sz="1000" i="1" dirty="0">
                <a:solidFill>
                  <a:srgbClr val="FF0000"/>
                </a:solidFill>
                <a:latin typeface="ＭＳ Ｐ明朝" panose="02020600040205080304" pitchFamily="18" charset="-128"/>
                <a:ea typeface="ＭＳ Ｐ明朝" panose="02020600040205080304" pitchFamily="18" charset="-128"/>
              </a:rPr>
              <a:t>（</a:t>
            </a:r>
            <a:r>
              <a:rPr lang="en-US" altLang="ja-JP" sz="1000" i="1" dirty="0">
                <a:solidFill>
                  <a:srgbClr val="FF0000"/>
                </a:solidFill>
                <a:latin typeface="ＭＳ Ｐ明朝" panose="02020600040205080304" pitchFamily="18" charset="-128"/>
                <a:ea typeface="ＭＳ Ｐ明朝" panose="02020600040205080304" pitchFamily="18" charset="-128"/>
              </a:rPr>
              <a:t>2027</a:t>
            </a:r>
            <a:r>
              <a:rPr lang="ja-JP" altLang="en-US" sz="1000" i="1" dirty="0">
                <a:solidFill>
                  <a:srgbClr val="FF0000"/>
                </a:solidFill>
                <a:latin typeface="ＭＳ Ｐ明朝" panose="02020600040205080304" pitchFamily="18" charset="-128"/>
                <a:ea typeface="ＭＳ Ｐ明朝" panose="02020600040205080304" pitchFamily="18" charset="-128"/>
              </a:rPr>
              <a:t>年春　</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i="1" dirty="0" smtClean="0">
                <a:solidFill>
                  <a:srgbClr val="FF0000"/>
                </a:solidFill>
                <a:latin typeface="ＭＳ Ｐ明朝" panose="02020600040205080304" pitchFamily="18" charset="-128"/>
                <a:ea typeface="ＭＳ Ｐ明朝" panose="02020600040205080304" pitchFamily="18" charset="-128"/>
              </a:rPr>
              <a:t>基盤</a:t>
            </a:r>
            <a:r>
              <a:rPr lang="ja-JP" altLang="en-US" sz="1000" i="1" dirty="0">
                <a:solidFill>
                  <a:srgbClr val="FF0000"/>
                </a:solidFill>
                <a:latin typeface="ＭＳ Ｐ明朝" panose="02020600040205080304" pitchFamily="18" charset="-128"/>
                <a:ea typeface="ＭＳ Ｐ明朝" panose="02020600040205080304" pitchFamily="18" charset="-128"/>
              </a:rPr>
              <a:t>整備完成</a:t>
            </a:r>
            <a:r>
              <a:rPr lang="ja-JP" altLang="en-US" sz="1000" i="1" dirty="0" smtClean="0">
                <a:solidFill>
                  <a:srgbClr val="FF0000"/>
                </a:solidFill>
                <a:latin typeface="ＭＳ Ｐ明朝" panose="02020600040205080304" pitchFamily="18" charset="-128"/>
                <a:ea typeface="ＭＳ Ｐ明朝" panose="02020600040205080304" pitchFamily="18" charset="-128"/>
              </a:rPr>
              <a:t>）</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i="1" dirty="0" smtClean="0">
                <a:solidFill>
                  <a:srgbClr val="FF0000"/>
                </a:solidFill>
                <a:latin typeface="ＭＳ Ｐ明朝" panose="02020600040205080304" pitchFamily="18" charset="-128"/>
                <a:ea typeface="ＭＳ Ｐ明朝" panose="02020600040205080304" pitchFamily="18" charset="-128"/>
              </a:rPr>
              <a:t>世界</a:t>
            </a:r>
            <a:r>
              <a:rPr lang="ja-JP" altLang="en-US" sz="1000" i="1" dirty="0">
                <a:solidFill>
                  <a:srgbClr val="FF0000"/>
                </a:solidFill>
                <a:latin typeface="ＭＳ Ｐ明朝" panose="02020600040205080304" pitchFamily="18" charset="-128"/>
                <a:ea typeface="ＭＳ Ｐ明朝" panose="02020600040205080304" pitchFamily="18" charset="-128"/>
              </a:rPr>
              <a:t>から人が集まる</a:t>
            </a:r>
            <a:endParaRPr lang="en-US" altLang="ja-JP" sz="1000" i="1" dirty="0">
              <a:solidFill>
                <a:srgbClr val="FF0000"/>
              </a:solidFill>
              <a:latin typeface="ＭＳ Ｐ明朝" panose="02020600040205080304" pitchFamily="18" charset="-128"/>
              <a:ea typeface="ＭＳ Ｐ明朝" panose="02020600040205080304" pitchFamily="18" charset="-128"/>
            </a:endParaRPr>
          </a:p>
          <a:p>
            <a:pPr algn="ctr"/>
            <a:r>
              <a:rPr lang="ja-JP" altLang="en-US" sz="1000" i="1" dirty="0">
                <a:solidFill>
                  <a:srgbClr val="FF0000"/>
                </a:solidFill>
                <a:latin typeface="ＭＳ Ｐ明朝" panose="02020600040205080304" pitchFamily="18" charset="-128"/>
                <a:ea typeface="ＭＳ Ｐ明朝" panose="02020600040205080304" pitchFamily="18" charset="-128"/>
              </a:rPr>
              <a:t>大阪の新しい顔へ</a:t>
            </a:r>
          </a:p>
          <a:p>
            <a:pPr>
              <a:defRPr/>
            </a:pPr>
            <a:endParaRPr lang="ja-JP" altLang="en-US" sz="1000" i="1" dirty="0">
              <a:solidFill>
                <a:srgbClr val="FF0000"/>
              </a:solidFill>
            </a:endParaRPr>
          </a:p>
        </p:txBody>
      </p:sp>
      <p:sp>
        <p:nvSpPr>
          <p:cNvPr id="19" name="テキスト ボックス 18"/>
          <p:cNvSpPr txBox="1"/>
          <p:nvPr/>
        </p:nvSpPr>
        <p:spPr>
          <a:xfrm>
            <a:off x="10631832" y="3680471"/>
            <a:ext cx="1306907" cy="400110"/>
          </a:xfrm>
          <a:prstGeom prst="rect">
            <a:avLst/>
          </a:prstGeom>
          <a:noFill/>
        </p:spPr>
        <p:txBody>
          <a:bodyPr wrap="square" rtlCol="0">
            <a:spAutoFit/>
          </a:bodyPr>
          <a:lstStyle/>
          <a:p>
            <a:pPr>
              <a:defRPr/>
            </a:pPr>
            <a:r>
              <a:rPr lang="ja-JP" altLang="en-US" sz="1000" i="1" dirty="0">
                <a:solidFill>
                  <a:srgbClr val="FF0000"/>
                </a:solidFill>
                <a:latin typeface="ＭＳ Ｐ明朝" panose="02020600040205080304" pitchFamily="18" charset="-128"/>
                <a:ea typeface="ＭＳ Ｐ明朝" panose="02020600040205080304" pitchFamily="18" charset="-128"/>
              </a:rPr>
              <a:t>（</a:t>
            </a:r>
            <a:r>
              <a:rPr lang="en-US" altLang="ja-JP" sz="1000" i="1" dirty="0" smtClean="0">
                <a:solidFill>
                  <a:srgbClr val="FF0000"/>
                </a:solidFill>
                <a:latin typeface="ＭＳ Ｐ明朝" panose="02020600040205080304" pitchFamily="18" charset="-128"/>
                <a:ea typeface="ＭＳ Ｐ明朝" panose="02020600040205080304" pitchFamily="18" charset="-128"/>
              </a:rPr>
              <a:t>2031</a:t>
            </a:r>
            <a:r>
              <a:rPr lang="ja-JP" altLang="en-US" sz="1000" i="1" dirty="0" smtClean="0">
                <a:solidFill>
                  <a:srgbClr val="FF0000"/>
                </a:solidFill>
                <a:latin typeface="ＭＳ Ｐ明朝" panose="02020600040205080304" pitchFamily="18" charset="-128"/>
                <a:ea typeface="ＭＳ Ｐ明朝" panose="02020600040205080304" pitchFamily="18" charset="-128"/>
              </a:rPr>
              <a:t>年</a:t>
            </a:r>
            <a:r>
              <a:rPr lang="ja-JP" altLang="en-US" sz="1000" i="1" dirty="0">
                <a:solidFill>
                  <a:srgbClr val="FF0000"/>
                </a:solidFill>
                <a:latin typeface="ＭＳ Ｐ明朝" panose="02020600040205080304" pitchFamily="18" charset="-128"/>
                <a:ea typeface="ＭＳ Ｐ明朝" panose="02020600040205080304" pitchFamily="18" charset="-128"/>
              </a:rPr>
              <a:t>春　</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pPr>
              <a:defRPr/>
            </a:pPr>
            <a:r>
              <a:rPr lang="ja-JP" altLang="en-US" sz="1000" i="1" dirty="0" smtClean="0">
                <a:solidFill>
                  <a:srgbClr val="FF0000"/>
                </a:solidFill>
                <a:latin typeface="ＭＳ Ｐ明朝" panose="02020600040205080304" pitchFamily="18" charset="-128"/>
                <a:ea typeface="ＭＳ Ｐ明朝" panose="02020600040205080304" pitchFamily="18" charset="-128"/>
              </a:rPr>
              <a:t>なにわ筋線開業）</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20" name="テキスト ボックス 19"/>
          <p:cNvSpPr txBox="1"/>
          <p:nvPr/>
        </p:nvSpPr>
        <p:spPr>
          <a:xfrm>
            <a:off x="5356704" y="1464585"/>
            <a:ext cx="1984084" cy="400110"/>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みどりとイノベーションの融合拠点形成推進協</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議会の設立</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21" name="テキスト ボックス 20"/>
          <p:cNvSpPr txBox="1"/>
          <p:nvPr/>
        </p:nvSpPr>
        <p:spPr>
          <a:xfrm>
            <a:off x="3488261" y="1472370"/>
            <a:ext cx="1334020" cy="553998"/>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みどりを軸とした</a:t>
            </a:r>
            <a:endParaRPr kumimoji="1" lang="en-US" altLang="ja-JP" sz="1000" dirty="0" smtClean="0">
              <a:latin typeface="ＭＳ Ｐ明朝" panose="02020600040205080304" pitchFamily="18" charset="-128"/>
              <a:ea typeface="ＭＳ Ｐ明朝" panose="02020600040205080304" pitchFamily="18" charset="-128"/>
            </a:endParaRPr>
          </a:p>
          <a:p>
            <a:r>
              <a:rPr lang="ja-JP" altLang="en-US" sz="1000" dirty="0" smtClean="0">
                <a:latin typeface="ＭＳ Ｐ明朝" panose="02020600040205080304" pitchFamily="18" charset="-128"/>
                <a:ea typeface="ＭＳ Ｐ明朝" panose="02020600040205080304" pitchFamily="18" charset="-128"/>
              </a:rPr>
              <a:t>まちづくりの方針決定</a:t>
            </a:r>
            <a:endParaRPr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（うめきた</a:t>
            </a:r>
            <a:r>
              <a:rPr kumimoji="1" lang="en-US" altLang="ja-JP" sz="1000" dirty="0" smtClean="0">
                <a:latin typeface="ＭＳ Ｐ明朝" panose="02020600040205080304" pitchFamily="18" charset="-128"/>
                <a:ea typeface="ＭＳ Ｐ明朝" panose="02020600040205080304" pitchFamily="18" charset="-128"/>
              </a:rPr>
              <a:t>2</a:t>
            </a:r>
            <a:r>
              <a:rPr kumimoji="1" lang="ja-JP" altLang="en-US" sz="1000" dirty="0" smtClean="0">
                <a:latin typeface="ＭＳ Ｐ明朝" panose="02020600040205080304" pitchFamily="18" charset="-128"/>
                <a:ea typeface="ＭＳ Ｐ明朝" panose="02020600040205080304" pitchFamily="18" charset="-128"/>
              </a:rPr>
              <a:t>期区域）</a:t>
            </a:r>
            <a:endParaRPr kumimoji="1" lang="ja-JP" altLang="en-US" sz="1000" dirty="0">
              <a:latin typeface="ＭＳ Ｐ明朝" panose="02020600040205080304" pitchFamily="18" charset="-128"/>
              <a:ea typeface="ＭＳ Ｐ明朝" panose="02020600040205080304" pitchFamily="18" charset="-128"/>
            </a:endParaRPr>
          </a:p>
        </p:txBody>
      </p:sp>
      <p:cxnSp>
        <p:nvCxnSpPr>
          <p:cNvPr id="23" name="直線コネクタ 22"/>
          <p:cNvCxnSpPr/>
          <p:nvPr/>
        </p:nvCxnSpPr>
        <p:spPr>
          <a:xfrm>
            <a:off x="4060517" y="2123471"/>
            <a:ext cx="1227882" cy="0"/>
          </a:xfrm>
          <a:prstGeom prst="line">
            <a:avLst/>
          </a:prstGeom>
          <a:ln w="28575">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8843540" y="1790303"/>
            <a:ext cx="989374" cy="246221"/>
          </a:xfrm>
          <a:prstGeom prst="rect">
            <a:avLst/>
          </a:prstGeom>
          <a:noFill/>
          <a:ln>
            <a:noFill/>
          </a:ln>
        </p:spPr>
        <p:txBody>
          <a:bodyPr wrap="none" rtlCol="0">
            <a:spAutoFit/>
          </a:bodyPr>
          <a:lstStyle/>
          <a:p>
            <a:pPr algn="ctr"/>
            <a:r>
              <a:rPr kumimoji="1" lang="ja-JP" altLang="en-US" sz="1000" i="1" dirty="0" smtClean="0">
                <a:solidFill>
                  <a:srgbClr val="FF0000"/>
                </a:solidFill>
                <a:latin typeface="ＭＳ Ｐ明朝" panose="02020600040205080304" pitchFamily="18" charset="-128"/>
                <a:ea typeface="ＭＳ Ｐ明朝" panose="02020600040205080304" pitchFamily="18" charset="-128"/>
              </a:rPr>
              <a:t>先行</a:t>
            </a:r>
            <a:r>
              <a:rPr lang="ja-JP" altLang="en-US" sz="1000" i="1" dirty="0" err="1" smtClean="0">
                <a:solidFill>
                  <a:srgbClr val="FF0000"/>
                </a:solidFill>
                <a:latin typeface="ＭＳ Ｐ明朝" panose="02020600040205080304" pitchFamily="18" charset="-128"/>
                <a:ea typeface="ＭＳ Ｐ明朝" panose="02020600040205080304" pitchFamily="18" charset="-128"/>
              </a:rPr>
              <a:t>ま</a:t>
            </a:r>
            <a:r>
              <a:rPr lang="ja-JP" altLang="en-US" sz="1000" i="1" dirty="0" smtClean="0">
                <a:solidFill>
                  <a:srgbClr val="FF0000"/>
                </a:solidFill>
                <a:latin typeface="ＭＳ Ｐ明朝" panose="02020600040205080304" pitchFamily="18" charset="-128"/>
                <a:ea typeface="ＭＳ Ｐ明朝" panose="02020600040205080304" pitchFamily="18" charset="-128"/>
              </a:rPr>
              <a:t>ちびら</a:t>
            </a:r>
            <a:r>
              <a:rPr lang="ja-JP" altLang="en-US" sz="1000" i="1" dirty="0">
                <a:solidFill>
                  <a:srgbClr val="FF0000"/>
                </a:solidFill>
                <a:latin typeface="ＭＳ Ｐ明朝" panose="02020600040205080304" pitchFamily="18" charset="-128"/>
                <a:ea typeface="ＭＳ Ｐ明朝" panose="02020600040205080304" pitchFamily="18" charset="-128"/>
              </a:rPr>
              <a:t>き</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25" name="テキスト ボックス 24"/>
          <p:cNvSpPr txBox="1"/>
          <p:nvPr/>
        </p:nvSpPr>
        <p:spPr>
          <a:xfrm>
            <a:off x="9162553" y="2173243"/>
            <a:ext cx="1417376" cy="246221"/>
          </a:xfrm>
          <a:prstGeom prst="rect">
            <a:avLst/>
          </a:prstGeom>
          <a:noFill/>
        </p:spPr>
        <p:txBody>
          <a:bodyPr wrap="none" rtlCol="0">
            <a:spAutoFit/>
          </a:bodyPr>
          <a:lstStyle/>
          <a:p>
            <a:pPr algn="ctr"/>
            <a:r>
              <a:rPr lang="ja-JP" altLang="en-US" sz="1000" i="1" dirty="0" smtClean="0">
                <a:solidFill>
                  <a:srgbClr val="FF0000"/>
                </a:solidFill>
                <a:latin typeface="ＭＳ Ｐ明朝" panose="02020600040205080304" pitchFamily="18" charset="-128"/>
                <a:ea typeface="ＭＳ Ｐ明朝" panose="02020600040205080304" pitchFamily="18" charset="-128"/>
              </a:rPr>
              <a:t>順次、民間開発が進捗</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27" name="テキスト ボックス 26"/>
          <p:cNvSpPr txBox="1"/>
          <p:nvPr/>
        </p:nvSpPr>
        <p:spPr>
          <a:xfrm>
            <a:off x="4282388" y="2768907"/>
            <a:ext cx="1287533" cy="400110"/>
          </a:xfrm>
          <a:prstGeom prst="rect">
            <a:avLst/>
          </a:prstGeom>
          <a:noFill/>
        </p:spPr>
        <p:txBody>
          <a:bodyPr wrap="none" rtlCol="0">
            <a:spAutoFit/>
          </a:bodyPr>
          <a:lstStyle/>
          <a:p>
            <a:pPr algn="ctr"/>
            <a:r>
              <a:rPr lang="ja-JP" altLang="en-US" sz="1000" i="1" u="sng" dirty="0" smtClean="0">
                <a:solidFill>
                  <a:srgbClr val="0000CC"/>
                </a:solidFill>
                <a:latin typeface="ＭＳ Ｐ明朝" panose="02020600040205080304" pitchFamily="18" charset="-128"/>
                <a:ea typeface="ＭＳ Ｐ明朝" panose="02020600040205080304" pitchFamily="18" charset="-128"/>
              </a:rPr>
              <a:t>グランフロント大阪で</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i="1" u="sng" dirty="0" smtClean="0">
                <a:solidFill>
                  <a:srgbClr val="0000CC"/>
                </a:solidFill>
                <a:latin typeface="ＭＳ Ｐ明朝" panose="02020600040205080304" pitchFamily="18" charset="-128"/>
                <a:ea typeface="ＭＳ Ｐ明朝" panose="02020600040205080304" pitchFamily="18" charset="-128"/>
              </a:rPr>
              <a:t>大阪版</a:t>
            </a:r>
            <a:r>
              <a:rPr lang="en-US" altLang="ja-JP" sz="1000" i="1" u="sng" dirty="0" smtClean="0">
                <a:solidFill>
                  <a:srgbClr val="0000CC"/>
                </a:solidFill>
                <a:latin typeface="ＭＳ Ｐ明朝" panose="02020600040205080304" pitchFamily="18" charset="-128"/>
                <a:ea typeface="ＭＳ Ｐ明朝" panose="02020600040205080304" pitchFamily="18" charset="-128"/>
              </a:rPr>
              <a:t>BID</a:t>
            </a:r>
            <a:r>
              <a:rPr lang="ja-JP" altLang="en-US" sz="1000" i="1" u="sng" dirty="0" smtClean="0">
                <a:solidFill>
                  <a:srgbClr val="0000CC"/>
                </a:solidFill>
                <a:latin typeface="ＭＳ Ｐ明朝" panose="02020600040205080304" pitchFamily="18" charset="-128"/>
                <a:ea typeface="ＭＳ Ｐ明朝" panose="02020600040205080304" pitchFamily="18" charset="-128"/>
              </a:rPr>
              <a:t>制度適用</a:t>
            </a:r>
            <a:endParaRPr lang="en-US" altLang="ja-JP" sz="1000" i="1" u="sng" dirty="0" smtClean="0">
              <a:solidFill>
                <a:srgbClr val="0000CC"/>
              </a:solidFill>
              <a:latin typeface="ＭＳ Ｐ明朝" panose="02020600040205080304" pitchFamily="18" charset="-128"/>
              <a:ea typeface="ＭＳ Ｐ明朝" panose="02020600040205080304" pitchFamily="18" charset="-128"/>
            </a:endParaRPr>
          </a:p>
        </p:txBody>
      </p:sp>
      <p:sp>
        <p:nvSpPr>
          <p:cNvPr id="28" name="テキスト ボックス 27"/>
          <p:cNvSpPr txBox="1"/>
          <p:nvPr/>
        </p:nvSpPr>
        <p:spPr>
          <a:xfrm>
            <a:off x="3158068" y="2743249"/>
            <a:ext cx="774571" cy="400110"/>
          </a:xfrm>
          <a:prstGeom prst="rect">
            <a:avLst/>
          </a:prstGeom>
          <a:noFill/>
        </p:spPr>
        <p:txBody>
          <a:bodyPr wrap="none" rtlCol="0">
            <a:spAutoFit/>
          </a:bodyPr>
          <a:lstStyle/>
          <a:p>
            <a:pPr algn="ctr"/>
            <a:r>
              <a:rPr lang="ja-JP" altLang="en-US" sz="1000" dirty="0" smtClean="0">
                <a:latin typeface="ＭＳ Ｐ明朝" panose="02020600040205080304" pitchFamily="18" charset="-128"/>
                <a:ea typeface="ＭＳ Ｐ明朝" panose="02020600040205080304" pitchFamily="18" charset="-128"/>
              </a:rPr>
              <a:t>大阪版</a:t>
            </a:r>
            <a:r>
              <a:rPr lang="en-US" altLang="ja-JP" sz="1000" dirty="0" smtClean="0">
                <a:latin typeface="ＭＳ Ｐ明朝" panose="02020600040205080304" pitchFamily="18" charset="-128"/>
                <a:ea typeface="ＭＳ Ｐ明朝" panose="02020600040205080304" pitchFamily="18" charset="-128"/>
              </a:rPr>
              <a:t>BID</a:t>
            </a:r>
          </a:p>
          <a:p>
            <a:pPr algn="ctr"/>
            <a:r>
              <a:rPr kumimoji="1" lang="ja-JP" altLang="en-US" sz="1000" dirty="0" smtClean="0">
                <a:latin typeface="ＭＳ Ｐ明朝" panose="02020600040205080304" pitchFamily="18" charset="-128"/>
                <a:ea typeface="ＭＳ Ｐ明朝" panose="02020600040205080304" pitchFamily="18" charset="-128"/>
              </a:rPr>
              <a:t>制度</a:t>
            </a:r>
            <a:r>
              <a:rPr kumimoji="1" lang="ja-JP" altLang="en-US" sz="1000" dirty="0">
                <a:latin typeface="ＭＳ Ｐ明朝" panose="02020600040205080304" pitchFamily="18" charset="-128"/>
                <a:ea typeface="ＭＳ Ｐ明朝" panose="02020600040205080304" pitchFamily="18" charset="-128"/>
              </a:rPr>
              <a:t>創設</a:t>
            </a:r>
          </a:p>
        </p:txBody>
      </p:sp>
      <p:cxnSp>
        <p:nvCxnSpPr>
          <p:cNvPr id="29" name="直線コネクタ 28"/>
          <p:cNvCxnSpPr/>
          <p:nvPr/>
        </p:nvCxnSpPr>
        <p:spPr>
          <a:xfrm>
            <a:off x="9653840" y="2116875"/>
            <a:ext cx="1008000" cy="4666"/>
          </a:xfrm>
          <a:prstGeom prst="line">
            <a:avLst/>
          </a:prstGeom>
          <a:ln w="28575">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613095" y="3149786"/>
            <a:ext cx="525518" cy="0"/>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4197308" y="3149786"/>
            <a:ext cx="6470906" cy="0"/>
          </a:xfrm>
          <a:prstGeom prst="line">
            <a:avLst/>
          </a:prstGeom>
          <a:ln w="28575">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4430846" y="3637396"/>
            <a:ext cx="4380661" cy="795"/>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8877300" y="3637396"/>
            <a:ext cx="1790914" cy="0"/>
          </a:xfrm>
          <a:prstGeom prst="line">
            <a:avLst/>
          </a:prstGeom>
          <a:ln w="28575">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3" name="大かっこ 42"/>
          <p:cNvSpPr/>
          <p:nvPr/>
        </p:nvSpPr>
        <p:spPr>
          <a:xfrm>
            <a:off x="3504268" y="4608368"/>
            <a:ext cx="1151573" cy="31858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00" dirty="0" smtClean="0">
                <a:latin typeface="ＭＳ Ｐ明朝" panose="02020600040205080304" pitchFamily="18" charset="-128"/>
                <a:ea typeface="ＭＳ Ｐ明朝" panose="02020600040205080304" pitchFamily="18" charset="-128"/>
              </a:rPr>
              <a:t>大阪駅南側駅前</a:t>
            </a:r>
            <a:endParaRPr lang="en-US" altLang="ja-JP" sz="1000" dirty="0" smtClean="0">
              <a:latin typeface="ＭＳ Ｐ明朝" panose="02020600040205080304" pitchFamily="18" charset="-128"/>
              <a:ea typeface="ＭＳ Ｐ明朝" panose="02020600040205080304" pitchFamily="18" charset="-128"/>
            </a:endParaRPr>
          </a:p>
          <a:p>
            <a:pPr algn="ctr"/>
            <a:r>
              <a:rPr lang="ja-JP" altLang="en-US" sz="1000" dirty="0" smtClean="0">
                <a:latin typeface="ＭＳ Ｐ明朝" panose="02020600040205080304" pitchFamily="18" charset="-128"/>
                <a:ea typeface="ＭＳ Ｐ明朝" panose="02020600040205080304" pitchFamily="18" charset="-128"/>
              </a:rPr>
              <a:t>広場等工事</a:t>
            </a:r>
            <a:r>
              <a:rPr lang="ja-JP" altLang="en-US" sz="1000" dirty="0">
                <a:latin typeface="ＭＳ Ｐ明朝" panose="02020600040205080304" pitchFamily="18" charset="-128"/>
                <a:ea typeface="ＭＳ Ｐ明朝" panose="02020600040205080304" pitchFamily="18" charset="-128"/>
              </a:rPr>
              <a:t>開始</a:t>
            </a:r>
          </a:p>
        </p:txBody>
      </p:sp>
      <p:sp>
        <p:nvSpPr>
          <p:cNvPr id="44" name="テキスト ボックス 43"/>
          <p:cNvSpPr txBox="1"/>
          <p:nvPr/>
        </p:nvSpPr>
        <p:spPr>
          <a:xfrm>
            <a:off x="4960759" y="4531612"/>
            <a:ext cx="2098651" cy="400110"/>
          </a:xfrm>
          <a:prstGeom prst="rect">
            <a:avLst/>
          </a:prstGeom>
          <a:noFill/>
        </p:spPr>
        <p:txBody>
          <a:bodyPr wrap="none" rtlCol="0">
            <a:spAutoFit/>
          </a:bodyPr>
          <a:lstStyle/>
          <a:p>
            <a:r>
              <a:rPr lang="ja-JP" altLang="en-US" sz="1000" i="1" u="sng" dirty="0" smtClean="0">
                <a:solidFill>
                  <a:srgbClr val="0000CC"/>
                </a:solidFill>
                <a:latin typeface="ＭＳ Ｐ明朝" panose="02020600040205080304" pitchFamily="18" charset="-128"/>
                <a:ea typeface="ＭＳ Ｐ明朝" panose="02020600040205080304" pitchFamily="18" charset="-128"/>
              </a:rPr>
              <a:t>・大阪駅南北デッキネットワーク完成</a:t>
            </a:r>
            <a:endParaRPr lang="en-US" altLang="ja-JP" sz="1000" i="1" u="sng" dirty="0">
              <a:solidFill>
                <a:srgbClr val="0000CC"/>
              </a:solidFill>
              <a:latin typeface="ＭＳ Ｐ明朝" panose="02020600040205080304" pitchFamily="18" charset="-128"/>
              <a:ea typeface="ＭＳ Ｐ明朝" panose="02020600040205080304" pitchFamily="18" charset="-128"/>
            </a:endParaRPr>
          </a:p>
          <a:p>
            <a:r>
              <a:rPr kumimoji="1" lang="ja-JP" altLang="en-US" sz="1000" i="1" u="sng" dirty="0" smtClean="0">
                <a:solidFill>
                  <a:srgbClr val="0000CC"/>
                </a:solidFill>
                <a:latin typeface="ＭＳ Ｐ明朝" panose="02020600040205080304" pitchFamily="18" charset="-128"/>
                <a:ea typeface="ＭＳ Ｐ明朝" panose="02020600040205080304" pitchFamily="18" charset="-128"/>
              </a:rPr>
              <a:t>・南側駅前広場完成</a:t>
            </a: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
        <p:nvSpPr>
          <p:cNvPr id="45" name="テキスト ボックス 44"/>
          <p:cNvSpPr txBox="1"/>
          <p:nvPr/>
        </p:nvSpPr>
        <p:spPr>
          <a:xfrm>
            <a:off x="7389070" y="4705689"/>
            <a:ext cx="1441420"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歩行者ネットワーク概成</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46" name="テキスト ボックス 45"/>
          <p:cNvSpPr txBox="1"/>
          <p:nvPr/>
        </p:nvSpPr>
        <p:spPr>
          <a:xfrm>
            <a:off x="8931109" y="5011310"/>
            <a:ext cx="2233304" cy="400110"/>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安全に楽しく歩ける快適な歩行者空間</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a:p>
            <a:r>
              <a:rPr lang="ja-JP" altLang="en-US" sz="1000" i="1" dirty="0" smtClean="0">
                <a:solidFill>
                  <a:srgbClr val="FF0000"/>
                </a:solidFill>
                <a:latin typeface="ＭＳ Ｐ明朝" panose="02020600040205080304" pitchFamily="18" charset="-128"/>
                <a:ea typeface="ＭＳ Ｐ明朝" panose="02020600040205080304" pitchFamily="18" charset="-128"/>
              </a:rPr>
              <a:t>が実現</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47" name="直線コネクタ 46"/>
          <p:cNvCxnSpPr/>
          <p:nvPr/>
        </p:nvCxnSpPr>
        <p:spPr>
          <a:xfrm>
            <a:off x="3874129" y="5031176"/>
            <a:ext cx="1243860" cy="9162"/>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5163196" y="5040338"/>
            <a:ext cx="3612503" cy="0"/>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8762683" y="4959738"/>
            <a:ext cx="144000"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53" name="テキスト ボックス 52"/>
          <p:cNvSpPr txBox="1"/>
          <p:nvPr/>
        </p:nvSpPr>
        <p:spPr>
          <a:xfrm>
            <a:off x="6027132" y="5045118"/>
            <a:ext cx="2686954"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別途、その他のデッキ・地下通路の整備が進捗</a:t>
            </a:r>
            <a:endParaRPr kumimoji="1"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54" name="直線コネクタ 53"/>
          <p:cNvCxnSpPr/>
          <p:nvPr/>
        </p:nvCxnSpPr>
        <p:spPr>
          <a:xfrm flipV="1">
            <a:off x="8902461" y="5348115"/>
            <a:ext cx="1790914" cy="0"/>
          </a:xfrm>
          <a:prstGeom prst="line">
            <a:avLst/>
          </a:prstGeom>
          <a:ln w="28575">
            <a:solidFill>
              <a:srgbClr val="FF0000"/>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55" name="大かっこ 54"/>
          <p:cNvSpPr/>
          <p:nvPr/>
        </p:nvSpPr>
        <p:spPr>
          <a:xfrm>
            <a:off x="3571009" y="5216671"/>
            <a:ext cx="1216297" cy="31858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00" dirty="0" smtClean="0">
                <a:latin typeface="ＭＳ Ｐ明朝" panose="02020600040205080304" pitchFamily="18" charset="-128"/>
                <a:ea typeface="ＭＳ Ｐ明朝" panose="02020600040205080304" pitchFamily="18" charset="-128"/>
              </a:rPr>
              <a:t>大阪駅前地下道</a:t>
            </a:r>
            <a:endParaRPr lang="en-US" altLang="ja-JP" sz="1000" dirty="0" smtClean="0">
              <a:latin typeface="ＭＳ Ｐ明朝" panose="02020600040205080304" pitchFamily="18" charset="-128"/>
              <a:ea typeface="ＭＳ Ｐ明朝" panose="02020600040205080304" pitchFamily="18" charset="-128"/>
            </a:endParaRPr>
          </a:p>
          <a:p>
            <a:pPr algn="ctr"/>
            <a:r>
              <a:rPr lang="ja-JP" altLang="en-US" sz="1000" dirty="0" smtClean="0">
                <a:latin typeface="ＭＳ Ｐ明朝" panose="02020600040205080304" pitchFamily="18" charset="-128"/>
                <a:ea typeface="ＭＳ Ｐ明朝" panose="02020600040205080304" pitchFamily="18" charset="-128"/>
              </a:rPr>
              <a:t>工事</a:t>
            </a:r>
            <a:r>
              <a:rPr lang="ja-JP" altLang="en-US" sz="1000" dirty="0">
                <a:latin typeface="ＭＳ Ｐ明朝" panose="02020600040205080304" pitchFamily="18" charset="-128"/>
                <a:ea typeface="ＭＳ Ｐ明朝" panose="02020600040205080304" pitchFamily="18" charset="-128"/>
              </a:rPr>
              <a:t>開始</a:t>
            </a:r>
          </a:p>
        </p:txBody>
      </p:sp>
      <p:cxnSp>
        <p:nvCxnSpPr>
          <p:cNvPr id="56" name="直線コネクタ 55"/>
          <p:cNvCxnSpPr/>
          <p:nvPr/>
        </p:nvCxnSpPr>
        <p:spPr>
          <a:xfrm>
            <a:off x="4032545" y="5588389"/>
            <a:ext cx="4158955" cy="4036"/>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58" name="円/楕円 57"/>
          <p:cNvSpPr/>
          <p:nvPr/>
        </p:nvSpPr>
        <p:spPr>
          <a:xfrm>
            <a:off x="8209624" y="5516951"/>
            <a:ext cx="144000"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59" name="テキスト ボックス 58"/>
          <p:cNvSpPr txBox="1"/>
          <p:nvPr/>
        </p:nvSpPr>
        <p:spPr>
          <a:xfrm>
            <a:off x="7123364" y="5319244"/>
            <a:ext cx="1951175"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地下道完成（拡幅・クランク解消）</a:t>
            </a:r>
            <a:endParaRPr lang="en-US" altLang="ja-JP" sz="1000" i="1" dirty="0" smtClean="0">
              <a:solidFill>
                <a:srgbClr val="FF0000"/>
              </a:solidFill>
              <a:latin typeface="ＭＳ Ｐ明朝" panose="02020600040205080304" pitchFamily="18" charset="-128"/>
              <a:ea typeface="ＭＳ Ｐ明朝" panose="02020600040205080304" pitchFamily="18" charset="-128"/>
            </a:endParaRPr>
          </a:p>
        </p:txBody>
      </p:sp>
      <p:cxnSp>
        <p:nvCxnSpPr>
          <p:cNvPr id="61" name="直線コネクタ 60"/>
          <p:cNvCxnSpPr/>
          <p:nvPr/>
        </p:nvCxnSpPr>
        <p:spPr>
          <a:xfrm>
            <a:off x="6205790" y="2121790"/>
            <a:ext cx="3384000" cy="8449"/>
          </a:xfrm>
          <a:prstGeom prst="line">
            <a:avLst/>
          </a:prstGeom>
          <a:ln w="28575">
            <a:solidFill>
              <a:srgbClr val="FF0000"/>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3705207" y="3371870"/>
            <a:ext cx="2810464" cy="246221"/>
          </a:xfrm>
          <a:prstGeom prst="rect">
            <a:avLst/>
          </a:prstGeom>
          <a:noFill/>
        </p:spPr>
        <p:txBody>
          <a:bodyPr wrap="square" rtlCol="0">
            <a:spAutoFit/>
          </a:bodyPr>
          <a:lstStyle/>
          <a:p>
            <a:r>
              <a:rPr lang="en-US" altLang="zh-TW" sz="1000" i="1" u="sng" dirty="0" smtClean="0">
                <a:solidFill>
                  <a:srgbClr val="0000FF"/>
                </a:solidFill>
                <a:latin typeface="ＭＳ Ｐ明朝" panose="02020600040205080304" pitchFamily="18" charset="-128"/>
                <a:ea typeface="ＭＳ Ｐ明朝" panose="02020600040205080304" pitchFamily="18" charset="-128"/>
              </a:rPr>
              <a:t>JR</a:t>
            </a:r>
            <a:r>
              <a:rPr lang="ja-JP" altLang="en-US" sz="1000" i="1" u="sng" dirty="0" smtClean="0">
                <a:solidFill>
                  <a:srgbClr val="0000FF"/>
                </a:solidFill>
                <a:latin typeface="ＭＳ Ｐ明朝" panose="02020600040205080304" pitchFamily="18" charset="-128"/>
                <a:ea typeface="ＭＳ Ｐ明朝" panose="02020600040205080304" pitchFamily="18" charset="-128"/>
              </a:rPr>
              <a:t>東海道</a:t>
            </a:r>
            <a:r>
              <a:rPr lang="ja-JP" altLang="en-US" sz="1000" i="1" u="sng" dirty="0">
                <a:solidFill>
                  <a:srgbClr val="0000FF"/>
                </a:solidFill>
                <a:latin typeface="ＭＳ Ｐ明朝" panose="02020600040205080304" pitchFamily="18" charset="-128"/>
                <a:ea typeface="ＭＳ Ｐ明朝" panose="02020600040205080304" pitchFamily="18" charset="-128"/>
              </a:rPr>
              <a:t>線</a:t>
            </a:r>
            <a:r>
              <a:rPr lang="ja-JP" altLang="en-US" sz="1000" i="1" u="sng" dirty="0" smtClean="0">
                <a:solidFill>
                  <a:srgbClr val="0000FF"/>
                </a:solidFill>
                <a:latin typeface="ＭＳ Ｐ明朝" panose="02020600040205080304" pitchFamily="18" charset="-128"/>
                <a:ea typeface="ＭＳ Ｐ明朝" panose="02020600040205080304" pitchFamily="18" charset="-128"/>
              </a:rPr>
              <a:t>支線地下化・新駅設置事業</a:t>
            </a:r>
            <a:r>
              <a:rPr lang="zh-TW" altLang="en-US" sz="1000" i="1" u="sng" dirty="0" smtClean="0">
                <a:solidFill>
                  <a:srgbClr val="0000FF"/>
                </a:solidFill>
                <a:latin typeface="ＭＳ Ｐ明朝" panose="02020600040205080304" pitchFamily="18" charset="-128"/>
                <a:ea typeface="ＭＳ Ｐ明朝" panose="02020600040205080304" pitchFamily="18" charset="-128"/>
              </a:rPr>
              <a:t>工事</a:t>
            </a:r>
            <a:r>
              <a:rPr lang="ja-JP" altLang="en-US" sz="1000" i="1" u="sng" dirty="0">
                <a:solidFill>
                  <a:srgbClr val="0000FF"/>
                </a:solidFill>
                <a:latin typeface="ＭＳ Ｐ明朝" panose="02020600040205080304" pitchFamily="18" charset="-128"/>
                <a:ea typeface="ＭＳ Ｐ明朝" panose="02020600040205080304" pitchFamily="18" charset="-128"/>
              </a:rPr>
              <a:t>着手</a:t>
            </a:r>
            <a:endParaRPr lang="zh-TW" altLang="en-US" sz="1000" i="1" u="sng" dirty="0">
              <a:solidFill>
                <a:srgbClr val="0000FF"/>
              </a:solidFill>
              <a:latin typeface="ＭＳ Ｐ明朝" panose="02020600040205080304" pitchFamily="18" charset="-128"/>
              <a:ea typeface="ＭＳ Ｐ明朝" panose="02020600040205080304" pitchFamily="18" charset="-128"/>
            </a:endParaRPr>
          </a:p>
        </p:txBody>
      </p:sp>
      <p:sp>
        <p:nvSpPr>
          <p:cNvPr id="71" name="テキスト ボックス 70"/>
          <p:cNvSpPr txBox="1"/>
          <p:nvPr/>
        </p:nvSpPr>
        <p:spPr>
          <a:xfrm>
            <a:off x="8281624" y="3371870"/>
            <a:ext cx="1949573" cy="246221"/>
          </a:xfrm>
          <a:prstGeom prst="rect">
            <a:avLst/>
          </a:prstGeom>
          <a:noFill/>
        </p:spPr>
        <p:txBody>
          <a:bodyPr wrap="none" rtlCol="0">
            <a:spAutoFit/>
          </a:bodyPr>
          <a:lstStyle/>
          <a:p>
            <a:r>
              <a:rPr lang="ja-JP" altLang="en-US" sz="1000" i="1" dirty="0">
                <a:solidFill>
                  <a:srgbClr val="FF0000"/>
                </a:solidFill>
                <a:latin typeface="ＭＳ Ｐ明朝" panose="02020600040205080304" pitchFamily="18" charset="-128"/>
                <a:ea typeface="ＭＳ Ｐ明朝" panose="02020600040205080304" pitchFamily="18" charset="-128"/>
              </a:rPr>
              <a:t>新駅開業により関空アクセス強化</a:t>
            </a:r>
          </a:p>
        </p:txBody>
      </p:sp>
      <p:cxnSp>
        <p:nvCxnSpPr>
          <p:cNvPr id="64" name="直線コネクタ 63"/>
          <p:cNvCxnSpPr/>
          <p:nvPr/>
        </p:nvCxnSpPr>
        <p:spPr>
          <a:xfrm>
            <a:off x="7065069" y="3876633"/>
            <a:ext cx="3636000" cy="795"/>
          </a:xfrm>
          <a:prstGeom prst="line">
            <a:avLst/>
          </a:prstGeom>
          <a:ln w="28575">
            <a:solidFill>
              <a:srgbClr val="FF0000"/>
            </a:solidFill>
            <a:prstDash val="sysDash"/>
            <a:headEnd type="oval" w="lg" len="lg"/>
            <a:tailEnd type="none"/>
          </a:ln>
        </p:spPr>
        <p:style>
          <a:lnRef idx="1">
            <a:schemeClr val="accent1"/>
          </a:lnRef>
          <a:fillRef idx="0">
            <a:schemeClr val="accent1"/>
          </a:fillRef>
          <a:effectRef idx="0">
            <a:schemeClr val="accent1"/>
          </a:effectRef>
          <a:fontRef idx="minor">
            <a:schemeClr val="tx1"/>
          </a:fontRef>
        </p:style>
      </p:cxnSp>
      <p:grpSp>
        <p:nvGrpSpPr>
          <p:cNvPr id="67" name="グループ化 66"/>
          <p:cNvGrpSpPr/>
          <p:nvPr/>
        </p:nvGrpSpPr>
        <p:grpSpPr>
          <a:xfrm>
            <a:off x="4882148" y="409610"/>
            <a:ext cx="7208251" cy="516139"/>
            <a:chOff x="4882148" y="409610"/>
            <a:chExt cx="7208251" cy="516139"/>
          </a:xfrm>
        </p:grpSpPr>
        <p:cxnSp>
          <p:nvCxnSpPr>
            <p:cNvPr id="69" name="直線コネクタ 68"/>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73" name="直線コネクタ 72"/>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75" name="直線コネクタ 74"/>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77" name="テキスト ボックス 76"/>
            <p:cNvSpPr txBox="1"/>
            <p:nvPr/>
          </p:nvSpPr>
          <p:spPr>
            <a:xfrm>
              <a:off x="9820908" y="491333"/>
              <a:ext cx="2238113"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78" name="テキスト ボックス 77"/>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79" name="角丸四角形 78"/>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7" name="直線コネクタ 56"/>
          <p:cNvCxnSpPr/>
          <p:nvPr/>
        </p:nvCxnSpPr>
        <p:spPr>
          <a:xfrm>
            <a:off x="3555251" y="4107598"/>
            <a:ext cx="2952000" cy="795"/>
          </a:xfrm>
          <a:prstGeom prst="line">
            <a:avLst/>
          </a:prstGeom>
          <a:ln w="28575">
            <a:solidFill>
              <a:srgbClr val="0000CC"/>
            </a:solidFill>
            <a:prstDash val="sysDash"/>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6507251" y="3868512"/>
            <a:ext cx="1428596"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おおさか東線全線開業</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sp>
        <p:nvSpPr>
          <p:cNvPr id="63" name="円/楕円 62"/>
          <p:cNvSpPr/>
          <p:nvPr/>
        </p:nvSpPr>
        <p:spPr>
          <a:xfrm>
            <a:off x="8805300" y="4041497"/>
            <a:ext cx="144000"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65" name="テキスト ボックス 64"/>
          <p:cNvSpPr txBox="1"/>
          <p:nvPr/>
        </p:nvSpPr>
        <p:spPr>
          <a:xfrm>
            <a:off x="8853837" y="3858525"/>
            <a:ext cx="1745991" cy="246221"/>
          </a:xfrm>
          <a:prstGeom prst="rect">
            <a:avLst/>
          </a:prstGeom>
          <a:noFill/>
        </p:spPr>
        <p:txBody>
          <a:bodyPr wrap="none" rtlCol="0">
            <a:spAutoFit/>
          </a:bodyPr>
          <a:lstStyle/>
          <a:p>
            <a:r>
              <a:rPr lang="ja-JP" altLang="en-US" sz="1000" i="1" dirty="0" smtClean="0">
                <a:solidFill>
                  <a:srgbClr val="FF0000"/>
                </a:solidFill>
                <a:latin typeface="ＭＳ Ｐ明朝" panose="02020600040205080304" pitchFamily="18" charset="-128"/>
                <a:ea typeface="ＭＳ Ｐ明朝" panose="02020600040205080304" pitchFamily="18" charset="-128"/>
              </a:rPr>
              <a:t>新駅におおさか東線乗り入れ</a:t>
            </a:r>
            <a:endParaRPr lang="ja-JP" altLang="en-US" sz="1000" i="1" dirty="0">
              <a:solidFill>
                <a:srgbClr val="FF0000"/>
              </a:solidFill>
              <a:latin typeface="ＭＳ Ｐ明朝" panose="02020600040205080304" pitchFamily="18" charset="-128"/>
              <a:ea typeface="ＭＳ Ｐ明朝" panose="02020600040205080304" pitchFamily="18" charset="-128"/>
            </a:endParaRPr>
          </a:p>
        </p:txBody>
      </p:sp>
      <p:cxnSp>
        <p:nvCxnSpPr>
          <p:cNvPr id="66" name="直線コネクタ 65"/>
          <p:cNvCxnSpPr/>
          <p:nvPr/>
        </p:nvCxnSpPr>
        <p:spPr>
          <a:xfrm flipV="1">
            <a:off x="3555251" y="2672617"/>
            <a:ext cx="7128000" cy="0"/>
          </a:xfrm>
          <a:prstGeom prst="line">
            <a:avLst/>
          </a:prstGeom>
          <a:ln w="28575">
            <a:solidFill>
              <a:srgbClr val="0000CC"/>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3292121" y="2299760"/>
            <a:ext cx="1031051" cy="400110"/>
          </a:xfrm>
          <a:prstGeom prst="rect">
            <a:avLst/>
          </a:prstGeom>
          <a:noFill/>
        </p:spPr>
        <p:txBody>
          <a:bodyPr wrap="none" rtlCol="0">
            <a:spAutoFit/>
          </a:bodyPr>
          <a:lstStyle/>
          <a:p>
            <a:r>
              <a:rPr kumimoji="1" lang="ja-JP" altLang="en-US" sz="1000" dirty="0" smtClean="0">
                <a:latin typeface="ＭＳ Ｐ明朝" panose="02020600040205080304" pitchFamily="18" charset="-128"/>
                <a:ea typeface="ＭＳ Ｐ明朝" panose="02020600040205080304" pitchFamily="18" charset="-128"/>
              </a:rPr>
              <a:t>グランフロント</a:t>
            </a:r>
            <a:endParaRPr kumimoji="1" lang="en-US" altLang="ja-JP" sz="1000" dirty="0" smtClean="0">
              <a:latin typeface="ＭＳ Ｐ明朝" panose="02020600040205080304" pitchFamily="18" charset="-128"/>
              <a:ea typeface="ＭＳ Ｐ明朝" panose="02020600040205080304" pitchFamily="18" charset="-128"/>
            </a:endParaRPr>
          </a:p>
          <a:p>
            <a:r>
              <a:rPr kumimoji="1" lang="ja-JP" altLang="en-US" sz="1000" dirty="0" smtClean="0">
                <a:latin typeface="ＭＳ Ｐ明朝" panose="02020600040205080304" pitchFamily="18" charset="-128"/>
                <a:ea typeface="ＭＳ Ｐ明朝" panose="02020600040205080304" pitchFamily="18" charset="-128"/>
              </a:rPr>
              <a:t>大阪開業</a:t>
            </a:r>
            <a:r>
              <a:rPr kumimoji="1" lang="en-US" altLang="ja-JP" sz="1000" dirty="0" smtClean="0">
                <a:latin typeface="ＭＳ Ｐ明朝" panose="02020600040205080304" pitchFamily="18" charset="-128"/>
                <a:ea typeface="ＭＳ Ｐ明朝" panose="02020600040205080304" pitchFamily="18" charset="-128"/>
              </a:rPr>
              <a:t>(2013)</a:t>
            </a:r>
            <a:endParaRPr kumimoji="1" lang="ja-JP" altLang="en-US" sz="1000" dirty="0">
              <a:latin typeface="ＭＳ Ｐ明朝" panose="02020600040205080304" pitchFamily="18" charset="-128"/>
              <a:ea typeface="ＭＳ Ｐ明朝" panose="02020600040205080304" pitchFamily="18" charset="-128"/>
            </a:endParaRPr>
          </a:p>
        </p:txBody>
      </p:sp>
      <p:sp>
        <p:nvSpPr>
          <p:cNvPr id="81" name="テキスト ボックス 80"/>
          <p:cNvSpPr txBox="1"/>
          <p:nvPr/>
        </p:nvSpPr>
        <p:spPr>
          <a:xfrm>
            <a:off x="4501596" y="2445090"/>
            <a:ext cx="2156360" cy="246221"/>
          </a:xfrm>
          <a:prstGeom prst="rect">
            <a:avLst/>
          </a:prstGeom>
          <a:noFill/>
        </p:spPr>
        <p:txBody>
          <a:bodyPr wrap="none" rtlCol="0">
            <a:spAutoFit/>
          </a:bodyPr>
          <a:lstStyle/>
          <a:p>
            <a:r>
              <a:rPr lang="ja-JP" altLang="en-US" sz="1000" dirty="0">
                <a:latin typeface="ＭＳ Ｐ明朝" panose="02020600040205080304" pitchFamily="18" charset="-128"/>
                <a:ea typeface="ＭＳ Ｐ明朝" panose="02020600040205080304" pitchFamily="18" charset="-128"/>
              </a:rPr>
              <a:t>知的交流を通じたイノベーション</a:t>
            </a:r>
            <a:r>
              <a:rPr lang="ja-JP" altLang="en-US" sz="1000" dirty="0" smtClean="0">
                <a:latin typeface="ＭＳ Ｐ明朝" panose="02020600040205080304" pitchFamily="18" charset="-128"/>
                <a:ea typeface="ＭＳ Ｐ明朝" panose="02020600040205080304" pitchFamily="18" charset="-128"/>
              </a:rPr>
              <a:t>創出</a:t>
            </a:r>
            <a:endParaRPr kumimoji="1" lang="ja-JP" altLang="en-US" sz="1000" dirty="0">
              <a:latin typeface="ＭＳ Ｐ明朝" panose="02020600040205080304" pitchFamily="18" charset="-128"/>
              <a:ea typeface="ＭＳ Ｐ明朝" panose="02020600040205080304" pitchFamily="18" charset="-128"/>
            </a:endParaRPr>
          </a:p>
        </p:txBody>
      </p:sp>
      <p:sp>
        <p:nvSpPr>
          <p:cNvPr id="82" name="テキスト ボックス 81"/>
          <p:cNvSpPr txBox="1"/>
          <p:nvPr/>
        </p:nvSpPr>
        <p:spPr>
          <a:xfrm>
            <a:off x="3393079" y="1306679"/>
            <a:ext cx="889987" cy="246221"/>
          </a:xfrm>
          <a:prstGeom prst="rect">
            <a:avLst/>
          </a:prstGeom>
          <a:noFill/>
        </p:spPr>
        <p:txBody>
          <a:bodyPr wrap="none" rtlCol="0">
            <a:spAutoFit/>
          </a:bodyPr>
          <a:lstStyle/>
          <a:p>
            <a:r>
              <a:rPr kumimoji="1" lang="ja-JP" altLang="en-US" sz="1000" dirty="0" smtClean="0">
                <a:latin typeface="ＭＳ Ｐゴシック" panose="020B0600070205080204" pitchFamily="50" charset="-128"/>
                <a:ea typeface="ＭＳ Ｐゴシック" panose="020B0600070205080204" pitchFamily="50" charset="-128"/>
              </a:rPr>
              <a:t>＜</a:t>
            </a:r>
            <a:r>
              <a:rPr kumimoji="1" lang="en-US" altLang="ja-JP" sz="1000" dirty="0" smtClean="0">
                <a:latin typeface="ＭＳ Ｐゴシック" panose="020B0600070205080204" pitchFamily="50" charset="-128"/>
                <a:ea typeface="ＭＳ Ｐゴシック" panose="020B0600070205080204" pitchFamily="50" charset="-128"/>
              </a:rPr>
              <a:t>2</a:t>
            </a:r>
            <a:r>
              <a:rPr kumimoji="1" lang="ja-JP" altLang="en-US" sz="1000" dirty="0" smtClean="0">
                <a:latin typeface="ＭＳ Ｐゴシック" panose="020B0600070205080204" pitchFamily="50" charset="-128"/>
                <a:ea typeface="ＭＳ Ｐゴシック" panose="020B0600070205080204" pitchFamily="50" charset="-128"/>
              </a:rPr>
              <a:t>期区域＞</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83" name="テキスト ボックス 82"/>
          <p:cNvSpPr txBox="1"/>
          <p:nvPr/>
        </p:nvSpPr>
        <p:spPr>
          <a:xfrm>
            <a:off x="3396321" y="2140652"/>
            <a:ext cx="1210588" cy="246221"/>
          </a:xfrm>
          <a:prstGeom prst="rect">
            <a:avLst/>
          </a:prstGeom>
          <a:noFill/>
        </p:spPr>
        <p:txBody>
          <a:bodyPr wrap="none" rtlCol="0">
            <a:spAutoFit/>
          </a:bodyPr>
          <a:lstStyle/>
          <a:p>
            <a:r>
              <a:rPr kumimoji="1" lang="ja-JP" altLang="en-US" sz="1000" dirty="0" smtClean="0">
                <a:latin typeface="ＭＳ Ｐゴシック" panose="020B0600070205080204" pitchFamily="50" charset="-128"/>
                <a:ea typeface="ＭＳ Ｐゴシック" panose="020B0600070205080204" pitchFamily="50" charset="-128"/>
              </a:rPr>
              <a:t>＜先行開発区域＞</a:t>
            </a:r>
            <a:endParaRPr kumimoji="1" lang="ja-JP" altLang="en-US" sz="1000" dirty="0">
              <a:latin typeface="ＭＳ Ｐゴシック" panose="020B0600070205080204" pitchFamily="50" charset="-128"/>
              <a:ea typeface="ＭＳ Ｐゴシック" panose="020B0600070205080204" pitchFamily="50" charset="-128"/>
            </a:endParaRPr>
          </a:p>
        </p:txBody>
      </p:sp>
      <p:cxnSp>
        <p:nvCxnSpPr>
          <p:cNvPr id="85" name="直線コネクタ 84"/>
          <p:cNvCxnSpPr/>
          <p:nvPr/>
        </p:nvCxnSpPr>
        <p:spPr>
          <a:xfrm flipV="1">
            <a:off x="6509370" y="4110537"/>
            <a:ext cx="4176000" cy="0"/>
          </a:xfrm>
          <a:prstGeom prst="line">
            <a:avLst/>
          </a:prstGeom>
          <a:ln w="28575">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6168072" y="1852886"/>
            <a:ext cx="1175766" cy="246221"/>
          </a:xfrm>
          <a:prstGeom prst="rect">
            <a:avLst/>
          </a:prstGeom>
          <a:noFill/>
        </p:spPr>
        <p:txBody>
          <a:bodyPr wrap="square" rtlCol="0">
            <a:spAutoFit/>
          </a:bodyPr>
          <a:lstStyle/>
          <a:p>
            <a:r>
              <a:rPr lang="ja-JP" altLang="en-US" sz="1000" i="1" u="sng" dirty="0">
                <a:solidFill>
                  <a:srgbClr val="0000CC"/>
                </a:solidFill>
                <a:latin typeface="ＭＳ Ｐ明朝" panose="02020600040205080304" pitchFamily="18" charset="-128"/>
                <a:ea typeface="ＭＳ Ｐ明朝" panose="02020600040205080304" pitchFamily="18" charset="-128"/>
              </a:rPr>
              <a:t>開発事業者決定</a:t>
            </a:r>
          </a:p>
        </p:txBody>
      </p:sp>
      <p:sp>
        <p:nvSpPr>
          <p:cNvPr id="86" name="テキスト ボックス 85"/>
          <p:cNvSpPr txBox="1"/>
          <p:nvPr/>
        </p:nvSpPr>
        <p:spPr>
          <a:xfrm>
            <a:off x="5655001" y="2786063"/>
            <a:ext cx="2536499" cy="553998"/>
          </a:xfrm>
          <a:prstGeom prst="rect">
            <a:avLst/>
          </a:prstGeom>
          <a:noFill/>
        </p:spPr>
        <p:txBody>
          <a:bodyPr wrap="square" rtlCol="0">
            <a:spAutoFit/>
          </a:bodyPr>
          <a:lstStyle/>
          <a:p>
            <a:pPr algn="ctr"/>
            <a:r>
              <a:rPr lang="ja-JP" altLang="en-US" sz="1000" i="1" u="sng" dirty="0" smtClean="0">
                <a:solidFill>
                  <a:srgbClr val="0000CC"/>
                </a:solidFill>
                <a:latin typeface="ＭＳ Ｐ明朝" panose="02020600040205080304" pitchFamily="18" charset="-128"/>
                <a:ea typeface="ＭＳ Ｐ明朝" panose="02020600040205080304" pitchFamily="18" charset="-128"/>
              </a:rPr>
              <a:t>グランフロント</a:t>
            </a:r>
            <a:r>
              <a:rPr lang="ja-JP" altLang="en-US" sz="1000" i="1" u="sng" dirty="0">
                <a:solidFill>
                  <a:srgbClr val="0000CC"/>
                </a:solidFill>
                <a:latin typeface="ＭＳ Ｐ明朝" panose="02020600040205080304" pitchFamily="18" charset="-128"/>
                <a:ea typeface="ＭＳ Ｐ明朝" panose="02020600040205080304" pitchFamily="18" charset="-128"/>
              </a:rPr>
              <a:t>大阪周辺道路をはじめ、</a:t>
            </a:r>
            <a:endParaRPr lang="en-US" altLang="ja-JP" sz="1000" i="1" u="sng" dirty="0">
              <a:solidFill>
                <a:srgbClr val="0000CC"/>
              </a:solidFill>
              <a:latin typeface="ＭＳ Ｐ明朝" panose="02020600040205080304" pitchFamily="18" charset="-128"/>
              <a:ea typeface="ＭＳ Ｐ明朝" panose="02020600040205080304" pitchFamily="18" charset="-128"/>
            </a:endParaRPr>
          </a:p>
          <a:p>
            <a:pPr algn="ctr"/>
            <a:r>
              <a:rPr lang="ja-JP" altLang="en-US" sz="1000" i="1" u="sng" dirty="0">
                <a:solidFill>
                  <a:srgbClr val="0000CC"/>
                </a:solidFill>
                <a:latin typeface="ＭＳ Ｐ明朝" panose="02020600040205080304" pitchFamily="18" charset="-128"/>
                <a:ea typeface="ＭＳ Ｐ明朝" panose="02020600040205080304" pitchFamily="18" charset="-128"/>
              </a:rPr>
              <a:t>大阪駅周辺道路がより歩いて楽しい空間へ</a:t>
            </a:r>
          </a:p>
          <a:p>
            <a:pPr algn="ctr"/>
            <a:endParaRPr kumimoji="1" lang="ja-JP" altLang="en-US" sz="1000" i="1" u="sng" dirty="0">
              <a:solidFill>
                <a:srgbClr val="0000CC"/>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4922873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endParaRPr lang="en-US" altLang="ja-JP" sz="2000" b="1" dirty="0">
              <a:solidFill>
                <a:schemeClr val="bg1"/>
              </a:solidFill>
              <a:latin typeface="ＭＳ ゴシック" pitchFamily="49" charset="-128"/>
              <a:ea typeface="ＭＳ ゴシック" pitchFamily="49" charset="-128"/>
            </a:endParaRPr>
          </a:p>
        </p:txBody>
      </p:sp>
      <p:sp>
        <p:nvSpPr>
          <p:cNvPr id="15" name="テキスト ボックス 14"/>
          <p:cNvSpPr txBox="1"/>
          <p:nvPr/>
        </p:nvSpPr>
        <p:spPr>
          <a:xfrm>
            <a:off x="1188170" y="717962"/>
            <a:ext cx="2819599" cy="5663366"/>
          </a:xfrm>
          <a:prstGeom prst="rect">
            <a:avLst/>
          </a:prstGeom>
          <a:noFill/>
          <a:ln w="12700">
            <a:solidFill>
              <a:schemeClr val="tx1"/>
            </a:solidFill>
          </a:ln>
          <a:effectLst/>
        </p:spPr>
        <p:txBody>
          <a:bodyPr wrap="square" rtlCol="0">
            <a:noAutofit/>
          </a:bodyPr>
          <a:lstStyle/>
          <a:p>
            <a:pPr marL="82800" indent="-82800"/>
            <a:r>
              <a:rPr lang="en-US" altLang="ja-JP" sz="1200" dirty="0"/>
              <a:t>【</a:t>
            </a:r>
            <a:r>
              <a:rPr lang="ja-JP" altLang="en-US" sz="1200" dirty="0"/>
              <a:t>上町台地固有の「歴史・文化・自然」の発信拠点としての役割を果たせてない</a:t>
            </a:r>
            <a:r>
              <a:rPr lang="en-US" altLang="ja-JP" sz="1200" dirty="0"/>
              <a:t>】</a:t>
            </a:r>
          </a:p>
          <a:p>
            <a:pPr marL="82800" indent="-82800">
              <a:spcBef>
                <a:spcPts val="300"/>
              </a:spcBef>
              <a:spcAft>
                <a:spcPts val="1200"/>
              </a:spcAft>
            </a:pPr>
            <a:r>
              <a:rPr lang="ja-JP" altLang="en-US" sz="1200" dirty="0">
                <a:latin typeface="ＭＳ Ｐ明朝" pitchFamily="18" charset="-128"/>
                <a:ea typeface="ＭＳ Ｐ明朝" pitchFamily="18" charset="-128"/>
              </a:rPr>
              <a:t>・古代、中世、近世にかけての歴史の舞台であり数多くの歴史文化遺産を有する上町台地に位置し、公園自体も歴史と文化と自然が融合した強みを有しているにもかかわらず、その魅力・潜在価値・シンボル性を発信できていない。</a:t>
            </a:r>
            <a:endParaRPr lang="en-US" altLang="ja-JP" sz="12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都心型の立地特性を活かせていない</a:t>
            </a:r>
            <a:r>
              <a:rPr lang="en-US" altLang="ja-JP" sz="1200" dirty="0"/>
              <a:t>】</a:t>
            </a:r>
          </a:p>
          <a:p>
            <a:pPr marL="82800" indent="-82800">
              <a:spcBef>
                <a:spcPts val="300"/>
              </a:spcBef>
              <a:spcAft>
                <a:spcPts val="1200"/>
              </a:spcAft>
            </a:pPr>
            <a:r>
              <a:rPr lang="ja-JP" altLang="en-US" sz="1200" dirty="0">
                <a:latin typeface="ＭＳ Ｐ明朝" pitchFamily="18" charset="-128"/>
                <a:ea typeface="ＭＳ Ｐ明朝" pitchFamily="18" charset="-128"/>
              </a:rPr>
              <a:t>・ターミナルに近接し、潜在需要が高く集客装置としての可能性をもった場所であるが、アクセスしにくい。</a:t>
            </a:r>
            <a:endParaRPr lang="en-US" altLang="ja-JP" sz="12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公園内施設の管理運営サービスにまとまりがない</a:t>
            </a:r>
            <a:r>
              <a:rPr lang="en-US" altLang="ja-JP" sz="1200" dirty="0"/>
              <a:t>】</a:t>
            </a:r>
          </a:p>
          <a:p>
            <a:pPr marL="82800" indent="-82800">
              <a:spcBef>
                <a:spcPts val="300"/>
              </a:spcBef>
              <a:spcAft>
                <a:spcPts val="1200"/>
              </a:spcAft>
            </a:pPr>
            <a:r>
              <a:rPr lang="ja-JP" altLang="en-US" sz="1200" dirty="0">
                <a:latin typeface="ＭＳ Ｐ明朝" pitchFamily="18" charset="-128"/>
                <a:ea typeface="ＭＳ Ｐ明朝" pitchFamily="18" charset="-128"/>
              </a:rPr>
              <a:t>・管理運営主体が異なる公園内各施設の連携が図られていないため、施設ごとの企画やサービス提供にとどまっている。　</a:t>
            </a:r>
            <a:endParaRPr lang="en-US" altLang="ja-JP" sz="12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個別施設の利用者サービスが不十分</a:t>
            </a:r>
            <a:r>
              <a:rPr lang="en-US" altLang="ja-JP" sz="1200" dirty="0"/>
              <a:t>】</a:t>
            </a:r>
          </a:p>
          <a:p>
            <a:pPr marL="82800" indent="-82800">
              <a:spcBef>
                <a:spcPts val="300"/>
              </a:spcBef>
              <a:spcAft>
                <a:spcPts val="1200"/>
              </a:spcAft>
            </a:pPr>
            <a:r>
              <a:rPr lang="ja-JP" altLang="en-US" sz="1200" dirty="0">
                <a:latin typeface="ＭＳ Ｐ明朝" pitchFamily="18" charset="-128"/>
                <a:ea typeface="ＭＳ Ｐ明朝" pitchFamily="18" charset="-128"/>
              </a:rPr>
              <a:t>・来訪者へのサービスの質と量が不十分で、施設の老朽化が著しい。</a:t>
            </a:r>
            <a:endParaRPr lang="en-US" altLang="ja-JP" sz="1200" dirty="0">
              <a:latin typeface="ＭＳ Ｐ明朝" pitchFamily="18" charset="-128"/>
              <a:ea typeface="ＭＳ Ｐ明朝" pitchFamily="18" charset="-128"/>
            </a:endParaRPr>
          </a:p>
        </p:txBody>
      </p:sp>
      <p:sp>
        <p:nvSpPr>
          <p:cNvPr id="7" name="正方形/長方形 6"/>
          <p:cNvSpPr/>
          <p:nvPr/>
        </p:nvSpPr>
        <p:spPr>
          <a:xfrm>
            <a:off x="1174522" y="453144"/>
            <a:ext cx="2833247" cy="23955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a:t>課　　題</a:t>
            </a:r>
          </a:p>
        </p:txBody>
      </p:sp>
      <p:sp>
        <p:nvSpPr>
          <p:cNvPr id="8" name="右矢印 7"/>
          <p:cNvSpPr/>
          <p:nvPr/>
        </p:nvSpPr>
        <p:spPr>
          <a:xfrm>
            <a:off x="4068660" y="2852936"/>
            <a:ext cx="227141" cy="74231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p:cNvSpPr/>
          <p:nvPr/>
        </p:nvSpPr>
        <p:spPr>
          <a:xfrm>
            <a:off x="4326864" y="428414"/>
            <a:ext cx="4068000" cy="26428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a:t>改革方針</a:t>
            </a:r>
          </a:p>
        </p:txBody>
      </p:sp>
      <p:grpSp>
        <p:nvGrpSpPr>
          <p:cNvPr id="2" name="グループ化 12"/>
          <p:cNvGrpSpPr>
            <a:grpSpLocks noChangeAspect="1"/>
          </p:cNvGrpSpPr>
          <p:nvPr/>
        </p:nvGrpSpPr>
        <p:grpSpPr>
          <a:xfrm>
            <a:off x="8454237" y="704814"/>
            <a:ext cx="2578716" cy="5639583"/>
            <a:chOff x="5529064" y="0"/>
            <a:chExt cx="4136139" cy="9045624"/>
          </a:xfrm>
        </p:grpSpPr>
        <p:pic>
          <p:nvPicPr>
            <p:cNvPr id="1028" name="Picture 4"/>
            <p:cNvPicPr>
              <a:picLocks noChangeAspect="1" noChangeArrowheads="1"/>
            </p:cNvPicPr>
            <p:nvPr/>
          </p:nvPicPr>
          <p:blipFill>
            <a:blip r:embed="rId3" cstate="email"/>
            <a:srcRect/>
            <a:stretch>
              <a:fillRect/>
            </a:stretch>
          </p:blipFill>
          <p:spPr bwMode="auto">
            <a:xfrm>
              <a:off x="5529064" y="6644824"/>
              <a:ext cx="3980434" cy="2400800"/>
            </a:xfrm>
            <a:prstGeom prst="rect">
              <a:avLst/>
            </a:prstGeom>
            <a:noFill/>
            <a:ln w="9525">
              <a:noFill/>
              <a:miter lim="800000"/>
              <a:headEnd/>
              <a:tailEnd/>
            </a:ln>
          </p:spPr>
        </p:pic>
        <p:pic>
          <p:nvPicPr>
            <p:cNvPr id="1027" name="Picture 3"/>
            <p:cNvPicPr>
              <a:picLocks noChangeAspect="1" noChangeArrowheads="1"/>
            </p:cNvPicPr>
            <p:nvPr/>
          </p:nvPicPr>
          <p:blipFill>
            <a:blip r:embed="rId4" cstate="email"/>
            <a:srcRect/>
            <a:stretch>
              <a:fillRect/>
            </a:stretch>
          </p:blipFill>
          <p:spPr bwMode="auto">
            <a:xfrm>
              <a:off x="5817101" y="0"/>
              <a:ext cx="3848102" cy="9045624"/>
            </a:xfrm>
            <a:prstGeom prst="rect">
              <a:avLst/>
            </a:prstGeom>
            <a:noFill/>
            <a:ln w="9525">
              <a:noFill/>
              <a:miter lim="800000"/>
              <a:headEnd/>
              <a:tailEnd/>
            </a:ln>
          </p:spPr>
        </p:pic>
      </p:grpSp>
      <p:sp>
        <p:nvSpPr>
          <p:cNvPr id="16" name="テキスト ボックス 15"/>
          <p:cNvSpPr txBox="1"/>
          <p:nvPr/>
        </p:nvSpPr>
        <p:spPr>
          <a:xfrm>
            <a:off x="4326864" y="716446"/>
            <a:ext cx="4073392" cy="5664882"/>
          </a:xfrm>
          <a:prstGeom prst="rect">
            <a:avLst/>
          </a:prstGeom>
          <a:noFill/>
          <a:ln w="12700">
            <a:solidFill>
              <a:schemeClr val="tx1"/>
            </a:solidFill>
          </a:ln>
          <a:effectLst/>
        </p:spPr>
        <p:txBody>
          <a:bodyPr wrap="square" rtlCol="0">
            <a:noAutofit/>
          </a:bodyPr>
          <a:lstStyle/>
          <a:p>
            <a:pPr marL="82800" indent="-82800"/>
            <a:r>
              <a:rPr lang="en-US" altLang="ja-JP" sz="1200" dirty="0"/>
              <a:t>【</a:t>
            </a:r>
            <a:r>
              <a:rPr lang="ja-JP" altLang="en-US" sz="1200" dirty="0"/>
              <a:t>「歴史・文化・自然」の再発見・発信</a:t>
            </a:r>
            <a:r>
              <a:rPr lang="en-US" altLang="ja-JP" sz="1200" dirty="0"/>
              <a:t>】</a:t>
            </a:r>
          </a:p>
          <a:p>
            <a:pPr marL="82800" indent="-82800">
              <a:spcAft>
                <a:spcPts val="600"/>
              </a:spcAft>
            </a:pPr>
            <a:r>
              <a:rPr lang="ja-JP" altLang="en-US" sz="1200" dirty="0">
                <a:latin typeface="ＭＳ Ｐ明朝" pitchFamily="18" charset="-128"/>
                <a:ea typeface="ＭＳ Ｐ明朝" pitchFamily="18" charset="-128"/>
              </a:rPr>
              <a:t>・上町台地に固有の「歴史・文化・自然」を掘り起こし、公園を拠点として市民へ発信する。</a:t>
            </a:r>
            <a:endParaRPr lang="en-US" altLang="ja-JP" sz="1200" dirty="0">
              <a:latin typeface="ＭＳ Ｐ明朝" pitchFamily="18" charset="-128"/>
              <a:ea typeface="ＭＳ Ｐ明朝" pitchFamily="18" charset="-128"/>
            </a:endParaRPr>
          </a:p>
          <a:p>
            <a:pPr marL="288000" indent="-180000">
              <a:spcAft>
                <a:spcPts val="300"/>
              </a:spcAft>
            </a:pPr>
            <a:r>
              <a:rPr lang="ja-JP" altLang="en-US" sz="1100" dirty="0">
                <a:latin typeface="ＭＳ Ｐ明朝" pitchFamily="18" charset="-128"/>
                <a:ea typeface="ＭＳ Ｐ明朝" pitchFamily="18" charset="-128"/>
              </a:rPr>
              <a:t>　・上町台地マイルド</a:t>
            </a:r>
            <a:r>
              <a:rPr lang="en-US" altLang="ja-JP" sz="1100" dirty="0">
                <a:latin typeface="ＭＳ Ｐ明朝" pitchFamily="18" charset="-128"/>
                <a:ea typeface="ＭＳ Ｐ明朝" pitchFamily="18" charset="-128"/>
              </a:rPr>
              <a:t>HOPE</a:t>
            </a:r>
            <a:r>
              <a:rPr lang="ja-JP" altLang="en-US" sz="1100" dirty="0">
                <a:latin typeface="ＭＳ Ｐ明朝" pitchFamily="18" charset="-128"/>
                <a:ea typeface="ＭＳ Ｐ明朝" pitchFamily="18" charset="-128"/>
              </a:rPr>
              <a:t>ゾーン事業では魅力情報の発信のためのツアー開催や地域資源の掘り起こしなどを実施中</a:t>
            </a:r>
            <a:endParaRPr lang="en-US" altLang="ja-JP" sz="1100" dirty="0">
              <a:latin typeface="ＭＳ Ｐ明朝" pitchFamily="18" charset="-128"/>
              <a:ea typeface="ＭＳ Ｐ明朝" pitchFamily="18" charset="-128"/>
            </a:endParaRPr>
          </a:p>
          <a:p>
            <a:pPr marL="288000" indent="-180000">
              <a:spcAft>
                <a:spcPts val="300"/>
              </a:spcAft>
            </a:pPr>
            <a:r>
              <a:rPr lang="ja-JP" altLang="en-US" sz="1100" dirty="0">
                <a:latin typeface="ＭＳ Ｐ明朝" pitchFamily="18" charset="-128"/>
                <a:ea typeface="ＭＳ Ｐ明朝" pitchFamily="18" charset="-128"/>
              </a:rPr>
              <a:t>　・上町台地周遊マップの制作（</a:t>
            </a:r>
            <a:r>
              <a:rPr lang="en-US" altLang="ja-JP" sz="1100" dirty="0">
                <a:latin typeface="ＭＳ Ｐ明朝" pitchFamily="18" charset="-128"/>
                <a:ea typeface="ＭＳ Ｐ明朝" pitchFamily="18" charset="-128"/>
              </a:rPr>
              <a:t>2012</a:t>
            </a:r>
            <a:r>
              <a:rPr lang="ja-JP" altLang="en-US" sz="1100" dirty="0">
                <a:latin typeface="ＭＳ Ｐ明朝" pitchFamily="18" charset="-128"/>
                <a:ea typeface="ＭＳ Ｐ明朝" pitchFamily="18" charset="-128"/>
              </a:rPr>
              <a:t>年～）</a:t>
            </a:r>
          </a:p>
          <a:p>
            <a:pPr marL="288000" indent="-180000">
              <a:spcAft>
                <a:spcPts val="600"/>
              </a:spcAft>
            </a:pPr>
            <a:r>
              <a:rPr lang="ja-JP" altLang="en-US" sz="1100" dirty="0">
                <a:latin typeface="ＭＳ Ｐ明朝" pitchFamily="18" charset="-128"/>
                <a:ea typeface="ＭＳ Ｐ明朝" pitchFamily="18" charset="-128"/>
              </a:rPr>
              <a:t>　・天王寺真田幸村博の開催（天王寺公園、真田山公園ほか／</a:t>
            </a:r>
            <a:r>
              <a:rPr lang="en-US" altLang="ja-JP" sz="1100" dirty="0">
                <a:latin typeface="ＭＳ Ｐ明朝" pitchFamily="18" charset="-128"/>
                <a:ea typeface="ＭＳ Ｐ明朝" pitchFamily="18" charset="-128"/>
              </a:rPr>
              <a:t>2014</a:t>
            </a:r>
            <a:r>
              <a:rPr lang="ja-JP" altLang="en-US" sz="1100" dirty="0">
                <a:latin typeface="ＭＳ Ｐ明朝" pitchFamily="18" charset="-128"/>
                <a:ea typeface="ＭＳ Ｐ明朝" pitchFamily="18" charset="-128"/>
              </a:rPr>
              <a:t>～</a:t>
            </a:r>
            <a:r>
              <a:rPr lang="en-US" altLang="ja-JP" sz="1100" dirty="0">
                <a:latin typeface="ＭＳ Ｐ明朝" pitchFamily="18" charset="-128"/>
                <a:ea typeface="ＭＳ Ｐ明朝" pitchFamily="18" charset="-128"/>
              </a:rPr>
              <a:t>2015</a:t>
            </a:r>
            <a:r>
              <a:rPr lang="ja-JP" altLang="en-US" sz="1100" dirty="0">
                <a:latin typeface="ＭＳ Ｐ明朝" pitchFamily="18" charset="-128"/>
                <a:ea typeface="ＭＳ Ｐ明朝" pitchFamily="18" charset="-128"/>
              </a:rPr>
              <a:t>年）</a:t>
            </a:r>
            <a:endParaRPr lang="en-US" altLang="ja-JP" sz="11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公園のオープン化とアクセス改善</a:t>
            </a:r>
            <a:r>
              <a:rPr lang="en-US" altLang="ja-JP" sz="1200" dirty="0"/>
              <a:t>】</a:t>
            </a:r>
          </a:p>
          <a:p>
            <a:pPr marL="82800" indent="-82800">
              <a:spcAft>
                <a:spcPts val="600"/>
              </a:spcAft>
            </a:pPr>
            <a:r>
              <a:rPr lang="ja-JP" altLang="en-US" sz="1200" dirty="0">
                <a:latin typeface="ＭＳ Ｐ明朝" pitchFamily="18" charset="-128"/>
                <a:ea typeface="ＭＳ Ｐ明朝" pitchFamily="18" charset="-128"/>
              </a:rPr>
              <a:t>・公園の無料化とともに、わかりやすい動線の確保、わくわく感と余韻を楽しめる空間の形成を図る。</a:t>
            </a:r>
            <a:endParaRPr lang="en-US" altLang="ja-JP" sz="1200" dirty="0">
              <a:latin typeface="ＭＳ Ｐ明朝" pitchFamily="18" charset="-128"/>
              <a:ea typeface="ＭＳ Ｐ明朝" pitchFamily="18" charset="-128"/>
            </a:endParaRPr>
          </a:p>
          <a:p>
            <a:pPr marL="144000" indent="-216000"/>
            <a:r>
              <a:rPr lang="ja-JP" altLang="en-US" sz="1100" dirty="0">
                <a:latin typeface="ＭＳ Ｐ明朝" pitchFamily="18" charset="-128"/>
                <a:ea typeface="ＭＳ Ｐ明朝" pitchFamily="18" charset="-128"/>
              </a:rPr>
              <a:t>　（例）最寄駅からのアクセス環境の整備、動物園・美術館等へ</a:t>
            </a:r>
            <a:endParaRPr lang="en-US" altLang="ja-JP" sz="1100" dirty="0">
              <a:latin typeface="ＭＳ Ｐ明朝" pitchFamily="18" charset="-128"/>
              <a:ea typeface="ＭＳ Ｐ明朝" pitchFamily="18" charset="-128"/>
            </a:endParaRPr>
          </a:p>
          <a:p>
            <a:pPr marL="144000" indent="-216000">
              <a:spcAft>
                <a:spcPts val="600"/>
              </a:spcAft>
            </a:pPr>
            <a:r>
              <a:rPr lang="ja-JP" altLang="en-US" sz="1100" dirty="0">
                <a:latin typeface="ＭＳ Ｐ明朝" pitchFamily="18" charset="-128"/>
                <a:ea typeface="ＭＳ Ｐ明朝" pitchFamily="18" charset="-128"/>
              </a:rPr>
              <a:t>　　　　向かうルートでのわくわく感の演出など</a:t>
            </a:r>
            <a:endParaRPr lang="en-US" altLang="ja-JP" sz="11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公園の一体的マネジメント</a:t>
            </a:r>
            <a:r>
              <a:rPr lang="en-US" altLang="ja-JP" sz="1200" dirty="0"/>
              <a:t>】</a:t>
            </a:r>
          </a:p>
          <a:p>
            <a:pPr marL="82800" indent="-82800">
              <a:spcAft>
                <a:spcPts val="600"/>
              </a:spcAft>
            </a:pPr>
            <a:r>
              <a:rPr lang="ja-JP" altLang="en-US" sz="1200" dirty="0">
                <a:latin typeface="ＭＳ Ｐ明朝" pitchFamily="18" charset="-128"/>
                <a:ea typeface="ＭＳ Ｐ明朝" pitchFamily="18" charset="-128"/>
              </a:rPr>
              <a:t>・公園の一体的マネジメントにより、施設間の連携を促進し、公園全体を見通しての最適な企画や高付加価値サービス等を提供する。</a:t>
            </a:r>
            <a:endParaRPr lang="en-US" altLang="ja-JP" sz="1200" dirty="0">
              <a:latin typeface="ＭＳ Ｐ明朝" pitchFamily="18" charset="-128"/>
              <a:ea typeface="ＭＳ Ｐ明朝" pitchFamily="18" charset="-128"/>
            </a:endParaRPr>
          </a:p>
          <a:p>
            <a:pPr marL="144000" indent="-216000"/>
            <a:r>
              <a:rPr lang="ja-JP" altLang="en-US" sz="1100" dirty="0">
                <a:latin typeface="ＭＳ Ｐ明朝" pitchFamily="18" charset="-128"/>
                <a:ea typeface="ＭＳ Ｐ明朝" pitchFamily="18" charset="-128"/>
              </a:rPr>
              <a:t>　（例）美術館・慶沢園の一体的活用（共通入場券の導入）、</a:t>
            </a:r>
            <a:endParaRPr lang="en-US" altLang="ja-JP" sz="1100" dirty="0">
              <a:latin typeface="ＭＳ Ｐ明朝" pitchFamily="18" charset="-128"/>
              <a:ea typeface="ＭＳ Ｐ明朝" pitchFamily="18" charset="-128"/>
            </a:endParaRPr>
          </a:p>
          <a:p>
            <a:pPr marL="144000" indent="-216000">
              <a:spcAft>
                <a:spcPts val="600"/>
              </a:spcAft>
            </a:pPr>
            <a:r>
              <a:rPr lang="ja-JP" altLang="en-US" sz="1100" dirty="0">
                <a:latin typeface="ＭＳ Ｐ明朝" pitchFamily="18" charset="-128"/>
                <a:ea typeface="ＭＳ Ｐ明朝" pitchFamily="18" charset="-128"/>
              </a:rPr>
              <a:t>　　　　案内サインの統一化など</a:t>
            </a:r>
            <a:endParaRPr lang="en-US" altLang="ja-JP" sz="1100" dirty="0">
              <a:latin typeface="ＭＳ Ｐ明朝" pitchFamily="18" charset="-128"/>
              <a:ea typeface="ＭＳ Ｐ明朝" pitchFamily="18" charset="-128"/>
            </a:endParaRPr>
          </a:p>
          <a:p>
            <a:pPr marL="82800" indent="-82800">
              <a:spcBef>
                <a:spcPts val="600"/>
              </a:spcBef>
            </a:pPr>
            <a:r>
              <a:rPr lang="en-US" altLang="ja-JP" sz="1200" dirty="0"/>
              <a:t>【</a:t>
            </a:r>
            <a:r>
              <a:rPr lang="ja-JP" altLang="en-US" sz="1200" dirty="0"/>
              <a:t>公園施設の魅力向上</a:t>
            </a:r>
            <a:r>
              <a:rPr lang="en-US" altLang="ja-JP" sz="1200" dirty="0"/>
              <a:t>】</a:t>
            </a:r>
          </a:p>
          <a:p>
            <a:pPr marL="82800" indent="-82800">
              <a:spcAft>
                <a:spcPts val="600"/>
              </a:spcAft>
            </a:pPr>
            <a:r>
              <a:rPr lang="ja-JP" altLang="en-US" sz="1200" dirty="0">
                <a:latin typeface="ＭＳ Ｐ明朝" pitchFamily="18" charset="-128"/>
                <a:ea typeface="ＭＳ Ｐ明朝" pitchFamily="18" charset="-128"/>
              </a:rPr>
              <a:t>・エントランスエリア</a:t>
            </a:r>
            <a:r>
              <a:rPr lang="ja-JP" altLang="en-US" sz="1200" dirty="0" smtClean="0">
                <a:latin typeface="ＭＳ Ｐ明朝" pitchFamily="18" charset="-128"/>
                <a:ea typeface="ＭＳ Ｐ明朝" pitchFamily="18" charset="-128"/>
              </a:rPr>
              <a:t>等</a:t>
            </a:r>
            <a:r>
              <a:rPr lang="ja-JP" altLang="en-US" sz="1200" dirty="0">
                <a:latin typeface="ＭＳ Ｐ明朝" pitchFamily="18" charset="-128"/>
                <a:ea typeface="ＭＳ Ｐ明朝" pitchFamily="18" charset="-128"/>
              </a:rPr>
              <a:t>における</a:t>
            </a:r>
            <a:r>
              <a:rPr lang="ja-JP" altLang="en-US" sz="1200" dirty="0" smtClean="0">
                <a:latin typeface="ＭＳ Ｐ明朝" pitchFamily="18" charset="-128"/>
                <a:ea typeface="ＭＳ Ｐ明朝" pitchFamily="18" charset="-128"/>
              </a:rPr>
              <a:t>官民</a:t>
            </a:r>
            <a:r>
              <a:rPr lang="ja-JP" altLang="en-US" sz="1200" dirty="0">
                <a:latin typeface="ＭＳ Ｐ明朝" pitchFamily="18" charset="-128"/>
                <a:ea typeface="ＭＳ Ｐ明朝" pitchFamily="18" charset="-128"/>
              </a:rPr>
              <a:t>連携に</a:t>
            </a:r>
            <a:r>
              <a:rPr lang="ja-JP" altLang="en-US" sz="1200" dirty="0" smtClean="0">
                <a:latin typeface="ＭＳ Ｐ明朝" pitchFamily="18" charset="-128"/>
                <a:ea typeface="ＭＳ Ｐ明朝" pitchFamily="18" charset="-128"/>
              </a:rPr>
              <a:t>よって、</a:t>
            </a:r>
            <a:r>
              <a:rPr lang="ja-JP" altLang="en-US" sz="1200" dirty="0">
                <a:latin typeface="ＭＳ Ｐ明朝" pitchFamily="18" charset="-128"/>
                <a:ea typeface="ＭＳ Ｐ明朝" pitchFamily="18" charset="-128"/>
              </a:rPr>
              <a:t>新たな都市魅力を創出する。</a:t>
            </a:r>
            <a:endParaRPr lang="en-US" altLang="ja-JP" sz="1200" dirty="0">
              <a:latin typeface="ＭＳ Ｐ明朝" pitchFamily="18" charset="-128"/>
              <a:ea typeface="ＭＳ Ｐ明朝" pitchFamily="18" charset="-128"/>
            </a:endParaRPr>
          </a:p>
          <a:p>
            <a:pPr marL="82800" indent="-82800">
              <a:spcAft>
                <a:spcPts val="600"/>
              </a:spcAft>
            </a:pPr>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来訪者の利便性向上のため、各施設のリニューアルとサービス機能強化を実施する。</a:t>
            </a:r>
            <a:endParaRPr lang="en-US" altLang="ja-JP" sz="1200" dirty="0">
              <a:latin typeface="ＭＳ Ｐ明朝" pitchFamily="18" charset="-128"/>
              <a:ea typeface="ＭＳ Ｐ明朝" pitchFamily="18" charset="-128"/>
            </a:endParaRPr>
          </a:p>
          <a:p>
            <a:pPr marL="216000" indent="-216000">
              <a:spcAft>
                <a:spcPts val="600"/>
              </a:spcAft>
            </a:pPr>
            <a:endParaRPr lang="en-US" altLang="ja-JP" sz="1200" dirty="0"/>
          </a:p>
        </p:txBody>
      </p:sp>
      <p:sp>
        <p:nvSpPr>
          <p:cNvPr id="18" name="テキスト ボックス 17"/>
          <p:cNvSpPr txBox="1"/>
          <p:nvPr/>
        </p:nvSpPr>
        <p:spPr>
          <a:xfrm>
            <a:off x="8676064" y="459420"/>
            <a:ext cx="2880320" cy="415498"/>
          </a:xfrm>
          <a:prstGeom prst="rect">
            <a:avLst/>
          </a:prstGeom>
          <a:noFill/>
        </p:spPr>
        <p:txBody>
          <a:bodyPr wrap="square" rtlCol="0">
            <a:spAutoFit/>
          </a:bodyPr>
          <a:lstStyle/>
          <a:p>
            <a:pPr marL="216000" indent="-180000"/>
            <a:r>
              <a:rPr lang="ja-JP" altLang="en-US" sz="1050" dirty="0">
                <a:latin typeface="+mn-ea"/>
              </a:rPr>
              <a:t>＜上町台地の歴史文化遺産等＞</a:t>
            </a:r>
          </a:p>
          <a:p>
            <a:pPr marL="216000" indent="-180000"/>
            <a:endParaRPr lang="en-US" altLang="ja-JP" sz="1050" dirty="0"/>
          </a:p>
        </p:txBody>
      </p:sp>
      <p:sp>
        <p:nvSpPr>
          <p:cNvPr id="17" name="左大かっこ 16"/>
          <p:cNvSpPr/>
          <p:nvPr/>
        </p:nvSpPr>
        <p:spPr>
          <a:xfrm>
            <a:off x="4537417" y="1377152"/>
            <a:ext cx="58291" cy="923471"/>
          </a:xfrm>
          <a:prstGeom prst="leftBracket">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9" name="テキスト ボックス 18"/>
          <p:cNvSpPr txBox="1"/>
          <p:nvPr/>
        </p:nvSpPr>
        <p:spPr>
          <a:xfrm>
            <a:off x="9277704" y="6296883"/>
            <a:ext cx="2088232" cy="369332"/>
          </a:xfrm>
          <a:prstGeom prst="rect">
            <a:avLst/>
          </a:prstGeom>
          <a:noFill/>
        </p:spPr>
        <p:txBody>
          <a:bodyPr wrap="square" rtlCol="0">
            <a:spAutoFit/>
          </a:bodyPr>
          <a:lstStyle/>
          <a:p>
            <a:pPr marL="216000" indent="-180000"/>
            <a:r>
              <a:rPr lang="en-US" altLang="ja-JP" sz="900" dirty="0">
                <a:latin typeface="+mn-ea"/>
              </a:rPr>
              <a:t>※</a:t>
            </a:r>
            <a:r>
              <a:rPr lang="ja-JP" altLang="en-US" sz="900" dirty="0">
                <a:latin typeface="+mn-ea"/>
              </a:rPr>
              <a:t>上町台地周遊マップより抜粋</a:t>
            </a:r>
          </a:p>
          <a:p>
            <a:pPr marL="216000" indent="-180000"/>
            <a:endParaRPr lang="en-US" altLang="ja-JP" sz="900" dirty="0"/>
          </a:p>
        </p:txBody>
      </p:sp>
      <p:sp>
        <p:nvSpPr>
          <p:cNvPr id="20" name="スライド番号プレースホルダ 19"/>
          <p:cNvSpPr>
            <a:spLocks noGrp="1"/>
          </p:cNvSpPr>
          <p:nvPr>
            <p:ph type="sldNum" sz="quarter" idx="12"/>
          </p:nvPr>
        </p:nvSpPr>
        <p:spPr/>
        <p:txBody>
          <a:bodyPr/>
          <a:lstStyle/>
          <a:p>
            <a:fld id="{37EF5067-3AB7-4642-9103-42CBD40CC6D9}" type="slidenum">
              <a:rPr kumimoji="1" lang="ja-JP" altLang="en-US" smtClean="0"/>
              <a:pPr/>
              <a:t>60</a:t>
            </a:fld>
            <a:endParaRPr kumimoji="1" lang="ja-JP" altLang="en-US" dirty="0"/>
          </a:p>
        </p:txBody>
      </p:sp>
    </p:spTree>
    <p:extLst>
      <p:ext uri="{BB962C8B-B14F-4D97-AF65-F5344CB8AC3E}">
        <p14:creationId xmlns:p14="http://schemas.microsoft.com/office/powerpoint/2010/main" val="17079750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16754" y="518276"/>
            <a:ext cx="9720000" cy="6156000"/>
          </a:xfrm>
          <a:prstGeom prst="rect">
            <a:avLst/>
          </a:prstGeom>
          <a:noFill/>
          <a:ln>
            <a:solidFill>
              <a:schemeClr val="tx1"/>
            </a:solidFill>
            <a:prstDash val="sysDash"/>
          </a:ln>
        </p:spPr>
        <p:txBody>
          <a:bodyPr wrap="square" rtlCol="0">
            <a:noAutofit/>
          </a:bodyPr>
          <a:lstStyle/>
          <a:p>
            <a:endParaRPr lang="en-US" altLang="ja-JP" sz="1200" dirty="0"/>
          </a:p>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4" name="Rectangle 2"/>
          <p:cNvSpPr txBox="1">
            <a:spLocks noChangeArrowheads="1"/>
          </p:cNvSpPr>
          <p:nvPr/>
        </p:nvSpPr>
        <p:spPr bwMode="auto">
          <a:xfrm>
            <a:off x="1143000" y="29"/>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a:t>
            </a:r>
            <a:endParaRPr lang="en-US" altLang="ja-JP" sz="2000" b="1" dirty="0">
              <a:solidFill>
                <a:schemeClr val="bg1"/>
              </a:solidFill>
              <a:latin typeface="ＭＳ ゴシック" pitchFamily="49" charset="-128"/>
              <a:ea typeface="ＭＳ ゴシック" pitchFamily="49" charset="-128"/>
            </a:endParaRPr>
          </a:p>
        </p:txBody>
      </p:sp>
      <p:sp>
        <p:nvSpPr>
          <p:cNvPr id="27" name="テキスト ボックス 26"/>
          <p:cNvSpPr txBox="1"/>
          <p:nvPr/>
        </p:nvSpPr>
        <p:spPr>
          <a:xfrm>
            <a:off x="1414844" y="491798"/>
            <a:ext cx="9217661" cy="1246495"/>
          </a:xfrm>
          <a:prstGeom prst="rect">
            <a:avLst/>
          </a:prstGeom>
          <a:noFill/>
        </p:spPr>
        <p:txBody>
          <a:bodyPr wrap="square" rtlCol="0">
            <a:spAutoFit/>
          </a:bodyPr>
          <a:lstStyle/>
          <a:p>
            <a:pPr marL="216000" indent="-180000"/>
            <a:r>
              <a:rPr lang="en-US" altLang="ja-JP" sz="1400" dirty="0" smtClean="0">
                <a:latin typeface="+mn-ea"/>
              </a:rPr>
              <a:t>10</a:t>
            </a:r>
            <a:r>
              <a:rPr lang="ja-JP" altLang="en-US" sz="1400" dirty="0" smtClean="0">
                <a:latin typeface="+mn-ea"/>
              </a:rPr>
              <a:t>年後の天王寺公園は</a:t>
            </a:r>
            <a:endParaRPr lang="en-US" altLang="ja-JP" sz="1400" dirty="0">
              <a:latin typeface="+mn-ea"/>
            </a:endParaRPr>
          </a:p>
          <a:p>
            <a:pPr marL="288000" indent="-108000"/>
            <a:r>
              <a:rPr lang="ja-JP" altLang="en-US" sz="1400" dirty="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cs typeface="Meiryo UI" pitchFamily="50" charset="-128"/>
              </a:rPr>
              <a:t>歴史と文化と自然が一体となった公園として「天王寺・阿倍野地区」「上町台地」のブランド力を発信する中心施設に。</a:t>
            </a:r>
            <a:endParaRPr lang="en-US" altLang="ja-JP" sz="1400" dirty="0">
              <a:latin typeface="ＭＳ Ｐ明朝" pitchFamily="18" charset="-128"/>
              <a:ea typeface="ＭＳ Ｐ明朝" pitchFamily="18" charset="-128"/>
              <a:cs typeface="Meiryo UI" pitchFamily="50" charset="-128"/>
            </a:endParaRPr>
          </a:p>
          <a:p>
            <a:pPr marL="288000" indent="-108000"/>
            <a:r>
              <a:rPr lang="ja-JP" altLang="en-US" sz="1400" dirty="0">
                <a:latin typeface="ＭＳ Ｐ明朝" pitchFamily="18" charset="-128"/>
                <a:ea typeface="ＭＳ Ｐ明朝" pitchFamily="18" charset="-128"/>
                <a:cs typeface="Meiryo UI" pitchFamily="50" charset="-128"/>
              </a:rPr>
              <a:t>・地域とともに新たな魅力を創出し発信し続ける公共空間として、立地特性も活かして、市民から観光客まで、子どもから高齢者まで、３世代が一緒に来園し、憩い・楽しみ・愛し・誇りに思う大阪の南のシンボルに。</a:t>
            </a:r>
          </a:p>
          <a:p>
            <a:pPr marL="216000" indent="-180000">
              <a:spcBef>
                <a:spcPts val="600"/>
              </a:spcBef>
            </a:pPr>
            <a:endParaRPr lang="en-US" altLang="ja-JP" sz="1400" dirty="0"/>
          </a:p>
        </p:txBody>
      </p:sp>
      <p:sp>
        <p:nvSpPr>
          <p:cNvPr id="91" name="正方形/長方形 90"/>
          <p:cNvSpPr/>
          <p:nvPr/>
        </p:nvSpPr>
        <p:spPr>
          <a:xfrm>
            <a:off x="1276745" y="1449768"/>
            <a:ext cx="2567069" cy="292182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ＭＳ Ｐゴシック" pitchFamily="50" charset="-128"/>
                <a:ea typeface="ＭＳ Ｐゴシック" pitchFamily="50" charset="-128"/>
              </a:rPr>
              <a:t>【</a:t>
            </a:r>
            <a:r>
              <a:rPr lang="ja-JP" altLang="en-US" sz="1200" dirty="0">
                <a:solidFill>
                  <a:schemeClr val="tx1"/>
                </a:solidFill>
                <a:latin typeface="ＭＳ Ｐゴシック" pitchFamily="50" charset="-128"/>
                <a:ea typeface="ＭＳ Ｐゴシック" pitchFamily="50" charset="-128"/>
              </a:rPr>
              <a:t>動物園（有料区域）</a:t>
            </a:r>
            <a:r>
              <a:rPr lang="en-US" altLang="ja-JP" sz="1200" dirty="0">
                <a:solidFill>
                  <a:schemeClr val="tx1"/>
                </a:solidFill>
                <a:latin typeface="ＭＳ Ｐゴシック" pitchFamily="50" charset="-128"/>
                <a:ea typeface="ＭＳ Ｐゴシック" pitchFamily="50" charset="-128"/>
              </a:rPr>
              <a:t>】</a:t>
            </a:r>
          </a:p>
          <a:p>
            <a:pPr marL="82800" indent="-82800"/>
            <a:r>
              <a:rPr lang="ja-JP" altLang="en-US" sz="1200" dirty="0">
                <a:solidFill>
                  <a:schemeClr val="tx1"/>
                </a:solidFill>
                <a:latin typeface="ＭＳ Ｐ明朝" pitchFamily="18" charset="-128"/>
                <a:ea typeface="ＭＳ Ｐ明朝" pitchFamily="18" charset="-128"/>
              </a:rPr>
              <a:t>・動物の行動を間近で見ることができる魅力的な展示手法により、感動を与える動物園と</a:t>
            </a:r>
            <a:r>
              <a:rPr lang="ja-JP" altLang="en-US" sz="1200" dirty="0" smtClean="0">
                <a:solidFill>
                  <a:schemeClr val="tx1"/>
                </a:solidFill>
                <a:latin typeface="ＭＳ Ｐ明朝" pitchFamily="18" charset="-128"/>
                <a:ea typeface="ＭＳ Ｐ明朝" pitchFamily="18" charset="-128"/>
              </a:rPr>
              <a:t>なる（</a:t>
            </a:r>
            <a:r>
              <a:rPr lang="en-US" altLang="ja-JP" sz="1200" dirty="0">
                <a:solidFill>
                  <a:schemeClr val="tx1"/>
                </a:solidFill>
                <a:latin typeface="ＭＳ Ｐ明朝" pitchFamily="18" charset="-128"/>
                <a:ea typeface="ＭＳ Ｐ明朝" pitchFamily="18" charset="-128"/>
              </a:rPr>
              <a:t>2020</a:t>
            </a:r>
            <a:r>
              <a:rPr lang="ja-JP" altLang="en-US" sz="1200" dirty="0" smtClean="0">
                <a:solidFill>
                  <a:schemeClr val="tx1"/>
                </a:solidFill>
                <a:latin typeface="ＭＳ Ｐ明朝" pitchFamily="18" charset="-128"/>
                <a:ea typeface="ＭＳ Ｐ明朝" pitchFamily="18" charset="-128"/>
              </a:rPr>
              <a:t>年度よりリニューアル第一弾としてペンギン・アシカ舎整備）</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・動物とのふれあいを通じて、好奇心を満たすことができる動物園となる</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年イベント広場整備）</a:t>
            </a:r>
            <a:endParaRPr lang="ja-JP" altLang="en-US"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・緑豊かな都心の空間を活用した良質なサービスや企画・プログラムを提供し、幅広い来園者が憩い楽しめる場となる</a:t>
            </a:r>
            <a:r>
              <a:rPr lang="ja-JP" altLang="en-US" sz="1200" dirty="0" smtClean="0">
                <a:solidFill>
                  <a:schemeClr val="tx1"/>
                </a:solidFill>
                <a:latin typeface="ＭＳ Ｐ明朝" pitchFamily="18" charset="-128"/>
                <a:ea typeface="ＭＳ Ｐ明朝" pitchFamily="18" charset="-128"/>
              </a:rPr>
              <a:t>。（テーマパークでの職員</a:t>
            </a:r>
            <a:r>
              <a:rPr lang="ja-JP" altLang="en-US" sz="1200" dirty="0">
                <a:solidFill>
                  <a:schemeClr val="tx1"/>
                </a:solidFill>
                <a:latin typeface="ＭＳ Ｐ明朝" pitchFamily="18" charset="-128"/>
                <a:ea typeface="ＭＳ Ｐ明朝" pitchFamily="18" charset="-128"/>
              </a:rPr>
              <a:t>研修を</a:t>
            </a:r>
            <a:r>
              <a:rPr lang="en-US" altLang="ja-JP" sz="1200" dirty="0">
                <a:solidFill>
                  <a:schemeClr val="tx1"/>
                </a:solidFill>
                <a:latin typeface="ＭＳ Ｐ明朝" pitchFamily="18" charset="-128"/>
                <a:ea typeface="ＭＳ Ｐ明朝" pitchFamily="18" charset="-128"/>
              </a:rPr>
              <a:t>2014</a:t>
            </a:r>
            <a:r>
              <a:rPr lang="ja-JP" altLang="en-US" sz="1200" dirty="0">
                <a:solidFill>
                  <a:schemeClr val="tx1"/>
                </a:solidFill>
                <a:latin typeface="ＭＳ Ｐ明朝" pitchFamily="18" charset="-128"/>
                <a:ea typeface="ＭＳ Ｐ明朝" pitchFamily="18" charset="-128"/>
              </a:rPr>
              <a:t>年に実施</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年よりナイト</a:t>
            </a:r>
            <a:r>
              <a:rPr lang="en-US" altLang="ja-JP" sz="1200" dirty="0" smtClean="0">
                <a:solidFill>
                  <a:schemeClr val="tx1"/>
                </a:solidFill>
                <a:latin typeface="ＭＳ Ｐ明朝" pitchFamily="18" charset="-128"/>
                <a:ea typeface="ＭＳ Ｐ明朝" pitchFamily="18" charset="-128"/>
              </a:rPr>
              <a:t>ZOO</a:t>
            </a:r>
            <a:r>
              <a:rPr lang="ja-JP" altLang="en-US" sz="1200" dirty="0" smtClean="0">
                <a:solidFill>
                  <a:schemeClr val="tx1"/>
                </a:solidFill>
                <a:latin typeface="ＭＳ Ｐ明朝" pitchFamily="18" charset="-128"/>
                <a:ea typeface="ＭＳ Ｐ明朝" pitchFamily="18" charset="-128"/>
              </a:rPr>
              <a:t>開催）</a:t>
            </a:r>
            <a:endParaRPr lang="en-US" altLang="ja-JP" sz="1200" dirty="0" smtClean="0">
              <a:solidFill>
                <a:schemeClr val="tx1"/>
              </a:solidFill>
              <a:latin typeface="ＭＳ Ｐ明朝" pitchFamily="18" charset="-128"/>
              <a:ea typeface="ＭＳ Ｐ明朝" pitchFamily="18" charset="-128"/>
            </a:endParaRPr>
          </a:p>
        </p:txBody>
      </p:sp>
      <p:grpSp>
        <p:nvGrpSpPr>
          <p:cNvPr id="2" name="グループ化 176"/>
          <p:cNvGrpSpPr/>
          <p:nvPr/>
        </p:nvGrpSpPr>
        <p:grpSpPr>
          <a:xfrm>
            <a:off x="3767106" y="1554271"/>
            <a:ext cx="4714428" cy="3678134"/>
            <a:chOff x="2470820" y="1580034"/>
            <a:chExt cx="4714428" cy="3678134"/>
          </a:xfrm>
        </p:grpSpPr>
        <p:grpSp>
          <p:nvGrpSpPr>
            <p:cNvPr id="3" name="グループ化 81"/>
            <p:cNvGrpSpPr/>
            <p:nvPr/>
          </p:nvGrpSpPr>
          <p:grpSpPr>
            <a:xfrm>
              <a:off x="2470820" y="1580034"/>
              <a:ext cx="4714428" cy="3678134"/>
              <a:chOff x="416496" y="1700808"/>
              <a:chExt cx="4714428" cy="3678134"/>
            </a:xfrm>
          </p:grpSpPr>
          <p:grpSp>
            <p:nvGrpSpPr>
              <p:cNvPr id="5" name="グループ化 72"/>
              <p:cNvGrpSpPr/>
              <p:nvPr/>
            </p:nvGrpSpPr>
            <p:grpSpPr>
              <a:xfrm>
                <a:off x="416496" y="1700808"/>
                <a:ext cx="4714428" cy="3678134"/>
                <a:chOff x="85526" y="2950822"/>
                <a:chExt cx="4714428" cy="3678134"/>
              </a:xfrm>
            </p:grpSpPr>
            <p:grpSp>
              <p:nvGrpSpPr>
                <p:cNvPr id="6" name="グループ化 141"/>
                <p:cNvGrpSpPr/>
                <p:nvPr/>
              </p:nvGrpSpPr>
              <p:grpSpPr>
                <a:xfrm>
                  <a:off x="85526" y="2957974"/>
                  <a:ext cx="4714428" cy="3670982"/>
                  <a:chOff x="85520" y="2847602"/>
                  <a:chExt cx="4714428" cy="3670982"/>
                </a:xfrm>
              </p:grpSpPr>
              <p:grpSp>
                <p:nvGrpSpPr>
                  <p:cNvPr id="7" name="グループ化 58"/>
                  <p:cNvGrpSpPr/>
                  <p:nvPr/>
                </p:nvGrpSpPr>
                <p:grpSpPr>
                  <a:xfrm>
                    <a:off x="85520" y="2847602"/>
                    <a:ext cx="4714428" cy="3670982"/>
                    <a:chOff x="1199980" y="836712"/>
                    <a:chExt cx="6734896" cy="5244259"/>
                  </a:xfrm>
                </p:grpSpPr>
                <p:grpSp>
                  <p:nvGrpSpPr>
                    <p:cNvPr id="9" name="グループ化 136"/>
                    <p:cNvGrpSpPr/>
                    <p:nvPr/>
                  </p:nvGrpSpPr>
                  <p:grpSpPr>
                    <a:xfrm>
                      <a:off x="1331640" y="836712"/>
                      <a:ext cx="6502323" cy="5244259"/>
                      <a:chOff x="1331640" y="836712"/>
                      <a:chExt cx="6502323" cy="5244259"/>
                    </a:xfrm>
                  </p:grpSpPr>
                  <p:grpSp>
                    <p:nvGrpSpPr>
                      <p:cNvPr id="10" name="グループ化 126"/>
                      <p:cNvGrpSpPr/>
                      <p:nvPr/>
                    </p:nvGrpSpPr>
                    <p:grpSpPr>
                      <a:xfrm>
                        <a:off x="1331640" y="836712"/>
                        <a:ext cx="6502323" cy="5244259"/>
                        <a:chOff x="1115616" y="1412776"/>
                        <a:chExt cx="6502323" cy="5244259"/>
                      </a:xfrm>
                    </p:grpSpPr>
                    <p:grpSp>
                      <p:nvGrpSpPr>
                        <p:cNvPr id="11" name="グループ化 67"/>
                        <p:cNvGrpSpPr>
                          <a:grpSpLocks noChangeAspect="1"/>
                        </p:cNvGrpSpPr>
                        <p:nvPr/>
                      </p:nvGrpSpPr>
                      <p:grpSpPr>
                        <a:xfrm>
                          <a:off x="1115616" y="1412776"/>
                          <a:ext cx="6502323" cy="5244259"/>
                          <a:chOff x="1763688" y="-1219716"/>
                          <a:chExt cx="9289032" cy="7491799"/>
                        </a:xfrm>
                      </p:grpSpPr>
                      <p:pic>
                        <p:nvPicPr>
                          <p:cNvPr id="142" name="ClipboardMapImage" descr="http://gis.ii.city.osaka.jp/gis/DownloadFile.ashx?imgfile=gemimg_1dca9aac-b8a6-4e41-aaa0-4193c1e011bb.png&amp;downloadType=imgfile&amp;isCB=1"/>
                          <p:cNvPicPr/>
                          <p:nvPr/>
                        </p:nvPicPr>
                        <p:blipFill>
                          <a:blip r:embed="rId3" cstate="email"/>
                          <a:srcRect/>
                          <a:stretch>
                            <a:fillRect/>
                          </a:stretch>
                        </p:blipFill>
                        <p:spPr bwMode="auto">
                          <a:xfrm>
                            <a:off x="1763688" y="-1219716"/>
                            <a:ext cx="4967094" cy="1702201"/>
                          </a:xfrm>
                          <a:prstGeom prst="rect">
                            <a:avLst/>
                          </a:prstGeom>
                          <a:noFill/>
                          <a:ln w="9525">
                            <a:noFill/>
                            <a:miter lim="800000"/>
                            <a:headEnd/>
                            <a:tailEnd/>
                          </a:ln>
                        </p:spPr>
                      </p:pic>
                      <p:grpSp>
                        <p:nvGrpSpPr>
                          <p:cNvPr id="12" name="グループ化 123"/>
                          <p:cNvGrpSpPr/>
                          <p:nvPr/>
                        </p:nvGrpSpPr>
                        <p:grpSpPr>
                          <a:xfrm>
                            <a:off x="1763688" y="-1219716"/>
                            <a:ext cx="9289032" cy="7491799"/>
                            <a:chOff x="795685" y="-1339430"/>
                            <a:chExt cx="9289032" cy="7491799"/>
                          </a:xfrm>
                        </p:grpSpPr>
                        <p:pic>
                          <p:nvPicPr>
                            <p:cNvPr id="144" name="ClipboardMapImage" descr="http://gis.ii.city.osaka.jp/gis/DownloadFile.ashx?imgfile=gemimg_011ef336-77b3-4fcc-bf64-379b4fc57bfb.png&amp;downloadType=imgfile&amp;isCB=1"/>
                            <p:cNvPicPr/>
                            <p:nvPr/>
                          </p:nvPicPr>
                          <p:blipFill>
                            <a:blip r:embed="rId4" cstate="email"/>
                            <a:srcRect/>
                            <a:stretch>
                              <a:fillRect/>
                            </a:stretch>
                          </p:blipFill>
                          <p:spPr bwMode="auto">
                            <a:xfrm>
                              <a:off x="5652120" y="-171400"/>
                              <a:ext cx="4432597" cy="1990233"/>
                            </a:xfrm>
                            <a:prstGeom prst="rect">
                              <a:avLst/>
                            </a:prstGeom>
                            <a:noFill/>
                            <a:ln w="9525">
                              <a:noFill/>
                              <a:miter lim="800000"/>
                              <a:headEnd/>
                              <a:tailEnd/>
                            </a:ln>
                          </p:spPr>
                        </p:pic>
                        <p:grpSp>
                          <p:nvGrpSpPr>
                            <p:cNvPr id="13" name="グループ化 31"/>
                            <p:cNvGrpSpPr/>
                            <p:nvPr/>
                          </p:nvGrpSpPr>
                          <p:grpSpPr>
                            <a:xfrm>
                              <a:off x="795685" y="-1339430"/>
                              <a:ext cx="9289032" cy="7491799"/>
                              <a:chOff x="795685" y="-1339430"/>
                              <a:chExt cx="9289032" cy="7491799"/>
                            </a:xfrm>
                          </p:grpSpPr>
                          <p:pic>
                            <p:nvPicPr>
                              <p:cNvPr id="146" name="ClipboardMapImage" descr="http://gis.ii.city.osaka.jp/gis/DownloadFile.ashx?imgfile=gemimg_6db9183b-6a25-4433-ad12-38f32308a714.png&amp;downloadType=imgfile&amp;isCB=1"/>
                              <p:cNvPicPr/>
                              <p:nvPr/>
                            </p:nvPicPr>
                            <p:blipFill>
                              <a:blip r:embed="rId5" cstate="email"/>
                              <a:srcRect/>
                              <a:stretch>
                                <a:fillRect/>
                              </a:stretch>
                            </p:blipFill>
                            <p:spPr bwMode="auto">
                              <a:xfrm>
                                <a:off x="5604414" y="-1339430"/>
                                <a:ext cx="4480303" cy="1742405"/>
                              </a:xfrm>
                              <a:prstGeom prst="rect">
                                <a:avLst/>
                              </a:prstGeom>
                              <a:noFill/>
                              <a:ln w="9525">
                                <a:noFill/>
                                <a:miter lim="800000"/>
                                <a:headEnd/>
                                <a:tailEnd/>
                              </a:ln>
                            </p:spPr>
                          </p:pic>
                          <p:grpSp>
                            <p:nvGrpSpPr>
                              <p:cNvPr id="14" name="グループ化 29"/>
                              <p:cNvGrpSpPr/>
                              <p:nvPr/>
                            </p:nvGrpSpPr>
                            <p:grpSpPr>
                              <a:xfrm>
                                <a:off x="795685" y="-1107504"/>
                                <a:ext cx="9289032" cy="7259873"/>
                                <a:chOff x="795685" y="-1107504"/>
                                <a:chExt cx="9289032" cy="7259873"/>
                              </a:xfrm>
                            </p:grpSpPr>
                            <p:pic>
                              <p:nvPicPr>
                                <p:cNvPr id="148" name="ClipboardMapImage" descr="http://gis.ii.city.osaka.jp/gis/DownloadFile.ashx?imgfile=gemimg_4aee8df4-f8d9-41a3-ba8d-4155eacd308f.png&amp;downloadType=imgfile&amp;isCB=1"/>
                                <p:cNvPicPr/>
                                <p:nvPr/>
                              </p:nvPicPr>
                              <p:blipFill>
                                <a:blip r:embed="rId6" cstate="email"/>
                                <a:srcRect/>
                                <a:stretch>
                                  <a:fillRect/>
                                </a:stretch>
                              </p:blipFill>
                              <p:spPr bwMode="auto">
                                <a:xfrm>
                                  <a:off x="5716626" y="1117690"/>
                                  <a:ext cx="4368091" cy="1990233"/>
                                </a:xfrm>
                                <a:prstGeom prst="rect">
                                  <a:avLst/>
                                </a:prstGeom>
                                <a:noFill/>
                                <a:ln w="9525">
                                  <a:noFill/>
                                  <a:miter lim="800000"/>
                                  <a:headEnd/>
                                  <a:tailEnd/>
                                </a:ln>
                              </p:spPr>
                            </p:pic>
                            <p:grpSp>
                              <p:nvGrpSpPr>
                                <p:cNvPr id="15" name="グループ化 27"/>
                                <p:cNvGrpSpPr/>
                                <p:nvPr/>
                              </p:nvGrpSpPr>
                              <p:grpSpPr>
                                <a:xfrm>
                                  <a:off x="795685" y="-1107504"/>
                                  <a:ext cx="9289032" cy="7259873"/>
                                  <a:chOff x="795685" y="-1107504"/>
                                  <a:chExt cx="9289032" cy="7259873"/>
                                </a:xfrm>
                              </p:grpSpPr>
                              <p:grpSp>
                                <p:nvGrpSpPr>
                                  <p:cNvPr id="16" name="グループ化 25"/>
                                  <p:cNvGrpSpPr/>
                                  <p:nvPr/>
                                </p:nvGrpSpPr>
                                <p:grpSpPr>
                                  <a:xfrm>
                                    <a:off x="795685" y="-1107504"/>
                                    <a:ext cx="9289032" cy="7259873"/>
                                    <a:chOff x="795685" y="-1107504"/>
                                    <a:chExt cx="9289032" cy="7259873"/>
                                  </a:xfrm>
                                </p:grpSpPr>
                                <p:grpSp>
                                  <p:nvGrpSpPr>
                                    <p:cNvPr id="17" name="グループ化 23"/>
                                    <p:cNvGrpSpPr/>
                                    <p:nvPr/>
                                  </p:nvGrpSpPr>
                                  <p:grpSpPr>
                                    <a:xfrm>
                                      <a:off x="795685" y="-1107504"/>
                                      <a:ext cx="9289032" cy="7259873"/>
                                      <a:chOff x="795685" y="-1107504"/>
                                      <a:chExt cx="9289032" cy="7259873"/>
                                    </a:xfrm>
                                  </p:grpSpPr>
                                  <p:grpSp>
                                    <p:nvGrpSpPr>
                                      <p:cNvPr id="18" name="グループ化 21"/>
                                      <p:cNvGrpSpPr/>
                                      <p:nvPr/>
                                    </p:nvGrpSpPr>
                                    <p:grpSpPr>
                                      <a:xfrm>
                                        <a:off x="795685" y="-1107504"/>
                                        <a:ext cx="7736755" cy="7259873"/>
                                        <a:chOff x="795685" y="-1107504"/>
                                        <a:chExt cx="7736755" cy="7259873"/>
                                      </a:xfrm>
                                    </p:grpSpPr>
                                    <p:pic>
                                      <p:nvPicPr>
                                        <p:cNvPr id="156" name="ClipboardMapImage" descr="http://gis.ii.city.osaka.jp/gis/DownloadFile.ashx?imgfile=gemimg_96aeb192-6b87-44fc-b57e-2069fb7d382d.png&amp;downloadType=imgfile&amp;isCB=1"/>
                                        <p:cNvPicPr/>
                                        <p:nvPr/>
                                      </p:nvPicPr>
                                      <p:blipFill>
                                        <a:blip r:embed="rId7" cstate="email"/>
                                        <a:srcRect/>
                                        <a:stretch>
                                          <a:fillRect/>
                                        </a:stretch>
                                      </p:blipFill>
                                      <p:spPr bwMode="auto">
                                        <a:xfrm>
                                          <a:off x="795685" y="4162136"/>
                                          <a:ext cx="4823976" cy="1990233"/>
                                        </a:xfrm>
                                        <a:prstGeom prst="rect">
                                          <a:avLst/>
                                        </a:prstGeom>
                                        <a:noFill/>
                                        <a:ln w="9525">
                                          <a:noFill/>
                                          <a:miter lim="800000"/>
                                          <a:headEnd/>
                                          <a:tailEnd/>
                                        </a:ln>
                                      </p:spPr>
                                    </p:pic>
                                    <p:grpSp>
                                      <p:nvGrpSpPr>
                                        <p:cNvPr id="19" name="グループ化 19"/>
                                        <p:cNvGrpSpPr/>
                                        <p:nvPr/>
                                      </p:nvGrpSpPr>
                                      <p:grpSpPr>
                                        <a:xfrm>
                                          <a:off x="795685" y="-1107504"/>
                                          <a:ext cx="7736755" cy="7256906"/>
                                          <a:chOff x="795685" y="-1107504"/>
                                          <a:chExt cx="7736755" cy="7256906"/>
                                        </a:xfrm>
                                      </p:grpSpPr>
                                      <p:pic>
                                        <p:nvPicPr>
                                          <p:cNvPr id="158" name="ClipboardMapImage" descr="http://gis.ii.city.osaka.jp/gis/DownloadFile.ashx?imgfile=gemimg_8f98790f-342e-4c12-8194-ca0dc705edae.png&amp;downloadType=imgfile&amp;isCB=1"/>
                                          <p:cNvPicPr/>
                                          <p:nvPr/>
                                        </p:nvPicPr>
                                        <p:blipFill>
                                          <a:blip r:embed="rId8" cstate="email"/>
                                          <a:srcRect/>
                                          <a:stretch>
                                            <a:fillRect/>
                                          </a:stretch>
                                        </p:blipFill>
                                        <p:spPr bwMode="auto">
                                          <a:xfrm>
                                            <a:off x="795685" y="1488532"/>
                                            <a:ext cx="4913257" cy="1990233"/>
                                          </a:xfrm>
                                          <a:prstGeom prst="rect">
                                            <a:avLst/>
                                          </a:prstGeom>
                                          <a:noFill/>
                                          <a:ln w="9525">
                                            <a:noFill/>
                                            <a:miter lim="800000"/>
                                            <a:headEnd/>
                                            <a:tailEnd/>
                                          </a:ln>
                                        </p:spPr>
                                      </p:pic>
                                      <p:grpSp>
                                        <p:nvGrpSpPr>
                                          <p:cNvPr id="20" name="グループ化 17"/>
                                          <p:cNvGrpSpPr/>
                                          <p:nvPr/>
                                        </p:nvGrpSpPr>
                                        <p:grpSpPr>
                                          <a:xfrm>
                                            <a:off x="795685" y="-1107504"/>
                                            <a:ext cx="7736755" cy="7256906"/>
                                            <a:chOff x="795685" y="-1107504"/>
                                            <a:chExt cx="7736755" cy="7256906"/>
                                          </a:xfrm>
                                        </p:grpSpPr>
                                        <p:pic>
                                          <p:nvPicPr>
                                            <p:cNvPr id="160" name="ClipboardMapImage" descr="http://gis.ii.city.osaka.jp/gis/DownloadFile.ashx?imgfile=gemimg_9acbb87a-9a03-4af4-9893-e17e622a9bd3.png&amp;downloadType=imgfile&amp;isCB=1"/>
                                            <p:cNvPicPr/>
                                            <p:nvPr/>
                                          </p:nvPicPr>
                                          <p:blipFill>
                                            <a:blip r:embed="rId9" cstate="email"/>
                                            <a:srcRect/>
                                            <a:stretch>
                                              <a:fillRect/>
                                            </a:stretch>
                                          </p:blipFill>
                                          <p:spPr bwMode="auto">
                                            <a:xfrm>
                                              <a:off x="795685" y="2826684"/>
                                              <a:ext cx="5054647" cy="1990233"/>
                                            </a:xfrm>
                                            <a:prstGeom prst="rect">
                                              <a:avLst/>
                                            </a:prstGeom>
                                            <a:noFill/>
                                            <a:ln w="9525">
                                              <a:noFill/>
                                              <a:miter lim="800000"/>
                                              <a:headEnd/>
                                              <a:tailEnd/>
                                            </a:ln>
                                          </p:spPr>
                                        </p:pic>
                                        <p:grpSp>
                                          <p:nvGrpSpPr>
                                            <p:cNvPr id="21" name="グループ化 15"/>
                                            <p:cNvGrpSpPr/>
                                            <p:nvPr/>
                                          </p:nvGrpSpPr>
                                          <p:grpSpPr>
                                            <a:xfrm>
                                              <a:off x="795685" y="-1107504"/>
                                              <a:ext cx="7736755" cy="7256906"/>
                                              <a:chOff x="795685" y="-1107504"/>
                                              <a:chExt cx="7736755" cy="7256906"/>
                                            </a:xfrm>
                                          </p:grpSpPr>
                                          <p:grpSp>
                                            <p:nvGrpSpPr>
                                              <p:cNvPr id="22" name="グループ化 13"/>
                                              <p:cNvGrpSpPr/>
                                              <p:nvPr/>
                                            </p:nvGrpSpPr>
                                            <p:grpSpPr>
                                              <a:xfrm>
                                                <a:off x="795685" y="-1107504"/>
                                                <a:ext cx="7736755" cy="6797517"/>
                                                <a:chOff x="723677" y="-387424"/>
                                                <a:chExt cx="7736755" cy="6797517"/>
                                              </a:xfrm>
                                            </p:grpSpPr>
                                            <p:grpSp>
                                              <p:nvGrpSpPr>
                                                <p:cNvPr id="23" name="グループ化 10"/>
                                                <p:cNvGrpSpPr/>
                                                <p:nvPr/>
                                              </p:nvGrpSpPr>
                                              <p:grpSpPr>
                                                <a:xfrm>
                                                  <a:off x="723677" y="-387424"/>
                                                  <a:ext cx="7736755" cy="5277845"/>
                                                  <a:chOff x="435645" y="764704"/>
                                                  <a:chExt cx="7736755" cy="5277845"/>
                                                </a:xfrm>
                                              </p:grpSpPr>
                                              <p:grpSp>
                                                <p:nvGrpSpPr>
                                                  <p:cNvPr id="24" name="グループ化 8"/>
                                                  <p:cNvGrpSpPr/>
                                                  <p:nvPr/>
                                                </p:nvGrpSpPr>
                                                <p:grpSpPr>
                                                  <a:xfrm>
                                                    <a:off x="435645" y="764704"/>
                                                    <a:ext cx="7736755" cy="3804687"/>
                                                    <a:chOff x="435645" y="764704"/>
                                                    <a:chExt cx="7736755" cy="3804685"/>
                                                  </a:xfrm>
                                                </p:grpSpPr>
                                                <p:grpSp>
                                                  <p:nvGrpSpPr>
                                                    <p:cNvPr id="25" name="グループ化 6"/>
                                                    <p:cNvGrpSpPr/>
                                                    <p:nvPr/>
                                                  </p:nvGrpSpPr>
                                                  <p:grpSpPr>
                                                    <a:xfrm>
                                                      <a:off x="435645" y="764704"/>
                                                      <a:ext cx="7736755" cy="3044475"/>
                                                      <a:chOff x="847441" y="1772816"/>
                                                      <a:chExt cx="7736755" cy="3044475"/>
                                                    </a:xfrm>
                                                  </p:grpSpPr>
                                                  <p:pic>
                                                    <p:nvPicPr>
                                                      <p:cNvPr id="170" name="ClipboardMapImage" descr="http://gis.ii.city.osaka.jp/gis/DownloadFile.ashx?imgfile=gemimg_965352e6-6340-4622-9fed-558981e5d70b.png&amp;downloadType=imgfile&amp;isCB=1"/>
                                                      <p:cNvPicPr/>
                                                      <p:nvPr/>
                                                    </p:nvPicPr>
                                                    <p:blipFill>
                                                      <a:blip r:embed="rId10" cstate="email"/>
                                                      <a:srcRect/>
                                                      <a:stretch>
                                                        <a:fillRect/>
                                                      </a:stretch>
                                                    </p:blipFill>
                                                    <p:spPr bwMode="auto">
                                                      <a:xfrm>
                                                        <a:off x="1835696" y="1772816"/>
                                                        <a:ext cx="5400040" cy="1558185"/>
                                                      </a:xfrm>
                                                      <a:prstGeom prst="rect">
                                                        <a:avLst/>
                                                      </a:prstGeom>
                                                      <a:noFill/>
                                                      <a:ln w="9525">
                                                        <a:noFill/>
                                                        <a:miter lim="800000"/>
                                                        <a:headEnd/>
                                                        <a:tailEnd/>
                                                      </a:ln>
                                                    </p:spPr>
                                                  </p:pic>
                                                  <p:pic>
                                                    <p:nvPicPr>
                                                      <p:cNvPr id="171" name="ClipboardMapImage" descr="http://gis.ii.city.osaka.jp/gis/DownloadFile.ashx?imgfile=gemimg_e2ac1940-f7fe-4665-98d4-e31130d36f5e.png&amp;downloadType=imgfile&amp;isCB=1"/>
                                                      <p:cNvPicPr/>
                                                      <p:nvPr/>
                                                    </p:nvPicPr>
                                                    <p:blipFill>
                                                      <a:blip r:embed="rId11" cstate="email"/>
                                                      <a:srcRect/>
                                                      <a:stretch>
                                                        <a:fillRect/>
                                                      </a:stretch>
                                                    </p:blipFill>
                                                    <p:spPr bwMode="auto">
                                                      <a:xfrm>
                                                        <a:off x="847441" y="2827058"/>
                                                        <a:ext cx="5287923" cy="1990233"/>
                                                      </a:xfrm>
                                                      <a:prstGeom prst="rect">
                                                        <a:avLst/>
                                                      </a:prstGeom>
                                                      <a:noFill/>
                                                      <a:ln w="9525">
                                                        <a:noFill/>
                                                        <a:miter lim="800000"/>
                                                        <a:headEnd/>
                                                        <a:tailEnd/>
                                                      </a:ln>
                                                    </p:spPr>
                                                  </p:pic>
                                                  <p:pic>
                                                    <p:nvPicPr>
                                                      <p:cNvPr id="172" name="ClipboardMapImage" descr="http://gis.ii.city.osaka.jp/gis/DownloadFile.ashx?imgfile=gemimg_13b689e4-d8e9-4d66-93aa-e038c4cf0e88.png&amp;downloadType=imgfile&amp;isCB=1"/>
                                                      <p:cNvPicPr/>
                                                      <p:nvPr/>
                                                    </p:nvPicPr>
                                                    <p:blipFill>
                                                      <a:blip r:embed="rId12" cstate="email"/>
                                                      <a:srcRect/>
                                                      <a:stretch>
                                                        <a:fillRect/>
                                                      </a:stretch>
                                                    </p:blipFill>
                                                    <p:spPr bwMode="auto">
                                                      <a:xfrm>
                                                        <a:off x="3635895" y="2276873"/>
                                                        <a:ext cx="4948301" cy="1990233"/>
                                                      </a:xfrm>
                                                      <a:prstGeom prst="rect">
                                                        <a:avLst/>
                                                      </a:prstGeom>
                                                      <a:noFill/>
                                                      <a:ln w="9525">
                                                        <a:noFill/>
                                                        <a:miter lim="800000"/>
                                                        <a:headEnd/>
                                                        <a:tailEnd/>
                                                      </a:ln>
                                                    </p:spPr>
                                                  </p:pic>
                                                </p:grpSp>
                                                <p:pic>
                                                  <p:nvPicPr>
                                                    <p:cNvPr id="169" name="ClipboardMapImage" descr="http://gis.ii.city.osaka.jp/gis/DownloadFile.ashx?imgfile=gemimg_55538eea-8ba7-4dcd-8622-09b2743ed841.png&amp;downloadType=imgfile&amp;isCB=1"/>
                                                    <p:cNvPicPr/>
                                                    <p:nvPr/>
                                                  </p:nvPicPr>
                                                  <p:blipFill>
                                                    <a:blip r:embed="rId13" cstate="email"/>
                                                    <a:srcRect/>
                                                    <a:stretch>
                                                      <a:fillRect/>
                                                    </a:stretch>
                                                  </p:blipFill>
                                                  <p:spPr bwMode="auto">
                                                    <a:xfrm>
                                                      <a:off x="3149092" y="2579156"/>
                                                      <a:ext cx="5023308" cy="1990233"/>
                                                    </a:xfrm>
                                                    <a:prstGeom prst="rect">
                                                      <a:avLst/>
                                                    </a:prstGeom>
                                                    <a:noFill/>
                                                    <a:ln w="9525">
                                                      <a:noFill/>
                                                      <a:miter lim="800000"/>
                                                      <a:headEnd/>
                                                      <a:tailEnd/>
                                                    </a:ln>
                                                  </p:spPr>
                                                </p:pic>
                                              </p:grpSp>
                                              <p:pic>
                                                <p:nvPicPr>
                                                  <p:cNvPr id="167" name="ClipboardMapImage" descr="http://gis.ii.city.osaka.jp/gis/DownloadFile.ashx?imgfile=gemimg_64b8d3ee-6a5c-4230-9d04-e71a30a830ab.png&amp;downloadType=imgfile&amp;isCB=1"/>
                                                  <p:cNvPicPr/>
                                                  <p:nvPr/>
                                                </p:nvPicPr>
                                                <p:blipFill>
                                                  <a:blip r:embed="rId14" cstate="email"/>
                                                  <a:srcRect/>
                                                  <a:stretch>
                                                    <a:fillRect/>
                                                  </a:stretch>
                                                </p:blipFill>
                                                <p:spPr bwMode="auto">
                                                  <a:xfrm>
                                                    <a:off x="3042206" y="4052316"/>
                                                    <a:ext cx="5130194" cy="1990233"/>
                                                  </a:xfrm>
                                                  <a:prstGeom prst="rect">
                                                    <a:avLst/>
                                                  </a:prstGeom>
                                                  <a:noFill/>
                                                  <a:ln w="9525">
                                                    <a:noFill/>
                                                    <a:miter lim="800000"/>
                                                    <a:headEnd/>
                                                    <a:tailEnd/>
                                                  </a:ln>
                                                </p:spPr>
                                              </p:pic>
                                            </p:grpSp>
                                            <p:pic>
                                              <p:nvPicPr>
                                                <p:cNvPr id="165" name="ClipboardMapImage" descr="http://gis.ii.city.osaka.jp/gis/DownloadFile.ashx?imgfile=gemimg_de3ce784-4224-4d72-acac-58672047dcc5.png&amp;downloadType=imgfile&amp;isCB=1"/>
                                                <p:cNvPicPr/>
                                                <p:nvPr/>
                                              </p:nvPicPr>
                                              <p:blipFill>
                                                <a:blip r:embed="rId15" cstate="email"/>
                                                <a:srcRect/>
                                                <a:stretch>
                                                  <a:fillRect/>
                                                </a:stretch>
                                              </p:blipFill>
                                              <p:spPr bwMode="auto">
                                                <a:xfrm>
                                                  <a:off x="3347864" y="4419860"/>
                                                  <a:ext cx="5112568" cy="1990233"/>
                                                </a:xfrm>
                                                <a:prstGeom prst="rect">
                                                  <a:avLst/>
                                                </a:prstGeom>
                                                <a:noFill/>
                                                <a:ln w="9525">
                                                  <a:noFill/>
                                                  <a:miter lim="800000"/>
                                                  <a:headEnd/>
                                                  <a:tailEnd/>
                                                </a:ln>
                                              </p:spPr>
                                            </p:pic>
                                          </p:grpSp>
                                          <p:pic>
                                            <p:nvPicPr>
                                              <p:cNvPr id="163" name="ClipboardMapImage" descr="http://gis.ii.city.osaka.jp/gis/DownloadFile.ashx?imgfile=gemimg_73b9863c-4928-411e-9c59-8bb9bd84745b.png&amp;downloadType=imgfile&amp;isCB=1"/>
                                              <p:cNvPicPr/>
                                              <p:nvPr/>
                                            </p:nvPicPr>
                                            <p:blipFill>
                                              <a:blip r:embed="rId16" cstate="email"/>
                                              <a:srcRect/>
                                              <a:stretch>
                                                <a:fillRect/>
                                              </a:stretch>
                                            </p:blipFill>
                                            <p:spPr bwMode="auto">
                                              <a:xfrm>
                                                <a:off x="3445750" y="4491868"/>
                                                <a:ext cx="5086690" cy="1657534"/>
                                              </a:xfrm>
                                              <a:prstGeom prst="rect">
                                                <a:avLst/>
                                              </a:prstGeom>
                                              <a:noFill/>
                                              <a:ln w="9525">
                                                <a:noFill/>
                                                <a:miter lim="800000"/>
                                                <a:headEnd/>
                                                <a:tailEnd/>
                                              </a:ln>
                                            </p:spPr>
                                          </p:pic>
                                        </p:grpSp>
                                      </p:grpSp>
                                    </p:grpSp>
                                  </p:grpSp>
                                  <p:pic>
                                    <p:nvPicPr>
                                      <p:cNvPr id="155" name="ClipboardMapImage" descr="http://gis.ii.city.osaka.jp/gis/DownloadFile.ashx?imgfile=gemimg_fb05ac58-dd91-4b01-ade2-9ac500916cb3.png&amp;downloadType=imgfile&amp;isCB=1"/>
                                      <p:cNvPicPr/>
                                      <p:nvPr/>
                                    </p:nvPicPr>
                                    <p:blipFill>
                                      <a:blip r:embed="rId17" cstate="email"/>
                                      <a:srcRect/>
                                      <a:stretch>
                                        <a:fillRect/>
                                      </a:stretch>
                                    </p:blipFill>
                                    <p:spPr bwMode="auto">
                                      <a:xfrm>
                                        <a:off x="5729915" y="4918420"/>
                                        <a:ext cx="4354802" cy="1230982"/>
                                      </a:xfrm>
                                      <a:prstGeom prst="rect">
                                        <a:avLst/>
                                      </a:prstGeom>
                                      <a:noFill/>
                                      <a:ln w="9525">
                                        <a:noFill/>
                                        <a:miter lim="800000"/>
                                        <a:headEnd/>
                                        <a:tailEnd/>
                                      </a:ln>
                                    </p:spPr>
                                  </p:pic>
                                </p:grpSp>
                                <p:pic>
                                  <p:nvPicPr>
                                    <p:cNvPr id="153" name="ClipboardMapImage" descr="http://gis.ii.city.osaka.jp/gis/DownloadFile.ashx?imgfile=gemimg_2cc7b8f9-552c-4f6a-a73a-14859a392df4.png&amp;downloadType=imgfile&amp;isCB=1"/>
                                    <p:cNvPicPr/>
                                    <p:nvPr/>
                                  </p:nvPicPr>
                                  <p:blipFill>
                                    <a:blip r:embed="rId18" cstate="email"/>
                                    <a:srcRect/>
                                    <a:stretch>
                                      <a:fillRect/>
                                    </a:stretch>
                                  </p:blipFill>
                                  <p:spPr bwMode="auto">
                                    <a:xfrm>
                                      <a:off x="5835891" y="3797440"/>
                                      <a:ext cx="4248826" cy="1990233"/>
                                    </a:xfrm>
                                    <a:prstGeom prst="rect">
                                      <a:avLst/>
                                    </a:prstGeom>
                                    <a:noFill/>
                                    <a:ln w="9525">
                                      <a:noFill/>
                                      <a:miter lim="800000"/>
                                      <a:headEnd/>
                                      <a:tailEnd/>
                                    </a:ln>
                                  </p:spPr>
                                </p:pic>
                              </p:grpSp>
                              <p:pic>
                                <p:nvPicPr>
                                  <p:cNvPr id="151" name="ClipboardMapImage" descr="http://gis.ii.city.osaka.jp/gis/DownloadFile.ashx?imgfile=gemimg_3cab98e9-4f14-4199-ad8a-b2d1c00c2715.png&amp;downloadType=imgfile&amp;isCB=1"/>
                                  <p:cNvPicPr/>
                                  <p:nvPr/>
                                </p:nvPicPr>
                                <p:blipFill>
                                  <a:blip r:embed="rId19" cstate="email"/>
                                  <a:srcRect/>
                                  <a:stretch>
                                    <a:fillRect/>
                                  </a:stretch>
                                </p:blipFill>
                                <p:spPr bwMode="auto">
                                  <a:xfrm>
                                    <a:off x="5740479" y="2508798"/>
                                    <a:ext cx="4344238" cy="1990233"/>
                                  </a:xfrm>
                                  <a:prstGeom prst="rect">
                                    <a:avLst/>
                                  </a:prstGeom>
                                  <a:noFill/>
                                  <a:ln w="9525">
                                    <a:noFill/>
                                    <a:miter lim="800000"/>
                                    <a:headEnd/>
                                    <a:tailEnd/>
                                  </a:ln>
                                </p:spPr>
                              </p:pic>
                            </p:grpSp>
                          </p:grpSp>
                        </p:grpSp>
                      </p:grpSp>
                    </p:grpSp>
                    <p:sp>
                      <p:nvSpPr>
                        <p:cNvPr id="140" name="フリーフォーム 139"/>
                        <p:cNvSpPr/>
                        <p:nvPr/>
                      </p:nvSpPr>
                      <p:spPr>
                        <a:xfrm>
                          <a:off x="1441094" y="1543507"/>
                          <a:ext cx="1887322" cy="2969971"/>
                        </a:xfrm>
                        <a:custGeom>
                          <a:avLst/>
                          <a:gdLst>
                            <a:gd name="connsiteX0" fmla="*/ 731520 w 1887322"/>
                            <a:gd name="connsiteY0" fmla="*/ 0 h 2969971"/>
                            <a:gd name="connsiteX1" fmla="*/ 1887322 w 1887322"/>
                            <a:gd name="connsiteY1" fmla="*/ 285293 h 2969971"/>
                            <a:gd name="connsiteX2" fmla="*/ 1119226 w 1887322"/>
                            <a:gd name="connsiteY2" fmla="*/ 2969971 h 2969971"/>
                            <a:gd name="connsiteX3" fmla="*/ 43892 w 1887322"/>
                            <a:gd name="connsiteY3" fmla="*/ 2626157 h 2969971"/>
                            <a:gd name="connsiteX4" fmla="*/ 0 w 1887322"/>
                            <a:gd name="connsiteY4" fmla="*/ 2538375 h 2969971"/>
                            <a:gd name="connsiteX5" fmla="*/ 731520 w 1887322"/>
                            <a:gd name="connsiteY5" fmla="*/ 0 h 296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322" h="2969971">
                              <a:moveTo>
                                <a:pt x="731520" y="0"/>
                              </a:moveTo>
                              <a:lnTo>
                                <a:pt x="1887322" y="285293"/>
                              </a:lnTo>
                              <a:lnTo>
                                <a:pt x="1119226" y="2969971"/>
                              </a:lnTo>
                              <a:lnTo>
                                <a:pt x="43892" y="2626157"/>
                              </a:lnTo>
                              <a:lnTo>
                                <a:pt x="0" y="2538375"/>
                              </a:lnTo>
                              <a:lnTo>
                                <a:pt x="731520"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141" name="フリーフォーム 140"/>
                        <p:cNvSpPr/>
                        <p:nvPr/>
                      </p:nvSpPr>
                      <p:spPr>
                        <a:xfrm>
                          <a:off x="5511521" y="5958673"/>
                          <a:ext cx="929472" cy="638070"/>
                        </a:xfrm>
                        <a:custGeom>
                          <a:avLst/>
                          <a:gdLst>
                            <a:gd name="connsiteX0" fmla="*/ 120580 w 929472"/>
                            <a:gd name="connsiteY0" fmla="*/ 0 h 638070"/>
                            <a:gd name="connsiteX1" fmla="*/ 929472 w 929472"/>
                            <a:gd name="connsiteY1" fmla="*/ 251208 h 638070"/>
                            <a:gd name="connsiteX2" fmla="*/ 803868 w 929472"/>
                            <a:gd name="connsiteY2" fmla="*/ 638070 h 638070"/>
                            <a:gd name="connsiteX3" fmla="*/ 0 w 929472"/>
                            <a:gd name="connsiteY3" fmla="*/ 432079 h 638070"/>
                            <a:gd name="connsiteX4" fmla="*/ 120580 w 929472"/>
                            <a:gd name="connsiteY4" fmla="*/ 0 h 63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472" h="638070">
                              <a:moveTo>
                                <a:pt x="120580" y="0"/>
                              </a:moveTo>
                              <a:lnTo>
                                <a:pt x="929472" y="251208"/>
                              </a:lnTo>
                              <a:lnTo>
                                <a:pt x="803868" y="638070"/>
                              </a:lnTo>
                              <a:lnTo>
                                <a:pt x="0" y="432079"/>
                              </a:lnTo>
                              <a:lnTo>
                                <a:pt x="120580"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36" name="テキスト ボックス 135"/>
                      <p:cNvSpPr txBox="1"/>
                      <p:nvPr/>
                    </p:nvSpPr>
                    <p:spPr>
                      <a:xfrm>
                        <a:off x="1990268" y="2373813"/>
                        <a:ext cx="864096" cy="329760"/>
                      </a:xfrm>
                      <a:prstGeom prst="rect">
                        <a:avLst/>
                      </a:prstGeom>
                      <a:noFill/>
                    </p:spPr>
                    <p:txBody>
                      <a:bodyPr wrap="square" rtlCol="0">
                        <a:spAutoFit/>
                      </a:bodyPr>
                      <a:lstStyle/>
                      <a:p>
                        <a:r>
                          <a:rPr lang="ja-JP" altLang="en-US" sz="900" dirty="0">
                            <a:latin typeface="+mn-ea"/>
                          </a:rPr>
                          <a:t>新世界</a:t>
                        </a:r>
                      </a:p>
                    </p:txBody>
                  </p:sp>
                  <p:pic>
                    <p:nvPicPr>
                      <p:cNvPr id="137" name="Picture 2" descr="C:\Users\i9551050\AppData\Local\Microsoft\Windows\Temporary Internet Files\Content.IE5\Z8TAGPVC\MC900046108[1].wmf"/>
                      <p:cNvPicPr>
                        <a:picLocks noChangeAspect="1" noChangeArrowheads="1"/>
                      </p:cNvPicPr>
                      <p:nvPr/>
                    </p:nvPicPr>
                    <p:blipFill>
                      <a:blip r:embed="rId20" cstate="email"/>
                      <a:srcRect/>
                      <a:stretch>
                        <a:fillRect/>
                      </a:stretch>
                    </p:blipFill>
                    <p:spPr bwMode="auto">
                      <a:xfrm>
                        <a:off x="1403649" y="1125322"/>
                        <a:ext cx="602590" cy="907998"/>
                      </a:xfrm>
                      <a:prstGeom prst="rect">
                        <a:avLst/>
                      </a:prstGeom>
                      <a:noFill/>
                    </p:spPr>
                  </p:pic>
                  <p:sp>
                    <p:nvSpPr>
                      <p:cNvPr id="138" name="テキスト ボックス 137"/>
                      <p:cNvSpPr txBox="1"/>
                      <p:nvPr/>
                    </p:nvSpPr>
                    <p:spPr>
                      <a:xfrm>
                        <a:off x="5799535" y="5441328"/>
                        <a:ext cx="1368153" cy="527617"/>
                      </a:xfrm>
                      <a:prstGeom prst="rect">
                        <a:avLst/>
                      </a:prstGeom>
                      <a:noFill/>
                    </p:spPr>
                    <p:txBody>
                      <a:bodyPr wrap="square" rtlCol="0">
                        <a:spAutoFit/>
                      </a:bodyPr>
                      <a:lstStyle/>
                      <a:p>
                        <a:r>
                          <a:rPr lang="ja-JP" altLang="en-US" sz="900" dirty="0">
                            <a:latin typeface="+mn-ea"/>
                          </a:rPr>
                          <a:t>あべの</a:t>
                        </a:r>
                        <a:endParaRPr lang="en-US" altLang="ja-JP" sz="900" dirty="0">
                          <a:latin typeface="+mn-ea"/>
                        </a:endParaRPr>
                      </a:p>
                      <a:p>
                        <a:r>
                          <a:rPr lang="ja-JP" altLang="en-US" sz="900" dirty="0">
                            <a:latin typeface="+mn-ea"/>
                          </a:rPr>
                          <a:t>ハルカス</a:t>
                        </a:r>
                      </a:p>
                    </p:txBody>
                  </p:sp>
                </p:grpSp>
                <p:sp>
                  <p:nvSpPr>
                    <p:cNvPr id="133" name="テキスト ボックス 132"/>
                    <p:cNvSpPr txBox="1"/>
                    <p:nvPr/>
                  </p:nvSpPr>
                  <p:spPr>
                    <a:xfrm>
                      <a:off x="1199980" y="4077073"/>
                      <a:ext cx="1507320" cy="483648"/>
                    </a:xfrm>
                    <a:prstGeom prst="rect">
                      <a:avLst/>
                    </a:prstGeom>
                    <a:noFill/>
                  </p:spPr>
                  <p:txBody>
                    <a:bodyPr wrap="square" rtlCol="0">
                      <a:spAutoFit/>
                    </a:bodyPr>
                    <a:lstStyle/>
                    <a:p>
                      <a:pPr algn="ctr"/>
                      <a:r>
                        <a:rPr lang="en-US" altLang="ja-JP" sz="800" spc="-100" dirty="0" smtClean="0">
                          <a:latin typeface="HGS創英角ｺﾞｼｯｸUB" panose="020B0900000000000000" pitchFamily="50" charset="-128"/>
                          <a:ea typeface="HGS創英角ｺﾞｼｯｸUB" panose="020B0900000000000000" pitchFamily="50" charset="-128"/>
                        </a:rPr>
                        <a:t>Osaka </a:t>
                      </a:r>
                      <a:r>
                        <a:rPr lang="en-US" altLang="ja-JP" sz="800" spc="-100" dirty="0">
                          <a:latin typeface="HGS創英角ｺﾞｼｯｸUB" panose="020B0900000000000000" pitchFamily="50" charset="-128"/>
                          <a:ea typeface="HGS創英角ｺﾞｼｯｸUB" panose="020B0900000000000000" pitchFamily="50" charset="-128"/>
                        </a:rPr>
                        <a:t>Metro</a:t>
                      </a:r>
                      <a:r>
                        <a:rPr lang="ja-JP" altLang="en-US" sz="800" dirty="0" smtClean="0">
                          <a:latin typeface="HGP創英角ｺﾞｼｯｸUB" pitchFamily="50" charset="-128"/>
                          <a:ea typeface="HGP創英角ｺﾞｼｯｸUB" pitchFamily="50" charset="-128"/>
                        </a:rPr>
                        <a:t>御堂筋</a:t>
                      </a:r>
                      <a:r>
                        <a:rPr lang="ja-JP" altLang="en-US" sz="800" dirty="0">
                          <a:latin typeface="HGP創英角ｺﾞｼｯｸUB" pitchFamily="50" charset="-128"/>
                          <a:ea typeface="HGP創英角ｺﾞｼｯｸUB" pitchFamily="50" charset="-128"/>
                        </a:rPr>
                        <a:t>線</a:t>
                      </a:r>
                      <a:endParaRPr lang="en-US" altLang="ja-JP" sz="800" dirty="0">
                        <a:latin typeface="HGP創英角ｺﾞｼｯｸUB" pitchFamily="50" charset="-128"/>
                        <a:ea typeface="HGP創英角ｺﾞｼｯｸUB" pitchFamily="50" charset="-128"/>
                      </a:endParaRPr>
                    </a:p>
                    <a:p>
                      <a:pPr algn="ctr"/>
                      <a:r>
                        <a:rPr lang="ja-JP" altLang="en-US" sz="800" dirty="0">
                          <a:latin typeface="HGP創英角ｺﾞｼｯｸUB" pitchFamily="50" charset="-128"/>
                          <a:ea typeface="HGP創英角ｺﾞｼｯｸUB" pitchFamily="50" charset="-128"/>
                        </a:rPr>
                        <a:t>動物園前駅</a:t>
                      </a:r>
                    </a:p>
                  </p:txBody>
                </p:sp>
                <p:sp>
                  <p:nvSpPr>
                    <p:cNvPr id="134" name="テキスト ボックス 133"/>
                    <p:cNvSpPr txBox="1"/>
                    <p:nvPr/>
                  </p:nvSpPr>
                  <p:spPr>
                    <a:xfrm>
                      <a:off x="5139365" y="5025750"/>
                      <a:ext cx="2795511" cy="483648"/>
                    </a:xfrm>
                    <a:prstGeom prst="rect">
                      <a:avLst/>
                    </a:prstGeom>
                    <a:noFill/>
                  </p:spPr>
                  <p:txBody>
                    <a:bodyPr wrap="square" rtlCol="0">
                      <a:spAutoFit/>
                    </a:bodyPr>
                    <a:lstStyle/>
                    <a:p>
                      <a:r>
                        <a:rPr lang="ja-JP" altLang="en-US" sz="800" dirty="0">
                          <a:latin typeface="HGP創英角ｺﾞｼｯｸUB" pitchFamily="50" charset="-128"/>
                          <a:ea typeface="HGP創英角ｺﾞｼｯｸUB" pitchFamily="50" charset="-128"/>
                        </a:rPr>
                        <a:t>天王寺駅ターミナル、アベノ地下街</a:t>
                      </a:r>
                    </a:p>
                    <a:p>
                      <a:r>
                        <a:rPr lang="ja-JP" altLang="en-US" sz="800" dirty="0" smtClean="0">
                          <a:latin typeface="HGP創英角ｺﾞｼｯｸUB" pitchFamily="50" charset="-128"/>
                          <a:ea typeface="HGP創英角ｺﾞｼｯｸUB" pitchFamily="50" charset="-128"/>
                        </a:rPr>
                        <a:t>（</a:t>
                      </a:r>
                      <a:r>
                        <a:rPr lang="en-US" altLang="ja-JP" sz="800" spc="-100" dirty="0" smtClean="0">
                          <a:latin typeface="HG創英角ｺﾞｼｯｸUB" panose="020B0909000000000000" pitchFamily="49" charset="-128"/>
                          <a:ea typeface="HG創英角ｺﾞｼｯｸUB" panose="020B0909000000000000" pitchFamily="49" charset="-128"/>
                        </a:rPr>
                        <a:t>Osaka </a:t>
                      </a:r>
                      <a:r>
                        <a:rPr lang="en-US" altLang="ja-JP" sz="800" spc="-100" dirty="0">
                          <a:latin typeface="HG創英角ｺﾞｼｯｸUB" panose="020B0909000000000000" pitchFamily="49" charset="-128"/>
                          <a:ea typeface="HG創英角ｺﾞｼｯｸUB" panose="020B0909000000000000" pitchFamily="49" charset="-128"/>
                        </a:rPr>
                        <a:t>Metro </a:t>
                      </a:r>
                      <a:r>
                        <a:rPr lang="ja-JP" altLang="en-US" sz="800" dirty="0" smtClean="0">
                          <a:latin typeface="HGP創英角ｺﾞｼｯｸUB" pitchFamily="50" charset="-128"/>
                          <a:ea typeface="HGP創英角ｺﾞｼｯｸUB" pitchFamily="50" charset="-128"/>
                        </a:rPr>
                        <a:t>・</a:t>
                      </a:r>
                      <a:r>
                        <a:rPr lang="en-US" altLang="ja-JP" sz="800" dirty="0">
                          <a:latin typeface="HGP創英角ｺﾞｼｯｸUB" pitchFamily="50" charset="-128"/>
                          <a:ea typeface="HGP創英角ｺﾞｼｯｸUB" pitchFamily="50" charset="-128"/>
                        </a:rPr>
                        <a:t>JR</a:t>
                      </a:r>
                      <a:r>
                        <a:rPr lang="ja-JP" altLang="en-US" sz="800" dirty="0">
                          <a:latin typeface="HGP創英角ｺﾞｼｯｸUB" pitchFamily="50" charset="-128"/>
                          <a:ea typeface="HGP創英角ｺﾞｼｯｸUB" pitchFamily="50" charset="-128"/>
                        </a:rPr>
                        <a:t>・近鉄）</a:t>
                      </a:r>
                    </a:p>
                  </p:txBody>
                </p:sp>
              </p:grpSp>
              <p:sp>
                <p:nvSpPr>
                  <p:cNvPr id="130" name="フリーフォーム 129"/>
                  <p:cNvSpPr/>
                  <p:nvPr/>
                </p:nvSpPr>
                <p:spPr>
                  <a:xfrm>
                    <a:off x="2447585" y="4334005"/>
                    <a:ext cx="513567" cy="751562"/>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 name="connsiteX0" fmla="*/ 618786 w 710226"/>
                      <a:gd name="connsiteY0" fmla="*/ 263047 h 751562"/>
                      <a:gd name="connsiteX1" fmla="*/ 460958 w 710226"/>
                      <a:gd name="connsiteY1" fmla="*/ 245511 h 751562"/>
                      <a:gd name="connsiteX2" fmla="*/ 453442 w 710226"/>
                      <a:gd name="connsiteY2" fmla="*/ 227974 h 751562"/>
                      <a:gd name="connsiteX3" fmla="*/ 335697 w 710226"/>
                      <a:gd name="connsiteY3" fmla="*/ 212943 h 751562"/>
                      <a:gd name="connsiteX4" fmla="*/ 395822 w 710226"/>
                      <a:gd name="connsiteY4" fmla="*/ 0 h 751562"/>
                      <a:gd name="connsiteX5" fmla="*/ 258036 w 710226"/>
                      <a:gd name="connsiteY5" fmla="*/ 10021 h 751562"/>
                      <a:gd name="connsiteX6" fmla="*/ 255531 w 710226"/>
                      <a:gd name="connsiteY6" fmla="*/ 80167 h 751562"/>
                      <a:gd name="connsiteX7" fmla="*/ 207932 w 710226"/>
                      <a:gd name="connsiteY7" fmla="*/ 117745 h 751562"/>
                      <a:gd name="connsiteX8" fmla="*/ 82672 w 710226"/>
                      <a:gd name="connsiteY8" fmla="*/ 538620 h 751562"/>
                      <a:gd name="connsiteX9" fmla="*/ 0 w 710226"/>
                      <a:gd name="connsiteY9" fmla="*/ 538620 h 751562"/>
                      <a:gd name="connsiteX10" fmla="*/ 2505 w 710226"/>
                      <a:gd name="connsiteY10" fmla="*/ 596239 h 751562"/>
                      <a:gd name="connsiteX11" fmla="*/ 60125 w 710226"/>
                      <a:gd name="connsiteY11" fmla="*/ 668890 h 751562"/>
                      <a:gd name="connsiteX12" fmla="*/ 365760 w 710226"/>
                      <a:gd name="connsiteY12" fmla="*/ 751562 h 751562"/>
                      <a:gd name="connsiteX13" fmla="*/ 453442 w 710226"/>
                      <a:gd name="connsiteY13" fmla="*/ 731520 h 751562"/>
                      <a:gd name="connsiteX14" fmla="*/ 513567 w 710226"/>
                      <a:gd name="connsiteY14" fmla="*/ 746552 h 751562"/>
                      <a:gd name="connsiteX15" fmla="*/ 710226 w 710226"/>
                      <a:gd name="connsiteY15" fmla="*/ 354487 h 751562"/>
                      <a:gd name="connsiteX0" fmla="*/ 618786 w 710226"/>
                      <a:gd name="connsiteY0" fmla="*/ 263047 h 751562"/>
                      <a:gd name="connsiteX1" fmla="*/ 460958 w 710226"/>
                      <a:gd name="connsiteY1" fmla="*/ 245511 h 751562"/>
                      <a:gd name="connsiteX2" fmla="*/ 335697 w 710226"/>
                      <a:gd name="connsiteY2" fmla="*/ 212943 h 751562"/>
                      <a:gd name="connsiteX3" fmla="*/ 395822 w 710226"/>
                      <a:gd name="connsiteY3" fmla="*/ 0 h 751562"/>
                      <a:gd name="connsiteX4" fmla="*/ 258036 w 710226"/>
                      <a:gd name="connsiteY4" fmla="*/ 10021 h 751562"/>
                      <a:gd name="connsiteX5" fmla="*/ 255531 w 710226"/>
                      <a:gd name="connsiteY5" fmla="*/ 80167 h 751562"/>
                      <a:gd name="connsiteX6" fmla="*/ 207932 w 710226"/>
                      <a:gd name="connsiteY6" fmla="*/ 117745 h 751562"/>
                      <a:gd name="connsiteX7" fmla="*/ 82672 w 710226"/>
                      <a:gd name="connsiteY7" fmla="*/ 538620 h 751562"/>
                      <a:gd name="connsiteX8" fmla="*/ 0 w 710226"/>
                      <a:gd name="connsiteY8" fmla="*/ 538620 h 751562"/>
                      <a:gd name="connsiteX9" fmla="*/ 2505 w 710226"/>
                      <a:gd name="connsiteY9" fmla="*/ 596239 h 751562"/>
                      <a:gd name="connsiteX10" fmla="*/ 60125 w 710226"/>
                      <a:gd name="connsiteY10" fmla="*/ 668890 h 751562"/>
                      <a:gd name="connsiteX11" fmla="*/ 365760 w 710226"/>
                      <a:gd name="connsiteY11" fmla="*/ 751562 h 751562"/>
                      <a:gd name="connsiteX12" fmla="*/ 453442 w 710226"/>
                      <a:gd name="connsiteY12" fmla="*/ 731520 h 751562"/>
                      <a:gd name="connsiteX13" fmla="*/ 513567 w 710226"/>
                      <a:gd name="connsiteY13" fmla="*/ 746552 h 751562"/>
                      <a:gd name="connsiteX14" fmla="*/ 710226 w 710226"/>
                      <a:gd name="connsiteY14" fmla="*/ 354487 h 751562"/>
                      <a:gd name="connsiteX0" fmla="*/ 460958 w 710226"/>
                      <a:gd name="connsiteY0" fmla="*/ 245511 h 751562"/>
                      <a:gd name="connsiteX1" fmla="*/ 335697 w 710226"/>
                      <a:gd name="connsiteY1" fmla="*/ 212943 h 751562"/>
                      <a:gd name="connsiteX2" fmla="*/ 395822 w 710226"/>
                      <a:gd name="connsiteY2" fmla="*/ 0 h 751562"/>
                      <a:gd name="connsiteX3" fmla="*/ 258036 w 710226"/>
                      <a:gd name="connsiteY3" fmla="*/ 10021 h 751562"/>
                      <a:gd name="connsiteX4" fmla="*/ 255531 w 710226"/>
                      <a:gd name="connsiteY4" fmla="*/ 80167 h 751562"/>
                      <a:gd name="connsiteX5" fmla="*/ 207932 w 710226"/>
                      <a:gd name="connsiteY5" fmla="*/ 117745 h 751562"/>
                      <a:gd name="connsiteX6" fmla="*/ 82672 w 710226"/>
                      <a:gd name="connsiteY6" fmla="*/ 538620 h 751562"/>
                      <a:gd name="connsiteX7" fmla="*/ 0 w 710226"/>
                      <a:gd name="connsiteY7" fmla="*/ 538620 h 751562"/>
                      <a:gd name="connsiteX8" fmla="*/ 2505 w 710226"/>
                      <a:gd name="connsiteY8" fmla="*/ 596239 h 751562"/>
                      <a:gd name="connsiteX9" fmla="*/ 60125 w 710226"/>
                      <a:gd name="connsiteY9" fmla="*/ 668890 h 751562"/>
                      <a:gd name="connsiteX10" fmla="*/ 365760 w 710226"/>
                      <a:gd name="connsiteY10" fmla="*/ 751562 h 751562"/>
                      <a:gd name="connsiteX11" fmla="*/ 453442 w 710226"/>
                      <a:gd name="connsiteY11" fmla="*/ 731520 h 751562"/>
                      <a:gd name="connsiteX12" fmla="*/ 513567 w 710226"/>
                      <a:gd name="connsiteY12" fmla="*/ 746552 h 751562"/>
                      <a:gd name="connsiteX13" fmla="*/ 710226 w 710226"/>
                      <a:gd name="connsiteY13" fmla="*/ 354487 h 751562"/>
                      <a:gd name="connsiteX0" fmla="*/ 335697 w 710226"/>
                      <a:gd name="connsiteY0" fmla="*/ 212943 h 751562"/>
                      <a:gd name="connsiteX1" fmla="*/ 395822 w 710226"/>
                      <a:gd name="connsiteY1" fmla="*/ 0 h 751562"/>
                      <a:gd name="connsiteX2" fmla="*/ 258036 w 710226"/>
                      <a:gd name="connsiteY2" fmla="*/ 10021 h 751562"/>
                      <a:gd name="connsiteX3" fmla="*/ 255531 w 710226"/>
                      <a:gd name="connsiteY3" fmla="*/ 80167 h 751562"/>
                      <a:gd name="connsiteX4" fmla="*/ 207932 w 710226"/>
                      <a:gd name="connsiteY4" fmla="*/ 117745 h 751562"/>
                      <a:gd name="connsiteX5" fmla="*/ 82672 w 710226"/>
                      <a:gd name="connsiteY5" fmla="*/ 538620 h 751562"/>
                      <a:gd name="connsiteX6" fmla="*/ 0 w 710226"/>
                      <a:gd name="connsiteY6" fmla="*/ 538620 h 751562"/>
                      <a:gd name="connsiteX7" fmla="*/ 2505 w 710226"/>
                      <a:gd name="connsiteY7" fmla="*/ 596239 h 751562"/>
                      <a:gd name="connsiteX8" fmla="*/ 60125 w 710226"/>
                      <a:gd name="connsiteY8" fmla="*/ 668890 h 751562"/>
                      <a:gd name="connsiteX9" fmla="*/ 365760 w 710226"/>
                      <a:gd name="connsiteY9" fmla="*/ 751562 h 751562"/>
                      <a:gd name="connsiteX10" fmla="*/ 453442 w 710226"/>
                      <a:gd name="connsiteY10" fmla="*/ 731520 h 751562"/>
                      <a:gd name="connsiteX11" fmla="*/ 513567 w 710226"/>
                      <a:gd name="connsiteY11" fmla="*/ 746552 h 751562"/>
                      <a:gd name="connsiteX12" fmla="*/ 710226 w 710226"/>
                      <a:gd name="connsiteY12" fmla="*/ 354487 h 751562"/>
                      <a:gd name="connsiteX0" fmla="*/ 395822 w 710226"/>
                      <a:gd name="connsiteY0" fmla="*/ 0 h 751562"/>
                      <a:gd name="connsiteX1" fmla="*/ 258036 w 710226"/>
                      <a:gd name="connsiteY1" fmla="*/ 10021 h 751562"/>
                      <a:gd name="connsiteX2" fmla="*/ 255531 w 710226"/>
                      <a:gd name="connsiteY2" fmla="*/ 80167 h 751562"/>
                      <a:gd name="connsiteX3" fmla="*/ 207932 w 710226"/>
                      <a:gd name="connsiteY3" fmla="*/ 117745 h 751562"/>
                      <a:gd name="connsiteX4" fmla="*/ 82672 w 710226"/>
                      <a:gd name="connsiteY4" fmla="*/ 538620 h 751562"/>
                      <a:gd name="connsiteX5" fmla="*/ 0 w 710226"/>
                      <a:gd name="connsiteY5" fmla="*/ 538620 h 751562"/>
                      <a:gd name="connsiteX6" fmla="*/ 2505 w 710226"/>
                      <a:gd name="connsiteY6" fmla="*/ 596239 h 751562"/>
                      <a:gd name="connsiteX7" fmla="*/ 60125 w 710226"/>
                      <a:gd name="connsiteY7" fmla="*/ 668890 h 751562"/>
                      <a:gd name="connsiteX8" fmla="*/ 365760 w 710226"/>
                      <a:gd name="connsiteY8" fmla="*/ 751562 h 751562"/>
                      <a:gd name="connsiteX9" fmla="*/ 453442 w 710226"/>
                      <a:gd name="connsiteY9" fmla="*/ 731520 h 751562"/>
                      <a:gd name="connsiteX10" fmla="*/ 513567 w 710226"/>
                      <a:gd name="connsiteY10" fmla="*/ 746552 h 751562"/>
                      <a:gd name="connsiteX11" fmla="*/ 710226 w 710226"/>
                      <a:gd name="connsiteY11" fmla="*/ 354487 h 751562"/>
                      <a:gd name="connsiteX0" fmla="*/ 395822 w 513567"/>
                      <a:gd name="connsiteY0" fmla="*/ 0 h 751562"/>
                      <a:gd name="connsiteX1" fmla="*/ 258036 w 513567"/>
                      <a:gd name="connsiteY1" fmla="*/ 10021 h 751562"/>
                      <a:gd name="connsiteX2" fmla="*/ 255531 w 513567"/>
                      <a:gd name="connsiteY2" fmla="*/ 80167 h 751562"/>
                      <a:gd name="connsiteX3" fmla="*/ 207932 w 513567"/>
                      <a:gd name="connsiteY3" fmla="*/ 117745 h 751562"/>
                      <a:gd name="connsiteX4" fmla="*/ 82672 w 513567"/>
                      <a:gd name="connsiteY4" fmla="*/ 538620 h 751562"/>
                      <a:gd name="connsiteX5" fmla="*/ 0 w 513567"/>
                      <a:gd name="connsiteY5" fmla="*/ 538620 h 751562"/>
                      <a:gd name="connsiteX6" fmla="*/ 2505 w 513567"/>
                      <a:gd name="connsiteY6" fmla="*/ 596239 h 751562"/>
                      <a:gd name="connsiteX7" fmla="*/ 60125 w 513567"/>
                      <a:gd name="connsiteY7" fmla="*/ 668890 h 751562"/>
                      <a:gd name="connsiteX8" fmla="*/ 365760 w 513567"/>
                      <a:gd name="connsiteY8" fmla="*/ 751562 h 751562"/>
                      <a:gd name="connsiteX9" fmla="*/ 453442 w 513567"/>
                      <a:gd name="connsiteY9" fmla="*/ 731520 h 751562"/>
                      <a:gd name="connsiteX10" fmla="*/ 513567 w 513567"/>
                      <a:gd name="connsiteY10" fmla="*/ 746552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567" h="751562">
                        <a:moveTo>
                          <a:pt x="395822" y="0"/>
                        </a:moveTo>
                        <a:lnTo>
                          <a:pt x="258036" y="10021"/>
                        </a:lnTo>
                        <a:lnTo>
                          <a:pt x="255531" y="80167"/>
                        </a:lnTo>
                        <a:lnTo>
                          <a:pt x="207932" y="117745"/>
                        </a:lnTo>
                        <a:lnTo>
                          <a:pt x="82672" y="538620"/>
                        </a:lnTo>
                        <a:lnTo>
                          <a:pt x="0" y="538620"/>
                        </a:lnTo>
                        <a:lnTo>
                          <a:pt x="2505" y="596239"/>
                        </a:lnTo>
                        <a:lnTo>
                          <a:pt x="60125" y="668890"/>
                        </a:lnTo>
                        <a:lnTo>
                          <a:pt x="365760" y="751562"/>
                        </a:lnTo>
                        <a:lnTo>
                          <a:pt x="453442" y="731520"/>
                        </a:lnTo>
                        <a:lnTo>
                          <a:pt x="513567" y="746552"/>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1" name="フリーフォーム 130"/>
                  <p:cNvSpPr/>
                  <p:nvPr/>
                </p:nvSpPr>
                <p:spPr>
                  <a:xfrm>
                    <a:off x="2042808" y="3998068"/>
                    <a:ext cx="282102" cy="928991"/>
                  </a:xfrm>
                  <a:custGeom>
                    <a:avLst/>
                    <a:gdLst>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0 w 1108953"/>
                      <a:gd name="connsiteY13" fmla="*/ 1853119 h 2154677"/>
                      <a:gd name="connsiteX14" fmla="*/ 1074906 w 1108953"/>
                      <a:gd name="connsiteY14" fmla="*/ 2154677 h 2154677"/>
                      <a:gd name="connsiteX0" fmla="*/ 1074906 w 1255021"/>
                      <a:gd name="connsiteY0" fmla="*/ 2154677 h 2201824"/>
                      <a:gd name="connsiteX1" fmla="*/ 1108953 w 1255021"/>
                      <a:gd name="connsiteY1" fmla="*/ 2067128 h 2201824"/>
                      <a:gd name="connsiteX2" fmla="*/ 1040859 w 1255021"/>
                      <a:gd name="connsiteY2" fmla="*/ 1950396 h 2201824"/>
                      <a:gd name="connsiteX3" fmla="*/ 1094361 w 1255021"/>
                      <a:gd name="connsiteY3" fmla="*/ 1765570 h 2201824"/>
                      <a:gd name="connsiteX4" fmla="*/ 826851 w 1255021"/>
                      <a:gd name="connsiteY4" fmla="*/ 1682885 h 2201824"/>
                      <a:gd name="connsiteX5" fmla="*/ 812259 w 1255021"/>
                      <a:gd name="connsiteY5" fmla="*/ 1648838 h 2201824"/>
                      <a:gd name="connsiteX6" fmla="*/ 1045723 w 1255021"/>
                      <a:gd name="connsiteY6" fmla="*/ 836579 h 2201824"/>
                      <a:gd name="connsiteX7" fmla="*/ 948447 w 1255021"/>
                      <a:gd name="connsiteY7" fmla="*/ 758758 h 2201824"/>
                      <a:gd name="connsiteX8" fmla="*/ 953310 w 1255021"/>
                      <a:gd name="connsiteY8" fmla="*/ 481519 h 2201824"/>
                      <a:gd name="connsiteX9" fmla="*/ 928991 w 1255021"/>
                      <a:gd name="connsiteY9" fmla="*/ 423153 h 2201824"/>
                      <a:gd name="connsiteX10" fmla="*/ 938719 w 1255021"/>
                      <a:gd name="connsiteY10" fmla="*/ 301558 h 2201824"/>
                      <a:gd name="connsiteX11" fmla="*/ 997085 w 1255021"/>
                      <a:gd name="connsiteY11" fmla="*/ 63230 h 2201824"/>
                      <a:gd name="connsiteX12" fmla="*/ 535021 w 1255021"/>
                      <a:gd name="connsiteY12" fmla="*/ 0 h 2201824"/>
                      <a:gd name="connsiteX13" fmla="*/ 0 w 1255021"/>
                      <a:gd name="connsiteY13" fmla="*/ 1853119 h 2201824"/>
                      <a:gd name="connsiteX14" fmla="*/ 1074906 w 1255021"/>
                      <a:gd name="connsiteY14" fmla="*/ 2154677 h 2201824"/>
                      <a:gd name="connsiteX15" fmla="*/ 1080689 w 1255021"/>
                      <a:gd name="connsiteY15" fmla="*/ 2136002 h 2201824"/>
                      <a:gd name="connsiteX0" fmla="*/ 1074906 w 1255021"/>
                      <a:gd name="connsiteY0" fmla="*/ 2154677 h 2201824"/>
                      <a:gd name="connsiteX1" fmla="*/ 1040859 w 1255021"/>
                      <a:gd name="connsiteY1" fmla="*/ 1950396 h 2201824"/>
                      <a:gd name="connsiteX2" fmla="*/ 1094361 w 1255021"/>
                      <a:gd name="connsiteY2" fmla="*/ 1765570 h 2201824"/>
                      <a:gd name="connsiteX3" fmla="*/ 826851 w 1255021"/>
                      <a:gd name="connsiteY3" fmla="*/ 1682885 h 2201824"/>
                      <a:gd name="connsiteX4" fmla="*/ 812259 w 1255021"/>
                      <a:gd name="connsiteY4" fmla="*/ 1648838 h 2201824"/>
                      <a:gd name="connsiteX5" fmla="*/ 1045723 w 1255021"/>
                      <a:gd name="connsiteY5" fmla="*/ 836579 h 2201824"/>
                      <a:gd name="connsiteX6" fmla="*/ 948447 w 1255021"/>
                      <a:gd name="connsiteY6" fmla="*/ 758758 h 2201824"/>
                      <a:gd name="connsiteX7" fmla="*/ 953310 w 1255021"/>
                      <a:gd name="connsiteY7" fmla="*/ 481519 h 2201824"/>
                      <a:gd name="connsiteX8" fmla="*/ 928991 w 1255021"/>
                      <a:gd name="connsiteY8" fmla="*/ 423153 h 2201824"/>
                      <a:gd name="connsiteX9" fmla="*/ 938719 w 1255021"/>
                      <a:gd name="connsiteY9" fmla="*/ 301558 h 2201824"/>
                      <a:gd name="connsiteX10" fmla="*/ 997085 w 1255021"/>
                      <a:gd name="connsiteY10" fmla="*/ 63230 h 2201824"/>
                      <a:gd name="connsiteX11" fmla="*/ 535021 w 1255021"/>
                      <a:gd name="connsiteY11" fmla="*/ 0 h 2201824"/>
                      <a:gd name="connsiteX12" fmla="*/ 0 w 1255021"/>
                      <a:gd name="connsiteY12" fmla="*/ 1853119 h 2201824"/>
                      <a:gd name="connsiteX13" fmla="*/ 1074906 w 1255021"/>
                      <a:gd name="connsiteY13" fmla="*/ 2154677 h 2201824"/>
                      <a:gd name="connsiteX14" fmla="*/ 1080689 w 1255021"/>
                      <a:gd name="connsiteY14" fmla="*/ 2136002 h 2201824"/>
                      <a:gd name="connsiteX15" fmla="*/ 1074906 w 1255021"/>
                      <a:gd name="connsiteY15"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28991 w 1255021"/>
                      <a:gd name="connsiteY7" fmla="*/ 423153 h 2201824"/>
                      <a:gd name="connsiteX8" fmla="*/ 938719 w 1255021"/>
                      <a:gd name="connsiteY8" fmla="*/ 301558 h 2201824"/>
                      <a:gd name="connsiteX9" fmla="*/ 997085 w 1255021"/>
                      <a:gd name="connsiteY9" fmla="*/ 63230 h 2201824"/>
                      <a:gd name="connsiteX10" fmla="*/ 535021 w 1255021"/>
                      <a:gd name="connsiteY10" fmla="*/ 0 h 2201824"/>
                      <a:gd name="connsiteX11" fmla="*/ 0 w 1255021"/>
                      <a:gd name="connsiteY11" fmla="*/ 1853119 h 2201824"/>
                      <a:gd name="connsiteX12" fmla="*/ 1074906 w 1255021"/>
                      <a:gd name="connsiteY12" fmla="*/ 2154677 h 2201824"/>
                      <a:gd name="connsiteX13" fmla="*/ 1080689 w 1255021"/>
                      <a:gd name="connsiteY13" fmla="*/ 2136002 h 2201824"/>
                      <a:gd name="connsiteX14" fmla="*/ 1074906 w 1255021"/>
                      <a:gd name="connsiteY14"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28991 w 1255021"/>
                      <a:gd name="connsiteY7" fmla="*/ 423153 h 2201824"/>
                      <a:gd name="connsiteX8" fmla="*/ 938719 w 1255021"/>
                      <a:gd name="connsiteY8" fmla="*/ 301558 h 2201824"/>
                      <a:gd name="connsiteX9" fmla="*/ 535021 w 1255021"/>
                      <a:gd name="connsiteY9" fmla="*/ 0 h 2201824"/>
                      <a:gd name="connsiteX10" fmla="*/ 0 w 1255021"/>
                      <a:gd name="connsiteY10" fmla="*/ 1853119 h 2201824"/>
                      <a:gd name="connsiteX11" fmla="*/ 1074906 w 1255021"/>
                      <a:gd name="connsiteY11" fmla="*/ 2154677 h 2201824"/>
                      <a:gd name="connsiteX12" fmla="*/ 1080689 w 1255021"/>
                      <a:gd name="connsiteY12" fmla="*/ 2136002 h 2201824"/>
                      <a:gd name="connsiteX13" fmla="*/ 1074906 w 1255021"/>
                      <a:gd name="connsiteY13"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53310 w 1255021"/>
                      <a:gd name="connsiteY6" fmla="*/ 481519 h 2201824"/>
                      <a:gd name="connsiteX7" fmla="*/ 938719 w 1255021"/>
                      <a:gd name="connsiteY7" fmla="*/ 301558 h 2201824"/>
                      <a:gd name="connsiteX8" fmla="*/ 535021 w 1255021"/>
                      <a:gd name="connsiteY8" fmla="*/ 0 h 2201824"/>
                      <a:gd name="connsiteX9" fmla="*/ 0 w 1255021"/>
                      <a:gd name="connsiteY9" fmla="*/ 1853119 h 2201824"/>
                      <a:gd name="connsiteX10" fmla="*/ 1074906 w 1255021"/>
                      <a:gd name="connsiteY10" fmla="*/ 2154677 h 2201824"/>
                      <a:gd name="connsiteX11" fmla="*/ 1080689 w 1255021"/>
                      <a:gd name="connsiteY11" fmla="*/ 2136002 h 2201824"/>
                      <a:gd name="connsiteX12" fmla="*/ 1074906 w 1255021"/>
                      <a:gd name="connsiteY12"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938719 w 1255021"/>
                      <a:gd name="connsiteY6" fmla="*/ 301558 h 2201824"/>
                      <a:gd name="connsiteX7" fmla="*/ 535021 w 1255021"/>
                      <a:gd name="connsiteY7" fmla="*/ 0 h 2201824"/>
                      <a:gd name="connsiteX8" fmla="*/ 0 w 1255021"/>
                      <a:gd name="connsiteY8" fmla="*/ 1853119 h 2201824"/>
                      <a:gd name="connsiteX9" fmla="*/ 1074906 w 1255021"/>
                      <a:gd name="connsiteY9" fmla="*/ 2154677 h 2201824"/>
                      <a:gd name="connsiteX10" fmla="*/ 1080689 w 1255021"/>
                      <a:gd name="connsiteY10" fmla="*/ 2136002 h 2201824"/>
                      <a:gd name="connsiteX11" fmla="*/ 1074906 w 1255021"/>
                      <a:gd name="connsiteY11" fmla="*/ 2154677 h 2201824"/>
                      <a:gd name="connsiteX0" fmla="*/ 1074906 w 1255021"/>
                      <a:gd name="connsiteY0" fmla="*/ 2154677 h 2201824"/>
                      <a:gd name="connsiteX1" fmla="*/ 1094361 w 1255021"/>
                      <a:gd name="connsiteY1" fmla="*/ 1765570 h 2201824"/>
                      <a:gd name="connsiteX2" fmla="*/ 826851 w 1255021"/>
                      <a:gd name="connsiteY2" fmla="*/ 1682885 h 2201824"/>
                      <a:gd name="connsiteX3" fmla="*/ 812259 w 1255021"/>
                      <a:gd name="connsiteY3" fmla="*/ 1648838 h 2201824"/>
                      <a:gd name="connsiteX4" fmla="*/ 1045723 w 1255021"/>
                      <a:gd name="connsiteY4" fmla="*/ 836579 h 2201824"/>
                      <a:gd name="connsiteX5" fmla="*/ 948447 w 1255021"/>
                      <a:gd name="connsiteY5" fmla="*/ 758758 h 2201824"/>
                      <a:gd name="connsiteX6" fmla="*/ 535021 w 1255021"/>
                      <a:gd name="connsiteY6" fmla="*/ 0 h 2201824"/>
                      <a:gd name="connsiteX7" fmla="*/ 0 w 1255021"/>
                      <a:gd name="connsiteY7" fmla="*/ 1853119 h 2201824"/>
                      <a:gd name="connsiteX8" fmla="*/ 1074906 w 1255021"/>
                      <a:gd name="connsiteY8" fmla="*/ 2154677 h 2201824"/>
                      <a:gd name="connsiteX9" fmla="*/ 1080689 w 1255021"/>
                      <a:gd name="connsiteY9" fmla="*/ 2136002 h 2201824"/>
                      <a:gd name="connsiteX10" fmla="*/ 1074906 w 1255021"/>
                      <a:gd name="connsiteY10" fmla="*/ 2154677 h 2201824"/>
                      <a:gd name="connsiteX0" fmla="*/ 1074906 w 1255021"/>
                      <a:gd name="connsiteY0" fmla="*/ 1395919 h 1443066"/>
                      <a:gd name="connsiteX1" fmla="*/ 1094361 w 1255021"/>
                      <a:gd name="connsiteY1" fmla="*/ 1006812 h 1443066"/>
                      <a:gd name="connsiteX2" fmla="*/ 826851 w 1255021"/>
                      <a:gd name="connsiteY2" fmla="*/ 924127 h 1443066"/>
                      <a:gd name="connsiteX3" fmla="*/ 812259 w 1255021"/>
                      <a:gd name="connsiteY3" fmla="*/ 890080 h 1443066"/>
                      <a:gd name="connsiteX4" fmla="*/ 1045723 w 1255021"/>
                      <a:gd name="connsiteY4" fmla="*/ 77821 h 1443066"/>
                      <a:gd name="connsiteX5" fmla="*/ 948447 w 1255021"/>
                      <a:gd name="connsiteY5" fmla="*/ 0 h 1443066"/>
                      <a:gd name="connsiteX6" fmla="*/ 0 w 1255021"/>
                      <a:gd name="connsiteY6" fmla="*/ 1094361 h 1443066"/>
                      <a:gd name="connsiteX7" fmla="*/ 1074906 w 1255021"/>
                      <a:gd name="connsiteY7" fmla="*/ 1395919 h 1443066"/>
                      <a:gd name="connsiteX8" fmla="*/ 1080689 w 1255021"/>
                      <a:gd name="connsiteY8" fmla="*/ 1377244 h 1443066"/>
                      <a:gd name="connsiteX9" fmla="*/ 1074906 w 1255021"/>
                      <a:gd name="connsiteY9" fmla="*/ 1395919 h 1443066"/>
                      <a:gd name="connsiteX0" fmla="*/ 262647 w 442762"/>
                      <a:gd name="connsiteY0" fmla="*/ 1395919 h 1443066"/>
                      <a:gd name="connsiteX1" fmla="*/ 282102 w 442762"/>
                      <a:gd name="connsiteY1" fmla="*/ 1006812 h 1443066"/>
                      <a:gd name="connsiteX2" fmla="*/ 14592 w 442762"/>
                      <a:gd name="connsiteY2" fmla="*/ 924127 h 1443066"/>
                      <a:gd name="connsiteX3" fmla="*/ 0 w 442762"/>
                      <a:gd name="connsiteY3" fmla="*/ 890080 h 1443066"/>
                      <a:gd name="connsiteX4" fmla="*/ 233464 w 442762"/>
                      <a:gd name="connsiteY4" fmla="*/ 77821 h 1443066"/>
                      <a:gd name="connsiteX5" fmla="*/ 136188 w 442762"/>
                      <a:gd name="connsiteY5" fmla="*/ 0 h 1443066"/>
                      <a:gd name="connsiteX6" fmla="*/ 262647 w 442762"/>
                      <a:gd name="connsiteY6" fmla="*/ 1395919 h 1443066"/>
                      <a:gd name="connsiteX7" fmla="*/ 268430 w 442762"/>
                      <a:gd name="connsiteY7" fmla="*/ 1377244 h 1443066"/>
                      <a:gd name="connsiteX8" fmla="*/ 262647 w 442762"/>
                      <a:gd name="connsiteY8" fmla="*/ 1395919 h 1443066"/>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262647 w 442762"/>
                      <a:gd name="connsiteY0" fmla="*/ 1318098 h 1409538"/>
                      <a:gd name="connsiteX1" fmla="*/ 282102 w 442762"/>
                      <a:gd name="connsiteY1" fmla="*/ 928991 h 1409538"/>
                      <a:gd name="connsiteX2" fmla="*/ 14592 w 442762"/>
                      <a:gd name="connsiteY2" fmla="*/ 846306 h 1409538"/>
                      <a:gd name="connsiteX3" fmla="*/ 0 w 442762"/>
                      <a:gd name="connsiteY3" fmla="*/ 812259 h 1409538"/>
                      <a:gd name="connsiteX4" fmla="*/ 233464 w 442762"/>
                      <a:gd name="connsiteY4" fmla="*/ 0 h 1409538"/>
                      <a:gd name="connsiteX5" fmla="*/ 262647 w 442762"/>
                      <a:gd name="connsiteY5" fmla="*/ 1318098 h 1409538"/>
                      <a:gd name="connsiteX6" fmla="*/ 268430 w 442762"/>
                      <a:gd name="connsiteY6" fmla="*/ 1299423 h 1409538"/>
                      <a:gd name="connsiteX7" fmla="*/ 354087 w 442762"/>
                      <a:gd name="connsiteY7" fmla="*/ 1409538 h 1409538"/>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0" fmla="*/ 262647 w 442762"/>
                      <a:gd name="connsiteY0" fmla="*/ 1318098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262647 w 442762"/>
                      <a:gd name="connsiteY0" fmla="*/ 1318098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262647 w 442762"/>
                      <a:gd name="connsiteY0" fmla="*/ 1318098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8" fmla="*/ 409337 w 442762"/>
                      <a:gd name="connsiteY8" fmla="*/ 1068183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317897 w 442762"/>
                      <a:gd name="connsiteY1" fmla="*/ 976743 h 1365245"/>
                      <a:gd name="connsiteX2" fmla="*/ 282102 w 442762"/>
                      <a:gd name="connsiteY2" fmla="*/ 928991 h 1365245"/>
                      <a:gd name="connsiteX3" fmla="*/ 14592 w 442762"/>
                      <a:gd name="connsiteY3" fmla="*/ 846306 h 1365245"/>
                      <a:gd name="connsiteX4" fmla="*/ 0 w 442762"/>
                      <a:gd name="connsiteY4" fmla="*/ 812259 h 1365245"/>
                      <a:gd name="connsiteX5" fmla="*/ 233464 w 442762"/>
                      <a:gd name="connsiteY5" fmla="*/ 0 h 1365245"/>
                      <a:gd name="connsiteX6" fmla="*/ 262647 w 442762"/>
                      <a:gd name="connsiteY6" fmla="*/ 1318098 h 1365245"/>
                      <a:gd name="connsiteX7" fmla="*/ 268430 w 442762"/>
                      <a:gd name="connsiteY7" fmla="*/ 1299423 h 1365245"/>
                      <a:gd name="connsiteX8" fmla="*/ 262647 w 442762"/>
                      <a:gd name="connsiteY8"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7" fmla="*/ 262647 w 442762"/>
                      <a:gd name="connsiteY7" fmla="*/ 1318098 h 1365245"/>
                      <a:gd name="connsiteX0" fmla="*/ 317897 w 442762"/>
                      <a:gd name="connsiteY0" fmla="*/ 976743 h 1365245"/>
                      <a:gd name="connsiteX1" fmla="*/ 282102 w 442762"/>
                      <a:gd name="connsiteY1" fmla="*/ 928991 h 1365245"/>
                      <a:gd name="connsiteX2" fmla="*/ 14592 w 442762"/>
                      <a:gd name="connsiteY2" fmla="*/ 846306 h 1365245"/>
                      <a:gd name="connsiteX3" fmla="*/ 0 w 442762"/>
                      <a:gd name="connsiteY3" fmla="*/ 812259 h 1365245"/>
                      <a:gd name="connsiteX4" fmla="*/ 233464 w 442762"/>
                      <a:gd name="connsiteY4" fmla="*/ 0 h 1365245"/>
                      <a:gd name="connsiteX5" fmla="*/ 262647 w 442762"/>
                      <a:gd name="connsiteY5" fmla="*/ 1318098 h 1365245"/>
                      <a:gd name="connsiteX6" fmla="*/ 268430 w 442762"/>
                      <a:gd name="connsiteY6" fmla="*/ 1299423 h 1365245"/>
                      <a:gd name="connsiteX0" fmla="*/ 317897 w 317897"/>
                      <a:gd name="connsiteY0" fmla="*/ 976743 h 1318098"/>
                      <a:gd name="connsiteX1" fmla="*/ 282102 w 317897"/>
                      <a:gd name="connsiteY1" fmla="*/ 928991 h 1318098"/>
                      <a:gd name="connsiteX2" fmla="*/ 14592 w 317897"/>
                      <a:gd name="connsiteY2" fmla="*/ 846306 h 1318098"/>
                      <a:gd name="connsiteX3" fmla="*/ 0 w 317897"/>
                      <a:gd name="connsiteY3" fmla="*/ 812259 h 1318098"/>
                      <a:gd name="connsiteX4" fmla="*/ 233464 w 317897"/>
                      <a:gd name="connsiteY4" fmla="*/ 0 h 1318098"/>
                      <a:gd name="connsiteX5" fmla="*/ 262647 w 317897"/>
                      <a:gd name="connsiteY5" fmla="*/ 1318098 h 1318098"/>
                      <a:gd name="connsiteX0" fmla="*/ 317897 w 317897"/>
                      <a:gd name="connsiteY0" fmla="*/ 976743 h 976743"/>
                      <a:gd name="connsiteX1" fmla="*/ 282102 w 317897"/>
                      <a:gd name="connsiteY1" fmla="*/ 928991 h 976743"/>
                      <a:gd name="connsiteX2" fmla="*/ 14592 w 317897"/>
                      <a:gd name="connsiteY2" fmla="*/ 846306 h 976743"/>
                      <a:gd name="connsiteX3" fmla="*/ 0 w 317897"/>
                      <a:gd name="connsiteY3" fmla="*/ 812259 h 976743"/>
                      <a:gd name="connsiteX4" fmla="*/ 233464 w 317897"/>
                      <a:gd name="connsiteY4" fmla="*/ 0 h 976743"/>
                      <a:gd name="connsiteX0" fmla="*/ 317897 w 317898"/>
                      <a:gd name="connsiteY0" fmla="*/ 976743 h 976744"/>
                      <a:gd name="connsiteX1" fmla="*/ 317898 w 317898"/>
                      <a:gd name="connsiteY1" fmla="*/ 976744 h 976744"/>
                      <a:gd name="connsiteX2" fmla="*/ 282102 w 317898"/>
                      <a:gd name="connsiteY2" fmla="*/ 928991 h 976744"/>
                      <a:gd name="connsiteX3" fmla="*/ 14592 w 317898"/>
                      <a:gd name="connsiteY3" fmla="*/ 846306 h 976744"/>
                      <a:gd name="connsiteX4" fmla="*/ 0 w 317898"/>
                      <a:gd name="connsiteY4" fmla="*/ 812259 h 976744"/>
                      <a:gd name="connsiteX5" fmla="*/ 233464 w 317898"/>
                      <a:gd name="connsiteY5" fmla="*/ 0 h 976744"/>
                      <a:gd name="connsiteX0" fmla="*/ 317897 w 317897"/>
                      <a:gd name="connsiteY0" fmla="*/ 976743 h 976743"/>
                      <a:gd name="connsiteX1" fmla="*/ 282102 w 317897"/>
                      <a:gd name="connsiteY1" fmla="*/ 928991 h 976743"/>
                      <a:gd name="connsiteX2" fmla="*/ 14592 w 317897"/>
                      <a:gd name="connsiteY2" fmla="*/ 846306 h 976743"/>
                      <a:gd name="connsiteX3" fmla="*/ 0 w 317897"/>
                      <a:gd name="connsiteY3" fmla="*/ 812259 h 976743"/>
                      <a:gd name="connsiteX4" fmla="*/ 233464 w 317897"/>
                      <a:gd name="connsiteY4" fmla="*/ 0 h 976743"/>
                      <a:gd name="connsiteX0" fmla="*/ 282102 w 282102"/>
                      <a:gd name="connsiteY0" fmla="*/ 928991 h 928991"/>
                      <a:gd name="connsiteX1" fmla="*/ 14592 w 282102"/>
                      <a:gd name="connsiteY1" fmla="*/ 846306 h 928991"/>
                      <a:gd name="connsiteX2" fmla="*/ 0 w 282102"/>
                      <a:gd name="connsiteY2" fmla="*/ 812259 h 928991"/>
                      <a:gd name="connsiteX3" fmla="*/ 233464 w 282102"/>
                      <a:gd name="connsiteY3" fmla="*/ 0 h 928991"/>
                    </a:gdLst>
                    <a:ahLst/>
                    <a:cxnLst>
                      <a:cxn ang="0">
                        <a:pos x="connsiteX0" y="connsiteY0"/>
                      </a:cxn>
                      <a:cxn ang="0">
                        <a:pos x="connsiteX1" y="connsiteY1"/>
                      </a:cxn>
                      <a:cxn ang="0">
                        <a:pos x="connsiteX2" y="connsiteY2"/>
                      </a:cxn>
                      <a:cxn ang="0">
                        <a:pos x="connsiteX3" y="connsiteY3"/>
                      </a:cxn>
                    </a:cxnLst>
                    <a:rect l="l" t="t" r="r" b="b"/>
                    <a:pathLst>
                      <a:path w="282102" h="928991">
                        <a:moveTo>
                          <a:pt x="282102" y="928991"/>
                        </a:moveTo>
                        <a:lnTo>
                          <a:pt x="14592" y="846306"/>
                        </a:lnTo>
                        <a:lnTo>
                          <a:pt x="0" y="812259"/>
                        </a:lnTo>
                        <a:lnTo>
                          <a:pt x="233464" y="0"/>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19" name="フリーフォーム 118"/>
                <p:cNvSpPr/>
                <p:nvPr/>
              </p:nvSpPr>
              <p:spPr>
                <a:xfrm>
                  <a:off x="3792242" y="2961160"/>
                  <a:ext cx="941070" cy="800100"/>
                </a:xfrm>
                <a:custGeom>
                  <a:avLst/>
                  <a:gdLst>
                    <a:gd name="connsiteX0" fmla="*/ 262890 w 941070"/>
                    <a:gd name="connsiteY0" fmla="*/ 0 h 800100"/>
                    <a:gd name="connsiteX1" fmla="*/ 262890 w 941070"/>
                    <a:gd name="connsiteY1" fmla="*/ 0 h 800100"/>
                    <a:gd name="connsiteX2" fmla="*/ 323850 w 941070"/>
                    <a:gd name="connsiteY2" fmla="*/ 118110 h 800100"/>
                    <a:gd name="connsiteX3" fmla="*/ 327660 w 941070"/>
                    <a:gd name="connsiteY3" fmla="*/ 274320 h 800100"/>
                    <a:gd name="connsiteX4" fmla="*/ 236220 w 941070"/>
                    <a:gd name="connsiteY4" fmla="*/ 278130 h 800100"/>
                    <a:gd name="connsiteX5" fmla="*/ 240030 w 941070"/>
                    <a:gd name="connsiteY5" fmla="*/ 323850 h 800100"/>
                    <a:gd name="connsiteX6" fmla="*/ 0 w 941070"/>
                    <a:gd name="connsiteY6" fmla="*/ 331470 h 800100"/>
                    <a:gd name="connsiteX7" fmla="*/ 3810 w 941070"/>
                    <a:gd name="connsiteY7" fmla="*/ 441960 h 800100"/>
                    <a:gd name="connsiteX8" fmla="*/ 777240 w 941070"/>
                    <a:gd name="connsiteY8" fmla="*/ 800100 h 800100"/>
                    <a:gd name="connsiteX9" fmla="*/ 826770 w 941070"/>
                    <a:gd name="connsiteY9" fmla="*/ 659130 h 800100"/>
                    <a:gd name="connsiteX10" fmla="*/ 872490 w 941070"/>
                    <a:gd name="connsiteY10" fmla="*/ 659130 h 800100"/>
                    <a:gd name="connsiteX11" fmla="*/ 941070 w 941070"/>
                    <a:gd name="connsiteY11" fmla="*/ 57531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070" h="800100">
                      <a:moveTo>
                        <a:pt x="262890" y="0"/>
                      </a:moveTo>
                      <a:lnTo>
                        <a:pt x="262890" y="0"/>
                      </a:lnTo>
                      <a:lnTo>
                        <a:pt x="323850" y="118110"/>
                      </a:lnTo>
                      <a:lnTo>
                        <a:pt x="327660" y="274320"/>
                      </a:lnTo>
                      <a:lnTo>
                        <a:pt x="236220" y="278130"/>
                      </a:lnTo>
                      <a:lnTo>
                        <a:pt x="240030" y="323850"/>
                      </a:lnTo>
                      <a:lnTo>
                        <a:pt x="0" y="331470"/>
                      </a:lnTo>
                      <a:lnTo>
                        <a:pt x="3810" y="441960"/>
                      </a:lnTo>
                      <a:lnTo>
                        <a:pt x="777240" y="800100"/>
                      </a:lnTo>
                      <a:lnTo>
                        <a:pt x="826770" y="659130"/>
                      </a:lnTo>
                      <a:lnTo>
                        <a:pt x="872490" y="659130"/>
                      </a:lnTo>
                      <a:lnTo>
                        <a:pt x="941070" y="57531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20" name="フリーフォーム 119"/>
                <p:cNvSpPr/>
                <p:nvPr/>
              </p:nvSpPr>
              <p:spPr>
                <a:xfrm>
                  <a:off x="3800872" y="2950822"/>
                  <a:ext cx="936104" cy="811530"/>
                </a:xfrm>
                <a:custGeom>
                  <a:avLst/>
                  <a:gdLst>
                    <a:gd name="connsiteX0" fmla="*/ 262890 w 944880"/>
                    <a:gd name="connsiteY0" fmla="*/ 3810 h 811530"/>
                    <a:gd name="connsiteX1" fmla="*/ 327660 w 944880"/>
                    <a:gd name="connsiteY1" fmla="*/ 137160 h 811530"/>
                    <a:gd name="connsiteX2" fmla="*/ 327660 w 944880"/>
                    <a:gd name="connsiteY2" fmla="*/ 285750 h 811530"/>
                    <a:gd name="connsiteX3" fmla="*/ 240030 w 944880"/>
                    <a:gd name="connsiteY3" fmla="*/ 289560 h 811530"/>
                    <a:gd name="connsiteX4" fmla="*/ 240030 w 944880"/>
                    <a:gd name="connsiteY4" fmla="*/ 331470 h 811530"/>
                    <a:gd name="connsiteX5" fmla="*/ 0 w 944880"/>
                    <a:gd name="connsiteY5" fmla="*/ 342900 h 811530"/>
                    <a:gd name="connsiteX6" fmla="*/ 7620 w 944880"/>
                    <a:gd name="connsiteY6" fmla="*/ 453390 h 811530"/>
                    <a:gd name="connsiteX7" fmla="*/ 781050 w 944880"/>
                    <a:gd name="connsiteY7" fmla="*/ 811530 h 811530"/>
                    <a:gd name="connsiteX8" fmla="*/ 830580 w 944880"/>
                    <a:gd name="connsiteY8" fmla="*/ 666750 h 811530"/>
                    <a:gd name="connsiteX9" fmla="*/ 876300 w 944880"/>
                    <a:gd name="connsiteY9" fmla="*/ 662940 h 811530"/>
                    <a:gd name="connsiteX10" fmla="*/ 941070 w 944880"/>
                    <a:gd name="connsiteY10" fmla="*/ 586740 h 811530"/>
                    <a:gd name="connsiteX11" fmla="*/ 944880 w 944880"/>
                    <a:gd name="connsiteY11" fmla="*/ 0 h 811530"/>
                    <a:gd name="connsiteX12" fmla="*/ 262890 w 944880"/>
                    <a:gd name="connsiteY12" fmla="*/ 3810 h 81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4880" h="811530">
                      <a:moveTo>
                        <a:pt x="262890" y="3810"/>
                      </a:moveTo>
                      <a:lnTo>
                        <a:pt x="327660" y="137160"/>
                      </a:lnTo>
                      <a:lnTo>
                        <a:pt x="327660" y="285750"/>
                      </a:lnTo>
                      <a:lnTo>
                        <a:pt x="240030" y="289560"/>
                      </a:lnTo>
                      <a:lnTo>
                        <a:pt x="240030" y="331470"/>
                      </a:lnTo>
                      <a:lnTo>
                        <a:pt x="0" y="342900"/>
                      </a:lnTo>
                      <a:lnTo>
                        <a:pt x="7620" y="453390"/>
                      </a:lnTo>
                      <a:lnTo>
                        <a:pt x="781050" y="811530"/>
                      </a:lnTo>
                      <a:lnTo>
                        <a:pt x="830580" y="666750"/>
                      </a:lnTo>
                      <a:lnTo>
                        <a:pt x="876300" y="662940"/>
                      </a:lnTo>
                      <a:lnTo>
                        <a:pt x="941070" y="586740"/>
                      </a:lnTo>
                      <a:lnTo>
                        <a:pt x="944880" y="0"/>
                      </a:lnTo>
                      <a:lnTo>
                        <a:pt x="262890" y="381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1" name="フリーフォーム 120"/>
                <p:cNvSpPr/>
                <p:nvPr/>
              </p:nvSpPr>
              <p:spPr>
                <a:xfrm>
                  <a:off x="2407672" y="3348600"/>
                  <a:ext cx="479145" cy="651053"/>
                </a:xfrm>
                <a:custGeom>
                  <a:avLst/>
                  <a:gdLst>
                    <a:gd name="connsiteX0" fmla="*/ 98755 w 479145"/>
                    <a:gd name="connsiteY0" fmla="*/ 0 h 651053"/>
                    <a:gd name="connsiteX1" fmla="*/ 21945 w 479145"/>
                    <a:gd name="connsiteY1" fmla="*/ 274320 h 651053"/>
                    <a:gd name="connsiteX2" fmla="*/ 0 w 479145"/>
                    <a:gd name="connsiteY2" fmla="*/ 651053 h 651053"/>
                    <a:gd name="connsiteX3" fmla="*/ 164592 w 479145"/>
                    <a:gd name="connsiteY3" fmla="*/ 577901 h 651053"/>
                    <a:gd name="connsiteX4" fmla="*/ 215798 w 479145"/>
                    <a:gd name="connsiteY4" fmla="*/ 442570 h 651053"/>
                    <a:gd name="connsiteX5" fmla="*/ 431597 w 479145"/>
                    <a:gd name="connsiteY5" fmla="*/ 402336 h 651053"/>
                    <a:gd name="connsiteX6" fmla="*/ 479145 w 479145"/>
                    <a:gd name="connsiteY6" fmla="*/ 43891 h 651053"/>
                    <a:gd name="connsiteX7" fmla="*/ 446227 w 479145"/>
                    <a:gd name="connsiteY7" fmla="*/ 18288 h 651053"/>
                    <a:gd name="connsiteX8" fmla="*/ 314553 w 479145"/>
                    <a:gd name="connsiteY8" fmla="*/ 18288 h 651053"/>
                    <a:gd name="connsiteX9" fmla="*/ 98755 w 479145"/>
                    <a:gd name="connsiteY9" fmla="*/ 0 h 6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145" h="651053">
                      <a:moveTo>
                        <a:pt x="98755" y="0"/>
                      </a:moveTo>
                      <a:lnTo>
                        <a:pt x="21945" y="274320"/>
                      </a:lnTo>
                      <a:lnTo>
                        <a:pt x="0" y="651053"/>
                      </a:lnTo>
                      <a:lnTo>
                        <a:pt x="164592" y="577901"/>
                      </a:lnTo>
                      <a:lnTo>
                        <a:pt x="215798" y="442570"/>
                      </a:lnTo>
                      <a:lnTo>
                        <a:pt x="431597" y="402336"/>
                      </a:lnTo>
                      <a:lnTo>
                        <a:pt x="479145" y="43891"/>
                      </a:lnTo>
                      <a:lnTo>
                        <a:pt x="446227" y="18288"/>
                      </a:lnTo>
                      <a:lnTo>
                        <a:pt x="314553" y="18288"/>
                      </a:lnTo>
                      <a:lnTo>
                        <a:pt x="98755"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2" name="テキスト ボックス 121"/>
                <p:cNvSpPr txBox="1"/>
                <p:nvPr/>
              </p:nvSpPr>
              <p:spPr>
                <a:xfrm>
                  <a:off x="3857309" y="3042387"/>
                  <a:ext cx="792087" cy="230832"/>
                </a:xfrm>
                <a:prstGeom prst="rect">
                  <a:avLst/>
                </a:prstGeom>
                <a:noFill/>
              </p:spPr>
              <p:txBody>
                <a:bodyPr wrap="square" rtlCol="0">
                  <a:spAutoFit/>
                </a:bodyPr>
                <a:lstStyle/>
                <a:p>
                  <a:r>
                    <a:rPr lang="ja-JP" altLang="en-US" sz="900" dirty="0">
                      <a:latin typeface="+mj-ea"/>
                      <a:ea typeface="+mj-ea"/>
                    </a:rPr>
                    <a:t>四天王寺</a:t>
                  </a:r>
                </a:p>
              </p:txBody>
            </p:sp>
            <p:sp>
              <p:nvSpPr>
                <p:cNvPr id="123" name="テキスト ボックス 122"/>
                <p:cNvSpPr txBox="1"/>
                <p:nvPr/>
              </p:nvSpPr>
              <p:spPr>
                <a:xfrm>
                  <a:off x="2400467" y="3429000"/>
                  <a:ext cx="719232" cy="230832"/>
                </a:xfrm>
                <a:prstGeom prst="rect">
                  <a:avLst/>
                </a:prstGeom>
                <a:noFill/>
              </p:spPr>
              <p:txBody>
                <a:bodyPr wrap="square" rtlCol="0">
                  <a:spAutoFit/>
                </a:bodyPr>
                <a:lstStyle/>
                <a:p>
                  <a:r>
                    <a:rPr lang="ja-JP" altLang="en-US" sz="900" dirty="0">
                      <a:latin typeface="+mn-ea"/>
                    </a:rPr>
                    <a:t>一心寺</a:t>
                  </a:r>
                </a:p>
              </p:txBody>
            </p:sp>
            <p:sp>
              <p:nvSpPr>
                <p:cNvPr id="124" name="フリーフォーム 123"/>
                <p:cNvSpPr/>
                <p:nvPr/>
              </p:nvSpPr>
              <p:spPr>
                <a:xfrm>
                  <a:off x="1211289" y="3253712"/>
                  <a:ext cx="2232561" cy="2369127"/>
                </a:xfrm>
                <a:custGeom>
                  <a:avLst/>
                  <a:gdLst>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0 w 2232561"/>
                    <a:gd name="connsiteY36" fmla="*/ 1882239 h 2369127"/>
                    <a:gd name="connsiteX37" fmla="*/ 540327 w 2232561"/>
                    <a:gd name="connsiteY37" fmla="*/ 0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2561" h="2369127">
                      <a:moveTo>
                        <a:pt x="540327" y="0"/>
                      </a:moveTo>
                      <a:lnTo>
                        <a:pt x="1021278" y="53439"/>
                      </a:lnTo>
                      <a:lnTo>
                        <a:pt x="967839" y="332509"/>
                      </a:lnTo>
                      <a:lnTo>
                        <a:pt x="967839" y="433449"/>
                      </a:lnTo>
                      <a:lnTo>
                        <a:pt x="991589" y="492826"/>
                      </a:lnTo>
                      <a:lnTo>
                        <a:pt x="985652" y="765958"/>
                      </a:lnTo>
                      <a:lnTo>
                        <a:pt x="1068779" y="843148"/>
                      </a:lnTo>
                      <a:lnTo>
                        <a:pt x="1110343" y="849086"/>
                      </a:lnTo>
                      <a:lnTo>
                        <a:pt x="1211283" y="760021"/>
                      </a:lnTo>
                      <a:lnTo>
                        <a:pt x="1383475" y="694706"/>
                      </a:lnTo>
                      <a:lnTo>
                        <a:pt x="1436914" y="564078"/>
                      </a:lnTo>
                      <a:lnTo>
                        <a:pt x="1638795" y="516577"/>
                      </a:lnTo>
                      <a:lnTo>
                        <a:pt x="1888176" y="599704"/>
                      </a:lnTo>
                      <a:lnTo>
                        <a:pt x="2036618" y="670956"/>
                      </a:lnTo>
                      <a:lnTo>
                        <a:pt x="2226623" y="676893"/>
                      </a:lnTo>
                      <a:lnTo>
                        <a:pt x="2232561" y="843148"/>
                      </a:lnTo>
                      <a:lnTo>
                        <a:pt x="2006930" y="825335"/>
                      </a:lnTo>
                      <a:lnTo>
                        <a:pt x="1977241" y="985652"/>
                      </a:lnTo>
                      <a:lnTo>
                        <a:pt x="1995054" y="1027216"/>
                      </a:lnTo>
                      <a:lnTo>
                        <a:pt x="2036618" y="1033153"/>
                      </a:lnTo>
                      <a:lnTo>
                        <a:pt x="2030680" y="1169719"/>
                      </a:lnTo>
                      <a:lnTo>
                        <a:pt x="1953491" y="1205345"/>
                      </a:lnTo>
                      <a:lnTo>
                        <a:pt x="1870363" y="1193470"/>
                      </a:lnTo>
                      <a:lnTo>
                        <a:pt x="1816924" y="1145969"/>
                      </a:lnTo>
                      <a:lnTo>
                        <a:pt x="1656608" y="1151906"/>
                      </a:lnTo>
                      <a:lnTo>
                        <a:pt x="1591293" y="1383475"/>
                      </a:lnTo>
                      <a:lnTo>
                        <a:pt x="1692234" y="1395351"/>
                      </a:lnTo>
                      <a:lnTo>
                        <a:pt x="1704109" y="1407226"/>
                      </a:lnTo>
                      <a:lnTo>
                        <a:pt x="1870363" y="1442852"/>
                      </a:lnTo>
                      <a:lnTo>
                        <a:pt x="1763485" y="1959429"/>
                      </a:lnTo>
                      <a:lnTo>
                        <a:pt x="2113808" y="2072244"/>
                      </a:lnTo>
                      <a:lnTo>
                        <a:pt x="2084119" y="2244436"/>
                      </a:lnTo>
                      <a:lnTo>
                        <a:pt x="2000992" y="2321626"/>
                      </a:lnTo>
                      <a:lnTo>
                        <a:pt x="1751610" y="2369127"/>
                      </a:lnTo>
                      <a:lnTo>
                        <a:pt x="1698171" y="2369127"/>
                      </a:lnTo>
                      <a:lnTo>
                        <a:pt x="1698171" y="2369127"/>
                      </a:lnTo>
                      <a:lnTo>
                        <a:pt x="0" y="1882239"/>
                      </a:lnTo>
                      <a:lnTo>
                        <a:pt x="540327" y="0"/>
                      </a:lnTo>
                      <a:close/>
                    </a:path>
                  </a:pathLst>
                </a:custGeom>
                <a:solidFill>
                  <a:srgbClr val="92D05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5" name="フリーフォーム 124"/>
                <p:cNvSpPr/>
                <p:nvPr/>
              </p:nvSpPr>
              <p:spPr>
                <a:xfrm>
                  <a:off x="2277742" y="5041537"/>
                  <a:ext cx="1025342" cy="567275"/>
                </a:xfrm>
                <a:custGeom>
                  <a:avLst/>
                  <a:gdLst>
                    <a:gd name="connsiteX0" fmla="*/ 73672 w 1464774"/>
                    <a:gd name="connsiteY0" fmla="*/ 0 h 810392"/>
                    <a:gd name="connsiteX1" fmla="*/ 0 w 1464774"/>
                    <a:gd name="connsiteY1" fmla="*/ 264353 h 810392"/>
                    <a:gd name="connsiteX2" fmla="*/ 91007 w 1464774"/>
                    <a:gd name="connsiteY2" fmla="*/ 416030 h 810392"/>
                    <a:gd name="connsiteX3" fmla="*/ 60671 w 1464774"/>
                    <a:gd name="connsiteY3" fmla="*/ 515704 h 810392"/>
                    <a:gd name="connsiteX4" fmla="*/ 936068 w 1464774"/>
                    <a:gd name="connsiteY4" fmla="*/ 767056 h 810392"/>
                    <a:gd name="connsiteX5" fmla="*/ 975071 w 1464774"/>
                    <a:gd name="connsiteY5" fmla="*/ 810392 h 810392"/>
                    <a:gd name="connsiteX6" fmla="*/ 1317429 w 1464774"/>
                    <a:gd name="connsiteY6" fmla="*/ 754055 h 810392"/>
                    <a:gd name="connsiteX7" fmla="*/ 1434438 w 1464774"/>
                    <a:gd name="connsiteY7" fmla="*/ 641380 h 810392"/>
                    <a:gd name="connsiteX8" fmla="*/ 1464774 w 1464774"/>
                    <a:gd name="connsiteY8" fmla="*/ 498370 h 810392"/>
                    <a:gd name="connsiteX9" fmla="*/ 1187420 w 1464774"/>
                    <a:gd name="connsiteY9" fmla="*/ 429031 h 810392"/>
                    <a:gd name="connsiteX10" fmla="*/ 1139750 w 1464774"/>
                    <a:gd name="connsiteY10" fmla="*/ 355359 h 810392"/>
                    <a:gd name="connsiteX11" fmla="*/ 1157084 w 1464774"/>
                    <a:gd name="connsiteY11" fmla="*/ 303355 h 810392"/>
                    <a:gd name="connsiteX12" fmla="*/ 888398 w 1464774"/>
                    <a:gd name="connsiteY12" fmla="*/ 221016 h 810392"/>
                    <a:gd name="connsiteX13" fmla="*/ 823393 w 1464774"/>
                    <a:gd name="connsiteY13" fmla="*/ 242684 h 810392"/>
                    <a:gd name="connsiteX14" fmla="*/ 745388 w 1464774"/>
                    <a:gd name="connsiteY14" fmla="*/ 260019 h 810392"/>
                    <a:gd name="connsiteX15" fmla="*/ 264353 w 1464774"/>
                    <a:gd name="connsiteY15" fmla="*/ 125676 h 810392"/>
                    <a:gd name="connsiteX16" fmla="*/ 177680 w 1464774"/>
                    <a:gd name="connsiteY16" fmla="*/ 26002 h 810392"/>
                    <a:gd name="connsiteX17" fmla="*/ 73672 w 1464774"/>
                    <a:gd name="connsiteY17" fmla="*/ 0 h 81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4774" h="810392">
                      <a:moveTo>
                        <a:pt x="73672" y="0"/>
                      </a:moveTo>
                      <a:lnTo>
                        <a:pt x="0" y="264353"/>
                      </a:lnTo>
                      <a:lnTo>
                        <a:pt x="91007" y="416030"/>
                      </a:lnTo>
                      <a:lnTo>
                        <a:pt x="60671" y="515704"/>
                      </a:lnTo>
                      <a:lnTo>
                        <a:pt x="936068" y="767056"/>
                      </a:lnTo>
                      <a:lnTo>
                        <a:pt x="975071" y="810392"/>
                      </a:lnTo>
                      <a:lnTo>
                        <a:pt x="1317429" y="754055"/>
                      </a:lnTo>
                      <a:lnTo>
                        <a:pt x="1434438" y="641380"/>
                      </a:lnTo>
                      <a:lnTo>
                        <a:pt x="1464774" y="498370"/>
                      </a:lnTo>
                      <a:lnTo>
                        <a:pt x="1187420" y="429031"/>
                      </a:lnTo>
                      <a:lnTo>
                        <a:pt x="1139750" y="355359"/>
                      </a:lnTo>
                      <a:lnTo>
                        <a:pt x="1157084" y="303355"/>
                      </a:lnTo>
                      <a:lnTo>
                        <a:pt x="888398" y="221016"/>
                      </a:lnTo>
                      <a:lnTo>
                        <a:pt x="823393" y="242684"/>
                      </a:lnTo>
                      <a:lnTo>
                        <a:pt x="745388" y="260019"/>
                      </a:lnTo>
                      <a:lnTo>
                        <a:pt x="264353" y="125676"/>
                      </a:lnTo>
                      <a:lnTo>
                        <a:pt x="177680" y="26002"/>
                      </a:lnTo>
                      <a:lnTo>
                        <a:pt x="73672" y="0"/>
                      </a:lnTo>
                      <a:close/>
                    </a:path>
                  </a:pathLst>
                </a:custGeom>
                <a:solidFill>
                  <a:srgbClr val="00B0F0">
                    <a:alpha val="50000"/>
                  </a:srgbClr>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6" name="フリーフォーム 125"/>
                <p:cNvSpPr/>
                <p:nvPr/>
              </p:nvSpPr>
              <p:spPr>
                <a:xfrm>
                  <a:off x="3056182" y="3868397"/>
                  <a:ext cx="378606" cy="37631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256233 w 540866"/>
                    <a:gd name="connsiteY8" fmla="*/ 95459 h 537586"/>
                    <a:gd name="connsiteX9" fmla="*/ 70338 w 540866"/>
                    <a:gd name="connsiteY9" fmla="*/ 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866" h="537586">
                      <a:moveTo>
                        <a:pt x="70338" y="0"/>
                      </a:moveTo>
                      <a:lnTo>
                        <a:pt x="40193" y="40193"/>
                      </a:lnTo>
                      <a:lnTo>
                        <a:pt x="0" y="432079"/>
                      </a:lnTo>
                      <a:lnTo>
                        <a:pt x="95459" y="522514"/>
                      </a:lnTo>
                      <a:lnTo>
                        <a:pt x="165798" y="537586"/>
                      </a:lnTo>
                      <a:lnTo>
                        <a:pt x="205991" y="281353"/>
                      </a:lnTo>
                      <a:lnTo>
                        <a:pt x="532562" y="311498"/>
                      </a:lnTo>
                      <a:lnTo>
                        <a:pt x="540866" y="85903"/>
                      </a:lnTo>
                      <a:lnTo>
                        <a:pt x="256233" y="95459"/>
                      </a:lnTo>
                      <a:lnTo>
                        <a:pt x="70338" y="0"/>
                      </a:lnTo>
                      <a:close/>
                    </a:path>
                  </a:pathLst>
                </a:custGeom>
                <a:solidFill>
                  <a:srgbClr val="00B0F0">
                    <a:alpha val="50000"/>
                  </a:srgb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7" name="フリーフォーム 126"/>
                <p:cNvSpPr/>
                <p:nvPr/>
              </p:nvSpPr>
              <p:spPr>
                <a:xfrm>
                  <a:off x="3062684" y="3865575"/>
                  <a:ext cx="116058" cy="37631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256233 w 540866"/>
                    <a:gd name="connsiteY8" fmla="*/ 95459 h 537586"/>
                    <a:gd name="connsiteX9" fmla="*/ 70338 w 540866"/>
                    <a:gd name="connsiteY9" fmla="*/ 0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205991 w 540866"/>
                    <a:gd name="connsiteY5" fmla="*/ 281353 h 537586"/>
                    <a:gd name="connsiteX6" fmla="*/ 532562 w 540866"/>
                    <a:gd name="connsiteY6" fmla="*/ 311498 h 537586"/>
                    <a:gd name="connsiteX7" fmla="*/ 540866 w 540866"/>
                    <a:gd name="connsiteY7" fmla="*/ 85903 h 537586"/>
                    <a:gd name="connsiteX8" fmla="*/ 312912 w 540866"/>
                    <a:gd name="connsiteY8" fmla="*/ 102869 h 537586"/>
                    <a:gd name="connsiteX9" fmla="*/ 70338 w 540866"/>
                    <a:gd name="connsiteY9" fmla="*/ 0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32562 w 540866"/>
                    <a:gd name="connsiteY7" fmla="*/ 311498 h 537586"/>
                    <a:gd name="connsiteX8" fmla="*/ 540866 w 540866"/>
                    <a:gd name="connsiteY8" fmla="*/ 85903 h 537586"/>
                    <a:gd name="connsiteX9" fmla="*/ 443541 w 540866"/>
                    <a:gd name="connsiteY9"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32562 w 540866"/>
                    <a:gd name="connsiteY7" fmla="*/ 311498 h 537586"/>
                    <a:gd name="connsiteX8" fmla="*/ 540866 w 540866"/>
                    <a:gd name="connsiteY8" fmla="*/ 102869 h 537586"/>
                    <a:gd name="connsiteX9" fmla="*/ 443541 w 540866"/>
                    <a:gd name="connsiteY9"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205991 w 540866"/>
                    <a:gd name="connsiteY6" fmla="*/ 281353 h 537586"/>
                    <a:gd name="connsiteX7" fmla="*/ 540866 w 540866"/>
                    <a:gd name="connsiteY7" fmla="*/ 102869 h 537586"/>
                    <a:gd name="connsiteX8" fmla="*/ 443541 w 540866"/>
                    <a:gd name="connsiteY8" fmla="*/ 233498 h 537586"/>
                    <a:gd name="connsiteX0" fmla="*/ 312912 w 540866"/>
                    <a:gd name="connsiteY0" fmla="*/ 102869 h 537586"/>
                    <a:gd name="connsiteX1" fmla="*/ 70338 w 540866"/>
                    <a:gd name="connsiteY1" fmla="*/ 0 h 537586"/>
                    <a:gd name="connsiteX2" fmla="*/ 40193 w 540866"/>
                    <a:gd name="connsiteY2" fmla="*/ 40193 h 537586"/>
                    <a:gd name="connsiteX3" fmla="*/ 0 w 540866"/>
                    <a:gd name="connsiteY3" fmla="*/ 432079 h 537586"/>
                    <a:gd name="connsiteX4" fmla="*/ 95459 w 540866"/>
                    <a:gd name="connsiteY4" fmla="*/ 522514 h 537586"/>
                    <a:gd name="connsiteX5" fmla="*/ 165798 w 540866"/>
                    <a:gd name="connsiteY5" fmla="*/ 537586 h 537586"/>
                    <a:gd name="connsiteX6" fmla="*/ 540866 w 540866"/>
                    <a:gd name="connsiteY6" fmla="*/ 102869 h 537586"/>
                    <a:gd name="connsiteX7" fmla="*/ 443541 w 540866"/>
                    <a:gd name="connsiteY7" fmla="*/ 233498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7" fmla="*/ 447560 w 540866"/>
                    <a:gd name="connsiteY7" fmla="*/ 243592 h 537586"/>
                    <a:gd name="connsiteX0" fmla="*/ 70338 w 540866"/>
                    <a:gd name="connsiteY0" fmla="*/ 0 h 537586"/>
                    <a:gd name="connsiteX1" fmla="*/ 40193 w 540866"/>
                    <a:gd name="connsiteY1" fmla="*/ 40193 h 537586"/>
                    <a:gd name="connsiteX2" fmla="*/ 0 w 540866"/>
                    <a:gd name="connsiteY2" fmla="*/ 432079 h 537586"/>
                    <a:gd name="connsiteX3" fmla="*/ 95459 w 540866"/>
                    <a:gd name="connsiteY3" fmla="*/ 522514 h 537586"/>
                    <a:gd name="connsiteX4" fmla="*/ 165798 w 540866"/>
                    <a:gd name="connsiteY4" fmla="*/ 537586 h 537586"/>
                    <a:gd name="connsiteX5" fmla="*/ 540866 w 540866"/>
                    <a:gd name="connsiteY5" fmla="*/ 102869 h 537586"/>
                    <a:gd name="connsiteX6" fmla="*/ 443541 w 540866"/>
                    <a:gd name="connsiteY6" fmla="*/ 233498 h 537586"/>
                    <a:gd name="connsiteX0" fmla="*/ 70338 w 443542"/>
                    <a:gd name="connsiteY0" fmla="*/ 0 h 537586"/>
                    <a:gd name="connsiteX1" fmla="*/ 40193 w 443542"/>
                    <a:gd name="connsiteY1" fmla="*/ 40193 h 537586"/>
                    <a:gd name="connsiteX2" fmla="*/ 0 w 443542"/>
                    <a:gd name="connsiteY2" fmla="*/ 432079 h 537586"/>
                    <a:gd name="connsiteX3" fmla="*/ 95459 w 443542"/>
                    <a:gd name="connsiteY3" fmla="*/ 522514 h 537586"/>
                    <a:gd name="connsiteX4" fmla="*/ 165798 w 443542"/>
                    <a:gd name="connsiteY4" fmla="*/ 537586 h 537586"/>
                    <a:gd name="connsiteX5" fmla="*/ 443541 w 443542"/>
                    <a:gd name="connsiteY5" fmla="*/ 233498 h 537586"/>
                    <a:gd name="connsiteX0" fmla="*/ 70338 w 165797"/>
                    <a:gd name="connsiteY0" fmla="*/ 0 h 537586"/>
                    <a:gd name="connsiteX1" fmla="*/ 40193 w 165797"/>
                    <a:gd name="connsiteY1" fmla="*/ 40193 h 537586"/>
                    <a:gd name="connsiteX2" fmla="*/ 0 w 165797"/>
                    <a:gd name="connsiteY2" fmla="*/ 432079 h 537586"/>
                    <a:gd name="connsiteX3" fmla="*/ 95459 w 165797"/>
                    <a:gd name="connsiteY3" fmla="*/ 522514 h 537586"/>
                    <a:gd name="connsiteX4" fmla="*/ 165798 w 165797"/>
                    <a:gd name="connsiteY4" fmla="*/ 537586 h 537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97" h="537586">
                      <a:moveTo>
                        <a:pt x="70338" y="0"/>
                      </a:moveTo>
                      <a:lnTo>
                        <a:pt x="40193" y="40193"/>
                      </a:lnTo>
                      <a:lnTo>
                        <a:pt x="0" y="432079"/>
                      </a:lnTo>
                      <a:lnTo>
                        <a:pt x="95459" y="522514"/>
                      </a:lnTo>
                      <a:lnTo>
                        <a:pt x="165798" y="537586"/>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8" name="直線コネクタ 127"/>
                <p:cNvCxnSpPr/>
                <p:nvPr/>
              </p:nvCxnSpPr>
              <p:spPr>
                <a:xfrm rot="720000">
                  <a:off x="2320995" y="5419810"/>
                  <a:ext cx="0" cy="36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92" name="テキスト ボックス 91"/>
              <p:cNvSpPr txBox="1"/>
              <p:nvPr/>
            </p:nvSpPr>
            <p:spPr>
              <a:xfrm>
                <a:off x="1712640" y="2807981"/>
                <a:ext cx="864096" cy="369332"/>
              </a:xfrm>
              <a:prstGeom prst="rect">
                <a:avLst/>
              </a:prstGeom>
              <a:noFill/>
            </p:spPr>
            <p:txBody>
              <a:bodyPr wrap="square" rtlCol="0">
                <a:spAutoFit/>
              </a:bodyPr>
              <a:lstStyle/>
              <a:p>
                <a:pPr algn="ctr"/>
                <a:r>
                  <a:rPr lang="ja-JP" altLang="en-US" sz="900" dirty="0">
                    <a:latin typeface="HGP創英角ｺﾞｼｯｸUB" pitchFamily="50" charset="-128"/>
                    <a:ea typeface="HGP創英角ｺﾞｼｯｸUB" pitchFamily="50" charset="-128"/>
                  </a:rPr>
                  <a:t>動物園</a:t>
                </a:r>
                <a:endParaRPr lang="en-US" altLang="ja-JP" sz="900" dirty="0">
                  <a:latin typeface="HGP創英角ｺﾞｼｯｸUB" pitchFamily="50" charset="-128"/>
                  <a:ea typeface="HGP創英角ｺﾞｼｯｸUB" pitchFamily="50" charset="-128"/>
                </a:endParaRPr>
              </a:p>
              <a:p>
                <a:pPr algn="ctr"/>
                <a:r>
                  <a:rPr lang="ja-JP" altLang="en-US" sz="900" dirty="0">
                    <a:latin typeface="HGP創英角ｺﾞｼｯｸUB" pitchFamily="50" charset="-128"/>
                    <a:ea typeface="HGP創英角ｺﾞｼｯｸUB" pitchFamily="50" charset="-128"/>
                  </a:rPr>
                  <a:t>（有料区域）</a:t>
                </a:r>
              </a:p>
            </p:txBody>
          </p:sp>
          <p:sp>
            <p:nvSpPr>
              <p:cNvPr id="101" name="テキスト ボックス 100"/>
              <p:cNvSpPr txBox="1"/>
              <p:nvPr/>
            </p:nvSpPr>
            <p:spPr>
              <a:xfrm>
                <a:off x="3537142" y="2814275"/>
                <a:ext cx="1058518" cy="2308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北の玄関口</a:t>
                </a:r>
              </a:p>
            </p:txBody>
          </p:sp>
          <p:sp>
            <p:nvSpPr>
              <p:cNvPr id="102" name="テキスト ボックス 101"/>
              <p:cNvSpPr txBox="1"/>
              <p:nvPr/>
            </p:nvSpPr>
            <p:spPr>
              <a:xfrm>
                <a:off x="3584848" y="4005064"/>
                <a:ext cx="1224136" cy="369332"/>
              </a:xfrm>
              <a:prstGeom prst="rect">
                <a:avLst/>
              </a:prstGeom>
              <a:noFill/>
            </p:spPr>
            <p:txBody>
              <a:bodyPr wrap="square" rtlCol="0">
                <a:spAutoFit/>
              </a:bodyPr>
              <a:lstStyle/>
              <a:p>
                <a:r>
                  <a:rPr lang="ja-JP" altLang="en-US" sz="900" dirty="0">
                    <a:latin typeface="HGP創英角ｺﾞｼｯｸUB" pitchFamily="50" charset="-128"/>
                    <a:ea typeface="HGP創英角ｺﾞｼｯｸUB" pitchFamily="50" charset="-128"/>
                  </a:rPr>
                  <a:t>メインの</a:t>
                </a:r>
                <a:endParaRPr lang="en-US" altLang="ja-JP" sz="900" dirty="0">
                  <a:latin typeface="HGP創英角ｺﾞｼｯｸUB" pitchFamily="50" charset="-128"/>
                  <a:ea typeface="HGP創英角ｺﾞｼｯｸUB" pitchFamily="50" charset="-128"/>
                </a:endParaRPr>
              </a:p>
              <a:p>
                <a:r>
                  <a:rPr lang="ja-JP" altLang="en-US" sz="900" dirty="0">
                    <a:latin typeface="HGP創英角ｺﾞｼｯｸUB" pitchFamily="50" charset="-128"/>
                    <a:ea typeface="HGP創英角ｺﾞｼｯｸUB" pitchFamily="50" charset="-128"/>
                  </a:rPr>
                  <a:t>玄関口・広場</a:t>
                </a:r>
              </a:p>
            </p:txBody>
          </p:sp>
          <p:grpSp>
            <p:nvGrpSpPr>
              <p:cNvPr id="26" name="グループ化 164"/>
              <p:cNvGrpSpPr/>
              <p:nvPr/>
            </p:nvGrpSpPr>
            <p:grpSpPr>
              <a:xfrm>
                <a:off x="2648744" y="3248255"/>
                <a:ext cx="341126" cy="427274"/>
                <a:chOff x="1720123" y="1196403"/>
                <a:chExt cx="341126" cy="427274"/>
              </a:xfrm>
            </p:grpSpPr>
            <p:cxnSp>
              <p:nvCxnSpPr>
                <p:cNvPr id="115" name="直線コネクタ 114"/>
                <p:cNvCxnSpPr/>
                <p:nvPr/>
              </p:nvCxnSpPr>
              <p:spPr>
                <a:xfrm rot="960000">
                  <a:off x="1782167" y="1196403"/>
                  <a:ext cx="0" cy="4140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rot="6360000">
                  <a:off x="1947849" y="1126485"/>
                  <a:ext cx="0" cy="2268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rot="6360000">
                  <a:off x="1833523" y="1510277"/>
                  <a:ext cx="0" cy="22680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06" name="フリーフォーム 105"/>
              <p:cNvSpPr/>
              <p:nvPr/>
            </p:nvSpPr>
            <p:spPr>
              <a:xfrm>
                <a:off x="2548161" y="2216605"/>
                <a:ext cx="1404518" cy="2494483"/>
              </a:xfrm>
              <a:custGeom>
                <a:avLst/>
                <a:gdLst>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24205 w 1404518"/>
                  <a:gd name="connsiteY6" fmla="*/ 482803 h 2494483"/>
                  <a:gd name="connsiteX7" fmla="*/ 1272845 w 1404518"/>
                  <a:gd name="connsiteY7" fmla="*/ 534009 h 2494483"/>
                  <a:gd name="connsiteX8" fmla="*/ 1404518 w 1404518"/>
                  <a:gd name="connsiteY8"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24205 w 1404518"/>
                  <a:gd name="connsiteY6" fmla="*/ 482803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811987 w 1404518"/>
                  <a:gd name="connsiteY6" fmla="*/ 482803 h 2494483"/>
                  <a:gd name="connsiteX7" fmla="*/ 1272845 w 1404518"/>
                  <a:gd name="connsiteY7" fmla="*/ 534009 h 2494483"/>
                  <a:gd name="connsiteX8" fmla="*/ 1404518 w 1404518"/>
                  <a:gd name="connsiteY8"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711779 w 1404518"/>
                  <a:gd name="connsiteY6" fmla="*/ 668430 h 2494483"/>
                  <a:gd name="connsiteX7" fmla="*/ 811987 w 1404518"/>
                  <a:gd name="connsiteY7" fmla="*/ 482803 h 2494483"/>
                  <a:gd name="connsiteX8" fmla="*/ 1272845 w 1404518"/>
                  <a:gd name="connsiteY8" fmla="*/ 534009 h 2494483"/>
                  <a:gd name="connsiteX9" fmla="*/ 1404518 w 1404518"/>
                  <a:gd name="connsiteY9"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2118 w 1405737"/>
                  <a:gd name="connsiteY0" fmla="*/ 2494483 h 2494483"/>
                  <a:gd name="connsiteX1" fmla="*/ 1047292 w 1405737"/>
                  <a:gd name="connsiteY1" fmla="*/ 2077516 h 2494483"/>
                  <a:gd name="connsiteX2" fmla="*/ 176784 w 1405737"/>
                  <a:gd name="connsiteY2" fmla="*/ 1770278 h 2494483"/>
                  <a:gd name="connsiteX3" fmla="*/ 1219 w 1405737"/>
                  <a:gd name="connsiteY3" fmla="*/ 1426464 h 2494483"/>
                  <a:gd name="connsiteX4" fmla="*/ 184099 w 1405737"/>
                  <a:gd name="connsiteY4" fmla="*/ 899769 h 2494483"/>
                  <a:gd name="connsiteX5" fmla="*/ 542544 w 1405737"/>
                  <a:gd name="connsiteY5" fmla="*/ 914400 h 2494483"/>
                  <a:gd name="connsiteX6" fmla="*/ 652272 w 1405737"/>
                  <a:gd name="connsiteY6" fmla="*/ 775411 h 2494483"/>
                  <a:gd name="connsiteX7" fmla="*/ 712998 w 1405737"/>
                  <a:gd name="connsiteY7" fmla="*/ 668430 h 2494483"/>
                  <a:gd name="connsiteX8" fmla="*/ 813206 w 1405737"/>
                  <a:gd name="connsiteY8" fmla="*/ 482803 h 2494483"/>
                  <a:gd name="connsiteX9" fmla="*/ 1274064 w 1405737"/>
                  <a:gd name="connsiteY9" fmla="*/ 534009 h 2494483"/>
                  <a:gd name="connsiteX10" fmla="*/ 1405737 w 1405737"/>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 name="connsiteX0" fmla="*/ 1250899 w 1404518"/>
                  <a:gd name="connsiteY0" fmla="*/ 2494483 h 2494483"/>
                  <a:gd name="connsiteX1" fmla="*/ 1046073 w 1404518"/>
                  <a:gd name="connsiteY1" fmla="*/ 2077516 h 2494483"/>
                  <a:gd name="connsiteX2" fmla="*/ 175565 w 1404518"/>
                  <a:gd name="connsiteY2" fmla="*/ 1770278 h 2494483"/>
                  <a:gd name="connsiteX3" fmla="*/ 0 w 1404518"/>
                  <a:gd name="connsiteY3" fmla="*/ 1426464 h 2494483"/>
                  <a:gd name="connsiteX4" fmla="*/ 182880 w 1404518"/>
                  <a:gd name="connsiteY4" fmla="*/ 899769 h 2494483"/>
                  <a:gd name="connsiteX5" fmla="*/ 541325 w 1404518"/>
                  <a:gd name="connsiteY5" fmla="*/ 914400 h 2494483"/>
                  <a:gd name="connsiteX6" fmla="*/ 651053 w 1404518"/>
                  <a:gd name="connsiteY6" fmla="*/ 775411 h 2494483"/>
                  <a:gd name="connsiteX7" fmla="*/ 711779 w 1404518"/>
                  <a:gd name="connsiteY7" fmla="*/ 668430 h 2494483"/>
                  <a:gd name="connsiteX8" fmla="*/ 811987 w 1404518"/>
                  <a:gd name="connsiteY8" fmla="*/ 482803 h 2494483"/>
                  <a:gd name="connsiteX9" fmla="*/ 1272845 w 1404518"/>
                  <a:gd name="connsiteY9" fmla="*/ 534009 h 2494483"/>
                  <a:gd name="connsiteX10" fmla="*/ 1404518 w 1404518"/>
                  <a:gd name="connsiteY10" fmla="*/ 0 h 249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518" h="2494483">
                    <a:moveTo>
                      <a:pt x="1250899" y="2494483"/>
                    </a:moveTo>
                    <a:cubicBezTo>
                      <a:pt x="1182624" y="2355494"/>
                      <a:pt x="1225295" y="2198217"/>
                      <a:pt x="1046073" y="2077516"/>
                    </a:cubicBezTo>
                    <a:cubicBezTo>
                      <a:pt x="866851" y="1956815"/>
                      <a:pt x="349911" y="1878787"/>
                      <a:pt x="175565" y="1770278"/>
                    </a:cubicBezTo>
                    <a:cubicBezTo>
                      <a:pt x="31465" y="1623831"/>
                      <a:pt x="47917" y="1657986"/>
                      <a:pt x="0" y="1426464"/>
                    </a:cubicBezTo>
                    <a:cubicBezTo>
                      <a:pt x="31684" y="1274305"/>
                      <a:pt x="73061" y="1160227"/>
                      <a:pt x="182880" y="899769"/>
                    </a:cubicBezTo>
                    <a:cubicBezTo>
                      <a:pt x="386027" y="911577"/>
                      <a:pt x="463296" y="935126"/>
                      <a:pt x="541325" y="914400"/>
                    </a:cubicBezTo>
                    <a:cubicBezTo>
                      <a:pt x="634602" y="851153"/>
                      <a:pt x="534335" y="860523"/>
                      <a:pt x="651053" y="775411"/>
                    </a:cubicBezTo>
                    <a:cubicBezTo>
                      <a:pt x="679462" y="734416"/>
                      <a:pt x="684957" y="717198"/>
                      <a:pt x="711779" y="668430"/>
                    </a:cubicBezTo>
                    <a:cubicBezTo>
                      <a:pt x="781823" y="531329"/>
                      <a:pt x="718476" y="505207"/>
                      <a:pt x="811987" y="482803"/>
                    </a:cubicBezTo>
                    <a:lnTo>
                      <a:pt x="1272845" y="534009"/>
                    </a:lnTo>
                    <a:lnTo>
                      <a:pt x="1404518" y="0"/>
                    </a:lnTo>
                  </a:path>
                </a:pathLst>
              </a:custGeom>
              <a:ln w="44450" cmpd="sng">
                <a:solidFill>
                  <a:srgbClr val="FF0000">
                    <a:alpha val="70000"/>
                  </a:srgbClr>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1" name="フリーフォーム 110"/>
              <p:cNvSpPr/>
              <p:nvPr/>
            </p:nvSpPr>
            <p:spPr>
              <a:xfrm>
                <a:off x="1197838" y="3143949"/>
                <a:ext cx="475488" cy="848563"/>
              </a:xfrm>
              <a:custGeom>
                <a:avLst/>
                <a:gdLst>
                  <a:gd name="connsiteX0" fmla="*/ 475488 w 475488"/>
                  <a:gd name="connsiteY0" fmla="*/ 0 h 848563"/>
                  <a:gd name="connsiteX1" fmla="*/ 0 w 475488"/>
                  <a:gd name="connsiteY1" fmla="*/ 848563 h 848563"/>
                  <a:gd name="connsiteX0" fmla="*/ 475488 w 475488"/>
                  <a:gd name="connsiteY0" fmla="*/ 0 h 848563"/>
                  <a:gd name="connsiteX1" fmla="*/ 358444 w 475488"/>
                  <a:gd name="connsiteY1" fmla="*/ 190195 h 848563"/>
                  <a:gd name="connsiteX2" fmla="*/ 0 w 475488"/>
                  <a:gd name="connsiteY2" fmla="*/ 848563 h 848563"/>
                  <a:gd name="connsiteX0" fmla="*/ 475488 w 475488"/>
                  <a:gd name="connsiteY0" fmla="*/ 0 h 848563"/>
                  <a:gd name="connsiteX1" fmla="*/ 235630 w 475488"/>
                  <a:gd name="connsiteY1" fmla="*/ 186078 h 848563"/>
                  <a:gd name="connsiteX2" fmla="*/ 0 w 475488"/>
                  <a:gd name="connsiteY2" fmla="*/ 848563 h 848563"/>
                  <a:gd name="connsiteX0" fmla="*/ 475488 w 475488"/>
                  <a:gd name="connsiteY0" fmla="*/ 0 h 848563"/>
                  <a:gd name="connsiteX1" fmla="*/ 235630 w 475488"/>
                  <a:gd name="connsiteY1" fmla="*/ 186078 h 848563"/>
                  <a:gd name="connsiteX2" fmla="*/ 0 w 475488"/>
                  <a:gd name="connsiteY2" fmla="*/ 848563 h 848563"/>
                  <a:gd name="connsiteX0" fmla="*/ 475488 w 475488"/>
                  <a:gd name="connsiteY0" fmla="*/ 0 h 848563"/>
                  <a:gd name="connsiteX1" fmla="*/ 235630 w 475488"/>
                  <a:gd name="connsiteY1" fmla="*/ 186078 h 848563"/>
                  <a:gd name="connsiteX2" fmla="*/ 0 w 475488"/>
                  <a:gd name="connsiteY2" fmla="*/ 848563 h 848563"/>
                </a:gdLst>
                <a:ahLst/>
                <a:cxnLst>
                  <a:cxn ang="0">
                    <a:pos x="connsiteX0" y="connsiteY0"/>
                  </a:cxn>
                  <a:cxn ang="0">
                    <a:pos x="connsiteX1" y="connsiteY1"/>
                  </a:cxn>
                  <a:cxn ang="0">
                    <a:pos x="connsiteX2" y="connsiteY2"/>
                  </a:cxn>
                </a:cxnLst>
                <a:rect l="l" t="t" r="r" b="b"/>
                <a:pathLst>
                  <a:path w="475488" h="848563">
                    <a:moveTo>
                      <a:pt x="475488" y="0"/>
                    </a:moveTo>
                    <a:cubicBezTo>
                      <a:pt x="395535" y="62026"/>
                      <a:pt x="301697" y="97764"/>
                      <a:pt x="235630" y="186078"/>
                    </a:cubicBezTo>
                    <a:cubicBezTo>
                      <a:pt x="81762" y="664388"/>
                      <a:pt x="158496" y="565709"/>
                      <a:pt x="0" y="848563"/>
                    </a:cubicBezTo>
                  </a:path>
                </a:pathLst>
              </a:custGeom>
              <a:ln w="44450">
                <a:solidFill>
                  <a:srgbClr val="FF0000">
                    <a:alpha val="70000"/>
                  </a:srgbClr>
                </a:solidFill>
                <a:prstDash val="sysDot"/>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2" name="フリーフォーム 111"/>
              <p:cNvSpPr/>
              <p:nvPr/>
            </p:nvSpPr>
            <p:spPr>
              <a:xfrm>
                <a:off x="1424608" y="2492896"/>
                <a:ext cx="1148487" cy="892455"/>
              </a:xfrm>
              <a:custGeom>
                <a:avLst/>
                <a:gdLst>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 name="connsiteX0" fmla="*/ 1148487 w 1148487"/>
                  <a:gd name="connsiteY0" fmla="*/ 892455 h 892455"/>
                  <a:gd name="connsiteX1" fmla="*/ 277978 w 1148487"/>
                  <a:gd name="connsiteY1" fmla="*/ 636423 h 892455"/>
                  <a:gd name="connsiteX2" fmla="*/ 0 w 1148487"/>
                  <a:gd name="connsiteY2" fmla="*/ 0 h 892455"/>
                  <a:gd name="connsiteX3" fmla="*/ 0 w 1148487"/>
                  <a:gd name="connsiteY3" fmla="*/ 0 h 892455"/>
                </a:gdLst>
                <a:ahLst/>
                <a:cxnLst>
                  <a:cxn ang="0">
                    <a:pos x="connsiteX0" y="connsiteY0"/>
                  </a:cxn>
                  <a:cxn ang="0">
                    <a:pos x="connsiteX1" y="connsiteY1"/>
                  </a:cxn>
                  <a:cxn ang="0">
                    <a:pos x="connsiteX2" y="connsiteY2"/>
                  </a:cxn>
                  <a:cxn ang="0">
                    <a:pos x="connsiteX3" y="connsiteY3"/>
                  </a:cxn>
                </a:cxnLst>
                <a:rect l="l" t="t" r="r" b="b"/>
                <a:pathLst>
                  <a:path w="1148487" h="892455">
                    <a:moveTo>
                      <a:pt x="1148487" y="892455"/>
                    </a:moveTo>
                    <a:lnTo>
                      <a:pt x="277978" y="636423"/>
                    </a:lnTo>
                    <a:cubicBezTo>
                      <a:pt x="105940" y="481877"/>
                      <a:pt x="48368" y="507029"/>
                      <a:pt x="0" y="0"/>
                    </a:cubicBezTo>
                    <a:lnTo>
                      <a:pt x="0" y="0"/>
                    </a:lnTo>
                  </a:path>
                </a:pathLst>
              </a:custGeom>
              <a:ln w="44450">
                <a:solidFill>
                  <a:srgbClr val="FF0000">
                    <a:alpha val="70000"/>
                  </a:srgb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4" name="フリーフォーム 113"/>
              <p:cNvSpPr/>
              <p:nvPr/>
            </p:nvSpPr>
            <p:spPr>
              <a:xfrm>
                <a:off x="2464619" y="1772816"/>
                <a:ext cx="468000" cy="1620000"/>
              </a:xfrm>
              <a:custGeom>
                <a:avLst/>
                <a:gdLst>
                  <a:gd name="connsiteX0" fmla="*/ 0 w 431597"/>
                  <a:gd name="connsiteY0" fmla="*/ 1433779 h 1433779"/>
                  <a:gd name="connsiteX1" fmla="*/ 431597 w 431597"/>
                  <a:gd name="connsiteY1" fmla="*/ 0 h 1433779"/>
                </a:gdLst>
                <a:ahLst/>
                <a:cxnLst>
                  <a:cxn ang="0">
                    <a:pos x="connsiteX0" y="connsiteY0"/>
                  </a:cxn>
                  <a:cxn ang="0">
                    <a:pos x="connsiteX1" y="connsiteY1"/>
                  </a:cxn>
                </a:cxnLst>
                <a:rect l="l" t="t" r="r" b="b"/>
                <a:pathLst>
                  <a:path w="431597" h="1433779">
                    <a:moveTo>
                      <a:pt x="0" y="1433779"/>
                    </a:moveTo>
                    <a:lnTo>
                      <a:pt x="431597" y="0"/>
                    </a:lnTo>
                  </a:path>
                </a:pathLst>
              </a:custGeom>
              <a:ln w="44450">
                <a:solidFill>
                  <a:srgbClr val="FF0000">
                    <a:alpha val="70000"/>
                  </a:srgbClr>
                </a:solidFill>
                <a:prstDash val="sysDot"/>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cxnSp>
          <p:nvCxnSpPr>
            <p:cNvPr id="173" name="直線コネクタ 172"/>
            <p:cNvCxnSpPr/>
            <p:nvPr/>
          </p:nvCxnSpPr>
          <p:spPr>
            <a:xfrm rot="960000">
              <a:off x="4984345" y="3195352"/>
              <a:ext cx="0" cy="396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4" name="テキスト ボックス 173"/>
            <p:cNvSpPr txBox="1"/>
            <p:nvPr/>
          </p:nvSpPr>
          <p:spPr>
            <a:xfrm>
              <a:off x="4478539" y="3370221"/>
              <a:ext cx="1783780" cy="230832"/>
            </a:xfrm>
            <a:prstGeom prst="rect">
              <a:avLst/>
            </a:prstGeom>
            <a:noFill/>
          </p:spPr>
          <p:txBody>
            <a:bodyPr wrap="square" rtlCol="0">
              <a:spAutoFit/>
            </a:bodyPr>
            <a:lstStyle/>
            <a:p>
              <a:pPr algn="ctr"/>
              <a:r>
                <a:rPr lang="ja-JP" altLang="en-US" sz="900" dirty="0">
                  <a:latin typeface="HGP創英角ｺﾞｼｯｸUB" pitchFamily="50" charset="-128"/>
                  <a:ea typeface="HGP創英角ｺﾞｼｯｸUB" pitchFamily="50" charset="-128"/>
                </a:rPr>
                <a:t>美術館と慶沢園 （有料区域）</a:t>
              </a:r>
            </a:p>
          </p:txBody>
        </p:sp>
        <p:cxnSp>
          <p:nvCxnSpPr>
            <p:cNvPr id="175" name="直線矢印コネクタ 174"/>
            <p:cNvCxnSpPr/>
            <p:nvPr/>
          </p:nvCxnSpPr>
          <p:spPr>
            <a:xfrm rot="21120000">
              <a:off x="4677722" y="3239205"/>
              <a:ext cx="468000" cy="216000"/>
            </a:xfrm>
            <a:prstGeom prst="straightConnector1">
              <a:avLst/>
            </a:prstGeom>
            <a:ln w="31750">
              <a:solidFill>
                <a:srgbClr val="FF0000">
                  <a:alpha val="70000"/>
                </a:srgbClr>
              </a:solidFill>
              <a:prstDash val="sysDot"/>
              <a:tailEnd type="stealth"/>
            </a:ln>
          </p:spPr>
          <p:style>
            <a:lnRef idx="1">
              <a:schemeClr val="accent1"/>
            </a:lnRef>
            <a:fillRef idx="0">
              <a:schemeClr val="accent1"/>
            </a:fillRef>
            <a:effectRef idx="0">
              <a:schemeClr val="accent1"/>
            </a:effectRef>
            <a:fontRef idx="minor">
              <a:schemeClr val="tx1"/>
            </a:fontRef>
          </p:style>
        </p:cxnSp>
      </p:grpSp>
      <p:sp>
        <p:nvSpPr>
          <p:cNvPr id="103" name="正方形/長方形 102"/>
          <p:cNvSpPr/>
          <p:nvPr/>
        </p:nvSpPr>
        <p:spPr>
          <a:xfrm>
            <a:off x="3998128" y="4448197"/>
            <a:ext cx="2484777" cy="7176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mn-ea"/>
              </a:rPr>
              <a:t>【</a:t>
            </a:r>
            <a:r>
              <a:rPr lang="ja-JP" altLang="en-US" sz="1200" dirty="0">
                <a:solidFill>
                  <a:schemeClr val="tx1"/>
                </a:solidFill>
                <a:latin typeface="+mn-ea"/>
              </a:rPr>
              <a:t>エリアマネジメント・プロモーション</a:t>
            </a:r>
            <a:r>
              <a:rPr lang="en-US" altLang="ja-JP" sz="1200" dirty="0">
                <a:solidFill>
                  <a:schemeClr val="tx1"/>
                </a:solidFill>
                <a:latin typeface="+mn-ea"/>
              </a:rPr>
              <a:t>】</a:t>
            </a:r>
          </a:p>
          <a:p>
            <a:pPr marL="82800" indent="-82800"/>
            <a:r>
              <a:rPr lang="ja-JP" altLang="en-US" sz="1200" dirty="0">
                <a:solidFill>
                  <a:schemeClr val="tx1"/>
                </a:solidFill>
                <a:latin typeface="ＭＳ Ｐ明朝" pitchFamily="18" charset="-128"/>
                <a:ea typeface="ＭＳ Ｐ明朝" pitchFamily="18" charset="-128"/>
              </a:rPr>
              <a:t>・</a:t>
            </a:r>
            <a:r>
              <a:rPr lang="ja-JP" altLang="en-US" sz="1200" dirty="0">
                <a:solidFill>
                  <a:prstClr val="black"/>
                </a:solidFill>
                <a:latin typeface="ＭＳ Ｐ明朝" pitchFamily="18" charset="-128"/>
                <a:ea typeface="ＭＳ Ｐ明朝" pitchFamily="18" charset="-128"/>
              </a:rPr>
              <a:t>地区の歴史文化遺産等の魅力を公園から発信</a:t>
            </a:r>
            <a:r>
              <a:rPr lang="ja-JP" altLang="en-US" sz="1200" dirty="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p:txBody>
      </p:sp>
      <p:sp>
        <p:nvSpPr>
          <p:cNvPr id="86" name="スライド番号プレースホルダ 85"/>
          <p:cNvSpPr>
            <a:spLocks noGrp="1"/>
          </p:cNvSpPr>
          <p:nvPr>
            <p:ph type="sldNum" sz="quarter" idx="12"/>
          </p:nvPr>
        </p:nvSpPr>
        <p:spPr/>
        <p:txBody>
          <a:bodyPr/>
          <a:lstStyle/>
          <a:p>
            <a:fld id="{37EF5067-3AB7-4642-9103-42CBD40CC6D9}" type="slidenum">
              <a:rPr kumimoji="1" lang="ja-JP" altLang="en-US" smtClean="0"/>
              <a:pPr/>
              <a:t>61</a:t>
            </a:fld>
            <a:endParaRPr kumimoji="1" lang="ja-JP" altLang="en-US" dirty="0"/>
          </a:p>
        </p:txBody>
      </p:sp>
      <p:sp>
        <p:nvSpPr>
          <p:cNvPr id="100" name="正方形/長方形 99"/>
          <p:cNvSpPr/>
          <p:nvPr/>
        </p:nvSpPr>
        <p:spPr>
          <a:xfrm>
            <a:off x="3992974" y="5220854"/>
            <a:ext cx="4254872" cy="140507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ＭＳ Ｐゴシック" pitchFamily="50" charset="-128"/>
                <a:ea typeface="ＭＳ Ｐゴシック" pitchFamily="50" charset="-128"/>
              </a:rPr>
              <a:t>【</a:t>
            </a:r>
            <a:r>
              <a:rPr lang="ja-JP" altLang="en-US" sz="1200" dirty="0">
                <a:solidFill>
                  <a:schemeClr val="tx1"/>
                </a:solidFill>
                <a:latin typeface="ＭＳ Ｐゴシック" pitchFamily="50" charset="-128"/>
                <a:ea typeface="ＭＳ Ｐゴシック" pitchFamily="50" charset="-128"/>
              </a:rPr>
              <a:t>最寄駅からのアクセス</a:t>
            </a:r>
            <a:r>
              <a:rPr lang="en-US" altLang="ja-JP" sz="1200" dirty="0">
                <a:solidFill>
                  <a:schemeClr val="tx1"/>
                </a:solidFill>
                <a:latin typeface="ＭＳ Ｐゴシック" pitchFamily="50" charset="-128"/>
                <a:ea typeface="ＭＳ Ｐゴシック" pitchFamily="50" charset="-128"/>
              </a:rPr>
              <a:t>】</a:t>
            </a:r>
          </a:p>
          <a:p>
            <a:pPr marL="82800" indent="-82800"/>
            <a:r>
              <a:rPr lang="ja-JP" altLang="en-US" sz="1200" dirty="0" smtClean="0">
                <a:solidFill>
                  <a:schemeClr val="tx1"/>
                </a:solidFill>
                <a:latin typeface="ＭＳ Ｐ明朝" pitchFamily="18" charset="-128"/>
                <a:ea typeface="ＭＳ Ｐ明朝" pitchFamily="18" charset="-128"/>
              </a:rPr>
              <a:t>・</a:t>
            </a:r>
            <a:r>
              <a:rPr lang="en-US" altLang="ja-JP" sz="1200" spc="-100" dirty="0" smtClean="0">
                <a:solidFill>
                  <a:schemeClr val="tx1"/>
                </a:solidFill>
                <a:latin typeface="ＭＳ Ｐ明朝" pitchFamily="18" charset="-128"/>
                <a:ea typeface="ＭＳ Ｐ明朝" pitchFamily="18" charset="-128"/>
              </a:rPr>
              <a:t>Osaka </a:t>
            </a:r>
            <a:r>
              <a:rPr lang="en-US" altLang="ja-JP" sz="1200" spc="-100" dirty="0">
                <a:solidFill>
                  <a:schemeClr val="tx1"/>
                </a:solidFill>
                <a:latin typeface="ＭＳ Ｐ明朝" pitchFamily="18" charset="-128"/>
                <a:ea typeface="ＭＳ Ｐ明朝" pitchFamily="18" charset="-128"/>
              </a:rPr>
              <a:t>Metro</a:t>
            </a:r>
            <a:r>
              <a:rPr lang="ja-JP" altLang="en-US" sz="1200" dirty="0" smtClean="0">
                <a:solidFill>
                  <a:schemeClr val="tx1"/>
                </a:solidFill>
                <a:latin typeface="ＭＳ Ｐ明朝" pitchFamily="18" charset="-128"/>
                <a:ea typeface="ＭＳ Ｐ明朝" pitchFamily="18" charset="-128"/>
              </a:rPr>
              <a:t>動物園前駅</a:t>
            </a:r>
            <a:r>
              <a:rPr lang="ja-JP" altLang="en-US" sz="1200" dirty="0">
                <a:solidFill>
                  <a:schemeClr val="tx1"/>
                </a:solidFill>
                <a:latin typeface="ＭＳ Ｐ明朝" pitchFamily="18" charset="-128"/>
                <a:ea typeface="ＭＳ Ｐ明朝" pitchFamily="18" charset="-128"/>
              </a:rPr>
              <a:t>は、動物園の新世界ゲートに最寄りの駅として、駅名にふさわしく、動物園のわくわく感と余韻を楽しめる空間になり、公園までのアクセス環境も快適に</a:t>
            </a:r>
            <a:r>
              <a:rPr lang="ja-JP" altLang="en-US"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　</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2014.12</a:t>
            </a:r>
            <a:r>
              <a:rPr lang="ja-JP" altLang="en-US" sz="1200" dirty="0" smtClean="0">
                <a:solidFill>
                  <a:schemeClr val="tx1"/>
                </a:solidFill>
                <a:latin typeface="ＭＳ Ｐ明朝" pitchFamily="18" charset="-128"/>
                <a:ea typeface="ＭＳ Ｐ明朝" pitchFamily="18" charset="-128"/>
              </a:rPr>
              <a:t>　駅のリニューアル：ホーム階の柱に動物の後ろ姿、床面に動物の</a:t>
            </a:r>
            <a:r>
              <a:rPr lang="ja-JP" altLang="en-US" sz="1200" dirty="0">
                <a:solidFill>
                  <a:schemeClr val="tx1"/>
                </a:solidFill>
                <a:latin typeface="ＭＳ Ｐ明朝" pitchFamily="18" charset="-128"/>
                <a:ea typeface="ＭＳ Ｐ明朝" pitchFamily="18" charset="-128"/>
              </a:rPr>
              <a:t>足跡、コンコース階</a:t>
            </a:r>
            <a:r>
              <a:rPr lang="ja-JP" altLang="en-US" sz="1200" dirty="0" smtClean="0">
                <a:solidFill>
                  <a:schemeClr val="tx1"/>
                </a:solidFill>
                <a:latin typeface="ＭＳ Ｐ明朝" pitchFamily="18" charset="-128"/>
                <a:ea typeface="ＭＳ Ｐ明朝" pitchFamily="18" charset="-128"/>
              </a:rPr>
              <a:t>に「</a:t>
            </a:r>
            <a:r>
              <a:rPr lang="ja-JP" altLang="en-US" sz="1200" dirty="0">
                <a:solidFill>
                  <a:schemeClr val="tx1"/>
                </a:solidFill>
                <a:latin typeface="ＭＳ Ｐ明朝" pitchFamily="18" charset="-128"/>
                <a:ea typeface="ＭＳ Ｐ明朝" pitchFamily="18" charset="-128"/>
              </a:rPr>
              <a:t>ケニアのマサイマラ国立保護区」をイメージした</a:t>
            </a:r>
            <a:r>
              <a:rPr lang="ja-JP" altLang="en-US" sz="1200" dirty="0" smtClean="0">
                <a:solidFill>
                  <a:schemeClr val="tx1"/>
                </a:solidFill>
                <a:latin typeface="ＭＳ Ｐ明朝" pitchFamily="18" charset="-128"/>
                <a:ea typeface="ＭＳ Ｐ明朝" pitchFamily="18" charset="-128"/>
              </a:rPr>
              <a:t>風景の描写）</a:t>
            </a:r>
            <a:endParaRPr lang="en-US" altLang="ja-JP" sz="1200" dirty="0">
              <a:solidFill>
                <a:schemeClr val="tx1"/>
              </a:solidFill>
              <a:latin typeface="ＭＳ Ｐ明朝" pitchFamily="18" charset="-128"/>
              <a:ea typeface="ＭＳ Ｐ明朝" pitchFamily="18" charset="-128"/>
            </a:endParaRPr>
          </a:p>
        </p:txBody>
      </p:sp>
      <p:sp>
        <p:nvSpPr>
          <p:cNvPr id="90" name="正方形/長方形 89"/>
          <p:cNvSpPr/>
          <p:nvPr/>
        </p:nvSpPr>
        <p:spPr>
          <a:xfrm>
            <a:off x="1255013" y="4418759"/>
            <a:ext cx="2700000" cy="220716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mn-ea"/>
              </a:rPr>
              <a:t>【</a:t>
            </a:r>
            <a:r>
              <a:rPr lang="ja-JP" altLang="en-US" sz="1200" dirty="0">
                <a:solidFill>
                  <a:schemeClr val="tx1"/>
                </a:solidFill>
                <a:latin typeface="+mn-ea"/>
              </a:rPr>
              <a:t>美術館と慶沢園（有料区域）</a:t>
            </a:r>
            <a:r>
              <a:rPr lang="en-US" altLang="ja-JP" sz="1200" dirty="0">
                <a:solidFill>
                  <a:schemeClr val="tx1"/>
                </a:solidFill>
                <a:latin typeface="+mn-ea"/>
              </a:rPr>
              <a:t>】</a:t>
            </a: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共通入場券で、国宝・重要文化財級の日本・アジアの古美術コレクションと文化財指定の美術館（建造物）・慶沢園（名勝）の鑑賞を一度に堪能できる。</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・リニューアルした美術館は国内外からの来訪者を迎え入れる設備とサービスを提供</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2017</a:t>
            </a:r>
            <a:r>
              <a:rPr lang="ja-JP" altLang="en-US" sz="1200" dirty="0" smtClean="0">
                <a:solidFill>
                  <a:schemeClr val="tx1"/>
                </a:solidFill>
                <a:latin typeface="ＭＳ Ｐ明朝" pitchFamily="18" charset="-128"/>
                <a:ea typeface="ＭＳ Ｐ明朝" pitchFamily="18" charset="-128"/>
              </a:rPr>
              <a:t>年度</a:t>
            </a:r>
            <a:r>
              <a:rPr lang="zh-TW" altLang="en-US" sz="1200" dirty="0">
                <a:solidFill>
                  <a:schemeClr val="tx1"/>
                </a:solidFill>
                <a:latin typeface="ＭＳ Ｐ明朝" pitchFamily="18" charset="-128"/>
                <a:ea typeface="ＭＳ Ｐ明朝" pitchFamily="18" charset="-128"/>
              </a:rPr>
              <a:t>大規模改修基本計画案</a:t>
            </a:r>
            <a:r>
              <a:rPr lang="zh-TW" altLang="en-US" sz="1200" dirty="0" smtClean="0">
                <a:solidFill>
                  <a:schemeClr val="tx1"/>
                </a:solidFill>
                <a:latin typeface="ＭＳ Ｐ明朝" pitchFamily="18" charset="-128"/>
                <a:ea typeface="ＭＳ Ｐ明朝" pitchFamily="18" charset="-128"/>
              </a:rPr>
              <a:t>作成</a:t>
            </a:r>
            <a:r>
              <a:rPr lang="ja-JP" altLang="en-US" sz="1200" dirty="0" smtClean="0">
                <a:solidFill>
                  <a:schemeClr val="tx1"/>
                </a:solidFill>
                <a:latin typeface="ＭＳ Ｐ明朝" pitchFamily="18" charset="-128"/>
                <a:ea typeface="ＭＳ Ｐ明朝" pitchFamily="18" charset="-128"/>
              </a:rPr>
              <a:t>）</a:t>
            </a:r>
            <a:endParaRPr lang="ja-JP" altLang="en-US" sz="1200" dirty="0">
              <a:solidFill>
                <a:schemeClr val="tx1"/>
              </a:solidFill>
              <a:latin typeface="ＭＳ Ｐ明朝" pitchFamily="18" charset="-128"/>
              <a:ea typeface="ＭＳ Ｐ明朝" pitchFamily="18" charset="-128"/>
            </a:endParaRPr>
          </a:p>
        </p:txBody>
      </p:sp>
      <p:sp>
        <p:nvSpPr>
          <p:cNvPr id="88" name="正方形/長方形 87"/>
          <p:cNvSpPr/>
          <p:nvPr/>
        </p:nvSpPr>
        <p:spPr>
          <a:xfrm>
            <a:off x="8299032" y="1469142"/>
            <a:ext cx="2590443" cy="5148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800" indent="-82800">
              <a:spcAft>
                <a:spcPts val="600"/>
              </a:spcAft>
            </a:pPr>
            <a:r>
              <a:rPr lang="en-US" altLang="ja-JP" sz="1200" dirty="0">
                <a:solidFill>
                  <a:schemeClr val="tx1"/>
                </a:solidFill>
                <a:latin typeface="ＭＳ Ｐゴシック" pitchFamily="50" charset="-128"/>
                <a:ea typeface="ＭＳ Ｐゴシック" pitchFamily="50" charset="-128"/>
              </a:rPr>
              <a:t>【</a:t>
            </a:r>
            <a:r>
              <a:rPr lang="zh-TW" altLang="en-US" sz="1200" dirty="0">
                <a:solidFill>
                  <a:schemeClr val="tx1"/>
                </a:solidFill>
                <a:latin typeface="ＭＳ Ｐゴシック" pitchFamily="50" charset="-128"/>
                <a:ea typeface="ＭＳ Ｐゴシック" pitchFamily="50" charset="-128"/>
              </a:rPr>
              <a:t>公園（無料区域）</a:t>
            </a:r>
            <a:r>
              <a:rPr lang="en-US" altLang="ja-JP" sz="1200" dirty="0">
                <a:solidFill>
                  <a:schemeClr val="tx1"/>
                </a:solidFill>
                <a:latin typeface="ＭＳ Ｐゴシック" pitchFamily="50" charset="-128"/>
                <a:ea typeface="ＭＳ Ｐゴシック" pitchFamily="50" charset="-128"/>
              </a:rPr>
              <a:t>】</a:t>
            </a:r>
            <a:endParaRPr lang="zh-TW" altLang="en-US" sz="1200" dirty="0">
              <a:solidFill>
                <a:schemeClr val="tx1"/>
              </a:solidFill>
              <a:latin typeface="ＭＳ Ｐゴシック" pitchFamily="50" charset="-128"/>
              <a:ea typeface="ＭＳ Ｐゴシック" pitchFamily="50" charset="-128"/>
            </a:endParaRPr>
          </a:p>
          <a:p>
            <a:pPr marL="82800" indent="-82800"/>
            <a:r>
              <a:rPr lang="ja-JP" altLang="en-US" sz="1200" dirty="0">
                <a:solidFill>
                  <a:schemeClr val="tx1"/>
                </a:solidFill>
                <a:latin typeface="ＭＳ Ｐ明朝" pitchFamily="18" charset="-128"/>
                <a:ea typeface="ＭＳ Ｐ明朝" pitchFamily="18" charset="-128"/>
              </a:rPr>
              <a:t>・集客力の高いレストラン等の利用やイベント開催などにより、日常的な集客拠点になっている</a:t>
            </a:r>
            <a:r>
              <a:rPr lang="ja-JP" altLang="en-US"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メインの芝生広場では、地域活動が盛んになり、さらに動物園・美術館とのタイアップイベントや大規模集客イベントまで、多様な活動が展開されている。</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・家族３世代で動物園・美術館等・上町台地散策の後に公園レストラン等を楽しめるような、公園利用の新しい形が定着している。</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a:t>
            </a:r>
            <a:r>
              <a:rPr lang="en-US" altLang="ja-JP" sz="1200" dirty="0">
                <a:solidFill>
                  <a:schemeClr val="tx1"/>
                </a:solidFill>
                <a:latin typeface="ＭＳ Ｐ明朝" pitchFamily="18" charset="-128"/>
                <a:ea typeface="ＭＳ Ｐ明朝" pitchFamily="18" charset="-128"/>
              </a:rPr>
              <a:t>2015</a:t>
            </a:r>
            <a:r>
              <a:rPr lang="ja-JP" altLang="en-US" sz="1200" dirty="0">
                <a:solidFill>
                  <a:schemeClr val="tx1"/>
                </a:solidFill>
                <a:latin typeface="ＭＳ Ｐ明朝" pitchFamily="18" charset="-128"/>
                <a:ea typeface="ＭＳ Ｐ明朝" pitchFamily="18" charset="-128"/>
              </a:rPr>
              <a:t>年</a:t>
            </a:r>
            <a:r>
              <a:rPr lang="ja-JP" altLang="en-US" sz="1200" dirty="0" smtClean="0">
                <a:solidFill>
                  <a:schemeClr val="tx1"/>
                </a:solidFill>
                <a:latin typeface="ＭＳ Ｐ明朝" pitchFamily="18" charset="-128"/>
                <a:ea typeface="ＭＳ Ｐ明朝" pitchFamily="18" charset="-128"/>
              </a:rPr>
              <a:t>エントランスエリア、</a:t>
            </a:r>
            <a:r>
              <a:rPr lang="en-US" altLang="ja-JP" sz="1200" dirty="0" smtClean="0">
                <a:solidFill>
                  <a:schemeClr val="tx1"/>
                </a:solidFill>
                <a:latin typeface="ＭＳ Ｐ明朝" pitchFamily="18" charset="-128"/>
                <a:ea typeface="ＭＳ Ｐ明朝" pitchFamily="18" charset="-128"/>
              </a:rPr>
              <a:t>2016</a:t>
            </a:r>
            <a:r>
              <a:rPr lang="ja-JP" altLang="en-US" sz="1200" dirty="0" smtClean="0">
                <a:solidFill>
                  <a:schemeClr val="tx1"/>
                </a:solidFill>
                <a:latin typeface="ＭＳ Ｐ明朝" pitchFamily="18" charset="-128"/>
                <a:ea typeface="ＭＳ Ｐ明朝" pitchFamily="18" charset="-128"/>
              </a:rPr>
              <a:t>年茶臼山北東エリアがリニューアルオープン</a:t>
            </a:r>
            <a:r>
              <a:rPr lang="ja-JP" altLang="en-US" sz="1200" dirty="0">
                <a:solidFill>
                  <a:schemeClr val="tx1"/>
                </a:solidFill>
                <a:latin typeface="ＭＳ Ｐ明朝" pitchFamily="18" charset="-128"/>
                <a:ea typeface="ＭＳ Ｐ明朝" pitchFamily="18" charset="-128"/>
              </a:rPr>
              <a:t>）</a:t>
            </a: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a:p>
            <a:pPr marL="82800" indent="-82800"/>
            <a:endParaRPr lang="en-US" altLang="ja-JP" sz="1200" dirty="0">
              <a:solidFill>
                <a:schemeClr val="tx1"/>
              </a:solidFill>
            </a:endParaRPr>
          </a:p>
        </p:txBody>
      </p:sp>
      <p:pic>
        <p:nvPicPr>
          <p:cNvPr id="30" name="図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82464" y="4400047"/>
            <a:ext cx="1440000" cy="946815"/>
          </a:xfrm>
          <a:prstGeom prst="rect">
            <a:avLst/>
          </a:prstGeom>
        </p:spPr>
      </p:pic>
      <p:pic>
        <p:nvPicPr>
          <p:cNvPr id="29" name="図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81535" y="5353093"/>
            <a:ext cx="2103371" cy="1224000"/>
          </a:xfrm>
          <a:prstGeom prst="rect">
            <a:avLst/>
          </a:prstGeom>
        </p:spPr>
      </p:pic>
    </p:spTree>
    <p:extLst>
      <p:ext uri="{BB962C8B-B14F-4D97-AF65-F5344CB8AC3E}">
        <p14:creationId xmlns:p14="http://schemas.microsoft.com/office/powerpoint/2010/main" val="2229247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①動物園</a:t>
            </a:r>
            <a:endParaRPr lang="en-US" altLang="ja-JP" sz="20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161482" y="502960"/>
            <a:ext cx="9887518" cy="12660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08000" indent="-144000"/>
            <a:endParaRPr lang="en-US" altLang="ja-JP" dirty="0">
              <a:solidFill>
                <a:schemeClr val="tx1"/>
              </a:solidFill>
            </a:endParaRPr>
          </a:p>
          <a:p>
            <a:pPr marL="174625" indent="-87313"/>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来園者</a:t>
            </a:r>
            <a:r>
              <a:rPr lang="ja-JP" altLang="en-US" sz="1400" dirty="0" smtClean="0">
                <a:solidFill>
                  <a:schemeClr val="tx1"/>
                </a:solidFill>
                <a:latin typeface="ＭＳ Ｐ明朝" pitchFamily="18" charset="-128"/>
                <a:ea typeface="ＭＳ Ｐ明朝" pitchFamily="18" charset="-128"/>
              </a:rPr>
              <a:t>サービス・</a:t>
            </a:r>
            <a:r>
              <a:rPr lang="ja-JP" altLang="en-US" sz="1400" dirty="0">
                <a:solidFill>
                  <a:schemeClr val="tx1"/>
                </a:solidFill>
                <a:latin typeface="ＭＳ Ｐ明朝" pitchFamily="18" charset="-128"/>
                <a:ea typeface="ＭＳ Ｐ明朝" pitchFamily="18" charset="-128"/>
              </a:rPr>
              <a:t>動物園としてのわくわく感が</a:t>
            </a:r>
            <a:r>
              <a:rPr lang="ja-JP" altLang="en-US" sz="1400" dirty="0" smtClean="0">
                <a:solidFill>
                  <a:schemeClr val="tx1"/>
                </a:solidFill>
                <a:latin typeface="ＭＳ Ｐ明朝" pitchFamily="18" charset="-128"/>
                <a:ea typeface="ＭＳ Ｐ明朝" pitchFamily="18" charset="-128"/>
              </a:rPr>
              <a:t>不足。</a:t>
            </a:r>
            <a:endParaRPr lang="en-US" altLang="ja-JP" sz="1400" dirty="0">
              <a:solidFill>
                <a:schemeClr val="tx1"/>
              </a:solidFill>
              <a:latin typeface="ＭＳ Ｐ明朝" pitchFamily="18" charset="-128"/>
              <a:ea typeface="ＭＳ Ｐ明朝" pitchFamily="18" charset="-128"/>
            </a:endParaRPr>
          </a:p>
          <a:p>
            <a:pPr marL="174625" indent="-87313"/>
            <a:r>
              <a:rPr lang="ja-JP" altLang="en-US" sz="1400" dirty="0" smtClean="0">
                <a:solidFill>
                  <a:schemeClr val="tx1"/>
                </a:solidFill>
                <a:latin typeface="ＭＳ Ｐ明朝" pitchFamily="18" charset="-128"/>
                <a:ea typeface="ＭＳ Ｐ明朝" pitchFamily="18" charset="-128"/>
              </a:rPr>
              <a:t>・動物のいない空獣舎が目立つ。</a:t>
            </a:r>
          </a:p>
          <a:p>
            <a:pPr marL="174625" indent="-87313"/>
            <a:r>
              <a:rPr lang="ja-JP" altLang="en-US" sz="1400" dirty="0">
                <a:solidFill>
                  <a:schemeClr val="tx1"/>
                </a:solidFill>
                <a:latin typeface="ＭＳ Ｐ明朝" pitchFamily="18" charset="-128"/>
                <a:ea typeface="ＭＳ Ｐ明朝" pitchFamily="18" charset="-128"/>
              </a:rPr>
              <a:t>・漏水や構造材の腐食をおこしている獣舎がある。</a:t>
            </a:r>
            <a:endParaRPr lang="en-US" altLang="ja-JP" sz="1400" dirty="0">
              <a:solidFill>
                <a:schemeClr val="tx1"/>
              </a:solidFill>
            </a:endParaRPr>
          </a:p>
          <a:p>
            <a:pPr marL="174625" indent="-87313"/>
            <a:r>
              <a:rPr lang="ja-JP" altLang="en-US" sz="1400" dirty="0" smtClean="0">
                <a:solidFill>
                  <a:schemeClr val="tx1"/>
                </a:solidFill>
                <a:latin typeface="ＭＳ Ｐ明朝" pitchFamily="18" charset="-128"/>
                <a:ea typeface="ＭＳ Ｐ明朝" pitchFamily="18" charset="-128"/>
              </a:rPr>
              <a:t>・</a:t>
            </a:r>
            <a:r>
              <a:rPr lang="ja-JP" altLang="en-US" sz="1400" dirty="0">
                <a:solidFill>
                  <a:schemeClr val="tx1"/>
                </a:solidFill>
                <a:latin typeface="ＭＳ Ｐ明朝" pitchFamily="18" charset="-128"/>
                <a:ea typeface="ＭＳ Ｐ明朝" pitchFamily="18" charset="-128"/>
              </a:rPr>
              <a:t>園内の美化が行きとどいて</a:t>
            </a:r>
            <a:r>
              <a:rPr lang="ja-JP" altLang="en-US" sz="1400" dirty="0" smtClean="0">
                <a:solidFill>
                  <a:schemeClr val="tx1"/>
                </a:solidFill>
                <a:latin typeface="ＭＳ Ｐ明朝" pitchFamily="18" charset="-128"/>
                <a:ea typeface="ＭＳ Ｐ明朝" pitchFamily="18" charset="-128"/>
              </a:rPr>
              <a:t>いない（手</a:t>
            </a:r>
            <a:r>
              <a:rPr lang="ja-JP" altLang="en-US" sz="1400" dirty="0">
                <a:solidFill>
                  <a:schemeClr val="tx1"/>
                </a:solidFill>
                <a:latin typeface="ＭＳ Ｐ明朝" pitchFamily="18" charset="-128"/>
                <a:ea typeface="ＭＳ Ｐ明朝" pitchFamily="18" charset="-128"/>
              </a:rPr>
              <a:t>摺りにさびが多く見られ、寂れた感がある</a:t>
            </a:r>
            <a:r>
              <a:rPr lang="ja-JP" altLang="en-US" sz="1400" dirty="0" smtClean="0">
                <a:solidFill>
                  <a:schemeClr val="tx1"/>
                </a:solidFill>
                <a:latin typeface="ＭＳ Ｐ明朝" pitchFamily="18" charset="-128"/>
                <a:ea typeface="ＭＳ Ｐ明朝" pitchFamily="18" charset="-128"/>
              </a:rPr>
              <a:t>。園</a:t>
            </a:r>
            <a:r>
              <a:rPr lang="ja-JP" altLang="en-US" sz="1400" dirty="0">
                <a:solidFill>
                  <a:schemeClr val="tx1"/>
                </a:solidFill>
                <a:latin typeface="ＭＳ Ｐ明朝" pitchFamily="18" charset="-128"/>
                <a:ea typeface="ＭＳ Ｐ明朝" pitchFamily="18" charset="-128"/>
              </a:rPr>
              <a:t>路の舗装が</a:t>
            </a:r>
            <a:r>
              <a:rPr lang="ja-JP" altLang="en-US" sz="1400" dirty="0" smtClean="0">
                <a:solidFill>
                  <a:schemeClr val="tx1"/>
                </a:solidFill>
                <a:latin typeface="ＭＳ Ｐ明朝" pitchFamily="18" charset="-128"/>
                <a:ea typeface="ＭＳ Ｐ明朝" pitchFamily="18" charset="-128"/>
              </a:rPr>
              <a:t>劣化。トイレ</a:t>
            </a:r>
            <a:r>
              <a:rPr lang="ja-JP" altLang="en-US" sz="1400" dirty="0">
                <a:solidFill>
                  <a:schemeClr val="tx1"/>
                </a:solidFill>
                <a:latin typeface="ＭＳ Ｐ明朝" pitchFamily="18" charset="-128"/>
                <a:ea typeface="ＭＳ Ｐ明朝" pitchFamily="18" charset="-128"/>
              </a:rPr>
              <a:t>が老朽化</a:t>
            </a:r>
            <a:r>
              <a:rPr lang="ja-JP" altLang="en-US" sz="1400" dirty="0" smtClean="0">
                <a:solidFill>
                  <a:schemeClr val="tx1"/>
                </a:solidFill>
                <a:latin typeface="ＭＳ Ｐ明朝" pitchFamily="18" charset="-128"/>
                <a:ea typeface="ＭＳ Ｐ明朝" pitchFamily="18" charset="-128"/>
              </a:rPr>
              <a:t>。）</a:t>
            </a:r>
            <a:endParaRPr lang="en-US" altLang="ja-JP" sz="1400" dirty="0">
              <a:solidFill>
                <a:schemeClr val="tx1"/>
              </a:solidFill>
              <a:latin typeface="ＭＳ Ｐ明朝" pitchFamily="18" charset="-128"/>
              <a:ea typeface="ＭＳ Ｐ明朝" pitchFamily="18" charset="-128"/>
            </a:endParaRPr>
          </a:p>
        </p:txBody>
      </p:sp>
      <p:sp>
        <p:nvSpPr>
          <p:cNvPr id="34" name="正方形/長方形 33"/>
          <p:cNvSpPr/>
          <p:nvPr/>
        </p:nvSpPr>
        <p:spPr>
          <a:xfrm>
            <a:off x="1172146" y="502960"/>
            <a:ext cx="1142975" cy="28803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dirty="0" smtClean="0"/>
              <a:t>取組前</a:t>
            </a:r>
            <a:endParaRPr lang="ja-JP" altLang="en-US" sz="1400" b="1" dirty="0"/>
          </a:p>
        </p:txBody>
      </p:sp>
      <p:sp>
        <p:nvSpPr>
          <p:cNvPr id="71" name="右矢印 70"/>
          <p:cNvSpPr/>
          <p:nvPr/>
        </p:nvSpPr>
        <p:spPr>
          <a:xfrm rot="5400000">
            <a:off x="5724787" y="1528475"/>
            <a:ext cx="257225" cy="8640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スライド番号プレースホルダ 36"/>
          <p:cNvSpPr>
            <a:spLocks noGrp="1"/>
          </p:cNvSpPr>
          <p:nvPr>
            <p:ph type="sldNum" sz="quarter" idx="12"/>
          </p:nvPr>
        </p:nvSpPr>
        <p:spPr/>
        <p:txBody>
          <a:bodyPr/>
          <a:lstStyle/>
          <a:p>
            <a:fld id="{37EF5067-3AB7-4642-9103-42CBD40CC6D9}" type="slidenum">
              <a:rPr kumimoji="1" lang="ja-JP" altLang="en-US" smtClean="0"/>
              <a:pPr/>
              <a:t>62</a:t>
            </a:fld>
            <a:endParaRPr kumimoji="1" lang="ja-JP" altLang="en-US" dirty="0"/>
          </a:p>
        </p:txBody>
      </p:sp>
      <p:sp>
        <p:nvSpPr>
          <p:cNvPr id="46" name="正方形/長方形 45"/>
          <p:cNvSpPr/>
          <p:nvPr/>
        </p:nvSpPr>
        <p:spPr>
          <a:xfrm>
            <a:off x="1219917" y="2191880"/>
            <a:ext cx="9829083" cy="460516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2800" indent="-82800"/>
            <a:endParaRPr lang="en-US" altLang="ja-JP" sz="2000" dirty="0">
              <a:solidFill>
                <a:schemeClr val="tx1"/>
              </a:solidFill>
            </a:endParaRPr>
          </a:p>
          <a:p>
            <a:pPr marL="82800" indent="-82800"/>
            <a:endParaRPr lang="ja-JP" altLang="en-US" sz="1400" dirty="0">
              <a:solidFill>
                <a:srgbClr val="FF0000"/>
              </a:solidFill>
              <a:latin typeface="ＭＳ Ｐ明朝" pitchFamily="18" charset="-128"/>
              <a:ea typeface="ＭＳ Ｐ明朝" pitchFamily="18" charset="-128"/>
            </a:endParaRPr>
          </a:p>
          <a:p>
            <a:pPr marL="72000" indent="-144000"/>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p:txBody>
      </p:sp>
      <p:sp>
        <p:nvSpPr>
          <p:cNvPr id="51" name="正方形/長方形 50"/>
          <p:cNvSpPr/>
          <p:nvPr/>
        </p:nvSpPr>
        <p:spPr>
          <a:xfrm>
            <a:off x="1219914" y="2196727"/>
            <a:ext cx="1755000"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これまでの取組み</a:t>
            </a:r>
            <a:endParaRPr lang="ja-JP" altLang="en-US" sz="1400" b="1" dirty="0"/>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562" y="4750185"/>
            <a:ext cx="2664000" cy="1452649"/>
          </a:xfrm>
          <a:prstGeom prst="rect">
            <a:avLst/>
          </a:prstGeom>
        </p:spPr>
      </p:pic>
      <p:sp>
        <p:nvSpPr>
          <p:cNvPr id="16" name="正方形/長方形 15"/>
          <p:cNvSpPr/>
          <p:nvPr/>
        </p:nvSpPr>
        <p:spPr>
          <a:xfrm>
            <a:off x="1219914" y="2498586"/>
            <a:ext cx="9859482" cy="2893100"/>
          </a:xfrm>
          <a:prstGeom prst="rect">
            <a:avLst/>
          </a:prstGeom>
        </p:spPr>
        <p:txBody>
          <a:bodyPr wrap="square">
            <a:spAutoFit/>
          </a:bodyPr>
          <a:lstStyle/>
          <a:p>
            <a:pPr marL="82800" indent="-82800"/>
            <a:r>
              <a:rPr lang="ja-JP" altLang="en-US" sz="1400" dirty="0">
                <a:latin typeface="ＭＳ Ｐ明朝" pitchFamily="18" charset="-128"/>
                <a:ea typeface="ＭＳ Ｐ明朝" pitchFamily="18" charset="-128"/>
              </a:rPr>
              <a:t>・トイレ、園路の順次改修（</a:t>
            </a:r>
            <a:r>
              <a:rPr lang="en-US" altLang="ja-JP" sz="1400" dirty="0">
                <a:latin typeface="ＭＳ Ｐ明朝" pitchFamily="18" charset="-128"/>
                <a:ea typeface="ＭＳ Ｐ明朝" pitchFamily="18" charset="-128"/>
              </a:rPr>
              <a:t>2013</a:t>
            </a:r>
            <a:r>
              <a:rPr lang="ja-JP" altLang="en-US" sz="1400" dirty="0">
                <a:latin typeface="ＭＳ Ｐ明朝" pitchFamily="18" charset="-128"/>
                <a:ea typeface="ＭＳ Ｐ明朝" pitchFamily="18" charset="-128"/>
              </a:rPr>
              <a:t>年～）</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・園内食堂</a:t>
            </a:r>
            <a:r>
              <a:rPr lang="en-US" altLang="ja-JP" sz="1400" dirty="0">
                <a:latin typeface="ＭＳ Ｐ明朝" pitchFamily="18" charset="-128"/>
                <a:ea typeface="ＭＳ Ｐ明朝" pitchFamily="18" charset="-128"/>
              </a:rPr>
              <a:t>2</a:t>
            </a:r>
            <a:r>
              <a:rPr lang="ja-JP" altLang="en-US" sz="1400" dirty="0">
                <a:latin typeface="ＭＳ Ｐ明朝" pitchFamily="18" charset="-128"/>
                <a:ea typeface="ＭＳ Ｐ明朝" pitchFamily="18" charset="-128"/>
              </a:rPr>
              <a:t>か所と遊戯コーナーを撤去、飲食については新たにケータリングカーを導入。</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・テーマパークでの職員研修を実施。</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・イベント広場の整備（</a:t>
            </a:r>
            <a:r>
              <a:rPr lang="en-US" altLang="ja-JP" sz="1400" dirty="0">
                <a:latin typeface="ＭＳ Ｐ明朝" pitchFamily="18" charset="-128"/>
                <a:ea typeface="ＭＳ Ｐ明朝" pitchFamily="18" charset="-128"/>
              </a:rPr>
              <a:t>2015</a:t>
            </a:r>
            <a:r>
              <a:rPr lang="ja-JP" altLang="en-US" sz="1400" dirty="0">
                <a:latin typeface="ＭＳ Ｐ明朝" pitchFamily="18" charset="-128"/>
                <a:ea typeface="ＭＳ Ｐ明朝" pitchFamily="18" charset="-128"/>
              </a:rPr>
              <a:t>年</a:t>
            </a:r>
            <a:r>
              <a:rPr lang="en-US" altLang="ja-JP" sz="1400" dirty="0">
                <a:latin typeface="ＭＳ Ｐ明朝" pitchFamily="18" charset="-128"/>
                <a:ea typeface="ＭＳ Ｐ明朝" pitchFamily="18" charset="-128"/>
              </a:rPr>
              <a:t>10</a:t>
            </a:r>
            <a:r>
              <a:rPr lang="ja-JP" altLang="en-US" sz="1400" dirty="0">
                <a:latin typeface="ＭＳ Ｐ明朝" pitchFamily="18" charset="-128"/>
                <a:ea typeface="ＭＳ Ｐ明朝" pitchFamily="18" charset="-128"/>
              </a:rPr>
              <a:t>月）</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・ナイト</a:t>
            </a:r>
            <a:r>
              <a:rPr lang="en-US" altLang="ja-JP" sz="1400" dirty="0">
                <a:latin typeface="ＭＳ Ｐ明朝" pitchFamily="18" charset="-128"/>
                <a:ea typeface="ＭＳ Ｐ明朝" pitchFamily="18" charset="-128"/>
              </a:rPr>
              <a:t>ZOO</a:t>
            </a:r>
            <a:r>
              <a:rPr lang="ja-JP" altLang="en-US" sz="1400" dirty="0">
                <a:latin typeface="ＭＳ Ｐ明朝" pitchFamily="18" charset="-128"/>
                <a:ea typeface="ＭＳ Ｐ明朝" pitchFamily="18" charset="-128"/>
              </a:rPr>
              <a:t>開催（</a:t>
            </a:r>
            <a:r>
              <a:rPr lang="en-US" altLang="ja-JP" sz="1400" dirty="0">
                <a:latin typeface="ＭＳ Ｐ明朝" pitchFamily="18" charset="-128"/>
                <a:ea typeface="ＭＳ Ｐ明朝" pitchFamily="18" charset="-128"/>
              </a:rPr>
              <a:t>2015</a:t>
            </a:r>
            <a:r>
              <a:rPr lang="ja-JP" altLang="en-US" sz="1400" dirty="0">
                <a:latin typeface="ＭＳ Ｐ明朝" pitchFamily="18" charset="-128"/>
                <a:ea typeface="ＭＳ Ｐ明朝" pitchFamily="18" charset="-128"/>
              </a:rPr>
              <a:t>年～）</a:t>
            </a:r>
          </a:p>
          <a:p>
            <a:pPr marL="82800" indent="-82800"/>
            <a:r>
              <a:rPr lang="ja-JP" altLang="en-US" sz="1400" dirty="0">
                <a:latin typeface="ＭＳ Ｐ明朝" pitchFamily="18" charset="-128"/>
                <a:ea typeface="ＭＳ Ｐ明朝" pitchFamily="18" charset="-128"/>
              </a:rPr>
              <a:t>・園内のトータルデザインによるサイン整備（</a:t>
            </a:r>
            <a:r>
              <a:rPr lang="en-US" altLang="ja-JP" sz="1400" dirty="0">
                <a:latin typeface="ＭＳ Ｐ明朝" pitchFamily="18" charset="-128"/>
                <a:ea typeface="ＭＳ Ｐ明朝" pitchFamily="18" charset="-128"/>
              </a:rPr>
              <a:t>2015</a:t>
            </a:r>
            <a:r>
              <a:rPr lang="ja-JP" altLang="en-US" sz="1400" dirty="0">
                <a:latin typeface="ＭＳ Ｐ明朝" pitchFamily="18" charset="-128"/>
                <a:ea typeface="ＭＳ Ｐ明朝" pitchFamily="18" charset="-128"/>
              </a:rPr>
              <a:t>年度）。</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・ツル舎の建替え（</a:t>
            </a:r>
            <a:r>
              <a:rPr lang="en-US" altLang="ja-JP" sz="1400" dirty="0">
                <a:latin typeface="ＭＳ Ｐ明朝" pitchFamily="18" charset="-128"/>
                <a:ea typeface="ＭＳ Ｐ明朝" pitchFamily="18" charset="-128"/>
              </a:rPr>
              <a:t>2016</a:t>
            </a:r>
            <a:r>
              <a:rPr lang="ja-JP" altLang="en-US" sz="1400" dirty="0">
                <a:latin typeface="ＭＳ Ｐ明朝" pitchFamily="18" charset="-128"/>
                <a:ea typeface="ＭＳ Ｐ明朝" pitchFamily="18" charset="-128"/>
              </a:rPr>
              <a:t>年）、動物園連絡ゲートの整備（</a:t>
            </a:r>
            <a:r>
              <a:rPr lang="en-US" altLang="ja-JP" sz="1400" dirty="0">
                <a:latin typeface="ＭＳ Ｐ明朝" pitchFamily="18" charset="-128"/>
                <a:ea typeface="ＭＳ Ｐ明朝" pitchFamily="18" charset="-128"/>
              </a:rPr>
              <a:t>2015</a:t>
            </a:r>
            <a:r>
              <a:rPr lang="ja-JP" altLang="en-US" sz="1400" dirty="0">
                <a:latin typeface="ＭＳ Ｐ明朝" pitchFamily="18" charset="-128"/>
                <a:ea typeface="ＭＳ Ｐ明朝" pitchFamily="18" charset="-128"/>
              </a:rPr>
              <a:t>年度）。</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・天王寺動物園ゲートエリア魅力向上事業者</a:t>
            </a:r>
            <a:r>
              <a:rPr lang="ja-JP" altLang="en-US" sz="1400" dirty="0" smtClean="0">
                <a:latin typeface="ＭＳ Ｐ明朝" pitchFamily="18" charset="-128"/>
                <a:ea typeface="ＭＳ Ｐ明朝" pitchFamily="18" charset="-128"/>
              </a:rPr>
              <a:t>決定</a:t>
            </a:r>
            <a:endParaRPr lang="en-US" altLang="ja-JP" sz="1400" dirty="0" smtClean="0">
              <a:latin typeface="ＭＳ Ｐ明朝" pitchFamily="18" charset="-128"/>
              <a:ea typeface="ＭＳ Ｐ明朝" pitchFamily="18" charset="-128"/>
            </a:endParaRPr>
          </a:p>
          <a:p>
            <a:pPr marL="82800" indent="-82800"/>
            <a:r>
              <a:rPr lang="en-US" altLang="ja-JP" sz="1400" dirty="0">
                <a:latin typeface="ＭＳ Ｐ明朝" pitchFamily="18" charset="-128"/>
                <a:ea typeface="ＭＳ Ｐ明朝" pitchFamily="18" charset="-128"/>
              </a:rPr>
              <a:t> </a:t>
            </a:r>
            <a:r>
              <a:rPr lang="ja-JP" altLang="en-US" sz="1400" dirty="0" smtClean="0">
                <a:latin typeface="ＭＳ Ｐ明朝" pitchFamily="18" charset="-128"/>
                <a:ea typeface="ＭＳ Ｐ明朝" pitchFamily="18" charset="-128"/>
              </a:rPr>
              <a:t>（</a:t>
            </a:r>
            <a:r>
              <a:rPr lang="en-US" altLang="ja-JP" sz="1400" dirty="0">
                <a:latin typeface="ＭＳ Ｐ明朝" pitchFamily="18" charset="-128"/>
                <a:ea typeface="ＭＳ Ｐ明朝" pitchFamily="18" charset="-128"/>
              </a:rPr>
              <a:t>2017</a:t>
            </a:r>
            <a:r>
              <a:rPr lang="ja-JP" altLang="en-US" sz="1400" dirty="0" smtClean="0">
                <a:latin typeface="ＭＳ Ｐ明朝" pitchFamily="18" charset="-128"/>
                <a:ea typeface="ＭＳ Ｐ明朝" pitchFamily="18" charset="-128"/>
              </a:rPr>
              <a:t>年度、</a:t>
            </a:r>
            <a:r>
              <a:rPr lang="en-US" altLang="ja-JP" sz="1400" dirty="0" smtClean="0">
                <a:latin typeface="ＭＳ Ｐ明朝" pitchFamily="18" charset="-128"/>
                <a:ea typeface="ＭＳ Ｐ明朝" pitchFamily="18" charset="-128"/>
              </a:rPr>
              <a:t>2019</a:t>
            </a:r>
            <a:r>
              <a:rPr lang="ja-JP" altLang="en-US" sz="1400" dirty="0" smtClean="0">
                <a:latin typeface="ＭＳ Ｐ明朝" pitchFamily="18" charset="-128"/>
                <a:ea typeface="ＭＳ Ｐ明朝" pitchFamily="18" charset="-128"/>
              </a:rPr>
              <a:t>年</a:t>
            </a:r>
            <a:r>
              <a:rPr lang="en-US" altLang="ja-JP" sz="1400" dirty="0">
                <a:latin typeface="ＭＳ Ｐ明朝" pitchFamily="18" charset="-128"/>
                <a:ea typeface="ＭＳ Ｐ明朝" pitchFamily="18" charset="-128"/>
              </a:rPr>
              <a:t>4</a:t>
            </a:r>
            <a:r>
              <a:rPr lang="ja-JP" altLang="en-US" sz="1400" dirty="0">
                <a:latin typeface="ＭＳ Ｐ明朝" pitchFamily="18" charset="-128"/>
                <a:ea typeface="ＭＳ Ｐ明朝" pitchFamily="18" charset="-128"/>
              </a:rPr>
              <a:t>月</a:t>
            </a:r>
            <a:r>
              <a:rPr lang="ja-JP" altLang="en-US" sz="1400" dirty="0" smtClean="0">
                <a:latin typeface="ＭＳ Ｐ明朝" pitchFamily="18" charset="-128"/>
                <a:ea typeface="ＭＳ Ｐ明朝" pitchFamily="18" charset="-128"/>
              </a:rPr>
              <a:t>以降事</a:t>
            </a:r>
            <a:r>
              <a:rPr lang="ja-JP" altLang="en-US" sz="1400" dirty="0">
                <a:latin typeface="ＭＳ Ｐ明朝" pitchFamily="18" charset="-128"/>
                <a:ea typeface="ＭＳ Ｐ明朝" pitchFamily="18" charset="-128"/>
              </a:rPr>
              <a:t>業者による運営開始）</a:t>
            </a:r>
            <a:endParaRPr lang="en-US" altLang="ja-JP" sz="1400" dirty="0">
              <a:latin typeface="ＭＳ Ｐ明朝" pitchFamily="18" charset="-128"/>
              <a:ea typeface="ＭＳ Ｐ明朝" pitchFamily="18" charset="-128"/>
            </a:endParaRPr>
          </a:p>
          <a:p>
            <a:pPr marL="82800" indent="-82800"/>
            <a:endParaRPr lang="en-US" altLang="ja-JP" sz="1400" dirty="0" smtClean="0">
              <a:latin typeface="ＭＳ Ｐ明朝" pitchFamily="18" charset="-128"/>
              <a:ea typeface="ＭＳ Ｐ明朝" pitchFamily="18" charset="-128"/>
            </a:endParaRPr>
          </a:p>
          <a:p>
            <a:pPr marL="82800" indent="-82800"/>
            <a:r>
              <a:rPr lang="ja-JP" altLang="en-US" sz="1400" dirty="0" smtClean="0">
                <a:latin typeface="ＭＳ Ｐ明朝" pitchFamily="18" charset="-128"/>
                <a:ea typeface="ＭＳ Ｐ明朝" pitchFamily="18" charset="-128"/>
              </a:rPr>
              <a:t>・</a:t>
            </a:r>
            <a:r>
              <a:rPr lang="ja-JP" altLang="en-US" sz="1400" dirty="0">
                <a:latin typeface="ＭＳ Ｐ明朝" pitchFamily="18" charset="-128"/>
                <a:ea typeface="ＭＳ Ｐ明朝" pitchFamily="18" charset="-128"/>
              </a:rPr>
              <a:t>天王寺公園入園者数</a:t>
            </a:r>
            <a:endParaRPr lang="en-US" altLang="ja-JP" sz="1400" dirty="0">
              <a:latin typeface="ＭＳ Ｐ明朝" pitchFamily="18" charset="-128"/>
              <a:ea typeface="ＭＳ Ｐ明朝" pitchFamily="18" charset="-128"/>
            </a:endParaRPr>
          </a:p>
          <a:p>
            <a:pPr marL="82800" indent="-82800"/>
            <a:r>
              <a:rPr lang="ja-JP" altLang="en-US" sz="1400" dirty="0">
                <a:latin typeface="ＭＳ Ｐ明朝" pitchFamily="18" charset="-128"/>
                <a:ea typeface="ＭＳ Ｐ明朝" pitchFamily="18" charset="-128"/>
              </a:rPr>
              <a:t>　</a:t>
            </a:r>
            <a:r>
              <a:rPr lang="en-US" altLang="ja-JP" sz="1400" dirty="0">
                <a:latin typeface="ＭＳ Ｐ明朝" pitchFamily="18" charset="-128"/>
                <a:ea typeface="ＭＳ Ｐ明朝" pitchFamily="18" charset="-128"/>
              </a:rPr>
              <a:t>116</a:t>
            </a:r>
            <a:r>
              <a:rPr lang="ja-JP" altLang="en-US" sz="1400" dirty="0">
                <a:latin typeface="ＭＳ Ｐ明朝" pitchFamily="18" charset="-128"/>
                <a:ea typeface="ＭＳ Ｐ明朝" pitchFamily="18" charset="-128"/>
              </a:rPr>
              <a:t>万人（</a:t>
            </a:r>
            <a:r>
              <a:rPr lang="en-US" altLang="ja-JP" sz="1400" dirty="0">
                <a:latin typeface="ＭＳ Ｐ明朝" pitchFamily="18" charset="-128"/>
                <a:ea typeface="ＭＳ Ｐ明朝" pitchFamily="18" charset="-128"/>
              </a:rPr>
              <a:t>2013</a:t>
            </a:r>
            <a:r>
              <a:rPr lang="ja-JP" altLang="en-US" sz="1400" dirty="0">
                <a:latin typeface="ＭＳ Ｐ明朝" pitchFamily="18" charset="-128"/>
                <a:ea typeface="ＭＳ Ｐ明朝" pitchFamily="18" charset="-128"/>
              </a:rPr>
              <a:t>年度）→</a:t>
            </a:r>
            <a:r>
              <a:rPr lang="en-US" altLang="ja-JP" sz="1400" dirty="0">
                <a:latin typeface="ＭＳ Ｐ明朝" pitchFamily="18" charset="-128"/>
                <a:ea typeface="ＭＳ Ｐ明朝" pitchFamily="18" charset="-128"/>
              </a:rPr>
              <a:t>174</a:t>
            </a:r>
            <a:r>
              <a:rPr lang="ja-JP" altLang="en-US" sz="1400" dirty="0">
                <a:latin typeface="ＭＳ Ｐ明朝" pitchFamily="18" charset="-128"/>
                <a:ea typeface="ＭＳ Ｐ明朝" pitchFamily="18" charset="-128"/>
              </a:rPr>
              <a:t>万人（</a:t>
            </a:r>
            <a:r>
              <a:rPr lang="en-US" altLang="ja-JP" sz="1400" dirty="0">
                <a:latin typeface="ＭＳ Ｐ明朝" pitchFamily="18" charset="-128"/>
                <a:ea typeface="ＭＳ Ｐ明朝" pitchFamily="18" charset="-128"/>
              </a:rPr>
              <a:t>2017</a:t>
            </a:r>
            <a:r>
              <a:rPr lang="ja-JP" altLang="en-US" sz="1400" dirty="0">
                <a:latin typeface="ＭＳ Ｐ明朝" pitchFamily="18" charset="-128"/>
                <a:ea typeface="ＭＳ Ｐ明朝" pitchFamily="18" charset="-128"/>
              </a:rPr>
              <a:t>年度）</a:t>
            </a:r>
            <a:endParaRPr lang="en-US" altLang="ja-JP" sz="1400" dirty="0">
              <a:latin typeface="ＭＳ Ｐ明朝" pitchFamily="18" charset="-128"/>
              <a:ea typeface="ＭＳ Ｐ明朝" pitchFamily="18" charset="-128"/>
            </a:endParaRPr>
          </a:p>
          <a:p>
            <a:pPr marL="82800" indent="-82800"/>
            <a:endParaRPr lang="en-US" altLang="ja-JP" sz="1400" dirty="0">
              <a:latin typeface="ＭＳ Ｐ明朝" pitchFamily="18" charset="-128"/>
              <a:ea typeface="ＭＳ Ｐ明朝" pitchFamily="18" charset="-128"/>
            </a:endParaRPr>
          </a:p>
        </p:txBody>
      </p:sp>
      <p:sp>
        <p:nvSpPr>
          <p:cNvPr id="17" name="正方形/長方形 16"/>
          <p:cNvSpPr/>
          <p:nvPr/>
        </p:nvSpPr>
        <p:spPr>
          <a:xfrm>
            <a:off x="8619041" y="6171712"/>
            <a:ext cx="1928733" cy="369332"/>
          </a:xfrm>
          <a:prstGeom prst="rect">
            <a:avLst/>
          </a:prstGeom>
        </p:spPr>
        <p:txBody>
          <a:bodyPr wrap="none">
            <a:spAutoFit/>
          </a:bodyPr>
          <a:lstStyle/>
          <a:p>
            <a:r>
              <a:rPr lang="ja-JP" altLang="en-US" sz="900" dirty="0" err="1"/>
              <a:t>てんしば</a:t>
            </a:r>
            <a:r>
              <a:rPr lang="ja-JP" altLang="en-US" sz="900" dirty="0" smtClean="0"/>
              <a:t>ゲートエリア内イメージ</a:t>
            </a:r>
            <a:endParaRPr lang="en-US" altLang="ja-JP" sz="900" dirty="0" smtClean="0"/>
          </a:p>
          <a:p>
            <a:r>
              <a:rPr lang="ja-JP" altLang="en-US" sz="900" dirty="0" smtClean="0"/>
              <a:t>（ゲートエリア</a:t>
            </a:r>
            <a:r>
              <a:rPr lang="ja-JP" altLang="en-US" sz="900" dirty="0"/>
              <a:t>魅力向上事</a:t>
            </a:r>
            <a:r>
              <a:rPr lang="ja-JP" altLang="en-US" sz="900" dirty="0" smtClean="0"/>
              <a:t>業者提案）</a:t>
            </a:r>
            <a:endParaRPr lang="ja-JP" altLang="en-US" sz="900" dirty="0"/>
          </a:p>
        </p:txBody>
      </p:sp>
      <p:sp>
        <p:nvSpPr>
          <p:cNvPr id="30" name="正方形/長方形 29"/>
          <p:cNvSpPr/>
          <p:nvPr/>
        </p:nvSpPr>
        <p:spPr>
          <a:xfrm>
            <a:off x="8697450" y="4252925"/>
            <a:ext cx="1249060" cy="230832"/>
          </a:xfrm>
          <a:prstGeom prst="rect">
            <a:avLst/>
          </a:prstGeom>
        </p:spPr>
        <p:txBody>
          <a:bodyPr wrap="none">
            <a:spAutoFit/>
          </a:bodyPr>
          <a:lstStyle/>
          <a:p>
            <a:r>
              <a:rPr lang="ja-JP" altLang="en-US" sz="900" dirty="0" smtClean="0"/>
              <a:t>ナイト</a:t>
            </a:r>
            <a:r>
              <a:rPr lang="en-US" altLang="ja-JP" sz="900" dirty="0" smtClean="0"/>
              <a:t>ZOO</a:t>
            </a:r>
            <a:r>
              <a:rPr lang="ja-JP" altLang="en-US" sz="900" dirty="0" smtClean="0"/>
              <a:t>（</a:t>
            </a:r>
            <a:r>
              <a:rPr lang="en-US" altLang="ja-JP" sz="900" dirty="0" smtClean="0"/>
              <a:t>2015</a:t>
            </a:r>
            <a:r>
              <a:rPr lang="ja-JP" altLang="en-US" sz="900" dirty="0" smtClean="0"/>
              <a:t>年～）</a:t>
            </a:r>
            <a:endParaRPr lang="ja-JP" altLang="en-US" sz="900" dirty="0"/>
          </a:p>
        </p:txBody>
      </p:sp>
      <p:pic>
        <p:nvPicPr>
          <p:cNvPr id="18" name="図 17"/>
          <p:cNvPicPr>
            <a:picLocks noChangeAspect="1"/>
          </p:cNvPicPr>
          <p:nvPr/>
        </p:nvPicPr>
        <p:blipFill rotWithShape="1">
          <a:blip r:embed="rId4"/>
          <a:srcRect l="14164" t="6429" r="3925" b="9167"/>
          <a:stretch/>
        </p:blipFill>
        <p:spPr>
          <a:xfrm>
            <a:off x="7921731" y="2408199"/>
            <a:ext cx="1160820" cy="1728000"/>
          </a:xfrm>
          <a:prstGeom prst="rect">
            <a:avLst/>
          </a:prstGeom>
        </p:spPr>
      </p:pic>
      <p:pic>
        <p:nvPicPr>
          <p:cNvPr id="19" name="図 18"/>
          <p:cNvPicPr>
            <a:picLocks noChangeAspect="1"/>
          </p:cNvPicPr>
          <p:nvPr/>
        </p:nvPicPr>
        <p:blipFill rotWithShape="1">
          <a:blip r:embed="rId5"/>
          <a:srcRect l="8571" t="7394" r="7167" b="8845"/>
          <a:stretch/>
        </p:blipFill>
        <p:spPr>
          <a:xfrm>
            <a:off x="9246252" y="2408591"/>
            <a:ext cx="1628310" cy="1764000"/>
          </a:xfrm>
          <a:prstGeom prst="rect">
            <a:avLst/>
          </a:prstGeom>
        </p:spPr>
      </p:pic>
      <p:pic>
        <p:nvPicPr>
          <p:cNvPr id="3" name="図 2"/>
          <p:cNvPicPr>
            <a:picLocks noChangeAspect="1"/>
          </p:cNvPicPr>
          <p:nvPr/>
        </p:nvPicPr>
        <p:blipFill rotWithShape="1">
          <a:blip r:embed="rId6"/>
          <a:srcRect l="6962" t="6929" r="5063" b="9587"/>
          <a:stretch/>
        </p:blipFill>
        <p:spPr>
          <a:xfrm>
            <a:off x="5427322" y="4750185"/>
            <a:ext cx="2594978" cy="1465525"/>
          </a:xfrm>
          <a:prstGeom prst="rect">
            <a:avLst/>
          </a:prstGeom>
        </p:spPr>
      </p:pic>
      <p:sp>
        <p:nvSpPr>
          <p:cNvPr id="20" name="正方形/長方形 19"/>
          <p:cNvSpPr/>
          <p:nvPr/>
        </p:nvSpPr>
        <p:spPr>
          <a:xfrm>
            <a:off x="5717499" y="6271908"/>
            <a:ext cx="1866217" cy="230832"/>
          </a:xfrm>
          <a:prstGeom prst="rect">
            <a:avLst/>
          </a:prstGeom>
        </p:spPr>
        <p:txBody>
          <a:bodyPr wrap="none">
            <a:spAutoFit/>
          </a:bodyPr>
          <a:lstStyle/>
          <a:p>
            <a:r>
              <a:rPr lang="ja-JP" altLang="en-US" sz="900" dirty="0" smtClean="0"/>
              <a:t>動物園連絡ゲート整備（</a:t>
            </a:r>
            <a:r>
              <a:rPr lang="en-US" altLang="ja-JP" sz="900" dirty="0" smtClean="0"/>
              <a:t>2015</a:t>
            </a:r>
            <a:r>
              <a:rPr lang="ja-JP" altLang="en-US" sz="900" dirty="0" smtClean="0"/>
              <a:t>年度）</a:t>
            </a:r>
            <a:endParaRPr lang="ja-JP" altLang="en-US" sz="900" dirty="0"/>
          </a:p>
        </p:txBody>
      </p:sp>
      <p:pic>
        <p:nvPicPr>
          <p:cNvPr id="2" name="図 1"/>
          <p:cNvPicPr>
            <a:picLocks noChangeAspect="1"/>
          </p:cNvPicPr>
          <p:nvPr/>
        </p:nvPicPr>
        <p:blipFill>
          <a:blip r:embed="rId7"/>
          <a:stretch>
            <a:fillRect/>
          </a:stretch>
        </p:blipFill>
        <p:spPr>
          <a:xfrm>
            <a:off x="1132052" y="4946277"/>
            <a:ext cx="4048095" cy="2048434"/>
          </a:xfrm>
          <a:prstGeom prst="rect">
            <a:avLst/>
          </a:prstGeom>
        </p:spPr>
      </p:pic>
    </p:spTree>
    <p:extLst>
      <p:ext uri="{BB962C8B-B14F-4D97-AF65-F5344CB8AC3E}">
        <p14:creationId xmlns:p14="http://schemas.microsoft.com/office/powerpoint/2010/main" val="39842120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正方形/長方形 140"/>
          <p:cNvSpPr/>
          <p:nvPr/>
        </p:nvSpPr>
        <p:spPr>
          <a:xfrm>
            <a:off x="1268641" y="2793094"/>
            <a:ext cx="6559412" cy="3996000"/>
          </a:xfrm>
          <a:prstGeom prst="rect">
            <a:avLst/>
          </a:prstGeom>
          <a:solidFill>
            <a:srgbClr val="88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1147052" y="456009"/>
            <a:ext cx="9901948" cy="63729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08000" indent="-144000"/>
            <a:endParaRPr lang="en-US" altLang="ja-JP" sz="1400" dirty="0">
              <a:solidFill>
                <a:schemeClr val="tx1"/>
              </a:solidFill>
            </a:endParaRPr>
          </a:p>
          <a:p>
            <a:pPr marL="108000" indent="-144000"/>
            <a:endParaRPr lang="en-US" altLang="ja-JP" sz="1400" dirty="0">
              <a:solidFill>
                <a:schemeClr val="tx1"/>
              </a:solidFill>
            </a:endParaRPr>
          </a:p>
          <a:p>
            <a:pPr marL="108000" indent="-144000"/>
            <a:endParaRPr lang="en-US" altLang="ja-JP" sz="1400" dirty="0">
              <a:solidFill>
                <a:schemeClr val="tx1"/>
              </a:solidFill>
            </a:endParaRPr>
          </a:p>
          <a:p>
            <a:pPr marL="108000" indent="-144000"/>
            <a:endParaRPr lang="en-US" altLang="ja-JP" sz="1400" dirty="0">
              <a:solidFill>
                <a:schemeClr val="tx1"/>
              </a:solidFill>
            </a:endParaRPr>
          </a:p>
          <a:p>
            <a:pPr marL="108000" indent="-144000"/>
            <a:endParaRPr lang="ja-JP" altLang="en-US" sz="1400" dirty="0">
              <a:solidFill>
                <a:schemeClr val="tx1"/>
              </a:solidFill>
            </a:endParaRPr>
          </a:p>
        </p:txBody>
      </p:sp>
      <p:sp>
        <p:nvSpPr>
          <p:cNvPr id="4" name="Rectangle 2"/>
          <p:cNvSpPr txBox="1">
            <a:spLocks noChangeArrowheads="1"/>
          </p:cNvSpPr>
          <p:nvPr/>
        </p:nvSpPr>
        <p:spPr bwMode="auto">
          <a:xfrm>
            <a:off x="1143000" y="1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①動物園</a:t>
            </a:r>
            <a:endParaRPr lang="en-US" altLang="ja-JP" sz="2000" b="1" dirty="0">
              <a:solidFill>
                <a:schemeClr val="bg1"/>
              </a:solidFill>
              <a:latin typeface="ＭＳ ゴシック" pitchFamily="49" charset="-128"/>
              <a:ea typeface="ＭＳ ゴシック" pitchFamily="49" charset="-128"/>
            </a:endParaRPr>
          </a:p>
        </p:txBody>
      </p:sp>
      <p:sp>
        <p:nvSpPr>
          <p:cNvPr id="39" name="正方形/長方形 38"/>
          <p:cNvSpPr/>
          <p:nvPr/>
        </p:nvSpPr>
        <p:spPr>
          <a:xfrm>
            <a:off x="1143000" y="456010"/>
            <a:ext cx="1080121"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将来像</a:t>
            </a:r>
          </a:p>
        </p:txBody>
      </p:sp>
      <p:sp>
        <p:nvSpPr>
          <p:cNvPr id="37" name="スライド番号プレースホルダ 36"/>
          <p:cNvSpPr>
            <a:spLocks noGrp="1"/>
          </p:cNvSpPr>
          <p:nvPr>
            <p:ph type="sldNum" sz="quarter" idx="12"/>
          </p:nvPr>
        </p:nvSpPr>
        <p:spPr/>
        <p:txBody>
          <a:bodyPr/>
          <a:lstStyle/>
          <a:p>
            <a:fld id="{37EF5067-3AB7-4642-9103-42CBD40CC6D9}" type="slidenum">
              <a:rPr kumimoji="1" lang="ja-JP" altLang="en-US" smtClean="0"/>
              <a:pPr/>
              <a:t>63</a:t>
            </a:fld>
            <a:endParaRPr kumimoji="1" lang="ja-JP" altLang="en-US" dirty="0"/>
          </a:p>
        </p:txBody>
      </p:sp>
      <p:sp>
        <p:nvSpPr>
          <p:cNvPr id="25" name="正方形/長方形 24"/>
          <p:cNvSpPr/>
          <p:nvPr/>
        </p:nvSpPr>
        <p:spPr>
          <a:xfrm>
            <a:off x="1330808" y="733523"/>
            <a:ext cx="9092669" cy="174756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08000" indent="-144000">
              <a:lnSpc>
                <a:spcPts val="1800"/>
              </a:lnSpc>
            </a:pPr>
            <a:r>
              <a:rPr lang="en-US" altLang="ja-JP" sz="12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200" dirty="0" smtClean="0">
                <a:solidFill>
                  <a:schemeClr val="tx1"/>
                </a:solidFill>
                <a:latin typeface="ＭＳ Ｐゴシック" panose="020B0600070205080204" pitchFamily="50" charset="-128"/>
                <a:ea typeface="ＭＳ Ｐゴシック" panose="020B0600070205080204" pitchFamily="50" charset="-128"/>
              </a:rPr>
              <a:t>天王寺</a:t>
            </a:r>
            <a:r>
              <a:rPr lang="zh-TW" altLang="en-US" sz="1200" dirty="0">
                <a:solidFill>
                  <a:schemeClr val="tx1"/>
                </a:solidFill>
                <a:latin typeface="ＭＳ Ｐゴシック" panose="020B0600070205080204" pitchFamily="50" charset="-128"/>
                <a:ea typeface="ＭＳ Ｐゴシック" panose="020B0600070205080204" pitchFamily="50" charset="-128"/>
              </a:rPr>
              <a:t>動物園</a:t>
            </a:r>
            <a:r>
              <a:rPr lang="en-US" altLang="zh-TW" sz="1200" dirty="0">
                <a:solidFill>
                  <a:schemeClr val="tx1"/>
                </a:solidFill>
                <a:latin typeface="ＭＳ Ｐゴシック" panose="020B0600070205080204" pitchFamily="50" charset="-128"/>
                <a:ea typeface="ＭＳ Ｐゴシック" panose="020B0600070205080204" pitchFamily="50" charset="-128"/>
              </a:rPr>
              <a:t>101</a:t>
            </a:r>
            <a:r>
              <a:rPr lang="zh-TW" altLang="en-US" sz="1200" dirty="0" smtClean="0">
                <a:solidFill>
                  <a:schemeClr val="tx1"/>
                </a:solidFill>
                <a:latin typeface="ＭＳ Ｐゴシック" panose="020B0600070205080204" pitchFamily="50" charset="-128"/>
                <a:ea typeface="ＭＳ Ｐゴシック" panose="020B0600070205080204" pitchFamily="50" charset="-128"/>
              </a:rPr>
              <a:t>計画</a:t>
            </a:r>
            <a:r>
              <a:rPr lang="ja-JP" altLang="en-US" sz="1200" dirty="0">
                <a:solidFill>
                  <a:schemeClr val="tx1"/>
                </a:solidFill>
                <a:latin typeface="ＭＳ Ｐゴシック" panose="020B0600070205080204" pitchFamily="50" charset="-128"/>
                <a:ea typeface="ＭＳ Ｐゴシック" panose="020B0600070205080204" pitchFamily="50" charset="-128"/>
              </a:rPr>
              <a:t>」</a:t>
            </a:r>
            <a:r>
              <a:rPr lang="ja-JP" altLang="en-US" sz="1200" dirty="0" smtClean="0">
                <a:solidFill>
                  <a:schemeClr val="tx1"/>
                </a:solidFill>
                <a:latin typeface="ＭＳ Ｐゴシック" panose="020B0600070205080204" pitchFamily="50" charset="-128"/>
                <a:ea typeface="ＭＳ Ｐゴシック" panose="020B0600070205080204" pitchFamily="50" charset="-128"/>
              </a:rPr>
              <a:t>の推進</a:t>
            </a:r>
            <a:r>
              <a:rPr lang="en-US" altLang="ja-JP" sz="1200" dirty="0" smtClean="0">
                <a:solidFill>
                  <a:schemeClr val="tx1"/>
                </a:solidFill>
                <a:latin typeface="ＭＳ Ｐゴシック" panose="020B0600070205080204" pitchFamily="50" charset="-128"/>
                <a:ea typeface="ＭＳ Ｐゴシック" panose="020B0600070205080204" pitchFamily="50" charset="-128"/>
              </a:rPr>
              <a:t>】</a:t>
            </a:r>
            <a:endParaRPr lang="en-US" altLang="ja-JP" sz="1200" dirty="0">
              <a:solidFill>
                <a:schemeClr val="tx1"/>
              </a:solidFill>
              <a:latin typeface="ＭＳ Ｐゴシック" panose="020B0600070205080204" pitchFamily="50" charset="-128"/>
              <a:ea typeface="ＭＳ Ｐゴシック" panose="020B0600070205080204" pitchFamily="50"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間近で動物の行動を観察できる展示施設にリニューアル</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動物とのふれあいなど体感、体験することができるコーナーを設け、驚きや感動を伝える</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季節毎のイベントなど来園者が楽しめる様々な企画やプログラムを提供</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園内掲示やウェブサイトの強化により、細やかな動物情報を発信し、　動物園の見どころを紹介</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売店・レストランの美装化、オリジナルグッズの開発・販売など、充実したサービス提供を実施</a:t>
            </a:r>
            <a:r>
              <a:rPr lang="ja-JP" altLang="en-US" sz="1200" dirty="0" smtClean="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2800" indent="-82800">
              <a:lnSpc>
                <a:spcPts val="1800"/>
              </a:lnSpc>
            </a:pPr>
            <a:r>
              <a:rPr lang="ja-JP" altLang="en-US" sz="1200" dirty="0" smtClean="0">
                <a:solidFill>
                  <a:schemeClr val="tx1"/>
                </a:solidFill>
                <a:latin typeface="ＭＳ Ｐ明朝" pitchFamily="18" charset="-128"/>
                <a:ea typeface="ＭＳ Ｐ明朝" pitchFamily="18" charset="-128"/>
              </a:rPr>
              <a:t>　・</a:t>
            </a:r>
            <a:r>
              <a:rPr lang="ja-JP" altLang="en-US" sz="1200" dirty="0">
                <a:solidFill>
                  <a:schemeClr val="tx1"/>
                </a:solidFill>
                <a:latin typeface="ＭＳ Ｐ明朝" pitchFamily="18" charset="-128"/>
                <a:ea typeface="ＭＳ Ｐ明朝" pitchFamily="18" charset="-128"/>
              </a:rPr>
              <a:t>天王寺動物園が採りうる経営形態について検討</a:t>
            </a:r>
            <a:r>
              <a:rPr lang="ja-JP" altLang="en-US" sz="1200" dirty="0" smtClean="0">
                <a:solidFill>
                  <a:schemeClr val="tx1"/>
                </a:solidFill>
                <a:latin typeface="ＭＳ Ｐ明朝" pitchFamily="18" charset="-128"/>
                <a:ea typeface="ＭＳ Ｐ明朝" pitchFamily="18" charset="-128"/>
              </a:rPr>
              <a:t>。</a:t>
            </a:r>
            <a:endParaRPr lang="en-US" altLang="ja-JP" sz="1200" dirty="0">
              <a:solidFill>
                <a:schemeClr val="tx1"/>
              </a:solidFill>
            </a:endParaRPr>
          </a:p>
        </p:txBody>
      </p:sp>
      <p:sp>
        <p:nvSpPr>
          <p:cNvPr id="26" name="正方形/長方形 25"/>
          <p:cNvSpPr/>
          <p:nvPr/>
        </p:nvSpPr>
        <p:spPr>
          <a:xfrm>
            <a:off x="2548624" y="2398743"/>
            <a:ext cx="7927115" cy="4237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08000" indent="-144000"/>
            <a:r>
              <a:rPr lang="ja-JP" altLang="en-US" sz="1600" dirty="0" smtClean="0">
                <a:solidFill>
                  <a:schemeClr val="tx1"/>
                </a:solidFill>
                <a:latin typeface="+mj-ea"/>
                <a:ea typeface="+mj-ea"/>
              </a:rPr>
              <a:t>来</a:t>
            </a:r>
            <a:r>
              <a:rPr lang="ja-JP" altLang="en-US" sz="1600" dirty="0">
                <a:solidFill>
                  <a:schemeClr val="tx1"/>
                </a:solidFill>
                <a:latin typeface="+mj-ea"/>
                <a:ea typeface="+mj-ea"/>
              </a:rPr>
              <a:t>園者満足度の向上を図り</a:t>
            </a:r>
            <a:r>
              <a:rPr lang="ja-JP" altLang="en-US" sz="1600" dirty="0" smtClean="0">
                <a:solidFill>
                  <a:schemeClr val="tx1"/>
                </a:solidFill>
                <a:latin typeface="+mj-ea"/>
                <a:ea typeface="+mj-ea"/>
              </a:rPr>
              <a:t>、「おもろい</a:t>
            </a:r>
            <a:r>
              <a:rPr lang="ja-JP" altLang="en-US" sz="1600" dirty="0">
                <a:solidFill>
                  <a:schemeClr val="tx1"/>
                </a:solidFill>
                <a:latin typeface="+mj-ea"/>
                <a:ea typeface="+mj-ea"/>
              </a:rPr>
              <a:t>・あきない・みんなの動物</a:t>
            </a:r>
            <a:r>
              <a:rPr lang="ja-JP" altLang="en-US" sz="1600" dirty="0" smtClean="0">
                <a:solidFill>
                  <a:schemeClr val="tx1"/>
                </a:solidFill>
                <a:latin typeface="+mj-ea"/>
                <a:ea typeface="+mj-ea"/>
              </a:rPr>
              <a:t>園」を</a:t>
            </a:r>
            <a:r>
              <a:rPr lang="ja-JP" altLang="en-US" sz="1600" dirty="0">
                <a:solidFill>
                  <a:schemeClr val="tx1"/>
                </a:solidFill>
                <a:latin typeface="+mj-ea"/>
                <a:ea typeface="+mj-ea"/>
              </a:rPr>
              <a:t>めざす</a:t>
            </a:r>
            <a:r>
              <a:rPr lang="ja-JP" altLang="en-US" sz="1600" dirty="0" smtClean="0">
                <a:solidFill>
                  <a:schemeClr val="tx1"/>
                </a:solidFill>
                <a:latin typeface="+mj-ea"/>
                <a:ea typeface="+mj-ea"/>
              </a:rPr>
              <a:t>。</a:t>
            </a:r>
            <a:endParaRPr lang="en-US" altLang="ja-JP" sz="1600" dirty="0">
              <a:solidFill>
                <a:schemeClr val="tx1"/>
              </a:solidFill>
              <a:latin typeface="+mj-ea"/>
              <a:ea typeface="+mj-ea"/>
            </a:endParaRPr>
          </a:p>
        </p:txBody>
      </p:sp>
      <p:sp>
        <p:nvSpPr>
          <p:cNvPr id="5" name="正方形/長方形 4"/>
          <p:cNvSpPr/>
          <p:nvPr/>
        </p:nvSpPr>
        <p:spPr>
          <a:xfrm>
            <a:off x="1313190" y="3178625"/>
            <a:ext cx="4950976" cy="3551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2">
            <a:clrChange>
              <a:clrFrom>
                <a:srgbClr val="858484"/>
              </a:clrFrom>
              <a:clrTo>
                <a:srgbClr val="858484">
                  <a:alpha val="0"/>
                </a:srgbClr>
              </a:clrTo>
            </a:clrChange>
            <a:extLst>
              <a:ext uri="{28A0092B-C50C-407E-A947-70E740481C1C}">
                <a14:useLocalDpi xmlns:a14="http://schemas.microsoft.com/office/drawing/2010/main" val="0"/>
              </a:ext>
            </a:extLst>
          </a:blip>
          <a:stretch>
            <a:fillRect/>
          </a:stretch>
        </p:blipFill>
        <p:spPr>
          <a:xfrm>
            <a:off x="1327169" y="3718699"/>
            <a:ext cx="4951672" cy="3011154"/>
          </a:xfrm>
          <a:prstGeom prst="rect">
            <a:avLst/>
          </a:prstGeom>
        </p:spPr>
      </p:pic>
      <p:sp>
        <p:nvSpPr>
          <p:cNvPr id="6" name="フリーフォーム 5"/>
          <p:cNvSpPr/>
          <p:nvPr/>
        </p:nvSpPr>
        <p:spPr>
          <a:xfrm>
            <a:off x="5293904" y="5450369"/>
            <a:ext cx="810119" cy="920190"/>
          </a:xfrm>
          <a:custGeom>
            <a:avLst/>
            <a:gdLst>
              <a:gd name="connsiteX0" fmla="*/ 0 w 876300"/>
              <a:gd name="connsiteY0" fmla="*/ 928687 h 995362"/>
              <a:gd name="connsiteX1" fmla="*/ 0 w 876300"/>
              <a:gd name="connsiteY1" fmla="*/ 423862 h 995362"/>
              <a:gd name="connsiteX2" fmla="*/ 238125 w 876300"/>
              <a:gd name="connsiteY2" fmla="*/ 0 h 995362"/>
              <a:gd name="connsiteX3" fmla="*/ 390525 w 876300"/>
              <a:gd name="connsiteY3" fmla="*/ 4762 h 995362"/>
              <a:gd name="connsiteX4" fmla="*/ 571500 w 876300"/>
              <a:gd name="connsiteY4" fmla="*/ 385762 h 995362"/>
              <a:gd name="connsiteX5" fmla="*/ 876300 w 876300"/>
              <a:gd name="connsiteY5" fmla="*/ 728662 h 995362"/>
              <a:gd name="connsiteX6" fmla="*/ 828675 w 876300"/>
              <a:gd name="connsiteY6" fmla="*/ 995362 h 995362"/>
              <a:gd name="connsiteX7" fmla="*/ 600075 w 876300"/>
              <a:gd name="connsiteY7" fmla="*/ 947737 h 995362"/>
              <a:gd name="connsiteX8" fmla="*/ 0 w 876300"/>
              <a:gd name="connsiteY8" fmla="*/ 928687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 h="995362">
                <a:moveTo>
                  <a:pt x="0" y="928687"/>
                </a:moveTo>
                <a:lnTo>
                  <a:pt x="0" y="423862"/>
                </a:lnTo>
                <a:lnTo>
                  <a:pt x="238125" y="0"/>
                </a:lnTo>
                <a:lnTo>
                  <a:pt x="390525" y="4762"/>
                </a:lnTo>
                <a:lnTo>
                  <a:pt x="571500" y="385762"/>
                </a:lnTo>
                <a:lnTo>
                  <a:pt x="876300" y="728662"/>
                </a:lnTo>
                <a:lnTo>
                  <a:pt x="828675" y="995362"/>
                </a:lnTo>
                <a:lnTo>
                  <a:pt x="600075" y="947737"/>
                </a:lnTo>
                <a:lnTo>
                  <a:pt x="0" y="928687"/>
                </a:lnTo>
                <a:close/>
              </a:path>
            </a:pathLst>
          </a:cu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093402" y="4585464"/>
            <a:ext cx="305263" cy="1157322"/>
          </a:xfrm>
          <a:prstGeom prst="ellipse">
            <a:avLst/>
          </a:prstGeom>
          <a:solidFill>
            <a:srgbClr val="FFC000">
              <a:alpha val="60000"/>
            </a:srgb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604305" y="3281382"/>
            <a:ext cx="638378" cy="764173"/>
          </a:xfrm>
          <a:prstGeom prst="ellipse">
            <a:avLst/>
          </a:pr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398665" y="4114273"/>
            <a:ext cx="140890" cy="1685063"/>
          </a:xfrm>
          <a:prstGeom prst="rect">
            <a:avLst/>
          </a:pr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396044" y="5775250"/>
            <a:ext cx="1376265" cy="507831"/>
          </a:xfrm>
          <a:prstGeom prst="rect">
            <a:avLst/>
          </a:prstGeom>
          <a:solidFill>
            <a:srgbClr val="FFC000">
              <a:alpha val="60000"/>
            </a:srgbClr>
          </a:solidFill>
          <a:ln w="12700">
            <a:solidFill>
              <a:schemeClr val="accent2">
                <a:lumMod val="50000"/>
              </a:schemeClr>
            </a:solidFill>
          </a:ln>
        </p:spPr>
        <p:txBody>
          <a:bodyPr wrap="square" rtlCol="0">
            <a:spAutoFit/>
          </a:bodyPr>
          <a:lstStyle/>
          <a:p>
            <a:r>
              <a:rPr kumimoji="1" lang="ja-JP" altLang="en-US" sz="900" dirty="0" smtClean="0"/>
              <a:t>ペンギン・アシカ舎整備</a:t>
            </a:r>
            <a:endParaRPr kumimoji="1" lang="en-US" altLang="ja-JP" sz="900" dirty="0" smtClean="0"/>
          </a:p>
          <a:p>
            <a:r>
              <a:rPr lang="ja-JP" altLang="en-US" sz="900" dirty="0" smtClean="0"/>
              <a:t>（</a:t>
            </a:r>
            <a:r>
              <a:rPr lang="en-US" altLang="ja-JP" sz="900" dirty="0" smtClean="0"/>
              <a:t>2017</a:t>
            </a:r>
            <a:r>
              <a:rPr lang="ja-JP" altLang="en-US" sz="900" dirty="0" smtClean="0"/>
              <a:t>基本設計、</a:t>
            </a:r>
            <a:endParaRPr lang="en-US" altLang="ja-JP" sz="900" dirty="0" smtClean="0"/>
          </a:p>
          <a:p>
            <a:r>
              <a:rPr lang="en-US" altLang="ja-JP" sz="900" dirty="0" smtClean="0"/>
              <a:t>2018</a:t>
            </a:r>
            <a:r>
              <a:rPr lang="ja-JP" altLang="en-US" sz="900" dirty="0" smtClean="0"/>
              <a:t>実施設計）</a:t>
            </a:r>
            <a:endParaRPr kumimoji="1" lang="ja-JP" altLang="en-US" sz="900" dirty="0"/>
          </a:p>
        </p:txBody>
      </p:sp>
      <p:sp>
        <p:nvSpPr>
          <p:cNvPr id="28" name="テキスト ボックス 27"/>
          <p:cNvSpPr txBox="1"/>
          <p:nvPr/>
        </p:nvSpPr>
        <p:spPr>
          <a:xfrm>
            <a:off x="6401047" y="4305200"/>
            <a:ext cx="1200592" cy="369332"/>
          </a:xfrm>
          <a:prstGeom prst="rect">
            <a:avLst/>
          </a:prstGeom>
          <a:solidFill>
            <a:srgbClr val="FFC000">
              <a:alpha val="60000"/>
            </a:srgbClr>
          </a:solidFill>
          <a:ln w="12700">
            <a:solidFill>
              <a:schemeClr val="accent2">
                <a:lumMod val="50000"/>
              </a:schemeClr>
            </a:solidFill>
          </a:ln>
        </p:spPr>
        <p:txBody>
          <a:bodyPr wrap="square" rtlCol="0">
            <a:spAutoFit/>
          </a:bodyPr>
          <a:lstStyle/>
          <a:p>
            <a:r>
              <a:rPr kumimoji="1" lang="ja-JP" altLang="en-US" sz="900" dirty="0" smtClean="0"/>
              <a:t>ゲートエリア再整備</a:t>
            </a:r>
            <a:endParaRPr kumimoji="1" lang="en-US" altLang="ja-JP" sz="900" dirty="0" smtClean="0"/>
          </a:p>
          <a:p>
            <a:r>
              <a:rPr lang="ja-JP" altLang="en-US" sz="900" dirty="0" smtClean="0"/>
              <a:t>（</a:t>
            </a:r>
            <a:r>
              <a:rPr lang="en-US" altLang="ja-JP" sz="900" dirty="0" smtClean="0"/>
              <a:t>2017</a:t>
            </a:r>
            <a:r>
              <a:rPr lang="ja-JP" altLang="en-US" sz="900" dirty="0" smtClean="0"/>
              <a:t>事業者決定）</a:t>
            </a:r>
            <a:endParaRPr kumimoji="1" lang="ja-JP" altLang="en-US" sz="900" dirty="0"/>
          </a:p>
        </p:txBody>
      </p:sp>
      <p:sp>
        <p:nvSpPr>
          <p:cNvPr id="29" name="テキスト ボックス 28"/>
          <p:cNvSpPr txBox="1"/>
          <p:nvPr/>
        </p:nvSpPr>
        <p:spPr>
          <a:xfrm>
            <a:off x="4859087" y="6494081"/>
            <a:ext cx="1919090" cy="230832"/>
          </a:xfrm>
          <a:prstGeom prst="rect">
            <a:avLst/>
          </a:prstGeom>
          <a:solidFill>
            <a:srgbClr val="FFC000">
              <a:alpha val="60000"/>
            </a:srgbClr>
          </a:solidFill>
          <a:ln w="12700">
            <a:solidFill>
              <a:schemeClr val="accent2">
                <a:lumMod val="50000"/>
              </a:schemeClr>
            </a:solidFill>
          </a:ln>
        </p:spPr>
        <p:txBody>
          <a:bodyPr wrap="square" rtlCol="0">
            <a:spAutoFit/>
          </a:bodyPr>
          <a:lstStyle/>
          <a:p>
            <a:r>
              <a:rPr lang="ja-JP" altLang="en-US" sz="900" dirty="0"/>
              <a:t>アート看板設置（</a:t>
            </a:r>
            <a:r>
              <a:rPr lang="en-US" altLang="ja-JP" sz="900" dirty="0"/>
              <a:t>2017</a:t>
            </a:r>
            <a:r>
              <a:rPr lang="ja-JP" altLang="en-US" sz="900" dirty="0"/>
              <a:t>年度）</a:t>
            </a:r>
          </a:p>
        </p:txBody>
      </p:sp>
      <p:sp>
        <p:nvSpPr>
          <p:cNvPr id="32" name="テキスト ボックス 31"/>
          <p:cNvSpPr txBox="1"/>
          <p:nvPr/>
        </p:nvSpPr>
        <p:spPr>
          <a:xfrm>
            <a:off x="6426093" y="5190506"/>
            <a:ext cx="1346216" cy="507831"/>
          </a:xfrm>
          <a:prstGeom prst="rect">
            <a:avLst/>
          </a:prstGeom>
          <a:solidFill>
            <a:srgbClr val="FFC000">
              <a:alpha val="60000"/>
            </a:srgbClr>
          </a:solidFill>
          <a:ln w="12700">
            <a:solidFill>
              <a:schemeClr val="accent2">
                <a:lumMod val="50000"/>
              </a:schemeClr>
            </a:solidFill>
          </a:ln>
        </p:spPr>
        <p:txBody>
          <a:bodyPr wrap="square" rtlCol="0">
            <a:spAutoFit/>
          </a:bodyPr>
          <a:lstStyle/>
          <a:p>
            <a:r>
              <a:rPr lang="ja-JP" altLang="en-US" sz="900" dirty="0" smtClean="0"/>
              <a:t>公</a:t>
            </a:r>
            <a:r>
              <a:rPr lang="ja-JP" altLang="en-US" sz="900" dirty="0"/>
              <a:t>園</a:t>
            </a:r>
            <a:r>
              <a:rPr lang="ja-JP" altLang="en-US" sz="900" dirty="0" smtClean="0"/>
              <a:t>の回遊性向上</a:t>
            </a:r>
            <a:endParaRPr lang="en-US" altLang="ja-JP" sz="900" dirty="0" smtClean="0"/>
          </a:p>
          <a:p>
            <a:r>
              <a:rPr lang="ja-JP" altLang="en-US" sz="900" dirty="0" smtClean="0"/>
              <a:t>（動物園デッキ美装化）</a:t>
            </a:r>
            <a:endParaRPr lang="en-US" altLang="ja-JP" sz="900" dirty="0" smtClean="0"/>
          </a:p>
          <a:p>
            <a:r>
              <a:rPr kumimoji="1" lang="ja-JP" altLang="en-US" sz="900" dirty="0" smtClean="0"/>
              <a:t>（</a:t>
            </a:r>
            <a:r>
              <a:rPr kumimoji="1" lang="en-US" altLang="ja-JP" sz="900" dirty="0" smtClean="0"/>
              <a:t>2017</a:t>
            </a:r>
            <a:r>
              <a:rPr kumimoji="1" lang="ja-JP" altLang="en-US" sz="900" dirty="0" smtClean="0"/>
              <a:t>年度）</a:t>
            </a:r>
            <a:endParaRPr kumimoji="1" lang="ja-JP" altLang="en-US" sz="900" dirty="0"/>
          </a:p>
        </p:txBody>
      </p:sp>
      <p:cxnSp>
        <p:nvCxnSpPr>
          <p:cNvPr id="13" name="直線矢印コネクタ 12"/>
          <p:cNvCxnSpPr>
            <a:stCxn id="32" idx="1"/>
            <a:endCxn id="8" idx="3"/>
          </p:cNvCxnSpPr>
          <p:nvPr/>
        </p:nvCxnSpPr>
        <p:spPr>
          <a:xfrm flipH="1" flipV="1">
            <a:off x="4539555" y="4956805"/>
            <a:ext cx="1886538" cy="487617"/>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28" idx="1"/>
            <a:endCxn id="21" idx="5"/>
          </p:cNvCxnSpPr>
          <p:nvPr/>
        </p:nvCxnSpPr>
        <p:spPr>
          <a:xfrm flipH="1" flipV="1">
            <a:off x="6149195" y="3933644"/>
            <a:ext cx="251852" cy="556222"/>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28" idx="1"/>
            <a:endCxn id="7" idx="7"/>
          </p:cNvCxnSpPr>
          <p:nvPr/>
        </p:nvCxnSpPr>
        <p:spPr>
          <a:xfrm flipH="1">
            <a:off x="4353960" y="4489866"/>
            <a:ext cx="2047087" cy="265084"/>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10" idx="1"/>
            <a:endCxn id="6" idx="6"/>
          </p:cNvCxnSpPr>
          <p:nvPr/>
        </p:nvCxnSpPr>
        <p:spPr>
          <a:xfrm flipH="1">
            <a:off x="6059995" y="6029166"/>
            <a:ext cx="336049" cy="341393"/>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29" idx="1"/>
            <a:endCxn id="124" idx="5"/>
          </p:cNvCxnSpPr>
          <p:nvPr/>
        </p:nvCxnSpPr>
        <p:spPr>
          <a:xfrm flipH="1" flipV="1">
            <a:off x="4581159" y="6372606"/>
            <a:ext cx="277928" cy="236891"/>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円/楕円 35"/>
          <p:cNvSpPr/>
          <p:nvPr/>
        </p:nvSpPr>
        <p:spPr>
          <a:xfrm>
            <a:off x="1951823" y="4956805"/>
            <a:ext cx="297807" cy="286244"/>
          </a:xfrm>
          <a:prstGeom prst="ellipse">
            <a:avLst/>
          </a:pr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1321156" y="4266739"/>
            <a:ext cx="1505745" cy="230832"/>
          </a:xfrm>
          <a:prstGeom prst="rect">
            <a:avLst/>
          </a:prstGeom>
          <a:solidFill>
            <a:srgbClr val="FFC000">
              <a:alpha val="60000"/>
            </a:srgbClr>
          </a:solidFill>
          <a:ln w="15875">
            <a:solidFill>
              <a:schemeClr val="accent2">
                <a:lumMod val="50000"/>
              </a:schemeClr>
            </a:solidFill>
            <a:prstDash val="solid"/>
          </a:ln>
        </p:spPr>
        <p:txBody>
          <a:bodyPr wrap="square" rtlCol="0">
            <a:spAutoFit/>
          </a:bodyPr>
          <a:lstStyle/>
          <a:p>
            <a:r>
              <a:rPr lang="ja-JP" altLang="en-US" sz="900" dirty="0" smtClean="0"/>
              <a:t>トイレ改修（</a:t>
            </a:r>
            <a:r>
              <a:rPr lang="en-US" altLang="ja-JP" sz="900" dirty="0" smtClean="0"/>
              <a:t>2016</a:t>
            </a:r>
            <a:r>
              <a:rPr lang="ja-JP" altLang="en-US" sz="900" dirty="0" smtClean="0"/>
              <a:t>年度）</a:t>
            </a:r>
            <a:endParaRPr kumimoji="1" lang="ja-JP" altLang="en-US" sz="900" dirty="0"/>
          </a:p>
        </p:txBody>
      </p:sp>
      <p:cxnSp>
        <p:nvCxnSpPr>
          <p:cNvPr id="42" name="直線矢印コネクタ 41"/>
          <p:cNvCxnSpPr>
            <a:stCxn id="41" idx="2"/>
            <a:endCxn id="36" idx="0"/>
          </p:cNvCxnSpPr>
          <p:nvPr/>
        </p:nvCxnSpPr>
        <p:spPr>
          <a:xfrm>
            <a:off x="2074029" y="4497571"/>
            <a:ext cx="26698" cy="459234"/>
          </a:xfrm>
          <a:prstGeom prst="straightConnector1">
            <a:avLst/>
          </a:prstGeom>
          <a:ln w="15875">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円/楕円 44"/>
          <p:cNvSpPr/>
          <p:nvPr/>
        </p:nvSpPr>
        <p:spPr>
          <a:xfrm>
            <a:off x="2496362" y="6084314"/>
            <a:ext cx="297807" cy="286244"/>
          </a:xfrm>
          <a:prstGeom prst="ellipse">
            <a:avLst/>
          </a:pr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207143" y="6485292"/>
            <a:ext cx="1469625" cy="230832"/>
          </a:xfrm>
          <a:prstGeom prst="rect">
            <a:avLst/>
          </a:prstGeom>
          <a:solidFill>
            <a:srgbClr val="FFC000">
              <a:alpha val="60000"/>
            </a:srgbClr>
          </a:solidFill>
          <a:ln w="15875">
            <a:solidFill>
              <a:schemeClr val="accent2">
                <a:lumMod val="50000"/>
              </a:schemeClr>
            </a:solidFill>
          </a:ln>
        </p:spPr>
        <p:txBody>
          <a:bodyPr wrap="square" rtlCol="0">
            <a:spAutoFit/>
          </a:bodyPr>
          <a:lstStyle/>
          <a:p>
            <a:r>
              <a:rPr lang="ja-JP" altLang="en-US" sz="900" dirty="0" smtClean="0"/>
              <a:t>トイレ改修（</a:t>
            </a:r>
            <a:r>
              <a:rPr lang="en-US" altLang="ja-JP" sz="900" dirty="0" smtClean="0"/>
              <a:t>2017</a:t>
            </a:r>
            <a:r>
              <a:rPr lang="ja-JP" altLang="en-US" sz="900" dirty="0" smtClean="0"/>
              <a:t>年度）</a:t>
            </a:r>
            <a:endParaRPr kumimoji="1" lang="ja-JP" altLang="en-US" sz="900" dirty="0"/>
          </a:p>
        </p:txBody>
      </p:sp>
      <p:cxnSp>
        <p:nvCxnSpPr>
          <p:cNvPr id="47" name="直線矢印コネクタ 46"/>
          <p:cNvCxnSpPr>
            <a:stCxn id="46" idx="0"/>
            <a:endCxn id="45" idx="5"/>
          </p:cNvCxnSpPr>
          <p:nvPr/>
        </p:nvCxnSpPr>
        <p:spPr>
          <a:xfrm flipH="1" flipV="1">
            <a:off x="2750556" y="6328639"/>
            <a:ext cx="191400" cy="156653"/>
          </a:xfrm>
          <a:prstGeom prst="straightConnector1">
            <a:avLst/>
          </a:prstGeom>
          <a:ln w="158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フリーフォーム 50"/>
          <p:cNvSpPr/>
          <p:nvPr/>
        </p:nvSpPr>
        <p:spPr>
          <a:xfrm>
            <a:off x="5553671" y="3420331"/>
            <a:ext cx="272975" cy="264169"/>
          </a:xfrm>
          <a:custGeom>
            <a:avLst/>
            <a:gdLst>
              <a:gd name="connsiteX0" fmla="*/ 295275 w 295275"/>
              <a:gd name="connsiteY0" fmla="*/ 0 h 285750"/>
              <a:gd name="connsiteX1" fmla="*/ 9525 w 295275"/>
              <a:gd name="connsiteY1" fmla="*/ 0 h 285750"/>
              <a:gd name="connsiteX2" fmla="*/ 0 w 295275"/>
              <a:gd name="connsiteY2" fmla="*/ 285750 h 285750"/>
              <a:gd name="connsiteX3" fmla="*/ 290512 w 295275"/>
              <a:gd name="connsiteY3" fmla="*/ 285750 h 285750"/>
              <a:gd name="connsiteX4" fmla="*/ 295275 w 29527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285750">
                <a:moveTo>
                  <a:pt x="295275" y="0"/>
                </a:moveTo>
                <a:lnTo>
                  <a:pt x="9525" y="0"/>
                </a:lnTo>
                <a:lnTo>
                  <a:pt x="0" y="285750"/>
                </a:lnTo>
                <a:lnTo>
                  <a:pt x="290512" y="285750"/>
                </a:lnTo>
                <a:cubicBezTo>
                  <a:pt x="292100" y="195263"/>
                  <a:pt x="293687" y="104775"/>
                  <a:pt x="295275" y="0"/>
                </a:cubicBezTo>
                <a:close/>
              </a:path>
            </a:pathLst>
          </a:cu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820427" y="4153753"/>
            <a:ext cx="413866" cy="255363"/>
          </a:xfrm>
          <a:custGeom>
            <a:avLst/>
            <a:gdLst>
              <a:gd name="connsiteX0" fmla="*/ 333375 w 385763"/>
              <a:gd name="connsiteY0" fmla="*/ 0 h 323850"/>
              <a:gd name="connsiteX1" fmla="*/ 0 w 385763"/>
              <a:gd name="connsiteY1" fmla="*/ 28575 h 323850"/>
              <a:gd name="connsiteX2" fmla="*/ 166688 w 385763"/>
              <a:gd name="connsiteY2" fmla="*/ 261937 h 323850"/>
              <a:gd name="connsiteX3" fmla="*/ 385763 w 385763"/>
              <a:gd name="connsiteY3" fmla="*/ 323850 h 323850"/>
              <a:gd name="connsiteX4" fmla="*/ 333375 w 385763"/>
              <a:gd name="connsiteY4" fmla="*/ 0 h 323850"/>
              <a:gd name="connsiteX0" fmla="*/ 333375 w 433388"/>
              <a:gd name="connsiteY0" fmla="*/ 0 h 304800"/>
              <a:gd name="connsiteX1" fmla="*/ 0 w 433388"/>
              <a:gd name="connsiteY1" fmla="*/ 28575 h 304800"/>
              <a:gd name="connsiteX2" fmla="*/ 166688 w 433388"/>
              <a:gd name="connsiteY2" fmla="*/ 261937 h 304800"/>
              <a:gd name="connsiteX3" fmla="*/ 433388 w 433388"/>
              <a:gd name="connsiteY3" fmla="*/ 304800 h 304800"/>
              <a:gd name="connsiteX4" fmla="*/ 333375 w 433388"/>
              <a:gd name="connsiteY4" fmla="*/ 0 h 304800"/>
              <a:gd name="connsiteX0" fmla="*/ 333375 w 461963"/>
              <a:gd name="connsiteY0" fmla="*/ 0 h 300037"/>
              <a:gd name="connsiteX1" fmla="*/ 0 w 461963"/>
              <a:gd name="connsiteY1" fmla="*/ 28575 h 300037"/>
              <a:gd name="connsiteX2" fmla="*/ 166688 w 461963"/>
              <a:gd name="connsiteY2" fmla="*/ 261937 h 300037"/>
              <a:gd name="connsiteX3" fmla="*/ 461963 w 461963"/>
              <a:gd name="connsiteY3" fmla="*/ 300037 h 300037"/>
              <a:gd name="connsiteX4" fmla="*/ 333375 w 461963"/>
              <a:gd name="connsiteY4" fmla="*/ 0 h 300037"/>
              <a:gd name="connsiteX0" fmla="*/ 319088 w 447676"/>
              <a:gd name="connsiteY0" fmla="*/ 0 h 300037"/>
              <a:gd name="connsiteX1" fmla="*/ 0 w 447676"/>
              <a:gd name="connsiteY1" fmla="*/ 9525 h 300037"/>
              <a:gd name="connsiteX2" fmla="*/ 152401 w 447676"/>
              <a:gd name="connsiteY2" fmla="*/ 261937 h 300037"/>
              <a:gd name="connsiteX3" fmla="*/ 447676 w 447676"/>
              <a:gd name="connsiteY3" fmla="*/ 300037 h 300037"/>
              <a:gd name="connsiteX4" fmla="*/ 319088 w 447676"/>
              <a:gd name="connsiteY4" fmla="*/ 0 h 300037"/>
              <a:gd name="connsiteX0" fmla="*/ 319088 w 447676"/>
              <a:gd name="connsiteY0" fmla="*/ 0 h 276225"/>
              <a:gd name="connsiteX1" fmla="*/ 0 w 447676"/>
              <a:gd name="connsiteY1" fmla="*/ 9525 h 276225"/>
              <a:gd name="connsiteX2" fmla="*/ 152401 w 447676"/>
              <a:gd name="connsiteY2" fmla="*/ 261937 h 276225"/>
              <a:gd name="connsiteX3" fmla="*/ 447676 w 447676"/>
              <a:gd name="connsiteY3" fmla="*/ 276225 h 276225"/>
              <a:gd name="connsiteX4" fmla="*/ 319088 w 447676"/>
              <a:gd name="connsiteY4" fmla="*/ 0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6" h="276225">
                <a:moveTo>
                  <a:pt x="319088" y="0"/>
                </a:moveTo>
                <a:lnTo>
                  <a:pt x="0" y="9525"/>
                </a:lnTo>
                <a:lnTo>
                  <a:pt x="152401" y="261937"/>
                </a:lnTo>
                <a:lnTo>
                  <a:pt x="447676" y="276225"/>
                </a:lnTo>
                <a:lnTo>
                  <a:pt x="319088" y="0"/>
                </a:lnTo>
                <a:close/>
              </a:path>
            </a:pathLst>
          </a:cu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3752918" y="4754951"/>
            <a:ext cx="233350" cy="390135"/>
          </a:xfrm>
          <a:prstGeom prst="ellipse">
            <a:avLst/>
          </a:pr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3451810" y="5145085"/>
            <a:ext cx="301107" cy="305283"/>
          </a:xfrm>
          <a:prstGeom prst="ellipse">
            <a:avLst/>
          </a:pr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4427184" y="4803790"/>
            <a:ext cx="166570" cy="161967"/>
          </a:xfrm>
          <a:prstGeom prst="ellipse">
            <a:avLst/>
          </a:prstGeom>
          <a:solidFill>
            <a:srgbClr val="FFC000">
              <a:alpha val="60000"/>
            </a:srgbClr>
          </a:solid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6425533" y="4878607"/>
            <a:ext cx="1301727" cy="230832"/>
          </a:xfrm>
          <a:prstGeom prst="rect">
            <a:avLst/>
          </a:prstGeom>
          <a:solidFill>
            <a:srgbClr val="FFC000">
              <a:alpha val="60000"/>
            </a:srgbClr>
          </a:solidFill>
          <a:ln w="12700">
            <a:solidFill>
              <a:schemeClr val="accent2">
                <a:lumMod val="50000"/>
              </a:schemeClr>
            </a:solidFill>
            <a:prstDash val="solid"/>
          </a:ln>
        </p:spPr>
        <p:txBody>
          <a:bodyPr wrap="square" rtlCol="0">
            <a:spAutoFit/>
          </a:bodyPr>
          <a:lstStyle/>
          <a:p>
            <a:r>
              <a:rPr lang="ja-JP" altLang="en-US" sz="900" dirty="0" smtClean="0"/>
              <a:t>トイレ改修（</a:t>
            </a:r>
            <a:r>
              <a:rPr lang="en-US" altLang="ja-JP" sz="900" dirty="0" smtClean="0"/>
              <a:t>2015</a:t>
            </a:r>
            <a:r>
              <a:rPr lang="ja-JP" altLang="en-US" sz="900" dirty="0" smtClean="0"/>
              <a:t>年度）</a:t>
            </a:r>
            <a:endParaRPr kumimoji="1" lang="ja-JP" altLang="en-US" sz="900" dirty="0"/>
          </a:p>
        </p:txBody>
      </p:sp>
      <p:cxnSp>
        <p:nvCxnSpPr>
          <p:cNvPr id="60" name="直線矢印コネクタ 59"/>
          <p:cNvCxnSpPr>
            <a:stCxn id="58" idx="1"/>
            <a:endCxn id="57" idx="7"/>
          </p:cNvCxnSpPr>
          <p:nvPr/>
        </p:nvCxnSpPr>
        <p:spPr>
          <a:xfrm flipH="1" flipV="1">
            <a:off x="4569360" y="4827510"/>
            <a:ext cx="1856173" cy="166513"/>
          </a:xfrm>
          <a:prstGeom prst="straightConnector1">
            <a:avLst/>
          </a:prstGeom>
          <a:ln w="12700">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541654" y="3461375"/>
            <a:ext cx="1275692" cy="230832"/>
          </a:xfrm>
          <a:prstGeom prst="rect">
            <a:avLst/>
          </a:prstGeom>
          <a:solidFill>
            <a:srgbClr val="FFC000">
              <a:alpha val="60000"/>
            </a:srgbClr>
          </a:solidFill>
          <a:ln w="15875">
            <a:solidFill>
              <a:schemeClr val="accent2">
                <a:lumMod val="50000"/>
              </a:schemeClr>
            </a:solidFill>
            <a:prstDash val="solid"/>
          </a:ln>
        </p:spPr>
        <p:txBody>
          <a:bodyPr wrap="square" rtlCol="0">
            <a:spAutoFit/>
          </a:bodyPr>
          <a:lstStyle/>
          <a:p>
            <a:r>
              <a:rPr lang="ja-JP" altLang="en-US" sz="900" dirty="0" smtClean="0"/>
              <a:t>広場</a:t>
            </a:r>
            <a:r>
              <a:rPr lang="ja-JP" altLang="en-US" sz="900" dirty="0"/>
              <a:t>整備</a:t>
            </a:r>
            <a:r>
              <a:rPr lang="ja-JP" altLang="en-US" sz="900" dirty="0" smtClean="0"/>
              <a:t>（</a:t>
            </a:r>
            <a:r>
              <a:rPr lang="en-US" altLang="ja-JP" sz="900" dirty="0" smtClean="0"/>
              <a:t>2015</a:t>
            </a:r>
            <a:r>
              <a:rPr lang="ja-JP" altLang="en-US" sz="900" dirty="0" smtClean="0"/>
              <a:t>年度）</a:t>
            </a:r>
            <a:endParaRPr kumimoji="1" lang="ja-JP" altLang="en-US" sz="900" dirty="0"/>
          </a:p>
        </p:txBody>
      </p:sp>
      <p:cxnSp>
        <p:nvCxnSpPr>
          <p:cNvPr id="62" name="直線矢印コネクタ 61"/>
          <p:cNvCxnSpPr>
            <a:stCxn id="61" idx="3"/>
            <a:endCxn id="54" idx="1"/>
          </p:cNvCxnSpPr>
          <p:nvPr/>
        </p:nvCxnSpPr>
        <p:spPr>
          <a:xfrm>
            <a:off x="2817346" y="3576791"/>
            <a:ext cx="1003081" cy="585768"/>
          </a:xfrm>
          <a:prstGeom prst="straightConnector1">
            <a:avLst/>
          </a:prstGeom>
          <a:ln w="12700">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61" idx="3"/>
            <a:endCxn id="55" idx="1"/>
          </p:cNvCxnSpPr>
          <p:nvPr/>
        </p:nvCxnSpPr>
        <p:spPr>
          <a:xfrm>
            <a:off x="2817346" y="3576791"/>
            <a:ext cx="969745" cy="1235294"/>
          </a:xfrm>
          <a:prstGeom prst="straightConnector1">
            <a:avLst/>
          </a:prstGeom>
          <a:ln w="12700">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1398139" y="3768209"/>
            <a:ext cx="1322798" cy="230832"/>
          </a:xfrm>
          <a:prstGeom prst="rect">
            <a:avLst/>
          </a:prstGeom>
          <a:solidFill>
            <a:srgbClr val="FFC000">
              <a:alpha val="60000"/>
            </a:srgbClr>
          </a:solidFill>
          <a:ln w="15875">
            <a:solidFill>
              <a:schemeClr val="accent2">
                <a:lumMod val="50000"/>
              </a:schemeClr>
            </a:solidFill>
            <a:prstDash val="solid"/>
          </a:ln>
        </p:spPr>
        <p:txBody>
          <a:bodyPr wrap="none" rtlCol="0">
            <a:spAutoFit/>
          </a:bodyPr>
          <a:lstStyle/>
          <a:p>
            <a:r>
              <a:rPr lang="ja-JP" altLang="en-US" sz="900" dirty="0" smtClean="0"/>
              <a:t>ツル舎整備（</a:t>
            </a:r>
            <a:r>
              <a:rPr lang="en-US" altLang="ja-JP" sz="900" dirty="0" smtClean="0"/>
              <a:t>2015</a:t>
            </a:r>
            <a:r>
              <a:rPr lang="ja-JP" altLang="en-US" sz="900" dirty="0" smtClean="0"/>
              <a:t>年度）</a:t>
            </a:r>
            <a:endParaRPr kumimoji="1" lang="ja-JP" altLang="en-US" sz="900" dirty="0"/>
          </a:p>
        </p:txBody>
      </p:sp>
      <p:cxnSp>
        <p:nvCxnSpPr>
          <p:cNvPr id="69" name="直線矢印コネクタ 68"/>
          <p:cNvCxnSpPr>
            <a:stCxn id="68" idx="3"/>
            <a:endCxn id="56" idx="1"/>
          </p:cNvCxnSpPr>
          <p:nvPr/>
        </p:nvCxnSpPr>
        <p:spPr>
          <a:xfrm>
            <a:off x="2720937" y="3883625"/>
            <a:ext cx="774969" cy="1306168"/>
          </a:xfrm>
          <a:prstGeom prst="straightConnector1">
            <a:avLst/>
          </a:prstGeom>
          <a:ln w="12700">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3349489" y="3420653"/>
            <a:ext cx="1889734" cy="230832"/>
          </a:xfrm>
          <a:prstGeom prst="rect">
            <a:avLst/>
          </a:prstGeom>
          <a:solidFill>
            <a:srgbClr val="FFC000">
              <a:alpha val="60000"/>
            </a:srgbClr>
          </a:solidFill>
          <a:ln w="12700">
            <a:solidFill>
              <a:schemeClr val="accent2">
                <a:lumMod val="50000"/>
              </a:schemeClr>
            </a:solidFill>
            <a:prstDash val="solid"/>
          </a:ln>
        </p:spPr>
        <p:txBody>
          <a:bodyPr wrap="square" rtlCol="0">
            <a:spAutoFit/>
          </a:bodyPr>
          <a:lstStyle/>
          <a:p>
            <a:r>
              <a:rPr lang="ja-JP" altLang="en-US" sz="900" dirty="0" err="1"/>
              <a:t>てんしば</a:t>
            </a:r>
            <a:r>
              <a:rPr lang="ja-JP" altLang="en-US" sz="900" dirty="0"/>
              <a:t>ゲート整備（</a:t>
            </a:r>
            <a:r>
              <a:rPr lang="en-US" altLang="ja-JP" sz="900" dirty="0"/>
              <a:t>2015</a:t>
            </a:r>
            <a:r>
              <a:rPr lang="ja-JP" altLang="en-US" sz="900" dirty="0"/>
              <a:t>年度）</a:t>
            </a:r>
          </a:p>
        </p:txBody>
      </p:sp>
      <p:cxnSp>
        <p:nvCxnSpPr>
          <p:cNvPr id="77" name="直線矢印コネクタ 76"/>
          <p:cNvCxnSpPr>
            <a:stCxn id="76" idx="3"/>
            <a:endCxn id="51" idx="2"/>
          </p:cNvCxnSpPr>
          <p:nvPr/>
        </p:nvCxnSpPr>
        <p:spPr>
          <a:xfrm>
            <a:off x="5239223" y="3536069"/>
            <a:ext cx="314448" cy="148431"/>
          </a:xfrm>
          <a:prstGeom prst="straightConnector1">
            <a:avLst/>
          </a:prstGeom>
          <a:ln w="15875">
            <a:solidFill>
              <a:schemeClr val="accent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1334327" y="2834841"/>
            <a:ext cx="4925936" cy="3636000"/>
            <a:chOff x="2974437" y="2905313"/>
            <a:chExt cx="4925936" cy="3304878"/>
          </a:xfrm>
        </p:grpSpPr>
        <p:sp>
          <p:nvSpPr>
            <p:cNvPr id="93" name="フリーフォーム 92"/>
            <p:cNvSpPr/>
            <p:nvPr/>
          </p:nvSpPr>
          <p:spPr>
            <a:xfrm>
              <a:off x="4523134" y="4367363"/>
              <a:ext cx="659906" cy="691643"/>
            </a:xfrm>
            <a:custGeom>
              <a:avLst/>
              <a:gdLst>
                <a:gd name="connsiteX0" fmla="*/ 0 w 723900"/>
                <a:gd name="connsiteY0" fmla="*/ 0 h 638175"/>
                <a:gd name="connsiteX1" fmla="*/ 9525 w 723900"/>
                <a:gd name="connsiteY1" fmla="*/ 495300 h 638175"/>
                <a:gd name="connsiteX2" fmla="*/ 171450 w 723900"/>
                <a:gd name="connsiteY2" fmla="*/ 485775 h 638175"/>
                <a:gd name="connsiteX3" fmla="*/ 228600 w 723900"/>
                <a:gd name="connsiteY3" fmla="*/ 466725 h 638175"/>
                <a:gd name="connsiteX4" fmla="*/ 590550 w 723900"/>
                <a:gd name="connsiteY4" fmla="*/ 590550 h 638175"/>
                <a:gd name="connsiteX5" fmla="*/ 609600 w 723900"/>
                <a:gd name="connsiteY5" fmla="*/ 638175 h 638175"/>
                <a:gd name="connsiteX6" fmla="*/ 723900 w 723900"/>
                <a:gd name="connsiteY6" fmla="*/ 419100 h 638175"/>
                <a:gd name="connsiteX7" fmla="*/ 504825 w 723900"/>
                <a:gd name="connsiteY7" fmla="*/ 257175 h 638175"/>
                <a:gd name="connsiteX8" fmla="*/ 438150 w 723900"/>
                <a:gd name="connsiteY8" fmla="*/ 152400 h 638175"/>
                <a:gd name="connsiteX9" fmla="*/ 419100 w 723900"/>
                <a:gd name="connsiteY9" fmla="*/ 0 h 638175"/>
                <a:gd name="connsiteX10" fmla="*/ 66675 w 723900"/>
                <a:gd name="connsiteY10" fmla="*/ 0 h 638175"/>
                <a:gd name="connsiteX0" fmla="*/ 0 w 723900"/>
                <a:gd name="connsiteY0" fmla="*/ 0 h 638175"/>
                <a:gd name="connsiteX1" fmla="*/ 9525 w 723900"/>
                <a:gd name="connsiteY1" fmla="*/ 495300 h 638175"/>
                <a:gd name="connsiteX2" fmla="*/ 171450 w 723900"/>
                <a:gd name="connsiteY2" fmla="*/ 504825 h 638175"/>
                <a:gd name="connsiteX3" fmla="*/ 228600 w 723900"/>
                <a:gd name="connsiteY3" fmla="*/ 466725 h 638175"/>
                <a:gd name="connsiteX4" fmla="*/ 590550 w 723900"/>
                <a:gd name="connsiteY4" fmla="*/ 590550 h 638175"/>
                <a:gd name="connsiteX5" fmla="*/ 609600 w 723900"/>
                <a:gd name="connsiteY5" fmla="*/ 638175 h 638175"/>
                <a:gd name="connsiteX6" fmla="*/ 723900 w 723900"/>
                <a:gd name="connsiteY6" fmla="*/ 419100 h 638175"/>
                <a:gd name="connsiteX7" fmla="*/ 504825 w 723900"/>
                <a:gd name="connsiteY7" fmla="*/ 257175 h 638175"/>
                <a:gd name="connsiteX8" fmla="*/ 438150 w 723900"/>
                <a:gd name="connsiteY8" fmla="*/ 152400 h 638175"/>
                <a:gd name="connsiteX9" fmla="*/ 419100 w 723900"/>
                <a:gd name="connsiteY9" fmla="*/ 0 h 638175"/>
                <a:gd name="connsiteX10" fmla="*/ 66675 w 723900"/>
                <a:gd name="connsiteY10" fmla="*/ 0 h 638175"/>
                <a:gd name="connsiteX0" fmla="*/ 0 w 723900"/>
                <a:gd name="connsiteY0" fmla="*/ 0 h 638175"/>
                <a:gd name="connsiteX1" fmla="*/ 9525 w 723900"/>
                <a:gd name="connsiteY1" fmla="*/ 495300 h 638175"/>
                <a:gd name="connsiteX2" fmla="*/ 171450 w 723900"/>
                <a:gd name="connsiteY2" fmla="*/ 504825 h 638175"/>
                <a:gd name="connsiteX3" fmla="*/ 590550 w 723900"/>
                <a:gd name="connsiteY3" fmla="*/ 590550 h 638175"/>
                <a:gd name="connsiteX4" fmla="*/ 609600 w 723900"/>
                <a:gd name="connsiteY4" fmla="*/ 638175 h 638175"/>
                <a:gd name="connsiteX5" fmla="*/ 723900 w 723900"/>
                <a:gd name="connsiteY5" fmla="*/ 419100 h 638175"/>
                <a:gd name="connsiteX6" fmla="*/ 504825 w 723900"/>
                <a:gd name="connsiteY6" fmla="*/ 257175 h 638175"/>
                <a:gd name="connsiteX7" fmla="*/ 438150 w 723900"/>
                <a:gd name="connsiteY7" fmla="*/ 152400 h 638175"/>
                <a:gd name="connsiteX8" fmla="*/ 419100 w 723900"/>
                <a:gd name="connsiteY8" fmla="*/ 0 h 638175"/>
                <a:gd name="connsiteX9" fmla="*/ 66675 w 723900"/>
                <a:gd name="connsiteY9" fmla="*/ 0 h 638175"/>
                <a:gd name="connsiteX0" fmla="*/ 0 w 723900"/>
                <a:gd name="connsiteY0" fmla="*/ 0 h 638175"/>
                <a:gd name="connsiteX1" fmla="*/ 9525 w 723900"/>
                <a:gd name="connsiteY1" fmla="*/ 495300 h 638175"/>
                <a:gd name="connsiteX2" fmla="*/ 171450 w 723900"/>
                <a:gd name="connsiteY2" fmla="*/ 504825 h 638175"/>
                <a:gd name="connsiteX3" fmla="*/ 482600 w 723900"/>
                <a:gd name="connsiteY3" fmla="*/ 609600 h 638175"/>
                <a:gd name="connsiteX4" fmla="*/ 609600 w 723900"/>
                <a:gd name="connsiteY4" fmla="*/ 638175 h 638175"/>
                <a:gd name="connsiteX5" fmla="*/ 723900 w 723900"/>
                <a:gd name="connsiteY5" fmla="*/ 419100 h 638175"/>
                <a:gd name="connsiteX6" fmla="*/ 504825 w 723900"/>
                <a:gd name="connsiteY6" fmla="*/ 257175 h 638175"/>
                <a:gd name="connsiteX7" fmla="*/ 438150 w 723900"/>
                <a:gd name="connsiteY7" fmla="*/ 152400 h 638175"/>
                <a:gd name="connsiteX8" fmla="*/ 419100 w 723900"/>
                <a:gd name="connsiteY8" fmla="*/ 0 h 638175"/>
                <a:gd name="connsiteX9" fmla="*/ 66675 w 723900"/>
                <a:gd name="connsiteY9" fmla="*/ 0 h 638175"/>
                <a:gd name="connsiteX0" fmla="*/ 0 w 723900"/>
                <a:gd name="connsiteY0" fmla="*/ 0 h 682625"/>
                <a:gd name="connsiteX1" fmla="*/ 9525 w 723900"/>
                <a:gd name="connsiteY1" fmla="*/ 495300 h 682625"/>
                <a:gd name="connsiteX2" fmla="*/ 171450 w 723900"/>
                <a:gd name="connsiteY2" fmla="*/ 504825 h 682625"/>
                <a:gd name="connsiteX3" fmla="*/ 482600 w 723900"/>
                <a:gd name="connsiteY3" fmla="*/ 609600 h 682625"/>
                <a:gd name="connsiteX4" fmla="*/ 546100 w 723900"/>
                <a:gd name="connsiteY4" fmla="*/ 682625 h 682625"/>
                <a:gd name="connsiteX5" fmla="*/ 723900 w 723900"/>
                <a:gd name="connsiteY5" fmla="*/ 419100 h 682625"/>
                <a:gd name="connsiteX6" fmla="*/ 504825 w 723900"/>
                <a:gd name="connsiteY6" fmla="*/ 257175 h 682625"/>
                <a:gd name="connsiteX7" fmla="*/ 438150 w 723900"/>
                <a:gd name="connsiteY7" fmla="*/ 152400 h 682625"/>
                <a:gd name="connsiteX8" fmla="*/ 419100 w 723900"/>
                <a:gd name="connsiteY8" fmla="*/ 0 h 682625"/>
                <a:gd name="connsiteX9" fmla="*/ 66675 w 72390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504825 w 641350"/>
                <a:gd name="connsiteY6" fmla="*/ 257175 h 682625"/>
                <a:gd name="connsiteX7" fmla="*/ 438150 w 641350"/>
                <a:gd name="connsiteY7" fmla="*/ 152400 h 682625"/>
                <a:gd name="connsiteX8" fmla="*/ 419100 w 641350"/>
                <a:gd name="connsiteY8" fmla="*/ 0 h 682625"/>
                <a:gd name="connsiteX9" fmla="*/ 66675 w 64135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479425 w 641350"/>
                <a:gd name="connsiteY6" fmla="*/ 295275 h 682625"/>
                <a:gd name="connsiteX7" fmla="*/ 438150 w 641350"/>
                <a:gd name="connsiteY7" fmla="*/ 152400 h 682625"/>
                <a:gd name="connsiteX8" fmla="*/ 419100 w 641350"/>
                <a:gd name="connsiteY8" fmla="*/ 0 h 682625"/>
                <a:gd name="connsiteX9" fmla="*/ 66675 w 64135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479425 w 641350"/>
                <a:gd name="connsiteY6" fmla="*/ 295275 h 682625"/>
                <a:gd name="connsiteX7" fmla="*/ 438150 w 641350"/>
                <a:gd name="connsiteY7" fmla="*/ 152400 h 682625"/>
                <a:gd name="connsiteX8" fmla="*/ 419100 w 641350"/>
                <a:gd name="connsiteY8" fmla="*/ 0 h 682625"/>
                <a:gd name="connsiteX9" fmla="*/ 66675 w 64135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479425 w 641350"/>
                <a:gd name="connsiteY6" fmla="*/ 295275 h 682625"/>
                <a:gd name="connsiteX7" fmla="*/ 381000 w 641350"/>
                <a:gd name="connsiteY7" fmla="*/ 133350 h 682625"/>
                <a:gd name="connsiteX8" fmla="*/ 419100 w 641350"/>
                <a:gd name="connsiteY8" fmla="*/ 0 h 682625"/>
                <a:gd name="connsiteX9" fmla="*/ 66675 w 641350"/>
                <a:gd name="connsiteY9" fmla="*/ 0 h 682625"/>
                <a:gd name="connsiteX0" fmla="*/ 0 w 641350"/>
                <a:gd name="connsiteY0" fmla="*/ 0 h 682625"/>
                <a:gd name="connsiteX1" fmla="*/ 9525 w 641350"/>
                <a:gd name="connsiteY1" fmla="*/ 495300 h 682625"/>
                <a:gd name="connsiteX2" fmla="*/ 171450 w 641350"/>
                <a:gd name="connsiteY2" fmla="*/ 504825 h 682625"/>
                <a:gd name="connsiteX3" fmla="*/ 482600 w 641350"/>
                <a:gd name="connsiteY3" fmla="*/ 609600 h 682625"/>
                <a:gd name="connsiteX4" fmla="*/ 546100 w 641350"/>
                <a:gd name="connsiteY4" fmla="*/ 682625 h 682625"/>
                <a:gd name="connsiteX5" fmla="*/ 641350 w 641350"/>
                <a:gd name="connsiteY5" fmla="*/ 454025 h 682625"/>
                <a:gd name="connsiteX6" fmla="*/ 479425 w 641350"/>
                <a:gd name="connsiteY6" fmla="*/ 295275 h 682625"/>
                <a:gd name="connsiteX7" fmla="*/ 381000 w 641350"/>
                <a:gd name="connsiteY7" fmla="*/ 133350 h 682625"/>
                <a:gd name="connsiteX8" fmla="*/ 377825 w 641350"/>
                <a:gd name="connsiteY8" fmla="*/ 0 h 682625"/>
                <a:gd name="connsiteX9" fmla="*/ 66675 w 641350"/>
                <a:gd name="connsiteY9" fmla="*/ 0 h 682625"/>
                <a:gd name="connsiteX0" fmla="*/ 0 w 641350"/>
                <a:gd name="connsiteY0" fmla="*/ 3175 h 685800"/>
                <a:gd name="connsiteX1" fmla="*/ 9525 w 641350"/>
                <a:gd name="connsiteY1" fmla="*/ 498475 h 685800"/>
                <a:gd name="connsiteX2" fmla="*/ 171450 w 641350"/>
                <a:gd name="connsiteY2" fmla="*/ 508000 h 685800"/>
                <a:gd name="connsiteX3" fmla="*/ 482600 w 641350"/>
                <a:gd name="connsiteY3" fmla="*/ 612775 h 685800"/>
                <a:gd name="connsiteX4" fmla="*/ 546100 w 641350"/>
                <a:gd name="connsiteY4" fmla="*/ 685800 h 685800"/>
                <a:gd name="connsiteX5" fmla="*/ 641350 w 641350"/>
                <a:gd name="connsiteY5" fmla="*/ 457200 h 685800"/>
                <a:gd name="connsiteX6" fmla="*/ 479425 w 641350"/>
                <a:gd name="connsiteY6" fmla="*/ 298450 h 685800"/>
                <a:gd name="connsiteX7" fmla="*/ 381000 w 641350"/>
                <a:gd name="connsiteY7" fmla="*/ 136525 h 685800"/>
                <a:gd name="connsiteX8" fmla="*/ 377825 w 641350"/>
                <a:gd name="connsiteY8" fmla="*/ 3175 h 685800"/>
                <a:gd name="connsiteX9" fmla="*/ 66675 w 641350"/>
                <a:gd name="connsiteY9" fmla="*/ 0 h 685800"/>
                <a:gd name="connsiteX0" fmla="*/ 0 w 631825"/>
                <a:gd name="connsiteY0" fmla="*/ 88900 h 685800"/>
                <a:gd name="connsiteX1" fmla="*/ 0 w 631825"/>
                <a:gd name="connsiteY1" fmla="*/ 498475 h 685800"/>
                <a:gd name="connsiteX2" fmla="*/ 161925 w 631825"/>
                <a:gd name="connsiteY2" fmla="*/ 508000 h 685800"/>
                <a:gd name="connsiteX3" fmla="*/ 473075 w 631825"/>
                <a:gd name="connsiteY3" fmla="*/ 612775 h 685800"/>
                <a:gd name="connsiteX4" fmla="*/ 536575 w 631825"/>
                <a:gd name="connsiteY4" fmla="*/ 685800 h 685800"/>
                <a:gd name="connsiteX5" fmla="*/ 631825 w 631825"/>
                <a:gd name="connsiteY5" fmla="*/ 457200 h 685800"/>
                <a:gd name="connsiteX6" fmla="*/ 469900 w 631825"/>
                <a:gd name="connsiteY6" fmla="*/ 298450 h 685800"/>
                <a:gd name="connsiteX7" fmla="*/ 371475 w 631825"/>
                <a:gd name="connsiteY7" fmla="*/ 136525 h 685800"/>
                <a:gd name="connsiteX8" fmla="*/ 368300 w 631825"/>
                <a:gd name="connsiteY8" fmla="*/ 3175 h 685800"/>
                <a:gd name="connsiteX9" fmla="*/ 57150 w 631825"/>
                <a:gd name="connsiteY9" fmla="*/ 0 h 685800"/>
                <a:gd name="connsiteX0" fmla="*/ 0 w 638175"/>
                <a:gd name="connsiteY0" fmla="*/ 25400 h 685800"/>
                <a:gd name="connsiteX1" fmla="*/ 6350 w 638175"/>
                <a:gd name="connsiteY1" fmla="*/ 498475 h 685800"/>
                <a:gd name="connsiteX2" fmla="*/ 168275 w 638175"/>
                <a:gd name="connsiteY2" fmla="*/ 508000 h 685800"/>
                <a:gd name="connsiteX3" fmla="*/ 479425 w 638175"/>
                <a:gd name="connsiteY3" fmla="*/ 612775 h 685800"/>
                <a:gd name="connsiteX4" fmla="*/ 542925 w 638175"/>
                <a:gd name="connsiteY4" fmla="*/ 685800 h 685800"/>
                <a:gd name="connsiteX5" fmla="*/ 638175 w 638175"/>
                <a:gd name="connsiteY5" fmla="*/ 457200 h 685800"/>
                <a:gd name="connsiteX6" fmla="*/ 476250 w 638175"/>
                <a:gd name="connsiteY6" fmla="*/ 298450 h 685800"/>
                <a:gd name="connsiteX7" fmla="*/ 377825 w 638175"/>
                <a:gd name="connsiteY7" fmla="*/ 136525 h 685800"/>
                <a:gd name="connsiteX8" fmla="*/ 374650 w 638175"/>
                <a:gd name="connsiteY8" fmla="*/ 3175 h 685800"/>
                <a:gd name="connsiteX9" fmla="*/ 63500 w 638175"/>
                <a:gd name="connsiteY9" fmla="*/ 0 h 685800"/>
                <a:gd name="connsiteX0" fmla="*/ 0 w 638175"/>
                <a:gd name="connsiteY0" fmla="*/ 25400 h 685800"/>
                <a:gd name="connsiteX1" fmla="*/ 6350 w 638175"/>
                <a:gd name="connsiteY1" fmla="*/ 498475 h 685800"/>
                <a:gd name="connsiteX2" fmla="*/ 168275 w 638175"/>
                <a:gd name="connsiteY2" fmla="*/ 508000 h 685800"/>
                <a:gd name="connsiteX3" fmla="*/ 479425 w 638175"/>
                <a:gd name="connsiteY3" fmla="*/ 612775 h 685800"/>
                <a:gd name="connsiteX4" fmla="*/ 542925 w 638175"/>
                <a:gd name="connsiteY4" fmla="*/ 685800 h 685800"/>
                <a:gd name="connsiteX5" fmla="*/ 638175 w 638175"/>
                <a:gd name="connsiteY5" fmla="*/ 457200 h 685800"/>
                <a:gd name="connsiteX6" fmla="*/ 476250 w 638175"/>
                <a:gd name="connsiteY6" fmla="*/ 298450 h 685800"/>
                <a:gd name="connsiteX7" fmla="*/ 377825 w 638175"/>
                <a:gd name="connsiteY7" fmla="*/ 136525 h 685800"/>
                <a:gd name="connsiteX8" fmla="*/ 374650 w 638175"/>
                <a:gd name="connsiteY8" fmla="*/ 3175 h 685800"/>
                <a:gd name="connsiteX9" fmla="*/ 63500 w 638175"/>
                <a:gd name="connsiteY9" fmla="*/ 0 h 685800"/>
                <a:gd name="connsiteX10" fmla="*/ 0 w 638175"/>
                <a:gd name="connsiteY10" fmla="*/ 25400 h 685800"/>
                <a:gd name="connsiteX0" fmla="*/ 0 w 635000"/>
                <a:gd name="connsiteY0" fmla="*/ 69700 h 685800"/>
                <a:gd name="connsiteX1" fmla="*/ 3175 w 635000"/>
                <a:gd name="connsiteY1" fmla="*/ 498475 h 685800"/>
                <a:gd name="connsiteX2" fmla="*/ 165100 w 635000"/>
                <a:gd name="connsiteY2" fmla="*/ 508000 h 685800"/>
                <a:gd name="connsiteX3" fmla="*/ 476250 w 635000"/>
                <a:gd name="connsiteY3" fmla="*/ 612775 h 685800"/>
                <a:gd name="connsiteX4" fmla="*/ 539750 w 635000"/>
                <a:gd name="connsiteY4" fmla="*/ 685800 h 685800"/>
                <a:gd name="connsiteX5" fmla="*/ 635000 w 635000"/>
                <a:gd name="connsiteY5" fmla="*/ 457200 h 685800"/>
                <a:gd name="connsiteX6" fmla="*/ 473075 w 635000"/>
                <a:gd name="connsiteY6" fmla="*/ 298450 h 685800"/>
                <a:gd name="connsiteX7" fmla="*/ 374650 w 635000"/>
                <a:gd name="connsiteY7" fmla="*/ 136525 h 685800"/>
                <a:gd name="connsiteX8" fmla="*/ 371475 w 635000"/>
                <a:gd name="connsiteY8" fmla="*/ 3175 h 685800"/>
                <a:gd name="connsiteX9" fmla="*/ 60325 w 635000"/>
                <a:gd name="connsiteY9" fmla="*/ 0 h 685800"/>
                <a:gd name="connsiteX10" fmla="*/ 0 w 635000"/>
                <a:gd name="connsiteY10" fmla="*/ 69700 h 685800"/>
                <a:gd name="connsiteX0" fmla="*/ 0 w 635000"/>
                <a:gd name="connsiteY0" fmla="*/ 66525 h 682625"/>
                <a:gd name="connsiteX1" fmla="*/ 3175 w 635000"/>
                <a:gd name="connsiteY1" fmla="*/ 495300 h 682625"/>
                <a:gd name="connsiteX2" fmla="*/ 165100 w 635000"/>
                <a:gd name="connsiteY2" fmla="*/ 504825 h 682625"/>
                <a:gd name="connsiteX3" fmla="*/ 476250 w 635000"/>
                <a:gd name="connsiteY3" fmla="*/ 609600 h 682625"/>
                <a:gd name="connsiteX4" fmla="*/ 539750 w 635000"/>
                <a:gd name="connsiteY4" fmla="*/ 682625 h 682625"/>
                <a:gd name="connsiteX5" fmla="*/ 635000 w 635000"/>
                <a:gd name="connsiteY5" fmla="*/ 454025 h 682625"/>
                <a:gd name="connsiteX6" fmla="*/ 473075 w 635000"/>
                <a:gd name="connsiteY6" fmla="*/ 295275 h 682625"/>
                <a:gd name="connsiteX7" fmla="*/ 374650 w 635000"/>
                <a:gd name="connsiteY7" fmla="*/ 133350 h 682625"/>
                <a:gd name="connsiteX8" fmla="*/ 371475 w 635000"/>
                <a:gd name="connsiteY8" fmla="*/ 0 h 682625"/>
                <a:gd name="connsiteX9" fmla="*/ 69850 w 635000"/>
                <a:gd name="connsiteY9" fmla="*/ 18975 h 682625"/>
                <a:gd name="connsiteX10" fmla="*/ 0 w 635000"/>
                <a:gd name="connsiteY10" fmla="*/ 66525 h 682625"/>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73075 w 635000"/>
                <a:gd name="connsiteY6" fmla="*/ 276300 h 663650"/>
                <a:gd name="connsiteX7" fmla="*/ 374650 w 635000"/>
                <a:gd name="connsiteY7" fmla="*/ 114375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73075 w 635000"/>
                <a:gd name="connsiteY6" fmla="*/ 276300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19100 w 635000"/>
                <a:gd name="connsiteY6" fmla="*/ 287375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19100 w 635000"/>
                <a:gd name="connsiteY6" fmla="*/ 287375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19100 w 635000"/>
                <a:gd name="connsiteY6" fmla="*/ 287375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35000"/>
                <a:gd name="connsiteY0" fmla="*/ 47550 h 663650"/>
                <a:gd name="connsiteX1" fmla="*/ 3175 w 635000"/>
                <a:gd name="connsiteY1" fmla="*/ 476325 h 663650"/>
                <a:gd name="connsiteX2" fmla="*/ 165100 w 635000"/>
                <a:gd name="connsiteY2" fmla="*/ 485850 h 663650"/>
                <a:gd name="connsiteX3" fmla="*/ 476250 w 635000"/>
                <a:gd name="connsiteY3" fmla="*/ 590625 h 663650"/>
                <a:gd name="connsiteX4" fmla="*/ 539750 w 635000"/>
                <a:gd name="connsiteY4" fmla="*/ 663650 h 663650"/>
                <a:gd name="connsiteX5" fmla="*/ 635000 w 635000"/>
                <a:gd name="connsiteY5" fmla="*/ 435050 h 663650"/>
                <a:gd name="connsiteX6" fmla="*/ 434975 w 635000"/>
                <a:gd name="connsiteY6" fmla="*/ 250458 h 663650"/>
                <a:gd name="connsiteX7" fmla="*/ 368300 w 635000"/>
                <a:gd name="connsiteY7" fmla="*/ 136526 h 663650"/>
                <a:gd name="connsiteX8" fmla="*/ 352425 w 635000"/>
                <a:gd name="connsiteY8" fmla="*/ 3175 h 663650"/>
                <a:gd name="connsiteX9" fmla="*/ 69850 w 635000"/>
                <a:gd name="connsiteY9" fmla="*/ 0 h 663650"/>
                <a:gd name="connsiteX10" fmla="*/ 0 w 635000"/>
                <a:gd name="connsiteY10" fmla="*/ 47550 h 663650"/>
                <a:gd name="connsiteX0" fmla="*/ 0 w 619125"/>
                <a:gd name="connsiteY0" fmla="*/ 47550 h 663650"/>
                <a:gd name="connsiteX1" fmla="*/ 3175 w 619125"/>
                <a:gd name="connsiteY1" fmla="*/ 476325 h 663650"/>
                <a:gd name="connsiteX2" fmla="*/ 165100 w 619125"/>
                <a:gd name="connsiteY2" fmla="*/ 485850 h 663650"/>
                <a:gd name="connsiteX3" fmla="*/ 476250 w 619125"/>
                <a:gd name="connsiteY3" fmla="*/ 590625 h 663650"/>
                <a:gd name="connsiteX4" fmla="*/ 539750 w 619125"/>
                <a:gd name="connsiteY4" fmla="*/ 663650 h 663650"/>
                <a:gd name="connsiteX5" fmla="*/ 619125 w 619125"/>
                <a:gd name="connsiteY5" fmla="*/ 427667 h 663650"/>
                <a:gd name="connsiteX6" fmla="*/ 434975 w 619125"/>
                <a:gd name="connsiteY6" fmla="*/ 250458 h 663650"/>
                <a:gd name="connsiteX7" fmla="*/ 368300 w 619125"/>
                <a:gd name="connsiteY7" fmla="*/ 136526 h 663650"/>
                <a:gd name="connsiteX8" fmla="*/ 352425 w 619125"/>
                <a:gd name="connsiteY8" fmla="*/ 3175 h 663650"/>
                <a:gd name="connsiteX9" fmla="*/ 69850 w 619125"/>
                <a:gd name="connsiteY9" fmla="*/ 0 h 663650"/>
                <a:gd name="connsiteX10" fmla="*/ 0 w 619125"/>
                <a:gd name="connsiteY10" fmla="*/ 47550 h 663650"/>
                <a:gd name="connsiteX0" fmla="*/ 0 w 626269"/>
                <a:gd name="connsiteY0" fmla="*/ 47550 h 663650"/>
                <a:gd name="connsiteX1" fmla="*/ 3175 w 626269"/>
                <a:gd name="connsiteY1" fmla="*/ 476325 h 663650"/>
                <a:gd name="connsiteX2" fmla="*/ 165100 w 626269"/>
                <a:gd name="connsiteY2" fmla="*/ 485850 h 663650"/>
                <a:gd name="connsiteX3" fmla="*/ 476250 w 626269"/>
                <a:gd name="connsiteY3" fmla="*/ 590625 h 663650"/>
                <a:gd name="connsiteX4" fmla="*/ 539750 w 626269"/>
                <a:gd name="connsiteY4" fmla="*/ 663650 h 663650"/>
                <a:gd name="connsiteX5" fmla="*/ 626269 w 626269"/>
                <a:gd name="connsiteY5" fmla="*/ 430435 h 663650"/>
                <a:gd name="connsiteX6" fmla="*/ 434975 w 626269"/>
                <a:gd name="connsiteY6" fmla="*/ 250458 h 663650"/>
                <a:gd name="connsiteX7" fmla="*/ 368300 w 626269"/>
                <a:gd name="connsiteY7" fmla="*/ 136526 h 663650"/>
                <a:gd name="connsiteX8" fmla="*/ 352425 w 626269"/>
                <a:gd name="connsiteY8" fmla="*/ 3175 h 663650"/>
                <a:gd name="connsiteX9" fmla="*/ 69850 w 626269"/>
                <a:gd name="connsiteY9" fmla="*/ 0 h 663650"/>
                <a:gd name="connsiteX10" fmla="*/ 0 w 626269"/>
                <a:gd name="connsiteY10" fmla="*/ 47550 h 663650"/>
                <a:gd name="connsiteX0" fmla="*/ 0 w 626269"/>
                <a:gd name="connsiteY0" fmla="*/ 47550 h 652575"/>
                <a:gd name="connsiteX1" fmla="*/ 3175 w 626269"/>
                <a:gd name="connsiteY1" fmla="*/ 476325 h 652575"/>
                <a:gd name="connsiteX2" fmla="*/ 165100 w 626269"/>
                <a:gd name="connsiteY2" fmla="*/ 485850 h 652575"/>
                <a:gd name="connsiteX3" fmla="*/ 476250 w 626269"/>
                <a:gd name="connsiteY3" fmla="*/ 590625 h 652575"/>
                <a:gd name="connsiteX4" fmla="*/ 534987 w 626269"/>
                <a:gd name="connsiteY4" fmla="*/ 652575 h 652575"/>
                <a:gd name="connsiteX5" fmla="*/ 626269 w 626269"/>
                <a:gd name="connsiteY5" fmla="*/ 430435 h 652575"/>
                <a:gd name="connsiteX6" fmla="*/ 434975 w 626269"/>
                <a:gd name="connsiteY6" fmla="*/ 250458 h 652575"/>
                <a:gd name="connsiteX7" fmla="*/ 368300 w 626269"/>
                <a:gd name="connsiteY7" fmla="*/ 136526 h 652575"/>
                <a:gd name="connsiteX8" fmla="*/ 352425 w 626269"/>
                <a:gd name="connsiteY8" fmla="*/ 3175 h 652575"/>
                <a:gd name="connsiteX9" fmla="*/ 69850 w 626269"/>
                <a:gd name="connsiteY9" fmla="*/ 0 h 652575"/>
                <a:gd name="connsiteX10" fmla="*/ 0 w 626269"/>
                <a:gd name="connsiteY10" fmla="*/ 47550 h 652575"/>
                <a:gd name="connsiteX0" fmla="*/ 0 w 626269"/>
                <a:gd name="connsiteY0" fmla="*/ 47550 h 644270"/>
                <a:gd name="connsiteX1" fmla="*/ 3175 w 626269"/>
                <a:gd name="connsiteY1" fmla="*/ 476325 h 644270"/>
                <a:gd name="connsiteX2" fmla="*/ 165100 w 626269"/>
                <a:gd name="connsiteY2" fmla="*/ 485850 h 644270"/>
                <a:gd name="connsiteX3" fmla="*/ 476250 w 626269"/>
                <a:gd name="connsiteY3" fmla="*/ 590625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165100 w 626269"/>
                <a:gd name="connsiteY2" fmla="*/ 485850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203200 w 626269"/>
                <a:gd name="connsiteY2" fmla="*/ 483082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210343 w 626269"/>
                <a:gd name="connsiteY2" fmla="*/ 480313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210343 w 626269"/>
                <a:gd name="connsiteY2" fmla="*/ 480313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 name="connsiteX0" fmla="*/ 0 w 626269"/>
                <a:gd name="connsiteY0" fmla="*/ 47550 h 644270"/>
                <a:gd name="connsiteX1" fmla="*/ 3175 w 626269"/>
                <a:gd name="connsiteY1" fmla="*/ 476325 h 644270"/>
                <a:gd name="connsiteX2" fmla="*/ 210343 w 626269"/>
                <a:gd name="connsiteY2" fmla="*/ 480313 h 644270"/>
                <a:gd name="connsiteX3" fmla="*/ 473869 w 626269"/>
                <a:gd name="connsiteY3" fmla="*/ 585087 h 644270"/>
                <a:gd name="connsiteX4" fmla="*/ 530224 w 626269"/>
                <a:gd name="connsiteY4" fmla="*/ 644270 h 644270"/>
                <a:gd name="connsiteX5" fmla="*/ 626269 w 626269"/>
                <a:gd name="connsiteY5" fmla="*/ 430435 h 644270"/>
                <a:gd name="connsiteX6" fmla="*/ 434975 w 626269"/>
                <a:gd name="connsiteY6" fmla="*/ 250458 h 644270"/>
                <a:gd name="connsiteX7" fmla="*/ 368300 w 626269"/>
                <a:gd name="connsiteY7" fmla="*/ 136526 h 644270"/>
                <a:gd name="connsiteX8" fmla="*/ 352425 w 626269"/>
                <a:gd name="connsiteY8" fmla="*/ 3175 h 644270"/>
                <a:gd name="connsiteX9" fmla="*/ 69850 w 626269"/>
                <a:gd name="connsiteY9" fmla="*/ 0 h 644270"/>
                <a:gd name="connsiteX10" fmla="*/ 0 w 626269"/>
                <a:gd name="connsiteY10" fmla="*/ 47550 h 64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269" h="644270">
                  <a:moveTo>
                    <a:pt x="0" y="47550"/>
                  </a:moveTo>
                  <a:cubicBezTo>
                    <a:pt x="2117" y="205242"/>
                    <a:pt x="1058" y="318633"/>
                    <a:pt x="3175" y="476325"/>
                  </a:cubicBezTo>
                  <a:lnTo>
                    <a:pt x="210343" y="480313"/>
                  </a:lnTo>
                  <a:lnTo>
                    <a:pt x="473869" y="585087"/>
                  </a:lnTo>
                  <a:lnTo>
                    <a:pt x="530224" y="644270"/>
                  </a:lnTo>
                  <a:lnTo>
                    <a:pt x="626269" y="430435"/>
                  </a:lnTo>
                  <a:lnTo>
                    <a:pt x="434975" y="250458"/>
                  </a:lnTo>
                  <a:lnTo>
                    <a:pt x="368300" y="136526"/>
                  </a:lnTo>
                  <a:lnTo>
                    <a:pt x="352425" y="3175"/>
                  </a:lnTo>
                  <a:lnTo>
                    <a:pt x="69850" y="0"/>
                  </a:lnTo>
                  <a:cubicBezTo>
                    <a:pt x="48683" y="8467"/>
                    <a:pt x="21167" y="39083"/>
                    <a:pt x="0" y="47550"/>
                  </a:cubicBez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リーフォーム 93"/>
            <p:cNvSpPr/>
            <p:nvPr/>
          </p:nvSpPr>
          <p:spPr>
            <a:xfrm>
              <a:off x="7449589" y="2905313"/>
              <a:ext cx="450784" cy="538794"/>
            </a:xfrm>
            <a:custGeom>
              <a:avLst/>
              <a:gdLst>
                <a:gd name="connsiteX0" fmla="*/ 0 w 523875"/>
                <a:gd name="connsiteY0" fmla="*/ 428625 h 533400"/>
                <a:gd name="connsiteX1" fmla="*/ 104775 w 523875"/>
                <a:gd name="connsiteY1" fmla="*/ 533400 h 533400"/>
                <a:gd name="connsiteX2" fmla="*/ 466725 w 523875"/>
                <a:gd name="connsiteY2" fmla="*/ 514350 h 533400"/>
                <a:gd name="connsiteX3" fmla="*/ 523875 w 523875"/>
                <a:gd name="connsiteY3" fmla="*/ 9525 h 533400"/>
                <a:gd name="connsiteX4" fmla="*/ 419100 w 523875"/>
                <a:gd name="connsiteY4" fmla="*/ 0 h 533400"/>
                <a:gd name="connsiteX5" fmla="*/ 95250 w 523875"/>
                <a:gd name="connsiteY5" fmla="*/ 95250 h 533400"/>
                <a:gd name="connsiteX6" fmla="*/ 0 w 523875"/>
                <a:gd name="connsiteY6" fmla="*/ 428625 h 533400"/>
                <a:gd name="connsiteX0" fmla="*/ 0 w 466725"/>
                <a:gd name="connsiteY0" fmla="*/ 428625 h 533400"/>
                <a:gd name="connsiteX1" fmla="*/ 104775 w 466725"/>
                <a:gd name="connsiteY1" fmla="*/ 533400 h 533400"/>
                <a:gd name="connsiteX2" fmla="*/ 466725 w 466725"/>
                <a:gd name="connsiteY2" fmla="*/ 514350 h 533400"/>
                <a:gd name="connsiteX3" fmla="*/ 419100 w 466725"/>
                <a:gd name="connsiteY3" fmla="*/ 0 h 533400"/>
                <a:gd name="connsiteX4" fmla="*/ 95250 w 466725"/>
                <a:gd name="connsiteY4" fmla="*/ 95250 h 533400"/>
                <a:gd name="connsiteX5" fmla="*/ 0 w 466725"/>
                <a:gd name="connsiteY5" fmla="*/ 428625 h 533400"/>
                <a:gd name="connsiteX0" fmla="*/ 0 w 486979"/>
                <a:gd name="connsiteY0" fmla="*/ 428625 h 533400"/>
                <a:gd name="connsiteX1" fmla="*/ 104775 w 486979"/>
                <a:gd name="connsiteY1" fmla="*/ 533400 h 533400"/>
                <a:gd name="connsiteX2" fmla="*/ 466725 w 486979"/>
                <a:gd name="connsiteY2" fmla="*/ 514350 h 533400"/>
                <a:gd name="connsiteX3" fmla="*/ 484868 w 486979"/>
                <a:gd name="connsiteY3" fmla="*/ 3432 h 533400"/>
                <a:gd name="connsiteX4" fmla="*/ 419100 w 486979"/>
                <a:gd name="connsiteY4" fmla="*/ 0 h 533400"/>
                <a:gd name="connsiteX5" fmla="*/ 95250 w 486979"/>
                <a:gd name="connsiteY5" fmla="*/ 95250 h 533400"/>
                <a:gd name="connsiteX6" fmla="*/ 0 w 486979"/>
                <a:gd name="connsiteY6" fmla="*/ 428625 h 533400"/>
                <a:gd name="connsiteX0" fmla="*/ 0 w 484868"/>
                <a:gd name="connsiteY0" fmla="*/ 428625 h 533400"/>
                <a:gd name="connsiteX1" fmla="*/ 104775 w 484868"/>
                <a:gd name="connsiteY1" fmla="*/ 533400 h 533400"/>
                <a:gd name="connsiteX2" fmla="*/ 466725 w 484868"/>
                <a:gd name="connsiteY2" fmla="*/ 514350 h 533400"/>
                <a:gd name="connsiteX3" fmla="*/ 484868 w 484868"/>
                <a:gd name="connsiteY3" fmla="*/ 3432 h 533400"/>
                <a:gd name="connsiteX4" fmla="*/ 419100 w 484868"/>
                <a:gd name="connsiteY4" fmla="*/ 0 h 533400"/>
                <a:gd name="connsiteX5" fmla="*/ 95250 w 484868"/>
                <a:gd name="connsiteY5" fmla="*/ 95250 h 533400"/>
                <a:gd name="connsiteX6" fmla="*/ 0 w 484868"/>
                <a:gd name="connsiteY6" fmla="*/ 428625 h 533400"/>
                <a:gd name="connsiteX0" fmla="*/ 0 w 484868"/>
                <a:gd name="connsiteY0" fmla="*/ 444018 h 548793"/>
                <a:gd name="connsiteX1" fmla="*/ 104775 w 484868"/>
                <a:gd name="connsiteY1" fmla="*/ 548793 h 548793"/>
                <a:gd name="connsiteX2" fmla="*/ 466725 w 484868"/>
                <a:gd name="connsiteY2" fmla="*/ 529743 h 548793"/>
                <a:gd name="connsiteX3" fmla="*/ 484868 w 484868"/>
                <a:gd name="connsiteY3" fmla="*/ 18825 h 548793"/>
                <a:gd name="connsiteX4" fmla="*/ 381733 w 484868"/>
                <a:gd name="connsiteY4" fmla="*/ 0 h 548793"/>
                <a:gd name="connsiteX5" fmla="*/ 95250 w 484868"/>
                <a:gd name="connsiteY5" fmla="*/ 110643 h 548793"/>
                <a:gd name="connsiteX6" fmla="*/ 0 w 484868"/>
                <a:gd name="connsiteY6" fmla="*/ 444018 h 548793"/>
                <a:gd name="connsiteX0" fmla="*/ 0 w 474191"/>
                <a:gd name="connsiteY0" fmla="*/ 444018 h 548793"/>
                <a:gd name="connsiteX1" fmla="*/ 104775 w 474191"/>
                <a:gd name="connsiteY1" fmla="*/ 548793 h 548793"/>
                <a:gd name="connsiteX2" fmla="*/ 466725 w 474191"/>
                <a:gd name="connsiteY2" fmla="*/ 529743 h 548793"/>
                <a:gd name="connsiteX3" fmla="*/ 474191 w 474191"/>
                <a:gd name="connsiteY3" fmla="*/ 6512 h 548793"/>
                <a:gd name="connsiteX4" fmla="*/ 381733 w 474191"/>
                <a:gd name="connsiteY4" fmla="*/ 0 h 548793"/>
                <a:gd name="connsiteX5" fmla="*/ 95250 w 474191"/>
                <a:gd name="connsiteY5" fmla="*/ 110643 h 548793"/>
                <a:gd name="connsiteX6" fmla="*/ 0 w 474191"/>
                <a:gd name="connsiteY6" fmla="*/ 444018 h 548793"/>
                <a:gd name="connsiteX0" fmla="*/ 0 w 474191"/>
                <a:gd name="connsiteY0" fmla="*/ 444018 h 548793"/>
                <a:gd name="connsiteX1" fmla="*/ 104775 w 474191"/>
                <a:gd name="connsiteY1" fmla="*/ 548793 h 548793"/>
                <a:gd name="connsiteX2" fmla="*/ 461386 w 474191"/>
                <a:gd name="connsiteY2" fmla="*/ 548213 h 548793"/>
                <a:gd name="connsiteX3" fmla="*/ 474191 w 474191"/>
                <a:gd name="connsiteY3" fmla="*/ 6512 h 548793"/>
                <a:gd name="connsiteX4" fmla="*/ 381733 w 474191"/>
                <a:gd name="connsiteY4" fmla="*/ 0 h 548793"/>
                <a:gd name="connsiteX5" fmla="*/ 95250 w 474191"/>
                <a:gd name="connsiteY5" fmla="*/ 110643 h 548793"/>
                <a:gd name="connsiteX6" fmla="*/ 0 w 474191"/>
                <a:gd name="connsiteY6" fmla="*/ 444018 h 548793"/>
                <a:gd name="connsiteX0" fmla="*/ 0 w 474191"/>
                <a:gd name="connsiteY0" fmla="*/ 444018 h 558029"/>
                <a:gd name="connsiteX1" fmla="*/ 91429 w 474191"/>
                <a:gd name="connsiteY1" fmla="*/ 558029 h 558029"/>
                <a:gd name="connsiteX2" fmla="*/ 461386 w 474191"/>
                <a:gd name="connsiteY2" fmla="*/ 548213 h 558029"/>
                <a:gd name="connsiteX3" fmla="*/ 474191 w 474191"/>
                <a:gd name="connsiteY3" fmla="*/ 6512 h 558029"/>
                <a:gd name="connsiteX4" fmla="*/ 381733 w 474191"/>
                <a:gd name="connsiteY4" fmla="*/ 0 h 558029"/>
                <a:gd name="connsiteX5" fmla="*/ 95250 w 474191"/>
                <a:gd name="connsiteY5" fmla="*/ 110643 h 558029"/>
                <a:gd name="connsiteX6" fmla="*/ 0 w 474191"/>
                <a:gd name="connsiteY6" fmla="*/ 444018 h 558029"/>
                <a:gd name="connsiteX0" fmla="*/ 0 w 474191"/>
                <a:gd name="connsiteY0" fmla="*/ 444018 h 558029"/>
                <a:gd name="connsiteX1" fmla="*/ 91429 w 474191"/>
                <a:gd name="connsiteY1" fmla="*/ 558029 h 558029"/>
                <a:gd name="connsiteX2" fmla="*/ 461386 w 474191"/>
                <a:gd name="connsiteY2" fmla="*/ 548213 h 558029"/>
                <a:gd name="connsiteX3" fmla="*/ 474191 w 474191"/>
                <a:gd name="connsiteY3" fmla="*/ 6512 h 558029"/>
                <a:gd name="connsiteX4" fmla="*/ 381733 w 474191"/>
                <a:gd name="connsiteY4" fmla="*/ 0 h 558029"/>
                <a:gd name="connsiteX5" fmla="*/ 95250 w 474191"/>
                <a:gd name="connsiteY5" fmla="*/ 110643 h 558029"/>
                <a:gd name="connsiteX6" fmla="*/ 51620 w 474191"/>
                <a:gd name="connsiteY6" fmla="*/ 301272 h 558029"/>
                <a:gd name="connsiteX7" fmla="*/ 0 w 474191"/>
                <a:gd name="connsiteY7" fmla="*/ 444018 h 558029"/>
                <a:gd name="connsiteX0" fmla="*/ 0 w 474191"/>
                <a:gd name="connsiteY0" fmla="*/ 444018 h 558029"/>
                <a:gd name="connsiteX1" fmla="*/ 91429 w 474191"/>
                <a:gd name="connsiteY1" fmla="*/ 558029 h 558029"/>
                <a:gd name="connsiteX2" fmla="*/ 461386 w 474191"/>
                <a:gd name="connsiteY2" fmla="*/ 548213 h 558029"/>
                <a:gd name="connsiteX3" fmla="*/ 474191 w 474191"/>
                <a:gd name="connsiteY3" fmla="*/ 6512 h 558029"/>
                <a:gd name="connsiteX4" fmla="*/ 381733 w 474191"/>
                <a:gd name="connsiteY4" fmla="*/ 0 h 558029"/>
                <a:gd name="connsiteX5" fmla="*/ 95250 w 474191"/>
                <a:gd name="connsiteY5" fmla="*/ 110643 h 558029"/>
                <a:gd name="connsiteX6" fmla="*/ 56959 w 474191"/>
                <a:gd name="connsiteY6" fmla="*/ 304350 h 558029"/>
                <a:gd name="connsiteX7" fmla="*/ 0 w 474191"/>
                <a:gd name="connsiteY7" fmla="*/ 444018 h 558029"/>
                <a:gd name="connsiteX0" fmla="*/ 0 w 482198"/>
                <a:gd name="connsiteY0" fmla="*/ 419390 h 558029"/>
                <a:gd name="connsiteX1" fmla="*/ 99436 w 482198"/>
                <a:gd name="connsiteY1" fmla="*/ 558029 h 558029"/>
                <a:gd name="connsiteX2" fmla="*/ 469393 w 482198"/>
                <a:gd name="connsiteY2" fmla="*/ 548213 h 558029"/>
                <a:gd name="connsiteX3" fmla="*/ 482198 w 482198"/>
                <a:gd name="connsiteY3" fmla="*/ 6512 h 558029"/>
                <a:gd name="connsiteX4" fmla="*/ 389740 w 482198"/>
                <a:gd name="connsiteY4" fmla="*/ 0 h 558029"/>
                <a:gd name="connsiteX5" fmla="*/ 103257 w 482198"/>
                <a:gd name="connsiteY5" fmla="*/ 110643 h 558029"/>
                <a:gd name="connsiteX6" fmla="*/ 64966 w 482198"/>
                <a:gd name="connsiteY6" fmla="*/ 304350 h 558029"/>
                <a:gd name="connsiteX7" fmla="*/ 0 w 482198"/>
                <a:gd name="connsiteY7" fmla="*/ 419390 h 558029"/>
                <a:gd name="connsiteX0" fmla="*/ 0 w 479529"/>
                <a:gd name="connsiteY0" fmla="*/ 428626 h 558029"/>
                <a:gd name="connsiteX1" fmla="*/ 96767 w 479529"/>
                <a:gd name="connsiteY1" fmla="*/ 558029 h 558029"/>
                <a:gd name="connsiteX2" fmla="*/ 466724 w 479529"/>
                <a:gd name="connsiteY2" fmla="*/ 548213 h 558029"/>
                <a:gd name="connsiteX3" fmla="*/ 479529 w 479529"/>
                <a:gd name="connsiteY3" fmla="*/ 6512 h 558029"/>
                <a:gd name="connsiteX4" fmla="*/ 387071 w 479529"/>
                <a:gd name="connsiteY4" fmla="*/ 0 h 558029"/>
                <a:gd name="connsiteX5" fmla="*/ 100588 w 479529"/>
                <a:gd name="connsiteY5" fmla="*/ 110643 h 558029"/>
                <a:gd name="connsiteX6" fmla="*/ 62297 w 479529"/>
                <a:gd name="connsiteY6" fmla="*/ 304350 h 558029"/>
                <a:gd name="connsiteX7" fmla="*/ 0 w 479529"/>
                <a:gd name="connsiteY7" fmla="*/ 428626 h 55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529" h="558029">
                  <a:moveTo>
                    <a:pt x="0" y="428626"/>
                  </a:moveTo>
                  <a:lnTo>
                    <a:pt x="96767" y="558029"/>
                  </a:lnTo>
                  <a:lnTo>
                    <a:pt x="466724" y="548213"/>
                  </a:lnTo>
                  <a:lnTo>
                    <a:pt x="479529" y="6512"/>
                  </a:lnTo>
                  <a:lnTo>
                    <a:pt x="387071" y="0"/>
                  </a:lnTo>
                  <a:lnTo>
                    <a:pt x="100588" y="110643"/>
                  </a:lnTo>
                  <a:cubicBezTo>
                    <a:pt x="83376" y="173160"/>
                    <a:pt x="79509" y="241833"/>
                    <a:pt x="62297" y="304350"/>
                  </a:cubicBezTo>
                  <a:lnTo>
                    <a:pt x="0" y="428626"/>
                  </a:ln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94"/>
            <p:cNvSpPr/>
            <p:nvPr/>
          </p:nvSpPr>
          <p:spPr>
            <a:xfrm>
              <a:off x="6320259" y="5257514"/>
              <a:ext cx="1390085" cy="764050"/>
            </a:xfrm>
            <a:custGeom>
              <a:avLst/>
              <a:gdLst>
                <a:gd name="connsiteX0" fmla="*/ 85725 w 1485900"/>
                <a:gd name="connsiteY0" fmla="*/ 733425 h 733425"/>
                <a:gd name="connsiteX1" fmla="*/ 85725 w 1485900"/>
                <a:gd name="connsiteY1" fmla="*/ 438150 h 733425"/>
                <a:gd name="connsiteX2" fmla="*/ 0 w 1485900"/>
                <a:gd name="connsiteY2" fmla="*/ 295275 h 733425"/>
                <a:gd name="connsiteX3" fmla="*/ 0 w 1485900"/>
                <a:gd name="connsiteY3" fmla="*/ 114300 h 733425"/>
                <a:gd name="connsiteX4" fmla="*/ 152400 w 1485900"/>
                <a:gd name="connsiteY4" fmla="*/ 19050 h 733425"/>
                <a:gd name="connsiteX5" fmla="*/ 323850 w 1485900"/>
                <a:gd name="connsiteY5" fmla="*/ 190500 h 733425"/>
                <a:gd name="connsiteX6" fmla="*/ 323850 w 1485900"/>
                <a:gd name="connsiteY6" fmla="*/ 400050 h 733425"/>
                <a:gd name="connsiteX7" fmla="*/ 438150 w 1485900"/>
                <a:gd name="connsiteY7" fmla="*/ 333375 h 733425"/>
                <a:gd name="connsiteX8" fmla="*/ 942975 w 1485900"/>
                <a:gd name="connsiteY8" fmla="*/ 333375 h 733425"/>
                <a:gd name="connsiteX9" fmla="*/ 942975 w 1485900"/>
                <a:gd name="connsiteY9" fmla="*/ 123825 h 733425"/>
                <a:gd name="connsiteX10" fmla="*/ 1114425 w 1485900"/>
                <a:gd name="connsiteY10" fmla="*/ 0 h 733425"/>
                <a:gd name="connsiteX11" fmla="*/ 1257300 w 1485900"/>
                <a:gd name="connsiteY11" fmla="*/ 285750 h 733425"/>
                <a:gd name="connsiteX12" fmla="*/ 1352550 w 1485900"/>
                <a:gd name="connsiteY12" fmla="*/ 466725 h 733425"/>
                <a:gd name="connsiteX13" fmla="*/ 1400175 w 1485900"/>
                <a:gd name="connsiteY13" fmla="*/ 476250 h 733425"/>
                <a:gd name="connsiteX14" fmla="*/ 1485900 w 1485900"/>
                <a:gd name="connsiteY14" fmla="*/ 657225 h 733425"/>
                <a:gd name="connsiteX15" fmla="*/ 1438275 w 1485900"/>
                <a:gd name="connsiteY15" fmla="*/ 733425 h 733425"/>
                <a:gd name="connsiteX16" fmla="*/ 123825 w 1485900"/>
                <a:gd name="connsiteY16" fmla="*/ 685800 h 733425"/>
                <a:gd name="connsiteX0" fmla="*/ 85725 w 1485900"/>
                <a:gd name="connsiteY0" fmla="*/ 733425 h 733425"/>
                <a:gd name="connsiteX1" fmla="*/ 85725 w 1485900"/>
                <a:gd name="connsiteY1" fmla="*/ 438150 h 733425"/>
                <a:gd name="connsiteX2" fmla="*/ 0 w 1485900"/>
                <a:gd name="connsiteY2" fmla="*/ 295275 h 733425"/>
                <a:gd name="connsiteX3" fmla="*/ 0 w 1485900"/>
                <a:gd name="connsiteY3" fmla="*/ 114300 h 733425"/>
                <a:gd name="connsiteX4" fmla="*/ 152400 w 1485900"/>
                <a:gd name="connsiteY4" fmla="*/ 19050 h 733425"/>
                <a:gd name="connsiteX5" fmla="*/ 323850 w 1485900"/>
                <a:gd name="connsiteY5" fmla="*/ 190500 h 733425"/>
                <a:gd name="connsiteX6" fmla="*/ 323850 w 1485900"/>
                <a:gd name="connsiteY6" fmla="*/ 400050 h 733425"/>
                <a:gd name="connsiteX7" fmla="*/ 438150 w 1485900"/>
                <a:gd name="connsiteY7" fmla="*/ 333375 h 733425"/>
                <a:gd name="connsiteX8" fmla="*/ 942975 w 1485900"/>
                <a:gd name="connsiteY8" fmla="*/ 333375 h 733425"/>
                <a:gd name="connsiteX9" fmla="*/ 942975 w 1485900"/>
                <a:gd name="connsiteY9" fmla="*/ 123825 h 733425"/>
                <a:gd name="connsiteX10" fmla="*/ 1114425 w 1485900"/>
                <a:gd name="connsiteY10" fmla="*/ 0 h 733425"/>
                <a:gd name="connsiteX11" fmla="*/ 1257300 w 1485900"/>
                <a:gd name="connsiteY11" fmla="*/ 285750 h 733425"/>
                <a:gd name="connsiteX12" fmla="*/ 1352550 w 1485900"/>
                <a:gd name="connsiteY12" fmla="*/ 466725 h 733425"/>
                <a:gd name="connsiteX13" fmla="*/ 1424490 w 1485900"/>
                <a:gd name="connsiteY13" fmla="*/ 488950 h 733425"/>
                <a:gd name="connsiteX14" fmla="*/ 1485900 w 1485900"/>
                <a:gd name="connsiteY14" fmla="*/ 657225 h 733425"/>
                <a:gd name="connsiteX15" fmla="*/ 1438275 w 1485900"/>
                <a:gd name="connsiteY15" fmla="*/ 733425 h 733425"/>
                <a:gd name="connsiteX16" fmla="*/ 123825 w 1485900"/>
                <a:gd name="connsiteY16" fmla="*/ 685800 h 733425"/>
                <a:gd name="connsiteX0" fmla="*/ 85725 w 1485900"/>
                <a:gd name="connsiteY0" fmla="*/ 733425 h 733425"/>
                <a:gd name="connsiteX1" fmla="*/ 85725 w 1485900"/>
                <a:gd name="connsiteY1" fmla="*/ 438150 h 733425"/>
                <a:gd name="connsiteX2" fmla="*/ 0 w 1485900"/>
                <a:gd name="connsiteY2" fmla="*/ 295275 h 733425"/>
                <a:gd name="connsiteX3" fmla="*/ 0 w 1485900"/>
                <a:gd name="connsiteY3" fmla="*/ 114300 h 733425"/>
                <a:gd name="connsiteX4" fmla="*/ 152400 w 1485900"/>
                <a:gd name="connsiteY4" fmla="*/ 19050 h 733425"/>
                <a:gd name="connsiteX5" fmla="*/ 323850 w 1485900"/>
                <a:gd name="connsiteY5" fmla="*/ 190500 h 733425"/>
                <a:gd name="connsiteX6" fmla="*/ 323850 w 1485900"/>
                <a:gd name="connsiteY6" fmla="*/ 400050 h 733425"/>
                <a:gd name="connsiteX7" fmla="*/ 438150 w 1485900"/>
                <a:gd name="connsiteY7" fmla="*/ 333375 h 733425"/>
                <a:gd name="connsiteX8" fmla="*/ 942975 w 1485900"/>
                <a:gd name="connsiteY8" fmla="*/ 333375 h 733425"/>
                <a:gd name="connsiteX9" fmla="*/ 942975 w 1485900"/>
                <a:gd name="connsiteY9" fmla="*/ 123825 h 733425"/>
                <a:gd name="connsiteX10" fmla="*/ 1114425 w 1485900"/>
                <a:gd name="connsiteY10" fmla="*/ 0 h 733425"/>
                <a:gd name="connsiteX11" fmla="*/ 1257300 w 1485900"/>
                <a:gd name="connsiteY11" fmla="*/ 285750 h 733425"/>
                <a:gd name="connsiteX12" fmla="*/ 1352550 w 1485900"/>
                <a:gd name="connsiteY12" fmla="*/ 466725 h 733425"/>
                <a:gd name="connsiteX13" fmla="*/ 1424490 w 1485900"/>
                <a:gd name="connsiteY13" fmla="*/ 488950 h 733425"/>
                <a:gd name="connsiteX14" fmla="*/ 1485900 w 1485900"/>
                <a:gd name="connsiteY14" fmla="*/ 657225 h 733425"/>
                <a:gd name="connsiteX15" fmla="*/ 1438275 w 1485900"/>
                <a:gd name="connsiteY15" fmla="*/ 733425 h 733425"/>
                <a:gd name="connsiteX16" fmla="*/ 123825 w 1485900"/>
                <a:gd name="connsiteY16" fmla="*/ 685800 h 733425"/>
                <a:gd name="connsiteX17" fmla="*/ 85725 w 1485900"/>
                <a:gd name="connsiteY17" fmla="*/ 733425 h 733425"/>
                <a:gd name="connsiteX0" fmla="*/ 85725 w 1485900"/>
                <a:gd name="connsiteY0" fmla="*/ 733425 h 733425"/>
                <a:gd name="connsiteX1" fmla="*/ 85725 w 1485900"/>
                <a:gd name="connsiteY1" fmla="*/ 438150 h 733425"/>
                <a:gd name="connsiteX2" fmla="*/ 0 w 1485900"/>
                <a:gd name="connsiteY2" fmla="*/ 295275 h 733425"/>
                <a:gd name="connsiteX3" fmla="*/ 0 w 1485900"/>
                <a:gd name="connsiteY3" fmla="*/ 114300 h 733425"/>
                <a:gd name="connsiteX4" fmla="*/ 152400 w 1485900"/>
                <a:gd name="connsiteY4" fmla="*/ 19050 h 733425"/>
                <a:gd name="connsiteX5" fmla="*/ 323850 w 1485900"/>
                <a:gd name="connsiteY5" fmla="*/ 190500 h 733425"/>
                <a:gd name="connsiteX6" fmla="*/ 323850 w 1485900"/>
                <a:gd name="connsiteY6" fmla="*/ 400050 h 733425"/>
                <a:gd name="connsiteX7" fmla="*/ 438150 w 1485900"/>
                <a:gd name="connsiteY7" fmla="*/ 333375 h 733425"/>
                <a:gd name="connsiteX8" fmla="*/ 942975 w 1485900"/>
                <a:gd name="connsiteY8" fmla="*/ 333375 h 733425"/>
                <a:gd name="connsiteX9" fmla="*/ 942975 w 1485900"/>
                <a:gd name="connsiteY9" fmla="*/ 123825 h 733425"/>
                <a:gd name="connsiteX10" fmla="*/ 1114425 w 1485900"/>
                <a:gd name="connsiteY10" fmla="*/ 0 h 733425"/>
                <a:gd name="connsiteX11" fmla="*/ 1257300 w 1485900"/>
                <a:gd name="connsiteY11" fmla="*/ 285750 h 733425"/>
                <a:gd name="connsiteX12" fmla="*/ 1352550 w 1485900"/>
                <a:gd name="connsiteY12" fmla="*/ 466725 h 733425"/>
                <a:gd name="connsiteX13" fmla="*/ 1424490 w 1485900"/>
                <a:gd name="connsiteY13" fmla="*/ 488950 h 733425"/>
                <a:gd name="connsiteX14" fmla="*/ 1485900 w 1485900"/>
                <a:gd name="connsiteY14" fmla="*/ 657225 h 733425"/>
                <a:gd name="connsiteX15" fmla="*/ 1438275 w 1485900"/>
                <a:gd name="connsiteY15" fmla="*/ 733425 h 733425"/>
                <a:gd name="connsiteX16" fmla="*/ 85725 w 1485900"/>
                <a:gd name="connsiteY16" fmla="*/ 733425 h 733425"/>
                <a:gd name="connsiteX0" fmla="*/ 85725 w 1485900"/>
                <a:gd name="connsiteY0" fmla="*/ 733425 h 749300"/>
                <a:gd name="connsiteX1" fmla="*/ 85725 w 1485900"/>
                <a:gd name="connsiteY1" fmla="*/ 438150 h 749300"/>
                <a:gd name="connsiteX2" fmla="*/ 0 w 1485900"/>
                <a:gd name="connsiteY2" fmla="*/ 295275 h 749300"/>
                <a:gd name="connsiteX3" fmla="*/ 0 w 1485900"/>
                <a:gd name="connsiteY3" fmla="*/ 114300 h 749300"/>
                <a:gd name="connsiteX4" fmla="*/ 152400 w 1485900"/>
                <a:gd name="connsiteY4" fmla="*/ 19050 h 749300"/>
                <a:gd name="connsiteX5" fmla="*/ 323850 w 1485900"/>
                <a:gd name="connsiteY5" fmla="*/ 190500 h 749300"/>
                <a:gd name="connsiteX6" fmla="*/ 323850 w 1485900"/>
                <a:gd name="connsiteY6" fmla="*/ 400050 h 749300"/>
                <a:gd name="connsiteX7" fmla="*/ 438150 w 1485900"/>
                <a:gd name="connsiteY7" fmla="*/ 333375 h 749300"/>
                <a:gd name="connsiteX8" fmla="*/ 942975 w 1485900"/>
                <a:gd name="connsiteY8" fmla="*/ 333375 h 749300"/>
                <a:gd name="connsiteX9" fmla="*/ 942975 w 1485900"/>
                <a:gd name="connsiteY9" fmla="*/ 123825 h 749300"/>
                <a:gd name="connsiteX10" fmla="*/ 1114425 w 1485900"/>
                <a:gd name="connsiteY10" fmla="*/ 0 h 749300"/>
                <a:gd name="connsiteX11" fmla="*/ 1257300 w 1485900"/>
                <a:gd name="connsiteY11" fmla="*/ 285750 h 749300"/>
                <a:gd name="connsiteX12" fmla="*/ 1352550 w 1485900"/>
                <a:gd name="connsiteY12" fmla="*/ 466725 h 749300"/>
                <a:gd name="connsiteX13" fmla="*/ 1424490 w 1485900"/>
                <a:gd name="connsiteY13" fmla="*/ 488950 h 749300"/>
                <a:gd name="connsiteX14" fmla="*/ 1485900 w 1485900"/>
                <a:gd name="connsiteY14" fmla="*/ 657225 h 749300"/>
                <a:gd name="connsiteX15" fmla="*/ 1438275 w 1485900"/>
                <a:gd name="connsiteY15" fmla="*/ 749300 h 749300"/>
                <a:gd name="connsiteX16" fmla="*/ 85725 w 1485900"/>
                <a:gd name="connsiteY16"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0 w 1489374"/>
                <a:gd name="connsiteY3" fmla="*/ 114300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57300 w 1489374"/>
                <a:gd name="connsiteY11" fmla="*/ 285750 h 749300"/>
                <a:gd name="connsiteX12" fmla="*/ 1352550 w 1489374"/>
                <a:gd name="connsiteY12" fmla="*/ 466725 h 749300"/>
                <a:gd name="connsiteX13" fmla="*/ 1424490 w 1489374"/>
                <a:gd name="connsiteY13" fmla="*/ 488950 h 749300"/>
                <a:gd name="connsiteX14" fmla="*/ 1489374 w 1489374"/>
                <a:gd name="connsiteY14" fmla="*/ 657225 h 749300"/>
                <a:gd name="connsiteX15" fmla="*/ 1438275 w 1489374"/>
                <a:gd name="connsiteY15" fmla="*/ 749300 h 749300"/>
                <a:gd name="connsiteX16" fmla="*/ 85725 w 1489374"/>
                <a:gd name="connsiteY16"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0 w 1489374"/>
                <a:gd name="connsiteY3" fmla="*/ 114300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57300 w 1489374"/>
                <a:gd name="connsiteY11" fmla="*/ 285750 h 749300"/>
                <a:gd name="connsiteX12" fmla="*/ 1352550 w 1489374"/>
                <a:gd name="connsiteY12" fmla="*/ 466725 h 749300"/>
                <a:gd name="connsiteX13" fmla="*/ 1438384 w 1489374"/>
                <a:gd name="connsiteY13" fmla="*/ 492125 h 749300"/>
                <a:gd name="connsiteX14" fmla="*/ 1489374 w 1489374"/>
                <a:gd name="connsiteY14" fmla="*/ 657225 h 749300"/>
                <a:gd name="connsiteX15" fmla="*/ 1438275 w 1489374"/>
                <a:gd name="connsiteY15" fmla="*/ 749300 h 749300"/>
                <a:gd name="connsiteX16" fmla="*/ 85725 w 1489374"/>
                <a:gd name="connsiteY16"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0 w 1489374"/>
                <a:gd name="connsiteY3" fmla="*/ 114300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57300 w 1489374"/>
                <a:gd name="connsiteY11" fmla="*/ 285750 h 749300"/>
                <a:gd name="connsiteX12" fmla="*/ 1359497 w 1489374"/>
                <a:gd name="connsiteY12" fmla="*/ 463550 h 749300"/>
                <a:gd name="connsiteX13" fmla="*/ 1438384 w 1489374"/>
                <a:gd name="connsiteY13" fmla="*/ 492125 h 749300"/>
                <a:gd name="connsiteX14" fmla="*/ 1489374 w 1489374"/>
                <a:gd name="connsiteY14" fmla="*/ 657225 h 749300"/>
                <a:gd name="connsiteX15" fmla="*/ 1438275 w 1489374"/>
                <a:gd name="connsiteY15" fmla="*/ 749300 h 749300"/>
                <a:gd name="connsiteX16" fmla="*/ 85725 w 1489374"/>
                <a:gd name="connsiteY16"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0 w 1489374"/>
                <a:gd name="connsiteY3" fmla="*/ 114300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03851 w 1489374"/>
                <a:gd name="connsiteY11" fmla="*/ 140360 h 749300"/>
                <a:gd name="connsiteX12" fmla="*/ 1257300 w 1489374"/>
                <a:gd name="connsiteY12" fmla="*/ 285750 h 749300"/>
                <a:gd name="connsiteX13" fmla="*/ 1359497 w 1489374"/>
                <a:gd name="connsiteY13" fmla="*/ 463550 h 749300"/>
                <a:gd name="connsiteX14" fmla="*/ 1438384 w 1489374"/>
                <a:gd name="connsiteY14" fmla="*/ 492125 h 749300"/>
                <a:gd name="connsiteX15" fmla="*/ 1489374 w 1489374"/>
                <a:gd name="connsiteY15" fmla="*/ 657225 h 749300"/>
                <a:gd name="connsiteX16" fmla="*/ 1438275 w 1489374"/>
                <a:gd name="connsiteY16" fmla="*/ 749300 h 749300"/>
                <a:gd name="connsiteX17" fmla="*/ 85725 w 1489374"/>
                <a:gd name="connsiteY17" fmla="*/ 733425 h 749300"/>
                <a:gd name="connsiteX0" fmla="*/ 85725 w 1489374"/>
                <a:gd name="connsiteY0" fmla="*/ 733425 h 749300"/>
                <a:gd name="connsiteX1" fmla="*/ 85725 w 1489374"/>
                <a:gd name="connsiteY1" fmla="*/ 438150 h 749300"/>
                <a:gd name="connsiteX2" fmla="*/ 0 w 1489374"/>
                <a:gd name="connsiteY2" fmla="*/ 295275 h 749300"/>
                <a:gd name="connsiteX3" fmla="*/ 10715 w 1489374"/>
                <a:gd name="connsiteY3" fmla="*/ 105657 h 749300"/>
                <a:gd name="connsiteX4" fmla="*/ 152400 w 1489374"/>
                <a:gd name="connsiteY4" fmla="*/ 19050 h 749300"/>
                <a:gd name="connsiteX5" fmla="*/ 323850 w 1489374"/>
                <a:gd name="connsiteY5" fmla="*/ 190500 h 749300"/>
                <a:gd name="connsiteX6" fmla="*/ 323850 w 1489374"/>
                <a:gd name="connsiteY6" fmla="*/ 400050 h 749300"/>
                <a:gd name="connsiteX7" fmla="*/ 438150 w 1489374"/>
                <a:gd name="connsiteY7" fmla="*/ 333375 h 749300"/>
                <a:gd name="connsiteX8" fmla="*/ 942975 w 1489374"/>
                <a:gd name="connsiteY8" fmla="*/ 333375 h 749300"/>
                <a:gd name="connsiteX9" fmla="*/ 942975 w 1489374"/>
                <a:gd name="connsiteY9" fmla="*/ 123825 h 749300"/>
                <a:gd name="connsiteX10" fmla="*/ 1114425 w 1489374"/>
                <a:gd name="connsiteY10" fmla="*/ 0 h 749300"/>
                <a:gd name="connsiteX11" fmla="*/ 1203851 w 1489374"/>
                <a:gd name="connsiteY11" fmla="*/ 140360 h 749300"/>
                <a:gd name="connsiteX12" fmla="*/ 1257300 w 1489374"/>
                <a:gd name="connsiteY12" fmla="*/ 285750 h 749300"/>
                <a:gd name="connsiteX13" fmla="*/ 1359497 w 1489374"/>
                <a:gd name="connsiteY13" fmla="*/ 463550 h 749300"/>
                <a:gd name="connsiteX14" fmla="*/ 1438384 w 1489374"/>
                <a:gd name="connsiteY14" fmla="*/ 492125 h 749300"/>
                <a:gd name="connsiteX15" fmla="*/ 1489374 w 1489374"/>
                <a:gd name="connsiteY15" fmla="*/ 657225 h 749300"/>
                <a:gd name="connsiteX16" fmla="*/ 1438275 w 1489374"/>
                <a:gd name="connsiteY16" fmla="*/ 749300 h 749300"/>
                <a:gd name="connsiteX17" fmla="*/ 85725 w 1489374"/>
                <a:gd name="connsiteY17" fmla="*/ 733425 h 749300"/>
                <a:gd name="connsiteX0" fmla="*/ 80368 w 1484017"/>
                <a:gd name="connsiteY0" fmla="*/ 733425 h 749300"/>
                <a:gd name="connsiteX1" fmla="*/ 80368 w 1484017"/>
                <a:gd name="connsiteY1" fmla="*/ 438150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33027 w 1484017"/>
                <a:gd name="connsiteY14" fmla="*/ 492125 h 749300"/>
                <a:gd name="connsiteX15" fmla="*/ 1484017 w 1484017"/>
                <a:gd name="connsiteY15" fmla="*/ 657225 h 749300"/>
                <a:gd name="connsiteX16" fmla="*/ 1432918 w 1484017"/>
                <a:gd name="connsiteY16" fmla="*/ 749300 h 749300"/>
                <a:gd name="connsiteX17" fmla="*/ 80368 w 1484017"/>
                <a:gd name="connsiteY17" fmla="*/ 733425 h 749300"/>
                <a:gd name="connsiteX0" fmla="*/ 80368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33027 w 1484017"/>
                <a:gd name="connsiteY14" fmla="*/ 492125 h 749300"/>
                <a:gd name="connsiteX15" fmla="*/ 1484017 w 1484017"/>
                <a:gd name="connsiteY15" fmla="*/ 657225 h 749300"/>
                <a:gd name="connsiteX16" fmla="*/ 1432918 w 1484017"/>
                <a:gd name="connsiteY16" fmla="*/ 749300 h 749300"/>
                <a:gd name="connsiteX17" fmla="*/ 80368 w 1484017"/>
                <a:gd name="connsiteY17"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33027 w 1484017"/>
                <a:gd name="connsiteY14" fmla="*/ 492125 h 749300"/>
                <a:gd name="connsiteX15" fmla="*/ 1484017 w 1484017"/>
                <a:gd name="connsiteY15" fmla="*/ 657225 h 749300"/>
                <a:gd name="connsiteX16" fmla="*/ 1432918 w 1484017"/>
                <a:gd name="connsiteY16" fmla="*/ 749300 h 749300"/>
                <a:gd name="connsiteX17" fmla="*/ 96441 w 1484017"/>
                <a:gd name="connsiteY17"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27669 w 1484017"/>
                <a:gd name="connsiteY14" fmla="*/ 492125 h 749300"/>
                <a:gd name="connsiteX15" fmla="*/ 1484017 w 1484017"/>
                <a:gd name="connsiteY15" fmla="*/ 657225 h 749300"/>
                <a:gd name="connsiteX16" fmla="*/ 1432918 w 1484017"/>
                <a:gd name="connsiteY16" fmla="*/ 749300 h 749300"/>
                <a:gd name="connsiteX17" fmla="*/ 96441 w 1484017"/>
                <a:gd name="connsiteY17"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4140 w 1484017"/>
                <a:gd name="connsiteY13" fmla="*/ 463550 h 749300"/>
                <a:gd name="connsiteX14" fmla="*/ 1427669 w 1484017"/>
                <a:gd name="connsiteY14" fmla="*/ 492125 h 749300"/>
                <a:gd name="connsiteX15" fmla="*/ 1450314 w 1484017"/>
                <a:gd name="connsiteY15" fmla="*/ 589238 h 749300"/>
                <a:gd name="connsiteX16" fmla="*/ 1484017 w 1484017"/>
                <a:gd name="connsiteY16" fmla="*/ 657225 h 749300"/>
                <a:gd name="connsiteX17" fmla="*/ 1432918 w 1484017"/>
                <a:gd name="connsiteY17" fmla="*/ 749300 h 749300"/>
                <a:gd name="connsiteX18" fmla="*/ 96441 w 1484017"/>
                <a:gd name="connsiteY18"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85750 h 749300"/>
                <a:gd name="connsiteX13" fmla="*/ 1351461 w 1484017"/>
                <a:gd name="connsiteY13" fmla="*/ 457787 h 749300"/>
                <a:gd name="connsiteX14" fmla="*/ 1427669 w 1484017"/>
                <a:gd name="connsiteY14" fmla="*/ 492125 h 749300"/>
                <a:gd name="connsiteX15" fmla="*/ 1450314 w 1484017"/>
                <a:gd name="connsiteY15" fmla="*/ 589238 h 749300"/>
                <a:gd name="connsiteX16" fmla="*/ 1484017 w 1484017"/>
                <a:gd name="connsiteY16" fmla="*/ 657225 h 749300"/>
                <a:gd name="connsiteX17" fmla="*/ 1432918 w 1484017"/>
                <a:gd name="connsiteY17" fmla="*/ 749300 h 749300"/>
                <a:gd name="connsiteX18" fmla="*/ 96441 w 1484017"/>
                <a:gd name="connsiteY18" fmla="*/ 733425 h 749300"/>
                <a:gd name="connsiteX0" fmla="*/ 96441 w 1484017"/>
                <a:gd name="connsiteY0" fmla="*/ 733425 h 749300"/>
                <a:gd name="connsiteX1" fmla="*/ 93763 w 1484017"/>
                <a:gd name="connsiteY1" fmla="*/ 446793 h 749300"/>
                <a:gd name="connsiteX2" fmla="*/ 0 w 1484017"/>
                <a:gd name="connsiteY2" fmla="*/ 306800 h 749300"/>
                <a:gd name="connsiteX3" fmla="*/ 5358 w 1484017"/>
                <a:gd name="connsiteY3" fmla="*/ 105657 h 749300"/>
                <a:gd name="connsiteX4" fmla="*/ 147043 w 1484017"/>
                <a:gd name="connsiteY4" fmla="*/ 19050 h 749300"/>
                <a:gd name="connsiteX5" fmla="*/ 318493 w 1484017"/>
                <a:gd name="connsiteY5" fmla="*/ 190500 h 749300"/>
                <a:gd name="connsiteX6" fmla="*/ 318493 w 1484017"/>
                <a:gd name="connsiteY6" fmla="*/ 400050 h 749300"/>
                <a:gd name="connsiteX7" fmla="*/ 432793 w 1484017"/>
                <a:gd name="connsiteY7" fmla="*/ 333375 h 749300"/>
                <a:gd name="connsiteX8" fmla="*/ 937618 w 1484017"/>
                <a:gd name="connsiteY8" fmla="*/ 333375 h 749300"/>
                <a:gd name="connsiteX9" fmla="*/ 937618 w 1484017"/>
                <a:gd name="connsiteY9" fmla="*/ 123825 h 749300"/>
                <a:gd name="connsiteX10" fmla="*/ 1109068 w 1484017"/>
                <a:gd name="connsiteY10" fmla="*/ 0 h 749300"/>
                <a:gd name="connsiteX11" fmla="*/ 1198494 w 1484017"/>
                <a:gd name="connsiteY11" fmla="*/ 140360 h 749300"/>
                <a:gd name="connsiteX12" fmla="*/ 1251943 w 1484017"/>
                <a:gd name="connsiteY12" fmla="*/ 291512 h 749300"/>
                <a:gd name="connsiteX13" fmla="*/ 1351461 w 1484017"/>
                <a:gd name="connsiteY13" fmla="*/ 457787 h 749300"/>
                <a:gd name="connsiteX14" fmla="*/ 1427669 w 1484017"/>
                <a:gd name="connsiteY14" fmla="*/ 492125 h 749300"/>
                <a:gd name="connsiteX15" fmla="*/ 1450314 w 1484017"/>
                <a:gd name="connsiteY15" fmla="*/ 589238 h 749300"/>
                <a:gd name="connsiteX16" fmla="*/ 1484017 w 1484017"/>
                <a:gd name="connsiteY16" fmla="*/ 657225 h 749300"/>
                <a:gd name="connsiteX17" fmla="*/ 1432918 w 1484017"/>
                <a:gd name="connsiteY17" fmla="*/ 749300 h 749300"/>
                <a:gd name="connsiteX18" fmla="*/ 96441 w 1484017"/>
                <a:gd name="connsiteY18" fmla="*/ 733425 h 749300"/>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18493 w 1484017"/>
                <a:gd name="connsiteY6" fmla="*/ 391406 h 740656"/>
                <a:gd name="connsiteX7" fmla="*/ 432793 w 1484017"/>
                <a:gd name="connsiteY7" fmla="*/ 324731 h 740656"/>
                <a:gd name="connsiteX8" fmla="*/ 937618 w 1484017"/>
                <a:gd name="connsiteY8" fmla="*/ 324731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18493 w 1484017"/>
                <a:gd name="connsiteY6" fmla="*/ 391406 h 740656"/>
                <a:gd name="connsiteX7" fmla="*/ 432793 w 1484017"/>
                <a:gd name="connsiteY7" fmla="*/ 324731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18493 w 1484017"/>
                <a:gd name="connsiteY6" fmla="*/ 391406 h 740656"/>
                <a:gd name="connsiteX7" fmla="*/ 432793 w 1484017"/>
                <a:gd name="connsiteY7" fmla="*/ 356426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18493 w 1484017"/>
                <a:gd name="connsiteY6" fmla="*/ 391406 h 740656"/>
                <a:gd name="connsiteX7" fmla="*/ 432793 w 1484017"/>
                <a:gd name="connsiteY7" fmla="*/ 347783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18493 w 1484017"/>
                <a:gd name="connsiteY5" fmla="*/ 181856 h 740656"/>
                <a:gd name="connsiteX6" fmla="*/ 334566 w 1484017"/>
                <a:gd name="connsiteY6" fmla="*/ 400051 h 740656"/>
                <a:gd name="connsiteX7" fmla="*/ 432793 w 1484017"/>
                <a:gd name="connsiteY7" fmla="*/ 347783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 name="connsiteX0" fmla="*/ 96441 w 1484017"/>
                <a:gd name="connsiteY0" fmla="*/ 724781 h 740656"/>
                <a:gd name="connsiteX1" fmla="*/ 93763 w 1484017"/>
                <a:gd name="connsiteY1" fmla="*/ 438149 h 740656"/>
                <a:gd name="connsiteX2" fmla="*/ 0 w 1484017"/>
                <a:gd name="connsiteY2" fmla="*/ 298156 h 740656"/>
                <a:gd name="connsiteX3" fmla="*/ 5358 w 1484017"/>
                <a:gd name="connsiteY3" fmla="*/ 97013 h 740656"/>
                <a:gd name="connsiteX4" fmla="*/ 147043 w 1484017"/>
                <a:gd name="connsiteY4" fmla="*/ 10406 h 740656"/>
                <a:gd name="connsiteX5" fmla="*/ 337244 w 1484017"/>
                <a:gd name="connsiteY5" fmla="*/ 199144 h 740656"/>
                <a:gd name="connsiteX6" fmla="*/ 334566 w 1484017"/>
                <a:gd name="connsiteY6" fmla="*/ 400051 h 740656"/>
                <a:gd name="connsiteX7" fmla="*/ 432793 w 1484017"/>
                <a:gd name="connsiteY7" fmla="*/ 347783 h 740656"/>
                <a:gd name="connsiteX8" fmla="*/ 924225 w 1484017"/>
                <a:gd name="connsiteY8" fmla="*/ 353544 h 740656"/>
                <a:gd name="connsiteX9" fmla="*/ 937618 w 1484017"/>
                <a:gd name="connsiteY9" fmla="*/ 115181 h 740656"/>
                <a:gd name="connsiteX10" fmla="*/ 1109068 w 1484017"/>
                <a:gd name="connsiteY10" fmla="*/ 0 h 740656"/>
                <a:gd name="connsiteX11" fmla="*/ 1198494 w 1484017"/>
                <a:gd name="connsiteY11" fmla="*/ 131716 h 740656"/>
                <a:gd name="connsiteX12" fmla="*/ 1251943 w 1484017"/>
                <a:gd name="connsiteY12" fmla="*/ 282868 h 740656"/>
                <a:gd name="connsiteX13" fmla="*/ 1351461 w 1484017"/>
                <a:gd name="connsiteY13" fmla="*/ 449143 h 740656"/>
                <a:gd name="connsiteX14" fmla="*/ 1427669 w 1484017"/>
                <a:gd name="connsiteY14" fmla="*/ 483481 h 740656"/>
                <a:gd name="connsiteX15" fmla="*/ 1450314 w 1484017"/>
                <a:gd name="connsiteY15" fmla="*/ 580594 h 740656"/>
                <a:gd name="connsiteX16" fmla="*/ 1484017 w 1484017"/>
                <a:gd name="connsiteY16" fmla="*/ 648581 h 740656"/>
                <a:gd name="connsiteX17" fmla="*/ 1432918 w 1484017"/>
                <a:gd name="connsiteY17" fmla="*/ 740656 h 740656"/>
                <a:gd name="connsiteX18" fmla="*/ 96441 w 1484017"/>
                <a:gd name="connsiteY18" fmla="*/ 724781 h 74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4017" h="740656">
                  <a:moveTo>
                    <a:pt x="96441" y="724781"/>
                  </a:moveTo>
                  <a:cubicBezTo>
                    <a:pt x="95548" y="629237"/>
                    <a:pt x="94656" y="533693"/>
                    <a:pt x="93763" y="438149"/>
                  </a:cubicBezTo>
                  <a:lnTo>
                    <a:pt x="0" y="298156"/>
                  </a:lnTo>
                  <a:lnTo>
                    <a:pt x="5358" y="97013"/>
                  </a:lnTo>
                  <a:lnTo>
                    <a:pt x="147043" y="10406"/>
                  </a:lnTo>
                  <a:lnTo>
                    <a:pt x="337244" y="199144"/>
                  </a:lnTo>
                  <a:cubicBezTo>
                    <a:pt x="336351" y="266113"/>
                    <a:pt x="335459" y="333082"/>
                    <a:pt x="334566" y="400051"/>
                  </a:cubicBezTo>
                  <a:lnTo>
                    <a:pt x="432793" y="347783"/>
                  </a:lnTo>
                  <a:lnTo>
                    <a:pt x="924225" y="353544"/>
                  </a:lnTo>
                  <a:lnTo>
                    <a:pt x="937618" y="115181"/>
                  </a:lnTo>
                  <a:lnTo>
                    <a:pt x="1109068" y="0"/>
                  </a:lnTo>
                  <a:cubicBezTo>
                    <a:pt x="1135403" y="47845"/>
                    <a:pt x="1172159" y="83871"/>
                    <a:pt x="1198494" y="131716"/>
                  </a:cubicBezTo>
                  <a:lnTo>
                    <a:pt x="1251943" y="282868"/>
                  </a:lnTo>
                  <a:lnTo>
                    <a:pt x="1351461" y="449143"/>
                  </a:lnTo>
                  <a:lnTo>
                    <a:pt x="1427669" y="483481"/>
                  </a:lnTo>
                  <a:cubicBezTo>
                    <a:pt x="1437896" y="513931"/>
                    <a:pt x="1440087" y="550144"/>
                    <a:pt x="1450314" y="580594"/>
                  </a:cubicBezTo>
                  <a:lnTo>
                    <a:pt x="1484017" y="648581"/>
                  </a:lnTo>
                  <a:lnTo>
                    <a:pt x="1432918" y="740656"/>
                  </a:lnTo>
                  <a:lnTo>
                    <a:pt x="96441" y="724781"/>
                  </a:ln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96"/>
            <p:cNvSpPr/>
            <p:nvPr/>
          </p:nvSpPr>
          <p:spPr>
            <a:xfrm>
              <a:off x="7028558" y="3827779"/>
              <a:ext cx="600894" cy="935206"/>
            </a:xfrm>
            <a:custGeom>
              <a:avLst/>
              <a:gdLst>
                <a:gd name="connsiteX0" fmla="*/ 259080 w 563880"/>
                <a:gd name="connsiteY0" fmla="*/ 0 h 960120"/>
                <a:gd name="connsiteX1" fmla="*/ 99060 w 563880"/>
                <a:gd name="connsiteY1" fmla="*/ 419100 h 960120"/>
                <a:gd name="connsiteX2" fmla="*/ 0 w 563880"/>
                <a:gd name="connsiteY2" fmla="*/ 579120 h 960120"/>
                <a:gd name="connsiteX3" fmla="*/ 0 w 563880"/>
                <a:gd name="connsiteY3" fmla="*/ 640080 h 960120"/>
                <a:gd name="connsiteX4" fmla="*/ 312420 w 563880"/>
                <a:gd name="connsiteY4" fmla="*/ 960120 h 960120"/>
                <a:gd name="connsiteX5" fmla="*/ 381000 w 563880"/>
                <a:gd name="connsiteY5" fmla="*/ 754380 h 960120"/>
                <a:gd name="connsiteX6" fmla="*/ 563880 w 563880"/>
                <a:gd name="connsiteY6" fmla="*/ 655320 h 960120"/>
                <a:gd name="connsiteX7" fmla="*/ 525780 w 563880"/>
                <a:gd name="connsiteY7" fmla="*/ 464820 h 960120"/>
                <a:gd name="connsiteX8" fmla="*/ 556260 w 563880"/>
                <a:gd name="connsiteY8" fmla="*/ 441960 h 960120"/>
                <a:gd name="connsiteX9" fmla="*/ 480060 w 563880"/>
                <a:gd name="connsiteY9" fmla="*/ 243840 h 960120"/>
                <a:gd name="connsiteX10" fmla="*/ 548640 w 563880"/>
                <a:gd name="connsiteY10" fmla="*/ 53340 h 960120"/>
                <a:gd name="connsiteX11" fmla="*/ 259080 w 563880"/>
                <a:gd name="connsiteY11" fmla="*/ 0 h 960120"/>
                <a:gd name="connsiteX0" fmla="*/ 259080 w 563880"/>
                <a:gd name="connsiteY0" fmla="*/ 0 h 972249"/>
                <a:gd name="connsiteX1" fmla="*/ 99060 w 563880"/>
                <a:gd name="connsiteY1" fmla="*/ 419100 h 972249"/>
                <a:gd name="connsiteX2" fmla="*/ 0 w 563880"/>
                <a:gd name="connsiteY2" fmla="*/ 579120 h 972249"/>
                <a:gd name="connsiteX3" fmla="*/ 0 w 563880"/>
                <a:gd name="connsiteY3" fmla="*/ 640080 h 972249"/>
                <a:gd name="connsiteX4" fmla="*/ 321608 w 563880"/>
                <a:gd name="connsiteY4" fmla="*/ 972249 h 972249"/>
                <a:gd name="connsiteX5" fmla="*/ 381000 w 563880"/>
                <a:gd name="connsiteY5" fmla="*/ 754380 h 972249"/>
                <a:gd name="connsiteX6" fmla="*/ 563880 w 563880"/>
                <a:gd name="connsiteY6" fmla="*/ 655320 h 972249"/>
                <a:gd name="connsiteX7" fmla="*/ 525780 w 563880"/>
                <a:gd name="connsiteY7" fmla="*/ 464820 h 972249"/>
                <a:gd name="connsiteX8" fmla="*/ 556260 w 563880"/>
                <a:gd name="connsiteY8" fmla="*/ 441960 h 972249"/>
                <a:gd name="connsiteX9" fmla="*/ 480060 w 563880"/>
                <a:gd name="connsiteY9" fmla="*/ 243840 h 972249"/>
                <a:gd name="connsiteX10" fmla="*/ 548640 w 563880"/>
                <a:gd name="connsiteY10" fmla="*/ 53340 h 972249"/>
                <a:gd name="connsiteX11" fmla="*/ 259080 w 563880"/>
                <a:gd name="connsiteY11" fmla="*/ 0 h 972249"/>
                <a:gd name="connsiteX0" fmla="*/ 259080 w 563880"/>
                <a:gd name="connsiteY0" fmla="*/ 0 h 972249"/>
                <a:gd name="connsiteX1" fmla="*/ 99060 w 563880"/>
                <a:gd name="connsiteY1" fmla="*/ 419100 h 972249"/>
                <a:gd name="connsiteX2" fmla="*/ 0 w 563880"/>
                <a:gd name="connsiteY2" fmla="*/ 579120 h 972249"/>
                <a:gd name="connsiteX3" fmla="*/ 9188 w 563880"/>
                <a:gd name="connsiteY3" fmla="*/ 643113 h 972249"/>
                <a:gd name="connsiteX4" fmla="*/ 321608 w 563880"/>
                <a:gd name="connsiteY4" fmla="*/ 972249 h 972249"/>
                <a:gd name="connsiteX5" fmla="*/ 381000 w 563880"/>
                <a:gd name="connsiteY5" fmla="*/ 754380 h 972249"/>
                <a:gd name="connsiteX6" fmla="*/ 563880 w 563880"/>
                <a:gd name="connsiteY6" fmla="*/ 655320 h 972249"/>
                <a:gd name="connsiteX7" fmla="*/ 525780 w 563880"/>
                <a:gd name="connsiteY7" fmla="*/ 464820 h 972249"/>
                <a:gd name="connsiteX8" fmla="*/ 556260 w 563880"/>
                <a:gd name="connsiteY8" fmla="*/ 441960 h 972249"/>
                <a:gd name="connsiteX9" fmla="*/ 480060 w 563880"/>
                <a:gd name="connsiteY9" fmla="*/ 243840 h 972249"/>
                <a:gd name="connsiteX10" fmla="*/ 548640 w 563880"/>
                <a:gd name="connsiteY10" fmla="*/ 53340 h 972249"/>
                <a:gd name="connsiteX11" fmla="*/ 259080 w 563880"/>
                <a:gd name="connsiteY11" fmla="*/ 0 h 972249"/>
                <a:gd name="connsiteX0" fmla="*/ 259080 w 563880"/>
                <a:gd name="connsiteY0" fmla="*/ 0 h 972249"/>
                <a:gd name="connsiteX1" fmla="*/ 99060 w 563880"/>
                <a:gd name="connsiteY1" fmla="*/ 419100 h 972249"/>
                <a:gd name="connsiteX2" fmla="*/ 0 w 563880"/>
                <a:gd name="connsiteY2" fmla="*/ 594281 h 972249"/>
                <a:gd name="connsiteX3" fmla="*/ 9188 w 563880"/>
                <a:gd name="connsiteY3" fmla="*/ 643113 h 972249"/>
                <a:gd name="connsiteX4" fmla="*/ 321608 w 563880"/>
                <a:gd name="connsiteY4" fmla="*/ 972249 h 972249"/>
                <a:gd name="connsiteX5" fmla="*/ 381000 w 563880"/>
                <a:gd name="connsiteY5" fmla="*/ 754380 h 972249"/>
                <a:gd name="connsiteX6" fmla="*/ 563880 w 563880"/>
                <a:gd name="connsiteY6" fmla="*/ 655320 h 972249"/>
                <a:gd name="connsiteX7" fmla="*/ 525780 w 563880"/>
                <a:gd name="connsiteY7" fmla="*/ 464820 h 972249"/>
                <a:gd name="connsiteX8" fmla="*/ 556260 w 563880"/>
                <a:gd name="connsiteY8" fmla="*/ 441960 h 972249"/>
                <a:gd name="connsiteX9" fmla="*/ 480060 w 563880"/>
                <a:gd name="connsiteY9" fmla="*/ 243840 h 972249"/>
                <a:gd name="connsiteX10" fmla="*/ 548640 w 563880"/>
                <a:gd name="connsiteY10" fmla="*/ 53340 h 972249"/>
                <a:gd name="connsiteX11" fmla="*/ 259080 w 563880"/>
                <a:gd name="connsiteY11" fmla="*/ 0 h 972249"/>
                <a:gd name="connsiteX0" fmla="*/ 259080 w 563880"/>
                <a:gd name="connsiteY0" fmla="*/ 0 h 972249"/>
                <a:gd name="connsiteX1" fmla="*/ 112843 w 563880"/>
                <a:gd name="connsiteY1" fmla="*/ 431229 h 972249"/>
                <a:gd name="connsiteX2" fmla="*/ 0 w 563880"/>
                <a:gd name="connsiteY2" fmla="*/ 594281 h 972249"/>
                <a:gd name="connsiteX3" fmla="*/ 9188 w 563880"/>
                <a:gd name="connsiteY3" fmla="*/ 643113 h 972249"/>
                <a:gd name="connsiteX4" fmla="*/ 321608 w 563880"/>
                <a:gd name="connsiteY4" fmla="*/ 972249 h 972249"/>
                <a:gd name="connsiteX5" fmla="*/ 381000 w 563880"/>
                <a:gd name="connsiteY5" fmla="*/ 754380 h 972249"/>
                <a:gd name="connsiteX6" fmla="*/ 563880 w 563880"/>
                <a:gd name="connsiteY6" fmla="*/ 655320 h 972249"/>
                <a:gd name="connsiteX7" fmla="*/ 525780 w 563880"/>
                <a:gd name="connsiteY7" fmla="*/ 464820 h 972249"/>
                <a:gd name="connsiteX8" fmla="*/ 556260 w 563880"/>
                <a:gd name="connsiteY8" fmla="*/ 441960 h 972249"/>
                <a:gd name="connsiteX9" fmla="*/ 480060 w 563880"/>
                <a:gd name="connsiteY9" fmla="*/ 243840 h 972249"/>
                <a:gd name="connsiteX10" fmla="*/ 548640 w 563880"/>
                <a:gd name="connsiteY10" fmla="*/ 53340 h 972249"/>
                <a:gd name="connsiteX11" fmla="*/ 259080 w 563880"/>
                <a:gd name="connsiteY11" fmla="*/ 0 h 972249"/>
                <a:gd name="connsiteX0" fmla="*/ 259080 w 563880"/>
                <a:gd name="connsiteY0" fmla="*/ 0 h 972249"/>
                <a:gd name="connsiteX1" fmla="*/ 190972 w 563880"/>
                <a:gd name="connsiteY1" fmla="*/ 244141 h 972249"/>
                <a:gd name="connsiteX2" fmla="*/ 112843 w 563880"/>
                <a:gd name="connsiteY2" fmla="*/ 431229 h 972249"/>
                <a:gd name="connsiteX3" fmla="*/ 0 w 563880"/>
                <a:gd name="connsiteY3" fmla="*/ 594281 h 972249"/>
                <a:gd name="connsiteX4" fmla="*/ 9188 w 563880"/>
                <a:gd name="connsiteY4" fmla="*/ 643113 h 972249"/>
                <a:gd name="connsiteX5" fmla="*/ 321608 w 563880"/>
                <a:gd name="connsiteY5" fmla="*/ 972249 h 972249"/>
                <a:gd name="connsiteX6" fmla="*/ 381000 w 563880"/>
                <a:gd name="connsiteY6" fmla="*/ 754380 h 972249"/>
                <a:gd name="connsiteX7" fmla="*/ 563880 w 563880"/>
                <a:gd name="connsiteY7" fmla="*/ 655320 h 972249"/>
                <a:gd name="connsiteX8" fmla="*/ 525780 w 563880"/>
                <a:gd name="connsiteY8" fmla="*/ 464820 h 972249"/>
                <a:gd name="connsiteX9" fmla="*/ 556260 w 563880"/>
                <a:gd name="connsiteY9" fmla="*/ 441960 h 972249"/>
                <a:gd name="connsiteX10" fmla="*/ 480060 w 563880"/>
                <a:gd name="connsiteY10" fmla="*/ 243840 h 972249"/>
                <a:gd name="connsiteX11" fmla="*/ 548640 w 563880"/>
                <a:gd name="connsiteY11" fmla="*/ 53340 h 972249"/>
                <a:gd name="connsiteX12" fmla="*/ 259080 w 563880"/>
                <a:gd name="connsiteY12" fmla="*/ 0 h 972249"/>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25780 w 563880"/>
                <a:gd name="connsiteY8" fmla="*/ 446626 h 954055"/>
                <a:gd name="connsiteX9" fmla="*/ 556260 w 563880"/>
                <a:gd name="connsiteY9" fmla="*/ 423766 h 954055"/>
                <a:gd name="connsiteX10" fmla="*/ 480060 w 563880"/>
                <a:gd name="connsiteY10" fmla="*/ 225646 h 954055"/>
                <a:gd name="connsiteX11" fmla="*/ 548640 w 563880"/>
                <a:gd name="connsiteY11" fmla="*/ 35146 h 954055"/>
                <a:gd name="connsiteX12" fmla="*/ 259080 w 563880"/>
                <a:gd name="connsiteY12" fmla="*/ 0 h 954055"/>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25780 w 563880"/>
                <a:gd name="connsiteY8" fmla="*/ 446626 h 954055"/>
                <a:gd name="connsiteX9" fmla="*/ 556260 w 563880"/>
                <a:gd name="connsiteY9" fmla="*/ 423766 h 954055"/>
                <a:gd name="connsiteX10" fmla="*/ 480060 w 563880"/>
                <a:gd name="connsiteY10" fmla="*/ 225646 h 954055"/>
                <a:gd name="connsiteX11" fmla="*/ 521075 w 563880"/>
                <a:gd name="connsiteY11" fmla="*/ 47274 h 954055"/>
                <a:gd name="connsiteX12" fmla="*/ 259080 w 563880"/>
                <a:gd name="connsiteY12" fmla="*/ 0 h 954055"/>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25780 w 563880"/>
                <a:gd name="connsiteY8" fmla="*/ 446626 h 954055"/>
                <a:gd name="connsiteX9" fmla="*/ 556260 w 563880"/>
                <a:gd name="connsiteY9" fmla="*/ 423766 h 954055"/>
                <a:gd name="connsiteX10" fmla="*/ 463981 w 563880"/>
                <a:gd name="connsiteY10" fmla="*/ 225647 h 954055"/>
                <a:gd name="connsiteX11" fmla="*/ 521075 w 563880"/>
                <a:gd name="connsiteY11" fmla="*/ 47274 h 954055"/>
                <a:gd name="connsiteX12" fmla="*/ 259080 w 563880"/>
                <a:gd name="connsiteY12" fmla="*/ 0 h 954055"/>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25780 w 563880"/>
                <a:gd name="connsiteY8" fmla="*/ 446626 h 954055"/>
                <a:gd name="connsiteX9" fmla="*/ 549369 w 563880"/>
                <a:gd name="connsiteY9" fmla="*/ 432863 h 954055"/>
                <a:gd name="connsiteX10" fmla="*/ 463981 w 563880"/>
                <a:gd name="connsiteY10" fmla="*/ 225647 h 954055"/>
                <a:gd name="connsiteX11" fmla="*/ 521075 w 563880"/>
                <a:gd name="connsiteY11" fmla="*/ 47274 h 954055"/>
                <a:gd name="connsiteX12" fmla="*/ 259080 w 563880"/>
                <a:gd name="connsiteY12" fmla="*/ 0 h 954055"/>
                <a:gd name="connsiteX0" fmla="*/ 259080 w 563880"/>
                <a:gd name="connsiteY0" fmla="*/ 0 h 954055"/>
                <a:gd name="connsiteX1" fmla="*/ 190972 w 563880"/>
                <a:gd name="connsiteY1" fmla="*/ 225947 h 954055"/>
                <a:gd name="connsiteX2" fmla="*/ 112843 w 563880"/>
                <a:gd name="connsiteY2" fmla="*/ 413035 h 954055"/>
                <a:gd name="connsiteX3" fmla="*/ 0 w 563880"/>
                <a:gd name="connsiteY3" fmla="*/ 576087 h 954055"/>
                <a:gd name="connsiteX4" fmla="*/ 9188 w 563880"/>
                <a:gd name="connsiteY4" fmla="*/ 624919 h 954055"/>
                <a:gd name="connsiteX5" fmla="*/ 321608 w 563880"/>
                <a:gd name="connsiteY5" fmla="*/ 954055 h 954055"/>
                <a:gd name="connsiteX6" fmla="*/ 381000 w 563880"/>
                <a:gd name="connsiteY6" fmla="*/ 736186 h 954055"/>
                <a:gd name="connsiteX7" fmla="*/ 563880 w 563880"/>
                <a:gd name="connsiteY7" fmla="*/ 637126 h 954055"/>
                <a:gd name="connsiteX8" fmla="*/ 507404 w 563880"/>
                <a:gd name="connsiteY8" fmla="*/ 461787 h 954055"/>
                <a:gd name="connsiteX9" fmla="*/ 549369 w 563880"/>
                <a:gd name="connsiteY9" fmla="*/ 432863 h 954055"/>
                <a:gd name="connsiteX10" fmla="*/ 463981 w 563880"/>
                <a:gd name="connsiteY10" fmla="*/ 225647 h 954055"/>
                <a:gd name="connsiteX11" fmla="*/ 521075 w 563880"/>
                <a:gd name="connsiteY11" fmla="*/ 47274 h 954055"/>
                <a:gd name="connsiteX12" fmla="*/ 259080 w 563880"/>
                <a:gd name="connsiteY12" fmla="*/ 0 h 954055"/>
                <a:gd name="connsiteX0" fmla="*/ 259080 w 556989"/>
                <a:gd name="connsiteY0" fmla="*/ 0 h 954055"/>
                <a:gd name="connsiteX1" fmla="*/ 190972 w 556989"/>
                <a:gd name="connsiteY1" fmla="*/ 225947 h 954055"/>
                <a:gd name="connsiteX2" fmla="*/ 112843 w 556989"/>
                <a:gd name="connsiteY2" fmla="*/ 413035 h 954055"/>
                <a:gd name="connsiteX3" fmla="*/ 0 w 556989"/>
                <a:gd name="connsiteY3" fmla="*/ 576087 h 954055"/>
                <a:gd name="connsiteX4" fmla="*/ 9188 w 556989"/>
                <a:gd name="connsiteY4" fmla="*/ 624919 h 954055"/>
                <a:gd name="connsiteX5" fmla="*/ 321608 w 556989"/>
                <a:gd name="connsiteY5" fmla="*/ 954055 h 954055"/>
                <a:gd name="connsiteX6" fmla="*/ 381000 w 556989"/>
                <a:gd name="connsiteY6" fmla="*/ 736186 h 954055"/>
                <a:gd name="connsiteX7" fmla="*/ 556989 w 556989"/>
                <a:gd name="connsiteY7" fmla="*/ 594675 h 954055"/>
                <a:gd name="connsiteX8" fmla="*/ 507404 w 556989"/>
                <a:gd name="connsiteY8" fmla="*/ 461787 h 954055"/>
                <a:gd name="connsiteX9" fmla="*/ 549369 w 556989"/>
                <a:gd name="connsiteY9" fmla="*/ 432863 h 954055"/>
                <a:gd name="connsiteX10" fmla="*/ 463981 w 556989"/>
                <a:gd name="connsiteY10" fmla="*/ 225647 h 954055"/>
                <a:gd name="connsiteX11" fmla="*/ 521075 w 556989"/>
                <a:gd name="connsiteY11" fmla="*/ 47274 h 954055"/>
                <a:gd name="connsiteX12" fmla="*/ 259080 w 556989"/>
                <a:gd name="connsiteY12" fmla="*/ 0 h 954055"/>
                <a:gd name="connsiteX0" fmla="*/ 259080 w 556989"/>
                <a:gd name="connsiteY0" fmla="*/ 0 h 954055"/>
                <a:gd name="connsiteX1" fmla="*/ 190972 w 556989"/>
                <a:gd name="connsiteY1" fmla="*/ 225947 h 954055"/>
                <a:gd name="connsiteX2" fmla="*/ 112843 w 556989"/>
                <a:gd name="connsiteY2" fmla="*/ 413035 h 954055"/>
                <a:gd name="connsiteX3" fmla="*/ 0 w 556989"/>
                <a:gd name="connsiteY3" fmla="*/ 576087 h 954055"/>
                <a:gd name="connsiteX4" fmla="*/ 9188 w 556989"/>
                <a:gd name="connsiteY4" fmla="*/ 624919 h 954055"/>
                <a:gd name="connsiteX5" fmla="*/ 321608 w 556989"/>
                <a:gd name="connsiteY5" fmla="*/ 954055 h 954055"/>
                <a:gd name="connsiteX6" fmla="*/ 381000 w 556989"/>
                <a:gd name="connsiteY6" fmla="*/ 736186 h 954055"/>
                <a:gd name="connsiteX7" fmla="*/ 556989 w 556989"/>
                <a:gd name="connsiteY7" fmla="*/ 594675 h 954055"/>
                <a:gd name="connsiteX8" fmla="*/ 507404 w 556989"/>
                <a:gd name="connsiteY8" fmla="*/ 461787 h 954055"/>
                <a:gd name="connsiteX9" fmla="*/ 549369 w 556989"/>
                <a:gd name="connsiteY9" fmla="*/ 432863 h 954055"/>
                <a:gd name="connsiteX10" fmla="*/ 463981 w 556989"/>
                <a:gd name="connsiteY10" fmla="*/ 225647 h 954055"/>
                <a:gd name="connsiteX11" fmla="*/ 521075 w 556989"/>
                <a:gd name="connsiteY11" fmla="*/ 47274 h 954055"/>
                <a:gd name="connsiteX12" fmla="*/ 259080 w 556989"/>
                <a:gd name="connsiteY12" fmla="*/ 0 h 954055"/>
                <a:gd name="connsiteX0" fmla="*/ 259080 w 556992"/>
                <a:gd name="connsiteY0" fmla="*/ 0 h 954055"/>
                <a:gd name="connsiteX1" fmla="*/ 190972 w 556992"/>
                <a:gd name="connsiteY1" fmla="*/ 225947 h 954055"/>
                <a:gd name="connsiteX2" fmla="*/ 112843 w 556992"/>
                <a:gd name="connsiteY2" fmla="*/ 413035 h 954055"/>
                <a:gd name="connsiteX3" fmla="*/ 0 w 556992"/>
                <a:gd name="connsiteY3" fmla="*/ 576087 h 954055"/>
                <a:gd name="connsiteX4" fmla="*/ 9188 w 556992"/>
                <a:gd name="connsiteY4" fmla="*/ 624919 h 954055"/>
                <a:gd name="connsiteX5" fmla="*/ 321608 w 556992"/>
                <a:gd name="connsiteY5" fmla="*/ 954055 h 954055"/>
                <a:gd name="connsiteX6" fmla="*/ 381000 w 556992"/>
                <a:gd name="connsiteY6" fmla="*/ 736186 h 954055"/>
                <a:gd name="connsiteX7" fmla="*/ 526339 w 556992"/>
                <a:gd name="connsiteY7" fmla="*/ 671688 h 954055"/>
                <a:gd name="connsiteX8" fmla="*/ 556989 w 556992"/>
                <a:gd name="connsiteY8" fmla="*/ 594675 h 954055"/>
                <a:gd name="connsiteX9" fmla="*/ 507404 w 556992"/>
                <a:gd name="connsiteY9" fmla="*/ 461787 h 954055"/>
                <a:gd name="connsiteX10" fmla="*/ 549369 w 556992"/>
                <a:gd name="connsiteY10" fmla="*/ 432863 h 954055"/>
                <a:gd name="connsiteX11" fmla="*/ 463981 w 556992"/>
                <a:gd name="connsiteY11" fmla="*/ 225647 h 954055"/>
                <a:gd name="connsiteX12" fmla="*/ 521075 w 556992"/>
                <a:gd name="connsiteY12" fmla="*/ 47274 h 954055"/>
                <a:gd name="connsiteX13" fmla="*/ 259080 w 556992"/>
                <a:gd name="connsiteY13" fmla="*/ 0 h 954055"/>
                <a:gd name="connsiteX0" fmla="*/ 259080 w 556992"/>
                <a:gd name="connsiteY0" fmla="*/ 0 h 954055"/>
                <a:gd name="connsiteX1" fmla="*/ 190972 w 556992"/>
                <a:gd name="connsiteY1" fmla="*/ 225947 h 954055"/>
                <a:gd name="connsiteX2" fmla="*/ 112843 w 556992"/>
                <a:gd name="connsiteY2" fmla="*/ 413035 h 954055"/>
                <a:gd name="connsiteX3" fmla="*/ 0 w 556992"/>
                <a:gd name="connsiteY3" fmla="*/ 576087 h 954055"/>
                <a:gd name="connsiteX4" fmla="*/ 9188 w 556992"/>
                <a:gd name="connsiteY4" fmla="*/ 624919 h 954055"/>
                <a:gd name="connsiteX5" fmla="*/ 321608 w 556992"/>
                <a:gd name="connsiteY5" fmla="*/ 954055 h 954055"/>
                <a:gd name="connsiteX6" fmla="*/ 381000 w 556992"/>
                <a:gd name="connsiteY6" fmla="*/ 736186 h 954055"/>
                <a:gd name="connsiteX7" fmla="*/ 526339 w 556992"/>
                <a:gd name="connsiteY7" fmla="*/ 671688 h 954055"/>
                <a:gd name="connsiteX8" fmla="*/ 556989 w 556992"/>
                <a:gd name="connsiteY8" fmla="*/ 594675 h 954055"/>
                <a:gd name="connsiteX9" fmla="*/ 507404 w 556992"/>
                <a:gd name="connsiteY9" fmla="*/ 461787 h 954055"/>
                <a:gd name="connsiteX10" fmla="*/ 549369 w 556992"/>
                <a:gd name="connsiteY10" fmla="*/ 432863 h 954055"/>
                <a:gd name="connsiteX11" fmla="*/ 463981 w 556992"/>
                <a:gd name="connsiteY11" fmla="*/ 225647 h 954055"/>
                <a:gd name="connsiteX12" fmla="*/ 521075 w 556992"/>
                <a:gd name="connsiteY12" fmla="*/ 47274 h 954055"/>
                <a:gd name="connsiteX13" fmla="*/ 259080 w 556992"/>
                <a:gd name="connsiteY13" fmla="*/ 0 h 954055"/>
                <a:gd name="connsiteX0" fmla="*/ 259080 w 556989"/>
                <a:gd name="connsiteY0" fmla="*/ 0 h 954055"/>
                <a:gd name="connsiteX1" fmla="*/ 190972 w 556989"/>
                <a:gd name="connsiteY1" fmla="*/ 225947 h 954055"/>
                <a:gd name="connsiteX2" fmla="*/ 112843 w 556989"/>
                <a:gd name="connsiteY2" fmla="*/ 413035 h 954055"/>
                <a:gd name="connsiteX3" fmla="*/ 0 w 556989"/>
                <a:gd name="connsiteY3" fmla="*/ 576087 h 954055"/>
                <a:gd name="connsiteX4" fmla="*/ 9188 w 556989"/>
                <a:gd name="connsiteY4" fmla="*/ 624919 h 954055"/>
                <a:gd name="connsiteX5" fmla="*/ 321608 w 556989"/>
                <a:gd name="connsiteY5" fmla="*/ 954055 h 954055"/>
                <a:gd name="connsiteX6" fmla="*/ 381000 w 556989"/>
                <a:gd name="connsiteY6" fmla="*/ 736186 h 954055"/>
                <a:gd name="connsiteX7" fmla="*/ 526339 w 556989"/>
                <a:gd name="connsiteY7" fmla="*/ 671688 h 954055"/>
                <a:gd name="connsiteX8" fmla="*/ 556989 w 556989"/>
                <a:gd name="connsiteY8" fmla="*/ 594675 h 954055"/>
                <a:gd name="connsiteX9" fmla="*/ 507404 w 556989"/>
                <a:gd name="connsiteY9" fmla="*/ 461787 h 954055"/>
                <a:gd name="connsiteX10" fmla="*/ 549369 w 556989"/>
                <a:gd name="connsiteY10" fmla="*/ 432863 h 954055"/>
                <a:gd name="connsiteX11" fmla="*/ 463981 w 556989"/>
                <a:gd name="connsiteY11" fmla="*/ 225647 h 954055"/>
                <a:gd name="connsiteX12" fmla="*/ 521075 w 556989"/>
                <a:gd name="connsiteY12" fmla="*/ 47274 h 954055"/>
                <a:gd name="connsiteX13" fmla="*/ 259080 w 556989"/>
                <a:gd name="connsiteY13" fmla="*/ 0 h 954055"/>
                <a:gd name="connsiteX0" fmla="*/ 259080 w 550098"/>
                <a:gd name="connsiteY0" fmla="*/ 0 h 954055"/>
                <a:gd name="connsiteX1" fmla="*/ 190972 w 550098"/>
                <a:gd name="connsiteY1" fmla="*/ 225947 h 954055"/>
                <a:gd name="connsiteX2" fmla="*/ 112843 w 550098"/>
                <a:gd name="connsiteY2" fmla="*/ 413035 h 954055"/>
                <a:gd name="connsiteX3" fmla="*/ 0 w 550098"/>
                <a:gd name="connsiteY3" fmla="*/ 576087 h 954055"/>
                <a:gd name="connsiteX4" fmla="*/ 9188 w 550098"/>
                <a:gd name="connsiteY4" fmla="*/ 624919 h 954055"/>
                <a:gd name="connsiteX5" fmla="*/ 321608 w 550098"/>
                <a:gd name="connsiteY5" fmla="*/ 954055 h 954055"/>
                <a:gd name="connsiteX6" fmla="*/ 381000 w 550098"/>
                <a:gd name="connsiteY6" fmla="*/ 736186 h 954055"/>
                <a:gd name="connsiteX7" fmla="*/ 526339 w 550098"/>
                <a:gd name="connsiteY7" fmla="*/ 671688 h 954055"/>
                <a:gd name="connsiteX8" fmla="*/ 550098 w 550098"/>
                <a:gd name="connsiteY8" fmla="*/ 600740 h 954055"/>
                <a:gd name="connsiteX9" fmla="*/ 507404 w 550098"/>
                <a:gd name="connsiteY9" fmla="*/ 461787 h 954055"/>
                <a:gd name="connsiteX10" fmla="*/ 549369 w 550098"/>
                <a:gd name="connsiteY10" fmla="*/ 432863 h 954055"/>
                <a:gd name="connsiteX11" fmla="*/ 463981 w 550098"/>
                <a:gd name="connsiteY11" fmla="*/ 225647 h 954055"/>
                <a:gd name="connsiteX12" fmla="*/ 521075 w 550098"/>
                <a:gd name="connsiteY12" fmla="*/ 47274 h 954055"/>
                <a:gd name="connsiteX13" fmla="*/ 259080 w 550098"/>
                <a:gd name="connsiteY13" fmla="*/ 0 h 954055"/>
                <a:gd name="connsiteX0" fmla="*/ 259080 w 550098"/>
                <a:gd name="connsiteY0" fmla="*/ 0 h 954055"/>
                <a:gd name="connsiteX1" fmla="*/ 190972 w 550098"/>
                <a:gd name="connsiteY1" fmla="*/ 225947 h 954055"/>
                <a:gd name="connsiteX2" fmla="*/ 112843 w 550098"/>
                <a:gd name="connsiteY2" fmla="*/ 413035 h 954055"/>
                <a:gd name="connsiteX3" fmla="*/ 0 w 550098"/>
                <a:gd name="connsiteY3" fmla="*/ 576087 h 954055"/>
                <a:gd name="connsiteX4" fmla="*/ 9188 w 550098"/>
                <a:gd name="connsiteY4" fmla="*/ 624919 h 954055"/>
                <a:gd name="connsiteX5" fmla="*/ 321608 w 550098"/>
                <a:gd name="connsiteY5" fmla="*/ 954055 h 954055"/>
                <a:gd name="connsiteX6" fmla="*/ 381000 w 550098"/>
                <a:gd name="connsiteY6" fmla="*/ 736186 h 954055"/>
                <a:gd name="connsiteX7" fmla="*/ 434457 w 550098"/>
                <a:gd name="connsiteY7" fmla="*/ 702010 h 954055"/>
                <a:gd name="connsiteX8" fmla="*/ 526339 w 550098"/>
                <a:gd name="connsiteY8" fmla="*/ 671688 h 954055"/>
                <a:gd name="connsiteX9" fmla="*/ 550098 w 550098"/>
                <a:gd name="connsiteY9" fmla="*/ 600740 h 954055"/>
                <a:gd name="connsiteX10" fmla="*/ 507404 w 550098"/>
                <a:gd name="connsiteY10" fmla="*/ 461787 h 954055"/>
                <a:gd name="connsiteX11" fmla="*/ 549369 w 550098"/>
                <a:gd name="connsiteY11" fmla="*/ 432863 h 954055"/>
                <a:gd name="connsiteX12" fmla="*/ 463981 w 550098"/>
                <a:gd name="connsiteY12" fmla="*/ 225647 h 954055"/>
                <a:gd name="connsiteX13" fmla="*/ 521075 w 550098"/>
                <a:gd name="connsiteY13" fmla="*/ 47274 h 954055"/>
                <a:gd name="connsiteX14" fmla="*/ 259080 w 550098"/>
                <a:gd name="connsiteY14" fmla="*/ 0 h 95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0098" h="954055">
                  <a:moveTo>
                    <a:pt x="259080" y="0"/>
                  </a:moveTo>
                  <a:cubicBezTo>
                    <a:pt x="231017" y="78348"/>
                    <a:pt x="219035" y="147599"/>
                    <a:pt x="190972" y="225947"/>
                  </a:cubicBezTo>
                  <a:lnTo>
                    <a:pt x="112843" y="413035"/>
                  </a:lnTo>
                  <a:lnTo>
                    <a:pt x="0" y="576087"/>
                  </a:lnTo>
                  <a:lnTo>
                    <a:pt x="9188" y="624919"/>
                  </a:lnTo>
                  <a:lnTo>
                    <a:pt x="321608" y="954055"/>
                  </a:lnTo>
                  <a:lnTo>
                    <a:pt x="381000" y="736186"/>
                  </a:lnTo>
                  <a:cubicBezTo>
                    <a:pt x="398819" y="729848"/>
                    <a:pt x="416638" y="708348"/>
                    <a:pt x="434457" y="702010"/>
                  </a:cubicBezTo>
                  <a:lnTo>
                    <a:pt x="526339" y="671688"/>
                  </a:lnTo>
                  <a:lnTo>
                    <a:pt x="550098" y="600740"/>
                  </a:lnTo>
                  <a:lnTo>
                    <a:pt x="507404" y="461787"/>
                  </a:lnTo>
                  <a:lnTo>
                    <a:pt x="549369" y="432863"/>
                  </a:lnTo>
                  <a:lnTo>
                    <a:pt x="463981" y="225647"/>
                  </a:lnTo>
                  <a:lnTo>
                    <a:pt x="521075" y="47274"/>
                  </a:lnTo>
                  <a:lnTo>
                    <a:pt x="259080" y="0"/>
                  </a:lnTo>
                  <a:close/>
                </a:path>
              </a:pathLst>
            </a:cu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リーフォーム 97"/>
            <p:cNvSpPr/>
            <p:nvPr/>
          </p:nvSpPr>
          <p:spPr>
            <a:xfrm>
              <a:off x="6305177" y="3943218"/>
              <a:ext cx="861091" cy="672149"/>
            </a:xfrm>
            <a:custGeom>
              <a:avLst/>
              <a:gdLst>
                <a:gd name="connsiteX0" fmla="*/ 825500 w 825500"/>
                <a:gd name="connsiteY0" fmla="*/ 76200 h 685800"/>
                <a:gd name="connsiteX1" fmla="*/ 685800 w 825500"/>
                <a:gd name="connsiteY1" fmla="*/ 0 h 685800"/>
                <a:gd name="connsiteX2" fmla="*/ 558800 w 825500"/>
                <a:gd name="connsiteY2" fmla="*/ 139700 h 685800"/>
                <a:gd name="connsiteX3" fmla="*/ 0 w 825500"/>
                <a:gd name="connsiteY3" fmla="*/ 114300 h 685800"/>
                <a:gd name="connsiteX4" fmla="*/ 0 w 825500"/>
                <a:gd name="connsiteY4" fmla="*/ 431800 h 685800"/>
                <a:gd name="connsiteX5" fmla="*/ 127000 w 825500"/>
                <a:gd name="connsiteY5" fmla="*/ 457200 h 685800"/>
                <a:gd name="connsiteX6" fmla="*/ 508000 w 825500"/>
                <a:gd name="connsiteY6" fmla="*/ 685800 h 685800"/>
                <a:gd name="connsiteX7" fmla="*/ 622300 w 825500"/>
                <a:gd name="connsiteY7" fmla="*/ 520700 h 685800"/>
                <a:gd name="connsiteX8" fmla="*/ 584200 w 825500"/>
                <a:gd name="connsiteY8" fmla="*/ 469900 h 685800"/>
                <a:gd name="connsiteX9" fmla="*/ 825500 w 825500"/>
                <a:gd name="connsiteY9" fmla="*/ 76200 h 685800"/>
                <a:gd name="connsiteX0" fmla="*/ 825500 w 825500"/>
                <a:gd name="connsiteY0" fmla="*/ 76200 h 685800"/>
                <a:gd name="connsiteX1" fmla="*/ 685800 w 825500"/>
                <a:gd name="connsiteY1" fmla="*/ 0 h 685800"/>
                <a:gd name="connsiteX2" fmla="*/ 558800 w 825500"/>
                <a:gd name="connsiteY2" fmla="*/ 139700 h 685800"/>
                <a:gd name="connsiteX3" fmla="*/ 0 w 825500"/>
                <a:gd name="connsiteY3" fmla="*/ 114300 h 685800"/>
                <a:gd name="connsiteX4" fmla="*/ 0 w 825500"/>
                <a:gd name="connsiteY4" fmla="*/ 488950 h 685800"/>
                <a:gd name="connsiteX5" fmla="*/ 127000 w 825500"/>
                <a:gd name="connsiteY5" fmla="*/ 457200 h 685800"/>
                <a:gd name="connsiteX6" fmla="*/ 508000 w 825500"/>
                <a:gd name="connsiteY6" fmla="*/ 685800 h 685800"/>
                <a:gd name="connsiteX7" fmla="*/ 622300 w 825500"/>
                <a:gd name="connsiteY7" fmla="*/ 520700 h 685800"/>
                <a:gd name="connsiteX8" fmla="*/ 584200 w 825500"/>
                <a:gd name="connsiteY8" fmla="*/ 469900 h 685800"/>
                <a:gd name="connsiteX9" fmla="*/ 825500 w 825500"/>
                <a:gd name="connsiteY9" fmla="*/ 76200 h 685800"/>
                <a:gd name="connsiteX0" fmla="*/ 825500 w 825500"/>
                <a:gd name="connsiteY0" fmla="*/ 76200 h 685800"/>
                <a:gd name="connsiteX1" fmla="*/ 685800 w 825500"/>
                <a:gd name="connsiteY1" fmla="*/ 0 h 685800"/>
                <a:gd name="connsiteX2" fmla="*/ 558800 w 825500"/>
                <a:gd name="connsiteY2" fmla="*/ 139700 h 685800"/>
                <a:gd name="connsiteX3" fmla="*/ 0 w 825500"/>
                <a:gd name="connsiteY3" fmla="*/ 114300 h 685800"/>
                <a:gd name="connsiteX4" fmla="*/ 0 w 825500"/>
                <a:gd name="connsiteY4" fmla="*/ 488950 h 685800"/>
                <a:gd name="connsiteX5" fmla="*/ 127000 w 825500"/>
                <a:gd name="connsiteY5" fmla="*/ 482600 h 685800"/>
                <a:gd name="connsiteX6" fmla="*/ 508000 w 825500"/>
                <a:gd name="connsiteY6" fmla="*/ 685800 h 685800"/>
                <a:gd name="connsiteX7" fmla="*/ 622300 w 825500"/>
                <a:gd name="connsiteY7" fmla="*/ 520700 h 685800"/>
                <a:gd name="connsiteX8" fmla="*/ 584200 w 825500"/>
                <a:gd name="connsiteY8" fmla="*/ 469900 h 685800"/>
                <a:gd name="connsiteX9" fmla="*/ 825500 w 825500"/>
                <a:gd name="connsiteY9" fmla="*/ 76200 h 685800"/>
                <a:gd name="connsiteX0" fmla="*/ 825500 w 825500"/>
                <a:gd name="connsiteY0" fmla="*/ 76200 h 685800"/>
                <a:gd name="connsiteX1" fmla="*/ 685800 w 825500"/>
                <a:gd name="connsiteY1" fmla="*/ 0 h 685800"/>
                <a:gd name="connsiteX2" fmla="*/ 558800 w 825500"/>
                <a:gd name="connsiteY2" fmla="*/ 139700 h 685800"/>
                <a:gd name="connsiteX3" fmla="*/ 0 w 825500"/>
                <a:gd name="connsiteY3" fmla="*/ 114300 h 685800"/>
                <a:gd name="connsiteX4" fmla="*/ 0 w 825500"/>
                <a:gd name="connsiteY4" fmla="*/ 488950 h 685800"/>
                <a:gd name="connsiteX5" fmla="*/ 127000 w 825500"/>
                <a:gd name="connsiteY5" fmla="*/ 495300 h 685800"/>
                <a:gd name="connsiteX6" fmla="*/ 508000 w 825500"/>
                <a:gd name="connsiteY6" fmla="*/ 685800 h 685800"/>
                <a:gd name="connsiteX7" fmla="*/ 622300 w 825500"/>
                <a:gd name="connsiteY7" fmla="*/ 520700 h 685800"/>
                <a:gd name="connsiteX8" fmla="*/ 584200 w 825500"/>
                <a:gd name="connsiteY8" fmla="*/ 469900 h 685800"/>
                <a:gd name="connsiteX9" fmla="*/ 825500 w 825500"/>
                <a:gd name="connsiteY9" fmla="*/ 76200 h 685800"/>
                <a:gd name="connsiteX0" fmla="*/ 827941 w 827941"/>
                <a:gd name="connsiteY0" fmla="*/ 76200 h 685800"/>
                <a:gd name="connsiteX1" fmla="*/ 688241 w 827941"/>
                <a:gd name="connsiteY1" fmla="*/ 0 h 685800"/>
                <a:gd name="connsiteX2" fmla="*/ 561241 w 827941"/>
                <a:gd name="connsiteY2" fmla="*/ 139700 h 685800"/>
                <a:gd name="connsiteX3" fmla="*/ 0 w 827941"/>
                <a:gd name="connsiteY3" fmla="*/ 123954 h 685800"/>
                <a:gd name="connsiteX4" fmla="*/ 2441 w 827941"/>
                <a:gd name="connsiteY4" fmla="*/ 488950 h 685800"/>
                <a:gd name="connsiteX5" fmla="*/ 129441 w 827941"/>
                <a:gd name="connsiteY5" fmla="*/ 495300 h 685800"/>
                <a:gd name="connsiteX6" fmla="*/ 510441 w 827941"/>
                <a:gd name="connsiteY6" fmla="*/ 685800 h 685800"/>
                <a:gd name="connsiteX7" fmla="*/ 624741 w 827941"/>
                <a:gd name="connsiteY7" fmla="*/ 520700 h 685800"/>
                <a:gd name="connsiteX8" fmla="*/ 586641 w 827941"/>
                <a:gd name="connsiteY8" fmla="*/ 469900 h 685800"/>
                <a:gd name="connsiteX9" fmla="*/ 827941 w 827941"/>
                <a:gd name="connsiteY9" fmla="*/ 76200 h 685800"/>
                <a:gd name="connsiteX0" fmla="*/ 837747 w 837747"/>
                <a:gd name="connsiteY0" fmla="*/ 76200 h 685800"/>
                <a:gd name="connsiteX1" fmla="*/ 698047 w 837747"/>
                <a:gd name="connsiteY1" fmla="*/ 0 h 685800"/>
                <a:gd name="connsiteX2" fmla="*/ 571047 w 837747"/>
                <a:gd name="connsiteY2" fmla="*/ 139700 h 685800"/>
                <a:gd name="connsiteX3" fmla="*/ 9806 w 837747"/>
                <a:gd name="connsiteY3" fmla="*/ 123954 h 685800"/>
                <a:gd name="connsiteX4" fmla="*/ 42 w 837747"/>
                <a:gd name="connsiteY4" fmla="*/ 498602 h 685800"/>
                <a:gd name="connsiteX5" fmla="*/ 139247 w 837747"/>
                <a:gd name="connsiteY5" fmla="*/ 495300 h 685800"/>
                <a:gd name="connsiteX6" fmla="*/ 520247 w 837747"/>
                <a:gd name="connsiteY6" fmla="*/ 685800 h 685800"/>
                <a:gd name="connsiteX7" fmla="*/ 634547 w 837747"/>
                <a:gd name="connsiteY7" fmla="*/ 520700 h 685800"/>
                <a:gd name="connsiteX8" fmla="*/ 596447 w 837747"/>
                <a:gd name="connsiteY8" fmla="*/ 469900 h 685800"/>
                <a:gd name="connsiteX9" fmla="*/ 837747 w 837747"/>
                <a:gd name="connsiteY9" fmla="*/ 76200 h 685800"/>
                <a:gd name="connsiteX0" fmla="*/ 837747 w 837747"/>
                <a:gd name="connsiteY0" fmla="*/ 76200 h 685800"/>
                <a:gd name="connsiteX1" fmla="*/ 698047 w 837747"/>
                <a:gd name="connsiteY1" fmla="*/ 0 h 685800"/>
                <a:gd name="connsiteX2" fmla="*/ 571047 w 837747"/>
                <a:gd name="connsiteY2" fmla="*/ 139700 h 685800"/>
                <a:gd name="connsiteX3" fmla="*/ 9806 w 837747"/>
                <a:gd name="connsiteY3" fmla="*/ 123954 h 685800"/>
                <a:gd name="connsiteX4" fmla="*/ 42 w 837747"/>
                <a:gd name="connsiteY4" fmla="*/ 498602 h 685800"/>
                <a:gd name="connsiteX5" fmla="*/ 149012 w 837747"/>
                <a:gd name="connsiteY5" fmla="*/ 521042 h 685800"/>
                <a:gd name="connsiteX6" fmla="*/ 520247 w 837747"/>
                <a:gd name="connsiteY6" fmla="*/ 685800 h 685800"/>
                <a:gd name="connsiteX7" fmla="*/ 634547 w 837747"/>
                <a:gd name="connsiteY7" fmla="*/ 520700 h 685800"/>
                <a:gd name="connsiteX8" fmla="*/ 596447 w 837747"/>
                <a:gd name="connsiteY8" fmla="*/ 469900 h 685800"/>
                <a:gd name="connsiteX9" fmla="*/ 837747 w 837747"/>
                <a:gd name="connsiteY9" fmla="*/ 76200 h 685800"/>
                <a:gd name="connsiteX0" fmla="*/ 837747 w 837747"/>
                <a:gd name="connsiteY0" fmla="*/ 76200 h 685800"/>
                <a:gd name="connsiteX1" fmla="*/ 698047 w 837747"/>
                <a:gd name="connsiteY1" fmla="*/ 0 h 685800"/>
                <a:gd name="connsiteX2" fmla="*/ 571047 w 837747"/>
                <a:gd name="connsiteY2" fmla="*/ 139700 h 685800"/>
                <a:gd name="connsiteX3" fmla="*/ 9806 w 837747"/>
                <a:gd name="connsiteY3" fmla="*/ 123954 h 685800"/>
                <a:gd name="connsiteX4" fmla="*/ 42 w 837747"/>
                <a:gd name="connsiteY4" fmla="*/ 498602 h 685800"/>
                <a:gd name="connsiteX5" fmla="*/ 149012 w 837747"/>
                <a:gd name="connsiteY5" fmla="*/ 521042 h 685800"/>
                <a:gd name="connsiteX6" fmla="*/ 228087 w 837747"/>
                <a:gd name="connsiteY6" fmla="*/ 533095 h 685800"/>
                <a:gd name="connsiteX7" fmla="*/ 520247 w 837747"/>
                <a:gd name="connsiteY7" fmla="*/ 685800 h 685800"/>
                <a:gd name="connsiteX8" fmla="*/ 634547 w 837747"/>
                <a:gd name="connsiteY8" fmla="*/ 520700 h 685800"/>
                <a:gd name="connsiteX9" fmla="*/ 596447 w 837747"/>
                <a:gd name="connsiteY9" fmla="*/ 469900 h 685800"/>
                <a:gd name="connsiteX10" fmla="*/ 837747 w 837747"/>
                <a:gd name="connsiteY10" fmla="*/ 76200 h 685800"/>
                <a:gd name="connsiteX0" fmla="*/ 837747 w 837747"/>
                <a:gd name="connsiteY0" fmla="*/ 7620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34547 w 837747"/>
                <a:gd name="connsiteY8" fmla="*/ 520700 h 714759"/>
                <a:gd name="connsiteX9" fmla="*/ 596447 w 837747"/>
                <a:gd name="connsiteY9" fmla="*/ 469900 h 714759"/>
                <a:gd name="connsiteX10" fmla="*/ 837747 w 837747"/>
                <a:gd name="connsiteY10" fmla="*/ 76200 h 714759"/>
                <a:gd name="connsiteX0" fmla="*/ 837747 w 837747"/>
                <a:gd name="connsiteY0" fmla="*/ 7620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96447 w 837747"/>
                <a:gd name="connsiteY9" fmla="*/ 469900 h 714759"/>
                <a:gd name="connsiteX10" fmla="*/ 837747 w 837747"/>
                <a:gd name="connsiteY10" fmla="*/ 76200 h 714759"/>
                <a:gd name="connsiteX0" fmla="*/ 837747 w 837747"/>
                <a:gd name="connsiteY0" fmla="*/ 7620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81801 w 837747"/>
                <a:gd name="connsiteY9" fmla="*/ 514947 h 714759"/>
                <a:gd name="connsiteX10" fmla="*/ 837747 w 837747"/>
                <a:gd name="connsiteY10" fmla="*/ 76200 h 714759"/>
                <a:gd name="connsiteX0" fmla="*/ 837747 w 837747"/>
                <a:gd name="connsiteY0" fmla="*/ 7620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81801 w 837747"/>
                <a:gd name="connsiteY9" fmla="*/ 514947 h 714759"/>
                <a:gd name="connsiteX10" fmla="*/ 837747 w 837747"/>
                <a:gd name="connsiteY10" fmla="*/ 76200 h 714759"/>
                <a:gd name="connsiteX0" fmla="*/ 837747 w 837747"/>
                <a:gd name="connsiteY0" fmla="*/ 63330 h 714759"/>
                <a:gd name="connsiteX1" fmla="*/ 698047 w 837747"/>
                <a:gd name="connsiteY1" fmla="*/ 0 h 714759"/>
                <a:gd name="connsiteX2" fmla="*/ 571047 w 837747"/>
                <a:gd name="connsiteY2" fmla="*/ 139700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81801 w 837747"/>
                <a:gd name="connsiteY9" fmla="*/ 514947 h 714759"/>
                <a:gd name="connsiteX10" fmla="*/ 837747 w 837747"/>
                <a:gd name="connsiteY10" fmla="*/ 63330 h 714759"/>
                <a:gd name="connsiteX0" fmla="*/ 837747 w 837747"/>
                <a:gd name="connsiteY0" fmla="*/ 63330 h 714759"/>
                <a:gd name="connsiteX1" fmla="*/ 698047 w 837747"/>
                <a:gd name="connsiteY1" fmla="*/ 0 h 714759"/>
                <a:gd name="connsiteX2" fmla="*/ 590576 w 837747"/>
                <a:gd name="connsiteY2" fmla="*/ 130047 h 714759"/>
                <a:gd name="connsiteX3" fmla="*/ 9806 w 837747"/>
                <a:gd name="connsiteY3" fmla="*/ 123954 h 714759"/>
                <a:gd name="connsiteX4" fmla="*/ 42 w 837747"/>
                <a:gd name="connsiteY4" fmla="*/ 498602 h 714759"/>
                <a:gd name="connsiteX5" fmla="*/ 149012 w 837747"/>
                <a:gd name="connsiteY5" fmla="*/ 521042 h 714759"/>
                <a:gd name="connsiteX6" fmla="*/ 228087 w 837747"/>
                <a:gd name="connsiteY6" fmla="*/ 533095 h 714759"/>
                <a:gd name="connsiteX7" fmla="*/ 512924 w 837747"/>
                <a:gd name="connsiteY7" fmla="*/ 714759 h 714759"/>
                <a:gd name="connsiteX8" fmla="*/ 612577 w 837747"/>
                <a:gd name="connsiteY8" fmla="*/ 549659 h 714759"/>
                <a:gd name="connsiteX9" fmla="*/ 581801 w 837747"/>
                <a:gd name="connsiteY9" fmla="*/ 514947 h 714759"/>
                <a:gd name="connsiteX10" fmla="*/ 837747 w 837747"/>
                <a:gd name="connsiteY10" fmla="*/ 63330 h 714759"/>
                <a:gd name="connsiteX0" fmla="*/ 837747 w 837747"/>
                <a:gd name="connsiteY0" fmla="*/ 76201 h 727630"/>
                <a:gd name="connsiteX1" fmla="*/ 690724 w 837747"/>
                <a:gd name="connsiteY1" fmla="*/ 0 h 727630"/>
                <a:gd name="connsiteX2" fmla="*/ 590576 w 837747"/>
                <a:gd name="connsiteY2" fmla="*/ 142918 h 727630"/>
                <a:gd name="connsiteX3" fmla="*/ 9806 w 837747"/>
                <a:gd name="connsiteY3" fmla="*/ 136825 h 727630"/>
                <a:gd name="connsiteX4" fmla="*/ 42 w 837747"/>
                <a:gd name="connsiteY4" fmla="*/ 511473 h 727630"/>
                <a:gd name="connsiteX5" fmla="*/ 149012 w 837747"/>
                <a:gd name="connsiteY5" fmla="*/ 533913 h 727630"/>
                <a:gd name="connsiteX6" fmla="*/ 228087 w 837747"/>
                <a:gd name="connsiteY6" fmla="*/ 545966 h 727630"/>
                <a:gd name="connsiteX7" fmla="*/ 512924 w 837747"/>
                <a:gd name="connsiteY7" fmla="*/ 727630 h 727630"/>
                <a:gd name="connsiteX8" fmla="*/ 612577 w 837747"/>
                <a:gd name="connsiteY8" fmla="*/ 562530 h 727630"/>
                <a:gd name="connsiteX9" fmla="*/ 581801 w 837747"/>
                <a:gd name="connsiteY9" fmla="*/ 527818 h 727630"/>
                <a:gd name="connsiteX10" fmla="*/ 837747 w 837747"/>
                <a:gd name="connsiteY10" fmla="*/ 76201 h 72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747" h="727630">
                  <a:moveTo>
                    <a:pt x="837747" y="76201"/>
                  </a:moveTo>
                  <a:lnTo>
                    <a:pt x="690724" y="0"/>
                  </a:lnTo>
                  <a:lnTo>
                    <a:pt x="590576" y="142918"/>
                  </a:lnTo>
                  <a:lnTo>
                    <a:pt x="9806" y="136825"/>
                  </a:lnTo>
                  <a:cubicBezTo>
                    <a:pt x="10620" y="258490"/>
                    <a:pt x="-772" y="389808"/>
                    <a:pt x="42" y="511473"/>
                  </a:cubicBezTo>
                  <a:lnTo>
                    <a:pt x="149012" y="533913"/>
                  </a:lnTo>
                  <a:cubicBezTo>
                    <a:pt x="169675" y="544366"/>
                    <a:pt x="207424" y="535513"/>
                    <a:pt x="228087" y="545966"/>
                  </a:cubicBezTo>
                  <a:lnTo>
                    <a:pt x="512924" y="727630"/>
                  </a:lnTo>
                  <a:lnTo>
                    <a:pt x="612577" y="562530"/>
                  </a:lnTo>
                  <a:lnTo>
                    <a:pt x="581801" y="527818"/>
                  </a:lnTo>
                  <a:cubicBezTo>
                    <a:pt x="679322" y="397657"/>
                    <a:pt x="752432" y="222450"/>
                    <a:pt x="837747" y="76201"/>
                  </a:cubicBezTo>
                  <a:close/>
                </a:path>
              </a:pathLst>
            </a:cu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98"/>
            <p:cNvSpPr/>
            <p:nvPr/>
          </p:nvSpPr>
          <p:spPr>
            <a:xfrm>
              <a:off x="6284626" y="4466299"/>
              <a:ext cx="525669" cy="721931"/>
            </a:xfrm>
            <a:custGeom>
              <a:avLst/>
              <a:gdLst>
                <a:gd name="connsiteX0" fmla="*/ 12700 w 457200"/>
                <a:gd name="connsiteY0" fmla="*/ 0 h 717550"/>
                <a:gd name="connsiteX1" fmla="*/ 120650 w 457200"/>
                <a:gd name="connsiteY1" fmla="*/ 12700 h 717550"/>
                <a:gd name="connsiteX2" fmla="*/ 457200 w 457200"/>
                <a:gd name="connsiteY2" fmla="*/ 190500 h 717550"/>
                <a:gd name="connsiteX3" fmla="*/ 158750 w 457200"/>
                <a:gd name="connsiteY3" fmla="*/ 692150 h 717550"/>
                <a:gd name="connsiteX4" fmla="*/ 0 w 457200"/>
                <a:gd name="connsiteY4" fmla="*/ 717550 h 717550"/>
                <a:gd name="connsiteX5" fmla="*/ 12700 w 457200"/>
                <a:gd name="connsiteY5" fmla="*/ 0 h 717550"/>
                <a:gd name="connsiteX0" fmla="*/ 28505 w 473005"/>
                <a:gd name="connsiteY0" fmla="*/ 0 h 758127"/>
                <a:gd name="connsiteX1" fmla="*/ 136455 w 473005"/>
                <a:gd name="connsiteY1" fmla="*/ 12700 h 758127"/>
                <a:gd name="connsiteX2" fmla="*/ 473005 w 473005"/>
                <a:gd name="connsiteY2" fmla="*/ 190500 h 758127"/>
                <a:gd name="connsiteX3" fmla="*/ 174555 w 473005"/>
                <a:gd name="connsiteY3" fmla="*/ 692150 h 758127"/>
                <a:gd name="connsiteX4" fmla="*/ 0 w 473005"/>
                <a:gd name="connsiteY4" fmla="*/ 758127 h 758127"/>
                <a:gd name="connsiteX5" fmla="*/ 28505 w 473005"/>
                <a:gd name="connsiteY5" fmla="*/ 0 h 758127"/>
                <a:gd name="connsiteX0" fmla="*/ 28505 w 473005"/>
                <a:gd name="connsiteY0" fmla="*/ 0 h 760194"/>
                <a:gd name="connsiteX1" fmla="*/ 136455 w 473005"/>
                <a:gd name="connsiteY1" fmla="*/ 12700 h 760194"/>
                <a:gd name="connsiteX2" fmla="*/ 473005 w 473005"/>
                <a:gd name="connsiteY2" fmla="*/ 190500 h 760194"/>
                <a:gd name="connsiteX3" fmla="*/ 147462 w 473005"/>
                <a:gd name="connsiteY3" fmla="*/ 757700 h 760194"/>
                <a:gd name="connsiteX4" fmla="*/ 0 w 473005"/>
                <a:gd name="connsiteY4" fmla="*/ 758127 h 760194"/>
                <a:gd name="connsiteX5" fmla="*/ 28505 w 473005"/>
                <a:gd name="connsiteY5" fmla="*/ 0 h 760194"/>
                <a:gd name="connsiteX0" fmla="*/ 28505 w 473005"/>
                <a:gd name="connsiteY0" fmla="*/ 0 h 760194"/>
                <a:gd name="connsiteX1" fmla="*/ 136455 w 473005"/>
                <a:gd name="connsiteY1" fmla="*/ 12700 h 760194"/>
                <a:gd name="connsiteX2" fmla="*/ 229447 w 473005"/>
                <a:gd name="connsiteY2" fmla="*/ 20894 h 760194"/>
                <a:gd name="connsiteX3" fmla="*/ 473005 w 473005"/>
                <a:gd name="connsiteY3" fmla="*/ 190500 h 760194"/>
                <a:gd name="connsiteX4" fmla="*/ 147462 w 473005"/>
                <a:gd name="connsiteY4" fmla="*/ 757700 h 760194"/>
                <a:gd name="connsiteX5" fmla="*/ 0 w 473005"/>
                <a:gd name="connsiteY5" fmla="*/ 758127 h 760194"/>
                <a:gd name="connsiteX6" fmla="*/ 28505 w 473005"/>
                <a:gd name="connsiteY6" fmla="*/ 0 h 760194"/>
                <a:gd name="connsiteX0" fmla="*/ 28505 w 473005"/>
                <a:gd name="connsiteY0" fmla="*/ 0 h 760194"/>
                <a:gd name="connsiteX1" fmla="*/ 229447 w 473005"/>
                <a:gd name="connsiteY1" fmla="*/ 20894 h 760194"/>
                <a:gd name="connsiteX2" fmla="*/ 473005 w 473005"/>
                <a:gd name="connsiteY2" fmla="*/ 190500 h 760194"/>
                <a:gd name="connsiteX3" fmla="*/ 147462 w 473005"/>
                <a:gd name="connsiteY3" fmla="*/ 757700 h 760194"/>
                <a:gd name="connsiteX4" fmla="*/ 0 w 473005"/>
                <a:gd name="connsiteY4" fmla="*/ 758127 h 760194"/>
                <a:gd name="connsiteX5" fmla="*/ 28505 w 473005"/>
                <a:gd name="connsiteY5" fmla="*/ 0 h 760194"/>
                <a:gd name="connsiteX0" fmla="*/ 17215 w 473005"/>
                <a:gd name="connsiteY0" fmla="*/ 0 h 760194"/>
                <a:gd name="connsiteX1" fmla="*/ 229447 w 473005"/>
                <a:gd name="connsiteY1" fmla="*/ 20894 h 760194"/>
                <a:gd name="connsiteX2" fmla="*/ 473005 w 473005"/>
                <a:gd name="connsiteY2" fmla="*/ 190500 h 760194"/>
                <a:gd name="connsiteX3" fmla="*/ 147462 w 473005"/>
                <a:gd name="connsiteY3" fmla="*/ 757700 h 760194"/>
                <a:gd name="connsiteX4" fmla="*/ 0 w 473005"/>
                <a:gd name="connsiteY4" fmla="*/ 758127 h 760194"/>
                <a:gd name="connsiteX5" fmla="*/ 17215 w 473005"/>
                <a:gd name="connsiteY5" fmla="*/ 0 h 760194"/>
                <a:gd name="connsiteX0" fmla="*/ 17215 w 473005"/>
                <a:gd name="connsiteY0" fmla="*/ 0 h 758127"/>
                <a:gd name="connsiteX1" fmla="*/ 229447 w 473005"/>
                <a:gd name="connsiteY1" fmla="*/ 20894 h 758127"/>
                <a:gd name="connsiteX2" fmla="*/ 473005 w 473005"/>
                <a:gd name="connsiteY2" fmla="*/ 190500 h 758127"/>
                <a:gd name="connsiteX3" fmla="*/ 147462 w 473005"/>
                <a:gd name="connsiteY3" fmla="*/ 757700 h 758127"/>
                <a:gd name="connsiteX4" fmla="*/ 0 w 473005"/>
                <a:gd name="connsiteY4" fmla="*/ 758127 h 758127"/>
                <a:gd name="connsiteX5" fmla="*/ 17215 w 473005"/>
                <a:gd name="connsiteY5" fmla="*/ 0 h 7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005" h="758127">
                  <a:moveTo>
                    <a:pt x="17215" y="0"/>
                  </a:moveTo>
                  <a:lnTo>
                    <a:pt x="229447" y="20894"/>
                  </a:lnTo>
                  <a:lnTo>
                    <a:pt x="473005" y="190500"/>
                  </a:lnTo>
                  <a:lnTo>
                    <a:pt x="147462" y="757700"/>
                  </a:lnTo>
                  <a:lnTo>
                    <a:pt x="0" y="758127"/>
                  </a:lnTo>
                  <a:cubicBezTo>
                    <a:pt x="2117" y="533760"/>
                    <a:pt x="8748" y="268817"/>
                    <a:pt x="17215" y="0"/>
                  </a:cubicBezTo>
                  <a:close/>
                </a:path>
              </a:pathLst>
            </a:cu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100"/>
            <p:cNvSpPr/>
            <p:nvPr/>
          </p:nvSpPr>
          <p:spPr>
            <a:xfrm>
              <a:off x="5464603" y="4054363"/>
              <a:ext cx="819923" cy="536686"/>
            </a:xfrm>
            <a:custGeom>
              <a:avLst/>
              <a:gdLst>
                <a:gd name="connsiteX0" fmla="*/ 806450 w 806450"/>
                <a:gd name="connsiteY0" fmla="*/ 546100 h 546100"/>
                <a:gd name="connsiteX1" fmla="*/ 800100 w 806450"/>
                <a:gd name="connsiteY1" fmla="*/ 19050 h 546100"/>
                <a:gd name="connsiteX2" fmla="*/ 0 w 806450"/>
                <a:gd name="connsiteY2" fmla="*/ 0 h 546100"/>
                <a:gd name="connsiteX3" fmla="*/ 0 w 806450"/>
                <a:gd name="connsiteY3" fmla="*/ 114300 h 546100"/>
                <a:gd name="connsiteX4" fmla="*/ 82550 w 806450"/>
                <a:gd name="connsiteY4" fmla="*/ 215900 h 546100"/>
                <a:gd name="connsiteX5" fmla="*/ 88900 w 806450"/>
                <a:gd name="connsiteY5" fmla="*/ 260350 h 546100"/>
                <a:gd name="connsiteX6" fmla="*/ 539750 w 806450"/>
                <a:gd name="connsiteY6" fmla="*/ 285750 h 546100"/>
                <a:gd name="connsiteX7" fmla="*/ 552450 w 806450"/>
                <a:gd name="connsiteY7" fmla="*/ 539750 h 546100"/>
                <a:gd name="connsiteX8" fmla="*/ 806450 w 806450"/>
                <a:gd name="connsiteY8" fmla="*/ 546100 h 546100"/>
                <a:gd name="connsiteX0" fmla="*/ 806450 w 806450"/>
                <a:gd name="connsiteY0" fmla="*/ 527049 h 527049"/>
                <a:gd name="connsiteX1" fmla="*/ 800100 w 806450"/>
                <a:gd name="connsiteY1" fmla="*/ -1 h 527049"/>
                <a:gd name="connsiteX2" fmla="*/ 0 w 806450"/>
                <a:gd name="connsiteY2" fmla="*/ 15557 h 527049"/>
                <a:gd name="connsiteX3" fmla="*/ 0 w 806450"/>
                <a:gd name="connsiteY3" fmla="*/ 95249 h 527049"/>
                <a:gd name="connsiteX4" fmla="*/ 82550 w 806450"/>
                <a:gd name="connsiteY4" fmla="*/ 196849 h 527049"/>
                <a:gd name="connsiteX5" fmla="*/ 88900 w 806450"/>
                <a:gd name="connsiteY5" fmla="*/ 241299 h 527049"/>
                <a:gd name="connsiteX6" fmla="*/ 539750 w 806450"/>
                <a:gd name="connsiteY6" fmla="*/ 266699 h 527049"/>
                <a:gd name="connsiteX7" fmla="*/ 552450 w 806450"/>
                <a:gd name="connsiteY7" fmla="*/ 520699 h 527049"/>
                <a:gd name="connsiteX8" fmla="*/ 806450 w 806450"/>
                <a:gd name="connsiteY8" fmla="*/ 527049 h 527049"/>
                <a:gd name="connsiteX0" fmla="*/ 806450 w 810387"/>
                <a:gd name="connsiteY0" fmla="*/ 511492 h 511492"/>
                <a:gd name="connsiteX1" fmla="*/ 810020 w 810387"/>
                <a:gd name="connsiteY1" fmla="*/ 9611 h 511492"/>
                <a:gd name="connsiteX2" fmla="*/ 0 w 810387"/>
                <a:gd name="connsiteY2" fmla="*/ 0 h 511492"/>
                <a:gd name="connsiteX3" fmla="*/ 0 w 810387"/>
                <a:gd name="connsiteY3" fmla="*/ 79692 h 511492"/>
                <a:gd name="connsiteX4" fmla="*/ 82550 w 810387"/>
                <a:gd name="connsiteY4" fmla="*/ 181292 h 511492"/>
                <a:gd name="connsiteX5" fmla="*/ 88900 w 810387"/>
                <a:gd name="connsiteY5" fmla="*/ 225742 h 511492"/>
                <a:gd name="connsiteX6" fmla="*/ 539750 w 810387"/>
                <a:gd name="connsiteY6" fmla="*/ 251142 h 511492"/>
                <a:gd name="connsiteX7" fmla="*/ 552450 w 810387"/>
                <a:gd name="connsiteY7" fmla="*/ 505142 h 511492"/>
                <a:gd name="connsiteX8" fmla="*/ 806450 w 810387"/>
                <a:gd name="connsiteY8" fmla="*/ 511492 h 511492"/>
                <a:gd name="connsiteX0" fmla="*/ 806450 w 810387"/>
                <a:gd name="connsiteY0" fmla="*/ 561830 h 561830"/>
                <a:gd name="connsiteX1" fmla="*/ 810020 w 810387"/>
                <a:gd name="connsiteY1" fmla="*/ 9611 h 561830"/>
                <a:gd name="connsiteX2" fmla="*/ 0 w 810387"/>
                <a:gd name="connsiteY2" fmla="*/ 0 h 561830"/>
                <a:gd name="connsiteX3" fmla="*/ 0 w 810387"/>
                <a:gd name="connsiteY3" fmla="*/ 79692 h 561830"/>
                <a:gd name="connsiteX4" fmla="*/ 82550 w 810387"/>
                <a:gd name="connsiteY4" fmla="*/ 181292 h 561830"/>
                <a:gd name="connsiteX5" fmla="*/ 88900 w 810387"/>
                <a:gd name="connsiteY5" fmla="*/ 225742 h 561830"/>
                <a:gd name="connsiteX6" fmla="*/ 539750 w 810387"/>
                <a:gd name="connsiteY6" fmla="*/ 251142 h 561830"/>
                <a:gd name="connsiteX7" fmla="*/ 552450 w 810387"/>
                <a:gd name="connsiteY7" fmla="*/ 505142 h 561830"/>
                <a:gd name="connsiteX8" fmla="*/ 806450 w 810387"/>
                <a:gd name="connsiteY8" fmla="*/ 561830 h 561830"/>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82550 w 810387"/>
                <a:gd name="connsiteY4" fmla="*/ 181292 h 568065"/>
                <a:gd name="connsiteX5" fmla="*/ 88900 w 810387"/>
                <a:gd name="connsiteY5" fmla="*/ 225742 h 568065"/>
                <a:gd name="connsiteX6" fmla="*/ 539750 w 810387"/>
                <a:gd name="connsiteY6" fmla="*/ 251142 h 568065"/>
                <a:gd name="connsiteX7" fmla="*/ 549970 w 810387"/>
                <a:gd name="connsiteY7" fmla="*/ 568065 h 568065"/>
                <a:gd name="connsiteX8" fmla="*/ 806450 w 810387"/>
                <a:gd name="connsiteY8" fmla="*/ 561830 h 568065"/>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82550 w 810387"/>
                <a:gd name="connsiteY4" fmla="*/ 181292 h 568065"/>
                <a:gd name="connsiteX5" fmla="*/ 88900 w 810387"/>
                <a:gd name="connsiteY5" fmla="*/ 225742 h 568065"/>
                <a:gd name="connsiteX6" fmla="*/ 534790 w 810387"/>
                <a:gd name="connsiteY6" fmla="*/ 292043 h 568065"/>
                <a:gd name="connsiteX7" fmla="*/ 549970 w 810387"/>
                <a:gd name="connsiteY7" fmla="*/ 568065 h 568065"/>
                <a:gd name="connsiteX8" fmla="*/ 806450 w 810387"/>
                <a:gd name="connsiteY8" fmla="*/ 561830 h 568065"/>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82550 w 810387"/>
                <a:gd name="connsiteY4" fmla="*/ 181292 h 568065"/>
                <a:gd name="connsiteX5" fmla="*/ 88900 w 810387"/>
                <a:gd name="connsiteY5" fmla="*/ 225742 h 568065"/>
                <a:gd name="connsiteX6" fmla="*/ 532310 w 810387"/>
                <a:gd name="connsiteY6" fmla="*/ 266874 h 568065"/>
                <a:gd name="connsiteX7" fmla="*/ 549970 w 810387"/>
                <a:gd name="connsiteY7" fmla="*/ 568065 h 568065"/>
                <a:gd name="connsiteX8" fmla="*/ 806450 w 810387"/>
                <a:gd name="connsiteY8" fmla="*/ 561830 h 568065"/>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82550 w 810387"/>
                <a:gd name="connsiteY4" fmla="*/ 181292 h 568065"/>
                <a:gd name="connsiteX5" fmla="*/ 88900 w 810387"/>
                <a:gd name="connsiteY5" fmla="*/ 260350 h 568065"/>
                <a:gd name="connsiteX6" fmla="*/ 532310 w 810387"/>
                <a:gd name="connsiteY6" fmla="*/ 266874 h 568065"/>
                <a:gd name="connsiteX7" fmla="*/ 549970 w 810387"/>
                <a:gd name="connsiteY7" fmla="*/ 568065 h 568065"/>
                <a:gd name="connsiteX8" fmla="*/ 806450 w 810387"/>
                <a:gd name="connsiteY8" fmla="*/ 561830 h 568065"/>
                <a:gd name="connsiteX0" fmla="*/ 806450 w 810387"/>
                <a:gd name="connsiteY0" fmla="*/ 561830 h 568065"/>
                <a:gd name="connsiteX1" fmla="*/ 810020 w 810387"/>
                <a:gd name="connsiteY1" fmla="*/ 9611 h 568065"/>
                <a:gd name="connsiteX2" fmla="*/ 0 w 810387"/>
                <a:gd name="connsiteY2" fmla="*/ 0 h 568065"/>
                <a:gd name="connsiteX3" fmla="*/ 0 w 810387"/>
                <a:gd name="connsiteY3" fmla="*/ 79692 h 568065"/>
                <a:gd name="connsiteX4" fmla="*/ 77590 w 810387"/>
                <a:gd name="connsiteY4" fmla="*/ 197023 h 568065"/>
                <a:gd name="connsiteX5" fmla="*/ 88900 w 810387"/>
                <a:gd name="connsiteY5" fmla="*/ 260350 h 568065"/>
                <a:gd name="connsiteX6" fmla="*/ 532310 w 810387"/>
                <a:gd name="connsiteY6" fmla="*/ 266874 h 568065"/>
                <a:gd name="connsiteX7" fmla="*/ 549970 w 810387"/>
                <a:gd name="connsiteY7" fmla="*/ 568065 h 568065"/>
                <a:gd name="connsiteX8" fmla="*/ 806450 w 810387"/>
                <a:gd name="connsiteY8" fmla="*/ 561830 h 56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387" h="568065">
                  <a:moveTo>
                    <a:pt x="806450" y="561830"/>
                  </a:moveTo>
                  <a:cubicBezTo>
                    <a:pt x="804333" y="386147"/>
                    <a:pt x="812137" y="185294"/>
                    <a:pt x="810020" y="9611"/>
                  </a:cubicBezTo>
                  <a:lnTo>
                    <a:pt x="0" y="0"/>
                  </a:lnTo>
                  <a:lnTo>
                    <a:pt x="0" y="79692"/>
                  </a:lnTo>
                  <a:lnTo>
                    <a:pt x="77590" y="197023"/>
                  </a:lnTo>
                  <a:lnTo>
                    <a:pt x="88900" y="260350"/>
                  </a:lnTo>
                  <a:lnTo>
                    <a:pt x="532310" y="266874"/>
                  </a:lnTo>
                  <a:lnTo>
                    <a:pt x="549970" y="568065"/>
                  </a:lnTo>
                  <a:lnTo>
                    <a:pt x="806450" y="561830"/>
                  </a:lnTo>
                  <a:close/>
                </a:path>
              </a:pathLst>
            </a:cu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102"/>
            <p:cNvSpPr/>
            <p:nvPr/>
          </p:nvSpPr>
          <p:spPr>
            <a:xfrm>
              <a:off x="4929249" y="4057721"/>
              <a:ext cx="578927" cy="758013"/>
            </a:xfrm>
            <a:custGeom>
              <a:avLst/>
              <a:gdLst>
                <a:gd name="connsiteX0" fmla="*/ 247650 w 561975"/>
                <a:gd name="connsiteY0" fmla="*/ 742950 h 762000"/>
                <a:gd name="connsiteX1" fmla="*/ 57150 w 561975"/>
                <a:gd name="connsiteY1" fmla="*/ 581025 h 762000"/>
                <a:gd name="connsiteX2" fmla="*/ 28575 w 561975"/>
                <a:gd name="connsiteY2" fmla="*/ 419100 h 762000"/>
                <a:gd name="connsiteX3" fmla="*/ 0 w 561975"/>
                <a:gd name="connsiteY3" fmla="*/ 333375 h 762000"/>
                <a:gd name="connsiteX4" fmla="*/ 228600 w 561975"/>
                <a:gd name="connsiteY4" fmla="*/ 95250 h 762000"/>
                <a:gd name="connsiteX5" fmla="*/ 238125 w 561975"/>
                <a:gd name="connsiteY5" fmla="*/ 0 h 762000"/>
                <a:gd name="connsiteX6" fmla="*/ 438150 w 561975"/>
                <a:gd name="connsiteY6" fmla="*/ 0 h 762000"/>
                <a:gd name="connsiteX7" fmla="*/ 400050 w 561975"/>
                <a:gd name="connsiteY7" fmla="*/ 123825 h 762000"/>
                <a:gd name="connsiteX8" fmla="*/ 485775 w 561975"/>
                <a:gd name="connsiteY8" fmla="*/ 123825 h 762000"/>
                <a:gd name="connsiteX9" fmla="*/ 552450 w 561975"/>
                <a:gd name="connsiteY9" fmla="*/ 180975 h 762000"/>
                <a:gd name="connsiteX10" fmla="*/ 561975 w 561975"/>
                <a:gd name="connsiteY10" fmla="*/ 742950 h 762000"/>
                <a:gd name="connsiteX11" fmla="*/ 333375 w 561975"/>
                <a:gd name="connsiteY11" fmla="*/ 762000 h 762000"/>
                <a:gd name="connsiteX12" fmla="*/ 333375 w 561975"/>
                <a:gd name="connsiteY12" fmla="*/ 762000 h 762000"/>
                <a:gd name="connsiteX0" fmla="*/ 319087 w 561975"/>
                <a:gd name="connsiteY0" fmla="*/ 771525 h 771525"/>
                <a:gd name="connsiteX1" fmla="*/ 57150 w 561975"/>
                <a:gd name="connsiteY1" fmla="*/ 581025 h 771525"/>
                <a:gd name="connsiteX2" fmla="*/ 28575 w 561975"/>
                <a:gd name="connsiteY2" fmla="*/ 419100 h 771525"/>
                <a:gd name="connsiteX3" fmla="*/ 0 w 561975"/>
                <a:gd name="connsiteY3" fmla="*/ 333375 h 771525"/>
                <a:gd name="connsiteX4" fmla="*/ 228600 w 561975"/>
                <a:gd name="connsiteY4" fmla="*/ 95250 h 771525"/>
                <a:gd name="connsiteX5" fmla="*/ 238125 w 561975"/>
                <a:gd name="connsiteY5" fmla="*/ 0 h 771525"/>
                <a:gd name="connsiteX6" fmla="*/ 438150 w 561975"/>
                <a:gd name="connsiteY6" fmla="*/ 0 h 771525"/>
                <a:gd name="connsiteX7" fmla="*/ 400050 w 561975"/>
                <a:gd name="connsiteY7" fmla="*/ 123825 h 771525"/>
                <a:gd name="connsiteX8" fmla="*/ 485775 w 561975"/>
                <a:gd name="connsiteY8" fmla="*/ 123825 h 771525"/>
                <a:gd name="connsiteX9" fmla="*/ 552450 w 561975"/>
                <a:gd name="connsiteY9" fmla="*/ 180975 h 771525"/>
                <a:gd name="connsiteX10" fmla="*/ 561975 w 561975"/>
                <a:gd name="connsiteY10" fmla="*/ 742950 h 771525"/>
                <a:gd name="connsiteX11" fmla="*/ 333375 w 561975"/>
                <a:gd name="connsiteY11" fmla="*/ 762000 h 771525"/>
                <a:gd name="connsiteX12" fmla="*/ 333375 w 561975"/>
                <a:gd name="connsiteY12" fmla="*/ 762000 h 771525"/>
                <a:gd name="connsiteX0" fmla="*/ 319087 w 561975"/>
                <a:gd name="connsiteY0" fmla="*/ 771525 h 771525"/>
                <a:gd name="connsiteX1" fmla="*/ 57150 w 561975"/>
                <a:gd name="connsiteY1" fmla="*/ 581025 h 771525"/>
                <a:gd name="connsiteX2" fmla="*/ 28575 w 561975"/>
                <a:gd name="connsiteY2" fmla="*/ 419100 h 771525"/>
                <a:gd name="connsiteX3" fmla="*/ 0 w 561975"/>
                <a:gd name="connsiteY3" fmla="*/ 333375 h 771525"/>
                <a:gd name="connsiteX4" fmla="*/ 228600 w 561975"/>
                <a:gd name="connsiteY4" fmla="*/ 95250 h 771525"/>
                <a:gd name="connsiteX5" fmla="*/ 238125 w 561975"/>
                <a:gd name="connsiteY5" fmla="*/ 0 h 771525"/>
                <a:gd name="connsiteX6" fmla="*/ 438150 w 561975"/>
                <a:gd name="connsiteY6" fmla="*/ 0 h 771525"/>
                <a:gd name="connsiteX7" fmla="*/ 400050 w 561975"/>
                <a:gd name="connsiteY7" fmla="*/ 123825 h 771525"/>
                <a:gd name="connsiteX8" fmla="*/ 485775 w 561975"/>
                <a:gd name="connsiteY8" fmla="*/ 123825 h 771525"/>
                <a:gd name="connsiteX9" fmla="*/ 552450 w 561975"/>
                <a:gd name="connsiteY9" fmla="*/ 180975 h 771525"/>
                <a:gd name="connsiteX10" fmla="*/ 561975 w 561975"/>
                <a:gd name="connsiteY10" fmla="*/ 742950 h 771525"/>
                <a:gd name="connsiteX11" fmla="*/ 333375 w 561975"/>
                <a:gd name="connsiteY11" fmla="*/ 762000 h 771525"/>
                <a:gd name="connsiteX12" fmla="*/ 333375 w 561975"/>
                <a:gd name="connsiteY12" fmla="*/ 762000 h 771525"/>
                <a:gd name="connsiteX13" fmla="*/ 319087 w 561975"/>
                <a:gd name="connsiteY13" fmla="*/ 771525 h 771525"/>
                <a:gd name="connsiteX0" fmla="*/ 319087 w 561975"/>
                <a:gd name="connsiteY0" fmla="*/ 771525 h 771525"/>
                <a:gd name="connsiteX1" fmla="*/ 57150 w 561975"/>
                <a:gd name="connsiteY1" fmla="*/ 581025 h 771525"/>
                <a:gd name="connsiteX2" fmla="*/ 28575 w 561975"/>
                <a:gd name="connsiteY2" fmla="*/ 419100 h 771525"/>
                <a:gd name="connsiteX3" fmla="*/ 0 w 561975"/>
                <a:gd name="connsiteY3" fmla="*/ 333375 h 771525"/>
                <a:gd name="connsiteX4" fmla="*/ 233363 w 561975"/>
                <a:gd name="connsiteY4" fmla="*/ 152400 h 771525"/>
                <a:gd name="connsiteX5" fmla="*/ 238125 w 561975"/>
                <a:gd name="connsiteY5" fmla="*/ 0 h 771525"/>
                <a:gd name="connsiteX6" fmla="*/ 438150 w 561975"/>
                <a:gd name="connsiteY6" fmla="*/ 0 h 771525"/>
                <a:gd name="connsiteX7" fmla="*/ 400050 w 561975"/>
                <a:gd name="connsiteY7" fmla="*/ 123825 h 771525"/>
                <a:gd name="connsiteX8" fmla="*/ 485775 w 561975"/>
                <a:gd name="connsiteY8" fmla="*/ 123825 h 771525"/>
                <a:gd name="connsiteX9" fmla="*/ 552450 w 561975"/>
                <a:gd name="connsiteY9" fmla="*/ 180975 h 771525"/>
                <a:gd name="connsiteX10" fmla="*/ 561975 w 561975"/>
                <a:gd name="connsiteY10" fmla="*/ 742950 h 771525"/>
                <a:gd name="connsiteX11" fmla="*/ 333375 w 561975"/>
                <a:gd name="connsiteY11" fmla="*/ 762000 h 771525"/>
                <a:gd name="connsiteX12" fmla="*/ 333375 w 561975"/>
                <a:gd name="connsiteY12" fmla="*/ 762000 h 771525"/>
                <a:gd name="connsiteX13" fmla="*/ 319087 w 561975"/>
                <a:gd name="connsiteY13" fmla="*/ 771525 h 771525"/>
                <a:gd name="connsiteX0" fmla="*/ 319087 w 561975"/>
                <a:gd name="connsiteY0" fmla="*/ 771525 h 771525"/>
                <a:gd name="connsiteX1" fmla="*/ 57150 w 561975"/>
                <a:gd name="connsiteY1" fmla="*/ 581025 h 771525"/>
                <a:gd name="connsiteX2" fmla="*/ 28575 w 561975"/>
                <a:gd name="connsiteY2" fmla="*/ 419100 h 771525"/>
                <a:gd name="connsiteX3" fmla="*/ 0 w 561975"/>
                <a:gd name="connsiteY3" fmla="*/ 333375 h 771525"/>
                <a:gd name="connsiteX4" fmla="*/ 195263 w 561975"/>
                <a:gd name="connsiteY4" fmla="*/ 152400 h 771525"/>
                <a:gd name="connsiteX5" fmla="*/ 238125 w 561975"/>
                <a:gd name="connsiteY5" fmla="*/ 0 h 771525"/>
                <a:gd name="connsiteX6" fmla="*/ 438150 w 561975"/>
                <a:gd name="connsiteY6" fmla="*/ 0 h 771525"/>
                <a:gd name="connsiteX7" fmla="*/ 400050 w 561975"/>
                <a:gd name="connsiteY7" fmla="*/ 123825 h 771525"/>
                <a:gd name="connsiteX8" fmla="*/ 485775 w 561975"/>
                <a:gd name="connsiteY8" fmla="*/ 123825 h 771525"/>
                <a:gd name="connsiteX9" fmla="*/ 552450 w 561975"/>
                <a:gd name="connsiteY9" fmla="*/ 180975 h 771525"/>
                <a:gd name="connsiteX10" fmla="*/ 561975 w 561975"/>
                <a:gd name="connsiteY10" fmla="*/ 742950 h 771525"/>
                <a:gd name="connsiteX11" fmla="*/ 333375 w 561975"/>
                <a:gd name="connsiteY11" fmla="*/ 762000 h 771525"/>
                <a:gd name="connsiteX12" fmla="*/ 333375 w 561975"/>
                <a:gd name="connsiteY12" fmla="*/ 762000 h 771525"/>
                <a:gd name="connsiteX13" fmla="*/ 319087 w 561975"/>
                <a:gd name="connsiteY13" fmla="*/ 771525 h 771525"/>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38150 w 561975"/>
                <a:gd name="connsiteY6" fmla="*/ 4763 h 776288"/>
                <a:gd name="connsiteX7" fmla="*/ 400050 w 561975"/>
                <a:gd name="connsiteY7" fmla="*/ 128588 h 776288"/>
                <a:gd name="connsiteX8" fmla="*/ 485775 w 561975"/>
                <a:gd name="connsiteY8" fmla="*/ 128588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19100 w 561975"/>
                <a:gd name="connsiteY6" fmla="*/ 0 h 776288"/>
                <a:gd name="connsiteX7" fmla="*/ 400050 w 561975"/>
                <a:gd name="connsiteY7" fmla="*/ 128588 h 776288"/>
                <a:gd name="connsiteX8" fmla="*/ 485775 w 561975"/>
                <a:gd name="connsiteY8" fmla="*/ 128588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485775 w 561975"/>
                <a:gd name="connsiteY8" fmla="*/ 128588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485775 w 561975"/>
                <a:gd name="connsiteY8" fmla="*/ 128588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500063 w 561975"/>
                <a:gd name="connsiteY8" fmla="*/ 214313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528638 w 561975"/>
                <a:gd name="connsiteY8" fmla="*/ 157163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504825 w 561975"/>
                <a:gd name="connsiteY8" fmla="*/ 123825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19087 w 561975"/>
                <a:gd name="connsiteY0" fmla="*/ 776288 h 776288"/>
                <a:gd name="connsiteX1" fmla="*/ 57150 w 561975"/>
                <a:gd name="connsiteY1" fmla="*/ 585788 h 776288"/>
                <a:gd name="connsiteX2" fmla="*/ 28575 w 561975"/>
                <a:gd name="connsiteY2" fmla="*/ 423863 h 776288"/>
                <a:gd name="connsiteX3" fmla="*/ 0 w 561975"/>
                <a:gd name="connsiteY3" fmla="*/ 338138 h 776288"/>
                <a:gd name="connsiteX4" fmla="*/ 195263 w 561975"/>
                <a:gd name="connsiteY4" fmla="*/ 157163 h 776288"/>
                <a:gd name="connsiteX5" fmla="*/ 190500 w 561975"/>
                <a:gd name="connsiteY5" fmla="*/ 0 h 776288"/>
                <a:gd name="connsiteX6" fmla="*/ 404813 w 561975"/>
                <a:gd name="connsiteY6" fmla="*/ 0 h 776288"/>
                <a:gd name="connsiteX7" fmla="*/ 400050 w 561975"/>
                <a:gd name="connsiteY7" fmla="*/ 128588 h 776288"/>
                <a:gd name="connsiteX8" fmla="*/ 514350 w 561975"/>
                <a:gd name="connsiteY8" fmla="*/ 133350 h 776288"/>
                <a:gd name="connsiteX9" fmla="*/ 552450 w 561975"/>
                <a:gd name="connsiteY9" fmla="*/ 185738 h 776288"/>
                <a:gd name="connsiteX10" fmla="*/ 561975 w 561975"/>
                <a:gd name="connsiteY10" fmla="*/ 747713 h 776288"/>
                <a:gd name="connsiteX11" fmla="*/ 333375 w 561975"/>
                <a:gd name="connsiteY11" fmla="*/ 766763 h 776288"/>
                <a:gd name="connsiteX12" fmla="*/ 333375 w 561975"/>
                <a:gd name="connsiteY12" fmla="*/ 766763 h 776288"/>
                <a:gd name="connsiteX13" fmla="*/ 319087 w 561975"/>
                <a:gd name="connsiteY13" fmla="*/ 776288 h 776288"/>
                <a:gd name="connsiteX0" fmla="*/ 333375 w 561975"/>
                <a:gd name="connsiteY0" fmla="*/ 766763 h 766763"/>
                <a:gd name="connsiteX1" fmla="*/ 57150 w 561975"/>
                <a:gd name="connsiteY1" fmla="*/ 585788 h 766763"/>
                <a:gd name="connsiteX2" fmla="*/ 28575 w 561975"/>
                <a:gd name="connsiteY2" fmla="*/ 423863 h 766763"/>
                <a:gd name="connsiteX3" fmla="*/ 0 w 561975"/>
                <a:gd name="connsiteY3" fmla="*/ 338138 h 766763"/>
                <a:gd name="connsiteX4" fmla="*/ 195263 w 561975"/>
                <a:gd name="connsiteY4" fmla="*/ 157163 h 766763"/>
                <a:gd name="connsiteX5" fmla="*/ 190500 w 561975"/>
                <a:gd name="connsiteY5" fmla="*/ 0 h 766763"/>
                <a:gd name="connsiteX6" fmla="*/ 404813 w 561975"/>
                <a:gd name="connsiteY6" fmla="*/ 0 h 766763"/>
                <a:gd name="connsiteX7" fmla="*/ 400050 w 561975"/>
                <a:gd name="connsiteY7" fmla="*/ 128588 h 766763"/>
                <a:gd name="connsiteX8" fmla="*/ 514350 w 561975"/>
                <a:gd name="connsiteY8" fmla="*/ 133350 h 766763"/>
                <a:gd name="connsiteX9" fmla="*/ 552450 w 561975"/>
                <a:gd name="connsiteY9" fmla="*/ 185738 h 766763"/>
                <a:gd name="connsiteX10" fmla="*/ 561975 w 561975"/>
                <a:gd name="connsiteY10" fmla="*/ 747713 h 766763"/>
                <a:gd name="connsiteX11" fmla="*/ 333375 w 561975"/>
                <a:gd name="connsiteY11" fmla="*/ 766763 h 766763"/>
                <a:gd name="connsiteX12" fmla="*/ 333375 w 561975"/>
                <a:gd name="connsiteY12" fmla="*/ 766763 h 766763"/>
                <a:gd name="connsiteX0" fmla="*/ 285750 w 561975"/>
                <a:gd name="connsiteY0" fmla="*/ 742951 h 766796"/>
                <a:gd name="connsiteX1" fmla="*/ 57150 w 561975"/>
                <a:gd name="connsiteY1" fmla="*/ 585788 h 766796"/>
                <a:gd name="connsiteX2" fmla="*/ 28575 w 561975"/>
                <a:gd name="connsiteY2" fmla="*/ 423863 h 766796"/>
                <a:gd name="connsiteX3" fmla="*/ 0 w 561975"/>
                <a:gd name="connsiteY3" fmla="*/ 338138 h 766796"/>
                <a:gd name="connsiteX4" fmla="*/ 195263 w 561975"/>
                <a:gd name="connsiteY4" fmla="*/ 157163 h 766796"/>
                <a:gd name="connsiteX5" fmla="*/ 190500 w 561975"/>
                <a:gd name="connsiteY5" fmla="*/ 0 h 766796"/>
                <a:gd name="connsiteX6" fmla="*/ 404813 w 561975"/>
                <a:gd name="connsiteY6" fmla="*/ 0 h 766796"/>
                <a:gd name="connsiteX7" fmla="*/ 400050 w 561975"/>
                <a:gd name="connsiteY7" fmla="*/ 128588 h 766796"/>
                <a:gd name="connsiteX8" fmla="*/ 514350 w 561975"/>
                <a:gd name="connsiteY8" fmla="*/ 133350 h 766796"/>
                <a:gd name="connsiteX9" fmla="*/ 552450 w 561975"/>
                <a:gd name="connsiteY9" fmla="*/ 185738 h 766796"/>
                <a:gd name="connsiteX10" fmla="*/ 561975 w 561975"/>
                <a:gd name="connsiteY10" fmla="*/ 747713 h 766796"/>
                <a:gd name="connsiteX11" fmla="*/ 333375 w 561975"/>
                <a:gd name="connsiteY11" fmla="*/ 766763 h 766796"/>
                <a:gd name="connsiteX12" fmla="*/ 285750 w 561975"/>
                <a:gd name="connsiteY12" fmla="*/ 742951 h 766796"/>
                <a:gd name="connsiteX0" fmla="*/ 285750 w 561975"/>
                <a:gd name="connsiteY0" fmla="*/ 742951 h 766796"/>
                <a:gd name="connsiteX1" fmla="*/ 90487 w 561975"/>
                <a:gd name="connsiteY1" fmla="*/ 585788 h 766796"/>
                <a:gd name="connsiteX2" fmla="*/ 28575 w 561975"/>
                <a:gd name="connsiteY2" fmla="*/ 423863 h 766796"/>
                <a:gd name="connsiteX3" fmla="*/ 0 w 561975"/>
                <a:gd name="connsiteY3" fmla="*/ 338138 h 766796"/>
                <a:gd name="connsiteX4" fmla="*/ 195263 w 561975"/>
                <a:gd name="connsiteY4" fmla="*/ 157163 h 766796"/>
                <a:gd name="connsiteX5" fmla="*/ 190500 w 561975"/>
                <a:gd name="connsiteY5" fmla="*/ 0 h 766796"/>
                <a:gd name="connsiteX6" fmla="*/ 404813 w 561975"/>
                <a:gd name="connsiteY6" fmla="*/ 0 h 766796"/>
                <a:gd name="connsiteX7" fmla="*/ 400050 w 561975"/>
                <a:gd name="connsiteY7" fmla="*/ 128588 h 766796"/>
                <a:gd name="connsiteX8" fmla="*/ 514350 w 561975"/>
                <a:gd name="connsiteY8" fmla="*/ 133350 h 766796"/>
                <a:gd name="connsiteX9" fmla="*/ 552450 w 561975"/>
                <a:gd name="connsiteY9" fmla="*/ 185738 h 766796"/>
                <a:gd name="connsiteX10" fmla="*/ 561975 w 561975"/>
                <a:gd name="connsiteY10" fmla="*/ 747713 h 766796"/>
                <a:gd name="connsiteX11" fmla="*/ 333375 w 561975"/>
                <a:gd name="connsiteY11" fmla="*/ 766763 h 766796"/>
                <a:gd name="connsiteX12" fmla="*/ 285750 w 561975"/>
                <a:gd name="connsiteY12" fmla="*/ 742951 h 766796"/>
                <a:gd name="connsiteX0" fmla="*/ 285750 w 552450"/>
                <a:gd name="connsiteY0" fmla="*/ 742951 h 766938"/>
                <a:gd name="connsiteX1" fmla="*/ 90487 w 552450"/>
                <a:gd name="connsiteY1" fmla="*/ 585788 h 766938"/>
                <a:gd name="connsiteX2" fmla="*/ 28575 w 552450"/>
                <a:gd name="connsiteY2" fmla="*/ 423863 h 766938"/>
                <a:gd name="connsiteX3" fmla="*/ 0 w 552450"/>
                <a:gd name="connsiteY3" fmla="*/ 338138 h 766938"/>
                <a:gd name="connsiteX4" fmla="*/ 195263 w 552450"/>
                <a:gd name="connsiteY4" fmla="*/ 157163 h 766938"/>
                <a:gd name="connsiteX5" fmla="*/ 190500 w 552450"/>
                <a:gd name="connsiteY5" fmla="*/ 0 h 766938"/>
                <a:gd name="connsiteX6" fmla="*/ 404813 w 552450"/>
                <a:gd name="connsiteY6" fmla="*/ 0 h 766938"/>
                <a:gd name="connsiteX7" fmla="*/ 400050 w 552450"/>
                <a:gd name="connsiteY7" fmla="*/ 128588 h 766938"/>
                <a:gd name="connsiteX8" fmla="*/ 514350 w 552450"/>
                <a:gd name="connsiteY8" fmla="*/ 133350 h 766938"/>
                <a:gd name="connsiteX9" fmla="*/ 552450 w 552450"/>
                <a:gd name="connsiteY9" fmla="*/ 185738 h 766938"/>
                <a:gd name="connsiteX10" fmla="*/ 552450 w 552450"/>
                <a:gd name="connsiteY10" fmla="*/ 752476 h 766938"/>
                <a:gd name="connsiteX11" fmla="*/ 333375 w 552450"/>
                <a:gd name="connsiteY11" fmla="*/ 766763 h 766938"/>
                <a:gd name="connsiteX12" fmla="*/ 285750 w 552450"/>
                <a:gd name="connsiteY12" fmla="*/ 742951 h 766938"/>
                <a:gd name="connsiteX0" fmla="*/ 285750 w 552450"/>
                <a:gd name="connsiteY0" fmla="*/ 742951 h 766938"/>
                <a:gd name="connsiteX1" fmla="*/ 90487 w 552450"/>
                <a:gd name="connsiteY1" fmla="*/ 585788 h 766938"/>
                <a:gd name="connsiteX2" fmla="*/ 28575 w 552450"/>
                <a:gd name="connsiteY2" fmla="*/ 423863 h 766938"/>
                <a:gd name="connsiteX3" fmla="*/ 0 w 552450"/>
                <a:gd name="connsiteY3" fmla="*/ 338138 h 766938"/>
                <a:gd name="connsiteX4" fmla="*/ 188232 w 552450"/>
                <a:gd name="connsiteY4" fmla="*/ 142112 h 766938"/>
                <a:gd name="connsiteX5" fmla="*/ 190500 w 552450"/>
                <a:gd name="connsiteY5" fmla="*/ 0 h 766938"/>
                <a:gd name="connsiteX6" fmla="*/ 404813 w 552450"/>
                <a:gd name="connsiteY6" fmla="*/ 0 h 766938"/>
                <a:gd name="connsiteX7" fmla="*/ 400050 w 552450"/>
                <a:gd name="connsiteY7" fmla="*/ 128588 h 766938"/>
                <a:gd name="connsiteX8" fmla="*/ 514350 w 552450"/>
                <a:gd name="connsiteY8" fmla="*/ 133350 h 766938"/>
                <a:gd name="connsiteX9" fmla="*/ 552450 w 552450"/>
                <a:gd name="connsiteY9" fmla="*/ 185738 h 766938"/>
                <a:gd name="connsiteX10" fmla="*/ 552450 w 552450"/>
                <a:gd name="connsiteY10" fmla="*/ 752476 h 766938"/>
                <a:gd name="connsiteX11" fmla="*/ 333375 w 552450"/>
                <a:gd name="connsiteY11" fmla="*/ 766763 h 766938"/>
                <a:gd name="connsiteX12" fmla="*/ 285750 w 552450"/>
                <a:gd name="connsiteY12" fmla="*/ 742951 h 766938"/>
                <a:gd name="connsiteX0" fmla="*/ 274032 w 540732"/>
                <a:gd name="connsiteY0" fmla="*/ 742951 h 766938"/>
                <a:gd name="connsiteX1" fmla="*/ 78769 w 540732"/>
                <a:gd name="connsiteY1" fmla="*/ 585788 h 766938"/>
                <a:gd name="connsiteX2" fmla="*/ 16857 w 540732"/>
                <a:gd name="connsiteY2" fmla="*/ 423863 h 766938"/>
                <a:gd name="connsiteX3" fmla="*/ 0 w 540732"/>
                <a:gd name="connsiteY3" fmla="*/ 320077 h 766938"/>
                <a:gd name="connsiteX4" fmla="*/ 176514 w 540732"/>
                <a:gd name="connsiteY4" fmla="*/ 142112 h 766938"/>
                <a:gd name="connsiteX5" fmla="*/ 178782 w 540732"/>
                <a:gd name="connsiteY5" fmla="*/ 0 h 766938"/>
                <a:gd name="connsiteX6" fmla="*/ 393095 w 540732"/>
                <a:gd name="connsiteY6" fmla="*/ 0 h 766938"/>
                <a:gd name="connsiteX7" fmla="*/ 388332 w 540732"/>
                <a:gd name="connsiteY7" fmla="*/ 128588 h 766938"/>
                <a:gd name="connsiteX8" fmla="*/ 502632 w 540732"/>
                <a:gd name="connsiteY8" fmla="*/ 133350 h 766938"/>
                <a:gd name="connsiteX9" fmla="*/ 540732 w 540732"/>
                <a:gd name="connsiteY9" fmla="*/ 185738 h 766938"/>
                <a:gd name="connsiteX10" fmla="*/ 540732 w 540732"/>
                <a:gd name="connsiteY10" fmla="*/ 752476 h 766938"/>
                <a:gd name="connsiteX11" fmla="*/ 321657 w 540732"/>
                <a:gd name="connsiteY11" fmla="*/ 766763 h 766938"/>
                <a:gd name="connsiteX12" fmla="*/ 274032 w 540732"/>
                <a:gd name="connsiteY12" fmla="*/ 742951 h 766938"/>
                <a:gd name="connsiteX0" fmla="*/ 274032 w 540732"/>
                <a:gd name="connsiteY0" fmla="*/ 742951 h 766938"/>
                <a:gd name="connsiteX1" fmla="*/ 78769 w 540732"/>
                <a:gd name="connsiteY1" fmla="*/ 585788 h 766938"/>
                <a:gd name="connsiteX2" fmla="*/ 9826 w 540732"/>
                <a:gd name="connsiteY2" fmla="*/ 453965 h 766938"/>
                <a:gd name="connsiteX3" fmla="*/ 0 w 540732"/>
                <a:gd name="connsiteY3" fmla="*/ 320077 h 766938"/>
                <a:gd name="connsiteX4" fmla="*/ 176514 w 540732"/>
                <a:gd name="connsiteY4" fmla="*/ 142112 h 766938"/>
                <a:gd name="connsiteX5" fmla="*/ 178782 w 540732"/>
                <a:gd name="connsiteY5" fmla="*/ 0 h 766938"/>
                <a:gd name="connsiteX6" fmla="*/ 393095 w 540732"/>
                <a:gd name="connsiteY6" fmla="*/ 0 h 766938"/>
                <a:gd name="connsiteX7" fmla="*/ 388332 w 540732"/>
                <a:gd name="connsiteY7" fmla="*/ 128588 h 766938"/>
                <a:gd name="connsiteX8" fmla="*/ 502632 w 540732"/>
                <a:gd name="connsiteY8" fmla="*/ 133350 h 766938"/>
                <a:gd name="connsiteX9" fmla="*/ 540732 w 540732"/>
                <a:gd name="connsiteY9" fmla="*/ 185738 h 766938"/>
                <a:gd name="connsiteX10" fmla="*/ 540732 w 540732"/>
                <a:gd name="connsiteY10" fmla="*/ 752476 h 766938"/>
                <a:gd name="connsiteX11" fmla="*/ 321657 w 540732"/>
                <a:gd name="connsiteY11" fmla="*/ 766763 h 766938"/>
                <a:gd name="connsiteX12" fmla="*/ 274032 w 540732"/>
                <a:gd name="connsiteY12" fmla="*/ 742951 h 766938"/>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93095 w 540732"/>
                <a:gd name="connsiteY6" fmla="*/ 0 h 767670"/>
                <a:gd name="connsiteX7" fmla="*/ 388332 w 540732"/>
                <a:gd name="connsiteY7" fmla="*/ 128588 h 767670"/>
                <a:gd name="connsiteX8" fmla="*/ 502632 w 540732"/>
                <a:gd name="connsiteY8" fmla="*/ 13335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76691 w 540732"/>
                <a:gd name="connsiteY6" fmla="*/ 0 h 767670"/>
                <a:gd name="connsiteX7" fmla="*/ 388332 w 540732"/>
                <a:gd name="connsiteY7" fmla="*/ 128588 h 767670"/>
                <a:gd name="connsiteX8" fmla="*/ 502632 w 540732"/>
                <a:gd name="connsiteY8" fmla="*/ 13335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76691 w 540732"/>
                <a:gd name="connsiteY6" fmla="*/ 0 h 767670"/>
                <a:gd name="connsiteX7" fmla="*/ 381302 w 540732"/>
                <a:gd name="connsiteY7" fmla="*/ 128587 h 767670"/>
                <a:gd name="connsiteX8" fmla="*/ 502632 w 540732"/>
                <a:gd name="connsiteY8" fmla="*/ 13335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76691 w 540732"/>
                <a:gd name="connsiteY6" fmla="*/ 0 h 767670"/>
                <a:gd name="connsiteX7" fmla="*/ 381302 w 540732"/>
                <a:gd name="connsiteY7" fmla="*/ 119556 h 767670"/>
                <a:gd name="connsiteX8" fmla="*/ 502632 w 540732"/>
                <a:gd name="connsiteY8" fmla="*/ 13335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 name="connsiteX0" fmla="*/ 257627 w 540732"/>
                <a:gd name="connsiteY0" fmla="*/ 761013 h 767670"/>
                <a:gd name="connsiteX1" fmla="*/ 78769 w 540732"/>
                <a:gd name="connsiteY1" fmla="*/ 585788 h 767670"/>
                <a:gd name="connsiteX2" fmla="*/ 9826 w 540732"/>
                <a:gd name="connsiteY2" fmla="*/ 453965 h 767670"/>
                <a:gd name="connsiteX3" fmla="*/ 0 w 540732"/>
                <a:gd name="connsiteY3" fmla="*/ 320077 h 767670"/>
                <a:gd name="connsiteX4" fmla="*/ 176514 w 540732"/>
                <a:gd name="connsiteY4" fmla="*/ 142112 h 767670"/>
                <a:gd name="connsiteX5" fmla="*/ 178782 w 540732"/>
                <a:gd name="connsiteY5" fmla="*/ 0 h 767670"/>
                <a:gd name="connsiteX6" fmla="*/ 376691 w 540732"/>
                <a:gd name="connsiteY6" fmla="*/ 0 h 767670"/>
                <a:gd name="connsiteX7" fmla="*/ 381302 w 540732"/>
                <a:gd name="connsiteY7" fmla="*/ 119556 h 767670"/>
                <a:gd name="connsiteX8" fmla="*/ 502632 w 540732"/>
                <a:gd name="connsiteY8" fmla="*/ 118300 h 767670"/>
                <a:gd name="connsiteX9" fmla="*/ 540732 w 540732"/>
                <a:gd name="connsiteY9" fmla="*/ 185738 h 767670"/>
                <a:gd name="connsiteX10" fmla="*/ 540732 w 540732"/>
                <a:gd name="connsiteY10" fmla="*/ 752476 h 767670"/>
                <a:gd name="connsiteX11" fmla="*/ 321657 w 540732"/>
                <a:gd name="connsiteY11" fmla="*/ 766763 h 767670"/>
                <a:gd name="connsiteX12" fmla="*/ 257627 w 540732"/>
                <a:gd name="connsiteY12" fmla="*/ 761013 h 76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0732" h="767670">
                  <a:moveTo>
                    <a:pt x="257627" y="761013"/>
                  </a:moveTo>
                  <a:lnTo>
                    <a:pt x="78769" y="585788"/>
                  </a:lnTo>
                  <a:lnTo>
                    <a:pt x="9826" y="453965"/>
                  </a:lnTo>
                  <a:lnTo>
                    <a:pt x="0" y="320077"/>
                  </a:lnTo>
                  <a:lnTo>
                    <a:pt x="176514" y="142112"/>
                  </a:lnTo>
                  <a:lnTo>
                    <a:pt x="178782" y="0"/>
                  </a:lnTo>
                  <a:lnTo>
                    <a:pt x="376691" y="0"/>
                  </a:lnTo>
                  <a:lnTo>
                    <a:pt x="381302" y="119556"/>
                  </a:lnTo>
                  <a:lnTo>
                    <a:pt x="502632" y="118300"/>
                  </a:lnTo>
                  <a:lnTo>
                    <a:pt x="540732" y="185738"/>
                  </a:lnTo>
                  <a:lnTo>
                    <a:pt x="540732" y="752476"/>
                  </a:lnTo>
                  <a:cubicBezTo>
                    <a:pt x="464532" y="758826"/>
                    <a:pt x="368841" y="765340"/>
                    <a:pt x="321657" y="766763"/>
                  </a:cubicBezTo>
                  <a:cubicBezTo>
                    <a:pt x="274473" y="768186"/>
                    <a:pt x="273502" y="768950"/>
                    <a:pt x="257627" y="761013"/>
                  </a:cubicBezTo>
                  <a:close/>
                </a:path>
              </a:pathLst>
            </a:cu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103"/>
            <p:cNvSpPr/>
            <p:nvPr/>
          </p:nvSpPr>
          <p:spPr>
            <a:xfrm>
              <a:off x="7531188" y="5533449"/>
              <a:ext cx="363826" cy="377275"/>
            </a:xfrm>
            <a:custGeom>
              <a:avLst/>
              <a:gdLst>
                <a:gd name="connsiteX0" fmla="*/ 314325 w 342900"/>
                <a:gd name="connsiteY0" fmla="*/ 0 h 361950"/>
                <a:gd name="connsiteX1" fmla="*/ 114300 w 342900"/>
                <a:gd name="connsiteY1" fmla="*/ 0 h 361950"/>
                <a:gd name="connsiteX2" fmla="*/ 0 w 342900"/>
                <a:gd name="connsiteY2" fmla="*/ 19050 h 361950"/>
                <a:gd name="connsiteX3" fmla="*/ 114300 w 342900"/>
                <a:gd name="connsiteY3" fmla="*/ 161925 h 361950"/>
                <a:gd name="connsiteX4" fmla="*/ 142875 w 342900"/>
                <a:gd name="connsiteY4" fmla="*/ 200025 h 361950"/>
                <a:gd name="connsiteX5" fmla="*/ 200025 w 342900"/>
                <a:gd name="connsiteY5" fmla="*/ 361950 h 361950"/>
                <a:gd name="connsiteX6" fmla="*/ 342900 w 342900"/>
                <a:gd name="connsiteY6" fmla="*/ 361950 h 361950"/>
                <a:gd name="connsiteX7" fmla="*/ 314325 w 342900"/>
                <a:gd name="connsiteY7" fmla="*/ 0 h 3619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42875 w 368300"/>
                <a:gd name="connsiteY4" fmla="*/ 200025 h 374650"/>
                <a:gd name="connsiteX5" fmla="*/ 200025 w 368300"/>
                <a:gd name="connsiteY5" fmla="*/ 361950 h 374650"/>
                <a:gd name="connsiteX6" fmla="*/ 368300 w 368300"/>
                <a:gd name="connsiteY6" fmla="*/ 374650 h 374650"/>
                <a:gd name="connsiteX7" fmla="*/ 314325 w 368300"/>
                <a:gd name="connsiteY7" fmla="*/ 0 h 3746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42875 w 368300"/>
                <a:gd name="connsiteY4" fmla="*/ 200025 h 374650"/>
                <a:gd name="connsiteX5" fmla="*/ 257175 w 368300"/>
                <a:gd name="connsiteY5" fmla="*/ 349250 h 374650"/>
                <a:gd name="connsiteX6" fmla="*/ 368300 w 368300"/>
                <a:gd name="connsiteY6" fmla="*/ 374650 h 374650"/>
                <a:gd name="connsiteX7" fmla="*/ 314325 w 368300"/>
                <a:gd name="connsiteY7" fmla="*/ 0 h 3746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42875 w 368300"/>
                <a:gd name="connsiteY4" fmla="*/ 200025 h 374650"/>
                <a:gd name="connsiteX5" fmla="*/ 219075 w 368300"/>
                <a:gd name="connsiteY5" fmla="*/ 368300 h 374650"/>
                <a:gd name="connsiteX6" fmla="*/ 368300 w 368300"/>
                <a:gd name="connsiteY6" fmla="*/ 374650 h 374650"/>
                <a:gd name="connsiteX7" fmla="*/ 314325 w 368300"/>
                <a:gd name="connsiteY7" fmla="*/ 0 h 3746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42875 w 368300"/>
                <a:gd name="connsiteY4" fmla="*/ 200025 h 374650"/>
                <a:gd name="connsiteX5" fmla="*/ 193675 w 368300"/>
                <a:gd name="connsiteY5" fmla="*/ 177800 h 374650"/>
                <a:gd name="connsiteX6" fmla="*/ 219075 w 368300"/>
                <a:gd name="connsiteY6" fmla="*/ 368300 h 374650"/>
                <a:gd name="connsiteX7" fmla="*/ 368300 w 368300"/>
                <a:gd name="connsiteY7" fmla="*/ 374650 h 374650"/>
                <a:gd name="connsiteX8" fmla="*/ 314325 w 368300"/>
                <a:gd name="connsiteY8" fmla="*/ 0 h 374650"/>
                <a:gd name="connsiteX0" fmla="*/ 314325 w 368300"/>
                <a:gd name="connsiteY0" fmla="*/ 0 h 374650"/>
                <a:gd name="connsiteX1" fmla="*/ 114300 w 368300"/>
                <a:gd name="connsiteY1" fmla="*/ 0 h 374650"/>
                <a:gd name="connsiteX2" fmla="*/ 0 w 368300"/>
                <a:gd name="connsiteY2" fmla="*/ 19050 h 374650"/>
                <a:gd name="connsiteX3" fmla="*/ 114300 w 368300"/>
                <a:gd name="connsiteY3" fmla="*/ 161925 h 374650"/>
                <a:gd name="connsiteX4" fmla="*/ 193675 w 368300"/>
                <a:gd name="connsiteY4" fmla="*/ 177800 h 374650"/>
                <a:gd name="connsiteX5" fmla="*/ 219075 w 368300"/>
                <a:gd name="connsiteY5" fmla="*/ 368300 h 374650"/>
                <a:gd name="connsiteX6" fmla="*/ 368300 w 368300"/>
                <a:gd name="connsiteY6" fmla="*/ 374650 h 374650"/>
                <a:gd name="connsiteX7" fmla="*/ 314325 w 368300"/>
                <a:gd name="connsiteY7" fmla="*/ 0 h 374650"/>
                <a:gd name="connsiteX0" fmla="*/ 314325 w 368300"/>
                <a:gd name="connsiteY0" fmla="*/ 0 h 374650"/>
                <a:gd name="connsiteX1" fmla="*/ 114300 w 368300"/>
                <a:gd name="connsiteY1" fmla="*/ 0 h 374650"/>
                <a:gd name="connsiteX2" fmla="*/ 28575 w 368300"/>
                <a:gd name="connsiteY2" fmla="*/ 6350 h 374650"/>
                <a:gd name="connsiteX3" fmla="*/ 0 w 368300"/>
                <a:gd name="connsiteY3" fmla="*/ 19050 h 374650"/>
                <a:gd name="connsiteX4" fmla="*/ 114300 w 368300"/>
                <a:gd name="connsiteY4" fmla="*/ 161925 h 374650"/>
                <a:gd name="connsiteX5" fmla="*/ 193675 w 368300"/>
                <a:gd name="connsiteY5" fmla="*/ 177800 h 374650"/>
                <a:gd name="connsiteX6" fmla="*/ 219075 w 368300"/>
                <a:gd name="connsiteY6" fmla="*/ 368300 h 374650"/>
                <a:gd name="connsiteX7" fmla="*/ 368300 w 368300"/>
                <a:gd name="connsiteY7" fmla="*/ 374650 h 374650"/>
                <a:gd name="connsiteX8" fmla="*/ 314325 w 368300"/>
                <a:gd name="connsiteY8" fmla="*/ 0 h 374650"/>
                <a:gd name="connsiteX0" fmla="*/ 285750 w 339725"/>
                <a:gd name="connsiteY0" fmla="*/ 0 h 374650"/>
                <a:gd name="connsiteX1" fmla="*/ 85725 w 339725"/>
                <a:gd name="connsiteY1" fmla="*/ 0 h 374650"/>
                <a:gd name="connsiteX2" fmla="*/ 0 w 339725"/>
                <a:gd name="connsiteY2" fmla="*/ 6350 h 374650"/>
                <a:gd name="connsiteX3" fmla="*/ 85725 w 339725"/>
                <a:gd name="connsiteY3" fmla="*/ 161925 h 374650"/>
                <a:gd name="connsiteX4" fmla="*/ 165100 w 339725"/>
                <a:gd name="connsiteY4" fmla="*/ 177800 h 374650"/>
                <a:gd name="connsiteX5" fmla="*/ 190500 w 339725"/>
                <a:gd name="connsiteY5" fmla="*/ 368300 h 374650"/>
                <a:gd name="connsiteX6" fmla="*/ 339725 w 339725"/>
                <a:gd name="connsiteY6" fmla="*/ 374650 h 374650"/>
                <a:gd name="connsiteX7" fmla="*/ 285750 w 339725"/>
                <a:gd name="connsiteY7" fmla="*/ 0 h 374650"/>
                <a:gd name="connsiteX0" fmla="*/ 285750 w 339725"/>
                <a:gd name="connsiteY0" fmla="*/ 15875 h 390525"/>
                <a:gd name="connsiteX1" fmla="*/ 85725 w 339725"/>
                <a:gd name="connsiteY1" fmla="*/ 0 h 390525"/>
                <a:gd name="connsiteX2" fmla="*/ 0 w 339725"/>
                <a:gd name="connsiteY2" fmla="*/ 22225 h 390525"/>
                <a:gd name="connsiteX3" fmla="*/ 85725 w 339725"/>
                <a:gd name="connsiteY3" fmla="*/ 177800 h 390525"/>
                <a:gd name="connsiteX4" fmla="*/ 165100 w 339725"/>
                <a:gd name="connsiteY4" fmla="*/ 193675 h 390525"/>
                <a:gd name="connsiteX5" fmla="*/ 190500 w 339725"/>
                <a:gd name="connsiteY5" fmla="*/ 384175 h 390525"/>
                <a:gd name="connsiteX6" fmla="*/ 339725 w 339725"/>
                <a:gd name="connsiteY6" fmla="*/ 390525 h 390525"/>
                <a:gd name="connsiteX7" fmla="*/ 285750 w 339725"/>
                <a:gd name="connsiteY7" fmla="*/ 15875 h 390525"/>
                <a:gd name="connsiteX0" fmla="*/ 304800 w 339725"/>
                <a:gd name="connsiteY0" fmla="*/ 15875 h 390525"/>
                <a:gd name="connsiteX1" fmla="*/ 85725 w 339725"/>
                <a:gd name="connsiteY1" fmla="*/ 0 h 390525"/>
                <a:gd name="connsiteX2" fmla="*/ 0 w 339725"/>
                <a:gd name="connsiteY2" fmla="*/ 22225 h 390525"/>
                <a:gd name="connsiteX3" fmla="*/ 85725 w 339725"/>
                <a:gd name="connsiteY3" fmla="*/ 177800 h 390525"/>
                <a:gd name="connsiteX4" fmla="*/ 165100 w 339725"/>
                <a:gd name="connsiteY4" fmla="*/ 193675 h 390525"/>
                <a:gd name="connsiteX5" fmla="*/ 190500 w 339725"/>
                <a:gd name="connsiteY5" fmla="*/ 384175 h 390525"/>
                <a:gd name="connsiteX6" fmla="*/ 339725 w 339725"/>
                <a:gd name="connsiteY6" fmla="*/ 390525 h 390525"/>
                <a:gd name="connsiteX7" fmla="*/ 304800 w 339725"/>
                <a:gd name="connsiteY7" fmla="*/ 15875 h 390525"/>
                <a:gd name="connsiteX0" fmla="*/ 304800 w 342900"/>
                <a:gd name="connsiteY0" fmla="*/ 15875 h 396875"/>
                <a:gd name="connsiteX1" fmla="*/ 85725 w 342900"/>
                <a:gd name="connsiteY1" fmla="*/ 0 h 396875"/>
                <a:gd name="connsiteX2" fmla="*/ 0 w 342900"/>
                <a:gd name="connsiteY2" fmla="*/ 22225 h 396875"/>
                <a:gd name="connsiteX3" fmla="*/ 85725 w 342900"/>
                <a:gd name="connsiteY3" fmla="*/ 177800 h 396875"/>
                <a:gd name="connsiteX4" fmla="*/ 165100 w 342900"/>
                <a:gd name="connsiteY4" fmla="*/ 193675 h 396875"/>
                <a:gd name="connsiteX5" fmla="*/ 190500 w 342900"/>
                <a:gd name="connsiteY5" fmla="*/ 384175 h 396875"/>
                <a:gd name="connsiteX6" fmla="*/ 342900 w 342900"/>
                <a:gd name="connsiteY6" fmla="*/ 396875 h 396875"/>
                <a:gd name="connsiteX7" fmla="*/ 304800 w 342900"/>
                <a:gd name="connsiteY7" fmla="*/ 15875 h 396875"/>
                <a:gd name="connsiteX0" fmla="*/ 304800 w 342900"/>
                <a:gd name="connsiteY0" fmla="*/ 15875 h 396875"/>
                <a:gd name="connsiteX1" fmla="*/ 85725 w 342900"/>
                <a:gd name="connsiteY1" fmla="*/ 0 h 396875"/>
                <a:gd name="connsiteX2" fmla="*/ 0 w 342900"/>
                <a:gd name="connsiteY2" fmla="*/ 22225 h 396875"/>
                <a:gd name="connsiteX3" fmla="*/ 85725 w 342900"/>
                <a:gd name="connsiteY3" fmla="*/ 177800 h 396875"/>
                <a:gd name="connsiteX4" fmla="*/ 165100 w 342900"/>
                <a:gd name="connsiteY4" fmla="*/ 193675 h 396875"/>
                <a:gd name="connsiteX5" fmla="*/ 190500 w 342900"/>
                <a:gd name="connsiteY5" fmla="*/ 371475 h 396875"/>
                <a:gd name="connsiteX6" fmla="*/ 342900 w 342900"/>
                <a:gd name="connsiteY6" fmla="*/ 396875 h 396875"/>
                <a:gd name="connsiteX7" fmla="*/ 304800 w 342900"/>
                <a:gd name="connsiteY7" fmla="*/ 15875 h 396875"/>
                <a:gd name="connsiteX0" fmla="*/ 295275 w 333375"/>
                <a:gd name="connsiteY0" fmla="*/ 15875 h 396875"/>
                <a:gd name="connsiteX1" fmla="*/ 76200 w 333375"/>
                <a:gd name="connsiteY1" fmla="*/ 0 h 396875"/>
                <a:gd name="connsiteX2" fmla="*/ 0 w 333375"/>
                <a:gd name="connsiteY2" fmla="*/ 9407 h 396875"/>
                <a:gd name="connsiteX3" fmla="*/ 76200 w 333375"/>
                <a:gd name="connsiteY3" fmla="*/ 177800 h 396875"/>
                <a:gd name="connsiteX4" fmla="*/ 155575 w 333375"/>
                <a:gd name="connsiteY4" fmla="*/ 193675 h 396875"/>
                <a:gd name="connsiteX5" fmla="*/ 180975 w 333375"/>
                <a:gd name="connsiteY5" fmla="*/ 371475 h 396875"/>
                <a:gd name="connsiteX6" fmla="*/ 333375 w 333375"/>
                <a:gd name="connsiteY6" fmla="*/ 396875 h 396875"/>
                <a:gd name="connsiteX7" fmla="*/ 295275 w 333375"/>
                <a:gd name="connsiteY7" fmla="*/ 15875 h 396875"/>
                <a:gd name="connsiteX0" fmla="*/ 295275 w 333375"/>
                <a:gd name="connsiteY0" fmla="*/ 15875 h 396875"/>
                <a:gd name="connsiteX1" fmla="*/ 76200 w 333375"/>
                <a:gd name="connsiteY1" fmla="*/ 0 h 396875"/>
                <a:gd name="connsiteX2" fmla="*/ 0 w 333375"/>
                <a:gd name="connsiteY2" fmla="*/ 9407 h 396875"/>
                <a:gd name="connsiteX3" fmla="*/ 76200 w 333375"/>
                <a:gd name="connsiteY3" fmla="*/ 177800 h 396875"/>
                <a:gd name="connsiteX4" fmla="*/ 149225 w 333375"/>
                <a:gd name="connsiteY4" fmla="*/ 202219 h 396875"/>
                <a:gd name="connsiteX5" fmla="*/ 180975 w 333375"/>
                <a:gd name="connsiteY5" fmla="*/ 371475 h 396875"/>
                <a:gd name="connsiteX6" fmla="*/ 333375 w 333375"/>
                <a:gd name="connsiteY6" fmla="*/ 396875 h 396875"/>
                <a:gd name="connsiteX7" fmla="*/ 295275 w 333375"/>
                <a:gd name="connsiteY7" fmla="*/ 15875 h 396875"/>
                <a:gd name="connsiteX0" fmla="*/ 295275 w 333375"/>
                <a:gd name="connsiteY0" fmla="*/ 15875 h 397109"/>
                <a:gd name="connsiteX1" fmla="*/ 76200 w 333375"/>
                <a:gd name="connsiteY1" fmla="*/ 0 h 397109"/>
                <a:gd name="connsiteX2" fmla="*/ 0 w 333375"/>
                <a:gd name="connsiteY2" fmla="*/ 9407 h 397109"/>
                <a:gd name="connsiteX3" fmla="*/ 76200 w 333375"/>
                <a:gd name="connsiteY3" fmla="*/ 177800 h 397109"/>
                <a:gd name="connsiteX4" fmla="*/ 149225 w 333375"/>
                <a:gd name="connsiteY4" fmla="*/ 202219 h 397109"/>
                <a:gd name="connsiteX5" fmla="*/ 176212 w 333375"/>
                <a:gd name="connsiteY5" fmla="*/ 397109 h 397109"/>
                <a:gd name="connsiteX6" fmla="*/ 333375 w 333375"/>
                <a:gd name="connsiteY6" fmla="*/ 396875 h 397109"/>
                <a:gd name="connsiteX7" fmla="*/ 295275 w 333375"/>
                <a:gd name="connsiteY7" fmla="*/ 15875 h 397109"/>
                <a:gd name="connsiteX0" fmla="*/ 295275 w 333375"/>
                <a:gd name="connsiteY0" fmla="*/ 15875 h 397109"/>
                <a:gd name="connsiteX1" fmla="*/ 76200 w 333375"/>
                <a:gd name="connsiteY1" fmla="*/ 0 h 397109"/>
                <a:gd name="connsiteX2" fmla="*/ 0 w 333375"/>
                <a:gd name="connsiteY2" fmla="*/ 9407 h 397109"/>
                <a:gd name="connsiteX3" fmla="*/ 76200 w 333375"/>
                <a:gd name="connsiteY3" fmla="*/ 177800 h 397109"/>
                <a:gd name="connsiteX4" fmla="*/ 149225 w 333375"/>
                <a:gd name="connsiteY4" fmla="*/ 208629 h 397109"/>
                <a:gd name="connsiteX5" fmla="*/ 176212 w 333375"/>
                <a:gd name="connsiteY5" fmla="*/ 397109 h 397109"/>
                <a:gd name="connsiteX6" fmla="*/ 333375 w 333375"/>
                <a:gd name="connsiteY6" fmla="*/ 396875 h 397109"/>
                <a:gd name="connsiteX7" fmla="*/ 295275 w 333375"/>
                <a:gd name="connsiteY7" fmla="*/ 15875 h 397109"/>
                <a:gd name="connsiteX0" fmla="*/ 295275 w 333375"/>
                <a:gd name="connsiteY0" fmla="*/ 15875 h 397109"/>
                <a:gd name="connsiteX1" fmla="*/ 76200 w 333375"/>
                <a:gd name="connsiteY1" fmla="*/ 0 h 397109"/>
                <a:gd name="connsiteX2" fmla="*/ 0 w 333375"/>
                <a:gd name="connsiteY2" fmla="*/ 9407 h 397109"/>
                <a:gd name="connsiteX3" fmla="*/ 76200 w 333375"/>
                <a:gd name="connsiteY3" fmla="*/ 177800 h 397109"/>
                <a:gd name="connsiteX4" fmla="*/ 146844 w 333375"/>
                <a:gd name="connsiteY4" fmla="*/ 218242 h 397109"/>
                <a:gd name="connsiteX5" fmla="*/ 176212 w 333375"/>
                <a:gd name="connsiteY5" fmla="*/ 397109 h 397109"/>
                <a:gd name="connsiteX6" fmla="*/ 333375 w 333375"/>
                <a:gd name="connsiteY6" fmla="*/ 396875 h 397109"/>
                <a:gd name="connsiteX7" fmla="*/ 295275 w 333375"/>
                <a:gd name="connsiteY7" fmla="*/ 15875 h 397109"/>
                <a:gd name="connsiteX0" fmla="*/ 295275 w 333375"/>
                <a:gd name="connsiteY0" fmla="*/ 15875 h 397109"/>
                <a:gd name="connsiteX1" fmla="*/ 76200 w 333375"/>
                <a:gd name="connsiteY1" fmla="*/ 0 h 397109"/>
                <a:gd name="connsiteX2" fmla="*/ 0 w 333375"/>
                <a:gd name="connsiteY2" fmla="*/ 9407 h 397109"/>
                <a:gd name="connsiteX3" fmla="*/ 45243 w 333375"/>
                <a:gd name="connsiteY3" fmla="*/ 142552 h 397109"/>
                <a:gd name="connsiteX4" fmla="*/ 146844 w 333375"/>
                <a:gd name="connsiteY4" fmla="*/ 218242 h 397109"/>
                <a:gd name="connsiteX5" fmla="*/ 176212 w 333375"/>
                <a:gd name="connsiteY5" fmla="*/ 397109 h 397109"/>
                <a:gd name="connsiteX6" fmla="*/ 333375 w 333375"/>
                <a:gd name="connsiteY6" fmla="*/ 396875 h 397109"/>
                <a:gd name="connsiteX7" fmla="*/ 295275 w 333375"/>
                <a:gd name="connsiteY7" fmla="*/ 15875 h 397109"/>
                <a:gd name="connsiteX0" fmla="*/ 307181 w 345281"/>
                <a:gd name="connsiteY0" fmla="*/ 15875 h 397109"/>
                <a:gd name="connsiteX1" fmla="*/ 88106 w 345281"/>
                <a:gd name="connsiteY1" fmla="*/ 0 h 397109"/>
                <a:gd name="connsiteX2" fmla="*/ 0 w 345281"/>
                <a:gd name="connsiteY2" fmla="*/ 28633 h 397109"/>
                <a:gd name="connsiteX3" fmla="*/ 57149 w 345281"/>
                <a:gd name="connsiteY3" fmla="*/ 142552 h 397109"/>
                <a:gd name="connsiteX4" fmla="*/ 158750 w 345281"/>
                <a:gd name="connsiteY4" fmla="*/ 218242 h 397109"/>
                <a:gd name="connsiteX5" fmla="*/ 188118 w 345281"/>
                <a:gd name="connsiteY5" fmla="*/ 397109 h 397109"/>
                <a:gd name="connsiteX6" fmla="*/ 345281 w 345281"/>
                <a:gd name="connsiteY6" fmla="*/ 396875 h 397109"/>
                <a:gd name="connsiteX7" fmla="*/ 307181 w 345281"/>
                <a:gd name="connsiteY7" fmla="*/ 15875 h 397109"/>
                <a:gd name="connsiteX0" fmla="*/ 307181 w 345281"/>
                <a:gd name="connsiteY0" fmla="*/ 25488 h 406722"/>
                <a:gd name="connsiteX1" fmla="*/ 71438 w 345281"/>
                <a:gd name="connsiteY1" fmla="*/ 0 h 406722"/>
                <a:gd name="connsiteX2" fmla="*/ 0 w 345281"/>
                <a:gd name="connsiteY2" fmla="*/ 38246 h 406722"/>
                <a:gd name="connsiteX3" fmla="*/ 57149 w 345281"/>
                <a:gd name="connsiteY3" fmla="*/ 152165 h 406722"/>
                <a:gd name="connsiteX4" fmla="*/ 158750 w 345281"/>
                <a:gd name="connsiteY4" fmla="*/ 227855 h 406722"/>
                <a:gd name="connsiteX5" fmla="*/ 188118 w 345281"/>
                <a:gd name="connsiteY5" fmla="*/ 406722 h 406722"/>
                <a:gd name="connsiteX6" fmla="*/ 345281 w 345281"/>
                <a:gd name="connsiteY6" fmla="*/ 406488 h 406722"/>
                <a:gd name="connsiteX7" fmla="*/ 307181 w 345281"/>
                <a:gd name="connsiteY7" fmla="*/ 25488 h 4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81" h="406722">
                  <a:moveTo>
                    <a:pt x="307181" y="25488"/>
                  </a:moveTo>
                  <a:lnTo>
                    <a:pt x="71438" y="0"/>
                  </a:lnTo>
                  <a:cubicBezTo>
                    <a:pt x="39688" y="5292"/>
                    <a:pt x="31750" y="32954"/>
                    <a:pt x="0" y="38246"/>
                  </a:cubicBezTo>
                  <a:lnTo>
                    <a:pt x="57149" y="152165"/>
                  </a:lnTo>
                  <a:lnTo>
                    <a:pt x="158750" y="227855"/>
                  </a:lnTo>
                  <a:lnTo>
                    <a:pt x="188118" y="406722"/>
                  </a:lnTo>
                  <a:lnTo>
                    <a:pt x="345281" y="406488"/>
                  </a:lnTo>
                  <a:lnTo>
                    <a:pt x="307181" y="25488"/>
                  </a:lnTo>
                  <a:close/>
                </a:path>
              </a:pathLst>
            </a:cu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105"/>
            <p:cNvSpPr/>
            <p:nvPr/>
          </p:nvSpPr>
          <p:spPr>
            <a:xfrm>
              <a:off x="5541676" y="4343691"/>
              <a:ext cx="892961" cy="1866500"/>
            </a:xfrm>
            <a:custGeom>
              <a:avLst/>
              <a:gdLst>
                <a:gd name="connsiteX0" fmla="*/ 434340 w 883920"/>
                <a:gd name="connsiteY0" fmla="*/ 1859280 h 1859280"/>
                <a:gd name="connsiteX1" fmla="*/ 464820 w 883920"/>
                <a:gd name="connsiteY1" fmla="*/ 1722120 h 1859280"/>
                <a:gd name="connsiteX2" fmla="*/ 335280 w 883920"/>
                <a:gd name="connsiteY2" fmla="*/ 1577340 h 1859280"/>
                <a:gd name="connsiteX3" fmla="*/ 350520 w 883920"/>
                <a:gd name="connsiteY3" fmla="*/ 1371600 h 1859280"/>
                <a:gd name="connsiteX4" fmla="*/ 0 w 883920"/>
                <a:gd name="connsiteY4" fmla="*/ 1120140 h 1859280"/>
                <a:gd name="connsiteX5" fmla="*/ 22860 w 883920"/>
                <a:gd name="connsiteY5" fmla="*/ 1036320 h 1859280"/>
                <a:gd name="connsiteX6" fmla="*/ 198120 w 883920"/>
                <a:gd name="connsiteY6" fmla="*/ 899160 h 1859280"/>
                <a:gd name="connsiteX7" fmla="*/ 251460 w 883920"/>
                <a:gd name="connsiteY7" fmla="*/ 792480 h 1859280"/>
                <a:gd name="connsiteX8" fmla="*/ 236220 w 883920"/>
                <a:gd name="connsiteY8" fmla="*/ 449580 h 1859280"/>
                <a:gd name="connsiteX9" fmla="*/ 7620 w 883920"/>
                <a:gd name="connsiteY9" fmla="*/ 449580 h 1859280"/>
                <a:gd name="connsiteX10" fmla="*/ 15240 w 883920"/>
                <a:gd name="connsiteY10" fmla="*/ 15240 h 1859280"/>
                <a:gd name="connsiteX11" fmla="*/ 373380 w 883920"/>
                <a:gd name="connsiteY11" fmla="*/ 0 h 1859280"/>
                <a:gd name="connsiteX12" fmla="*/ 426720 w 883920"/>
                <a:gd name="connsiteY12" fmla="*/ 289560 h 1859280"/>
                <a:gd name="connsiteX13" fmla="*/ 670560 w 883920"/>
                <a:gd name="connsiteY13" fmla="*/ 289560 h 1859280"/>
                <a:gd name="connsiteX14" fmla="*/ 685800 w 883920"/>
                <a:gd name="connsiteY14" fmla="*/ 891540 h 1859280"/>
                <a:gd name="connsiteX15" fmla="*/ 883920 w 883920"/>
                <a:gd name="connsiteY15" fmla="*/ 899160 h 1859280"/>
                <a:gd name="connsiteX16" fmla="*/ 769620 w 883920"/>
                <a:gd name="connsiteY16" fmla="*/ 982980 h 1859280"/>
                <a:gd name="connsiteX17" fmla="*/ 731520 w 883920"/>
                <a:gd name="connsiteY17" fmla="*/ 1226820 h 1859280"/>
                <a:gd name="connsiteX18" fmla="*/ 716280 w 883920"/>
                <a:gd name="connsiteY18" fmla="*/ 1318260 h 1859280"/>
                <a:gd name="connsiteX19" fmla="*/ 800100 w 883920"/>
                <a:gd name="connsiteY19" fmla="*/ 1432560 h 1859280"/>
                <a:gd name="connsiteX20" fmla="*/ 792480 w 883920"/>
                <a:gd name="connsiteY20" fmla="*/ 1584960 h 1859280"/>
                <a:gd name="connsiteX21" fmla="*/ 777240 w 883920"/>
                <a:gd name="connsiteY21" fmla="*/ 1760220 h 1859280"/>
                <a:gd name="connsiteX22" fmla="*/ 777240 w 883920"/>
                <a:gd name="connsiteY22" fmla="*/ 1851660 h 1859280"/>
                <a:gd name="connsiteX23" fmla="*/ 434340 w 883920"/>
                <a:gd name="connsiteY23" fmla="*/ 1859280 h 1859280"/>
                <a:gd name="connsiteX0" fmla="*/ 434340 w 883920"/>
                <a:gd name="connsiteY0" fmla="*/ 1859280 h 1859280"/>
                <a:gd name="connsiteX1" fmla="*/ 464820 w 883920"/>
                <a:gd name="connsiteY1" fmla="*/ 1722120 h 1859280"/>
                <a:gd name="connsiteX2" fmla="*/ 335280 w 883920"/>
                <a:gd name="connsiteY2" fmla="*/ 1577340 h 1859280"/>
                <a:gd name="connsiteX3" fmla="*/ 350520 w 883920"/>
                <a:gd name="connsiteY3" fmla="*/ 1371600 h 1859280"/>
                <a:gd name="connsiteX4" fmla="*/ 0 w 883920"/>
                <a:gd name="connsiteY4" fmla="*/ 1120140 h 1859280"/>
                <a:gd name="connsiteX5" fmla="*/ 22860 w 883920"/>
                <a:gd name="connsiteY5" fmla="*/ 1036320 h 1859280"/>
                <a:gd name="connsiteX6" fmla="*/ 198120 w 883920"/>
                <a:gd name="connsiteY6" fmla="*/ 899160 h 1859280"/>
                <a:gd name="connsiteX7" fmla="*/ 251460 w 883920"/>
                <a:gd name="connsiteY7" fmla="*/ 792480 h 1859280"/>
                <a:gd name="connsiteX8" fmla="*/ 236220 w 883920"/>
                <a:gd name="connsiteY8" fmla="*/ 449580 h 1859280"/>
                <a:gd name="connsiteX9" fmla="*/ 7620 w 883920"/>
                <a:gd name="connsiteY9" fmla="*/ 449580 h 1859280"/>
                <a:gd name="connsiteX10" fmla="*/ 15240 w 883920"/>
                <a:gd name="connsiteY10" fmla="*/ 15240 h 1859280"/>
                <a:gd name="connsiteX11" fmla="*/ 433705 w 883920"/>
                <a:gd name="connsiteY11" fmla="*/ 0 h 1859280"/>
                <a:gd name="connsiteX12" fmla="*/ 426720 w 883920"/>
                <a:gd name="connsiteY12" fmla="*/ 289560 h 1859280"/>
                <a:gd name="connsiteX13" fmla="*/ 670560 w 883920"/>
                <a:gd name="connsiteY13" fmla="*/ 289560 h 1859280"/>
                <a:gd name="connsiteX14" fmla="*/ 685800 w 883920"/>
                <a:gd name="connsiteY14" fmla="*/ 891540 h 1859280"/>
                <a:gd name="connsiteX15" fmla="*/ 883920 w 883920"/>
                <a:gd name="connsiteY15" fmla="*/ 899160 h 1859280"/>
                <a:gd name="connsiteX16" fmla="*/ 769620 w 883920"/>
                <a:gd name="connsiteY16" fmla="*/ 982980 h 1859280"/>
                <a:gd name="connsiteX17" fmla="*/ 731520 w 883920"/>
                <a:gd name="connsiteY17" fmla="*/ 1226820 h 1859280"/>
                <a:gd name="connsiteX18" fmla="*/ 716280 w 883920"/>
                <a:gd name="connsiteY18" fmla="*/ 1318260 h 1859280"/>
                <a:gd name="connsiteX19" fmla="*/ 800100 w 883920"/>
                <a:gd name="connsiteY19" fmla="*/ 1432560 h 1859280"/>
                <a:gd name="connsiteX20" fmla="*/ 792480 w 883920"/>
                <a:gd name="connsiteY20" fmla="*/ 1584960 h 1859280"/>
                <a:gd name="connsiteX21" fmla="*/ 777240 w 883920"/>
                <a:gd name="connsiteY21" fmla="*/ 1760220 h 1859280"/>
                <a:gd name="connsiteX22" fmla="*/ 777240 w 883920"/>
                <a:gd name="connsiteY22" fmla="*/ 1851660 h 1859280"/>
                <a:gd name="connsiteX23" fmla="*/ 434340 w 883920"/>
                <a:gd name="connsiteY23" fmla="*/ 1859280 h 1859280"/>
                <a:gd name="connsiteX0" fmla="*/ 438150 w 887730"/>
                <a:gd name="connsiteY0" fmla="*/ 1859280 h 1859280"/>
                <a:gd name="connsiteX1" fmla="*/ 468630 w 887730"/>
                <a:gd name="connsiteY1" fmla="*/ 1722120 h 1859280"/>
                <a:gd name="connsiteX2" fmla="*/ 339090 w 887730"/>
                <a:gd name="connsiteY2" fmla="*/ 1577340 h 1859280"/>
                <a:gd name="connsiteX3" fmla="*/ 354330 w 887730"/>
                <a:gd name="connsiteY3" fmla="*/ 1371600 h 1859280"/>
                <a:gd name="connsiteX4" fmla="*/ 3810 w 887730"/>
                <a:gd name="connsiteY4" fmla="*/ 1120140 h 1859280"/>
                <a:gd name="connsiteX5" fmla="*/ 26670 w 887730"/>
                <a:gd name="connsiteY5" fmla="*/ 1036320 h 1859280"/>
                <a:gd name="connsiteX6" fmla="*/ 201930 w 887730"/>
                <a:gd name="connsiteY6" fmla="*/ 899160 h 1859280"/>
                <a:gd name="connsiteX7" fmla="*/ 255270 w 887730"/>
                <a:gd name="connsiteY7" fmla="*/ 792480 h 1859280"/>
                <a:gd name="connsiteX8" fmla="*/ 240030 w 887730"/>
                <a:gd name="connsiteY8" fmla="*/ 449580 h 1859280"/>
                <a:gd name="connsiteX9" fmla="*/ 11430 w 887730"/>
                <a:gd name="connsiteY9" fmla="*/ 449580 h 1859280"/>
                <a:gd name="connsiteX10" fmla="*/ 0 w 887730"/>
                <a:gd name="connsiteY10" fmla="*/ 2540 h 1859280"/>
                <a:gd name="connsiteX11" fmla="*/ 437515 w 887730"/>
                <a:gd name="connsiteY11" fmla="*/ 0 h 1859280"/>
                <a:gd name="connsiteX12" fmla="*/ 430530 w 887730"/>
                <a:gd name="connsiteY12" fmla="*/ 289560 h 1859280"/>
                <a:gd name="connsiteX13" fmla="*/ 674370 w 887730"/>
                <a:gd name="connsiteY13" fmla="*/ 289560 h 1859280"/>
                <a:gd name="connsiteX14" fmla="*/ 689610 w 887730"/>
                <a:gd name="connsiteY14" fmla="*/ 891540 h 1859280"/>
                <a:gd name="connsiteX15" fmla="*/ 887730 w 887730"/>
                <a:gd name="connsiteY15" fmla="*/ 899160 h 1859280"/>
                <a:gd name="connsiteX16" fmla="*/ 773430 w 887730"/>
                <a:gd name="connsiteY16" fmla="*/ 982980 h 1859280"/>
                <a:gd name="connsiteX17" fmla="*/ 735330 w 887730"/>
                <a:gd name="connsiteY17" fmla="*/ 1226820 h 1859280"/>
                <a:gd name="connsiteX18" fmla="*/ 720090 w 887730"/>
                <a:gd name="connsiteY18" fmla="*/ 1318260 h 1859280"/>
                <a:gd name="connsiteX19" fmla="*/ 803910 w 887730"/>
                <a:gd name="connsiteY19" fmla="*/ 1432560 h 1859280"/>
                <a:gd name="connsiteX20" fmla="*/ 796290 w 887730"/>
                <a:gd name="connsiteY20" fmla="*/ 1584960 h 1859280"/>
                <a:gd name="connsiteX21" fmla="*/ 781050 w 887730"/>
                <a:gd name="connsiteY21" fmla="*/ 1760220 h 1859280"/>
                <a:gd name="connsiteX22" fmla="*/ 781050 w 887730"/>
                <a:gd name="connsiteY22" fmla="*/ 1851660 h 1859280"/>
                <a:gd name="connsiteX23" fmla="*/ 438150 w 887730"/>
                <a:gd name="connsiteY23" fmla="*/ 1859280 h 1859280"/>
                <a:gd name="connsiteX0" fmla="*/ 438150 w 887730"/>
                <a:gd name="connsiteY0" fmla="*/ 1859280 h 1859280"/>
                <a:gd name="connsiteX1" fmla="*/ 468630 w 887730"/>
                <a:gd name="connsiteY1" fmla="*/ 1722120 h 1859280"/>
                <a:gd name="connsiteX2" fmla="*/ 339090 w 887730"/>
                <a:gd name="connsiteY2" fmla="*/ 1577340 h 1859280"/>
                <a:gd name="connsiteX3" fmla="*/ 354330 w 887730"/>
                <a:gd name="connsiteY3" fmla="*/ 1371600 h 1859280"/>
                <a:gd name="connsiteX4" fmla="*/ 3810 w 887730"/>
                <a:gd name="connsiteY4" fmla="*/ 1120140 h 1859280"/>
                <a:gd name="connsiteX5" fmla="*/ 26670 w 887730"/>
                <a:gd name="connsiteY5" fmla="*/ 1036320 h 1859280"/>
                <a:gd name="connsiteX6" fmla="*/ 201930 w 887730"/>
                <a:gd name="connsiteY6" fmla="*/ 899160 h 1859280"/>
                <a:gd name="connsiteX7" fmla="*/ 255270 w 887730"/>
                <a:gd name="connsiteY7" fmla="*/ 792480 h 1859280"/>
                <a:gd name="connsiteX8" fmla="*/ 240030 w 887730"/>
                <a:gd name="connsiteY8" fmla="*/ 449580 h 1859280"/>
                <a:gd name="connsiteX9" fmla="*/ 11430 w 887730"/>
                <a:gd name="connsiteY9" fmla="*/ 449580 h 1859280"/>
                <a:gd name="connsiteX10" fmla="*/ 0 w 887730"/>
                <a:gd name="connsiteY10" fmla="*/ 2540 h 1859280"/>
                <a:gd name="connsiteX11" fmla="*/ 437515 w 887730"/>
                <a:gd name="connsiteY11" fmla="*/ 0 h 1859280"/>
                <a:gd name="connsiteX12" fmla="*/ 430530 w 887730"/>
                <a:gd name="connsiteY12" fmla="*/ 276860 h 1859280"/>
                <a:gd name="connsiteX13" fmla="*/ 674370 w 887730"/>
                <a:gd name="connsiteY13" fmla="*/ 289560 h 1859280"/>
                <a:gd name="connsiteX14" fmla="*/ 689610 w 887730"/>
                <a:gd name="connsiteY14" fmla="*/ 891540 h 1859280"/>
                <a:gd name="connsiteX15" fmla="*/ 887730 w 887730"/>
                <a:gd name="connsiteY15" fmla="*/ 899160 h 1859280"/>
                <a:gd name="connsiteX16" fmla="*/ 773430 w 887730"/>
                <a:gd name="connsiteY16" fmla="*/ 982980 h 1859280"/>
                <a:gd name="connsiteX17" fmla="*/ 735330 w 887730"/>
                <a:gd name="connsiteY17" fmla="*/ 1226820 h 1859280"/>
                <a:gd name="connsiteX18" fmla="*/ 720090 w 887730"/>
                <a:gd name="connsiteY18" fmla="*/ 1318260 h 1859280"/>
                <a:gd name="connsiteX19" fmla="*/ 803910 w 887730"/>
                <a:gd name="connsiteY19" fmla="*/ 1432560 h 1859280"/>
                <a:gd name="connsiteX20" fmla="*/ 796290 w 887730"/>
                <a:gd name="connsiteY20" fmla="*/ 1584960 h 1859280"/>
                <a:gd name="connsiteX21" fmla="*/ 781050 w 887730"/>
                <a:gd name="connsiteY21" fmla="*/ 1760220 h 1859280"/>
                <a:gd name="connsiteX22" fmla="*/ 781050 w 887730"/>
                <a:gd name="connsiteY22" fmla="*/ 1851660 h 1859280"/>
                <a:gd name="connsiteX23" fmla="*/ 438150 w 887730"/>
                <a:gd name="connsiteY23" fmla="*/ 1859280 h 1859280"/>
                <a:gd name="connsiteX0" fmla="*/ 438150 w 887730"/>
                <a:gd name="connsiteY0" fmla="*/ 1859280 h 1859280"/>
                <a:gd name="connsiteX1" fmla="*/ 468630 w 887730"/>
                <a:gd name="connsiteY1" fmla="*/ 1722120 h 1859280"/>
                <a:gd name="connsiteX2" fmla="*/ 339090 w 887730"/>
                <a:gd name="connsiteY2" fmla="*/ 1577340 h 1859280"/>
                <a:gd name="connsiteX3" fmla="*/ 354330 w 887730"/>
                <a:gd name="connsiteY3" fmla="*/ 1371600 h 1859280"/>
                <a:gd name="connsiteX4" fmla="*/ 3810 w 887730"/>
                <a:gd name="connsiteY4" fmla="*/ 1120140 h 1859280"/>
                <a:gd name="connsiteX5" fmla="*/ 26670 w 887730"/>
                <a:gd name="connsiteY5" fmla="*/ 1036320 h 1859280"/>
                <a:gd name="connsiteX6" fmla="*/ 201930 w 887730"/>
                <a:gd name="connsiteY6" fmla="*/ 899160 h 1859280"/>
                <a:gd name="connsiteX7" fmla="*/ 255270 w 887730"/>
                <a:gd name="connsiteY7" fmla="*/ 792480 h 1859280"/>
                <a:gd name="connsiteX8" fmla="*/ 240030 w 887730"/>
                <a:gd name="connsiteY8" fmla="*/ 449580 h 1859280"/>
                <a:gd name="connsiteX9" fmla="*/ 11430 w 887730"/>
                <a:gd name="connsiteY9" fmla="*/ 449580 h 1859280"/>
                <a:gd name="connsiteX10" fmla="*/ 0 w 887730"/>
                <a:gd name="connsiteY10" fmla="*/ 2540 h 1859280"/>
                <a:gd name="connsiteX11" fmla="*/ 437515 w 887730"/>
                <a:gd name="connsiteY11" fmla="*/ 0 h 1859280"/>
                <a:gd name="connsiteX12" fmla="*/ 430530 w 887730"/>
                <a:gd name="connsiteY12" fmla="*/ 276860 h 1859280"/>
                <a:gd name="connsiteX13" fmla="*/ 712470 w 887730"/>
                <a:gd name="connsiteY13" fmla="*/ 289560 h 1859280"/>
                <a:gd name="connsiteX14" fmla="*/ 689610 w 887730"/>
                <a:gd name="connsiteY14" fmla="*/ 891540 h 1859280"/>
                <a:gd name="connsiteX15" fmla="*/ 887730 w 887730"/>
                <a:gd name="connsiteY15" fmla="*/ 899160 h 1859280"/>
                <a:gd name="connsiteX16" fmla="*/ 773430 w 887730"/>
                <a:gd name="connsiteY16" fmla="*/ 982980 h 1859280"/>
                <a:gd name="connsiteX17" fmla="*/ 735330 w 887730"/>
                <a:gd name="connsiteY17" fmla="*/ 1226820 h 1859280"/>
                <a:gd name="connsiteX18" fmla="*/ 720090 w 887730"/>
                <a:gd name="connsiteY18" fmla="*/ 1318260 h 1859280"/>
                <a:gd name="connsiteX19" fmla="*/ 803910 w 887730"/>
                <a:gd name="connsiteY19" fmla="*/ 1432560 h 1859280"/>
                <a:gd name="connsiteX20" fmla="*/ 796290 w 887730"/>
                <a:gd name="connsiteY20" fmla="*/ 1584960 h 1859280"/>
                <a:gd name="connsiteX21" fmla="*/ 781050 w 887730"/>
                <a:gd name="connsiteY21" fmla="*/ 1760220 h 1859280"/>
                <a:gd name="connsiteX22" fmla="*/ 781050 w 887730"/>
                <a:gd name="connsiteY22" fmla="*/ 1851660 h 1859280"/>
                <a:gd name="connsiteX23" fmla="*/ 438150 w 887730"/>
                <a:gd name="connsiteY23" fmla="*/ 1859280 h 1859280"/>
                <a:gd name="connsiteX0" fmla="*/ 438150 w 887730"/>
                <a:gd name="connsiteY0" fmla="*/ 1859280 h 1859280"/>
                <a:gd name="connsiteX1" fmla="*/ 468630 w 887730"/>
                <a:gd name="connsiteY1" fmla="*/ 1722120 h 1859280"/>
                <a:gd name="connsiteX2" fmla="*/ 339090 w 887730"/>
                <a:gd name="connsiteY2" fmla="*/ 1577340 h 1859280"/>
                <a:gd name="connsiteX3" fmla="*/ 354330 w 887730"/>
                <a:gd name="connsiteY3" fmla="*/ 1371600 h 1859280"/>
                <a:gd name="connsiteX4" fmla="*/ 3810 w 887730"/>
                <a:gd name="connsiteY4" fmla="*/ 1120140 h 1859280"/>
                <a:gd name="connsiteX5" fmla="*/ 26670 w 887730"/>
                <a:gd name="connsiteY5" fmla="*/ 1036320 h 1859280"/>
                <a:gd name="connsiteX6" fmla="*/ 201930 w 887730"/>
                <a:gd name="connsiteY6" fmla="*/ 899160 h 1859280"/>
                <a:gd name="connsiteX7" fmla="*/ 255270 w 887730"/>
                <a:gd name="connsiteY7" fmla="*/ 792480 h 1859280"/>
                <a:gd name="connsiteX8" fmla="*/ 240030 w 887730"/>
                <a:gd name="connsiteY8" fmla="*/ 449580 h 1859280"/>
                <a:gd name="connsiteX9" fmla="*/ 11430 w 887730"/>
                <a:gd name="connsiteY9" fmla="*/ 449580 h 1859280"/>
                <a:gd name="connsiteX10" fmla="*/ 0 w 887730"/>
                <a:gd name="connsiteY10" fmla="*/ 2540 h 1859280"/>
                <a:gd name="connsiteX11" fmla="*/ 437515 w 887730"/>
                <a:gd name="connsiteY11" fmla="*/ 0 h 1859280"/>
                <a:gd name="connsiteX12" fmla="*/ 430530 w 887730"/>
                <a:gd name="connsiteY12" fmla="*/ 276860 h 1859280"/>
                <a:gd name="connsiteX13" fmla="*/ 712470 w 887730"/>
                <a:gd name="connsiteY13" fmla="*/ 289560 h 1859280"/>
                <a:gd name="connsiteX14" fmla="*/ 705485 w 887730"/>
                <a:gd name="connsiteY14" fmla="*/ 878840 h 1859280"/>
                <a:gd name="connsiteX15" fmla="*/ 887730 w 887730"/>
                <a:gd name="connsiteY15" fmla="*/ 899160 h 1859280"/>
                <a:gd name="connsiteX16" fmla="*/ 773430 w 887730"/>
                <a:gd name="connsiteY16" fmla="*/ 982980 h 1859280"/>
                <a:gd name="connsiteX17" fmla="*/ 735330 w 887730"/>
                <a:gd name="connsiteY17" fmla="*/ 1226820 h 1859280"/>
                <a:gd name="connsiteX18" fmla="*/ 720090 w 887730"/>
                <a:gd name="connsiteY18" fmla="*/ 1318260 h 1859280"/>
                <a:gd name="connsiteX19" fmla="*/ 803910 w 887730"/>
                <a:gd name="connsiteY19" fmla="*/ 1432560 h 1859280"/>
                <a:gd name="connsiteX20" fmla="*/ 796290 w 887730"/>
                <a:gd name="connsiteY20" fmla="*/ 1584960 h 1859280"/>
                <a:gd name="connsiteX21" fmla="*/ 781050 w 887730"/>
                <a:gd name="connsiteY21" fmla="*/ 1760220 h 1859280"/>
                <a:gd name="connsiteX22" fmla="*/ 781050 w 887730"/>
                <a:gd name="connsiteY22" fmla="*/ 1851660 h 1859280"/>
                <a:gd name="connsiteX23" fmla="*/ 438150 w 887730"/>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792480 h 1859280"/>
                <a:gd name="connsiteX8" fmla="*/ 240030 w 865505"/>
                <a:gd name="connsiteY8" fmla="*/ 449580 h 1859280"/>
                <a:gd name="connsiteX9" fmla="*/ 11430 w 865505"/>
                <a:gd name="connsiteY9" fmla="*/ 44958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73430 w 865505"/>
                <a:gd name="connsiteY16" fmla="*/ 982980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792480 h 1859280"/>
                <a:gd name="connsiteX8" fmla="*/ 240030 w 865505"/>
                <a:gd name="connsiteY8" fmla="*/ 449580 h 1859280"/>
                <a:gd name="connsiteX9" fmla="*/ 11430 w 865505"/>
                <a:gd name="connsiteY9" fmla="*/ 44958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792480 h 1859280"/>
                <a:gd name="connsiteX8" fmla="*/ 240030 w 865505"/>
                <a:gd name="connsiteY8" fmla="*/ 44958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7924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8991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6320 h 1859280"/>
                <a:gd name="connsiteX6" fmla="*/ 201930 w 865505"/>
                <a:gd name="connsiteY6" fmla="*/ 9245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54330 w 865505"/>
                <a:gd name="connsiteY3" fmla="*/ 1371600 h 1859280"/>
                <a:gd name="connsiteX4" fmla="*/ 3810 w 865505"/>
                <a:gd name="connsiteY4" fmla="*/ 1120140 h 1859280"/>
                <a:gd name="connsiteX5" fmla="*/ 26670 w 865505"/>
                <a:gd name="connsiteY5" fmla="*/ 1039495 h 1859280"/>
                <a:gd name="connsiteX6" fmla="*/ 201930 w 865505"/>
                <a:gd name="connsiteY6" fmla="*/ 9245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39090 w 865505"/>
                <a:gd name="connsiteY2" fmla="*/ 1577340 h 1859280"/>
                <a:gd name="connsiteX3" fmla="*/ 370205 w 865505"/>
                <a:gd name="connsiteY3" fmla="*/ 1339850 h 1859280"/>
                <a:gd name="connsiteX4" fmla="*/ 3810 w 865505"/>
                <a:gd name="connsiteY4" fmla="*/ 1120140 h 1859280"/>
                <a:gd name="connsiteX5" fmla="*/ 26670 w 865505"/>
                <a:gd name="connsiteY5" fmla="*/ 1039495 h 1859280"/>
                <a:gd name="connsiteX6" fmla="*/ 201930 w 865505"/>
                <a:gd name="connsiteY6" fmla="*/ 9245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38150 w 865505"/>
                <a:gd name="connsiteY0" fmla="*/ 1859280 h 1859280"/>
                <a:gd name="connsiteX1" fmla="*/ 468630 w 865505"/>
                <a:gd name="connsiteY1" fmla="*/ 1722120 h 1859280"/>
                <a:gd name="connsiteX2" fmla="*/ 377190 w 865505"/>
                <a:gd name="connsiteY2" fmla="*/ 1567815 h 1859280"/>
                <a:gd name="connsiteX3" fmla="*/ 370205 w 865505"/>
                <a:gd name="connsiteY3" fmla="*/ 1339850 h 1859280"/>
                <a:gd name="connsiteX4" fmla="*/ 3810 w 865505"/>
                <a:gd name="connsiteY4" fmla="*/ 1120140 h 1859280"/>
                <a:gd name="connsiteX5" fmla="*/ 26670 w 865505"/>
                <a:gd name="connsiteY5" fmla="*/ 1039495 h 1859280"/>
                <a:gd name="connsiteX6" fmla="*/ 201930 w 865505"/>
                <a:gd name="connsiteY6" fmla="*/ 924560 h 1859280"/>
                <a:gd name="connsiteX7" fmla="*/ 255270 w 865505"/>
                <a:gd name="connsiteY7" fmla="*/ 805180 h 1859280"/>
                <a:gd name="connsiteX8" fmla="*/ 240030 w 865505"/>
                <a:gd name="connsiteY8" fmla="*/ 468630 h 1859280"/>
                <a:gd name="connsiteX9" fmla="*/ 5080 w 865505"/>
                <a:gd name="connsiteY9" fmla="*/ 468630 h 1859280"/>
                <a:gd name="connsiteX10" fmla="*/ 0 w 865505"/>
                <a:gd name="connsiteY10" fmla="*/ 2540 h 1859280"/>
                <a:gd name="connsiteX11" fmla="*/ 437515 w 865505"/>
                <a:gd name="connsiteY11" fmla="*/ 0 h 1859280"/>
                <a:gd name="connsiteX12" fmla="*/ 430530 w 865505"/>
                <a:gd name="connsiteY12" fmla="*/ 276860 h 1859280"/>
                <a:gd name="connsiteX13" fmla="*/ 712470 w 865505"/>
                <a:gd name="connsiteY13" fmla="*/ 289560 h 1859280"/>
                <a:gd name="connsiteX14" fmla="*/ 705485 w 865505"/>
                <a:gd name="connsiteY14" fmla="*/ 878840 h 1859280"/>
                <a:gd name="connsiteX15" fmla="*/ 865505 w 865505"/>
                <a:gd name="connsiteY15" fmla="*/ 880110 h 1859280"/>
                <a:gd name="connsiteX16" fmla="*/ 744855 w 865505"/>
                <a:gd name="connsiteY16" fmla="*/ 986155 h 1859280"/>
                <a:gd name="connsiteX17" fmla="*/ 735330 w 865505"/>
                <a:gd name="connsiteY17" fmla="*/ 1226820 h 1859280"/>
                <a:gd name="connsiteX18" fmla="*/ 720090 w 865505"/>
                <a:gd name="connsiteY18" fmla="*/ 1318260 h 1859280"/>
                <a:gd name="connsiteX19" fmla="*/ 803910 w 865505"/>
                <a:gd name="connsiteY19" fmla="*/ 1432560 h 1859280"/>
                <a:gd name="connsiteX20" fmla="*/ 796290 w 865505"/>
                <a:gd name="connsiteY20" fmla="*/ 1584960 h 1859280"/>
                <a:gd name="connsiteX21" fmla="*/ 781050 w 865505"/>
                <a:gd name="connsiteY21" fmla="*/ 1760220 h 1859280"/>
                <a:gd name="connsiteX22" fmla="*/ 781050 w 865505"/>
                <a:gd name="connsiteY22" fmla="*/ 1851660 h 1859280"/>
                <a:gd name="connsiteX23" fmla="*/ 438150 w 865505"/>
                <a:gd name="connsiteY23" fmla="*/ 1859280 h 1859280"/>
                <a:gd name="connsiteX0" fmla="*/ 425450 w 865505"/>
                <a:gd name="connsiteY0" fmla="*/ 1852930 h 1852930"/>
                <a:gd name="connsiteX1" fmla="*/ 468630 w 865505"/>
                <a:gd name="connsiteY1" fmla="*/ 1722120 h 1852930"/>
                <a:gd name="connsiteX2" fmla="*/ 377190 w 865505"/>
                <a:gd name="connsiteY2" fmla="*/ 1567815 h 1852930"/>
                <a:gd name="connsiteX3" fmla="*/ 370205 w 865505"/>
                <a:gd name="connsiteY3" fmla="*/ 1339850 h 1852930"/>
                <a:gd name="connsiteX4" fmla="*/ 3810 w 865505"/>
                <a:gd name="connsiteY4" fmla="*/ 1120140 h 1852930"/>
                <a:gd name="connsiteX5" fmla="*/ 26670 w 865505"/>
                <a:gd name="connsiteY5" fmla="*/ 1039495 h 1852930"/>
                <a:gd name="connsiteX6" fmla="*/ 201930 w 865505"/>
                <a:gd name="connsiteY6" fmla="*/ 924560 h 1852930"/>
                <a:gd name="connsiteX7" fmla="*/ 255270 w 865505"/>
                <a:gd name="connsiteY7" fmla="*/ 805180 h 1852930"/>
                <a:gd name="connsiteX8" fmla="*/ 240030 w 865505"/>
                <a:gd name="connsiteY8" fmla="*/ 468630 h 1852930"/>
                <a:gd name="connsiteX9" fmla="*/ 5080 w 865505"/>
                <a:gd name="connsiteY9" fmla="*/ 468630 h 1852930"/>
                <a:gd name="connsiteX10" fmla="*/ 0 w 865505"/>
                <a:gd name="connsiteY10" fmla="*/ 2540 h 1852930"/>
                <a:gd name="connsiteX11" fmla="*/ 437515 w 865505"/>
                <a:gd name="connsiteY11" fmla="*/ 0 h 1852930"/>
                <a:gd name="connsiteX12" fmla="*/ 430530 w 865505"/>
                <a:gd name="connsiteY12" fmla="*/ 276860 h 1852930"/>
                <a:gd name="connsiteX13" fmla="*/ 712470 w 865505"/>
                <a:gd name="connsiteY13" fmla="*/ 289560 h 1852930"/>
                <a:gd name="connsiteX14" fmla="*/ 705485 w 865505"/>
                <a:gd name="connsiteY14" fmla="*/ 878840 h 1852930"/>
                <a:gd name="connsiteX15" fmla="*/ 865505 w 865505"/>
                <a:gd name="connsiteY15" fmla="*/ 880110 h 1852930"/>
                <a:gd name="connsiteX16" fmla="*/ 744855 w 865505"/>
                <a:gd name="connsiteY16" fmla="*/ 986155 h 1852930"/>
                <a:gd name="connsiteX17" fmla="*/ 735330 w 865505"/>
                <a:gd name="connsiteY17" fmla="*/ 1226820 h 1852930"/>
                <a:gd name="connsiteX18" fmla="*/ 720090 w 865505"/>
                <a:gd name="connsiteY18" fmla="*/ 1318260 h 1852930"/>
                <a:gd name="connsiteX19" fmla="*/ 803910 w 865505"/>
                <a:gd name="connsiteY19" fmla="*/ 1432560 h 1852930"/>
                <a:gd name="connsiteX20" fmla="*/ 796290 w 865505"/>
                <a:gd name="connsiteY20" fmla="*/ 1584960 h 1852930"/>
                <a:gd name="connsiteX21" fmla="*/ 781050 w 865505"/>
                <a:gd name="connsiteY21" fmla="*/ 1760220 h 1852930"/>
                <a:gd name="connsiteX22" fmla="*/ 781050 w 865505"/>
                <a:gd name="connsiteY22" fmla="*/ 1851660 h 1852930"/>
                <a:gd name="connsiteX23" fmla="*/ 425450 w 865505"/>
                <a:gd name="connsiteY23" fmla="*/ 1852930 h 1852930"/>
                <a:gd name="connsiteX0" fmla="*/ 425450 w 865505"/>
                <a:gd name="connsiteY0" fmla="*/ 1852930 h 1852930"/>
                <a:gd name="connsiteX1" fmla="*/ 468630 w 865505"/>
                <a:gd name="connsiteY1" fmla="*/ 1722120 h 1852930"/>
                <a:gd name="connsiteX2" fmla="*/ 377190 w 865505"/>
                <a:gd name="connsiteY2" fmla="*/ 1567815 h 1852930"/>
                <a:gd name="connsiteX3" fmla="*/ 370205 w 865505"/>
                <a:gd name="connsiteY3" fmla="*/ 1339850 h 1852930"/>
                <a:gd name="connsiteX4" fmla="*/ 3810 w 865505"/>
                <a:gd name="connsiteY4" fmla="*/ 1120140 h 1852930"/>
                <a:gd name="connsiteX5" fmla="*/ 26670 w 865505"/>
                <a:gd name="connsiteY5" fmla="*/ 1039495 h 1852930"/>
                <a:gd name="connsiteX6" fmla="*/ 201930 w 865505"/>
                <a:gd name="connsiteY6" fmla="*/ 924560 h 1852930"/>
                <a:gd name="connsiteX7" fmla="*/ 255270 w 865505"/>
                <a:gd name="connsiteY7" fmla="*/ 805180 h 1852930"/>
                <a:gd name="connsiteX8" fmla="*/ 240030 w 865505"/>
                <a:gd name="connsiteY8" fmla="*/ 468630 h 1852930"/>
                <a:gd name="connsiteX9" fmla="*/ 5080 w 865505"/>
                <a:gd name="connsiteY9" fmla="*/ 468630 h 1852930"/>
                <a:gd name="connsiteX10" fmla="*/ 0 w 865505"/>
                <a:gd name="connsiteY10" fmla="*/ 22967 h 1852930"/>
                <a:gd name="connsiteX11" fmla="*/ 437515 w 865505"/>
                <a:gd name="connsiteY11" fmla="*/ 0 h 1852930"/>
                <a:gd name="connsiteX12" fmla="*/ 430530 w 865505"/>
                <a:gd name="connsiteY12" fmla="*/ 276860 h 1852930"/>
                <a:gd name="connsiteX13" fmla="*/ 712470 w 865505"/>
                <a:gd name="connsiteY13" fmla="*/ 289560 h 1852930"/>
                <a:gd name="connsiteX14" fmla="*/ 705485 w 865505"/>
                <a:gd name="connsiteY14" fmla="*/ 878840 h 1852930"/>
                <a:gd name="connsiteX15" fmla="*/ 865505 w 865505"/>
                <a:gd name="connsiteY15" fmla="*/ 880110 h 1852930"/>
                <a:gd name="connsiteX16" fmla="*/ 744855 w 865505"/>
                <a:gd name="connsiteY16" fmla="*/ 986155 h 1852930"/>
                <a:gd name="connsiteX17" fmla="*/ 735330 w 865505"/>
                <a:gd name="connsiteY17" fmla="*/ 1226820 h 1852930"/>
                <a:gd name="connsiteX18" fmla="*/ 720090 w 865505"/>
                <a:gd name="connsiteY18" fmla="*/ 1318260 h 1852930"/>
                <a:gd name="connsiteX19" fmla="*/ 803910 w 865505"/>
                <a:gd name="connsiteY19" fmla="*/ 1432560 h 1852930"/>
                <a:gd name="connsiteX20" fmla="*/ 796290 w 865505"/>
                <a:gd name="connsiteY20" fmla="*/ 1584960 h 1852930"/>
                <a:gd name="connsiteX21" fmla="*/ 781050 w 865505"/>
                <a:gd name="connsiteY21" fmla="*/ 1760220 h 1852930"/>
                <a:gd name="connsiteX22" fmla="*/ 781050 w 865505"/>
                <a:gd name="connsiteY22" fmla="*/ 1851660 h 1852930"/>
                <a:gd name="connsiteX23" fmla="*/ 425450 w 865505"/>
                <a:gd name="connsiteY23" fmla="*/ 1852930 h 1852930"/>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30530 w 865505"/>
                <a:gd name="connsiteY12" fmla="*/ 256434 h 1832504"/>
                <a:gd name="connsiteX13" fmla="*/ 712470 w 865505"/>
                <a:gd name="connsiteY13" fmla="*/ 269134 h 1832504"/>
                <a:gd name="connsiteX14" fmla="*/ 705485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08553 w 865505"/>
                <a:gd name="connsiteY12" fmla="*/ 265189 h 1832504"/>
                <a:gd name="connsiteX13" fmla="*/ 712470 w 865505"/>
                <a:gd name="connsiteY13" fmla="*/ 269134 h 1832504"/>
                <a:gd name="connsiteX14" fmla="*/ 705485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712470 w 865505"/>
                <a:gd name="connsiteY13" fmla="*/ 269134 h 1832504"/>
                <a:gd name="connsiteX14" fmla="*/ 705485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705145 w 865505"/>
                <a:gd name="connsiteY13" fmla="*/ 274970 h 1832504"/>
                <a:gd name="connsiteX14" fmla="*/ 705485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705145 w 865505"/>
                <a:gd name="connsiteY13" fmla="*/ 274970 h 1832504"/>
                <a:gd name="connsiteX14" fmla="*/ 693276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88053 w 865505"/>
                <a:gd name="connsiteY13" fmla="*/ 274970 h 1832504"/>
                <a:gd name="connsiteX14" fmla="*/ 693276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44855 w 865505"/>
                <a:gd name="connsiteY16" fmla="*/ 965729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06394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20090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803910 w 865505"/>
                <a:gd name="connsiteY19" fmla="*/ 1412134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96290 w 865505"/>
                <a:gd name="connsiteY20" fmla="*/ 1564534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70205 w 865505"/>
                <a:gd name="connsiteY3" fmla="*/ 1319424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74314 w 865505"/>
                <a:gd name="connsiteY20" fmla="*/ 1587880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89 h 1832504"/>
                <a:gd name="connsiteX3" fmla="*/ 367763 w 865505"/>
                <a:gd name="connsiteY3" fmla="*/ 1339851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74314 w 865505"/>
                <a:gd name="connsiteY20" fmla="*/ 1587880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60098 w 865505"/>
                <a:gd name="connsiteY2" fmla="*/ 1547390 h 1832504"/>
                <a:gd name="connsiteX3" fmla="*/ 367763 w 865505"/>
                <a:gd name="connsiteY3" fmla="*/ 1339851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74314 w 865505"/>
                <a:gd name="connsiteY20" fmla="*/ 1587880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25450 w 865505"/>
                <a:gd name="connsiteY0" fmla="*/ 1832504 h 1832504"/>
                <a:gd name="connsiteX1" fmla="*/ 468630 w 865505"/>
                <a:gd name="connsiteY1" fmla="*/ 1701694 h 1832504"/>
                <a:gd name="connsiteX2" fmla="*/ 377190 w 865505"/>
                <a:gd name="connsiteY2" fmla="*/ 1547390 h 1832504"/>
                <a:gd name="connsiteX3" fmla="*/ 367763 w 865505"/>
                <a:gd name="connsiteY3" fmla="*/ 1339851 h 1832504"/>
                <a:gd name="connsiteX4" fmla="*/ 3810 w 865505"/>
                <a:gd name="connsiteY4" fmla="*/ 1099714 h 1832504"/>
                <a:gd name="connsiteX5" fmla="*/ 26670 w 865505"/>
                <a:gd name="connsiteY5" fmla="*/ 1019069 h 1832504"/>
                <a:gd name="connsiteX6" fmla="*/ 201930 w 865505"/>
                <a:gd name="connsiteY6" fmla="*/ 904134 h 1832504"/>
                <a:gd name="connsiteX7" fmla="*/ 255270 w 865505"/>
                <a:gd name="connsiteY7" fmla="*/ 784754 h 1832504"/>
                <a:gd name="connsiteX8" fmla="*/ 240030 w 865505"/>
                <a:gd name="connsiteY8" fmla="*/ 448204 h 1832504"/>
                <a:gd name="connsiteX9" fmla="*/ 5080 w 865505"/>
                <a:gd name="connsiteY9" fmla="*/ 448204 h 1832504"/>
                <a:gd name="connsiteX10" fmla="*/ 0 w 865505"/>
                <a:gd name="connsiteY10" fmla="*/ 2541 h 1832504"/>
                <a:gd name="connsiteX11" fmla="*/ 410654 w 865505"/>
                <a:gd name="connsiteY11" fmla="*/ 0 h 1832504"/>
                <a:gd name="connsiteX12" fmla="*/ 415878 w 865505"/>
                <a:gd name="connsiteY12" fmla="*/ 265189 h 1832504"/>
                <a:gd name="connsiteX13" fmla="*/ 695379 w 865505"/>
                <a:gd name="connsiteY13" fmla="*/ 274970 h 1832504"/>
                <a:gd name="connsiteX14" fmla="*/ 693276 w 865505"/>
                <a:gd name="connsiteY14" fmla="*/ 858414 h 1832504"/>
                <a:gd name="connsiteX15" fmla="*/ 865505 w 865505"/>
                <a:gd name="connsiteY15" fmla="*/ 859684 h 1832504"/>
                <a:gd name="connsiteX16" fmla="*/ 722878 w 865505"/>
                <a:gd name="connsiteY16" fmla="*/ 971565 h 1832504"/>
                <a:gd name="connsiteX17" fmla="*/ 735330 w 865505"/>
                <a:gd name="connsiteY17" fmla="*/ 1215149 h 1832504"/>
                <a:gd name="connsiteX18" fmla="*/ 710323 w 865505"/>
                <a:gd name="connsiteY18" fmla="*/ 1297834 h 1832504"/>
                <a:gd name="connsiteX19" fmla="*/ 786816 w 865505"/>
                <a:gd name="connsiteY19" fmla="*/ 1391707 h 1832504"/>
                <a:gd name="connsiteX20" fmla="*/ 774314 w 865505"/>
                <a:gd name="connsiteY20" fmla="*/ 1587880 h 1832504"/>
                <a:gd name="connsiteX21" fmla="*/ 781050 w 865505"/>
                <a:gd name="connsiteY21" fmla="*/ 1739794 h 1832504"/>
                <a:gd name="connsiteX22" fmla="*/ 781050 w 865505"/>
                <a:gd name="connsiteY22" fmla="*/ 1831234 h 1832504"/>
                <a:gd name="connsiteX23" fmla="*/ 425450 w 865505"/>
                <a:gd name="connsiteY23" fmla="*/ 1832504 h 1832504"/>
                <a:gd name="connsiteX0" fmla="*/ 433850 w 873905"/>
                <a:gd name="connsiteY0" fmla="*/ 1832504 h 1832504"/>
                <a:gd name="connsiteX1" fmla="*/ 477030 w 873905"/>
                <a:gd name="connsiteY1" fmla="*/ 1701694 h 1832504"/>
                <a:gd name="connsiteX2" fmla="*/ 385590 w 873905"/>
                <a:gd name="connsiteY2" fmla="*/ 1547390 h 1832504"/>
                <a:gd name="connsiteX3" fmla="*/ 376163 w 873905"/>
                <a:gd name="connsiteY3" fmla="*/ 1339851 h 1832504"/>
                <a:gd name="connsiteX4" fmla="*/ 0 w 873905"/>
                <a:gd name="connsiteY4" fmla="*/ 1088041 h 1832504"/>
                <a:gd name="connsiteX5" fmla="*/ 35070 w 873905"/>
                <a:gd name="connsiteY5" fmla="*/ 1019069 h 1832504"/>
                <a:gd name="connsiteX6" fmla="*/ 210330 w 873905"/>
                <a:gd name="connsiteY6" fmla="*/ 904134 h 1832504"/>
                <a:gd name="connsiteX7" fmla="*/ 263670 w 873905"/>
                <a:gd name="connsiteY7" fmla="*/ 784754 h 1832504"/>
                <a:gd name="connsiteX8" fmla="*/ 248430 w 873905"/>
                <a:gd name="connsiteY8" fmla="*/ 448204 h 1832504"/>
                <a:gd name="connsiteX9" fmla="*/ 13480 w 873905"/>
                <a:gd name="connsiteY9" fmla="*/ 448204 h 1832504"/>
                <a:gd name="connsiteX10" fmla="*/ 8400 w 873905"/>
                <a:gd name="connsiteY10" fmla="*/ 2541 h 1832504"/>
                <a:gd name="connsiteX11" fmla="*/ 419054 w 873905"/>
                <a:gd name="connsiteY11" fmla="*/ 0 h 1832504"/>
                <a:gd name="connsiteX12" fmla="*/ 424278 w 873905"/>
                <a:gd name="connsiteY12" fmla="*/ 265189 h 1832504"/>
                <a:gd name="connsiteX13" fmla="*/ 703779 w 873905"/>
                <a:gd name="connsiteY13" fmla="*/ 274970 h 1832504"/>
                <a:gd name="connsiteX14" fmla="*/ 701676 w 873905"/>
                <a:gd name="connsiteY14" fmla="*/ 858414 h 1832504"/>
                <a:gd name="connsiteX15" fmla="*/ 873905 w 873905"/>
                <a:gd name="connsiteY15" fmla="*/ 859684 h 1832504"/>
                <a:gd name="connsiteX16" fmla="*/ 731278 w 873905"/>
                <a:gd name="connsiteY16" fmla="*/ 971565 h 1832504"/>
                <a:gd name="connsiteX17" fmla="*/ 743730 w 873905"/>
                <a:gd name="connsiteY17" fmla="*/ 1215149 h 1832504"/>
                <a:gd name="connsiteX18" fmla="*/ 718723 w 873905"/>
                <a:gd name="connsiteY18" fmla="*/ 1297834 h 1832504"/>
                <a:gd name="connsiteX19" fmla="*/ 795216 w 873905"/>
                <a:gd name="connsiteY19" fmla="*/ 1391707 h 1832504"/>
                <a:gd name="connsiteX20" fmla="*/ 782714 w 873905"/>
                <a:gd name="connsiteY20" fmla="*/ 1587880 h 1832504"/>
                <a:gd name="connsiteX21" fmla="*/ 789450 w 873905"/>
                <a:gd name="connsiteY21" fmla="*/ 1739794 h 1832504"/>
                <a:gd name="connsiteX22" fmla="*/ 789450 w 873905"/>
                <a:gd name="connsiteY22" fmla="*/ 1831234 h 1832504"/>
                <a:gd name="connsiteX23" fmla="*/ 433850 w 873905"/>
                <a:gd name="connsiteY23" fmla="*/ 1832504 h 1832504"/>
                <a:gd name="connsiteX0" fmla="*/ 428967 w 869022"/>
                <a:gd name="connsiteY0" fmla="*/ 1832504 h 1832504"/>
                <a:gd name="connsiteX1" fmla="*/ 472147 w 869022"/>
                <a:gd name="connsiteY1" fmla="*/ 1701694 h 1832504"/>
                <a:gd name="connsiteX2" fmla="*/ 380707 w 869022"/>
                <a:gd name="connsiteY2" fmla="*/ 1547390 h 1832504"/>
                <a:gd name="connsiteX3" fmla="*/ 371280 w 869022"/>
                <a:gd name="connsiteY3" fmla="*/ 1339851 h 1832504"/>
                <a:gd name="connsiteX4" fmla="*/ 0 w 869022"/>
                <a:gd name="connsiteY4" fmla="*/ 1093877 h 1832504"/>
                <a:gd name="connsiteX5" fmla="*/ 30187 w 869022"/>
                <a:gd name="connsiteY5" fmla="*/ 1019069 h 1832504"/>
                <a:gd name="connsiteX6" fmla="*/ 205447 w 869022"/>
                <a:gd name="connsiteY6" fmla="*/ 904134 h 1832504"/>
                <a:gd name="connsiteX7" fmla="*/ 258787 w 869022"/>
                <a:gd name="connsiteY7" fmla="*/ 784754 h 1832504"/>
                <a:gd name="connsiteX8" fmla="*/ 243547 w 869022"/>
                <a:gd name="connsiteY8" fmla="*/ 448204 h 1832504"/>
                <a:gd name="connsiteX9" fmla="*/ 8597 w 869022"/>
                <a:gd name="connsiteY9" fmla="*/ 448204 h 1832504"/>
                <a:gd name="connsiteX10" fmla="*/ 3517 w 869022"/>
                <a:gd name="connsiteY10" fmla="*/ 2541 h 1832504"/>
                <a:gd name="connsiteX11" fmla="*/ 414171 w 869022"/>
                <a:gd name="connsiteY11" fmla="*/ 0 h 1832504"/>
                <a:gd name="connsiteX12" fmla="*/ 419395 w 869022"/>
                <a:gd name="connsiteY12" fmla="*/ 265189 h 1832504"/>
                <a:gd name="connsiteX13" fmla="*/ 698896 w 869022"/>
                <a:gd name="connsiteY13" fmla="*/ 274970 h 1832504"/>
                <a:gd name="connsiteX14" fmla="*/ 696793 w 869022"/>
                <a:gd name="connsiteY14" fmla="*/ 858414 h 1832504"/>
                <a:gd name="connsiteX15" fmla="*/ 869022 w 869022"/>
                <a:gd name="connsiteY15" fmla="*/ 859684 h 1832504"/>
                <a:gd name="connsiteX16" fmla="*/ 726395 w 869022"/>
                <a:gd name="connsiteY16" fmla="*/ 971565 h 1832504"/>
                <a:gd name="connsiteX17" fmla="*/ 738847 w 869022"/>
                <a:gd name="connsiteY17" fmla="*/ 1215149 h 1832504"/>
                <a:gd name="connsiteX18" fmla="*/ 713840 w 869022"/>
                <a:gd name="connsiteY18" fmla="*/ 1297834 h 1832504"/>
                <a:gd name="connsiteX19" fmla="*/ 790333 w 869022"/>
                <a:gd name="connsiteY19" fmla="*/ 1391707 h 1832504"/>
                <a:gd name="connsiteX20" fmla="*/ 777831 w 869022"/>
                <a:gd name="connsiteY20" fmla="*/ 1587880 h 1832504"/>
                <a:gd name="connsiteX21" fmla="*/ 784567 w 869022"/>
                <a:gd name="connsiteY21" fmla="*/ 1739794 h 1832504"/>
                <a:gd name="connsiteX22" fmla="*/ 784567 w 869022"/>
                <a:gd name="connsiteY22" fmla="*/ 1831234 h 1832504"/>
                <a:gd name="connsiteX23" fmla="*/ 428967 w 869022"/>
                <a:gd name="connsiteY23" fmla="*/ 1832504 h 1832504"/>
                <a:gd name="connsiteX0" fmla="*/ 428967 w 869022"/>
                <a:gd name="connsiteY0" fmla="*/ 1832504 h 1832504"/>
                <a:gd name="connsiteX1" fmla="*/ 472147 w 869022"/>
                <a:gd name="connsiteY1" fmla="*/ 1701694 h 1832504"/>
                <a:gd name="connsiteX2" fmla="*/ 380707 w 869022"/>
                <a:gd name="connsiteY2" fmla="*/ 1547390 h 1832504"/>
                <a:gd name="connsiteX3" fmla="*/ 371280 w 869022"/>
                <a:gd name="connsiteY3" fmla="*/ 1339851 h 1832504"/>
                <a:gd name="connsiteX4" fmla="*/ 0 w 869022"/>
                <a:gd name="connsiteY4" fmla="*/ 1093877 h 1832504"/>
                <a:gd name="connsiteX5" fmla="*/ 35070 w 869022"/>
                <a:gd name="connsiteY5" fmla="*/ 1024905 h 1832504"/>
                <a:gd name="connsiteX6" fmla="*/ 205447 w 869022"/>
                <a:gd name="connsiteY6" fmla="*/ 904134 h 1832504"/>
                <a:gd name="connsiteX7" fmla="*/ 258787 w 869022"/>
                <a:gd name="connsiteY7" fmla="*/ 784754 h 1832504"/>
                <a:gd name="connsiteX8" fmla="*/ 243547 w 869022"/>
                <a:gd name="connsiteY8" fmla="*/ 448204 h 1832504"/>
                <a:gd name="connsiteX9" fmla="*/ 8597 w 869022"/>
                <a:gd name="connsiteY9" fmla="*/ 448204 h 1832504"/>
                <a:gd name="connsiteX10" fmla="*/ 3517 w 869022"/>
                <a:gd name="connsiteY10" fmla="*/ 2541 h 1832504"/>
                <a:gd name="connsiteX11" fmla="*/ 414171 w 869022"/>
                <a:gd name="connsiteY11" fmla="*/ 0 h 1832504"/>
                <a:gd name="connsiteX12" fmla="*/ 419395 w 869022"/>
                <a:gd name="connsiteY12" fmla="*/ 265189 h 1832504"/>
                <a:gd name="connsiteX13" fmla="*/ 698896 w 869022"/>
                <a:gd name="connsiteY13" fmla="*/ 274970 h 1832504"/>
                <a:gd name="connsiteX14" fmla="*/ 696793 w 869022"/>
                <a:gd name="connsiteY14" fmla="*/ 858414 h 1832504"/>
                <a:gd name="connsiteX15" fmla="*/ 869022 w 869022"/>
                <a:gd name="connsiteY15" fmla="*/ 859684 h 1832504"/>
                <a:gd name="connsiteX16" fmla="*/ 726395 w 869022"/>
                <a:gd name="connsiteY16" fmla="*/ 971565 h 1832504"/>
                <a:gd name="connsiteX17" fmla="*/ 738847 w 869022"/>
                <a:gd name="connsiteY17" fmla="*/ 1215149 h 1832504"/>
                <a:gd name="connsiteX18" fmla="*/ 713840 w 869022"/>
                <a:gd name="connsiteY18" fmla="*/ 1297834 h 1832504"/>
                <a:gd name="connsiteX19" fmla="*/ 790333 w 869022"/>
                <a:gd name="connsiteY19" fmla="*/ 1391707 h 1832504"/>
                <a:gd name="connsiteX20" fmla="*/ 777831 w 869022"/>
                <a:gd name="connsiteY20" fmla="*/ 1587880 h 1832504"/>
                <a:gd name="connsiteX21" fmla="*/ 784567 w 869022"/>
                <a:gd name="connsiteY21" fmla="*/ 1739794 h 1832504"/>
                <a:gd name="connsiteX22" fmla="*/ 784567 w 869022"/>
                <a:gd name="connsiteY22" fmla="*/ 1831234 h 1832504"/>
                <a:gd name="connsiteX23" fmla="*/ 428967 w 869022"/>
                <a:gd name="connsiteY23" fmla="*/ 1832504 h 183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9022" h="1832504">
                  <a:moveTo>
                    <a:pt x="428967" y="1832504"/>
                  </a:moveTo>
                  <a:lnTo>
                    <a:pt x="472147" y="1701694"/>
                  </a:lnTo>
                  <a:lnTo>
                    <a:pt x="380707" y="1547390"/>
                  </a:lnTo>
                  <a:lnTo>
                    <a:pt x="371280" y="1339851"/>
                  </a:lnTo>
                  <a:lnTo>
                    <a:pt x="0" y="1093877"/>
                  </a:lnTo>
                  <a:lnTo>
                    <a:pt x="35070" y="1024905"/>
                  </a:lnTo>
                  <a:lnTo>
                    <a:pt x="205447" y="904134"/>
                  </a:lnTo>
                  <a:lnTo>
                    <a:pt x="258787" y="784754"/>
                  </a:lnTo>
                  <a:lnTo>
                    <a:pt x="243547" y="448204"/>
                  </a:lnTo>
                  <a:lnTo>
                    <a:pt x="8597" y="448204"/>
                  </a:lnTo>
                  <a:cubicBezTo>
                    <a:pt x="6904" y="292841"/>
                    <a:pt x="5210" y="157904"/>
                    <a:pt x="3517" y="2541"/>
                  </a:cubicBezTo>
                  <a:lnTo>
                    <a:pt x="414171" y="0"/>
                  </a:lnTo>
                  <a:cubicBezTo>
                    <a:pt x="413471" y="88396"/>
                    <a:pt x="420095" y="176793"/>
                    <a:pt x="419395" y="265189"/>
                  </a:cubicBezTo>
                  <a:lnTo>
                    <a:pt x="698896" y="274970"/>
                  </a:lnTo>
                  <a:cubicBezTo>
                    <a:pt x="696568" y="471397"/>
                    <a:pt x="699121" y="661987"/>
                    <a:pt x="696793" y="858414"/>
                  </a:cubicBezTo>
                  <a:lnTo>
                    <a:pt x="869022" y="859684"/>
                  </a:lnTo>
                  <a:lnTo>
                    <a:pt x="726395" y="971565"/>
                  </a:lnTo>
                  <a:lnTo>
                    <a:pt x="738847" y="1215149"/>
                  </a:lnTo>
                  <a:lnTo>
                    <a:pt x="713840" y="1297834"/>
                  </a:lnTo>
                  <a:lnTo>
                    <a:pt x="790333" y="1391707"/>
                  </a:lnTo>
                  <a:lnTo>
                    <a:pt x="777831" y="1587880"/>
                  </a:lnTo>
                  <a:lnTo>
                    <a:pt x="784567" y="1739794"/>
                  </a:lnTo>
                  <a:lnTo>
                    <a:pt x="784567" y="1831234"/>
                  </a:lnTo>
                  <a:lnTo>
                    <a:pt x="428967" y="1832504"/>
                  </a:ln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106"/>
            <p:cNvSpPr/>
            <p:nvPr/>
          </p:nvSpPr>
          <p:spPr>
            <a:xfrm>
              <a:off x="7008705" y="3154900"/>
              <a:ext cx="881547" cy="718321"/>
            </a:xfrm>
            <a:custGeom>
              <a:avLst/>
              <a:gdLst>
                <a:gd name="connsiteX0" fmla="*/ 0 w 866775"/>
                <a:gd name="connsiteY0" fmla="*/ 0 h 692944"/>
                <a:gd name="connsiteX1" fmla="*/ 200025 w 866775"/>
                <a:gd name="connsiteY1" fmla="*/ 4763 h 692944"/>
                <a:gd name="connsiteX2" fmla="*/ 416718 w 866775"/>
                <a:gd name="connsiteY2" fmla="*/ 152400 h 692944"/>
                <a:gd name="connsiteX3" fmla="*/ 531018 w 866775"/>
                <a:gd name="connsiteY3" fmla="*/ 302419 h 692944"/>
                <a:gd name="connsiteX4" fmla="*/ 866775 w 866775"/>
                <a:gd name="connsiteY4" fmla="*/ 307182 h 692944"/>
                <a:gd name="connsiteX5" fmla="*/ 862012 w 866775"/>
                <a:gd name="connsiteY5" fmla="*/ 692944 h 692944"/>
                <a:gd name="connsiteX6" fmla="*/ 185737 w 866775"/>
                <a:gd name="connsiteY6" fmla="*/ 602457 h 692944"/>
                <a:gd name="connsiteX7" fmla="*/ 233362 w 866775"/>
                <a:gd name="connsiteY7" fmla="*/ 459582 h 692944"/>
                <a:gd name="connsiteX8" fmla="*/ 230981 w 866775"/>
                <a:gd name="connsiteY8" fmla="*/ 383382 h 692944"/>
                <a:gd name="connsiteX9" fmla="*/ 7143 w 866775"/>
                <a:gd name="connsiteY9" fmla="*/ 383382 h 692944"/>
                <a:gd name="connsiteX10" fmla="*/ 0 w 866775"/>
                <a:gd name="connsiteY10" fmla="*/ 0 h 692944"/>
                <a:gd name="connsiteX0" fmla="*/ 0 w 866775"/>
                <a:gd name="connsiteY0" fmla="*/ 0 h 692944"/>
                <a:gd name="connsiteX1" fmla="*/ 200025 w 866775"/>
                <a:gd name="connsiteY1" fmla="*/ 4763 h 692944"/>
                <a:gd name="connsiteX2" fmla="*/ 416718 w 866775"/>
                <a:gd name="connsiteY2" fmla="*/ 152400 h 692944"/>
                <a:gd name="connsiteX3" fmla="*/ 531018 w 866775"/>
                <a:gd name="connsiteY3" fmla="*/ 302419 h 692944"/>
                <a:gd name="connsiteX4" fmla="*/ 866775 w 866775"/>
                <a:gd name="connsiteY4" fmla="*/ 307182 h 692944"/>
                <a:gd name="connsiteX5" fmla="*/ 862012 w 866775"/>
                <a:gd name="connsiteY5" fmla="*/ 692944 h 692944"/>
                <a:gd name="connsiteX6" fmla="*/ 500062 w 866775"/>
                <a:gd name="connsiteY6" fmla="*/ 661988 h 692944"/>
                <a:gd name="connsiteX7" fmla="*/ 185737 w 866775"/>
                <a:gd name="connsiteY7" fmla="*/ 602457 h 692944"/>
                <a:gd name="connsiteX8" fmla="*/ 233362 w 866775"/>
                <a:gd name="connsiteY8" fmla="*/ 459582 h 692944"/>
                <a:gd name="connsiteX9" fmla="*/ 230981 w 866775"/>
                <a:gd name="connsiteY9" fmla="*/ 383382 h 692944"/>
                <a:gd name="connsiteX10" fmla="*/ 7143 w 866775"/>
                <a:gd name="connsiteY10" fmla="*/ 383382 h 692944"/>
                <a:gd name="connsiteX11" fmla="*/ 0 w 866775"/>
                <a:gd name="connsiteY11" fmla="*/ 0 h 692944"/>
                <a:gd name="connsiteX0" fmla="*/ 0 w 866775"/>
                <a:gd name="connsiteY0" fmla="*/ 3322 h 696266"/>
                <a:gd name="connsiteX1" fmla="*/ 177800 w 866775"/>
                <a:gd name="connsiteY1" fmla="*/ 0 h 696266"/>
                <a:gd name="connsiteX2" fmla="*/ 416718 w 866775"/>
                <a:gd name="connsiteY2" fmla="*/ 155722 h 696266"/>
                <a:gd name="connsiteX3" fmla="*/ 531018 w 866775"/>
                <a:gd name="connsiteY3" fmla="*/ 305741 h 696266"/>
                <a:gd name="connsiteX4" fmla="*/ 866775 w 866775"/>
                <a:gd name="connsiteY4" fmla="*/ 310504 h 696266"/>
                <a:gd name="connsiteX5" fmla="*/ 862012 w 866775"/>
                <a:gd name="connsiteY5" fmla="*/ 696266 h 696266"/>
                <a:gd name="connsiteX6" fmla="*/ 500062 w 866775"/>
                <a:gd name="connsiteY6" fmla="*/ 665310 h 696266"/>
                <a:gd name="connsiteX7" fmla="*/ 185737 w 866775"/>
                <a:gd name="connsiteY7" fmla="*/ 605779 h 696266"/>
                <a:gd name="connsiteX8" fmla="*/ 233362 w 866775"/>
                <a:gd name="connsiteY8" fmla="*/ 462904 h 696266"/>
                <a:gd name="connsiteX9" fmla="*/ 230981 w 866775"/>
                <a:gd name="connsiteY9" fmla="*/ 386704 h 696266"/>
                <a:gd name="connsiteX10" fmla="*/ 7143 w 866775"/>
                <a:gd name="connsiteY10" fmla="*/ 386704 h 696266"/>
                <a:gd name="connsiteX11" fmla="*/ 0 w 866775"/>
                <a:gd name="connsiteY11" fmla="*/ 3322 h 696266"/>
                <a:gd name="connsiteX0" fmla="*/ 0 w 866775"/>
                <a:gd name="connsiteY0" fmla="*/ 3322 h 696266"/>
                <a:gd name="connsiteX1" fmla="*/ 177800 w 866775"/>
                <a:gd name="connsiteY1" fmla="*/ 0 h 696266"/>
                <a:gd name="connsiteX2" fmla="*/ 407193 w 866775"/>
                <a:gd name="connsiteY2" fmla="*/ 179975 h 696266"/>
                <a:gd name="connsiteX3" fmla="*/ 531018 w 866775"/>
                <a:gd name="connsiteY3" fmla="*/ 305741 h 696266"/>
                <a:gd name="connsiteX4" fmla="*/ 866775 w 866775"/>
                <a:gd name="connsiteY4" fmla="*/ 310504 h 696266"/>
                <a:gd name="connsiteX5" fmla="*/ 862012 w 866775"/>
                <a:gd name="connsiteY5" fmla="*/ 696266 h 696266"/>
                <a:gd name="connsiteX6" fmla="*/ 500062 w 866775"/>
                <a:gd name="connsiteY6" fmla="*/ 665310 h 696266"/>
                <a:gd name="connsiteX7" fmla="*/ 185737 w 866775"/>
                <a:gd name="connsiteY7" fmla="*/ 605779 h 696266"/>
                <a:gd name="connsiteX8" fmla="*/ 233362 w 866775"/>
                <a:gd name="connsiteY8" fmla="*/ 462904 h 696266"/>
                <a:gd name="connsiteX9" fmla="*/ 230981 w 866775"/>
                <a:gd name="connsiteY9" fmla="*/ 386704 h 696266"/>
                <a:gd name="connsiteX10" fmla="*/ 7143 w 866775"/>
                <a:gd name="connsiteY10" fmla="*/ 386704 h 696266"/>
                <a:gd name="connsiteX11" fmla="*/ 0 w 866775"/>
                <a:gd name="connsiteY11" fmla="*/ 3322 h 696266"/>
                <a:gd name="connsiteX0" fmla="*/ 0 w 866775"/>
                <a:gd name="connsiteY0" fmla="*/ 3322 h 696266"/>
                <a:gd name="connsiteX1" fmla="*/ 177800 w 866775"/>
                <a:gd name="connsiteY1" fmla="*/ 0 h 696266"/>
                <a:gd name="connsiteX2" fmla="*/ 407193 w 866775"/>
                <a:gd name="connsiteY2" fmla="*/ 179975 h 696266"/>
                <a:gd name="connsiteX3" fmla="*/ 486568 w 866775"/>
                <a:gd name="connsiteY3" fmla="*/ 321910 h 696266"/>
                <a:gd name="connsiteX4" fmla="*/ 866775 w 866775"/>
                <a:gd name="connsiteY4" fmla="*/ 310504 h 696266"/>
                <a:gd name="connsiteX5" fmla="*/ 862012 w 866775"/>
                <a:gd name="connsiteY5" fmla="*/ 696266 h 696266"/>
                <a:gd name="connsiteX6" fmla="*/ 500062 w 866775"/>
                <a:gd name="connsiteY6" fmla="*/ 665310 h 696266"/>
                <a:gd name="connsiteX7" fmla="*/ 185737 w 866775"/>
                <a:gd name="connsiteY7" fmla="*/ 605779 h 696266"/>
                <a:gd name="connsiteX8" fmla="*/ 233362 w 866775"/>
                <a:gd name="connsiteY8" fmla="*/ 462904 h 696266"/>
                <a:gd name="connsiteX9" fmla="*/ 230981 w 866775"/>
                <a:gd name="connsiteY9" fmla="*/ 386704 h 696266"/>
                <a:gd name="connsiteX10" fmla="*/ 7143 w 866775"/>
                <a:gd name="connsiteY10" fmla="*/ 386704 h 696266"/>
                <a:gd name="connsiteX11" fmla="*/ 0 w 866775"/>
                <a:gd name="connsiteY11" fmla="*/ 3322 h 696266"/>
                <a:gd name="connsiteX0" fmla="*/ 0 w 866775"/>
                <a:gd name="connsiteY0" fmla="*/ 3322 h 696266"/>
                <a:gd name="connsiteX1" fmla="*/ 177800 w 866775"/>
                <a:gd name="connsiteY1" fmla="*/ 0 h 696266"/>
                <a:gd name="connsiteX2" fmla="*/ 407193 w 866775"/>
                <a:gd name="connsiteY2" fmla="*/ 179975 h 696266"/>
                <a:gd name="connsiteX3" fmla="*/ 477043 w 866775"/>
                <a:gd name="connsiteY3" fmla="*/ 342121 h 696266"/>
                <a:gd name="connsiteX4" fmla="*/ 866775 w 866775"/>
                <a:gd name="connsiteY4" fmla="*/ 310504 h 696266"/>
                <a:gd name="connsiteX5" fmla="*/ 862012 w 866775"/>
                <a:gd name="connsiteY5" fmla="*/ 696266 h 696266"/>
                <a:gd name="connsiteX6" fmla="*/ 500062 w 866775"/>
                <a:gd name="connsiteY6" fmla="*/ 665310 h 696266"/>
                <a:gd name="connsiteX7" fmla="*/ 185737 w 866775"/>
                <a:gd name="connsiteY7" fmla="*/ 605779 h 696266"/>
                <a:gd name="connsiteX8" fmla="*/ 233362 w 866775"/>
                <a:gd name="connsiteY8" fmla="*/ 462904 h 696266"/>
                <a:gd name="connsiteX9" fmla="*/ 230981 w 866775"/>
                <a:gd name="connsiteY9" fmla="*/ 386704 h 696266"/>
                <a:gd name="connsiteX10" fmla="*/ 7143 w 866775"/>
                <a:gd name="connsiteY10" fmla="*/ 386704 h 696266"/>
                <a:gd name="connsiteX11" fmla="*/ 0 w 866775"/>
                <a:gd name="connsiteY11" fmla="*/ 3322 h 696266"/>
                <a:gd name="connsiteX0" fmla="*/ 0 w 862114"/>
                <a:gd name="connsiteY0" fmla="*/ 3322 h 696266"/>
                <a:gd name="connsiteX1" fmla="*/ 177800 w 862114"/>
                <a:gd name="connsiteY1" fmla="*/ 0 h 696266"/>
                <a:gd name="connsiteX2" fmla="*/ 407193 w 862114"/>
                <a:gd name="connsiteY2" fmla="*/ 179975 h 696266"/>
                <a:gd name="connsiteX3" fmla="*/ 477043 w 862114"/>
                <a:gd name="connsiteY3" fmla="*/ 342121 h 696266"/>
                <a:gd name="connsiteX4" fmla="*/ 847725 w 862114"/>
                <a:gd name="connsiteY4" fmla="*/ 338799 h 696266"/>
                <a:gd name="connsiteX5" fmla="*/ 862012 w 862114"/>
                <a:gd name="connsiteY5" fmla="*/ 696266 h 696266"/>
                <a:gd name="connsiteX6" fmla="*/ 500062 w 862114"/>
                <a:gd name="connsiteY6" fmla="*/ 665310 h 696266"/>
                <a:gd name="connsiteX7" fmla="*/ 185737 w 862114"/>
                <a:gd name="connsiteY7" fmla="*/ 605779 h 696266"/>
                <a:gd name="connsiteX8" fmla="*/ 233362 w 862114"/>
                <a:gd name="connsiteY8" fmla="*/ 462904 h 696266"/>
                <a:gd name="connsiteX9" fmla="*/ 230981 w 862114"/>
                <a:gd name="connsiteY9" fmla="*/ 386704 h 696266"/>
                <a:gd name="connsiteX10" fmla="*/ 7143 w 862114"/>
                <a:gd name="connsiteY10" fmla="*/ 386704 h 696266"/>
                <a:gd name="connsiteX11" fmla="*/ 0 w 862114"/>
                <a:gd name="connsiteY11" fmla="*/ 3322 h 696266"/>
                <a:gd name="connsiteX0" fmla="*/ 0 w 862067"/>
                <a:gd name="connsiteY0" fmla="*/ 3322 h 696266"/>
                <a:gd name="connsiteX1" fmla="*/ 177800 w 862067"/>
                <a:gd name="connsiteY1" fmla="*/ 0 h 696266"/>
                <a:gd name="connsiteX2" fmla="*/ 407193 w 862067"/>
                <a:gd name="connsiteY2" fmla="*/ 179975 h 696266"/>
                <a:gd name="connsiteX3" fmla="*/ 477043 w 862067"/>
                <a:gd name="connsiteY3" fmla="*/ 342121 h 696266"/>
                <a:gd name="connsiteX4" fmla="*/ 831850 w 862067"/>
                <a:gd name="connsiteY4" fmla="*/ 330715 h 696266"/>
                <a:gd name="connsiteX5" fmla="*/ 862012 w 862067"/>
                <a:gd name="connsiteY5" fmla="*/ 696266 h 696266"/>
                <a:gd name="connsiteX6" fmla="*/ 500062 w 862067"/>
                <a:gd name="connsiteY6" fmla="*/ 665310 h 696266"/>
                <a:gd name="connsiteX7" fmla="*/ 185737 w 862067"/>
                <a:gd name="connsiteY7" fmla="*/ 605779 h 696266"/>
                <a:gd name="connsiteX8" fmla="*/ 233362 w 862067"/>
                <a:gd name="connsiteY8" fmla="*/ 462904 h 696266"/>
                <a:gd name="connsiteX9" fmla="*/ 230981 w 862067"/>
                <a:gd name="connsiteY9" fmla="*/ 386704 h 696266"/>
                <a:gd name="connsiteX10" fmla="*/ 7143 w 862067"/>
                <a:gd name="connsiteY10" fmla="*/ 386704 h 696266"/>
                <a:gd name="connsiteX11" fmla="*/ 0 w 862067"/>
                <a:gd name="connsiteY11" fmla="*/ 3322 h 696266"/>
                <a:gd name="connsiteX0" fmla="*/ 0 w 836823"/>
                <a:gd name="connsiteY0" fmla="*/ 3322 h 732645"/>
                <a:gd name="connsiteX1" fmla="*/ 177800 w 836823"/>
                <a:gd name="connsiteY1" fmla="*/ 0 h 732645"/>
                <a:gd name="connsiteX2" fmla="*/ 407193 w 836823"/>
                <a:gd name="connsiteY2" fmla="*/ 179975 h 732645"/>
                <a:gd name="connsiteX3" fmla="*/ 477043 w 836823"/>
                <a:gd name="connsiteY3" fmla="*/ 342121 h 732645"/>
                <a:gd name="connsiteX4" fmla="*/ 831850 w 836823"/>
                <a:gd name="connsiteY4" fmla="*/ 330715 h 732645"/>
                <a:gd name="connsiteX5" fmla="*/ 836612 w 836823"/>
                <a:gd name="connsiteY5" fmla="*/ 732645 h 732645"/>
                <a:gd name="connsiteX6" fmla="*/ 500062 w 836823"/>
                <a:gd name="connsiteY6" fmla="*/ 665310 h 732645"/>
                <a:gd name="connsiteX7" fmla="*/ 185737 w 836823"/>
                <a:gd name="connsiteY7" fmla="*/ 605779 h 732645"/>
                <a:gd name="connsiteX8" fmla="*/ 233362 w 836823"/>
                <a:gd name="connsiteY8" fmla="*/ 462904 h 732645"/>
                <a:gd name="connsiteX9" fmla="*/ 230981 w 836823"/>
                <a:gd name="connsiteY9" fmla="*/ 386704 h 732645"/>
                <a:gd name="connsiteX10" fmla="*/ 7143 w 836823"/>
                <a:gd name="connsiteY10" fmla="*/ 386704 h 732645"/>
                <a:gd name="connsiteX11" fmla="*/ 0 w 836823"/>
                <a:gd name="connsiteY11" fmla="*/ 3322 h 732645"/>
                <a:gd name="connsiteX0" fmla="*/ 0 w 836823"/>
                <a:gd name="connsiteY0" fmla="*/ 3322 h 732645"/>
                <a:gd name="connsiteX1" fmla="*/ 177800 w 836823"/>
                <a:gd name="connsiteY1" fmla="*/ 0 h 732645"/>
                <a:gd name="connsiteX2" fmla="*/ 404018 w 836823"/>
                <a:gd name="connsiteY2" fmla="*/ 196143 h 732645"/>
                <a:gd name="connsiteX3" fmla="*/ 477043 w 836823"/>
                <a:gd name="connsiteY3" fmla="*/ 342121 h 732645"/>
                <a:gd name="connsiteX4" fmla="*/ 831850 w 836823"/>
                <a:gd name="connsiteY4" fmla="*/ 330715 h 732645"/>
                <a:gd name="connsiteX5" fmla="*/ 836612 w 836823"/>
                <a:gd name="connsiteY5" fmla="*/ 732645 h 732645"/>
                <a:gd name="connsiteX6" fmla="*/ 500062 w 836823"/>
                <a:gd name="connsiteY6" fmla="*/ 665310 h 732645"/>
                <a:gd name="connsiteX7" fmla="*/ 185737 w 836823"/>
                <a:gd name="connsiteY7" fmla="*/ 605779 h 732645"/>
                <a:gd name="connsiteX8" fmla="*/ 233362 w 836823"/>
                <a:gd name="connsiteY8" fmla="*/ 462904 h 732645"/>
                <a:gd name="connsiteX9" fmla="*/ 230981 w 836823"/>
                <a:gd name="connsiteY9" fmla="*/ 386704 h 732645"/>
                <a:gd name="connsiteX10" fmla="*/ 7143 w 836823"/>
                <a:gd name="connsiteY10" fmla="*/ 386704 h 732645"/>
                <a:gd name="connsiteX11" fmla="*/ 0 w 836823"/>
                <a:gd name="connsiteY11" fmla="*/ 3322 h 732645"/>
                <a:gd name="connsiteX0" fmla="*/ 0 w 836823"/>
                <a:gd name="connsiteY0" fmla="*/ 3322 h 732645"/>
                <a:gd name="connsiteX1" fmla="*/ 177800 w 836823"/>
                <a:gd name="connsiteY1" fmla="*/ 0 h 732645"/>
                <a:gd name="connsiteX2" fmla="*/ 394493 w 836823"/>
                <a:gd name="connsiteY2" fmla="*/ 188059 h 732645"/>
                <a:gd name="connsiteX3" fmla="*/ 477043 w 836823"/>
                <a:gd name="connsiteY3" fmla="*/ 342121 h 732645"/>
                <a:gd name="connsiteX4" fmla="*/ 831850 w 836823"/>
                <a:gd name="connsiteY4" fmla="*/ 330715 h 732645"/>
                <a:gd name="connsiteX5" fmla="*/ 836612 w 836823"/>
                <a:gd name="connsiteY5" fmla="*/ 732645 h 732645"/>
                <a:gd name="connsiteX6" fmla="*/ 500062 w 836823"/>
                <a:gd name="connsiteY6" fmla="*/ 665310 h 732645"/>
                <a:gd name="connsiteX7" fmla="*/ 185737 w 836823"/>
                <a:gd name="connsiteY7" fmla="*/ 605779 h 732645"/>
                <a:gd name="connsiteX8" fmla="*/ 233362 w 836823"/>
                <a:gd name="connsiteY8" fmla="*/ 462904 h 732645"/>
                <a:gd name="connsiteX9" fmla="*/ 230981 w 836823"/>
                <a:gd name="connsiteY9" fmla="*/ 386704 h 732645"/>
                <a:gd name="connsiteX10" fmla="*/ 7143 w 836823"/>
                <a:gd name="connsiteY10" fmla="*/ 386704 h 732645"/>
                <a:gd name="connsiteX11" fmla="*/ 0 w 836823"/>
                <a:gd name="connsiteY11" fmla="*/ 3322 h 732645"/>
                <a:gd name="connsiteX0" fmla="*/ 0 w 836823"/>
                <a:gd name="connsiteY0" fmla="*/ 3322 h 732645"/>
                <a:gd name="connsiteX1" fmla="*/ 177800 w 836823"/>
                <a:gd name="connsiteY1" fmla="*/ 0 h 732645"/>
                <a:gd name="connsiteX2" fmla="*/ 394493 w 836823"/>
                <a:gd name="connsiteY2" fmla="*/ 188059 h 732645"/>
                <a:gd name="connsiteX3" fmla="*/ 477043 w 836823"/>
                <a:gd name="connsiteY3" fmla="*/ 342121 h 732645"/>
                <a:gd name="connsiteX4" fmla="*/ 831850 w 836823"/>
                <a:gd name="connsiteY4" fmla="*/ 318588 h 732645"/>
                <a:gd name="connsiteX5" fmla="*/ 836612 w 836823"/>
                <a:gd name="connsiteY5" fmla="*/ 732645 h 732645"/>
                <a:gd name="connsiteX6" fmla="*/ 500062 w 836823"/>
                <a:gd name="connsiteY6" fmla="*/ 665310 h 732645"/>
                <a:gd name="connsiteX7" fmla="*/ 185737 w 836823"/>
                <a:gd name="connsiteY7" fmla="*/ 605779 h 732645"/>
                <a:gd name="connsiteX8" fmla="*/ 233362 w 836823"/>
                <a:gd name="connsiteY8" fmla="*/ 462904 h 732645"/>
                <a:gd name="connsiteX9" fmla="*/ 230981 w 836823"/>
                <a:gd name="connsiteY9" fmla="*/ 386704 h 732645"/>
                <a:gd name="connsiteX10" fmla="*/ 7143 w 836823"/>
                <a:gd name="connsiteY10" fmla="*/ 386704 h 732645"/>
                <a:gd name="connsiteX11" fmla="*/ 0 w 836823"/>
                <a:gd name="connsiteY11" fmla="*/ 3322 h 732645"/>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85737 w 831850"/>
                <a:gd name="connsiteY7" fmla="*/ 605779 h 744771"/>
                <a:gd name="connsiteX8" fmla="*/ 233362 w 831850"/>
                <a:gd name="connsiteY8" fmla="*/ 462904 h 744771"/>
                <a:gd name="connsiteX9" fmla="*/ 230981 w 831850"/>
                <a:gd name="connsiteY9" fmla="*/ 386704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33362 w 831850"/>
                <a:gd name="connsiteY8" fmla="*/ 462904 h 744771"/>
                <a:gd name="connsiteX9" fmla="*/ 230981 w 831850"/>
                <a:gd name="connsiteY9" fmla="*/ 386704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26218 w 831850"/>
                <a:gd name="connsiteY8" fmla="*/ 502314 h 744771"/>
                <a:gd name="connsiteX9" fmla="*/ 230981 w 831850"/>
                <a:gd name="connsiteY9" fmla="*/ 386704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26218 w 831850"/>
                <a:gd name="connsiteY8" fmla="*/ 502314 h 744771"/>
                <a:gd name="connsiteX9" fmla="*/ 209550 w 831850"/>
                <a:gd name="connsiteY9" fmla="*/ 410957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26218 w 831850"/>
                <a:gd name="connsiteY8" fmla="*/ 502314 h 744771"/>
                <a:gd name="connsiteX9" fmla="*/ 219075 w 831850"/>
                <a:gd name="connsiteY9" fmla="*/ 404893 h 744771"/>
                <a:gd name="connsiteX10" fmla="*/ 7143 w 831850"/>
                <a:gd name="connsiteY10" fmla="*/ 386704 h 744771"/>
                <a:gd name="connsiteX11" fmla="*/ 0 w 831850"/>
                <a:gd name="connsiteY11" fmla="*/ 3322 h 744771"/>
                <a:gd name="connsiteX0" fmla="*/ 0 w 831850"/>
                <a:gd name="connsiteY0" fmla="*/ 3322 h 744771"/>
                <a:gd name="connsiteX1" fmla="*/ 177800 w 831850"/>
                <a:gd name="connsiteY1" fmla="*/ 0 h 744771"/>
                <a:gd name="connsiteX2" fmla="*/ 394493 w 831850"/>
                <a:gd name="connsiteY2" fmla="*/ 188059 h 744771"/>
                <a:gd name="connsiteX3" fmla="*/ 477043 w 831850"/>
                <a:gd name="connsiteY3" fmla="*/ 342121 h 744771"/>
                <a:gd name="connsiteX4" fmla="*/ 831850 w 831850"/>
                <a:gd name="connsiteY4" fmla="*/ 318588 h 744771"/>
                <a:gd name="connsiteX5" fmla="*/ 824706 w 831850"/>
                <a:gd name="connsiteY5" fmla="*/ 744771 h 744771"/>
                <a:gd name="connsiteX6" fmla="*/ 500062 w 831850"/>
                <a:gd name="connsiteY6" fmla="*/ 665310 h 744771"/>
                <a:gd name="connsiteX7" fmla="*/ 169068 w 831850"/>
                <a:gd name="connsiteY7" fmla="*/ 627001 h 744771"/>
                <a:gd name="connsiteX8" fmla="*/ 226218 w 831850"/>
                <a:gd name="connsiteY8" fmla="*/ 502314 h 744771"/>
                <a:gd name="connsiteX9" fmla="*/ 219075 w 831850"/>
                <a:gd name="connsiteY9" fmla="*/ 404893 h 744771"/>
                <a:gd name="connsiteX10" fmla="*/ 2381 w 831850"/>
                <a:gd name="connsiteY10" fmla="*/ 404893 h 744771"/>
                <a:gd name="connsiteX11" fmla="*/ 0 w 831850"/>
                <a:gd name="connsiteY11" fmla="*/ 3322 h 744771"/>
                <a:gd name="connsiteX0" fmla="*/ 2432 w 834282"/>
                <a:gd name="connsiteY0" fmla="*/ 3322 h 744771"/>
                <a:gd name="connsiteX1" fmla="*/ 180232 w 834282"/>
                <a:gd name="connsiteY1" fmla="*/ 0 h 744771"/>
                <a:gd name="connsiteX2" fmla="*/ 396925 w 834282"/>
                <a:gd name="connsiteY2" fmla="*/ 188059 h 744771"/>
                <a:gd name="connsiteX3" fmla="*/ 479475 w 834282"/>
                <a:gd name="connsiteY3" fmla="*/ 342121 h 744771"/>
                <a:gd name="connsiteX4" fmla="*/ 834282 w 834282"/>
                <a:gd name="connsiteY4" fmla="*/ 318588 h 744771"/>
                <a:gd name="connsiteX5" fmla="*/ 827138 w 834282"/>
                <a:gd name="connsiteY5" fmla="*/ 744771 h 744771"/>
                <a:gd name="connsiteX6" fmla="*/ 502494 w 834282"/>
                <a:gd name="connsiteY6" fmla="*/ 665310 h 744771"/>
                <a:gd name="connsiteX7" fmla="*/ 171500 w 834282"/>
                <a:gd name="connsiteY7" fmla="*/ 627001 h 744771"/>
                <a:gd name="connsiteX8" fmla="*/ 228650 w 834282"/>
                <a:gd name="connsiteY8" fmla="*/ 502314 h 744771"/>
                <a:gd name="connsiteX9" fmla="*/ 221507 w 834282"/>
                <a:gd name="connsiteY9" fmla="*/ 404893 h 744771"/>
                <a:gd name="connsiteX10" fmla="*/ 51 w 834282"/>
                <a:gd name="connsiteY10" fmla="*/ 404893 h 744771"/>
                <a:gd name="connsiteX11" fmla="*/ 2432 w 834282"/>
                <a:gd name="connsiteY11" fmla="*/ 3322 h 744771"/>
                <a:gd name="connsiteX0" fmla="*/ 0 w 836612"/>
                <a:gd name="connsiteY0" fmla="*/ 18479 h 744771"/>
                <a:gd name="connsiteX1" fmla="*/ 182562 w 836612"/>
                <a:gd name="connsiteY1" fmla="*/ 0 h 744771"/>
                <a:gd name="connsiteX2" fmla="*/ 399255 w 836612"/>
                <a:gd name="connsiteY2" fmla="*/ 188059 h 744771"/>
                <a:gd name="connsiteX3" fmla="*/ 481805 w 836612"/>
                <a:gd name="connsiteY3" fmla="*/ 342121 h 744771"/>
                <a:gd name="connsiteX4" fmla="*/ 836612 w 836612"/>
                <a:gd name="connsiteY4" fmla="*/ 318588 h 744771"/>
                <a:gd name="connsiteX5" fmla="*/ 829468 w 836612"/>
                <a:gd name="connsiteY5" fmla="*/ 744771 h 744771"/>
                <a:gd name="connsiteX6" fmla="*/ 504824 w 836612"/>
                <a:gd name="connsiteY6" fmla="*/ 665310 h 744771"/>
                <a:gd name="connsiteX7" fmla="*/ 173830 w 836612"/>
                <a:gd name="connsiteY7" fmla="*/ 627001 h 744771"/>
                <a:gd name="connsiteX8" fmla="*/ 230980 w 836612"/>
                <a:gd name="connsiteY8" fmla="*/ 502314 h 744771"/>
                <a:gd name="connsiteX9" fmla="*/ 223837 w 836612"/>
                <a:gd name="connsiteY9" fmla="*/ 404893 h 744771"/>
                <a:gd name="connsiteX10" fmla="*/ 2381 w 836612"/>
                <a:gd name="connsiteY10" fmla="*/ 404893 h 744771"/>
                <a:gd name="connsiteX11" fmla="*/ 0 w 836612"/>
                <a:gd name="connsiteY11" fmla="*/ 18479 h 744771"/>
                <a:gd name="connsiteX0" fmla="*/ 0 w 836612"/>
                <a:gd name="connsiteY0" fmla="*/ 6353 h 732645"/>
                <a:gd name="connsiteX1" fmla="*/ 182562 w 836612"/>
                <a:gd name="connsiteY1" fmla="*/ 0 h 732645"/>
                <a:gd name="connsiteX2" fmla="*/ 399255 w 836612"/>
                <a:gd name="connsiteY2" fmla="*/ 175933 h 732645"/>
                <a:gd name="connsiteX3" fmla="*/ 481805 w 836612"/>
                <a:gd name="connsiteY3" fmla="*/ 329995 h 732645"/>
                <a:gd name="connsiteX4" fmla="*/ 836612 w 836612"/>
                <a:gd name="connsiteY4" fmla="*/ 306462 h 732645"/>
                <a:gd name="connsiteX5" fmla="*/ 829468 w 836612"/>
                <a:gd name="connsiteY5" fmla="*/ 732645 h 732645"/>
                <a:gd name="connsiteX6" fmla="*/ 504824 w 836612"/>
                <a:gd name="connsiteY6" fmla="*/ 653184 h 732645"/>
                <a:gd name="connsiteX7" fmla="*/ 173830 w 836612"/>
                <a:gd name="connsiteY7" fmla="*/ 614875 h 732645"/>
                <a:gd name="connsiteX8" fmla="*/ 230980 w 836612"/>
                <a:gd name="connsiteY8" fmla="*/ 490188 h 732645"/>
                <a:gd name="connsiteX9" fmla="*/ 223837 w 836612"/>
                <a:gd name="connsiteY9" fmla="*/ 392767 h 732645"/>
                <a:gd name="connsiteX10" fmla="*/ 2381 w 836612"/>
                <a:gd name="connsiteY10" fmla="*/ 392767 h 732645"/>
                <a:gd name="connsiteX11" fmla="*/ 0 w 836612"/>
                <a:gd name="connsiteY11" fmla="*/ 6353 h 732645"/>
                <a:gd name="connsiteX0" fmla="*/ 0 w 836612"/>
                <a:gd name="connsiteY0" fmla="*/ 6353 h 732645"/>
                <a:gd name="connsiteX1" fmla="*/ 182562 w 836612"/>
                <a:gd name="connsiteY1" fmla="*/ 0 h 732645"/>
                <a:gd name="connsiteX2" fmla="*/ 399255 w 836612"/>
                <a:gd name="connsiteY2" fmla="*/ 163806 h 732645"/>
                <a:gd name="connsiteX3" fmla="*/ 481805 w 836612"/>
                <a:gd name="connsiteY3" fmla="*/ 329995 h 732645"/>
                <a:gd name="connsiteX4" fmla="*/ 836612 w 836612"/>
                <a:gd name="connsiteY4" fmla="*/ 306462 h 732645"/>
                <a:gd name="connsiteX5" fmla="*/ 829468 w 836612"/>
                <a:gd name="connsiteY5" fmla="*/ 732645 h 732645"/>
                <a:gd name="connsiteX6" fmla="*/ 504824 w 836612"/>
                <a:gd name="connsiteY6" fmla="*/ 653184 h 732645"/>
                <a:gd name="connsiteX7" fmla="*/ 173830 w 836612"/>
                <a:gd name="connsiteY7" fmla="*/ 614875 h 732645"/>
                <a:gd name="connsiteX8" fmla="*/ 230980 w 836612"/>
                <a:gd name="connsiteY8" fmla="*/ 490188 h 732645"/>
                <a:gd name="connsiteX9" fmla="*/ 223837 w 836612"/>
                <a:gd name="connsiteY9" fmla="*/ 392767 h 732645"/>
                <a:gd name="connsiteX10" fmla="*/ 2381 w 836612"/>
                <a:gd name="connsiteY10" fmla="*/ 392767 h 732645"/>
                <a:gd name="connsiteX11" fmla="*/ 0 w 836612"/>
                <a:gd name="connsiteY11" fmla="*/ 6353 h 732645"/>
                <a:gd name="connsiteX0" fmla="*/ 0 w 836612"/>
                <a:gd name="connsiteY0" fmla="*/ 6353 h 732645"/>
                <a:gd name="connsiteX1" fmla="*/ 182562 w 836612"/>
                <a:gd name="connsiteY1" fmla="*/ 0 h 732645"/>
                <a:gd name="connsiteX2" fmla="*/ 399255 w 836612"/>
                <a:gd name="connsiteY2" fmla="*/ 163806 h 732645"/>
                <a:gd name="connsiteX3" fmla="*/ 486567 w 836612"/>
                <a:gd name="connsiteY3" fmla="*/ 320901 h 732645"/>
                <a:gd name="connsiteX4" fmla="*/ 836612 w 836612"/>
                <a:gd name="connsiteY4" fmla="*/ 306462 h 732645"/>
                <a:gd name="connsiteX5" fmla="*/ 829468 w 836612"/>
                <a:gd name="connsiteY5" fmla="*/ 732645 h 732645"/>
                <a:gd name="connsiteX6" fmla="*/ 504824 w 836612"/>
                <a:gd name="connsiteY6" fmla="*/ 653184 h 732645"/>
                <a:gd name="connsiteX7" fmla="*/ 173830 w 836612"/>
                <a:gd name="connsiteY7" fmla="*/ 614875 h 732645"/>
                <a:gd name="connsiteX8" fmla="*/ 230980 w 836612"/>
                <a:gd name="connsiteY8" fmla="*/ 490188 h 732645"/>
                <a:gd name="connsiteX9" fmla="*/ 223837 w 836612"/>
                <a:gd name="connsiteY9" fmla="*/ 392767 h 732645"/>
                <a:gd name="connsiteX10" fmla="*/ 2381 w 836612"/>
                <a:gd name="connsiteY10" fmla="*/ 392767 h 732645"/>
                <a:gd name="connsiteX11" fmla="*/ 0 w 836612"/>
                <a:gd name="connsiteY11" fmla="*/ 6353 h 73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6612" h="732645">
                  <a:moveTo>
                    <a:pt x="0" y="6353"/>
                  </a:moveTo>
                  <a:lnTo>
                    <a:pt x="182562" y="0"/>
                  </a:lnTo>
                  <a:lnTo>
                    <a:pt x="399255" y="163806"/>
                  </a:lnTo>
                  <a:lnTo>
                    <a:pt x="486567" y="320901"/>
                  </a:lnTo>
                  <a:lnTo>
                    <a:pt x="836612" y="306462"/>
                  </a:lnTo>
                  <a:cubicBezTo>
                    <a:pt x="835024" y="435049"/>
                    <a:pt x="831056" y="604058"/>
                    <a:pt x="829468" y="732645"/>
                  </a:cubicBezTo>
                  <a:cubicBezTo>
                    <a:pt x="705643" y="715183"/>
                    <a:pt x="628649" y="670646"/>
                    <a:pt x="504824" y="653184"/>
                  </a:cubicBezTo>
                  <a:lnTo>
                    <a:pt x="173830" y="614875"/>
                  </a:lnTo>
                  <a:lnTo>
                    <a:pt x="230980" y="490188"/>
                  </a:lnTo>
                  <a:cubicBezTo>
                    <a:pt x="230186" y="464788"/>
                    <a:pt x="224631" y="418167"/>
                    <a:pt x="223837" y="392767"/>
                  </a:cubicBezTo>
                  <a:lnTo>
                    <a:pt x="2381" y="392767"/>
                  </a:lnTo>
                  <a:cubicBezTo>
                    <a:pt x="1587" y="268148"/>
                    <a:pt x="5556" y="140497"/>
                    <a:pt x="0" y="6353"/>
                  </a:cubicBez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フリーフォーム 108"/>
            <p:cNvSpPr/>
            <p:nvPr/>
          </p:nvSpPr>
          <p:spPr>
            <a:xfrm>
              <a:off x="2974437" y="4831496"/>
              <a:ext cx="274771" cy="1269617"/>
            </a:xfrm>
            <a:custGeom>
              <a:avLst/>
              <a:gdLst>
                <a:gd name="connsiteX0" fmla="*/ 114300 w 228600"/>
                <a:gd name="connsiteY0" fmla="*/ 0 h 1280160"/>
                <a:gd name="connsiteX1" fmla="*/ 22860 w 228600"/>
                <a:gd name="connsiteY1" fmla="*/ 15240 h 1280160"/>
                <a:gd name="connsiteX2" fmla="*/ 0 w 228600"/>
                <a:gd name="connsiteY2" fmla="*/ 60960 h 1280160"/>
                <a:gd name="connsiteX3" fmla="*/ 76200 w 228600"/>
                <a:gd name="connsiteY3" fmla="*/ 1181100 h 1280160"/>
                <a:gd name="connsiteX4" fmla="*/ 144780 w 228600"/>
                <a:gd name="connsiteY4" fmla="*/ 1272540 h 1280160"/>
                <a:gd name="connsiteX5" fmla="*/ 213360 w 228600"/>
                <a:gd name="connsiteY5" fmla="*/ 1280160 h 1280160"/>
                <a:gd name="connsiteX6" fmla="*/ 190500 w 228600"/>
                <a:gd name="connsiteY6" fmla="*/ 784860 h 1280160"/>
                <a:gd name="connsiteX7" fmla="*/ 228600 w 228600"/>
                <a:gd name="connsiteY7" fmla="*/ 571500 h 1280160"/>
                <a:gd name="connsiteX8" fmla="*/ 190500 w 228600"/>
                <a:gd name="connsiteY8" fmla="*/ 518160 h 1280160"/>
                <a:gd name="connsiteX9" fmla="*/ 114300 w 228600"/>
                <a:gd name="connsiteY9" fmla="*/ 0 h 1280160"/>
                <a:gd name="connsiteX0" fmla="*/ 114300 w 228600"/>
                <a:gd name="connsiteY0" fmla="*/ 0 h 1280160"/>
                <a:gd name="connsiteX1" fmla="*/ 22860 w 228600"/>
                <a:gd name="connsiteY1" fmla="*/ 15240 h 1280160"/>
                <a:gd name="connsiteX2" fmla="*/ 0 w 228600"/>
                <a:gd name="connsiteY2" fmla="*/ 60960 h 1280160"/>
                <a:gd name="connsiteX3" fmla="*/ 76200 w 228600"/>
                <a:gd name="connsiteY3" fmla="*/ 1181100 h 1280160"/>
                <a:gd name="connsiteX4" fmla="*/ 144780 w 228600"/>
                <a:gd name="connsiteY4" fmla="*/ 1272540 h 1280160"/>
                <a:gd name="connsiteX5" fmla="*/ 213360 w 228600"/>
                <a:gd name="connsiteY5" fmla="*/ 1280160 h 1280160"/>
                <a:gd name="connsiteX6" fmla="*/ 190500 w 228600"/>
                <a:gd name="connsiteY6" fmla="*/ 784860 h 1280160"/>
                <a:gd name="connsiteX7" fmla="*/ 228600 w 228600"/>
                <a:gd name="connsiteY7" fmla="*/ 571500 h 1280160"/>
                <a:gd name="connsiteX8" fmla="*/ 173001 w 228600"/>
                <a:gd name="connsiteY8" fmla="*/ 538474 h 1280160"/>
                <a:gd name="connsiteX9" fmla="*/ 114300 w 228600"/>
                <a:gd name="connsiteY9" fmla="*/ 0 h 1280160"/>
                <a:gd name="connsiteX0" fmla="*/ 114300 w 228600"/>
                <a:gd name="connsiteY0" fmla="*/ 0 h 1295394"/>
                <a:gd name="connsiteX1" fmla="*/ 22860 w 228600"/>
                <a:gd name="connsiteY1" fmla="*/ 15240 h 1295394"/>
                <a:gd name="connsiteX2" fmla="*/ 0 w 228600"/>
                <a:gd name="connsiteY2" fmla="*/ 60960 h 1295394"/>
                <a:gd name="connsiteX3" fmla="*/ 76200 w 228600"/>
                <a:gd name="connsiteY3" fmla="*/ 1181100 h 1295394"/>
                <a:gd name="connsiteX4" fmla="*/ 144780 w 228600"/>
                <a:gd name="connsiteY4" fmla="*/ 1272540 h 1295394"/>
                <a:gd name="connsiteX5" fmla="*/ 211172 w 228600"/>
                <a:gd name="connsiteY5" fmla="*/ 1295394 h 1295394"/>
                <a:gd name="connsiteX6" fmla="*/ 190500 w 228600"/>
                <a:gd name="connsiteY6" fmla="*/ 784860 h 1295394"/>
                <a:gd name="connsiteX7" fmla="*/ 228600 w 228600"/>
                <a:gd name="connsiteY7" fmla="*/ 571500 h 1295394"/>
                <a:gd name="connsiteX8" fmla="*/ 173001 w 228600"/>
                <a:gd name="connsiteY8" fmla="*/ 538474 h 1295394"/>
                <a:gd name="connsiteX9" fmla="*/ 114300 w 228600"/>
                <a:gd name="connsiteY9" fmla="*/ 0 h 1295394"/>
                <a:gd name="connsiteX0" fmla="*/ 114300 w 228600"/>
                <a:gd name="connsiteY0" fmla="*/ 0 h 1295394"/>
                <a:gd name="connsiteX1" fmla="*/ 22860 w 228600"/>
                <a:gd name="connsiteY1" fmla="*/ 15240 h 1295394"/>
                <a:gd name="connsiteX2" fmla="*/ 0 w 228600"/>
                <a:gd name="connsiteY2" fmla="*/ 60960 h 1295394"/>
                <a:gd name="connsiteX3" fmla="*/ 76200 w 228600"/>
                <a:gd name="connsiteY3" fmla="*/ 1181100 h 1295394"/>
                <a:gd name="connsiteX4" fmla="*/ 144780 w 228600"/>
                <a:gd name="connsiteY4" fmla="*/ 1290821 h 1295394"/>
                <a:gd name="connsiteX5" fmla="*/ 211172 w 228600"/>
                <a:gd name="connsiteY5" fmla="*/ 1295394 h 1295394"/>
                <a:gd name="connsiteX6" fmla="*/ 190500 w 228600"/>
                <a:gd name="connsiteY6" fmla="*/ 784860 h 1295394"/>
                <a:gd name="connsiteX7" fmla="*/ 228600 w 228600"/>
                <a:gd name="connsiteY7" fmla="*/ 571500 h 1295394"/>
                <a:gd name="connsiteX8" fmla="*/ 173001 w 228600"/>
                <a:gd name="connsiteY8" fmla="*/ 538474 h 1295394"/>
                <a:gd name="connsiteX9" fmla="*/ 114300 w 228600"/>
                <a:gd name="connsiteY9" fmla="*/ 0 h 1295394"/>
                <a:gd name="connsiteX0" fmla="*/ 114300 w 228600"/>
                <a:gd name="connsiteY0" fmla="*/ 0 h 1292347"/>
                <a:gd name="connsiteX1" fmla="*/ 22860 w 228600"/>
                <a:gd name="connsiteY1" fmla="*/ 15240 h 1292347"/>
                <a:gd name="connsiteX2" fmla="*/ 0 w 228600"/>
                <a:gd name="connsiteY2" fmla="*/ 60960 h 1292347"/>
                <a:gd name="connsiteX3" fmla="*/ 76200 w 228600"/>
                <a:gd name="connsiteY3" fmla="*/ 1181100 h 1292347"/>
                <a:gd name="connsiteX4" fmla="*/ 144780 w 228600"/>
                <a:gd name="connsiteY4" fmla="*/ 1290821 h 1292347"/>
                <a:gd name="connsiteX5" fmla="*/ 202423 w 228600"/>
                <a:gd name="connsiteY5" fmla="*/ 1292347 h 1292347"/>
                <a:gd name="connsiteX6" fmla="*/ 190500 w 228600"/>
                <a:gd name="connsiteY6" fmla="*/ 784860 h 1292347"/>
                <a:gd name="connsiteX7" fmla="*/ 228600 w 228600"/>
                <a:gd name="connsiteY7" fmla="*/ 571500 h 1292347"/>
                <a:gd name="connsiteX8" fmla="*/ 173001 w 228600"/>
                <a:gd name="connsiteY8" fmla="*/ 538474 h 1292347"/>
                <a:gd name="connsiteX9" fmla="*/ 114300 w 228600"/>
                <a:gd name="connsiteY9" fmla="*/ 0 h 1292347"/>
                <a:gd name="connsiteX0" fmla="*/ 114300 w 228600"/>
                <a:gd name="connsiteY0" fmla="*/ 0 h 1292347"/>
                <a:gd name="connsiteX1" fmla="*/ 22860 w 228600"/>
                <a:gd name="connsiteY1" fmla="*/ 15240 h 1292347"/>
                <a:gd name="connsiteX2" fmla="*/ 0 w 228600"/>
                <a:gd name="connsiteY2" fmla="*/ 60960 h 1292347"/>
                <a:gd name="connsiteX3" fmla="*/ 76200 w 228600"/>
                <a:gd name="connsiteY3" fmla="*/ 1181100 h 1292347"/>
                <a:gd name="connsiteX4" fmla="*/ 144780 w 228600"/>
                <a:gd name="connsiteY4" fmla="*/ 1290821 h 1292347"/>
                <a:gd name="connsiteX5" fmla="*/ 202423 w 228600"/>
                <a:gd name="connsiteY5" fmla="*/ 1292347 h 1292347"/>
                <a:gd name="connsiteX6" fmla="*/ 175188 w 228600"/>
                <a:gd name="connsiteY6" fmla="*/ 784860 h 1292347"/>
                <a:gd name="connsiteX7" fmla="*/ 228600 w 228600"/>
                <a:gd name="connsiteY7" fmla="*/ 571500 h 1292347"/>
                <a:gd name="connsiteX8" fmla="*/ 173001 w 228600"/>
                <a:gd name="connsiteY8" fmla="*/ 538474 h 1292347"/>
                <a:gd name="connsiteX9" fmla="*/ 114300 w 228600"/>
                <a:gd name="connsiteY9" fmla="*/ 0 h 1292347"/>
                <a:gd name="connsiteX0" fmla="*/ 136174 w 228600"/>
                <a:gd name="connsiteY0" fmla="*/ 0 h 1301488"/>
                <a:gd name="connsiteX1" fmla="*/ 22860 w 228600"/>
                <a:gd name="connsiteY1" fmla="*/ 24381 h 1301488"/>
                <a:gd name="connsiteX2" fmla="*/ 0 w 228600"/>
                <a:gd name="connsiteY2" fmla="*/ 70101 h 1301488"/>
                <a:gd name="connsiteX3" fmla="*/ 76200 w 228600"/>
                <a:gd name="connsiteY3" fmla="*/ 1190241 h 1301488"/>
                <a:gd name="connsiteX4" fmla="*/ 144780 w 228600"/>
                <a:gd name="connsiteY4" fmla="*/ 1299962 h 1301488"/>
                <a:gd name="connsiteX5" fmla="*/ 202423 w 228600"/>
                <a:gd name="connsiteY5" fmla="*/ 1301488 h 1301488"/>
                <a:gd name="connsiteX6" fmla="*/ 175188 w 228600"/>
                <a:gd name="connsiteY6" fmla="*/ 794001 h 1301488"/>
                <a:gd name="connsiteX7" fmla="*/ 228600 w 228600"/>
                <a:gd name="connsiteY7" fmla="*/ 580641 h 1301488"/>
                <a:gd name="connsiteX8" fmla="*/ 173001 w 228600"/>
                <a:gd name="connsiteY8" fmla="*/ 547615 h 1301488"/>
                <a:gd name="connsiteX9" fmla="*/ 136174 w 228600"/>
                <a:gd name="connsiteY9" fmla="*/ 0 h 1301488"/>
                <a:gd name="connsiteX0" fmla="*/ 136174 w 228600"/>
                <a:gd name="connsiteY0" fmla="*/ 0 h 1301488"/>
                <a:gd name="connsiteX1" fmla="*/ 31610 w 228600"/>
                <a:gd name="connsiteY1" fmla="*/ 5 h 1301488"/>
                <a:gd name="connsiteX2" fmla="*/ 0 w 228600"/>
                <a:gd name="connsiteY2" fmla="*/ 70101 h 1301488"/>
                <a:gd name="connsiteX3" fmla="*/ 76200 w 228600"/>
                <a:gd name="connsiteY3" fmla="*/ 1190241 h 1301488"/>
                <a:gd name="connsiteX4" fmla="*/ 144780 w 228600"/>
                <a:gd name="connsiteY4" fmla="*/ 1299962 h 1301488"/>
                <a:gd name="connsiteX5" fmla="*/ 202423 w 228600"/>
                <a:gd name="connsiteY5" fmla="*/ 1301488 h 1301488"/>
                <a:gd name="connsiteX6" fmla="*/ 175188 w 228600"/>
                <a:gd name="connsiteY6" fmla="*/ 794001 h 1301488"/>
                <a:gd name="connsiteX7" fmla="*/ 228600 w 228600"/>
                <a:gd name="connsiteY7" fmla="*/ 580641 h 1301488"/>
                <a:gd name="connsiteX8" fmla="*/ 173001 w 228600"/>
                <a:gd name="connsiteY8" fmla="*/ 547615 h 1301488"/>
                <a:gd name="connsiteX9" fmla="*/ 136174 w 228600"/>
                <a:gd name="connsiteY9" fmla="*/ 0 h 1301488"/>
                <a:gd name="connsiteX0" fmla="*/ 147111 w 239537"/>
                <a:gd name="connsiteY0" fmla="*/ 0 h 1301488"/>
                <a:gd name="connsiteX1" fmla="*/ 42547 w 239537"/>
                <a:gd name="connsiteY1" fmla="*/ 5 h 1301488"/>
                <a:gd name="connsiteX2" fmla="*/ 0 w 239537"/>
                <a:gd name="connsiteY2" fmla="*/ 45725 h 1301488"/>
                <a:gd name="connsiteX3" fmla="*/ 87137 w 239537"/>
                <a:gd name="connsiteY3" fmla="*/ 1190241 h 1301488"/>
                <a:gd name="connsiteX4" fmla="*/ 155717 w 239537"/>
                <a:gd name="connsiteY4" fmla="*/ 1299962 h 1301488"/>
                <a:gd name="connsiteX5" fmla="*/ 213360 w 239537"/>
                <a:gd name="connsiteY5" fmla="*/ 1301488 h 1301488"/>
                <a:gd name="connsiteX6" fmla="*/ 186125 w 239537"/>
                <a:gd name="connsiteY6" fmla="*/ 794001 h 1301488"/>
                <a:gd name="connsiteX7" fmla="*/ 239537 w 239537"/>
                <a:gd name="connsiteY7" fmla="*/ 580641 h 1301488"/>
                <a:gd name="connsiteX8" fmla="*/ 183938 w 239537"/>
                <a:gd name="connsiteY8" fmla="*/ 547615 h 1301488"/>
                <a:gd name="connsiteX9" fmla="*/ 147111 w 239537"/>
                <a:gd name="connsiteY9" fmla="*/ 0 h 1301488"/>
                <a:gd name="connsiteX0" fmla="*/ 147111 w 239537"/>
                <a:gd name="connsiteY0" fmla="*/ 0 h 1301488"/>
                <a:gd name="connsiteX1" fmla="*/ 42547 w 239537"/>
                <a:gd name="connsiteY1" fmla="*/ 5 h 1301488"/>
                <a:gd name="connsiteX2" fmla="*/ 0 w 239537"/>
                <a:gd name="connsiteY2" fmla="*/ 45725 h 1301488"/>
                <a:gd name="connsiteX3" fmla="*/ 102449 w 239537"/>
                <a:gd name="connsiteY3" fmla="*/ 1196335 h 1301488"/>
                <a:gd name="connsiteX4" fmla="*/ 155717 w 239537"/>
                <a:gd name="connsiteY4" fmla="*/ 1299962 h 1301488"/>
                <a:gd name="connsiteX5" fmla="*/ 213360 w 239537"/>
                <a:gd name="connsiteY5" fmla="*/ 1301488 h 1301488"/>
                <a:gd name="connsiteX6" fmla="*/ 186125 w 239537"/>
                <a:gd name="connsiteY6" fmla="*/ 794001 h 1301488"/>
                <a:gd name="connsiteX7" fmla="*/ 239537 w 239537"/>
                <a:gd name="connsiteY7" fmla="*/ 580641 h 1301488"/>
                <a:gd name="connsiteX8" fmla="*/ 183938 w 239537"/>
                <a:gd name="connsiteY8" fmla="*/ 547615 h 1301488"/>
                <a:gd name="connsiteX9" fmla="*/ 147111 w 239537"/>
                <a:gd name="connsiteY9" fmla="*/ 0 h 130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537" h="1301488">
                  <a:moveTo>
                    <a:pt x="147111" y="0"/>
                  </a:moveTo>
                  <a:lnTo>
                    <a:pt x="42547" y="5"/>
                  </a:lnTo>
                  <a:lnTo>
                    <a:pt x="0" y="45725"/>
                  </a:lnTo>
                  <a:lnTo>
                    <a:pt x="102449" y="1196335"/>
                  </a:lnTo>
                  <a:lnTo>
                    <a:pt x="155717" y="1299962"/>
                  </a:lnTo>
                  <a:lnTo>
                    <a:pt x="213360" y="1301488"/>
                  </a:lnTo>
                  <a:lnTo>
                    <a:pt x="186125" y="794001"/>
                  </a:lnTo>
                  <a:lnTo>
                    <a:pt x="239537" y="580641"/>
                  </a:lnTo>
                  <a:lnTo>
                    <a:pt x="183938" y="547615"/>
                  </a:lnTo>
                  <a:lnTo>
                    <a:pt x="147111" y="0"/>
                  </a:lnTo>
                  <a:close/>
                </a:path>
              </a:pathLst>
            </a:cu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110"/>
            <p:cNvSpPr/>
            <p:nvPr/>
          </p:nvSpPr>
          <p:spPr>
            <a:xfrm>
              <a:off x="3226852" y="5097775"/>
              <a:ext cx="400087" cy="566796"/>
            </a:xfrm>
            <a:custGeom>
              <a:avLst/>
              <a:gdLst>
                <a:gd name="connsiteX0" fmla="*/ 0 w 390525"/>
                <a:gd name="connsiteY0" fmla="*/ 504825 h 542925"/>
                <a:gd name="connsiteX1" fmla="*/ 104775 w 390525"/>
                <a:gd name="connsiteY1" fmla="*/ 542925 h 542925"/>
                <a:gd name="connsiteX2" fmla="*/ 333375 w 390525"/>
                <a:gd name="connsiteY2" fmla="*/ 342900 h 542925"/>
                <a:gd name="connsiteX3" fmla="*/ 390525 w 390525"/>
                <a:gd name="connsiteY3" fmla="*/ 0 h 542925"/>
                <a:gd name="connsiteX4" fmla="*/ 295275 w 390525"/>
                <a:gd name="connsiteY4" fmla="*/ 0 h 542925"/>
                <a:gd name="connsiteX5" fmla="*/ 95250 w 390525"/>
                <a:gd name="connsiteY5" fmla="*/ 219075 h 542925"/>
                <a:gd name="connsiteX6" fmla="*/ 0 w 390525"/>
                <a:gd name="connsiteY6" fmla="*/ 504825 h 542925"/>
                <a:gd name="connsiteX0" fmla="*/ 0 w 390525"/>
                <a:gd name="connsiteY0" fmla="*/ 504825 h 532211"/>
                <a:gd name="connsiteX1" fmla="*/ 183705 w 390525"/>
                <a:gd name="connsiteY1" fmla="*/ 532211 h 532211"/>
                <a:gd name="connsiteX2" fmla="*/ 333375 w 390525"/>
                <a:gd name="connsiteY2" fmla="*/ 342900 h 532211"/>
                <a:gd name="connsiteX3" fmla="*/ 390525 w 390525"/>
                <a:gd name="connsiteY3" fmla="*/ 0 h 532211"/>
                <a:gd name="connsiteX4" fmla="*/ 295275 w 390525"/>
                <a:gd name="connsiteY4" fmla="*/ 0 h 532211"/>
                <a:gd name="connsiteX5" fmla="*/ 95250 w 390525"/>
                <a:gd name="connsiteY5" fmla="*/ 219075 h 532211"/>
                <a:gd name="connsiteX6" fmla="*/ 0 w 390525"/>
                <a:gd name="connsiteY6" fmla="*/ 504825 h 532211"/>
                <a:gd name="connsiteX0" fmla="*/ 0 w 370062"/>
                <a:gd name="connsiteY0" fmla="*/ 490539 h 532211"/>
                <a:gd name="connsiteX1" fmla="*/ 163242 w 370062"/>
                <a:gd name="connsiteY1" fmla="*/ 532211 h 532211"/>
                <a:gd name="connsiteX2" fmla="*/ 312912 w 370062"/>
                <a:gd name="connsiteY2" fmla="*/ 342900 h 532211"/>
                <a:gd name="connsiteX3" fmla="*/ 370062 w 370062"/>
                <a:gd name="connsiteY3" fmla="*/ 0 h 532211"/>
                <a:gd name="connsiteX4" fmla="*/ 274812 w 370062"/>
                <a:gd name="connsiteY4" fmla="*/ 0 h 532211"/>
                <a:gd name="connsiteX5" fmla="*/ 74787 w 370062"/>
                <a:gd name="connsiteY5" fmla="*/ 219075 h 532211"/>
                <a:gd name="connsiteX6" fmla="*/ 0 w 370062"/>
                <a:gd name="connsiteY6" fmla="*/ 490539 h 532211"/>
                <a:gd name="connsiteX0" fmla="*/ 0 w 370062"/>
                <a:gd name="connsiteY0" fmla="*/ 490539 h 532211"/>
                <a:gd name="connsiteX1" fmla="*/ 163242 w 370062"/>
                <a:gd name="connsiteY1" fmla="*/ 532211 h 532211"/>
                <a:gd name="connsiteX2" fmla="*/ 312912 w 370062"/>
                <a:gd name="connsiteY2" fmla="*/ 342900 h 532211"/>
                <a:gd name="connsiteX3" fmla="*/ 370062 w 370062"/>
                <a:gd name="connsiteY3" fmla="*/ 0 h 532211"/>
                <a:gd name="connsiteX4" fmla="*/ 274812 w 370062"/>
                <a:gd name="connsiteY4" fmla="*/ 0 h 532211"/>
                <a:gd name="connsiteX5" fmla="*/ 86481 w 370062"/>
                <a:gd name="connsiteY5" fmla="*/ 236932 h 532211"/>
                <a:gd name="connsiteX6" fmla="*/ 0 w 370062"/>
                <a:gd name="connsiteY6" fmla="*/ 490539 h 532211"/>
                <a:gd name="connsiteX0" fmla="*/ 0 w 370062"/>
                <a:gd name="connsiteY0" fmla="*/ 490539 h 532211"/>
                <a:gd name="connsiteX1" fmla="*/ 163242 w 370062"/>
                <a:gd name="connsiteY1" fmla="*/ 532211 h 532211"/>
                <a:gd name="connsiteX2" fmla="*/ 312912 w 370062"/>
                <a:gd name="connsiteY2" fmla="*/ 342900 h 532211"/>
                <a:gd name="connsiteX3" fmla="*/ 370062 w 370062"/>
                <a:gd name="connsiteY3" fmla="*/ 0 h 532211"/>
                <a:gd name="connsiteX4" fmla="*/ 280659 w 370062"/>
                <a:gd name="connsiteY4" fmla="*/ 28572 h 532211"/>
                <a:gd name="connsiteX5" fmla="*/ 86481 w 370062"/>
                <a:gd name="connsiteY5" fmla="*/ 236932 h 532211"/>
                <a:gd name="connsiteX6" fmla="*/ 0 w 370062"/>
                <a:gd name="connsiteY6" fmla="*/ 490539 h 532211"/>
                <a:gd name="connsiteX0" fmla="*/ 0 w 349599"/>
                <a:gd name="connsiteY0" fmla="*/ 469110 h 510782"/>
                <a:gd name="connsiteX1" fmla="*/ 163242 w 349599"/>
                <a:gd name="connsiteY1" fmla="*/ 510782 h 510782"/>
                <a:gd name="connsiteX2" fmla="*/ 312912 w 349599"/>
                <a:gd name="connsiteY2" fmla="*/ 321471 h 510782"/>
                <a:gd name="connsiteX3" fmla="*/ 349599 w 349599"/>
                <a:gd name="connsiteY3" fmla="*/ 0 h 510782"/>
                <a:gd name="connsiteX4" fmla="*/ 280659 w 349599"/>
                <a:gd name="connsiteY4" fmla="*/ 7143 h 510782"/>
                <a:gd name="connsiteX5" fmla="*/ 86481 w 349599"/>
                <a:gd name="connsiteY5" fmla="*/ 215503 h 510782"/>
                <a:gd name="connsiteX6" fmla="*/ 0 w 349599"/>
                <a:gd name="connsiteY6" fmla="*/ 469110 h 510782"/>
                <a:gd name="connsiteX0" fmla="*/ 0 w 349599"/>
                <a:gd name="connsiteY0" fmla="*/ 469110 h 510782"/>
                <a:gd name="connsiteX1" fmla="*/ 163242 w 349599"/>
                <a:gd name="connsiteY1" fmla="*/ 510782 h 510782"/>
                <a:gd name="connsiteX2" fmla="*/ 326068 w 349599"/>
                <a:gd name="connsiteY2" fmla="*/ 316114 h 510782"/>
                <a:gd name="connsiteX3" fmla="*/ 349599 w 349599"/>
                <a:gd name="connsiteY3" fmla="*/ 0 h 510782"/>
                <a:gd name="connsiteX4" fmla="*/ 280659 w 349599"/>
                <a:gd name="connsiteY4" fmla="*/ 7143 h 510782"/>
                <a:gd name="connsiteX5" fmla="*/ 86481 w 349599"/>
                <a:gd name="connsiteY5" fmla="*/ 215503 h 510782"/>
                <a:gd name="connsiteX6" fmla="*/ 0 w 349599"/>
                <a:gd name="connsiteY6" fmla="*/ 469110 h 510782"/>
                <a:gd name="connsiteX0" fmla="*/ 0 w 349599"/>
                <a:gd name="connsiteY0" fmla="*/ 469110 h 510782"/>
                <a:gd name="connsiteX1" fmla="*/ 163242 w 349599"/>
                <a:gd name="connsiteY1" fmla="*/ 510782 h 510782"/>
                <a:gd name="connsiteX2" fmla="*/ 326068 w 349599"/>
                <a:gd name="connsiteY2" fmla="*/ 316114 h 510782"/>
                <a:gd name="connsiteX3" fmla="*/ 349599 w 349599"/>
                <a:gd name="connsiteY3" fmla="*/ 0 h 510782"/>
                <a:gd name="connsiteX4" fmla="*/ 280659 w 349599"/>
                <a:gd name="connsiteY4" fmla="*/ 7143 h 510782"/>
                <a:gd name="connsiteX5" fmla="*/ 86481 w 349599"/>
                <a:gd name="connsiteY5" fmla="*/ 215503 h 510782"/>
                <a:gd name="connsiteX6" fmla="*/ 0 w 349599"/>
                <a:gd name="connsiteY6" fmla="*/ 469110 h 510782"/>
                <a:gd name="connsiteX0" fmla="*/ 0 w 349599"/>
                <a:gd name="connsiteY0" fmla="*/ 469110 h 510782"/>
                <a:gd name="connsiteX1" fmla="*/ 163242 w 349599"/>
                <a:gd name="connsiteY1" fmla="*/ 510782 h 510782"/>
                <a:gd name="connsiteX2" fmla="*/ 261513 w 349599"/>
                <a:gd name="connsiteY2" fmla="*/ 359587 h 510782"/>
                <a:gd name="connsiteX3" fmla="*/ 326068 w 349599"/>
                <a:gd name="connsiteY3" fmla="*/ 316114 h 510782"/>
                <a:gd name="connsiteX4" fmla="*/ 349599 w 349599"/>
                <a:gd name="connsiteY4" fmla="*/ 0 h 510782"/>
                <a:gd name="connsiteX5" fmla="*/ 280659 w 349599"/>
                <a:gd name="connsiteY5" fmla="*/ 7143 h 510782"/>
                <a:gd name="connsiteX6" fmla="*/ 86481 w 349599"/>
                <a:gd name="connsiteY6" fmla="*/ 215503 h 510782"/>
                <a:gd name="connsiteX7" fmla="*/ 0 w 349599"/>
                <a:gd name="connsiteY7" fmla="*/ 469110 h 510782"/>
                <a:gd name="connsiteX0" fmla="*/ 0 w 349599"/>
                <a:gd name="connsiteY0" fmla="*/ 469110 h 510782"/>
                <a:gd name="connsiteX1" fmla="*/ 163242 w 349599"/>
                <a:gd name="connsiteY1" fmla="*/ 510782 h 510782"/>
                <a:gd name="connsiteX2" fmla="*/ 261513 w 349599"/>
                <a:gd name="connsiteY2" fmla="*/ 359587 h 510782"/>
                <a:gd name="connsiteX3" fmla="*/ 326068 w 349599"/>
                <a:gd name="connsiteY3" fmla="*/ 316114 h 510782"/>
                <a:gd name="connsiteX4" fmla="*/ 349599 w 349599"/>
                <a:gd name="connsiteY4" fmla="*/ 0 h 510782"/>
                <a:gd name="connsiteX5" fmla="*/ 280659 w 349599"/>
                <a:gd name="connsiteY5" fmla="*/ 7143 h 510782"/>
                <a:gd name="connsiteX6" fmla="*/ 86481 w 349599"/>
                <a:gd name="connsiteY6" fmla="*/ 215503 h 510782"/>
                <a:gd name="connsiteX7" fmla="*/ 0 w 349599"/>
                <a:gd name="connsiteY7" fmla="*/ 469110 h 510782"/>
                <a:gd name="connsiteX0" fmla="*/ 0 w 349599"/>
                <a:gd name="connsiteY0" fmla="*/ 469110 h 510782"/>
                <a:gd name="connsiteX1" fmla="*/ 163242 w 349599"/>
                <a:gd name="connsiteY1" fmla="*/ 510782 h 510782"/>
                <a:gd name="connsiteX2" fmla="*/ 261513 w 349599"/>
                <a:gd name="connsiteY2" fmla="*/ 359587 h 510782"/>
                <a:gd name="connsiteX3" fmla="*/ 326068 w 349599"/>
                <a:gd name="connsiteY3" fmla="*/ 316114 h 510782"/>
                <a:gd name="connsiteX4" fmla="*/ 349599 w 349599"/>
                <a:gd name="connsiteY4" fmla="*/ 0 h 510782"/>
                <a:gd name="connsiteX5" fmla="*/ 280659 w 349599"/>
                <a:gd name="connsiteY5" fmla="*/ 7143 h 510782"/>
                <a:gd name="connsiteX6" fmla="*/ 86481 w 349599"/>
                <a:gd name="connsiteY6" fmla="*/ 215503 h 510782"/>
                <a:gd name="connsiteX7" fmla="*/ 0 w 349599"/>
                <a:gd name="connsiteY7" fmla="*/ 469110 h 510782"/>
                <a:gd name="connsiteX0" fmla="*/ 0 w 349599"/>
                <a:gd name="connsiteY0" fmla="*/ 469110 h 510782"/>
                <a:gd name="connsiteX1" fmla="*/ 163242 w 349599"/>
                <a:gd name="connsiteY1" fmla="*/ 510782 h 510782"/>
                <a:gd name="connsiteX2" fmla="*/ 263706 w 349599"/>
                <a:gd name="connsiteY2" fmla="*/ 367623 h 510782"/>
                <a:gd name="connsiteX3" fmla="*/ 326068 w 349599"/>
                <a:gd name="connsiteY3" fmla="*/ 316114 h 510782"/>
                <a:gd name="connsiteX4" fmla="*/ 349599 w 349599"/>
                <a:gd name="connsiteY4" fmla="*/ 0 h 510782"/>
                <a:gd name="connsiteX5" fmla="*/ 280659 w 349599"/>
                <a:gd name="connsiteY5" fmla="*/ 7143 h 510782"/>
                <a:gd name="connsiteX6" fmla="*/ 86481 w 349599"/>
                <a:gd name="connsiteY6" fmla="*/ 215503 h 510782"/>
                <a:gd name="connsiteX7" fmla="*/ 0 w 349599"/>
                <a:gd name="connsiteY7" fmla="*/ 469110 h 510782"/>
                <a:gd name="connsiteX0" fmla="*/ 0 w 349599"/>
                <a:gd name="connsiteY0" fmla="*/ 469110 h 510782"/>
                <a:gd name="connsiteX1" fmla="*/ 77341 w 349599"/>
                <a:gd name="connsiteY1" fmla="*/ 498874 h 510782"/>
                <a:gd name="connsiteX2" fmla="*/ 163242 w 349599"/>
                <a:gd name="connsiteY2" fmla="*/ 510782 h 510782"/>
                <a:gd name="connsiteX3" fmla="*/ 263706 w 349599"/>
                <a:gd name="connsiteY3" fmla="*/ 367623 h 510782"/>
                <a:gd name="connsiteX4" fmla="*/ 326068 w 349599"/>
                <a:gd name="connsiteY4" fmla="*/ 316114 h 510782"/>
                <a:gd name="connsiteX5" fmla="*/ 349599 w 349599"/>
                <a:gd name="connsiteY5" fmla="*/ 0 h 510782"/>
                <a:gd name="connsiteX6" fmla="*/ 280659 w 349599"/>
                <a:gd name="connsiteY6" fmla="*/ 7143 h 510782"/>
                <a:gd name="connsiteX7" fmla="*/ 86481 w 349599"/>
                <a:gd name="connsiteY7" fmla="*/ 215503 h 510782"/>
                <a:gd name="connsiteX8" fmla="*/ 0 w 349599"/>
                <a:gd name="connsiteY8" fmla="*/ 469110 h 510782"/>
                <a:gd name="connsiteX0" fmla="*/ 0 w 349599"/>
                <a:gd name="connsiteY0" fmla="*/ 469110 h 510782"/>
                <a:gd name="connsiteX1" fmla="*/ 77341 w 349599"/>
                <a:gd name="connsiteY1" fmla="*/ 498874 h 510782"/>
                <a:gd name="connsiteX2" fmla="*/ 163242 w 349599"/>
                <a:gd name="connsiteY2" fmla="*/ 510782 h 510782"/>
                <a:gd name="connsiteX3" fmla="*/ 263706 w 349599"/>
                <a:gd name="connsiteY3" fmla="*/ 367623 h 510782"/>
                <a:gd name="connsiteX4" fmla="*/ 326068 w 349599"/>
                <a:gd name="connsiteY4" fmla="*/ 316114 h 510782"/>
                <a:gd name="connsiteX5" fmla="*/ 349599 w 349599"/>
                <a:gd name="connsiteY5" fmla="*/ 0 h 510782"/>
                <a:gd name="connsiteX6" fmla="*/ 280659 w 349599"/>
                <a:gd name="connsiteY6" fmla="*/ 15179 h 510782"/>
                <a:gd name="connsiteX7" fmla="*/ 86481 w 349599"/>
                <a:gd name="connsiteY7" fmla="*/ 215503 h 510782"/>
                <a:gd name="connsiteX8" fmla="*/ 0 w 349599"/>
                <a:gd name="connsiteY8" fmla="*/ 469110 h 510782"/>
                <a:gd name="connsiteX0" fmla="*/ 0 w 349599"/>
                <a:gd name="connsiteY0" fmla="*/ 469110 h 510782"/>
                <a:gd name="connsiteX1" fmla="*/ 77341 w 349599"/>
                <a:gd name="connsiteY1" fmla="*/ 498874 h 510782"/>
                <a:gd name="connsiteX2" fmla="*/ 163242 w 349599"/>
                <a:gd name="connsiteY2" fmla="*/ 510782 h 510782"/>
                <a:gd name="connsiteX3" fmla="*/ 263706 w 349599"/>
                <a:gd name="connsiteY3" fmla="*/ 367623 h 510782"/>
                <a:gd name="connsiteX4" fmla="*/ 326068 w 349599"/>
                <a:gd name="connsiteY4" fmla="*/ 316114 h 510782"/>
                <a:gd name="connsiteX5" fmla="*/ 349599 w 349599"/>
                <a:gd name="connsiteY5" fmla="*/ 0 h 510782"/>
                <a:gd name="connsiteX6" fmla="*/ 280659 w 349599"/>
                <a:gd name="connsiteY6" fmla="*/ 15179 h 510782"/>
                <a:gd name="connsiteX7" fmla="*/ 93058 w 349599"/>
                <a:gd name="connsiteY7" fmla="*/ 199431 h 510782"/>
                <a:gd name="connsiteX8" fmla="*/ 0 w 349599"/>
                <a:gd name="connsiteY8" fmla="*/ 469110 h 51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599" h="510782">
                  <a:moveTo>
                    <a:pt x="0" y="469110"/>
                  </a:moveTo>
                  <a:cubicBezTo>
                    <a:pt x="26511" y="475460"/>
                    <a:pt x="50830" y="492524"/>
                    <a:pt x="77341" y="498874"/>
                  </a:cubicBezTo>
                  <a:lnTo>
                    <a:pt x="163242" y="510782"/>
                  </a:lnTo>
                  <a:lnTo>
                    <a:pt x="263706" y="367623"/>
                  </a:lnTo>
                  <a:lnTo>
                    <a:pt x="326068" y="316114"/>
                  </a:lnTo>
                  <a:lnTo>
                    <a:pt x="349599" y="0"/>
                  </a:lnTo>
                  <a:lnTo>
                    <a:pt x="280659" y="15179"/>
                  </a:lnTo>
                  <a:lnTo>
                    <a:pt x="93058" y="199431"/>
                  </a:lnTo>
                  <a:lnTo>
                    <a:pt x="0" y="469110"/>
                  </a:lnTo>
                  <a:close/>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111"/>
            <p:cNvSpPr/>
            <p:nvPr/>
          </p:nvSpPr>
          <p:spPr>
            <a:xfrm>
              <a:off x="3181764" y="4814884"/>
              <a:ext cx="674960" cy="545485"/>
            </a:xfrm>
            <a:custGeom>
              <a:avLst/>
              <a:gdLst>
                <a:gd name="connsiteX0" fmla="*/ 0 w 647700"/>
                <a:gd name="connsiteY0" fmla="*/ 9525 h 523875"/>
                <a:gd name="connsiteX1" fmla="*/ 47625 w 647700"/>
                <a:gd name="connsiteY1" fmla="*/ 485775 h 523875"/>
                <a:gd name="connsiteX2" fmla="*/ 57150 w 647700"/>
                <a:gd name="connsiteY2" fmla="*/ 523875 h 523875"/>
                <a:gd name="connsiteX3" fmla="*/ 485775 w 647700"/>
                <a:gd name="connsiteY3" fmla="*/ 161925 h 523875"/>
                <a:gd name="connsiteX4" fmla="*/ 647700 w 647700"/>
                <a:gd name="connsiteY4" fmla="*/ 142875 h 523875"/>
                <a:gd name="connsiteX5" fmla="*/ 647700 w 647700"/>
                <a:gd name="connsiteY5" fmla="*/ 0 h 523875"/>
                <a:gd name="connsiteX6" fmla="*/ 0 w 647700"/>
                <a:gd name="connsiteY6" fmla="*/ 9525 h 523875"/>
                <a:gd name="connsiteX0" fmla="*/ 0 w 647700"/>
                <a:gd name="connsiteY0" fmla="*/ 9525 h 523875"/>
                <a:gd name="connsiteX1" fmla="*/ 47625 w 647700"/>
                <a:gd name="connsiteY1" fmla="*/ 485775 h 523875"/>
                <a:gd name="connsiteX2" fmla="*/ 57150 w 647700"/>
                <a:gd name="connsiteY2" fmla="*/ 523875 h 523875"/>
                <a:gd name="connsiteX3" fmla="*/ 268871 w 647700"/>
                <a:gd name="connsiteY3" fmla="*/ 305682 h 523875"/>
                <a:gd name="connsiteX4" fmla="*/ 485775 w 647700"/>
                <a:gd name="connsiteY4" fmla="*/ 161925 h 523875"/>
                <a:gd name="connsiteX5" fmla="*/ 647700 w 647700"/>
                <a:gd name="connsiteY5" fmla="*/ 142875 h 523875"/>
                <a:gd name="connsiteX6" fmla="*/ 647700 w 647700"/>
                <a:gd name="connsiteY6" fmla="*/ 0 h 523875"/>
                <a:gd name="connsiteX7" fmla="*/ 0 w 647700"/>
                <a:gd name="connsiteY7" fmla="*/ 9525 h 523875"/>
                <a:gd name="connsiteX0" fmla="*/ 0 w 652463"/>
                <a:gd name="connsiteY0" fmla="*/ 9525 h 523875"/>
                <a:gd name="connsiteX1" fmla="*/ 47625 w 652463"/>
                <a:gd name="connsiteY1" fmla="*/ 485775 h 523875"/>
                <a:gd name="connsiteX2" fmla="*/ 57150 w 652463"/>
                <a:gd name="connsiteY2" fmla="*/ 523875 h 523875"/>
                <a:gd name="connsiteX3" fmla="*/ 268871 w 652463"/>
                <a:gd name="connsiteY3" fmla="*/ 305682 h 523875"/>
                <a:gd name="connsiteX4" fmla="*/ 485775 w 652463"/>
                <a:gd name="connsiteY4" fmla="*/ 161925 h 523875"/>
                <a:gd name="connsiteX5" fmla="*/ 652463 w 652463"/>
                <a:gd name="connsiteY5" fmla="*/ 156551 h 523875"/>
                <a:gd name="connsiteX6" fmla="*/ 647700 w 652463"/>
                <a:gd name="connsiteY6" fmla="*/ 0 h 523875"/>
                <a:gd name="connsiteX7" fmla="*/ 0 w 652463"/>
                <a:gd name="connsiteY7" fmla="*/ 9525 h 523875"/>
                <a:gd name="connsiteX0" fmla="*/ 0 w 652463"/>
                <a:gd name="connsiteY0" fmla="*/ 9525 h 523875"/>
                <a:gd name="connsiteX1" fmla="*/ 47625 w 652463"/>
                <a:gd name="connsiteY1" fmla="*/ 485775 h 523875"/>
                <a:gd name="connsiteX2" fmla="*/ 57150 w 652463"/>
                <a:gd name="connsiteY2" fmla="*/ 523875 h 523875"/>
                <a:gd name="connsiteX3" fmla="*/ 268871 w 652463"/>
                <a:gd name="connsiteY3" fmla="*/ 305682 h 523875"/>
                <a:gd name="connsiteX4" fmla="*/ 383965 w 652463"/>
                <a:gd name="connsiteY4" fmla="*/ 219975 h 523875"/>
                <a:gd name="connsiteX5" fmla="*/ 485775 w 652463"/>
                <a:gd name="connsiteY5" fmla="*/ 161925 h 523875"/>
                <a:gd name="connsiteX6" fmla="*/ 652463 w 652463"/>
                <a:gd name="connsiteY6" fmla="*/ 156551 h 523875"/>
                <a:gd name="connsiteX7" fmla="*/ 647700 w 652463"/>
                <a:gd name="connsiteY7" fmla="*/ 0 h 523875"/>
                <a:gd name="connsiteX8" fmla="*/ 0 w 652463"/>
                <a:gd name="connsiteY8" fmla="*/ 9525 h 523875"/>
                <a:gd name="connsiteX0" fmla="*/ 0 w 652463"/>
                <a:gd name="connsiteY0" fmla="*/ 9525 h 510199"/>
                <a:gd name="connsiteX1" fmla="*/ 47625 w 652463"/>
                <a:gd name="connsiteY1" fmla="*/ 485775 h 510199"/>
                <a:gd name="connsiteX2" fmla="*/ 90488 w 652463"/>
                <a:gd name="connsiteY2" fmla="*/ 510199 h 510199"/>
                <a:gd name="connsiteX3" fmla="*/ 268871 w 652463"/>
                <a:gd name="connsiteY3" fmla="*/ 305682 h 510199"/>
                <a:gd name="connsiteX4" fmla="*/ 383965 w 652463"/>
                <a:gd name="connsiteY4" fmla="*/ 219975 h 510199"/>
                <a:gd name="connsiteX5" fmla="*/ 485775 w 652463"/>
                <a:gd name="connsiteY5" fmla="*/ 161925 h 510199"/>
                <a:gd name="connsiteX6" fmla="*/ 652463 w 652463"/>
                <a:gd name="connsiteY6" fmla="*/ 156551 h 510199"/>
                <a:gd name="connsiteX7" fmla="*/ 647700 w 652463"/>
                <a:gd name="connsiteY7" fmla="*/ 0 h 510199"/>
                <a:gd name="connsiteX8" fmla="*/ 0 w 652463"/>
                <a:gd name="connsiteY8" fmla="*/ 9525 h 510199"/>
                <a:gd name="connsiteX0" fmla="*/ 0 w 652463"/>
                <a:gd name="connsiteY0" fmla="*/ 9525 h 510199"/>
                <a:gd name="connsiteX1" fmla="*/ 47625 w 652463"/>
                <a:gd name="connsiteY1" fmla="*/ 485775 h 510199"/>
                <a:gd name="connsiteX2" fmla="*/ 90488 w 652463"/>
                <a:gd name="connsiteY2" fmla="*/ 510199 h 510199"/>
                <a:gd name="connsiteX3" fmla="*/ 268871 w 652463"/>
                <a:gd name="connsiteY3" fmla="*/ 305682 h 510199"/>
                <a:gd name="connsiteX4" fmla="*/ 383965 w 652463"/>
                <a:gd name="connsiteY4" fmla="*/ 219975 h 510199"/>
                <a:gd name="connsiteX5" fmla="*/ 485775 w 652463"/>
                <a:gd name="connsiteY5" fmla="*/ 161925 h 510199"/>
                <a:gd name="connsiteX6" fmla="*/ 652463 w 652463"/>
                <a:gd name="connsiteY6" fmla="*/ 156551 h 510199"/>
                <a:gd name="connsiteX7" fmla="*/ 647700 w 652463"/>
                <a:gd name="connsiteY7" fmla="*/ 0 h 510199"/>
                <a:gd name="connsiteX8" fmla="*/ 0 w 652463"/>
                <a:gd name="connsiteY8" fmla="*/ 9525 h 510199"/>
                <a:gd name="connsiteX0" fmla="*/ 0 w 638175"/>
                <a:gd name="connsiteY0" fmla="*/ 23203 h 510199"/>
                <a:gd name="connsiteX1" fmla="*/ 33337 w 638175"/>
                <a:gd name="connsiteY1" fmla="*/ 485775 h 510199"/>
                <a:gd name="connsiteX2" fmla="*/ 76200 w 638175"/>
                <a:gd name="connsiteY2" fmla="*/ 510199 h 510199"/>
                <a:gd name="connsiteX3" fmla="*/ 254583 w 638175"/>
                <a:gd name="connsiteY3" fmla="*/ 305682 h 510199"/>
                <a:gd name="connsiteX4" fmla="*/ 369677 w 638175"/>
                <a:gd name="connsiteY4" fmla="*/ 219975 h 510199"/>
                <a:gd name="connsiteX5" fmla="*/ 471487 w 638175"/>
                <a:gd name="connsiteY5" fmla="*/ 161925 h 510199"/>
                <a:gd name="connsiteX6" fmla="*/ 638175 w 638175"/>
                <a:gd name="connsiteY6" fmla="*/ 156551 h 510199"/>
                <a:gd name="connsiteX7" fmla="*/ 633412 w 638175"/>
                <a:gd name="connsiteY7" fmla="*/ 0 h 510199"/>
                <a:gd name="connsiteX8" fmla="*/ 0 w 638175"/>
                <a:gd name="connsiteY8" fmla="*/ 23203 h 510199"/>
                <a:gd name="connsiteX0" fmla="*/ 0 w 640555"/>
                <a:gd name="connsiteY0" fmla="*/ 9527 h 496523"/>
                <a:gd name="connsiteX1" fmla="*/ 33337 w 640555"/>
                <a:gd name="connsiteY1" fmla="*/ 472099 h 496523"/>
                <a:gd name="connsiteX2" fmla="*/ 76200 w 640555"/>
                <a:gd name="connsiteY2" fmla="*/ 496523 h 496523"/>
                <a:gd name="connsiteX3" fmla="*/ 254583 w 640555"/>
                <a:gd name="connsiteY3" fmla="*/ 292006 h 496523"/>
                <a:gd name="connsiteX4" fmla="*/ 369677 w 640555"/>
                <a:gd name="connsiteY4" fmla="*/ 206299 h 496523"/>
                <a:gd name="connsiteX5" fmla="*/ 471487 w 640555"/>
                <a:gd name="connsiteY5" fmla="*/ 148249 h 496523"/>
                <a:gd name="connsiteX6" fmla="*/ 638175 w 640555"/>
                <a:gd name="connsiteY6" fmla="*/ 142875 h 496523"/>
                <a:gd name="connsiteX7" fmla="*/ 640555 w 640555"/>
                <a:gd name="connsiteY7" fmla="*/ 0 h 496523"/>
                <a:gd name="connsiteX8" fmla="*/ 0 w 640555"/>
                <a:gd name="connsiteY8" fmla="*/ 9527 h 496523"/>
                <a:gd name="connsiteX0" fmla="*/ 0 w 640555"/>
                <a:gd name="connsiteY0" fmla="*/ 14997 h 501993"/>
                <a:gd name="connsiteX1" fmla="*/ 33337 w 640555"/>
                <a:gd name="connsiteY1" fmla="*/ 477569 h 501993"/>
                <a:gd name="connsiteX2" fmla="*/ 76200 w 640555"/>
                <a:gd name="connsiteY2" fmla="*/ 501993 h 501993"/>
                <a:gd name="connsiteX3" fmla="*/ 254583 w 640555"/>
                <a:gd name="connsiteY3" fmla="*/ 297476 h 501993"/>
                <a:gd name="connsiteX4" fmla="*/ 369677 w 640555"/>
                <a:gd name="connsiteY4" fmla="*/ 211769 h 501993"/>
                <a:gd name="connsiteX5" fmla="*/ 471487 w 640555"/>
                <a:gd name="connsiteY5" fmla="*/ 153719 h 501993"/>
                <a:gd name="connsiteX6" fmla="*/ 638175 w 640555"/>
                <a:gd name="connsiteY6" fmla="*/ 148345 h 501993"/>
                <a:gd name="connsiteX7" fmla="*/ 640555 w 640555"/>
                <a:gd name="connsiteY7" fmla="*/ 0 h 501993"/>
                <a:gd name="connsiteX8" fmla="*/ 0 w 640555"/>
                <a:gd name="connsiteY8" fmla="*/ 14997 h 501993"/>
                <a:gd name="connsiteX0" fmla="*/ 0 w 640555"/>
                <a:gd name="connsiteY0" fmla="*/ 14997 h 501993"/>
                <a:gd name="connsiteX1" fmla="*/ 33337 w 640555"/>
                <a:gd name="connsiteY1" fmla="*/ 477569 h 501993"/>
                <a:gd name="connsiteX2" fmla="*/ 76200 w 640555"/>
                <a:gd name="connsiteY2" fmla="*/ 501993 h 501993"/>
                <a:gd name="connsiteX3" fmla="*/ 254583 w 640555"/>
                <a:gd name="connsiteY3" fmla="*/ 297476 h 501993"/>
                <a:gd name="connsiteX4" fmla="*/ 369677 w 640555"/>
                <a:gd name="connsiteY4" fmla="*/ 211769 h 501993"/>
                <a:gd name="connsiteX5" fmla="*/ 471487 w 640555"/>
                <a:gd name="connsiteY5" fmla="*/ 153719 h 501993"/>
                <a:gd name="connsiteX6" fmla="*/ 638175 w 640555"/>
                <a:gd name="connsiteY6" fmla="*/ 148345 h 501993"/>
                <a:gd name="connsiteX7" fmla="*/ 640555 w 640555"/>
                <a:gd name="connsiteY7" fmla="*/ 0 h 501993"/>
                <a:gd name="connsiteX8" fmla="*/ 0 w 640555"/>
                <a:gd name="connsiteY8" fmla="*/ 14997 h 501993"/>
                <a:gd name="connsiteX0" fmla="*/ 0 w 640555"/>
                <a:gd name="connsiteY0" fmla="*/ 14997 h 501993"/>
                <a:gd name="connsiteX1" fmla="*/ 33337 w 640555"/>
                <a:gd name="connsiteY1" fmla="*/ 477569 h 501993"/>
                <a:gd name="connsiteX2" fmla="*/ 76200 w 640555"/>
                <a:gd name="connsiteY2" fmla="*/ 501993 h 501993"/>
                <a:gd name="connsiteX3" fmla="*/ 119645 w 640555"/>
                <a:gd name="connsiteY3" fmla="*/ 430597 h 501993"/>
                <a:gd name="connsiteX4" fmla="*/ 254583 w 640555"/>
                <a:gd name="connsiteY4" fmla="*/ 297476 h 501993"/>
                <a:gd name="connsiteX5" fmla="*/ 369677 w 640555"/>
                <a:gd name="connsiteY5" fmla="*/ 211769 h 501993"/>
                <a:gd name="connsiteX6" fmla="*/ 471487 w 640555"/>
                <a:gd name="connsiteY6" fmla="*/ 153719 h 501993"/>
                <a:gd name="connsiteX7" fmla="*/ 638175 w 640555"/>
                <a:gd name="connsiteY7" fmla="*/ 148345 h 501993"/>
                <a:gd name="connsiteX8" fmla="*/ 640555 w 640555"/>
                <a:gd name="connsiteY8" fmla="*/ 0 h 501993"/>
                <a:gd name="connsiteX9" fmla="*/ 0 w 640555"/>
                <a:gd name="connsiteY9" fmla="*/ 14997 h 501993"/>
                <a:gd name="connsiteX0" fmla="*/ 0 w 640555"/>
                <a:gd name="connsiteY0" fmla="*/ 14997 h 501993"/>
                <a:gd name="connsiteX1" fmla="*/ 33337 w 640555"/>
                <a:gd name="connsiteY1" fmla="*/ 477569 h 501993"/>
                <a:gd name="connsiteX2" fmla="*/ 76200 w 640555"/>
                <a:gd name="connsiteY2" fmla="*/ 501993 h 501993"/>
                <a:gd name="connsiteX3" fmla="*/ 119645 w 640555"/>
                <a:gd name="connsiteY3" fmla="*/ 430597 h 501993"/>
                <a:gd name="connsiteX4" fmla="*/ 254583 w 640555"/>
                <a:gd name="connsiteY4" fmla="*/ 297476 h 501993"/>
                <a:gd name="connsiteX5" fmla="*/ 369677 w 640555"/>
                <a:gd name="connsiteY5" fmla="*/ 211769 h 501993"/>
                <a:gd name="connsiteX6" fmla="*/ 471487 w 640555"/>
                <a:gd name="connsiteY6" fmla="*/ 153719 h 501993"/>
                <a:gd name="connsiteX7" fmla="*/ 638175 w 640555"/>
                <a:gd name="connsiteY7" fmla="*/ 148345 h 501993"/>
                <a:gd name="connsiteX8" fmla="*/ 640555 w 640555"/>
                <a:gd name="connsiteY8" fmla="*/ 0 h 501993"/>
                <a:gd name="connsiteX9" fmla="*/ 0 w 640555"/>
                <a:gd name="connsiteY9" fmla="*/ 14997 h 50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0555" h="501993">
                  <a:moveTo>
                    <a:pt x="0" y="14997"/>
                  </a:moveTo>
                  <a:lnTo>
                    <a:pt x="33337" y="477569"/>
                  </a:lnTo>
                  <a:lnTo>
                    <a:pt x="76200" y="501993"/>
                  </a:lnTo>
                  <a:cubicBezTo>
                    <a:pt x="94651" y="482753"/>
                    <a:pt x="101194" y="449837"/>
                    <a:pt x="119645" y="430597"/>
                  </a:cubicBezTo>
                  <a:lnTo>
                    <a:pt x="254583" y="297476"/>
                  </a:lnTo>
                  <a:lnTo>
                    <a:pt x="369677" y="211769"/>
                  </a:lnTo>
                  <a:lnTo>
                    <a:pt x="471487" y="153719"/>
                  </a:lnTo>
                  <a:lnTo>
                    <a:pt x="638175" y="148345"/>
                  </a:lnTo>
                  <a:cubicBezTo>
                    <a:pt x="638968" y="100720"/>
                    <a:pt x="639762" y="47625"/>
                    <a:pt x="640555" y="0"/>
                  </a:cubicBezTo>
                  <a:lnTo>
                    <a:pt x="0" y="14997"/>
                  </a:lnTo>
                  <a:close/>
                </a:path>
              </a:pathLst>
            </a:custGeom>
            <a:no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フリーフォーム 112"/>
            <p:cNvSpPr/>
            <p:nvPr/>
          </p:nvSpPr>
          <p:spPr>
            <a:xfrm>
              <a:off x="3925818" y="4409395"/>
              <a:ext cx="569144" cy="333876"/>
            </a:xfrm>
            <a:custGeom>
              <a:avLst/>
              <a:gdLst>
                <a:gd name="connsiteX0" fmla="*/ 0 w 552450"/>
                <a:gd name="connsiteY0" fmla="*/ 323850 h 323850"/>
                <a:gd name="connsiteX1" fmla="*/ 0 w 552450"/>
                <a:gd name="connsiteY1" fmla="*/ 238125 h 323850"/>
                <a:gd name="connsiteX2" fmla="*/ 133350 w 552450"/>
                <a:gd name="connsiteY2" fmla="*/ 142875 h 323850"/>
                <a:gd name="connsiteX3" fmla="*/ 542925 w 552450"/>
                <a:gd name="connsiteY3" fmla="*/ 0 h 323850"/>
                <a:gd name="connsiteX4" fmla="*/ 552450 w 552450"/>
                <a:gd name="connsiteY4" fmla="*/ 295275 h 323850"/>
                <a:gd name="connsiteX5" fmla="*/ 0 w 552450"/>
                <a:gd name="connsiteY5" fmla="*/ 323850 h 323850"/>
                <a:gd name="connsiteX0" fmla="*/ 0 w 554908"/>
                <a:gd name="connsiteY0" fmla="*/ 323850 h 323850"/>
                <a:gd name="connsiteX1" fmla="*/ 0 w 554908"/>
                <a:gd name="connsiteY1" fmla="*/ 238125 h 323850"/>
                <a:gd name="connsiteX2" fmla="*/ 133350 w 554908"/>
                <a:gd name="connsiteY2" fmla="*/ 142875 h 323850"/>
                <a:gd name="connsiteX3" fmla="*/ 542925 w 554908"/>
                <a:gd name="connsiteY3" fmla="*/ 0 h 323850"/>
                <a:gd name="connsiteX4" fmla="*/ 554908 w 554908"/>
                <a:gd name="connsiteY4" fmla="*/ 321934 h 323850"/>
                <a:gd name="connsiteX5" fmla="*/ 0 w 554908"/>
                <a:gd name="connsiteY5" fmla="*/ 323850 h 323850"/>
                <a:gd name="connsiteX0" fmla="*/ 0 w 554908"/>
                <a:gd name="connsiteY0" fmla="*/ 323850 h 323850"/>
                <a:gd name="connsiteX1" fmla="*/ 0 w 554908"/>
                <a:gd name="connsiteY1" fmla="*/ 214428 h 323850"/>
                <a:gd name="connsiteX2" fmla="*/ 133350 w 554908"/>
                <a:gd name="connsiteY2" fmla="*/ 142875 h 323850"/>
                <a:gd name="connsiteX3" fmla="*/ 542925 w 554908"/>
                <a:gd name="connsiteY3" fmla="*/ 0 h 323850"/>
                <a:gd name="connsiteX4" fmla="*/ 554908 w 554908"/>
                <a:gd name="connsiteY4" fmla="*/ 321934 h 323850"/>
                <a:gd name="connsiteX5" fmla="*/ 0 w 554908"/>
                <a:gd name="connsiteY5" fmla="*/ 323850 h 323850"/>
                <a:gd name="connsiteX0" fmla="*/ 0 w 554908"/>
                <a:gd name="connsiteY0" fmla="*/ 323850 h 323850"/>
                <a:gd name="connsiteX1" fmla="*/ 0 w 554908"/>
                <a:gd name="connsiteY1" fmla="*/ 214428 h 323850"/>
                <a:gd name="connsiteX2" fmla="*/ 111223 w 554908"/>
                <a:gd name="connsiteY2" fmla="*/ 133988 h 323850"/>
                <a:gd name="connsiteX3" fmla="*/ 542925 w 554908"/>
                <a:gd name="connsiteY3" fmla="*/ 0 h 323850"/>
                <a:gd name="connsiteX4" fmla="*/ 554908 w 554908"/>
                <a:gd name="connsiteY4" fmla="*/ 321934 h 323850"/>
                <a:gd name="connsiteX5" fmla="*/ 0 w 554908"/>
                <a:gd name="connsiteY5" fmla="*/ 323850 h 323850"/>
                <a:gd name="connsiteX0" fmla="*/ 0 w 557677"/>
                <a:gd name="connsiteY0" fmla="*/ 332737 h 332737"/>
                <a:gd name="connsiteX1" fmla="*/ 0 w 557677"/>
                <a:gd name="connsiteY1" fmla="*/ 223315 h 332737"/>
                <a:gd name="connsiteX2" fmla="*/ 111223 w 557677"/>
                <a:gd name="connsiteY2" fmla="*/ 142875 h 332737"/>
                <a:gd name="connsiteX3" fmla="*/ 557677 w 557677"/>
                <a:gd name="connsiteY3" fmla="*/ 0 h 332737"/>
                <a:gd name="connsiteX4" fmla="*/ 554908 w 557677"/>
                <a:gd name="connsiteY4" fmla="*/ 330821 h 332737"/>
                <a:gd name="connsiteX5" fmla="*/ 0 w 557677"/>
                <a:gd name="connsiteY5" fmla="*/ 332737 h 33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677" h="332737">
                  <a:moveTo>
                    <a:pt x="0" y="332737"/>
                  </a:moveTo>
                  <a:lnTo>
                    <a:pt x="0" y="223315"/>
                  </a:lnTo>
                  <a:lnTo>
                    <a:pt x="111223" y="142875"/>
                  </a:lnTo>
                  <a:lnTo>
                    <a:pt x="557677" y="0"/>
                  </a:lnTo>
                  <a:lnTo>
                    <a:pt x="554908" y="330821"/>
                  </a:lnTo>
                  <a:lnTo>
                    <a:pt x="0" y="332737"/>
                  </a:lnTo>
                  <a:close/>
                </a:path>
              </a:pathLst>
            </a:custGeom>
            <a:no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リーフォーム 114"/>
            <p:cNvSpPr/>
            <p:nvPr/>
          </p:nvSpPr>
          <p:spPr>
            <a:xfrm>
              <a:off x="5120407" y="4840412"/>
              <a:ext cx="646526" cy="588018"/>
            </a:xfrm>
            <a:custGeom>
              <a:avLst/>
              <a:gdLst>
                <a:gd name="connsiteX0" fmla="*/ 628650 w 628650"/>
                <a:gd name="connsiteY0" fmla="*/ 0 h 571500"/>
                <a:gd name="connsiteX1" fmla="*/ 104775 w 628650"/>
                <a:gd name="connsiteY1" fmla="*/ 19050 h 571500"/>
                <a:gd name="connsiteX2" fmla="*/ 0 w 628650"/>
                <a:gd name="connsiteY2" fmla="*/ 209550 h 571500"/>
                <a:gd name="connsiteX3" fmla="*/ 0 w 628650"/>
                <a:gd name="connsiteY3" fmla="*/ 295275 h 571500"/>
                <a:gd name="connsiteX4" fmla="*/ 0 w 628650"/>
                <a:gd name="connsiteY4" fmla="*/ 323850 h 571500"/>
                <a:gd name="connsiteX5" fmla="*/ 57150 w 628650"/>
                <a:gd name="connsiteY5" fmla="*/ 342900 h 571500"/>
                <a:gd name="connsiteX6" fmla="*/ 95250 w 628650"/>
                <a:gd name="connsiteY6" fmla="*/ 400050 h 571500"/>
                <a:gd name="connsiteX7" fmla="*/ 200025 w 628650"/>
                <a:gd name="connsiteY7" fmla="*/ 419100 h 571500"/>
                <a:gd name="connsiteX8" fmla="*/ 314325 w 628650"/>
                <a:gd name="connsiteY8" fmla="*/ 571500 h 571500"/>
                <a:gd name="connsiteX9" fmla="*/ 390525 w 628650"/>
                <a:gd name="connsiteY9" fmla="*/ 504825 h 571500"/>
                <a:gd name="connsiteX10" fmla="*/ 600075 w 628650"/>
                <a:gd name="connsiteY10" fmla="*/ 381000 h 571500"/>
                <a:gd name="connsiteX11" fmla="*/ 628650 w 628650"/>
                <a:gd name="connsiteY11" fmla="*/ 0 h 571500"/>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69280 w 628650"/>
                <a:gd name="connsiteY8" fmla="*/ 562963 h 562963"/>
                <a:gd name="connsiteX9" fmla="*/ 390525 w 628650"/>
                <a:gd name="connsiteY9" fmla="*/ 504825 h 562963"/>
                <a:gd name="connsiteX10" fmla="*/ 600075 w 628650"/>
                <a:gd name="connsiteY10" fmla="*/ 381000 h 562963"/>
                <a:gd name="connsiteX11" fmla="*/ 628650 w 628650"/>
                <a:gd name="connsiteY11" fmla="*/ 0 h 562963"/>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390525 w 628650"/>
                <a:gd name="connsiteY9" fmla="*/ 504825 h 562963"/>
                <a:gd name="connsiteX10" fmla="*/ 600075 w 628650"/>
                <a:gd name="connsiteY10" fmla="*/ 381000 h 562963"/>
                <a:gd name="connsiteX11" fmla="*/ 628650 w 628650"/>
                <a:gd name="connsiteY11" fmla="*/ 0 h 562963"/>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400517 w 628650"/>
                <a:gd name="connsiteY9" fmla="*/ 513362 h 562963"/>
                <a:gd name="connsiteX10" fmla="*/ 600075 w 628650"/>
                <a:gd name="connsiteY10" fmla="*/ 381000 h 562963"/>
                <a:gd name="connsiteX11" fmla="*/ 628650 w 628650"/>
                <a:gd name="connsiteY11" fmla="*/ 0 h 562963"/>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400517 w 628650"/>
                <a:gd name="connsiteY9" fmla="*/ 513362 h 562963"/>
                <a:gd name="connsiteX10" fmla="*/ 590083 w 628650"/>
                <a:gd name="connsiteY10" fmla="*/ 375309 h 562963"/>
                <a:gd name="connsiteX11" fmla="*/ 628650 w 628650"/>
                <a:gd name="connsiteY11" fmla="*/ 0 h 562963"/>
                <a:gd name="connsiteX0" fmla="*/ 628650 w 628650"/>
                <a:gd name="connsiteY0" fmla="*/ 0 h 562963"/>
                <a:gd name="connsiteX1" fmla="*/ 104775 w 628650"/>
                <a:gd name="connsiteY1" fmla="*/ 19050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400517 w 628650"/>
                <a:gd name="connsiteY9" fmla="*/ 513362 h 562963"/>
                <a:gd name="connsiteX10" fmla="*/ 590083 w 628650"/>
                <a:gd name="connsiteY10" fmla="*/ 375309 h 562963"/>
                <a:gd name="connsiteX11" fmla="*/ 628519 w 628650"/>
                <a:gd name="connsiteY11" fmla="*/ 298314 h 562963"/>
                <a:gd name="connsiteX12" fmla="*/ 628650 w 628650"/>
                <a:gd name="connsiteY12" fmla="*/ 0 h 562963"/>
                <a:gd name="connsiteX0" fmla="*/ 628650 w 628650"/>
                <a:gd name="connsiteY0" fmla="*/ 0 h 562963"/>
                <a:gd name="connsiteX1" fmla="*/ 87290 w 628650"/>
                <a:gd name="connsiteY1" fmla="*/ 7667 h 562963"/>
                <a:gd name="connsiteX2" fmla="*/ 0 w 628650"/>
                <a:gd name="connsiteY2" fmla="*/ 209550 h 562963"/>
                <a:gd name="connsiteX3" fmla="*/ 0 w 628650"/>
                <a:gd name="connsiteY3" fmla="*/ 295275 h 562963"/>
                <a:gd name="connsiteX4" fmla="*/ 0 w 628650"/>
                <a:gd name="connsiteY4" fmla="*/ 323850 h 562963"/>
                <a:gd name="connsiteX5" fmla="*/ 57150 w 628650"/>
                <a:gd name="connsiteY5" fmla="*/ 342900 h 562963"/>
                <a:gd name="connsiteX6" fmla="*/ 95250 w 628650"/>
                <a:gd name="connsiteY6" fmla="*/ 400050 h 562963"/>
                <a:gd name="connsiteX7" fmla="*/ 200025 w 628650"/>
                <a:gd name="connsiteY7" fmla="*/ 419100 h 562963"/>
                <a:gd name="connsiteX8" fmla="*/ 379271 w 628650"/>
                <a:gd name="connsiteY8" fmla="*/ 562963 h 562963"/>
                <a:gd name="connsiteX9" fmla="*/ 400517 w 628650"/>
                <a:gd name="connsiteY9" fmla="*/ 513362 h 562963"/>
                <a:gd name="connsiteX10" fmla="*/ 590083 w 628650"/>
                <a:gd name="connsiteY10" fmla="*/ 375309 h 562963"/>
                <a:gd name="connsiteX11" fmla="*/ 628519 w 628650"/>
                <a:gd name="connsiteY11" fmla="*/ 298314 h 562963"/>
                <a:gd name="connsiteX12" fmla="*/ 628650 w 628650"/>
                <a:gd name="connsiteY12" fmla="*/ 0 h 562963"/>
                <a:gd name="connsiteX0" fmla="*/ 643638 w 643638"/>
                <a:gd name="connsiteY0" fmla="*/ 0 h 562963"/>
                <a:gd name="connsiteX1" fmla="*/ 102278 w 643638"/>
                <a:gd name="connsiteY1" fmla="*/ 7667 h 562963"/>
                <a:gd name="connsiteX2" fmla="*/ 0 w 643638"/>
                <a:gd name="connsiteY2" fmla="*/ 226624 h 562963"/>
                <a:gd name="connsiteX3" fmla="*/ 14988 w 643638"/>
                <a:gd name="connsiteY3" fmla="*/ 295275 h 562963"/>
                <a:gd name="connsiteX4" fmla="*/ 14988 w 643638"/>
                <a:gd name="connsiteY4" fmla="*/ 323850 h 562963"/>
                <a:gd name="connsiteX5" fmla="*/ 72138 w 643638"/>
                <a:gd name="connsiteY5" fmla="*/ 342900 h 562963"/>
                <a:gd name="connsiteX6" fmla="*/ 110238 w 643638"/>
                <a:gd name="connsiteY6" fmla="*/ 400050 h 562963"/>
                <a:gd name="connsiteX7" fmla="*/ 215013 w 643638"/>
                <a:gd name="connsiteY7" fmla="*/ 419100 h 562963"/>
                <a:gd name="connsiteX8" fmla="*/ 394259 w 643638"/>
                <a:gd name="connsiteY8" fmla="*/ 562963 h 562963"/>
                <a:gd name="connsiteX9" fmla="*/ 415505 w 643638"/>
                <a:gd name="connsiteY9" fmla="*/ 513362 h 562963"/>
                <a:gd name="connsiteX10" fmla="*/ 605071 w 643638"/>
                <a:gd name="connsiteY10" fmla="*/ 375309 h 562963"/>
                <a:gd name="connsiteX11" fmla="*/ 643507 w 643638"/>
                <a:gd name="connsiteY11" fmla="*/ 298314 h 562963"/>
                <a:gd name="connsiteX12" fmla="*/ 643638 w 643638"/>
                <a:gd name="connsiteY12" fmla="*/ 0 h 562963"/>
                <a:gd name="connsiteX0" fmla="*/ 643638 w 643638"/>
                <a:gd name="connsiteY0" fmla="*/ 0 h 562963"/>
                <a:gd name="connsiteX1" fmla="*/ 102278 w 643638"/>
                <a:gd name="connsiteY1" fmla="*/ 7667 h 562963"/>
                <a:gd name="connsiteX2" fmla="*/ 0 w 643638"/>
                <a:gd name="connsiteY2" fmla="*/ 226624 h 562963"/>
                <a:gd name="connsiteX3" fmla="*/ 14988 w 643638"/>
                <a:gd name="connsiteY3" fmla="*/ 295275 h 562963"/>
                <a:gd name="connsiteX4" fmla="*/ 14988 w 643638"/>
                <a:gd name="connsiteY4" fmla="*/ 323850 h 562963"/>
                <a:gd name="connsiteX5" fmla="*/ 72138 w 643638"/>
                <a:gd name="connsiteY5" fmla="*/ 342900 h 562963"/>
                <a:gd name="connsiteX6" fmla="*/ 215013 w 643638"/>
                <a:gd name="connsiteY6" fmla="*/ 419100 h 562963"/>
                <a:gd name="connsiteX7" fmla="*/ 394259 w 643638"/>
                <a:gd name="connsiteY7" fmla="*/ 562963 h 562963"/>
                <a:gd name="connsiteX8" fmla="*/ 415505 w 643638"/>
                <a:gd name="connsiteY8" fmla="*/ 513362 h 562963"/>
                <a:gd name="connsiteX9" fmla="*/ 605071 w 643638"/>
                <a:gd name="connsiteY9" fmla="*/ 375309 h 562963"/>
                <a:gd name="connsiteX10" fmla="*/ 643507 w 643638"/>
                <a:gd name="connsiteY10" fmla="*/ 298314 h 562963"/>
                <a:gd name="connsiteX11" fmla="*/ 643638 w 643638"/>
                <a:gd name="connsiteY11" fmla="*/ 0 h 562963"/>
                <a:gd name="connsiteX0" fmla="*/ 643638 w 643638"/>
                <a:gd name="connsiteY0" fmla="*/ 0 h 562963"/>
                <a:gd name="connsiteX1" fmla="*/ 102278 w 643638"/>
                <a:gd name="connsiteY1" fmla="*/ 7667 h 562963"/>
                <a:gd name="connsiteX2" fmla="*/ 0 w 643638"/>
                <a:gd name="connsiteY2" fmla="*/ 226624 h 562963"/>
                <a:gd name="connsiteX3" fmla="*/ 14988 w 643638"/>
                <a:gd name="connsiteY3" fmla="*/ 295275 h 562963"/>
                <a:gd name="connsiteX4" fmla="*/ 14988 w 643638"/>
                <a:gd name="connsiteY4" fmla="*/ 323850 h 562963"/>
                <a:gd name="connsiteX5" fmla="*/ 72138 w 643638"/>
                <a:gd name="connsiteY5" fmla="*/ 342900 h 562963"/>
                <a:gd name="connsiteX6" fmla="*/ 215013 w 643638"/>
                <a:gd name="connsiteY6" fmla="*/ 419100 h 562963"/>
                <a:gd name="connsiteX7" fmla="*/ 276311 w 643638"/>
                <a:gd name="connsiteY7" fmla="*/ 437752 h 562963"/>
                <a:gd name="connsiteX8" fmla="*/ 394259 w 643638"/>
                <a:gd name="connsiteY8" fmla="*/ 562963 h 562963"/>
                <a:gd name="connsiteX9" fmla="*/ 415505 w 643638"/>
                <a:gd name="connsiteY9" fmla="*/ 513362 h 562963"/>
                <a:gd name="connsiteX10" fmla="*/ 605071 w 643638"/>
                <a:gd name="connsiteY10" fmla="*/ 375309 h 562963"/>
                <a:gd name="connsiteX11" fmla="*/ 643507 w 643638"/>
                <a:gd name="connsiteY11" fmla="*/ 298314 h 562963"/>
                <a:gd name="connsiteX12" fmla="*/ 643638 w 643638"/>
                <a:gd name="connsiteY12" fmla="*/ 0 h 56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638" h="562963">
                  <a:moveTo>
                    <a:pt x="643638" y="0"/>
                  </a:moveTo>
                  <a:lnTo>
                    <a:pt x="102278" y="7667"/>
                  </a:lnTo>
                  <a:lnTo>
                    <a:pt x="0" y="226624"/>
                  </a:lnTo>
                  <a:lnTo>
                    <a:pt x="14988" y="295275"/>
                  </a:lnTo>
                  <a:lnTo>
                    <a:pt x="14988" y="323850"/>
                  </a:lnTo>
                  <a:lnTo>
                    <a:pt x="72138" y="342900"/>
                  </a:lnTo>
                  <a:lnTo>
                    <a:pt x="215013" y="419100"/>
                  </a:lnTo>
                  <a:cubicBezTo>
                    <a:pt x="236278" y="436700"/>
                    <a:pt x="255046" y="420152"/>
                    <a:pt x="276311" y="437752"/>
                  </a:cubicBezTo>
                  <a:lnTo>
                    <a:pt x="394259" y="562963"/>
                  </a:lnTo>
                  <a:lnTo>
                    <a:pt x="415505" y="513362"/>
                  </a:lnTo>
                  <a:lnTo>
                    <a:pt x="605071" y="375309"/>
                  </a:lnTo>
                  <a:cubicBezTo>
                    <a:pt x="608724" y="348695"/>
                    <a:pt x="639854" y="324928"/>
                    <a:pt x="643507" y="298314"/>
                  </a:cubicBezTo>
                  <a:cubicBezTo>
                    <a:pt x="643551" y="198876"/>
                    <a:pt x="643594" y="99438"/>
                    <a:pt x="643638" y="0"/>
                  </a:cubicBezTo>
                  <a:close/>
                </a:path>
              </a:pathLst>
            </a:custGeom>
            <a:noFill/>
            <a:ln w="190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115"/>
            <p:cNvSpPr/>
            <p:nvPr/>
          </p:nvSpPr>
          <p:spPr>
            <a:xfrm>
              <a:off x="7622351" y="5149594"/>
              <a:ext cx="227918" cy="368453"/>
            </a:xfrm>
            <a:custGeom>
              <a:avLst/>
              <a:gdLst>
                <a:gd name="connsiteX0" fmla="*/ 0 w 190500"/>
                <a:gd name="connsiteY0" fmla="*/ 0 h 390525"/>
                <a:gd name="connsiteX1" fmla="*/ 161925 w 190500"/>
                <a:gd name="connsiteY1" fmla="*/ 19050 h 390525"/>
                <a:gd name="connsiteX2" fmla="*/ 190500 w 190500"/>
                <a:gd name="connsiteY2" fmla="*/ 390525 h 390525"/>
                <a:gd name="connsiteX3" fmla="*/ 19050 w 190500"/>
                <a:gd name="connsiteY3" fmla="*/ 342900 h 390525"/>
                <a:gd name="connsiteX4" fmla="*/ 0 w 190500"/>
                <a:gd name="connsiteY4" fmla="*/ 0 h 390525"/>
                <a:gd name="connsiteX0" fmla="*/ 244 w 190744"/>
                <a:gd name="connsiteY0" fmla="*/ 0 h 390525"/>
                <a:gd name="connsiteX1" fmla="*/ 162169 w 190744"/>
                <a:gd name="connsiteY1" fmla="*/ 19050 h 390525"/>
                <a:gd name="connsiteX2" fmla="*/ 190744 w 190744"/>
                <a:gd name="connsiteY2" fmla="*/ 390525 h 390525"/>
                <a:gd name="connsiteX3" fmla="*/ 0 w 190744"/>
                <a:gd name="connsiteY3" fmla="*/ 342900 h 390525"/>
                <a:gd name="connsiteX4" fmla="*/ 244 w 190744"/>
                <a:gd name="connsiteY4" fmla="*/ 0 h 390525"/>
                <a:gd name="connsiteX0" fmla="*/ 244 w 190744"/>
                <a:gd name="connsiteY0" fmla="*/ 0 h 361907"/>
                <a:gd name="connsiteX1" fmla="*/ 162169 w 190744"/>
                <a:gd name="connsiteY1" fmla="*/ 19050 h 361907"/>
                <a:gd name="connsiteX2" fmla="*/ 190744 w 190744"/>
                <a:gd name="connsiteY2" fmla="*/ 361907 h 361907"/>
                <a:gd name="connsiteX3" fmla="*/ 0 w 190744"/>
                <a:gd name="connsiteY3" fmla="*/ 342900 h 361907"/>
                <a:gd name="connsiteX4" fmla="*/ 244 w 190744"/>
                <a:gd name="connsiteY4" fmla="*/ 0 h 361907"/>
                <a:gd name="connsiteX0" fmla="*/ 244 w 190744"/>
                <a:gd name="connsiteY0" fmla="*/ 0 h 358330"/>
                <a:gd name="connsiteX1" fmla="*/ 162169 w 190744"/>
                <a:gd name="connsiteY1" fmla="*/ 19050 h 358330"/>
                <a:gd name="connsiteX2" fmla="*/ 190744 w 190744"/>
                <a:gd name="connsiteY2" fmla="*/ 358330 h 358330"/>
                <a:gd name="connsiteX3" fmla="*/ 0 w 190744"/>
                <a:gd name="connsiteY3" fmla="*/ 342900 h 358330"/>
                <a:gd name="connsiteX4" fmla="*/ 244 w 190744"/>
                <a:gd name="connsiteY4" fmla="*/ 0 h 358330"/>
                <a:gd name="connsiteX0" fmla="*/ 14061 w 204561"/>
                <a:gd name="connsiteY0" fmla="*/ 0 h 358330"/>
                <a:gd name="connsiteX1" fmla="*/ 175986 w 204561"/>
                <a:gd name="connsiteY1" fmla="*/ 19050 h 358330"/>
                <a:gd name="connsiteX2" fmla="*/ 204561 w 204561"/>
                <a:gd name="connsiteY2" fmla="*/ 358330 h 358330"/>
                <a:gd name="connsiteX3" fmla="*/ 0 w 204561"/>
                <a:gd name="connsiteY3" fmla="*/ 348873 h 358330"/>
                <a:gd name="connsiteX4" fmla="*/ 14061 w 204561"/>
                <a:gd name="connsiteY4" fmla="*/ 0 h 358330"/>
                <a:gd name="connsiteX0" fmla="*/ 14061 w 204561"/>
                <a:gd name="connsiteY0" fmla="*/ 0 h 364303"/>
                <a:gd name="connsiteX1" fmla="*/ 175986 w 204561"/>
                <a:gd name="connsiteY1" fmla="*/ 25023 h 364303"/>
                <a:gd name="connsiteX2" fmla="*/ 204561 w 204561"/>
                <a:gd name="connsiteY2" fmla="*/ 364303 h 364303"/>
                <a:gd name="connsiteX3" fmla="*/ 0 w 204561"/>
                <a:gd name="connsiteY3" fmla="*/ 354846 h 364303"/>
                <a:gd name="connsiteX4" fmla="*/ 14061 w 204561"/>
                <a:gd name="connsiteY4" fmla="*/ 0 h 364303"/>
                <a:gd name="connsiteX0" fmla="*/ 14061 w 204561"/>
                <a:gd name="connsiteY0" fmla="*/ 0 h 364303"/>
                <a:gd name="connsiteX1" fmla="*/ 185196 w 204561"/>
                <a:gd name="connsiteY1" fmla="*/ 13075 h 364303"/>
                <a:gd name="connsiteX2" fmla="*/ 204561 w 204561"/>
                <a:gd name="connsiteY2" fmla="*/ 364303 h 364303"/>
                <a:gd name="connsiteX3" fmla="*/ 0 w 204561"/>
                <a:gd name="connsiteY3" fmla="*/ 354846 h 364303"/>
                <a:gd name="connsiteX4" fmla="*/ 14061 w 204561"/>
                <a:gd name="connsiteY4" fmla="*/ 0 h 364303"/>
                <a:gd name="connsiteX0" fmla="*/ 14061 w 209166"/>
                <a:gd name="connsiteY0" fmla="*/ 0 h 370276"/>
                <a:gd name="connsiteX1" fmla="*/ 185196 w 209166"/>
                <a:gd name="connsiteY1" fmla="*/ 13075 h 370276"/>
                <a:gd name="connsiteX2" fmla="*/ 209166 w 209166"/>
                <a:gd name="connsiteY2" fmla="*/ 370276 h 370276"/>
                <a:gd name="connsiteX3" fmla="*/ 0 w 209166"/>
                <a:gd name="connsiteY3" fmla="*/ 354846 h 370276"/>
                <a:gd name="connsiteX4" fmla="*/ 14061 w 209166"/>
                <a:gd name="connsiteY4" fmla="*/ 0 h 370276"/>
                <a:gd name="connsiteX0" fmla="*/ 14061 w 209166"/>
                <a:gd name="connsiteY0" fmla="*/ 0 h 370276"/>
                <a:gd name="connsiteX1" fmla="*/ 185196 w 209166"/>
                <a:gd name="connsiteY1" fmla="*/ 13075 h 370276"/>
                <a:gd name="connsiteX2" fmla="*/ 209166 w 209166"/>
                <a:gd name="connsiteY2" fmla="*/ 370276 h 370276"/>
                <a:gd name="connsiteX3" fmla="*/ 0 w 209166"/>
                <a:gd name="connsiteY3" fmla="*/ 354846 h 370276"/>
                <a:gd name="connsiteX4" fmla="*/ 14061 w 209166"/>
                <a:gd name="connsiteY4" fmla="*/ 0 h 370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6" h="370276">
                  <a:moveTo>
                    <a:pt x="14061" y="0"/>
                  </a:moveTo>
                  <a:lnTo>
                    <a:pt x="185196" y="13075"/>
                  </a:lnTo>
                  <a:lnTo>
                    <a:pt x="209166" y="370276"/>
                  </a:lnTo>
                  <a:lnTo>
                    <a:pt x="0" y="354846"/>
                  </a:lnTo>
                  <a:cubicBezTo>
                    <a:pt x="81" y="240546"/>
                    <a:pt x="13980" y="114300"/>
                    <a:pt x="14061" y="0"/>
                  </a:cubicBezTo>
                  <a:close/>
                </a:path>
              </a:pathLst>
            </a:custGeom>
            <a:no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4659480" y="4038844"/>
              <a:ext cx="431069" cy="300855"/>
            </a:xfrm>
            <a:custGeom>
              <a:avLst/>
              <a:gdLst>
                <a:gd name="connsiteX0" fmla="*/ 0 w 552450"/>
                <a:gd name="connsiteY0" fmla="*/ 323850 h 323850"/>
                <a:gd name="connsiteX1" fmla="*/ 0 w 552450"/>
                <a:gd name="connsiteY1" fmla="*/ 238125 h 323850"/>
                <a:gd name="connsiteX2" fmla="*/ 133350 w 552450"/>
                <a:gd name="connsiteY2" fmla="*/ 142875 h 323850"/>
                <a:gd name="connsiteX3" fmla="*/ 542925 w 552450"/>
                <a:gd name="connsiteY3" fmla="*/ 0 h 323850"/>
                <a:gd name="connsiteX4" fmla="*/ 552450 w 552450"/>
                <a:gd name="connsiteY4" fmla="*/ 295275 h 323850"/>
                <a:gd name="connsiteX5" fmla="*/ 0 w 552450"/>
                <a:gd name="connsiteY5" fmla="*/ 323850 h 323850"/>
                <a:gd name="connsiteX0" fmla="*/ 0 w 552450"/>
                <a:gd name="connsiteY0" fmla="*/ 323850 h 448628"/>
                <a:gd name="connsiteX1" fmla="*/ 0 w 552450"/>
                <a:gd name="connsiteY1" fmla="*/ 238125 h 448628"/>
                <a:gd name="connsiteX2" fmla="*/ 133350 w 552450"/>
                <a:gd name="connsiteY2" fmla="*/ 142875 h 448628"/>
                <a:gd name="connsiteX3" fmla="*/ 542925 w 552450"/>
                <a:gd name="connsiteY3" fmla="*/ 0 h 448628"/>
                <a:gd name="connsiteX4" fmla="*/ 552450 w 552450"/>
                <a:gd name="connsiteY4" fmla="*/ 295275 h 448628"/>
                <a:gd name="connsiteX5" fmla="*/ 375300 w 552450"/>
                <a:gd name="connsiteY5" fmla="*/ 448628 h 448628"/>
                <a:gd name="connsiteX6" fmla="*/ 0 w 552450"/>
                <a:gd name="connsiteY6" fmla="*/ 323850 h 448628"/>
                <a:gd name="connsiteX0" fmla="*/ 0 w 552450"/>
                <a:gd name="connsiteY0" fmla="*/ 323850 h 448628"/>
                <a:gd name="connsiteX1" fmla="*/ 0 w 552450"/>
                <a:gd name="connsiteY1" fmla="*/ 238125 h 448628"/>
                <a:gd name="connsiteX2" fmla="*/ 133350 w 552450"/>
                <a:gd name="connsiteY2" fmla="*/ 142875 h 448628"/>
                <a:gd name="connsiteX3" fmla="*/ 542925 w 552450"/>
                <a:gd name="connsiteY3" fmla="*/ 0 h 448628"/>
                <a:gd name="connsiteX4" fmla="*/ 552450 w 552450"/>
                <a:gd name="connsiteY4" fmla="*/ 295275 h 448628"/>
                <a:gd name="connsiteX5" fmla="*/ 375300 w 552450"/>
                <a:gd name="connsiteY5" fmla="*/ 448628 h 448628"/>
                <a:gd name="connsiteX6" fmla="*/ 0 w 552450"/>
                <a:gd name="connsiteY6" fmla="*/ 323850 h 448628"/>
                <a:gd name="connsiteX0" fmla="*/ 150794 w 552450"/>
                <a:gd name="connsiteY0" fmla="*/ 442338 h 448628"/>
                <a:gd name="connsiteX1" fmla="*/ 0 w 552450"/>
                <a:gd name="connsiteY1" fmla="*/ 238125 h 448628"/>
                <a:gd name="connsiteX2" fmla="*/ 133350 w 552450"/>
                <a:gd name="connsiteY2" fmla="*/ 142875 h 448628"/>
                <a:gd name="connsiteX3" fmla="*/ 542925 w 552450"/>
                <a:gd name="connsiteY3" fmla="*/ 0 h 448628"/>
                <a:gd name="connsiteX4" fmla="*/ 552450 w 552450"/>
                <a:gd name="connsiteY4" fmla="*/ 295275 h 448628"/>
                <a:gd name="connsiteX5" fmla="*/ 375300 w 552450"/>
                <a:gd name="connsiteY5" fmla="*/ 448628 h 448628"/>
                <a:gd name="connsiteX6" fmla="*/ 150794 w 552450"/>
                <a:gd name="connsiteY6" fmla="*/ 442338 h 448628"/>
                <a:gd name="connsiteX0" fmla="*/ 17444 w 419100"/>
                <a:gd name="connsiteY0" fmla="*/ 442338 h 448628"/>
                <a:gd name="connsiteX1" fmla="*/ 105953 w 419100"/>
                <a:gd name="connsiteY1" fmla="*/ 226276 h 448628"/>
                <a:gd name="connsiteX2" fmla="*/ 0 w 419100"/>
                <a:gd name="connsiteY2" fmla="*/ 142875 h 448628"/>
                <a:gd name="connsiteX3" fmla="*/ 409575 w 419100"/>
                <a:gd name="connsiteY3" fmla="*/ 0 h 448628"/>
                <a:gd name="connsiteX4" fmla="*/ 419100 w 419100"/>
                <a:gd name="connsiteY4" fmla="*/ 295275 h 448628"/>
                <a:gd name="connsiteX5" fmla="*/ 241950 w 419100"/>
                <a:gd name="connsiteY5" fmla="*/ 448628 h 448628"/>
                <a:gd name="connsiteX6" fmla="*/ 17444 w 419100"/>
                <a:gd name="connsiteY6" fmla="*/ 442338 h 448628"/>
                <a:gd name="connsiteX0" fmla="*/ 0 w 401656"/>
                <a:gd name="connsiteY0" fmla="*/ 442338 h 448628"/>
                <a:gd name="connsiteX1" fmla="*/ 88509 w 401656"/>
                <a:gd name="connsiteY1" fmla="*/ 226276 h 448628"/>
                <a:gd name="connsiteX2" fmla="*/ 149741 w 401656"/>
                <a:gd name="connsiteY2" fmla="*/ 154724 h 448628"/>
                <a:gd name="connsiteX3" fmla="*/ 392131 w 401656"/>
                <a:gd name="connsiteY3" fmla="*/ 0 h 448628"/>
                <a:gd name="connsiteX4" fmla="*/ 401656 w 401656"/>
                <a:gd name="connsiteY4" fmla="*/ 295275 h 448628"/>
                <a:gd name="connsiteX5" fmla="*/ 224506 w 401656"/>
                <a:gd name="connsiteY5" fmla="*/ 448628 h 448628"/>
                <a:gd name="connsiteX6" fmla="*/ 0 w 401656"/>
                <a:gd name="connsiteY6" fmla="*/ 442338 h 448628"/>
                <a:gd name="connsiteX0" fmla="*/ 0 w 401656"/>
                <a:gd name="connsiteY0" fmla="*/ 287614 h 293904"/>
                <a:gd name="connsiteX1" fmla="*/ 88509 w 401656"/>
                <a:gd name="connsiteY1" fmla="*/ 71552 h 293904"/>
                <a:gd name="connsiteX2" fmla="*/ 149741 w 401656"/>
                <a:gd name="connsiteY2" fmla="*/ 0 h 293904"/>
                <a:gd name="connsiteX3" fmla="*/ 388853 w 401656"/>
                <a:gd name="connsiteY3" fmla="*/ 7210 h 293904"/>
                <a:gd name="connsiteX4" fmla="*/ 401656 w 401656"/>
                <a:gd name="connsiteY4" fmla="*/ 140551 h 293904"/>
                <a:gd name="connsiteX5" fmla="*/ 224506 w 401656"/>
                <a:gd name="connsiteY5" fmla="*/ 293904 h 293904"/>
                <a:gd name="connsiteX6" fmla="*/ 0 w 401656"/>
                <a:gd name="connsiteY6" fmla="*/ 287614 h 293904"/>
                <a:gd name="connsiteX0" fmla="*/ 0 w 404008"/>
                <a:gd name="connsiteY0" fmla="*/ 287614 h 293904"/>
                <a:gd name="connsiteX1" fmla="*/ 88509 w 404008"/>
                <a:gd name="connsiteY1" fmla="*/ 71552 h 293904"/>
                <a:gd name="connsiteX2" fmla="*/ 149741 w 404008"/>
                <a:gd name="connsiteY2" fmla="*/ 0 h 293904"/>
                <a:gd name="connsiteX3" fmla="*/ 388853 w 404008"/>
                <a:gd name="connsiteY3" fmla="*/ 7210 h 293904"/>
                <a:gd name="connsiteX4" fmla="*/ 404008 w 404008"/>
                <a:gd name="connsiteY4" fmla="*/ 137589 h 293904"/>
                <a:gd name="connsiteX5" fmla="*/ 224506 w 404008"/>
                <a:gd name="connsiteY5" fmla="*/ 293904 h 293904"/>
                <a:gd name="connsiteX6" fmla="*/ 0 w 404008"/>
                <a:gd name="connsiteY6" fmla="*/ 287614 h 293904"/>
                <a:gd name="connsiteX0" fmla="*/ 0 w 404008"/>
                <a:gd name="connsiteY0" fmla="*/ 287614 h 299829"/>
                <a:gd name="connsiteX1" fmla="*/ 88509 w 404008"/>
                <a:gd name="connsiteY1" fmla="*/ 71552 h 299829"/>
                <a:gd name="connsiteX2" fmla="*/ 149741 w 404008"/>
                <a:gd name="connsiteY2" fmla="*/ 0 h 299829"/>
                <a:gd name="connsiteX3" fmla="*/ 388853 w 404008"/>
                <a:gd name="connsiteY3" fmla="*/ 7210 h 299829"/>
                <a:gd name="connsiteX4" fmla="*/ 404008 w 404008"/>
                <a:gd name="connsiteY4" fmla="*/ 137589 h 299829"/>
                <a:gd name="connsiteX5" fmla="*/ 231561 w 404008"/>
                <a:gd name="connsiteY5" fmla="*/ 299829 h 299829"/>
                <a:gd name="connsiteX6" fmla="*/ 0 w 404008"/>
                <a:gd name="connsiteY6" fmla="*/ 287614 h 299829"/>
                <a:gd name="connsiteX0" fmla="*/ 0 w 404008"/>
                <a:gd name="connsiteY0" fmla="*/ 287614 h 299829"/>
                <a:gd name="connsiteX1" fmla="*/ 88509 w 404008"/>
                <a:gd name="connsiteY1" fmla="*/ 71552 h 299829"/>
                <a:gd name="connsiteX2" fmla="*/ 149741 w 404008"/>
                <a:gd name="connsiteY2" fmla="*/ 0 h 299829"/>
                <a:gd name="connsiteX3" fmla="*/ 402963 w 404008"/>
                <a:gd name="connsiteY3" fmla="*/ 7210 h 299829"/>
                <a:gd name="connsiteX4" fmla="*/ 404008 w 404008"/>
                <a:gd name="connsiteY4" fmla="*/ 137589 h 299829"/>
                <a:gd name="connsiteX5" fmla="*/ 231561 w 404008"/>
                <a:gd name="connsiteY5" fmla="*/ 299829 h 299829"/>
                <a:gd name="connsiteX6" fmla="*/ 0 w 404008"/>
                <a:gd name="connsiteY6" fmla="*/ 287614 h 29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008" h="299829">
                  <a:moveTo>
                    <a:pt x="0" y="287614"/>
                  </a:moveTo>
                  <a:lnTo>
                    <a:pt x="88509" y="71552"/>
                  </a:lnTo>
                  <a:lnTo>
                    <a:pt x="149741" y="0"/>
                  </a:lnTo>
                  <a:lnTo>
                    <a:pt x="402963" y="7210"/>
                  </a:lnTo>
                  <a:cubicBezTo>
                    <a:pt x="403311" y="50670"/>
                    <a:pt x="403660" y="94129"/>
                    <a:pt x="404008" y="137589"/>
                  </a:cubicBezTo>
                  <a:lnTo>
                    <a:pt x="231561" y="299829"/>
                  </a:lnTo>
                  <a:lnTo>
                    <a:pt x="0" y="287614"/>
                  </a:lnTo>
                  <a:close/>
                </a:path>
              </a:pathLst>
            </a:custGeom>
            <a:noFill/>
            <a:ln w="190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15" name="表 14"/>
          <p:cNvGraphicFramePr>
            <a:graphicFrameLocks noGrp="1"/>
          </p:cNvGraphicFramePr>
          <p:nvPr>
            <p:extLst/>
          </p:nvPr>
        </p:nvGraphicFramePr>
        <p:xfrm>
          <a:off x="7930583" y="2878672"/>
          <a:ext cx="2657476" cy="3611449"/>
        </p:xfrm>
        <a:graphic>
          <a:graphicData uri="http://schemas.openxmlformats.org/drawingml/2006/table">
            <a:tbl>
              <a:tblPr firstRow="1" bandRow="1">
                <a:tableStyleId>{21E4AEA4-8DFA-4A89-87EB-49C32662AFE0}</a:tableStyleId>
              </a:tblPr>
              <a:tblGrid>
                <a:gridCol w="234901">
                  <a:extLst>
                    <a:ext uri="{9D8B030D-6E8A-4147-A177-3AD203B41FA5}">
                      <a16:colId xmlns:a16="http://schemas.microsoft.com/office/drawing/2014/main" val="20000"/>
                    </a:ext>
                  </a:extLst>
                </a:gridCol>
                <a:gridCol w="602097">
                  <a:extLst>
                    <a:ext uri="{9D8B030D-6E8A-4147-A177-3AD203B41FA5}">
                      <a16:colId xmlns:a16="http://schemas.microsoft.com/office/drawing/2014/main" val="20001"/>
                    </a:ext>
                  </a:extLst>
                </a:gridCol>
                <a:gridCol w="606826">
                  <a:extLst>
                    <a:ext uri="{9D8B030D-6E8A-4147-A177-3AD203B41FA5}">
                      <a16:colId xmlns:a16="http://schemas.microsoft.com/office/drawing/2014/main" val="20002"/>
                    </a:ext>
                  </a:extLst>
                </a:gridCol>
                <a:gridCol w="606826">
                  <a:extLst>
                    <a:ext uri="{9D8B030D-6E8A-4147-A177-3AD203B41FA5}">
                      <a16:colId xmlns:a16="http://schemas.microsoft.com/office/drawing/2014/main" val="20003"/>
                    </a:ext>
                  </a:extLst>
                </a:gridCol>
                <a:gridCol w="606826">
                  <a:extLst>
                    <a:ext uri="{9D8B030D-6E8A-4147-A177-3AD203B41FA5}">
                      <a16:colId xmlns:a16="http://schemas.microsoft.com/office/drawing/2014/main" val="20004"/>
                    </a:ext>
                  </a:extLst>
                </a:gridCol>
              </a:tblGrid>
              <a:tr h="515824">
                <a:tc>
                  <a:txBody>
                    <a:bodyPr/>
                    <a:lstStyle/>
                    <a:p>
                      <a:endParaRPr kumimoji="1" lang="ja-JP" altLang="en-US" sz="900" dirty="0">
                        <a:solidFill>
                          <a:schemeClr val="bg1"/>
                        </a:solidFill>
                      </a:endParaRPr>
                    </a:p>
                  </a:txBody>
                  <a:tcPr vert="eaVert" anchor="ctr" anchorCtr="1">
                    <a:solidFill>
                      <a:srgbClr val="ED7D31"/>
                    </a:solidFill>
                  </a:tcPr>
                </a:tc>
                <a:tc>
                  <a:txBody>
                    <a:bodyPr/>
                    <a:lstStyle/>
                    <a:p>
                      <a:r>
                        <a:rPr kumimoji="1" lang="ja-JP" altLang="en-US" sz="900" dirty="0" smtClean="0"/>
                        <a:t>第</a:t>
                      </a:r>
                      <a:r>
                        <a:rPr kumimoji="1" lang="en-US" altLang="ja-JP" sz="900" dirty="0" smtClean="0"/>
                        <a:t>1</a:t>
                      </a:r>
                      <a:r>
                        <a:rPr kumimoji="1" lang="ja-JP" altLang="en-US" sz="900" dirty="0" smtClean="0"/>
                        <a:t>期</a:t>
                      </a:r>
                      <a:endParaRPr kumimoji="1" lang="en-US" altLang="ja-JP" sz="900" dirty="0" smtClean="0"/>
                    </a:p>
                    <a:p>
                      <a:r>
                        <a:rPr kumimoji="1" lang="ja-JP" altLang="en-US" sz="900" dirty="0" smtClean="0"/>
                        <a:t>（</a:t>
                      </a:r>
                      <a:r>
                        <a:rPr kumimoji="1" lang="en-US" altLang="ja-JP" sz="900" dirty="0" smtClean="0"/>
                        <a:t>2017</a:t>
                      </a:r>
                    </a:p>
                    <a:p>
                      <a:r>
                        <a:rPr kumimoji="1" lang="ja-JP" altLang="en-US" sz="900" dirty="0" smtClean="0"/>
                        <a:t>～</a:t>
                      </a:r>
                      <a:r>
                        <a:rPr kumimoji="1" lang="en-US" altLang="ja-JP" sz="900" dirty="0" smtClean="0"/>
                        <a:t>2021</a:t>
                      </a:r>
                      <a:r>
                        <a:rPr kumimoji="1" lang="ja-JP" altLang="en-US" sz="900" dirty="0" smtClean="0"/>
                        <a:t>）</a:t>
                      </a:r>
                      <a:endParaRPr kumimoji="1" lang="ja-JP" altLang="en-US" sz="900" dirty="0"/>
                    </a:p>
                  </a:txBody>
                  <a:tcPr/>
                </a:tc>
                <a:tc>
                  <a:txBody>
                    <a:bodyPr/>
                    <a:lstStyle/>
                    <a:p>
                      <a:r>
                        <a:rPr kumimoji="1" lang="ja-JP" altLang="en-US" sz="900" dirty="0" smtClean="0"/>
                        <a:t>第</a:t>
                      </a:r>
                      <a:r>
                        <a:rPr kumimoji="1" lang="en-US" altLang="ja-JP" sz="900" dirty="0" smtClean="0"/>
                        <a:t>2</a:t>
                      </a:r>
                      <a:r>
                        <a:rPr kumimoji="1" lang="ja-JP" altLang="en-US" sz="900" dirty="0" smtClean="0"/>
                        <a:t>期</a:t>
                      </a:r>
                      <a:endParaRPr kumimoji="1" lang="en-US" altLang="ja-JP" sz="900" dirty="0" smtClean="0"/>
                    </a:p>
                    <a:p>
                      <a:r>
                        <a:rPr kumimoji="1" lang="ja-JP" altLang="en-US" sz="900" dirty="0" smtClean="0"/>
                        <a:t>（</a:t>
                      </a:r>
                      <a:r>
                        <a:rPr kumimoji="1" lang="en-US" altLang="ja-JP" sz="900" dirty="0" smtClean="0"/>
                        <a:t>2022</a:t>
                      </a:r>
                    </a:p>
                    <a:p>
                      <a:r>
                        <a:rPr kumimoji="1" lang="ja-JP" altLang="en-US" sz="900" dirty="0" smtClean="0"/>
                        <a:t>～</a:t>
                      </a:r>
                      <a:r>
                        <a:rPr kumimoji="1" lang="en-US" altLang="ja-JP" sz="900" dirty="0" smtClean="0"/>
                        <a:t>2026</a:t>
                      </a:r>
                      <a:r>
                        <a:rPr kumimoji="1" lang="ja-JP" altLang="en-US" sz="900" dirty="0" smtClean="0"/>
                        <a:t>）</a:t>
                      </a:r>
                      <a:endParaRPr kumimoji="1" lang="ja-JP" altLang="en-US" sz="900" dirty="0"/>
                    </a:p>
                  </a:txBody>
                  <a:tcPr/>
                </a:tc>
                <a:tc>
                  <a:txBody>
                    <a:bodyPr/>
                    <a:lstStyle/>
                    <a:p>
                      <a:r>
                        <a:rPr kumimoji="1" lang="ja-JP" altLang="en-US" sz="900" dirty="0" smtClean="0"/>
                        <a:t>第</a:t>
                      </a:r>
                      <a:r>
                        <a:rPr kumimoji="1" lang="en-US" altLang="ja-JP" sz="900" dirty="0" smtClean="0"/>
                        <a:t>3</a:t>
                      </a:r>
                      <a:r>
                        <a:rPr kumimoji="1" lang="ja-JP" altLang="en-US" sz="900" dirty="0" smtClean="0"/>
                        <a:t>期</a:t>
                      </a:r>
                      <a:endParaRPr kumimoji="1" lang="en-US" altLang="ja-JP" sz="900" dirty="0" smtClean="0"/>
                    </a:p>
                    <a:p>
                      <a:r>
                        <a:rPr kumimoji="1" lang="ja-JP" altLang="en-US" sz="900" dirty="0" smtClean="0"/>
                        <a:t>（</a:t>
                      </a:r>
                      <a:r>
                        <a:rPr kumimoji="1" lang="en-US" altLang="ja-JP" sz="900" dirty="0" smtClean="0"/>
                        <a:t>2027</a:t>
                      </a:r>
                    </a:p>
                    <a:p>
                      <a:r>
                        <a:rPr kumimoji="1" lang="ja-JP" altLang="en-US" sz="900" dirty="0" smtClean="0"/>
                        <a:t>～</a:t>
                      </a:r>
                      <a:r>
                        <a:rPr kumimoji="1" lang="en-US" altLang="ja-JP" sz="900" dirty="0" smtClean="0"/>
                        <a:t>2031</a:t>
                      </a:r>
                      <a:r>
                        <a:rPr kumimoji="1" lang="ja-JP" altLang="en-US" sz="900" dirty="0" smtClean="0"/>
                        <a:t>）</a:t>
                      </a:r>
                      <a:endParaRPr kumimoji="1" lang="ja-JP" altLang="en-US" sz="900" dirty="0"/>
                    </a:p>
                  </a:txBody>
                  <a:tcPr/>
                </a:tc>
                <a:tc>
                  <a:txBody>
                    <a:bodyPr/>
                    <a:lstStyle/>
                    <a:p>
                      <a:r>
                        <a:rPr kumimoji="1" lang="ja-JP" altLang="en-US" sz="900" dirty="0" smtClean="0"/>
                        <a:t>第</a:t>
                      </a:r>
                      <a:r>
                        <a:rPr kumimoji="1" lang="en-US" altLang="ja-JP" sz="900" dirty="0" smtClean="0"/>
                        <a:t>4</a:t>
                      </a:r>
                      <a:r>
                        <a:rPr kumimoji="1" lang="ja-JP" altLang="en-US" sz="900" dirty="0" smtClean="0"/>
                        <a:t>期</a:t>
                      </a:r>
                      <a:endParaRPr kumimoji="1" lang="en-US" altLang="ja-JP" sz="900" dirty="0" smtClean="0"/>
                    </a:p>
                    <a:p>
                      <a:r>
                        <a:rPr kumimoji="1" lang="ja-JP" altLang="en-US" sz="900" dirty="0" smtClean="0"/>
                        <a:t>（</a:t>
                      </a:r>
                      <a:r>
                        <a:rPr kumimoji="1" lang="en-US" altLang="ja-JP" sz="900" dirty="0" smtClean="0"/>
                        <a:t>2032</a:t>
                      </a:r>
                    </a:p>
                    <a:p>
                      <a:r>
                        <a:rPr kumimoji="1" lang="ja-JP" altLang="en-US" sz="900" dirty="0" smtClean="0"/>
                        <a:t>～</a:t>
                      </a:r>
                      <a:r>
                        <a:rPr kumimoji="1" lang="en-US" altLang="ja-JP" sz="900" dirty="0" smtClean="0"/>
                        <a:t>2036</a:t>
                      </a:r>
                      <a:r>
                        <a:rPr kumimoji="1" lang="ja-JP" altLang="en-US" sz="900" dirty="0" smtClean="0"/>
                        <a:t>）</a:t>
                      </a:r>
                      <a:endParaRPr kumimoji="1" lang="ja-JP" altLang="en-US" sz="900" dirty="0"/>
                    </a:p>
                  </a:txBody>
                  <a:tcPr/>
                </a:tc>
                <a:extLst>
                  <a:ext uri="{0D108BD9-81ED-4DB2-BD59-A6C34878D82A}">
                    <a16:rowId xmlns:a16="http://schemas.microsoft.com/office/drawing/2014/main" val="10000"/>
                  </a:ext>
                </a:extLst>
              </a:tr>
              <a:tr h="2333625">
                <a:tc>
                  <a:txBody>
                    <a:bodyPr/>
                    <a:lstStyle/>
                    <a:p>
                      <a:r>
                        <a:rPr kumimoji="1" lang="ja-JP" altLang="en-US" sz="900" dirty="0" smtClean="0">
                          <a:solidFill>
                            <a:schemeClr val="bg1"/>
                          </a:solidFill>
                        </a:rPr>
                        <a:t>動物舎等</a:t>
                      </a:r>
                      <a:endParaRPr kumimoji="1" lang="ja-JP" altLang="en-US" sz="900" dirty="0">
                        <a:solidFill>
                          <a:schemeClr val="bg1"/>
                        </a:solidFill>
                      </a:endParaRPr>
                    </a:p>
                  </a:txBody>
                  <a:tcPr vert="eaVert" anchor="ctr" anchorCtr="1">
                    <a:solidFill>
                      <a:srgbClr val="ED7D31"/>
                    </a:solidFill>
                  </a:tcPr>
                </a:tc>
                <a:tc>
                  <a:txBody>
                    <a:bodyPr/>
                    <a:lstStyle/>
                    <a:p>
                      <a:endParaRPr kumimoji="1" lang="ja-JP" altLang="en-US" sz="900" dirty="0"/>
                    </a:p>
                  </a:txBody>
                  <a:tcPr/>
                </a:tc>
                <a:tc>
                  <a:txBody>
                    <a:bodyPr/>
                    <a:lstStyle/>
                    <a:p>
                      <a:endParaRPr kumimoji="1" lang="ja-JP" altLang="en-US" sz="900" dirty="0"/>
                    </a:p>
                  </a:txBody>
                  <a:tcPr/>
                </a:tc>
                <a:tc>
                  <a:txBody>
                    <a:bodyPr/>
                    <a:lstStyle/>
                    <a:p>
                      <a:endParaRPr kumimoji="1" lang="ja-JP" altLang="en-US" sz="900"/>
                    </a:p>
                  </a:txBody>
                  <a:tcPr/>
                </a:tc>
                <a:tc>
                  <a:txBody>
                    <a:bodyPr/>
                    <a:lstStyle/>
                    <a:p>
                      <a:endParaRPr kumimoji="1" lang="ja-JP" altLang="en-US" sz="900" dirty="0"/>
                    </a:p>
                  </a:txBody>
                  <a:tcPr/>
                </a:tc>
                <a:extLst>
                  <a:ext uri="{0D108BD9-81ED-4DB2-BD59-A6C34878D82A}">
                    <a16:rowId xmlns:a16="http://schemas.microsoft.com/office/drawing/2014/main" val="10001"/>
                  </a:ext>
                </a:extLst>
              </a:tr>
              <a:tr h="762000">
                <a:tc>
                  <a:txBody>
                    <a:bodyPr/>
                    <a:lstStyle/>
                    <a:p>
                      <a:r>
                        <a:rPr kumimoji="1" lang="ja-JP" altLang="en-US" sz="900" dirty="0" smtClean="0">
                          <a:solidFill>
                            <a:schemeClr val="bg1"/>
                          </a:solidFill>
                        </a:rPr>
                        <a:t>収益施設等</a:t>
                      </a:r>
                      <a:endParaRPr kumimoji="1" lang="ja-JP" altLang="en-US" sz="900" dirty="0">
                        <a:solidFill>
                          <a:schemeClr val="bg1"/>
                        </a:solidFill>
                      </a:endParaRPr>
                    </a:p>
                  </a:txBody>
                  <a:tcPr vert="eaVert" anchor="ctr" anchorCtr="1">
                    <a:solidFill>
                      <a:srgbClr val="ED7D31"/>
                    </a:solidFill>
                  </a:tcPr>
                </a:tc>
                <a:tc>
                  <a:txBody>
                    <a:bodyPr/>
                    <a:lstStyle/>
                    <a:p>
                      <a:endParaRPr kumimoji="1" lang="ja-JP" altLang="en-US" sz="900" dirty="0"/>
                    </a:p>
                  </a:txBody>
                  <a:tcPr/>
                </a:tc>
                <a:tc>
                  <a:txBody>
                    <a:bodyPr/>
                    <a:lstStyle/>
                    <a:p>
                      <a:endParaRPr kumimoji="1" lang="ja-JP" altLang="en-US" sz="900" dirty="0"/>
                    </a:p>
                  </a:txBody>
                  <a:tcPr/>
                </a:tc>
                <a:tc>
                  <a:txBody>
                    <a:bodyPr/>
                    <a:lstStyle/>
                    <a:p>
                      <a:endParaRPr kumimoji="1" lang="ja-JP" altLang="en-US" sz="900" dirty="0"/>
                    </a:p>
                  </a:txBody>
                  <a:tcPr/>
                </a:tc>
                <a:tc>
                  <a:txBody>
                    <a:bodyPr/>
                    <a:lstStyle/>
                    <a:p>
                      <a:endParaRPr kumimoji="1" lang="ja-JP" altLang="en-US" sz="900" dirty="0"/>
                    </a:p>
                  </a:txBody>
                  <a:tcPr/>
                </a:tc>
                <a:extLst>
                  <a:ext uri="{0D108BD9-81ED-4DB2-BD59-A6C34878D82A}">
                    <a16:rowId xmlns:a16="http://schemas.microsoft.com/office/drawing/2014/main" val="10002"/>
                  </a:ext>
                </a:extLst>
              </a:tr>
            </a:tbl>
          </a:graphicData>
        </a:graphic>
      </p:graphicFrame>
      <p:sp>
        <p:nvSpPr>
          <p:cNvPr id="17" name="ホームベース 16"/>
          <p:cNvSpPr/>
          <p:nvPr/>
        </p:nvSpPr>
        <p:spPr>
          <a:xfrm>
            <a:off x="8215011" y="3455335"/>
            <a:ext cx="553772" cy="367843"/>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8149060" y="3406496"/>
            <a:ext cx="873957" cy="215444"/>
          </a:xfrm>
          <a:prstGeom prst="rect">
            <a:avLst/>
          </a:prstGeom>
          <a:noFill/>
        </p:spPr>
        <p:txBody>
          <a:bodyPr wrap="none" rtlCol="0">
            <a:spAutoFit/>
          </a:bodyPr>
          <a:lstStyle/>
          <a:p>
            <a:r>
              <a:rPr kumimoji="1" lang="ja-JP" altLang="en-US" sz="800" dirty="0" smtClean="0"/>
              <a:t>海洋動物ゾーン</a:t>
            </a:r>
            <a:endParaRPr kumimoji="1" lang="ja-JP" altLang="en-US" sz="800" b="1" strike="sngStrike" dirty="0">
              <a:solidFill>
                <a:srgbClr val="00B050"/>
              </a:solidFill>
            </a:endParaRPr>
          </a:p>
        </p:txBody>
      </p:sp>
      <p:sp>
        <p:nvSpPr>
          <p:cNvPr id="74" name="テキスト ボックス 73"/>
          <p:cNvSpPr txBox="1"/>
          <p:nvPr/>
        </p:nvSpPr>
        <p:spPr>
          <a:xfrm>
            <a:off x="8301460" y="3520796"/>
            <a:ext cx="1119217" cy="215444"/>
          </a:xfrm>
          <a:prstGeom prst="rect">
            <a:avLst/>
          </a:prstGeom>
          <a:noFill/>
        </p:spPr>
        <p:txBody>
          <a:bodyPr wrap="none" rtlCol="0">
            <a:spAutoFit/>
          </a:bodyPr>
          <a:lstStyle/>
          <a:p>
            <a:r>
              <a:rPr kumimoji="1" lang="ja-JP" altLang="en-US" sz="800" dirty="0" smtClean="0"/>
              <a:t>ふれあい・家畜ゾーン</a:t>
            </a:r>
            <a:endParaRPr kumimoji="1" lang="ja-JP" altLang="en-US" sz="800" dirty="0"/>
          </a:p>
        </p:txBody>
      </p:sp>
      <p:sp>
        <p:nvSpPr>
          <p:cNvPr id="75" name="テキスト ボックス 74"/>
          <p:cNvSpPr txBox="1"/>
          <p:nvPr/>
        </p:nvSpPr>
        <p:spPr>
          <a:xfrm>
            <a:off x="8413670" y="3646830"/>
            <a:ext cx="1007007" cy="215444"/>
          </a:xfrm>
          <a:prstGeom prst="rect">
            <a:avLst/>
          </a:prstGeom>
          <a:noFill/>
        </p:spPr>
        <p:txBody>
          <a:bodyPr wrap="none" rtlCol="0">
            <a:spAutoFit/>
          </a:bodyPr>
          <a:lstStyle/>
          <a:p>
            <a:r>
              <a:rPr kumimoji="1" lang="ja-JP" altLang="en-US" sz="800" dirty="0" smtClean="0"/>
              <a:t>アフリカの森ゾーン</a:t>
            </a:r>
            <a:endParaRPr kumimoji="1" lang="ja-JP" altLang="en-US" sz="800" dirty="0"/>
          </a:p>
        </p:txBody>
      </p:sp>
      <p:sp>
        <p:nvSpPr>
          <p:cNvPr id="78" name="ホームベース 77"/>
          <p:cNvSpPr/>
          <p:nvPr/>
        </p:nvSpPr>
        <p:spPr>
          <a:xfrm>
            <a:off x="8803748" y="3851754"/>
            <a:ext cx="553772" cy="683503"/>
          </a:xfrm>
          <a:prstGeom prst="homePlate">
            <a:avLst>
              <a:gd name="adj" fmla="val 1638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p:cNvSpPr txBox="1"/>
          <p:nvPr/>
        </p:nvSpPr>
        <p:spPr>
          <a:xfrm>
            <a:off x="8781136" y="3823178"/>
            <a:ext cx="1152880" cy="215444"/>
          </a:xfrm>
          <a:prstGeom prst="rect">
            <a:avLst/>
          </a:prstGeom>
          <a:noFill/>
        </p:spPr>
        <p:txBody>
          <a:bodyPr wrap="none" rtlCol="0">
            <a:spAutoFit/>
          </a:bodyPr>
          <a:lstStyle/>
          <a:p>
            <a:r>
              <a:rPr kumimoji="1" lang="ja-JP" altLang="en-US" sz="800" dirty="0" smtClean="0"/>
              <a:t>東南アジアの森ゾーン</a:t>
            </a:r>
            <a:endParaRPr kumimoji="1" lang="ja-JP" altLang="en-US" sz="800" dirty="0"/>
          </a:p>
        </p:txBody>
      </p:sp>
      <p:sp>
        <p:nvSpPr>
          <p:cNvPr id="80" name="テキスト ボックス 79"/>
          <p:cNvSpPr txBox="1"/>
          <p:nvPr/>
        </p:nvSpPr>
        <p:spPr>
          <a:xfrm>
            <a:off x="8933536" y="3956528"/>
            <a:ext cx="1130438" cy="215444"/>
          </a:xfrm>
          <a:prstGeom prst="rect">
            <a:avLst/>
          </a:prstGeom>
          <a:noFill/>
        </p:spPr>
        <p:txBody>
          <a:bodyPr wrap="none" rtlCol="0">
            <a:spAutoFit/>
          </a:bodyPr>
          <a:lstStyle/>
          <a:p>
            <a:r>
              <a:rPr kumimoji="1" lang="ja-JP" altLang="en-US" sz="800" dirty="0" smtClean="0"/>
              <a:t>日本の森・里山ゾーン</a:t>
            </a:r>
            <a:endParaRPr kumimoji="1" lang="ja-JP" altLang="en-US" sz="800" dirty="0"/>
          </a:p>
        </p:txBody>
      </p:sp>
      <p:sp>
        <p:nvSpPr>
          <p:cNvPr id="81" name="テキスト ボックス 80"/>
          <p:cNvSpPr txBox="1"/>
          <p:nvPr/>
        </p:nvSpPr>
        <p:spPr>
          <a:xfrm>
            <a:off x="9001084" y="4078673"/>
            <a:ext cx="1255472" cy="215444"/>
          </a:xfrm>
          <a:prstGeom prst="rect">
            <a:avLst/>
          </a:prstGeom>
          <a:noFill/>
        </p:spPr>
        <p:txBody>
          <a:bodyPr wrap="none" rtlCol="0">
            <a:spAutoFit/>
          </a:bodyPr>
          <a:lstStyle/>
          <a:p>
            <a:r>
              <a:rPr kumimoji="1" lang="ja-JP" altLang="en-US" sz="800" dirty="0" smtClean="0"/>
              <a:t>アジアの森ゾーン</a:t>
            </a:r>
            <a:r>
              <a:rPr kumimoji="1" lang="en-US" altLang="ja-JP" sz="800" dirty="0" smtClean="0"/>
              <a:t>【</a:t>
            </a:r>
            <a:r>
              <a:rPr kumimoji="1" lang="ja-JP" altLang="en-US" sz="800" dirty="0" smtClean="0"/>
              <a:t>拡張</a:t>
            </a:r>
            <a:r>
              <a:rPr kumimoji="1" lang="en-US" altLang="ja-JP" sz="800" dirty="0" smtClean="0"/>
              <a:t>】</a:t>
            </a:r>
            <a:endParaRPr kumimoji="1" lang="ja-JP" altLang="en-US" sz="800" dirty="0"/>
          </a:p>
        </p:txBody>
      </p:sp>
      <p:sp>
        <p:nvSpPr>
          <p:cNvPr id="82" name="テキスト ボックス 81"/>
          <p:cNvSpPr txBox="1"/>
          <p:nvPr/>
        </p:nvSpPr>
        <p:spPr>
          <a:xfrm>
            <a:off x="9103676" y="4213742"/>
            <a:ext cx="902811" cy="215444"/>
          </a:xfrm>
          <a:prstGeom prst="rect">
            <a:avLst/>
          </a:prstGeom>
          <a:noFill/>
        </p:spPr>
        <p:txBody>
          <a:bodyPr wrap="none" rtlCol="0">
            <a:spAutoFit/>
          </a:bodyPr>
          <a:lstStyle/>
          <a:p>
            <a:r>
              <a:rPr kumimoji="1" lang="ja-JP" altLang="en-US" sz="800" dirty="0" smtClean="0"/>
              <a:t>新夜行性動物舎</a:t>
            </a:r>
            <a:endParaRPr kumimoji="1" lang="ja-JP" altLang="en-US" sz="800" dirty="0"/>
          </a:p>
        </p:txBody>
      </p:sp>
      <p:sp>
        <p:nvSpPr>
          <p:cNvPr id="83" name="テキスト ボックス 82"/>
          <p:cNvSpPr txBox="1"/>
          <p:nvPr/>
        </p:nvSpPr>
        <p:spPr>
          <a:xfrm>
            <a:off x="9162105" y="4349151"/>
            <a:ext cx="963725" cy="215444"/>
          </a:xfrm>
          <a:prstGeom prst="rect">
            <a:avLst/>
          </a:prstGeom>
          <a:noFill/>
        </p:spPr>
        <p:txBody>
          <a:bodyPr wrap="none" rtlCol="0">
            <a:spAutoFit/>
          </a:bodyPr>
          <a:lstStyle/>
          <a:p>
            <a:r>
              <a:rPr kumimoji="1" lang="ja-JP" altLang="en-US" sz="800" dirty="0" smtClean="0"/>
              <a:t>適応の世界エリア</a:t>
            </a:r>
            <a:endParaRPr kumimoji="1" lang="ja-JP" altLang="en-US" sz="800" dirty="0"/>
          </a:p>
        </p:txBody>
      </p:sp>
      <p:sp>
        <p:nvSpPr>
          <p:cNvPr id="84" name="ホームベース 83"/>
          <p:cNvSpPr/>
          <p:nvPr/>
        </p:nvSpPr>
        <p:spPr>
          <a:xfrm>
            <a:off x="9420677" y="4553289"/>
            <a:ext cx="553772" cy="273447"/>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9406215" y="4530957"/>
            <a:ext cx="1069524" cy="215444"/>
          </a:xfrm>
          <a:prstGeom prst="rect">
            <a:avLst/>
          </a:prstGeom>
          <a:noFill/>
        </p:spPr>
        <p:txBody>
          <a:bodyPr wrap="none" rtlCol="0">
            <a:spAutoFit/>
          </a:bodyPr>
          <a:lstStyle/>
          <a:p>
            <a:r>
              <a:rPr kumimoji="1" lang="ja-JP" altLang="en-US" sz="800" dirty="0" smtClean="0"/>
              <a:t>アジアの高地ゾーン</a:t>
            </a:r>
            <a:endParaRPr kumimoji="1" lang="ja-JP" altLang="en-US" sz="800" dirty="0"/>
          </a:p>
        </p:txBody>
      </p:sp>
      <p:sp>
        <p:nvSpPr>
          <p:cNvPr id="86" name="テキスト ボックス 85"/>
          <p:cNvSpPr txBox="1"/>
          <p:nvPr/>
        </p:nvSpPr>
        <p:spPr>
          <a:xfrm>
            <a:off x="9463299" y="4654455"/>
            <a:ext cx="595035" cy="215444"/>
          </a:xfrm>
          <a:prstGeom prst="rect">
            <a:avLst/>
          </a:prstGeom>
          <a:noFill/>
        </p:spPr>
        <p:txBody>
          <a:bodyPr wrap="none" rtlCol="0">
            <a:spAutoFit/>
          </a:bodyPr>
          <a:lstStyle/>
          <a:p>
            <a:r>
              <a:rPr kumimoji="1" lang="ja-JP" altLang="en-US" sz="800" dirty="0" smtClean="0"/>
              <a:t>新猛禽舎</a:t>
            </a:r>
            <a:endParaRPr kumimoji="1" lang="ja-JP" altLang="en-US" sz="800" dirty="0"/>
          </a:p>
        </p:txBody>
      </p:sp>
      <p:sp>
        <p:nvSpPr>
          <p:cNvPr id="87" name="ホームベース 86"/>
          <p:cNvSpPr/>
          <p:nvPr/>
        </p:nvSpPr>
        <p:spPr>
          <a:xfrm>
            <a:off x="10017005" y="4826736"/>
            <a:ext cx="553772" cy="492067"/>
          </a:xfrm>
          <a:prstGeom prst="homePlate">
            <a:avLst>
              <a:gd name="adj" fmla="val 25633"/>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p:cNvSpPr txBox="1"/>
          <p:nvPr/>
        </p:nvSpPr>
        <p:spPr>
          <a:xfrm>
            <a:off x="9950254" y="4790403"/>
            <a:ext cx="1241045" cy="215444"/>
          </a:xfrm>
          <a:prstGeom prst="rect">
            <a:avLst/>
          </a:prstGeom>
          <a:noFill/>
        </p:spPr>
        <p:txBody>
          <a:bodyPr wrap="none" rtlCol="0">
            <a:spAutoFit/>
          </a:bodyPr>
          <a:lstStyle/>
          <a:p>
            <a:r>
              <a:rPr kumimoji="1" lang="ja-JP" altLang="en-US" sz="800" dirty="0" smtClean="0"/>
              <a:t>オセアニアの高原ゾーン</a:t>
            </a:r>
            <a:endParaRPr kumimoji="1" lang="ja-JP" altLang="en-US" sz="800" dirty="0"/>
          </a:p>
        </p:txBody>
      </p:sp>
      <p:sp>
        <p:nvSpPr>
          <p:cNvPr id="89" name="テキスト ボックス 88"/>
          <p:cNvSpPr txBox="1"/>
          <p:nvPr/>
        </p:nvSpPr>
        <p:spPr>
          <a:xfrm>
            <a:off x="10115990" y="4906302"/>
            <a:ext cx="926857" cy="215444"/>
          </a:xfrm>
          <a:prstGeom prst="rect">
            <a:avLst/>
          </a:prstGeom>
          <a:noFill/>
        </p:spPr>
        <p:txBody>
          <a:bodyPr wrap="none" rtlCol="0">
            <a:spAutoFit/>
          </a:bodyPr>
          <a:lstStyle/>
          <a:p>
            <a:r>
              <a:rPr lang="ja-JP" altLang="en-US" sz="800" dirty="0" smtClean="0"/>
              <a:t>タイガの森</a:t>
            </a:r>
            <a:r>
              <a:rPr kumimoji="1" lang="ja-JP" altLang="en-US" sz="800" dirty="0" smtClean="0"/>
              <a:t>ゾーン</a:t>
            </a:r>
            <a:endParaRPr kumimoji="1" lang="ja-JP" altLang="en-US" sz="800" dirty="0"/>
          </a:p>
        </p:txBody>
      </p:sp>
      <p:sp>
        <p:nvSpPr>
          <p:cNvPr id="90" name="テキスト ボックス 89"/>
          <p:cNvSpPr txBox="1"/>
          <p:nvPr/>
        </p:nvSpPr>
        <p:spPr>
          <a:xfrm>
            <a:off x="10160906" y="5029960"/>
            <a:ext cx="683200" cy="215444"/>
          </a:xfrm>
          <a:prstGeom prst="rect">
            <a:avLst/>
          </a:prstGeom>
          <a:noFill/>
        </p:spPr>
        <p:txBody>
          <a:bodyPr wrap="none" rtlCol="0">
            <a:spAutoFit/>
          </a:bodyPr>
          <a:lstStyle/>
          <a:p>
            <a:r>
              <a:rPr kumimoji="1" lang="ja-JP" altLang="en-US" sz="800" dirty="0" smtClean="0"/>
              <a:t>将来ツル舎</a:t>
            </a:r>
            <a:endParaRPr kumimoji="1" lang="ja-JP" altLang="en-US" sz="800" dirty="0"/>
          </a:p>
        </p:txBody>
      </p:sp>
      <p:sp>
        <p:nvSpPr>
          <p:cNvPr id="96" name="テキスト ボックス 95"/>
          <p:cNvSpPr txBox="1"/>
          <p:nvPr/>
        </p:nvSpPr>
        <p:spPr>
          <a:xfrm>
            <a:off x="10223551" y="5137383"/>
            <a:ext cx="893193" cy="215444"/>
          </a:xfrm>
          <a:prstGeom prst="rect">
            <a:avLst/>
          </a:prstGeom>
          <a:noFill/>
        </p:spPr>
        <p:txBody>
          <a:bodyPr wrap="none" rtlCol="0">
            <a:spAutoFit/>
          </a:bodyPr>
          <a:lstStyle/>
          <a:p>
            <a:r>
              <a:rPr lang="ja-JP" altLang="en-US" sz="800" dirty="0"/>
              <a:t>南米</a:t>
            </a:r>
            <a:r>
              <a:rPr lang="ja-JP" altLang="en-US" sz="800" dirty="0" smtClean="0"/>
              <a:t>の森</a:t>
            </a:r>
            <a:r>
              <a:rPr lang="ja-JP" altLang="en-US" sz="800" dirty="0"/>
              <a:t>ゾーン</a:t>
            </a:r>
            <a:endParaRPr kumimoji="1" lang="ja-JP" altLang="en-US" sz="800" dirty="0"/>
          </a:p>
        </p:txBody>
      </p:sp>
      <p:sp>
        <p:nvSpPr>
          <p:cNvPr id="100" name="ホームベース 99"/>
          <p:cNvSpPr/>
          <p:nvPr/>
        </p:nvSpPr>
        <p:spPr>
          <a:xfrm>
            <a:off x="8215011" y="5351671"/>
            <a:ext cx="553772" cy="323396"/>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8200677" y="5339168"/>
            <a:ext cx="1112805" cy="338554"/>
          </a:xfrm>
          <a:prstGeom prst="rect">
            <a:avLst/>
          </a:prstGeom>
          <a:noFill/>
        </p:spPr>
        <p:txBody>
          <a:bodyPr wrap="none" rtlCol="0">
            <a:spAutoFit/>
          </a:bodyPr>
          <a:lstStyle/>
          <a:p>
            <a:r>
              <a:rPr kumimoji="1" lang="ja-JP" altLang="en-US" sz="800" dirty="0" err="1" smtClean="0"/>
              <a:t>てんしば</a:t>
            </a:r>
            <a:r>
              <a:rPr kumimoji="1" lang="ja-JP" altLang="en-US" sz="800" dirty="0" smtClean="0"/>
              <a:t>ゲートひろば</a:t>
            </a:r>
            <a:endParaRPr kumimoji="1" lang="en-US" altLang="ja-JP" sz="800" dirty="0" smtClean="0"/>
          </a:p>
          <a:p>
            <a:r>
              <a:rPr lang="ja-JP" altLang="en-US" sz="800" dirty="0" smtClean="0"/>
              <a:t>（動物学習施設等）</a:t>
            </a:r>
            <a:endParaRPr kumimoji="1" lang="ja-JP" altLang="en-US" sz="800" dirty="0"/>
          </a:p>
        </p:txBody>
      </p:sp>
      <p:sp>
        <p:nvSpPr>
          <p:cNvPr id="105" name="ホームベース 104"/>
          <p:cNvSpPr/>
          <p:nvPr/>
        </p:nvSpPr>
        <p:spPr>
          <a:xfrm>
            <a:off x="9405299" y="5351671"/>
            <a:ext cx="553772" cy="323396"/>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ホームベース 107"/>
          <p:cNvSpPr/>
          <p:nvPr/>
        </p:nvSpPr>
        <p:spPr>
          <a:xfrm>
            <a:off x="10014786" y="5351671"/>
            <a:ext cx="553772" cy="323396"/>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p:cNvSpPr txBox="1"/>
          <p:nvPr/>
        </p:nvSpPr>
        <p:spPr>
          <a:xfrm>
            <a:off x="9360136" y="5359462"/>
            <a:ext cx="780380" cy="338554"/>
          </a:xfrm>
          <a:prstGeom prst="rect">
            <a:avLst/>
          </a:prstGeom>
          <a:noFill/>
        </p:spPr>
        <p:txBody>
          <a:bodyPr wrap="square" rtlCol="0">
            <a:spAutoFit/>
          </a:bodyPr>
          <a:lstStyle/>
          <a:p>
            <a:r>
              <a:rPr kumimoji="1" lang="ja-JP" altLang="en-US" sz="800" dirty="0" smtClean="0"/>
              <a:t>新病院・研究棟</a:t>
            </a:r>
            <a:r>
              <a:rPr kumimoji="1" lang="en-US" altLang="ja-JP" sz="800" dirty="0" smtClean="0"/>
              <a:t>/</a:t>
            </a:r>
            <a:r>
              <a:rPr kumimoji="1" lang="ja-JP" altLang="en-US" sz="800" dirty="0" smtClean="0"/>
              <a:t>調理場</a:t>
            </a:r>
            <a:endParaRPr kumimoji="1" lang="ja-JP" altLang="en-US" sz="800" dirty="0"/>
          </a:p>
        </p:txBody>
      </p:sp>
      <p:sp>
        <p:nvSpPr>
          <p:cNvPr id="114" name="テキスト ボックス 113"/>
          <p:cNvSpPr txBox="1"/>
          <p:nvPr/>
        </p:nvSpPr>
        <p:spPr>
          <a:xfrm>
            <a:off x="10005916" y="5368464"/>
            <a:ext cx="780380" cy="338554"/>
          </a:xfrm>
          <a:prstGeom prst="rect">
            <a:avLst/>
          </a:prstGeom>
          <a:noFill/>
        </p:spPr>
        <p:txBody>
          <a:bodyPr wrap="square" rtlCol="0">
            <a:spAutoFit/>
          </a:bodyPr>
          <a:lstStyle/>
          <a:p>
            <a:r>
              <a:rPr kumimoji="1" lang="ja-JP" altLang="en-US" sz="800" dirty="0" smtClean="0"/>
              <a:t>非公開飼育</a:t>
            </a:r>
            <a:endParaRPr kumimoji="1" lang="en-US" altLang="ja-JP" sz="800" dirty="0" smtClean="0"/>
          </a:p>
          <a:p>
            <a:r>
              <a:rPr lang="ja-JP" altLang="en-US" sz="800" dirty="0"/>
              <a:t>エリア</a:t>
            </a:r>
            <a:endParaRPr kumimoji="1" lang="ja-JP" altLang="en-US" sz="800" dirty="0"/>
          </a:p>
        </p:txBody>
      </p:sp>
      <p:sp>
        <p:nvSpPr>
          <p:cNvPr id="117" name="ホームベース 116"/>
          <p:cNvSpPr/>
          <p:nvPr/>
        </p:nvSpPr>
        <p:spPr>
          <a:xfrm>
            <a:off x="8215011" y="5766659"/>
            <a:ext cx="553772" cy="273447"/>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p:cNvSpPr txBox="1"/>
          <p:nvPr/>
        </p:nvSpPr>
        <p:spPr>
          <a:xfrm>
            <a:off x="8203666" y="5732499"/>
            <a:ext cx="1223412" cy="338554"/>
          </a:xfrm>
          <a:prstGeom prst="rect">
            <a:avLst/>
          </a:prstGeom>
          <a:noFill/>
        </p:spPr>
        <p:txBody>
          <a:bodyPr wrap="none" rtlCol="0">
            <a:spAutoFit/>
          </a:bodyPr>
          <a:lstStyle/>
          <a:p>
            <a:r>
              <a:rPr kumimoji="1" lang="ja-JP" altLang="en-US" sz="800" dirty="0" err="1" smtClean="0"/>
              <a:t>てんしば</a:t>
            </a:r>
            <a:r>
              <a:rPr kumimoji="1" lang="ja-JP" altLang="en-US" sz="800" dirty="0" smtClean="0"/>
              <a:t>ゲートひろば</a:t>
            </a:r>
            <a:endParaRPr kumimoji="1" lang="en-US" altLang="ja-JP" sz="800" dirty="0" smtClean="0"/>
          </a:p>
          <a:p>
            <a:r>
              <a:rPr lang="ja-JP" altLang="en-US" sz="800" dirty="0" smtClean="0"/>
              <a:t>（スーベニアショップ等）</a:t>
            </a:r>
            <a:endParaRPr kumimoji="1" lang="ja-JP" altLang="en-US" sz="800" dirty="0"/>
          </a:p>
        </p:txBody>
      </p:sp>
      <p:sp>
        <p:nvSpPr>
          <p:cNvPr id="119" name="ホームベース 118"/>
          <p:cNvSpPr/>
          <p:nvPr/>
        </p:nvSpPr>
        <p:spPr>
          <a:xfrm>
            <a:off x="8218263" y="6096062"/>
            <a:ext cx="553772" cy="273447"/>
          </a:xfrm>
          <a:prstGeom prst="homePlate">
            <a:avLst>
              <a:gd name="adj" fmla="val 31865"/>
            </a:avLst>
          </a:prstGeom>
          <a:gradFill flip="none" rotWithShape="1">
            <a:gsLst>
              <a:gs pos="0">
                <a:schemeClr val="accent1">
                  <a:lumMod val="13000"/>
                  <a:lumOff val="8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テキスト ボックス 119"/>
          <p:cNvSpPr txBox="1"/>
          <p:nvPr/>
        </p:nvSpPr>
        <p:spPr>
          <a:xfrm>
            <a:off x="8234032" y="6049624"/>
            <a:ext cx="1132041" cy="338554"/>
          </a:xfrm>
          <a:prstGeom prst="rect">
            <a:avLst/>
          </a:prstGeom>
          <a:noFill/>
        </p:spPr>
        <p:txBody>
          <a:bodyPr wrap="none" rtlCol="0">
            <a:spAutoFit/>
          </a:bodyPr>
          <a:lstStyle/>
          <a:p>
            <a:r>
              <a:rPr kumimoji="1" lang="ja-JP" altLang="en-US" sz="800" dirty="0" smtClean="0"/>
              <a:t>新世界ゲートひろば</a:t>
            </a:r>
            <a:endParaRPr kumimoji="1" lang="en-US" altLang="ja-JP" sz="800" dirty="0" smtClean="0"/>
          </a:p>
          <a:p>
            <a:r>
              <a:rPr lang="ja-JP" altLang="en-US" sz="800" dirty="0" smtClean="0"/>
              <a:t>（レストラン</a:t>
            </a:r>
            <a:r>
              <a:rPr lang="en-US" altLang="ja-JP" sz="800" dirty="0" smtClean="0"/>
              <a:t>/</a:t>
            </a:r>
            <a:r>
              <a:rPr lang="ja-JP" altLang="en-US" sz="800" dirty="0" smtClean="0"/>
              <a:t>カフェ等）</a:t>
            </a:r>
            <a:endParaRPr kumimoji="1" lang="ja-JP" altLang="en-US" sz="800" dirty="0"/>
          </a:p>
        </p:txBody>
      </p:sp>
      <p:sp>
        <p:nvSpPr>
          <p:cNvPr id="121" name="ホームベース 120"/>
          <p:cNvSpPr/>
          <p:nvPr/>
        </p:nvSpPr>
        <p:spPr>
          <a:xfrm>
            <a:off x="9391575" y="5972210"/>
            <a:ext cx="553772" cy="273447"/>
          </a:xfrm>
          <a:prstGeom prst="homePlate">
            <a:avLst>
              <a:gd name="adj" fmla="val 31865"/>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9393304" y="5933178"/>
            <a:ext cx="1047082" cy="338554"/>
          </a:xfrm>
          <a:prstGeom prst="rect">
            <a:avLst/>
          </a:prstGeom>
          <a:noFill/>
        </p:spPr>
        <p:txBody>
          <a:bodyPr wrap="none" rtlCol="0">
            <a:spAutoFit/>
          </a:bodyPr>
          <a:lstStyle/>
          <a:p>
            <a:r>
              <a:rPr kumimoji="1" lang="ja-JP" altLang="en-US" sz="800" dirty="0" smtClean="0"/>
              <a:t>新世界ゲートひろば</a:t>
            </a:r>
            <a:endParaRPr kumimoji="1" lang="en-US" altLang="ja-JP" sz="800" dirty="0" smtClean="0"/>
          </a:p>
          <a:p>
            <a:r>
              <a:rPr lang="ja-JP" altLang="en-US" sz="800" dirty="0" smtClean="0"/>
              <a:t>（総合案内所等）</a:t>
            </a:r>
            <a:endParaRPr kumimoji="1" lang="ja-JP" altLang="en-US" sz="800" dirty="0"/>
          </a:p>
        </p:txBody>
      </p:sp>
      <p:sp>
        <p:nvSpPr>
          <p:cNvPr id="123" name="テキスト ボックス 122"/>
          <p:cNvSpPr txBox="1"/>
          <p:nvPr/>
        </p:nvSpPr>
        <p:spPr>
          <a:xfrm>
            <a:off x="8393824" y="6535178"/>
            <a:ext cx="1888659" cy="253916"/>
          </a:xfrm>
          <a:prstGeom prst="rect">
            <a:avLst/>
          </a:prstGeom>
          <a:noFill/>
        </p:spPr>
        <p:txBody>
          <a:bodyPr wrap="none" rtlCol="0">
            <a:spAutoFit/>
          </a:bodyPr>
          <a:lstStyle/>
          <a:p>
            <a:r>
              <a:rPr kumimoji="1" lang="ja-JP" altLang="en-US" sz="1050" dirty="0" smtClean="0"/>
              <a:t>「天王寺動物園１０１計画」より</a:t>
            </a:r>
            <a:endParaRPr kumimoji="1" lang="ja-JP" altLang="en-US" sz="1050" dirty="0"/>
          </a:p>
        </p:txBody>
      </p:sp>
      <p:sp>
        <p:nvSpPr>
          <p:cNvPr id="124" name="円/楕円 123"/>
          <p:cNvSpPr/>
          <p:nvPr/>
        </p:nvSpPr>
        <p:spPr>
          <a:xfrm>
            <a:off x="4340514" y="6151545"/>
            <a:ext cx="281933" cy="258989"/>
          </a:xfrm>
          <a:prstGeom prst="ellipse">
            <a:avLst/>
          </a:prstGeom>
          <a:solidFill>
            <a:srgbClr val="FFC000">
              <a:alpha val="60000"/>
            </a:srgb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4635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7804353" y="573657"/>
            <a:ext cx="3204000" cy="61478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000" indent="-144000"/>
            <a:endParaRPr lang="en-US" altLang="ja-JP" sz="1200" dirty="0">
              <a:solidFill>
                <a:schemeClr val="tx1"/>
              </a:solidFill>
            </a:endParaRPr>
          </a:p>
          <a:p>
            <a:pPr marL="72000" indent="-144000"/>
            <a:endParaRPr lang="en-US" altLang="ja-JP" sz="600" dirty="0" smtClean="0">
              <a:solidFill>
                <a:schemeClr val="tx1"/>
              </a:solidFill>
            </a:endParaRPr>
          </a:p>
          <a:p>
            <a:pPr marL="72000" indent="-144000"/>
            <a:r>
              <a:rPr lang="en-US" altLang="ja-JP" sz="1200" dirty="0" smtClean="0">
                <a:solidFill>
                  <a:schemeClr val="tx1"/>
                </a:solidFill>
                <a:latin typeface="+mj-ea"/>
              </a:rPr>
              <a:t>【</a:t>
            </a:r>
            <a:r>
              <a:rPr lang="ja-JP" altLang="en-US" sz="1200" dirty="0" smtClean="0">
                <a:solidFill>
                  <a:schemeClr val="tx1"/>
                </a:solidFill>
                <a:latin typeface="+mj-ea"/>
              </a:rPr>
              <a:t>美術館と慶沢</a:t>
            </a:r>
            <a:r>
              <a:rPr lang="ja-JP" altLang="en-US" sz="1200" dirty="0">
                <a:solidFill>
                  <a:schemeClr val="tx1"/>
                </a:solidFill>
                <a:latin typeface="+mj-ea"/>
              </a:rPr>
              <a:t>園との一体的な活用</a:t>
            </a:r>
            <a:r>
              <a:rPr lang="en-US" altLang="ja-JP" sz="1200" dirty="0">
                <a:solidFill>
                  <a:schemeClr val="tx1"/>
                </a:solidFill>
                <a:latin typeface="+mj-ea"/>
              </a:rPr>
              <a:t>】</a:t>
            </a:r>
          </a:p>
          <a:p>
            <a:pPr marL="82800" indent="-82800"/>
            <a:r>
              <a:rPr lang="ja-JP" altLang="en-US" sz="1200" dirty="0">
                <a:solidFill>
                  <a:schemeClr val="tx1"/>
                </a:solidFill>
                <a:latin typeface="ＭＳ Ｐ明朝" pitchFamily="18" charset="-128"/>
                <a:ea typeface="ＭＳ Ｐ明朝" pitchFamily="18" charset="-128"/>
              </a:rPr>
              <a:t>・美術館との共通入場券の導入検討。</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・慶沢園エリアを活用した民間事業者によるオープンカフェ等事業展開の検討。</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a:solidFill>
                  <a:schemeClr val="tx1"/>
                </a:solidFill>
              </a:rPr>
              <a:t>【</a:t>
            </a:r>
            <a:r>
              <a:rPr lang="ja-JP" altLang="en-US" sz="1200" dirty="0">
                <a:solidFill>
                  <a:schemeClr val="tx1"/>
                </a:solidFill>
              </a:rPr>
              <a:t>カフェ・ショップ等によるサービス向上</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・レストランやカフェ、ミュージアムショップなどのサービス機能を新棟に整備を検討。</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a:solidFill>
                  <a:schemeClr val="tx1"/>
                </a:solidFill>
              </a:rPr>
              <a:t>【</a:t>
            </a:r>
            <a:r>
              <a:rPr lang="ja-JP" altLang="en-US" sz="1200" dirty="0">
                <a:solidFill>
                  <a:schemeClr val="tx1"/>
                </a:solidFill>
              </a:rPr>
              <a:t>美術館の機能向上による魅力向上</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・収蔵庫のリニューアル・拡張。</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・耐震補強工事の実施など大規模改修の実施。</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smtClean="0">
                <a:solidFill>
                  <a:schemeClr val="tx1"/>
                </a:solidFill>
              </a:rPr>
              <a:t>【</a:t>
            </a:r>
            <a:r>
              <a:rPr lang="ja-JP" altLang="en-US" sz="1200" dirty="0" smtClean="0">
                <a:solidFill>
                  <a:schemeClr val="tx1"/>
                </a:solidFill>
              </a:rPr>
              <a:t>博物館施設の地独化による効果</a:t>
            </a:r>
            <a:r>
              <a:rPr lang="en-US" altLang="ja-JP" sz="1200" dirty="0" smtClean="0">
                <a:solidFill>
                  <a:schemeClr val="tx1"/>
                </a:solidFill>
              </a:rPr>
              <a:t>】</a:t>
            </a:r>
            <a:endParaRPr lang="en-US" altLang="ja-JP" sz="1200" dirty="0">
              <a:solidFill>
                <a:schemeClr val="tx1"/>
              </a:solidFill>
            </a:endParaRPr>
          </a:p>
          <a:p>
            <a:pPr marL="82800" indent="-82800"/>
            <a:r>
              <a:rPr lang="ja-JP" altLang="en-US" sz="1200" dirty="0" smtClean="0">
                <a:solidFill>
                  <a:schemeClr val="tx1"/>
                </a:solidFill>
                <a:latin typeface="ＭＳ Ｐ明朝" pitchFamily="18" charset="-128"/>
                <a:ea typeface="ＭＳ Ｐ明朝" pitchFamily="18" charset="-128"/>
              </a:rPr>
              <a:t>・展覧会</a:t>
            </a:r>
            <a:r>
              <a:rPr lang="ja-JP" altLang="en-US" sz="1200" dirty="0">
                <a:solidFill>
                  <a:schemeClr val="tx1"/>
                </a:solidFill>
                <a:latin typeface="ＭＳ Ｐ明朝" pitchFamily="18" charset="-128"/>
                <a:ea typeface="ＭＳ Ｐ明朝" pitchFamily="18" charset="-128"/>
              </a:rPr>
              <a:t>等事業の</a:t>
            </a:r>
            <a:r>
              <a:rPr lang="ja-JP" altLang="en-US" sz="1200" dirty="0" smtClean="0">
                <a:solidFill>
                  <a:schemeClr val="tx1"/>
                </a:solidFill>
                <a:latin typeface="ＭＳ Ｐ明朝" pitchFamily="18" charset="-128"/>
                <a:ea typeface="ＭＳ Ｐ明朝" pitchFamily="18" charset="-128"/>
              </a:rPr>
              <a:t>充実／サービスの向上／業務改善</a:t>
            </a:r>
            <a:endParaRPr lang="en-US" altLang="ja-JP" sz="1200" dirty="0" smtClean="0">
              <a:solidFill>
                <a:schemeClr val="tx1"/>
              </a:solidFill>
              <a:latin typeface="ＭＳ Ｐ明朝" pitchFamily="18" charset="-128"/>
              <a:ea typeface="ＭＳ Ｐ明朝" pitchFamily="18" charset="-128"/>
            </a:endParaRPr>
          </a:p>
          <a:p>
            <a:pPr marL="72000" indent="-144000">
              <a:spcBef>
                <a:spcPts val="600"/>
              </a:spcBef>
            </a:pPr>
            <a:r>
              <a:rPr lang="en-US" altLang="ja-JP" sz="1200" dirty="0" smtClean="0">
                <a:solidFill>
                  <a:schemeClr val="tx1"/>
                </a:solidFill>
              </a:rPr>
              <a:t>【</a:t>
            </a:r>
            <a:r>
              <a:rPr lang="ja-JP" altLang="en-US" sz="1200" dirty="0" smtClean="0">
                <a:solidFill>
                  <a:schemeClr val="tx1"/>
                </a:solidFill>
              </a:rPr>
              <a:t>慶沢園の改修による魅力再生</a:t>
            </a:r>
            <a:r>
              <a:rPr lang="en-US" altLang="ja-JP" sz="1200" dirty="0" smtClean="0">
                <a:solidFill>
                  <a:schemeClr val="tx1"/>
                </a:solidFill>
              </a:rPr>
              <a:t>】</a:t>
            </a: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名作庭家７代小川治兵衛による林泉回遊式庭園の作風や技法を活かしつつも、新たな施設も借景に取り込むなど時代とともに魅力を増す周辺と調和の取れた庭園をめざす。</a:t>
            </a:r>
            <a:endParaRPr lang="en-US" altLang="ja-JP" sz="1200" dirty="0">
              <a:solidFill>
                <a:schemeClr val="tx1"/>
              </a:solidFill>
              <a:latin typeface="ＭＳ Ｐ明朝" pitchFamily="18" charset="-128"/>
              <a:ea typeface="ＭＳ Ｐ明朝" pitchFamily="18" charset="-128"/>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endParaRPr lang="ja-JP" altLang="en-US" dirty="0">
              <a:solidFill>
                <a:schemeClr val="tx1"/>
              </a:solidFill>
            </a:endParaRPr>
          </a:p>
        </p:txBody>
      </p:sp>
      <p:sp>
        <p:nvSpPr>
          <p:cNvPr id="4" name="Rectangle 2"/>
          <p:cNvSpPr txBox="1">
            <a:spLocks noChangeArrowheads="1"/>
          </p:cNvSpPr>
          <p:nvPr/>
        </p:nvSpPr>
        <p:spPr bwMode="auto">
          <a:xfrm>
            <a:off x="1143000" y="15"/>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②大阪市立美術館・慶沢園の魅力向上</a:t>
            </a:r>
            <a:endParaRPr lang="en-US" altLang="ja-JP" sz="2000" b="1" dirty="0">
              <a:solidFill>
                <a:schemeClr val="bg1"/>
              </a:solidFill>
              <a:latin typeface="ＭＳ ゴシック" pitchFamily="49" charset="-128"/>
              <a:ea typeface="ＭＳ ゴシック" pitchFamily="49" charset="-128"/>
            </a:endParaRPr>
          </a:p>
        </p:txBody>
      </p:sp>
      <p:sp>
        <p:nvSpPr>
          <p:cNvPr id="29" name="正方形/長方形 28"/>
          <p:cNvSpPr/>
          <p:nvPr/>
        </p:nvSpPr>
        <p:spPr>
          <a:xfrm>
            <a:off x="1337476" y="573657"/>
            <a:ext cx="2784192" cy="614781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000" indent="-144000"/>
            <a:endParaRPr lang="en-US" altLang="ja-JP" sz="1200" dirty="0">
              <a:solidFill>
                <a:schemeClr val="tx1"/>
              </a:solidFill>
            </a:endParaRPr>
          </a:p>
          <a:p>
            <a:pPr marL="72000" indent="-144000"/>
            <a:endParaRPr lang="en-US" altLang="ja-JP" sz="1200" dirty="0">
              <a:solidFill>
                <a:schemeClr val="tx1"/>
              </a:solidFill>
            </a:endParaRPr>
          </a:p>
          <a:p>
            <a:pPr marL="72000" indent="-144000"/>
            <a:r>
              <a:rPr lang="en-US" altLang="ja-JP" sz="1200" dirty="0">
                <a:solidFill>
                  <a:schemeClr val="tx1"/>
                </a:solidFill>
              </a:rPr>
              <a:t>【</a:t>
            </a:r>
            <a:r>
              <a:rPr lang="ja-JP" altLang="en-US" sz="1200" dirty="0">
                <a:solidFill>
                  <a:schemeClr val="tx1"/>
                </a:solidFill>
              </a:rPr>
              <a:t>美術館</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・立地特性や隣接する慶沢園といった近隣資源があまり活かされていない。</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・有料公園内にあり、美術館までアクセスが悪い。</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・レストランやミュージアムショップなどサービス機能が貧弱。</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・収蔵庫の収蔵能力が限界を超えている。</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a:solidFill>
                  <a:schemeClr val="tx1"/>
                </a:solidFill>
              </a:rPr>
              <a:t>【</a:t>
            </a:r>
            <a:r>
              <a:rPr lang="ja-JP" altLang="en-US" sz="1200" dirty="0">
                <a:solidFill>
                  <a:schemeClr val="tx1"/>
                </a:solidFill>
              </a:rPr>
              <a:t>慶沢園</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・景観に配慮したビュースポットが不充分。</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a:solidFill>
                  <a:schemeClr val="tx1"/>
                </a:solidFill>
              </a:rPr>
              <a:t>【</a:t>
            </a:r>
            <a:r>
              <a:rPr lang="ja-JP" altLang="en-US" sz="1200" dirty="0">
                <a:solidFill>
                  <a:schemeClr val="tx1"/>
                </a:solidFill>
              </a:rPr>
              <a:t>共通</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・全体的に老朽化が進み、トイレ等の設備をはじめ、慶沢園では、休憩所・園路のくぼみなど、美術館では展示室の稼働などに支障が生じている。</a:t>
            </a:r>
            <a:endParaRPr lang="en-US" altLang="ja-JP" sz="1200" dirty="0">
              <a:solidFill>
                <a:schemeClr val="tx1"/>
              </a:solidFill>
              <a:latin typeface="ＭＳ Ｐ明朝" pitchFamily="18" charset="-128"/>
              <a:ea typeface="ＭＳ Ｐ明朝" pitchFamily="18" charset="-128"/>
            </a:endParaRPr>
          </a:p>
          <a:p>
            <a:pPr marL="72000" indent="-144000"/>
            <a:endParaRPr lang="en-US" altLang="ja-JP" sz="1200" dirty="0">
              <a:solidFill>
                <a:schemeClr val="tx1"/>
              </a:solidFill>
            </a:endParaRPr>
          </a:p>
          <a:p>
            <a:pPr marL="72000" indent="-144000"/>
            <a:endParaRPr lang="en-US" altLang="ja-JP" sz="1200" dirty="0">
              <a:solidFill>
                <a:schemeClr val="tx1"/>
              </a:solidFill>
            </a:endParaRPr>
          </a:p>
          <a:p>
            <a:pPr marL="72000" indent="-144000"/>
            <a:endParaRPr lang="en-US" altLang="ja-JP" sz="1200" dirty="0">
              <a:solidFill>
                <a:schemeClr val="tx1"/>
              </a:solidFill>
            </a:endParaRPr>
          </a:p>
          <a:p>
            <a:pPr marL="72000" indent="-144000"/>
            <a:endParaRPr lang="en-US" altLang="ja-JP" sz="1200" dirty="0">
              <a:solidFill>
                <a:schemeClr val="tx1"/>
              </a:solidFill>
            </a:endParaRPr>
          </a:p>
        </p:txBody>
      </p:sp>
      <p:sp>
        <p:nvSpPr>
          <p:cNvPr id="32" name="右矢印 31"/>
          <p:cNvSpPr/>
          <p:nvPr/>
        </p:nvSpPr>
        <p:spPr>
          <a:xfrm>
            <a:off x="4209278" y="2563100"/>
            <a:ext cx="288032" cy="79208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1337471" y="573657"/>
            <a:ext cx="1365000" cy="288032"/>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smtClean="0"/>
              <a:t>取組</a:t>
            </a:r>
            <a:r>
              <a:rPr lang="ja-JP" altLang="en-US" sz="1200" b="1" dirty="0"/>
              <a:t>前</a:t>
            </a:r>
          </a:p>
        </p:txBody>
      </p:sp>
      <p:sp>
        <p:nvSpPr>
          <p:cNvPr id="39" name="正方形/長方形 38"/>
          <p:cNvSpPr/>
          <p:nvPr/>
        </p:nvSpPr>
        <p:spPr>
          <a:xfrm>
            <a:off x="7809555" y="573657"/>
            <a:ext cx="1365000" cy="28803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将来像</a:t>
            </a:r>
          </a:p>
        </p:txBody>
      </p:sp>
      <p:sp>
        <p:nvSpPr>
          <p:cNvPr id="26" name="正方形/長方形 25"/>
          <p:cNvSpPr/>
          <p:nvPr/>
        </p:nvSpPr>
        <p:spPr>
          <a:xfrm>
            <a:off x="4532191" y="573656"/>
            <a:ext cx="3184551" cy="61478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pPr marL="72000" indent="-144000">
              <a:spcBef>
                <a:spcPts val="600"/>
              </a:spcBef>
            </a:pPr>
            <a:r>
              <a:rPr lang="en-US" altLang="ja-JP" sz="1200" dirty="0" smtClean="0">
                <a:solidFill>
                  <a:schemeClr val="tx1"/>
                </a:solidFill>
              </a:rPr>
              <a:t>【</a:t>
            </a:r>
            <a:r>
              <a:rPr lang="ja-JP" altLang="en-US" sz="1200" dirty="0" smtClean="0">
                <a:solidFill>
                  <a:schemeClr val="tx1"/>
                </a:solidFill>
              </a:rPr>
              <a:t>美術館</a:t>
            </a:r>
            <a:r>
              <a:rPr lang="ja-JP" altLang="en-US" sz="1200" dirty="0">
                <a:solidFill>
                  <a:schemeClr val="tx1"/>
                </a:solidFill>
              </a:rPr>
              <a:t>改修工事</a:t>
            </a:r>
            <a:r>
              <a:rPr lang="en-US" altLang="ja-JP" sz="1200" dirty="0">
                <a:solidFill>
                  <a:schemeClr val="tx1"/>
                </a:solidFill>
              </a:rPr>
              <a:t>】</a:t>
            </a:r>
          </a:p>
          <a:p>
            <a:pPr marL="82800" indent="-82800"/>
            <a:r>
              <a:rPr lang="ja-JP" altLang="en-US" sz="1200" dirty="0">
                <a:solidFill>
                  <a:schemeClr val="tx1"/>
                </a:solidFill>
                <a:latin typeface="ＭＳ Ｐ明朝" pitchFamily="18" charset="-128"/>
                <a:ea typeface="ＭＳ Ｐ明朝" pitchFamily="18" charset="-128"/>
              </a:rPr>
              <a:t>・照明</a:t>
            </a:r>
            <a:r>
              <a:rPr lang="ja-JP" altLang="en-US" sz="1200" dirty="0" smtClean="0">
                <a:solidFill>
                  <a:schemeClr val="tx1"/>
                </a:solidFill>
                <a:latin typeface="ＭＳ Ｐ明朝" pitchFamily="18" charset="-128"/>
                <a:ea typeface="ＭＳ Ｐ明朝" pitchFamily="18" charset="-128"/>
              </a:rPr>
              <a:t>設備・エレベータ</a:t>
            </a:r>
            <a:r>
              <a:rPr lang="ja-JP" altLang="en-US" sz="1200" dirty="0">
                <a:solidFill>
                  <a:schemeClr val="tx1"/>
                </a:solidFill>
                <a:latin typeface="ＭＳ Ｐ明朝" pitchFamily="18" charset="-128"/>
                <a:ea typeface="ＭＳ Ｐ明朝" pitchFamily="18" charset="-128"/>
              </a:rPr>
              <a:t>改修（</a:t>
            </a:r>
            <a:r>
              <a:rPr lang="en-US" altLang="ja-JP" sz="1200" dirty="0">
                <a:solidFill>
                  <a:schemeClr val="tx1"/>
                </a:solidFill>
                <a:latin typeface="ＭＳ Ｐ明朝" pitchFamily="18" charset="-128"/>
                <a:ea typeface="ＭＳ Ｐ明朝" pitchFamily="18" charset="-128"/>
              </a:rPr>
              <a:t>2011</a:t>
            </a:r>
            <a:r>
              <a:rPr lang="ja-JP" altLang="en-US" sz="1200" dirty="0">
                <a:solidFill>
                  <a:schemeClr val="tx1"/>
                </a:solidFill>
                <a:latin typeface="ＭＳ Ｐ明朝" pitchFamily="18" charset="-128"/>
                <a:ea typeface="ＭＳ Ｐ明朝" pitchFamily="18" charset="-128"/>
              </a:rPr>
              <a:t>年度）</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屋上トップライト美装化（</a:t>
            </a:r>
            <a:r>
              <a:rPr lang="en-US" altLang="ja-JP" sz="1200" dirty="0">
                <a:solidFill>
                  <a:schemeClr val="tx1"/>
                </a:solidFill>
                <a:latin typeface="ＭＳ Ｐ明朝" pitchFamily="18" charset="-128"/>
                <a:ea typeface="ＭＳ Ｐ明朝" pitchFamily="18" charset="-128"/>
              </a:rPr>
              <a:t>2014</a:t>
            </a:r>
            <a:r>
              <a:rPr lang="ja-JP" altLang="en-US" sz="1200" dirty="0">
                <a:solidFill>
                  <a:schemeClr val="tx1"/>
                </a:solidFill>
                <a:latin typeface="ＭＳ Ｐ明朝" pitchFamily="18" charset="-128"/>
                <a:ea typeface="ＭＳ Ｐ明朝" pitchFamily="18" charset="-128"/>
              </a:rPr>
              <a:t>年度）</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smtClean="0">
                <a:solidFill>
                  <a:schemeClr val="tx1"/>
                </a:solidFill>
                <a:latin typeface="ＭＳ Ｐ明朝" pitchFamily="18" charset="-128"/>
                <a:ea typeface="ＭＳ Ｐ明朝" pitchFamily="18" charset="-128"/>
              </a:rPr>
              <a:t>・外壁改修（</a:t>
            </a:r>
            <a:r>
              <a:rPr lang="en-US" altLang="ja-JP" sz="1200" dirty="0" smtClean="0">
                <a:solidFill>
                  <a:schemeClr val="tx1"/>
                </a:solidFill>
                <a:latin typeface="ＭＳ Ｐ明朝" pitchFamily="18" charset="-128"/>
                <a:ea typeface="ＭＳ Ｐ明朝" pitchFamily="18" charset="-128"/>
              </a:rPr>
              <a:t>2015</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2016</a:t>
            </a:r>
            <a:r>
              <a:rPr lang="ja-JP" altLang="en-US" sz="1200" dirty="0" smtClean="0">
                <a:solidFill>
                  <a:schemeClr val="tx1"/>
                </a:solidFill>
                <a:latin typeface="ＭＳ Ｐ明朝" pitchFamily="18" charset="-128"/>
                <a:ea typeface="ＭＳ Ｐ明朝" pitchFamily="18" charset="-128"/>
              </a:rPr>
              <a:t>年度）</a:t>
            </a:r>
            <a:endParaRPr lang="en-US" altLang="ja-JP" sz="1200" dirty="0" smtClean="0">
              <a:solidFill>
                <a:schemeClr val="tx1"/>
              </a:solidFill>
              <a:latin typeface="ＭＳ Ｐ明朝" pitchFamily="18" charset="-128"/>
              <a:ea typeface="ＭＳ Ｐ明朝" pitchFamily="18" charset="-128"/>
            </a:endParaRPr>
          </a:p>
          <a:p>
            <a:pPr marL="82800" indent="-82800"/>
            <a:r>
              <a:rPr lang="ja-JP" altLang="en-US" sz="1200" dirty="0" smtClean="0">
                <a:solidFill>
                  <a:schemeClr val="tx1"/>
                </a:solidFill>
                <a:latin typeface="ＭＳ Ｐ明朝" pitchFamily="18" charset="-128"/>
                <a:ea typeface="ＭＳ Ｐ明朝" pitchFamily="18" charset="-128"/>
              </a:rPr>
              <a:t>・空調設備整備（</a:t>
            </a:r>
            <a:r>
              <a:rPr lang="en-US" altLang="ja-JP" sz="1200" dirty="0" smtClean="0">
                <a:solidFill>
                  <a:schemeClr val="tx1"/>
                </a:solidFill>
                <a:latin typeface="ＭＳ Ｐ明朝" pitchFamily="18" charset="-128"/>
                <a:ea typeface="ＭＳ Ｐ明朝" pitchFamily="18" charset="-128"/>
              </a:rPr>
              <a:t>2016</a:t>
            </a:r>
            <a:r>
              <a:rPr lang="ja-JP" altLang="en-US" sz="1200" dirty="0" smtClean="0">
                <a:solidFill>
                  <a:schemeClr val="tx1"/>
                </a:solidFill>
                <a:latin typeface="ＭＳ Ｐ明朝" pitchFamily="18" charset="-128"/>
                <a:ea typeface="ＭＳ Ｐ明朝" pitchFamily="18" charset="-128"/>
              </a:rPr>
              <a:t>年度）</a:t>
            </a:r>
            <a:r>
              <a:rPr lang="ja-JP" altLang="en-US" sz="1200" dirty="0">
                <a:solidFill>
                  <a:schemeClr val="tx1"/>
                </a:solidFill>
                <a:latin typeface="ＭＳ Ｐ明朝" pitchFamily="18" charset="-128"/>
                <a:ea typeface="ＭＳ Ｐ明朝" pitchFamily="18" charset="-128"/>
              </a:rPr>
              <a:t>　</a:t>
            </a:r>
            <a:r>
              <a:rPr lang="ja-JP" altLang="en-US" sz="1200" dirty="0" smtClean="0">
                <a:solidFill>
                  <a:schemeClr val="tx1"/>
                </a:solidFill>
                <a:latin typeface="ＭＳ Ｐ明朝" pitchFamily="18" charset="-128"/>
                <a:ea typeface="ＭＳ Ｐ明朝" pitchFamily="18" charset="-128"/>
              </a:rPr>
              <a:t>　ほか</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smtClean="0">
                <a:solidFill>
                  <a:schemeClr val="tx1"/>
                </a:solidFill>
                <a:latin typeface="ＭＳ Ｐゴシック"/>
              </a:rPr>
              <a:t>【</a:t>
            </a:r>
            <a:r>
              <a:rPr lang="ja-JP" altLang="en-US" sz="1200" dirty="0" smtClean="0">
                <a:solidFill>
                  <a:schemeClr val="tx1"/>
                </a:solidFill>
                <a:latin typeface="ＭＳ Ｐゴシック"/>
              </a:rPr>
              <a:t>慶沢</a:t>
            </a:r>
            <a:r>
              <a:rPr lang="ja-JP" altLang="en-US" sz="1200" dirty="0">
                <a:solidFill>
                  <a:schemeClr val="tx1"/>
                </a:solidFill>
                <a:latin typeface="ＭＳ Ｐゴシック"/>
              </a:rPr>
              <a:t>園改修工事</a:t>
            </a:r>
            <a:r>
              <a:rPr lang="en-US" altLang="ja-JP" sz="1200" dirty="0">
                <a:solidFill>
                  <a:schemeClr val="tx1"/>
                </a:solidFill>
                <a:latin typeface="ＭＳ Ｐゴシック"/>
              </a:rPr>
              <a:t>】(2014</a:t>
            </a:r>
            <a:r>
              <a:rPr lang="ja-JP" altLang="en-US" sz="1200" dirty="0">
                <a:solidFill>
                  <a:schemeClr val="tx1"/>
                </a:solidFill>
                <a:latin typeface="ＭＳ Ｐゴシック"/>
              </a:rPr>
              <a:t>年度</a:t>
            </a:r>
            <a:r>
              <a:rPr lang="en-US" altLang="ja-JP" sz="1200" dirty="0">
                <a:solidFill>
                  <a:schemeClr val="tx1"/>
                </a:solidFill>
                <a:latin typeface="ＭＳ Ｐゴシック"/>
              </a:rPr>
              <a:t>)</a:t>
            </a:r>
          </a:p>
          <a:p>
            <a:pPr marL="82800" indent="-82800"/>
            <a:r>
              <a:rPr lang="ja-JP" altLang="en-US" sz="1200" dirty="0">
                <a:solidFill>
                  <a:schemeClr val="tx1"/>
                </a:solidFill>
                <a:latin typeface="ＭＳ Ｐ明朝" pitchFamily="18" charset="-128"/>
                <a:ea typeface="ＭＳ Ｐ明朝" pitchFamily="18" charset="-128"/>
              </a:rPr>
              <a:t>・休憩所を和風のデザインに改修</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・散策しやすい園路改修や手すりの設置</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・ビュースポット付近に照明を増設</a:t>
            </a:r>
            <a:endParaRPr lang="en-US" altLang="ja-JP" sz="1200" dirty="0">
              <a:solidFill>
                <a:schemeClr val="tx1"/>
              </a:solidFill>
              <a:latin typeface="ＭＳ Ｐ明朝" pitchFamily="18" charset="-128"/>
              <a:ea typeface="ＭＳ Ｐ明朝" pitchFamily="18" charset="-128"/>
            </a:endParaRPr>
          </a:p>
          <a:p>
            <a:pPr marL="82800" indent="-82800"/>
            <a:r>
              <a:rPr lang="ja-JP" altLang="en-US" sz="1200" dirty="0">
                <a:solidFill>
                  <a:schemeClr val="tx1"/>
                </a:solidFill>
                <a:latin typeface="ＭＳ Ｐ明朝" pitchFamily="18" charset="-128"/>
                <a:ea typeface="ＭＳ Ｐ明朝" pitchFamily="18" charset="-128"/>
              </a:rPr>
              <a:t>・周辺景観を考慮して樹木を補植　ほか　</a:t>
            </a:r>
            <a:endParaRPr lang="en-US" altLang="ja-JP" sz="1200" dirty="0">
              <a:solidFill>
                <a:schemeClr val="tx1"/>
              </a:solidFill>
              <a:latin typeface="ＭＳ Ｐ明朝" pitchFamily="18" charset="-128"/>
              <a:ea typeface="ＭＳ Ｐ明朝" pitchFamily="18" charset="-128"/>
            </a:endParaRPr>
          </a:p>
          <a:p>
            <a:pPr marL="72000" indent="-144000">
              <a:spcBef>
                <a:spcPts val="600"/>
              </a:spcBef>
            </a:pPr>
            <a:r>
              <a:rPr lang="en-US" altLang="ja-JP" sz="1200" dirty="0" smtClean="0">
                <a:solidFill>
                  <a:schemeClr val="tx1"/>
                </a:solidFill>
                <a:latin typeface="ＭＳ Ｐゴシック"/>
              </a:rPr>
              <a:t>【</a:t>
            </a:r>
            <a:r>
              <a:rPr lang="ja-JP" altLang="en-US" sz="1200" dirty="0" smtClean="0">
                <a:solidFill>
                  <a:schemeClr val="tx1"/>
                </a:solidFill>
                <a:latin typeface="ＭＳ Ｐゴシック"/>
              </a:rPr>
              <a:t>博物館施設の地方独立行政法人化に向けた基本プラン</a:t>
            </a:r>
            <a:r>
              <a:rPr lang="en-US" altLang="ja-JP" sz="1200" dirty="0" smtClean="0">
                <a:solidFill>
                  <a:schemeClr val="tx1"/>
                </a:solidFill>
                <a:latin typeface="ＭＳ Ｐゴシック"/>
              </a:rPr>
              <a:t>】</a:t>
            </a:r>
            <a:r>
              <a:rPr lang="ja-JP" altLang="en-US" sz="1200" dirty="0">
                <a:solidFill>
                  <a:schemeClr val="tx1"/>
                </a:solidFill>
                <a:latin typeface="ＭＳ Ｐゴシック"/>
              </a:rPr>
              <a:t>（</a:t>
            </a:r>
            <a:r>
              <a:rPr lang="en-US" altLang="ja-JP" sz="1200" dirty="0" smtClean="0">
                <a:solidFill>
                  <a:schemeClr val="tx1"/>
                </a:solidFill>
                <a:latin typeface="ＭＳ Ｐゴシック"/>
              </a:rPr>
              <a:t>2017</a:t>
            </a:r>
            <a:r>
              <a:rPr lang="ja-JP" altLang="en-US" sz="1200" dirty="0" smtClean="0">
                <a:solidFill>
                  <a:schemeClr val="tx1"/>
                </a:solidFill>
                <a:latin typeface="ＭＳ Ｐゴシック"/>
              </a:rPr>
              <a:t>年度</a:t>
            </a:r>
            <a:r>
              <a:rPr lang="ja-JP" altLang="en-US" sz="1200" dirty="0">
                <a:solidFill>
                  <a:schemeClr val="tx1"/>
                </a:solidFill>
                <a:latin typeface="ＭＳ Ｐゴシック"/>
              </a:rPr>
              <a:t>）</a:t>
            </a:r>
            <a:endParaRPr lang="en-US" altLang="ja-JP" sz="1200" dirty="0">
              <a:solidFill>
                <a:schemeClr val="tx1"/>
              </a:solidFill>
              <a:latin typeface="ＭＳ Ｐゴシック"/>
            </a:endParaRPr>
          </a:p>
          <a:p>
            <a:pPr marL="82800" indent="-82800"/>
            <a:r>
              <a:rPr lang="ja-JP" altLang="en-US" sz="1200" dirty="0" smtClean="0">
                <a:solidFill>
                  <a:schemeClr val="tx1"/>
                </a:solidFill>
                <a:latin typeface="ＭＳ Ｐ明朝" pitchFamily="18" charset="-128"/>
                <a:ea typeface="ＭＳ Ｐ明朝" pitchFamily="18" charset="-128"/>
              </a:rPr>
              <a:t>・</a:t>
            </a:r>
            <a:r>
              <a:rPr lang="ja-JP" altLang="en-US" sz="1200" dirty="0">
                <a:solidFill>
                  <a:schemeClr val="tx1"/>
                </a:solidFill>
                <a:latin typeface="ＭＳ Ｐ明朝" pitchFamily="18" charset="-128"/>
                <a:ea typeface="ＭＳ Ｐ明朝" pitchFamily="18" charset="-128"/>
              </a:rPr>
              <a:t>市</a:t>
            </a:r>
            <a:r>
              <a:rPr lang="ja-JP" altLang="en-US" sz="1200" dirty="0" smtClean="0">
                <a:solidFill>
                  <a:schemeClr val="tx1"/>
                </a:solidFill>
                <a:latin typeface="ＭＳ Ｐ明朝" pitchFamily="18" charset="-128"/>
                <a:ea typeface="ＭＳ Ｐ明朝" pitchFamily="18" charset="-128"/>
              </a:rPr>
              <a:t>立美術館を含む大阪市博物館施設の機能や利用者サービスの一層の向上を図るため、継続性と機動性・柔軟性・自主性を備えた地方独立行政法人による経営と運営の一体化</a:t>
            </a:r>
            <a:endParaRPr lang="en-US" altLang="ja-JP" sz="1200" dirty="0">
              <a:solidFill>
                <a:schemeClr val="tx1"/>
              </a:solidFill>
              <a:latin typeface="ＭＳ Ｐ明朝" pitchFamily="18" charset="-128"/>
              <a:ea typeface="ＭＳ Ｐ明朝" pitchFamily="18" charset="-128"/>
            </a:endParaRPr>
          </a:p>
          <a:p>
            <a:pPr marL="82800" indent="-82800"/>
            <a:r>
              <a:rPr lang="en-US" altLang="ja-JP" sz="1200" dirty="0" smtClean="0">
                <a:solidFill>
                  <a:schemeClr val="tx1"/>
                </a:solidFill>
                <a:latin typeface="+mn-ea"/>
              </a:rPr>
              <a:t>【</a:t>
            </a:r>
            <a:r>
              <a:rPr lang="ja-JP" altLang="en-US" sz="1200" dirty="0">
                <a:solidFill>
                  <a:schemeClr val="tx1"/>
                </a:solidFill>
                <a:latin typeface="+mn-ea"/>
              </a:rPr>
              <a:t>美術館大規模改修に係る検討</a:t>
            </a:r>
            <a:r>
              <a:rPr lang="en-US" altLang="ja-JP" sz="1200" dirty="0">
                <a:solidFill>
                  <a:schemeClr val="tx1"/>
                </a:solidFill>
                <a:latin typeface="+mn-ea"/>
              </a:rPr>
              <a:t>】</a:t>
            </a:r>
            <a:r>
              <a:rPr lang="ja-JP" altLang="en-US" sz="1200" dirty="0">
                <a:solidFill>
                  <a:schemeClr val="tx1"/>
                </a:solidFill>
                <a:latin typeface="ＭＳ Ｐゴシック"/>
              </a:rPr>
              <a:t>（</a:t>
            </a:r>
            <a:r>
              <a:rPr lang="en-US" altLang="ja-JP" sz="1200" dirty="0">
                <a:solidFill>
                  <a:schemeClr val="tx1"/>
                </a:solidFill>
                <a:latin typeface="ＭＳ Ｐゴシック"/>
              </a:rPr>
              <a:t>2017</a:t>
            </a:r>
            <a:r>
              <a:rPr lang="ja-JP" altLang="en-US" sz="1200" dirty="0">
                <a:solidFill>
                  <a:schemeClr val="tx1"/>
                </a:solidFill>
                <a:latin typeface="ＭＳ Ｐゴシック"/>
              </a:rPr>
              <a:t>～</a:t>
            </a:r>
            <a:r>
              <a:rPr lang="en-US" altLang="ja-JP" sz="1200" dirty="0">
                <a:solidFill>
                  <a:schemeClr val="tx1"/>
                </a:solidFill>
                <a:latin typeface="ＭＳ Ｐゴシック"/>
              </a:rPr>
              <a:t>2018</a:t>
            </a:r>
            <a:r>
              <a:rPr lang="ja-JP" altLang="en-US" sz="1200" dirty="0">
                <a:solidFill>
                  <a:schemeClr val="tx1"/>
                </a:solidFill>
                <a:latin typeface="ＭＳ Ｐゴシック"/>
              </a:rPr>
              <a:t>年度）</a:t>
            </a:r>
            <a:endParaRPr lang="en-US" altLang="ja-JP" sz="1200" dirty="0">
              <a:solidFill>
                <a:schemeClr val="tx1"/>
              </a:solidFill>
              <a:latin typeface="ＭＳ Ｐゴシック"/>
            </a:endParaRPr>
          </a:p>
          <a:p>
            <a:pPr marL="82800" indent="-82800"/>
            <a:r>
              <a:rPr lang="ja-JP" altLang="en-US" sz="1200" dirty="0">
                <a:solidFill>
                  <a:schemeClr val="tx1"/>
                </a:solidFill>
                <a:latin typeface="ＭＳ 明朝" panose="02020609040205080304" pitchFamily="17" charset="-128"/>
                <a:ea typeface="ＭＳ 明朝" panose="02020609040205080304" pitchFamily="17" charset="-128"/>
              </a:rPr>
              <a:t>・基本計画案作成</a:t>
            </a:r>
            <a:endParaRPr lang="en-US" altLang="ja-JP" sz="1200" dirty="0">
              <a:solidFill>
                <a:schemeClr val="tx1"/>
              </a:solidFill>
              <a:latin typeface="ＭＳ 明朝" panose="02020609040205080304" pitchFamily="17" charset="-128"/>
              <a:ea typeface="ＭＳ 明朝" panose="02020609040205080304" pitchFamily="17" charset="-128"/>
            </a:endParaRPr>
          </a:p>
          <a:p>
            <a:r>
              <a:rPr lang="ja-JP" altLang="en-US" sz="1200" dirty="0">
                <a:solidFill>
                  <a:schemeClr val="tx1"/>
                </a:solidFill>
                <a:latin typeface="ＭＳ 明朝" panose="02020609040205080304" pitchFamily="17" charset="-128"/>
                <a:ea typeface="ＭＳ 明朝" panose="02020609040205080304" pitchFamily="17" charset="-128"/>
              </a:rPr>
              <a:t>・事業手法等検討調査</a:t>
            </a:r>
            <a:endParaRPr lang="en-US" altLang="ja-JP" sz="1200" dirty="0">
              <a:solidFill>
                <a:schemeClr val="tx1"/>
              </a:solidFill>
              <a:latin typeface="ＭＳ 明朝" panose="02020609040205080304" pitchFamily="17" charset="-128"/>
              <a:ea typeface="ＭＳ 明朝" panose="02020609040205080304" pitchFamily="17" charset="-128"/>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p:txBody>
      </p:sp>
      <p:sp>
        <p:nvSpPr>
          <p:cNvPr id="37" name="正方形/長方形 36"/>
          <p:cNvSpPr/>
          <p:nvPr/>
        </p:nvSpPr>
        <p:spPr>
          <a:xfrm>
            <a:off x="4532189" y="573658"/>
            <a:ext cx="1755000" cy="216024"/>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取組後</a:t>
            </a:r>
            <a:endParaRPr lang="ja-JP" altLang="en-US" sz="1200" b="1" dirty="0"/>
          </a:p>
        </p:txBody>
      </p:sp>
      <p:sp>
        <p:nvSpPr>
          <p:cNvPr id="60" name="テキスト ボックス 59"/>
          <p:cNvSpPr txBox="1"/>
          <p:nvPr/>
        </p:nvSpPr>
        <p:spPr>
          <a:xfrm>
            <a:off x="2515797" y="5043485"/>
            <a:ext cx="912530"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慶沢園</a:t>
            </a:r>
          </a:p>
        </p:txBody>
      </p:sp>
      <p:sp>
        <p:nvSpPr>
          <p:cNvPr id="61" name="テキスト ボックス 60"/>
          <p:cNvSpPr txBox="1"/>
          <p:nvPr/>
        </p:nvSpPr>
        <p:spPr>
          <a:xfrm>
            <a:off x="1741618" y="4745928"/>
            <a:ext cx="1013262"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美術館</a:t>
            </a:r>
          </a:p>
        </p:txBody>
      </p:sp>
      <p:grpSp>
        <p:nvGrpSpPr>
          <p:cNvPr id="2" name="グループ化 61"/>
          <p:cNvGrpSpPr>
            <a:grpSpLocks noChangeAspect="1"/>
          </p:cNvGrpSpPr>
          <p:nvPr/>
        </p:nvGrpSpPr>
        <p:grpSpPr>
          <a:xfrm>
            <a:off x="1738417" y="4660472"/>
            <a:ext cx="2090978" cy="1986267"/>
            <a:chOff x="3915716" y="2998215"/>
            <a:chExt cx="2581453" cy="2452181"/>
          </a:xfrm>
        </p:grpSpPr>
        <p:grpSp>
          <p:nvGrpSpPr>
            <p:cNvPr id="3" name="グループ化 58"/>
            <p:cNvGrpSpPr/>
            <p:nvPr/>
          </p:nvGrpSpPr>
          <p:grpSpPr>
            <a:xfrm>
              <a:off x="3915716" y="2998215"/>
              <a:ext cx="2581453" cy="2452181"/>
              <a:chOff x="4333487" y="2881787"/>
              <a:chExt cx="1229264" cy="1167704"/>
            </a:xfrm>
            <a:solidFill>
              <a:srgbClr val="92D050">
                <a:alpha val="30000"/>
              </a:srgbClr>
            </a:solidFill>
          </p:grpSpPr>
          <p:grpSp>
            <p:nvGrpSpPr>
              <p:cNvPr id="5" name="グループ化 10"/>
              <p:cNvGrpSpPr/>
              <p:nvPr/>
            </p:nvGrpSpPr>
            <p:grpSpPr>
              <a:xfrm>
                <a:off x="4333487" y="2881787"/>
                <a:ext cx="1229264" cy="1167704"/>
                <a:chOff x="4724000" y="3454310"/>
                <a:chExt cx="1756092" cy="1668148"/>
              </a:xfrm>
              <a:grpFill/>
            </p:grpSpPr>
            <p:pic>
              <p:nvPicPr>
                <p:cNvPr id="67" name="ClipboardMapImage" descr="http://gis.ii.city.osaka.jp/gis/DownloadFile.ashx?imgfile=gemimg_55538eea-8ba7-4dcd-8622-09b2743ed841.png&amp;downloadType=imgfile&amp;isCB=1"/>
                <p:cNvPicPr/>
                <p:nvPr/>
              </p:nvPicPr>
              <p:blipFill>
                <a:blip r:embed="rId2" cstate="email"/>
                <a:srcRect/>
                <a:stretch>
                  <a:fillRect/>
                </a:stretch>
              </p:blipFill>
              <p:spPr bwMode="auto">
                <a:xfrm>
                  <a:off x="4724000" y="3454310"/>
                  <a:ext cx="1756089" cy="1115073"/>
                </a:xfrm>
                <a:prstGeom prst="rect">
                  <a:avLst/>
                </a:prstGeom>
                <a:grpFill/>
                <a:ln w="9525">
                  <a:noFill/>
                  <a:miter lim="800000"/>
                  <a:headEnd/>
                  <a:tailEnd/>
                </a:ln>
              </p:spPr>
            </p:pic>
            <p:pic>
              <p:nvPicPr>
                <p:cNvPr id="68" name="ClipboardMapImage" descr="http://gis.ii.city.osaka.jp/gis/DownloadFile.ashx?imgfile=gemimg_64b8d3ee-6a5c-4230-9d04-e71a30a830ab.png&amp;downloadType=imgfile&amp;isCB=1"/>
                <p:cNvPicPr/>
                <p:nvPr/>
              </p:nvPicPr>
              <p:blipFill>
                <a:blip r:embed="rId3" cstate="email"/>
                <a:srcRect/>
                <a:stretch>
                  <a:fillRect/>
                </a:stretch>
              </p:blipFill>
              <p:spPr bwMode="auto">
                <a:xfrm>
                  <a:off x="4724002" y="4052315"/>
                  <a:ext cx="1756090" cy="1070143"/>
                </a:xfrm>
                <a:prstGeom prst="rect">
                  <a:avLst/>
                </a:prstGeom>
                <a:grpFill/>
                <a:ln w="9525">
                  <a:noFill/>
                  <a:miter lim="800000"/>
                  <a:headEnd/>
                  <a:tailEnd/>
                </a:ln>
              </p:spPr>
            </p:pic>
          </p:grpSp>
          <p:sp>
            <p:nvSpPr>
              <p:cNvPr id="66" name="正方形/長方形 65"/>
              <p:cNvSpPr/>
              <p:nvPr/>
            </p:nvSpPr>
            <p:spPr>
              <a:xfrm rot="960000">
                <a:off x="4459002" y="3083041"/>
                <a:ext cx="301804" cy="563832"/>
              </a:xfrm>
              <a:prstGeom prst="rect">
                <a:avLst/>
              </a:prstGeom>
              <a:solidFill>
                <a:srgbClr val="92D050">
                  <a:alpha val="3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4" name="フリーフォーム 63"/>
            <p:cNvSpPr/>
            <p:nvPr/>
          </p:nvSpPr>
          <p:spPr>
            <a:xfrm>
              <a:off x="4421552" y="3162763"/>
              <a:ext cx="1856357" cy="2254686"/>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786" h="751562">
                  <a:moveTo>
                    <a:pt x="453442" y="731520"/>
                  </a:moveTo>
                  <a:lnTo>
                    <a:pt x="513567" y="746552"/>
                  </a:lnTo>
                  <a:lnTo>
                    <a:pt x="618786" y="263047"/>
                  </a:lnTo>
                  <a:lnTo>
                    <a:pt x="460958" y="245511"/>
                  </a:lnTo>
                  <a:lnTo>
                    <a:pt x="453442" y="227974"/>
                  </a:lnTo>
                  <a:lnTo>
                    <a:pt x="335697" y="212943"/>
                  </a:lnTo>
                  <a:lnTo>
                    <a:pt x="395822" y="0"/>
                  </a:lnTo>
                  <a:lnTo>
                    <a:pt x="258036" y="10021"/>
                  </a:lnTo>
                  <a:lnTo>
                    <a:pt x="255531" y="80167"/>
                  </a:lnTo>
                  <a:lnTo>
                    <a:pt x="207932" y="117745"/>
                  </a:lnTo>
                  <a:lnTo>
                    <a:pt x="82672" y="538620"/>
                  </a:lnTo>
                  <a:lnTo>
                    <a:pt x="0" y="538620"/>
                  </a:lnTo>
                  <a:lnTo>
                    <a:pt x="2505" y="596239"/>
                  </a:lnTo>
                  <a:lnTo>
                    <a:pt x="60125" y="668890"/>
                  </a:lnTo>
                  <a:lnTo>
                    <a:pt x="365760" y="751562"/>
                  </a:lnTo>
                  <a:lnTo>
                    <a:pt x="453442" y="731520"/>
                  </a:lnTo>
                  <a:close/>
                </a:path>
              </a:pathLst>
            </a:custGeom>
            <a:solidFill>
              <a:srgbClr val="92D050">
                <a:alpha val="3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9" name="テキスト ボックス 68"/>
          <p:cNvSpPr txBox="1"/>
          <p:nvPr/>
        </p:nvSpPr>
        <p:spPr>
          <a:xfrm>
            <a:off x="2702471" y="5639533"/>
            <a:ext cx="912530"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慶沢園</a:t>
            </a:r>
          </a:p>
        </p:txBody>
      </p:sp>
      <p:sp>
        <p:nvSpPr>
          <p:cNvPr id="70" name="テキスト ボックス 69"/>
          <p:cNvSpPr txBox="1"/>
          <p:nvPr/>
        </p:nvSpPr>
        <p:spPr>
          <a:xfrm>
            <a:off x="1929104" y="5321972"/>
            <a:ext cx="1013262"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美術館</a:t>
            </a:r>
          </a:p>
        </p:txBody>
      </p:sp>
      <p:grpSp>
        <p:nvGrpSpPr>
          <p:cNvPr id="6" name="グループ化 49"/>
          <p:cNvGrpSpPr/>
          <p:nvPr/>
        </p:nvGrpSpPr>
        <p:grpSpPr>
          <a:xfrm>
            <a:off x="8360864" y="4697752"/>
            <a:ext cx="2090978" cy="1986267"/>
            <a:chOff x="4088904" y="4149748"/>
            <a:chExt cx="2090978" cy="1986267"/>
          </a:xfrm>
        </p:grpSpPr>
        <p:grpSp>
          <p:nvGrpSpPr>
            <p:cNvPr id="7" name="グループ化 32"/>
            <p:cNvGrpSpPr>
              <a:grpSpLocks noChangeAspect="1"/>
            </p:cNvGrpSpPr>
            <p:nvPr/>
          </p:nvGrpSpPr>
          <p:grpSpPr>
            <a:xfrm>
              <a:off x="4088904" y="4149748"/>
              <a:ext cx="2090978" cy="1986267"/>
              <a:chOff x="3915716" y="2998215"/>
              <a:chExt cx="2581453" cy="2452181"/>
            </a:xfrm>
          </p:grpSpPr>
          <p:grpSp>
            <p:nvGrpSpPr>
              <p:cNvPr id="8" name="グループ化 58"/>
              <p:cNvGrpSpPr/>
              <p:nvPr/>
            </p:nvGrpSpPr>
            <p:grpSpPr>
              <a:xfrm>
                <a:off x="3915716" y="2998215"/>
                <a:ext cx="2581453" cy="2452181"/>
                <a:chOff x="4333487" y="2881787"/>
                <a:chExt cx="1229264" cy="1167704"/>
              </a:xfrm>
              <a:solidFill>
                <a:srgbClr val="92D050">
                  <a:alpha val="30000"/>
                </a:srgbClr>
              </a:solidFill>
            </p:grpSpPr>
            <p:grpSp>
              <p:nvGrpSpPr>
                <p:cNvPr id="9" name="グループ化 10"/>
                <p:cNvGrpSpPr/>
                <p:nvPr/>
              </p:nvGrpSpPr>
              <p:grpSpPr>
                <a:xfrm>
                  <a:off x="4333487" y="2881787"/>
                  <a:ext cx="1229264" cy="1167704"/>
                  <a:chOff x="4724000" y="3454310"/>
                  <a:chExt cx="1756092" cy="1668148"/>
                </a:xfrm>
                <a:grpFill/>
              </p:grpSpPr>
              <p:pic>
                <p:nvPicPr>
                  <p:cNvPr id="57" name="ClipboardMapImage" descr="http://gis.ii.city.osaka.jp/gis/DownloadFile.ashx?imgfile=gemimg_55538eea-8ba7-4dcd-8622-09b2743ed841.png&amp;downloadType=imgfile&amp;isCB=1"/>
                  <p:cNvPicPr/>
                  <p:nvPr/>
                </p:nvPicPr>
                <p:blipFill>
                  <a:blip r:embed="rId2" cstate="email"/>
                  <a:srcRect/>
                  <a:stretch>
                    <a:fillRect/>
                  </a:stretch>
                </p:blipFill>
                <p:spPr bwMode="auto">
                  <a:xfrm>
                    <a:off x="4724000" y="3454310"/>
                    <a:ext cx="1756089" cy="1115073"/>
                  </a:xfrm>
                  <a:prstGeom prst="rect">
                    <a:avLst/>
                  </a:prstGeom>
                  <a:grpFill/>
                  <a:ln w="9525">
                    <a:noFill/>
                    <a:miter lim="800000"/>
                    <a:headEnd/>
                    <a:tailEnd/>
                  </a:ln>
                </p:spPr>
              </p:pic>
              <p:pic>
                <p:nvPicPr>
                  <p:cNvPr id="58" name="ClipboardMapImage" descr="http://gis.ii.city.osaka.jp/gis/DownloadFile.ashx?imgfile=gemimg_64b8d3ee-6a5c-4230-9d04-e71a30a830ab.png&amp;downloadType=imgfile&amp;isCB=1"/>
                  <p:cNvPicPr/>
                  <p:nvPr/>
                </p:nvPicPr>
                <p:blipFill>
                  <a:blip r:embed="rId3" cstate="email"/>
                  <a:srcRect/>
                  <a:stretch>
                    <a:fillRect/>
                  </a:stretch>
                </p:blipFill>
                <p:spPr bwMode="auto">
                  <a:xfrm>
                    <a:off x="4724002" y="4052315"/>
                    <a:ext cx="1756090" cy="1070143"/>
                  </a:xfrm>
                  <a:prstGeom prst="rect">
                    <a:avLst/>
                  </a:prstGeom>
                  <a:grpFill/>
                  <a:ln w="9525">
                    <a:noFill/>
                    <a:miter lim="800000"/>
                    <a:headEnd/>
                    <a:tailEnd/>
                  </a:ln>
                </p:spPr>
              </p:pic>
            </p:grpSp>
            <p:sp>
              <p:nvSpPr>
                <p:cNvPr id="55" name="正方形/長方形 54"/>
                <p:cNvSpPr/>
                <p:nvPr/>
              </p:nvSpPr>
              <p:spPr>
                <a:xfrm rot="960000">
                  <a:off x="4454224" y="3080342"/>
                  <a:ext cx="328042" cy="592592"/>
                </a:xfrm>
                <a:prstGeom prst="rect">
                  <a:avLst/>
                </a:prstGeom>
                <a:solidFill>
                  <a:srgbClr val="92D050">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44" name="フリーフォーム 43"/>
              <p:cNvSpPr/>
              <p:nvPr/>
            </p:nvSpPr>
            <p:spPr>
              <a:xfrm>
                <a:off x="4421552" y="3162763"/>
                <a:ext cx="1856357" cy="2254686"/>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7262 w 618786"/>
                  <a:gd name="connsiteY10" fmla="*/ 522281 h 751562"/>
                  <a:gd name="connsiteX11" fmla="*/ 82672 w 618786"/>
                  <a:gd name="connsiteY11" fmla="*/ 538620 h 751562"/>
                  <a:gd name="connsiteX12" fmla="*/ 0 w 618786"/>
                  <a:gd name="connsiteY12" fmla="*/ 538620 h 751562"/>
                  <a:gd name="connsiteX13" fmla="*/ 2505 w 618786"/>
                  <a:gd name="connsiteY13" fmla="*/ 596239 h 751562"/>
                  <a:gd name="connsiteX14" fmla="*/ 60125 w 618786"/>
                  <a:gd name="connsiteY14" fmla="*/ 668890 h 751562"/>
                  <a:gd name="connsiteX15" fmla="*/ 365760 w 618786"/>
                  <a:gd name="connsiteY15" fmla="*/ 751562 h 751562"/>
                  <a:gd name="connsiteX16" fmla="*/ 453442 w 618786"/>
                  <a:gd name="connsiteY16" fmla="*/ 731520 h 751562"/>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197832 w 618786"/>
                  <a:gd name="connsiteY10" fmla="*/ 145984 h 751562"/>
                  <a:gd name="connsiteX11" fmla="*/ 87262 w 618786"/>
                  <a:gd name="connsiteY11" fmla="*/ 522281 h 751562"/>
                  <a:gd name="connsiteX12" fmla="*/ 82672 w 618786"/>
                  <a:gd name="connsiteY12" fmla="*/ 538620 h 751562"/>
                  <a:gd name="connsiteX13" fmla="*/ 0 w 618786"/>
                  <a:gd name="connsiteY13" fmla="*/ 538620 h 751562"/>
                  <a:gd name="connsiteX14" fmla="*/ 2505 w 618786"/>
                  <a:gd name="connsiteY14" fmla="*/ 596239 h 751562"/>
                  <a:gd name="connsiteX15" fmla="*/ 60125 w 618786"/>
                  <a:gd name="connsiteY15" fmla="*/ 668890 h 751562"/>
                  <a:gd name="connsiteX16" fmla="*/ 365760 w 618786"/>
                  <a:gd name="connsiteY16" fmla="*/ 751562 h 751562"/>
                  <a:gd name="connsiteX17" fmla="*/ 453442 w 618786"/>
                  <a:gd name="connsiteY17" fmla="*/ 731520 h 751562"/>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197832 w 618786"/>
                  <a:gd name="connsiteY10" fmla="*/ 145984 h 751562"/>
                  <a:gd name="connsiteX11" fmla="*/ 157350 w 618786"/>
                  <a:gd name="connsiteY11" fmla="*/ 313956 h 751562"/>
                  <a:gd name="connsiteX12" fmla="*/ 87262 w 618786"/>
                  <a:gd name="connsiteY12" fmla="*/ 522281 h 751562"/>
                  <a:gd name="connsiteX13" fmla="*/ 82672 w 618786"/>
                  <a:gd name="connsiteY13" fmla="*/ 538620 h 751562"/>
                  <a:gd name="connsiteX14" fmla="*/ 0 w 618786"/>
                  <a:gd name="connsiteY14" fmla="*/ 538620 h 751562"/>
                  <a:gd name="connsiteX15" fmla="*/ 2505 w 618786"/>
                  <a:gd name="connsiteY15" fmla="*/ 596239 h 751562"/>
                  <a:gd name="connsiteX16" fmla="*/ 60125 w 618786"/>
                  <a:gd name="connsiteY16" fmla="*/ 668890 h 751562"/>
                  <a:gd name="connsiteX17" fmla="*/ 365760 w 618786"/>
                  <a:gd name="connsiteY17" fmla="*/ 751562 h 751562"/>
                  <a:gd name="connsiteX18" fmla="*/ 453442 w 618786"/>
                  <a:gd name="connsiteY18" fmla="*/ 731520 h 751562"/>
                  <a:gd name="connsiteX0" fmla="*/ 157350 w 618786"/>
                  <a:gd name="connsiteY0" fmla="*/ 313956 h 751562"/>
                  <a:gd name="connsiteX1" fmla="*/ 87262 w 618786"/>
                  <a:gd name="connsiteY1" fmla="*/ 522281 h 751562"/>
                  <a:gd name="connsiteX2" fmla="*/ 82672 w 618786"/>
                  <a:gd name="connsiteY2" fmla="*/ 538620 h 751562"/>
                  <a:gd name="connsiteX3" fmla="*/ 0 w 618786"/>
                  <a:gd name="connsiteY3" fmla="*/ 538620 h 751562"/>
                  <a:gd name="connsiteX4" fmla="*/ 2505 w 618786"/>
                  <a:gd name="connsiteY4" fmla="*/ 596239 h 751562"/>
                  <a:gd name="connsiteX5" fmla="*/ 60125 w 618786"/>
                  <a:gd name="connsiteY5" fmla="*/ 668890 h 751562"/>
                  <a:gd name="connsiteX6" fmla="*/ 365760 w 618786"/>
                  <a:gd name="connsiteY6" fmla="*/ 751562 h 751562"/>
                  <a:gd name="connsiteX7" fmla="*/ 453442 w 618786"/>
                  <a:gd name="connsiteY7" fmla="*/ 731520 h 751562"/>
                  <a:gd name="connsiteX8" fmla="*/ 513567 w 618786"/>
                  <a:gd name="connsiteY8" fmla="*/ 746552 h 751562"/>
                  <a:gd name="connsiteX9" fmla="*/ 618786 w 618786"/>
                  <a:gd name="connsiteY9" fmla="*/ 263047 h 751562"/>
                  <a:gd name="connsiteX10" fmla="*/ 460958 w 618786"/>
                  <a:gd name="connsiteY10" fmla="*/ 245511 h 751562"/>
                  <a:gd name="connsiteX11" fmla="*/ 453442 w 618786"/>
                  <a:gd name="connsiteY11" fmla="*/ 227974 h 751562"/>
                  <a:gd name="connsiteX12" fmla="*/ 335697 w 618786"/>
                  <a:gd name="connsiteY12" fmla="*/ 212943 h 751562"/>
                  <a:gd name="connsiteX13" fmla="*/ 395822 w 618786"/>
                  <a:gd name="connsiteY13" fmla="*/ 0 h 751562"/>
                  <a:gd name="connsiteX14" fmla="*/ 258036 w 618786"/>
                  <a:gd name="connsiteY14" fmla="*/ 10021 h 751562"/>
                  <a:gd name="connsiteX15" fmla="*/ 255531 w 618786"/>
                  <a:gd name="connsiteY15" fmla="*/ 80167 h 751562"/>
                  <a:gd name="connsiteX16" fmla="*/ 207932 w 618786"/>
                  <a:gd name="connsiteY16" fmla="*/ 117745 h 751562"/>
                  <a:gd name="connsiteX17" fmla="*/ 197832 w 618786"/>
                  <a:gd name="connsiteY17" fmla="*/ 145984 h 751562"/>
                  <a:gd name="connsiteX18" fmla="*/ 194980 w 618786"/>
                  <a:gd name="connsiteY18" fmla="*/ 351586 h 751562"/>
                  <a:gd name="connsiteX0" fmla="*/ 157350 w 618786"/>
                  <a:gd name="connsiteY0" fmla="*/ 313956 h 751562"/>
                  <a:gd name="connsiteX1" fmla="*/ 87262 w 618786"/>
                  <a:gd name="connsiteY1" fmla="*/ 522281 h 751562"/>
                  <a:gd name="connsiteX2" fmla="*/ 82672 w 618786"/>
                  <a:gd name="connsiteY2" fmla="*/ 538620 h 751562"/>
                  <a:gd name="connsiteX3" fmla="*/ 0 w 618786"/>
                  <a:gd name="connsiteY3" fmla="*/ 538620 h 751562"/>
                  <a:gd name="connsiteX4" fmla="*/ 2505 w 618786"/>
                  <a:gd name="connsiteY4" fmla="*/ 596239 h 751562"/>
                  <a:gd name="connsiteX5" fmla="*/ 60125 w 618786"/>
                  <a:gd name="connsiteY5" fmla="*/ 668890 h 751562"/>
                  <a:gd name="connsiteX6" fmla="*/ 365760 w 618786"/>
                  <a:gd name="connsiteY6" fmla="*/ 751562 h 751562"/>
                  <a:gd name="connsiteX7" fmla="*/ 453442 w 618786"/>
                  <a:gd name="connsiteY7" fmla="*/ 731520 h 751562"/>
                  <a:gd name="connsiteX8" fmla="*/ 513567 w 618786"/>
                  <a:gd name="connsiteY8" fmla="*/ 746552 h 751562"/>
                  <a:gd name="connsiteX9" fmla="*/ 618786 w 618786"/>
                  <a:gd name="connsiteY9" fmla="*/ 263047 h 751562"/>
                  <a:gd name="connsiteX10" fmla="*/ 460958 w 618786"/>
                  <a:gd name="connsiteY10" fmla="*/ 245511 h 751562"/>
                  <a:gd name="connsiteX11" fmla="*/ 453442 w 618786"/>
                  <a:gd name="connsiteY11" fmla="*/ 227974 h 751562"/>
                  <a:gd name="connsiteX12" fmla="*/ 335697 w 618786"/>
                  <a:gd name="connsiteY12" fmla="*/ 212943 h 751562"/>
                  <a:gd name="connsiteX13" fmla="*/ 395822 w 618786"/>
                  <a:gd name="connsiteY13" fmla="*/ 0 h 751562"/>
                  <a:gd name="connsiteX14" fmla="*/ 258036 w 618786"/>
                  <a:gd name="connsiteY14" fmla="*/ 10021 h 751562"/>
                  <a:gd name="connsiteX15" fmla="*/ 255531 w 618786"/>
                  <a:gd name="connsiteY15" fmla="*/ 80167 h 751562"/>
                  <a:gd name="connsiteX16" fmla="*/ 207932 w 618786"/>
                  <a:gd name="connsiteY16" fmla="*/ 117745 h 751562"/>
                  <a:gd name="connsiteX17" fmla="*/ 197832 w 618786"/>
                  <a:gd name="connsiteY17" fmla="*/ 145984 h 751562"/>
                  <a:gd name="connsiteX18" fmla="*/ 216616 w 618786"/>
                  <a:gd name="connsiteY18" fmla="*/ 373222 h 751562"/>
                  <a:gd name="connsiteX0" fmla="*/ 157350 w 618786"/>
                  <a:gd name="connsiteY0" fmla="*/ 313956 h 751562"/>
                  <a:gd name="connsiteX1" fmla="*/ 87262 w 618786"/>
                  <a:gd name="connsiteY1" fmla="*/ 522281 h 751562"/>
                  <a:gd name="connsiteX2" fmla="*/ 82672 w 618786"/>
                  <a:gd name="connsiteY2" fmla="*/ 538620 h 751562"/>
                  <a:gd name="connsiteX3" fmla="*/ 0 w 618786"/>
                  <a:gd name="connsiteY3" fmla="*/ 538620 h 751562"/>
                  <a:gd name="connsiteX4" fmla="*/ 2505 w 618786"/>
                  <a:gd name="connsiteY4" fmla="*/ 596239 h 751562"/>
                  <a:gd name="connsiteX5" fmla="*/ 60125 w 618786"/>
                  <a:gd name="connsiteY5" fmla="*/ 668890 h 751562"/>
                  <a:gd name="connsiteX6" fmla="*/ 365760 w 618786"/>
                  <a:gd name="connsiteY6" fmla="*/ 751562 h 751562"/>
                  <a:gd name="connsiteX7" fmla="*/ 453442 w 618786"/>
                  <a:gd name="connsiteY7" fmla="*/ 731520 h 751562"/>
                  <a:gd name="connsiteX8" fmla="*/ 513567 w 618786"/>
                  <a:gd name="connsiteY8" fmla="*/ 746552 h 751562"/>
                  <a:gd name="connsiteX9" fmla="*/ 618786 w 618786"/>
                  <a:gd name="connsiteY9" fmla="*/ 263047 h 751562"/>
                  <a:gd name="connsiteX10" fmla="*/ 460958 w 618786"/>
                  <a:gd name="connsiteY10" fmla="*/ 245511 h 751562"/>
                  <a:gd name="connsiteX11" fmla="*/ 453442 w 618786"/>
                  <a:gd name="connsiteY11" fmla="*/ 227974 h 751562"/>
                  <a:gd name="connsiteX12" fmla="*/ 335697 w 618786"/>
                  <a:gd name="connsiteY12" fmla="*/ 212943 h 751562"/>
                  <a:gd name="connsiteX13" fmla="*/ 395822 w 618786"/>
                  <a:gd name="connsiteY13" fmla="*/ 0 h 751562"/>
                  <a:gd name="connsiteX14" fmla="*/ 258036 w 618786"/>
                  <a:gd name="connsiteY14" fmla="*/ 10021 h 751562"/>
                  <a:gd name="connsiteX15" fmla="*/ 255531 w 618786"/>
                  <a:gd name="connsiteY15" fmla="*/ 80167 h 751562"/>
                  <a:gd name="connsiteX16" fmla="*/ 207932 w 618786"/>
                  <a:gd name="connsiteY16" fmla="*/ 117745 h 751562"/>
                  <a:gd name="connsiteX17" fmla="*/ 197832 w 618786"/>
                  <a:gd name="connsiteY17" fmla="*/ 145984 h 751562"/>
                  <a:gd name="connsiteX0" fmla="*/ 157350 w 618786"/>
                  <a:gd name="connsiteY0" fmla="*/ 313956 h 751562"/>
                  <a:gd name="connsiteX1" fmla="*/ 87262 w 618786"/>
                  <a:gd name="connsiteY1" fmla="*/ 522281 h 751562"/>
                  <a:gd name="connsiteX2" fmla="*/ 82672 w 618786"/>
                  <a:gd name="connsiteY2" fmla="*/ 538620 h 751562"/>
                  <a:gd name="connsiteX3" fmla="*/ 0 w 618786"/>
                  <a:gd name="connsiteY3" fmla="*/ 538620 h 751562"/>
                  <a:gd name="connsiteX4" fmla="*/ 2505 w 618786"/>
                  <a:gd name="connsiteY4" fmla="*/ 596239 h 751562"/>
                  <a:gd name="connsiteX5" fmla="*/ 60125 w 618786"/>
                  <a:gd name="connsiteY5" fmla="*/ 668890 h 751562"/>
                  <a:gd name="connsiteX6" fmla="*/ 365760 w 618786"/>
                  <a:gd name="connsiteY6" fmla="*/ 751562 h 751562"/>
                  <a:gd name="connsiteX7" fmla="*/ 453442 w 618786"/>
                  <a:gd name="connsiteY7" fmla="*/ 731520 h 751562"/>
                  <a:gd name="connsiteX8" fmla="*/ 513567 w 618786"/>
                  <a:gd name="connsiteY8" fmla="*/ 746552 h 751562"/>
                  <a:gd name="connsiteX9" fmla="*/ 618786 w 618786"/>
                  <a:gd name="connsiteY9" fmla="*/ 263047 h 751562"/>
                  <a:gd name="connsiteX10" fmla="*/ 460958 w 618786"/>
                  <a:gd name="connsiteY10" fmla="*/ 245511 h 751562"/>
                  <a:gd name="connsiteX11" fmla="*/ 453442 w 618786"/>
                  <a:gd name="connsiteY11" fmla="*/ 227974 h 751562"/>
                  <a:gd name="connsiteX12" fmla="*/ 335697 w 618786"/>
                  <a:gd name="connsiteY12" fmla="*/ 212943 h 751562"/>
                  <a:gd name="connsiteX13" fmla="*/ 395822 w 618786"/>
                  <a:gd name="connsiteY13" fmla="*/ 0 h 751562"/>
                  <a:gd name="connsiteX14" fmla="*/ 258036 w 618786"/>
                  <a:gd name="connsiteY14" fmla="*/ 10021 h 751562"/>
                  <a:gd name="connsiteX15" fmla="*/ 255531 w 618786"/>
                  <a:gd name="connsiteY15" fmla="*/ 80167 h 751562"/>
                  <a:gd name="connsiteX16" fmla="*/ 207932 w 618786"/>
                  <a:gd name="connsiteY16" fmla="*/ 117745 h 751562"/>
                  <a:gd name="connsiteX17" fmla="*/ 197832 w 618786"/>
                  <a:gd name="connsiteY17" fmla="*/ 145984 h 751562"/>
                  <a:gd name="connsiteX0" fmla="*/ 87262 w 618786"/>
                  <a:gd name="connsiteY0" fmla="*/ 522281 h 751562"/>
                  <a:gd name="connsiteX1" fmla="*/ 82672 w 618786"/>
                  <a:gd name="connsiteY1" fmla="*/ 538620 h 751562"/>
                  <a:gd name="connsiteX2" fmla="*/ 0 w 618786"/>
                  <a:gd name="connsiteY2" fmla="*/ 538620 h 751562"/>
                  <a:gd name="connsiteX3" fmla="*/ 2505 w 618786"/>
                  <a:gd name="connsiteY3" fmla="*/ 596239 h 751562"/>
                  <a:gd name="connsiteX4" fmla="*/ 60125 w 618786"/>
                  <a:gd name="connsiteY4" fmla="*/ 668890 h 751562"/>
                  <a:gd name="connsiteX5" fmla="*/ 365760 w 618786"/>
                  <a:gd name="connsiteY5" fmla="*/ 751562 h 751562"/>
                  <a:gd name="connsiteX6" fmla="*/ 453442 w 618786"/>
                  <a:gd name="connsiteY6" fmla="*/ 731520 h 751562"/>
                  <a:gd name="connsiteX7" fmla="*/ 513567 w 618786"/>
                  <a:gd name="connsiteY7" fmla="*/ 746552 h 751562"/>
                  <a:gd name="connsiteX8" fmla="*/ 618786 w 618786"/>
                  <a:gd name="connsiteY8" fmla="*/ 263047 h 751562"/>
                  <a:gd name="connsiteX9" fmla="*/ 460958 w 618786"/>
                  <a:gd name="connsiteY9" fmla="*/ 245511 h 751562"/>
                  <a:gd name="connsiteX10" fmla="*/ 453442 w 618786"/>
                  <a:gd name="connsiteY10" fmla="*/ 227974 h 751562"/>
                  <a:gd name="connsiteX11" fmla="*/ 335697 w 618786"/>
                  <a:gd name="connsiteY11" fmla="*/ 212943 h 751562"/>
                  <a:gd name="connsiteX12" fmla="*/ 395822 w 618786"/>
                  <a:gd name="connsiteY12" fmla="*/ 0 h 751562"/>
                  <a:gd name="connsiteX13" fmla="*/ 258036 w 618786"/>
                  <a:gd name="connsiteY13" fmla="*/ 10021 h 751562"/>
                  <a:gd name="connsiteX14" fmla="*/ 255531 w 618786"/>
                  <a:gd name="connsiteY14" fmla="*/ 80167 h 751562"/>
                  <a:gd name="connsiteX15" fmla="*/ 207932 w 618786"/>
                  <a:gd name="connsiteY15" fmla="*/ 117745 h 751562"/>
                  <a:gd name="connsiteX16" fmla="*/ 197832 w 618786"/>
                  <a:gd name="connsiteY16" fmla="*/ 145984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8786" h="751562">
                    <a:moveTo>
                      <a:pt x="87262" y="522281"/>
                    </a:moveTo>
                    <a:lnTo>
                      <a:pt x="82672" y="538620"/>
                    </a:lnTo>
                    <a:lnTo>
                      <a:pt x="0" y="538620"/>
                    </a:lnTo>
                    <a:lnTo>
                      <a:pt x="2505" y="596239"/>
                    </a:lnTo>
                    <a:lnTo>
                      <a:pt x="60125" y="668890"/>
                    </a:lnTo>
                    <a:lnTo>
                      <a:pt x="365760" y="751562"/>
                    </a:lnTo>
                    <a:lnTo>
                      <a:pt x="453442" y="731520"/>
                    </a:lnTo>
                    <a:lnTo>
                      <a:pt x="513567" y="746552"/>
                    </a:lnTo>
                    <a:lnTo>
                      <a:pt x="618786" y="263047"/>
                    </a:lnTo>
                    <a:lnTo>
                      <a:pt x="460958" y="245511"/>
                    </a:lnTo>
                    <a:lnTo>
                      <a:pt x="453442" y="227974"/>
                    </a:lnTo>
                    <a:lnTo>
                      <a:pt x="335697" y="212943"/>
                    </a:lnTo>
                    <a:lnTo>
                      <a:pt x="395822" y="0"/>
                    </a:lnTo>
                    <a:lnTo>
                      <a:pt x="258036" y="10021"/>
                    </a:lnTo>
                    <a:lnTo>
                      <a:pt x="255531" y="80167"/>
                    </a:lnTo>
                    <a:lnTo>
                      <a:pt x="207932" y="117745"/>
                    </a:lnTo>
                    <a:lnTo>
                      <a:pt x="197832" y="145984"/>
                    </a:lnTo>
                  </a:path>
                </a:pathLst>
              </a:custGeom>
              <a:solidFill>
                <a:srgbClr val="92D050">
                  <a:alpha val="3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1" name="テキスト ボックス 70"/>
            <p:cNvSpPr txBox="1"/>
            <p:nvPr/>
          </p:nvSpPr>
          <p:spPr>
            <a:xfrm>
              <a:off x="4953000" y="5189959"/>
              <a:ext cx="912530"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慶沢園</a:t>
              </a:r>
            </a:p>
          </p:txBody>
        </p:sp>
        <p:sp>
          <p:nvSpPr>
            <p:cNvPr id="72" name="テキスト ボックス 71"/>
            <p:cNvSpPr txBox="1"/>
            <p:nvPr/>
          </p:nvSpPr>
          <p:spPr>
            <a:xfrm>
              <a:off x="4241304" y="4829919"/>
              <a:ext cx="1013262"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美術館</a:t>
              </a:r>
            </a:p>
          </p:txBody>
        </p:sp>
        <p:sp>
          <p:nvSpPr>
            <p:cNvPr id="73" name="正方形/長方形 72"/>
            <p:cNvSpPr/>
            <p:nvPr/>
          </p:nvSpPr>
          <p:spPr>
            <a:xfrm rot="900000">
              <a:off x="4505891" y="4225186"/>
              <a:ext cx="504000" cy="251122"/>
            </a:xfrm>
            <a:prstGeom prst="rect">
              <a:avLst/>
            </a:prstGeom>
            <a:solidFill>
              <a:srgbClr val="FFFF00">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4" name="テキスト ボックス 73"/>
            <p:cNvSpPr txBox="1"/>
            <p:nvPr/>
          </p:nvSpPr>
          <p:spPr>
            <a:xfrm>
              <a:off x="4520952" y="4203905"/>
              <a:ext cx="623219" cy="261610"/>
            </a:xfrm>
            <a:prstGeom prst="rect">
              <a:avLst/>
            </a:prstGeom>
            <a:noFill/>
          </p:spPr>
          <p:txBody>
            <a:bodyPr wrap="square" rtlCol="0">
              <a:spAutoFit/>
            </a:bodyPr>
            <a:lstStyle/>
            <a:p>
              <a:r>
                <a:rPr lang="ja-JP" altLang="en-US" sz="1100" dirty="0">
                  <a:latin typeface="HGPｺﾞｼｯｸE" pitchFamily="50" charset="-128"/>
                  <a:ea typeface="HGPｺﾞｼｯｸE" pitchFamily="50" charset="-128"/>
                </a:rPr>
                <a:t>新棟</a:t>
              </a:r>
            </a:p>
          </p:txBody>
        </p:sp>
        <p:cxnSp>
          <p:nvCxnSpPr>
            <p:cNvPr id="43" name="直線コネクタ 42"/>
            <p:cNvCxnSpPr/>
            <p:nvPr/>
          </p:nvCxnSpPr>
          <p:spPr>
            <a:xfrm rot="6420000">
              <a:off x="4343992" y="5063270"/>
              <a:ext cx="1008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0" name="グループ化 46"/>
            <p:cNvGrpSpPr/>
            <p:nvPr/>
          </p:nvGrpSpPr>
          <p:grpSpPr>
            <a:xfrm rot="-60000">
              <a:off x="4152624" y="4396180"/>
              <a:ext cx="858320" cy="1069240"/>
              <a:chOff x="4137263" y="4291312"/>
              <a:chExt cx="858320" cy="1069240"/>
            </a:xfrm>
          </p:grpSpPr>
          <p:cxnSp>
            <p:nvCxnSpPr>
              <p:cNvPr id="42" name="直線コネクタ 41"/>
              <p:cNvCxnSpPr/>
              <p:nvPr/>
            </p:nvCxnSpPr>
            <p:spPr>
              <a:xfrm rot="6420000">
                <a:off x="3799503" y="4795312"/>
                <a:ext cx="10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1020000">
                <a:off x="4437583" y="4399056"/>
                <a:ext cx="55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1020000">
                <a:off x="4137263" y="5360552"/>
                <a:ext cx="55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8" name="テキスト ボックス 47"/>
          <p:cNvSpPr txBox="1"/>
          <p:nvPr/>
        </p:nvSpPr>
        <p:spPr>
          <a:xfrm>
            <a:off x="8610600" y="4461700"/>
            <a:ext cx="2513902" cy="253916"/>
          </a:xfrm>
          <a:prstGeom prst="rect">
            <a:avLst/>
          </a:prstGeom>
          <a:noFill/>
        </p:spPr>
        <p:txBody>
          <a:bodyPr wrap="square" rtlCol="0">
            <a:spAutoFit/>
          </a:bodyPr>
          <a:lstStyle/>
          <a:p>
            <a:pPr marL="144000" indent="-108000"/>
            <a:r>
              <a:rPr lang="ja-JP" altLang="en-US" sz="1050" dirty="0">
                <a:latin typeface="ＭＳ Ｐゴシック" pitchFamily="50" charset="-128"/>
                <a:ea typeface="ＭＳ Ｐゴシック" pitchFamily="50" charset="-128"/>
              </a:rPr>
              <a:t>＜イメージ図（検討中）＞</a:t>
            </a:r>
            <a:endParaRPr lang="en-US" altLang="ja-JP" sz="1050" dirty="0">
              <a:latin typeface="ＭＳ Ｐゴシック" pitchFamily="50" charset="-128"/>
              <a:ea typeface="ＭＳ Ｐゴシック" pitchFamily="50" charset="-128"/>
            </a:endParaRPr>
          </a:p>
        </p:txBody>
      </p:sp>
      <p:sp>
        <p:nvSpPr>
          <p:cNvPr id="47" name="スライド番号プレースホルダ 46"/>
          <p:cNvSpPr>
            <a:spLocks noGrp="1"/>
          </p:cNvSpPr>
          <p:nvPr>
            <p:ph type="sldNum" sz="quarter" idx="12"/>
          </p:nvPr>
        </p:nvSpPr>
        <p:spPr/>
        <p:txBody>
          <a:bodyPr/>
          <a:lstStyle/>
          <a:p>
            <a:fld id="{37EF5067-3AB7-4642-9103-42CBD40CC6D9}" type="slidenum">
              <a:rPr kumimoji="1" lang="ja-JP" altLang="en-US" smtClean="0"/>
              <a:pPr/>
              <a:t>64</a:t>
            </a:fld>
            <a:endParaRPr kumimoji="1" lang="ja-JP" altLang="en-US" dirty="0"/>
          </a:p>
        </p:txBody>
      </p:sp>
      <p:pic>
        <p:nvPicPr>
          <p:cNvPr id="50" name="図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5160" y="4972978"/>
            <a:ext cx="2156654" cy="1435816"/>
          </a:xfrm>
          <a:prstGeom prst="rect">
            <a:avLst/>
          </a:prstGeom>
          <a:ln>
            <a:solidFill>
              <a:srgbClr val="FF0000"/>
            </a:solidFill>
          </a:ln>
          <a:effectLst>
            <a:softEdge rad="31750"/>
          </a:effectLst>
        </p:spPr>
      </p:pic>
    </p:spTree>
    <p:extLst>
      <p:ext uri="{BB962C8B-B14F-4D97-AF65-F5344CB8AC3E}">
        <p14:creationId xmlns:p14="http://schemas.microsoft.com/office/powerpoint/2010/main" val="39731198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③公園エントランスエリア等</a:t>
            </a:r>
            <a:endParaRPr lang="en-US" altLang="ja-JP" sz="2000" b="1" dirty="0">
              <a:solidFill>
                <a:schemeClr val="bg1"/>
              </a:solidFill>
              <a:latin typeface="ＭＳ ゴシック" pitchFamily="49" charset="-128"/>
              <a:ea typeface="ＭＳ ゴシック" pitchFamily="49" charset="-128"/>
            </a:endParaRPr>
          </a:p>
        </p:txBody>
      </p:sp>
      <p:sp>
        <p:nvSpPr>
          <p:cNvPr id="45" name="正方形/長方形 44"/>
          <p:cNvSpPr/>
          <p:nvPr/>
        </p:nvSpPr>
        <p:spPr>
          <a:xfrm>
            <a:off x="4423172" y="629077"/>
            <a:ext cx="6589258" cy="59894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正方形/長方形 48"/>
          <p:cNvSpPr/>
          <p:nvPr/>
        </p:nvSpPr>
        <p:spPr>
          <a:xfrm>
            <a:off x="1212200" y="627581"/>
            <a:ext cx="2783682" cy="59909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正方形/長方形 58"/>
          <p:cNvSpPr/>
          <p:nvPr/>
        </p:nvSpPr>
        <p:spPr>
          <a:xfrm>
            <a:off x="4420731" y="621799"/>
            <a:ext cx="1836000" cy="26334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取組後～将来像</a:t>
            </a:r>
            <a:endParaRPr lang="ja-JP" altLang="en-US" sz="1200" b="1" dirty="0"/>
          </a:p>
        </p:txBody>
      </p:sp>
      <p:sp>
        <p:nvSpPr>
          <p:cNvPr id="218" name="右矢印 217"/>
          <p:cNvSpPr/>
          <p:nvPr/>
        </p:nvSpPr>
        <p:spPr>
          <a:xfrm>
            <a:off x="4090251" y="2773130"/>
            <a:ext cx="268982"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 name="テキスト ボックス 109"/>
          <p:cNvSpPr txBox="1"/>
          <p:nvPr/>
        </p:nvSpPr>
        <p:spPr>
          <a:xfrm>
            <a:off x="4415166" y="870319"/>
            <a:ext cx="6938634" cy="1146468"/>
          </a:xfrm>
          <a:prstGeom prst="rect">
            <a:avLst/>
          </a:prstGeom>
          <a:noFill/>
        </p:spPr>
        <p:txBody>
          <a:bodyPr wrap="square" rtlCol="0">
            <a:spAutoFit/>
          </a:bodyPr>
          <a:lstStyle/>
          <a:p>
            <a:pPr marL="72000" indent="-72000">
              <a:spcAft>
                <a:spcPts val="300"/>
              </a:spcAft>
            </a:pPr>
            <a:r>
              <a:rPr lang="en-US" altLang="ja-JP" sz="1100" dirty="0" smtClean="0">
                <a:latin typeface="ＭＳ Ｐゴシック" pitchFamily="50" charset="-128"/>
                <a:ea typeface="ＭＳ Ｐゴシック" pitchFamily="50" charset="-128"/>
              </a:rPr>
              <a:t>【</a:t>
            </a:r>
            <a:r>
              <a:rPr lang="ja-JP" altLang="en-US" sz="1100" dirty="0" smtClean="0">
                <a:latin typeface="ＭＳ Ｐゴシック" pitchFamily="50" charset="-128"/>
                <a:ea typeface="ＭＳ Ｐゴシック" pitchFamily="50" charset="-128"/>
              </a:rPr>
              <a:t>エントランスエリア（てんしば）</a:t>
            </a:r>
            <a:r>
              <a:rPr lang="en-US" altLang="ja-JP" sz="1100" dirty="0" smtClean="0">
                <a:latin typeface="ＭＳ Ｐゴシック" pitchFamily="50" charset="-128"/>
                <a:ea typeface="ＭＳ Ｐゴシック" pitchFamily="50" charset="-128"/>
              </a:rPr>
              <a:t>】</a:t>
            </a:r>
            <a:r>
              <a:rPr lang="ja-JP" altLang="en-US" sz="1100" dirty="0" smtClean="0">
                <a:latin typeface="ＭＳ Ｐゴシック" pitchFamily="50" charset="-128"/>
                <a:ea typeface="ＭＳ Ｐゴシック" pitchFamily="50" charset="-128"/>
              </a:rPr>
              <a:t>（</a:t>
            </a:r>
            <a:r>
              <a:rPr lang="en-US" altLang="ja-JP" sz="1100" dirty="0" smtClean="0">
                <a:latin typeface="ＭＳ Ｐゴシック" pitchFamily="50" charset="-128"/>
                <a:ea typeface="ＭＳ Ｐゴシック" pitchFamily="50" charset="-128"/>
              </a:rPr>
              <a:t>2015.10 </a:t>
            </a:r>
            <a:r>
              <a:rPr lang="ja-JP" altLang="en-US" sz="1100" dirty="0" smtClean="0">
                <a:latin typeface="ＭＳ Ｐゴシック" pitchFamily="50" charset="-128"/>
                <a:ea typeface="ＭＳ Ｐゴシック" pitchFamily="50" charset="-128"/>
              </a:rPr>
              <a:t>リニューアルオープン）</a:t>
            </a:r>
            <a:endParaRPr lang="en-US" altLang="ja-JP" sz="1100" dirty="0">
              <a:latin typeface="ＭＳ Ｐゴシック" pitchFamily="50" charset="-128"/>
              <a:ea typeface="ＭＳ Ｐゴシック" pitchFamily="50" charset="-128"/>
            </a:endParaRPr>
          </a:p>
          <a:p>
            <a:pPr marL="108000" indent="-72000"/>
            <a:r>
              <a:rPr lang="ja-JP" altLang="en-US" sz="1100" dirty="0" smtClean="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中心に大規模な芝生広場（約</a:t>
            </a:r>
            <a:r>
              <a:rPr lang="en-US" altLang="ja-JP" sz="1100" dirty="0">
                <a:latin typeface="ＭＳ Ｐ明朝" pitchFamily="18" charset="-128"/>
                <a:ea typeface="ＭＳ Ｐ明朝" pitchFamily="18" charset="-128"/>
              </a:rPr>
              <a:t>7,000</a:t>
            </a:r>
            <a:r>
              <a:rPr lang="ja-JP" altLang="ja-JP" sz="1100" dirty="0">
                <a:latin typeface="ＭＳ Ｐ明朝" pitchFamily="18" charset="-128"/>
                <a:ea typeface="ＭＳ Ｐ明朝" pitchFamily="18" charset="-128"/>
              </a:rPr>
              <a:t>㎡）を整備するなど、シンボル性の高い景観を</a:t>
            </a:r>
            <a:r>
              <a:rPr lang="ja-JP" altLang="en-US" sz="1100" dirty="0">
                <a:latin typeface="ＭＳ Ｐ明朝" pitchFamily="18" charset="-128"/>
                <a:ea typeface="ＭＳ Ｐ明朝" pitchFamily="18" charset="-128"/>
              </a:rPr>
              <a:t>形成。</a:t>
            </a:r>
            <a:endParaRPr lang="en-US" altLang="ja-JP" sz="1100" dirty="0">
              <a:latin typeface="ＭＳ Ｐ明朝" pitchFamily="18" charset="-128"/>
              <a:ea typeface="ＭＳ Ｐ明朝" pitchFamily="18" charset="-128"/>
            </a:endParaRPr>
          </a:p>
          <a:p>
            <a:pPr marL="108000" indent="-72000"/>
            <a:r>
              <a:rPr lang="ja-JP" altLang="en-US" sz="1100" dirty="0" smtClean="0">
                <a:latin typeface="ＭＳ Ｐ明朝" pitchFamily="18" charset="-128"/>
                <a:ea typeface="ＭＳ Ｐ明朝" pitchFamily="18" charset="-128"/>
              </a:rPr>
              <a:t>・カフェ</a:t>
            </a:r>
            <a:r>
              <a:rPr lang="ja-JP" altLang="en-US" sz="1100" dirty="0">
                <a:latin typeface="ＭＳ Ｐ明朝" pitchFamily="18" charset="-128"/>
                <a:ea typeface="ＭＳ Ｐ明朝" pitchFamily="18" charset="-128"/>
              </a:rPr>
              <a:t>、レストラン、ランニングステーション、子どもの遊び場、フットサルコート、ドッグラン、物販店舗などを導入。</a:t>
            </a:r>
            <a:endParaRPr lang="en-US" altLang="ja-JP" sz="1100" dirty="0">
              <a:latin typeface="ＭＳ Ｐ明朝" pitchFamily="18" charset="-128"/>
              <a:ea typeface="ＭＳ Ｐ明朝" pitchFamily="18" charset="-128"/>
            </a:endParaRPr>
          </a:p>
          <a:p>
            <a:pPr marL="108000" indent="-72000"/>
            <a:r>
              <a:rPr lang="ja-JP" altLang="en-US"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地域と</a:t>
            </a:r>
            <a:r>
              <a:rPr lang="ja-JP" altLang="en-US" sz="1100" dirty="0">
                <a:latin typeface="ＭＳ Ｐ明朝" pitchFamily="18" charset="-128"/>
                <a:ea typeface="ＭＳ Ｐ明朝" pitchFamily="18" charset="-128"/>
              </a:rPr>
              <a:t>の</a:t>
            </a:r>
            <a:r>
              <a:rPr lang="ja-JP" altLang="ja-JP" sz="1100" dirty="0">
                <a:latin typeface="ＭＳ Ｐ明朝" pitchFamily="18" charset="-128"/>
                <a:ea typeface="ＭＳ Ｐ明朝" pitchFamily="18" charset="-128"/>
              </a:rPr>
              <a:t>連携</a:t>
            </a:r>
            <a:r>
              <a:rPr lang="ja-JP" altLang="en-US" sz="1100" dirty="0">
                <a:latin typeface="ＭＳ Ｐ明朝" pitchFamily="18" charset="-128"/>
                <a:ea typeface="ＭＳ Ｐ明朝" pitchFamily="18" charset="-128"/>
              </a:rPr>
              <a:t>イベント等により、</a:t>
            </a:r>
            <a:r>
              <a:rPr lang="ja-JP" altLang="ja-JP" sz="1100" dirty="0">
                <a:latin typeface="ＭＳ Ｐ明朝" pitchFamily="18" charset="-128"/>
                <a:ea typeface="ＭＳ Ｐ明朝" pitchFamily="18" charset="-128"/>
              </a:rPr>
              <a:t>日常的な</a:t>
            </a:r>
            <a:r>
              <a:rPr lang="ja-JP" altLang="en-US" sz="1100" dirty="0">
                <a:latin typeface="ＭＳ Ｐ明朝" pitchFamily="18" charset="-128"/>
                <a:ea typeface="ＭＳ Ｐ明朝" pitchFamily="18" charset="-128"/>
              </a:rPr>
              <a:t>集客拠点化。</a:t>
            </a:r>
            <a:endParaRPr lang="en-US" altLang="ja-JP" sz="1100" dirty="0">
              <a:latin typeface="ＭＳ Ｐ明朝" pitchFamily="18" charset="-128"/>
              <a:ea typeface="ＭＳ Ｐ明朝" pitchFamily="18" charset="-128"/>
            </a:endParaRPr>
          </a:p>
          <a:p>
            <a:pPr marL="108000" indent="-72000"/>
            <a:r>
              <a:rPr lang="ja-JP" altLang="en-US" sz="1100" dirty="0" smtClean="0">
                <a:latin typeface="ＭＳ Ｐ明朝" pitchFamily="18" charset="-128"/>
                <a:ea typeface="ＭＳ Ｐ明朝" pitchFamily="18" charset="-128"/>
              </a:rPr>
              <a:t>・バス</a:t>
            </a:r>
            <a:r>
              <a:rPr lang="ja-JP" altLang="en-US" sz="1100" dirty="0">
                <a:latin typeface="ＭＳ Ｐ明朝" pitchFamily="18" charset="-128"/>
                <a:ea typeface="ＭＳ Ｐ明朝" pitchFamily="18" charset="-128"/>
              </a:rPr>
              <a:t>待合所、国際観光案内所、外国人向けの</a:t>
            </a:r>
            <a:r>
              <a:rPr lang="ja-JP" altLang="en-US" sz="1100" dirty="0" smtClean="0">
                <a:latin typeface="ＭＳ Ｐ明朝" pitchFamily="18" charset="-128"/>
                <a:ea typeface="ＭＳ Ｐ明朝" pitchFamily="18" charset="-128"/>
              </a:rPr>
              <a:t>ゲストハウスからなる複合棟オープン（</a:t>
            </a:r>
            <a:r>
              <a:rPr lang="en-US" altLang="ja-JP" sz="1100" dirty="0" smtClean="0">
                <a:latin typeface="ＭＳ Ｐ明朝" pitchFamily="18" charset="-128"/>
                <a:ea typeface="ＭＳ Ｐ明朝" pitchFamily="18" charset="-128"/>
              </a:rPr>
              <a:t>2016.11</a:t>
            </a:r>
            <a:r>
              <a:rPr lang="ja-JP" altLang="en-US" sz="1100" dirty="0" smtClean="0">
                <a:latin typeface="ＭＳ Ｐ明朝" pitchFamily="18" charset="-128"/>
                <a:ea typeface="ＭＳ Ｐ明朝" pitchFamily="18" charset="-128"/>
              </a:rPr>
              <a:t>）</a:t>
            </a:r>
            <a:endParaRPr lang="en-US" altLang="ja-JP" sz="1100" dirty="0" smtClean="0">
              <a:latin typeface="ＭＳ Ｐ明朝" pitchFamily="18" charset="-128"/>
              <a:ea typeface="ＭＳ Ｐ明朝" pitchFamily="18" charset="-128"/>
            </a:endParaRPr>
          </a:p>
          <a:p>
            <a:pPr marL="108000" indent="-72000"/>
            <a:r>
              <a:rPr lang="ja-JP" altLang="en-US" sz="1100" dirty="0" smtClean="0">
                <a:latin typeface="ＭＳ Ｐ明朝" pitchFamily="18" charset="-128"/>
                <a:ea typeface="ＭＳ Ｐ明朝" pitchFamily="18" charset="-128"/>
              </a:rPr>
              <a:t>・エントランスエリア来</a:t>
            </a:r>
            <a:r>
              <a:rPr lang="ja-JP" altLang="en-US" sz="1100" dirty="0">
                <a:latin typeface="ＭＳ Ｐ明朝" pitchFamily="18" charset="-128"/>
                <a:ea typeface="ＭＳ Ｐ明朝" pitchFamily="18" charset="-128"/>
              </a:rPr>
              <a:t>園者数　約</a:t>
            </a:r>
            <a:r>
              <a:rPr lang="en-US" altLang="ja-JP" sz="1100" dirty="0">
                <a:latin typeface="ＭＳ Ｐ明朝" pitchFamily="18" charset="-128"/>
                <a:ea typeface="ＭＳ Ｐ明朝" pitchFamily="18" charset="-128"/>
              </a:rPr>
              <a:t>140</a:t>
            </a:r>
            <a:r>
              <a:rPr lang="ja-JP" altLang="en-US" sz="1100" dirty="0">
                <a:latin typeface="ＭＳ Ｐ明朝" pitchFamily="18" charset="-128"/>
                <a:ea typeface="ＭＳ Ｐ明朝" pitchFamily="18" charset="-128"/>
              </a:rPr>
              <a:t>万人</a:t>
            </a:r>
            <a:r>
              <a:rPr lang="ja-JP" altLang="en-US"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2013</a:t>
            </a:r>
            <a:r>
              <a:rPr lang="ja-JP" altLang="en-US" sz="1100" dirty="0" smtClean="0">
                <a:latin typeface="ＭＳ Ｐ明朝" pitchFamily="18" charset="-128"/>
                <a:ea typeface="ＭＳ Ｐ明朝" pitchFamily="18" charset="-128"/>
              </a:rPr>
              <a:t>年度） → 約</a:t>
            </a:r>
            <a:r>
              <a:rPr lang="en-US" altLang="ja-JP" sz="1100" dirty="0">
                <a:latin typeface="ＭＳ Ｐ明朝" pitchFamily="18" charset="-128"/>
                <a:ea typeface="ＭＳ Ｐ明朝" pitchFamily="18" charset="-128"/>
              </a:rPr>
              <a:t>420</a:t>
            </a:r>
            <a:r>
              <a:rPr lang="ja-JP" altLang="en-US" sz="1100" dirty="0">
                <a:latin typeface="ＭＳ Ｐ明朝" pitchFamily="18" charset="-128"/>
                <a:ea typeface="ＭＳ Ｐ明朝" pitchFamily="18" charset="-128"/>
              </a:rPr>
              <a:t>万人</a:t>
            </a:r>
            <a:r>
              <a:rPr lang="ja-JP" altLang="en-US"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2017</a:t>
            </a:r>
            <a:r>
              <a:rPr lang="ja-JP" altLang="en-US" sz="1100" dirty="0" smtClean="0">
                <a:latin typeface="ＭＳ Ｐ明朝" pitchFamily="18" charset="-128"/>
                <a:ea typeface="ＭＳ Ｐ明朝" pitchFamily="18" charset="-128"/>
              </a:rPr>
              <a:t>年度）</a:t>
            </a:r>
            <a:endParaRPr lang="ja-JP" altLang="en-US" sz="1100" dirty="0">
              <a:latin typeface="ＭＳ Ｐ明朝" pitchFamily="18" charset="-128"/>
              <a:ea typeface="ＭＳ Ｐ明朝" pitchFamily="18" charset="-128"/>
            </a:endParaRPr>
          </a:p>
        </p:txBody>
      </p:sp>
      <p:sp>
        <p:nvSpPr>
          <p:cNvPr id="89" name="テキスト ボックス 88"/>
          <p:cNvSpPr txBox="1"/>
          <p:nvPr/>
        </p:nvSpPr>
        <p:spPr>
          <a:xfrm>
            <a:off x="1226073" y="945278"/>
            <a:ext cx="2780877" cy="807913"/>
          </a:xfrm>
          <a:prstGeom prst="rect">
            <a:avLst/>
          </a:prstGeom>
          <a:noFill/>
        </p:spPr>
        <p:txBody>
          <a:bodyPr wrap="square" rtlCol="0">
            <a:spAutoFit/>
          </a:bodyPr>
          <a:lstStyle/>
          <a:p>
            <a:pPr marL="72000" indent="-72000">
              <a:spcAft>
                <a:spcPts val="300"/>
              </a:spcAft>
            </a:pPr>
            <a:r>
              <a:rPr lang="en-US" altLang="ja-JP" sz="1100" dirty="0">
                <a:latin typeface="ＭＳ Ｐゴシック" pitchFamily="50" charset="-128"/>
                <a:ea typeface="ＭＳ Ｐゴシック" pitchFamily="50" charset="-128"/>
              </a:rPr>
              <a:t>【</a:t>
            </a:r>
            <a:r>
              <a:rPr lang="ja-JP" altLang="en-US" sz="1100" dirty="0">
                <a:latin typeface="ＭＳ Ｐゴシック" pitchFamily="50" charset="-128"/>
                <a:ea typeface="ＭＳ Ｐゴシック" pitchFamily="50" charset="-128"/>
              </a:rPr>
              <a:t>茶臼山北東部エリア</a:t>
            </a:r>
            <a:r>
              <a:rPr lang="en-US" altLang="ja-JP" sz="1100" dirty="0">
                <a:latin typeface="ＭＳ Ｐゴシック" pitchFamily="50" charset="-128"/>
                <a:ea typeface="ＭＳ Ｐゴシック" pitchFamily="50" charset="-128"/>
              </a:rPr>
              <a:t>】</a:t>
            </a:r>
          </a:p>
          <a:p>
            <a:pPr marL="108000" indent="-72000"/>
            <a:r>
              <a:rPr lang="ja-JP" altLang="en-US" sz="1100" dirty="0">
                <a:latin typeface="ＭＳ Ｐ明朝" pitchFamily="18" charset="-128"/>
                <a:ea typeface="ＭＳ Ｐ明朝" pitchFamily="18" charset="-128"/>
              </a:rPr>
              <a:t>・夕陽丘、四天王寺、一心寺等北側地区との重要な結節点でありながら、長年、</a:t>
            </a:r>
            <a:r>
              <a:rPr lang="ja-JP" altLang="ja-JP" sz="1100" dirty="0">
                <a:latin typeface="ＭＳ Ｐ明朝" pitchFamily="18" charset="-128"/>
                <a:ea typeface="ＭＳ Ｐ明朝" pitchFamily="18" charset="-128"/>
              </a:rPr>
              <a:t>鋼</a:t>
            </a:r>
            <a:r>
              <a:rPr lang="ja-JP" altLang="en-US" sz="1100" dirty="0">
                <a:latin typeface="ＭＳ Ｐ明朝" pitchFamily="18" charset="-128"/>
                <a:ea typeface="ＭＳ Ｐ明朝" pitchFamily="18" charset="-128"/>
              </a:rPr>
              <a:t>板塀で閉鎖され、回遊性を遮断している。</a:t>
            </a:r>
            <a:endParaRPr lang="en-US" altLang="ja-JP" sz="1100" dirty="0">
              <a:latin typeface="ＭＳ Ｐ明朝" pitchFamily="18" charset="-128"/>
              <a:ea typeface="ＭＳ Ｐ明朝" pitchFamily="18" charset="-128"/>
            </a:endParaRPr>
          </a:p>
        </p:txBody>
      </p:sp>
      <p:sp>
        <p:nvSpPr>
          <p:cNvPr id="91" name="テキスト ボックス 90"/>
          <p:cNvSpPr txBox="1"/>
          <p:nvPr/>
        </p:nvSpPr>
        <p:spPr>
          <a:xfrm>
            <a:off x="1189778" y="4707641"/>
            <a:ext cx="2808000" cy="1831271"/>
          </a:xfrm>
          <a:prstGeom prst="rect">
            <a:avLst/>
          </a:prstGeom>
          <a:noFill/>
        </p:spPr>
        <p:txBody>
          <a:bodyPr wrap="square" rtlCol="0">
            <a:spAutoFit/>
          </a:bodyPr>
          <a:lstStyle/>
          <a:p>
            <a:pPr marL="72000" indent="-72000">
              <a:spcAft>
                <a:spcPts val="300"/>
              </a:spcAft>
            </a:pPr>
            <a:r>
              <a:rPr lang="en-US" altLang="ja-JP" sz="1200" dirty="0">
                <a:latin typeface="ＭＳ Ｐゴシック" pitchFamily="50" charset="-128"/>
                <a:ea typeface="ＭＳ Ｐゴシック" pitchFamily="50" charset="-128"/>
              </a:rPr>
              <a:t>【</a:t>
            </a:r>
            <a:r>
              <a:rPr lang="ja-JP" altLang="en-US" sz="1200" dirty="0">
                <a:latin typeface="ＭＳ Ｐゴシック" pitchFamily="50" charset="-128"/>
                <a:ea typeface="ＭＳ Ｐゴシック" pitchFamily="50" charset="-128"/>
              </a:rPr>
              <a:t>エントランスエリア</a:t>
            </a:r>
            <a:r>
              <a:rPr lang="en-US" altLang="ja-JP" sz="1200" dirty="0">
                <a:latin typeface="ＭＳ Ｐゴシック" pitchFamily="50" charset="-128"/>
                <a:ea typeface="ＭＳ Ｐゴシック" pitchFamily="50" charset="-128"/>
              </a:rPr>
              <a:t>】</a:t>
            </a:r>
          </a:p>
          <a:p>
            <a:pPr marL="108000" indent="-72000"/>
            <a:r>
              <a:rPr lang="ja-JP" altLang="en-US" sz="1200" dirty="0">
                <a:latin typeface="ＭＳ Ｐ明朝" pitchFamily="18" charset="-128"/>
                <a:ea typeface="ＭＳ Ｐ明朝" pitchFamily="18" charset="-128"/>
              </a:rPr>
              <a:t>・公園のメイン広場、動物園や美術館へのアプローチ空間でありながら</a:t>
            </a:r>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有料公園であること、</a:t>
            </a:r>
            <a:r>
              <a:rPr lang="ja-JP" altLang="en-US" sz="1200" dirty="0" smtClean="0">
                <a:latin typeface="ＭＳ Ｐ明朝" pitchFamily="18" charset="-128"/>
                <a:ea typeface="ＭＳ Ｐ明朝" pitchFamily="18" charset="-128"/>
              </a:rPr>
              <a:t>園</a:t>
            </a:r>
            <a:r>
              <a:rPr lang="ja-JP" altLang="en-US" sz="1200" dirty="0">
                <a:latin typeface="ＭＳ Ｐ明朝" pitchFamily="18" charset="-128"/>
                <a:ea typeface="ＭＳ Ｐ明朝" pitchFamily="18" charset="-128"/>
              </a:rPr>
              <a:t>路等施設は老朽化し、魅力的な飲食施設もないため、憩いの場として利用されにくい。</a:t>
            </a:r>
            <a:endParaRPr lang="en-US" altLang="ja-JP" sz="1200" dirty="0">
              <a:latin typeface="ＭＳ Ｐ明朝" pitchFamily="18" charset="-128"/>
              <a:ea typeface="ＭＳ Ｐ明朝" pitchFamily="18" charset="-128"/>
            </a:endParaRPr>
          </a:p>
          <a:p>
            <a:pPr marL="108000" indent="-72000">
              <a:spcBef>
                <a:spcPts val="300"/>
              </a:spcBef>
            </a:pPr>
            <a:r>
              <a:rPr lang="ja-JP" altLang="en-US" sz="1200" dirty="0">
                <a:latin typeface="ＭＳ Ｐ明朝" pitchFamily="18" charset="-128"/>
                <a:ea typeface="ＭＳ Ｐ明朝" pitchFamily="18" charset="-128"/>
              </a:rPr>
              <a:t>・天王寺駅ターミナルに近接しているが、アクセスルートには、公園に人を引きつける空間整備・演出・工夫がみられない。</a:t>
            </a:r>
            <a:endParaRPr lang="en-US" altLang="ja-JP" sz="1200" dirty="0">
              <a:latin typeface="ＭＳ Ｐ明朝" pitchFamily="18" charset="-128"/>
              <a:ea typeface="ＭＳ Ｐ明朝" pitchFamily="18" charset="-128"/>
            </a:endParaRPr>
          </a:p>
        </p:txBody>
      </p:sp>
      <p:sp>
        <p:nvSpPr>
          <p:cNvPr id="141" name="正方形/長方形 140"/>
          <p:cNvSpPr/>
          <p:nvPr/>
        </p:nvSpPr>
        <p:spPr>
          <a:xfrm>
            <a:off x="1212089" y="635545"/>
            <a:ext cx="1008112" cy="216024"/>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smtClean="0"/>
              <a:t>取組前</a:t>
            </a:r>
            <a:endParaRPr lang="ja-JP" altLang="en-US" sz="1200" b="1" dirty="0"/>
          </a:p>
        </p:txBody>
      </p:sp>
      <p:grpSp>
        <p:nvGrpSpPr>
          <p:cNvPr id="9" name="グループ化 91"/>
          <p:cNvGrpSpPr/>
          <p:nvPr/>
        </p:nvGrpSpPr>
        <p:grpSpPr>
          <a:xfrm>
            <a:off x="1596922" y="1757894"/>
            <a:ext cx="2088233" cy="2808312"/>
            <a:chOff x="6291914" y="2636912"/>
            <a:chExt cx="2088233" cy="2808312"/>
          </a:xfrm>
        </p:grpSpPr>
        <p:pic>
          <p:nvPicPr>
            <p:cNvPr id="93" name="ClipboardMapImage" descr="http://gis.ii.city.osaka.jp/gis/DownloadFile.ashx?imgfile=gemimg_6db9183b-6a25-4433-ad12-38f32308a714.png&amp;downloadType=imgfile&amp;isCB=1"/>
            <p:cNvPicPr/>
            <p:nvPr/>
          </p:nvPicPr>
          <p:blipFill>
            <a:blip r:embed="rId3" cstate="email"/>
            <a:srcRect/>
            <a:stretch>
              <a:fillRect/>
            </a:stretch>
          </p:blipFill>
          <p:spPr bwMode="auto">
            <a:xfrm>
              <a:off x="7113240" y="2636912"/>
              <a:ext cx="1266906" cy="598777"/>
            </a:xfrm>
            <a:prstGeom prst="rect">
              <a:avLst/>
            </a:prstGeom>
            <a:noFill/>
            <a:ln w="9525">
              <a:noFill/>
              <a:miter lim="800000"/>
              <a:headEnd/>
              <a:tailEnd/>
            </a:ln>
          </p:spPr>
        </p:pic>
        <p:grpSp>
          <p:nvGrpSpPr>
            <p:cNvPr id="10" name="グループ化 141"/>
            <p:cNvGrpSpPr/>
            <p:nvPr/>
          </p:nvGrpSpPr>
          <p:grpSpPr>
            <a:xfrm>
              <a:off x="6305351" y="2636912"/>
              <a:ext cx="2074796" cy="2808312"/>
              <a:chOff x="1726071" y="3102604"/>
              <a:chExt cx="2074796" cy="2808312"/>
            </a:xfrm>
          </p:grpSpPr>
          <p:grpSp>
            <p:nvGrpSpPr>
              <p:cNvPr id="11" name="グループ化 58"/>
              <p:cNvGrpSpPr/>
              <p:nvPr/>
            </p:nvGrpSpPr>
            <p:grpSpPr>
              <a:xfrm>
                <a:off x="1726071" y="3102604"/>
                <a:ext cx="2074796" cy="2808312"/>
                <a:chOff x="3543624" y="1201000"/>
                <a:chExt cx="2963992" cy="4011874"/>
              </a:xfrm>
            </p:grpSpPr>
            <p:grpSp>
              <p:nvGrpSpPr>
                <p:cNvPr id="12" name="グループ化 155"/>
                <p:cNvGrpSpPr/>
                <p:nvPr/>
              </p:nvGrpSpPr>
              <p:grpSpPr>
                <a:xfrm>
                  <a:off x="3543624" y="1201000"/>
                  <a:ext cx="2963992" cy="4011874"/>
                  <a:chOff x="3955662" y="-819017"/>
                  <a:chExt cx="4234274" cy="5731248"/>
                </a:xfrm>
              </p:grpSpPr>
              <p:pic>
                <p:nvPicPr>
                  <p:cNvPr id="158" name="ClipboardMapImage" descr="http://gis.ii.city.osaka.jp/gis/DownloadFile.ashx?imgfile=gemimg_8f98790f-342e-4c12-8194-ca0dc705edae.png&amp;downloadType=imgfile&amp;isCB=1"/>
                  <p:cNvPicPr/>
                  <p:nvPr/>
                </p:nvPicPr>
                <p:blipFill>
                  <a:blip r:embed="rId4" cstate="email"/>
                  <a:srcRect/>
                  <a:stretch>
                    <a:fillRect/>
                  </a:stretch>
                </p:blipFill>
                <p:spPr bwMode="auto">
                  <a:xfrm>
                    <a:off x="3970288" y="1488534"/>
                    <a:ext cx="1738654" cy="1990232"/>
                  </a:xfrm>
                  <a:prstGeom prst="rect">
                    <a:avLst/>
                  </a:prstGeom>
                  <a:noFill/>
                  <a:ln w="9525">
                    <a:noFill/>
                    <a:miter lim="800000"/>
                    <a:headEnd/>
                    <a:tailEnd/>
                  </a:ln>
                </p:spPr>
              </p:pic>
              <p:grpSp>
                <p:nvGrpSpPr>
                  <p:cNvPr id="13" name="グループ化 17"/>
                  <p:cNvGrpSpPr/>
                  <p:nvPr/>
                </p:nvGrpSpPr>
                <p:grpSpPr>
                  <a:xfrm>
                    <a:off x="3955662" y="-819017"/>
                    <a:ext cx="4234274" cy="5731248"/>
                    <a:chOff x="3955662" y="-819017"/>
                    <a:chExt cx="4234274" cy="5731248"/>
                  </a:xfrm>
                </p:grpSpPr>
                <p:pic>
                  <p:nvPicPr>
                    <p:cNvPr id="160" name="ClipboardMapImage" descr="http://gis.ii.city.osaka.jp/gis/DownloadFile.ashx?imgfile=gemimg_9acbb87a-9a03-4af4-9893-e17e622a9bd3.png&amp;downloadType=imgfile&amp;isCB=1"/>
                    <p:cNvPicPr/>
                    <p:nvPr/>
                  </p:nvPicPr>
                  <p:blipFill>
                    <a:blip r:embed="rId5" cstate="email"/>
                    <a:srcRect/>
                    <a:stretch>
                      <a:fillRect/>
                    </a:stretch>
                  </p:blipFill>
                  <p:spPr bwMode="auto">
                    <a:xfrm>
                      <a:off x="3968842" y="2826684"/>
                      <a:ext cx="1881486" cy="1990232"/>
                    </a:xfrm>
                    <a:prstGeom prst="rect">
                      <a:avLst/>
                    </a:prstGeom>
                    <a:noFill/>
                    <a:ln w="9525">
                      <a:noFill/>
                      <a:miter lim="800000"/>
                      <a:headEnd/>
                      <a:tailEnd/>
                    </a:ln>
                  </p:spPr>
                </p:pic>
                <p:grpSp>
                  <p:nvGrpSpPr>
                    <p:cNvPr id="14" name="グループ化 13"/>
                    <p:cNvGrpSpPr/>
                    <p:nvPr/>
                  </p:nvGrpSpPr>
                  <p:grpSpPr>
                    <a:xfrm>
                      <a:off x="3955662" y="-819017"/>
                      <a:ext cx="4234274" cy="5731248"/>
                      <a:chOff x="3883654" y="-98937"/>
                      <a:chExt cx="4234274" cy="5731248"/>
                    </a:xfrm>
                  </p:grpSpPr>
                  <p:grpSp>
                    <p:nvGrpSpPr>
                      <p:cNvPr id="15" name="グループ化 10"/>
                      <p:cNvGrpSpPr/>
                      <p:nvPr/>
                    </p:nvGrpSpPr>
                    <p:grpSpPr>
                      <a:xfrm>
                        <a:off x="3901470" y="-98937"/>
                        <a:ext cx="4216458" cy="4989358"/>
                        <a:chOff x="3613438" y="1053191"/>
                        <a:chExt cx="4216458" cy="4989358"/>
                      </a:xfrm>
                    </p:grpSpPr>
                    <p:grpSp>
                      <p:nvGrpSpPr>
                        <p:cNvPr id="16" name="グループ化 8"/>
                        <p:cNvGrpSpPr/>
                        <p:nvPr/>
                      </p:nvGrpSpPr>
                      <p:grpSpPr>
                        <a:xfrm>
                          <a:off x="3613438" y="1053191"/>
                          <a:ext cx="4216456" cy="3516200"/>
                          <a:chOff x="3613438" y="1053191"/>
                          <a:chExt cx="4216456" cy="3516198"/>
                        </a:xfrm>
                      </p:grpSpPr>
                      <p:grpSp>
                        <p:nvGrpSpPr>
                          <p:cNvPr id="17" name="グループ化 6"/>
                          <p:cNvGrpSpPr/>
                          <p:nvPr/>
                        </p:nvGrpSpPr>
                        <p:grpSpPr>
                          <a:xfrm>
                            <a:off x="3627650" y="1053191"/>
                            <a:ext cx="4202244" cy="2755990"/>
                            <a:chOff x="4039446" y="2061303"/>
                            <a:chExt cx="4202244" cy="2755990"/>
                          </a:xfrm>
                        </p:grpSpPr>
                        <p:pic>
                          <p:nvPicPr>
                            <p:cNvPr id="168" name="ClipboardMapImage" descr="http://gis.ii.city.osaka.jp/gis/DownloadFile.ashx?imgfile=gemimg_965352e6-6340-4622-9fed-558981e5d70b.png&amp;downloadType=imgfile&amp;isCB=1"/>
                            <p:cNvPicPr/>
                            <p:nvPr/>
                          </p:nvPicPr>
                          <p:blipFill>
                            <a:blip r:embed="rId6" cstate="email"/>
                            <a:srcRect/>
                            <a:stretch>
                              <a:fillRect/>
                            </a:stretch>
                          </p:blipFill>
                          <p:spPr bwMode="auto">
                            <a:xfrm>
                              <a:off x="4093727" y="2061303"/>
                              <a:ext cx="3192393" cy="1269699"/>
                            </a:xfrm>
                            <a:prstGeom prst="rect">
                              <a:avLst/>
                            </a:prstGeom>
                            <a:noFill/>
                            <a:ln w="9525">
                              <a:noFill/>
                              <a:miter lim="800000"/>
                              <a:headEnd/>
                              <a:tailEnd/>
                            </a:ln>
                          </p:spPr>
                        </p:pic>
                        <p:pic>
                          <p:nvPicPr>
                            <p:cNvPr id="169" name="ClipboardMapImage" descr="http://gis.ii.city.osaka.jp/gis/DownloadFile.ashx?imgfile=gemimg_e2ac1940-f7fe-4665-98d4-e31130d36f5e.png&amp;downloadType=imgfile&amp;isCB=1"/>
                            <p:cNvPicPr/>
                            <p:nvPr/>
                          </p:nvPicPr>
                          <p:blipFill>
                            <a:blip r:embed="rId7" cstate="email"/>
                            <a:srcRect/>
                            <a:stretch>
                              <a:fillRect/>
                            </a:stretch>
                          </p:blipFill>
                          <p:spPr bwMode="auto">
                            <a:xfrm>
                              <a:off x="4039446" y="2827060"/>
                              <a:ext cx="2095916" cy="1990233"/>
                            </a:xfrm>
                            <a:prstGeom prst="rect">
                              <a:avLst/>
                            </a:prstGeom>
                            <a:noFill/>
                            <a:ln w="9525">
                              <a:noFill/>
                              <a:miter lim="800000"/>
                              <a:headEnd/>
                              <a:tailEnd/>
                            </a:ln>
                          </p:spPr>
                        </p:pic>
                        <p:pic>
                          <p:nvPicPr>
                            <p:cNvPr id="170" name="ClipboardMapImage" descr="http://gis.ii.city.osaka.jp/gis/DownloadFile.ashx?imgfile=gemimg_13b689e4-d8e9-4d66-93aa-e038c4cf0e88.png&amp;downloadType=imgfile&amp;isCB=1"/>
                            <p:cNvPicPr/>
                            <p:nvPr/>
                          </p:nvPicPr>
                          <p:blipFill>
                            <a:blip r:embed="rId8" cstate="email"/>
                            <a:srcRect/>
                            <a:stretch>
                              <a:fillRect/>
                            </a:stretch>
                          </p:blipFill>
                          <p:spPr bwMode="auto">
                            <a:xfrm>
                              <a:off x="4046691" y="2276872"/>
                              <a:ext cx="4194999" cy="1990233"/>
                            </a:xfrm>
                            <a:prstGeom prst="rect">
                              <a:avLst/>
                            </a:prstGeom>
                            <a:noFill/>
                            <a:ln w="9525">
                              <a:noFill/>
                              <a:miter lim="800000"/>
                              <a:headEnd/>
                              <a:tailEnd/>
                            </a:ln>
                          </p:spPr>
                        </p:pic>
                      </p:grpSp>
                      <p:pic>
                        <p:nvPicPr>
                          <p:cNvPr id="167" name="ClipboardMapImage" descr="http://gis.ii.city.osaka.jp/gis/DownloadFile.ashx?imgfile=gemimg_55538eea-8ba7-4dcd-8622-09b2743ed841.png&amp;downloadType=imgfile&amp;isCB=1"/>
                          <p:cNvPicPr/>
                          <p:nvPr/>
                        </p:nvPicPr>
                        <p:blipFill>
                          <a:blip r:embed="rId9" cstate="email"/>
                          <a:srcRect/>
                          <a:stretch>
                            <a:fillRect/>
                          </a:stretch>
                        </p:blipFill>
                        <p:spPr bwMode="auto">
                          <a:xfrm>
                            <a:off x="3613438" y="2669696"/>
                            <a:ext cx="4216456" cy="1899693"/>
                          </a:xfrm>
                          <a:prstGeom prst="rect">
                            <a:avLst/>
                          </a:prstGeom>
                          <a:noFill/>
                          <a:ln w="9525">
                            <a:noFill/>
                            <a:miter lim="800000"/>
                            <a:headEnd/>
                            <a:tailEnd/>
                          </a:ln>
                        </p:spPr>
                      </p:pic>
                    </p:grpSp>
                    <p:pic>
                      <p:nvPicPr>
                        <p:cNvPr id="165" name="ClipboardMapImage" descr="http://gis.ii.city.osaka.jp/gis/DownloadFile.ashx?imgfile=gemimg_64b8d3ee-6a5c-4230-9d04-e71a30a830ab.png&amp;downloadType=imgfile&amp;isCB=1"/>
                        <p:cNvPicPr/>
                        <p:nvPr/>
                      </p:nvPicPr>
                      <p:blipFill>
                        <a:blip r:embed="rId10" cstate="email"/>
                        <a:srcRect/>
                        <a:stretch>
                          <a:fillRect/>
                        </a:stretch>
                      </p:blipFill>
                      <p:spPr bwMode="auto">
                        <a:xfrm>
                          <a:off x="3613736" y="4052317"/>
                          <a:ext cx="4216160" cy="1990232"/>
                        </a:xfrm>
                        <a:prstGeom prst="rect">
                          <a:avLst/>
                        </a:prstGeom>
                        <a:noFill/>
                        <a:ln w="9525">
                          <a:noFill/>
                          <a:miter lim="800000"/>
                          <a:headEnd/>
                          <a:tailEnd/>
                        </a:ln>
                      </p:spPr>
                    </p:pic>
                  </p:grpSp>
                  <p:pic>
                    <p:nvPicPr>
                      <p:cNvPr id="163" name="ClipboardMapImage" descr="http://gis.ii.city.osaka.jp/gis/DownloadFile.ashx?imgfile=gemimg_de3ce784-4224-4d72-acac-58672047dcc5.png&amp;downloadType=imgfile&amp;isCB=1"/>
                      <p:cNvPicPr/>
                      <p:nvPr/>
                    </p:nvPicPr>
                    <p:blipFill>
                      <a:blip r:embed="rId11" cstate="email"/>
                      <a:srcRect/>
                      <a:stretch>
                        <a:fillRect/>
                      </a:stretch>
                    </p:blipFill>
                    <p:spPr bwMode="auto">
                      <a:xfrm>
                        <a:off x="3883654" y="4419860"/>
                        <a:ext cx="4234272" cy="1212451"/>
                      </a:xfrm>
                      <a:prstGeom prst="rect">
                        <a:avLst/>
                      </a:prstGeom>
                      <a:noFill/>
                      <a:ln w="9525">
                        <a:noFill/>
                        <a:miter lim="800000"/>
                        <a:headEnd/>
                        <a:tailEnd/>
                      </a:ln>
                    </p:spPr>
                  </p:pic>
                </p:grpSp>
              </p:grpSp>
            </p:grpSp>
            <p:sp>
              <p:nvSpPr>
                <p:cNvPr id="157" name="正方形/長方形 156"/>
                <p:cNvSpPr/>
                <p:nvPr/>
              </p:nvSpPr>
              <p:spPr>
                <a:xfrm rot="1020000">
                  <a:off x="4454968" y="3062156"/>
                  <a:ext cx="301804" cy="591429"/>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54" name="フリーフォーム 153"/>
              <p:cNvSpPr/>
              <p:nvPr/>
            </p:nvSpPr>
            <p:spPr>
              <a:xfrm>
                <a:off x="2462216" y="4319375"/>
                <a:ext cx="618786" cy="751562"/>
              </a:xfrm>
              <a:custGeom>
                <a:avLst/>
                <a:gdLst>
                  <a:gd name="connsiteX0" fmla="*/ 453442 w 618786"/>
                  <a:gd name="connsiteY0" fmla="*/ 731520 h 751562"/>
                  <a:gd name="connsiteX1" fmla="*/ 513567 w 618786"/>
                  <a:gd name="connsiteY1" fmla="*/ 746552 h 751562"/>
                  <a:gd name="connsiteX2" fmla="*/ 618786 w 618786"/>
                  <a:gd name="connsiteY2" fmla="*/ 263047 h 751562"/>
                  <a:gd name="connsiteX3" fmla="*/ 460958 w 618786"/>
                  <a:gd name="connsiteY3" fmla="*/ 245511 h 751562"/>
                  <a:gd name="connsiteX4" fmla="*/ 453442 w 618786"/>
                  <a:gd name="connsiteY4" fmla="*/ 227974 h 751562"/>
                  <a:gd name="connsiteX5" fmla="*/ 335697 w 618786"/>
                  <a:gd name="connsiteY5" fmla="*/ 212943 h 751562"/>
                  <a:gd name="connsiteX6" fmla="*/ 395822 w 618786"/>
                  <a:gd name="connsiteY6" fmla="*/ 0 h 751562"/>
                  <a:gd name="connsiteX7" fmla="*/ 258036 w 618786"/>
                  <a:gd name="connsiteY7" fmla="*/ 10021 h 751562"/>
                  <a:gd name="connsiteX8" fmla="*/ 255531 w 618786"/>
                  <a:gd name="connsiteY8" fmla="*/ 80167 h 751562"/>
                  <a:gd name="connsiteX9" fmla="*/ 207932 w 618786"/>
                  <a:gd name="connsiteY9" fmla="*/ 117745 h 751562"/>
                  <a:gd name="connsiteX10" fmla="*/ 82672 w 618786"/>
                  <a:gd name="connsiteY10" fmla="*/ 538620 h 751562"/>
                  <a:gd name="connsiteX11" fmla="*/ 0 w 618786"/>
                  <a:gd name="connsiteY11" fmla="*/ 538620 h 751562"/>
                  <a:gd name="connsiteX12" fmla="*/ 2505 w 618786"/>
                  <a:gd name="connsiteY12" fmla="*/ 596239 h 751562"/>
                  <a:gd name="connsiteX13" fmla="*/ 60125 w 618786"/>
                  <a:gd name="connsiteY13" fmla="*/ 668890 h 751562"/>
                  <a:gd name="connsiteX14" fmla="*/ 365760 w 618786"/>
                  <a:gd name="connsiteY14" fmla="*/ 751562 h 751562"/>
                  <a:gd name="connsiteX15" fmla="*/ 453442 w 618786"/>
                  <a:gd name="connsiteY15" fmla="*/ 731520 h 7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786" h="751562">
                    <a:moveTo>
                      <a:pt x="453442" y="731520"/>
                    </a:moveTo>
                    <a:lnTo>
                      <a:pt x="513567" y="746552"/>
                    </a:lnTo>
                    <a:lnTo>
                      <a:pt x="618786" y="263047"/>
                    </a:lnTo>
                    <a:lnTo>
                      <a:pt x="460958" y="245511"/>
                    </a:lnTo>
                    <a:lnTo>
                      <a:pt x="453442" y="227974"/>
                    </a:lnTo>
                    <a:lnTo>
                      <a:pt x="335697" y="212943"/>
                    </a:lnTo>
                    <a:lnTo>
                      <a:pt x="395822" y="0"/>
                    </a:lnTo>
                    <a:lnTo>
                      <a:pt x="258036" y="10021"/>
                    </a:lnTo>
                    <a:lnTo>
                      <a:pt x="255531" y="80167"/>
                    </a:lnTo>
                    <a:lnTo>
                      <a:pt x="207932" y="117745"/>
                    </a:lnTo>
                    <a:lnTo>
                      <a:pt x="82672" y="538620"/>
                    </a:lnTo>
                    <a:lnTo>
                      <a:pt x="0" y="538620"/>
                    </a:lnTo>
                    <a:lnTo>
                      <a:pt x="2505" y="596239"/>
                    </a:lnTo>
                    <a:lnTo>
                      <a:pt x="60125" y="668890"/>
                    </a:lnTo>
                    <a:lnTo>
                      <a:pt x="365760" y="751562"/>
                    </a:lnTo>
                    <a:lnTo>
                      <a:pt x="453442" y="731520"/>
                    </a:lnTo>
                    <a:close/>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5" name="フリーフォーム 154"/>
              <p:cNvSpPr/>
              <p:nvPr/>
            </p:nvSpPr>
            <p:spPr>
              <a:xfrm>
                <a:off x="2042810" y="3998069"/>
                <a:ext cx="282102" cy="928991"/>
              </a:xfrm>
              <a:custGeom>
                <a:avLst/>
                <a:gdLst>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0 w 1108953"/>
                  <a:gd name="connsiteY13" fmla="*/ 1853119 h 2154677"/>
                  <a:gd name="connsiteX14" fmla="*/ 1074906 w 1108953"/>
                  <a:gd name="connsiteY14" fmla="*/ 2154677 h 2154677"/>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0 w 1108953"/>
                  <a:gd name="connsiteY13" fmla="*/ 1853119 h 2154677"/>
                  <a:gd name="connsiteX14" fmla="*/ 263875 w 1108953"/>
                  <a:gd name="connsiteY14" fmla="*/ 1921112 h 2154677"/>
                  <a:gd name="connsiteX15" fmla="*/ 1074906 w 1108953"/>
                  <a:gd name="connsiteY15" fmla="*/ 2154677 h 2154677"/>
                  <a:gd name="connsiteX0" fmla="*/ 1074906 w 1108953"/>
                  <a:gd name="connsiteY0" fmla="*/ 2154677 h 2154677"/>
                  <a:gd name="connsiteX1" fmla="*/ 1108953 w 1108953"/>
                  <a:gd name="connsiteY1" fmla="*/ 2067128 h 2154677"/>
                  <a:gd name="connsiteX2" fmla="*/ 1040859 w 1108953"/>
                  <a:gd name="connsiteY2" fmla="*/ 1950396 h 2154677"/>
                  <a:gd name="connsiteX3" fmla="*/ 1094361 w 1108953"/>
                  <a:gd name="connsiteY3" fmla="*/ 1765570 h 2154677"/>
                  <a:gd name="connsiteX4" fmla="*/ 826851 w 1108953"/>
                  <a:gd name="connsiteY4" fmla="*/ 1682885 h 2154677"/>
                  <a:gd name="connsiteX5" fmla="*/ 812259 w 1108953"/>
                  <a:gd name="connsiteY5" fmla="*/ 1648838 h 2154677"/>
                  <a:gd name="connsiteX6" fmla="*/ 1045723 w 1108953"/>
                  <a:gd name="connsiteY6" fmla="*/ 836579 h 2154677"/>
                  <a:gd name="connsiteX7" fmla="*/ 948447 w 1108953"/>
                  <a:gd name="connsiteY7" fmla="*/ 758758 h 2154677"/>
                  <a:gd name="connsiteX8" fmla="*/ 953310 w 1108953"/>
                  <a:gd name="connsiteY8" fmla="*/ 481519 h 2154677"/>
                  <a:gd name="connsiteX9" fmla="*/ 928991 w 1108953"/>
                  <a:gd name="connsiteY9" fmla="*/ 423153 h 2154677"/>
                  <a:gd name="connsiteX10" fmla="*/ 938719 w 1108953"/>
                  <a:gd name="connsiteY10" fmla="*/ 301558 h 2154677"/>
                  <a:gd name="connsiteX11" fmla="*/ 997085 w 1108953"/>
                  <a:gd name="connsiteY11" fmla="*/ 63230 h 2154677"/>
                  <a:gd name="connsiteX12" fmla="*/ 535021 w 1108953"/>
                  <a:gd name="connsiteY12" fmla="*/ 0 h 2154677"/>
                  <a:gd name="connsiteX13" fmla="*/ 263875 w 1108953"/>
                  <a:gd name="connsiteY13" fmla="*/ 918002 h 2154677"/>
                  <a:gd name="connsiteX14" fmla="*/ 0 w 1108953"/>
                  <a:gd name="connsiteY14" fmla="*/ 1853119 h 2154677"/>
                  <a:gd name="connsiteX15" fmla="*/ 263875 w 1108953"/>
                  <a:gd name="connsiteY15" fmla="*/ 1921112 h 2154677"/>
                  <a:gd name="connsiteX16" fmla="*/ 1074906 w 1108953"/>
                  <a:gd name="connsiteY16" fmla="*/ 2154677 h 2154677"/>
                  <a:gd name="connsiteX0" fmla="*/ 811031 w 845078"/>
                  <a:gd name="connsiteY0" fmla="*/ 2154677 h 2154677"/>
                  <a:gd name="connsiteX1" fmla="*/ 845078 w 845078"/>
                  <a:gd name="connsiteY1" fmla="*/ 2067128 h 2154677"/>
                  <a:gd name="connsiteX2" fmla="*/ 776984 w 845078"/>
                  <a:gd name="connsiteY2" fmla="*/ 1950396 h 2154677"/>
                  <a:gd name="connsiteX3" fmla="*/ 830486 w 845078"/>
                  <a:gd name="connsiteY3" fmla="*/ 1765570 h 2154677"/>
                  <a:gd name="connsiteX4" fmla="*/ 562976 w 845078"/>
                  <a:gd name="connsiteY4" fmla="*/ 1682885 h 2154677"/>
                  <a:gd name="connsiteX5" fmla="*/ 548384 w 845078"/>
                  <a:gd name="connsiteY5" fmla="*/ 1648838 h 2154677"/>
                  <a:gd name="connsiteX6" fmla="*/ 781848 w 845078"/>
                  <a:gd name="connsiteY6" fmla="*/ 836579 h 2154677"/>
                  <a:gd name="connsiteX7" fmla="*/ 684572 w 845078"/>
                  <a:gd name="connsiteY7" fmla="*/ 758758 h 2154677"/>
                  <a:gd name="connsiteX8" fmla="*/ 689435 w 845078"/>
                  <a:gd name="connsiteY8" fmla="*/ 481519 h 2154677"/>
                  <a:gd name="connsiteX9" fmla="*/ 665116 w 845078"/>
                  <a:gd name="connsiteY9" fmla="*/ 423153 h 2154677"/>
                  <a:gd name="connsiteX10" fmla="*/ 674844 w 845078"/>
                  <a:gd name="connsiteY10" fmla="*/ 301558 h 2154677"/>
                  <a:gd name="connsiteX11" fmla="*/ 733210 w 845078"/>
                  <a:gd name="connsiteY11" fmla="*/ 63230 h 2154677"/>
                  <a:gd name="connsiteX12" fmla="*/ 271146 w 845078"/>
                  <a:gd name="connsiteY12" fmla="*/ 0 h 2154677"/>
                  <a:gd name="connsiteX13" fmla="*/ 0 w 845078"/>
                  <a:gd name="connsiteY13" fmla="*/ 918002 h 2154677"/>
                  <a:gd name="connsiteX14" fmla="*/ 0 w 845078"/>
                  <a:gd name="connsiteY14" fmla="*/ 1921112 h 2154677"/>
                  <a:gd name="connsiteX15" fmla="*/ 811031 w 845078"/>
                  <a:gd name="connsiteY15" fmla="*/ 2154677 h 2154677"/>
                  <a:gd name="connsiteX0" fmla="*/ 811031 w 845078"/>
                  <a:gd name="connsiteY0" fmla="*/ 2154677 h 2154677"/>
                  <a:gd name="connsiteX1" fmla="*/ 845078 w 845078"/>
                  <a:gd name="connsiteY1" fmla="*/ 2067128 h 2154677"/>
                  <a:gd name="connsiteX2" fmla="*/ 776984 w 845078"/>
                  <a:gd name="connsiteY2" fmla="*/ 1950396 h 2154677"/>
                  <a:gd name="connsiteX3" fmla="*/ 830486 w 845078"/>
                  <a:gd name="connsiteY3" fmla="*/ 1765570 h 2154677"/>
                  <a:gd name="connsiteX4" fmla="*/ 562976 w 845078"/>
                  <a:gd name="connsiteY4" fmla="*/ 1682885 h 2154677"/>
                  <a:gd name="connsiteX5" fmla="*/ 548384 w 845078"/>
                  <a:gd name="connsiteY5" fmla="*/ 1648838 h 2154677"/>
                  <a:gd name="connsiteX6" fmla="*/ 781848 w 845078"/>
                  <a:gd name="connsiteY6" fmla="*/ 836579 h 2154677"/>
                  <a:gd name="connsiteX7" fmla="*/ 684572 w 845078"/>
                  <a:gd name="connsiteY7" fmla="*/ 758758 h 2154677"/>
                  <a:gd name="connsiteX8" fmla="*/ 689435 w 845078"/>
                  <a:gd name="connsiteY8" fmla="*/ 481519 h 2154677"/>
                  <a:gd name="connsiteX9" fmla="*/ 665116 w 845078"/>
                  <a:gd name="connsiteY9" fmla="*/ 423153 h 2154677"/>
                  <a:gd name="connsiteX10" fmla="*/ 674844 w 845078"/>
                  <a:gd name="connsiteY10" fmla="*/ 301558 h 2154677"/>
                  <a:gd name="connsiteX11" fmla="*/ 733210 w 845078"/>
                  <a:gd name="connsiteY11" fmla="*/ 63230 h 2154677"/>
                  <a:gd name="connsiteX12" fmla="*/ 271146 w 845078"/>
                  <a:gd name="connsiteY12" fmla="*/ 0 h 2154677"/>
                  <a:gd name="connsiteX13" fmla="*/ 0 w 845078"/>
                  <a:gd name="connsiteY13" fmla="*/ 1921112 h 2154677"/>
                  <a:gd name="connsiteX14" fmla="*/ 811031 w 845078"/>
                  <a:gd name="connsiteY14" fmla="*/ 2154677 h 2154677"/>
                  <a:gd name="connsiteX0" fmla="*/ 811031 w 845078"/>
                  <a:gd name="connsiteY0" fmla="*/ 2154677 h 2154677"/>
                  <a:gd name="connsiteX1" fmla="*/ 845078 w 845078"/>
                  <a:gd name="connsiteY1" fmla="*/ 2067128 h 2154677"/>
                  <a:gd name="connsiteX2" fmla="*/ 776984 w 845078"/>
                  <a:gd name="connsiteY2" fmla="*/ 1950396 h 2154677"/>
                  <a:gd name="connsiteX3" fmla="*/ 830486 w 845078"/>
                  <a:gd name="connsiteY3" fmla="*/ 1765570 h 2154677"/>
                  <a:gd name="connsiteX4" fmla="*/ 562976 w 845078"/>
                  <a:gd name="connsiteY4" fmla="*/ 1682885 h 2154677"/>
                  <a:gd name="connsiteX5" fmla="*/ 548384 w 845078"/>
                  <a:gd name="connsiteY5" fmla="*/ 1648838 h 2154677"/>
                  <a:gd name="connsiteX6" fmla="*/ 781848 w 845078"/>
                  <a:gd name="connsiteY6" fmla="*/ 836579 h 2154677"/>
                  <a:gd name="connsiteX7" fmla="*/ 684572 w 845078"/>
                  <a:gd name="connsiteY7" fmla="*/ 758758 h 2154677"/>
                  <a:gd name="connsiteX8" fmla="*/ 689435 w 845078"/>
                  <a:gd name="connsiteY8" fmla="*/ 481519 h 2154677"/>
                  <a:gd name="connsiteX9" fmla="*/ 665116 w 845078"/>
                  <a:gd name="connsiteY9" fmla="*/ 423153 h 2154677"/>
                  <a:gd name="connsiteX10" fmla="*/ 674844 w 845078"/>
                  <a:gd name="connsiteY10" fmla="*/ 301558 h 2154677"/>
                  <a:gd name="connsiteX11" fmla="*/ 733210 w 845078"/>
                  <a:gd name="connsiteY11" fmla="*/ 63230 h 2154677"/>
                  <a:gd name="connsiteX12" fmla="*/ 271146 w 845078"/>
                  <a:gd name="connsiteY12" fmla="*/ 0 h 2154677"/>
                  <a:gd name="connsiteX13" fmla="*/ 0 w 845078"/>
                  <a:gd name="connsiteY13" fmla="*/ 1921112 h 2154677"/>
                  <a:gd name="connsiteX14" fmla="*/ 204715 w 845078"/>
                  <a:gd name="connsiteY14" fmla="*/ 1996175 h 2154677"/>
                  <a:gd name="connsiteX15" fmla="*/ 811031 w 845078"/>
                  <a:gd name="connsiteY15" fmla="*/ 2154677 h 2154677"/>
                  <a:gd name="connsiteX0" fmla="*/ 606316 w 640363"/>
                  <a:gd name="connsiteY0" fmla="*/ 2154677 h 2154677"/>
                  <a:gd name="connsiteX1" fmla="*/ 640363 w 640363"/>
                  <a:gd name="connsiteY1" fmla="*/ 2067128 h 2154677"/>
                  <a:gd name="connsiteX2" fmla="*/ 572269 w 640363"/>
                  <a:gd name="connsiteY2" fmla="*/ 1950396 h 2154677"/>
                  <a:gd name="connsiteX3" fmla="*/ 625771 w 640363"/>
                  <a:gd name="connsiteY3" fmla="*/ 1765570 h 2154677"/>
                  <a:gd name="connsiteX4" fmla="*/ 358261 w 640363"/>
                  <a:gd name="connsiteY4" fmla="*/ 1682885 h 2154677"/>
                  <a:gd name="connsiteX5" fmla="*/ 343669 w 640363"/>
                  <a:gd name="connsiteY5" fmla="*/ 1648838 h 2154677"/>
                  <a:gd name="connsiteX6" fmla="*/ 577133 w 640363"/>
                  <a:gd name="connsiteY6" fmla="*/ 836579 h 2154677"/>
                  <a:gd name="connsiteX7" fmla="*/ 479857 w 640363"/>
                  <a:gd name="connsiteY7" fmla="*/ 758758 h 2154677"/>
                  <a:gd name="connsiteX8" fmla="*/ 484720 w 640363"/>
                  <a:gd name="connsiteY8" fmla="*/ 481519 h 2154677"/>
                  <a:gd name="connsiteX9" fmla="*/ 460401 w 640363"/>
                  <a:gd name="connsiteY9" fmla="*/ 423153 h 2154677"/>
                  <a:gd name="connsiteX10" fmla="*/ 470129 w 640363"/>
                  <a:gd name="connsiteY10" fmla="*/ 301558 h 2154677"/>
                  <a:gd name="connsiteX11" fmla="*/ 528495 w 640363"/>
                  <a:gd name="connsiteY11" fmla="*/ 63230 h 2154677"/>
                  <a:gd name="connsiteX12" fmla="*/ 66431 w 640363"/>
                  <a:gd name="connsiteY12" fmla="*/ 0 h 2154677"/>
                  <a:gd name="connsiteX13" fmla="*/ 0 w 640363"/>
                  <a:gd name="connsiteY13" fmla="*/ 1996175 h 2154677"/>
                  <a:gd name="connsiteX14" fmla="*/ 606316 w 640363"/>
                  <a:gd name="connsiteY14" fmla="*/ 2154677 h 2154677"/>
                  <a:gd name="connsiteX0" fmla="*/ 66431 w 640363"/>
                  <a:gd name="connsiteY0" fmla="*/ 0 h 2154677"/>
                  <a:gd name="connsiteX1" fmla="*/ 0 w 640363"/>
                  <a:gd name="connsiteY1" fmla="*/ 1996175 h 2154677"/>
                  <a:gd name="connsiteX2" fmla="*/ 606316 w 640363"/>
                  <a:gd name="connsiteY2" fmla="*/ 2154677 h 2154677"/>
                  <a:gd name="connsiteX3" fmla="*/ 640363 w 640363"/>
                  <a:gd name="connsiteY3" fmla="*/ 2067128 h 2154677"/>
                  <a:gd name="connsiteX4" fmla="*/ 572269 w 640363"/>
                  <a:gd name="connsiteY4" fmla="*/ 1950396 h 2154677"/>
                  <a:gd name="connsiteX5" fmla="*/ 625771 w 640363"/>
                  <a:gd name="connsiteY5" fmla="*/ 1765570 h 2154677"/>
                  <a:gd name="connsiteX6" fmla="*/ 358261 w 640363"/>
                  <a:gd name="connsiteY6" fmla="*/ 1682885 h 2154677"/>
                  <a:gd name="connsiteX7" fmla="*/ 343669 w 640363"/>
                  <a:gd name="connsiteY7" fmla="*/ 1648838 h 2154677"/>
                  <a:gd name="connsiteX8" fmla="*/ 577133 w 640363"/>
                  <a:gd name="connsiteY8" fmla="*/ 836579 h 2154677"/>
                  <a:gd name="connsiteX9" fmla="*/ 479857 w 640363"/>
                  <a:gd name="connsiteY9" fmla="*/ 758758 h 2154677"/>
                  <a:gd name="connsiteX10" fmla="*/ 484720 w 640363"/>
                  <a:gd name="connsiteY10" fmla="*/ 481519 h 2154677"/>
                  <a:gd name="connsiteX11" fmla="*/ 460401 w 640363"/>
                  <a:gd name="connsiteY11" fmla="*/ 423153 h 2154677"/>
                  <a:gd name="connsiteX12" fmla="*/ 470129 w 640363"/>
                  <a:gd name="connsiteY12" fmla="*/ 301558 h 2154677"/>
                  <a:gd name="connsiteX13" fmla="*/ 528495 w 640363"/>
                  <a:gd name="connsiteY13" fmla="*/ 63230 h 2154677"/>
                  <a:gd name="connsiteX14" fmla="*/ 157871 w 640363"/>
                  <a:gd name="connsiteY14" fmla="*/ 91440 h 2154677"/>
                  <a:gd name="connsiteX0" fmla="*/ 0 w 640363"/>
                  <a:gd name="connsiteY0" fmla="*/ 1954022 h 2112524"/>
                  <a:gd name="connsiteX1" fmla="*/ 606316 w 640363"/>
                  <a:gd name="connsiteY1" fmla="*/ 2112524 h 2112524"/>
                  <a:gd name="connsiteX2" fmla="*/ 640363 w 640363"/>
                  <a:gd name="connsiteY2" fmla="*/ 2024975 h 2112524"/>
                  <a:gd name="connsiteX3" fmla="*/ 572269 w 640363"/>
                  <a:gd name="connsiteY3" fmla="*/ 1908243 h 2112524"/>
                  <a:gd name="connsiteX4" fmla="*/ 625771 w 640363"/>
                  <a:gd name="connsiteY4" fmla="*/ 1723417 h 2112524"/>
                  <a:gd name="connsiteX5" fmla="*/ 358261 w 640363"/>
                  <a:gd name="connsiteY5" fmla="*/ 1640732 h 2112524"/>
                  <a:gd name="connsiteX6" fmla="*/ 343669 w 640363"/>
                  <a:gd name="connsiteY6" fmla="*/ 1606685 h 2112524"/>
                  <a:gd name="connsiteX7" fmla="*/ 577133 w 640363"/>
                  <a:gd name="connsiteY7" fmla="*/ 794426 h 2112524"/>
                  <a:gd name="connsiteX8" fmla="*/ 479857 w 640363"/>
                  <a:gd name="connsiteY8" fmla="*/ 716605 h 2112524"/>
                  <a:gd name="connsiteX9" fmla="*/ 484720 w 640363"/>
                  <a:gd name="connsiteY9" fmla="*/ 439366 h 2112524"/>
                  <a:gd name="connsiteX10" fmla="*/ 460401 w 640363"/>
                  <a:gd name="connsiteY10" fmla="*/ 381000 h 2112524"/>
                  <a:gd name="connsiteX11" fmla="*/ 470129 w 640363"/>
                  <a:gd name="connsiteY11" fmla="*/ 259405 h 2112524"/>
                  <a:gd name="connsiteX12" fmla="*/ 528495 w 640363"/>
                  <a:gd name="connsiteY12" fmla="*/ 21077 h 2112524"/>
                  <a:gd name="connsiteX13" fmla="*/ 157871 w 640363"/>
                  <a:gd name="connsiteY13" fmla="*/ 49287 h 2112524"/>
                  <a:gd name="connsiteX0" fmla="*/ 0 w 640363"/>
                  <a:gd name="connsiteY0" fmla="*/ 1983053 h 2141555"/>
                  <a:gd name="connsiteX1" fmla="*/ 606316 w 640363"/>
                  <a:gd name="connsiteY1" fmla="*/ 2141555 h 2141555"/>
                  <a:gd name="connsiteX2" fmla="*/ 640363 w 640363"/>
                  <a:gd name="connsiteY2" fmla="*/ 2054006 h 2141555"/>
                  <a:gd name="connsiteX3" fmla="*/ 572269 w 640363"/>
                  <a:gd name="connsiteY3" fmla="*/ 1937274 h 2141555"/>
                  <a:gd name="connsiteX4" fmla="*/ 625771 w 640363"/>
                  <a:gd name="connsiteY4" fmla="*/ 1752448 h 2141555"/>
                  <a:gd name="connsiteX5" fmla="*/ 358261 w 640363"/>
                  <a:gd name="connsiteY5" fmla="*/ 1669763 h 2141555"/>
                  <a:gd name="connsiteX6" fmla="*/ 343669 w 640363"/>
                  <a:gd name="connsiteY6" fmla="*/ 1635716 h 2141555"/>
                  <a:gd name="connsiteX7" fmla="*/ 577133 w 640363"/>
                  <a:gd name="connsiteY7" fmla="*/ 823457 h 2141555"/>
                  <a:gd name="connsiteX8" fmla="*/ 479857 w 640363"/>
                  <a:gd name="connsiteY8" fmla="*/ 745636 h 2141555"/>
                  <a:gd name="connsiteX9" fmla="*/ 484720 w 640363"/>
                  <a:gd name="connsiteY9" fmla="*/ 468397 h 2141555"/>
                  <a:gd name="connsiteX10" fmla="*/ 460401 w 640363"/>
                  <a:gd name="connsiteY10" fmla="*/ 410031 h 2141555"/>
                  <a:gd name="connsiteX11" fmla="*/ 470129 w 640363"/>
                  <a:gd name="connsiteY11" fmla="*/ 288436 h 2141555"/>
                  <a:gd name="connsiteX12" fmla="*/ 528495 w 640363"/>
                  <a:gd name="connsiteY12" fmla="*/ 50108 h 2141555"/>
                  <a:gd name="connsiteX13" fmla="*/ 85502 w 640363"/>
                  <a:gd name="connsiteY13" fmla="*/ 0 h 2141555"/>
                  <a:gd name="connsiteX0" fmla="*/ 0 w 640363"/>
                  <a:gd name="connsiteY0" fmla="*/ 1932945 h 2091447"/>
                  <a:gd name="connsiteX1" fmla="*/ 606316 w 640363"/>
                  <a:gd name="connsiteY1" fmla="*/ 2091447 h 2091447"/>
                  <a:gd name="connsiteX2" fmla="*/ 640363 w 640363"/>
                  <a:gd name="connsiteY2" fmla="*/ 2003898 h 2091447"/>
                  <a:gd name="connsiteX3" fmla="*/ 572269 w 640363"/>
                  <a:gd name="connsiteY3" fmla="*/ 1887166 h 2091447"/>
                  <a:gd name="connsiteX4" fmla="*/ 625771 w 640363"/>
                  <a:gd name="connsiteY4" fmla="*/ 1702340 h 2091447"/>
                  <a:gd name="connsiteX5" fmla="*/ 358261 w 640363"/>
                  <a:gd name="connsiteY5" fmla="*/ 1619655 h 2091447"/>
                  <a:gd name="connsiteX6" fmla="*/ 343669 w 640363"/>
                  <a:gd name="connsiteY6" fmla="*/ 1585608 h 2091447"/>
                  <a:gd name="connsiteX7" fmla="*/ 577133 w 640363"/>
                  <a:gd name="connsiteY7" fmla="*/ 773349 h 2091447"/>
                  <a:gd name="connsiteX8" fmla="*/ 479857 w 640363"/>
                  <a:gd name="connsiteY8" fmla="*/ 695528 h 2091447"/>
                  <a:gd name="connsiteX9" fmla="*/ 484720 w 640363"/>
                  <a:gd name="connsiteY9" fmla="*/ 418289 h 2091447"/>
                  <a:gd name="connsiteX10" fmla="*/ 460401 w 640363"/>
                  <a:gd name="connsiteY10" fmla="*/ 359923 h 2091447"/>
                  <a:gd name="connsiteX11" fmla="*/ 470129 w 640363"/>
                  <a:gd name="connsiteY11" fmla="*/ 238328 h 2091447"/>
                  <a:gd name="connsiteX12" fmla="*/ 528495 w 640363"/>
                  <a:gd name="connsiteY12" fmla="*/ 0 h 2091447"/>
                  <a:gd name="connsiteX0" fmla="*/ 262647 w 296694"/>
                  <a:gd name="connsiteY0" fmla="*/ 2091447 h 2091447"/>
                  <a:gd name="connsiteX1" fmla="*/ 296694 w 296694"/>
                  <a:gd name="connsiteY1" fmla="*/ 2003898 h 2091447"/>
                  <a:gd name="connsiteX2" fmla="*/ 228600 w 296694"/>
                  <a:gd name="connsiteY2" fmla="*/ 1887166 h 2091447"/>
                  <a:gd name="connsiteX3" fmla="*/ 282102 w 296694"/>
                  <a:gd name="connsiteY3" fmla="*/ 1702340 h 2091447"/>
                  <a:gd name="connsiteX4" fmla="*/ 14592 w 296694"/>
                  <a:gd name="connsiteY4" fmla="*/ 1619655 h 2091447"/>
                  <a:gd name="connsiteX5" fmla="*/ 0 w 296694"/>
                  <a:gd name="connsiteY5" fmla="*/ 1585608 h 2091447"/>
                  <a:gd name="connsiteX6" fmla="*/ 233464 w 296694"/>
                  <a:gd name="connsiteY6" fmla="*/ 773349 h 2091447"/>
                  <a:gd name="connsiteX7" fmla="*/ 136188 w 296694"/>
                  <a:gd name="connsiteY7" fmla="*/ 695528 h 2091447"/>
                  <a:gd name="connsiteX8" fmla="*/ 141051 w 296694"/>
                  <a:gd name="connsiteY8" fmla="*/ 418289 h 2091447"/>
                  <a:gd name="connsiteX9" fmla="*/ 116732 w 296694"/>
                  <a:gd name="connsiteY9" fmla="*/ 359923 h 2091447"/>
                  <a:gd name="connsiteX10" fmla="*/ 126460 w 296694"/>
                  <a:gd name="connsiteY10" fmla="*/ 238328 h 2091447"/>
                  <a:gd name="connsiteX11" fmla="*/ 184826 w 296694"/>
                  <a:gd name="connsiteY11" fmla="*/ 0 h 2091447"/>
                  <a:gd name="connsiteX0" fmla="*/ 262647 w 296694"/>
                  <a:gd name="connsiteY0" fmla="*/ 1853119 h 1853119"/>
                  <a:gd name="connsiteX1" fmla="*/ 296694 w 296694"/>
                  <a:gd name="connsiteY1" fmla="*/ 1765570 h 1853119"/>
                  <a:gd name="connsiteX2" fmla="*/ 228600 w 296694"/>
                  <a:gd name="connsiteY2" fmla="*/ 1648838 h 1853119"/>
                  <a:gd name="connsiteX3" fmla="*/ 282102 w 296694"/>
                  <a:gd name="connsiteY3" fmla="*/ 1464012 h 1853119"/>
                  <a:gd name="connsiteX4" fmla="*/ 14592 w 296694"/>
                  <a:gd name="connsiteY4" fmla="*/ 1381327 h 1853119"/>
                  <a:gd name="connsiteX5" fmla="*/ 0 w 296694"/>
                  <a:gd name="connsiteY5" fmla="*/ 1347280 h 1853119"/>
                  <a:gd name="connsiteX6" fmla="*/ 233464 w 296694"/>
                  <a:gd name="connsiteY6" fmla="*/ 535021 h 1853119"/>
                  <a:gd name="connsiteX7" fmla="*/ 136188 w 296694"/>
                  <a:gd name="connsiteY7" fmla="*/ 457200 h 1853119"/>
                  <a:gd name="connsiteX8" fmla="*/ 141051 w 296694"/>
                  <a:gd name="connsiteY8" fmla="*/ 179961 h 1853119"/>
                  <a:gd name="connsiteX9" fmla="*/ 116732 w 296694"/>
                  <a:gd name="connsiteY9" fmla="*/ 121595 h 1853119"/>
                  <a:gd name="connsiteX10" fmla="*/ 126460 w 296694"/>
                  <a:gd name="connsiteY10" fmla="*/ 0 h 1853119"/>
                  <a:gd name="connsiteX0" fmla="*/ 262647 w 296694"/>
                  <a:gd name="connsiteY0" fmla="*/ 1731524 h 1731524"/>
                  <a:gd name="connsiteX1" fmla="*/ 296694 w 296694"/>
                  <a:gd name="connsiteY1" fmla="*/ 1643975 h 1731524"/>
                  <a:gd name="connsiteX2" fmla="*/ 228600 w 296694"/>
                  <a:gd name="connsiteY2" fmla="*/ 1527243 h 1731524"/>
                  <a:gd name="connsiteX3" fmla="*/ 282102 w 296694"/>
                  <a:gd name="connsiteY3" fmla="*/ 1342417 h 1731524"/>
                  <a:gd name="connsiteX4" fmla="*/ 14592 w 296694"/>
                  <a:gd name="connsiteY4" fmla="*/ 1259732 h 1731524"/>
                  <a:gd name="connsiteX5" fmla="*/ 0 w 296694"/>
                  <a:gd name="connsiteY5" fmla="*/ 1225685 h 1731524"/>
                  <a:gd name="connsiteX6" fmla="*/ 233464 w 296694"/>
                  <a:gd name="connsiteY6" fmla="*/ 413426 h 1731524"/>
                  <a:gd name="connsiteX7" fmla="*/ 136188 w 296694"/>
                  <a:gd name="connsiteY7" fmla="*/ 335605 h 1731524"/>
                  <a:gd name="connsiteX8" fmla="*/ 141051 w 296694"/>
                  <a:gd name="connsiteY8" fmla="*/ 58366 h 1731524"/>
                  <a:gd name="connsiteX9" fmla="*/ 116732 w 296694"/>
                  <a:gd name="connsiteY9" fmla="*/ 0 h 1731524"/>
                  <a:gd name="connsiteX0" fmla="*/ 262647 w 296694"/>
                  <a:gd name="connsiteY0" fmla="*/ 1673158 h 1673158"/>
                  <a:gd name="connsiteX1" fmla="*/ 296694 w 296694"/>
                  <a:gd name="connsiteY1" fmla="*/ 1585609 h 1673158"/>
                  <a:gd name="connsiteX2" fmla="*/ 228600 w 296694"/>
                  <a:gd name="connsiteY2" fmla="*/ 1468877 h 1673158"/>
                  <a:gd name="connsiteX3" fmla="*/ 282102 w 296694"/>
                  <a:gd name="connsiteY3" fmla="*/ 1284051 h 1673158"/>
                  <a:gd name="connsiteX4" fmla="*/ 14592 w 296694"/>
                  <a:gd name="connsiteY4" fmla="*/ 1201366 h 1673158"/>
                  <a:gd name="connsiteX5" fmla="*/ 0 w 296694"/>
                  <a:gd name="connsiteY5" fmla="*/ 1167319 h 1673158"/>
                  <a:gd name="connsiteX6" fmla="*/ 233464 w 296694"/>
                  <a:gd name="connsiteY6" fmla="*/ 355060 h 1673158"/>
                  <a:gd name="connsiteX7" fmla="*/ 136188 w 296694"/>
                  <a:gd name="connsiteY7" fmla="*/ 277239 h 1673158"/>
                  <a:gd name="connsiteX8" fmla="*/ 141051 w 296694"/>
                  <a:gd name="connsiteY8" fmla="*/ 0 h 1673158"/>
                  <a:gd name="connsiteX0" fmla="*/ 262647 w 296694"/>
                  <a:gd name="connsiteY0" fmla="*/ 1395919 h 1395919"/>
                  <a:gd name="connsiteX1" fmla="*/ 296694 w 296694"/>
                  <a:gd name="connsiteY1" fmla="*/ 1308370 h 1395919"/>
                  <a:gd name="connsiteX2" fmla="*/ 228600 w 296694"/>
                  <a:gd name="connsiteY2" fmla="*/ 1191638 h 1395919"/>
                  <a:gd name="connsiteX3" fmla="*/ 282102 w 296694"/>
                  <a:gd name="connsiteY3" fmla="*/ 1006812 h 1395919"/>
                  <a:gd name="connsiteX4" fmla="*/ 14592 w 296694"/>
                  <a:gd name="connsiteY4" fmla="*/ 924127 h 1395919"/>
                  <a:gd name="connsiteX5" fmla="*/ 0 w 296694"/>
                  <a:gd name="connsiteY5" fmla="*/ 890080 h 1395919"/>
                  <a:gd name="connsiteX6" fmla="*/ 233464 w 296694"/>
                  <a:gd name="connsiteY6" fmla="*/ 77821 h 1395919"/>
                  <a:gd name="connsiteX7" fmla="*/ 136188 w 296694"/>
                  <a:gd name="connsiteY7" fmla="*/ 0 h 1395919"/>
                  <a:gd name="connsiteX0" fmla="*/ 262647 w 296694"/>
                  <a:gd name="connsiteY0" fmla="*/ 1318098 h 1318098"/>
                  <a:gd name="connsiteX1" fmla="*/ 296694 w 296694"/>
                  <a:gd name="connsiteY1" fmla="*/ 1230549 h 1318098"/>
                  <a:gd name="connsiteX2" fmla="*/ 228600 w 296694"/>
                  <a:gd name="connsiteY2" fmla="*/ 1113817 h 1318098"/>
                  <a:gd name="connsiteX3" fmla="*/ 282102 w 296694"/>
                  <a:gd name="connsiteY3" fmla="*/ 928991 h 1318098"/>
                  <a:gd name="connsiteX4" fmla="*/ 14592 w 296694"/>
                  <a:gd name="connsiteY4" fmla="*/ 846306 h 1318098"/>
                  <a:gd name="connsiteX5" fmla="*/ 0 w 296694"/>
                  <a:gd name="connsiteY5" fmla="*/ 812259 h 1318098"/>
                  <a:gd name="connsiteX6" fmla="*/ 233464 w 296694"/>
                  <a:gd name="connsiteY6" fmla="*/ 0 h 1318098"/>
                  <a:gd name="connsiteX0" fmla="*/ 296694 w 296694"/>
                  <a:gd name="connsiteY0" fmla="*/ 1230549 h 1230549"/>
                  <a:gd name="connsiteX1" fmla="*/ 228600 w 296694"/>
                  <a:gd name="connsiteY1" fmla="*/ 1113817 h 1230549"/>
                  <a:gd name="connsiteX2" fmla="*/ 282102 w 296694"/>
                  <a:gd name="connsiteY2" fmla="*/ 928991 h 1230549"/>
                  <a:gd name="connsiteX3" fmla="*/ 14592 w 296694"/>
                  <a:gd name="connsiteY3" fmla="*/ 846306 h 1230549"/>
                  <a:gd name="connsiteX4" fmla="*/ 0 w 296694"/>
                  <a:gd name="connsiteY4" fmla="*/ 812259 h 1230549"/>
                  <a:gd name="connsiteX5" fmla="*/ 233464 w 296694"/>
                  <a:gd name="connsiteY5" fmla="*/ 0 h 1230549"/>
                  <a:gd name="connsiteX0" fmla="*/ 296694 w 301616"/>
                  <a:gd name="connsiteY0" fmla="*/ 1230549 h 1230549"/>
                  <a:gd name="connsiteX1" fmla="*/ 301616 w 301616"/>
                  <a:gd name="connsiteY1" fmla="*/ 1192767 h 1230549"/>
                  <a:gd name="connsiteX2" fmla="*/ 228600 w 301616"/>
                  <a:gd name="connsiteY2" fmla="*/ 1113817 h 1230549"/>
                  <a:gd name="connsiteX3" fmla="*/ 282102 w 301616"/>
                  <a:gd name="connsiteY3" fmla="*/ 928991 h 1230549"/>
                  <a:gd name="connsiteX4" fmla="*/ 14592 w 301616"/>
                  <a:gd name="connsiteY4" fmla="*/ 846306 h 1230549"/>
                  <a:gd name="connsiteX5" fmla="*/ 0 w 301616"/>
                  <a:gd name="connsiteY5" fmla="*/ 812259 h 1230549"/>
                  <a:gd name="connsiteX6" fmla="*/ 233464 w 301616"/>
                  <a:gd name="connsiteY6" fmla="*/ 0 h 1230549"/>
                  <a:gd name="connsiteX0" fmla="*/ 296694 w 296694"/>
                  <a:gd name="connsiteY0" fmla="*/ 1230549 h 1230549"/>
                  <a:gd name="connsiteX1" fmla="*/ 228600 w 296694"/>
                  <a:gd name="connsiteY1" fmla="*/ 1113817 h 1230549"/>
                  <a:gd name="connsiteX2" fmla="*/ 282102 w 296694"/>
                  <a:gd name="connsiteY2" fmla="*/ 928991 h 1230549"/>
                  <a:gd name="connsiteX3" fmla="*/ 14592 w 296694"/>
                  <a:gd name="connsiteY3" fmla="*/ 846306 h 1230549"/>
                  <a:gd name="connsiteX4" fmla="*/ 0 w 296694"/>
                  <a:gd name="connsiteY4" fmla="*/ 812259 h 1230549"/>
                  <a:gd name="connsiteX5" fmla="*/ 233464 w 296694"/>
                  <a:gd name="connsiteY5" fmla="*/ 0 h 1230549"/>
                  <a:gd name="connsiteX0" fmla="*/ 296694 w 296694"/>
                  <a:gd name="connsiteY0" fmla="*/ 1230549 h 1230549"/>
                  <a:gd name="connsiteX1" fmla="*/ 282102 w 296694"/>
                  <a:gd name="connsiteY1" fmla="*/ 928991 h 1230549"/>
                  <a:gd name="connsiteX2" fmla="*/ 14592 w 296694"/>
                  <a:gd name="connsiteY2" fmla="*/ 846306 h 1230549"/>
                  <a:gd name="connsiteX3" fmla="*/ 0 w 296694"/>
                  <a:gd name="connsiteY3" fmla="*/ 812259 h 1230549"/>
                  <a:gd name="connsiteX4" fmla="*/ 233464 w 296694"/>
                  <a:gd name="connsiteY4" fmla="*/ 0 h 1230549"/>
                  <a:gd name="connsiteX0" fmla="*/ 282102 w 282102"/>
                  <a:gd name="connsiteY0" fmla="*/ 928991 h 928991"/>
                  <a:gd name="connsiteX1" fmla="*/ 14592 w 282102"/>
                  <a:gd name="connsiteY1" fmla="*/ 846306 h 928991"/>
                  <a:gd name="connsiteX2" fmla="*/ 0 w 282102"/>
                  <a:gd name="connsiteY2" fmla="*/ 812259 h 928991"/>
                  <a:gd name="connsiteX3" fmla="*/ 233464 w 282102"/>
                  <a:gd name="connsiteY3" fmla="*/ 0 h 928991"/>
                </a:gdLst>
                <a:ahLst/>
                <a:cxnLst>
                  <a:cxn ang="0">
                    <a:pos x="connsiteX0" y="connsiteY0"/>
                  </a:cxn>
                  <a:cxn ang="0">
                    <a:pos x="connsiteX1" y="connsiteY1"/>
                  </a:cxn>
                  <a:cxn ang="0">
                    <a:pos x="connsiteX2" y="connsiteY2"/>
                  </a:cxn>
                  <a:cxn ang="0">
                    <a:pos x="connsiteX3" y="connsiteY3"/>
                  </a:cxn>
                </a:cxnLst>
                <a:rect l="l" t="t" r="r" b="b"/>
                <a:pathLst>
                  <a:path w="282102" h="928991">
                    <a:moveTo>
                      <a:pt x="282102" y="928991"/>
                    </a:moveTo>
                    <a:lnTo>
                      <a:pt x="14592" y="846306"/>
                    </a:lnTo>
                    <a:lnTo>
                      <a:pt x="0" y="812259"/>
                    </a:lnTo>
                    <a:lnTo>
                      <a:pt x="233464" y="0"/>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08" name="フリーフォーム 107"/>
            <p:cNvSpPr/>
            <p:nvPr/>
          </p:nvSpPr>
          <p:spPr>
            <a:xfrm>
              <a:off x="6319592" y="2676182"/>
              <a:ext cx="1692234" cy="2369127"/>
            </a:xfrm>
            <a:custGeom>
              <a:avLst/>
              <a:gdLst>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0 w 2232561"/>
                <a:gd name="connsiteY36" fmla="*/ 1882239 h 2369127"/>
                <a:gd name="connsiteX37" fmla="*/ 540327 w 2232561"/>
                <a:gd name="connsiteY37" fmla="*/ 0 h 2369127"/>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0 w 2232561"/>
                <a:gd name="connsiteY36" fmla="*/ 1882239 h 2369127"/>
                <a:gd name="connsiteX37" fmla="*/ 265374 w 2232561"/>
                <a:gd name="connsiteY37" fmla="*/ 952646 h 2369127"/>
                <a:gd name="connsiteX38" fmla="*/ 540327 w 2232561"/>
                <a:gd name="connsiteY38" fmla="*/ 0 h 2369127"/>
                <a:gd name="connsiteX0" fmla="*/ 540327 w 2232561"/>
                <a:gd name="connsiteY0" fmla="*/ 0 h 2369127"/>
                <a:gd name="connsiteX1" fmla="*/ 1021278 w 2232561"/>
                <a:gd name="connsiteY1" fmla="*/ 53439 h 2369127"/>
                <a:gd name="connsiteX2" fmla="*/ 967839 w 2232561"/>
                <a:gd name="connsiteY2" fmla="*/ 332509 h 2369127"/>
                <a:gd name="connsiteX3" fmla="*/ 967839 w 2232561"/>
                <a:gd name="connsiteY3" fmla="*/ 433449 h 2369127"/>
                <a:gd name="connsiteX4" fmla="*/ 991589 w 2232561"/>
                <a:gd name="connsiteY4" fmla="*/ 492826 h 2369127"/>
                <a:gd name="connsiteX5" fmla="*/ 985652 w 2232561"/>
                <a:gd name="connsiteY5" fmla="*/ 765958 h 2369127"/>
                <a:gd name="connsiteX6" fmla="*/ 1068779 w 2232561"/>
                <a:gd name="connsiteY6" fmla="*/ 843148 h 2369127"/>
                <a:gd name="connsiteX7" fmla="*/ 1110343 w 2232561"/>
                <a:gd name="connsiteY7" fmla="*/ 849086 h 2369127"/>
                <a:gd name="connsiteX8" fmla="*/ 1211283 w 2232561"/>
                <a:gd name="connsiteY8" fmla="*/ 760021 h 2369127"/>
                <a:gd name="connsiteX9" fmla="*/ 1383475 w 2232561"/>
                <a:gd name="connsiteY9" fmla="*/ 694706 h 2369127"/>
                <a:gd name="connsiteX10" fmla="*/ 1436914 w 2232561"/>
                <a:gd name="connsiteY10" fmla="*/ 564078 h 2369127"/>
                <a:gd name="connsiteX11" fmla="*/ 1638795 w 2232561"/>
                <a:gd name="connsiteY11" fmla="*/ 516577 h 2369127"/>
                <a:gd name="connsiteX12" fmla="*/ 1888176 w 2232561"/>
                <a:gd name="connsiteY12" fmla="*/ 599704 h 2369127"/>
                <a:gd name="connsiteX13" fmla="*/ 2036618 w 2232561"/>
                <a:gd name="connsiteY13" fmla="*/ 670956 h 2369127"/>
                <a:gd name="connsiteX14" fmla="*/ 2226623 w 2232561"/>
                <a:gd name="connsiteY14" fmla="*/ 676893 h 2369127"/>
                <a:gd name="connsiteX15" fmla="*/ 2232561 w 2232561"/>
                <a:gd name="connsiteY15" fmla="*/ 843148 h 2369127"/>
                <a:gd name="connsiteX16" fmla="*/ 2006930 w 2232561"/>
                <a:gd name="connsiteY16" fmla="*/ 825335 h 2369127"/>
                <a:gd name="connsiteX17" fmla="*/ 1977241 w 2232561"/>
                <a:gd name="connsiteY17" fmla="*/ 985652 h 2369127"/>
                <a:gd name="connsiteX18" fmla="*/ 1995054 w 2232561"/>
                <a:gd name="connsiteY18" fmla="*/ 1027216 h 2369127"/>
                <a:gd name="connsiteX19" fmla="*/ 2036618 w 2232561"/>
                <a:gd name="connsiteY19" fmla="*/ 1033153 h 2369127"/>
                <a:gd name="connsiteX20" fmla="*/ 2030680 w 2232561"/>
                <a:gd name="connsiteY20" fmla="*/ 1169719 h 2369127"/>
                <a:gd name="connsiteX21" fmla="*/ 1953491 w 2232561"/>
                <a:gd name="connsiteY21" fmla="*/ 1205345 h 2369127"/>
                <a:gd name="connsiteX22" fmla="*/ 1870363 w 2232561"/>
                <a:gd name="connsiteY22" fmla="*/ 1193470 h 2369127"/>
                <a:gd name="connsiteX23" fmla="*/ 1816924 w 2232561"/>
                <a:gd name="connsiteY23" fmla="*/ 1145969 h 2369127"/>
                <a:gd name="connsiteX24" fmla="*/ 1656608 w 2232561"/>
                <a:gd name="connsiteY24" fmla="*/ 1151906 h 2369127"/>
                <a:gd name="connsiteX25" fmla="*/ 1591293 w 2232561"/>
                <a:gd name="connsiteY25" fmla="*/ 1383475 h 2369127"/>
                <a:gd name="connsiteX26" fmla="*/ 1692234 w 2232561"/>
                <a:gd name="connsiteY26" fmla="*/ 1395351 h 2369127"/>
                <a:gd name="connsiteX27" fmla="*/ 1704109 w 2232561"/>
                <a:gd name="connsiteY27" fmla="*/ 1407226 h 2369127"/>
                <a:gd name="connsiteX28" fmla="*/ 1870363 w 2232561"/>
                <a:gd name="connsiteY28" fmla="*/ 1442852 h 2369127"/>
                <a:gd name="connsiteX29" fmla="*/ 1763485 w 2232561"/>
                <a:gd name="connsiteY29" fmla="*/ 1959429 h 2369127"/>
                <a:gd name="connsiteX30" fmla="*/ 2113808 w 2232561"/>
                <a:gd name="connsiteY30" fmla="*/ 2072244 h 2369127"/>
                <a:gd name="connsiteX31" fmla="*/ 2084119 w 2232561"/>
                <a:gd name="connsiteY31" fmla="*/ 2244436 h 2369127"/>
                <a:gd name="connsiteX32" fmla="*/ 2000992 w 2232561"/>
                <a:gd name="connsiteY32" fmla="*/ 2321626 h 2369127"/>
                <a:gd name="connsiteX33" fmla="*/ 1751610 w 2232561"/>
                <a:gd name="connsiteY33" fmla="*/ 2369127 h 2369127"/>
                <a:gd name="connsiteX34" fmla="*/ 1698171 w 2232561"/>
                <a:gd name="connsiteY34" fmla="*/ 2369127 h 2369127"/>
                <a:gd name="connsiteX35" fmla="*/ 1698171 w 2232561"/>
                <a:gd name="connsiteY35" fmla="*/ 2369127 h 2369127"/>
                <a:gd name="connsiteX36" fmla="*/ 279022 w 2232561"/>
                <a:gd name="connsiteY36" fmla="*/ 1962581 h 2369127"/>
                <a:gd name="connsiteX37" fmla="*/ 0 w 2232561"/>
                <a:gd name="connsiteY37" fmla="*/ 1882239 h 2369127"/>
                <a:gd name="connsiteX38" fmla="*/ 265374 w 2232561"/>
                <a:gd name="connsiteY38" fmla="*/ 952646 h 2369127"/>
                <a:gd name="connsiteX39" fmla="*/ 540327 w 2232561"/>
                <a:gd name="connsiteY39" fmla="*/ 0 h 2369127"/>
                <a:gd name="connsiteX0" fmla="*/ 274953 w 1967187"/>
                <a:gd name="connsiteY0" fmla="*/ 0 h 2369127"/>
                <a:gd name="connsiteX1" fmla="*/ 755904 w 1967187"/>
                <a:gd name="connsiteY1" fmla="*/ 53439 h 2369127"/>
                <a:gd name="connsiteX2" fmla="*/ 702465 w 1967187"/>
                <a:gd name="connsiteY2" fmla="*/ 332509 h 2369127"/>
                <a:gd name="connsiteX3" fmla="*/ 702465 w 1967187"/>
                <a:gd name="connsiteY3" fmla="*/ 433449 h 2369127"/>
                <a:gd name="connsiteX4" fmla="*/ 726215 w 1967187"/>
                <a:gd name="connsiteY4" fmla="*/ 492826 h 2369127"/>
                <a:gd name="connsiteX5" fmla="*/ 720278 w 1967187"/>
                <a:gd name="connsiteY5" fmla="*/ 765958 h 2369127"/>
                <a:gd name="connsiteX6" fmla="*/ 803405 w 1967187"/>
                <a:gd name="connsiteY6" fmla="*/ 843148 h 2369127"/>
                <a:gd name="connsiteX7" fmla="*/ 844969 w 1967187"/>
                <a:gd name="connsiteY7" fmla="*/ 849086 h 2369127"/>
                <a:gd name="connsiteX8" fmla="*/ 945909 w 1967187"/>
                <a:gd name="connsiteY8" fmla="*/ 760021 h 2369127"/>
                <a:gd name="connsiteX9" fmla="*/ 1118101 w 1967187"/>
                <a:gd name="connsiteY9" fmla="*/ 694706 h 2369127"/>
                <a:gd name="connsiteX10" fmla="*/ 1171540 w 1967187"/>
                <a:gd name="connsiteY10" fmla="*/ 564078 h 2369127"/>
                <a:gd name="connsiteX11" fmla="*/ 1373421 w 1967187"/>
                <a:gd name="connsiteY11" fmla="*/ 516577 h 2369127"/>
                <a:gd name="connsiteX12" fmla="*/ 1622802 w 1967187"/>
                <a:gd name="connsiteY12" fmla="*/ 599704 h 2369127"/>
                <a:gd name="connsiteX13" fmla="*/ 1771244 w 1967187"/>
                <a:gd name="connsiteY13" fmla="*/ 670956 h 2369127"/>
                <a:gd name="connsiteX14" fmla="*/ 1961249 w 1967187"/>
                <a:gd name="connsiteY14" fmla="*/ 676893 h 2369127"/>
                <a:gd name="connsiteX15" fmla="*/ 1967187 w 1967187"/>
                <a:gd name="connsiteY15" fmla="*/ 843148 h 2369127"/>
                <a:gd name="connsiteX16" fmla="*/ 1741556 w 1967187"/>
                <a:gd name="connsiteY16" fmla="*/ 825335 h 2369127"/>
                <a:gd name="connsiteX17" fmla="*/ 1711867 w 1967187"/>
                <a:gd name="connsiteY17" fmla="*/ 985652 h 2369127"/>
                <a:gd name="connsiteX18" fmla="*/ 1729680 w 1967187"/>
                <a:gd name="connsiteY18" fmla="*/ 1027216 h 2369127"/>
                <a:gd name="connsiteX19" fmla="*/ 1771244 w 1967187"/>
                <a:gd name="connsiteY19" fmla="*/ 1033153 h 2369127"/>
                <a:gd name="connsiteX20" fmla="*/ 1765306 w 1967187"/>
                <a:gd name="connsiteY20" fmla="*/ 1169719 h 2369127"/>
                <a:gd name="connsiteX21" fmla="*/ 1688117 w 1967187"/>
                <a:gd name="connsiteY21" fmla="*/ 1205345 h 2369127"/>
                <a:gd name="connsiteX22" fmla="*/ 1604989 w 1967187"/>
                <a:gd name="connsiteY22" fmla="*/ 1193470 h 2369127"/>
                <a:gd name="connsiteX23" fmla="*/ 1551550 w 1967187"/>
                <a:gd name="connsiteY23" fmla="*/ 1145969 h 2369127"/>
                <a:gd name="connsiteX24" fmla="*/ 1391234 w 1967187"/>
                <a:gd name="connsiteY24" fmla="*/ 1151906 h 2369127"/>
                <a:gd name="connsiteX25" fmla="*/ 1325919 w 1967187"/>
                <a:gd name="connsiteY25" fmla="*/ 1383475 h 2369127"/>
                <a:gd name="connsiteX26" fmla="*/ 1426860 w 1967187"/>
                <a:gd name="connsiteY26" fmla="*/ 1395351 h 2369127"/>
                <a:gd name="connsiteX27" fmla="*/ 1438735 w 1967187"/>
                <a:gd name="connsiteY27" fmla="*/ 1407226 h 2369127"/>
                <a:gd name="connsiteX28" fmla="*/ 1604989 w 1967187"/>
                <a:gd name="connsiteY28" fmla="*/ 1442852 h 2369127"/>
                <a:gd name="connsiteX29" fmla="*/ 1498111 w 1967187"/>
                <a:gd name="connsiteY29" fmla="*/ 1959429 h 2369127"/>
                <a:gd name="connsiteX30" fmla="*/ 1848434 w 1967187"/>
                <a:gd name="connsiteY30" fmla="*/ 2072244 h 2369127"/>
                <a:gd name="connsiteX31" fmla="*/ 1818745 w 1967187"/>
                <a:gd name="connsiteY31" fmla="*/ 2244436 h 2369127"/>
                <a:gd name="connsiteX32" fmla="*/ 1735618 w 1967187"/>
                <a:gd name="connsiteY32" fmla="*/ 2321626 h 2369127"/>
                <a:gd name="connsiteX33" fmla="*/ 1486236 w 1967187"/>
                <a:gd name="connsiteY33" fmla="*/ 2369127 h 2369127"/>
                <a:gd name="connsiteX34" fmla="*/ 1432797 w 1967187"/>
                <a:gd name="connsiteY34" fmla="*/ 2369127 h 2369127"/>
                <a:gd name="connsiteX35" fmla="*/ 1432797 w 1967187"/>
                <a:gd name="connsiteY35" fmla="*/ 2369127 h 2369127"/>
                <a:gd name="connsiteX36" fmla="*/ 13648 w 1967187"/>
                <a:gd name="connsiteY36" fmla="*/ 1962581 h 2369127"/>
                <a:gd name="connsiteX37" fmla="*/ 0 w 1967187"/>
                <a:gd name="connsiteY37" fmla="*/ 952646 h 2369127"/>
                <a:gd name="connsiteX38" fmla="*/ 274953 w 1967187"/>
                <a:gd name="connsiteY38" fmla="*/ 0 h 2369127"/>
                <a:gd name="connsiteX0" fmla="*/ 261305 w 1953539"/>
                <a:gd name="connsiteY0" fmla="*/ 0 h 2369127"/>
                <a:gd name="connsiteX1" fmla="*/ 742256 w 1953539"/>
                <a:gd name="connsiteY1" fmla="*/ 53439 h 2369127"/>
                <a:gd name="connsiteX2" fmla="*/ 688817 w 1953539"/>
                <a:gd name="connsiteY2" fmla="*/ 332509 h 2369127"/>
                <a:gd name="connsiteX3" fmla="*/ 688817 w 1953539"/>
                <a:gd name="connsiteY3" fmla="*/ 433449 h 2369127"/>
                <a:gd name="connsiteX4" fmla="*/ 712567 w 1953539"/>
                <a:gd name="connsiteY4" fmla="*/ 492826 h 2369127"/>
                <a:gd name="connsiteX5" fmla="*/ 706630 w 1953539"/>
                <a:gd name="connsiteY5" fmla="*/ 765958 h 2369127"/>
                <a:gd name="connsiteX6" fmla="*/ 789757 w 1953539"/>
                <a:gd name="connsiteY6" fmla="*/ 843148 h 2369127"/>
                <a:gd name="connsiteX7" fmla="*/ 831321 w 1953539"/>
                <a:gd name="connsiteY7" fmla="*/ 849086 h 2369127"/>
                <a:gd name="connsiteX8" fmla="*/ 932261 w 1953539"/>
                <a:gd name="connsiteY8" fmla="*/ 760021 h 2369127"/>
                <a:gd name="connsiteX9" fmla="*/ 1104453 w 1953539"/>
                <a:gd name="connsiteY9" fmla="*/ 694706 h 2369127"/>
                <a:gd name="connsiteX10" fmla="*/ 1157892 w 1953539"/>
                <a:gd name="connsiteY10" fmla="*/ 564078 h 2369127"/>
                <a:gd name="connsiteX11" fmla="*/ 1359773 w 1953539"/>
                <a:gd name="connsiteY11" fmla="*/ 516577 h 2369127"/>
                <a:gd name="connsiteX12" fmla="*/ 1609154 w 1953539"/>
                <a:gd name="connsiteY12" fmla="*/ 599704 h 2369127"/>
                <a:gd name="connsiteX13" fmla="*/ 1757596 w 1953539"/>
                <a:gd name="connsiteY13" fmla="*/ 670956 h 2369127"/>
                <a:gd name="connsiteX14" fmla="*/ 1947601 w 1953539"/>
                <a:gd name="connsiteY14" fmla="*/ 676893 h 2369127"/>
                <a:gd name="connsiteX15" fmla="*/ 1953539 w 1953539"/>
                <a:gd name="connsiteY15" fmla="*/ 843148 h 2369127"/>
                <a:gd name="connsiteX16" fmla="*/ 1727908 w 1953539"/>
                <a:gd name="connsiteY16" fmla="*/ 825335 h 2369127"/>
                <a:gd name="connsiteX17" fmla="*/ 1698219 w 1953539"/>
                <a:gd name="connsiteY17" fmla="*/ 985652 h 2369127"/>
                <a:gd name="connsiteX18" fmla="*/ 1716032 w 1953539"/>
                <a:gd name="connsiteY18" fmla="*/ 1027216 h 2369127"/>
                <a:gd name="connsiteX19" fmla="*/ 1757596 w 1953539"/>
                <a:gd name="connsiteY19" fmla="*/ 1033153 h 2369127"/>
                <a:gd name="connsiteX20" fmla="*/ 1751658 w 1953539"/>
                <a:gd name="connsiteY20" fmla="*/ 1169719 h 2369127"/>
                <a:gd name="connsiteX21" fmla="*/ 1674469 w 1953539"/>
                <a:gd name="connsiteY21" fmla="*/ 1205345 h 2369127"/>
                <a:gd name="connsiteX22" fmla="*/ 1591341 w 1953539"/>
                <a:gd name="connsiteY22" fmla="*/ 1193470 h 2369127"/>
                <a:gd name="connsiteX23" fmla="*/ 1537902 w 1953539"/>
                <a:gd name="connsiteY23" fmla="*/ 1145969 h 2369127"/>
                <a:gd name="connsiteX24" fmla="*/ 1377586 w 1953539"/>
                <a:gd name="connsiteY24" fmla="*/ 1151906 h 2369127"/>
                <a:gd name="connsiteX25" fmla="*/ 1312271 w 1953539"/>
                <a:gd name="connsiteY25" fmla="*/ 1383475 h 2369127"/>
                <a:gd name="connsiteX26" fmla="*/ 1413212 w 1953539"/>
                <a:gd name="connsiteY26" fmla="*/ 1395351 h 2369127"/>
                <a:gd name="connsiteX27" fmla="*/ 1425087 w 1953539"/>
                <a:gd name="connsiteY27" fmla="*/ 1407226 h 2369127"/>
                <a:gd name="connsiteX28" fmla="*/ 1591341 w 1953539"/>
                <a:gd name="connsiteY28" fmla="*/ 1442852 h 2369127"/>
                <a:gd name="connsiteX29" fmla="*/ 1484463 w 1953539"/>
                <a:gd name="connsiteY29" fmla="*/ 1959429 h 2369127"/>
                <a:gd name="connsiteX30" fmla="*/ 1834786 w 1953539"/>
                <a:gd name="connsiteY30" fmla="*/ 2072244 h 2369127"/>
                <a:gd name="connsiteX31" fmla="*/ 1805097 w 1953539"/>
                <a:gd name="connsiteY31" fmla="*/ 2244436 h 2369127"/>
                <a:gd name="connsiteX32" fmla="*/ 1721970 w 1953539"/>
                <a:gd name="connsiteY32" fmla="*/ 2321626 h 2369127"/>
                <a:gd name="connsiteX33" fmla="*/ 1472588 w 1953539"/>
                <a:gd name="connsiteY33" fmla="*/ 2369127 h 2369127"/>
                <a:gd name="connsiteX34" fmla="*/ 1419149 w 1953539"/>
                <a:gd name="connsiteY34" fmla="*/ 2369127 h 2369127"/>
                <a:gd name="connsiteX35" fmla="*/ 1419149 w 1953539"/>
                <a:gd name="connsiteY35" fmla="*/ 2369127 h 2369127"/>
                <a:gd name="connsiteX36" fmla="*/ 0 w 1953539"/>
                <a:gd name="connsiteY36" fmla="*/ 1962581 h 2369127"/>
                <a:gd name="connsiteX37" fmla="*/ 261305 w 1953539"/>
                <a:gd name="connsiteY37" fmla="*/ 0 h 2369127"/>
                <a:gd name="connsiteX0" fmla="*/ 261305 w 1953539"/>
                <a:gd name="connsiteY0" fmla="*/ 0 h 2369127"/>
                <a:gd name="connsiteX1" fmla="*/ 742256 w 1953539"/>
                <a:gd name="connsiteY1" fmla="*/ 53439 h 2369127"/>
                <a:gd name="connsiteX2" fmla="*/ 688817 w 1953539"/>
                <a:gd name="connsiteY2" fmla="*/ 332509 h 2369127"/>
                <a:gd name="connsiteX3" fmla="*/ 688817 w 1953539"/>
                <a:gd name="connsiteY3" fmla="*/ 433449 h 2369127"/>
                <a:gd name="connsiteX4" fmla="*/ 712567 w 1953539"/>
                <a:gd name="connsiteY4" fmla="*/ 492826 h 2369127"/>
                <a:gd name="connsiteX5" fmla="*/ 706630 w 1953539"/>
                <a:gd name="connsiteY5" fmla="*/ 765958 h 2369127"/>
                <a:gd name="connsiteX6" fmla="*/ 789757 w 1953539"/>
                <a:gd name="connsiteY6" fmla="*/ 843148 h 2369127"/>
                <a:gd name="connsiteX7" fmla="*/ 831321 w 1953539"/>
                <a:gd name="connsiteY7" fmla="*/ 849086 h 2369127"/>
                <a:gd name="connsiteX8" fmla="*/ 932261 w 1953539"/>
                <a:gd name="connsiteY8" fmla="*/ 760021 h 2369127"/>
                <a:gd name="connsiteX9" fmla="*/ 1104453 w 1953539"/>
                <a:gd name="connsiteY9" fmla="*/ 694706 h 2369127"/>
                <a:gd name="connsiteX10" fmla="*/ 1157892 w 1953539"/>
                <a:gd name="connsiteY10" fmla="*/ 564078 h 2369127"/>
                <a:gd name="connsiteX11" fmla="*/ 1359773 w 1953539"/>
                <a:gd name="connsiteY11" fmla="*/ 516577 h 2369127"/>
                <a:gd name="connsiteX12" fmla="*/ 1609154 w 1953539"/>
                <a:gd name="connsiteY12" fmla="*/ 599704 h 2369127"/>
                <a:gd name="connsiteX13" fmla="*/ 1757596 w 1953539"/>
                <a:gd name="connsiteY13" fmla="*/ 670956 h 2369127"/>
                <a:gd name="connsiteX14" fmla="*/ 1947601 w 1953539"/>
                <a:gd name="connsiteY14" fmla="*/ 676893 h 2369127"/>
                <a:gd name="connsiteX15" fmla="*/ 1953539 w 1953539"/>
                <a:gd name="connsiteY15" fmla="*/ 843148 h 2369127"/>
                <a:gd name="connsiteX16" fmla="*/ 1727908 w 1953539"/>
                <a:gd name="connsiteY16" fmla="*/ 825335 h 2369127"/>
                <a:gd name="connsiteX17" fmla="*/ 1698219 w 1953539"/>
                <a:gd name="connsiteY17" fmla="*/ 985652 h 2369127"/>
                <a:gd name="connsiteX18" fmla="*/ 1716032 w 1953539"/>
                <a:gd name="connsiteY18" fmla="*/ 1027216 h 2369127"/>
                <a:gd name="connsiteX19" fmla="*/ 1757596 w 1953539"/>
                <a:gd name="connsiteY19" fmla="*/ 1033153 h 2369127"/>
                <a:gd name="connsiteX20" fmla="*/ 1751658 w 1953539"/>
                <a:gd name="connsiteY20" fmla="*/ 1169719 h 2369127"/>
                <a:gd name="connsiteX21" fmla="*/ 1674469 w 1953539"/>
                <a:gd name="connsiteY21" fmla="*/ 1205345 h 2369127"/>
                <a:gd name="connsiteX22" fmla="*/ 1591341 w 1953539"/>
                <a:gd name="connsiteY22" fmla="*/ 1193470 h 2369127"/>
                <a:gd name="connsiteX23" fmla="*/ 1537902 w 1953539"/>
                <a:gd name="connsiteY23" fmla="*/ 1145969 h 2369127"/>
                <a:gd name="connsiteX24" fmla="*/ 1377586 w 1953539"/>
                <a:gd name="connsiteY24" fmla="*/ 1151906 h 2369127"/>
                <a:gd name="connsiteX25" fmla="*/ 1312271 w 1953539"/>
                <a:gd name="connsiteY25" fmla="*/ 1383475 h 2369127"/>
                <a:gd name="connsiteX26" fmla="*/ 1413212 w 1953539"/>
                <a:gd name="connsiteY26" fmla="*/ 1395351 h 2369127"/>
                <a:gd name="connsiteX27" fmla="*/ 1425087 w 1953539"/>
                <a:gd name="connsiteY27" fmla="*/ 1407226 h 2369127"/>
                <a:gd name="connsiteX28" fmla="*/ 1591341 w 1953539"/>
                <a:gd name="connsiteY28" fmla="*/ 1442852 h 2369127"/>
                <a:gd name="connsiteX29" fmla="*/ 1484463 w 1953539"/>
                <a:gd name="connsiteY29" fmla="*/ 1959429 h 2369127"/>
                <a:gd name="connsiteX30" fmla="*/ 1834786 w 1953539"/>
                <a:gd name="connsiteY30" fmla="*/ 2072244 h 2369127"/>
                <a:gd name="connsiteX31" fmla="*/ 1805097 w 1953539"/>
                <a:gd name="connsiteY31" fmla="*/ 2244436 h 2369127"/>
                <a:gd name="connsiteX32" fmla="*/ 1721970 w 1953539"/>
                <a:gd name="connsiteY32" fmla="*/ 2321626 h 2369127"/>
                <a:gd name="connsiteX33" fmla="*/ 1472588 w 1953539"/>
                <a:gd name="connsiteY33" fmla="*/ 2369127 h 2369127"/>
                <a:gd name="connsiteX34" fmla="*/ 1419149 w 1953539"/>
                <a:gd name="connsiteY34" fmla="*/ 2369127 h 2369127"/>
                <a:gd name="connsiteX35" fmla="*/ 1419149 w 1953539"/>
                <a:gd name="connsiteY35" fmla="*/ 2369127 h 2369127"/>
                <a:gd name="connsiteX36" fmla="*/ 204716 w 1953539"/>
                <a:gd name="connsiteY36" fmla="*/ 2030820 h 2369127"/>
                <a:gd name="connsiteX37" fmla="*/ 0 w 1953539"/>
                <a:gd name="connsiteY37" fmla="*/ 1962581 h 2369127"/>
                <a:gd name="connsiteX38" fmla="*/ 261305 w 1953539"/>
                <a:gd name="connsiteY38" fmla="*/ 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0 w 1748823"/>
                <a:gd name="connsiteY36" fmla="*/ 2030820 h 2369127"/>
                <a:gd name="connsiteX37" fmla="*/ 56589 w 1748823"/>
                <a:gd name="connsiteY37" fmla="*/ 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0 w 1748823"/>
                <a:gd name="connsiteY36" fmla="*/ 2030820 h 2369127"/>
                <a:gd name="connsiteX37" fmla="*/ 148029 w 1748823"/>
                <a:gd name="connsiteY37" fmla="*/ 9144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0 w 1748823"/>
                <a:gd name="connsiteY36" fmla="*/ 203082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25200 w 1748823"/>
                <a:gd name="connsiteY36" fmla="*/ 2048477 h 2369127"/>
                <a:gd name="connsiteX37" fmla="*/ 0 w 1748823"/>
                <a:gd name="connsiteY37" fmla="*/ 2030820 h 2369127"/>
                <a:gd name="connsiteX0" fmla="*/ 56589 w 1748823"/>
                <a:gd name="connsiteY0" fmla="*/ 0 h 2369127"/>
                <a:gd name="connsiteX1" fmla="*/ 537540 w 1748823"/>
                <a:gd name="connsiteY1" fmla="*/ 53439 h 2369127"/>
                <a:gd name="connsiteX2" fmla="*/ 484101 w 1748823"/>
                <a:gd name="connsiteY2" fmla="*/ 332509 h 2369127"/>
                <a:gd name="connsiteX3" fmla="*/ 484101 w 1748823"/>
                <a:gd name="connsiteY3" fmla="*/ 433449 h 2369127"/>
                <a:gd name="connsiteX4" fmla="*/ 507851 w 1748823"/>
                <a:gd name="connsiteY4" fmla="*/ 492826 h 2369127"/>
                <a:gd name="connsiteX5" fmla="*/ 501914 w 1748823"/>
                <a:gd name="connsiteY5" fmla="*/ 765958 h 2369127"/>
                <a:gd name="connsiteX6" fmla="*/ 585041 w 1748823"/>
                <a:gd name="connsiteY6" fmla="*/ 843148 h 2369127"/>
                <a:gd name="connsiteX7" fmla="*/ 626605 w 1748823"/>
                <a:gd name="connsiteY7" fmla="*/ 849086 h 2369127"/>
                <a:gd name="connsiteX8" fmla="*/ 727545 w 1748823"/>
                <a:gd name="connsiteY8" fmla="*/ 760021 h 2369127"/>
                <a:gd name="connsiteX9" fmla="*/ 899737 w 1748823"/>
                <a:gd name="connsiteY9" fmla="*/ 694706 h 2369127"/>
                <a:gd name="connsiteX10" fmla="*/ 953176 w 1748823"/>
                <a:gd name="connsiteY10" fmla="*/ 564078 h 2369127"/>
                <a:gd name="connsiteX11" fmla="*/ 1155057 w 1748823"/>
                <a:gd name="connsiteY11" fmla="*/ 516577 h 2369127"/>
                <a:gd name="connsiteX12" fmla="*/ 1404438 w 1748823"/>
                <a:gd name="connsiteY12" fmla="*/ 599704 h 2369127"/>
                <a:gd name="connsiteX13" fmla="*/ 1552880 w 1748823"/>
                <a:gd name="connsiteY13" fmla="*/ 670956 h 2369127"/>
                <a:gd name="connsiteX14" fmla="*/ 1742885 w 1748823"/>
                <a:gd name="connsiteY14" fmla="*/ 676893 h 2369127"/>
                <a:gd name="connsiteX15" fmla="*/ 1748823 w 1748823"/>
                <a:gd name="connsiteY15" fmla="*/ 843148 h 2369127"/>
                <a:gd name="connsiteX16" fmla="*/ 1523192 w 1748823"/>
                <a:gd name="connsiteY16" fmla="*/ 825335 h 2369127"/>
                <a:gd name="connsiteX17" fmla="*/ 1493503 w 1748823"/>
                <a:gd name="connsiteY17" fmla="*/ 985652 h 2369127"/>
                <a:gd name="connsiteX18" fmla="*/ 1511316 w 1748823"/>
                <a:gd name="connsiteY18" fmla="*/ 1027216 h 2369127"/>
                <a:gd name="connsiteX19" fmla="*/ 1552880 w 1748823"/>
                <a:gd name="connsiteY19" fmla="*/ 1033153 h 2369127"/>
                <a:gd name="connsiteX20" fmla="*/ 1546942 w 1748823"/>
                <a:gd name="connsiteY20" fmla="*/ 1169719 h 2369127"/>
                <a:gd name="connsiteX21" fmla="*/ 1469753 w 1748823"/>
                <a:gd name="connsiteY21" fmla="*/ 1205345 h 2369127"/>
                <a:gd name="connsiteX22" fmla="*/ 1386625 w 1748823"/>
                <a:gd name="connsiteY22" fmla="*/ 1193470 h 2369127"/>
                <a:gd name="connsiteX23" fmla="*/ 1333186 w 1748823"/>
                <a:gd name="connsiteY23" fmla="*/ 1145969 h 2369127"/>
                <a:gd name="connsiteX24" fmla="*/ 1172870 w 1748823"/>
                <a:gd name="connsiteY24" fmla="*/ 1151906 h 2369127"/>
                <a:gd name="connsiteX25" fmla="*/ 1107555 w 1748823"/>
                <a:gd name="connsiteY25" fmla="*/ 1383475 h 2369127"/>
                <a:gd name="connsiteX26" fmla="*/ 1208496 w 1748823"/>
                <a:gd name="connsiteY26" fmla="*/ 1395351 h 2369127"/>
                <a:gd name="connsiteX27" fmla="*/ 1220371 w 1748823"/>
                <a:gd name="connsiteY27" fmla="*/ 1407226 h 2369127"/>
                <a:gd name="connsiteX28" fmla="*/ 1386625 w 1748823"/>
                <a:gd name="connsiteY28" fmla="*/ 1442852 h 2369127"/>
                <a:gd name="connsiteX29" fmla="*/ 1279747 w 1748823"/>
                <a:gd name="connsiteY29" fmla="*/ 1959429 h 2369127"/>
                <a:gd name="connsiteX30" fmla="*/ 1630070 w 1748823"/>
                <a:gd name="connsiteY30" fmla="*/ 2072244 h 2369127"/>
                <a:gd name="connsiteX31" fmla="*/ 1600381 w 1748823"/>
                <a:gd name="connsiteY31" fmla="*/ 2244436 h 2369127"/>
                <a:gd name="connsiteX32" fmla="*/ 1517254 w 1748823"/>
                <a:gd name="connsiteY32" fmla="*/ 2321626 h 2369127"/>
                <a:gd name="connsiteX33" fmla="*/ 1267872 w 1748823"/>
                <a:gd name="connsiteY33" fmla="*/ 2369127 h 2369127"/>
                <a:gd name="connsiteX34" fmla="*/ 1214433 w 1748823"/>
                <a:gd name="connsiteY34" fmla="*/ 2369127 h 2369127"/>
                <a:gd name="connsiteX35" fmla="*/ 1214433 w 1748823"/>
                <a:gd name="connsiteY35" fmla="*/ 2369127 h 2369127"/>
                <a:gd name="connsiteX36" fmla="*/ 25200 w 1748823"/>
                <a:gd name="connsiteY36" fmla="*/ 2048477 h 2369127"/>
                <a:gd name="connsiteX37" fmla="*/ 43040 w 1748823"/>
                <a:gd name="connsiteY37" fmla="*/ 2042298 h 2369127"/>
                <a:gd name="connsiteX38" fmla="*/ 0 w 1748823"/>
                <a:gd name="connsiteY38" fmla="*/ 2030820 h 2369127"/>
                <a:gd name="connsiteX0" fmla="*/ 31389 w 1723623"/>
                <a:gd name="connsiteY0" fmla="*/ 0 h 2369127"/>
                <a:gd name="connsiteX1" fmla="*/ 512340 w 1723623"/>
                <a:gd name="connsiteY1" fmla="*/ 53439 h 2369127"/>
                <a:gd name="connsiteX2" fmla="*/ 458901 w 1723623"/>
                <a:gd name="connsiteY2" fmla="*/ 332509 h 2369127"/>
                <a:gd name="connsiteX3" fmla="*/ 458901 w 1723623"/>
                <a:gd name="connsiteY3" fmla="*/ 433449 h 2369127"/>
                <a:gd name="connsiteX4" fmla="*/ 482651 w 1723623"/>
                <a:gd name="connsiteY4" fmla="*/ 492826 h 2369127"/>
                <a:gd name="connsiteX5" fmla="*/ 476714 w 1723623"/>
                <a:gd name="connsiteY5" fmla="*/ 765958 h 2369127"/>
                <a:gd name="connsiteX6" fmla="*/ 559841 w 1723623"/>
                <a:gd name="connsiteY6" fmla="*/ 843148 h 2369127"/>
                <a:gd name="connsiteX7" fmla="*/ 601405 w 1723623"/>
                <a:gd name="connsiteY7" fmla="*/ 849086 h 2369127"/>
                <a:gd name="connsiteX8" fmla="*/ 702345 w 1723623"/>
                <a:gd name="connsiteY8" fmla="*/ 760021 h 2369127"/>
                <a:gd name="connsiteX9" fmla="*/ 874537 w 1723623"/>
                <a:gd name="connsiteY9" fmla="*/ 694706 h 2369127"/>
                <a:gd name="connsiteX10" fmla="*/ 927976 w 1723623"/>
                <a:gd name="connsiteY10" fmla="*/ 564078 h 2369127"/>
                <a:gd name="connsiteX11" fmla="*/ 1129857 w 1723623"/>
                <a:gd name="connsiteY11" fmla="*/ 516577 h 2369127"/>
                <a:gd name="connsiteX12" fmla="*/ 1379238 w 1723623"/>
                <a:gd name="connsiteY12" fmla="*/ 599704 h 2369127"/>
                <a:gd name="connsiteX13" fmla="*/ 1527680 w 1723623"/>
                <a:gd name="connsiteY13" fmla="*/ 670956 h 2369127"/>
                <a:gd name="connsiteX14" fmla="*/ 1717685 w 1723623"/>
                <a:gd name="connsiteY14" fmla="*/ 676893 h 2369127"/>
                <a:gd name="connsiteX15" fmla="*/ 1723623 w 1723623"/>
                <a:gd name="connsiteY15" fmla="*/ 843148 h 2369127"/>
                <a:gd name="connsiteX16" fmla="*/ 1497992 w 1723623"/>
                <a:gd name="connsiteY16" fmla="*/ 825335 h 2369127"/>
                <a:gd name="connsiteX17" fmla="*/ 1468303 w 1723623"/>
                <a:gd name="connsiteY17" fmla="*/ 985652 h 2369127"/>
                <a:gd name="connsiteX18" fmla="*/ 1486116 w 1723623"/>
                <a:gd name="connsiteY18" fmla="*/ 1027216 h 2369127"/>
                <a:gd name="connsiteX19" fmla="*/ 1527680 w 1723623"/>
                <a:gd name="connsiteY19" fmla="*/ 1033153 h 2369127"/>
                <a:gd name="connsiteX20" fmla="*/ 1521742 w 1723623"/>
                <a:gd name="connsiteY20" fmla="*/ 1169719 h 2369127"/>
                <a:gd name="connsiteX21" fmla="*/ 1444553 w 1723623"/>
                <a:gd name="connsiteY21" fmla="*/ 1205345 h 2369127"/>
                <a:gd name="connsiteX22" fmla="*/ 1361425 w 1723623"/>
                <a:gd name="connsiteY22" fmla="*/ 1193470 h 2369127"/>
                <a:gd name="connsiteX23" fmla="*/ 1307986 w 1723623"/>
                <a:gd name="connsiteY23" fmla="*/ 1145969 h 2369127"/>
                <a:gd name="connsiteX24" fmla="*/ 1147670 w 1723623"/>
                <a:gd name="connsiteY24" fmla="*/ 1151906 h 2369127"/>
                <a:gd name="connsiteX25" fmla="*/ 1082355 w 1723623"/>
                <a:gd name="connsiteY25" fmla="*/ 1383475 h 2369127"/>
                <a:gd name="connsiteX26" fmla="*/ 1183296 w 1723623"/>
                <a:gd name="connsiteY26" fmla="*/ 1395351 h 2369127"/>
                <a:gd name="connsiteX27" fmla="*/ 1195171 w 1723623"/>
                <a:gd name="connsiteY27" fmla="*/ 1407226 h 2369127"/>
                <a:gd name="connsiteX28" fmla="*/ 1361425 w 1723623"/>
                <a:gd name="connsiteY28" fmla="*/ 1442852 h 2369127"/>
                <a:gd name="connsiteX29" fmla="*/ 1254547 w 1723623"/>
                <a:gd name="connsiteY29" fmla="*/ 1959429 h 2369127"/>
                <a:gd name="connsiteX30" fmla="*/ 1604870 w 1723623"/>
                <a:gd name="connsiteY30" fmla="*/ 2072244 h 2369127"/>
                <a:gd name="connsiteX31" fmla="*/ 1575181 w 1723623"/>
                <a:gd name="connsiteY31" fmla="*/ 2244436 h 2369127"/>
                <a:gd name="connsiteX32" fmla="*/ 1492054 w 1723623"/>
                <a:gd name="connsiteY32" fmla="*/ 2321626 h 2369127"/>
                <a:gd name="connsiteX33" fmla="*/ 1242672 w 1723623"/>
                <a:gd name="connsiteY33" fmla="*/ 2369127 h 2369127"/>
                <a:gd name="connsiteX34" fmla="*/ 1189233 w 1723623"/>
                <a:gd name="connsiteY34" fmla="*/ 2369127 h 2369127"/>
                <a:gd name="connsiteX35" fmla="*/ 1189233 w 1723623"/>
                <a:gd name="connsiteY35" fmla="*/ 2369127 h 2369127"/>
                <a:gd name="connsiteX36" fmla="*/ 0 w 1723623"/>
                <a:gd name="connsiteY36" fmla="*/ 2048477 h 2369127"/>
                <a:gd name="connsiteX37" fmla="*/ 17840 w 1723623"/>
                <a:gd name="connsiteY37" fmla="*/ 2042298 h 2369127"/>
                <a:gd name="connsiteX0" fmla="*/ 31389 w 1723623"/>
                <a:gd name="connsiteY0" fmla="*/ 0 h 2369127"/>
                <a:gd name="connsiteX1" fmla="*/ 512340 w 1723623"/>
                <a:gd name="connsiteY1" fmla="*/ 53439 h 2369127"/>
                <a:gd name="connsiteX2" fmla="*/ 458901 w 1723623"/>
                <a:gd name="connsiteY2" fmla="*/ 332509 h 2369127"/>
                <a:gd name="connsiteX3" fmla="*/ 458901 w 1723623"/>
                <a:gd name="connsiteY3" fmla="*/ 433449 h 2369127"/>
                <a:gd name="connsiteX4" fmla="*/ 482651 w 1723623"/>
                <a:gd name="connsiteY4" fmla="*/ 492826 h 2369127"/>
                <a:gd name="connsiteX5" fmla="*/ 476714 w 1723623"/>
                <a:gd name="connsiteY5" fmla="*/ 765958 h 2369127"/>
                <a:gd name="connsiteX6" fmla="*/ 559841 w 1723623"/>
                <a:gd name="connsiteY6" fmla="*/ 843148 h 2369127"/>
                <a:gd name="connsiteX7" fmla="*/ 601405 w 1723623"/>
                <a:gd name="connsiteY7" fmla="*/ 849086 h 2369127"/>
                <a:gd name="connsiteX8" fmla="*/ 702345 w 1723623"/>
                <a:gd name="connsiteY8" fmla="*/ 760021 h 2369127"/>
                <a:gd name="connsiteX9" fmla="*/ 874537 w 1723623"/>
                <a:gd name="connsiteY9" fmla="*/ 694706 h 2369127"/>
                <a:gd name="connsiteX10" fmla="*/ 927976 w 1723623"/>
                <a:gd name="connsiteY10" fmla="*/ 564078 h 2369127"/>
                <a:gd name="connsiteX11" fmla="*/ 1129857 w 1723623"/>
                <a:gd name="connsiteY11" fmla="*/ 516577 h 2369127"/>
                <a:gd name="connsiteX12" fmla="*/ 1379238 w 1723623"/>
                <a:gd name="connsiteY12" fmla="*/ 599704 h 2369127"/>
                <a:gd name="connsiteX13" fmla="*/ 1527680 w 1723623"/>
                <a:gd name="connsiteY13" fmla="*/ 670956 h 2369127"/>
                <a:gd name="connsiteX14" fmla="*/ 1717685 w 1723623"/>
                <a:gd name="connsiteY14" fmla="*/ 676893 h 2369127"/>
                <a:gd name="connsiteX15" fmla="*/ 1723623 w 1723623"/>
                <a:gd name="connsiteY15" fmla="*/ 843148 h 2369127"/>
                <a:gd name="connsiteX16" fmla="*/ 1497992 w 1723623"/>
                <a:gd name="connsiteY16" fmla="*/ 825335 h 2369127"/>
                <a:gd name="connsiteX17" fmla="*/ 1468303 w 1723623"/>
                <a:gd name="connsiteY17" fmla="*/ 985652 h 2369127"/>
                <a:gd name="connsiteX18" fmla="*/ 1486116 w 1723623"/>
                <a:gd name="connsiteY18" fmla="*/ 1027216 h 2369127"/>
                <a:gd name="connsiteX19" fmla="*/ 1527680 w 1723623"/>
                <a:gd name="connsiteY19" fmla="*/ 1033153 h 2369127"/>
                <a:gd name="connsiteX20" fmla="*/ 1521742 w 1723623"/>
                <a:gd name="connsiteY20" fmla="*/ 1169719 h 2369127"/>
                <a:gd name="connsiteX21" fmla="*/ 1444553 w 1723623"/>
                <a:gd name="connsiteY21" fmla="*/ 1205345 h 2369127"/>
                <a:gd name="connsiteX22" fmla="*/ 1361425 w 1723623"/>
                <a:gd name="connsiteY22" fmla="*/ 1193470 h 2369127"/>
                <a:gd name="connsiteX23" fmla="*/ 1307986 w 1723623"/>
                <a:gd name="connsiteY23" fmla="*/ 1145969 h 2369127"/>
                <a:gd name="connsiteX24" fmla="*/ 1147670 w 1723623"/>
                <a:gd name="connsiteY24" fmla="*/ 1151906 h 2369127"/>
                <a:gd name="connsiteX25" fmla="*/ 1082355 w 1723623"/>
                <a:gd name="connsiteY25" fmla="*/ 1383475 h 2369127"/>
                <a:gd name="connsiteX26" fmla="*/ 1183296 w 1723623"/>
                <a:gd name="connsiteY26" fmla="*/ 1395351 h 2369127"/>
                <a:gd name="connsiteX27" fmla="*/ 1195171 w 1723623"/>
                <a:gd name="connsiteY27" fmla="*/ 1407226 h 2369127"/>
                <a:gd name="connsiteX28" fmla="*/ 1361425 w 1723623"/>
                <a:gd name="connsiteY28" fmla="*/ 1442852 h 2369127"/>
                <a:gd name="connsiteX29" fmla="*/ 1254547 w 1723623"/>
                <a:gd name="connsiteY29" fmla="*/ 1959429 h 2369127"/>
                <a:gd name="connsiteX30" fmla="*/ 1604870 w 1723623"/>
                <a:gd name="connsiteY30" fmla="*/ 2072244 h 2369127"/>
                <a:gd name="connsiteX31" fmla="*/ 1575181 w 1723623"/>
                <a:gd name="connsiteY31" fmla="*/ 2244436 h 2369127"/>
                <a:gd name="connsiteX32" fmla="*/ 1492054 w 1723623"/>
                <a:gd name="connsiteY32" fmla="*/ 2321626 h 2369127"/>
                <a:gd name="connsiteX33" fmla="*/ 1242672 w 1723623"/>
                <a:gd name="connsiteY33" fmla="*/ 2369127 h 2369127"/>
                <a:gd name="connsiteX34" fmla="*/ 1189233 w 1723623"/>
                <a:gd name="connsiteY34" fmla="*/ 2369127 h 2369127"/>
                <a:gd name="connsiteX35" fmla="*/ 1189233 w 1723623"/>
                <a:gd name="connsiteY35" fmla="*/ 2369127 h 2369127"/>
                <a:gd name="connsiteX36" fmla="*/ 0 w 1723623"/>
                <a:gd name="connsiteY36" fmla="*/ 2048477 h 2369127"/>
                <a:gd name="connsiteX37" fmla="*/ 17840 w 1723623"/>
                <a:gd name="connsiteY37" fmla="*/ 2042298 h 2369127"/>
                <a:gd name="connsiteX38" fmla="*/ 32470 w 1723623"/>
                <a:gd name="connsiteY38" fmla="*/ 2056928 h 2369127"/>
                <a:gd name="connsiteX0" fmla="*/ 13549 w 1705783"/>
                <a:gd name="connsiteY0" fmla="*/ 0 h 2369127"/>
                <a:gd name="connsiteX1" fmla="*/ 494500 w 1705783"/>
                <a:gd name="connsiteY1" fmla="*/ 53439 h 2369127"/>
                <a:gd name="connsiteX2" fmla="*/ 441061 w 1705783"/>
                <a:gd name="connsiteY2" fmla="*/ 332509 h 2369127"/>
                <a:gd name="connsiteX3" fmla="*/ 441061 w 1705783"/>
                <a:gd name="connsiteY3" fmla="*/ 433449 h 2369127"/>
                <a:gd name="connsiteX4" fmla="*/ 464811 w 1705783"/>
                <a:gd name="connsiteY4" fmla="*/ 492826 h 2369127"/>
                <a:gd name="connsiteX5" fmla="*/ 458874 w 1705783"/>
                <a:gd name="connsiteY5" fmla="*/ 765958 h 2369127"/>
                <a:gd name="connsiteX6" fmla="*/ 542001 w 1705783"/>
                <a:gd name="connsiteY6" fmla="*/ 843148 h 2369127"/>
                <a:gd name="connsiteX7" fmla="*/ 583565 w 1705783"/>
                <a:gd name="connsiteY7" fmla="*/ 849086 h 2369127"/>
                <a:gd name="connsiteX8" fmla="*/ 684505 w 1705783"/>
                <a:gd name="connsiteY8" fmla="*/ 760021 h 2369127"/>
                <a:gd name="connsiteX9" fmla="*/ 856697 w 1705783"/>
                <a:gd name="connsiteY9" fmla="*/ 694706 h 2369127"/>
                <a:gd name="connsiteX10" fmla="*/ 910136 w 1705783"/>
                <a:gd name="connsiteY10" fmla="*/ 564078 h 2369127"/>
                <a:gd name="connsiteX11" fmla="*/ 1112017 w 1705783"/>
                <a:gd name="connsiteY11" fmla="*/ 516577 h 2369127"/>
                <a:gd name="connsiteX12" fmla="*/ 1361398 w 1705783"/>
                <a:gd name="connsiteY12" fmla="*/ 599704 h 2369127"/>
                <a:gd name="connsiteX13" fmla="*/ 1509840 w 1705783"/>
                <a:gd name="connsiteY13" fmla="*/ 670956 h 2369127"/>
                <a:gd name="connsiteX14" fmla="*/ 1699845 w 1705783"/>
                <a:gd name="connsiteY14" fmla="*/ 676893 h 2369127"/>
                <a:gd name="connsiteX15" fmla="*/ 1705783 w 1705783"/>
                <a:gd name="connsiteY15" fmla="*/ 843148 h 2369127"/>
                <a:gd name="connsiteX16" fmla="*/ 1480152 w 1705783"/>
                <a:gd name="connsiteY16" fmla="*/ 825335 h 2369127"/>
                <a:gd name="connsiteX17" fmla="*/ 1450463 w 1705783"/>
                <a:gd name="connsiteY17" fmla="*/ 985652 h 2369127"/>
                <a:gd name="connsiteX18" fmla="*/ 1468276 w 1705783"/>
                <a:gd name="connsiteY18" fmla="*/ 1027216 h 2369127"/>
                <a:gd name="connsiteX19" fmla="*/ 1509840 w 1705783"/>
                <a:gd name="connsiteY19" fmla="*/ 1033153 h 2369127"/>
                <a:gd name="connsiteX20" fmla="*/ 1503902 w 1705783"/>
                <a:gd name="connsiteY20" fmla="*/ 1169719 h 2369127"/>
                <a:gd name="connsiteX21" fmla="*/ 1426713 w 1705783"/>
                <a:gd name="connsiteY21" fmla="*/ 1205345 h 2369127"/>
                <a:gd name="connsiteX22" fmla="*/ 1343585 w 1705783"/>
                <a:gd name="connsiteY22" fmla="*/ 1193470 h 2369127"/>
                <a:gd name="connsiteX23" fmla="*/ 1290146 w 1705783"/>
                <a:gd name="connsiteY23" fmla="*/ 1145969 h 2369127"/>
                <a:gd name="connsiteX24" fmla="*/ 1129830 w 1705783"/>
                <a:gd name="connsiteY24" fmla="*/ 1151906 h 2369127"/>
                <a:gd name="connsiteX25" fmla="*/ 1064515 w 1705783"/>
                <a:gd name="connsiteY25" fmla="*/ 1383475 h 2369127"/>
                <a:gd name="connsiteX26" fmla="*/ 1165456 w 1705783"/>
                <a:gd name="connsiteY26" fmla="*/ 1395351 h 2369127"/>
                <a:gd name="connsiteX27" fmla="*/ 1177331 w 1705783"/>
                <a:gd name="connsiteY27" fmla="*/ 1407226 h 2369127"/>
                <a:gd name="connsiteX28" fmla="*/ 1343585 w 1705783"/>
                <a:gd name="connsiteY28" fmla="*/ 1442852 h 2369127"/>
                <a:gd name="connsiteX29" fmla="*/ 1236707 w 1705783"/>
                <a:gd name="connsiteY29" fmla="*/ 1959429 h 2369127"/>
                <a:gd name="connsiteX30" fmla="*/ 1587030 w 1705783"/>
                <a:gd name="connsiteY30" fmla="*/ 2072244 h 2369127"/>
                <a:gd name="connsiteX31" fmla="*/ 1557341 w 1705783"/>
                <a:gd name="connsiteY31" fmla="*/ 2244436 h 2369127"/>
                <a:gd name="connsiteX32" fmla="*/ 1474214 w 1705783"/>
                <a:gd name="connsiteY32" fmla="*/ 2321626 h 2369127"/>
                <a:gd name="connsiteX33" fmla="*/ 1224832 w 1705783"/>
                <a:gd name="connsiteY33" fmla="*/ 2369127 h 2369127"/>
                <a:gd name="connsiteX34" fmla="*/ 1171393 w 1705783"/>
                <a:gd name="connsiteY34" fmla="*/ 2369127 h 2369127"/>
                <a:gd name="connsiteX35" fmla="*/ 1171393 w 1705783"/>
                <a:gd name="connsiteY35" fmla="*/ 2369127 h 2369127"/>
                <a:gd name="connsiteX36" fmla="*/ 0 w 1705783"/>
                <a:gd name="connsiteY36" fmla="*/ 2042298 h 2369127"/>
                <a:gd name="connsiteX37" fmla="*/ 14630 w 1705783"/>
                <a:gd name="connsiteY37" fmla="*/ 2056928 h 2369127"/>
                <a:gd name="connsiteX0" fmla="*/ 13549 w 1705783"/>
                <a:gd name="connsiteY0" fmla="*/ 0 h 2369127"/>
                <a:gd name="connsiteX1" fmla="*/ 494500 w 1705783"/>
                <a:gd name="connsiteY1" fmla="*/ 53439 h 2369127"/>
                <a:gd name="connsiteX2" fmla="*/ 441061 w 1705783"/>
                <a:gd name="connsiteY2" fmla="*/ 332509 h 2369127"/>
                <a:gd name="connsiteX3" fmla="*/ 441061 w 1705783"/>
                <a:gd name="connsiteY3" fmla="*/ 433449 h 2369127"/>
                <a:gd name="connsiteX4" fmla="*/ 464811 w 1705783"/>
                <a:gd name="connsiteY4" fmla="*/ 492826 h 2369127"/>
                <a:gd name="connsiteX5" fmla="*/ 458874 w 1705783"/>
                <a:gd name="connsiteY5" fmla="*/ 765958 h 2369127"/>
                <a:gd name="connsiteX6" fmla="*/ 542001 w 1705783"/>
                <a:gd name="connsiteY6" fmla="*/ 843148 h 2369127"/>
                <a:gd name="connsiteX7" fmla="*/ 583565 w 1705783"/>
                <a:gd name="connsiteY7" fmla="*/ 849086 h 2369127"/>
                <a:gd name="connsiteX8" fmla="*/ 684505 w 1705783"/>
                <a:gd name="connsiteY8" fmla="*/ 760021 h 2369127"/>
                <a:gd name="connsiteX9" fmla="*/ 856697 w 1705783"/>
                <a:gd name="connsiteY9" fmla="*/ 694706 h 2369127"/>
                <a:gd name="connsiteX10" fmla="*/ 910136 w 1705783"/>
                <a:gd name="connsiteY10" fmla="*/ 564078 h 2369127"/>
                <a:gd name="connsiteX11" fmla="*/ 1112017 w 1705783"/>
                <a:gd name="connsiteY11" fmla="*/ 516577 h 2369127"/>
                <a:gd name="connsiteX12" fmla="*/ 1361398 w 1705783"/>
                <a:gd name="connsiteY12" fmla="*/ 599704 h 2369127"/>
                <a:gd name="connsiteX13" fmla="*/ 1509840 w 1705783"/>
                <a:gd name="connsiteY13" fmla="*/ 670956 h 2369127"/>
                <a:gd name="connsiteX14" fmla="*/ 1699845 w 1705783"/>
                <a:gd name="connsiteY14" fmla="*/ 676893 h 2369127"/>
                <a:gd name="connsiteX15" fmla="*/ 1705783 w 1705783"/>
                <a:gd name="connsiteY15" fmla="*/ 843148 h 2369127"/>
                <a:gd name="connsiteX16" fmla="*/ 1480152 w 1705783"/>
                <a:gd name="connsiteY16" fmla="*/ 825335 h 2369127"/>
                <a:gd name="connsiteX17" fmla="*/ 1450463 w 1705783"/>
                <a:gd name="connsiteY17" fmla="*/ 985652 h 2369127"/>
                <a:gd name="connsiteX18" fmla="*/ 1468276 w 1705783"/>
                <a:gd name="connsiteY18" fmla="*/ 1027216 h 2369127"/>
                <a:gd name="connsiteX19" fmla="*/ 1509840 w 1705783"/>
                <a:gd name="connsiteY19" fmla="*/ 1033153 h 2369127"/>
                <a:gd name="connsiteX20" fmla="*/ 1503902 w 1705783"/>
                <a:gd name="connsiteY20" fmla="*/ 1169719 h 2369127"/>
                <a:gd name="connsiteX21" fmla="*/ 1426713 w 1705783"/>
                <a:gd name="connsiteY21" fmla="*/ 1205345 h 2369127"/>
                <a:gd name="connsiteX22" fmla="*/ 1343585 w 1705783"/>
                <a:gd name="connsiteY22" fmla="*/ 1193470 h 2369127"/>
                <a:gd name="connsiteX23" fmla="*/ 1290146 w 1705783"/>
                <a:gd name="connsiteY23" fmla="*/ 1145969 h 2369127"/>
                <a:gd name="connsiteX24" fmla="*/ 1129830 w 1705783"/>
                <a:gd name="connsiteY24" fmla="*/ 1151906 h 2369127"/>
                <a:gd name="connsiteX25" fmla="*/ 1064515 w 1705783"/>
                <a:gd name="connsiteY25" fmla="*/ 1383475 h 2369127"/>
                <a:gd name="connsiteX26" fmla="*/ 1165456 w 1705783"/>
                <a:gd name="connsiteY26" fmla="*/ 1395351 h 2369127"/>
                <a:gd name="connsiteX27" fmla="*/ 1177331 w 1705783"/>
                <a:gd name="connsiteY27" fmla="*/ 1407226 h 2369127"/>
                <a:gd name="connsiteX28" fmla="*/ 1343585 w 1705783"/>
                <a:gd name="connsiteY28" fmla="*/ 1442852 h 2369127"/>
                <a:gd name="connsiteX29" fmla="*/ 1236707 w 1705783"/>
                <a:gd name="connsiteY29" fmla="*/ 1959429 h 2369127"/>
                <a:gd name="connsiteX30" fmla="*/ 1587030 w 1705783"/>
                <a:gd name="connsiteY30" fmla="*/ 2072244 h 2369127"/>
                <a:gd name="connsiteX31" fmla="*/ 1557341 w 1705783"/>
                <a:gd name="connsiteY31" fmla="*/ 2244436 h 2369127"/>
                <a:gd name="connsiteX32" fmla="*/ 1474214 w 1705783"/>
                <a:gd name="connsiteY32" fmla="*/ 2321626 h 2369127"/>
                <a:gd name="connsiteX33" fmla="*/ 1224832 w 1705783"/>
                <a:gd name="connsiteY33" fmla="*/ 2369127 h 2369127"/>
                <a:gd name="connsiteX34" fmla="*/ 1171393 w 1705783"/>
                <a:gd name="connsiteY34" fmla="*/ 2369127 h 2369127"/>
                <a:gd name="connsiteX35" fmla="*/ 1171393 w 1705783"/>
                <a:gd name="connsiteY35" fmla="*/ 2369127 h 2369127"/>
                <a:gd name="connsiteX36" fmla="*/ 0 w 1705783"/>
                <a:gd name="connsiteY36" fmla="*/ 2042298 h 2369127"/>
                <a:gd name="connsiteX0" fmla="*/ 206051 w 1898285"/>
                <a:gd name="connsiteY0" fmla="*/ 0 h 2369127"/>
                <a:gd name="connsiteX1" fmla="*/ 687002 w 1898285"/>
                <a:gd name="connsiteY1" fmla="*/ 53439 h 2369127"/>
                <a:gd name="connsiteX2" fmla="*/ 633563 w 1898285"/>
                <a:gd name="connsiteY2" fmla="*/ 332509 h 2369127"/>
                <a:gd name="connsiteX3" fmla="*/ 633563 w 1898285"/>
                <a:gd name="connsiteY3" fmla="*/ 433449 h 2369127"/>
                <a:gd name="connsiteX4" fmla="*/ 657313 w 1898285"/>
                <a:gd name="connsiteY4" fmla="*/ 492826 h 2369127"/>
                <a:gd name="connsiteX5" fmla="*/ 651376 w 1898285"/>
                <a:gd name="connsiteY5" fmla="*/ 765958 h 2369127"/>
                <a:gd name="connsiteX6" fmla="*/ 734503 w 1898285"/>
                <a:gd name="connsiteY6" fmla="*/ 843148 h 2369127"/>
                <a:gd name="connsiteX7" fmla="*/ 776067 w 1898285"/>
                <a:gd name="connsiteY7" fmla="*/ 849086 h 2369127"/>
                <a:gd name="connsiteX8" fmla="*/ 877007 w 1898285"/>
                <a:gd name="connsiteY8" fmla="*/ 760021 h 2369127"/>
                <a:gd name="connsiteX9" fmla="*/ 1049199 w 1898285"/>
                <a:gd name="connsiteY9" fmla="*/ 694706 h 2369127"/>
                <a:gd name="connsiteX10" fmla="*/ 1102638 w 1898285"/>
                <a:gd name="connsiteY10" fmla="*/ 564078 h 2369127"/>
                <a:gd name="connsiteX11" fmla="*/ 1304519 w 1898285"/>
                <a:gd name="connsiteY11" fmla="*/ 516577 h 2369127"/>
                <a:gd name="connsiteX12" fmla="*/ 1553900 w 1898285"/>
                <a:gd name="connsiteY12" fmla="*/ 599704 h 2369127"/>
                <a:gd name="connsiteX13" fmla="*/ 1702342 w 1898285"/>
                <a:gd name="connsiteY13" fmla="*/ 670956 h 2369127"/>
                <a:gd name="connsiteX14" fmla="*/ 1892347 w 1898285"/>
                <a:gd name="connsiteY14" fmla="*/ 676893 h 2369127"/>
                <a:gd name="connsiteX15" fmla="*/ 1898285 w 1898285"/>
                <a:gd name="connsiteY15" fmla="*/ 843148 h 2369127"/>
                <a:gd name="connsiteX16" fmla="*/ 1672654 w 1898285"/>
                <a:gd name="connsiteY16" fmla="*/ 825335 h 2369127"/>
                <a:gd name="connsiteX17" fmla="*/ 1642965 w 1898285"/>
                <a:gd name="connsiteY17" fmla="*/ 985652 h 2369127"/>
                <a:gd name="connsiteX18" fmla="*/ 1660778 w 1898285"/>
                <a:gd name="connsiteY18" fmla="*/ 1027216 h 2369127"/>
                <a:gd name="connsiteX19" fmla="*/ 1702342 w 1898285"/>
                <a:gd name="connsiteY19" fmla="*/ 1033153 h 2369127"/>
                <a:gd name="connsiteX20" fmla="*/ 1696404 w 1898285"/>
                <a:gd name="connsiteY20" fmla="*/ 1169719 h 2369127"/>
                <a:gd name="connsiteX21" fmla="*/ 1619215 w 1898285"/>
                <a:gd name="connsiteY21" fmla="*/ 1205345 h 2369127"/>
                <a:gd name="connsiteX22" fmla="*/ 1536087 w 1898285"/>
                <a:gd name="connsiteY22" fmla="*/ 1193470 h 2369127"/>
                <a:gd name="connsiteX23" fmla="*/ 1482648 w 1898285"/>
                <a:gd name="connsiteY23" fmla="*/ 1145969 h 2369127"/>
                <a:gd name="connsiteX24" fmla="*/ 1322332 w 1898285"/>
                <a:gd name="connsiteY24" fmla="*/ 1151906 h 2369127"/>
                <a:gd name="connsiteX25" fmla="*/ 1257017 w 1898285"/>
                <a:gd name="connsiteY25" fmla="*/ 1383475 h 2369127"/>
                <a:gd name="connsiteX26" fmla="*/ 1357958 w 1898285"/>
                <a:gd name="connsiteY26" fmla="*/ 1395351 h 2369127"/>
                <a:gd name="connsiteX27" fmla="*/ 1369833 w 1898285"/>
                <a:gd name="connsiteY27" fmla="*/ 1407226 h 2369127"/>
                <a:gd name="connsiteX28" fmla="*/ 1536087 w 1898285"/>
                <a:gd name="connsiteY28" fmla="*/ 1442852 h 2369127"/>
                <a:gd name="connsiteX29" fmla="*/ 1429209 w 1898285"/>
                <a:gd name="connsiteY29" fmla="*/ 1959429 h 2369127"/>
                <a:gd name="connsiteX30" fmla="*/ 1779532 w 1898285"/>
                <a:gd name="connsiteY30" fmla="*/ 2072244 h 2369127"/>
                <a:gd name="connsiteX31" fmla="*/ 1749843 w 1898285"/>
                <a:gd name="connsiteY31" fmla="*/ 2244436 h 2369127"/>
                <a:gd name="connsiteX32" fmla="*/ 1666716 w 1898285"/>
                <a:gd name="connsiteY32" fmla="*/ 2321626 h 2369127"/>
                <a:gd name="connsiteX33" fmla="*/ 1417334 w 1898285"/>
                <a:gd name="connsiteY33" fmla="*/ 2369127 h 2369127"/>
                <a:gd name="connsiteX34" fmla="*/ 1363895 w 1898285"/>
                <a:gd name="connsiteY34" fmla="*/ 2369127 h 2369127"/>
                <a:gd name="connsiteX35" fmla="*/ 1363895 w 1898285"/>
                <a:gd name="connsiteY35" fmla="*/ 2369127 h 2369127"/>
                <a:gd name="connsiteX36" fmla="*/ 192502 w 1898285"/>
                <a:gd name="connsiteY36" fmla="*/ 2042298 h 2369127"/>
                <a:gd name="connsiteX37" fmla="*/ 208883 w 1898285"/>
                <a:gd name="connsiteY37" fmla="*/ 2051857 h 2369127"/>
                <a:gd name="connsiteX0" fmla="*/ 0 w 1692234"/>
                <a:gd name="connsiteY0" fmla="*/ 0 h 2369127"/>
                <a:gd name="connsiteX1" fmla="*/ 480951 w 1692234"/>
                <a:gd name="connsiteY1" fmla="*/ 53439 h 2369127"/>
                <a:gd name="connsiteX2" fmla="*/ 427512 w 1692234"/>
                <a:gd name="connsiteY2" fmla="*/ 332509 h 2369127"/>
                <a:gd name="connsiteX3" fmla="*/ 427512 w 1692234"/>
                <a:gd name="connsiteY3" fmla="*/ 433449 h 2369127"/>
                <a:gd name="connsiteX4" fmla="*/ 451262 w 1692234"/>
                <a:gd name="connsiteY4" fmla="*/ 492826 h 2369127"/>
                <a:gd name="connsiteX5" fmla="*/ 445325 w 1692234"/>
                <a:gd name="connsiteY5" fmla="*/ 765958 h 2369127"/>
                <a:gd name="connsiteX6" fmla="*/ 528452 w 1692234"/>
                <a:gd name="connsiteY6" fmla="*/ 843148 h 2369127"/>
                <a:gd name="connsiteX7" fmla="*/ 570016 w 1692234"/>
                <a:gd name="connsiteY7" fmla="*/ 849086 h 2369127"/>
                <a:gd name="connsiteX8" fmla="*/ 670956 w 1692234"/>
                <a:gd name="connsiteY8" fmla="*/ 760021 h 2369127"/>
                <a:gd name="connsiteX9" fmla="*/ 843148 w 1692234"/>
                <a:gd name="connsiteY9" fmla="*/ 694706 h 2369127"/>
                <a:gd name="connsiteX10" fmla="*/ 896587 w 1692234"/>
                <a:gd name="connsiteY10" fmla="*/ 564078 h 2369127"/>
                <a:gd name="connsiteX11" fmla="*/ 1098468 w 1692234"/>
                <a:gd name="connsiteY11" fmla="*/ 516577 h 2369127"/>
                <a:gd name="connsiteX12" fmla="*/ 1347849 w 1692234"/>
                <a:gd name="connsiteY12" fmla="*/ 599704 h 2369127"/>
                <a:gd name="connsiteX13" fmla="*/ 1496291 w 1692234"/>
                <a:gd name="connsiteY13" fmla="*/ 670956 h 2369127"/>
                <a:gd name="connsiteX14" fmla="*/ 1686296 w 1692234"/>
                <a:gd name="connsiteY14" fmla="*/ 676893 h 2369127"/>
                <a:gd name="connsiteX15" fmla="*/ 1692234 w 1692234"/>
                <a:gd name="connsiteY15" fmla="*/ 843148 h 2369127"/>
                <a:gd name="connsiteX16" fmla="*/ 1466603 w 1692234"/>
                <a:gd name="connsiteY16" fmla="*/ 825335 h 2369127"/>
                <a:gd name="connsiteX17" fmla="*/ 1436914 w 1692234"/>
                <a:gd name="connsiteY17" fmla="*/ 985652 h 2369127"/>
                <a:gd name="connsiteX18" fmla="*/ 1454727 w 1692234"/>
                <a:gd name="connsiteY18" fmla="*/ 1027216 h 2369127"/>
                <a:gd name="connsiteX19" fmla="*/ 1496291 w 1692234"/>
                <a:gd name="connsiteY19" fmla="*/ 1033153 h 2369127"/>
                <a:gd name="connsiteX20" fmla="*/ 1490353 w 1692234"/>
                <a:gd name="connsiteY20" fmla="*/ 1169719 h 2369127"/>
                <a:gd name="connsiteX21" fmla="*/ 1413164 w 1692234"/>
                <a:gd name="connsiteY21" fmla="*/ 1205345 h 2369127"/>
                <a:gd name="connsiteX22" fmla="*/ 1330036 w 1692234"/>
                <a:gd name="connsiteY22" fmla="*/ 1193470 h 2369127"/>
                <a:gd name="connsiteX23" fmla="*/ 1276597 w 1692234"/>
                <a:gd name="connsiteY23" fmla="*/ 1145969 h 2369127"/>
                <a:gd name="connsiteX24" fmla="*/ 1116281 w 1692234"/>
                <a:gd name="connsiteY24" fmla="*/ 1151906 h 2369127"/>
                <a:gd name="connsiteX25" fmla="*/ 1050966 w 1692234"/>
                <a:gd name="connsiteY25" fmla="*/ 1383475 h 2369127"/>
                <a:gd name="connsiteX26" fmla="*/ 1151907 w 1692234"/>
                <a:gd name="connsiteY26" fmla="*/ 1395351 h 2369127"/>
                <a:gd name="connsiteX27" fmla="*/ 1163782 w 1692234"/>
                <a:gd name="connsiteY27" fmla="*/ 1407226 h 2369127"/>
                <a:gd name="connsiteX28" fmla="*/ 1330036 w 1692234"/>
                <a:gd name="connsiteY28" fmla="*/ 1442852 h 2369127"/>
                <a:gd name="connsiteX29" fmla="*/ 1223158 w 1692234"/>
                <a:gd name="connsiteY29" fmla="*/ 1959429 h 2369127"/>
                <a:gd name="connsiteX30" fmla="*/ 1573481 w 1692234"/>
                <a:gd name="connsiteY30" fmla="*/ 2072244 h 2369127"/>
                <a:gd name="connsiteX31" fmla="*/ 1543792 w 1692234"/>
                <a:gd name="connsiteY31" fmla="*/ 2244436 h 2369127"/>
                <a:gd name="connsiteX32" fmla="*/ 1460665 w 1692234"/>
                <a:gd name="connsiteY32" fmla="*/ 2321626 h 2369127"/>
                <a:gd name="connsiteX33" fmla="*/ 1211283 w 1692234"/>
                <a:gd name="connsiteY33" fmla="*/ 2369127 h 2369127"/>
                <a:gd name="connsiteX34" fmla="*/ 1157844 w 1692234"/>
                <a:gd name="connsiteY34" fmla="*/ 2369127 h 2369127"/>
                <a:gd name="connsiteX35" fmla="*/ 1157844 w 1692234"/>
                <a:gd name="connsiteY35" fmla="*/ 2369127 h 2369127"/>
                <a:gd name="connsiteX36" fmla="*/ 2832 w 1692234"/>
                <a:gd name="connsiteY36" fmla="*/ 2051857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2234" h="2369127">
                  <a:moveTo>
                    <a:pt x="0" y="0"/>
                  </a:moveTo>
                  <a:lnTo>
                    <a:pt x="480951" y="53439"/>
                  </a:lnTo>
                  <a:lnTo>
                    <a:pt x="427512" y="332509"/>
                  </a:lnTo>
                  <a:lnTo>
                    <a:pt x="427512" y="433449"/>
                  </a:lnTo>
                  <a:lnTo>
                    <a:pt x="451262" y="492826"/>
                  </a:lnTo>
                  <a:lnTo>
                    <a:pt x="445325" y="765958"/>
                  </a:lnTo>
                  <a:lnTo>
                    <a:pt x="528452" y="843148"/>
                  </a:lnTo>
                  <a:lnTo>
                    <a:pt x="570016" y="849086"/>
                  </a:lnTo>
                  <a:lnTo>
                    <a:pt x="670956" y="760021"/>
                  </a:lnTo>
                  <a:lnTo>
                    <a:pt x="843148" y="694706"/>
                  </a:lnTo>
                  <a:lnTo>
                    <a:pt x="896587" y="564078"/>
                  </a:lnTo>
                  <a:lnTo>
                    <a:pt x="1098468" y="516577"/>
                  </a:lnTo>
                  <a:lnTo>
                    <a:pt x="1347849" y="599704"/>
                  </a:lnTo>
                  <a:lnTo>
                    <a:pt x="1496291" y="670956"/>
                  </a:lnTo>
                  <a:lnTo>
                    <a:pt x="1686296" y="676893"/>
                  </a:lnTo>
                  <a:lnTo>
                    <a:pt x="1692234" y="843148"/>
                  </a:lnTo>
                  <a:lnTo>
                    <a:pt x="1466603" y="825335"/>
                  </a:lnTo>
                  <a:lnTo>
                    <a:pt x="1436914" y="985652"/>
                  </a:lnTo>
                  <a:lnTo>
                    <a:pt x="1454727" y="1027216"/>
                  </a:lnTo>
                  <a:lnTo>
                    <a:pt x="1496291" y="1033153"/>
                  </a:lnTo>
                  <a:lnTo>
                    <a:pt x="1490353" y="1169719"/>
                  </a:lnTo>
                  <a:lnTo>
                    <a:pt x="1413164" y="1205345"/>
                  </a:lnTo>
                  <a:lnTo>
                    <a:pt x="1330036" y="1193470"/>
                  </a:lnTo>
                  <a:lnTo>
                    <a:pt x="1276597" y="1145969"/>
                  </a:lnTo>
                  <a:lnTo>
                    <a:pt x="1116281" y="1151906"/>
                  </a:lnTo>
                  <a:lnTo>
                    <a:pt x="1050966" y="1383475"/>
                  </a:lnTo>
                  <a:lnTo>
                    <a:pt x="1151907" y="1395351"/>
                  </a:lnTo>
                  <a:lnTo>
                    <a:pt x="1163782" y="1407226"/>
                  </a:lnTo>
                  <a:lnTo>
                    <a:pt x="1330036" y="1442852"/>
                  </a:lnTo>
                  <a:lnTo>
                    <a:pt x="1223158" y="1959429"/>
                  </a:lnTo>
                  <a:lnTo>
                    <a:pt x="1573481" y="2072244"/>
                  </a:lnTo>
                  <a:lnTo>
                    <a:pt x="1543792" y="2244436"/>
                  </a:lnTo>
                  <a:lnTo>
                    <a:pt x="1460665" y="2321626"/>
                  </a:lnTo>
                  <a:lnTo>
                    <a:pt x="1211283" y="2369127"/>
                  </a:lnTo>
                  <a:lnTo>
                    <a:pt x="1157844" y="2369127"/>
                  </a:lnTo>
                  <a:lnTo>
                    <a:pt x="1157844" y="2369127"/>
                  </a:lnTo>
                  <a:lnTo>
                    <a:pt x="2832" y="2051857"/>
                  </a:lnTo>
                </a:path>
              </a:pathLst>
            </a:custGeom>
            <a:solidFill>
              <a:srgbClr val="92D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フリーフォーム 116"/>
            <p:cNvSpPr/>
            <p:nvPr/>
          </p:nvSpPr>
          <p:spPr>
            <a:xfrm>
              <a:off x="7636531" y="3284984"/>
              <a:ext cx="360000" cy="385200"/>
            </a:xfrm>
            <a:custGeom>
              <a:avLst/>
              <a:gdLst>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27538 w 532562"/>
                <a:gd name="connsiteY7" fmla="*/ 120580 h 537586"/>
                <a:gd name="connsiteX8" fmla="*/ 256233 w 532562"/>
                <a:gd name="connsiteY8" fmla="*/ 95459 h 537586"/>
                <a:gd name="connsiteX9" fmla="*/ 70338 w 532562"/>
                <a:gd name="connsiteY9" fmla="*/ 0 h 537586"/>
                <a:gd name="connsiteX0" fmla="*/ 70338 w 532562"/>
                <a:gd name="connsiteY0" fmla="*/ 0 h 537586"/>
                <a:gd name="connsiteX1" fmla="*/ 40193 w 532562"/>
                <a:gd name="connsiteY1" fmla="*/ 40193 h 537586"/>
                <a:gd name="connsiteX2" fmla="*/ 0 w 532562"/>
                <a:gd name="connsiteY2" fmla="*/ 432079 h 537586"/>
                <a:gd name="connsiteX3" fmla="*/ 95459 w 532562"/>
                <a:gd name="connsiteY3" fmla="*/ 522514 h 537586"/>
                <a:gd name="connsiteX4" fmla="*/ 165798 w 532562"/>
                <a:gd name="connsiteY4" fmla="*/ 537586 h 537586"/>
                <a:gd name="connsiteX5" fmla="*/ 205991 w 532562"/>
                <a:gd name="connsiteY5" fmla="*/ 281353 h 537586"/>
                <a:gd name="connsiteX6" fmla="*/ 532562 w 532562"/>
                <a:gd name="connsiteY6" fmla="*/ 311498 h 537586"/>
                <a:gd name="connsiteX7" fmla="*/ 530578 w 532562"/>
                <a:gd name="connsiteY7" fmla="*/ 92431 h 537586"/>
                <a:gd name="connsiteX8" fmla="*/ 256233 w 532562"/>
                <a:gd name="connsiteY8" fmla="*/ 95459 h 537586"/>
                <a:gd name="connsiteX9" fmla="*/ 70338 w 532562"/>
                <a:gd name="connsiteY9" fmla="*/ 0 h 537586"/>
                <a:gd name="connsiteX0" fmla="*/ 70338 w 531239"/>
                <a:gd name="connsiteY0" fmla="*/ 0 h 537586"/>
                <a:gd name="connsiteX1" fmla="*/ 40193 w 531239"/>
                <a:gd name="connsiteY1" fmla="*/ 40193 h 537586"/>
                <a:gd name="connsiteX2" fmla="*/ 0 w 531239"/>
                <a:gd name="connsiteY2" fmla="*/ 432079 h 537586"/>
                <a:gd name="connsiteX3" fmla="*/ 95459 w 531239"/>
                <a:gd name="connsiteY3" fmla="*/ 522514 h 537586"/>
                <a:gd name="connsiteX4" fmla="*/ 165798 w 531239"/>
                <a:gd name="connsiteY4" fmla="*/ 537586 h 537586"/>
                <a:gd name="connsiteX5" fmla="*/ 205991 w 531239"/>
                <a:gd name="connsiteY5" fmla="*/ 281353 h 537586"/>
                <a:gd name="connsiteX6" fmla="*/ 530578 w 531239"/>
                <a:gd name="connsiteY6" fmla="*/ 298169 h 537586"/>
                <a:gd name="connsiteX7" fmla="*/ 530578 w 531239"/>
                <a:gd name="connsiteY7" fmla="*/ 92431 h 537586"/>
                <a:gd name="connsiteX8" fmla="*/ 256233 w 531239"/>
                <a:gd name="connsiteY8" fmla="*/ 95459 h 537586"/>
                <a:gd name="connsiteX9" fmla="*/ 70338 w 531239"/>
                <a:gd name="connsiteY9" fmla="*/ 0 h 537586"/>
                <a:gd name="connsiteX0" fmla="*/ 70338 w 531239"/>
                <a:gd name="connsiteY0" fmla="*/ 0 h 537586"/>
                <a:gd name="connsiteX1" fmla="*/ 40193 w 531239"/>
                <a:gd name="connsiteY1" fmla="*/ 40193 h 537586"/>
                <a:gd name="connsiteX2" fmla="*/ 0 w 531239"/>
                <a:gd name="connsiteY2" fmla="*/ 432079 h 537586"/>
                <a:gd name="connsiteX3" fmla="*/ 95459 w 531239"/>
                <a:gd name="connsiteY3" fmla="*/ 522514 h 537586"/>
                <a:gd name="connsiteX4" fmla="*/ 165798 w 531239"/>
                <a:gd name="connsiteY4" fmla="*/ 537586 h 537586"/>
                <a:gd name="connsiteX5" fmla="*/ 205991 w 531239"/>
                <a:gd name="connsiteY5" fmla="*/ 281353 h 537586"/>
                <a:gd name="connsiteX6" fmla="*/ 506209 w 531239"/>
                <a:gd name="connsiteY6" fmla="*/ 308948 h 537586"/>
                <a:gd name="connsiteX7" fmla="*/ 530578 w 531239"/>
                <a:gd name="connsiteY7" fmla="*/ 92431 h 537586"/>
                <a:gd name="connsiteX8" fmla="*/ 256233 w 531239"/>
                <a:gd name="connsiteY8" fmla="*/ 95459 h 537586"/>
                <a:gd name="connsiteX9" fmla="*/ 70338 w 531239"/>
                <a:gd name="connsiteY9" fmla="*/ 0 h 537586"/>
                <a:gd name="connsiteX0" fmla="*/ 70338 w 531239"/>
                <a:gd name="connsiteY0" fmla="*/ 0 h 537586"/>
                <a:gd name="connsiteX1" fmla="*/ 40193 w 531239"/>
                <a:gd name="connsiteY1" fmla="*/ 40193 h 537586"/>
                <a:gd name="connsiteX2" fmla="*/ 0 w 531239"/>
                <a:gd name="connsiteY2" fmla="*/ 432079 h 537586"/>
                <a:gd name="connsiteX3" fmla="*/ 95459 w 531239"/>
                <a:gd name="connsiteY3" fmla="*/ 522514 h 537586"/>
                <a:gd name="connsiteX4" fmla="*/ 165798 w 531239"/>
                <a:gd name="connsiteY4" fmla="*/ 537586 h 537586"/>
                <a:gd name="connsiteX5" fmla="*/ 205991 w 531239"/>
                <a:gd name="connsiteY5" fmla="*/ 281353 h 537586"/>
                <a:gd name="connsiteX6" fmla="*/ 506209 w 531239"/>
                <a:gd name="connsiteY6" fmla="*/ 308948 h 537586"/>
                <a:gd name="connsiteX7" fmla="*/ 530578 w 531239"/>
                <a:gd name="connsiteY7" fmla="*/ 92431 h 537586"/>
                <a:gd name="connsiteX8" fmla="*/ 256233 w 531239"/>
                <a:gd name="connsiteY8" fmla="*/ 95459 h 537586"/>
                <a:gd name="connsiteX9" fmla="*/ 70338 w 531239"/>
                <a:gd name="connsiteY9" fmla="*/ 0 h 537586"/>
                <a:gd name="connsiteX0" fmla="*/ 70338 w 531239"/>
                <a:gd name="connsiteY0" fmla="*/ 0 h 537586"/>
                <a:gd name="connsiteX1" fmla="*/ 40193 w 531239"/>
                <a:gd name="connsiteY1" fmla="*/ 40193 h 537586"/>
                <a:gd name="connsiteX2" fmla="*/ 0 w 531239"/>
                <a:gd name="connsiteY2" fmla="*/ 432079 h 537586"/>
                <a:gd name="connsiteX3" fmla="*/ 95459 w 531239"/>
                <a:gd name="connsiteY3" fmla="*/ 522514 h 537586"/>
                <a:gd name="connsiteX4" fmla="*/ 165798 w 531239"/>
                <a:gd name="connsiteY4" fmla="*/ 537586 h 537586"/>
                <a:gd name="connsiteX5" fmla="*/ 205991 w 531239"/>
                <a:gd name="connsiteY5" fmla="*/ 281353 h 537586"/>
                <a:gd name="connsiteX6" fmla="*/ 506209 w 531239"/>
                <a:gd name="connsiteY6" fmla="*/ 308948 h 537586"/>
                <a:gd name="connsiteX7" fmla="*/ 530578 w 531239"/>
                <a:gd name="connsiteY7" fmla="*/ 92431 h 537586"/>
                <a:gd name="connsiteX8" fmla="*/ 256233 w 531239"/>
                <a:gd name="connsiteY8" fmla="*/ 95459 h 537586"/>
                <a:gd name="connsiteX9" fmla="*/ 70338 w 531239"/>
                <a:gd name="connsiteY9" fmla="*/ 0 h 537586"/>
                <a:gd name="connsiteX0" fmla="*/ 70338 w 506870"/>
                <a:gd name="connsiteY0" fmla="*/ 0 h 537586"/>
                <a:gd name="connsiteX1" fmla="*/ 40193 w 506870"/>
                <a:gd name="connsiteY1" fmla="*/ 40193 h 537586"/>
                <a:gd name="connsiteX2" fmla="*/ 0 w 506870"/>
                <a:gd name="connsiteY2" fmla="*/ 432079 h 537586"/>
                <a:gd name="connsiteX3" fmla="*/ 95459 w 506870"/>
                <a:gd name="connsiteY3" fmla="*/ 522514 h 537586"/>
                <a:gd name="connsiteX4" fmla="*/ 165798 w 506870"/>
                <a:gd name="connsiteY4" fmla="*/ 537586 h 537586"/>
                <a:gd name="connsiteX5" fmla="*/ 205991 w 506870"/>
                <a:gd name="connsiteY5" fmla="*/ 281353 h 537586"/>
                <a:gd name="connsiteX6" fmla="*/ 506209 w 506870"/>
                <a:gd name="connsiteY6" fmla="*/ 308948 h 537586"/>
                <a:gd name="connsiteX7" fmla="*/ 506209 w 506870"/>
                <a:gd name="connsiteY7" fmla="*/ 93889 h 537586"/>
                <a:gd name="connsiteX8" fmla="*/ 256233 w 506870"/>
                <a:gd name="connsiteY8" fmla="*/ 95459 h 537586"/>
                <a:gd name="connsiteX9" fmla="*/ 70338 w 506870"/>
                <a:gd name="connsiteY9" fmla="*/ 0 h 537586"/>
                <a:gd name="connsiteX0" fmla="*/ 9733 w 506870"/>
                <a:gd name="connsiteY0" fmla="*/ 0 h 551226"/>
                <a:gd name="connsiteX1" fmla="*/ 40193 w 506870"/>
                <a:gd name="connsiteY1" fmla="*/ 53833 h 551226"/>
                <a:gd name="connsiteX2" fmla="*/ 0 w 506870"/>
                <a:gd name="connsiteY2" fmla="*/ 445719 h 551226"/>
                <a:gd name="connsiteX3" fmla="*/ 95459 w 506870"/>
                <a:gd name="connsiteY3" fmla="*/ 536154 h 551226"/>
                <a:gd name="connsiteX4" fmla="*/ 165798 w 506870"/>
                <a:gd name="connsiteY4" fmla="*/ 551226 h 551226"/>
                <a:gd name="connsiteX5" fmla="*/ 205991 w 506870"/>
                <a:gd name="connsiteY5" fmla="*/ 294993 h 551226"/>
                <a:gd name="connsiteX6" fmla="*/ 506209 w 506870"/>
                <a:gd name="connsiteY6" fmla="*/ 322588 h 551226"/>
                <a:gd name="connsiteX7" fmla="*/ 506209 w 506870"/>
                <a:gd name="connsiteY7" fmla="*/ 107529 h 551226"/>
                <a:gd name="connsiteX8" fmla="*/ 256233 w 506870"/>
                <a:gd name="connsiteY8" fmla="*/ 109099 h 551226"/>
                <a:gd name="connsiteX9" fmla="*/ 9733 w 506870"/>
                <a:gd name="connsiteY9" fmla="*/ 0 h 5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870" h="551226">
                  <a:moveTo>
                    <a:pt x="9733" y="0"/>
                  </a:moveTo>
                  <a:lnTo>
                    <a:pt x="40193" y="53833"/>
                  </a:lnTo>
                  <a:lnTo>
                    <a:pt x="0" y="445719"/>
                  </a:lnTo>
                  <a:lnTo>
                    <a:pt x="95459" y="536154"/>
                  </a:lnTo>
                  <a:lnTo>
                    <a:pt x="165798" y="551226"/>
                  </a:lnTo>
                  <a:lnTo>
                    <a:pt x="205991" y="294993"/>
                  </a:lnTo>
                  <a:lnTo>
                    <a:pt x="506209" y="322588"/>
                  </a:lnTo>
                  <a:cubicBezTo>
                    <a:pt x="505548" y="249566"/>
                    <a:pt x="506870" y="180551"/>
                    <a:pt x="506209" y="107529"/>
                  </a:cubicBezTo>
                  <a:lnTo>
                    <a:pt x="256233" y="109099"/>
                  </a:lnTo>
                  <a:lnTo>
                    <a:pt x="9733" y="0"/>
                  </a:lnTo>
                  <a:close/>
                </a:path>
              </a:pathLst>
            </a:custGeom>
            <a:solidFill>
              <a:srgbClr val="00B0F0">
                <a:alpha val="51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9" name="テキスト ボックス 118"/>
            <p:cNvSpPr txBox="1"/>
            <p:nvPr/>
          </p:nvSpPr>
          <p:spPr>
            <a:xfrm>
              <a:off x="6291914" y="3645024"/>
              <a:ext cx="772384" cy="215444"/>
            </a:xfrm>
            <a:prstGeom prst="rect">
              <a:avLst/>
            </a:prstGeom>
            <a:noFill/>
          </p:spPr>
          <p:txBody>
            <a:bodyPr wrap="square" rtlCol="0">
              <a:spAutoFit/>
            </a:bodyPr>
            <a:lstStyle/>
            <a:p>
              <a:r>
                <a:rPr lang="ja-JP" altLang="en-US" sz="800" dirty="0">
                  <a:latin typeface="HGP創英角ｺﾞｼｯｸUB" pitchFamily="50" charset="-128"/>
                  <a:ea typeface="HGP創英角ｺﾞｼｯｸUB" pitchFamily="50" charset="-128"/>
                </a:rPr>
                <a:t> 動物園</a:t>
              </a:r>
            </a:p>
          </p:txBody>
        </p:sp>
        <p:sp>
          <p:nvSpPr>
            <p:cNvPr id="120" name="テキスト ボックス 119"/>
            <p:cNvSpPr txBox="1"/>
            <p:nvPr/>
          </p:nvSpPr>
          <p:spPr>
            <a:xfrm>
              <a:off x="6651954" y="4005064"/>
              <a:ext cx="738664" cy="215444"/>
            </a:xfrm>
            <a:prstGeom prst="rect">
              <a:avLst/>
            </a:prstGeom>
            <a:noFill/>
          </p:spPr>
          <p:txBody>
            <a:bodyPr vert="horz" wrap="square" rtlCol="0">
              <a:spAutoFit/>
            </a:bodyPr>
            <a:lstStyle/>
            <a:p>
              <a:r>
                <a:rPr lang="ja-JP" altLang="en-US" sz="800" dirty="0">
                  <a:latin typeface="HGP創英角ｺﾞｼｯｸUB" pitchFamily="50" charset="-128"/>
                  <a:ea typeface="HGP創英角ｺﾞｼｯｸUB" pitchFamily="50" charset="-128"/>
                </a:rPr>
                <a:t>　美術館</a:t>
              </a:r>
            </a:p>
          </p:txBody>
        </p:sp>
        <p:sp>
          <p:nvSpPr>
            <p:cNvPr id="124" name="テキスト ボックス 123"/>
            <p:cNvSpPr txBox="1"/>
            <p:nvPr/>
          </p:nvSpPr>
          <p:spPr>
            <a:xfrm>
              <a:off x="7141761" y="4155773"/>
              <a:ext cx="1058517" cy="215444"/>
            </a:xfrm>
            <a:prstGeom prst="rect">
              <a:avLst/>
            </a:prstGeom>
            <a:noFill/>
          </p:spPr>
          <p:txBody>
            <a:bodyPr wrap="square" rtlCol="0">
              <a:spAutoFit/>
            </a:bodyPr>
            <a:lstStyle/>
            <a:p>
              <a:r>
                <a:rPr lang="ja-JP" altLang="en-US" sz="800" dirty="0">
                  <a:latin typeface="HGP創英角ｺﾞｼｯｸUB" pitchFamily="50" charset="-128"/>
                  <a:ea typeface="HGP創英角ｺﾞｼｯｸUB" pitchFamily="50" charset="-128"/>
                </a:rPr>
                <a:t>慶沢園</a:t>
              </a:r>
            </a:p>
          </p:txBody>
        </p:sp>
        <p:sp>
          <p:nvSpPr>
            <p:cNvPr id="133" name="フリーフォーム 132"/>
            <p:cNvSpPr/>
            <p:nvPr/>
          </p:nvSpPr>
          <p:spPr>
            <a:xfrm rot="19389904">
              <a:off x="7546090" y="2803199"/>
              <a:ext cx="351139" cy="398667"/>
            </a:xfrm>
            <a:custGeom>
              <a:avLst/>
              <a:gdLst>
                <a:gd name="connsiteX0" fmla="*/ 0 w 431597"/>
                <a:gd name="connsiteY0" fmla="*/ 1433779 h 1433779"/>
                <a:gd name="connsiteX1" fmla="*/ 431597 w 431597"/>
                <a:gd name="connsiteY1" fmla="*/ 0 h 1433779"/>
              </a:gdLst>
              <a:ahLst/>
              <a:cxnLst>
                <a:cxn ang="0">
                  <a:pos x="connsiteX0" y="connsiteY0"/>
                </a:cxn>
                <a:cxn ang="0">
                  <a:pos x="connsiteX1" y="connsiteY1"/>
                </a:cxn>
              </a:cxnLst>
              <a:rect l="l" t="t" r="r" b="b"/>
              <a:pathLst>
                <a:path w="431597" h="1433779">
                  <a:moveTo>
                    <a:pt x="0" y="1433779"/>
                  </a:moveTo>
                  <a:lnTo>
                    <a:pt x="431597" y="0"/>
                  </a:lnTo>
                </a:path>
              </a:pathLst>
            </a:custGeom>
            <a:ln w="28575">
              <a:solidFill>
                <a:srgbClr val="FF0000">
                  <a:alpha val="70000"/>
                </a:srgbClr>
              </a:solidFill>
              <a:prstDash val="sysDot"/>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49" name="乗算記号 148"/>
            <p:cNvSpPr/>
            <p:nvPr/>
          </p:nvSpPr>
          <p:spPr>
            <a:xfrm rot="392731">
              <a:off x="7570752" y="2882722"/>
              <a:ext cx="288032" cy="288032"/>
            </a:xfrm>
            <a:prstGeom prst="mathMultiply">
              <a:avLst>
                <a:gd name="adj1" fmla="val 1154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0" name="フリーフォーム 149"/>
            <p:cNvSpPr/>
            <p:nvPr/>
          </p:nvSpPr>
          <p:spPr>
            <a:xfrm>
              <a:off x="8044346" y="2956008"/>
              <a:ext cx="215660" cy="508959"/>
            </a:xfrm>
            <a:custGeom>
              <a:avLst/>
              <a:gdLst>
                <a:gd name="connsiteX0" fmla="*/ 0 w 215660"/>
                <a:gd name="connsiteY0" fmla="*/ 508959 h 508959"/>
                <a:gd name="connsiteX1" fmla="*/ 215660 w 215660"/>
                <a:gd name="connsiteY1" fmla="*/ 0 h 508959"/>
                <a:gd name="connsiteX2" fmla="*/ 215660 w 215660"/>
                <a:gd name="connsiteY2" fmla="*/ 0 h 508959"/>
                <a:gd name="connsiteX0" fmla="*/ 0 w 215660"/>
                <a:gd name="connsiteY0" fmla="*/ 508959 h 508959"/>
                <a:gd name="connsiteX1" fmla="*/ 120770 w 215660"/>
                <a:gd name="connsiteY1" fmla="*/ 232914 h 508959"/>
                <a:gd name="connsiteX2" fmla="*/ 215660 w 215660"/>
                <a:gd name="connsiteY2" fmla="*/ 0 h 508959"/>
                <a:gd name="connsiteX3" fmla="*/ 215660 w 215660"/>
                <a:gd name="connsiteY3" fmla="*/ 0 h 508959"/>
                <a:gd name="connsiteX0" fmla="*/ 0 w 215660"/>
                <a:gd name="connsiteY0" fmla="*/ 508959 h 508959"/>
                <a:gd name="connsiteX1" fmla="*/ 120770 w 215660"/>
                <a:gd name="connsiteY1" fmla="*/ 232914 h 508959"/>
                <a:gd name="connsiteX2" fmla="*/ 215660 w 215660"/>
                <a:gd name="connsiteY2" fmla="*/ 0 h 508959"/>
                <a:gd name="connsiteX3" fmla="*/ 215660 w 21566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 name="connsiteX0" fmla="*/ 0 w 257890"/>
                <a:gd name="connsiteY0" fmla="*/ 508959 h 508959"/>
                <a:gd name="connsiteX1" fmla="*/ 154619 w 257890"/>
                <a:gd name="connsiteY1" fmla="*/ 271093 h 508959"/>
                <a:gd name="connsiteX2" fmla="*/ 215660 w 257890"/>
                <a:gd name="connsiteY2" fmla="*/ 0 h 508959"/>
                <a:gd name="connsiteX3" fmla="*/ 215660 w 257890"/>
                <a:gd name="connsiteY3" fmla="*/ 0 h 508959"/>
                <a:gd name="connsiteX0" fmla="*/ 0 w 257890"/>
                <a:gd name="connsiteY0" fmla="*/ 508959 h 508959"/>
                <a:gd name="connsiteX1" fmla="*/ 154619 w 257890"/>
                <a:gd name="connsiteY1" fmla="*/ 271093 h 508959"/>
                <a:gd name="connsiteX2" fmla="*/ 215660 w 257890"/>
                <a:gd name="connsiteY2" fmla="*/ 0 h 508959"/>
                <a:gd name="connsiteX3" fmla="*/ 215660 w 25789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 name="connsiteX0" fmla="*/ 0 w 215660"/>
                <a:gd name="connsiteY0" fmla="*/ 508959 h 508959"/>
                <a:gd name="connsiteX1" fmla="*/ 154619 w 215660"/>
                <a:gd name="connsiteY1" fmla="*/ 271093 h 508959"/>
                <a:gd name="connsiteX2" fmla="*/ 215660 w 215660"/>
                <a:gd name="connsiteY2" fmla="*/ 0 h 508959"/>
                <a:gd name="connsiteX3" fmla="*/ 215660 w 215660"/>
                <a:gd name="connsiteY3" fmla="*/ 0 h 508959"/>
              </a:gdLst>
              <a:ahLst/>
              <a:cxnLst>
                <a:cxn ang="0">
                  <a:pos x="connsiteX0" y="connsiteY0"/>
                </a:cxn>
                <a:cxn ang="0">
                  <a:pos x="connsiteX1" y="connsiteY1"/>
                </a:cxn>
                <a:cxn ang="0">
                  <a:pos x="connsiteX2" y="connsiteY2"/>
                </a:cxn>
                <a:cxn ang="0">
                  <a:pos x="connsiteX3" y="connsiteY3"/>
                </a:cxn>
              </a:cxnLst>
              <a:rect l="l" t="t" r="r" b="b"/>
              <a:pathLst>
                <a:path w="215660" h="508959">
                  <a:moveTo>
                    <a:pt x="0" y="508959"/>
                  </a:moveTo>
                  <a:cubicBezTo>
                    <a:pt x="40257" y="416944"/>
                    <a:pt x="31092" y="491862"/>
                    <a:pt x="154619" y="271093"/>
                  </a:cubicBezTo>
                  <a:cubicBezTo>
                    <a:pt x="212418" y="46576"/>
                    <a:pt x="199845" y="38819"/>
                    <a:pt x="215660" y="0"/>
                  </a:cubicBezTo>
                  <a:lnTo>
                    <a:pt x="215660" y="0"/>
                  </a:lnTo>
                </a:path>
              </a:pathLst>
            </a:custGeom>
            <a:ln w="34925">
              <a:solidFill>
                <a:srgbClr val="FF0000">
                  <a:alpha val="70000"/>
                </a:srgbClr>
              </a:solidFill>
              <a:prstDash val="sysDot"/>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51" name="乗算記号 150"/>
            <p:cNvSpPr/>
            <p:nvPr/>
          </p:nvSpPr>
          <p:spPr>
            <a:xfrm rot="1347752">
              <a:off x="8054325" y="3072115"/>
              <a:ext cx="288032" cy="288032"/>
            </a:xfrm>
            <a:prstGeom prst="mathMultiply">
              <a:avLst>
                <a:gd name="adj1" fmla="val 1154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3" name="フリーフォーム 112"/>
            <p:cNvSpPr/>
            <p:nvPr/>
          </p:nvSpPr>
          <p:spPr>
            <a:xfrm>
              <a:off x="6842454" y="4473492"/>
              <a:ext cx="1025342" cy="567275"/>
            </a:xfrm>
            <a:custGeom>
              <a:avLst/>
              <a:gdLst>
                <a:gd name="connsiteX0" fmla="*/ 73672 w 1464774"/>
                <a:gd name="connsiteY0" fmla="*/ 0 h 810392"/>
                <a:gd name="connsiteX1" fmla="*/ 0 w 1464774"/>
                <a:gd name="connsiteY1" fmla="*/ 264353 h 810392"/>
                <a:gd name="connsiteX2" fmla="*/ 91007 w 1464774"/>
                <a:gd name="connsiteY2" fmla="*/ 416030 h 810392"/>
                <a:gd name="connsiteX3" fmla="*/ 60671 w 1464774"/>
                <a:gd name="connsiteY3" fmla="*/ 515704 h 810392"/>
                <a:gd name="connsiteX4" fmla="*/ 936068 w 1464774"/>
                <a:gd name="connsiteY4" fmla="*/ 767056 h 810392"/>
                <a:gd name="connsiteX5" fmla="*/ 975071 w 1464774"/>
                <a:gd name="connsiteY5" fmla="*/ 810392 h 810392"/>
                <a:gd name="connsiteX6" fmla="*/ 1317429 w 1464774"/>
                <a:gd name="connsiteY6" fmla="*/ 754055 h 810392"/>
                <a:gd name="connsiteX7" fmla="*/ 1434438 w 1464774"/>
                <a:gd name="connsiteY7" fmla="*/ 641380 h 810392"/>
                <a:gd name="connsiteX8" fmla="*/ 1464774 w 1464774"/>
                <a:gd name="connsiteY8" fmla="*/ 498370 h 810392"/>
                <a:gd name="connsiteX9" fmla="*/ 1187420 w 1464774"/>
                <a:gd name="connsiteY9" fmla="*/ 429031 h 810392"/>
                <a:gd name="connsiteX10" fmla="*/ 1139750 w 1464774"/>
                <a:gd name="connsiteY10" fmla="*/ 355359 h 810392"/>
                <a:gd name="connsiteX11" fmla="*/ 1157084 w 1464774"/>
                <a:gd name="connsiteY11" fmla="*/ 303355 h 810392"/>
                <a:gd name="connsiteX12" fmla="*/ 888398 w 1464774"/>
                <a:gd name="connsiteY12" fmla="*/ 221016 h 810392"/>
                <a:gd name="connsiteX13" fmla="*/ 823393 w 1464774"/>
                <a:gd name="connsiteY13" fmla="*/ 242684 h 810392"/>
                <a:gd name="connsiteX14" fmla="*/ 745388 w 1464774"/>
                <a:gd name="connsiteY14" fmla="*/ 260019 h 810392"/>
                <a:gd name="connsiteX15" fmla="*/ 264353 w 1464774"/>
                <a:gd name="connsiteY15" fmla="*/ 125676 h 810392"/>
                <a:gd name="connsiteX16" fmla="*/ 177680 w 1464774"/>
                <a:gd name="connsiteY16" fmla="*/ 26002 h 810392"/>
                <a:gd name="connsiteX17" fmla="*/ 73672 w 1464774"/>
                <a:gd name="connsiteY17" fmla="*/ 0 h 81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4774" h="810392">
                  <a:moveTo>
                    <a:pt x="73672" y="0"/>
                  </a:moveTo>
                  <a:lnTo>
                    <a:pt x="0" y="264353"/>
                  </a:lnTo>
                  <a:lnTo>
                    <a:pt x="91007" y="416030"/>
                  </a:lnTo>
                  <a:lnTo>
                    <a:pt x="60671" y="515704"/>
                  </a:lnTo>
                  <a:lnTo>
                    <a:pt x="936068" y="767056"/>
                  </a:lnTo>
                  <a:lnTo>
                    <a:pt x="975071" y="810392"/>
                  </a:lnTo>
                  <a:lnTo>
                    <a:pt x="1317429" y="754055"/>
                  </a:lnTo>
                  <a:lnTo>
                    <a:pt x="1434438" y="641380"/>
                  </a:lnTo>
                  <a:lnTo>
                    <a:pt x="1464774" y="498370"/>
                  </a:lnTo>
                  <a:lnTo>
                    <a:pt x="1187420" y="429031"/>
                  </a:lnTo>
                  <a:lnTo>
                    <a:pt x="1139750" y="355359"/>
                  </a:lnTo>
                  <a:lnTo>
                    <a:pt x="1157084" y="303355"/>
                  </a:lnTo>
                  <a:lnTo>
                    <a:pt x="888398" y="221016"/>
                  </a:lnTo>
                  <a:lnTo>
                    <a:pt x="823393" y="242684"/>
                  </a:lnTo>
                  <a:lnTo>
                    <a:pt x="745388" y="260019"/>
                  </a:lnTo>
                  <a:lnTo>
                    <a:pt x="264353" y="125676"/>
                  </a:lnTo>
                  <a:lnTo>
                    <a:pt x="177680" y="26002"/>
                  </a:lnTo>
                  <a:lnTo>
                    <a:pt x="73672" y="0"/>
                  </a:lnTo>
                  <a:close/>
                </a:path>
              </a:pathLst>
            </a:custGeom>
            <a:solidFill>
              <a:srgbClr val="00B0F0">
                <a:alpha val="50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cxnSp>
        <p:nvCxnSpPr>
          <p:cNvPr id="173" name="直線矢印コネクタ 172"/>
          <p:cNvCxnSpPr>
            <a:stCxn id="89" idx="2"/>
          </p:cNvCxnSpPr>
          <p:nvPr/>
        </p:nvCxnSpPr>
        <p:spPr>
          <a:xfrm>
            <a:off x="2616512" y="1753191"/>
            <a:ext cx="345015" cy="7794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直線矢印コネクタ 176"/>
          <p:cNvCxnSpPr>
            <a:stCxn id="91" idx="0"/>
            <a:endCxn id="113" idx="5"/>
          </p:cNvCxnSpPr>
          <p:nvPr/>
        </p:nvCxnSpPr>
        <p:spPr>
          <a:xfrm flipV="1">
            <a:off x="2593778" y="4161749"/>
            <a:ext cx="236234" cy="5458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テキスト ボックス 94"/>
          <p:cNvSpPr txBox="1"/>
          <p:nvPr/>
        </p:nvSpPr>
        <p:spPr>
          <a:xfrm>
            <a:off x="2118425" y="2575606"/>
            <a:ext cx="936104" cy="215444"/>
          </a:xfrm>
          <a:prstGeom prst="rect">
            <a:avLst/>
          </a:prstGeom>
          <a:noFill/>
        </p:spPr>
        <p:txBody>
          <a:bodyPr wrap="square" rtlCol="0">
            <a:spAutoFit/>
          </a:bodyPr>
          <a:lstStyle/>
          <a:p>
            <a:pPr algn="ctr"/>
            <a:r>
              <a:rPr lang="ja-JP" altLang="en-US" sz="800" dirty="0">
                <a:latin typeface="HGP創英角ｺﾞｼｯｸUB" pitchFamily="50" charset="-128"/>
                <a:ea typeface="HGP創英角ｺﾞｼｯｸUB" pitchFamily="50" charset="-128"/>
              </a:rPr>
              <a:t>茶臼山・河底池</a:t>
            </a:r>
            <a:endParaRPr lang="en-US" altLang="ja-JP" sz="800" dirty="0">
              <a:latin typeface="HGP創英角ｺﾞｼｯｸUB" pitchFamily="50" charset="-128"/>
              <a:ea typeface="HGP創英角ｺﾞｼｯｸUB" pitchFamily="50" charset="-128"/>
            </a:endParaRPr>
          </a:p>
        </p:txBody>
      </p:sp>
      <p:sp>
        <p:nvSpPr>
          <p:cNvPr id="105" name="フリーフォーム 104"/>
          <p:cNvSpPr/>
          <p:nvPr/>
        </p:nvSpPr>
        <p:spPr>
          <a:xfrm>
            <a:off x="2932595" y="2324307"/>
            <a:ext cx="144000" cy="397565"/>
          </a:xfrm>
          <a:custGeom>
            <a:avLst/>
            <a:gdLst>
              <a:gd name="connsiteX0" fmla="*/ 39756 w 119269"/>
              <a:gd name="connsiteY0" fmla="*/ 0 h 397565"/>
              <a:gd name="connsiteX1" fmla="*/ 0 w 119269"/>
              <a:gd name="connsiteY1" fmla="*/ 302150 h 397565"/>
              <a:gd name="connsiteX2" fmla="*/ 119269 w 119269"/>
              <a:gd name="connsiteY2" fmla="*/ 397565 h 397565"/>
            </a:gdLst>
            <a:ahLst/>
            <a:cxnLst>
              <a:cxn ang="0">
                <a:pos x="connsiteX0" y="connsiteY0"/>
              </a:cxn>
              <a:cxn ang="0">
                <a:pos x="connsiteX1" y="connsiteY1"/>
              </a:cxn>
              <a:cxn ang="0">
                <a:pos x="connsiteX2" y="connsiteY2"/>
              </a:cxn>
            </a:cxnLst>
            <a:rect l="l" t="t" r="r" b="b"/>
            <a:pathLst>
              <a:path w="119269" h="397565">
                <a:moveTo>
                  <a:pt x="39756" y="0"/>
                </a:moveTo>
                <a:lnTo>
                  <a:pt x="0" y="302150"/>
                </a:lnTo>
                <a:lnTo>
                  <a:pt x="119269" y="397565"/>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cxnSp>
        <p:nvCxnSpPr>
          <p:cNvPr id="109" name="直線コネクタ 108"/>
          <p:cNvCxnSpPr/>
          <p:nvPr/>
        </p:nvCxnSpPr>
        <p:spPr>
          <a:xfrm rot="1260000">
            <a:off x="2185776" y="3885822"/>
            <a:ext cx="0" cy="36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2" name="スライド番号プレースホルダ 91"/>
          <p:cNvSpPr>
            <a:spLocks noGrp="1"/>
          </p:cNvSpPr>
          <p:nvPr>
            <p:ph type="sldNum" sz="quarter" idx="12"/>
          </p:nvPr>
        </p:nvSpPr>
        <p:spPr/>
        <p:txBody>
          <a:bodyPr/>
          <a:lstStyle/>
          <a:p>
            <a:fld id="{37EF5067-3AB7-4642-9103-42CBD40CC6D9}" type="slidenum">
              <a:rPr kumimoji="1" lang="ja-JP" altLang="en-US" smtClean="0"/>
              <a:pPr/>
              <a:t>65</a:t>
            </a:fld>
            <a:endParaRPr kumimoji="1" lang="ja-JP" altLang="en-US" dirty="0"/>
          </a:p>
        </p:txBody>
      </p:sp>
      <p:pic>
        <p:nvPicPr>
          <p:cNvPr id="28" name="図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74196" y="2046446"/>
            <a:ext cx="2664000" cy="2008573"/>
          </a:xfrm>
          <a:prstGeom prst="rect">
            <a:avLst/>
          </a:prstGeom>
        </p:spPr>
      </p:pic>
      <p:pic>
        <p:nvPicPr>
          <p:cNvPr id="29" name="図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44304" y="4214132"/>
            <a:ext cx="1836000" cy="1034570"/>
          </a:xfrm>
          <a:prstGeom prst="rect">
            <a:avLst/>
          </a:prstGeom>
        </p:spPr>
      </p:pic>
      <p:pic>
        <p:nvPicPr>
          <p:cNvPr id="111" name="図 110"/>
          <p:cNvPicPr>
            <a:picLocks noChangeAspect="1"/>
          </p:cNvPicPr>
          <p:nvPr/>
        </p:nvPicPr>
        <p:blipFill rotWithShape="1">
          <a:blip r:embed="rId14" cstate="print">
            <a:extLst>
              <a:ext uri="{28A0092B-C50C-407E-A947-70E740481C1C}">
                <a14:useLocalDpi xmlns:a14="http://schemas.microsoft.com/office/drawing/2010/main"/>
              </a:ext>
            </a:extLst>
          </a:blip>
          <a:srcRect t="1" r="7253" b="1126"/>
          <a:stretch/>
        </p:blipFill>
        <p:spPr bwMode="auto">
          <a:xfrm>
            <a:off x="4708808" y="2012756"/>
            <a:ext cx="1443122" cy="1024956"/>
          </a:xfrm>
          <a:prstGeom prst="rect">
            <a:avLst/>
          </a:prstGeom>
          <a:noFill/>
          <a:ln w="19050">
            <a:solidFill>
              <a:srgbClr val="C3D600"/>
            </a:solidFill>
          </a:ln>
          <a:effectLst>
            <a:glow rad="101600">
              <a:schemeClr val="bg1"/>
            </a:glow>
          </a:effectLst>
        </p:spPr>
      </p:pic>
      <p:pic>
        <p:nvPicPr>
          <p:cNvPr id="5" name="図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1416" y="3230956"/>
            <a:ext cx="1391900" cy="809976"/>
          </a:xfrm>
          <a:prstGeom prst="rect">
            <a:avLst/>
          </a:prstGeom>
          <a:ln w="19050">
            <a:solidFill>
              <a:srgbClr val="FF2215"/>
            </a:solidFill>
          </a:ln>
        </p:spPr>
      </p:pic>
      <p:sp>
        <p:nvSpPr>
          <p:cNvPr id="6" name="角丸四角形 5"/>
          <p:cNvSpPr/>
          <p:nvPr/>
        </p:nvSpPr>
        <p:spPr>
          <a:xfrm>
            <a:off x="7162543" y="2939077"/>
            <a:ext cx="309563" cy="120049"/>
          </a:xfrm>
          <a:prstGeom prst="roundRect">
            <a:avLst>
              <a:gd name="adj" fmla="val 40470"/>
            </a:avLst>
          </a:prstGeom>
          <a:solidFill>
            <a:srgbClr val="FF22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角丸四角形 59"/>
          <p:cNvSpPr/>
          <p:nvPr/>
        </p:nvSpPr>
        <p:spPr>
          <a:xfrm rot="-180000">
            <a:off x="8104084" y="3059670"/>
            <a:ext cx="474954" cy="133200"/>
          </a:xfrm>
          <a:prstGeom prst="roundRect">
            <a:avLst>
              <a:gd name="adj" fmla="val 40470"/>
            </a:avLst>
          </a:prstGeom>
          <a:solidFill>
            <a:srgbClr val="FF22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角丸四角形 60"/>
          <p:cNvSpPr/>
          <p:nvPr/>
        </p:nvSpPr>
        <p:spPr>
          <a:xfrm rot="240000">
            <a:off x="8081593" y="3364651"/>
            <a:ext cx="309563" cy="120049"/>
          </a:xfrm>
          <a:prstGeom prst="roundRect">
            <a:avLst>
              <a:gd name="adj" fmla="val 40470"/>
            </a:avLst>
          </a:prstGeom>
          <a:solidFill>
            <a:srgbClr val="FF22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61"/>
          <p:cNvSpPr/>
          <p:nvPr/>
        </p:nvSpPr>
        <p:spPr>
          <a:xfrm>
            <a:off x="8041769" y="2836802"/>
            <a:ext cx="111632" cy="222324"/>
          </a:xfrm>
          <a:prstGeom prst="roundRect">
            <a:avLst>
              <a:gd name="adj" fmla="val 40470"/>
            </a:avLst>
          </a:prstGeom>
          <a:solidFill>
            <a:srgbClr val="008B4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a:stCxn id="61" idx="3"/>
            <a:endCxn id="5" idx="1"/>
          </p:cNvCxnSpPr>
          <p:nvPr/>
        </p:nvCxnSpPr>
        <p:spPr>
          <a:xfrm>
            <a:off x="8390779" y="3435473"/>
            <a:ext cx="880637" cy="2004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62" idx="3"/>
            <a:endCxn id="68" idx="1"/>
          </p:cNvCxnSpPr>
          <p:nvPr/>
        </p:nvCxnSpPr>
        <p:spPr>
          <a:xfrm flipV="1">
            <a:off x="8153401" y="2500907"/>
            <a:ext cx="1236886" cy="447057"/>
          </a:xfrm>
          <a:prstGeom prst="line">
            <a:avLst/>
          </a:prstGeom>
          <a:ln>
            <a:solidFill>
              <a:srgbClr val="008B43"/>
            </a:solidFill>
          </a:ln>
        </p:spPr>
        <p:style>
          <a:lnRef idx="1">
            <a:schemeClr val="accent1"/>
          </a:lnRef>
          <a:fillRef idx="0">
            <a:schemeClr val="accent1"/>
          </a:fillRef>
          <a:effectRef idx="0">
            <a:schemeClr val="accent1"/>
          </a:effectRef>
          <a:fontRef idx="minor">
            <a:schemeClr val="tx1"/>
          </a:fontRef>
        </p:style>
      </p:cxnSp>
      <p:sp>
        <p:nvSpPr>
          <p:cNvPr id="34" name="円/楕円 33"/>
          <p:cNvSpPr/>
          <p:nvPr/>
        </p:nvSpPr>
        <p:spPr>
          <a:xfrm>
            <a:off x="7071501" y="3411244"/>
            <a:ext cx="108000" cy="108000"/>
          </a:xfrm>
          <a:prstGeom prst="ellipse">
            <a:avLst/>
          </a:prstGeom>
          <a:solidFill>
            <a:srgbClr val="FF68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p:nvSpPr>
        <p:spPr>
          <a:xfrm>
            <a:off x="7768806" y="3387351"/>
            <a:ext cx="108000" cy="108000"/>
          </a:xfrm>
          <a:prstGeom prst="ellipse">
            <a:avLst/>
          </a:prstGeom>
          <a:solidFill>
            <a:srgbClr val="FF68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7823953" y="2925766"/>
            <a:ext cx="108000" cy="108000"/>
          </a:xfrm>
          <a:prstGeom prst="ellipse">
            <a:avLst/>
          </a:prstGeom>
          <a:solidFill>
            <a:srgbClr val="FF68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p:cNvCxnSpPr>
            <a:stCxn id="67" idx="3"/>
            <a:endCxn id="34" idx="2"/>
          </p:cNvCxnSpPr>
          <p:nvPr/>
        </p:nvCxnSpPr>
        <p:spPr>
          <a:xfrm flipV="1">
            <a:off x="6035344" y="3465244"/>
            <a:ext cx="1036157" cy="64283"/>
          </a:xfrm>
          <a:prstGeom prst="line">
            <a:avLst/>
          </a:prstGeom>
          <a:ln>
            <a:solidFill>
              <a:srgbClr val="FF6817"/>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endCxn id="111" idx="3"/>
          </p:cNvCxnSpPr>
          <p:nvPr/>
        </p:nvCxnSpPr>
        <p:spPr>
          <a:xfrm flipH="1" flipV="1">
            <a:off x="6151930" y="2525234"/>
            <a:ext cx="803777" cy="769375"/>
          </a:xfrm>
          <a:prstGeom prst="line">
            <a:avLst/>
          </a:prstGeom>
          <a:ln>
            <a:solidFill>
              <a:srgbClr val="C3D600"/>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4435305" y="5025132"/>
            <a:ext cx="4602891" cy="1269578"/>
          </a:xfrm>
          <a:prstGeom prst="rect">
            <a:avLst/>
          </a:prstGeom>
          <a:noFill/>
        </p:spPr>
        <p:txBody>
          <a:bodyPr wrap="square" rtlCol="0">
            <a:spAutoFit/>
          </a:bodyPr>
          <a:lstStyle/>
          <a:p>
            <a:pPr marL="72000" indent="-72000">
              <a:spcAft>
                <a:spcPts val="300"/>
              </a:spcAft>
            </a:pPr>
            <a:r>
              <a:rPr lang="en-US" altLang="ja-JP" sz="1100" dirty="0">
                <a:latin typeface="ＭＳ Ｐゴシック" pitchFamily="50" charset="-128"/>
              </a:rPr>
              <a:t>【</a:t>
            </a:r>
            <a:r>
              <a:rPr lang="ja-JP" altLang="en-US" sz="1100" dirty="0">
                <a:latin typeface="ＭＳ Ｐゴシック" pitchFamily="50" charset="-128"/>
              </a:rPr>
              <a:t>公園の一体的マネジメント</a:t>
            </a:r>
            <a:r>
              <a:rPr lang="en-US" altLang="ja-JP" sz="1100" dirty="0">
                <a:latin typeface="ＭＳ Ｐゴシック" pitchFamily="50" charset="-128"/>
              </a:rPr>
              <a:t>】</a:t>
            </a:r>
          </a:p>
          <a:p>
            <a:pPr marL="72000" indent="-72000">
              <a:spcAft>
                <a:spcPts val="300"/>
              </a:spcAft>
            </a:pPr>
            <a:r>
              <a:rPr lang="ja-JP" altLang="en-US" sz="1100" dirty="0">
                <a:latin typeface="ＭＳ Ｐ明朝" panose="02020600040205080304" pitchFamily="18" charset="-128"/>
                <a:ea typeface="ＭＳ Ｐ明朝" panose="02020600040205080304" pitchFamily="18" charset="-128"/>
              </a:rPr>
              <a:t>・公園管理・運営の連携組織の立ち上げ等により、魅力ある施設を円滑に利用できる環境を整備。</a:t>
            </a:r>
          </a:p>
          <a:p>
            <a:pPr marL="72000" indent="-72000">
              <a:spcAft>
                <a:spcPts val="300"/>
              </a:spcAft>
            </a:pPr>
            <a:r>
              <a:rPr lang="en-US" altLang="ja-JP" sz="1100" dirty="0">
                <a:latin typeface="ＭＳ Ｐゴシック" pitchFamily="50" charset="-128"/>
              </a:rPr>
              <a:t>【</a:t>
            </a:r>
            <a:r>
              <a:rPr lang="ja-JP" altLang="en-US" sz="1100" dirty="0">
                <a:latin typeface="ＭＳ Ｐゴシック" pitchFamily="50" charset="-128"/>
              </a:rPr>
              <a:t>公園のオープン化とアクセス改善／ 「歴史・文化・自然」の再発見・発信</a:t>
            </a:r>
            <a:r>
              <a:rPr lang="en-US" altLang="ja-JP" sz="1100" dirty="0">
                <a:latin typeface="ＭＳ Ｐゴシック" pitchFamily="50" charset="-128"/>
              </a:rPr>
              <a:t>】</a:t>
            </a:r>
          </a:p>
          <a:p>
            <a:pPr marL="72000" indent="-72000">
              <a:spcAft>
                <a:spcPts val="300"/>
              </a:spcAft>
            </a:pPr>
            <a:r>
              <a:rPr lang="ja-JP" altLang="en-US" sz="1100" dirty="0">
                <a:latin typeface="ＭＳ Ｐ明朝" panose="02020600040205080304" pitchFamily="18" charset="-128"/>
                <a:ea typeface="ＭＳ Ｐ明朝" panose="02020600040205080304" pitchFamily="18" charset="-128"/>
              </a:rPr>
              <a:t>・公園への主要アクセスで</a:t>
            </a:r>
            <a:r>
              <a:rPr lang="ja-JP" altLang="en-US" sz="1100" dirty="0" smtClean="0">
                <a:latin typeface="ＭＳ Ｐ明朝" panose="02020600040205080304" pitchFamily="18" charset="-128"/>
                <a:ea typeface="ＭＳ Ｐ明朝" panose="02020600040205080304" pitchFamily="18" charset="-128"/>
              </a:rPr>
              <a:t>ある</a:t>
            </a:r>
            <a:r>
              <a:rPr lang="en-US" altLang="ja-JP" sz="1100" spc="-100" dirty="0" smtClean="0">
                <a:latin typeface="ＭＳ Ｐ明朝" pitchFamily="18" charset="-128"/>
                <a:ea typeface="ＭＳ Ｐ明朝" pitchFamily="18" charset="-128"/>
              </a:rPr>
              <a:t>Osaka </a:t>
            </a:r>
            <a:r>
              <a:rPr lang="en-US" altLang="ja-JP" sz="1100" spc="-100" dirty="0">
                <a:latin typeface="ＭＳ Ｐ明朝" pitchFamily="18" charset="-128"/>
                <a:ea typeface="ＭＳ Ｐ明朝" pitchFamily="18" charset="-128"/>
              </a:rPr>
              <a:t>Metro</a:t>
            </a:r>
            <a:r>
              <a:rPr lang="ja-JP" altLang="en-US" sz="1100" dirty="0" smtClean="0">
                <a:latin typeface="ＭＳ Ｐ明朝" panose="02020600040205080304" pitchFamily="18" charset="-128"/>
                <a:ea typeface="ＭＳ Ｐ明朝" panose="02020600040205080304" pitchFamily="18" charset="-128"/>
              </a:rPr>
              <a:t>動物園前駅に</a:t>
            </a:r>
            <a:r>
              <a:rPr lang="ja-JP" altLang="en-US" sz="1100" dirty="0">
                <a:latin typeface="ＭＳ Ｐ明朝" panose="02020600040205080304" pitchFamily="18" charset="-128"/>
                <a:ea typeface="ＭＳ Ｐ明朝" panose="02020600040205080304" pitchFamily="18" charset="-128"/>
              </a:rPr>
              <a:t>おけるわくわく感の創出等、地域とともにエリアのプロモーションを実施。</a:t>
            </a:r>
          </a:p>
        </p:txBody>
      </p:sp>
      <p:pic>
        <p:nvPicPr>
          <p:cNvPr id="67" name="図 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63344" y="3115527"/>
            <a:ext cx="1472000" cy="828000"/>
          </a:xfrm>
          <a:prstGeom prst="rect">
            <a:avLst/>
          </a:prstGeom>
          <a:ln w="19050">
            <a:solidFill>
              <a:srgbClr val="FF6817"/>
            </a:solidFill>
          </a:ln>
        </p:spPr>
      </p:pic>
      <p:pic>
        <p:nvPicPr>
          <p:cNvPr id="68" name="図 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90287" y="1852907"/>
            <a:ext cx="1059463" cy="1296000"/>
          </a:xfrm>
          <a:prstGeom prst="rect">
            <a:avLst/>
          </a:prstGeom>
          <a:ln w="19050">
            <a:solidFill>
              <a:srgbClr val="008B43"/>
            </a:solidFill>
          </a:ln>
        </p:spPr>
      </p:pic>
      <p:sp>
        <p:nvSpPr>
          <p:cNvPr id="69" name="テキスト ボックス 68"/>
          <p:cNvSpPr txBox="1"/>
          <p:nvPr/>
        </p:nvSpPr>
        <p:spPr>
          <a:xfrm>
            <a:off x="4434231" y="4146373"/>
            <a:ext cx="4789688" cy="638636"/>
          </a:xfrm>
          <a:prstGeom prst="rect">
            <a:avLst/>
          </a:prstGeom>
          <a:noFill/>
        </p:spPr>
        <p:txBody>
          <a:bodyPr wrap="square" rtlCol="0">
            <a:spAutoFit/>
          </a:bodyPr>
          <a:lstStyle/>
          <a:p>
            <a:pPr marL="72000" indent="-72000">
              <a:spcAft>
                <a:spcPts val="300"/>
              </a:spcAft>
            </a:pPr>
            <a:r>
              <a:rPr lang="en-US" altLang="ja-JP" sz="1100" dirty="0">
                <a:latin typeface="ＭＳ Ｐゴシック" pitchFamily="50" charset="-128"/>
                <a:ea typeface="ＭＳ Ｐゴシック" pitchFamily="50" charset="-128"/>
              </a:rPr>
              <a:t>【</a:t>
            </a:r>
            <a:r>
              <a:rPr lang="ja-JP" altLang="en-US" sz="1100" dirty="0">
                <a:latin typeface="ＭＳ Ｐゴシック" pitchFamily="50" charset="-128"/>
                <a:ea typeface="ＭＳ Ｐゴシック" pitchFamily="50" charset="-128"/>
              </a:rPr>
              <a:t>茶臼山北東部エリア</a:t>
            </a:r>
            <a:r>
              <a:rPr lang="en-US" altLang="ja-JP" sz="1100" dirty="0" smtClean="0">
                <a:latin typeface="ＭＳ Ｐゴシック" pitchFamily="50" charset="-128"/>
                <a:ea typeface="ＭＳ Ｐゴシック" pitchFamily="50" charset="-128"/>
              </a:rPr>
              <a:t>】</a:t>
            </a:r>
            <a:r>
              <a:rPr lang="ja-JP" altLang="en-US" sz="1100" dirty="0" smtClean="0">
                <a:latin typeface="ＭＳ Ｐゴシック" pitchFamily="50" charset="-128"/>
                <a:ea typeface="ＭＳ Ｐゴシック" pitchFamily="50" charset="-128"/>
              </a:rPr>
              <a:t>（</a:t>
            </a:r>
            <a:r>
              <a:rPr lang="en-US" altLang="ja-JP" sz="1100" dirty="0" smtClean="0">
                <a:latin typeface="ＭＳ Ｐゴシック" pitchFamily="50" charset="-128"/>
                <a:ea typeface="ＭＳ Ｐゴシック" pitchFamily="50" charset="-128"/>
              </a:rPr>
              <a:t>2016.3 </a:t>
            </a:r>
            <a:r>
              <a:rPr lang="ja-JP" altLang="en-US" sz="1100" dirty="0" smtClean="0">
                <a:latin typeface="ＭＳ Ｐゴシック" pitchFamily="50" charset="-128"/>
                <a:ea typeface="ＭＳ Ｐゴシック" pitchFamily="50" charset="-128"/>
              </a:rPr>
              <a:t>リニューアルオープン）</a:t>
            </a:r>
            <a:endParaRPr lang="en-US" altLang="ja-JP" sz="1100" dirty="0">
              <a:latin typeface="ＭＳ Ｐゴシック" pitchFamily="50" charset="-128"/>
              <a:ea typeface="ＭＳ Ｐゴシック" pitchFamily="50" charset="-128"/>
            </a:endParaRPr>
          </a:p>
          <a:p>
            <a:pPr marL="108000" indent="-72000"/>
            <a:r>
              <a:rPr lang="ja-JP" altLang="en-US" sz="1100" dirty="0">
                <a:latin typeface="ＭＳ Ｐ明朝" pitchFamily="18" charset="-128"/>
                <a:ea typeface="ＭＳ Ｐ明朝" pitchFamily="18" charset="-128"/>
              </a:rPr>
              <a:t>・</a:t>
            </a:r>
            <a:r>
              <a:rPr lang="ja-JP" altLang="ja-JP" sz="1100" dirty="0">
                <a:latin typeface="ＭＳ Ｐ明朝" pitchFamily="18" charset="-128"/>
                <a:ea typeface="ＭＳ Ｐ明朝" pitchFamily="18" charset="-128"/>
              </a:rPr>
              <a:t>公園と</a:t>
            </a:r>
            <a:r>
              <a:rPr lang="ja-JP" altLang="en-US" sz="1100" dirty="0">
                <a:latin typeface="ＭＳ Ｐ明朝" pitchFamily="18" charset="-128"/>
                <a:ea typeface="ＭＳ Ｐ明朝" pitchFamily="18" charset="-128"/>
              </a:rPr>
              <a:t>上町台地方面</a:t>
            </a:r>
            <a:r>
              <a:rPr lang="ja-JP" altLang="ja-JP" sz="1100" dirty="0">
                <a:latin typeface="ＭＳ Ｐ明朝" pitchFamily="18" charset="-128"/>
                <a:ea typeface="ＭＳ Ｐ明朝" pitchFamily="18" charset="-128"/>
              </a:rPr>
              <a:t>をつなぐ</a:t>
            </a:r>
            <a:r>
              <a:rPr lang="ja-JP" altLang="en-US" sz="1100" dirty="0">
                <a:latin typeface="ＭＳ Ｐ明朝" pitchFamily="18" charset="-128"/>
                <a:ea typeface="ＭＳ Ｐ明朝" pitchFamily="18" charset="-128"/>
              </a:rPr>
              <a:t>ゲート</a:t>
            </a:r>
            <a:r>
              <a:rPr lang="ja-JP" altLang="ja-JP" sz="1100" dirty="0">
                <a:latin typeface="ＭＳ Ｐ明朝" pitchFamily="18" charset="-128"/>
                <a:ea typeface="ＭＳ Ｐ明朝" pitchFamily="18" charset="-128"/>
              </a:rPr>
              <a:t>空間</a:t>
            </a:r>
            <a:r>
              <a:rPr lang="ja-JP" altLang="en-US" sz="1100" dirty="0">
                <a:latin typeface="ＭＳ Ｐ明朝" pitchFamily="18" charset="-128"/>
                <a:ea typeface="ＭＳ Ｐ明朝" pitchFamily="18" charset="-128"/>
              </a:rPr>
              <a:t>として開放し、回遊拠点化。</a:t>
            </a:r>
            <a:endParaRPr lang="en-US" altLang="ja-JP" sz="1100" dirty="0">
              <a:latin typeface="ＭＳ Ｐ明朝" pitchFamily="18" charset="-128"/>
              <a:ea typeface="ＭＳ Ｐ明朝" pitchFamily="18" charset="-128"/>
            </a:endParaRPr>
          </a:p>
          <a:p>
            <a:pPr marL="108000" indent="-72000"/>
            <a:r>
              <a:rPr lang="ja-JP" altLang="en-US" sz="1100" dirty="0">
                <a:latin typeface="ＭＳ Ｐ明朝" pitchFamily="18" charset="-128"/>
                <a:ea typeface="ＭＳ Ｐ明朝" pitchFamily="18" charset="-128"/>
              </a:rPr>
              <a:t>・ポケットパークとプロムナードを整備し、カフェ、物販店舗、駐車場施設を導入。</a:t>
            </a:r>
            <a:endParaRPr lang="en-US" altLang="ja-JP" sz="1100" dirty="0">
              <a:latin typeface="ＭＳ Ｐ明朝" pitchFamily="18" charset="-128"/>
              <a:ea typeface="ＭＳ Ｐ明朝" pitchFamily="18" charset="-128"/>
            </a:endParaRPr>
          </a:p>
        </p:txBody>
      </p:sp>
      <p:sp>
        <p:nvSpPr>
          <p:cNvPr id="73" name="正方形/長方形 72"/>
          <p:cNvSpPr/>
          <p:nvPr/>
        </p:nvSpPr>
        <p:spPr>
          <a:xfrm>
            <a:off x="9025355" y="6389396"/>
            <a:ext cx="1843774" cy="253916"/>
          </a:xfrm>
          <a:prstGeom prst="rect">
            <a:avLst/>
          </a:prstGeom>
        </p:spPr>
        <p:txBody>
          <a:bodyPr wrap="none">
            <a:spAutoFit/>
          </a:bodyPr>
          <a:lstStyle/>
          <a:p>
            <a:r>
              <a:rPr lang="ja-JP" altLang="en-US" sz="1050" dirty="0"/>
              <a:t>動物</a:t>
            </a:r>
            <a:r>
              <a:rPr lang="ja-JP" altLang="en-US" sz="1050" dirty="0" smtClean="0"/>
              <a:t>園前駅構内リニューアル</a:t>
            </a:r>
            <a:endParaRPr lang="ja-JP" altLang="en-US" sz="1050" dirty="0"/>
          </a:p>
        </p:txBody>
      </p:sp>
      <p:pic>
        <p:nvPicPr>
          <p:cNvPr id="70" name="Picture 2" descr="fba4c6cf-6efb-4cc9-812a-47a0d8a74b23@jpnprd01"/>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colorTemperature colorTemp="5300"/>
                    </a14:imgEffect>
                  </a14:imgLayer>
                </a14:imgProps>
              </a:ext>
              <a:ext uri="{28A0092B-C50C-407E-A947-70E740481C1C}">
                <a14:useLocalDpi xmlns:a14="http://schemas.microsoft.com/office/drawing/2010/main" val="0"/>
              </a:ext>
            </a:extLst>
          </a:blip>
          <a:srcRect l="25268" t="20236" r="-3165" b="9410"/>
          <a:stretch/>
        </p:blipFill>
        <p:spPr bwMode="auto">
          <a:xfrm>
            <a:off x="9287313" y="5359730"/>
            <a:ext cx="1476000" cy="99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2653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７．天王寺公園　周辺での取組み</a:t>
            </a:r>
            <a:r>
              <a:rPr lang="en-US" altLang="ja-JP" sz="2000" b="1" dirty="0">
                <a:solidFill>
                  <a:schemeClr val="bg1"/>
                </a:solidFill>
                <a:latin typeface="ＭＳ ゴシック" pitchFamily="49" charset="-128"/>
                <a:ea typeface="ＭＳ ゴシック" pitchFamily="49" charset="-128"/>
              </a:rPr>
              <a:t>【</a:t>
            </a:r>
            <a:r>
              <a:rPr lang="ja-JP" altLang="en-US" sz="2000" b="1" dirty="0">
                <a:solidFill>
                  <a:schemeClr val="bg1"/>
                </a:solidFill>
                <a:latin typeface="ＭＳ ゴシック" pitchFamily="49" charset="-128"/>
                <a:ea typeface="ＭＳ ゴシック" pitchFamily="49" charset="-128"/>
              </a:rPr>
              <a:t>軌道敷芝生化</a:t>
            </a:r>
            <a:r>
              <a:rPr lang="en-US" altLang="ja-JP" sz="2000" b="1" dirty="0">
                <a:solidFill>
                  <a:schemeClr val="bg1"/>
                </a:solidFill>
                <a:latin typeface="ＭＳ ゴシック" pitchFamily="49" charset="-128"/>
                <a:ea typeface="ＭＳ ゴシック" pitchFamily="49" charset="-128"/>
              </a:rPr>
              <a:t>】</a:t>
            </a:r>
          </a:p>
        </p:txBody>
      </p:sp>
      <p:sp>
        <p:nvSpPr>
          <p:cNvPr id="49" name="正方形/長方形 48"/>
          <p:cNvSpPr/>
          <p:nvPr/>
        </p:nvSpPr>
        <p:spPr>
          <a:xfrm>
            <a:off x="1247826" y="572161"/>
            <a:ext cx="9793456" cy="57841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正方形/長方形 56"/>
          <p:cNvSpPr/>
          <p:nvPr/>
        </p:nvSpPr>
        <p:spPr>
          <a:xfrm>
            <a:off x="1254915" y="580125"/>
            <a:ext cx="1908000" cy="21665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b="1" dirty="0" smtClean="0"/>
              <a:t>これまでの取組～将来像</a:t>
            </a:r>
            <a:endParaRPr lang="ja-JP" altLang="en-US" sz="1200" b="1" dirty="0"/>
          </a:p>
        </p:txBody>
      </p:sp>
      <p:sp>
        <p:nvSpPr>
          <p:cNvPr id="110" name="テキスト ボックス 109"/>
          <p:cNvSpPr txBox="1"/>
          <p:nvPr/>
        </p:nvSpPr>
        <p:spPr>
          <a:xfrm>
            <a:off x="1498162" y="3677091"/>
            <a:ext cx="4960696" cy="830997"/>
          </a:xfrm>
          <a:prstGeom prst="rect">
            <a:avLst/>
          </a:prstGeom>
          <a:noFill/>
        </p:spPr>
        <p:txBody>
          <a:bodyPr wrap="square" rtlCol="0">
            <a:spAutoFit/>
          </a:bodyPr>
          <a:lstStyle/>
          <a:p>
            <a:pPr marL="82800" indent="-82800"/>
            <a:r>
              <a:rPr lang="ja-JP" altLang="en-US" sz="1200" dirty="0">
                <a:latin typeface="ＭＳ Ｐ明朝" pitchFamily="18" charset="-128"/>
                <a:ea typeface="ＭＳ Ｐ明朝" pitchFamily="18" charset="-128"/>
              </a:rPr>
              <a:t>・</a:t>
            </a:r>
            <a:r>
              <a:rPr lang="ja-JP" altLang="en-US" sz="1200" u="sng" dirty="0">
                <a:latin typeface="ＭＳ Ｐ明朝" pitchFamily="18" charset="-128"/>
                <a:ea typeface="ＭＳ Ｐ明朝" pitchFamily="18" charset="-128"/>
              </a:rPr>
              <a:t>あべのハルカスの開業などにより増加している集客力の持続的な向上を図るため、更なるまちの魅力づくりを打ち出して</a:t>
            </a:r>
            <a:r>
              <a:rPr lang="ja-JP" altLang="en-US" sz="1200" u="sng" dirty="0" smtClean="0">
                <a:latin typeface="ＭＳ Ｐ明朝" pitchFamily="18" charset="-128"/>
                <a:ea typeface="ＭＳ Ｐ明朝" pitchFamily="18" charset="-128"/>
              </a:rPr>
              <a:t>いくことが必要</a:t>
            </a:r>
            <a:endParaRPr lang="en-US" altLang="ja-JP" sz="1200" u="sng" dirty="0" smtClean="0">
              <a:latin typeface="ＭＳ Ｐ明朝" pitchFamily="18" charset="-128"/>
              <a:ea typeface="ＭＳ Ｐ明朝" pitchFamily="18" charset="-128"/>
            </a:endParaRPr>
          </a:p>
          <a:p>
            <a:pPr marL="82800" indent="-82800"/>
            <a:r>
              <a:rPr lang="ja-JP" altLang="en-US"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あべの筋を大阪の南のメインストリートとして、良好な景観の形成を図ることにより、周辺地域と一体となったにぎわい空間を</a:t>
            </a:r>
            <a:r>
              <a:rPr lang="ja-JP" altLang="en-US" sz="1200" dirty="0" smtClean="0">
                <a:latin typeface="ＭＳ Ｐ明朝" pitchFamily="18" charset="-128"/>
                <a:ea typeface="ＭＳ Ｐ明朝" pitchFamily="18" charset="-128"/>
              </a:rPr>
              <a:t>形成</a:t>
            </a:r>
            <a:endParaRPr lang="en-US" altLang="ja-JP" sz="1200" dirty="0">
              <a:latin typeface="ＭＳ Ｐ明朝" pitchFamily="18" charset="-128"/>
              <a:ea typeface="ＭＳ Ｐ明朝" pitchFamily="18" charset="-128"/>
            </a:endParaRPr>
          </a:p>
        </p:txBody>
      </p:sp>
      <p:sp>
        <p:nvSpPr>
          <p:cNvPr id="72" name="テキスト ボックス 71"/>
          <p:cNvSpPr txBox="1"/>
          <p:nvPr/>
        </p:nvSpPr>
        <p:spPr>
          <a:xfrm>
            <a:off x="1299325" y="846218"/>
            <a:ext cx="5336524" cy="2716128"/>
          </a:xfrm>
          <a:prstGeom prst="rect">
            <a:avLst/>
          </a:prstGeom>
          <a:noFill/>
        </p:spPr>
        <p:txBody>
          <a:bodyPr wrap="square" rtlCol="0">
            <a:spAutoFit/>
          </a:bodyPr>
          <a:lstStyle/>
          <a:p>
            <a:pPr marL="216000" indent="-144000"/>
            <a:r>
              <a:rPr lang="en-US" altLang="ja-JP" sz="1200" dirty="0">
                <a:latin typeface="+mn-ea"/>
              </a:rPr>
              <a:t>【</a:t>
            </a:r>
            <a:r>
              <a:rPr lang="ja-JP" altLang="en-US" sz="1200" dirty="0">
                <a:latin typeface="+mn-ea"/>
              </a:rPr>
              <a:t>あべの天王寺ターミナル周辺（南側）で大規模開発の実施</a:t>
            </a:r>
            <a:r>
              <a:rPr lang="en-US" altLang="ja-JP" sz="1200" dirty="0">
                <a:latin typeface="+mn-ea"/>
              </a:rPr>
              <a:t>】</a:t>
            </a:r>
          </a:p>
          <a:p>
            <a:pPr marL="216000" indent="-1440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2011.4</a:t>
            </a:r>
            <a:r>
              <a:rPr lang="ja-JP" altLang="en-US" sz="1200" dirty="0">
                <a:latin typeface="ＭＳ Ｐ明朝" pitchFamily="18" charset="-128"/>
                <a:ea typeface="ＭＳ Ｐ明朝" pitchFamily="18" charset="-128"/>
              </a:rPr>
              <a:t>　　ターミナルの南西側の再開発エリアにおいて大型商業</a:t>
            </a:r>
            <a:r>
              <a:rPr lang="ja-JP" altLang="en-US" sz="1200" dirty="0" smtClean="0">
                <a:latin typeface="ＭＳ Ｐ明朝" pitchFamily="18" charset="-128"/>
                <a:ea typeface="ＭＳ Ｐ明朝" pitchFamily="18" charset="-128"/>
              </a:rPr>
              <a:t>施設</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en-US" altLang="ja-JP" sz="1200" dirty="0" smtClean="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あべのキューズタウン</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開業　（初年度来館者数：約</a:t>
            </a:r>
            <a:r>
              <a:rPr lang="en-US" altLang="ja-JP" sz="1200" dirty="0">
                <a:latin typeface="ＭＳ Ｐ明朝" pitchFamily="18" charset="-128"/>
                <a:ea typeface="ＭＳ Ｐ明朝" pitchFamily="18" charset="-128"/>
              </a:rPr>
              <a:t>2700</a:t>
            </a:r>
            <a:r>
              <a:rPr lang="ja-JP" altLang="en-US" sz="1200" dirty="0">
                <a:latin typeface="ＭＳ Ｐ明朝" pitchFamily="18" charset="-128"/>
                <a:ea typeface="ＭＳ Ｐ明朝" pitchFamily="18" charset="-128"/>
              </a:rPr>
              <a:t>万人）</a:t>
            </a:r>
            <a:endParaRPr lang="en-US" altLang="ja-JP" sz="1200" dirty="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2014.3</a:t>
            </a:r>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あべのハルカス</a:t>
            </a:r>
            <a:r>
              <a:rPr lang="en-US" altLang="ja-JP" sz="1200" dirty="0">
                <a:latin typeface="ＭＳ Ｐ明朝" pitchFamily="18" charset="-128"/>
                <a:ea typeface="ＭＳ Ｐ明朝" pitchFamily="18" charset="-128"/>
              </a:rPr>
              <a:t>』</a:t>
            </a:r>
            <a:r>
              <a:rPr lang="ja-JP" altLang="en-US" sz="1200" dirty="0">
                <a:latin typeface="ＭＳ Ｐ明朝" pitchFamily="18" charset="-128"/>
                <a:ea typeface="ＭＳ Ｐ明朝" pitchFamily="18" charset="-128"/>
              </a:rPr>
              <a:t>が</a:t>
            </a:r>
            <a:r>
              <a:rPr lang="ja-JP" altLang="en-US" sz="1200" dirty="0" smtClean="0">
                <a:latin typeface="ＭＳ Ｐ明朝" pitchFamily="18" charset="-128"/>
                <a:ea typeface="ＭＳ Ｐ明朝" pitchFamily="18" charset="-128"/>
              </a:rPr>
              <a:t>グランドオープン</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オープン後、半年で約</a:t>
            </a:r>
            <a:r>
              <a:rPr lang="en-US" altLang="ja-JP" sz="1200" dirty="0">
                <a:latin typeface="ＭＳ Ｐ明朝" pitchFamily="18" charset="-128"/>
                <a:ea typeface="ＭＳ Ｐ明朝" pitchFamily="18" charset="-128"/>
              </a:rPr>
              <a:t>2200</a:t>
            </a:r>
            <a:r>
              <a:rPr lang="ja-JP" altLang="en-US" sz="1200" dirty="0">
                <a:latin typeface="ＭＳ Ｐ明朝" pitchFamily="18" charset="-128"/>
                <a:ea typeface="ＭＳ Ｐ明朝" pitchFamily="18" charset="-128"/>
              </a:rPr>
              <a:t>万人来館）</a:t>
            </a:r>
            <a:endParaRPr lang="en-US" altLang="ja-JP" sz="1200" dirty="0">
              <a:latin typeface="ＭＳ Ｐ明朝" pitchFamily="18" charset="-128"/>
              <a:ea typeface="ＭＳ Ｐ明朝" pitchFamily="18" charset="-128"/>
            </a:endParaRPr>
          </a:p>
          <a:p>
            <a:pPr marL="216000" indent="-144000">
              <a:spcBef>
                <a:spcPts val="300"/>
              </a:spcBef>
            </a:pPr>
            <a:r>
              <a:rPr lang="en-US" altLang="ja-JP" sz="1200" dirty="0">
                <a:latin typeface="+mn-ea"/>
              </a:rPr>
              <a:t>【</a:t>
            </a:r>
            <a:r>
              <a:rPr lang="ja-JP" altLang="en-US" sz="1200" dirty="0">
                <a:latin typeface="+mn-ea"/>
              </a:rPr>
              <a:t>公共施設</a:t>
            </a:r>
            <a:r>
              <a:rPr lang="ja-JP" altLang="en-US" sz="1200" dirty="0" smtClean="0">
                <a:latin typeface="+mn-ea"/>
              </a:rPr>
              <a:t>整備の進展</a:t>
            </a:r>
            <a:r>
              <a:rPr lang="en-US" altLang="ja-JP" sz="1200" dirty="0">
                <a:latin typeface="+mn-ea"/>
              </a:rPr>
              <a:t>】</a:t>
            </a:r>
          </a:p>
          <a:p>
            <a:pPr marL="216000" indent="-1440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2013.4</a:t>
            </a:r>
            <a:r>
              <a:rPr lang="ja-JP" altLang="en-US" sz="1200" dirty="0">
                <a:latin typeface="ＭＳ Ｐ明朝" pitchFamily="18" charset="-128"/>
                <a:ea typeface="ＭＳ Ｐ明朝" pitchFamily="18" charset="-128"/>
              </a:rPr>
              <a:t>　　 天王寺区側と阿倍野区側を結ぶ阿倍野歩道橋の架替（全面開通</a:t>
            </a:r>
            <a:r>
              <a:rPr lang="ja-JP" altLang="en-US" sz="1200" dirty="0" smtClean="0">
                <a:latin typeface="ＭＳ Ｐ明朝" pitchFamily="18" charset="-128"/>
                <a:ea typeface="ＭＳ Ｐ明朝" pitchFamily="18" charset="-128"/>
              </a:rPr>
              <a:t>）</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　⇒両区間の歩行者の回遊性が向上</a:t>
            </a:r>
            <a:endParaRPr lang="en-US" altLang="ja-JP" sz="1200" dirty="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2012</a:t>
            </a:r>
            <a:r>
              <a:rPr lang="ja-JP" altLang="en-US" sz="1200" dirty="0">
                <a:latin typeface="ＭＳ Ｐ明朝" pitchFamily="18" charset="-128"/>
                <a:ea typeface="ＭＳ Ｐ明朝" pitchFamily="18" charset="-128"/>
              </a:rPr>
              <a:t>～　　あべの筋［近鉄前交差点～阿倍野交差点］道路拡幅</a:t>
            </a:r>
            <a:r>
              <a:rPr lang="ja-JP" altLang="en-US" sz="1200" dirty="0" smtClean="0">
                <a:latin typeface="ＭＳ Ｐ明朝" pitchFamily="18" charset="-128"/>
                <a:ea typeface="ＭＳ Ｐ明朝" pitchFamily="18" charset="-128"/>
              </a:rPr>
              <a:t>整備</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en-US" altLang="ja-JP" sz="1200" dirty="0" smtClean="0">
                <a:latin typeface="ＭＳ Ｐ明朝" pitchFamily="18" charset="-128"/>
                <a:ea typeface="ＭＳ Ｐ明朝" pitchFamily="18" charset="-128"/>
              </a:rPr>
              <a:t>2017</a:t>
            </a:r>
            <a:r>
              <a:rPr lang="ja-JP" altLang="en-US" sz="1200" dirty="0" smtClean="0">
                <a:latin typeface="ＭＳ Ｐ明朝" pitchFamily="18" charset="-128"/>
                <a:ea typeface="ＭＳ Ｐ明朝" pitchFamily="18" charset="-128"/>
              </a:rPr>
              <a:t>年度）</a:t>
            </a:r>
            <a:endParaRPr lang="en-US" altLang="ja-JP" sz="1200" dirty="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同拡幅整備にあわせ阪堺電気軌道上町線を</a:t>
            </a:r>
            <a:r>
              <a:rPr lang="ja-JP" altLang="en-US" sz="1200" dirty="0" smtClean="0">
                <a:latin typeface="ＭＳ Ｐ明朝" pitchFamily="18" charset="-128"/>
                <a:ea typeface="ＭＳ Ｐ明朝" pitchFamily="18" charset="-128"/>
              </a:rPr>
              <a:t>移設</a:t>
            </a:r>
            <a:endParaRPr lang="en-US" altLang="ja-JP" sz="1200" dirty="0" smtClean="0">
              <a:latin typeface="ＭＳ Ｐ明朝" pitchFamily="18" charset="-128"/>
              <a:ea typeface="ＭＳ Ｐ明朝" pitchFamily="18" charset="-128"/>
            </a:endParaRPr>
          </a:p>
          <a:p>
            <a:pPr marL="216000" indent="-144000"/>
            <a:r>
              <a:rPr lang="ja-JP" altLang="en-US" sz="1200" dirty="0">
                <a:latin typeface="ＭＳ Ｐ明朝" pitchFamily="18" charset="-128"/>
                <a:ea typeface="ＭＳ Ｐ明朝" pitchFamily="18" charset="-128"/>
              </a:rPr>
              <a:t>　</a:t>
            </a:r>
            <a:r>
              <a:rPr lang="ja-JP" altLang="en-US" sz="1200" dirty="0" smtClean="0">
                <a:latin typeface="ＭＳ Ｐ明朝" pitchFamily="18" charset="-128"/>
                <a:ea typeface="ＭＳ Ｐ明朝" pitchFamily="18" charset="-128"/>
              </a:rPr>
              <a:t>　　　　　　　 </a:t>
            </a:r>
            <a:r>
              <a:rPr lang="ja-JP" altLang="en-US" sz="1200" dirty="0">
                <a:latin typeface="ＭＳ Ｐ明朝" pitchFamily="18" charset="-128"/>
                <a:ea typeface="ＭＳ Ｐ明朝" pitchFamily="18" charset="-128"/>
              </a:rPr>
              <a:t>（</a:t>
            </a:r>
            <a:r>
              <a:rPr lang="en-US" altLang="ja-JP" sz="1200" dirty="0">
                <a:latin typeface="ＭＳ Ｐ明朝" pitchFamily="18" charset="-128"/>
                <a:ea typeface="ＭＳ Ｐ明朝" pitchFamily="18" charset="-128"/>
              </a:rPr>
              <a:t>2015</a:t>
            </a:r>
            <a:r>
              <a:rPr lang="ja-JP" altLang="en-US" sz="1200" dirty="0" smtClean="0">
                <a:latin typeface="ＭＳ Ｐ明朝" pitchFamily="18" charset="-128"/>
                <a:ea typeface="ＭＳ Ｐ明朝" pitchFamily="18" charset="-128"/>
              </a:rPr>
              <a:t>年度）</a:t>
            </a:r>
            <a:endParaRPr lang="en-US" altLang="ja-JP" sz="1200" dirty="0">
              <a:latin typeface="ＭＳ Ｐ明朝" pitchFamily="18" charset="-128"/>
              <a:ea typeface="ＭＳ Ｐ明朝" pitchFamily="18" charset="-128"/>
            </a:endParaRPr>
          </a:p>
          <a:p>
            <a:pPr marL="216000" indent="-144000"/>
            <a:endParaRPr lang="en-US" altLang="ja-JP" sz="1200" u="sng" dirty="0">
              <a:latin typeface="ＭＳ Ｐ明朝" pitchFamily="18" charset="-128"/>
              <a:ea typeface="ＭＳ Ｐ明朝" pitchFamily="18" charset="-128"/>
            </a:endParaRPr>
          </a:p>
          <a:p>
            <a:pPr marL="216000" indent="-144000"/>
            <a:endParaRPr lang="en-US" altLang="ja-JP" sz="1200" dirty="0">
              <a:latin typeface="ＭＳ Ｐ明朝" pitchFamily="18" charset="-128"/>
              <a:ea typeface="ＭＳ Ｐ明朝" pitchFamily="18" charset="-128"/>
            </a:endParaRPr>
          </a:p>
        </p:txBody>
      </p:sp>
      <p:pic>
        <p:nvPicPr>
          <p:cNvPr id="493" name="Picture 2" descr="http://gis.ii.city.osaka.jp/gis/DownloadFile.ashx?imgfile=gemimg_521436a0-7e0d-42e0-81f3-1b613040772b.png&amp;downloadType=imgfile&amp;isCB=1"/>
          <p:cNvPicPr>
            <a:picLocks noChangeAspect="1" noChangeArrowheads="1"/>
          </p:cNvPicPr>
          <p:nvPr/>
        </p:nvPicPr>
        <p:blipFill>
          <a:blip r:embed="rId3" cstate="email"/>
          <a:srcRect/>
          <a:stretch>
            <a:fillRect/>
          </a:stretch>
        </p:blipFill>
        <p:spPr bwMode="auto">
          <a:xfrm>
            <a:off x="6619344" y="718220"/>
            <a:ext cx="2672296" cy="2590072"/>
          </a:xfrm>
          <a:prstGeom prst="rect">
            <a:avLst/>
          </a:prstGeom>
          <a:noFill/>
        </p:spPr>
      </p:pic>
      <p:sp>
        <p:nvSpPr>
          <p:cNvPr id="520" name="フリーフォーム 3"/>
          <p:cNvSpPr/>
          <p:nvPr/>
        </p:nvSpPr>
        <p:spPr>
          <a:xfrm>
            <a:off x="7287418" y="829566"/>
            <a:ext cx="877448" cy="1005844"/>
          </a:xfrm>
          <a:custGeom>
            <a:avLst/>
            <a:gdLst>
              <a:gd name="connsiteX0" fmla="*/ 131275 w 534154"/>
              <a:gd name="connsiteY0" fmla="*/ 0 h 570368"/>
              <a:gd name="connsiteX1" fmla="*/ 258024 w 534154"/>
              <a:gd name="connsiteY1" fmla="*/ 18107 h 570368"/>
              <a:gd name="connsiteX2" fmla="*/ 235390 w 534154"/>
              <a:gd name="connsiteY2" fmla="*/ 99588 h 570368"/>
              <a:gd name="connsiteX3" fmla="*/ 239917 w 534154"/>
              <a:gd name="connsiteY3" fmla="*/ 117695 h 570368"/>
              <a:gd name="connsiteX4" fmla="*/ 248970 w 534154"/>
              <a:gd name="connsiteY4" fmla="*/ 203703 h 570368"/>
              <a:gd name="connsiteX5" fmla="*/ 312344 w 534154"/>
              <a:gd name="connsiteY5" fmla="*/ 162962 h 570368"/>
              <a:gd name="connsiteX6" fmla="*/ 330451 w 534154"/>
              <a:gd name="connsiteY6" fmla="*/ 140329 h 570368"/>
              <a:gd name="connsiteX7" fmla="*/ 366665 w 534154"/>
              <a:gd name="connsiteY7" fmla="*/ 122222 h 570368"/>
              <a:gd name="connsiteX8" fmla="*/ 393826 w 534154"/>
              <a:gd name="connsiteY8" fmla="*/ 117695 h 570368"/>
              <a:gd name="connsiteX9" fmla="*/ 470780 w 534154"/>
              <a:gd name="connsiteY9" fmla="*/ 153909 h 570368"/>
              <a:gd name="connsiteX10" fmla="*/ 534154 w 534154"/>
              <a:gd name="connsiteY10" fmla="*/ 162962 h 570368"/>
              <a:gd name="connsiteX11" fmla="*/ 534154 w 534154"/>
              <a:gd name="connsiteY11" fmla="*/ 203703 h 570368"/>
              <a:gd name="connsiteX12" fmla="*/ 484360 w 534154"/>
              <a:gd name="connsiteY12" fmla="*/ 203703 h 570368"/>
              <a:gd name="connsiteX13" fmla="*/ 475307 w 534154"/>
              <a:gd name="connsiteY13" fmla="*/ 244443 h 570368"/>
              <a:gd name="connsiteX14" fmla="*/ 479834 w 534154"/>
              <a:gd name="connsiteY14" fmla="*/ 248970 h 570368"/>
              <a:gd name="connsiteX15" fmla="*/ 475307 w 534154"/>
              <a:gd name="connsiteY15" fmla="*/ 280657 h 570368"/>
              <a:gd name="connsiteX16" fmla="*/ 366665 w 534154"/>
              <a:gd name="connsiteY16" fmla="*/ 276131 h 570368"/>
              <a:gd name="connsiteX17" fmla="*/ 357612 w 534154"/>
              <a:gd name="connsiteY17" fmla="*/ 321398 h 570368"/>
              <a:gd name="connsiteX18" fmla="*/ 448146 w 534154"/>
              <a:gd name="connsiteY18" fmla="*/ 362138 h 570368"/>
              <a:gd name="connsiteX19" fmla="*/ 425513 w 534154"/>
              <a:gd name="connsiteY19" fmla="*/ 466253 h 570368"/>
              <a:gd name="connsiteX20" fmla="*/ 511521 w 534154"/>
              <a:gd name="connsiteY20" fmla="*/ 484360 h 570368"/>
              <a:gd name="connsiteX21" fmla="*/ 493414 w 534154"/>
              <a:gd name="connsiteY21" fmla="*/ 552261 h 570368"/>
              <a:gd name="connsiteX22" fmla="*/ 434566 w 534154"/>
              <a:gd name="connsiteY22" fmla="*/ 570368 h 570368"/>
              <a:gd name="connsiteX23" fmla="*/ 0 w 534154"/>
              <a:gd name="connsiteY23" fmla="*/ 448146 h 570368"/>
              <a:gd name="connsiteX24" fmla="*/ 131275 w 534154"/>
              <a:gd name="connsiteY24" fmla="*/ 0 h 57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154" h="570368">
                <a:moveTo>
                  <a:pt x="131275" y="0"/>
                </a:moveTo>
                <a:lnTo>
                  <a:pt x="258024" y="18107"/>
                </a:lnTo>
                <a:lnTo>
                  <a:pt x="235390" y="99588"/>
                </a:lnTo>
                <a:lnTo>
                  <a:pt x="239917" y="117695"/>
                </a:lnTo>
                <a:lnTo>
                  <a:pt x="248970" y="203703"/>
                </a:lnTo>
                <a:lnTo>
                  <a:pt x="312344" y="162962"/>
                </a:lnTo>
                <a:lnTo>
                  <a:pt x="330451" y="140329"/>
                </a:lnTo>
                <a:lnTo>
                  <a:pt x="366665" y="122222"/>
                </a:lnTo>
                <a:lnTo>
                  <a:pt x="393826" y="117695"/>
                </a:lnTo>
                <a:lnTo>
                  <a:pt x="470780" y="153909"/>
                </a:lnTo>
                <a:lnTo>
                  <a:pt x="534154" y="162962"/>
                </a:lnTo>
                <a:lnTo>
                  <a:pt x="534154" y="203703"/>
                </a:lnTo>
                <a:lnTo>
                  <a:pt x="484360" y="203703"/>
                </a:lnTo>
                <a:lnTo>
                  <a:pt x="475307" y="244443"/>
                </a:lnTo>
                <a:lnTo>
                  <a:pt x="479834" y="248970"/>
                </a:lnTo>
                <a:lnTo>
                  <a:pt x="475307" y="280657"/>
                </a:lnTo>
                <a:lnTo>
                  <a:pt x="366665" y="276131"/>
                </a:lnTo>
                <a:lnTo>
                  <a:pt x="357612" y="321398"/>
                </a:lnTo>
                <a:lnTo>
                  <a:pt x="448146" y="362138"/>
                </a:lnTo>
                <a:lnTo>
                  <a:pt x="425513" y="466253"/>
                </a:lnTo>
                <a:lnTo>
                  <a:pt x="511521" y="484360"/>
                </a:lnTo>
                <a:lnTo>
                  <a:pt x="493414" y="552261"/>
                </a:lnTo>
                <a:lnTo>
                  <a:pt x="434566" y="570368"/>
                </a:lnTo>
                <a:lnTo>
                  <a:pt x="0" y="448146"/>
                </a:lnTo>
                <a:lnTo>
                  <a:pt x="131275" y="0"/>
                </a:lnTo>
                <a:close/>
              </a:path>
            </a:pathLst>
          </a:custGeom>
          <a:solidFill>
            <a:srgbClr val="92D050">
              <a:alpha val="5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5" name="角丸四角形 494"/>
          <p:cNvSpPr/>
          <p:nvPr/>
        </p:nvSpPr>
        <p:spPr>
          <a:xfrm rot="16920000">
            <a:off x="7163284" y="2067448"/>
            <a:ext cx="995825" cy="657665"/>
          </a:xfrm>
          <a:prstGeom prst="roundRect">
            <a:avLst/>
          </a:prstGeom>
          <a:solidFill>
            <a:srgbClr val="7030A0">
              <a:alpha val="30196"/>
            </a:srgbClr>
          </a:solid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6" name="フリーフォーム 495"/>
          <p:cNvSpPr/>
          <p:nvPr/>
        </p:nvSpPr>
        <p:spPr>
          <a:xfrm>
            <a:off x="7772002" y="2128004"/>
            <a:ext cx="245158" cy="454091"/>
          </a:xfrm>
          <a:custGeom>
            <a:avLst/>
            <a:gdLst>
              <a:gd name="connsiteX0" fmla="*/ 52388 w 509588"/>
              <a:gd name="connsiteY0" fmla="*/ 690563 h 795338"/>
              <a:gd name="connsiteX1" fmla="*/ 161925 w 509588"/>
              <a:gd name="connsiteY1" fmla="*/ 223838 h 795338"/>
              <a:gd name="connsiteX2" fmla="*/ 0 w 509588"/>
              <a:gd name="connsiteY2" fmla="*/ 180975 h 795338"/>
              <a:gd name="connsiteX3" fmla="*/ 28575 w 509588"/>
              <a:gd name="connsiteY3" fmla="*/ 14288 h 795338"/>
              <a:gd name="connsiteX4" fmla="*/ 247650 w 509588"/>
              <a:gd name="connsiteY4" fmla="*/ 0 h 795338"/>
              <a:gd name="connsiteX5" fmla="*/ 509588 w 509588"/>
              <a:gd name="connsiteY5" fmla="*/ 61913 h 795338"/>
              <a:gd name="connsiteX6" fmla="*/ 338138 w 509588"/>
              <a:gd name="connsiteY6" fmla="*/ 795338 h 795338"/>
              <a:gd name="connsiteX7" fmla="*/ 52388 w 509588"/>
              <a:gd name="connsiteY7" fmla="*/ 690563 h 79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588" h="795338">
                <a:moveTo>
                  <a:pt x="52388" y="690563"/>
                </a:moveTo>
                <a:lnTo>
                  <a:pt x="161925" y="223838"/>
                </a:lnTo>
                <a:lnTo>
                  <a:pt x="0" y="180975"/>
                </a:lnTo>
                <a:lnTo>
                  <a:pt x="28575" y="14288"/>
                </a:lnTo>
                <a:lnTo>
                  <a:pt x="247650" y="0"/>
                </a:lnTo>
                <a:lnTo>
                  <a:pt x="509588" y="61913"/>
                </a:lnTo>
                <a:lnTo>
                  <a:pt x="338138" y="795338"/>
                </a:lnTo>
                <a:lnTo>
                  <a:pt x="52388" y="690563"/>
                </a:lnTo>
                <a:close/>
              </a:path>
            </a:pathLst>
          </a:cu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7" name="フローチャート : 端子 496"/>
          <p:cNvSpPr/>
          <p:nvPr/>
        </p:nvSpPr>
        <p:spPr>
          <a:xfrm rot="780000">
            <a:off x="8042370" y="2237806"/>
            <a:ext cx="334092" cy="734840"/>
          </a:xfrm>
          <a:prstGeom prst="flowChartTerminator">
            <a:avLst/>
          </a:prstGeom>
          <a:solidFill>
            <a:schemeClr val="tx2">
              <a:lumMod val="40000"/>
              <a:lumOff val="60000"/>
              <a:alpha val="30196"/>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98" name="正方形/長方形 497"/>
          <p:cNvSpPr/>
          <p:nvPr/>
        </p:nvSpPr>
        <p:spPr>
          <a:xfrm rot="17160000" flipH="1">
            <a:off x="8227436" y="2034753"/>
            <a:ext cx="109186" cy="262117"/>
          </a:xfrm>
          <a:prstGeom prst="rect">
            <a:avLst/>
          </a:prstGeom>
          <a:solidFill>
            <a:srgbClr val="FFCC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1" name="フリーフォーム 500"/>
          <p:cNvSpPr/>
          <p:nvPr/>
        </p:nvSpPr>
        <p:spPr>
          <a:xfrm>
            <a:off x="8168991" y="1827543"/>
            <a:ext cx="305899" cy="251517"/>
          </a:xfrm>
          <a:custGeom>
            <a:avLst/>
            <a:gdLst>
              <a:gd name="connsiteX0" fmla="*/ 440531 w 535781"/>
              <a:gd name="connsiteY0" fmla="*/ 440531 h 440531"/>
              <a:gd name="connsiteX1" fmla="*/ 0 w 535781"/>
              <a:gd name="connsiteY1" fmla="*/ 309562 h 440531"/>
              <a:gd name="connsiteX2" fmla="*/ 85725 w 535781"/>
              <a:gd name="connsiteY2" fmla="*/ 0 h 440531"/>
              <a:gd name="connsiteX3" fmla="*/ 304800 w 535781"/>
              <a:gd name="connsiteY3" fmla="*/ 11906 h 440531"/>
              <a:gd name="connsiteX4" fmla="*/ 535781 w 535781"/>
              <a:gd name="connsiteY4" fmla="*/ 116681 h 440531"/>
              <a:gd name="connsiteX5" fmla="*/ 440531 w 535781"/>
              <a:gd name="connsiteY5" fmla="*/ 440531 h 44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781" h="440531">
                <a:moveTo>
                  <a:pt x="440531" y="440531"/>
                </a:moveTo>
                <a:lnTo>
                  <a:pt x="0" y="309562"/>
                </a:lnTo>
                <a:lnTo>
                  <a:pt x="85725" y="0"/>
                </a:lnTo>
                <a:lnTo>
                  <a:pt x="304800" y="11906"/>
                </a:lnTo>
                <a:lnTo>
                  <a:pt x="535781" y="116681"/>
                </a:lnTo>
                <a:lnTo>
                  <a:pt x="440531" y="440531"/>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5" name="フリーフォーム 504"/>
          <p:cNvSpPr/>
          <p:nvPr/>
        </p:nvSpPr>
        <p:spPr>
          <a:xfrm>
            <a:off x="8094216" y="1588262"/>
            <a:ext cx="327652" cy="545180"/>
          </a:xfrm>
          <a:custGeom>
            <a:avLst/>
            <a:gdLst>
              <a:gd name="connsiteX0" fmla="*/ 550069 w 573882"/>
              <a:gd name="connsiteY0" fmla="*/ 954881 h 954881"/>
              <a:gd name="connsiteX1" fmla="*/ 573882 w 573882"/>
              <a:gd name="connsiteY1" fmla="*/ 869156 h 954881"/>
              <a:gd name="connsiteX2" fmla="*/ 85725 w 573882"/>
              <a:gd name="connsiteY2" fmla="*/ 716756 h 954881"/>
              <a:gd name="connsiteX3" fmla="*/ 176213 w 573882"/>
              <a:gd name="connsiteY3" fmla="*/ 7144 h 954881"/>
              <a:gd name="connsiteX4" fmla="*/ 104775 w 573882"/>
              <a:gd name="connsiteY4" fmla="*/ 0 h 954881"/>
              <a:gd name="connsiteX5" fmla="*/ 0 w 573882"/>
              <a:gd name="connsiteY5" fmla="*/ 788194 h 954881"/>
              <a:gd name="connsiteX6" fmla="*/ 550069 w 573882"/>
              <a:gd name="connsiteY6" fmla="*/ 954881 h 9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882" h="954881">
                <a:moveTo>
                  <a:pt x="550069" y="954881"/>
                </a:moveTo>
                <a:lnTo>
                  <a:pt x="573882" y="869156"/>
                </a:lnTo>
                <a:lnTo>
                  <a:pt x="85725" y="716756"/>
                </a:lnTo>
                <a:lnTo>
                  <a:pt x="176213" y="7144"/>
                </a:lnTo>
                <a:lnTo>
                  <a:pt x="104775" y="0"/>
                </a:lnTo>
                <a:lnTo>
                  <a:pt x="0" y="788194"/>
                </a:lnTo>
                <a:lnTo>
                  <a:pt x="550069" y="954881"/>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 name="グループ化 33"/>
          <p:cNvGrpSpPr/>
          <p:nvPr/>
        </p:nvGrpSpPr>
        <p:grpSpPr>
          <a:xfrm>
            <a:off x="8071698" y="1966925"/>
            <a:ext cx="139358" cy="94517"/>
            <a:chOff x="4544467" y="3527872"/>
            <a:chExt cx="244086" cy="165547"/>
          </a:xfrm>
        </p:grpSpPr>
        <p:sp>
          <p:nvSpPr>
            <p:cNvPr id="519" name="フリーフォーム 518"/>
            <p:cNvSpPr/>
            <p:nvPr/>
          </p:nvSpPr>
          <p:spPr>
            <a:xfrm>
              <a:off x="4544467" y="3669606"/>
              <a:ext cx="47625" cy="23813"/>
            </a:xfrm>
            <a:custGeom>
              <a:avLst/>
              <a:gdLst>
                <a:gd name="connsiteX0" fmla="*/ 47625 w 47625"/>
                <a:gd name="connsiteY0" fmla="*/ 0 h 23813"/>
                <a:gd name="connsiteX1" fmla="*/ 0 w 47625"/>
                <a:gd name="connsiteY1" fmla="*/ 23813 h 23813"/>
              </a:gdLst>
              <a:ahLst/>
              <a:cxnLst>
                <a:cxn ang="0">
                  <a:pos x="connsiteX0" y="connsiteY0"/>
                </a:cxn>
                <a:cxn ang="0">
                  <a:pos x="connsiteX1" y="connsiteY1"/>
                </a:cxn>
              </a:cxnLst>
              <a:rect l="l" t="t" r="r" b="b"/>
              <a:pathLst>
                <a:path w="47625" h="23813">
                  <a:moveTo>
                    <a:pt x="47625" y="0"/>
                  </a:moveTo>
                  <a:lnTo>
                    <a:pt x="0" y="23813"/>
                  </a:lnTo>
                </a:path>
              </a:pathLst>
            </a:custGeom>
            <a:ln w="3810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17" name="円/楕円 12"/>
            <p:cNvSpPr/>
            <p:nvPr/>
          </p:nvSpPr>
          <p:spPr>
            <a:xfrm>
              <a:off x="4552380" y="3527872"/>
              <a:ext cx="144016" cy="144016"/>
            </a:xfrm>
            <a:prstGeom prst="ellipse">
              <a:avLst/>
            </a:prstGeom>
            <a:no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8" name="フリーフォーム 517"/>
            <p:cNvSpPr/>
            <p:nvPr/>
          </p:nvSpPr>
          <p:spPr>
            <a:xfrm rot="21300000">
              <a:off x="4571892" y="3630061"/>
              <a:ext cx="216661" cy="58254"/>
            </a:xfrm>
            <a:custGeom>
              <a:avLst/>
              <a:gdLst>
                <a:gd name="connsiteX0" fmla="*/ 0 w 152400"/>
                <a:gd name="connsiteY0" fmla="*/ 19050 h 50800"/>
                <a:gd name="connsiteX1" fmla="*/ 109538 w 152400"/>
                <a:gd name="connsiteY1" fmla="*/ 47625 h 50800"/>
                <a:gd name="connsiteX2" fmla="*/ 152400 w 152400"/>
                <a:gd name="connsiteY2" fmla="*/ 0 h 50800"/>
                <a:gd name="connsiteX3" fmla="*/ 152400 w 152400"/>
                <a:gd name="connsiteY3" fmla="*/ 0 h 50800"/>
              </a:gdLst>
              <a:ahLst/>
              <a:cxnLst>
                <a:cxn ang="0">
                  <a:pos x="connsiteX0" y="connsiteY0"/>
                </a:cxn>
                <a:cxn ang="0">
                  <a:pos x="connsiteX1" y="connsiteY1"/>
                </a:cxn>
                <a:cxn ang="0">
                  <a:pos x="connsiteX2" y="connsiteY2"/>
                </a:cxn>
                <a:cxn ang="0">
                  <a:pos x="connsiteX3" y="connsiteY3"/>
                </a:cxn>
              </a:cxnLst>
              <a:rect l="l" t="t" r="r" b="b"/>
              <a:pathLst>
                <a:path w="152400" h="50800">
                  <a:moveTo>
                    <a:pt x="0" y="19050"/>
                  </a:moveTo>
                  <a:cubicBezTo>
                    <a:pt x="42069" y="34925"/>
                    <a:pt x="84138" y="50800"/>
                    <a:pt x="109538" y="47625"/>
                  </a:cubicBezTo>
                  <a:cubicBezTo>
                    <a:pt x="134938" y="44450"/>
                    <a:pt x="152400" y="0"/>
                    <a:pt x="152400" y="0"/>
                  </a:cubicBezTo>
                  <a:lnTo>
                    <a:pt x="152400" y="0"/>
                  </a:lnTo>
                </a:path>
              </a:pathLst>
            </a:custGeom>
            <a:ln w="3810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sp>
        <p:nvSpPr>
          <p:cNvPr id="507" name="フリーフォーム 506"/>
          <p:cNvSpPr/>
          <p:nvPr/>
        </p:nvSpPr>
        <p:spPr>
          <a:xfrm>
            <a:off x="7985164" y="2219813"/>
            <a:ext cx="147638" cy="671513"/>
          </a:xfrm>
          <a:custGeom>
            <a:avLst/>
            <a:gdLst>
              <a:gd name="connsiteX0" fmla="*/ 247650 w 247650"/>
              <a:gd name="connsiteY0" fmla="*/ 0 h 1104900"/>
              <a:gd name="connsiteX1" fmla="*/ 0 w 247650"/>
              <a:gd name="connsiteY1" fmla="*/ 1104900 h 1104900"/>
            </a:gdLst>
            <a:ahLst/>
            <a:cxnLst>
              <a:cxn ang="0">
                <a:pos x="connsiteX0" y="connsiteY0"/>
              </a:cxn>
              <a:cxn ang="0">
                <a:pos x="connsiteX1" y="connsiteY1"/>
              </a:cxn>
            </a:cxnLst>
            <a:rect l="l" t="t" r="r" b="b"/>
            <a:pathLst>
              <a:path w="247650" h="1104900">
                <a:moveTo>
                  <a:pt x="247650" y="0"/>
                </a:moveTo>
                <a:lnTo>
                  <a:pt x="0" y="1104900"/>
                </a:ln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nvGrpSpPr>
          <p:cNvPr id="5" name="グループ化 21"/>
          <p:cNvGrpSpPr/>
          <p:nvPr/>
        </p:nvGrpSpPr>
        <p:grpSpPr>
          <a:xfrm>
            <a:off x="7926846" y="2050095"/>
            <a:ext cx="188076" cy="837281"/>
            <a:chOff x="1891613" y="4503593"/>
            <a:chExt cx="243260" cy="1082950"/>
          </a:xfrm>
        </p:grpSpPr>
        <p:sp>
          <p:nvSpPr>
            <p:cNvPr id="514" name="フリーフォーム 513"/>
            <p:cNvSpPr/>
            <p:nvPr/>
          </p:nvSpPr>
          <p:spPr>
            <a:xfrm>
              <a:off x="1891613" y="4503593"/>
              <a:ext cx="243260" cy="1082950"/>
            </a:xfrm>
            <a:custGeom>
              <a:avLst/>
              <a:gdLst>
                <a:gd name="connsiteX0" fmla="*/ 238125 w 238125"/>
                <a:gd name="connsiteY0" fmla="*/ 0 h 1066800"/>
                <a:gd name="connsiteX1" fmla="*/ 0 w 238125"/>
                <a:gd name="connsiteY1" fmla="*/ 1066800 h 1066800"/>
              </a:gdLst>
              <a:ahLst/>
              <a:cxnLst>
                <a:cxn ang="0">
                  <a:pos x="connsiteX0" y="connsiteY0"/>
                </a:cxn>
                <a:cxn ang="0">
                  <a:pos x="connsiteX1" y="connsiteY1"/>
                </a:cxn>
              </a:cxnLst>
              <a:rect l="l" t="t" r="r" b="b"/>
              <a:pathLst>
                <a:path w="238125" h="1066800">
                  <a:moveTo>
                    <a:pt x="238125" y="0"/>
                  </a:moveTo>
                  <a:lnTo>
                    <a:pt x="0" y="106680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15" name="フリーフォーム 514"/>
            <p:cNvSpPr/>
            <p:nvPr/>
          </p:nvSpPr>
          <p:spPr>
            <a:xfrm>
              <a:off x="2102816" y="4541056"/>
              <a:ext cx="24618" cy="119575"/>
            </a:xfrm>
            <a:custGeom>
              <a:avLst/>
              <a:gdLst>
                <a:gd name="connsiteX0" fmla="*/ 0 w 33337"/>
                <a:gd name="connsiteY0" fmla="*/ 161925 h 161925"/>
                <a:gd name="connsiteX1" fmla="*/ 33337 w 33337"/>
                <a:gd name="connsiteY1" fmla="*/ 0 h 161925"/>
              </a:gdLst>
              <a:ahLst/>
              <a:cxnLst>
                <a:cxn ang="0">
                  <a:pos x="connsiteX0" y="connsiteY0"/>
                </a:cxn>
                <a:cxn ang="0">
                  <a:pos x="connsiteX1" y="connsiteY1"/>
                </a:cxn>
              </a:cxnLst>
              <a:rect l="l" t="t" r="r" b="b"/>
              <a:pathLst>
                <a:path w="33337" h="161925">
                  <a:moveTo>
                    <a:pt x="0" y="161925"/>
                  </a:moveTo>
                  <a:lnTo>
                    <a:pt x="33337"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16" name="フリーフォーム 515"/>
            <p:cNvSpPr/>
            <p:nvPr/>
          </p:nvSpPr>
          <p:spPr>
            <a:xfrm rot="21300000">
              <a:off x="1909385" y="5405799"/>
              <a:ext cx="33762" cy="98034"/>
            </a:xfrm>
            <a:custGeom>
              <a:avLst/>
              <a:gdLst>
                <a:gd name="connsiteX0" fmla="*/ 0 w 33337"/>
                <a:gd name="connsiteY0" fmla="*/ 161925 h 161925"/>
                <a:gd name="connsiteX1" fmla="*/ 33337 w 33337"/>
                <a:gd name="connsiteY1" fmla="*/ 0 h 161925"/>
              </a:gdLst>
              <a:ahLst/>
              <a:cxnLst>
                <a:cxn ang="0">
                  <a:pos x="connsiteX0" y="connsiteY0"/>
                </a:cxn>
                <a:cxn ang="0">
                  <a:pos x="connsiteX1" y="connsiteY1"/>
                </a:cxn>
              </a:cxnLst>
              <a:rect l="l" t="t" r="r" b="b"/>
              <a:pathLst>
                <a:path w="33337" h="161925">
                  <a:moveTo>
                    <a:pt x="0" y="161925"/>
                  </a:moveTo>
                  <a:lnTo>
                    <a:pt x="33337"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sp>
        <p:nvSpPr>
          <p:cNvPr id="512" name="フリーフォーム 511"/>
          <p:cNvSpPr/>
          <p:nvPr/>
        </p:nvSpPr>
        <p:spPr>
          <a:xfrm>
            <a:off x="7834542" y="2170844"/>
            <a:ext cx="254829" cy="1130453"/>
          </a:xfrm>
          <a:custGeom>
            <a:avLst/>
            <a:gdLst>
              <a:gd name="connsiteX0" fmla="*/ 433388 w 433388"/>
              <a:gd name="connsiteY0" fmla="*/ 0 h 1833562"/>
              <a:gd name="connsiteX1" fmla="*/ 280988 w 433388"/>
              <a:gd name="connsiteY1" fmla="*/ 661987 h 1833562"/>
              <a:gd name="connsiteX2" fmla="*/ 0 w 433388"/>
              <a:gd name="connsiteY2" fmla="*/ 1833562 h 1833562"/>
            </a:gdLst>
            <a:ahLst/>
            <a:cxnLst>
              <a:cxn ang="0">
                <a:pos x="connsiteX0" y="connsiteY0"/>
              </a:cxn>
              <a:cxn ang="0">
                <a:pos x="connsiteX1" y="connsiteY1"/>
              </a:cxn>
              <a:cxn ang="0">
                <a:pos x="connsiteX2" y="connsiteY2"/>
              </a:cxn>
            </a:cxnLst>
            <a:rect l="l" t="t" r="r" b="b"/>
            <a:pathLst>
              <a:path w="433388" h="1833562">
                <a:moveTo>
                  <a:pt x="433388" y="0"/>
                </a:moveTo>
                <a:lnTo>
                  <a:pt x="280988" y="661987"/>
                </a:lnTo>
                <a:lnTo>
                  <a:pt x="0" y="1833562"/>
                </a:lnTo>
              </a:path>
            </a:pathLst>
          </a:custGeom>
          <a:ln w="19050" cmpd="dbl">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23" name="テキスト ボックス 522"/>
          <p:cNvSpPr txBox="1"/>
          <p:nvPr/>
        </p:nvSpPr>
        <p:spPr>
          <a:xfrm>
            <a:off x="7051392" y="1148052"/>
            <a:ext cx="720080" cy="215444"/>
          </a:xfrm>
          <a:prstGeom prst="rect">
            <a:avLst/>
          </a:prstGeom>
          <a:solidFill>
            <a:schemeClr val="bg1"/>
          </a:solidFill>
          <a:ln>
            <a:solidFill>
              <a:srgbClr val="00B050"/>
            </a:solidFill>
          </a:ln>
        </p:spPr>
        <p:txBody>
          <a:bodyPr wrap="square" rtlCol="0" anchor="ctr">
            <a:spAutoFit/>
          </a:bodyPr>
          <a:lstStyle/>
          <a:p>
            <a:pPr algn="ctr"/>
            <a:r>
              <a:rPr lang="ja-JP" altLang="en-US" sz="800" dirty="0"/>
              <a:t>天王寺公園</a:t>
            </a:r>
          </a:p>
        </p:txBody>
      </p:sp>
      <p:sp>
        <p:nvSpPr>
          <p:cNvPr id="524" name="テキスト ボックス 523"/>
          <p:cNvSpPr txBox="1"/>
          <p:nvPr/>
        </p:nvSpPr>
        <p:spPr>
          <a:xfrm>
            <a:off x="6691352" y="1940140"/>
            <a:ext cx="807640" cy="223138"/>
          </a:xfrm>
          <a:prstGeom prst="rect">
            <a:avLst/>
          </a:prstGeom>
          <a:solidFill>
            <a:schemeClr val="bg1"/>
          </a:solidFill>
          <a:ln>
            <a:solidFill>
              <a:srgbClr val="7030A0"/>
            </a:solidFill>
          </a:ln>
        </p:spPr>
        <p:txBody>
          <a:bodyPr wrap="square" rtlCol="0" anchor="ctr">
            <a:spAutoFit/>
          </a:bodyPr>
          <a:lstStyle/>
          <a:p>
            <a:pPr algn="ctr"/>
            <a:r>
              <a:rPr lang="ja-JP" altLang="en-US" sz="800" dirty="0"/>
              <a:t>再開発エリア</a:t>
            </a:r>
          </a:p>
        </p:txBody>
      </p:sp>
      <p:sp>
        <p:nvSpPr>
          <p:cNvPr id="525" name="テキスト ボックス 524"/>
          <p:cNvSpPr txBox="1"/>
          <p:nvPr/>
        </p:nvSpPr>
        <p:spPr>
          <a:xfrm>
            <a:off x="6691352" y="1652109"/>
            <a:ext cx="720080" cy="200055"/>
          </a:xfrm>
          <a:prstGeom prst="rect">
            <a:avLst/>
          </a:prstGeom>
          <a:solidFill>
            <a:schemeClr val="bg1"/>
          </a:solidFill>
          <a:ln w="9525">
            <a:solidFill>
              <a:srgbClr val="FF66FF"/>
            </a:solidFill>
          </a:ln>
        </p:spPr>
        <p:txBody>
          <a:bodyPr wrap="square" rtlCol="0">
            <a:spAutoFit/>
          </a:bodyPr>
          <a:lstStyle/>
          <a:p>
            <a:pPr algn="ctr"/>
            <a:r>
              <a:rPr lang="ja-JP" altLang="en-US" sz="700" dirty="0"/>
              <a:t>阿倍野歩道橋</a:t>
            </a:r>
          </a:p>
        </p:txBody>
      </p:sp>
      <p:cxnSp>
        <p:nvCxnSpPr>
          <p:cNvPr id="526" name="直線矢印コネクタ 525"/>
          <p:cNvCxnSpPr>
            <a:stCxn id="525" idx="3"/>
          </p:cNvCxnSpPr>
          <p:nvPr/>
        </p:nvCxnSpPr>
        <p:spPr>
          <a:xfrm>
            <a:off x="7411432" y="1752137"/>
            <a:ext cx="664220" cy="239077"/>
          </a:xfrm>
          <a:prstGeom prst="straightConnector1">
            <a:avLst/>
          </a:prstGeom>
          <a:ln cap="sq">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4" name="テキスト ボックス 533"/>
          <p:cNvSpPr txBox="1"/>
          <p:nvPr/>
        </p:nvSpPr>
        <p:spPr>
          <a:xfrm>
            <a:off x="8347536" y="2300180"/>
            <a:ext cx="1080120" cy="215444"/>
          </a:xfrm>
          <a:prstGeom prst="rect">
            <a:avLst/>
          </a:prstGeom>
          <a:solidFill>
            <a:schemeClr val="bg1"/>
          </a:solidFill>
          <a:ln>
            <a:solidFill>
              <a:srgbClr val="0070C0"/>
            </a:solidFill>
          </a:ln>
        </p:spPr>
        <p:txBody>
          <a:bodyPr wrap="square" rtlCol="0" anchor="ctr">
            <a:spAutoFit/>
          </a:bodyPr>
          <a:lstStyle/>
          <a:p>
            <a:pPr algn="ctr"/>
            <a:r>
              <a:rPr lang="ja-JP" altLang="en-US" sz="800" dirty="0"/>
              <a:t>あべの筋東側エリア</a:t>
            </a:r>
          </a:p>
        </p:txBody>
      </p:sp>
      <p:sp>
        <p:nvSpPr>
          <p:cNvPr id="535" name="テキスト ボックス 534"/>
          <p:cNvSpPr txBox="1"/>
          <p:nvPr/>
        </p:nvSpPr>
        <p:spPr>
          <a:xfrm>
            <a:off x="8563560" y="2804236"/>
            <a:ext cx="1152128" cy="215444"/>
          </a:xfrm>
          <a:prstGeom prst="rect">
            <a:avLst/>
          </a:prstGeom>
          <a:solidFill>
            <a:schemeClr val="bg1"/>
          </a:solidFill>
          <a:ln>
            <a:solidFill>
              <a:srgbClr val="FF0000"/>
            </a:solidFill>
          </a:ln>
        </p:spPr>
        <p:txBody>
          <a:bodyPr wrap="square" rtlCol="0" anchor="ctr">
            <a:spAutoFit/>
          </a:bodyPr>
          <a:lstStyle/>
          <a:p>
            <a:pPr algn="ctr"/>
            <a:r>
              <a:rPr lang="ja-JP" altLang="en-US" sz="800" dirty="0"/>
              <a:t>あべの筋（拡幅区間）</a:t>
            </a:r>
          </a:p>
        </p:txBody>
      </p:sp>
      <p:sp>
        <p:nvSpPr>
          <p:cNvPr id="536" name="テキスト ボックス 535"/>
          <p:cNvSpPr txBox="1"/>
          <p:nvPr/>
        </p:nvSpPr>
        <p:spPr>
          <a:xfrm>
            <a:off x="8563560" y="3092268"/>
            <a:ext cx="1152128" cy="215444"/>
          </a:xfrm>
          <a:prstGeom prst="rect">
            <a:avLst/>
          </a:prstGeom>
          <a:solidFill>
            <a:schemeClr val="bg1"/>
          </a:solidFill>
          <a:ln>
            <a:solidFill>
              <a:schemeClr val="tx1"/>
            </a:solidFill>
          </a:ln>
        </p:spPr>
        <p:txBody>
          <a:bodyPr wrap="square" rtlCol="0" anchor="ctr">
            <a:spAutoFit/>
          </a:bodyPr>
          <a:lstStyle/>
          <a:p>
            <a:pPr algn="ctr"/>
            <a:r>
              <a:rPr lang="ja-JP" altLang="en-US" sz="800" dirty="0"/>
              <a:t>阪堺上町線（軌道）</a:t>
            </a:r>
          </a:p>
        </p:txBody>
      </p:sp>
      <p:sp>
        <p:nvSpPr>
          <p:cNvPr id="537" name="テキスト ボックス 536"/>
          <p:cNvSpPr txBox="1"/>
          <p:nvPr/>
        </p:nvSpPr>
        <p:spPr>
          <a:xfrm>
            <a:off x="8518763" y="2570528"/>
            <a:ext cx="720080" cy="200055"/>
          </a:xfrm>
          <a:prstGeom prst="rect">
            <a:avLst/>
          </a:prstGeom>
          <a:solidFill>
            <a:schemeClr val="bg1"/>
          </a:solidFill>
          <a:ln w="9525">
            <a:solidFill>
              <a:srgbClr val="FFFF00"/>
            </a:solidFill>
          </a:ln>
        </p:spPr>
        <p:txBody>
          <a:bodyPr wrap="square" rtlCol="0">
            <a:spAutoFit/>
          </a:bodyPr>
          <a:lstStyle/>
          <a:p>
            <a:pPr algn="ctr"/>
            <a:r>
              <a:rPr lang="ja-JP" altLang="en-US" sz="700" dirty="0"/>
              <a:t>沿道の商店街</a:t>
            </a:r>
          </a:p>
        </p:txBody>
      </p:sp>
      <p:cxnSp>
        <p:nvCxnSpPr>
          <p:cNvPr id="538" name="直線矢印コネクタ 537"/>
          <p:cNvCxnSpPr>
            <a:stCxn id="537" idx="1"/>
          </p:cNvCxnSpPr>
          <p:nvPr/>
        </p:nvCxnSpPr>
        <p:spPr>
          <a:xfrm flipH="1" flipV="1">
            <a:off x="8059505" y="2588213"/>
            <a:ext cx="459259" cy="82343"/>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40" name="直線矢印コネクタ 539"/>
          <p:cNvCxnSpPr>
            <a:stCxn id="535" idx="1"/>
          </p:cNvCxnSpPr>
          <p:nvPr/>
        </p:nvCxnSpPr>
        <p:spPr>
          <a:xfrm flipH="1" flipV="1">
            <a:off x="7987498" y="2732228"/>
            <a:ext cx="576063" cy="179730"/>
          </a:xfrm>
          <a:prstGeom prst="straightConnector1">
            <a:avLst/>
          </a:prstGeom>
          <a:ln cap="sq">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1" name="直線矢印コネクタ 540"/>
          <p:cNvCxnSpPr>
            <a:stCxn id="536" idx="1"/>
          </p:cNvCxnSpPr>
          <p:nvPr/>
        </p:nvCxnSpPr>
        <p:spPr>
          <a:xfrm flipH="1" flipV="1">
            <a:off x="7889914" y="3110402"/>
            <a:ext cx="673646" cy="89589"/>
          </a:xfrm>
          <a:prstGeom prst="straightConnector1">
            <a:avLst/>
          </a:prstGeom>
          <a:ln cap="sq">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5" name="テキスト ボックス 544"/>
          <p:cNvSpPr txBox="1"/>
          <p:nvPr/>
        </p:nvSpPr>
        <p:spPr>
          <a:xfrm>
            <a:off x="8761846" y="1920870"/>
            <a:ext cx="809826" cy="288775"/>
          </a:xfrm>
          <a:prstGeom prst="rect">
            <a:avLst/>
          </a:prstGeom>
          <a:solidFill>
            <a:schemeClr val="bg1"/>
          </a:solidFill>
          <a:ln w="6350">
            <a:solidFill>
              <a:schemeClr val="tx1"/>
            </a:solidFill>
          </a:ln>
        </p:spPr>
        <p:txBody>
          <a:bodyPr wrap="square" rtlCol="0" anchor="b">
            <a:noAutofit/>
          </a:bodyPr>
          <a:lstStyle/>
          <a:p>
            <a:pPr algn="ctr"/>
            <a:r>
              <a:rPr lang="ja-JP" altLang="en-US" sz="700" dirty="0"/>
              <a:t>あべのハルカス</a:t>
            </a:r>
            <a:endParaRPr lang="en-US" altLang="ja-JP" sz="700" dirty="0"/>
          </a:p>
          <a:p>
            <a:pPr algn="ctr"/>
            <a:r>
              <a:rPr lang="ja-JP" altLang="en-US" sz="700" dirty="0"/>
              <a:t>近鉄阿部野橋駅</a:t>
            </a:r>
          </a:p>
        </p:txBody>
      </p:sp>
      <p:sp>
        <p:nvSpPr>
          <p:cNvPr id="546" name="テキスト ボックス 545"/>
          <p:cNvSpPr txBox="1"/>
          <p:nvPr/>
        </p:nvSpPr>
        <p:spPr>
          <a:xfrm>
            <a:off x="8491552" y="1364077"/>
            <a:ext cx="720080" cy="200055"/>
          </a:xfrm>
          <a:prstGeom prst="rect">
            <a:avLst/>
          </a:prstGeom>
          <a:solidFill>
            <a:schemeClr val="bg1"/>
          </a:solidFill>
          <a:ln w="6350">
            <a:solidFill>
              <a:schemeClr val="tx1"/>
            </a:solidFill>
          </a:ln>
        </p:spPr>
        <p:txBody>
          <a:bodyPr wrap="square" rtlCol="0">
            <a:spAutoFit/>
          </a:bodyPr>
          <a:lstStyle/>
          <a:p>
            <a:pPr algn="ctr"/>
            <a:r>
              <a:rPr lang="ja-JP" altLang="en-US" sz="700" dirty="0"/>
              <a:t>ＪＲ天王寺駅</a:t>
            </a:r>
          </a:p>
        </p:txBody>
      </p:sp>
      <p:sp>
        <p:nvSpPr>
          <p:cNvPr id="547" name="テキスト ボックス 546"/>
          <p:cNvSpPr txBox="1"/>
          <p:nvPr/>
        </p:nvSpPr>
        <p:spPr>
          <a:xfrm>
            <a:off x="8707576" y="1652109"/>
            <a:ext cx="864096" cy="323165"/>
          </a:xfrm>
          <a:prstGeom prst="rect">
            <a:avLst/>
          </a:prstGeom>
          <a:solidFill>
            <a:schemeClr val="bg1"/>
          </a:solidFill>
          <a:ln w="6350">
            <a:solidFill>
              <a:schemeClr val="tx1"/>
            </a:solidFill>
          </a:ln>
        </p:spPr>
        <p:txBody>
          <a:bodyPr wrap="square" rtlCol="0">
            <a:spAutoFit/>
          </a:bodyPr>
          <a:lstStyle/>
          <a:p>
            <a:pPr algn="ctr"/>
            <a:r>
              <a:rPr lang="en-US" altLang="ja-JP" sz="800" spc="-100" dirty="0" smtClean="0">
                <a:latin typeface="ＭＳ Ｐ明朝" pitchFamily="18" charset="-128"/>
                <a:ea typeface="ＭＳ Ｐ明朝" pitchFamily="18" charset="-128"/>
              </a:rPr>
              <a:t>Osaka Metro</a:t>
            </a:r>
          </a:p>
          <a:p>
            <a:pPr algn="ctr"/>
            <a:r>
              <a:rPr lang="ja-JP" altLang="en-US" sz="700" dirty="0" smtClean="0"/>
              <a:t>天王寺駅</a:t>
            </a:r>
            <a:endParaRPr lang="ja-JP" altLang="en-US" sz="700" dirty="0"/>
          </a:p>
        </p:txBody>
      </p:sp>
      <p:sp>
        <p:nvSpPr>
          <p:cNvPr id="548" name="テキスト ボックス 547"/>
          <p:cNvSpPr txBox="1"/>
          <p:nvPr/>
        </p:nvSpPr>
        <p:spPr>
          <a:xfrm>
            <a:off x="8347536" y="1011730"/>
            <a:ext cx="1296144" cy="215444"/>
          </a:xfrm>
          <a:prstGeom prst="rect">
            <a:avLst/>
          </a:prstGeom>
          <a:solidFill>
            <a:schemeClr val="bg1"/>
          </a:solidFill>
          <a:ln>
            <a:solidFill>
              <a:srgbClr val="FFC000"/>
            </a:solidFill>
          </a:ln>
        </p:spPr>
        <p:txBody>
          <a:bodyPr wrap="square" rtlCol="0" anchor="ctr">
            <a:spAutoFit/>
          </a:bodyPr>
          <a:lstStyle/>
          <a:p>
            <a:pPr algn="ctr"/>
            <a:r>
              <a:rPr lang="ja-JP" altLang="en-US" sz="800" dirty="0"/>
              <a:t>あべの天王寺ターミナル</a:t>
            </a:r>
          </a:p>
        </p:txBody>
      </p:sp>
      <p:cxnSp>
        <p:nvCxnSpPr>
          <p:cNvPr id="549" name="直線矢印コネクタ 548"/>
          <p:cNvCxnSpPr>
            <a:stCxn id="545" idx="1"/>
          </p:cNvCxnSpPr>
          <p:nvPr/>
        </p:nvCxnSpPr>
        <p:spPr>
          <a:xfrm flipH="1">
            <a:off x="8280443" y="2065258"/>
            <a:ext cx="481403" cy="97405"/>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0" name="直線矢印コネクタ 549"/>
          <p:cNvCxnSpPr>
            <a:stCxn id="546" idx="1"/>
          </p:cNvCxnSpPr>
          <p:nvPr/>
        </p:nvCxnSpPr>
        <p:spPr>
          <a:xfrm flipH="1">
            <a:off x="8303112" y="1464104"/>
            <a:ext cx="188441" cy="477574"/>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1" name="直線矢印コネクタ 550"/>
          <p:cNvCxnSpPr/>
          <p:nvPr/>
        </p:nvCxnSpPr>
        <p:spPr>
          <a:xfrm flipH="1">
            <a:off x="8275529" y="1772139"/>
            <a:ext cx="438298" cy="275813"/>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6" name="直線矢印コネクタ 555"/>
          <p:cNvCxnSpPr/>
          <p:nvPr/>
        </p:nvCxnSpPr>
        <p:spPr>
          <a:xfrm flipH="1">
            <a:off x="8347536" y="1220060"/>
            <a:ext cx="81754" cy="504056"/>
          </a:xfrm>
          <a:prstGeom prst="straightConnector1">
            <a:avLst/>
          </a:prstGeom>
          <a:ln cap="sq">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7" name="円/楕円 556"/>
          <p:cNvSpPr/>
          <p:nvPr/>
        </p:nvSpPr>
        <p:spPr>
          <a:xfrm>
            <a:off x="7987496" y="1724116"/>
            <a:ext cx="648072" cy="576064"/>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1" name="テキスト ボックス 560"/>
          <p:cNvSpPr txBox="1"/>
          <p:nvPr/>
        </p:nvSpPr>
        <p:spPr>
          <a:xfrm>
            <a:off x="9904781" y="2694515"/>
            <a:ext cx="864096" cy="215444"/>
          </a:xfrm>
          <a:prstGeom prst="rect">
            <a:avLst/>
          </a:prstGeom>
          <a:noFill/>
          <a:ln w="6350">
            <a:noFill/>
          </a:ln>
        </p:spPr>
        <p:txBody>
          <a:bodyPr wrap="square" rtlCol="0">
            <a:spAutoFit/>
          </a:bodyPr>
          <a:lstStyle/>
          <a:p>
            <a:pPr algn="ctr"/>
            <a:r>
              <a:rPr lang="ja-JP" altLang="en-US" sz="800" dirty="0"/>
              <a:t>あべのハルカス</a:t>
            </a:r>
            <a:endParaRPr lang="en-US" altLang="ja-JP" sz="800" dirty="0"/>
          </a:p>
        </p:txBody>
      </p:sp>
      <p:sp>
        <p:nvSpPr>
          <p:cNvPr id="340" name="テキスト ボックス 339"/>
          <p:cNvSpPr txBox="1"/>
          <p:nvPr/>
        </p:nvSpPr>
        <p:spPr>
          <a:xfrm>
            <a:off x="6619344" y="2444197"/>
            <a:ext cx="1008112" cy="200055"/>
          </a:xfrm>
          <a:prstGeom prst="rect">
            <a:avLst/>
          </a:prstGeom>
          <a:solidFill>
            <a:schemeClr val="bg1"/>
          </a:solidFill>
          <a:ln w="6350">
            <a:solidFill>
              <a:schemeClr val="tx1"/>
            </a:solidFill>
          </a:ln>
        </p:spPr>
        <p:txBody>
          <a:bodyPr wrap="square" rtlCol="0">
            <a:spAutoFit/>
          </a:bodyPr>
          <a:lstStyle/>
          <a:p>
            <a:pPr algn="ctr"/>
            <a:r>
              <a:rPr lang="ja-JP" altLang="en-US" sz="700" dirty="0"/>
              <a:t>あべのキューズタウン</a:t>
            </a:r>
          </a:p>
        </p:txBody>
      </p:sp>
      <p:cxnSp>
        <p:nvCxnSpPr>
          <p:cNvPr id="341" name="直線矢印コネクタ 340"/>
          <p:cNvCxnSpPr>
            <a:stCxn id="340" idx="3"/>
          </p:cNvCxnSpPr>
          <p:nvPr/>
        </p:nvCxnSpPr>
        <p:spPr>
          <a:xfrm flipV="1">
            <a:off x="7627457" y="2362092"/>
            <a:ext cx="288033" cy="182132"/>
          </a:xfrm>
          <a:prstGeom prst="straightConnector1">
            <a:avLst/>
          </a:prstGeom>
          <a:ln cap="sq">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43" name="テキスト ボックス 342"/>
          <p:cNvSpPr txBox="1"/>
          <p:nvPr/>
        </p:nvSpPr>
        <p:spPr>
          <a:xfrm>
            <a:off x="8274344" y="6079610"/>
            <a:ext cx="2880320" cy="415498"/>
          </a:xfrm>
          <a:prstGeom prst="rect">
            <a:avLst/>
          </a:prstGeom>
          <a:noFill/>
        </p:spPr>
        <p:txBody>
          <a:bodyPr wrap="square" rtlCol="0">
            <a:spAutoFit/>
          </a:bodyPr>
          <a:lstStyle/>
          <a:p>
            <a:pPr marL="216000" indent="-180000"/>
            <a:r>
              <a:rPr lang="ja-JP" altLang="en-US" sz="1050" dirty="0">
                <a:latin typeface="+mn-ea"/>
              </a:rPr>
              <a:t>＜軌道敷</a:t>
            </a:r>
            <a:r>
              <a:rPr lang="ja-JP" altLang="en-US" sz="1050" dirty="0" smtClean="0">
                <a:latin typeface="+mn-ea"/>
              </a:rPr>
              <a:t>芝生化＞</a:t>
            </a:r>
            <a:endParaRPr lang="ja-JP" altLang="en-US" sz="1050" dirty="0">
              <a:latin typeface="+mn-ea"/>
            </a:endParaRPr>
          </a:p>
          <a:p>
            <a:pPr marL="216000" indent="-180000"/>
            <a:endParaRPr lang="en-US" altLang="ja-JP" sz="1050" dirty="0"/>
          </a:p>
        </p:txBody>
      </p:sp>
      <p:sp>
        <p:nvSpPr>
          <p:cNvPr id="348" name="テキスト ボックス 347"/>
          <p:cNvSpPr txBox="1"/>
          <p:nvPr/>
        </p:nvSpPr>
        <p:spPr>
          <a:xfrm>
            <a:off x="7684658" y="3340305"/>
            <a:ext cx="2880320" cy="415498"/>
          </a:xfrm>
          <a:prstGeom prst="rect">
            <a:avLst/>
          </a:prstGeom>
          <a:noFill/>
        </p:spPr>
        <p:txBody>
          <a:bodyPr wrap="square" rtlCol="0">
            <a:spAutoFit/>
          </a:bodyPr>
          <a:lstStyle/>
          <a:p>
            <a:pPr marL="216000" indent="-180000"/>
            <a:r>
              <a:rPr lang="ja-JP" altLang="en-US" sz="1050" dirty="0">
                <a:latin typeface="+mn-ea"/>
              </a:rPr>
              <a:t>＜あべの天王寺ターミナル周辺＞</a:t>
            </a:r>
          </a:p>
          <a:p>
            <a:pPr marL="216000" indent="-180000"/>
            <a:endParaRPr lang="en-US" altLang="ja-JP" sz="1050" dirty="0"/>
          </a:p>
        </p:txBody>
      </p:sp>
      <p:sp>
        <p:nvSpPr>
          <p:cNvPr id="333" name="スライド番号プレースホルダ 332"/>
          <p:cNvSpPr>
            <a:spLocks noGrp="1"/>
          </p:cNvSpPr>
          <p:nvPr>
            <p:ph type="sldNum" sz="quarter" idx="12"/>
          </p:nvPr>
        </p:nvSpPr>
        <p:spPr/>
        <p:txBody>
          <a:bodyPr/>
          <a:lstStyle/>
          <a:p>
            <a:fld id="{37EF5067-3AB7-4642-9103-42CBD40CC6D9}" type="slidenum">
              <a:rPr kumimoji="1" lang="ja-JP" altLang="en-US" smtClean="0"/>
              <a:pPr/>
              <a:t>66</a:t>
            </a:fld>
            <a:endParaRPr kumimoji="1" lang="ja-JP" altLang="en-US" dirty="0"/>
          </a:p>
        </p:txBody>
      </p:sp>
      <p:sp>
        <p:nvSpPr>
          <p:cNvPr id="345" name="テキスト ボックス 344"/>
          <p:cNvSpPr txBox="1"/>
          <p:nvPr/>
        </p:nvSpPr>
        <p:spPr>
          <a:xfrm>
            <a:off x="1692970" y="4928586"/>
            <a:ext cx="6336381" cy="276999"/>
          </a:xfrm>
          <a:prstGeom prst="rect">
            <a:avLst/>
          </a:prstGeom>
          <a:noFill/>
        </p:spPr>
        <p:txBody>
          <a:bodyPr wrap="square" rtlCol="0">
            <a:spAutoFit/>
          </a:bodyPr>
          <a:lstStyle/>
          <a:p>
            <a:pPr marL="82800" indent="-82800"/>
            <a:r>
              <a:rPr lang="ja-JP" altLang="en-US" sz="1200" dirty="0" smtClean="0">
                <a:latin typeface="ＭＳ Ｐ明朝" pitchFamily="18" charset="-128"/>
                <a:ea typeface="ＭＳ Ｐ明朝" pitchFamily="18" charset="-128"/>
              </a:rPr>
              <a:t>阪</a:t>
            </a:r>
            <a:r>
              <a:rPr lang="ja-JP" altLang="en-US" sz="1200" dirty="0">
                <a:latin typeface="ＭＳ Ｐ明朝" pitchFamily="18" charset="-128"/>
                <a:ea typeface="ＭＳ Ｐ明朝" pitchFamily="18" charset="-128"/>
              </a:rPr>
              <a:t>堺上町線軌道敷の移設に伴い軌道敷を</a:t>
            </a:r>
            <a:r>
              <a:rPr lang="ja-JP" altLang="en-US" sz="1200" dirty="0" smtClean="0">
                <a:latin typeface="ＭＳ Ｐ明朝" pitchFamily="18" charset="-128"/>
                <a:ea typeface="ＭＳ Ｐ明朝" pitchFamily="18" charset="-128"/>
              </a:rPr>
              <a:t>芝生化</a:t>
            </a:r>
            <a:r>
              <a:rPr lang="ja-JP" altLang="en-US" sz="1200" dirty="0">
                <a:latin typeface="ＭＳ Ｐ明朝" pitchFamily="18" charset="-128"/>
                <a:ea typeface="ＭＳ Ｐ明朝" pitchFamily="18" charset="-128"/>
              </a:rPr>
              <a:t>　（</a:t>
            </a:r>
            <a:r>
              <a:rPr lang="en-US" altLang="ja-JP" sz="1200" dirty="0">
                <a:latin typeface="ＭＳ Ｐ明朝" pitchFamily="18" charset="-128"/>
                <a:ea typeface="ＭＳ Ｐ明朝" pitchFamily="18" charset="-128"/>
              </a:rPr>
              <a:t>2016</a:t>
            </a:r>
            <a:r>
              <a:rPr lang="ja-JP" altLang="en-US" sz="1200" dirty="0">
                <a:latin typeface="ＭＳ Ｐ明朝" pitchFamily="18" charset="-128"/>
                <a:ea typeface="ＭＳ Ｐ明朝" pitchFamily="18" charset="-128"/>
              </a:rPr>
              <a:t>年度</a:t>
            </a:r>
            <a:r>
              <a:rPr lang="ja-JP" altLang="en-US" sz="1200" dirty="0" smtClean="0">
                <a:latin typeface="ＭＳ Ｐ明朝" pitchFamily="18" charset="-128"/>
                <a:ea typeface="ＭＳ Ｐ明朝" pitchFamily="18" charset="-128"/>
              </a:rPr>
              <a:t>）</a:t>
            </a:r>
            <a:endParaRPr lang="en-US" altLang="ja-JP" sz="1200" dirty="0">
              <a:latin typeface="ＭＳ Ｐ明朝" pitchFamily="18" charset="-128"/>
              <a:ea typeface="ＭＳ Ｐ明朝" pitchFamily="18" charset="-128"/>
            </a:endParaRPr>
          </a:p>
        </p:txBody>
      </p:sp>
      <p:sp>
        <p:nvSpPr>
          <p:cNvPr id="346" name="テキスト ボックス 345"/>
          <p:cNvSpPr txBox="1"/>
          <p:nvPr/>
        </p:nvSpPr>
        <p:spPr>
          <a:xfrm>
            <a:off x="1498162" y="5630905"/>
            <a:ext cx="5425153" cy="646331"/>
          </a:xfrm>
          <a:prstGeom prst="rect">
            <a:avLst/>
          </a:prstGeom>
          <a:noFill/>
        </p:spPr>
        <p:txBody>
          <a:bodyPr wrap="square" rtlCol="0">
            <a:spAutoFit/>
          </a:bodyPr>
          <a:lstStyle/>
          <a:p>
            <a:pPr marL="82800" indent="-82800"/>
            <a:r>
              <a:rPr lang="ja-JP" altLang="en-US" sz="1200" dirty="0" smtClean="0"/>
              <a:t>＜将来像＞</a:t>
            </a:r>
            <a:endParaRPr lang="ja-JP" altLang="en-US" sz="1200" dirty="0"/>
          </a:p>
          <a:p>
            <a:pPr marL="82800" indent="-82800"/>
            <a:r>
              <a:rPr lang="ja-JP" altLang="en-US" sz="1200" dirty="0" smtClean="0">
                <a:latin typeface="ＭＳ Ｐ明朝" pitchFamily="18" charset="-128"/>
                <a:ea typeface="ＭＳ Ｐ明朝" pitchFamily="18" charset="-128"/>
              </a:rPr>
              <a:t>　　　将来的</a:t>
            </a:r>
            <a:r>
              <a:rPr lang="ja-JP" altLang="en-US" sz="1200" dirty="0">
                <a:latin typeface="ＭＳ Ｐ明朝" pitchFamily="18" charset="-128"/>
                <a:ea typeface="ＭＳ Ｐ明朝" pitchFamily="18" charset="-128"/>
              </a:rPr>
              <a:t>には、沿道周辺の地域が立ち上げるまちづくり団体がまちづくり活動のひとつとして芝生管理を担うようにする。</a:t>
            </a:r>
            <a:endParaRPr lang="en-US" altLang="ja-JP" sz="1200" dirty="0">
              <a:latin typeface="ＭＳ Ｐ明朝" pitchFamily="18" charset="-128"/>
              <a:ea typeface="ＭＳ Ｐ明朝" pitchFamily="18" charset="-128"/>
            </a:endParaRPr>
          </a:p>
        </p:txBody>
      </p:sp>
      <p:sp>
        <p:nvSpPr>
          <p:cNvPr id="32" name="二等辺三角形 31"/>
          <p:cNvSpPr/>
          <p:nvPr/>
        </p:nvSpPr>
        <p:spPr>
          <a:xfrm flipV="1">
            <a:off x="3132761" y="3367099"/>
            <a:ext cx="1310424" cy="166957"/>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二等辺三角形 349"/>
          <p:cNvSpPr/>
          <p:nvPr/>
        </p:nvSpPr>
        <p:spPr>
          <a:xfrm flipV="1">
            <a:off x="3162915" y="4607172"/>
            <a:ext cx="1310424" cy="166957"/>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1" name="二等辺三角形 350"/>
          <p:cNvSpPr/>
          <p:nvPr/>
        </p:nvSpPr>
        <p:spPr>
          <a:xfrm flipV="1">
            <a:off x="3162915" y="5418787"/>
            <a:ext cx="1310424" cy="166957"/>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4"/>
          <a:stretch>
            <a:fillRect/>
          </a:stretch>
        </p:blipFill>
        <p:spPr>
          <a:xfrm>
            <a:off x="7324323" y="3786707"/>
            <a:ext cx="3108960" cy="2133600"/>
          </a:xfrm>
          <a:prstGeom prst="rect">
            <a:avLst/>
          </a:prstGeom>
          <a:ln>
            <a:noFill/>
          </a:ln>
          <a:effectLst/>
        </p:spPr>
      </p:pic>
      <p:pic>
        <p:nvPicPr>
          <p:cNvPr id="7" name="図 6"/>
          <p:cNvPicPr>
            <a:picLocks noChangeAspect="1"/>
          </p:cNvPicPr>
          <p:nvPr/>
        </p:nvPicPr>
        <p:blipFill>
          <a:blip r:embed="rId5"/>
          <a:stretch>
            <a:fillRect/>
          </a:stretch>
        </p:blipFill>
        <p:spPr>
          <a:xfrm>
            <a:off x="9729071" y="713329"/>
            <a:ext cx="1226820" cy="1935480"/>
          </a:xfrm>
          <a:prstGeom prst="rect">
            <a:avLst/>
          </a:prstGeom>
          <a:effectLst/>
        </p:spPr>
      </p:pic>
    </p:spTree>
    <p:extLst>
      <p:ext uri="{BB962C8B-B14F-4D97-AF65-F5344CB8AC3E}">
        <p14:creationId xmlns:p14="http://schemas.microsoft.com/office/powerpoint/2010/main" val="2470140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397000" y="574022"/>
            <a:ext cx="9652000" cy="60579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57700"/>
            <a:endParaRPr lang="ja-JP" altLang="en-US" sz="1100" dirty="0">
              <a:solidFill>
                <a:prstClr val="black"/>
              </a:solidFill>
              <a:latin typeface="Calibri"/>
              <a:ea typeface="ＭＳ Ｐゴシック" panose="020B0600070205080204" pitchFamily="50" charset="-128"/>
            </a:endParaRPr>
          </a:p>
        </p:txBody>
      </p:sp>
      <p:sp>
        <p:nvSpPr>
          <p:cNvPr id="5"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defTabSz="957700"/>
            <a:r>
              <a:rPr lang="ja-JP" altLang="en-US" sz="2000" b="1" dirty="0">
                <a:solidFill>
                  <a:prstClr val="white"/>
                </a:solidFill>
                <a:latin typeface="ＭＳ ゴシック" pitchFamily="49" charset="-128"/>
                <a:ea typeface="ＭＳ ゴシック" pitchFamily="49" charset="-128"/>
              </a:rPr>
              <a:t>８．関西国際空港・りんくうタウン周辺　</a:t>
            </a:r>
            <a:r>
              <a:rPr lang="ja-JP" altLang="en-US" sz="1600" b="1" dirty="0">
                <a:solidFill>
                  <a:prstClr val="white"/>
                </a:solidFill>
                <a:latin typeface="ＭＳ ゴシック" pitchFamily="49" charset="-128"/>
                <a:ea typeface="ＭＳ ゴシック" pitchFamily="49" charset="-128"/>
              </a:rPr>
              <a:t>（国際競争力の基盤強化</a:t>
            </a:r>
            <a:r>
              <a:rPr lang="ja-JP" altLang="en-US" sz="1600" b="1" dirty="0" smtClean="0">
                <a:solidFill>
                  <a:prstClr val="white"/>
                </a:solidFill>
                <a:latin typeface="ＭＳ ゴシック" pitchFamily="49" charset="-128"/>
                <a:ea typeface="ＭＳ ゴシック" pitchFamily="49" charset="-128"/>
              </a:rPr>
              <a:t>）</a:t>
            </a:r>
            <a:r>
              <a:rPr lang="en-US" altLang="ja-JP" sz="1600" b="1" dirty="0" smtClean="0">
                <a:solidFill>
                  <a:prstClr val="white"/>
                </a:solidFill>
                <a:latin typeface="ＭＳ ゴシック" pitchFamily="49" charset="-128"/>
                <a:ea typeface="ＭＳ ゴシック" pitchFamily="49" charset="-128"/>
              </a:rPr>
              <a:t>【</a:t>
            </a:r>
            <a:r>
              <a:rPr lang="ja-JP" altLang="en-US" sz="1600" b="1" dirty="0" smtClean="0">
                <a:solidFill>
                  <a:prstClr val="white"/>
                </a:solidFill>
                <a:latin typeface="ＭＳ ゴシック" pitchFamily="49" charset="-128"/>
                <a:ea typeface="ＭＳ ゴシック" pitchFamily="49" charset="-128"/>
              </a:rPr>
              <a:t>総論</a:t>
            </a:r>
            <a:r>
              <a:rPr lang="en-US" altLang="ja-JP" sz="1600" b="1" dirty="0" smtClean="0">
                <a:solidFill>
                  <a:prstClr val="white"/>
                </a:solidFill>
                <a:latin typeface="ＭＳ ゴシック" pitchFamily="49" charset="-128"/>
                <a:ea typeface="ＭＳ ゴシック" pitchFamily="49" charset="-128"/>
              </a:rPr>
              <a:t>】</a:t>
            </a:r>
            <a:endParaRPr lang="en-US" altLang="ja-JP" sz="2000" b="1" dirty="0">
              <a:solidFill>
                <a:prstClr val="white"/>
              </a:solidFill>
              <a:latin typeface="ＭＳ ゴシック" pitchFamily="49" charset="-128"/>
              <a:ea typeface="ＭＳ ゴシック" pitchFamily="49" charset="-128"/>
            </a:endParaRPr>
          </a:p>
        </p:txBody>
      </p:sp>
      <p:sp>
        <p:nvSpPr>
          <p:cNvPr id="10" name="正方形/長方形 9"/>
          <p:cNvSpPr/>
          <p:nvPr/>
        </p:nvSpPr>
        <p:spPr>
          <a:xfrm>
            <a:off x="1649507" y="624079"/>
            <a:ext cx="8833093" cy="57886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marL="177800" indent="-177800" defTabSz="957700"/>
            <a:r>
              <a:rPr lang="ja-JP" altLang="en-US" sz="1400" b="1" dirty="0">
                <a:solidFill>
                  <a:prstClr val="black"/>
                </a:solidFill>
                <a:latin typeface="Calibri"/>
                <a:ea typeface="ＭＳ Ｐゴシック" panose="020B0600070205080204" pitchFamily="50" charset="-128"/>
              </a:rPr>
              <a:t>１．エリアの概要</a:t>
            </a:r>
            <a:endParaRPr lang="en-US" altLang="ja-JP" sz="1400" b="1" dirty="0">
              <a:solidFill>
                <a:prstClr val="black"/>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・関西国際空港は、我が国が国際競争に勝ち抜くための重要な戦略的インフラとして</a:t>
            </a:r>
            <a:r>
              <a:rPr lang="en-US" altLang="ja-JP" sz="1400" dirty="0">
                <a:solidFill>
                  <a:prstClr val="black"/>
                </a:solidFill>
                <a:latin typeface="ＭＳ Ｐ明朝" panose="02020600040205080304" pitchFamily="18" charset="-128"/>
                <a:ea typeface="ＭＳ Ｐ明朝" panose="02020600040205080304" pitchFamily="18" charset="-128"/>
              </a:rPr>
              <a:t>1994</a:t>
            </a:r>
            <a:r>
              <a:rPr lang="ja-JP" altLang="en-US" sz="1400" dirty="0">
                <a:solidFill>
                  <a:prstClr val="black"/>
                </a:solidFill>
                <a:latin typeface="ＭＳ Ｐ明朝" panose="02020600040205080304" pitchFamily="18" charset="-128"/>
                <a:ea typeface="ＭＳ Ｐ明朝" panose="02020600040205080304" pitchFamily="18" charset="-128"/>
              </a:rPr>
              <a:t>年に開港した。また、りんくうタウンも、関空の玄関口として、空港機能の補完の役割を果たすとともに、立地インパクトを活かした地域の繁栄を期待して府が事業主体となり埋め立て地として整備、</a:t>
            </a:r>
            <a:r>
              <a:rPr lang="en-US" altLang="ja-JP" sz="1400" dirty="0">
                <a:solidFill>
                  <a:prstClr val="black"/>
                </a:solidFill>
                <a:latin typeface="ＭＳ Ｐ明朝" panose="02020600040205080304" pitchFamily="18" charset="-128"/>
                <a:ea typeface="ＭＳ Ｐ明朝" panose="02020600040205080304" pitchFamily="18" charset="-128"/>
              </a:rPr>
              <a:t>1996</a:t>
            </a:r>
            <a:r>
              <a:rPr lang="ja-JP" altLang="en-US" sz="1400" dirty="0">
                <a:solidFill>
                  <a:prstClr val="black"/>
                </a:solidFill>
                <a:latin typeface="ＭＳ Ｐ明朝" panose="02020600040205080304" pitchFamily="18" charset="-128"/>
                <a:ea typeface="ＭＳ Ｐ明朝" panose="02020600040205080304" pitchFamily="18" charset="-128"/>
              </a:rPr>
              <a:t>年に</a:t>
            </a:r>
            <a:r>
              <a:rPr lang="ja-JP" altLang="en-US" sz="1400" dirty="0" err="1">
                <a:solidFill>
                  <a:prstClr val="black"/>
                </a:solidFill>
                <a:latin typeface="ＭＳ Ｐ明朝" panose="02020600040205080304" pitchFamily="18" charset="-128"/>
                <a:ea typeface="ＭＳ Ｐ明朝" panose="02020600040205080304" pitchFamily="18" charset="-128"/>
              </a:rPr>
              <a:t>ま</a:t>
            </a:r>
            <a:r>
              <a:rPr lang="ja-JP" altLang="en-US" sz="1400" dirty="0">
                <a:solidFill>
                  <a:prstClr val="black"/>
                </a:solidFill>
                <a:latin typeface="ＭＳ Ｐ明朝" panose="02020600040205080304" pitchFamily="18" charset="-128"/>
                <a:ea typeface="ＭＳ Ｐ明朝" panose="02020600040205080304" pitchFamily="18" charset="-128"/>
              </a:rPr>
              <a:t>ちびらきした。</a:t>
            </a:r>
            <a:endParaRPr lang="en-US" altLang="ja-JP" sz="1400" dirty="0">
              <a:solidFill>
                <a:prstClr val="black"/>
              </a:solidFill>
              <a:latin typeface="Calibri"/>
              <a:ea typeface="ＭＳ Ｐゴシック" panose="020B0600070205080204" pitchFamily="50" charset="-128"/>
            </a:endParaRPr>
          </a:p>
          <a:p>
            <a:pPr marL="273050" indent="-273050" defTabSz="957700"/>
            <a:r>
              <a:rPr lang="ja-JP" altLang="en-US" sz="1400" b="1" dirty="0">
                <a:solidFill>
                  <a:prstClr val="black"/>
                </a:solidFill>
                <a:latin typeface="Calibri"/>
                <a:ea typeface="ＭＳ Ｐゴシック" panose="020B0600070205080204" pitchFamily="50" charset="-128"/>
              </a:rPr>
              <a:t>２．エリアの課題</a:t>
            </a:r>
            <a:endParaRPr lang="en-US" altLang="ja-JP" sz="1400" b="1" dirty="0">
              <a:solidFill>
                <a:prstClr val="black"/>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・しかし、関空は、海上空港と</a:t>
            </a:r>
            <a:r>
              <a:rPr lang="ja-JP" altLang="en-US" sz="1400" dirty="0">
                <a:solidFill>
                  <a:schemeClr val="tx1"/>
                </a:solidFill>
                <a:latin typeface="ＭＳ Ｐ明朝" panose="02020600040205080304" pitchFamily="18" charset="-128"/>
                <a:ea typeface="ＭＳ Ｐ明朝" panose="02020600040205080304" pitchFamily="18" charset="-128"/>
              </a:rPr>
              <a:t>いう特殊性から建設費が莫大となり、関空会社が１．３兆円という巨額の負債を抱え、空港経営が硬直化。国際拠点</a:t>
            </a:r>
            <a:r>
              <a:rPr lang="ja-JP" altLang="en-US" sz="1400" dirty="0" smtClean="0">
                <a:solidFill>
                  <a:schemeClr val="tx1"/>
                </a:solidFill>
                <a:latin typeface="ＭＳ Ｐ明朝" panose="02020600040205080304" pitchFamily="18" charset="-128"/>
                <a:ea typeface="ＭＳ Ｐ明朝" panose="02020600040205080304" pitchFamily="18" charset="-128"/>
              </a:rPr>
              <a:t>空港等と</a:t>
            </a:r>
            <a:r>
              <a:rPr lang="ja-JP" altLang="en-US" sz="1400" dirty="0">
                <a:solidFill>
                  <a:schemeClr val="tx1"/>
                </a:solidFill>
                <a:latin typeface="ＭＳ Ｐ明朝" panose="02020600040205080304" pitchFamily="18" charset="-128"/>
                <a:ea typeface="ＭＳ Ｐ明朝" panose="02020600040205080304" pitchFamily="18" charset="-128"/>
              </a:rPr>
              <a:t>しての機能強化に向けた戦略的な投資の実行が困難な状況にあった。また、りんくうタウンも、バブル崩壊後、企業の撤退が相次ぎ、商業地・産業地への誘致に苦戦していた。</a:t>
            </a:r>
            <a:endParaRPr lang="en-US" altLang="ja-JP" sz="1400" dirty="0">
              <a:solidFill>
                <a:schemeClr val="tx1"/>
              </a:solidFill>
              <a:latin typeface="ＭＳ Ｐ明朝" panose="02020600040205080304" pitchFamily="18" charset="-128"/>
              <a:ea typeface="ＭＳ Ｐ明朝" panose="02020600040205080304" pitchFamily="18" charset="-128"/>
            </a:endParaRPr>
          </a:p>
          <a:p>
            <a:pPr marL="177800" indent="-177800" defTabSz="957700"/>
            <a:r>
              <a:rPr lang="ja-JP" altLang="en-US" sz="1400" b="1" dirty="0">
                <a:solidFill>
                  <a:schemeClr val="tx1"/>
                </a:solidFill>
                <a:latin typeface="Calibri"/>
                <a:ea typeface="ＭＳ Ｐゴシック" panose="020B0600070205080204" pitchFamily="50" charset="-128"/>
              </a:rPr>
              <a:t>３．近年の動向</a:t>
            </a:r>
            <a:endParaRPr lang="en-US" altLang="ja-JP" sz="1400" b="1" dirty="0">
              <a:solidFill>
                <a:schemeClr val="tx1"/>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・そこで、関空については、</a:t>
            </a:r>
            <a:r>
              <a:rPr lang="en-US" altLang="ja-JP" sz="1400" dirty="0">
                <a:solidFill>
                  <a:prstClr val="black"/>
                </a:solidFill>
                <a:latin typeface="ＭＳ Ｐ明朝" panose="02020600040205080304" pitchFamily="18" charset="-128"/>
                <a:ea typeface="ＭＳ Ｐ明朝" panose="02020600040205080304" pitchFamily="18" charset="-128"/>
              </a:rPr>
              <a:t>2012</a:t>
            </a:r>
            <a:r>
              <a:rPr lang="ja-JP" altLang="en-US" sz="1400" dirty="0">
                <a:solidFill>
                  <a:prstClr val="black"/>
                </a:solidFill>
                <a:latin typeface="ＭＳ Ｐ明朝" panose="02020600040205080304" pitchFamily="18" charset="-128"/>
                <a:ea typeface="ＭＳ Ｐ明朝" panose="02020600040205080304" pitchFamily="18" charset="-128"/>
              </a:rPr>
              <a:t>年に国が管理する大阪国際（伊丹）空港との経営統合を実施。両空港の一体的かつ効率的な運用や、伊丹空港ターミナルビルの経営一元化により経営基盤を強化。</a:t>
            </a:r>
            <a:r>
              <a:rPr lang="en-US" altLang="ja-JP" sz="1400" dirty="0">
                <a:solidFill>
                  <a:prstClr val="black"/>
                </a:solidFill>
                <a:latin typeface="ＭＳ Ｐ明朝" panose="02020600040205080304" pitchFamily="18" charset="-128"/>
                <a:ea typeface="ＭＳ Ｐ明朝" panose="02020600040205080304" pitchFamily="18" charset="-128"/>
              </a:rPr>
              <a:t>2016</a:t>
            </a:r>
            <a:r>
              <a:rPr lang="ja-JP" altLang="en-US" sz="1400" dirty="0">
                <a:solidFill>
                  <a:prstClr val="black"/>
                </a:solidFill>
                <a:latin typeface="ＭＳ Ｐ明朝" panose="02020600040205080304" pitchFamily="18" charset="-128"/>
                <a:ea typeface="ＭＳ Ｐ明朝" panose="02020600040205080304" pitchFamily="18" charset="-128"/>
              </a:rPr>
              <a:t>年には国内空港で初めてコンセッション方式（事業運営権の売却）により関西エアポート㈱による事業運営が開始される等空港経営改革が進みつつある。</a:t>
            </a:r>
            <a:endParaRPr lang="en-US" altLang="ja-JP" sz="1400" dirty="0">
              <a:solidFill>
                <a:prstClr val="black"/>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・りんくうタウンも、</a:t>
            </a:r>
            <a:r>
              <a:rPr lang="en-US" altLang="ja-JP" sz="1400" dirty="0">
                <a:solidFill>
                  <a:prstClr val="black"/>
                </a:solidFill>
                <a:latin typeface="ＭＳ Ｐ明朝" panose="02020600040205080304" pitchFamily="18" charset="-128"/>
                <a:ea typeface="ＭＳ Ｐ明朝" panose="02020600040205080304" pitchFamily="18" charset="-128"/>
              </a:rPr>
              <a:t>2003</a:t>
            </a:r>
            <a:r>
              <a:rPr lang="ja-JP" altLang="en-US" sz="1400" dirty="0">
                <a:solidFill>
                  <a:prstClr val="black"/>
                </a:solidFill>
                <a:latin typeface="ＭＳ Ｐ明朝" panose="02020600040205080304" pitchFamily="18" charset="-128"/>
                <a:ea typeface="ＭＳ Ｐ明朝" panose="02020600040205080304" pitchFamily="18" charset="-128"/>
              </a:rPr>
              <a:t>年に事業用定期借地権方式を本格導入し、誘致促進を強化したほか、</a:t>
            </a:r>
            <a:r>
              <a:rPr lang="en-US" altLang="ja-JP" sz="1400" dirty="0">
                <a:solidFill>
                  <a:prstClr val="black"/>
                </a:solidFill>
                <a:latin typeface="ＭＳ Ｐ明朝" panose="02020600040205080304" pitchFamily="18" charset="-128"/>
                <a:ea typeface="ＭＳ Ｐ明朝" panose="02020600040205080304" pitchFamily="18" charset="-128"/>
              </a:rPr>
              <a:t>2011</a:t>
            </a:r>
            <a:r>
              <a:rPr lang="ja-JP" altLang="en-US" sz="1400" dirty="0">
                <a:solidFill>
                  <a:prstClr val="black"/>
                </a:solidFill>
                <a:latin typeface="ＭＳ Ｐ明朝" panose="02020600040205080304" pitchFamily="18" charset="-128"/>
                <a:ea typeface="ＭＳ Ｐ明朝" panose="02020600040205080304" pitchFamily="18" charset="-128"/>
              </a:rPr>
              <a:t>年のホテル・物流センターの法的処理による民営化や将来リスク管理の徹底など、行政や第三セクターが赤字補てんする事業構造の抜本的な</a:t>
            </a:r>
            <a:r>
              <a:rPr lang="ja-JP" altLang="en-US" sz="1400" dirty="0" smtClean="0">
                <a:solidFill>
                  <a:prstClr val="black"/>
                </a:solidFill>
                <a:latin typeface="ＭＳ Ｐ明朝" panose="02020600040205080304" pitchFamily="18" charset="-128"/>
                <a:ea typeface="ＭＳ Ｐ明朝" panose="02020600040205080304" pitchFamily="18" charset="-128"/>
              </a:rPr>
              <a:t>見直</a:t>
            </a:r>
            <a:r>
              <a:rPr lang="ja-JP" altLang="en-US" sz="1400" dirty="0" smtClean="0">
                <a:solidFill>
                  <a:srgbClr val="FF0000"/>
                </a:solidFill>
                <a:latin typeface="ＭＳ Ｐ明朝" panose="02020600040205080304" pitchFamily="18" charset="-128"/>
                <a:ea typeface="ＭＳ Ｐ明朝" panose="02020600040205080304" pitchFamily="18" charset="-128"/>
              </a:rPr>
              <a:t>し</a:t>
            </a:r>
            <a:r>
              <a:rPr lang="ja-JP" altLang="en-US" sz="1400" dirty="0" smtClean="0">
                <a:solidFill>
                  <a:prstClr val="black"/>
                </a:solidFill>
                <a:latin typeface="ＭＳ Ｐ明朝" panose="02020600040205080304" pitchFamily="18" charset="-128"/>
                <a:ea typeface="ＭＳ Ｐ明朝" panose="02020600040205080304" pitchFamily="18" charset="-128"/>
              </a:rPr>
              <a:t>を</a:t>
            </a:r>
            <a:r>
              <a:rPr lang="ja-JP" altLang="en-US" sz="1400" dirty="0">
                <a:solidFill>
                  <a:prstClr val="black"/>
                </a:solidFill>
                <a:latin typeface="ＭＳ Ｐ明朝" panose="02020600040205080304" pitchFamily="18" charset="-128"/>
                <a:ea typeface="ＭＳ Ｐ明朝" panose="02020600040205080304" pitchFamily="18" charset="-128"/>
              </a:rPr>
              <a:t>行った。</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・完全</a:t>
            </a:r>
            <a:r>
              <a:rPr lang="en-US" altLang="ja-JP" sz="1400" dirty="0">
                <a:solidFill>
                  <a:prstClr val="black"/>
                </a:solidFill>
                <a:latin typeface="ＭＳ Ｐ明朝" panose="02020600040205080304" pitchFamily="18" charset="-128"/>
                <a:ea typeface="ＭＳ Ｐ明朝" panose="02020600040205080304" pitchFamily="18" charset="-128"/>
              </a:rPr>
              <a:t>24</a:t>
            </a:r>
            <a:r>
              <a:rPr lang="ja-JP" altLang="en-US" sz="1400" dirty="0">
                <a:solidFill>
                  <a:prstClr val="black"/>
                </a:solidFill>
                <a:latin typeface="ＭＳ Ｐ明朝" panose="02020600040205080304" pitchFamily="18" charset="-128"/>
                <a:ea typeface="ＭＳ Ｐ明朝" panose="02020600040205080304" pitchFamily="18" charset="-128"/>
              </a:rPr>
              <a:t>時間運用の強みを活かし、関空を拠点とするＬＣＣの就航拡大や世界最大手の航空貨物会社のハブ施設誘致につなげるなど、近年、旅客・物流ともに存在感が向上。今後も、</a:t>
            </a:r>
            <a:r>
              <a:rPr lang="ja-JP" altLang="ja-JP" sz="1400" dirty="0">
                <a:solidFill>
                  <a:prstClr val="black"/>
                </a:solidFill>
                <a:latin typeface="ＭＳ Ｐ明朝" panose="02020600040205080304" pitchFamily="18" charset="-128"/>
                <a:ea typeface="ＭＳ Ｐ明朝" panose="02020600040205080304" pitchFamily="18" charset="-128"/>
              </a:rPr>
              <a:t>国際拠点空港としての更なる機能強化を目指してい</a:t>
            </a:r>
            <a:r>
              <a:rPr lang="ja-JP" altLang="en-US" sz="1400" dirty="0">
                <a:solidFill>
                  <a:prstClr val="black"/>
                </a:solidFill>
                <a:latin typeface="ＭＳ Ｐ明朝" panose="02020600040205080304" pitchFamily="18" charset="-128"/>
                <a:ea typeface="ＭＳ Ｐ明朝" panose="02020600040205080304" pitchFamily="18" charset="-128"/>
              </a:rPr>
              <a:t>く</a:t>
            </a:r>
            <a:r>
              <a:rPr lang="ja-JP" altLang="ja-JP" sz="1400" dirty="0">
                <a:solidFill>
                  <a:prstClr val="black"/>
                </a:solidFill>
                <a:latin typeface="ＭＳ Ｐ明朝" panose="02020600040205080304" pitchFamily="18" charset="-128"/>
                <a:ea typeface="ＭＳ Ｐ明朝" panose="02020600040205080304" pitchFamily="18" charset="-128"/>
              </a:rPr>
              <a:t>。</a:t>
            </a:r>
            <a:r>
              <a:rPr lang="ja-JP" altLang="en-US" sz="1400" dirty="0">
                <a:solidFill>
                  <a:prstClr val="black"/>
                </a:solidFill>
                <a:latin typeface="ＭＳ Ｐ明朝" panose="02020600040205080304" pitchFamily="18" charset="-128"/>
                <a:ea typeface="ＭＳ Ｐ明朝" panose="02020600040205080304" pitchFamily="18" charset="-128"/>
              </a:rPr>
              <a:t>また、りんくうタウンは、</a:t>
            </a:r>
            <a:r>
              <a:rPr lang="en-US" altLang="ja-JP" sz="1400" dirty="0">
                <a:solidFill>
                  <a:prstClr val="black"/>
                </a:solidFill>
                <a:latin typeface="ＭＳ Ｐ明朝" panose="02020600040205080304" pitchFamily="18" charset="-128"/>
                <a:ea typeface="ＭＳ Ｐ明朝" panose="02020600040205080304" pitchFamily="18" charset="-128"/>
              </a:rPr>
              <a:t> 2018</a:t>
            </a:r>
            <a:r>
              <a:rPr lang="ja-JP" altLang="en-US" sz="1400" dirty="0">
                <a:solidFill>
                  <a:prstClr val="black"/>
                </a:solidFill>
                <a:latin typeface="ＭＳ Ｐ明朝" panose="02020600040205080304" pitchFamily="18" charset="-128"/>
                <a:ea typeface="ＭＳ Ｐ明朝" panose="02020600040205080304" pitchFamily="18" charset="-128"/>
              </a:rPr>
              <a:t>年</a:t>
            </a:r>
            <a:r>
              <a:rPr lang="en-US" altLang="ja-JP" sz="1400" dirty="0">
                <a:solidFill>
                  <a:prstClr val="black"/>
                </a:solidFill>
                <a:latin typeface="ＭＳ Ｐ明朝" panose="02020600040205080304" pitchFamily="18" charset="-128"/>
                <a:ea typeface="ＭＳ Ｐ明朝" panose="02020600040205080304" pitchFamily="18" charset="-128"/>
              </a:rPr>
              <a:t>3</a:t>
            </a:r>
            <a:r>
              <a:rPr lang="ja-JP" altLang="en-US" sz="1400" dirty="0">
                <a:solidFill>
                  <a:prstClr val="black"/>
                </a:solidFill>
                <a:latin typeface="ＭＳ Ｐ明朝" panose="02020600040205080304" pitchFamily="18" charset="-128"/>
                <a:ea typeface="ＭＳ Ｐ明朝" panose="02020600040205080304" pitchFamily="18" charset="-128"/>
              </a:rPr>
              <a:t>月現在</a:t>
            </a:r>
            <a:r>
              <a:rPr lang="en-US" altLang="ja-JP" sz="1400" dirty="0">
                <a:solidFill>
                  <a:prstClr val="black"/>
                </a:solidFill>
                <a:latin typeface="ＭＳ Ｐ明朝" panose="02020600040205080304" pitchFamily="18" charset="-128"/>
                <a:ea typeface="ＭＳ Ｐ明朝" panose="02020600040205080304" pitchFamily="18" charset="-128"/>
              </a:rPr>
              <a:t>98.4</a:t>
            </a:r>
            <a:r>
              <a:rPr lang="ja-JP" altLang="en-US" sz="1400" dirty="0">
                <a:solidFill>
                  <a:prstClr val="black"/>
                </a:solidFill>
                <a:latin typeface="ＭＳ Ｐ明朝" panose="02020600040205080304" pitchFamily="18" charset="-128"/>
                <a:ea typeface="ＭＳ Ｐ明朝" panose="02020600040205080304" pitchFamily="18" charset="-128"/>
              </a:rPr>
              <a:t>％が契約済み。商業業務ゾーンは契約率</a:t>
            </a:r>
            <a:r>
              <a:rPr lang="en-US" altLang="ja-JP" sz="1400" dirty="0">
                <a:solidFill>
                  <a:prstClr val="black"/>
                </a:solidFill>
                <a:latin typeface="ＭＳ Ｐ明朝" panose="02020600040205080304" pitchFamily="18" charset="-128"/>
                <a:ea typeface="ＭＳ Ｐ明朝" panose="02020600040205080304" pitchFamily="18" charset="-128"/>
              </a:rPr>
              <a:t>100</a:t>
            </a:r>
            <a:r>
              <a:rPr lang="ja-JP" altLang="en-US" sz="1400" dirty="0">
                <a:solidFill>
                  <a:prstClr val="black"/>
                </a:solidFill>
                <a:latin typeface="ＭＳ Ｐ明朝" panose="02020600040205080304" pitchFamily="18" charset="-128"/>
                <a:ea typeface="ＭＳ Ｐ明朝" panose="02020600040205080304" pitchFamily="18" charset="-128"/>
              </a:rPr>
              <a:t>％を達成。空港連絡道路の北側と南側におけるりんくう公園予定地の暫定利用により、地元市町や民間と連携したりんくうタウンの活性化をめざす。また、関空フロントの立地特性と地元の医療ポテンシャルを活かし、国際医療交流の推進や急増する訪日外国人を積極的に受け入れる取組みを促進している。</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7800" indent="-88900" defTabSz="957700"/>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7800" indent="-177800" defTabSz="957700"/>
            <a:r>
              <a:rPr lang="ja-JP" altLang="en-US" sz="1400" b="1" dirty="0">
                <a:solidFill>
                  <a:prstClr val="black"/>
                </a:solidFill>
                <a:latin typeface="Calibri"/>
                <a:ea typeface="ＭＳ Ｐゴシック" panose="020B0600070205080204" pitchFamily="50" charset="-128"/>
              </a:rPr>
              <a:t>４．将来像</a:t>
            </a:r>
            <a:endParaRPr lang="en-US" altLang="ja-JP" sz="1400" b="1" dirty="0">
              <a:solidFill>
                <a:prstClr val="black"/>
              </a:solidFill>
              <a:latin typeface="Calibri"/>
              <a:ea typeface="ＭＳ Ｐゴシック" panose="020B0600070205080204" pitchFamily="50"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・関空：関西、我が国の成長を担うアジアのゲートウェイ空港に向けて、より一層機能強化を図る。</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7800" indent="-88900" defTabSz="957700"/>
            <a:r>
              <a:rPr lang="ja-JP" altLang="en-US" sz="1400" dirty="0">
                <a:solidFill>
                  <a:prstClr val="black"/>
                </a:solidFill>
                <a:latin typeface="ＭＳ Ｐ明朝" panose="02020600040205080304" pitchFamily="18" charset="-128"/>
                <a:ea typeface="ＭＳ Ｐ明朝" panose="02020600040205080304" pitchFamily="18" charset="-128"/>
              </a:rPr>
              <a:t>・りんくうタウン：関西国際空港に近接する強みを活かし、りんくうタウンのさらなる魅力を創出する。</a:t>
            </a:r>
            <a:endParaRPr lang="en-US" altLang="ja-JP" sz="1400" dirty="0">
              <a:solidFill>
                <a:prstClr val="black"/>
              </a:solidFill>
              <a:latin typeface="ＭＳ Ｐ明朝" panose="02020600040205080304" pitchFamily="18" charset="-128"/>
              <a:ea typeface="ＭＳ Ｐ明朝" panose="02020600040205080304" pitchFamily="18"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67</a:t>
            </a:fld>
            <a:endParaRPr lang="ja-JP" altLang="en-US"/>
          </a:p>
        </p:txBody>
      </p:sp>
    </p:spTree>
    <p:extLst>
      <p:ext uri="{BB962C8B-B14F-4D97-AF65-F5344CB8AC3E}">
        <p14:creationId xmlns:p14="http://schemas.microsoft.com/office/powerpoint/2010/main" val="24684431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163889736"/>
              </p:ext>
            </p:extLst>
          </p:nvPr>
        </p:nvGraphicFramePr>
        <p:xfrm>
          <a:off x="2043267" y="1227736"/>
          <a:ext cx="8892940" cy="4245965"/>
        </p:xfrm>
        <a:graphic>
          <a:graphicData uri="http://schemas.openxmlformats.org/drawingml/2006/table">
            <a:tbl>
              <a:tblPr firstRow="1" bandRow="1">
                <a:tableStyleId>{5940675A-B579-460E-94D1-54222C63F5DA}</a:tableStyleId>
              </a:tblPr>
              <a:tblGrid>
                <a:gridCol w="1652433">
                  <a:extLst>
                    <a:ext uri="{9D8B030D-6E8A-4147-A177-3AD203B41FA5}">
                      <a16:colId xmlns:a16="http://schemas.microsoft.com/office/drawing/2014/main" val="20000"/>
                    </a:ext>
                  </a:extLst>
                </a:gridCol>
                <a:gridCol w="706507">
                  <a:extLst>
                    <a:ext uri="{9D8B030D-6E8A-4147-A177-3AD203B41FA5}">
                      <a16:colId xmlns:a16="http://schemas.microsoft.com/office/drawing/2014/main" val="20001"/>
                    </a:ext>
                  </a:extLst>
                </a:gridCol>
                <a:gridCol w="594000">
                  <a:extLst>
                    <a:ext uri="{9D8B030D-6E8A-4147-A177-3AD203B41FA5}">
                      <a16:colId xmlns:a16="http://schemas.microsoft.com/office/drawing/2014/main" val="20002"/>
                    </a:ext>
                  </a:extLst>
                </a:gridCol>
                <a:gridCol w="594000">
                  <a:extLst>
                    <a:ext uri="{9D8B030D-6E8A-4147-A177-3AD203B41FA5}">
                      <a16:colId xmlns:a16="http://schemas.microsoft.com/office/drawing/2014/main" val="20003"/>
                    </a:ext>
                  </a:extLst>
                </a:gridCol>
                <a:gridCol w="594000">
                  <a:extLst>
                    <a:ext uri="{9D8B030D-6E8A-4147-A177-3AD203B41FA5}">
                      <a16:colId xmlns:a16="http://schemas.microsoft.com/office/drawing/2014/main" val="20004"/>
                    </a:ext>
                  </a:extLst>
                </a:gridCol>
                <a:gridCol w="594000">
                  <a:extLst>
                    <a:ext uri="{9D8B030D-6E8A-4147-A177-3AD203B41FA5}">
                      <a16:colId xmlns:a16="http://schemas.microsoft.com/office/drawing/2014/main" val="20005"/>
                    </a:ext>
                  </a:extLst>
                </a:gridCol>
                <a:gridCol w="594000">
                  <a:extLst>
                    <a:ext uri="{9D8B030D-6E8A-4147-A177-3AD203B41FA5}">
                      <a16:colId xmlns:a16="http://schemas.microsoft.com/office/drawing/2014/main" val="20006"/>
                    </a:ext>
                  </a:extLst>
                </a:gridCol>
                <a:gridCol w="594000">
                  <a:extLst>
                    <a:ext uri="{9D8B030D-6E8A-4147-A177-3AD203B41FA5}">
                      <a16:colId xmlns:a16="http://schemas.microsoft.com/office/drawing/2014/main" val="20007"/>
                    </a:ext>
                  </a:extLst>
                </a:gridCol>
                <a:gridCol w="594000">
                  <a:extLst>
                    <a:ext uri="{9D8B030D-6E8A-4147-A177-3AD203B41FA5}">
                      <a16:colId xmlns:a16="http://schemas.microsoft.com/office/drawing/2014/main" val="20008"/>
                    </a:ext>
                  </a:extLst>
                </a:gridCol>
                <a:gridCol w="594000">
                  <a:extLst>
                    <a:ext uri="{9D8B030D-6E8A-4147-A177-3AD203B41FA5}">
                      <a16:colId xmlns:a16="http://schemas.microsoft.com/office/drawing/2014/main" val="20009"/>
                    </a:ext>
                  </a:extLst>
                </a:gridCol>
                <a:gridCol w="594000">
                  <a:extLst>
                    <a:ext uri="{9D8B030D-6E8A-4147-A177-3AD203B41FA5}">
                      <a16:colId xmlns:a16="http://schemas.microsoft.com/office/drawing/2014/main" val="20010"/>
                    </a:ext>
                  </a:extLst>
                </a:gridCol>
                <a:gridCol w="594000">
                  <a:extLst>
                    <a:ext uri="{9D8B030D-6E8A-4147-A177-3AD203B41FA5}">
                      <a16:colId xmlns:a16="http://schemas.microsoft.com/office/drawing/2014/main" val="20011"/>
                    </a:ext>
                  </a:extLst>
                </a:gridCol>
                <a:gridCol w="594000">
                  <a:extLst>
                    <a:ext uri="{9D8B030D-6E8A-4147-A177-3AD203B41FA5}">
                      <a16:colId xmlns:a16="http://schemas.microsoft.com/office/drawing/2014/main" val="20012"/>
                    </a:ext>
                  </a:extLst>
                </a:gridCol>
              </a:tblGrid>
              <a:tr h="688261">
                <a:tc>
                  <a:txBody>
                    <a:bodyPr/>
                    <a:lstStyle/>
                    <a:p>
                      <a:pPr algn="r"/>
                      <a:r>
                        <a:rPr kumimoji="1" lang="ja-JP" altLang="en-US" sz="700" dirty="0" smtClean="0"/>
                        <a:t>年度</a:t>
                      </a:r>
                      <a:endParaRPr kumimoji="1" lang="ja-JP" altLang="en-US" sz="700" dirty="0"/>
                    </a:p>
                  </a:txBody>
                  <a:tcPr marL="74295" marR="74295" anchor="ctr"/>
                </a:tc>
                <a:tc>
                  <a:txBody>
                    <a:bodyPr/>
                    <a:lstStyle/>
                    <a:p>
                      <a:pPr algn="ctr"/>
                      <a:r>
                        <a:rPr kumimoji="1" lang="ja-JP" altLang="en-US" sz="800" dirty="0" smtClean="0">
                          <a:solidFill>
                            <a:schemeClr val="tx1"/>
                          </a:solidFill>
                        </a:rPr>
                        <a:t>～</a:t>
                      </a:r>
                      <a:r>
                        <a:rPr kumimoji="1" lang="en-US" altLang="ja-JP" sz="800" dirty="0" smtClean="0">
                          <a:solidFill>
                            <a:schemeClr val="tx1"/>
                          </a:solidFill>
                        </a:rPr>
                        <a:t>2014</a:t>
                      </a:r>
                    </a:p>
                    <a:p>
                      <a:pPr algn="ctr"/>
                      <a:r>
                        <a:rPr kumimoji="1" lang="en-US" altLang="ja-JP" sz="800" dirty="0" smtClean="0"/>
                        <a:t>(H26)</a:t>
                      </a:r>
                      <a:endParaRPr kumimoji="1" lang="ja-JP" altLang="en-US" sz="800" dirty="0"/>
                    </a:p>
                  </a:txBody>
                  <a:tcPr marL="74295" marR="74295" anchor="ctr"/>
                </a:tc>
                <a:tc>
                  <a:txBody>
                    <a:bodyPr/>
                    <a:lstStyle/>
                    <a:p>
                      <a:pPr algn="ctr"/>
                      <a:r>
                        <a:rPr kumimoji="1" lang="en-US" altLang="ja-JP" sz="800" dirty="0" smtClean="0"/>
                        <a:t>2015</a:t>
                      </a:r>
                    </a:p>
                    <a:p>
                      <a:pPr algn="ctr"/>
                      <a:r>
                        <a:rPr kumimoji="1" lang="en-US" altLang="ja-JP" sz="800" dirty="0" smtClean="0"/>
                        <a:t>(H27)</a:t>
                      </a:r>
                      <a:endParaRPr kumimoji="1" lang="ja-JP" altLang="en-US" sz="800" dirty="0"/>
                    </a:p>
                  </a:txBody>
                  <a:tcPr marL="74295" marR="74295" anchor="ctr"/>
                </a:tc>
                <a:tc>
                  <a:txBody>
                    <a:bodyPr/>
                    <a:lstStyle/>
                    <a:p>
                      <a:pPr algn="ctr"/>
                      <a:r>
                        <a:rPr kumimoji="1" lang="en-US" altLang="ja-JP" sz="800" dirty="0" smtClean="0"/>
                        <a:t>2016</a:t>
                      </a:r>
                    </a:p>
                    <a:p>
                      <a:pPr algn="ctr"/>
                      <a:r>
                        <a:rPr kumimoji="1" lang="en-US" altLang="ja-JP" sz="800" dirty="0" smtClean="0"/>
                        <a:t>(H28)</a:t>
                      </a:r>
                      <a:endParaRPr kumimoji="1" lang="ja-JP" altLang="en-US" sz="800" dirty="0"/>
                    </a:p>
                  </a:txBody>
                  <a:tcPr marL="74295" marR="74295" anchor="ctr"/>
                </a:tc>
                <a:tc>
                  <a:txBody>
                    <a:bodyPr/>
                    <a:lstStyle/>
                    <a:p>
                      <a:pPr algn="ctr"/>
                      <a:r>
                        <a:rPr kumimoji="1" lang="en-US" altLang="ja-JP" sz="800" dirty="0" smtClean="0"/>
                        <a:t>2017</a:t>
                      </a:r>
                    </a:p>
                    <a:p>
                      <a:pPr algn="ctr"/>
                      <a:r>
                        <a:rPr kumimoji="1" lang="en-US" altLang="ja-JP" sz="800" dirty="0" smtClean="0"/>
                        <a:t>(H29)</a:t>
                      </a:r>
                      <a:endParaRPr kumimoji="1" lang="ja-JP" altLang="en-US" sz="800" dirty="0"/>
                    </a:p>
                  </a:txBody>
                  <a:tcPr marL="74295" marR="74295" anchor="ctr"/>
                </a:tc>
                <a:tc>
                  <a:txBody>
                    <a:bodyPr/>
                    <a:lstStyle/>
                    <a:p>
                      <a:pPr algn="ctr"/>
                      <a:r>
                        <a:rPr kumimoji="1" lang="en-US" altLang="ja-JP" sz="800" dirty="0" smtClean="0"/>
                        <a:t>2018</a:t>
                      </a:r>
                    </a:p>
                    <a:p>
                      <a:pPr algn="ctr"/>
                      <a:r>
                        <a:rPr kumimoji="1" lang="en-US" altLang="ja-JP" sz="800" dirty="0" smtClean="0"/>
                        <a:t>(H30)</a:t>
                      </a:r>
                      <a:endParaRPr kumimoji="1" lang="ja-JP" altLang="en-US" sz="800" dirty="0"/>
                    </a:p>
                  </a:txBody>
                  <a:tcPr marL="74295" marR="74295" anchor="ctr"/>
                </a:tc>
                <a:tc>
                  <a:txBody>
                    <a:bodyPr/>
                    <a:lstStyle/>
                    <a:p>
                      <a:pPr algn="ctr"/>
                      <a:r>
                        <a:rPr kumimoji="1" lang="en-US" altLang="ja-JP" sz="800" dirty="0" smtClean="0"/>
                        <a:t>2019</a:t>
                      </a:r>
                    </a:p>
                    <a:p>
                      <a:pPr algn="ctr"/>
                      <a:r>
                        <a:rPr kumimoji="1" lang="en-US" altLang="ja-JP" sz="800" dirty="0" smtClean="0"/>
                        <a:t>(H31)</a:t>
                      </a:r>
                      <a:endParaRPr kumimoji="1" lang="ja-JP" altLang="en-US" sz="800" dirty="0"/>
                    </a:p>
                  </a:txBody>
                  <a:tcPr marL="74295" marR="74295" anchor="ctr"/>
                </a:tc>
                <a:tc>
                  <a:txBody>
                    <a:bodyPr/>
                    <a:lstStyle/>
                    <a:p>
                      <a:pPr algn="ctr"/>
                      <a:r>
                        <a:rPr kumimoji="1" lang="en-US" altLang="ja-JP" sz="800" dirty="0" smtClean="0"/>
                        <a:t>2020</a:t>
                      </a:r>
                    </a:p>
                    <a:p>
                      <a:pPr algn="ctr"/>
                      <a:r>
                        <a:rPr kumimoji="1" lang="en-US" altLang="ja-JP" sz="800" dirty="0" smtClean="0"/>
                        <a:t>(H32)</a:t>
                      </a:r>
                      <a:endParaRPr kumimoji="1" lang="ja-JP" altLang="en-US" sz="800" dirty="0"/>
                    </a:p>
                  </a:txBody>
                  <a:tcPr marL="74295" marR="74295" anchor="ctr"/>
                </a:tc>
                <a:tc>
                  <a:txBody>
                    <a:bodyPr/>
                    <a:lstStyle/>
                    <a:p>
                      <a:pPr algn="ctr"/>
                      <a:r>
                        <a:rPr kumimoji="1" lang="en-US" altLang="ja-JP" sz="800" dirty="0" smtClean="0"/>
                        <a:t>2021</a:t>
                      </a:r>
                    </a:p>
                    <a:p>
                      <a:pPr algn="ctr"/>
                      <a:r>
                        <a:rPr kumimoji="1" lang="en-US" altLang="ja-JP" sz="800" dirty="0" smtClean="0"/>
                        <a:t>(H33)</a:t>
                      </a:r>
                      <a:endParaRPr kumimoji="1" lang="ja-JP" altLang="en-US" sz="800" dirty="0"/>
                    </a:p>
                  </a:txBody>
                  <a:tcPr marL="74295" marR="74295" anchor="ctr"/>
                </a:tc>
                <a:tc>
                  <a:txBody>
                    <a:bodyPr/>
                    <a:lstStyle/>
                    <a:p>
                      <a:pPr algn="ctr"/>
                      <a:r>
                        <a:rPr kumimoji="1" lang="en-US" altLang="ja-JP" sz="800" dirty="0" smtClean="0"/>
                        <a:t>2022</a:t>
                      </a:r>
                    </a:p>
                    <a:p>
                      <a:pPr algn="ctr"/>
                      <a:r>
                        <a:rPr kumimoji="1" lang="en-US" altLang="ja-JP" sz="800" dirty="0" smtClean="0"/>
                        <a:t>(H34)</a:t>
                      </a:r>
                      <a:endParaRPr kumimoji="1" lang="ja-JP" altLang="en-US" sz="800" dirty="0"/>
                    </a:p>
                  </a:txBody>
                  <a:tcPr marL="74295" marR="74295" anchor="ctr"/>
                </a:tc>
                <a:tc>
                  <a:txBody>
                    <a:bodyPr/>
                    <a:lstStyle/>
                    <a:p>
                      <a:pPr algn="ctr"/>
                      <a:r>
                        <a:rPr kumimoji="1" lang="en-US" altLang="ja-JP" sz="800" dirty="0" smtClean="0"/>
                        <a:t>2023</a:t>
                      </a:r>
                    </a:p>
                    <a:p>
                      <a:pPr algn="ctr"/>
                      <a:r>
                        <a:rPr kumimoji="1" lang="en-US" altLang="ja-JP" sz="800" dirty="0" smtClean="0"/>
                        <a:t>(H35)</a:t>
                      </a:r>
                      <a:endParaRPr kumimoji="1" lang="ja-JP" altLang="en-US" sz="800" dirty="0"/>
                    </a:p>
                  </a:txBody>
                  <a:tcPr marL="74295" marR="74295" anchor="ctr"/>
                </a:tc>
                <a:tc>
                  <a:txBody>
                    <a:bodyPr/>
                    <a:lstStyle/>
                    <a:p>
                      <a:pPr algn="ctr"/>
                      <a:r>
                        <a:rPr kumimoji="1" lang="en-US" altLang="ja-JP" sz="800" dirty="0" smtClean="0"/>
                        <a:t>2024</a:t>
                      </a:r>
                    </a:p>
                    <a:p>
                      <a:pPr algn="ctr"/>
                      <a:r>
                        <a:rPr kumimoji="1" lang="en-US" altLang="ja-JP" sz="800" dirty="0" smtClean="0"/>
                        <a:t>(H36)</a:t>
                      </a:r>
                      <a:endParaRPr kumimoji="1" lang="ja-JP" altLang="en-US" sz="800" dirty="0"/>
                    </a:p>
                  </a:txBody>
                  <a:tcPr marL="74295" marR="74295" anchor="ctr"/>
                </a:tc>
                <a:tc>
                  <a:txBody>
                    <a:bodyPr/>
                    <a:lstStyle/>
                    <a:p>
                      <a:pPr algn="ctr"/>
                      <a:r>
                        <a:rPr kumimoji="1" lang="en-US" altLang="ja-JP" sz="800" dirty="0" smtClean="0"/>
                        <a:t>2025</a:t>
                      </a:r>
                    </a:p>
                    <a:p>
                      <a:pPr algn="ctr"/>
                      <a:r>
                        <a:rPr kumimoji="1" lang="en-US" altLang="ja-JP" sz="800" dirty="0" smtClean="0"/>
                        <a:t>(H37)</a:t>
                      </a:r>
                      <a:endParaRPr kumimoji="1" lang="ja-JP" altLang="en-US" sz="800" dirty="0"/>
                    </a:p>
                  </a:txBody>
                  <a:tcPr marL="74295" marR="74295" anchor="ctr"/>
                </a:tc>
                <a:extLst>
                  <a:ext uri="{0D108BD9-81ED-4DB2-BD59-A6C34878D82A}">
                    <a16:rowId xmlns:a16="http://schemas.microsoft.com/office/drawing/2014/main" val="10000"/>
                  </a:ext>
                </a:extLst>
              </a:tr>
              <a:tr h="914400">
                <a:tc>
                  <a:txBody>
                    <a:bodyPr/>
                    <a:lstStyle/>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700" dirty="0" smtClean="0"/>
                        <a:t>関西国際空港</a:t>
                      </a:r>
                    </a:p>
                  </a:txBody>
                  <a:tcPr marL="74295" marR="74295" anchor="ctr"/>
                </a:tc>
                <a:tc>
                  <a:txBody>
                    <a:bodyPr/>
                    <a:lstStyle/>
                    <a:p>
                      <a:endParaRPr kumimoji="1" lang="en-US" altLang="ja-JP" sz="900" dirty="0" smtClean="0"/>
                    </a:p>
                    <a:p>
                      <a:endParaRPr kumimoji="1" lang="en-US" altLang="ja-JP" sz="900" dirty="0" smtClean="0"/>
                    </a:p>
                    <a:p>
                      <a:endParaRPr kumimoji="1" lang="en-US" altLang="ja-JP" sz="900" dirty="0" smtClean="0"/>
                    </a:p>
                    <a:p>
                      <a:endParaRPr kumimoji="1" lang="en-US" altLang="ja-JP" sz="900" dirty="0" smtClean="0"/>
                    </a:p>
                    <a:p>
                      <a:endParaRPr kumimoji="1" lang="en-US" altLang="ja-JP" sz="900" dirty="0" smtClean="0"/>
                    </a:p>
                    <a:p>
                      <a:endParaRPr kumimoji="1" lang="ja-JP" altLang="en-US" sz="900"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b="1"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extLst>
                  <a:ext uri="{0D108BD9-81ED-4DB2-BD59-A6C34878D82A}">
                    <a16:rowId xmlns:a16="http://schemas.microsoft.com/office/drawing/2014/main" val="10001"/>
                  </a:ext>
                </a:extLst>
              </a:tr>
              <a:tr h="2643304">
                <a:tc>
                  <a:txBody>
                    <a:bodyPr/>
                    <a:lstStyle/>
                    <a:p>
                      <a:pPr algn="l"/>
                      <a:r>
                        <a:rPr kumimoji="1" lang="ja-JP" altLang="en-US" sz="700" dirty="0" smtClean="0">
                          <a:solidFill>
                            <a:schemeClr val="tx1"/>
                          </a:solidFill>
                        </a:rPr>
                        <a:t>りんくうタウン</a:t>
                      </a:r>
                      <a:endParaRPr kumimoji="1" lang="en-US" altLang="ja-JP" sz="700" dirty="0" smtClean="0">
                        <a:solidFill>
                          <a:schemeClr val="tx1"/>
                        </a:solidFill>
                      </a:endParaRPr>
                    </a:p>
                    <a:p>
                      <a:pPr algn="l"/>
                      <a:r>
                        <a:rPr kumimoji="1" lang="ja-JP" altLang="en-US" sz="700" dirty="0" smtClean="0">
                          <a:solidFill>
                            <a:schemeClr val="tx1"/>
                          </a:solidFill>
                        </a:rPr>
                        <a:t>りんくう公園予定地</a:t>
                      </a:r>
                      <a:endParaRPr kumimoji="1" lang="en-US" altLang="ja-JP" sz="700" dirty="0" smtClean="0">
                        <a:solidFill>
                          <a:schemeClr val="tx1"/>
                        </a:solidFill>
                      </a:endParaRPr>
                    </a:p>
                    <a:p>
                      <a:pPr algn="l"/>
                      <a:r>
                        <a:rPr kumimoji="1" lang="ja-JP" altLang="en-US" sz="700" dirty="0" smtClean="0">
                          <a:solidFill>
                            <a:schemeClr val="tx1"/>
                          </a:solidFill>
                        </a:rPr>
                        <a:t>　・空港連絡道路「北」側</a:t>
                      </a:r>
                      <a:endParaRPr kumimoji="1" lang="en-US" altLang="ja-JP" sz="700" dirty="0" smtClean="0">
                        <a:solidFill>
                          <a:schemeClr val="tx1"/>
                        </a:solidFill>
                      </a:endParaRPr>
                    </a:p>
                    <a:p>
                      <a:pPr marL="0" marR="0" indent="0" algn="l" defTabSz="957700" rtl="0" eaLnBrk="1" fontAlgn="auto" latinLnBrk="0" hangingPunct="1">
                        <a:lnSpc>
                          <a:spcPct val="100000"/>
                        </a:lnSpc>
                        <a:spcBef>
                          <a:spcPts val="0"/>
                        </a:spcBef>
                        <a:spcAft>
                          <a:spcPts val="0"/>
                        </a:spcAft>
                        <a:buClrTx/>
                        <a:buSzTx/>
                        <a:buFontTx/>
                        <a:buNone/>
                        <a:tabLst/>
                        <a:defRPr/>
                      </a:pPr>
                      <a:r>
                        <a:rPr kumimoji="1" lang="ja-JP" altLang="en-US" sz="700" dirty="0" smtClean="0">
                          <a:solidFill>
                            <a:schemeClr val="tx1"/>
                          </a:solidFill>
                        </a:rPr>
                        <a:t>　・空港連絡道路「南」側</a:t>
                      </a:r>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endParaRPr kumimoji="1" lang="en-US" altLang="ja-JP" sz="700" dirty="0" smtClean="0">
                        <a:solidFill>
                          <a:schemeClr val="tx1"/>
                        </a:solidFill>
                      </a:endParaRPr>
                    </a:p>
                    <a:p>
                      <a:pPr algn="l"/>
                      <a:r>
                        <a:rPr kumimoji="1" lang="ja-JP" altLang="en-US" sz="700" dirty="0" smtClean="0">
                          <a:solidFill>
                            <a:schemeClr val="tx1"/>
                          </a:solidFill>
                        </a:rPr>
                        <a:t>地域活性化総合特区の活用</a:t>
                      </a:r>
                      <a:endParaRPr kumimoji="1" lang="en-US" altLang="ja-JP" sz="700" dirty="0" smtClean="0">
                        <a:solidFill>
                          <a:schemeClr val="tx1"/>
                        </a:solidFill>
                      </a:endParaRPr>
                    </a:p>
                    <a:p>
                      <a:pPr algn="l"/>
                      <a:r>
                        <a:rPr kumimoji="1" lang="ja-JP" altLang="en-US" sz="700" dirty="0" smtClean="0">
                          <a:solidFill>
                            <a:schemeClr val="tx1"/>
                          </a:solidFill>
                        </a:rPr>
                        <a:t>　・国際医療交流の拠点づくり</a:t>
                      </a:r>
                      <a:endParaRPr kumimoji="1" lang="en-US" altLang="ja-JP" sz="700" dirty="0" smtClean="0">
                        <a:solidFill>
                          <a:schemeClr val="tx1"/>
                        </a:solidFill>
                      </a:endParaRPr>
                    </a:p>
                    <a:p>
                      <a:pPr algn="l"/>
                      <a:r>
                        <a:rPr kumimoji="1" lang="ja-JP" altLang="en-US" sz="700" dirty="0" smtClean="0">
                          <a:solidFill>
                            <a:schemeClr val="tx1"/>
                          </a:solidFill>
                        </a:rPr>
                        <a:t>　　「りんくうタウン・泉佐野市域」</a:t>
                      </a:r>
                    </a:p>
                  </a:txBody>
                  <a:tcPr marL="74295" marR="74295" anchor="ctr"/>
                </a:tc>
                <a:tc>
                  <a:txBody>
                    <a:bodyPr/>
                    <a:lstStyle/>
                    <a:p>
                      <a:endParaRPr kumimoji="1" lang="en-US" altLang="ja-JP" sz="900" dirty="0" smtClean="0"/>
                    </a:p>
                    <a:p>
                      <a:endParaRPr kumimoji="1" lang="en-US" altLang="ja-JP" sz="900" dirty="0" smtClean="0"/>
                    </a:p>
                    <a:p>
                      <a:endParaRPr kumimoji="1" lang="en-US" altLang="ja-JP" sz="900" dirty="0" smtClean="0"/>
                    </a:p>
                    <a:p>
                      <a:endParaRPr kumimoji="1" lang="en-US" altLang="ja-JP" sz="900" dirty="0" smtClean="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tc>
                  <a:txBody>
                    <a:bodyPr/>
                    <a:lstStyle/>
                    <a:p>
                      <a:endParaRPr kumimoji="1" lang="ja-JP" altLang="en-US" b="0" dirty="0"/>
                    </a:p>
                  </a:txBody>
                  <a:tcPr marL="74295" marR="74295"/>
                </a:tc>
                <a:tc>
                  <a:txBody>
                    <a:bodyPr/>
                    <a:lstStyle/>
                    <a:p>
                      <a:endParaRPr kumimoji="1" lang="ja-JP" altLang="en-US" dirty="0"/>
                    </a:p>
                  </a:txBody>
                  <a:tcPr marL="74295" marR="74295"/>
                </a:tc>
                <a:tc>
                  <a:txBody>
                    <a:bodyPr/>
                    <a:lstStyle/>
                    <a:p>
                      <a:endParaRPr kumimoji="1" lang="ja-JP" altLang="en-US" dirty="0"/>
                    </a:p>
                  </a:txBody>
                  <a:tcPr marL="74295" marR="74295"/>
                </a:tc>
                <a:extLst>
                  <a:ext uri="{0D108BD9-81ED-4DB2-BD59-A6C34878D82A}">
                    <a16:rowId xmlns:a16="http://schemas.microsoft.com/office/drawing/2014/main" val="10002"/>
                  </a:ext>
                </a:extLst>
              </a:tr>
            </a:tbl>
          </a:graphicData>
        </a:graphic>
      </p:graphicFrame>
      <p:sp>
        <p:nvSpPr>
          <p:cNvPr id="6" name="テキスト ボックス 5"/>
          <p:cNvSpPr txBox="1"/>
          <p:nvPr/>
        </p:nvSpPr>
        <p:spPr>
          <a:xfrm>
            <a:off x="1368623" y="366393"/>
            <a:ext cx="3563796" cy="338554"/>
          </a:xfrm>
          <a:prstGeom prst="rect">
            <a:avLst/>
          </a:prstGeom>
          <a:noFill/>
        </p:spPr>
        <p:txBody>
          <a:bodyPr wrap="none" rtlCol="0">
            <a:spAutoFit/>
          </a:bodyPr>
          <a:lstStyle/>
          <a:p>
            <a:pPr defTabSz="957700"/>
            <a:r>
              <a:rPr lang="ja-JP" altLang="en-US" sz="1600" dirty="0">
                <a:solidFill>
                  <a:prstClr val="black"/>
                </a:solidFill>
                <a:latin typeface="Calibri"/>
                <a:ea typeface="ＭＳ Ｐゴシック" panose="020B0600070205080204" pitchFamily="50" charset="-128"/>
              </a:rPr>
              <a:t>○取組み状況及び今後のスケジュール</a:t>
            </a:r>
            <a:endParaRPr lang="en-US" altLang="ja-JP" sz="1600" dirty="0">
              <a:solidFill>
                <a:prstClr val="black"/>
              </a:solidFill>
              <a:latin typeface="Calibri"/>
              <a:ea typeface="ＭＳ Ｐゴシック" panose="020B0600070205080204" pitchFamily="50" charset="-128"/>
            </a:endParaRPr>
          </a:p>
        </p:txBody>
      </p:sp>
      <p:sp>
        <p:nvSpPr>
          <p:cNvPr id="11" name="テキスト ボックス 10"/>
          <p:cNvSpPr txBox="1"/>
          <p:nvPr/>
        </p:nvSpPr>
        <p:spPr>
          <a:xfrm>
            <a:off x="4536705" y="1999527"/>
            <a:ext cx="2054673" cy="33855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空港運営権</a:t>
            </a:r>
            <a:endParaRPr lang="en-US" altLang="ja-JP" sz="800" i="1" dirty="0">
              <a:solidFill>
                <a:srgbClr val="0000CC"/>
              </a:solidFill>
              <a:latin typeface="ＭＳ Ｐ明朝" panose="02020600040205080304" pitchFamily="18" charset="-128"/>
              <a:ea typeface="ＭＳ Ｐ明朝" panose="02020600040205080304" pitchFamily="18" charset="-128"/>
            </a:endParaRPr>
          </a:p>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a:t>
            </a:r>
            <a:r>
              <a:rPr lang="en-US" altLang="ja-JP" sz="800" i="1" dirty="0">
                <a:solidFill>
                  <a:srgbClr val="0000CC"/>
                </a:solidFill>
                <a:latin typeface="ＭＳ Ｐ明朝" panose="02020600040205080304" pitchFamily="18" charset="-128"/>
                <a:ea typeface="ＭＳ Ｐ明朝" panose="02020600040205080304" pitchFamily="18" charset="-128"/>
              </a:rPr>
              <a:t>44</a:t>
            </a:r>
            <a:r>
              <a:rPr lang="ja-JP" altLang="en-US" sz="800" i="1" dirty="0">
                <a:solidFill>
                  <a:srgbClr val="0000CC"/>
                </a:solidFill>
                <a:latin typeface="ＭＳ Ｐ明朝" panose="02020600040205080304" pitchFamily="18" charset="-128"/>
                <a:ea typeface="ＭＳ Ｐ明朝" panose="02020600040205080304" pitchFamily="18" charset="-128"/>
              </a:rPr>
              <a:t>年間　～</a:t>
            </a:r>
            <a:r>
              <a:rPr lang="en-US" altLang="ja-JP" sz="800" i="1" dirty="0">
                <a:solidFill>
                  <a:srgbClr val="0000CC"/>
                </a:solidFill>
                <a:latin typeface="ＭＳ Ｐ明朝" panose="02020600040205080304" pitchFamily="18" charset="-128"/>
                <a:ea typeface="ＭＳ Ｐ明朝" panose="02020600040205080304" pitchFamily="18" charset="-128"/>
              </a:rPr>
              <a:t>2060</a:t>
            </a:r>
            <a:r>
              <a:rPr lang="ja-JP" altLang="en-US" sz="800" i="1" dirty="0">
                <a:solidFill>
                  <a:srgbClr val="0000CC"/>
                </a:solidFill>
                <a:latin typeface="ＭＳ Ｐ明朝" panose="02020600040205080304" pitchFamily="18" charset="-128"/>
                <a:ea typeface="ＭＳ Ｐ明朝" panose="02020600040205080304" pitchFamily="18" charset="-128"/>
              </a:rPr>
              <a:t>年</a:t>
            </a:r>
            <a:r>
              <a:rPr lang="en-US" altLang="ja-JP" sz="800" i="1" dirty="0">
                <a:solidFill>
                  <a:srgbClr val="0000CC"/>
                </a:solidFill>
                <a:latin typeface="ＭＳ Ｐ明朝" panose="02020600040205080304" pitchFamily="18" charset="-128"/>
                <a:ea typeface="ＭＳ Ｐ明朝" panose="02020600040205080304" pitchFamily="18" charset="-128"/>
              </a:rPr>
              <a:t>3</a:t>
            </a:r>
            <a:r>
              <a:rPr lang="ja-JP" altLang="en-US" sz="800" i="1" dirty="0">
                <a:solidFill>
                  <a:srgbClr val="0000CC"/>
                </a:solidFill>
                <a:latin typeface="ＭＳ Ｐ明朝" panose="02020600040205080304" pitchFamily="18" charset="-128"/>
                <a:ea typeface="ＭＳ Ｐ明朝" panose="02020600040205080304" pitchFamily="18" charset="-128"/>
              </a:rPr>
              <a:t>月）を売却</a:t>
            </a:r>
          </a:p>
        </p:txBody>
      </p:sp>
      <p:cxnSp>
        <p:nvCxnSpPr>
          <p:cNvPr id="33" name="直線コネクタ 32"/>
          <p:cNvCxnSpPr/>
          <p:nvPr/>
        </p:nvCxnSpPr>
        <p:spPr>
          <a:xfrm>
            <a:off x="4980370" y="2368100"/>
            <a:ext cx="5951368" cy="0"/>
          </a:xfrm>
          <a:prstGeom prst="line">
            <a:avLst/>
          </a:prstGeom>
          <a:ln w="28575">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grpSp>
        <p:nvGrpSpPr>
          <p:cNvPr id="57" name="グループ化 56"/>
          <p:cNvGrpSpPr/>
          <p:nvPr/>
        </p:nvGrpSpPr>
        <p:grpSpPr>
          <a:xfrm>
            <a:off x="1368624" y="5490176"/>
            <a:ext cx="9048600" cy="657265"/>
            <a:chOff x="76116" y="6085051"/>
            <a:chExt cx="8352554" cy="657265"/>
          </a:xfrm>
        </p:grpSpPr>
        <p:sp>
          <p:nvSpPr>
            <p:cNvPr id="60" name="角丸四角形 59"/>
            <p:cNvSpPr/>
            <p:nvPr/>
          </p:nvSpPr>
          <p:spPr>
            <a:xfrm>
              <a:off x="162620" y="6381328"/>
              <a:ext cx="8266050" cy="36098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defTabSz="957700"/>
              <a:r>
                <a:rPr lang="ja-JP" altLang="en-US" sz="1400" dirty="0">
                  <a:solidFill>
                    <a:prstClr val="black"/>
                  </a:solidFill>
                  <a:latin typeface="ＭＳ Ｐ明朝" panose="02020600040205080304" pitchFamily="18" charset="-128"/>
                  <a:ea typeface="ＭＳ Ｐ明朝" panose="02020600040205080304" pitchFamily="18" charset="-128"/>
                </a:rPr>
                <a:t>・大阪府：政策企画部、住宅まちづくり部</a:t>
              </a:r>
              <a:endParaRPr lang="ja-JP" altLang="en-US" sz="1400" dirty="0">
                <a:solidFill>
                  <a:prstClr val="black"/>
                </a:solidFill>
                <a:latin typeface="Calibri"/>
                <a:ea typeface="ＭＳ Ｐゴシック" panose="020B0600070205080204" pitchFamily="50" charset="-128"/>
              </a:endParaRPr>
            </a:p>
          </p:txBody>
        </p:sp>
        <p:sp>
          <p:nvSpPr>
            <p:cNvPr id="62" name="テキスト ボックス 61"/>
            <p:cNvSpPr txBox="1"/>
            <p:nvPr/>
          </p:nvSpPr>
          <p:spPr>
            <a:xfrm>
              <a:off x="76116" y="6085051"/>
              <a:ext cx="5026820" cy="338554"/>
            </a:xfrm>
            <a:prstGeom prst="rect">
              <a:avLst/>
            </a:prstGeom>
            <a:noFill/>
          </p:spPr>
          <p:txBody>
            <a:bodyPr wrap="none" rtlCol="0">
              <a:spAutoFit/>
            </a:bodyPr>
            <a:lstStyle/>
            <a:p>
              <a:pPr defTabSz="957700"/>
              <a:r>
                <a:rPr lang="ja-JP" altLang="en-US" sz="1600" dirty="0">
                  <a:solidFill>
                    <a:prstClr val="black"/>
                  </a:solidFill>
                  <a:latin typeface="Calibri"/>
                  <a:ea typeface="ＭＳ Ｐゴシック" panose="020B0600070205080204" pitchFamily="50" charset="-128"/>
                </a:rPr>
                <a:t>○</a:t>
              </a:r>
              <a:r>
                <a:rPr lang="en-US" altLang="ja-JP" sz="1600" dirty="0">
                  <a:solidFill>
                    <a:prstClr val="black"/>
                  </a:solidFill>
                  <a:latin typeface="Calibri"/>
                  <a:ea typeface="ＭＳ Ｐゴシック" panose="020B0600070205080204" pitchFamily="50" charset="-128"/>
                </a:rPr>
                <a:t>『</a:t>
              </a:r>
              <a:r>
                <a:rPr lang="ja-JP" altLang="en-US" sz="1600" dirty="0">
                  <a:solidFill>
                    <a:prstClr val="black"/>
                  </a:solidFill>
                  <a:latin typeface="Calibri"/>
                  <a:ea typeface="ＭＳ Ｐゴシック" panose="020B0600070205080204" pitchFamily="50" charset="-128"/>
                </a:rPr>
                <a:t>関西国際空港・りんくうタウン周辺</a:t>
              </a:r>
              <a:r>
                <a:rPr lang="en-US" altLang="ja-JP" sz="1600" dirty="0">
                  <a:solidFill>
                    <a:prstClr val="black"/>
                  </a:solidFill>
                  <a:latin typeface="Calibri"/>
                  <a:ea typeface="ＭＳ Ｐゴシック" panose="020B0600070205080204" pitchFamily="50" charset="-128"/>
                </a:rPr>
                <a:t>』</a:t>
              </a:r>
              <a:r>
                <a:rPr lang="ja-JP" altLang="en-US" sz="1600" dirty="0">
                  <a:solidFill>
                    <a:prstClr val="black"/>
                  </a:solidFill>
                  <a:latin typeface="Calibri"/>
                  <a:ea typeface="ＭＳ Ｐゴシック" panose="020B0600070205080204" pitchFamily="50" charset="-128"/>
                </a:rPr>
                <a:t>エリアの担当部局一覧</a:t>
              </a:r>
              <a:endParaRPr lang="en-US" altLang="ja-JP" sz="1600" dirty="0">
                <a:solidFill>
                  <a:prstClr val="black"/>
                </a:solidFill>
                <a:latin typeface="Calibri"/>
                <a:ea typeface="ＭＳ Ｐゴシック" panose="020B0600070205080204" pitchFamily="50" charset="-128"/>
              </a:endParaRPr>
            </a:p>
          </p:txBody>
        </p:sp>
      </p:grpSp>
      <p:sp>
        <p:nvSpPr>
          <p:cNvPr id="80" name="Rectangle 2"/>
          <p:cNvSpPr txBox="1">
            <a:spLocks noChangeArrowheads="1"/>
          </p:cNvSpPr>
          <p:nvPr/>
        </p:nvSpPr>
        <p:spPr bwMode="auto">
          <a:xfrm>
            <a:off x="1143000" y="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defTabSz="957700"/>
            <a:r>
              <a:rPr lang="ja-JP" altLang="en-US" sz="2000" b="1" dirty="0">
                <a:solidFill>
                  <a:prstClr val="white"/>
                </a:solidFill>
                <a:latin typeface="ＭＳ ゴシック" pitchFamily="49" charset="-128"/>
                <a:ea typeface="ＭＳ ゴシック" pitchFamily="49" charset="-128"/>
              </a:rPr>
              <a:t>８．関西国際空港・りんくうタウン周辺　</a:t>
            </a:r>
            <a:r>
              <a:rPr lang="ja-JP" altLang="en-US" sz="1600" b="1" dirty="0">
                <a:solidFill>
                  <a:prstClr val="white"/>
                </a:solidFill>
                <a:latin typeface="ＭＳ ゴシック" pitchFamily="49" charset="-128"/>
                <a:ea typeface="ＭＳ ゴシック" pitchFamily="49" charset="-128"/>
              </a:rPr>
              <a:t>（国際競争力の基盤強化）</a:t>
            </a:r>
            <a:endParaRPr lang="en-US" altLang="ja-JP" sz="2000" b="1" dirty="0">
              <a:solidFill>
                <a:prstClr val="white"/>
              </a:solidFill>
              <a:latin typeface="ＭＳ ゴシック" pitchFamily="49" charset="-128"/>
              <a:ea typeface="ＭＳ ゴシック" pitchFamily="49" charset="-128"/>
            </a:endParaRPr>
          </a:p>
        </p:txBody>
      </p:sp>
      <p:grpSp>
        <p:nvGrpSpPr>
          <p:cNvPr id="31" name="グループ化 30"/>
          <p:cNvGrpSpPr/>
          <p:nvPr/>
        </p:nvGrpSpPr>
        <p:grpSpPr>
          <a:xfrm>
            <a:off x="3754866" y="655951"/>
            <a:ext cx="7279465" cy="516139"/>
            <a:chOff x="4882148" y="409610"/>
            <a:chExt cx="7279465" cy="516139"/>
          </a:xfrm>
        </p:grpSpPr>
        <p:cxnSp>
          <p:nvCxnSpPr>
            <p:cNvPr id="32" name="直線コネクタ 31"/>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34" name="テキスト ボックス 71"/>
            <p:cNvSpPr txBox="1"/>
            <p:nvPr/>
          </p:nvSpPr>
          <p:spPr>
            <a:xfrm>
              <a:off x="5871354" y="409610"/>
              <a:ext cx="992579" cy="50783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latin typeface="Calibri"/>
                  <a:ea typeface="ＭＳ Ｐゴシック" panose="020B0600070205080204" pitchFamily="50" charset="-128"/>
                </a:rPr>
                <a:t>調査</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（～制度設計</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・事業者選定等）</a:t>
              </a:r>
            </a:p>
          </p:txBody>
        </p:sp>
        <p:cxnSp>
          <p:nvCxnSpPr>
            <p:cNvPr id="35" name="直線コネクタ 34"/>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36" name="テキスト ボックス 73"/>
            <p:cNvSpPr txBox="1"/>
            <p:nvPr/>
          </p:nvSpPr>
          <p:spPr>
            <a:xfrm>
              <a:off x="7264006" y="417918"/>
              <a:ext cx="1050288" cy="50783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latin typeface="Calibri"/>
                  <a:ea typeface="ＭＳ Ｐゴシック" panose="020B0600070205080204" pitchFamily="50" charset="-128"/>
                </a:rPr>
                <a:t>実施</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（制度創設～適用</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・着工～竣工）</a:t>
              </a:r>
            </a:p>
          </p:txBody>
        </p:sp>
        <p:cxnSp>
          <p:nvCxnSpPr>
            <p:cNvPr id="37" name="直線コネクタ 36"/>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38" name="テキスト ボックス 75"/>
            <p:cNvSpPr txBox="1"/>
            <p:nvPr/>
          </p:nvSpPr>
          <p:spPr>
            <a:xfrm>
              <a:off x="8898043" y="414174"/>
              <a:ext cx="934871" cy="50783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latin typeface="Calibri"/>
                  <a:ea typeface="ＭＳ Ｐゴシック" panose="020B0600070205080204" pitchFamily="50" charset="-128"/>
                </a:rPr>
                <a:t>成果</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（制度適用開始</a:t>
              </a:r>
              <a:endParaRPr lang="en-US" altLang="ja-JP" sz="900" dirty="0">
                <a:solidFill>
                  <a:prstClr val="black"/>
                </a:solidFill>
                <a:latin typeface="Calibri"/>
                <a:ea typeface="ＭＳ Ｐゴシック" panose="020B0600070205080204" pitchFamily="50" charset="-128"/>
              </a:endParaRPr>
            </a:p>
            <a:p>
              <a:r>
                <a:rPr lang="ja-JP" altLang="en-US" sz="900" dirty="0">
                  <a:solidFill>
                    <a:prstClr val="black"/>
                  </a:solidFill>
                  <a:latin typeface="Calibri"/>
                  <a:ea typeface="ＭＳ Ｐゴシック" panose="020B0600070205080204" pitchFamily="50" charset="-128"/>
                </a:rPr>
                <a:t>・供用開始～）</a:t>
              </a:r>
            </a:p>
          </p:txBody>
        </p:sp>
        <p:sp>
          <p:nvSpPr>
            <p:cNvPr id="40" name="テキスト ボックス 76"/>
            <p:cNvSpPr txBox="1"/>
            <p:nvPr/>
          </p:nvSpPr>
          <p:spPr>
            <a:xfrm>
              <a:off x="9820908" y="491333"/>
              <a:ext cx="2340705"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i="1" u="sng" dirty="0">
                  <a:solidFill>
                    <a:srgbClr val="0000CC"/>
                  </a:solidFill>
                  <a:latin typeface="Calibri"/>
                  <a:ea typeface="ＭＳ Ｐゴシック" panose="020B0600070205080204" pitchFamily="50" charset="-128"/>
                </a:rPr>
                <a:t>青字</a:t>
              </a:r>
              <a:r>
                <a:rPr lang="ja-JP" altLang="en-US" sz="900" dirty="0">
                  <a:solidFill>
                    <a:srgbClr val="0000CC"/>
                  </a:solidFill>
                  <a:latin typeface="Calibri"/>
                  <a:ea typeface="ＭＳ Ｐゴシック" panose="020B0600070205080204" pitchFamily="50" charset="-128"/>
                </a:rPr>
                <a:t>は</a:t>
              </a:r>
              <a:r>
                <a:rPr lang="en-US" altLang="ja-JP" sz="900" dirty="0">
                  <a:solidFill>
                    <a:srgbClr val="0000CC"/>
                  </a:solidFill>
                  <a:latin typeface="Calibri"/>
                  <a:ea typeface="ＭＳ Ｐゴシック" panose="020B0600070205080204" pitchFamily="50" charset="-128"/>
                </a:rPr>
                <a:t>2014</a:t>
              </a:r>
              <a:r>
                <a:rPr lang="ja-JP" altLang="en-US" sz="900" dirty="0" smtClean="0">
                  <a:solidFill>
                    <a:srgbClr val="0000CC"/>
                  </a:solidFill>
                  <a:latin typeface="Calibri"/>
                  <a:ea typeface="ＭＳ Ｐゴシック" panose="020B0600070205080204" pitchFamily="50" charset="-128"/>
                </a:rPr>
                <a:t>年度以降</a:t>
              </a:r>
              <a:r>
                <a:rPr lang="ja-JP" altLang="en-US" sz="900" dirty="0">
                  <a:solidFill>
                    <a:srgbClr val="0000CC"/>
                  </a:solidFill>
                  <a:latin typeface="Calibri"/>
                  <a:ea typeface="ＭＳ Ｐゴシック" panose="020B0600070205080204" pitchFamily="50" charset="-128"/>
                </a:rPr>
                <a:t>現時点までの取組項目</a:t>
              </a:r>
              <a:endParaRPr lang="en-US" altLang="ja-JP" sz="900" dirty="0">
                <a:solidFill>
                  <a:srgbClr val="0000CC"/>
                </a:solidFill>
                <a:latin typeface="Calibri"/>
                <a:ea typeface="ＭＳ Ｐゴシック" panose="020B0600070205080204" pitchFamily="50" charset="-128"/>
              </a:endParaRPr>
            </a:p>
            <a:p>
              <a:r>
                <a:rPr lang="ja-JP" altLang="en-US" sz="900" i="1" dirty="0">
                  <a:solidFill>
                    <a:srgbClr val="FF0000"/>
                  </a:solidFill>
                  <a:latin typeface="Calibri"/>
                  <a:ea typeface="ＭＳ Ｐゴシック" panose="020B0600070205080204" pitchFamily="50" charset="-128"/>
                </a:rPr>
                <a:t>赤字</a:t>
              </a:r>
              <a:r>
                <a:rPr lang="ja-JP" altLang="en-US" sz="900" dirty="0">
                  <a:solidFill>
                    <a:srgbClr val="FF0000"/>
                  </a:solidFill>
                  <a:latin typeface="Calibri"/>
                  <a:ea typeface="ＭＳ Ｐゴシック" panose="020B0600070205080204" pitchFamily="50" charset="-128"/>
                </a:rPr>
                <a:t>は今後の取組項目</a:t>
              </a:r>
            </a:p>
          </p:txBody>
        </p:sp>
        <p:sp>
          <p:nvSpPr>
            <p:cNvPr id="41" name="テキスト ボックス 77"/>
            <p:cNvSpPr txBox="1"/>
            <p:nvPr/>
          </p:nvSpPr>
          <p:spPr>
            <a:xfrm>
              <a:off x="4882149" y="422433"/>
              <a:ext cx="697627" cy="24622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latin typeface="Calibri"/>
                  <a:ea typeface="ＭＳ Ｐゴシック" panose="020B0600070205080204" pitchFamily="50" charset="-128"/>
                </a:rPr>
                <a:t>凡例（案）</a:t>
              </a:r>
            </a:p>
          </p:txBody>
        </p:sp>
        <p:sp>
          <p:nvSpPr>
            <p:cNvPr id="42" name="角丸四角形 41"/>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prstClr val="white"/>
                </a:solidFill>
                <a:latin typeface="Calibri"/>
                <a:ea typeface="ＭＳ Ｐゴシック" panose="020B0600070205080204" pitchFamily="50" charset="-128"/>
              </a:endParaRPr>
            </a:p>
          </p:txBody>
        </p:sp>
      </p:grpSp>
      <p:cxnSp>
        <p:nvCxnSpPr>
          <p:cNvPr id="43" name="直線コネクタ 42"/>
          <p:cNvCxnSpPr/>
          <p:nvPr/>
        </p:nvCxnSpPr>
        <p:spPr>
          <a:xfrm>
            <a:off x="3873501" y="2373526"/>
            <a:ext cx="1097019" cy="0"/>
          </a:xfrm>
          <a:prstGeom prst="line">
            <a:avLst/>
          </a:prstGeom>
          <a:ln w="28575">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3756100" y="2462016"/>
            <a:ext cx="1465400" cy="33855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関空・伊丹</a:t>
            </a:r>
            <a:endParaRPr lang="en-US" altLang="ja-JP" sz="800" i="1" dirty="0">
              <a:solidFill>
                <a:srgbClr val="0000CC"/>
              </a:solidFill>
              <a:latin typeface="ＭＳ Ｐ明朝" panose="02020600040205080304" pitchFamily="18" charset="-128"/>
              <a:ea typeface="ＭＳ Ｐ明朝" panose="02020600040205080304" pitchFamily="18" charset="-128"/>
            </a:endParaRPr>
          </a:p>
          <a:p>
            <a:pPr defTabSz="957700"/>
            <a:r>
              <a:rPr lang="ja-JP" altLang="en-US" sz="800" i="1" dirty="0">
                <a:solidFill>
                  <a:srgbClr val="1313D0"/>
                </a:solidFill>
                <a:latin typeface="ＭＳ Ｐ明朝" panose="02020600040205080304" pitchFamily="18" charset="-128"/>
                <a:ea typeface="ＭＳ Ｐ明朝" panose="02020600040205080304" pitchFamily="18" charset="-128"/>
              </a:rPr>
              <a:t>経営統合（</a:t>
            </a:r>
            <a:r>
              <a:rPr lang="en-US" altLang="ja-JP" sz="800" i="1" dirty="0">
                <a:solidFill>
                  <a:srgbClr val="1313D0"/>
                </a:solidFill>
                <a:latin typeface="ＭＳ Ｐ明朝" panose="02020600040205080304" pitchFamily="18" charset="-128"/>
                <a:ea typeface="ＭＳ Ｐ明朝" panose="02020600040205080304" pitchFamily="18" charset="-128"/>
              </a:rPr>
              <a:t>2012</a:t>
            </a:r>
            <a:r>
              <a:rPr lang="ja-JP" altLang="en-US" sz="800" i="1" dirty="0">
                <a:solidFill>
                  <a:srgbClr val="1313D0"/>
                </a:solidFill>
                <a:latin typeface="ＭＳ Ｐ明朝" panose="02020600040205080304" pitchFamily="18" charset="-128"/>
                <a:ea typeface="ＭＳ Ｐ明朝" panose="02020600040205080304" pitchFamily="18" charset="-128"/>
              </a:rPr>
              <a:t>年</a:t>
            </a:r>
            <a:r>
              <a:rPr lang="en-US" altLang="ja-JP" sz="800" i="1" dirty="0">
                <a:solidFill>
                  <a:srgbClr val="1313D0"/>
                </a:solidFill>
                <a:latin typeface="ＭＳ Ｐ明朝" panose="02020600040205080304" pitchFamily="18" charset="-128"/>
                <a:ea typeface="ＭＳ Ｐ明朝" panose="02020600040205080304" pitchFamily="18" charset="-128"/>
              </a:rPr>
              <a:t>7</a:t>
            </a:r>
            <a:r>
              <a:rPr lang="ja-JP" altLang="en-US" sz="800" i="1" dirty="0">
                <a:solidFill>
                  <a:srgbClr val="1313D0"/>
                </a:solidFill>
                <a:latin typeface="ＭＳ Ｐ明朝" panose="02020600040205080304" pitchFamily="18" charset="-128"/>
                <a:ea typeface="ＭＳ Ｐ明朝" panose="02020600040205080304" pitchFamily="18" charset="-128"/>
              </a:rPr>
              <a:t>月）</a:t>
            </a:r>
          </a:p>
        </p:txBody>
      </p:sp>
      <p:sp>
        <p:nvSpPr>
          <p:cNvPr id="46" name="テキスト ボックス 45"/>
          <p:cNvSpPr txBox="1"/>
          <p:nvPr/>
        </p:nvSpPr>
        <p:spPr>
          <a:xfrm>
            <a:off x="6187288" y="2508390"/>
            <a:ext cx="2054673" cy="307777"/>
          </a:xfrm>
          <a:prstGeom prst="rect">
            <a:avLst/>
          </a:prstGeom>
          <a:noFill/>
        </p:spPr>
        <p:txBody>
          <a:bodyPr wrap="square" rtlCol="0">
            <a:spAutoFit/>
          </a:bodyPr>
          <a:lstStyle/>
          <a:p>
            <a:pPr defTabSz="957700"/>
            <a:r>
              <a:rPr lang="ja-JP" altLang="en-US" sz="700" i="1" dirty="0">
                <a:solidFill>
                  <a:srgbClr val="FF0000"/>
                </a:solidFill>
                <a:latin typeface="ＭＳ Ｐ明朝" panose="02020600040205080304" pitchFamily="18" charset="-128"/>
                <a:ea typeface="ＭＳ Ｐ明朝" panose="02020600040205080304" pitchFamily="18" charset="-128"/>
              </a:rPr>
              <a:t>（参考）関西エアポート㈱</a:t>
            </a:r>
            <a:endParaRPr lang="en-US" altLang="ja-JP" sz="700" i="1" dirty="0">
              <a:solidFill>
                <a:srgbClr val="FF0000"/>
              </a:solidFill>
              <a:latin typeface="ＭＳ Ｐ明朝" panose="02020600040205080304" pitchFamily="18" charset="-128"/>
              <a:ea typeface="ＭＳ Ｐ明朝" panose="02020600040205080304" pitchFamily="18" charset="-128"/>
            </a:endParaRPr>
          </a:p>
          <a:p>
            <a:pPr defTabSz="957700"/>
            <a:r>
              <a:rPr lang="ja-JP" altLang="en-US" sz="700" i="1">
                <a:solidFill>
                  <a:srgbClr val="FF0000"/>
                </a:solidFill>
                <a:latin typeface="ＭＳ Ｐ明朝" panose="02020600040205080304" pitchFamily="18" charset="-128"/>
                <a:ea typeface="ＭＳ Ｐ明朝" panose="02020600040205080304" pitchFamily="18" charset="-128"/>
              </a:rPr>
              <a:t>神戸</a:t>
            </a:r>
            <a:r>
              <a:rPr lang="ja-JP" altLang="en-US" sz="700" i="1" dirty="0">
                <a:solidFill>
                  <a:srgbClr val="FF0000"/>
                </a:solidFill>
                <a:latin typeface="ＭＳ Ｐ明朝" panose="02020600040205080304" pitchFamily="18" charset="-128"/>
                <a:ea typeface="ＭＳ Ｐ明朝" panose="02020600040205080304" pitchFamily="18" charset="-128"/>
              </a:rPr>
              <a:t>空港</a:t>
            </a:r>
            <a:r>
              <a:rPr lang="ja-JP" altLang="en-US" sz="700" i="1">
                <a:solidFill>
                  <a:srgbClr val="FF0000"/>
                </a:solidFill>
                <a:latin typeface="ＭＳ Ｐ明朝" panose="02020600040205080304" pitchFamily="18" charset="-128"/>
                <a:ea typeface="ＭＳ Ｐ明朝" panose="02020600040205080304" pitchFamily="18" charset="-128"/>
              </a:rPr>
              <a:t>を含めた関西</a:t>
            </a:r>
            <a:r>
              <a:rPr lang="ja-JP" altLang="en-US" sz="700" i="1" dirty="0">
                <a:solidFill>
                  <a:srgbClr val="FF0000"/>
                </a:solidFill>
                <a:latin typeface="ＭＳ Ｐ明朝" panose="02020600040205080304" pitchFamily="18" charset="-128"/>
                <a:ea typeface="ＭＳ Ｐ明朝" panose="02020600040205080304" pitchFamily="18" charset="-128"/>
              </a:rPr>
              <a:t>３空港の一体運営</a:t>
            </a:r>
          </a:p>
        </p:txBody>
      </p:sp>
      <p:cxnSp>
        <p:nvCxnSpPr>
          <p:cNvPr id="56" name="直線コネクタ 55"/>
          <p:cNvCxnSpPr/>
          <p:nvPr/>
        </p:nvCxnSpPr>
        <p:spPr>
          <a:xfrm flipV="1">
            <a:off x="5605500" y="4163752"/>
            <a:ext cx="383651" cy="4468"/>
          </a:xfrm>
          <a:prstGeom prst="line">
            <a:avLst/>
          </a:prstGeom>
          <a:ln w="28575">
            <a:solidFill>
              <a:srgbClr val="0000CC"/>
            </a:solidFill>
            <a:prstDash val="sysDot"/>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4932746" y="4245674"/>
            <a:ext cx="1056405" cy="33855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りんくう公園予定地開発事業者公募</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63" name="テキスト ボックス 62"/>
          <p:cNvSpPr txBox="1"/>
          <p:nvPr/>
        </p:nvSpPr>
        <p:spPr>
          <a:xfrm>
            <a:off x="5574784" y="3873280"/>
            <a:ext cx="962281"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事業者決定</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cxnSp>
        <p:nvCxnSpPr>
          <p:cNvPr id="65" name="直線コネクタ 64"/>
          <p:cNvCxnSpPr>
            <a:endCxn id="7" idx="3"/>
          </p:cNvCxnSpPr>
          <p:nvPr/>
        </p:nvCxnSpPr>
        <p:spPr>
          <a:xfrm>
            <a:off x="7254159" y="3349661"/>
            <a:ext cx="3682048" cy="1056"/>
          </a:xfrm>
          <a:prstGeom prst="line">
            <a:avLst/>
          </a:prstGeom>
          <a:ln w="28575" cmpd="sng">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6387692" y="3353360"/>
            <a:ext cx="782969" cy="1094"/>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6208380" y="3105040"/>
            <a:ext cx="962281"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建設</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69" name="テキスト ボックス 68"/>
          <p:cNvSpPr txBox="1"/>
          <p:nvPr/>
        </p:nvSpPr>
        <p:spPr>
          <a:xfrm>
            <a:off x="7256397" y="3110754"/>
            <a:ext cx="595035" cy="215444"/>
          </a:xfrm>
          <a:prstGeom prst="rect">
            <a:avLst/>
          </a:prstGeom>
          <a:noFill/>
        </p:spPr>
        <p:txBody>
          <a:bodyPr wrap="none" rtlCol="0">
            <a:spAutoFit/>
          </a:bodyPr>
          <a:lstStyle/>
          <a:p>
            <a:pPr algn="ctr" defTabSz="957700"/>
            <a:r>
              <a:rPr lang="ja-JP" altLang="en-US" sz="800" i="1" dirty="0">
                <a:solidFill>
                  <a:srgbClr val="FF0000"/>
                </a:solidFill>
                <a:latin typeface="ＭＳ Ｐ明朝" panose="02020600040205080304" pitchFamily="18" charset="-128"/>
                <a:ea typeface="ＭＳ Ｐ明朝" panose="02020600040205080304" pitchFamily="18" charset="-128"/>
              </a:rPr>
              <a:t>供用開始</a:t>
            </a:r>
            <a:endParaRPr lang="en-US" altLang="ja-JP" sz="800" i="1" dirty="0">
              <a:solidFill>
                <a:srgbClr val="FF0000"/>
              </a:solidFill>
              <a:latin typeface="ＭＳ Ｐ明朝" panose="02020600040205080304" pitchFamily="18" charset="-128"/>
              <a:ea typeface="ＭＳ Ｐ明朝" panose="02020600040205080304" pitchFamily="18" charset="-128"/>
            </a:endParaRPr>
          </a:p>
        </p:txBody>
      </p:sp>
      <p:sp>
        <p:nvSpPr>
          <p:cNvPr id="70" name="テキスト ボックス 69"/>
          <p:cNvSpPr txBox="1"/>
          <p:nvPr/>
        </p:nvSpPr>
        <p:spPr>
          <a:xfrm>
            <a:off x="4521603" y="3086101"/>
            <a:ext cx="962281" cy="215444"/>
          </a:xfrm>
          <a:prstGeom prst="rect">
            <a:avLst/>
          </a:prstGeom>
          <a:noFill/>
        </p:spPr>
        <p:txBody>
          <a:bodyPr wrap="square" rtlCol="0">
            <a:spAutoFit/>
          </a:bodyPr>
          <a:lstStyle/>
          <a:p>
            <a:pPr defTabSz="957700"/>
            <a:r>
              <a:rPr lang="ja-JP" altLang="en-US" sz="800" b="1" dirty="0">
                <a:solidFill>
                  <a:srgbClr val="0000CC"/>
                </a:solidFill>
                <a:latin typeface="ＭＳ Ｐ明朝" panose="02020600040205080304" pitchFamily="18" charset="-128"/>
                <a:ea typeface="ＭＳ Ｐ明朝" panose="02020600040205080304" pitchFamily="18" charset="-128"/>
              </a:rPr>
              <a:t>北側</a:t>
            </a:r>
            <a:endParaRPr lang="en-US" altLang="ja-JP" sz="800" b="1" dirty="0">
              <a:solidFill>
                <a:srgbClr val="0000CC"/>
              </a:solidFill>
              <a:latin typeface="ＭＳ Ｐ明朝" panose="02020600040205080304" pitchFamily="18" charset="-128"/>
              <a:ea typeface="ＭＳ Ｐ明朝" panose="02020600040205080304" pitchFamily="18" charset="-128"/>
            </a:endParaRPr>
          </a:p>
        </p:txBody>
      </p:sp>
      <p:sp>
        <p:nvSpPr>
          <p:cNvPr id="71" name="テキスト ボックス 70"/>
          <p:cNvSpPr txBox="1"/>
          <p:nvPr/>
        </p:nvSpPr>
        <p:spPr>
          <a:xfrm>
            <a:off x="4521604" y="3770899"/>
            <a:ext cx="962281" cy="215444"/>
          </a:xfrm>
          <a:prstGeom prst="rect">
            <a:avLst/>
          </a:prstGeom>
          <a:noFill/>
        </p:spPr>
        <p:txBody>
          <a:bodyPr wrap="square" rtlCol="0">
            <a:spAutoFit/>
          </a:bodyPr>
          <a:lstStyle/>
          <a:p>
            <a:pPr defTabSz="957700"/>
            <a:r>
              <a:rPr lang="ja-JP" altLang="en-US" sz="800" b="1" dirty="0">
                <a:solidFill>
                  <a:srgbClr val="0000CC"/>
                </a:solidFill>
                <a:latin typeface="ＭＳ Ｐ明朝" panose="02020600040205080304" pitchFamily="18" charset="-128"/>
                <a:ea typeface="ＭＳ Ｐ明朝" panose="02020600040205080304" pitchFamily="18" charset="-128"/>
              </a:rPr>
              <a:t>南側</a:t>
            </a:r>
            <a:endParaRPr lang="en-US" altLang="ja-JP" sz="800" b="1" dirty="0">
              <a:solidFill>
                <a:srgbClr val="0000CC"/>
              </a:solidFill>
              <a:latin typeface="ＭＳ Ｐ明朝" panose="02020600040205080304" pitchFamily="18" charset="-128"/>
              <a:ea typeface="ＭＳ Ｐ明朝" panose="02020600040205080304" pitchFamily="18" charset="-128"/>
            </a:endParaRPr>
          </a:p>
        </p:txBody>
      </p:sp>
      <p:sp>
        <p:nvSpPr>
          <p:cNvPr id="72" name="テキスト ボックス 71"/>
          <p:cNvSpPr txBox="1"/>
          <p:nvPr/>
        </p:nvSpPr>
        <p:spPr>
          <a:xfrm>
            <a:off x="4979807" y="3098299"/>
            <a:ext cx="962281"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市事業計画策定</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cxnSp>
        <p:nvCxnSpPr>
          <p:cNvPr id="75" name="直線コネクタ 74"/>
          <p:cNvCxnSpPr/>
          <p:nvPr/>
        </p:nvCxnSpPr>
        <p:spPr>
          <a:xfrm>
            <a:off x="5146720" y="3355548"/>
            <a:ext cx="942378" cy="0"/>
          </a:xfrm>
          <a:prstGeom prst="line">
            <a:avLst/>
          </a:prstGeom>
          <a:ln w="28575">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5009544" y="4956622"/>
            <a:ext cx="2946510" cy="1330"/>
          </a:xfrm>
          <a:prstGeom prst="line">
            <a:avLst/>
          </a:prstGeom>
          <a:ln w="28575">
            <a:solidFill>
              <a:srgbClr val="0000CC"/>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3806511" y="4954033"/>
            <a:ext cx="1126234" cy="1"/>
          </a:xfrm>
          <a:prstGeom prst="line">
            <a:avLst/>
          </a:prstGeom>
          <a:ln w="28575">
            <a:solidFill>
              <a:srgbClr val="0000CC"/>
            </a:solidFill>
            <a:prstDash val="solid"/>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3707778" y="4690198"/>
            <a:ext cx="1474190"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特区計画（第</a:t>
            </a:r>
            <a:r>
              <a:rPr lang="en-US" altLang="ja-JP" sz="800" i="1" dirty="0">
                <a:solidFill>
                  <a:srgbClr val="0000CC"/>
                </a:solidFill>
                <a:latin typeface="ＭＳ Ｐ明朝" panose="02020600040205080304" pitchFamily="18" charset="-128"/>
                <a:ea typeface="ＭＳ Ｐ明朝" panose="02020600040205080304" pitchFamily="18" charset="-128"/>
              </a:rPr>
              <a:t>1</a:t>
            </a:r>
            <a:r>
              <a:rPr lang="ja-JP" altLang="en-US" sz="800" i="1" dirty="0">
                <a:solidFill>
                  <a:srgbClr val="0000CC"/>
                </a:solidFill>
                <a:latin typeface="ＭＳ Ｐ明朝" panose="02020600040205080304" pitchFamily="18" charset="-128"/>
                <a:ea typeface="ＭＳ Ｐ明朝" panose="02020600040205080304" pitchFamily="18" charset="-128"/>
              </a:rPr>
              <a:t>期：</a:t>
            </a:r>
            <a:r>
              <a:rPr lang="en-US" altLang="ja-JP" sz="800" i="1" dirty="0">
                <a:solidFill>
                  <a:srgbClr val="0000CC"/>
                </a:solidFill>
                <a:latin typeface="ＭＳ Ｐ明朝" panose="02020600040205080304" pitchFamily="18" charset="-128"/>
                <a:ea typeface="ＭＳ Ｐ明朝" panose="02020600040205080304" pitchFamily="18" charset="-128"/>
              </a:rPr>
              <a:t>H23</a:t>
            </a:r>
            <a:r>
              <a:rPr lang="ja-JP" altLang="en-US" sz="800" i="1" dirty="0">
                <a:solidFill>
                  <a:srgbClr val="0000CC"/>
                </a:solidFill>
                <a:latin typeface="ＭＳ Ｐ明朝" panose="02020600040205080304" pitchFamily="18" charset="-128"/>
                <a:ea typeface="ＭＳ Ｐ明朝" panose="02020600040205080304" pitchFamily="18" charset="-128"/>
              </a:rPr>
              <a:t>～２７）</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79" name="テキスト ボックス 78"/>
          <p:cNvSpPr txBox="1"/>
          <p:nvPr/>
        </p:nvSpPr>
        <p:spPr>
          <a:xfrm>
            <a:off x="5656191" y="4702652"/>
            <a:ext cx="1607254"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特区計画（第</a:t>
            </a:r>
            <a:r>
              <a:rPr lang="en-US" altLang="ja-JP" sz="800" i="1" dirty="0">
                <a:solidFill>
                  <a:srgbClr val="0000CC"/>
                </a:solidFill>
                <a:latin typeface="ＭＳ Ｐ明朝" panose="02020600040205080304" pitchFamily="18" charset="-128"/>
                <a:ea typeface="ＭＳ Ｐ明朝" panose="02020600040205080304" pitchFamily="18" charset="-128"/>
              </a:rPr>
              <a:t>2</a:t>
            </a:r>
            <a:r>
              <a:rPr lang="ja-JP" altLang="en-US" sz="800" i="1" dirty="0">
                <a:solidFill>
                  <a:srgbClr val="0000CC"/>
                </a:solidFill>
                <a:latin typeface="ＭＳ Ｐ明朝" panose="02020600040205080304" pitchFamily="18" charset="-128"/>
                <a:ea typeface="ＭＳ Ｐ明朝" panose="02020600040205080304" pitchFamily="18" charset="-128"/>
              </a:rPr>
              <a:t>期：</a:t>
            </a:r>
            <a:r>
              <a:rPr lang="en-US" altLang="ja-JP" sz="800" i="1" dirty="0">
                <a:solidFill>
                  <a:srgbClr val="0000CC"/>
                </a:solidFill>
                <a:latin typeface="ＭＳ Ｐ明朝" panose="02020600040205080304" pitchFamily="18" charset="-128"/>
                <a:ea typeface="ＭＳ Ｐ明朝" panose="02020600040205080304" pitchFamily="18" charset="-128"/>
              </a:rPr>
              <a:t>H28</a:t>
            </a:r>
            <a:r>
              <a:rPr lang="ja-JP" altLang="en-US" sz="800" i="1" dirty="0">
                <a:solidFill>
                  <a:srgbClr val="0000CC"/>
                </a:solidFill>
                <a:latin typeface="ＭＳ Ｐ明朝" panose="02020600040205080304" pitchFamily="18" charset="-128"/>
                <a:ea typeface="ＭＳ Ｐ明朝" panose="02020600040205080304" pitchFamily="18" charset="-128"/>
              </a:rPr>
              <a:t>～３２）</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81" name="テキスト ボックス 80"/>
          <p:cNvSpPr txBox="1"/>
          <p:nvPr/>
        </p:nvSpPr>
        <p:spPr>
          <a:xfrm>
            <a:off x="5153822" y="5045827"/>
            <a:ext cx="1607254" cy="21544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拠点施設開業（民間）</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84" name="円/楕円 83"/>
          <p:cNvSpPr/>
          <p:nvPr/>
        </p:nvSpPr>
        <p:spPr>
          <a:xfrm>
            <a:off x="5243535" y="4885952"/>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700"/>
            <a:endParaRPr lang="ja-JP" altLang="en-US" sz="1200" dirty="0">
              <a:solidFill>
                <a:prstClr val="white"/>
              </a:solidFill>
              <a:latin typeface="Calibri"/>
              <a:ea typeface="ＭＳ Ｐゴシック" panose="020B0600070205080204" pitchFamily="50" charset="-128"/>
            </a:endParaRPr>
          </a:p>
        </p:txBody>
      </p:sp>
      <p:sp>
        <p:nvSpPr>
          <p:cNvPr id="85" name="円/楕円 84"/>
          <p:cNvSpPr/>
          <p:nvPr/>
        </p:nvSpPr>
        <p:spPr>
          <a:xfrm>
            <a:off x="5527158" y="4092149"/>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700"/>
            <a:endParaRPr lang="ja-JP" altLang="en-US" sz="1200" dirty="0">
              <a:solidFill>
                <a:prstClr val="white"/>
              </a:solidFill>
              <a:latin typeface="Calibri"/>
              <a:ea typeface="ＭＳ Ｐゴシック" panose="020B0600070205080204" pitchFamily="50" charset="-128"/>
            </a:endParaRPr>
          </a:p>
        </p:txBody>
      </p:sp>
      <p:sp>
        <p:nvSpPr>
          <p:cNvPr id="87" name="テキスト ボックス 86"/>
          <p:cNvSpPr txBox="1"/>
          <p:nvPr/>
        </p:nvSpPr>
        <p:spPr>
          <a:xfrm>
            <a:off x="4987531" y="3393603"/>
            <a:ext cx="1251344" cy="338554"/>
          </a:xfrm>
          <a:prstGeom prst="rect">
            <a:avLst/>
          </a:prstGeom>
          <a:noFill/>
        </p:spPr>
        <p:txBody>
          <a:bodyPr wrap="square" rtlCol="0">
            <a:spAutoFit/>
          </a:bodyPr>
          <a:lstStyle/>
          <a:p>
            <a:pPr defTabSz="957700"/>
            <a:r>
              <a:rPr lang="ja-JP" altLang="en-US" sz="800" i="1" dirty="0">
                <a:solidFill>
                  <a:srgbClr val="0000CC"/>
                </a:solidFill>
                <a:latin typeface="ＭＳ Ｐ明朝" panose="02020600040205080304" pitchFamily="18" charset="-128"/>
                <a:ea typeface="ＭＳ Ｐ明朝" panose="02020600040205080304" pitchFamily="18" charset="-128"/>
              </a:rPr>
              <a:t>「スケートリンクを核としたまちづくり」</a:t>
            </a:r>
            <a:endParaRPr lang="en-US" altLang="ja-JP" sz="800" i="1" dirty="0">
              <a:solidFill>
                <a:srgbClr val="0000CC"/>
              </a:solidFill>
              <a:latin typeface="ＭＳ Ｐ明朝" panose="02020600040205080304" pitchFamily="18" charset="-128"/>
              <a:ea typeface="ＭＳ Ｐ明朝" panose="02020600040205080304" pitchFamily="18" charset="-128"/>
            </a:endParaRPr>
          </a:p>
        </p:txBody>
      </p:sp>
      <p:sp>
        <p:nvSpPr>
          <p:cNvPr id="48" name="テキスト ボックス 47"/>
          <p:cNvSpPr txBox="1"/>
          <p:nvPr/>
        </p:nvSpPr>
        <p:spPr>
          <a:xfrm>
            <a:off x="6238877" y="4236149"/>
            <a:ext cx="2282111" cy="215444"/>
          </a:xfrm>
          <a:prstGeom prst="rect">
            <a:avLst/>
          </a:prstGeom>
          <a:noFill/>
        </p:spPr>
        <p:txBody>
          <a:bodyPr wrap="square" rtlCol="0">
            <a:spAutoFit/>
          </a:bodyPr>
          <a:lstStyle/>
          <a:p>
            <a:pPr defTabSz="957700"/>
            <a:r>
              <a:rPr lang="ja-JP" altLang="en-US" sz="800" i="1" dirty="0">
                <a:solidFill>
                  <a:srgbClr val="FF0000"/>
                </a:solidFill>
                <a:latin typeface="ＭＳ Ｐ明朝" panose="02020600040205080304" pitchFamily="18" charset="-128"/>
                <a:ea typeface="ＭＳ Ｐ明朝" panose="02020600040205080304" pitchFamily="18" charset="-128"/>
              </a:rPr>
              <a:t>工事着工、開業に向けて事業者と調整中</a:t>
            </a:r>
            <a:endParaRPr lang="en-US" altLang="ja-JP" sz="800" i="1" dirty="0">
              <a:solidFill>
                <a:srgbClr val="FF0000"/>
              </a:solidFill>
              <a:latin typeface="ＭＳ Ｐ明朝" panose="02020600040205080304" pitchFamily="18" charset="-128"/>
              <a:ea typeface="ＭＳ Ｐ明朝" panose="02020600040205080304" pitchFamily="18" charset="-128"/>
            </a:endParaRPr>
          </a:p>
        </p:txBody>
      </p:sp>
      <p:cxnSp>
        <p:nvCxnSpPr>
          <p:cNvPr id="49" name="直線コネクタ 48"/>
          <p:cNvCxnSpPr/>
          <p:nvPr/>
        </p:nvCxnSpPr>
        <p:spPr>
          <a:xfrm>
            <a:off x="6110238" y="4154692"/>
            <a:ext cx="4821501" cy="7871"/>
          </a:xfrm>
          <a:prstGeom prst="line">
            <a:avLst/>
          </a:prstGeom>
          <a:ln w="28575">
            <a:solidFill>
              <a:srgbClr val="FF0000"/>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68</a:t>
            </a:fld>
            <a:endParaRPr lang="ja-JP" altLang="en-US"/>
          </a:p>
        </p:txBody>
      </p:sp>
    </p:spTree>
    <p:extLst>
      <p:ext uri="{BB962C8B-B14F-4D97-AF65-F5344CB8AC3E}">
        <p14:creationId xmlns:p14="http://schemas.microsoft.com/office/powerpoint/2010/main" val="34281213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47641" y="2866374"/>
            <a:ext cx="9595066" cy="1954381"/>
          </a:xfrm>
          <a:prstGeom prst="rect">
            <a:avLst/>
          </a:prstGeom>
          <a:noFill/>
        </p:spPr>
        <p:txBody>
          <a:bodyPr wrap="square" rtlCol="0">
            <a:spAutoFit/>
          </a:bodyPr>
          <a:lstStyle/>
          <a:p>
            <a:pPr defTabSz="957700"/>
            <a:r>
              <a:rPr lang="ja-JP" altLang="en-US" sz="1600" b="1"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りんくうタウン</a:t>
            </a:r>
            <a:endParaRPr lang="en-US" altLang="ja-JP" sz="1600" b="1"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・開発の目的：関西国際空港機能の支援、補完と大阪湾及び地域の環境改善、地域振興</a:t>
            </a:r>
          </a:p>
          <a:p>
            <a:pPr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・位置：泉佐野市、田尻町、泉南市</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・面積：約</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318ha</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（公園、緑地、道路等を含む）</a:t>
            </a: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1996</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9</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月　</a:t>
            </a:r>
            <a:r>
              <a:rPr lang="ja-JP" altLang="en-US" sz="1600" dirty="0" err="1">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ま</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ちびらき</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　</a:t>
            </a:r>
            <a:r>
              <a:rPr lang="ja-JP" altLang="en-US" sz="1600" dirty="0" smtClean="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分譲・定期借地の契約率</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2018</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3</a:t>
            </a:r>
            <a:r>
              <a:rPr lang="ja-JP" altLang="en-US" sz="1600" dirty="0" smtClean="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月現在</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　</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98.4</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p:txBody>
      </p:sp>
      <p:sp>
        <p:nvSpPr>
          <p:cNvPr id="29" name="テキスト ボックス 28"/>
          <p:cNvSpPr txBox="1"/>
          <p:nvPr/>
        </p:nvSpPr>
        <p:spPr>
          <a:xfrm>
            <a:off x="1143002" y="0"/>
            <a:ext cx="1520619" cy="400110"/>
          </a:xfrm>
          <a:prstGeom prst="rect">
            <a:avLst/>
          </a:prstGeom>
          <a:noFill/>
        </p:spPr>
        <p:txBody>
          <a:bodyPr wrap="square" rtlCol="0">
            <a:spAutoFit/>
          </a:bodyPr>
          <a:lstStyle/>
          <a:p>
            <a:pPr defTabSz="957700"/>
            <a:r>
              <a:rPr lang="ja-JP" altLang="en-US" sz="2000"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　概　要</a:t>
            </a:r>
          </a:p>
        </p:txBody>
      </p:sp>
      <p:sp>
        <p:nvSpPr>
          <p:cNvPr id="25" name="テキスト ボックス 24"/>
          <p:cNvSpPr txBox="1"/>
          <p:nvPr/>
        </p:nvSpPr>
        <p:spPr>
          <a:xfrm>
            <a:off x="1337471" y="575439"/>
            <a:ext cx="9685898" cy="2277547"/>
          </a:xfrm>
          <a:prstGeom prst="rect">
            <a:avLst/>
          </a:prstGeom>
          <a:noFill/>
        </p:spPr>
        <p:txBody>
          <a:bodyPr wrap="square" rtlCol="0">
            <a:spAutoFit/>
          </a:bodyPr>
          <a:lstStyle/>
          <a:p>
            <a:pPr defTabSz="957700"/>
            <a:r>
              <a:rPr lang="ja-JP" altLang="en-US" sz="1600" b="1"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関西国際空港</a:t>
            </a:r>
            <a:endParaRPr lang="en-US" altLang="ja-JP" sz="1600" b="1"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1994</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9</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月　開港</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・完全</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24</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時間空港</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809625" indent="-809625"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4000m</a:t>
            </a:r>
            <a:r>
              <a:rPr lang="ja-JP" altLang="en-US"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級複数滑走路（</a:t>
            </a:r>
            <a:r>
              <a:rPr lang="en-US" altLang="ja-JP"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2007</a:t>
            </a:r>
            <a:r>
              <a:rPr lang="ja-JP" altLang="en-US"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　第二滑走路オープン）</a:t>
            </a:r>
            <a:endParaRPr lang="en-US" altLang="ja-JP"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177800" indent="-177800"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2012</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　関空・伊丹の両空港が経営統合</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177800" indent="-177800"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  </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2016</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　コンセッション（事業運営権の売却）により、関西エアポート㈱による事業運営開始</a:t>
            </a:r>
            <a:endPar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endParaRPr>
          </a:p>
          <a:p>
            <a:pPr marL="177800" indent="-177800" defTabSz="957700">
              <a:spcBef>
                <a:spcPts val="600"/>
              </a:spcBef>
            </a:pP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・機能強化　－</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LCC</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専用ﾀｰﾐﾅﾙ ｵｰﾌﾟﾝ（</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2012</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FedEx</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北太平洋地区ハブ開設（</a:t>
            </a:r>
            <a:r>
              <a:rPr lang="en-US" altLang="ja-JP"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2014</a:t>
            </a:r>
            <a:r>
              <a:rPr lang="ja-JP" altLang="en-US" sz="1600" dirty="0">
                <a:solidFill>
                  <a:prstClr val="black"/>
                </a:solidFill>
                <a:latin typeface="ＭＳ Ｐ明朝" panose="02020600040205080304" pitchFamily="18" charset="-128"/>
                <a:ea typeface="ＭＳ Ｐ明朝" panose="02020600040205080304" pitchFamily="18" charset="-128"/>
                <a:cs typeface="メイリオ" panose="020B0604030504040204" pitchFamily="50" charset="-128"/>
              </a:rPr>
              <a:t>年）</a:t>
            </a:r>
            <a:endParaRPr lang="en-US" altLang="ja-JP" sz="16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5175" y="4563662"/>
            <a:ext cx="4112133" cy="1967769"/>
          </a:xfrm>
          <a:prstGeom prst="rect">
            <a:avLst/>
          </a:prstGeom>
        </p:spPr>
      </p:pic>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69</a:t>
            </a:fld>
            <a:endParaRPr lang="ja-JP" altLang="en-US"/>
          </a:p>
        </p:txBody>
      </p:sp>
    </p:spTree>
    <p:extLst>
      <p:ext uri="{BB962C8B-B14F-4D97-AF65-F5344CB8AC3E}">
        <p14:creationId xmlns:p14="http://schemas.microsoft.com/office/powerpoint/2010/main" val="1709218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descr="5000文の１.jpg"/>
          <p:cNvPicPr>
            <a:picLocks noChangeAspect="1"/>
          </p:cNvPicPr>
          <p:nvPr/>
        </p:nvPicPr>
        <p:blipFill>
          <a:blip r:embed="rId3" cstate="email"/>
          <a:srcRect/>
          <a:stretch>
            <a:fillRect/>
          </a:stretch>
        </p:blipFill>
        <p:spPr>
          <a:xfrm>
            <a:off x="5013240" y="887454"/>
            <a:ext cx="4251965" cy="5672840"/>
          </a:xfrm>
          <a:prstGeom prst="rect">
            <a:avLst/>
          </a:prstGeom>
        </p:spPr>
      </p:pic>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en-US" altLang="ja-JP" sz="2000" b="1" dirty="0">
                <a:solidFill>
                  <a:schemeClr val="bg1"/>
                </a:solidFill>
                <a:latin typeface="ＭＳ Ｐゴシック" pitchFamily="50" charset="-128"/>
                <a:ea typeface="ＭＳ Ｐゴシック" pitchFamily="50" charset="-128"/>
              </a:rPr>
              <a:t>1</a:t>
            </a:r>
            <a:r>
              <a:rPr lang="ja-JP" altLang="en-US" sz="2000" b="1" dirty="0">
                <a:solidFill>
                  <a:schemeClr val="bg1"/>
                </a:solidFill>
                <a:latin typeface="ＭＳ Ｐゴシック" pitchFamily="50" charset="-128"/>
                <a:ea typeface="ＭＳ Ｐゴシック" pitchFamily="50" charset="-128"/>
              </a:rPr>
              <a:t> ．大阪駅周辺</a:t>
            </a:r>
            <a:endParaRPr lang="en-US" altLang="ja-JP" sz="2000" b="1" dirty="0">
              <a:solidFill>
                <a:schemeClr val="bg1"/>
              </a:solidFill>
              <a:latin typeface="ＭＳ Ｐゴシック" pitchFamily="50" charset="-128"/>
              <a:ea typeface="ＭＳ Ｐゴシック" pitchFamily="50" charset="-128"/>
            </a:endParaRPr>
          </a:p>
        </p:txBody>
      </p:sp>
      <p:sp>
        <p:nvSpPr>
          <p:cNvPr id="8" name="テキスト ボックス 7"/>
          <p:cNvSpPr txBox="1"/>
          <p:nvPr/>
        </p:nvSpPr>
        <p:spPr>
          <a:xfrm>
            <a:off x="1199456" y="548682"/>
            <a:ext cx="3744416" cy="6048670"/>
          </a:xfrm>
          <a:prstGeom prst="rect">
            <a:avLst/>
          </a:prstGeom>
          <a:noFill/>
          <a:ln>
            <a:solidFill>
              <a:schemeClr val="tx1"/>
            </a:solidFill>
            <a:prstDash val="sysDash"/>
          </a:ln>
        </p:spPr>
        <p:txBody>
          <a:bodyPr wrap="square" lIns="36000" tIns="36000" rIns="36000" bIns="36000" rtlCol="0">
            <a:noAutofit/>
          </a:bodyPr>
          <a:lstStyle/>
          <a:p>
            <a:r>
              <a:rPr lang="en-US" altLang="ja-JP" sz="1100" dirty="0">
                <a:latin typeface="ＭＳ Ｐゴシック" pitchFamily="50" charset="-128"/>
                <a:ea typeface="ＭＳ Ｐゴシック" pitchFamily="50" charset="-128"/>
              </a:rPr>
              <a:t>【</a:t>
            </a:r>
            <a:r>
              <a:rPr lang="ja-JP" altLang="en-US" sz="1100" dirty="0">
                <a:latin typeface="ＭＳ Ｐゴシック" pitchFamily="50" charset="-128"/>
                <a:ea typeface="ＭＳ Ｐゴシック" pitchFamily="50" charset="-128"/>
              </a:rPr>
              <a:t>地区の位置付け</a:t>
            </a:r>
            <a:r>
              <a:rPr lang="en-US" altLang="ja-JP" sz="1100" dirty="0" smtClean="0">
                <a:latin typeface="ＭＳ Ｐゴシック" pitchFamily="50" charset="-128"/>
                <a:ea typeface="ＭＳ Ｐゴシック" pitchFamily="50" charset="-128"/>
              </a:rPr>
              <a:t>】</a:t>
            </a:r>
            <a:endParaRPr lang="en-US" altLang="ja-JP" sz="1100" dirty="0">
              <a:latin typeface="ＭＳ Ｐゴシック" pitchFamily="50" charset="-128"/>
              <a:ea typeface="ＭＳ Ｐゴシック" pitchFamily="50" charset="-128"/>
            </a:endParaRPr>
          </a:p>
          <a:p>
            <a:pPr marL="180975" indent="-85725">
              <a:buFont typeface="Arial" pitchFamily="34" charset="0"/>
              <a:buChar char="•"/>
            </a:pPr>
            <a:r>
              <a:rPr lang="ja-JP" altLang="en-US" sz="1100" dirty="0">
                <a:latin typeface="ＭＳ Ｐ明朝" pitchFamily="18" charset="-128"/>
                <a:ea typeface="ＭＳ Ｐ明朝" pitchFamily="18" charset="-128"/>
              </a:rPr>
              <a:t>本地域は鉄道</a:t>
            </a:r>
            <a:r>
              <a:rPr lang="en-US" altLang="ja-JP" sz="1100" dirty="0">
                <a:latin typeface="ＭＳ Ｐ明朝" pitchFamily="18" charset="-128"/>
                <a:ea typeface="ＭＳ Ｐ明朝" pitchFamily="18" charset="-128"/>
              </a:rPr>
              <a:t>4</a:t>
            </a:r>
            <a:r>
              <a:rPr lang="ja-JP" altLang="en-US" sz="1100" dirty="0">
                <a:latin typeface="ＭＳ Ｐ明朝" pitchFamily="18" charset="-128"/>
                <a:ea typeface="ＭＳ Ｐ明朝" pitchFamily="18" charset="-128"/>
              </a:rPr>
              <a:t>社（ＪＲ、阪急、阪神</a:t>
            </a:r>
            <a:r>
              <a:rPr lang="ja-JP" altLang="en-US" sz="1100" dirty="0" smtClean="0">
                <a:latin typeface="ＭＳ Ｐ明朝" pitchFamily="18" charset="-128"/>
                <a:ea typeface="ＭＳ Ｐ明朝" pitchFamily="18" charset="-128"/>
              </a:rPr>
              <a:t>、</a:t>
            </a:r>
            <a:r>
              <a:rPr lang="en-US" altLang="ja-JP" sz="1100" dirty="0" smtClean="0">
                <a:latin typeface="ＭＳ Ｐ明朝" pitchFamily="18" charset="-128"/>
                <a:ea typeface="ＭＳ Ｐ明朝" pitchFamily="18" charset="-128"/>
              </a:rPr>
              <a:t>Osaka Metro</a:t>
            </a:r>
            <a:r>
              <a:rPr lang="ja-JP" altLang="en-US" sz="1100" dirty="0" smtClean="0">
                <a:latin typeface="ＭＳ Ｐ明朝" pitchFamily="18" charset="-128"/>
                <a:ea typeface="ＭＳ Ｐ明朝" pitchFamily="18" charset="-128"/>
              </a:rPr>
              <a:t>）</a:t>
            </a:r>
            <a:r>
              <a:rPr lang="ja-JP" altLang="en-US" sz="1100" dirty="0">
                <a:latin typeface="ＭＳ Ｐ明朝" pitchFamily="18" charset="-128"/>
                <a:ea typeface="ＭＳ Ｐ明朝" pitchFamily="18" charset="-128"/>
              </a:rPr>
              <a:t>、</a:t>
            </a:r>
            <a:r>
              <a:rPr lang="en-US" altLang="ja-JP" sz="1100" dirty="0">
                <a:latin typeface="ＭＳ Ｐ明朝" pitchFamily="18" charset="-128"/>
                <a:ea typeface="ＭＳ Ｐ明朝" pitchFamily="18" charset="-128"/>
              </a:rPr>
              <a:t>7</a:t>
            </a:r>
            <a:r>
              <a:rPr lang="ja-JP" altLang="en-US" sz="1100" dirty="0">
                <a:latin typeface="ＭＳ Ｐ明朝" pitchFamily="18" charset="-128"/>
                <a:ea typeface="ＭＳ Ｐ明朝" pitchFamily="18" charset="-128"/>
              </a:rPr>
              <a:t>駅が集中し、１日</a:t>
            </a:r>
            <a:r>
              <a:rPr lang="ja-JP" altLang="en-US" sz="1100" dirty="0" smtClean="0">
                <a:latin typeface="ＭＳ Ｐ明朝" pitchFamily="18" charset="-128"/>
                <a:ea typeface="ＭＳ Ｐ明朝" pitchFamily="18" charset="-128"/>
              </a:rPr>
              <a:t>に約</a:t>
            </a:r>
            <a:r>
              <a:rPr lang="en-US" altLang="ja-JP" sz="1100" dirty="0">
                <a:latin typeface="ＭＳ Ｐ明朝" pitchFamily="18" charset="-128"/>
                <a:ea typeface="ＭＳ Ｐ明朝" pitchFamily="18" charset="-128"/>
              </a:rPr>
              <a:t>250</a:t>
            </a:r>
            <a:r>
              <a:rPr lang="ja-JP" altLang="en-US" sz="1100" dirty="0" smtClean="0">
                <a:latin typeface="ＭＳ Ｐ明朝" pitchFamily="18" charset="-128"/>
                <a:ea typeface="ＭＳ Ｐ明朝" pitchFamily="18" charset="-128"/>
              </a:rPr>
              <a:t>万人</a:t>
            </a:r>
            <a:r>
              <a:rPr lang="ja-JP" altLang="en-US" sz="1100" dirty="0">
                <a:latin typeface="ＭＳ Ｐ明朝" pitchFamily="18" charset="-128"/>
                <a:ea typeface="ＭＳ Ｐ明朝" pitchFamily="18" charset="-128"/>
              </a:rPr>
              <a:t>の乗り降りがある西日本最大のターミナル（全国では新宿</a:t>
            </a:r>
            <a:r>
              <a:rPr lang="ja-JP" altLang="en-US" sz="1100" dirty="0" smtClean="0">
                <a:latin typeface="ＭＳ Ｐ明朝" pitchFamily="18" charset="-128"/>
                <a:ea typeface="ＭＳ Ｐ明朝" pitchFamily="18" charset="-128"/>
              </a:rPr>
              <a:t>・渋谷・池</a:t>
            </a:r>
            <a:r>
              <a:rPr lang="ja-JP" altLang="en-US" sz="1100" dirty="0">
                <a:latin typeface="ＭＳ Ｐ明朝" pitchFamily="18" charset="-128"/>
                <a:ea typeface="ＭＳ Ｐ明朝" pitchFamily="18" charset="-128"/>
              </a:rPr>
              <a:t>袋に次いで</a:t>
            </a:r>
            <a:r>
              <a:rPr lang="ja-JP" altLang="en-US" sz="1100" dirty="0" smtClean="0">
                <a:latin typeface="ＭＳ Ｐ明朝" pitchFamily="18" charset="-128"/>
                <a:ea typeface="ＭＳ Ｐ明朝" pitchFamily="18" charset="-128"/>
              </a:rPr>
              <a:t>第４位</a:t>
            </a:r>
            <a:r>
              <a:rPr lang="ja-JP" altLang="en-US" sz="1100" dirty="0">
                <a:latin typeface="ＭＳ Ｐ明朝" pitchFamily="18" charset="-128"/>
                <a:ea typeface="ＭＳ Ｐ明朝" pitchFamily="18" charset="-128"/>
              </a:rPr>
              <a:t>）であり、主要都市とのアクセス性に優れ、国土軸との結節点となっている。</a:t>
            </a:r>
            <a:endParaRPr lang="en-US" altLang="ja-JP" sz="1100" dirty="0">
              <a:latin typeface="ＭＳ Ｐ明朝" pitchFamily="18" charset="-128"/>
              <a:ea typeface="ＭＳ Ｐ明朝" pitchFamily="18" charset="-128"/>
            </a:endParaRPr>
          </a:p>
          <a:p>
            <a:pPr marL="180975" indent="-85725">
              <a:buFont typeface="Arial" pitchFamily="34" charset="0"/>
              <a:buChar char="•"/>
            </a:pPr>
            <a:r>
              <a:rPr lang="ja-JP" altLang="en-US" sz="1100" dirty="0">
                <a:latin typeface="ＭＳ Ｐ明朝" pitchFamily="18" charset="-128"/>
                <a:ea typeface="ＭＳ Ｐ明朝" pitchFamily="18" charset="-128"/>
              </a:rPr>
              <a:t>本地域は、百貨店に代表される繁華街として発展し、また大阪駅前ビルの再開発、ハービス</a:t>
            </a:r>
            <a:r>
              <a:rPr lang="en-US" altLang="ja-JP" sz="1100" dirty="0">
                <a:latin typeface="ＭＳ Ｐ明朝" pitchFamily="18" charset="-128"/>
                <a:ea typeface="ＭＳ Ｐ明朝" pitchFamily="18" charset="-128"/>
              </a:rPr>
              <a:t>OSAKA</a:t>
            </a:r>
            <a:r>
              <a:rPr lang="ja-JP" altLang="en-US" sz="1100" dirty="0">
                <a:latin typeface="ＭＳ Ｐ明朝" pitchFamily="18" charset="-128"/>
                <a:ea typeface="ＭＳ Ｐ明朝" pitchFamily="18" charset="-128"/>
              </a:rPr>
              <a:t>などの西梅田再開発などによりオフィスビルの建設が続き、関西の業務・商業機能の中枢を担ってきたエリアである。</a:t>
            </a:r>
            <a:endParaRPr lang="en-US" altLang="ja-JP" sz="1100" dirty="0">
              <a:latin typeface="ＭＳ Ｐ明朝" pitchFamily="18" charset="-128"/>
              <a:ea typeface="ＭＳ Ｐ明朝" pitchFamily="18" charset="-128"/>
            </a:endParaRPr>
          </a:p>
          <a:p>
            <a:pPr marL="180975" indent="-85725">
              <a:buFont typeface="Arial" pitchFamily="34" charset="0"/>
              <a:buChar char="•"/>
            </a:pPr>
            <a:r>
              <a:rPr lang="ja-JP" altLang="en-US" sz="1100" dirty="0">
                <a:latin typeface="ＭＳ Ｐ明朝" pitchFamily="18" charset="-128"/>
                <a:ea typeface="ＭＳ Ｐ明朝" pitchFamily="18" charset="-128"/>
              </a:rPr>
              <a:t>近年も、梅田阪急ビルやグランフロント大阪等の大型オフィスビルが順次完成するとともに、阪急百貨店建替、大丸百貨店</a:t>
            </a:r>
            <a:r>
              <a:rPr lang="ja-JP" altLang="en-US" sz="1100" dirty="0" smtClean="0">
                <a:latin typeface="ＭＳ Ｐ明朝" pitchFamily="18" charset="-128"/>
                <a:ea typeface="ＭＳ Ｐ明朝" pitchFamily="18" charset="-128"/>
              </a:rPr>
              <a:t>増床など百貨店の拡充が相次いでおり、現在も阪神百貨店の建替え工事が進められている。</a:t>
            </a:r>
            <a:r>
              <a:rPr lang="en-US" altLang="ja-JP" sz="1100" dirty="0">
                <a:latin typeface="ＭＳ Ｐ明朝" pitchFamily="18" charset="-128"/>
                <a:ea typeface="ＭＳ Ｐ明朝" pitchFamily="18" charset="-128"/>
              </a:rPr>
              <a:t/>
            </a:r>
            <a:br>
              <a:rPr lang="en-US" altLang="ja-JP" sz="1100" dirty="0">
                <a:latin typeface="ＭＳ Ｐ明朝" pitchFamily="18" charset="-128"/>
                <a:ea typeface="ＭＳ Ｐ明朝" pitchFamily="18" charset="-128"/>
              </a:rPr>
            </a:br>
            <a:endParaRPr lang="en-US" altLang="ja-JP" sz="1100" dirty="0">
              <a:latin typeface="ＭＳ Ｐ明朝" pitchFamily="18" charset="-128"/>
              <a:ea typeface="ＭＳ Ｐ明朝" pitchFamily="18" charset="-128"/>
            </a:endParaRPr>
          </a:p>
          <a:p>
            <a:pPr marL="85725" indent="-85725"/>
            <a:r>
              <a:rPr lang="en-US" altLang="ja-JP" sz="1100" dirty="0">
                <a:latin typeface="ＭＳ Ｐ明朝" pitchFamily="18" charset="-128"/>
                <a:ea typeface="ＭＳ Ｐ明朝" pitchFamily="18" charset="-128"/>
              </a:rPr>
              <a:t>【</a:t>
            </a:r>
            <a:r>
              <a:rPr lang="ja-JP" altLang="en-US" sz="1100" dirty="0">
                <a:latin typeface="+mn-ea"/>
              </a:rPr>
              <a:t>土地利用の課題</a:t>
            </a:r>
            <a:r>
              <a:rPr lang="en-US" altLang="ja-JP" sz="1100" dirty="0">
                <a:latin typeface="+mn-ea"/>
              </a:rPr>
              <a:t>】</a:t>
            </a:r>
          </a:p>
          <a:p>
            <a:pPr marL="180975" indent="-85725">
              <a:buFont typeface="Arial" pitchFamily="34" charset="0"/>
              <a:buChar char="•"/>
            </a:pPr>
            <a:r>
              <a:rPr lang="ja-JP" altLang="en-US" sz="1100" dirty="0">
                <a:latin typeface="ＭＳ Ｐ明朝" pitchFamily="18" charset="-128"/>
                <a:ea typeface="ＭＳ Ｐ明朝" pitchFamily="18" charset="-128"/>
              </a:rPr>
              <a:t>業務・商業の中枢である一方、これまで、各開発がバラバラに実施されてきており、大阪駅周辺で一体性のあるまちづくりが不十分。</a:t>
            </a:r>
            <a:endParaRPr lang="en-US" altLang="ja-JP" sz="1100" dirty="0">
              <a:latin typeface="ＭＳ Ｐ明朝" pitchFamily="18" charset="-128"/>
              <a:ea typeface="ＭＳ Ｐ明朝" pitchFamily="18" charset="-128"/>
            </a:endParaRPr>
          </a:p>
          <a:p>
            <a:pPr marL="180975" indent="-85725">
              <a:buFont typeface="Arial" pitchFamily="34" charset="0"/>
              <a:buChar char="•"/>
            </a:pPr>
            <a:r>
              <a:rPr lang="ja-JP" altLang="en-US" sz="1100" dirty="0">
                <a:latin typeface="ＭＳ Ｐ明朝" pitchFamily="18" charset="-128"/>
                <a:ea typeface="ＭＳ Ｐ明朝" pitchFamily="18" charset="-128"/>
              </a:rPr>
              <a:t>今後、うめきた</a:t>
            </a:r>
            <a:r>
              <a:rPr lang="en-US" altLang="ja-JP" sz="1100" dirty="0">
                <a:latin typeface="ＭＳ Ｐ明朝" pitchFamily="18" charset="-128"/>
                <a:ea typeface="ＭＳ Ｐ明朝" pitchFamily="18" charset="-128"/>
              </a:rPr>
              <a:t>2</a:t>
            </a:r>
            <a:r>
              <a:rPr lang="ja-JP" altLang="en-US" sz="1100" dirty="0">
                <a:latin typeface="ＭＳ Ｐ明朝" pitchFamily="18" charset="-128"/>
                <a:ea typeface="ＭＳ Ｐ明朝" pitchFamily="18" charset="-128"/>
              </a:rPr>
              <a:t>期区域の</a:t>
            </a:r>
            <a:r>
              <a:rPr lang="ja-JP" altLang="en-US" sz="1100" dirty="0" smtClean="0">
                <a:latin typeface="ＭＳ Ｐ明朝" pitchFamily="18" charset="-128"/>
                <a:ea typeface="ＭＳ Ｐ明朝" pitchFamily="18" charset="-128"/>
              </a:rPr>
              <a:t>開発</a:t>
            </a:r>
            <a:r>
              <a:rPr lang="ja-JP" altLang="en-US" sz="1100" dirty="0">
                <a:latin typeface="ＭＳ Ｐ明朝" pitchFamily="18" charset="-128"/>
                <a:ea typeface="ＭＳ Ｐ明朝" pitchFamily="18" charset="-128"/>
              </a:rPr>
              <a:t>や</a:t>
            </a:r>
            <a:r>
              <a:rPr lang="ja-JP" altLang="en-US" sz="1100" dirty="0" smtClean="0">
                <a:latin typeface="ＭＳ Ｐ明朝" pitchFamily="18" charset="-128"/>
                <a:ea typeface="ＭＳ Ｐ明朝" pitchFamily="18" charset="-128"/>
              </a:rPr>
              <a:t>中央</a:t>
            </a:r>
            <a:r>
              <a:rPr lang="ja-JP" altLang="en-US" sz="1100" dirty="0">
                <a:latin typeface="ＭＳ Ｐ明朝" pitchFamily="18" charset="-128"/>
                <a:ea typeface="ＭＳ Ｐ明朝" pitchFamily="18" charset="-128"/>
              </a:rPr>
              <a:t>郵便局跡地開発などが予定されており、さらなる都市機能の集積が期待される。</a:t>
            </a:r>
          </a:p>
          <a:p>
            <a:endParaRPr lang="en-US" altLang="ja-JP" sz="1100" dirty="0">
              <a:latin typeface="ＭＳ Ｐ明朝" pitchFamily="18" charset="-128"/>
              <a:ea typeface="ＭＳ Ｐ明朝" pitchFamily="18" charset="-128"/>
            </a:endParaRPr>
          </a:p>
          <a:p>
            <a:r>
              <a:rPr lang="en-US" altLang="ja-JP" sz="1100" dirty="0">
                <a:latin typeface="+mn-ea"/>
              </a:rPr>
              <a:t>【</a:t>
            </a:r>
            <a:r>
              <a:rPr lang="ja-JP" altLang="en-US" sz="1100" dirty="0">
                <a:latin typeface="+mn-ea"/>
              </a:rPr>
              <a:t>交通インフラの課題</a:t>
            </a:r>
            <a:r>
              <a:rPr lang="en-US" altLang="ja-JP" sz="1100" dirty="0">
                <a:latin typeface="+mn-ea"/>
              </a:rPr>
              <a:t>】</a:t>
            </a:r>
          </a:p>
          <a:p>
            <a:pPr marL="173038" indent="-85725">
              <a:buFont typeface="Arial" pitchFamily="34" charset="0"/>
              <a:buChar char="•"/>
            </a:pPr>
            <a:r>
              <a:rPr lang="ja-JP" altLang="en-US" sz="1100" dirty="0">
                <a:latin typeface="ＭＳ Ｐ明朝" pitchFamily="18" charset="-128"/>
                <a:ea typeface="ＭＳ Ｐ明朝" pitchFamily="18" charset="-128"/>
              </a:rPr>
              <a:t>地上駅、地下駅が混在し、大量の歩行者の動線確保のため、大阪駅北側は</a:t>
            </a:r>
            <a:r>
              <a:rPr lang="ja-JP" altLang="en-US" sz="1100" dirty="0" smtClean="0">
                <a:latin typeface="ＭＳ Ｐ明朝" pitchFamily="18" charset="-128"/>
                <a:ea typeface="ＭＳ Ｐ明朝" pitchFamily="18" charset="-128"/>
              </a:rPr>
              <a:t>デッキ、南側</a:t>
            </a:r>
            <a:r>
              <a:rPr lang="ja-JP" altLang="en-US" sz="1100" dirty="0">
                <a:latin typeface="ＭＳ Ｐ明朝" pitchFamily="18" charset="-128"/>
                <a:ea typeface="ＭＳ Ｐ明朝" pitchFamily="18" charset="-128"/>
              </a:rPr>
              <a:t>では地下ネットワークが発達しているが、地上、地下、デッキによる多層</a:t>
            </a:r>
            <a:r>
              <a:rPr lang="ja-JP" altLang="en-US" sz="1100" dirty="0" smtClean="0">
                <a:latin typeface="ＭＳ Ｐ明朝" pitchFamily="18" charset="-128"/>
                <a:ea typeface="ＭＳ Ｐ明朝" pitchFamily="18" charset="-128"/>
              </a:rPr>
              <a:t>構造のため、駅間</a:t>
            </a:r>
            <a:r>
              <a:rPr lang="ja-JP" altLang="en-US" sz="1100" dirty="0">
                <a:latin typeface="ＭＳ Ｐ明朝" pitchFamily="18" charset="-128"/>
                <a:ea typeface="ＭＳ Ｐ明朝" pitchFamily="18" charset="-128"/>
              </a:rPr>
              <a:t>の</a:t>
            </a:r>
            <a:r>
              <a:rPr lang="ja-JP" altLang="en-US" sz="1100" dirty="0" smtClean="0">
                <a:latin typeface="ＭＳ Ｐ明朝" pitchFamily="18" charset="-128"/>
                <a:ea typeface="ＭＳ Ｐ明朝" pitchFamily="18" charset="-128"/>
              </a:rPr>
              <a:t>乗換えなどに複</a:t>
            </a:r>
            <a:r>
              <a:rPr lang="ja-JP" altLang="en-US" sz="1100" dirty="0">
                <a:latin typeface="ＭＳ Ｐ明朝" pitchFamily="18" charset="-128"/>
                <a:ea typeface="ＭＳ Ｐ明朝" pitchFamily="18" charset="-128"/>
              </a:rPr>
              <a:t>数回の上下移動が</a:t>
            </a:r>
            <a:r>
              <a:rPr lang="ja-JP" altLang="en-US" sz="1100" dirty="0" smtClean="0">
                <a:latin typeface="ＭＳ Ｐ明朝" pitchFamily="18" charset="-128"/>
                <a:ea typeface="ＭＳ Ｐ明朝" pitchFamily="18" charset="-128"/>
              </a:rPr>
              <a:t>必要であり</a:t>
            </a:r>
            <a:r>
              <a:rPr lang="ja-JP" altLang="en-US" sz="1100" dirty="0">
                <a:latin typeface="ＭＳ Ｐ明朝" pitchFamily="18" charset="-128"/>
                <a:ea typeface="ＭＳ Ｐ明朝" pitchFamily="18" charset="-128"/>
              </a:rPr>
              <a:t>、</a:t>
            </a:r>
            <a:r>
              <a:rPr lang="ja-JP" altLang="en-US" sz="1100" dirty="0" smtClean="0">
                <a:latin typeface="ＭＳ Ｐ明朝" pitchFamily="18" charset="-128"/>
                <a:ea typeface="ＭＳ Ｐ明朝" pitchFamily="18" charset="-128"/>
              </a:rPr>
              <a:t>南北間</a:t>
            </a:r>
            <a:r>
              <a:rPr lang="ja-JP" altLang="en-US" sz="1100" dirty="0">
                <a:latin typeface="ＭＳ Ｐ明朝" pitchFamily="18" charset="-128"/>
                <a:ea typeface="ＭＳ Ｐ明朝" pitchFamily="18" charset="-128"/>
              </a:rPr>
              <a:t>の移動には迂回が必要</a:t>
            </a:r>
            <a:r>
              <a:rPr lang="ja-JP" altLang="en-US" sz="1100" dirty="0" smtClean="0">
                <a:latin typeface="ＭＳ Ｐ明朝" pitchFamily="18" charset="-128"/>
                <a:ea typeface="ＭＳ Ｐ明朝" pitchFamily="18" charset="-128"/>
              </a:rPr>
              <a:t>で経路</a:t>
            </a:r>
            <a:r>
              <a:rPr lang="ja-JP" altLang="en-US" sz="1100" dirty="0">
                <a:latin typeface="ＭＳ Ｐ明朝" pitchFamily="18" charset="-128"/>
                <a:ea typeface="ＭＳ Ｐ明朝" pitchFamily="18" charset="-128"/>
              </a:rPr>
              <a:t>も分かりにくい。</a:t>
            </a:r>
            <a:endParaRPr lang="en-US" altLang="ja-JP" sz="1100" dirty="0">
              <a:latin typeface="ＭＳ Ｐ明朝" pitchFamily="18" charset="-128"/>
              <a:ea typeface="ＭＳ Ｐ明朝" pitchFamily="18" charset="-128"/>
            </a:endParaRPr>
          </a:p>
          <a:p>
            <a:pPr marL="173038" indent="-85725">
              <a:buFont typeface="Arial" pitchFamily="34" charset="0"/>
              <a:buChar char="•"/>
            </a:pPr>
            <a:r>
              <a:rPr lang="en-US" altLang="ja-JP" sz="1100" dirty="0">
                <a:latin typeface="ＭＳ Ｐ明朝" pitchFamily="18" charset="-128"/>
                <a:ea typeface="ＭＳ Ｐ明朝" pitchFamily="18" charset="-128"/>
              </a:rPr>
              <a:t>1942</a:t>
            </a:r>
            <a:r>
              <a:rPr lang="ja-JP" altLang="en-US" sz="1100" dirty="0">
                <a:latin typeface="ＭＳ Ｐ明朝" pitchFamily="18" charset="-128"/>
                <a:ea typeface="ＭＳ Ｐ明朝" pitchFamily="18" charset="-128"/>
              </a:rPr>
              <a:t>年の大阪駅前地下道（面積約</a:t>
            </a:r>
            <a:r>
              <a:rPr lang="en-US" altLang="ja-JP" sz="1100" dirty="0">
                <a:latin typeface="ＭＳ Ｐ明朝" pitchFamily="18" charset="-128"/>
                <a:ea typeface="ＭＳ Ｐ明朝" pitchFamily="18" charset="-128"/>
              </a:rPr>
              <a:t>6</a:t>
            </a:r>
            <a:r>
              <a:rPr lang="ja-JP" altLang="en-US" sz="1100" dirty="0">
                <a:latin typeface="ＭＳ Ｐ明朝" pitchFamily="18" charset="-128"/>
                <a:ea typeface="ＭＳ Ｐ明朝" pitchFamily="18" charset="-128"/>
              </a:rPr>
              <a:t>千㎡）</a:t>
            </a:r>
            <a:r>
              <a:rPr lang="ja-JP" altLang="en-US" sz="1100" dirty="0" smtClean="0">
                <a:latin typeface="ＭＳ Ｐ明朝" pitchFamily="18" charset="-128"/>
                <a:ea typeface="ＭＳ Ｐ明朝" pitchFamily="18" charset="-128"/>
              </a:rPr>
              <a:t>の供用以降</a:t>
            </a:r>
            <a:r>
              <a:rPr lang="ja-JP" altLang="en-US" sz="1100" dirty="0">
                <a:latin typeface="ＭＳ Ｐ明朝" pitchFamily="18" charset="-128"/>
                <a:ea typeface="ＭＳ Ｐ明朝" pitchFamily="18" charset="-128"/>
              </a:rPr>
              <a:t>、</a:t>
            </a:r>
            <a:r>
              <a:rPr lang="en-US" altLang="ja-JP" sz="1100" dirty="0">
                <a:latin typeface="ＭＳ Ｐ明朝" pitchFamily="18" charset="-128"/>
                <a:ea typeface="ＭＳ Ｐ明朝" pitchFamily="18" charset="-128"/>
              </a:rPr>
              <a:t>1960</a:t>
            </a:r>
            <a:r>
              <a:rPr lang="ja-JP" altLang="en-US" sz="1100" dirty="0">
                <a:latin typeface="ＭＳ Ｐ明朝" pitchFamily="18" charset="-128"/>
                <a:ea typeface="ＭＳ Ｐ明朝" pitchFamily="18" charset="-128"/>
              </a:rPr>
              <a:t>年代には地下街が順次開業し</a:t>
            </a:r>
            <a:r>
              <a:rPr lang="en-US" altLang="ja-JP" sz="1100" dirty="0">
                <a:latin typeface="ＭＳ Ｐ明朝" pitchFamily="18" charset="-128"/>
                <a:ea typeface="ＭＳ Ｐ明朝" pitchFamily="18" charset="-128"/>
              </a:rPr>
              <a:t>1988</a:t>
            </a:r>
            <a:r>
              <a:rPr lang="ja-JP" altLang="en-US" sz="1100" dirty="0">
                <a:latin typeface="ＭＳ Ｐ明朝" pitchFamily="18" charset="-128"/>
                <a:ea typeface="ＭＳ Ｐ明朝" pitchFamily="18" charset="-128"/>
              </a:rPr>
              <a:t>年頃に約</a:t>
            </a:r>
            <a:r>
              <a:rPr lang="en-US" altLang="ja-JP" sz="1100" dirty="0">
                <a:latin typeface="ＭＳ Ｐ明朝" pitchFamily="18" charset="-128"/>
                <a:ea typeface="ＭＳ Ｐ明朝" pitchFamily="18" charset="-128"/>
              </a:rPr>
              <a:t>4.5</a:t>
            </a:r>
            <a:r>
              <a:rPr lang="ja-JP" altLang="en-US" sz="1100" dirty="0">
                <a:latin typeface="ＭＳ Ｐ明朝" pitchFamily="18" charset="-128"/>
                <a:ea typeface="ＭＳ Ｐ明朝" pitchFamily="18" charset="-128"/>
              </a:rPr>
              <a:t>万㎡となり、現在では約</a:t>
            </a:r>
            <a:r>
              <a:rPr lang="en-US" altLang="ja-JP" sz="1100" dirty="0">
                <a:latin typeface="ＭＳ Ｐ明朝" pitchFamily="18" charset="-128"/>
                <a:ea typeface="ＭＳ Ｐ明朝" pitchFamily="18" charset="-128"/>
              </a:rPr>
              <a:t>7.7</a:t>
            </a:r>
            <a:r>
              <a:rPr lang="ja-JP" altLang="en-US" sz="1100" dirty="0">
                <a:latin typeface="ＭＳ Ｐ明朝" pitchFamily="18" charset="-128"/>
                <a:ea typeface="ＭＳ Ｐ明朝" pitchFamily="18" charset="-128"/>
              </a:rPr>
              <a:t>万㎡（甲子園球場の約</a:t>
            </a:r>
            <a:r>
              <a:rPr lang="en-US" altLang="ja-JP" sz="1100" dirty="0">
                <a:latin typeface="ＭＳ Ｐ明朝" pitchFamily="18" charset="-128"/>
                <a:ea typeface="ＭＳ Ｐ明朝" pitchFamily="18" charset="-128"/>
              </a:rPr>
              <a:t>2</a:t>
            </a:r>
            <a:r>
              <a:rPr lang="ja-JP" altLang="en-US" sz="1100" dirty="0">
                <a:latin typeface="ＭＳ Ｐ明朝" pitchFamily="18" charset="-128"/>
                <a:ea typeface="ＭＳ Ｐ明朝" pitchFamily="18" charset="-128"/>
              </a:rPr>
              <a:t>個分）の広さを有している。</a:t>
            </a:r>
            <a:endParaRPr lang="en-US" altLang="ja-JP" sz="1100" dirty="0">
              <a:latin typeface="ＭＳ Ｐ明朝" pitchFamily="18" charset="-128"/>
              <a:ea typeface="ＭＳ Ｐ明朝" pitchFamily="18" charset="-128"/>
            </a:endParaRPr>
          </a:p>
          <a:p>
            <a:pPr marL="173038" indent="-85725">
              <a:buFont typeface="Arial" pitchFamily="34" charset="0"/>
              <a:buChar char="•"/>
            </a:pPr>
            <a:r>
              <a:rPr lang="ja-JP" altLang="en-US" sz="1100" dirty="0">
                <a:latin typeface="ＭＳ Ｐ明朝" pitchFamily="18" charset="-128"/>
                <a:ea typeface="ＭＳ Ｐ明朝" pitchFamily="18" charset="-128"/>
              </a:rPr>
              <a:t>一方、経路が迷路状で分かりにくく、老朽化も進行している。</a:t>
            </a:r>
            <a:endParaRPr lang="en-US" altLang="ja-JP" sz="1100" dirty="0">
              <a:latin typeface="ＭＳ Ｐ明朝" pitchFamily="18" charset="-128"/>
              <a:ea typeface="ＭＳ Ｐ明朝" pitchFamily="18" charset="-128"/>
            </a:endParaRPr>
          </a:p>
          <a:p>
            <a:endParaRPr lang="en-US" altLang="ja-JP" sz="1100" dirty="0">
              <a:latin typeface="ＭＳ 明朝" pitchFamily="17" charset="-128"/>
              <a:ea typeface="ＭＳ 明朝" pitchFamily="17" charset="-128"/>
            </a:endParaRPr>
          </a:p>
        </p:txBody>
      </p:sp>
      <p:pic>
        <p:nvPicPr>
          <p:cNvPr id="1027" name="Picture 3"/>
          <p:cNvPicPr>
            <a:picLocks noChangeAspect="1" noChangeArrowheads="1"/>
          </p:cNvPicPr>
          <p:nvPr/>
        </p:nvPicPr>
        <p:blipFill>
          <a:blip r:embed="rId4" cstate="email">
            <a:lum bright="-4000"/>
          </a:blip>
          <a:srcRect/>
          <a:stretch>
            <a:fillRect/>
          </a:stretch>
        </p:blipFill>
        <p:spPr bwMode="auto">
          <a:xfrm>
            <a:off x="9011945" y="680820"/>
            <a:ext cx="1731962" cy="2088232"/>
          </a:xfrm>
          <a:prstGeom prst="rect">
            <a:avLst/>
          </a:prstGeom>
          <a:noFill/>
          <a:ln w="9525">
            <a:solidFill>
              <a:schemeClr val="bg1">
                <a:lumMod val="50000"/>
              </a:schemeClr>
            </a:solidFill>
            <a:miter lim="800000"/>
            <a:headEnd/>
            <a:tailEnd/>
          </a:ln>
        </p:spPr>
      </p:pic>
      <p:sp>
        <p:nvSpPr>
          <p:cNvPr id="9" name="角丸四角形 8"/>
          <p:cNvSpPr/>
          <p:nvPr/>
        </p:nvSpPr>
        <p:spPr>
          <a:xfrm>
            <a:off x="9803882" y="1538383"/>
            <a:ext cx="57171" cy="1143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 name="テキスト ボックス 9"/>
          <p:cNvSpPr txBox="1"/>
          <p:nvPr/>
        </p:nvSpPr>
        <p:spPr>
          <a:xfrm>
            <a:off x="9029152" y="1112869"/>
            <a:ext cx="877234" cy="253916"/>
          </a:xfrm>
          <a:prstGeom prst="rect">
            <a:avLst/>
          </a:prstGeom>
          <a:noFill/>
        </p:spPr>
        <p:txBody>
          <a:bodyPr wrap="square" rtlCol="0">
            <a:spAutoFit/>
          </a:bodyPr>
          <a:lstStyle/>
          <a:p>
            <a:r>
              <a:rPr lang="ja-JP" altLang="en-US" sz="1050" dirty="0"/>
              <a:t>大阪駅周辺</a:t>
            </a:r>
          </a:p>
        </p:txBody>
      </p:sp>
      <p:cxnSp>
        <p:nvCxnSpPr>
          <p:cNvPr id="12" name="直線矢印コネクタ 11"/>
          <p:cNvCxnSpPr/>
          <p:nvPr/>
        </p:nvCxnSpPr>
        <p:spPr>
          <a:xfrm>
            <a:off x="9403685" y="1366866"/>
            <a:ext cx="400194" cy="1715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19932706">
            <a:off x="6951291" y="3777164"/>
            <a:ext cx="93610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ＪＲ大阪駅</a:t>
            </a:r>
          </a:p>
        </p:txBody>
      </p:sp>
      <p:sp>
        <p:nvSpPr>
          <p:cNvPr id="18" name="正方形/長方形 17"/>
          <p:cNvSpPr/>
          <p:nvPr/>
        </p:nvSpPr>
        <p:spPr>
          <a:xfrm rot="20950457">
            <a:off x="8100515" y="2330361"/>
            <a:ext cx="57933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阪急</a:t>
            </a:r>
            <a:endParaRPr lang="en-US" altLang="ja-JP" sz="1000" dirty="0">
              <a:solidFill>
                <a:schemeClr val="tx1"/>
              </a:solidFill>
            </a:endParaRPr>
          </a:p>
          <a:p>
            <a:pPr algn="ctr"/>
            <a:r>
              <a:rPr lang="ja-JP" altLang="en-US" sz="1000" dirty="0">
                <a:solidFill>
                  <a:schemeClr val="tx1"/>
                </a:solidFill>
              </a:rPr>
              <a:t>梅田駅</a:t>
            </a:r>
          </a:p>
        </p:txBody>
      </p:sp>
      <p:sp>
        <p:nvSpPr>
          <p:cNvPr id="19" name="正方形/長方形 18"/>
          <p:cNvSpPr/>
          <p:nvPr/>
        </p:nvSpPr>
        <p:spPr>
          <a:xfrm rot="19705390">
            <a:off x="7475939" y="4349335"/>
            <a:ext cx="790391" cy="10386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dirty="0">
                <a:solidFill>
                  <a:schemeClr val="tx1"/>
                </a:solidFill>
              </a:rPr>
              <a:t>阪神梅田駅</a:t>
            </a:r>
          </a:p>
        </p:txBody>
      </p:sp>
      <p:sp>
        <p:nvSpPr>
          <p:cNvPr id="21" name="正方形/長方形 20"/>
          <p:cNvSpPr/>
          <p:nvPr/>
        </p:nvSpPr>
        <p:spPr>
          <a:xfrm rot="20455671">
            <a:off x="8064044" y="3085303"/>
            <a:ext cx="137680" cy="9595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dirty="0">
                <a:solidFill>
                  <a:schemeClr val="tx1"/>
                </a:solidFill>
              </a:rPr>
              <a:t>御堂筋線梅田駅</a:t>
            </a:r>
          </a:p>
        </p:txBody>
      </p:sp>
      <p:sp>
        <p:nvSpPr>
          <p:cNvPr id="23" name="正方形/長方形 22"/>
          <p:cNvSpPr/>
          <p:nvPr/>
        </p:nvSpPr>
        <p:spPr>
          <a:xfrm rot="195582">
            <a:off x="7296391" y="4712802"/>
            <a:ext cx="132864" cy="86679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spc="-100" dirty="0">
                <a:solidFill>
                  <a:schemeClr val="tx1"/>
                </a:solidFill>
              </a:rPr>
              <a:t>四つ橋線西梅田駅</a:t>
            </a:r>
          </a:p>
        </p:txBody>
      </p:sp>
      <p:sp>
        <p:nvSpPr>
          <p:cNvPr id="25" name="AutoShape 38"/>
          <p:cNvSpPr>
            <a:spLocks noChangeAspect="1" noChangeArrowheads="1"/>
          </p:cNvSpPr>
          <p:nvPr/>
        </p:nvSpPr>
        <p:spPr bwMode="auto">
          <a:xfrm rot="20492464">
            <a:off x="9119910" y="5093559"/>
            <a:ext cx="216112" cy="542907"/>
          </a:xfrm>
          <a:prstGeom prst="roundRect">
            <a:avLst>
              <a:gd name="adj" fmla="val 50000"/>
            </a:avLst>
          </a:prstGeom>
          <a:solidFill>
            <a:schemeClr val="bg1"/>
          </a:solidFill>
          <a:ln w="15875">
            <a:solidFill>
              <a:srgbClr val="000000"/>
            </a:solidFill>
            <a:round/>
            <a:headEnd/>
            <a:tailEnd/>
          </a:ln>
        </p:spPr>
        <p:txBody>
          <a:bodyPr vert="eaVert" lIns="7200" tIns="18000" rIns="18000" bIns="18000" anchor="ctr" anchorCtr="1">
            <a:spAutoFit/>
          </a:bodyPr>
          <a:lstStyle/>
          <a:p>
            <a:pPr algn="ctr" eaLnBrk="0" hangingPunct="0">
              <a:lnSpc>
                <a:spcPts val="1000"/>
              </a:lnSpc>
            </a:pPr>
            <a:r>
              <a:rPr kumimoji="0" lang="ja-JP" altLang="en-US" sz="1100" dirty="0">
                <a:latin typeface="ＭＳ ゴシック" pitchFamily="49" charset="-128"/>
                <a:ea typeface="ＭＳ ゴシック" pitchFamily="49" charset="-128"/>
              </a:rPr>
              <a:t>御堂筋</a:t>
            </a:r>
          </a:p>
        </p:txBody>
      </p:sp>
      <p:sp>
        <p:nvSpPr>
          <p:cNvPr id="26" name="AutoShape 38"/>
          <p:cNvSpPr>
            <a:spLocks noChangeAspect="1" noChangeArrowheads="1"/>
          </p:cNvSpPr>
          <p:nvPr/>
        </p:nvSpPr>
        <p:spPr bwMode="auto">
          <a:xfrm rot="239097">
            <a:off x="8253841" y="5809036"/>
            <a:ext cx="748345" cy="231447"/>
          </a:xfrm>
          <a:prstGeom prst="roundRect">
            <a:avLst>
              <a:gd name="adj" fmla="val 50000"/>
            </a:avLst>
          </a:prstGeom>
          <a:solidFill>
            <a:schemeClr val="bg1"/>
          </a:solidFill>
          <a:ln w="15875">
            <a:solidFill>
              <a:srgbClr val="000000"/>
            </a:solidFill>
            <a:round/>
            <a:headEnd/>
            <a:tailEnd/>
          </a:ln>
        </p:spPr>
        <p:txBody>
          <a:bodyPr wrap="square" lIns="18000" tIns="18000" rIns="18000" bIns="18000" anchor="ctr" anchorCtr="1">
            <a:spAutoFit/>
          </a:bodyPr>
          <a:lstStyle/>
          <a:p>
            <a:pPr algn="ctr" eaLnBrk="0" hangingPunct="0">
              <a:lnSpc>
                <a:spcPts val="1000"/>
              </a:lnSpc>
            </a:pPr>
            <a:r>
              <a:rPr kumimoji="0" lang="ja-JP" altLang="en-US" sz="1100" dirty="0">
                <a:latin typeface="ＭＳ ゴシック" pitchFamily="49" charset="-128"/>
                <a:ea typeface="ＭＳ ゴシック" pitchFamily="49" charset="-128"/>
              </a:rPr>
              <a:t>国道</a:t>
            </a:r>
            <a:r>
              <a:rPr kumimoji="0" lang="en-US" altLang="ja-JP" sz="1100" dirty="0">
                <a:latin typeface="ＭＳ ゴシック" pitchFamily="49" charset="-128"/>
                <a:ea typeface="ＭＳ ゴシック" pitchFamily="49" charset="-128"/>
              </a:rPr>
              <a:t>2</a:t>
            </a:r>
            <a:r>
              <a:rPr kumimoji="0" lang="ja-JP" altLang="en-US" sz="1100" dirty="0">
                <a:latin typeface="ＭＳ ゴシック" pitchFamily="49" charset="-128"/>
                <a:ea typeface="ＭＳ ゴシック" pitchFamily="49" charset="-128"/>
              </a:rPr>
              <a:t>号</a:t>
            </a:r>
          </a:p>
        </p:txBody>
      </p:sp>
      <p:sp>
        <p:nvSpPr>
          <p:cNvPr id="29" name="正方形/長方形 28"/>
          <p:cNvSpPr/>
          <p:nvPr/>
        </p:nvSpPr>
        <p:spPr>
          <a:xfrm>
            <a:off x="8226039" y="3511133"/>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⑦</a:t>
            </a:r>
          </a:p>
        </p:txBody>
      </p:sp>
      <p:sp>
        <p:nvSpPr>
          <p:cNvPr id="38" name="フリーフォーム 37"/>
          <p:cNvSpPr/>
          <p:nvPr/>
        </p:nvSpPr>
        <p:spPr>
          <a:xfrm>
            <a:off x="5394265" y="1100168"/>
            <a:ext cx="1629034" cy="3623684"/>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9034" h="3623684">
                <a:moveTo>
                  <a:pt x="1131688" y="51326"/>
                </a:moveTo>
                <a:lnTo>
                  <a:pt x="1550676" y="0"/>
                </a:lnTo>
                <a:lnTo>
                  <a:pt x="1629034" y="372740"/>
                </a:lnTo>
                <a:lnTo>
                  <a:pt x="1160512" y="413708"/>
                </a:lnTo>
                <a:lnTo>
                  <a:pt x="1325772" y="1770856"/>
                </a:lnTo>
                <a:lnTo>
                  <a:pt x="1300372" y="2196306"/>
                </a:lnTo>
                <a:lnTo>
                  <a:pt x="1268994" y="2749004"/>
                </a:lnTo>
                <a:lnTo>
                  <a:pt x="41580" y="3623684"/>
                </a:lnTo>
                <a:lnTo>
                  <a:pt x="0" y="3619157"/>
                </a:lnTo>
                <a:lnTo>
                  <a:pt x="409924" y="2103780"/>
                </a:lnTo>
                <a:lnTo>
                  <a:pt x="617400" y="1387774"/>
                </a:lnTo>
                <a:lnTo>
                  <a:pt x="832000" y="660352"/>
                </a:lnTo>
                <a:lnTo>
                  <a:pt x="1011231" y="268174"/>
                </a:lnTo>
                <a:lnTo>
                  <a:pt x="1131688" y="51326"/>
                </a:lnTo>
                <a:close/>
              </a:path>
            </a:pathLst>
          </a:custGeom>
          <a:solidFill>
            <a:srgbClr val="C00000">
              <a:alpha val="65000"/>
            </a:srgbClr>
          </a:solidFill>
          <a:ln w="1905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9" name="フリーフォーム 38"/>
          <p:cNvSpPr/>
          <p:nvPr/>
        </p:nvSpPr>
        <p:spPr>
          <a:xfrm>
            <a:off x="5172411" y="1063847"/>
            <a:ext cx="3995737" cy="5270439"/>
          </a:xfrm>
          <a:custGeom>
            <a:avLst/>
            <a:gdLst>
              <a:gd name="connsiteX0" fmla="*/ 968721 w 3268301"/>
              <a:gd name="connsiteY0" fmla="*/ 149383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68721 w 3268301"/>
              <a:gd name="connsiteY6" fmla="*/ 149383 h 1810693"/>
              <a:gd name="connsiteX0" fmla="*/ 989171 w 3268301"/>
              <a:gd name="connsiteY0" fmla="*/ 165077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89171 w 3268301"/>
              <a:gd name="connsiteY6" fmla="*/ 165077 h 1810693"/>
              <a:gd name="connsiteX0" fmla="*/ 792088 w 3071218"/>
              <a:gd name="connsiteY0" fmla="*/ 165077 h 2325317"/>
              <a:gd name="connsiteX1" fmla="*/ 2188505 w 3071218"/>
              <a:gd name="connsiteY1" fmla="*/ 0 h 2325317"/>
              <a:gd name="connsiteX2" fmla="*/ 3025951 w 3071218"/>
              <a:gd name="connsiteY2" fmla="*/ 1484769 h 2325317"/>
              <a:gd name="connsiteX3" fmla="*/ 3071218 w 3071218"/>
              <a:gd name="connsiteY3" fmla="*/ 1797113 h 2325317"/>
              <a:gd name="connsiteX4" fmla="*/ 2718133 w 3071218"/>
              <a:gd name="connsiteY4" fmla="*/ 1810693 h 2325317"/>
              <a:gd name="connsiteX5" fmla="*/ 0 w 3071218"/>
              <a:gd name="connsiteY5" fmla="*/ 2325317 h 2325317"/>
              <a:gd name="connsiteX6" fmla="*/ 792088 w 3071218"/>
              <a:gd name="connsiteY6" fmla="*/ 165077 h 2325317"/>
              <a:gd name="connsiteX0" fmla="*/ 792088 w 3071218"/>
              <a:gd name="connsiteY0" fmla="*/ 165077 h 4197525"/>
              <a:gd name="connsiteX1" fmla="*/ 2188505 w 3071218"/>
              <a:gd name="connsiteY1" fmla="*/ 0 h 4197525"/>
              <a:gd name="connsiteX2" fmla="*/ 3025951 w 3071218"/>
              <a:gd name="connsiteY2" fmla="*/ 1484769 h 4197525"/>
              <a:gd name="connsiteX3" fmla="*/ 3071218 w 3071218"/>
              <a:gd name="connsiteY3" fmla="*/ 1797113 h 4197525"/>
              <a:gd name="connsiteX4" fmla="*/ 2718133 w 3071218"/>
              <a:gd name="connsiteY4" fmla="*/ 1810693 h 4197525"/>
              <a:gd name="connsiteX5" fmla="*/ 936103 w 3071218"/>
              <a:gd name="connsiteY5" fmla="*/ 4197525 h 4197525"/>
              <a:gd name="connsiteX6" fmla="*/ 0 w 3071218"/>
              <a:gd name="connsiteY6" fmla="*/ 2325317 h 4197525"/>
              <a:gd name="connsiteX7" fmla="*/ 792088 w 3071218"/>
              <a:gd name="connsiteY7" fmla="*/ 165077 h 4197525"/>
              <a:gd name="connsiteX0" fmla="*/ 792088 w 3096343"/>
              <a:gd name="connsiteY0" fmla="*/ 165077 h 4485557"/>
              <a:gd name="connsiteX1" fmla="*/ 2188505 w 3096343"/>
              <a:gd name="connsiteY1" fmla="*/ 0 h 4485557"/>
              <a:gd name="connsiteX2" fmla="*/ 3025951 w 3096343"/>
              <a:gd name="connsiteY2" fmla="*/ 1484769 h 4485557"/>
              <a:gd name="connsiteX3" fmla="*/ 3071218 w 3096343"/>
              <a:gd name="connsiteY3" fmla="*/ 1797113 h 4485557"/>
              <a:gd name="connsiteX4" fmla="*/ 2718133 w 3096343"/>
              <a:gd name="connsiteY4" fmla="*/ 1810693 h 4485557"/>
              <a:gd name="connsiteX5" fmla="*/ 3096343 w 3096343"/>
              <a:gd name="connsiteY5" fmla="*/ 4485557 h 4485557"/>
              <a:gd name="connsiteX6" fmla="*/ 936103 w 3096343"/>
              <a:gd name="connsiteY6" fmla="*/ 4197525 h 4485557"/>
              <a:gd name="connsiteX7" fmla="*/ 0 w 3096343"/>
              <a:gd name="connsiteY7" fmla="*/ 2325317 h 4485557"/>
              <a:gd name="connsiteX8" fmla="*/ 792088 w 3096343"/>
              <a:gd name="connsiteY8" fmla="*/ 165077 h 4485557"/>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296144 w 3456384"/>
              <a:gd name="connsiteY6" fmla="*/ 4197525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683939 w 3456384"/>
              <a:gd name="connsiteY6" fmla="*/ 4703276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827576"/>
              <a:gd name="connsiteY0" fmla="*/ 165077 h 5421661"/>
              <a:gd name="connsiteX1" fmla="*/ 2548546 w 3827576"/>
              <a:gd name="connsiteY1" fmla="*/ 0 h 5421661"/>
              <a:gd name="connsiteX2" fmla="*/ 3385992 w 3827576"/>
              <a:gd name="connsiteY2" fmla="*/ 1484769 h 5421661"/>
              <a:gd name="connsiteX3" fmla="*/ 3431259 w 3827576"/>
              <a:gd name="connsiteY3" fmla="*/ 1797113 h 5421661"/>
              <a:gd name="connsiteX4" fmla="*/ 3078174 w 3827576"/>
              <a:gd name="connsiteY4" fmla="*/ 1810693 h 5421661"/>
              <a:gd name="connsiteX5" fmla="*/ 3827576 w 3827576"/>
              <a:gd name="connsiteY5" fmla="*/ 4811482 h 5421661"/>
              <a:gd name="connsiteX6" fmla="*/ 1683939 w 3827576"/>
              <a:gd name="connsiteY6" fmla="*/ 4703276 h 5421661"/>
              <a:gd name="connsiteX7" fmla="*/ 0 w 3827576"/>
              <a:gd name="connsiteY7" fmla="*/ 5421661 h 5421661"/>
              <a:gd name="connsiteX8" fmla="*/ 360041 w 3827576"/>
              <a:gd name="connsiteY8" fmla="*/ 2325317 h 5421661"/>
              <a:gd name="connsiteX9" fmla="*/ 1152129 w 3827576"/>
              <a:gd name="connsiteY9"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599963 w 4067498"/>
              <a:gd name="connsiteY9" fmla="*/ 2325317 h 5421661"/>
              <a:gd name="connsiteX10" fmla="*/ 1392051 w 4067498"/>
              <a:gd name="connsiteY10"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636581 w 4067498"/>
              <a:gd name="connsiteY5" fmla="*/ 3418358 h 5421661"/>
              <a:gd name="connsiteX6" fmla="*/ 4067498 w 4067498"/>
              <a:gd name="connsiteY6" fmla="*/ 4811482 h 5421661"/>
              <a:gd name="connsiteX7" fmla="*/ 1923861 w 4067498"/>
              <a:gd name="connsiteY7" fmla="*/ 4703276 h 5421661"/>
              <a:gd name="connsiteX8" fmla="*/ 239922 w 4067498"/>
              <a:gd name="connsiteY8" fmla="*/ 5421661 h 5421661"/>
              <a:gd name="connsiteX9" fmla="*/ 0 w 4067498"/>
              <a:gd name="connsiteY9" fmla="*/ 4576527 h 5421661"/>
              <a:gd name="connsiteX10" fmla="*/ 67056 w 4067498"/>
              <a:gd name="connsiteY10" fmla="*/ 4245252 h 5421661"/>
              <a:gd name="connsiteX11" fmla="*/ 599963 w 4067498"/>
              <a:gd name="connsiteY11" fmla="*/ 2325317 h 5421661"/>
              <a:gd name="connsiteX12" fmla="*/ 1392051 w 4067498"/>
              <a:gd name="connsiteY12"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36581 w 4067498"/>
              <a:gd name="connsiteY6" fmla="*/ 3418358 h 5421661"/>
              <a:gd name="connsiteX7" fmla="*/ 4067498 w 4067498"/>
              <a:gd name="connsiteY7" fmla="*/ 4811482 h 5421661"/>
              <a:gd name="connsiteX8" fmla="*/ 1923861 w 4067498"/>
              <a:gd name="connsiteY8" fmla="*/ 4703276 h 5421661"/>
              <a:gd name="connsiteX9" fmla="*/ 239922 w 4067498"/>
              <a:gd name="connsiteY9" fmla="*/ 5421661 h 5421661"/>
              <a:gd name="connsiteX10" fmla="*/ 0 w 4067498"/>
              <a:gd name="connsiteY10" fmla="*/ 4576527 h 5421661"/>
              <a:gd name="connsiteX11" fmla="*/ 67056 w 4067498"/>
              <a:gd name="connsiteY11" fmla="*/ 4245252 h 5421661"/>
              <a:gd name="connsiteX12" fmla="*/ 599963 w 4067498"/>
              <a:gd name="connsiteY12" fmla="*/ 2325317 h 5421661"/>
              <a:gd name="connsiteX13" fmla="*/ 1392051 w 4067498"/>
              <a:gd name="connsiteY13"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36581 w 4067498"/>
              <a:gd name="connsiteY7" fmla="*/ 3418358 h 5421661"/>
              <a:gd name="connsiteX8" fmla="*/ 4067498 w 4067498"/>
              <a:gd name="connsiteY8" fmla="*/ 4811482 h 5421661"/>
              <a:gd name="connsiteX9" fmla="*/ 1923861 w 4067498"/>
              <a:gd name="connsiteY9" fmla="*/ 4703276 h 5421661"/>
              <a:gd name="connsiteX10" fmla="*/ 239922 w 4067498"/>
              <a:gd name="connsiteY10" fmla="*/ 5421661 h 5421661"/>
              <a:gd name="connsiteX11" fmla="*/ 0 w 4067498"/>
              <a:gd name="connsiteY11" fmla="*/ 4576527 h 5421661"/>
              <a:gd name="connsiteX12" fmla="*/ 67056 w 4067498"/>
              <a:gd name="connsiteY12" fmla="*/ 4245252 h 5421661"/>
              <a:gd name="connsiteX13" fmla="*/ 599963 w 4067498"/>
              <a:gd name="connsiteY13" fmla="*/ 2325317 h 5421661"/>
              <a:gd name="connsiteX14" fmla="*/ 1392051 w 4067498"/>
              <a:gd name="connsiteY14"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9219 w 4067498"/>
              <a:gd name="connsiteY2" fmla="*/ 686114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219219 w 4067498"/>
              <a:gd name="connsiteY3" fmla="*/ 686114 h 5421661"/>
              <a:gd name="connsiteX4" fmla="*/ 3373967 w 4067498"/>
              <a:gd name="connsiteY4" fmla="*/ 1144244 h 5421661"/>
              <a:gd name="connsiteX5" fmla="*/ 3526262 w 4067498"/>
              <a:gd name="connsiteY5" fmla="*/ 1723171 h 5421661"/>
              <a:gd name="connsiteX6" fmla="*/ 3716803 w 4067498"/>
              <a:gd name="connsiteY6" fmla="*/ 2509654 h 5421661"/>
              <a:gd name="connsiteX7" fmla="*/ 3646054 w 4067498"/>
              <a:gd name="connsiteY7" fmla="*/ 2992846 h 5421661"/>
              <a:gd name="connsiteX8" fmla="*/ 3623001 w 4067498"/>
              <a:gd name="connsiteY8" fmla="*/ 3329922 h 5421661"/>
              <a:gd name="connsiteX9" fmla="*/ 3636581 w 4067498"/>
              <a:gd name="connsiteY9" fmla="*/ 3418358 h 5421661"/>
              <a:gd name="connsiteX10" fmla="*/ 4067498 w 4067498"/>
              <a:gd name="connsiteY10" fmla="*/ 4811482 h 5421661"/>
              <a:gd name="connsiteX11" fmla="*/ 1923861 w 4067498"/>
              <a:gd name="connsiteY11" fmla="*/ 4703276 h 5421661"/>
              <a:gd name="connsiteX12" fmla="*/ 239922 w 4067498"/>
              <a:gd name="connsiteY12" fmla="*/ 5421661 h 5421661"/>
              <a:gd name="connsiteX13" fmla="*/ 0 w 4067498"/>
              <a:gd name="connsiteY13" fmla="*/ 4576527 h 5421661"/>
              <a:gd name="connsiteX14" fmla="*/ 67056 w 4067498"/>
              <a:gd name="connsiteY14" fmla="*/ 4245252 h 5421661"/>
              <a:gd name="connsiteX15" fmla="*/ 599963 w 4067498"/>
              <a:gd name="connsiteY15" fmla="*/ 2325317 h 5421661"/>
              <a:gd name="connsiteX16" fmla="*/ 1392051 w 4067498"/>
              <a:gd name="connsiteY16"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035274 w 4067498"/>
              <a:gd name="connsiteY3" fmla="*/ 397917 h 5421661"/>
              <a:gd name="connsiteX4" fmla="*/ 3219219 w 4067498"/>
              <a:gd name="connsiteY4" fmla="*/ 686114 h 5421661"/>
              <a:gd name="connsiteX5" fmla="*/ 3373967 w 4067498"/>
              <a:gd name="connsiteY5" fmla="*/ 1144244 h 5421661"/>
              <a:gd name="connsiteX6" fmla="*/ 3526262 w 4067498"/>
              <a:gd name="connsiteY6" fmla="*/ 1723171 h 5421661"/>
              <a:gd name="connsiteX7" fmla="*/ 3716803 w 4067498"/>
              <a:gd name="connsiteY7" fmla="*/ 2509654 h 5421661"/>
              <a:gd name="connsiteX8" fmla="*/ 3646054 w 4067498"/>
              <a:gd name="connsiteY8" fmla="*/ 2992846 h 5421661"/>
              <a:gd name="connsiteX9" fmla="*/ 3623001 w 4067498"/>
              <a:gd name="connsiteY9" fmla="*/ 3329922 h 5421661"/>
              <a:gd name="connsiteX10" fmla="*/ 3636581 w 4067498"/>
              <a:gd name="connsiteY10" fmla="*/ 3418358 h 5421661"/>
              <a:gd name="connsiteX11" fmla="*/ 4067498 w 4067498"/>
              <a:gd name="connsiteY11" fmla="*/ 4811482 h 5421661"/>
              <a:gd name="connsiteX12" fmla="*/ 1923861 w 4067498"/>
              <a:gd name="connsiteY12" fmla="*/ 4703276 h 5421661"/>
              <a:gd name="connsiteX13" fmla="*/ 239922 w 4067498"/>
              <a:gd name="connsiteY13" fmla="*/ 5421661 h 5421661"/>
              <a:gd name="connsiteX14" fmla="*/ 0 w 4067498"/>
              <a:gd name="connsiteY14" fmla="*/ 4576527 h 5421661"/>
              <a:gd name="connsiteX15" fmla="*/ 67056 w 4067498"/>
              <a:gd name="connsiteY15" fmla="*/ 4245252 h 5421661"/>
              <a:gd name="connsiteX16" fmla="*/ 599963 w 4067498"/>
              <a:gd name="connsiteY16" fmla="*/ 2325317 h 5421661"/>
              <a:gd name="connsiteX17" fmla="*/ 1392051 w 4067498"/>
              <a:gd name="connsiteY17" fmla="*/ 165077 h 542166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392051 w 4067498"/>
              <a:gd name="connsiteY17" fmla="*/ 145397 h 540198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2051 w 4067498"/>
              <a:gd name="connsiteY18" fmla="*/ 145397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8761 w 4067498"/>
              <a:gd name="connsiteY18"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599963 w 4067498"/>
              <a:gd name="connsiteY17" fmla="*/ 2305637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244439 w 4067498"/>
              <a:gd name="connsiteY16" fmla="*/ 3724274 h 5401981"/>
              <a:gd name="connsiteX17" fmla="*/ 435401 w 4067498"/>
              <a:gd name="connsiteY17" fmla="*/ 3059593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3481413 w 4067498"/>
              <a:gd name="connsiteY12" fmla="*/ 4789824 h 5401981"/>
              <a:gd name="connsiteX13" fmla="*/ 1923861 w 4067498"/>
              <a:gd name="connsiteY13" fmla="*/ 4683596 h 5401981"/>
              <a:gd name="connsiteX14" fmla="*/ 239922 w 4067498"/>
              <a:gd name="connsiteY14" fmla="*/ 5401981 h 5401981"/>
              <a:gd name="connsiteX15" fmla="*/ 0 w 4067498"/>
              <a:gd name="connsiteY15" fmla="*/ 4556847 h 5401981"/>
              <a:gd name="connsiteX16" fmla="*/ 67056 w 4067498"/>
              <a:gd name="connsiteY16" fmla="*/ 4225572 h 5401981"/>
              <a:gd name="connsiteX17" fmla="*/ 244439 w 4067498"/>
              <a:gd name="connsiteY17" fmla="*/ 3724274 h 5401981"/>
              <a:gd name="connsiteX18" fmla="*/ 435401 w 4067498"/>
              <a:gd name="connsiteY18" fmla="*/ 3059593 h 5401981"/>
              <a:gd name="connsiteX19" fmla="*/ 663416 w 4067498"/>
              <a:gd name="connsiteY19" fmla="*/ 2175951 h 5401981"/>
              <a:gd name="connsiteX20" fmla="*/ 1151134 w 4067498"/>
              <a:gd name="connsiteY20" fmla="*/ 605413 h 5401981"/>
              <a:gd name="connsiteX21" fmla="*/ 1398761 w 4067498"/>
              <a:gd name="connsiteY21" fmla="*/ 156863 h 5401981"/>
              <a:gd name="connsiteX0" fmla="*/ 1398761 w 4067498"/>
              <a:gd name="connsiteY0" fmla="*/ 199995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398761 w 4067498"/>
              <a:gd name="connsiteY21" fmla="*/ 199995 h 5445113"/>
              <a:gd name="connsiteX0" fmla="*/ 1402226 w 4067498"/>
              <a:gd name="connsiteY0" fmla="*/ 170806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369270 w 4067498"/>
              <a:gd name="connsiteY12" fmla="*/ 4815703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23861 w 4076124"/>
              <a:gd name="connsiteY13" fmla="*/ 47267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84246 w 4076124"/>
              <a:gd name="connsiteY13" fmla="*/ 4718101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63737 w 4076124"/>
              <a:gd name="connsiteY13" fmla="*/ 46985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46373 h 5320680"/>
              <a:gd name="connsiteX1" fmla="*/ 1822321 w 4076124"/>
              <a:gd name="connsiteY1" fmla="*/ 0 h 5320680"/>
              <a:gd name="connsiteX2" fmla="*/ 2864141 w 4076124"/>
              <a:gd name="connsiteY2" fmla="*/ 78124 h 5320680"/>
              <a:gd name="connsiteX3" fmla="*/ 3035274 w 4076124"/>
              <a:gd name="connsiteY3" fmla="*/ 296936 h 5320680"/>
              <a:gd name="connsiteX4" fmla="*/ 3219219 w 4076124"/>
              <a:gd name="connsiteY4" fmla="*/ 58513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121681 w 4076124"/>
              <a:gd name="connsiteY2" fmla="*/ 1656823 h 5320680"/>
              <a:gd name="connsiteX3" fmla="*/ 3035274 w 4076124"/>
              <a:gd name="connsiteY3" fmla="*/ 296936 h 5320680"/>
              <a:gd name="connsiteX4" fmla="*/ 3219219 w 4076124"/>
              <a:gd name="connsiteY4" fmla="*/ 58513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121681 w 4076124"/>
              <a:gd name="connsiteY2" fmla="*/ 1656823 h 5320680"/>
              <a:gd name="connsiteX3" fmla="*/ 2081118 w 4076124"/>
              <a:gd name="connsiteY3" fmla="*/ 1783830 h 5320680"/>
              <a:gd name="connsiteX4" fmla="*/ 3219219 w 4076124"/>
              <a:gd name="connsiteY4" fmla="*/ 58513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3219219 w 4076124"/>
              <a:gd name="connsiteY4" fmla="*/ 58513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3373967 w 4076124"/>
              <a:gd name="connsiteY5" fmla="*/ 1043263 h 5320680"/>
              <a:gd name="connsiteX6" fmla="*/ 3526262 w 4076124"/>
              <a:gd name="connsiteY6" fmla="*/ 1622190 h 5320680"/>
              <a:gd name="connsiteX7" fmla="*/ 3716803 w 4076124"/>
              <a:gd name="connsiteY7" fmla="*/ 2408673 h 5320680"/>
              <a:gd name="connsiteX8" fmla="*/ 3646054 w 4076124"/>
              <a:gd name="connsiteY8" fmla="*/ 2891865 h 5320680"/>
              <a:gd name="connsiteX9" fmla="*/ 3623001 w 4076124"/>
              <a:gd name="connsiteY9" fmla="*/ 3228941 h 5320680"/>
              <a:gd name="connsiteX10" fmla="*/ 3636581 w 4076124"/>
              <a:gd name="connsiteY10" fmla="*/ 3317377 h 5320680"/>
              <a:gd name="connsiteX11" fmla="*/ 4076124 w 4076124"/>
              <a:gd name="connsiteY11" fmla="*/ 4701875 h 5320680"/>
              <a:gd name="connsiteX12" fmla="*/ 3369270 w 4076124"/>
              <a:gd name="connsiteY12" fmla="*/ 4691270 h 5320680"/>
              <a:gd name="connsiteX13" fmla="*/ 1963737 w 4076124"/>
              <a:gd name="connsiteY13" fmla="*/ 4574095 h 5320680"/>
              <a:gd name="connsiteX14" fmla="*/ 239922 w 4076124"/>
              <a:gd name="connsiteY14" fmla="*/ 5320680 h 5320680"/>
              <a:gd name="connsiteX15" fmla="*/ 0 w 4076124"/>
              <a:gd name="connsiteY15" fmla="*/ 4475546 h 5320680"/>
              <a:gd name="connsiteX16" fmla="*/ 67056 w 4076124"/>
              <a:gd name="connsiteY16" fmla="*/ 4144271 h 5320680"/>
              <a:gd name="connsiteX17" fmla="*/ 244439 w 4076124"/>
              <a:gd name="connsiteY17" fmla="*/ 3642973 h 5320680"/>
              <a:gd name="connsiteX18" fmla="*/ 435401 w 4076124"/>
              <a:gd name="connsiteY18" fmla="*/ 2978292 h 5320680"/>
              <a:gd name="connsiteX19" fmla="*/ 663416 w 4076124"/>
              <a:gd name="connsiteY19" fmla="*/ 2094650 h 5320680"/>
              <a:gd name="connsiteX20" fmla="*/ 1151134 w 4076124"/>
              <a:gd name="connsiteY20" fmla="*/ 524112 h 5320680"/>
              <a:gd name="connsiteX21" fmla="*/ 1402226 w 4076124"/>
              <a:gd name="connsiteY21"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05289 w 4076124"/>
              <a:gd name="connsiteY5" fmla="*/ 2243065 h 5320680"/>
              <a:gd name="connsiteX6" fmla="*/ 3373967 w 4076124"/>
              <a:gd name="connsiteY6" fmla="*/ 1043263 h 5320680"/>
              <a:gd name="connsiteX7" fmla="*/ 3526262 w 4076124"/>
              <a:gd name="connsiteY7" fmla="*/ 1622190 h 5320680"/>
              <a:gd name="connsiteX8" fmla="*/ 3716803 w 4076124"/>
              <a:gd name="connsiteY8" fmla="*/ 2408673 h 5320680"/>
              <a:gd name="connsiteX9" fmla="*/ 3646054 w 4076124"/>
              <a:gd name="connsiteY9" fmla="*/ 2891865 h 5320680"/>
              <a:gd name="connsiteX10" fmla="*/ 3623001 w 4076124"/>
              <a:gd name="connsiteY10" fmla="*/ 3228941 h 5320680"/>
              <a:gd name="connsiteX11" fmla="*/ 3636581 w 4076124"/>
              <a:gd name="connsiteY11" fmla="*/ 3317377 h 5320680"/>
              <a:gd name="connsiteX12" fmla="*/ 4076124 w 4076124"/>
              <a:gd name="connsiteY12" fmla="*/ 4701875 h 5320680"/>
              <a:gd name="connsiteX13" fmla="*/ 3369270 w 4076124"/>
              <a:gd name="connsiteY13" fmla="*/ 4691270 h 5320680"/>
              <a:gd name="connsiteX14" fmla="*/ 1963737 w 4076124"/>
              <a:gd name="connsiteY14" fmla="*/ 4574095 h 5320680"/>
              <a:gd name="connsiteX15" fmla="*/ 239922 w 4076124"/>
              <a:gd name="connsiteY15" fmla="*/ 5320680 h 5320680"/>
              <a:gd name="connsiteX16" fmla="*/ 0 w 4076124"/>
              <a:gd name="connsiteY16" fmla="*/ 4475546 h 5320680"/>
              <a:gd name="connsiteX17" fmla="*/ 67056 w 4076124"/>
              <a:gd name="connsiteY17" fmla="*/ 4144271 h 5320680"/>
              <a:gd name="connsiteX18" fmla="*/ 244439 w 4076124"/>
              <a:gd name="connsiteY18" fmla="*/ 3642973 h 5320680"/>
              <a:gd name="connsiteX19" fmla="*/ 435401 w 4076124"/>
              <a:gd name="connsiteY19" fmla="*/ 2978292 h 5320680"/>
              <a:gd name="connsiteX20" fmla="*/ 663416 w 4076124"/>
              <a:gd name="connsiteY20" fmla="*/ 2094650 h 5320680"/>
              <a:gd name="connsiteX21" fmla="*/ 1151134 w 4076124"/>
              <a:gd name="connsiteY21" fmla="*/ 524112 h 5320680"/>
              <a:gd name="connsiteX22" fmla="*/ 1402226 w 4076124"/>
              <a:gd name="connsiteY22"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3373967 w 4076124"/>
              <a:gd name="connsiteY6" fmla="*/ 1043263 h 5320680"/>
              <a:gd name="connsiteX7" fmla="*/ 3526262 w 4076124"/>
              <a:gd name="connsiteY7" fmla="*/ 1622190 h 5320680"/>
              <a:gd name="connsiteX8" fmla="*/ 3716803 w 4076124"/>
              <a:gd name="connsiteY8" fmla="*/ 2408673 h 5320680"/>
              <a:gd name="connsiteX9" fmla="*/ 3646054 w 4076124"/>
              <a:gd name="connsiteY9" fmla="*/ 2891865 h 5320680"/>
              <a:gd name="connsiteX10" fmla="*/ 3623001 w 4076124"/>
              <a:gd name="connsiteY10" fmla="*/ 3228941 h 5320680"/>
              <a:gd name="connsiteX11" fmla="*/ 3636581 w 4076124"/>
              <a:gd name="connsiteY11" fmla="*/ 3317377 h 5320680"/>
              <a:gd name="connsiteX12" fmla="*/ 4076124 w 4076124"/>
              <a:gd name="connsiteY12" fmla="*/ 4701875 h 5320680"/>
              <a:gd name="connsiteX13" fmla="*/ 3369270 w 4076124"/>
              <a:gd name="connsiteY13" fmla="*/ 4691270 h 5320680"/>
              <a:gd name="connsiteX14" fmla="*/ 1963737 w 4076124"/>
              <a:gd name="connsiteY14" fmla="*/ 4574095 h 5320680"/>
              <a:gd name="connsiteX15" fmla="*/ 239922 w 4076124"/>
              <a:gd name="connsiteY15" fmla="*/ 5320680 h 5320680"/>
              <a:gd name="connsiteX16" fmla="*/ 0 w 4076124"/>
              <a:gd name="connsiteY16" fmla="*/ 4475546 h 5320680"/>
              <a:gd name="connsiteX17" fmla="*/ 67056 w 4076124"/>
              <a:gd name="connsiteY17" fmla="*/ 4144271 h 5320680"/>
              <a:gd name="connsiteX18" fmla="*/ 244439 w 4076124"/>
              <a:gd name="connsiteY18" fmla="*/ 3642973 h 5320680"/>
              <a:gd name="connsiteX19" fmla="*/ 435401 w 4076124"/>
              <a:gd name="connsiteY19" fmla="*/ 2978292 h 5320680"/>
              <a:gd name="connsiteX20" fmla="*/ 663416 w 4076124"/>
              <a:gd name="connsiteY20" fmla="*/ 2094650 h 5320680"/>
              <a:gd name="connsiteX21" fmla="*/ 1151134 w 4076124"/>
              <a:gd name="connsiteY21" fmla="*/ 524112 h 5320680"/>
              <a:gd name="connsiteX22" fmla="*/ 1402226 w 4076124"/>
              <a:gd name="connsiteY22"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906679 w 4076124"/>
              <a:gd name="connsiteY6" fmla="*/ 1987562 h 5320680"/>
              <a:gd name="connsiteX7" fmla="*/ 3526262 w 4076124"/>
              <a:gd name="connsiteY7" fmla="*/ 1622190 h 5320680"/>
              <a:gd name="connsiteX8" fmla="*/ 3716803 w 4076124"/>
              <a:gd name="connsiteY8" fmla="*/ 2408673 h 5320680"/>
              <a:gd name="connsiteX9" fmla="*/ 3646054 w 4076124"/>
              <a:gd name="connsiteY9" fmla="*/ 2891865 h 5320680"/>
              <a:gd name="connsiteX10" fmla="*/ 3623001 w 4076124"/>
              <a:gd name="connsiteY10" fmla="*/ 3228941 h 5320680"/>
              <a:gd name="connsiteX11" fmla="*/ 3636581 w 4076124"/>
              <a:gd name="connsiteY11" fmla="*/ 3317377 h 5320680"/>
              <a:gd name="connsiteX12" fmla="*/ 4076124 w 4076124"/>
              <a:gd name="connsiteY12" fmla="*/ 4701875 h 5320680"/>
              <a:gd name="connsiteX13" fmla="*/ 3369270 w 4076124"/>
              <a:gd name="connsiteY13" fmla="*/ 4691270 h 5320680"/>
              <a:gd name="connsiteX14" fmla="*/ 1963737 w 4076124"/>
              <a:gd name="connsiteY14" fmla="*/ 4574095 h 5320680"/>
              <a:gd name="connsiteX15" fmla="*/ 239922 w 4076124"/>
              <a:gd name="connsiteY15" fmla="*/ 5320680 h 5320680"/>
              <a:gd name="connsiteX16" fmla="*/ 0 w 4076124"/>
              <a:gd name="connsiteY16" fmla="*/ 4475546 h 5320680"/>
              <a:gd name="connsiteX17" fmla="*/ 67056 w 4076124"/>
              <a:gd name="connsiteY17" fmla="*/ 4144271 h 5320680"/>
              <a:gd name="connsiteX18" fmla="*/ 244439 w 4076124"/>
              <a:gd name="connsiteY18" fmla="*/ 3642973 h 5320680"/>
              <a:gd name="connsiteX19" fmla="*/ 435401 w 4076124"/>
              <a:gd name="connsiteY19" fmla="*/ 2978292 h 5320680"/>
              <a:gd name="connsiteX20" fmla="*/ 663416 w 4076124"/>
              <a:gd name="connsiteY20" fmla="*/ 2094650 h 5320680"/>
              <a:gd name="connsiteX21" fmla="*/ 1151134 w 4076124"/>
              <a:gd name="connsiteY21" fmla="*/ 524112 h 5320680"/>
              <a:gd name="connsiteX22" fmla="*/ 1402226 w 4076124"/>
              <a:gd name="connsiteY22"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906679 w 4076124"/>
              <a:gd name="connsiteY6" fmla="*/ 1987562 h 5320680"/>
              <a:gd name="connsiteX7" fmla="*/ 3235591 w 4076124"/>
              <a:gd name="connsiteY7" fmla="*/ 1789841 h 5320680"/>
              <a:gd name="connsiteX8" fmla="*/ 3526262 w 4076124"/>
              <a:gd name="connsiteY8" fmla="*/ 1622190 h 5320680"/>
              <a:gd name="connsiteX9" fmla="*/ 3716803 w 4076124"/>
              <a:gd name="connsiteY9" fmla="*/ 2408673 h 5320680"/>
              <a:gd name="connsiteX10" fmla="*/ 3646054 w 4076124"/>
              <a:gd name="connsiteY10" fmla="*/ 2891865 h 5320680"/>
              <a:gd name="connsiteX11" fmla="*/ 3623001 w 4076124"/>
              <a:gd name="connsiteY11" fmla="*/ 3228941 h 5320680"/>
              <a:gd name="connsiteX12" fmla="*/ 3636581 w 4076124"/>
              <a:gd name="connsiteY12" fmla="*/ 3317377 h 5320680"/>
              <a:gd name="connsiteX13" fmla="*/ 4076124 w 4076124"/>
              <a:gd name="connsiteY13" fmla="*/ 4701875 h 5320680"/>
              <a:gd name="connsiteX14" fmla="*/ 3369270 w 4076124"/>
              <a:gd name="connsiteY14" fmla="*/ 4691270 h 5320680"/>
              <a:gd name="connsiteX15" fmla="*/ 1963737 w 4076124"/>
              <a:gd name="connsiteY15" fmla="*/ 4574095 h 5320680"/>
              <a:gd name="connsiteX16" fmla="*/ 239922 w 4076124"/>
              <a:gd name="connsiteY16" fmla="*/ 5320680 h 5320680"/>
              <a:gd name="connsiteX17" fmla="*/ 0 w 4076124"/>
              <a:gd name="connsiteY17" fmla="*/ 4475546 h 5320680"/>
              <a:gd name="connsiteX18" fmla="*/ 67056 w 4076124"/>
              <a:gd name="connsiteY18" fmla="*/ 4144271 h 5320680"/>
              <a:gd name="connsiteX19" fmla="*/ 244439 w 4076124"/>
              <a:gd name="connsiteY19" fmla="*/ 3642973 h 5320680"/>
              <a:gd name="connsiteX20" fmla="*/ 435401 w 4076124"/>
              <a:gd name="connsiteY20" fmla="*/ 2978292 h 5320680"/>
              <a:gd name="connsiteX21" fmla="*/ 663416 w 4076124"/>
              <a:gd name="connsiteY21" fmla="*/ 2094650 h 5320680"/>
              <a:gd name="connsiteX22" fmla="*/ 1151134 w 4076124"/>
              <a:gd name="connsiteY22" fmla="*/ 524112 h 5320680"/>
              <a:gd name="connsiteX23" fmla="*/ 1402226 w 4076124"/>
              <a:gd name="connsiteY23"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906679 w 4076124"/>
              <a:gd name="connsiteY6" fmla="*/ 1987562 h 5320680"/>
              <a:gd name="connsiteX7" fmla="*/ 2792603 w 4076124"/>
              <a:gd name="connsiteY7" fmla="*/ 1529030 h 5320680"/>
              <a:gd name="connsiteX8" fmla="*/ 3526262 w 4076124"/>
              <a:gd name="connsiteY8" fmla="*/ 1622190 h 5320680"/>
              <a:gd name="connsiteX9" fmla="*/ 3716803 w 4076124"/>
              <a:gd name="connsiteY9" fmla="*/ 2408673 h 5320680"/>
              <a:gd name="connsiteX10" fmla="*/ 3646054 w 4076124"/>
              <a:gd name="connsiteY10" fmla="*/ 2891865 h 5320680"/>
              <a:gd name="connsiteX11" fmla="*/ 3623001 w 4076124"/>
              <a:gd name="connsiteY11" fmla="*/ 3228941 h 5320680"/>
              <a:gd name="connsiteX12" fmla="*/ 3636581 w 4076124"/>
              <a:gd name="connsiteY12" fmla="*/ 3317377 h 5320680"/>
              <a:gd name="connsiteX13" fmla="*/ 4076124 w 4076124"/>
              <a:gd name="connsiteY13" fmla="*/ 4701875 h 5320680"/>
              <a:gd name="connsiteX14" fmla="*/ 3369270 w 4076124"/>
              <a:gd name="connsiteY14" fmla="*/ 4691270 h 5320680"/>
              <a:gd name="connsiteX15" fmla="*/ 1963737 w 4076124"/>
              <a:gd name="connsiteY15" fmla="*/ 4574095 h 5320680"/>
              <a:gd name="connsiteX16" fmla="*/ 239922 w 4076124"/>
              <a:gd name="connsiteY16" fmla="*/ 5320680 h 5320680"/>
              <a:gd name="connsiteX17" fmla="*/ 0 w 4076124"/>
              <a:gd name="connsiteY17" fmla="*/ 4475546 h 5320680"/>
              <a:gd name="connsiteX18" fmla="*/ 67056 w 4076124"/>
              <a:gd name="connsiteY18" fmla="*/ 4144271 h 5320680"/>
              <a:gd name="connsiteX19" fmla="*/ 244439 w 4076124"/>
              <a:gd name="connsiteY19" fmla="*/ 3642973 h 5320680"/>
              <a:gd name="connsiteX20" fmla="*/ 435401 w 4076124"/>
              <a:gd name="connsiteY20" fmla="*/ 2978292 h 5320680"/>
              <a:gd name="connsiteX21" fmla="*/ 663416 w 4076124"/>
              <a:gd name="connsiteY21" fmla="*/ 2094650 h 5320680"/>
              <a:gd name="connsiteX22" fmla="*/ 1151134 w 4076124"/>
              <a:gd name="connsiteY22" fmla="*/ 524112 h 5320680"/>
              <a:gd name="connsiteX23" fmla="*/ 1402226 w 4076124"/>
              <a:gd name="connsiteY23"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526262 w 4076124"/>
              <a:gd name="connsiteY8" fmla="*/ 1622190 h 5320680"/>
              <a:gd name="connsiteX9" fmla="*/ 3716803 w 4076124"/>
              <a:gd name="connsiteY9" fmla="*/ 2408673 h 5320680"/>
              <a:gd name="connsiteX10" fmla="*/ 3646054 w 4076124"/>
              <a:gd name="connsiteY10" fmla="*/ 2891865 h 5320680"/>
              <a:gd name="connsiteX11" fmla="*/ 3623001 w 4076124"/>
              <a:gd name="connsiteY11" fmla="*/ 3228941 h 5320680"/>
              <a:gd name="connsiteX12" fmla="*/ 3636581 w 4076124"/>
              <a:gd name="connsiteY12" fmla="*/ 3317377 h 5320680"/>
              <a:gd name="connsiteX13" fmla="*/ 4076124 w 4076124"/>
              <a:gd name="connsiteY13" fmla="*/ 4701875 h 5320680"/>
              <a:gd name="connsiteX14" fmla="*/ 3369270 w 4076124"/>
              <a:gd name="connsiteY14" fmla="*/ 4691270 h 5320680"/>
              <a:gd name="connsiteX15" fmla="*/ 1963737 w 4076124"/>
              <a:gd name="connsiteY15" fmla="*/ 4574095 h 5320680"/>
              <a:gd name="connsiteX16" fmla="*/ 239922 w 4076124"/>
              <a:gd name="connsiteY16" fmla="*/ 5320680 h 5320680"/>
              <a:gd name="connsiteX17" fmla="*/ 0 w 4076124"/>
              <a:gd name="connsiteY17" fmla="*/ 4475546 h 5320680"/>
              <a:gd name="connsiteX18" fmla="*/ 67056 w 4076124"/>
              <a:gd name="connsiteY18" fmla="*/ 4144271 h 5320680"/>
              <a:gd name="connsiteX19" fmla="*/ 244439 w 4076124"/>
              <a:gd name="connsiteY19" fmla="*/ 3642973 h 5320680"/>
              <a:gd name="connsiteX20" fmla="*/ 435401 w 4076124"/>
              <a:gd name="connsiteY20" fmla="*/ 2978292 h 5320680"/>
              <a:gd name="connsiteX21" fmla="*/ 663416 w 4076124"/>
              <a:gd name="connsiteY21" fmla="*/ 2094650 h 5320680"/>
              <a:gd name="connsiteX22" fmla="*/ 1151134 w 4076124"/>
              <a:gd name="connsiteY22" fmla="*/ 524112 h 5320680"/>
              <a:gd name="connsiteX23" fmla="*/ 1402226 w 4076124"/>
              <a:gd name="connsiteY23"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68614 w 4076124"/>
              <a:gd name="connsiteY8" fmla="*/ 1583107 h 5320680"/>
              <a:gd name="connsiteX9" fmla="*/ 3526262 w 4076124"/>
              <a:gd name="connsiteY9" fmla="*/ 1622190 h 5320680"/>
              <a:gd name="connsiteX10" fmla="*/ 3716803 w 4076124"/>
              <a:gd name="connsiteY10" fmla="*/ 2408673 h 5320680"/>
              <a:gd name="connsiteX11" fmla="*/ 3646054 w 4076124"/>
              <a:gd name="connsiteY11" fmla="*/ 2891865 h 5320680"/>
              <a:gd name="connsiteX12" fmla="*/ 3623001 w 4076124"/>
              <a:gd name="connsiteY12" fmla="*/ 3228941 h 5320680"/>
              <a:gd name="connsiteX13" fmla="*/ 3636581 w 4076124"/>
              <a:gd name="connsiteY13" fmla="*/ 3317377 h 5320680"/>
              <a:gd name="connsiteX14" fmla="*/ 4076124 w 4076124"/>
              <a:gd name="connsiteY14" fmla="*/ 4701875 h 5320680"/>
              <a:gd name="connsiteX15" fmla="*/ 3369270 w 4076124"/>
              <a:gd name="connsiteY15" fmla="*/ 4691270 h 5320680"/>
              <a:gd name="connsiteX16" fmla="*/ 1963737 w 4076124"/>
              <a:gd name="connsiteY16" fmla="*/ 4574095 h 5320680"/>
              <a:gd name="connsiteX17" fmla="*/ 239922 w 4076124"/>
              <a:gd name="connsiteY17" fmla="*/ 5320680 h 5320680"/>
              <a:gd name="connsiteX18" fmla="*/ 0 w 4076124"/>
              <a:gd name="connsiteY18" fmla="*/ 4475546 h 5320680"/>
              <a:gd name="connsiteX19" fmla="*/ 67056 w 4076124"/>
              <a:gd name="connsiteY19" fmla="*/ 4144271 h 5320680"/>
              <a:gd name="connsiteX20" fmla="*/ 244439 w 4076124"/>
              <a:gd name="connsiteY20" fmla="*/ 3642973 h 5320680"/>
              <a:gd name="connsiteX21" fmla="*/ 435401 w 4076124"/>
              <a:gd name="connsiteY21" fmla="*/ 2978292 h 5320680"/>
              <a:gd name="connsiteX22" fmla="*/ 663416 w 4076124"/>
              <a:gd name="connsiteY22" fmla="*/ 2094650 h 5320680"/>
              <a:gd name="connsiteX23" fmla="*/ 1151134 w 4076124"/>
              <a:gd name="connsiteY23" fmla="*/ 524112 h 5320680"/>
              <a:gd name="connsiteX24" fmla="*/ 1402226 w 4076124"/>
              <a:gd name="connsiteY24"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3526262 w 4076124"/>
              <a:gd name="connsiteY9" fmla="*/ 1622190 h 5320680"/>
              <a:gd name="connsiteX10" fmla="*/ 3716803 w 4076124"/>
              <a:gd name="connsiteY10" fmla="*/ 2408673 h 5320680"/>
              <a:gd name="connsiteX11" fmla="*/ 3646054 w 4076124"/>
              <a:gd name="connsiteY11" fmla="*/ 2891865 h 5320680"/>
              <a:gd name="connsiteX12" fmla="*/ 3623001 w 4076124"/>
              <a:gd name="connsiteY12" fmla="*/ 3228941 h 5320680"/>
              <a:gd name="connsiteX13" fmla="*/ 3636581 w 4076124"/>
              <a:gd name="connsiteY13" fmla="*/ 3317377 h 5320680"/>
              <a:gd name="connsiteX14" fmla="*/ 4076124 w 4076124"/>
              <a:gd name="connsiteY14" fmla="*/ 4701875 h 5320680"/>
              <a:gd name="connsiteX15" fmla="*/ 3369270 w 4076124"/>
              <a:gd name="connsiteY15" fmla="*/ 4691270 h 5320680"/>
              <a:gd name="connsiteX16" fmla="*/ 1963737 w 4076124"/>
              <a:gd name="connsiteY16" fmla="*/ 4574095 h 5320680"/>
              <a:gd name="connsiteX17" fmla="*/ 239922 w 4076124"/>
              <a:gd name="connsiteY17" fmla="*/ 5320680 h 5320680"/>
              <a:gd name="connsiteX18" fmla="*/ 0 w 4076124"/>
              <a:gd name="connsiteY18" fmla="*/ 4475546 h 5320680"/>
              <a:gd name="connsiteX19" fmla="*/ 67056 w 4076124"/>
              <a:gd name="connsiteY19" fmla="*/ 4144271 h 5320680"/>
              <a:gd name="connsiteX20" fmla="*/ 244439 w 4076124"/>
              <a:gd name="connsiteY20" fmla="*/ 3642973 h 5320680"/>
              <a:gd name="connsiteX21" fmla="*/ 435401 w 4076124"/>
              <a:gd name="connsiteY21" fmla="*/ 2978292 h 5320680"/>
              <a:gd name="connsiteX22" fmla="*/ 663416 w 4076124"/>
              <a:gd name="connsiteY22" fmla="*/ 2094650 h 5320680"/>
              <a:gd name="connsiteX23" fmla="*/ 1151134 w 4076124"/>
              <a:gd name="connsiteY23" fmla="*/ 524112 h 5320680"/>
              <a:gd name="connsiteX24" fmla="*/ 1402226 w 4076124"/>
              <a:gd name="connsiteY24"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3354861 w 4076124"/>
              <a:gd name="connsiteY9" fmla="*/ 1583107 h 5320680"/>
              <a:gd name="connsiteX10" fmla="*/ 3526262 w 4076124"/>
              <a:gd name="connsiteY10" fmla="*/ 1622190 h 5320680"/>
              <a:gd name="connsiteX11" fmla="*/ 3716803 w 4076124"/>
              <a:gd name="connsiteY11" fmla="*/ 2408673 h 5320680"/>
              <a:gd name="connsiteX12" fmla="*/ 3646054 w 4076124"/>
              <a:gd name="connsiteY12" fmla="*/ 2891865 h 5320680"/>
              <a:gd name="connsiteX13" fmla="*/ 3623001 w 4076124"/>
              <a:gd name="connsiteY13" fmla="*/ 3228941 h 5320680"/>
              <a:gd name="connsiteX14" fmla="*/ 3636581 w 4076124"/>
              <a:gd name="connsiteY14" fmla="*/ 3317377 h 5320680"/>
              <a:gd name="connsiteX15" fmla="*/ 4076124 w 4076124"/>
              <a:gd name="connsiteY15" fmla="*/ 4701875 h 5320680"/>
              <a:gd name="connsiteX16" fmla="*/ 3369270 w 4076124"/>
              <a:gd name="connsiteY16" fmla="*/ 4691270 h 5320680"/>
              <a:gd name="connsiteX17" fmla="*/ 1963737 w 4076124"/>
              <a:gd name="connsiteY17" fmla="*/ 4574095 h 5320680"/>
              <a:gd name="connsiteX18" fmla="*/ 239922 w 4076124"/>
              <a:gd name="connsiteY18" fmla="*/ 5320680 h 5320680"/>
              <a:gd name="connsiteX19" fmla="*/ 0 w 4076124"/>
              <a:gd name="connsiteY19" fmla="*/ 4475546 h 5320680"/>
              <a:gd name="connsiteX20" fmla="*/ 67056 w 4076124"/>
              <a:gd name="connsiteY20" fmla="*/ 4144271 h 5320680"/>
              <a:gd name="connsiteX21" fmla="*/ 244439 w 4076124"/>
              <a:gd name="connsiteY21" fmla="*/ 3642973 h 5320680"/>
              <a:gd name="connsiteX22" fmla="*/ 435401 w 4076124"/>
              <a:gd name="connsiteY22" fmla="*/ 2978292 h 5320680"/>
              <a:gd name="connsiteX23" fmla="*/ 663416 w 4076124"/>
              <a:gd name="connsiteY23" fmla="*/ 2094650 h 5320680"/>
              <a:gd name="connsiteX24" fmla="*/ 1151134 w 4076124"/>
              <a:gd name="connsiteY24" fmla="*/ 524112 h 5320680"/>
              <a:gd name="connsiteX25" fmla="*/ 1402226 w 4076124"/>
              <a:gd name="connsiteY25"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526262 w 4076124"/>
              <a:gd name="connsiteY10" fmla="*/ 1622190 h 5320680"/>
              <a:gd name="connsiteX11" fmla="*/ 3716803 w 4076124"/>
              <a:gd name="connsiteY11" fmla="*/ 2408673 h 5320680"/>
              <a:gd name="connsiteX12" fmla="*/ 3646054 w 4076124"/>
              <a:gd name="connsiteY12" fmla="*/ 2891865 h 5320680"/>
              <a:gd name="connsiteX13" fmla="*/ 3623001 w 4076124"/>
              <a:gd name="connsiteY13" fmla="*/ 3228941 h 5320680"/>
              <a:gd name="connsiteX14" fmla="*/ 3636581 w 4076124"/>
              <a:gd name="connsiteY14" fmla="*/ 3317377 h 5320680"/>
              <a:gd name="connsiteX15" fmla="*/ 4076124 w 4076124"/>
              <a:gd name="connsiteY15" fmla="*/ 4701875 h 5320680"/>
              <a:gd name="connsiteX16" fmla="*/ 3369270 w 4076124"/>
              <a:gd name="connsiteY16" fmla="*/ 4691270 h 5320680"/>
              <a:gd name="connsiteX17" fmla="*/ 1963737 w 4076124"/>
              <a:gd name="connsiteY17" fmla="*/ 4574095 h 5320680"/>
              <a:gd name="connsiteX18" fmla="*/ 239922 w 4076124"/>
              <a:gd name="connsiteY18" fmla="*/ 5320680 h 5320680"/>
              <a:gd name="connsiteX19" fmla="*/ 0 w 4076124"/>
              <a:gd name="connsiteY19" fmla="*/ 4475546 h 5320680"/>
              <a:gd name="connsiteX20" fmla="*/ 67056 w 4076124"/>
              <a:gd name="connsiteY20" fmla="*/ 4144271 h 5320680"/>
              <a:gd name="connsiteX21" fmla="*/ 244439 w 4076124"/>
              <a:gd name="connsiteY21" fmla="*/ 3642973 h 5320680"/>
              <a:gd name="connsiteX22" fmla="*/ 435401 w 4076124"/>
              <a:gd name="connsiteY22" fmla="*/ 2978292 h 5320680"/>
              <a:gd name="connsiteX23" fmla="*/ 663416 w 4076124"/>
              <a:gd name="connsiteY23" fmla="*/ 2094650 h 5320680"/>
              <a:gd name="connsiteX24" fmla="*/ 1151134 w 4076124"/>
              <a:gd name="connsiteY24" fmla="*/ 524112 h 5320680"/>
              <a:gd name="connsiteX25" fmla="*/ 1402226 w 4076124"/>
              <a:gd name="connsiteY25"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273063 w 4076124"/>
              <a:gd name="connsiteY10" fmla="*/ 1516129 h 5320680"/>
              <a:gd name="connsiteX11" fmla="*/ 3526262 w 4076124"/>
              <a:gd name="connsiteY11" fmla="*/ 1622190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020906 w 4076124"/>
              <a:gd name="connsiteY10" fmla="*/ 1074223 h 5320680"/>
              <a:gd name="connsiteX11" fmla="*/ 3526262 w 4076124"/>
              <a:gd name="connsiteY11" fmla="*/ 1622190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020906 w 4076124"/>
              <a:gd name="connsiteY10" fmla="*/ 1074223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2997052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50215 w 4076124"/>
              <a:gd name="connsiteY8" fmla="*/ 144516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081118 w 4076124"/>
              <a:gd name="connsiteY3" fmla="*/ 1783830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106239 w 4076124"/>
              <a:gd name="connsiteY3" fmla="*/ 1718516 h 5320680"/>
              <a:gd name="connsiteX4" fmla="*/ 2249160 w 4076124"/>
              <a:gd name="connsiteY4" fmla="*/ 2294663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106239 w 4076124"/>
              <a:gd name="connsiteY3" fmla="*/ 1718516 h 5320680"/>
              <a:gd name="connsiteX4" fmla="*/ 2264232 w 4076124"/>
              <a:gd name="connsiteY4" fmla="*/ 2269542 h 5320680"/>
              <a:gd name="connsiteX5" fmla="*/ 2329143 w 4076124"/>
              <a:gd name="connsiteY5" fmla="*/ 2322578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089876 w 4076124"/>
              <a:gd name="connsiteY2" fmla="*/ 1632969 h 5320680"/>
              <a:gd name="connsiteX3" fmla="*/ 2106239 w 4076124"/>
              <a:gd name="connsiteY3" fmla="*/ 1718516 h 5320680"/>
              <a:gd name="connsiteX4" fmla="*/ 2264232 w 4076124"/>
              <a:gd name="connsiteY4" fmla="*/ 2269542 h 5320680"/>
              <a:gd name="connsiteX5" fmla="*/ 2364312 w 4076124"/>
              <a:gd name="connsiteY5" fmla="*/ 2307505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46373 h 5320680"/>
              <a:gd name="connsiteX1" fmla="*/ 1822321 w 4076124"/>
              <a:gd name="connsiteY1" fmla="*/ 0 h 5320680"/>
              <a:gd name="connsiteX2" fmla="*/ 2125045 w 4076124"/>
              <a:gd name="connsiteY2" fmla="*/ 1663114 h 5320680"/>
              <a:gd name="connsiteX3" fmla="*/ 2106239 w 4076124"/>
              <a:gd name="connsiteY3" fmla="*/ 1718516 h 5320680"/>
              <a:gd name="connsiteX4" fmla="*/ 2264232 w 4076124"/>
              <a:gd name="connsiteY4" fmla="*/ 2269542 h 5320680"/>
              <a:gd name="connsiteX5" fmla="*/ 2364312 w 4076124"/>
              <a:gd name="connsiteY5" fmla="*/ 2307505 h 5320680"/>
              <a:gd name="connsiteX6" fmla="*/ 2866923 w 4076124"/>
              <a:gd name="connsiteY6" fmla="*/ 2011416 h 5320680"/>
              <a:gd name="connsiteX7" fmla="*/ 2792603 w 4076124"/>
              <a:gd name="connsiteY7" fmla="*/ 1529030 h 5320680"/>
              <a:gd name="connsiteX8" fmla="*/ 3018318 w 4076124"/>
              <a:gd name="connsiteY8" fmla="*/ 1487691 h 5320680"/>
              <a:gd name="connsiteX9" fmla="*/ 2975037 w 4076124"/>
              <a:gd name="connsiteY9" fmla="*/ 1204365 h 5320680"/>
              <a:gd name="connsiteX10" fmla="*/ 3031538 w 4076124"/>
              <a:gd name="connsiteY10" fmla="*/ 1052958 h 5320680"/>
              <a:gd name="connsiteX11" fmla="*/ 3359284 w 4076124"/>
              <a:gd name="connsiteY11" fmla="*/ 994037 h 5320680"/>
              <a:gd name="connsiteX12" fmla="*/ 3716803 w 4076124"/>
              <a:gd name="connsiteY12" fmla="*/ 2408673 h 5320680"/>
              <a:gd name="connsiteX13" fmla="*/ 3646054 w 4076124"/>
              <a:gd name="connsiteY13" fmla="*/ 2891865 h 5320680"/>
              <a:gd name="connsiteX14" fmla="*/ 3623001 w 4076124"/>
              <a:gd name="connsiteY14" fmla="*/ 3228941 h 5320680"/>
              <a:gd name="connsiteX15" fmla="*/ 3636581 w 4076124"/>
              <a:gd name="connsiteY15" fmla="*/ 3317377 h 5320680"/>
              <a:gd name="connsiteX16" fmla="*/ 4076124 w 4076124"/>
              <a:gd name="connsiteY16" fmla="*/ 4701875 h 5320680"/>
              <a:gd name="connsiteX17" fmla="*/ 3369270 w 4076124"/>
              <a:gd name="connsiteY17" fmla="*/ 4691270 h 5320680"/>
              <a:gd name="connsiteX18" fmla="*/ 1963737 w 4076124"/>
              <a:gd name="connsiteY18" fmla="*/ 4574095 h 5320680"/>
              <a:gd name="connsiteX19" fmla="*/ 239922 w 4076124"/>
              <a:gd name="connsiteY19" fmla="*/ 5320680 h 5320680"/>
              <a:gd name="connsiteX20" fmla="*/ 0 w 4076124"/>
              <a:gd name="connsiteY20" fmla="*/ 4475546 h 5320680"/>
              <a:gd name="connsiteX21" fmla="*/ 67056 w 4076124"/>
              <a:gd name="connsiteY21" fmla="*/ 4144271 h 5320680"/>
              <a:gd name="connsiteX22" fmla="*/ 244439 w 4076124"/>
              <a:gd name="connsiteY22" fmla="*/ 3642973 h 5320680"/>
              <a:gd name="connsiteX23" fmla="*/ 435401 w 4076124"/>
              <a:gd name="connsiteY23" fmla="*/ 2978292 h 5320680"/>
              <a:gd name="connsiteX24" fmla="*/ 663416 w 4076124"/>
              <a:gd name="connsiteY24" fmla="*/ 2094650 h 5320680"/>
              <a:gd name="connsiteX25" fmla="*/ 1151134 w 4076124"/>
              <a:gd name="connsiteY25" fmla="*/ 524112 h 5320680"/>
              <a:gd name="connsiteX26" fmla="*/ 1402226 w 4076124"/>
              <a:gd name="connsiteY26" fmla="*/ 46373 h 5320680"/>
              <a:gd name="connsiteX0" fmla="*/ 1402226 w 4076124"/>
              <a:gd name="connsiteY0" fmla="*/ 26277 h 5300584"/>
              <a:gd name="connsiteX1" fmla="*/ 1847442 w 4076124"/>
              <a:gd name="connsiteY1" fmla="*/ 0 h 5300584"/>
              <a:gd name="connsiteX2" fmla="*/ 2125045 w 4076124"/>
              <a:gd name="connsiteY2" fmla="*/ 1643018 h 5300584"/>
              <a:gd name="connsiteX3" fmla="*/ 2106239 w 4076124"/>
              <a:gd name="connsiteY3" fmla="*/ 1698420 h 5300584"/>
              <a:gd name="connsiteX4" fmla="*/ 2264232 w 4076124"/>
              <a:gd name="connsiteY4" fmla="*/ 2249446 h 5300584"/>
              <a:gd name="connsiteX5" fmla="*/ 2364312 w 4076124"/>
              <a:gd name="connsiteY5" fmla="*/ 2287409 h 5300584"/>
              <a:gd name="connsiteX6" fmla="*/ 2866923 w 4076124"/>
              <a:gd name="connsiteY6" fmla="*/ 1991320 h 5300584"/>
              <a:gd name="connsiteX7" fmla="*/ 2792603 w 4076124"/>
              <a:gd name="connsiteY7" fmla="*/ 1508934 h 5300584"/>
              <a:gd name="connsiteX8" fmla="*/ 3018318 w 4076124"/>
              <a:gd name="connsiteY8" fmla="*/ 1467595 h 5300584"/>
              <a:gd name="connsiteX9" fmla="*/ 2975037 w 4076124"/>
              <a:gd name="connsiteY9" fmla="*/ 1184269 h 5300584"/>
              <a:gd name="connsiteX10" fmla="*/ 3031538 w 4076124"/>
              <a:gd name="connsiteY10" fmla="*/ 1032862 h 5300584"/>
              <a:gd name="connsiteX11" fmla="*/ 3359284 w 4076124"/>
              <a:gd name="connsiteY11" fmla="*/ 973941 h 5300584"/>
              <a:gd name="connsiteX12" fmla="*/ 3716803 w 4076124"/>
              <a:gd name="connsiteY12" fmla="*/ 2388577 h 5300584"/>
              <a:gd name="connsiteX13" fmla="*/ 3646054 w 4076124"/>
              <a:gd name="connsiteY13" fmla="*/ 2871769 h 5300584"/>
              <a:gd name="connsiteX14" fmla="*/ 3623001 w 4076124"/>
              <a:gd name="connsiteY14" fmla="*/ 3208845 h 5300584"/>
              <a:gd name="connsiteX15" fmla="*/ 3636581 w 4076124"/>
              <a:gd name="connsiteY15" fmla="*/ 3297281 h 5300584"/>
              <a:gd name="connsiteX16" fmla="*/ 4076124 w 4076124"/>
              <a:gd name="connsiteY16" fmla="*/ 4681779 h 5300584"/>
              <a:gd name="connsiteX17" fmla="*/ 3369270 w 4076124"/>
              <a:gd name="connsiteY17" fmla="*/ 4671174 h 5300584"/>
              <a:gd name="connsiteX18" fmla="*/ 1963737 w 4076124"/>
              <a:gd name="connsiteY18" fmla="*/ 4553999 h 5300584"/>
              <a:gd name="connsiteX19" fmla="*/ 239922 w 4076124"/>
              <a:gd name="connsiteY19" fmla="*/ 5300584 h 5300584"/>
              <a:gd name="connsiteX20" fmla="*/ 0 w 4076124"/>
              <a:gd name="connsiteY20" fmla="*/ 4455450 h 5300584"/>
              <a:gd name="connsiteX21" fmla="*/ 67056 w 4076124"/>
              <a:gd name="connsiteY21" fmla="*/ 4124175 h 5300584"/>
              <a:gd name="connsiteX22" fmla="*/ 244439 w 4076124"/>
              <a:gd name="connsiteY22" fmla="*/ 3622877 h 5300584"/>
              <a:gd name="connsiteX23" fmla="*/ 435401 w 4076124"/>
              <a:gd name="connsiteY23" fmla="*/ 2958196 h 5300584"/>
              <a:gd name="connsiteX24" fmla="*/ 663416 w 4076124"/>
              <a:gd name="connsiteY24" fmla="*/ 2074554 h 5300584"/>
              <a:gd name="connsiteX25" fmla="*/ 1151134 w 4076124"/>
              <a:gd name="connsiteY25" fmla="*/ 504016 h 5300584"/>
              <a:gd name="connsiteX26" fmla="*/ 1402226 w 4076124"/>
              <a:gd name="connsiteY26" fmla="*/ 26277 h 5300584"/>
              <a:gd name="connsiteX0" fmla="*/ 1402226 w 4076124"/>
              <a:gd name="connsiteY0" fmla="*/ 31301 h 5305608"/>
              <a:gd name="connsiteX1" fmla="*/ 1827346 w 4076124"/>
              <a:gd name="connsiteY1" fmla="*/ 0 h 5305608"/>
              <a:gd name="connsiteX2" fmla="*/ 2125045 w 4076124"/>
              <a:gd name="connsiteY2" fmla="*/ 1648042 h 5305608"/>
              <a:gd name="connsiteX3" fmla="*/ 2106239 w 4076124"/>
              <a:gd name="connsiteY3" fmla="*/ 1703444 h 5305608"/>
              <a:gd name="connsiteX4" fmla="*/ 2264232 w 4076124"/>
              <a:gd name="connsiteY4" fmla="*/ 2254470 h 5305608"/>
              <a:gd name="connsiteX5" fmla="*/ 2364312 w 4076124"/>
              <a:gd name="connsiteY5" fmla="*/ 2292433 h 5305608"/>
              <a:gd name="connsiteX6" fmla="*/ 2866923 w 4076124"/>
              <a:gd name="connsiteY6" fmla="*/ 1996344 h 5305608"/>
              <a:gd name="connsiteX7" fmla="*/ 2792603 w 4076124"/>
              <a:gd name="connsiteY7" fmla="*/ 1513958 h 5305608"/>
              <a:gd name="connsiteX8" fmla="*/ 3018318 w 4076124"/>
              <a:gd name="connsiteY8" fmla="*/ 1472619 h 5305608"/>
              <a:gd name="connsiteX9" fmla="*/ 2975037 w 4076124"/>
              <a:gd name="connsiteY9" fmla="*/ 1189293 h 5305608"/>
              <a:gd name="connsiteX10" fmla="*/ 3031538 w 4076124"/>
              <a:gd name="connsiteY10" fmla="*/ 1037886 h 5305608"/>
              <a:gd name="connsiteX11" fmla="*/ 3359284 w 4076124"/>
              <a:gd name="connsiteY11" fmla="*/ 978965 h 5305608"/>
              <a:gd name="connsiteX12" fmla="*/ 3716803 w 4076124"/>
              <a:gd name="connsiteY12" fmla="*/ 2393601 h 5305608"/>
              <a:gd name="connsiteX13" fmla="*/ 3646054 w 4076124"/>
              <a:gd name="connsiteY13" fmla="*/ 2876793 h 5305608"/>
              <a:gd name="connsiteX14" fmla="*/ 3623001 w 4076124"/>
              <a:gd name="connsiteY14" fmla="*/ 3213869 h 5305608"/>
              <a:gd name="connsiteX15" fmla="*/ 3636581 w 4076124"/>
              <a:gd name="connsiteY15" fmla="*/ 3302305 h 5305608"/>
              <a:gd name="connsiteX16" fmla="*/ 4076124 w 4076124"/>
              <a:gd name="connsiteY16" fmla="*/ 4686803 h 5305608"/>
              <a:gd name="connsiteX17" fmla="*/ 3369270 w 4076124"/>
              <a:gd name="connsiteY17" fmla="*/ 4676198 h 5305608"/>
              <a:gd name="connsiteX18" fmla="*/ 1963737 w 4076124"/>
              <a:gd name="connsiteY18" fmla="*/ 4559023 h 5305608"/>
              <a:gd name="connsiteX19" fmla="*/ 239922 w 4076124"/>
              <a:gd name="connsiteY19" fmla="*/ 5305608 h 5305608"/>
              <a:gd name="connsiteX20" fmla="*/ 0 w 4076124"/>
              <a:gd name="connsiteY20" fmla="*/ 4460474 h 5305608"/>
              <a:gd name="connsiteX21" fmla="*/ 67056 w 4076124"/>
              <a:gd name="connsiteY21" fmla="*/ 4129199 h 5305608"/>
              <a:gd name="connsiteX22" fmla="*/ 244439 w 4076124"/>
              <a:gd name="connsiteY22" fmla="*/ 3627901 h 5305608"/>
              <a:gd name="connsiteX23" fmla="*/ 435401 w 4076124"/>
              <a:gd name="connsiteY23" fmla="*/ 2963220 h 5305608"/>
              <a:gd name="connsiteX24" fmla="*/ 663416 w 4076124"/>
              <a:gd name="connsiteY24" fmla="*/ 2079578 h 5305608"/>
              <a:gd name="connsiteX25" fmla="*/ 1151134 w 4076124"/>
              <a:gd name="connsiteY25" fmla="*/ 509040 h 5305608"/>
              <a:gd name="connsiteX26" fmla="*/ 1402226 w 4076124"/>
              <a:gd name="connsiteY26" fmla="*/ 31301 h 5305608"/>
              <a:gd name="connsiteX0" fmla="*/ 1377105 w 4076124"/>
              <a:gd name="connsiteY0" fmla="*/ 61446 h 5305608"/>
              <a:gd name="connsiteX1" fmla="*/ 1827346 w 4076124"/>
              <a:gd name="connsiteY1" fmla="*/ 0 h 5305608"/>
              <a:gd name="connsiteX2" fmla="*/ 2125045 w 4076124"/>
              <a:gd name="connsiteY2" fmla="*/ 1648042 h 5305608"/>
              <a:gd name="connsiteX3" fmla="*/ 2106239 w 4076124"/>
              <a:gd name="connsiteY3" fmla="*/ 1703444 h 5305608"/>
              <a:gd name="connsiteX4" fmla="*/ 2264232 w 4076124"/>
              <a:gd name="connsiteY4" fmla="*/ 2254470 h 5305608"/>
              <a:gd name="connsiteX5" fmla="*/ 2364312 w 4076124"/>
              <a:gd name="connsiteY5" fmla="*/ 2292433 h 5305608"/>
              <a:gd name="connsiteX6" fmla="*/ 2866923 w 4076124"/>
              <a:gd name="connsiteY6" fmla="*/ 1996344 h 5305608"/>
              <a:gd name="connsiteX7" fmla="*/ 2792603 w 4076124"/>
              <a:gd name="connsiteY7" fmla="*/ 1513958 h 5305608"/>
              <a:gd name="connsiteX8" fmla="*/ 3018318 w 4076124"/>
              <a:gd name="connsiteY8" fmla="*/ 1472619 h 5305608"/>
              <a:gd name="connsiteX9" fmla="*/ 2975037 w 4076124"/>
              <a:gd name="connsiteY9" fmla="*/ 1189293 h 5305608"/>
              <a:gd name="connsiteX10" fmla="*/ 3031538 w 4076124"/>
              <a:gd name="connsiteY10" fmla="*/ 1037886 h 5305608"/>
              <a:gd name="connsiteX11" fmla="*/ 3359284 w 4076124"/>
              <a:gd name="connsiteY11" fmla="*/ 978965 h 5305608"/>
              <a:gd name="connsiteX12" fmla="*/ 3716803 w 4076124"/>
              <a:gd name="connsiteY12" fmla="*/ 2393601 h 5305608"/>
              <a:gd name="connsiteX13" fmla="*/ 3646054 w 4076124"/>
              <a:gd name="connsiteY13" fmla="*/ 2876793 h 5305608"/>
              <a:gd name="connsiteX14" fmla="*/ 3623001 w 4076124"/>
              <a:gd name="connsiteY14" fmla="*/ 3213869 h 5305608"/>
              <a:gd name="connsiteX15" fmla="*/ 3636581 w 4076124"/>
              <a:gd name="connsiteY15" fmla="*/ 3302305 h 5305608"/>
              <a:gd name="connsiteX16" fmla="*/ 4076124 w 4076124"/>
              <a:gd name="connsiteY16" fmla="*/ 4686803 h 5305608"/>
              <a:gd name="connsiteX17" fmla="*/ 3369270 w 4076124"/>
              <a:gd name="connsiteY17" fmla="*/ 4676198 h 5305608"/>
              <a:gd name="connsiteX18" fmla="*/ 1963737 w 4076124"/>
              <a:gd name="connsiteY18" fmla="*/ 4559023 h 5305608"/>
              <a:gd name="connsiteX19" fmla="*/ 239922 w 4076124"/>
              <a:gd name="connsiteY19" fmla="*/ 5305608 h 5305608"/>
              <a:gd name="connsiteX20" fmla="*/ 0 w 4076124"/>
              <a:gd name="connsiteY20" fmla="*/ 4460474 h 5305608"/>
              <a:gd name="connsiteX21" fmla="*/ 67056 w 4076124"/>
              <a:gd name="connsiteY21" fmla="*/ 4129199 h 5305608"/>
              <a:gd name="connsiteX22" fmla="*/ 244439 w 4076124"/>
              <a:gd name="connsiteY22" fmla="*/ 3627901 h 5305608"/>
              <a:gd name="connsiteX23" fmla="*/ 435401 w 4076124"/>
              <a:gd name="connsiteY23" fmla="*/ 2963220 h 5305608"/>
              <a:gd name="connsiteX24" fmla="*/ 663416 w 4076124"/>
              <a:gd name="connsiteY24" fmla="*/ 2079578 h 5305608"/>
              <a:gd name="connsiteX25" fmla="*/ 1151134 w 4076124"/>
              <a:gd name="connsiteY25" fmla="*/ 509040 h 5305608"/>
              <a:gd name="connsiteX26" fmla="*/ 1377105 w 4076124"/>
              <a:gd name="connsiteY26" fmla="*/ 61446 h 5305608"/>
              <a:gd name="connsiteX0" fmla="*/ 1377105 w 4076124"/>
              <a:gd name="connsiteY0" fmla="*/ 61446 h 5270439"/>
              <a:gd name="connsiteX1" fmla="*/ 1827346 w 4076124"/>
              <a:gd name="connsiteY1" fmla="*/ 0 h 5270439"/>
              <a:gd name="connsiteX2" fmla="*/ 2125045 w 4076124"/>
              <a:gd name="connsiteY2" fmla="*/ 1648042 h 5270439"/>
              <a:gd name="connsiteX3" fmla="*/ 2106239 w 4076124"/>
              <a:gd name="connsiteY3" fmla="*/ 1703444 h 5270439"/>
              <a:gd name="connsiteX4" fmla="*/ 2264232 w 4076124"/>
              <a:gd name="connsiteY4" fmla="*/ 2254470 h 5270439"/>
              <a:gd name="connsiteX5" fmla="*/ 2364312 w 4076124"/>
              <a:gd name="connsiteY5" fmla="*/ 2292433 h 5270439"/>
              <a:gd name="connsiteX6" fmla="*/ 2866923 w 4076124"/>
              <a:gd name="connsiteY6" fmla="*/ 1996344 h 5270439"/>
              <a:gd name="connsiteX7" fmla="*/ 2792603 w 4076124"/>
              <a:gd name="connsiteY7" fmla="*/ 1513958 h 5270439"/>
              <a:gd name="connsiteX8" fmla="*/ 3018318 w 4076124"/>
              <a:gd name="connsiteY8" fmla="*/ 1472619 h 5270439"/>
              <a:gd name="connsiteX9" fmla="*/ 2975037 w 4076124"/>
              <a:gd name="connsiteY9" fmla="*/ 1189293 h 5270439"/>
              <a:gd name="connsiteX10" fmla="*/ 3031538 w 4076124"/>
              <a:gd name="connsiteY10" fmla="*/ 1037886 h 5270439"/>
              <a:gd name="connsiteX11" fmla="*/ 3359284 w 4076124"/>
              <a:gd name="connsiteY11" fmla="*/ 978965 h 5270439"/>
              <a:gd name="connsiteX12" fmla="*/ 3716803 w 4076124"/>
              <a:gd name="connsiteY12" fmla="*/ 2393601 h 5270439"/>
              <a:gd name="connsiteX13" fmla="*/ 3646054 w 4076124"/>
              <a:gd name="connsiteY13" fmla="*/ 2876793 h 5270439"/>
              <a:gd name="connsiteX14" fmla="*/ 3623001 w 4076124"/>
              <a:gd name="connsiteY14" fmla="*/ 3213869 h 5270439"/>
              <a:gd name="connsiteX15" fmla="*/ 3636581 w 4076124"/>
              <a:gd name="connsiteY15" fmla="*/ 3302305 h 5270439"/>
              <a:gd name="connsiteX16" fmla="*/ 4076124 w 4076124"/>
              <a:gd name="connsiteY16" fmla="*/ 4686803 h 5270439"/>
              <a:gd name="connsiteX17" fmla="*/ 3369270 w 4076124"/>
              <a:gd name="connsiteY17" fmla="*/ 4676198 h 5270439"/>
              <a:gd name="connsiteX18" fmla="*/ 1963737 w 4076124"/>
              <a:gd name="connsiteY18" fmla="*/ 4559023 h 5270439"/>
              <a:gd name="connsiteX19" fmla="*/ 280116 w 4076124"/>
              <a:gd name="connsiteY19" fmla="*/ 5270439 h 5270439"/>
              <a:gd name="connsiteX20" fmla="*/ 0 w 4076124"/>
              <a:gd name="connsiteY20" fmla="*/ 4460474 h 5270439"/>
              <a:gd name="connsiteX21" fmla="*/ 67056 w 4076124"/>
              <a:gd name="connsiteY21" fmla="*/ 4129199 h 5270439"/>
              <a:gd name="connsiteX22" fmla="*/ 244439 w 4076124"/>
              <a:gd name="connsiteY22" fmla="*/ 3627901 h 5270439"/>
              <a:gd name="connsiteX23" fmla="*/ 435401 w 4076124"/>
              <a:gd name="connsiteY23" fmla="*/ 2963220 h 5270439"/>
              <a:gd name="connsiteX24" fmla="*/ 663416 w 4076124"/>
              <a:gd name="connsiteY24" fmla="*/ 2079578 h 5270439"/>
              <a:gd name="connsiteX25" fmla="*/ 1151134 w 4076124"/>
              <a:gd name="connsiteY25" fmla="*/ 509040 h 5270439"/>
              <a:gd name="connsiteX26" fmla="*/ 1377105 w 4076124"/>
              <a:gd name="connsiteY26" fmla="*/ 61446 h 5270439"/>
              <a:gd name="connsiteX0" fmla="*/ 1331887 w 4030906"/>
              <a:gd name="connsiteY0" fmla="*/ 61446 h 5270439"/>
              <a:gd name="connsiteX1" fmla="*/ 1782128 w 4030906"/>
              <a:gd name="connsiteY1" fmla="*/ 0 h 5270439"/>
              <a:gd name="connsiteX2" fmla="*/ 2079827 w 4030906"/>
              <a:gd name="connsiteY2" fmla="*/ 1648042 h 5270439"/>
              <a:gd name="connsiteX3" fmla="*/ 2061021 w 4030906"/>
              <a:gd name="connsiteY3" fmla="*/ 1703444 h 5270439"/>
              <a:gd name="connsiteX4" fmla="*/ 2219014 w 4030906"/>
              <a:gd name="connsiteY4" fmla="*/ 2254470 h 5270439"/>
              <a:gd name="connsiteX5" fmla="*/ 2319094 w 4030906"/>
              <a:gd name="connsiteY5" fmla="*/ 2292433 h 5270439"/>
              <a:gd name="connsiteX6" fmla="*/ 2821705 w 4030906"/>
              <a:gd name="connsiteY6" fmla="*/ 1996344 h 5270439"/>
              <a:gd name="connsiteX7" fmla="*/ 2747385 w 4030906"/>
              <a:gd name="connsiteY7" fmla="*/ 1513958 h 5270439"/>
              <a:gd name="connsiteX8" fmla="*/ 2973100 w 4030906"/>
              <a:gd name="connsiteY8" fmla="*/ 1472619 h 5270439"/>
              <a:gd name="connsiteX9" fmla="*/ 2929819 w 4030906"/>
              <a:gd name="connsiteY9" fmla="*/ 1189293 h 5270439"/>
              <a:gd name="connsiteX10" fmla="*/ 2986320 w 4030906"/>
              <a:gd name="connsiteY10" fmla="*/ 1037886 h 5270439"/>
              <a:gd name="connsiteX11" fmla="*/ 3314066 w 4030906"/>
              <a:gd name="connsiteY11" fmla="*/ 978965 h 5270439"/>
              <a:gd name="connsiteX12" fmla="*/ 3671585 w 4030906"/>
              <a:gd name="connsiteY12" fmla="*/ 2393601 h 5270439"/>
              <a:gd name="connsiteX13" fmla="*/ 3600836 w 4030906"/>
              <a:gd name="connsiteY13" fmla="*/ 2876793 h 5270439"/>
              <a:gd name="connsiteX14" fmla="*/ 3577783 w 4030906"/>
              <a:gd name="connsiteY14" fmla="*/ 3213869 h 5270439"/>
              <a:gd name="connsiteX15" fmla="*/ 3591363 w 4030906"/>
              <a:gd name="connsiteY15" fmla="*/ 3302305 h 5270439"/>
              <a:gd name="connsiteX16" fmla="*/ 4030906 w 4030906"/>
              <a:gd name="connsiteY16" fmla="*/ 4686803 h 5270439"/>
              <a:gd name="connsiteX17" fmla="*/ 3324052 w 4030906"/>
              <a:gd name="connsiteY17" fmla="*/ 4676198 h 5270439"/>
              <a:gd name="connsiteX18" fmla="*/ 1918519 w 4030906"/>
              <a:gd name="connsiteY18" fmla="*/ 4559023 h 5270439"/>
              <a:gd name="connsiteX19" fmla="*/ 234898 w 4030906"/>
              <a:gd name="connsiteY19" fmla="*/ 5270439 h 5270439"/>
              <a:gd name="connsiteX20" fmla="*/ 0 w 4030906"/>
              <a:gd name="connsiteY20" fmla="*/ 4450426 h 5270439"/>
              <a:gd name="connsiteX21" fmla="*/ 21838 w 4030906"/>
              <a:gd name="connsiteY21" fmla="*/ 4129199 h 5270439"/>
              <a:gd name="connsiteX22" fmla="*/ 199221 w 4030906"/>
              <a:gd name="connsiteY22" fmla="*/ 3627901 h 5270439"/>
              <a:gd name="connsiteX23" fmla="*/ 390183 w 4030906"/>
              <a:gd name="connsiteY23" fmla="*/ 2963220 h 5270439"/>
              <a:gd name="connsiteX24" fmla="*/ 618198 w 4030906"/>
              <a:gd name="connsiteY24" fmla="*/ 2079578 h 5270439"/>
              <a:gd name="connsiteX25" fmla="*/ 1105916 w 4030906"/>
              <a:gd name="connsiteY25" fmla="*/ 509040 h 5270439"/>
              <a:gd name="connsiteX26" fmla="*/ 1331887 w 4030906"/>
              <a:gd name="connsiteY26" fmla="*/ 61446 h 5270439"/>
              <a:gd name="connsiteX0" fmla="*/ 1331887 w 4030906"/>
              <a:gd name="connsiteY0" fmla="*/ 61446 h 5270439"/>
              <a:gd name="connsiteX1" fmla="*/ 1782128 w 4030906"/>
              <a:gd name="connsiteY1" fmla="*/ 0 h 5270439"/>
              <a:gd name="connsiteX2" fmla="*/ 2079827 w 4030906"/>
              <a:gd name="connsiteY2" fmla="*/ 1648042 h 5270439"/>
              <a:gd name="connsiteX3" fmla="*/ 2061021 w 4030906"/>
              <a:gd name="connsiteY3" fmla="*/ 1703444 h 5270439"/>
              <a:gd name="connsiteX4" fmla="*/ 2219014 w 4030906"/>
              <a:gd name="connsiteY4" fmla="*/ 2254470 h 5270439"/>
              <a:gd name="connsiteX5" fmla="*/ 2319094 w 4030906"/>
              <a:gd name="connsiteY5" fmla="*/ 2292433 h 5270439"/>
              <a:gd name="connsiteX6" fmla="*/ 2821705 w 4030906"/>
              <a:gd name="connsiteY6" fmla="*/ 1996344 h 5270439"/>
              <a:gd name="connsiteX7" fmla="*/ 2747385 w 4030906"/>
              <a:gd name="connsiteY7" fmla="*/ 1513958 h 5270439"/>
              <a:gd name="connsiteX8" fmla="*/ 2973100 w 4030906"/>
              <a:gd name="connsiteY8" fmla="*/ 1472619 h 5270439"/>
              <a:gd name="connsiteX9" fmla="*/ 2929819 w 4030906"/>
              <a:gd name="connsiteY9" fmla="*/ 1189293 h 5270439"/>
              <a:gd name="connsiteX10" fmla="*/ 2986320 w 4030906"/>
              <a:gd name="connsiteY10" fmla="*/ 1037886 h 5270439"/>
              <a:gd name="connsiteX11" fmla="*/ 3314066 w 4030906"/>
              <a:gd name="connsiteY11" fmla="*/ 978965 h 5270439"/>
              <a:gd name="connsiteX12" fmla="*/ 3671585 w 4030906"/>
              <a:gd name="connsiteY12" fmla="*/ 2393601 h 5270439"/>
              <a:gd name="connsiteX13" fmla="*/ 3600836 w 4030906"/>
              <a:gd name="connsiteY13" fmla="*/ 2876793 h 5270439"/>
              <a:gd name="connsiteX14" fmla="*/ 3577783 w 4030906"/>
              <a:gd name="connsiteY14" fmla="*/ 3213869 h 5270439"/>
              <a:gd name="connsiteX15" fmla="*/ 3591363 w 4030906"/>
              <a:gd name="connsiteY15" fmla="*/ 3302305 h 5270439"/>
              <a:gd name="connsiteX16" fmla="*/ 4030906 w 4030906"/>
              <a:gd name="connsiteY16" fmla="*/ 4686803 h 5270439"/>
              <a:gd name="connsiteX17" fmla="*/ 3324052 w 4030906"/>
              <a:gd name="connsiteY17" fmla="*/ 4676198 h 5270439"/>
              <a:gd name="connsiteX18" fmla="*/ 1918519 w 4030906"/>
              <a:gd name="connsiteY18" fmla="*/ 4559023 h 5270439"/>
              <a:gd name="connsiteX19" fmla="*/ 234898 w 4030906"/>
              <a:gd name="connsiteY19" fmla="*/ 5270439 h 5270439"/>
              <a:gd name="connsiteX20" fmla="*/ 0 w 4030906"/>
              <a:gd name="connsiteY20" fmla="*/ 4450426 h 5270439"/>
              <a:gd name="connsiteX21" fmla="*/ 57007 w 4030906"/>
              <a:gd name="connsiteY21" fmla="*/ 4094030 h 5270439"/>
              <a:gd name="connsiteX22" fmla="*/ 199221 w 4030906"/>
              <a:gd name="connsiteY22" fmla="*/ 3627901 h 5270439"/>
              <a:gd name="connsiteX23" fmla="*/ 390183 w 4030906"/>
              <a:gd name="connsiteY23" fmla="*/ 2963220 h 5270439"/>
              <a:gd name="connsiteX24" fmla="*/ 618198 w 4030906"/>
              <a:gd name="connsiteY24" fmla="*/ 2079578 h 5270439"/>
              <a:gd name="connsiteX25" fmla="*/ 1105916 w 4030906"/>
              <a:gd name="connsiteY25" fmla="*/ 509040 h 5270439"/>
              <a:gd name="connsiteX26" fmla="*/ 1331887 w 4030906"/>
              <a:gd name="connsiteY26" fmla="*/ 61446 h 5270439"/>
              <a:gd name="connsiteX0" fmla="*/ 1331887 w 4030906"/>
              <a:gd name="connsiteY0" fmla="*/ 61446 h 5270439"/>
              <a:gd name="connsiteX1" fmla="*/ 1782128 w 4030906"/>
              <a:gd name="connsiteY1" fmla="*/ 0 h 5270439"/>
              <a:gd name="connsiteX2" fmla="*/ 2079827 w 4030906"/>
              <a:gd name="connsiteY2" fmla="*/ 1648042 h 5270439"/>
              <a:gd name="connsiteX3" fmla="*/ 2061021 w 4030906"/>
              <a:gd name="connsiteY3" fmla="*/ 1703444 h 5270439"/>
              <a:gd name="connsiteX4" fmla="*/ 2219014 w 4030906"/>
              <a:gd name="connsiteY4" fmla="*/ 2254470 h 5270439"/>
              <a:gd name="connsiteX5" fmla="*/ 2319094 w 4030906"/>
              <a:gd name="connsiteY5" fmla="*/ 2292433 h 5270439"/>
              <a:gd name="connsiteX6" fmla="*/ 2821705 w 4030906"/>
              <a:gd name="connsiteY6" fmla="*/ 1996344 h 5270439"/>
              <a:gd name="connsiteX7" fmla="*/ 2747385 w 4030906"/>
              <a:gd name="connsiteY7" fmla="*/ 1513958 h 5270439"/>
              <a:gd name="connsiteX8" fmla="*/ 2973100 w 4030906"/>
              <a:gd name="connsiteY8" fmla="*/ 1472619 h 5270439"/>
              <a:gd name="connsiteX9" fmla="*/ 2929819 w 4030906"/>
              <a:gd name="connsiteY9" fmla="*/ 1189293 h 5270439"/>
              <a:gd name="connsiteX10" fmla="*/ 2986320 w 4030906"/>
              <a:gd name="connsiteY10" fmla="*/ 1037886 h 5270439"/>
              <a:gd name="connsiteX11" fmla="*/ 3314066 w 4030906"/>
              <a:gd name="connsiteY11" fmla="*/ 978965 h 5270439"/>
              <a:gd name="connsiteX12" fmla="*/ 3671585 w 4030906"/>
              <a:gd name="connsiteY12" fmla="*/ 2393601 h 5270439"/>
              <a:gd name="connsiteX13" fmla="*/ 3600836 w 4030906"/>
              <a:gd name="connsiteY13" fmla="*/ 2876793 h 5270439"/>
              <a:gd name="connsiteX14" fmla="*/ 3577783 w 4030906"/>
              <a:gd name="connsiteY14" fmla="*/ 3213869 h 5270439"/>
              <a:gd name="connsiteX15" fmla="*/ 3591363 w 4030906"/>
              <a:gd name="connsiteY15" fmla="*/ 3302305 h 5270439"/>
              <a:gd name="connsiteX16" fmla="*/ 4030906 w 4030906"/>
              <a:gd name="connsiteY16" fmla="*/ 4686803 h 5270439"/>
              <a:gd name="connsiteX17" fmla="*/ 3324052 w 4030906"/>
              <a:gd name="connsiteY17" fmla="*/ 4676198 h 5270439"/>
              <a:gd name="connsiteX18" fmla="*/ 1963737 w 4030906"/>
              <a:gd name="connsiteY18" fmla="*/ 4523854 h 5270439"/>
              <a:gd name="connsiteX19" fmla="*/ 234898 w 4030906"/>
              <a:gd name="connsiteY19" fmla="*/ 5270439 h 5270439"/>
              <a:gd name="connsiteX20" fmla="*/ 0 w 4030906"/>
              <a:gd name="connsiteY20" fmla="*/ 4450426 h 5270439"/>
              <a:gd name="connsiteX21" fmla="*/ 57007 w 4030906"/>
              <a:gd name="connsiteY21" fmla="*/ 4094030 h 5270439"/>
              <a:gd name="connsiteX22" fmla="*/ 199221 w 4030906"/>
              <a:gd name="connsiteY22" fmla="*/ 3627901 h 5270439"/>
              <a:gd name="connsiteX23" fmla="*/ 390183 w 4030906"/>
              <a:gd name="connsiteY23" fmla="*/ 2963220 h 5270439"/>
              <a:gd name="connsiteX24" fmla="*/ 618198 w 4030906"/>
              <a:gd name="connsiteY24" fmla="*/ 2079578 h 5270439"/>
              <a:gd name="connsiteX25" fmla="*/ 1105916 w 4030906"/>
              <a:gd name="connsiteY25" fmla="*/ 509040 h 5270439"/>
              <a:gd name="connsiteX26" fmla="*/ 1331887 w 4030906"/>
              <a:gd name="connsiteY26" fmla="*/ 61446 h 5270439"/>
              <a:gd name="connsiteX0" fmla="*/ 1331887 w 4030906"/>
              <a:gd name="connsiteY0" fmla="*/ 61446 h 5270439"/>
              <a:gd name="connsiteX1" fmla="*/ 1782128 w 4030906"/>
              <a:gd name="connsiteY1" fmla="*/ 0 h 5270439"/>
              <a:gd name="connsiteX2" fmla="*/ 2079827 w 4030906"/>
              <a:gd name="connsiteY2" fmla="*/ 1648042 h 5270439"/>
              <a:gd name="connsiteX3" fmla="*/ 2061021 w 4030906"/>
              <a:gd name="connsiteY3" fmla="*/ 1703444 h 5270439"/>
              <a:gd name="connsiteX4" fmla="*/ 2219014 w 4030906"/>
              <a:gd name="connsiteY4" fmla="*/ 2254470 h 5270439"/>
              <a:gd name="connsiteX5" fmla="*/ 2319094 w 4030906"/>
              <a:gd name="connsiteY5" fmla="*/ 2292433 h 5270439"/>
              <a:gd name="connsiteX6" fmla="*/ 2821705 w 4030906"/>
              <a:gd name="connsiteY6" fmla="*/ 1996344 h 5270439"/>
              <a:gd name="connsiteX7" fmla="*/ 2747385 w 4030906"/>
              <a:gd name="connsiteY7" fmla="*/ 1513958 h 5270439"/>
              <a:gd name="connsiteX8" fmla="*/ 2973100 w 4030906"/>
              <a:gd name="connsiteY8" fmla="*/ 1472619 h 5270439"/>
              <a:gd name="connsiteX9" fmla="*/ 2929819 w 4030906"/>
              <a:gd name="connsiteY9" fmla="*/ 1189293 h 5270439"/>
              <a:gd name="connsiteX10" fmla="*/ 2986320 w 4030906"/>
              <a:gd name="connsiteY10" fmla="*/ 1037886 h 5270439"/>
              <a:gd name="connsiteX11" fmla="*/ 3314066 w 4030906"/>
              <a:gd name="connsiteY11" fmla="*/ 978965 h 5270439"/>
              <a:gd name="connsiteX12" fmla="*/ 3671585 w 4030906"/>
              <a:gd name="connsiteY12" fmla="*/ 2393601 h 5270439"/>
              <a:gd name="connsiteX13" fmla="*/ 3600836 w 4030906"/>
              <a:gd name="connsiteY13" fmla="*/ 2876793 h 5270439"/>
              <a:gd name="connsiteX14" fmla="*/ 3577783 w 4030906"/>
              <a:gd name="connsiteY14" fmla="*/ 3213869 h 5270439"/>
              <a:gd name="connsiteX15" fmla="*/ 3591363 w 4030906"/>
              <a:gd name="connsiteY15" fmla="*/ 3302305 h 5270439"/>
              <a:gd name="connsiteX16" fmla="*/ 4030906 w 4030906"/>
              <a:gd name="connsiteY16" fmla="*/ 4686803 h 5270439"/>
              <a:gd name="connsiteX17" fmla="*/ 3369270 w 4030906"/>
              <a:gd name="connsiteY17" fmla="*/ 4600836 h 5270439"/>
              <a:gd name="connsiteX18" fmla="*/ 1963737 w 4030906"/>
              <a:gd name="connsiteY18" fmla="*/ 4523854 h 5270439"/>
              <a:gd name="connsiteX19" fmla="*/ 234898 w 4030906"/>
              <a:gd name="connsiteY19" fmla="*/ 5270439 h 5270439"/>
              <a:gd name="connsiteX20" fmla="*/ 0 w 4030906"/>
              <a:gd name="connsiteY20" fmla="*/ 4450426 h 5270439"/>
              <a:gd name="connsiteX21" fmla="*/ 57007 w 4030906"/>
              <a:gd name="connsiteY21" fmla="*/ 4094030 h 5270439"/>
              <a:gd name="connsiteX22" fmla="*/ 199221 w 4030906"/>
              <a:gd name="connsiteY22" fmla="*/ 3627901 h 5270439"/>
              <a:gd name="connsiteX23" fmla="*/ 390183 w 4030906"/>
              <a:gd name="connsiteY23" fmla="*/ 2963220 h 5270439"/>
              <a:gd name="connsiteX24" fmla="*/ 618198 w 4030906"/>
              <a:gd name="connsiteY24" fmla="*/ 2079578 h 5270439"/>
              <a:gd name="connsiteX25" fmla="*/ 1105916 w 4030906"/>
              <a:gd name="connsiteY25" fmla="*/ 509040 h 5270439"/>
              <a:gd name="connsiteX26" fmla="*/ 1331887 w 4030906"/>
              <a:gd name="connsiteY26" fmla="*/ 61446 h 5270439"/>
              <a:gd name="connsiteX0" fmla="*/ 1331887 w 3995737"/>
              <a:gd name="connsiteY0" fmla="*/ 61446 h 5270439"/>
              <a:gd name="connsiteX1" fmla="*/ 1782128 w 3995737"/>
              <a:gd name="connsiteY1" fmla="*/ 0 h 5270439"/>
              <a:gd name="connsiteX2" fmla="*/ 2079827 w 3995737"/>
              <a:gd name="connsiteY2" fmla="*/ 1648042 h 5270439"/>
              <a:gd name="connsiteX3" fmla="*/ 2061021 w 3995737"/>
              <a:gd name="connsiteY3" fmla="*/ 1703444 h 5270439"/>
              <a:gd name="connsiteX4" fmla="*/ 2219014 w 3995737"/>
              <a:gd name="connsiteY4" fmla="*/ 2254470 h 5270439"/>
              <a:gd name="connsiteX5" fmla="*/ 2319094 w 3995737"/>
              <a:gd name="connsiteY5" fmla="*/ 2292433 h 5270439"/>
              <a:gd name="connsiteX6" fmla="*/ 2821705 w 3995737"/>
              <a:gd name="connsiteY6" fmla="*/ 1996344 h 5270439"/>
              <a:gd name="connsiteX7" fmla="*/ 2747385 w 3995737"/>
              <a:gd name="connsiteY7" fmla="*/ 1513958 h 5270439"/>
              <a:gd name="connsiteX8" fmla="*/ 2973100 w 3995737"/>
              <a:gd name="connsiteY8" fmla="*/ 1472619 h 5270439"/>
              <a:gd name="connsiteX9" fmla="*/ 2929819 w 3995737"/>
              <a:gd name="connsiteY9" fmla="*/ 1189293 h 5270439"/>
              <a:gd name="connsiteX10" fmla="*/ 2986320 w 3995737"/>
              <a:gd name="connsiteY10" fmla="*/ 1037886 h 5270439"/>
              <a:gd name="connsiteX11" fmla="*/ 3314066 w 3995737"/>
              <a:gd name="connsiteY11" fmla="*/ 978965 h 5270439"/>
              <a:gd name="connsiteX12" fmla="*/ 3671585 w 3995737"/>
              <a:gd name="connsiteY12" fmla="*/ 2393601 h 5270439"/>
              <a:gd name="connsiteX13" fmla="*/ 3600836 w 3995737"/>
              <a:gd name="connsiteY13" fmla="*/ 2876793 h 5270439"/>
              <a:gd name="connsiteX14" fmla="*/ 3577783 w 3995737"/>
              <a:gd name="connsiteY14" fmla="*/ 3213869 h 5270439"/>
              <a:gd name="connsiteX15" fmla="*/ 3591363 w 3995737"/>
              <a:gd name="connsiteY15" fmla="*/ 3302305 h 5270439"/>
              <a:gd name="connsiteX16" fmla="*/ 3995737 w 3995737"/>
              <a:gd name="connsiteY16" fmla="*/ 4601392 h 5270439"/>
              <a:gd name="connsiteX17" fmla="*/ 3369270 w 3995737"/>
              <a:gd name="connsiteY17" fmla="*/ 4600836 h 5270439"/>
              <a:gd name="connsiteX18" fmla="*/ 1963737 w 3995737"/>
              <a:gd name="connsiteY18" fmla="*/ 4523854 h 5270439"/>
              <a:gd name="connsiteX19" fmla="*/ 234898 w 3995737"/>
              <a:gd name="connsiteY19" fmla="*/ 5270439 h 5270439"/>
              <a:gd name="connsiteX20" fmla="*/ 0 w 3995737"/>
              <a:gd name="connsiteY20" fmla="*/ 4450426 h 5270439"/>
              <a:gd name="connsiteX21" fmla="*/ 57007 w 3995737"/>
              <a:gd name="connsiteY21" fmla="*/ 4094030 h 5270439"/>
              <a:gd name="connsiteX22" fmla="*/ 199221 w 3995737"/>
              <a:gd name="connsiteY22" fmla="*/ 3627901 h 5270439"/>
              <a:gd name="connsiteX23" fmla="*/ 390183 w 3995737"/>
              <a:gd name="connsiteY23" fmla="*/ 2963220 h 5270439"/>
              <a:gd name="connsiteX24" fmla="*/ 618198 w 3995737"/>
              <a:gd name="connsiteY24" fmla="*/ 2079578 h 5270439"/>
              <a:gd name="connsiteX25" fmla="*/ 1105916 w 3995737"/>
              <a:gd name="connsiteY25" fmla="*/ 509040 h 5270439"/>
              <a:gd name="connsiteX26" fmla="*/ 1331887 w 3995737"/>
              <a:gd name="connsiteY26" fmla="*/ 61446 h 5270439"/>
              <a:gd name="connsiteX0" fmla="*/ 1331887 w 3995737"/>
              <a:gd name="connsiteY0" fmla="*/ 61446 h 5270439"/>
              <a:gd name="connsiteX1" fmla="*/ 1782128 w 3995737"/>
              <a:gd name="connsiteY1" fmla="*/ 0 h 5270439"/>
              <a:gd name="connsiteX2" fmla="*/ 2079827 w 3995737"/>
              <a:gd name="connsiteY2" fmla="*/ 1648042 h 5270439"/>
              <a:gd name="connsiteX3" fmla="*/ 2061021 w 3995737"/>
              <a:gd name="connsiteY3" fmla="*/ 1703444 h 5270439"/>
              <a:gd name="connsiteX4" fmla="*/ 2219014 w 3995737"/>
              <a:gd name="connsiteY4" fmla="*/ 2254470 h 5270439"/>
              <a:gd name="connsiteX5" fmla="*/ 2319094 w 3995737"/>
              <a:gd name="connsiteY5" fmla="*/ 2292433 h 5270439"/>
              <a:gd name="connsiteX6" fmla="*/ 2821705 w 3995737"/>
              <a:gd name="connsiteY6" fmla="*/ 1996344 h 5270439"/>
              <a:gd name="connsiteX7" fmla="*/ 2747385 w 3995737"/>
              <a:gd name="connsiteY7" fmla="*/ 1513958 h 5270439"/>
              <a:gd name="connsiteX8" fmla="*/ 2973100 w 3995737"/>
              <a:gd name="connsiteY8" fmla="*/ 1472619 h 5270439"/>
              <a:gd name="connsiteX9" fmla="*/ 2929819 w 3995737"/>
              <a:gd name="connsiteY9" fmla="*/ 1189293 h 5270439"/>
              <a:gd name="connsiteX10" fmla="*/ 2986320 w 3995737"/>
              <a:gd name="connsiteY10" fmla="*/ 1037886 h 5270439"/>
              <a:gd name="connsiteX11" fmla="*/ 3314066 w 3995737"/>
              <a:gd name="connsiteY11" fmla="*/ 978965 h 5270439"/>
              <a:gd name="connsiteX12" fmla="*/ 3651488 w 3995737"/>
              <a:gd name="connsiteY12" fmla="*/ 2388577 h 5270439"/>
              <a:gd name="connsiteX13" fmla="*/ 3600836 w 3995737"/>
              <a:gd name="connsiteY13" fmla="*/ 2876793 h 5270439"/>
              <a:gd name="connsiteX14" fmla="*/ 3577783 w 3995737"/>
              <a:gd name="connsiteY14" fmla="*/ 3213869 h 5270439"/>
              <a:gd name="connsiteX15" fmla="*/ 3591363 w 3995737"/>
              <a:gd name="connsiteY15" fmla="*/ 3302305 h 5270439"/>
              <a:gd name="connsiteX16" fmla="*/ 3995737 w 3995737"/>
              <a:gd name="connsiteY16" fmla="*/ 4601392 h 5270439"/>
              <a:gd name="connsiteX17" fmla="*/ 3369270 w 3995737"/>
              <a:gd name="connsiteY17" fmla="*/ 4600836 h 5270439"/>
              <a:gd name="connsiteX18" fmla="*/ 1963737 w 3995737"/>
              <a:gd name="connsiteY18" fmla="*/ 4523854 h 5270439"/>
              <a:gd name="connsiteX19" fmla="*/ 234898 w 3995737"/>
              <a:gd name="connsiteY19" fmla="*/ 5270439 h 5270439"/>
              <a:gd name="connsiteX20" fmla="*/ 0 w 3995737"/>
              <a:gd name="connsiteY20" fmla="*/ 4450426 h 5270439"/>
              <a:gd name="connsiteX21" fmla="*/ 57007 w 3995737"/>
              <a:gd name="connsiteY21" fmla="*/ 4094030 h 5270439"/>
              <a:gd name="connsiteX22" fmla="*/ 199221 w 3995737"/>
              <a:gd name="connsiteY22" fmla="*/ 3627901 h 5270439"/>
              <a:gd name="connsiteX23" fmla="*/ 390183 w 3995737"/>
              <a:gd name="connsiteY23" fmla="*/ 2963220 h 5270439"/>
              <a:gd name="connsiteX24" fmla="*/ 618198 w 3995737"/>
              <a:gd name="connsiteY24" fmla="*/ 2079578 h 5270439"/>
              <a:gd name="connsiteX25" fmla="*/ 1105916 w 3995737"/>
              <a:gd name="connsiteY25" fmla="*/ 509040 h 5270439"/>
              <a:gd name="connsiteX26" fmla="*/ 1331887 w 3995737"/>
              <a:gd name="connsiteY26" fmla="*/ 61446 h 527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95737" h="5270439">
                <a:moveTo>
                  <a:pt x="1331887" y="61446"/>
                </a:moveTo>
                <a:lnTo>
                  <a:pt x="1782128" y="0"/>
                </a:lnTo>
                <a:lnTo>
                  <a:pt x="2079827" y="1648042"/>
                </a:lnTo>
                <a:lnTo>
                  <a:pt x="2061021" y="1703444"/>
                </a:lnTo>
                <a:lnTo>
                  <a:pt x="2219014" y="2254470"/>
                </a:lnTo>
                <a:lnTo>
                  <a:pt x="2319094" y="2292433"/>
                </a:lnTo>
                <a:lnTo>
                  <a:pt x="2821705" y="1996344"/>
                </a:lnTo>
                <a:lnTo>
                  <a:pt x="2747385" y="1513958"/>
                </a:lnTo>
                <a:lnTo>
                  <a:pt x="2973100" y="1472619"/>
                </a:lnTo>
                <a:lnTo>
                  <a:pt x="2929819" y="1189293"/>
                </a:lnTo>
                <a:lnTo>
                  <a:pt x="2986320" y="1037886"/>
                </a:lnTo>
                <a:lnTo>
                  <a:pt x="3314066" y="978965"/>
                </a:lnTo>
                <a:lnTo>
                  <a:pt x="3651488" y="2388577"/>
                </a:lnTo>
                <a:lnTo>
                  <a:pt x="3600836" y="2876793"/>
                </a:lnTo>
                <a:lnTo>
                  <a:pt x="3577783" y="3213869"/>
                </a:lnTo>
                <a:cubicBezTo>
                  <a:pt x="3576812" y="3245781"/>
                  <a:pt x="3592334" y="3270393"/>
                  <a:pt x="3591363" y="3302305"/>
                </a:cubicBezTo>
                <a:lnTo>
                  <a:pt x="3995737" y="4601392"/>
                </a:lnTo>
                <a:lnTo>
                  <a:pt x="3369270" y="4600836"/>
                </a:lnTo>
                <a:lnTo>
                  <a:pt x="1963737" y="4523854"/>
                </a:lnTo>
                <a:lnTo>
                  <a:pt x="234898" y="5270439"/>
                </a:lnTo>
                <a:lnTo>
                  <a:pt x="0" y="4450426"/>
                </a:lnTo>
                <a:lnTo>
                  <a:pt x="57007" y="4094030"/>
                </a:lnTo>
                <a:cubicBezTo>
                  <a:pt x="96993" y="3942385"/>
                  <a:pt x="143692" y="3816369"/>
                  <a:pt x="199221" y="3627901"/>
                </a:cubicBezTo>
                <a:cubicBezTo>
                  <a:pt x="254750" y="3439433"/>
                  <a:pt x="320354" y="3221274"/>
                  <a:pt x="390183" y="2963220"/>
                </a:cubicBezTo>
                <a:cubicBezTo>
                  <a:pt x="460012" y="2705166"/>
                  <a:pt x="498909" y="2488608"/>
                  <a:pt x="618198" y="2079578"/>
                </a:cubicBezTo>
                <a:lnTo>
                  <a:pt x="1105916" y="509040"/>
                </a:lnTo>
                <a:lnTo>
                  <a:pt x="1331887" y="61446"/>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4" name="正方形/長方形 23"/>
          <p:cNvSpPr/>
          <p:nvPr/>
        </p:nvSpPr>
        <p:spPr>
          <a:xfrm rot="221545">
            <a:off x="7527867" y="5647094"/>
            <a:ext cx="719051" cy="14150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dirty="0">
                <a:solidFill>
                  <a:schemeClr val="tx1"/>
                </a:solidFill>
              </a:rPr>
              <a:t>ＪＲ北新地駅</a:t>
            </a:r>
          </a:p>
        </p:txBody>
      </p:sp>
      <p:sp>
        <p:nvSpPr>
          <p:cNvPr id="22" name="正方形/長方形 21"/>
          <p:cNvSpPr/>
          <p:nvPr/>
        </p:nvSpPr>
        <p:spPr>
          <a:xfrm rot="20455671">
            <a:off x="8749398" y="4207235"/>
            <a:ext cx="137680" cy="89179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spc="-100" dirty="0">
                <a:solidFill>
                  <a:schemeClr val="tx1"/>
                </a:solidFill>
              </a:rPr>
              <a:t>谷町線東梅田駅</a:t>
            </a:r>
          </a:p>
        </p:txBody>
      </p:sp>
      <p:sp>
        <p:nvSpPr>
          <p:cNvPr id="40" name="正方形/長方形 39"/>
          <p:cNvSpPr/>
          <p:nvPr/>
        </p:nvSpPr>
        <p:spPr>
          <a:xfrm>
            <a:off x="6159205" y="2780929"/>
            <a:ext cx="360040" cy="2880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②</a:t>
            </a:r>
          </a:p>
        </p:txBody>
      </p:sp>
      <p:sp>
        <p:nvSpPr>
          <p:cNvPr id="42" name="正方形/長方形 41"/>
          <p:cNvSpPr/>
          <p:nvPr/>
        </p:nvSpPr>
        <p:spPr>
          <a:xfrm>
            <a:off x="8319445" y="3849177"/>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⑧</a:t>
            </a:r>
            <a:endParaRPr lang="en-US" altLang="ja-JP" sz="1200" dirty="0">
              <a:solidFill>
                <a:schemeClr val="tx1"/>
              </a:solidFill>
            </a:endParaRPr>
          </a:p>
        </p:txBody>
      </p:sp>
      <p:sp>
        <p:nvSpPr>
          <p:cNvPr id="6" name="テキスト ボックス 5"/>
          <p:cNvSpPr txBox="1"/>
          <p:nvPr/>
        </p:nvSpPr>
        <p:spPr>
          <a:xfrm>
            <a:off x="4979499" y="536806"/>
            <a:ext cx="5984397" cy="6048670"/>
          </a:xfrm>
          <a:prstGeom prst="rect">
            <a:avLst/>
          </a:prstGeom>
          <a:noFill/>
          <a:ln>
            <a:solidFill>
              <a:schemeClr val="tx1"/>
            </a:solidFill>
            <a:prstDash val="sysDash"/>
          </a:ln>
        </p:spPr>
        <p:txBody>
          <a:bodyPr wrap="square" rtlCol="0">
            <a:noAutofit/>
          </a:bodyPr>
          <a:lstStyle/>
          <a:p>
            <a:endParaRPr lang="en-US" altLang="ja-JP" sz="1400" dirty="0">
              <a:latin typeface="ＭＳ Ｐゴシック" pitchFamily="50" charset="-128"/>
              <a:ea typeface="ＭＳ Ｐゴシック" pitchFamily="50" charset="-128"/>
            </a:endParaRPr>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aphicFrame>
        <p:nvGraphicFramePr>
          <p:cNvPr id="44" name="表 43"/>
          <p:cNvGraphicFramePr>
            <a:graphicFrameLocks noGrp="1"/>
          </p:cNvGraphicFramePr>
          <p:nvPr>
            <p:extLst/>
          </p:nvPr>
        </p:nvGraphicFramePr>
        <p:xfrm>
          <a:off x="9264354" y="3789040"/>
          <a:ext cx="1656184" cy="2575147"/>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tblGrid>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番号</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権利者等</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①</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グランフロント大阪</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②</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うめきた</a:t>
                      </a:r>
                      <a:r>
                        <a:rPr kumimoji="1" lang="en-US" altLang="ja-JP" sz="1000" b="0" dirty="0" smtClean="0">
                          <a:solidFill>
                            <a:schemeClr val="tx1"/>
                          </a:solidFill>
                        </a:rPr>
                        <a:t>2</a:t>
                      </a:r>
                      <a:r>
                        <a:rPr kumimoji="1" lang="ja-JP" altLang="en-US" sz="1000" b="0" dirty="0" smtClean="0">
                          <a:solidFill>
                            <a:schemeClr val="tx1"/>
                          </a:solidFill>
                        </a:rPr>
                        <a:t>期区域</a:t>
                      </a:r>
                      <a:endParaRPr kumimoji="1" lang="en-US" altLang="ja-JP" sz="1000" b="0" dirty="0" smtClean="0">
                        <a:solidFill>
                          <a:schemeClr val="tx1"/>
                        </a:solidFill>
                      </a:endParaRPr>
                    </a:p>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（梅田貨物駅跡地）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8786">
                <a:tc>
                  <a:txBody>
                    <a:bodyPr/>
                    <a:lstStyle/>
                    <a:p>
                      <a:pPr algn="ctr"/>
                      <a:r>
                        <a:rPr kumimoji="1" lang="ja-JP" altLang="en-US" sz="1000" b="0" dirty="0" smtClean="0">
                          <a:solidFill>
                            <a:schemeClr val="tx1"/>
                          </a:solidFill>
                        </a:rPr>
                        <a:t>③</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ヨドバシカメラ</a:t>
                      </a:r>
                      <a:endParaRPr kumimoji="1" lang="en-US" altLang="ja-JP" sz="1000" b="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64251">
                <a:tc>
                  <a:txBody>
                    <a:bodyPr/>
                    <a:lstStyle/>
                    <a:p>
                      <a:pPr algn="ctr"/>
                      <a:r>
                        <a:rPr kumimoji="1" lang="ja-JP" altLang="en-US" sz="1000" b="0" dirty="0" smtClean="0">
                          <a:solidFill>
                            <a:schemeClr val="tx1"/>
                          </a:solidFill>
                        </a:rPr>
                        <a:t>④</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rPr>
                        <a:t>JR</a:t>
                      </a:r>
                      <a:r>
                        <a:rPr kumimoji="1" lang="ja-JP" altLang="en-US" sz="1000" b="0" dirty="0" smtClean="0">
                          <a:solidFill>
                            <a:schemeClr val="tx1"/>
                          </a:solidFill>
                        </a:rPr>
                        <a:t>大阪三越伊勢丹</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64251">
                <a:tc>
                  <a:txBody>
                    <a:bodyPr/>
                    <a:lstStyle/>
                    <a:p>
                      <a:pPr algn="ctr"/>
                      <a:r>
                        <a:rPr kumimoji="1" lang="ja-JP" altLang="en-US" sz="1000" b="0" dirty="0" smtClean="0">
                          <a:solidFill>
                            <a:schemeClr val="tx1"/>
                          </a:solidFill>
                        </a:rPr>
                        <a:t>⑤</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ルクア</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64251">
                <a:tc>
                  <a:txBody>
                    <a:bodyPr/>
                    <a:lstStyle/>
                    <a:p>
                      <a:pPr algn="ctr"/>
                      <a:r>
                        <a:rPr kumimoji="1" lang="ja-JP" altLang="en-US" sz="1000" b="0" dirty="0" smtClean="0">
                          <a:solidFill>
                            <a:schemeClr val="tx1"/>
                          </a:solidFill>
                        </a:rPr>
                        <a:t>⑥</a:t>
                      </a:r>
                      <a:endParaRPr kumimoji="1" lang="ja-JP" altLang="en-US" sz="1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rPr>
                        <a:t>大丸百貨店</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⑦</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00" dirty="0" smtClean="0"/>
                        <a:t>阪急百貨店</a:t>
                      </a:r>
                      <a:endParaRPr lang="ja-JP" altLang="en-US" sz="1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⑧</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梅田阪急ビル</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⑨</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大阪中央郵便局跡地</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64251">
                <a:tc>
                  <a:txBody>
                    <a:bodyPr/>
                    <a:lstStyle/>
                    <a:p>
                      <a:pPr marL="0" marR="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⑩</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阪神百貨店</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64251">
                <a:tc>
                  <a:txBody>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⑪</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大阪駅前第１～４ビル</a:t>
                      </a:r>
                      <a:endParaRPr kumimoji="1" lang="en-US" altLang="ja-JP" sz="1000" b="0" dirty="0" smtClean="0">
                        <a:solidFill>
                          <a:schemeClr val="tx1"/>
                        </a:solidFill>
                        <a:latin typeface="+mn-ea"/>
                        <a:ea typeface="+mn-ea"/>
                      </a:endParaRPr>
                    </a:p>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a:t>
                      </a:r>
                      <a:r>
                        <a:rPr kumimoji="1" lang="en-US" altLang="ja-JP" sz="1000" b="0" dirty="0" smtClean="0">
                          <a:solidFill>
                            <a:schemeClr val="tx1"/>
                          </a:solidFill>
                          <a:latin typeface="+mn-ea"/>
                          <a:ea typeface="+mn-ea"/>
                        </a:rPr>
                        <a:t>1970</a:t>
                      </a:r>
                      <a:r>
                        <a:rPr kumimoji="1" lang="ja-JP" altLang="en-US" sz="1000" b="0" dirty="0" smtClean="0">
                          <a:solidFill>
                            <a:schemeClr val="tx1"/>
                          </a:solidFill>
                          <a:latin typeface="+mn-ea"/>
                          <a:ea typeface="+mn-ea"/>
                        </a:rPr>
                        <a:t>～</a:t>
                      </a:r>
                      <a:r>
                        <a:rPr kumimoji="1" lang="en-US" altLang="ja-JP" sz="1000" b="0" dirty="0" smtClean="0">
                          <a:solidFill>
                            <a:schemeClr val="tx1"/>
                          </a:solidFill>
                          <a:latin typeface="+mn-ea"/>
                          <a:ea typeface="+mn-ea"/>
                        </a:rPr>
                        <a:t>81</a:t>
                      </a:r>
                      <a:r>
                        <a:rPr kumimoji="1" lang="ja-JP" altLang="en-US" sz="1000" b="0" dirty="0" smtClean="0">
                          <a:solidFill>
                            <a:schemeClr val="tx1"/>
                          </a:solidFill>
                          <a:latin typeface="+mn-ea"/>
                          <a:ea typeface="+mn-ea"/>
                        </a:rPr>
                        <a:t>年築）</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64251">
                <a:tc>
                  <a:txBody>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⑫</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ハービス</a:t>
                      </a:r>
                      <a:r>
                        <a:rPr kumimoji="1" lang="en-US" altLang="ja-JP" sz="1000" b="0" dirty="0" smtClean="0">
                          <a:solidFill>
                            <a:schemeClr val="tx1"/>
                          </a:solidFill>
                          <a:latin typeface="+mn-ea"/>
                          <a:ea typeface="+mn-ea"/>
                        </a:rPr>
                        <a:t>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64251">
                <a:tc>
                  <a:txBody>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⑬</a:t>
                      </a:r>
                      <a:endParaRPr kumimoji="1" lang="en-US" altLang="ja-JP" sz="1000" b="0" dirty="0" smtClean="0">
                        <a:solidFill>
                          <a:schemeClr val="tx1"/>
                        </a:solidFill>
                        <a:latin typeface="+mn-ea"/>
                        <a:ea typeface="+mn-e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marR="0" indent="-88900" algn="ctr" defTabSz="957700" rtl="0" eaLnBrk="1" fontAlgn="auto" latinLnBrk="0" hangingPunct="1">
                        <a:lnSpc>
                          <a:spcPct val="100000"/>
                        </a:lnSpc>
                        <a:spcBef>
                          <a:spcPts val="0"/>
                        </a:spcBef>
                        <a:spcAft>
                          <a:spcPts val="0"/>
                        </a:spcAft>
                        <a:buClrTx/>
                        <a:buSzTx/>
                        <a:buFontTx/>
                        <a:buNone/>
                        <a:tabLst/>
                        <a:defRPr/>
                      </a:pPr>
                      <a:r>
                        <a:rPr kumimoji="1" lang="ja-JP" altLang="en-US" sz="1000" b="0" dirty="0" smtClean="0">
                          <a:solidFill>
                            <a:schemeClr val="tx1"/>
                          </a:solidFill>
                          <a:latin typeface="+mn-ea"/>
                          <a:ea typeface="+mn-ea"/>
                        </a:rPr>
                        <a:t>ハービス</a:t>
                      </a:r>
                      <a:r>
                        <a:rPr kumimoji="1" lang="en-US" altLang="ja-JP" sz="1000" b="0" dirty="0" smtClean="0">
                          <a:solidFill>
                            <a:schemeClr val="tx1"/>
                          </a:solidFill>
                          <a:latin typeface="+mn-ea"/>
                          <a:ea typeface="+mn-ea"/>
                        </a:rPr>
                        <a:t>OSAKA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bl>
          </a:graphicData>
        </a:graphic>
      </p:graphicFrame>
      <p:sp>
        <p:nvSpPr>
          <p:cNvPr id="46" name="正方形/長方形 45"/>
          <p:cNvSpPr/>
          <p:nvPr/>
        </p:nvSpPr>
        <p:spPr>
          <a:xfrm>
            <a:off x="7392144" y="2852936"/>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③</a:t>
            </a:r>
          </a:p>
        </p:txBody>
      </p:sp>
      <p:sp>
        <p:nvSpPr>
          <p:cNvPr id="47" name="正方形/長方形 46"/>
          <p:cNvSpPr/>
          <p:nvPr/>
        </p:nvSpPr>
        <p:spPr>
          <a:xfrm>
            <a:off x="6888090" y="2924944"/>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①</a:t>
            </a:r>
          </a:p>
        </p:txBody>
      </p:sp>
      <p:sp>
        <p:nvSpPr>
          <p:cNvPr id="49" name="正方形/長方形 48"/>
          <p:cNvSpPr/>
          <p:nvPr/>
        </p:nvSpPr>
        <p:spPr>
          <a:xfrm>
            <a:off x="6744072" y="1988840"/>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①</a:t>
            </a:r>
          </a:p>
        </p:txBody>
      </p:sp>
      <p:sp>
        <p:nvSpPr>
          <p:cNvPr id="51" name="正方形/長方形 50"/>
          <p:cNvSpPr/>
          <p:nvPr/>
        </p:nvSpPr>
        <p:spPr>
          <a:xfrm>
            <a:off x="6816082" y="3645024"/>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④</a:t>
            </a:r>
          </a:p>
        </p:txBody>
      </p:sp>
      <p:sp>
        <p:nvSpPr>
          <p:cNvPr id="52" name="正方形/長方形 51"/>
          <p:cNvSpPr/>
          <p:nvPr/>
        </p:nvSpPr>
        <p:spPr>
          <a:xfrm>
            <a:off x="7320137" y="3356992"/>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⑤</a:t>
            </a:r>
          </a:p>
        </p:txBody>
      </p:sp>
      <p:sp>
        <p:nvSpPr>
          <p:cNvPr id="53" name="正方形/長方形 52"/>
          <p:cNvSpPr/>
          <p:nvPr/>
        </p:nvSpPr>
        <p:spPr>
          <a:xfrm>
            <a:off x="7464152" y="4005064"/>
            <a:ext cx="360040"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200" spc="100" dirty="0">
                <a:solidFill>
                  <a:schemeClr val="tx1"/>
                </a:solidFill>
              </a:rPr>
              <a:t>⑥</a:t>
            </a:r>
          </a:p>
        </p:txBody>
      </p:sp>
      <p:sp>
        <p:nvSpPr>
          <p:cNvPr id="54" name="正方形/長方形 53"/>
          <p:cNvSpPr/>
          <p:nvPr/>
        </p:nvSpPr>
        <p:spPr>
          <a:xfrm>
            <a:off x="6600056" y="4509125"/>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⑨</a:t>
            </a:r>
            <a:endParaRPr lang="en-US" altLang="ja-JP" sz="1200" dirty="0">
              <a:solidFill>
                <a:schemeClr val="tx1"/>
              </a:solidFill>
            </a:endParaRPr>
          </a:p>
        </p:txBody>
      </p:sp>
      <p:sp>
        <p:nvSpPr>
          <p:cNvPr id="55" name="正方形/長方形 54"/>
          <p:cNvSpPr/>
          <p:nvPr/>
        </p:nvSpPr>
        <p:spPr>
          <a:xfrm>
            <a:off x="7896202" y="4293101"/>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⑩</a:t>
            </a:r>
            <a:endParaRPr lang="en-US" altLang="ja-JP" sz="1200" dirty="0">
              <a:solidFill>
                <a:schemeClr val="tx1"/>
              </a:solidFill>
            </a:endParaRPr>
          </a:p>
        </p:txBody>
      </p:sp>
      <p:sp>
        <p:nvSpPr>
          <p:cNvPr id="57" name="正方形/長方形 56"/>
          <p:cNvSpPr/>
          <p:nvPr/>
        </p:nvSpPr>
        <p:spPr>
          <a:xfrm>
            <a:off x="8400257" y="4869165"/>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⑪</a:t>
            </a:r>
            <a:endParaRPr lang="en-US" altLang="ja-JP" sz="1200" dirty="0">
              <a:solidFill>
                <a:schemeClr val="tx1"/>
              </a:solidFill>
            </a:endParaRPr>
          </a:p>
          <a:p>
            <a:pPr algn="ctr">
              <a:lnSpc>
                <a:spcPts val="1000"/>
              </a:lnSpc>
            </a:pPr>
            <a:r>
              <a:rPr lang="ja-JP" altLang="en-US" sz="1200" dirty="0" smtClean="0">
                <a:solidFill>
                  <a:schemeClr val="tx1"/>
                </a:solidFill>
              </a:rPr>
              <a:t>第</a:t>
            </a:r>
            <a:r>
              <a:rPr lang="en-US" altLang="ja-JP" sz="1200" dirty="0" smtClean="0">
                <a:solidFill>
                  <a:schemeClr val="tx1"/>
                </a:solidFill>
              </a:rPr>
              <a:t>4</a:t>
            </a:r>
            <a:r>
              <a:rPr lang="ja-JP" altLang="en-US" sz="1200" dirty="0">
                <a:solidFill>
                  <a:schemeClr val="tx1"/>
                </a:solidFill>
              </a:rPr>
              <a:t>ビル</a:t>
            </a:r>
            <a:endParaRPr lang="en-US" altLang="ja-JP" sz="1200" dirty="0">
              <a:solidFill>
                <a:schemeClr val="tx1"/>
              </a:solidFill>
            </a:endParaRPr>
          </a:p>
        </p:txBody>
      </p:sp>
      <p:sp>
        <p:nvSpPr>
          <p:cNvPr id="58" name="正方形/長方形 57"/>
          <p:cNvSpPr/>
          <p:nvPr/>
        </p:nvSpPr>
        <p:spPr>
          <a:xfrm>
            <a:off x="7464153" y="5301213"/>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⑪</a:t>
            </a:r>
            <a:endParaRPr lang="en-US" altLang="ja-JP" sz="1200" dirty="0">
              <a:solidFill>
                <a:schemeClr val="tx1"/>
              </a:solidFill>
            </a:endParaRPr>
          </a:p>
          <a:p>
            <a:pPr>
              <a:lnSpc>
                <a:spcPts val="1000"/>
              </a:lnSpc>
            </a:pPr>
            <a:r>
              <a:rPr lang="ja-JP" altLang="en-US" sz="1200" dirty="0" smtClean="0">
                <a:solidFill>
                  <a:schemeClr val="tx1"/>
                </a:solidFill>
              </a:rPr>
              <a:t>第</a:t>
            </a:r>
            <a:r>
              <a:rPr lang="en-US" altLang="ja-JP" sz="1200" dirty="0" smtClean="0">
                <a:solidFill>
                  <a:schemeClr val="tx1"/>
                </a:solidFill>
              </a:rPr>
              <a:t>1</a:t>
            </a:r>
            <a:r>
              <a:rPr lang="ja-JP" altLang="en-US" sz="1200" dirty="0">
                <a:solidFill>
                  <a:schemeClr val="tx1"/>
                </a:solidFill>
              </a:rPr>
              <a:t>ビル</a:t>
            </a:r>
            <a:endParaRPr lang="en-US" altLang="ja-JP" sz="1200" dirty="0">
              <a:solidFill>
                <a:schemeClr val="tx1"/>
              </a:solidFill>
            </a:endParaRPr>
          </a:p>
        </p:txBody>
      </p:sp>
      <p:sp>
        <p:nvSpPr>
          <p:cNvPr id="59" name="正方形/長方形 58"/>
          <p:cNvSpPr/>
          <p:nvPr/>
        </p:nvSpPr>
        <p:spPr>
          <a:xfrm>
            <a:off x="7968210" y="5301213"/>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⑪</a:t>
            </a:r>
            <a:endParaRPr lang="en-US" altLang="ja-JP" sz="1200" dirty="0">
              <a:solidFill>
                <a:schemeClr val="tx1"/>
              </a:solidFill>
            </a:endParaRPr>
          </a:p>
          <a:p>
            <a:pPr>
              <a:lnSpc>
                <a:spcPts val="1000"/>
              </a:lnSpc>
            </a:pPr>
            <a:r>
              <a:rPr lang="ja-JP" altLang="en-US" sz="1200" dirty="0" smtClean="0">
                <a:solidFill>
                  <a:schemeClr val="tx1"/>
                </a:solidFill>
              </a:rPr>
              <a:t>第</a:t>
            </a:r>
            <a:r>
              <a:rPr lang="en-US" altLang="ja-JP" sz="1200" dirty="0" smtClean="0">
                <a:solidFill>
                  <a:schemeClr val="tx1"/>
                </a:solidFill>
              </a:rPr>
              <a:t>2</a:t>
            </a:r>
            <a:r>
              <a:rPr lang="ja-JP" altLang="en-US" sz="1200" dirty="0">
                <a:solidFill>
                  <a:schemeClr val="tx1"/>
                </a:solidFill>
              </a:rPr>
              <a:t>ビル</a:t>
            </a:r>
            <a:endParaRPr lang="en-US" altLang="ja-JP" sz="1200" dirty="0">
              <a:solidFill>
                <a:schemeClr val="tx1"/>
              </a:solidFill>
            </a:endParaRPr>
          </a:p>
        </p:txBody>
      </p:sp>
      <p:sp>
        <p:nvSpPr>
          <p:cNvPr id="60" name="正方形/長方形 59"/>
          <p:cNvSpPr/>
          <p:nvPr/>
        </p:nvSpPr>
        <p:spPr>
          <a:xfrm>
            <a:off x="8472264" y="5301213"/>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⑪</a:t>
            </a:r>
            <a:endParaRPr lang="en-US" altLang="ja-JP" sz="1200" dirty="0">
              <a:solidFill>
                <a:schemeClr val="tx1"/>
              </a:solidFill>
            </a:endParaRPr>
          </a:p>
          <a:p>
            <a:pPr>
              <a:lnSpc>
                <a:spcPts val="1000"/>
              </a:lnSpc>
            </a:pPr>
            <a:r>
              <a:rPr lang="ja-JP" altLang="en-US" sz="1200" dirty="0" smtClean="0">
                <a:solidFill>
                  <a:schemeClr val="tx1"/>
                </a:solidFill>
              </a:rPr>
              <a:t>第</a:t>
            </a:r>
            <a:r>
              <a:rPr lang="en-US" altLang="ja-JP" sz="1200" dirty="0" smtClean="0">
                <a:solidFill>
                  <a:schemeClr val="tx1"/>
                </a:solidFill>
              </a:rPr>
              <a:t>3</a:t>
            </a:r>
            <a:r>
              <a:rPr lang="ja-JP" altLang="en-US" sz="1200" dirty="0">
                <a:solidFill>
                  <a:schemeClr val="tx1"/>
                </a:solidFill>
              </a:rPr>
              <a:t>ビル</a:t>
            </a:r>
            <a:endParaRPr lang="en-US" altLang="ja-JP" sz="1200" dirty="0">
              <a:solidFill>
                <a:schemeClr val="tx1"/>
              </a:solidFill>
            </a:endParaRPr>
          </a:p>
        </p:txBody>
      </p:sp>
      <p:sp>
        <p:nvSpPr>
          <p:cNvPr id="61" name="正方形/長方形 60"/>
          <p:cNvSpPr/>
          <p:nvPr/>
        </p:nvSpPr>
        <p:spPr>
          <a:xfrm>
            <a:off x="6104664" y="5405544"/>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⑬</a:t>
            </a:r>
            <a:endParaRPr lang="en-US" altLang="ja-JP" sz="1200" dirty="0">
              <a:solidFill>
                <a:schemeClr val="tx1"/>
              </a:solidFill>
            </a:endParaRPr>
          </a:p>
        </p:txBody>
      </p:sp>
      <p:sp>
        <p:nvSpPr>
          <p:cNvPr id="41" name="スライド番号プレースホルダ 8"/>
          <p:cNvSpPr>
            <a:spLocks noGrp="1"/>
          </p:cNvSpPr>
          <p:nvPr>
            <p:ph type="sldNum" sz="quarter" idx="12"/>
          </p:nvPr>
        </p:nvSpPr>
        <p:spPr>
          <a:xfrm>
            <a:off x="8737600" y="6633030"/>
            <a:ext cx="2311400" cy="225055"/>
          </a:xfrm>
        </p:spPr>
        <p:txBody>
          <a:bodyPr/>
          <a:lstStyle/>
          <a:p>
            <a:fld id="{37EF5067-3AB7-4642-9103-42CBD40CC6D9}" type="slidenum">
              <a:rPr kumimoji="1" lang="ja-JP" altLang="en-US" smtClean="0"/>
              <a:pPr/>
              <a:t>7</a:t>
            </a:fld>
            <a:endParaRPr kumimoji="1" lang="ja-JP" altLang="en-US" dirty="0"/>
          </a:p>
        </p:txBody>
      </p:sp>
      <p:sp>
        <p:nvSpPr>
          <p:cNvPr id="50" name="正方形/長方形 49"/>
          <p:cNvSpPr/>
          <p:nvPr/>
        </p:nvSpPr>
        <p:spPr>
          <a:xfrm>
            <a:off x="8380489" y="4436119"/>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a:solidFill>
                  <a:schemeClr val="tx1"/>
                </a:solidFill>
              </a:rPr>
              <a:t>⑩</a:t>
            </a:r>
            <a:endParaRPr lang="en-US" altLang="ja-JP" sz="1200" dirty="0">
              <a:solidFill>
                <a:schemeClr val="tx1"/>
              </a:solidFill>
            </a:endParaRPr>
          </a:p>
        </p:txBody>
      </p:sp>
      <p:sp>
        <p:nvSpPr>
          <p:cNvPr id="63" name="正方形/長方形 62"/>
          <p:cNvSpPr/>
          <p:nvPr/>
        </p:nvSpPr>
        <p:spPr>
          <a:xfrm>
            <a:off x="6771202" y="4843982"/>
            <a:ext cx="49539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1200" dirty="0" smtClean="0">
                <a:solidFill>
                  <a:schemeClr val="tx1"/>
                </a:solidFill>
              </a:rPr>
              <a:t>⑫</a:t>
            </a:r>
            <a:endParaRPr lang="en-US" altLang="ja-JP" sz="1200" dirty="0">
              <a:solidFill>
                <a:schemeClr val="tx1"/>
              </a:solidFill>
            </a:endParaRPr>
          </a:p>
        </p:txBody>
      </p:sp>
    </p:spTree>
    <p:extLst>
      <p:ext uri="{BB962C8B-B14F-4D97-AF65-F5344CB8AC3E}">
        <p14:creationId xmlns:p14="http://schemas.microsoft.com/office/powerpoint/2010/main" val="29927493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143000" y="21447"/>
            <a:ext cx="9906000"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cs typeface="メイリオ" panose="020B0604030504040204" pitchFamily="50" charset="-128"/>
              </a:rPr>
              <a:t>関西国際</a:t>
            </a:r>
            <a:r>
              <a:rPr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rPr>
              <a:t>空港の</a:t>
            </a:r>
            <a:r>
              <a:rPr lang="ja-JP" altLang="en-US" dirty="0">
                <a:latin typeface="ＭＳ Ｐゴシック" panose="020B0600070205080204" pitchFamily="50" charset="-128"/>
                <a:ea typeface="ＭＳ Ｐゴシック" panose="020B0600070205080204" pitchFamily="50" charset="-128"/>
                <a:cs typeface="メイリオ" panose="020B0604030504040204" pitchFamily="50" charset="-128"/>
              </a:rPr>
              <a:t>課題とこれまでの取組み（負債処理と経営改革）</a:t>
            </a:r>
          </a:p>
        </p:txBody>
      </p:sp>
      <p:sp>
        <p:nvSpPr>
          <p:cNvPr id="3" name="正方形/長方形 2"/>
          <p:cNvSpPr/>
          <p:nvPr/>
        </p:nvSpPr>
        <p:spPr>
          <a:xfrm>
            <a:off x="1181454" y="929683"/>
            <a:ext cx="291746" cy="54838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200" b="1" dirty="0">
                <a:latin typeface="ＭＳ Ｐゴシック" panose="020B0600070205080204" pitchFamily="50" charset="-128"/>
                <a:ea typeface="ＭＳ Ｐゴシック" panose="020B0600070205080204" pitchFamily="50" charset="-128"/>
              </a:rPr>
              <a:t>関西国際空港</a:t>
            </a:r>
          </a:p>
        </p:txBody>
      </p:sp>
      <p:sp>
        <p:nvSpPr>
          <p:cNvPr id="16" name="正方形/長方形 15"/>
          <p:cNvSpPr/>
          <p:nvPr/>
        </p:nvSpPr>
        <p:spPr>
          <a:xfrm>
            <a:off x="1535113" y="929683"/>
            <a:ext cx="3000714" cy="54838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r>
              <a:rPr lang="ja-JP" altLang="en-US"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巨額の負債に起因する</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経営面での悪循環</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spcBef>
                <a:spcPts val="600"/>
              </a:spcBef>
            </a:pPr>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spcBef>
                <a:spcPts val="600"/>
              </a:spcBef>
            </a:pPr>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spcBef>
                <a:spcPts val="600"/>
              </a:spcBef>
            </a:pPr>
            <a:endParaRPr lang="en-US" altLang="ja-JP" sz="14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・伊丹空港との関係</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運営主体が別／伊丹の収益は国の</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特別会計へ</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endParaRPr lang="en-US" altLang="ja-JP" sz="1400" strike="sngStrike"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spcBef>
                <a:spcPts val="900"/>
              </a:spcBef>
            </a:pP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・都心部へのアクセス問題</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JR</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大阪駅まで約１時間</a:t>
            </a:r>
          </a:p>
        </p:txBody>
      </p:sp>
      <p:sp>
        <p:nvSpPr>
          <p:cNvPr id="17" name="正方形/長方形 16"/>
          <p:cNvSpPr/>
          <p:nvPr/>
        </p:nvSpPr>
        <p:spPr>
          <a:xfrm>
            <a:off x="4933361" y="929683"/>
            <a:ext cx="5226580" cy="54838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179388" indent="-179388"/>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○知事から、政治的メッセージとして、伊丹空港の廃止・跡地</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売却も</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179388" indent="-179388"/>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視野に、関空の財務状況の課題やハブ空港としての機能強化について、国家レベルの課題として国に問題提起（</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2008</a:t>
            </a:r>
            <a:r>
              <a:rPr lang="ja-JP" altLang="en-US" sz="1400" dirty="0" err="1">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2009</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endParaRPr lang="en-US" altLang="ja-JP" sz="1400" b="1"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○関空・伊丹空港の経営統合（</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2012</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a:solidFill>
                  <a:schemeClr val="tx1"/>
                </a:solidFill>
                <a:latin typeface="ＭＳ Ｐ明朝" panose="02020600040205080304" pitchFamily="18" charset="-128"/>
                <a:ea typeface="ＭＳ Ｐ明朝" panose="02020600040205080304" pitchFamily="18" charset="-128"/>
                <a:cs typeface="メイリオ" panose="020B0604030504040204" pitchFamily="50" charset="-128"/>
              </a:rPr>
              <a:t>コンセッション（事業運営権の売却）により、関西エアポート㈱による　</a:t>
            </a:r>
            <a:endParaRPr lang="en-US" altLang="ja-JP" sz="1400" dirty="0">
              <a:solidFill>
                <a:schemeClr val="tx1"/>
              </a:solidFill>
              <a:latin typeface="ＭＳ Ｐ明朝" panose="02020600040205080304" pitchFamily="18" charset="-128"/>
              <a:ea typeface="ＭＳ Ｐ明朝" panose="02020600040205080304" pitchFamily="18" charset="-128"/>
              <a:cs typeface="メイリオ"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メイリオ" panose="020B0604030504040204" pitchFamily="50" charset="-128"/>
              </a:rPr>
              <a:t>　　事業運営開始</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2016</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・新関空会社が、競争力強化、空港施設の運用最大化を図るため、</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国際線着陸料の引き下げ</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等を実施</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。さらに関西エアポート㈱</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に</a:t>
            </a:r>
            <a:endParaRPr lang="en-US" altLang="ja-JP"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おいて</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も、路線誘致インセンティブの拡充などを展開</a:t>
            </a:r>
            <a:endPar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a:spcBef>
                <a:spcPts val="600"/>
              </a:spcBef>
            </a:pP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・旅客サービスの充実</a:t>
            </a:r>
          </a:p>
          <a:p>
            <a:pPr marL="504825" indent="-50482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LCC</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の誘致、</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LCC</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専用ターミナル設置、深夜早朝アクセスの充実</a:t>
            </a:r>
          </a:p>
          <a:p>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　国内最大規模の</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LCC</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乗り入れ空港へ</a:t>
            </a:r>
          </a:p>
          <a:p>
            <a:pPr marL="762000" indent="-762000"/>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　</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2017</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年度</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の</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訪日</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外国人数</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は開港以来最大</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の約</a:t>
            </a:r>
            <a:r>
              <a:rPr lang="en-US" altLang="ja-JP"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700</a:t>
            </a:r>
            <a:r>
              <a:rPr lang="ja-JP" altLang="en-US" sz="1400" dirty="0" smtClean="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万人</a:t>
            </a:r>
            <a:endPar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a:spcBef>
                <a:spcPts val="600"/>
              </a:spcBef>
            </a:pP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・物流サービスの充実</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b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医薬品専用共同定温庫を整備（日本の空港で初／</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2010</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b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b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世界最大手航空貨物会社</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FedEx</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の北太平洋ハブ拠点開設</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b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国際戦略総合特区を活用し、規制緩和</a:t>
            </a:r>
          </a:p>
          <a:p>
            <a:pPr marL="4476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全国に先駆けて医薬品等輸入手続き（薬監証明）の電子化　　</a:t>
            </a:r>
          </a:p>
          <a:p>
            <a:pPr marL="447675"/>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　　　を実現（</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2013</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3</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月～　</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※2014</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11</a:t>
            </a:r>
            <a:r>
              <a:rPr lang="ja-JP" altLang="en-US" sz="14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月から全国に拡大）</a:t>
            </a:r>
          </a:p>
        </p:txBody>
      </p:sp>
      <p:sp>
        <p:nvSpPr>
          <p:cNvPr id="18" name="Rectangle 2"/>
          <p:cNvSpPr txBox="1">
            <a:spLocks noChangeArrowheads="1"/>
          </p:cNvSpPr>
          <p:nvPr/>
        </p:nvSpPr>
        <p:spPr bwMode="auto">
          <a:xfrm>
            <a:off x="1535113" y="457452"/>
            <a:ext cx="3000714" cy="368048"/>
          </a:xfrm>
          <a:prstGeom prst="rect">
            <a:avLst/>
          </a:prstGeom>
          <a:ln>
            <a:headEnd/>
            <a:tailEnd/>
          </a:ln>
          <a:effectLst/>
        </p:spPr>
        <p:style>
          <a:lnRef idx="1">
            <a:schemeClr val="dk1"/>
          </a:lnRef>
          <a:fillRef idx="3">
            <a:schemeClr val="dk1"/>
          </a:fillRef>
          <a:effectRef idx="2">
            <a:schemeClr val="dk1"/>
          </a:effectRef>
          <a:fontRef idx="minor">
            <a:schemeClr val="lt1"/>
          </a:fontRef>
        </p:style>
        <p:txBody>
          <a:bodyPr vert="horz" wrap="square" lIns="91428" tIns="45714" rIns="91428" bIns="45714" numCol="1" anchor="ctr" anchorCtr="0" compatLnSpc="1">
            <a:prstTxWarp prst="textNoShape">
              <a:avLst/>
            </a:prstTxWarp>
          </a:bodyPr>
          <a:lstStyle/>
          <a:p>
            <a:pPr algn="ctr"/>
            <a:r>
              <a:rPr lang="en-US" altLang="ja-JP" sz="1400" dirty="0">
                <a:solidFill>
                  <a:schemeClr val="bg1"/>
                </a:solidFill>
                <a:latin typeface="ＭＳ Ｐゴシック" panose="020B0600070205080204" pitchFamily="50" charset="-128"/>
                <a:ea typeface="ＭＳ Ｐゴシック" panose="020B0600070205080204" pitchFamily="50" charset="-128"/>
              </a:rPr>
              <a:t> </a:t>
            </a:r>
            <a:r>
              <a:rPr lang="ja-JP" altLang="en-US" sz="1400" dirty="0">
                <a:solidFill>
                  <a:schemeClr val="bg1"/>
                </a:solidFill>
                <a:latin typeface="ＭＳ Ｐゴシック" panose="020B0600070205080204" pitchFamily="50" charset="-128"/>
                <a:ea typeface="ＭＳ Ｐゴシック" panose="020B0600070205080204" pitchFamily="50" charset="-128"/>
              </a:rPr>
              <a:t>これまでの課題</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19" name="Rectangle 2"/>
          <p:cNvSpPr txBox="1">
            <a:spLocks noChangeArrowheads="1"/>
          </p:cNvSpPr>
          <p:nvPr/>
        </p:nvSpPr>
        <p:spPr bwMode="auto">
          <a:xfrm>
            <a:off x="4925871" y="457451"/>
            <a:ext cx="5226580" cy="368049"/>
          </a:xfrm>
          <a:prstGeom prst="rect">
            <a:avLst/>
          </a:prstGeom>
          <a:ln>
            <a:headEnd/>
            <a:tailEnd/>
          </a:ln>
          <a:effectLst/>
        </p:spPr>
        <p:style>
          <a:lnRef idx="1">
            <a:schemeClr val="dk1"/>
          </a:lnRef>
          <a:fillRef idx="3">
            <a:schemeClr val="dk1"/>
          </a:fillRef>
          <a:effectRef idx="2">
            <a:schemeClr val="dk1"/>
          </a:effectRef>
          <a:fontRef idx="minor">
            <a:schemeClr val="lt1"/>
          </a:fontRef>
        </p:style>
        <p:txBody>
          <a:bodyPr vert="horz" wrap="square" lIns="91428" tIns="45714" rIns="91428" bIns="45714" numCol="1" anchor="ctr" anchorCtr="0" compatLnSpc="1">
            <a:prstTxWarp prst="textNoShape">
              <a:avLst/>
            </a:prstTxWarp>
          </a:bodyPr>
          <a:lstStyle/>
          <a:p>
            <a:pPr algn="ctr"/>
            <a:r>
              <a:rPr lang="ja-JP" altLang="en-US" sz="1400" dirty="0">
                <a:solidFill>
                  <a:schemeClr val="bg1"/>
                </a:solidFill>
                <a:latin typeface="ＭＳ Ｐゴシック" panose="020B0600070205080204" pitchFamily="50" charset="-128"/>
                <a:ea typeface="ＭＳ Ｐゴシック" panose="020B0600070205080204" pitchFamily="50" charset="-128"/>
              </a:rPr>
              <a:t>改革の取組み</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4" name="右矢印 3"/>
          <p:cNvSpPr/>
          <p:nvPr/>
        </p:nvSpPr>
        <p:spPr>
          <a:xfrm>
            <a:off x="4613836" y="3095527"/>
            <a:ext cx="234026" cy="115212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a:p>
        </p:txBody>
      </p:sp>
      <p:sp>
        <p:nvSpPr>
          <p:cNvPr id="26" name="正方形/長方形 25"/>
          <p:cNvSpPr/>
          <p:nvPr/>
        </p:nvSpPr>
        <p:spPr>
          <a:xfrm>
            <a:off x="10240781" y="457453"/>
            <a:ext cx="746309" cy="5956048"/>
          </a:xfrm>
          <a:prstGeom prst="rect">
            <a:avLst/>
          </a:prstGeom>
          <a:ln/>
        </p:spPr>
        <p:style>
          <a:lnRef idx="1">
            <a:schemeClr val="accent6"/>
          </a:lnRef>
          <a:fillRef idx="2">
            <a:schemeClr val="accent6"/>
          </a:fillRef>
          <a:effectRef idx="1">
            <a:schemeClr val="accent6"/>
          </a:effectRef>
          <a:fontRef idx="minor">
            <a:schemeClr val="dk1"/>
          </a:fontRef>
        </p:style>
        <p:txBody>
          <a:bodyPr vert="eaVert" rtlCol="0" anchor="ctr"/>
          <a:lstStyle/>
          <a:p>
            <a:pPr marL="266700"/>
            <a:r>
              <a:rPr lang="en-US" altLang="ja-JP" sz="11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今後の課題</a:t>
            </a:r>
            <a:r>
              <a:rPr lang="en-US" altLang="ja-JP" sz="1100"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p>
          <a:p>
            <a:pPr marL="533400"/>
            <a:r>
              <a:rPr lang="ja-JP" altLang="en-US" sz="11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・就航ネットワークの充実・際内乗継機能の強化</a:t>
            </a:r>
            <a:endParaRPr lang="en-US" altLang="ja-JP" sz="11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a:p>
            <a:pPr marL="533400"/>
            <a:r>
              <a:rPr lang="ja-JP" altLang="en-US" sz="1100"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rPr>
              <a:t>・関空から大阪都心部へのアクセス強化</a:t>
            </a:r>
            <a:endParaRPr lang="en-US" altLang="ja-JP" sz="1100" strike="dblStrike" dirty="0">
              <a:solidFill>
                <a:schemeClr val="tx1"/>
              </a:solidFill>
              <a:latin typeface="ＭＳ Ｐ明朝" panose="02020600040205080304" pitchFamily="18" charset="-128"/>
              <a:ea typeface="ＭＳ Ｐ明朝" panose="02020600040205080304" pitchFamily="18" charset="-128"/>
              <a:cs typeface="Meiryo UI" panose="020B0604030504040204" pitchFamily="50" charset="-128"/>
            </a:endParaRPr>
          </a:p>
        </p:txBody>
      </p:sp>
      <p:sp>
        <p:nvSpPr>
          <p:cNvPr id="25" name="スライド番号プレースホルダ 24"/>
          <p:cNvSpPr>
            <a:spLocks noGrp="1"/>
          </p:cNvSpPr>
          <p:nvPr>
            <p:ph type="sldNum" sz="quarter" idx="12"/>
          </p:nvPr>
        </p:nvSpPr>
        <p:spPr/>
        <p:txBody>
          <a:bodyPr/>
          <a:lstStyle/>
          <a:p>
            <a:fld id="{37EF5067-3AB7-4642-9103-42CBD40CC6D9}" type="slidenum">
              <a:rPr kumimoji="1" lang="ja-JP" altLang="en-US" smtClean="0"/>
              <a:pPr/>
              <a:t>70</a:t>
            </a:fld>
            <a:endParaRPr kumimoji="1" lang="ja-JP" altLang="en-US" dirty="0"/>
          </a:p>
        </p:txBody>
      </p:sp>
      <p:grpSp>
        <p:nvGrpSpPr>
          <p:cNvPr id="8" name="グループ化 7"/>
          <p:cNvGrpSpPr/>
          <p:nvPr/>
        </p:nvGrpSpPr>
        <p:grpSpPr>
          <a:xfrm>
            <a:off x="1593857" y="1697614"/>
            <a:ext cx="2861910" cy="1977465"/>
            <a:chOff x="400057" y="1697613"/>
            <a:chExt cx="2861910" cy="1977465"/>
          </a:xfrm>
        </p:grpSpPr>
        <p:sp>
          <p:nvSpPr>
            <p:cNvPr id="6" name="円/楕円 5"/>
            <p:cNvSpPr/>
            <p:nvPr/>
          </p:nvSpPr>
          <p:spPr>
            <a:xfrm>
              <a:off x="1175890" y="1697613"/>
              <a:ext cx="1296000" cy="883939"/>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関空会社の巨額の</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債務</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年まで国が毎年約</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億円の補助金を支給</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1965967" y="2787652"/>
              <a:ext cx="1296000" cy="88393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高コスト構造</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高額な着陸料など</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戦略的な投資が</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困難</a:t>
              </a:r>
            </a:p>
          </p:txBody>
        </p:sp>
        <p:sp>
          <p:nvSpPr>
            <p:cNvPr id="21" name="円/楕円 20"/>
            <p:cNvSpPr/>
            <p:nvPr/>
          </p:nvSpPr>
          <p:spPr>
            <a:xfrm>
              <a:off x="400057" y="2791139"/>
              <a:ext cx="1296000" cy="88393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脆弱な</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就航ネットワーク</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不安定な経営基盤</a:t>
              </a:r>
            </a:p>
          </p:txBody>
        </p:sp>
        <p:sp>
          <p:nvSpPr>
            <p:cNvPr id="7" name="下矢印 6"/>
            <p:cNvSpPr/>
            <p:nvPr/>
          </p:nvSpPr>
          <p:spPr>
            <a:xfrm rot="11558047">
              <a:off x="1281413" y="2575349"/>
              <a:ext cx="346134" cy="242344"/>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22" name="下矢印 21"/>
            <p:cNvSpPr/>
            <p:nvPr/>
          </p:nvSpPr>
          <p:spPr>
            <a:xfrm rot="9353684" flipV="1">
              <a:off x="2097275" y="2527420"/>
              <a:ext cx="346134" cy="242344"/>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23" name="下矢印 22"/>
            <p:cNvSpPr/>
            <p:nvPr/>
          </p:nvSpPr>
          <p:spPr>
            <a:xfrm rot="16200000" flipV="1">
              <a:off x="1650823" y="3093209"/>
              <a:ext cx="346134" cy="242344"/>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grpSp>
    </p:spTree>
    <p:extLst>
      <p:ext uri="{BB962C8B-B14F-4D97-AF65-F5344CB8AC3E}">
        <p14:creationId xmlns:p14="http://schemas.microsoft.com/office/powerpoint/2010/main" val="29885356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143000" y="21448"/>
            <a:ext cx="9906000" cy="384721"/>
          </a:xfrm>
          <a:prstGeom prst="rect">
            <a:avLst/>
          </a:prstGeom>
          <a:noFill/>
        </p:spPr>
        <p:txBody>
          <a:bodyPr wrap="square" rtlCol="0">
            <a:spAutoFit/>
          </a:bodyPr>
          <a:lstStyle/>
          <a:p>
            <a:pPr defTabSz="957700"/>
            <a:r>
              <a:rPr lang="ja-JP" altLang="en-US" sz="1900" dirty="0" smtClean="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りんくう</a:t>
            </a:r>
            <a:r>
              <a:rPr lang="ja-JP" altLang="en-US" sz="1900"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タウン周辺の課題とこれまでの取組み（負債処理と経営改革）</a:t>
            </a:r>
          </a:p>
        </p:txBody>
      </p:sp>
      <p:sp>
        <p:nvSpPr>
          <p:cNvPr id="20" name="正方形/長方形 19"/>
          <p:cNvSpPr/>
          <p:nvPr/>
        </p:nvSpPr>
        <p:spPr>
          <a:xfrm>
            <a:off x="1181454" y="1041402"/>
            <a:ext cx="291746" cy="535939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57700"/>
            <a:r>
              <a:rPr lang="ja-JP" altLang="en-US" sz="1200" b="1" dirty="0">
                <a:solidFill>
                  <a:prstClr val="white"/>
                </a:solidFill>
                <a:latin typeface="ＭＳ Ｐゴシック" panose="020B0600070205080204" pitchFamily="50" charset="-128"/>
                <a:ea typeface="ＭＳ Ｐゴシック" panose="020B0600070205080204" pitchFamily="50" charset="-128"/>
              </a:rPr>
              <a:t>りんくうタウン</a:t>
            </a:r>
          </a:p>
        </p:txBody>
      </p:sp>
      <p:sp>
        <p:nvSpPr>
          <p:cNvPr id="22" name="正方形/長方形 21"/>
          <p:cNvSpPr/>
          <p:nvPr/>
        </p:nvSpPr>
        <p:spPr>
          <a:xfrm>
            <a:off x="4925873" y="1041404"/>
            <a:ext cx="5226581" cy="535939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92075" indent="-92075" defTabSz="957700">
              <a:spcBef>
                <a:spcPts val="600"/>
              </a:spcBef>
            </a:pP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○市場原理の歯車が回るよう事業を抜本的に見直す。</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・りんくう</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事業（りんくうホテル、りんくう国際物流センター）の</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b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法的処理</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(2011</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年）→民間による自立化を実現</a:t>
            </a:r>
          </a:p>
          <a:p>
            <a:pPr marL="179388" indent="-179388"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・地域整備事業会計の廃止（</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2011</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年度末）、</a:t>
            </a:r>
            <a:r>
              <a:rPr lang="ja-JP" altLang="en-US" sz="1400" dirty="0" smtClean="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財政運営基本</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条例に基づく将来リスク管理</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179388" indent="-179388" defTabSz="957700">
              <a:spcBef>
                <a:spcPts val="600"/>
              </a:spcBef>
            </a:pP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92075" indent="-92075"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○りんくうタウンの活性化</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ja-JP" altLang="en-US" sz="1400" dirty="0">
                <a:solidFill>
                  <a:srgbClr val="0070C0"/>
                </a:solidFill>
                <a:latin typeface="ＭＳ Ｐ明朝" panose="02020600040205080304" pitchFamily="18" charset="-128"/>
                <a:ea typeface="ＭＳ Ｐ明朝" panose="02020600040205080304" pitchFamily="18" charset="-128"/>
              </a:rPr>
              <a:t>・</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2003</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年に導入した定期借地制度を活用し、大幅に企業立地が</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促進。</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zh-TW"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2018</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3</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月現在</a:t>
            </a:r>
            <a:r>
              <a:rPr lang="en-US" altLang="zh-TW"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98.4</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が契約済み。</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商業業務ゾーンは契約率</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100</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％を達成。</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  りんくう公園予定地の暫定利用</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→空港連絡道路北側では、泉佐野市がスケートリンクを核とした</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まちづくり計画を推進。</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空港連絡道路南側では、民間事業者による集客施設や</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公園整備が決定。</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 地域活性化総合特区の活用</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関空フロントの立地特性と地元の医療ポテンシャルを活かし、</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b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国際医療交流</a:t>
            </a:r>
            <a:r>
              <a:rPr lang="ja-JP" altLang="en-US" sz="1400" dirty="0">
                <a:solidFill>
                  <a:prstClr val="black"/>
                </a:solidFill>
                <a:latin typeface="ＭＳ Ｐ明朝" panose="02020600040205080304" pitchFamily="18" charset="-128"/>
                <a:ea typeface="ＭＳ Ｐ明朝" panose="02020600040205080304" pitchFamily="18" charset="-128"/>
              </a:rPr>
              <a:t>の推進や急増する訪日外国人を積極的に</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rPr>
              <a:t>　　　　 受け入れる取組みを促進</a:t>
            </a:r>
            <a:endParaRPr lang="en-US" altLang="ja-JP" sz="1400" dirty="0">
              <a:solidFill>
                <a:prstClr val="black"/>
              </a:solidFill>
              <a:latin typeface="ＭＳ Ｐ明朝" panose="02020600040205080304" pitchFamily="18" charset="-128"/>
              <a:ea typeface="ＭＳ Ｐ明朝" panose="02020600040205080304" pitchFamily="18" charset="-128"/>
            </a:endParaRPr>
          </a:p>
          <a:p>
            <a:pPr marL="174625" indent="-174625" defTabSz="957700">
              <a:spcBef>
                <a:spcPts val="600"/>
              </a:spcBef>
            </a:pPr>
            <a:endParaRPr lang="ja-JP" altLang="en-US" sz="1400" dirty="0">
              <a:solidFill>
                <a:srgbClr val="FF0000"/>
              </a:solidFill>
              <a:latin typeface="ＭＳ Ｐ明朝" panose="02020600040205080304" pitchFamily="18" charset="-128"/>
              <a:ea typeface="ＭＳ Ｐ明朝" panose="02020600040205080304" pitchFamily="18" charset="-128"/>
              <a:cs typeface="Meiryo UI" panose="020B0604030504040204" pitchFamily="50" charset="-128"/>
            </a:endParaRPr>
          </a:p>
        </p:txBody>
      </p:sp>
      <p:sp>
        <p:nvSpPr>
          <p:cNvPr id="23" name="正方形/長方形 22"/>
          <p:cNvSpPr/>
          <p:nvPr/>
        </p:nvSpPr>
        <p:spPr>
          <a:xfrm>
            <a:off x="1535113" y="1041404"/>
            <a:ext cx="3000714" cy="535939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85725" indent="-85725" defTabSz="957700"/>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5725" indent="-8572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・バブル崩壊の影響によるタウン</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5725" indent="-8572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開発の苦戦</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180975" indent="-18097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埋め立て等造成に、約</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5000</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億円</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180975" indent="-18097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投入</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5725" indent="-85725"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企業誘致に苦戦</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5725" indent="-85725" defTabSz="957700"/>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a:p>
            <a:pPr marL="82550" indent="-82550" defTabSz="957700">
              <a:spcBef>
                <a:spcPts val="600"/>
              </a:spcBef>
            </a:pP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・民間の新規参入が見込めず、</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r>
            <a:b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b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行政や</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3</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セクが赤字補てんする事業構造。</a:t>
            </a:r>
            <a:endPar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endParaRPr>
          </a:p>
        </p:txBody>
      </p:sp>
      <p:sp>
        <p:nvSpPr>
          <p:cNvPr id="24" name="右矢印 23"/>
          <p:cNvSpPr/>
          <p:nvPr/>
        </p:nvSpPr>
        <p:spPr>
          <a:xfrm>
            <a:off x="4613836" y="3145037"/>
            <a:ext cx="234026" cy="115212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57700"/>
            <a:endParaRPr lang="ja-JP" altLang="en-US" sz="1900">
              <a:solidFill>
                <a:prstClr val="white"/>
              </a:solidFill>
              <a:latin typeface="Calibri"/>
              <a:ea typeface="ＭＳ Ｐゴシック" panose="020B0600070205080204" pitchFamily="50" charset="-128"/>
            </a:endParaRPr>
          </a:p>
        </p:txBody>
      </p:sp>
      <p:sp>
        <p:nvSpPr>
          <p:cNvPr id="21" name="Rectangle 2"/>
          <p:cNvSpPr txBox="1">
            <a:spLocks noChangeArrowheads="1"/>
          </p:cNvSpPr>
          <p:nvPr/>
        </p:nvSpPr>
        <p:spPr bwMode="auto">
          <a:xfrm>
            <a:off x="1535113" y="457452"/>
            <a:ext cx="3000714" cy="368048"/>
          </a:xfrm>
          <a:prstGeom prst="rect">
            <a:avLst/>
          </a:prstGeom>
          <a:ln>
            <a:headEnd/>
            <a:tailEnd/>
          </a:ln>
          <a:effectLst/>
        </p:spPr>
        <p:style>
          <a:lnRef idx="1">
            <a:schemeClr val="dk1"/>
          </a:lnRef>
          <a:fillRef idx="3">
            <a:schemeClr val="dk1"/>
          </a:fillRef>
          <a:effectRef idx="2">
            <a:schemeClr val="dk1"/>
          </a:effectRef>
          <a:fontRef idx="minor">
            <a:schemeClr val="lt1"/>
          </a:fontRef>
        </p:style>
        <p:txBody>
          <a:bodyPr vert="horz" wrap="square" lIns="91428" tIns="45714" rIns="91428" bIns="45714" numCol="1" anchor="ctr" anchorCtr="0" compatLnSpc="1">
            <a:prstTxWarp prst="textNoShape">
              <a:avLst/>
            </a:prstTxWarp>
          </a:bodyPr>
          <a:lstStyle/>
          <a:p>
            <a:pPr algn="ctr" defTabSz="957700"/>
            <a:r>
              <a:rPr lang="en-US" altLang="ja-JP" sz="1400" dirty="0">
                <a:solidFill>
                  <a:prstClr val="white"/>
                </a:solidFill>
                <a:latin typeface="ＭＳ Ｐゴシック" panose="020B0600070205080204" pitchFamily="50" charset="-128"/>
                <a:ea typeface="ＭＳ Ｐゴシック" panose="020B0600070205080204" pitchFamily="50" charset="-128"/>
              </a:rPr>
              <a:t> </a:t>
            </a:r>
            <a:r>
              <a:rPr lang="ja-JP" altLang="en-US" sz="1400" dirty="0">
                <a:solidFill>
                  <a:prstClr val="white"/>
                </a:solidFill>
                <a:latin typeface="ＭＳ Ｐゴシック" panose="020B0600070205080204" pitchFamily="50" charset="-128"/>
                <a:ea typeface="ＭＳ Ｐゴシック" panose="020B0600070205080204" pitchFamily="50" charset="-128"/>
              </a:rPr>
              <a:t>これまでの課題</a:t>
            </a:r>
            <a:endParaRPr lang="en-US" altLang="ja-JP" sz="1400" dirty="0">
              <a:solidFill>
                <a:prstClr val="white"/>
              </a:solidFill>
              <a:latin typeface="ＭＳ Ｐゴシック" panose="020B0600070205080204" pitchFamily="50" charset="-128"/>
              <a:ea typeface="ＭＳ Ｐゴシック" panose="020B0600070205080204" pitchFamily="50" charset="-128"/>
            </a:endParaRPr>
          </a:p>
        </p:txBody>
      </p:sp>
      <p:sp>
        <p:nvSpPr>
          <p:cNvPr id="27" name="Rectangle 2"/>
          <p:cNvSpPr txBox="1">
            <a:spLocks noChangeArrowheads="1"/>
          </p:cNvSpPr>
          <p:nvPr/>
        </p:nvSpPr>
        <p:spPr bwMode="auto">
          <a:xfrm>
            <a:off x="4925871" y="457451"/>
            <a:ext cx="5226580" cy="368049"/>
          </a:xfrm>
          <a:prstGeom prst="rect">
            <a:avLst/>
          </a:prstGeom>
          <a:ln>
            <a:headEnd/>
            <a:tailEnd/>
          </a:ln>
          <a:effectLst/>
        </p:spPr>
        <p:style>
          <a:lnRef idx="1">
            <a:schemeClr val="dk1"/>
          </a:lnRef>
          <a:fillRef idx="3">
            <a:schemeClr val="dk1"/>
          </a:fillRef>
          <a:effectRef idx="2">
            <a:schemeClr val="dk1"/>
          </a:effectRef>
          <a:fontRef idx="minor">
            <a:schemeClr val="lt1"/>
          </a:fontRef>
        </p:style>
        <p:txBody>
          <a:bodyPr vert="horz" wrap="square" lIns="91428" tIns="45714" rIns="91428" bIns="45714" numCol="1" anchor="ctr" anchorCtr="0" compatLnSpc="1">
            <a:prstTxWarp prst="textNoShape">
              <a:avLst/>
            </a:prstTxWarp>
          </a:bodyPr>
          <a:lstStyle/>
          <a:p>
            <a:pPr algn="ctr" defTabSz="957700"/>
            <a:r>
              <a:rPr lang="ja-JP" altLang="en-US" sz="1400" dirty="0">
                <a:solidFill>
                  <a:prstClr val="white"/>
                </a:solidFill>
                <a:latin typeface="ＭＳ Ｐゴシック" panose="020B0600070205080204" pitchFamily="50" charset="-128"/>
                <a:ea typeface="ＭＳ Ｐゴシック" panose="020B0600070205080204" pitchFamily="50" charset="-128"/>
              </a:rPr>
              <a:t>改革の取組み</a:t>
            </a:r>
            <a:endParaRPr lang="en-US" altLang="ja-JP" sz="1400" dirty="0">
              <a:solidFill>
                <a:prstClr val="white"/>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71</a:t>
            </a:fld>
            <a:endParaRPr lang="ja-JP" altLang="en-US"/>
          </a:p>
        </p:txBody>
      </p:sp>
    </p:spTree>
    <p:extLst>
      <p:ext uri="{BB962C8B-B14F-4D97-AF65-F5344CB8AC3E}">
        <p14:creationId xmlns:p14="http://schemas.microsoft.com/office/powerpoint/2010/main" val="6118974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683751" y="1962350"/>
            <a:ext cx="8876545" cy="1560711"/>
          </a:xfrm>
          <a:prstGeom prst="rect">
            <a:avLst/>
          </a:prstGeom>
        </p:spPr>
      </p:pic>
      <p:sp>
        <p:nvSpPr>
          <p:cNvPr id="5" name="テキスト ボックス 4"/>
          <p:cNvSpPr txBox="1"/>
          <p:nvPr/>
        </p:nvSpPr>
        <p:spPr>
          <a:xfrm>
            <a:off x="1439760" y="982192"/>
            <a:ext cx="9126640" cy="769441"/>
          </a:xfrm>
          <a:prstGeom prst="rect">
            <a:avLst/>
          </a:prstGeom>
          <a:noFill/>
        </p:spPr>
        <p:txBody>
          <a:bodyPr wrap="square" rtlCol="0">
            <a:spAutoFit/>
          </a:bodyPr>
          <a:lstStyle/>
          <a:p>
            <a:pPr defTabSz="957700"/>
            <a:r>
              <a:rPr lang="ja-JP" altLang="en-US" sz="1600" dirty="0">
                <a:solidFill>
                  <a:prstClr val="black"/>
                </a:solidFill>
                <a:latin typeface="Calibri"/>
                <a:ea typeface="ＭＳ Ｐゴシック" panose="020B0600070205080204" pitchFamily="50" charset="-128"/>
              </a:rPr>
              <a:t>■りんくうタウンの契約状況</a:t>
            </a:r>
            <a:endParaRPr lang="en-US" altLang="ja-JP" sz="1600" dirty="0">
              <a:solidFill>
                <a:prstClr val="black"/>
              </a:solidFill>
              <a:latin typeface="Calibri"/>
              <a:ea typeface="ＭＳ Ｐゴシック" panose="020B0600070205080204" pitchFamily="50" charset="-128"/>
            </a:endParaRPr>
          </a:p>
          <a:p>
            <a:pPr defTabSz="957700"/>
            <a:r>
              <a:rPr lang="ja-JP" altLang="en-US" sz="1400" dirty="0">
                <a:solidFill>
                  <a:prstClr val="black"/>
                </a:solidFill>
                <a:latin typeface="Calibri"/>
                <a:ea typeface="ＭＳ Ｐゴシック" panose="020B0600070205080204" pitchFamily="50" charset="-128"/>
              </a:rPr>
              <a:t>　</a:t>
            </a:r>
            <a:r>
              <a:rPr lang="ja-JP" altLang="en-US" sz="1400" dirty="0" smtClean="0">
                <a:solidFill>
                  <a:prstClr val="black"/>
                </a:solidFill>
                <a:latin typeface="Calibri"/>
                <a:ea typeface="ＭＳ Ｐゴシック" panose="020B0600070205080204" pitchFamily="50" charset="-128"/>
              </a:rPr>
              <a:t>・分譲・定期借地の契約率</a:t>
            </a:r>
            <a:r>
              <a:rPr lang="ja-JP" altLang="en-US" sz="1400" dirty="0">
                <a:solidFill>
                  <a:prstClr val="black"/>
                </a:solidFill>
                <a:latin typeface="Calibri"/>
                <a:ea typeface="ＭＳ Ｐゴシック" panose="020B0600070205080204" pitchFamily="50" charset="-128"/>
              </a:rPr>
              <a:t>の推移</a:t>
            </a:r>
            <a:endParaRPr lang="en-US" altLang="ja-JP" sz="1400" dirty="0">
              <a:solidFill>
                <a:prstClr val="black"/>
              </a:solidFill>
              <a:latin typeface="Calibri"/>
              <a:ea typeface="ＭＳ Ｐゴシック" panose="020B0600070205080204" pitchFamily="50" charset="-128"/>
            </a:endParaRPr>
          </a:p>
          <a:p>
            <a:pPr defTabSz="957700"/>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　　</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2003</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年に導入した定期借地制度を活用し、大幅に企業立地が促進。　→</a:t>
            </a:r>
            <a:r>
              <a:rPr lang="en-US" altLang="zh-TW"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2018</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年</a:t>
            </a:r>
            <a:r>
              <a:rPr lang="en-US" altLang="ja-JP"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3</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月現在</a:t>
            </a:r>
            <a:r>
              <a:rPr lang="en-US" altLang="zh-TW"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98.4</a:t>
            </a:r>
            <a:r>
              <a:rPr lang="zh-TW"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a:t>
            </a:r>
            <a:r>
              <a:rPr lang="ja-JP" altLang="en-US" sz="1400" dirty="0">
                <a:solidFill>
                  <a:prstClr val="black"/>
                </a:solidFill>
                <a:latin typeface="ＭＳ Ｐ明朝" panose="02020600040205080304" pitchFamily="18" charset="-128"/>
                <a:ea typeface="ＭＳ Ｐ明朝" panose="02020600040205080304" pitchFamily="18" charset="-128"/>
                <a:cs typeface="Meiryo UI" panose="020B0604030504040204" pitchFamily="50" charset="-128"/>
              </a:rPr>
              <a:t>が契約済み。</a:t>
            </a:r>
            <a:endParaRPr lang="ja-JP" altLang="en-US" sz="1400" dirty="0">
              <a:solidFill>
                <a:prstClr val="black"/>
              </a:solidFill>
              <a:latin typeface="Calibri"/>
              <a:ea typeface="ＭＳ Ｐゴシック" panose="020B0600070205080204" pitchFamily="50" charset="-128"/>
            </a:endParaRPr>
          </a:p>
        </p:txBody>
      </p:sp>
      <p:sp>
        <p:nvSpPr>
          <p:cNvPr id="6" name="テキスト ボックス 5"/>
          <p:cNvSpPr txBox="1"/>
          <p:nvPr/>
        </p:nvSpPr>
        <p:spPr>
          <a:xfrm>
            <a:off x="1283373" y="206972"/>
            <a:ext cx="5333511" cy="384721"/>
          </a:xfrm>
          <a:prstGeom prst="rect">
            <a:avLst/>
          </a:prstGeom>
          <a:noFill/>
        </p:spPr>
        <p:txBody>
          <a:bodyPr wrap="none" rtlCol="0">
            <a:spAutoFit/>
          </a:bodyPr>
          <a:lstStyle/>
          <a:p>
            <a:pPr defTabSz="957700"/>
            <a:r>
              <a:rPr lang="ja-JP" altLang="en-US" sz="1900"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rPr>
              <a:t>りんくうタウンの活性化（りんくうタウンの契約状況）</a:t>
            </a:r>
            <a:endParaRPr lang="ja-JP" altLang="en-US" sz="1100" dirty="0">
              <a:solidFill>
                <a:prstClr val="black"/>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1" name="図 10"/>
          <p:cNvPicPr>
            <a:picLocks noChangeAspect="1"/>
          </p:cNvPicPr>
          <p:nvPr/>
        </p:nvPicPr>
        <p:blipFill>
          <a:blip r:embed="rId4"/>
          <a:stretch>
            <a:fillRect/>
          </a:stretch>
        </p:blipFill>
        <p:spPr>
          <a:xfrm>
            <a:off x="1439761" y="4378866"/>
            <a:ext cx="9346421" cy="1638864"/>
          </a:xfrm>
          <a:prstGeom prst="rect">
            <a:avLst/>
          </a:prstGeom>
        </p:spPr>
      </p:pic>
      <p:sp>
        <p:nvSpPr>
          <p:cNvPr id="12" name="テキスト ボックス 11"/>
          <p:cNvSpPr txBox="1"/>
          <p:nvPr/>
        </p:nvSpPr>
        <p:spPr>
          <a:xfrm>
            <a:off x="1566760" y="4147223"/>
            <a:ext cx="1918952" cy="307777"/>
          </a:xfrm>
          <a:prstGeom prst="rect">
            <a:avLst/>
          </a:prstGeom>
          <a:noFill/>
        </p:spPr>
        <p:txBody>
          <a:bodyPr wrap="square" rtlCol="0">
            <a:spAutoFit/>
          </a:bodyPr>
          <a:lstStyle/>
          <a:p>
            <a:pPr defTabSz="957700"/>
            <a:r>
              <a:rPr lang="ja-JP" altLang="en-US" sz="1400" dirty="0">
                <a:solidFill>
                  <a:prstClr val="black"/>
                </a:solidFill>
                <a:latin typeface="Calibri"/>
                <a:ea typeface="ＭＳ Ｐゴシック" panose="020B0600070205080204" pitchFamily="50" charset="-128"/>
              </a:rPr>
              <a:t>・配置図</a:t>
            </a: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72</a:t>
            </a:fld>
            <a:endParaRPr lang="ja-JP" altLang="en-US"/>
          </a:p>
        </p:txBody>
      </p:sp>
      <p:sp>
        <p:nvSpPr>
          <p:cNvPr id="2" name="テキスト ボックス 1"/>
          <p:cNvSpPr txBox="1"/>
          <p:nvPr/>
        </p:nvSpPr>
        <p:spPr>
          <a:xfrm>
            <a:off x="10365269" y="3264346"/>
            <a:ext cx="696685" cy="230832"/>
          </a:xfrm>
          <a:prstGeom prst="rect">
            <a:avLst/>
          </a:prstGeom>
          <a:noFill/>
        </p:spPr>
        <p:txBody>
          <a:bodyPr wrap="square" rtlCol="0">
            <a:spAutoFit/>
          </a:bodyPr>
          <a:lstStyle/>
          <a:p>
            <a:r>
              <a:rPr kumimoji="1" lang="ja-JP" altLang="en-US" sz="900" dirty="0" smtClean="0">
                <a:latin typeface="ＭＳ Ｐ明朝" panose="02020600040205080304" pitchFamily="18" charset="-128"/>
                <a:ea typeface="ＭＳ Ｐ明朝" panose="02020600040205080304" pitchFamily="18" charset="-128"/>
              </a:rPr>
              <a:t>年度</a:t>
            </a:r>
            <a:endParaRPr kumimoji="1" lang="ja-JP" altLang="en-US" sz="9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2823344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405108" y="5135829"/>
            <a:ext cx="5986791" cy="1579001"/>
          </a:xfrm>
          <a:prstGeom prst="rect">
            <a:avLst/>
          </a:prstGeom>
        </p:spPr>
      </p:pic>
      <p:pic>
        <p:nvPicPr>
          <p:cNvPr id="16" name="図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619" y="1725584"/>
            <a:ext cx="9415455" cy="332657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283372" y="206971"/>
            <a:ext cx="7757252"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cs typeface="メイリオ" panose="020B0604030504040204" pitchFamily="50" charset="-128"/>
              </a:rPr>
              <a:t>りんくうタウンの活性化（公園予定地の暫定利用、りんくうタウン駅の利用状況）</a:t>
            </a:r>
            <a:endParaRPr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2" name="スライド番号プレースホルダ 21"/>
          <p:cNvSpPr>
            <a:spLocks noGrp="1"/>
          </p:cNvSpPr>
          <p:nvPr>
            <p:ph type="sldNum" sz="quarter" idx="12"/>
          </p:nvPr>
        </p:nvSpPr>
        <p:spPr/>
        <p:txBody>
          <a:bodyPr/>
          <a:lstStyle/>
          <a:p>
            <a:fld id="{37EF5067-3AB7-4642-9103-42CBD40CC6D9}" type="slidenum">
              <a:rPr kumimoji="1" lang="ja-JP" altLang="en-US" smtClean="0"/>
              <a:pPr/>
              <a:t>73</a:t>
            </a:fld>
            <a:endParaRPr kumimoji="1" lang="ja-JP" altLang="en-US" dirty="0"/>
          </a:p>
        </p:txBody>
      </p:sp>
      <p:sp>
        <p:nvSpPr>
          <p:cNvPr id="28" name="線吹き出し 1 (枠付き) 27"/>
          <p:cNvSpPr/>
          <p:nvPr/>
        </p:nvSpPr>
        <p:spPr>
          <a:xfrm>
            <a:off x="3976878" y="4609690"/>
            <a:ext cx="2367461" cy="387852"/>
          </a:xfrm>
          <a:prstGeom prst="borderCallout1">
            <a:avLst>
              <a:gd name="adj1" fmla="val 2424"/>
              <a:gd name="adj2" fmla="val 73898"/>
              <a:gd name="adj3" fmla="val -300877"/>
              <a:gd name="adj4" fmla="val 99952"/>
            </a:avLst>
          </a:prstGeom>
          <a:solidFill>
            <a:schemeClr val="bg1"/>
          </a:solidFill>
          <a:ln w="9525" cap="flat" cmpd="sng" algn="ctr">
            <a:solidFill>
              <a:srgbClr val="000000"/>
            </a:solidFill>
            <a:prstDash val="sysDot"/>
            <a:tailEnd type="triangle"/>
          </a:ln>
          <a:effectLst/>
        </p:spPr>
        <p:txBody>
          <a:bodyPr rot="0" spcFirstLastPara="0" vert="horz" wrap="square" lIns="36000" tIns="0" rIns="36000" bIns="0" numCol="1" spcCol="0" rtlCol="0" fromWordArt="0" anchor="ctr" anchorCtr="0" forceAA="0" compatLnSpc="1">
            <a:prstTxWarp prst="textNoShape">
              <a:avLst/>
            </a:prstTxWarp>
            <a:noAutofit/>
          </a:bodyPr>
          <a:lstStyle/>
          <a:p>
            <a:r>
              <a:rPr lang="ja-JP" altLang="en-US" sz="1200" dirty="0">
                <a:latin typeface="ＭＳ ゴシック"/>
                <a:ea typeface="ＭＳ ゴシック"/>
                <a:cs typeface="Meiryo UI"/>
              </a:rPr>
              <a:t>りんくうタウン駅（</a:t>
            </a:r>
            <a:r>
              <a:rPr lang="en-US" altLang="ja-JP" sz="1200" dirty="0">
                <a:latin typeface="ＭＳ ゴシック"/>
                <a:ea typeface="ＭＳ ゴシック"/>
                <a:cs typeface="Meiryo UI"/>
              </a:rPr>
              <a:t>JR</a:t>
            </a:r>
            <a:r>
              <a:rPr lang="ja-JP" altLang="en-US" sz="1200" dirty="0">
                <a:latin typeface="ＭＳ ゴシック"/>
                <a:ea typeface="ＭＳ ゴシック"/>
                <a:cs typeface="Meiryo UI"/>
              </a:rPr>
              <a:t>・南海）</a:t>
            </a:r>
            <a:endParaRPr lang="ja-JP" altLang="en-US" sz="1200" dirty="0">
              <a:latin typeface="ＭＳ ゴシック"/>
              <a:cs typeface="Times New Roman"/>
            </a:endParaRPr>
          </a:p>
        </p:txBody>
      </p:sp>
      <p:sp>
        <p:nvSpPr>
          <p:cNvPr id="2" name="正方形/長方形 1"/>
          <p:cNvSpPr>
            <a:spLocks noChangeAspect="1"/>
          </p:cNvSpPr>
          <p:nvPr/>
        </p:nvSpPr>
        <p:spPr>
          <a:xfrm>
            <a:off x="4569667" y="2698956"/>
            <a:ext cx="885289" cy="654288"/>
          </a:xfrm>
          <a:custGeom>
            <a:avLst/>
            <a:gdLst>
              <a:gd name="connsiteX0" fmla="*/ 0 w 876300"/>
              <a:gd name="connsiteY0" fmla="*/ 0 h 652462"/>
              <a:gd name="connsiteX1" fmla="*/ 876300 w 876300"/>
              <a:gd name="connsiteY1" fmla="*/ 0 h 652462"/>
              <a:gd name="connsiteX2" fmla="*/ 876300 w 876300"/>
              <a:gd name="connsiteY2" fmla="*/ 652462 h 652462"/>
              <a:gd name="connsiteX3" fmla="*/ 0 w 876300"/>
              <a:gd name="connsiteY3" fmla="*/ 652462 h 652462"/>
              <a:gd name="connsiteX4" fmla="*/ 0 w 876300"/>
              <a:gd name="connsiteY4" fmla="*/ 0 h 652462"/>
              <a:gd name="connsiteX0" fmla="*/ 338138 w 876300"/>
              <a:gd name="connsiteY0" fmla="*/ 261938 h 652462"/>
              <a:gd name="connsiteX1" fmla="*/ 876300 w 876300"/>
              <a:gd name="connsiteY1" fmla="*/ 0 h 652462"/>
              <a:gd name="connsiteX2" fmla="*/ 876300 w 876300"/>
              <a:gd name="connsiteY2" fmla="*/ 652462 h 652462"/>
              <a:gd name="connsiteX3" fmla="*/ 0 w 876300"/>
              <a:gd name="connsiteY3" fmla="*/ 652462 h 652462"/>
              <a:gd name="connsiteX4" fmla="*/ 338138 w 876300"/>
              <a:gd name="connsiteY4"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4319 h 652462"/>
              <a:gd name="connsiteX0" fmla="*/ 343025 w 881187"/>
              <a:gd name="connsiteY0" fmla="*/ 264319 h 652462"/>
              <a:gd name="connsiteX1" fmla="*/ 647392 w 881187"/>
              <a:gd name="connsiteY1" fmla="*/ 8286 h 652462"/>
              <a:gd name="connsiteX2" fmla="*/ 881187 w 881187"/>
              <a:gd name="connsiteY2" fmla="*/ 0 h 652462"/>
              <a:gd name="connsiteX3" fmla="*/ 881187 w 881187"/>
              <a:gd name="connsiteY3" fmla="*/ 652462 h 652462"/>
              <a:gd name="connsiteX4" fmla="*/ 4887 w 881187"/>
              <a:gd name="connsiteY4" fmla="*/ 652462 h 652462"/>
              <a:gd name="connsiteX5" fmla="*/ 6836 w 881187"/>
              <a:gd name="connsiteY5" fmla="*/ 548830 h 652462"/>
              <a:gd name="connsiteX6" fmla="*/ 343025 w 881187"/>
              <a:gd name="connsiteY6"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1949 w 876300"/>
              <a:gd name="connsiteY5" fmla="*/ 548830 h 652462"/>
              <a:gd name="connsiteX6" fmla="*/ 338138 w 876300"/>
              <a:gd name="connsiteY6"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1949 w 876300"/>
              <a:gd name="connsiteY5" fmla="*/ 548830 h 652462"/>
              <a:gd name="connsiteX6" fmla="*/ 338138 w 876300"/>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876598 w 876598"/>
              <a:gd name="connsiteY3" fmla="*/ 652462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68569"/>
              <a:gd name="connsiteX1" fmla="*/ 642803 w 876598"/>
              <a:gd name="connsiteY1" fmla="*/ 8286 h 668569"/>
              <a:gd name="connsiteX2" fmla="*/ 876598 w 876598"/>
              <a:gd name="connsiteY2" fmla="*/ 0 h 668569"/>
              <a:gd name="connsiteX3" fmla="*/ 712292 w 876598"/>
              <a:gd name="connsiteY3" fmla="*/ 497681 h 668569"/>
              <a:gd name="connsiteX4" fmla="*/ 385628 w 876598"/>
              <a:gd name="connsiteY4" fmla="*/ 496442 h 668569"/>
              <a:gd name="connsiteX5" fmla="*/ 383247 w 876598"/>
              <a:gd name="connsiteY5" fmla="*/ 658367 h 668569"/>
              <a:gd name="connsiteX6" fmla="*/ 298 w 876598"/>
              <a:gd name="connsiteY6" fmla="*/ 652462 h 668569"/>
              <a:gd name="connsiteX7" fmla="*/ 2247 w 876598"/>
              <a:gd name="connsiteY7" fmla="*/ 548830 h 668569"/>
              <a:gd name="connsiteX8" fmla="*/ 338436 w 876598"/>
              <a:gd name="connsiteY8" fmla="*/ 264319 h 668569"/>
              <a:gd name="connsiteX0" fmla="*/ 338436 w 876598"/>
              <a:gd name="connsiteY0" fmla="*/ 264319 h 658367"/>
              <a:gd name="connsiteX1" fmla="*/ 642803 w 876598"/>
              <a:gd name="connsiteY1" fmla="*/ 8286 h 658367"/>
              <a:gd name="connsiteX2" fmla="*/ 876598 w 876598"/>
              <a:gd name="connsiteY2" fmla="*/ 0 h 658367"/>
              <a:gd name="connsiteX3" fmla="*/ 712292 w 876598"/>
              <a:gd name="connsiteY3" fmla="*/ 497681 h 658367"/>
              <a:gd name="connsiteX4" fmla="*/ 385628 w 876598"/>
              <a:gd name="connsiteY4" fmla="*/ 496442 h 658367"/>
              <a:gd name="connsiteX5" fmla="*/ 383247 w 876598"/>
              <a:gd name="connsiteY5" fmla="*/ 658367 h 658367"/>
              <a:gd name="connsiteX6" fmla="*/ 298 w 876598"/>
              <a:gd name="connsiteY6" fmla="*/ 652462 h 658367"/>
              <a:gd name="connsiteX7" fmla="*/ 2247 w 876598"/>
              <a:gd name="connsiteY7" fmla="*/ 548830 h 658367"/>
              <a:gd name="connsiteX8" fmla="*/ 338436 w 876598"/>
              <a:gd name="connsiteY8" fmla="*/ 264319 h 658367"/>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83247 w 876598"/>
              <a:gd name="connsiteY5" fmla="*/ 658367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83247 w 876598"/>
              <a:gd name="connsiteY5" fmla="*/ 658367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5210 w 876598"/>
              <a:gd name="connsiteY3" fmla="*/ 65435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1836"/>
              <a:gd name="connsiteY0" fmla="*/ 259557 h 654844"/>
              <a:gd name="connsiteX1" fmla="*/ 642803 w 871836"/>
              <a:gd name="connsiteY1" fmla="*/ 3524 h 654844"/>
              <a:gd name="connsiteX2" fmla="*/ 871836 w 871836"/>
              <a:gd name="connsiteY2" fmla="*/ 0 h 654844"/>
              <a:gd name="connsiteX3" fmla="*/ 838067 w 871836"/>
              <a:gd name="connsiteY3" fmla="*/ 48766 h 654844"/>
              <a:gd name="connsiteX4" fmla="*/ 840447 w 871836"/>
              <a:gd name="connsiteY4" fmla="*/ 258317 h 654844"/>
              <a:gd name="connsiteX5" fmla="*/ 712292 w 871836"/>
              <a:gd name="connsiteY5" fmla="*/ 492919 h 654844"/>
              <a:gd name="connsiteX6" fmla="*/ 385628 w 871836"/>
              <a:gd name="connsiteY6" fmla="*/ 491680 h 654844"/>
              <a:gd name="connsiteX7" fmla="*/ 390391 w 871836"/>
              <a:gd name="connsiteY7" fmla="*/ 651224 h 654844"/>
              <a:gd name="connsiteX8" fmla="*/ 298 w 871836"/>
              <a:gd name="connsiteY8" fmla="*/ 654844 h 654844"/>
              <a:gd name="connsiteX9" fmla="*/ 2247 w 871836"/>
              <a:gd name="connsiteY9" fmla="*/ 544068 h 654844"/>
              <a:gd name="connsiteX10" fmla="*/ 338436 w 871836"/>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5351"/>
              <a:gd name="connsiteY0" fmla="*/ 267491 h 662778"/>
              <a:gd name="connsiteX1" fmla="*/ 642803 w 885351"/>
              <a:gd name="connsiteY1" fmla="*/ 11458 h 662778"/>
              <a:gd name="connsiteX2" fmla="*/ 881361 w 885351"/>
              <a:gd name="connsiteY2" fmla="*/ 7934 h 662778"/>
              <a:gd name="connsiteX3" fmla="*/ 838067 w 885351"/>
              <a:gd name="connsiteY3" fmla="*/ 56700 h 662778"/>
              <a:gd name="connsiteX4" fmla="*/ 840447 w 885351"/>
              <a:gd name="connsiteY4" fmla="*/ 266251 h 662778"/>
              <a:gd name="connsiteX5" fmla="*/ 733291 w 885351"/>
              <a:gd name="connsiteY5" fmla="*/ 349595 h 662778"/>
              <a:gd name="connsiteX6" fmla="*/ 712292 w 885351"/>
              <a:gd name="connsiteY6" fmla="*/ 500853 h 662778"/>
              <a:gd name="connsiteX7" fmla="*/ 385628 w 885351"/>
              <a:gd name="connsiteY7" fmla="*/ 499614 h 662778"/>
              <a:gd name="connsiteX8" fmla="*/ 390391 w 885351"/>
              <a:gd name="connsiteY8" fmla="*/ 659158 h 662778"/>
              <a:gd name="connsiteX9" fmla="*/ 298 w 885351"/>
              <a:gd name="connsiteY9" fmla="*/ 662778 h 662778"/>
              <a:gd name="connsiteX10" fmla="*/ 2247 w 885351"/>
              <a:gd name="connsiteY10" fmla="*/ 552002 h 662778"/>
              <a:gd name="connsiteX11" fmla="*/ 338436 w 885351"/>
              <a:gd name="connsiteY11" fmla="*/ 267491 h 662778"/>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0431 w 881361"/>
              <a:gd name="connsiteY1" fmla="*/ 10636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338436 w 878989"/>
              <a:gd name="connsiteY0" fmla="*/ 249078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11" fmla="*/ 338436 w 878989"/>
              <a:gd name="connsiteY11" fmla="*/ 249078 h 644365"/>
              <a:gd name="connsiteX0" fmla="*/ 2247 w 878989"/>
              <a:gd name="connsiteY0" fmla="*/ 533589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0" fmla="*/ 2247 w 878989"/>
              <a:gd name="connsiteY0" fmla="*/ 533589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0" fmla="*/ 2247 w 878989"/>
              <a:gd name="connsiteY0" fmla="*/ 533589 h 644365"/>
              <a:gd name="connsiteX1" fmla="*/ 640431 w 878989"/>
              <a:gd name="connsiteY1" fmla="*/ 157 h 644365"/>
              <a:gd name="connsiteX2" fmla="*/ 878989 w 878989"/>
              <a:gd name="connsiteY2" fmla="*/ 1376 h 644365"/>
              <a:gd name="connsiteX3" fmla="*/ 838067 w 878989"/>
              <a:gd name="connsiteY3" fmla="*/ 38287 h 644365"/>
              <a:gd name="connsiteX4" fmla="*/ 840447 w 878989"/>
              <a:gd name="connsiteY4" fmla="*/ 247838 h 644365"/>
              <a:gd name="connsiteX5" fmla="*/ 733291 w 878989"/>
              <a:gd name="connsiteY5" fmla="*/ 331182 h 644365"/>
              <a:gd name="connsiteX6" fmla="*/ 712292 w 878989"/>
              <a:gd name="connsiteY6" fmla="*/ 482440 h 644365"/>
              <a:gd name="connsiteX7" fmla="*/ 385628 w 878989"/>
              <a:gd name="connsiteY7" fmla="*/ 481201 h 644365"/>
              <a:gd name="connsiteX8" fmla="*/ 390391 w 878989"/>
              <a:gd name="connsiteY8" fmla="*/ 640745 h 644365"/>
              <a:gd name="connsiteX9" fmla="*/ 298 w 878989"/>
              <a:gd name="connsiteY9" fmla="*/ 644365 h 644365"/>
              <a:gd name="connsiteX10" fmla="*/ 2247 w 878989"/>
              <a:gd name="connsiteY10" fmla="*/ 533589 h 644365"/>
              <a:gd name="connsiteX0" fmla="*/ 30423 w 878713"/>
              <a:gd name="connsiteY0" fmla="*/ 552557 h 644365"/>
              <a:gd name="connsiteX1" fmla="*/ 640155 w 878713"/>
              <a:gd name="connsiteY1" fmla="*/ 157 h 644365"/>
              <a:gd name="connsiteX2" fmla="*/ 878713 w 878713"/>
              <a:gd name="connsiteY2" fmla="*/ 1376 h 644365"/>
              <a:gd name="connsiteX3" fmla="*/ 837791 w 878713"/>
              <a:gd name="connsiteY3" fmla="*/ 38287 h 644365"/>
              <a:gd name="connsiteX4" fmla="*/ 840171 w 878713"/>
              <a:gd name="connsiteY4" fmla="*/ 247838 h 644365"/>
              <a:gd name="connsiteX5" fmla="*/ 733015 w 878713"/>
              <a:gd name="connsiteY5" fmla="*/ 331182 h 644365"/>
              <a:gd name="connsiteX6" fmla="*/ 712016 w 878713"/>
              <a:gd name="connsiteY6" fmla="*/ 482440 h 644365"/>
              <a:gd name="connsiteX7" fmla="*/ 385352 w 878713"/>
              <a:gd name="connsiteY7" fmla="*/ 481201 h 644365"/>
              <a:gd name="connsiteX8" fmla="*/ 390115 w 878713"/>
              <a:gd name="connsiteY8" fmla="*/ 640745 h 644365"/>
              <a:gd name="connsiteX9" fmla="*/ 22 w 878713"/>
              <a:gd name="connsiteY9" fmla="*/ 644365 h 644365"/>
              <a:gd name="connsiteX10" fmla="*/ 30423 w 878713"/>
              <a:gd name="connsiteY10" fmla="*/ 552557 h 644365"/>
              <a:gd name="connsiteX0" fmla="*/ 359 w 881843"/>
              <a:gd name="connsiteY0" fmla="*/ 543073 h 644365"/>
              <a:gd name="connsiteX1" fmla="*/ 643285 w 881843"/>
              <a:gd name="connsiteY1" fmla="*/ 157 h 644365"/>
              <a:gd name="connsiteX2" fmla="*/ 881843 w 881843"/>
              <a:gd name="connsiteY2" fmla="*/ 1376 h 644365"/>
              <a:gd name="connsiteX3" fmla="*/ 840921 w 881843"/>
              <a:gd name="connsiteY3" fmla="*/ 38287 h 644365"/>
              <a:gd name="connsiteX4" fmla="*/ 843301 w 881843"/>
              <a:gd name="connsiteY4" fmla="*/ 247838 h 644365"/>
              <a:gd name="connsiteX5" fmla="*/ 736145 w 881843"/>
              <a:gd name="connsiteY5" fmla="*/ 331182 h 644365"/>
              <a:gd name="connsiteX6" fmla="*/ 715146 w 881843"/>
              <a:gd name="connsiteY6" fmla="*/ 482440 h 644365"/>
              <a:gd name="connsiteX7" fmla="*/ 388482 w 881843"/>
              <a:gd name="connsiteY7" fmla="*/ 481201 h 644365"/>
              <a:gd name="connsiteX8" fmla="*/ 393245 w 881843"/>
              <a:gd name="connsiteY8" fmla="*/ 640745 h 644365"/>
              <a:gd name="connsiteX9" fmla="*/ 3152 w 881843"/>
              <a:gd name="connsiteY9" fmla="*/ 644365 h 644365"/>
              <a:gd name="connsiteX10" fmla="*/ 359 w 881843"/>
              <a:gd name="connsiteY10" fmla="*/ 543073 h 644365"/>
              <a:gd name="connsiteX0" fmla="*/ 359 w 881843"/>
              <a:gd name="connsiteY0" fmla="*/ 543073 h 644365"/>
              <a:gd name="connsiteX1" fmla="*/ 643285 w 881843"/>
              <a:gd name="connsiteY1" fmla="*/ 157 h 644365"/>
              <a:gd name="connsiteX2" fmla="*/ 881843 w 881843"/>
              <a:gd name="connsiteY2" fmla="*/ 1376 h 644365"/>
              <a:gd name="connsiteX3" fmla="*/ 840921 w 881843"/>
              <a:gd name="connsiteY3" fmla="*/ 38287 h 644365"/>
              <a:gd name="connsiteX4" fmla="*/ 843301 w 881843"/>
              <a:gd name="connsiteY4" fmla="*/ 247838 h 644365"/>
              <a:gd name="connsiteX5" fmla="*/ 736145 w 881843"/>
              <a:gd name="connsiteY5" fmla="*/ 331182 h 644365"/>
              <a:gd name="connsiteX6" fmla="*/ 715146 w 881843"/>
              <a:gd name="connsiteY6" fmla="*/ 482440 h 644365"/>
              <a:gd name="connsiteX7" fmla="*/ 388482 w 881843"/>
              <a:gd name="connsiteY7" fmla="*/ 481201 h 644365"/>
              <a:gd name="connsiteX8" fmla="*/ 393245 w 881843"/>
              <a:gd name="connsiteY8" fmla="*/ 640745 h 644365"/>
              <a:gd name="connsiteX9" fmla="*/ 3152 w 881843"/>
              <a:gd name="connsiteY9" fmla="*/ 644365 h 644365"/>
              <a:gd name="connsiteX10" fmla="*/ 359 w 881843"/>
              <a:gd name="connsiteY10" fmla="*/ 543073 h 644365"/>
              <a:gd name="connsiteX0" fmla="*/ 0 w 881484"/>
              <a:gd name="connsiteY0" fmla="*/ 543073 h 644365"/>
              <a:gd name="connsiteX1" fmla="*/ 642926 w 881484"/>
              <a:gd name="connsiteY1" fmla="*/ 157 h 644365"/>
              <a:gd name="connsiteX2" fmla="*/ 881484 w 881484"/>
              <a:gd name="connsiteY2" fmla="*/ 1376 h 644365"/>
              <a:gd name="connsiteX3" fmla="*/ 840562 w 881484"/>
              <a:gd name="connsiteY3" fmla="*/ 38287 h 644365"/>
              <a:gd name="connsiteX4" fmla="*/ 842942 w 881484"/>
              <a:gd name="connsiteY4" fmla="*/ 247838 h 644365"/>
              <a:gd name="connsiteX5" fmla="*/ 735786 w 881484"/>
              <a:gd name="connsiteY5" fmla="*/ 331182 h 644365"/>
              <a:gd name="connsiteX6" fmla="*/ 714787 w 881484"/>
              <a:gd name="connsiteY6" fmla="*/ 482440 h 644365"/>
              <a:gd name="connsiteX7" fmla="*/ 388123 w 881484"/>
              <a:gd name="connsiteY7" fmla="*/ 481201 h 644365"/>
              <a:gd name="connsiteX8" fmla="*/ 392886 w 881484"/>
              <a:gd name="connsiteY8" fmla="*/ 640745 h 644365"/>
              <a:gd name="connsiteX9" fmla="*/ 2793 w 881484"/>
              <a:gd name="connsiteY9" fmla="*/ 644365 h 644365"/>
              <a:gd name="connsiteX10" fmla="*/ 0 w 881484"/>
              <a:gd name="connsiteY10" fmla="*/ 543073 h 644365"/>
              <a:gd name="connsiteX0" fmla="*/ 0 w 881484"/>
              <a:gd name="connsiteY0" fmla="*/ 543073 h 640745"/>
              <a:gd name="connsiteX1" fmla="*/ 642926 w 881484"/>
              <a:gd name="connsiteY1" fmla="*/ 157 h 640745"/>
              <a:gd name="connsiteX2" fmla="*/ 881484 w 881484"/>
              <a:gd name="connsiteY2" fmla="*/ 1376 h 640745"/>
              <a:gd name="connsiteX3" fmla="*/ 840562 w 881484"/>
              <a:gd name="connsiteY3" fmla="*/ 38287 h 640745"/>
              <a:gd name="connsiteX4" fmla="*/ 842942 w 881484"/>
              <a:gd name="connsiteY4" fmla="*/ 247838 h 640745"/>
              <a:gd name="connsiteX5" fmla="*/ 735786 w 881484"/>
              <a:gd name="connsiteY5" fmla="*/ 331182 h 640745"/>
              <a:gd name="connsiteX6" fmla="*/ 714787 w 881484"/>
              <a:gd name="connsiteY6" fmla="*/ 482440 h 640745"/>
              <a:gd name="connsiteX7" fmla="*/ 388123 w 881484"/>
              <a:gd name="connsiteY7" fmla="*/ 481201 h 640745"/>
              <a:gd name="connsiteX8" fmla="*/ 392886 w 881484"/>
              <a:gd name="connsiteY8" fmla="*/ 640745 h 640745"/>
              <a:gd name="connsiteX9" fmla="*/ 83408 w 881484"/>
              <a:gd name="connsiteY9" fmla="*/ 611170 h 640745"/>
              <a:gd name="connsiteX10" fmla="*/ 0 w 881484"/>
              <a:gd name="connsiteY10" fmla="*/ 543073 h 640745"/>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392886 w 881484"/>
              <a:gd name="connsiteY8" fmla="*/ 640745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276706 w 881484"/>
              <a:gd name="connsiteY8" fmla="*/ 562502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4787 w 881484"/>
              <a:gd name="connsiteY6" fmla="*/ 482440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636543 w 881484"/>
              <a:gd name="connsiteY6" fmla="*/ 444504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31182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6302 w 881484"/>
              <a:gd name="connsiteY5" fmla="*/ 321698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640945 w 881484"/>
              <a:gd name="connsiteY5" fmla="*/ 297987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1044 w 881484"/>
              <a:gd name="connsiteY5" fmla="*/ 331182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1044 w 881484"/>
              <a:gd name="connsiteY5" fmla="*/ 331182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1044 w 881484"/>
              <a:gd name="connsiteY5" fmla="*/ 331182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19190 w 881484"/>
              <a:gd name="connsiteY5" fmla="*/ 350150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19190 w 881484"/>
              <a:gd name="connsiteY5" fmla="*/ 350150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19190 w 881484"/>
              <a:gd name="connsiteY5" fmla="*/ 350150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1560 w 881484"/>
              <a:gd name="connsiteY5" fmla="*/ 352521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8674 w 881484"/>
              <a:gd name="connsiteY5" fmla="*/ 345409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8674 w 881484"/>
              <a:gd name="connsiteY5" fmla="*/ 345409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8674 w 881484"/>
              <a:gd name="connsiteY5" fmla="*/ 345409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19328 h 651477"/>
              <a:gd name="connsiteX6" fmla="*/ 710045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1932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5786 w 881484"/>
              <a:gd name="connsiteY5" fmla="*/ 31932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3931 w 881484"/>
              <a:gd name="connsiteY5" fmla="*/ 314586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23931 w 881484"/>
              <a:gd name="connsiteY5" fmla="*/ 314586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8157 w 881484"/>
              <a:gd name="connsiteY5" fmla="*/ 29798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8157 w 881484"/>
              <a:gd name="connsiteY5" fmla="*/ 29798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 name="connsiteX0" fmla="*/ 0 w 881484"/>
              <a:gd name="connsiteY0" fmla="*/ 543073 h 651477"/>
              <a:gd name="connsiteX1" fmla="*/ 642926 w 881484"/>
              <a:gd name="connsiteY1" fmla="*/ 157 h 651477"/>
              <a:gd name="connsiteX2" fmla="*/ 881484 w 881484"/>
              <a:gd name="connsiteY2" fmla="*/ 1376 h 651477"/>
              <a:gd name="connsiteX3" fmla="*/ 840562 w 881484"/>
              <a:gd name="connsiteY3" fmla="*/ 38287 h 651477"/>
              <a:gd name="connsiteX4" fmla="*/ 842942 w 881484"/>
              <a:gd name="connsiteY4" fmla="*/ 247838 h 651477"/>
              <a:gd name="connsiteX5" fmla="*/ 738157 w 881484"/>
              <a:gd name="connsiteY5" fmla="*/ 297988 h 651477"/>
              <a:gd name="connsiteX6" fmla="*/ 721901 w 881484"/>
              <a:gd name="connsiteY6" fmla="*/ 487183 h 651477"/>
              <a:gd name="connsiteX7" fmla="*/ 388123 w 881484"/>
              <a:gd name="connsiteY7" fmla="*/ 481201 h 651477"/>
              <a:gd name="connsiteX8" fmla="*/ 381030 w 881484"/>
              <a:gd name="connsiteY8" fmla="*/ 647859 h 651477"/>
              <a:gd name="connsiteX9" fmla="*/ 422 w 881484"/>
              <a:gd name="connsiteY9" fmla="*/ 651477 h 651477"/>
              <a:gd name="connsiteX10" fmla="*/ 0 w 881484"/>
              <a:gd name="connsiteY10" fmla="*/ 543073 h 65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1484" h="651477">
                <a:moveTo>
                  <a:pt x="0" y="543073"/>
                </a:moveTo>
                <a:cubicBezTo>
                  <a:pt x="56898" y="490239"/>
                  <a:pt x="610611" y="27214"/>
                  <a:pt x="642926" y="157"/>
                </a:cubicBezTo>
                <a:cubicBezTo>
                  <a:pt x="722445" y="-1018"/>
                  <a:pt x="839901" y="4922"/>
                  <a:pt x="881484" y="1376"/>
                </a:cubicBezTo>
                <a:cubicBezTo>
                  <a:pt x="863550" y="23566"/>
                  <a:pt x="856104" y="25620"/>
                  <a:pt x="840562" y="38287"/>
                </a:cubicBezTo>
                <a:cubicBezTo>
                  <a:pt x="839697" y="98404"/>
                  <a:pt x="842869" y="169846"/>
                  <a:pt x="842942" y="247838"/>
                </a:cubicBezTo>
                <a:cubicBezTo>
                  <a:pt x="819750" y="258208"/>
                  <a:pt x="771369" y="268373"/>
                  <a:pt x="738157" y="297988"/>
                </a:cubicBezTo>
                <a:cubicBezTo>
                  <a:pt x="712055" y="346573"/>
                  <a:pt x="719520" y="430827"/>
                  <a:pt x="721901" y="487183"/>
                </a:cubicBezTo>
                <a:cubicBezTo>
                  <a:pt x="632135" y="484596"/>
                  <a:pt x="509170" y="483979"/>
                  <a:pt x="388123" y="481201"/>
                </a:cubicBezTo>
                <a:cubicBezTo>
                  <a:pt x="388845" y="554020"/>
                  <a:pt x="378576" y="609949"/>
                  <a:pt x="381030" y="647859"/>
                </a:cubicBezTo>
                <a:lnTo>
                  <a:pt x="422" y="651477"/>
                </a:lnTo>
                <a:cubicBezTo>
                  <a:pt x="-515" y="635911"/>
                  <a:pt x="3299" y="549175"/>
                  <a:pt x="0" y="543073"/>
                </a:cubicBezTo>
                <a:close/>
              </a:path>
            </a:pathLst>
          </a:custGeom>
          <a:noFill/>
          <a:ln w="57150">
            <a:solidFill>
              <a:srgbClr val="D7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32" name="正方形/長方形 1"/>
          <p:cNvSpPr>
            <a:spLocks noChangeAspect="1"/>
          </p:cNvSpPr>
          <p:nvPr/>
        </p:nvSpPr>
        <p:spPr>
          <a:xfrm rot="5400000">
            <a:off x="6509975" y="1790673"/>
            <a:ext cx="1170763" cy="1399465"/>
          </a:xfrm>
          <a:custGeom>
            <a:avLst/>
            <a:gdLst>
              <a:gd name="connsiteX0" fmla="*/ 0 w 876300"/>
              <a:gd name="connsiteY0" fmla="*/ 0 h 652462"/>
              <a:gd name="connsiteX1" fmla="*/ 876300 w 876300"/>
              <a:gd name="connsiteY1" fmla="*/ 0 h 652462"/>
              <a:gd name="connsiteX2" fmla="*/ 876300 w 876300"/>
              <a:gd name="connsiteY2" fmla="*/ 652462 h 652462"/>
              <a:gd name="connsiteX3" fmla="*/ 0 w 876300"/>
              <a:gd name="connsiteY3" fmla="*/ 652462 h 652462"/>
              <a:gd name="connsiteX4" fmla="*/ 0 w 876300"/>
              <a:gd name="connsiteY4" fmla="*/ 0 h 652462"/>
              <a:gd name="connsiteX0" fmla="*/ 338138 w 876300"/>
              <a:gd name="connsiteY0" fmla="*/ 261938 h 652462"/>
              <a:gd name="connsiteX1" fmla="*/ 876300 w 876300"/>
              <a:gd name="connsiteY1" fmla="*/ 0 h 652462"/>
              <a:gd name="connsiteX2" fmla="*/ 876300 w 876300"/>
              <a:gd name="connsiteY2" fmla="*/ 652462 h 652462"/>
              <a:gd name="connsiteX3" fmla="*/ 0 w 876300"/>
              <a:gd name="connsiteY3" fmla="*/ 652462 h 652462"/>
              <a:gd name="connsiteX4" fmla="*/ 338138 w 876300"/>
              <a:gd name="connsiteY4"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9649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1938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1938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338138 w 876300"/>
              <a:gd name="connsiteY5" fmla="*/ 264319 h 652462"/>
              <a:gd name="connsiteX0" fmla="*/ 343025 w 881187"/>
              <a:gd name="connsiteY0" fmla="*/ 264319 h 652462"/>
              <a:gd name="connsiteX1" fmla="*/ 647392 w 881187"/>
              <a:gd name="connsiteY1" fmla="*/ 8286 h 652462"/>
              <a:gd name="connsiteX2" fmla="*/ 881187 w 881187"/>
              <a:gd name="connsiteY2" fmla="*/ 0 h 652462"/>
              <a:gd name="connsiteX3" fmla="*/ 881187 w 881187"/>
              <a:gd name="connsiteY3" fmla="*/ 652462 h 652462"/>
              <a:gd name="connsiteX4" fmla="*/ 4887 w 881187"/>
              <a:gd name="connsiteY4" fmla="*/ 652462 h 652462"/>
              <a:gd name="connsiteX5" fmla="*/ 6836 w 881187"/>
              <a:gd name="connsiteY5" fmla="*/ 548830 h 652462"/>
              <a:gd name="connsiteX6" fmla="*/ 343025 w 881187"/>
              <a:gd name="connsiteY6"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1949 w 876300"/>
              <a:gd name="connsiteY5" fmla="*/ 548830 h 652462"/>
              <a:gd name="connsiteX6" fmla="*/ 338138 w 876300"/>
              <a:gd name="connsiteY6" fmla="*/ 264319 h 652462"/>
              <a:gd name="connsiteX0" fmla="*/ 338138 w 876300"/>
              <a:gd name="connsiteY0" fmla="*/ 264319 h 652462"/>
              <a:gd name="connsiteX1" fmla="*/ 642505 w 876300"/>
              <a:gd name="connsiteY1" fmla="*/ 8286 h 652462"/>
              <a:gd name="connsiteX2" fmla="*/ 876300 w 876300"/>
              <a:gd name="connsiteY2" fmla="*/ 0 h 652462"/>
              <a:gd name="connsiteX3" fmla="*/ 876300 w 876300"/>
              <a:gd name="connsiteY3" fmla="*/ 652462 h 652462"/>
              <a:gd name="connsiteX4" fmla="*/ 0 w 876300"/>
              <a:gd name="connsiteY4" fmla="*/ 652462 h 652462"/>
              <a:gd name="connsiteX5" fmla="*/ 1949 w 876300"/>
              <a:gd name="connsiteY5" fmla="*/ 548830 h 652462"/>
              <a:gd name="connsiteX6" fmla="*/ 338138 w 876300"/>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876598 w 876598"/>
              <a:gd name="connsiteY3" fmla="*/ 652462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298 w 876598"/>
              <a:gd name="connsiteY4" fmla="*/ 652462 h 652462"/>
              <a:gd name="connsiteX5" fmla="*/ 2247 w 876598"/>
              <a:gd name="connsiteY5" fmla="*/ 548830 h 652462"/>
              <a:gd name="connsiteX6" fmla="*/ 338436 w 876598"/>
              <a:gd name="connsiteY6"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52462"/>
              <a:gd name="connsiteX1" fmla="*/ 642803 w 876598"/>
              <a:gd name="connsiteY1" fmla="*/ 8286 h 652462"/>
              <a:gd name="connsiteX2" fmla="*/ 876598 w 876598"/>
              <a:gd name="connsiteY2" fmla="*/ 0 h 652462"/>
              <a:gd name="connsiteX3" fmla="*/ 712292 w 876598"/>
              <a:gd name="connsiteY3" fmla="*/ 497681 h 652462"/>
              <a:gd name="connsiteX4" fmla="*/ 385628 w 876598"/>
              <a:gd name="connsiteY4" fmla="*/ 496442 h 652462"/>
              <a:gd name="connsiteX5" fmla="*/ 298 w 876598"/>
              <a:gd name="connsiteY5" fmla="*/ 652462 h 652462"/>
              <a:gd name="connsiteX6" fmla="*/ 2247 w 876598"/>
              <a:gd name="connsiteY6" fmla="*/ 548830 h 652462"/>
              <a:gd name="connsiteX7" fmla="*/ 338436 w 876598"/>
              <a:gd name="connsiteY7" fmla="*/ 264319 h 652462"/>
              <a:gd name="connsiteX0" fmla="*/ 338436 w 876598"/>
              <a:gd name="connsiteY0" fmla="*/ 264319 h 668569"/>
              <a:gd name="connsiteX1" fmla="*/ 642803 w 876598"/>
              <a:gd name="connsiteY1" fmla="*/ 8286 h 668569"/>
              <a:gd name="connsiteX2" fmla="*/ 876598 w 876598"/>
              <a:gd name="connsiteY2" fmla="*/ 0 h 668569"/>
              <a:gd name="connsiteX3" fmla="*/ 712292 w 876598"/>
              <a:gd name="connsiteY3" fmla="*/ 497681 h 668569"/>
              <a:gd name="connsiteX4" fmla="*/ 385628 w 876598"/>
              <a:gd name="connsiteY4" fmla="*/ 496442 h 668569"/>
              <a:gd name="connsiteX5" fmla="*/ 383247 w 876598"/>
              <a:gd name="connsiteY5" fmla="*/ 658367 h 668569"/>
              <a:gd name="connsiteX6" fmla="*/ 298 w 876598"/>
              <a:gd name="connsiteY6" fmla="*/ 652462 h 668569"/>
              <a:gd name="connsiteX7" fmla="*/ 2247 w 876598"/>
              <a:gd name="connsiteY7" fmla="*/ 548830 h 668569"/>
              <a:gd name="connsiteX8" fmla="*/ 338436 w 876598"/>
              <a:gd name="connsiteY8" fmla="*/ 264319 h 668569"/>
              <a:gd name="connsiteX0" fmla="*/ 338436 w 876598"/>
              <a:gd name="connsiteY0" fmla="*/ 264319 h 658367"/>
              <a:gd name="connsiteX1" fmla="*/ 642803 w 876598"/>
              <a:gd name="connsiteY1" fmla="*/ 8286 h 658367"/>
              <a:gd name="connsiteX2" fmla="*/ 876598 w 876598"/>
              <a:gd name="connsiteY2" fmla="*/ 0 h 658367"/>
              <a:gd name="connsiteX3" fmla="*/ 712292 w 876598"/>
              <a:gd name="connsiteY3" fmla="*/ 497681 h 658367"/>
              <a:gd name="connsiteX4" fmla="*/ 385628 w 876598"/>
              <a:gd name="connsiteY4" fmla="*/ 496442 h 658367"/>
              <a:gd name="connsiteX5" fmla="*/ 383247 w 876598"/>
              <a:gd name="connsiteY5" fmla="*/ 658367 h 658367"/>
              <a:gd name="connsiteX6" fmla="*/ 298 w 876598"/>
              <a:gd name="connsiteY6" fmla="*/ 652462 h 658367"/>
              <a:gd name="connsiteX7" fmla="*/ 2247 w 876598"/>
              <a:gd name="connsiteY7" fmla="*/ 548830 h 658367"/>
              <a:gd name="connsiteX8" fmla="*/ 338436 w 876598"/>
              <a:gd name="connsiteY8" fmla="*/ 264319 h 658367"/>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83247 w 876598"/>
              <a:gd name="connsiteY5" fmla="*/ 658367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83247 w 876598"/>
              <a:gd name="connsiteY5" fmla="*/ 658367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712292 w 876598"/>
              <a:gd name="connsiteY3" fmla="*/ 497681 h 659606"/>
              <a:gd name="connsiteX4" fmla="*/ 385628 w 876598"/>
              <a:gd name="connsiteY4" fmla="*/ 496442 h 659606"/>
              <a:gd name="connsiteX5" fmla="*/ 390391 w 876598"/>
              <a:gd name="connsiteY5" fmla="*/ 655986 h 659606"/>
              <a:gd name="connsiteX6" fmla="*/ 298 w 876598"/>
              <a:gd name="connsiteY6" fmla="*/ 659606 h 659606"/>
              <a:gd name="connsiteX7" fmla="*/ 2247 w 876598"/>
              <a:gd name="connsiteY7" fmla="*/ 548830 h 659606"/>
              <a:gd name="connsiteX8" fmla="*/ 338436 w 876598"/>
              <a:gd name="connsiteY8"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712292 w 876598"/>
              <a:gd name="connsiteY4" fmla="*/ 497681 h 659606"/>
              <a:gd name="connsiteX5" fmla="*/ 385628 w 876598"/>
              <a:gd name="connsiteY5" fmla="*/ 496442 h 659606"/>
              <a:gd name="connsiteX6" fmla="*/ 390391 w 876598"/>
              <a:gd name="connsiteY6" fmla="*/ 655986 h 659606"/>
              <a:gd name="connsiteX7" fmla="*/ 298 w 876598"/>
              <a:gd name="connsiteY7" fmla="*/ 659606 h 659606"/>
              <a:gd name="connsiteX8" fmla="*/ 2247 w 876598"/>
              <a:gd name="connsiteY8" fmla="*/ 548830 h 659606"/>
              <a:gd name="connsiteX9" fmla="*/ 338436 w 876598"/>
              <a:gd name="connsiteY9"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0447 w 876598"/>
              <a:gd name="connsiteY3" fmla="*/ 58291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45210 w 876598"/>
              <a:gd name="connsiteY3" fmla="*/ 65435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6598"/>
              <a:gd name="connsiteY0" fmla="*/ 264319 h 659606"/>
              <a:gd name="connsiteX1" fmla="*/ 642803 w 876598"/>
              <a:gd name="connsiteY1" fmla="*/ 8286 h 659606"/>
              <a:gd name="connsiteX2" fmla="*/ 876598 w 876598"/>
              <a:gd name="connsiteY2" fmla="*/ 0 h 659606"/>
              <a:gd name="connsiteX3" fmla="*/ 838067 w 876598"/>
              <a:gd name="connsiteY3" fmla="*/ 53528 h 659606"/>
              <a:gd name="connsiteX4" fmla="*/ 840447 w 876598"/>
              <a:gd name="connsiteY4" fmla="*/ 263079 h 659606"/>
              <a:gd name="connsiteX5" fmla="*/ 712292 w 876598"/>
              <a:gd name="connsiteY5" fmla="*/ 497681 h 659606"/>
              <a:gd name="connsiteX6" fmla="*/ 385628 w 876598"/>
              <a:gd name="connsiteY6" fmla="*/ 496442 h 659606"/>
              <a:gd name="connsiteX7" fmla="*/ 390391 w 876598"/>
              <a:gd name="connsiteY7" fmla="*/ 655986 h 659606"/>
              <a:gd name="connsiteX8" fmla="*/ 298 w 876598"/>
              <a:gd name="connsiteY8" fmla="*/ 659606 h 659606"/>
              <a:gd name="connsiteX9" fmla="*/ 2247 w 876598"/>
              <a:gd name="connsiteY9" fmla="*/ 548830 h 659606"/>
              <a:gd name="connsiteX10" fmla="*/ 338436 w 876598"/>
              <a:gd name="connsiteY10" fmla="*/ 264319 h 659606"/>
              <a:gd name="connsiteX0" fmla="*/ 338436 w 871836"/>
              <a:gd name="connsiteY0" fmla="*/ 259557 h 654844"/>
              <a:gd name="connsiteX1" fmla="*/ 642803 w 871836"/>
              <a:gd name="connsiteY1" fmla="*/ 3524 h 654844"/>
              <a:gd name="connsiteX2" fmla="*/ 871836 w 871836"/>
              <a:gd name="connsiteY2" fmla="*/ 0 h 654844"/>
              <a:gd name="connsiteX3" fmla="*/ 838067 w 871836"/>
              <a:gd name="connsiteY3" fmla="*/ 48766 h 654844"/>
              <a:gd name="connsiteX4" fmla="*/ 840447 w 871836"/>
              <a:gd name="connsiteY4" fmla="*/ 258317 h 654844"/>
              <a:gd name="connsiteX5" fmla="*/ 712292 w 871836"/>
              <a:gd name="connsiteY5" fmla="*/ 492919 h 654844"/>
              <a:gd name="connsiteX6" fmla="*/ 385628 w 871836"/>
              <a:gd name="connsiteY6" fmla="*/ 491680 h 654844"/>
              <a:gd name="connsiteX7" fmla="*/ 390391 w 871836"/>
              <a:gd name="connsiteY7" fmla="*/ 651224 h 654844"/>
              <a:gd name="connsiteX8" fmla="*/ 298 w 871836"/>
              <a:gd name="connsiteY8" fmla="*/ 654844 h 654844"/>
              <a:gd name="connsiteX9" fmla="*/ 2247 w 871836"/>
              <a:gd name="connsiteY9" fmla="*/ 544068 h 654844"/>
              <a:gd name="connsiteX10" fmla="*/ 338436 w 871836"/>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12292 w 881361"/>
              <a:gd name="connsiteY5" fmla="*/ 492919 h 654844"/>
              <a:gd name="connsiteX6" fmla="*/ 385628 w 881361"/>
              <a:gd name="connsiteY6" fmla="*/ 491680 h 654844"/>
              <a:gd name="connsiteX7" fmla="*/ 390391 w 881361"/>
              <a:gd name="connsiteY7" fmla="*/ 651224 h 654844"/>
              <a:gd name="connsiteX8" fmla="*/ 298 w 881361"/>
              <a:gd name="connsiteY8" fmla="*/ 654844 h 654844"/>
              <a:gd name="connsiteX9" fmla="*/ 2247 w 881361"/>
              <a:gd name="connsiteY9" fmla="*/ 544068 h 654844"/>
              <a:gd name="connsiteX10" fmla="*/ 338436 w 881361"/>
              <a:gd name="connsiteY10"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881361"/>
              <a:gd name="connsiteY0" fmla="*/ 259557 h 654844"/>
              <a:gd name="connsiteX1" fmla="*/ 642803 w 881361"/>
              <a:gd name="connsiteY1" fmla="*/ 3524 h 654844"/>
              <a:gd name="connsiteX2" fmla="*/ 881361 w 881361"/>
              <a:gd name="connsiteY2" fmla="*/ 0 h 654844"/>
              <a:gd name="connsiteX3" fmla="*/ 838067 w 881361"/>
              <a:gd name="connsiteY3" fmla="*/ 48766 h 654844"/>
              <a:gd name="connsiteX4" fmla="*/ 840447 w 881361"/>
              <a:gd name="connsiteY4" fmla="*/ 258317 h 654844"/>
              <a:gd name="connsiteX5" fmla="*/ 733291 w 881361"/>
              <a:gd name="connsiteY5" fmla="*/ 341661 h 654844"/>
              <a:gd name="connsiteX6" fmla="*/ 712292 w 881361"/>
              <a:gd name="connsiteY6" fmla="*/ 492919 h 654844"/>
              <a:gd name="connsiteX7" fmla="*/ 385628 w 881361"/>
              <a:gd name="connsiteY7" fmla="*/ 491680 h 654844"/>
              <a:gd name="connsiteX8" fmla="*/ 390391 w 881361"/>
              <a:gd name="connsiteY8" fmla="*/ 651224 h 654844"/>
              <a:gd name="connsiteX9" fmla="*/ 298 w 881361"/>
              <a:gd name="connsiteY9" fmla="*/ 654844 h 654844"/>
              <a:gd name="connsiteX10" fmla="*/ 2247 w 881361"/>
              <a:gd name="connsiteY10" fmla="*/ 544068 h 654844"/>
              <a:gd name="connsiteX11" fmla="*/ 338436 w 881361"/>
              <a:gd name="connsiteY11" fmla="*/ 259557 h 654844"/>
              <a:gd name="connsiteX0" fmla="*/ 338436 w 946295"/>
              <a:gd name="connsiteY0" fmla="*/ 825078 h 1220365"/>
              <a:gd name="connsiteX1" fmla="*/ 946295 w 946295"/>
              <a:gd name="connsiteY1" fmla="*/ 0 h 1220365"/>
              <a:gd name="connsiteX2" fmla="*/ 881361 w 946295"/>
              <a:gd name="connsiteY2" fmla="*/ 565521 h 1220365"/>
              <a:gd name="connsiteX3" fmla="*/ 838067 w 946295"/>
              <a:gd name="connsiteY3" fmla="*/ 614287 h 1220365"/>
              <a:gd name="connsiteX4" fmla="*/ 840447 w 946295"/>
              <a:gd name="connsiteY4" fmla="*/ 823838 h 1220365"/>
              <a:gd name="connsiteX5" fmla="*/ 733291 w 946295"/>
              <a:gd name="connsiteY5" fmla="*/ 907182 h 1220365"/>
              <a:gd name="connsiteX6" fmla="*/ 712292 w 946295"/>
              <a:gd name="connsiteY6" fmla="*/ 1058440 h 1220365"/>
              <a:gd name="connsiteX7" fmla="*/ 385628 w 946295"/>
              <a:gd name="connsiteY7" fmla="*/ 1057201 h 1220365"/>
              <a:gd name="connsiteX8" fmla="*/ 390391 w 946295"/>
              <a:gd name="connsiteY8" fmla="*/ 1216745 h 1220365"/>
              <a:gd name="connsiteX9" fmla="*/ 298 w 946295"/>
              <a:gd name="connsiteY9" fmla="*/ 1220365 h 1220365"/>
              <a:gd name="connsiteX10" fmla="*/ 2247 w 946295"/>
              <a:gd name="connsiteY10" fmla="*/ 1109589 h 1220365"/>
              <a:gd name="connsiteX11" fmla="*/ 338436 w 946295"/>
              <a:gd name="connsiteY11" fmla="*/ 825078 h 1220365"/>
              <a:gd name="connsiteX0" fmla="*/ 300503 w 946295"/>
              <a:gd name="connsiteY0" fmla="*/ 761850 h 1220365"/>
              <a:gd name="connsiteX1" fmla="*/ 946295 w 946295"/>
              <a:gd name="connsiteY1" fmla="*/ 0 h 1220365"/>
              <a:gd name="connsiteX2" fmla="*/ 881361 w 946295"/>
              <a:gd name="connsiteY2" fmla="*/ 565521 h 1220365"/>
              <a:gd name="connsiteX3" fmla="*/ 838067 w 946295"/>
              <a:gd name="connsiteY3" fmla="*/ 614287 h 1220365"/>
              <a:gd name="connsiteX4" fmla="*/ 840447 w 946295"/>
              <a:gd name="connsiteY4" fmla="*/ 823838 h 1220365"/>
              <a:gd name="connsiteX5" fmla="*/ 733291 w 946295"/>
              <a:gd name="connsiteY5" fmla="*/ 907182 h 1220365"/>
              <a:gd name="connsiteX6" fmla="*/ 712292 w 946295"/>
              <a:gd name="connsiteY6" fmla="*/ 1058440 h 1220365"/>
              <a:gd name="connsiteX7" fmla="*/ 385628 w 946295"/>
              <a:gd name="connsiteY7" fmla="*/ 1057201 h 1220365"/>
              <a:gd name="connsiteX8" fmla="*/ 390391 w 946295"/>
              <a:gd name="connsiteY8" fmla="*/ 1216745 h 1220365"/>
              <a:gd name="connsiteX9" fmla="*/ 298 w 946295"/>
              <a:gd name="connsiteY9" fmla="*/ 1220365 h 1220365"/>
              <a:gd name="connsiteX10" fmla="*/ 2247 w 946295"/>
              <a:gd name="connsiteY10" fmla="*/ 1109589 h 1220365"/>
              <a:gd name="connsiteX11" fmla="*/ 300503 w 946295"/>
              <a:gd name="connsiteY11" fmla="*/ 761850 h 1220365"/>
              <a:gd name="connsiteX0" fmla="*/ 2247 w 946295"/>
              <a:gd name="connsiteY0" fmla="*/ 1109589 h 1220365"/>
              <a:gd name="connsiteX1" fmla="*/ 946295 w 946295"/>
              <a:gd name="connsiteY1" fmla="*/ 0 h 1220365"/>
              <a:gd name="connsiteX2" fmla="*/ 881361 w 946295"/>
              <a:gd name="connsiteY2" fmla="*/ 565521 h 1220365"/>
              <a:gd name="connsiteX3" fmla="*/ 838067 w 946295"/>
              <a:gd name="connsiteY3" fmla="*/ 614287 h 1220365"/>
              <a:gd name="connsiteX4" fmla="*/ 840447 w 946295"/>
              <a:gd name="connsiteY4" fmla="*/ 823838 h 1220365"/>
              <a:gd name="connsiteX5" fmla="*/ 733291 w 946295"/>
              <a:gd name="connsiteY5" fmla="*/ 907182 h 1220365"/>
              <a:gd name="connsiteX6" fmla="*/ 712292 w 946295"/>
              <a:gd name="connsiteY6" fmla="*/ 1058440 h 1220365"/>
              <a:gd name="connsiteX7" fmla="*/ 385628 w 946295"/>
              <a:gd name="connsiteY7" fmla="*/ 1057201 h 1220365"/>
              <a:gd name="connsiteX8" fmla="*/ 390391 w 946295"/>
              <a:gd name="connsiteY8" fmla="*/ 1216745 h 1220365"/>
              <a:gd name="connsiteX9" fmla="*/ 298 w 946295"/>
              <a:gd name="connsiteY9" fmla="*/ 1220365 h 1220365"/>
              <a:gd name="connsiteX10" fmla="*/ 2247 w 946295"/>
              <a:gd name="connsiteY10" fmla="*/ 1109589 h 1220365"/>
              <a:gd name="connsiteX0" fmla="*/ 2247 w 1090929"/>
              <a:gd name="connsiteY0" fmla="*/ 1277931 h 1388707"/>
              <a:gd name="connsiteX1" fmla="*/ 1090929 w 1090929"/>
              <a:gd name="connsiteY1" fmla="*/ 0 h 1388707"/>
              <a:gd name="connsiteX2" fmla="*/ 881361 w 1090929"/>
              <a:gd name="connsiteY2" fmla="*/ 733863 h 1388707"/>
              <a:gd name="connsiteX3" fmla="*/ 838067 w 1090929"/>
              <a:gd name="connsiteY3" fmla="*/ 782629 h 1388707"/>
              <a:gd name="connsiteX4" fmla="*/ 840447 w 1090929"/>
              <a:gd name="connsiteY4" fmla="*/ 992180 h 1388707"/>
              <a:gd name="connsiteX5" fmla="*/ 733291 w 1090929"/>
              <a:gd name="connsiteY5" fmla="*/ 1075524 h 1388707"/>
              <a:gd name="connsiteX6" fmla="*/ 712292 w 1090929"/>
              <a:gd name="connsiteY6" fmla="*/ 1226782 h 1388707"/>
              <a:gd name="connsiteX7" fmla="*/ 385628 w 1090929"/>
              <a:gd name="connsiteY7" fmla="*/ 1225543 h 1388707"/>
              <a:gd name="connsiteX8" fmla="*/ 390391 w 1090929"/>
              <a:gd name="connsiteY8" fmla="*/ 1385087 h 1388707"/>
              <a:gd name="connsiteX9" fmla="*/ 298 w 1090929"/>
              <a:gd name="connsiteY9" fmla="*/ 1388707 h 1388707"/>
              <a:gd name="connsiteX10" fmla="*/ 2247 w 1090929"/>
              <a:gd name="connsiteY10" fmla="*/ 1277931 h 1388707"/>
              <a:gd name="connsiteX0" fmla="*/ 1949 w 1090631"/>
              <a:gd name="connsiteY0" fmla="*/ 1277931 h 1388707"/>
              <a:gd name="connsiteX1" fmla="*/ 1090631 w 1090631"/>
              <a:gd name="connsiteY1" fmla="*/ 0 h 1388707"/>
              <a:gd name="connsiteX2" fmla="*/ 881063 w 1090631"/>
              <a:gd name="connsiteY2" fmla="*/ 733863 h 1388707"/>
              <a:gd name="connsiteX3" fmla="*/ 837769 w 1090631"/>
              <a:gd name="connsiteY3" fmla="*/ 782629 h 1388707"/>
              <a:gd name="connsiteX4" fmla="*/ 840149 w 1090631"/>
              <a:gd name="connsiteY4" fmla="*/ 992180 h 1388707"/>
              <a:gd name="connsiteX5" fmla="*/ 732993 w 1090631"/>
              <a:gd name="connsiteY5" fmla="*/ 1075524 h 1388707"/>
              <a:gd name="connsiteX6" fmla="*/ 711994 w 1090631"/>
              <a:gd name="connsiteY6" fmla="*/ 1226782 h 1388707"/>
              <a:gd name="connsiteX7" fmla="*/ 385330 w 1090631"/>
              <a:gd name="connsiteY7" fmla="*/ 1225543 h 1388707"/>
              <a:gd name="connsiteX8" fmla="*/ 390093 w 1090631"/>
              <a:gd name="connsiteY8" fmla="*/ 1385087 h 1388707"/>
              <a:gd name="connsiteX9" fmla="*/ 0 w 1090631"/>
              <a:gd name="connsiteY9" fmla="*/ 1388707 h 1388707"/>
              <a:gd name="connsiteX10" fmla="*/ 1949 w 1090631"/>
              <a:gd name="connsiteY10" fmla="*/ 1277931 h 1388707"/>
              <a:gd name="connsiteX0" fmla="*/ 1949 w 1090631"/>
              <a:gd name="connsiteY0" fmla="*/ 1277931 h 1388707"/>
              <a:gd name="connsiteX1" fmla="*/ 1090631 w 1090631"/>
              <a:gd name="connsiteY1" fmla="*/ 0 h 1388707"/>
              <a:gd name="connsiteX2" fmla="*/ 881063 w 1090631"/>
              <a:gd name="connsiteY2" fmla="*/ 733863 h 1388707"/>
              <a:gd name="connsiteX3" fmla="*/ 837769 w 1090631"/>
              <a:gd name="connsiteY3" fmla="*/ 782629 h 1388707"/>
              <a:gd name="connsiteX4" fmla="*/ 840149 w 1090631"/>
              <a:gd name="connsiteY4" fmla="*/ 992180 h 1388707"/>
              <a:gd name="connsiteX5" fmla="*/ 732993 w 1090631"/>
              <a:gd name="connsiteY5" fmla="*/ 1075524 h 1388707"/>
              <a:gd name="connsiteX6" fmla="*/ 711994 w 1090631"/>
              <a:gd name="connsiteY6" fmla="*/ 1226782 h 1388707"/>
              <a:gd name="connsiteX7" fmla="*/ 385330 w 1090631"/>
              <a:gd name="connsiteY7" fmla="*/ 1225543 h 1388707"/>
              <a:gd name="connsiteX8" fmla="*/ 390093 w 1090631"/>
              <a:gd name="connsiteY8" fmla="*/ 1385087 h 1388707"/>
              <a:gd name="connsiteX9" fmla="*/ 0 w 1090631"/>
              <a:gd name="connsiteY9" fmla="*/ 1388707 h 1388707"/>
              <a:gd name="connsiteX10" fmla="*/ 1949 w 1090631"/>
              <a:gd name="connsiteY10" fmla="*/ 1277931 h 1388707"/>
              <a:gd name="connsiteX0" fmla="*/ 3259 w 1091941"/>
              <a:gd name="connsiteY0" fmla="*/ 1277931 h 1388707"/>
              <a:gd name="connsiteX1" fmla="*/ 1091941 w 1091941"/>
              <a:gd name="connsiteY1" fmla="*/ 0 h 1388707"/>
              <a:gd name="connsiteX2" fmla="*/ 882373 w 1091941"/>
              <a:gd name="connsiteY2" fmla="*/ 733863 h 1388707"/>
              <a:gd name="connsiteX3" fmla="*/ 839079 w 1091941"/>
              <a:gd name="connsiteY3" fmla="*/ 782629 h 1388707"/>
              <a:gd name="connsiteX4" fmla="*/ 841459 w 1091941"/>
              <a:gd name="connsiteY4" fmla="*/ 992180 h 1388707"/>
              <a:gd name="connsiteX5" fmla="*/ 734303 w 1091941"/>
              <a:gd name="connsiteY5" fmla="*/ 1075524 h 1388707"/>
              <a:gd name="connsiteX6" fmla="*/ 713304 w 1091941"/>
              <a:gd name="connsiteY6" fmla="*/ 1226782 h 1388707"/>
              <a:gd name="connsiteX7" fmla="*/ 386640 w 1091941"/>
              <a:gd name="connsiteY7" fmla="*/ 1225543 h 1388707"/>
              <a:gd name="connsiteX8" fmla="*/ 391403 w 1091941"/>
              <a:gd name="connsiteY8" fmla="*/ 1385087 h 1388707"/>
              <a:gd name="connsiteX9" fmla="*/ 1310 w 1091941"/>
              <a:gd name="connsiteY9" fmla="*/ 1388707 h 1388707"/>
              <a:gd name="connsiteX10" fmla="*/ 3259 w 1091941"/>
              <a:gd name="connsiteY10" fmla="*/ 1277931 h 1388707"/>
              <a:gd name="connsiteX0" fmla="*/ 1949 w 1090631"/>
              <a:gd name="connsiteY0" fmla="*/ 1277931 h 1388707"/>
              <a:gd name="connsiteX1" fmla="*/ 1090631 w 1090631"/>
              <a:gd name="connsiteY1" fmla="*/ 0 h 1388707"/>
              <a:gd name="connsiteX2" fmla="*/ 881063 w 1090631"/>
              <a:gd name="connsiteY2" fmla="*/ 733863 h 1388707"/>
              <a:gd name="connsiteX3" fmla="*/ 837769 w 1090631"/>
              <a:gd name="connsiteY3" fmla="*/ 782629 h 1388707"/>
              <a:gd name="connsiteX4" fmla="*/ 840149 w 1090631"/>
              <a:gd name="connsiteY4" fmla="*/ 992180 h 1388707"/>
              <a:gd name="connsiteX5" fmla="*/ 732993 w 1090631"/>
              <a:gd name="connsiteY5" fmla="*/ 1075524 h 1388707"/>
              <a:gd name="connsiteX6" fmla="*/ 711994 w 1090631"/>
              <a:gd name="connsiteY6" fmla="*/ 1226782 h 1388707"/>
              <a:gd name="connsiteX7" fmla="*/ 385330 w 1090631"/>
              <a:gd name="connsiteY7" fmla="*/ 1225543 h 1388707"/>
              <a:gd name="connsiteX8" fmla="*/ 390093 w 1090631"/>
              <a:gd name="connsiteY8" fmla="*/ 1385087 h 1388707"/>
              <a:gd name="connsiteX9" fmla="*/ 0 w 1090631"/>
              <a:gd name="connsiteY9" fmla="*/ 1388707 h 1388707"/>
              <a:gd name="connsiteX10" fmla="*/ 1949 w 1090631"/>
              <a:gd name="connsiteY10" fmla="*/ 1277931 h 1388707"/>
              <a:gd name="connsiteX0" fmla="*/ 115 w 1088797"/>
              <a:gd name="connsiteY0" fmla="*/ 1277931 h 1391077"/>
              <a:gd name="connsiteX1" fmla="*/ 1088797 w 1088797"/>
              <a:gd name="connsiteY1" fmla="*/ 0 h 1391077"/>
              <a:gd name="connsiteX2" fmla="*/ 879229 w 1088797"/>
              <a:gd name="connsiteY2" fmla="*/ 733863 h 1391077"/>
              <a:gd name="connsiteX3" fmla="*/ 835935 w 1088797"/>
              <a:gd name="connsiteY3" fmla="*/ 782629 h 1391077"/>
              <a:gd name="connsiteX4" fmla="*/ 838315 w 1088797"/>
              <a:gd name="connsiteY4" fmla="*/ 992180 h 1391077"/>
              <a:gd name="connsiteX5" fmla="*/ 731159 w 1088797"/>
              <a:gd name="connsiteY5" fmla="*/ 1075524 h 1391077"/>
              <a:gd name="connsiteX6" fmla="*/ 710160 w 1088797"/>
              <a:gd name="connsiteY6" fmla="*/ 1226782 h 1391077"/>
              <a:gd name="connsiteX7" fmla="*/ 383496 w 1088797"/>
              <a:gd name="connsiteY7" fmla="*/ 1225543 h 1391077"/>
              <a:gd name="connsiteX8" fmla="*/ 388259 w 1088797"/>
              <a:gd name="connsiteY8" fmla="*/ 1385087 h 1391077"/>
              <a:gd name="connsiteX9" fmla="*/ 5282 w 1088797"/>
              <a:gd name="connsiteY9" fmla="*/ 1391077 h 1391077"/>
              <a:gd name="connsiteX10" fmla="*/ 115 w 1088797"/>
              <a:gd name="connsiteY10" fmla="*/ 1277931 h 1391077"/>
              <a:gd name="connsiteX0" fmla="*/ 233 w 1088915"/>
              <a:gd name="connsiteY0" fmla="*/ 1277931 h 1391077"/>
              <a:gd name="connsiteX1" fmla="*/ 1088915 w 1088915"/>
              <a:gd name="connsiteY1" fmla="*/ 0 h 1391077"/>
              <a:gd name="connsiteX2" fmla="*/ 879347 w 1088915"/>
              <a:gd name="connsiteY2" fmla="*/ 733863 h 1391077"/>
              <a:gd name="connsiteX3" fmla="*/ 836053 w 1088915"/>
              <a:gd name="connsiteY3" fmla="*/ 782629 h 1391077"/>
              <a:gd name="connsiteX4" fmla="*/ 838433 w 1088915"/>
              <a:gd name="connsiteY4" fmla="*/ 992180 h 1391077"/>
              <a:gd name="connsiteX5" fmla="*/ 731277 w 1088915"/>
              <a:gd name="connsiteY5" fmla="*/ 1075524 h 1391077"/>
              <a:gd name="connsiteX6" fmla="*/ 710278 w 1088915"/>
              <a:gd name="connsiteY6" fmla="*/ 1226782 h 1391077"/>
              <a:gd name="connsiteX7" fmla="*/ 383614 w 1088915"/>
              <a:gd name="connsiteY7" fmla="*/ 1225543 h 1391077"/>
              <a:gd name="connsiteX8" fmla="*/ 388377 w 1088915"/>
              <a:gd name="connsiteY8" fmla="*/ 1385087 h 1391077"/>
              <a:gd name="connsiteX9" fmla="*/ 5400 w 1088915"/>
              <a:gd name="connsiteY9" fmla="*/ 1391077 h 1391077"/>
              <a:gd name="connsiteX10" fmla="*/ 233 w 1088915"/>
              <a:gd name="connsiteY10" fmla="*/ 1277931 h 1391077"/>
              <a:gd name="connsiteX0" fmla="*/ 745 w 1084684"/>
              <a:gd name="connsiteY0" fmla="*/ 1285045 h 1391077"/>
              <a:gd name="connsiteX1" fmla="*/ 1084684 w 1084684"/>
              <a:gd name="connsiteY1" fmla="*/ 0 h 1391077"/>
              <a:gd name="connsiteX2" fmla="*/ 875116 w 1084684"/>
              <a:gd name="connsiteY2" fmla="*/ 733863 h 1391077"/>
              <a:gd name="connsiteX3" fmla="*/ 831822 w 1084684"/>
              <a:gd name="connsiteY3" fmla="*/ 782629 h 1391077"/>
              <a:gd name="connsiteX4" fmla="*/ 834202 w 1084684"/>
              <a:gd name="connsiteY4" fmla="*/ 992180 h 1391077"/>
              <a:gd name="connsiteX5" fmla="*/ 727046 w 1084684"/>
              <a:gd name="connsiteY5" fmla="*/ 1075524 h 1391077"/>
              <a:gd name="connsiteX6" fmla="*/ 706047 w 1084684"/>
              <a:gd name="connsiteY6" fmla="*/ 1226782 h 1391077"/>
              <a:gd name="connsiteX7" fmla="*/ 379383 w 1084684"/>
              <a:gd name="connsiteY7" fmla="*/ 1225543 h 1391077"/>
              <a:gd name="connsiteX8" fmla="*/ 384146 w 1084684"/>
              <a:gd name="connsiteY8" fmla="*/ 1385087 h 1391077"/>
              <a:gd name="connsiteX9" fmla="*/ 1169 w 1084684"/>
              <a:gd name="connsiteY9" fmla="*/ 1391077 h 1391077"/>
              <a:gd name="connsiteX10" fmla="*/ 745 w 1084684"/>
              <a:gd name="connsiteY10" fmla="*/ 1285045 h 1391077"/>
              <a:gd name="connsiteX0" fmla="*/ 746 w 1084683"/>
              <a:gd name="connsiteY0" fmla="*/ 1275560 h 1391077"/>
              <a:gd name="connsiteX1" fmla="*/ 1084683 w 1084683"/>
              <a:gd name="connsiteY1" fmla="*/ 0 h 1391077"/>
              <a:gd name="connsiteX2" fmla="*/ 875115 w 1084683"/>
              <a:gd name="connsiteY2" fmla="*/ 733863 h 1391077"/>
              <a:gd name="connsiteX3" fmla="*/ 831821 w 1084683"/>
              <a:gd name="connsiteY3" fmla="*/ 782629 h 1391077"/>
              <a:gd name="connsiteX4" fmla="*/ 834201 w 1084683"/>
              <a:gd name="connsiteY4" fmla="*/ 992180 h 1391077"/>
              <a:gd name="connsiteX5" fmla="*/ 727045 w 1084683"/>
              <a:gd name="connsiteY5" fmla="*/ 1075524 h 1391077"/>
              <a:gd name="connsiteX6" fmla="*/ 706046 w 1084683"/>
              <a:gd name="connsiteY6" fmla="*/ 1226782 h 1391077"/>
              <a:gd name="connsiteX7" fmla="*/ 379382 w 1084683"/>
              <a:gd name="connsiteY7" fmla="*/ 1225543 h 1391077"/>
              <a:gd name="connsiteX8" fmla="*/ 384145 w 1084683"/>
              <a:gd name="connsiteY8" fmla="*/ 1385087 h 1391077"/>
              <a:gd name="connsiteX9" fmla="*/ 1168 w 1084683"/>
              <a:gd name="connsiteY9" fmla="*/ 1391077 h 1391077"/>
              <a:gd name="connsiteX10" fmla="*/ 746 w 1084683"/>
              <a:gd name="connsiteY10" fmla="*/ 1275560 h 1391077"/>
              <a:gd name="connsiteX0" fmla="*/ 1795 w 1085732"/>
              <a:gd name="connsiteY0" fmla="*/ 1275560 h 1391077"/>
              <a:gd name="connsiteX1" fmla="*/ 1085732 w 1085732"/>
              <a:gd name="connsiteY1" fmla="*/ 0 h 1391077"/>
              <a:gd name="connsiteX2" fmla="*/ 876164 w 1085732"/>
              <a:gd name="connsiteY2" fmla="*/ 733863 h 1391077"/>
              <a:gd name="connsiteX3" fmla="*/ 832870 w 1085732"/>
              <a:gd name="connsiteY3" fmla="*/ 782629 h 1391077"/>
              <a:gd name="connsiteX4" fmla="*/ 835250 w 1085732"/>
              <a:gd name="connsiteY4" fmla="*/ 992180 h 1391077"/>
              <a:gd name="connsiteX5" fmla="*/ 728094 w 1085732"/>
              <a:gd name="connsiteY5" fmla="*/ 1075524 h 1391077"/>
              <a:gd name="connsiteX6" fmla="*/ 707095 w 1085732"/>
              <a:gd name="connsiteY6" fmla="*/ 1226782 h 1391077"/>
              <a:gd name="connsiteX7" fmla="*/ 380431 w 1085732"/>
              <a:gd name="connsiteY7" fmla="*/ 1225543 h 1391077"/>
              <a:gd name="connsiteX8" fmla="*/ 385194 w 1085732"/>
              <a:gd name="connsiteY8" fmla="*/ 1385087 h 1391077"/>
              <a:gd name="connsiteX9" fmla="*/ 2217 w 1085732"/>
              <a:gd name="connsiteY9" fmla="*/ 1391077 h 1391077"/>
              <a:gd name="connsiteX10" fmla="*/ 1795 w 1085732"/>
              <a:gd name="connsiteY10" fmla="*/ 1275560 h 1391077"/>
              <a:gd name="connsiteX0" fmla="*/ 1795 w 1085732"/>
              <a:gd name="connsiteY0" fmla="*/ 1275560 h 1391077"/>
              <a:gd name="connsiteX1" fmla="*/ 1085732 w 1085732"/>
              <a:gd name="connsiteY1" fmla="*/ 0 h 1391077"/>
              <a:gd name="connsiteX2" fmla="*/ 876164 w 1085732"/>
              <a:gd name="connsiteY2" fmla="*/ 733863 h 1391077"/>
              <a:gd name="connsiteX3" fmla="*/ 832870 w 1085732"/>
              <a:gd name="connsiteY3" fmla="*/ 782629 h 1391077"/>
              <a:gd name="connsiteX4" fmla="*/ 835250 w 1085732"/>
              <a:gd name="connsiteY4" fmla="*/ 992180 h 1391077"/>
              <a:gd name="connsiteX5" fmla="*/ 728094 w 1085732"/>
              <a:gd name="connsiteY5" fmla="*/ 1075524 h 1391077"/>
              <a:gd name="connsiteX6" fmla="*/ 707095 w 1085732"/>
              <a:gd name="connsiteY6" fmla="*/ 1226782 h 1391077"/>
              <a:gd name="connsiteX7" fmla="*/ 380431 w 1085732"/>
              <a:gd name="connsiteY7" fmla="*/ 1225543 h 1391077"/>
              <a:gd name="connsiteX8" fmla="*/ 385194 w 1085732"/>
              <a:gd name="connsiteY8" fmla="*/ 1385087 h 1391077"/>
              <a:gd name="connsiteX9" fmla="*/ 2217 w 1085732"/>
              <a:gd name="connsiteY9" fmla="*/ 1391077 h 1391077"/>
              <a:gd name="connsiteX10" fmla="*/ 1795 w 1085732"/>
              <a:gd name="connsiteY10"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726299 w 1083937"/>
              <a:gd name="connsiteY5" fmla="*/ 1075524 h 1391077"/>
              <a:gd name="connsiteX6" fmla="*/ 705300 w 1083937"/>
              <a:gd name="connsiteY6" fmla="*/ 1226782 h 1391077"/>
              <a:gd name="connsiteX7" fmla="*/ 378636 w 1083937"/>
              <a:gd name="connsiteY7" fmla="*/ 1225543 h 1391077"/>
              <a:gd name="connsiteX8" fmla="*/ 383399 w 1083937"/>
              <a:gd name="connsiteY8" fmla="*/ 1385087 h 1391077"/>
              <a:gd name="connsiteX9" fmla="*/ 422 w 1083937"/>
              <a:gd name="connsiteY9" fmla="*/ 1391077 h 1391077"/>
              <a:gd name="connsiteX10" fmla="*/ 0 w 1083937"/>
              <a:gd name="connsiteY10"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726299 w 1083937"/>
              <a:gd name="connsiteY5" fmla="*/ 1075524 h 1391077"/>
              <a:gd name="connsiteX6" fmla="*/ 705300 w 1083937"/>
              <a:gd name="connsiteY6" fmla="*/ 1226782 h 1391077"/>
              <a:gd name="connsiteX7" fmla="*/ 378636 w 1083937"/>
              <a:gd name="connsiteY7" fmla="*/ 1225543 h 1391077"/>
              <a:gd name="connsiteX8" fmla="*/ 1040173 w 1083937"/>
              <a:gd name="connsiteY8" fmla="*/ 1318698 h 1391077"/>
              <a:gd name="connsiteX9" fmla="*/ 422 w 1083937"/>
              <a:gd name="connsiteY9" fmla="*/ 1391077 h 1391077"/>
              <a:gd name="connsiteX10" fmla="*/ 0 w 1083937"/>
              <a:gd name="connsiteY10"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726299 w 1083937"/>
              <a:gd name="connsiteY5" fmla="*/ 1075524 h 1391077"/>
              <a:gd name="connsiteX6" fmla="*/ 705300 w 1083937"/>
              <a:gd name="connsiteY6" fmla="*/ 1226782 h 1391077"/>
              <a:gd name="connsiteX7" fmla="*/ 1040173 w 1083937"/>
              <a:gd name="connsiteY7" fmla="*/ 1318698 h 1391077"/>
              <a:gd name="connsiteX8" fmla="*/ 422 w 1083937"/>
              <a:gd name="connsiteY8" fmla="*/ 1391077 h 1391077"/>
              <a:gd name="connsiteX9" fmla="*/ 0 w 1083937"/>
              <a:gd name="connsiteY9"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726299 w 1083937"/>
              <a:gd name="connsiteY5" fmla="*/ 1075524 h 1391077"/>
              <a:gd name="connsiteX6" fmla="*/ 1040173 w 1083937"/>
              <a:gd name="connsiteY6" fmla="*/ 1318698 h 1391077"/>
              <a:gd name="connsiteX7" fmla="*/ 422 w 1083937"/>
              <a:gd name="connsiteY7" fmla="*/ 1391077 h 1391077"/>
              <a:gd name="connsiteX8" fmla="*/ 0 w 1083937"/>
              <a:gd name="connsiteY8"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833455 w 1083937"/>
              <a:gd name="connsiteY4" fmla="*/ 992180 h 1391077"/>
              <a:gd name="connsiteX5" fmla="*/ 901757 w 1083937"/>
              <a:gd name="connsiteY5" fmla="*/ 1099234 h 1391077"/>
              <a:gd name="connsiteX6" fmla="*/ 1040173 w 1083937"/>
              <a:gd name="connsiteY6" fmla="*/ 1318698 h 1391077"/>
              <a:gd name="connsiteX7" fmla="*/ 422 w 1083937"/>
              <a:gd name="connsiteY7" fmla="*/ 1391077 h 1391077"/>
              <a:gd name="connsiteX8" fmla="*/ 0 w 1083937"/>
              <a:gd name="connsiteY8"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831075 w 1083937"/>
              <a:gd name="connsiteY3" fmla="*/ 782629 h 1391077"/>
              <a:gd name="connsiteX4" fmla="*/ 970976 w 1083937"/>
              <a:gd name="connsiteY4" fmla="*/ 930533 h 1391077"/>
              <a:gd name="connsiteX5" fmla="*/ 901757 w 1083937"/>
              <a:gd name="connsiteY5" fmla="*/ 1099234 h 1391077"/>
              <a:gd name="connsiteX6" fmla="*/ 1040173 w 1083937"/>
              <a:gd name="connsiteY6" fmla="*/ 1318698 h 1391077"/>
              <a:gd name="connsiteX7" fmla="*/ 422 w 1083937"/>
              <a:gd name="connsiteY7" fmla="*/ 1391077 h 1391077"/>
              <a:gd name="connsiteX8" fmla="*/ 0 w 1083937"/>
              <a:gd name="connsiteY8" fmla="*/ 1275560 h 1391077"/>
              <a:gd name="connsiteX0" fmla="*/ 0 w 1083937"/>
              <a:gd name="connsiteY0" fmla="*/ 1275560 h 1391077"/>
              <a:gd name="connsiteX1" fmla="*/ 1083937 w 1083937"/>
              <a:gd name="connsiteY1" fmla="*/ 0 h 1391077"/>
              <a:gd name="connsiteX2" fmla="*/ 874369 w 1083937"/>
              <a:gd name="connsiteY2" fmla="*/ 733863 h 1391077"/>
              <a:gd name="connsiteX3" fmla="*/ 987565 w 1083937"/>
              <a:gd name="connsiteY3" fmla="*/ 794484 h 1391077"/>
              <a:gd name="connsiteX4" fmla="*/ 970976 w 1083937"/>
              <a:gd name="connsiteY4" fmla="*/ 930533 h 1391077"/>
              <a:gd name="connsiteX5" fmla="*/ 901757 w 1083937"/>
              <a:gd name="connsiteY5" fmla="*/ 1099234 h 1391077"/>
              <a:gd name="connsiteX6" fmla="*/ 1040173 w 1083937"/>
              <a:gd name="connsiteY6" fmla="*/ 1318698 h 1391077"/>
              <a:gd name="connsiteX7" fmla="*/ 422 w 1083937"/>
              <a:gd name="connsiteY7" fmla="*/ 1391077 h 1391077"/>
              <a:gd name="connsiteX8" fmla="*/ 0 w 1083937"/>
              <a:gd name="connsiteY8"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874369 w 1084154"/>
              <a:gd name="connsiteY3" fmla="*/ 733863 h 1391077"/>
              <a:gd name="connsiteX4" fmla="*/ 987565 w 1084154"/>
              <a:gd name="connsiteY4" fmla="*/ 794484 h 1391077"/>
              <a:gd name="connsiteX5" fmla="*/ 970976 w 1084154"/>
              <a:gd name="connsiteY5" fmla="*/ 930533 h 1391077"/>
              <a:gd name="connsiteX6" fmla="*/ 901757 w 1084154"/>
              <a:gd name="connsiteY6" fmla="*/ 1099234 h 1391077"/>
              <a:gd name="connsiteX7" fmla="*/ 1040173 w 1084154"/>
              <a:gd name="connsiteY7" fmla="*/ 1318698 h 1391077"/>
              <a:gd name="connsiteX8" fmla="*/ 422 w 1084154"/>
              <a:gd name="connsiteY8" fmla="*/ 1391077 h 1391077"/>
              <a:gd name="connsiteX9" fmla="*/ 0 w 1084154"/>
              <a:gd name="connsiteY9"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1042713 w 1084154"/>
              <a:gd name="connsiteY3" fmla="*/ 579746 h 1391077"/>
              <a:gd name="connsiteX4" fmla="*/ 987565 w 1084154"/>
              <a:gd name="connsiteY4" fmla="*/ 794484 h 1391077"/>
              <a:gd name="connsiteX5" fmla="*/ 970976 w 1084154"/>
              <a:gd name="connsiteY5" fmla="*/ 930533 h 1391077"/>
              <a:gd name="connsiteX6" fmla="*/ 901757 w 1084154"/>
              <a:gd name="connsiteY6" fmla="*/ 1099234 h 1391077"/>
              <a:gd name="connsiteX7" fmla="*/ 1040173 w 1084154"/>
              <a:gd name="connsiteY7" fmla="*/ 1318698 h 1391077"/>
              <a:gd name="connsiteX8" fmla="*/ 422 w 1084154"/>
              <a:gd name="connsiteY8" fmla="*/ 1391077 h 1391077"/>
              <a:gd name="connsiteX9" fmla="*/ 0 w 1084154"/>
              <a:gd name="connsiteY9"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1042715 w 1084154"/>
              <a:gd name="connsiteY3" fmla="*/ 579745 h 1391077"/>
              <a:gd name="connsiteX4" fmla="*/ 987565 w 1084154"/>
              <a:gd name="connsiteY4" fmla="*/ 794484 h 1391077"/>
              <a:gd name="connsiteX5" fmla="*/ 970976 w 1084154"/>
              <a:gd name="connsiteY5" fmla="*/ 930533 h 1391077"/>
              <a:gd name="connsiteX6" fmla="*/ 901757 w 1084154"/>
              <a:gd name="connsiteY6" fmla="*/ 1099234 h 1391077"/>
              <a:gd name="connsiteX7" fmla="*/ 1040173 w 1084154"/>
              <a:gd name="connsiteY7" fmla="*/ 1318698 h 1391077"/>
              <a:gd name="connsiteX8" fmla="*/ 422 w 1084154"/>
              <a:gd name="connsiteY8" fmla="*/ 1391077 h 1391077"/>
              <a:gd name="connsiteX9" fmla="*/ 0 w 1084154"/>
              <a:gd name="connsiteY9"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987565 w 1084154"/>
              <a:gd name="connsiteY3" fmla="*/ 794484 h 1391077"/>
              <a:gd name="connsiteX4" fmla="*/ 970976 w 1084154"/>
              <a:gd name="connsiteY4" fmla="*/ 930533 h 1391077"/>
              <a:gd name="connsiteX5" fmla="*/ 901757 w 1084154"/>
              <a:gd name="connsiteY5" fmla="*/ 1099234 h 1391077"/>
              <a:gd name="connsiteX6" fmla="*/ 1040173 w 1084154"/>
              <a:gd name="connsiteY6" fmla="*/ 1318698 h 1391077"/>
              <a:gd name="connsiteX7" fmla="*/ 422 w 1084154"/>
              <a:gd name="connsiteY7" fmla="*/ 1391077 h 1391077"/>
              <a:gd name="connsiteX8" fmla="*/ 0 w 1084154"/>
              <a:gd name="connsiteY8"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970976 w 1084154"/>
              <a:gd name="connsiteY3" fmla="*/ 930533 h 1391077"/>
              <a:gd name="connsiteX4" fmla="*/ 901757 w 1084154"/>
              <a:gd name="connsiteY4" fmla="*/ 1099234 h 1391077"/>
              <a:gd name="connsiteX5" fmla="*/ 1040173 w 1084154"/>
              <a:gd name="connsiteY5" fmla="*/ 1318698 h 1391077"/>
              <a:gd name="connsiteX6" fmla="*/ 422 w 1084154"/>
              <a:gd name="connsiteY6" fmla="*/ 1391077 h 1391077"/>
              <a:gd name="connsiteX7" fmla="*/ 0 w 1084154"/>
              <a:gd name="connsiteY7" fmla="*/ 1275560 h 1391077"/>
              <a:gd name="connsiteX0" fmla="*/ 0 w 1084154"/>
              <a:gd name="connsiteY0" fmla="*/ 1275560 h 1391077"/>
              <a:gd name="connsiteX1" fmla="*/ 1083937 w 1084154"/>
              <a:gd name="connsiteY1" fmla="*/ 0 h 1391077"/>
              <a:gd name="connsiteX2" fmla="*/ 1061406 w 1084154"/>
              <a:gd name="connsiteY2" fmla="*/ 337931 h 1391077"/>
              <a:gd name="connsiteX3" fmla="*/ 1013656 w 1084154"/>
              <a:gd name="connsiteY3" fmla="*/ 529831 h 1391077"/>
              <a:gd name="connsiteX4" fmla="*/ 901757 w 1084154"/>
              <a:gd name="connsiteY4" fmla="*/ 1099234 h 1391077"/>
              <a:gd name="connsiteX5" fmla="*/ 1040173 w 1084154"/>
              <a:gd name="connsiteY5" fmla="*/ 1318698 h 1391077"/>
              <a:gd name="connsiteX6" fmla="*/ 422 w 1084154"/>
              <a:gd name="connsiteY6" fmla="*/ 1391077 h 1391077"/>
              <a:gd name="connsiteX7" fmla="*/ 0 w 1084154"/>
              <a:gd name="connsiteY7" fmla="*/ 1275560 h 1391077"/>
              <a:gd name="connsiteX0" fmla="*/ 0 w 1090114"/>
              <a:gd name="connsiteY0" fmla="*/ 1275560 h 1391077"/>
              <a:gd name="connsiteX1" fmla="*/ 1083937 w 1090114"/>
              <a:gd name="connsiteY1" fmla="*/ 0 h 1391077"/>
              <a:gd name="connsiteX2" fmla="*/ 1061406 w 1090114"/>
              <a:gd name="connsiteY2" fmla="*/ 337931 h 1391077"/>
              <a:gd name="connsiteX3" fmla="*/ 1013656 w 1090114"/>
              <a:gd name="connsiteY3" fmla="*/ 529831 h 1391077"/>
              <a:gd name="connsiteX4" fmla="*/ 994230 w 1090114"/>
              <a:gd name="connsiteY4" fmla="*/ 1002021 h 1391077"/>
              <a:gd name="connsiteX5" fmla="*/ 1040173 w 1090114"/>
              <a:gd name="connsiteY5" fmla="*/ 1318698 h 1391077"/>
              <a:gd name="connsiteX6" fmla="*/ 422 w 1090114"/>
              <a:gd name="connsiteY6" fmla="*/ 1391077 h 1391077"/>
              <a:gd name="connsiteX7" fmla="*/ 0 w 1090114"/>
              <a:gd name="connsiteY7" fmla="*/ 1275560 h 1391077"/>
              <a:gd name="connsiteX0" fmla="*/ 0 w 1108249"/>
              <a:gd name="connsiteY0" fmla="*/ 1275560 h 1391077"/>
              <a:gd name="connsiteX1" fmla="*/ 1083937 w 1108249"/>
              <a:gd name="connsiteY1" fmla="*/ 0 h 1391077"/>
              <a:gd name="connsiteX2" fmla="*/ 1061406 w 1108249"/>
              <a:gd name="connsiteY2" fmla="*/ 337931 h 1391077"/>
              <a:gd name="connsiteX3" fmla="*/ 1013656 w 1108249"/>
              <a:gd name="connsiteY3" fmla="*/ 529831 h 1391077"/>
              <a:gd name="connsiteX4" fmla="*/ 1040173 w 1108249"/>
              <a:gd name="connsiteY4" fmla="*/ 1318698 h 1391077"/>
              <a:gd name="connsiteX5" fmla="*/ 422 w 1108249"/>
              <a:gd name="connsiteY5" fmla="*/ 1391077 h 1391077"/>
              <a:gd name="connsiteX6" fmla="*/ 0 w 1108249"/>
              <a:gd name="connsiteY6" fmla="*/ 1275560 h 1391077"/>
              <a:gd name="connsiteX0" fmla="*/ 0 w 1108249"/>
              <a:gd name="connsiteY0" fmla="*/ 1275560 h 1391077"/>
              <a:gd name="connsiteX1" fmla="*/ 1083937 w 1108249"/>
              <a:gd name="connsiteY1" fmla="*/ 0 h 1391077"/>
              <a:gd name="connsiteX2" fmla="*/ 1061406 w 1108249"/>
              <a:gd name="connsiteY2" fmla="*/ 337931 h 1391077"/>
              <a:gd name="connsiteX3" fmla="*/ 1013656 w 1108249"/>
              <a:gd name="connsiteY3" fmla="*/ 529831 h 1391077"/>
              <a:gd name="connsiteX4" fmla="*/ 1040173 w 1108249"/>
              <a:gd name="connsiteY4" fmla="*/ 1318698 h 1391077"/>
              <a:gd name="connsiteX5" fmla="*/ 422 w 1108249"/>
              <a:gd name="connsiteY5" fmla="*/ 1391077 h 1391077"/>
              <a:gd name="connsiteX6" fmla="*/ 0 w 1108249"/>
              <a:gd name="connsiteY6" fmla="*/ 1275560 h 1391077"/>
              <a:gd name="connsiteX0" fmla="*/ 0 w 1108249"/>
              <a:gd name="connsiteY0" fmla="*/ 1277931 h 1393448"/>
              <a:gd name="connsiteX1" fmla="*/ 1079195 w 1108249"/>
              <a:gd name="connsiteY1" fmla="*/ 0 h 1393448"/>
              <a:gd name="connsiteX2" fmla="*/ 1061406 w 1108249"/>
              <a:gd name="connsiteY2" fmla="*/ 340302 h 1393448"/>
              <a:gd name="connsiteX3" fmla="*/ 1013656 w 1108249"/>
              <a:gd name="connsiteY3" fmla="*/ 532202 h 1393448"/>
              <a:gd name="connsiteX4" fmla="*/ 1040173 w 1108249"/>
              <a:gd name="connsiteY4" fmla="*/ 1321069 h 1393448"/>
              <a:gd name="connsiteX5" fmla="*/ 422 w 1108249"/>
              <a:gd name="connsiteY5" fmla="*/ 1393448 h 1393448"/>
              <a:gd name="connsiteX6" fmla="*/ 0 w 1108249"/>
              <a:gd name="connsiteY6" fmla="*/ 1277931 h 1393448"/>
              <a:gd name="connsiteX0" fmla="*/ 0 w 1108249"/>
              <a:gd name="connsiteY0" fmla="*/ 1277931 h 1393448"/>
              <a:gd name="connsiteX1" fmla="*/ 1079195 w 1108249"/>
              <a:gd name="connsiteY1" fmla="*/ 0 h 1393448"/>
              <a:gd name="connsiteX2" fmla="*/ 1061406 w 1108249"/>
              <a:gd name="connsiteY2" fmla="*/ 340302 h 1393448"/>
              <a:gd name="connsiteX3" fmla="*/ 1013656 w 1108249"/>
              <a:gd name="connsiteY3" fmla="*/ 532202 h 1393448"/>
              <a:gd name="connsiteX4" fmla="*/ 1040173 w 1108249"/>
              <a:gd name="connsiteY4" fmla="*/ 1321069 h 1393448"/>
              <a:gd name="connsiteX5" fmla="*/ 422 w 1108249"/>
              <a:gd name="connsiteY5" fmla="*/ 1393448 h 1393448"/>
              <a:gd name="connsiteX6" fmla="*/ 0 w 1108249"/>
              <a:gd name="connsiteY6" fmla="*/ 1277931 h 1393448"/>
              <a:gd name="connsiteX0" fmla="*/ 0 w 1108249"/>
              <a:gd name="connsiteY0" fmla="*/ 1266076 h 1381593"/>
              <a:gd name="connsiteX1" fmla="*/ 1086311 w 1108249"/>
              <a:gd name="connsiteY1" fmla="*/ 0 h 1381593"/>
              <a:gd name="connsiteX2" fmla="*/ 1061406 w 1108249"/>
              <a:gd name="connsiteY2" fmla="*/ 328447 h 1381593"/>
              <a:gd name="connsiteX3" fmla="*/ 1013656 w 1108249"/>
              <a:gd name="connsiteY3" fmla="*/ 520347 h 1381593"/>
              <a:gd name="connsiteX4" fmla="*/ 1040173 w 1108249"/>
              <a:gd name="connsiteY4" fmla="*/ 1309214 h 1381593"/>
              <a:gd name="connsiteX5" fmla="*/ 422 w 1108249"/>
              <a:gd name="connsiteY5" fmla="*/ 1381593 h 1381593"/>
              <a:gd name="connsiteX6" fmla="*/ 0 w 1108249"/>
              <a:gd name="connsiteY6" fmla="*/ 1266076 h 1381593"/>
              <a:gd name="connsiteX0" fmla="*/ 0 w 1108249"/>
              <a:gd name="connsiteY0" fmla="*/ 1292158 h 1407675"/>
              <a:gd name="connsiteX1" fmla="*/ 1095797 w 1108249"/>
              <a:gd name="connsiteY1" fmla="*/ 0 h 1407675"/>
              <a:gd name="connsiteX2" fmla="*/ 1061406 w 1108249"/>
              <a:gd name="connsiteY2" fmla="*/ 354529 h 1407675"/>
              <a:gd name="connsiteX3" fmla="*/ 1013656 w 1108249"/>
              <a:gd name="connsiteY3" fmla="*/ 546429 h 1407675"/>
              <a:gd name="connsiteX4" fmla="*/ 1040173 w 1108249"/>
              <a:gd name="connsiteY4" fmla="*/ 1335296 h 1407675"/>
              <a:gd name="connsiteX5" fmla="*/ 422 w 1108249"/>
              <a:gd name="connsiteY5" fmla="*/ 1407675 h 1407675"/>
              <a:gd name="connsiteX6" fmla="*/ 0 w 1108249"/>
              <a:gd name="connsiteY6" fmla="*/ 1292158 h 1407675"/>
              <a:gd name="connsiteX0" fmla="*/ 0 w 1147960"/>
              <a:gd name="connsiteY0" fmla="*/ 1365660 h 1481177"/>
              <a:gd name="connsiteX1" fmla="*/ 1147960 w 1147960"/>
              <a:gd name="connsiteY1" fmla="*/ 0 h 1481177"/>
              <a:gd name="connsiteX2" fmla="*/ 1061406 w 1147960"/>
              <a:gd name="connsiteY2" fmla="*/ 428031 h 1481177"/>
              <a:gd name="connsiteX3" fmla="*/ 1013656 w 1147960"/>
              <a:gd name="connsiteY3" fmla="*/ 619931 h 1481177"/>
              <a:gd name="connsiteX4" fmla="*/ 1040173 w 1147960"/>
              <a:gd name="connsiteY4" fmla="*/ 1408798 h 1481177"/>
              <a:gd name="connsiteX5" fmla="*/ 422 w 1147960"/>
              <a:gd name="connsiteY5" fmla="*/ 1481177 h 1481177"/>
              <a:gd name="connsiteX6" fmla="*/ 0 w 1147960"/>
              <a:gd name="connsiteY6" fmla="*/ 1365660 h 1481177"/>
              <a:gd name="connsiteX0" fmla="*/ 0 w 1108249"/>
              <a:gd name="connsiteY0" fmla="*/ 1289788 h 1405305"/>
              <a:gd name="connsiteX1" fmla="*/ 1093429 w 1108249"/>
              <a:gd name="connsiteY1" fmla="*/ 0 h 1405305"/>
              <a:gd name="connsiteX2" fmla="*/ 1061406 w 1108249"/>
              <a:gd name="connsiteY2" fmla="*/ 352159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08249"/>
              <a:gd name="connsiteY0" fmla="*/ 1289788 h 1405305"/>
              <a:gd name="connsiteX1" fmla="*/ 1093429 w 1108249"/>
              <a:gd name="connsiteY1" fmla="*/ 0 h 1405305"/>
              <a:gd name="connsiteX2" fmla="*/ 1061406 w 1108249"/>
              <a:gd name="connsiteY2" fmla="*/ 352159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08249"/>
              <a:gd name="connsiteY0" fmla="*/ 1289788 h 1405305"/>
              <a:gd name="connsiteX1" fmla="*/ 1093429 w 1108249"/>
              <a:gd name="connsiteY1" fmla="*/ 0 h 1405305"/>
              <a:gd name="connsiteX2" fmla="*/ 966566 w 1108249"/>
              <a:gd name="connsiteY2" fmla="*/ 221754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08249"/>
              <a:gd name="connsiteY0" fmla="*/ 1289788 h 1405305"/>
              <a:gd name="connsiteX1" fmla="*/ 1093429 w 1108249"/>
              <a:gd name="connsiteY1" fmla="*/ 0 h 1405305"/>
              <a:gd name="connsiteX2" fmla="*/ 966566 w 1108249"/>
              <a:gd name="connsiteY2" fmla="*/ 221754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08249"/>
              <a:gd name="connsiteY0" fmla="*/ 1289788 h 1405305"/>
              <a:gd name="connsiteX1" fmla="*/ 1093429 w 1108249"/>
              <a:gd name="connsiteY1" fmla="*/ 0 h 1405305"/>
              <a:gd name="connsiteX2" fmla="*/ 966566 w 1108249"/>
              <a:gd name="connsiteY2" fmla="*/ 221754 h 1405305"/>
              <a:gd name="connsiteX3" fmla="*/ 1013656 w 1108249"/>
              <a:gd name="connsiteY3" fmla="*/ 544059 h 1405305"/>
              <a:gd name="connsiteX4" fmla="*/ 1040173 w 1108249"/>
              <a:gd name="connsiteY4" fmla="*/ 1332926 h 1405305"/>
              <a:gd name="connsiteX5" fmla="*/ 422 w 1108249"/>
              <a:gd name="connsiteY5" fmla="*/ 1405305 h 1405305"/>
              <a:gd name="connsiteX6" fmla="*/ 0 w 1108249"/>
              <a:gd name="connsiteY6" fmla="*/ 1289788 h 1405305"/>
              <a:gd name="connsiteX0" fmla="*/ 0 w 1121594"/>
              <a:gd name="connsiteY0" fmla="*/ 1289788 h 1405305"/>
              <a:gd name="connsiteX1" fmla="*/ 1093429 w 1121594"/>
              <a:gd name="connsiteY1" fmla="*/ 0 h 1405305"/>
              <a:gd name="connsiteX2" fmla="*/ 966566 w 1121594"/>
              <a:gd name="connsiteY2" fmla="*/ 221754 h 1405305"/>
              <a:gd name="connsiteX3" fmla="*/ 1065819 w 1121594"/>
              <a:gd name="connsiteY3" fmla="*/ 250053 h 1405305"/>
              <a:gd name="connsiteX4" fmla="*/ 1040173 w 1121594"/>
              <a:gd name="connsiteY4" fmla="*/ 1332926 h 1405305"/>
              <a:gd name="connsiteX5" fmla="*/ 422 w 1121594"/>
              <a:gd name="connsiteY5" fmla="*/ 1405305 h 1405305"/>
              <a:gd name="connsiteX6" fmla="*/ 0 w 1121594"/>
              <a:gd name="connsiteY6" fmla="*/ 1289788 h 1405305"/>
              <a:gd name="connsiteX0" fmla="*/ 0 w 1103959"/>
              <a:gd name="connsiteY0" fmla="*/ 1289788 h 1405305"/>
              <a:gd name="connsiteX1" fmla="*/ 1093429 w 1103959"/>
              <a:gd name="connsiteY1" fmla="*/ 0 h 1405305"/>
              <a:gd name="connsiteX2" fmla="*/ 966566 w 1103959"/>
              <a:gd name="connsiteY2" fmla="*/ 221754 h 1405305"/>
              <a:gd name="connsiteX3" fmla="*/ 992320 w 1103959"/>
              <a:gd name="connsiteY3" fmla="*/ 380457 h 1405305"/>
              <a:gd name="connsiteX4" fmla="*/ 1040173 w 1103959"/>
              <a:gd name="connsiteY4" fmla="*/ 1332926 h 1405305"/>
              <a:gd name="connsiteX5" fmla="*/ 422 w 1103959"/>
              <a:gd name="connsiteY5" fmla="*/ 1405305 h 1405305"/>
              <a:gd name="connsiteX6" fmla="*/ 0 w 1103959"/>
              <a:gd name="connsiteY6" fmla="*/ 1289788 h 1405305"/>
              <a:gd name="connsiteX0" fmla="*/ 0 w 1118130"/>
              <a:gd name="connsiteY0" fmla="*/ 1289788 h 1405305"/>
              <a:gd name="connsiteX1" fmla="*/ 1093429 w 1118130"/>
              <a:gd name="connsiteY1" fmla="*/ 0 h 1405305"/>
              <a:gd name="connsiteX2" fmla="*/ 966566 w 1118130"/>
              <a:gd name="connsiteY2" fmla="*/ 221754 h 1405305"/>
              <a:gd name="connsiteX3" fmla="*/ 1053966 w 1118130"/>
              <a:gd name="connsiteY3" fmla="*/ 264277 h 1405305"/>
              <a:gd name="connsiteX4" fmla="*/ 1040173 w 1118130"/>
              <a:gd name="connsiteY4" fmla="*/ 1332926 h 1405305"/>
              <a:gd name="connsiteX5" fmla="*/ 422 w 1118130"/>
              <a:gd name="connsiteY5" fmla="*/ 1405305 h 1405305"/>
              <a:gd name="connsiteX6" fmla="*/ 0 w 1118130"/>
              <a:gd name="connsiteY6" fmla="*/ 1289788 h 1405305"/>
              <a:gd name="connsiteX0" fmla="*/ 0 w 1118130"/>
              <a:gd name="connsiteY0" fmla="*/ 1289788 h 1405305"/>
              <a:gd name="connsiteX1" fmla="*/ 1093429 w 1118130"/>
              <a:gd name="connsiteY1" fmla="*/ 0 h 1405305"/>
              <a:gd name="connsiteX2" fmla="*/ 966566 w 1118130"/>
              <a:gd name="connsiteY2" fmla="*/ 221754 h 1405305"/>
              <a:gd name="connsiteX3" fmla="*/ 1053966 w 1118130"/>
              <a:gd name="connsiteY3" fmla="*/ 264277 h 1405305"/>
              <a:gd name="connsiteX4" fmla="*/ 1040173 w 1118130"/>
              <a:gd name="connsiteY4" fmla="*/ 1332926 h 1405305"/>
              <a:gd name="connsiteX5" fmla="*/ 422 w 1118130"/>
              <a:gd name="connsiteY5" fmla="*/ 1405305 h 1405305"/>
              <a:gd name="connsiteX6" fmla="*/ 0 w 1118130"/>
              <a:gd name="connsiteY6" fmla="*/ 1289788 h 1405305"/>
              <a:gd name="connsiteX0" fmla="*/ 0 w 1132004"/>
              <a:gd name="connsiteY0" fmla="*/ 1289788 h 1405305"/>
              <a:gd name="connsiteX1" fmla="*/ 1093429 w 1132004"/>
              <a:gd name="connsiteY1" fmla="*/ 0 h 1405305"/>
              <a:gd name="connsiteX2" fmla="*/ 966566 w 1132004"/>
              <a:gd name="connsiteY2" fmla="*/ 221754 h 1405305"/>
              <a:gd name="connsiteX3" fmla="*/ 1053966 w 1132004"/>
              <a:gd name="connsiteY3" fmla="*/ 264277 h 1405305"/>
              <a:gd name="connsiteX4" fmla="*/ 1040173 w 1132004"/>
              <a:gd name="connsiteY4" fmla="*/ 1332926 h 1405305"/>
              <a:gd name="connsiteX5" fmla="*/ 422 w 1132004"/>
              <a:gd name="connsiteY5" fmla="*/ 1405305 h 1405305"/>
              <a:gd name="connsiteX6" fmla="*/ 0 w 1132004"/>
              <a:gd name="connsiteY6" fmla="*/ 1289788 h 1405305"/>
              <a:gd name="connsiteX0" fmla="*/ 0 w 1171080"/>
              <a:gd name="connsiteY0" fmla="*/ 1289788 h 1405305"/>
              <a:gd name="connsiteX1" fmla="*/ 1093429 w 1171080"/>
              <a:gd name="connsiteY1" fmla="*/ 0 h 1405305"/>
              <a:gd name="connsiteX2" fmla="*/ 966566 w 1171080"/>
              <a:gd name="connsiteY2" fmla="*/ 221754 h 1405305"/>
              <a:gd name="connsiteX3" fmla="*/ 1053966 w 1171080"/>
              <a:gd name="connsiteY3" fmla="*/ 264277 h 1405305"/>
              <a:gd name="connsiteX4" fmla="*/ 1163356 w 1171080"/>
              <a:gd name="connsiteY4" fmla="*/ 271546 h 1405305"/>
              <a:gd name="connsiteX5" fmla="*/ 1040173 w 1171080"/>
              <a:gd name="connsiteY5" fmla="*/ 1332926 h 1405305"/>
              <a:gd name="connsiteX6" fmla="*/ 422 w 1171080"/>
              <a:gd name="connsiteY6" fmla="*/ 1405305 h 1405305"/>
              <a:gd name="connsiteX7" fmla="*/ 0 w 1171080"/>
              <a:gd name="connsiteY7" fmla="*/ 1289788 h 1405305"/>
              <a:gd name="connsiteX0" fmla="*/ 0 w 1171080"/>
              <a:gd name="connsiteY0" fmla="*/ 1289788 h 1405305"/>
              <a:gd name="connsiteX1" fmla="*/ 1093429 w 1171080"/>
              <a:gd name="connsiteY1" fmla="*/ 0 h 1405305"/>
              <a:gd name="connsiteX2" fmla="*/ 966566 w 1171080"/>
              <a:gd name="connsiteY2" fmla="*/ 221754 h 1405305"/>
              <a:gd name="connsiteX3" fmla="*/ 1053966 w 1171080"/>
              <a:gd name="connsiteY3" fmla="*/ 264277 h 1405305"/>
              <a:gd name="connsiteX4" fmla="*/ 1163356 w 1171080"/>
              <a:gd name="connsiteY4" fmla="*/ 271546 h 1405305"/>
              <a:gd name="connsiteX5" fmla="*/ 1040173 w 1171080"/>
              <a:gd name="connsiteY5" fmla="*/ 1332926 h 1405305"/>
              <a:gd name="connsiteX6" fmla="*/ 422 w 1171080"/>
              <a:gd name="connsiteY6" fmla="*/ 1405305 h 1405305"/>
              <a:gd name="connsiteX7" fmla="*/ 0 w 1171080"/>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72665"/>
              <a:gd name="connsiteY0" fmla="*/ 1289788 h 1405305"/>
              <a:gd name="connsiteX1" fmla="*/ 1093429 w 1172665"/>
              <a:gd name="connsiteY1" fmla="*/ 0 h 1405305"/>
              <a:gd name="connsiteX2" fmla="*/ 966566 w 1172665"/>
              <a:gd name="connsiteY2" fmla="*/ 221754 h 1405305"/>
              <a:gd name="connsiteX3" fmla="*/ 1053966 w 1172665"/>
              <a:gd name="connsiteY3" fmla="*/ 264277 h 1405305"/>
              <a:gd name="connsiteX4" fmla="*/ 1165730 w 1172665"/>
              <a:gd name="connsiteY4" fmla="*/ 262061 h 1405305"/>
              <a:gd name="connsiteX5" fmla="*/ 1040173 w 1172665"/>
              <a:gd name="connsiteY5" fmla="*/ 1332926 h 1405305"/>
              <a:gd name="connsiteX6" fmla="*/ 422 w 1172665"/>
              <a:gd name="connsiteY6" fmla="*/ 1405305 h 1405305"/>
              <a:gd name="connsiteX7" fmla="*/ 0 w 1172665"/>
              <a:gd name="connsiteY7" fmla="*/ 1289788 h 1405305"/>
              <a:gd name="connsiteX0" fmla="*/ 0 w 1168225"/>
              <a:gd name="connsiteY0" fmla="*/ 1289788 h 1405305"/>
              <a:gd name="connsiteX1" fmla="*/ 1093429 w 1168225"/>
              <a:gd name="connsiteY1" fmla="*/ 0 h 1405305"/>
              <a:gd name="connsiteX2" fmla="*/ 966566 w 1168225"/>
              <a:gd name="connsiteY2" fmla="*/ 221754 h 1405305"/>
              <a:gd name="connsiteX3" fmla="*/ 1053966 w 1168225"/>
              <a:gd name="connsiteY3" fmla="*/ 264277 h 1405305"/>
              <a:gd name="connsiteX4" fmla="*/ 1165730 w 1168225"/>
              <a:gd name="connsiteY4" fmla="*/ 262061 h 1405305"/>
              <a:gd name="connsiteX5" fmla="*/ 1068517 w 1168225"/>
              <a:gd name="connsiteY5" fmla="*/ 333192 h 1405305"/>
              <a:gd name="connsiteX6" fmla="*/ 1040173 w 1168225"/>
              <a:gd name="connsiteY6" fmla="*/ 1332926 h 1405305"/>
              <a:gd name="connsiteX7" fmla="*/ 422 w 1168225"/>
              <a:gd name="connsiteY7" fmla="*/ 1405305 h 1405305"/>
              <a:gd name="connsiteX8" fmla="*/ 0 w 1168225"/>
              <a:gd name="connsiteY8" fmla="*/ 1289788 h 1405305"/>
              <a:gd name="connsiteX0" fmla="*/ 0 w 1168797"/>
              <a:gd name="connsiteY0" fmla="*/ 1289788 h 1405305"/>
              <a:gd name="connsiteX1" fmla="*/ 1093429 w 1168797"/>
              <a:gd name="connsiteY1" fmla="*/ 0 h 1405305"/>
              <a:gd name="connsiteX2" fmla="*/ 966566 w 1168797"/>
              <a:gd name="connsiteY2" fmla="*/ 221754 h 1405305"/>
              <a:gd name="connsiteX3" fmla="*/ 1053966 w 1168797"/>
              <a:gd name="connsiteY3" fmla="*/ 264277 h 1405305"/>
              <a:gd name="connsiteX4" fmla="*/ 1165730 w 1168797"/>
              <a:gd name="connsiteY4" fmla="*/ 262061 h 1405305"/>
              <a:gd name="connsiteX5" fmla="*/ 1068517 w 1168797"/>
              <a:gd name="connsiteY5" fmla="*/ 333192 h 1405305"/>
              <a:gd name="connsiteX6" fmla="*/ 1040173 w 1168797"/>
              <a:gd name="connsiteY6" fmla="*/ 1332926 h 1405305"/>
              <a:gd name="connsiteX7" fmla="*/ 422 w 1168797"/>
              <a:gd name="connsiteY7" fmla="*/ 1405305 h 1405305"/>
              <a:gd name="connsiteX8" fmla="*/ 0 w 1168797"/>
              <a:gd name="connsiteY8"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0173 w 1165730"/>
              <a:gd name="connsiteY6" fmla="*/ 1332926 h 1405305"/>
              <a:gd name="connsiteX7" fmla="*/ 422 w 1165730"/>
              <a:gd name="connsiteY7" fmla="*/ 1405305 h 1405305"/>
              <a:gd name="connsiteX8" fmla="*/ 0 w 1165730"/>
              <a:gd name="connsiteY8"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0173 w 1165730"/>
              <a:gd name="connsiteY6" fmla="*/ 1332926 h 1405305"/>
              <a:gd name="connsiteX7" fmla="*/ 422 w 1165730"/>
              <a:gd name="connsiteY7" fmla="*/ 1405305 h 1405305"/>
              <a:gd name="connsiteX8" fmla="*/ 0 w 1165730"/>
              <a:gd name="connsiteY8"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0173 w 1165730"/>
              <a:gd name="connsiteY6" fmla="*/ 1332926 h 1405305"/>
              <a:gd name="connsiteX7" fmla="*/ 422 w 1165730"/>
              <a:gd name="connsiteY7" fmla="*/ 1405305 h 1405305"/>
              <a:gd name="connsiteX8" fmla="*/ 0 w 1165730"/>
              <a:gd name="connsiteY8"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89788 h 1405305"/>
              <a:gd name="connsiteX1" fmla="*/ 1093429 w 1165730"/>
              <a:gd name="connsiteY1" fmla="*/ 0 h 1405305"/>
              <a:gd name="connsiteX2" fmla="*/ 966566 w 1165730"/>
              <a:gd name="connsiteY2" fmla="*/ 221754 h 1405305"/>
              <a:gd name="connsiteX3" fmla="*/ 1053966 w 1165730"/>
              <a:gd name="connsiteY3" fmla="*/ 264277 h 1405305"/>
              <a:gd name="connsiteX4" fmla="*/ 1165730 w 1165730"/>
              <a:gd name="connsiteY4" fmla="*/ 262061 h 1405305"/>
              <a:gd name="connsiteX5" fmla="*/ 1068517 w 1165730"/>
              <a:gd name="connsiteY5" fmla="*/ 333192 h 1405305"/>
              <a:gd name="connsiteX6" fmla="*/ 1042433 w 1165730"/>
              <a:gd name="connsiteY6" fmla="*/ 444630 h 1405305"/>
              <a:gd name="connsiteX7" fmla="*/ 1040173 w 1165730"/>
              <a:gd name="connsiteY7" fmla="*/ 1332926 h 1405305"/>
              <a:gd name="connsiteX8" fmla="*/ 422 w 1165730"/>
              <a:gd name="connsiteY8" fmla="*/ 1405305 h 1405305"/>
              <a:gd name="connsiteX9" fmla="*/ 0 w 1165730"/>
              <a:gd name="connsiteY9" fmla="*/ 1289788 h 1405305"/>
              <a:gd name="connsiteX0" fmla="*/ 0 w 1165730"/>
              <a:gd name="connsiteY0" fmla="*/ 1294531 h 1410048"/>
              <a:gd name="connsiteX1" fmla="*/ 981991 w 1165730"/>
              <a:gd name="connsiteY1" fmla="*/ 0 h 1410048"/>
              <a:gd name="connsiteX2" fmla="*/ 966566 w 1165730"/>
              <a:gd name="connsiteY2" fmla="*/ 226497 h 1410048"/>
              <a:gd name="connsiteX3" fmla="*/ 1053966 w 1165730"/>
              <a:gd name="connsiteY3" fmla="*/ 269020 h 1410048"/>
              <a:gd name="connsiteX4" fmla="*/ 1165730 w 1165730"/>
              <a:gd name="connsiteY4" fmla="*/ 266804 h 1410048"/>
              <a:gd name="connsiteX5" fmla="*/ 1068517 w 1165730"/>
              <a:gd name="connsiteY5" fmla="*/ 337935 h 1410048"/>
              <a:gd name="connsiteX6" fmla="*/ 1042433 w 1165730"/>
              <a:gd name="connsiteY6" fmla="*/ 449373 h 1410048"/>
              <a:gd name="connsiteX7" fmla="*/ 1040173 w 1165730"/>
              <a:gd name="connsiteY7" fmla="*/ 1337669 h 1410048"/>
              <a:gd name="connsiteX8" fmla="*/ 422 w 1165730"/>
              <a:gd name="connsiteY8" fmla="*/ 1410048 h 1410048"/>
              <a:gd name="connsiteX9" fmla="*/ 0 w 1165730"/>
              <a:gd name="connsiteY9" fmla="*/ 1294531 h 1410048"/>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66566 w 1165730"/>
              <a:gd name="connsiteY2" fmla="*/ 209900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781626 w 1165730"/>
              <a:gd name="connsiteY2" fmla="*/ 190932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40173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1 w 1165730"/>
              <a:gd name="connsiteY7" fmla="*/ 1321072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2 w 1165730"/>
              <a:gd name="connsiteY7" fmla="*/ 1330556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2 w 1165730"/>
              <a:gd name="connsiteY7" fmla="*/ 1330556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2 w 1165730"/>
              <a:gd name="connsiteY7" fmla="*/ 1330556 h 1393451"/>
              <a:gd name="connsiteX8" fmla="*/ 422 w 1165730"/>
              <a:gd name="connsiteY8" fmla="*/ 1393451 h 1393451"/>
              <a:gd name="connsiteX9" fmla="*/ 0 w 1165730"/>
              <a:gd name="connsiteY9" fmla="*/ 1277934 h 1393451"/>
              <a:gd name="connsiteX0" fmla="*/ 0 w 1165730"/>
              <a:gd name="connsiteY0" fmla="*/ 1277934 h 1393451"/>
              <a:gd name="connsiteX1" fmla="*/ 1086318 w 1165730"/>
              <a:gd name="connsiteY1" fmla="*/ 0 h 1393451"/>
              <a:gd name="connsiteX2" fmla="*/ 973679 w 1165730"/>
              <a:gd name="connsiteY2" fmla="*/ 207529 h 1393451"/>
              <a:gd name="connsiteX3" fmla="*/ 1053966 w 1165730"/>
              <a:gd name="connsiteY3" fmla="*/ 252423 h 1393451"/>
              <a:gd name="connsiteX4" fmla="*/ 1165730 w 1165730"/>
              <a:gd name="connsiteY4" fmla="*/ 250207 h 1393451"/>
              <a:gd name="connsiteX5" fmla="*/ 1068517 w 1165730"/>
              <a:gd name="connsiteY5" fmla="*/ 321338 h 1393451"/>
              <a:gd name="connsiteX6" fmla="*/ 1042433 w 1165730"/>
              <a:gd name="connsiteY6" fmla="*/ 432776 h 1393451"/>
              <a:gd name="connsiteX7" fmla="*/ 1035432 w 1165730"/>
              <a:gd name="connsiteY7" fmla="*/ 1330556 h 1393451"/>
              <a:gd name="connsiteX8" fmla="*/ 422 w 1165730"/>
              <a:gd name="connsiteY8" fmla="*/ 1393451 h 1393451"/>
              <a:gd name="connsiteX9" fmla="*/ 0 w 1165730"/>
              <a:gd name="connsiteY9" fmla="*/ 1277934 h 139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730" h="1393451">
                <a:moveTo>
                  <a:pt x="0" y="1277934"/>
                </a:moveTo>
                <a:cubicBezTo>
                  <a:pt x="51503" y="1215512"/>
                  <a:pt x="1060897" y="17373"/>
                  <a:pt x="1086318" y="0"/>
                </a:cubicBezTo>
                <a:cubicBezTo>
                  <a:pt x="1055890" y="50207"/>
                  <a:pt x="982771" y="190516"/>
                  <a:pt x="973679" y="207529"/>
                </a:cubicBezTo>
                <a:cubicBezTo>
                  <a:pt x="1010717" y="227236"/>
                  <a:pt x="1031158" y="237458"/>
                  <a:pt x="1053966" y="252423"/>
                </a:cubicBezTo>
                <a:cubicBezTo>
                  <a:pt x="1097436" y="250052"/>
                  <a:pt x="1134841" y="247553"/>
                  <a:pt x="1165730" y="250207"/>
                </a:cubicBezTo>
                <a:cubicBezTo>
                  <a:pt x="1132590" y="269596"/>
                  <a:pt x="1106042" y="273268"/>
                  <a:pt x="1068517" y="321338"/>
                </a:cubicBezTo>
                <a:cubicBezTo>
                  <a:pt x="1053895" y="353347"/>
                  <a:pt x="1044785" y="372849"/>
                  <a:pt x="1042433" y="432776"/>
                </a:cubicBezTo>
                <a:cubicBezTo>
                  <a:pt x="1040079" y="502186"/>
                  <a:pt x="1032460" y="1150684"/>
                  <a:pt x="1035432" y="1330556"/>
                </a:cubicBezTo>
                <a:cubicBezTo>
                  <a:pt x="915676" y="1342037"/>
                  <a:pt x="68016" y="1389084"/>
                  <a:pt x="422" y="1393451"/>
                </a:cubicBezTo>
                <a:cubicBezTo>
                  <a:pt x="-507" y="1370773"/>
                  <a:pt x="927" y="1291150"/>
                  <a:pt x="0" y="1277934"/>
                </a:cubicBezTo>
                <a:close/>
              </a:path>
            </a:pathLst>
          </a:custGeom>
          <a:noFill/>
          <a:ln w="57150">
            <a:solidFill>
              <a:srgbClr val="D7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grpSp>
        <p:nvGrpSpPr>
          <p:cNvPr id="17" name="グループ化 16"/>
          <p:cNvGrpSpPr/>
          <p:nvPr/>
        </p:nvGrpSpPr>
        <p:grpSpPr>
          <a:xfrm>
            <a:off x="6983590" y="1546346"/>
            <a:ext cx="3938199" cy="961982"/>
            <a:chOff x="-67773" y="-672320"/>
            <a:chExt cx="3938296" cy="1035858"/>
          </a:xfrm>
        </p:grpSpPr>
        <p:cxnSp>
          <p:nvCxnSpPr>
            <p:cNvPr id="30" name="直線矢印コネクタ 29"/>
            <p:cNvCxnSpPr>
              <a:stCxn id="31" idx="2"/>
            </p:cNvCxnSpPr>
            <p:nvPr/>
          </p:nvCxnSpPr>
          <p:spPr>
            <a:xfrm flipH="1">
              <a:off x="-67773" y="330967"/>
              <a:ext cx="2097251" cy="3257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1"/>
            <p:cNvSpPr txBox="1"/>
            <p:nvPr/>
          </p:nvSpPr>
          <p:spPr>
            <a:xfrm>
              <a:off x="188431" y="-672320"/>
              <a:ext cx="3682092" cy="1003287"/>
            </a:xfrm>
            <a:prstGeom prst="roundRect">
              <a:avLst/>
            </a:prstGeom>
            <a:solidFill>
              <a:schemeClr val="bg1"/>
            </a:solidFill>
            <a:ln w="9525">
              <a:solidFill>
                <a:schemeClr val="tx1"/>
              </a:solidFill>
            </a:ln>
            <a:effectLst/>
          </p:spPr>
          <p:txBody>
            <a:bodyPr rot="0" spcFirstLastPara="0" vert="horz" wrap="none" lIns="36000" tIns="36000" rIns="36000" bIns="36000" numCol="1" spcCol="0" rtlCol="0" fromWordArt="0" anchor="t" anchorCtr="0" forceAA="0" compatLnSpc="1">
              <a:prstTxWarp prst="textNoShape">
                <a:avLst/>
              </a:prstTxWarp>
              <a:spAutoFit/>
            </a:bodyPr>
            <a:lstStyle/>
            <a:p>
              <a:pPr indent="153035" algn="just">
                <a:lnSpc>
                  <a:spcPts val="1500"/>
                </a:lnSpc>
              </a:pPr>
              <a:r>
                <a:rPr lang="ja-JP" altLang="en-US" sz="1200" b="1" dirty="0">
                  <a:latin typeface="ＭＳ ゴシック"/>
                  <a:ea typeface="ＭＳ ゴシック"/>
                  <a:cs typeface="Meiryo UI"/>
                </a:rPr>
                <a:t>○りんくう公園予定地（空港連絡道路北側）</a:t>
              </a:r>
              <a:endParaRPr lang="ja-JP" altLang="en-US" sz="1200" dirty="0">
                <a:latin typeface="ＭＳ ゴシック"/>
                <a:cs typeface="Times New Roman"/>
              </a:endParaRPr>
            </a:p>
            <a:p>
              <a:pPr indent="304800" algn="just">
                <a:lnSpc>
                  <a:spcPts val="1500"/>
                </a:lnSpc>
              </a:pPr>
              <a:r>
                <a:rPr lang="ja-JP" altLang="en-US" sz="1200" dirty="0">
                  <a:latin typeface="ＭＳ ゴシック"/>
                  <a:ea typeface="ＭＳ 明朝"/>
                  <a:cs typeface="Meiryo UI"/>
                </a:rPr>
                <a:t>・スケートリンクを核としたまちづくり　　　</a:t>
              </a:r>
              <a:endParaRPr lang="ja-JP" altLang="en-US" sz="1200" dirty="0">
                <a:latin typeface="ＭＳ ゴシック"/>
                <a:cs typeface="Times New Roman"/>
              </a:endParaRPr>
            </a:p>
            <a:p>
              <a:pPr indent="304800" algn="just">
                <a:lnSpc>
                  <a:spcPts val="1500"/>
                </a:lnSpc>
              </a:pPr>
              <a:r>
                <a:rPr lang="ja-JP" altLang="en-US" sz="1200" dirty="0">
                  <a:latin typeface="ＭＳ ゴシック"/>
                  <a:ea typeface="ＭＳ 明朝"/>
                  <a:cs typeface="Meiryo UI"/>
                </a:rPr>
                <a:t>・事業主体：泉佐野市</a:t>
              </a:r>
              <a:endParaRPr lang="en-US" altLang="ja-JP" sz="1200" dirty="0">
                <a:latin typeface="ＭＳ ゴシック"/>
                <a:ea typeface="ＭＳ 明朝"/>
                <a:cs typeface="Meiryo UI"/>
              </a:endParaRPr>
            </a:p>
            <a:p>
              <a:pPr indent="304800" algn="just">
                <a:lnSpc>
                  <a:spcPts val="1500"/>
                </a:lnSpc>
              </a:pPr>
              <a:r>
                <a:rPr lang="ja-JP" altLang="en-US" sz="1200" dirty="0">
                  <a:latin typeface="ＭＳ ゴシック"/>
                  <a:ea typeface="ＭＳ 明朝"/>
                  <a:cs typeface="Meiryo UI"/>
                </a:rPr>
                <a:t>・</a:t>
              </a:r>
              <a:r>
                <a:rPr lang="en-US" altLang="ja-JP" sz="1200" dirty="0">
                  <a:latin typeface="ＭＳ ゴシック"/>
                  <a:ea typeface="ＭＳ 明朝"/>
                  <a:cs typeface="Meiryo UI"/>
                </a:rPr>
                <a:t>2019</a:t>
              </a:r>
              <a:r>
                <a:rPr lang="ja-JP" altLang="en-US" sz="1200" dirty="0">
                  <a:latin typeface="ＭＳ ゴシック"/>
                  <a:ea typeface="ＭＳ 明朝"/>
                  <a:cs typeface="Meiryo UI"/>
                </a:rPr>
                <a:t>年度　供用開始予定</a:t>
              </a:r>
              <a:endParaRPr lang="ja-JP" altLang="en-US" sz="1200" dirty="0">
                <a:latin typeface="ＭＳ ゴシック"/>
                <a:cs typeface="Times New Roman"/>
              </a:endParaRPr>
            </a:p>
          </p:txBody>
        </p:sp>
      </p:grpSp>
      <p:grpSp>
        <p:nvGrpSpPr>
          <p:cNvPr id="20" name="グループ化 19"/>
          <p:cNvGrpSpPr/>
          <p:nvPr/>
        </p:nvGrpSpPr>
        <p:grpSpPr>
          <a:xfrm>
            <a:off x="1715001" y="1725585"/>
            <a:ext cx="3343275" cy="1266315"/>
            <a:chOff x="-563321" y="-320978"/>
            <a:chExt cx="3343326" cy="1244950"/>
          </a:xfrm>
        </p:grpSpPr>
        <p:cxnSp>
          <p:nvCxnSpPr>
            <p:cNvPr id="27" name="直線矢印コネクタ 26"/>
            <p:cNvCxnSpPr>
              <a:stCxn id="29" idx="2"/>
            </p:cNvCxnSpPr>
            <p:nvPr/>
          </p:nvCxnSpPr>
          <p:spPr>
            <a:xfrm>
              <a:off x="1108341" y="385803"/>
              <a:ext cx="1549919" cy="538169"/>
            </a:xfrm>
            <a:prstGeom prst="straightConnector1">
              <a:avLst/>
            </a:prstGeom>
            <a:noFill/>
            <a:ln w="9525" cap="flat" cmpd="sng" algn="ctr">
              <a:solidFill>
                <a:sysClr val="windowText" lastClr="000000"/>
              </a:solidFill>
              <a:prstDash val="solid"/>
              <a:tailEnd type="triangle"/>
            </a:ln>
            <a:effectLst/>
          </p:spPr>
        </p:cxnSp>
        <p:sp>
          <p:nvSpPr>
            <p:cNvPr id="29" name="AutoShape 15"/>
            <p:cNvSpPr>
              <a:spLocks/>
            </p:cNvSpPr>
            <p:nvPr/>
          </p:nvSpPr>
          <p:spPr bwMode="auto">
            <a:xfrm flipH="1">
              <a:off x="-563321" y="-320978"/>
              <a:ext cx="3343326" cy="706781"/>
            </a:xfrm>
            <a:prstGeom prst="roundRect">
              <a:avLst/>
            </a:prstGeom>
            <a:solidFill>
              <a:sysClr val="window" lastClr="FFFFFF"/>
            </a:solidFill>
            <a:ln w="9525">
              <a:solidFill>
                <a:sysClr val="windowText" lastClr="000000"/>
              </a:solidFill>
              <a:prstDash val="solid"/>
              <a:miter lim="800000"/>
              <a:headEnd/>
              <a:tailEnd type="triangle" w="med" len="med"/>
            </a:ln>
          </p:spPr>
          <p:txBody>
            <a:bodyPr rot="0" vert="horz" wrap="square" lIns="36000" tIns="36000" rIns="36000" bIns="36000" anchor="ctr" anchorCtr="0" upright="1">
              <a:spAutoFit/>
            </a:bodyPr>
            <a:lstStyle/>
            <a:p>
              <a:pPr>
                <a:lnSpc>
                  <a:spcPts val="1500"/>
                </a:lnSpc>
              </a:pPr>
              <a:r>
                <a:rPr lang="ja-JP" altLang="en-US" sz="1200" b="1" dirty="0">
                  <a:latin typeface="ＭＳ ゴシック"/>
                  <a:ea typeface="ＭＳ ゴシック"/>
                  <a:cs typeface="Meiryo UI"/>
                </a:rPr>
                <a:t>○りんくう公園予定地（空港連絡道路南側）</a:t>
              </a:r>
              <a:endParaRPr lang="ja-JP" altLang="en-US" sz="1200" dirty="0">
                <a:latin typeface="ＭＳ ゴシック"/>
                <a:cs typeface="Times New Roman"/>
              </a:endParaRPr>
            </a:p>
            <a:p>
              <a:pPr indent="152400">
                <a:lnSpc>
                  <a:spcPts val="1500"/>
                </a:lnSpc>
              </a:pPr>
              <a:r>
                <a:rPr lang="ja-JP" altLang="en-US" sz="1200" dirty="0">
                  <a:latin typeface="ＭＳ ゴシック"/>
                  <a:ea typeface="ＭＳ 明朝"/>
                  <a:cs typeface="Meiryo UI"/>
                </a:rPr>
                <a:t>・</a:t>
              </a:r>
              <a:r>
                <a:rPr lang="en-US" altLang="ja-JP" sz="1200" dirty="0">
                  <a:latin typeface="ＭＳ ゴシック"/>
                  <a:ea typeface="ＭＳ 明朝"/>
                  <a:cs typeface="Meiryo UI"/>
                </a:rPr>
                <a:t>2017</a:t>
              </a:r>
              <a:r>
                <a:rPr lang="ja-JP" altLang="en-US" sz="1200" dirty="0">
                  <a:latin typeface="ＭＳ ゴシック"/>
                  <a:ea typeface="ＭＳ 明朝"/>
                  <a:cs typeface="Meiryo UI"/>
                </a:rPr>
                <a:t>年</a:t>
              </a:r>
              <a:r>
                <a:rPr lang="en-US" sz="1200" dirty="0">
                  <a:latin typeface="ＭＳ ゴシック"/>
                  <a:ea typeface="ＭＳ 明朝"/>
                  <a:cs typeface="Meiryo UI"/>
                </a:rPr>
                <a:t>5</a:t>
              </a:r>
              <a:r>
                <a:rPr lang="ja-JP" altLang="en-US" sz="1200" dirty="0">
                  <a:latin typeface="ＭＳ ゴシック"/>
                  <a:ea typeface="ＭＳ 明朝"/>
                  <a:cs typeface="Meiryo UI"/>
                </a:rPr>
                <a:t>月　募集要項公表</a:t>
              </a:r>
              <a:endParaRPr lang="ja-JP" altLang="en-US" sz="1200" dirty="0">
                <a:latin typeface="ＭＳ ゴシック"/>
                <a:cs typeface="Times New Roman"/>
              </a:endParaRPr>
            </a:p>
            <a:p>
              <a:pPr indent="152400">
                <a:lnSpc>
                  <a:spcPts val="1500"/>
                </a:lnSpc>
              </a:pPr>
              <a:r>
                <a:rPr lang="ja-JP" altLang="en-US" sz="1200" dirty="0">
                  <a:latin typeface="ＭＳ ゴシック"/>
                  <a:ea typeface="ＭＳ 明朝"/>
                  <a:cs typeface="Meiryo UI"/>
                </a:rPr>
                <a:t>・</a:t>
              </a:r>
              <a:r>
                <a:rPr lang="en-US" altLang="ja-JP" sz="1200" dirty="0">
                  <a:latin typeface="ＭＳ ゴシック"/>
                  <a:ea typeface="ＭＳ 明朝"/>
                  <a:cs typeface="Meiryo UI"/>
                </a:rPr>
                <a:t>2017</a:t>
              </a:r>
              <a:r>
                <a:rPr lang="ja-JP" altLang="en-US" sz="1200" dirty="0">
                  <a:latin typeface="ＭＳ ゴシック"/>
                  <a:ea typeface="ＭＳ 明朝"/>
                  <a:cs typeface="Meiryo UI"/>
                </a:rPr>
                <a:t>年</a:t>
              </a:r>
              <a:r>
                <a:rPr lang="en-US" sz="1200" dirty="0">
                  <a:latin typeface="ＭＳ ゴシック"/>
                  <a:ea typeface="ＭＳ 明朝"/>
                  <a:cs typeface="Meiryo UI"/>
                </a:rPr>
                <a:t>9</a:t>
              </a:r>
              <a:r>
                <a:rPr lang="ja-JP" altLang="en-US" sz="1200" dirty="0">
                  <a:latin typeface="ＭＳ ゴシック"/>
                  <a:ea typeface="ＭＳ 明朝"/>
                  <a:cs typeface="Meiryo UI"/>
                </a:rPr>
                <a:t>月　</a:t>
              </a:r>
              <a:r>
                <a:rPr lang="zh-TW" altLang="en-US" sz="1200" dirty="0">
                  <a:latin typeface="ＭＳ ゴシック"/>
                  <a:ea typeface="ＭＳ 明朝"/>
                  <a:cs typeface="Meiryo UI"/>
                </a:rPr>
                <a:t>最優秀提案者</a:t>
              </a:r>
              <a:r>
                <a:rPr lang="ja-JP" altLang="en-US" sz="1200" dirty="0">
                  <a:latin typeface="ＭＳ ゴシック"/>
                  <a:ea typeface="ＭＳ 明朝"/>
                  <a:cs typeface="Meiryo UI"/>
                </a:rPr>
                <a:t>決定</a:t>
              </a:r>
              <a:endParaRPr lang="ja-JP" altLang="en-US" sz="1200" dirty="0">
                <a:latin typeface="ＭＳ ゴシック"/>
                <a:cs typeface="Times New Roman"/>
              </a:endParaRPr>
            </a:p>
          </p:txBody>
        </p:sp>
      </p:grpSp>
      <p:pic>
        <p:nvPicPr>
          <p:cNvPr id="19" name="図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4814" y="2508329"/>
            <a:ext cx="1903569" cy="446991"/>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566760" y="5237915"/>
            <a:ext cx="4313340" cy="769441"/>
          </a:xfrm>
          <a:prstGeom prst="rect">
            <a:avLst/>
          </a:prstGeom>
          <a:noFill/>
        </p:spPr>
        <p:txBody>
          <a:bodyPr wrap="square" rtlCol="0">
            <a:spAutoFit/>
          </a:bodyPr>
          <a:lstStyle/>
          <a:p>
            <a:r>
              <a:rPr lang="ja-JP" altLang="en-US" sz="1600" dirty="0"/>
              <a:t>■りんくうタウン駅の利用状況</a:t>
            </a:r>
            <a:endParaRPr lang="en-US" altLang="ja-JP" sz="1600" dirty="0"/>
          </a:p>
          <a:p>
            <a:r>
              <a:rPr lang="ja-JP" altLang="en-US" sz="1400" dirty="0"/>
              <a:t>　りんくうタウン駅（南海電気鉄道、</a:t>
            </a:r>
            <a:r>
              <a:rPr lang="en-US" altLang="ja-JP" sz="1400" dirty="0"/>
              <a:t>JR</a:t>
            </a:r>
            <a:r>
              <a:rPr lang="ja-JP" altLang="en-US" sz="1400" dirty="0"/>
              <a:t>西日本）の</a:t>
            </a:r>
            <a:endParaRPr lang="en-US" altLang="ja-JP" sz="1400" dirty="0"/>
          </a:p>
          <a:p>
            <a:r>
              <a:rPr lang="ja-JP" altLang="en-US" sz="1400" dirty="0"/>
              <a:t>　乗車人員は順調に増加</a:t>
            </a:r>
            <a:r>
              <a:rPr lang="ja-JP" altLang="en-US" sz="1400" dirty="0">
                <a:latin typeface="ＭＳ Ｐ明朝" panose="02020600040205080304" pitchFamily="18" charset="-128"/>
                <a:ea typeface="ＭＳ Ｐ明朝" panose="02020600040205080304" pitchFamily="18" charset="-128"/>
                <a:cs typeface="Meiryo UI" panose="020B0604030504040204" pitchFamily="50" charset="-128"/>
              </a:rPr>
              <a:t>。</a:t>
            </a:r>
            <a:endParaRPr lang="ja-JP" altLang="en-US" sz="1400" dirty="0"/>
          </a:p>
        </p:txBody>
      </p:sp>
      <p:sp>
        <p:nvSpPr>
          <p:cNvPr id="21" name="テキスト ボックス 20"/>
          <p:cNvSpPr txBox="1"/>
          <p:nvPr/>
        </p:nvSpPr>
        <p:spPr>
          <a:xfrm>
            <a:off x="1504812" y="737824"/>
            <a:ext cx="8553588" cy="984885"/>
          </a:xfrm>
          <a:prstGeom prst="rect">
            <a:avLst/>
          </a:prstGeom>
          <a:noFill/>
        </p:spPr>
        <p:txBody>
          <a:bodyPr wrap="square" rtlCol="0">
            <a:spAutoFit/>
          </a:bodyPr>
          <a:lstStyle/>
          <a:p>
            <a:r>
              <a:rPr lang="ja-JP" altLang="en-US" sz="1600" dirty="0"/>
              <a:t>■公園予定地の暫定利用</a:t>
            </a:r>
            <a:endParaRPr lang="en-US" altLang="ja-JP" sz="1600" dirty="0"/>
          </a:p>
          <a:p>
            <a:r>
              <a:rPr lang="ja-JP" altLang="en-US" sz="1400" dirty="0"/>
              <a:t>　</a:t>
            </a:r>
            <a:r>
              <a:rPr lang="ja-JP" altLang="en-US" sz="1400" dirty="0">
                <a:latin typeface="ＭＳ Ｐ明朝" panose="02020600040205080304" pitchFamily="18" charset="-128"/>
                <a:ea typeface="ＭＳ Ｐ明朝" panose="02020600040205080304" pitchFamily="18" charset="-128"/>
              </a:rPr>
              <a:t>空港連絡道路北側では、泉佐野市がスケートリンクを核としたまちづくり計画を推進。</a:t>
            </a:r>
            <a:endParaRPr lang="en-US" altLang="ja-JP" sz="1400" dirty="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空港連絡道路南側では、民間事業者による集客施設や公園整備が決定。</a:t>
            </a:r>
            <a:endParaRPr lang="en-US" altLang="ja-JP" sz="1400" dirty="0">
              <a:latin typeface="ＭＳ Ｐ明朝" panose="02020600040205080304" pitchFamily="18" charset="-128"/>
              <a:ea typeface="ＭＳ Ｐ明朝" panose="02020600040205080304" pitchFamily="18" charset="-128"/>
            </a:endParaRPr>
          </a:p>
          <a:p>
            <a:endParaRPr lang="ja-JP" altLang="en-US" sz="1400" dirty="0"/>
          </a:p>
        </p:txBody>
      </p:sp>
      <p:sp>
        <p:nvSpPr>
          <p:cNvPr id="3" name="テキスト ボックス 2"/>
          <p:cNvSpPr txBox="1"/>
          <p:nvPr/>
        </p:nvSpPr>
        <p:spPr>
          <a:xfrm>
            <a:off x="9948862" y="6354375"/>
            <a:ext cx="1743075" cy="276999"/>
          </a:xfrm>
          <a:prstGeom prst="rect">
            <a:avLst/>
          </a:prstGeom>
          <a:noFill/>
        </p:spPr>
        <p:txBody>
          <a:bodyPr wrap="square" rtlCol="0">
            <a:spAutoFit/>
          </a:bodyPr>
          <a:lstStyle/>
          <a:p>
            <a:r>
              <a:rPr kumimoji="1" lang="ja-JP" altLang="en-US" sz="1200" dirty="0" smtClean="0"/>
              <a:t>出典：大阪府統計年鑑</a:t>
            </a:r>
            <a:endParaRPr kumimoji="1" lang="ja-JP" altLang="en-US" sz="1200" dirty="0"/>
          </a:p>
        </p:txBody>
      </p:sp>
    </p:spTree>
    <p:extLst>
      <p:ext uri="{BB962C8B-B14F-4D97-AF65-F5344CB8AC3E}">
        <p14:creationId xmlns:p14="http://schemas.microsoft.com/office/powerpoint/2010/main" val="40811005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596680" y="412564"/>
            <a:ext cx="4578493" cy="3170195"/>
          </a:xfrm>
          <a:prstGeom prst="rect">
            <a:avLst/>
          </a:prstGeom>
        </p:spPr>
      </p:pic>
      <p:pic>
        <p:nvPicPr>
          <p:cNvPr id="3" name="図 2"/>
          <p:cNvPicPr>
            <a:picLocks noChangeAspect="1"/>
          </p:cNvPicPr>
          <p:nvPr/>
        </p:nvPicPr>
        <p:blipFill>
          <a:blip r:embed="rId3"/>
          <a:stretch>
            <a:fillRect/>
          </a:stretch>
        </p:blipFill>
        <p:spPr>
          <a:xfrm>
            <a:off x="6090325" y="362153"/>
            <a:ext cx="4578493" cy="3164098"/>
          </a:xfrm>
          <a:prstGeom prst="rect">
            <a:avLst/>
          </a:prstGeom>
        </p:spPr>
      </p:pic>
      <p:pic>
        <p:nvPicPr>
          <p:cNvPr id="4" name="図 3"/>
          <p:cNvPicPr>
            <a:picLocks noChangeAspect="1"/>
          </p:cNvPicPr>
          <p:nvPr/>
        </p:nvPicPr>
        <p:blipFill>
          <a:blip r:embed="rId4"/>
          <a:stretch>
            <a:fillRect/>
          </a:stretch>
        </p:blipFill>
        <p:spPr>
          <a:xfrm>
            <a:off x="6138373" y="3565255"/>
            <a:ext cx="4572396" cy="3170195"/>
          </a:xfrm>
          <a:prstGeom prst="rect">
            <a:avLst/>
          </a:prstGeom>
        </p:spPr>
      </p:pic>
      <p:pic>
        <p:nvPicPr>
          <p:cNvPr id="5" name="図 4"/>
          <p:cNvPicPr>
            <a:picLocks noChangeAspect="1"/>
          </p:cNvPicPr>
          <p:nvPr/>
        </p:nvPicPr>
        <p:blipFill>
          <a:blip r:embed="rId5"/>
          <a:stretch>
            <a:fillRect/>
          </a:stretch>
        </p:blipFill>
        <p:spPr>
          <a:xfrm>
            <a:off x="1572214" y="3565254"/>
            <a:ext cx="4578493" cy="3170195"/>
          </a:xfrm>
          <a:prstGeom prst="rect">
            <a:avLst/>
          </a:prstGeom>
        </p:spPr>
      </p:pic>
      <p:sp>
        <p:nvSpPr>
          <p:cNvPr id="16" name="テキスト ボックス 15"/>
          <p:cNvSpPr txBox="1"/>
          <p:nvPr/>
        </p:nvSpPr>
        <p:spPr>
          <a:xfrm>
            <a:off x="1415482" y="116632"/>
            <a:ext cx="954107" cy="400110"/>
          </a:xfrm>
          <a:prstGeom prst="rect">
            <a:avLst/>
          </a:prstGeom>
          <a:noFill/>
        </p:spPr>
        <p:txBody>
          <a:bodyPr wrap="none" rtlCol="0">
            <a:spAutoFit/>
          </a:bodyPr>
          <a:lstStyle/>
          <a:p>
            <a:r>
              <a:rPr lang="ja-JP" altLang="en-US" sz="2000" dirty="0">
                <a:latin typeface="ＭＳ Ｐゴシック" panose="020B0600070205080204" pitchFamily="50" charset="-128"/>
                <a:ea typeface="ＭＳ Ｐゴシック" panose="020B0600070205080204" pitchFamily="50" charset="-128"/>
                <a:cs typeface="メイリオ" panose="020B0604030504040204" pitchFamily="50" charset="-128"/>
              </a:rPr>
              <a:t>（参考）</a:t>
            </a:r>
          </a:p>
        </p:txBody>
      </p:sp>
      <p:sp>
        <p:nvSpPr>
          <p:cNvPr id="7" name="スライド番号プレースホルダ 6"/>
          <p:cNvSpPr>
            <a:spLocks noGrp="1"/>
          </p:cNvSpPr>
          <p:nvPr>
            <p:ph type="sldNum" sz="quarter" idx="12"/>
          </p:nvPr>
        </p:nvSpPr>
        <p:spPr/>
        <p:txBody>
          <a:bodyPr/>
          <a:lstStyle/>
          <a:p>
            <a:r>
              <a:rPr kumimoji="1" lang="en-US" altLang="ja-JP" dirty="0" smtClean="0"/>
              <a:t>74</a:t>
            </a:r>
            <a:endParaRPr kumimoji="1" lang="ja-JP" altLang="en-US" dirty="0"/>
          </a:p>
        </p:txBody>
      </p:sp>
      <p:sp>
        <p:nvSpPr>
          <p:cNvPr id="12" name="正方形/長方形 11"/>
          <p:cNvSpPr>
            <a:spLocks noChangeAspect="1"/>
          </p:cNvSpPr>
          <p:nvPr/>
        </p:nvSpPr>
        <p:spPr>
          <a:xfrm>
            <a:off x="2099131" y="855269"/>
            <a:ext cx="2164511" cy="8638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u="sng" dirty="0">
                <a:solidFill>
                  <a:schemeClr val="tx1"/>
                </a:solidFill>
                <a:latin typeface="+mn-ea"/>
              </a:rPr>
              <a:t>推移：</a:t>
            </a:r>
            <a:r>
              <a:rPr lang="en-US" altLang="ja-JP" sz="1000" u="sng" dirty="0" smtClean="0">
                <a:solidFill>
                  <a:schemeClr val="tx1"/>
                </a:solidFill>
                <a:latin typeface="+mn-ea"/>
              </a:rPr>
              <a:t>2009 </a:t>
            </a:r>
            <a:r>
              <a:rPr lang="ja-JP" altLang="en-US" sz="1000" u="sng" dirty="0">
                <a:solidFill>
                  <a:schemeClr val="tx1"/>
                </a:solidFill>
                <a:latin typeface="+mn-ea"/>
              </a:rPr>
              <a:t>⇒ </a:t>
            </a:r>
            <a:r>
              <a:rPr lang="en-US" altLang="ja-JP" sz="1000" u="sng" dirty="0" smtClean="0">
                <a:solidFill>
                  <a:schemeClr val="tx1"/>
                </a:solidFill>
                <a:latin typeface="+mn-ea"/>
              </a:rPr>
              <a:t>2017</a:t>
            </a:r>
            <a:endParaRPr lang="en-US" altLang="ja-JP" sz="1000" u="sng" dirty="0">
              <a:solidFill>
                <a:schemeClr val="tx1"/>
              </a:solidFill>
              <a:latin typeface="+mn-ea"/>
            </a:endParaRPr>
          </a:p>
          <a:p>
            <a:r>
              <a:rPr lang="ja-JP" altLang="en-US" sz="1000" dirty="0">
                <a:solidFill>
                  <a:schemeClr val="tx1"/>
                </a:solidFill>
                <a:latin typeface="+mn-ea"/>
              </a:rPr>
              <a:t>　関空　</a:t>
            </a:r>
            <a:r>
              <a:rPr lang="en-US" altLang="ja-JP" sz="1000" dirty="0" smtClean="0">
                <a:solidFill>
                  <a:schemeClr val="tx1"/>
                </a:solidFill>
                <a:latin typeface="+mn-ea"/>
              </a:rPr>
              <a:t>17</a:t>
            </a:r>
            <a:r>
              <a:rPr lang="ja-JP" altLang="en-US" sz="1000" dirty="0" smtClean="0">
                <a:solidFill>
                  <a:schemeClr val="tx1"/>
                </a:solidFill>
                <a:latin typeface="+mn-ea"/>
              </a:rPr>
              <a:t>便 </a:t>
            </a:r>
            <a:r>
              <a:rPr lang="ja-JP" altLang="en-US" sz="1000" dirty="0">
                <a:solidFill>
                  <a:schemeClr val="tx1"/>
                </a:solidFill>
                <a:latin typeface="+mn-ea"/>
              </a:rPr>
              <a:t>⇒ </a:t>
            </a:r>
            <a:r>
              <a:rPr lang="en-US" altLang="ja-JP" sz="1000" dirty="0" smtClean="0">
                <a:solidFill>
                  <a:schemeClr val="tx1"/>
                </a:solidFill>
                <a:latin typeface="+mn-ea"/>
              </a:rPr>
              <a:t>431</a:t>
            </a:r>
            <a:r>
              <a:rPr lang="ja-JP" altLang="en-US" sz="1000" dirty="0" smtClean="0">
                <a:solidFill>
                  <a:schemeClr val="tx1"/>
                </a:solidFill>
                <a:latin typeface="+mn-ea"/>
              </a:rPr>
              <a:t>便</a:t>
            </a:r>
            <a:endParaRPr lang="en-US" altLang="ja-JP" sz="1000" dirty="0">
              <a:solidFill>
                <a:schemeClr val="tx1"/>
              </a:solidFill>
              <a:latin typeface="+mn-ea"/>
            </a:endParaRPr>
          </a:p>
          <a:p>
            <a:r>
              <a:rPr lang="en-US" altLang="ja-JP" sz="1000" dirty="0">
                <a:solidFill>
                  <a:schemeClr val="tx1"/>
                </a:solidFill>
                <a:latin typeface="+mn-ea"/>
              </a:rPr>
              <a:t>            3</a:t>
            </a:r>
            <a:r>
              <a:rPr lang="ja-JP" altLang="en-US" sz="1000" dirty="0">
                <a:solidFill>
                  <a:schemeClr val="tx1"/>
                </a:solidFill>
                <a:latin typeface="+mn-ea"/>
              </a:rPr>
              <a:t>％ ⇒ </a:t>
            </a:r>
            <a:r>
              <a:rPr lang="en-US" altLang="ja-JP" sz="1000" dirty="0" smtClean="0">
                <a:solidFill>
                  <a:schemeClr val="tx1"/>
                </a:solidFill>
                <a:latin typeface="+mn-ea"/>
              </a:rPr>
              <a:t>37</a:t>
            </a:r>
            <a:r>
              <a:rPr lang="ja-JP" altLang="en-US" sz="1000" dirty="0" smtClean="0">
                <a:solidFill>
                  <a:schemeClr val="tx1"/>
                </a:solidFill>
                <a:latin typeface="+mn-ea"/>
              </a:rPr>
              <a:t>％</a:t>
            </a:r>
            <a:endParaRPr lang="en-US" altLang="ja-JP" sz="1000" dirty="0">
              <a:solidFill>
                <a:schemeClr val="tx1"/>
              </a:solidFill>
              <a:latin typeface="+mn-ea"/>
            </a:endParaRPr>
          </a:p>
          <a:p>
            <a:r>
              <a:rPr lang="ja-JP" altLang="en-US" sz="1000" dirty="0">
                <a:solidFill>
                  <a:schemeClr val="tx1"/>
                </a:solidFill>
                <a:latin typeface="+mn-ea"/>
              </a:rPr>
              <a:t>　成田＋羽田　</a:t>
            </a:r>
            <a:r>
              <a:rPr lang="en-US" altLang="ja-JP" sz="1000" dirty="0">
                <a:solidFill>
                  <a:schemeClr val="tx1"/>
                </a:solidFill>
                <a:latin typeface="+mn-ea"/>
              </a:rPr>
              <a:t>14</a:t>
            </a:r>
            <a:r>
              <a:rPr lang="ja-JP" altLang="en-US" sz="1000" dirty="0">
                <a:solidFill>
                  <a:schemeClr val="tx1"/>
                </a:solidFill>
                <a:latin typeface="+mn-ea"/>
              </a:rPr>
              <a:t>便 ⇒ </a:t>
            </a:r>
            <a:r>
              <a:rPr lang="en-US" altLang="ja-JP" sz="1000" dirty="0" smtClean="0">
                <a:solidFill>
                  <a:schemeClr val="tx1"/>
                </a:solidFill>
                <a:latin typeface="+mn-ea"/>
              </a:rPr>
              <a:t>333</a:t>
            </a:r>
            <a:r>
              <a:rPr lang="ja-JP" altLang="en-US" sz="1000" dirty="0" smtClean="0">
                <a:solidFill>
                  <a:schemeClr val="tx1"/>
                </a:solidFill>
                <a:latin typeface="+mn-ea"/>
              </a:rPr>
              <a:t>便</a:t>
            </a:r>
            <a:endParaRPr lang="en-US" altLang="ja-JP" sz="1000" dirty="0">
              <a:solidFill>
                <a:schemeClr val="tx1"/>
              </a:solidFill>
              <a:latin typeface="+mn-ea"/>
            </a:endParaRPr>
          </a:p>
          <a:p>
            <a:r>
              <a:rPr lang="ja-JP" altLang="en-US" sz="1000" dirty="0">
                <a:solidFill>
                  <a:schemeClr val="tx1"/>
                </a:solidFill>
                <a:latin typeface="+mn-ea"/>
              </a:rPr>
              <a:t>　　　　　　　　　　１％ ⇒ </a:t>
            </a:r>
            <a:r>
              <a:rPr lang="en-US" altLang="ja-JP" sz="1000" dirty="0" smtClean="0">
                <a:solidFill>
                  <a:schemeClr val="tx1"/>
                </a:solidFill>
                <a:latin typeface="+mn-ea"/>
              </a:rPr>
              <a:t>14</a:t>
            </a:r>
            <a:r>
              <a:rPr lang="ja-JP" altLang="en-US" sz="1000" dirty="0" smtClean="0">
                <a:solidFill>
                  <a:schemeClr val="tx1"/>
                </a:solidFill>
                <a:latin typeface="+mn-ea"/>
              </a:rPr>
              <a:t>％</a:t>
            </a:r>
            <a:endParaRPr lang="en-US" altLang="ja-JP" sz="1000" dirty="0">
              <a:solidFill>
                <a:schemeClr val="tx1"/>
              </a:solidFill>
              <a:latin typeface="+mn-ea"/>
            </a:endParaRPr>
          </a:p>
        </p:txBody>
      </p:sp>
      <p:sp>
        <p:nvSpPr>
          <p:cNvPr id="13" name="正方形/長方形 12"/>
          <p:cNvSpPr/>
          <p:nvPr/>
        </p:nvSpPr>
        <p:spPr>
          <a:xfrm>
            <a:off x="6621608" y="810020"/>
            <a:ext cx="1676400" cy="704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u="sng" dirty="0">
                <a:solidFill>
                  <a:schemeClr val="tx1"/>
                </a:solidFill>
                <a:latin typeface="+mn-ea"/>
              </a:rPr>
              <a:t>推移：</a:t>
            </a:r>
            <a:r>
              <a:rPr lang="en-US" altLang="ja-JP" sz="1000" u="sng" dirty="0">
                <a:solidFill>
                  <a:schemeClr val="tx1"/>
                </a:solidFill>
                <a:latin typeface="+mn-ea"/>
              </a:rPr>
              <a:t>2009 </a:t>
            </a:r>
            <a:r>
              <a:rPr lang="ja-JP" altLang="en-US" sz="1000" u="sng" dirty="0">
                <a:solidFill>
                  <a:schemeClr val="tx1"/>
                </a:solidFill>
                <a:latin typeface="+mn-ea"/>
              </a:rPr>
              <a:t>⇒ </a:t>
            </a:r>
            <a:r>
              <a:rPr lang="en-US" altLang="ja-JP" sz="1000" u="sng" dirty="0">
                <a:solidFill>
                  <a:schemeClr val="tx1"/>
                </a:solidFill>
                <a:latin typeface="+mn-ea"/>
              </a:rPr>
              <a:t>2017</a:t>
            </a:r>
          </a:p>
          <a:p>
            <a:r>
              <a:rPr lang="ja-JP" altLang="en-US" sz="1000" dirty="0">
                <a:solidFill>
                  <a:schemeClr val="tx1"/>
                </a:solidFill>
                <a:latin typeface="+mn-ea"/>
              </a:rPr>
              <a:t>　関空　　　　　 </a:t>
            </a:r>
            <a:r>
              <a:rPr lang="en-US" altLang="ja-JP" sz="1000" dirty="0" smtClean="0">
                <a:solidFill>
                  <a:schemeClr val="tx1"/>
                </a:solidFill>
                <a:latin typeface="+mn-ea"/>
              </a:rPr>
              <a:t>581</a:t>
            </a:r>
            <a:r>
              <a:rPr lang="ja-JP" altLang="en-US" sz="1000" dirty="0" smtClean="0">
                <a:solidFill>
                  <a:schemeClr val="tx1"/>
                </a:solidFill>
                <a:latin typeface="+mn-ea"/>
              </a:rPr>
              <a:t>万人増</a:t>
            </a:r>
            <a:endParaRPr lang="en-US" altLang="ja-JP" sz="1000" dirty="0">
              <a:solidFill>
                <a:schemeClr val="tx1"/>
              </a:solidFill>
              <a:latin typeface="+mn-ea"/>
            </a:endParaRPr>
          </a:p>
          <a:p>
            <a:r>
              <a:rPr lang="ja-JP" altLang="en-US" sz="1000" dirty="0">
                <a:solidFill>
                  <a:schemeClr val="tx1"/>
                </a:solidFill>
                <a:latin typeface="+mn-ea"/>
              </a:rPr>
              <a:t>　成田　　　　 　</a:t>
            </a:r>
            <a:r>
              <a:rPr lang="en-US" altLang="ja-JP" sz="1000" dirty="0" smtClean="0">
                <a:solidFill>
                  <a:schemeClr val="tx1"/>
                </a:solidFill>
                <a:latin typeface="+mn-ea"/>
              </a:rPr>
              <a:t>385</a:t>
            </a:r>
            <a:r>
              <a:rPr lang="ja-JP" altLang="en-US" sz="1000" dirty="0">
                <a:solidFill>
                  <a:schemeClr val="tx1"/>
                </a:solidFill>
                <a:latin typeface="+mn-ea"/>
              </a:rPr>
              <a:t>万人</a:t>
            </a:r>
            <a:r>
              <a:rPr lang="ja-JP" altLang="en-US" sz="1000" dirty="0" smtClean="0">
                <a:solidFill>
                  <a:schemeClr val="tx1"/>
                </a:solidFill>
                <a:latin typeface="+mn-ea"/>
              </a:rPr>
              <a:t>増</a:t>
            </a:r>
            <a:endParaRPr lang="en-US" altLang="ja-JP" sz="1000" dirty="0">
              <a:solidFill>
                <a:schemeClr val="tx1"/>
              </a:solidFill>
              <a:latin typeface="+mn-ea"/>
            </a:endParaRPr>
          </a:p>
          <a:p>
            <a:r>
              <a:rPr lang="en-US" altLang="ja-JP" sz="1000" dirty="0">
                <a:solidFill>
                  <a:schemeClr val="tx1"/>
                </a:solidFill>
                <a:latin typeface="+mn-ea"/>
              </a:rPr>
              <a:t>  </a:t>
            </a:r>
            <a:r>
              <a:rPr lang="ja-JP" altLang="en-US" sz="1000" dirty="0">
                <a:solidFill>
                  <a:schemeClr val="tx1"/>
                </a:solidFill>
                <a:latin typeface="+mn-ea"/>
              </a:rPr>
              <a:t>羽田　　　　　 </a:t>
            </a:r>
            <a:r>
              <a:rPr lang="en-US" altLang="ja-JP" sz="1000" dirty="0" smtClean="0">
                <a:solidFill>
                  <a:schemeClr val="tx1"/>
                </a:solidFill>
                <a:latin typeface="+mn-ea"/>
              </a:rPr>
              <a:t>323</a:t>
            </a:r>
            <a:r>
              <a:rPr lang="ja-JP" altLang="en-US" sz="1000" dirty="0">
                <a:solidFill>
                  <a:schemeClr val="tx1"/>
                </a:solidFill>
                <a:latin typeface="+mn-ea"/>
              </a:rPr>
              <a:t>万人</a:t>
            </a:r>
            <a:r>
              <a:rPr lang="ja-JP" altLang="en-US" sz="1000" dirty="0" smtClean="0">
                <a:solidFill>
                  <a:schemeClr val="tx1"/>
                </a:solidFill>
                <a:latin typeface="+mn-ea"/>
              </a:rPr>
              <a:t>増</a:t>
            </a:r>
            <a:endParaRPr lang="en-US" altLang="ja-JP" sz="1000" dirty="0">
              <a:solidFill>
                <a:schemeClr val="tx1"/>
              </a:solidFill>
              <a:latin typeface="+mn-ea"/>
            </a:endParaRPr>
          </a:p>
        </p:txBody>
      </p:sp>
      <p:sp>
        <p:nvSpPr>
          <p:cNvPr id="14" name="正方形/長方形 13"/>
          <p:cNvSpPr/>
          <p:nvPr/>
        </p:nvSpPr>
        <p:spPr>
          <a:xfrm>
            <a:off x="1979059" y="3897264"/>
            <a:ext cx="1691807" cy="7143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u="sng" dirty="0">
                <a:solidFill>
                  <a:schemeClr val="tx1"/>
                </a:solidFill>
                <a:latin typeface="+mn-ea"/>
              </a:rPr>
              <a:t>推移：</a:t>
            </a:r>
            <a:r>
              <a:rPr lang="en-US" altLang="ja-JP" sz="1000" u="sng" dirty="0">
                <a:solidFill>
                  <a:schemeClr val="tx1"/>
                </a:solidFill>
                <a:latin typeface="+mn-ea"/>
              </a:rPr>
              <a:t>2009 </a:t>
            </a:r>
            <a:r>
              <a:rPr lang="ja-JP" altLang="en-US" sz="1000" u="sng" dirty="0">
                <a:solidFill>
                  <a:schemeClr val="tx1"/>
                </a:solidFill>
                <a:latin typeface="+mn-ea"/>
              </a:rPr>
              <a:t>⇒ </a:t>
            </a:r>
            <a:r>
              <a:rPr lang="en-US" altLang="ja-JP" sz="1000" u="sng" dirty="0">
                <a:solidFill>
                  <a:schemeClr val="tx1"/>
                </a:solidFill>
                <a:latin typeface="+mn-ea"/>
              </a:rPr>
              <a:t>2017</a:t>
            </a:r>
          </a:p>
          <a:p>
            <a:r>
              <a:rPr lang="ja-JP" altLang="en-US" sz="1000" dirty="0">
                <a:solidFill>
                  <a:schemeClr val="tx1"/>
                </a:solidFill>
                <a:latin typeface="+mn-ea"/>
              </a:rPr>
              <a:t>　関空　　</a:t>
            </a:r>
            <a:r>
              <a:rPr lang="ja-JP" altLang="en-US" sz="1000" dirty="0" smtClean="0">
                <a:solidFill>
                  <a:schemeClr val="tx1"/>
                </a:solidFill>
                <a:latin typeface="+mn-ea"/>
              </a:rPr>
              <a:t>＋</a:t>
            </a:r>
            <a:r>
              <a:rPr lang="en-US" altLang="ja-JP" sz="1000" dirty="0" smtClean="0">
                <a:solidFill>
                  <a:schemeClr val="tx1"/>
                </a:solidFill>
                <a:latin typeface="+mn-ea"/>
              </a:rPr>
              <a:t>13</a:t>
            </a:r>
            <a:r>
              <a:rPr lang="ja-JP" altLang="en-US" sz="1000" dirty="0" smtClean="0">
                <a:solidFill>
                  <a:schemeClr val="tx1"/>
                </a:solidFill>
                <a:latin typeface="+mn-ea"/>
              </a:rPr>
              <a:t>都市</a:t>
            </a:r>
            <a:endParaRPr lang="en-US" altLang="ja-JP" sz="1000" dirty="0">
              <a:solidFill>
                <a:schemeClr val="tx1"/>
              </a:solidFill>
              <a:latin typeface="+mn-ea"/>
            </a:endParaRPr>
          </a:p>
          <a:p>
            <a:r>
              <a:rPr lang="ja-JP" altLang="en-US" sz="1000" dirty="0">
                <a:solidFill>
                  <a:schemeClr val="tx1"/>
                </a:solidFill>
                <a:latin typeface="+mn-ea"/>
              </a:rPr>
              <a:t>　成田　　</a:t>
            </a:r>
            <a:r>
              <a:rPr lang="ja-JP" altLang="en-US" sz="1000" dirty="0" smtClean="0">
                <a:solidFill>
                  <a:schemeClr val="tx1"/>
                </a:solidFill>
                <a:latin typeface="+mn-ea"/>
              </a:rPr>
              <a:t>＋</a:t>
            </a:r>
            <a:r>
              <a:rPr lang="en-US" altLang="ja-JP" sz="1000" dirty="0" smtClean="0">
                <a:solidFill>
                  <a:schemeClr val="tx1"/>
                </a:solidFill>
                <a:latin typeface="+mn-ea"/>
              </a:rPr>
              <a:t>12</a:t>
            </a:r>
            <a:r>
              <a:rPr lang="ja-JP" altLang="en-US" sz="1000" dirty="0" smtClean="0">
                <a:solidFill>
                  <a:schemeClr val="tx1"/>
                </a:solidFill>
                <a:latin typeface="+mn-ea"/>
              </a:rPr>
              <a:t>都市</a:t>
            </a:r>
            <a:endParaRPr lang="en-US" altLang="ja-JP" sz="1000" dirty="0">
              <a:solidFill>
                <a:schemeClr val="tx1"/>
              </a:solidFill>
              <a:latin typeface="+mn-ea"/>
            </a:endParaRPr>
          </a:p>
          <a:p>
            <a:r>
              <a:rPr lang="ja-JP" altLang="en-US" sz="1000" dirty="0">
                <a:solidFill>
                  <a:schemeClr val="tx1"/>
                </a:solidFill>
                <a:latin typeface="+mn-ea"/>
              </a:rPr>
              <a:t>　羽田　　</a:t>
            </a:r>
            <a:r>
              <a:rPr lang="ja-JP" altLang="en-US" sz="1000" dirty="0" smtClean="0">
                <a:solidFill>
                  <a:schemeClr val="tx1"/>
                </a:solidFill>
                <a:latin typeface="+mn-ea"/>
              </a:rPr>
              <a:t>＋</a:t>
            </a:r>
            <a:r>
              <a:rPr lang="en-US" altLang="ja-JP" sz="1000" dirty="0" smtClean="0">
                <a:solidFill>
                  <a:schemeClr val="tx1"/>
                </a:solidFill>
                <a:latin typeface="+mn-ea"/>
              </a:rPr>
              <a:t>30</a:t>
            </a:r>
            <a:r>
              <a:rPr lang="ja-JP" altLang="en-US" sz="1000" dirty="0" smtClean="0">
                <a:solidFill>
                  <a:schemeClr val="tx1"/>
                </a:solidFill>
                <a:latin typeface="+mn-ea"/>
              </a:rPr>
              <a:t>都市</a:t>
            </a:r>
            <a:endParaRPr lang="en-US" altLang="ja-JP" sz="1000" dirty="0">
              <a:solidFill>
                <a:schemeClr val="tx1"/>
              </a:solidFill>
              <a:latin typeface="+mn-ea"/>
            </a:endParaRPr>
          </a:p>
        </p:txBody>
      </p:sp>
      <p:sp>
        <p:nvSpPr>
          <p:cNvPr id="17" name="正方形/長方形 16"/>
          <p:cNvSpPr/>
          <p:nvPr/>
        </p:nvSpPr>
        <p:spPr>
          <a:xfrm>
            <a:off x="6752374" y="3838056"/>
            <a:ext cx="2508187" cy="5524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00" u="sng" dirty="0">
                <a:solidFill>
                  <a:schemeClr val="tx1"/>
                </a:solidFill>
                <a:latin typeface="+mn-ea"/>
              </a:rPr>
              <a:t>推移：</a:t>
            </a:r>
            <a:r>
              <a:rPr lang="en-US" altLang="ja-JP" sz="1000" u="sng" dirty="0">
                <a:solidFill>
                  <a:schemeClr val="tx1"/>
                </a:solidFill>
                <a:latin typeface="+mn-ea"/>
              </a:rPr>
              <a:t>2009 </a:t>
            </a:r>
            <a:r>
              <a:rPr lang="ja-JP" altLang="en-US" sz="1000" u="sng" dirty="0">
                <a:solidFill>
                  <a:schemeClr val="tx1"/>
                </a:solidFill>
                <a:latin typeface="+mn-ea"/>
              </a:rPr>
              <a:t>⇒ </a:t>
            </a:r>
            <a:r>
              <a:rPr lang="en-US" altLang="ja-JP" sz="1000" u="sng" dirty="0">
                <a:solidFill>
                  <a:schemeClr val="tx1"/>
                </a:solidFill>
                <a:latin typeface="+mn-ea"/>
              </a:rPr>
              <a:t>2017</a:t>
            </a:r>
          </a:p>
          <a:p>
            <a:r>
              <a:rPr lang="ja-JP" altLang="en-US" sz="1000" dirty="0">
                <a:solidFill>
                  <a:schemeClr val="tx1"/>
                </a:solidFill>
                <a:latin typeface="+mn-ea"/>
              </a:rPr>
              <a:t>　関空　</a:t>
            </a:r>
            <a:r>
              <a:rPr lang="en-US" altLang="ja-JP" sz="1000" dirty="0">
                <a:solidFill>
                  <a:schemeClr val="tx1"/>
                </a:solidFill>
                <a:latin typeface="+mn-ea"/>
              </a:rPr>
              <a:t>599</a:t>
            </a:r>
            <a:r>
              <a:rPr lang="ja-JP" altLang="en-US" sz="1000" dirty="0">
                <a:solidFill>
                  <a:schemeClr val="tx1"/>
                </a:solidFill>
                <a:latin typeface="+mn-ea"/>
              </a:rPr>
              <a:t>便⇒</a:t>
            </a:r>
            <a:r>
              <a:rPr lang="en-US" altLang="ja-JP" sz="1000" dirty="0">
                <a:solidFill>
                  <a:schemeClr val="tx1"/>
                </a:solidFill>
                <a:latin typeface="+mn-ea"/>
              </a:rPr>
              <a:t>1169</a:t>
            </a:r>
            <a:r>
              <a:rPr lang="ja-JP" altLang="en-US" sz="1000" dirty="0">
                <a:solidFill>
                  <a:schemeClr val="tx1"/>
                </a:solidFill>
                <a:latin typeface="+mn-ea"/>
              </a:rPr>
              <a:t>便 　　</a:t>
            </a:r>
            <a:r>
              <a:rPr lang="en-US" altLang="ja-JP" sz="1000" dirty="0">
                <a:solidFill>
                  <a:schemeClr val="tx1"/>
                </a:solidFill>
                <a:latin typeface="+mn-ea"/>
              </a:rPr>
              <a:t>95</a:t>
            </a:r>
            <a:r>
              <a:rPr lang="ja-JP" altLang="en-US" sz="1000" dirty="0">
                <a:solidFill>
                  <a:schemeClr val="tx1"/>
                </a:solidFill>
                <a:latin typeface="+mn-ea"/>
              </a:rPr>
              <a:t>％増</a:t>
            </a:r>
            <a:endParaRPr lang="en-US" altLang="ja-JP" sz="1000" dirty="0">
              <a:solidFill>
                <a:schemeClr val="tx1"/>
              </a:solidFill>
            </a:endParaRPr>
          </a:p>
          <a:p>
            <a:r>
              <a:rPr lang="ja-JP" altLang="en-US" sz="1000" dirty="0">
                <a:solidFill>
                  <a:schemeClr val="tx1"/>
                </a:solidFill>
              </a:rPr>
              <a:t>　成田＋羽田</a:t>
            </a:r>
            <a:r>
              <a:rPr lang="en-US" altLang="ja-JP" sz="1000" dirty="0">
                <a:solidFill>
                  <a:schemeClr val="tx1"/>
                </a:solidFill>
              </a:rPr>
              <a:t>1447</a:t>
            </a:r>
            <a:r>
              <a:rPr lang="ja-JP" altLang="en-US" sz="1000" dirty="0">
                <a:solidFill>
                  <a:schemeClr val="tx1"/>
                </a:solidFill>
              </a:rPr>
              <a:t>便⇒</a:t>
            </a:r>
            <a:r>
              <a:rPr lang="en-US" altLang="ja-JP" sz="1000" dirty="0">
                <a:solidFill>
                  <a:schemeClr val="tx1"/>
                </a:solidFill>
              </a:rPr>
              <a:t>2368</a:t>
            </a:r>
            <a:r>
              <a:rPr lang="ja-JP" altLang="en-US" sz="1000" dirty="0">
                <a:solidFill>
                  <a:schemeClr val="tx1"/>
                </a:solidFill>
              </a:rPr>
              <a:t>便　</a:t>
            </a:r>
            <a:r>
              <a:rPr lang="en-US" altLang="ja-JP" sz="1000" dirty="0">
                <a:solidFill>
                  <a:schemeClr val="tx1"/>
                </a:solidFill>
                <a:latin typeface="+mn-ea"/>
              </a:rPr>
              <a:t>64</a:t>
            </a:r>
            <a:r>
              <a:rPr lang="ja-JP" altLang="en-US" sz="1000" dirty="0">
                <a:solidFill>
                  <a:schemeClr val="tx1"/>
                </a:solidFill>
              </a:rPr>
              <a:t>％増　　</a:t>
            </a:r>
            <a:endParaRPr lang="en-US" altLang="ja-JP" sz="1000" dirty="0">
              <a:solidFill>
                <a:schemeClr val="tx1"/>
              </a:solidFill>
              <a:latin typeface="+mn-ea"/>
            </a:endParaRPr>
          </a:p>
        </p:txBody>
      </p:sp>
      <p:sp>
        <p:nvSpPr>
          <p:cNvPr id="18" name="円形吹き出し 17"/>
          <p:cNvSpPr/>
          <p:nvPr/>
        </p:nvSpPr>
        <p:spPr>
          <a:xfrm>
            <a:off x="2563035" y="1760834"/>
            <a:ext cx="1107831" cy="430823"/>
          </a:xfrm>
          <a:prstGeom prst="wedgeEllipseCallout">
            <a:avLst>
              <a:gd name="adj1" fmla="val 44246"/>
              <a:gd name="adj2" fmla="val 76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sp>
        <p:nvSpPr>
          <p:cNvPr id="19" name="円形吹き出し 18"/>
          <p:cNvSpPr/>
          <p:nvPr/>
        </p:nvSpPr>
        <p:spPr>
          <a:xfrm>
            <a:off x="7190177" y="1486855"/>
            <a:ext cx="1107831" cy="430823"/>
          </a:xfrm>
          <a:prstGeom prst="wedgeEllipseCallout">
            <a:avLst>
              <a:gd name="adj1" fmla="val 44246"/>
              <a:gd name="adj2" fmla="val 76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sp>
        <p:nvSpPr>
          <p:cNvPr id="20" name="円形吹き出し 19"/>
          <p:cNvSpPr/>
          <p:nvPr/>
        </p:nvSpPr>
        <p:spPr>
          <a:xfrm>
            <a:off x="3504431" y="4039039"/>
            <a:ext cx="1107831" cy="430823"/>
          </a:xfrm>
          <a:prstGeom prst="wedgeEllipseCallout">
            <a:avLst>
              <a:gd name="adj1" fmla="val -64164"/>
              <a:gd name="adj2" fmla="val 108464"/>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sp>
        <p:nvSpPr>
          <p:cNvPr id="21" name="円形吹き出し 20"/>
          <p:cNvSpPr/>
          <p:nvPr/>
        </p:nvSpPr>
        <p:spPr>
          <a:xfrm>
            <a:off x="7107778" y="4748734"/>
            <a:ext cx="1107831" cy="430823"/>
          </a:xfrm>
          <a:prstGeom prst="wedgeEllipseCallout">
            <a:avLst>
              <a:gd name="adj1" fmla="val 44246"/>
              <a:gd name="adj2" fmla="val 76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spTree>
    <p:extLst>
      <p:ext uri="{BB962C8B-B14F-4D97-AF65-F5344CB8AC3E}">
        <p14:creationId xmlns:p14="http://schemas.microsoft.com/office/powerpoint/2010/main" val="33115885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69900"/>
            <a:ext cx="9804400" cy="62103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100" dirty="0">
              <a:solidFill>
                <a:schemeClr val="tx1"/>
              </a:solidFill>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９</a:t>
            </a:r>
            <a:r>
              <a:rPr lang="ja-JP" altLang="en-US" sz="2000" b="1" dirty="0" smtClean="0">
                <a:solidFill>
                  <a:schemeClr val="bg1"/>
                </a:solidFill>
                <a:latin typeface="ＭＳ ゴシック" pitchFamily="49" charset="-128"/>
                <a:ea typeface="ＭＳ ゴシック" pitchFamily="49" charset="-128"/>
              </a:rPr>
              <a:t>．泉北ニュータウン</a:t>
            </a:r>
            <a:r>
              <a:rPr lang="ja-JP" altLang="en-US" sz="1600" b="1" dirty="0" smtClean="0">
                <a:solidFill>
                  <a:schemeClr val="bg1"/>
                </a:solidFill>
                <a:latin typeface="ＭＳ ゴシック" pitchFamily="49" charset="-128"/>
                <a:ea typeface="ＭＳ ゴシック" pitchFamily="49" charset="-128"/>
              </a:rPr>
              <a:t>（ニュータウンの再生）</a:t>
            </a:r>
            <a:r>
              <a:rPr lang="en-US" altLang="ja-JP" sz="1600" b="1" dirty="0">
                <a:solidFill>
                  <a:prstClr val="white"/>
                </a:solidFill>
                <a:latin typeface="ＭＳ ゴシック" pitchFamily="49" charset="-128"/>
                <a:ea typeface="ＭＳ ゴシック" pitchFamily="49" charset="-128"/>
              </a:rPr>
              <a:t> 【</a:t>
            </a:r>
            <a:r>
              <a:rPr lang="ja-JP" altLang="en-US" sz="1600" b="1" dirty="0">
                <a:solidFill>
                  <a:prstClr val="white"/>
                </a:solidFill>
                <a:latin typeface="ＭＳ ゴシック" pitchFamily="49" charset="-128"/>
                <a:ea typeface="ＭＳ ゴシック" pitchFamily="49" charset="-128"/>
              </a:rPr>
              <a:t>総論</a:t>
            </a:r>
            <a:r>
              <a:rPr lang="en-US" altLang="ja-JP" sz="1600" b="1" dirty="0">
                <a:solidFill>
                  <a:prstClr val="white"/>
                </a:solidFill>
                <a:latin typeface="ＭＳ ゴシック" pitchFamily="49" charset="-128"/>
                <a:ea typeface="ＭＳ ゴシック" pitchFamily="49" charset="-128"/>
              </a:rPr>
              <a:t>】</a:t>
            </a:r>
            <a:endParaRPr lang="en-US" altLang="ja-JP" sz="1600" b="1" dirty="0">
              <a:solidFill>
                <a:schemeClr val="bg1"/>
              </a:solidFill>
              <a:latin typeface="ＭＳ ゴシック" pitchFamily="49" charset="-128"/>
              <a:ea typeface="ＭＳ ゴシック" pitchFamily="49" charset="-128"/>
            </a:endParaRPr>
          </a:p>
        </p:txBody>
      </p:sp>
      <p:sp>
        <p:nvSpPr>
          <p:cNvPr id="8" name="テキスト ボックス 7"/>
          <p:cNvSpPr txBox="1"/>
          <p:nvPr/>
        </p:nvSpPr>
        <p:spPr>
          <a:xfrm>
            <a:off x="1322264" y="309225"/>
            <a:ext cx="9649072" cy="6370975"/>
          </a:xfrm>
          <a:prstGeom prst="rect">
            <a:avLst/>
          </a:prstGeom>
          <a:noFill/>
          <a:ln>
            <a:noFill/>
            <a:prstDash val="sysDash"/>
          </a:ln>
        </p:spPr>
        <p:txBody>
          <a:bodyPr wrap="square" rtlCol="0">
            <a:spAutoFit/>
          </a:bodyPr>
          <a:lstStyle/>
          <a:p>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sp>
        <p:nvSpPr>
          <p:cNvPr id="2050" name="Rectangle 2"/>
          <p:cNvSpPr>
            <a:spLocks noChangeArrowheads="1"/>
          </p:cNvSpPr>
          <p:nvPr/>
        </p:nvSpPr>
        <p:spPr bwMode="auto">
          <a:xfrm>
            <a:off x="1271464" y="408134"/>
            <a:ext cx="9649072" cy="6233808"/>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fontAlgn="base">
              <a:lnSpc>
                <a:spcPct val="150000"/>
              </a:lnSpc>
              <a:spcBef>
                <a:spcPct val="0"/>
              </a:spcBef>
              <a:spcAft>
                <a:spcPct val="0"/>
              </a:spcAft>
            </a:pPr>
            <a:r>
              <a:rPr lang="ja-JP" altLang="en-US" sz="1600" b="1" dirty="0">
                <a:latin typeface="+mn-ea"/>
                <a:cs typeface="メイリオ" pitchFamily="50" charset="-128"/>
              </a:rPr>
              <a:t>１．エリア</a:t>
            </a:r>
            <a:r>
              <a:rPr lang="ja-JP" altLang="en-US" sz="1600" b="1" dirty="0" smtClean="0">
                <a:latin typeface="+mn-ea"/>
                <a:cs typeface="メイリオ" pitchFamily="50" charset="-128"/>
              </a:rPr>
              <a:t>の状況</a:t>
            </a:r>
            <a:endParaRPr lang="en-US" altLang="ja-JP" sz="1600" b="1" dirty="0" smtClean="0">
              <a:latin typeface="+mn-ea"/>
              <a:cs typeface="メイリオ" pitchFamily="50" charset="-128"/>
            </a:endParaRPr>
          </a:p>
          <a:p>
            <a:pPr marL="261938" indent="-261938" fontAlgn="base">
              <a:lnSpc>
                <a:spcPct val="150000"/>
              </a:lnSpc>
              <a:spcBef>
                <a:spcPct val="0"/>
              </a:spcBef>
              <a:spcAft>
                <a:spcPct val="0"/>
              </a:spcAft>
            </a:pPr>
            <a:r>
              <a:rPr lang="ja-JP" altLang="en-US" sz="1400" dirty="0" smtClean="0">
                <a:latin typeface="ＭＳ Ｐ明朝" pitchFamily="18" charset="-128"/>
                <a:ea typeface="ＭＳ Ｐ明朝" pitchFamily="18" charset="-128"/>
                <a:cs typeface="メイリオ" pitchFamily="50" charset="-128"/>
              </a:rPr>
              <a:t>　　・</a:t>
            </a:r>
            <a:r>
              <a:rPr lang="ja-JP" altLang="en-US" sz="1400" dirty="0" smtClean="0">
                <a:latin typeface="ＭＳ Ｐ明朝" panose="02020600040205080304" pitchFamily="18" charset="-128"/>
                <a:ea typeface="ＭＳ Ｐ明朝" panose="02020600040205080304" pitchFamily="18" charset="-128"/>
              </a:rPr>
              <a:t>泉北</a:t>
            </a:r>
            <a:r>
              <a:rPr lang="ja-JP" altLang="en-US" sz="1400" dirty="0">
                <a:latin typeface="ＭＳ Ｐ明朝" panose="02020600040205080304" pitchFamily="18" charset="-128"/>
                <a:ea typeface="ＭＳ Ｐ明朝" panose="02020600040205080304" pitchFamily="18" charset="-128"/>
              </a:rPr>
              <a:t>ニュータウンは、高度経済成長期の住宅需要に応えるため、千里ニュータウンに次いで、約</a:t>
            </a:r>
            <a:r>
              <a:rPr lang="en-US" altLang="ja-JP" sz="1400" dirty="0">
                <a:latin typeface="ＭＳ Ｐ明朝" panose="02020600040205080304" pitchFamily="18" charset="-128"/>
                <a:ea typeface="ＭＳ Ｐ明朝" panose="02020600040205080304" pitchFamily="18" charset="-128"/>
              </a:rPr>
              <a:t>1.3</a:t>
            </a:r>
            <a:r>
              <a:rPr lang="ja-JP" altLang="en-US" sz="1400" dirty="0">
                <a:latin typeface="ＭＳ Ｐ明朝" panose="02020600040205080304" pitchFamily="18" charset="-128"/>
                <a:ea typeface="ＭＳ Ｐ明朝" panose="02020600040205080304" pitchFamily="18" charset="-128"/>
              </a:rPr>
              <a:t>倍の規模で開発された勤労者のまち。</a:t>
            </a:r>
            <a:endParaRPr lang="en-US" altLang="ja-JP" sz="1400" dirty="0">
              <a:latin typeface="ＭＳ Ｐ明朝" panose="02020600040205080304" pitchFamily="18" charset="-128"/>
              <a:ea typeface="ＭＳ Ｐ明朝" panose="02020600040205080304" pitchFamily="18" charset="-128"/>
            </a:endParaRPr>
          </a:p>
          <a:p>
            <a:pPr eaLnBrk="0" fontAlgn="base" hangingPunct="0">
              <a:lnSpc>
                <a:spcPct val="150000"/>
              </a:lnSpc>
              <a:spcBef>
                <a:spcPct val="0"/>
              </a:spcBef>
              <a:spcAft>
                <a:spcPct val="0"/>
              </a:spcAft>
            </a:pPr>
            <a:r>
              <a:rPr lang="ja-JP" altLang="en-US" sz="1600" b="1" dirty="0" smtClean="0">
                <a:latin typeface="+mn-ea"/>
                <a:cs typeface="Times New Roman" pitchFamily="18" charset="0"/>
              </a:rPr>
              <a:t>２</a:t>
            </a:r>
            <a:r>
              <a:rPr lang="ja-JP" altLang="en-US" sz="1600" b="1" dirty="0">
                <a:latin typeface="+mn-ea"/>
                <a:cs typeface="Times New Roman" pitchFamily="18" charset="0"/>
              </a:rPr>
              <a:t>．エリア</a:t>
            </a:r>
            <a:r>
              <a:rPr lang="ja-JP" altLang="en-US" sz="1600" b="1" dirty="0" smtClean="0">
                <a:latin typeface="+mn-ea"/>
                <a:cs typeface="Times New Roman" pitchFamily="18" charset="0"/>
              </a:rPr>
              <a:t>の</a:t>
            </a:r>
            <a:r>
              <a:rPr lang="ja-JP" altLang="en-US" sz="1600" b="1" dirty="0">
                <a:latin typeface="+mn-ea"/>
                <a:cs typeface="Times New Roman" pitchFamily="18" charset="0"/>
              </a:rPr>
              <a:t>課題</a:t>
            </a:r>
            <a:endParaRPr lang="ja-JP" altLang="en-US" sz="1400" dirty="0" smtClean="0">
              <a:latin typeface="Arial" pitchFamily="34" charset="0"/>
              <a:cs typeface="ＭＳ Ｐゴシック" pitchFamily="50" charset="-128"/>
            </a:endParaRPr>
          </a:p>
          <a:p>
            <a:pPr marL="628650" indent="-628650" eaLnBrk="0" fontAlgn="base" hangingPunct="0">
              <a:lnSpc>
                <a:spcPct val="150000"/>
              </a:lnSpc>
              <a:spcBef>
                <a:spcPct val="0"/>
              </a:spcBef>
              <a:spcAft>
                <a:spcPct val="0"/>
              </a:spcAft>
            </a:pPr>
            <a:r>
              <a:rPr lang="ja-JP" altLang="en-US" sz="1400" dirty="0" smtClean="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1967</a:t>
            </a:r>
            <a:r>
              <a:rPr lang="ja-JP" altLang="en-US" sz="1400" dirty="0">
                <a:latin typeface="ＭＳ Ｐ明朝" panose="02020600040205080304" pitchFamily="18" charset="-128"/>
                <a:ea typeface="ＭＳ Ｐ明朝" panose="02020600040205080304" pitchFamily="18" charset="-128"/>
              </a:rPr>
              <a:t>年の</a:t>
            </a:r>
            <a:r>
              <a:rPr lang="ja-JP" altLang="en-US" sz="1400" dirty="0" err="1">
                <a:latin typeface="ＭＳ Ｐ明朝" panose="02020600040205080304" pitchFamily="18" charset="-128"/>
                <a:ea typeface="ＭＳ Ｐ明朝" panose="02020600040205080304" pitchFamily="18" charset="-128"/>
              </a:rPr>
              <a:t>ま</a:t>
            </a:r>
            <a:r>
              <a:rPr lang="ja-JP" altLang="en-US" sz="1400" dirty="0">
                <a:latin typeface="ＭＳ Ｐ明朝" panose="02020600040205080304" pitchFamily="18" charset="-128"/>
                <a:ea typeface="ＭＳ Ｐ明朝" panose="02020600040205080304" pitchFamily="18" charset="-128"/>
              </a:rPr>
              <a:t>ちびらきから</a:t>
            </a:r>
            <a:r>
              <a:rPr lang="ja-JP" altLang="en-US" sz="1400" dirty="0" smtClean="0">
                <a:latin typeface="ＭＳ Ｐ明朝" panose="02020600040205080304" pitchFamily="18" charset="-128"/>
                <a:ea typeface="ＭＳ Ｐ明朝" panose="02020600040205080304" pitchFamily="18" charset="-128"/>
              </a:rPr>
              <a:t>、約</a:t>
            </a:r>
            <a:r>
              <a:rPr lang="en-US" altLang="ja-JP" sz="1400" dirty="0" smtClean="0">
                <a:latin typeface="ＭＳ Ｐ明朝" panose="02020600040205080304" pitchFamily="18" charset="-128"/>
                <a:ea typeface="ＭＳ Ｐ明朝" panose="02020600040205080304" pitchFamily="18" charset="-128"/>
              </a:rPr>
              <a:t>50</a:t>
            </a:r>
            <a:r>
              <a:rPr lang="ja-JP" altLang="en-US" sz="1400" dirty="0">
                <a:latin typeface="ＭＳ Ｐ明朝" panose="02020600040205080304" pitchFamily="18" charset="-128"/>
                <a:ea typeface="ＭＳ Ｐ明朝" panose="02020600040205080304" pitchFamily="18" charset="-128"/>
              </a:rPr>
              <a:t>年が経過。緑豊かな住環境のまちとして成長してきたが、人口減少や高齢化の進展、</a:t>
            </a:r>
            <a:r>
              <a:rPr lang="ja-JP" altLang="en-US" sz="1400" dirty="0" smtClean="0">
                <a:latin typeface="ＭＳ Ｐ明朝" panose="02020600040205080304" pitchFamily="18" charset="-128"/>
                <a:ea typeface="ＭＳ Ｐ明朝" panose="02020600040205080304" pitchFamily="18" charset="-128"/>
              </a:rPr>
              <a:t>社会</a:t>
            </a:r>
            <a:endParaRPr lang="en-US" altLang="ja-JP" sz="1400" dirty="0" smtClean="0">
              <a:latin typeface="ＭＳ Ｐ明朝" panose="02020600040205080304" pitchFamily="18" charset="-128"/>
              <a:ea typeface="ＭＳ Ｐ明朝" panose="02020600040205080304" pitchFamily="18" charset="-128"/>
            </a:endParaRPr>
          </a:p>
          <a:p>
            <a:pPr marL="628650" indent="-628650" eaLnBrk="0" fontAlgn="base" hangingPunct="0">
              <a:lnSpc>
                <a:spcPct val="150000"/>
              </a:lnSpc>
              <a:spcBef>
                <a:spcPct val="0"/>
              </a:spcBef>
              <a:spcAft>
                <a:spcPct val="0"/>
              </a:spcAft>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環境</a:t>
            </a:r>
            <a:r>
              <a:rPr lang="ja-JP" altLang="en-US" sz="1400" dirty="0">
                <a:latin typeface="ＭＳ Ｐ明朝" panose="02020600040205080304" pitchFamily="18" charset="-128"/>
                <a:ea typeface="ＭＳ Ｐ明朝" panose="02020600040205080304" pitchFamily="18" charset="-128"/>
              </a:rPr>
              <a:t>の変化などにより、建物等の老朽化の問題に加え、アメニティ、コミュニティ、サービスの低下や生活スタイルの変化、</a:t>
            </a:r>
            <a:r>
              <a:rPr lang="ja-JP" altLang="en-US" sz="1400" dirty="0" smtClean="0">
                <a:latin typeface="ＭＳ Ｐ明朝" panose="02020600040205080304" pitchFamily="18" charset="-128"/>
                <a:ea typeface="ＭＳ Ｐ明朝" panose="02020600040205080304" pitchFamily="18" charset="-128"/>
              </a:rPr>
              <a:t>空き</a:t>
            </a:r>
            <a:endParaRPr lang="en-US" altLang="ja-JP" sz="1400" dirty="0" smtClean="0">
              <a:latin typeface="ＭＳ Ｐ明朝" panose="02020600040205080304" pitchFamily="18" charset="-128"/>
              <a:ea typeface="ＭＳ Ｐ明朝" panose="02020600040205080304" pitchFamily="18" charset="-128"/>
            </a:endParaRPr>
          </a:p>
          <a:p>
            <a:pPr marL="628650" indent="-628650" eaLnBrk="0" fontAlgn="base" hangingPunct="0">
              <a:lnSpc>
                <a:spcPct val="150000"/>
              </a:lnSpc>
              <a:spcBef>
                <a:spcPct val="0"/>
              </a:spcBef>
              <a:spcAft>
                <a:spcPct val="0"/>
              </a:spcAft>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家</a:t>
            </a:r>
            <a:r>
              <a:rPr lang="ja-JP" altLang="en-US" sz="1400" dirty="0">
                <a:latin typeface="ＭＳ Ｐ明朝" panose="02020600040205080304" pitchFamily="18" charset="-128"/>
                <a:ea typeface="ＭＳ Ｐ明朝" panose="02020600040205080304" pitchFamily="18" charset="-128"/>
              </a:rPr>
              <a:t>の増加など、新たな課題に直面している。</a:t>
            </a:r>
            <a:endParaRPr lang="en-US" altLang="ja-JP" sz="1400" dirty="0">
              <a:latin typeface="ＭＳ Ｐ明朝" panose="02020600040205080304" pitchFamily="18" charset="-128"/>
              <a:ea typeface="ＭＳ Ｐ明朝" panose="02020600040205080304" pitchFamily="18" charset="-128"/>
            </a:endParaRPr>
          </a:p>
          <a:p>
            <a:pPr eaLnBrk="0" fontAlgn="base" hangingPunct="0">
              <a:lnSpc>
                <a:spcPct val="150000"/>
              </a:lnSpc>
              <a:spcBef>
                <a:spcPct val="0"/>
              </a:spcBef>
              <a:spcAft>
                <a:spcPct val="0"/>
              </a:spcAft>
            </a:pPr>
            <a:r>
              <a:rPr lang="ja-JP" altLang="en-US" sz="1600" b="1" dirty="0" smtClean="0">
                <a:latin typeface="+mn-ea"/>
                <a:cs typeface="メイリオ" pitchFamily="50" charset="-128"/>
              </a:rPr>
              <a:t>３</a:t>
            </a:r>
            <a:r>
              <a:rPr lang="ja-JP" altLang="en-US" sz="1600" b="1" dirty="0">
                <a:latin typeface="+mn-ea"/>
                <a:cs typeface="メイリオ" pitchFamily="50" charset="-128"/>
              </a:rPr>
              <a:t>．近年の動向</a:t>
            </a:r>
            <a:endParaRPr lang="ja-JP" altLang="en-US" sz="1600" dirty="0">
              <a:latin typeface="+mn-ea"/>
              <a:cs typeface="ＭＳ Ｐゴシック" pitchFamily="50" charset="-128"/>
            </a:endParaRPr>
          </a:p>
          <a:p>
            <a:pPr marL="361950" indent="-361950" eaLnBrk="0" fontAlgn="base" hangingPunct="0">
              <a:lnSpc>
                <a:spcPts val="2200"/>
              </a:lnSpc>
              <a:spcBef>
                <a:spcPct val="0"/>
              </a:spcBef>
              <a:spcAft>
                <a:spcPct val="0"/>
              </a:spcAft>
            </a:pPr>
            <a:r>
              <a:rPr lang="ja-JP" altLang="en-US" sz="1400" dirty="0">
                <a:latin typeface="ＭＳ Ｐ明朝" pitchFamily="18" charset="-128"/>
                <a:ea typeface="ＭＳ Ｐ明朝" pitchFamily="18" charset="-128"/>
                <a:cs typeface="メイリオ" pitchFamily="50" charset="-128"/>
              </a:rPr>
              <a:t>　　・泉北ニュータウン再生府市等連携協</a:t>
            </a:r>
            <a:r>
              <a:rPr lang="ja-JP" altLang="en-US" sz="1400" dirty="0" smtClean="0">
                <a:latin typeface="ＭＳ Ｐ明朝" pitchFamily="18" charset="-128"/>
                <a:ea typeface="ＭＳ Ｐ明朝" pitchFamily="18" charset="-128"/>
                <a:cs typeface="メイリオ" pitchFamily="50" charset="-128"/>
              </a:rPr>
              <a:t>議会において、「泉北ニュータウン再生指針」に基づき、再生に向けた取り組みを実施。</a:t>
            </a:r>
            <a:endParaRPr lang="en-US" altLang="ja-JP" sz="1400" dirty="0" smtClean="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400" dirty="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400" dirty="0" smtClean="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400" dirty="0" smtClean="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400" dirty="0">
              <a:latin typeface="ＭＳ Ｐ明朝" pitchFamily="18" charset="-128"/>
              <a:ea typeface="ＭＳ Ｐ明朝" pitchFamily="18" charset="-128"/>
              <a:cs typeface="メイリオ" pitchFamily="50" charset="-128"/>
            </a:endParaRPr>
          </a:p>
          <a:p>
            <a:pPr marL="361950" indent="-361950" eaLnBrk="0" fontAlgn="base" hangingPunct="0">
              <a:lnSpc>
                <a:spcPts val="2200"/>
              </a:lnSpc>
              <a:spcBef>
                <a:spcPct val="0"/>
              </a:spcBef>
              <a:spcAft>
                <a:spcPct val="0"/>
              </a:spcAft>
            </a:pPr>
            <a:endParaRPr lang="en-US" altLang="ja-JP" sz="1600" b="1" dirty="0" smtClean="0">
              <a:latin typeface="+mn-ea"/>
              <a:cs typeface="メイリオ" pitchFamily="50" charset="-128"/>
            </a:endParaRPr>
          </a:p>
          <a:p>
            <a:pPr marL="361950" indent="-361950" eaLnBrk="0" fontAlgn="base" hangingPunct="0">
              <a:lnSpc>
                <a:spcPts val="2200"/>
              </a:lnSpc>
              <a:spcBef>
                <a:spcPct val="0"/>
              </a:spcBef>
              <a:spcAft>
                <a:spcPct val="0"/>
              </a:spcAft>
            </a:pPr>
            <a:endParaRPr lang="en-US" altLang="ja-JP" sz="1600" b="1" dirty="0">
              <a:latin typeface="+mn-ea"/>
              <a:cs typeface="メイリオ" pitchFamily="50" charset="-128"/>
            </a:endParaRPr>
          </a:p>
          <a:p>
            <a:pPr marL="361950" indent="-361950" eaLnBrk="0" fontAlgn="base" hangingPunct="0">
              <a:lnSpc>
                <a:spcPts val="2200"/>
              </a:lnSpc>
              <a:spcBef>
                <a:spcPct val="0"/>
              </a:spcBef>
              <a:spcAft>
                <a:spcPct val="0"/>
              </a:spcAft>
            </a:pPr>
            <a:endParaRPr lang="en-US" altLang="ja-JP" sz="1600" b="1" dirty="0" smtClean="0">
              <a:latin typeface="+mn-ea"/>
              <a:cs typeface="メイリオ" pitchFamily="50" charset="-128"/>
            </a:endParaRPr>
          </a:p>
          <a:p>
            <a:pPr marL="361950" indent="-361950" eaLnBrk="0" fontAlgn="base" hangingPunct="0">
              <a:lnSpc>
                <a:spcPts val="2200"/>
              </a:lnSpc>
              <a:spcBef>
                <a:spcPct val="0"/>
              </a:spcBef>
              <a:spcAft>
                <a:spcPct val="0"/>
              </a:spcAft>
            </a:pPr>
            <a:r>
              <a:rPr lang="ja-JP" altLang="en-US" sz="1600" b="1" dirty="0" smtClean="0">
                <a:latin typeface="+mn-ea"/>
                <a:cs typeface="メイリオ" pitchFamily="50" charset="-128"/>
              </a:rPr>
              <a:t>４</a:t>
            </a:r>
            <a:r>
              <a:rPr lang="ja-JP" altLang="en-US" sz="1600" b="1" dirty="0">
                <a:latin typeface="+mn-ea"/>
                <a:cs typeface="メイリオ" pitchFamily="50" charset="-128"/>
              </a:rPr>
              <a:t>．将来像</a:t>
            </a:r>
            <a:endParaRPr lang="ja-JP" altLang="en-US" sz="1600" dirty="0">
              <a:latin typeface="+mn-ea"/>
              <a:cs typeface="ＭＳ Ｐゴシック" pitchFamily="50" charset="-128"/>
            </a:endParaRPr>
          </a:p>
          <a:p>
            <a:r>
              <a:rPr lang="ja-JP" altLang="en-US" sz="1400" dirty="0" smtClean="0">
                <a:latin typeface="ＭＳ Ｐ明朝" pitchFamily="18" charset="-128"/>
                <a:ea typeface="ＭＳ Ｐ明朝" pitchFamily="18" charset="-128"/>
                <a:cs typeface="メイリオ" pitchFamily="50" charset="-128"/>
              </a:rPr>
              <a:t>　　・</a:t>
            </a:r>
            <a:r>
              <a:rPr lang="ja-JP" altLang="en-US" sz="1400" dirty="0" smtClean="0">
                <a:latin typeface="ＭＳ Ｐ明朝" panose="02020600040205080304" pitchFamily="18" charset="-128"/>
                <a:ea typeface="ＭＳ Ｐ明朝" panose="02020600040205080304" pitchFamily="18" charset="-128"/>
              </a:rPr>
              <a:t>これ</a:t>
            </a:r>
            <a:r>
              <a:rPr lang="ja-JP" altLang="en-US" sz="1400" dirty="0">
                <a:latin typeface="ＭＳ Ｐ明朝" panose="02020600040205080304" pitchFamily="18" charset="-128"/>
                <a:ea typeface="ＭＳ Ｐ明朝" panose="02020600040205080304" pitchFamily="18" charset="-128"/>
              </a:rPr>
              <a:t>までに整備されてきた社会資本ストックを活用</a:t>
            </a:r>
            <a:r>
              <a:rPr lang="ja-JP" altLang="en-US" sz="1400" dirty="0" smtClean="0">
                <a:latin typeface="ＭＳ Ｐ明朝" panose="02020600040205080304" pitchFamily="18" charset="-128"/>
                <a:ea typeface="ＭＳ Ｐ明朝" panose="02020600040205080304" pitchFamily="18" charset="-128"/>
              </a:rPr>
              <a:t>して、今後も持続発展可能なまちとするために、「まち</a:t>
            </a:r>
            <a:r>
              <a:rPr lang="ja-JP" altLang="en-US" sz="1400" dirty="0">
                <a:latin typeface="ＭＳ Ｐ明朝" panose="02020600040205080304" pitchFamily="18" charset="-128"/>
                <a:ea typeface="ＭＳ Ｐ明朝" panose="02020600040205080304" pitchFamily="18" charset="-128"/>
              </a:rPr>
              <a:t>の価値を高め、</a:t>
            </a:r>
            <a:r>
              <a:rPr lang="ja-JP" altLang="en-US" sz="1400" dirty="0" smtClean="0">
                <a:latin typeface="ＭＳ Ｐ明朝" panose="02020600040205080304" pitchFamily="18" charset="-128"/>
                <a:ea typeface="ＭＳ Ｐ明朝" panose="02020600040205080304" pitchFamily="18" charset="-128"/>
              </a:rPr>
              <a:t>次</a:t>
            </a:r>
            <a:endParaRPr lang="en-US" altLang="ja-JP" sz="1400" dirty="0" smtClean="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世代</a:t>
            </a:r>
            <a:r>
              <a:rPr lang="ja-JP" altLang="en-US" sz="1400" dirty="0">
                <a:latin typeface="ＭＳ Ｐ明朝" panose="02020600040205080304" pitchFamily="18" charset="-128"/>
                <a:ea typeface="ＭＳ Ｐ明朝" panose="02020600040205080304" pitchFamily="18" charset="-128"/>
              </a:rPr>
              <a:t>へ</a:t>
            </a:r>
            <a:r>
              <a:rPr lang="ja-JP" altLang="en-US" sz="1400" dirty="0" smtClean="0">
                <a:latin typeface="ＭＳ Ｐ明朝" panose="02020600040205080304" pitchFamily="18" charset="-128"/>
                <a:ea typeface="ＭＳ Ｐ明朝" panose="02020600040205080304" pitchFamily="18" charset="-128"/>
              </a:rPr>
              <a:t>引き継ぐ」ことのできるまちづくり。</a:t>
            </a:r>
            <a:endParaRPr lang="en-US" altLang="ja-JP" sz="1400" dirty="0" smtClean="0">
              <a:latin typeface="ＭＳ Ｐ明朝" panose="02020600040205080304" pitchFamily="18" charset="-128"/>
              <a:ea typeface="ＭＳ Ｐ明朝" panose="02020600040205080304" pitchFamily="18" charset="-128"/>
            </a:endParaRPr>
          </a:p>
          <a:p>
            <a:r>
              <a:rPr lang="ja-JP" altLang="en-US" sz="1400" dirty="0">
                <a:latin typeface="ＭＳ Ｐ明朝" pitchFamily="18" charset="-128"/>
                <a:ea typeface="ＭＳ Ｐ明朝" pitchFamily="18" charset="-128"/>
                <a:cs typeface="ＭＳ Ｐゴシック" pitchFamily="50" charset="-128"/>
              </a:rPr>
              <a:t>　</a:t>
            </a:r>
            <a:r>
              <a:rPr lang="ja-JP" altLang="en-US" sz="1400" dirty="0" smtClean="0">
                <a:latin typeface="ＭＳ Ｐ明朝" pitchFamily="18" charset="-128"/>
                <a:ea typeface="ＭＳ Ｐ明朝" pitchFamily="18" charset="-128"/>
                <a:cs typeface="ＭＳ Ｐゴシック" pitchFamily="50" charset="-128"/>
              </a:rPr>
              <a:t>　・</a:t>
            </a:r>
            <a:r>
              <a:rPr lang="ja-JP" altLang="en-US" sz="1400" dirty="0">
                <a:latin typeface="ＭＳ Ｐ明朝" panose="02020600040205080304" pitchFamily="18" charset="-128"/>
                <a:ea typeface="ＭＳ Ｐ明朝" panose="02020600040205080304" pitchFamily="18" charset="-128"/>
              </a:rPr>
              <a:t>泉北ニュータウン内と周辺の農地、集落地、丘陵地が調和し、歴史・文化</a:t>
            </a:r>
            <a:r>
              <a:rPr lang="ja-JP" altLang="en-US" sz="1400" dirty="0" smtClean="0">
                <a:latin typeface="ＭＳ Ｐ明朝" panose="02020600040205080304" pitchFamily="18" charset="-128"/>
                <a:ea typeface="ＭＳ Ｐ明朝" panose="02020600040205080304" pitchFamily="18" charset="-128"/>
              </a:rPr>
              <a:t>等を</a:t>
            </a:r>
            <a:r>
              <a:rPr lang="ja-JP" altLang="en-US" sz="1400" dirty="0">
                <a:latin typeface="ＭＳ Ｐ明朝" panose="02020600040205080304" pitchFamily="18" charset="-128"/>
                <a:ea typeface="ＭＳ Ｐ明朝" panose="02020600040205080304" pitchFamily="18" charset="-128"/>
              </a:rPr>
              <a:t>継承しながら、地域全体として「自然とふれ</a:t>
            </a:r>
            <a:r>
              <a:rPr lang="ja-JP" altLang="en-US" sz="1400" dirty="0" err="1" smtClean="0">
                <a:latin typeface="ＭＳ Ｐ明朝" panose="02020600040205080304" pitchFamily="18" charset="-128"/>
                <a:ea typeface="ＭＳ Ｐ明朝" panose="02020600040205080304" pitchFamily="18" charset="-128"/>
              </a:rPr>
              <a:t>あ</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い</a:t>
            </a:r>
            <a:r>
              <a:rPr lang="ja-JP" altLang="en-US" sz="1400" dirty="0">
                <a:latin typeface="ＭＳ Ｐ明朝" panose="02020600040205080304" pitchFamily="18" charset="-128"/>
                <a:ea typeface="ＭＳ Ｐ明朝" panose="02020600040205080304" pitchFamily="18" charset="-128"/>
              </a:rPr>
              <a:t>、人と人とのつながりを大切に</a:t>
            </a:r>
            <a:r>
              <a:rPr lang="ja-JP" altLang="en-US" sz="1400" dirty="0" smtClean="0">
                <a:latin typeface="ＭＳ Ｐ明朝" panose="02020600040205080304" pitchFamily="18" charset="-128"/>
                <a:ea typeface="ＭＳ Ｐ明朝" panose="02020600040205080304" pitchFamily="18" charset="-128"/>
              </a:rPr>
              <a:t>する</a:t>
            </a:r>
            <a:r>
              <a:rPr lang="ja-JP" altLang="en-US" sz="1400" dirty="0">
                <a:latin typeface="ＭＳ Ｐ明朝" panose="02020600040205080304" pitchFamily="18" charset="-128"/>
                <a:ea typeface="ＭＳ Ｐ明朝" panose="02020600040205080304" pitchFamily="18" charset="-128"/>
              </a:rPr>
              <a:t>まち」を</a:t>
            </a:r>
            <a:r>
              <a:rPr lang="ja-JP" altLang="en-US" sz="1400" dirty="0" smtClean="0">
                <a:latin typeface="ＭＳ Ｐ明朝" panose="02020600040205080304" pitchFamily="18" charset="-128"/>
                <a:ea typeface="ＭＳ Ｐ明朝" panose="02020600040205080304" pitchFamily="18" charset="-128"/>
              </a:rPr>
              <a:t>めざす。</a:t>
            </a:r>
            <a:endParaRPr lang="ja-JP" altLang="en-US" sz="1400" dirty="0">
              <a:latin typeface="ＭＳ Ｐ明朝" pitchFamily="18" charset="-128"/>
              <a:ea typeface="ＭＳ Ｐ明朝" pitchFamily="18" charset="-128"/>
              <a:cs typeface="ＭＳ Ｐゴシック" pitchFamily="50" charset="-128"/>
            </a:endParaRPr>
          </a:p>
        </p:txBody>
      </p:sp>
      <p:sp>
        <p:nvSpPr>
          <p:cNvPr id="9" name="スライド番号プレースホルダ 8"/>
          <p:cNvSpPr>
            <a:spLocks noGrp="1"/>
          </p:cNvSpPr>
          <p:nvPr>
            <p:ph type="sldNum" sz="quarter" idx="12"/>
          </p:nvPr>
        </p:nvSpPr>
        <p:spPr/>
        <p:txBody>
          <a:bodyPr/>
          <a:lstStyle/>
          <a:p>
            <a:fld id="{37EF5067-3AB7-4642-9103-42CBD40CC6D9}" type="slidenum">
              <a:rPr kumimoji="1" lang="ja-JP" altLang="en-US" smtClean="0"/>
              <a:pPr/>
              <a:t>75</a:t>
            </a:fld>
            <a:endParaRPr kumimoji="1"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63456687"/>
              </p:ext>
            </p:extLst>
          </p:nvPr>
        </p:nvGraphicFramePr>
        <p:xfrm>
          <a:off x="2025495" y="3494713"/>
          <a:ext cx="8575830" cy="1768296"/>
        </p:xfrm>
        <a:graphic>
          <a:graphicData uri="http://schemas.openxmlformats.org/drawingml/2006/table">
            <a:tbl>
              <a:tblPr firstRow="1" firstCol="1" bandRow="1">
                <a:tableStyleId>{2D5ABB26-0587-4C30-8999-92F81FD0307C}</a:tableStyleId>
              </a:tblPr>
              <a:tblGrid>
                <a:gridCol w="1289205">
                  <a:extLst>
                    <a:ext uri="{9D8B030D-6E8A-4147-A177-3AD203B41FA5}">
                      <a16:colId xmlns:a16="http://schemas.microsoft.com/office/drawing/2014/main" val="20000"/>
                    </a:ext>
                  </a:extLst>
                </a:gridCol>
                <a:gridCol w="7286625">
                  <a:extLst>
                    <a:ext uri="{9D8B030D-6E8A-4147-A177-3AD203B41FA5}">
                      <a16:colId xmlns:a16="http://schemas.microsoft.com/office/drawing/2014/main" val="20001"/>
                    </a:ext>
                  </a:extLst>
                </a:gridCol>
              </a:tblGrid>
              <a:tr h="226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1965</a:t>
                      </a:r>
                      <a:r>
                        <a:rPr lang="ja-JP" altLang="en-US" sz="1050" kern="100" dirty="0" smtClean="0">
                          <a:solidFill>
                            <a:schemeClr val="tx1"/>
                          </a:solidFill>
                          <a:effectLst/>
                        </a:rPr>
                        <a:t>年（昭和</a:t>
                      </a:r>
                      <a:r>
                        <a:rPr lang="en-US" altLang="ja-JP" sz="1050" kern="100" dirty="0" smtClean="0">
                          <a:solidFill>
                            <a:schemeClr val="tx1"/>
                          </a:solidFill>
                          <a:effectLst/>
                        </a:rPr>
                        <a:t>40</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事業計画決定（事業主体：大阪府）</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6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1967</a:t>
                      </a:r>
                      <a:r>
                        <a:rPr lang="ja-JP" altLang="en-US" sz="1050" kern="100" dirty="0" smtClean="0">
                          <a:solidFill>
                            <a:schemeClr val="tx1"/>
                          </a:solidFill>
                          <a:effectLst/>
                        </a:rPr>
                        <a:t>年（昭和</a:t>
                      </a:r>
                      <a:r>
                        <a:rPr lang="en-US" altLang="ja-JP" sz="1050" kern="100" dirty="0" smtClean="0">
                          <a:solidFill>
                            <a:schemeClr val="tx1"/>
                          </a:solidFill>
                          <a:effectLst/>
                        </a:rPr>
                        <a:t>42</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まちび</a:t>
                      </a:r>
                      <a:r>
                        <a:rPr lang="ja-JP" altLang="en-US" sz="1050" kern="100" dirty="0" err="1" smtClean="0">
                          <a:solidFill>
                            <a:schemeClr val="tx1"/>
                          </a:solidFill>
                          <a:effectLst/>
                          <a:latin typeface="+mn-ea"/>
                          <a:ea typeface="+mn-ea"/>
                          <a:cs typeface="Times New Roman"/>
                        </a:rPr>
                        <a:t>ら</a:t>
                      </a:r>
                      <a:r>
                        <a:rPr lang="ja-JP" altLang="en-US" sz="1050" kern="100" dirty="0" smtClean="0">
                          <a:solidFill>
                            <a:schemeClr val="tx1"/>
                          </a:solidFill>
                          <a:effectLst/>
                          <a:latin typeface="+mn-ea"/>
                          <a:ea typeface="+mn-ea"/>
                          <a:cs typeface="Times New Roman"/>
                        </a:rPr>
                        <a:t>き</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6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1999</a:t>
                      </a:r>
                      <a:r>
                        <a:rPr lang="ja-JP" altLang="en-US" sz="1050" kern="100" dirty="0" smtClean="0">
                          <a:solidFill>
                            <a:schemeClr val="tx1"/>
                          </a:solidFill>
                          <a:effectLst/>
                        </a:rPr>
                        <a:t>年（平成</a:t>
                      </a:r>
                      <a:r>
                        <a:rPr lang="en-US" altLang="ja-JP" sz="1050" kern="100" dirty="0" smtClean="0">
                          <a:solidFill>
                            <a:schemeClr val="tx1"/>
                          </a:solidFill>
                          <a:effectLst/>
                        </a:rPr>
                        <a:t>11</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en-US" sz="1050" kern="100" dirty="0">
                          <a:solidFill>
                            <a:schemeClr val="tx1"/>
                          </a:solidFill>
                          <a:effectLst/>
                        </a:rPr>
                        <a:t> </a:t>
                      </a:r>
                      <a:r>
                        <a:rPr lang="ja-JP" altLang="en-US" sz="1050" kern="100" dirty="0" smtClean="0">
                          <a:solidFill>
                            <a:schemeClr val="tx1"/>
                          </a:solidFill>
                          <a:effectLst/>
                        </a:rPr>
                        <a:t>大阪府立大型児童館「ビッグバン」開業</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1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2010</a:t>
                      </a:r>
                      <a:r>
                        <a:rPr lang="ja-JP" altLang="en-US" sz="1050" kern="100" dirty="0" smtClean="0">
                          <a:solidFill>
                            <a:schemeClr val="tx1"/>
                          </a:solidFill>
                          <a:effectLst/>
                        </a:rPr>
                        <a:t>年（平成</a:t>
                      </a:r>
                      <a:r>
                        <a:rPr lang="en-US" altLang="ja-JP" sz="1050" kern="100" dirty="0" smtClean="0">
                          <a:solidFill>
                            <a:schemeClr val="tx1"/>
                          </a:solidFill>
                          <a:effectLst/>
                        </a:rPr>
                        <a:t>22</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smtClean="0">
                          <a:solidFill>
                            <a:schemeClr val="tx1"/>
                          </a:solidFill>
                          <a:effectLst/>
                          <a:latin typeface="+mn-ea"/>
                          <a:ea typeface="+mn-ea"/>
                          <a:cs typeface="Times New Roman"/>
                        </a:rPr>
                        <a:t>泉北ニュータウン再生府市等連携協議会設立、「泉北ニュータウン再生指針」（堺市）策定。</a:t>
                      </a:r>
                      <a:endParaRPr lang="en-US" altLang="ja-JP" sz="1050" strike="sngStrike"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1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rPr>
                        <a:t>2011</a:t>
                      </a:r>
                      <a:r>
                        <a:rPr lang="ja-JP" altLang="en-US" sz="1050" kern="100" dirty="0" smtClean="0">
                          <a:solidFill>
                            <a:schemeClr val="tx1"/>
                          </a:solidFill>
                          <a:effectLst/>
                        </a:rPr>
                        <a:t>年（平成</a:t>
                      </a:r>
                      <a:r>
                        <a:rPr lang="en-US" altLang="ja-JP" sz="1050" kern="100" dirty="0" smtClean="0">
                          <a:solidFill>
                            <a:schemeClr val="tx1"/>
                          </a:solidFill>
                          <a:effectLst/>
                        </a:rPr>
                        <a:t>23</a:t>
                      </a:r>
                      <a:r>
                        <a:rPr lang="ja-JP" altLang="en-US" sz="1050" kern="100" dirty="0" smtClean="0">
                          <a:solidFill>
                            <a:schemeClr val="tx1"/>
                          </a:solidFill>
                          <a:effectLst/>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泉ケ丘駅前地域活性化ビジョン策定</a:t>
                      </a:r>
                      <a:r>
                        <a:rPr lang="en-US" altLang="ja-JP" sz="1050" kern="100" dirty="0" smtClean="0">
                          <a:solidFill>
                            <a:schemeClr val="tx1"/>
                          </a:solidFill>
                          <a:effectLst/>
                          <a:latin typeface="+mn-ea"/>
                          <a:ea typeface="+mn-ea"/>
                          <a:cs typeface="Times New Roman"/>
                        </a:rPr>
                        <a:t>(2015.1</a:t>
                      </a:r>
                      <a:r>
                        <a:rPr lang="ja-JP" altLang="en-US" sz="1050" kern="100" dirty="0" smtClean="0">
                          <a:solidFill>
                            <a:schemeClr val="tx1"/>
                          </a:solidFill>
                          <a:effectLst/>
                          <a:latin typeface="+mn-ea"/>
                          <a:ea typeface="+mn-ea"/>
                          <a:cs typeface="Times New Roman"/>
                        </a:rPr>
                        <a:t>改定</a:t>
                      </a:r>
                      <a:r>
                        <a:rPr lang="en-US" altLang="ja-JP" sz="1050" kern="100" dirty="0" smtClean="0">
                          <a:solidFill>
                            <a:schemeClr val="tx1"/>
                          </a:solidFill>
                          <a:effectLst/>
                          <a:latin typeface="+mn-ea"/>
                          <a:ea typeface="+mn-ea"/>
                          <a:cs typeface="Times New Roman"/>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5174440"/>
                  </a:ext>
                </a:extLst>
              </a:tr>
              <a:tr h="271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n-ea"/>
                          <a:ea typeface="+mn-ea"/>
                          <a:cs typeface="Times New Roman"/>
                        </a:rPr>
                        <a:t>2012</a:t>
                      </a:r>
                      <a:r>
                        <a:rPr lang="ja-JP" altLang="en-US" sz="1050" kern="100" dirty="0" smtClean="0">
                          <a:solidFill>
                            <a:schemeClr val="tx1"/>
                          </a:solidFill>
                          <a:effectLst/>
                          <a:latin typeface="+mn-ea"/>
                          <a:ea typeface="+mn-ea"/>
                          <a:cs typeface="Times New Roman"/>
                        </a:rPr>
                        <a:t>年（平成</a:t>
                      </a:r>
                      <a:r>
                        <a:rPr lang="en-US" altLang="ja-JP" sz="1050" kern="100" dirty="0" smtClean="0">
                          <a:solidFill>
                            <a:schemeClr val="tx1"/>
                          </a:solidFill>
                          <a:effectLst/>
                          <a:latin typeface="+mn-ea"/>
                          <a:ea typeface="+mn-ea"/>
                          <a:cs typeface="Times New Roman"/>
                        </a:rPr>
                        <a:t>24</a:t>
                      </a:r>
                      <a:r>
                        <a:rPr lang="ja-JP" altLang="en-US" sz="1050" kern="100" dirty="0" smtClean="0">
                          <a:solidFill>
                            <a:schemeClr val="tx1"/>
                          </a:solidFill>
                          <a:effectLst/>
                          <a:latin typeface="+mn-ea"/>
                          <a:ea typeface="+mn-ea"/>
                          <a:cs typeface="Times New Roman"/>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泉北ニュータウン公的賃貸住宅再生計画策定（</a:t>
                      </a:r>
                      <a:r>
                        <a:rPr lang="en-US" altLang="ja-JP" sz="1050" kern="100" dirty="0" smtClean="0">
                          <a:solidFill>
                            <a:schemeClr val="tx1"/>
                          </a:solidFill>
                          <a:effectLst/>
                          <a:latin typeface="+mn-ea"/>
                          <a:ea typeface="+mn-ea"/>
                          <a:cs typeface="Times New Roman"/>
                        </a:rPr>
                        <a:t>2017.3</a:t>
                      </a:r>
                      <a:r>
                        <a:rPr lang="ja-JP" altLang="en-US" sz="1050" kern="100" dirty="0" smtClean="0">
                          <a:solidFill>
                            <a:schemeClr val="tx1"/>
                          </a:solidFill>
                          <a:effectLst/>
                          <a:latin typeface="+mn-ea"/>
                          <a:ea typeface="+mn-ea"/>
                          <a:cs typeface="Times New Roman"/>
                        </a:rPr>
                        <a:t>改定）</a:t>
                      </a:r>
                      <a:endParaRPr lang="en-US"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4174367"/>
                  </a:ext>
                </a:extLst>
              </a:tr>
              <a:tr h="271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strike="noStrike" kern="100" dirty="0" smtClean="0">
                          <a:solidFill>
                            <a:schemeClr val="tx1"/>
                          </a:solidFill>
                          <a:effectLst/>
                          <a:latin typeface="+mn-ea"/>
                          <a:ea typeface="+mn-ea"/>
                          <a:cs typeface="Times New Roman"/>
                        </a:rPr>
                        <a:t>2015</a:t>
                      </a:r>
                      <a:r>
                        <a:rPr lang="ja-JP" altLang="en-US" sz="1050" strike="noStrike" kern="100" smtClean="0">
                          <a:solidFill>
                            <a:schemeClr val="tx1"/>
                          </a:solidFill>
                          <a:effectLst/>
                          <a:latin typeface="+mn-ea"/>
                          <a:ea typeface="+mn-ea"/>
                          <a:cs typeface="Times New Roman"/>
                        </a:rPr>
                        <a:t>年</a:t>
                      </a:r>
                      <a:r>
                        <a:rPr lang="ja-JP" altLang="en-US" sz="1050" kern="100" smtClean="0">
                          <a:solidFill>
                            <a:schemeClr val="tx1"/>
                          </a:solidFill>
                          <a:effectLst/>
                          <a:latin typeface="+mn-ea"/>
                          <a:ea typeface="+mn-ea"/>
                          <a:cs typeface="Times New Roman"/>
                        </a:rPr>
                        <a:t>（</a:t>
                      </a:r>
                      <a:r>
                        <a:rPr lang="ja-JP" altLang="en-US" sz="1050" kern="100" dirty="0" smtClean="0">
                          <a:solidFill>
                            <a:schemeClr val="tx1"/>
                          </a:solidFill>
                          <a:effectLst/>
                          <a:latin typeface="+mn-ea"/>
                          <a:ea typeface="+mn-ea"/>
                          <a:cs typeface="Times New Roman"/>
                        </a:rPr>
                        <a:t>平成</a:t>
                      </a:r>
                      <a:r>
                        <a:rPr lang="en-US" altLang="ja-JP" sz="1050" strike="noStrike" kern="100" dirty="0" smtClean="0">
                          <a:solidFill>
                            <a:schemeClr val="tx1"/>
                          </a:solidFill>
                          <a:effectLst/>
                          <a:latin typeface="+mn-ea"/>
                          <a:ea typeface="+mn-ea"/>
                          <a:cs typeface="Times New Roman"/>
                        </a:rPr>
                        <a:t>27</a:t>
                      </a:r>
                      <a:r>
                        <a:rPr lang="ja-JP" altLang="en-US" sz="1050" strike="noStrike" kern="100" dirty="0" smtClean="0">
                          <a:solidFill>
                            <a:schemeClr val="tx1"/>
                          </a:solidFill>
                          <a:effectLst/>
                          <a:latin typeface="+mn-ea"/>
                          <a:ea typeface="+mn-ea"/>
                          <a:cs typeface="Times New Roman"/>
                        </a:rPr>
                        <a:t>年</a:t>
                      </a:r>
                      <a:r>
                        <a:rPr lang="en-US" altLang="ja-JP" sz="1050" kern="100" dirty="0" smtClean="0">
                          <a:solidFill>
                            <a:schemeClr val="tx1"/>
                          </a:solidFill>
                          <a:effectLst/>
                          <a:latin typeface="+mn-ea"/>
                          <a:ea typeface="+mn-ea"/>
                          <a:cs typeface="Times New Roman"/>
                        </a:rPr>
                        <a:t>)</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latin typeface="+mn-ea"/>
                          <a:ea typeface="+mn-ea"/>
                          <a:cs typeface="Times New Roman"/>
                        </a:rPr>
                        <a:t>泉北ニュータウン近隣センター再生プランを策定（堺市）</a:t>
                      </a:r>
                      <a:endParaRPr lang="en-US"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715366"/>
                  </a:ext>
                </a:extLst>
              </a:tr>
            </a:tbl>
          </a:graphicData>
        </a:graphic>
      </p:graphicFrame>
    </p:spTree>
    <p:extLst>
      <p:ext uri="{BB962C8B-B14F-4D97-AF65-F5344CB8AC3E}">
        <p14:creationId xmlns:p14="http://schemas.microsoft.com/office/powerpoint/2010/main" val="3287054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145733490"/>
              </p:ext>
            </p:extLst>
          </p:nvPr>
        </p:nvGraphicFramePr>
        <p:xfrm>
          <a:off x="1016000" y="938151"/>
          <a:ext cx="9923970" cy="4916384"/>
        </p:xfrm>
        <a:graphic>
          <a:graphicData uri="http://schemas.openxmlformats.org/drawingml/2006/table">
            <a:tbl>
              <a:tblPr firstRow="1" bandRow="1">
                <a:tableStyleId>{5940675A-B579-460E-94D1-54222C63F5DA}</a:tableStyleId>
              </a:tblPr>
              <a:tblGrid>
                <a:gridCol w="177800">
                  <a:extLst>
                    <a:ext uri="{9D8B030D-6E8A-4147-A177-3AD203B41FA5}">
                      <a16:colId xmlns:a16="http://schemas.microsoft.com/office/drawing/2014/main" val="20000"/>
                    </a:ext>
                  </a:extLst>
                </a:gridCol>
                <a:gridCol w="1300186">
                  <a:extLst>
                    <a:ext uri="{9D8B030D-6E8A-4147-A177-3AD203B41FA5}">
                      <a16:colId xmlns:a16="http://schemas.microsoft.com/office/drawing/2014/main" val="20001"/>
                    </a:ext>
                  </a:extLst>
                </a:gridCol>
                <a:gridCol w="703832">
                  <a:extLst>
                    <a:ext uri="{9D8B030D-6E8A-4147-A177-3AD203B41FA5}">
                      <a16:colId xmlns:a16="http://schemas.microsoft.com/office/drawing/2014/main" val="20002"/>
                    </a:ext>
                  </a:extLst>
                </a:gridCol>
                <a:gridCol w="703832">
                  <a:extLst>
                    <a:ext uri="{9D8B030D-6E8A-4147-A177-3AD203B41FA5}">
                      <a16:colId xmlns:a16="http://schemas.microsoft.com/office/drawing/2014/main" val="20003"/>
                    </a:ext>
                  </a:extLst>
                </a:gridCol>
                <a:gridCol w="703832">
                  <a:extLst>
                    <a:ext uri="{9D8B030D-6E8A-4147-A177-3AD203B41FA5}">
                      <a16:colId xmlns:a16="http://schemas.microsoft.com/office/drawing/2014/main" val="20004"/>
                    </a:ext>
                  </a:extLst>
                </a:gridCol>
                <a:gridCol w="703832">
                  <a:extLst>
                    <a:ext uri="{9D8B030D-6E8A-4147-A177-3AD203B41FA5}">
                      <a16:colId xmlns:a16="http://schemas.microsoft.com/office/drawing/2014/main" val="20005"/>
                    </a:ext>
                  </a:extLst>
                </a:gridCol>
                <a:gridCol w="703832">
                  <a:extLst>
                    <a:ext uri="{9D8B030D-6E8A-4147-A177-3AD203B41FA5}">
                      <a16:colId xmlns:a16="http://schemas.microsoft.com/office/drawing/2014/main" val="20006"/>
                    </a:ext>
                  </a:extLst>
                </a:gridCol>
                <a:gridCol w="703832">
                  <a:extLst>
                    <a:ext uri="{9D8B030D-6E8A-4147-A177-3AD203B41FA5}">
                      <a16:colId xmlns:a16="http://schemas.microsoft.com/office/drawing/2014/main" val="20007"/>
                    </a:ext>
                  </a:extLst>
                </a:gridCol>
                <a:gridCol w="703832">
                  <a:extLst>
                    <a:ext uri="{9D8B030D-6E8A-4147-A177-3AD203B41FA5}">
                      <a16:colId xmlns:a16="http://schemas.microsoft.com/office/drawing/2014/main" val="20008"/>
                    </a:ext>
                  </a:extLst>
                </a:gridCol>
                <a:gridCol w="703832">
                  <a:extLst>
                    <a:ext uri="{9D8B030D-6E8A-4147-A177-3AD203B41FA5}">
                      <a16:colId xmlns:a16="http://schemas.microsoft.com/office/drawing/2014/main" val="20009"/>
                    </a:ext>
                  </a:extLst>
                </a:gridCol>
                <a:gridCol w="703832">
                  <a:extLst>
                    <a:ext uri="{9D8B030D-6E8A-4147-A177-3AD203B41FA5}">
                      <a16:colId xmlns:a16="http://schemas.microsoft.com/office/drawing/2014/main" val="20010"/>
                    </a:ext>
                  </a:extLst>
                </a:gridCol>
                <a:gridCol w="703832">
                  <a:extLst>
                    <a:ext uri="{9D8B030D-6E8A-4147-A177-3AD203B41FA5}">
                      <a16:colId xmlns:a16="http://schemas.microsoft.com/office/drawing/2014/main" val="20011"/>
                    </a:ext>
                  </a:extLst>
                </a:gridCol>
                <a:gridCol w="703832">
                  <a:extLst>
                    <a:ext uri="{9D8B030D-6E8A-4147-A177-3AD203B41FA5}">
                      <a16:colId xmlns:a16="http://schemas.microsoft.com/office/drawing/2014/main" val="20012"/>
                    </a:ext>
                  </a:extLst>
                </a:gridCol>
                <a:gridCol w="703832">
                  <a:extLst>
                    <a:ext uri="{9D8B030D-6E8A-4147-A177-3AD203B41FA5}">
                      <a16:colId xmlns:a16="http://schemas.microsoft.com/office/drawing/2014/main" val="20013"/>
                    </a:ext>
                  </a:extLst>
                </a:gridCol>
              </a:tblGrid>
              <a:tr h="482612">
                <a:tc gridSpan="2">
                  <a:txBody>
                    <a:bodyPr/>
                    <a:lstStyle/>
                    <a:p>
                      <a:pPr algn="r"/>
                      <a:r>
                        <a:rPr kumimoji="1" lang="ja-JP" altLang="en-US" sz="1200" dirty="0" smtClean="0"/>
                        <a:t>年度</a:t>
                      </a:r>
                      <a:endParaRPr kumimoji="1" lang="ja-JP" altLang="en-US" sz="1200" dirty="0"/>
                    </a:p>
                  </a:txBody>
                  <a:tcPr>
                    <a:solidFill>
                      <a:schemeClr val="bg1">
                        <a:alpha val="75000"/>
                      </a:schemeClr>
                    </a:solidFill>
                  </a:tcPr>
                </a:tc>
                <a:tc hMerge="1">
                  <a:txBody>
                    <a:bodyPr/>
                    <a:lstStyle/>
                    <a:p>
                      <a:endParaRPr kumimoji="1" lang="ja-JP" altLang="en-US"/>
                    </a:p>
                  </a:txBody>
                  <a:tcPr/>
                </a:tc>
                <a:tc>
                  <a:txBody>
                    <a:bodyPr/>
                    <a:lstStyle/>
                    <a:p>
                      <a:pPr algn="ctr"/>
                      <a:r>
                        <a:rPr kumimoji="1" lang="en-US" altLang="ja-JP" sz="1200" dirty="0" smtClean="0"/>
                        <a:t>2014</a:t>
                      </a:r>
                    </a:p>
                    <a:p>
                      <a:pPr algn="ctr"/>
                      <a:r>
                        <a:rPr kumimoji="1" lang="en-US" altLang="ja-JP" sz="1200" dirty="0" smtClean="0"/>
                        <a:t>(H26)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2015</a:t>
                      </a:r>
                      <a:r>
                        <a:rPr kumimoji="1" lang="ja-JP" altLang="en-US" sz="1200" dirty="0" smtClean="0"/>
                        <a:t> </a:t>
                      </a:r>
                      <a:r>
                        <a:rPr kumimoji="1" lang="en-US" altLang="ja-JP" sz="1200" dirty="0" smtClean="0"/>
                        <a:t>(H27)</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2023</a:t>
                      </a:r>
                    </a:p>
                    <a:p>
                      <a:pPr algn="ctr"/>
                      <a:r>
                        <a:rPr kumimoji="1" lang="en-US" altLang="ja-JP" sz="1200" dirty="0" smtClean="0"/>
                        <a:t>(H35)</a:t>
                      </a:r>
                    </a:p>
                  </a:txBody>
                  <a:tcPr anchor="ctr">
                    <a:solidFill>
                      <a:schemeClr val="bg1">
                        <a:alpha val="75000"/>
                      </a:schemeClr>
                    </a:solidFill>
                  </a:tcP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solidFill>
                      <a:schemeClr val="bg1">
                        <a:alpha val="75000"/>
                      </a:schemeClr>
                    </a:solidFill>
                  </a:tcPr>
                </a:tc>
                <a:extLst>
                  <a:ext uri="{0D108BD9-81ED-4DB2-BD59-A6C34878D82A}">
                    <a16:rowId xmlns:a16="http://schemas.microsoft.com/office/drawing/2014/main" val="10000"/>
                  </a:ext>
                </a:extLst>
              </a:tr>
              <a:tr h="1477924">
                <a:tc gridSpan="2">
                  <a:txBody>
                    <a:bodyPr/>
                    <a:lstStyle/>
                    <a:p>
                      <a:pPr algn="l"/>
                      <a:r>
                        <a:rPr kumimoji="1" lang="ja-JP" altLang="en-US" sz="1200" dirty="0" smtClean="0">
                          <a:solidFill>
                            <a:schemeClr val="tx1"/>
                          </a:solidFill>
                        </a:rPr>
                        <a:t>泉ヶ丘駅前</a:t>
                      </a:r>
                      <a:endParaRPr kumimoji="1" lang="en-US" altLang="ja-JP" sz="1200" dirty="0" smtClean="0">
                        <a:solidFill>
                          <a:schemeClr val="tx1"/>
                        </a:solidFill>
                      </a:endParaRPr>
                    </a:p>
                    <a:p>
                      <a:pPr algn="l"/>
                      <a:r>
                        <a:rPr kumimoji="1" lang="ja-JP" altLang="en-US" sz="1200" dirty="0" smtClean="0"/>
                        <a:t>地域活性化</a:t>
                      </a:r>
                      <a:endParaRPr kumimoji="1" lang="en-US" altLang="ja-JP" sz="1200" dirty="0" smtClean="0"/>
                    </a:p>
                  </a:txBody>
                  <a:tcPr marL="45720" marR="45720" anchor="ctr">
                    <a:lnB w="6350" cap="flat" cmpd="sng" algn="ctr">
                      <a:noFill/>
                      <a:prstDash val="sysDash"/>
                      <a:round/>
                      <a:headEnd type="none" w="med" len="med"/>
                      <a:tailEnd type="none" w="med" len="med"/>
                    </a:lnB>
                    <a:solidFill>
                      <a:schemeClr val="bg1">
                        <a:alpha val="75000"/>
                      </a:schemeClr>
                    </a:solidFill>
                  </a:tcPr>
                </a:tc>
                <a:tc hMerge="1">
                  <a:txBody>
                    <a:bodyPr/>
                    <a:lstStyle/>
                    <a:p>
                      <a:endParaRPr kumimoji="1" lang="ja-JP" altLang="en-US"/>
                    </a:p>
                  </a:txBody>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tc>
                  <a:txBody>
                    <a:bodyPr/>
                    <a:lstStyle/>
                    <a:p>
                      <a:endParaRPr kumimoji="1" lang="ja-JP" altLang="en-US" sz="1200" dirty="0"/>
                    </a:p>
                  </a:txBody>
                  <a:tcPr>
                    <a:lnB w="6350" cap="flat" cmpd="sng" algn="ctr">
                      <a:solidFill>
                        <a:schemeClr val="tx1"/>
                      </a:solidFill>
                      <a:prstDash val="dash"/>
                      <a:round/>
                      <a:headEnd type="none" w="med" len="med"/>
                      <a:tailEnd type="none" w="med" len="med"/>
                    </a:lnB>
                    <a:solidFill>
                      <a:schemeClr val="bg1">
                        <a:alpha val="75000"/>
                      </a:schemeClr>
                    </a:solidFill>
                  </a:tcPr>
                </a:tc>
                <a:extLst>
                  <a:ext uri="{0D108BD9-81ED-4DB2-BD59-A6C34878D82A}">
                    <a16:rowId xmlns:a16="http://schemas.microsoft.com/office/drawing/2014/main" val="10001"/>
                  </a:ext>
                </a:extLst>
              </a:tr>
              <a:tr h="1477924">
                <a:tc>
                  <a:txBody>
                    <a:bodyPr/>
                    <a:lstStyle/>
                    <a:p>
                      <a:pPr algn="l"/>
                      <a:endParaRPr kumimoji="1" lang="en-US" altLang="ja-JP" sz="1200" dirty="0" smtClean="0"/>
                    </a:p>
                  </a:txBody>
                  <a:tcPr marL="45720" marR="45720" anchor="ctr">
                    <a:lnR w="6350" cap="flat" cmpd="sng" algn="ctr">
                      <a:solidFill>
                        <a:schemeClr val="tx1"/>
                      </a:solidFill>
                      <a:prstDash val="dash"/>
                      <a:round/>
                      <a:headEnd type="none" w="med" len="med"/>
                      <a:tailEnd type="none" w="med" len="med"/>
                    </a:lnR>
                    <a:lnT w="6350" cap="flat" cmpd="sng" algn="ctr">
                      <a:noFill/>
                      <a:prstDash val="sysDash"/>
                      <a:round/>
                      <a:headEnd type="none" w="med" len="med"/>
                      <a:tailEnd type="none" w="med" len="med"/>
                    </a:lnT>
                    <a:solidFill>
                      <a:schemeClr val="bg1">
                        <a:alpha val="75000"/>
                      </a:schemeClr>
                    </a:solidFill>
                  </a:tcPr>
                </a:tc>
                <a:tc>
                  <a:txBody>
                    <a:bodyPr/>
                    <a:lstStyle/>
                    <a:p>
                      <a:pPr algn="l"/>
                      <a:r>
                        <a:rPr kumimoji="1" lang="ja-JP" altLang="en-US" sz="1200" dirty="0" smtClean="0"/>
                        <a:t>近畿大学</a:t>
                      </a:r>
                      <a:endParaRPr kumimoji="1" lang="en-US" altLang="ja-JP" sz="1200" dirty="0" smtClean="0"/>
                    </a:p>
                    <a:p>
                      <a:pPr algn="l"/>
                      <a:r>
                        <a:rPr kumimoji="1" lang="ja-JP" altLang="en-US" sz="1200" dirty="0" smtClean="0"/>
                        <a:t>医学部・附属病院</a:t>
                      </a:r>
                      <a:endParaRPr kumimoji="1" lang="en-US" altLang="ja-JP" sz="1200" dirty="0" smtClean="0"/>
                    </a:p>
                    <a:p>
                      <a:pPr algn="l"/>
                      <a:r>
                        <a:rPr kumimoji="1" lang="ja-JP" altLang="en-US" sz="1200" dirty="0" smtClean="0"/>
                        <a:t>立地</a:t>
                      </a:r>
                      <a:endParaRPr kumimoji="1" lang="en-US" altLang="ja-JP" sz="1200" dirty="0" smtClean="0"/>
                    </a:p>
                  </a:txBody>
                  <a:tcPr marL="45720" marR="45720" anchor="ctr">
                    <a:lnL w="6350" cap="flat" cmpd="sng" algn="ctr">
                      <a:solidFill>
                        <a:schemeClr val="tx1"/>
                      </a:solidFill>
                      <a:prstDash val="dash"/>
                      <a:round/>
                      <a:headEnd type="none" w="med" len="med"/>
                      <a:tailEnd type="none" w="med" len="med"/>
                    </a:lnL>
                    <a:lnT w="6350" cap="flat" cmpd="sng" algn="ctr">
                      <a:solidFill>
                        <a:schemeClr val="tx1"/>
                      </a:solidFill>
                      <a:prstDash val="dash"/>
                      <a:round/>
                      <a:headEnd type="none" w="med" len="med"/>
                      <a:tailEnd type="none" w="med" len="med"/>
                    </a:lnT>
                    <a:solidFill>
                      <a:schemeClr val="bg1">
                        <a:alpha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ＭＳ Ｐ明朝" panose="02020600040205080304" pitchFamily="18" charset="-128"/>
                        <a:ea typeface="ＭＳ Ｐ明朝" panose="02020600040205080304" pitchFamily="18" charset="-128"/>
                      </a:endParaRPr>
                    </a:p>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tc>
                  <a:txBody>
                    <a:bodyPr/>
                    <a:lstStyle/>
                    <a:p>
                      <a:endParaRPr kumimoji="1" lang="ja-JP" altLang="en-US" sz="1200" dirty="0"/>
                    </a:p>
                  </a:txBody>
                  <a:tcPr>
                    <a:lnT w="6350" cap="flat" cmpd="sng" algn="ctr">
                      <a:solidFill>
                        <a:schemeClr val="tx1"/>
                      </a:solidFill>
                      <a:prstDash val="dash"/>
                      <a:round/>
                      <a:headEnd type="none" w="med" len="med"/>
                      <a:tailEnd type="none" w="med" len="med"/>
                    </a:lnT>
                    <a:solidFill>
                      <a:schemeClr val="bg1">
                        <a:alpha val="75000"/>
                      </a:schemeClr>
                    </a:solidFill>
                  </a:tcPr>
                </a:tc>
                <a:extLst>
                  <a:ext uri="{0D108BD9-81ED-4DB2-BD59-A6C34878D82A}">
                    <a16:rowId xmlns:a16="http://schemas.microsoft.com/office/drawing/2014/main" val="10002"/>
                  </a:ext>
                </a:extLst>
              </a:tr>
              <a:tr h="1477924">
                <a:tc gridSpan="2">
                  <a:txBody>
                    <a:bodyPr/>
                    <a:lstStyle/>
                    <a:p>
                      <a:pPr algn="l"/>
                      <a:r>
                        <a:rPr kumimoji="1" lang="ja-JP" altLang="en-US" sz="1200" dirty="0" smtClean="0"/>
                        <a:t>泉北ニュータウン</a:t>
                      </a:r>
                      <a:endParaRPr kumimoji="1" lang="en-US" altLang="ja-JP" sz="1200" dirty="0" smtClean="0"/>
                    </a:p>
                    <a:p>
                      <a:pPr algn="l"/>
                      <a:r>
                        <a:rPr kumimoji="1" lang="ja-JP" altLang="en-US" sz="1200" dirty="0" smtClean="0"/>
                        <a:t>公的賃貸住宅再生</a:t>
                      </a:r>
                      <a:endParaRPr kumimoji="1" lang="ja-JP" altLang="en-US" sz="1200" dirty="0"/>
                    </a:p>
                  </a:txBody>
                  <a:tcPr marL="45720" marR="45720" anchor="ctr">
                    <a:solidFill>
                      <a:schemeClr val="bg1">
                        <a:alpha val="75000"/>
                      </a:schemeClr>
                    </a:solidFill>
                  </a:tcPr>
                </a:tc>
                <a:tc hMerge="1">
                  <a:txBody>
                    <a:bodyPr/>
                    <a:lstStyle/>
                    <a:p>
                      <a:endParaRPr kumimoji="1" lang="ja-JP" altLang="en-US"/>
                    </a:p>
                  </a:txBody>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3"/>
                  </a:ext>
                </a:extLst>
              </a:tr>
            </a:tbl>
          </a:graphicData>
        </a:graphic>
      </p:graphicFrame>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９．泉北ニュータウン</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（ニュータウンの再生）</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8" name="角丸四角形 7"/>
          <p:cNvSpPr/>
          <p:nvPr/>
        </p:nvSpPr>
        <p:spPr>
          <a:xfrm>
            <a:off x="1431032" y="6336206"/>
            <a:ext cx="2567512" cy="28521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p:cNvSpPr txBox="1"/>
          <p:nvPr/>
        </p:nvSpPr>
        <p:spPr>
          <a:xfrm>
            <a:off x="1116515" y="5997652"/>
            <a:ext cx="6121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泉北ニュータウン</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エリアの担当部局一覧</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テキスト ボックス 11"/>
          <p:cNvSpPr txBox="1"/>
          <p:nvPr/>
        </p:nvSpPr>
        <p:spPr>
          <a:xfrm>
            <a:off x="1519385" y="6336205"/>
            <a:ext cx="21611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大阪府</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：住宅まちづくり部</a:t>
            </a:r>
            <a:endParaRPr kumimoji="1" lang="en-US" altLang="ja-JP" sz="14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74" name="テキスト ボックス 73"/>
          <p:cNvSpPr txBox="1"/>
          <p:nvPr/>
        </p:nvSpPr>
        <p:spPr>
          <a:xfrm>
            <a:off x="1143051" y="498158"/>
            <a:ext cx="35637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取組み状況及び今後のスケジュール</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76" name="グループ化 75"/>
          <p:cNvGrpSpPr/>
          <p:nvPr/>
        </p:nvGrpSpPr>
        <p:grpSpPr>
          <a:xfrm>
            <a:off x="4882148" y="409610"/>
            <a:ext cx="7279465" cy="516139"/>
            <a:chOff x="4882148" y="409610"/>
            <a:chExt cx="7279465" cy="516139"/>
          </a:xfrm>
        </p:grpSpPr>
        <p:cxnSp>
          <p:nvCxnSpPr>
            <p:cNvPr id="77" name="直線コネクタ 76"/>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5871354" y="409610"/>
              <a:ext cx="992579"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調査</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（～制度設計</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・事業者</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選定</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等）</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79" name="直線コネクタ 78"/>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264006" y="417918"/>
              <a:ext cx="105028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（制度創設～適用</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・着工～竣工）</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81" name="直線コネクタ 80"/>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98043" y="414174"/>
              <a:ext cx="934871"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成果</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（制度適用開始</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・供用開始～）</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3" name="テキスト ボックス 82"/>
            <p:cNvSpPr txBox="1"/>
            <p:nvPr/>
          </p:nvSpPr>
          <p:spPr>
            <a:xfrm>
              <a:off x="9820908" y="491333"/>
              <a:ext cx="2340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sng"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青字</a:t>
              </a:r>
              <a:r>
                <a:rPr kumimoji="1" lang="ja-JP" altLang="en-US"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は</a:t>
              </a:r>
              <a:r>
                <a:rPr kumimoji="1" lang="en-US" altLang="ja-JP"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2014</a:t>
              </a:r>
              <a:r>
                <a:rPr kumimoji="1" lang="ja-JP" altLang="en-US"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年度以降現時点までの取組項目</a:t>
              </a:r>
              <a:endParaRPr kumimoji="1" lang="en-US" altLang="ja-JP"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赤字</a:t>
              </a:r>
              <a:r>
                <a:rPr kumimoji="1" lang="ja-JP" altLang="en-US" sz="9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は</a:t>
              </a:r>
              <a:r>
                <a:rPr kumimoji="1" lang="ja-JP" altLang="en-US" sz="9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今後</a:t>
              </a:r>
              <a:r>
                <a:rPr kumimoji="1" lang="ja-JP" altLang="en-US" sz="9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の取組</a:t>
              </a:r>
              <a:r>
                <a:rPr kumimoji="1" lang="ja-JP" altLang="en-US" sz="9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項目</a:t>
              </a:r>
            </a:p>
          </p:txBody>
        </p:sp>
        <p:sp>
          <p:nvSpPr>
            <p:cNvPr id="84" name="テキスト ボックス 83"/>
            <p:cNvSpPr txBox="1"/>
            <p:nvPr/>
          </p:nvSpPr>
          <p:spPr>
            <a:xfrm>
              <a:off x="4882149" y="422433"/>
              <a:ext cx="6976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凡例（案）</a:t>
              </a:r>
              <a:endPar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5" name="角丸四角形 84"/>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95" name="テキスト ボックス 94"/>
          <p:cNvSpPr txBox="1"/>
          <p:nvPr/>
        </p:nvSpPr>
        <p:spPr>
          <a:xfrm>
            <a:off x="2485383" y="4186895"/>
            <a:ext cx="12963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泉北ニュータウン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再生指針</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2010</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年）</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cxnSp>
        <p:nvCxnSpPr>
          <p:cNvPr id="37" name="直線矢印コネクタ 36"/>
          <p:cNvCxnSpPr/>
          <p:nvPr/>
        </p:nvCxnSpPr>
        <p:spPr>
          <a:xfrm flipV="1">
            <a:off x="8486273" y="5107084"/>
            <a:ext cx="2453691" cy="33984"/>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632924" y="5232332"/>
            <a:ext cx="1492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泉北ニュータウン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公的賃貸住宅再生計画</a:t>
            </a:r>
            <a:endParaRPr kumimoji="1" lang="en-US" altLang="ja-JP"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2011</a:t>
            </a: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年）</a:t>
            </a:r>
            <a:endParaRPr kumimoji="1" lang="ja-JP" altLang="en-US" sz="10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34" name="テキスト ボックス 33"/>
          <p:cNvSpPr txBox="1"/>
          <p:nvPr/>
        </p:nvSpPr>
        <p:spPr>
          <a:xfrm>
            <a:off x="4591300" y="5232332"/>
            <a:ext cx="16487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泉北ニュータウン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まちづくりプラットフォーム</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設立</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grpSp>
        <p:nvGrpSpPr>
          <p:cNvPr id="6" name="グループ化 5"/>
          <p:cNvGrpSpPr/>
          <p:nvPr/>
        </p:nvGrpSpPr>
        <p:grpSpPr>
          <a:xfrm>
            <a:off x="2495488" y="3327325"/>
            <a:ext cx="8485912" cy="785251"/>
            <a:chOff x="2495488" y="2098191"/>
            <a:chExt cx="8485912" cy="785251"/>
          </a:xfrm>
        </p:grpSpPr>
        <p:sp>
          <p:nvSpPr>
            <p:cNvPr id="88" name="円/楕円 87"/>
            <p:cNvSpPr/>
            <p:nvPr/>
          </p:nvSpPr>
          <p:spPr>
            <a:xfrm>
              <a:off x="4882149" y="209819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90" name="直線矢印コネクタ 89"/>
            <p:cNvCxnSpPr/>
            <p:nvPr/>
          </p:nvCxnSpPr>
          <p:spPr>
            <a:xfrm>
              <a:off x="9181367" y="2178817"/>
              <a:ext cx="1800033" cy="2447"/>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99" name="円/楕円 98"/>
            <p:cNvSpPr/>
            <p:nvPr/>
          </p:nvSpPr>
          <p:spPr>
            <a:xfrm>
              <a:off x="6295643" y="2118145"/>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0" name="テキスト ボックス 99"/>
            <p:cNvSpPr txBox="1"/>
            <p:nvPr/>
          </p:nvSpPr>
          <p:spPr>
            <a:xfrm>
              <a:off x="6009530" y="2355075"/>
              <a:ext cx="10020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建設工事</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sp>
          <p:nvSpPr>
            <p:cNvPr id="35" name="テキスト ボックス 34"/>
            <p:cNvSpPr txBox="1"/>
            <p:nvPr/>
          </p:nvSpPr>
          <p:spPr>
            <a:xfrm>
              <a:off x="2495488" y="2329444"/>
              <a:ext cx="16159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設置に関する</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協定締結</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（堺市、府、近大）</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36" name="テキスト ボックス 35"/>
            <p:cNvSpPr txBox="1"/>
            <p:nvPr/>
          </p:nvSpPr>
          <p:spPr>
            <a:xfrm>
              <a:off x="4206028" y="2329444"/>
              <a:ext cx="14669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府営三原台第１住宅</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建替開始</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39" name="テキスト ボックス 38"/>
            <p:cNvSpPr txBox="1"/>
            <p:nvPr/>
          </p:nvSpPr>
          <p:spPr>
            <a:xfrm>
              <a:off x="8916057" y="2344588"/>
              <a:ext cx="10020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開設予定</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grpSp>
      <p:sp>
        <p:nvSpPr>
          <p:cNvPr id="94" name="円/楕円 93"/>
          <p:cNvSpPr/>
          <p:nvPr/>
        </p:nvSpPr>
        <p:spPr>
          <a:xfrm>
            <a:off x="4882149" y="5035084"/>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 name="テキスト ボックス 45"/>
          <p:cNvSpPr txBox="1"/>
          <p:nvPr/>
        </p:nvSpPr>
        <p:spPr>
          <a:xfrm>
            <a:off x="8303157" y="5232332"/>
            <a:ext cx="1756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府営住宅活用用地処分</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2022</a:t>
            </a: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年以降順次処分予定）</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grpSp>
        <p:nvGrpSpPr>
          <p:cNvPr id="7" name="グループ化 6"/>
          <p:cNvGrpSpPr/>
          <p:nvPr/>
        </p:nvGrpSpPr>
        <p:grpSpPr>
          <a:xfrm>
            <a:off x="2485382" y="1503782"/>
            <a:ext cx="7022601" cy="1187657"/>
            <a:chOff x="2485382" y="3054959"/>
            <a:chExt cx="7022601" cy="1187657"/>
          </a:xfrm>
        </p:grpSpPr>
        <p:cxnSp>
          <p:nvCxnSpPr>
            <p:cNvPr id="15" name="直線矢印コネクタ 14"/>
            <p:cNvCxnSpPr>
              <a:endCxn id="50" idx="6"/>
            </p:cNvCxnSpPr>
            <p:nvPr/>
          </p:nvCxnSpPr>
          <p:spPr>
            <a:xfrm>
              <a:off x="4922586" y="3635945"/>
              <a:ext cx="2301899" cy="13009"/>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4526552" y="3777457"/>
              <a:ext cx="8258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まちび</a:t>
              </a:r>
              <a:r>
                <a:rPr kumimoji="1" lang="ja-JP" altLang="en-US" sz="1000" b="0" i="0" u="none" strike="noStrike" kern="1200" cap="none" spc="0" normalizeH="0" baseline="0" noProof="0" dirty="0" err="1"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ら</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き</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50</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周年事業</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89" name="円/楕円 88"/>
            <p:cNvSpPr/>
            <p:nvPr/>
          </p:nvSpPr>
          <p:spPr>
            <a:xfrm>
              <a:off x="4867486" y="3563944"/>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テキスト ボックス 31"/>
            <p:cNvSpPr txBox="1"/>
            <p:nvPr/>
          </p:nvSpPr>
          <p:spPr>
            <a:xfrm>
              <a:off x="2485382" y="3688618"/>
              <a:ext cx="12963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泉ヶ丘駅前地域</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活性化ビジョン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201</a:t>
              </a:r>
              <a:r>
                <a:rPr kumimoji="1" lang="ja-JP" altLang="en-US" sz="10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mn-cs"/>
                </a:rPr>
                <a:t>０年）</a:t>
              </a:r>
              <a:endParaRPr kumimoji="1" lang="ja-JP" altLang="en-US" sz="10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mn-cs"/>
              </a:endParaRPr>
            </a:p>
          </p:txBody>
        </p:sp>
        <p:sp>
          <p:nvSpPr>
            <p:cNvPr id="40" name="テキスト ボックス 39"/>
            <p:cNvSpPr txBox="1"/>
            <p:nvPr/>
          </p:nvSpPr>
          <p:spPr>
            <a:xfrm>
              <a:off x="2608419" y="3054959"/>
              <a:ext cx="1390124"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タウン管理財団所有の</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資産を民間へ譲渡</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2014</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年）</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1" name="円/楕円 40"/>
            <p:cNvSpPr/>
            <p:nvPr/>
          </p:nvSpPr>
          <p:spPr>
            <a:xfrm>
              <a:off x="5570230" y="3563944"/>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2" name="テキスト ボックス 41"/>
            <p:cNvSpPr txBox="1"/>
            <p:nvPr/>
          </p:nvSpPr>
          <p:spPr>
            <a:xfrm>
              <a:off x="5342744" y="3765562"/>
              <a:ext cx="12105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旧高倉台西小学校</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活用事業</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7" name="テキスト ボックス 46"/>
            <p:cNvSpPr txBox="1"/>
            <p:nvPr/>
          </p:nvSpPr>
          <p:spPr>
            <a:xfrm>
              <a:off x="6750497" y="3765562"/>
              <a:ext cx="275748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rPr>
                <a:t>近</a:t>
              </a: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大医学部・付属病院開設に伴う環境整備実施</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（歩行者通行環境対策など）</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grpSp>
      <p:sp>
        <p:nvSpPr>
          <p:cNvPr id="50" name="円/楕円 49"/>
          <p:cNvSpPr/>
          <p:nvPr/>
        </p:nvSpPr>
        <p:spPr>
          <a:xfrm>
            <a:off x="7080485" y="2025777"/>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45" name="直線矢印コネクタ 44"/>
          <p:cNvCxnSpPr>
            <a:endCxn id="89" idx="6"/>
          </p:cNvCxnSpPr>
          <p:nvPr/>
        </p:nvCxnSpPr>
        <p:spPr>
          <a:xfrm>
            <a:off x="2561030" y="2077408"/>
            <a:ext cx="2450456" cy="7359"/>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7150750" y="2098459"/>
            <a:ext cx="3789214" cy="21414"/>
          </a:xfrm>
          <a:prstGeom prst="straightConnector1">
            <a:avLst/>
          </a:prstGeom>
          <a:ln w="25400">
            <a:solidFill>
              <a:srgbClr val="FF0000"/>
            </a:solidFill>
            <a:prstDash val="solid"/>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endCxn id="88" idx="2"/>
          </p:cNvCxnSpPr>
          <p:nvPr/>
        </p:nvCxnSpPr>
        <p:spPr>
          <a:xfrm flipV="1">
            <a:off x="2503809" y="3399325"/>
            <a:ext cx="2378340" cy="19954"/>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4961996" y="3405269"/>
            <a:ext cx="4177941" cy="13069"/>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V="1">
            <a:off x="2485382" y="5141068"/>
            <a:ext cx="5959461" cy="3538"/>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76</a:t>
            </a:fld>
            <a:endParaRPr lang="ja-JP" altLang="en-US"/>
          </a:p>
        </p:txBody>
      </p:sp>
    </p:spTree>
    <p:extLst>
      <p:ext uri="{BB962C8B-B14F-4D97-AF65-F5344CB8AC3E}">
        <p14:creationId xmlns:p14="http://schemas.microsoft.com/office/powerpoint/2010/main" val="21763614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71464" y="452290"/>
            <a:ext cx="9649072" cy="2677656"/>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位置 ：大阪府</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堺市、和泉市　　大阪市内中心部からおよそ</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ちびら</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き：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1967</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a:t>
            </a:r>
            <a:r>
              <a:rPr kumimoji="1" lang="ja-JP" altLang="en-US" sz="1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ちびらきから約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年が</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経過。</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大阪府企業局（当時）が</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開発。</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開発面積：</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1,557ha</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（うち堺市</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1,511ha</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千里</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ニュータウンの</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1.3</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倍、多摩ニュータウン</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日本最大規模</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割</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居住人口： 約</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12.3</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lang="en-US" altLang="ja-JP" sz="1400" dirty="0">
                <a:solidFill>
                  <a:prstClr val="black"/>
                </a:solidFill>
                <a:latin typeface="ＭＳ Ｐゴシック" panose="020B0600070205080204" pitchFamily="50" charset="-128"/>
                <a:ea typeface="ＭＳ Ｐゴシック" panose="020B0600070205080204" pitchFamily="50" charset="-128"/>
              </a:rPr>
              <a:t>3</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末</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ピーク時約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16.5</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1992</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千里</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ニュータウンの</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1.4</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倍</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多摩</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ニュータウン</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日本最大規模</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割</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住戸数： 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5.9</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万戸　うち半数が公的賃貸</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住宅</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27063" marR="0" lvl="0" indent="-627063"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府営住宅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15,731</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UR</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賃貸住宅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8,324</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627063" marR="0" lvl="0" indent="-627063"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府</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公社賃貸住宅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5,382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集合</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住宅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12,332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2015</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627063" marR="0" lvl="0" indent="-627063"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建住宅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16,708</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戸</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2015</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交通</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鉄道</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泉ヶ丘から難波まで</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27</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分の</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泉北高速鉄道（南海電鉄接続）</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9" name="Picture 19" descr="hati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38883" y="3452687"/>
            <a:ext cx="3377573" cy="305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大阪府地図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71464" y="3364639"/>
            <a:ext cx="2614735" cy="32684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四角形吹き出し 1"/>
          <p:cNvSpPr/>
          <p:nvPr/>
        </p:nvSpPr>
        <p:spPr>
          <a:xfrm>
            <a:off x="5201730" y="3352061"/>
            <a:ext cx="3843366" cy="3280999"/>
          </a:xfrm>
          <a:prstGeom prst="wedgeRectCallout">
            <a:avLst>
              <a:gd name="adj1" fmla="val -99637"/>
              <a:gd name="adj2" fmla="val 20356"/>
            </a:avLst>
          </a:prstGeom>
          <a:noFill/>
          <a:ln w="38100">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77</a:t>
            </a:fld>
            <a:endParaRPr lang="ja-JP" altLang="en-US"/>
          </a:p>
        </p:txBody>
      </p:sp>
      <p:sp>
        <p:nvSpPr>
          <p:cNvPr id="10"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９．泉北ニュータウン</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（ニュータウンの再生）</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Tree>
    <p:extLst>
      <p:ext uri="{BB962C8B-B14F-4D97-AF65-F5344CB8AC3E}">
        <p14:creationId xmlns:p14="http://schemas.microsoft.com/office/powerpoint/2010/main" val="29724161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43000" y="1703252"/>
            <a:ext cx="4148328" cy="49413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5735960" y="1703252"/>
            <a:ext cx="5313040" cy="49345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角丸四角形 96"/>
          <p:cNvSpPr/>
          <p:nvPr/>
        </p:nvSpPr>
        <p:spPr>
          <a:xfrm>
            <a:off x="1270363" y="478262"/>
            <a:ext cx="9584166" cy="1007262"/>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2550" indent="-82550"/>
            <a:r>
              <a:rPr lang="ja-JP" altLang="en-US" sz="1200" dirty="0">
                <a:solidFill>
                  <a:schemeClr val="tx1"/>
                </a:solidFill>
                <a:latin typeface="+mn-ea"/>
              </a:rPr>
              <a:t>＜めざす姿</a:t>
            </a:r>
            <a:r>
              <a:rPr lang="ja-JP" altLang="en-US" sz="1200" dirty="0" smtClean="0">
                <a:solidFill>
                  <a:schemeClr val="tx1"/>
                </a:solidFill>
                <a:latin typeface="+mn-ea"/>
              </a:rPr>
              <a:t>＞</a:t>
            </a:r>
            <a:r>
              <a:rPr lang="ja-JP" altLang="en-US" sz="1200" dirty="0">
                <a:solidFill>
                  <a:schemeClr val="tx1"/>
                </a:solidFill>
              </a:rPr>
              <a:t>　</a:t>
            </a:r>
            <a:r>
              <a:rPr lang="ja-JP" altLang="en-US" sz="1200" dirty="0" smtClean="0">
                <a:solidFill>
                  <a:schemeClr val="tx1"/>
                </a:solidFill>
              </a:rPr>
              <a:t>・泉北ニュータウンのまちの価値を高め、次世代へ引き継ぐ</a:t>
            </a:r>
            <a:endParaRPr lang="en-US" altLang="ja-JP" sz="1200" dirty="0" smtClean="0">
              <a:solidFill>
                <a:schemeClr val="tx1"/>
              </a:solidFill>
            </a:endParaRPr>
          </a:p>
          <a:p>
            <a:pPr marL="273050" indent="-273050"/>
            <a:r>
              <a:rPr lang="ja-JP" altLang="en-US" sz="1200" dirty="0">
                <a:solidFill>
                  <a:schemeClr val="tx1"/>
                </a:solidFill>
              </a:rPr>
              <a:t>　</a:t>
            </a:r>
            <a:r>
              <a:rPr lang="ja-JP" altLang="en-US" sz="1200" dirty="0" smtClean="0">
                <a:solidFill>
                  <a:schemeClr val="tx1"/>
                </a:solidFill>
              </a:rPr>
              <a:t>　　</a:t>
            </a:r>
            <a:endParaRPr lang="en-US" altLang="ja-JP" sz="1200" dirty="0" smtClean="0">
              <a:solidFill>
                <a:schemeClr val="tx1"/>
              </a:solidFill>
            </a:endParaRPr>
          </a:p>
          <a:p>
            <a:pPr marL="273050" indent="-273050"/>
            <a:r>
              <a:rPr lang="ja-JP" altLang="en-US" sz="1200" dirty="0" smtClean="0">
                <a:solidFill>
                  <a:schemeClr val="tx1"/>
                </a:solidFill>
              </a:rPr>
              <a:t>　</a:t>
            </a:r>
            <a:r>
              <a:rPr lang="en-US" altLang="ja-JP" sz="1200" dirty="0" smtClean="0">
                <a:solidFill>
                  <a:schemeClr val="tx1"/>
                </a:solidFill>
              </a:rPr>
              <a:t>(1)</a:t>
            </a:r>
            <a:r>
              <a:rPr lang="ja-JP" altLang="en-US" sz="1200" dirty="0" smtClean="0">
                <a:solidFill>
                  <a:schemeClr val="tx1"/>
                </a:solidFill>
              </a:rPr>
              <a:t>多様な世代が暮らし続けることができるまちをめざす</a:t>
            </a:r>
            <a:r>
              <a:rPr lang="ja-JP" altLang="en-US" sz="1200" dirty="0">
                <a:solidFill>
                  <a:schemeClr val="tx1"/>
                </a:solidFill>
              </a:rPr>
              <a:t>　</a:t>
            </a:r>
            <a:r>
              <a:rPr lang="ja-JP" altLang="en-US" sz="1200" dirty="0" smtClean="0">
                <a:solidFill>
                  <a:schemeClr val="tx1"/>
                </a:solidFill>
              </a:rPr>
              <a:t>　　</a:t>
            </a:r>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(2)</a:t>
            </a:r>
            <a:r>
              <a:rPr lang="ja-JP" altLang="en-US" sz="1200" dirty="0" smtClean="0">
                <a:solidFill>
                  <a:schemeClr val="tx1"/>
                </a:solidFill>
              </a:rPr>
              <a:t>人や環境にやさしいまちと暮らしの実現をめざす</a:t>
            </a:r>
            <a:endParaRPr lang="en-US" altLang="ja-JP" sz="1200" dirty="0" smtClean="0">
              <a:solidFill>
                <a:schemeClr val="tx1"/>
              </a:solidFill>
            </a:endParaRPr>
          </a:p>
          <a:p>
            <a:pPr marL="273050" indent="-273050"/>
            <a:r>
              <a:rPr lang="ja-JP" altLang="en-US" sz="1200" dirty="0">
                <a:solidFill>
                  <a:schemeClr val="tx1"/>
                </a:solidFill>
              </a:rPr>
              <a:t>　</a:t>
            </a:r>
            <a:r>
              <a:rPr lang="en-US" altLang="ja-JP" sz="1200" dirty="0" smtClean="0">
                <a:solidFill>
                  <a:schemeClr val="tx1"/>
                </a:solidFill>
              </a:rPr>
              <a:t>(3)</a:t>
            </a:r>
            <a:r>
              <a:rPr lang="ja-JP" altLang="en-US" sz="1200" dirty="0" smtClean="0">
                <a:solidFill>
                  <a:schemeClr val="tx1"/>
                </a:solidFill>
              </a:rPr>
              <a:t>まちに関する人の輪を広げ、つなぎ、地域力の向上をめざす</a:t>
            </a:r>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(4)</a:t>
            </a:r>
            <a:r>
              <a:rPr lang="ja-JP" altLang="en-US" sz="1200" dirty="0" smtClean="0">
                <a:solidFill>
                  <a:schemeClr val="tx1"/>
                </a:solidFill>
              </a:rPr>
              <a:t>泉北ニュータウンの再生を推進</a:t>
            </a:r>
            <a:r>
              <a:rPr lang="ja-JP" altLang="en-US" sz="1200" dirty="0">
                <a:solidFill>
                  <a:schemeClr val="tx1"/>
                </a:solidFill>
              </a:rPr>
              <a:t>するため</a:t>
            </a:r>
            <a:r>
              <a:rPr lang="ja-JP" altLang="en-US" sz="1200" dirty="0" smtClean="0">
                <a:solidFill>
                  <a:schemeClr val="tx1"/>
                </a:solidFill>
              </a:rPr>
              <a:t>の仕組みの構築をめざす　</a:t>
            </a:r>
            <a:endParaRPr lang="en-US" altLang="ja-JP" sz="1200" dirty="0" smtClean="0">
              <a:solidFill>
                <a:schemeClr val="tx1"/>
              </a:solidFill>
            </a:endParaRPr>
          </a:p>
          <a:p>
            <a:pPr marL="273050" indent="-273050"/>
            <a:r>
              <a:rPr lang="ja-JP" altLang="en-US" sz="1400" dirty="0">
                <a:solidFill>
                  <a:schemeClr val="tx1"/>
                </a:solidFill>
              </a:rPr>
              <a:t>　</a:t>
            </a:r>
            <a:r>
              <a:rPr lang="ja-JP" altLang="en-US" sz="1400" dirty="0" smtClean="0">
                <a:solidFill>
                  <a:schemeClr val="tx1"/>
                </a:solidFill>
              </a:rPr>
              <a:t>　　　　　　　　　　　　　　　　　　　　　　　　　　　　　　　　　　　　　　　　　　　　　　　　　　　　</a:t>
            </a:r>
            <a:r>
              <a:rPr lang="ja-JP" altLang="en-US" sz="1100" dirty="0" smtClean="0">
                <a:solidFill>
                  <a:schemeClr val="tx1"/>
                </a:solidFill>
              </a:rPr>
              <a:t>「泉北ニュータウン再生指針」（</a:t>
            </a:r>
            <a:r>
              <a:rPr lang="en-US" altLang="ja-JP" sz="1100" dirty="0">
                <a:solidFill>
                  <a:schemeClr val="tx1"/>
                </a:solidFill>
              </a:rPr>
              <a:t>2010</a:t>
            </a:r>
            <a:r>
              <a:rPr lang="ja-JP" altLang="en-US" sz="1100" dirty="0" smtClean="0">
                <a:solidFill>
                  <a:schemeClr val="tx1"/>
                </a:solidFill>
              </a:rPr>
              <a:t>年）より</a:t>
            </a:r>
            <a:endParaRPr lang="en-US" altLang="ja-JP" sz="1100" dirty="0" smtClean="0">
              <a:solidFill>
                <a:schemeClr val="tx1"/>
              </a:solidFill>
            </a:endParaRPr>
          </a:p>
        </p:txBody>
      </p:sp>
      <p:grpSp>
        <p:nvGrpSpPr>
          <p:cNvPr id="2" name="グループ化 1"/>
          <p:cNvGrpSpPr/>
          <p:nvPr/>
        </p:nvGrpSpPr>
        <p:grpSpPr>
          <a:xfrm>
            <a:off x="1357016" y="1589870"/>
            <a:ext cx="9392643" cy="4798738"/>
            <a:chOff x="360712" y="980270"/>
            <a:chExt cx="9392643" cy="4798738"/>
          </a:xfrm>
        </p:grpSpPr>
        <p:sp>
          <p:nvSpPr>
            <p:cNvPr id="30" name="正方形/長方形 29"/>
            <p:cNvSpPr/>
            <p:nvPr/>
          </p:nvSpPr>
          <p:spPr>
            <a:xfrm>
              <a:off x="360712" y="1367663"/>
              <a:ext cx="3722614" cy="15292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ja-JP" sz="1100" b="1" dirty="0" smtClean="0">
                  <a:solidFill>
                    <a:schemeClr val="tx1"/>
                  </a:solidFill>
                  <a:latin typeface="ＭＳ Ｐゴシック"/>
                </a:rPr>
                <a:t>【</a:t>
              </a:r>
              <a:r>
                <a:rPr lang="ja-JP" altLang="en-US" sz="1100" b="1" dirty="0" smtClean="0">
                  <a:solidFill>
                    <a:schemeClr val="tx1"/>
                  </a:solidFill>
                  <a:latin typeface="ＭＳ Ｐゴシック"/>
                </a:rPr>
                <a:t>社会経済状況の変化による課題の発生</a:t>
              </a:r>
              <a:r>
                <a:rPr lang="en-US" altLang="ja-JP" sz="1100" b="1" dirty="0" smtClean="0">
                  <a:solidFill>
                    <a:schemeClr val="tx1"/>
                  </a:solidFill>
                  <a:latin typeface="ＭＳ Ｐゴシック"/>
                </a:rPr>
                <a:t>】</a:t>
              </a:r>
              <a:endParaRPr lang="en-US" altLang="ja-JP" sz="1100" b="1" dirty="0">
                <a:solidFill>
                  <a:schemeClr val="tx1"/>
                </a:solidFill>
                <a:latin typeface="ＭＳ Ｐゴシック"/>
              </a:endParaRPr>
            </a:p>
            <a:p>
              <a:pPr lvl="0"/>
              <a:r>
                <a:rPr lang="ja-JP" altLang="en-US" sz="1050" dirty="0" smtClean="0">
                  <a:solidFill>
                    <a:schemeClr val="tx1"/>
                  </a:solidFill>
                  <a:latin typeface="ＭＳ Ｐゴシック"/>
                  <a:cs typeface="メイリオ" panose="020B0604030504040204" pitchFamily="50" charset="-128"/>
                </a:rPr>
                <a:t>・人口の減少、少子高齢化が進行。</a:t>
              </a:r>
              <a:endParaRPr lang="en-US" altLang="ja-JP" sz="1050" dirty="0">
                <a:solidFill>
                  <a:schemeClr val="tx1"/>
                </a:solidFill>
                <a:latin typeface="ＭＳ Ｐゴシック"/>
                <a:cs typeface="メイリオ" panose="020B0604030504040204" pitchFamily="50" charset="-128"/>
              </a:endParaRPr>
            </a:p>
            <a:p>
              <a:pPr lvl="0"/>
              <a:r>
                <a:rPr lang="ja-JP" altLang="en-US" sz="1050" dirty="0" smtClean="0">
                  <a:solidFill>
                    <a:schemeClr val="tx1"/>
                  </a:solidFill>
                  <a:latin typeface="ＭＳ Ｐゴシック"/>
                  <a:cs typeface="メイリオ" panose="020B0604030504040204" pitchFamily="50" charset="-128"/>
                </a:rPr>
                <a:t>・世帯分離による若年層の地区外転出が増加。</a:t>
              </a:r>
              <a:endParaRPr lang="en-US" altLang="ja-JP" sz="1050" dirty="0">
                <a:solidFill>
                  <a:schemeClr val="tx1"/>
                </a:solidFill>
                <a:latin typeface="ＭＳ Ｐゴシック"/>
                <a:cs typeface="メイリオ" panose="020B0604030504040204" pitchFamily="50" charset="-128"/>
              </a:endParaRPr>
            </a:p>
            <a:p>
              <a:pPr lvl="0"/>
              <a:r>
                <a:rPr lang="ja-JP" altLang="en-US" sz="1050" dirty="0" smtClean="0">
                  <a:solidFill>
                    <a:schemeClr val="tx1"/>
                  </a:solidFill>
                  <a:latin typeface="ＭＳ Ｐゴシック"/>
                  <a:cs typeface="メイリオ" panose="020B0604030504040204" pitchFamily="50" charset="-128"/>
                </a:rPr>
                <a:t>・公共施設等の老朽化が進行。</a:t>
              </a:r>
              <a:endParaRPr lang="en-US" altLang="ja-JP" sz="1050" dirty="0">
                <a:solidFill>
                  <a:schemeClr val="tx1"/>
                </a:solidFill>
                <a:latin typeface="ＭＳ Ｐゴシック"/>
                <a:cs typeface="メイリオ" panose="020B0604030504040204" pitchFamily="50" charset="-128"/>
              </a:endParaRPr>
            </a:p>
            <a:p>
              <a:pPr marL="85725" lvl="0" indent="-85725"/>
              <a:r>
                <a:rPr lang="ja-JP" altLang="en-US" sz="1050" dirty="0" smtClean="0">
                  <a:solidFill>
                    <a:schemeClr val="tx1"/>
                  </a:solidFill>
                  <a:latin typeface="+mn-ea"/>
                  <a:cs typeface="メイリオ" panose="020B0604030504040204" pitchFamily="50" charset="-128"/>
                </a:rPr>
                <a:t>・大量の公的賃貸住宅が高齢者や若年世帯のニーズに対応できなくなり、空き家が増加。</a:t>
              </a:r>
              <a:r>
                <a:rPr lang="ja-JP" altLang="en-US" sz="1050" dirty="0">
                  <a:solidFill>
                    <a:schemeClr val="tx1"/>
                  </a:solidFill>
                  <a:latin typeface="+mn-ea"/>
                  <a:cs typeface="メイリオ" panose="020B0604030504040204" pitchFamily="50" charset="-128"/>
                </a:rPr>
                <a:t>　</a:t>
              </a:r>
              <a:endParaRPr lang="en-US" altLang="ja-JP" sz="1050" u="sng" dirty="0" smtClean="0">
                <a:solidFill>
                  <a:schemeClr val="tx1"/>
                </a:solidFill>
                <a:latin typeface="+mn-ea"/>
                <a:cs typeface="メイリオ" panose="020B0604030504040204" pitchFamily="50" charset="-128"/>
              </a:endParaRPr>
            </a:p>
            <a:p>
              <a:pPr marL="85725" lvl="0" indent="-85725"/>
              <a:r>
                <a:rPr lang="ja-JP" altLang="en-US" sz="1050" dirty="0" smtClean="0">
                  <a:solidFill>
                    <a:schemeClr val="tx1"/>
                  </a:solidFill>
                  <a:latin typeface="+mn-ea"/>
                  <a:cs typeface="メイリオ" panose="020B0604030504040204" pitchFamily="50" charset="-128"/>
                </a:rPr>
                <a:t>・新たな都市機能の導入等に利用可能なスペースが限定。</a:t>
              </a:r>
              <a:endParaRPr lang="en-US" altLang="ja-JP" sz="1050" dirty="0" smtClean="0">
                <a:solidFill>
                  <a:schemeClr val="tx1"/>
                </a:solidFill>
                <a:latin typeface="+mn-ea"/>
                <a:cs typeface="メイリオ" panose="020B0604030504040204" pitchFamily="50" charset="-128"/>
              </a:endParaRPr>
            </a:p>
            <a:p>
              <a:pPr marL="85725" lvl="0" indent="-85725"/>
              <a:r>
                <a:rPr lang="ja-JP" altLang="en-US" sz="1050" dirty="0" smtClean="0">
                  <a:solidFill>
                    <a:schemeClr val="tx1"/>
                  </a:solidFill>
                  <a:latin typeface="+mn-ea"/>
                  <a:cs typeface="メイリオ" panose="020B0604030504040204" pitchFamily="50" charset="-128"/>
                </a:rPr>
                <a:t>・近隣センターの商業機能が低下。</a:t>
              </a:r>
              <a:endParaRPr lang="en-US" altLang="ja-JP" sz="1050" dirty="0" smtClean="0">
                <a:solidFill>
                  <a:schemeClr val="tx1"/>
                </a:solidFill>
                <a:latin typeface="+mn-ea"/>
                <a:cs typeface="メイリオ" panose="020B0604030504040204" pitchFamily="50" charset="-128"/>
              </a:endParaRPr>
            </a:p>
          </p:txBody>
        </p:sp>
        <p:sp>
          <p:nvSpPr>
            <p:cNvPr id="38" name="正方形/長方形 37"/>
            <p:cNvSpPr/>
            <p:nvPr/>
          </p:nvSpPr>
          <p:spPr>
            <a:xfrm>
              <a:off x="943131" y="985652"/>
              <a:ext cx="2557775" cy="216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取組前</a:t>
              </a:r>
              <a:endParaRPr lang="ja-JP" altLang="en-US" sz="1400" b="1" dirty="0"/>
            </a:p>
          </p:txBody>
        </p:sp>
        <p:sp>
          <p:nvSpPr>
            <p:cNvPr id="18" name="右矢印 17"/>
            <p:cNvSpPr/>
            <p:nvPr/>
          </p:nvSpPr>
          <p:spPr>
            <a:xfrm>
              <a:off x="4343246" y="3284678"/>
              <a:ext cx="32754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正方形/長方形 16"/>
            <p:cNvSpPr/>
            <p:nvPr/>
          </p:nvSpPr>
          <p:spPr>
            <a:xfrm>
              <a:off x="5012700" y="1379855"/>
              <a:ext cx="4721283" cy="15331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500"/>
                </a:lnSpc>
              </a:pPr>
              <a:r>
                <a:rPr lang="en-US" altLang="ja-JP" sz="1100" b="1" dirty="0" smtClean="0">
                  <a:solidFill>
                    <a:schemeClr val="tx1"/>
                  </a:solidFill>
                  <a:latin typeface="ＭＳ Ｐゴシック"/>
                  <a:cs typeface="メイリオ" panose="020B0604030504040204" pitchFamily="50" charset="-128"/>
                </a:rPr>
                <a:t>【</a:t>
              </a:r>
              <a:r>
                <a:rPr lang="ja-JP" altLang="en-US" sz="1100" b="1" dirty="0" smtClean="0">
                  <a:solidFill>
                    <a:schemeClr val="tx1"/>
                  </a:solidFill>
                  <a:latin typeface="ＭＳ Ｐゴシック"/>
                  <a:cs typeface="メイリオ" panose="020B0604030504040204" pitchFamily="50" charset="-128"/>
                </a:rPr>
                <a:t>課題解決に</a:t>
              </a:r>
              <a:r>
                <a:rPr lang="ja-JP" altLang="en-US" sz="1100" b="1" dirty="0">
                  <a:solidFill>
                    <a:schemeClr val="tx1"/>
                  </a:solidFill>
                  <a:latin typeface="ＭＳ Ｐゴシック"/>
                  <a:cs typeface="メイリオ" panose="020B0604030504040204" pitchFamily="50" charset="-128"/>
                </a:rPr>
                <a:t>むけた取組み</a:t>
              </a:r>
              <a:r>
                <a:rPr lang="en-US" altLang="ja-JP" sz="1100" b="1" dirty="0" smtClean="0">
                  <a:solidFill>
                    <a:schemeClr val="tx1"/>
                  </a:solidFill>
                  <a:latin typeface="ＭＳ Ｐゴシック"/>
                  <a:cs typeface="メイリオ" panose="020B0604030504040204" pitchFamily="50" charset="-128"/>
                </a:rPr>
                <a:t>】</a:t>
              </a:r>
            </a:p>
            <a:p>
              <a:pPr marL="85725" indent="-85725" algn="just">
                <a:lnSpc>
                  <a:spcPts val="1500"/>
                </a:lnSpc>
              </a:pPr>
              <a:r>
                <a:rPr lang="ja-JP" altLang="en-US" sz="1050" dirty="0" smtClean="0">
                  <a:solidFill>
                    <a:schemeClr val="tx1"/>
                  </a:solidFill>
                  <a:latin typeface="ＭＳ Ｐゴシック"/>
                  <a:cs typeface="メイリオ" panose="020B0604030504040204" pitchFamily="50" charset="-128"/>
                </a:rPr>
                <a:t>・</a:t>
              </a:r>
              <a:r>
                <a:rPr lang="ja-JP" altLang="en-US" sz="1050" dirty="0">
                  <a:solidFill>
                    <a:schemeClr val="tx1"/>
                  </a:solidFill>
                </a:rPr>
                <a:t>大阪府および堺市が連携し、また関係する公的</a:t>
              </a:r>
              <a:r>
                <a:rPr lang="ja-JP" altLang="en-US" sz="1050" dirty="0" smtClean="0">
                  <a:solidFill>
                    <a:schemeClr val="tx1"/>
                  </a:solidFill>
                </a:rPr>
                <a:t>団体等と</a:t>
              </a:r>
              <a:r>
                <a:rPr lang="ja-JP" altLang="en-US" sz="1050" dirty="0">
                  <a:solidFill>
                    <a:schemeClr val="tx1"/>
                  </a:solidFill>
                </a:rPr>
                <a:t>ともに協議・検討する場と</a:t>
              </a:r>
              <a:r>
                <a:rPr lang="ja-JP" altLang="en-US" sz="1050" dirty="0" smtClean="0">
                  <a:solidFill>
                    <a:schemeClr val="tx1"/>
                  </a:solidFill>
                  <a:latin typeface="+mn-ea"/>
                </a:rPr>
                <a:t>して</a:t>
              </a: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2010</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4</a:t>
              </a:r>
              <a:r>
                <a:rPr lang="ja-JP" altLang="en-US" sz="1050" dirty="0" smtClean="0">
                  <a:solidFill>
                    <a:schemeClr val="tx1"/>
                  </a:solidFill>
                  <a:latin typeface="+mn-ea"/>
                  <a:cs typeface="メイリオ" panose="020B0604030504040204" pitchFamily="50" charset="-128"/>
                </a:rPr>
                <a:t>月に「</a:t>
              </a:r>
              <a:r>
                <a:rPr lang="ja-JP" altLang="en-US" sz="1050" dirty="0">
                  <a:solidFill>
                    <a:schemeClr val="tx1"/>
                  </a:solidFill>
                  <a:latin typeface="+mn-ea"/>
                  <a:cs typeface="メイリオ" panose="020B0604030504040204" pitchFamily="50" charset="-128"/>
                </a:rPr>
                <a:t>泉北ニュータウン再生府市等連携協議会</a:t>
              </a:r>
              <a:r>
                <a:rPr lang="ja-JP" altLang="en-US" sz="1050" dirty="0" smtClean="0">
                  <a:solidFill>
                    <a:schemeClr val="tx1"/>
                  </a:solidFill>
                  <a:latin typeface="+mn-ea"/>
                  <a:cs typeface="メイリオ" panose="020B0604030504040204" pitchFamily="50" charset="-128"/>
                </a:rPr>
                <a:t>」を設立。</a:t>
              </a:r>
              <a:endParaRPr lang="en-US" altLang="ja-JP" sz="1050" dirty="0" smtClean="0">
                <a:solidFill>
                  <a:schemeClr val="tx1"/>
                </a:solidFill>
                <a:latin typeface="+mn-ea"/>
                <a:cs typeface="メイリオ" panose="020B0604030504040204" pitchFamily="50" charset="-128"/>
              </a:endParaRPr>
            </a:p>
            <a:p>
              <a:pPr marL="85725" indent="-85725" algn="just">
                <a:lnSpc>
                  <a:spcPts val="1500"/>
                </a:lnSpc>
              </a:pP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2011</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3</a:t>
              </a:r>
              <a:r>
                <a:rPr lang="ja-JP" altLang="en-US" sz="1050" dirty="0" smtClean="0">
                  <a:solidFill>
                    <a:schemeClr val="tx1"/>
                  </a:solidFill>
                  <a:latin typeface="+mn-ea"/>
                  <a:cs typeface="メイリオ" panose="020B0604030504040204" pitchFamily="50" charset="-128"/>
                </a:rPr>
                <a:t>月に中核的なタウンセンターである泉ヶ丘駅前地域の活性化に取り組むための行動指針として「泉ヶ丘駅前地域活性化ビジョン（</a:t>
              </a:r>
              <a:r>
                <a:rPr lang="en-US" altLang="ja-JP" sz="1050" dirty="0" smtClean="0">
                  <a:solidFill>
                    <a:schemeClr val="tx1"/>
                  </a:solidFill>
                  <a:latin typeface="+mn-ea"/>
                  <a:cs typeface="メイリオ" panose="020B0604030504040204" pitchFamily="50" charset="-128"/>
                </a:rPr>
                <a:t>2015</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1</a:t>
              </a:r>
              <a:r>
                <a:rPr lang="ja-JP" altLang="en-US" sz="1050" dirty="0" smtClean="0">
                  <a:solidFill>
                    <a:schemeClr val="tx1"/>
                  </a:solidFill>
                  <a:latin typeface="+mn-ea"/>
                  <a:cs typeface="メイリオ" panose="020B0604030504040204" pitchFamily="50" charset="-128"/>
                </a:rPr>
                <a:t>月改訂）」を策定。</a:t>
              </a:r>
              <a:endParaRPr lang="en-US" altLang="ja-JP" sz="1050" dirty="0" smtClean="0">
                <a:solidFill>
                  <a:schemeClr val="tx1"/>
                </a:solidFill>
                <a:latin typeface="+mn-ea"/>
                <a:cs typeface="メイリオ" panose="020B0604030504040204" pitchFamily="50" charset="-128"/>
              </a:endParaRPr>
            </a:p>
            <a:p>
              <a:pPr marL="85725" lvl="0" indent="-85725" algn="just">
                <a:lnSpc>
                  <a:spcPts val="1500"/>
                </a:lnSpc>
              </a:pP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2012</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3</a:t>
              </a:r>
              <a:r>
                <a:rPr lang="ja-JP" altLang="en-US" sz="1050" dirty="0" smtClean="0">
                  <a:solidFill>
                    <a:schemeClr val="tx1"/>
                  </a:solidFill>
                  <a:latin typeface="+mn-ea"/>
                  <a:cs typeface="メイリオ" panose="020B0604030504040204" pitchFamily="50" charset="-128"/>
                </a:rPr>
                <a:t>月に公的住宅地の再生の方向性および</a:t>
              </a:r>
              <a:r>
                <a:rPr lang="ja-JP" altLang="en-US" sz="1050" dirty="0">
                  <a:solidFill>
                    <a:schemeClr val="tx1"/>
                  </a:solidFill>
                  <a:latin typeface="+mn-ea"/>
                  <a:cs typeface="メイリオ" panose="020B0604030504040204" pitchFamily="50" charset="-128"/>
                </a:rPr>
                <a:t>実現するため</a:t>
              </a:r>
              <a:r>
                <a:rPr lang="ja-JP" altLang="en-US" sz="1050" dirty="0" smtClean="0">
                  <a:solidFill>
                    <a:schemeClr val="tx1"/>
                  </a:solidFill>
                  <a:latin typeface="+mn-ea"/>
                  <a:cs typeface="メイリオ" panose="020B0604030504040204" pitchFamily="50" charset="-128"/>
                </a:rPr>
                <a:t>の方針等として「</a:t>
              </a:r>
              <a:r>
                <a:rPr lang="ja-JP" altLang="en-US" sz="1050" dirty="0">
                  <a:solidFill>
                    <a:schemeClr val="tx1"/>
                  </a:solidFill>
                  <a:latin typeface="+mn-ea"/>
                  <a:cs typeface="メイリオ" panose="020B0604030504040204" pitchFamily="50" charset="-128"/>
                </a:rPr>
                <a:t>泉北ニュータウン公的賃貸住宅再生計画</a:t>
              </a:r>
              <a:r>
                <a:rPr lang="en-US" altLang="ja-JP" sz="1050" dirty="0">
                  <a:solidFill>
                    <a:schemeClr val="tx1"/>
                  </a:solidFill>
                  <a:latin typeface="+mn-ea"/>
                  <a:cs typeface="メイリオ" panose="020B0604030504040204" pitchFamily="50" charset="-128"/>
                </a:rPr>
                <a:t>(2017</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3</a:t>
              </a:r>
              <a:r>
                <a:rPr lang="ja-JP" altLang="en-US" sz="1050" dirty="0" smtClean="0">
                  <a:solidFill>
                    <a:schemeClr val="tx1"/>
                  </a:solidFill>
                  <a:latin typeface="+mn-ea"/>
                  <a:cs typeface="メイリオ" panose="020B0604030504040204" pitchFamily="50" charset="-128"/>
                </a:rPr>
                <a:t>月改定</a:t>
              </a:r>
              <a:r>
                <a:rPr lang="en-US" altLang="ja-JP" sz="1050" dirty="0">
                  <a:solidFill>
                    <a:schemeClr val="tx1"/>
                  </a:solidFill>
                  <a:latin typeface="+mn-ea"/>
                  <a:cs typeface="メイリオ" panose="020B0604030504040204" pitchFamily="50" charset="-128"/>
                </a:rPr>
                <a:t>) </a:t>
              </a:r>
              <a:r>
                <a:rPr lang="ja-JP" altLang="en-US" sz="1050" dirty="0" smtClean="0">
                  <a:solidFill>
                    <a:schemeClr val="tx1"/>
                  </a:solidFill>
                  <a:latin typeface="+mn-ea"/>
                  <a:cs typeface="メイリオ" panose="020B0604030504040204" pitchFamily="50" charset="-128"/>
                </a:rPr>
                <a:t>」を策定。</a:t>
              </a:r>
              <a:endParaRPr lang="en-US" altLang="ja-JP" sz="1050" dirty="0" smtClean="0">
                <a:solidFill>
                  <a:schemeClr val="tx1"/>
                </a:solidFill>
                <a:latin typeface="+mn-ea"/>
                <a:cs typeface="メイリオ" panose="020B0604030504040204" pitchFamily="50" charset="-128"/>
              </a:endParaRPr>
            </a:p>
            <a:p>
              <a:pPr marL="85725" lvl="0" indent="-85725" algn="just">
                <a:lnSpc>
                  <a:spcPts val="1500"/>
                </a:lnSpc>
              </a:pP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2015</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8</a:t>
              </a:r>
              <a:r>
                <a:rPr lang="ja-JP" altLang="en-US" sz="1050" dirty="0" smtClean="0">
                  <a:solidFill>
                    <a:schemeClr val="tx1"/>
                  </a:solidFill>
                  <a:latin typeface="+mn-ea"/>
                  <a:cs typeface="メイリオ" panose="020B0604030504040204" pitchFamily="50" charset="-128"/>
                </a:rPr>
                <a:t>月に「泉北ニュータウン近隣センター再生プラン」を策定（堺市）。</a:t>
              </a:r>
              <a:endParaRPr lang="ja-JP" altLang="en-US" sz="1600" dirty="0">
                <a:solidFill>
                  <a:schemeClr val="tx1"/>
                </a:solidFill>
                <a:latin typeface="+mn-ea"/>
              </a:endParaRPr>
            </a:p>
          </p:txBody>
        </p:sp>
        <p:sp>
          <p:nvSpPr>
            <p:cNvPr id="23" name="正方形/長方形 22"/>
            <p:cNvSpPr/>
            <p:nvPr/>
          </p:nvSpPr>
          <p:spPr>
            <a:xfrm>
              <a:off x="373699" y="3218200"/>
              <a:ext cx="3722614" cy="12192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ja-JP" altLang="en-US" sz="1100" b="1" dirty="0">
                  <a:solidFill>
                    <a:schemeClr val="tx1"/>
                  </a:solidFill>
                  <a:latin typeface="ＭＳ Ｐゴシック"/>
                </a:rPr>
                <a:t>①</a:t>
              </a:r>
              <a:r>
                <a:rPr lang="en-US" altLang="ja-JP" sz="1100" b="1" dirty="0" smtClean="0">
                  <a:solidFill>
                    <a:schemeClr val="tx1"/>
                  </a:solidFill>
                  <a:latin typeface="ＭＳ Ｐゴシック"/>
                </a:rPr>
                <a:t>【</a:t>
              </a:r>
              <a:r>
                <a:rPr lang="ja-JP" altLang="en-US" sz="1100" b="1" dirty="0">
                  <a:solidFill>
                    <a:schemeClr val="tx1"/>
                  </a:solidFill>
                  <a:latin typeface="ＭＳ Ｐゴシック"/>
                  <a:cs typeface="メイリオ" panose="020B0604030504040204" pitchFamily="50" charset="-128"/>
                </a:rPr>
                <a:t>土地利用が特化、新たな機能導入が困難</a:t>
              </a:r>
              <a:r>
                <a:rPr lang="en-US" altLang="ja-JP" sz="1100" b="1" dirty="0">
                  <a:solidFill>
                    <a:schemeClr val="tx1"/>
                  </a:solidFill>
                  <a:latin typeface="ＭＳ Ｐゴシック"/>
                  <a:cs typeface="メイリオ" panose="020B0604030504040204" pitchFamily="50" charset="-128"/>
                </a:rPr>
                <a:t>】</a:t>
              </a:r>
            </a:p>
            <a:p>
              <a:pPr lvl="0"/>
              <a:r>
                <a:rPr lang="ja-JP" altLang="en-US" sz="1050" dirty="0" smtClean="0">
                  <a:solidFill>
                    <a:schemeClr val="tx1"/>
                  </a:solidFill>
                  <a:latin typeface="ＭＳ Ｐゴシック"/>
                  <a:cs typeface="メイリオ" panose="020B0604030504040204" pitchFamily="50" charset="-128"/>
                </a:rPr>
                <a:t>・ニュータウンのような完成したまちでは、新たな都市機能の導入のための空間創出が難しく、また、商業や文化等の単一の都市機能の充実や更新だけでは社会の変化への対応が出来ない状況にある。</a:t>
              </a:r>
              <a:r>
                <a:rPr lang="ja-JP" altLang="en-US" sz="1050" dirty="0">
                  <a:solidFill>
                    <a:schemeClr val="tx1"/>
                  </a:solidFill>
                  <a:latin typeface="ＭＳ Ｐゴシック"/>
                  <a:cs typeface="メイリオ" panose="020B0604030504040204" pitchFamily="50" charset="-128"/>
                </a:rPr>
                <a:t>多くの公的資産については、ニュータウン再生への戦略的資産と捉え、再生を牽引する大胆な土地利用転換が</a:t>
              </a:r>
              <a:r>
                <a:rPr lang="ja-JP" altLang="en-US" sz="1050" dirty="0" smtClean="0">
                  <a:solidFill>
                    <a:schemeClr val="tx1"/>
                  </a:solidFill>
                  <a:latin typeface="ＭＳ Ｐゴシック"/>
                  <a:cs typeface="メイリオ" panose="020B0604030504040204" pitchFamily="50" charset="-128"/>
                </a:rPr>
                <a:t>必要。</a:t>
              </a:r>
              <a:endParaRPr lang="ja-JP" altLang="en-US" sz="1600" dirty="0">
                <a:solidFill>
                  <a:schemeClr val="tx1"/>
                </a:solidFill>
                <a:latin typeface="ＭＳ Ｐ明朝" pitchFamily="18" charset="-128"/>
                <a:ea typeface="ＭＳ Ｐ明朝" pitchFamily="18" charset="-128"/>
              </a:endParaRPr>
            </a:p>
          </p:txBody>
        </p:sp>
        <p:sp>
          <p:nvSpPr>
            <p:cNvPr id="24" name="正方形/長方形 23"/>
            <p:cNvSpPr/>
            <p:nvPr/>
          </p:nvSpPr>
          <p:spPr>
            <a:xfrm>
              <a:off x="5045059" y="3227315"/>
              <a:ext cx="4708296" cy="1210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5725" lvl="0" indent="-85725" algn="just">
                <a:lnSpc>
                  <a:spcPts val="1500"/>
                </a:lnSpc>
              </a:pPr>
              <a:r>
                <a:rPr lang="ja-JP" altLang="en-US" sz="1100" b="1" dirty="0" smtClean="0">
                  <a:solidFill>
                    <a:schemeClr val="tx1"/>
                  </a:solidFill>
                  <a:latin typeface="ＭＳ Ｐゴシック"/>
                  <a:cs typeface="メイリオ" panose="020B0604030504040204" pitchFamily="50" charset="-128"/>
                </a:rPr>
                <a:t>①</a:t>
              </a:r>
              <a:r>
                <a:rPr lang="en-US" altLang="ja-JP" sz="1100" b="1" dirty="0" smtClean="0">
                  <a:solidFill>
                    <a:schemeClr val="tx1"/>
                  </a:solidFill>
                  <a:latin typeface="ＭＳ Ｐゴシック"/>
                  <a:cs typeface="メイリオ" panose="020B0604030504040204" pitchFamily="50" charset="-128"/>
                </a:rPr>
                <a:t>【</a:t>
              </a:r>
              <a:r>
                <a:rPr lang="ja-JP" altLang="en-US" sz="1100" b="1" dirty="0">
                  <a:solidFill>
                    <a:schemeClr val="tx1"/>
                  </a:solidFill>
                  <a:latin typeface="ＭＳ Ｐゴシック"/>
                  <a:cs typeface="メイリオ" panose="020B0604030504040204" pitchFamily="50" charset="-128"/>
                </a:rPr>
                <a:t>新たな都市機能</a:t>
              </a:r>
              <a:r>
                <a:rPr lang="ja-JP" altLang="en-US" sz="1100" b="1" dirty="0" smtClean="0">
                  <a:solidFill>
                    <a:schemeClr val="tx1"/>
                  </a:solidFill>
                  <a:latin typeface="ＭＳ Ｐゴシック"/>
                  <a:cs typeface="メイリオ" panose="020B0604030504040204" pitchFamily="50" charset="-128"/>
                </a:rPr>
                <a:t>の導入</a:t>
              </a:r>
              <a:r>
                <a:rPr lang="ja-JP" altLang="en-US" sz="1100" b="1" dirty="0">
                  <a:solidFill>
                    <a:schemeClr val="tx1"/>
                  </a:solidFill>
                  <a:latin typeface="ＭＳ Ｐゴシック"/>
                  <a:cs typeface="メイリオ" panose="020B0604030504040204" pitchFamily="50" charset="-128"/>
                </a:rPr>
                <a:t>に</a:t>
              </a:r>
              <a:r>
                <a:rPr lang="ja-JP" altLang="en-US" sz="1100" b="1" dirty="0" smtClean="0">
                  <a:solidFill>
                    <a:schemeClr val="tx1"/>
                  </a:solidFill>
                  <a:latin typeface="ＭＳ Ｐゴシック"/>
                  <a:cs typeface="メイリオ" panose="020B0604030504040204" pitchFamily="50" charset="-128"/>
                </a:rPr>
                <a:t>向けて、泉ヶ丘駅前の土地用途転換に着手</a:t>
              </a:r>
              <a:r>
                <a:rPr lang="en-US" altLang="ja-JP" sz="1100" b="1" dirty="0" smtClean="0">
                  <a:solidFill>
                    <a:schemeClr val="tx1"/>
                  </a:solidFill>
                  <a:latin typeface="ＭＳ Ｐゴシック"/>
                  <a:cs typeface="メイリオ" panose="020B0604030504040204" pitchFamily="50" charset="-128"/>
                </a:rPr>
                <a:t>】</a:t>
              </a:r>
              <a:endParaRPr lang="en-US" altLang="ja-JP" sz="1100" b="1" dirty="0">
                <a:solidFill>
                  <a:schemeClr val="tx1"/>
                </a:solidFill>
                <a:latin typeface="ＭＳ Ｐゴシック"/>
                <a:cs typeface="メイリオ" panose="020B0604030504040204" pitchFamily="50" charset="-128"/>
              </a:endParaRPr>
            </a:p>
            <a:p>
              <a:pPr marL="85725" lvl="0" indent="-85725" algn="just"/>
              <a:r>
                <a:rPr lang="ja-JP" altLang="en-US" sz="1050" dirty="0">
                  <a:solidFill>
                    <a:schemeClr val="tx1"/>
                  </a:solidFill>
                  <a:latin typeface="ＭＳ Ｐゴシック"/>
                  <a:cs typeface="メイリオ" panose="020B0604030504040204" pitchFamily="50" charset="-128"/>
                </a:rPr>
                <a:t>・府公社住宅跡地に、東大谷高校立地</a:t>
              </a:r>
              <a:r>
                <a:rPr lang="en-US" altLang="ja-JP" sz="1050" dirty="0">
                  <a:solidFill>
                    <a:schemeClr val="tx1"/>
                  </a:solidFill>
                  <a:latin typeface="ＭＳ Ｐゴシック"/>
                  <a:cs typeface="メイリオ" panose="020B0604030504040204" pitchFamily="50" charset="-128"/>
                </a:rPr>
                <a:t>(2013</a:t>
              </a:r>
              <a:r>
                <a:rPr lang="ja-JP" altLang="en-US" sz="1050" dirty="0">
                  <a:solidFill>
                    <a:schemeClr val="tx1"/>
                  </a:solidFill>
                  <a:latin typeface="ＭＳ Ｐゴシック"/>
                  <a:cs typeface="メイリオ" panose="020B0604030504040204" pitchFamily="50" charset="-128"/>
                </a:rPr>
                <a:t>年開校</a:t>
              </a:r>
              <a:r>
                <a:rPr lang="en-US" altLang="ja-JP" sz="1050" dirty="0" smtClean="0">
                  <a:solidFill>
                    <a:schemeClr val="tx1"/>
                  </a:solidFill>
                  <a:latin typeface="ＭＳ Ｐゴシック"/>
                  <a:cs typeface="メイリオ" panose="020B0604030504040204" pitchFamily="50" charset="-128"/>
                </a:rPr>
                <a:t>)</a:t>
              </a:r>
            </a:p>
            <a:p>
              <a:pPr marL="85725" lvl="0" indent="-85725" algn="just"/>
              <a:r>
                <a:rPr lang="ja-JP" altLang="en-US" sz="1050" dirty="0" smtClean="0">
                  <a:solidFill>
                    <a:schemeClr val="tx1"/>
                  </a:solidFill>
                  <a:latin typeface="ＭＳ Ｐゴシック"/>
                  <a:cs typeface="メイリオ" panose="020B0604030504040204" pitchFamily="50" charset="-128"/>
                </a:rPr>
                <a:t>・府立勤労青少年会館跡地を東大谷高校用地として売却（</a:t>
              </a:r>
              <a:r>
                <a:rPr lang="en-US" altLang="ja-JP" sz="1050" dirty="0" smtClean="0">
                  <a:solidFill>
                    <a:schemeClr val="tx1"/>
                  </a:solidFill>
                  <a:latin typeface="ＭＳ Ｐゴシック"/>
                  <a:cs typeface="メイリオ" panose="020B0604030504040204" pitchFamily="50" charset="-128"/>
                </a:rPr>
                <a:t>2018</a:t>
              </a:r>
              <a:r>
                <a:rPr lang="ja-JP" altLang="en-US" sz="1050" dirty="0" smtClean="0">
                  <a:solidFill>
                    <a:schemeClr val="tx1"/>
                  </a:solidFill>
                  <a:latin typeface="ＭＳ Ｐゴシック"/>
                  <a:cs typeface="メイリオ" panose="020B0604030504040204" pitchFamily="50" charset="-128"/>
                </a:rPr>
                <a:t>年）</a:t>
              </a:r>
              <a:endParaRPr lang="en-US" altLang="ja-JP" sz="1050" dirty="0">
                <a:solidFill>
                  <a:schemeClr val="tx1"/>
                </a:solidFill>
                <a:latin typeface="ＭＳ Ｐゴシック"/>
                <a:cs typeface="メイリオ" panose="020B0604030504040204" pitchFamily="50" charset="-128"/>
              </a:endParaRPr>
            </a:p>
            <a:p>
              <a:pPr marL="85725" lvl="0" indent="-85725" algn="just"/>
              <a:r>
                <a:rPr lang="ja-JP" altLang="en-US" sz="1050" dirty="0">
                  <a:solidFill>
                    <a:schemeClr val="tx1"/>
                  </a:solidFill>
                  <a:latin typeface="ＭＳ Ｐゴシック"/>
                  <a:cs typeface="メイリオ" panose="020B0604030504040204" pitchFamily="50" charset="-128"/>
                </a:rPr>
                <a:t>・府営住宅建</a:t>
              </a:r>
              <a:r>
                <a:rPr lang="ja-JP" altLang="en-US" sz="1050" dirty="0" smtClean="0">
                  <a:solidFill>
                    <a:schemeClr val="tx1"/>
                  </a:solidFill>
                  <a:latin typeface="ＭＳ Ｐゴシック"/>
                  <a:cs typeface="メイリオ" panose="020B0604030504040204" pitchFamily="50" charset="-128"/>
                </a:rPr>
                <a:t>替</a:t>
              </a:r>
              <a:r>
                <a:rPr lang="en-US" altLang="ja-JP" sz="1050" dirty="0" smtClean="0">
                  <a:solidFill>
                    <a:schemeClr val="tx1"/>
                  </a:solidFill>
                  <a:latin typeface="ＭＳ Ｐゴシック"/>
                  <a:cs typeface="メイリオ" panose="020B0604030504040204" pitchFamily="50" charset="-128"/>
                </a:rPr>
                <a:t>,</a:t>
              </a:r>
              <a:r>
                <a:rPr lang="ja-JP" altLang="en-US" sz="1050" dirty="0">
                  <a:solidFill>
                    <a:schemeClr val="tx1"/>
                  </a:solidFill>
                  <a:latin typeface="ＭＳ Ｐゴシック"/>
                  <a:cs typeface="メイリオ" panose="020B0604030504040204" pitchFamily="50" charset="-128"/>
                </a:rPr>
                <a:t>公園再整備により、近畿大学医学部・附属病院等が</a:t>
              </a:r>
              <a:r>
                <a:rPr lang="ja-JP" altLang="en-US" sz="1050" dirty="0" smtClean="0">
                  <a:solidFill>
                    <a:schemeClr val="tx1"/>
                  </a:solidFill>
                  <a:latin typeface="ＭＳ Ｐゴシック"/>
                  <a:cs typeface="メイリオ" panose="020B0604030504040204" pitchFamily="50" charset="-128"/>
                </a:rPr>
                <a:t>立地（</a:t>
              </a:r>
              <a:r>
                <a:rPr lang="en-US" altLang="ja-JP" sz="1050" dirty="0">
                  <a:solidFill>
                    <a:schemeClr val="tx1"/>
                  </a:solidFill>
                  <a:latin typeface="ＭＳ Ｐゴシック"/>
                  <a:cs typeface="メイリオ" panose="020B0604030504040204" pitchFamily="50" charset="-128"/>
                </a:rPr>
                <a:t>2023</a:t>
              </a:r>
              <a:r>
                <a:rPr lang="ja-JP" altLang="en-US" sz="1050" dirty="0" smtClean="0">
                  <a:solidFill>
                    <a:schemeClr val="tx1"/>
                  </a:solidFill>
                  <a:latin typeface="ＭＳ Ｐゴシック"/>
                  <a:cs typeface="メイリオ" panose="020B0604030504040204" pitchFamily="50" charset="-128"/>
                </a:rPr>
                <a:t>年開設予定）</a:t>
              </a:r>
              <a:endParaRPr lang="en-US" altLang="ja-JP" sz="1050" dirty="0" smtClean="0">
                <a:solidFill>
                  <a:schemeClr val="tx1"/>
                </a:solidFill>
                <a:latin typeface="ＭＳ Ｐゴシック"/>
                <a:cs typeface="メイリオ" panose="020B0604030504040204" pitchFamily="50" charset="-128"/>
              </a:endParaRPr>
            </a:p>
            <a:p>
              <a:pPr marL="85725" lvl="0" indent="-85725" algn="just"/>
              <a:r>
                <a:rPr lang="ja-JP" altLang="en-US" sz="1050" dirty="0" smtClean="0">
                  <a:solidFill>
                    <a:schemeClr val="tx1"/>
                  </a:solidFill>
                  <a:latin typeface="ＭＳ Ｐゴシック"/>
                  <a:cs typeface="メイリオ" panose="020B0604030504040204" pitchFamily="50" charset="-128"/>
                </a:rPr>
                <a:t>・タウン</a:t>
              </a:r>
              <a:r>
                <a:rPr lang="ja-JP" altLang="en-US" sz="1050" dirty="0">
                  <a:solidFill>
                    <a:schemeClr val="tx1"/>
                  </a:solidFill>
                  <a:latin typeface="ＭＳ Ｐゴシック"/>
                  <a:cs typeface="メイリオ" panose="020B0604030504040204" pitchFamily="50" charset="-128"/>
                </a:rPr>
                <a:t>管理財団所有の駅前資産を民間へ譲渡（</a:t>
              </a:r>
              <a:r>
                <a:rPr lang="en-US" altLang="ja-JP" sz="1050" dirty="0">
                  <a:solidFill>
                    <a:schemeClr val="tx1"/>
                  </a:solidFill>
                  <a:latin typeface="ＭＳ Ｐゴシック"/>
                  <a:cs typeface="メイリオ" panose="020B0604030504040204" pitchFamily="50" charset="-128"/>
                </a:rPr>
                <a:t>2014</a:t>
              </a:r>
              <a:r>
                <a:rPr lang="ja-JP" altLang="en-US" sz="1050" dirty="0">
                  <a:solidFill>
                    <a:schemeClr val="tx1"/>
                  </a:solidFill>
                  <a:latin typeface="ＭＳ Ｐゴシック"/>
                  <a:cs typeface="メイリオ" panose="020B0604030504040204" pitchFamily="50" charset="-128"/>
                </a:rPr>
                <a:t>年</a:t>
              </a:r>
              <a:r>
                <a:rPr lang="ja-JP" altLang="en-US" sz="1050" dirty="0" smtClean="0">
                  <a:solidFill>
                    <a:schemeClr val="tx1"/>
                  </a:solidFill>
                  <a:latin typeface="ＭＳ Ｐゴシック"/>
                  <a:cs typeface="メイリオ" panose="020B0604030504040204" pitchFamily="50" charset="-128"/>
                </a:rPr>
                <a:t>）</a:t>
              </a:r>
              <a:endParaRPr lang="ja-JP" altLang="en-US" sz="1600" dirty="0">
                <a:solidFill>
                  <a:schemeClr val="tx1"/>
                </a:solidFill>
                <a:latin typeface="ＭＳ Ｐ明朝" pitchFamily="18" charset="-128"/>
                <a:ea typeface="ＭＳ Ｐ明朝" pitchFamily="18" charset="-128"/>
              </a:endParaRPr>
            </a:p>
          </p:txBody>
        </p:sp>
        <p:sp>
          <p:nvSpPr>
            <p:cNvPr id="27" name="正方形/長方形 26"/>
            <p:cNvSpPr/>
            <p:nvPr/>
          </p:nvSpPr>
          <p:spPr>
            <a:xfrm>
              <a:off x="379762" y="4522601"/>
              <a:ext cx="3722614" cy="12564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ja-JP" altLang="en-US" sz="1100" b="1"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②</a:t>
              </a:r>
              <a:r>
                <a:rPr lang="en-US" altLang="ja-JP" sz="1100" b="1"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ja-JP" altLang="en-US" sz="1100" b="1"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公的賃貸住宅資産の多様な活用が出来ていない</a:t>
              </a:r>
              <a:r>
                <a:rPr lang="en-US" altLang="ja-JP" sz="1100" b="1"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a:p>
              <a:pPr lvl="0"/>
              <a:r>
                <a:rPr lang="ja-JP" altLang="en-US" sz="1100" dirty="0" smtClean="0">
                  <a:solidFill>
                    <a:schemeClr val="tx1"/>
                  </a:solidFill>
                  <a:latin typeface="ＭＳ Ｐゴシック"/>
                  <a:cs typeface="メイリオ" panose="020B0604030504040204" pitchFamily="50" charset="-128"/>
                </a:rPr>
                <a:t>・多様な分野の民間事業者の意見も聞きながら事業スキームの検討を進めることが</a:t>
              </a:r>
              <a:r>
                <a:rPr lang="ja-JP" altLang="en-US" sz="1100" dirty="0">
                  <a:solidFill>
                    <a:schemeClr val="tx1"/>
                  </a:solidFill>
                  <a:latin typeface="ＭＳ Ｐゴシック"/>
                  <a:cs typeface="メイリオ" panose="020B0604030504040204" pitchFamily="50" charset="-128"/>
                </a:rPr>
                <a:t>必要</a:t>
              </a:r>
              <a:r>
                <a:rPr lang="ja-JP" altLang="en-US" sz="1100" dirty="0" smtClean="0">
                  <a:solidFill>
                    <a:schemeClr val="tx1"/>
                  </a:solidFill>
                  <a:latin typeface="ＭＳ Ｐゴシック"/>
                  <a:cs typeface="メイリオ" panose="020B0604030504040204" pitchFamily="50" charset="-128"/>
                </a:rPr>
                <a:t>。</a:t>
              </a:r>
              <a:endParaRPr lang="en-US" altLang="ja-JP" sz="1100" dirty="0" smtClean="0">
                <a:solidFill>
                  <a:schemeClr val="tx1"/>
                </a:solidFill>
                <a:latin typeface="ＭＳ Ｐゴシック"/>
                <a:cs typeface="メイリオ" panose="020B0604030504040204" pitchFamily="50" charset="-128"/>
              </a:endParaRPr>
            </a:p>
            <a:p>
              <a:r>
                <a:rPr lang="ja-JP" altLang="en-US" sz="1100" dirty="0">
                  <a:solidFill>
                    <a:schemeClr val="tx1"/>
                  </a:solidFill>
                  <a:latin typeface="ＭＳ Ｐゴシック"/>
                  <a:cs typeface="メイリオ" panose="020B0604030504040204" pitchFamily="50" charset="-128"/>
                </a:rPr>
                <a:t>・まちに新たな魅力を創造する担い手（市民）を育成する取組が必要</a:t>
              </a:r>
              <a:r>
                <a:rPr lang="ja-JP" altLang="en-US" sz="1100" dirty="0" smtClean="0">
                  <a:solidFill>
                    <a:schemeClr val="tx1"/>
                  </a:solidFill>
                  <a:latin typeface="ＭＳ Ｐゴシック"/>
                  <a:cs typeface="メイリオ" panose="020B0604030504040204" pitchFamily="50" charset="-128"/>
                </a:rPr>
                <a:t>。</a:t>
              </a:r>
              <a:endParaRPr lang="en-US" altLang="ja-JP" sz="1100" dirty="0" smtClean="0">
                <a:solidFill>
                  <a:schemeClr val="tx1"/>
                </a:solidFill>
                <a:latin typeface="ＭＳ Ｐゴシック"/>
                <a:cs typeface="メイリオ" panose="020B0604030504040204" pitchFamily="50" charset="-128"/>
              </a:endParaRPr>
            </a:p>
            <a:p>
              <a:r>
                <a:rPr lang="ja-JP" altLang="en-US" sz="1100" dirty="0" smtClean="0">
                  <a:solidFill>
                    <a:schemeClr val="tx1"/>
                  </a:solidFill>
                  <a:latin typeface="ＭＳ Ｐゴシック"/>
                  <a:ea typeface="ＭＳ Ｐゴシック" panose="020B0600070205080204" pitchFamily="50" charset="-128"/>
                  <a:cs typeface="メイリオ" panose="020B0604030504040204" pitchFamily="50" charset="-128"/>
                </a:rPr>
                <a:t>・老朽化の進行と空き家の増加への対策が必要。</a:t>
              </a:r>
              <a:endParaRPr lang="en-US" altLang="ja-JP" sz="11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8" name="正方形/長方形 27"/>
            <p:cNvSpPr/>
            <p:nvPr/>
          </p:nvSpPr>
          <p:spPr>
            <a:xfrm>
              <a:off x="5045059" y="4522601"/>
              <a:ext cx="4702233" cy="12564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5725" lvl="0" indent="-85725" algn="just">
                <a:lnSpc>
                  <a:spcPts val="1500"/>
                </a:lnSpc>
              </a:pPr>
              <a:r>
                <a:rPr lang="ja-JP" altLang="en-US" sz="1100" b="1" dirty="0">
                  <a:solidFill>
                    <a:schemeClr val="tx1"/>
                  </a:solidFill>
                  <a:latin typeface="ＭＳ Ｐゴシック"/>
                  <a:cs typeface="メイリオ" panose="020B0604030504040204" pitchFamily="50" charset="-128"/>
                </a:rPr>
                <a:t>②</a:t>
              </a:r>
              <a:r>
                <a:rPr lang="en-US" altLang="ja-JP" sz="1100" b="1" dirty="0" smtClean="0">
                  <a:solidFill>
                    <a:schemeClr val="tx1"/>
                  </a:solidFill>
                  <a:latin typeface="ＭＳ Ｐゴシック"/>
                  <a:cs typeface="メイリオ" panose="020B0604030504040204" pitchFamily="50" charset="-128"/>
                </a:rPr>
                <a:t>【</a:t>
              </a:r>
              <a:r>
                <a:rPr lang="ja-JP" altLang="en-US" sz="1100" b="1" dirty="0" smtClean="0">
                  <a:solidFill>
                    <a:schemeClr val="tx1"/>
                  </a:solidFill>
                  <a:latin typeface="ＭＳ Ｐゴシック"/>
                  <a:cs typeface="メイリオ" panose="020B0604030504040204" pitchFamily="50" charset="-128"/>
                </a:rPr>
                <a:t>公的賃貸住宅事業者、民間事業者</a:t>
              </a:r>
              <a:r>
                <a:rPr lang="ja-JP" altLang="en-US" sz="1100" b="1" dirty="0">
                  <a:solidFill>
                    <a:schemeClr val="tx1"/>
                  </a:solidFill>
                  <a:latin typeface="ＭＳ Ｐゴシック"/>
                  <a:cs typeface="メイリオ" panose="020B0604030504040204" pitchFamily="50" charset="-128"/>
                </a:rPr>
                <a:t>等</a:t>
              </a:r>
              <a:r>
                <a:rPr lang="ja-JP" altLang="en-US" sz="1100" b="1" dirty="0" smtClean="0">
                  <a:solidFill>
                    <a:schemeClr val="tx1"/>
                  </a:solidFill>
                  <a:latin typeface="ＭＳ Ｐゴシック"/>
                  <a:cs typeface="メイリオ" panose="020B0604030504040204" pitchFamily="50" charset="-128"/>
                </a:rPr>
                <a:t>との連携</a:t>
              </a:r>
              <a:r>
                <a:rPr lang="ja-JP" altLang="en-US" sz="1100" b="1" dirty="0">
                  <a:solidFill>
                    <a:schemeClr val="tx1"/>
                  </a:solidFill>
                  <a:latin typeface="ＭＳ Ｐゴシック"/>
                  <a:cs typeface="メイリオ" panose="020B0604030504040204" pitchFamily="50" charset="-128"/>
                </a:rPr>
                <a:t>による</a:t>
              </a:r>
              <a:r>
                <a:rPr lang="ja-JP" altLang="en-US" sz="1100" b="1" dirty="0" smtClean="0">
                  <a:solidFill>
                    <a:schemeClr val="tx1"/>
                  </a:solidFill>
                  <a:latin typeface="ＭＳ Ｐゴシック"/>
                  <a:cs typeface="メイリオ" panose="020B0604030504040204" pitchFamily="50" charset="-128"/>
                </a:rPr>
                <a:t>取組み</a:t>
              </a:r>
              <a:r>
                <a:rPr lang="en-US" altLang="ja-JP" sz="1100" b="1" dirty="0" smtClean="0">
                  <a:solidFill>
                    <a:schemeClr val="tx1"/>
                  </a:solidFill>
                  <a:latin typeface="ＭＳ Ｐゴシック"/>
                  <a:cs typeface="メイリオ" panose="020B0604030504040204" pitchFamily="50" charset="-128"/>
                </a:rPr>
                <a:t>】</a:t>
              </a:r>
              <a:endParaRPr lang="en-US" altLang="ja-JP" sz="1100" b="1" dirty="0">
                <a:solidFill>
                  <a:schemeClr val="tx1"/>
                </a:solidFill>
                <a:latin typeface="ＭＳ Ｐゴシック"/>
                <a:cs typeface="メイリオ" panose="020B0604030504040204" pitchFamily="50" charset="-128"/>
              </a:endParaRPr>
            </a:p>
            <a:p>
              <a:pPr marL="85725" lvl="0" indent="-85725" algn="just"/>
              <a:r>
                <a:rPr lang="ja-JP" altLang="en-US" sz="1050" dirty="0" smtClean="0">
                  <a:solidFill>
                    <a:schemeClr val="tx1"/>
                  </a:solidFill>
                  <a:latin typeface="ＭＳ Ｐゴシック"/>
                  <a:cs typeface="メイリオ" panose="020B0604030504040204" pitchFamily="50" charset="-128"/>
                </a:rPr>
                <a:t>・まちづくりに民間ノウハウを取り入れる仕組みとして</a:t>
              </a:r>
              <a:r>
                <a:rPr lang="ja-JP" altLang="en-US" sz="1050" dirty="0" smtClean="0">
                  <a:solidFill>
                    <a:schemeClr val="tx1"/>
                  </a:solidFill>
                  <a:latin typeface="+mn-ea"/>
                  <a:cs typeface="メイリオ" panose="020B0604030504040204" pitchFamily="50" charset="-128"/>
                </a:rPr>
                <a:t>、</a:t>
              </a:r>
              <a:r>
                <a:rPr lang="ja-JP" altLang="en-US" sz="1050" dirty="0">
                  <a:solidFill>
                    <a:schemeClr val="tx1"/>
                  </a:solidFill>
                  <a:latin typeface="+mn-ea"/>
                  <a:cs typeface="メイリオ" panose="020B0604030504040204" pitchFamily="50" charset="-128"/>
                </a:rPr>
                <a:t>「泉北ニュータウンまちづくりプラットフォーム」を設置</a:t>
              </a:r>
              <a:r>
                <a:rPr lang="ja-JP" altLang="en-US" sz="1050" dirty="0" smtClean="0">
                  <a:solidFill>
                    <a:schemeClr val="tx1"/>
                  </a:solidFill>
                  <a:latin typeface="+mn-ea"/>
                  <a:cs typeface="メイリオ" panose="020B0604030504040204" pitchFamily="50" charset="-128"/>
                </a:rPr>
                <a:t>。</a:t>
              </a:r>
              <a:r>
                <a:rPr lang="en-US" altLang="ja-JP" sz="1050" dirty="0" smtClean="0">
                  <a:solidFill>
                    <a:schemeClr val="tx1"/>
                  </a:solidFill>
                  <a:latin typeface="+mn-ea"/>
                  <a:cs typeface="メイリオ" panose="020B0604030504040204" pitchFamily="50" charset="-128"/>
                </a:rPr>
                <a:t>(2017</a:t>
              </a:r>
              <a:r>
                <a:rPr lang="ja-JP" altLang="en-US" sz="1050" dirty="0" smtClean="0">
                  <a:solidFill>
                    <a:schemeClr val="tx1"/>
                  </a:solidFill>
                  <a:latin typeface="+mn-ea"/>
                  <a:cs typeface="メイリオ" panose="020B0604030504040204" pitchFamily="50" charset="-128"/>
                </a:rPr>
                <a:t>年</a:t>
              </a:r>
              <a:r>
                <a:rPr lang="en-US" altLang="ja-JP" sz="1050" dirty="0" smtClean="0">
                  <a:solidFill>
                    <a:schemeClr val="tx1"/>
                  </a:solidFill>
                  <a:latin typeface="+mn-ea"/>
                  <a:cs typeface="メイリオ" panose="020B0604030504040204" pitchFamily="50" charset="-128"/>
                </a:rPr>
                <a:t>)</a:t>
              </a:r>
            </a:p>
            <a:p>
              <a:pPr marL="85725" indent="-85725" algn="just"/>
              <a:r>
                <a:rPr lang="ja-JP" altLang="en-US" sz="1050" dirty="0" smtClean="0">
                  <a:solidFill>
                    <a:schemeClr val="tx1"/>
                  </a:solidFill>
                  <a:latin typeface="ＭＳ Ｐゴシック"/>
                  <a:cs typeface="メイリオ" panose="020B0604030504040204" pitchFamily="50" charset="-128"/>
                </a:rPr>
                <a:t>・泉北ニュータウン</a:t>
              </a:r>
              <a:r>
                <a:rPr lang="ja-JP" altLang="en-US" sz="1050" dirty="0" err="1" smtClean="0">
                  <a:solidFill>
                    <a:schemeClr val="tx1"/>
                  </a:solidFill>
                  <a:latin typeface="ＭＳ Ｐゴシック"/>
                  <a:cs typeface="メイリオ" panose="020B0604030504040204" pitchFamily="50" charset="-128"/>
                </a:rPr>
                <a:t>ま</a:t>
              </a:r>
              <a:r>
                <a:rPr lang="ja-JP" altLang="en-US" sz="1050" dirty="0" smtClean="0">
                  <a:solidFill>
                    <a:schemeClr val="tx1"/>
                  </a:solidFill>
                  <a:latin typeface="ＭＳ Ｐゴシック"/>
                  <a:cs typeface="メイリオ" panose="020B0604030504040204" pitchFamily="50" charset="-128"/>
                </a:rPr>
                <a:t>ちびらき</a:t>
              </a:r>
              <a:r>
                <a:rPr lang="en-US" altLang="ja-JP" sz="1050" dirty="0" smtClean="0">
                  <a:solidFill>
                    <a:schemeClr val="tx1"/>
                  </a:solidFill>
                  <a:latin typeface="ＭＳ Ｐゴシック"/>
                  <a:cs typeface="メイリオ" panose="020B0604030504040204" pitchFamily="50" charset="-128"/>
                </a:rPr>
                <a:t>50</a:t>
              </a:r>
              <a:r>
                <a:rPr lang="ja-JP" altLang="en-US" sz="1050" dirty="0" smtClean="0">
                  <a:solidFill>
                    <a:schemeClr val="tx1"/>
                  </a:solidFill>
                  <a:latin typeface="ＭＳ Ｐゴシック"/>
                  <a:cs typeface="メイリオ" panose="020B0604030504040204" pitchFamily="50" charset="-128"/>
                </a:rPr>
                <a:t>周年事業を契機に、担い手として育成した</a:t>
              </a:r>
              <a:r>
                <a:rPr lang="en-US" altLang="ja-JP" sz="1050" dirty="0" smtClean="0">
                  <a:solidFill>
                    <a:schemeClr val="tx1"/>
                  </a:solidFill>
                  <a:latin typeface="ＭＳ Ｐゴシック"/>
                  <a:cs typeface="メイリオ" panose="020B0604030504040204" pitchFamily="50" charset="-128"/>
                </a:rPr>
                <a:t>11</a:t>
              </a:r>
              <a:r>
                <a:rPr lang="ja-JP" altLang="en-US" sz="1050" dirty="0" smtClean="0">
                  <a:solidFill>
                    <a:schemeClr val="tx1"/>
                  </a:solidFill>
                  <a:latin typeface="ＭＳ Ｐゴシック"/>
                  <a:cs typeface="メイリオ" panose="020B0604030504040204" pitchFamily="50" charset="-128"/>
                </a:rPr>
                <a:t>名の市民委員と連携した取組みを展開。</a:t>
              </a:r>
              <a:endParaRPr lang="en-US" altLang="ja-JP" sz="1050" dirty="0" smtClean="0">
                <a:solidFill>
                  <a:schemeClr val="tx1"/>
                </a:solidFill>
                <a:latin typeface="ＭＳ Ｐゴシック"/>
                <a:cs typeface="メイリオ" panose="020B0604030504040204" pitchFamily="50" charset="-128"/>
              </a:endParaRPr>
            </a:p>
            <a:p>
              <a:pPr marL="85725" indent="-85725" algn="just"/>
              <a:r>
                <a:rPr lang="ja-JP" altLang="en-US" sz="1050" dirty="0" smtClean="0">
                  <a:solidFill>
                    <a:schemeClr val="tx1"/>
                  </a:solidFill>
                  <a:latin typeface="ＭＳ Ｐゴシック"/>
                  <a:cs typeface="メイリオ" panose="020B0604030504040204" pitchFamily="50" charset="-128"/>
                </a:rPr>
                <a:t>・公的賃貸住宅の建替えや、ストックを活用したニコイチ・</a:t>
              </a:r>
              <a:r>
                <a:rPr lang="en-US" altLang="ja-JP" sz="1050" dirty="0" smtClean="0">
                  <a:solidFill>
                    <a:schemeClr val="tx1"/>
                  </a:solidFill>
                  <a:latin typeface="ＭＳ Ｐゴシック"/>
                  <a:cs typeface="メイリオ" panose="020B0604030504040204" pitchFamily="50" charset="-128"/>
                </a:rPr>
                <a:t>DIY</a:t>
              </a:r>
              <a:r>
                <a:rPr lang="ja-JP" altLang="en-US" sz="1050" dirty="0" smtClean="0">
                  <a:solidFill>
                    <a:schemeClr val="tx1"/>
                  </a:solidFill>
                  <a:latin typeface="ＭＳ Ｐゴシック"/>
                  <a:cs typeface="メイリオ" panose="020B0604030504040204" pitchFamily="50" charset="-128"/>
                </a:rPr>
                <a:t>レクチャー付き住宅（府公社）等のリノベーションの取組みにより若年世帯の居住促進。</a:t>
              </a:r>
              <a:endParaRPr lang="en-US" altLang="ja-JP" sz="1050" dirty="0">
                <a:solidFill>
                  <a:schemeClr val="tx1"/>
                </a:solidFill>
                <a:latin typeface="ＭＳ Ｐゴシック"/>
                <a:cs typeface="メイリオ" panose="020B0604030504040204" pitchFamily="50" charset="-128"/>
              </a:endParaRPr>
            </a:p>
          </p:txBody>
        </p:sp>
        <p:sp>
          <p:nvSpPr>
            <p:cNvPr id="19" name="正方形/長方形 18"/>
            <p:cNvSpPr/>
            <p:nvPr/>
          </p:nvSpPr>
          <p:spPr>
            <a:xfrm>
              <a:off x="5829563" y="980270"/>
              <a:ext cx="3087555" cy="216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取組後</a:t>
              </a:r>
              <a:endParaRPr lang="ja-JP" altLang="en-US" sz="1400" b="1" dirty="0"/>
            </a:p>
          </p:txBody>
        </p:sp>
      </p:grpSp>
      <p:sp>
        <p:nvSpPr>
          <p:cNvPr id="5" name="二等辺三角形 4"/>
          <p:cNvSpPr/>
          <p:nvPr/>
        </p:nvSpPr>
        <p:spPr>
          <a:xfrm rot="10800000">
            <a:off x="2926080" y="3601670"/>
            <a:ext cx="451104" cy="2017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rot="10800000">
            <a:off x="8169959" y="3591750"/>
            <a:ext cx="451104" cy="2017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138CA411-231B-42B9-AF63-97A64194AA60}" type="slidenum">
              <a:rPr lang="ja-JP" altLang="en-US" smtClean="0"/>
              <a:pPr/>
              <a:t>78</a:t>
            </a:fld>
            <a:endParaRPr lang="ja-JP" altLang="en-US"/>
          </a:p>
        </p:txBody>
      </p:sp>
      <p:sp>
        <p:nvSpPr>
          <p:cNvPr id="22"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９．泉北ニュータウン</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（ニュータウンの再生）</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Tree>
    <p:extLst>
      <p:ext uri="{BB962C8B-B14F-4D97-AF65-F5344CB8AC3E}">
        <p14:creationId xmlns:p14="http://schemas.microsoft.com/office/powerpoint/2010/main" val="11957873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938280" y="510624"/>
            <a:ext cx="10643730" cy="6347376"/>
            <a:chOff x="536229" y="1179322"/>
            <a:chExt cx="10643730" cy="5401398"/>
          </a:xfrm>
        </p:grpSpPr>
        <p:sp>
          <p:nvSpPr>
            <p:cNvPr id="12" name="正方形/長方形 11"/>
            <p:cNvSpPr/>
            <p:nvPr/>
          </p:nvSpPr>
          <p:spPr>
            <a:xfrm>
              <a:off x="548929" y="1363945"/>
              <a:ext cx="10608670" cy="52167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正方形/長方形 12"/>
            <p:cNvSpPr/>
            <p:nvPr/>
          </p:nvSpPr>
          <p:spPr>
            <a:xfrm>
              <a:off x="536229" y="1179322"/>
              <a:ext cx="10643730" cy="18626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将来像</a:t>
              </a:r>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正方形/長方形 14"/>
            <p:cNvSpPr/>
            <p:nvPr/>
          </p:nvSpPr>
          <p:spPr>
            <a:xfrm>
              <a:off x="548930" y="1458428"/>
              <a:ext cx="3842824" cy="757342"/>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近畿</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大学医</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学部・附属</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病院立地　</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①</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2023</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　開設</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○泉ヶ丘駅前地域活性化　</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①②</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誰</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も</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が主役になれる「ライブタウンセンター」の実現</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620" y="2032231"/>
            <a:ext cx="2234511" cy="147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64" y="1669202"/>
            <a:ext cx="4610100" cy="4657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正方形/長方形 22"/>
          <p:cNvSpPr/>
          <p:nvPr/>
        </p:nvSpPr>
        <p:spPr>
          <a:xfrm>
            <a:off x="5655564" y="807428"/>
            <a:ext cx="5799305" cy="861774"/>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○泉北ニュータウン公的</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賃貸住宅</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再生　</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①②</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住宅</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ストック</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活用</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地</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を活かした</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若年</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・子育て</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世代</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の誘引</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地域</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住民の</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健</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幸・長寿</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の促進」</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、「居住魅力の創出」</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によるエリア価値向上</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0" name="右矢印 19"/>
          <p:cNvSpPr/>
          <p:nvPr/>
        </p:nvSpPr>
        <p:spPr>
          <a:xfrm rot="5400000">
            <a:off x="9112473" y="3265842"/>
            <a:ext cx="262573" cy="727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正方形/長方形 13"/>
          <p:cNvSpPr/>
          <p:nvPr/>
        </p:nvSpPr>
        <p:spPr>
          <a:xfrm>
            <a:off x="6476990" y="1728591"/>
            <a:ext cx="4347811" cy="284693"/>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公的</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賃貸住宅資産を活用した再生事業の展開</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イメージ」</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18" name="正方形/長方形 17"/>
          <p:cNvSpPr/>
          <p:nvPr/>
        </p:nvSpPr>
        <p:spPr>
          <a:xfrm>
            <a:off x="7789940" y="2032231"/>
            <a:ext cx="929967" cy="262572"/>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整備前</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9" name="正方形/長方形 18"/>
          <p:cNvSpPr/>
          <p:nvPr/>
        </p:nvSpPr>
        <p:spPr>
          <a:xfrm>
            <a:off x="6601797" y="3448996"/>
            <a:ext cx="1435894" cy="262572"/>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整備後（イメージ）</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1" name="正方形/長方形 20"/>
          <p:cNvSpPr/>
          <p:nvPr/>
        </p:nvSpPr>
        <p:spPr>
          <a:xfrm>
            <a:off x="3518424" y="2400630"/>
            <a:ext cx="929967" cy="262572"/>
          </a:xfrm>
          <a:prstGeom prst="rect">
            <a:avLst/>
          </a:prstGeom>
          <a:solidFill>
            <a:schemeClr val="bg1"/>
          </a:solidFill>
          <a:ln>
            <a:solidFill>
              <a:schemeClr val="tx1"/>
            </a:solidFill>
          </a:ln>
        </p:spPr>
        <p:txBody>
          <a:bodyPr wrap="square">
            <a:spAutoFit/>
          </a:bodyPr>
          <a:lstStyle/>
          <a:p>
            <a:pPr marL="85725" marR="0" lvl="0" indent="-85725" algn="ctr"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近畿大学</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2" name="正方形/長方形 21"/>
          <p:cNvSpPr/>
          <p:nvPr/>
        </p:nvSpPr>
        <p:spPr>
          <a:xfrm>
            <a:off x="1045464" y="6377845"/>
            <a:ext cx="2976182" cy="284693"/>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泉ヶ丘駅前地域活性化ビジョンより抜粋</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4" name="正方形/長方形 23"/>
          <p:cNvSpPr/>
          <p:nvPr/>
        </p:nvSpPr>
        <p:spPr>
          <a:xfrm>
            <a:off x="7431699" y="6584716"/>
            <a:ext cx="4023170" cy="284693"/>
          </a:xfrm>
          <a:prstGeom prst="rect">
            <a:avLst/>
          </a:prstGeom>
        </p:spPr>
        <p:txBody>
          <a:bodyPr wrap="square">
            <a:spAutoFit/>
          </a:bodyPr>
          <a:lstStyle/>
          <a:p>
            <a:pPr marL="85725" marR="0" lvl="0" indent="-85725" algn="just"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泉北ニュータウン公的賃貸住宅再生計画より抜粋</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5" name="正方形/長方形 24"/>
          <p:cNvSpPr/>
          <p:nvPr/>
        </p:nvSpPr>
        <p:spPr>
          <a:xfrm>
            <a:off x="5977413" y="2314937"/>
            <a:ext cx="2094357" cy="1054135"/>
          </a:xfrm>
          <a:prstGeom prst="rect">
            <a:avLst/>
          </a:prstGeom>
          <a:solidFill>
            <a:schemeClr val="bg1"/>
          </a:solidFill>
          <a:ln>
            <a:solidFill>
              <a:schemeClr val="tx1"/>
            </a:solidFill>
          </a:ln>
        </p:spPr>
        <p:txBody>
          <a:bodyPr wrap="square" anchor="ctr">
            <a:spAutoFit/>
          </a:bodyPr>
          <a:lstStyle/>
          <a:p>
            <a:pPr marL="85725" marR="0" lvl="0" indent="-857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＜再生のポイント＞</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5725" marR="0" lvl="0" indent="-857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・公園、緑道などを活かす住宅配置や歩行者同線整備</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5725" marR="0" lvl="0" indent="-857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・公園、緑地等の環境を享受する民間住宅の整備</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nvGrpSpPr>
          <p:cNvPr id="26" name="グループ化 25"/>
          <p:cNvGrpSpPr/>
          <p:nvPr/>
        </p:nvGrpSpPr>
        <p:grpSpPr>
          <a:xfrm>
            <a:off x="6543113" y="3688768"/>
            <a:ext cx="4551148" cy="2948443"/>
            <a:chOff x="6903721" y="3688768"/>
            <a:chExt cx="4551148" cy="2948443"/>
          </a:xfrm>
        </p:grpSpPr>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400" y="3688768"/>
              <a:ext cx="3954469" cy="28383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正方形/長方形 27"/>
            <p:cNvSpPr/>
            <p:nvPr/>
          </p:nvSpPr>
          <p:spPr>
            <a:xfrm>
              <a:off x="6903721" y="5868784"/>
              <a:ext cx="1988978"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子育てに適したゆとりある住宅趣味に対応した住宅など</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正方形/長方形 28"/>
            <p:cNvSpPr/>
            <p:nvPr/>
          </p:nvSpPr>
          <p:spPr>
            <a:xfrm>
              <a:off x="7270842" y="6271451"/>
              <a:ext cx="1621856"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自然エネルギーの活用や</a:t>
              </a:r>
              <a:endParaRPr kumimoji="1" lang="en-US" altLang="ja-JP"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建築物</a:t>
              </a: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の低炭素化</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0" name="正方形/長方形 29"/>
            <p:cNvSpPr/>
            <p:nvPr/>
          </p:nvSpPr>
          <p:spPr>
            <a:xfrm>
              <a:off x="9047419" y="6147146"/>
              <a:ext cx="1092713"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生活利便施設等の機能導入</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1" name="正方形/長方形 30"/>
            <p:cNvSpPr/>
            <p:nvPr/>
          </p:nvSpPr>
          <p:spPr>
            <a:xfrm>
              <a:off x="10331676" y="5672749"/>
              <a:ext cx="1092713" cy="834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地域住民等が多様な創造活動に取り組み、チャンレンジできる場の創出</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8103783" y="3718230"/>
              <a:ext cx="3320606" cy="144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周辺道路や緑道とのネットワーク化や交流空間の設置</a:t>
              </a:r>
              <a:endParaRPr kumimoji="1" lang="ja-JP" altLang="en-US" sz="105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79</a:t>
            </a:fld>
            <a:endParaRPr lang="ja-JP" altLang="en-US"/>
          </a:p>
        </p:txBody>
      </p:sp>
      <p:sp>
        <p:nvSpPr>
          <p:cNvPr id="33"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９．泉北ニュータウン</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（ニュータウンの再生）</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Tree>
    <p:extLst>
      <p:ext uri="{BB962C8B-B14F-4D97-AF65-F5344CB8AC3E}">
        <p14:creationId xmlns:p14="http://schemas.microsoft.com/office/powerpoint/2010/main" val="1952239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11"/>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en-US" altLang="ja-JP" sz="2000" b="1" dirty="0">
                <a:solidFill>
                  <a:schemeClr val="bg1"/>
                </a:solidFill>
                <a:latin typeface="ＭＳ Ｐゴシック" pitchFamily="50" charset="-128"/>
                <a:ea typeface="ＭＳ Ｐゴシック" pitchFamily="50" charset="-128"/>
              </a:rPr>
              <a:t>1</a:t>
            </a:r>
            <a:r>
              <a:rPr lang="ja-JP" altLang="en-US" sz="2000" b="1" dirty="0">
                <a:solidFill>
                  <a:schemeClr val="bg1"/>
                </a:solidFill>
                <a:latin typeface="ＭＳ Ｐゴシック" pitchFamily="50" charset="-128"/>
                <a:ea typeface="ＭＳ Ｐゴシック" pitchFamily="50" charset="-128"/>
              </a:rPr>
              <a:t> ．大阪駅周辺</a:t>
            </a:r>
            <a:endParaRPr lang="en-US" altLang="ja-JP" sz="2000" b="1" dirty="0">
              <a:solidFill>
                <a:schemeClr val="bg1"/>
              </a:solidFill>
              <a:latin typeface="ＭＳ Ｐゴシック" pitchFamily="50" charset="-128"/>
              <a:ea typeface="ＭＳ Ｐゴシック" pitchFamily="50" charset="-128"/>
            </a:endParaRPr>
          </a:p>
        </p:txBody>
      </p:sp>
      <p:sp>
        <p:nvSpPr>
          <p:cNvPr id="8" name="テキスト ボックス 7"/>
          <p:cNvSpPr txBox="1"/>
          <p:nvPr/>
        </p:nvSpPr>
        <p:spPr>
          <a:xfrm>
            <a:off x="1271464" y="422070"/>
            <a:ext cx="9649072" cy="5976662"/>
          </a:xfrm>
          <a:prstGeom prst="rect">
            <a:avLst/>
          </a:prstGeom>
          <a:noFill/>
          <a:ln>
            <a:noFill/>
            <a:prstDash val="sysDash"/>
          </a:ln>
        </p:spPr>
        <p:txBody>
          <a:bodyPr wrap="square" rtlCol="0">
            <a:noAutofit/>
          </a:bodyPr>
          <a:lstStyle/>
          <a:p>
            <a:r>
              <a:rPr lang="ja-JP" altLang="en-US" sz="1400" dirty="0">
                <a:latin typeface="+mn-ea"/>
              </a:rPr>
              <a:t>○課題と取組み</a:t>
            </a:r>
            <a:endParaRPr lang="en-US" altLang="ja-JP" sz="1400" dirty="0">
              <a:latin typeface="+mn-ea"/>
            </a:endParaRPr>
          </a:p>
          <a:p>
            <a:r>
              <a:rPr lang="ja-JP" altLang="en-US" sz="1200" dirty="0"/>
              <a:t>　</a:t>
            </a:r>
            <a:endParaRPr lang="en-US" altLang="ja-JP" sz="1200" dirty="0"/>
          </a:p>
          <a:p>
            <a:endParaRPr lang="en-US" altLang="ja-JP" sz="1200" dirty="0"/>
          </a:p>
          <a:p>
            <a:r>
              <a:rPr lang="ja-JP" altLang="en-US" sz="1200" dirty="0"/>
              <a:t>　</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a:t>
            </a:r>
            <a:endParaRPr lang="en-US" altLang="ja-JP" sz="1200" dirty="0"/>
          </a:p>
        </p:txBody>
      </p:sp>
      <p:graphicFrame>
        <p:nvGraphicFramePr>
          <p:cNvPr id="5" name="表 4"/>
          <p:cNvGraphicFramePr>
            <a:graphicFrameLocks noGrp="1"/>
          </p:cNvGraphicFramePr>
          <p:nvPr>
            <p:extLst/>
          </p:nvPr>
        </p:nvGraphicFramePr>
        <p:xfrm>
          <a:off x="1415527" y="710104"/>
          <a:ext cx="9361041" cy="5917251"/>
        </p:xfrm>
        <a:graphic>
          <a:graphicData uri="http://schemas.openxmlformats.org/drawingml/2006/table">
            <a:tbl>
              <a:tblPr firstRow="1" bandRow="1">
                <a:tableStyleId>{5C22544A-7EE6-4342-B048-85BDC9FD1C3A}</a:tableStyleId>
              </a:tblPr>
              <a:tblGrid>
                <a:gridCol w="731331">
                  <a:extLst>
                    <a:ext uri="{9D8B030D-6E8A-4147-A177-3AD203B41FA5}">
                      <a16:colId xmlns:a16="http://schemas.microsoft.com/office/drawing/2014/main" val="20000"/>
                    </a:ext>
                  </a:extLst>
                </a:gridCol>
                <a:gridCol w="900410">
                  <a:extLst>
                    <a:ext uri="{9D8B030D-6E8A-4147-A177-3AD203B41FA5}">
                      <a16:colId xmlns:a16="http://schemas.microsoft.com/office/drawing/2014/main" val="20001"/>
                    </a:ext>
                  </a:extLst>
                </a:gridCol>
                <a:gridCol w="3624843">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285133">
                <a:tc>
                  <a:txBody>
                    <a:bodyPr/>
                    <a:lstStyle/>
                    <a:p>
                      <a:pPr>
                        <a:lnSpc>
                          <a:spcPts val="1300"/>
                        </a:lnSpc>
                      </a:pP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00"/>
                        </a:lnSpc>
                      </a:pPr>
                      <a:r>
                        <a:rPr kumimoji="1" lang="ja-JP" altLang="en-US" sz="1200" b="0" u="none" dirty="0" smtClean="0">
                          <a:solidFill>
                            <a:schemeClr val="tx1"/>
                          </a:solidFill>
                          <a:latin typeface="+mn-ea"/>
                          <a:ea typeface="+mn-ea"/>
                        </a:rPr>
                        <a:t>事項</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00"/>
                        </a:lnSpc>
                      </a:pPr>
                      <a:r>
                        <a:rPr kumimoji="1" lang="ja-JP" altLang="en-US" sz="1200" b="0" u="none" dirty="0" smtClean="0">
                          <a:solidFill>
                            <a:schemeClr val="tx1"/>
                          </a:solidFill>
                          <a:latin typeface="+mn-ea"/>
                          <a:ea typeface="+mn-ea"/>
                        </a:rPr>
                        <a:t>課題</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00"/>
                        </a:lnSpc>
                      </a:pPr>
                      <a:r>
                        <a:rPr kumimoji="1" lang="ja-JP" altLang="en-US" sz="1200" b="0" u="none" dirty="0" smtClean="0">
                          <a:solidFill>
                            <a:schemeClr val="tx1"/>
                          </a:solidFill>
                          <a:latin typeface="+mn-ea"/>
                          <a:ea typeface="+mn-ea"/>
                        </a:rPr>
                        <a:t>取組み</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83097">
                <a:tc>
                  <a:txBody>
                    <a:bodyPr/>
                    <a:lstStyle/>
                    <a:p>
                      <a:pPr>
                        <a:lnSpc>
                          <a:spcPts val="1300"/>
                        </a:lnSpc>
                      </a:pPr>
                      <a:r>
                        <a:rPr kumimoji="1" lang="ja-JP" altLang="en-US" sz="1200" b="0" u="none" dirty="0" smtClean="0">
                          <a:solidFill>
                            <a:schemeClr val="tx1"/>
                          </a:solidFill>
                          <a:latin typeface="+mn-ea"/>
                          <a:ea typeface="+mn-ea"/>
                        </a:rPr>
                        <a:t>土地利用</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2563" indent="-182563">
                        <a:lnSpc>
                          <a:spcPts val="1300"/>
                        </a:lnSpc>
                      </a:pPr>
                      <a:r>
                        <a:rPr kumimoji="1" lang="ja-JP" altLang="en-US" sz="1200" b="0" u="none" dirty="0" smtClean="0">
                          <a:solidFill>
                            <a:schemeClr val="tx1"/>
                          </a:solidFill>
                          <a:latin typeface="ＭＳ Ｐ明朝" pitchFamily="18" charset="-128"/>
                          <a:ea typeface="ＭＳ Ｐ明朝" pitchFamily="18" charset="-128"/>
                        </a:rPr>
                        <a:t>○一体的な魅力あるまちづくり</a:t>
                      </a:r>
                      <a:endParaRPr kumimoji="1" lang="en-US" altLang="ja-JP" sz="1200" b="0" u="none" dirty="0" smtClean="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indent="-82550">
                        <a:lnSpc>
                          <a:spcPts val="1300"/>
                        </a:lnSpc>
                        <a:buFont typeface="Arial" pitchFamily="34" charset="0"/>
                        <a:buNone/>
                      </a:pPr>
                      <a:r>
                        <a:rPr kumimoji="1" lang="ja-JP" altLang="en-US" sz="1200" b="0" u="none" dirty="0" smtClean="0">
                          <a:solidFill>
                            <a:schemeClr val="tx1"/>
                          </a:solidFill>
                          <a:latin typeface="ＭＳ Ｐ明朝" pitchFamily="18" charset="-128"/>
                          <a:ea typeface="ＭＳ Ｐ明朝" pitchFamily="18" charset="-128"/>
                        </a:rPr>
                        <a:t>・これまでの開発では十分な連携が図られていなかった。</a:t>
                      </a:r>
                      <a:endParaRPr kumimoji="1" lang="en-US" altLang="ja-JP" sz="1200" b="0" u="none" dirty="0" smtClean="0">
                        <a:solidFill>
                          <a:schemeClr val="tx1"/>
                        </a:solidFill>
                        <a:latin typeface="ＭＳ Ｐ明朝" pitchFamily="18" charset="-128"/>
                        <a:ea typeface="ＭＳ Ｐ明朝" pitchFamily="18" charset="-128"/>
                      </a:endParaRPr>
                    </a:p>
                    <a:p>
                      <a:pPr marL="82550" indent="-82550">
                        <a:lnSpc>
                          <a:spcPts val="1300"/>
                        </a:lnSpc>
                        <a:buFont typeface="Arial" pitchFamily="34" charset="0"/>
                        <a:buNone/>
                      </a:pPr>
                      <a:r>
                        <a:rPr kumimoji="1" lang="ja-JP" altLang="en-US" sz="1200" b="0" u="none" dirty="0" smtClean="0">
                          <a:solidFill>
                            <a:schemeClr val="tx1"/>
                          </a:solidFill>
                          <a:latin typeface="ＭＳ Ｐ明朝" pitchFamily="18" charset="-128"/>
                          <a:ea typeface="ＭＳ Ｐ明朝" pitchFamily="18" charset="-128"/>
                        </a:rPr>
                        <a:t>・大阪・関西の成長をけん引するうめきた等のまちづくりを契機に、大阪駅を中心とした一体的なまちづくりが望まれる。</a:t>
                      </a:r>
                    </a:p>
                    <a:p>
                      <a:pPr marL="82550" marR="0" indent="-8255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dirty="0" smtClean="0">
                          <a:solidFill>
                            <a:schemeClr val="tx1"/>
                          </a:solidFill>
                          <a:latin typeface="ＭＳ Ｐ明朝" pitchFamily="18" charset="-128"/>
                          <a:ea typeface="ＭＳ Ｐ明朝" pitchFamily="18" charset="-128"/>
                        </a:rPr>
                        <a:t>・歩道などの公共空間の地域の特性に応じた個性的、魅力的な活用（オープンカフェ等）が十分でなく</a:t>
                      </a:r>
                      <a:r>
                        <a:rPr kumimoji="1" lang="ja-JP" altLang="en-US" sz="1200" b="1" u="none" strike="noStrike" dirty="0" smtClean="0">
                          <a:solidFill>
                            <a:schemeClr val="tx1"/>
                          </a:solidFill>
                          <a:latin typeface="ＭＳ Ｐ明朝" pitchFamily="18" charset="-128"/>
                          <a:ea typeface="ＭＳ Ｐ明朝" pitchFamily="18" charset="-128"/>
                        </a:rPr>
                        <a:t>、</a:t>
                      </a:r>
                      <a:r>
                        <a:rPr kumimoji="1" lang="ja-JP" altLang="en-US" sz="1200" b="0" u="none" dirty="0" smtClean="0">
                          <a:solidFill>
                            <a:schemeClr val="tx1"/>
                          </a:solidFill>
                          <a:latin typeface="ＭＳ Ｐ明朝" pitchFamily="18" charset="-128"/>
                          <a:ea typeface="ＭＳ Ｐ明朝" pitchFamily="18" charset="-128"/>
                        </a:rPr>
                        <a:t>民間主</a:t>
                      </a:r>
                      <a:r>
                        <a:rPr kumimoji="1" lang="ja-JP" altLang="en-US" sz="1200" b="0" u="none" strike="noStrike" dirty="0" smtClean="0">
                          <a:solidFill>
                            <a:schemeClr val="tx1"/>
                          </a:solidFill>
                          <a:latin typeface="ＭＳ Ｐ明朝" pitchFamily="18" charset="-128"/>
                          <a:ea typeface="ＭＳ Ｐ明朝" pitchFamily="18" charset="-128"/>
                        </a:rPr>
                        <a:t>体</a:t>
                      </a:r>
                      <a:r>
                        <a:rPr kumimoji="1" lang="ja-JP" altLang="en-US" sz="1200" b="0" u="none" dirty="0" smtClean="0">
                          <a:solidFill>
                            <a:schemeClr val="tx1"/>
                          </a:solidFill>
                          <a:latin typeface="ＭＳ Ｐ明朝" pitchFamily="18" charset="-128"/>
                          <a:ea typeface="ＭＳ Ｐ明朝" pitchFamily="18" charset="-128"/>
                        </a:rPr>
                        <a:t>のまちの運営が望まれている。</a:t>
                      </a:r>
                    </a:p>
                    <a:p>
                      <a:pPr marL="177800" marR="0" indent="-177800" algn="l" defTabSz="957700" rtl="0" eaLnBrk="1" fontAlgn="auto" latinLnBrk="0" hangingPunct="1">
                        <a:lnSpc>
                          <a:spcPts val="1300"/>
                        </a:lnSpc>
                        <a:spcBef>
                          <a:spcPts val="0"/>
                        </a:spcBef>
                        <a:spcAft>
                          <a:spcPts val="0"/>
                        </a:spcAft>
                        <a:buClrTx/>
                        <a:buSzTx/>
                        <a:buFont typeface="Arial" pitchFamily="34" charset="0"/>
                        <a:buNone/>
                        <a:tabLst/>
                        <a:defRPr/>
                      </a:pPr>
                      <a:endParaRPr kumimoji="1" lang="ja-JP" altLang="en-US" sz="1200" b="0" u="none" dirty="0" smtClean="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300"/>
                        </a:lnSpc>
                        <a:buFont typeface="Arial" pitchFamily="34" charset="0"/>
                        <a:buNone/>
                      </a:pPr>
                      <a:r>
                        <a:rPr kumimoji="1" lang="ja-JP" altLang="en-US" sz="1200" b="0" u="none" dirty="0" smtClean="0">
                          <a:solidFill>
                            <a:schemeClr val="tx1"/>
                          </a:solidFill>
                          <a:latin typeface="+mn-ea"/>
                          <a:ea typeface="+mn-ea"/>
                        </a:rPr>
                        <a:t>①うめきたのまちづくり</a:t>
                      </a:r>
                      <a:endParaRPr kumimoji="1" lang="en-US" altLang="ja-JP" sz="1200" b="0" u="none" dirty="0" smtClean="0">
                        <a:solidFill>
                          <a:schemeClr val="tx1"/>
                        </a:solidFill>
                        <a:latin typeface="+mn-ea"/>
                        <a:ea typeface="+mn-ea"/>
                      </a:endParaRPr>
                    </a:p>
                    <a:p>
                      <a:pPr marL="177800" indent="-177800" algn="l" defTabSz="957700" rtl="0" eaLnBrk="1" latinLnBrk="0" hangingPunct="1">
                        <a:lnSpc>
                          <a:spcPts val="1300"/>
                        </a:lnSpc>
                        <a:buFont typeface="Arial" pitchFamily="34" charset="0"/>
                        <a:buNone/>
                      </a:pPr>
                      <a:r>
                        <a:rPr kumimoji="1" lang="ja-JP" altLang="en-US" sz="1200" b="0" u="none" kern="1200" dirty="0" smtClean="0">
                          <a:solidFill>
                            <a:schemeClr val="tx1"/>
                          </a:solidFill>
                          <a:latin typeface="ＭＳ Ｐ明朝" pitchFamily="18" charset="-128"/>
                          <a:ea typeface="ＭＳ Ｐ明朝" pitchFamily="18" charset="-128"/>
                          <a:cs typeface="+mn-cs"/>
                        </a:rPr>
                        <a:t>　・うめきた</a:t>
                      </a:r>
                      <a:r>
                        <a:rPr kumimoji="1" lang="en-US" altLang="ja-JP" sz="1200" b="0" u="none" kern="1200" dirty="0" smtClean="0">
                          <a:solidFill>
                            <a:schemeClr val="tx1"/>
                          </a:solidFill>
                          <a:latin typeface="ＭＳ Ｐ明朝" pitchFamily="18" charset="-128"/>
                          <a:ea typeface="ＭＳ Ｐ明朝" pitchFamily="18" charset="-128"/>
                          <a:cs typeface="+mn-cs"/>
                        </a:rPr>
                        <a:t>2</a:t>
                      </a:r>
                      <a:r>
                        <a:rPr kumimoji="1" lang="ja-JP" altLang="en-US" sz="1200" b="0" u="none" kern="1200" dirty="0" smtClean="0">
                          <a:solidFill>
                            <a:schemeClr val="tx1"/>
                          </a:solidFill>
                          <a:latin typeface="ＭＳ Ｐ明朝" pitchFamily="18" charset="-128"/>
                          <a:ea typeface="ＭＳ Ｐ明朝" pitchFamily="18" charset="-128"/>
                          <a:cs typeface="+mn-cs"/>
                        </a:rPr>
                        <a:t>期区域は、「みどりとイノベーションの融合拠点」として、世界から人が集まる一体的で魅力あるまちへ。（</a:t>
                      </a:r>
                      <a:r>
                        <a:rPr kumimoji="1" lang="en-US" altLang="ja-JP" sz="1200" b="0" u="none" kern="1200" dirty="0" smtClean="0">
                          <a:solidFill>
                            <a:schemeClr val="tx1"/>
                          </a:solidFill>
                          <a:latin typeface="ＭＳ Ｐ明朝" pitchFamily="18" charset="-128"/>
                          <a:ea typeface="ＭＳ Ｐ明朝" pitchFamily="18" charset="-128"/>
                          <a:cs typeface="+mn-cs"/>
                        </a:rPr>
                        <a:t>2015</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3</a:t>
                      </a:r>
                      <a:r>
                        <a:rPr kumimoji="1" lang="ja-JP" altLang="en-US" sz="1200" b="0" u="none" kern="1200" dirty="0" smtClean="0">
                          <a:solidFill>
                            <a:schemeClr val="tx1"/>
                          </a:solidFill>
                          <a:latin typeface="ＭＳ Ｐ明朝" pitchFamily="18" charset="-128"/>
                          <a:ea typeface="ＭＳ Ｐ明朝" pitchFamily="18" charset="-128"/>
                          <a:cs typeface="+mn-cs"/>
                        </a:rPr>
                        <a:t>月まちづくりの方針決定、</a:t>
                      </a:r>
                      <a:r>
                        <a:rPr kumimoji="1" lang="en-US" altLang="ja-JP" sz="1200" b="0" u="none" kern="1200" dirty="0" smtClean="0">
                          <a:solidFill>
                            <a:schemeClr val="tx1"/>
                          </a:solidFill>
                          <a:latin typeface="ＭＳ Ｐ明朝" pitchFamily="18" charset="-128"/>
                          <a:ea typeface="ＭＳ Ｐ明朝" pitchFamily="18" charset="-128"/>
                          <a:cs typeface="+mn-cs"/>
                        </a:rPr>
                        <a:t>2017</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1</a:t>
                      </a:r>
                      <a:r>
                        <a:rPr kumimoji="1" lang="ja-JP" altLang="en-US" sz="1200" b="0" u="none" kern="1200" dirty="0" smtClean="0">
                          <a:solidFill>
                            <a:schemeClr val="tx1"/>
                          </a:solidFill>
                          <a:latin typeface="ＭＳ Ｐ明朝" pitchFamily="18" charset="-128"/>
                          <a:ea typeface="ＭＳ Ｐ明朝" pitchFamily="18" charset="-128"/>
                          <a:cs typeface="+mn-cs"/>
                        </a:rPr>
                        <a:t>月地区計画等の都市計画決定、</a:t>
                      </a:r>
                      <a:r>
                        <a:rPr kumimoji="1" lang="en-US" altLang="ja-JP" sz="1200" b="0" u="none" kern="1200" dirty="0" smtClean="0">
                          <a:solidFill>
                            <a:schemeClr val="tx1"/>
                          </a:solidFill>
                          <a:latin typeface="ＭＳ Ｐ明朝" pitchFamily="18" charset="-128"/>
                          <a:ea typeface="ＭＳ Ｐ明朝" pitchFamily="18" charset="-128"/>
                          <a:cs typeface="+mn-cs"/>
                        </a:rPr>
                        <a:t>2017</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12</a:t>
                      </a:r>
                      <a:r>
                        <a:rPr kumimoji="1" lang="ja-JP" altLang="en-US" sz="1200" b="0" u="none" kern="1200" dirty="0" smtClean="0">
                          <a:solidFill>
                            <a:schemeClr val="tx1"/>
                          </a:solidFill>
                          <a:latin typeface="ＭＳ Ｐ明朝" pitchFamily="18" charset="-128"/>
                          <a:ea typeface="ＭＳ Ｐ明朝" pitchFamily="18" charset="-128"/>
                          <a:cs typeface="+mn-cs"/>
                        </a:rPr>
                        <a:t>月開発事業者募集、</a:t>
                      </a:r>
                      <a:r>
                        <a:rPr kumimoji="1" lang="en-US" altLang="ja-JP" sz="1200" b="0" u="none" kern="1200" dirty="0" smtClean="0">
                          <a:solidFill>
                            <a:schemeClr val="tx1"/>
                          </a:solidFill>
                          <a:latin typeface="ＭＳ Ｐ明朝" pitchFamily="18" charset="-128"/>
                          <a:ea typeface="ＭＳ Ｐ明朝" pitchFamily="18" charset="-128"/>
                          <a:cs typeface="+mn-cs"/>
                        </a:rPr>
                        <a:t>2018</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7</a:t>
                      </a:r>
                      <a:r>
                        <a:rPr kumimoji="1" lang="ja-JP" altLang="en-US" sz="1200" b="0" u="none" kern="1200" dirty="0" smtClean="0">
                          <a:solidFill>
                            <a:schemeClr val="tx1"/>
                          </a:solidFill>
                          <a:latin typeface="ＭＳ Ｐ明朝" pitchFamily="18" charset="-128"/>
                          <a:ea typeface="ＭＳ Ｐ明朝" pitchFamily="18" charset="-128"/>
                          <a:cs typeface="+mn-cs"/>
                        </a:rPr>
                        <a:t>月開発事業者決定）</a:t>
                      </a:r>
                      <a:endParaRPr kumimoji="1" lang="en-US" altLang="ja-JP" sz="1200" b="0" u="none" kern="1200" dirty="0" smtClean="0">
                        <a:solidFill>
                          <a:schemeClr val="tx1"/>
                        </a:solidFill>
                        <a:latin typeface="ＭＳ Ｐ明朝" pitchFamily="18" charset="-128"/>
                        <a:ea typeface="ＭＳ Ｐ明朝" pitchFamily="18" charset="-128"/>
                        <a:cs typeface="+mn-cs"/>
                      </a:endParaRPr>
                    </a:p>
                    <a:p>
                      <a:pPr>
                        <a:lnSpc>
                          <a:spcPts val="1300"/>
                        </a:lnSpc>
                        <a:buFont typeface="Arial" pitchFamily="34" charset="0"/>
                        <a:buNone/>
                      </a:pPr>
                      <a:r>
                        <a:rPr kumimoji="1" lang="ja-JP" altLang="en-US" sz="1200" b="0" u="none" dirty="0" smtClean="0">
                          <a:solidFill>
                            <a:schemeClr val="tx1"/>
                          </a:solidFill>
                          <a:latin typeface="+mn-ea"/>
                          <a:ea typeface="+mn-ea"/>
                        </a:rPr>
                        <a:t>②エリアマネジメント</a:t>
                      </a:r>
                      <a:endParaRPr kumimoji="1" lang="en-US" altLang="ja-JP" sz="1200" b="0" u="none" dirty="0" smtClean="0">
                        <a:solidFill>
                          <a:schemeClr val="tx1"/>
                        </a:solidFill>
                        <a:latin typeface="+mn-ea"/>
                        <a:ea typeface="+mn-ea"/>
                      </a:endParaRPr>
                    </a:p>
                    <a:p>
                      <a:pPr marL="177800" indent="-177800" algn="l" defTabSz="957700" rtl="0" eaLnBrk="1" latinLnBrk="0" hangingPunct="1">
                        <a:lnSpc>
                          <a:spcPts val="1300"/>
                        </a:lnSpc>
                        <a:buFont typeface="Arial" pitchFamily="34" charset="0"/>
                        <a:buNone/>
                      </a:pPr>
                      <a:r>
                        <a:rPr kumimoji="1" lang="ja-JP" altLang="en-US" sz="1200" b="0" u="none" kern="1200" dirty="0" smtClean="0">
                          <a:solidFill>
                            <a:schemeClr val="tx1"/>
                          </a:solidFill>
                          <a:latin typeface="ＭＳ Ｐ明朝" pitchFamily="18" charset="-128"/>
                          <a:ea typeface="ＭＳ Ｐ明朝" pitchFamily="18" charset="-128"/>
                          <a:cs typeface="+mn-cs"/>
                        </a:rPr>
                        <a:t>　・グランフロント大阪に「大阪版ＢＩＤ制度」（</a:t>
                      </a:r>
                      <a:r>
                        <a:rPr kumimoji="1" lang="en-US" altLang="ja-JP" sz="1200" b="0" u="none" kern="1200" dirty="0" smtClean="0">
                          <a:solidFill>
                            <a:schemeClr val="tx1"/>
                          </a:solidFill>
                          <a:latin typeface="ＭＳ Ｐ明朝" pitchFamily="18" charset="-128"/>
                          <a:ea typeface="ＭＳ Ｐ明朝" pitchFamily="18" charset="-128"/>
                          <a:cs typeface="+mn-cs"/>
                        </a:rPr>
                        <a:t>2014</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4</a:t>
                      </a:r>
                      <a:r>
                        <a:rPr kumimoji="1" lang="ja-JP" altLang="en-US" sz="1200" b="0" u="none" kern="1200" dirty="0" smtClean="0">
                          <a:solidFill>
                            <a:schemeClr val="tx1"/>
                          </a:solidFill>
                          <a:latin typeface="ＭＳ Ｐ明朝" pitchFamily="18" charset="-128"/>
                          <a:ea typeface="ＭＳ Ｐ明朝" pitchFamily="18" charset="-128"/>
                          <a:cs typeface="+mn-cs"/>
                        </a:rPr>
                        <a:t>月創設済）を適用し、まちの魅力をより一層向上。</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69858">
                <a:tc rowSpan="3">
                  <a:txBody>
                    <a:bodyPr/>
                    <a:lstStyle/>
                    <a:p>
                      <a:pPr>
                        <a:lnSpc>
                          <a:spcPts val="1300"/>
                        </a:lnSpc>
                      </a:pPr>
                      <a:r>
                        <a:rPr kumimoji="1" lang="ja-JP" altLang="en-US" sz="1200" b="0" u="none" dirty="0" smtClean="0">
                          <a:solidFill>
                            <a:schemeClr val="tx1"/>
                          </a:solidFill>
                          <a:latin typeface="+mn-ea"/>
                          <a:ea typeface="+mn-ea"/>
                        </a:rPr>
                        <a:t>交通インフラ</a:t>
                      </a:r>
                      <a:endParaRPr kumimoji="1" lang="ja-JP" altLang="en-US" sz="1200" b="0" u="none" dirty="0">
                        <a:solidFill>
                          <a:schemeClr val="tx1"/>
                        </a:solidFill>
                        <a:latin typeface="+mn-ea"/>
                        <a:ea typeface="+mn-ea"/>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2563" indent="-182563">
                        <a:lnSpc>
                          <a:spcPts val="1300"/>
                        </a:lnSpc>
                      </a:pPr>
                      <a:r>
                        <a:rPr kumimoji="1" lang="ja-JP" altLang="en-US" sz="1200" b="0" u="none" dirty="0" smtClean="0">
                          <a:solidFill>
                            <a:schemeClr val="tx1"/>
                          </a:solidFill>
                          <a:latin typeface="ＭＳ Ｐ明朝" pitchFamily="18" charset="-128"/>
                          <a:ea typeface="ＭＳ Ｐ明朝" pitchFamily="18" charset="-128"/>
                        </a:rPr>
                        <a:t>○関西国際空港等への鉄道アクセス・新大阪へのアクセス強化</a:t>
                      </a:r>
                      <a:endParaRPr kumimoji="1" lang="en-US" altLang="ja-JP" sz="1200" b="0" u="none" dirty="0" smtClean="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marR="0" indent="-8255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dirty="0" smtClean="0">
                          <a:solidFill>
                            <a:schemeClr val="tx1"/>
                          </a:solidFill>
                          <a:latin typeface="ＭＳ Ｐ明朝" pitchFamily="18" charset="-128"/>
                          <a:ea typeface="ＭＳ Ｐ明朝" pitchFamily="18" charset="-128"/>
                        </a:rPr>
                        <a:t>・現在、関西国際空港へは関空特急「はるか」がＪＲ大阪駅に停車できず、関空快速を利用して約</a:t>
                      </a:r>
                      <a:r>
                        <a:rPr kumimoji="1" lang="en-US" altLang="ja-JP" sz="1200" b="0" u="none" dirty="0" smtClean="0">
                          <a:solidFill>
                            <a:schemeClr val="tx1"/>
                          </a:solidFill>
                          <a:latin typeface="ＭＳ Ｐ明朝" pitchFamily="18" charset="-128"/>
                          <a:ea typeface="ＭＳ Ｐ明朝" pitchFamily="18" charset="-128"/>
                        </a:rPr>
                        <a:t>64</a:t>
                      </a:r>
                      <a:r>
                        <a:rPr kumimoji="1" lang="ja-JP" altLang="en-US" sz="1200" b="0" u="none" dirty="0" smtClean="0">
                          <a:solidFill>
                            <a:schemeClr val="tx1"/>
                          </a:solidFill>
                          <a:latin typeface="ＭＳ Ｐ明朝" pitchFamily="18" charset="-128"/>
                          <a:ea typeface="ＭＳ Ｐ明朝" pitchFamily="18" charset="-128"/>
                        </a:rPr>
                        <a:t>分要しており、時間短縮が必要。</a:t>
                      </a:r>
                      <a:endParaRPr kumimoji="1" lang="en-US" altLang="ja-JP" sz="1200" b="0" u="none" dirty="0" smtClean="0">
                        <a:solidFill>
                          <a:schemeClr val="tx1"/>
                        </a:solidFill>
                        <a:latin typeface="ＭＳ Ｐ明朝" pitchFamily="18" charset="-128"/>
                        <a:ea typeface="ＭＳ Ｐ明朝" pitchFamily="18" charset="-128"/>
                      </a:endParaRPr>
                    </a:p>
                    <a:p>
                      <a:pPr marL="0" marR="0" indent="0" algn="r"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dirty="0" smtClean="0">
                          <a:solidFill>
                            <a:schemeClr val="tx1"/>
                          </a:solidFill>
                          <a:latin typeface="ＭＳ Ｐ明朝" pitchFamily="18" charset="-128"/>
                          <a:ea typeface="ＭＳ Ｐ明朝" pitchFamily="18" charset="-128"/>
                        </a:rPr>
                        <a:t>成田空港⇔東京駅 約</a:t>
                      </a:r>
                      <a:r>
                        <a:rPr kumimoji="1" lang="en-US" altLang="ja-JP" sz="1200" b="0" u="none" dirty="0" smtClean="0">
                          <a:solidFill>
                            <a:schemeClr val="tx1"/>
                          </a:solidFill>
                          <a:latin typeface="ＭＳ Ｐ明朝" pitchFamily="18" charset="-128"/>
                          <a:ea typeface="ＭＳ Ｐ明朝" pitchFamily="18" charset="-128"/>
                        </a:rPr>
                        <a:t>47</a:t>
                      </a:r>
                      <a:r>
                        <a:rPr kumimoji="1" lang="ja-JP" altLang="en-US" sz="1200" b="0" u="none" dirty="0" smtClean="0">
                          <a:solidFill>
                            <a:schemeClr val="tx1"/>
                          </a:solidFill>
                          <a:latin typeface="ＭＳ Ｐ明朝" pitchFamily="18" charset="-128"/>
                          <a:ea typeface="ＭＳ Ｐ明朝" pitchFamily="18" charset="-128"/>
                        </a:rPr>
                        <a:t>分（成田空港</a:t>
                      </a:r>
                      <a:r>
                        <a:rPr kumimoji="1" lang="en-US" altLang="ja-JP" sz="1200" b="0" u="none" dirty="0" smtClean="0">
                          <a:solidFill>
                            <a:schemeClr val="tx1"/>
                          </a:solidFill>
                          <a:latin typeface="ＭＳ Ｐ明朝" pitchFamily="18" charset="-128"/>
                          <a:ea typeface="ＭＳ Ｐ明朝" pitchFamily="18" charset="-128"/>
                        </a:rPr>
                        <a:t>HP</a:t>
                      </a:r>
                      <a:r>
                        <a:rPr kumimoji="1" lang="ja-JP" altLang="en-US" sz="1200" b="0" u="none" dirty="0" smtClean="0">
                          <a:solidFill>
                            <a:schemeClr val="tx1"/>
                          </a:solidFill>
                          <a:latin typeface="ＭＳ Ｐ明朝" pitchFamily="18" charset="-128"/>
                          <a:ea typeface="ＭＳ Ｐ明朝" pitchFamily="18" charset="-128"/>
                        </a:rPr>
                        <a:t>より）</a:t>
                      </a:r>
                      <a:endParaRPr kumimoji="1" lang="ja-JP" altLang="en-US" sz="1200" b="0" u="none" dirty="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dirty="0" smtClean="0">
                          <a:solidFill>
                            <a:schemeClr val="tx1"/>
                          </a:solidFill>
                          <a:latin typeface="+mn-ea"/>
                          <a:ea typeface="+mn-ea"/>
                        </a:rPr>
                        <a:t>③関西国際空港等への鉄道所要時間の短縮</a:t>
                      </a:r>
                      <a:endParaRPr kumimoji="1" lang="en-US" altLang="ja-JP" sz="1200" b="0" u="none" dirty="0" smtClean="0">
                        <a:solidFill>
                          <a:schemeClr val="tx1"/>
                        </a:solidFill>
                        <a:latin typeface="+mn-ea"/>
                        <a:ea typeface="+mn-ea"/>
                      </a:endParaRPr>
                    </a:p>
                    <a:p>
                      <a:pPr marL="177800" marR="0" indent="-17780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kern="1200" dirty="0" smtClean="0">
                          <a:solidFill>
                            <a:schemeClr val="tx1"/>
                          </a:solidFill>
                          <a:latin typeface="ＭＳ Ｐ明朝" pitchFamily="18" charset="-128"/>
                          <a:ea typeface="ＭＳ Ｐ明朝" pitchFamily="18" charset="-128"/>
                          <a:cs typeface="+mn-cs"/>
                        </a:rPr>
                        <a:t>　・うめきた</a:t>
                      </a:r>
                      <a:r>
                        <a:rPr kumimoji="1" lang="en-US" altLang="ja-JP" sz="1200" b="0" u="none" kern="1200" dirty="0" smtClean="0">
                          <a:solidFill>
                            <a:schemeClr val="tx1"/>
                          </a:solidFill>
                          <a:latin typeface="ＭＳ Ｐ明朝" pitchFamily="18" charset="-128"/>
                          <a:ea typeface="ＭＳ Ｐ明朝" pitchFamily="18" charset="-128"/>
                          <a:cs typeface="+mn-cs"/>
                        </a:rPr>
                        <a:t>2</a:t>
                      </a:r>
                      <a:r>
                        <a:rPr kumimoji="1" lang="ja-JP" altLang="en-US" sz="1200" b="0" u="none" kern="1200" dirty="0" smtClean="0">
                          <a:solidFill>
                            <a:schemeClr val="tx1"/>
                          </a:solidFill>
                          <a:latin typeface="ＭＳ Ｐ明朝" pitchFamily="18" charset="-128"/>
                          <a:ea typeface="ＭＳ Ｐ明朝" pitchFamily="18" charset="-128"/>
                          <a:cs typeface="+mn-cs"/>
                        </a:rPr>
                        <a:t>期区域におけるＪＲ東海道線支線の地下化・新駅設置（</a:t>
                      </a:r>
                      <a:r>
                        <a:rPr kumimoji="1" lang="en-US" altLang="ja-JP" sz="1200" b="0" u="none" kern="1200" dirty="0" smtClean="0">
                          <a:solidFill>
                            <a:schemeClr val="tx1"/>
                          </a:solidFill>
                          <a:latin typeface="ＭＳ Ｐ明朝" pitchFamily="18" charset="-128"/>
                          <a:ea typeface="ＭＳ Ｐ明朝" pitchFamily="18" charset="-128"/>
                          <a:cs typeface="+mn-cs"/>
                        </a:rPr>
                        <a:t>2015</a:t>
                      </a:r>
                      <a:r>
                        <a:rPr kumimoji="1" lang="ja-JP" altLang="en-US" sz="1200" b="0" u="none" kern="1200" dirty="0" smtClean="0">
                          <a:solidFill>
                            <a:schemeClr val="tx1"/>
                          </a:solidFill>
                          <a:latin typeface="ＭＳ Ｐ明朝" pitchFamily="18" charset="-128"/>
                          <a:ea typeface="ＭＳ Ｐ明朝" pitchFamily="18" charset="-128"/>
                          <a:cs typeface="+mn-cs"/>
                        </a:rPr>
                        <a:t>年</a:t>
                      </a:r>
                      <a:r>
                        <a:rPr kumimoji="1" lang="en-US" altLang="ja-JP" sz="1200" b="0" u="none" kern="1200" dirty="0" smtClean="0">
                          <a:solidFill>
                            <a:schemeClr val="tx1"/>
                          </a:solidFill>
                          <a:latin typeface="ＭＳ Ｐ明朝" pitchFamily="18" charset="-128"/>
                          <a:ea typeface="ＭＳ Ｐ明朝" pitchFamily="18" charset="-128"/>
                          <a:cs typeface="+mn-cs"/>
                        </a:rPr>
                        <a:t>11</a:t>
                      </a:r>
                      <a:r>
                        <a:rPr kumimoji="1" lang="ja-JP" altLang="en-US" sz="1200" b="0" u="none" kern="1200" dirty="0" smtClean="0">
                          <a:solidFill>
                            <a:schemeClr val="tx1"/>
                          </a:solidFill>
                          <a:latin typeface="ＭＳ Ｐ明朝" pitchFamily="18" charset="-128"/>
                          <a:ea typeface="ＭＳ Ｐ明朝" pitchFamily="18" charset="-128"/>
                          <a:cs typeface="+mn-cs"/>
                        </a:rPr>
                        <a:t>月工事着手）及びなにわ筋線（</a:t>
                      </a:r>
                      <a:r>
                        <a:rPr kumimoji="1" lang="en-US" altLang="ja-JP" sz="1200" b="0" u="none" kern="1200" dirty="0" smtClean="0">
                          <a:solidFill>
                            <a:schemeClr val="tx1"/>
                          </a:solidFill>
                          <a:latin typeface="ＭＳ Ｐ明朝" pitchFamily="18" charset="-128"/>
                          <a:ea typeface="ＭＳ Ｐ明朝" pitchFamily="18" charset="-128"/>
                          <a:cs typeface="+mn-cs"/>
                        </a:rPr>
                        <a:t>2019</a:t>
                      </a:r>
                      <a:r>
                        <a:rPr kumimoji="1" lang="ja-JP" altLang="en-US" sz="1200" b="0" u="none" kern="1200" dirty="0" smtClean="0">
                          <a:solidFill>
                            <a:schemeClr val="tx1"/>
                          </a:solidFill>
                          <a:latin typeface="ＭＳ Ｐ明朝" pitchFamily="18" charset="-128"/>
                          <a:ea typeface="ＭＳ Ｐ明朝" pitchFamily="18" charset="-128"/>
                          <a:cs typeface="+mn-cs"/>
                        </a:rPr>
                        <a:t>年度工事着手予定）の活用により、新大阪へのアクセス強化、関西国際空港への所要時間を短縮</a:t>
                      </a:r>
                      <a:endParaRPr kumimoji="1" lang="en-US" altLang="ja-JP" sz="1200" b="0" u="none" kern="1200" dirty="0" smtClean="0">
                        <a:solidFill>
                          <a:schemeClr val="tx1"/>
                        </a:solidFill>
                        <a:latin typeface="ＭＳ Ｐ明朝" pitchFamily="18" charset="-128"/>
                        <a:ea typeface="ＭＳ Ｐ明朝" pitchFamily="18" charset="-128"/>
                        <a:cs typeface="+mn-cs"/>
                      </a:endParaRPr>
                    </a:p>
                    <a:p>
                      <a:pPr marL="177800" marR="0" indent="-17780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kern="1200" dirty="0" smtClean="0">
                          <a:solidFill>
                            <a:schemeClr val="tx1"/>
                          </a:solidFill>
                          <a:latin typeface="ＭＳ Ｐ明朝" pitchFamily="18" charset="-128"/>
                          <a:ea typeface="ＭＳ Ｐ明朝" pitchFamily="18" charset="-128"/>
                          <a:cs typeface="+mn-cs"/>
                        </a:rPr>
                        <a:t>　・</a:t>
                      </a:r>
                      <a:r>
                        <a:rPr kumimoji="1" lang="en-US" altLang="ja-JP" sz="1200" b="0" u="none" kern="1200" dirty="0" smtClean="0">
                          <a:solidFill>
                            <a:schemeClr val="tx1"/>
                          </a:solidFill>
                          <a:latin typeface="ＭＳ Ｐ明朝" pitchFamily="18" charset="-128"/>
                          <a:ea typeface="ＭＳ Ｐ明朝" pitchFamily="18" charset="-128"/>
                          <a:cs typeface="+mn-cs"/>
                        </a:rPr>
                        <a:t>2018</a:t>
                      </a:r>
                      <a:r>
                        <a:rPr kumimoji="1" lang="ja-JP" altLang="en-US" sz="1200" b="0" u="none" kern="1200" dirty="0" smtClean="0">
                          <a:solidFill>
                            <a:schemeClr val="tx1"/>
                          </a:solidFill>
                          <a:latin typeface="ＭＳ Ｐ明朝" pitchFamily="18" charset="-128"/>
                          <a:ea typeface="ＭＳ Ｐ明朝" pitchFamily="18" charset="-128"/>
                          <a:cs typeface="+mn-cs"/>
                        </a:rPr>
                        <a:t>年度末全線開業予定のおおさか東線の（仮称）北梅田駅への乗り入れ（</a:t>
                      </a:r>
                      <a:r>
                        <a:rPr kumimoji="1" lang="en-US" altLang="ja-JP" sz="1200" b="0" u="none" kern="1200" dirty="0" smtClean="0">
                          <a:solidFill>
                            <a:schemeClr val="tx1"/>
                          </a:solidFill>
                          <a:latin typeface="ＭＳ Ｐ明朝" pitchFamily="18" charset="-128"/>
                          <a:ea typeface="ＭＳ Ｐ明朝" pitchFamily="18" charset="-128"/>
                          <a:cs typeface="+mn-cs"/>
                        </a:rPr>
                        <a:t>2023</a:t>
                      </a:r>
                      <a:r>
                        <a:rPr kumimoji="1" lang="ja-JP" altLang="en-US" sz="1200" b="0" u="none" kern="1200" dirty="0" smtClean="0">
                          <a:solidFill>
                            <a:schemeClr val="tx1"/>
                          </a:solidFill>
                          <a:latin typeface="ＭＳ Ｐ明朝" pitchFamily="18" charset="-128"/>
                          <a:ea typeface="ＭＳ Ｐ明朝" pitchFamily="18" charset="-128"/>
                          <a:cs typeface="+mn-cs"/>
                        </a:rPr>
                        <a:t>年春予定）により大阪東部等からの鉄道アクセスが改善</a:t>
                      </a:r>
                      <a:endParaRPr kumimoji="1" lang="en-US" altLang="ja-JP" sz="1200" b="0" u="none" kern="1200" dirty="0" smtClean="0">
                        <a:solidFill>
                          <a:schemeClr val="tx1"/>
                        </a:solidFill>
                        <a:latin typeface="ＭＳ Ｐ明朝" pitchFamily="18" charset="-128"/>
                        <a:ea typeface="ＭＳ Ｐ明朝" pitchFamily="18" charset="-128"/>
                        <a:cs typeface="+mn-cs"/>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25256">
                <a:tc vMerge="1">
                  <a:txBody>
                    <a:bodyPr/>
                    <a:lstStyle/>
                    <a:p>
                      <a:endParaRPr kumimoji="1" lang="ja-JP" altLang="en-US"/>
                    </a:p>
                  </a:txBody>
                  <a:tcPr/>
                </a:tc>
                <a:tc>
                  <a:txBody>
                    <a:bodyPr/>
                    <a:lstStyle/>
                    <a:p>
                      <a:pPr marL="182563" indent="-182563">
                        <a:lnSpc>
                          <a:spcPts val="1300"/>
                        </a:lnSpc>
                      </a:pPr>
                      <a:r>
                        <a:rPr kumimoji="1" lang="ja-JP" altLang="en-US" sz="1200" b="0" u="none" dirty="0" smtClean="0">
                          <a:solidFill>
                            <a:schemeClr val="tx1"/>
                          </a:solidFill>
                          <a:latin typeface="ＭＳ Ｐ明朝" pitchFamily="18" charset="-128"/>
                          <a:ea typeface="ＭＳ Ｐ明朝" pitchFamily="18" charset="-128"/>
                        </a:rPr>
                        <a:t>○歩行者ネットワークの充実</a:t>
                      </a:r>
                      <a:endParaRPr kumimoji="1" lang="ja-JP" altLang="en-US" sz="1200" b="0" u="none" dirty="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marR="0" indent="-82550"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kern="1200" dirty="0" smtClean="0">
                          <a:solidFill>
                            <a:schemeClr val="tx1"/>
                          </a:solidFill>
                          <a:latin typeface="ＭＳ Ｐ明朝" pitchFamily="18" charset="-128"/>
                          <a:ea typeface="ＭＳ Ｐ明朝" pitchFamily="18" charset="-128"/>
                          <a:cs typeface="+mn-cs"/>
                        </a:rPr>
                        <a:t>・地下駅、地上駅が混在し、大阪駅北側はデッキ、南側では地下ネットワークが発達しているものの、上下移動が多く、南北間の移動には迂回が必要で経路も分かりにくく、先駆的に建設された大阪駅前地下道などでは老朽化が進んでいる。</a:t>
                      </a:r>
                      <a:endParaRPr kumimoji="1" lang="en-US" altLang="ja-JP" sz="1200" b="0" u="none" kern="1200" dirty="0" smtClean="0">
                        <a:solidFill>
                          <a:schemeClr val="tx1"/>
                        </a:solidFill>
                        <a:latin typeface="ＭＳ Ｐ明朝" pitchFamily="18" charset="-128"/>
                        <a:ea typeface="ＭＳ Ｐ明朝" pitchFamily="18" charset="-128"/>
                        <a:cs typeface="+mn-cs"/>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300"/>
                        </a:lnSpc>
                      </a:pPr>
                      <a:r>
                        <a:rPr kumimoji="1" lang="ja-JP" altLang="en-US" sz="1200" b="0" u="none" dirty="0" smtClean="0">
                          <a:solidFill>
                            <a:schemeClr val="tx1"/>
                          </a:solidFill>
                          <a:latin typeface="+mn-ea"/>
                          <a:ea typeface="+mn-ea"/>
                        </a:rPr>
                        <a:t>④歩行者ネットワークの充実</a:t>
                      </a:r>
                      <a:endParaRPr kumimoji="1" lang="en-US" altLang="ja-JP" sz="1200" b="0" u="none" dirty="0" smtClean="0">
                        <a:solidFill>
                          <a:schemeClr val="tx1"/>
                        </a:solidFill>
                        <a:latin typeface="+mn-ea"/>
                        <a:ea typeface="+mn-ea"/>
                      </a:endParaRPr>
                    </a:p>
                    <a:p>
                      <a:pPr marL="177800" indent="-177800" algn="l" defTabSz="957700" rtl="0" eaLnBrk="1" latinLnBrk="0" hangingPunct="1">
                        <a:lnSpc>
                          <a:spcPts val="1300"/>
                        </a:lnSpc>
                        <a:buFont typeface="Arial" pitchFamily="34" charset="0"/>
                        <a:buNone/>
                      </a:pPr>
                      <a:r>
                        <a:rPr kumimoji="1" lang="ja-JP" altLang="en-US" sz="1200" u="none" kern="1200" dirty="0" smtClean="0">
                          <a:solidFill>
                            <a:schemeClr val="tx1"/>
                          </a:solidFill>
                          <a:latin typeface="ＭＳ Ｐ明朝" pitchFamily="18" charset="-128"/>
                          <a:ea typeface="ＭＳ Ｐ明朝" pitchFamily="18" charset="-128"/>
                          <a:cs typeface="+mn-cs"/>
                        </a:rPr>
                        <a:t>　・大阪駅の北側と南側を結ぶデッキネットワークや駅及び商業施設間移動の円滑化に役立つデッキの整備により、移動を円滑にし、移動時間も短縮（</a:t>
                      </a:r>
                      <a:r>
                        <a:rPr kumimoji="1" lang="en-US" altLang="ja-JP" sz="1200" u="none" kern="1200" dirty="0" smtClean="0">
                          <a:solidFill>
                            <a:schemeClr val="tx1"/>
                          </a:solidFill>
                          <a:latin typeface="ＭＳ Ｐ明朝" pitchFamily="18" charset="-128"/>
                          <a:ea typeface="ＭＳ Ｐ明朝" pitchFamily="18" charset="-128"/>
                          <a:cs typeface="+mn-cs"/>
                        </a:rPr>
                        <a:t>2016</a:t>
                      </a:r>
                      <a:r>
                        <a:rPr kumimoji="1" lang="ja-JP" altLang="en-US" sz="1200" u="none" kern="1200" dirty="0" smtClean="0">
                          <a:solidFill>
                            <a:schemeClr val="tx1"/>
                          </a:solidFill>
                          <a:latin typeface="ＭＳ Ｐ明朝" pitchFamily="18" charset="-128"/>
                          <a:ea typeface="ＭＳ Ｐ明朝" pitchFamily="18" charset="-128"/>
                          <a:cs typeface="+mn-cs"/>
                        </a:rPr>
                        <a:t>年度）。</a:t>
                      </a:r>
                      <a:endParaRPr kumimoji="1" lang="en-US" altLang="ja-JP" sz="1200" u="none" kern="1200" dirty="0" smtClean="0">
                        <a:solidFill>
                          <a:schemeClr val="tx1"/>
                        </a:solidFill>
                        <a:latin typeface="ＭＳ Ｐ明朝" pitchFamily="18" charset="-128"/>
                        <a:ea typeface="ＭＳ Ｐ明朝" pitchFamily="18" charset="-128"/>
                        <a:cs typeface="+mn-cs"/>
                      </a:endParaRPr>
                    </a:p>
                    <a:p>
                      <a:pPr marL="177800" indent="-177800">
                        <a:lnSpc>
                          <a:spcPts val="1300"/>
                        </a:lnSpc>
                        <a:buFont typeface="Arial" pitchFamily="34" charset="0"/>
                        <a:buNone/>
                      </a:pPr>
                      <a:r>
                        <a:rPr kumimoji="1" lang="ja-JP" altLang="en-US" sz="1200" u="none" dirty="0" smtClean="0">
                          <a:solidFill>
                            <a:schemeClr val="tx1"/>
                          </a:solidFill>
                          <a:latin typeface="ＭＳ Ｐ明朝" pitchFamily="18" charset="-128"/>
                          <a:ea typeface="ＭＳ Ｐ明朝" pitchFamily="18" charset="-128"/>
                        </a:rPr>
                        <a:t>　・大阪駅前地下道の拡幅及び案内サインなどの整備により、安全に楽しく歩ける快適な地下空間を創出。（</a:t>
                      </a:r>
                      <a:r>
                        <a:rPr kumimoji="1" lang="en-US" altLang="ja-JP" sz="1200" u="none" dirty="0" smtClean="0">
                          <a:solidFill>
                            <a:schemeClr val="tx1"/>
                          </a:solidFill>
                          <a:latin typeface="ＭＳ Ｐ明朝" pitchFamily="18" charset="-128"/>
                          <a:ea typeface="ＭＳ Ｐ明朝" pitchFamily="18" charset="-128"/>
                        </a:rPr>
                        <a:t>2018</a:t>
                      </a:r>
                      <a:r>
                        <a:rPr kumimoji="1" lang="ja-JP" altLang="en-US" sz="1200" u="none" smtClean="0">
                          <a:solidFill>
                            <a:schemeClr val="tx1"/>
                          </a:solidFill>
                          <a:latin typeface="ＭＳ Ｐ明朝" pitchFamily="18" charset="-128"/>
                          <a:ea typeface="ＭＳ Ｐ明朝" pitchFamily="18" charset="-128"/>
                        </a:rPr>
                        <a:t>年度～）</a:t>
                      </a:r>
                      <a:endParaRPr kumimoji="1" lang="en-US" altLang="ja-JP" sz="1200" u="none" dirty="0" smtClean="0">
                        <a:solidFill>
                          <a:schemeClr val="tx1"/>
                        </a:solidFill>
                        <a:latin typeface="ＭＳ Ｐ明朝" pitchFamily="18" charset="-128"/>
                        <a:ea typeface="ＭＳ Ｐ明朝" pitchFamily="18" charset="-128"/>
                      </a:endParaRPr>
                    </a:p>
                    <a:p>
                      <a:pPr marL="177800" indent="-177800">
                        <a:lnSpc>
                          <a:spcPts val="1300"/>
                        </a:lnSpc>
                        <a:buFont typeface="Arial" pitchFamily="34" charset="0"/>
                        <a:buNone/>
                      </a:pPr>
                      <a:r>
                        <a:rPr kumimoji="1" lang="ja-JP" altLang="en-US" sz="1200" u="none" dirty="0" smtClean="0">
                          <a:solidFill>
                            <a:schemeClr val="tx1"/>
                          </a:solidFill>
                          <a:latin typeface="ＭＳ Ｐ明朝" pitchFamily="18" charset="-128"/>
                          <a:ea typeface="ＭＳ Ｐ明朝" pitchFamily="18" charset="-128"/>
                        </a:rPr>
                        <a:t>　・ヨドバシ梅田と大阪駅、グランフロント大阪とを接続する歩行者デッキの整備（</a:t>
                      </a:r>
                      <a:r>
                        <a:rPr kumimoji="1" lang="en-US" altLang="ja-JP" sz="1200" u="none" dirty="0" smtClean="0">
                          <a:solidFill>
                            <a:schemeClr val="tx1"/>
                          </a:solidFill>
                          <a:latin typeface="ＭＳ Ｐ明朝" pitchFamily="18" charset="-128"/>
                          <a:ea typeface="ＭＳ Ｐ明朝" pitchFamily="18" charset="-128"/>
                        </a:rPr>
                        <a:t>2017</a:t>
                      </a:r>
                      <a:r>
                        <a:rPr kumimoji="1" lang="ja-JP" altLang="en-US" sz="1200" u="none" dirty="0" smtClean="0">
                          <a:solidFill>
                            <a:schemeClr val="tx1"/>
                          </a:solidFill>
                          <a:latin typeface="ＭＳ Ｐ明朝" pitchFamily="18" charset="-128"/>
                          <a:ea typeface="ＭＳ Ｐ明朝" pitchFamily="18" charset="-128"/>
                        </a:rPr>
                        <a:t>年</a:t>
                      </a:r>
                      <a:r>
                        <a:rPr kumimoji="1" lang="en-US" altLang="ja-JP" sz="1200" u="none" dirty="0" smtClean="0">
                          <a:solidFill>
                            <a:schemeClr val="tx1"/>
                          </a:solidFill>
                          <a:latin typeface="ＭＳ Ｐ明朝" pitchFamily="18" charset="-128"/>
                          <a:ea typeface="ＭＳ Ｐ明朝" pitchFamily="18" charset="-128"/>
                        </a:rPr>
                        <a:t>6</a:t>
                      </a:r>
                      <a:r>
                        <a:rPr kumimoji="1" lang="ja-JP" altLang="en-US" sz="1200" u="none" dirty="0" smtClean="0">
                          <a:solidFill>
                            <a:schemeClr val="tx1"/>
                          </a:solidFill>
                          <a:latin typeface="ＭＳ Ｐ明朝" pitchFamily="18" charset="-128"/>
                          <a:ea typeface="ＭＳ Ｐ明朝" pitchFamily="18" charset="-128"/>
                        </a:rPr>
                        <a:t>月、</a:t>
                      </a:r>
                      <a:r>
                        <a:rPr kumimoji="1" lang="en-US" altLang="ja-JP" sz="1200" u="none" dirty="0" smtClean="0">
                          <a:solidFill>
                            <a:schemeClr val="tx1"/>
                          </a:solidFill>
                          <a:latin typeface="ＭＳ Ｐ明朝" pitchFamily="18" charset="-128"/>
                          <a:ea typeface="ＭＳ Ｐ明朝" pitchFamily="18" charset="-128"/>
                        </a:rPr>
                        <a:t>10</a:t>
                      </a:r>
                      <a:r>
                        <a:rPr kumimoji="1" lang="ja-JP" altLang="en-US" sz="1200" u="none" dirty="0" smtClean="0">
                          <a:solidFill>
                            <a:schemeClr val="tx1"/>
                          </a:solidFill>
                          <a:latin typeface="ＭＳ Ｐ明朝" pitchFamily="18" charset="-128"/>
                          <a:ea typeface="ＭＳ Ｐ明朝" pitchFamily="18" charset="-128"/>
                        </a:rPr>
                        <a:t>月完成）により、歩行者の回遊性を向上。</a:t>
                      </a:r>
                      <a:endParaRPr kumimoji="1" lang="ja-JP" altLang="en-US" sz="1200" b="0" u="none" dirty="0" smtClean="0">
                        <a:solidFill>
                          <a:schemeClr val="tx1"/>
                        </a:solidFill>
                        <a:latin typeface="ＭＳ Ｐ明朝" pitchFamily="18" charset="-128"/>
                        <a:ea typeface="ＭＳ Ｐ明朝" pitchFamily="18" charset="-128"/>
                      </a:endParaRPr>
                    </a:p>
                    <a:p>
                      <a:pPr>
                        <a:lnSpc>
                          <a:spcPts val="1300"/>
                        </a:lnSpc>
                      </a:pPr>
                      <a:endParaRPr kumimoji="1" lang="en-US" altLang="ja-JP" sz="1200" b="0" u="none" dirty="0" smtClean="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00098">
                <a:tc vMerge="1">
                  <a:txBody>
                    <a:bodyPr/>
                    <a:lstStyle/>
                    <a:p>
                      <a:endParaRPr kumimoji="1" lang="ja-JP" altLang="en-US" sz="1200" b="0" dirty="0">
                        <a:solidFill>
                          <a:schemeClr val="tx1"/>
                        </a:solidFill>
                        <a:latin typeface="ＭＳ ゴシック" pitchFamily="49" charset="-128"/>
                        <a:ea typeface="ＭＳ ゴシック" pitchFamily="49"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2563" indent="-182563">
                        <a:lnSpc>
                          <a:spcPts val="1300"/>
                        </a:lnSpc>
                      </a:pPr>
                      <a:r>
                        <a:rPr kumimoji="1" lang="ja-JP" altLang="en-US" sz="1200" b="0" u="none" dirty="0" smtClean="0">
                          <a:solidFill>
                            <a:schemeClr val="tx1"/>
                          </a:solidFill>
                          <a:latin typeface="ＭＳ Ｐ明朝" pitchFamily="18" charset="-128"/>
                          <a:ea typeface="ＭＳ Ｐ明朝" pitchFamily="18" charset="-128"/>
                        </a:rPr>
                        <a:t>○駅前広場の充実</a:t>
                      </a:r>
                      <a:endParaRPr kumimoji="1" lang="ja-JP" altLang="en-US" sz="1200" b="0" u="none" dirty="0">
                        <a:solidFill>
                          <a:schemeClr val="tx1"/>
                        </a:solidFill>
                        <a:latin typeface="ＭＳ Ｐ明朝" pitchFamily="18" charset="-128"/>
                        <a:ea typeface="ＭＳ Ｐ明朝" pitchFamily="18"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2550" marR="0" indent="-82550" algn="l" defTabSz="957700" rtl="0" eaLnBrk="1" fontAlgn="auto" latinLnBrk="0" hangingPunct="1">
                        <a:lnSpc>
                          <a:spcPts val="1300"/>
                        </a:lnSpc>
                        <a:spcBef>
                          <a:spcPts val="0"/>
                        </a:spcBef>
                        <a:spcAft>
                          <a:spcPts val="0"/>
                        </a:spcAft>
                        <a:buClrTx/>
                        <a:buSzTx/>
                        <a:buFont typeface="Arial" pitchFamily="34" charset="0"/>
                        <a:buNone/>
                        <a:tabLst/>
                        <a:defRPr/>
                      </a:pPr>
                      <a:r>
                        <a:rPr kumimoji="1" lang="ja-JP" altLang="en-US" sz="1200" b="0" u="none" kern="1200" dirty="0" smtClean="0">
                          <a:solidFill>
                            <a:schemeClr val="tx1"/>
                          </a:solidFill>
                          <a:latin typeface="ＭＳ Ｐ明朝" pitchFamily="18" charset="-128"/>
                          <a:ea typeface="ＭＳ Ｐ明朝" pitchFamily="18" charset="-128"/>
                          <a:cs typeface="+mn-cs"/>
                        </a:rPr>
                        <a:t>・大阪駅前の道路上に、多数のバス乗り場が存在しており、危険、不便な乗降かつ円滑な交通の阻害要因となっている。</a:t>
                      </a:r>
                      <a:endParaRPr kumimoji="1" lang="en-US" altLang="ja-JP" sz="1200" b="0" u="none" kern="1200" dirty="0" smtClean="0">
                        <a:solidFill>
                          <a:schemeClr val="tx1"/>
                        </a:solidFill>
                        <a:latin typeface="ＭＳ Ｐ明朝" pitchFamily="18" charset="-128"/>
                        <a:ea typeface="ＭＳ Ｐ明朝" pitchFamily="18" charset="-128"/>
                        <a:cs typeface="+mn-cs"/>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300"/>
                        </a:lnSpc>
                      </a:pPr>
                      <a:r>
                        <a:rPr kumimoji="1" lang="ja-JP" altLang="en-US" sz="1200" b="0" u="none" dirty="0" smtClean="0">
                          <a:solidFill>
                            <a:schemeClr val="tx1"/>
                          </a:solidFill>
                          <a:latin typeface="+mn-ea"/>
                          <a:ea typeface="+mn-ea"/>
                        </a:rPr>
                        <a:t>⑤大阪駅の南側駅前広場の再編成</a:t>
                      </a:r>
                      <a:endParaRPr kumimoji="1" lang="en-US" altLang="ja-JP" sz="1200" b="0" u="none" dirty="0" smtClean="0">
                        <a:solidFill>
                          <a:schemeClr val="tx1"/>
                        </a:solidFill>
                        <a:latin typeface="+mn-ea"/>
                        <a:ea typeface="+mn-ea"/>
                      </a:endParaRPr>
                    </a:p>
                    <a:p>
                      <a:pPr>
                        <a:lnSpc>
                          <a:spcPts val="1300"/>
                        </a:lnSpc>
                        <a:buFont typeface="Arial" pitchFamily="34" charset="0"/>
                        <a:buNone/>
                      </a:pPr>
                      <a:r>
                        <a:rPr kumimoji="1" lang="ja-JP" altLang="en-US" sz="1200" b="0" i="0" u="none" strike="noStrike" cap="none" normalizeH="0" baseline="0" dirty="0" smtClean="0">
                          <a:ln>
                            <a:noFill/>
                          </a:ln>
                          <a:solidFill>
                            <a:schemeClr val="tx1"/>
                          </a:solidFill>
                          <a:effectLst/>
                          <a:latin typeface="+mn-ea"/>
                          <a:ea typeface="+mn-ea"/>
                          <a:cs typeface="ＭＳ Ｐゴシック" pitchFamily="50" charset="-128"/>
                        </a:rPr>
                        <a:t>　・</a:t>
                      </a:r>
                      <a:r>
                        <a:rPr kumimoji="1" lang="ja-JP" altLang="en-US" sz="1200" u="none" kern="1200" dirty="0" smtClean="0">
                          <a:solidFill>
                            <a:schemeClr val="tx1"/>
                          </a:solidFill>
                          <a:latin typeface="ＭＳ Ｐ明朝" pitchFamily="18" charset="-128"/>
                          <a:ea typeface="ＭＳ Ｐ明朝" pitchFamily="18" charset="-128"/>
                          <a:cs typeface="+mn-cs"/>
                        </a:rPr>
                        <a:t>バス乗り場の駅前広場の移設により、バス乗降を安全かつ便</a:t>
                      </a:r>
                      <a:endParaRPr kumimoji="1" lang="en-US" altLang="ja-JP" sz="1200" u="none" kern="1200" dirty="0" smtClean="0">
                        <a:solidFill>
                          <a:schemeClr val="tx1"/>
                        </a:solidFill>
                        <a:latin typeface="ＭＳ Ｐ明朝" pitchFamily="18" charset="-128"/>
                        <a:ea typeface="ＭＳ Ｐ明朝" pitchFamily="18" charset="-128"/>
                        <a:cs typeface="+mn-cs"/>
                      </a:endParaRPr>
                    </a:p>
                    <a:p>
                      <a:pPr>
                        <a:lnSpc>
                          <a:spcPts val="1300"/>
                        </a:lnSpc>
                        <a:buFont typeface="Arial" pitchFamily="34" charset="0"/>
                        <a:buNone/>
                      </a:pPr>
                      <a:r>
                        <a:rPr kumimoji="1" lang="ja-JP" altLang="en-US" sz="1200" u="none" kern="1200" dirty="0" smtClean="0">
                          <a:solidFill>
                            <a:schemeClr val="tx1"/>
                          </a:solidFill>
                          <a:latin typeface="ＭＳ Ｐ明朝" pitchFamily="18" charset="-128"/>
                          <a:ea typeface="ＭＳ Ｐ明朝" pitchFamily="18" charset="-128"/>
                          <a:cs typeface="+mn-cs"/>
                        </a:rPr>
                        <a:t>　　利にするとともに、大阪駅前線の交通を円滑化。（</a:t>
                      </a:r>
                      <a:r>
                        <a:rPr kumimoji="1" lang="en-US" altLang="ja-JP" sz="1200" u="none" kern="1200" dirty="0" smtClean="0">
                          <a:solidFill>
                            <a:schemeClr val="tx1"/>
                          </a:solidFill>
                          <a:latin typeface="ＭＳ Ｐ明朝" pitchFamily="18" charset="-128"/>
                          <a:ea typeface="ＭＳ Ｐ明朝" pitchFamily="18" charset="-128"/>
                          <a:cs typeface="+mn-cs"/>
                        </a:rPr>
                        <a:t>2016</a:t>
                      </a:r>
                      <a:r>
                        <a:rPr kumimoji="1" lang="ja-JP" altLang="en-US" sz="1200" u="none" kern="1200" dirty="0" smtClean="0">
                          <a:solidFill>
                            <a:schemeClr val="tx1"/>
                          </a:solidFill>
                          <a:latin typeface="ＭＳ Ｐ明朝" pitchFamily="18" charset="-128"/>
                          <a:ea typeface="ＭＳ Ｐ明朝" pitchFamily="18" charset="-128"/>
                          <a:cs typeface="+mn-cs"/>
                        </a:rPr>
                        <a:t>年</a:t>
                      </a:r>
                      <a:r>
                        <a:rPr kumimoji="1" lang="en-US" altLang="ja-JP" sz="1200" u="none" kern="1200" dirty="0" smtClean="0">
                          <a:solidFill>
                            <a:schemeClr val="tx1"/>
                          </a:solidFill>
                          <a:latin typeface="ＭＳ Ｐ明朝" pitchFamily="18" charset="-128"/>
                          <a:ea typeface="ＭＳ Ｐ明朝" pitchFamily="18" charset="-128"/>
                          <a:cs typeface="+mn-cs"/>
                        </a:rPr>
                        <a:t>10</a:t>
                      </a:r>
                    </a:p>
                    <a:p>
                      <a:pPr>
                        <a:lnSpc>
                          <a:spcPts val="1300"/>
                        </a:lnSpc>
                        <a:buFont typeface="Arial" pitchFamily="34" charset="0"/>
                        <a:buNone/>
                      </a:pPr>
                      <a:r>
                        <a:rPr kumimoji="1" lang="ja-JP" altLang="en-US" sz="1200" u="none" kern="1200" dirty="0" smtClean="0">
                          <a:solidFill>
                            <a:schemeClr val="tx1"/>
                          </a:solidFill>
                          <a:latin typeface="ＭＳ Ｐ明朝" pitchFamily="18" charset="-128"/>
                          <a:ea typeface="ＭＳ Ｐ明朝" pitchFamily="18" charset="-128"/>
                          <a:cs typeface="+mn-cs"/>
                        </a:rPr>
                        <a:t>　　月工事完了）</a:t>
                      </a:r>
                      <a:endParaRPr kumimoji="1" lang="en-US" altLang="ja-JP" sz="1200" u="none" kern="1200" dirty="0" smtClean="0">
                        <a:solidFill>
                          <a:schemeClr val="tx1"/>
                        </a:solidFill>
                        <a:latin typeface="ＭＳ Ｐ明朝" pitchFamily="18" charset="-128"/>
                        <a:ea typeface="ＭＳ Ｐ明朝" pitchFamily="18" charset="-128"/>
                        <a:cs typeface="+mn-cs"/>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スライド番号プレースホルダ 6"/>
          <p:cNvSpPr>
            <a:spLocks noGrp="1"/>
          </p:cNvSpPr>
          <p:nvPr>
            <p:ph type="sldNum" sz="quarter" idx="12"/>
          </p:nvPr>
        </p:nvSpPr>
        <p:spPr/>
        <p:txBody>
          <a:bodyPr/>
          <a:lstStyle/>
          <a:p>
            <a:fld id="{37EF5067-3AB7-4642-9103-42CBD40CC6D9}" type="slidenum">
              <a:rPr kumimoji="1" lang="ja-JP" altLang="en-US" smtClean="0"/>
              <a:pPr/>
              <a:t>8</a:t>
            </a:fld>
            <a:endParaRPr kumimoji="1" lang="ja-JP" altLang="en-US" dirty="0"/>
          </a:p>
        </p:txBody>
      </p:sp>
    </p:spTree>
    <p:extLst>
      <p:ext uri="{BB962C8B-B14F-4D97-AF65-F5344CB8AC3E}">
        <p14:creationId xmlns:p14="http://schemas.microsoft.com/office/powerpoint/2010/main" val="1900386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927516"/>
            <a:ext cx="6065541" cy="319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5901631" y="856703"/>
            <a:ext cx="6144683" cy="5668645"/>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＜課題＞</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1962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の</a:t>
            </a:r>
            <a:r>
              <a:rPr kumimoji="1" lang="ja-JP" altLang="en-US" sz="1400" b="0" i="0" u="none" strike="noStrike" kern="1200" cap="none" spc="0" normalizeH="0" baseline="0" noProof="0" dirty="0" err="1">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ちびらきから半世紀以上経過し、緑</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豊か</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で、様々な地域活動</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が</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展開</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されるまちに</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成長。</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・一方</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で、少子高齢化の進展、</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老朽化した公的住宅等の建替えが本格化。</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全国</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に先駆け第</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段階の</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まちづくり</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の</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時期が到来</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＜これまでの取組み＞</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2000</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年前後</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まちび</a:t>
            </a:r>
            <a:r>
              <a:rPr kumimoji="1" lang="ja-JP" altLang="en-US" sz="14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ら</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き</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40</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年）、住民の高齢化、施設等の老朽化等の課題が</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顕在化。</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2001</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千里ニュータウン再生連絡協議会</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まち</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の活力を発展、継承するため</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の「再生指針」を</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策定</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2011</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千里</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中央</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地区の再整備</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事業完了。</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地域住民等と行政が連携し、</a:t>
            </a:r>
            <a:r>
              <a:rPr kumimoji="1" lang="ja-JP" altLang="en-US" sz="14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ま</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ちびらき</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50</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事業実施。</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2014</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「再生指針」に</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基づく取組みの点検、</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評価を実施、公表</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2018</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再生指針</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2018</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」を</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策定。</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10</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年後のイメージ＞</a:t>
            </a:r>
            <a:endParaRPr kumimoji="1" lang="en-US" altLang="ja-JP" sz="1400" b="1"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88900" marR="0" lvl="0" indent="-88900" algn="l" defTabSz="914400" rtl="0" eaLnBrk="1" fontAlgn="auto" latinLnBrk="0" hangingPunct="1">
              <a:lnSpc>
                <a:spcPts val="1800"/>
              </a:lnSpc>
              <a:spcBef>
                <a:spcPts val="0"/>
              </a:spcBef>
              <a:spcAft>
                <a:spcPts val="0"/>
              </a:spcAft>
              <a:buClrTx/>
              <a:buSzTx/>
              <a:buFontTx/>
              <a:buNone/>
              <a:tabLst>
                <a:tab pos="177800" algn="l"/>
              </a:tabLst>
              <a:defRPr/>
            </a:pPr>
            <a:r>
              <a:rPr kumimoji="1" lang="ja-JP" altLang="en-US"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・順次進められている</a:t>
            </a: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老朽化</a:t>
            </a:r>
            <a:r>
              <a:rPr kumimoji="1" lang="ja-JP" altLang="en-US"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した公的住宅</a:t>
            </a: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等の建替え等の再生が概ね完了</a:t>
            </a:r>
            <a:r>
              <a:rPr kumimoji="1" lang="ja-JP" altLang="en-US"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88900" marR="0" lvl="0" indent="-8890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・住民</a:t>
            </a:r>
            <a:r>
              <a:rPr kumimoji="1" lang="ja-JP" altLang="en-US"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、事業者、行政など様々な主体が協働し、まちの活力を発展、継</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承した</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子育て世帯、</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高齢者に優しいまちへと再生</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p:txBody>
      </p:sp>
      <p:sp>
        <p:nvSpPr>
          <p:cNvPr id="31" name="テキスト ボックス 30"/>
          <p:cNvSpPr txBox="1"/>
          <p:nvPr/>
        </p:nvSpPr>
        <p:spPr>
          <a:xfrm>
            <a:off x="239351" y="4116992"/>
            <a:ext cx="5664629" cy="2593018"/>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位　置 </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大阪府吹田市、豊中市</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大阪</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市内中心部から</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およそ１２</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km</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まちび</a:t>
            </a:r>
            <a:r>
              <a:rPr kumimoji="1" lang="ja-JP" altLang="en-US" sz="1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ら</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き</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1962</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ま</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ちびらき</a:t>
            </a: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から</a:t>
            </a:r>
            <a:r>
              <a:rPr lang="en-US" altLang="ja-JP" sz="1400" dirty="0">
                <a:latin typeface="ＭＳ Ｐ明朝" panose="02020600040205080304" pitchFamily="18" charset="-128"/>
                <a:ea typeface="ＭＳ Ｐ明朝" panose="02020600040205080304" pitchFamily="18" charset="-128"/>
                <a:cs typeface="メイリオ" panose="020B0604030504040204" pitchFamily="50" charset="-128"/>
              </a:rPr>
              <a:t>56</a:t>
            </a:r>
            <a:r>
              <a:rPr kumimoji="1" lang="ja-JP" altLang="en-US" sz="1400" b="0" i="0" u="none" strike="noStrike" kern="1200" cap="none" spc="0" normalizeH="0" baseline="0" noProof="0" dirty="0" smtClean="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年経過</a:t>
            </a:r>
            <a:endParaRPr kumimoji="1" lang="en-US" altLang="ja-JP" sz="1400" b="0" i="0" u="none" strike="noStrike" kern="1200" cap="none" spc="0" normalizeH="0" baseline="0" noProof="0" dirty="0">
              <a:ln>
                <a:noFill/>
              </a:ln>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大阪府</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企業局（当時）が開発</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開発面積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約</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1,160ha</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（吹田市</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791ha</a:t>
            </a:r>
            <a:r>
              <a:rPr kumimoji="1" lang="ja-JP" altLang="en-US" sz="1400" b="0" i="0" u="none" strike="noStrike" kern="1200" cap="none" spc="0" normalizeH="0" baseline="0" noProof="0" dirty="0" err="1"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豊中市</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369ha</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居住人口 </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zh-TW"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約</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9.9</a:t>
            </a:r>
            <a:r>
              <a:rPr kumimoji="1" lang="zh-TW"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万人</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10</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月</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ピーク時約</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13</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万人（</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1975</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住 戸 数 </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約</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4.</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７万戸（</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2017</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年）</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うち公的賃貸住宅約</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2.3</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万戸</a:t>
            </a:r>
            <a:endPar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交通</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鉄道</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大阪から千里中央まで</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20</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分</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3</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鉄軌道、</a:t>
            </a:r>
            <a:r>
              <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7</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rPr>
              <a:t>駅</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メイリオ" panose="020B0604030504040204" pitchFamily="50" charset="-128"/>
            </a:endParaRPr>
          </a:p>
        </p:txBody>
      </p:sp>
      <p:sp>
        <p:nvSpPr>
          <p:cNvPr id="12" name="テキスト ボックス 11"/>
          <p:cNvSpPr txBox="1"/>
          <p:nvPr/>
        </p:nvSpPr>
        <p:spPr>
          <a:xfrm>
            <a:off x="226889" y="112834"/>
            <a:ext cx="28167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（参考）千里ニュータウン</a:t>
            </a: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8" name="テキスト ボックス 17"/>
          <p:cNvSpPr txBox="1"/>
          <p:nvPr/>
        </p:nvSpPr>
        <p:spPr>
          <a:xfrm>
            <a:off x="8371" y="619743"/>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概要＞</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80</a:t>
            </a:fld>
            <a:endParaRPr lang="ja-JP" altLang="en-US"/>
          </a:p>
        </p:txBody>
      </p:sp>
    </p:spTree>
    <p:extLst>
      <p:ext uri="{BB962C8B-B14F-4D97-AF65-F5344CB8AC3E}">
        <p14:creationId xmlns:p14="http://schemas.microsoft.com/office/powerpoint/2010/main" val="26381289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457924" y="4316742"/>
            <a:ext cx="11429275" cy="2404734"/>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人口は</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2005</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年まで減少していたが、若者</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世代</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が流入し、この</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10</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a:t>
            </a:r>
            <a:r>
              <a:rPr kumimoji="1" lang="ja-JP" altLang="en-US" sz="1400" b="1"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で増加するなど、まちが活性化。</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今後地域整備の進展（エキスポシティ等）、広域交通網の拡大（北大阪急行の延伸等）によりさらなるポテンシャルの高まりが期待される。</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0" name="テキスト ボックス 9"/>
          <p:cNvSpPr txBox="1"/>
          <p:nvPr/>
        </p:nvSpPr>
        <p:spPr>
          <a:xfrm>
            <a:off x="457925" y="494757"/>
            <a:ext cx="11429275" cy="3523871"/>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＜千里ニュータウンの再生に向けた主な取組み＞</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再生に向けた指針</a:t>
            </a:r>
            <a:r>
              <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年府、地元市などで構成する連絡協議会が、千里ニュータウン再生指針を策定。</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・指針に基づき、再生に向けて、住宅・駅前再整備などの取組みを実施。</a:t>
            </a:r>
            <a:endParaRPr kumimoji="1" lang="en-US" altLang="ja-JP"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4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4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住宅</a:t>
            </a:r>
            <a:r>
              <a:rPr kumimoji="1" lang="en-US" altLang="ja-JP" sz="1400" b="1"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年以降の約</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年間で分譲マンションが全体で約</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7,300</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戸供給。</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そのうち約</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2,800</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戸が公的賃貸住宅の建替事業によって創出された</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活用地で建設。　➡</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子育て世帯の呼び込み</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に寄与。</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 name="テキスト ボックス 11"/>
          <p:cNvSpPr txBox="1"/>
          <p:nvPr/>
        </p:nvSpPr>
        <p:spPr>
          <a:xfrm>
            <a:off x="226889" y="112834"/>
            <a:ext cx="28167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（参考）千里ニュータウン</a:t>
            </a:r>
            <a:endParaRPr kumimoji="1" lang="en-US" altLang="ja-JP"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03" y="5165042"/>
            <a:ext cx="4750301" cy="1556433"/>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04" y="3057037"/>
            <a:ext cx="5942569" cy="823937"/>
          </a:xfrm>
          <a:prstGeom prst="rect">
            <a:avLst/>
          </a:prstGeom>
        </p:spPr>
      </p:pic>
      <p:sp>
        <p:nvSpPr>
          <p:cNvPr id="13" name="テキスト ボックス 12"/>
          <p:cNvSpPr txBox="1"/>
          <p:nvPr/>
        </p:nvSpPr>
        <p:spPr>
          <a:xfrm>
            <a:off x="1775575" y="2716594"/>
            <a:ext cx="3879356" cy="284693"/>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供給された分譲マンションの状況</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以降</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p:txBody>
      </p:sp>
      <p:sp>
        <p:nvSpPr>
          <p:cNvPr id="14" name="テキスト ボックス 13"/>
          <p:cNvSpPr txBox="1"/>
          <p:nvPr/>
        </p:nvSpPr>
        <p:spPr>
          <a:xfrm>
            <a:off x="6572161" y="1330902"/>
            <a:ext cx="3879356" cy="553998"/>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駅前の再整備</a:t>
            </a:r>
            <a:r>
              <a:rPr kumimoji="1" lang="en-US" altLang="ja-JP"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千里中央、千里南地区</a:t>
            </a:r>
            <a:r>
              <a:rPr kumimoji="1" lang="ja-JP" altLang="en-US" sz="1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の再整備</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にも着手</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0860" y="2062692"/>
            <a:ext cx="3280658" cy="1740875"/>
          </a:xfrm>
          <a:prstGeom prst="rect">
            <a:avLst/>
          </a:prstGeom>
        </p:spPr>
      </p:pic>
      <p:sp>
        <p:nvSpPr>
          <p:cNvPr id="16" name="テキスト ボックス 15"/>
          <p:cNvSpPr txBox="1"/>
          <p:nvPr/>
        </p:nvSpPr>
        <p:spPr>
          <a:xfrm>
            <a:off x="7781355" y="1884900"/>
            <a:ext cx="2727325" cy="284693"/>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千里中央駅</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前</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の再整備状況</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7" name="テキスト ボックス 16"/>
          <p:cNvSpPr txBox="1"/>
          <p:nvPr/>
        </p:nvSpPr>
        <p:spPr>
          <a:xfrm>
            <a:off x="7170860" y="3718805"/>
            <a:ext cx="2060218" cy="256096"/>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出典：関西電力</a:t>
            </a:r>
            <a:r>
              <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HP</a:t>
            </a: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プレスリリース</a:t>
            </a:r>
            <a:endPar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8" name="テキスト ボックス 17"/>
          <p:cNvSpPr txBox="1"/>
          <p:nvPr/>
        </p:nvSpPr>
        <p:spPr>
          <a:xfrm>
            <a:off x="8870466" y="3718804"/>
            <a:ext cx="4429931" cy="256096"/>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出典：豊中市</a:t>
            </a:r>
            <a:r>
              <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HP</a:t>
            </a: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千里中央地区再整備事業の実施について</a:t>
            </a:r>
            <a:endPar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0" name="下矢印 19"/>
          <p:cNvSpPr/>
          <p:nvPr/>
        </p:nvSpPr>
        <p:spPr>
          <a:xfrm>
            <a:off x="5860713" y="3976773"/>
            <a:ext cx="927279" cy="4043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2" name="右矢印 21"/>
          <p:cNvSpPr/>
          <p:nvPr/>
        </p:nvSpPr>
        <p:spPr>
          <a:xfrm rot="20779204">
            <a:off x="4187390" y="5310529"/>
            <a:ext cx="618186" cy="257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テキスト ボックス 22"/>
          <p:cNvSpPr txBox="1"/>
          <p:nvPr/>
        </p:nvSpPr>
        <p:spPr>
          <a:xfrm>
            <a:off x="1891189" y="4887114"/>
            <a:ext cx="3879356" cy="284693"/>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千里ニュータウンの人口が増加</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6023" y="5637554"/>
            <a:ext cx="2895815" cy="613232"/>
          </a:xfrm>
          <a:prstGeom prst="rect">
            <a:avLst/>
          </a:prstGeom>
        </p:spPr>
      </p:pic>
      <p:pic>
        <p:nvPicPr>
          <p:cNvPr id="26" name="図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0601" y="5158438"/>
            <a:ext cx="3105422" cy="1415048"/>
          </a:xfrm>
          <a:prstGeom prst="rect">
            <a:avLst/>
          </a:prstGeom>
        </p:spPr>
      </p:pic>
      <p:sp>
        <p:nvSpPr>
          <p:cNvPr id="27" name="テキスト ボックス 26"/>
          <p:cNvSpPr txBox="1"/>
          <p:nvPr/>
        </p:nvSpPr>
        <p:spPr>
          <a:xfrm>
            <a:off x="5860713" y="4873745"/>
            <a:ext cx="3879356" cy="284693"/>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世帯構成では、子育て</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世帯</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が増加</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8" name="正方形/長方形 27"/>
          <p:cNvSpPr/>
          <p:nvPr/>
        </p:nvSpPr>
        <p:spPr>
          <a:xfrm>
            <a:off x="8906023" y="5743977"/>
            <a:ext cx="2895815" cy="199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 name="正方形/長方形 28"/>
          <p:cNvSpPr/>
          <p:nvPr/>
        </p:nvSpPr>
        <p:spPr>
          <a:xfrm>
            <a:off x="6730379" y="6105366"/>
            <a:ext cx="945040" cy="468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正方形/長方形 29"/>
          <p:cNvSpPr/>
          <p:nvPr/>
        </p:nvSpPr>
        <p:spPr>
          <a:xfrm>
            <a:off x="6495870" y="5317421"/>
            <a:ext cx="945040" cy="468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81</a:t>
            </a:fld>
            <a:endParaRPr lang="ja-JP" altLang="en-US"/>
          </a:p>
        </p:txBody>
      </p:sp>
    </p:spTree>
    <p:extLst>
      <p:ext uri="{BB962C8B-B14F-4D97-AF65-F5344CB8AC3E}">
        <p14:creationId xmlns:p14="http://schemas.microsoft.com/office/powerpoint/2010/main" val="41778629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69900"/>
            <a:ext cx="9804400" cy="5805628"/>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lvl="0">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lang="en-US" altLang="ja-JP" sz="1600" b="1" dirty="0">
                <a:solidFill>
                  <a:prstClr val="white"/>
                </a:solidFill>
                <a:latin typeface="ＭＳ ゴシック" pitchFamily="49" charset="-128"/>
                <a:ea typeface="ＭＳ ゴシック" pitchFamily="49" charset="-128"/>
              </a:rPr>
              <a:t> 【</a:t>
            </a:r>
            <a:r>
              <a:rPr lang="ja-JP" altLang="en-US" sz="1600" b="1" dirty="0">
                <a:solidFill>
                  <a:prstClr val="white"/>
                </a:solidFill>
                <a:latin typeface="ＭＳ ゴシック" pitchFamily="49" charset="-128"/>
                <a:ea typeface="ＭＳ ゴシック" pitchFamily="49" charset="-128"/>
              </a:rPr>
              <a:t>総論</a:t>
            </a:r>
            <a:r>
              <a:rPr lang="en-US" altLang="ja-JP" sz="1600" b="1" dirty="0">
                <a:solidFill>
                  <a:prstClr val="white"/>
                </a:solidFill>
                <a:latin typeface="ＭＳ ゴシック" pitchFamily="49" charset="-128"/>
                <a:ea typeface="ＭＳ ゴシック" pitchFamily="49" charset="-128"/>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8" name="テキスト ボックス 7"/>
          <p:cNvSpPr txBox="1"/>
          <p:nvPr/>
        </p:nvSpPr>
        <p:spPr>
          <a:xfrm>
            <a:off x="1271464" y="431322"/>
            <a:ext cx="9649072" cy="6370975"/>
          </a:xfrm>
          <a:prstGeom prst="rect">
            <a:avLst/>
          </a:prstGeom>
          <a:noFill/>
          <a:ln>
            <a:no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50" name="Rectangle 2"/>
          <p:cNvSpPr>
            <a:spLocks noChangeArrowheads="1"/>
          </p:cNvSpPr>
          <p:nvPr/>
        </p:nvSpPr>
        <p:spPr bwMode="auto">
          <a:xfrm>
            <a:off x="1271464" y="469900"/>
            <a:ext cx="9649072" cy="5202757"/>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１．エリア</a:t>
            </a: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の状況</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大阪市内（大阪城、通天閣、ユニバーサル・スタジオ・ジャパン、海遊館、キタ・</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ミナミの</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繁華街、大規模な商業施設など</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）から約</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50km </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圏内に</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あり、京阪神</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のほぼ</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中心地</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で</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集客スポット</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の結合</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ゾーンに位置して</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いる。</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Times New Roman" pitchFamily="18" charset="0"/>
              </a:rPr>
              <a:t>　　　</a:t>
            </a:r>
            <a:r>
              <a:rPr kumimoji="1" lang="ja-JP"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①</a:t>
            </a:r>
            <a:r>
              <a:rPr kumimoji="1" lang="zh-TW"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万博記念公園周辺</a:t>
            </a:r>
            <a:r>
              <a:rPr kumimoji="1" lang="ja-JP"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1970</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年に「</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人類の進歩と調和」をテーマに大阪で開催</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された</a:t>
            </a:r>
            <a:r>
              <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EXPO’70</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の会場跡地で</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あり</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、緑や景観</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文化</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・スポーツ資源等が整備されており、</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2017</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年度には、年間約</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225</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万人が訪れている</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。また、旧エキスポランド跡には、　</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2015</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年に</a:t>
            </a:r>
            <a:r>
              <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EXPOCITY</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が営業を開始し、さらなるにぎわいを呈している。</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endPar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ＭＳ Ｐゴシック"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②健都・</a:t>
            </a:r>
            <a:r>
              <a:rPr kumimoji="1" lang="ja-JP"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国立循環器病研究センター移転を、新たなライフサイエンス分野の拠点形成をはかる好機と捉え、</a:t>
            </a:r>
            <a:r>
              <a:rPr kumimoji="1" lang="en-US" altLang="ja-JP"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2015</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年度</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から</a:t>
            </a:r>
            <a:endParaRPr kumimoji="1" lang="en-US" altLang="ja-JP"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　　　健康</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医療クラスター形成に向けた取組みを関係機関と推進。</a:t>
            </a:r>
            <a:endParaRPr kumimoji="1" lang="en-US" altLang="ja-JP" sz="1400" b="1" i="0" u="none" strike="sng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２</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．エリアの課題</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　</a:t>
            </a: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Times New Roman" pitchFamily="18" charset="0"/>
              </a:rPr>
              <a:t>①</a:t>
            </a:r>
            <a:r>
              <a:rPr kumimoji="1" lang="zh-TW"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万博記念公園周辺</a:t>
            </a:r>
            <a:endParaRPr kumimoji="1" lang="ja-JP" altLang="en-US" sz="1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a:p>
            <a:pPr marL="444500" marR="0" lvl="0" indent="-444500" algn="l" defTabSz="914400" rtl="0" eaLnBrk="0" fontAlgn="base" latinLnBrk="0" hangingPunct="0">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entury" pitchFamily="18" charset="0"/>
                <a:ea typeface="ＭＳ 明朝" pitchFamily="17" charset="-128"/>
                <a:cs typeface="メイリオ"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1970</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年万博の跡地に、緑や景観、文化･スポーツ資源等、長年にわたって守られ、育まれてきた公園の魅力を大切にしながら、新たな魅力を創造し、活性化することが</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必要。</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628650" marR="0" lvl="0" indent="-628650" algn="l" defTabSz="914400" rtl="0" eaLnBrk="0" fontAlgn="base" latinLnBrk="0" hangingPunct="0">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Times New Roman" pitchFamily="18" charset="0"/>
              </a:rPr>
              <a:t>　</a:t>
            </a: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Times New Roman" pitchFamily="18" charset="0"/>
              </a:rPr>
              <a:t>②健都</a:t>
            </a:r>
            <a:endParaRPr kumimoji="1" lang="ja-JP" altLang="en-US" sz="1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Times New Roman" pitchFamily="18" charset="0"/>
              </a:rPr>
              <a:t>・吹田操車場が鉄道</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貨物の方式転換により、</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1984</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年廃止</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Times New Roman" pitchFamily="18" charset="0"/>
              </a:rPr>
              <a:t>。都心</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から</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10km</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Times New Roman" pitchFamily="18" charset="0"/>
              </a:rPr>
              <a:t>圏内の利便性の高い土地として活用を検討</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Times New Roman" pitchFamily="18" charset="0"/>
              </a:rPr>
              <a:t>。</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82</a:t>
            </a:fld>
            <a:endParaRPr lang="ja-JP" altLang="en-US"/>
          </a:p>
        </p:txBody>
      </p:sp>
    </p:spTree>
    <p:extLst>
      <p:ext uri="{BB962C8B-B14F-4D97-AF65-F5344CB8AC3E}">
        <p14:creationId xmlns:p14="http://schemas.microsoft.com/office/powerpoint/2010/main" val="35539462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69900"/>
            <a:ext cx="9652000" cy="6210300"/>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50" name="Rectangle 2"/>
          <p:cNvSpPr>
            <a:spLocks noChangeArrowheads="1"/>
          </p:cNvSpPr>
          <p:nvPr/>
        </p:nvSpPr>
        <p:spPr bwMode="auto">
          <a:xfrm>
            <a:off x="1278086" y="500546"/>
            <a:ext cx="9618514" cy="6197901"/>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３．近年の動向</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0" marR="0" lvl="0" indent="0" algn="l" defTabSz="914400" rtl="0" eaLnBrk="0" fontAlgn="base" latinLnBrk="0" hangingPunct="0">
              <a:lnSpc>
                <a:spcPts val="22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メイリオ" pitchFamily="50" charset="-128"/>
              </a:rPr>
              <a:t>　①</a:t>
            </a:r>
            <a:r>
              <a:rPr kumimoji="1" lang="zh-TW"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万博記念公園周辺</a:t>
            </a:r>
            <a:endParaRPr kumimoji="1" lang="ja-JP" altLang="en-US" sz="1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ＭＳ Ｐゴシック" pitchFamily="50" charset="-128"/>
            </a:endParaRPr>
          </a:p>
          <a:p>
            <a:pPr marL="361950" marR="0" lvl="0" indent="-361950" algn="l" defTabSz="914400" rtl="0" eaLnBrk="0" fontAlgn="base" latinLnBrk="0" hangingPunct="0">
              <a:lnSpc>
                <a:spcPts val="22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2014</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年に</a:t>
            </a:r>
            <a:r>
              <a:rPr kumimoji="1" lang="ja-JP" altLang="ja-JP"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独立行政法人日本万国博覧会記念機構</a:t>
            </a:r>
            <a:r>
              <a:rPr kumimoji="1" lang="ja-JP" altLang="en-US"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から大阪府へ移管</a:t>
            </a:r>
            <a:r>
              <a:rPr kumimoji="1" lang="ja-JP" altLang="en-US"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後、万博記念公園の活性化に向けた取組みが進められており、</a:t>
            </a:r>
            <a:r>
              <a:rPr kumimoji="1" lang="en-US" altLang="ja-JP"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2018</a:t>
            </a:r>
            <a:r>
              <a:rPr kumimoji="1" lang="ja-JP" altLang="en-US"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年</a:t>
            </a:r>
            <a:r>
              <a:rPr kumimoji="1" lang="en-US" altLang="ja-JP"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10</a:t>
            </a:r>
            <a:r>
              <a:rPr kumimoji="1" lang="ja-JP" altLang="en-US" sz="1400" b="0" i="0" u="none" strike="noStrike" kern="1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Times New Roman"/>
              </a:rPr>
              <a:t>月からは、指定管理者による公園管理が開始。</a:t>
            </a: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a:t>
            </a:r>
            <a:endParaRPr kumimoji="1" lang="en-US" altLang="ja-JP"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Century" pitchFamily="18" charset="0"/>
              <a:ea typeface="ＭＳ 明朝" pitchFamily="17"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②健都</a:t>
            </a:r>
            <a:endParaRPr kumimoji="1" lang="en-US" altLang="zh-TW"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国際級の複合医療産業拠点（医療クラスター）の実現に</a:t>
            </a:r>
            <a:r>
              <a:rPr kumimoji="1" lang="ja-JP" altLang="en-US" sz="14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向け、エリア内で</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国立</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循環器病研究</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センター等の工事が進んでいる。</a:t>
            </a:r>
            <a:endParaRPr kumimoji="1" lang="en-US" altLang="ja-JP"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ts val="22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４．将来像</a:t>
            </a:r>
            <a:endParaRPr kumimoji="1" lang="ja-JP" altLang="en-US" sz="16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0" marR="0" lvl="0" indent="0" algn="l" defTabSz="914400" rtl="0" eaLnBrk="0" fontAlgn="base" latinLnBrk="0" hangingPunct="0">
              <a:lnSpc>
                <a:spcPts val="22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①</a:t>
            </a:r>
            <a:r>
              <a:rPr kumimoji="1" lang="zh-TW" altLang="en-US" sz="1400" b="1"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rPr>
              <a:t>万博記念公園</a:t>
            </a:r>
            <a:r>
              <a:rPr kumimoji="1" lang="zh-TW" altLang="en-US" sz="1400" b="1"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周辺</a:t>
            </a:r>
            <a:endParaRPr kumimoji="1" lang="ja-JP" altLang="en-US" sz="14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a:p>
            <a:pPr marL="447675" marR="0" lvl="0" indent="-447675" algn="l" defTabSz="914400" rtl="0" eaLnBrk="0" fontAlgn="base" latinLnBrk="0" hangingPunct="0">
              <a:lnSpc>
                <a:spcPts val="22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・緑と文化・スポーツを通じて人類の創造力の源泉である生命力と感性が磨かれる公園。</a:t>
            </a:r>
            <a:endParaRPr kumimoji="1" lang="en-US" altLang="ja-JP"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endParaRPr>
          </a:p>
          <a:p>
            <a:pPr marL="447675" marR="0" lvl="0" indent="-447675" algn="l" defTabSz="914400" rtl="0" eaLnBrk="0" fontAlgn="base" latinLnBrk="0" hangingPunct="0">
              <a:lnSpc>
                <a:spcPts val="22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entury" pitchFamily="18" charset="0"/>
                <a:ea typeface="ＭＳ 明朝" pitchFamily="17" charset="-128"/>
                <a:cs typeface="メイリオ" pitchFamily="50" charset="-128"/>
              </a:rPr>
              <a:t>　②健都</a:t>
            </a:r>
            <a:endParaRPr kumimoji="1" lang="ja-JP" altLang="en-US" sz="14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ＭＳ Ｐゴシック" pitchFamily="50" charset="-128"/>
            </a:endParaRPr>
          </a:p>
          <a:p>
            <a:pPr marL="446088" marR="0" lvl="0" indent="-446088" algn="l" defTabSz="914400" rtl="0" eaLnBrk="0" fontAlgn="base" latinLnBrk="0" hangingPunct="0">
              <a:lnSpc>
                <a:spcPts val="22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・循環器疾患分野の予防・医療・研究で世界をリードする地域、健都。</a:t>
            </a:r>
            <a:endPar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ＭＳ Ｐゴシック" pitchFamily="50" charset="-128"/>
            </a:endParaRPr>
          </a:p>
        </p:txBody>
      </p:sp>
      <p:sp>
        <p:nvSpPr>
          <p:cNvPr id="2" name="テキスト ボックス 1"/>
          <p:cNvSpPr txBox="1"/>
          <p:nvPr/>
        </p:nvSpPr>
        <p:spPr>
          <a:xfrm>
            <a:off x="1384124" y="1735152"/>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＜経緯＞</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テキスト ボックス 10"/>
          <p:cNvSpPr txBox="1"/>
          <p:nvPr/>
        </p:nvSpPr>
        <p:spPr>
          <a:xfrm>
            <a:off x="1384125" y="3607962"/>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＜経緯＞</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3" name="表 2"/>
          <p:cNvGraphicFramePr>
            <a:graphicFrameLocks noGrp="1"/>
          </p:cNvGraphicFramePr>
          <p:nvPr>
            <p:extLst/>
          </p:nvPr>
        </p:nvGraphicFramePr>
        <p:xfrm>
          <a:off x="2286936" y="1818594"/>
          <a:ext cx="7735838" cy="1184040"/>
        </p:xfrm>
        <a:graphic>
          <a:graphicData uri="http://schemas.openxmlformats.org/drawingml/2006/table">
            <a:tbl>
              <a:tblPr firstRow="1" firstCol="1" bandRow="1">
                <a:tableStyleId>{2D5ABB26-0587-4C30-8999-92F81FD0307C}</a:tableStyleId>
              </a:tblPr>
              <a:tblGrid>
                <a:gridCol w="1845677">
                  <a:extLst>
                    <a:ext uri="{9D8B030D-6E8A-4147-A177-3AD203B41FA5}">
                      <a16:colId xmlns:a16="http://schemas.microsoft.com/office/drawing/2014/main" val="20000"/>
                    </a:ext>
                  </a:extLst>
                </a:gridCol>
                <a:gridCol w="5890161">
                  <a:extLst>
                    <a:ext uri="{9D8B030D-6E8A-4147-A177-3AD203B41FA5}">
                      <a16:colId xmlns:a16="http://schemas.microsoft.com/office/drawing/2014/main" val="20001"/>
                    </a:ext>
                  </a:extLst>
                </a:gridCol>
              </a:tblGrid>
              <a:tr h="216000">
                <a:tc>
                  <a:txBody>
                    <a:bodyPr/>
                    <a:lstStyle/>
                    <a:p>
                      <a:pPr algn="l">
                        <a:spcAft>
                          <a:spcPts val="0"/>
                        </a:spcAft>
                      </a:pPr>
                      <a:r>
                        <a:rPr lang="en-US" sz="1050" kern="100" dirty="0">
                          <a:effectLst/>
                          <a:latin typeface="+mn-ea"/>
                          <a:ea typeface="+mn-ea"/>
                        </a:rPr>
                        <a:t>1970</a:t>
                      </a:r>
                      <a:r>
                        <a:rPr lang="ja-JP" sz="1050" kern="100" dirty="0">
                          <a:effectLst/>
                          <a:latin typeface="+mn-ea"/>
                          <a:ea typeface="+mn-ea"/>
                        </a:rPr>
                        <a:t>年（昭和</a:t>
                      </a:r>
                      <a:r>
                        <a:rPr lang="en-US" sz="1050" kern="100" dirty="0">
                          <a:effectLst/>
                          <a:latin typeface="+mn-ea"/>
                          <a:ea typeface="+mn-ea"/>
                        </a:rPr>
                        <a:t>45</a:t>
                      </a:r>
                      <a:r>
                        <a:rPr lang="ja-JP" sz="1050" kern="100" dirty="0">
                          <a:effectLst/>
                          <a:latin typeface="+mn-ea"/>
                          <a:ea typeface="+mn-ea"/>
                        </a:rPr>
                        <a:t>年）</a:t>
                      </a:r>
                      <a:r>
                        <a:rPr lang="en-US" sz="1050" kern="100" dirty="0">
                          <a:effectLst/>
                          <a:latin typeface="+mn-ea"/>
                          <a:ea typeface="+mn-ea"/>
                        </a:rPr>
                        <a:t>3</a:t>
                      </a:r>
                      <a:r>
                        <a:rPr lang="ja-JP" sz="1050" kern="100" dirty="0">
                          <a:effectLst/>
                          <a:latin typeface="+mn-ea"/>
                          <a:ea typeface="+mn-ea"/>
                        </a:rPr>
                        <a:t>～</a:t>
                      </a:r>
                      <a:r>
                        <a:rPr lang="en-US" sz="1050" kern="100" dirty="0">
                          <a:effectLst/>
                          <a:latin typeface="+mn-ea"/>
                          <a:ea typeface="+mn-ea"/>
                        </a:rPr>
                        <a:t>9</a:t>
                      </a:r>
                      <a:r>
                        <a:rPr lang="ja-JP" sz="1050" kern="100" dirty="0">
                          <a:effectLst/>
                          <a:latin typeface="+mn-ea"/>
                          <a:ea typeface="+mn-ea"/>
                        </a:rPr>
                        <a:t>月</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sz="1050" kern="100" dirty="0">
                          <a:effectLst/>
                        </a:rPr>
                        <a:t>日本万国博覧会開催</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6000">
                <a:tc>
                  <a:txBody>
                    <a:bodyPr/>
                    <a:lstStyle/>
                    <a:p>
                      <a:pPr algn="l">
                        <a:spcAft>
                          <a:spcPts val="0"/>
                        </a:spcAft>
                      </a:pPr>
                      <a:r>
                        <a:rPr lang="en-US" sz="1050" kern="100" dirty="0">
                          <a:effectLst/>
                          <a:latin typeface="+mn-ea"/>
                          <a:ea typeface="+mn-ea"/>
                        </a:rPr>
                        <a:t>1971</a:t>
                      </a:r>
                      <a:r>
                        <a:rPr lang="ja-JP" sz="1050" kern="100" dirty="0">
                          <a:effectLst/>
                          <a:latin typeface="+mn-ea"/>
                          <a:ea typeface="+mn-ea"/>
                        </a:rPr>
                        <a:t>年（昭和</a:t>
                      </a:r>
                      <a:r>
                        <a:rPr lang="en-US" sz="1050" kern="100" dirty="0">
                          <a:effectLst/>
                          <a:latin typeface="+mn-ea"/>
                          <a:ea typeface="+mn-ea"/>
                        </a:rPr>
                        <a:t>46</a:t>
                      </a:r>
                      <a:r>
                        <a:rPr lang="ja-JP" sz="1050" kern="100" dirty="0">
                          <a:effectLst/>
                          <a:latin typeface="+mn-ea"/>
                          <a:ea typeface="+mn-ea"/>
                        </a:rPr>
                        <a:t>年）</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sz="1050" kern="100" dirty="0">
                          <a:effectLst/>
                        </a:rPr>
                        <a:t>日本万国博覧会記念協会法に基づき、跡地を保有し、文化公園として整備・運営管理する協会が設立</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a:txBody>
                    <a:bodyPr/>
                    <a:lstStyle/>
                    <a:p>
                      <a:pPr algn="l">
                        <a:spcAft>
                          <a:spcPts val="0"/>
                        </a:spcAft>
                      </a:pPr>
                      <a:r>
                        <a:rPr lang="en-US" sz="1050" kern="100" dirty="0">
                          <a:solidFill>
                            <a:schemeClr val="tx1"/>
                          </a:solidFill>
                          <a:effectLst/>
                          <a:latin typeface="+mn-ea"/>
                          <a:ea typeface="+mn-ea"/>
                        </a:rPr>
                        <a:t>2001</a:t>
                      </a:r>
                      <a:r>
                        <a:rPr lang="ja-JP" sz="1050" kern="100" dirty="0">
                          <a:solidFill>
                            <a:schemeClr val="tx1"/>
                          </a:solidFill>
                          <a:effectLst/>
                          <a:latin typeface="+mn-ea"/>
                          <a:ea typeface="+mn-ea"/>
                        </a:rPr>
                        <a:t>年（平成</a:t>
                      </a:r>
                      <a:r>
                        <a:rPr lang="en-US" sz="1050" kern="100" dirty="0">
                          <a:solidFill>
                            <a:schemeClr val="tx1"/>
                          </a:solidFill>
                          <a:effectLst/>
                          <a:latin typeface="+mn-ea"/>
                          <a:ea typeface="+mn-ea"/>
                        </a:rPr>
                        <a:t>13</a:t>
                      </a:r>
                      <a:r>
                        <a:rPr lang="ja-JP" sz="1050" kern="100" dirty="0">
                          <a:solidFill>
                            <a:schemeClr val="tx1"/>
                          </a:solidFill>
                          <a:effectLst/>
                          <a:latin typeface="+mn-ea"/>
                          <a:ea typeface="+mn-ea"/>
                        </a:rPr>
                        <a:t>年）</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sz="1050" kern="100" dirty="0">
                          <a:solidFill>
                            <a:schemeClr val="tx1"/>
                          </a:solidFill>
                          <a:effectLst/>
                        </a:rPr>
                        <a:t>国の行政改革の一環として、日本万国博覧会記念協会については、組織形態を独立行政法人とすることが閣議決定。</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6000">
                <a:tc>
                  <a:txBody>
                    <a:bodyPr/>
                    <a:lstStyle/>
                    <a:p>
                      <a:pPr algn="l">
                        <a:spcAft>
                          <a:spcPts val="0"/>
                        </a:spcAft>
                      </a:pPr>
                      <a:r>
                        <a:rPr lang="en-US" sz="1050" kern="100" dirty="0">
                          <a:solidFill>
                            <a:schemeClr val="tx1"/>
                          </a:solidFill>
                          <a:effectLst/>
                          <a:latin typeface="+mn-ea"/>
                          <a:ea typeface="+mn-ea"/>
                        </a:rPr>
                        <a:t>2002</a:t>
                      </a:r>
                      <a:r>
                        <a:rPr lang="ja-JP" sz="1050" kern="100" dirty="0">
                          <a:solidFill>
                            <a:schemeClr val="tx1"/>
                          </a:solidFill>
                          <a:effectLst/>
                          <a:latin typeface="+mn-ea"/>
                          <a:ea typeface="+mn-ea"/>
                        </a:rPr>
                        <a:t>年（平成</a:t>
                      </a:r>
                      <a:r>
                        <a:rPr lang="en-US" sz="1050" kern="100" dirty="0">
                          <a:solidFill>
                            <a:schemeClr val="tx1"/>
                          </a:solidFill>
                          <a:effectLst/>
                          <a:latin typeface="+mn-ea"/>
                          <a:ea typeface="+mn-ea"/>
                        </a:rPr>
                        <a:t>14</a:t>
                      </a:r>
                      <a:r>
                        <a:rPr lang="ja-JP" sz="1050" kern="100" dirty="0">
                          <a:solidFill>
                            <a:schemeClr val="tx1"/>
                          </a:solidFill>
                          <a:effectLst/>
                          <a:latin typeface="+mn-ea"/>
                          <a:ea typeface="+mn-ea"/>
                        </a:rPr>
                        <a:t>年）</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sz="1050" kern="100" dirty="0" smtClean="0">
                          <a:solidFill>
                            <a:schemeClr val="tx1"/>
                          </a:solidFill>
                          <a:effectLst/>
                        </a:rPr>
                        <a:t>独立</a:t>
                      </a:r>
                      <a:r>
                        <a:rPr lang="ja-JP" sz="1050" kern="100" dirty="0">
                          <a:solidFill>
                            <a:schemeClr val="tx1"/>
                          </a:solidFill>
                          <a:effectLst/>
                        </a:rPr>
                        <a:t>行政法人日本万国博覧会記念機構設立</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n-ea"/>
                          <a:ea typeface="+mn-ea"/>
                        </a:rPr>
                        <a:t>2014</a:t>
                      </a:r>
                      <a:r>
                        <a:rPr lang="ja-JP" altLang="ja-JP" sz="1050" kern="100" dirty="0" smtClean="0">
                          <a:solidFill>
                            <a:schemeClr val="tx1"/>
                          </a:solidFill>
                          <a:effectLst/>
                          <a:latin typeface="+mn-ea"/>
                          <a:ea typeface="+mn-ea"/>
                        </a:rPr>
                        <a:t>年（平成</a:t>
                      </a:r>
                      <a:r>
                        <a:rPr lang="en-US" altLang="ja-JP" sz="1050" kern="100" dirty="0" smtClean="0">
                          <a:solidFill>
                            <a:schemeClr val="tx1"/>
                          </a:solidFill>
                          <a:effectLst/>
                          <a:latin typeface="+mn-ea"/>
                          <a:ea typeface="+mn-ea"/>
                        </a:rPr>
                        <a:t>26</a:t>
                      </a:r>
                      <a:r>
                        <a:rPr lang="ja-JP" altLang="ja-JP" sz="1050" kern="100" dirty="0" smtClean="0">
                          <a:solidFill>
                            <a:schemeClr val="tx1"/>
                          </a:solidFill>
                          <a:effectLst/>
                          <a:latin typeface="+mn-ea"/>
                          <a:ea typeface="+mn-ea"/>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ja-JP" sz="1050" kern="100" dirty="0" smtClean="0">
                          <a:solidFill>
                            <a:schemeClr val="tx1"/>
                          </a:solidFill>
                          <a:effectLst/>
                        </a:rPr>
                        <a:t>独立行政法人日本万国博覧会記念機構</a:t>
                      </a:r>
                      <a:r>
                        <a:rPr lang="ja-JP" altLang="en-US" sz="1050" kern="100" dirty="0" smtClean="0">
                          <a:solidFill>
                            <a:schemeClr val="tx1"/>
                          </a:solidFill>
                          <a:effectLst/>
                        </a:rPr>
                        <a:t>から、大阪府へ移管</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2" name="表 11"/>
          <p:cNvGraphicFramePr>
            <a:graphicFrameLocks noGrp="1"/>
          </p:cNvGraphicFramePr>
          <p:nvPr>
            <p:extLst/>
          </p:nvPr>
        </p:nvGraphicFramePr>
        <p:xfrm>
          <a:off x="2286936" y="3640977"/>
          <a:ext cx="7747715" cy="1388040"/>
        </p:xfrm>
        <a:graphic>
          <a:graphicData uri="http://schemas.openxmlformats.org/drawingml/2006/table">
            <a:tbl>
              <a:tblPr firstRow="1" firstCol="1" bandRow="1">
                <a:tableStyleId>{2D5ABB26-0587-4C30-8999-92F81FD0307C}</a:tableStyleId>
              </a:tblPr>
              <a:tblGrid>
                <a:gridCol w="1857555">
                  <a:extLst>
                    <a:ext uri="{9D8B030D-6E8A-4147-A177-3AD203B41FA5}">
                      <a16:colId xmlns:a16="http://schemas.microsoft.com/office/drawing/2014/main" val="20000"/>
                    </a:ext>
                  </a:extLst>
                </a:gridCol>
                <a:gridCol w="5890160">
                  <a:extLst>
                    <a:ext uri="{9D8B030D-6E8A-4147-A177-3AD203B41FA5}">
                      <a16:colId xmlns:a16="http://schemas.microsoft.com/office/drawing/2014/main" val="20001"/>
                    </a:ext>
                  </a:extLst>
                </a:gridCol>
              </a:tblGrid>
              <a:tr h="213600">
                <a:tc>
                  <a:txBody>
                    <a:bodyPr/>
                    <a:lstStyle/>
                    <a:p>
                      <a:pPr algn="l">
                        <a:spcAft>
                          <a:spcPts val="0"/>
                        </a:spcAft>
                      </a:pPr>
                      <a:r>
                        <a:rPr lang="en-US" sz="1050" kern="100" dirty="0" smtClean="0">
                          <a:effectLst/>
                        </a:rPr>
                        <a:t>1984</a:t>
                      </a:r>
                      <a:r>
                        <a:rPr lang="ja-JP" altLang="en-US" sz="1050" kern="100" dirty="0" smtClean="0">
                          <a:effectLst/>
                        </a:rPr>
                        <a:t>年（昭和</a:t>
                      </a:r>
                      <a:r>
                        <a:rPr lang="en-US" altLang="ja-JP" sz="1050" kern="100" dirty="0" smtClean="0">
                          <a:effectLst/>
                        </a:rPr>
                        <a:t>59</a:t>
                      </a:r>
                      <a:r>
                        <a:rPr lang="ja-JP" altLang="en-US" sz="1050" kern="100" dirty="0" smtClean="0">
                          <a:effectLst/>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rPr>
                        <a:t>吹田操車場の機能廃止</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3600">
                <a:tc>
                  <a:txBody>
                    <a:bodyPr/>
                    <a:lstStyle/>
                    <a:p>
                      <a:pPr algn="l">
                        <a:spcAft>
                          <a:spcPts val="0"/>
                        </a:spcAft>
                      </a:pPr>
                      <a:r>
                        <a:rPr lang="en-US" sz="1050" kern="100" dirty="0" smtClean="0">
                          <a:solidFill>
                            <a:schemeClr val="tx1"/>
                          </a:solidFill>
                          <a:effectLst/>
                        </a:rPr>
                        <a:t>1999</a:t>
                      </a:r>
                      <a:r>
                        <a:rPr lang="ja-JP" altLang="en-US" sz="1050" kern="100" dirty="0" smtClean="0">
                          <a:solidFill>
                            <a:schemeClr val="tx1"/>
                          </a:solidFill>
                          <a:effectLst/>
                        </a:rPr>
                        <a:t>年（平成</a:t>
                      </a:r>
                      <a:r>
                        <a:rPr lang="en-US" altLang="ja-JP" sz="1050" kern="100" dirty="0" smtClean="0">
                          <a:solidFill>
                            <a:schemeClr val="tx1"/>
                          </a:solidFill>
                          <a:effectLst/>
                        </a:rPr>
                        <a:t>11</a:t>
                      </a:r>
                      <a:r>
                        <a:rPr lang="ja-JP" altLang="en-US" sz="1050" kern="100" dirty="0" smtClean="0">
                          <a:solidFill>
                            <a:schemeClr val="tx1"/>
                          </a:solidFill>
                          <a:effectLst/>
                        </a:rPr>
                        <a:t>年）</a:t>
                      </a:r>
                      <a:endParaRPr lang="ja-JP" sz="1050" kern="100" dirty="0">
                        <a:solidFill>
                          <a:schemeClr val="tx1"/>
                        </a:solidFill>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solidFill>
                            <a:schemeClr val="tx1"/>
                          </a:solidFill>
                          <a:effectLst/>
                        </a:rPr>
                        <a:t>梅田貨物駅の吹田操車場跡地への移転計画に関する基本協定書及び確認書の締結</a:t>
                      </a:r>
                      <a:endParaRPr lang="en-US" altLang="ja-JP" sz="1050" kern="100" dirty="0" smtClean="0">
                        <a:solidFill>
                          <a:schemeClr val="tx1"/>
                        </a:solidFill>
                        <a:effectLst/>
                      </a:endParaRPr>
                    </a:p>
                    <a:p>
                      <a:pPr algn="l">
                        <a:spcAft>
                          <a:spcPts val="0"/>
                        </a:spcAft>
                      </a:pPr>
                      <a:r>
                        <a:rPr lang="ja-JP" altLang="en-US" sz="1050" kern="100" dirty="0" smtClean="0">
                          <a:solidFill>
                            <a:schemeClr val="tx1"/>
                          </a:solidFill>
                          <a:effectLst/>
                        </a:rPr>
                        <a:t>（梅田貨物駅機能の半分を吹田操車場跡地に）</a:t>
                      </a:r>
                      <a:endParaRPr lang="ja-JP" sz="1050" kern="100" dirty="0">
                        <a:solidFill>
                          <a:schemeClr val="tx1"/>
                        </a:solidFill>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3600">
                <a:tc>
                  <a:txBody>
                    <a:bodyPr/>
                    <a:lstStyle/>
                    <a:p>
                      <a:pPr algn="l">
                        <a:spcAft>
                          <a:spcPts val="0"/>
                        </a:spcAft>
                      </a:pPr>
                      <a:r>
                        <a:rPr lang="en-US" sz="1050" kern="100" dirty="0" smtClean="0">
                          <a:effectLst/>
                        </a:rPr>
                        <a:t>2008</a:t>
                      </a:r>
                      <a:r>
                        <a:rPr lang="ja-JP" altLang="en-US" sz="1050" kern="100" dirty="0" smtClean="0">
                          <a:effectLst/>
                        </a:rPr>
                        <a:t>年（平成</a:t>
                      </a:r>
                      <a:r>
                        <a:rPr lang="en-US" altLang="ja-JP" sz="1050" kern="100" dirty="0" smtClean="0">
                          <a:effectLst/>
                        </a:rPr>
                        <a:t>20</a:t>
                      </a:r>
                      <a:r>
                        <a:rPr lang="ja-JP" altLang="en-US" sz="1050" kern="100" dirty="0" smtClean="0">
                          <a:effectLst/>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rPr>
                        <a:t>「吹田操車場跡地まちづくり全体構想」を策定</a:t>
                      </a:r>
                      <a:r>
                        <a:rPr lang="en-US" sz="1050" kern="100" dirty="0">
                          <a:effectLst/>
                        </a:rPr>
                        <a:t> </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3600">
                <a:tc>
                  <a:txBody>
                    <a:bodyPr/>
                    <a:lstStyle/>
                    <a:p>
                      <a:pPr algn="l">
                        <a:spcAft>
                          <a:spcPts val="0"/>
                        </a:spcAft>
                      </a:pPr>
                      <a:r>
                        <a:rPr lang="en-US" sz="1050" kern="100" dirty="0" smtClean="0">
                          <a:effectLst/>
                        </a:rPr>
                        <a:t>2013</a:t>
                      </a:r>
                      <a:r>
                        <a:rPr lang="ja-JP" altLang="en-US" sz="1050" kern="100" dirty="0" smtClean="0">
                          <a:effectLst/>
                        </a:rPr>
                        <a:t>年（平成</a:t>
                      </a:r>
                      <a:r>
                        <a:rPr lang="en-US" altLang="ja-JP" sz="1050" kern="100" dirty="0" smtClean="0">
                          <a:effectLst/>
                        </a:rPr>
                        <a:t>25</a:t>
                      </a:r>
                      <a:r>
                        <a:rPr lang="ja-JP" altLang="en-US" sz="1050" kern="100" dirty="0" smtClean="0">
                          <a:effectLst/>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en-US" sz="1050" kern="100" dirty="0">
                          <a:effectLst/>
                        </a:rPr>
                        <a:t> </a:t>
                      </a:r>
                      <a:r>
                        <a:rPr lang="ja-JP" altLang="en-US" sz="1050" kern="100" dirty="0" smtClean="0">
                          <a:effectLst/>
                        </a:rPr>
                        <a:t>国立循環器病研究センターの吹田操車場跡地への移転が決定</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3600">
                <a:tc>
                  <a:txBody>
                    <a:bodyPr/>
                    <a:lstStyle/>
                    <a:p>
                      <a:pPr algn="l">
                        <a:spcAft>
                          <a:spcPts val="0"/>
                        </a:spcAft>
                      </a:pPr>
                      <a:r>
                        <a:rPr lang="en-US" altLang="ja-JP" sz="1050" kern="100" dirty="0" smtClean="0">
                          <a:effectLst/>
                          <a:latin typeface="+mn-ea"/>
                          <a:ea typeface="+mn-ea"/>
                          <a:cs typeface="Times New Roman"/>
                        </a:rPr>
                        <a:t>2014</a:t>
                      </a:r>
                      <a:r>
                        <a:rPr lang="ja-JP" altLang="en-US" sz="1050" kern="100" dirty="0" smtClean="0">
                          <a:effectLst/>
                          <a:latin typeface="+mn-ea"/>
                          <a:ea typeface="+mn-ea"/>
                          <a:cs typeface="Times New Roman"/>
                        </a:rPr>
                        <a:t>年（平成</a:t>
                      </a:r>
                      <a:r>
                        <a:rPr lang="en-US" altLang="ja-JP" sz="1050" kern="100" dirty="0" smtClean="0">
                          <a:effectLst/>
                          <a:latin typeface="+mn-ea"/>
                          <a:ea typeface="+mn-ea"/>
                          <a:cs typeface="Times New Roman"/>
                        </a:rPr>
                        <a:t>26</a:t>
                      </a:r>
                      <a:r>
                        <a:rPr lang="ja-JP" altLang="en-US" sz="1050" kern="100" dirty="0" smtClean="0">
                          <a:effectLst/>
                          <a:latin typeface="+mn-ea"/>
                          <a:ea typeface="+mn-ea"/>
                          <a:cs typeface="Times New Roman"/>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latin typeface="+mn-ea"/>
                          <a:ea typeface="+mn-ea"/>
                          <a:cs typeface="Times New Roman"/>
                        </a:rPr>
                        <a:t>「医療クラスター形成に関する基本的な考え方」を関係者間で合意</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3600">
                <a:tc>
                  <a:txBody>
                    <a:bodyPr/>
                    <a:lstStyle/>
                    <a:p>
                      <a:pPr algn="l">
                        <a:spcAft>
                          <a:spcPts val="0"/>
                        </a:spcAft>
                      </a:pPr>
                      <a:r>
                        <a:rPr lang="en-US" altLang="ja-JP" sz="1050" kern="100" dirty="0" smtClean="0">
                          <a:effectLst/>
                          <a:latin typeface="+mn-lt"/>
                          <a:ea typeface="+mn-ea"/>
                          <a:cs typeface="+mn-cs"/>
                        </a:rPr>
                        <a:t>2015</a:t>
                      </a:r>
                      <a:r>
                        <a:rPr lang="ja-JP" altLang="en-US" sz="1050" kern="100" dirty="0" smtClean="0">
                          <a:effectLst/>
                          <a:latin typeface="+mn-lt"/>
                          <a:ea typeface="+mn-ea"/>
                          <a:cs typeface="+mn-cs"/>
                        </a:rPr>
                        <a:t>年（平成</a:t>
                      </a:r>
                      <a:r>
                        <a:rPr lang="en-US" altLang="ja-JP" sz="1050" kern="100" dirty="0" smtClean="0">
                          <a:effectLst/>
                          <a:latin typeface="+mn-lt"/>
                          <a:ea typeface="+mn-ea"/>
                          <a:cs typeface="+mn-cs"/>
                        </a:rPr>
                        <a:t>27</a:t>
                      </a:r>
                      <a:r>
                        <a:rPr lang="ja-JP" altLang="en-US" sz="1050" kern="100" dirty="0" smtClean="0">
                          <a:effectLst/>
                          <a:latin typeface="+mn-lt"/>
                          <a:ea typeface="+mn-ea"/>
                          <a:cs typeface="+mn-cs"/>
                        </a:rPr>
                        <a:t>年）</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rPr>
                        <a:t>地区の名称を北大阪健康医療都市（愛称：健都）に決定</a:t>
                      </a:r>
                      <a:endParaRPr lang="ja-JP" sz="1050" kern="100" dirty="0">
                        <a:effectLst/>
                        <a:latin typeface="+mn-ea"/>
                        <a:ea typeface="+mn-e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3"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lvl="0">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lang="en-US" altLang="ja-JP" sz="1600" b="1" dirty="0">
                <a:solidFill>
                  <a:prstClr val="white"/>
                </a:solidFill>
                <a:latin typeface="ＭＳ ゴシック" pitchFamily="49" charset="-128"/>
                <a:ea typeface="ＭＳ ゴシック" pitchFamily="49" charset="-128"/>
              </a:rPr>
              <a:t> 【</a:t>
            </a:r>
            <a:r>
              <a:rPr lang="ja-JP" altLang="en-US" sz="1600" b="1" dirty="0">
                <a:solidFill>
                  <a:prstClr val="white"/>
                </a:solidFill>
                <a:latin typeface="ＭＳ ゴシック" pitchFamily="49" charset="-128"/>
                <a:ea typeface="ＭＳ ゴシック" pitchFamily="49" charset="-128"/>
              </a:rPr>
              <a:t>総論</a:t>
            </a:r>
            <a:r>
              <a:rPr lang="en-US" altLang="ja-JP" sz="1600" b="1" dirty="0">
                <a:solidFill>
                  <a:prstClr val="white"/>
                </a:solidFill>
                <a:latin typeface="ＭＳ ゴシック" pitchFamily="49" charset="-128"/>
                <a:ea typeface="ＭＳ ゴシック" pitchFamily="49" charset="-128"/>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83</a:t>
            </a:fld>
            <a:endParaRPr lang="ja-JP" altLang="en-US"/>
          </a:p>
        </p:txBody>
      </p:sp>
    </p:spTree>
    <p:extLst>
      <p:ext uri="{BB962C8B-B14F-4D97-AF65-F5344CB8AC3E}">
        <p14:creationId xmlns:p14="http://schemas.microsoft.com/office/powerpoint/2010/main" val="13609013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1181054662"/>
              </p:ext>
            </p:extLst>
          </p:nvPr>
        </p:nvGraphicFramePr>
        <p:xfrm>
          <a:off x="1016000" y="958821"/>
          <a:ext cx="9566745" cy="4661516"/>
        </p:xfrm>
        <a:graphic>
          <a:graphicData uri="http://schemas.openxmlformats.org/drawingml/2006/table">
            <a:tbl>
              <a:tblPr firstRow="1" bandRow="1">
                <a:tableStyleId>{5940675A-B579-460E-94D1-54222C63F5DA}</a:tableStyleId>
              </a:tblPr>
              <a:tblGrid>
                <a:gridCol w="1460397">
                  <a:extLst>
                    <a:ext uri="{9D8B030D-6E8A-4147-A177-3AD203B41FA5}">
                      <a16:colId xmlns:a16="http://schemas.microsoft.com/office/drawing/2014/main" val="20000"/>
                    </a:ext>
                  </a:extLst>
                </a:gridCol>
                <a:gridCol w="675529">
                  <a:extLst>
                    <a:ext uri="{9D8B030D-6E8A-4147-A177-3AD203B41FA5}">
                      <a16:colId xmlns:a16="http://schemas.microsoft.com/office/drawing/2014/main" val="20001"/>
                    </a:ext>
                  </a:extLst>
                </a:gridCol>
                <a:gridCol w="675529">
                  <a:extLst>
                    <a:ext uri="{9D8B030D-6E8A-4147-A177-3AD203B41FA5}">
                      <a16:colId xmlns:a16="http://schemas.microsoft.com/office/drawing/2014/main" val="20002"/>
                    </a:ext>
                  </a:extLst>
                </a:gridCol>
                <a:gridCol w="675529">
                  <a:extLst>
                    <a:ext uri="{9D8B030D-6E8A-4147-A177-3AD203B41FA5}">
                      <a16:colId xmlns:a16="http://schemas.microsoft.com/office/drawing/2014/main" val="20003"/>
                    </a:ext>
                  </a:extLst>
                </a:gridCol>
                <a:gridCol w="675529">
                  <a:extLst>
                    <a:ext uri="{9D8B030D-6E8A-4147-A177-3AD203B41FA5}">
                      <a16:colId xmlns:a16="http://schemas.microsoft.com/office/drawing/2014/main" val="20004"/>
                    </a:ext>
                  </a:extLst>
                </a:gridCol>
                <a:gridCol w="675529">
                  <a:extLst>
                    <a:ext uri="{9D8B030D-6E8A-4147-A177-3AD203B41FA5}">
                      <a16:colId xmlns:a16="http://schemas.microsoft.com/office/drawing/2014/main" val="20005"/>
                    </a:ext>
                  </a:extLst>
                </a:gridCol>
                <a:gridCol w="675529">
                  <a:extLst>
                    <a:ext uri="{9D8B030D-6E8A-4147-A177-3AD203B41FA5}">
                      <a16:colId xmlns:a16="http://schemas.microsoft.com/office/drawing/2014/main" val="20006"/>
                    </a:ext>
                  </a:extLst>
                </a:gridCol>
                <a:gridCol w="675529">
                  <a:extLst>
                    <a:ext uri="{9D8B030D-6E8A-4147-A177-3AD203B41FA5}">
                      <a16:colId xmlns:a16="http://schemas.microsoft.com/office/drawing/2014/main" val="20007"/>
                    </a:ext>
                  </a:extLst>
                </a:gridCol>
                <a:gridCol w="675529">
                  <a:extLst>
                    <a:ext uri="{9D8B030D-6E8A-4147-A177-3AD203B41FA5}">
                      <a16:colId xmlns:a16="http://schemas.microsoft.com/office/drawing/2014/main" val="20008"/>
                    </a:ext>
                  </a:extLst>
                </a:gridCol>
                <a:gridCol w="675529">
                  <a:extLst>
                    <a:ext uri="{9D8B030D-6E8A-4147-A177-3AD203B41FA5}">
                      <a16:colId xmlns:a16="http://schemas.microsoft.com/office/drawing/2014/main" val="20009"/>
                    </a:ext>
                  </a:extLst>
                </a:gridCol>
                <a:gridCol w="675529">
                  <a:extLst>
                    <a:ext uri="{9D8B030D-6E8A-4147-A177-3AD203B41FA5}">
                      <a16:colId xmlns:a16="http://schemas.microsoft.com/office/drawing/2014/main" val="20010"/>
                    </a:ext>
                  </a:extLst>
                </a:gridCol>
                <a:gridCol w="675529">
                  <a:extLst>
                    <a:ext uri="{9D8B030D-6E8A-4147-A177-3AD203B41FA5}">
                      <a16:colId xmlns:a16="http://schemas.microsoft.com/office/drawing/2014/main" val="20011"/>
                    </a:ext>
                  </a:extLst>
                </a:gridCol>
                <a:gridCol w="675529">
                  <a:extLst>
                    <a:ext uri="{9D8B030D-6E8A-4147-A177-3AD203B41FA5}">
                      <a16:colId xmlns:a16="http://schemas.microsoft.com/office/drawing/2014/main" val="20012"/>
                    </a:ext>
                  </a:extLst>
                </a:gridCol>
              </a:tblGrid>
              <a:tr h="464274">
                <a:tc>
                  <a:txBody>
                    <a:bodyPr/>
                    <a:lstStyle/>
                    <a:p>
                      <a:pPr algn="r"/>
                      <a:r>
                        <a:rPr kumimoji="1" lang="ja-JP" altLang="en-US" sz="1200" dirty="0" smtClean="0"/>
                        <a:t>年度</a:t>
                      </a:r>
                      <a:endParaRPr kumimoji="1" lang="ja-JP" altLang="en-US" sz="1200" dirty="0"/>
                    </a:p>
                  </a:txBody>
                  <a:tcPr>
                    <a:solidFill>
                      <a:schemeClr val="bg1">
                        <a:alpha val="75000"/>
                      </a:schemeClr>
                    </a:solidFill>
                  </a:tcPr>
                </a:tc>
                <a:tc>
                  <a:txBody>
                    <a:bodyPr/>
                    <a:lstStyle/>
                    <a:p>
                      <a:pPr algn="ctr"/>
                      <a:r>
                        <a:rPr kumimoji="1" lang="en-US" altLang="ja-JP" sz="1200" dirty="0" smtClean="0"/>
                        <a:t>2014</a:t>
                      </a:r>
                    </a:p>
                    <a:p>
                      <a:pPr algn="ctr"/>
                      <a:r>
                        <a:rPr kumimoji="1" lang="en-US" altLang="ja-JP" sz="1200" dirty="0" smtClean="0"/>
                        <a:t>(H26)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2015</a:t>
                      </a:r>
                      <a:r>
                        <a:rPr kumimoji="1" lang="ja-JP" altLang="en-US" sz="1200" dirty="0" smtClean="0"/>
                        <a:t> </a:t>
                      </a:r>
                      <a:r>
                        <a:rPr kumimoji="1" lang="en-US" altLang="ja-JP" sz="1200" dirty="0" smtClean="0"/>
                        <a:t>(H27)</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2023</a:t>
                      </a:r>
                    </a:p>
                    <a:p>
                      <a:pPr algn="ctr"/>
                      <a:r>
                        <a:rPr kumimoji="1" lang="en-US" altLang="ja-JP" sz="1200" dirty="0" smtClean="0"/>
                        <a:t>(H35)</a:t>
                      </a:r>
                    </a:p>
                  </a:txBody>
                  <a:tcPr anchor="ctr">
                    <a:solidFill>
                      <a:schemeClr val="bg1">
                        <a:alpha val="75000"/>
                      </a:schemeClr>
                    </a:solidFill>
                  </a:tcP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solidFill>
                      <a:schemeClr val="bg1">
                        <a:alpha val="75000"/>
                      </a:schemeClr>
                    </a:solidFill>
                  </a:tcPr>
                </a:tc>
                <a:extLst>
                  <a:ext uri="{0D108BD9-81ED-4DB2-BD59-A6C34878D82A}">
                    <a16:rowId xmlns:a16="http://schemas.microsoft.com/office/drawing/2014/main" val="10000"/>
                  </a:ext>
                </a:extLst>
              </a:tr>
              <a:tr h="2098621">
                <a:tc>
                  <a:txBody>
                    <a:bodyPr/>
                    <a:lstStyle/>
                    <a:p>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万博記念公園周辺</a:t>
                      </a:r>
                      <a:endParaRPr kumimoji="1" lang="ja-JP" altLang="en-US" sz="1200" dirty="0"/>
                    </a:p>
                  </a:txBody>
                  <a:tcPr marL="45720" marR="45720">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1"/>
                  </a:ext>
                </a:extLst>
              </a:tr>
              <a:tr h="2098621">
                <a:tc>
                  <a:txBody>
                    <a:bodyPr/>
                    <a:lstStyle/>
                    <a:p>
                      <a:pPr algn="l"/>
                      <a:r>
                        <a:rPr kumimoji="1" lang="ja-JP" altLang="en-US" sz="1200" dirty="0" smtClean="0">
                          <a:solidFill>
                            <a:schemeClr val="tx1"/>
                          </a:solidFill>
                        </a:rPr>
                        <a:t>健都</a:t>
                      </a:r>
                      <a:endParaRPr kumimoji="1" lang="ja-JP" altLang="en-US" sz="1200" dirty="0">
                        <a:solidFill>
                          <a:schemeClr val="tx1"/>
                        </a:solidFill>
                      </a:endParaRPr>
                    </a:p>
                  </a:txBody>
                  <a:tcPr marL="45720" marR="45720" anchor="ctr">
                    <a:solidFill>
                      <a:schemeClr val="bg1">
                        <a:alpha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ＭＳ Ｐ明朝" panose="02020600040205080304" pitchFamily="18" charset="-128"/>
                        <a:ea typeface="ＭＳ Ｐ明朝" panose="02020600040205080304" pitchFamily="18" charset="-128"/>
                      </a:endParaRPr>
                    </a:p>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2"/>
                  </a:ext>
                </a:extLst>
              </a:tr>
            </a:tbl>
          </a:graphicData>
        </a:graphic>
      </p:graphicFrame>
      <p:sp>
        <p:nvSpPr>
          <p:cNvPr id="8" name="角丸四角形 7"/>
          <p:cNvSpPr/>
          <p:nvPr/>
        </p:nvSpPr>
        <p:spPr>
          <a:xfrm>
            <a:off x="1431032" y="6336206"/>
            <a:ext cx="3160268" cy="28521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p:cNvSpPr txBox="1"/>
          <p:nvPr/>
        </p:nvSpPr>
        <p:spPr>
          <a:xfrm>
            <a:off x="1116515" y="5997652"/>
            <a:ext cx="6121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万博記念公園周辺・健都</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エリアの担当部局一覧</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テキスト ボックス 11"/>
          <p:cNvSpPr txBox="1"/>
          <p:nvPr/>
        </p:nvSpPr>
        <p:spPr>
          <a:xfrm>
            <a:off x="1516550" y="6336206"/>
            <a:ext cx="28167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大阪府</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rPr>
              <a:t>府民</a:t>
            </a:r>
            <a:r>
              <a:rPr kumimoji="1" lang="ja-JP" altLang="en-US" sz="14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mn-cs"/>
              </a:rPr>
              <a:t>文化部、商工労働部</a:t>
            </a:r>
            <a:endPar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p:txBody>
      </p:sp>
      <p:cxnSp>
        <p:nvCxnSpPr>
          <p:cNvPr id="15" name="直線矢印コネクタ 14"/>
          <p:cNvCxnSpPr>
            <a:stCxn id="102" idx="2"/>
          </p:cNvCxnSpPr>
          <p:nvPr/>
        </p:nvCxnSpPr>
        <p:spPr>
          <a:xfrm>
            <a:off x="3517087" y="2157850"/>
            <a:ext cx="2062689" cy="0"/>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4951375" y="1709153"/>
            <a:ext cx="157767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太陽の塔」の耐震改修、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塔内部の一般</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公開</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3" name="テキスト ボックス 42"/>
          <p:cNvSpPr txBox="1"/>
          <p:nvPr/>
        </p:nvSpPr>
        <p:spPr>
          <a:xfrm>
            <a:off x="2464401" y="1709153"/>
            <a:ext cx="69762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公園運営</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開始</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4" name="テキスト ボックス 43"/>
          <p:cNvSpPr txBox="1"/>
          <p:nvPr/>
        </p:nvSpPr>
        <p:spPr>
          <a:xfrm>
            <a:off x="2819291" y="2327127"/>
            <a:ext cx="2411671" cy="398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日本万国博覧会記念公園</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の活性化に向けた将来ビジョン」</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策定</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74" name="テキスト ボックス 73"/>
          <p:cNvSpPr txBox="1"/>
          <p:nvPr/>
        </p:nvSpPr>
        <p:spPr>
          <a:xfrm>
            <a:off x="1143051" y="498158"/>
            <a:ext cx="35637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取組み状況及び今後のスケジュール</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76" name="グループ化 75"/>
          <p:cNvGrpSpPr/>
          <p:nvPr/>
        </p:nvGrpSpPr>
        <p:grpSpPr>
          <a:xfrm>
            <a:off x="4882148" y="409610"/>
            <a:ext cx="7279465" cy="516139"/>
            <a:chOff x="4882148" y="409610"/>
            <a:chExt cx="7279465" cy="516139"/>
          </a:xfrm>
        </p:grpSpPr>
        <p:cxnSp>
          <p:nvCxnSpPr>
            <p:cNvPr id="77" name="直線コネクタ 76"/>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5871354" y="409610"/>
              <a:ext cx="992579"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調査</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（～制度設計</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・事業者</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選定</a:t>
              </a: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等）</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79" name="直線コネクタ 78"/>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264006" y="417918"/>
              <a:ext cx="105028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（制度創設～適用</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・着工～竣工）</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81" name="直線コネクタ 80"/>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98043" y="414174"/>
              <a:ext cx="934871"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成果</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（制度適用開始</a:t>
              </a:r>
              <a:endParaRPr kumimoji="1" lang="en-US" altLang="ja-JP"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・供用開始～）</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3" name="テキスト ボックス 82"/>
            <p:cNvSpPr txBox="1"/>
            <p:nvPr/>
          </p:nvSpPr>
          <p:spPr>
            <a:xfrm>
              <a:off x="9820908" y="491333"/>
              <a:ext cx="2340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sng"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青字</a:t>
              </a:r>
              <a:r>
                <a:rPr kumimoji="1" lang="ja-JP" altLang="en-US"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は</a:t>
              </a:r>
              <a:r>
                <a:rPr kumimoji="1" lang="en-US" altLang="ja-JP"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2014</a:t>
              </a:r>
              <a:r>
                <a:rPr kumimoji="1" lang="ja-JP" altLang="en-US"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rPr>
                <a:t>年度以降現時点までの取組項目</a:t>
              </a:r>
              <a:endParaRPr kumimoji="1" lang="en-US" altLang="ja-JP" sz="900" b="0" i="0" u="none" strike="noStrike" kern="1200" cap="none" spc="0" normalizeH="0" baseline="0" noProof="0" dirty="0" smtClean="0">
                <a:ln>
                  <a:noFill/>
                </a:ln>
                <a:solidFill>
                  <a:srgbClr val="0000CC"/>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赤字</a:t>
              </a:r>
              <a:r>
                <a:rPr kumimoji="1" lang="ja-JP" altLang="en-US" sz="9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は</a:t>
              </a:r>
              <a:r>
                <a:rPr kumimoji="1" lang="ja-JP" altLang="en-US" sz="9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今後</a:t>
              </a:r>
              <a:r>
                <a:rPr kumimoji="1" lang="ja-JP" altLang="en-US" sz="9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の取組</a:t>
              </a:r>
              <a:r>
                <a:rPr kumimoji="1" lang="ja-JP" altLang="en-US" sz="9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項目</a:t>
              </a:r>
            </a:p>
          </p:txBody>
        </p:sp>
        <p:sp>
          <p:nvSpPr>
            <p:cNvPr id="84" name="テキスト ボックス 83"/>
            <p:cNvSpPr txBox="1"/>
            <p:nvPr/>
          </p:nvSpPr>
          <p:spPr>
            <a:xfrm>
              <a:off x="4882149" y="422433"/>
              <a:ext cx="6976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凡例（案）</a:t>
              </a:r>
              <a:endParaRPr kumimoji="1" lang="ja-JP" alt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5" name="角丸四角形 84"/>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88" name="円/楕円 87"/>
          <p:cNvSpPr/>
          <p:nvPr/>
        </p:nvSpPr>
        <p:spPr>
          <a:xfrm>
            <a:off x="3445649" y="209748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9" name="円/楕円 88"/>
          <p:cNvSpPr/>
          <p:nvPr/>
        </p:nvSpPr>
        <p:spPr>
          <a:xfrm>
            <a:off x="5437592" y="209748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1" name="テキスト ボックス 100"/>
          <p:cNvSpPr txBox="1"/>
          <p:nvPr/>
        </p:nvSpPr>
        <p:spPr>
          <a:xfrm>
            <a:off x="5141820" y="2347183"/>
            <a:ext cx="82586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指定管理者</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制度</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　</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導入</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102" name="テキスト ボックス 101"/>
          <p:cNvSpPr txBox="1"/>
          <p:nvPr/>
        </p:nvSpPr>
        <p:spPr>
          <a:xfrm>
            <a:off x="2977473" y="1449964"/>
            <a:ext cx="10792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EXPOCITY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開業</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ガンバホーム</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スタジアム</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完成</a:t>
            </a:r>
          </a:p>
        </p:txBody>
      </p:sp>
      <p:sp>
        <p:nvSpPr>
          <p:cNvPr id="33"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cxnSp>
        <p:nvCxnSpPr>
          <p:cNvPr id="38" name="直線矢印コネクタ 37"/>
          <p:cNvCxnSpPr/>
          <p:nvPr/>
        </p:nvCxnSpPr>
        <p:spPr>
          <a:xfrm>
            <a:off x="5514509" y="2180833"/>
            <a:ext cx="5054381" cy="0"/>
          </a:xfrm>
          <a:prstGeom prst="straightConnector1">
            <a:avLst/>
          </a:prstGeom>
          <a:ln w="25400">
            <a:solidFill>
              <a:srgbClr val="0000CC"/>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488498" y="1735309"/>
            <a:ext cx="41680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緑と文化･スポーツを</a:t>
            </a:r>
            <a:r>
              <a:rPr kumimoji="1" lang="ja-JP" altLang="en-US"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通じて</a:t>
            </a:r>
            <a:endParaRPr kumimoji="1" lang="en-US" altLang="ja-JP"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人類</a:t>
            </a:r>
            <a:r>
              <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の創造力の源泉である生命力と感性が磨かれる</a:t>
            </a:r>
            <a:r>
              <a:rPr kumimoji="1" lang="ja-JP" altLang="en-US"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公園へ</a:t>
            </a:r>
            <a:endPar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cxnSp>
        <p:nvCxnSpPr>
          <p:cNvPr id="39" name="直線矢印コネクタ 38"/>
          <p:cNvCxnSpPr>
            <a:endCxn id="102" idx="2"/>
          </p:cNvCxnSpPr>
          <p:nvPr/>
        </p:nvCxnSpPr>
        <p:spPr>
          <a:xfrm flipV="1">
            <a:off x="2547328" y="2157850"/>
            <a:ext cx="969759" cy="6114"/>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4056701" y="4528178"/>
            <a:ext cx="2039299" cy="8574"/>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2464403" y="3955044"/>
            <a:ext cx="2411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国立</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循環器病研究センターの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吹田操車場跡地への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移転建替え方針決定　（</a:t>
            </a:r>
            <a:r>
              <a:rPr kumimoji="1" lang="en-US" altLang="ja-JP"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2013</a:t>
            </a: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年</a:t>
            </a: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a:t>
            </a:r>
            <a:endPar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48" name="テキスト ボックス 47"/>
          <p:cNvSpPr txBox="1"/>
          <p:nvPr/>
        </p:nvSpPr>
        <p:spPr>
          <a:xfrm>
            <a:off x="3692744" y="4575428"/>
            <a:ext cx="62635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rPr>
              <a:t>着工</a:t>
            </a:r>
          </a:p>
        </p:txBody>
      </p:sp>
      <p:sp>
        <p:nvSpPr>
          <p:cNvPr id="49" name="円/楕円 96"/>
          <p:cNvSpPr/>
          <p:nvPr/>
        </p:nvSpPr>
        <p:spPr>
          <a:xfrm>
            <a:off x="6096000" y="4456178"/>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0" name="テキスト ボックス 49"/>
          <p:cNvSpPr txBox="1"/>
          <p:nvPr/>
        </p:nvSpPr>
        <p:spPr>
          <a:xfrm>
            <a:off x="5664911" y="4678334"/>
            <a:ext cx="125107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国立循環器病</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研究センターが</a:t>
            </a:r>
            <a:endParaRPr kumimoji="1" lang="en-US" altLang="ja-JP"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FF0000"/>
                </a:solidFill>
                <a:effectLst/>
                <a:uLnTx/>
                <a:uFillTx/>
                <a:latin typeface="ＭＳ Ｐ明朝" panose="02020600040205080304" pitchFamily="18" charset="-128"/>
                <a:ea typeface="ＭＳ Ｐ明朝" panose="02020600040205080304" pitchFamily="18" charset="-128"/>
                <a:cs typeface="+mn-cs"/>
              </a:rPr>
              <a:t>運用開始予定</a:t>
            </a:r>
            <a:endParaRPr kumimoji="1" lang="ja-JP" altLang="en-US" sz="1000" b="0" i="0" u="none" strike="noStrike" kern="1200" cap="none" spc="0" normalizeH="0" baseline="0" noProof="0" dirty="0">
              <a:ln>
                <a:noFill/>
              </a:ln>
              <a:solidFill>
                <a:srgbClr val="FF0000"/>
              </a:solidFill>
              <a:effectLst/>
              <a:uLnTx/>
              <a:uFillTx/>
              <a:latin typeface="ＭＳ Ｐ明朝" panose="02020600040205080304" pitchFamily="18" charset="-128"/>
              <a:ea typeface="ＭＳ Ｐ明朝" panose="02020600040205080304" pitchFamily="18" charset="-128"/>
              <a:cs typeface="+mn-cs"/>
            </a:endParaRPr>
          </a:p>
        </p:txBody>
      </p:sp>
      <p:sp>
        <p:nvSpPr>
          <p:cNvPr id="51" name="テキスト ボックス 50"/>
          <p:cNvSpPr txBox="1"/>
          <p:nvPr/>
        </p:nvSpPr>
        <p:spPr>
          <a:xfrm>
            <a:off x="6260664" y="4211717"/>
            <a:ext cx="41680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循環器疾患分野の予防・医療・研究で世界をリードする</a:t>
            </a:r>
            <a:r>
              <a:rPr kumimoji="1" lang="ja-JP" altLang="en-US" sz="11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地域へ</a:t>
            </a:r>
            <a:endParaRPr kumimoji="1" lang="ja-JP" altLang="en-US" sz="11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cxnSp>
        <p:nvCxnSpPr>
          <p:cNvPr id="52" name="直線矢印コネクタ 51"/>
          <p:cNvCxnSpPr/>
          <p:nvPr/>
        </p:nvCxnSpPr>
        <p:spPr>
          <a:xfrm>
            <a:off x="6226145" y="4536752"/>
            <a:ext cx="4342745" cy="0"/>
          </a:xfrm>
          <a:prstGeom prst="straightConnector1">
            <a:avLst/>
          </a:prstGeom>
          <a:ln w="25400">
            <a:solidFill>
              <a:srgbClr val="FF0000"/>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2464401" y="4536752"/>
            <a:ext cx="1712616" cy="0"/>
          </a:xfrm>
          <a:prstGeom prst="straightConnector1">
            <a:avLst/>
          </a:prstGeom>
          <a:ln w="25400">
            <a:solidFill>
              <a:srgbClr val="0000CC"/>
            </a:solidFill>
            <a:prstDash val="sysDot"/>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4199426" y="4606205"/>
            <a:ext cx="1374094"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健都イノベーション</a:t>
            </a:r>
            <a:endParaRPr kumimoji="1" lang="en-US" altLang="ja-JP"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パークにニプロ（株）の</a:t>
            </a:r>
            <a:endParaRPr kumimoji="1" lang="en-US" altLang="ja-JP" sz="1000" b="0" i="0" u="none" strike="sng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CC"/>
                </a:solidFill>
                <a:effectLst/>
                <a:uLnTx/>
                <a:uFillTx/>
                <a:latin typeface="ＭＳ Ｐ明朝" panose="02020600040205080304" pitchFamily="18" charset="-128"/>
                <a:ea typeface="ＭＳ Ｐ明朝" panose="02020600040205080304" pitchFamily="18" charset="-128"/>
                <a:cs typeface="+mn-cs"/>
              </a:rPr>
              <a:t>進出が決定</a:t>
            </a:r>
            <a:endParaRPr kumimoji="1" lang="ja-JP" altLang="en-US" sz="1000" b="0" i="0" u="none" strike="sngStrike" kern="1200" cap="none" spc="0" normalizeH="0" baseline="0" noProof="0" dirty="0">
              <a:ln>
                <a:noFill/>
              </a:ln>
              <a:solidFill>
                <a:srgbClr val="0000CC"/>
              </a:solidFill>
              <a:effectLst/>
              <a:uLnTx/>
              <a:uFillTx/>
              <a:latin typeface="ＭＳ Ｐ明朝" panose="02020600040205080304" pitchFamily="18" charset="-128"/>
              <a:ea typeface="ＭＳ Ｐ明朝" panose="02020600040205080304" pitchFamily="18" charset="-128"/>
              <a:cs typeface="+mn-cs"/>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84</a:t>
            </a:fld>
            <a:endParaRPr lang="ja-JP" altLang="en-US"/>
          </a:p>
        </p:txBody>
      </p:sp>
    </p:spTree>
    <p:extLst>
      <p:ext uri="{BB962C8B-B14F-4D97-AF65-F5344CB8AC3E}">
        <p14:creationId xmlns:p14="http://schemas.microsoft.com/office/powerpoint/2010/main" val="37966157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71464" y="452290"/>
            <a:ext cx="9649072" cy="1169551"/>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a:t>
            </a:r>
            <a:r>
              <a:rPr kumimoji="1" lang="zh-TW"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万博記念公園</a:t>
            </a:r>
            <a:r>
              <a:rPr kumimoji="1" lang="zh-TW"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周辺</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・面積： 約</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258ha</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sym typeface="Wingdings" panose="05000000000000000000" pitchFamily="2" charset="2"/>
              </a:rPr>
              <a:t>（</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国有地</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約</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130ha</a:t>
            </a:r>
            <a:r>
              <a:rPr kumimoji="1" lang="ja-JP" altLang="en-US" sz="12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府有地約</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128ha</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・運営主体：大阪府（</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2014</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4</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月独立行政法人日本万国博覧会記念機構より移管）</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1970</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年日本万国博覧会の</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広大な</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跡地に</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、太陽の塔などの博覧会の遺産を残しつつ「緑に包まれた文化公園」と</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して</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運営</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国</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保有部分（自然文化園地区</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）：財政法</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の規定により、府が有償で借り受け、公園全体として一体的に管理運営</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大阪府保有部分（周辺地区）：南側</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ゾーン・エキスポランド跡地に民間大型複合施設を誘致</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その</a:t>
            </a:r>
            <a:r>
              <a:rPr lang="ja-JP" altLang="en-US" sz="1200" dirty="0" smtClean="0">
                <a:solidFill>
                  <a:prstClr val="black"/>
                </a:solidFill>
                <a:latin typeface="Calibri" panose="020F0502020204030204"/>
                <a:ea typeface="ＭＳ Ｐゴシック" panose="020B0600070205080204" pitchFamily="50" charset="-128"/>
              </a:rPr>
              <a:t>貸付</a:t>
            </a:r>
            <a:r>
              <a:rPr lang="ja-JP" altLang="en-US" sz="1200" dirty="0">
                <a:solidFill>
                  <a:prstClr val="black"/>
                </a:solidFill>
                <a:latin typeface="Calibri" panose="020F0502020204030204"/>
                <a:ea typeface="ＭＳ Ｐゴシック" panose="020B0600070205080204" pitchFamily="50" charset="-128"/>
              </a:rPr>
              <a:t>料</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、万博機構から引き継ぐ資産や入園料等の収入を元に、新たな財政負担のない形で、公園管理を</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1"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grpSp>
        <p:nvGrpSpPr>
          <p:cNvPr id="3" name="グループ化 2"/>
          <p:cNvGrpSpPr/>
          <p:nvPr/>
        </p:nvGrpSpPr>
        <p:grpSpPr>
          <a:xfrm>
            <a:off x="1333501" y="1648097"/>
            <a:ext cx="9626599" cy="4950505"/>
            <a:chOff x="1143001" y="1698897"/>
            <a:chExt cx="9777536" cy="5159103"/>
          </a:xfrm>
        </p:grpSpPr>
        <p:pic>
          <p:nvPicPr>
            <p:cNvPr id="59" name="図 58" descr="万博記念公園の活性化に向けた将来ビジョン.pdf - Adobe Reader"/>
            <p:cNvPicPr>
              <a:picLocks noChangeAspect="1"/>
            </p:cNvPicPr>
            <p:nvPr/>
          </p:nvPicPr>
          <p:blipFill rotWithShape="1">
            <a:blip r:embed="rId3">
              <a:extLst>
                <a:ext uri="{28A0092B-C50C-407E-A947-70E740481C1C}">
                  <a14:useLocalDpi xmlns:a14="http://schemas.microsoft.com/office/drawing/2010/main" val="0"/>
                </a:ext>
              </a:extLst>
            </a:blip>
            <a:srcRect l="15282" t="17352" r="13009" b="2966"/>
            <a:stretch/>
          </p:blipFill>
          <p:spPr>
            <a:xfrm>
              <a:off x="1143001" y="1698897"/>
              <a:ext cx="9777536" cy="5159103"/>
            </a:xfrm>
            <a:prstGeom prst="rect">
              <a:avLst/>
            </a:prstGeom>
          </p:spPr>
        </p:pic>
        <p:sp>
          <p:nvSpPr>
            <p:cNvPr id="2" name="正方形/長方形 1"/>
            <p:cNvSpPr/>
            <p:nvPr/>
          </p:nvSpPr>
          <p:spPr>
            <a:xfrm>
              <a:off x="6789420" y="5349240"/>
              <a:ext cx="426720" cy="17526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面</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5448300" y="6515100"/>
              <a:ext cx="182880" cy="1724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4" name="テキスト ボックス 3"/>
          <p:cNvSpPr txBox="1"/>
          <p:nvPr/>
        </p:nvSpPr>
        <p:spPr>
          <a:xfrm>
            <a:off x="1308100" y="6484302"/>
            <a:ext cx="47447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印は、府以外の事業者が運営。</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fld id="{138CA411-231B-42B9-AF63-97A64194AA60}" type="slidenum">
              <a:rPr lang="ja-JP" altLang="en-US" smtClean="0"/>
              <a:pPr/>
              <a:t>85</a:t>
            </a:fld>
            <a:endParaRPr lang="ja-JP" altLang="en-US"/>
          </a:p>
        </p:txBody>
      </p:sp>
    </p:spTree>
    <p:extLst>
      <p:ext uri="{BB962C8B-B14F-4D97-AF65-F5344CB8AC3E}">
        <p14:creationId xmlns:p14="http://schemas.microsoft.com/office/powerpoint/2010/main" val="36613642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1271464" y="1719404"/>
            <a:ext cx="2376264" cy="49353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38" name="正方形/長方形 37"/>
          <p:cNvSpPr/>
          <p:nvPr/>
        </p:nvSpPr>
        <p:spPr>
          <a:xfrm>
            <a:off x="1271464" y="1703759"/>
            <a:ext cx="1755000" cy="371817"/>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取組前</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1" name="正方形/長方形 30"/>
          <p:cNvSpPr/>
          <p:nvPr/>
        </p:nvSpPr>
        <p:spPr>
          <a:xfrm>
            <a:off x="4367807" y="1687191"/>
            <a:ext cx="7685647" cy="49295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9" name="正方形/長方形 38"/>
          <p:cNvSpPr/>
          <p:nvPr/>
        </p:nvSpPr>
        <p:spPr>
          <a:xfrm>
            <a:off x="4367808" y="1700203"/>
            <a:ext cx="187220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 name="右矢印 17"/>
          <p:cNvSpPr/>
          <p:nvPr/>
        </p:nvSpPr>
        <p:spPr>
          <a:xfrm>
            <a:off x="3836206" y="3863066"/>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7" name="角丸四角形 96"/>
          <p:cNvSpPr/>
          <p:nvPr/>
        </p:nvSpPr>
        <p:spPr>
          <a:xfrm>
            <a:off x="1270363" y="429494"/>
            <a:ext cx="9584166" cy="1226409"/>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＜めざす姿＞</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・緑と文化･スポーツを通じて人類の創造力の源泉である生命力と感性が磨かれる</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公園</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目指すべき公園像</a:t>
            </a:r>
            <a:r>
              <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①</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人と自然の調和　②世界への文化と美の発信　③人々の交流と創造　④持続的な魅力の</a:t>
            </a:r>
            <a:r>
              <a:rPr kumimoji="1" lang="ja-JP" altLang="en-US"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創造</a:t>
            </a:r>
            <a:endParaRPr kumimoji="1" lang="en-US" altLang="ja-JP" sz="16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万博記念公園の活性化に向けた将来</a:t>
            </a:r>
            <a:r>
              <a:rPr kumimoji="1" lang="ja-JP" altLang="en-US" sz="105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ビジョンより</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正方形/長方形 19"/>
          <p:cNvSpPr/>
          <p:nvPr/>
        </p:nvSpPr>
        <p:spPr>
          <a:xfrm>
            <a:off x="1278801" y="2085887"/>
            <a:ext cx="239267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1970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年万博の広大な跡地を、緑に包まれた文化公園として整備。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○その整備や管理運営は、日本万国博覧会記念協会やそれを引き継いだ日本万国博覧会記念機構によって進められてきており</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2014</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からは大阪府に移管。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○大阪府では、その役割を担うにあたり、外部有識者で構成する大阪府日本万国博覧会記念公園運営審議会より、「万博記念公園の活性化に向けた将来ビジョンについて」と題した答申を得た。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答申の内容を踏まえ、緑や景観、文化・スポーツ資源等、長年にわたって守られ、育まれてきた公園の魅力を大切にしながら、新たな魅力を創造し、さらに活性化することが必要。</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descr="万博記念公園の活性化に向けた将来ビジョン.pdf - Adobe Reader"/>
          <p:cNvPicPr>
            <a:picLocks noChangeAspect="1"/>
          </p:cNvPicPr>
          <p:nvPr/>
        </p:nvPicPr>
        <p:blipFill rotWithShape="1">
          <a:blip r:embed="rId4" cstate="print">
            <a:extLst>
              <a:ext uri="{28A0092B-C50C-407E-A947-70E740481C1C}">
                <a14:useLocalDpi xmlns:a14="http://schemas.microsoft.com/office/drawing/2010/main" val="0"/>
              </a:ext>
            </a:extLst>
          </a:blip>
          <a:srcRect l="4012" t="24505" r="2761" b="5163"/>
          <a:stretch/>
        </p:blipFill>
        <p:spPr>
          <a:xfrm>
            <a:off x="5303912" y="2936554"/>
            <a:ext cx="5327762" cy="1775641"/>
          </a:xfrm>
          <a:prstGeom prst="rect">
            <a:avLst/>
          </a:prstGeom>
        </p:spPr>
      </p:pic>
      <p:sp>
        <p:nvSpPr>
          <p:cNvPr id="35" name="正方形/長方形 34"/>
          <p:cNvSpPr/>
          <p:nvPr/>
        </p:nvSpPr>
        <p:spPr>
          <a:xfrm>
            <a:off x="4489202" y="2017554"/>
            <a:ext cx="744549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○大阪府では、審議会の答申を経て、</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年に「日本万博博覧会記念公園の活性化に向けた将来ビジョン」を策定。</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6" name="正方形/長方形 35"/>
          <p:cNvSpPr/>
          <p:nvPr/>
        </p:nvSpPr>
        <p:spPr>
          <a:xfrm>
            <a:off x="4672801" y="2674944"/>
            <a:ext cx="7445499" cy="523220"/>
          </a:xfrm>
          <a:prstGeom prst="rect">
            <a:avLst/>
          </a:prstGeom>
        </p:spPr>
        <p:txBody>
          <a:bodyPr wrap="square">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■目指すべき公園像　　</a:t>
            </a:r>
            <a:r>
              <a:rPr kumimoji="1" lang="ja-JP" altLang="en-US" sz="105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出典</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：大阪府「万博記念公園の活性化に向けた将来ビジョン」</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7" name="正方形/長方形 36"/>
          <p:cNvSpPr/>
          <p:nvPr/>
        </p:nvSpPr>
        <p:spPr>
          <a:xfrm>
            <a:off x="4672801" y="4753082"/>
            <a:ext cx="4268000" cy="1600438"/>
          </a:xfrm>
          <a:prstGeom prst="rect">
            <a:avLst/>
          </a:prstGeom>
        </p:spPr>
        <p:txBody>
          <a:bodyPr wrap="square">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主な取組み</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・太陽の塔を内部公開</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基本方針</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a:t>
            </a: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EXPOCITY(2015</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年開業</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や市立吹田サッカー</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スタジアム</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(2016</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年開設</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と連携した</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キャンペーンを実施</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基本方針</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4)</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等</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■運営体制　指定管理者制度を導入</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(2018</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p>
        </p:txBody>
      </p:sp>
      <p:grpSp>
        <p:nvGrpSpPr>
          <p:cNvPr id="78" name="グループ化 77"/>
          <p:cNvGrpSpPr/>
          <p:nvPr/>
        </p:nvGrpSpPr>
        <p:grpSpPr>
          <a:xfrm>
            <a:off x="9033344" y="5026605"/>
            <a:ext cx="2981940" cy="1590094"/>
            <a:chOff x="8244860" y="2172272"/>
            <a:chExt cx="3401550" cy="2145033"/>
          </a:xfrm>
        </p:grpSpPr>
        <p:grpSp>
          <p:nvGrpSpPr>
            <p:cNvPr id="79" name="グループ化 7"/>
            <p:cNvGrpSpPr>
              <a:grpSpLocks/>
            </p:cNvGrpSpPr>
            <p:nvPr/>
          </p:nvGrpSpPr>
          <p:grpSpPr bwMode="auto">
            <a:xfrm>
              <a:off x="8244860" y="2172272"/>
              <a:ext cx="3206555" cy="2145033"/>
              <a:chOff x="5321303" y="4185700"/>
              <a:chExt cx="4892040" cy="4811093"/>
            </a:xfrm>
          </p:grpSpPr>
          <p:graphicFrame>
            <p:nvGraphicFramePr>
              <p:cNvPr id="83" name="グラフ 8"/>
              <p:cNvGraphicFramePr>
                <a:graphicFrameLocks/>
              </p:cNvGraphicFramePr>
              <p:nvPr>
                <p:extLst/>
              </p:nvPr>
            </p:nvGraphicFramePr>
            <p:xfrm>
              <a:off x="5321303" y="4185700"/>
              <a:ext cx="4892040" cy="4811093"/>
            </p:xfrm>
            <a:graphic>
              <a:graphicData uri="http://schemas.openxmlformats.org/presentationml/2006/ole">
                <mc:AlternateContent xmlns:mc="http://schemas.openxmlformats.org/markup-compatibility/2006">
                  <mc:Choice xmlns:v="urn:schemas-microsoft-com:vml" Requires="v">
                    <p:oleObj spid="_x0000_s3106" name="ワークシート" r:id="rId5" imgW="4791243" imgH="3000451" progId="Excel.Sheet.8">
                      <p:embed/>
                    </p:oleObj>
                  </mc:Choice>
                  <mc:Fallback>
                    <p:oleObj name="ワークシート" r:id="rId5" imgW="4791243" imgH="3000451" progId="Excel.Sheet.8">
                      <p:embed/>
                      <p:pic>
                        <p:nvPicPr>
                          <p:cNvPr id="83" name="グラフ 8"/>
                          <p:cNvPicPr>
                            <a:picLocks noChangeArrowheads="1"/>
                          </p:cNvPicPr>
                          <p:nvPr/>
                        </p:nvPicPr>
                        <p:blipFill>
                          <a:blip r:embed="rId6"/>
                          <a:srcRect/>
                          <a:stretch>
                            <a:fillRect/>
                          </a:stretch>
                        </p:blipFill>
                        <p:spPr bwMode="auto">
                          <a:xfrm>
                            <a:off x="5321303" y="4185700"/>
                            <a:ext cx="4892040" cy="4811093"/>
                          </a:xfrm>
                          <a:prstGeom prst="rect">
                            <a:avLst/>
                          </a:prstGeom>
                          <a:noFill/>
                          <a:ln>
                            <a:noFill/>
                          </a:ln>
                          <a:extLst/>
                        </p:spPr>
                      </p:pic>
                    </p:oleObj>
                  </mc:Fallback>
                </mc:AlternateContent>
              </a:graphicData>
            </a:graphic>
          </p:graphicFrame>
          <p:grpSp>
            <p:nvGrpSpPr>
              <p:cNvPr id="84" name="グループ化 9"/>
              <p:cNvGrpSpPr>
                <a:grpSpLocks/>
              </p:cNvGrpSpPr>
              <p:nvPr/>
            </p:nvGrpSpPr>
            <p:grpSpPr bwMode="auto">
              <a:xfrm>
                <a:off x="6328672" y="5365120"/>
                <a:ext cx="2297881" cy="1513707"/>
                <a:chOff x="6328672" y="5365120"/>
                <a:chExt cx="2297881" cy="1513707"/>
              </a:xfrm>
            </p:grpSpPr>
            <p:sp>
              <p:nvSpPr>
                <p:cNvPr id="85" name="テキスト ボックス 10"/>
                <p:cNvSpPr txBox="1">
                  <a:spLocks noChangeArrowheads="1"/>
                </p:cNvSpPr>
                <p:nvPr/>
              </p:nvSpPr>
              <p:spPr bwMode="auto">
                <a:xfrm>
                  <a:off x="7671532" y="5365120"/>
                  <a:ext cx="955021" cy="4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Arial" charset="0"/>
                      <a:ea typeface="ＭＳ Ｐゴシック" charset="-128"/>
                      <a:cs typeface="+mn-cs"/>
                    </a:rPr>
                    <a:t>213</a:t>
                  </a:r>
                  <a:r>
                    <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rPr>
                    <a:t>万人</a:t>
                  </a:r>
                </a:p>
              </p:txBody>
            </p:sp>
            <p:sp>
              <p:nvSpPr>
                <p:cNvPr id="86" name="テキスト ボックス 13"/>
                <p:cNvSpPr txBox="1">
                  <a:spLocks noChangeArrowheads="1"/>
                </p:cNvSpPr>
                <p:nvPr/>
              </p:nvSpPr>
              <p:spPr bwMode="auto">
                <a:xfrm>
                  <a:off x="6328672" y="6464640"/>
                  <a:ext cx="1052749" cy="4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Arial" charset="0"/>
                      <a:ea typeface="ＭＳ Ｐゴシック" charset="-128"/>
                      <a:cs typeface="+mn-cs"/>
                    </a:rPr>
                    <a:t>183</a:t>
                  </a:r>
                  <a:r>
                    <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rPr>
                    <a:t>万人</a:t>
                  </a:r>
                </a:p>
              </p:txBody>
            </p:sp>
            <p:sp>
              <p:nvSpPr>
                <p:cNvPr id="87" name="テキスト ボックス 14"/>
                <p:cNvSpPr txBox="1">
                  <a:spLocks noChangeArrowheads="1"/>
                </p:cNvSpPr>
                <p:nvPr/>
              </p:nvSpPr>
              <p:spPr bwMode="auto">
                <a:xfrm>
                  <a:off x="7073215" y="5980769"/>
                  <a:ext cx="922743" cy="4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Arial" charset="0"/>
                      <a:ea typeface="ＭＳ Ｐゴシック" charset="-128"/>
                      <a:cs typeface="+mn-cs"/>
                    </a:rPr>
                    <a:t>194</a:t>
                  </a:r>
                  <a:r>
                    <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rPr>
                    <a:t>万人</a:t>
                  </a:r>
                </a:p>
              </p:txBody>
            </p:sp>
          </p:grpSp>
        </p:grpSp>
        <p:sp>
          <p:nvSpPr>
            <p:cNvPr id="80" name="テキスト ボックス 10"/>
            <p:cNvSpPr txBox="1">
              <a:spLocks noChangeArrowheads="1"/>
            </p:cNvSpPr>
            <p:nvPr/>
          </p:nvSpPr>
          <p:spPr bwMode="auto">
            <a:xfrm>
              <a:off x="10854529" y="2309655"/>
              <a:ext cx="7918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225</a:t>
              </a:r>
              <a:r>
                <a:rPr kumimoji="1" lang="ja-JP" altLang="en-US"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万人</a:t>
              </a:r>
              <a:endPar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1" name="テキスト ボックス 13"/>
            <p:cNvSpPr txBox="1">
              <a:spLocks noChangeArrowheads="1"/>
            </p:cNvSpPr>
            <p:nvPr/>
          </p:nvSpPr>
          <p:spPr bwMode="auto">
            <a:xfrm>
              <a:off x="8640567" y="3621956"/>
              <a:ext cx="6900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182</a:t>
              </a:r>
              <a:r>
                <a:rPr kumimoji="1" lang="ja-JP" altLang="en-US"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万人</a:t>
              </a:r>
              <a:endPar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2" name="テキスト ボックス 10"/>
            <p:cNvSpPr txBox="1">
              <a:spLocks noChangeArrowheads="1"/>
            </p:cNvSpPr>
            <p:nvPr/>
          </p:nvSpPr>
          <p:spPr bwMode="auto">
            <a:xfrm>
              <a:off x="10368976" y="2505327"/>
              <a:ext cx="7918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220</a:t>
              </a:r>
              <a:r>
                <a:rPr kumimoji="1" lang="ja-JP" altLang="en-US" sz="6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万人</a:t>
              </a:r>
              <a:endParaRPr kumimoji="1" lang="ja-JP" altLang="en-US" sz="6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sp>
        <p:nvSpPr>
          <p:cNvPr id="88" name="正方形/長方形 87"/>
          <p:cNvSpPr/>
          <p:nvPr/>
        </p:nvSpPr>
        <p:spPr>
          <a:xfrm>
            <a:off x="8915401" y="4730964"/>
            <a:ext cx="2870199" cy="307777"/>
          </a:xfrm>
          <a:prstGeom prst="rect">
            <a:avLst/>
          </a:prstGeom>
        </p:spPr>
        <p:txBody>
          <a:bodyPr wrap="square">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■来園者人数は順調に増加</a:t>
            </a:r>
            <a:endPar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6"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86</a:t>
            </a:fld>
            <a:endParaRPr lang="ja-JP" altLang="en-US"/>
          </a:p>
        </p:txBody>
      </p:sp>
    </p:spTree>
    <p:extLst>
      <p:ext uri="{BB962C8B-B14F-4D97-AF65-F5344CB8AC3E}">
        <p14:creationId xmlns:p14="http://schemas.microsoft.com/office/powerpoint/2010/main" val="3217439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吹き出し 4"/>
          <p:cNvSpPr/>
          <p:nvPr/>
        </p:nvSpPr>
        <p:spPr>
          <a:xfrm rot="5400000">
            <a:off x="6225055" y="1402093"/>
            <a:ext cx="5170719" cy="5468049"/>
          </a:xfrm>
          <a:prstGeom prst="wedgeRectCallout">
            <a:avLst>
              <a:gd name="adj1" fmla="val -14784"/>
              <a:gd name="adj2" fmla="val 53675"/>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＜最近の動き＞</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ガンバ大阪ホームスタジアム</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が多く</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の観客を動員</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EXPOCITY</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がオープン</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開業１年間の来場者数</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約</a:t>
            </a:r>
            <a:r>
              <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2,400</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全高</a:t>
            </a:r>
            <a:r>
              <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123m</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と日本一の高さを</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誇る</a:t>
            </a:r>
            <a:endPar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観覧車</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2016</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年にオープン。</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太陽の塔の内部</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公開スタート</a:t>
            </a:r>
            <a:endPar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モノレール乗降客数は、ガンバやエキスポシティの影響もあり、</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2015</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年度から飛躍的に増加。</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p:txBody>
      </p:sp>
      <p:sp>
        <p:nvSpPr>
          <p:cNvPr id="8" name="テキスト ボックス 7"/>
          <p:cNvSpPr txBox="1"/>
          <p:nvPr/>
        </p:nvSpPr>
        <p:spPr>
          <a:xfrm>
            <a:off x="1271464" y="452290"/>
            <a:ext cx="9649072" cy="1015663"/>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＜最近の動き＞</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2015</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 </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ガンバ大阪</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ﾎｰﾑｽﾀｼﾞｱﾑ（市立吹田ｻｯｶｰｽﾀｼﾞｱﾑ）完成</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(2016</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月杮落とし</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2015</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　エキスポランド跡地に民間大型複合施設</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EXPOCITY</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がオープン</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2015</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府</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において将来ビジョンを策定</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2018</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月　</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太陽の塔」の耐震改修及び内部展示「生命の樹」「地底の太陽」を再生し、 塔内部の一般公開</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開始</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万博記念公園の活性化に向けた動きが着々と進展</a:t>
            </a:r>
            <a:endParaRPr kumimoji="1" lang="ja-JP" altLang="en-US" sz="12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1"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2040392"/>
            <a:ext cx="956520" cy="132990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8024" y="2059227"/>
            <a:ext cx="894566" cy="1314720"/>
          </a:xfrm>
          <a:prstGeom prst="rect">
            <a:avLst/>
          </a:prstGeom>
        </p:spPr>
      </p:pic>
      <p:grpSp>
        <p:nvGrpSpPr>
          <p:cNvPr id="59" name="グループ化 58"/>
          <p:cNvGrpSpPr/>
          <p:nvPr/>
        </p:nvGrpSpPr>
        <p:grpSpPr>
          <a:xfrm>
            <a:off x="6123559" y="4195736"/>
            <a:ext cx="5041900" cy="2385173"/>
            <a:chOff x="1422400" y="422305"/>
            <a:chExt cx="6083300" cy="2219297"/>
          </a:xfrm>
        </p:grpSpPr>
        <p:graphicFrame>
          <p:nvGraphicFramePr>
            <p:cNvPr id="60" name="グラフ 59"/>
            <p:cNvGraphicFramePr/>
            <p:nvPr>
              <p:extLst/>
            </p:nvPr>
          </p:nvGraphicFramePr>
          <p:xfrm>
            <a:off x="1422400" y="526436"/>
            <a:ext cx="6083300" cy="2115166"/>
          </p:xfrm>
          <a:graphic>
            <a:graphicData uri="http://schemas.openxmlformats.org/drawingml/2006/chart">
              <c:chart xmlns:c="http://schemas.openxmlformats.org/drawingml/2006/chart" xmlns:r="http://schemas.openxmlformats.org/officeDocument/2006/relationships" r:id="rId5"/>
            </a:graphicData>
          </a:graphic>
        </p:graphicFrame>
        <p:sp>
          <p:nvSpPr>
            <p:cNvPr id="61" name="テキスト ボックス 60"/>
            <p:cNvSpPr txBox="1"/>
            <p:nvPr/>
          </p:nvSpPr>
          <p:spPr>
            <a:xfrm>
              <a:off x="1862138" y="422305"/>
              <a:ext cx="814152" cy="4385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人／日</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grpSp>
      <p:sp>
        <p:nvSpPr>
          <p:cNvPr id="62" name="テキスト ボックス 61"/>
          <p:cNvSpPr txBox="1"/>
          <p:nvPr/>
        </p:nvSpPr>
        <p:spPr>
          <a:xfrm>
            <a:off x="7252867" y="4876609"/>
            <a:ext cx="2325091" cy="461665"/>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EXPOCITY</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開業</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市立吹田サッカースタジアム完成</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3" name="下矢印 62"/>
          <p:cNvSpPr/>
          <p:nvPr/>
        </p:nvSpPr>
        <p:spPr>
          <a:xfrm rot="12633070">
            <a:off x="9515968" y="4848158"/>
            <a:ext cx="444500" cy="711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3" name="グループ化 2"/>
          <p:cNvGrpSpPr/>
          <p:nvPr/>
        </p:nvGrpSpPr>
        <p:grpSpPr>
          <a:xfrm>
            <a:off x="766924" y="2257147"/>
            <a:ext cx="5100699" cy="3674450"/>
            <a:chOff x="1271464" y="2862122"/>
            <a:chExt cx="5457799" cy="3674450"/>
          </a:xfrm>
        </p:grpSpPr>
        <p:grpSp>
          <p:nvGrpSpPr>
            <p:cNvPr id="11" name="グループ化 10"/>
            <p:cNvGrpSpPr/>
            <p:nvPr/>
          </p:nvGrpSpPr>
          <p:grpSpPr>
            <a:xfrm>
              <a:off x="1271464" y="2862122"/>
              <a:ext cx="5457799" cy="3674450"/>
              <a:chOff x="1521528" y="874713"/>
              <a:chExt cx="7442383" cy="5548155"/>
            </a:xfrm>
          </p:grpSpPr>
          <p:grpSp>
            <p:nvGrpSpPr>
              <p:cNvPr id="12" name="グループ化 5"/>
              <p:cNvGrpSpPr>
                <a:grpSpLocks/>
              </p:cNvGrpSpPr>
              <p:nvPr/>
            </p:nvGrpSpPr>
            <p:grpSpPr bwMode="auto">
              <a:xfrm>
                <a:off x="1521528" y="874713"/>
                <a:ext cx="7442383" cy="5548155"/>
                <a:chOff x="0" y="-25246"/>
                <a:chExt cx="9243878" cy="7439841"/>
              </a:xfrm>
            </p:grpSpPr>
            <p:pic>
              <p:nvPicPr>
                <p:cNvPr id="2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25246"/>
                  <a:ext cx="9243878" cy="743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pic>
            <p:grpSp>
              <p:nvGrpSpPr>
                <p:cNvPr id="22" name="グループ化 8"/>
                <p:cNvGrpSpPr>
                  <a:grpSpLocks/>
                </p:cNvGrpSpPr>
                <p:nvPr/>
              </p:nvGrpSpPr>
              <p:grpSpPr bwMode="auto">
                <a:xfrm>
                  <a:off x="21458" y="270188"/>
                  <a:ext cx="8226356" cy="6845839"/>
                  <a:chOff x="21458" y="270188"/>
                  <a:chExt cx="8226356" cy="6845839"/>
                </a:xfrm>
              </p:grpSpPr>
              <p:sp>
                <p:nvSpPr>
                  <p:cNvPr id="23" name="テキスト ボックス 9"/>
                  <p:cNvSpPr txBox="1">
                    <a:spLocks noChangeArrowheads="1"/>
                  </p:cNvSpPr>
                  <p:nvPr/>
                </p:nvSpPr>
                <p:spPr bwMode="auto">
                  <a:xfrm>
                    <a:off x="6651892" y="2215550"/>
                    <a:ext cx="1595922"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万博記念競技場</a:t>
                    </a:r>
                  </a:p>
                </p:txBody>
              </p:sp>
              <p:sp>
                <p:nvSpPr>
                  <p:cNvPr id="24" name="テキスト ボックス 10"/>
                  <p:cNvSpPr txBox="1">
                    <a:spLocks noChangeArrowheads="1"/>
                  </p:cNvSpPr>
                  <p:nvPr/>
                </p:nvSpPr>
                <p:spPr bwMode="auto">
                  <a:xfrm>
                    <a:off x="6358985" y="1472066"/>
                    <a:ext cx="75925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運動場</a:t>
                    </a:r>
                  </a:p>
                </p:txBody>
              </p:sp>
              <p:sp>
                <p:nvSpPr>
                  <p:cNvPr id="25" name="テキスト ボックス 11"/>
                  <p:cNvSpPr txBox="1">
                    <a:spLocks noChangeArrowheads="1"/>
                  </p:cNvSpPr>
                  <p:nvPr/>
                </p:nvSpPr>
                <p:spPr bwMode="auto">
                  <a:xfrm>
                    <a:off x="6259989" y="1078667"/>
                    <a:ext cx="1177588"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少年野球場</a:t>
                    </a:r>
                  </a:p>
                </p:txBody>
              </p:sp>
              <p:sp>
                <p:nvSpPr>
                  <p:cNvPr id="26" name="テキスト ボックス 12"/>
                  <p:cNvSpPr txBox="1">
                    <a:spLocks noChangeArrowheads="1"/>
                  </p:cNvSpPr>
                  <p:nvPr/>
                </p:nvSpPr>
                <p:spPr bwMode="auto">
                  <a:xfrm>
                    <a:off x="5159749" y="535390"/>
                    <a:ext cx="1177588"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少年球技場</a:t>
                    </a:r>
                  </a:p>
                </p:txBody>
              </p:sp>
              <p:sp>
                <p:nvSpPr>
                  <p:cNvPr id="27" name="テキスト ボックス 13"/>
                  <p:cNvSpPr txBox="1">
                    <a:spLocks noChangeArrowheads="1"/>
                  </p:cNvSpPr>
                  <p:nvPr/>
                </p:nvSpPr>
                <p:spPr bwMode="auto">
                  <a:xfrm>
                    <a:off x="6005734" y="3655799"/>
                    <a:ext cx="968423"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小運動場</a:t>
                    </a:r>
                  </a:p>
                </p:txBody>
              </p:sp>
              <p:sp>
                <p:nvSpPr>
                  <p:cNvPr id="28" name="テキスト ボックス 14"/>
                  <p:cNvSpPr txBox="1">
                    <a:spLocks noChangeArrowheads="1"/>
                  </p:cNvSpPr>
                  <p:nvPr/>
                </p:nvSpPr>
                <p:spPr bwMode="auto">
                  <a:xfrm>
                    <a:off x="6358985" y="4236657"/>
                    <a:ext cx="75925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野球場</a:t>
                    </a:r>
                  </a:p>
                </p:txBody>
              </p:sp>
              <p:sp>
                <p:nvSpPr>
                  <p:cNvPr id="29" name="テキスト ボックス 15"/>
                  <p:cNvSpPr txBox="1">
                    <a:spLocks noChangeArrowheads="1"/>
                  </p:cNvSpPr>
                  <p:nvPr/>
                </p:nvSpPr>
                <p:spPr bwMode="auto">
                  <a:xfrm>
                    <a:off x="5937636" y="5996268"/>
                    <a:ext cx="1595922"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ガンバ大阪</a:t>
                    </a:r>
                    <a:endParaRPr kumimoji="1" lang="en-US" altLang="ja-JP"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サッカー練習場</a:t>
                    </a:r>
                  </a:p>
                </p:txBody>
              </p:sp>
              <p:sp>
                <p:nvSpPr>
                  <p:cNvPr id="30" name="フリーフォーム 29"/>
                  <p:cNvSpPr>
                    <a:spLocks noChangeAspect="1"/>
                  </p:cNvSpPr>
                  <p:nvPr/>
                </p:nvSpPr>
                <p:spPr>
                  <a:xfrm>
                    <a:off x="5734357" y="5147991"/>
                    <a:ext cx="751386" cy="849976"/>
                  </a:xfrm>
                  <a:custGeom>
                    <a:avLst/>
                    <a:gdLst>
                      <a:gd name="connsiteX0" fmla="*/ 185408 w 868048"/>
                      <a:gd name="connsiteY0" fmla="*/ 71635 h 998676"/>
                      <a:gd name="connsiteX1" fmla="*/ 366603 w 868048"/>
                      <a:gd name="connsiteY1" fmla="*/ 0 h 998676"/>
                      <a:gd name="connsiteX2" fmla="*/ 771130 w 868048"/>
                      <a:gd name="connsiteY2" fmla="*/ 122201 h 998676"/>
                      <a:gd name="connsiteX3" fmla="*/ 868048 w 868048"/>
                      <a:gd name="connsiteY3" fmla="*/ 278112 h 998676"/>
                      <a:gd name="connsiteX4" fmla="*/ 661571 w 868048"/>
                      <a:gd name="connsiteY4" fmla="*/ 931255 h 998676"/>
                      <a:gd name="connsiteX5" fmla="*/ 539370 w 868048"/>
                      <a:gd name="connsiteY5" fmla="*/ 998676 h 998676"/>
                      <a:gd name="connsiteX6" fmla="*/ 92704 w 868048"/>
                      <a:gd name="connsiteY6" fmla="*/ 884903 h 998676"/>
                      <a:gd name="connsiteX7" fmla="*/ 0 w 868048"/>
                      <a:gd name="connsiteY7" fmla="*/ 720564 h 998676"/>
                      <a:gd name="connsiteX8" fmla="*/ 185408 w 868048"/>
                      <a:gd name="connsiteY8" fmla="*/ 71635 h 998676"/>
                      <a:gd name="connsiteX0" fmla="*/ 198049 w 880689"/>
                      <a:gd name="connsiteY0" fmla="*/ 71635 h 998676"/>
                      <a:gd name="connsiteX1" fmla="*/ 379244 w 880689"/>
                      <a:gd name="connsiteY1" fmla="*/ 0 h 998676"/>
                      <a:gd name="connsiteX2" fmla="*/ 783771 w 880689"/>
                      <a:gd name="connsiteY2" fmla="*/ 122201 h 998676"/>
                      <a:gd name="connsiteX3" fmla="*/ 880689 w 880689"/>
                      <a:gd name="connsiteY3" fmla="*/ 278112 h 998676"/>
                      <a:gd name="connsiteX4" fmla="*/ 674212 w 880689"/>
                      <a:gd name="connsiteY4" fmla="*/ 931255 h 998676"/>
                      <a:gd name="connsiteX5" fmla="*/ 552011 w 880689"/>
                      <a:gd name="connsiteY5" fmla="*/ 998676 h 998676"/>
                      <a:gd name="connsiteX6" fmla="*/ 105345 w 880689"/>
                      <a:gd name="connsiteY6" fmla="*/ 884903 h 998676"/>
                      <a:gd name="connsiteX7" fmla="*/ 0 w 880689"/>
                      <a:gd name="connsiteY7" fmla="*/ 703709 h 998676"/>
                      <a:gd name="connsiteX8" fmla="*/ 198049 w 880689"/>
                      <a:gd name="connsiteY8" fmla="*/ 71635 h 9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689" h="998676">
                        <a:moveTo>
                          <a:pt x="198049" y="71635"/>
                        </a:moveTo>
                        <a:lnTo>
                          <a:pt x="379244" y="0"/>
                        </a:lnTo>
                        <a:lnTo>
                          <a:pt x="783771" y="122201"/>
                        </a:lnTo>
                        <a:lnTo>
                          <a:pt x="880689" y="278112"/>
                        </a:lnTo>
                        <a:lnTo>
                          <a:pt x="674212" y="931255"/>
                        </a:lnTo>
                        <a:lnTo>
                          <a:pt x="552011" y="998676"/>
                        </a:lnTo>
                        <a:lnTo>
                          <a:pt x="105345" y="884903"/>
                        </a:lnTo>
                        <a:lnTo>
                          <a:pt x="0" y="703709"/>
                        </a:lnTo>
                        <a:lnTo>
                          <a:pt x="198049" y="71635"/>
                        </a:lnTo>
                        <a:close/>
                      </a:path>
                    </a:pathLst>
                  </a:custGeom>
                  <a:solidFill>
                    <a:schemeClr val="bg1">
                      <a:lumMod val="7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1" name="テキスト ボックス 17"/>
                  <p:cNvSpPr txBox="1">
                    <a:spLocks noChangeArrowheads="1"/>
                  </p:cNvSpPr>
                  <p:nvPr/>
                </p:nvSpPr>
                <p:spPr bwMode="auto">
                  <a:xfrm>
                    <a:off x="4486786" y="5357338"/>
                    <a:ext cx="3269249" cy="708059"/>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Panasonic Stadium Suita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（市立吹田サッカースタジアム）</a:t>
                    </a:r>
                  </a:p>
                </p:txBody>
              </p:sp>
              <p:sp>
                <p:nvSpPr>
                  <p:cNvPr id="32" name="テキスト ボックス 18"/>
                  <p:cNvSpPr txBox="1">
                    <a:spLocks noChangeArrowheads="1"/>
                  </p:cNvSpPr>
                  <p:nvPr/>
                </p:nvSpPr>
                <p:spPr bwMode="auto">
                  <a:xfrm>
                    <a:off x="6155405" y="6688394"/>
                    <a:ext cx="1386754"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スポーツ広場</a:t>
                    </a:r>
                  </a:p>
                </p:txBody>
              </p:sp>
              <p:sp>
                <p:nvSpPr>
                  <p:cNvPr id="33" name="フリーフォーム 32"/>
                  <p:cNvSpPr/>
                  <p:nvPr/>
                </p:nvSpPr>
                <p:spPr>
                  <a:xfrm>
                    <a:off x="4587119" y="3951501"/>
                    <a:ext cx="1623726" cy="1530773"/>
                  </a:xfrm>
                  <a:custGeom>
                    <a:avLst/>
                    <a:gdLst>
                      <a:gd name="connsiteX0" fmla="*/ 148590 w 1623060"/>
                      <a:gd name="connsiteY0" fmla="*/ 76200 h 1531620"/>
                      <a:gd name="connsiteX1" fmla="*/ 278130 w 1623060"/>
                      <a:gd name="connsiteY1" fmla="*/ 34290 h 1531620"/>
                      <a:gd name="connsiteX2" fmla="*/ 685800 w 1623060"/>
                      <a:gd name="connsiteY2" fmla="*/ 0 h 1531620"/>
                      <a:gd name="connsiteX3" fmla="*/ 1623060 w 1623060"/>
                      <a:gd name="connsiteY3" fmla="*/ 7620 h 1531620"/>
                      <a:gd name="connsiteX4" fmla="*/ 1562100 w 1623060"/>
                      <a:gd name="connsiteY4" fmla="*/ 407670 h 1531620"/>
                      <a:gd name="connsiteX5" fmla="*/ 1432560 w 1623060"/>
                      <a:gd name="connsiteY5" fmla="*/ 830580 h 1531620"/>
                      <a:gd name="connsiteX6" fmla="*/ 1101090 w 1623060"/>
                      <a:gd name="connsiteY6" fmla="*/ 1165860 h 1531620"/>
                      <a:gd name="connsiteX7" fmla="*/ 784860 w 1623060"/>
                      <a:gd name="connsiteY7" fmla="*/ 1409700 h 1531620"/>
                      <a:gd name="connsiteX8" fmla="*/ 548640 w 1623060"/>
                      <a:gd name="connsiteY8" fmla="*/ 1516380 h 1531620"/>
                      <a:gd name="connsiteX9" fmla="*/ 400050 w 1623060"/>
                      <a:gd name="connsiteY9" fmla="*/ 1531620 h 1531620"/>
                      <a:gd name="connsiteX10" fmla="*/ 99060 w 1623060"/>
                      <a:gd name="connsiteY10" fmla="*/ 1474470 h 1531620"/>
                      <a:gd name="connsiteX11" fmla="*/ 102870 w 1623060"/>
                      <a:gd name="connsiteY11" fmla="*/ 1337310 h 1531620"/>
                      <a:gd name="connsiteX12" fmla="*/ 60960 w 1623060"/>
                      <a:gd name="connsiteY12" fmla="*/ 1234440 h 1531620"/>
                      <a:gd name="connsiteX13" fmla="*/ 53340 w 1623060"/>
                      <a:gd name="connsiteY13" fmla="*/ 426720 h 1531620"/>
                      <a:gd name="connsiteX14" fmla="*/ 7620 w 1623060"/>
                      <a:gd name="connsiteY14" fmla="*/ 373380 h 1531620"/>
                      <a:gd name="connsiteX15" fmla="*/ 0 w 1623060"/>
                      <a:gd name="connsiteY15" fmla="*/ 323850 h 1531620"/>
                      <a:gd name="connsiteX16" fmla="*/ 7620 w 1623060"/>
                      <a:gd name="connsiteY16" fmla="*/ 114300 h 1531620"/>
                      <a:gd name="connsiteX17" fmla="*/ 148590 w 1623060"/>
                      <a:gd name="connsiteY17" fmla="*/ 76200 h 153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3060" h="1531620">
                        <a:moveTo>
                          <a:pt x="148590" y="76200"/>
                        </a:moveTo>
                        <a:lnTo>
                          <a:pt x="278130" y="34290"/>
                        </a:lnTo>
                        <a:lnTo>
                          <a:pt x="685800" y="0"/>
                        </a:lnTo>
                        <a:lnTo>
                          <a:pt x="1623060" y="7620"/>
                        </a:lnTo>
                        <a:lnTo>
                          <a:pt x="1562100" y="407670"/>
                        </a:lnTo>
                        <a:lnTo>
                          <a:pt x="1432560" y="830580"/>
                        </a:lnTo>
                        <a:lnTo>
                          <a:pt x="1101090" y="1165860"/>
                        </a:lnTo>
                        <a:lnTo>
                          <a:pt x="784860" y="1409700"/>
                        </a:lnTo>
                        <a:lnTo>
                          <a:pt x="548640" y="1516380"/>
                        </a:lnTo>
                        <a:lnTo>
                          <a:pt x="400050" y="1531620"/>
                        </a:lnTo>
                        <a:lnTo>
                          <a:pt x="99060" y="1474470"/>
                        </a:lnTo>
                        <a:lnTo>
                          <a:pt x="102870" y="1337310"/>
                        </a:lnTo>
                        <a:lnTo>
                          <a:pt x="60960" y="1234440"/>
                        </a:lnTo>
                        <a:lnTo>
                          <a:pt x="53340" y="426720"/>
                        </a:lnTo>
                        <a:lnTo>
                          <a:pt x="7620" y="373380"/>
                        </a:lnTo>
                        <a:lnTo>
                          <a:pt x="0" y="323850"/>
                        </a:lnTo>
                        <a:lnTo>
                          <a:pt x="7620" y="114300"/>
                        </a:lnTo>
                        <a:lnTo>
                          <a:pt x="148590" y="76200"/>
                        </a:lnTo>
                        <a:close/>
                      </a:path>
                    </a:pathLst>
                  </a:custGeom>
                  <a:solidFill>
                    <a:schemeClr val="bg1">
                      <a:lumMod val="7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テキスト ボックス 20"/>
                  <p:cNvSpPr txBox="1">
                    <a:spLocks noChangeArrowheads="1"/>
                  </p:cNvSpPr>
                  <p:nvPr/>
                </p:nvSpPr>
                <p:spPr bwMode="auto">
                  <a:xfrm>
                    <a:off x="5181254" y="4634014"/>
                    <a:ext cx="2452922"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ｱﾒﾘｶﾝﾌｯﾄﾎﾞｰﾙ球技場</a:t>
                    </a:r>
                    <a:endPar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（ｴｷｽﾎﾟﾌﾗｯｼｭﾌｨｰﾙﾄﾞ）</a:t>
                    </a:r>
                  </a:p>
                </p:txBody>
              </p:sp>
              <p:sp>
                <p:nvSpPr>
                  <p:cNvPr id="35" name="テキスト ボックス 21"/>
                  <p:cNvSpPr txBox="1">
                    <a:spLocks noChangeArrowheads="1"/>
                  </p:cNvSpPr>
                  <p:nvPr/>
                </p:nvSpPr>
                <p:spPr bwMode="auto">
                  <a:xfrm>
                    <a:off x="5717504" y="882244"/>
                    <a:ext cx="75925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弓道場</a:t>
                    </a:r>
                  </a:p>
                </p:txBody>
              </p:sp>
              <p:sp>
                <p:nvSpPr>
                  <p:cNvPr id="36" name="テキスト ボックス 22"/>
                  <p:cNvSpPr txBox="1">
                    <a:spLocks noChangeArrowheads="1"/>
                  </p:cNvSpPr>
                  <p:nvPr/>
                </p:nvSpPr>
                <p:spPr bwMode="auto">
                  <a:xfrm>
                    <a:off x="4847865" y="4283443"/>
                    <a:ext cx="1043955" cy="427633"/>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EXPOCITY</a:t>
                    </a:r>
                    <a:endPar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p:txBody>
              </p:sp>
              <p:sp>
                <p:nvSpPr>
                  <p:cNvPr id="37" name="テキスト ボックス 23"/>
                  <p:cNvSpPr txBox="1">
                    <a:spLocks noChangeArrowheads="1"/>
                  </p:cNvSpPr>
                  <p:nvPr/>
                </p:nvSpPr>
                <p:spPr bwMode="auto">
                  <a:xfrm>
                    <a:off x="1915894" y="4066807"/>
                    <a:ext cx="1805087"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ＡＢＣハウジング</a:t>
                    </a:r>
                    <a:endPar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千里住宅公園</a:t>
                    </a:r>
                  </a:p>
                </p:txBody>
              </p:sp>
              <p:sp>
                <p:nvSpPr>
                  <p:cNvPr id="38" name="テキスト ボックス 24"/>
                  <p:cNvSpPr txBox="1">
                    <a:spLocks noChangeArrowheads="1"/>
                  </p:cNvSpPr>
                  <p:nvPr/>
                </p:nvSpPr>
                <p:spPr bwMode="auto">
                  <a:xfrm>
                    <a:off x="3311162" y="4493510"/>
                    <a:ext cx="1595922"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ホテル阪急</a:t>
                    </a:r>
                    <a:endPar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エキスポパーク</a:t>
                    </a:r>
                  </a:p>
                </p:txBody>
              </p:sp>
              <p:sp>
                <p:nvSpPr>
                  <p:cNvPr id="39" name="テキスト ボックス 25"/>
                  <p:cNvSpPr txBox="1">
                    <a:spLocks noChangeArrowheads="1"/>
                  </p:cNvSpPr>
                  <p:nvPr/>
                </p:nvSpPr>
                <p:spPr bwMode="auto">
                  <a:xfrm>
                    <a:off x="4768198" y="2814825"/>
                    <a:ext cx="1439045"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ＥＸＰＯ</a:t>
                    </a:r>
                    <a:r>
                      <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’70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パビリオン</a:t>
                    </a:r>
                  </a:p>
                </p:txBody>
              </p:sp>
              <p:grpSp>
                <p:nvGrpSpPr>
                  <p:cNvPr id="40" name="グループ化 26"/>
                  <p:cNvGrpSpPr>
                    <a:grpSpLocks/>
                  </p:cNvGrpSpPr>
                  <p:nvPr/>
                </p:nvGrpSpPr>
                <p:grpSpPr bwMode="auto">
                  <a:xfrm>
                    <a:off x="21458" y="270188"/>
                    <a:ext cx="4574956" cy="2601964"/>
                    <a:chOff x="21458" y="270188"/>
                    <a:chExt cx="4574956" cy="2601964"/>
                  </a:xfrm>
                </p:grpSpPr>
                <p:sp>
                  <p:nvSpPr>
                    <p:cNvPr id="43" name="テキスト ボックス 29"/>
                    <p:cNvSpPr txBox="1">
                      <a:spLocks noChangeArrowheads="1"/>
                    </p:cNvSpPr>
                    <p:nvPr/>
                  </p:nvSpPr>
                  <p:spPr bwMode="auto">
                    <a:xfrm>
                      <a:off x="338757" y="1055180"/>
                      <a:ext cx="180508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フットサルコート</a:t>
                      </a:r>
                    </a:p>
                  </p:txBody>
                </p:sp>
                <p:sp>
                  <p:nvSpPr>
                    <p:cNvPr id="44" name="テキスト ボックス 30"/>
                    <p:cNvSpPr txBox="1">
                      <a:spLocks noChangeArrowheads="1"/>
                    </p:cNvSpPr>
                    <p:nvPr/>
                  </p:nvSpPr>
                  <p:spPr bwMode="auto">
                    <a:xfrm>
                      <a:off x="307344" y="270188"/>
                      <a:ext cx="1386754"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テニスコート</a:t>
                      </a:r>
                    </a:p>
                  </p:txBody>
                </p:sp>
                <p:sp>
                  <p:nvSpPr>
                    <p:cNvPr id="45" name="テキスト ボックス 31"/>
                    <p:cNvSpPr txBox="1">
                      <a:spLocks noChangeArrowheads="1"/>
                    </p:cNvSpPr>
                    <p:nvPr/>
                  </p:nvSpPr>
                  <p:spPr bwMode="auto">
                    <a:xfrm>
                      <a:off x="21458" y="1880886"/>
                      <a:ext cx="1386754" cy="70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パークゴルフ</a:t>
                      </a:r>
                      <a:endParaRPr kumimoji="1" lang="en-US" altLang="ja-JP"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万博公園</a:t>
                      </a:r>
                    </a:p>
                  </p:txBody>
                </p:sp>
                <p:sp>
                  <p:nvSpPr>
                    <p:cNvPr id="46" name="テキスト ボックス 32"/>
                    <p:cNvSpPr txBox="1">
                      <a:spLocks noChangeArrowheads="1"/>
                    </p:cNvSpPr>
                    <p:nvPr/>
                  </p:nvSpPr>
                  <p:spPr bwMode="auto">
                    <a:xfrm>
                      <a:off x="2791327" y="1398749"/>
                      <a:ext cx="180508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国立民族学博物館</a:t>
                      </a:r>
                    </a:p>
                  </p:txBody>
                </p:sp>
                <p:sp>
                  <p:nvSpPr>
                    <p:cNvPr id="47" name="テキスト ボックス 33"/>
                    <p:cNvSpPr txBox="1">
                      <a:spLocks noChangeArrowheads="1"/>
                    </p:cNvSpPr>
                    <p:nvPr/>
                  </p:nvSpPr>
                  <p:spPr bwMode="auto">
                    <a:xfrm>
                      <a:off x="2718367" y="364624"/>
                      <a:ext cx="759257"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迎賓館</a:t>
                      </a:r>
                    </a:p>
                  </p:txBody>
                </p:sp>
                <p:sp>
                  <p:nvSpPr>
                    <p:cNvPr id="48" name="テキスト ボックス 34"/>
                    <p:cNvSpPr txBox="1">
                      <a:spLocks noChangeArrowheads="1"/>
                    </p:cNvSpPr>
                    <p:nvPr/>
                  </p:nvSpPr>
                  <p:spPr bwMode="auto">
                    <a:xfrm>
                      <a:off x="333335" y="2444519"/>
                      <a:ext cx="1177589"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万博おゆば</a:t>
                      </a:r>
                    </a:p>
                  </p:txBody>
                </p:sp>
                <p:sp>
                  <p:nvSpPr>
                    <p:cNvPr id="49" name="テキスト ボックス 35"/>
                    <p:cNvSpPr txBox="1">
                      <a:spLocks noChangeArrowheads="1"/>
                    </p:cNvSpPr>
                    <p:nvPr/>
                  </p:nvSpPr>
                  <p:spPr bwMode="auto">
                    <a:xfrm>
                      <a:off x="3625209" y="694045"/>
                      <a:ext cx="968423"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日本庭園</a:t>
                      </a:r>
                    </a:p>
                  </p:txBody>
                </p:sp>
                <p:sp>
                  <p:nvSpPr>
                    <p:cNvPr id="50" name="テキスト ボックス 36"/>
                    <p:cNvSpPr txBox="1">
                      <a:spLocks noChangeArrowheads="1"/>
                    </p:cNvSpPr>
                    <p:nvPr/>
                  </p:nvSpPr>
                  <p:spPr bwMode="auto">
                    <a:xfrm>
                      <a:off x="1410869" y="2184768"/>
                      <a:ext cx="1177589"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自然文化園</a:t>
                      </a:r>
                    </a:p>
                  </p:txBody>
                </p:sp>
              </p:grpSp>
              <p:sp>
                <p:nvSpPr>
                  <p:cNvPr id="41" name="テキスト ボックス 27"/>
                  <p:cNvSpPr txBox="1">
                    <a:spLocks noChangeArrowheads="1"/>
                  </p:cNvSpPr>
                  <p:nvPr/>
                </p:nvSpPr>
                <p:spPr bwMode="auto">
                  <a:xfrm>
                    <a:off x="4318765" y="1430785"/>
                    <a:ext cx="1595922"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大阪日本民芸館</a:t>
                    </a:r>
                  </a:p>
                </p:txBody>
              </p:sp>
              <p:sp>
                <p:nvSpPr>
                  <p:cNvPr id="42" name="テキスト ボックス 28"/>
                  <p:cNvSpPr txBox="1">
                    <a:spLocks noChangeArrowheads="1"/>
                  </p:cNvSpPr>
                  <p:nvPr/>
                </p:nvSpPr>
                <p:spPr bwMode="auto">
                  <a:xfrm>
                    <a:off x="4666427" y="1762459"/>
                    <a:ext cx="1805088" cy="4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S創英角ｺﾞｼｯｸUB" pitchFamily="50" charset="-128"/>
                        <a:ea typeface="HGS創英角ｺﾞｼｯｸUB" pitchFamily="50" charset="-128"/>
                        <a:cs typeface="+mn-cs"/>
                      </a:rPr>
                      <a:t>旧国際児童文学館</a:t>
                    </a:r>
                  </a:p>
                </p:txBody>
              </p:sp>
            </p:grpSp>
          </p:grpSp>
          <p:sp>
            <p:nvSpPr>
              <p:cNvPr id="13" name="テキスト ボックス 9"/>
              <p:cNvSpPr txBox="1">
                <a:spLocks noChangeArrowheads="1"/>
              </p:cNvSpPr>
              <p:nvPr/>
            </p:nvSpPr>
            <p:spPr bwMode="auto">
              <a:xfrm>
                <a:off x="2906453" y="3097217"/>
                <a:ext cx="1284900" cy="31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自然観察学習館</a:t>
                </a:r>
              </a:p>
            </p:txBody>
          </p:sp>
          <p:sp>
            <p:nvSpPr>
              <p:cNvPr id="16" name="フリーフォーム 15"/>
              <p:cNvSpPr>
                <a:spLocks noChangeAspect="1"/>
              </p:cNvSpPr>
              <p:nvPr/>
            </p:nvSpPr>
            <p:spPr bwMode="auto">
              <a:xfrm>
                <a:off x="7010737" y="3863828"/>
                <a:ext cx="211120" cy="190723"/>
              </a:xfrm>
              <a:custGeom>
                <a:avLst/>
                <a:gdLst>
                  <a:gd name="connsiteX0" fmla="*/ 185408 w 868048"/>
                  <a:gd name="connsiteY0" fmla="*/ 71635 h 998676"/>
                  <a:gd name="connsiteX1" fmla="*/ 366603 w 868048"/>
                  <a:gd name="connsiteY1" fmla="*/ 0 h 998676"/>
                  <a:gd name="connsiteX2" fmla="*/ 771130 w 868048"/>
                  <a:gd name="connsiteY2" fmla="*/ 122201 h 998676"/>
                  <a:gd name="connsiteX3" fmla="*/ 868048 w 868048"/>
                  <a:gd name="connsiteY3" fmla="*/ 278112 h 998676"/>
                  <a:gd name="connsiteX4" fmla="*/ 661571 w 868048"/>
                  <a:gd name="connsiteY4" fmla="*/ 931255 h 998676"/>
                  <a:gd name="connsiteX5" fmla="*/ 539370 w 868048"/>
                  <a:gd name="connsiteY5" fmla="*/ 998676 h 998676"/>
                  <a:gd name="connsiteX6" fmla="*/ 92704 w 868048"/>
                  <a:gd name="connsiteY6" fmla="*/ 884903 h 998676"/>
                  <a:gd name="connsiteX7" fmla="*/ 0 w 868048"/>
                  <a:gd name="connsiteY7" fmla="*/ 720564 h 998676"/>
                  <a:gd name="connsiteX8" fmla="*/ 185408 w 868048"/>
                  <a:gd name="connsiteY8" fmla="*/ 71635 h 998676"/>
                  <a:gd name="connsiteX0" fmla="*/ 198049 w 880689"/>
                  <a:gd name="connsiteY0" fmla="*/ 71635 h 998676"/>
                  <a:gd name="connsiteX1" fmla="*/ 379244 w 880689"/>
                  <a:gd name="connsiteY1" fmla="*/ 0 h 998676"/>
                  <a:gd name="connsiteX2" fmla="*/ 783771 w 880689"/>
                  <a:gd name="connsiteY2" fmla="*/ 122201 h 998676"/>
                  <a:gd name="connsiteX3" fmla="*/ 880689 w 880689"/>
                  <a:gd name="connsiteY3" fmla="*/ 278112 h 998676"/>
                  <a:gd name="connsiteX4" fmla="*/ 674212 w 880689"/>
                  <a:gd name="connsiteY4" fmla="*/ 931255 h 998676"/>
                  <a:gd name="connsiteX5" fmla="*/ 552011 w 880689"/>
                  <a:gd name="connsiteY5" fmla="*/ 998676 h 998676"/>
                  <a:gd name="connsiteX6" fmla="*/ 105345 w 880689"/>
                  <a:gd name="connsiteY6" fmla="*/ 884903 h 998676"/>
                  <a:gd name="connsiteX7" fmla="*/ 0 w 880689"/>
                  <a:gd name="connsiteY7" fmla="*/ 703709 h 998676"/>
                  <a:gd name="connsiteX8" fmla="*/ 198049 w 880689"/>
                  <a:gd name="connsiteY8" fmla="*/ 71635 h 998676"/>
                  <a:gd name="connsiteX0" fmla="*/ 198049 w 880689"/>
                  <a:gd name="connsiteY0" fmla="*/ -1 h 927040"/>
                  <a:gd name="connsiteX1" fmla="*/ 379245 w 880689"/>
                  <a:gd name="connsiteY1" fmla="*/ 45629 h 927040"/>
                  <a:gd name="connsiteX2" fmla="*/ 783771 w 880689"/>
                  <a:gd name="connsiteY2" fmla="*/ 50565 h 927040"/>
                  <a:gd name="connsiteX3" fmla="*/ 880689 w 880689"/>
                  <a:gd name="connsiteY3" fmla="*/ 206476 h 927040"/>
                  <a:gd name="connsiteX4" fmla="*/ 674212 w 880689"/>
                  <a:gd name="connsiteY4" fmla="*/ 859619 h 927040"/>
                  <a:gd name="connsiteX5" fmla="*/ 552011 w 880689"/>
                  <a:gd name="connsiteY5" fmla="*/ 927040 h 927040"/>
                  <a:gd name="connsiteX6" fmla="*/ 105345 w 880689"/>
                  <a:gd name="connsiteY6" fmla="*/ 813267 h 927040"/>
                  <a:gd name="connsiteX7" fmla="*/ 0 w 880689"/>
                  <a:gd name="connsiteY7" fmla="*/ 632073 h 927040"/>
                  <a:gd name="connsiteX8" fmla="*/ 198049 w 880689"/>
                  <a:gd name="connsiteY8" fmla="*/ -1 h 927040"/>
                  <a:gd name="connsiteX0" fmla="*/ 198049 w 880689"/>
                  <a:gd name="connsiteY0" fmla="*/ 1 h 927042"/>
                  <a:gd name="connsiteX1" fmla="*/ 379245 w 880689"/>
                  <a:gd name="connsiteY1" fmla="*/ 45631 h 927042"/>
                  <a:gd name="connsiteX2" fmla="*/ 706376 w 880689"/>
                  <a:gd name="connsiteY2" fmla="*/ 117575 h 927042"/>
                  <a:gd name="connsiteX3" fmla="*/ 880689 w 880689"/>
                  <a:gd name="connsiteY3" fmla="*/ 206478 h 927042"/>
                  <a:gd name="connsiteX4" fmla="*/ 674212 w 880689"/>
                  <a:gd name="connsiteY4" fmla="*/ 859621 h 927042"/>
                  <a:gd name="connsiteX5" fmla="*/ 552011 w 880689"/>
                  <a:gd name="connsiteY5" fmla="*/ 927042 h 927042"/>
                  <a:gd name="connsiteX6" fmla="*/ 105345 w 880689"/>
                  <a:gd name="connsiteY6" fmla="*/ 813269 h 927042"/>
                  <a:gd name="connsiteX7" fmla="*/ 0 w 880689"/>
                  <a:gd name="connsiteY7" fmla="*/ 632075 h 927042"/>
                  <a:gd name="connsiteX8" fmla="*/ 198049 w 880689"/>
                  <a:gd name="connsiteY8" fmla="*/ 1 h 927042"/>
                  <a:gd name="connsiteX0" fmla="*/ 198049 w 880689"/>
                  <a:gd name="connsiteY0" fmla="*/ -1 h 927040"/>
                  <a:gd name="connsiteX1" fmla="*/ 379245 w 880689"/>
                  <a:gd name="connsiteY1" fmla="*/ 45629 h 927040"/>
                  <a:gd name="connsiteX2" fmla="*/ 706376 w 880689"/>
                  <a:gd name="connsiteY2" fmla="*/ 117573 h 927040"/>
                  <a:gd name="connsiteX3" fmla="*/ 880689 w 880689"/>
                  <a:gd name="connsiteY3" fmla="*/ 206476 h 927040"/>
                  <a:gd name="connsiteX4" fmla="*/ 674212 w 880689"/>
                  <a:gd name="connsiteY4" fmla="*/ 859619 h 927040"/>
                  <a:gd name="connsiteX5" fmla="*/ 552011 w 880689"/>
                  <a:gd name="connsiteY5" fmla="*/ 927040 h 927040"/>
                  <a:gd name="connsiteX6" fmla="*/ 174677 w 880689"/>
                  <a:gd name="connsiteY6" fmla="*/ 708218 h 927040"/>
                  <a:gd name="connsiteX7" fmla="*/ 0 w 880689"/>
                  <a:gd name="connsiteY7" fmla="*/ 632073 h 927040"/>
                  <a:gd name="connsiteX8" fmla="*/ 198049 w 880689"/>
                  <a:gd name="connsiteY8" fmla="*/ -1 h 927040"/>
                  <a:gd name="connsiteX0" fmla="*/ 198049 w 880689"/>
                  <a:gd name="connsiteY0" fmla="*/ 1 h 859620"/>
                  <a:gd name="connsiteX1" fmla="*/ 379245 w 880689"/>
                  <a:gd name="connsiteY1" fmla="*/ 45631 h 859620"/>
                  <a:gd name="connsiteX2" fmla="*/ 706376 w 880689"/>
                  <a:gd name="connsiteY2" fmla="*/ 117575 h 859620"/>
                  <a:gd name="connsiteX3" fmla="*/ 880689 w 880689"/>
                  <a:gd name="connsiteY3" fmla="*/ 206478 h 859620"/>
                  <a:gd name="connsiteX4" fmla="*/ 674212 w 880689"/>
                  <a:gd name="connsiteY4" fmla="*/ 859621 h 859620"/>
                  <a:gd name="connsiteX5" fmla="*/ 552012 w 880689"/>
                  <a:gd name="connsiteY5" fmla="*/ 829496 h 859620"/>
                  <a:gd name="connsiteX6" fmla="*/ 174677 w 880689"/>
                  <a:gd name="connsiteY6" fmla="*/ 708220 h 859620"/>
                  <a:gd name="connsiteX7" fmla="*/ 0 w 880689"/>
                  <a:gd name="connsiteY7" fmla="*/ 632075 h 859620"/>
                  <a:gd name="connsiteX8" fmla="*/ 198049 w 880689"/>
                  <a:gd name="connsiteY8" fmla="*/ 1 h 859620"/>
                  <a:gd name="connsiteX0" fmla="*/ 198049 w 880689"/>
                  <a:gd name="connsiteY0" fmla="*/ -1 h 859620"/>
                  <a:gd name="connsiteX1" fmla="*/ 379245 w 880689"/>
                  <a:gd name="connsiteY1" fmla="*/ 45629 h 859620"/>
                  <a:gd name="connsiteX2" fmla="*/ 699443 w 880689"/>
                  <a:gd name="connsiteY2" fmla="*/ 147588 h 859620"/>
                  <a:gd name="connsiteX3" fmla="*/ 880689 w 880689"/>
                  <a:gd name="connsiteY3" fmla="*/ 206476 h 859620"/>
                  <a:gd name="connsiteX4" fmla="*/ 674212 w 880689"/>
                  <a:gd name="connsiteY4" fmla="*/ 859619 h 859620"/>
                  <a:gd name="connsiteX5" fmla="*/ 552012 w 880689"/>
                  <a:gd name="connsiteY5" fmla="*/ 829494 h 859620"/>
                  <a:gd name="connsiteX6" fmla="*/ 174677 w 880689"/>
                  <a:gd name="connsiteY6" fmla="*/ 708218 h 859620"/>
                  <a:gd name="connsiteX7" fmla="*/ 0 w 880689"/>
                  <a:gd name="connsiteY7" fmla="*/ 632073 h 859620"/>
                  <a:gd name="connsiteX8" fmla="*/ 198049 w 880689"/>
                  <a:gd name="connsiteY8" fmla="*/ -1 h 859620"/>
                  <a:gd name="connsiteX0" fmla="*/ 399112 w 880689"/>
                  <a:gd name="connsiteY0" fmla="*/ 216994 h 813989"/>
                  <a:gd name="connsiteX1" fmla="*/ 379245 w 880689"/>
                  <a:gd name="connsiteY1" fmla="*/ -1 h 813989"/>
                  <a:gd name="connsiteX2" fmla="*/ 699443 w 880689"/>
                  <a:gd name="connsiteY2" fmla="*/ 101958 h 813989"/>
                  <a:gd name="connsiteX3" fmla="*/ 880689 w 880689"/>
                  <a:gd name="connsiteY3" fmla="*/ 160846 h 813989"/>
                  <a:gd name="connsiteX4" fmla="*/ 674212 w 880689"/>
                  <a:gd name="connsiteY4" fmla="*/ 813989 h 813989"/>
                  <a:gd name="connsiteX5" fmla="*/ 552012 w 880689"/>
                  <a:gd name="connsiteY5" fmla="*/ 783864 h 813989"/>
                  <a:gd name="connsiteX6" fmla="*/ 174677 w 880689"/>
                  <a:gd name="connsiteY6" fmla="*/ 662588 h 813989"/>
                  <a:gd name="connsiteX7" fmla="*/ 0 w 880689"/>
                  <a:gd name="connsiteY7" fmla="*/ 586443 h 813989"/>
                  <a:gd name="connsiteX8" fmla="*/ 399112 w 880689"/>
                  <a:gd name="connsiteY8" fmla="*/ 216994 h 813989"/>
                  <a:gd name="connsiteX0" fmla="*/ 224435 w 706012"/>
                  <a:gd name="connsiteY0" fmla="*/ 216996 h 813991"/>
                  <a:gd name="connsiteX1" fmla="*/ 204568 w 706012"/>
                  <a:gd name="connsiteY1" fmla="*/ 1 h 813991"/>
                  <a:gd name="connsiteX2" fmla="*/ 524766 w 706012"/>
                  <a:gd name="connsiteY2" fmla="*/ 101960 h 813991"/>
                  <a:gd name="connsiteX3" fmla="*/ 706012 w 706012"/>
                  <a:gd name="connsiteY3" fmla="*/ 160848 h 813991"/>
                  <a:gd name="connsiteX4" fmla="*/ 499535 w 706012"/>
                  <a:gd name="connsiteY4" fmla="*/ 813991 h 813991"/>
                  <a:gd name="connsiteX5" fmla="*/ 377335 w 706012"/>
                  <a:gd name="connsiteY5" fmla="*/ 783866 h 813991"/>
                  <a:gd name="connsiteX6" fmla="*/ 0 w 706012"/>
                  <a:gd name="connsiteY6" fmla="*/ 662590 h 813991"/>
                  <a:gd name="connsiteX7" fmla="*/ 109587 w 706012"/>
                  <a:gd name="connsiteY7" fmla="*/ 473892 h 813991"/>
                  <a:gd name="connsiteX8" fmla="*/ 224435 w 706012"/>
                  <a:gd name="connsiteY8" fmla="*/ 216996 h 813991"/>
                  <a:gd name="connsiteX0" fmla="*/ 224435 w 706012"/>
                  <a:gd name="connsiteY0" fmla="*/ 186980 h 783975"/>
                  <a:gd name="connsiteX1" fmla="*/ 287767 w 706012"/>
                  <a:gd name="connsiteY1" fmla="*/ 0 h 783975"/>
                  <a:gd name="connsiteX2" fmla="*/ 524766 w 706012"/>
                  <a:gd name="connsiteY2" fmla="*/ 71944 h 783975"/>
                  <a:gd name="connsiteX3" fmla="*/ 706012 w 706012"/>
                  <a:gd name="connsiteY3" fmla="*/ 130832 h 783975"/>
                  <a:gd name="connsiteX4" fmla="*/ 499535 w 706012"/>
                  <a:gd name="connsiteY4" fmla="*/ 783975 h 783975"/>
                  <a:gd name="connsiteX5" fmla="*/ 377335 w 706012"/>
                  <a:gd name="connsiteY5" fmla="*/ 753850 h 783975"/>
                  <a:gd name="connsiteX6" fmla="*/ 0 w 706012"/>
                  <a:gd name="connsiteY6" fmla="*/ 632574 h 783975"/>
                  <a:gd name="connsiteX7" fmla="*/ 109587 w 706012"/>
                  <a:gd name="connsiteY7" fmla="*/ 443876 h 783975"/>
                  <a:gd name="connsiteX8" fmla="*/ 224435 w 706012"/>
                  <a:gd name="connsiteY8" fmla="*/ 186980 h 783975"/>
                  <a:gd name="connsiteX0" fmla="*/ 224435 w 706012"/>
                  <a:gd name="connsiteY0" fmla="*/ 186980 h 783975"/>
                  <a:gd name="connsiteX1" fmla="*/ 287767 w 706012"/>
                  <a:gd name="connsiteY1" fmla="*/ 0 h 783975"/>
                  <a:gd name="connsiteX2" fmla="*/ 524766 w 706012"/>
                  <a:gd name="connsiteY2" fmla="*/ 71944 h 783975"/>
                  <a:gd name="connsiteX3" fmla="*/ 706012 w 706012"/>
                  <a:gd name="connsiteY3" fmla="*/ 130832 h 783975"/>
                  <a:gd name="connsiteX4" fmla="*/ 499535 w 706012"/>
                  <a:gd name="connsiteY4" fmla="*/ 783975 h 783975"/>
                  <a:gd name="connsiteX5" fmla="*/ 377335 w 706012"/>
                  <a:gd name="connsiteY5" fmla="*/ 753850 h 783975"/>
                  <a:gd name="connsiteX6" fmla="*/ 0 w 706012"/>
                  <a:gd name="connsiteY6" fmla="*/ 632574 h 783975"/>
                  <a:gd name="connsiteX7" fmla="*/ 165053 w 706012"/>
                  <a:gd name="connsiteY7" fmla="*/ 353833 h 783975"/>
                  <a:gd name="connsiteX8" fmla="*/ 224435 w 706012"/>
                  <a:gd name="connsiteY8" fmla="*/ 186980 h 783975"/>
                  <a:gd name="connsiteX0" fmla="*/ 113503 w 595080"/>
                  <a:gd name="connsiteY0" fmla="*/ 186980 h 783975"/>
                  <a:gd name="connsiteX1" fmla="*/ 176835 w 595080"/>
                  <a:gd name="connsiteY1" fmla="*/ 0 h 783975"/>
                  <a:gd name="connsiteX2" fmla="*/ 413834 w 595080"/>
                  <a:gd name="connsiteY2" fmla="*/ 71944 h 783975"/>
                  <a:gd name="connsiteX3" fmla="*/ 595080 w 595080"/>
                  <a:gd name="connsiteY3" fmla="*/ 130832 h 783975"/>
                  <a:gd name="connsiteX4" fmla="*/ 388603 w 595080"/>
                  <a:gd name="connsiteY4" fmla="*/ 783975 h 783975"/>
                  <a:gd name="connsiteX5" fmla="*/ 266403 w 595080"/>
                  <a:gd name="connsiteY5" fmla="*/ 753850 h 783975"/>
                  <a:gd name="connsiteX6" fmla="*/ 0 w 595080"/>
                  <a:gd name="connsiteY6" fmla="*/ 505012 h 783975"/>
                  <a:gd name="connsiteX7" fmla="*/ 54121 w 595080"/>
                  <a:gd name="connsiteY7" fmla="*/ 353833 h 783975"/>
                  <a:gd name="connsiteX8" fmla="*/ 113503 w 595080"/>
                  <a:gd name="connsiteY8" fmla="*/ 186980 h 783975"/>
                  <a:gd name="connsiteX0" fmla="*/ 113503 w 595080"/>
                  <a:gd name="connsiteY0" fmla="*/ 186980 h 783975"/>
                  <a:gd name="connsiteX1" fmla="*/ 176835 w 595080"/>
                  <a:gd name="connsiteY1" fmla="*/ 0 h 783975"/>
                  <a:gd name="connsiteX2" fmla="*/ 413834 w 595080"/>
                  <a:gd name="connsiteY2" fmla="*/ 71944 h 783975"/>
                  <a:gd name="connsiteX3" fmla="*/ 595080 w 595080"/>
                  <a:gd name="connsiteY3" fmla="*/ 130832 h 783975"/>
                  <a:gd name="connsiteX4" fmla="*/ 388603 w 595080"/>
                  <a:gd name="connsiteY4" fmla="*/ 783975 h 783975"/>
                  <a:gd name="connsiteX5" fmla="*/ 294136 w 595080"/>
                  <a:gd name="connsiteY5" fmla="*/ 603779 h 783975"/>
                  <a:gd name="connsiteX6" fmla="*/ 0 w 595080"/>
                  <a:gd name="connsiteY6" fmla="*/ 505012 h 783975"/>
                  <a:gd name="connsiteX7" fmla="*/ 54121 w 595080"/>
                  <a:gd name="connsiteY7" fmla="*/ 353833 h 783975"/>
                  <a:gd name="connsiteX8" fmla="*/ 113503 w 595080"/>
                  <a:gd name="connsiteY8" fmla="*/ 186980 h 783975"/>
                  <a:gd name="connsiteX0" fmla="*/ 113503 w 595080"/>
                  <a:gd name="connsiteY0" fmla="*/ 186980 h 656415"/>
                  <a:gd name="connsiteX1" fmla="*/ 176835 w 595080"/>
                  <a:gd name="connsiteY1" fmla="*/ 0 h 656415"/>
                  <a:gd name="connsiteX2" fmla="*/ 413834 w 595080"/>
                  <a:gd name="connsiteY2" fmla="*/ 71944 h 656415"/>
                  <a:gd name="connsiteX3" fmla="*/ 595080 w 595080"/>
                  <a:gd name="connsiteY3" fmla="*/ 130832 h 656415"/>
                  <a:gd name="connsiteX4" fmla="*/ 430202 w 595080"/>
                  <a:gd name="connsiteY4" fmla="*/ 656415 h 656415"/>
                  <a:gd name="connsiteX5" fmla="*/ 294136 w 595080"/>
                  <a:gd name="connsiteY5" fmla="*/ 603779 h 656415"/>
                  <a:gd name="connsiteX6" fmla="*/ 0 w 595080"/>
                  <a:gd name="connsiteY6" fmla="*/ 505012 h 656415"/>
                  <a:gd name="connsiteX7" fmla="*/ 54121 w 595080"/>
                  <a:gd name="connsiteY7" fmla="*/ 353833 h 656415"/>
                  <a:gd name="connsiteX8" fmla="*/ 113503 w 595080"/>
                  <a:gd name="connsiteY8" fmla="*/ 186980 h 656415"/>
                  <a:gd name="connsiteX0" fmla="*/ 113503 w 595080"/>
                  <a:gd name="connsiteY0" fmla="*/ 156966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13503 w 595080"/>
                  <a:gd name="connsiteY8" fmla="*/ 156966 h 626401"/>
                  <a:gd name="connsiteX0" fmla="*/ 162035 w 595080"/>
                  <a:gd name="connsiteY0" fmla="*/ 59420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62035 w 595080"/>
                  <a:gd name="connsiteY8" fmla="*/ 59420 h 626401"/>
                  <a:gd name="connsiteX0" fmla="*/ 148168 w 595080"/>
                  <a:gd name="connsiteY0" fmla="*/ 21902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48168 w 595080"/>
                  <a:gd name="connsiteY8" fmla="*/ 21902 h 626401"/>
                  <a:gd name="connsiteX0" fmla="*/ 148168 w 595080"/>
                  <a:gd name="connsiteY0" fmla="*/ 21902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81854 w 595080"/>
                  <a:gd name="connsiteY7" fmla="*/ 203762 h 626401"/>
                  <a:gd name="connsiteX8" fmla="*/ 148168 w 595080"/>
                  <a:gd name="connsiteY8" fmla="*/ 21902 h 626401"/>
                  <a:gd name="connsiteX0" fmla="*/ 120435 w 567347"/>
                  <a:gd name="connsiteY0" fmla="*/ 21902 h 626401"/>
                  <a:gd name="connsiteX1" fmla="*/ 225367 w 567347"/>
                  <a:gd name="connsiteY1" fmla="*/ 0 h 626401"/>
                  <a:gd name="connsiteX2" fmla="*/ 386101 w 567347"/>
                  <a:gd name="connsiteY2" fmla="*/ 41930 h 626401"/>
                  <a:gd name="connsiteX3" fmla="*/ 567347 w 567347"/>
                  <a:gd name="connsiteY3" fmla="*/ 100818 h 626401"/>
                  <a:gd name="connsiteX4" fmla="*/ 402469 w 567347"/>
                  <a:gd name="connsiteY4" fmla="*/ 626401 h 626401"/>
                  <a:gd name="connsiteX5" fmla="*/ 266403 w 567347"/>
                  <a:gd name="connsiteY5" fmla="*/ 573765 h 626401"/>
                  <a:gd name="connsiteX6" fmla="*/ 0 w 567347"/>
                  <a:gd name="connsiteY6" fmla="*/ 339934 h 626401"/>
                  <a:gd name="connsiteX7" fmla="*/ 54121 w 567347"/>
                  <a:gd name="connsiteY7" fmla="*/ 203762 h 626401"/>
                  <a:gd name="connsiteX8" fmla="*/ 120435 w 567347"/>
                  <a:gd name="connsiteY8" fmla="*/ 21902 h 626401"/>
                  <a:gd name="connsiteX0" fmla="*/ 120435 w 567347"/>
                  <a:gd name="connsiteY0" fmla="*/ 21902 h 626401"/>
                  <a:gd name="connsiteX1" fmla="*/ 225367 w 567347"/>
                  <a:gd name="connsiteY1" fmla="*/ 0 h 626401"/>
                  <a:gd name="connsiteX2" fmla="*/ 386101 w 567347"/>
                  <a:gd name="connsiteY2" fmla="*/ 41930 h 626401"/>
                  <a:gd name="connsiteX3" fmla="*/ 567347 w 567347"/>
                  <a:gd name="connsiteY3" fmla="*/ 100818 h 626401"/>
                  <a:gd name="connsiteX4" fmla="*/ 402469 w 567347"/>
                  <a:gd name="connsiteY4" fmla="*/ 626401 h 626401"/>
                  <a:gd name="connsiteX5" fmla="*/ 321869 w 567347"/>
                  <a:gd name="connsiteY5" fmla="*/ 453708 h 626401"/>
                  <a:gd name="connsiteX6" fmla="*/ 0 w 567347"/>
                  <a:gd name="connsiteY6" fmla="*/ 339934 h 626401"/>
                  <a:gd name="connsiteX7" fmla="*/ 54121 w 567347"/>
                  <a:gd name="connsiteY7" fmla="*/ 203762 h 626401"/>
                  <a:gd name="connsiteX8" fmla="*/ 120435 w 567347"/>
                  <a:gd name="connsiteY8" fmla="*/ 21902 h 626401"/>
                  <a:gd name="connsiteX0" fmla="*/ 293765 w 740677"/>
                  <a:gd name="connsiteY0" fmla="*/ 21902 h 626401"/>
                  <a:gd name="connsiteX1" fmla="*/ 398697 w 740677"/>
                  <a:gd name="connsiteY1" fmla="*/ 0 h 626401"/>
                  <a:gd name="connsiteX2" fmla="*/ 559431 w 740677"/>
                  <a:gd name="connsiteY2" fmla="*/ 41930 h 626401"/>
                  <a:gd name="connsiteX3" fmla="*/ 740677 w 740677"/>
                  <a:gd name="connsiteY3" fmla="*/ 100818 h 626401"/>
                  <a:gd name="connsiteX4" fmla="*/ 575799 w 740677"/>
                  <a:gd name="connsiteY4" fmla="*/ 626401 h 626401"/>
                  <a:gd name="connsiteX5" fmla="*/ 495199 w 740677"/>
                  <a:gd name="connsiteY5" fmla="*/ 453708 h 626401"/>
                  <a:gd name="connsiteX6" fmla="*/ 0 w 740677"/>
                  <a:gd name="connsiteY6" fmla="*/ 129834 h 626401"/>
                  <a:gd name="connsiteX7" fmla="*/ 227451 w 740677"/>
                  <a:gd name="connsiteY7" fmla="*/ 203762 h 626401"/>
                  <a:gd name="connsiteX8" fmla="*/ 293765 w 740677"/>
                  <a:gd name="connsiteY8" fmla="*/ 21902 h 626401"/>
                  <a:gd name="connsiteX0" fmla="*/ 293765 w 740677"/>
                  <a:gd name="connsiteY0" fmla="*/ 58255 h 662754"/>
                  <a:gd name="connsiteX1" fmla="*/ 398697 w 740677"/>
                  <a:gd name="connsiteY1" fmla="*/ 36353 h 662754"/>
                  <a:gd name="connsiteX2" fmla="*/ 559431 w 740677"/>
                  <a:gd name="connsiteY2" fmla="*/ 78283 h 662754"/>
                  <a:gd name="connsiteX3" fmla="*/ 740677 w 740677"/>
                  <a:gd name="connsiteY3" fmla="*/ 137171 h 662754"/>
                  <a:gd name="connsiteX4" fmla="*/ 575799 w 740677"/>
                  <a:gd name="connsiteY4" fmla="*/ 662754 h 662754"/>
                  <a:gd name="connsiteX5" fmla="*/ 495199 w 740677"/>
                  <a:gd name="connsiteY5" fmla="*/ 490061 h 662754"/>
                  <a:gd name="connsiteX6" fmla="*/ 0 w 740677"/>
                  <a:gd name="connsiteY6" fmla="*/ 166187 h 662754"/>
                  <a:gd name="connsiteX7" fmla="*/ 54121 w 740677"/>
                  <a:gd name="connsiteY7" fmla="*/ 0 h 662754"/>
                  <a:gd name="connsiteX8" fmla="*/ 293765 w 740677"/>
                  <a:gd name="connsiteY8" fmla="*/ 58255 h 662754"/>
                  <a:gd name="connsiteX0" fmla="*/ 103101 w 740677"/>
                  <a:gd name="connsiteY0" fmla="*/ 0 h 705798"/>
                  <a:gd name="connsiteX1" fmla="*/ 398697 w 740677"/>
                  <a:gd name="connsiteY1" fmla="*/ 79397 h 705798"/>
                  <a:gd name="connsiteX2" fmla="*/ 559431 w 740677"/>
                  <a:gd name="connsiteY2" fmla="*/ 121327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559431 w 740677"/>
                  <a:gd name="connsiteY2" fmla="*/ 121327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278636 w 740677"/>
                  <a:gd name="connsiteY2" fmla="*/ 50043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278636 w 740677"/>
                  <a:gd name="connsiteY2" fmla="*/ 50043 h 705798"/>
                  <a:gd name="connsiteX3" fmla="*/ 740677 w 740677"/>
                  <a:gd name="connsiteY3" fmla="*/ 180215 h 705798"/>
                  <a:gd name="connsiteX4" fmla="*/ 575799 w 740677"/>
                  <a:gd name="connsiteY4" fmla="*/ 705798 h 705798"/>
                  <a:gd name="connsiteX5" fmla="*/ 242134 w 740677"/>
                  <a:gd name="connsiteY5" fmla="*/ 44681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461932"/>
                  <a:gd name="connsiteX1" fmla="*/ 190699 w 740677"/>
                  <a:gd name="connsiteY1" fmla="*/ 23120 h 461932"/>
                  <a:gd name="connsiteX2" fmla="*/ 278636 w 740677"/>
                  <a:gd name="connsiteY2" fmla="*/ 50043 h 461932"/>
                  <a:gd name="connsiteX3" fmla="*/ 740677 w 740677"/>
                  <a:gd name="connsiteY3" fmla="*/ 180215 h 461932"/>
                  <a:gd name="connsiteX4" fmla="*/ 516865 w 740677"/>
                  <a:gd name="connsiteY4" fmla="*/ 461932 h 461932"/>
                  <a:gd name="connsiteX5" fmla="*/ 242134 w 740677"/>
                  <a:gd name="connsiteY5" fmla="*/ 446815 h 461932"/>
                  <a:gd name="connsiteX6" fmla="*/ 0 w 740677"/>
                  <a:gd name="connsiteY6" fmla="*/ 209231 h 461932"/>
                  <a:gd name="connsiteX7" fmla="*/ 54121 w 740677"/>
                  <a:gd name="connsiteY7" fmla="*/ 43044 h 461932"/>
                  <a:gd name="connsiteX8" fmla="*/ 103101 w 740677"/>
                  <a:gd name="connsiteY8" fmla="*/ 0 h 461932"/>
                  <a:gd name="connsiteX0" fmla="*/ 103101 w 516865"/>
                  <a:gd name="connsiteY0" fmla="*/ 0 h 461932"/>
                  <a:gd name="connsiteX1" fmla="*/ 190699 w 516865"/>
                  <a:gd name="connsiteY1" fmla="*/ 23120 h 461932"/>
                  <a:gd name="connsiteX2" fmla="*/ 278636 w 516865"/>
                  <a:gd name="connsiteY2" fmla="*/ 50043 h 461932"/>
                  <a:gd name="connsiteX3" fmla="*/ 511879 w 516865"/>
                  <a:gd name="connsiteY3" fmla="*/ 168959 h 461932"/>
                  <a:gd name="connsiteX4" fmla="*/ 516865 w 516865"/>
                  <a:gd name="connsiteY4" fmla="*/ 461932 h 461932"/>
                  <a:gd name="connsiteX5" fmla="*/ 242134 w 516865"/>
                  <a:gd name="connsiteY5" fmla="*/ 446815 h 461932"/>
                  <a:gd name="connsiteX6" fmla="*/ 0 w 516865"/>
                  <a:gd name="connsiteY6" fmla="*/ 209231 h 461932"/>
                  <a:gd name="connsiteX7" fmla="*/ 54121 w 516865"/>
                  <a:gd name="connsiteY7" fmla="*/ 43044 h 461932"/>
                  <a:gd name="connsiteX8" fmla="*/ 103101 w 516865"/>
                  <a:gd name="connsiteY8" fmla="*/ 0 h 461932"/>
                  <a:gd name="connsiteX0" fmla="*/ 103101 w 516865"/>
                  <a:gd name="connsiteY0" fmla="*/ 0 h 461932"/>
                  <a:gd name="connsiteX1" fmla="*/ 190699 w 516865"/>
                  <a:gd name="connsiteY1" fmla="*/ 23120 h 461932"/>
                  <a:gd name="connsiteX2" fmla="*/ 278636 w 516865"/>
                  <a:gd name="connsiteY2" fmla="*/ 50043 h 461932"/>
                  <a:gd name="connsiteX3" fmla="*/ 342015 w 516865"/>
                  <a:gd name="connsiteY3" fmla="*/ 150201 h 461932"/>
                  <a:gd name="connsiteX4" fmla="*/ 516865 w 516865"/>
                  <a:gd name="connsiteY4" fmla="*/ 461932 h 461932"/>
                  <a:gd name="connsiteX5" fmla="*/ 242134 w 516865"/>
                  <a:gd name="connsiteY5" fmla="*/ 446815 h 461932"/>
                  <a:gd name="connsiteX6" fmla="*/ 0 w 516865"/>
                  <a:gd name="connsiteY6" fmla="*/ 209231 h 461932"/>
                  <a:gd name="connsiteX7" fmla="*/ 54121 w 516865"/>
                  <a:gd name="connsiteY7" fmla="*/ 43044 h 461932"/>
                  <a:gd name="connsiteX8" fmla="*/ 103101 w 516865"/>
                  <a:gd name="connsiteY8" fmla="*/ 0 h 461932"/>
                  <a:gd name="connsiteX0" fmla="*/ 103101 w 342015"/>
                  <a:gd name="connsiteY0" fmla="*/ 0 h 446815"/>
                  <a:gd name="connsiteX1" fmla="*/ 190699 w 342015"/>
                  <a:gd name="connsiteY1" fmla="*/ 23120 h 446815"/>
                  <a:gd name="connsiteX2" fmla="*/ 278636 w 342015"/>
                  <a:gd name="connsiteY2" fmla="*/ 50043 h 446815"/>
                  <a:gd name="connsiteX3" fmla="*/ 342015 w 342015"/>
                  <a:gd name="connsiteY3" fmla="*/ 150201 h 446815"/>
                  <a:gd name="connsiteX4" fmla="*/ 305400 w 342015"/>
                  <a:gd name="connsiteY4" fmla="*/ 281846 h 446815"/>
                  <a:gd name="connsiteX5" fmla="*/ 242134 w 342015"/>
                  <a:gd name="connsiteY5" fmla="*/ 446815 h 446815"/>
                  <a:gd name="connsiteX6" fmla="*/ 0 w 342015"/>
                  <a:gd name="connsiteY6" fmla="*/ 209231 h 446815"/>
                  <a:gd name="connsiteX7" fmla="*/ 54121 w 342015"/>
                  <a:gd name="connsiteY7" fmla="*/ 43044 h 446815"/>
                  <a:gd name="connsiteX8" fmla="*/ 103101 w 342015"/>
                  <a:gd name="connsiteY8" fmla="*/ 0 h 446815"/>
                  <a:gd name="connsiteX0" fmla="*/ 103101 w 342015"/>
                  <a:gd name="connsiteY0" fmla="*/ 0 h 341765"/>
                  <a:gd name="connsiteX1" fmla="*/ 190699 w 342015"/>
                  <a:gd name="connsiteY1" fmla="*/ 23120 h 341765"/>
                  <a:gd name="connsiteX2" fmla="*/ 278636 w 342015"/>
                  <a:gd name="connsiteY2" fmla="*/ 50043 h 341765"/>
                  <a:gd name="connsiteX3" fmla="*/ 342015 w 342015"/>
                  <a:gd name="connsiteY3" fmla="*/ 150201 h 341765"/>
                  <a:gd name="connsiteX4" fmla="*/ 305400 w 342015"/>
                  <a:gd name="connsiteY4" fmla="*/ 281846 h 341765"/>
                  <a:gd name="connsiteX5" fmla="*/ 259467 w 342015"/>
                  <a:gd name="connsiteY5" fmla="*/ 341765 h 341765"/>
                  <a:gd name="connsiteX6" fmla="*/ 0 w 342015"/>
                  <a:gd name="connsiteY6" fmla="*/ 209231 h 341765"/>
                  <a:gd name="connsiteX7" fmla="*/ 54121 w 342015"/>
                  <a:gd name="connsiteY7" fmla="*/ 43044 h 341765"/>
                  <a:gd name="connsiteX8" fmla="*/ 103101 w 342015"/>
                  <a:gd name="connsiteY8" fmla="*/ 0 h 341765"/>
                  <a:gd name="connsiteX0" fmla="*/ 103101 w 317748"/>
                  <a:gd name="connsiteY0" fmla="*/ 0 h 341765"/>
                  <a:gd name="connsiteX1" fmla="*/ 190699 w 317748"/>
                  <a:gd name="connsiteY1" fmla="*/ 23120 h 341765"/>
                  <a:gd name="connsiteX2" fmla="*/ 278636 w 317748"/>
                  <a:gd name="connsiteY2" fmla="*/ 50043 h 341765"/>
                  <a:gd name="connsiteX3" fmla="*/ 317748 w 317748"/>
                  <a:gd name="connsiteY3" fmla="*/ 116435 h 341765"/>
                  <a:gd name="connsiteX4" fmla="*/ 305400 w 317748"/>
                  <a:gd name="connsiteY4" fmla="*/ 281846 h 341765"/>
                  <a:gd name="connsiteX5" fmla="*/ 259467 w 317748"/>
                  <a:gd name="connsiteY5" fmla="*/ 341765 h 341765"/>
                  <a:gd name="connsiteX6" fmla="*/ 0 w 317748"/>
                  <a:gd name="connsiteY6" fmla="*/ 209231 h 341765"/>
                  <a:gd name="connsiteX7" fmla="*/ 54121 w 317748"/>
                  <a:gd name="connsiteY7" fmla="*/ 43044 h 341765"/>
                  <a:gd name="connsiteX8" fmla="*/ 103101 w 317748"/>
                  <a:gd name="connsiteY8" fmla="*/ 0 h 341765"/>
                  <a:gd name="connsiteX0" fmla="*/ 103101 w 317748"/>
                  <a:gd name="connsiteY0" fmla="*/ 0 h 341765"/>
                  <a:gd name="connsiteX1" fmla="*/ 190699 w 317748"/>
                  <a:gd name="connsiteY1" fmla="*/ 23120 h 341765"/>
                  <a:gd name="connsiteX2" fmla="*/ 278636 w 317748"/>
                  <a:gd name="connsiteY2" fmla="*/ 50043 h 341765"/>
                  <a:gd name="connsiteX3" fmla="*/ 317748 w 317748"/>
                  <a:gd name="connsiteY3" fmla="*/ 116435 h 341765"/>
                  <a:gd name="connsiteX4" fmla="*/ 270735 w 317748"/>
                  <a:gd name="connsiteY4" fmla="*/ 270591 h 341765"/>
                  <a:gd name="connsiteX5" fmla="*/ 259467 w 317748"/>
                  <a:gd name="connsiteY5" fmla="*/ 341765 h 341765"/>
                  <a:gd name="connsiteX6" fmla="*/ 0 w 317748"/>
                  <a:gd name="connsiteY6" fmla="*/ 209231 h 341765"/>
                  <a:gd name="connsiteX7" fmla="*/ 54121 w 317748"/>
                  <a:gd name="connsiteY7" fmla="*/ 43044 h 341765"/>
                  <a:gd name="connsiteX8" fmla="*/ 103101 w 317748"/>
                  <a:gd name="connsiteY8" fmla="*/ 0 h 341765"/>
                  <a:gd name="connsiteX0" fmla="*/ 103101 w 317748"/>
                  <a:gd name="connsiteY0" fmla="*/ 0 h 300495"/>
                  <a:gd name="connsiteX1" fmla="*/ 190699 w 317748"/>
                  <a:gd name="connsiteY1" fmla="*/ 23120 h 300495"/>
                  <a:gd name="connsiteX2" fmla="*/ 278636 w 317748"/>
                  <a:gd name="connsiteY2" fmla="*/ 50043 h 300495"/>
                  <a:gd name="connsiteX3" fmla="*/ 317748 w 317748"/>
                  <a:gd name="connsiteY3" fmla="*/ 116435 h 300495"/>
                  <a:gd name="connsiteX4" fmla="*/ 270735 w 317748"/>
                  <a:gd name="connsiteY4" fmla="*/ 270591 h 300495"/>
                  <a:gd name="connsiteX5" fmla="*/ 249066 w 317748"/>
                  <a:gd name="connsiteY5" fmla="*/ 300495 h 300495"/>
                  <a:gd name="connsiteX6" fmla="*/ 0 w 317748"/>
                  <a:gd name="connsiteY6" fmla="*/ 209231 h 300495"/>
                  <a:gd name="connsiteX7" fmla="*/ 54121 w 317748"/>
                  <a:gd name="connsiteY7" fmla="*/ 43044 h 300495"/>
                  <a:gd name="connsiteX8" fmla="*/ 103101 w 317748"/>
                  <a:gd name="connsiteY8" fmla="*/ 0 h 300495"/>
                  <a:gd name="connsiteX0" fmla="*/ 103101 w 317748"/>
                  <a:gd name="connsiteY0" fmla="*/ 0 h 300495"/>
                  <a:gd name="connsiteX1" fmla="*/ 190699 w 317748"/>
                  <a:gd name="connsiteY1" fmla="*/ 23120 h 300495"/>
                  <a:gd name="connsiteX2" fmla="*/ 278636 w 317748"/>
                  <a:gd name="connsiteY2" fmla="*/ 50043 h 300495"/>
                  <a:gd name="connsiteX3" fmla="*/ 317748 w 317748"/>
                  <a:gd name="connsiteY3" fmla="*/ 116435 h 300495"/>
                  <a:gd name="connsiteX4" fmla="*/ 267268 w 317748"/>
                  <a:gd name="connsiteY4" fmla="*/ 251832 h 300495"/>
                  <a:gd name="connsiteX5" fmla="*/ 249066 w 317748"/>
                  <a:gd name="connsiteY5" fmla="*/ 300495 h 300495"/>
                  <a:gd name="connsiteX6" fmla="*/ 0 w 317748"/>
                  <a:gd name="connsiteY6" fmla="*/ 209231 h 300495"/>
                  <a:gd name="connsiteX7" fmla="*/ 54121 w 317748"/>
                  <a:gd name="connsiteY7" fmla="*/ 43044 h 300495"/>
                  <a:gd name="connsiteX8" fmla="*/ 103101 w 317748"/>
                  <a:gd name="connsiteY8" fmla="*/ 0 h 300495"/>
                  <a:gd name="connsiteX0" fmla="*/ 103101 w 307348"/>
                  <a:gd name="connsiteY0" fmla="*/ 0 h 300495"/>
                  <a:gd name="connsiteX1" fmla="*/ 190699 w 307348"/>
                  <a:gd name="connsiteY1" fmla="*/ 23120 h 300495"/>
                  <a:gd name="connsiteX2" fmla="*/ 278636 w 307348"/>
                  <a:gd name="connsiteY2" fmla="*/ 50043 h 300495"/>
                  <a:gd name="connsiteX3" fmla="*/ 307348 w 307348"/>
                  <a:gd name="connsiteY3" fmla="*/ 116435 h 300495"/>
                  <a:gd name="connsiteX4" fmla="*/ 267268 w 307348"/>
                  <a:gd name="connsiteY4" fmla="*/ 251832 h 300495"/>
                  <a:gd name="connsiteX5" fmla="*/ 249066 w 307348"/>
                  <a:gd name="connsiteY5" fmla="*/ 300495 h 300495"/>
                  <a:gd name="connsiteX6" fmla="*/ 0 w 307348"/>
                  <a:gd name="connsiteY6" fmla="*/ 209231 h 300495"/>
                  <a:gd name="connsiteX7" fmla="*/ 54121 w 307348"/>
                  <a:gd name="connsiteY7" fmla="*/ 43044 h 300495"/>
                  <a:gd name="connsiteX8" fmla="*/ 103101 w 307348"/>
                  <a:gd name="connsiteY8" fmla="*/ 0 h 30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348" h="300495">
                    <a:moveTo>
                      <a:pt x="103101" y="0"/>
                    </a:moveTo>
                    <a:lnTo>
                      <a:pt x="190699" y="23120"/>
                    </a:lnTo>
                    <a:lnTo>
                      <a:pt x="278636" y="50043"/>
                    </a:lnTo>
                    <a:lnTo>
                      <a:pt x="307348" y="116435"/>
                    </a:lnTo>
                    <a:lnTo>
                      <a:pt x="267268" y="251832"/>
                    </a:lnTo>
                    <a:lnTo>
                      <a:pt x="249066" y="300495"/>
                    </a:lnTo>
                    <a:lnTo>
                      <a:pt x="0" y="209231"/>
                    </a:lnTo>
                    <a:lnTo>
                      <a:pt x="54121" y="43044"/>
                    </a:lnTo>
                    <a:lnTo>
                      <a:pt x="103101" y="0"/>
                    </a:lnTo>
                    <a:close/>
                  </a:path>
                </a:pathLst>
              </a:custGeom>
              <a:solidFill>
                <a:schemeClr val="bg1">
                  <a:lumMod val="7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7" name="テキスト ボックス 20"/>
              <p:cNvSpPr txBox="1">
                <a:spLocks noChangeArrowheads="1"/>
              </p:cNvSpPr>
              <p:nvPr/>
            </p:nvSpPr>
            <p:spPr bwMode="auto">
              <a:xfrm>
                <a:off x="5376703" y="5956853"/>
                <a:ext cx="1353852" cy="38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OFA</a:t>
                </a:r>
                <a:r>
                  <a:rPr kumimoji="1" lang="ja-JP" altLang="en-US" sz="6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万博</a:t>
                </a:r>
                <a:endParaRPr kumimoji="1" lang="en-US" altLang="ja-JP" sz="6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フットボールセンター</a:t>
                </a:r>
              </a:p>
            </p:txBody>
          </p:sp>
          <p:sp>
            <p:nvSpPr>
              <p:cNvPr id="18" name="フリーフォーム 17"/>
              <p:cNvSpPr>
                <a:spLocks noChangeAspect="1"/>
              </p:cNvSpPr>
              <p:nvPr/>
            </p:nvSpPr>
            <p:spPr bwMode="auto">
              <a:xfrm>
                <a:off x="3653306" y="4368686"/>
                <a:ext cx="149577" cy="159767"/>
              </a:xfrm>
              <a:custGeom>
                <a:avLst/>
                <a:gdLst>
                  <a:gd name="connsiteX0" fmla="*/ 185408 w 868048"/>
                  <a:gd name="connsiteY0" fmla="*/ 71635 h 998676"/>
                  <a:gd name="connsiteX1" fmla="*/ 366603 w 868048"/>
                  <a:gd name="connsiteY1" fmla="*/ 0 h 998676"/>
                  <a:gd name="connsiteX2" fmla="*/ 771130 w 868048"/>
                  <a:gd name="connsiteY2" fmla="*/ 122201 h 998676"/>
                  <a:gd name="connsiteX3" fmla="*/ 868048 w 868048"/>
                  <a:gd name="connsiteY3" fmla="*/ 278112 h 998676"/>
                  <a:gd name="connsiteX4" fmla="*/ 661571 w 868048"/>
                  <a:gd name="connsiteY4" fmla="*/ 931255 h 998676"/>
                  <a:gd name="connsiteX5" fmla="*/ 539370 w 868048"/>
                  <a:gd name="connsiteY5" fmla="*/ 998676 h 998676"/>
                  <a:gd name="connsiteX6" fmla="*/ 92704 w 868048"/>
                  <a:gd name="connsiteY6" fmla="*/ 884903 h 998676"/>
                  <a:gd name="connsiteX7" fmla="*/ 0 w 868048"/>
                  <a:gd name="connsiteY7" fmla="*/ 720564 h 998676"/>
                  <a:gd name="connsiteX8" fmla="*/ 185408 w 868048"/>
                  <a:gd name="connsiteY8" fmla="*/ 71635 h 998676"/>
                  <a:gd name="connsiteX0" fmla="*/ 198049 w 880689"/>
                  <a:gd name="connsiteY0" fmla="*/ 71635 h 998676"/>
                  <a:gd name="connsiteX1" fmla="*/ 379244 w 880689"/>
                  <a:gd name="connsiteY1" fmla="*/ 0 h 998676"/>
                  <a:gd name="connsiteX2" fmla="*/ 783771 w 880689"/>
                  <a:gd name="connsiteY2" fmla="*/ 122201 h 998676"/>
                  <a:gd name="connsiteX3" fmla="*/ 880689 w 880689"/>
                  <a:gd name="connsiteY3" fmla="*/ 278112 h 998676"/>
                  <a:gd name="connsiteX4" fmla="*/ 674212 w 880689"/>
                  <a:gd name="connsiteY4" fmla="*/ 931255 h 998676"/>
                  <a:gd name="connsiteX5" fmla="*/ 552011 w 880689"/>
                  <a:gd name="connsiteY5" fmla="*/ 998676 h 998676"/>
                  <a:gd name="connsiteX6" fmla="*/ 105345 w 880689"/>
                  <a:gd name="connsiteY6" fmla="*/ 884903 h 998676"/>
                  <a:gd name="connsiteX7" fmla="*/ 0 w 880689"/>
                  <a:gd name="connsiteY7" fmla="*/ 703709 h 998676"/>
                  <a:gd name="connsiteX8" fmla="*/ 198049 w 880689"/>
                  <a:gd name="connsiteY8" fmla="*/ 71635 h 998676"/>
                  <a:gd name="connsiteX0" fmla="*/ 198049 w 880689"/>
                  <a:gd name="connsiteY0" fmla="*/ -1 h 927040"/>
                  <a:gd name="connsiteX1" fmla="*/ 379245 w 880689"/>
                  <a:gd name="connsiteY1" fmla="*/ 45629 h 927040"/>
                  <a:gd name="connsiteX2" fmla="*/ 783771 w 880689"/>
                  <a:gd name="connsiteY2" fmla="*/ 50565 h 927040"/>
                  <a:gd name="connsiteX3" fmla="*/ 880689 w 880689"/>
                  <a:gd name="connsiteY3" fmla="*/ 206476 h 927040"/>
                  <a:gd name="connsiteX4" fmla="*/ 674212 w 880689"/>
                  <a:gd name="connsiteY4" fmla="*/ 859619 h 927040"/>
                  <a:gd name="connsiteX5" fmla="*/ 552011 w 880689"/>
                  <a:gd name="connsiteY5" fmla="*/ 927040 h 927040"/>
                  <a:gd name="connsiteX6" fmla="*/ 105345 w 880689"/>
                  <a:gd name="connsiteY6" fmla="*/ 813267 h 927040"/>
                  <a:gd name="connsiteX7" fmla="*/ 0 w 880689"/>
                  <a:gd name="connsiteY7" fmla="*/ 632073 h 927040"/>
                  <a:gd name="connsiteX8" fmla="*/ 198049 w 880689"/>
                  <a:gd name="connsiteY8" fmla="*/ -1 h 927040"/>
                  <a:gd name="connsiteX0" fmla="*/ 198049 w 880689"/>
                  <a:gd name="connsiteY0" fmla="*/ 1 h 927042"/>
                  <a:gd name="connsiteX1" fmla="*/ 379245 w 880689"/>
                  <a:gd name="connsiteY1" fmla="*/ 45631 h 927042"/>
                  <a:gd name="connsiteX2" fmla="*/ 706376 w 880689"/>
                  <a:gd name="connsiteY2" fmla="*/ 117575 h 927042"/>
                  <a:gd name="connsiteX3" fmla="*/ 880689 w 880689"/>
                  <a:gd name="connsiteY3" fmla="*/ 206478 h 927042"/>
                  <a:gd name="connsiteX4" fmla="*/ 674212 w 880689"/>
                  <a:gd name="connsiteY4" fmla="*/ 859621 h 927042"/>
                  <a:gd name="connsiteX5" fmla="*/ 552011 w 880689"/>
                  <a:gd name="connsiteY5" fmla="*/ 927042 h 927042"/>
                  <a:gd name="connsiteX6" fmla="*/ 105345 w 880689"/>
                  <a:gd name="connsiteY6" fmla="*/ 813269 h 927042"/>
                  <a:gd name="connsiteX7" fmla="*/ 0 w 880689"/>
                  <a:gd name="connsiteY7" fmla="*/ 632075 h 927042"/>
                  <a:gd name="connsiteX8" fmla="*/ 198049 w 880689"/>
                  <a:gd name="connsiteY8" fmla="*/ 1 h 927042"/>
                  <a:gd name="connsiteX0" fmla="*/ 198049 w 880689"/>
                  <a:gd name="connsiteY0" fmla="*/ -1 h 927040"/>
                  <a:gd name="connsiteX1" fmla="*/ 379245 w 880689"/>
                  <a:gd name="connsiteY1" fmla="*/ 45629 h 927040"/>
                  <a:gd name="connsiteX2" fmla="*/ 706376 w 880689"/>
                  <a:gd name="connsiteY2" fmla="*/ 117573 h 927040"/>
                  <a:gd name="connsiteX3" fmla="*/ 880689 w 880689"/>
                  <a:gd name="connsiteY3" fmla="*/ 206476 h 927040"/>
                  <a:gd name="connsiteX4" fmla="*/ 674212 w 880689"/>
                  <a:gd name="connsiteY4" fmla="*/ 859619 h 927040"/>
                  <a:gd name="connsiteX5" fmla="*/ 552011 w 880689"/>
                  <a:gd name="connsiteY5" fmla="*/ 927040 h 927040"/>
                  <a:gd name="connsiteX6" fmla="*/ 174677 w 880689"/>
                  <a:gd name="connsiteY6" fmla="*/ 708218 h 927040"/>
                  <a:gd name="connsiteX7" fmla="*/ 0 w 880689"/>
                  <a:gd name="connsiteY7" fmla="*/ 632073 h 927040"/>
                  <a:gd name="connsiteX8" fmla="*/ 198049 w 880689"/>
                  <a:gd name="connsiteY8" fmla="*/ -1 h 927040"/>
                  <a:gd name="connsiteX0" fmla="*/ 198049 w 880689"/>
                  <a:gd name="connsiteY0" fmla="*/ 1 h 859620"/>
                  <a:gd name="connsiteX1" fmla="*/ 379245 w 880689"/>
                  <a:gd name="connsiteY1" fmla="*/ 45631 h 859620"/>
                  <a:gd name="connsiteX2" fmla="*/ 706376 w 880689"/>
                  <a:gd name="connsiteY2" fmla="*/ 117575 h 859620"/>
                  <a:gd name="connsiteX3" fmla="*/ 880689 w 880689"/>
                  <a:gd name="connsiteY3" fmla="*/ 206478 h 859620"/>
                  <a:gd name="connsiteX4" fmla="*/ 674212 w 880689"/>
                  <a:gd name="connsiteY4" fmla="*/ 859621 h 859620"/>
                  <a:gd name="connsiteX5" fmla="*/ 552012 w 880689"/>
                  <a:gd name="connsiteY5" fmla="*/ 829496 h 859620"/>
                  <a:gd name="connsiteX6" fmla="*/ 174677 w 880689"/>
                  <a:gd name="connsiteY6" fmla="*/ 708220 h 859620"/>
                  <a:gd name="connsiteX7" fmla="*/ 0 w 880689"/>
                  <a:gd name="connsiteY7" fmla="*/ 632075 h 859620"/>
                  <a:gd name="connsiteX8" fmla="*/ 198049 w 880689"/>
                  <a:gd name="connsiteY8" fmla="*/ 1 h 859620"/>
                  <a:gd name="connsiteX0" fmla="*/ 198049 w 880689"/>
                  <a:gd name="connsiteY0" fmla="*/ -1 h 859620"/>
                  <a:gd name="connsiteX1" fmla="*/ 379245 w 880689"/>
                  <a:gd name="connsiteY1" fmla="*/ 45629 h 859620"/>
                  <a:gd name="connsiteX2" fmla="*/ 699443 w 880689"/>
                  <a:gd name="connsiteY2" fmla="*/ 147588 h 859620"/>
                  <a:gd name="connsiteX3" fmla="*/ 880689 w 880689"/>
                  <a:gd name="connsiteY3" fmla="*/ 206476 h 859620"/>
                  <a:gd name="connsiteX4" fmla="*/ 674212 w 880689"/>
                  <a:gd name="connsiteY4" fmla="*/ 859619 h 859620"/>
                  <a:gd name="connsiteX5" fmla="*/ 552012 w 880689"/>
                  <a:gd name="connsiteY5" fmla="*/ 829494 h 859620"/>
                  <a:gd name="connsiteX6" fmla="*/ 174677 w 880689"/>
                  <a:gd name="connsiteY6" fmla="*/ 708218 h 859620"/>
                  <a:gd name="connsiteX7" fmla="*/ 0 w 880689"/>
                  <a:gd name="connsiteY7" fmla="*/ 632073 h 859620"/>
                  <a:gd name="connsiteX8" fmla="*/ 198049 w 880689"/>
                  <a:gd name="connsiteY8" fmla="*/ -1 h 859620"/>
                  <a:gd name="connsiteX0" fmla="*/ 399112 w 880689"/>
                  <a:gd name="connsiteY0" fmla="*/ 216994 h 813989"/>
                  <a:gd name="connsiteX1" fmla="*/ 379245 w 880689"/>
                  <a:gd name="connsiteY1" fmla="*/ -1 h 813989"/>
                  <a:gd name="connsiteX2" fmla="*/ 699443 w 880689"/>
                  <a:gd name="connsiteY2" fmla="*/ 101958 h 813989"/>
                  <a:gd name="connsiteX3" fmla="*/ 880689 w 880689"/>
                  <a:gd name="connsiteY3" fmla="*/ 160846 h 813989"/>
                  <a:gd name="connsiteX4" fmla="*/ 674212 w 880689"/>
                  <a:gd name="connsiteY4" fmla="*/ 813989 h 813989"/>
                  <a:gd name="connsiteX5" fmla="*/ 552012 w 880689"/>
                  <a:gd name="connsiteY5" fmla="*/ 783864 h 813989"/>
                  <a:gd name="connsiteX6" fmla="*/ 174677 w 880689"/>
                  <a:gd name="connsiteY6" fmla="*/ 662588 h 813989"/>
                  <a:gd name="connsiteX7" fmla="*/ 0 w 880689"/>
                  <a:gd name="connsiteY7" fmla="*/ 586443 h 813989"/>
                  <a:gd name="connsiteX8" fmla="*/ 399112 w 880689"/>
                  <a:gd name="connsiteY8" fmla="*/ 216994 h 813989"/>
                  <a:gd name="connsiteX0" fmla="*/ 224435 w 706012"/>
                  <a:gd name="connsiteY0" fmla="*/ 216996 h 813991"/>
                  <a:gd name="connsiteX1" fmla="*/ 204568 w 706012"/>
                  <a:gd name="connsiteY1" fmla="*/ 1 h 813991"/>
                  <a:gd name="connsiteX2" fmla="*/ 524766 w 706012"/>
                  <a:gd name="connsiteY2" fmla="*/ 101960 h 813991"/>
                  <a:gd name="connsiteX3" fmla="*/ 706012 w 706012"/>
                  <a:gd name="connsiteY3" fmla="*/ 160848 h 813991"/>
                  <a:gd name="connsiteX4" fmla="*/ 499535 w 706012"/>
                  <a:gd name="connsiteY4" fmla="*/ 813991 h 813991"/>
                  <a:gd name="connsiteX5" fmla="*/ 377335 w 706012"/>
                  <a:gd name="connsiteY5" fmla="*/ 783866 h 813991"/>
                  <a:gd name="connsiteX6" fmla="*/ 0 w 706012"/>
                  <a:gd name="connsiteY6" fmla="*/ 662590 h 813991"/>
                  <a:gd name="connsiteX7" fmla="*/ 109587 w 706012"/>
                  <a:gd name="connsiteY7" fmla="*/ 473892 h 813991"/>
                  <a:gd name="connsiteX8" fmla="*/ 224435 w 706012"/>
                  <a:gd name="connsiteY8" fmla="*/ 216996 h 813991"/>
                  <a:gd name="connsiteX0" fmla="*/ 224435 w 706012"/>
                  <a:gd name="connsiteY0" fmla="*/ 186980 h 783975"/>
                  <a:gd name="connsiteX1" fmla="*/ 287767 w 706012"/>
                  <a:gd name="connsiteY1" fmla="*/ 0 h 783975"/>
                  <a:gd name="connsiteX2" fmla="*/ 524766 w 706012"/>
                  <a:gd name="connsiteY2" fmla="*/ 71944 h 783975"/>
                  <a:gd name="connsiteX3" fmla="*/ 706012 w 706012"/>
                  <a:gd name="connsiteY3" fmla="*/ 130832 h 783975"/>
                  <a:gd name="connsiteX4" fmla="*/ 499535 w 706012"/>
                  <a:gd name="connsiteY4" fmla="*/ 783975 h 783975"/>
                  <a:gd name="connsiteX5" fmla="*/ 377335 w 706012"/>
                  <a:gd name="connsiteY5" fmla="*/ 753850 h 783975"/>
                  <a:gd name="connsiteX6" fmla="*/ 0 w 706012"/>
                  <a:gd name="connsiteY6" fmla="*/ 632574 h 783975"/>
                  <a:gd name="connsiteX7" fmla="*/ 109587 w 706012"/>
                  <a:gd name="connsiteY7" fmla="*/ 443876 h 783975"/>
                  <a:gd name="connsiteX8" fmla="*/ 224435 w 706012"/>
                  <a:gd name="connsiteY8" fmla="*/ 186980 h 783975"/>
                  <a:gd name="connsiteX0" fmla="*/ 224435 w 706012"/>
                  <a:gd name="connsiteY0" fmla="*/ 186980 h 783975"/>
                  <a:gd name="connsiteX1" fmla="*/ 287767 w 706012"/>
                  <a:gd name="connsiteY1" fmla="*/ 0 h 783975"/>
                  <a:gd name="connsiteX2" fmla="*/ 524766 w 706012"/>
                  <a:gd name="connsiteY2" fmla="*/ 71944 h 783975"/>
                  <a:gd name="connsiteX3" fmla="*/ 706012 w 706012"/>
                  <a:gd name="connsiteY3" fmla="*/ 130832 h 783975"/>
                  <a:gd name="connsiteX4" fmla="*/ 499535 w 706012"/>
                  <a:gd name="connsiteY4" fmla="*/ 783975 h 783975"/>
                  <a:gd name="connsiteX5" fmla="*/ 377335 w 706012"/>
                  <a:gd name="connsiteY5" fmla="*/ 753850 h 783975"/>
                  <a:gd name="connsiteX6" fmla="*/ 0 w 706012"/>
                  <a:gd name="connsiteY6" fmla="*/ 632574 h 783975"/>
                  <a:gd name="connsiteX7" fmla="*/ 165053 w 706012"/>
                  <a:gd name="connsiteY7" fmla="*/ 353833 h 783975"/>
                  <a:gd name="connsiteX8" fmla="*/ 224435 w 706012"/>
                  <a:gd name="connsiteY8" fmla="*/ 186980 h 783975"/>
                  <a:gd name="connsiteX0" fmla="*/ 113503 w 595080"/>
                  <a:gd name="connsiteY0" fmla="*/ 186980 h 783975"/>
                  <a:gd name="connsiteX1" fmla="*/ 176835 w 595080"/>
                  <a:gd name="connsiteY1" fmla="*/ 0 h 783975"/>
                  <a:gd name="connsiteX2" fmla="*/ 413834 w 595080"/>
                  <a:gd name="connsiteY2" fmla="*/ 71944 h 783975"/>
                  <a:gd name="connsiteX3" fmla="*/ 595080 w 595080"/>
                  <a:gd name="connsiteY3" fmla="*/ 130832 h 783975"/>
                  <a:gd name="connsiteX4" fmla="*/ 388603 w 595080"/>
                  <a:gd name="connsiteY4" fmla="*/ 783975 h 783975"/>
                  <a:gd name="connsiteX5" fmla="*/ 266403 w 595080"/>
                  <a:gd name="connsiteY5" fmla="*/ 753850 h 783975"/>
                  <a:gd name="connsiteX6" fmla="*/ 0 w 595080"/>
                  <a:gd name="connsiteY6" fmla="*/ 505012 h 783975"/>
                  <a:gd name="connsiteX7" fmla="*/ 54121 w 595080"/>
                  <a:gd name="connsiteY7" fmla="*/ 353833 h 783975"/>
                  <a:gd name="connsiteX8" fmla="*/ 113503 w 595080"/>
                  <a:gd name="connsiteY8" fmla="*/ 186980 h 783975"/>
                  <a:gd name="connsiteX0" fmla="*/ 113503 w 595080"/>
                  <a:gd name="connsiteY0" fmla="*/ 186980 h 783975"/>
                  <a:gd name="connsiteX1" fmla="*/ 176835 w 595080"/>
                  <a:gd name="connsiteY1" fmla="*/ 0 h 783975"/>
                  <a:gd name="connsiteX2" fmla="*/ 413834 w 595080"/>
                  <a:gd name="connsiteY2" fmla="*/ 71944 h 783975"/>
                  <a:gd name="connsiteX3" fmla="*/ 595080 w 595080"/>
                  <a:gd name="connsiteY3" fmla="*/ 130832 h 783975"/>
                  <a:gd name="connsiteX4" fmla="*/ 388603 w 595080"/>
                  <a:gd name="connsiteY4" fmla="*/ 783975 h 783975"/>
                  <a:gd name="connsiteX5" fmla="*/ 294136 w 595080"/>
                  <a:gd name="connsiteY5" fmla="*/ 603779 h 783975"/>
                  <a:gd name="connsiteX6" fmla="*/ 0 w 595080"/>
                  <a:gd name="connsiteY6" fmla="*/ 505012 h 783975"/>
                  <a:gd name="connsiteX7" fmla="*/ 54121 w 595080"/>
                  <a:gd name="connsiteY7" fmla="*/ 353833 h 783975"/>
                  <a:gd name="connsiteX8" fmla="*/ 113503 w 595080"/>
                  <a:gd name="connsiteY8" fmla="*/ 186980 h 783975"/>
                  <a:gd name="connsiteX0" fmla="*/ 113503 w 595080"/>
                  <a:gd name="connsiteY0" fmla="*/ 186980 h 656415"/>
                  <a:gd name="connsiteX1" fmla="*/ 176835 w 595080"/>
                  <a:gd name="connsiteY1" fmla="*/ 0 h 656415"/>
                  <a:gd name="connsiteX2" fmla="*/ 413834 w 595080"/>
                  <a:gd name="connsiteY2" fmla="*/ 71944 h 656415"/>
                  <a:gd name="connsiteX3" fmla="*/ 595080 w 595080"/>
                  <a:gd name="connsiteY3" fmla="*/ 130832 h 656415"/>
                  <a:gd name="connsiteX4" fmla="*/ 430202 w 595080"/>
                  <a:gd name="connsiteY4" fmla="*/ 656415 h 656415"/>
                  <a:gd name="connsiteX5" fmla="*/ 294136 w 595080"/>
                  <a:gd name="connsiteY5" fmla="*/ 603779 h 656415"/>
                  <a:gd name="connsiteX6" fmla="*/ 0 w 595080"/>
                  <a:gd name="connsiteY6" fmla="*/ 505012 h 656415"/>
                  <a:gd name="connsiteX7" fmla="*/ 54121 w 595080"/>
                  <a:gd name="connsiteY7" fmla="*/ 353833 h 656415"/>
                  <a:gd name="connsiteX8" fmla="*/ 113503 w 595080"/>
                  <a:gd name="connsiteY8" fmla="*/ 186980 h 656415"/>
                  <a:gd name="connsiteX0" fmla="*/ 113503 w 595080"/>
                  <a:gd name="connsiteY0" fmla="*/ 156966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13503 w 595080"/>
                  <a:gd name="connsiteY8" fmla="*/ 156966 h 626401"/>
                  <a:gd name="connsiteX0" fmla="*/ 162035 w 595080"/>
                  <a:gd name="connsiteY0" fmla="*/ 59420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62035 w 595080"/>
                  <a:gd name="connsiteY8" fmla="*/ 59420 h 626401"/>
                  <a:gd name="connsiteX0" fmla="*/ 148168 w 595080"/>
                  <a:gd name="connsiteY0" fmla="*/ 21902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54121 w 595080"/>
                  <a:gd name="connsiteY7" fmla="*/ 323819 h 626401"/>
                  <a:gd name="connsiteX8" fmla="*/ 148168 w 595080"/>
                  <a:gd name="connsiteY8" fmla="*/ 21902 h 626401"/>
                  <a:gd name="connsiteX0" fmla="*/ 148168 w 595080"/>
                  <a:gd name="connsiteY0" fmla="*/ 21902 h 626401"/>
                  <a:gd name="connsiteX1" fmla="*/ 253100 w 595080"/>
                  <a:gd name="connsiteY1" fmla="*/ 0 h 626401"/>
                  <a:gd name="connsiteX2" fmla="*/ 413834 w 595080"/>
                  <a:gd name="connsiteY2" fmla="*/ 41930 h 626401"/>
                  <a:gd name="connsiteX3" fmla="*/ 595080 w 595080"/>
                  <a:gd name="connsiteY3" fmla="*/ 100818 h 626401"/>
                  <a:gd name="connsiteX4" fmla="*/ 430202 w 595080"/>
                  <a:gd name="connsiteY4" fmla="*/ 626401 h 626401"/>
                  <a:gd name="connsiteX5" fmla="*/ 294136 w 595080"/>
                  <a:gd name="connsiteY5" fmla="*/ 573765 h 626401"/>
                  <a:gd name="connsiteX6" fmla="*/ 0 w 595080"/>
                  <a:gd name="connsiteY6" fmla="*/ 474998 h 626401"/>
                  <a:gd name="connsiteX7" fmla="*/ 81854 w 595080"/>
                  <a:gd name="connsiteY7" fmla="*/ 203762 h 626401"/>
                  <a:gd name="connsiteX8" fmla="*/ 148168 w 595080"/>
                  <a:gd name="connsiteY8" fmla="*/ 21902 h 626401"/>
                  <a:gd name="connsiteX0" fmla="*/ 120435 w 567347"/>
                  <a:gd name="connsiteY0" fmla="*/ 21902 h 626401"/>
                  <a:gd name="connsiteX1" fmla="*/ 225367 w 567347"/>
                  <a:gd name="connsiteY1" fmla="*/ 0 h 626401"/>
                  <a:gd name="connsiteX2" fmla="*/ 386101 w 567347"/>
                  <a:gd name="connsiteY2" fmla="*/ 41930 h 626401"/>
                  <a:gd name="connsiteX3" fmla="*/ 567347 w 567347"/>
                  <a:gd name="connsiteY3" fmla="*/ 100818 h 626401"/>
                  <a:gd name="connsiteX4" fmla="*/ 402469 w 567347"/>
                  <a:gd name="connsiteY4" fmla="*/ 626401 h 626401"/>
                  <a:gd name="connsiteX5" fmla="*/ 266403 w 567347"/>
                  <a:gd name="connsiteY5" fmla="*/ 573765 h 626401"/>
                  <a:gd name="connsiteX6" fmla="*/ 0 w 567347"/>
                  <a:gd name="connsiteY6" fmla="*/ 339934 h 626401"/>
                  <a:gd name="connsiteX7" fmla="*/ 54121 w 567347"/>
                  <a:gd name="connsiteY7" fmla="*/ 203762 h 626401"/>
                  <a:gd name="connsiteX8" fmla="*/ 120435 w 567347"/>
                  <a:gd name="connsiteY8" fmla="*/ 21902 h 626401"/>
                  <a:gd name="connsiteX0" fmla="*/ 120435 w 567347"/>
                  <a:gd name="connsiteY0" fmla="*/ 21902 h 626401"/>
                  <a:gd name="connsiteX1" fmla="*/ 225367 w 567347"/>
                  <a:gd name="connsiteY1" fmla="*/ 0 h 626401"/>
                  <a:gd name="connsiteX2" fmla="*/ 386101 w 567347"/>
                  <a:gd name="connsiteY2" fmla="*/ 41930 h 626401"/>
                  <a:gd name="connsiteX3" fmla="*/ 567347 w 567347"/>
                  <a:gd name="connsiteY3" fmla="*/ 100818 h 626401"/>
                  <a:gd name="connsiteX4" fmla="*/ 402469 w 567347"/>
                  <a:gd name="connsiteY4" fmla="*/ 626401 h 626401"/>
                  <a:gd name="connsiteX5" fmla="*/ 321869 w 567347"/>
                  <a:gd name="connsiteY5" fmla="*/ 453708 h 626401"/>
                  <a:gd name="connsiteX6" fmla="*/ 0 w 567347"/>
                  <a:gd name="connsiteY6" fmla="*/ 339934 h 626401"/>
                  <a:gd name="connsiteX7" fmla="*/ 54121 w 567347"/>
                  <a:gd name="connsiteY7" fmla="*/ 203762 h 626401"/>
                  <a:gd name="connsiteX8" fmla="*/ 120435 w 567347"/>
                  <a:gd name="connsiteY8" fmla="*/ 21902 h 626401"/>
                  <a:gd name="connsiteX0" fmla="*/ 293765 w 740677"/>
                  <a:gd name="connsiteY0" fmla="*/ 21902 h 626401"/>
                  <a:gd name="connsiteX1" fmla="*/ 398697 w 740677"/>
                  <a:gd name="connsiteY1" fmla="*/ 0 h 626401"/>
                  <a:gd name="connsiteX2" fmla="*/ 559431 w 740677"/>
                  <a:gd name="connsiteY2" fmla="*/ 41930 h 626401"/>
                  <a:gd name="connsiteX3" fmla="*/ 740677 w 740677"/>
                  <a:gd name="connsiteY3" fmla="*/ 100818 h 626401"/>
                  <a:gd name="connsiteX4" fmla="*/ 575799 w 740677"/>
                  <a:gd name="connsiteY4" fmla="*/ 626401 h 626401"/>
                  <a:gd name="connsiteX5" fmla="*/ 495199 w 740677"/>
                  <a:gd name="connsiteY5" fmla="*/ 453708 h 626401"/>
                  <a:gd name="connsiteX6" fmla="*/ 0 w 740677"/>
                  <a:gd name="connsiteY6" fmla="*/ 129834 h 626401"/>
                  <a:gd name="connsiteX7" fmla="*/ 227451 w 740677"/>
                  <a:gd name="connsiteY7" fmla="*/ 203762 h 626401"/>
                  <a:gd name="connsiteX8" fmla="*/ 293765 w 740677"/>
                  <a:gd name="connsiteY8" fmla="*/ 21902 h 626401"/>
                  <a:gd name="connsiteX0" fmla="*/ 293765 w 740677"/>
                  <a:gd name="connsiteY0" fmla="*/ 58255 h 662754"/>
                  <a:gd name="connsiteX1" fmla="*/ 398697 w 740677"/>
                  <a:gd name="connsiteY1" fmla="*/ 36353 h 662754"/>
                  <a:gd name="connsiteX2" fmla="*/ 559431 w 740677"/>
                  <a:gd name="connsiteY2" fmla="*/ 78283 h 662754"/>
                  <a:gd name="connsiteX3" fmla="*/ 740677 w 740677"/>
                  <a:gd name="connsiteY3" fmla="*/ 137171 h 662754"/>
                  <a:gd name="connsiteX4" fmla="*/ 575799 w 740677"/>
                  <a:gd name="connsiteY4" fmla="*/ 662754 h 662754"/>
                  <a:gd name="connsiteX5" fmla="*/ 495199 w 740677"/>
                  <a:gd name="connsiteY5" fmla="*/ 490061 h 662754"/>
                  <a:gd name="connsiteX6" fmla="*/ 0 w 740677"/>
                  <a:gd name="connsiteY6" fmla="*/ 166187 h 662754"/>
                  <a:gd name="connsiteX7" fmla="*/ 54121 w 740677"/>
                  <a:gd name="connsiteY7" fmla="*/ 0 h 662754"/>
                  <a:gd name="connsiteX8" fmla="*/ 293765 w 740677"/>
                  <a:gd name="connsiteY8" fmla="*/ 58255 h 662754"/>
                  <a:gd name="connsiteX0" fmla="*/ 103101 w 740677"/>
                  <a:gd name="connsiteY0" fmla="*/ 0 h 705798"/>
                  <a:gd name="connsiteX1" fmla="*/ 398697 w 740677"/>
                  <a:gd name="connsiteY1" fmla="*/ 79397 h 705798"/>
                  <a:gd name="connsiteX2" fmla="*/ 559431 w 740677"/>
                  <a:gd name="connsiteY2" fmla="*/ 121327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559431 w 740677"/>
                  <a:gd name="connsiteY2" fmla="*/ 121327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278636 w 740677"/>
                  <a:gd name="connsiteY2" fmla="*/ 50043 h 705798"/>
                  <a:gd name="connsiteX3" fmla="*/ 740677 w 740677"/>
                  <a:gd name="connsiteY3" fmla="*/ 180215 h 705798"/>
                  <a:gd name="connsiteX4" fmla="*/ 575799 w 740677"/>
                  <a:gd name="connsiteY4" fmla="*/ 705798 h 705798"/>
                  <a:gd name="connsiteX5" fmla="*/ 495199 w 740677"/>
                  <a:gd name="connsiteY5" fmla="*/ 53310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705798"/>
                  <a:gd name="connsiteX1" fmla="*/ 190699 w 740677"/>
                  <a:gd name="connsiteY1" fmla="*/ 23120 h 705798"/>
                  <a:gd name="connsiteX2" fmla="*/ 278636 w 740677"/>
                  <a:gd name="connsiteY2" fmla="*/ 50043 h 705798"/>
                  <a:gd name="connsiteX3" fmla="*/ 740677 w 740677"/>
                  <a:gd name="connsiteY3" fmla="*/ 180215 h 705798"/>
                  <a:gd name="connsiteX4" fmla="*/ 575799 w 740677"/>
                  <a:gd name="connsiteY4" fmla="*/ 705798 h 705798"/>
                  <a:gd name="connsiteX5" fmla="*/ 242134 w 740677"/>
                  <a:gd name="connsiteY5" fmla="*/ 446815 h 705798"/>
                  <a:gd name="connsiteX6" fmla="*/ 0 w 740677"/>
                  <a:gd name="connsiteY6" fmla="*/ 209231 h 705798"/>
                  <a:gd name="connsiteX7" fmla="*/ 54121 w 740677"/>
                  <a:gd name="connsiteY7" fmla="*/ 43044 h 705798"/>
                  <a:gd name="connsiteX8" fmla="*/ 103101 w 740677"/>
                  <a:gd name="connsiteY8" fmla="*/ 0 h 705798"/>
                  <a:gd name="connsiteX0" fmla="*/ 103101 w 740677"/>
                  <a:gd name="connsiteY0" fmla="*/ 0 h 461932"/>
                  <a:gd name="connsiteX1" fmla="*/ 190699 w 740677"/>
                  <a:gd name="connsiteY1" fmla="*/ 23120 h 461932"/>
                  <a:gd name="connsiteX2" fmla="*/ 278636 w 740677"/>
                  <a:gd name="connsiteY2" fmla="*/ 50043 h 461932"/>
                  <a:gd name="connsiteX3" fmla="*/ 740677 w 740677"/>
                  <a:gd name="connsiteY3" fmla="*/ 180215 h 461932"/>
                  <a:gd name="connsiteX4" fmla="*/ 516865 w 740677"/>
                  <a:gd name="connsiteY4" fmla="*/ 461932 h 461932"/>
                  <a:gd name="connsiteX5" fmla="*/ 242134 w 740677"/>
                  <a:gd name="connsiteY5" fmla="*/ 446815 h 461932"/>
                  <a:gd name="connsiteX6" fmla="*/ 0 w 740677"/>
                  <a:gd name="connsiteY6" fmla="*/ 209231 h 461932"/>
                  <a:gd name="connsiteX7" fmla="*/ 54121 w 740677"/>
                  <a:gd name="connsiteY7" fmla="*/ 43044 h 461932"/>
                  <a:gd name="connsiteX8" fmla="*/ 103101 w 740677"/>
                  <a:gd name="connsiteY8" fmla="*/ 0 h 461932"/>
                  <a:gd name="connsiteX0" fmla="*/ 103101 w 516865"/>
                  <a:gd name="connsiteY0" fmla="*/ 0 h 461932"/>
                  <a:gd name="connsiteX1" fmla="*/ 190699 w 516865"/>
                  <a:gd name="connsiteY1" fmla="*/ 23120 h 461932"/>
                  <a:gd name="connsiteX2" fmla="*/ 278636 w 516865"/>
                  <a:gd name="connsiteY2" fmla="*/ 50043 h 461932"/>
                  <a:gd name="connsiteX3" fmla="*/ 511879 w 516865"/>
                  <a:gd name="connsiteY3" fmla="*/ 168959 h 461932"/>
                  <a:gd name="connsiteX4" fmla="*/ 516865 w 516865"/>
                  <a:gd name="connsiteY4" fmla="*/ 461932 h 461932"/>
                  <a:gd name="connsiteX5" fmla="*/ 242134 w 516865"/>
                  <a:gd name="connsiteY5" fmla="*/ 446815 h 461932"/>
                  <a:gd name="connsiteX6" fmla="*/ 0 w 516865"/>
                  <a:gd name="connsiteY6" fmla="*/ 209231 h 461932"/>
                  <a:gd name="connsiteX7" fmla="*/ 54121 w 516865"/>
                  <a:gd name="connsiteY7" fmla="*/ 43044 h 461932"/>
                  <a:gd name="connsiteX8" fmla="*/ 103101 w 516865"/>
                  <a:gd name="connsiteY8" fmla="*/ 0 h 461932"/>
                  <a:gd name="connsiteX0" fmla="*/ 103101 w 516865"/>
                  <a:gd name="connsiteY0" fmla="*/ 0 h 461932"/>
                  <a:gd name="connsiteX1" fmla="*/ 190699 w 516865"/>
                  <a:gd name="connsiteY1" fmla="*/ 23120 h 461932"/>
                  <a:gd name="connsiteX2" fmla="*/ 278636 w 516865"/>
                  <a:gd name="connsiteY2" fmla="*/ 50043 h 461932"/>
                  <a:gd name="connsiteX3" fmla="*/ 342015 w 516865"/>
                  <a:gd name="connsiteY3" fmla="*/ 150201 h 461932"/>
                  <a:gd name="connsiteX4" fmla="*/ 516865 w 516865"/>
                  <a:gd name="connsiteY4" fmla="*/ 461932 h 461932"/>
                  <a:gd name="connsiteX5" fmla="*/ 242134 w 516865"/>
                  <a:gd name="connsiteY5" fmla="*/ 446815 h 461932"/>
                  <a:gd name="connsiteX6" fmla="*/ 0 w 516865"/>
                  <a:gd name="connsiteY6" fmla="*/ 209231 h 461932"/>
                  <a:gd name="connsiteX7" fmla="*/ 54121 w 516865"/>
                  <a:gd name="connsiteY7" fmla="*/ 43044 h 461932"/>
                  <a:gd name="connsiteX8" fmla="*/ 103101 w 516865"/>
                  <a:gd name="connsiteY8" fmla="*/ 0 h 461932"/>
                  <a:gd name="connsiteX0" fmla="*/ 103101 w 342015"/>
                  <a:gd name="connsiteY0" fmla="*/ 0 h 446815"/>
                  <a:gd name="connsiteX1" fmla="*/ 190699 w 342015"/>
                  <a:gd name="connsiteY1" fmla="*/ 23120 h 446815"/>
                  <a:gd name="connsiteX2" fmla="*/ 278636 w 342015"/>
                  <a:gd name="connsiteY2" fmla="*/ 50043 h 446815"/>
                  <a:gd name="connsiteX3" fmla="*/ 342015 w 342015"/>
                  <a:gd name="connsiteY3" fmla="*/ 150201 h 446815"/>
                  <a:gd name="connsiteX4" fmla="*/ 305400 w 342015"/>
                  <a:gd name="connsiteY4" fmla="*/ 281846 h 446815"/>
                  <a:gd name="connsiteX5" fmla="*/ 242134 w 342015"/>
                  <a:gd name="connsiteY5" fmla="*/ 446815 h 446815"/>
                  <a:gd name="connsiteX6" fmla="*/ 0 w 342015"/>
                  <a:gd name="connsiteY6" fmla="*/ 209231 h 446815"/>
                  <a:gd name="connsiteX7" fmla="*/ 54121 w 342015"/>
                  <a:gd name="connsiteY7" fmla="*/ 43044 h 446815"/>
                  <a:gd name="connsiteX8" fmla="*/ 103101 w 342015"/>
                  <a:gd name="connsiteY8" fmla="*/ 0 h 446815"/>
                  <a:gd name="connsiteX0" fmla="*/ 103101 w 342015"/>
                  <a:gd name="connsiteY0" fmla="*/ 0 h 341765"/>
                  <a:gd name="connsiteX1" fmla="*/ 190699 w 342015"/>
                  <a:gd name="connsiteY1" fmla="*/ 23120 h 341765"/>
                  <a:gd name="connsiteX2" fmla="*/ 278636 w 342015"/>
                  <a:gd name="connsiteY2" fmla="*/ 50043 h 341765"/>
                  <a:gd name="connsiteX3" fmla="*/ 342015 w 342015"/>
                  <a:gd name="connsiteY3" fmla="*/ 150201 h 341765"/>
                  <a:gd name="connsiteX4" fmla="*/ 305400 w 342015"/>
                  <a:gd name="connsiteY4" fmla="*/ 281846 h 341765"/>
                  <a:gd name="connsiteX5" fmla="*/ 259467 w 342015"/>
                  <a:gd name="connsiteY5" fmla="*/ 341765 h 341765"/>
                  <a:gd name="connsiteX6" fmla="*/ 0 w 342015"/>
                  <a:gd name="connsiteY6" fmla="*/ 209231 h 341765"/>
                  <a:gd name="connsiteX7" fmla="*/ 54121 w 342015"/>
                  <a:gd name="connsiteY7" fmla="*/ 43044 h 341765"/>
                  <a:gd name="connsiteX8" fmla="*/ 103101 w 342015"/>
                  <a:gd name="connsiteY8" fmla="*/ 0 h 341765"/>
                  <a:gd name="connsiteX0" fmla="*/ 103101 w 317748"/>
                  <a:gd name="connsiteY0" fmla="*/ 0 h 341765"/>
                  <a:gd name="connsiteX1" fmla="*/ 190699 w 317748"/>
                  <a:gd name="connsiteY1" fmla="*/ 23120 h 341765"/>
                  <a:gd name="connsiteX2" fmla="*/ 278636 w 317748"/>
                  <a:gd name="connsiteY2" fmla="*/ 50043 h 341765"/>
                  <a:gd name="connsiteX3" fmla="*/ 317748 w 317748"/>
                  <a:gd name="connsiteY3" fmla="*/ 116435 h 341765"/>
                  <a:gd name="connsiteX4" fmla="*/ 305400 w 317748"/>
                  <a:gd name="connsiteY4" fmla="*/ 281846 h 341765"/>
                  <a:gd name="connsiteX5" fmla="*/ 259467 w 317748"/>
                  <a:gd name="connsiteY5" fmla="*/ 341765 h 341765"/>
                  <a:gd name="connsiteX6" fmla="*/ 0 w 317748"/>
                  <a:gd name="connsiteY6" fmla="*/ 209231 h 341765"/>
                  <a:gd name="connsiteX7" fmla="*/ 54121 w 317748"/>
                  <a:gd name="connsiteY7" fmla="*/ 43044 h 341765"/>
                  <a:gd name="connsiteX8" fmla="*/ 103101 w 317748"/>
                  <a:gd name="connsiteY8" fmla="*/ 0 h 341765"/>
                  <a:gd name="connsiteX0" fmla="*/ 103101 w 317748"/>
                  <a:gd name="connsiteY0" fmla="*/ 0 h 341765"/>
                  <a:gd name="connsiteX1" fmla="*/ 190699 w 317748"/>
                  <a:gd name="connsiteY1" fmla="*/ 23120 h 341765"/>
                  <a:gd name="connsiteX2" fmla="*/ 278636 w 317748"/>
                  <a:gd name="connsiteY2" fmla="*/ 50043 h 341765"/>
                  <a:gd name="connsiteX3" fmla="*/ 317748 w 317748"/>
                  <a:gd name="connsiteY3" fmla="*/ 116435 h 341765"/>
                  <a:gd name="connsiteX4" fmla="*/ 270735 w 317748"/>
                  <a:gd name="connsiteY4" fmla="*/ 270591 h 341765"/>
                  <a:gd name="connsiteX5" fmla="*/ 259467 w 317748"/>
                  <a:gd name="connsiteY5" fmla="*/ 341765 h 341765"/>
                  <a:gd name="connsiteX6" fmla="*/ 0 w 317748"/>
                  <a:gd name="connsiteY6" fmla="*/ 209231 h 341765"/>
                  <a:gd name="connsiteX7" fmla="*/ 54121 w 317748"/>
                  <a:gd name="connsiteY7" fmla="*/ 43044 h 341765"/>
                  <a:gd name="connsiteX8" fmla="*/ 103101 w 317748"/>
                  <a:gd name="connsiteY8" fmla="*/ 0 h 341765"/>
                  <a:gd name="connsiteX0" fmla="*/ 103101 w 317748"/>
                  <a:gd name="connsiteY0" fmla="*/ 0 h 300495"/>
                  <a:gd name="connsiteX1" fmla="*/ 190699 w 317748"/>
                  <a:gd name="connsiteY1" fmla="*/ 23120 h 300495"/>
                  <a:gd name="connsiteX2" fmla="*/ 278636 w 317748"/>
                  <a:gd name="connsiteY2" fmla="*/ 50043 h 300495"/>
                  <a:gd name="connsiteX3" fmla="*/ 317748 w 317748"/>
                  <a:gd name="connsiteY3" fmla="*/ 116435 h 300495"/>
                  <a:gd name="connsiteX4" fmla="*/ 270735 w 317748"/>
                  <a:gd name="connsiteY4" fmla="*/ 270591 h 300495"/>
                  <a:gd name="connsiteX5" fmla="*/ 249066 w 317748"/>
                  <a:gd name="connsiteY5" fmla="*/ 300495 h 300495"/>
                  <a:gd name="connsiteX6" fmla="*/ 0 w 317748"/>
                  <a:gd name="connsiteY6" fmla="*/ 209231 h 300495"/>
                  <a:gd name="connsiteX7" fmla="*/ 54121 w 317748"/>
                  <a:gd name="connsiteY7" fmla="*/ 43044 h 300495"/>
                  <a:gd name="connsiteX8" fmla="*/ 103101 w 317748"/>
                  <a:gd name="connsiteY8" fmla="*/ 0 h 300495"/>
                  <a:gd name="connsiteX0" fmla="*/ 103101 w 317748"/>
                  <a:gd name="connsiteY0" fmla="*/ 0 h 300495"/>
                  <a:gd name="connsiteX1" fmla="*/ 190699 w 317748"/>
                  <a:gd name="connsiteY1" fmla="*/ 23120 h 300495"/>
                  <a:gd name="connsiteX2" fmla="*/ 278636 w 317748"/>
                  <a:gd name="connsiteY2" fmla="*/ 50043 h 300495"/>
                  <a:gd name="connsiteX3" fmla="*/ 317748 w 317748"/>
                  <a:gd name="connsiteY3" fmla="*/ 116435 h 300495"/>
                  <a:gd name="connsiteX4" fmla="*/ 267268 w 317748"/>
                  <a:gd name="connsiteY4" fmla="*/ 251832 h 300495"/>
                  <a:gd name="connsiteX5" fmla="*/ 249066 w 317748"/>
                  <a:gd name="connsiteY5" fmla="*/ 300495 h 300495"/>
                  <a:gd name="connsiteX6" fmla="*/ 0 w 317748"/>
                  <a:gd name="connsiteY6" fmla="*/ 209231 h 300495"/>
                  <a:gd name="connsiteX7" fmla="*/ 54121 w 317748"/>
                  <a:gd name="connsiteY7" fmla="*/ 43044 h 300495"/>
                  <a:gd name="connsiteX8" fmla="*/ 103101 w 317748"/>
                  <a:gd name="connsiteY8" fmla="*/ 0 h 300495"/>
                  <a:gd name="connsiteX0" fmla="*/ 103101 w 307348"/>
                  <a:gd name="connsiteY0" fmla="*/ 0 h 300495"/>
                  <a:gd name="connsiteX1" fmla="*/ 190699 w 307348"/>
                  <a:gd name="connsiteY1" fmla="*/ 23120 h 300495"/>
                  <a:gd name="connsiteX2" fmla="*/ 278636 w 307348"/>
                  <a:gd name="connsiteY2" fmla="*/ 50043 h 300495"/>
                  <a:gd name="connsiteX3" fmla="*/ 307348 w 307348"/>
                  <a:gd name="connsiteY3" fmla="*/ 116435 h 300495"/>
                  <a:gd name="connsiteX4" fmla="*/ 267268 w 307348"/>
                  <a:gd name="connsiteY4" fmla="*/ 251832 h 300495"/>
                  <a:gd name="connsiteX5" fmla="*/ 249066 w 307348"/>
                  <a:gd name="connsiteY5" fmla="*/ 300495 h 300495"/>
                  <a:gd name="connsiteX6" fmla="*/ 0 w 307348"/>
                  <a:gd name="connsiteY6" fmla="*/ 209231 h 300495"/>
                  <a:gd name="connsiteX7" fmla="*/ 54121 w 307348"/>
                  <a:gd name="connsiteY7" fmla="*/ 43044 h 300495"/>
                  <a:gd name="connsiteX8" fmla="*/ 103101 w 307348"/>
                  <a:gd name="connsiteY8" fmla="*/ 0 h 300495"/>
                  <a:gd name="connsiteX0" fmla="*/ 103101 w 307348"/>
                  <a:gd name="connsiteY0" fmla="*/ 0 h 420552"/>
                  <a:gd name="connsiteX1" fmla="*/ 190699 w 307348"/>
                  <a:gd name="connsiteY1" fmla="*/ 23120 h 420552"/>
                  <a:gd name="connsiteX2" fmla="*/ 278636 w 307348"/>
                  <a:gd name="connsiteY2" fmla="*/ 50043 h 420552"/>
                  <a:gd name="connsiteX3" fmla="*/ 307348 w 307348"/>
                  <a:gd name="connsiteY3" fmla="*/ 116435 h 420552"/>
                  <a:gd name="connsiteX4" fmla="*/ 267268 w 307348"/>
                  <a:gd name="connsiteY4" fmla="*/ 251832 h 420552"/>
                  <a:gd name="connsiteX5" fmla="*/ 131201 w 307348"/>
                  <a:gd name="connsiteY5" fmla="*/ 420552 h 420552"/>
                  <a:gd name="connsiteX6" fmla="*/ 0 w 307348"/>
                  <a:gd name="connsiteY6" fmla="*/ 209231 h 420552"/>
                  <a:gd name="connsiteX7" fmla="*/ 54121 w 307348"/>
                  <a:gd name="connsiteY7" fmla="*/ 43044 h 420552"/>
                  <a:gd name="connsiteX8" fmla="*/ 103101 w 307348"/>
                  <a:gd name="connsiteY8" fmla="*/ 0 h 420552"/>
                  <a:gd name="connsiteX0" fmla="*/ 103101 w 307348"/>
                  <a:gd name="connsiteY0" fmla="*/ 0 h 420552"/>
                  <a:gd name="connsiteX1" fmla="*/ 190699 w 307348"/>
                  <a:gd name="connsiteY1" fmla="*/ 23120 h 420552"/>
                  <a:gd name="connsiteX2" fmla="*/ 278636 w 307348"/>
                  <a:gd name="connsiteY2" fmla="*/ 50043 h 420552"/>
                  <a:gd name="connsiteX3" fmla="*/ 307348 w 307348"/>
                  <a:gd name="connsiteY3" fmla="*/ 116435 h 420552"/>
                  <a:gd name="connsiteX4" fmla="*/ 222203 w 307348"/>
                  <a:gd name="connsiteY4" fmla="*/ 345628 h 420552"/>
                  <a:gd name="connsiteX5" fmla="*/ 131201 w 307348"/>
                  <a:gd name="connsiteY5" fmla="*/ 420552 h 420552"/>
                  <a:gd name="connsiteX6" fmla="*/ 0 w 307348"/>
                  <a:gd name="connsiteY6" fmla="*/ 209231 h 420552"/>
                  <a:gd name="connsiteX7" fmla="*/ 54121 w 307348"/>
                  <a:gd name="connsiteY7" fmla="*/ 43044 h 420552"/>
                  <a:gd name="connsiteX8" fmla="*/ 103101 w 307348"/>
                  <a:gd name="connsiteY8" fmla="*/ 0 h 420552"/>
                  <a:gd name="connsiteX0" fmla="*/ 103101 w 307348"/>
                  <a:gd name="connsiteY0" fmla="*/ 0 h 420552"/>
                  <a:gd name="connsiteX1" fmla="*/ 190699 w 307348"/>
                  <a:gd name="connsiteY1" fmla="*/ 23120 h 420552"/>
                  <a:gd name="connsiteX2" fmla="*/ 278636 w 307348"/>
                  <a:gd name="connsiteY2" fmla="*/ 50043 h 420552"/>
                  <a:gd name="connsiteX3" fmla="*/ 307348 w 307348"/>
                  <a:gd name="connsiteY3" fmla="*/ 116435 h 420552"/>
                  <a:gd name="connsiteX4" fmla="*/ 275307 w 307348"/>
                  <a:gd name="connsiteY4" fmla="*/ 309081 h 420552"/>
                  <a:gd name="connsiteX5" fmla="*/ 222203 w 307348"/>
                  <a:gd name="connsiteY5" fmla="*/ 345628 h 420552"/>
                  <a:gd name="connsiteX6" fmla="*/ 131201 w 307348"/>
                  <a:gd name="connsiteY6" fmla="*/ 420552 h 420552"/>
                  <a:gd name="connsiteX7" fmla="*/ 0 w 307348"/>
                  <a:gd name="connsiteY7" fmla="*/ 209231 h 420552"/>
                  <a:gd name="connsiteX8" fmla="*/ 54121 w 307348"/>
                  <a:gd name="connsiteY8" fmla="*/ 43044 h 420552"/>
                  <a:gd name="connsiteX9" fmla="*/ 103101 w 307348"/>
                  <a:gd name="connsiteY9" fmla="*/ 0 h 420552"/>
                  <a:gd name="connsiteX0" fmla="*/ 103101 w 278635"/>
                  <a:gd name="connsiteY0" fmla="*/ 0 h 420552"/>
                  <a:gd name="connsiteX1" fmla="*/ 190699 w 278635"/>
                  <a:gd name="connsiteY1" fmla="*/ 23120 h 420552"/>
                  <a:gd name="connsiteX2" fmla="*/ 278636 w 278635"/>
                  <a:gd name="connsiteY2" fmla="*/ 50043 h 420552"/>
                  <a:gd name="connsiteX3" fmla="*/ 165217 w 278635"/>
                  <a:gd name="connsiteY3" fmla="*/ 123938 h 420552"/>
                  <a:gd name="connsiteX4" fmla="*/ 275307 w 278635"/>
                  <a:gd name="connsiteY4" fmla="*/ 309081 h 420552"/>
                  <a:gd name="connsiteX5" fmla="*/ 222203 w 278635"/>
                  <a:gd name="connsiteY5" fmla="*/ 345628 h 420552"/>
                  <a:gd name="connsiteX6" fmla="*/ 131201 w 278635"/>
                  <a:gd name="connsiteY6" fmla="*/ 420552 h 420552"/>
                  <a:gd name="connsiteX7" fmla="*/ 0 w 278635"/>
                  <a:gd name="connsiteY7" fmla="*/ 209231 h 420552"/>
                  <a:gd name="connsiteX8" fmla="*/ 54121 w 278635"/>
                  <a:gd name="connsiteY8" fmla="*/ 43044 h 420552"/>
                  <a:gd name="connsiteX9" fmla="*/ 103101 w 278635"/>
                  <a:gd name="connsiteY9" fmla="*/ 0 h 420552"/>
                  <a:gd name="connsiteX0" fmla="*/ 48980 w 224516"/>
                  <a:gd name="connsiteY0" fmla="*/ 0 h 420552"/>
                  <a:gd name="connsiteX1" fmla="*/ 136578 w 224516"/>
                  <a:gd name="connsiteY1" fmla="*/ 23120 h 420552"/>
                  <a:gd name="connsiteX2" fmla="*/ 224515 w 224516"/>
                  <a:gd name="connsiteY2" fmla="*/ 50043 h 420552"/>
                  <a:gd name="connsiteX3" fmla="*/ 111096 w 224516"/>
                  <a:gd name="connsiteY3" fmla="*/ 123938 h 420552"/>
                  <a:gd name="connsiteX4" fmla="*/ 221186 w 224516"/>
                  <a:gd name="connsiteY4" fmla="*/ 309081 h 420552"/>
                  <a:gd name="connsiteX5" fmla="*/ 168082 w 224516"/>
                  <a:gd name="connsiteY5" fmla="*/ 345628 h 420552"/>
                  <a:gd name="connsiteX6" fmla="*/ 77080 w 224516"/>
                  <a:gd name="connsiteY6" fmla="*/ 420552 h 420552"/>
                  <a:gd name="connsiteX7" fmla="*/ 22144 w 224516"/>
                  <a:gd name="connsiteY7" fmla="*/ 344295 h 420552"/>
                  <a:gd name="connsiteX8" fmla="*/ 0 w 224516"/>
                  <a:gd name="connsiteY8" fmla="*/ 43044 h 420552"/>
                  <a:gd name="connsiteX9" fmla="*/ 48980 w 224516"/>
                  <a:gd name="connsiteY9" fmla="*/ 0 h 420552"/>
                  <a:gd name="connsiteX0" fmla="*/ 225778 w 401312"/>
                  <a:gd name="connsiteY0" fmla="*/ 0 h 420552"/>
                  <a:gd name="connsiteX1" fmla="*/ 313376 w 401312"/>
                  <a:gd name="connsiteY1" fmla="*/ 23120 h 420552"/>
                  <a:gd name="connsiteX2" fmla="*/ 401313 w 401312"/>
                  <a:gd name="connsiteY2" fmla="*/ 50043 h 420552"/>
                  <a:gd name="connsiteX3" fmla="*/ 287894 w 401312"/>
                  <a:gd name="connsiteY3" fmla="*/ 123938 h 420552"/>
                  <a:gd name="connsiteX4" fmla="*/ 397984 w 401312"/>
                  <a:gd name="connsiteY4" fmla="*/ 309081 h 420552"/>
                  <a:gd name="connsiteX5" fmla="*/ 344880 w 401312"/>
                  <a:gd name="connsiteY5" fmla="*/ 345628 h 420552"/>
                  <a:gd name="connsiteX6" fmla="*/ 253878 w 401312"/>
                  <a:gd name="connsiteY6" fmla="*/ 420552 h 420552"/>
                  <a:gd name="connsiteX7" fmla="*/ 198942 w 401312"/>
                  <a:gd name="connsiteY7" fmla="*/ 344295 h 420552"/>
                  <a:gd name="connsiteX8" fmla="*/ 0 w 401312"/>
                  <a:gd name="connsiteY8" fmla="*/ 39293 h 420552"/>
                  <a:gd name="connsiteX9" fmla="*/ 225778 w 401312"/>
                  <a:gd name="connsiteY9" fmla="*/ 0 h 420552"/>
                  <a:gd name="connsiteX0" fmla="*/ 208444 w 401313"/>
                  <a:gd name="connsiteY0" fmla="*/ 0 h 491836"/>
                  <a:gd name="connsiteX1" fmla="*/ 313376 w 401313"/>
                  <a:gd name="connsiteY1" fmla="*/ 94404 h 491836"/>
                  <a:gd name="connsiteX2" fmla="*/ 401313 w 401313"/>
                  <a:gd name="connsiteY2" fmla="*/ 121327 h 491836"/>
                  <a:gd name="connsiteX3" fmla="*/ 287894 w 401313"/>
                  <a:gd name="connsiteY3" fmla="*/ 195222 h 491836"/>
                  <a:gd name="connsiteX4" fmla="*/ 397984 w 401313"/>
                  <a:gd name="connsiteY4" fmla="*/ 380365 h 491836"/>
                  <a:gd name="connsiteX5" fmla="*/ 344880 w 401313"/>
                  <a:gd name="connsiteY5" fmla="*/ 416912 h 491836"/>
                  <a:gd name="connsiteX6" fmla="*/ 253878 w 401313"/>
                  <a:gd name="connsiteY6" fmla="*/ 491836 h 491836"/>
                  <a:gd name="connsiteX7" fmla="*/ 198942 w 401313"/>
                  <a:gd name="connsiteY7" fmla="*/ 415579 h 491836"/>
                  <a:gd name="connsiteX8" fmla="*/ 0 w 401313"/>
                  <a:gd name="connsiteY8" fmla="*/ 110577 h 491836"/>
                  <a:gd name="connsiteX9" fmla="*/ 208444 w 401313"/>
                  <a:gd name="connsiteY9" fmla="*/ 0 h 491836"/>
                  <a:gd name="connsiteX0" fmla="*/ 208444 w 401313"/>
                  <a:gd name="connsiteY0" fmla="*/ 0 h 491836"/>
                  <a:gd name="connsiteX1" fmla="*/ 205912 w 401313"/>
                  <a:gd name="connsiteY1" fmla="*/ 101907 h 491836"/>
                  <a:gd name="connsiteX2" fmla="*/ 401313 w 401313"/>
                  <a:gd name="connsiteY2" fmla="*/ 121327 h 491836"/>
                  <a:gd name="connsiteX3" fmla="*/ 287894 w 401313"/>
                  <a:gd name="connsiteY3" fmla="*/ 195222 h 491836"/>
                  <a:gd name="connsiteX4" fmla="*/ 397984 w 401313"/>
                  <a:gd name="connsiteY4" fmla="*/ 380365 h 491836"/>
                  <a:gd name="connsiteX5" fmla="*/ 344880 w 401313"/>
                  <a:gd name="connsiteY5" fmla="*/ 416912 h 491836"/>
                  <a:gd name="connsiteX6" fmla="*/ 253878 w 401313"/>
                  <a:gd name="connsiteY6" fmla="*/ 491836 h 491836"/>
                  <a:gd name="connsiteX7" fmla="*/ 198942 w 401313"/>
                  <a:gd name="connsiteY7" fmla="*/ 415579 h 491836"/>
                  <a:gd name="connsiteX8" fmla="*/ 0 w 401313"/>
                  <a:gd name="connsiteY8" fmla="*/ 110577 h 491836"/>
                  <a:gd name="connsiteX9" fmla="*/ 208444 w 401313"/>
                  <a:gd name="connsiteY9" fmla="*/ 0 h 491836"/>
                  <a:gd name="connsiteX0" fmla="*/ 208444 w 397997"/>
                  <a:gd name="connsiteY0" fmla="*/ 0 h 491836"/>
                  <a:gd name="connsiteX1" fmla="*/ 205912 w 397997"/>
                  <a:gd name="connsiteY1" fmla="*/ 101907 h 491836"/>
                  <a:gd name="connsiteX2" fmla="*/ 248782 w 397997"/>
                  <a:gd name="connsiteY2" fmla="*/ 147590 h 491836"/>
                  <a:gd name="connsiteX3" fmla="*/ 287894 w 397997"/>
                  <a:gd name="connsiteY3" fmla="*/ 195222 h 491836"/>
                  <a:gd name="connsiteX4" fmla="*/ 397984 w 397997"/>
                  <a:gd name="connsiteY4" fmla="*/ 380365 h 491836"/>
                  <a:gd name="connsiteX5" fmla="*/ 344880 w 397997"/>
                  <a:gd name="connsiteY5" fmla="*/ 416912 h 491836"/>
                  <a:gd name="connsiteX6" fmla="*/ 253878 w 397997"/>
                  <a:gd name="connsiteY6" fmla="*/ 491836 h 491836"/>
                  <a:gd name="connsiteX7" fmla="*/ 198942 w 397997"/>
                  <a:gd name="connsiteY7" fmla="*/ 415579 h 491836"/>
                  <a:gd name="connsiteX8" fmla="*/ 0 w 397997"/>
                  <a:gd name="connsiteY8" fmla="*/ 110577 h 491836"/>
                  <a:gd name="connsiteX9" fmla="*/ 208444 w 397997"/>
                  <a:gd name="connsiteY9" fmla="*/ 0 h 491836"/>
                  <a:gd name="connsiteX0" fmla="*/ 146044 w 397997"/>
                  <a:gd name="connsiteY0" fmla="*/ 0 h 469324"/>
                  <a:gd name="connsiteX1" fmla="*/ 205912 w 397997"/>
                  <a:gd name="connsiteY1" fmla="*/ 79395 h 469324"/>
                  <a:gd name="connsiteX2" fmla="*/ 248782 w 397997"/>
                  <a:gd name="connsiteY2" fmla="*/ 125078 h 469324"/>
                  <a:gd name="connsiteX3" fmla="*/ 287894 w 397997"/>
                  <a:gd name="connsiteY3" fmla="*/ 172710 h 469324"/>
                  <a:gd name="connsiteX4" fmla="*/ 397984 w 397997"/>
                  <a:gd name="connsiteY4" fmla="*/ 357853 h 469324"/>
                  <a:gd name="connsiteX5" fmla="*/ 344880 w 397997"/>
                  <a:gd name="connsiteY5" fmla="*/ 394400 h 469324"/>
                  <a:gd name="connsiteX6" fmla="*/ 253878 w 397997"/>
                  <a:gd name="connsiteY6" fmla="*/ 469324 h 469324"/>
                  <a:gd name="connsiteX7" fmla="*/ 198942 w 397997"/>
                  <a:gd name="connsiteY7" fmla="*/ 393067 h 469324"/>
                  <a:gd name="connsiteX8" fmla="*/ 0 w 397997"/>
                  <a:gd name="connsiteY8" fmla="*/ 88065 h 469324"/>
                  <a:gd name="connsiteX9" fmla="*/ 146044 w 397997"/>
                  <a:gd name="connsiteY9" fmla="*/ 0 h 469324"/>
                  <a:gd name="connsiteX0" fmla="*/ 146044 w 398010"/>
                  <a:gd name="connsiteY0" fmla="*/ 0 h 469324"/>
                  <a:gd name="connsiteX1" fmla="*/ 205912 w 398010"/>
                  <a:gd name="connsiteY1" fmla="*/ 79395 h 469324"/>
                  <a:gd name="connsiteX2" fmla="*/ 248782 w 398010"/>
                  <a:gd name="connsiteY2" fmla="*/ 125078 h 469324"/>
                  <a:gd name="connsiteX3" fmla="*/ 343360 w 398010"/>
                  <a:gd name="connsiteY3" fmla="*/ 266505 h 469324"/>
                  <a:gd name="connsiteX4" fmla="*/ 397984 w 398010"/>
                  <a:gd name="connsiteY4" fmla="*/ 357853 h 469324"/>
                  <a:gd name="connsiteX5" fmla="*/ 344880 w 398010"/>
                  <a:gd name="connsiteY5" fmla="*/ 394400 h 469324"/>
                  <a:gd name="connsiteX6" fmla="*/ 253878 w 398010"/>
                  <a:gd name="connsiteY6" fmla="*/ 469324 h 469324"/>
                  <a:gd name="connsiteX7" fmla="*/ 198942 w 398010"/>
                  <a:gd name="connsiteY7" fmla="*/ 393067 h 469324"/>
                  <a:gd name="connsiteX8" fmla="*/ 0 w 398010"/>
                  <a:gd name="connsiteY8" fmla="*/ 88065 h 469324"/>
                  <a:gd name="connsiteX9" fmla="*/ 146044 w 398010"/>
                  <a:gd name="connsiteY9" fmla="*/ 0 h 469324"/>
                  <a:gd name="connsiteX0" fmla="*/ 146044 w 398010"/>
                  <a:gd name="connsiteY0" fmla="*/ 0 h 469324"/>
                  <a:gd name="connsiteX1" fmla="*/ 205912 w 398010"/>
                  <a:gd name="connsiteY1" fmla="*/ 79395 h 469324"/>
                  <a:gd name="connsiteX2" fmla="*/ 279981 w 398010"/>
                  <a:gd name="connsiteY2" fmla="*/ 185107 h 469324"/>
                  <a:gd name="connsiteX3" fmla="*/ 343360 w 398010"/>
                  <a:gd name="connsiteY3" fmla="*/ 266505 h 469324"/>
                  <a:gd name="connsiteX4" fmla="*/ 397984 w 398010"/>
                  <a:gd name="connsiteY4" fmla="*/ 357853 h 469324"/>
                  <a:gd name="connsiteX5" fmla="*/ 344880 w 398010"/>
                  <a:gd name="connsiteY5" fmla="*/ 394400 h 469324"/>
                  <a:gd name="connsiteX6" fmla="*/ 253878 w 398010"/>
                  <a:gd name="connsiteY6" fmla="*/ 469324 h 469324"/>
                  <a:gd name="connsiteX7" fmla="*/ 198942 w 398010"/>
                  <a:gd name="connsiteY7" fmla="*/ 393067 h 469324"/>
                  <a:gd name="connsiteX8" fmla="*/ 0 w 398010"/>
                  <a:gd name="connsiteY8" fmla="*/ 88065 h 469324"/>
                  <a:gd name="connsiteX9" fmla="*/ 146044 w 398010"/>
                  <a:gd name="connsiteY9" fmla="*/ 0 h 469324"/>
                  <a:gd name="connsiteX0" fmla="*/ 146044 w 398010"/>
                  <a:gd name="connsiteY0" fmla="*/ 0 h 469324"/>
                  <a:gd name="connsiteX1" fmla="*/ 226712 w 398010"/>
                  <a:gd name="connsiteY1" fmla="*/ 116914 h 469324"/>
                  <a:gd name="connsiteX2" fmla="*/ 279981 w 398010"/>
                  <a:gd name="connsiteY2" fmla="*/ 185107 h 469324"/>
                  <a:gd name="connsiteX3" fmla="*/ 343360 w 398010"/>
                  <a:gd name="connsiteY3" fmla="*/ 266505 h 469324"/>
                  <a:gd name="connsiteX4" fmla="*/ 397984 w 398010"/>
                  <a:gd name="connsiteY4" fmla="*/ 357853 h 469324"/>
                  <a:gd name="connsiteX5" fmla="*/ 344880 w 398010"/>
                  <a:gd name="connsiteY5" fmla="*/ 394400 h 469324"/>
                  <a:gd name="connsiteX6" fmla="*/ 253878 w 398010"/>
                  <a:gd name="connsiteY6" fmla="*/ 469324 h 469324"/>
                  <a:gd name="connsiteX7" fmla="*/ 198942 w 398010"/>
                  <a:gd name="connsiteY7" fmla="*/ 393067 h 469324"/>
                  <a:gd name="connsiteX8" fmla="*/ 0 w 398010"/>
                  <a:gd name="connsiteY8" fmla="*/ 88065 h 469324"/>
                  <a:gd name="connsiteX9" fmla="*/ 146044 w 398010"/>
                  <a:gd name="connsiteY9" fmla="*/ 0 h 469324"/>
                  <a:gd name="connsiteX0" fmla="*/ 184176 w 398010"/>
                  <a:gd name="connsiteY0" fmla="*/ 0 h 405544"/>
                  <a:gd name="connsiteX1" fmla="*/ 226712 w 398010"/>
                  <a:gd name="connsiteY1" fmla="*/ 53134 h 405544"/>
                  <a:gd name="connsiteX2" fmla="*/ 279981 w 398010"/>
                  <a:gd name="connsiteY2" fmla="*/ 121327 h 405544"/>
                  <a:gd name="connsiteX3" fmla="*/ 343360 w 398010"/>
                  <a:gd name="connsiteY3" fmla="*/ 202725 h 405544"/>
                  <a:gd name="connsiteX4" fmla="*/ 397984 w 398010"/>
                  <a:gd name="connsiteY4" fmla="*/ 294073 h 405544"/>
                  <a:gd name="connsiteX5" fmla="*/ 344880 w 398010"/>
                  <a:gd name="connsiteY5" fmla="*/ 330620 h 405544"/>
                  <a:gd name="connsiteX6" fmla="*/ 253878 w 398010"/>
                  <a:gd name="connsiteY6" fmla="*/ 405544 h 405544"/>
                  <a:gd name="connsiteX7" fmla="*/ 198942 w 398010"/>
                  <a:gd name="connsiteY7" fmla="*/ 329287 h 405544"/>
                  <a:gd name="connsiteX8" fmla="*/ 0 w 398010"/>
                  <a:gd name="connsiteY8" fmla="*/ 24285 h 405544"/>
                  <a:gd name="connsiteX9" fmla="*/ 184176 w 398010"/>
                  <a:gd name="connsiteY9" fmla="*/ 0 h 405544"/>
                  <a:gd name="connsiteX0" fmla="*/ 121776 w 335610"/>
                  <a:gd name="connsiteY0" fmla="*/ 0 h 405544"/>
                  <a:gd name="connsiteX1" fmla="*/ 164312 w 335610"/>
                  <a:gd name="connsiteY1" fmla="*/ 53134 h 405544"/>
                  <a:gd name="connsiteX2" fmla="*/ 217581 w 335610"/>
                  <a:gd name="connsiteY2" fmla="*/ 121327 h 405544"/>
                  <a:gd name="connsiteX3" fmla="*/ 280960 w 335610"/>
                  <a:gd name="connsiteY3" fmla="*/ 202725 h 405544"/>
                  <a:gd name="connsiteX4" fmla="*/ 335584 w 335610"/>
                  <a:gd name="connsiteY4" fmla="*/ 294073 h 405544"/>
                  <a:gd name="connsiteX5" fmla="*/ 282480 w 335610"/>
                  <a:gd name="connsiteY5" fmla="*/ 330620 h 405544"/>
                  <a:gd name="connsiteX6" fmla="*/ 191478 w 335610"/>
                  <a:gd name="connsiteY6" fmla="*/ 405544 h 405544"/>
                  <a:gd name="connsiteX7" fmla="*/ 136542 w 335610"/>
                  <a:gd name="connsiteY7" fmla="*/ 329287 h 405544"/>
                  <a:gd name="connsiteX8" fmla="*/ 0 w 335610"/>
                  <a:gd name="connsiteY8" fmla="*/ 114328 h 405544"/>
                  <a:gd name="connsiteX9" fmla="*/ 121776 w 335610"/>
                  <a:gd name="connsiteY9" fmla="*/ 0 h 405544"/>
                  <a:gd name="connsiteX0" fmla="*/ 83644 w 297478"/>
                  <a:gd name="connsiteY0" fmla="*/ 0 h 405544"/>
                  <a:gd name="connsiteX1" fmla="*/ 126180 w 297478"/>
                  <a:gd name="connsiteY1" fmla="*/ 53134 h 405544"/>
                  <a:gd name="connsiteX2" fmla="*/ 179449 w 297478"/>
                  <a:gd name="connsiteY2" fmla="*/ 121327 h 405544"/>
                  <a:gd name="connsiteX3" fmla="*/ 242828 w 297478"/>
                  <a:gd name="connsiteY3" fmla="*/ 202725 h 405544"/>
                  <a:gd name="connsiteX4" fmla="*/ 297452 w 297478"/>
                  <a:gd name="connsiteY4" fmla="*/ 294073 h 405544"/>
                  <a:gd name="connsiteX5" fmla="*/ 244348 w 297478"/>
                  <a:gd name="connsiteY5" fmla="*/ 330620 h 405544"/>
                  <a:gd name="connsiteX6" fmla="*/ 153346 w 297478"/>
                  <a:gd name="connsiteY6" fmla="*/ 405544 h 405544"/>
                  <a:gd name="connsiteX7" fmla="*/ 98410 w 297478"/>
                  <a:gd name="connsiteY7" fmla="*/ 329287 h 405544"/>
                  <a:gd name="connsiteX8" fmla="*/ 0 w 297478"/>
                  <a:gd name="connsiteY8" fmla="*/ 181860 h 405544"/>
                  <a:gd name="connsiteX9" fmla="*/ 83644 w 297478"/>
                  <a:gd name="connsiteY9" fmla="*/ 0 h 405544"/>
                  <a:gd name="connsiteX0" fmla="*/ 83644 w 297478"/>
                  <a:gd name="connsiteY0" fmla="*/ 0 h 405544"/>
                  <a:gd name="connsiteX1" fmla="*/ 126180 w 297478"/>
                  <a:gd name="connsiteY1" fmla="*/ 53134 h 405544"/>
                  <a:gd name="connsiteX2" fmla="*/ 203716 w 297478"/>
                  <a:gd name="connsiteY2" fmla="*/ 158844 h 405544"/>
                  <a:gd name="connsiteX3" fmla="*/ 242828 w 297478"/>
                  <a:gd name="connsiteY3" fmla="*/ 202725 h 405544"/>
                  <a:gd name="connsiteX4" fmla="*/ 297452 w 297478"/>
                  <a:gd name="connsiteY4" fmla="*/ 294073 h 405544"/>
                  <a:gd name="connsiteX5" fmla="*/ 244348 w 297478"/>
                  <a:gd name="connsiteY5" fmla="*/ 330620 h 405544"/>
                  <a:gd name="connsiteX6" fmla="*/ 153346 w 297478"/>
                  <a:gd name="connsiteY6" fmla="*/ 405544 h 405544"/>
                  <a:gd name="connsiteX7" fmla="*/ 98410 w 297478"/>
                  <a:gd name="connsiteY7" fmla="*/ 329287 h 405544"/>
                  <a:gd name="connsiteX8" fmla="*/ 0 w 297478"/>
                  <a:gd name="connsiteY8" fmla="*/ 181860 h 405544"/>
                  <a:gd name="connsiteX9" fmla="*/ 83644 w 297478"/>
                  <a:gd name="connsiteY9" fmla="*/ 0 h 405544"/>
                  <a:gd name="connsiteX0" fmla="*/ 83644 w 297485"/>
                  <a:gd name="connsiteY0" fmla="*/ 0 h 405544"/>
                  <a:gd name="connsiteX1" fmla="*/ 126180 w 297485"/>
                  <a:gd name="connsiteY1" fmla="*/ 53134 h 405544"/>
                  <a:gd name="connsiteX2" fmla="*/ 203716 w 297485"/>
                  <a:gd name="connsiteY2" fmla="*/ 158844 h 405544"/>
                  <a:gd name="connsiteX3" fmla="*/ 256694 w 297485"/>
                  <a:gd name="connsiteY3" fmla="*/ 225235 h 405544"/>
                  <a:gd name="connsiteX4" fmla="*/ 297452 w 297485"/>
                  <a:gd name="connsiteY4" fmla="*/ 294073 h 405544"/>
                  <a:gd name="connsiteX5" fmla="*/ 244348 w 297485"/>
                  <a:gd name="connsiteY5" fmla="*/ 330620 h 405544"/>
                  <a:gd name="connsiteX6" fmla="*/ 153346 w 297485"/>
                  <a:gd name="connsiteY6" fmla="*/ 405544 h 405544"/>
                  <a:gd name="connsiteX7" fmla="*/ 98410 w 297485"/>
                  <a:gd name="connsiteY7" fmla="*/ 329287 h 405544"/>
                  <a:gd name="connsiteX8" fmla="*/ 0 w 297485"/>
                  <a:gd name="connsiteY8" fmla="*/ 181860 h 405544"/>
                  <a:gd name="connsiteX9" fmla="*/ 83644 w 297485"/>
                  <a:gd name="connsiteY9" fmla="*/ 0 h 405544"/>
                  <a:gd name="connsiteX0" fmla="*/ 83644 w 297486"/>
                  <a:gd name="connsiteY0" fmla="*/ 0 h 405544"/>
                  <a:gd name="connsiteX1" fmla="*/ 171246 w 297486"/>
                  <a:gd name="connsiteY1" fmla="*/ 120667 h 405544"/>
                  <a:gd name="connsiteX2" fmla="*/ 203716 w 297486"/>
                  <a:gd name="connsiteY2" fmla="*/ 158844 h 405544"/>
                  <a:gd name="connsiteX3" fmla="*/ 256694 w 297486"/>
                  <a:gd name="connsiteY3" fmla="*/ 225235 h 405544"/>
                  <a:gd name="connsiteX4" fmla="*/ 297452 w 297486"/>
                  <a:gd name="connsiteY4" fmla="*/ 294073 h 405544"/>
                  <a:gd name="connsiteX5" fmla="*/ 244348 w 297486"/>
                  <a:gd name="connsiteY5" fmla="*/ 330620 h 405544"/>
                  <a:gd name="connsiteX6" fmla="*/ 153346 w 297486"/>
                  <a:gd name="connsiteY6" fmla="*/ 405544 h 405544"/>
                  <a:gd name="connsiteX7" fmla="*/ 98410 w 297486"/>
                  <a:gd name="connsiteY7" fmla="*/ 329287 h 405544"/>
                  <a:gd name="connsiteX8" fmla="*/ 0 w 297486"/>
                  <a:gd name="connsiteY8" fmla="*/ 181860 h 405544"/>
                  <a:gd name="connsiteX9" fmla="*/ 83644 w 297486"/>
                  <a:gd name="connsiteY9" fmla="*/ 0 h 405544"/>
                  <a:gd name="connsiteX0" fmla="*/ 146042 w 297486"/>
                  <a:gd name="connsiteY0" fmla="*/ 0 h 330508"/>
                  <a:gd name="connsiteX1" fmla="*/ 171246 w 297486"/>
                  <a:gd name="connsiteY1" fmla="*/ 45631 h 330508"/>
                  <a:gd name="connsiteX2" fmla="*/ 203716 w 297486"/>
                  <a:gd name="connsiteY2" fmla="*/ 83808 h 330508"/>
                  <a:gd name="connsiteX3" fmla="*/ 256694 w 297486"/>
                  <a:gd name="connsiteY3" fmla="*/ 150199 h 330508"/>
                  <a:gd name="connsiteX4" fmla="*/ 297452 w 297486"/>
                  <a:gd name="connsiteY4" fmla="*/ 219037 h 330508"/>
                  <a:gd name="connsiteX5" fmla="*/ 244348 w 297486"/>
                  <a:gd name="connsiteY5" fmla="*/ 255584 h 330508"/>
                  <a:gd name="connsiteX6" fmla="*/ 153346 w 297486"/>
                  <a:gd name="connsiteY6" fmla="*/ 330508 h 330508"/>
                  <a:gd name="connsiteX7" fmla="*/ 98410 w 297486"/>
                  <a:gd name="connsiteY7" fmla="*/ 254251 h 330508"/>
                  <a:gd name="connsiteX8" fmla="*/ 0 w 297486"/>
                  <a:gd name="connsiteY8" fmla="*/ 106824 h 330508"/>
                  <a:gd name="connsiteX9" fmla="*/ 146042 w 297486"/>
                  <a:gd name="connsiteY9" fmla="*/ 0 h 330508"/>
                  <a:gd name="connsiteX0" fmla="*/ 100975 w 252419"/>
                  <a:gd name="connsiteY0" fmla="*/ 0 h 330508"/>
                  <a:gd name="connsiteX1" fmla="*/ 126179 w 252419"/>
                  <a:gd name="connsiteY1" fmla="*/ 45631 h 330508"/>
                  <a:gd name="connsiteX2" fmla="*/ 158649 w 252419"/>
                  <a:gd name="connsiteY2" fmla="*/ 83808 h 330508"/>
                  <a:gd name="connsiteX3" fmla="*/ 211627 w 252419"/>
                  <a:gd name="connsiteY3" fmla="*/ 150199 h 330508"/>
                  <a:gd name="connsiteX4" fmla="*/ 252385 w 252419"/>
                  <a:gd name="connsiteY4" fmla="*/ 219037 h 330508"/>
                  <a:gd name="connsiteX5" fmla="*/ 199281 w 252419"/>
                  <a:gd name="connsiteY5" fmla="*/ 255584 h 330508"/>
                  <a:gd name="connsiteX6" fmla="*/ 108279 w 252419"/>
                  <a:gd name="connsiteY6" fmla="*/ 330508 h 330508"/>
                  <a:gd name="connsiteX7" fmla="*/ 53343 w 252419"/>
                  <a:gd name="connsiteY7" fmla="*/ 254251 h 330508"/>
                  <a:gd name="connsiteX8" fmla="*/ 0 w 252419"/>
                  <a:gd name="connsiteY8" fmla="*/ 80561 h 330508"/>
                  <a:gd name="connsiteX9" fmla="*/ 100975 w 252419"/>
                  <a:gd name="connsiteY9" fmla="*/ 0 h 330508"/>
                  <a:gd name="connsiteX0" fmla="*/ 100975 w 252419"/>
                  <a:gd name="connsiteY0" fmla="*/ 0 h 330508"/>
                  <a:gd name="connsiteX1" fmla="*/ 126179 w 252419"/>
                  <a:gd name="connsiteY1" fmla="*/ 45631 h 330508"/>
                  <a:gd name="connsiteX2" fmla="*/ 158649 w 252419"/>
                  <a:gd name="connsiteY2" fmla="*/ 83808 h 330508"/>
                  <a:gd name="connsiteX3" fmla="*/ 211627 w 252419"/>
                  <a:gd name="connsiteY3" fmla="*/ 150199 h 330508"/>
                  <a:gd name="connsiteX4" fmla="*/ 252385 w 252419"/>
                  <a:gd name="connsiteY4" fmla="*/ 219037 h 330508"/>
                  <a:gd name="connsiteX5" fmla="*/ 199281 w 252419"/>
                  <a:gd name="connsiteY5" fmla="*/ 255584 h 330508"/>
                  <a:gd name="connsiteX6" fmla="*/ 108279 w 252419"/>
                  <a:gd name="connsiteY6" fmla="*/ 330508 h 330508"/>
                  <a:gd name="connsiteX7" fmla="*/ 105341 w 252419"/>
                  <a:gd name="connsiteY7" fmla="*/ 235491 h 330508"/>
                  <a:gd name="connsiteX8" fmla="*/ 0 w 252419"/>
                  <a:gd name="connsiteY8" fmla="*/ 80561 h 330508"/>
                  <a:gd name="connsiteX9" fmla="*/ 100975 w 252419"/>
                  <a:gd name="connsiteY9" fmla="*/ 0 h 330508"/>
                  <a:gd name="connsiteX0" fmla="*/ 100975 w 252419"/>
                  <a:gd name="connsiteY0" fmla="*/ 0 h 300494"/>
                  <a:gd name="connsiteX1" fmla="*/ 126179 w 252419"/>
                  <a:gd name="connsiteY1" fmla="*/ 45631 h 300494"/>
                  <a:gd name="connsiteX2" fmla="*/ 158649 w 252419"/>
                  <a:gd name="connsiteY2" fmla="*/ 83808 h 300494"/>
                  <a:gd name="connsiteX3" fmla="*/ 211627 w 252419"/>
                  <a:gd name="connsiteY3" fmla="*/ 150199 h 300494"/>
                  <a:gd name="connsiteX4" fmla="*/ 252385 w 252419"/>
                  <a:gd name="connsiteY4" fmla="*/ 219037 h 300494"/>
                  <a:gd name="connsiteX5" fmla="*/ 199281 w 252419"/>
                  <a:gd name="connsiteY5" fmla="*/ 255584 h 300494"/>
                  <a:gd name="connsiteX6" fmla="*/ 142945 w 252419"/>
                  <a:gd name="connsiteY6" fmla="*/ 300494 h 300494"/>
                  <a:gd name="connsiteX7" fmla="*/ 105341 w 252419"/>
                  <a:gd name="connsiteY7" fmla="*/ 235491 h 300494"/>
                  <a:gd name="connsiteX8" fmla="*/ 0 w 252419"/>
                  <a:gd name="connsiteY8" fmla="*/ 80561 h 300494"/>
                  <a:gd name="connsiteX9" fmla="*/ 100975 w 252419"/>
                  <a:gd name="connsiteY9" fmla="*/ 0 h 300494"/>
                  <a:gd name="connsiteX0" fmla="*/ 66308 w 217752"/>
                  <a:gd name="connsiteY0" fmla="*/ 0 h 300494"/>
                  <a:gd name="connsiteX1" fmla="*/ 91512 w 217752"/>
                  <a:gd name="connsiteY1" fmla="*/ 45631 h 300494"/>
                  <a:gd name="connsiteX2" fmla="*/ 123982 w 217752"/>
                  <a:gd name="connsiteY2" fmla="*/ 83808 h 300494"/>
                  <a:gd name="connsiteX3" fmla="*/ 176960 w 217752"/>
                  <a:gd name="connsiteY3" fmla="*/ 150199 h 300494"/>
                  <a:gd name="connsiteX4" fmla="*/ 217718 w 217752"/>
                  <a:gd name="connsiteY4" fmla="*/ 219037 h 300494"/>
                  <a:gd name="connsiteX5" fmla="*/ 164614 w 217752"/>
                  <a:gd name="connsiteY5" fmla="*/ 255584 h 300494"/>
                  <a:gd name="connsiteX6" fmla="*/ 108278 w 217752"/>
                  <a:gd name="connsiteY6" fmla="*/ 300494 h 300494"/>
                  <a:gd name="connsiteX7" fmla="*/ 70674 w 217752"/>
                  <a:gd name="connsiteY7" fmla="*/ 235491 h 300494"/>
                  <a:gd name="connsiteX8" fmla="*/ 0 w 217752"/>
                  <a:gd name="connsiteY8" fmla="*/ 114328 h 300494"/>
                  <a:gd name="connsiteX9" fmla="*/ 66308 w 217752"/>
                  <a:gd name="connsiteY9" fmla="*/ 0 h 300494"/>
                  <a:gd name="connsiteX0" fmla="*/ 87107 w 217752"/>
                  <a:gd name="connsiteY0" fmla="*/ 0 h 266728"/>
                  <a:gd name="connsiteX1" fmla="*/ 91512 w 217752"/>
                  <a:gd name="connsiteY1" fmla="*/ 11865 h 266728"/>
                  <a:gd name="connsiteX2" fmla="*/ 123982 w 217752"/>
                  <a:gd name="connsiteY2" fmla="*/ 50042 h 266728"/>
                  <a:gd name="connsiteX3" fmla="*/ 176960 w 217752"/>
                  <a:gd name="connsiteY3" fmla="*/ 116433 h 266728"/>
                  <a:gd name="connsiteX4" fmla="*/ 217718 w 217752"/>
                  <a:gd name="connsiteY4" fmla="*/ 185271 h 266728"/>
                  <a:gd name="connsiteX5" fmla="*/ 164614 w 217752"/>
                  <a:gd name="connsiteY5" fmla="*/ 221818 h 266728"/>
                  <a:gd name="connsiteX6" fmla="*/ 108278 w 217752"/>
                  <a:gd name="connsiteY6" fmla="*/ 266728 h 266728"/>
                  <a:gd name="connsiteX7" fmla="*/ 70674 w 217752"/>
                  <a:gd name="connsiteY7" fmla="*/ 201725 h 266728"/>
                  <a:gd name="connsiteX8" fmla="*/ 0 w 217752"/>
                  <a:gd name="connsiteY8" fmla="*/ 80562 h 266728"/>
                  <a:gd name="connsiteX9" fmla="*/ 87107 w 217752"/>
                  <a:gd name="connsiteY9" fmla="*/ 0 h 266728"/>
                  <a:gd name="connsiteX0" fmla="*/ 87107 w 217752"/>
                  <a:gd name="connsiteY0" fmla="*/ 0 h 266728"/>
                  <a:gd name="connsiteX1" fmla="*/ 91512 w 217752"/>
                  <a:gd name="connsiteY1" fmla="*/ 11865 h 266728"/>
                  <a:gd name="connsiteX2" fmla="*/ 103314 w 217752"/>
                  <a:gd name="connsiteY2" fmla="*/ 38949 h 266728"/>
                  <a:gd name="connsiteX3" fmla="*/ 123982 w 217752"/>
                  <a:gd name="connsiteY3" fmla="*/ 50042 h 266728"/>
                  <a:gd name="connsiteX4" fmla="*/ 176960 w 217752"/>
                  <a:gd name="connsiteY4" fmla="*/ 116433 h 266728"/>
                  <a:gd name="connsiteX5" fmla="*/ 217718 w 217752"/>
                  <a:gd name="connsiteY5" fmla="*/ 185271 h 266728"/>
                  <a:gd name="connsiteX6" fmla="*/ 164614 w 217752"/>
                  <a:gd name="connsiteY6" fmla="*/ 221818 h 266728"/>
                  <a:gd name="connsiteX7" fmla="*/ 108278 w 217752"/>
                  <a:gd name="connsiteY7" fmla="*/ 266728 h 266728"/>
                  <a:gd name="connsiteX8" fmla="*/ 70674 w 217752"/>
                  <a:gd name="connsiteY8" fmla="*/ 201725 h 266728"/>
                  <a:gd name="connsiteX9" fmla="*/ 0 w 217752"/>
                  <a:gd name="connsiteY9" fmla="*/ 80562 h 266728"/>
                  <a:gd name="connsiteX10" fmla="*/ 87107 w 217752"/>
                  <a:gd name="connsiteY10" fmla="*/ 0 h 266728"/>
                  <a:gd name="connsiteX0" fmla="*/ 87107 w 217752"/>
                  <a:gd name="connsiteY0" fmla="*/ 0 h 266728"/>
                  <a:gd name="connsiteX1" fmla="*/ 91512 w 217752"/>
                  <a:gd name="connsiteY1" fmla="*/ 11865 h 266728"/>
                  <a:gd name="connsiteX2" fmla="*/ 103314 w 217752"/>
                  <a:gd name="connsiteY2" fmla="*/ 38949 h 266728"/>
                  <a:gd name="connsiteX3" fmla="*/ 155181 w 217752"/>
                  <a:gd name="connsiteY3" fmla="*/ 91313 h 266728"/>
                  <a:gd name="connsiteX4" fmla="*/ 176960 w 217752"/>
                  <a:gd name="connsiteY4" fmla="*/ 116433 h 266728"/>
                  <a:gd name="connsiteX5" fmla="*/ 217718 w 217752"/>
                  <a:gd name="connsiteY5" fmla="*/ 185271 h 266728"/>
                  <a:gd name="connsiteX6" fmla="*/ 164614 w 217752"/>
                  <a:gd name="connsiteY6" fmla="*/ 221818 h 266728"/>
                  <a:gd name="connsiteX7" fmla="*/ 108278 w 217752"/>
                  <a:gd name="connsiteY7" fmla="*/ 266728 h 266728"/>
                  <a:gd name="connsiteX8" fmla="*/ 70674 w 217752"/>
                  <a:gd name="connsiteY8" fmla="*/ 201725 h 266728"/>
                  <a:gd name="connsiteX9" fmla="*/ 0 w 217752"/>
                  <a:gd name="connsiteY9" fmla="*/ 80562 h 266728"/>
                  <a:gd name="connsiteX10" fmla="*/ 87107 w 217752"/>
                  <a:gd name="connsiteY10" fmla="*/ 0 h 266728"/>
                  <a:gd name="connsiteX0" fmla="*/ 87107 w 217752"/>
                  <a:gd name="connsiteY0" fmla="*/ 0 h 266728"/>
                  <a:gd name="connsiteX1" fmla="*/ 91512 w 217752"/>
                  <a:gd name="connsiteY1" fmla="*/ 11865 h 266728"/>
                  <a:gd name="connsiteX2" fmla="*/ 127581 w 217752"/>
                  <a:gd name="connsiteY2" fmla="*/ 61461 h 266728"/>
                  <a:gd name="connsiteX3" fmla="*/ 155181 w 217752"/>
                  <a:gd name="connsiteY3" fmla="*/ 91313 h 266728"/>
                  <a:gd name="connsiteX4" fmla="*/ 176960 w 217752"/>
                  <a:gd name="connsiteY4" fmla="*/ 116433 h 266728"/>
                  <a:gd name="connsiteX5" fmla="*/ 217718 w 217752"/>
                  <a:gd name="connsiteY5" fmla="*/ 185271 h 266728"/>
                  <a:gd name="connsiteX6" fmla="*/ 164614 w 217752"/>
                  <a:gd name="connsiteY6" fmla="*/ 221818 h 266728"/>
                  <a:gd name="connsiteX7" fmla="*/ 108278 w 217752"/>
                  <a:gd name="connsiteY7" fmla="*/ 266728 h 266728"/>
                  <a:gd name="connsiteX8" fmla="*/ 70674 w 217752"/>
                  <a:gd name="connsiteY8" fmla="*/ 201725 h 266728"/>
                  <a:gd name="connsiteX9" fmla="*/ 0 w 217752"/>
                  <a:gd name="connsiteY9" fmla="*/ 80562 h 266728"/>
                  <a:gd name="connsiteX10" fmla="*/ 87107 w 217752"/>
                  <a:gd name="connsiteY10" fmla="*/ 0 h 266728"/>
                  <a:gd name="connsiteX0" fmla="*/ 87107 w 217752"/>
                  <a:gd name="connsiteY0" fmla="*/ 0 h 266728"/>
                  <a:gd name="connsiteX1" fmla="*/ 101912 w 217752"/>
                  <a:gd name="connsiteY1" fmla="*/ 34377 h 266728"/>
                  <a:gd name="connsiteX2" fmla="*/ 127581 w 217752"/>
                  <a:gd name="connsiteY2" fmla="*/ 61461 h 266728"/>
                  <a:gd name="connsiteX3" fmla="*/ 155181 w 217752"/>
                  <a:gd name="connsiteY3" fmla="*/ 91313 h 266728"/>
                  <a:gd name="connsiteX4" fmla="*/ 176960 w 217752"/>
                  <a:gd name="connsiteY4" fmla="*/ 116433 h 266728"/>
                  <a:gd name="connsiteX5" fmla="*/ 217718 w 217752"/>
                  <a:gd name="connsiteY5" fmla="*/ 185271 h 266728"/>
                  <a:gd name="connsiteX6" fmla="*/ 164614 w 217752"/>
                  <a:gd name="connsiteY6" fmla="*/ 221818 h 266728"/>
                  <a:gd name="connsiteX7" fmla="*/ 108278 w 217752"/>
                  <a:gd name="connsiteY7" fmla="*/ 266728 h 266728"/>
                  <a:gd name="connsiteX8" fmla="*/ 70674 w 217752"/>
                  <a:gd name="connsiteY8" fmla="*/ 201725 h 266728"/>
                  <a:gd name="connsiteX9" fmla="*/ 0 w 217752"/>
                  <a:gd name="connsiteY9" fmla="*/ 80562 h 266728"/>
                  <a:gd name="connsiteX10" fmla="*/ 87107 w 217752"/>
                  <a:gd name="connsiteY10" fmla="*/ 0 h 266728"/>
                  <a:gd name="connsiteX0" fmla="*/ 97507 w 217752"/>
                  <a:gd name="connsiteY0" fmla="*/ 0 h 251721"/>
                  <a:gd name="connsiteX1" fmla="*/ 101912 w 217752"/>
                  <a:gd name="connsiteY1" fmla="*/ 19370 h 251721"/>
                  <a:gd name="connsiteX2" fmla="*/ 127581 w 217752"/>
                  <a:gd name="connsiteY2" fmla="*/ 46454 h 251721"/>
                  <a:gd name="connsiteX3" fmla="*/ 155181 w 217752"/>
                  <a:gd name="connsiteY3" fmla="*/ 76306 h 251721"/>
                  <a:gd name="connsiteX4" fmla="*/ 176960 w 217752"/>
                  <a:gd name="connsiteY4" fmla="*/ 101426 h 251721"/>
                  <a:gd name="connsiteX5" fmla="*/ 217718 w 217752"/>
                  <a:gd name="connsiteY5" fmla="*/ 170264 h 251721"/>
                  <a:gd name="connsiteX6" fmla="*/ 164614 w 217752"/>
                  <a:gd name="connsiteY6" fmla="*/ 206811 h 251721"/>
                  <a:gd name="connsiteX7" fmla="*/ 108278 w 217752"/>
                  <a:gd name="connsiteY7" fmla="*/ 251721 h 251721"/>
                  <a:gd name="connsiteX8" fmla="*/ 70674 w 217752"/>
                  <a:gd name="connsiteY8" fmla="*/ 186718 h 251721"/>
                  <a:gd name="connsiteX9" fmla="*/ 0 w 217752"/>
                  <a:gd name="connsiteY9" fmla="*/ 65555 h 251721"/>
                  <a:gd name="connsiteX10" fmla="*/ 97507 w 217752"/>
                  <a:gd name="connsiteY10" fmla="*/ 0 h 25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752" h="251721">
                    <a:moveTo>
                      <a:pt x="97507" y="0"/>
                    </a:moveTo>
                    <a:lnTo>
                      <a:pt x="101912" y="19370"/>
                    </a:lnTo>
                    <a:cubicBezTo>
                      <a:pt x="103535" y="23396"/>
                      <a:pt x="125958" y="42428"/>
                      <a:pt x="127581" y="46454"/>
                    </a:cubicBezTo>
                    <a:lnTo>
                      <a:pt x="155181" y="76306"/>
                    </a:lnTo>
                    <a:lnTo>
                      <a:pt x="176960" y="101426"/>
                    </a:lnTo>
                    <a:cubicBezTo>
                      <a:pt x="175524" y="105613"/>
                      <a:pt x="219154" y="166077"/>
                      <a:pt x="217718" y="170264"/>
                    </a:cubicBezTo>
                    <a:lnTo>
                      <a:pt x="164614" y="206811"/>
                    </a:lnTo>
                    <a:lnTo>
                      <a:pt x="108278" y="251721"/>
                    </a:lnTo>
                    <a:cubicBezTo>
                      <a:pt x="107299" y="220049"/>
                      <a:pt x="71653" y="218390"/>
                      <a:pt x="70674" y="186718"/>
                    </a:cubicBezTo>
                    <a:lnTo>
                      <a:pt x="0" y="65555"/>
                    </a:lnTo>
                    <a:lnTo>
                      <a:pt x="97507" y="0"/>
                    </a:lnTo>
                    <a:close/>
                  </a:path>
                </a:pathLst>
              </a:custGeom>
              <a:solidFill>
                <a:schemeClr val="bg1">
                  <a:lumMod val="75000"/>
                </a:schemeClr>
              </a:solidFill>
              <a:ln w="6350">
                <a:solidFill>
                  <a:srgbClr val="F6F5EE"/>
                </a:solid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9" name="テキスト ボックス 10"/>
              <p:cNvSpPr txBox="1">
                <a:spLocks noChangeArrowheads="1"/>
              </p:cNvSpPr>
              <p:nvPr/>
            </p:nvSpPr>
            <p:spPr bwMode="auto">
              <a:xfrm>
                <a:off x="4630506" y="3163945"/>
                <a:ext cx="779691" cy="318901"/>
              </a:xfrm>
              <a:prstGeom prst="rect">
                <a:avLst/>
              </a:prstGeom>
              <a:noFill/>
              <a:ln w="19050">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HGS創英角ｺﾞｼｯｸUB" pitchFamily="50" charset="-128"/>
                    <a:ea typeface="HGS創英角ｺﾞｼｯｸUB" pitchFamily="50" charset="-128"/>
                    <a:cs typeface="+mn-cs"/>
                  </a:rPr>
                  <a:t>太陽の塔</a:t>
                </a:r>
                <a:endPar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endParaRPr>
              </a:p>
            </p:txBody>
          </p:sp>
          <p:sp>
            <p:nvSpPr>
              <p:cNvPr id="20" name="テキスト ボックス 33"/>
              <p:cNvSpPr txBox="1">
                <a:spLocks noChangeArrowheads="1"/>
              </p:cNvSpPr>
              <p:nvPr/>
            </p:nvSpPr>
            <p:spPr bwMode="auto">
              <a:xfrm>
                <a:off x="3453418" y="4334337"/>
                <a:ext cx="611289" cy="31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小広場</a:t>
                </a:r>
              </a:p>
            </p:txBody>
          </p:sp>
          <p:sp>
            <p:nvSpPr>
              <p:cNvPr id="15" name="テキスト ボックス 20"/>
              <p:cNvSpPr txBox="1">
                <a:spLocks noChangeArrowheads="1"/>
              </p:cNvSpPr>
              <p:nvPr/>
            </p:nvSpPr>
            <p:spPr bwMode="auto">
              <a:xfrm>
                <a:off x="7124718" y="3784480"/>
                <a:ext cx="1453303" cy="31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S創英角ｺﾞｼｯｸUB" pitchFamily="50" charset="-128"/>
                    <a:ea typeface="HGS創英角ｺﾞｼｯｸUB" pitchFamily="50" charset="-128"/>
                    <a:cs typeface="+mn-cs"/>
                  </a:rPr>
                  <a:t>総合スポーツ広場</a:t>
                </a:r>
              </a:p>
            </p:txBody>
          </p:sp>
        </p:grpSp>
        <p:sp>
          <p:nvSpPr>
            <p:cNvPr id="2" name="四角形吹き出し 1"/>
            <p:cNvSpPr/>
            <p:nvPr/>
          </p:nvSpPr>
          <p:spPr>
            <a:xfrm>
              <a:off x="2871881" y="3963946"/>
              <a:ext cx="1573119" cy="285465"/>
            </a:xfrm>
            <a:prstGeom prst="wedgeRectCallout">
              <a:avLst>
                <a:gd name="adj1" fmla="val 5531"/>
                <a:gd name="adj2" fmla="val 792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2018</a:t>
              </a:r>
              <a:r>
                <a:rPr kumimoji="1" lang="ja-JP" altLang="en-US"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内部公開スタート</a:t>
              </a:r>
              <a:endParaRPr kumimoji="1" lang="ja-JP" altLang="en-US" sz="1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2" name="四角形吹き出し 51"/>
            <p:cNvSpPr/>
            <p:nvPr/>
          </p:nvSpPr>
          <p:spPr>
            <a:xfrm>
              <a:off x="3738274" y="4661872"/>
              <a:ext cx="1038593" cy="251598"/>
            </a:xfrm>
            <a:prstGeom prst="wedgeRectCallout">
              <a:avLst>
                <a:gd name="adj1" fmla="val 12474"/>
                <a:gd name="adj2" fmla="val 990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2015</a:t>
              </a:r>
              <a:r>
                <a:rPr kumimoji="1" lang="ja-JP" altLang="en-US"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開業</a:t>
              </a:r>
              <a:endParaRPr kumimoji="1" lang="ja-JP" altLang="en-US" sz="1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3" name="四角形吹き出し 52"/>
            <p:cNvSpPr/>
            <p:nvPr/>
          </p:nvSpPr>
          <p:spPr>
            <a:xfrm>
              <a:off x="2659168" y="5819878"/>
              <a:ext cx="1038593" cy="251598"/>
            </a:xfrm>
            <a:prstGeom prst="wedgeRectCallout">
              <a:avLst>
                <a:gd name="adj1" fmla="val 72392"/>
                <a:gd name="adj2" fmla="val -102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2015</a:t>
              </a:r>
              <a:r>
                <a:rPr kumimoji="1" lang="ja-JP" altLang="en-US" sz="1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完成</a:t>
              </a:r>
            </a:p>
          </p:txBody>
        </p:sp>
      </p:gr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87</a:t>
            </a:fld>
            <a:endParaRPr lang="ja-JP" altLang="en-US"/>
          </a:p>
        </p:txBody>
      </p:sp>
    </p:spTree>
    <p:extLst>
      <p:ext uri="{BB962C8B-B14F-4D97-AF65-F5344CB8AC3E}">
        <p14:creationId xmlns:p14="http://schemas.microsoft.com/office/powerpoint/2010/main" val="36793719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71464" y="452290"/>
            <a:ext cx="9649072" cy="1079783"/>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概要（健都）</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・吹田市</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と摂津市の２市に</a:t>
            </a:r>
            <a:r>
              <a:rPr kumimoji="1" lang="ja-JP" altLang="en-US"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跨る</a:t>
            </a:r>
            <a:r>
              <a:rPr kumimoji="1" lang="en-US" altLang="ja-JP"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50.2ha</a:t>
            </a:r>
            <a:r>
              <a:rPr kumimoji="1" lang="ja-JP" altLang="en-US" sz="12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土地。</a:t>
            </a:r>
            <a:endParaRPr kumimoji="1" lang="en-US" altLang="ja-JP" sz="1200" b="0" i="0" u="none" strike="sng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　・</a:t>
            </a:r>
            <a:r>
              <a:rPr kumimoji="1" lang="en-US" altLang="ja-JP" sz="12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mn-cs"/>
              </a:rPr>
              <a:t>1923</a:t>
            </a:r>
            <a:r>
              <a:rPr kumimoji="1" lang="ja-JP" altLang="en-US" sz="12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年に操業開始。国内最大規模</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の物流拠点として重要な</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役割。</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srgbClr val="0000CC"/>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鉄道</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貨物の方式転換により、</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1984</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廃止。</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都心から</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10km</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圏内の利便性の高い土地として活用を</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検討。</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38125" marR="0" lvl="0" indent="-238125" algn="l" defTabSz="914400" rtl="0" eaLnBrk="1" fontAlgn="auto" latinLnBrk="0" hangingPunct="1">
              <a:lnSpc>
                <a:spcPts val="13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まちづくりとして活用可能</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23ha</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（吹田市</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14.4ha</a:t>
            </a:r>
            <a:r>
              <a:rPr kumimoji="1" lang="ja-JP" altLang="en-US" sz="12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摂津市</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8.6ha</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）の整備を開始（事業主体：都市再生機構（ＵＲ）</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12" name="正方形/長方形 11"/>
          <p:cNvSpPr/>
          <p:nvPr/>
        </p:nvSpPr>
        <p:spPr>
          <a:xfrm>
            <a:off x="1271464" y="1652959"/>
            <a:ext cx="1755000" cy="371817"/>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取組前</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正方形/長方形 12"/>
          <p:cNvSpPr/>
          <p:nvPr/>
        </p:nvSpPr>
        <p:spPr>
          <a:xfrm>
            <a:off x="1271464" y="1655904"/>
            <a:ext cx="2376264" cy="49353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4" name="正方形/長方形 13"/>
          <p:cNvSpPr/>
          <p:nvPr/>
        </p:nvSpPr>
        <p:spPr>
          <a:xfrm>
            <a:off x="1278801" y="2123987"/>
            <a:ext cx="239267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1984</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年に吹田操車場がその役割を終える。</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〇吹田操車場跡地は、大阪都心から、</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10km</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圏内に位置するなど、北大阪地域の中でも立地ポテンシャルが高く、有効な土地利用が求められている。</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右矢印 14"/>
          <p:cNvSpPr/>
          <p:nvPr/>
        </p:nvSpPr>
        <p:spPr>
          <a:xfrm>
            <a:off x="3836206" y="3180385"/>
            <a:ext cx="387586" cy="6480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 name="正方形/長方形 15"/>
          <p:cNvSpPr/>
          <p:nvPr/>
        </p:nvSpPr>
        <p:spPr>
          <a:xfrm>
            <a:off x="4367807" y="1661791"/>
            <a:ext cx="7685647" cy="49295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7" name="正方形/長方形 16"/>
          <p:cNvSpPr/>
          <p:nvPr/>
        </p:nvSpPr>
        <p:spPr>
          <a:xfrm>
            <a:off x="4367808" y="1674803"/>
            <a:ext cx="1872208"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18" name="グループ化 17"/>
          <p:cNvGrpSpPr/>
          <p:nvPr/>
        </p:nvGrpSpPr>
        <p:grpSpPr>
          <a:xfrm>
            <a:off x="4388521" y="2063202"/>
            <a:ext cx="7280783" cy="1649349"/>
            <a:chOff x="119539" y="996923"/>
            <a:chExt cx="8966405" cy="1649349"/>
          </a:xfrm>
        </p:grpSpPr>
        <p:sp>
          <p:nvSpPr>
            <p:cNvPr id="19" name="角丸四角形 18"/>
            <p:cNvSpPr/>
            <p:nvPr/>
          </p:nvSpPr>
          <p:spPr>
            <a:xfrm>
              <a:off x="119540" y="1003465"/>
              <a:ext cx="8966404" cy="1642807"/>
            </a:xfrm>
            <a:prstGeom prst="roundRect">
              <a:avLst>
                <a:gd name="adj" fmla="val 650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20" name="グループ化 19"/>
            <p:cNvGrpSpPr/>
            <p:nvPr/>
          </p:nvGrpSpPr>
          <p:grpSpPr>
            <a:xfrm>
              <a:off x="119539" y="996923"/>
              <a:ext cx="8784976" cy="1649349"/>
              <a:chOff x="119539" y="684713"/>
              <a:chExt cx="8784976" cy="1649349"/>
            </a:xfrm>
          </p:grpSpPr>
          <p:sp>
            <p:nvSpPr>
              <p:cNvPr id="23" name="角丸四角形 22"/>
              <p:cNvSpPr/>
              <p:nvPr/>
            </p:nvSpPr>
            <p:spPr>
              <a:xfrm>
                <a:off x="240634" y="972204"/>
                <a:ext cx="8663880" cy="839856"/>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正方形/長方形 23"/>
              <p:cNvSpPr/>
              <p:nvPr/>
            </p:nvSpPr>
            <p:spPr>
              <a:xfrm>
                <a:off x="119539" y="684713"/>
                <a:ext cx="8784976"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基本理念</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年医療クラスター形成会議において合意）</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①　地域に密着しつつ、ナショナルセンターとしてのミッションである「循環器病の予防と制圧」の拠点を目指す。</a:t>
                </a:r>
                <a:endParaRPr kumimoji="1" lang="en-US" altLang="ja-JP"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②　オープンイノベーションにより最先端医療・医療技術の開発で世界をリードする。</a:t>
                </a:r>
                <a:endParaRPr kumimoji="1" lang="en-US" altLang="ja-JP"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③　オープンイノベーションに連動したエリアの産業活性化により、国際級の複合医療産業拠点（医療クラスター）を</a:t>
                </a:r>
                <a:endParaRPr kumimoji="1" lang="en-US" altLang="ja-JP"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形成する。</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下矢印 24"/>
              <p:cNvSpPr/>
              <p:nvPr/>
            </p:nvSpPr>
            <p:spPr>
              <a:xfrm>
                <a:off x="3358827" y="1662394"/>
                <a:ext cx="2448272" cy="1859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横巻き 25"/>
              <p:cNvSpPr/>
              <p:nvPr/>
            </p:nvSpPr>
            <p:spPr>
              <a:xfrm>
                <a:off x="1031349" y="1848330"/>
                <a:ext cx="7081301" cy="485732"/>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循環器疾患分野の予防・医療・研究で世界をリードする地域に</a:t>
                </a:r>
                <a:endPar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pic>
        <p:nvPicPr>
          <p:cNvPr id="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541" y="3829465"/>
            <a:ext cx="2174736" cy="176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6309282" y="1652412"/>
            <a:ext cx="525233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国循移転を、新たなライフサイエンス分野の拠点形成をはかる好機と捉え</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年度から健康医療クラスター形成に向けた取組みを関係機関と推進。</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88</a:t>
            </a:fld>
            <a:endParaRPr lang="ja-JP" altLang="en-US" dirty="0"/>
          </a:p>
        </p:txBody>
      </p:sp>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981" y="3742814"/>
            <a:ext cx="6882323" cy="283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8278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2124" y="768303"/>
            <a:ext cx="5727916" cy="210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二等辺三角形 85"/>
          <p:cNvSpPr/>
          <p:nvPr/>
        </p:nvSpPr>
        <p:spPr>
          <a:xfrm rot="16747719">
            <a:off x="6263815" y="521016"/>
            <a:ext cx="210857" cy="1708557"/>
          </a:xfrm>
          <a:prstGeom prst="triangle">
            <a:avLst/>
          </a:prstGeom>
          <a:solidFill>
            <a:schemeClr val="tx1">
              <a:lumMod val="65000"/>
              <a:lumOff val="35000"/>
            </a:schemeClr>
          </a:solidFill>
          <a:ln w="25400">
            <a:noFill/>
          </a:ln>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正方形/長方形 110"/>
          <p:cNvSpPr/>
          <p:nvPr/>
        </p:nvSpPr>
        <p:spPr>
          <a:xfrm>
            <a:off x="6977427" y="1152862"/>
            <a:ext cx="4071573" cy="545752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・健康</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・医療関連の企業等の集積地をめざす健都イノベーションパークでは、ニプロ株式</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会社の進出が決定。</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9024" y="3020338"/>
            <a:ext cx="3133725" cy="24261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１０．万博記念公園周辺</a:t>
            </a: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・健都</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大規模施設跡地等のリニューアル</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653" y="4592192"/>
            <a:ext cx="2594015" cy="1399687"/>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5904" y="4756207"/>
            <a:ext cx="2167218" cy="1532291"/>
          </a:xfrm>
          <a:prstGeom prst="rect">
            <a:avLst/>
          </a:prstGeom>
        </p:spPr>
      </p:pic>
      <p:sp>
        <p:nvSpPr>
          <p:cNvPr id="33" name="正方形/長方形 32"/>
          <p:cNvSpPr/>
          <p:nvPr/>
        </p:nvSpPr>
        <p:spPr>
          <a:xfrm>
            <a:off x="1123536" y="3577503"/>
            <a:ext cx="2643927" cy="30332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2018</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年</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12</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月、市立吹田市民病院が移転。国循と連携することで、質の高い医療を提供することが可能に。</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p:txBody>
      </p:sp>
      <p:sp>
        <p:nvSpPr>
          <p:cNvPr id="37" name="正方形/長方形 36"/>
          <p:cNvSpPr/>
          <p:nvPr/>
        </p:nvSpPr>
        <p:spPr>
          <a:xfrm>
            <a:off x="4147475" y="3587391"/>
            <a:ext cx="2643927" cy="30332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2018</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年</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11</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月、複合商業施設「</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VIERRA</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岸辺健都」がオープン。</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　</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クリニックや健康食を提供するレストランなど計</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30</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rPr>
              <a:t>店舗が入居。</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p:txBody>
      </p:sp>
      <p:sp>
        <p:nvSpPr>
          <p:cNvPr id="40" name="正方形/長方形 39"/>
          <p:cNvSpPr/>
          <p:nvPr/>
        </p:nvSpPr>
        <p:spPr bwMode="white">
          <a:xfrm>
            <a:off x="2443606" y="6082815"/>
            <a:ext cx="1414278" cy="257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イメージ図（健都ＨＰより）</a:t>
            </a:r>
            <a:endParaRPr kumimoji="1" lang="en-US" altLang="ja-JP" sz="7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bwMode="white">
          <a:xfrm>
            <a:off x="5217044" y="6250081"/>
            <a:ext cx="1414278" cy="257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イメージ図（健都ＨＰより）</a:t>
            </a:r>
            <a:endParaRPr kumimoji="1" lang="en-US" altLang="ja-JP" sz="7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二等辺三角形 65"/>
          <p:cNvSpPr/>
          <p:nvPr/>
        </p:nvSpPr>
        <p:spPr>
          <a:xfrm>
            <a:off x="2817004" y="2095499"/>
            <a:ext cx="283519" cy="1235063"/>
          </a:xfrm>
          <a:prstGeom prst="triangle">
            <a:avLst/>
          </a:prstGeom>
          <a:solidFill>
            <a:schemeClr val="tx1">
              <a:lumMod val="65000"/>
              <a:lumOff val="35000"/>
            </a:schemeClr>
          </a:solidFill>
          <a:ln w="25400">
            <a:noFill/>
          </a:ln>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二等辺三角形 66"/>
          <p:cNvSpPr/>
          <p:nvPr/>
        </p:nvSpPr>
        <p:spPr>
          <a:xfrm rot="19569473">
            <a:off x="3697817" y="1929736"/>
            <a:ext cx="320133" cy="1570837"/>
          </a:xfrm>
          <a:prstGeom prst="triangle">
            <a:avLst/>
          </a:prstGeom>
          <a:solidFill>
            <a:schemeClr val="tx1">
              <a:lumMod val="65000"/>
              <a:lumOff val="35000"/>
            </a:schemeClr>
          </a:solidFill>
          <a:ln w="25400">
            <a:noFill/>
          </a:ln>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角丸四角形 34"/>
          <p:cNvSpPr/>
          <p:nvPr/>
        </p:nvSpPr>
        <p:spPr bwMode="auto">
          <a:xfrm>
            <a:off x="4125594" y="3250921"/>
            <a:ext cx="2691634" cy="374571"/>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FFFF"/>
                </a:solidFill>
                <a:effectLst/>
                <a:uLnTx/>
                <a:uFillTx/>
                <a:latin typeface="Meiryo UI" pitchFamily="50" charset="-128"/>
                <a:ea typeface="Meiryo UI" pitchFamily="50" charset="-128"/>
                <a:cs typeface="Meiryo UI" pitchFamily="50" charset="-128"/>
              </a:rPr>
              <a:t>複合商業施設</a:t>
            </a:r>
            <a:endParaRPr kumimoji="1" lang="ja-JP" altLang="en-US" sz="16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endParaRPr>
          </a:p>
        </p:txBody>
      </p:sp>
      <p:sp>
        <p:nvSpPr>
          <p:cNvPr id="87" name="角丸四角形 86"/>
          <p:cNvSpPr/>
          <p:nvPr/>
        </p:nvSpPr>
        <p:spPr bwMode="auto">
          <a:xfrm>
            <a:off x="1127055" y="3241033"/>
            <a:ext cx="2691634" cy="374571"/>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FFFF"/>
                </a:solidFill>
                <a:effectLst/>
                <a:uLnTx/>
                <a:uFillTx/>
                <a:latin typeface="Meiryo UI" pitchFamily="50" charset="-128"/>
                <a:ea typeface="Meiryo UI" pitchFamily="50" charset="-128"/>
                <a:cs typeface="Meiryo UI" pitchFamily="50" charset="-128"/>
              </a:rPr>
              <a:t>市立吹田市民病院</a:t>
            </a:r>
            <a:endParaRPr kumimoji="1" lang="ja-JP" altLang="en-US" sz="16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endParaRPr>
          </a:p>
        </p:txBody>
      </p:sp>
      <p:grpSp>
        <p:nvGrpSpPr>
          <p:cNvPr id="2" name="グループ化 1"/>
          <p:cNvGrpSpPr/>
          <p:nvPr/>
        </p:nvGrpSpPr>
        <p:grpSpPr>
          <a:xfrm>
            <a:off x="7546001" y="2817026"/>
            <a:ext cx="2657008" cy="3690434"/>
            <a:chOff x="5827776" y="2341012"/>
            <a:chExt cx="2824224" cy="4172834"/>
          </a:xfrm>
        </p:grpSpPr>
        <p:sp>
          <p:nvSpPr>
            <p:cNvPr id="43" name="フリーフォーム 42"/>
            <p:cNvSpPr/>
            <p:nvPr/>
          </p:nvSpPr>
          <p:spPr>
            <a:xfrm>
              <a:off x="5827776" y="3963225"/>
              <a:ext cx="1731264" cy="510412"/>
            </a:xfrm>
            <a:custGeom>
              <a:avLst/>
              <a:gdLst>
                <a:gd name="connsiteX0" fmla="*/ 573024 w 1731264"/>
                <a:gd name="connsiteY0" fmla="*/ 0 h 1926336"/>
                <a:gd name="connsiteX1" fmla="*/ 1133856 w 1731264"/>
                <a:gd name="connsiteY1" fmla="*/ 24384 h 1926336"/>
                <a:gd name="connsiteX2" fmla="*/ 1121664 w 1731264"/>
                <a:gd name="connsiteY2" fmla="*/ 792480 h 1926336"/>
                <a:gd name="connsiteX3" fmla="*/ 1731264 w 1731264"/>
                <a:gd name="connsiteY3" fmla="*/ 792480 h 1926336"/>
                <a:gd name="connsiteX4" fmla="*/ 1694688 w 1731264"/>
                <a:gd name="connsiteY4" fmla="*/ 926592 h 1926336"/>
                <a:gd name="connsiteX5" fmla="*/ 1072896 w 1731264"/>
                <a:gd name="connsiteY5" fmla="*/ 926592 h 1926336"/>
                <a:gd name="connsiteX6" fmla="*/ 1085088 w 1731264"/>
                <a:gd name="connsiteY6" fmla="*/ 1816608 h 1926336"/>
                <a:gd name="connsiteX7" fmla="*/ 560832 w 1731264"/>
                <a:gd name="connsiteY7" fmla="*/ 1877568 h 1926336"/>
                <a:gd name="connsiteX8" fmla="*/ 60960 w 1731264"/>
                <a:gd name="connsiteY8" fmla="*/ 1926336 h 1926336"/>
                <a:gd name="connsiteX9" fmla="*/ 0 w 1731264"/>
                <a:gd name="connsiteY9" fmla="*/ 1840992 h 1926336"/>
                <a:gd name="connsiteX10" fmla="*/ 73152 w 1731264"/>
                <a:gd name="connsiteY10" fmla="*/ 792480 h 1926336"/>
                <a:gd name="connsiteX11" fmla="*/ 573024 w 1731264"/>
                <a:gd name="connsiteY11" fmla="*/ 804672 h 1926336"/>
                <a:gd name="connsiteX12" fmla="*/ 573024 w 1731264"/>
                <a:gd name="connsiteY12" fmla="*/ 0 h 192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264" h="1926336">
                  <a:moveTo>
                    <a:pt x="573024" y="0"/>
                  </a:moveTo>
                  <a:lnTo>
                    <a:pt x="1133856" y="24384"/>
                  </a:lnTo>
                  <a:lnTo>
                    <a:pt x="1121664" y="792480"/>
                  </a:lnTo>
                  <a:lnTo>
                    <a:pt x="1731264" y="792480"/>
                  </a:lnTo>
                  <a:lnTo>
                    <a:pt x="1694688" y="926592"/>
                  </a:lnTo>
                  <a:lnTo>
                    <a:pt x="1072896" y="926592"/>
                  </a:lnTo>
                  <a:lnTo>
                    <a:pt x="1085088" y="1816608"/>
                  </a:lnTo>
                  <a:lnTo>
                    <a:pt x="560832" y="1877568"/>
                  </a:lnTo>
                  <a:lnTo>
                    <a:pt x="60960" y="1926336"/>
                  </a:lnTo>
                  <a:lnTo>
                    <a:pt x="0" y="1840992"/>
                  </a:lnTo>
                  <a:lnTo>
                    <a:pt x="73152" y="792480"/>
                  </a:lnTo>
                  <a:lnTo>
                    <a:pt x="573024" y="804672"/>
                  </a:lnTo>
                  <a:lnTo>
                    <a:pt x="573024" y="0"/>
                  </a:lnTo>
                  <a:close/>
                </a:path>
              </a:pathLst>
            </a:custGeom>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bwMode="black">
            <a:xfrm>
              <a:off x="5984427" y="5930871"/>
              <a:ext cx="2428956" cy="361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健康・栄養・運動の研究をあわせ持つ</a:t>
              </a:r>
              <a:endParaRPr kumimoji="1" lang="en-US" altLang="ja-JP" sz="105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唯一の国立研究開発法人</a:t>
              </a:r>
              <a:endParaRPr kumimoji="1" lang="en-US" altLang="ja-JP" sz="105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a:spLocks noChangeAspect="1"/>
            </p:cNvSpPr>
            <p:nvPr/>
          </p:nvSpPr>
          <p:spPr>
            <a:xfrm>
              <a:off x="5997762" y="2341012"/>
              <a:ext cx="852285" cy="287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約</a:t>
              </a:r>
              <a:r>
                <a:rPr kumimoji="1" lang="en-US" altLang="ja-JP" sz="10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15,836</a:t>
              </a:r>
              <a:r>
                <a:rPr kumimoji="1" lang="ja-JP" altLang="en-US" sz="10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a:t>
              </a:r>
              <a:endParaRPr kumimoji="1" lang="ja-JP" altLang="en-US" sz="10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9" name="正方形/長方形 48"/>
            <p:cNvSpPr/>
            <p:nvPr/>
          </p:nvSpPr>
          <p:spPr bwMode="white">
            <a:xfrm>
              <a:off x="5984427" y="6115015"/>
              <a:ext cx="2428956" cy="361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健康・栄養・運動の研究をあわせ持つ</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唯一の国立研究開発法人</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二等辺三角形 54"/>
            <p:cNvSpPr/>
            <p:nvPr/>
          </p:nvSpPr>
          <p:spPr>
            <a:xfrm rot="9432355">
              <a:off x="6523915" y="2452513"/>
              <a:ext cx="607099" cy="1013912"/>
            </a:xfrm>
            <a:prstGeom prst="triangle">
              <a:avLst/>
            </a:prstGeom>
            <a:solidFill>
              <a:schemeClr val="accent3">
                <a:lumMod val="75000"/>
              </a:schemeClr>
            </a:solidFill>
            <a:ln w="25400">
              <a:noFill/>
            </a:ln>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二等辺三角形 58"/>
            <p:cNvSpPr/>
            <p:nvPr/>
          </p:nvSpPr>
          <p:spPr>
            <a:xfrm rot="20927138">
              <a:off x="7131739" y="4581385"/>
              <a:ext cx="554814" cy="1013912"/>
            </a:xfrm>
            <a:prstGeom prst="triangle">
              <a:avLst/>
            </a:prstGeom>
            <a:solidFill>
              <a:schemeClr val="accent5">
                <a:lumMod val="75000"/>
              </a:schemeClr>
            </a:solidFill>
            <a:ln w="25400">
              <a:noFill/>
            </a:ln>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4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8834" y="5252099"/>
              <a:ext cx="2755922" cy="126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descr="D:\NishikawaMao\Desktop\eiken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3080" y="4990665"/>
              <a:ext cx="2788920" cy="464820"/>
            </a:xfrm>
            <a:prstGeom prst="rect">
              <a:avLst/>
            </a:prstGeom>
            <a:noFill/>
            <a:extLst>
              <a:ext uri="{909E8E84-426E-40DD-AFC4-6F175D3DCCD1}">
                <a14:hiddenFill xmlns:a14="http://schemas.microsoft.com/office/drawing/2010/main">
                  <a:solidFill>
                    <a:srgbClr val="FFFFFF"/>
                  </a:solidFill>
                </a14:hiddenFill>
              </a:ext>
            </a:extLst>
          </p:spPr>
        </p:pic>
        <p:sp>
          <p:nvSpPr>
            <p:cNvPr id="61" name="正方形/長方形 60"/>
            <p:cNvSpPr/>
            <p:nvPr/>
          </p:nvSpPr>
          <p:spPr>
            <a:xfrm>
              <a:off x="5827776" y="5430818"/>
              <a:ext cx="2777829" cy="1058350"/>
            </a:xfrm>
            <a:prstGeom prst="rect">
              <a:avLst/>
            </a:prstGeom>
            <a:ln w="25400">
              <a:solidFill>
                <a:schemeClr val="tx2">
                  <a:lumMod val="60000"/>
                  <a:lumOff val="40000"/>
                </a:schemeClr>
              </a:solidFill>
            </a:ln>
          </p:spPr>
          <p:txBody>
            <a:bodyPr wrap="square" rtlCol="0" anchor="ctr">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4" name="角丸四角形 13"/>
          <p:cNvSpPr/>
          <p:nvPr/>
        </p:nvSpPr>
        <p:spPr bwMode="auto">
          <a:xfrm>
            <a:off x="6977427" y="790869"/>
            <a:ext cx="4071573" cy="374571"/>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rPr>
              <a:t>健</a:t>
            </a:r>
            <a:r>
              <a:rPr kumimoji="1" lang="ja-JP" altLang="en-US" sz="1600" b="1" i="0" u="none" strike="noStrike" kern="1200" cap="none" spc="0" normalizeH="0" baseline="0" noProof="0" dirty="0" smtClean="0">
                <a:ln>
                  <a:noFill/>
                </a:ln>
                <a:solidFill>
                  <a:srgbClr val="FFFFFF"/>
                </a:solidFill>
                <a:effectLst/>
                <a:uLnTx/>
                <a:uFillTx/>
                <a:latin typeface="Meiryo UI" pitchFamily="50" charset="-128"/>
                <a:ea typeface="Meiryo UI" pitchFamily="50" charset="-128"/>
                <a:cs typeface="Meiryo UI" pitchFamily="50" charset="-128"/>
              </a:rPr>
              <a:t>都イノベーションパーク</a:t>
            </a:r>
            <a:endParaRPr kumimoji="1" lang="ja-JP" altLang="en-US" sz="16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endParaRPr>
          </a:p>
        </p:txBody>
      </p:sp>
      <p:pic>
        <p:nvPicPr>
          <p:cNvPr id="107" name="Picture 2" descr="\\T1412ss0047\lib\共有フォルダ\吹操・国循\H28\0322プレスリリース\N社.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05923" y="1875233"/>
            <a:ext cx="2470513" cy="1281316"/>
          </a:xfrm>
          <a:prstGeom prst="rect">
            <a:avLst/>
          </a:prstGeom>
          <a:noFill/>
          <a:extLst>
            <a:ext uri="{909E8E84-426E-40DD-AFC4-6F175D3DCCD1}">
              <a14:hiddenFill xmlns:a14="http://schemas.microsoft.com/office/drawing/2010/main">
                <a:solidFill>
                  <a:srgbClr val="FFFFFF"/>
                </a:solidFill>
              </a14:hiddenFill>
            </a:ext>
          </a:extLst>
        </p:spPr>
      </p:pic>
      <p:sp>
        <p:nvSpPr>
          <p:cNvPr id="108" name="正方形/長方形 107"/>
          <p:cNvSpPr/>
          <p:nvPr/>
        </p:nvSpPr>
        <p:spPr bwMode="auto">
          <a:xfrm>
            <a:off x="7053141" y="1845542"/>
            <a:ext cx="3993401" cy="261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ニプロ株式会社が進出へ</a:t>
            </a: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en-US" altLang="ja-JP"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健都イノベーションパーク初 </a:t>
            </a:r>
            <a:r>
              <a:rPr kumimoji="1"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09" name="正方形/長方形 108"/>
          <p:cNvSpPr/>
          <p:nvPr/>
        </p:nvSpPr>
        <p:spPr bwMode="black">
          <a:xfrm>
            <a:off x="8595314" y="2893381"/>
            <a:ext cx="1563248" cy="253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年秋頃操業めざす</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89</a:t>
            </a:fld>
            <a:endParaRPr lang="ja-JP" altLang="en-US"/>
          </a:p>
        </p:txBody>
      </p:sp>
    </p:spTree>
    <p:extLst>
      <p:ext uri="{BB962C8B-B14F-4D97-AF65-F5344CB8AC3E}">
        <p14:creationId xmlns:p14="http://schemas.microsoft.com/office/powerpoint/2010/main" val="3157045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7"/>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mn-ea"/>
              </a:rPr>
              <a:t>１．大阪駅周辺　①うめきたのまちづくり</a:t>
            </a:r>
            <a:endParaRPr lang="en-US" altLang="ja-JP" sz="2000" b="1" dirty="0">
              <a:solidFill>
                <a:schemeClr val="bg1"/>
              </a:solidFill>
              <a:latin typeface="+mn-ea"/>
            </a:endParaRPr>
          </a:p>
        </p:txBody>
      </p:sp>
      <p:sp>
        <p:nvSpPr>
          <p:cNvPr id="25" name="角丸四角形 24"/>
          <p:cNvSpPr/>
          <p:nvPr/>
        </p:nvSpPr>
        <p:spPr>
          <a:xfrm>
            <a:off x="1337472" y="497859"/>
            <a:ext cx="9711528" cy="864095"/>
          </a:xfrm>
          <a:prstGeom prst="roundRect">
            <a:avLst>
              <a:gd name="adj" fmla="val 126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r>
              <a:rPr lang="ja-JP" altLang="en-US" sz="1600" dirty="0">
                <a:solidFill>
                  <a:schemeClr val="tx1"/>
                </a:solidFill>
              </a:rPr>
              <a:t>＜めざす姿＞</a:t>
            </a:r>
            <a:endParaRPr lang="en-US" altLang="ja-JP" sz="1600" dirty="0">
              <a:solidFill>
                <a:schemeClr val="tx1"/>
              </a:solidFill>
            </a:endParaRPr>
          </a:p>
          <a:p>
            <a:pPr marL="265113" indent="-265113"/>
            <a:r>
              <a:rPr lang="ja-JP" altLang="en-US" sz="1600" dirty="0">
                <a:solidFill>
                  <a:schemeClr val="tx1"/>
                </a:solidFill>
                <a:latin typeface="ＭＳ Ｐ明朝" pitchFamily="18" charset="-128"/>
                <a:ea typeface="ＭＳ Ｐ明朝" pitchFamily="18" charset="-128"/>
              </a:rPr>
              <a:t>　・大阪駅北側に位置するうめきた</a:t>
            </a:r>
            <a:r>
              <a:rPr lang="en-US" altLang="ja-JP" sz="1600" dirty="0">
                <a:solidFill>
                  <a:schemeClr val="tx1"/>
                </a:solidFill>
                <a:latin typeface="ＭＳ Ｐ明朝" pitchFamily="18" charset="-128"/>
                <a:ea typeface="ＭＳ Ｐ明朝" pitchFamily="18" charset="-128"/>
              </a:rPr>
              <a:t>2</a:t>
            </a:r>
            <a:r>
              <a:rPr lang="ja-JP" altLang="en-US" sz="1600" dirty="0">
                <a:solidFill>
                  <a:schemeClr val="tx1"/>
                </a:solidFill>
                <a:latin typeface="ＭＳ Ｐ明朝" pitchFamily="18" charset="-128"/>
                <a:ea typeface="ＭＳ Ｐ明朝" pitchFamily="18" charset="-128"/>
              </a:rPr>
              <a:t>期区域（梅田貨物駅跡地）は、「みどりとイノベーションの融合拠点」として</a:t>
            </a:r>
            <a:r>
              <a:rPr lang="ja-JP" altLang="en-US" sz="1600" dirty="0" smtClean="0">
                <a:solidFill>
                  <a:schemeClr val="tx1"/>
                </a:solidFill>
                <a:latin typeface="ＭＳ Ｐ明朝" pitchFamily="18" charset="-128"/>
                <a:ea typeface="ＭＳ Ｐ明朝" pitchFamily="18" charset="-128"/>
              </a:rPr>
              <a:t>、</a:t>
            </a:r>
            <a:endParaRPr lang="en-US" altLang="ja-JP" sz="1600" dirty="0" smtClean="0">
              <a:solidFill>
                <a:schemeClr val="tx1"/>
              </a:solidFill>
              <a:latin typeface="ＭＳ Ｐ明朝" pitchFamily="18" charset="-128"/>
              <a:ea typeface="ＭＳ Ｐ明朝" pitchFamily="18" charset="-128"/>
            </a:endParaRPr>
          </a:p>
          <a:p>
            <a:pPr marL="265113" indent="-265113"/>
            <a:r>
              <a:rPr lang="ja-JP" altLang="en-US" sz="1600" dirty="0">
                <a:solidFill>
                  <a:schemeClr val="tx1"/>
                </a:solidFill>
                <a:latin typeface="ＭＳ Ｐ明朝" pitchFamily="18" charset="-128"/>
                <a:ea typeface="ＭＳ Ｐ明朝" pitchFamily="18" charset="-128"/>
              </a:rPr>
              <a:t>　</a:t>
            </a:r>
            <a:r>
              <a:rPr lang="ja-JP" altLang="en-US" sz="1600" dirty="0" smtClean="0">
                <a:solidFill>
                  <a:schemeClr val="tx1"/>
                </a:solidFill>
                <a:latin typeface="ＭＳ Ｐ明朝" pitchFamily="18" charset="-128"/>
                <a:ea typeface="ＭＳ Ｐ明朝" pitchFamily="18" charset="-128"/>
              </a:rPr>
              <a:t>　世界</a:t>
            </a:r>
            <a:r>
              <a:rPr lang="ja-JP" altLang="en-US" sz="1600" dirty="0">
                <a:solidFill>
                  <a:schemeClr val="tx1"/>
                </a:solidFill>
                <a:latin typeface="ＭＳ Ｐ明朝" pitchFamily="18" charset="-128"/>
                <a:ea typeface="ＭＳ Ｐ明朝" pitchFamily="18" charset="-128"/>
              </a:rPr>
              <a:t>から人が集まる、一体的で魅力あるまちづくりを行う。</a:t>
            </a:r>
            <a:endParaRPr lang="en-US" altLang="ja-JP" sz="1600" dirty="0">
              <a:solidFill>
                <a:schemeClr val="tx1"/>
              </a:solidFill>
              <a:latin typeface="ＭＳ Ｐ明朝" pitchFamily="18" charset="-128"/>
              <a:ea typeface="ＭＳ Ｐ明朝" pitchFamily="18" charset="-128"/>
            </a:endParaRPr>
          </a:p>
        </p:txBody>
      </p:sp>
      <p:sp>
        <p:nvSpPr>
          <p:cNvPr id="30" name="正方形/長方形 29"/>
          <p:cNvSpPr/>
          <p:nvPr/>
        </p:nvSpPr>
        <p:spPr>
          <a:xfrm>
            <a:off x="1321390" y="1425835"/>
            <a:ext cx="4572000" cy="5295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endParaRPr>
          </a:p>
          <a:p>
            <a:endParaRPr lang="en-US" altLang="ja-JP" sz="1200" dirty="0">
              <a:solidFill>
                <a:schemeClr val="tx1"/>
              </a:solidFill>
            </a:endParaRPr>
          </a:p>
          <a:p>
            <a:pPr marL="85725" indent="-85725">
              <a:buFont typeface="Arial" pitchFamily="34" charset="0"/>
              <a:buChar char="•"/>
            </a:pPr>
            <a:r>
              <a:rPr lang="ja-JP" altLang="en-US" sz="1200" dirty="0">
                <a:solidFill>
                  <a:schemeClr val="tx1"/>
                </a:solidFill>
                <a:latin typeface="ＭＳ Ｐ明朝" pitchFamily="18" charset="-128"/>
                <a:ea typeface="ＭＳ Ｐ明朝" pitchFamily="18" charset="-128"/>
              </a:rPr>
              <a:t>梅田貨物駅跡地の先行開発としてナレッジキャピタルを中心としたまちづくりを開始（</a:t>
            </a:r>
            <a:r>
              <a:rPr lang="en-US" altLang="ja-JP" sz="1200" dirty="0">
                <a:solidFill>
                  <a:schemeClr val="tx1"/>
                </a:solidFill>
                <a:latin typeface="ＭＳ Ｐ明朝" pitchFamily="18" charset="-128"/>
                <a:ea typeface="ＭＳ Ｐ明朝" pitchFamily="18" charset="-128"/>
              </a:rPr>
              <a:t>2013</a:t>
            </a:r>
            <a:r>
              <a:rPr lang="ja-JP" altLang="en-US" sz="1200" dirty="0">
                <a:solidFill>
                  <a:schemeClr val="tx1"/>
                </a:solidFill>
                <a:latin typeface="ＭＳ Ｐ明朝" pitchFamily="18" charset="-128"/>
                <a:ea typeface="ＭＳ Ｐ明朝" pitchFamily="18" charset="-128"/>
              </a:rPr>
              <a:t>年オープン）したグランフロント大阪では、開業</a:t>
            </a:r>
            <a:r>
              <a:rPr lang="en-US" altLang="ja-JP" sz="1200" dirty="0">
                <a:solidFill>
                  <a:schemeClr val="tx1"/>
                </a:solidFill>
                <a:latin typeface="ＭＳ Ｐ明朝" pitchFamily="18" charset="-128"/>
                <a:ea typeface="ＭＳ Ｐ明朝" pitchFamily="18" charset="-128"/>
              </a:rPr>
              <a:t>1</a:t>
            </a:r>
            <a:r>
              <a:rPr lang="ja-JP" altLang="en-US" sz="1200" dirty="0">
                <a:solidFill>
                  <a:schemeClr val="tx1"/>
                </a:solidFill>
                <a:latin typeface="ＭＳ Ｐ明朝" pitchFamily="18" charset="-128"/>
                <a:ea typeface="ＭＳ Ｐ明朝" pitchFamily="18" charset="-128"/>
              </a:rPr>
              <a:t>年で</a:t>
            </a:r>
            <a:r>
              <a:rPr lang="en-US" altLang="ja-JP" sz="1200" dirty="0">
                <a:solidFill>
                  <a:schemeClr val="tx1"/>
                </a:solidFill>
                <a:latin typeface="ＭＳ Ｐ明朝" pitchFamily="18" charset="-128"/>
                <a:ea typeface="ＭＳ Ｐ明朝" pitchFamily="18" charset="-128"/>
              </a:rPr>
              <a:t>5,300</a:t>
            </a:r>
            <a:r>
              <a:rPr lang="ja-JP" altLang="en-US" sz="1200" dirty="0">
                <a:solidFill>
                  <a:schemeClr val="tx1"/>
                </a:solidFill>
                <a:latin typeface="ＭＳ Ｐ明朝" pitchFamily="18" charset="-128"/>
                <a:ea typeface="ＭＳ Ｐ明朝" pitchFamily="18" charset="-128"/>
              </a:rPr>
              <a:t>万人</a:t>
            </a:r>
            <a:r>
              <a:rPr lang="ja-JP" altLang="en-US" sz="1200" dirty="0" smtClean="0">
                <a:solidFill>
                  <a:schemeClr val="tx1"/>
                </a:solidFill>
                <a:latin typeface="ＭＳ Ｐ明朝" pitchFamily="18" charset="-128"/>
                <a:ea typeface="ＭＳ Ｐ明朝" pitchFamily="18" charset="-128"/>
              </a:rPr>
              <a:t>、</a:t>
            </a:r>
            <a:r>
              <a:rPr lang="en-US" altLang="ja-JP" sz="1200" dirty="0" smtClean="0">
                <a:solidFill>
                  <a:schemeClr val="tx1"/>
                </a:solidFill>
                <a:latin typeface="ＭＳ Ｐ明朝" pitchFamily="18" charset="-128"/>
                <a:ea typeface="ＭＳ Ｐ明朝" pitchFamily="18" charset="-128"/>
              </a:rPr>
              <a:t>5</a:t>
            </a:r>
            <a:r>
              <a:rPr lang="ja-JP" altLang="en-US" sz="1200" dirty="0" smtClean="0">
                <a:solidFill>
                  <a:schemeClr val="tx1"/>
                </a:solidFill>
                <a:latin typeface="ＭＳ Ｐ明朝" pitchFamily="18" charset="-128"/>
                <a:ea typeface="ＭＳ Ｐ明朝" pitchFamily="18" charset="-128"/>
              </a:rPr>
              <a:t>年で</a:t>
            </a:r>
            <a:r>
              <a:rPr lang="en-US" altLang="ja-JP" sz="1200" dirty="0" smtClean="0">
                <a:solidFill>
                  <a:schemeClr val="tx1"/>
                </a:solidFill>
                <a:latin typeface="ＭＳ Ｐ明朝" pitchFamily="18" charset="-128"/>
                <a:ea typeface="ＭＳ Ｐ明朝" pitchFamily="18" charset="-128"/>
              </a:rPr>
              <a:t>2</a:t>
            </a:r>
            <a:r>
              <a:rPr lang="ja-JP" altLang="en-US" sz="1200" dirty="0" smtClean="0">
                <a:solidFill>
                  <a:schemeClr val="tx1"/>
                </a:solidFill>
                <a:latin typeface="ＭＳ Ｐ明朝" pitchFamily="18" charset="-128"/>
                <a:ea typeface="ＭＳ Ｐ明朝" pitchFamily="18" charset="-128"/>
              </a:rPr>
              <a:t>億</a:t>
            </a:r>
            <a:r>
              <a:rPr lang="en-US" altLang="ja-JP" sz="1200" dirty="0" smtClean="0">
                <a:solidFill>
                  <a:schemeClr val="tx1"/>
                </a:solidFill>
                <a:latin typeface="ＭＳ Ｐ明朝" pitchFamily="18" charset="-128"/>
                <a:ea typeface="ＭＳ Ｐ明朝" pitchFamily="18" charset="-128"/>
              </a:rPr>
              <a:t>6,000</a:t>
            </a:r>
            <a:r>
              <a:rPr lang="ja-JP" altLang="en-US" sz="1200" dirty="0" smtClean="0">
                <a:solidFill>
                  <a:schemeClr val="tx1"/>
                </a:solidFill>
                <a:latin typeface="ＭＳ Ｐ明朝" pitchFamily="18" charset="-128"/>
                <a:ea typeface="ＭＳ Ｐ明朝" pitchFamily="18" charset="-128"/>
              </a:rPr>
              <a:t>万人</a:t>
            </a:r>
            <a:r>
              <a:rPr lang="ja-JP" altLang="en-US" sz="1200" dirty="0">
                <a:solidFill>
                  <a:schemeClr val="tx1"/>
                </a:solidFill>
                <a:latin typeface="ＭＳ Ｐ明朝" pitchFamily="18" charset="-128"/>
                <a:ea typeface="ＭＳ Ｐ明朝" pitchFamily="18" charset="-128"/>
              </a:rPr>
              <a:t>が来場</a:t>
            </a:r>
            <a:r>
              <a:rPr lang="ja-JP" altLang="en-US" sz="1200" dirty="0" smtClean="0">
                <a:solidFill>
                  <a:schemeClr val="tx1"/>
                </a:solidFill>
                <a:latin typeface="ＭＳ Ｐ明朝" pitchFamily="18" charset="-128"/>
                <a:ea typeface="ＭＳ Ｐ明朝" pitchFamily="18" charset="-128"/>
              </a:rPr>
              <a:t>した。</a:t>
            </a:r>
            <a:endParaRPr lang="en-US" altLang="ja-JP" sz="1200" dirty="0" smtClean="0">
              <a:solidFill>
                <a:schemeClr val="tx1"/>
              </a:solidFill>
              <a:latin typeface="ＭＳ Ｐ明朝" pitchFamily="18" charset="-128"/>
              <a:ea typeface="ＭＳ Ｐ明朝" pitchFamily="18" charset="-128"/>
            </a:endParaRPr>
          </a:p>
          <a:p>
            <a:pPr marL="85725" indent="-85725">
              <a:buFont typeface="Arial" pitchFamily="34" charset="0"/>
              <a:buChar char="•"/>
            </a:pPr>
            <a:r>
              <a:rPr lang="ja-JP" altLang="en-US" sz="1200" dirty="0" smtClean="0">
                <a:solidFill>
                  <a:schemeClr val="tx1"/>
                </a:solidFill>
                <a:latin typeface="ＭＳ Ｐ明朝" pitchFamily="18" charset="-128"/>
                <a:ea typeface="ＭＳ Ｐ明朝" pitchFamily="18" charset="-128"/>
              </a:rPr>
              <a:t>ナレッジキャピタルには</a:t>
            </a:r>
            <a:r>
              <a:rPr lang="en-US" altLang="ja-JP" sz="1200" dirty="0">
                <a:solidFill>
                  <a:schemeClr val="tx1"/>
                </a:solidFill>
                <a:latin typeface="ＭＳ Ｐ明朝" pitchFamily="18" charset="-128"/>
                <a:ea typeface="ＭＳ Ｐ明朝" pitchFamily="18" charset="-128"/>
              </a:rPr>
              <a:t>5 </a:t>
            </a:r>
            <a:r>
              <a:rPr lang="ja-JP" altLang="en-US" sz="1200" dirty="0">
                <a:solidFill>
                  <a:schemeClr val="tx1"/>
                </a:solidFill>
                <a:latin typeface="ＭＳ Ｐ明朝" pitchFamily="18" charset="-128"/>
                <a:ea typeface="ＭＳ Ｐ明朝" pitchFamily="18" charset="-128"/>
              </a:rPr>
              <a:t>年間で</a:t>
            </a:r>
            <a:r>
              <a:rPr lang="ja-JP" altLang="en-US" sz="1200" dirty="0" smtClean="0">
                <a:solidFill>
                  <a:schemeClr val="tx1"/>
                </a:solidFill>
                <a:latin typeface="ＭＳ Ｐ明朝" pitchFamily="18" charset="-128"/>
                <a:ea typeface="ＭＳ Ｐ明朝" pitchFamily="18" charset="-128"/>
              </a:rPr>
              <a:t>大学</a:t>
            </a:r>
            <a:r>
              <a:rPr lang="ja-JP" altLang="en-US" sz="1200" dirty="0">
                <a:solidFill>
                  <a:schemeClr val="tx1"/>
                </a:solidFill>
                <a:latin typeface="ＭＳ Ｐ明朝" pitchFamily="18" charset="-128"/>
                <a:ea typeface="ＭＳ Ｐ明朝" pitchFamily="18" charset="-128"/>
              </a:rPr>
              <a:t>や企業・研究機関</a:t>
            </a:r>
            <a:r>
              <a:rPr lang="ja-JP" altLang="en-US" sz="1200" dirty="0" smtClean="0">
                <a:solidFill>
                  <a:schemeClr val="tx1"/>
                </a:solidFill>
                <a:latin typeface="ＭＳ Ｐ明朝" pitchFamily="18" charset="-128"/>
                <a:ea typeface="ＭＳ Ｐ明朝" pitchFamily="18" charset="-128"/>
              </a:rPr>
              <a:t>など</a:t>
            </a:r>
            <a:r>
              <a:rPr lang="en-US" altLang="ja-JP" sz="1200" dirty="0">
                <a:solidFill>
                  <a:schemeClr val="tx1"/>
                </a:solidFill>
                <a:latin typeface="ＭＳ Ｐ明朝" pitchFamily="18" charset="-128"/>
                <a:ea typeface="ＭＳ Ｐ明朝" pitchFamily="18" charset="-128"/>
              </a:rPr>
              <a:t>322 </a:t>
            </a:r>
            <a:r>
              <a:rPr lang="ja-JP" altLang="en-US" sz="1200" dirty="0" smtClean="0">
                <a:solidFill>
                  <a:schemeClr val="tx1"/>
                </a:solidFill>
                <a:latin typeface="ＭＳ Ｐ明朝" pitchFamily="18" charset="-128"/>
                <a:ea typeface="ＭＳ Ｐ明朝" pitchFamily="18" charset="-128"/>
              </a:rPr>
              <a:t>者が活動に参画</a:t>
            </a:r>
            <a:r>
              <a:rPr lang="ja-JP" altLang="en-US" sz="1200" dirty="0">
                <a:solidFill>
                  <a:schemeClr val="tx1"/>
                </a:solidFill>
                <a:latin typeface="ＭＳ Ｐ明朝" pitchFamily="18" charset="-128"/>
                <a:ea typeface="ＭＳ Ｐ明朝" pitchFamily="18" charset="-128"/>
              </a:rPr>
              <a:t>し</a:t>
            </a:r>
            <a:r>
              <a:rPr lang="ja-JP" altLang="en-US" sz="1200" dirty="0" smtClean="0">
                <a:solidFill>
                  <a:schemeClr val="tx1"/>
                </a:solidFill>
                <a:latin typeface="ＭＳ Ｐ明朝" pitchFamily="18" charset="-128"/>
                <a:ea typeface="ＭＳ Ｐ明朝" pitchFamily="18" charset="-128"/>
              </a:rPr>
              <a:t>、コラボレーションによる新たなプロジェクトも誕生</a:t>
            </a:r>
            <a:r>
              <a:rPr lang="ja-JP" altLang="en-US" sz="1200" dirty="0">
                <a:solidFill>
                  <a:schemeClr val="tx1"/>
                </a:solidFill>
                <a:latin typeface="ＭＳ Ｐ明朝" pitchFamily="18" charset="-128"/>
                <a:ea typeface="ＭＳ Ｐ明朝" pitchFamily="18" charset="-128"/>
              </a:rPr>
              <a:t>。</a:t>
            </a:r>
            <a:endParaRPr lang="en-US" altLang="ja-JP" sz="1200" dirty="0" smtClean="0">
              <a:solidFill>
                <a:schemeClr val="tx1"/>
              </a:solidFill>
              <a:latin typeface="ＭＳ Ｐ明朝" pitchFamily="18" charset="-128"/>
              <a:ea typeface="ＭＳ Ｐ明朝" pitchFamily="18" charset="-128"/>
            </a:endParaRPr>
          </a:p>
          <a:p>
            <a:pPr marL="85725" indent="-85725">
              <a:buFont typeface="Arial" pitchFamily="34" charset="0"/>
              <a:buChar char="•"/>
            </a:pPr>
            <a:r>
              <a:rPr lang="en-US" altLang="ja-JP" sz="1200" dirty="0" smtClean="0">
                <a:solidFill>
                  <a:schemeClr val="tx1"/>
                </a:solidFill>
                <a:latin typeface="ＭＳ Ｐ明朝" pitchFamily="18" charset="-128"/>
                <a:ea typeface="ＭＳ Ｐ明朝" pitchFamily="18" charset="-128"/>
              </a:rPr>
              <a:t>2018</a:t>
            </a:r>
            <a:r>
              <a:rPr lang="ja-JP" altLang="en-US" sz="1200" dirty="0" smtClean="0">
                <a:solidFill>
                  <a:schemeClr val="tx1"/>
                </a:solidFill>
                <a:latin typeface="ＭＳ Ｐ明朝" pitchFamily="18" charset="-128"/>
                <a:ea typeface="ＭＳ Ｐ明朝" pitchFamily="18" charset="-128"/>
              </a:rPr>
              <a:t>年</a:t>
            </a:r>
            <a:r>
              <a:rPr lang="en-US" altLang="ja-JP" sz="1200" dirty="0" smtClean="0">
                <a:solidFill>
                  <a:schemeClr val="tx1"/>
                </a:solidFill>
                <a:latin typeface="ＭＳ Ｐ明朝" pitchFamily="18" charset="-128"/>
                <a:ea typeface="ＭＳ Ｐ明朝" pitchFamily="18" charset="-128"/>
              </a:rPr>
              <a:t>7</a:t>
            </a:r>
            <a:r>
              <a:rPr lang="ja-JP" altLang="en-US" sz="1200" dirty="0" smtClean="0">
                <a:solidFill>
                  <a:schemeClr val="tx1"/>
                </a:solidFill>
                <a:latin typeface="ＭＳ Ｐ明朝" pitchFamily="18" charset="-128"/>
                <a:ea typeface="ＭＳ Ｐ明朝" pitchFamily="18" charset="-128"/>
              </a:rPr>
              <a:t>月　</a:t>
            </a:r>
            <a:r>
              <a:rPr lang="en-US" altLang="ja-JP" sz="1200" dirty="0" smtClean="0">
                <a:solidFill>
                  <a:schemeClr val="tx1"/>
                </a:solidFill>
                <a:latin typeface="ＭＳ Ｐ明朝" pitchFamily="18" charset="-128"/>
                <a:ea typeface="ＭＳ Ｐ明朝" pitchFamily="18" charset="-128"/>
              </a:rPr>
              <a:t>2</a:t>
            </a:r>
            <a:r>
              <a:rPr lang="ja-JP" altLang="en-US" sz="1200" dirty="0">
                <a:solidFill>
                  <a:schemeClr val="tx1"/>
                </a:solidFill>
                <a:latin typeface="ＭＳ Ｐ明朝" pitchFamily="18" charset="-128"/>
                <a:ea typeface="ＭＳ Ｐ明朝" pitchFamily="18" charset="-128"/>
              </a:rPr>
              <a:t>期区域の開発事業者が決定</a:t>
            </a:r>
            <a:br>
              <a:rPr lang="ja-JP" altLang="en-US" sz="1200" dirty="0">
                <a:solidFill>
                  <a:schemeClr val="tx1"/>
                </a:solidFill>
                <a:latin typeface="ＭＳ Ｐ明朝" pitchFamily="18" charset="-128"/>
                <a:ea typeface="ＭＳ Ｐ明朝" pitchFamily="18" charset="-128"/>
              </a:rPr>
            </a:br>
            <a:endParaRPr lang="ja-JP" altLang="en-US" sz="1200" strike="sngStrike" dirty="0">
              <a:solidFill>
                <a:schemeClr val="tx1"/>
              </a:solidFill>
              <a:latin typeface="ＭＳ Ｐ明朝" pitchFamily="18" charset="-128"/>
              <a:ea typeface="ＭＳ Ｐ明朝" pitchFamily="18" charset="-128"/>
            </a:endParaRPr>
          </a:p>
        </p:txBody>
      </p:sp>
      <p:sp>
        <p:nvSpPr>
          <p:cNvPr id="31" name="正方形/長方形 30"/>
          <p:cNvSpPr/>
          <p:nvPr/>
        </p:nvSpPr>
        <p:spPr>
          <a:xfrm>
            <a:off x="6471915" y="1412471"/>
            <a:ext cx="4572000" cy="53090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endParaRPr lang="en-US" altLang="ja-JP" sz="1200" dirty="0">
              <a:solidFill>
                <a:schemeClr val="tx1"/>
              </a:solidFill>
              <a:latin typeface="ＭＳ Ｐ明朝" panose="02020600040205080304" pitchFamily="18" charset="-128"/>
              <a:ea typeface="ＭＳ Ｐ明朝" panose="02020600040205080304" pitchFamily="18" charset="-128"/>
            </a:endParaRPr>
          </a:p>
          <a:p>
            <a:endParaRPr lang="en-US" altLang="ja-JP" sz="1200" dirty="0">
              <a:solidFill>
                <a:schemeClr val="tx1"/>
              </a:solidFill>
              <a:latin typeface="ＭＳ Ｐ明朝" panose="02020600040205080304" pitchFamily="18" charset="-128"/>
              <a:ea typeface="ＭＳ Ｐ明朝" panose="02020600040205080304" pitchFamily="18" charset="-128"/>
            </a:endParaRPr>
          </a:p>
          <a:p>
            <a:pPr marL="88900" indent="-88900">
              <a:lnSpc>
                <a:spcPts val="1400"/>
              </a:lnSpc>
              <a:buFont typeface="Arial" pitchFamily="34" charset="0"/>
              <a:buChar char="•"/>
            </a:pPr>
            <a:r>
              <a:rPr lang="ja-JP" altLang="en-US" sz="1200" dirty="0">
                <a:solidFill>
                  <a:schemeClr val="tx1"/>
                </a:solidFill>
                <a:latin typeface="ＭＳ Ｐ明朝" pitchFamily="18" charset="-128"/>
                <a:ea typeface="ＭＳ Ｐ明朝" pitchFamily="18" charset="-128"/>
              </a:rPr>
              <a:t>うめきた</a:t>
            </a:r>
            <a:r>
              <a:rPr lang="en-US" altLang="ja-JP" sz="1200" dirty="0">
                <a:solidFill>
                  <a:schemeClr val="tx1"/>
                </a:solidFill>
                <a:latin typeface="ＭＳ Ｐ明朝" pitchFamily="18" charset="-128"/>
                <a:ea typeface="ＭＳ Ｐ明朝" pitchFamily="18" charset="-128"/>
              </a:rPr>
              <a:t>2</a:t>
            </a:r>
            <a:r>
              <a:rPr lang="ja-JP" altLang="en-US" sz="1200" dirty="0">
                <a:solidFill>
                  <a:schemeClr val="tx1"/>
                </a:solidFill>
                <a:latin typeface="ＭＳ Ｐ明朝" pitchFamily="18" charset="-128"/>
                <a:ea typeface="ＭＳ Ｐ明朝" pitchFamily="18" charset="-128"/>
              </a:rPr>
              <a:t>期区域は、比類なき魅力を備えた「みどり」と世界をリードする「イノベーション」の融合拠点とする整備方針のもと</a:t>
            </a:r>
            <a:r>
              <a:rPr lang="ja-JP" altLang="en-US" sz="1200" dirty="0" smtClean="0">
                <a:solidFill>
                  <a:schemeClr val="tx1"/>
                </a:solidFill>
                <a:latin typeface="ＭＳ Ｐ明朝" pitchFamily="18" charset="-128"/>
                <a:ea typeface="ＭＳ Ｐ明朝" pitchFamily="18" charset="-128"/>
              </a:rPr>
              <a:t>、開発</a:t>
            </a:r>
            <a:r>
              <a:rPr lang="ja-JP" altLang="en-US" sz="1200" dirty="0">
                <a:solidFill>
                  <a:schemeClr val="tx1"/>
                </a:solidFill>
                <a:latin typeface="ＭＳ Ｐ明朝" pitchFamily="18" charset="-128"/>
                <a:ea typeface="ＭＳ Ｐ明朝" pitchFamily="18" charset="-128"/>
              </a:rPr>
              <a:t>を展開。</a:t>
            </a:r>
            <a:endParaRPr lang="en-US" altLang="ja-JP" sz="1200" dirty="0">
              <a:solidFill>
                <a:schemeClr val="tx1"/>
              </a:solidFill>
              <a:latin typeface="ＭＳ Ｐ明朝" pitchFamily="18" charset="-128"/>
              <a:ea typeface="ＭＳ Ｐ明朝" pitchFamily="18" charset="-128"/>
            </a:endParaRPr>
          </a:p>
          <a:p>
            <a:pPr marL="88900" indent="-88900">
              <a:lnSpc>
                <a:spcPts val="1400"/>
              </a:lnSpc>
              <a:buFont typeface="Arial" pitchFamily="34" charset="0"/>
              <a:buChar char="•"/>
            </a:pPr>
            <a:r>
              <a:rPr lang="ja-JP" altLang="en-US" sz="1200" dirty="0">
                <a:solidFill>
                  <a:schemeClr val="tx1"/>
                </a:solidFill>
                <a:latin typeface="ＭＳ Ｐ明朝" panose="02020600040205080304" pitchFamily="18" charset="-128"/>
                <a:ea typeface="ＭＳ Ｐ明朝" panose="02020600040205080304" pitchFamily="18" charset="-128"/>
              </a:rPr>
              <a:t> </a:t>
            </a:r>
            <a:r>
              <a:rPr lang="en-US" altLang="ja-JP" sz="1200" dirty="0" smtClean="0">
                <a:solidFill>
                  <a:schemeClr val="tx1"/>
                </a:solidFill>
                <a:latin typeface="ＭＳ Ｐ明朝" panose="02020600040205080304" pitchFamily="18" charset="-128"/>
                <a:ea typeface="ＭＳ Ｐ明朝" panose="02020600040205080304" pitchFamily="18" charset="-128"/>
              </a:rPr>
              <a:t>2024</a:t>
            </a:r>
            <a:r>
              <a:rPr lang="ja-JP" altLang="en-US" sz="1200" dirty="0" smtClean="0">
                <a:solidFill>
                  <a:schemeClr val="tx1"/>
                </a:solidFill>
                <a:latin typeface="ＭＳ Ｐ明朝" panose="02020600040205080304" pitchFamily="18" charset="-128"/>
                <a:ea typeface="ＭＳ Ｐ明朝" panose="02020600040205080304" pitchFamily="18" charset="-128"/>
              </a:rPr>
              <a:t>年</a:t>
            </a:r>
            <a:r>
              <a:rPr lang="ja-JP" altLang="en-US" sz="1200" dirty="0">
                <a:solidFill>
                  <a:schemeClr val="tx1"/>
                </a:solidFill>
                <a:latin typeface="ＭＳ Ｐ明朝" panose="02020600040205080304" pitchFamily="18" charset="-128"/>
                <a:ea typeface="ＭＳ Ｐ明朝" panose="02020600040205080304" pitchFamily="18" charset="-128"/>
              </a:rPr>
              <a:t>夏　先行</a:t>
            </a:r>
            <a:r>
              <a:rPr lang="ja-JP" altLang="en-US" sz="1200" dirty="0" err="1">
                <a:solidFill>
                  <a:schemeClr val="tx1"/>
                </a:solidFill>
                <a:latin typeface="ＭＳ Ｐ明朝" panose="02020600040205080304" pitchFamily="18" charset="-128"/>
                <a:ea typeface="ＭＳ Ｐ明朝" panose="02020600040205080304" pitchFamily="18" charset="-128"/>
              </a:rPr>
              <a:t>ま</a:t>
            </a:r>
            <a:r>
              <a:rPr lang="ja-JP" altLang="en-US" sz="1200" dirty="0">
                <a:solidFill>
                  <a:schemeClr val="tx1"/>
                </a:solidFill>
                <a:latin typeface="ＭＳ Ｐ明朝" panose="02020600040205080304" pitchFamily="18" charset="-128"/>
                <a:ea typeface="ＭＳ Ｐ明朝" panose="02020600040205080304" pitchFamily="18" charset="-128"/>
              </a:rPr>
              <a:t>ちびら</a:t>
            </a:r>
            <a:r>
              <a:rPr lang="ja-JP" altLang="en-US" sz="1200" dirty="0" smtClean="0">
                <a:solidFill>
                  <a:schemeClr val="tx1"/>
                </a:solidFill>
                <a:latin typeface="ＭＳ Ｐ明朝" panose="02020600040205080304" pitchFamily="18" charset="-128"/>
                <a:ea typeface="ＭＳ Ｐ明朝" panose="02020600040205080304" pitchFamily="18" charset="-128"/>
              </a:rPr>
              <a:t>き（</a:t>
            </a:r>
            <a:r>
              <a:rPr lang="ja-JP" altLang="en-US" sz="1200" dirty="0">
                <a:solidFill>
                  <a:schemeClr val="tx1"/>
                </a:solidFill>
                <a:latin typeface="ＭＳ Ｐ明朝" panose="02020600040205080304" pitchFamily="18" charset="-128"/>
                <a:ea typeface="ＭＳ Ｐ明朝" panose="02020600040205080304" pitchFamily="18" charset="-128"/>
              </a:rPr>
              <a:t>公園と民間開発の概成</a:t>
            </a:r>
            <a:r>
              <a:rPr lang="ja-JP" altLang="en-US" sz="1200" dirty="0" smtClean="0">
                <a:solidFill>
                  <a:schemeClr val="tx1"/>
                </a:solidFill>
                <a:latin typeface="ＭＳ Ｐ明朝" panose="02020600040205080304" pitchFamily="18" charset="-128"/>
                <a:ea typeface="ＭＳ Ｐ明朝" panose="02020600040205080304" pitchFamily="18" charset="-128"/>
              </a:rPr>
              <a:t>）</a:t>
            </a:r>
            <a:r>
              <a:rPr lang="ja-JP" altLang="en-US" sz="1200" dirty="0">
                <a:solidFill>
                  <a:schemeClr val="tx1"/>
                </a:solidFill>
                <a:latin typeface="ＭＳ Ｐ明朝" panose="02020600040205080304" pitchFamily="18" charset="-128"/>
                <a:ea typeface="ＭＳ Ｐ明朝" panose="02020600040205080304" pitchFamily="18" charset="-128"/>
              </a:rPr>
              <a:t>　　</a:t>
            </a:r>
          </a:p>
          <a:p>
            <a:pPr marL="88900" indent="-88900">
              <a:lnSpc>
                <a:spcPts val="1400"/>
              </a:lnSpc>
              <a:buFont typeface="Arial" pitchFamily="34" charset="0"/>
              <a:buChar char="•"/>
            </a:pPr>
            <a:r>
              <a:rPr lang="ja-JP" altLang="en-US" sz="1200" dirty="0">
                <a:solidFill>
                  <a:schemeClr val="tx1"/>
                </a:solidFill>
                <a:latin typeface="ＭＳ Ｐ明朝" panose="02020600040205080304" pitchFamily="18" charset="-128"/>
                <a:ea typeface="ＭＳ Ｐ明朝" panose="02020600040205080304" pitchFamily="18" charset="-128"/>
              </a:rPr>
              <a:t> </a:t>
            </a:r>
            <a:r>
              <a:rPr lang="en-US" altLang="ja-JP" sz="1200" dirty="0" smtClean="0">
                <a:solidFill>
                  <a:schemeClr val="tx1"/>
                </a:solidFill>
                <a:latin typeface="ＭＳ Ｐ明朝" panose="02020600040205080304" pitchFamily="18" charset="-128"/>
                <a:ea typeface="ＭＳ Ｐ明朝" panose="02020600040205080304" pitchFamily="18" charset="-128"/>
              </a:rPr>
              <a:t>2027</a:t>
            </a:r>
            <a:r>
              <a:rPr lang="ja-JP" altLang="en-US" sz="1200" dirty="0" smtClean="0">
                <a:solidFill>
                  <a:schemeClr val="tx1"/>
                </a:solidFill>
                <a:latin typeface="ＭＳ Ｐ明朝" panose="02020600040205080304" pitchFamily="18" charset="-128"/>
                <a:ea typeface="ＭＳ Ｐ明朝" panose="02020600040205080304" pitchFamily="18" charset="-128"/>
              </a:rPr>
              <a:t>年</a:t>
            </a:r>
            <a:r>
              <a:rPr lang="ja-JP" altLang="en-US" sz="1200" dirty="0">
                <a:solidFill>
                  <a:schemeClr val="tx1"/>
                </a:solidFill>
                <a:latin typeface="ＭＳ Ｐ明朝" panose="02020600040205080304" pitchFamily="18" charset="-128"/>
                <a:ea typeface="ＭＳ Ｐ明朝" panose="02020600040205080304" pitchFamily="18" charset="-128"/>
              </a:rPr>
              <a:t>春　基盤整備の全体完成</a:t>
            </a:r>
          </a:p>
          <a:p>
            <a:pPr marL="88900" indent="-88900">
              <a:lnSpc>
                <a:spcPts val="1400"/>
              </a:lnSpc>
              <a:buFont typeface="Arial" pitchFamily="34" charset="0"/>
              <a:buChar char="•"/>
            </a:pPr>
            <a:endParaRPr lang="en-US" altLang="ja-JP" sz="1200" dirty="0">
              <a:solidFill>
                <a:schemeClr val="tx1"/>
              </a:solidFill>
              <a:latin typeface="ＭＳ Ｐ明朝" panose="02020600040205080304" pitchFamily="18" charset="-128"/>
              <a:ea typeface="ＭＳ Ｐ明朝" panose="02020600040205080304" pitchFamily="18" charset="-128"/>
            </a:endParaRPr>
          </a:p>
          <a:p>
            <a:pPr marL="88900" indent="-88900">
              <a:lnSpc>
                <a:spcPts val="1400"/>
              </a:lnSpc>
            </a:pPr>
            <a:r>
              <a:rPr lang="ja-JP" altLang="en-US" sz="1200" dirty="0">
                <a:solidFill>
                  <a:schemeClr val="tx1"/>
                </a:solidFill>
                <a:latin typeface="ＭＳ Ｐ明朝" panose="02020600040205080304" pitchFamily="18" charset="-128"/>
                <a:ea typeface="ＭＳ Ｐ明朝" panose="02020600040205080304" pitchFamily="18" charset="-128"/>
              </a:rPr>
              <a:t>　</a:t>
            </a:r>
            <a:endParaRPr lang="en-US" altLang="ja-JP" sz="1200" dirty="0">
              <a:solidFill>
                <a:schemeClr val="tx1"/>
              </a:solidFill>
              <a:latin typeface="ＭＳ Ｐ明朝" panose="02020600040205080304" pitchFamily="18" charset="-128"/>
              <a:ea typeface="ＭＳ Ｐ明朝" panose="02020600040205080304" pitchFamily="18" charset="-128"/>
            </a:endParaRPr>
          </a:p>
          <a:p>
            <a:pPr>
              <a:lnSpc>
                <a:spcPts val="1400"/>
              </a:lnSpc>
            </a:pPr>
            <a:endParaRPr lang="en-US" altLang="ja-JP" sz="1200" dirty="0">
              <a:solidFill>
                <a:schemeClr val="tx1"/>
              </a:solidFill>
              <a:latin typeface="ＭＳ Ｐ明朝" panose="02020600040205080304" pitchFamily="18" charset="-128"/>
              <a:ea typeface="ＭＳ Ｐ明朝" panose="02020600040205080304" pitchFamily="18" charset="-128"/>
            </a:endParaRPr>
          </a:p>
        </p:txBody>
      </p:sp>
      <p:sp>
        <p:nvSpPr>
          <p:cNvPr id="38" name="正方形/長方形 37"/>
          <p:cNvSpPr/>
          <p:nvPr/>
        </p:nvSpPr>
        <p:spPr>
          <a:xfrm>
            <a:off x="1336627" y="1429240"/>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これまでの取組</a:t>
            </a:r>
            <a:endParaRPr lang="ja-JP" altLang="en-US" sz="1200" b="1" dirty="0"/>
          </a:p>
        </p:txBody>
      </p:sp>
      <p:sp>
        <p:nvSpPr>
          <p:cNvPr id="39" name="正方形/長方形 38"/>
          <p:cNvSpPr/>
          <p:nvPr/>
        </p:nvSpPr>
        <p:spPr>
          <a:xfrm>
            <a:off x="6475061" y="1418549"/>
            <a:ext cx="1620000" cy="36004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t>将来（</a:t>
            </a:r>
            <a:r>
              <a:rPr lang="en-US" altLang="ja-JP" sz="1200" b="1" dirty="0" smtClean="0"/>
              <a:t>2024</a:t>
            </a:r>
            <a:r>
              <a:rPr lang="ja-JP" altLang="en-US" sz="1200" b="1" dirty="0" smtClean="0"/>
              <a:t>年以降）</a:t>
            </a:r>
            <a:endParaRPr lang="en-US" altLang="ja-JP" sz="1200" b="1" dirty="0" smtClean="0"/>
          </a:p>
        </p:txBody>
      </p:sp>
      <p:pic>
        <p:nvPicPr>
          <p:cNvPr id="2050" name="Picture 2" descr="130330配置図(2期従前)"/>
          <p:cNvPicPr>
            <a:picLocks noChangeAspect="1" noChangeArrowheads="1"/>
          </p:cNvPicPr>
          <p:nvPr/>
        </p:nvPicPr>
        <p:blipFill>
          <a:blip r:embed="rId3" cstate="email"/>
          <a:srcRect/>
          <a:stretch>
            <a:fillRect/>
          </a:stretch>
        </p:blipFill>
        <p:spPr bwMode="auto">
          <a:xfrm>
            <a:off x="1586088" y="4187447"/>
            <a:ext cx="1709162" cy="2339431"/>
          </a:xfrm>
          <a:prstGeom prst="rect">
            <a:avLst/>
          </a:prstGeom>
          <a:noFill/>
          <a:ln w="9525">
            <a:noFill/>
            <a:miter lim="800000"/>
            <a:headEnd/>
            <a:tailEnd/>
          </a:ln>
        </p:spPr>
      </p:pic>
      <p:sp>
        <p:nvSpPr>
          <p:cNvPr id="18" name="フリーフォーム 17"/>
          <p:cNvSpPr/>
          <p:nvPr/>
        </p:nvSpPr>
        <p:spPr>
          <a:xfrm>
            <a:off x="1775783" y="4317305"/>
            <a:ext cx="844494" cy="2109990"/>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160512 w 1550676"/>
              <a:gd name="connsiteY3" fmla="*/ 413708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086023 w 1550676"/>
              <a:gd name="connsiteY3" fmla="*/ 758445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38532"/>
              <a:gd name="connsiteY0" fmla="*/ 0 h 3572358"/>
              <a:gd name="connsiteX1" fmla="*/ 1448031 w 1538532"/>
              <a:gd name="connsiteY1" fmla="*/ 370033 h 3572358"/>
              <a:gd name="connsiteX2" fmla="*/ 1538532 w 1538532"/>
              <a:gd name="connsiteY2" fmla="*/ 707119 h 3572358"/>
              <a:gd name="connsiteX3" fmla="*/ 1086023 w 1538532"/>
              <a:gd name="connsiteY3" fmla="*/ 707119 h 3572358"/>
              <a:gd name="connsiteX4" fmla="*/ 1325772 w 1538532"/>
              <a:gd name="connsiteY4" fmla="*/ 1719530 h 3572358"/>
              <a:gd name="connsiteX5" fmla="*/ 1300372 w 1538532"/>
              <a:gd name="connsiteY5" fmla="*/ 2144980 h 3572358"/>
              <a:gd name="connsiteX6" fmla="*/ 1268994 w 1538532"/>
              <a:gd name="connsiteY6" fmla="*/ 2697678 h 3572358"/>
              <a:gd name="connsiteX7" fmla="*/ 41580 w 1538532"/>
              <a:gd name="connsiteY7" fmla="*/ 3572358 h 3572358"/>
              <a:gd name="connsiteX8" fmla="*/ 0 w 1538532"/>
              <a:gd name="connsiteY8" fmla="*/ 3567831 h 3572358"/>
              <a:gd name="connsiteX9" fmla="*/ 409924 w 1538532"/>
              <a:gd name="connsiteY9" fmla="*/ 2052454 h 3572358"/>
              <a:gd name="connsiteX10" fmla="*/ 617400 w 1538532"/>
              <a:gd name="connsiteY10" fmla="*/ 1336448 h 3572358"/>
              <a:gd name="connsiteX11" fmla="*/ 832000 w 1538532"/>
              <a:gd name="connsiteY11" fmla="*/ 609026 h 3572358"/>
              <a:gd name="connsiteX12" fmla="*/ 1011231 w 1538532"/>
              <a:gd name="connsiteY12" fmla="*/ 216848 h 3572358"/>
              <a:gd name="connsiteX13" fmla="*/ 1131688 w 1538532"/>
              <a:gd name="connsiteY13" fmla="*/ 0 h 3572358"/>
              <a:gd name="connsiteX0" fmla="*/ 1086023 w 1538532"/>
              <a:gd name="connsiteY0" fmla="*/ 237456 h 3355510"/>
              <a:gd name="connsiteX1" fmla="*/ 1448031 w 1538532"/>
              <a:gd name="connsiteY1" fmla="*/ 153185 h 3355510"/>
              <a:gd name="connsiteX2" fmla="*/ 1538532 w 1538532"/>
              <a:gd name="connsiteY2" fmla="*/ 490271 h 3355510"/>
              <a:gd name="connsiteX3" fmla="*/ 1086023 w 1538532"/>
              <a:gd name="connsiteY3" fmla="*/ 490271 h 3355510"/>
              <a:gd name="connsiteX4" fmla="*/ 1325772 w 1538532"/>
              <a:gd name="connsiteY4" fmla="*/ 1502682 h 3355510"/>
              <a:gd name="connsiteX5" fmla="*/ 1300372 w 1538532"/>
              <a:gd name="connsiteY5" fmla="*/ 1928132 h 3355510"/>
              <a:gd name="connsiteX6" fmla="*/ 1268994 w 1538532"/>
              <a:gd name="connsiteY6" fmla="*/ 2480830 h 3355510"/>
              <a:gd name="connsiteX7" fmla="*/ 41580 w 1538532"/>
              <a:gd name="connsiteY7" fmla="*/ 3355510 h 3355510"/>
              <a:gd name="connsiteX8" fmla="*/ 0 w 1538532"/>
              <a:gd name="connsiteY8" fmla="*/ 3350983 h 3355510"/>
              <a:gd name="connsiteX9" fmla="*/ 409924 w 1538532"/>
              <a:gd name="connsiteY9" fmla="*/ 1835606 h 3355510"/>
              <a:gd name="connsiteX10" fmla="*/ 617400 w 1538532"/>
              <a:gd name="connsiteY10" fmla="*/ 1119600 h 3355510"/>
              <a:gd name="connsiteX11" fmla="*/ 832000 w 1538532"/>
              <a:gd name="connsiteY11" fmla="*/ 392178 h 3355510"/>
              <a:gd name="connsiteX12" fmla="*/ 1011231 w 1538532"/>
              <a:gd name="connsiteY12" fmla="*/ 0 h 3355510"/>
              <a:gd name="connsiteX13" fmla="*/ 1086023 w 1538532"/>
              <a:gd name="connsiteY13" fmla="*/ 237456 h 3355510"/>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268994 w 1538532"/>
              <a:gd name="connsiteY6" fmla="*/ 2327645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228073 w 1538532"/>
              <a:gd name="connsiteY4" fmla="*/ 1297043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498674"/>
              <a:gd name="connsiteY0" fmla="*/ 84271 h 3202325"/>
              <a:gd name="connsiteX1" fmla="*/ 1448031 w 1498674"/>
              <a:gd name="connsiteY1" fmla="*/ 0 h 3202325"/>
              <a:gd name="connsiteX2" fmla="*/ 1498674 w 1498674"/>
              <a:gd name="connsiteY2" fmla="*/ 299971 h 3202325"/>
              <a:gd name="connsiteX3" fmla="*/ 1086023 w 1498674"/>
              <a:gd name="connsiteY3" fmla="*/ 337086 h 3202325"/>
              <a:gd name="connsiteX4" fmla="*/ 1228073 w 1498674"/>
              <a:gd name="connsiteY4" fmla="*/ 1297043 h 3202325"/>
              <a:gd name="connsiteX5" fmla="*/ 1176524 w 1498674"/>
              <a:gd name="connsiteY5" fmla="*/ 1853976 h 3202325"/>
              <a:gd name="connsiteX6" fmla="*/ 1176524 w 1498674"/>
              <a:gd name="connsiteY6" fmla="*/ 2359606 h 3202325"/>
              <a:gd name="connsiteX7" fmla="*/ 41580 w 1498674"/>
              <a:gd name="connsiteY7" fmla="*/ 3202325 h 3202325"/>
              <a:gd name="connsiteX8" fmla="*/ 0 w 1498674"/>
              <a:gd name="connsiteY8" fmla="*/ 3197798 h 3202325"/>
              <a:gd name="connsiteX9" fmla="*/ 409924 w 1498674"/>
              <a:gd name="connsiteY9" fmla="*/ 1682421 h 3202325"/>
              <a:gd name="connsiteX10" fmla="*/ 617400 w 1498674"/>
              <a:gd name="connsiteY10" fmla="*/ 966415 h 3202325"/>
              <a:gd name="connsiteX11" fmla="*/ 832000 w 1498674"/>
              <a:gd name="connsiteY11" fmla="*/ 238993 h 3202325"/>
              <a:gd name="connsiteX12" fmla="*/ 995521 w 1498674"/>
              <a:gd name="connsiteY12" fmla="*/ 84270 h 3202325"/>
              <a:gd name="connsiteX13" fmla="*/ 1086023 w 1498674"/>
              <a:gd name="connsiteY13" fmla="*/ 84271 h 3202325"/>
              <a:gd name="connsiteX0" fmla="*/ 1086023 w 1498674"/>
              <a:gd name="connsiteY0" fmla="*/ 65713 h 3183767"/>
              <a:gd name="connsiteX1" fmla="*/ 1414817 w 1498674"/>
              <a:gd name="connsiteY1" fmla="*/ 0 h 3183767"/>
              <a:gd name="connsiteX2" fmla="*/ 1498674 w 1498674"/>
              <a:gd name="connsiteY2" fmla="*/ 281413 h 3183767"/>
              <a:gd name="connsiteX3" fmla="*/ 1086023 w 1498674"/>
              <a:gd name="connsiteY3" fmla="*/ 318528 h 3183767"/>
              <a:gd name="connsiteX4" fmla="*/ 1228073 w 1498674"/>
              <a:gd name="connsiteY4" fmla="*/ 1278485 h 3183767"/>
              <a:gd name="connsiteX5" fmla="*/ 1176524 w 1498674"/>
              <a:gd name="connsiteY5" fmla="*/ 1835418 h 3183767"/>
              <a:gd name="connsiteX6" fmla="*/ 1176524 w 1498674"/>
              <a:gd name="connsiteY6" fmla="*/ 2341048 h 3183767"/>
              <a:gd name="connsiteX7" fmla="*/ 41580 w 1498674"/>
              <a:gd name="connsiteY7" fmla="*/ 3183767 h 3183767"/>
              <a:gd name="connsiteX8" fmla="*/ 0 w 1498674"/>
              <a:gd name="connsiteY8" fmla="*/ 3179240 h 3183767"/>
              <a:gd name="connsiteX9" fmla="*/ 409924 w 1498674"/>
              <a:gd name="connsiteY9" fmla="*/ 1663863 h 3183767"/>
              <a:gd name="connsiteX10" fmla="*/ 617400 w 1498674"/>
              <a:gd name="connsiteY10" fmla="*/ 947857 h 3183767"/>
              <a:gd name="connsiteX11" fmla="*/ 832000 w 1498674"/>
              <a:gd name="connsiteY11" fmla="*/ 220435 h 3183767"/>
              <a:gd name="connsiteX12" fmla="*/ 995521 w 1498674"/>
              <a:gd name="connsiteY12" fmla="*/ 65712 h 3183767"/>
              <a:gd name="connsiteX13" fmla="*/ 1086023 w 1498674"/>
              <a:gd name="connsiteY13" fmla="*/ 65713 h 3183767"/>
              <a:gd name="connsiteX0" fmla="*/ 1086023 w 1472407"/>
              <a:gd name="connsiteY0" fmla="*/ 65713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86023 w 1472407"/>
              <a:gd name="connsiteY13" fmla="*/ 65713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52808 w 1472407"/>
              <a:gd name="connsiteY13" fmla="*/ 40970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995521 w 1472407"/>
              <a:gd name="connsiteY11" fmla="*/ 65712 h 3183767"/>
              <a:gd name="connsiteX12" fmla="*/ 1052808 w 1472407"/>
              <a:gd name="connsiteY12" fmla="*/ 40970 h 3183767"/>
              <a:gd name="connsiteX0" fmla="*/ 1052808 w 1472407"/>
              <a:gd name="connsiteY0" fmla="*/ 40970 h 3179240"/>
              <a:gd name="connsiteX1" fmla="*/ 1414817 w 1472407"/>
              <a:gd name="connsiteY1" fmla="*/ 0 h 3179240"/>
              <a:gd name="connsiteX2" fmla="*/ 1472407 w 1472407"/>
              <a:gd name="connsiteY2" fmla="*/ 285288 h 3179240"/>
              <a:gd name="connsiteX3" fmla="*/ 1086023 w 1472407"/>
              <a:gd name="connsiteY3" fmla="*/ 318528 h 3179240"/>
              <a:gd name="connsiteX4" fmla="*/ 1228073 w 1472407"/>
              <a:gd name="connsiteY4" fmla="*/ 1278485 h 3179240"/>
              <a:gd name="connsiteX5" fmla="*/ 1176524 w 1472407"/>
              <a:gd name="connsiteY5" fmla="*/ 1835418 h 3179240"/>
              <a:gd name="connsiteX6" fmla="*/ 1176524 w 1472407"/>
              <a:gd name="connsiteY6" fmla="*/ 2341048 h 3179240"/>
              <a:gd name="connsiteX7" fmla="*/ 48375 w 1472407"/>
              <a:gd name="connsiteY7" fmla="*/ 3040269 h 3179240"/>
              <a:gd name="connsiteX8" fmla="*/ 0 w 1472407"/>
              <a:gd name="connsiteY8" fmla="*/ 3179240 h 3179240"/>
              <a:gd name="connsiteX9" fmla="*/ 409924 w 1472407"/>
              <a:gd name="connsiteY9" fmla="*/ 1663863 h 3179240"/>
              <a:gd name="connsiteX10" fmla="*/ 617400 w 1472407"/>
              <a:gd name="connsiteY10" fmla="*/ 947857 h 3179240"/>
              <a:gd name="connsiteX11" fmla="*/ 995521 w 1472407"/>
              <a:gd name="connsiteY11" fmla="*/ 65712 h 3179240"/>
              <a:gd name="connsiteX12" fmla="*/ 1052808 w 1472407"/>
              <a:gd name="connsiteY12" fmla="*/ 40970 h 3179240"/>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61549 w 1424032"/>
              <a:gd name="connsiteY8" fmla="*/ 1663863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947146 w 1424032"/>
              <a:gd name="connsiteY9" fmla="*/ 65712 h 3040269"/>
              <a:gd name="connsiteX10" fmla="*/ 1004433 w 1424032"/>
              <a:gd name="connsiteY10"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58665 w 1424032"/>
              <a:gd name="connsiteY3" fmla="*/ 330917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4032" h="3040269">
                <a:moveTo>
                  <a:pt x="1004433" y="40970"/>
                </a:moveTo>
                <a:lnTo>
                  <a:pt x="1366442" y="0"/>
                </a:lnTo>
                <a:lnTo>
                  <a:pt x="1424032" y="285288"/>
                </a:lnTo>
                <a:lnTo>
                  <a:pt x="1058665" y="330917"/>
                </a:lnTo>
                <a:lnTo>
                  <a:pt x="1179698" y="1278485"/>
                </a:lnTo>
                <a:lnTo>
                  <a:pt x="1128149" y="1835418"/>
                </a:lnTo>
                <a:lnTo>
                  <a:pt x="1128149" y="2341048"/>
                </a:lnTo>
                <a:lnTo>
                  <a:pt x="0" y="3040269"/>
                </a:lnTo>
                <a:lnTo>
                  <a:pt x="371704" y="1682581"/>
                </a:lnTo>
                <a:lnTo>
                  <a:pt x="730885" y="623263"/>
                </a:lnTo>
                <a:lnTo>
                  <a:pt x="947146" y="65712"/>
                </a:lnTo>
                <a:lnTo>
                  <a:pt x="1004433" y="40970"/>
                </a:lnTo>
                <a:close/>
              </a:path>
            </a:pathLst>
          </a:custGeom>
          <a:pattFill prst="dkDnDiag">
            <a:fgClr>
              <a:schemeClr val="bg1">
                <a:lumMod val="85000"/>
              </a:schemeClr>
            </a:fgClr>
            <a:bgClr>
              <a:schemeClr val="bg1"/>
            </a:bgClr>
          </a:patt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1" name="正方形/長方形 20"/>
          <p:cNvSpPr/>
          <p:nvPr/>
        </p:nvSpPr>
        <p:spPr>
          <a:xfrm>
            <a:off x="2199258" y="4948499"/>
            <a:ext cx="161011" cy="97465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800" spc="100" dirty="0">
                <a:solidFill>
                  <a:schemeClr val="tx1"/>
                </a:solidFill>
              </a:rPr>
              <a:t>うめきた２期区域</a:t>
            </a:r>
            <a:endParaRPr lang="en-US" altLang="ja-JP" sz="800" spc="100" dirty="0">
              <a:solidFill>
                <a:schemeClr val="tx1"/>
              </a:solidFill>
            </a:endParaRPr>
          </a:p>
        </p:txBody>
      </p:sp>
      <p:sp>
        <p:nvSpPr>
          <p:cNvPr id="23" name="フリーフォーム 22"/>
          <p:cNvSpPr/>
          <p:nvPr/>
        </p:nvSpPr>
        <p:spPr>
          <a:xfrm>
            <a:off x="1714188" y="4187454"/>
            <a:ext cx="676952" cy="2334287"/>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48" h="2873987">
                <a:moveTo>
                  <a:pt x="882686" y="3934"/>
                </a:moveTo>
                <a:lnTo>
                  <a:pt x="908248" y="0"/>
                </a:lnTo>
                <a:lnTo>
                  <a:pt x="533840" y="1013474"/>
                </a:lnTo>
                <a:lnTo>
                  <a:pt x="243135" y="2086441"/>
                </a:lnTo>
                <a:lnTo>
                  <a:pt x="0" y="2873987"/>
                </a:ln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36" name="正方形/長方形 35"/>
          <p:cNvSpPr/>
          <p:nvPr/>
        </p:nvSpPr>
        <p:spPr>
          <a:xfrm rot="19932706">
            <a:off x="2557962" y="5910117"/>
            <a:ext cx="697714" cy="175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ＪＲ大阪駅</a:t>
            </a:r>
          </a:p>
        </p:txBody>
      </p:sp>
      <p:sp>
        <p:nvSpPr>
          <p:cNvPr id="37" name="正方形/長方形 36"/>
          <p:cNvSpPr/>
          <p:nvPr/>
        </p:nvSpPr>
        <p:spPr>
          <a:xfrm rot="20950457">
            <a:off x="3062286" y="5023646"/>
            <a:ext cx="431802" cy="175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阪急</a:t>
            </a:r>
            <a:endParaRPr lang="en-US" altLang="ja-JP" sz="800" dirty="0">
              <a:solidFill>
                <a:schemeClr val="tx1"/>
              </a:solidFill>
            </a:endParaRPr>
          </a:p>
          <a:p>
            <a:pPr algn="ctr"/>
            <a:r>
              <a:rPr lang="ja-JP" altLang="en-US" sz="800" dirty="0">
                <a:solidFill>
                  <a:schemeClr val="tx1"/>
                </a:solidFill>
              </a:rPr>
              <a:t>梅田駅</a:t>
            </a:r>
          </a:p>
        </p:txBody>
      </p:sp>
      <p:sp>
        <p:nvSpPr>
          <p:cNvPr id="42" name="正方形/長方形 41"/>
          <p:cNvSpPr/>
          <p:nvPr/>
        </p:nvSpPr>
        <p:spPr>
          <a:xfrm rot="21091663">
            <a:off x="2505126" y="4629363"/>
            <a:ext cx="159354" cy="9746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1000" b="1" spc="100" dirty="0">
                <a:solidFill>
                  <a:schemeClr val="tx1"/>
                </a:solidFill>
              </a:rPr>
              <a:t>グランフロント大阪</a:t>
            </a:r>
          </a:p>
        </p:txBody>
      </p:sp>
      <p:sp>
        <p:nvSpPr>
          <p:cNvPr id="43" name="正方形/長方形 42"/>
          <p:cNvSpPr/>
          <p:nvPr/>
        </p:nvSpPr>
        <p:spPr>
          <a:xfrm rot="20050350">
            <a:off x="2799225" y="5315208"/>
            <a:ext cx="369235" cy="25429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ヨドバシ</a:t>
            </a:r>
            <a:endParaRPr lang="en-US" altLang="ja-JP" sz="800" dirty="0">
              <a:solidFill>
                <a:schemeClr val="tx1"/>
              </a:solidFill>
            </a:endParaRPr>
          </a:p>
          <a:p>
            <a:pPr algn="ctr">
              <a:lnSpc>
                <a:spcPts val="1000"/>
              </a:lnSpc>
            </a:pPr>
            <a:r>
              <a:rPr lang="ja-JP" altLang="en-US" sz="800" dirty="0">
                <a:solidFill>
                  <a:schemeClr val="tx1"/>
                </a:solidFill>
              </a:rPr>
              <a:t>カメラ</a:t>
            </a:r>
          </a:p>
        </p:txBody>
      </p:sp>
      <p:sp>
        <p:nvSpPr>
          <p:cNvPr id="44" name="正方形/長方形 43"/>
          <p:cNvSpPr/>
          <p:nvPr/>
        </p:nvSpPr>
        <p:spPr>
          <a:xfrm rot="19882514">
            <a:off x="2629079" y="5674816"/>
            <a:ext cx="369235" cy="20846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ルクア</a:t>
            </a:r>
            <a:endParaRPr lang="en-US" altLang="ja-JP" sz="800" dirty="0">
              <a:solidFill>
                <a:schemeClr val="tx1"/>
              </a:solidFill>
            </a:endParaRPr>
          </a:p>
        </p:txBody>
      </p:sp>
      <p:sp>
        <p:nvSpPr>
          <p:cNvPr id="62" name="正方形/長方形 61"/>
          <p:cNvSpPr/>
          <p:nvPr/>
        </p:nvSpPr>
        <p:spPr>
          <a:xfrm rot="17292322">
            <a:off x="1438743" y="5130073"/>
            <a:ext cx="1111230" cy="161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ＪＲ東海道線支線</a:t>
            </a:r>
          </a:p>
        </p:txBody>
      </p:sp>
      <p:sp>
        <p:nvSpPr>
          <p:cNvPr id="59" name="スライド番号プレースホルダ 58"/>
          <p:cNvSpPr>
            <a:spLocks noGrp="1"/>
          </p:cNvSpPr>
          <p:nvPr>
            <p:ph type="sldNum" sz="quarter" idx="12"/>
          </p:nvPr>
        </p:nvSpPr>
        <p:spPr/>
        <p:txBody>
          <a:bodyPr/>
          <a:lstStyle/>
          <a:p>
            <a:fld id="{37EF5067-3AB7-4642-9103-42CBD40CC6D9}" type="slidenum">
              <a:rPr kumimoji="1" lang="ja-JP" altLang="en-US" smtClean="0"/>
              <a:pPr/>
              <a:t>9</a:t>
            </a:fld>
            <a:endParaRPr kumimoji="1" lang="ja-JP" altLang="en-US" dirty="0"/>
          </a:p>
        </p:txBody>
      </p:sp>
      <p:pic>
        <p:nvPicPr>
          <p:cNvPr id="2051" name="Picture 3" descr="BASEMAP130115'_1配置図"/>
          <p:cNvPicPr>
            <a:picLocks noChangeAspect="1" noChangeArrowheads="1"/>
          </p:cNvPicPr>
          <p:nvPr/>
        </p:nvPicPr>
        <p:blipFill>
          <a:blip r:embed="rId4" cstate="email"/>
          <a:srcRect/>
          <a:stretch>
            <a:fillRect/>
          </a:stretch>
        </p:blipFill>
        <p:spPr bwMode="auto">
          <a:xfrm>
            <a:off x="6601617" y="3338920"/>
            <a:ext cx="2116436" cy="2880320"/>
          </a:xfrm>
          <a:prstGeom prst="rect">
            <a:avLst/>
          </a:prstGeom>
          <a:noFill/>
          <a:ln w="9525">
            <a:noFill/>
            <a:miter lim="800000"/>
            <a:headEnd/>
            <a:tailEnd/>
          </a:ln>
        </p:spPr>
      </p:pic>
      <p:sp>
        <p:nvSpPr>
          <p:cNvPr id="28" name="フリーフォーム 27"/>
          <p:cNvSpPr/>
          <p:nvPr/>
        </p:nvSpPr>
        <p:spPr>
          <a:xfrm>
            <a:off x="6671771" y="3338921"/>
            <a:ext cx="923000" cy="2880320"/>
          </a:xfrm>
          <a:custGeom>
            <a:avLst/>
            <a:gdLst>
              <a:gd name="connsiteX0" fmla="*/ 692407 w 692407"/>
              <a:gd name="connsiteY0" fmla="*/ 0 h 2182932"/>
              <a:gd name="connsiteX1" fmla="*/ 322419 w 692407"/>
              <a:gd name="connsiteY1" fmla="*/ 967255 h 2182932"/>
              <a:gd name="connsiteX2" fmla="*/ 42284 w 692407"/>
              <a:gd name="connsiteY2" fmla="*/ 2040222 h 2182932"/>
              <a:gd name="connsiteX3" fmla="*/ 0 w 692407"/>
              <a:gd name="connsiteY3" fmla="*/ 2182932 h 2182932"/>
              <a:gd name="connsiteX0" fmla="*/ 692407 w 717969"/>
              <a:gd name="connsiteY0" fmla="*/ 3934 h 2186866"/>
              <a:gd name="connsiteX1" fmla="*/ 717969 w 717969"/>
              <a:gd name="connsiteY1" fmla="*/ 0 h 2186866"/>
              <a:gd name="connsiteX2" fmla="*/ 322419 w 717969"/>
              <a:gd name="connsiteY2" fmla="*/ 971189 h 2186866"/>
              <a:gd name="connsiteX3" fmla="*/ 42284 w 717969"/>
              <a:gd name="connsiteY3" fmla="*/ 2044156 h 2186866"/>
              <a:gd name="connsiteX4" fmla="*/ 0 w 717969"/>
              <a:gd name="connsiteY4" fmla="*/ 2186866 h 2186866"/>
              <a:gd name="connsiteX0" fmla="*/ 882686 w 908248"/>
              <a:gd name="connsiteY0" fmla="*/ 3934 h 2873987"/>
              <a:gd name="connsiteX1" fmla="*/ 908248 w 908248"/>
              <a:gd name="connsiteY1" fmla="*/ 0 h 2873987"/>
              <a:gd name="connsiteX2" fmla="*/ 512698 w 908248"/>
              <a:gd name="connsiteY2" fmla="*/ 971189 h 2873987"/>
              <a:gd name="connsiteX3" fmla="*/ 232563 w 908248"/>
              <a:gd name="connsiteY3" fmla="*/ 2044156 h 2873987"/>
              <a:gd name="connsiteX4" fmla="*/ 0 w 908248"/>
              <a:gd name="connsiteY4" fmla="*/ 2873987 h 2873987"/>
              <a:gd name="connsiteX0" fmla="*/ 882686 w 908248"/>
              <a:gd name="connsiteY0" fmla="*/ 3934 h 2873987"/>
              <a:gd name="connsiteX1" fmla="*/ 908248 w 908248"/>
              <a:gd name="connsiteY1" fmla="*/ 0 h 2873987"/>
              <a:gd name="connsiteX2" fmla="*/ 512698 w 908248"/>
              <a:gd name="connsiteY2" fmla="*/ 971189 h 2873987"/>
              <a:gd name="connsiteX3" fmla="*/ 243135 w 908248"/>
              <a:gd name="connsiteY3" fmla="*/ 2086441 h 2873987"/>
              <a:gd name="connsiteX4" fmla="*/ 0 w 908248"/>
              <a:gd name="connsiteY4" fmla="*/ 2873987 h 2873987"/>
              <a:gd name="connsiteX0" fmla="*/ 882686 w 908248"/>
              <a:gd name="connsiteY0" fmla="*/ 3934 h 2873987"/>
              <a:gd name="connsiteX1" fmla="*/ 908248 w 908248"/>
              <a:gd name="connsiteY1" fmla="*/ 0 h 2873987"/>
              <a:gd name="connsiteX2" fmla="*/ 533840 w 908248"/>
              <a:gd name="connsiteY2" fmla="*/ 1013474 h 2873987"/>
              <a:gd name="connsiteX3" fmla="*/ 243135 w 908248"/>
              <a:gd name="connsiteY3" fmla="*/ 2086441 h 2873987"/>
              <a:gd name="connsiteX4" fmla="*/ 0 w 908248"/>
              <a:gd name="connsiteY4" fmla="*/ 2873987 h 2873987"/>
              <a:gd name="connsiteX0" fmla="*/ 882686 w 882686"/>
              <a:gd name="connsiteY0" fmla="*/ 3934 h 2873987"/>
              <a:gd name="connsiteX1" fmla="*/ 720080 w 882686"/>
              <a:gd name="connsiteY1" fmla="*/ 0 h 2873987"/>
              <a:gd name="connsiteX2" fmla="*/ 533840 w 882686"/>
              <a:gd name="connsiteY2" fmla="*/ 1013474 h 2873987"/>
              <a:gd name="connsiteX3" fmla="*/ 243135 w 882686"/>
              <a:gd name="connsiteY3" fmla="*/ 2086441 h 2873987"/>
              <a:gd name="connsiteX4" fmla="*/ 0 w 882686"/>
              <a:gd name="connsiteY4" fmla="*/ 2873987 h 2873987"/>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459159 w 1098710"/>
              <a:gd name="connsiteY3" fmla="*/ 208644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749864 w 1098710"/>
              <a:gd name="connsiteY2" fmla="*/ 1013474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936104 w 1098710"/>
              <a:gd name="connsiteY2" fmla="*/ 936103 h 2880320"/>
              <a:gd name="connsiteX3" fmla="*/ 720080 w 1098710"/>
              <a:gd name="connsiteY3" fmla="*/ 2088231 h 2880320"/>
              <a:gd name="connsiteX4" fmla="*/ 0 w 1098710"/>
              <a:gd name="connsiteY4"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36104 w 1098710"/>
              <a:gd name="connsiteY3" fmla="*/ 936103 h 2880320"/>
              <a:gd name="connsiteX4" fmla="*/ 720080 w 1098710"/>
              <a:gd name="connsiteY4" fmla="*/ 2088231 h 2880320"/>
              <a:gd name="connsiteX5" fmla="*/ 0 w 1098710"/>
              <a:gd name="connsiteY5" fmla="*/ 2880320 h 2880320"/>
              <a:gd name="connsiteX0" fmla="*/ 1098710 w 1098710"/>
              <a:gd name="connsiteY0" fmla="*/ 3934 h 2880320"/>
              <a:gd name="connsiteX1" fmla="*/ 936104 w 1098710"/>
              <a:gd name="connsiteY1" fmla="*/ 0 h 2880320"/>
              <a:gd name="connsiteX2" fmla="*/ 864096 w 1098710"/>
              <a:gd name="connsiteY2" fmla="*/ 288031 h 2880320"/>
              <a:gd name="connsiteX3" fmla="*/ 921031 w 1098710"/>
              <a:gd name="connsiteY3" fmla="*/ 693193 h 2880320"/>
              <a:gd name="connsiteX4" fmla="*/ 936104 w 1098710"/>
              <a:gd name="connsiteY4" fmla="*/ 936103 h 2880320"/>
              <a:gd name="connsiteX5" fmla="*/ 720080 w 1098710"/>
              <a:gd name="connsiteY5" fmla="*/ 2088231 h 2880320"/>
              <a:gd name="connsiteX6" fmla="*/ 0 w 1098710"/>
              <a:gd name="connsiteY6" fmla="*/ 2880320 h 2880320"/>
              <a:gd name="connsiteX0" fmla="*/ 936104 w 972336"/>
              <a:gd name="connsiteY0" fmla="*/ 0 h 2880320"/>
              <a:gd name="connsiteX1" fmla="*/ 864096 w 972336"/>
              <a:gd name="connsiteY1" fmla="*/ 288031 h 2880320"/>
              <a:gd name="connsiteX2" fmla="*/ 921031 w 972336"/>
              <a:gd name="connsiteY2" fmla="*/ 693193 h 2880320"/>
              <a:gd name="connsiteX3" fmla="*/ 936104 w 972336"/>
              <a:gd name="connsiteY3" fmla="*/ 936103 h 2880320"/>
              <a:gd name="connsiteX4" fmla="*/ 720080 w 972336"/>
              <a:gd name="connsiteY4" fmla="*/ 2088231 h 2880320"/>
              <a:gd name="connsiteX5" fmla="*/ 0 w 972336"/>
              <a:gd name="connsiteY5" fmla="*/ 2880320 h 2880320"/>
              <a:gd name="connsiteX0" fmla="*/ 936104 w 947402"/>
              <a:gd name="connsiteY0" fmla="*/ 0 h 2880320"/>
              <a:gd name="connsiteX1" fmla="*/ 864096 w 947402"/>
              <a:gd name="connsiteY1" fmla="*/ 288031 h 2880320"/>
              <a:gd name="connsiteX2" fmla="*/ 921031 w 947402"/>
              <a:gd name="connsiteY2" fmla="*/ 693193 h 2880320"/>
              <a:gd name="connsiteX3" fmla="*/ 936104 w 947402"/>
              <a:gd name="connsiteY3" fmla="*/ 936103 h 2880320"/>
              <a:gd name="connsiteX4" fmla="*/ 720080 w 947402"/>
              <a:gd name="connsiteY4" fmla="*/ 2088231 h 2880320"/>
              <a:gd name="connsiteX5" fmla="*/ 0 w 947402"/>
              <a:gd name="connsiteY5" fmla="*/ 2880320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402" h="2880320">
                <a:moveTo>
                  <a:pt x="936104" y="0"/>
                </a:moveTo>
                <a:cubicBezTo>
                  <a:pt x="908242" y="58730"/>
                  <a:pt x="864096" y="132014"/>
                  <a:pt x="864096" y="288031"/>
                </a:cubicBezTo>
                <a:cubicBezTo>
                  <a:pt x="864324" y="408772"/>
                  <a:pt x="909030" y="585181"/>
                  <a:pt x="921031" y="693193"/>
                </a:cubicBezTo>
                <a:lnTo>
                  <a:pt x="936104" y="936103"/>
                </a:lnTo>
                <a:cubicBezTo>
                  <a:pt x="926176" y="1294355"/>
                  <a:pt x="947402" y="1658450"/>
                  <a:pt x="720080" y="2088231"/>
                </a:cubicBezTo>
                <a:cubicBezTo>
                  <a:pt x="567027" y="2352857"/>
                  <a:pt x="293368" y="2713222"/>
                  <a:pt x="0" y="2880320"/>
                </a:cubicBez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p>
        </p:txBody>
      </p:sp>
      <p:sp>
        <p:nvSpPr>
          <p:cNvPr id="35" name="正方形/長方形 34"/>
          <p:cNvSpPr/>
          <p:nvPr/>
        </p:nvSpPr>
        <p:spPr>
          <a:xfrm rot="1503790">
            <a:off x="7373907" y="5041483"/>
            <a:ext cx="102478"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5" name="正方形/長方形 44"/>
          <p:cNvSpPr/>
          <p:nvPr/>
        </p:nvSpPr>
        <p:spPr>
          <a:xfrm rot="19932706">
            <a:off x="7743960" y="5422718"/>
            <a:ext cx="911993"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ＪＲ大阪駅</a:t>
            </a:r>
          </a:p>
        </p:txBody>
      </p:sp>
      <p:sp>
        <p:nvSpPr>
          <p:cNvPr id="46" name="正方形/長方形 45"/>
          <p:cNvSpPr/>
          <p:nvPr/>
        </p:nvSpPr>
        <p:spPr>
          <a:xfrm rot="20950457">
            <a:off x="8522839" y="4290346"/>
            <a:ext cx="56441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阪急</a:t>
            </a:r>
            <a:endParaRPr lang="en-US" altLang="ja-JP" sz="800" dirty="0">
              <a:solidFill>
                <a:schemeClr val="tx1"/>
              </a:solidFill>
            </a:endParaRPr>
          </a:p>
          <a:p>
            <a:pPr algn="ctr"/>
            <a:r>
              <a:rPr lang="ja-JP" altLang="en-US" sz="800" dirty="0">
                <a:solidFill>
                  <a:schemeClr val="tx1"/>
                </a:solidFill>
              </a:rPr>
              <a:t>梅田駅</a:t>
            </a:r>
          </a:p>
        </p:txBody>
      </p:sp>
      <p:sp>
        <p:nvSpPr>
          <p:cNvPr id="48" name="正方形/長方形 47"/>
          <p:cNvSpPr/>
          <p:nvPr/>
        </p:nvSpPr>
        <p:spPr>
          <a:xfrm rot="21091663">
            <a:off x="7690594" y="3906871"/>
            <a:ext cx="208294" cy="12000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p>
            <a:pPr algn="ctr"/>
            <a:r>
              <a:rPr lang="ja-JP" altLang="en-US" sz="800" spc="100" dirty="0">
                <a:solidFill>
                  <a:schemeClr val="tx1"/>
                </a:solidFill>
              </a:rPr>
              <a:t>グランフロント大阪</a:t>
            </a:r>
          </a:p>
        </p:txBody>
      </p:sp>
      <p:sp>
        <p:nvSpPr>
          <p:cNvPr id="49" name="正方形/長方形 48"/>
          <p:cNvSpPr/>
          <p:nvPr/>
        </p:nvSpPr>
        <p:spPr>
          <a:xfrm rot="20050350">
            <a:off x="8059318" y="4690263"/>
            <a:ext cx="482632" cy="3130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ヨドバシ</a:t>
            </a:r>
            <a:endParaRPr lang="en-US" altLang="ja-JP" sz="800" dirty="0">
              <a:solidFill>
                <a:schemeClr val="tx1"/>
              </a:solidFill>
            </a:endParaRPr>
          </a:p>
          <a:p>
            <a:pPr algn="ctr">
              <a:lnSpc>
                <a:spcPts val="1000"/>
              </a:lnSpc>
            </a:pPr>
            <a:r>
              <a:rPr lang="ja-JP" altLang="en-US" sz="800" dirty="0">
                <a:solidFill>
                  <a:schemeClr val="tx1"/>
                </a:solidFill>
              </a:rPr>
              <a:t>カメラ</a:t>
            </a:r>
          </a:p>
        </p:txBody>
      </p:sp>
      <p:sp>
        <p:nvSpPr>
          <p:cNvPr id="50" name="正方形/長方形 49"/>
          <p:cNvSpPr/>
          <p:nvPr/>
        </p:nvSpPr>
        <p:spPr>
          <a:xfrm rot="19882514">
            <a:off x="7824631" y="5098169"/>
            <a:ext cx="482632" cy="2566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ルクア</a:t>
            </a:r>
            <a:endParaRPr lang="en-US" altLang="ja-JP" sz="800" dirty="0">
              <a:solidFill>
                <a:schemeClr val="tx1"/>
              </a:solidFill>
            </a:endParaRPr>
          </a:p>
        </p:txBody>
      </p:sp>
      <p:sp>
        <p:nvSpPr>
          <p:cNvPr id="52" name="正方形/長方形 51"/>
          <p:cNvSpPr/>
          <p:nvPr/>
        </p:nvSpPr>
        <p:spPr>
          <a:xfrm rot="17697643">
            <a:off x="7184266" y="5200545"/>
            <a:ext cx="495392" cy="1950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新駅</a:t>
            </a:r>
            <a:endParaRPr lang="en-US" altLang="ja-JP" sz="800" dirty="0">
              <a:solidFill>
                <a:schemeClr val="tx1"/>
              </a:solidFill>
            </a:endParaRPr>
          </a:p>
        </p:txBody>
      </p:sp>
      <p:sp>
        <p:nvSpPr>
          <p:cNvPr id="58" name="Text Box 4"/>
          <p:cNvSpPr txBox="1">
            <a:spLocks noChangeArrowheads="1"/>
          </p:cNvSpPr>
          <p:nvPr/>
        </p:nvSpPr>
        <p:spPr bwMode="auto">
          <a:xfrm>
            <a:off x="7050895" y="6219327"/>
            <a:ext cx="1304344"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a:solidFill>
                  <a:srgbClr val="000000"/>
                </a:solidFill>
                <a:latin typeface="ＭＳ ゴシック" pitchFamily="49" charset="-128"/>
                <a:ea typeface="ＭＳ ゴシック" pitchFamily="49" charset="-128"/>
                <a:cs typeface="ＭＳ Ｐゴシック" pitchFamily="50" charset="-128"/>
              </a:rPr>
              <a:t>うめきた２期完成時点</a:t>
            </a:r>
          </a:p>
        </p:txBody>
      </p:sp>
      <p:grpSp>
        <p:nvGrpSpPr>
          <p:cNvPr id="2" name="グループ化 58"/>
          <p:cNvGrpSpPr/>
          <p:nvPr/>
        </p:nvGrpSpPr>
        <p:grpSpPr>
          <a:xfrm rot="251696">
            <a:off x="7022536" y="3914984"/>
            <a:ext cx="491073" cy="1872208"/>
            <a:chOff x="6746533" y="2493597"/>
            <a:chExt cx="1617662" cy="3935413"/>
          </a:xfrm>
        </p:grpSpPr>
        <p:sp>
          <p:nvSpPr>
            <p:cNvPr id="2052" name="Oval 4"/>
            <p:cNvSpPr>
              <a:spLocks noChangeAspect="1"/>
            </p:cNvSpPr>
            <p:nvPr/>
          </p:nvSpPr>
          <p:spPr bwMode="auto">
            <a:xfrm rot="1485069">
              <a:off x="6746533" y="4819285"/>
              <a:ext cx="1027112" cy="1609725"/>
            </a:xfrm>
            <a:prstGeom prst="ellipse">
              <a:avLst/>
            </a:prstGeom>
            <a:solidFill>
              <a:srgbClr val="33CC33">
                <a:alpha val="50195"/>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sp>
          <p:nvSpPr>
            <p:cNvPr id="2053" name="Oval 5"/>
            <p:cNvSpPr>
              <a:spLocks noChangeAspect="1"/>
            </p:cNvSpPr>
            <p:nvPr/>
          </p:nvSpPr>
          <p:spPr bwMode="auto">
            <a:xfrm rot="257962">
              <a:off x="7464083" y="2493597"/>
              <a:ext cx="803275" cy="1057275"/>
            </a:xfrm>
            <a:prstGeom prst="ellipse">
              <a:avLst/>
            </a:prstGeom>
            <a:solidFill>
              <a:srgbClr val="33CC33">
                <a:alpha val="50195"/>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sp>
          <p:nvSpPr>
            <p:cNvPr id="2054" name="Oval 6"/>
            <p:cNvSpPr>
              <a:spLocks noChangeAspect="1"/>
            </p:cNvSpPr>
            <p:nvPr/>
          </p:nvSpPr>
          <p:spPr bwMode="auto">
            <a:xfrm rot="455627">
              <a:off x="7024345" y="3220672"/>
              <a:ext cx="1339850" cy="2012950"/>
            </a:xfrm>
            <a:prstGeom prst="ellipse">
              <a:avLst/>
            </a:prstGeom>
            <a:solidFill>
              <a:srgbClr val="00B050">
                <a:alpha val="49803"/>
              </a:srgbClr>
            </a:solidFill>
            <a:ln w="25400">
              <a:noFill/>
              <a:round/>
              <a:headEnd/>
              <a:tailEnd/>
            </a:ln>
          </p:spPr>
          <p:txBody>
            <a:bodyPr vert="horz" wrap="square" lIns="91440" tIns="45720" rIns="91440" bIns="45720" numCol="1" anchor="ctr" anchorCtr="0" compatLnSpc="1">
              <a:prstTxWarp prst="textNoShape">
                <a:avLst/>
              </a:prstTxWarp>
            </a:bodyPr>
            <a:lstStyle/>
            <a:p>
              <a:endParaRPr lang="ja-JP" altLang="en-US" dirty="0"/>
            </a:p>
          </p:txBody>
        </p:sp>
      </p:grpSp>
      <p:sp>
        <p:nvSpPr>
          <p:cNvPr id="60" name="正方形/長方形 59"/>
          <p:cNvSpPr/>
          <p:nvPr/>
        </p:nvSpPr>
        <p:spPr>
          <a:xfrm>
            <a:off x="7092689" y="4635151"/>
            <a:ext cx="482632" cy="2566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1000"/>
              </a:lnSpc>
            </a:pPr>
            <a:r>
              <a:rPr lang="ja-JP" altLang="en-US" sz="800" dirty="0">
                <a:solidFill>
                  <a:schemeClr val="tx1"/>
                </a:solidFill>
              </a:rPr>
              <a:t>「みどり」</a:t>
            </a:r>
            <a:endParaRPr lang="en-US" altLang="ja-JP" sz="800" dirty="0">
              <a:solidFill>
                <a:schemeClr val="tx1"/>
              </a:solidFill>
            </a:endParaRPr>
          </a:p>
        </p:txBody>
      </p:sp>
      <p:sp>
        <p:nvSpPr>
          <p:cNvPr id="63" name="正方形/長方形 62"/>
          <p:cNvSpPr/>
          <p:nvPr/>
        </p:nvSpPr>
        <p:spPr>
          <a:xfrm rot="15971975">
            <a:off x="6835362" y="4069858"/>
            <a:ext cx="1340633" cy="21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rPr>
              <a:t>ＪＲ東海道線支線（地下化）</a:t>
            </a:r>
          </a:p>
        </p:txBody>
      </p:sp>
      <p:sp>
        <p:nvSpPr>
          <p:cNvPr id="65" name="フリーフォーム 64"/>
          <p:cNvSpPr/>
          <p:nvPr/>
        </p:nvSpPr>
        <p:spPr>
          <a:xfrm>
            <a:off x="6743314" y="3448778"/>
            <a:ext cx="1103852" cy="2597831"/>
          </a:xfrm>
          <a:custGeom>
            <a:avLst/>
            <a:gdLst>
              <a:gd name="connsiteX0" fmla="*/ 596900 w 1117600"/>
              <a:gd name="connsiteY0" fmla="*/ 31750 h 2305050"/>
              <a:gd name="connsiteX1" fmla="*/ 1035050 w 1117600"/>
              <a:gd name="connsiteY1" fmla="*/ 0 h 2305050"/>
              <a:gd name="connsiteX2" fmla="*/ 1117600 w 1117600"/>
              <a:gd name="connsiteY2" fmla="*/ 374650 h 2305050"/>
              <a:gd name="connsiteX3" fmla="*/ 628650 w 1117600"/>
              <a:gd name="connsiteY3" fmla="*/ 419100 h 2305050"/>
              <a:gd name="connsiteX4" fmla="*/ 793750 w 1117600"/>
              <a:gd name="connsiteY4" fmla="*/ 1758950 h 2305050"/>
              <a:gd name="connsiteX5" fmla="*/ 768350 w 1117600"/>
              <a:gd name="connsiteY5" fmla="*/ 2184400 h 2305050"/>
              <a:gd name="connsiteX6" fmla="*/ 0 w 1117600"/>
              <a:gd name="connsiteY6" fmla="*/ 2305050 h 2305050"/>
              <a:gd name="connsiteX7" fmla="*/ 95250 w 1117600"/>
              <a:gd name="connsiteY7" fmla="*/ 1295400 h 2305050"/>
              <a:gd name="connsiteX8" fmla="*/ 488950 w 1117600"/>
              <a:gd name="connsiteY8" fmla="*/ 304800 h 2305050"/>
              <a:gd name="connsiteX9" fmla="*/ 520700 w 1117600"/>
              <a:gd name="connsiteY9" fmla="*/ 254000 h 2305050"/>
              <a:gd name="connsiteX10" fmla="*/ 527050 w 1117600"/>
              <a:gd name="connsiteY10" fmla="*/ 234950 h 2305050"/>
              <a:gd name="connsiteX11" fmla="*/ 596900 w 1117600"/>
              <a:gd name="connsiteY11" fmla="*/ 31750 h 2305050"/>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0 w 1892796"/>
              <a:gd name="connsiteY6" fmla="*/ 4249266 h 4249266"/>
              <a:gd name="connsiteX7" fmla="*/ 870446 w 1892796"/>
              <a:gd name="connsiteY7" fmla="*/ 1295400 h 4249266"/>
              <a:gd name="connsiteX8" fmla="*/ 1264146 w 1892796"/>
              <a:gd name="connsiteY8" fmla="*/ 304800 h 4249266"/>
              <a:gd name="connsiteX9" fmla="*/ 1295896 w 1892796"/>
              <a:gd name="connsiteY9" fmla="*/ 254000 h 4249266"/>
              <a:gd name="connsiteX10" fmla="*/ 1302246 w 1892796"/>
              <a:gd name="connsiteY10" fmla="*/ 234950 h 4249266"/>
              <a:gd name="connsiteX11" fmla="*/ 1372096 w 1892796"/>
              <a:gd name="connsiteY11" fmla="*/ 31750 h 4249266"/>
              <a:gd name="connsiteX0" fmla="*/ 1372096 w 1892796"/>
              <a:gd name="connsiteY0" fmla="*/ 31750 h 4249266"/>
              <a:gd name="connsiteX1" fmla="*/ 1810246 w 1892796"/>
              <a:gd name="connsiteY1" fmla="*/ 0 h 4249266"/>
              <a:gd name="connsiteX2" fmla="*/ 1892796 w 1892796"/>
              <a:gd name="connsiteY2" fmla="*/ 374650 h 4249266"/>
              <a:gd name="connsiteX3" fmla="*/ 1403846 w 1892796"/>
              <a:gd name="connsiteY3" fmla="*/ 419100 h 4249266"/>
              <a:gd name="connsiteX4" fmla="*/ 1568946 w 1892796"/>
              <a:gd name="connsiteY4" fmla="*/ 1758950 h 4249266"/>
              <a:gd name="connsiteX5" fmla="*/ 1543546 w 1892796"/>
              <a:gd name="connsiteY5" fmla="*/ 2184400 h 4249266"/>
              <a:gd name="connsiteX6" fmla="*/ 504056 w 1892796"/>
              <a:gd name="connsiteY6" fmla="*/ 3889226 h 4249266"/>
              <a:gd name="connsiteX7" fmla="*/ 0 w 1892796"/>
              <a:gd name="connsiteY7" fmla="*/ 4249266 h 4249266"/>
              <a:gd name="connsiteX8" fmla="*/ 870446 w 1892796"/>
              <a:gd name="connsiteY8" fmla="*/ 1295400 h 4249266"/>
              <a:gd name="connsiteX9" fmla="*/ 1264146 w 1892796"/>
              <a:gd name="connsiteY9" fmla="*/ 304800 h 4249266"/>
              <a:gd name="connsiteX10" fmla="*/ 1295896 w 1892796"/>
              <a:gd name="connsiteY10" fmla="*/ 254000 h 4249266"/>
              <a:gd name="connsiteX11" fmla="*/ 1302246 w 1892796"/>
              <a:gd name="connsiteY11" fmla="*/ 234950 h 4249266"/>
              <a:gd name="connsiteX12" fmla="*/ 1372096 w 1892796"/>
              <a:gd name="connsiteY12" fmla="*/ 31750 h 4249266"/>
              <a:gd name="connsiteX0" fmla="*/ 1228080 w 1748780"/>
              <a:gd name="connsiteY0" fmla="*/ 31750 h 3889226"/>
              <a:gd name="connsiteX1" fmla="*/ 1666230 w 1748780"/>
              <a:gd name="connsiteY1" fmla="*/ 0 h 3889226"/>
              <a:gd name="connsiteX2" fmla="*/ 1748780 w 1748780"/>
              <a:gd name="connsiteY2" fmla="*/ 374650 h 3889226"/>
              <a:gd name="connsiteX3" fmla="*/ 1259830 w 1748780"/>
              <a:gd name="connsiteY3" fmla="*/ 419100 h 3889226"/>
              <a:gd name="connsiteX4" fmla="*/ 1424930 w 1748780"/>
              <a:gd name="connsiteY4" fmla="*/ 1758950 h 3889226"/>
              <a:gd name="connsiteX5" fmla="*/ 1399530 w 1748780"/>
              <a:gd name="connsiteY5" fmla="*/ 2184400 h 3889226"/>
              <a:gd name="connsiteX6" fmla="*/ 360040 w 1748780"/>
              <a:gd name="connsiteY6" fmla="*/ 3889226 h 3889226"/>
              <a:gd name="connsiteX7" fmla="*/ 0 w 1748780"/>
              <a:gd name="connsiteY7" fmla="*/ 3745210 h 3889226"/>
              <a:gd name="connsiteX8" fmla="*/ 726430 w 1748780"/>
              <a:gd name="connsiteY8" fmla="*/ 1295400 h 3889226"/>
              <a:gd name="connsiteX9" fmla="*/ 1120130 w 1748780"/>
              <a:gd name="connsiteY9" fmla="*/ 304800 h 3889226"/>
              <a:gd name="connsiteX10" fmla="*/ 1151880 w 1748780"/>
              <a:gd name="connsiteY10" fmla="*/ 254000 h 3889226"/>
              <a:gd name="connsiteX11" fmla="*/ 1158230 w 1748780"/>
              <a:gd name="connsiteY11" fmla="*/ 234950 h 3889226"/>
              <a:gd name="connsiteX12" fmla="*/ 1228080 w 1748780"/>
              <a:gd name="connsiteY12" fmla="*/ 31750 h 3889226"/>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432048 w 1748780"/>
              <a:gd name="connsiteY6" fmla="*/ 3457178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48780"/>
              <a:gd name="connsiteY0" fmla="*/ 31750 h 3893377"/>
              <a:gd name="connsiteX1" fmla="*/ 1666230 w 1748780"/>
              <a:gd name="connsiteY1" fmla="*/ 0 h 3893377"/>
              <a:gd name="connsiteX2" fmla="*/ 1748780 w 1748780"/>
              <a:gd name="connsiteY2" fmla="*/ 374650 h 3893377"/>
              <a:gd name="connsiteX3" fmla="*/ 1259830 w 1748780"/>
              <a:gd name="connsiteY3" fmla="*/ 419100 h 3893377"/>
              <a:gd name="connsiteX4" fmla="*/ 1424930 w 1748780"/>
              <a:gd name="connsiteY4" fmla="*/ 1758950 h 3893377"/>
              <a:gd name="connsiteX5" fmla="*/ 1399530 w 1748780"/>
              <a:gd name="connsiteY5" fmla="*/ 2184400 h 3893377"/>
              <a:gd name="connsiteX6" fmla="*/ 0 w 1748780"/>
              <a:gd name="connsiteY6" fmla="*/ 3745210 h 3893377"/>
              <a:gd name="connsiteX7" fmla="*/ 726430 w 1748780"/>
              <a:gd name="connsiteY7" fmla="*/ 1295400 h 3893377"/>
              <a:gd name="connsiteX8" fmla="*/ 1120130 w 1748780"/>
              <a:gd name="connsiteY8" fmla="*/ 304800 h 3893377"/>
              <a:gd name="connsiteX9" fmla="*/ 1151880 w 1748780"/>
              <a:gd name="connsiteY9" fmla="*/ 254000 h 3893377"/>
              <a:gd name="connsiteX10" fmla="*/ 1158230 w 1748780"/>
              <a:gd name="connsiteY10" fmla="*/ 234950 h 3893377"/>
              <a:gd name="connsiteX11" fmla="*/ 1228080 w 1748780"/>
              <a:gd name="connsiteY11" fmla="*/ 31750 h 3893377"/>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989685"/>
              <a:gd name="connsiteX1" fmla="*/ 1666230 w 1748780"/>
              <a:gd name="connsiteY1" fmla="*/ 0 h 3989685"/>
              <a:gd name="connsiteX2" fmla="*/ 1748780 w 1748780"/>
              <a:gd name="connsiteY2" fmla="*/ 374650 h 3989685"/>
              <a:gd name="connsiteX3" fmla="*/ 1259830 w 1748780"/>
              <a:gd name="connsiteY3" fmla="*/ 419100 h 3989685"/>
              <a:gd name="connsiteX4" fmla="*/ 1424930 w 1748780"/>
              <a:gd name="connsiteY4" fmla="*/ 1758950 h 3989685"/>
              <a:gd name="connsiteX5" fmla="*/ 1399530 w 1748780"/>
              <a:gd name="connsiteY5" fmla="*/ 2184400 h 3989685"/>
              <a:gd name="connsiteX6" fmla="*/ 1296144 w 1748780"/>
              <a:gd name="connsiteY6" fmla="*/ 2809106 h 3989685"/>
              <a:gd name="connsiteX7" fmla="*/ 0 w 1748780"/>
              <a:gd name="connsiteY7" fmla="*/ 3745210 h 3989685"/>
              <a:gd name="connsiteX8" fmla="*/ 726430 w 1748780"/>
              <a:gd name="connsiteY8" fmla="*/ 1295400 h 3989685"/>
              <a:gd name="connsiteX9" fmla="*/ 1120130 w 1748780"/>
              <a:gd name="connsiteY9" fmla="*/ 304800 h 3989685"/>
              <a:gd name="connsiteX10" fmla="*/ 1151880 w 1748780"/>
              <a:gd name="connsiteY10" fmla="*/ 254000 h 3989685"/>
              <a:gd name="connsiteX11" fmla="*/ 1158230 w 1748780"/>
              <a:gd name="connsiteY11" fmla="*/ 234950 h 3989685"/>
              <a:gd name="connsiteX12" fmla="*/ 1228080 w 1748780"/>
              <a:gd name="connsiteY12" fmla="*/ 31750 h 3989685"/>
              <a:gd name="connsiteX0" fmla="*/ 1228080 w 1748780"/>
              <a:gd name="connsiteY0" fmla="*/ 31750 h 3745210"/>
              <a:gd name="connsiteX1" fmla="*/ 1666230 w 1748780"/>
              <a:gd name="connsiteY1" fmla="*/ 0 h 3745210"/>
              <a:gd name="connsiteX2" fmla="*/ 1748780 w 1748780"/>
              <a:gd name="connsiteY2" fmla="*/ 374650 h 3745210"/>
              <a:gd name="connsiteX3" fmla="*/ 1259830 w 1748780"/>
              <a:gd name="connsiteY3" fmla="*/ 419100 h 3745210"/>
              <a:gd name="connsiteX4" fmla="*/ 1424930 w 1748780"/>
              <a:gd name="connsiteY4" fmla="*/ 1758950 h 3745210"/>
              <a:gd name="connsiteX5" fmla="*/ 1399530 w 1748780"/>
              <a:gd name="connsiteY5" fmla="*/ 2184400 h 3745210"/>
              <a:gd name="connsiteX6" fmla="*/ 1296144 w 1748780"/>
              <a:gd name="connsiteY6" fmla="*/ 2809106 h 3745210"/>
              <a:gd name="connsiteX7" fmla="*/ 0 w 1748780"/>
              <a:gd name="connsiteY7" fmla="*/ 3745210 h 3745210"/>
              <a:gd name="connsiteX8" fmla="*/ 726430 w 1748780"/>
              <a:gd name="connsiteY8" fmla="*/ 1295400 h 3745210"/>
              <a:gd name="connsiteX9" fmla="*/ 1120130 w 1748780"/>
              <a:gd name="connsiteY9" fmla="*/ 304800 h 3745210"/>
              <a:gd name="connsiteX10" fmla="*/ 1151880 w 1748780"/>
              <a:gd name="connsiteY10" fmla="*/ 254000 h 3745210"/>
              <a:gd name="connsiteX11" fmla="*/ 1158230 w 1748780"/>
              <a:gd name="connsiteY11" fmla="*/ 234950 h 3745210"/>
              <a:gd name="connsiteX12" fmla="*/ 1228080 w 1748780"/>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1750 h 3745210"/>
              <a:gd name="connsiteX1" fmla="*/ 1666230 w 1728192"/>
              <a:gd name="connsiteY1" fmla="*/ 0 h 3745210"/>
              <a:gd name="connsiteX2" fmla="*/ 1728192 w 1728192"/>
              <a:gd name="connsiteY2" fmla="*/ 360834 h 3745210"/>
              <a:gd name="connsiteX3" fmla="*/ 1259830 w 1728192"/>
              <a:gd name="connsiteY3" fmla="*/ 419100 h 3745210"/>
              <a:gd name="connsiteX4" fmla="*/ 1424930 w 1728192"/>
              <a:gd name="connsiteY4" fmla="*/ 1758950 h 3745210"/>
              <a:gd name="connsiteX5" fmla="*/ 1399530 w 1728192"/>
              <a:gd name="connsiteY5" fmla="*/ 2184400 h 3745210"/>
              <a:gd name="connsiteX6" fmla="*/ 1296144 w 1728192"/>
              <a:gd name="connsiteY6" fmla="*/ 2809106 h 3745210"/>
              <a:gd name="connsiteX7" fmla="*/ 0 w 1728192"/>
              <a:gd name="connsiteY7" fmla="*/ 3745210 h 3745210"/>
              <a:gd name="connsiteX8" fmla="*/ 726430 w 1728192"/>
              <a:gd name="connsiteY8" fmla="*/ 1295400 h 3745210"/>
              <a:gd name="connsiteX9" fmla="*/ 1120130 w 1728192"/>
              <a:gd name="connsiteY9" fmla="*/ 304800 h 3745210"/>
              <a:gd name="connsiteX10" fmla="*/ 1151880 w 1728192"/>
              <a:gd name="connsiteY10" fmla="*/ 254000 h 3745210"/>
              <a:gd name="connsiteX11" fmla="*/ 1158230 w 1728192"/>
              <a:gd name="connsiteY11" fmla="*/ 234950 h 3745210"/>
              <a:gd name="connsiteX12" fmla="*/ 1228080 w 1728192"/>
              <a:gd name="connsiteY12" fmla="*/ 31750 h 3745210"/>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8230 w 1728192"/>
              <a:gd name="connsiteY11" fmla="*/ 234156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1120130 w 1728192"/>
              <a:gd name="connsiteY9" fmla="*/ 304006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15188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52128 w 1728192"/>
              <a:gd name="connsiteY11" fmla="*/ 216024 h 3744416"/>
              <a:gd name="connsiteX12" fmla="*/ 1228080 w 1728192"/>
              <a:gd name="connsiteY12"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228080 w 1728192"/>
              <a:gd name="connsiteY0" fmla="*/ 309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228080 w 1728192"/>
              <a:gd name="connsiteY11" fmla="*/ 30956 h 3744416"/>
              <a:gd name="connsiteX0" fmla="*/ 1139180 w 1728192"/>
              <a:gd name="connsiteY0" fmla="*/ 43656 h 3744416"/>
              <a:gd name="connsiteX1" fmla="*/ 1656184 w 1728192"/>
              <a:gd name="connsiteY1" fmla="*/ 0 h 3744416"/>
              <a:gd name="connsiteX2" fmla="*/ 1728192 w 1728192"/>
              <a:gd name="connsiteY2" fmla="*/ 360040 h 3744416"/>
              <a:gd name="connsiteX3" fmla="*/ 1259830 w 1728192"/>
              <a:gd name="connsiteY3" fmla="*/ 418306 h 3744416"/>
              <a:gd name="connsiteX4" fmla="*/ 1424930 w 1728192"/>
              <a:gd name="connsiteY4" fmla="*/ 1758156 h 3744416"/>
              <a:gd name="connsiteX5" fmla="*/ 1399530 w 1728192"/>
              <a:gd name="connsiteY5" fmla="*/ 2183606 h 3744416"/>
              <a:gd name="connsiteX6" fmla="*/ 1296144 w 1728192"/>
              <a:gd name="connsiteY6" fmla="*/ 2808312 h 3744416"/>
              <a:gd name="connsiteX7" fmla="*/ 0 w 1728192"/>
              <a:gd name="connsiteY7" fmla="*/ 3744416 h 3744416"/>
              <a:gd name="connsiteX8" fmla="*/ 726430 w 1728192"/>
              <a:gd name="connsiteY8" fmla="*/ 1294606 h 3744416"/>
              <a:gd name="connsiteX9" fmla="*/ 936104 w 1728192"/>
              <a:gd name="connsiteY9" fmla="*/ 576064 h 3744416"/>
              <a:gd name="connsiteX10" fmla="*/ 1069330 w 1728192"/>
              <a:gd name="connsiteY10" fmla="*/ 253206 h 3744416"/>
              <a:gd name="connsiteX11" fmla="*/ 1139180 w 1728192"/>
              <a:gd name="connsiteY11" fmla="*/ 43656 h 37444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069330 w 1728192"/>
              <a:gd name="connsiteY10" fmla="*/ 265906 h 3757116"/>
              <a:gd name="connsiteX11" fmla="*/ 1139180 w 1728192"/>
              <a:gd name="connsiteY11"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936104 w 1728192"/>
              <a:gd name="connsiteY9" fmla="*/ 588764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726430 w 1728192"/>
              <a:gd name="connsiteY8" fmla="*/ 1307306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1139180 w 1728192"/>
              <a:gd name="connsiteY0" fmla="*/ 56356 h 3757116"/>
              <a:gd name="connsiteX1" fmla="*/ 1649834 w 1728192"/>
              <a:gd name="connsiteY1" fmla="*/ 0 h 3757116"/>
              <a:gd name="connsiteX2" fmla="*/ 1728192 w 1728192"/>
              <a:gd name="connsiteY2" fmla="*/ 372740 h 3757116"/>
              <a:gd name="connsiteX3" fmla="*/ 1259830 w 1728192"/>
              <a:gd name="connsiteY3" fmla="*/ 431006 h 3757116"/>
              <a:gd name="connsiteX4" fmla="*/ 1424930 w 1728192"/>
              <a:gd name="connsiteY4" fmla="*/ 1770856 h 3757116"/>
              <a:gd name="connsiteX5" fmla="*/ 1399530 w 1728192"/>
              <a:gd name="connsiteY5" fmla="*/ 2196306 h 3757116"/>
              <a:gd name="connsiteX6" fmla="*/ 1296144 w 1728192"/>
              <a:gd name="connsiteY6" fmla="*/ 2821012 h 3757116"/>
              <a:gd name="connsiteX7" fmla="*/ 0 w 1728192"/>
              <a:gd name="connsiteY7" fmla="*/ 3757116 h 3757116"/>
              <a:gd name="connsiteX8" fmla="*/ 669280 w 1728192"/>
              <a:gd name="connsiteY8" fmla="*/ 1432768 h 3757116"/>
              <a:gd name="connsiteX9" fmla="*/ 828030 w 1728192"/>
              <a:gd name="connsiteY9" fmla="*/ 786606 h 3757116"/>
              <a:gd name="connsiteX10" fmla="*/ 1139180 w 1728192"/>
              <a:gd name="connsiteY10" fmla="*/ 56356 h 3757116"/>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152128 w 1584176"/>
              <a:gd name="connsiteY6" fmla="*/ 2821012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84014 w 1584176"/>
              <a:gd name="connsiteY9" fmla="*/ 786606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995164 w 1584176"/>
              <a:gd name="connsiteY9"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5264 w 1584176"/>
              <a:gd name="connsiteY8" fmla="*/ 143276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02022 w 1584176"/>
              <a:gd name="connsiteY8" fmla="*/ 1465014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23230 w 1584176"/>
              <a:gd name="connsiteY8" fmla="*/ 1484560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696590 w 1584176"/>
              <a:gd name="connsiteY9" fmla="*/ 73464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720080 w 1584176"/>
              <a:gd name="connsiteY9" fmla="*/ 732780 h 3613100"/>
              <a:gd name="connsiteX10" fmla="*/ 995164 w 1584176"/>
              <a:gd name="connsiteY10" fmla="*/ 56356 h 3613100"/>
              <a:gd name="connsiteX0" fmla="*/ 995164 w 1584176"/>
              <a:gd name="connsiteY0" fmla="*/ 56356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995164 w 1584176"/>
              <a:gd name="connsiteY10" fmla="*/ 56356 h 3613100"/>
              <a:gd name="connsiteX0" fmla="*/ 1080120 w 1584176"/>
              <a:gd name="connsiteY0" fmla="*/ 84708 h 3613100"/>
              <a:gd name="connsiteX1" fmla="*/ 1505818 w 1584176"/>
              <a:gd name="connsiteY1" fmla="*/ 0 h 3613100"/>
              <a:gd name="connsiteX2" fmla="*/ 1584176 w 1584176"/>
              <a:gd name="connsiteY2" fmla="*/ 372740 h 3613100"/>
              <a:gd name="connsiteX3" fmla="*/ 1115814 w 1584176"/>
              <a:gd name="connsiteY3" fmla="*/ 431006 h 3613100"/>
              <a:gd name="connsiteX4" fmla="*/ 1280914 w 1584176"/>
              <a:gd name="connsiteY4" fmla="*/ 1770856 h 3613100"/>
              <a:gd name="connsiteX5" fmla="*/ 1255514 w 1584176"/>
              <a:gd name="connsiteY5" fmla="*/ 2196306 h 3613100"/>
              <a:gd name="connsiteX6" fmla="*/ 1224136 w 1584176"/>
              <a:gd name="connsiteY6" fmla="*/ 2749004 h 3613100"/>
              <a:gd name="connsiteX7" fmla="*/ 0 w 1584176"/>
              <a:gd name="connsiteY7" fmla="*/ 3613100 h 3613100"/>
              <a:gd name="connsiteX8" fmla="*/ 563488 w 1584176"/>
              <a:gd name="connsiteY8" fmla="*/ 1451148 h 3613100"/>
              <a:gd name="connsiteX9" fmla="*/ 864096 w 1584176"/>
              <a:gd name="connsiteY9" fmla="*/ 732780 h 3613100"/>
              <a:gd name="connsiteX10" fmla="*/ 1080120 w 1584176"/>
              <a:gd name="connsiteY10" fmla="*/ 84708 h 3613100"/>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0 w 1624502"/>
              <a:gd name="connsiteY7" fmla="*/ 3631972 h 3631972"/>
              <a:gd name="connsiteX8" fmla="*/ 603814 w 1624502"/>
              <a:gd name="connsiteY8" fmla="*/ 1451148 h 3631972"/>
              <a:gd name="connsiteX9" fmla="*/ 904422 w 1624502"/>
              <a:gd name="connsiteY9" fmla="*/ 732780 h 3631972"/>
              <a:gd name="connsiteX10" fmla="*/ 1120446 w 1624502"/>
              <a:gd name="connsiteY10" fmla="*/ 84708 h 3631972"/>
              <a:gd name="connsiteX0" fmla="*/ 1120446 w 1624502"/>
              <a:gd name="connsiteY0" fmla="*/ 84708 h 3631972"/>
              <a:gd name="connsiteX1" fmla="*/ 1546144 w 1624502"/>
              <a:gd name="connsiteY1" fmla="*/ 0 h 3631972"/>
              <a:gd name="connsiteX2" fmla="*/ 1624502 w 1624502"/>
              <a:gd name="connsiteY2" fmla="*/ 372740 h 3631972"/>
              <a:gd name="connsiteX3" fmla="*/ 1156140 w 1624502"/>
              <a:gd name="connsiteY3" fmla="*/ 431006 h 3631972"/>
              <a:gd name="connsiteX4" fmla="*/ 1321240 w 1624502"/>
              <a:gd name="connsiteY4" fmla="*/ 1770856 h 3631972"/>
              <a:gd name="connsiteX5" fmla="*/ 1295840 w 1624502"/>
              <a:gd name="connsiteY5" fmla="*/ 2196306 h 3631972"/>
              <a:gd name="connsiteX6" fmla="*/ 1264462 w 1624502"/>
              <a:gd name="connsiteY6" fmla="*/ 2749004 h 3631972"/>
              <a:gd name="connsiteX7" fmla="*/ 37048 w 1624502"/>
              <a:gd name="connsiteY7" fmla="*/ 3623684 h 3631972"/>
              <a:gd name="connsiteX8" fmla="*/ 0 w 1624502"/>
              <a:gd name="connsiteY8" fmla="*/ 3631972 h 3631972"/>
              <a:gd name="connsiteX9" fmla="*/ 603814 w 1624502"/>
              <a:gd name="connsiteY9" fmla="*/ 1451148 h 3631972"/>
              <a:gd name="connsiteX10" fmla="*/ 904422 w 1624502"/>
              <a:gd name="connsiteY10" fmla="*/ 732780 h 3631972"/>
              <a:gd name="connsiteX11" fmla="*/ 1120446 w 1624502"/>
              <a:gd name="connsiteY11" fmla="*/ 84708 h 3631972"/>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608346 w 1629034"/>
              <a:gd name="connsiteY9" fmla="*/ 1451148 h 3623684"/>
              <a:gd name="connsiteX10" fmla="*/ 908954 w 1629034"/>
              <a:gd name="connsiteY10" fmla="*/ 732780 h 3623684"/>
              <a:gd name="connsiteX11" fmla="*/ 1124978 w 1629034"/>
              <a:gd name="connsiteY11"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08346 w 1629034"/>
              <a:gd name="connsiteY10" fmla="*/ 1451148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908954 w 1629034"/>
              <a:gd name="connsiteY11" fmla="*/ 732780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124978 w 1629034"/>
              <a:gd name="connsiteY12" fmla="*/ 84708 h 3623684"/>
              <a:gd name="connsiteX0" fmla="*/ 1124978 w 1629034"/>
              <a:gd name="connsiteY0" fmla="*/ 84708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24978 w 1629034"/>
              <a:gd name="connsiteY13" fmla="*/ 84708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672 w 1629034"/>
              <a:gd name="connsiteY3" fmla="*/ 431006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35695 w 1629034"/>
              <a:gd name="connsiteY3" fmla="*/ 422357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629034"/>
              <a:gd name="connsiteY0" fmla="*/ 51326 h 3623684"/>
              <a:gd name="connsiteX1" fmla="*/ 1550676 w 1629034"/>
              <a:gd name="connsiteY1" fmla="*/ 0 h 3623684"/>
              <a:gd name="connsiteX2" fmla="*/ 1629034 w 1629034"/>
              <a:gd name="connsiteY2" fmla="*/ 372740 h 3623684"/>
              <a:gd name="connsiteX3" fmla="*/ 1160512 w 1629034"/>
              <a:gd name="connsiteY3" fmla="*/ 413708 h 3623684"/>
              <a:gd name="connsiteX4" fmla="*/ 1325772 w 1629034"/>
              <a:gd name="connsiteY4" fmla="*/ 1770856 h 3623684"/>
              <a:gd name="connsiteX5" fmla="*/ 1300372 w 1629034"/>
              <a:gd name="connsiteY5" fmla="*/ 2196306 h 3623684"/>
              <a:gd name="connsiteX6" fmla="*/ 1268994 w 1629034"/>
              <a:gd name="connsiteY6" fmla="*/ 2749004 h 3623684"/>
              <a:gd name="connsiteX7" fmla="*/ 41580 w 1629034"/>
              <a:gd name="connsiteY7" fmla="*/ 3623684 h 3623684"/>
              <a:gd name="connsiteX8" fmla="*/ 0 w 1629034"/>
              <a:gd name="connsiteY8" fmla="*/ 3619157 h 3623684"/>
              <a:gd name="connsiteX9" fmla="*/ 409924 w 1629034"/>
              <a:gd name="connsiteY9" fmla="*/ 2103780 h 3623684"/>
              <a:gd name="connsiteX10" fmla="*/ 617400 w 1629034"/>
              <a:gd name="connsiteY10" fmla="*/ 1387774 h 3623684"/>
              <a:gd name="connsiteX11" fmla="*/ 832000 w 1629034"/>
              <a:gd name="connsiteY11" fmla="*/ 660352 h 3623684"/>
              <a:gd name="connsiteX12" fmla="*/ 1011231 w 1629034"/>
              <a:gd name="connsiteY12" fmla="*/ 268174 h 3623684"/>
              <a:gd name="connsiteX13" fmla="*/ 1131688 w 1629034"/>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160512 w 1550676"/>
              <a:gd name="connsiteY3" fmla="*/ 413708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50676"/>
              <a:gd name="connsiteY0" fmla="*/ 51326 h 3623684"/>
              <a:gd name="connsiteX1" fmla="*/ 1550676 w 1550676"/>
              <a:gd name="connsiteY1" fmla="*/ 0 h 3623684"/>
              <a:gd name="connsiteX2" fmla="*/ 1538532 w 1550676"/>
              <a:gd name="connsiteY2" fmla="*/ 758445 h 3623684"/>
              <a:gd name="connsiteX3" fmla="*/ 1086023 w 1550676"/>
              <a:gd name="connsiteY3" fmla="*/ 758445 h 3623684"/>
              <a:gd name="connsiteX4" fmla="*/ 1325772 w 1550676"/>
              <a:gd name="connsiteY4" fmla="*/ 1770856 h 3623684"/>
              <a:gd name="connsiteX5" fmla="*/ 1300372 w 1550676"/>
              <a:gd name="connsiteY5" fmla="*/ 2196306 h 3623684"/>
              <a:gd name="connsiteX6" fmla="*/ 1268994 w 1550676"/>
              <a:gd name="connsiteY6" fmla="*/ 2749004 h 3623684"/>
              <a:gd name="connsiteX7" fmla="*/ 41580 w 1550676"/>
              <a:gd name="connsiteY7" fmla="*/ 3623684 h 3623684"/>
              <a:gd name="connsiteX8" fmla="*/ 0 w 1550676"/>
              <a:gd name="connsiteY8" fmla="*/ 3619157 h 3623684"/>
              <a:gd name="connsiteX9" fmla="*/ 409924 w 1550676"/>
              <a:gd name="connsiteY9" fmla="*/ 2103780 h 3623684"/>
              <a:gd name="connsiteX10" fmla="*/ 617400 w 1550676"/>
              <a:gd name="connsiteY10" fmla="*/ 1387774 h 3623684"/>
              <a:gd name="connsiteX11" fmla="*/ 832000 w 1550676"/>
              <a:gd name="connsiteY11" fmla="*/ 660352 h 3623684"/>
              <a:gd name="connsiteX12" fmla="*/ 1011231 w 1550676"/>
              <a:gd name="connsiteY12" fmla="*/ 268174 h 3623684"/>
              <a:gd name="connsiteX13" fmla="*/ 1131688 w 1550676"/>
              <a:gd name="connsiteY13" fmla="*/ 51326 h 3623684"/>
              <a:gd name="connsiteX0" fmla="*/ 1131688 w 1538532"/>
              <a:gd name="connsiteY0" fmla="*/ 0 h 3572358"/>
              <a:gd name="connsiteX1" fmla="*/ 1448031 w 1538532"/>
              <a:gd name="connsiteY1" fmla="*/ 370033 h 3572358"/>
              <a:gd name="connsiteX2" fmla="*/ 1538532 w 1538532"/>
              <a:gd name="connsiteY2" fmla="*/ 707119 h 3572358"/>
              <a:gd name="connsiteX3" fmla="*/ 1086023 w 1538532"/>
              <a:gd name="connsiteY3" fmla="*/ 707119 h 3572358"/>
              <a:gd name="connsiteX4" fmla="*/ 1325772 w 1538532"/>
              <a:gd name="connsiteY4" fmla="*/ 1719530 h 3572358"/>
              <a:gd name="connsiteX5" fmla="*/ 1300372 w 1538532"/>
              <a:gd name="connsiteY5" fmla="*/ 2144980 h 3572358"/>
              <a:gd name="connsiteX6" fmla="*/ 1268994 w 1538532"/>
              <a:gd name="connsiteY6" fmla="*/ 2697678 h 3572358"/>
              <a:gd name="connsiteX7" fmla="*/ 41580 w 1538532"/>
              <a:gd name="connsiteY7" fmla="*/ 3572358 h 3572358"/>
              <a:gd name="connsiteX8" fmla="*/ 0 w 1538532"/>
              <a:gd name="connsiteY8" fmla="*/ 3567831 h 3572358"/>
              <a:gd name="connsiteX9" fmla="*/ 409924 w 1538532"/>
              <a:gd name="connsiteY9" fmla="*/ 2052454 h 3572358"/>
              <a:gd name="connsiteX10" fmla="*/ 617400 w 1538532"/>
              <a:gd name="connsiteY10" fmla="*/ 1336448 h 3572358"/>
              <a:gd name="connsiteX11" fmla="*/ 832000 w 1538532"/>
              <a:gd name="connsiteY11" fmla="*/ 609026 h 3572358"/>
              <a:gd name="connsiteX12" fmla="*/ 1011231 w 1538532"/>
              <a:gd name="connsiteY12" fmla="*/ 216848 h 3572358"/>
              <a:gd name="connsiteX13" fmla="*/ 1131688 w 1538532"/>
              <a:gd name="connsiteY13" fmla="*/ 0 h 3572358"/>
              <a:gd name="connsiteX0" fmla="*/ 1086023 w 1538532"/>
              <a:gd name="connsiteY0" fmla="*/ 237456 h 3355510"/>
              <a:gd name="connsiteX1" fmla="*/ 1448031 w 1538532"/>
              <a:gd name="connsiteY1" fmla="*/ 153185 h 3355510"/>
              <a:gd name="connsiteX2" fmla="*/ 1538532 w 1538532"/>
              <a:gd name="connsiteY2" fmla="*/ 490271 h 3355510"/>
              <a:gd name="connsiteX3" fmla="*/ 1086023 w 1538532"/>
              <a:gd name="connsiteY3" fmla="*/ 490271 h 3355510"/>
              <a:gd name="connsiteX4" fmla="*/ 1325772 w 1538532"/>
              <a:gd name="connsiteY4" fmla="*/ 1502682 h 3355510"/>
              <a:gd name="connsiteX5" fmla="*/ 1300372 w 1538532"/>
              <a:gd name="connsiteY5" fmla="*/ 1928132 h 3355510"/>
              <a:gd name="connsiteX6" fmla="*/ 1268994 w 1538532"/>
              <a:gd name="connsiteY6" fmla="*/ 2480830 h 3355510"/>
              <a:gd name="connsiteX7" fmla="*/ 41580 w 1538532"/>
              <a:gd name="connsiteY7" fmla="*/ 3355510 h 3355510"/>
              <a:gd name="connsiteX8" fmla="*/ 0 w 1538532"/>
              <a:gd name="connsiteY8" fmla="*/ 3350983 h 3355510"/>
              <a:gd name="connsiteX9" fmla="*/ 409924 w 1538532"/>
              <a:gd name="connsiteY9" fmla="*/ 1835606 h 3355510"/>
              <a:gd name="connsiteX10" fmla="*/ 617400 w 1538532"/>
              <a:gd name="connsiteY10" fmla="*/ 1119600 h 3355510"/>
              <a:gd name="connsiteX11" fmla="*/ 832000 w 1538532"/>
              <a:gd name="connsiteY11" fmla="*/ 392178 h 3355510"/>
              <a:gd name="connsiteX12" fmla="*/ 1011231 w 1538532"/>
              <a:gd name="connsiteY12" fmla="*/ 0 h 3355510"/>
              <a:gd name="connsiteX13" fmla="*/ 1086023 w 1538532"/>
              <a:gd name="connsiteY13" fmla="*/ 237456 h 3355510"/>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268994 w 1538532"/>
              <a:gd name="connsiteY6" fmla="*/ 2327645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300372 w 1538532"/>
              <a:gd name="connsiteY5" fmla="*/ 1774947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325772 w 1538532"/>
              <a:gd name="connsiteY4" fmla="*/ 1349497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538532"/>
              <a:gd name="connsiteY0" fmla="*/ 84271 h 3202325"/>
              <a:gd name="connsiteX1" fmla="*/ 1448031 w 1538532"/>
              <a:gd name="connsiteY1" fmla="*/ 0 h 3202325"/>
              <a:gd name="connsiteX2" fmla="*/ 1538532 w 1538532"/>
              <a:gd name="connsiteY2" fmla="*/ 337086 h 3202325"/>
              <a:gd name="connsiteX3" fmla="*/ 1086023 w 1538532"/>
              <a:gd name="connsiteY3" fmla="*/ 337086 h 3202325"/>
              <a:gd name="connsiteX4" fmla="*/ 1228073 w 1538532"/>
              <a:gd name="connsiteY4" fmla="*/ 1297043 h 3202325"/>
              <a:gd name="connsiteX5" fmla="*/ 1176524 w 1538532"/>
              <a:gd name="connsiteY5" fmla="*/ 1853976 h 3202325"/>
              <a:gd name="connsiteX6" fmla="*/ 1176524 w 1538532"/>
              <a:gd name="connsiteY6" fmla="*/ 2359606 h 3202325"/>
              <a:gd name="connsiteX7" fmla="*/ 41580 w 1538532"/>
              <a:gd name="connsiteY7" fmla="*/ 3202325 h 3202325"/>
              <a:gd name="connsiteX8" fmla="*/ 0 w 1538532"/>
              <a:gd name="connsiteY8" fmla="*/ 3197798 h 3202325"/>
              <a:gd name="connsiteX9" fmla="*/ 409924 w 1538532"/>
              <a:gd name="connsiteY9" fmla="*/ 1682421 h 3202325"/>
              <a:gd name="connsiteX10" fmla="*/ 617400 w 1538532"/>
              <a:gd name="connsiteY10" fmla="*/ 966415 h 3202325"/>
              <a:gd name="connsiteX11" fmla="*/ 832000 w 1538532"/>
              <a:gd name="connsiteY11" fmla="*/ 238993 h 3202325"/>
              <a:gd name="connsiteX12" fmla="*/ 995521 w 1538532"/>
              <a:gd name="connsiteY12" fmla="*/ 84270 h 3202325"/>
              <a:gd name="connsiteX13" fmla="*/ 1086023 w 1538532"/>
              <a:gd name="connsiteY13" fmla="*/ 84271 h 3202325"/>
              <a:gd name="connsiteX0" fmla="*/ 1086023 w 1498674"/>
              <a:gd name="connsiteY0" fmla="*/ 84271 h 3202325"/>
              <a:gd name="connsiteX1" fmla="*/ 1448031 w 1498674"/>
              <a:gd name="connsiteY1" fmla="*/ 0 h 3202325"/>
              <a:gd name="connsiteX2" fmla="*/ 1498674 w 1498674"/>
              <a:gd name="connsiteY2" fmla="*/ 299971 h 3202325"/>
              <a:gd name="connsiteX3" fmla="*/ 1086023 w 1498674"/>
              <a:gd name="connsiteY3" fmla="*/ 337086 h 3202325"/>
              <a:gd name="connsiteX4" fmla="*/ 1228073 w 1498674"/>
              <a:gd name="connsiteY4" fmla="*/ 1297043 h 3202325"/>
              <a:gd name="connsiteX5" fmla="*/ 1176524 w 1498674"/>
              <a:gd name="connsiteY5" fmla="*/ 1853976 h 3202325"/>
              <a:gd name="connsiteX6" fmla="*/ 1176524 w 1498674"/>
              <a:gd name="connsiteY6" fmla="*/ 2359606 h 3202325"/>
              <a:gd name="connsiteX7" fmla="*/ 41580 w 1498674"/>
              <a:gd name="connsiteY7" fmla="*/ 3202325 h 3202325"/>
              <a:gd name="connsiteX8" fmla="*/ 0 w 1498674"/>
              <a:gd name="connsiteY8" fmla="*/ 3197798 h 3202325"/>
              <a:gd name="connsiteX9" fmla="*/ 409924 w 1498674"/>
              <a:gd name="connsiteY9" fmla="*/ 1682421 h 3202325"/>
              <a:gd name="connsiteX10" fmla="*/ 617400 w 1498674"/>
              <a:gd name="connsiteY10" fmla="*/ 966415 h 3202325"/>
              <a:gd name="connsiteX11" fmla="*/ 832000 w 1498674"/>
              <a:gd name="connsiteY11" fmla="*/ 238993 h 3202325"/>
              <a:gd name="connsiteX12" fmla="*/ 995521 w 1498674"/>
              <a:gd name="connsiteY12" fmla="*/ 84270 h 3202325"/>
              <a:gd name="connsiteX13" fmla="*/ 1086023 w 1498674"/>
              <a:gd name="connsiteY13" fmla="*/ 84271 h 3202325"/>
              <a:gd name="connsiteX0" fmla="*/ 1086023 w 1498674"/>
              <a:gd name="connsiteY0" fmla="*/ 65713 h 3183767"/>
              <a:gd name="connsiteX1" fmla="*/ 1414817 w 1498674"/>
              <a:gd name="connsiteY1" fmla="*/ 0 h 3183767"/>
              <a:gd name="connsiteX2" fmla="*/ 1498674 w 1498674"/>
              <a:gd name="connsiteY2" fmla="*/ 281413 h 3183767"/>
              <a:gd name="connsiteX3" fmla="*/ 1086023 w 1498674"/>
              <a:gd name="connsiteY3" fmla="*/ 318528 h 3183767"/>
              <a:gd name="connsiteX4" fmla="*/ 1228073 w 1498674"/>
              <a:gd name="connsiteY4" fmla="*/ 1278485 h 3183767"/>
              <a:gd name="connsiteX5" fmla="*/ 1176524 w 1498674"/>
              <a:gd name="connsiteY5" fmla="*/ 1835418 h 3183767"/>
              <a:gd name="connsiteX6" fmla="*/ 1176524 w 1498674"/>
              <a:gd name="connsiteY6" fmla="*/ 2341048 h 3183767"/>
              <a:gd name="connsiteX7" fmla="*/ 41580 w 1498674"/>
              <a:gd name="connsiteY7" fmla="*/ 3183767 h 3183767"/>
              <a:gd name="connsiteX8" fmla="*/ 0 w 1498674"/>
              <a:gd name="connsiteY8" fmla="*/ 3179240 h 3183767"/>
              <a:gd name="connsiteX9" fmla="*/ 409924 w 1498674"/>
              <a:gd name="connsiteY9" fmla="*/ 1663863 h 3183767"/>
              <a:gd name="connsiteX10" fmla="*/ 617400 w 1498674"/>
              <a:gd name="connsiteY10" fmla="*/ 947857 h 3183767"/>
              <a:gd name="connsiteX11" fmla="*/ 832000 w 1498674"/>
              <a:gd name="connsiteY11" fmla="*/ 220435 h 3183767"/>
              <a:gd name="connsiteX12" fmla="*/ 995521 w 1498674"/>
              <a:gd name="connsiteY12" fmla="*/ 65712 h 3183767"/>
              <a:gd name="connsiteX13" fmla="*/ 1086023 w 1498674"/>
              <a:gd name="connsiteY13" fmla="*/ 65713 h 3183767"/>
              <a:gd name="connsiteX0" fmla="*/ 1086023 w 1472407"/>
              <a:gd name="connsiteY0" fmla="*/ 65713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86023 w 1472407"/>
              <a:gd name="connsiteY13" fmla="*/ 65713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832000 w 1472407"/>
              <a:gd name="connsiteY11" fmla="*/ 220435 h 3183767"/>
              <a:gd name="connsiteX12" fmla="*/ 995521 w 1472407"/>
              <a:gd name="connsiteY12" fmla="*/ 65712 h 3183767"/>
              <a:gd name="connsiteX13" fmla="*/ 1052808 w 1472407"/>
              <a:gd name="connsiteY13" fmla="*/ 40970 h 3183767"/>
              <a:gd name="connsiteX0" fmla="*/ 1052808 w 1472407"/>
              <a:gd name="connsiteY0" fmla="*/ 40970 h 3183767"/>
              <a:gd name="connsiteX1" fmla="*/ 1414817 w 1472407"/>
              <a:gd name="connsiteY1" fmla="*/ 0 h 3183767"/>
              <a:gd name="connsiteX2" fmla="*/ 1472407 w 1472407"/>
              <a:gd name="connsiteY2" fmla="*/ 285288 h 3183767"/>
              <a:gd name="connsiteX3" fmla="*/ 1086023 w 1472407"/>
              <a:gd name="connsiteY3" fmla="*/ 318528 h 3183767"/>
              <a:gd name="connsiteX4" fmla="*/ 1228073 w 1472407"/>
              <a:gd name="connsiteY4" fmla="*/ 1278485 h 3183767"/>
              <a:gd name="connsiteX5" fmla="*/ 1176524 w 1472407"/>
              <a:gd name="connsiteY5" fmla="*/ 1835418 h 3183767"/>
              <a:gd name="connsiteX6" fmla="*/ 1176524 w 1472407"/>
              <a:gd name="connsiteY6" fmla="*/ 2341048 h 3183767"/>
              <a:gd name="connsiteX7" fmla="*/ 41580 w 1472407"/>
              <a:gd name="connsiteY7" fmla="*/ 3183767 h 3183767"/>
              <a:gd name="connsiteX8" fmla="*/ 0 w 1472407"/>
              <a:gd name="connsiteY8" fmla="*/ 3179240 h 3183767"/>
              <a:gd name="connsiteX9" fmla="*/ 409924 w 1472407"/>
              <a:gd name="connsiteY9" fmla="*/ 1663863 h 3183767"/>
              <a:gd name="connsiteX10" fmla="*/ 617400 w 1472407"/>
              <a:gd name="connsiteY10" fmla="*/ 947857 h 3183767"/>
              <a:gd name="connsiteX11" fmla="*/ 995521 w 1472407"/>
              <a:gd name="connsiteY11" fmla="*/ 65712 h 3183767"/>
              <a:gd name="connsiteX12" fmla="*/ 1052808 w 1472407"/>
              <a:gd name="connsiteY12" fmla="*/ 40970 h 3183767"/>
              <a:gd name="connsiteX0" fmla="*/ 1052808 w 1472407"/>
              <a:gd name="connsiteY0" fmla="*/ 40970 h 3179240"/>
              <a:gd name="connsiteX1" fmla="*/ 1414817 w 1472407"/>
              <a:gd name="connsiteY1" fmla="*/ 0 h 3179240"/>
              <a:gd name="connsiteX2" fmla="*/ 1472407 w 1472407"/>
              <a:gd name="connsiteY2" fmla="*/ 285288 h 3179240"/>
              <a:gd name="connsiteX3" fmla="*/ 1086023 w 1472407"/>
              <a:gd name="connsiteY3" fmla="*/ 318528 h 3179240"/>
              <a:gd name="connsiteX4" fmla="*/ 1228073 w 1472407"/>
              <a:gd name="connsiteY4" fmla="*/ 1278485 h 3179240"/>
              <a:gd name="connsiteX5" fmla="*/ 1176524 w 1472407"/>
              <a:gd name="connsiteY5" fmla="*/ 1835418 h 3179240"/>
              <a:gd name="connsiteX6" fmla="*/ 1176524 w 1472407"/>
              <a:gd name="connsiteY6" fmla="*/ 2341048 h 3179240"/>
              <a:gd name="connsiteX7" fmla="*/ 48375 w 1472407"/>
              <a:gd name="connsiteY7" fmla="*/ 3040269 h 3179240"/>
              <a:gd name="connsiteX8" fmla="*/ 0 w 1472407"/>
              <a:gd name="connsiteY8" fmla="*/ 3179240 h 3179240"/>
              <a:gd name="connsiteX9" fmla="*/ 409924 w 1472407"/>
              <a:gd name="connsiteY9" fmla="*/ 1663863 h 3179240"/>
              <a:gd name="connsiteX10" fmla="*/ 617400 w 1472407"/>
              <a:gd name="connsiteY10" fmla="*/ 947857 h 3179240"/>
              <a:gd name="connsiteX11" fmla="*/ 995521 w 1472407"/>
              <a:gd name="connsiteY11" fmla="*/ 65712 h 3179240"/>
              <a:gd name="connsiteX12" fmla="*/ 1052808 w 1472407"/>
              <a:gd name="connsiteY12" fmla="*/ 40970 h 3179240"/>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61549 w 1424032"/>
              <a:gd name="connsiteY8" fmla="*/ 1663863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569025 w 1424032"/>
              <a:gd name="connsiteY9" fmla="*/ 947857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947146 w 1424032"/>
              <a:gd name="connsiteY9" fmla="*/ 65712 h 3040269"/>
              <a:gd name="connsiteX10" fmla="*/ 1004433 w 1424032"/>
              <a:gd name="connsiteY10"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37648 w 1424032"/>
              <a:gd name="connsiteY3" fmla="*/ 318528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 name="connsiteX0" fmla="*/ 1004433 w 1424032"/>
              <a:gd name="connsiteY0" fmla="*/ 40970 h 3040269"/>
              <a:gd name="connsiteX1" fmla="*/ 1366442 w 1424032"/>
              <a:gd name="connsiteY1" fmla="*/ 0 h 3040269"/>
              <a:gd name="connsiteX2" fmla="*/ 1424032 w 1424032"/>
              <a:gd name="connsiteY2" fmla="*/ 285288 h 3040269"/>
              <a:gd name="connsiteX3" fmla="*/ 1058665 w 1424032"/>
              <a:gd name="connsiteY3" fmla="*/ 330917 h 3040269"/>
              <a:gd name="connsiteX4" fmla="*/ 1179698 w 1424032"/>
              <a:gd name="connsiteY4" fmla="*/ 1278485 h 3040269"/>
              <a:gd name="connsiteX5" fmla="*/ 1128149 w 1424032"/>
              <a:gd name="connsiteY5" fmla="*/ 1835418 h 3040269"/>
              <a:gd name="connsiteX6" fmla="*/ 1128149 w 1424032"/>
              <a:gd name="connsiteY6" fmla="*/ 2341048 h 3040269"/>
              <a:gd name="connsiteX7" fmla="*/ 0 w 1424032"/>
              <a:gd name="connsiteY7" fmla="*/ 3040269 h 3040269"/>
              <a:gd name="connsiteX8" fmla="*/ 371704 w 1424032"/>
              <a:gd name="connsiteY8" fmla="*/ 1682581 h 3040269"/>
              <a:gd name="connsiteX9" fmla="*/ 730885 w 1424032"/>
              <a:gd name="connsiteY9" fmla="*/ 623263 h 3040269"/>
              <a:gd name="connsiteX10" fmla="*/ 947146 w 1424032"/>
              <a:gd name="connsiteY10" fmla="*/ 65712 h 3040269"/>
              <a:gd name="connsiteX11" fmla="*/ 1004433 w 1424032"/>
              <a:gd name="connsiteY11" fmla="*/ 40970 h 30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4032" h="3040269">
                <a:moveTo>
                  <a:pt x="1004433" y="40970"/>
                </a:moveTo>
                <a:lnTo>
                  <a:pt x="1366442" y="0"/>
                </a:lnTo>
                <a:lnTo>
                  <a:pt x="1424032" y="285288"/>
                </a:lnTo>
                <a:lnTo>
                  <a:pt x="1058665" y="330917"/>
                </a:lnTo>
                <a:lnTo>
                  <a:pt x="1179698" y="1278485"/>
                </a:lnTo>
                <a:lnTo>
                  <a:pt x="1128149" y="1835418"/>
                </a:lnTo>
                <a:lnTo>
                  <a:pt x="1128149" y="2341048"/>
                </a:lnTo>
                <a:lnTo>
                  <a:pt x="0" y="3040269"/>
                </a:lnTo>
                <a:lnTo>
                  <a:pt x="371704" y="1682581"/>
                </a:lnTo>
                <a:lnTo>
                  <a:pt x="730885" y="623263"/>
                </a:lnTo>
                <a:lnTo>
                  <a:pt x="947146" y="65712"/>
                </a:lnTo>
                <a:lnTo>
                  <a:pt x="1004433" y="40970"/>
                </a:ln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3" name="図 2"/>
          <p:cNvPicPr>
            <a:picLocks noChangeAspect="1"/>
          </p:cNvPicPr>
          <p:nvPr/>
        </p:nvPicPr>
        <p:blipFill>
          <a:blip r:embed="rId5"/>
          <a:stretch>
            <a:fillRect/>
          </a:stretch>
        </p:blipFill>
        <p:spPr>
          <a:xfrm>
            <a:off x="6548050" y="2807349"/>
            <a:ext cx="2473803" cy="3554886"/>
          </a:xfrm>
          <a:prstGeom prst="rect">
            <a:avLst/>
          </a:prstGeom>
          <a:ln>
            <a:noFill/>
          </a:ln>
        </p:spPr>
      </p:pic>
      <p:sp>
        <p:nvSpPr>
          <p:cNvPr id="64" name="右矢印 63"/>
          <p:cNvSpPr/>
          <p:nvPr/>
        </p:nvSpPr>
        <p:spPr>
          <a:xfrm>
            <a:off x="5986544" y="3477786"/>
            <a:ext cx="403525" cy="92412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027" name="Picture 3" descr="D:\tanakajunya\Desktop\うめき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5044" y="2817837"/>
            <a:ext cx="1933781" cy="136961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tanakajunya\Desktop\うめきた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4571" y="4508448"/>
            <a:ext cx="1894254" cy="1334313"/>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4"/>
          <p:cNvSpPr txBox="1">
            <a:spLocks noChangeArrowheads="1"/>
          </p:cNvSpPr>
          <p:nvPr/>
        </p:nvSpPr>
        <p:spPr bwMode="auto">
          <a:xfrm>
            <a:off x="9407740" y="4201163"/>
            <a:ext cx="1050288"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うめきた</a:t>
            </a:r>
            <a:r>
              <a:rPr lang="en-US" altLang="ja-JP" sz="900" b="1" dirty="0" smtClean="0">
                <a:solidFill>
                  <a:srgbClr val="000000"/>
                </a:solidFill>
                <a:latin typeface="ＭＳ ゴシック" pitchFamily="49" charset="-128"/>
                <a:ea typeface="ＭＳ ゴシック" pitchFamily="49" charset="-128"/>
                <a:cs typeface="ＭＳ Ｐゴシック" pitchFamily="50" charset="-128"/>
              </a:rPr>
              <a:t>2</a:t>
            </a: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期全景</a:t>
            </a:r>
            <a:endParaRPr lang="ja-JP" altLang="en-US" sz="900" b="1" dirty="0">
              <a:solidFill>
                <a:srgbClr val="000000"/>
              </a:solidFill>
              <a:latin typeface="ＭＳ ゴシック" pitchFamily="49" charset="-128"/>
              <a:ea typeface="ＭＳ ゴシック" pitchFamily="49" charset="-128"/>
              <a:cs typeface="ＭＳ Ｐゴシック" pitchFamily="50" charset="-128"/>
            </a:endParaRPr>
          </a:p>
        </p:txBody>
      </p:sp>
      <p:sp>
        <p:nvSpPr>
          <p:cNvPr id="68" name="Text Box 4"/>
          <p:cNvSpPr txBox="1">
            <a:spLocks noChangeArrowheads="1"/>
          </p:cNvSpPr>
          <p:nvPr/>
        </p:nvSpPr>
        <p:spPr bwMode="auto">
          <a:xfrm>
            <a:off x="9512485" y="5844844"/>
            <a:ext cx="877164"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都市公園全景</a:t>
            </a:r>
            <a:endParaRPr lang="ja-JP" altLang="en-US" sz="900" b="1" dirty="0">
              <a:solidFill>
                <a:srgbClr val="000000"/>
              </a:solidFill>
              <a:latin typeface="ＭＳ ゴシック" pitchFamily="49" charset="-128"/>
              <a:ea typeface="ＭＳ ゴシック" pitchFamily="49" charset="-128"/>
              <a:cs typeface="ＭＳ Ｐゴシック" pitchFamily="50" charset="-128"/>
            </a:endParaRPr>
          </a:p>
        </p:txBody>
      </p:sp>
      <p:sp>
        <p:nvSpPr>
          <p:cNvPr id="69" name="Text Box 4"/>
          <p:cNvSpPr txBox="1">
            <a:spLocks noChangeArrowheads="1"/>
          </p:cNvSpPr>
          <p:nvPr/>
        </p:nvSpPr>
        <p:spPr bwMode="auto">
          <a:xfrm>
            <a:off x="9032811" y="6046228"/>
            <a:ext cx="1969861" cy="3508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lnSpc>
                <a:spcPct val="80000"/>
              </a:lnSpc>
              <a:spcBef>
                <a:spcPct val="0"/>
              </a:spcBef>
              <a:spcAft>
                <a:spcPct val="0"/>
              </a:spcAft>
            </a:pPr>
            <a:r>
              <a:rPr lang="ja-JP" altLang="en-US" sz="700" dirty="0" smtClean="0">
                <a:solidFill>
                  <a:srgbClr val="000000"/>
                </a:solidFill>
                <a:latin typeface="ＭＳ ゴシック" pitchFamily="49" charset="-128"/>
                <a:ea typeface="ＭＳ ゴシック" pitchFamily="49" charset="-128"/>
                <a:cs typeface="ＭＳ Ｐゴシック" pitchFamily="50" charset="-128"/>
              </a:rPr>
              <a:t>出典：</a:t>
            </a:r>
            <a:r>
              <a:rPr lang="en-US" altLang="ja-JP" sz="700" dirty="0" smtClean="0">
                <a:solidFill>
                  <a:srgbClr val="000000"/>
                </a:solidFill>
                <a:latin typeface="ＭＳ ゴシック" pitchFamily="49" charset="-128"/>
                <a:ea typeface="ＭＳ ゴシック" pitchFamily="49" charset="-128"/>
                <a:cs typeface="ＭＳ Ｐゴシック" pitchFamily="50" charset="-128"/>
              </a:rPr>
              <a:t>UR</a:t>
            </a:r>
            <a:r>
              <a:rPr lang="ja-JP" altLang="en-US" sz="700" dirty="0" smtClean="0">
                <a:solidFill>
                  <a:srgbClr val="000000"/>
                </a:solidFill>
                <a:latin typeface="ＭＳ ゴシック" pitchFamily="49" charset="-128"/>
                <a:ea typeface="ＭＳ ゴシック" pitchFamily="49" charset="-128"/>
                <a:cs typeface="ＭＳ Ｐゴシック" pitchFamily="50" charset="-128"/>
              </a:rPr>
              <a:t>都市機構「うめきた</a:t>
            </a:r>
            <a:r>
              <a:rPr lang="en-US" altLang="ja-JP" sz="700" dirty="0" smtClean="0">
                <a:solidFill>
                  <a:srgbClr val="000000"/>
                </a:solidFill>
                <a:latin typeface="ＭＳ ゴシック" pitchFamily="49" charset="-128"/>
                <a:ea typeface="ＭＳ ゴシック" pitchFamily="49" charset="-128"/>
                <a:cs typeface="ＭＳ Ｐゴシック" pitchFamily="50" charset="-128"/>
              </a:rPr>
              <a:t>2</a:t>
            </a:r>
            <a:r>
              <a:rPr lang="ja-JP" altLang="en-US" sz="700" dirty="0" smtClean="0">
                <a:solidFill>
                  <a:srgbClr val="000000"/>
                </a:solidFill>
                <a:latin typeface="ＭＳ ゴシック" pitchFamily="49" charset="-128"/>
                <a:ea typeface="ＭＳ ゴシック" pitchFamily="49" charset="-128"/>
                <a:cs typeface="ＭＳ Ｐゴシック" pitchFamily="50" charset="-128"/>
              </a:rPr>
              <a:t>期地区開発事業者募集における開発事業者の決定について」</a:t>
            </a:r>
            <a:r>
              <a:rPr lang="en-US" altLang="ja-JP" sz="700" dirty="0" smtClean="0">
                <a:solidFill>
                  <a:srgbClr val="000000"/>
                </a:solidFill>
                <a:latin typeface="ＭＳ ゴシック" pitchFamily="49" charset="-128"/>
                <a:ea typeface="ＭＳ ゴシック" pitchFamily="49" charset="-128"/>
                <a:cs typeface="ＭＳ Ｐゴシック" pitchFamily="50" charset="-128"/>
              </a:rPr>
              <a:t>(2018.7)</a:t>
            </a:r>
            <a:endParaRPr lang="ja-JP" altLang="en-US" sz="700" dirty="0">
              <a:solidFill>
                <a:srgbClr val="000000"/>
              </a:solidFill>
              <a:latin typeface="ＭＳ ゴシック" pitchFamily="49" charset="-128"/>
              <a:ea typeface="ＭＳ ゴシック" pitchFamily="49" charset="-128"/>
              <a:cs typeface="ＭＳ Ｐゴシック" pitchFamily="50" charset="-128"/>
            </a:endParaRPr>
          </a:p>
        </p:txBody>
      </p:sp>
      <p:pic>
        <p:nvPicPr>
          <p:cNvPr id="6" name="図 5"/>
          <p:cNvPicPr>
            <a:picLocks noChangeAspect="1"/>
          </p:cNvPicPr>
          <p:nvPr/>
        </p:nvPicPr>
        <p:blipFill>
          <a:blip r:embed="rId8"/>
          <a:stretch>
            <a:fillRect/>
          </a:stretch>
        </p:blipFill>
        <p:spPr>
          <a:xfrm>
            <a:off x="3611385" y="3089208"/>
            <a:ext cx="2016000" cy="1341180"/>
          </a:xfrm>
          <a:prstGeom prst="rect">
            <a:avLst/>
          </a:prstGeom>
        </p:spPr>
      </p:pic>
      <p:pic>
        <p:nvPicPr>
          <p:cNvPr id="8" name="図 7"/>
          <p:cNvPicPr>
            <a:picLocks noChangeAspect="1"/>
          </p:cNvPicPr>
          <p:nvPr/>
        </p:nvPicPr>
        <p:blipFill rotWithShape="1">
          <a:blip r:embed="rId9"/>
          <a:srcRect l="1543" t="5503" r="1474" b="3757"/>
          <a:stretch/>
        </p:blipFill>
        <p:spPr>
          <a:xfrm>
            <a:off x="1546448" y="3031614"/>
            <a:ext cx="1872000" cy="942055"/>
          </a:xfrm>
          <a:prstGeom prst="rect">
            <a:avLst/>
          </a:prstGeom>
        </p:spPr>
      </p:pic>
      <p:sp>
        <p:nvSpPr>
          <p:cNvPr id="51" name="Text Box 4"/>
          <p:cNvSpPr txBox="1">
            <a:spLocks noChangeArrowheads="1"/>
          </p:cNvSpPr>
          <p:nvPr/>
        </p:nvSpPr>
        <p:spPr bwMode="auto">
          <a:xfrm>
            <a:off x="1804457" y="3955988"/>
            <a:ext cx="1223412"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グランフロント大阪</a:t>
            </a:r>
            <a:endParaRPr lang="ja-JP" altLang="en-US" sz="900" b="1" dirty="0">
              <a:solidFill>
                <a:srgbClr val="000000"/>
              </a:solidFill>
              <a:latin typeface="ＭＳ ゴシック" pitchFamily="49" charset="-128"/>
              <a:ea typeface="ＭＳ ゴシック" pitchFamily="49" charset="-128"/>
              <a:cs typeface="ＭＳ Ｐゴシック" pitchFamily="50" charset="-128"/>
            </a:endParaRPr>
          </a:p>
        </p:txBody>
      </p:sp>
      <p:sp>
        <p:nvSpPr>
          <p:cNvPr id="53" name="Text Box 4"/>
          <p:cNvSpPr txBox="1">
            <a:spLocks noChangeArrowheads="1"/>
          </p:cNvSpPr>
          <p:nvPr/>
        </p:nvSpPr>
        <p:spPr bwMode="auto">
          <a:xfrm>
            <a:off x="4078653" y="4419809"/>
            <a:ext cx="992579" cy="2031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lgn="ctr" fontAlgn="base">
              <a:lnSpc>
                <a:spcPct val="80000"/>
              </a:lnSpc>
              <a:spcBef>
                <a:spcPct val="0"/>
              </a:spcBef>
              <a:spcAft>
                <a:spcPct val="0"/>
              </a:spcAft>
            </a:pPr>
            <a:r>
              <a:rPr lang="ja-JP" altLang="en-US" sz="900" b="1" dirty="0" smtClean="0">
                <a:solidFill>
                  <a:srgbClr val="000000"/>
                </a:solidFill>
                <a:latin typeface="ＭＳ ゴシック" pitchFamily="49" charset="-128"/>
                <a:ea typeface="ＭＳ ゴシック" pitchFamily="49" charset="-128"/>
                <a:cs typeface="ＭＳ Ｐゴシック" pitchFamily="50" charset="-128"/>
              </a:rPr>
              <a:t>ナレッジプラザ</a:t>
            </a:r>
            <a:endParaRPr lang="ja-JP" altLang="en-US" sz="900" b="1" dirty="0">
              <a:solidFill>
                <a:srgbClr val="000000"/>
              </a:solidFill>
              <a:latin typeface="ＭＳ ゴシック" pitchFamily="49" charset="-128"/>
              <a:ea typeface="ＭＳ ゴシック" pitchFamily="49" charset="-128"/>
              <a:cs typeface="ＭＳ Ｐゴシック" pitchFamily="50" charset="-128"/>
            </a:endParaRPr>
          </a:p>
        </p:txBody>
      </p:sp>
      <p:pic>
        <p:nvPicPr>
          <p:cNvPr id="54" name="図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2861" y="4797740"/>
            <a:ext cx="2052000" cy="1149120"/>
          </a:xfrm>
          <a:prstGeom prst="rect">
            <a:avLst/>
          </a:prstGeom>
        </p:spPr>
      </p:pic>
      <p:sp>
        <p:nvSpPr>
          <p:cNvPr id="55" name="正方形/長方形 54"/>
          <p:cNvSpPr/>
          <p:nvPr/>
        </p:nvSpPr>
        <p:spPr>
          <a:xfrm>
            <a:off x="3461403" y="5984180"/>
            <a:ext cx="2468420" cy="507831"/>
          </a:xfrm>
          <a:prstGeom prst="rect">
            <a:avLst/>
          </a:prstGeom>
        </p:spPr>
        <p:txBody>
          <a:bodyPr wrap="square">
            <a:spAutoFit/>
          </a:bodyPr>
          <a:lstStyle/>
          <a:p>
            <a:r>
              <a:rPr lang="ja-JP" altLang="en-US" sz="900" b="1" dirty="0" smtClean="0"/>
              <a:t>ナレッジキャピタル参画企業や研究機関とのコラボレーション実施、グランフロント内に移転拡大したウェアラブルコンピュータ開発企業</a:t>
            </a:r>
            <a:endParaRPr lang="ja-JP" altLang="en-US" sz="900" b="1" dirty="0"/>
          </a:p>
        </p:txBody>
      </p:sp>
    </p:spTree>
    <p:extLst>
      <p:ext uri="{BB962C8B-B14F-4D97-AF65-F5344CB8AC3E}">
        <p14:creationId xmlns:p14="http://schemas.microsoft.com/office/powerpoint/2010/main" val="7978038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44600" y="469899"/>
            <a:ext cx="9804400" cy="6332398"/>
          </a:xfrm>
          <a:prstGeom prst="roundRect">
            <a:avLst>
              <a:gd name="adj" fmla="val 3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lvl="0">
              <a:defRPr/>
            </a:pPr>
            <a:r>
              <a:rPr kumimoji="1" lang="ja-JP" altLang="en-US" sz="20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rPr>
              <a:t>（国土軸を支える新たな産業・物流拠点の形成）</a:t>
            </a:r>
            <a:r>
              <a:rPr lang="en-US" altLang="ja-JP" sz="1400" b="1" dirty="0">
                <a:solidFill>
                  <a:prstClr val="white"/>
                </a:solidFill>
                <a:latin typeface="ＭＳ ゴシック" pitchFamily="49" charset="-128"/>
                <a:ea typeface="ＭＳ ゴシック" pitchFamily="49" charset="-128"/>
              </a:rPr>
              <a:t> </a:t>
            </a:r>
            <a:r>
              <a:rPr lang="en-US" altLang="ja-JP" sz="1600" b="1" dirty="0">
                <a:solidFill>
                  <a:prstClr val="white"/>
                </a:solidFill>
                <a:latin typeface="ＭＳ ゴシック" pitchFamily="49" charset="-128"/>
                <a:ea typeface="ＭＳ ゴシック" pitchFamily="49" charset="-128"/>
              </a:rPr>
              <a:t>【</a:t>
            </a:r>
            <a:r>
              <a:rPr lang="ja-JP" altLang="en-US" sz="1600" b="1" dirty="0">
                <a:solidFill>
                  <a:prstClr val="white"/>
                </a:solidFill>
                <a:latin typeface="ＭＳ ゴシック" pitchFamily="49" charset="-128"/>
                <a:ea typeface="ＭＳ ゴシック" pitchFamily="49" charset="-128"/>
              </a:rPr>
              <a:t>総論</a:t>
            </a:r>
            <a:r>
              <a:rPr lang="en-US" altLang="ja-JP" sz="1600" b="1" dirty="0">
                <a:solidFill>
                  <a:prstClr val="white"/>
                </a:solidFill>
                <a:latin typeface="ＭＳ ゴシック" pitchFamily="49" charset="-128"/>
                <a:ea typeface="ＭＳ ゴシック" pitchFamily="49" charset="-128"/>
              </a:rPr>
              <a:t>】</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endParaRPr>
          </a:p>
        </p:txBody>
      </p:sp>
      <p:sp>
        <p:nvSpPr>
          <p:cNvPr id="2050" name="Rectangle 2"/>
          <p:cNvSpPr>
            <a:spLocks noChangeArrowheads="1"/>
          </p:cNvSpPr>
          <p:nvPr/>
        </p:nvSpPr>
        <p:spPr bwMode="auto">
          <a:xfrm>
            <a:off x="1244600" y="414010"/>
            <a:ext cx="9804400" cy="6685214"/>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１．エリア</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の状況</a:t>
            </a:r>
            <a:endParaRPr kumimoji="1" lang="en-US" altLang="ja-JP"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①箕面森町</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北大阪北摂山系に属する箕面北部丘陵に位置し</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豊かな自然</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を享受</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できる居住機能や本地区にふさわしい</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施設機能</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を配置し</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健康</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で快適な</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都市環境</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形成</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②彩都</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大阪都心部から２０</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km</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圏内の茨木市北部から箕面市東部にかけての緑に恵まれた丘陵地に</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位置して</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おり</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、ライフサイエンス分野の研究開発拠点、</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国際的な学術研究・文化交流及び産業拠点の形成を図るとともに、都市環境・住環境の整備を進めている。</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２</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．エリアの</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itchFamily="18" charset="0"/>
              </a:rPr>
              <a:t>課題</a:t>
            </a: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・主要プロジェクト</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箕面森町</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彩都</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について、「今日的な政策的意義」「関係者間での適切な責任分担」「需要と採算性確保の見極め」という視点で、</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261938" marR="0" lvl="0" indent="-261938" algn="l" defTabSz="914400" rtl="0" eaLnBrk="1" fontAlgn="base" latinLnBrk="0" hangingPunct="1">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点検が十分になされていなかった。➡</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2008</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年、主要プロジェクトの点検を実施し、今後の方向を確認。</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３</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．近年の</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動向</a:t>
            </a: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361950" marR="0" lvl="0" indent="-361950" algn="l" defTabSz="914400" rtl="0" eaLnBrk="0" fontAlgn="base" latinLnBrk="0" hangingPunct="0">
              <a:lnSpc>
                <a:spcPts val="22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・箕面森町では第１・２・３区域が順調に売却が進み、彩都ライフサイエンスパークでは全区域立地決定。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新名神</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高速道路（神戸～高槻）が</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年に開通し、新しいインターチェンジ直近の利便性を活かし、大阪の都心部と京都・兵庫を直線でつなぐ新しい産業・物流</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拠点</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が</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稼働。</a:t>
            </a:r>
            <a:endPar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４</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．将来像</a:t>
            </a: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明朝" pitchFamily="18" charset="-128"/>
                <a:ea typeface="ＭＳ Ｐ明朝" pitchFamily="18" charset="-128"/>
                <a:cs typeface="メイリオ"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①箕面森町</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「多世代共生」、「環境共生」、「地域</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共生</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」をまちづくりのテーマとした、世代を超えて誰もがいきいきと暮らせる</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ニュータウン</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の</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実現。</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a:p>
            <a:pPr marL="627063" marR="0" lvl="0" indent="-627063" algn="l" defTabSz="914400" rtl="0" eaLnBrk="0" fontAlgn="base" latinLnBrk="0" hangingPunct="0">
              <a:lnSpc>
                <a:spcPct val="15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②</a:t>
            </a: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彩都</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自然と都市が調和するアメニティの高い住環境を創造するとともに、</a:t>
            </a:r>
            <a:r>
              <a:rPr kumimoji="1" lang="ja-JP" altLang="en-US" sz="1100" b="0" i="0" u="none" strike="noStrike" kern="1200" cap="none" spc="0" normalizeH="0" baseline="0" noProof="0" dirty="0" smtClean="0">
                <a:ln>
                  <a:noFill/>
                </a:ln>
                <a:effectLst/>
                <a:uLnTx/>
                <a:uFillTx/>
                <a:latin typeface="ＭＳ Ｐゴシック" panose="020B0600070205080204" pitchFamily="50" charset="-128"/>
                <a:ea typeface="ＭＳ Ｐゴシック" panose="020B0600070205080204" pitchFamily="50" charset="-128"/>
                <a:cs typeface="メイリオ" pitchFamily="50" charset="-128"/>
              </a:rPr>
              <a:t>「国際交流」「学術文化」「研究開発」「産業</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rPr>
              <a:t>集積」という特色のある都市の未来機能を組み込んだ複合機能都市の形成。</a:t>
            </a:r>
            <a:endParaRPr kumimoji="1" lang="en-US" altLang="ja-JP" sz="14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メイリオ" pitchFamily="50" charset="-128"/>
            </a:endParaRPr>
          </a:p>
        </p:txBody>
      </p:sp>
      <p:sp>
        <p:nvSpPr>
          <p:cNvPr id="10" name="テキスト ボックス 9"/>
          <p:cNvSpPr txBox="1"/>
          <p:nvPr/>
        </p:nvSpPr>
        <p:spPr>
          <a:xfrm>
            <a:off x="1244600" y="2582087"/>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＜経緯＞</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11" name="表 10"/>
          <p:cNvGraphicFramePr>
            <a:graphicFrameLocks noGrp="1"/>
          </p:cNvGraphicFramePr>
          <p:nvPr>
            <p:extLst/>
          </p:nvPr>
        </p:nvGraphicFramePr>
        <p:xfrm>
          <a:off x="2147411" y="2845484"/>
          <a:ext cx="3693831" cy="1290744"/>
        </p:xfrm>
        <a:graphic>
          <a:graphicData uri="http://schemas.openxmlformats.org/drawingml/2006/table">
            <a:tbl>
              <a:tblPr firstRow="1" firstCol="1" bandRow="1">
                <a:tableStyleId>{2D5ABB26-0587-4C30-8999-92F81FD0307C}</a:tableStyleId>
              </a:tblPr>
              <a:tblGrid>
                <a:gridCol w="1258951">
                  <a:extLst>
                    <a:ext uri="{9D8B030D-6E8A-4147-A177-3AD203B41FA5}">
                      <a16:colId xmlns:a16="http://schemas.microsoft.com/office/drawing/2014/main" val="20000"/>
                    </a:ext>
                  </a:extLst>
                </a:gridCol>
                <a:gridCol w="2434880">
                  <a:extLst>
                    <a:ext uri="{9D8B030D-6E8A-4147-A177-3AD203B41FA5}">
                      <a16:colId xmlns:a16="http://schemas.microsoft.com/office/drawing/2014/main" val="20001"/>
                    </a:ext>
                  </a:extLst>
                </a:gridCol>
              </a:tblGrid>
              <a:tr h="322686">
                <a:tc>
                  <a:txBody>
                    <a:bodyPr/>
                    <a:lstStyle/>
                    <a:p>
                      <a:pPr algn="l">
                        <a:spcAft>
                          <a:spcPts val="0"/>
                        </a:spcAft>
                      </a:pPr>
                      <a:r>
                        <a:rPr lang="en-US" altLang="ja-JP" sz="1050" kern="100" dirty="0" smtClean="0">
                          <a:effectLst/>
                          <a:latin typeface="+mn-ea"/>
                          <a:ea typeface="+mn-ea"/>
                        </a:rPr>
                        <a:t>2007</a:t>
                      </a:r>
                      <a:r>
                        <a:rPr lang="ja-JP" sz="1050" kern="100" dirty="0" smtClean="0">
                          <a:effectLst/>
                          <a:latin typeface="+mn-ea"/>
                          <a:ea typeface="+mn-ea"/>
                        </a:rPr>
                        <a:t>年（</a:t>
                      </a:r>
                      <a:r>
                        <a:rPr lang="ja-JP" altLang="en-US" sz="1050" kern="100" dirty="0" smtClean="0">
                          <a:effectLst/>
                          <a:latin typeface="+mn-ea"/>
                          <a:ea typeface="+mn-ea"/>
                        </a:rPr>
                        <a:t>平成</a:t>
                      </a:r>
                      <a:r>
                        <a:rPr lang="en-US" altLang="ja-JP" sz="1050" kern="100" dirty="0" smtClean="0">
                          <a:effectLst/>
                          <a:latin typeface="+mn-ea"/>
                          <a:ea typeface="+mn-ea"/>
                        </a:rPr>
                        <a:t>19</a:t>
                      </a:r>
                      <a:r>
                        <a:rPr lang="ja-JP" sz="1050" kern="100" dirty="0" smtClean="0">
                          <a:effectLst/>
                          <a:latin typeface="+mn-ea"/>
                          <a:ea typeface="+mn-ea"/>
                        </a:rPr>
                        <a:t>年）</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mn-ea"/>
                          <a:ea typeface="+mn-ea"/>
                        </a:rPr>
                        <a:t>まちび</a:t>
                      </a:r>
                      <a:r>
                        <a:rPr lang="ja-JP" altLang="en-US" sz="1050" dirty="0" err="1" smtClean="0">
                          <a:solidFill>
                            <a:prstClr val="black"/>
                          </a:solidFill>
                          <a:latin typeface="+mn-ea"/>
                          <a:ea typeface="+mn-ea"/>
                        </a:rPr>
                        <a:t>ら</a:t>
                      </a:r>
                      <a:r>
                        <a:rPr lang="ja-JP" altLang="en-US" sz="1050" dirty="0" smtClean="0">
                          <a:solidFill>
                            <a:prstClr val="black"/>
                          </a:solidFill>
                          <a:latin typeface="+mn-ea"/>
                          <a:ea typeface="+mn-ea"/>
                        </a:rPr>
                        <a:t>き、箕面グリーンローﾄﾞ開通</a:t>
                      </a:r>
                      <a:endParaRPr lang="en-US" altLang="ja-JP" sz="1050" dirty="0" smtClean="0">
                        <a:solidFill>
                          <a:prstClr val="black"/>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2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effectLst/>
                          <a:latin typeface="+mn-ea"/>
                          <a:ea typeface="+mn-ea"/>
                        </a:rPr>
                        <a:t>2008</a:t>
                      </a:r>
                      <a:r>
                        <a:rPr lang="ja-JP" altLang="ja-JP" sz="1050" kern="100" dirty="0" smtClean="0">
                          <a:effectLst/>
                          <a:latin typeface="+mn-ea"/>
                          <a:ea typeface="+mn-ea"/>
                        </a:rPr>
                        <a:t>年（</a:t>
                      </a:r>
                      <a:r>
                        <a:rPr lang="ja-JP" altLang="en-US" sz="1050" kern="100" dirty="0" smtClean="0">
                          <a:effectLst/>
                          <a:latin typeface="+mn-ea"/>
                          <a:ea typeface="+mn-ea"/>
                        </a:rPr>
                        <a:t>平成</a:t>
                      </a:r>
                      <a:r>
                        <a:rPr lang="en-US" altLang="ja-JP" sz="1050" kern="100" dirty="0" smtClean="0">
                          <a:effectLst/>
                          <a:latin typeface="+mn-ea"/>
                          <a:ea typeface="+mn-ea"/>
                        </a:rPr>
                        <a:t>20</a:t>
                      </a:r>
                      <a:r>
                        <a:rPr lang="ja-JP" altLang="ja-JP" sz="1050" kern="100" dirty="0" smtClean="0">
                          <a:effectLst/>
                          <a:latin typeface="+mn-ea"/>
                          <a:ea typeface="+mn-ea"/>
                        </a:rPr>
                        <a:t>年）</a:t>
                      </a:r>
                      <a:endParaRPr lang="ja-JP" altLang="ja-JP" sz="1050" kern="100" dirty="0" smtClean="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mn-ea"/>
                          <a:ea typeface="+mn-ea"/>
                        </a:rPr>
                        <a:t>小中一貫校開校</a:t>
                      </a:r>
                      <a:endParaRPr lang="en-US" altLang="ja-JP" sz="1050" dirty="0" smtClean="0">
                        <a:solidFill>
                          <a:prstClr val="black"/>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2686">
                <a:tc>
                  <a:txBody>
                    <a:bodyPr/>
                    <a:lstStyle/>
                    <a:p>
                      <a:pPr algn="l">
                        <a:spcAft>
                          <a:spcPts val="0"/>
                        </a:spcAft>
                      </a:pPr>
                      <a:r>
                        <a:rPr lang="en-US" sz="1050" kern="100" dirty="0" smtClean="0">
                          <a:effectLst/>
                          <a:latin typeface="+mn-ea"/>
                          <a:ea typeface="+mn-ea"/>
                        </a:rPr>
                        <a:t>2011</a:t>
                      </a:r>
                      <a:r>
                        <a:rPr lang="ja-JP" sz="1050" kern="100" dirty="0">
                          <a:effectLst/>
                          <a:latin typeface="+mn-ea"/>
                          <a:ea typeface="+mn-ea"/>
                        </a:rPr>
                        <a:t>年（</a:t>
                      </a:r>
                      <a:r>
                        <a:rPr lang="ja-JP" sz="1050" kern="100" dirty="0" smtClean="0">
                          <a:effectLst/>
                          <a:latin typeface="+mn-ea"/>
                          <a:ea typeface="+mn-ea"/>
                        </a:rPr>
                        <a:t>平成</a:t>
                      </a:r>
                      <a:r>
                        <a:rPr lang="en-US" altLang="ja-JP" sz="1050" kern="100" dirty="0" smtClean="0">
                          <a:effectLst/>
                          <a:latin typeface="+mn-ea"/>
                          <a:ea typeface="+mn-ea"/>
                        </a:rPr>
                        <a:t>23</a:t>
                      </a:r>
                      <a:r>
                        <a:rPr lang="ja-JP" sz="1050" kern="100" dirty="0" smtClean="0">
                          <a:effectLst/>
                          <a:latin typeface="+mn-ea"/>
                          <a:ea typeface="+mn-ea"/>
                        </a:rPr>
                        <a:t>年</a:t>
                      </a:r>
                      <a:r>
                        <a:rPr lang="ja-JP" sz="1050" kern="100" dirty="0">
                          <a:effectLst/>
                          <a:latin typeface="+mn-ea"/>
                          <a:ea typeface="+mn-ea"/>
                        </a:rPr>
                        <a:t>）</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kern="100" dirty="0" smtClean="0">
                          <a:effectLst/>
                          <a:latin typeface="+mn-ea"/>
                          <a:ea typeface="+mn-ea"/>
                          <a:cs typeface="Times New Roman"/>
                        </a:rPr>
                        <a:t>年幼・保一体型こども園開園</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2686">
                <a:tc>
                  <a:txBody>
                    <a:bodyPr/>
                    <a:lstStyle/>
                    <a:p>
                      <a:pPr algn="l">
                        <a:spcAft>
                          <a:spcPts val="0"/>
                        </a:spcAft>
                      </a:pPr>
                      <a:r>
                        <a:rPr lang="en-US" sz="1050" kern="100" dirty="0" smtClean="0">
                          <a:effectLst/>
                          <a:latin typeface="+mn-ea"/>
                          <a:ea typeface="+mn-ea"/>
                        </a:rPr>
                        <a:t>2015</a:t>
                      </a:r>
                      <a:r>
                        <a:rPr lang="ja-JP" sz="1050" kern="100" dirty="0" smtClean="0">
                          <a:effectLst/>
                          <a:latin typeface="+mn-ea"/>
                          <a:ea typeface="+mn-ea"/>
                        </a:rPr>
                        <a:t>年</a:t>
                      </a:r>
                      <a:r>
                        <a:rPr lang="ja-JP" sz="1050" kern="100" dirty="0">
                          <a:effectLst/>
                          <a:latin typeface="+mn-ea"/>
                          <a:ea typeface="+mn-ea"/>
                        </a:rPr>
                        <a:t>（</a:t>
                      </a:r>
                      <a:r>
                        <a:rPr lang="ja-JP" sz="1050" kern="100" dirty="0" smtClean="0">
                          <a:effectLst/>
                          <a:latin typeface="+mn-ea"/>
                          <a:ea typeface="+mn-ea"/>
                        </a:rPr>
                        <a:t>平成</a:t>
                      </a:r>
                      <a:r>
                        <a:rPr lang="en-US" altLang="ja-JP" sz="1050" kern="100" dirty="0" smtClean="0">
                          <a:effectLst/>
                          <a:latin typeface="+mn-ea"/>
                          <a:ea typeface="+mn-ea"/>
                        </a:rPr>
                        <a:t>27</a:t>
                      </a:r>
                      <a:r>
                        <a:rPr lang="ja-JP" sz="1050" kern="100" dirty="0" smtClean="0">
                          <a:effectLst/>
                          <a:latin typeface="+mn-ea"/>
                          <a:ea typeface="+mn-ea"/>
                        </a:rPr>
                        <a:t>年）</a:t>
                      </a:r>
                      <a:endParaRPr lang="en-US" altLang="ja-JP" sz="1050" kern="100" dirty="0" smtClean="0">
                        <a:effectLst/>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mn-ea"/>
                          <a:ea typeface="+mn-ea"/>
                        </a:rPr>
                        <a:t>企業用地ゾーン</a:t>
                      </a:r>
                      <a:r>
                        <a:rPr lang="ja-JP" altLang="en-US" sz="1050" dirty="0" smtClean="0">
                          <a:solidFill>
                            <a:schemeClr val="tx1"/>
                          </a:solidFill>
                          <a:latin typeface="+mn-ea"/>
                          <a:ea typeface="+mn-ea"/>
                        </a:rPr>
                        <a:t>公募開始</a:t>
                      </a:r>
                      <a:endParaRPr lang="en-US" altLang="ja-JP" sz="105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dirty="0" smtClean="0">
                          <a:solidFill>
                            <a:schemeClr val="tx1"/>
                          </a:solidFill>
                          <a:latin typeface="+mn-ea"/>
                          <a:ea typeface="+mn-ea"/>
                        </a:rPr>
                        <a:t>(2017</a:t>
                      </a:r>
                      <a:r>
                        <a:rPr lang="ja-JP" altLang="en-US" sz="1050" dirty="0" smtClean="0">
                          <a:solidFill>
                            <a:schemeClr val="tx1"/>
                          </a:solidFill>
                          <a:latin typeface="+mn-ea"/>
                          <a:ea typeface="+mn-ea"/>
                        </a:rPr>
                        <a:t>年度</a:t>
                      </a:r>
                      <a:r>
                        <a:rPr lang="en-US" altLang="ja-JP" sz="1050" dirty="0" smtClean="0">
                          <a:solidFill>
                            <a:schemeClr val="tx1"/>
                          </a:solidFill>
                          <a:latin typeface="+mn-ea"/>
                          <a:ea typeface="+mn-ea"/>
                        </a:rPr>
                        <a:t>)</a:t>
                      </a:r>
                      <a:r>
                        <a:rPr lang="ja-JP" altLang="en-US" sz="1050" dirty="0" smtClean="0">
                          <a:solidFill>
                            <a:schemeClr val="tx1"/>
                          </a:solidFill>
                          <a:latin typeface="+mn-ea"/>
                          <a:ea typeface="+mn-ea"/>
                        </a:rPr>
                        <a:t>末以降順次土地引き渡し</a:t>
                      </a:r>
                      <a:endParaRPr lang="en-US" altLang="ja-JP" sz="105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2" name="表 11"/>
          <p:cNvGraphicFramePr>
            <a:graphicFrameLocks noGrp="1"/>
          </p:cNvGraphicFramePr>
          <p:nvPr>
            <p:extLst/>
          </p:nvPr>
        </p:nvGraphicFramePr>
        <p:xfrm>
          <a:off x="5888215" y="2845485"/>
          <a:ext cx="5139519" cy="2182131"/>
        </p:xfrm>
        <a:graphic>
          <a:graphicData uri="http://schemas.openxmlformats.org/drawingml/2006/table">
            <a:tbl>
              <a:tblPr firstRow="1" firstCol="1" bandRow="1">
                <a:tableStyleId>{2D5ABB26-0587-4C30-8999-92F81FD0307C}</a:tableStyleId>
              </a:tblPr>
              <a:tblGrid>
                <a:gridCol w="1483262">
                  <a:extLst>
                    <a:ext uri="{9D8B030D-6E8A-4147-A177-3AD203B41FA5}">
                      <a16:colId xmlns:a16="http://schemas.microsoft.com/office/drawing/2014/main" val="20000"/>
                    </a:ext>
                  </a:extLst>
                </a:gridCol>
                <a:gridCol w="3656257">
                  <a:extLst>
                    <a:ext uri="{9D8B030D-6E8A-4147-A177-3AD203B41FA5}">
                      <a16:colId xmlns:a16="http://schemas.microsoft.com/office/drawing/2014/main" val="20001"/>
                    </a:ext>
                  </a:extLst>
                </a:gridCol>
              </a:tblGrid>
              <a:tr h="301065">
                <a:tc>
                  <a:txBody>
                    <a:bodyPr/>
                    <a:lstStyle/>
                    <a:p>
                      <a:pPr algn="l">
                        <a:spcAft>
                          <a:spcPts val="0"/>
                        </a:spcAft>
                      </a:pPr>
                      <a:r>
                        <a:rPr lang="en-US" altLang="ja-JP" sz="1050" kern="100" dirty="0" smtClean="0">
                          <a:effectLst/>
                          <a:latin typeface="+mn-ea"/>
                          <a:ea typeface="+mn-ea"/>
                        </a:rPr>
                        <a:t>2004</a:t>
                      </a:r>
                      <a:r>
                        <a:rPr lang="ja-JP" sz="1050" kern="100" dirty="0" smtClean="0">
                          <a:effectLst/>
                          <a:latin typeface="+mn-ea"/>
                          <a:ea typeface="+mn-ea"/>
                        </a:rPr>
                        <a:t>年（</a:t>
                      </a:r>
                      <a:r>
                        <a:rPr lang="ja-JP" altLang="en-US" sz="1050" kern="100" dirty="0" smtClean="0">
                          <a:effectLst/>
                          <a:latin typeface="+mn-ea"/>
                          <a:ea typeface="+mn-ea"/>
                        </a:rPr>
                        <a:t>平成</a:t>
                      </a:r>
                      <a:r>
                        <a:rPr lang="en-US" altLang="ja-JP" sz="1050" kern="100" dirty="0" smtClean="0">
                          <a:effectLst/>
                          <a:latin typeface="+mn-ea"/>
                          <a:ea typeface="+mn-ea"/>
                        </a:rPr>
                        <a:t>16</a:t>
                      </a:r>
                      <a:r>
                        <a:rPr lang="ja-JP" sz="1050" kern="100" dirty="0" smtClean="0">
                          <a:effectLst/>
                          <a:latin typeface="+mn-ea"/>
                          <a:ea typeface="+mn-ea"/>
                        </a:rPr>
                        <a:t>年）</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mn-ea"/>
                          <a:ea typeface="+mn-ea"/>
                        </a:rPr>
                        <a:t>まちび</a:t>
                      </a:r>
                      <a:r>
                        <a:rPr lang="ja-JP" altLang="en-US" sz="1050" dirty="0" err="1" smtClean="0">
                          <a:solidFill>
                            <a:prstClr val="black"/>
                          </a:solidFill>
                          <a:latin typeface="+mn-ea"/>
                          <a:ea typeface="+mn-ea"/>
                        </a:rPr>
                        <a:t>ら</a:t>
                      </a:r>
                      <a:r>
                        <a:rPr lang="ja-JP" altLang="en-US" sz="1050" dirty="0" smtClean="0">
                          <a:solidFill>
                            <a:prstClr val="black"/>
                          </a:solidFill>
                          <a:latin typeface="+mn-ea"/>
                          <a:ea typeface="+mn-ea"/>
                        </a:rPr>
                        <a:t>き</a:t>
                      </a:r>
                      <a:endParaRPr lang="en-US" altLang="ja-JP" sz="1050" dirty="0" smtClean="0">
                        <a:solidFill>
                          <a:prstClr val="black"/>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10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effectLst/>
                          <a:latin typeface="+mn-ea"/>
                          <a:ea typeface="+mn-ea"/>
                        </a:rPr>
                        <a:t>2007</a:t>
                      </a:r>
                      <a:r>
                        <a:rPr lang="ja-JP" altLang="ja-JP" sz="1050" kern="100" dirty="0" smtClean="0">
                          <a:effectLst/>
                          <a:latin typeface="+mn-ea"/>
                          <a:ea typeface="+mn-ea"/>
                        </a:rPr>
                        <a:t>年（</a:t>
                      </a:r>
                      <a:r>
                        <a:rPr lang="ja-JP" altLang="en-US" sz="1050" kern="100" dirty="0" smtClean="0">
                          <a:effectLst/>
                          <a:latin typeface="+mn-ea"/>
                          <a:ea typeface="+mn-ea"/>
                        </a:rPr>
                        <a:t>平成</a:t>
                      </a:r>
                      <a:r>
                        <a:rPr lang="en-US" altLang="ja-JP" sz="1050" kern="100" dirty="0" smtClean="0">
                          <a:effectLst/>
                          <a:latin typeface="+mn-ea"/>
                          <a:ea typeface="+mn-ea"/>
                        </a:rPr>
                        <a:t>19</a:t>
                      </a:r>
                      <a:r>
                        <a:rPr lang="ja-JP" altLang="ja-JP" sz="1050" kern="100" dirty="0" smtClean="0">
                          <a:effectLst/>
                          <a:latin typeface="+mn-ea"/>
                          <a:ea typeface="+mn-ea"/>
                        </a:rPr>
                        <a:t>年）</a:t>
                      </a:r>
                      <a:endParaRPr lang="ja-JP" altLang="ja-JP" sz="1050" kern="100" dirty="0" smtClean="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n-ea"/>
                          <a:ea typeface="+mn-ea"/>
                        </a:rPr>
                        <a:t>大阪ﾓﾉﾚｰﾙが彩都西駅まで延伸</a:t>
                      </a:r>
                      <a:endParaRPr lang="en-US" altLang="ja-JP" sz="1050" dirty="0" smtClean="0">
                        <a:solidFill>
                          <a:prstClr val="black"/>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9632">
                <a:tc>
                  <a:txBody>
                    <a:bodyPr/>
                    <a:lstStyle/>
                    <a:p>
                      <a:pPr algn="l">
                        <a:spcAft>
                          <a:spcPts val="0"/>
                        </a:spcAft>
                      </a:pPr>
                      <a:r>
                        <a:rPr lang="en-US" sz="1050" kern="100" dirty="0" smtClean="0">
                          <a:effectLst/>
                          <a:latin typeface="+mn-ea"/>
                          <a:ea typeface="+mn-ea"/>
                        </a:rPr>
                        <a:t>2011</a:t>
                      </a:r>
                      <a:r>
                        <a:rPr lang="ja-JP" sz="1050" kern="100" dirty="0">
                          <a:effectLst/>
                          <a:latin typeface="+mn-ea"/>
                          <a:ea typeface="+mn-ea"/>
                        </a:rPr>
                        <a:t>年（</a:t>
                      </a:r>
                      <a:r>
                        <a:rPr lang="ja-JP" sz="1050" kern="100" dirty="0" smtClean="0">
                          <a:effectLst/>
                          <a:latin typeface="+mn-ea"/>
                          <a:ea typeface="+mn-ea"/>
                        </a:rPr>
                        <a:t>平成</a:t>
                      </a:r>
                      <a:r>
                        <a:rPr lang="en-US" altLang="ja-JP" sz="1050" kern="100" dirty="0" smtClean="0">
                          <a:effectLst/>
                          <a:latin typeface="+mn-ea"/>
                          <a:ea typeface="+mn-ea"/>
                        </a:rPr>
                        <a:t>2</a:t>
                      </a:r>
                      <a:r>
                        <a:rPr lang="en-US" sz="1050" kern="100" dirty="0" smtClean="0">
                          <a:effectLst/>
                          <a:latin typeface="+mn-ea"/>
                          <a:ea typeface="+mn-ea"/>
                        </a:rPr>
                        <a:t>3</a:t>
                      </a:r>
                      <a:r>
                        <a:rPr lang="ja-JP" sz="1050" kern="100" dirty="0">
                          <a:effectLst/>
                          <a:latin typeface="+mn-ea"/>
                          <a:ea typeface="+mn-ea"/>
                        </a:rPr>
                        <a:t>年）</a:t>
                      </a: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ja-JP" altLang="en-US" sz="1050" dirty="0" smtClean="0">
                          <a:solidFill>
                            <a:schemeClr val="tx1"/>
                          </a:solidFill>
                          <a:latin typeface="+mn-ea"/>
                          <a:ea typeface="+mn-ea"/>
                        </a:rPr>
                        <a:t>関西ｲﾉﾍﾞｰｼｮﾝ国際戦略総合特区に指定</a:t>
                      </a:r>
                      <a:endParaRPr lang="en-US" altLang="ja-JP" sz="1050" dirty="0" smtClean="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dirty="0" smtClean="0">
                          <a:solidFill>
                            <a:schemeClr val="tx1"/>
                          </a:solidFill>
                          <a:latin typeface="+mn-ea"/>
                          <a:ea typeface="+mn-ea"/>
                        </a:rPr>
                        <a:t>〈</a:t>
                      </a:r>
                      <a:r>
                        <a:rPr lang="ja-JP" altLang="en-US" sz="1050" dirty="0" smtClean="0">
                          <a:solidFill>
                            <a:schemeClr val="tx1"/>
                          </a:solidFill>
                          <a:latin typeface="+mn-ea"/>
                          <a:ea typeface="+mn-ea"/>
                        </a:rPr>
                        <a:t>ﾗｲﾌｻｲｴﾝｽﾊﾟｰｸ等</a:t>
                      </a:r>
                      <a:r>
                        <a:rPr lang="en-US" altLang="ja-JP" sz="1050" dirty="0" smtClean="0">
                          <a:solidFill>
                            <a:schemeClr val="tx1"/>
                          </a:solidFill>
                          <a:latin typeface="+mn-ea"/>
                          <a:ea typeface="+mn-ea"/>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10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effectLst/>
                          <a:latin typeface="+mn-ea"/>
                          <a:ea typeface="+mn-ea"/>
                        </a:rPr>
                        <a:t>2014</a:t>
                      </a:r>
                      <a:r>
                        <a:rPr lang="ja-JP" altLang="ja-JP" sz="1050" kern="100" dirty="0" smtClean="0">
                          <a:effectLst/>
                          <a:latin typeface="+mn-ea"/>
                          <a:ea typeface="+mn-ea"/>
                        </a:rPr>
                        <a:t>年（平成</a:t>
                      </a:r>
                      <a:r>
                        <a:rPr lang="en-US" altLang="ja-JP" sz="1050" kern="100" dirty="0" smtClean="0">
                          <a:effectLst/>
                          <a:latin typeface="+mn-ea"/>
                          <a:ea typeface="+mn-ea"/>
                        </a:rPr>
                        <a:t>26</a:t>
                      </a:r>
                      <a:r>
                        <a:rPr lang="ja-JP" altLang="ja-JP" sz="1050" kern="100" dirty="0" smtClean="0">
                          <a:effectLst/>
                          <a:latin typeface="+mn-ea"/>
                          <a:ea typeface="+mn-ea"/>
                        </a:rPr>
                        <a:t>年）</a:t>
                      </a:r>
                      <a:endParaRPr lang="ja-JP" altLang="ja-JP" sz="1050" kern="100" dirty="0" smtClean="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n-ea"/>
                          <a:ea typeface="+mn-ea"/>
                        </a:rPr>
                        <a:t>「彩都ライフサイエンスパーク」全</a:t>
                      </a:r>
                      <a:r>
                        <a:rPr lang="en-US" altLang="ja-JP" sz="1050" dirty="0" smtClean="0">
                          <a:solidFill>
                            <a:schemeClr val="tx1"/>
                          </a:solidFill>
                          <a:latin typeface="+mn-ea"/>
                          <a:ea typeface="+mn-ea"/>
                        </a:rPr>
                        <a:t>20</a:t>
                      </a:r>
                      <a:r>
                        <a:rPr lang="ja-JP" altLang="en-US" sz="1050" dirty="0" smtClean="0">
                          <a:solidFill>
                            <a:schemeClr val="tx1"/>
                          </a:solidFill>
                          <a:latin typeface="+mn-ea"/>
                          <a:ea typeface="+mn-ea"/>
                        </a:rPr>
                        <a:t>区画事業者決定</a:t>
                      </a:r>
                      <a:endParaRPr lang="en-US" altLang="ja-JP" sz="105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9632">
                <a:tc rowSpan="2">
                  <a:txBody>
                    <a:bodyPr/>
                    <a:lstStyle/>
                    <a:p>
                      <a:pPr algn="l">
                        <a:spcAft>
                          <a:spcPts val="0"/>
                        </a:spcAft>
                      </a:pPr>
                      <a:r>
                        <a:rPr lang="en-US" sz="1050" kern="100" dirty="0" smtClean="0">
                          <a:solidFill>
                            <a:schemeClr val="tx1"/>
                          </a:solidFill>
                          <a:effectLst/>
                          <a:latin typeface="+mn-ea"/>
                          <a:ea typeface="+mn-ea"/>
                        </a:rPr>
                        <a:t>2015</a:t>
                      </a:r>
                      <a:r>
                        <a:rPr lang="ja-JP" sz="1050" kern="100" dirty="0" smtClean="0">
                          <a:solidFill>
                            <a:schemeClr val="tx1"/>
                          </a:solidFill>
                          <a:effectLst/>
                          <a:latin typeface="+mn-ea"/>
                          <a:ea typeface="+mn-ea"/>
                        </a:rPr>
                        <a:t>年</a:t>
                      </a:r>
                      <a:r>
                        <a:rPr lang="ja-JP" sz="1050" kern="100" dirty="0">
                          <a:solidFill>
                            <a:schemeClr val="tx1"/>
                          </a:solidFill>
                          <a:effectLst/>
                          <a:latin typeface="+mn-ea"/>
                          <a:ea typeface="+mn-ea"/>
                        </a:rPr>
                        <a:t>（</a:t>
                      </a:r>
                      <a:r>
                        <a:rPr lang="ja-JP" sz="1050" kern="100" dirty="0" smtClean="0">
                          <a:solidFill>
                            <a:schemeClr val="tx1"/>
                          </a:solidFill>
                          <a:effectLst/>
                          <a:latin typeface="+mn-ea"/>
                          <a:ea typeface="+mn-ea"/>
                        </a:rPr>
                        <a:t>平成</a:t>
                      </a:r>
                      <a:r>
                        <a:rPr lang="en-US" altLang="ja-JP" sz="1050" kern="100" dirty="0" smtClean="0">
                          <a:solidFill>
                            <a:schemeClr val="tx1"/>
                          </a:solidFill>
                          <a:effectLst/>
                          <a:latin typeface="+mn-ea"/>
                          <a:ea typeface="+mn-ea"/>
                        </a:rPr>
                        <a:t>27</a:t>
                      </a:r>
                      <a:r>
                        <a:rPr lang="ja-JP" sz="1050" kern="100" dirty="0" smtClean="0">
                          <a:solidFill>
                            <a:schemeClr val="tx1"/>
                          </a:solidFill>
                          <a:effectLst/>
                          <a:latin typeface="+mn-ea"/>
                          <a:ea typeface="+mn-ea"/>
                        </a:rPr>
                        <a:t>年</a:t>
                      </a:r>
                      <a:r>
                        <a:rPr lang="ja-JP" sz="1050" kern="100" dirty="0">
                          <a:solidFill>
                            <a:schemeClr val="tx1"/>
                          </a:solidFill>
                          <a:effectLst/>
                          <a:latin typeface="+mn-ea"/>
                          <a:ea typeface="+mn-ea"/>
                        </a:rPr>
                        <a:t>）</a:t>
                      </a:r>
                      <a:endParaRPr lang="ja-JP" sz="1050" kern="100" dirty="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strike="noStrike" baseline="0" dirty="0" smtClean="0">
                          <a:solidFill>
                            <a:schemeClr val="tx1"/>
                          </a:solidFill>
                          <a:latin typeface="+mn-ea"/>
                          <a:ea typeface="+mn-ea"/>
                        </a:rPr>
                        <a:t>中部地区まちびらき</a:t>
                      </a:r>
                      <a:endParaRPr lang="en-US" altLang="ja-JP" sz="1050" strike="noStrike" baseline="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19632">
                <a:tc vMerge="1">
                  <a:txBody>
                    <a:bodyPr/>
                    <a:lstStyle/>
                    <a:p>
                      <a:pPr algn="l">
                        <a:spcAft>
                          <a:spcPts val="0"/>
                        </a:spcAft>
                      </a:pPr>
                      <a:endParaRPr lang="ja-JP" sz="1050" kern="100" dirty="0">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strike="noStrike" baseline="0" dirty="0" smtClean="0">
                          <a:solidFill>
                            <a:schemeClr val="tx1"/>
                          </a:solidFill>
                          <a:latin typeface="+mn-ea"/>
                          <a:ea typeface="+mn-ea"/>
                        </a:rPr>
                        <a:t>東部地区先行</a:t>
                      </a:r>
                      <a:r>
                        <a:rPr lang="en-US" altLang="ja-JP" sz="1050" strike="noStrike" baseline="0" dirty="0" smtClean="0">
                          <a:solidFill>
                            <a:schemeClr val="tx1"/>
                          </a:solidFill>
                          <a:latin typeface="+mn-ea"/>
                          <a:ea typeface="+mn-ea"/>
                        </a:rPr>
                        <a:t>2</a:t>
                      </a:r>
                      <a:r>
                        <a:rPr lang="ja-JP" altLang="en-US" sz="1050" strike="noStrike" baseline="0" dirty="0" smtClean="0">
                          <a:solidFill>
                            <a:schemeClr val="tx1"/>
                          </a:solidFill>
                          <a:latin typeface="+mn-ea"/>
                          <a:ea typeface="+mn-ea"/>
                        </a:rPr>
                        <a:t>地区で</a:t>
                      </a:r>
                      <a:r>
                        <a:rPr lang="ja-JP" altLang="en-US" sz="1050" strike="noStrike" baseline="0" smtClean="0">
                          <a:solidFill>
                            <a:schemeClr val="tx1"/>
                          </a:solidFill>
                          <a:latin typeface="+mn-ea"/>
                          <a:ea typeface="+mn-ea"/>
                        </a:rPr>
                        <a:t>の事業開始</a:t>
                      </a:r>
                      <a:endParaRPr lang="en-US" altLang="ja-JP" sz="1050" strike="noStrike" baseline="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196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n-ea"/>
                          <a:ea typeface="+mn-ea"/>
                        </a:rPr>
                        <a:t>2018</a:t>
                      </a:r>
                      <a:r>
                        <a:rPr lang="ja-JP" altLang="ja-JP" sz="1050" kern="100" dirty="0" smtClean="0">
                          <a:solidFill>
                            <a:schemeClr val="tx1"/>
                          </a:solidFill>
                          <a:effectLst/>
                          <a:latin typeface="+mn-ea"/>
                          <a:ea typeface="+mn-ea"/>
                        </a:rPr>
                        <a:t>年（平成</a:t>
                      </a:r>
                      <a:r>
                        <a:rPr lang="en-US" altLang="ja-JP" sz="1050" kern="100" dirty="0" smtClean="0">
                          <a:solidFill>
                            <a:schemeClr val="tx1"/>
                          </a:solidFill>
                          <a:effectLst/>
                          <a:latin typeface="+mn-ea"/>
                          <a:ea typeface="+mn-ea"/>
                        </a:rPr>
                        <a:t>30</a:t>
                      </a:r>
                      <a:r>
                        <a:rPr lang="ja-JP" altLang="ja-JP" sz="1050" kern="100" dirty="0" smtClean="0">
                          <a:solidFill>
                            <a:schemeClr val="tx1"/>
                          </a:solidFill>
                          <a:effectLst/>
                          <a:latin typeface="+mn-ea"/>
                          <a:ea typeface="+mn-ea"/>
                        </a:rPr>
                        <a:t>年）</a:t>
                      </a:r>
                      <a:endParaRPr lang="ja-JP" altLang="ja-JP" sz="1050" kern="100" dirty="0" smtClean="0">
                        <a:solidFill>
                          <a:schemeClr val="tx1"/>
                        </a:solidFill>
                        <a:effectLst/>
                        <a:latin typeface="+mn-ea"/>
                        <a:ea typeface="+mn-e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n-ea"/>
                          <a:ea typeface="+mn-ea"/>
                        </a:rPr>
                        <a:t>東部地区の地権者協議会で東部地区全体の開発計画案策定</a:t>
                      </a:r>
                      <a:endParaRPr lang="en-US" altLang="ja-JP" sz="1050" dirty="0" smtClean="0">
                        <a:solidFill>
                          <a:schemeClr val="tx1"/>
                        </a:solidFill>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テキスト ボックス 1"/>
          <p:cNvSpPr txBox="1"/>
          <p:nvPr/>
        </p:nvSpPr>
        <p:spPr>
          <a:xfrm>
            <a:off x="2041081" y="2600139"/>
            <a:ext cx="15204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①箕面森町</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テキスト ボックス 12"/>
          <p:cNvSpPr txBox="1"/>
          <p:nvPr/>
        </p:nvSpPr>
        <p:spPr>
          <a:xfrm>
            <a:off x="5808549" y="2590021"/>
            <a:ext cx="15204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②彩都</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90</a:t>
            </a:fld>
            <a:endParaRPr lang="ja-JP" altLang="en-US"/>
          </a:p>
        </p:txBody>
      </p:sp>
    </p:spTree>
    <p:extLst>
      <p:ext uri="{BB962C8B-B14F-4D97-AF65-F5344CB8AC3E}">
        <p14:creationId xmlns:p14="http://schemas.microsoft.com/office/powerpoint/2010/main" val="22745099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265548255"/>
              </p:ext>
            </p:extLst>
          </p:nvPr>
        </p:nvGraphicFramePr>
        <p:xfrm>
          <a:off x="1016000" y="958820"/>
          <a:ext cx="10033001" cy="4670083"/>
        </p:xfrm>
        <a:graphic>
          <a:graphicData uri="http://schemas.openxmlformats.org/drawingml/2006/table">
            <a:tbl>
              <a:tblPr firstRow="1" bandRow="1">
                <a:tableStyleId>{5940675A-B579-460E-94D1-54222C63F5DA}</a:tableStyleId>
              </a:tblPr>
              <a:tblGrid>
                <a:gridCol w="1038431">
                  <a:extLst>
                    <a:ext uri="{9D8B030D-6E8A-4147-A177-3AD203B41FA5}">
                      <a16:colId xmlns:a16="http://schemas.microsoft.com/office/drawing/2014/main" val="20000"/>
                    </a:ext>
                  </a:extLst>
                </a:gridCol>
                <a:gridCol w="1021278">
                  <a:extLst>
                    <a:ext uri="{9D8B030D-6E8A-4147-A177-3AD203B41FA5}">
                      <a16:colId xmlns:a16="http://schemas.microsoft.com/office/drawing/2014/main" val="20001"/>
                    </a:ext>
                  </a:extLst>
                </a:gridCol>
                <a:gridCol w="664441">
                  <a:extLst>
                    <a:ext uri="{9D8B030D-6E8A-4147-A177-3AD203B41FA5}">
                      <a16:colId xmlns:a16="http://schemas.microsoft.com/office/drawing/2014/main" val="20002"/>
                    </a:ext>
                  </a:extLst>
                </a:gridCol>
                <a:gridCol w="664441">
                  <a:extLst>
                    <a:ext uri="{9D8B030D-6E8A-4147-A177-3AD203B41FA5}">
                      <a16:colId xmlns:a16="http://schemas.microsoft.com/office/drawing/2014/main" val="20003"/>
                    </a:ext>
                  </a:extLst>
                </a:gridCol>
                <a:gridCol w="664441">
                  <a:extLst>
                    <a:ext uri="{9D8B030D-6E8A-4147-A177-3AD203B41FA5}">
                      <a16:colId xmlns:a16="http://schemas.microsoft.com/office/drawing/2014/main" val="20004"/>
                    </a:ext>
                  </a:extLst>
                </a:gridCol>
                <a:gridCol w="664441">
                  <a:extLst>
                    <a:ext uri="{9D8B030D-6E8A-4147-A177-3AD203B41FA5}">
                      <a16:colId xmlns:a16="http://schemas.microsoft.com/office/drawing/2014/main" val="20005"/>
                    </a:ext>
                  </a:extLst>
                </a:gridCol>
                <a:gridCol w="664441">
                  <a:extLst>
                    <a:ext uri="{9D8B030D-6E8A-4147-A177-3AD203B41FA5}">
                      <a16:colId xmlns:a16="http://schemas.microsoft.com/office/drawing/2014/main" val="20006"/>
                    </a:ext>
                  </a:extLst>
                </a:gridCol>
                <a:gridCol w="664441">
                  <a:extLst>
                    <a:ext uri="{9D8B030D-6E8A-4147-A177-3AD203B41FA5}">
                      <a16:colId xmlns:a16="http://schemas.microsoft.com/office/drawing/2014/main" val="20007"/>
                    </a:ext>
                  </a:extLst>
                </a:gridCol>
                <a:gridCol w="664441">
                  <a:extLst>
                    <a:ext uri="{9D8B030D-6E8A-4147-A177-3AD203B41FA5}">
                      <a16:colId xmlns:a16="http://schemas.microsoft.com/office/drawing/2014/main" val="20008"/>
                    </a:ext>
                  </a:extLst>
                </a:gridCol>
                <a:gridCol w="664441">
                  <a:extLst>
                    <a:ext uri="{9D8B030D-6E8A-4147-A177-3AD203B41FA5}">
                      <a16:colId xmlns:a16="http://schemas.microsoft.com/office/drawing/2014/main" val="20009"/>
                    </a:ext>
                  </a:extLst>
                </a:gridCol>
                <a:gridCol w="664441">
                  <a:extLst>
                    <a:ext uri="{9D8B030D-6E8A-4147-A177-3AD203B41FA5}">
                      <a16:colId xmlns:a16="http://schemas.microsoft.com/office/drawing/2014/main" val="20010"/>
                    </a:ext>
                  </a:extLst>
                </a:gridCol>
                <a:gridCol w="664441">
                  <a:extLst>
                    <a:ext uri="{9D8B030D-6E8A-4147-A177-3AD203B41FA5}">
                      <a16:colId xmlns:a16="http://schemas.microsoft.com/office/drawing/2014/main" val="20011"/>
                    </a:ext>
                  </a:extLst>
                </a:gridCol>
                <a:gridCol w="664441">
                  <a:extLst>
                    <a:ext uri="{9D8B030D-6E8A-4147-A177-3AD203B41FA5}">
                      <a16:colId xmlns:a16="http://schemas.microsoft.com/office/drawing/2014/main" val="20012"/>
                    </a:ext>
                  </a:extLst>
                </a:gridCol>
                <a:gridCol w="664441">
                  <a:extLst>
                    <a:ext uri="{9D8B030D-6E8A-4147-A177-3AD203B41FA5}">
                      <a16:colId xmlns:a16="http://schemas.microsoft.com/office/drawing/2014/main" val="20013"/>
                    </a:ext>
                  </a:extLst>
                </a:gridCol>
              </a:tblGrid>
              <a:tr h="465127">
                <a:tc>
                  <a:txBody>
                    <a:bodyPr/>
                    <a:lstStyle/>
                    <a:p>
                      <a:pPr algn="r"/>
                      <a:r>
                        <a:rPr kumimoji="1" lang="ja-JP" altLang="en-US" sz="1200" dirty="0" smtClean="0"/>
                        <a:t>年度</a:t>
                      </a:r>
                      <a:endParaRPr kumimoji="1" lang="ja-JP" altLang="en-US" sz="1200" dirty="0"/>
                    </a:p>
                  </a:txBody>
                  <a:tcPr>
                    <a:solidFill>
                      <a:schemeClr val="bg1">
                        <a:alpha val="75000"/>
                      </a:schemeClr>
                    </a:solidFill>
                  </a:tcPr>
                </a:tc>
                <a:tc>
                  <a:txBody>
                    <a:bodyPr/>
                    <a:lstStyle/>
                    <a:p>
                      <a:pPr algn="ctr"/>
                      <a:r>
                        <a:rPr kumimoji="1" lang="ja-JP" altLang="en-US" sz="1200" dirty="0" smtClean="0"/>
                        <a:t>～</a:t>
                      </a:r>
                      <a:r>
                        <a:rPr kumimoji="1" lang="en-US" altLang="ja-JP" sz="1200" dirty="0" smtClean="0"/>
                        <a:t>2013</a:t>
                      </a:r>
                    </a:p>
                    <a:p>
                      <a:pPr algn="ctr"/>
                      <a:r>
                        <a:rPr kumimoji="1" lang="en-US" altLang="ja-JP" sz="1200" dirty="0" smtClean="0"/>
                        <a:t>(H25)</a:t>
                      </a:r>
                      <a:endParaRPr kumimoji="1" lang="ja-JP" altLang="en-US" sz="1200" dirty="0" smtClean="0"/>
                    </a:p>
                  </a:txBody>
                  <a:tcPr anchor="ctr">
                    <a:solidFill>
                      <a:schemeClr val="bg1">
                        <a:alpha val="75000"/>
                      </a:schemeClr>
                    </a:solidFill>
                  </a:tcPr>
                </a:tc>
                <a:tc>
                  <a:txBody>
                    <a:bodyPr/>
                    <a:lstStyle/>
                    <a:p>
                      <a:pPr algn="ctr"/>
                      <a:r>
                        <a:rPr kumimoji="1" lang="en-US" altLang="ja-JP" sz="1200" dirty="0" smtClean="0"/>
                        <a:t>2014</a:t>
                      </a:r>
                    </a:p>
                    <a:p>
                      <a:pPr algn="ctr"/>
                      <a:r>
                        <a:rPr kumimoji="1" lang="en-US" altLang="ja-JP" sz="1200" dirty="0" smtClean="0"/>
                        <a:t>(H26)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2015</a:t>
                      </a:r>
                      <a:r>
                        <a:rPr kumimoji="1" lang="ja-JP" altLang="en-US" sz="1200" dirty="0" smtClean="0"/>
                        <a:t> </a:t>
                      </a:r>
                      <a:r>
                        <a:rPr kumimoji="1" lang="en-US" altLang="ja-JP" sz="1200" dirty="0" smtClean="0"/>
                        <a:t>(H27)</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2016</a:t>
                      </a:r>
                    </a:p>
                    <a:p>
                      <a:pPr algn="ctr"/>
                      <a:r>
                        <a:rPr kumimoji="1" lang="en-US" altLang="ja-JP" sz="1200" dirty="0" smtClean="0"/>
                        <a:t>(H28)</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2017</a:t>
                      </a:r>
                    </a:p>
                    <a:p>
                      <a:pPr algn="ctr"/>
                      <a:r>
                        <a:rPr kumimoji="1" lang="en-US" altLang="ja-JP" sz="1200" dirty="0" smtClean="0"/>
                        <a:t>(H29)</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2018</a:t>
                      </a:r>
                    </a:p>
                    <a:p>
                      <a:pPr algn="ctr"/>
                      <a:r>
                        <a:rPr kumimoji="1" lang="en-US" altLang="ja-JP" sz="1200" dirty="0" smtClean="0"/>
                        <a:t>(H30)</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2019</a:t>
                      </a:r>
                    </a:p>
                    <a:p>
                      <a:pPr algn="ctr"/>
                      <a:r>
                        <a:rPr kumimoji="1" lang="en-US" altLang="ja-JP" sz="1200" dirty="0" smtClean="0"/>
                        <a:t>(H31)</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2020</a:t>
                      </a:r>
                    </a:p>
                    <a:p>
                      <a:pPr algn="ctr"/>
                      <a:r>
                        <a:rPr kumimoji="1" lang="en-US" altLang="ja-JP" sz="1200" dirty="0" smtClean="0"/>
                        <a:t>(H32)</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2021</a:t>
                      </a:r>
                    </a:p>
                    <a:p>
                      <a:pPr algn="ctr"/>
                      <a:r>
                        <a:rPr kumimoji="1" lang="en-US" altLang="ja-JP" sz="1200" dirty="0" smtClean="0"/>
                        <a:t>(H33)</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2022</a:t>
                      </a:r>
                    </a:p>
                    <a:p>
                      <a:pPr algn="ctr"/>
                      <a:r>
                        <a:rPr kumimoji="1" lang="en-US" altLang="ja-JP" sz="1200" dirty="0" smtClean="0"/>
                        <a:t>(H34)</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2023</a:t>
                      </a:r>
                    </a:p>
                    <a:p>
                      <a:pPr algn="ctr"/>
                      <a:r>
                        <a:rPr kumimoji="1" lang="en-US" altLang="ja-JP" sz="1200" dirty="0" smtClean="0"/>
                        <a:t>(H35)</a:t>
                      </a:r>
                    </a:p>
                  </a:txBody>
                  <a:tcPr anchor="ctr">
                    <a:solidFill>
                      <a:schemeClr val="bg1">
                        <a:alpha val="75000"/>
                      </a:schemeClr>
                    </a:solidFill>
                  </a:tcPr>
                </a:tc>
                <a:tc>
                  <a:txBody>
                    <a:bodyPr/>
                    <a:lstStyle/>
                    <a:p>
                      <a:pPr algn="ctr"/>
                      <a:r>
                        <a:rPr kumimoji="1" lang="en-US" altLang="ja-JP" sz="1200" dirty="0" smtClean="0"/>
                        <a:t>2024</a:t>
                      </a:r>
                    </a:p>
                    <a:p>
                      <a:pPr algn="ctr"/>
                      <a:r>
                        <a:rPr kumimoji="1" lang="en-US" altLang="ja-JP" sz="1200" dirty="0" smtClean="0"/>
                        <a:t>(H36)</a:t>
                      </a:r>
                      <a:endParaRPr kumimoji="1" lang="ja-JP" altLang="en-US" sz="1200" dirty="0"/>
                    </a:p>
                  </a:txBody>
                  <a:tcPr anchor="ctr">
                    <a:solidFill>
                      <a:schemeClr val="bg1">
                        <a:alpha val="75000"/>
                      </a:schemeClr>
                    </a:solidFill>
                  </a:tcPr>
                </a:tc>
                <a:tc>
                  <a:txBody>
                    <a:bodyPr/>
                    <a:lstStyle/>
                    <a:p>
                      <a:pPr algn="ctr"/>
                      <a:r>
                        <a:rPr kumimoji="1" lang="en-US" altLang="ja-JP" sz="1200" dirty="0" smtClean="0"/>
                        <a:t>2025</a:t>
                      </a:r>
                    </a:p>
                    <a:p>
                      <a:pPr algn="ctr"/>
                      <a:r>
                        <a:rPr kumimoji="1" lang="en-US" altLang="ja-JP" sz="1200" dirty="0" smtClean="0"/>
                        <a:t>(H37)</a:t>
                      </a:r>
                      <a:endParaRPr kumimoji="1" lang="ja-JP" altLang="en-US" sz="1200" dirty="0"/>
                    </a:p>
                  </a:txBody>
                  <a:tcPr anchor="ctr">
                    <a:solidFill>
                      <a:schemeClr val="bg1">
                        <a:alpha val="75000"/>
                      </a:schemeClr>
                    </a:solidFill>
                  </a:tcPr>
                </a:tc>
                <a:extLst>
                  <a:ext uri="{0D108BD9-81ED-4DB2-BD59-A6C34878D82A}">
                    <a16:rowId xmlns:a16="http://schemas.microsoft.com/office/drawing/2014/main" val="10000"/>
                  </a:ext>
                </a:extLst>
              </a:tr>
              <a:tr h="2102478">
                <a:tc>
                  <a:txBody>
                    <a:bodyPr/>
                    <a:lstStyle/>
                    <a:p>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kumimoji="1" lang="ja-JP" altLang="en-US" sz="1200" dirty="0" smtClean="0"/>
                        <a:t>①箕面森町</a:t>
                      </a:r>
                      <a:endParaRPr kumimoji="1" lang="ja-JP" altLang="en-US" sz="1200" dirty="0"/>
                    </a:p>
                  </a:txBody>
                  <a:tcPr marL="45720" marR="45720">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1"/>
                  </a:ext>
                </a:extLst>
              </a:tr>
              <a:tr h="2102478">
                <a:tc>
                  <a:txBody>
                    <a:bodyPr/>
                    <a:lstStyle/>
                    <a:p>
                      <a:pPr algn="l"/>
                      <a:r>
                        <a:rPr kumimoji="1" lang="ja-JP" altLang="en-US" sz="1200" dirty="0" smtClean="0"/>
                        <a:t>②彩都</a:t>
                      </a:r>
                      <a:endParaRPr kumimoji="1" lang="ja-JP" altLang="en-US" sz="1200" dirty="0"/>
                    </a:p>
                  </a:txBody>
                  <a:tcPr marL="45720" marR="45720" anchor="ct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ＭＳ Ｐ明朝" panose="02020600040205080304" pitchFamily="18" charset="-128"/>
                        <a:ea typeface="ＭＳ Ｐ明朝" panose="02020600040205080304" pitchFamily="18" charset="-128"/>
                      </a:endParaRPr>
                    </a:p>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tc>
                  <a:txBody>
                    <a:bodyPr/>
                    <a:lstStyle/>
                    <a:p>
                      <a:endParaRPr kumimoji="1" lang="ja-JP" altLang="en-US" sz="1200" dirty="0"/>
                    </a:p>
                  </a:txBody>
                  <a:tcPr>
                    <a:solidFill>
                      <a:schemeClr val="bg1">
                        <a:alpha val="75000"/>
                      </a:schemeClr>
                    </a:solidFill>
                  </a:tcPr>
                </a:tc>
                <a:extLst>
                  <a:ext uri="{0D108BD9-81ED-4DB2-BD59-A6C34878D82A}">
                    <a16:rowId xmlns:a16="http://schemas.microsoft.com/office/drawing/2014/main" val="10002"/>
                  </a:ext>
                </a:extLst>
              </a:tr>
            </a:tbl>
          </a:graphicData>
        </a:graphic>
      </p:graphicFrame>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１１．箕面森町・彩都</a:t>
            </a:r>
            <a:r>
              <a:rPr lang="ja-JP" altLang="en-US" sz="1400" b="1" dirty="0">
                <a:solidFill>
                  <a:schemeClr val="bg1"/>
                </a:solidFill>
                <a:latin typeface="ＭＳ ゴシック" pitchFamily="49" charset="-128"/>
                <a:ea typeface="ＭＳ ゴシック" pitchFamily="49" charset="-128"/>
              </a:rPr>
              <a:t>（国土軸を支える新たな産業・物流拠点の形成）</a:t>
            </a:r>
            <a:endParaRPr lang="en-US" altLang="ja-JP" sz="1400" b="1" dirty="0">
              <a:solidFill>
                <a:schemeClr val="bg1"/>
              </a:solidFill>
              <a:latin typeface="ＭＳ ゴシック" pitchFamily="49" charset="-128"/>
              <a:ea typeface="ＭＳ ゴシック" pitchFamily="49" charset="-128"/>
            </a:endParaRPr>
          </a:p>
        </p:txBody>
      </p:sp>
      <p:sp>
        <p:nvSpPr>
          <p:cNvPr id="11" name="スライド番号プレースホルダ 10"/>
          <p:cNvSpPr>
            <a:spLocks noGrp="1"/>
          </p:cNvSpPr>
          <p:nvPr>
            <p:ph type="sldNum" sz="quarter" idx="12"/>
          </p:nvPr>
        </p:nvSpPr>
        <p:spPr/>
        <p:txBody>
          <a:bodyPr/>
          <a:lstStyle/>
          <a:p>
            <a:fld id="{37EF5067-3AB7-4642-9103-42CBD40CC6D9}" type="slidenum">
              <a:rPr kumimoji="1" lang="ja-JP" altLang="en-US" smtClean="0"/>
              <a:pPr/>
              <a:t>91</a:t>
            </a:fld>
            <a:endParaRPr kumimoji="1" lang="ja-JP" altLang="en-US" dirty="0"/>
          </a:p>
        </p:txBody>
      </p:sp>
      <p:cxnSp>
        <p:nvCxnSpPr>
          <p:cNvPr id="15" name="直線矢印コネクタ 14"/>
          <p:cNvCxnSpPr/>
          <p:nvPr/>
        </p:nvCxnSpPr>
        <p:spPr>
          <a:xfrm flipV="1">
            <a:off x="2149434" y="2311981"/>
            <a:ext cx="7588332" cy="17463"/>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747185" y="1637687"/>
            <a:ext cx="697627" cy="553998"/>
          </a:xfrm>
          <a:prstGeom prst="rect">
            <a:avLst/>
          </a:prstGeom>
          <a:noFill/>
        </p:spPr>
        <p:txBody>
          <a:bodyPr wrap="non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新名神</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高速道路</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a:solidFill>
                  <a:srgbClr val="0000CC"/>
                </a:solidFill>
                <a:latin typeface="ＭＳ Ｐ明朝" panose="02020600040205080304" pitchFamily="18" charset="-128"/>
                <a:ea typeface="ＭＳ Ｐ明朝" panose="02020600040205080304" pitchFamily="18" charset="-128"/>
              </a:rPr>
              <a:t>開通</a:t>
            </a:r>
          </a:p>
        </p:txBody>
      </p:sp>
      <p:sp>
        <p:nvSpPr>
          <p:cNvPr id="43" name="テキスト ボックス 42"/>
          <p:cNvSpPr txBox="1"/>
          <p:nvPr/>
        </p:nvSpPr>
        <p:spPr>
          <a:xfrm>
            <a:off x="2020874" y="2508971"/>
            <a:ext cx="1447832" cy="553998"/>
          </a:xfrm>
          <a:prstGeom prst="rect">
            <a:avLst/>
          </a:prstGeom>
          <a:noFill/>
        </p:spPr>
        <p:txBody>
          <a:bodyPr wrap="non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大阪府を都市基盤整備</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の事業主体と決定</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a:t>
            </a:r>
            <a:r>
              <a:rPr lang="en-US" altLang="ja-JP" sz="1000" dirty="0" smtClean="0">
                <a:solidFill>
                  <a:srgbClr val="0000CC"/>
                </a:solidFill>
                <a:latin typeface="ＭＳ Ｐ明朝" panose="02020600040205080304" pitchFamily="18" charset="-128"/>
                <a:ea typeface="ＭＳ Ｐ明朝" panose="02020600040205080304" pitchFamily="18" charset="-128"/>
              </a:rPr>
              <a:t>1991</a:t>
            </a:r>
            <a:r>
              <a:rPr lang="ja-JP" altLang="en-US" sz="1000" dirty="0" smtClean="0">
                <a:solidFill>
                  <a:srgbClr val="0000CC"/>
                </a:solidFill>
                <a:latin typeface="ＭＳ Ｐ明朝" panose="02020600040205080304" pitchFamily="18" charset="-128"/>
                <a:ea typeface="ＭＳ Ｐ明朝" panose="02020600040205080304" pitchFamily="18" charset="-128"/>
              </a:rPr>
              <a:t>年）</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74" name="テキスト ボックス 73"/>
          <p:cNvSpPr txBox="1"/>
          <p:nvPr/>
        </p:nvSpPr>
        <p:spPr>
          <a:xfrm>
            <a:off x="1143051" y="498158"/>
            <a:ext cx="3563796" cy="338554"/>
          </a:xfrm>
          <a:prstGeom prst="rect">
            <a:avLst/>
          </a:prstGeom>
          <a:noFill/>
        </p:spPr>
        <p:txBody>
          <a:bodyPr wrap="none" rtlCol="0">
            <a:spAutoFit/>
          </a:bodyPr>
          <a:lstStyle/>
          <a:p>
            <a:pPr lvl="0"/>
            <a:r>
              <a:rPr lang="ja-JP" altLang="en-US" sz="1600" dirty="0"/>
              <a:t>○</a:t>
            </a:r>
            <a:r>
              <a:rPr lang="ja-JP" altLang="en-US" sz="1600" dirty="0" smtClean="0"/>
              <a:t>取組み状況及び今後のスケジュール</a:t>
            </a:r>
            <a:endParaRPr lang="en-US" altLang="ja-JP" sz="1600" dirty="0"/>
          </a:p>
        </p:txBody>
      </p:sp>
      <p:grpSp>
        <p:nvGrpSpPr>
          <p:cNvPr id="76" name="グループ化 75"/>
          <p:cNvGrpSpPr/>
          <p:nvPr/>
        </p:nvGrpSpPr>
        <p:grpSpPr>
          <a:xfrm>
            <a:off x="4882148" y="409610"/>
            <a:ext cx="7279465" cy="516139"/>
            <a:chOff x="4882148" y="409610"/>
            <a:chExt cx="7279465" cy="516139"/>
          </a:xfrm>
        </p:grpSpPr>
        <p:cxnSp>
          <p:nvCxnSpPr>
            <p:cNvPr id="77" name="直線コネクタ 76"/>
            <p:cNvCxnSpPr/>
            <p:nvPr/>
          </p:nvCxnSpPr>
          <p:spPr>
            <a:xfrm>
              <a:off x="5488983" y="685800"/>
              <a:ext cx="432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5871354" y="409610"/>
              <a:ext cx="992579" cy="507831"/>
            </a:xfrm>
            <a:prstGeom prst="rect">
              <a:avLst/>
            </a:prstGeom>
            <a:noFill/>
          </p:spPr>
          <p:txBody>
            <a:bodyPr wrap="none" rtlCol="0">
              <a:spAutoFit/>
            </a:bodyPr>
            <a:lstStyle/>
            <a:p>
              <a:r>
                <a:rPr lang="ja-JP" altLang="en-US" sz="900" dirty="0" smtClean="0"/>
                <a:t>調査</a:t>
              </a:r>
              <a:endParaRPr lang="en-US" altLang="ja-JP" sz="900" dirty="0" smtClean="0"/>
            </a:p>
            <a:p>
              <a:r>
                <a:rPr lang="ja-JP" altLang="en-US" sz="900" dirty="0" smtClean="0"/>
                <a:t>（～制度設計</a:t>
              </a:r>
              <a:endParaRPr lang="en-US" altLang="ja-JP" sz="900" dirty="0" smtClean="0"/>
            </a:p>
            <a:p>
              <a:r>
                <a:rPr lang="ja-JP" altLang="en-US" sz="900" dirty="0" smtClean="0"/>
                <a:t>・事業者</a:t>
              </a:r>
              <a:r>
                <a:rPr lang="ja-JP" altLang="en-US" sz="900" dirty="0"/>
                <a:t>選定</a:t>
              </a:r>
              <a:r>
                <a:rPr lang="ja-JP" altLang="en-US" sz="900" dirty="0" smtClean="0"/>
                <a:t>等）</a:t>
              </a:r>
              <a:endParaRPr lang="ja-JP" altLang="en-US" sz="900" dirty="0"/>
            </a:p>
          </p:txBody>
        </p:sp>
        <p:cxnSp>
          <p:nvCxnSpPr>
            <p:cNvPr id="79" name="直線コネクタ 78"/>
            <p:cNvCxnSpPr/>
            <p:nvPr/>
          </p:nvCxnSpPr>
          <p:spPr>
            <a:xfrm>
              <a:off x="6805520" y="680729"/>
              <a:ext cx="4320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264006" y="417918"/>
              <a:ext cx="1050288" cy="507831"/>
            </a:xfrm>
            <a:prstGeom prst="rect">
              <a:avLst/>
            </a:prstGeom>
            <a:noFill/>
          </p:spPr>
          <p:txBody>
            <a:bodyPr wrap="none" rtlCol="0">
              <a:spAutoFit/>
            </a:bodyPr>
            <a:lstStyle/>
            <a:p>
              <a:r>
                <a:rPr lang="ja-JP" altLang="en-US" sz="900" dirty="0" smtClean="0"/>
                <a:t>実施</a:t>
              </a:r>
              <a:endParaRPr lang="en-US" altLang="ja-JP" sz="900" dirty="0" smtClean="0"/>
            </a:p>
            <a:p>
              <a:r>
                <a:rPr lang="ja-JP" altLang="en-US" sz="900" dirty="0" smtClean="0"/>
                <a:t>（制度創設～適用</a:t>
              </a:r>
              <a:endParaRPr lang="en-US" altLang="ja-JP" sz="900" dirty="0" smtClean="0"/>
            </a:p>
            <a:p>
              <a:r>
                <a:rPr lang="ja-JP" altLang="en-US" sz="900" dirty="0" smtClean="0"/>
                <a:t>・着工～竣工）</a:t>
              </a:r>
              <a:endParaRPr kumimoji="1" lang="ja-JP" altLang="en-US" sz="900" dirty="0"/>
            </a:p>
          </p:txBody>
        </p:sp>
        <p:cxnSp>
          <p:nvCxnSpPr>
            <p:cNvPr id="81" name="直線コネクタ 80"/>
            <p:cNvCxnSpPr/>
            <p:nvPr/>
          </p:nvCxnSpPr>
          <p:spPr>
            <a:xfrm>
              <a:off x="8376057" y="664285"/>
              <a:ext cx="540000" cy="0"/>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8898043" y="414174"/>
              <a:ext cx="934871" cy="507831"/>
            </a:xfrm>
            <a:prstGeom prst="rect">
              <a:avLst/>
            </a:prstGeom>
            <a:noFill/>
          </p:spPr>
          <p:txBody>
            <a:bodyPr wrap="none" rtlCol="0">
              <a:spAutoFit/>
            </a:bodyPr>
            <a:lstStyle/>
            <a:p>
              <a:r>
                <a:rPr lang="ja-JP" altLang="en-US" sz="900" dirty="0" smtClean="0"/>
                <a:t>成果</a:t>
              </a:r>
              <a:endParaRPr lang="en-US" altLang="ja-JP" sz="900" dirty="0" smtClean="0"/>
            </a:p>
            <a:p>
              <a:r>
                <a:rPr kumimoji="1" lang="ja-JP" altLang="en-US" sz="900" dirty="0" smtClean="0"/>
                <a:t>（制度適用開始</a:t>
              </a:r>
              <a:endParaRPr kumimoji="1" lang="en-US" altLang="ja-JP" sz="900" dirty="0" smtClean="0"/>
            </a:p>
            <a:p>
              <a:r>
                <a:rPr kumimoji="1" lang="ja-JP" altLang="en-US" sz="900" dirty="0" smtClean="0"/>
                <a:t>・供用開始～）</a:t>
              </a:r>
              <a:endParaRPr kumimoji="1" lang="ja-JP" altLang="en-US" sz="900" dirty="0"/>
            </a:p>
          </p:txBody>
        </p:sp>
        <p:sp>
          <p:nvSpPr>
            <p:cNvPr id="83" name="テキスト ボックス 82"/>
            <p:cNvSpPr txBox="1"/>
            <p:nvPr/>
          </p:nvSpPr>
          <p:spPr>
            <a:xfrm>
              <a:off x="9820908" y="491333"/>
              <a:ext cx="2340705" cy="369332"/>
            </a:xfrm>
            <a:prstGeom prst="rect">
              <a:avLst/>
            </a:prstGeom>
            <a:noFill/>
          </p:spPr>
          <p:txBody>
            <a:bodyPr wrap="none" rtlCol="0">
              <a:spAutoFit/>
            </a:bodyPr>
            <a:lstStyle/>
            <a:p>
              <a:r>
                <a:rPr lang="ja-JP" altLang="en-US" sz="900" i="1" u="sng" dirty="0" smtClean="0">
                  <a:solidFill>
                    <a:srgbClr val="0000CC"/>
                  </a:solidFill>
                </a:rPr>
                <a:t>青字</a:t>
              </a:r>
              <a:r>
                <a:rPr lang="ja-JP" altLang="en-US" sz="900" dirty="0" smtClean="0">
                  <a:solidFill>
                    <a:srgbClr val="0000CC"/>
                  </a:solidFill>
                </a:rPr>
                <a:t>は</a:t>
              </a:r>
              <a:r>
                <a:rPr lang="en-US" altLang="ja-JP" sz="900" dirty="0" smtClean="0">
                  <a:solidFill>
                    <a:srgbClr val="0000CC"/>
                  </a:solidFill>
                </a:rPr>
                <a:t>2014</a:t>
              </a:r>
              <a:r>
                <a:rPr lang="ja-JP" altLang="en-US" sz="900" dirty="0" smtClean="0">
                  <a:solidFill>
                    <a:srgbClr val="0000CC"/>
                  </a:solidFill>
                </a:rPr>
                <a:t>年度以降現時点までの取組項目</a:t>
              </a:r>
              <a:endParaRPr lang="en-US" altLang="ja-JP" sz="900" dirty="0" smtClean="0">
                <a:solidFill>
                  <a:srgbClr val="0000CC"/>
                </a:solidFill>
              </a:endParaRPr>
            </a:p>
            <a:p>
              <a:r>
                <a:rPr kumimoji="1" lang="ja-JP" altLang="en-US" sz="900" i="1" dirty="0" smtClean="0">
                  <a:solidFill>
                    <a:srgbClr val="FF0000"/>
                  </a:solidFill>
                </a:rPr>
                <a:t>赤字</a:t>
              </a:r>
              <a:r>
                <a:rPr kumimoji="1" lang="ja-JP" altLang="en-US" sz="900" dirty="0" smtClean="0">
                  <a:solidFill>
                    <a:srgbClr val="FF0000"/>
                  </a:solidFill>
                </a:rPr>
                <a:t>は</a:t>
              </a:r>
              <a:r>
                <a:rPr lang="ja-JP" altLang="en-US" sz="900" dirty="0">
                  <a:solidFill>
                    <a:srgbClr val="FF0000"/>
                  </a:solidFill>
                </a:rPr>
                <a:t>今後</a:t>
              </a:r>
              <a:r>
                <a:rPr lang="ja-JP" altLang="en-US" sz="900" dirty="0" smtClean="0">
                  <a:solidFill>
                    <a:srgbClr val="FF0000"/>
                  </a:solidFill>
                </a:rPr>
                <a:t>の取組</a:t>
              </a:r>
              <a:r>
                <a:rPr lang="ja-JP" altLang="en-US" sz="900" dirty="0">
                  <a:solidFill>
                    <a:srgbClr val="FF0000"/>
                  </a:solidFill>
                </a:rPr>
                <a:t>項目</a:t>
              </a:r>
              <a:endParaRPr kumimoji="1" lang="ja-JP" altLang="en-US" sz="900" dirty="0">
                <a:solidFill>
                  <a:srgbClr val="FF0000"/>
                </a:solidFill>
              </a:endParaRPr>
            </a:p>
          </p:txBody>
        </p:sp>
        <p:sp>
          <p:nvSpPr>
            <p:cNvPr id="84" name="テキスト ボックス 83"/>
            <p:cNvSpPr txBox="1"/>
            <p:nvPr/>
          </p:nvSpPr>
          <p:spPr>
            <a:xfrm>
              <a:off x="4882149" y="422433"/>
              <a:ext cx="697627" cy="246221"/>
            </a:xfrm>
            <a:prstGeom prst="rect">
              <a:avLst/>
            </a:prstGeom>
            <a:noFill/>
          </p:spPr>
          <p:txBody>
            <a:bodyPr wrap="none" rtlCol="0">
              <a:spAutoFit/>
            </a:bodyPr>
            <a:lstStyle/>
            <a:p>
              <a:r>
                <a:rPr lang="ja-JP" altLang="en-US" sz="1000" dirty="0" smtClean="0"/>
                <a:t>凡例（案）</a:t>
              </a:r>
              <a:endParaRPr kumimoji="1" lang="ja-JP" altLang="en-US" sz="1000" dirty="0"/>
            </a:p>
          </p:txBody>
        </p:sp>
        <p:sp>
          <p:nvSpPr>
            <p:cNvPr id="85" name="角丸四角形 84"/>
            <p:cNvSpPr/>
            <p:nvPr/>
          </p:nvSpPr>
          <p:spPr>
            <a:xfrm>
              <a:off x="4882148" y="458139"/>
              <a:ext cx="7208251" cy="40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8" name="円/楕円 87"/>
          <p:cNvSpPr/>
          <p:nvPr/>
        </p:nvSpPr>
        <p:spPr>
          <a:xfrm>
            <a:off x="5345649" y="223998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p:nvPr/>
        </p:nvSpPr>
        <p:spPr>
          <a:xfrm>
            <a:off x="6007592" y="223998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矢印コネクタ 89"/>
          <p:cNvCxnSpPr/>
          <p:nvPr/>
        </p:nvCxnSpPr>
        <p:spPr>
          <a:xfrm>
            <a:off x="2149434" y="4526203"/>
            <a:ext cx="8899566" cy="1975"/>
          </a:xfrm>
          <a:prstGeom prst="straightConnector1">
            <a:avLst/>
          </a:prstGeom>
          <a:ln w="25400">
            <a:solidFill>
              <a:srgbClr val="0000CC"/>
            </a:solidFill>
            <a:prstDash val="sysDash"/>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94" name="円/楕円 93"/>
          <p:cNvSpPr/>
          <p:nvPr/>
        </p:nvSpPr>
        <p:spPr>
          <a:xfrm>
            <a:off x="3934868" y="444537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4667957" y="2462805"/>
            <a:ext cx="1079228" cy="707886"/>
          </a:xfrm>
          <a:prstGeom prst="rect">
            <a:avLst/>
          </a:prstGeom>
          <a:noFill/>
        </p:spPr>
        <p:txBody>
          <a:bodyPr wrap="square" rtlCol="0">
            <a:spAutoFit/>
          </a:bodyPr>
          <a:lstStyle/>
          <a:p>
            <a:pPr algn="ctr"/>
            <a:r>
              <a:rPr lang="ja-JP" altLang="en-US" sz="1000" dirty="0">
                <a:solidFill>
                  <a:srgbClr val="0000CC"/>
                </a:solidFill>
                <a:latin typeface="ＭＳ Ｐ明朝" panose="02020600040205080304" pitchFamily="18" charset="-128"/>
                <a:ea typeface="ＭＳ Ｐ明朝" panose="02020600040205080304" pitchFamily="18" charset="-128"/>
              </a:rPr>
              <a:t>履</a:t>
            </a:r>
            <a:r>
              <a:rPr lang="ja-JP" altLang="en-US" sz="1000" dirty="0" smtClean="0">
                <a:solidFill>
                  <a:srgbClr val="0000CC"/>
                </a:solidFill>
                <a:latin typeface="ＭＳ Ｐ明朝" panose="02020600040205080304" pitchFamily="18" charset="-128"/>
                <a:ea typeface="ＭＳ Ｐ明朝" panose="02020600040205080304" pitchFamily="18" charset="-128"/>
              </a:rPr>
              <a:t>正社スポーツ</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a:solidFill>
                  <a:srgbClr val="0000CC"/>
                </a:solidFill>
                <a:latin typeface="ＭＳ Ｐ明朝" panose="02020600040205080304" pitchFamily="18" charset="-128"/>
                <a:ea typeface="ＭＳ Ｐ明朝" panose="02020600040205080304" pitchFamily="18" charset="-128"/>
              </a:rPr>
              <a:t>専門</a:t>
            </a:r>
            <a:r>
              <a:rPr lang="ja-JP" altLang="en-US" sz="1000" dirty="0" smtClean="0">
                <a:solidFill>
                  <a:srgbClr val="0000CC"/>
                </a:solidFill>
                <a:latin typeface="ＭＳ Ｐ明朝" panose="02020600040205080304" pitchFamily="18" charset="-128"/>
                <a:ea typeface="ＭＳ Ｐ明朝" panose="02020600040205080304" pitchFamily="18" charset="-128"/>
              </a:rPr>
              <a:t>学校</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箕面キャンパス</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a:solidFill>
                  <a:srgbClr val="0000CC"/>
                </a:solidFill>
                <a:latin typeface="ＭＳ Ｐ明朝" panose="02020600040205080304" pitchFamily="18" charset="-128"/>
                <a:ea typeface="ＭＳ Ｐ明朝" panose="02020600040205080304" pitchFamily="18" charset="-128"/>
              </a:rPr>
              <a:t>開校</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37" name="角丸四角形 36"/>
          <p:cNvSpPr/>
          <p:nvPr/>
        </p:nvSpPr>
        <p:spPr>
          <a:xfrm>
            <a:off x="664832" y="6367414"/>
            <a:ext cx="4824152" cy="36098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spcBef>
                <a:spcPts val="600"/>
              </a:spcBef>
            </a:pPr>
            <a:r>
              <a:rPr lang="ja-JP" altLang="en-US" sz="1400" dirty="0">
                <a:solidFill>
                  <a:schemeClr val="tx1"/>
                </a:solidFill>
                <a:latin typeface="ＭＳ Ｐ明朝" panose="02020600040205080304" pitchFamily="18" charset="-128"/>
                <a:ea typeface="ＭＳ Ｐ明朝" panose="02020600040205080304" pitchFamily="18" charset="-128"/>
              </a:rPr>
              <a:t>・大阪府：商工</a:t>
            </a:r>
            <a:r>
              <a:rPr lang="ja-JP" altLang="en-US" sz="1400" dirty="0" smtClean="0">
                <a:solidFill>
                  <a:schemeClr val="tx1"/>
                </a:solidFill>
                <a:latin typeface="ＭＳ Ｐ明朝" panose="02020600040205080304" pitchFamily="18" charset="-128"/>
                <a:ea typeface="ＭＳ Ｐ明朝" panose="02020600040205080304" pitchFamily="18" charset="-128"/>
              </a:rPr>
              <a:t>労働部、都市</a:t>
            </a:r>
            <a:r>
              <a:rPr lang="ja-JP" altLang="en-US" sz="1400" dirty="0">
                <a:solidFill>
                  <a:schemeClr val="tx1"/>
                </a:solidFill>
                <a:latin typeface="ＭＳ Ｐ明朝" panose="02020600040205080304" pitchFamily="18" charset="-128"/>
                <a:ea typeface="ＭＳ Ｐ明朝" panose="02020600040205080304" pitchFamily="18" charset="-128"/>
              </a:rPr>
              <a:t>整備部、住宅まちづくり</a:t>
            </a:r>
            <a:r>
              <a:rPr lang="ja-JP" altLang="en-US" sz="1400" dirty="0" smtClean="0">
                <a:solidFill>
                  <a:schemeClr val="tx1"/>
                </a:solidFill>
                <a:latin typeface="ＭＳ Ｐ明朝" panose="02020600040205080304" pitchFamily="18" charset="-128"/>
                <a:ea typeface="ＭＳ Ｐ明朝" panose="02020600040205080304" pitchFamily="18" charset="-128"/>
              </a:rPr>
              <a:t>部</a:t>
            </a:r>
            <a:endParaRPr lang="ja-JP" altLang="en-US" sz="1400" dirty="0">
              <a:solidFill>
                <a:schemeClr val="tx1"/>
              </a:solidFill>
              <a:latin typeface="ＭＳ Ｐ明朝" panose="02020600040205080304" pitchFamily="18" charset="-128"/>
              <a:ea typeface="ＭＳ Ｐ明朝" panose="02020600040205080304" pitchFamily="18" charset="-128"/>
            </a:endParaRPr>
          </a:p>
        </p:txBody>
      </p:sp>
      <p:sp>
        <p:nvSpPr>
          <p:cNvPr id="38" name="テキスト ボックス 37"/>
          <p:cNvSpPr txBox="1"/>
          <p:nvPr/>
        </p:nvSpPr>
        <p:spPr>
          <a:xfrm>
            <a:off x="549492" y="6071137"/>
            <a:ext cx="11093015" cy="338554"/>
          </a:xfrm>
          <a:prstGeom prst="rect">
            <a:avLst/>
          </a:prstGeom>
          <a:noFill/>
        </p:spPr>
        <p:txBody>
          <a:bodyPr wrap="square" rtlCol="0">
            <a:spAutoFit/>
          </a:bodyPr>
          <a:lstStyle/>
          <a:p>
            <a:r>
              <a:rPr lang="ja-JP" altLang="en-US" sz="1600" dirty="0" smtClean="0"/>
              <a:t>○</a:t>
            </a:r>
            <a:r>
              <a:rPr lang="en-US" altLang="ja-JP" sz="1600" dirty="0"/>
              <a:t> 『</a:t>
            </a:r>
            <a:r>
              <a:rPr lang="ja-JP" altLang="en-US" sz="1600" dirty="0"/>
              <a:t>箕面森町・彩</a:t>
            </a:r>
            <a:r>
              <a:rPr lang="ja-JP" altLang="en-US" sz="1600" dirty="0" smtClean="0"/>
              <a:t>都</a:t>
            </a:r>
            <a:r>
              <a:rPr lang="en-US" altLang="ja-JP" sz="1600" dirty="0" smtClean="0"/>
              <a:t>』</a:t>
            </a:r>
            <a:r>
              <a:rPr lang="ja-JP" altLang="en-US" sz="1600" dirty="0"/>
              <a:t>エリア</a:t>
            </a:r>
            <a:r>
              <a:rPr lang="ja-JP" altLang="en-US" sz="1600" dirty="0" smtClean="0"/>
              <a:t>の</a:t>
            </a:r>
            <a:r>
              <a:rPr lang="ja-JP" altLang="en-US" sz="1600" dirty="0"/>
              <a:t>担当</a:t>
            </a:r>
            <a:r>
              <a:rPr lang="ja-JP" altLang="en-US" sz="1600" dirty="0" smtClean="0"/>
              <a:t>部局一覧</a:t>
            </a:r>
            <a:endParaRPr lang="en-US" altLang="ja-JP" sz="1600" dirty="0" smtClean="0"/>
          </a:p>
        </p:txBody>
      </p:sp>
      <p:sp>
        <p:nvSpPr>
          <p:cNvPr id="34" name="円/楕円 33"/>
          <p:cNvSpPr/>
          <p:nvPr/>
        </p:nvSpPr>
        <p:spPr>
          <a:xfrm>
            <a:off x="6046525" y="445420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5742653" y="3797328"/>
            <a:ext cx="697627" cy="553998"/>
          </a:xfrm>
          <a:prstGeom prst="rect">
            <a:avLst/>
          </a:prstGeom>
          <a:noFill/>
        </p:spPr>
        <p:txBody>
          <a:bodyPr wrap="non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新名神</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高速道路</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a:solidFill>
                  <a:srgbClr val="0000CC"/>
                </a:solidFill>
                <a:latin typeface="ＭＳ Ｐ明朝" panose="02020600040205080304" pitchFamily="18" charset="-128"/>
                <a:ea typeface="ＭＳ Ｐ明朝" panose="02020600040205080304" pitchFamily="18" charset="-128"/>
              </a:rPr>
              <a:t>開通</a:t>
            </a:r>
          </a:p>
        </p:txBody>
      </p:sp>
      <p:sp>
        <p:nvSpPr>
          <p:cNvPr id="36" name="テキスト ボックス 35"/>
          <p:cNvSpPr txBox="1"/>
          <p:nvPr/>
        </p:nvSpPr>
        <p:spPr>
          <a:xfrm>
            <a:off x="3338545" y="3778595"/>
            <a:ext cx="1598949" cy="707886"/>
          </a:xfrm>
          <a:prstGeom prst="rect">
            <a:avLst/>
          </a:prstGeom>
          <a:noFill/>
        </p:spPr>
        <p:txBody>
          <a:bodyPr wrap="square" rtlCol="0">
            <a:spAutoFit/>
          </a:bodyPr>
          <a:lstStyle/>
          <a:p>
            <a:pPr algn="ctr"/>
            <a:r>
              <a:rPr lang="ja-JP" altLang="en-US" sz="1000" dirty="0">
                <a:solidFill>
                  <a:srgbClr val="FF0000"/>
                </a:solidFill>
                <a:latin typeface="ＭＳ Ｐ明朝" panose="02020600040205080304" pitchFamily="18" charset="-128"/>
                <a:ea typeface="ＭＳ Ｐ明朝" panose="02020600040205080304" pitchFamily="18" charset="-128"/>
              </a:rPr>
              <a:t>彩</a:t>
            </a:r>
            <a:r>
              <a:rPr lang="ja-JP" altLang="en-US" sz="1000" dirty="0" smtClean="0">
                <a:solidFill>
                  <a:srgbClr val="FF0000"/>
                </a:solidFill>
                <a:latin typeface="ＭＳ Ｐ明朝" panose="02020600040205080304" pitchFamily="18" charset="-128"/>
                <a:ea typeface="ＭＳ Ｐ明朝" panose="02020600040205080304" pitchFamily="18" charset="-128"/>
              </a:rPr>
              <a:t>都東部先行</a:t>
            </a:r>
            <a:r>
              <a:rPr lang="en-US" altLang="ja-JP" sz="1000" dirty="0" smtClean="0">
                <a:solidFill>
                  <a:srgbClr val="FF0000"/>
                </a:solidFill>
                <a:latin typeface="ＭＳ Ｐ明朝" panose="02020600040205080304" pitchFamily="18" charset="-128"/>
                <a:ea typeface="ＭＳ Ｐ明朝" panose="02020600040205080304" pitchFamily="18" charset="-128"/>
              </a:rPr>
              <a:t>2</a:t>
            </a:r>
            <a:r>
              <a:rPr lang="ja-JP" altLang="en-US" sz="1000" dirty="0" smtClean="0">
                <a:solidFill>
                  <a:srgbClr val="FF0000"/>
                </a:solidFill>
                <a:latin typeface="ＭＳ Ｐ明朝" panose="02020600040205080304" pitchFamily="18" charset="-128"/>
                <a:ea typeface="ＭＳ Ｐ明朝" panose="02020600040205080304" pitchFamily="18" charset="-128"/>
              </a:rPr>
              <a:t>地区</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土地区画整理事業</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開始</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a:t>
            </a:r>
            <a:r>
              <a:rPr lang="en-US" altLang="ja-JP" sz="1000" dirty="0" smtClean="0">
                <a:solidFill>
                  <a:srgbClr val="FF0000"/>
                </a:solidFill>
                <a:latin typeface="ＭＳ Ｐ明朝" panose="02020600040205080304" pitchFamily="18" charset="-128"/>
                <a:ea typeface="ＭＳ Ｐ明朝" panose="02020600040205080304" pitchFamily="18" charset="-128"/>
              </a:rPr>
              <a:t>H32(2020)</a:t>
            </a:r>
            <a:r>
              <a:rPr lang="ja-JP" altLang="en-US" sz="1000" dirty="0" smtClean="0">
                <a:solidFill>
                  <a:srgbClr val="FF0000"/>
                </a:solidFill>
                <a:latin typeface="ＭＳ Ｐ明朝" panose="02020600040205080304" pitchFamily="18" charset="-128"/>
                <a:ea typeface="ＭＳ Ｐ明朝" panose="02020600040205080304" pitchFamily="18" charset="-128"/>
              </a:rPr>
              <a:t>年）</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sp>
        <p:nvSpPr>
          <p:cNvPr id="45" name="円/楕円 44"/>
          <p:cNvSpPr/>
          <p:nvPr/>
        </p:nvSpPr>
        <p:spPr>
          <a:xfrm>
            <a:off x="3384081" y="444989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656606" y="4734924"/>
            <a:ext cx="1598949" cy="707886"/>
          </a:xfrm>
          <a:prstGeom prst="rect">
            <a:avLst/>
          </a:prstGeom>
          <a:noFill/>
        </p:spPr>
        <p:txBody>
          <a:bodyPr wrap="squar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「彩都ライフ</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サイエンスパーク」</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全</a:t>
            </a:r>
            <a:r>
              <a:rPr lang="en-US" altLang="ja-JP" sz="1000" dirty="0" smtClean="0">
                <a:solidFill>
                  <a:srgbClr val="0000CC"/>
                </a:solidFill>
                <a:latin typeface="ＭＳ Ｐ明朝" panose="02020600040205080304" pitchFamily="18" charset="-128"/>
                <a:ea typeface="ＭＳ Ｐ明朝" panose="02020600040205080304" pitchFamily="18" charset="-128"/>
              </a:rPr>
              <a:t>20</a:t>
            </a:r>
            <a:r>
              <a:rPr lang="ja-JP" altLang="en-US" sz="1000" dirty="0" smtClean="0">
                <a:solidFill>
                  <a:srgbClr val="0000CC"/>
                </a:solidFill>
                <a:latin typeface="ＭＳ Ｐ明朝" panose="02020600040205080304" pitchFamily="18" charset="-128"/>
                <a:ea typeface="ＭＳ Ｐ明朝" panose="02020600040205080304" pitchFamily="18" charset="-128"/>
              </a:rPr>
              <a:t>区画事業者</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決定</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40" name="テキスト ボックス 39"/>
          <p:cNvSpPr txBox="1"/>
          <p:nvPr/>
        </p:nvSpPr>
        <p:spPr>
          <a:xfrm>
            <a:off x="9040272" y="2462805"/>
            <a:ext cx="780636" cy="246221"/>
          </a:xfrm>
          <a:prstGeom prst="rect">
            <a:avLst/>
          </a:prstGeom>
          <a:noFill/>
        </p:spPr>
        <p:txBody>
          <a:bodyPr wrap="square" rtlCol="0">
            <a:spAutoFit/>
          </a:bodyPr>
          <a:lstStyle/>
          <a:p>
            <a:r>
              <a:rPr lang="ja-JP" altLang="en-US" sz="1000" dirty="0" smtClean="0">
                <a:solidFill>
                  <a:srgbClr val="FF0000"/>
                </a:solidFill>
                <a:latin typeface="ＭＳ Ｐ明朝" panose="02020600040205080304" pitchFamily="18" charset="-128"/>
                <a:ea typeface="ＭＳ Ｐ明朝" panose="02020600040205080304" pitchFamily="18" charset="-128"/>
              </a:rPr>
              <a:t>事業終了</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p:txBody>
      </p:sp>
      <p:sp>
        <p:nvSpPr>
          <p:cNvPr id="41" name="テキスト ボックス 40"/>
          <p:cNvSpPr txBox="1"/>
          <p:nvPr/>
        </p:nvSpPr>
        <p:spPr>
          <a:xfrm>
            <a:off x="6923480" y="2405636"/>
            <a:ext cx="1002049" cy="400110"/>
          </a:xfrm>
          <a:prstGeom prst="rect">
            <a:avLst/>
          </a:prstGeom>
          <a:noFill/>
        </p:spPr>
        <p:txBody>
          <a:bodyPr wrap="square" rtlCol="0">
            <a:spAutoFit/>
          </a:bodyPr>
          <a:lstStyle/>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新箕面駅</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完成</a:t>
            </a:r>
            <a:endParaRPr lang="en-US" altLang="ja-JP" sz="1000" dirty="0" smtClean="0">
              <a:solidFill>
                <a:srgbClr val="FF0000"/>
              </a:solidFill>
              <a:latin typeface="ＭＳ Ｐ明朝" panose="02020600040205080304" pitchFamily="18" charset="-128"/>
              <a:ea typeface="ＭＳ Ｐ明朝" panose="02020600040205080304" pitchFamily="18" charset="-128"/>
            </a:endParaRPr>
          </a:p>
        </p:txBody>
      </p:sp>
      <p:sp>
        <p:nvSpPr>
          <p:cNvPr id="44" name="テキスト ボックス 43"/>
          <p:cNvSpPr txBox="1"/>
          <p:nvPr/>
        </p:nvSpPr>
        <p:spPr>
          <a:xfrm>
            <a:off x="5656611" y="2462805"/>
            <a:ext cx="878767" cy="400110"/>
          </a:xfrm>
          <a:prstGeom prst="rect">
            <a:avLst/>
          </a:prstGeom>
          <a:noFill/>
        </p:spPr>
        <p:txBody>
          <a:bodyPr wrap="non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箕面と</a:t>
            </a:r>
            <a:r>
              <a:rPr lang="ja-JP" altLang="en-US" sz="1000" dirty="0" err="1" smtClean="0">
                <a:solidFill>
                  <a:srgbClr val="0000CC"/>
                </a:solidFill>
                <a:latin typeface="ＭＳ Ｐ明朝" panose="02020600040205080304" pitchFamily="18" charset="-128"/>
                <a:ea typeface="ＭＳ Ｐ明朝" panose="02020600040205080304" pitchFamily="18" charset="-128"/>
              </a:rPr>
              <a:t>どろみ</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en-US" altLang="ja-JP" sz="1000" dirty="0" smtClean="0">
                <a:solidFill>
                  <a:srgbClr val="0000CC"/>
                </a:solidFill>
                <a:latin typeface="ＭＳ Ｐ明朝" panose="02020600040205080304" pitchFamily="18" charset="-128"/>
                <a:ea typeface="ＭＳ Ｐ明朝" panose="02020600040205080304" pitchFamily="18" charset="-128"/>
              </a:rPr>
              <a:t>IC</a:t>
            </a:r>
            <a:r>
              <a:rPr lang="ja-JP" altLang="en-US" sz="1000" dirty="0" smtClean="0">
                <a:solidFill>
                  <a:srgbClr val="0000CC"/>
                </a:solidFill>
                <a:latin typeface="ＭＳ Ｐ明朝" panose="02020600040205080304" pitchFamily="18" charset="-128"/>
                <a:ea typeface="ＭＳ Ｐ明朝" panose="02020600040205080304" pitchFamily="18" charset="-128"/>
              </a:rPr>
              <a:t>　</a:t>
            </a:r>
            <a:r>
              <a:rPr lang="ja-JP" altLang="en-US" sz="1000" dirty="0">
                <a:solidFill>
                  <a:srgbClr val="0000CC"/>
                </a:solidFill>
                <a:latin typeface="ＭＳ Ｐ明朝" panose="02020600040205080304" pitchFamily="18" charset="-128"/>
                <a:ea typeface="ＭＳ Ｐ明朝" panose="02020600040205080304" pitchFamily="18" charset="-128"/>
              </a:rPr>
              <a:t>開通</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49" name="テキスト ボックス 48"/>
          <p:cNvSpPr txBox="1"/>
          <p:nvPr/>
        </p:nvSpPr>
        <p:spPr>
          <a:xfrm>
            <a:off x="2033678" y="3080009"/>
            <a:ext cx="1245855" cy="246221"/>
          </a:xfrm>
          <a:prstGeom prst="rect">
            <a:avLst/>
          </a:prstGeom>
          <a:noFill/>
        </p:spPr>
        <p:txBody>
          <a:bodyPr wrap="none" rtlCol="0">
            <a:spAutoFit/>
          </a:bodyPr>
          <a:lstStyle/>
          <a:p>
            <a:pPr algn="ctr"/>
            <a:r>
              <a:rPr lang="ja-JP" altLang="en-US" sz="1000" dirty="0">
                <a:solidFill>
                  <a:srgbClr val="0000CC"/>
                </a:solidFill>
                <a:latin typeface="ＭＳ Ｐ明朝" panose="02020600040205080304" pitchFamily="18" charset="-128"/>
                <a:ea typeface="ＭＳ Ｐ明朝" panose="02020600040205080304" pitchFamily="18" charset="-128"/>
              </a:rPr>
              <a:t>まちび</a:t>
            </a:r>
            <a:r>
              <a:rPr lang="ja-JP" altLang="en-US" sz="1000" dirty="0" err="1">
                <a:solidFill>
                  <a:srgbClr val="0000CC"/>
                </a:solidFill>
                <a:latin typeface="ＭＳ Ｐ明朝" panose="02020600040205080304" pitchFamily="18" charset="-128"/>
                <a:ea typeface="ＭＳ Ｐ明朝" panose="02020600040205080304" pitchFamily="18" charset="-128"/>
              </a:rPr>
              <a:t>ら</a:t>
            </a:r>
            <a:r>
              <a:rPr lang="ja-JP" altLang="en-US" sz="1000" dirty="0" smtClean="0">
                <a:solidFill>
                  <a:srgbClr val="0000CC"/>
                </a:solidFill>
                <a:latin typeface="ＭＳ Ｐ明朝" panose="02020600040205080304" pitchFamily="18" charset="-128"/>
                <a:ea typeface="ＭＳ Ｐ明朝" panose="02020600040205080304" pitchFamily="18" charset="-128"/>
              </a:rPr>
              <a:t>き（</a:t>
            </a:r>
            <a:r>
              <a:rPr lang="en-US" altLang="ja-JP" sz="1000" dirty="0" smtClean="0">
                <a:solidFill>
                  <a:srgbClr val="0000CC"/>
                </a:solidFill>
                <a:latin typeface="ＭＳ Ｐ明朝" panose="02020600040205080304" pitchFamily="18" charset="-128"/>
                <a:ea typeface="ＭＳ Ｐ明朝" panose="02020600040205080304" pitchFamily="18" charset="-128"/>
              </a:rPr>
              <a:t>2007</a:t>
            </a:r>
            <a:r>
              <a:rPr lang="ja-JP" altLang="en-US" sz="1000" dirty="0" smtClean="0">
                <a:solidFill>
                  <a:srgbClr val="0000CC"/>
                </a:solidFill>
                <a:latin typeface="ＭＳ Ｐ明朝" panose="02020600040205080304" pitchFamily="18" charset="-128"/>
                <a:ea typeface="ＭＳ Ｐ明朝" panose="02020600040205080304" pitchFamily="18" charset="-128"/>
              </a:rPr>
              <a:t>年）</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50" name="円/楕円 49"/>
          <p:cNvSpPr/>
          <p:nvPr/>
        </p:nvSpPr>
        <p:spPr>
          <a:xfrm>
            <a:off x="4013674" y="227363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3539254" y="2513966"/>
            <a:ext cx="1079228" cy="400110"/>
          </a:xfrm>
          <a:prstGeom prst="rect">
            <a:avLst/>
          </a:prstGeom>
          <a:noFill/>
        </p:spPr>
        <p:txBody>
          <a:bodyPr wrap="square" rtlCol="0">
            <a:spAutoFit/>
          </a:bodyPr>
          <a:lstStyle/>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企業用地ゾーン</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a:p>
            <a:pPr algn="ctr"/>
            <a:r>
              <a:rPr lang="ja-JP" altLang="en-US" sz="1000" dirty="0" smtClean="0">
                <a:solidFill>
                  <a:srgbClr val="0000CC"/>
                </a:solidFill>
                <a:latin typeface="ＭＳ Ｐ明朝" panose="02020600040205080304" pitchFamily="18" charset="-128"/>
                <a:ea typeface="ＭＳ Ｐ明朝" panose="02020600040205080304" pitchFamily="18" charset="-128"/>
              </a:rPr>
              <a:t>公募開始</a:t>
            </a:r>
            <a:endParaRPr lang="en-US" altLang="ja-JP" sz="1000" dirty="0" smtClean="0">
              <a:solidFill>
                <a:srgbClr val="0000CC"/>
              </a:solidFill>
              <a:latin typeface="ＭＳ Ｐ明朝" panose="02020600040205080304" pitchFamily="18" charset="-128"/>
              <a:ea typeface="ＭＳ Ｐ明朝" panose="02020600040205080304" pitchFamily="18" charset="-128"/>
            </a:endParaRPr>
          </a:p>
        </p:txBody>
      </p:sp>
      <p:sp>
        <p:nvSpPr>
          <p:cNvPr id="48" name="円/楕円 47"/>
          <p:cNvSpPr/>
          <p:nvPr/>
        </p:nvSpPr>
        <p:spPr>
          <a:xfrm>
            <a:off x="7120006" y="4454203"/>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7053787" y="4614106"/>
            <a:ext cx="1523642" cy="553998"/>
          </a:xfrm>
          <a:prstGeom prst="rect">
            <a:avLst/>
          </a:prstGeom>
          <a:noFill/>
        </p:spPr>
        <p:txBody>
          <a:bodyPr wrap="square" rtlCol="0">
            <a:spAutoFit/>
          </a:bodyPr>
          <a:lstStyle/>
          <a:p>
            <a:pPr algn="ctr"/>
            <a:r>
              <a:rPr lang="ja-JP" altLang="en-US" sz="1000" dirty="0">
                <a:solidFill>
                  <a:srgbClr val="FF0000"/>
                </a:solidFill>
                <a:latin typeface="ＭＳ Ｐ明朝" panose="02020600040205080304" pitchFamily="18" charset="-128"/>
                <a:ea typeface="ＭＳ Ｐ明朝" panose="02020600040205080304" pitchFamily="18" charset="-128"/>
              </a:rPr>
              <a:t>彩都東部先行</a:t>
            </a:r>
            <a:r>
              <a:rPr lang="en-US" altLang="ja-JP" sz="1000" dirty="0">
                <a:solidFill>
                  <a:srgbClr val="FF0000"/>
                </a:solidFill>
                <a:latin typeface="ＭＳ Ｐ明朝" panose="02020600040205080304" pitchFamily="18" charset="-128"/>
                <a:ea typeface="ＭＳ Ｐ明朝" panose="02020600040205080304" pitchFamily="18" charset="-128"/>
              </a:rPr>
              <a:t>2</a:t>
            </a:r>
            <a:r>
              <a:rPr lang="ja-JP" altLang="en-US" sz="1000" dirty="0">
                <a:solidFill>
                  <a:srgbClr val="FF0000"/>
                </a:solidFill>
                <a:latin typeface="ＭＳ Ｐ明朝" panose="02020600040205080304" pitchFamily="18" charset="-128"/>
                <a:ea typeface="ＭＳ Ｐ明朝" panose="02020600040205080304" pitchFamily="18" charset="-128"/>
              </a:rPr>
              <a:t>地区</a:t>
            </a:r>
          </a:p>
          <a:p>
            <a:pPr algn="ctr"/>
            <a:r>
              <a:rPr lang="ja-JP" altLang="en-US" sz="1000" dirty="0">
                <a:solidFill>
                  <a:srgbClr val="FF0000"/>
                </a:solidFill>
                <a:latin typeface="ＭＳ Ｐ明朝" panose="02020600040205080304" pitchFamily="18" charset="-128"/>
                <a:ea typeface="ＭＳ Ｐ明朝" panose="02020600040205080304" pitchFamily="18" charset="-128"/>
              </a:rPr>
              <a:t>土地区画整理事業</a:t>
            </a:r>
          </a:p>
          <a:p>
            <a:pPr algn="ctr"/>
            <a:r>
              <a:rPr lang="ja-JP" altLang="en-US" sz="1000" dirty="0" smtClean="0">
                <a:solidFill>
                  <a:srgbClr val="FF0000"/>
                </a:solidFill>
                <a:latin typeface="ＭＳ Ｐ明朝" panose="02020600040205080304" pitchFamily="18" charset="-128"/>
                <a:ea typeface="ＭＳ Ｐ明朝" panose="02020600040205080304" pitchFamily="18" charset="-128"/>
              </a:rPr>
              <a:t>完了</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sp>
        <p:nvSpPr>
          <p:cNvPr id="54" name="円/楕円 53"/>
          <p:cNvSpPr/>
          <p:nvPr/>
        </p:nvSpPr>
        <p:spPr>
          <a:xfrm>
            <a:off x="6274400" y="4445371"/>
            <a:ext cx="144000" cy="144000"/>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5943600" y="4593893"/>
            <a:ext cx="1248406" cy="707886"/>
          </a:xfrm>
          <a:prstGeom prst="rect">
            <a:avLst/>
          </a:prstGeom>
          <a:noFill/>
        </p:spPr>
        <p:txBody>
          <a:bodyPr wrap="square" rtlCol="0">
            <a:spAutoFit/>
          </a:bodyPr>
          <a:lstStyle/>
          <a:p>
            <a:pPr algn="ctr"/>
            <a:r>
              <a:rPr lang="ja-JP" altLang="en-US" sz="1000" dirty="0">
                <a:solidFill>
                  <a:srgbClr val="FF0000"/>
                </a:solidFill>
                <a:latin typeface="ＭＳ Ｐ明朝" panose="02020600040205080304" pitchFamily="18" charset="-128"/>
                <a:ea typeface="ＭＳ Ｐ明朝" panose="02020600040205080304" pitchFamily="18" charset="-128"/>
              </a:rPr>
              <a:t>彩都</a:t>
            </a:r>
            <a:r>
              <a:rPr lang="ja-JP" altLang="en-US" sz="1000" dirty="0" smtClean="0">
                <a:solidFill>
                  <a:srgbClr val="FF0000"/>
                </a:solidFill>
                <a:latin typeface="ＭＳ Ｐ明朝" panose="02020600040205080304" pitchFamily="18" charset="-128"/>
                <a:ea typeface="ＭＳ Ｐ明朝" panose="02020600040205080304" pitchFamily="18" charset="-128"/>
              </a:rPr>
              <a:t>東部地区地権者地権者協議会にて残区域の全体開発計画案が策定</a:t>
            </a:r>
            <a:endParaRPr lang="ja-JP" altLang="en-US" sz="1000" dirty="0">
              <a:solidFill>
                <a:srgbClr val="FF0000"/>
              </a:solidFill>
              <a:latin typeface="ＭＳ Ｐ明朝" panose="02020600040205080304" pitchFamily="18" charset="-128"/>
              <a:ea typeface="ＭＳ Ｐ明朝" panose="02020600040205080304" pitchFamily="18" charset="-128"/>
            </a:endParaRPr>
          </a:p>
        </p:txBody>
      </p:sp>
      <p:cxnSp>
        <p:nvCxnSpPr>
          <p:cNvPr id="47" name="直線矢印コネクタ 46"/>
          <p:cNvCxnSpPr/>
          <p:nvPr/>
        </p:nvCxnSpPr>
        <p:spPr>
          <a:xfrm>
            <a:off x="3480401" y="4526203"/>
            <a:ext cx="7568599" cy="0"/>
          </a:xfrm>
          <a:prstGeom prst="straightConnector1">
            <a:avLst/>
          </a:prstGeom>
          <a:ln w="25400">
            <a:solidFill>
              <a:srgbClr val="0000CC"/>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5346334" y="2311995"/>
            <a:ext cx="4391432" cy="0"/>
          </a:xfrm>
          <a:prstGeom prst="straightConnector1">
            <a:avLst/>
          </a:prstGeom>
          <a:ln w="25400">
            <a:solidFill>
              <a:srgbClr val="0000CC"/>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99" name="円/楕円 98"/>
          <p:cNvSpPr/>
          <p:nvPr/>
        </p:nvSpPr>
        <p:spPr>
          <a:xfrm>
            <a:off x="7350058" y="2251763"/>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9295583" y="224978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88552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（国土軸を支える新たな産業・物流拠点の</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形成）　</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①箕面森町</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8" name="テキスト ボックス 7"/>
          <p:cNvSpPr txBox="1"/>
          <p:nvPr/>
        </p:nvSpPr>
        <p:spPr>
          <a:xfrm>
            <a:off x="1271464" y="452290"/>
            <a:ext cx="9649072" cy="1169551"/>
          </a:xfrm>
          <a:prstGeom prst="rect">
            <a:avLst/>
          </a:prstGeom>
          <a:noFill/>
          <a:ln>
            <a:solidFill>
              <a:schemeClr val="tx1"/>
            </a:solidFill>
            <a:prstDash val="sysDash"/>
          </a:ln>
        </p:spPr>
        <p:txBody>
          <a:bodyPr wrap="square" rtlCol="0">
            <a:spAutoFit/>
          </a:bodyPr>
          <a:lstStyle/>
          <a:p>
            <a:pPr marL="0" marR="0" lvl="0" indent="0" algn="l" defTabSz="914400" rtl="0" eaLnBrk="1" fontAlgn="auto" latinLnBrk="0" hangingPunct="1">
              <a:lnSpc>
                <a:spcPts val="122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概要（①箕面森町）</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・地区面積：</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313.5ha</a:t>
            </a: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・事業期間：</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(1996</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度～</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35(2023)</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北部丘陵に位置し、豊かな自然を享受できる居住空間を確保し、世代を越えて誰もがいきいきと暮らせるまちづくりを進めて</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いる。</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・特定土地区画整理事業として、大阪府（箕面整備事務所）が事業主体となって</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施行し、国土</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交通省・大阪府・箕面市及び民間事業者が協力して</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推進。</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・土地区画整理事業に</a:t>
            </a:r>
            <a:r>
              <a:rPr kumimoji="1" lang="en-US" altLang="ja-JP"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PFI</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プライベート・ファイナンス・イニシアティブ</a:t>
            </a: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）を導入した初めての事例。</a:t>
            </a:r>
            <a:endParaRPr kumimoji="1" lang="en-US" altLang="ja-JP" sz="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descr="https://www.osaka-kousha.or.jp/x-rland/2015-07-01_minoh/pdf/youryou.pdf - Internet Explorer"/>
          <p:cNvPicPr>
            <a:picLocks noChangeAspect="1"/>
          </p:cNvPicPr>
          <p:nvPr/>
        </p:nvPicPr>
        <p:blipFill rotWithShape="1">
          <a:blip r:embed="rId3">
            <a:extLst>
              <a:ext uri="{28A0092B-C50C-407E-A947-70E740481C1C}">
                <a14:useLocalDpi xmlns:a14="http://schemas.microsoft.com/office/drawing/2010/main" val="0"/>
              </a:ext>
            </a:extLst>
          </a:blip>
          <a:srcRect l="15281" t="14518" r="14481" b="4371"/>
          <a:stretch/>
        </p:blipFill>
        <p:spPr>
          <a:xfrm>
            <a:off x="266315" y="1728975"/>
            <a:ext cx="7477514" cy="4711212"/>
          </a:xfrm>
          <a:prstGeom prst="rect">
            <a:avLst/>
          </a:prstGeom>
        </p:spPr>
      </p:pic>
      <p:grpSp>
        <p:nvGrpSpPr>
          <p:cNvPr id="2" name="グループ化 1"/>
          <p:cNvGrpSpPr/>
          <p:nvPr/>
        </p:nvGrpSpPr>
        <p:grpSpPr>
          <a:xfrm>
            <a:off x="7805635" y="1728975"/>
            <a:ext cx="4095276" cy="1746368"/>
            <a:chOff x="114891" y="4818421"/>
            <a:chExt cx="3768340" cy="1828017"/>
          </a:xfrm>
        </p:grpSpPr>
        <p:sp>
          <p:nvSpPr>
            <p:cNvPr id="14" name="正方形/長方形 13"/>
            <p:cNvSpPr/>
            <p:nvPr/>
          </p:nvSpPr>
          <p:spPr>
            <a:xfrm>
              <a:off x="114891" y="5132256"/>
              <a:ext cx="3768340" cy="15141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○大阪府が開発</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○立地施設</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市立と</a:t>
              </a:r>
              <a:r>
                <a:rPr kumimoji="1" lang="ja-JP" altLang="en-US" sz="11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どろ</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みの森学園（小中一貫校</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・みすず</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学園（幼保一体施設</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認定こども</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園</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・地区</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センター（友星保育園、バス</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待合所、クリニック、薬局等）</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・商業施設（ファミリーマート、スーパートライアル）</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・履正社スポーツ専門学校　箕面キャンパス</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2" name="正方形/長方形 11"/>
            <p:cNvSpPr/>
            <p:nvPr/>
          </p:nvSpPr>
          <p:spPr>
            <a:xfrm>
              <a:off x="114891" y="4823147"/>
              <a:ext cx="3768340" cy="18232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3" name="正方形/長方形 12"/>
            <p:cNvSpPr/>
            <p:nvPr/>
          </p:nvSpPr>
          <p:spPr>
            <a:xfrm>
              <a:off x="114891" y="4818421"/>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第</a:t>
              </a:r>
              <a:r>
                <a:rPr kumimoji="1" lang="en-US" altLang="ja-JP"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1</a:t>
              </a: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区域（住宅ゾーン）</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 name="グループ化 2"/>
          <p:cNvGrpSpPr/>
          <p:nvPr/>
        </p:nvGrpSpPr>
        <p:grpSpPr>
          <a:xfrm>
            <a:off x="7803332" y="3603124"/>
            <a:ext cx="4097578" cy="795222"/>
            <a:chOff x="4081202" y="4812515"/>
            <a:chExt cx="3780217" cy="795222"/>
          </a:xfrm>
        </p:grpSpPr>
        <p:sp>
          <p:nvSpPr>
            <p:cNvPr id="16" name="正方形/長方形 15"/>
            <p:cNvSpPr/>
            <p:nvPr/>
          </p:nvSpPr>
          <p:spPr>
            <a:xfrm>
              <a:off x="4081202" y="4812515"/>
              <a:ext cx="3780217" cy="784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7" name="正方形/長方形 16"/>
            <p:cNvSpPr/>
            <p:nvPr/>
          </p:nvSpPr>
          <p:spPr>
            <a:xfrm>
              <a:off x="4093079" y="4818421"/>
              <a:ext cx="2996490" cy="27948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第</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2</a:t>
              </a: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区域（民間開発住宅ゾーン）</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0" name="正方形/長方形 19"/>
            <p:cNvSpPr/>
            <p:nvPr/>
          </p:nvSpPr>
          <p:spPr>
            <a:xfrm>
              <a:off x="4093079" y="5176850"/>
              <a:ext cx="37683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○民間開発事業者</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豊田</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通商（株</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が開発</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・「箕面森町</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PEACEGARDEN</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grpSp>
      <p:grpSp>
        <p:nvGrpSpPr>
          <p:cNvPr id="6" name="グループ化 5"/>
          <p:cNvGrpSpPr/>
          <p:nvPr/>
        </p:nvGrpSpPr>
        <p:grpSpPr>
          <a:xfrm>
            <a:off x="7778339" y="4533996"/>
            <a:ext cx="4122572" cy="2263893"/>
            <a:chOff x="7778339" y="4684683"/>
            <a:chExt cx="4122572" cy="2292560"/>
          </a:xfrm>
        </p:grpSpPr>
        <p:sp>
          <p:nvSpPr>
            <p:cNvPr id="19" name="正方形/長方形 18"/>
            <p:cNvSpPr/>
            <p:nvPr/>
          </p:nvSpPr>
          <p:spPr>
            <a:xfrm>
              <a:off x="7828184" y="4690539"/>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第</a:t>
              </a:r>
              <a:r>
                <a:rPr kumimoji="1" lang="en-US" altLang="ja-JP"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3</a:t>
              </a: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区域（企業用地ゾーン）</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正方形/長方形 20"/>
            <p:cNvSpPr/>
            <p:nvPr/>
          </p:nvSpPr>
          <p:spPr>
            <a:xfrm>
              <a:off x="7778339" y="4998115"/>
              <a:ext cx="4122571" cy="197912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○大阪府が開発、企業を誘致</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新名神高速</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道路</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箕面と</a:t>
              </a:r>
              <a:r>
                <a:rPr kumimoji="1" lang="ja-JP" altLang="en-US" sz="1100" b="0" i="0" u="none" strike="noStrike" kern="1200" cap="none" spc="0" normalizeH="0" baseline="0" noProof="0" dirty="0" err="1" smtClean="0">
                  <a:ln>
                    <a:noFill/>
                  </a:ln>
                  <a:solidFill>
                    <a:prstClr val="black"/>
                  </a:solidFill>
                  <a:effectLst/>
                  <a:uLnTx/>
                  <a:uFillTx/>
                  <a:latin typeface="Calibri" panose="020F0502020204030204"/>
                  <a:ea typeface="ＭＳ Ｐゴシック" panose="020B0600070205080204" pitchFamily="50" charset="-128"/>
                  <a:cs typeface="+mn-cs"/>
                </a:rPr>
                <a:t>どろみ</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IC</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国道４２３号に近く、大阪中心部へも直結</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する企業用地。</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○誘致施設</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物流施設、製造加工施設、商業・業務施設等、研究開発施設等</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○土地売買契約者の公募</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第</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期：</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2015</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7</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月</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⇒完売</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第</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期：</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月　⇒完売</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8" name="正方形/長方形 17"/>
            <p:cNvSpPr/>
            <p:nvPr/>
          </p:nvSpPr>
          <p:spPr>
            <a:xfrm>
              <a:off x="7813965" y="4684683"/>
              <a:ext cx="4086946" cy="22780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grpSp>
      <p:sp>
        <p:nvSpPr>
          <p:cNvPr id="5" name="スライド番号プレースホルダー 4"/>
          <p:cNvSpPr>
            <a:spLocks noGrp="1"/>
          </p:cNvSpPr>
          <p:nvPr>
            <p:ph type="sldNum" sz="quarter" idx="12"/>
          </p:nvPr>
        </p:nvSpPr>
        <p:spPr/>
        <p:txBody>
          <a:bodyPr/>
          <a:lstStyle/>
          <a:p>
            <a:fld id="{138CA411-231B-42B9-AF63-97A64194AA60}" type="slidenum">
              <a:rPr lang="ja-JP" altLang="en-US" smtClean="0"/>
              <a:pPr/>
              <a:t>92</a:t>
            </a:fld>
            <a:endParaRPr lang="ja-JP" altLang="en-US"/>
          </a:p>
        </p:txBody>
      </p:sp>
    </p:spTree>
    <p:extLst>
      <p:ext uri="{BB962C8B-B14F-4D97-AF65-F5344CB8AC3E}">
        <p14:creationId xmlns:p14="http://schemas.microsoft.com/office/powerpoint/2010/main" val="5776029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9706" y="4758499"/>
            <a:ext cx="2307816" cy="170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（国土軸を支える新たな産業・物流拠点の</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形成）　</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①箕面森町</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grpSp>
        <p:nvGrpSpPr>
          <p:cNvPr id="2" name="グループ化 1"/>
          <p:cNvGrpSpPr/>
          <p:nvPr/>
        </p:nvGrpSpPr>
        <p:grpSpPr>
          <a:xfrm>
            <a:off x="79114" y="1173891"/>
            <a:ext cx="3865827" cy="5536002"/>
            <a:chOff x="100400" y="5220836"/>
            <a:chExt cx="3893541" cy="5536002"/>
          </a:xfrm>
        </p:grpSpPr>
        <p:sp>
          <p:nvSpPr>
            <p:cNvPr id="12" name="正方形/長方形 11"/>
            <p:cNvSpPr/>
            <p:nvPr/>
          </p:nvSpPr>
          <p:spPr>
            <a:xfrm>
              <a:off x="114891" y="5220836"/>
              <a:ext cx="3864561" cy="55360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3" name="正方形/長方形 12"/>
            <p:cNvSpPr/>
            <p:nvPr/>
          </p:nvSpPr>
          <p:spPr>
            <a:xfrm>
              <a:off x="114890" y="5230468"/>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取組前</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正方形/長方形 13"/>
            <p:cNvSpPr/>
            <p:nvPr/>
          </p:nvSpPr>
          <p:spPr>
            <a:xfrm>
              <a:off x="100400" y="5587596"/>
              <a:ext cx="3893541" cy="41703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1977</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余野川ダム計画</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公表（</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建設省）</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地元の反対と公的主体での周辺宅地</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開発</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条件化</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1989</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府</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が住宅供給公社による土地</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取得</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決定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住宅供給公社が</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154ha</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140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億</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円）の土地を</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取得</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1991</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企業局が事業主体に決定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1991</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議会承認</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1996</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土地区画整理事業などの都市計画</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決定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1999</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オオタカ</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「国内希少野生動植物種</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」指定</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の営巣発見</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オオタカ</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調査委員会を</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設置</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2001</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事業見直し案を公表</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2002</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所管部局を企業局から建築都市部へ移管</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企業会計から分離し、公共事業と</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して実施）</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2005</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余野川</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ダムを当面実施しないと公表（国土交通省）</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2007</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a:t>
              </a:r>
              <a:r>
                <a:rPr kumimoji="1" lang="ja-JP" altLang="en-US" sz="11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ちびらき、箕面グリーンロード開通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6" name="グループ化 5"/>
          <p:cNvGrpSpPr/>
          <p:nvPr/>
        </p:nvGrpSpPr>
        <p:grpSpPr>
          <a:xfrm>
            <a:off x="4290911" y="1148134"/>
            <a:ext cx="7926832" cy="5559717"/>
            <a:chOff x="4019457" y="5225439"/>
            <a:chExt cx="7776976" cy="5477401"/>
          </a:xfrm>
        </p:grpSpPr>
        <p:sp>
          <p:nvSpPr>
            <p:cNvPr id="18" name="正方形/長方形 17"/>
            <p:cNvSpPr/>
            <p:nvPr/>
          </p:nvSpPr>
          <p:spPr>
            <a:xfrm>
              <a:off x="4019457" y="5225618"/>
              <a:ext cx="7650882" cy="547722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9" name="正方形/長方形 18"/>
            <p:cNvSpPr/>
            <p:nvPr/>
          </p:nvSpPr>
          <p:spPr>
            <a:xfrm>
              <a:off x="4025621" y="5225439"/>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正方形/長方形 20"/>
            <p:cNvSpPr/>
            <p:nvPr/>
          </p:nvSpPr>
          <p:spPr>
            <a:xfrm>
              <a:off x="4050877" y="5508445"/>
              <a:ext cx="7745556" cy="17586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財政再建プログラム（</a:t>
              </a:r>
              <a:r>
                <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2008</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事業の見直し・点検を実施</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○点検結果（概要）</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①</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新名神高速道路と大阪都心部への結節点である箕面インターチェンジに近接する</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本事業地</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において、将来適切な土地利用</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と　</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円滑</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な地域整備が図られるよう、枠組み</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をつくる。</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②</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北摂地域における道路ネットワーク整備に資する</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③</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オオタカ調査委員会の提言に則り、オオタカ保全区域を設定し保全方策を</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する</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○今後の方向</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・第１区域</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は、引き続き事業の完成を目指す。但し、財政状況に鑑み、住民生活に最大限配慮しつつ</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、工事</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の実施時期を精査。</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第２区域</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は、民間地権者により開発。</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第３区域</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施設誘致地区</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は</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、粗</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造成の概成が</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見込まれる</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2012</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年度</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末に基盤整備工事の</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実施について判断</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9" name="右矢印 8"/>
          <p:cNvSpPr/>
          <p:nvPr/>
        </p:nvSpPr>
        <p:spPr>
          <a:xfrm>
            <a:off x="4001687" y="3561472"/>
            <a:ext cx="207336" cy="723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4" name="角丸四角形 23"/>
          <p:cNvSpPr/>
          <p:nvPr/>
        </p:nvSpPr>
        <p:spPr>
          <a:xfrm>
            <a:off x="1143000" y="408135"/>
            <a:ext cx="10001708" cy="655121"/>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＜めざす姿</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多世代共生」、「環境共生」、「地域共生」をまちづくりのテーマとした、世代を超えて誰もがいきいきと暮らせるニュータウンの実現</a:t>
            </a:r>
            <a:r>
              <a:rPr kumimoji="1" lang="ja-JP"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5" name="正方形/長方形 24"/>
          <p:cNvSpPr/>
          <p:nvPr/>
        </p:nvSpPr>
        <p:spPr>
          <a:xfrm>
            <a:off x="4290911" y="4852983"/>
            <a:ext cx="578052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成果</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○豊かな自然環境を享受できる居住空間の提供し、新しいまちづくりの実現。</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第３区域</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における</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企業立地による産業活性化・雇用創出。</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8" name="二等辺三角形 27"/>
          <p:cNvSpPr/>
          <p:nvPr/>
        </p:nvSpPr>
        <p:spPr>
          <a:xfrm rot="10800000">
            <a:off x="7458195" y="3184558"/>
            <a:ext cx="579049" cy="109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4380753" y="5412944"/>
            <a:ext cx="3496277"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○各区域における状況</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■第１区域</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・保留地の売却状況（</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９末現在）</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住宅用</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484</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区画売却済／</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536</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区画</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大規模保留地：学校法人履正社に売却</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・箕面市立と</a:t>
            </a:r>
            <a:r>
              <a:rPr kumimoji="1" lang="ja-JP" altLang="en-US" sz="11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どろ</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みの森学園（小中一貫校）の</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児童</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生徒数：</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80</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2008</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707</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右矢印 30"/>
          <p:cNvSpPr/>
          <p:nvPr/>
        </p:nvSpPr>
        <p:spPr>
          <a:xfrm rot="20251859">
            <a:off x="10388681" y="5114627"/>
            <a:ext cx="1001683" cy="116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8" name="右矢印 37"/>
          <p:cNvSpPr/>
          <p:nvPr/>
        </p:nvSpPr>
        <p:spPr>
          <a:xfrm>
            <a:off x="8312074" y="4443724"/>
            <a:ext cx="230071" cy="361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0" name="正方形/長方形 39"/>
          <p:cNvSpPr/>
          <p:nvPr/>
        </p:nvSpPr>
        <p:spPr>
          <a:xfrm>
            <a:off x="8346224" y="4496889"/>
            <a:ext cx="3498488"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第３区域（企業用地ゾーン）公募開始（</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2015</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1" name="二等辺三角形 40"/>
          <p:cNvSpPr/>
          <p:nvPr/>
        </p:nvSpPr>
        <p:spPr>
          <a:xfrm rot="10800000">
            <a:off x="7468113" y="4753382"/>
            <a:ext cx="579049" cy="109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6" name="正方形/長方形 25"/>
          <p:cNvSpPr/>
          <p:nvPr/>
        </p:nvSpPr>
        <p:spPr>
          <a:xfrm>
            <a:off x="4344076" y="4493752"/>
            <a:ext cx="789480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2013</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年度大阪府戦略本部会議＞</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第３区域の事業着手を決定</a:t>
            </a:r>
            <a:endParaRPr kumimoji="1" lang="en-US" altLang="ja-JP"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正方形/長方形 32"/>
          <p:cNvSpPr/>
          <p:nvPr/>
        </p:nvSpPr>
        <p:spPr>
          <a:xfrm>
            <a:off x="7804285" y="5423316"/>
            <a:ext cx="1845421"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■第２区域（</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９末現在）</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・計画戸数：</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677</a:t>
            </a:r>
            <a:r>
              <a:rPr kumimoji="1" lang="ja-JP" altLang="en-US" sz="11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区画</a:t>
            </a:r>
            <a:endPar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・世帯数：</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306</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世帯</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■第３区域</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・企業用地の売却状況</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第１期　</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区画（完売）</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第２期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３区画（完売）</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5" name="正方形/長方形 34"/>
          <p:cNvSpPr/>
          <p:nvPr/>
        </p:nvSpPr>
        <p:spPr>
          <a:xfrm>
            <a:off x="4364671" y="3184490"/>
            <a:ext cx="789480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＜改革工程表（</a:t>
            </a:r>
            <a:r>
              <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2013</a:t>
            </a:r>
            <a:r>
              <a:rPr kumimoji="1" lang="ja-JP" altLang="en-US"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年２月）＞</a:t>
            </a:r>
            <a:endParaRPr kumimoji="1" lang="en-US" altLang="ja-JP" sz="11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区域の基盤整備工事について、</a:t>
            </a: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粗造成の概成が当初計画から</a:t>
            </a:r>
            <a:endParaRPr kumimoji="1" lang="en-US" altLang="ja-JP"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２年</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遅れていることから、施設立地に関する</a:t>
            </a: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企業</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判断が明確に</a:t>
            </a: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なり</a:t>
            </a:r>
            <a:endParaRPr kumimoji="1" lang="en-US" altLang="ja-JP"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保留地</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処分の可能性や</a:t>
            </a:r>
            <a:r>
              <a:rPr kumimoji="1" lang="ja-JP" altLang="en-US" sz="1100" b="0" i="0" u="sng"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採算性を</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見極められる</a:t>
            </a:r>
            <a:r>
              <a:rPr kumimoji="1" lang="en-US" altLang="ja-JP"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26</a:t>
            </a:r>
            <a:r>
              <a:rPr kumimoji="1" lang="ja-JP" altLang="en-US" sz="11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年度までに実施判断する</a:t>
            </a:r>
            <a:endParaRPr kumimoji="1" lang="en-US" altLang="ja-JP"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正方形/長方形 35"/>
          <p:cNvSpPr/>
          <p:nvPr/>
        </p:nvSpPr>
        <p:spPr>
          <a:xfrm>
            <a:off x="4845275" y="3920056"/>
            <a:ext cx="494590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上記</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財政再建</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プログラムの方向性に基づき、企業ヒアリングを実施。</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（ヒアリング結果）企業の進出意欲・検討熟度が高く、保留地処分の可能性が高い</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二等辺三角形 36"/>
          <p:cNvSpPr/>
          <p:nvPr/>
        </p:nvSpPr>
        <p:spPr>
          <a:xfrm rot="10800000">
            <a:off x="7458195" y="4358244"/>
            <a:ext cx="579049" cy="109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a:xfrm>
            <a:off x="9875548" y="6464435"/>
            <a:ext cx="183748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箕面森町の世帯数・地区内人口</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30" name="図 29"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545" y="3447047"/>
            <a:ext cx="1539364" cy="970984"/>
          </a:xfrm>
          <a:prstGeom prst="rect">
            <a:avLst/>
          </a:prstGeom>
        </p:spPr>
      </p:pic>
      <p:sp>
        <p:nvSpPr>
          <p:cNvPr id="8" name="屈折矢印 7"/>
          <p:cNvSpPr/>
          <p:nvPr/>
        </p:nvSpPr>
        <p:spPr>
          <a:xfrm rot="5219044">
            <a:off x="4507576" y="3978218"/>
            <a:ext cx="309093" cy="2669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正方形/長方形 33"/>
          <p:cNvSpPr/>
          <p:nvPr/>
        </p:nvSpPr>
        <p:spPr>
          <a:xfrm>
            <a:off x="10229033" y="3205888"/>
            <a:ext cx="1831349"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事業費</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886</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億</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円</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39" name="正方形/長方形 38"/>
          <p:cNvSpPr/>
          <p:nvPr/>
        </p:nvSpPr>
        <p:spPr>
          <a:xfrm>
            <a:off x="10137151" y="4350180"/>
            <a:ext cx="1831349"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区域は民間が開発</a:t>
            </a:r>
            <a:endParaRPr kumimoji="1" lang="en-US" altLang="ja-JP"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a:xfrm>
            <a:off x="9317182" y="6410402"/>
            <a:ext cx="2743200" cy="365125"/>
          </a:xfrm>
        </p:spPr>
        <p:txBody>
          <a:bodyPr/>
          <a:lstStyle/>
          <a:p>
            <a:fld id="{138CA411-231B-42B9-AF63-97A64194AA60}" type="slidenum">
              <a:rPr lang="ja-JP" altLang="en-US" smtClean="0"/>
              <a:pPr/>
              <a:t>93</a:t>
            </a:fld>
            <a:endParaRPr lang="ja-JP" altLang="en-US"/>
          </a:p>
        </p:txBody>
      </p:sp>
    </p:spTree>
    <p:extLst>
      <p:ext uri="{BB962C8B-B14F-4D97-AF65-F5344CB8AC3E}">
        <p14:creationId xmlns:p14="http://schemas.microsoft.com/office/powerpoint/2010/main" val="36678397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r>
              <a:rPr lang="ja-JP" altLang="en-US" sz="2000" b="1" dirty="0">
                <a:solidFill>
                  <a:schemeClr val="bg1"/>
                </a:solidFill>
                <a:latin typeface="ＭＳ ゴシック" pitchFamily="49" charset="-128"/>
                <a:ea typeface="ＭＳ ゴシック" pitchFamily="49" charset="-128"/>
              </a:rPr>
              <a:t>１１．箕面森町・彩都</a:t>
            </a:r>
            <a:r>
              <a:rPr lang="ja-JP" altLang="en-US" sz="1400" b="1" dirty="0">
                <a:solidFill>
                  <a:schemeClr val="bg1"/>
                </a:solidFill>
                <a:latin typeface="ＭＳ ゴシック" pitchFamily="49" charset="-128"/>
                <a:ea typeface="ＭＳ ゴシック" pitchFamily="49" charset="-128"/>
              </a:rPr>
              <a:t>（国土軸を支える新たな産業・物流拠点の形成</a:t>
            </a:r>
            <a:r>
              <a:rPr lang="ja-JP" altLang="en-US" sz="1400" b="1" dirty="0" smtClean="0">
                <a:solidFill>
                  <a:schemeClr val="bg1"/>
                </a:solidFill>
                <a:latin typeface="ＭＳ ゴシック" pitchFamily="49" charset="-128"/>
                <a:ea typeface="ＭＳ ゴシック" pitchFamily="49" charset="-128"/>
              </a:rPr>
              <a:t>）　</a:t>
            </a:r>
            <a:r>
              <a:rPr lang="ja-JP" altLang="en-US" sz="1600" b="1" dirty="0" smtClean="0">
                <a:solidFill>
                  <a:schemeClr val="bg1"/>
                </a:solidFill>
                <a:latin typeface="ＭＳ ゴシック" pitchFamily="49" charset="-128"/>
                <a:ea typeface="ＭＳ ゴシック" pitchFamily="49" charset="-128"/>
              </a:rPr>
              <a:t>②彩都</a:t>
            </a:r>
            <a:endParaRPr lang="en-US" altLang="ja-JP" sz="1600" b="1" dirty="0">
              <a:solidFill>
                <a:schemeClr val="bg1"/>
              </a:solidFill>
              <a:latin typeface="ＭＳ ゴシック" pitchFamily="49" charset="-128"/>
              <a:ea typeface="ＭＳ ゴシック" pitchFamily="49" charset="-128"/>
            </a:endParaRPr>
          </a:p>
        </p:txBody>
      </p:sp>
      <p:sp>
        <p:nvSpPr>
          <p:cNvPr id="8" name="テキスト ボックス 7"/>
          <p:cNvSpPr txBox="1"/>
          <p:nvPr/>
        </p:nvSpPr>
        <p:spPr>
          <a:xfrm>
            <a:off x="1271464" y="452290"/>
            <a:ext cx="9777536" cy="861774"/>
          </a:xfrm>
          <a:prstGeom prst="rect">
            <a:avLst/>
          </a:prstGeom>
          <a:noFill/>
          <a:ln>
            <a:solidFill>
              <a:schemeClr val="tx1"/>
            </a:solidFill>
            <a:prstDash val="sysDash"/>
          </a:ln>
        </p:spPr>
        <p:txBody>
          <a:bodyPr wrap="square" rtlCol="0">
            <a:spAutoFit/>
          </a:bodyPr>
          <a:lstStyle/>
          <a:p>
            <a:pPr>
              <a:lnSpc>
                <a:spcPts val="1220"/>
              </a:lnSpc>
            </a:pPr>
            <a:r>
              <a:rPr lang="en-US" altLang="ja-JP" sz="1200" dirty="0" smtClean="0">
                <a:latin typeface="+mn-ea"/>
              </a:rPr>
              <a:t>【</a:t>
            </a:r>
            <a:r>
              <a:rPr lang="ja-JP" altLang="en-US" sz="1200" b="1" dirty="0" smtClean="0">
                <a:latin typeface="+mn-ea"/>
              </a:rPr>
              <a:t>概要（②彩都）</a:t>
            </a:r>
            <a:r>
              <a:rPr lang="en-US" altLang="ja-JP" sz="1200" dirty="0" smtClean="0">
                <a:latin typeface="+mn-ea"/>
              </a:rPr>
              <a:t>】</a:t>
            </a:r>
          </a:p>
          <a:p>
            <a:pPr>
              <a:lnSpc>
                <a:spcPts val="1220"/>
              </a:lnSpc>
            </a:pPr>
            <a:r>
              <a:rPr lang="ja-JP" altLang="en-US" sz="1200" dirty="0" smtClean="0">
                <a:latin typeface="+mn-ea"/>
              </a:rPr>
              <a:t>・面積：</a:t>
            </a:r>
            <a:r>
              <a:rPr lang="en-US" altLang="ja-JP" sz="1200" dirty="0" smtClean="0">
                <a:latin typeface="+mn-ea"/>
              </a:rPr>
              <a:t>742.6ha</a:t>
            </a:r>
            <a:r>
              <a:rPr lang="ja-JP" altLang="en-US" sz="1200" dirty="0">
                <a:latin typeface="+mn-ea"/>
              </a:rPr>
              <a:t>（西部</a:t>
            </a:r>
            <a:r>
              <a:rPr lang="ja-JP" altLang="en-US" sz="1200" dirty="0" smtClean="0">
                <a:latin typeface="+mn-ea"/>
              </a:rPr>
              <a:t>地区：</a:t>
            </a:r>
            <a:r>
              <a:rPr lang="en-US" altLang="ja-JP" sz="1200" dirty="0" smtClean="0">
                <a:latin typeface="+mn-ea"/>
              </a:rPr>
              <a:t>313</a:t>
            </a:r>
            <a:r>
              <a:rPr lang="ja-JP" altLang="en-US" sz="1200" dirty="0" smtClean="0">
                <a:latin typeface="+mn-ea"/>
              </a:rPr>
              <a:t>ヘクタール、</a:t>
            </a:r>
            <a:r>
              <a:rPr lang="ja-JP" altLang="en-US" sz="1200" dirty="0">
                <a:latin typeface="+mn-ea"/>
              </a:rPr>
              <a:t>中部</a:t>
            </a:r>
            <a:r>
              <a:rPr lang="ja-JP" altLang="en-US" sz="1200" dirty="0" smtClean="0">
                <a:latin typeface="+mn-ea"/>
              </a:rPr>
              <a:t>地区：</a:t>
            </a:r>
            <a:r>
              <a:rPr lang="en-US" altLang="ja-JP" sz="1200" dirty="0" smtClean="0">
                <a:latin typeface="+mn-ea"/>
              </a:rPr>
              <a:t>63</a:t>
            </a:r>
            <a:r>
              <a:rPr lang="ja-JP" altLang="en-US" sz="1200" dirty="0" smtClean="0">
                <a:latin typeface="+mn-ea"/>
              </a:rPr>
              <a:t>ヘクタール、</a:t>
            </a:r>
            <a:r>
              <a:rPr lang="ja-JP" altLang="en-US" sz="1200" dirty="0">
                <a:latin typeface="+mn-ea"/>
              </a:rPr>
              <a:t>東部</a:t>
            </a:r>
            <a:r>
              <a:rPr lang="ja-JP" altLang="en-US" sz="1200" dirty="0" smtClean="0">
                <a:latin typeface="+mn-ea"/>
              </a:rPr>
              <a:t>地区：</a:t>
            </a:r>
            <a:r>
              <a:rPr lang="en-US" altLang="ja-JP" sz="1200" dirty="0" smtClean="0">
                <a:latin typeface="+mn-ea"/>
              </a:rPr>
              <a:t>367</a:t>
            </a:r>
            <a:r>
              <a:rPr lang="ja-JP" altLang="en-US" sz="1200" dirty="0" smtClean="0">
                <a:latin typeface="+mn-ea"/>
              </a:rPr>
              <a:t>ヘクタール）</a:t>
            </a:r>
            <a:endParaRPr lang="en-US" altLang="ja-JP" sz="1200" dirty="0" smtClean="0">
              <a:latin typeface="+mn-ea"/>
            </a:endParaRPr>
          </a:p>
          <a:p>
            <a:pPr>
              <a:lnSpc>
                <a:spcPts val="1220"/>
              </a:lnSpc>
            </a:pPr>
            <a:r>
              <a:rPr lang="ja-JP" altLang="en-US" sz="1200" dirty="0">
                <a:latin typeface="+mn-ea"/>
              </a:rPr>
              <a:t>・彩都の建設は、大阪府・茨木市・箕面市のほか、都市再生機構をはじめ、民間開発事業者や経済団体、大学、研究機関</a:t>
            </a:r>
            <a:r>
              <a:rPr lang="ja-JP" altLang="en-US" sz="1200" dirty="0" smtClean="0">
                <a:latin typeface="+mn-ea"/>
              </a:rPr>
              <a:t>など産学官が連携して</a:t>
            </a:r>
            <a:r>
              <a:rPr lang="ja-JP" altLang="en-US" sz="1200" dirty="0">
                <a:latin typeface="+mn-ea"/>
              </a:rPr>
              <a:t>進められている</a:t>
            </a:r>
            <a:r>
              <a:rPr lang="ja-JP" altLang="en-US" sz="1200" dirty="0" smtClean="0">
                <a:latin typeface="+mn-ea"/>
              </a:rPr>
              <a:t>。（上記の者で構成する彩都建設推進協議会を構成し、事業推進に向けた協議調整を行っている）</a:t>
            </a:r>
            <a:endParaRPr lang="en-US" altLang="ja-JP" sz="1200" dirty="0" smtClean="0">
              <a:latin typeface="+mn-ea"/>
            </a:endParaRPr>
          </a:p>
          <a:p>
            <a:pPr>
              <a:lnSpc>
                <a:spcPts val="1220"/>
              </a:lnSpc>
            </a:pPr>
            <a:endParaRPr lang="en-US" altLang="ja-JP" sz="1200" dirty="0">
              <a:latin typeface="+mn-ea"/>
            </a:endParaRPr>
          </a:p>
        </p:txBody>
      </p:sp>
      <p:sp>
        <p:nvSpPr>
          <p:cNvPr id="112" name="スライド番号プレースホルダ 111"/>
          <p:cNvSpPr>
            <a:spLocks noGrp="1"/>
          </p:cNvSpPr>
          <p:nvPr>
            <p:ph type="sldNum" sz="quarter" idx="12"/>
          </p:nvPr>
        </p:nvSpPr>
        <p:spPr/>
        <p:txBody>
          <a:bodyPr/>
          <a:lstStyle/>
          <a:p>
            <a:fld id="{37EF5067-3AB7-4642-9103-42CBD40CC6D9}" type="slidenum">
              <a:rPr kumimoji="1" lang="ja-JP" altLang="en-US" smtClean="0"/>
              <a:pPr/>
              <a:t>94</a:t>
            </a:fld>
            <a:endParaRPr kumimoji="1" lang="ja-JP" altLang="en-US" dirty="0"/>
          </a:p>
        </p:txBody>
      </p:sp>
      <p:graphicFrame>
        <p:nvGraphicFramePr>
          <p:cNvPr id="5" name="表 4"/>
          <p:cNvGraphicFramePr>
            <a:graphicFrameLocks noGrp="1"/>
          </p:cNvGraphicFramePr>
          <p:nvPr>
            <p:extLst/>
          </p:nvPr>
        </p:nvGraphicFramePr>
        <p:xfrm>
          <a:off x="7235700" y="1785580"/>
          <a:ext cx="4678795" cy="4069309"/>
        </p:xfrm>
        <a:graphic>
          <a:graphicData uri="http://schemas.openxmlformats.org/drawingml/2006/table">
            <a:tbl>
              <a:tblPr firstRow="1" firstCol="1" bandRow="1">
                <a:tableStyleId>{5C22544A-7EE6-4342-B048-85BDC9FD1C3A}</a:tableStyleId>
              </a:tblPr>
              <a:tblGrid>
                <a:gridCol w="350588">
                  <a:extLst>
                    <a:ext uri="{9D8B030D-6E8A-4147-A177-3AD203B41FA5}">
                      <a16:colId xmlns:a16="http://schemas.microsoft.com/office/drawing/2014/main" val="20000"/>
                    </a:ext>
                  </a:extLst>
                </a:gridCol>
                <a:gridCol w="666503">
                  <a:extLst>
                    <a:ext uri="{9D8B030D-6E8A-4147-A177-3AD203B41FA5}">
                      <a16:colId xmlns:a16="http://schemas.microsoft.com/office/drawing/2014/main" val="20001"/>
                    </a:ext>
                  </a:extLst>
                </a:gridCol>
                <a:gridCol w="1457576">
                  <a:extLst>
                    <a:ext uri="{9D8B030D-6E8A-4147-A177-3AD203B41FA5}">
                      <a16:colId xmlns:a16="http://schemas.microsoft.com/office/drawing/2014/main" val="20002"/>
                    </a:ext>
                  </a:extLst>
                </a:gridCol>
                <a:gridCol w="2204128">
                  <a:extLst>
                    <a:ext uri="{9D8B030D-6E8A-4147-A177-3AD203B41FA5}">
                      <a16:colId xmlns:a16="http://schemas.microsoft.com/office/drawing/2014/main" val="20003"/>
                    </a:ext>
                  </a:extLst>
                </a:gridCol>
              </a:tblGrid>
              <a:tr h="382032">
                <a:tc>
                  <a:txBody>
                    <a:bodyPr/>
                    <a:lstStyle/>
                    <a:p>
                      <a:pPr algn="ctr">
                        <a:spcAft>
                          <a:spcPts val="0"/>
                        </a:spcAft>
                      </a:pPr>
                      <a:r>
                        <a:rPr lang="ja-JP" sz="1050" kern="100" dirty="0">
                          <a:effectLst/>
                        </a:rPr>
                        <a:t>図番</a:t>
                      </a:r>
                      <a:endParaRPr lang="ja-JP" sz="1050" kern="100" dirty="0">
                        <a:effectLst/>
                        <a:latin typeface="Century"/>
                        <a:ea typeface="ＭＳ 明朝"/>
                        <a:cs typeface="Times New Roman"/>
                      </a:endParaRPr>
                    </a:p>
                  </a:txBody>
                  <a:tcPr marL="68580" marR="68580" marT="0" marB="0" anchor="ctr"/>
                </a:tc>
                <a:tc>
                  <a:txBody>
                    <a:bodyPr/>
                    <a:lstStyle/>
                    <a:p>
                      <a:pPr algn="ctr">
                        <a:spcAft>
                          <a:spcPts val="0"/>
                        </a:spcAft>
                      </a:pPr>
                      <a:r>
                        <a:rPr lang="ja-JP" sz="1050" kern="100">
                          <a:effectLst/>
                        </a:rPr>
                        <a:t>地 区 名</a:t>
                      </a:r>
                      <a:endParaRPr lang="ja-JP" sz="1050" kern="100">
                        <a:effectLst/>
                        <a:latin typeface="Century"/>
                        <a:ea typeface="ＭＳ 明朝"/>
                        <a:cs typeface="Times New Roman"/>
                      </a:endParaRPr>
                    </a:p>
                  </a:txBody>
                  <a:tcPr marL="68580" marR="68580" marT="0" marB="0" anchor="ctr"/>
                </a:tc>
                <a:tc>
                  <a:txBody>
                    <a:bodyPr/>
                    <a:lstStyle/>
                    <a:p>
                      <a:pPr algn="ctr">
                        <a:spcAft>
                          <a:spcPts val="0"/>
                        </a:spcAft>
                      </a:pPr>
                      <a:r>
                        <a:rPr lang="ja-JP" sz="1050" kern="100">
                          <a:effectLst/>
                        </a:rPr>
                        <a:t>施 設（事業） 名 称</a:t>
                      </a:r>
                      <a:endParaRPr lang="ja-JP" sz="1050" kern="100">
                        <a:effectLst/>
                        <a:latin typeface="Century"/>
                        <a:ea typeface="ＭＳ 明朝"/>
                        <a:cs typeface="Times New Roman"/>
                      </a:endParaRPr>
                    </a:p>
                  </a:txBody>
                  <a:tcPr marL="68580" marR="68580" marT="0" marB="0" anchor="ctr"/>
                </a:tc>
                <a:tc>
                  <a:txBody>
                    <a:bodyPr/>
                    <a:lstStyle/>
                    <a:p>
                      <a:pPr algn="ctr">
                        <a:spcAft>
                          <a:spcPts val="0"/>
                        </a:spcAft>
                      </a:pPr>
                      <a:r>
                        <a:rPr lang="ja-JP" sz="1050" kern="100">
                          <a:effectLst/>
                        </a:rPr>
                        <a:t>摘　　要</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0"/>
                  </a:ext>
                </a:extLst>
              </a:tr>
              <a:tr h="382032">
                <a:tc>
                  <a:txBody>
                    <a:bodyPr/>
                    <a:lstStyle/>
                    <a:p>
                      <a:pPr algn="ctr">
                        <a:spcAft>
                          <a:spcPts val="0"/>
                        </a:spcAft>
                      </a:pPr>
                      <a:r>
                        <a:rPr lang="ja-JP" sz="1050" kern="100">
                          <a:effectLst/>
                        </a:rPr>
                        <a:t>①</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西部</a:t>
                      </a:r>
                      <a:r>
                        <a:rPr lang="ja-JP" sz="1050" kern="100" dirty="0">
                          <a:effectLst/>
                        </a:rPr>
                        <a:t>　</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ライフサイエンスパーク</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全</a:t>
                      </a:r>
                      <a:r>
                        <a:rPr lang="en-US" sz="1050" kern="100">
                          <a:effectLst/>
                        </a:rPr>
                        <a:t>20</a:t>
                      </a:r>
                      <a:r>
                        <a:rPr lang="ja-JP" sz="1050" kern="100">
                          <a:effectLst/>
                        </a:rPr>
                        <a:t>区画立地決定</a:t>
                      </a:r>
                      <a:r>
                        <a:rPr lang="en-US" sz="1050" kern="100">
                          <a:effectLst/>
                        </a:rPr>
                        <a:t>(H26.11)</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1"/>
                  </a:ext>
                </a:extLst>
              </a:tr>
              <a:tr h="382032">
                <a:tc>
                  <a:txBody>
                    <a:bodyPr/>
                    <a:lstStyle/>
                    <a:p>
                      <a:pPr algn="ctr">
                        <a:spcAft>
                          <a:spcPts val="0"/>
                        </a:spcAft>
                      </a:pPr>
                      <a:r>
                        <a:rPr lang="ja-JP" sz="1050" kern="100">
                          <a:effectLst/>
                        </a:rPr>
                        <a:t>②</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中部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（株）万代　彩都物流センター</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en-US" sz="1050" kern="100">
                          <a:effectLst/>
                        </a:rPr>
                        <a:t>H28.7</a:t>
                      </a:r>
                      <a:r>
                        <a:rPr lang="ja-JP" sz="1050" kern="100">
                          <a:effectLst/>
                        </a:rPr>
                        <a:t>稼動</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2"/>
                  </a:ext>
                </a:extLst>
              </a:tr>
              <a:tr h="382032">
                <a:tc>
                  <a:txBody>
                    <a:bodyPr/>
                    <a:lstStyle/>
                    <a:p>
                      <a:pPr algn="ctr">
                        <a:spcAft>
                          <a:spcPts val="0"/>
                        </a:spcAft>
                      </a:pPr>
                      <a:r>
                        <a:rPr lang="ja-JP" sz="1050" kern="100">
                          <a:effectLst/>
                        </a:rPr>
                        <a:t>③</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中部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プロロジスパーク茨木</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en-US" sz="1050" kern="100">
                          <a:effectLst/>
                        </a:rPr>
                        <a:t>H28.9</a:t>
                      </a:r>
                      <a:r>
                        <a:rPr lang="ja-JP" sz="1050" kern="100">
                          <a:effectLst/>
                        </a:rPr>
                        <a:t>完成</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3"/>
                  </a:ext>
                </a:extLst>
              </a:tr>
              <a:tr h="592372">
                <a:tc>
                  <a:txBody>
                    <a:bodyPr/>
                    <a:lstStyle/>
                    <a:p>
                      <a:pPr algn="ctr">
                        <a:spcAft>
                          <a:spcPts val="0"/>
                        </a:spcAft>
                      </a:pPr>
                      <a:r>
                        <a:rPr lang="ja-JP" sz="1050" kern="100">
                          <a:effectLst/>
                        </a:rPr>
                        <a:t>④</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中部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三井不動産（株）</a:t>
                      </a:r>
                    </a:p>
                    <a:p>
                      <a:pPr algn="l">
                        <a:spcAft>
                          <a:spcPts val="0"/>
                        </a:spcAft>
                      </a:pPr>
                      <a:r>
                        <a:rPr lang="ja-JP" sz="1050" kern="100">
                          <a:effectLst/>
                        </a:rPr>
                        <a:t>ロジスティクスパーク茨木</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en-US" sz="1050" kern="100" dirty="0">
                          <a:effectLst/>
                        </a:rPr>
                        <a:t>H29.9</a:t>
                      </a:r>
                      <a:r>
                        <a:rPr lang="ja-JP" sz="1050" kern="100" dirty="0" smtClean="0">
                          <a:effectLst/>
                        </a:rPr>
                        <a:t>完成</a:t>
                      </a:r>
                      <a:endParaRPr lang="ja-JP" sz="105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4"/>
                  </a:ext>
                </a:extLst>
              </a:tr>
              <a:tr h="764065">
                <a:tc>
                  <a:txBody>
                    <a:bodyPr/>
                    <a:lstStyle/>
                    <a:p>
                      <a:pPr algn="ctr">
                        <a:spcAft>
                          <a:spcPts val="0"/>
                        </a:spcAft>
                      </a:pPr>
                      <a:r>
                        <a:rPr lang="ja-JP" sz="1050" kern="100">
                          <a:effectLst/>
                        </a:rPr>
                        <a:t>⑤</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東部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彩都東部中央東地区</a:t>
                      </a:r>
                    </a:p>
                    <a:p>
                      <a:pPr algn="l">
                        <a:spcAft>
                          <a:spcPts val="0"/>
                        </a:spcAft>
                      </a:pPr>
                      <a:r>
                        <a:rPr lang="ja-JP" sz="1050" kern="100">
                          <a:effectLst/>
                        </a:rPr>
                        <a:t>土地区画整理事業</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施行面積　約</a:t>
                      </a:r>
                      <a:r>
                        <a:rPr lang="en-US" sz="1050" kern="100">
                          <a:effectLst/>
                        </a:rPr>
                        <a:t>47</a:t>
                      </a:r>
                      <a:r>
                        <a:rPr lang="ja-JP" sz="1050" kern="100">
                          <a:effectLst/>
                        </a:rPr>
                        <a:t>ｈａ</a:t>
                      </a:r>
                    </a:p>
                    <a:p>
                      <a:pPr algn="l">
                        <a:spcAft>
                          <a:spcPts val="0"/>
                        </a:spcAft>
                      </a:pPr>
                      <a:r>
                        <a:rPr lang="ja-JP" sz="1050" kern="100">
                          <a:effectLst/>
                        </a:rPr>
                        <a:t>施行期間　</a:t>
                      </a:r>
                      <a:r>
                        <a:rPr lang="en-US" sz="1050" kern="100">
                          <a:effectLst/>
                        </a:rPr>
                        <a:t>H27.5</a:t>
                      </a:r>
                      <a:r>
                        <a:rPr lang="ja-JP" sz="1050" kern="100">
                          <a:effectLst/>
                        </a:rPr>
                        <a:t>～</a:t>
                      </a:r>
                      <a:r>
                        <a:rPr lang="en-US" sz="1050" kern="100">
                          <a:effectLst/>
                        </a:rPr>
                        <a:t>H32.3</a:t>
                      </a:r>
                      <a:endParaRPr lang="ja-JP" sz="1050" kern="10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5"/>
                  </a:ext>
                </a:extLst>
              </a:tr>
              <a:tr h="1184744">
                <a:tc>
                  <a:txBody>
                    <a:bodyPr/>
                    <a:lstStyle/>
                    <a:p>
                      <a:pPr algn="ctr">
                        <a:spcAft>
                          <a:spcPts val="0"/>
                        </a:spcAft>
                      </a:pPr>
                      <a:r>
                        <a:rPr lang="ja-JP" sz="1050" kern="100">
                          <a:effectLst/>
                        </a:rPr>
                        <a:t>⑥</a:t>
                      </a:r>
                      <a:endParaRPr lang="ja-JP" sz="1050" kern="10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smtClean="0">
                          <a:effectLst/>
                        </a:rPr>
                        <a:t>東部</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a:effectLst/>
                        </a:rPr>
                        <a:t>彩都東部地区山麓線エリア</a:t>
                      </a:r>
                    </a:p>
                    <a:p>
                      <a:pPr algn="l">
                        <a:spcAft>
                          <a:spcPts val="0"/>
                        </a:spcAft>
                      </a:pPr>
                      <a:r>
                        <a:rPr lang="ja-JP" sz="1050" kern="100" dirty="0">
                          <a:effectLst/>
                        </a:rPr>
                        <a:t>土地区画整理事業</a:t>
                      </a:r>
                      <a:endParaRPr lang="ja-JP" sz="1050" kern="100" dirty="0">
                        <a:effectLst/>
                        <a:latin typeface="Century"/>
                        <a:ea typeface="ＭＳ 明朝"/>
                        <a:cs typeface="Times New Roman"/>
                      </a:endParaRPr>
                    </a:p>
                  </a:txBody>
                  <a:tcPr marL="68580" marR="68580" marT="0" marB="0" anchor="ctr"/>
                </a:tc>
                <a:tc>
                  <a:txBody>
                    <a:bodyPr/>
                    <a:lstStyle/>
                    <a:p>
                      <a:pPr algn="l">
                        <a:spcAft>
                          <a:spcPts val="0"/>
                        </a:spcAft>
                      </a:pPr>
                      <a:r>
                        <a:rPr lang="ja-JP" sz="1050" kern="100" dirty="0">
                          <a:effectLst/>
                        </a:rPr>
                        <a:t>施行面積　約</a:t>
                      </a:r>
                      <a:r>
                        <a:rPr lang="en-US" sz="1050" kern="100" dirty="0">
                          <a:effectLst/>
                        </a:rPr>
                        <a:t>25</a:t>
                      </a:r>
                      <a:r>
                        <a:rPr lang="ja-JP" sz="1050" kern="100" dirty="0">
                          <a:effectLst/>
                        </a:rPr>
                        <a:t>ｈａ</a:t>
                      </a:r>
                    </a:p>
                    <a:p>
                      <a:pPr algn="l">
                        <a:spcAft>
                          <a:spcPts val="0"/>
                        </a:spcAft>
                      </a:pPr>
                      <a:r>
                        <a:rPr lang="ja-JP" sz="1050" kern="100" dirty="0">
                          <a:effectLst/>
                        </a:rPr>
                        <a:t>施行期間　</a:t>
                      </a:r>
                      <a:r>
                        <a:rPr lang="en-US" sz="1050" kern="100" dirty="0">
                          <a:effectLst/>
                        </a:rPr>
                        <a:t>H27.5</a:t>
                      </a:r>
                      <a:r>
                        <a:rPr lang="ja-JP" sz="1050" kern="100" dirty="0">
                          <a:effectLst/>
                        </a:rPr>
                        <a:t>～</a:t>
                      </a:r>
                      <a:r>
                        <a:rPr lang="en-US" sz="1050" kern="100" dirty="0">
                          <a:effectLst/>
                        </a:rPr>
                        <a:t>H32.3</a:t>
                      </a:r>
                      <a:endParaRPr lang="ja-JP" sz="1050" kern="100" dirty="0">
                        <a:effectLst/>
                      </a:endParaRPr>
                    </a:p>
                    <a:p>
                      <a:pPr algn="l">
                        <a:spcAft>
                          <a:spcPts val="0"/>
                        </a:spcAft>
                      </a:pPr>
                      <a:r>
                        <a:rPr lang="ja-JP" sz="1050" kern="100" dirty="0">
                          <a:effectLst/>
                        </a:rPr>
                        <a:t>（（株）資生堂大阪</a:t>
                      </a:r>
                      <a:r>
                        <a:rPr lang="ja-JP" sz="1050" kern="100" dirty="0">
                          <a:solidFill>
                            <a:schemeClr val="tx1"/>
                          </a:solidFill>
                          <a:effectLst/>
                        </a:rPr>
                        <a:t>工場及び関西統合センター（物流拠点</a:t>
                      </a:r>
                      <a:r>
                        <a:rPr lang="ja-JP" sz="1050" kern="100" dirty="0" smtClean="0">
                          <a:solidFill>
                            <a:schemeClr val="tx1"/>
                          </a:solidFill>
                          <a:effectLst/>
                        </a:rPr>
                        <a:t>）</a:t>
                      </a:r>
                      <a:r>
                        <a:rPr lang="ja-JP" altLang="en-US" sz="1050" kern="100" dirty="0" smtClean="0">
                          <a:solidFill>
                            <a:schemeClr val="tx1"/>
                          </a:solidFill>
                          <a:effectLst/>
                        </a:rPr>
                        <a:t>、阪急電鉄㈱と三菱地所㈱が共同で物流センターの立地を決定）</a:t>
                      </a:r>
                      <a:endParaRPr lang="ja-JP" sz="1050" kern="100" dirty="0">
                        <a:solidFill>
                          <a:schemeClr val="tx1"/>
                        </a:solidFill>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1026" name="Picture 2" descr="D:\tanakajunya\Desktop\キャプチャ.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72" y="1494406"/>
            <a:ext cx="6379626" cy="5124757"/>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569802" y="5029200"/>
            <a:ext cx="997806" cy="1085850"/>
          </a:xfrm>
          <a:prstGeom prst="rect">
            <a:avLst/>
          </a:prstGeom>
          <a:solidFill>
            <a:srgbClr val="D2DE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smtClean="0">
                <a:solidFill>
                  <a:schemeClr val="tx1"/>
                </a:solidFill>
                <a:latin typeface="+mn-ea"/>
              </a:rPr>
              <a:t>西部地区</a:t>
            </a:r>
            <a:endParaRPr kumimoji="1" lang="en-US" altLang="ja-JP" sz="1000" dirty="0" smtClean="0">
              <a:solidFill>
                <a:schemeClr val="tx1"/>
              </a:solidFill>
              <a:latin typeface="+mn-ea"/>
            </a:endParaRPr>
          </a:p>
          <a:p>
            <a:r>
              <a:rPr lang="ja-JP" altLang="en-US" sz="1000" dirty="0" smtClean="0">
                <a:solidFill>
                  <a:schemeClr val="tx1"/>
                </a:solidFill>
                <a:latin typeface="+mn-ea"/>
              </a:rPr>
              <a:t>計画人口</a:t>
            </a:r>
            <a:endParaRPr lang="en-US" altLang="ja-JP" sz="1000" dirty="0" smtClean="0">
              <a:solidFill>
                <a:schemeClr val="tx1"/>
              </a:solidFill>
              <a:latin typeface="+mn-ea"/>
            </a:endParaRPr>
          </a:p>
          <a:p>
            <a:r>
              <a:rPr kumimoji="1" lang="ja-JP" altLang="en-US" sz="1000" dirty="0" smtClean="0">
                <a:solidFill>
                  <a:schemeClr val="tx1"/>
                </a:solidFill>
                <a:latin typeface="+mn-ea"/>
              </a:rPr>
              <a:t>　</a:t>
            </a:r>
            <a:r>
              <a:rPr kumimoji="1" lang="en-US" altLang="ja-JP" sz="1000" dirty="0" smtClean="0">
                <a:solidFill>
                  <a:schemeClr val="tx1"/>
                </a:solidFill>
                <a:latin typeface="+mn-ea"/>
              </a:rPr>
              <a:t>20,000</a:t>
            </a:r>
            <a:r>
              <a:rPr kumimoji="1" lang="ja-JP" altLang="en-US" sz="1000" dirty="0" smtClean="0">
                <a:solidFill>
                  <a:schemeClr val="tx1"/>
                </a:solidFill>
                <a:latin typeface="+mn-ea"/>
              </a:rPr>
              <a:t>人</a:t>
            </a:r>
            <a:endParaRPr kumimoji="1" lang="en-US" altLang="ja-JP" sz="1000" dirty="0" smtClean="0">
              <a:solidFill>
                <a:schemeClr val="tx1"/>
              </a:solidFill>
              <a:latin typeface="+mn-ea"/>
            </a:endParaRPr>
          </a:p>
          <a:p>
            <a:r>
              <a:rPr lang="ja-JP" altLang="en-US" sz="1000" dirty="0">
                <a:solidFill>
                  <a:schemeClr val="tx1"/>
                </a:solidFill>
                <a:latin typeface="+mn-ea"/>
              </a:rPr>
              <a:t>居住</a:t>
            </a:r>
            <a:r>
              <a:rPr lang="ja-JP" altLang="en-US" sz="1000" dirty="0" smtClean="0">
                <a:solidFill>
                  <a:schemeClr val="tx1"/>
                </a:solidFill>
                <a:latin typeface="+mn-ea"/>
              </a:rPr>
              <a:t>人口</a:t>
            </a:r>
            <a:endParaRPr lang="en-US" altLang="ja-JP" sz="1000" dirty="0" smtClean="0">
              <a:solidFill>
                <a:schemeClr val="tx1"/>
              </a:solidFill>
              <a:latin typeface="+mn-ea"/>
            </a:endParaRPr>
          </a:p>
          <a:p>
            <a:r>
              <a:rPr kumimoji="1" lang="ja-JP" altLang="en-US" sz="1000" dirty="0" smtClean="0">
                <a:solidFill>
                  <a:schemeClr val="tx1"/>
                </a:solidFill>
                <a:latin typeface="+mn-ea"/>
              </a:rPr>
              <a:t>　約</a:t>
            </a:r>
            <a:r>
              <a:rPr kumimoji="1" lang="en-US" altLang="ja-JP" sz="1000" dirty="0" smtClean="0">
                <a:solidFill>
                  <a:schemeClr val="tx1"/>
                </a:solidFill>
                <a:latin typeface="+mn-ea"/>
              </a:rPr>
              <a:t>15,500</a:t>
            </a:r>
            <a:r>
              <a:rPr kumimoji="1" lang="ja-JP" altLang="en-US" sz="1000" dirty="0" smtClean="0">
                <a:solidFill>
                  <a:schemeClr val="tx1"/>
                </a:solidFill>
                <a:latin typeface="+mn-ea"/>
              </a:rPr>
              <a:t>人</a:t>
            </a:r>
            <a:endParaRPr kumimoji="1" lang="en-US" altLang="ja-JP" sz="1000" dirty="0" smtClean="0">
              <a:solidFill>
                <a:schemeClr val="tx1"/>
              </a:solidFill>
              <a:latin typeface="+mn-ea"/>
            </a:endParaRPr>
          </a:p>
          <a:p>
            <a:r>
              <a:rPr lang="ja-JP" altLang="en-US" sz="900" dirty="0" smtClean="0">
                <a:solidFill>
                  <a:schemeClr val="tx1"/>
                </a:solidFill>
                <a:latin typeface="+mn-ea"/>
              </a:rPr>
              <a:t>　</a:t>
            </a:r>
            <a:r>
              <a:rPr lang="en-US" altLang="ja-JP" sz="900" dirty="0" smtClean="0">
                <a:solidFill>
                  <a:schemeClr val="tx1"/>
                </a:solidFill>
                <a:latin typeface="+mn-ea"/>
              </a:rPr>
              <a:t>(2018.10</a:t>
            </a:r>
            <a:r>
              <a:rPr lang="ja-JP" altLang="en-US" sz="900" dirty="0" smtClean="0">
                <a:solidFill>
                  <a:schemeClr val="tx1"/>
                </a:solidFill>
                <a:latin typeface="+mn-ea"/>
              </a:rPr>
              <a:t>末現在</a:t>
            </a:r>
            <a:r>
              <a:rPr lang="en-US" altLang="ja-JP" sz="900" dirty="0" smtClean="0">
                <a:solidFill>
                  <a:schemeClr val="tx1"/>
                </a:solidFill>
                <a:latin typeface="+mn-ea"/>
              </a:rPr>
              <a:t>)</a:t>
            </a:r>
            <a:endParaRPr kumimoji="1" lang="ja-JP" altLang="en-US" sz="900" dirty="0">
              <a:solidFill>
                <a:schemeClr val="tx1"/>
              </a:solidFill>
              <a:latin typeface="+mn-ea"/>
            </a:endParaRPr>
          </a:p>
        </p:txBody>
      </p:sp>
      <p:sp>
        <p:nvSpPr>
          <p:cNvPr id="9" name="正方形/長方形 8"/>
          <p:cNvSpPr/>
          <p:nvPr/>
        </p:nvSpPr>
        <p:spPr>
          <a:xfrm>
            <a:off x="1242888" y="2204864"/>
            <a:ext cx="1430635" cy="616681"/>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chemeClr val="tx1"/>
                </a:solidFill>
                <a:latin typeface="+mn-ea"/>
              </a:rPr>
              <a:t>新名神高速道路</a:t>
            </a:r>
            <a:endParaRPr kumimoji="1" lang="en-US" altLang="ja-JP" sz="1050" dirty="0" smtClean="0">
              <a:solidFill>
                <a:schemeClr val="tx1"/>
              </a:solidFill>
              <a:latin typeface="+mn-ea"/>
            </a:endParaRPr>
          </a:p>
          <a:p>
            <a:pPr algn="ctr"/>
            <a:r>
              <a:rPr lang="ja-JP" altLang="en-US" sz="1050" dirty="0" smtClean="0">
                <a:solidFill>
                  <a:schemeClr val="tx1"/>
                </a:solidFill>
                <a:latin typeface="+mn-ea"/>
              </a:rPr>
              <a:t>高槻～神戸間</a:t>
            </a:r>
            <a:endParaRPr lang="en-US" altLang="ja-JP" sz="1050" dirty="0" smtClean="0">
              <a:solidFill>
                <a:schemeClr val="tx1"/>
              </a:solidFill>
              <a:latin typeface="+mn-ea"/>
            </a:endParaRPr>
          </a:p>
          <a:p>
            <a:pPr algn="ctr"/>
            <a:r>
              <a:rPr lang="en-US" altLang="ja-JP" sz="1050" dirty="0" smtClean="0">
                <a:solidFill>
                  <a:schemeClr val="tx1"/>
                </a:solidFill>
                <a:latin typeface="+mn-ea"/>
              </a:rPr>
              <a:t>2018</a:t>
            </a:r>
            <a:r>
              <a:rPr kumimoji="1" lang="ja-JP" altLang="en-US" sz="1050" dirty="0" smtClean="0">
                <a:solidFill>
                  <a:schemeClr val="tx1"/>
                </a:solidFill>
                <a:latin typeface="+mn-ea"/>
              </a:rPr>
              <a:t>年</a:t>
            </a:r>
            <a:r>
              <a:rPr kumimoji="1" lang="en-US" altLang="ja-JP" sz="1050" dirty="0" smtClean="0">
                <a:solidFill>
                  <a:schemeClr val="tx1"/>
                </a:solidFill>
                <a:latin typeface="+mn-ea"/>
              </a:rPr>
              <a:t>3</a:t>
            </a:r>
            <a:r>
              <a:rPr kumimoji="1" lang="ja-JP" altLang="en-US" sz="1050" dirty="0" smtClean="0">
                <a:solidFill>
                  <a:schemeClr val="tx1"/>
                </a:solidFill>
                <a:latin typeface="+mn-ea"/>
              </a:rPr>
              <a:t>月開通</a:t>
            </a:r>
            <a:endParaRPr kumimoji="1" lang="ja-JP" altLang="en-US" sz="1050" dirty="0">
              <a:solidFill>
                <a:schemeClr val="tx1"/>
              </a:solidFill>
              <a:latin typeface="+mn-ea"/>
            </a:endParaRPr>
          </a:p>
        </p:txBody>
      </p:sp>
      <p:sp>
        <p:nvSpPr>
          <p:cNvPr id="10" name="正方形/長方形 9"/>
          <p:cNvSpPr/>
          <p:nvPr/>
        </p:nvSpPr>
        <p:spPr>
          <a:xfrm>
            <a:off x="3219449" y="1543050"/>
            <a:ext cx="962025" cy="170431"/>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n-ea"/>
              </a:rPr>
              <a:t>茨木千提寺</a:t>
            </a:r>
            <a:r>
              <a:rPr kumimoji="1" lang="en-US" altLang="ja-JP" sz="800" dirty="0" smtClean="0">
                <a:solidFill>
                  <a:schemeClr val="tx1"/>
                </a:solidFill>
                <a:latin typeface="+mn-ea"/>
              </a:rPr>
              <a:t>IC</a:t>
            </a:r>
            <a:endParaRPr kumimoji="1" lang="ja-JP" altLang="en-US" sz="800" dirty="0">
              <a:solidFill>
                <a:schemeClr val="tx1"/>
              </a:solidFill>
              <a:latin typeface="+mn-ea"/>
            </a:endParaRPr>
          </a:p>
        </p:txBody>
      </p:sp>
    </p:spTree>
    <p:extLst>
      <p:ext uri="{BB962C8B-B14F-4D97-AF65-F5344CB8AC3E}">
        <p14:creationId xmlns:p14="http://schemas.microsoft.com/office/powerpoint/2010/main" val="25088275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（国土軸を支える新たな産業・物流拠点の形成</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　</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②彩都</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12" name="角丸四角形 11"/>
          <p:cNvSpPr/>
          <p:nvPr/>
        </p:nvSpPr>
        <p:spPr>
          <a:xfrm>
            <a:off x="1303917" y="526693"/>
            <a:ext cx="9584166" cy="900766"/>
          </a:xfrm>
          <a:prstGeom prst="roundRect">
            <a:avLst>
              <a:gd name="adj" fmla="val 126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＜めざす姿</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2550" marR="0" lvl="0" indent="-8255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自然と都市が調和するアメニティの高い住環境を創造するとともに、「国際</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交流」「</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学術</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文化」「研究</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開発</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」「産業集積」と</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いう特色</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のある都市</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の未来機能を組み込んだ複合機能都市の形成</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13" name="グループ化 12"/>
          <p:cNvGrpSpPr/>
          <p:nvPr/>
        </p:nvGrpSpPr>
        <p:grpSpPr>
          <a:xfrm>
            <a:off x="177421" y="1591235"/>
            <a:ext cx="11778018" cy="1682917"/>
            <a:chOff x="-910275" y="4818421"/>
            <a:chExt cx="12504854" cy="1682917"/>
          </a:xfrm>
        </p:grpSpPr>
        <p:sp>
          <p:nvSpPr>
            <p:cNvPr id="14" name="正方形/長方形 13"/>
            <p:cNvSpPr/>
            <p:nvPr/>
          </p:nvSpPr>
          <p:spPr>
            <a:xfrm>
              <a:off x="-910275" y="4823147"/>
              <a:ext cx="12504854" cy="167819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15" name="正方形/長方形 14"/>
            <p:cNvSpPr/>
            <p:nvPr/>
          </p:nvSpPr>
          <p:spPr>
            <a:xfrm>
              <a:off x="-899426" y="4818421"/>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取組前</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 name="正方形/長方形 15"/>
            <p:cNvSpPr/>
            <p:nvPr/>
          </p:nvSpPr>
          <p:spPr>
            <a:xfrm>
              <a:off x="-841467" y="5294250"/>
              <a:ext cx="4944724" cy="9387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1986</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　大阪府「国際文化公園都市基本構想</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案</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」発表</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1994</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　ＵＲが土地区画整理事業の認可を取得</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1998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　モノレール開業</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2004</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　彩都西部地区の</a:t>
              </a:r>
              <a:r>
                <a:rPr kumimoji="1" lang="ja-JP" altLang="en-US" sz="1100" b="0" i="0" u="none" strike="noStrike" kern="1200" cap="none" spc="0" normalizeH="0" baseline="0" noProof="0" dirty="0" err="1" smtClean="0">
                  <a:ln>
                    <a:noFill/>
                  </a:ln>
                  <a:solidFill>
                    <a:prstClr val="black"/>
                  </a:solidFill>
                  <a:effectLst/>
                  <a:uLnTx/>
                  <a:uFillTx/>
                  <a:latin typeface="Calibri" panose="020F0502020204030204"/>
                  <a:ea typeface="ＭＳ Ｐゴシック" panose="020B0600070205080204" pitchFamily="50" charset="-128"/>
                  <a:cs typeface="+mn-cs"/>
                </a:rPr>
                <a:t>ま</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ちびらき</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2008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ＵＲが事業評価を実施「計画を見直した上で事業継続」</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詳細右欄</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p>
          </p:txBody>
        </p:sp>
      </p:grpSp>
      <p:graphicFrame>
        <p:nvGraphicFramePr>
          <p:cNvPr id="17" name="表 16"/>
          <p:cNvGraphicFramePr>
            <a:graphicFrameLocks noGrp="1"/>
          </p:cNvGraphicFramePr>
          <p:nvPr>
            <p:extLst/>
          </p:nvPr>
        </p:nvGraphicFramePr>
        <p:xfrm>
          <a:off x="5008733" y="2163607"/>
          <a:ext cx="6785769" cy="860456"/>
        </p:xfrm>
        <a:graphic>
          <a:graphicData uri="http://schemas.openxmlformats.org/drawingml/2006/table">
            <a:tbl>
              <a:tblPr firstRow="1" firstCol="1" bandRow="1">
                <a:tableStyleId>{22838BEF-8BB2-4498-84A7-C5851F593DF1}</a:tableStyleId>
              </a:tblPr>
              <a:tblGrid>
                <a:gridCol w="596114">
                  <a:extLst>
                    <a:ext uri="{9D8B030D-6E8A-4147-A177-3AD203B41FA5}">
                      <a16:colId xmlns:a16="http://schemas.microsoft.com/office/drawing/2014/main" val="20000"/>
                    </a:ext>
                  </a:extLst>
                </a:gridCol>
                <a:gridCol w="6189655">
                  <a:extLst>
                    <a:ext uri="{9D8B030D-6E8A-4147-A177-3AD203B41FA5}">
                      <a16:colId xmlns:a16="http://schemas.microsoft.com/office/drawing/2014/main" val="20001"/>
                    </a:ext>
                  </a:extLst>
                </a:gridCol>
              </a:tblGrid>
              <a:tr h="270208">
                <a:tc>
                  <a:txBody>
                    <a:bodyPr/>
                    <a:lstStyle/>
                    <a:p>
                      <a:pPr algn="ctr">
                        <a:spcAft>
                          <a:spcPts val="0"/>
                        </a:spcAft>
                      </a:pPr>
                      <a:r>
                        <a:rPr lang="ja-JP" altLang="en-US" sz="1050" b="0" kern="100" dirty="0" smtClean="0">
                          <a:effectLst/>
                        </a:rPr>
                        <a:t>西部</a:t>
                      </a:r>
                      <a:endParaRPr lang="ja-JP" sz="1050" b="0" kern="100" dirty="0">
                        <a:effectLst/>
                        <a:latin typeface="Century"/>
                        <a:ea typeface="ＭＳ 明朝"/>
                        <a:cs typeface="Times New Roman"/>
                      </a:endParaRPr>
                    </a:p>
                  </a:txBody>
                  <a:tcPr marL="68580" marR="68580" marT="0" marB="0" anchor="ctr"/>
                </a:tc>
                <a:tc>
                  <a:txBody>
                    <a:bodyPr/>
                    <a:lstStyle/>
                    <a:p>
                      <a:pPr algn="l">
                        <a:spcAft>
                          <a:spcPts val="0"/>
                        </a:spcAft>
                      </a:pPr>
                      <a:r>
                        <a:rPr lang="ja-JP" altLang="en-US" sz="1050" b="0" kern="100" dirty="0" smtClean="0">
                          <a:effectLst/>
                        </a:rPr>
                        <a:t>事業が順調に進捗。</a:t>
                      </a:r>
                      <a:endParaRPr lang="ja-JP" sz="1050" b="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0"/>
                  </a:ext>
                </a:extLst>
              </a:tr>
              <a:tr h="270208">
                <a:tc>
                  <a:txBody>
                    <a:bodyPr/>
                    <a:lstStyle/>
                    <a:p>
                      <a:pPr algn="ctr">
                        <a:spcAft>
                          <a:spcPts val="0"/>
                        </a:spcAft>
                      </a:pPr>
                      <a:r>
                        <a:rPr lang="ja-JP" altLang="en-US" sz="1050" b="0" kern="100" dirty="0" smtClean="0">
                          <a:effectLst/>
                        </a:rPr>
                        <a:t>中部</a:t>
                      </a:r>
                      <a:endParaRPr lang="ja-JP" sz="1050" b="0" kern="100" dirty="0">
                        <a:effectLst/>
                        <a:latin typeface="Century"/>
                        <a:ea typeface="ＭＳ 明朝"/>
                        <a:cs typeface="Times New Roman"/>
                      </a:endParaRPr>
                    </a:p>
                  </a:txBody>
                  <a:tcPr marL="68580" marR="68580" marT="0" marB="0" anchor="ctr"/>
                </a:tc>
                <a:tc>
                  <a:txBody>
                    <a:bodyPr/>
                    <a:lstStyle/>
                    <a:p>
                      <a:pPr algn="l">
                        <a:spcAft>
                          <a:spcPts val="0"/>
                        </a:spcAft>
                      </a:pPr>
                      <a:r>
                        <a:rPr lang="ja-JP" altLang="en-US" sz="1050" b="0" kern="100" dirty="0" smtClean="0">
                          <a:effectLst/>
                        </a:rPr>
                        <a:t>現時点で立地が確定しておらず、</a:t>
                      </a:r>
                      <a:r>
                        <a:rPr lang="ja-JP" altLang="en-US" sz="1050" b="0" u="sng" kern="100" dirty="0" smtClean="0">
                          <a:effectLst/>
                        </a:rPr>
                        <a:t>事業計画を見直す。</a:t>
                      </a:r>
                      <a:endParaRPr lang="ja-JP" sz="1050" b="0" u="sng"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1"/>
                  </a:ext>
                </a:extLst>
              </a:tr>
              <a:tr h="270208">
                <a:tc>
                  <a:txBody>
                    <a:bodyPr/>
                    <a:lstStyle/>
                    <a:p>
                      <a:pPr algn="ctr">
                        <a:spcAft>
                          <a:spcPts val="0"/>
                        </a:spcAft>
                      </a:pPr>
                      <a:r>
                        <a:rPr lang="ja-JP" altLang="en-US" sz="1050" b="0" kern="100" dirty="0" smtClean="0">
                          <a:effectLst/>
                        </a:rPr>
                        <a:t>東部</a:t>
                      </a:r>
                      <a:endParaRPr lang="ja-JP" sz="1050" b="0" kern="100" dirty="0">
                        <a:effectLst/>
                        <a:latin typeface="Century"/>
                        <a:ea typeface="ＭＳ 明朝"/>
                        <a:cs typeface="Times New Roman"/>
                      </a:endParaRPr>
                    </a:p>
                  </a:txBody>
                  <a:tcPr marL="68580" marR="68580" marT="0" marB="0" anchor="ctr"/>
                </a:tc>
                <a:tc>
                  <a:txBody>
                    <a:bodyPr/>
                    <a:lstStyle/>
                    <a:p>
                      <a:pPr algn="l">
                        <a:spcAft>
                          <a:spcPts val="0"/>
                        </a:spcAft>
                      </a:pPr>
                      <a:r>
                        <a:rPr lang="ja-JP" altLang="en-US" sz="1050" b="0" kern="100" dirty="0" smtClean="0">
                          <a:effectLst/>
                        </a:rPr>
                        <a:t>今後の手続き等の事業工程を考慮すると、</a:t>
                      </a:r>
                      <a:r>
                        <a:rPr lang="en-US" altLang="ja-JP" sz="1050" b="0" kern="100" dirty="0" smtClean="0">
                          <a:effectLst/>
                        </a:rPr>
                        <a:t>2013</a:t>
                      </a:r>
                      <a:r>
                        <a:rPr lang="ja-JP" altLang="en-US" sz="1050" b="0" kern="100" dirty="0" smtClean="0">
                          <a:effectLst/>
                        </a:rPr>
                        <a:t>年度までに東部の工事完了が見込めないことなどから、</a:t>
                      </a:r>
                      <a:endParaRPr lang="en-US" altLang="ja-JP" sz="1050" b="0" kern="100" dirty="0" smtClean="0">
                        <a:effectLst/>
                      </a:endParaRPr>
                    </a:p>
                    <a:p>
                      <a:pPr algn="l">
                        <a:spcAft>
                          <a:spcPts val="0"/>
                        </a:spcAft>
                      </a:pPr>
                      <a:r>
                        <a:rPr lang="ja-JP" altLang="en-US" sz="1050" b="0" kern="100" dirty="0" smtClean="0">
                          <a:effectLst/>
                        </a:rPr>
                        <a:t>ＵＲが施行主体となって事業を実施することは困難であるため、</a:t>
                      </a:r>
                      <a:r>
                        <a:rPr lang="ja-JP" altLang="en-US" sz="1050" b="0" u="sng" kern="100" dirty="0" smtClean="0">
                          <a:effectLst/>
                        </a:rPr>
                        <a:t>事業計画を抜本的に見直す。</a:t>
                      </a:r>
                      <a:endParaRPr lang="ja-JP" sz="1050" b="0" u="sng"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grpSp>
        <p:nvGrpSpPr>
          <p:cNvPr id="21" name="グループ化 20"/>
          <p:cNvGrpSpPr/>
          <p:nvPr/>
        </p:nvGrpSpPr>
        <p:grpSpPr>
          <a:xfrm>
            <a:off x="167427" y="3678270"/>
            <a:ext cx="11788012" cy="2381336"/>
            <a:chOff x="-920886" y="4668293"/>
            <a:chExt cx="12515465" cy="2381336"/>
          </a:xfrm>
        </p:grpSpPr>
        <p:sp>
          <p:nvSpPr>
            <p:cNvPr id="22" name="正方形/長方形 21"/>
            <p:cNvSpPr/>
            <p:nvPr/>
          </p:nvSpPr>
          <p:spPr>
            <a:xfrm>
              <a:off x="-920886" y="4673019"/>
              <a:ext cx="12515465" cy="23766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明朝" pitchFamily="18" charset="-128"/>
                <a:ea typeface="ＭＳ Ｐ明朝" pitchFamily="18"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ＭＳ Ｐ明朝" pitchFamily="18" charset="-128"/>
                <a:ea typeface="ＭＳ Ｐ明朝" pitchFamily="18" charset="-128"/>
                <a:cs typeface="+mn-cs"/>
              </a:endParaRPr>
            </a:p>
          </p:txBody>
        </p:sp>
        <p:sp>
          <p:nvSpPr>
            <p:cNvPr id="23" name="正方形/長方形 22"/>
            <p:cNvSpPr/>
            <p:nvPr/>
          </p:nvSpPr>
          <p:spPr>
            <a:xfrm>
              <a:off x="-913916" y="4668293"/>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4" name="正方形/長方形 23"/>
            <p:cNvSpPr/>
            <p:nvPr/>
          </p:nvSpPr>
          <p:spPr>
            <a:xfrm>
              <a:off x="-913917" y="5070207"/>
              <a:ext cx="12262166" cy="19543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＜財政再建プログラム（</a:t>
              </a:r>
              <a:r>
                <a:rPr kumimoji="1" lang="en-US" altLang="ja-JP"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2008</a:t>
              </a:r>
              <a:r>
                <a:rPr kumimoji="1" lang="ja-JP" altLang="en-US" sz="11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事業の見直し・点検を実施</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○点検結果（概要）</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・北大阪の立地特性を活かしたライフサイエンス研究をはじめとする学術・文化の</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交流</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拠点を整備し、大阪の都市再生に寄与するためには、本事業の推進が今後とも</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重要。</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とりわけ</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、ライフサイエンス分野は今後飛躍的な成長が見込まれ</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、都市</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再生プロジェクト</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において、</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大阪北部地域は、医薬品の基礎研究と創薬産業の集積拠点</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とする</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と位置付けられている。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中部</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地区</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については、</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交通の要衝に位置する大阪近郊の独立したエリアにおいて</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まとまった</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土地が確保可能</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であり、企業立地の提案を幅広く求める「提案市場調査」</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の検討会</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を設置する。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東部</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地区</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については、地区の位置づけや地域ポテンシャルを踏まえ</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100" b="0" i="0" u="sng"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ＵＲ</a:t>
              </a:r>
              <a:r>
                <a:rPr kumimoji="1" lang="ja-JP" altLang="en-US" sz="11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に対して、責任を持って関係者の合意を図るよう求めていく</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今後の方向</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・中部地区は、ＵＲが土地区画整理事業を実施。西部地区から中部地区へのアクセス道路である橋梁については、府が実施。</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・東部地区は、ＵＲをはじめとする関係者による協議を継続。</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sp>
        <p:nvSpPr>
          <p:cNvPr id="25" name="右矢印 24"/>
          <p:cNvSpPr/>
          <p:nvPr/>
        </p:nvSpPr>
        <p:spPr>
          <a:xfrm rot="5400000">
            <a:off x="5911872" y="3141602"/>
            <a:ext cx="207336" cy="723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6" name="正方形/長方形 25"/>
          <p:cNvSpPr/>
          <p:nvPr/>
        </p:nvSpPr>
        <p:spPr>
          <a:xfrm>
            <a:off x="4860873" y="1896217"/>
            <a:ext cx="465731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○ＵＲ事業評価</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(2008</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95</a:t>
            </a:fld>
            <a:endParaRPr lang="ja-JP" altLang="en-US"/>
          </a:p>
        </p:txBody>
      </p:sp>
    </p:spTree>
    <p:extLst>
      <p:ext uri="{BB962C8B-B14F-4D97-AF65-F5344CB8AC3E}">
        <p14:creationId xmlns:p14="http://schemas.microsoft.com/office/powerpoint/2010/main" val="31279843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ttp://www.saito.tv/archives/pdf/central/central_2018.pdf - Internet Explorer"/>
          <p:cNvPicPr>
            <a:picLocks noChangeAspect="1"/>
          </p:cNvPicPr>
          <p:nvPr/>
        </p:nvPicPr>
        <p:blipFill rotWithShape="1">
          <a:blip r:embed="rId2">
            <a:extLst>
              <a:ext uri="{28A0092B-C50C-407E-A947-70E740481C1C}">
                <a14:useLocalDpi xmlns:a14="http://schemas.microsoft.com/office/drawing/2010/main" val="0"/>
              </a:ext>
            </a:extLst>
          </a:blip>
          <a:srcRect l="18701" t="14048" r="19546" b="6039"/>
          <a:stretch/>
        </p:blipFill>
        <p:spPr>
          <a:xfrm>
            <a:off x="4309068" y="3543034"/>
            <a:ext cx="3934175" cy="2755164"/>
          </a:xfrm>
          <a:prstGeom prst="rect">
            <a:avLst/>
          </a:prstGeom>
        </p:spPr>
      </p:pic>
      <p:sp>
        <p:nvSpPr>
          <p:cNvPr id="7" name="テキスト ボックス 6"/>
          <p:cNvSpPr txBox="1"/>
          <p:nvPr/>
        </p:nvSpPr>
        <p:spPr>
          <a:xfrm>
            <a:off x="406642" y="6490762"/>
            <a:ext cx="3216409" cy="244825"/>
          </a:xfrm>
          <a:prstGeom prst="rect">
            <a:avLst/>
          </a:prstGeom>
          <a:noFill/>
        </p:spPr>
        <p:txBody>
          <a:bodyPr wrap="square" rtlCol="0">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出典：</a:t>
            </a:r>
            <a:r>
              <a:rPr kumimoji="1" lang="zh-TW" altLang="en-US" sz="1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彩都（国際文化公園都市）建設推進協</a:t>
            </a:r>
            <a:r>
              <a:rPr kumimoji="1" lang="zh-TW" altLang="en-US" sz="1000" b="0" i="0" u="none" strike="noStrike" kern="1200" cap="none" spc="0" normalizeH="0" baseline="0" noProof="0" dirty="0" smtClean="0">
                <a:ln>
                  <a:noFill/>
                </a:ln>
                <a:solidFill>
                  <a:prstClr val="black"/>
                </a:solidFill>
                <a:effectLst/>
                <a:uLnTx/>
                <a:uFillTx/>
                <a:latin typeface="ＭＳ Ｐ明朝" panose="02020600040205080304" pitchFamily="18" charset="-128"/>
                <a:ea typeface="ＭＳ Ｐ明朝" panose="02020600040205080304" pitchFamily="18" charset="-128"/>
                <a:cs typeface="+mn-cs"/>
              </a:rPr>
              <a:t>議会</a:t>
            </a:r>
            <a:endParaRPr kumimoji="1" lang="en-US" altLang="ja-JP" sz="10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nvGrpSpPr>
          <p:cNvPr id="8" name="グループ化 7"/>
          <p:cNvGrpSpPr/>
          <p:nvPr/>
        </p:nvGrpSpPr>
        <p:grpSpPr>
          <a:xfrm>
            <a:off x="167427" y="642165"/>
            <a:ext cx="11788012" cy="6215835"/>
            <a:chOff x="-920886" y="4668293"/>
            <a:chExt cx="12515465" cy="6215835"/>
          </a:xfrm>
        </p:grpSpPr>
        <p:sp>
          <p:nvSpPr>
            <p:cNvPr id="9" name="正方形/長方形 8"/>
            <p:cNvSpPr/>
            <p:nvPr/>
          </p:nvSpPr>
          <p:spPr>
            <a:xfrm>
              <a:off x="-920886" y="4668294"/>
              <a:ext cx="12515465" cy="621583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＜取組、成果＞</a:t>
              </a:r>
              <a:endParaRPr kumimoji="1" lang="en-US" altLang="ja-JP"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○西部地区</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彩都ライフサイエンスパーク（</a:t>
              </a:r>
              <a:r>
                <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LSP)</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には、</a:t>
              </a:r>
              <a:r>
                <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2005</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月の医薬基盤研究所の開設を契機に、ライフサイエンス分野の企業等が集積</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　</a:t>
              </a:r>
              <a:r>
                <a:rPr kumimoji="1" lang="en-US" altLang="ja-JP" sz="1200" b="0" i="0" u="sng"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2014</a:t>
              </a:r>
              <a:r>
                <a:rPr kumimoji="1" lang="ja-JP" altLang="en-US" sz="1200" b="0" i="0" u="sng"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年に全区画で立地決定</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中部地区</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2016</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年春に造成工事完了し、万代彩都物流センターやプロロジスパーク茨木など大型物流施設等が立地され</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　雇用</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創出が進んでいる</a:t>
              </a:r>
              <a:r>
                <a:rPr kumimoji="1" lang="ja-JP" altLang="en-US" sz="12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a:t>
              </a:r>
              <a:r>
                <a:rPr kumimoji="1" lang="en-US" altLang="ja-JP" sz="1200" b="0" i="0" u="sng"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2017</a:t>
              </a:r>
              <a:r>
                <a:rPr kumimoji="1" lang="ja-JP" altLang="en-US" sz="1200" b="0" i="0" u="sng"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年に全区画で立地決定。</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n-cs"/>
                </a:rPr>
                <a:t>東部地区</a:t>
              </a:r>
              <a:endParaRPr kumimoji="1" lang="en-US" altLang="ja-JP" sz="12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2012</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事業化</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ついて、</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彩都（国際文化公園都市）建設推進協議会において「東部地区検討会」</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が設置</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され、大阪府、茨木市、都市再生機構等の関係者間で取組み</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進める。</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彩</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都建設推進協議会において、東部地区全体の土地利用ゾーニング図（素案</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とりまとめ公表。住宅系中心から産業系中心の土地利用に</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変更。</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2016</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彩都東部地区地権者協議会設立（事務局は茨木市、</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UR</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2017</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府戦略本部会議にて、「彩都建設推進協議会を通じ、民間主導のまちづくりを支援する」「インフラについては、東部地区のまちづくりの進捗に合わせて道路整備を図ると</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ともに、モノレールは彩都西駅までとし、彩都西駅から東部地区への公共交通はバス導入にむけ調整する」ことを決定。</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　彩都東部地区地権者協議会において全体開発計画案を策定し、まちの骨格となる都市計画道路茨木箕面丘陵線を含む区域である</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区域から事業化を行うため</a:t>
              </a:r>
              <a:endPar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22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「彩都東部地区</a:t>
              </a:r>
              <a:r>
                <a:rPr kumimoji="1" lang="en-US" altLang="ja-JP"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区域まちづくり協議会」を発足</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正方形/長方形 9"/>
            <p:cNvSpPr/>
            <p:nvPr/>
          </p:nvSpPr>
          <p:spPr>
            <a:xfrm>
              <a:off x="-913916" y="4668293"/>
              <a:ext cx="2533306" cy="29333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rPr>
                <a:t>取組後～将来像</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2" name="Rectangle 2"/>
          <p:cNvSpPr txBox="1">
            <a:spLocks noChangeArrowheads="1"/>
          </p:cNvSpPr>
          <p:nvPr/>
        </p:nvSpPr>
        <p:spPr bwMode="auto">
          <a:xfrm>
            <a:off x="1143000" y="23"/>
            <a:ext cx="9906000" cy="408111"/>
          </a:xfrm>
          <a:prstGeom prst="rect">
            <a:avLst/>
          </a:prstGeom>
          <a:gradFill rotWithShape="1">
            <a:gsLst>
              <a:gs pos="0">
                <a:srgbClr val="000066"/>
              </a:gs>
              <a:gs pos="50000">
                <a:srgbClr val="0000FF"/>
              </a:gs>
              <a:gs pos="100000">
                <a:srgbClr val="000066"/>
              </a:gs>
            </a:gsLst>
            <a:lin ang="5400000" scaled="1"/>
          </a:gradFill>
          <a:ln w="9525">
            <a:noFill/>
            <a:miter lim="800000"/>
            <a:headEnd/>
            <a:tailEnd/>
          </a:ln>
        </p:spPr>
        <p:txBody>
          <a:bodyPr vert="horz" wrap="square" lIns="91428" tIns="45714" rIns="91428" bIns="45714"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１１．箕面森町・彩都</a:t>
            </a:r>
            <a:r>
              <a:rPr kumimoji="1" lang="ja-JP" altLang="en-US" sz="14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rPr>
              <a:t>（国土軸を支える新たな産業・物流拠点の形成</a:t>
            </a:r>
            <a:r>
              <a:rPr kumimoji="1" lang="ja-JP" altLang="en-US" sz="14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　</a:t>
            </a:r>
            <a:r>
              <a:rPr kumimoji="1" lang="ja-JP" altLang="en-US" sz="1600" b="1" i="0" u="none" strike="noStrike" kern="120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②彩都</a:t>
            </a:r>
            <a:endParaRPr kumimoji="1" lang="en-US" altLang="ja-JP" sz="1600" b="1"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6" name="テキスト ボックス 5"/>
          <p:cNvSpPr txBox="1"/>
          <p:nvPr/>
        </p:nvSpPr>
        <p:spPr>
          <a:xfrm>
            <a:off x="8144541" y="3518240"/>
            <a:ext cx="3646966" cy="246221"/>
          </a:xfrm>
          <a:prstGeom prst="rect">
            <a:avLst/>
          </a:prstGeom>
          <a:noFill/>
        </p:spPr>
        <p:txBody>
          <a:bodyPr wrap="square" rtlCol="0">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■彩都東部地権者協議会　全体開発計画案での土地利用計画</a:t>
            </a:r>
            <a:endParaRPr kumimoji="1" lang="en-US" altLang="ja-JP" sz="1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2799" y="3768139"/>
            <a:ext cx="2823285" cy="2967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203" y="3543034"/>
            <a:ext cx="3842309" cy="2876754"/>
          </a:xfrm>
          <a:prstGeom prst="rect">
            <a:avLst/>
          </a:prstGeom>
        </p:spPr>
      </p:pic>
      <p:graphicFrame>
        <p:nvGraphicFramePr>
          <p:cNvPr id="2" name="表 1"/>
          <p:cNvGraphicFramePr>
            <a:graphicFrameLocks noGrp="1"/>
          </p:cNvGraphicFramePr>
          <p:nvPr>
            <p:extLst/>
          </p:nvPr>
        </p:nvGraphicFramePr>
        <p:xfrm>
          <a:off x="8594461" y="1325823"/>
          <a:ext cx="3209701" cy="754380"/>
        </p:xfrm>
        <a:graphic>
          <a:graphicData uri="http://schemas.openxmlformats.org/drawingml/2006/table">
            <a:tbl>
              <a:tblPr firstRow="1" bandRow="1">
                <a:tableStyleId>{5C22544A-7EE6-4342-B048-85BDC9FD1C3A}</a:tableStyleId>
              </a:tblPr>
              <a:tblGrid>
                <a:gridCol w="1314599">
                  <a:extLst>
                    <a:ext uri="{9D8B030D-6E8A-4147-A177-3AD203B41FA5}">
                      <a16:colId xmlns:a16="http://schemas.microsoft.com/office/drawing/2014/main" val="2267874320"/>
                    </a:ext>
                  </a:extLst>
                </a:gridCol>
                <a:gridCol w="1045097">
                  <a:extLst>
                    <a:ext uri="{9D8B030D-6E8A-4147-A177-3AD203B41FA5}">
                      <a16:colId xmlns:a16="http://schemas.microsoft.com/office/drawing/2014/main" val="2731853286"/>
                    </a:ext>
                  </a:extLst>
                </a:gridCol>
                <a:gridCol w="850005">
                  <a:extLst>
                    <a:ext uri="{9D8B030D-6E8A-4147-A177-3AD203B41FA5}">
                      <a16:colId xmlns:a16="http://schemas.microsoft.com/office/drawing/2014/main" val="1518009681"/>
                    </a:ext>
                  </a:extLst>
                </a:gridCol>
              </a:tblGrid>
              <a:tr h="220886">
                <a:tc>
                  <a:txBody>
                    <a:bodyPr/>
                    <a:lstStyle/>
                    <a:p>
                      <a:pPr algn="ctr"/>
                      <a:r>
                        <a:rPr kumimoji="1" lang="ja-JP" altLang="en-US" sz="1050" dirty="0" smtClean="0"/>
                        <a:t>地区</a:t>
                      </a:r>
                      <a:endParaRPr kumimoji="1" lang="ja-JP" altLang="en-US" sz="1050" dirty="0"/>
                    </a:p>
                  </a:txBody>
                  <a:tcPr anchor="ctr"/>
                </a:tc>
                <a:tc>
                  <a:txBody>
                    <a:bodyPr/>
                    <a:lstStyle/>
                    <a:p>
                      <a:pPr algn="ctr"/>
                      <a:r>
                        <a:rPr kumimoji="1" lang="ja-JP" altLang="en-US" sz="1050" dirty="0" smtClean="0"/>
                        <a:t>施行</a:t>
                      </a:r>
                      <a:endParaRPr kumimoji="1" lang="ja-JP" altLang="en-US" sz="1050" dirty="0"/>
                    </a:p>
                  </a:txBody>
                  <a:tcPr anchor="ctr"/>
                </a:tc>
                <a:tc>
                  <a:txBody>
                    <a:bodyPr/>
                    <a:lstStyle/>
                    <a:p>
                      <a:pPr algn="ctr"/>
                      <a:r>
                        <a:rPr kumimoji="1" lang="ja-JP" altLang="en-US" sz="1050" dirty="0" smtClean="0"/>
                        <a:t>事業費</a:t>
                      </a:r>
                      <a:endParaRPr kumimoji="1" lang="ja-JP" altLang="en-US" sz="1050" dirty="0"/>
                    </a:p>
                  </a:txBody>
                  <a:tcPr anchor="ctr"/>
                </a:tc>
                <a:extLst>
                  <a:ext uri="{0D108BD9-81ED-4DB2-BD59-A6C34878D82A}">
                    <a16:rowId xmlns:a16="http://schemas.microsoft.com/office/drawing/2014/main" val="323500316"/>
                  </a:ext>
                </a:extLst>
              </a:tr>
              <a:tr h="220886">
                <a:tc>
                  <a:txBody>
                    <a:bodyPr/>
                    <a:lstStyle/>
                    <a:p>
                      <a:r>
                        <a:rPr kumimoji="1" lang="ja-JP" altLang="en-US" sz="1050" dirty="0" smtClean="0"/>
                        <a:t>西部・中部地区</a:t>
                      </a:r>
                      <a:endParaRPr kumimoji="1" lang="ja-JP" altLang="en-US" sz="1050" dirty="0"/>
                    </a:p>
                  </a:txBody>
                  <a:tcPr anchor="ctr"/>
                </a:tc>
                <a:tc>
                  <a:txBody>
                    <a:bodyPr/>
                    <a:lstStyle/>
                    <a:p>
                      <a:r>
                        <a:rPr kumimoji="1" lang="en-US" altLang="ja-JP" sz="1050" dirty="0" smtClean="0"/>
                        <a:t>UR</a:t>
                      </a:r>
                      <a:r>
                        <a:rPr kumimoji="1" lang="ja-JP" altLang="en-US" sz="1050" dirty="0" smtClean="0"/>
                        <a:t>都市機構</a:t>
                      </a:r>
                      <a:endParaRPr kumimoji="1" lang="ja-JP" altLang="en-US" sz="1050" dirty="0"/>
                    </a:p>
                  </a:txBody>
                  <a:tcPr anchor="ctr"/>
                </a:tc>
                <a:tc>
                  <a:txBody>
                    <a:bodyPr/>
                    <a:lstStyle/>
                    <a:p>
                      <a:r>
                        <a:rPr kumimoji="1" lang="en-US" altLang="ja-JP" sz="1050" dirty="0" smtClean="0"/>
                        <a:t>1,420</a:t>
                      </a:r>
                      <a:r>
                        <a:rPr kumimoji="1" lang="ja-JP" altLang="en-US" sz="1050" dirty="0" smtClean="0"/>
                        <a:t>億円</a:t>
                      </a:r>
                      <a:endParaRPr kumimoji="1" lang="ja-JP" altLang="en-US" sz="1050" dirty="0"/>
                    </a:p>
                  </a:txBody>
                  <a:tcPr anchor="ctr"/>
                </a:tc>
                <a:extLst>
                  <a:ext uri="{0D108BD9-81ED-4DB2-BD59-A6C34878D82A}">
                    <a16:rowId xmlns:a16="http://schemas.microsoft.com/office/drawing/2014/main" val="1781103574"/>
                  </a:ext>
                </a:extLst>
              </a:tr>
              <a:tr h="220886">
                <a:tc>
                  <a:txBody>
                    <a:bodyPr/>
                    <a:lstStyle/>
                    <a:p>
                      <a:r>
                        <a:rPr kumimoji="1" lang="ja-JP" altLang="en-US" sz="1050" dirty="0" smtClean="0"/>
                        <a:t>東部</a:t>
                      </a:r>
                      <a:r>
                        <a:rPr kumimoji="1" lang="en-US" altLang="ja-JP" sz="1050" dirty="0" smtClean="0"/>
                        <a:t>(</a:t>
                      </a:r>
                      <a:r>
                        <a:rPr kumimoji="1" lang="ja-JP" altLang="en-US" sz="1050" dirty="0" smtClean="0"/>
                        <a:t>先行</a:t>
                      </a:r>
                      <a:r>
                        <a:rPr kumimoji="1" lang="en-US" altLang="ja-JP" sz="1050" dirty="0" smtClean="0"/>
                        <a:t>2</a:t>
                      </a:r>
                      <a:r>
                        <a:rPr kumimoji="1" lang="ja-JP" altLang="en-US" sz="1050" dirty="0" smtClean="0"/>
                        <a:t>地区</a:t>
                      </a:r>
                      <a:r>
                        <a:rPr kumimoji="1" lang="en-US" altLang="ja-JP" sz="1050" dirty="0" smtClean="0"/>
                        <a:t>)</a:t>
                      </a:r>
                      <a:endParaRPr kumimoji="1" lang="ja-JP" altLang="en-US" sz="1050" dirty="0"/>
                    </a:p>
                  </a:txBody>
                  <a:tcPr anchor="ctr"/>
                </a:tc>
                <a:tc>
                  <a:txBody>
                    <a:bodyPr/>
                    <a:lstStyle/>
                    <a:p>
                      <a:r>
                        <a:rPr kumimoji="1" lang="ja-JP" altLang="en-US" sz="1050" dirty="0" smtClean="0"/>
                        <a:t>民間</a:t>
                      </a:r>
                      <a:endParaRPr kumimoji="1" lang="ja-JP" altLang="en-US" sz="1050" dirty="0"/>
                    </a:p>
                  </a:txBody>
                  <a:tcPr anchor="ctr"/>
                </a:tc>
                <a:tc>
                  <a:txBody>
                    <a:bodyPr/>
                    <a:lstStyle/>
                    <a:p>
                      <a:r>
                        <a:rPr kumimoji="1" lang="en-US" altLang="ja-JP" sz="1050" dirty="0" smtClean="0"/>
                        <a:t>195</a:t>
                      </a:r>
                      <a:r>
                        <a:rPr kumimoji="1" lang="ja-JP" altLang="en-US" sz="1050" dirty="0" smtClean="0"/>
                        <a:t>億円</a:t>
                      </a:r>
                      <a:endParaRPr kumimoji="1" lang="ja-JP" altLang="en-US" sz="1050" dirty="0"/>
                    </a:p>
                  </a:txBody>
                  <a:tcPr anchor="ctr"/>
                </a:tc>
                <a:extLst>
                  <a:ext uri="{0D108BD9-81ED-4DB2-BD59-A6C34878D82A}">
                    <a16:rowId xmlns:a16="http://schemas.microsoft.com/office/drawing/2014/main" val="1935538925"/>
                  </a:ext>
                </a:extLst>
              </a:tr>
            </a:tbl>
          </a:graphicData>
        </a:graphic>
      </p:graphicFrame>
      <p:sp>
        <p:nvSpPr>
          <p:cNvPr id="4" name="テキスト ボックス 3"/>
          <p:cNvSpPr txBox="1"/>
          <p:nvPr/>
        </p:nvSpPr>
        <p:spPr>
          <a:xfrm>
            <a:off x="9606883" y="1059386"/>
            <a:ext cx="118485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事業費</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a:xfrm>
            <a:off x="9171296" y="6500950"/>
            <a:ext cx="2743200" cy="365125"/>
          </a:xfrm>
        </p:spPr>
        <p:txBody>
          <a:bodyPr/>
          <a:lstStyle/>
          <a:p>
            <a:fld id="{138CA411-231B-42B9-AF63-97A64194AA60}" type="slidenum">
              <a:rPr lang="ja-JP" altLang="en-US" smtClean="0"/>
              <a:pPr/>
              <a:t>96</a:t>
            </a:fld>
            <a:endParaRPr lang="ja-JP" altLang="en-US" dirty="0"/>
          </a:p>
        </p:txBody>
      </p:sp>
    </p:spTree>
    <p:extLst>
      <p:ext uri="{BB962C8B-B14F-4D97-AF65-F5344CB8AC3E}">
        <p14:creationId xmlns:p14="http://schemas.microsoft.com/office/powerpoint/2010/main" val="3507771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963079" y="551080"/>
            <a:ext cx="842493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2451485047"/>
              </p:ext>
            </p:extLst>
          </p:nvPr>
        </p:nvGraphicFramePr>
        <p:xfrm>
          <a:off x="2579420" y="1255513"/>
          <a:ext cx="7028601" cy="4593600"/>
        </p:xfrm>
        <a:graphic>
          <a:graphicData uri="http://schemas.openxmlformats.org/drawingml/2006/table">
            <a:tbl>
              <a:tblPr>
                <a:tableStyleId>{5C22544A-7EE6-4342-B048-85BDC9FD1C3A}</a:tableStyleId>
              </a:tblPr>
              <a:tblGrid>
                <a:gridCol w="2889954">
                  <a:extLst>
                    <a:ext uri="{9D8B030D-6E8A-4147-A177-3AD203B41FA5}">
                      <a16:colId xmlns:a16="http://schemas.microsoft.com/office/drawing/2014/main" val="20000"/>
                    </a:ext>
                  </a:extLst>
                </a:gridCol>
                <a:gridCol w="2071411">
                  <a:extLst>
                    <a:ext uri="{9D8B030D-6E8A-4147-A177-3AD203B41FA5}">
                      <a16:colId xmlns:a16="http://schemas.microsoft.com/office/drawing/2014/main" val="20001"/>
                    </a:ext>
                  </a:extLst>
                </a:gridCol>
                <a:gridCol w="2067236">
                  <a:extLst>
                    <a:ext uri="{9D8B030D-6E8A-4147-A177-3AD203B41FA5}">
                      <a16:colId xmlns:a16="http://schemas.microsoft.com/office/drawing/2014/main" val="20002"/>
                    </a:ext>
                  </a:extLst>
                </a:gridCol>
              </a:tblGrid>
              <a:tr h="174054">
                <a:tc rowSpan="2">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rPr>
                        <a:t>項目</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rPr>
                        <a:t>部局</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74054">
                <a:tc vMerge="1">
                  <a:txBody>
                    <a:bodyPr/>
                    <a:lstStyle/>
                    <a:p>
                      <a:endParaRPr kumimoji="1" lang="ja-JP" altLang="en-US"/>
                    </a:p>
                  </a:txBody>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rPr>
                        <a:t>大阪市</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１．大阪駅周辺</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　都市整備部、住宅まちづくり部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　都市計画局、建設局、都市整備局、経済戦略局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２．中之島</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　商工労働部、教育庁</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都市計画局、経済戦略局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３．御堂筋</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都市計画局、建設局、経済戦略局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4054">
                <a:tc>
                  <a:txBody>
                    <a:bodyPr/>
                    <a:lstStyle/>
                    <a:p>
                      <a:pPr algn="l" rtl="0" fontAlgn="t"/>
                      <a:r>
                        <a:rPr lang="zh-TW" altLang="en-US" sz="1200" b="0" i="0" u="none" strike="noStrike">
                          <a:solidFill>
                            <a:schemeClr val="tx1"/>
                          </a:solidFill>
                          <a:effectLst/>
                          <a:latin typeface="Meiryo UI" panose="020B0604030504040204" pitchFamily="50" charset="-128"/>
                          <a:ea typeface="Meiryo UI" panose="020B0604030504040204" pitchFamily="50" charset="-128"/>
                        </a:rPr>
                        <a:t>４．難波周辺</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都市計画局、建設局、市民局、環境局、経済戦略局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4054">
                <a:tc>
                  <a:txBody>
                    <a:bodyPr/>
                    <a:lstStyle/>
                    <a:p>
                      <a:pPr algn="l" rtl="0" fontAlgn="t"/>
                      <a:r>
                        <a:rPr lang="zh-TW" altLang="en-US" sz="1200" b="0" i="0" u="none" strike="noStrike">
                          <a:solidFill>
                            <a:schemeClr val="tx1"/>
                          </a:solidFill>
                          <a:effectLst/>
                          <a:latin typeface="Meiryo UI" panose="020B0604030504040204" pitchFamily="50" charset="-128"/>
                          <a:ea typeface="Meiryo UI" panose="020B0604030504040204" pitchFamily="50" charset="-128"/>
                        </a:rPr>
                        <a:t>５．大阪城公園等</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都市計画局、経済戦略局、建設局、環境局、城東区役所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６</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．夢洲等</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政策企画部、</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rPr>
                        <a:t>IR</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推進局、商工労働部、住宅まちづくり部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　都市計画局、経済戦略局、港湾局、環境局、</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IR</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推進局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74054">
                <a:tc>
                  <a:txBody>
                    <a:bodyPr/>
                    <a:lstStyle/>
                    <a:p>
                      <a:pPr algn="l" rtl="0" fontAlgn="t"/>
                      <a:r>
                        <a:rPr lang="zh-TW" altLang="en-US" sz="1200" b="0" i="0" u="none" strike="noStrike">
                          <a:solidFill>
                            <a:schemeClr val="tx1"/>
                          </a:solidFill>
                          <a:effectLst/>
                          <a:latin typeface="Meiryo UI" panose="020B0604030504040204" pitchFamily="50" charset="-128"/>
                          <a:ea typeface="Meiryo UI" panose="020B0604030504040204" pitchFamily="50" charset="-128"/>
                        </a:rPr>
                        <a:t>７．天王寺公園</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建設局、経済戦略局、阿倍野区役所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８</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．関西国際空港・</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りんくうタウン周辺</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政策企画部、住宅まちづくり部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74054">
                <a:tc>
                  <a:txBody>
                    <a:bodyPr/>
                    <a:lstStyle/>
                    <a:p>
                      <a:pPr algn="l" rtl="0" fontAlgn="t"/>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９．泉北ニュータウン</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74054">
                <a:tc>
                  <a:txBody>
                    <a:bodyPr/>
                    <a:lstStyle/>
                    <a:p>
                      <a:pPr algn="l" rtl="0" fontAlgn="t"/>
                      <a:r>
                        <a:rPr lang="en-US" altLang="zh-TW" sz="1200" b="0" i="0" u="none" strike="noStrike" dirty="0">
                          <a:solidFill>
                            <a:schemeClr val="tx1"/>
                          </a:solidFill>
                          <a:effectLst/>
                          <a:latin typeface="Meiryo UI" panose="020B0604030504040204" pitchFamily="50" charset="-128"/>
                          <a:ea typeface="Meiryo UI" panose="020B0604030504040204" pitchFamily="50" charset="-128"/>
                        </a:rPr>
                        <a:t>10</a:t>
                      </a:r>
                      <a:r>
                        <a:rPr lang="zh-TW" altLang="en-US" sz="1200" b="0" i="0" u="none" strike="noStrike" dirty="0">
                          <a:solidFill>
                            <a:schemeClr val="tx1"/>
                          </a:solidFill>
                          <a:effectLst/>
                          <a:latin typeface="Meiryo UI" panose="020B0604030504040204" pitchFamily="50" charset="-128"/>
                          <a:ea typeface="Meiryo UI" panose="020B0604030504040204" pitchFamily="50" charset="-128"/>
                        </a:rPr>
                        <a:t>．万博記念公</a:t>
                      </a:r>
                      <a:r>
                        <a:rPr lang="zh-TW" altLang="en-US" sz="1200" b="0" i="0" u="none" strike="noStrike" dirty="0" smtClean="0">
                          <a:solidFill>
                            <a:schemeClr val="tx1"/>
                          </a:solidFill>
                          <a:effectLst/>
                          <a:latin typeface="Meiryo UI" panose="020B0604030504040204" pitchFamily="50" charset="-128"/>
                          <a:ea typeface="Meiryo UI" panose="020B0604030504040204" pitchFamily="50" charset="-128"/>
                        </a:rPr>
                        <a:t>園</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周辺・健都</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府民文化部、商工労働部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74054">
                <a:tc>
                  <a:txBody>
                    <a:bodyPr/>
                    <a:lstStyle/>
                    <a:p>
                      <a:pPr algn="l" rtl="0" fontAlgn="t"/>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11</a:t>
                      </a:r>
                      <a:r>
                        <a:rPr lang="ja-JP" altLang="en-US" sz="1200" b="0" i="0" u="none" strike="noStrike" dirty="0" err="1">
                          <a:solidFill>
                            <a:schemeClr val="tx1"/>
                          </a:solidFill>
                          <a:effectLst/>
                          <a:latin typeface="Meiryo UI" panose="020B0604030504040204" pitchFamily="50" charset="-128"/>
                          <a:ea typeface="Meiryo UI" panose="020B0604030504040204" pitchFamily="50" charset="-128"/>
                        </a:rPr>
                        <a:t>．</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箕面森町・彩都</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rPr>
                        <a:t>商工労働部、都市整備部、住宅まちづくり部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6" name="テキスト ボックス 4"/>
          <p:cNvSpPr txBox="1"/>
          <p:nvPr/>
        </p:nvSpPr>
        <p:spPr>
          <a:xfrm>
            <a:off x="1939461" y="230566"/>
            <a:ext cx="8904797"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参考</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府市担当部局一覧</a:t>
            </a:r>
            <a:endParaRPr lang="en-US" altLang="ja-JP" sz="16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97</a:t>
            </a:fld>
            <a:endParaRPr lang="ja-JP" altLang="en-US"/>
          </a:p>
        </p:txBody>
      </p:sp>
    </p:spTree>
    <p:extLst>
      <p:ext uri="{BB962C8B-B14F-4D97-AF65-F5344CB8AC3E}">
        <p14:creationId xmlns:p14="http://schemas.microsoft.com/office/powerpoint/2010/main" val="5690888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2647664" y="4509611"/>
            <a:ext cx="7052680" cy="1320800"/>
          </a:xfrm>
          <a:prstGeom prst="rect">
            <a:avLst/>
          </a:prstGeom>
          <a:ln w="25400">
            <a:solidFill>
              <a:srgbClr val="0070C0"/>
            </a:solidFill>
          </a:ln>
        </p:spPr>
        <p:txBody>
          <a:bodyPr vert="horz" lIns="36000" tIns="36000" rIns="36000" bIns="3600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0"/>
              </a:spcBef>
            </a:pPr>
            <a:r>
              <a:rPr lang="ja-JP" altLang="en-US" sz="1600" dirty="0">
                <a:latin typeface="Meiryo UI" panose="020B0604030504040204" pitchFamily="50" charset="-128"/>
                <a:ea typeface="Meiryo UI" panose="020B0604030504040204" pitchFamily="50" charset="-128"/>
              </a:rPr>
              <a:t>大阪の改革</a:t>
            </a:r>
            <a:r>
              <a:rPr lang="ja-JP" altLang="en-US" sz="1600" dirty="0" smtClean="0">
                <a:latin typeface="Meiryo UI" panose="020B0604030504040204" pitchFamily="50" charset="-128"/>
                <a:ea typeface="Meiryo UI" panose="020B0604030504040204" pitchFamily="50" charset="-128"/>
              </a:rPr>
              <a:t>（エリア編</a:t>
            </a:r>
            <a:r>
              <a:rPr lang="ja-JP" altLang="en-US" sz="1600" dirty="0">
                <a:latin typeface="Meiryo UI" panose="020B0604030504040204" pitchFamily="50" charset="-128"/>
                <a:ea typeface="Meiryo UI" panose="020B0604030504040204" pitchFamily="50" charset="-128"/>
              </a:rPr>
              <a:t>）　～　「これからの大阪」</a:t>
            </a:r>
            <a:r>
              <a:rPr lang="ja-JP" altLang="en-US" sz="1600" dirty="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2018</a:t>
            </a:r>
            <a:r>
              <a:rPr lang="ja-JP" altLang="en-US" sz="1600" dirty="0">
                <a:solidFill>
                  <a:prstClr val="black"/>
                </a:solidFill>
                <a:latin typeface="Meiryo UI" panose="020B0604030504040204" pitchFamily="50" charset="-128"/>
                <a:ea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rPr>
              <a:t>月）</a:t>
            </a:r>
            <a:endParaRPr lang="en-US" altLang="ja-JP" sz="1600" dirty="0">
              <a:solidFill>
                <a:prstClr val="black"/>
              </a:solidFill>
              <a:latin typeface="Meiryo UI" panose="020B0604030504040204" pitchFamily="50" charset="-128"/>
              <a:ea typeface="Meiryo UI" panose="020B0604030504040204" pitchFamily="50" charset="-128"/>
            </a:endParaRPr>
          </a:p>
          <a:p>
            <a:pPr>
              <a:spcBef>
                <a:spcPts val="0"/>
              </a:spcBef>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大阪府</a:t>
            </a:r>
            <a:r>
              <a:rPr lang="ja-JP" altLang="en-US" sz="1600" dirty="0">
                <a:solidFill>
                  <a:prstClr val="black"/>
                </a:solidFill>
                <a:latin typeface="Meiryo UI" panose="020B0604030504040204" pitchFamily="50" charset="-128"/>
                <a:ea typeface="Meiryo UI" panose="020B0604030504040204" pitchFamily="50" charset="-128"/>
              </a:rPr>
              <a:t>：政策企画部、財務部</a:t>
            </a:r>
            <a:endParaRPr lang="en-US" altLang="ja-JP" sz="1600" dirty="0">
              <a:solidFill>
                <a:prstClr val="black"/>
              </a:solidFill>
              <a:latin typeface="Meiryo UI" panose="020B0604030504040204" pitchFamily="50" charset="-128"/>
              <a:ea typeface="Meiryo UI" panose="020B0604030504040204" pitchFamily="50" charset="-128"/>
            </a:endParaRPr>
          </a:p>
          <a:p>
            <a:pPr>
              <a:spcBef>
                <a:spcPts val="0"/>
              </a:spcBef>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大阪市</a:t>
            </a:r>
            <a:r>
              <a:rPr lang="ja-JP" altLang="en-US" sz="1600" dirty="0">
                <a:solidFill>
                  <a:prstClr val="black"/>
                </a:solidFill>
                <a:latin typeface="Meiryo UI" panose="020B0604030504040204" pitchFamily="50" charset="-128"/>
                <a:ea typeface="Meiryo UI" panose="020B0604030504040204" pitchFamily="50" charset="-128"/>
              </a:rPr>
              <a:t>：政策企画室、市政改革室</a:t>
            </a:r>
            <a:endParaRPr lang="en-US" altLang="ja-JP" sz="1600" dirty="0">
              <a:solidFill>
                <a:prstClr val="black"/>
              </a:solidFill>
              <a:latin typeface="Meiryo UI" panose="020B0604030504040204" pitchFamily="50" charset="-128"/>
              <a:ea typeface="Meiryo UI" panose="020B0604030504040204" pitchFamily="50" charset="-128"/>
            </a:endParaRPr>
          </a:p>
          <a:p>
            <a:pPr>
              <a:spcBef>
                <a:spcPts val="0"/>
              </a:spcBef>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大阪府</a:t>
            </a:r>
            <a:r>
              <a:rPr lang="ja-JP" altLang="en-US" sz="1600" dirty="0">
                <a:solidFill>
                  <a:prstClr val="black"/>
                </a:solidFill>
                <a:latin typeface="Meiryo UI" panose="020B0604030504040204" pitchFamily="50" charset="-128"/>
                <a:ea typeface="Meiryo UI" panose="020B0604030504040204" pitchFamily="50" charset="-128"/>
              </a:rPr>
              <a:t>市副首都推進局</a:t>
            </a: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98</a:t>
            </a:fld>
            <a:endParaRPr lang="ja-JP" altLang="en-US"/>
          </a:p>
        </p:txBody>
      </p:sp>
    </p:spTree>
    <p:extLst>
      <p:ext uri="{BB962C8B-B14F-4D97-AF65-F5344CB8AC3E}">
        <p14:creationId xmlns:p14="http://schemas.microsoft.com/office/powerpoint/2010/main" val="271124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12375</TotalTime>
  <Words>36182</Words>
  <Application>Microsoft Office PowerPoint</Application>
  <PresentationFormat>ワイド画面</PresentationFormat>
  <Paragraphs>4449</Paragraphs>
  <Slides>98</Slides>
  <Notes>68</Notes>
  <HiddenSlides>0</HiddenSlides>
  <MMClips>0</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1</vt:i4>
      </vt:variant>
      <vt:variant>
        <vt:lpstr>スライド タイトル</vt:lpstr>
      </vt:variant>
      <vt:variant>
        <vt:i4>98</vt:i4>
      </vt:variant>
    </vt:vector>
  </HeadingPairs>
  <TitlesOfParts>
    <vt:vector size="119" baseType="lpstr">
      <vt:lpstr>HGPｺﾞｼｯｸE</vt:lpstr>
      <vt:lpstr>HGPｺﾞｼｯｸM</vt:lpstr>
      <vt:lpstr>HGP創英角ｺﾞｼｯｸUB</vt:lpstr>
      <vt:lpstr>HGS創英角ｺﾞｼｯｸUB</vt:lpstr>
      <vt:lpstr>HG丸ｺﾞｼｯｸM-PRO</vt:lpstr>
      <vt:lpstr>HG創英角ｺﾞｼｯｸUB</vt:lpstr>
      <vt:lpstr>Meiryo UI</vt:lpstr>
      <vt:lpstr>ＭＳ Ｐゴシック</vt:lpstr>
      <vt:lpstr>ＭＳ Ｐ明朝</vt:lpstr>
      <vt:lpstr>ＭＳ ゴシック</vt:lpstr>
      <vt:lpstr>ＭＳ 明朝</vt:lpstr>
      <vt:lpstr>メイリオ</vt:lpstr>
      <vt:lpstr>メイリオ,Bold</vt:lpstr>
      <vt:lpstr>Arial</vt:lpstr>
      <vt:lpstr>Calibri</vt:lpstr>
      <vt:lpstr>Calibri Light</vt:lpstr>
      <vt:lpstr>Century</vt:lpstr>
      <vt:lpstr>Times New Roman</vt:lpstr>
      <vt:lpstr>Wingdings</vt:lpstr>
      <vt:lpstr>Office テーマ</vt:lpstr>
      <vt:lpstr>ワークシート</vt:lpstr>
      <vt:lpstr>PowerPoint プレゼンテーション</vt:lpstr>
      <vt:lpstr>○とりまとめの趣旨について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粟井　美里</dc:creator>
  <cp:lastModifiedBy>中谷　泰治</cp:lastModifiedBy>
  <cp:revision>9</cp:revision>
  <cp:lastPrinted>2018-12-18T10:40:38Z</cp:lastPrinted>
  <dcterms:created xsi:type="dcterms:W3CDTF">2018-03-13T05:47:57Z</dcterms:created>
  <dcterms:modified xsi:type="dcterms:W3CDTF">2022-12-14T06:35:55Z</dcterms:modified>
</cp:coreProperties>
</file>